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48" r:id="rId1"/>
  </p:sldMasterIdLst>
  <p:notesMasterIdLst>
    <p:notesMasterId r:id="rId77"/>
  </p:notesMasterIdLst>
  <p:handoutMasterIdLst>
    <p:handoutMasterId r:id="rId78"/>
  </p:handoutMasterIdLst>
  <p:sldIdLst>
    <p:sldId id="256" r:id="rId2"/>
    <p:sldId id="325" r:id="rId3"/>
    <p:sldId id="283" r:id="rId4"/>
    <p:sldId id="284" r:id="rId5"/>
    <p:sldId id="257" r:id="rId6"/>
    <p:sldId id="285" r:id="rId7"/>
    <p:sldId id="286" r:id="rId8"/>
    <p:sldId id="287" r:id="rId9"/>
    <p:sldId id="258" r:id="rId10"/>
    <p:sldId id="259" r:id="rId11"/>
    <p:sldId id="288" r:id="rId12"/>
    <p:sldId id="289" r:id="rId13"/>
    <p:sldId id="290" r:id="rId14"/>
    <p:sldId id="293" r:id="rId15"/>
    <p:sldId id="294" r:id="rId16"/>
    <p:sldId id="316" r:id="rId17"/>
    <p:sldId id="297" r:id="rId18"/>
    <p:sldId id="263" r:id="rId19"/>
    <p:sldId id="264" r:id="rId20"/>
    <p:sldId id="265" r:id="rId21"/>
    <p:sldId id="299" r:id="rId22"/>
    <p:sldId id="301" r:id="rId23"/>
    <p:sldId id="302" r:id="rId24"/>
    <p:sldId id="268" r:id="rId25"/>
    <p:sldId id="269" r:id="rId26"/>
    <p:sldId id="303" r:id="rId27"/>
    <p:sldId id="270" r:id="rId28"/>
    <p:sldId id="271" r:id="rId29"/>
    <p:sldId id="331" r:id="rId30"/>
    <p:sldId id="305" r:id="rId31"/>
    <p:sldId id="304" r:id="rId32"/>
    <p:sldId id="308" r:id="rId33"/>
    <p:sldId id="309" r:id="rId34"/>
    <p:sldId id="272" r:id="rId35"/>
    <p:sldId id="310" r:id="rId36"/>
    <p:sldId id="281" r:id="rId37"/>
    <p:sldId id="282" r:id="rId38"/>
    <p:sldId id="273" r:id="rId39"/>
    <p:sldId id="279" r:id="rId40"/>
    <p:sldId id="342" r:id="rId41"/>
    <p:sldId id="313" r:id="rId42"/>
    <p:sldId id="314" r:id="rId43"/>
    <p:sldId id="315" r:id="rId44"/>
    <p:sldId id="274" r:id="rId45"/>
    <p:sldId id="280" r:id="rId46"/>
    <p:sldId id="341" r:id="rId47"/>
    <p:sldId id="328" r:id="rId48"/>
    <p:sldId id="326" r:id="rId49"/>
    <p:sldId id="327" r:id="rId50"/>
    <p:sldId id="329" r:id="rId51"/>
    <p:sldId id="330" r:id="rId52"/>
    <p:sldId id="333" r:id="rId53"/>
    <p:sldId id="334" r:id="rId54"/>
    <p:sldId id="335" r:id="rId55"/>
    <p:sldId id="336" r:id="rId56"/>
    <p:sldId id="337" r:id="rId57"/>
    <p:sldId id="338" r:id="rId58"/>
    <p:sldId id="339" r:id="rId59"/>
    <p:sldId id="340" r:id="rId60"/>
    <p:sldId id="358" r:id="rId61"/>
    <p:sldId id="343" r:id="rId62"/>
    <p:sldId id="344" r:id="rId63"/>
    <p:sldId id="345" r:id="rId64"/>
    <p:sldId id="346" r:id="rId65"/>
    <p:sldId id="347" r:id="rId66"/>
    <p:sldId id="348" r:id="rId67"/>
    <p:sldId id="349" r:id="rId68"/>
    <p:sldId id="350" r:id="rId69"/>
    <p:sldId id="351" r:id="rId70"/>
    <p:sldId id="352" r:id="rId71"/>
    <p:sldId id="353" r:id="rId72"/>
    <p:sldId id="357" r:id="rId73"/>
    <p:sldId id="354" r:id="rId74"/>
    <p:sldId id="355" r:id="rId75"/>
    <p:sldId id="356"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5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C19522-BF27-4C7A-8ECA-E7AF1FA2CA95}" type="datetimeFigureOut">
              <a:rPr lang="en-US" smtClean="0"/>
              <a:pPr/>
              <a:t>12/1/2016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A69EC1-7FF1-4396-A906-ADA38BD6B05A}" type="slidenum">
              <a:rPr lang="en-GB" smtClean="0"/>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6A0457-7E57-449C-9E94-BF839DD4657E}" type="datetimeFigureOut">
              <a:rPr lang="en-US" smtClean="0"/>
              <a:pPr/>
              <a:t>12/1/2016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78FFFF-E238-457A-8406-CCF6A64D9287}" type="slidenum">
              <a:rPr lang="en-GB" smtClean="0"/>
              <a:pPr/>
              <a:t>‹#›</a:t>
            </a:fld>
            <a:endParaRPr lang="en-GB"/>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F78FFFF-E238-457A-8406-CCF6A64D9287}" type="slidenum">
              <a:rPr lang="en-GB" smtClean="0"/>
              <a:pPr/>
              <a:t>20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F78FFFF-E238-457A-8406-CCF6A64D9287}" type="slidenum">
              <a:rPr lang="en-GB" smtClean="0"/>
              <a:pPr/>
              <a:t>59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B0EC881-05E8-416D-93AF-672BC0214F46}" type="datetime1">
              <a:rPr lang="en-US" smtClean="0"/>
              <a:pPr/>
              <a:t>12/1/2016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A33B9F-896E-4818-8F23-BEE74D4EBF3A}" type="datetime1">
              <a:rPr lang="en-US" smtClean="0"/>
              <a:pPr/>
              <a:t>12/1/2016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E4EB9A-C7CA-4802-A63C-AACB7836D0A1}" type="datetime1">
              <a:rPr lang="en-US" smtClean="0"/>
              <a:pPr/>
              <a:t>12/1/2016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4EDDB1-59D7-4BD1-9DBC-81882F4BA192}" type="datetime1">
              <a:rPr lang="en-US" smtClean="0"/>
              <a:pPr/>
              <a:t>12/1/2016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3714CD-71AD-4BDF-AE4E-6FAE974E43AA}" type="datetime1">
              <a:rPr lang="en-US" smtClean="0"/>
              <a:pPr/>
              <a:t>12/1/2016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4595394-423B-482A-89A2-527669D0953B}" type="datetime1">
              <a:rPr lang="en-US" smtClean="0"/>
              <a:pPr/>
              <a:t>12/1/2016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4200044-B73C-424E-B894-0CA49CB0A981}" type="datetime1">
              <a:rPr lang="en-US" smtClean="0"/>
              <a:pPr/>
              <a:t>12/1/2016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38EEB5-C698-4C27-A5FA-7FFA239B7D95}" type="datetime1">
              <a:rPr lang="en-US" smtClean="0"/>
              <a:pPr/>
              <a:t>12/1/2016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7D829-08B7-4D31-BB4E-F03598D609F7}" type="datetime1">
              <a:rPr lang="en-US" smtClean="0"/>
              <a:pPr/>
              <a:t>12/1/2016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D17439-EA70-4C64-B141-1A07DA52C60C}" type="datetime1">
              <a:rPr lang="en-US" smtClean="0"/>
              <a:pPr/>
              <a:t>12/1/2016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4851DB-B5BE-4A22-A026-4F22CEA38BE9}" type="datetime1">
              <a:rPr lang="en-US" smtClean="0"/>
              <a:pPr/>
              <a:t>12/1/2016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618E65-2B48-4F3E-BE50-2D54BA01E8B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A3A70-5CE2-4FF9-97DD-C86B3D3A8D6B}" type="datetime1">
              <a:rPr lang="en-US" smtClean="0"/>
              <a:pPr/>
              <a:t>12/1/2016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18E65-2B48-4F3E-BE50-2D54BA01E8B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290" y="2643182"/>
            <a:ext cx="6400800" cy="3786214"/>
          </a:xfrm>
        </p:spPr>
        <p:txBody>
          <a:bodyPr>
            <a:normAutofit/>
          </a:bodyPr>
          <a:lstStyle/>
          <a:p>
            <a:r>
              <a:rPr lang="el-GR" b="1" dirty="0">
                <a:solidFill>
                  <a:schemeClr val="tx1"/>
                </a:solidFill>
              </a:rPr>
              <a:t>ΝΗΣΙΩΤΙΚΗ </a:t>
            </a:r>
            <a:r>
              <a:rPr lang="el-GR" b="1" dirty="0" smtClean="0">
                <a:solidFill>
                  <a:schemeClr val="tx1"/>
                </a:solidFill>
              </a:rPr>
              <a:t>ΠΟΛΙΤΙΚΗ</a:t>
            </a:r>
            <a:r>
              <a:rPr lang="en-GB" dirty="0" smtClean="0">
                <a:solidFill>
                  <a:schemeClr val="tx1"/>
                </a:solidFill>
              </a:rPr>
              <a:t/>
            </a:r>
            <a:br>
              <a:rPr lang="en-GB" dirty="0" smtClean="0">
                <a:solidFill>
                  <a:schemeClr val="tx1"/>
                </a:solidFill>
              </a:rPr>
            </a:br>
            <a:r>
              <a:rPr lang="el-GR" sz="2400" b="1" dirty="0">
                <a:solidFill>
                  <a:schemeClr val="tx1"/>
                </a:solidFill>
              </a:rPr>
              <a:t>ΤΟΠΙΚΗ ΑΥΤΟΔΙΟΙΚΗΣΗ ΚΑΙ </a:t>
            </a:r>
            <a:r>
              <a:rPr lang="el-GR" sz="2400" b="1" dirty="0" smtClean="0">
                <a:solidFill>
                  <a:schemeClr val="tx1"/>
                </a:solidFill>
              </a:rPr>
              <a:t>ΝΗΣΙΩΤΙΚΟΤΗΤΑ</a:t>
            </a:r>
          </a:p>
          <a:p>
            <a:endParaRPr lang="el-GR" sz="2400" b="1" dirty="0" smtClean="0">
              <a:solidFill>
                <a:schemeClr val="tx1"/>
              </a:solidFill>
            </a:endParaRPr>
          </a:p>
          <a:p>
            <a:r>
              <a:rPr lang="el-GR" sz="2400" b="1" dirty="0" smtClean="0">
                <a:solidFill>
                  <a:schemeClr val="tx1"/>
                </a:solidFill>
              </a:rPr>
              <a:t>Καθηγητής Αθ. Παπαδασκαλόπουλος</a:t>
            </a:r>
          </a:p>
          <a:p>
            <a:r>
              <a:rPr lang="el-GR" sz="2000" b="1" dirty="0" smtClean="0">
                <a:solidFill>
                  <a:schemeClr val="tx1"/>
                </a:solidFill>
              </a:rPr>
              <a:t>Δ/ντης Ινστιτούτου Περιφερειακής Ανάπτυξης</a:t>
            </a:r>
          </a:p>
          <a:p>
            <a:r>
              <a:rPr lang="el-GR" sz="2000" b="1" dirty="0" smtClean="0">
                <a:solidFill>
                  <a:schemeClr val="tx1"/>
                </a:solidFill>
              </a:rPr>
              <a:t>Παντείου Πανεπιστημίου</a:t>
            </a:r>
          </a:p>
          <a:p>
            <a:endParaRPr lang="el-GR" sz="2400" b="1" dirty="0" smtClean="0">
              <a:solidFill>
                <a:schemeClr val="tx1"/>
              </a:solidFill>
            </a:endParaRPr>
          </a:p>
          <a:p>
            <a:r>
              <a:rPr lang="el-GR" sz="2400" b="1" dirty="0" smtClean="0">
                <a:solidFill>
                  <a:schemeClr val="tx1"/>
                </a:solidFill>
              </a:rPr>
              <a:t>Δεκέμβριος 2016</a:t>
            </a:r>
            <a:endParaRPr lang="en-GB" sz="2400" dirty="0">
              <a:solidFill>
                <a:schemeClr val="tx1"/>
              </a:solidFill>
            </a:endParaRPr>
          </a:p>
          <a:p>
            <a:endParaRPr lang="en-GB" dirty="0"/>
          </a:p>
        </p:txBody>
      </p:sp>
      <p:pic>
        <p:nvPicPr>
          <p:cNvPr id="4" name="Picture 3" descr="ITA_LOGO_tel_RGB-01"/>
          <p:cNvPicPr/>
          <p:nvPr/>
        </p:nvPicPr>
        <p:blipFill>
          <a:blip r:embed="rId2" cstate="print"/>
          <a:srcRect/>
          <a:stretch>
            <a:fillRect/>
          </a:stretch>
        </p:blipFill>
        <p:spPr bwMode="auto">
          <a:xfrm>
            <a:off x="3214678" y="500042"/>
            <a:ext cx="2923215" cy="171451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00034" y="1428736"/>
            <a:ext cx="8286808" cy="2928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500034" y="6000768"/>
            <a:ext cx="7429552" cy="42862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fontScale="90000"/>
          </a:bodyPr>
          <a:lstStyle/>
          <a:p>
            <a:r>
              <a:rPr lang="el-GR" sz="3600" b="1" dirty="0" smtClean="0"/>
              <a:t>Χαρακτηριστικά της Νησιωτικής Οικονομίας</a:t>
            </a:r>
            <a:endParaRPr lang="en-GB" sz="3600" b="1" dirty="0"/>
          </a:p>
        </p:txBody>
      </p:sp>
      <p:sp>
        <p:nvSpPr>
          <p:cNvPr id="3" name="Content Placeholder 2"/>
          <p:cNvSpPr>
            <a:spLocks noGrp="1"/>
          </p:cNvSpPr>
          <p:nvPr>
            <p:ph idx="1"/>
          </p:nvPr>
        </p:nvSpPr>
        <p:spPr>
          <a:xfrm>
            <a:off x="457200" y="1428736"/>
            <a:ext cx="8229600" cy="5429264"/>
          </a:xfrm>
        </p:spPr>
        <p:txBody>
          <a:bodyPr>
            <a:normAutofit fontScale="70000" lnSpcReduction="20000"/>
          </a:bodyPr>
          <a:lstStyle/>
          <a:p>
            <a:pPr algn="just"/>
            <a:r>
              <a:rPr lang="el-GR" sz="3100" b="1" dirty="0" smtClean="0"/>
              <a:t> Ασυνέχεια του χώρου, </a:t>
            </a:r>
          </a:p>
          <a:p>
            <a:pPr algn="just"/>
            <a:r>
              <a:rPr lang="el-GR" b="1" dirty="0"/>
              <a:t>Κ</a:t>
            </a:r>
            <a:r>
              <a:rPr lang="el-GR" b="1" dirty="0" smtClean="0"/>
              <a:t>ατακερματισμός </a:t>
            </a:r>
            <a:r>
              <a:rPr lang="el-GR" b="1" dirty="0"/>
              <a:t>των αγορών προϊόντων και εργασίας, </a:t>
            </a:r>
            <a:endParaRPr lang="el-GR" b="1" dirty="0" smtClean="0"/>
          </a:p>
          <a:p>
            <a:pPr algn="just"/>
            <a:r>
              <a:rPr lang="el-GR" b="1" dirty="0"/>
              <a:t>Α</a:t>
            </a:r>
            <a:r>
              <a:rPr lang="el-GR" b="1" dirty="0" smtClean="0"/>
              <a:t>ναλογικά </a:t>
            </a:r>
            <a:r>
              <a:rPr lang="el-GR" b="1" dirty="0"/>
              <a:t>αυξημένες απαιτήσεις σε υποδομές και </a:t>
            </a:r>
            <a:r>
              <a:rPr lang="el-GR" b="1" dirty="0" smtClean="0"/>
              <a:t>εξοπλισμό, </a:t>
            </a:r>
          </a:p>
          <a:p>
            <a:pPr algn="just"/>
            <a:r>
              <a:rPr lang="el-GR" b="1" dirty="0"/>
              <a:t>Α</a:t>
            </a:r>
            <a:r>
              <a:rPr lang="el-GR" b="1" dirty="0" smtClean="0"/>
              <a:t>υξημένο </a:t>
            </a:r>
            <a:r>
              <a:rPr lang="el-GR" b="1" dirty="0"/>
              <a:t>κόστος </a:t>
            </a:r>
            <a:r>
              <a:rPr lang="el-GR" b="1" dirty="0" smtClean="0"/>
              <a:t>μεταφορών </a:t>
            </a:r>
            <a:endParaRPr lang="el-GR" b="1" dirty="0" smtClean="0"/>
          </a:p>
          <a:p>
            <a:pPr algn="just"/>
            <a:r>
              <a:rPr lang="el-GR" b="1" dirty="0"/>
              <a:t>Α</a:t>
            </a:r>
            <a:r>
              <a:rPr lang="el-GR" b="1" dirty="0" smtClean="0"/>
              <a:t>δυναμία </a:t>
            </a:r>
            <a:r>
              <a:rPr lang="el-GR" b="1" dirty="0"/>
              <a:t>προσέγγισης στο ελάχιστο απαιτούμενο επίπεδο αναπτυξιακής βάσης </a:t>
            </a:r>
            <a:r>
              <a:rPr lang="el-GR" dirty="0"/>
              <a:t>(συγκεντρώσεις πληθυσμού, ύπαρξη φυσικών πόρων κ.λ.π</a:t>
            </a:r>
            <a:r>
              <a:rPr lang="el-GR" dirty="0" smtClean="0"/>
              <a:t>.).</a:t>
            </a:r>
          </a:p>
          <a:p>
            <a:pPr algn="just"/>
            <a:r>
              <a:rPr lang="el-GR" b="1" dirty="0" smtClean="0"/>
              <a:t>Μειωμένες Εξωτερικές και Εσωτερικές Οικονομίες σε σχέση με τον ηπειρωτικό χώρο</a:t>
            </a:r>
            <a:endParaRPr lang="en-GB" b="1" dirty="0" smtClean="0"/>
          </a:p>
          <a:p>
            <a:pPr indent="287338" algn="just">
              <a:buNone/>
            </a:pPr>
            <a:endParaRPr lang="el-GR" dirty="0" smtClean="0"/>
          </a:p>
          <a:p>
            <a:pPr marL="0" indent="0" algn="just">
              <a:buNone/>
            </a:pPr>
            <a:r>
              <a:rPr lang="el-GR" b="1" dirty="0" smtClean="0"/>
              <a:t>Τα μέσα πολιτικής </a:t>
            </a:r>
            <a:r>
              <a:rPr lang="el-GR" dirty="0" smtClean="0"/>
              <a:t>για το νησιωτικό χώρο μπορεί να </a:t>
            </a:r>
            <a:r>
              <a:rPr lang="el-GR" b="1" dirty="0" smtClean="0"/>
              <a:t>έχουν θετικές επιδράσεις</a:t>
            </a:r>
            <a:r>
              <a:rPr lang="el-GR" dirty="0" smtClean="0"/>
              <a:t> στην ανάπτυξη, </a:t>
            </a:r>
            <a:r>
              <a:rPr lang="el-GR" b="1" dirty="0" smtClean="0"/>
              <a:t>αλλά δεν εξαλείφουν τα αίτια και τις επιπτώσεις της νησιωτικότητας </a:t>
            </a:r>
            <a:r>
              <a:rPr lang="el-GR" dirty="0" smtClean="0"/>
              <a:t>(δηλαδή τη γεωγραφική ασυνέχεια), απλώς τις αμβλύνουν. </a:t>
            </a:r>
          </a:p>
          <a:p>
            <a:pPr algn="just">
              <a:buNone/>
            </a:pPr>
            <a:endParaRPr lang="el-GR" b="1" dirty="0" smtClean="0"/>
          </a:p>
          <a:p>
            <a:pPr algn="just">
              <a:buNone/>
            </a:pPr>
            <a:r>
              <a:rPr lang="el-GR" b="1" dirty="0" smtClean="0"/>
              <a:t>Με </a:t>
            </a:r>
            <a:r>
              <a:rPr lang="el-GR" b="1" dirty="0"/>
              <a:t>λίγα λόγια, τα νησιά εξακολουθούν να παραμένουν νησιά.</a:t>
            </a:r>
            <a:endParaRPr lang="en-GB" dirty="0"/>
          </a:p>
          <a:p>
            <a:endParaRPr lang="en-GB"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srcRect/>
          <a:stretch>
            <a:fillRect/>
          </a:stretch>
        </p:blipFill>
        <p:spPr bwMode="auto">
          <a:xfrm>
            <a:off x="857224" y="1500174"/>
            <a:ext cx="7500990" cy="5357825"/>
          </a:xfrm>
          <a:prstGeom prst="rect">
            <a:avLst/>
          </a:prstGeom>
          <a:noFill/>
        </p:spPr>
      </p:pic>
      <p:sp>
        <p:nvSpPr>
          <p:cNvPr id="2" name="Title 1"/>
          <p:cNvSpPr>
            <a:spLocks noGrp="1"/>
          </p:cNvSpPr>
          <p:nvPr>
            <p:ph type="title"/>
          </p:nvPr>
        </p:nvSpPr>
        <p:spPr/>
        <p:txBody>
          <a:bodyPr>
            <a:noAutofit/>
          </a:bodyPr>
          <a:lstStyle/>
          <a:p>
            <a:r>
              <a:rPr lang="el-GR" sz="3600" b="1" dirty="0" smtClean="0"/>
              <a:t>Τα Χαρακτηριστικά του Νησιωτικού Συστήματος</a:t>
            </a:r>
            <a:endParaRPr lang="en-GB" sz="3600" b="1"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11</a:t>
            </a:fld>
            <a:endParaRPr lang="en-GB"/>
          </a:p>
        </p:txBody>
      </p:sp>
      <p:pic>
        <p:nvPicPr>
          <p:cNvPr id="6" name="Picture 5" descr="ITA_LOGO_tel_RGB-01"/>
          <p:cNvPicPr/>
          <p:nvPr/>
        </p:nvPicPr>
        <p:blipFill>
          <a:blip r:embed="rId3" cstate="print"/>
          <a:srcRect/>
          <a:stretch>
            <a:fillRect/>
          </a:stretch>
        </p:blipFill>
        <p:spPr bwMode="auto">
          <a:xfrm>
            <a:off x="7915275" y="5991225"/>
            <a:ext cx="1228725" cy="8667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0014" y="4154858"/>
            <a:ext cx="8215370" cy="1500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530014" y="2500306"/>
            <a:ext cx="8215370"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l-GR" sz="3600" b="1" dirty="0" smtClean="0"/>
              <a:t>Η Ιστορία της Ανάπτυξης των Νησιών</a:t>
            </a:r>
            <a:endParaRPr lang="en-GB" sz="3600" b="1" dirty="0"/>
          </a:p>
        </p:txBody>
      </p:sp>
      <p:sp>
        <p:nvSpPr>
          <p:cNvPr id="3" name="Content Placeholder 2"/>
          <p:cNvSpPr>
            <a:spLocks noGrp="1"/>
          </p:cNvSpPr>
          <p:nvPr>
            <p:ph idx="1"/>
          </p:nvPr>
        </p:nvSpPr>
        <p:spPr>
          <a:xfrm>
            <a:off x="500034" y="1285860"/>
            <a:ext cx="8286808" cy="4714908"/>
          </a:xfrm>
        </p:spPr>
        <p:txBody>
          <a:bodyPr>
            <a:normAutofit fontScale="85000" lnSpcReduction="10000"/>
          </a:bodyPr>
          <a:lstStyle/>
          <a:p>
            <a:pPr marL="0" indent="0" algn="just">
              <a:buNone/>
            </a:pPr>
            <a:r>
              <a:rPr lang="el-GR" b="1" dirty="0" smtClean="0"/>
              <a:t>Από την ενσωμάτωσή τους </a:t>
            </a:r>
            <a:r>
              <a:rPr lang="el-GR" dirty="0" smtClean="0"/>
              <a:t>στον εθνικό κορμό </a:t>
            </a:r>
            <a:r>
              <a:rPr lang="el-GR" b="1" dirty="0" smtClean="0"/>
              <a:t>η οικονομική, κοινωνική και πληθυσμιακή βάση των νησιών συνεχώς υποβαθμίζεται</a:t>
            </a:r>
            <a:r>
              <a:rPr lang="el-GR" dirty="0" smtClean="0"/>
              <a:t>. </a:t>
            </a:r>
          </a:p>
          <a:p>
            <a:pPr marL="0" indent="0" algn="just">
              <a:buNone/>
            </a:pPr>
            <a:r>
              <a:rPr lang="el-GR" dirty="0" smtClean="0"/>
              <a:t>Ούτε τα επιχειρησιακά προγράμματα και η κοινοτική χρηματοδότηση, ούτε οι αναπτυξιακές επιλογές μπόρεσαν να αναστρέψουν αυτή τη δυσμενή εξέλιξη.</a:t>
            </a:r>
            <a:endParaRPr lang="en-GB" dirty="0" smtClean="0"/>
          </a:p>
          <a:p>
            <a:pPr marL="0" indent="269875" algn="just">
              <a:buNone/>
            </a:pPr>
            <a:r>
              <a:rPr lang="el-GR" dirty="0" smtClean="0"/>
              <a:t>Βασικό </a:t>
            </a:r>
            <a:r>
              <a:rPr lang="el-GR" dirty="0" smtClean="0"/>
              <a:t>πρόβλημα είναι </a:t>
            </a:r>
            <a:r>
              <a:rPr lang="el-GR" b="1" dirty="0" smtClean="0"/>
              <a:t>η νησιωτικότητα</a:t>
            </a:r>
            <a:r>
              <a:rPr lang="el-GR" dirty="0" smtClean="0"/>
              <a:t>. </a:t>
            </a:r>
            <a:endParaRPr lang="el-GR" dirty="0" smtClean="0"/>
          </a:p>
          <a:p>
            <a:pPr marL="0" indent="269875" algn="just">
              <a:buNone/>
            </a:pPr>
            <a:r>
              <a:rPr lang="el-GR" dirty="0" smtClean="0"/>
              <a:t>Κατάτμηση </a:t>
            </a:r>
            <a:r>
              <a:rPr lang="el-GR" dirty="0" smtClean="0"/>
              <a:t>του χώρου και των αγορών, περιορισμένοι φυσικοί πόροι, υψηλό κόστος και ενίοτε αδυναμία μεταφορών, ανυπαρξία εξωτερικών οικονομιών, περιορισμένες οικονομίες κλίμακας για τις επιχειρήσεις.</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12</a:t>
            </a:fld>
            <a:endParaRPr lang="en-GB"/>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618E65-2B48-4F3E-BE50-2D54BA01E8BA}" type="slidenum">
              <a:rPr lang="en-GB" smtClean="0"/>
              <a:pPr/>
              <a:t>13</a:t>
            </a:fld>
            <a:endParaRPr lang="en-GB"/>
          </a:p>
        </p:txBody>
      </p:sp>
      <p:graphicFrame>
        <p:nvGraphicFramePr>
          <p:cNvPr id="5" name="Table 4"/>
          <p:cNvGraphicFramePr>
            <a:graphicFrameLocks noGrp="1"/>
          </p:cNvGraphicFramePr>
          <p:nvPr/>
        </p:nvGraphicFramePr>
        <p:xfrm>
          <a:off x="1785918" y="439098"/>
          <a:ext cx="5572164" cy="2346960"/>
        </p:xfrm>
        <a:graphic>
          <a:graphicData uri="http://schemas.openxmlformats.org/drawingml/2006/table">
            <a:tbl>
              <a:tblPr firstRow="1" bandRow="1">
                <a:tableStyleId>{D7AC3CCA-C797-4891-BE02-D94E43425B78}</a:tableStyleId>
              </a:tblPr>
              <a:tblGrid>
                <a:gridCol w="2898342"/>
                <a:gridCol w="2673822"/>
              </a:tblGrid>
              <a:tr h="255772">
                <a:tc>
                  <a:txBody>
                    <a:bodyPr/>
                    <a:lstStyle/>
                    <a:p>
                      <a:pPr algn="ctr"/>
                      <a:r>
                        <a:rPr lang="el-GR" sz="1600" b="1" dirty="0" smtClean="0"/>
                        <a:t>Χωρική Ενότητα</a:t>
                      </a:r>
                      <a:endParaRPr lang="en-GB" sz="1600" b="1" dirty="0"/>
                    </a:p>
                  </a:txBody>
                  <a:tcPr/>
                </a:tc>
                <a:tc>
                  <a:txBody>
                    <a:bodyPr/>
                    <a:lstStyle/>
                    <a:p>
                      <a:pPr algn="ctr"/>
                      <a:r>
                        <a:rPr lang="el-GR" sz="1600" b="1" dirty="0" smtClean="0"/>
                        <a:t>Πληθυσμός (Κάτοικοι)</a:t>
                      </a:r>
                      <a:endParaRPr lang="en-GB" sz="1600" b="1" dirty="0" smtClean="0"/>
                    </a:p>
                  </a:txBody>
                  <a:tcPr/>
                </a:tc>
              </a:tr>
              <a:tr h="255772">
                <a:tc>
                  <a:txBody>
                    <a:bodyPr/>
                    <a:lstStyle/>
                    <a:p>
                      <a:r>
                        <a:rPr lang="el-GR" sz="1600" b="1" dirty="0" smtClean="0"/>
                        <a:t>Σύρος</a:t>
                      </a:r>
                      <a:endParaRPr lang="en-GB" sz="1600" dirty="0"/>
                    </a:p>
                  </a:txBody>
                  <a:tcPr/>
                </a:tc>
                <a:tc>
                  <a:txBody>
                    <a:bodyPr/>
                    <a:lstStyle/>
                    <a:p>
                      <a:pPr algn="ctr"/>
                      <a:r>
                        <a:rPr lang="el-GR" sz="1600" b="0" dirty="0" smtClean="0"/>
                        <a:t>16.943</a:t>
                      </a:r>
                      <a:endParaRPr lang="en-GB" sz="1600" b="0" dirty="0" smtClean="0"/>
                    </a:p>
                  </a:txBody>
                  <a:tcPr/>
                </a:tc>
              </a:tr>
              <a:tr h="27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t>Επ. Νάξου και Πάρου</a:t>
                      </a:r>
                      <a:endParaRPr lang="en-GB" sz="16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t>16.212</a:t>
                      </a:r>
                      <a:endParaRPr lang="en-GB" sz="1600" dirty="0" smtClean="0"/>
                    </a:p>
                  </a:txBody>
                  <a:tcPr/>
                </a:tc>
              </a:tr>
              <a:tr h="2787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t>Ύδρα</a:t>
                      </a:r>
                      <a:endParaRPr lang="en-GB" sz="1600" dirty="0" smtClean="0"/>
                    </a:p>
                  </a:txBody>
                  <a:tcPr/>
                </a:tc>
                <a:tc>
                  <a:txBody>
                    <a:bodyPr/>
                    <a:lstStyle/>
                    <a:p>
                      <a:pPr algn="ctr"/>
                      <a:r>
                        <a:rPr lang="el-GR" sz="1600" dirty="0" smtClean="0"/>
                        <a:t>12.581</a:t>
                      </a:r>
                      <a:endParaRPr lang="en-GB" sz="1600" dirty="0" smtClean="0"/>
                    </a:p>
                  </a:txBody>
                  <a:tcPr/>
                </a:tc>
              </a:tr>
              <a:tr h="2557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t>Σπέτσες</a:t>
                      </a:r>
                      <a:endParaRPr lang="en-GB" sz="1600" dirty="0" smtClean="0"/>
                    </a:p>
                  </a:txBody>
                  <a:tcPr/>
                </a:tc>
                <a:tc>
                  <a:txBody>
                    <a:bodyPr/>
                    <a:lstStyle/>
                    <a:p>
                      <a:pPr algn="ctr"/>
                      <a:r>
                        <a:rPr lang="el-GR" sz="1600" dirty="0" smtClean="0"/>
                        <a:t>6.800</a:t>
                      </a:r>
                      <a:endParaRPr lang="en-GB" sz="1600" dirty="0" smtClean="0"/>
                    </a:p>
                  </a:txBody>
                  <a:tcPr/>
                </a:tc>
              </a:tr>
              <a:tr h="2557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t>Άνδρος</a:t>
                      </a:r>
                      <a:endParaRPr lang="en-GB" sz="16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t>6.165</a:t>
                      </a:r>
                      <a:endParaRPr lang="en-GB" sz="1600" dirty="0" smtClean="0"/>
                    </a:p>
                  </a:txBody>
                  <a:tcPr/>
                </a:tc>
              </a:tr>
              <a:tr h="2557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t>Δ. Αθηνών</a:t>
                      </a:r>
                      <a:endParaRPr lang="en-GB" sz="16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t>7.223</a:t>
                      </a:r>
                      <a:endParaRPr lang="en-GB" sz="1600" dirty="0" smtClean="0"/>
                    </a:p>
                  </a:txBody>
                  <a:tcPr/>
                </a:tc>
              </a:tr>
            </a:tbl>
          </a:graphicData>
        </a:graphic>
      </p:graphicFrame>
      <p:graphicFrame>
        <p:nvGraphicFramePr>
          <p:cNvPr id="6" name="Table 5"/>
          <p:cNvGraphicFramePr>
            <a:graphicFrameLocks noGrp="1"/>
          </p:cNvGraphicFramePr>
          <p:nvPr/>
        </p:nvGraphicFramePr>
        <p:xfrm>
          <a:off x="1714481" y="3286124"/>
          <a:ext cx="5572163" cy="1341120"/>
        </p:xfrm>
        <a:graphic>
          <a:graphicData uri="http://schemas.openxmlformats.org/drawingml/2006/table">
            <a:tbl>
              <a:tblPr firstRow="1" bandRow="1">
                <a:tableStyleId>{D7AC3CCA-C797-4891-BE02-D94E43425B78}</a:tableStyleId>
              </a:tblPr>
              <a:tblGrid>
                <a:gridCol w="1958533"/>
                <a:gridCol w="1806815"/>
                <a:gridCol w="1806815"/>
              </a:tblGrid>
              <a:tr h="255772">
                <a:tc>
                  <a:txBody>
                    <a:bodyPr/>
                    <a:lstStyle/>
                    <a:p>
                      <a:pPr algn="ctr"/>
                      <a:r>
                        <a:rPr lang="el-GR" sz="1600" b="1" dirty="0" smtClean="0"/>
                        <a:t>Χωρική Ενότητα</a:t>
                      </a:r>
                      <a:endParaRPr lang="en-GB" sz="1600" b="1" dirty="0"/>
                    </a:p>
                  </a:txBody>
                  <a:tcPr/>
                </a:tc>
                <a:tc>
                  <a:txBody>
                    <a:bodyPr/>
                    <a:lstStyle/>
                    <a:p>
                      <a:pPr algn="ctr"/>
                      <a:r>
                        <a:rPr lang="el-GR" sz="1600" b="1" dirty="0" smtClean="0"/>
                        <a:t>Πληθυσμός 1912</a:t>
                      </a:r>
                      <a:endParaRPr lang="en-GB" sz="1600" b="1" dirty="0" smtClean="0"/>
                    </a:p>
                  </a:txBody>
                  <a:tcPr/>
                </a:tc>
                <a:tc>
                  <a:txBody>
                    <a:bodyPr/>
                    <a:lstStyle/>
                    <a:p>
                      <a:pPr algn="ctr"/>
                      <a:r>
                        <a:rPr lang="el-GR" sz="1600" b="1" dirty="0" smtClean="0"/>
                        <a:t>Πληθυσμός 2011</a:t>
                      </a:r>
                      <a:endParaRPr lang="en-GB" sz="1600" b="1" dirty="0" smtClean="0"/>
                    </a:p>
                  </a:txBody>
                  <a:tcPr/>
                </a:tc>
              </a:tr>
              <a:tr h="255772">
                <a:tc>
                  <a:txBody>
                    <a:bodyPr/>
                    <a:lstStyle/>
                    <a:p>
                      <a:r>
                        <a:rPr lang="el-GR" sz="1600" b="1" dirty="0" smtClean="0"/>
                        <a:t>Καστελόριζο</a:t>
                      </a:r>
                      <a:endParaRPr lang="en-GB" sz="1600" dirty="0"/>
                    </a:p>
                  </a:txBody>
                  <a:tcPr/>
                </a:tc>
                <a:tc>
                  <a:txBody>
                    <a:bodyPr/>
                    <a:lstStyle/>
                    <a:p>
                      <a:pPr algn="ctr"/>
                      <a:r>
                        <a:rPr lang="el-GR" sz="1600" b="0" dirty="0" smtClean="0"/>
                        <a:t>1</a:t>
                      </a:r>
                      <a:r>
                        <a:rPr lang="en-GB" sz="1600" b="0" dirty="0" smtClean="0"/>
                        <a:t>2</a:t>
                      </a:r>
                      <a:r>
                        <a:rPr lang="el-GR" sz="1600" b="0" dirty="0" smtClean="0"/>
                        <a:t>.</a:t>
                      </a:r>
                      <a:r>
                        <a:rPr lang="en-GB" sz="1600" b="0" dirty="0" smtClean="0"/>
                        <a:t>000</a:t>
                      </a:r>
                    </a:p>
                  </a:txBody>
                  <a:tcPr/>
                </a:tc>
                <a:tc>
                  <a:txBody>
                    <a:bodyPr/>
                    <a:lstStyle/>
                    <a:p>
                      <a:pPr algn="ctr"/>
                      <a:r>
                        <a:rPr lang="el-GR" sz="1600" b="0" dirty="0" smtClean="0"/>
                        <a:t>492</a:t>
                      </a:r>
                      <a:endParaRPr lang="en-GB" sz="1600" b="0" dirty="0" smtClean="0"/>
                    </a:p>
                  </a:txBody>
                  <a:tcPr/>
                </a:tc>
              </a:tr>
              <a:tr h="27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t>Σύμη</a:t>
                      </a:r>
                      <a:endParaRPr lang="en-GB" sz="16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t>1</a:t>
                      </a:r>
                      <a:r>
                        <a:rPr lang="en-GB" sz="1600" dirty="0" smtClean="0"/>
                        <a:t>9</a:t>
                      </a:r>
                      <a:r>
                        <a:rPr lang="el-GR" sz="1600" dirty="0" smtClean="0"/>
                        <a:t>.5</a:t>
                      </a:r>
                      <a:r>
                        <a:rPr lang="en-GB" sz="1600" dirty="0" smtClean="0"/>
                        <a:t>39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t>2.590</a:t>
                      </a:r>
                      <a:endParaRPr lang="en-GB" sz="1600" dirty="0" smtClean="0"/>
                    </a:p>
                  </a:txBody>
                  <a:tcPr/>
                </a:tc>
              </a:tr>
              <a:tr h="2787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t>Κάσος</a:t>
                      </a:r>
                      <a:endParaRPr lang="en-GB" sz="1600" dirty="0" smtClean="0"/>
                    </a:p>
                  </a:txBody>
                  <a:tcPr/>
                </a:tc>
                <a:tc>
                  <a:txBody>
                    <a:bodyPr/>
                    <a:lstStyle/>
                    <a:p>
                      <a:pPr algn="ctr"/>
                      <a:r>
                        <a:rPr lang="el-GR" sz="1600" dirty="0" smtClean="0"/>
                        <a:t>6</a:t>
                      </a:r>
                      <a:r>
                        <a:rPr lang="en-GB" sz="1600" dirty="0" smtClean="0"/>
                        <a:t>.7</a:t>
                      </a:r>
                      <a:r>
                        <a:rPr lang="el-GR" sz="1600" dirty="0" smtClean="0"/>
                        <a:t>00</a:t>
                      </a:r>
                      <a:endParaRPr lang="en-GB" sz="1600" dirty="0" smtClean="0"/>
                    </a:p>
                  </a:txBody>
                  <a:tcPr/>
                </a:tc>
                <a:tc>
                  <a:txBody>
                    <a:bodyPr/>
                    <a:lstStyle/>
                    <a:p>
                      <a:pPr algn="ctr"/>
                      <a:r>
                        <a:rPr lang="el-GR" sz="1600" dirty="0" smtClean="0"/>
                        <a:t>1.084</a:t>
                      </a:r>
                      <a:endParaRPr lang="en-GB" sz="1600" dirty="0" smtClean="0"/>
                    </a:p>
                  </a:txBody>
                  <a:tcPr/>
                </a:tc>
              </a:tr>
            </a:tbl>
          </a:graphicData>
        </a:graphic>
      </p:graphicFrame>
      <p:sp>
        <p:nvSpPr>
          <p:cNvPr id="7" name="Title 1"/>
          <p:cNvSpPr>
            <a:spLocks noGrp="1"/>
          </p:cNvSpPr>
          <p:nvPr>
            <p:ph type="title"/>
          </p:nvPr>
        </p:nvSpPr>
        <p:spPr>
          <a:xfrm>
            <a:off x="714348" y="0"/>
            <a:ext cx="7758138" cy="428604"/>
          </a:xfrm>
        </p:spPr>
        <p:txBody>
          <a:bodyPr>
            <a:normAutofit/>
          </a:bodyPr>
          <a:lstStyle/>
          <a:p>
            <a:r>
              <a:rPr lang="el-GR" sz="2000" b="1" dirty="0" smtClean="0"/>
              <a:t>Πληθυσμιακά μεγέθη κατά την απογραφή του1834</a:t>
            </a:r>
            <a:endParaRPr lang="en-GB" sz="2000" b="1" dirty="0"/>
          </a:p>
        </p:txBody>
      </p:sp>
      <p:sp>
        <p:nvSpPr>
          <p:cNvPr id="8" name="Title 1"/>
          <p:cNvSpPr txBox="1">
            <a:spLocks/>
          </p:cNvSpPr>
          <p:nvPr/>
        </p:nvSpPr>
        <p:spPr>
          <a:xfrm>
            <a:off x="571472" y="2857496"/>
            <a:ext cx="7758138" cy="50006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tx1"/>
                </a:solidFill>
                <a:effectLst/>
                <a:uLnTx/>
                <a:uFillTx/>
                <a:latin typeface="+mj-lt"/>
                <a:ea typeface="+mj-ea"/>
                <a:cs typeface="+mj-cs"/>
              </a:rPr>
              <a:t>Πληθυσμιακά μεγέθη στην Δωδεκάνησο</a:t>
            </a:r>
            <a:endParaRPr kumimoji="0" lang="en-GB" sz="2000" b="1"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10" name="Table 9"/>
          <p:cNvGraphicFramePr>
            <a:graphicFrameLocks noGrp="1"/>
          </p:cNvGraphicFramePr>
          <p:nvPr/>
        </p:nvGraphicFramePr>
        <p:xfrm>
          <a:off x="1357291" y="5143512"/>
          <a:ext cx="6429419" cy="1676400"/>
        </p:xfrm>
        <a:graphic>
          <a:graphicData uri="http://schemas.openxmlformats.org/drawingml/2006/table">
            <a:tbl>
              <a:tblPr firstRow="1" bandRow="1">
                <a:tableStyleId>{D7AC3CCA-C797-4891-BE02-D94E43425B78}</a:tableStyleId>
              </a:tblPr>
              <a:tblGrid>
                <a:gridCol w="2857519"/>
                <a:gridCol w="1785950"/>
                <a:gridCol w="1785950"/>
              </a:tblGrid>
              <a:tr h="255772">
                <a:tc>
                  <a:txBody>
                    <a:bodyPr/>
                    <a:lstStyle/>
                    <a:p>
                      <a:pPr algn="ctr"/>
                      <a:r>
                        <a:rPr lang="el-GR" sz="1600" b="1" dirty="0" smtClean="0"/>
                        <a:t>Χωρική Ενότητα</a:t>
                      </a:r>
                      <a:endParaRPr lang="en-GB" sz="1600" b="1" dirty="0"/>
                    </a:p>
                  </a:txBody>
                  <a:tcPr/>
                </a:tc>
                <a:tc>
                  <a:txBody>
                    <a:bodyPr/>
                    <a:lstStyle/>
                    <a:p>
                      <a:pPr algn="ctr"/>
                      <a:r>
                        <a:rPr lang="el-GR" sz="1600" b="1" dirty="0" smtClean="0"/>
                        <a:t>Πληθυσμός 1928</a:t>
                      </a:r>
                      <a:endParaRPr lang="en-GB" sz="1600" b="1" dirty="0" smtClean="0"/>
                    </a:p>
                  </a:txBody>
                  <a:tcPr/>
                </a:tc>
                <a:tc>
                  <a:txBody>
                    <a:bodyPr/>
                    <a:lstStyle/>
                    <a:p>
                      <a:pPr algn="ctr"/>
                      <a:r>
                        <a:rPr lang="el-GR" sz="1600" b="1" dirty="0" smtClean="0"/>
                        <a:t>Πληθυσμός 2011</a:t>
                      </a:r>
                      <a:endParaRPr lang="en-GB" sz="1600" b="1" dirty="0" smtClean="0"/>
                    </a:p>
                  </a:txBody>
                  <a:tcPr/>
                </a:tc>
              </a:tr>
              <a:tr h="255772">
                <a:tc>
                  <a:txBody>
                    <a:bodyPr/>
                    <a:lstStyle/>
                    <a:p>
                      <a:r>
                        <a:rPr lang="el-GR" sz="1600" b="1" dirty="0" smtClean="0"/>
                        <a:t>Ν. Λέσβου (πλην της Λήμνου)</a:t>
                      </a:r>
                      <a:endParaRPr lang="en-GB" sz="1600" dirty="0"/>
                    </a:p>
                  </a:txBody>
                  <a:tcPr/>
                </a:tc>
                <a:tc>
                  <a:txBody>
                    <a:bodyPr/>
                    <a:lstStyle/>
                    <a:p>
                      <a:pPr algn="ctr"/>
                      <a:r>
                        <a:rPr lang="el-GR" sz="1600" b="0" dirty="0" smtClean="0"/>
                        <a:t>137.160</a:t>
                      </a:r>
                      <a:endParaRPr lang="en-GB" sz="1600" b="0" dirty="0" smtClean="0"/>
                    </a:p>
                  </a:txBody>
                  <a:tcPr/>
                </a:tc>
                <a:tc>
                  <a:txBody>
                    <a:bodyPr/>
                    <a:lstStyle/>
                    <a:p>
                      <a:pPr algn="ctr"/>
                      <a:r>
                        <a:rPr lang="el-GR" sz="1600" b="0" dirty="0" smtClean="0"/>
                        <a:t>86.436</a:t>
                      </a:r>
                      <a:endParaRPr lang="en-GB" sz="1600" b="0" dirty="0" smtClean="0"/>
                    </a:p>
                  </a:txBody>
                  <a:tcPr/>
                </a:tc>
              </a:tr>
              <a:tr h="27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t>Λήμνος</a:t>
                      </a:r>
                      <a:endParaRPr lang="en-GB" sz="16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t>24.397</a:t>
                      </a:r>
                      <a:endParaRPr lang="en-GB" sz="16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t>16.992</a:t>
                      </a:r>
                      <a:endParaRPr lang="en-GB" sz="1600" dirty="0" smtClean="0"/>
                    </a:p>
                  </a:txBody>
                  <a:tcPr/>
                </a:tc>
              </a:tr>
              <a:tr h="2787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t>Ν. Χίου</a:t>
                      </a:r>
                      <a:endParaRPr lang="en-GB" sz="1600" dirty="0" smtClean="0"/>
                    </a:p>
                  </a:txBody>
                  <a:tcPr/>
                </a:tc>
                <a:tc>
                  <a:txBody>
                    <a:bodyPr/>
                    <a:lstStyle/>
                    <a:p>
                      <a:pPr algn="ctr"/>
                      <a:r>
                        <a:rPr lang="el-GR" sz="1600" dirty="0" smtClean="0"/>
                        <a:t>75.680</a:t>
                      </a:r>
                      <a:endParaRPr lang="en-GB" sz="1600" dirty="0" smtClean="0"/>
                    </a:p>
                  </a:txBody>
                  <a:tcPr/>
                </a:tc>
                <a:tc>
                  <a:txBody>
                    <a:bodyPr/>
                    <a:lstStyle/>
                    <a:p>
                      <a:pPr algn="ctr"/>
                      <a:r>
                        <a:rPr lang="el-GR" sz="1600" dirty="0" smtClean="0"/>
                        <a:t>52.674</a:t>
                      </a:r>
                      <a:endParaRPr lang="en-GB" sz="1600" dirty="0" smtClean="0"/>
                    </a:p>
                  </a:txBody>
                  <a:tcPr/>
                </a:tc>
              </a:tr>
              <a:tr h="2787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Ν. Σάμου</a:t>
                      </a:r>
                      <a:endParaRPr lang="en-GB" sz="1600" dirty="0" smtClean="0"/>
                    </a:p>
                  </a:txBody>
                  <a:tcPr/>
                </a:tc>
                <a:tc>
                  <a:txBody>
                    <a:bodyPr/>
                    <a:lstStyle/>
                    <a:p>
                      <a:pPr algn="ctr"/>
                      <a:r>
                        <a:rPr lang="el-GR" sz="1600" dirty="0" smtClean="0"/>
                        <a:t>70.497</a:t>
                      </a:r>
                      <a:endParaRPr lang="en-GB" sz="1600" dirty="0" smtClean="0"/>
                    </a:p>
                  </a:txBody>
                  <a:tcPr/>
                </a:tc>
                <a:tc>
                  <a:txBody>
                    <a:bodyPr/>
                    <a:lstStyle/>
                    <a:p>
                      <a:pPr algn="ctr"/>
                      <a:r>
                        <a:rPr lang="el-GR" sz="1600" dirty="0" smtClean="0"/>
                        <a:t>32.977</a:t>
                      </a:r>
                      <a:endParaRPr lang="en-GB" sz="1600" dirty="0" smtClean="0"/>
                    </a:p>
                  </a:txBody>
                  <a:tcPr/>
                </a:tc>
              </a:tr>
            </a:tbl>
          </a:graphicData>
        </a:graphic>
      </p:graphicFrame>
      <p:sp>
        <p:nvSpPr>
          <p:cNvPr id="11" name="Title 1"/>
          <p:cNvSpPr txBox="1">
            <a:spLocks/>
          </p:cNvSpPr>
          <p:nvPr/>
        </p:nvSpPr>
        <p:spPr>
          <a:xfrm>
            <a:off x="723872" y="4714884"/>
            <a:ext cx="7758138" cy="50006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tx1"/>
                </a:solidFill>
                <a:effectLst/>
                <a:uLnTx/>
                <a:uFillTx/>
                <a:latin typeface="+mj-lt"/>
                <a:ea typeface="+mj-ea"/>
                <a:cs typeface="+mj-cs"/>
              </a:rPr>
              <a:t>Πληθυσμιακά μεγέθη στο Βόρειο Αιγαίο</a:t>
            </a:r>
            <a:endParaRPr kumimoji="0" lang="en-GB" sz="2000" b="1" i="0" u="none" strike="noStrike" kern="1200" cap="none" spc="0" normalizeH="0" baseline="0" noProof="0" dirty="0">
              <a:ln>
                <a:noFill/>
              </a:ln>
              <a:solidFill>
                <a:schemeClr val="tx1"/>
              </a:solidFill>
              <a:effectLst/>
              <a:uLnTx/>
              <a:uFillTx/>
              <a:latin typeface="+mj-lt"/>
              <a:ea typeface="+mj-ea"/>
              <a:cs typeface="+mj-cs"/>
            </a:endParaRPr>
          </a:p>
        </p:txBody>
      </p:sp>
      <p:pic>
        <p:nvPicPr>
          <p:cNvPr id="9" name="Picture 8"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smtClean="0"/>
              <a:t>Η Οικονομία του Ελληνικού Νησιωτικού Χώρου Σήμερα</a:t>
            </a:r>
            <a:endParaRPr lang="en-GB" sz="3600" b="1" dirty="0"/>
          </a:p>
        </p:txBody>
      </p:sp>
      <p:sp>
        <p:nvSpPr>
          <p:cNvPr id="3" name="Content Placeholder 2"/>
          <p:cNvSpPr>
            <a:spLocks noGrp="1"/>
          </p:cNvSpPr>
          <p:nvPr>
            <p:ph idx="1"/>
          </p:nvPr>
        </p:nvSpPr>
        <p:spPr/>
        <p:txBody>
          <a:bodyPr>
            <a:normAutofit/>
          </a:bodyPr>
          <a:lstStyle/>
          <a:p>
            <a:pPr marL="0" indent="0" algn="just">
              <a:buNone/>
            </a:pPr>
            <a:r>
              <a:rPr lang="el-GR" sz="3000" dirty="0" smtClean="0"/>
              <a:t>Για την αποτύπωση των χαρακτηριστικών της οικονομίας του Ελληνικού Νησιωτικού Χώρου διερευνώνται βασικά μεγέθη την τελευταία περίοδο οικονομικής ανόδου 2000-2008 και την περίοδο της κρίσης 2008-2013.</a:t>
            </a:r>
            <a:endParaRPr lang="en-GB" sz="3000" dirty="0" smtClean="0"/>
          </a:p>
          <a:p>
            <a:pPr marL="0" indent="269875" algn="just">
              <a:buNone/>
            </a:pPr>
            <a:r>
              <a:rPr lang="el-GR" sz="3000" b="1" dirty="0" smtClean="0"/>
              <a:t>Οι 3 Νησιωτικές Περιφέρειες παράγουν το 6,35% του συνολικού εθνικού ΑΕΠ, δηλαδή 11.449εκ.€</a:t>
            </a:r>
            <a:r>
              <a:rPr lang="el-GR" sz="3000" dirty="0" smtClean="0"/>
              <a:t>, το 2013. </a:t>
            </a:r>
            <a:endParaRPr lang="en-GB" sz="30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14</a:t>
            </a:fld>
            <a:endParaRPr lang="en-GB" dirty="0"/>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3042" y="2500306"/>
            <a:ext cx="5429288" cy="357190"/>
          </a:xfrm>
        </p:spPr>
        <p:txBody>
          <a:bodyPr>
            <a:normAutofit/>
          </a:bodyPr>
          <a:lstStyle/>
          <a:p>
            <a:pPr>
              <a:buNone/>
            </a:pPr>
            <a:r>
              <a:rPr lang="el-GR" sz="1400" i="1" dirty="0" smtClean="0"/>
              <a:t>Πηγή</a:t>
            </a:r>
            <a:r>
              <a:rPr lang="el-GR" sz="1400" dirty="0" smtClean="0"/>
              <a:t>: ΕΛΣΤΑΤ, επεξεργασία Ομάδας Μελέτης, Σημείωση: ΑΕΠ σε εκ. €</a:t>
            </a:r>
            <a:endParaRPr lang="en-GB" sz="14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15</a:t>
            </a:fld>
            <a:endParaRPr lang="en-GB"/>
          </a:p>
        </p:txBody>
      </p:sp>
      <p:graphicFrame>
        <p:nvGraphicFramePr>
          <p:cNvPr id="5" name="Table 4"/>
          <p:cNvGraphicFramePr>
            <a:graphicFrameLocks noGrp="1"/>
          </p:cNvGraphicFramePr>
          <p:nvPr/>
        </p:nvGraphicFramePr>
        <p:xfrm>
          <a:off x="1000100" y="571480"/>
          <a:ext cx="6346615" cy="2243328"/>
        </p:xfrm>
        <a:graphic>
          <a:graphicData uri="http://schemas.openxmlformats.org/drawingml/2006/table">
            <a:tbl>
              <a:tblPr firstRow="1" bandRow="1">
                <a:tableStyleId>{D7AC3CCA-C797-4891-BE02-D94E43425B78}</a:tableStyleId>
              </a:tblPr>
              <a:tblGrid>
                <a:gridCol w="1684522"/>
                <a:gridCol w="1554031"/>
                <a:gridCol w="1554031"/>
                <a:gridCol w="1554031"/>
              </a:tblGrid>
              <a:tr h="255772">
                <a:tc>
                  <a:txBody>
                    <a:bodyPr/>
                    <a:lstStyle/>
                    <a:p>
                      <a:pPr algn="just">
                        <a:lnSpc>
                          <a:spcPct val="115000"/>
                        </a:lnSpc>
                        <a:spcAft>
                          <a:spcPts val="0"/>
                        </a:spcAft>
                      </a:pPr>
                      <a:endParaRPr lang="en-GB" sz="1600" dirty="0">
                        <a:latin typeface="Calibri"/>
                        <a:ea typeface="Calibri"/>
                        <a:cs typeface="Calibri"/>
                      </a:endParaRPr>
                    </a:p>
                  </a:txBody>
                  <a:tcPr marL="68580" marR="68580" marT="0" marB="0"/>
                </a:tc>
                <a:tc>
                  <a:txBody>
                    <a:bodyPr/>
                    <a:lstStyle/>
                    <a:p>
                      <a:pPr algn="ctr">
                        <a:lnSpc>
                          <a:spcPct val="115000"/>
                        </a:lnSpc>
                        <a:spcAft>
                          <a:spcPts val="0"/>
                        </a:spcAft>
                      </a:pPr>
                      <a:r>
                        <a:rPr lang="el-GR" sz="1600" b="1">
                          <a:latin typeface="Calibri"/>
                          <a:ea typeface="Calibri"/>
                          <a:cs typeface="Calibri"/>
                        </a:rPr>
                        <a:t>2000</a:t>
                      </a:r>
                      <a:endParaRPr lang="en-GB" sz="1600">
                        <a:latin typeface="Calibri"/>
                        <a:ea typeface="Calibri"/>
                        <a:cs typeface="Calibri"/>
                      </a:endParaRPr>
                    </a:p>
                  </a:txBody>
                  <a:tcPr marL="68580" marR="68580" marT="0" marB="0" anchor="ctr"/>
                </a:tc>
                <a:tc>
                  <a:txBody>
                    <a:bodyPr/>
                    <a:lstStyle/>
                    <a:p>
                      <a:pPr algn="ctr">
                        <a:lnSpc>
                          <a:spcPct val="115000"/>
                        </a:lnSpc>
                        <a:spcAft>
                          <a:spcPts val="0"/>
                        </a:spcAft>
                      </a:pPr>
                      <a:r>
                        <a:rPr lang="el-GR" sz="1600" b="1">
                          <a:latin typeface="Calibri"/>
                          <a:ea typeface="Calibri"/>
                          <a:cs typeface="Calibri"/>
                        </a:rPr>
                        <a:t>2008</a:t>
                      </a:r>
                      <a:endParaRPr lang="en-GB" sz="1600">
                        <a:latin typeface="Calibri"/>
                        <a:ea typeface="Calibri"/>
                        <a:cs typeface="Calibri"/>
                      </a:endParaRPr>
                    </a:p>
                  </a:txBody>
                  <a:tcPr marL="68580" marR="68580" marT="0" marB="0" anchor="ctr"/>
                </a:tc>
                <a:tc>
                  <a:txBody>
                    <a:bodyPr/>
                    <a:lstStyle/>
                    <a:p>
                      <a:pPr algn="ctr">
                        <a:lnSpc>
                          <a:spcPct val="115000"/>
                        </a:lnSpc>
                        <a:spcAft>
                          <a:spcPts val="0"/>
                        </a:spcAft>
                      </a:pPr>
                      <a:r>
                        <a:rPr lang="el-GR" sz="1600" b="1">
                          <a:latin typeface="Calibri"/>
                          <a:ea typeface="Calibri"/>
                          <a:cs typeface="Calibri"/>
                        </a:rPr>
                        <a:t>2013</a:t>
                      </a:r>
                      <a:endParaRPr lang="en-GB" sz="1600">
                        <a:latin typeface="Calibri"/>
                        <a:ea typeface="Calibri"/>
                        <a:cs typeface="Calibri"/>
                      </a:endParaRPr>
                    </a:p>
                  </a:txBody>
                  <a:tcPr marL="68580" marR="68580" marT="0" marB="0" anchor="ctr"/>
                </a:tc>
              </a:tr>
              <a:tr h="255772">
                <a:tc>
                  <a:txBody>
                    <a:bodyPr/>
                    <a:lstStyle/>
                    <a:p>
                      <a:pPr algn="just">
                        <a:lnSpc>
                          <a:spcPct val="115000"/>
                        </a:lnSpc>
                        <a:spcAft>
                          <a:spcPts val="0"/>
                        </a:spcAft>
                      </a:pPr>
                      <a:r>
                        <a:rPr lang="el-GR" sz="1600" b="1" dirty="0" smtClean="0">
                          <a:latin typeface="Calibri"/>
                          <a:ea typeface="Calibri"/>
                          <a:cs typeface="Calibri"/>
                        </a:rPr>
                        <a:t>Περιφέρειες Βορείου Αιγαίου,</a:t>
                      </a:r>
                      <a:r>
                        <a:rPr lang="el-GR" sz="1600" b="1" baseline="0" dirty="0" smtClean="0">
                          <a:latin typeface="Calibri"/>
                          <a:ea typeface="Calibri"/>
                          <a:cs typeface="Calibri"/>
                        </a:rPr>
                        <a:t> Νοτίου Αιγαίου και Ιονίων Νήσων</a:t>
                      </a:r>
                      <a:endParaRPr lang="en-GB" sz="1600" dirty="0">
                        <a:latin typeface="Calibri"/>
                        <a:ea typeface="Calibri"/>
                        <a:cs typeface="Calibri"/>
                      </a:endParaRPr>
                    </a:p>
                  </a:txBody>
                  <a:tcPr marL="68580" marR="68580" marT="0" marB="0"/>
                </a:tc>
                <a:tc>
                  <a:txBody>
                    <a:bodyPr/>
                    <a:lstStyle/>
                    <a:p>
                      <a:pPr algn="ctr">
                        <a:lnSpc>
                          <a:spcPct val="115000"/>
                        </a:lnSpc>
                        <a:spcAft>
                          <a:spcPts val="0"/>
                        </a:spcAft>
                      </a:pPr>
                      <a:r>
                        <a:rPr lang="el-GR" sz="1600">
                          <a:latin typeface="Calibri"/>
                          <a:ea typeface="Calibri"/>
                          <a:cs typeface="Calibri"/>
                        </a:rPr>
                        <a:t>9.383</a:t>
                      </a:r>
                      <a:endParaRPr lang="en-GB" sz="1600">
                        <a:latin typeface="Calibri"/>
                        <a:ea typeface="Calibri"/>
                        <a:cs typeface="Calibri"/>
                      </a:endParaRPr>
                    </a:p>
                  </a:txBody>
                  <a:tcPr marL="68580" marR="68580" marT="0" marB="0" anchor="ctr"/>
                </a:tc>
                <a:tc>
                  <a:txBody>
                    <a:bodyPr/>
                    <a:lstStyle/>
                    <a:p>
                      <a:pPr algn="ctr">
                        <a:lnSpc>
                          <a:spcPct val="115000"/>
                        </a:lnSpc>
                        <a:spcAft>
                          <a:spcPts val="0"/>
                        </a:spcAft>
                      </a:pPr>
                      <a:r>
                        <a:rPr lang="el-GR" sz="1600">
                          <a:latin typeface="Calibri"/>
                          <a:ea typeface="Calibri"/>
                          <a:cs typeface="Calibri"/>
                        </a:rPr>
                        <a:t>16.219</a:t>
                      </a:r>
                      <a:endParaRPr lang="en-GB" sz="1600">
                        <a:latin typeface="Calibri"/>
                        <a:ea typeface="Calibri"/>
                        <a:cs typeface="Calibri"/>
                      </a:endParaRPr>
                    </a:p>
                  </a:txBody>
                  <a:tcPr marL="68580" marR="68580" marT="0" marB="0" anchor="ctr"/>
                </a:tc>
                <a:tc>
                  <a:txBody>
                    <a:bodyPr/>
                    <a:lstStyle/>
                    <a:p>
                      <a:pPr algn="ctr">
                        <a:lnSpc>
                          <a:spcPct val="115000"/>
                        </a:lnSpc>
                        <a:spcAft>
                          <a:spcPts val="0"/>
                        </a:spcAft>
                      </a:pPr>
                      <a:r>
                        <a:rPr lang="el-GR" sz="1600">
                          <a:latin typeface="Calibri"/>
                          <a:ea typeface="Calibri"/>
                          <a:cs typeface="Calibri"/>
                        </a:rPr>
                        <a:t>11.449</a:t>
                      </a:r>
                      <a:endParaRPr lang="en-GB" sz="1600">
                        <a:latin typeface="Calibri"/>
                        <a:ea typeface="Calibri"/>
                        <a:cs typeface="Calibri"/>
                      </a:endParaRPr>
                    </a:p>
                  </a:txBody>
                  <a:tcPr marL="68580" marR="68580" marT="0" marB="0" anchor="ctr"/>
                </a:tc>
              </a:tr>
              <a:tr h="276800">
                <a:tc>
                  <a:txBody>
                    <a:bodyPr/>
                    <a:lstStyle/>
                    <a:p>
                      <a:pPr algn="just">
                        <a:lnSpc>
                          <a:spcPct val="115000"/>
                        </a:lnSpc>
                        <a:spcAft>
                          <a:spcPts val="0"/>
                        </a:spcAft>
                      </a:pPr>
                      <a:r>
                        <a:rPr lang="el-GR" sz="1600" b="1">
                          <a:latin typeface="Calibri"/>
                          <a:ea typeface="Calibri"/>
                          <a:cs typeface="Calibri"/>
                        </a:rPr>
                        <a:t>Χώρα</a:t>
                      </a:r>
                      <a:endParaRPr lang="en-GB" sz="1600">
                        <a:latin typeface="Calibri"/>
                        <a:ea typeface="Calibri"/>
                        <a:cs typeface="Calibri"/>
                      </a:endParaRPr>
                    </a:p>
                  </a:txBody>
                  <a:tcPr marL="68580" marR="68580" marT="0" marB="0"/>
                </a:tc>
                <a:tc>
                  <a:txBody>
                    <a:bodyPr/>
                    <a:lstStyle/>
                    <a:p>
                      <a:pPr algn="ctr">
                        <a:lnSpc>
                          <a:spcPct val="115000"/>
                        </a:lnSpc>
                        <a:spcAft>
                          <a:spcPts val="0"/>
                        </a:spcAft>
                      </a:pPr>
                      <a:r>
                        <a:rPr lang="el-GR" sz="1600">
                          <a:latin typeface="Calibri"/>
                          <a:ea typeface="Calibri"/>
                          <a:cs typeface="Calibri"/>
                        </a:rPr>
                        <a:t>141.247</a:t>
                      </a:r>
                      <a:endParaRPr lang="en-GB" sz="1600">
                        <a:latin typeface="Calibri"/>
                        <a:ea typeface="Calibri"/>
                        <a:cs typeface="Calibri"/>
                      </a:endParaRPr>
                    </a:p>
                  </a:txBody>
                  <a:tcPr marL="68580" marR="68580" marT="0" marB="0" anchor="ctr"/>
                </a:tc>
                <a:tc>
                  <a:txBody>
                    <a:bodyPr/>
                    <a:lstStyle/>
                    <a:p>
                      <a:pPr algn="ctr">
                        <a:lnSpc>
                          <a:spcPct val="115000"/>
                        </a:lnSpc>
                        <a:spcAft>
                          <a:spcPts val="0"/>
                        </a:spcAft>
                      </a:pPr>
                      <a:r>
                        <a:rPr lang="el-GR" sz="1600">
                          <a:latin typeface="Calibri"/>
                          <a:ea typeface="Calibri"/>
                          <a:cs typeface="Calibri"/>
                        </a:rPr>
                        <a:t>241.990</a:t>
                      </a:r>
                      <a:endParaRPr lang="en-GB" sz="1600">
                        <a:latin typeface="Calibri"/>
                        <a:ea typeface="Calibri"/>
                        <a:cs typeface="Calibri"/>
                      </a:endParaRPr>
                    </a:p>
                  </a:txBody>
                  <a:tcPr marL="68580" marR="68580" marT="0" marB="0" anchor="ctr"/>
                </a:tc>
                <a:tc>
                  <a:txBody>
                    <a:bodyPr/>
                    <a:lstStyle/>
                    <a:p>
                      <a:pPr algn="ctr">
                        <a:lnSpc>
                          <a:spcPct val="115000"/>
                        </a:lnSpc>
                        <a:spcAft>
                          <a:spcPts val="0"/>
                        </a:spcAft>
                      </a:pPr>
                      <a:r>
                        <a:rPr lang="el-GR" sz="1600">
                          <a:latin typeface="Calibri"/>
                          <a:ea typeface="Calibri"/>
                          <a:cs typeface="Calibri"/>
                        </a:rPr>
                        <a:t>180.389</a:t>
                      </a:r>
                      <a:endParaRPr lang="en-GB" sz="1600">
                        <a:latin typeface="Calibri"/>
                        <a:ea typeface="Calibri"/>
                        <a:cs typeface="Calibri"/>
                      </a:endParaRPr>
                    </a:p>
                  </a:txBody>
                  <a:tcPr marL="68580" marR="68580" marT="0" marB="0" anchor="ctr"/>
                </a:tc>
              </a:tr>
              <a:tr h="278774">
                <a:tc>
                  <a:txBody>
                    <a:bodyPr/>
                    <a:lstStyle/>
                    <a:p>
                      <a:pPr algn="l">
                        <a:lnSpc>
                          <a:spcPct val="115000"/>
                        </a:lnSpc>
                        <a:spcAft>
                          <a:spcPts val="0"/>
                        </a:spcAft>
                      </a:pPr>
                      <a:r>
                        <a:rPr lang="el-GR" sz="1600" b="1" dirty="0">
                          <a:latin typeface="Calibri"/>
                          <a:ea typeface="Calibri"/>
                          <a:cs typeface="Calibri"/>
                        </a:rPr>
                        <a:t>Ποσοστό στο ΑΕΠ </a:t>
                      </a:r>
                      <a:r>
                        <a:rPr lang="el-GR" sz="1600" b="1" dirty="0" smtClean="0">
                          <a:latin typeface="Calibri"/>
                          <a:ea typeface="Calibri"/>
                          <a:cs typeface="Calibri"/>
                        </a:rPr>
                        <a:t>    της </a:t>
                      </a:r>
                      <a:r>
                        <a:rPr lang="el-GR" sz="1600" b="1" dirty="0">
                          <a:latin typeface="Calibri"/>
                          <a:ea typeface="Calibri"/>
                          <a:cs typeface="Calibri"/>
                        </a:rPr>
                        <a:t>Χώρας (%)</a:t>
                      </a:r>
                      <a:endParaRPr lang="en-GB" sz="1600" dirty="0">
                        <a:latin typeface="Calibri"/>
                        <a:ea typeface="Calibri"/>
                        <a:cs typeface="Calibri"/>
                      </a:endParaRPr>
                    </a:p>
                  </a:txBody>
                  <a:tcPr marL="68580" marR="68580" marT="0" marB="0"/>
                </a:tc>
                <a:tc>
                  <a:txBody>
                    <a:bodyPr/>
                    <a:lstStyle/>
                    <a:p>
                      <a:pPr algn="ctr">
                        <a:lnSpc>
                          <a:spcPct val="115000"/>
                        </a:lnSpc>
                        <a:spcAft>
                          <a:spcPts val="0"/>
                        </a:spcAft>
                      </a:pPr>
                      <a:r>
                        <a:rPr lang="el-GR" sz="1600">
                          <a:latin typeface="Calibri"/>
                          <a:ea typeface="Calibri"/>
                          <a:cs typeface="Calibri"/>
                        </a:rPr>
                        <a:t>6,64</a:t>
                      </a:r>
                      <a:endParaRPr lang="en-GB" sz="1600">
                        <a:latin typeface="Calibri"/>
                        <a:ea typeface="Calibri"/>
                        <a:cs typeface="Calibri"/>
                      </a:endParaRPr>
                    </a:p>
                  </a:txBody>
                  <a:tcPr marL="68580" marR="68580" marT="0" marB="0" anchor="ctr"/>
                </a:tc>
                <a:tc>
                  <a:txBody>
                    <a:bodyPr/>
                    <a:lstStyle/>
                    <a:p>
                      <a:pPr algn="ctr">
                        <a:lnSpc>
                          <a:spcPct val="115000"/>
                        </a:lnSpc>
                        <a:spcAft>
                          <a:spcPts val="0"/>
                        </a:spcAft>
                      </a:pPr>
                      <a:r>
                        <a:rPr lang="el-GR" sz="1600">
                          <a:latin typeface="Calibri"/>
                          <a:ea typeface="Calibri"/>
                          <a:cs typeface="Calibri"/>
                        </a:rPr>
                        <a:t>6,70</a:t>
                      </a:r>
                      <a:endParaRPr lang="en-GB" sz="1600">
                        <a:latin typeface="Calibri"/>
                        <a:ea typeface="Calibri"/>
                        <a:cs typeface="Calibri"/>
                      </a:endParaRPr>
                    </a:p>
                  </a:txBody>
                  <a:tcPr marL="68580" marR="68580" marT="0" marB="0" anchor="ctr"/>
                </a:tc>
                <a:tc>
                  <a:txBody>
                    <a:bodyPr/>
                    <a:lstStyle/>
                    <a:p>
                      <a:pPr algn="ctr">
                        <a:lnSpc>
                          <a:spcPct val="115000"/>
                        </a:lnSpc>
                        <a:spcAft>
                          <a:spcPts val="0"/>
                        </a:spcAft>
                      </a:pPr>
                      <a:r>
                        <a:rPr lang="el-GR" sz="1600" dirty="0">
                          <a:latin typeface="Calibri"/>
                          <a:ea typeface="Calibri"/>
                          <a:cs typeface="Calibri"/>
                        </a:rPr>
                        <a:t>6,35</a:t>
                      </a:r>
                      <a:endParaRPr lang="en-GB" sz="1600" dirty="0">
                        <a:latin typeface="Calibri"/>
                        <a:ea typeface="Calibri"/>
                        <a:cs typeface="Calibri"/>
                      </a:endParaRPr>
                    </a:p>
                  </a:txBody>
                  <a:tcPr marL="68580" marR="68580" marT="0" marB="0" anchor="ctr"/>
                </a:tc>
              </a:tr>
            </a:tbl>
          </a:graphicData>
        </a:graphic>
      </p:graphicFrame>
      <p:sp>
        <p:nvSpPr>
          <p:cNvPr id="6" name="Content Placeholder 2"/>
          <p:cNvSpPr txBox="1">
            <a:spLocks/>
          </p:cNvSpPr>
          <p:nvPr/>
        </p:nvSpPr>
        <p:spPr>
          <a:xfrm>
            <a:off x="914432" y="142852"/>
            <a:ext cx="6872278" cy="428627"/>
          </a:xfrm>
          <a:prstGeom prst="rect">
            <a:avLst/>
          </a:prstGeom>
        </p:spPr>
        <p:txBody>
          <a:bodyPr vert="horz" lIns="91440" tIns="45720" rIns="91440" bIns="45720" rtlCol="0">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l-GR" sz="3200" b="0" i="0" u="none" strike="noStrike" kern="1200" cap="none" spc="0" normalizeH="0" baseline="0" noProof="0" dirty="0" smtClean="0">
                <a:ln>
                  <a:noFill/>
                </a:ln>
                <a:solidFill>
                  <a:schemeClr val="tx1"/>
                </a:solidFill>
                <a:effectLst/>
                <a:uLnTx/>
                <a:uFillTx/>
                <a:latin typeface="+mn-lt"/>
                <a:ea typeface="+mn-ea"/>
                <a:cs typeface="+mn-cs"/>
              </a:rPr>
              <a:t>Εξέλιξη Νησιωτικού ΑΕΠ και συμμετοχή στο Εθνικό</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2"/>
          <p:cNvSpPr txBox="1">
            <a:spLocks/>
          </p:cNvSpPr>
          <p:nvPr/>
        </p:nvSpPr>
        <p:spPr>
          <a:xfrm>
            <a:off x="428596" y="3071810"/>
            <a:ext cx="8229600" cy="3571900"/>
          </a:xfrm>
          <a:prstGeom prst="rect">
            <a:avLst/>
          </a:prstGeom>
        </p:spPr>
        <p:txBody>
          <a:bodyPr vert="horz" lIns="91440" tIns="45720" rIns="91440" bIns="45720" rtlCol="0">
            <a:noAutofit/>
          </a:bodyPr>
          <a:lstStyle/>
          <a:p>
            <a:pPr algn="just"/>
            <a:r>
              <a:rPr lang="el-GR" sz="2400" dirty="0" smtClean="0"/>
              <a:t>Από την διερεύνηση δεδομένων που αφορούν το ΑΕΠ, την Ακαθάριστη Προστιθέμενη Αξία και τις Ακαθάριστες Επενδύσεις Παγίου Κεφαλαίου προκύπτει ότι </a:t>
            </a:r>
            <a:r>
              <a:rPr lang="el-GR" sz="2400" b="1" dirty="0" smtClean="0"/>
              <a:t>η εξέλιξη των μεγεθών στον Ελληνικό Νησιωτικό Χώρο κατά την περίοδο της οικονομικής ανόδου ήταν κατάτι μεγαλύτερη από τα αντίστοιχα εθνικά μεγέθη.</a:t>
            </a:r>
            <a:endParaRPr lang="en-GB" sz="2400" b="1" dirty="0" smtClean="0"/>
          </a:p>
          <a:p>
            <a:pPr indent="269875" algn="just"/>
            <a:r>
              <a:rPr lang="el-GR" sz="2400" dirty="0" smtClean="0"/>
              <a:t>Αντίθετα κατά </a:t>
            </a:r>
            <a:r>
              <a:rPr lang="el-GR" sz="2400" b="1" dirty="0" smtClean="0"/>
              <a:t>την περίοδο της κρίσης η εξέλιξη των </a:t>
            </a:r>
            <a:r>
              <a:rPr lang="el-GR" sz="2400" dirty="0" smtClean="0"/>
              <a:t>παραπάνω </a:t>
            </a:r>
            <a:r>
              <a:rPr lang="el-GR" sz="2400" b="1" dirty="0" smtClean="0"/>
              <a:t>μεγεθών στον Ελληνικό Νησιωτικό Χώρο ήταν δυσμενέστερη σε σχέση με τα αντίστοιχα εθνικά μεγέθη.</a:t>
            </a:r>
            <a:endParaRPr lang="en-GB" sz="2400" b="1" dirty="0"/>
          </a:p>
        </p:txBody>
      </p:sp>
      <p:pic>
        <p:nvPicPr>
          <p:cNvPr id="8" name="Picture 7"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66"/>
            <a:ext cx="8358246" cy="5740409"/>
          </a:xfrm>
        </p:spPr>
        <p:txBody>
          <a:bodyPr>
            <a:normAutofit/>
          </a:bodyPr>
          <a:lstStyle/>
          <a:p>
            <a:pPr algn="just"/>
            <a:r>
              <a:rPr lang="el-GR" b="1" dirty="0" smtClean="0"/>
              <a:t>Το 2013 το μέσο δηλωθέν εισόδημα των Νησιωτικών Δήμων ήταν 13.400€, ενώ αυτό της χώρας 15.150€.</a:t>
            </a:r>
          </a:p>
          <a:p>
            <a:pPr algn="just"/>
            <a:r>
              <a:rPr lang="el-GR" dirty="0" smtClean="0"/>
              <a:t>Οι Δήμοι Νησιά εμφανίζουν μεγαλύτερο ποσοστό φορολογικών δηλώσεων στα χαμηλά εισοδηματικά κλιμάκια (&lt;11.738,81€) συγκριτικά με την χώρα, ενώ </a:t>
            </a:r>
            <a:r>
              <a:rPr lang="el-GR" b="1" dirty="0" smtClean="0"/>
              <a:t>στα υψηλά εισοδηματικά κλιμάκια οι Νησιωτικοί Δήμοι υπολείπονται του εθνικού μέσου</a:t>
            </a:r>
            <a:r>
              <a:rPr lang="el-GR" dirty="0" smtClean="0"/>
              <a:t>.</a:t>
            </a:r>
          </a:p>
          <a:p>
            <a:pPr algn="just"/>
            <a:r>
              <a:rPr lang="el-GR" dirty="0" smtClean="0"/>
              <a:t>Διερευνητέο κατά πόσο το ΑΕΠ των νησιών αποτελεί εισόδημα των κατοίκων</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16</a:t>
            </a:fld>
            <a:endParaRPr lang="en-GB" dirty="0"/>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b="1" dirty="0" smtClean="0"/>
              <a:t>Ειδικά Θέματα</a:t>
            </a:r>
            <a:endParaRPr lang="en-GB" sz="3600" b="1" dirty="0"/>
          </a:p>
        </p:txBody>
      </p:sp>
      <p:sp>
        <p:nvSpPr>
          <p:cNvPr id="3" name="Content Placeholder 2"/>
          <p:cNvSpPr>
            <a:spLocks noGrp="1"/>
          </p:cNvSpPr>
          <p:nvPr>
            <p:ph idx="1"/>
          </p:nvPr>
        </p:nvSpPr>
        <p:spPr/>
        <p:txBody>
          <a:bodyPr/>
          <a:lstStyle/>
          <a:p>
            <a:r>
              <a:rPr lang="el-GR" dirty="0" smtClean="0"/>
              <a:t>ΦΠΑ</a:t>
            </a:r>
          </a:p>
          <a:p>
            <a:endParaRPr lang="el-GR" dirty="0" smtClean="0"/>
          </a:p>
          <a:p>
            <a:r>
              <a:rPr lang="el-GR" dirty="0" smtClean="0"/>
              <a:t>Αναπτυξιακός Νόμος</a:t>
            </a:r>
          </a:p>
          <a:p>
            <a:endParaRPr lang="el-GR" dirty="0" smtClean="0"/>
          </a:p>
          <a:p>
            <a:r>
              <a:rPr lang="el-GR" dirty="0" smtClean="0"/>
              <a:t>Μεταφορικό Ισοδύναμο</a:t>
            </a:r>
          </a:p>
          <a:p>
            <a:endParaRPr lang="el-GR" dirty="0" smtClean="0"/>
          </a:p>
          <a:p>
            <a:r>
              <a:rPr lang="el-GR" dirty="0" smtClean="0"/>
              <a:t>Τέλος Παρεπιδημούντων</a:t>
            </a:r>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17</a:t>
            </a:fld>
            <a:endParaRPr lang="en-GB"/>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b="1" dirty="0"/>
              <a:t>Τα Ζητήματα ΦΠΑ στα Ελληνικά </a:t>
            </a:r>
            <a:r>
              <a:rPr lang="el-GR" sz="4000" b="1" dirty="0" smtClean="0"/>
              <a:t>Νησιά</a:t>
            </a:r>
            <a:endParaRPr lang="en-GB" dirty="0"/>
          </a:p>
        </p:txBody>
      </p:sp>
      <p:sp>
        <p:nvSpPr>
          <p:cNvPr id="3" name="Content Placeholder 2"/>
          <p:cNvSpPr>
            <a:spLocks noGrp="1"/>
          </p:cNvSpPr>
          <p:nvPr>
            <p:ph idx="1"/>
          </p:nvPr>
        </p:nvSpPr>
        <p:spPr/>
        <p:txBody>
          <a:bodyPr>
            <a:normAutofit/>
          </a:bodyPr>
          <a:lstStyle/>
          <a:p>
            <a:pPr indent="17463" algn="just">
              <a:buNone/>
            </a:pPr>
            <a:r>
              <a:rPr lang="el-GR" sz="2600" dirty="0"/>
              <a:t>Η δυσμενής θέση των Νησιών και της προωθητικής δραστηριότητάς τους, του Τουρισμού σε σχέση με τις λοιπές χώρες της ΕΕ καθώς και τις χώρες της λεκάνης της Μεσογείου αποδεικνύεται από τα εξής.</a:t>
            </a:r>
            <a:endParaRPr lang="en-GB" sz="2600" dirty="0"/>
          </a:p>
          <a:p>
            <a:endParaRPr lang="en-GB" sz="2600" dirty="0"/>
          </a:p>
          <a:p>
            <a:r>
              <a:rPr lang="el-GR" sz="2600" b="1" i="1" dirty="0"/>
              <a:t>ΦΠΑ και Νησιά στην ΕΕ</a:t>
            </a:r>
            <a:endParaRPr lang="en-GB" sz="2600" dirty="0"/>
          </a:p>
          <a:p>
            <a:pPr indent="17463">
              <a:buNone/>
            </a:pPr>
            <a:r>
              <a:rPr lang="el-GR" sz="2600" dirty="0"/>
              <a:t>Οι γεωγραφικές ιδιαιτερότητες που αφορούν τον ΦΠΑ στα Νησιά της ΕΕ είναι οι ακόλουθες.</a:t>
            </a:r>
            <a:endParaRPr lang="en-GB" sz="2600" dirty="0"/>
          </a:p>
          <a:p>
            <a:endParaRPr lang="en-GB"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GB" dirty="0"/>
          </a:p>
        </p:txBody>
      </p:sp>
      <p:graphicFrame>
        <p:nvGraphicFramePr>
          <p:cNvPr id="4" name="Table 3"/>
          <p:cNvGraphicFramePr>
            <a:graphicFrameLocks noGrp="1"/>
          </p:cNvGraphicFramePr>
          <p:nvPr/>
        </p:nvGraphicFramePr>
        <p:xfrm>
          <a:off x="214282" y="214290"/>
          <a:ext cx="8572560" cy="6228080"/>
        </p:xfrm>
        <a:graphic>
          <a:graphicData uri="http://schemas.openxmlformats.org/drawingml/2006/table">
            <a:tbl>
              <a:tblPr firstRow="1" bandRow="1">
                <a:tableStyleId>{D7AC3CCA-C797-4891-BE02-D94E43425B78}</a:tableStyleId>
              </a:tblPr>
              <a:tblGrid>
                <a:gridCol w="1357322"/>
                <a:gridCol w="7215238"/>
              </a:tblGrid>
              <a:tr h="370840">
                <a:tc>
                  <a:txBody>
                    <a:bodyPr/>
                    <a:lstStyle/>
                    <a:p>
                      <a:pPr algn="ctr"/>
                      <a:r>
                        <a:rPr lang="el-GR" b="1" dirty="0" smtClean="0"/>
                        <a:t>Χώρα</a:t>
                      </a:r>
                      <a:endParaRPr lang="en-GB" b="1" dirty="0"/>
                    </a:p>
                  </a:txBody>
                  <a:tcPr/>
                </a:tc>
                <a:tc>
                  <a:txBody>
                    <a:bodyPr/>
                    <a:lstStyle/>
                    <a:p>
                      <a:pPr algn="ctr"/>
                      <a:r>
                        <a:rPr lang="el-GR" b="1" dirty="0" smtClean="0"/>
                        <a:t>Καθεστώς ΦΠΑ</a:t>
                      </a:r>
                      <a:endParaRPr lang="en-GB" b="1" dirty="0" smtClean="0"/>
                    </a:p>
                  </a:txBody>
                  <a:tcPr/>
                </a:tc>
              </a:tr>
              <a:tr h="370840">
                <a:tc>
                  <a:txBody>
                    <a:bodyPr/>
                    <a:lstStyle/>
                    <a:p>
                      <a:r>
                        <a:rPr lang="el-GR" b="1" dirty="0" smtClean="0"/>
                        <a:t>Ελλάδα</a:t>
                      </a:r>
                      <a:endParaRPr lang="en-GB" dirty="0"/>
                    </a:p>
                  </a:txBody>
                  <a:tcPr/>
                </a:tc>
                <a:tc>
                  <a:txBody>
                    <a:bodyPr/>
                    <a:lstStyle/>
                    <a:p>
                      <a:pPr algn="just"/>
                      <a:r>
                        <a:rPr lang="el-GR" b="0" dirty="0" smtClean="0"/>
                        <a:t>Καταργείται η μείωση κατά 30% στον Ελληνικό Νησιωτικό Χώρο. Εφαρμόζονται οι συντελεστές που ισχύουν στην ηπειρωτική χώρα (24%, 13% και 6%).</a:t>
                      </a:r>
                      <a:endParaRPr lang="en-GB" b="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Ισπανία</a:t>
                      </a:r>
                      <a:endParaRPr lang="en-GB" dirty="0" smtClean="0"/>
                    </a:p>
                    <a:p>
                      <a:endParaRPr lang="en-GB"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dirty="0" smtClean="0"/>
                        <a:t>Τα Κανάρια Νησιά εξαιρούνται από την επιβολή ΦΠΑ</a:t>
                      </a:r>
                      <a:endParaRPr lang="en-GB" dirty="0" smtClean="0"/>
                    </a:p>
                    <a:p>
                      <a:pPr algn="just"/>
                      <a:endParaRPr lang="en-GB"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Γαλλία</a:t>
                      </a:r>
                      <a:endParaRPr lang="en-GB" dirty="0" smtClean="0"/>
                    </a:p>
                    <a:p>
                      <a:endParaRPr lang="en-GB" dirty="0"/>
                    </a:p>
                  </a:txBody>
                  <a:tcPr/>
                </a:tc>
                <a:tc>
                  <a:txBody>
                    <a:bodyPr/>
                    <a:lstStyle/>
                    <a:p>
                      <a:pPr algn="just"/>
                      <a:r>
                        <a:rPr lang="el-GR" dirty="0" smtClean="0"/>
                        <a:t>Ειδικοί συντελεστές για καθορισμένη ομάδα προϊόντων και υπηρεσιών εφαρμόζονται για την Κορσική και τα Υπερπόντια Νησιά.</a:t>
                      </a:r>
                      <a:endParaRPr lang="en-GB" dirty="0" smtClean="0"/>
                    </a:p>
                    <a:p>
                      <a:pPr algn="just"/>
                      <a:r>
                        <a:rPr lang="el-GR" dirty="0" smtClean="0"/>
                        <a:t>Κορσική: Συντελεστές από 0,90% έως 13% που αφορά τα προϊόντα πετρελαίου.</a:t>
                      </a:r>
                      <a:endParaRPr lang="en-GB" dirty="0" smtClean="0"/>
                    </a:p>
                    <a:p>
                      <a:pPr algn="just"/>
                      <a:r>
                        <a:rPr lang="el-GR" dirty="0" smtClean="0"/>
                        <a:t>Υπερπόντια Νησιά: Συντελεστές από 1,05% έως 8,5%.</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Πορτογαλία</a:t>
                      </a:r>
                      <a:endParaRPr lang="en-GB" dirty="0" smtClean="0"/>
                    </a:p>
                    <a:p>
                      <a:endParaRPr lang="en-GB" dirty="0"/>
                    </a:p>
                  </a:txBody>
                  <a:tcPr/>
                </a:tc>
                <a:tc>
                  <a:txBody>
                    <a:bodyPr/>
                    <a:lstStyle/>
                    <a:p>
                      <a:pPr algn="just"/>
                      <a:r>
                        <a:rPr lang="el-GR" dirty="0" smtClean="0"/>
                        <a:t>Μειωμένοι συντελεστές ισχύουν για τις Αζόρες και την Μαδέρα</a:t>
                      </a:r>
                      <a:endParaRPr lang="en-GB" dirty="0" smtClean="0"/>
                    </a:p>
                    <a:p>
                      <a:pPr algn="just"/>
                      <a:r>
                        <a:rPr lang="el-GR" dirty="0" smtClean="0"/>
                        <a:t>Αζόρες: 5%, 10%, 18%</a:t>
                      </a:r>
                      <a:endParaRPr lang="en-GB" dirty="0" smtClean="0"/>
                    </a:p>
                    <a:p>
                      <a:pPr algn="just"/>
                      <a:r>
                        <a:rPr lang="el-GR" dirty="0" smtClean="0"/>
                        <a:t>Μαδέρα: 5%, 12%, 22%</a:t>
                      </a:r>
                      <a:endParaRPr lang="en-GB" dirty="0" smtClean="0"/>
                    </a:p>
                    <a:p>
                      <a:pPr algn="just"/>
                      <a:r>
                        <a:rPr lang="el-GR" dirty="0" smtClean="0"/>
                        <a:t>έναντι 6%, 13% και 23% της χώρας</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Δανία</a:t>
                      </a:r>
                      <a:endParaRPr lang="en-GB" dirty="0" smtClean="0"/>
                    </a:p>
                    <a:p>
                      <a:endParaRPr lang="en-GB"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dirty="0" smtClean="0"/>
                        <a:t>Δεν επιβάλλεται ΦΠΑ στα Νησιά Φερόε και τη Γροιλανδία, που δεν αποτελούν έδαφος της ΕΕ.</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Γερμανία</a:t>
                      </a:r>
                      <a:endParaRPr lang="en-GB" dirty="0" smtClean="0"/>
                    </a:p>
                    <a:p>
                      <a:endParaRPr lang="en-GB"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dirty="0" smtClean="0"/>
                        <a:t>Η νήσος Χέλγκολαντ εξαιρείται της εφαρμογής του ΦΠΑ.</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Φινλανδία</a:t>
                      </a:r>
                      <a:endParaRPr lang="en-GB" b="1"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dirty="0" smtClean="0"/>
                        <a:t>Τα νησιά Άλαντ εξαιρούνται από την εφαρμογή του ΦΠΑ.</a:t>
                      </a:r>
                      <a:endParaRPr lang="en-GB" dirty="0" smtClean="0"/>
                    </a:p>
                  </a:txBody>
                  <a:tcPr/>
                </a:tc>
              </a:tr>
            </a:tbl>
          </a:graphicData>
        </a:graphic>
      </p:graphicFrame>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6" name="Slide Number Placeholder 5"/>
          <p:cNvSpPr>
            <a:spLocks noGrp="1"/>
          </p:cNvSpPr>
          <p:nvPr>
            <p:ph type="sldNum" sz="quarter" idx="12"/>
          </p:nvPr>
        </p:nvSpPr>
        <p:spPr/>
        <p:txBody>
          <a:bodyPr/>
          <a:lstStyle/>
          <a:p>
            <a:fld id="{BE618E65-2B48-4F3E-BE50-2D54BA01E8BA}" type="slidenum">
              <a:rPr lang="en-GB" smtClean="0"/>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b="1" dirty="0" smtClean="0"/>
              <a:t>ΚΥΡΙΟΣ ΣΤΟΧΟΣ</a:t>
            </a:r>
            <a:endParaRPr lang="en-GB" sz="3600" b="1" dirty="0"/>
          </a:p>
        </p:txBody>
      </p:sp>
      <p:sp>
        <p:nvSpPr>
          <p:cNvPr id="3" name="Content Placeholder 2"/>
          <p:cNvSpPr>
            <a:spLocks noGrp="1"/>
          </p:cNvSpPr>
          <p:nvPr>
            <p:ph idx="1"/>
          </p:nvPr>
        </p:nvSpPr>
        <p:spPr>
          <a:xfrm>
            <a:off x="457200" y="1428736"/>
            <a:ext cx="8229600" cy="4697427"/>
          </a:xfrm>
        </p:spPr>
        <p:txBody>
          <a:bodyPr>
            <a:normAutofit fontScale="92500" lnSpcReduction="10000"/>
          </a:bodyPr>
          <a:lstStyle/>
          <a:p>
            <a:pPr marL="514350" indent="-514350" algn="just">
              <a:buAutoNum type="arabicPeriod"/>
            </a:pPr>
            <a:r>
              <a:rPr lang="el-GR" dirty="0" smtClean="0"/>
              <a:t>Η διαμόρφωση μιας Εθνικής Στρατηγικής Νησιωτικής Ανάπτυξης</a:t>
            </a:r>
          </a:p>
          <a:p>
            <a:pPr marL="514350" indent="-514350" algn="just">
              <a:buNone/>
            </a:pPr>
            <a:r>
              <a:rPr lang="el-GR" dirty="0" smtClean="0"/>
              <a:t>2. Η ενίσχυση του ρόλου της Τοπικής Αυτοδιοίκησης του Νησιωτικού Χώρου στην αειφόρο ανάπτυξη των νησιών (Οικονομική, Κοινωνική-Δημογραφική, Περιβαλλοντική)</a:t>
            </a:r>
          </a:p>
          <a:p>
            <a:pPr marL="514350" indent="-514350" algn="just">
              <a:buNone/>
            </a:pPr>
            <a:r>
              <a:rPr lang="el-GR" dirty="0" smtClean="0"/>
              <a:t>3. Η διατύπωση προτάσεων για την Ενσωμάτωση της Νησιωτικότητας στις Ευρωπαϊκές Πολιτικές</a:t>
            </a:r>
          </a:p>
          <a:p>
            <a:pPr marL="514350" indent="-514350" algn="just">
              <a:buNone/>
            </a:pPr>
            <a:r>
              <a:rPr lang="el-GR" dirty="0" smtClean="0"/>
              <a:t>4. Η αναπτυξιακή θωράκιση του Ελληνικού Νησιωτικού Χώρου</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2</a:t>
            </a:fld>
            <a:endParaRPr lang="en-GB"/>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229600" cy="5857916"/>
          </a:xfrm>
        </p:spPr>
        <p:txBody>
          <a:bodyPr>
            <a:normAutofit fontScale="85000" lnSpcReduction="20000"/>
          </a:bodyPr>
          <a:lstStyle/>
          <a:p>
            <a:pPr algn="just"/>
            <a:r>
              <a:rPr lang="el-GR" sz="4200" b="1" i="1" dirty="0"/>
              <a:t>ΦΠΑ σε υπηρεσίες και προϊόντα του Τουριστικού Κλάδου</a:t>
            </a:r>
            <a:endParaRPr lang="en-GB" sz="4200" dirty="0"/>
          </a:p>
          <a:p>
            <a:pPr indent="17463" algn="just">
              <a:buNone/>
            </a:pPr>
            <a:r>
              <a:rPr lang="el-GR" dirty="0"/>
              <a:t>Ο Τουριστικός Κλάδος που αποτελεί την Προωθητική Δραστηριότητα της Οικονομίας των </a:t>
            </a:r>
            <a:r>
              <a:rPr lang="el-GR" dirty="0" smtClean="0"/>
              <a:t>Νησιών</a:t>
            </a:r>
            <a:r>
              <a:rPr lang="en-GB" dirty="0" smtClean="0"/>
              <a:t>,</a:t>
            </a:r>
            <a:r>
              <a:rPr lang="el-GR" dirty="0" smtClean="0"/>
              <a:t> στην Ελλάδα</a:t>
            </a:r>
            <a:r>
              <a:rPr lang="en-GB" dirty="0" smtClean="0"/>
              <a:t> </a:t>
            </a:r>
            <a:r>
              <a:rPr lang="el-GR" b="1" dirty="0" smtClean="0"/>
              <a:t>επιβαρύνεται </a:t>
            </a:r>
            <a:r>
              <a:rPr lang="el-GR" b="1" dirty="0"/>
              <a:t>από σημαντικά αυξημένους συντελεστές </a:t>
            </a:r>
            <a:r>
              <a:rPr lang="el-GR" b="1" dirty="0" smtClean="0"/>
              <a:t>ΦΠΑ</a:t>
            </a:r>
            <a:r>
              <a:rPr lang="el-GR" dirty="0" smtClean="0"/>
              <a:t>, </a:t>
            </a:r>
            <a:r>
              <a:rPr lang="el-GR" dirty="0"/>
              <a:t>σε σχέση με ανταγωνίστριες χώρες.</a:t>
            </a:r>
            <a:endParaRPr lang="en-GB" dirty="0"/>
          </a:p>
          <a:p>
            <a:pPr indent="287338" algn="just">
              <a:buNone/>
            </a:pPr>
            <a:r>
              <a:rPr lang="el-GR" dirty="0" smtClean="0"/>
              <a:t>Συγκεκριμένα, </a:t>
            </a:r>
            <a:r>
              <a:rPr lang="el-GR" b="1" dirty="0" smtClean="0"/>
              <a:t>στην </a:t>
            </a:r>
            <a:r>
              <a:rPr lang="el-GR" b="1" dirty="0"/>
              <a:t>Ελλάδα υπάρχει η μεγαλύτερη επιβάρυνση</a:t>
            </a:r>
            <a:r>
              <a:rPr lang="el-GR" dirty="0"/>
              <a:t> σ’ όλους τους κλάδους Τουριστικού ενδιαφέροντος σε σχέση με ανταγωνίστριες χώρες της </a:t>
            </a:r>
            <a:r>
              <a:rPr lang="el-GR" dirty="0" smtClean="0"/>
              <a:t>ΕΕ όπως η Ισπανία, η Γαλλία, η Κροατία, η Ιταλία, η Κύπρος, η Μάλτα, η Πορτογαλία και η Σλοβενία.</a:t>
            </a:r>
          </a:p>
          <a:p>
            <a:pPr indent="287338" algn="just">
              <a:buNone/>
            </a:pPr>
            <a:r>
              <a:rPr lang="el-GR" dirty="0" smtClean="0"/>
              <a:t>Οι συντελεστές ΦΠΑ της Ελλάδας είναι επίσης </a:t>
            </a:r>
            <a:r>
              <a:rPr lang="el-GR" b="1" dirty="0" smtClean="0"/>
              <a:t>πολύ πιο υψηλοί από υπαρκτούς ή δυνητικούς τουριστικούς ανταγωνιστές στην Λεκάνη της Μεσογείου</a:t>
            </a:r>
            <a:r>
              <a:rPr lang="en-GB" dirty="0" smtClean="0"/>
              <a:t>, </a:t>
            </a:r>
            <a:r>
              <a:rPr lang="el-GR" dirty="0" smtClean="0"/>
              <a:t>όπως</a:t>
            </a:r>
            <a:r>
              <a:rPr lang="en-GB" dirty="0" smtClean="0"/>
              <a:t> </a:t>
            </a:r>
            <a:r>
              <a:rPr lang="el-GR" dirty="0" smtClean="0"/>
              <a:t>Τουρκία, Μαρόκο, Τυνησία, Αλβανία, Αλγερία, Αίγυπτος, Ισραήλ, Μαυροβούνιο.</a:t>
            </a:r>
            <a:endParaRPr lang="en-GB" dirty="0" smtClean="0"/>
          </a:p>
          <a:p>
            <a:pPr indent="287338" algn="just">
              <a:buNone/>
            </a:pPr>
            <a:endParaRPr lang="en-GB" dirty="0"/>
          </a:p>
          <a:p>
            <a:endParaRPr lang="en-GB" dirty="0"/>
          </a:p>
        </p:txBody>
      </p:sp>
      <p:pic>
        <p:nvPicPr>
          <p:cNvPr id="4" name="Picture 3" descr="ITA_LOGO_tel_RGB-01"/>
          <p:cNvPicPr/>
          <p:nvPr/>
        </p:nvPicPr>
        <p:blipFill>
          <a:blip r:embed="rId3"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85860"/>
            <a:ext cx="8229600" cy="582594"/>
          </a:xfrm>
        </p:spPr>
        <p:txBody>
          <a:bodyPr>
            <a:noAutofit/>
          </a:bodyPr>
          <a:lstStyle/>
          <a:p>
            <a:r>
              <a:rPr lang="el-GR" sz="2600" dirty="0" smtClean="0"/>
              <a:t>Συντελεστές ΦΠΑ σε τουριστικούς κλάδους (2016)</a:t>
            </a:r>
            <a:endParaRPr lang="en-GB" sz="26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21</a:t>
            </a:fld>
            <a:endParaRPr lang="en-GB"/>
          </a:p>
        </p:txBody>
      </p:sp>
      <p:graphicFrame>
        <p:nvGraphicFramePr>
          <p:cNvPr id="5" name="Table 4"/>
          <p:cNvGraphicFramePr>
            <a:graphicFrameLocks noGrp="1"/>
          </p:cNvGraphicFramePr>
          <p:nvPr/>
        </p:nvGraphicFramePr>
        <p:xfrm>
          <a:off x="357159" y="1928802"/>
          <a:ext cx="8215368" cy="3364992"/>
        </p:xfrm>
        <a:graphic>
          <a:graphicData uri="http://schemas.openxmlformats.org/drawingml/2006/table">
            <a:tbl>
              <a:tblPr firstRow="1" bandRow="1">
                <a:tableStyleId>{D7AC3CCA-C797-4891-BE02-D94E43425B78}</a:tableStyleId>
              </a:tblPr>
              <a:tblGrid>
                <a:gridCol w="1143007"/>
                <a:gridCol w="1214446"/>
                <a:gridCol w="1143008"/>
                <a:gridCol w="1443301"/>
                <a:gridCol w="1744857"/>
                <a:gridCol w="1526749"/>
              </a:tblGrid>
              <a:tr h="255772">
                <a:tc>
                  <a:txBody>
                    <a:bodyPr/>
                    <a:lstStyle/>
                    <a:p>
                      <a:pPr marL="457200" algn="ctr">
                        <a:lnSpc>
                          <a:spcPct val="115000"/>
                        </a:lnSpc>
                        <a:spcAft>
                          <a:spcPts val="0"/>
                        </a:spcAft>
                      </a:pP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b="1" dirty="0">
                          <a:latin typeface="Calibri"/>
                          <a:ea typeface="Calibri"/>
                          <a:cs typeface="Calibri"/>
                        </a:rPr>
                        <a:t>Ξενοδοχεία</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b="1" dirty="0">
                          <a:latin typeface="Calibri"/>
                          <a:ea typeface="Calibri"/>
                          <a:cs typeface="Calibri"/>
                        </a:rPr>
                        <a:t>Εστίαση</a:t>
                      </a:r>
                      <a:endParaRPr lang="en-GB" sz="1600" dirty="0">
                        <a:latin typeface="Calibri"/>
                        <a:ea typeface="Calibri"/>
                        <a:cs typeface="Calibri"/>
                      </a:endParaRPr>
                    </a:p>
                  </a:txBody>
                  <a:tcPr marL="68580" marR="68580" marT="0" marB="0" anchor="ctr"/>
                </a:tc>
                <a:tc>
                  <a:txBody>
                    <a:bodyPr/>
                    <a:lstStyle/>
                    <a:p>
                      <a:pPr marL="0" indent="0" algn="ctr">
                        <a:lnSpc>
                          <a:spcPct val="115000"/>
                        </a:lnSpc>
                        <a:spcAft>
                          <a:spcPts val="0"/>
                        </a:spcAft>
                      </a:pPr>
                      <a:r>
                        <a:rPr lang="el-GR" sz="1600" b="1" dirty="0">
                          <a:latin typeface="Calibri"/>
                          <a:ea typeface="Calibri"/>
                          <a:cs typeface="Calibri"/>
                        </a:rPr>
                        <a:t>Επιβατικές Μεταφορές</a:t>
                      </a:r>
                      <a:endParaRPr lang="en-GB" sz="1600" dirty="0">
                        <a:latin typeface="Calibri"/>
                        <a:ea typeface="Calibri"/>
                        <a:cs typeface="Calibri"/>
                      </a:endParaRPr>
                    </a:p>
                  </a:txBody>
                  <a:tcPr marL="68580" marR="68580" marT="0" marB="0" anchor="ctr"/>
                </a:tc>
                <a:tc>
                  <a:txBody>
                    <a:bodyPr/>
                    <a:lstStyle/>
                    <a:p>
                      <a:pPr marL="0" indent="0" algn="ctr">
                        <a:lnSpc>
                          <a:spcPct val="115000"/>
                        </a:lnSpc>
                        <a:spcAft>
                          <a:spcPts val="0"/>
                        </a:spcAft>
                      </a:pPr>
                      <a:r>
                        <a:rPr lang="el-GR" sz="1600" b="1" dirty="0">
                          <a:latin typeface="Calibri"/>
                          <a:ea typeface="Calibri"/>
                          <a:cs typeface="Calibri"/>
                        </a:rPr>
                        <a:t>Προϊόντα Διατροφής</a:t>
                      </a:r>
                      <a:endParaRPr lang="en-GB" sz="1600" dirty="0">
                        <a:latin typeface="Calibri"/>
                        <a:ea typeface="Calibri"/>
                        <a:cs typeface="Calibri"/>
                      </a:endParaRPr>
                    </a:p>
                  </a:txBody>
                  <a:tcPr marL="68580" marR="68580" marT="0" marB="0" anchor="ctr"/>
                </a:tc>
                <a:tc>
                  <a:txBody>
                    <a:bodyPr/>
                    <a:lstStyle/>
                    <a:p>
                      <a:pPr marL="0" indent="0" algn="ctr">
                        <a:lnSpc>
                          <a:spcPct val="115000"/>
                        </a:lnSpc>
                        <a:spcAft>
                          <a:spcPts val="0"/>
                        </a:spcAft>
                      </a:pPr>
                      <a:r>
                        <a:rPr lang="el-GR" sz="1600" b="1" dirty="0">
                          <a:latin typeface="Calibri"/>
                          <a:ea typeface="Calibri"/>
                          <a:cs typeface="Calibri"/>
                        </a:rPr>
                        <a:t>Είσοδος σε χώρους αναψυχής</a:t>
                      </a:r>
                      <a:endParaRPr lang="en-GB" sz="1600" dirty="0">
                        <a:latin typeface="Calibri"/>
                        <a:ea typeface="Calibri"/>
                        <a:cs typeface="Calibri"/>
                      </a:endParaRPr>
                    </a:p>
                  </a:txBody>
                  <a:tcPr marL="68580" marR="68580" marT="0" marB="0" anchor="ctr"/>
                </a:tc>
              </a:tr>
              <a:tr h="255772">
                <a:tc>
                  <a:txBody>
                    <a:bodyPr/>
                    <a:lstStyle/>
                    <a:p>
                      <a:pPr marL="457200" indent="-457200" algn="just">
                        <a:lnSpc>
                          <a:spcPct val="115000"/>
                        </a:lnSpc>
                        <a:spcAft>
                          <a:spcPts val="0"/>
                        </a:spcAft>
                      </a:pPr>
                      <a:r>
                        <a:rPr lang="el-GR" sz="1600" dirty="0">
                          <a:latin typeface="Calibri"/>
                          <a:ea typeface="Calibri"/>
                          <a:cs typeface="Calibri"/>
                        </a:rPr>
                        <a:t>Ελλάδα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13%</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24%</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24%</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13% / 24%</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24%</a:t>
                      </a:r>
                      <a:endParaRPr lang="en-GB" sz="1600" dirty="0">
                        <a:latin typeface="Calibri"/>
                        <a:ea typeface="Calibri"/>
                        <a:cs typeface="Calibri"/>
                      </a:endParaRPr>
                    </a:p>
                  </a:txBody>
                  <a:tcPr marL="68580" marR="68580" marT="0" marB="0" anchor="ctr"/>
                </a:tc>
              </a:tr>
              <a:tr h="276800">
                <a:tc>
                  <a:txBody>
                    <a:bodyPr/>
                    <a:lstStyle/>
                    <a:p>
                      <a:pPr marL="457200" indent="-457200" algn="just">
                        <a:lnSpc>
                          <a:spcPct val="115000"/>
                        </a:lnSpc>
                        <a:spcAft>
                          <a:spcPts val="0"/>
                        </a:spcAft>
                      </a:pPr>
                      <a:r>
                        <a:rPr lang="el-GR" sz="1600" dirty="0">
                          <a:latin typeface="Calibri"/>
                          <a:ea typeface="Calibri"/>
                          <a:cs typeface="Calibri"/>
                        </a:rPr>
                        <a:t>Ισπανία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21%</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Γαλλία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5,5% / 10% / 20%</a:t>
                      </a:r>
                      <a:endParaRPr lang="en-GB" sz="1600" dirty="0">
                        <a:latin typeface="Calibri"/>
                        <a:ea typeface="Calibri"/>
                        <a:cs typeface="Calibri"/>
                      </a:endParaRPr>
                    </a:p>
                  </a:txBody>
                  <a:tcPr marL="68580" marR="68580" marT="0" marB="0" anchor="ctr"/>
                </a:tc>
                <a:tc>
                  <a:txBody>
                    <a:bodyPr/>
                    <a:lstStyle/>
                    <a:p>
                      <a:pPr marL="457200" indent="-366713" algn="ctr">
                        <a:lnSpc>
                          <a:spcPct val="115000"/>
                        </a:lnSpc>
                        <a:spcAft>
                          <a:spcPts val="0"/>
                        </a:spcAft>
                      </a:pPr>
                      <a:r>
                        <a:rPr lang="el-GR" sz="1600" dirty="0">
                          <a:latin typeface="Calibri"/>
                          <a:ea typeface="Calibri"/>
                          <a:cs typeface="Calibri"/>
                        </a:rPr>
                        <a:t>10% / 20%</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Κροατία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13%</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13%</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25%</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 / 13% / 25%</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25%</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Ιταλία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4% / 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22%</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Κύπρος</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9%</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9%</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19%</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 / 19%</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Μάλτα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7%</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18%</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18%</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Πορτογαλία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6%</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13%</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8%</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 / 8% / 20%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8%</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Σλοβενία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20%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9,5%</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9,5%</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smtClean="0">
                          <a:latin typeface="Calibri"/>
                          <a:ea typeface="Calibri"/>
                          <a:cs typeface="Calibri"/>
                        </a:rPr>
                        <a:t>  9,5</a:t>
                      </a: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r>
            </a:tbl>
          </a:graphicData>
        </a:graphic>
      </p:graphicFrame>
      <p:sp>
        <p:nvSpPr>
          <p:cNvPr id="6" name="Title 1"/>
          <p:cNvSpPr txBox="1">
            <a:spLocks/>
          </p:cNvSpPr>
          <p:nvPr/>
        </p:nvSpPr>
        <p:spPr>
          <a:xfrm>
            <a:off x="285720" y="5286388"/>
            <a:ext cx="8229600" cy="357190"/>
          </a:xfrm>
          <a:prstGeom prst="rect">
            <a:avLst/>
          </a:prstGeom>
        </p:spPr>
        <p:txBody>
          <a:bodyPr vert="horz" lIns="91440" tIns="45720" rIns="91440" bIns="45720" rtlCol="0" anchor="ctr">
            <a:noAutofit/>
          </a:bodyPr>
          <a:lstStyle/>
          <a:p>
            <a:r>
              <a:rPr lang="el-GR" sz="1600" i="1" dirty="0" smtClean="0"/>
              <a:t>Πηγή</a:t>
            </a:r>
            <a:r>
              <a:rPr lang="el-GR" sz="1600" dirty="0" smtClean="0"/>
              <a:t>: </a:t>
            </a:r>
            <a:r>
              <a:rPr lang="en-GB" sz="1600" dirty="0" smtClean="0"/>
              <a:t>European Commission </a:t>
            </a:r>
            <a:r>
              <a:rPr lang="el-GR" sz="1600" dirty="0" smtClean="0"/>
              <a:t>(</a:t>
            </a:r>
            <a:r>
              <a:rPr lang="en-GB" sz="1600" dirty="0" smtClean="0"/>
              <a:t>2016</a:t>
            </a:r>
            <a:r>
              <a:rPr lang="el-GR" sz="1600" dirty="0" smtClean="0"/>
              <a:t>)</a:t>
            </a:r>
            <a:endParaRPr lang="en-GB" sz="1600" dirty="0"/>
          </a:p>
        </p:txBody>
      </p:sp>
      <p:pic>
        <p:nvPicPr>
          <p:cNvPr id="7" name="Picture 6"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071546"/>
            <a:ext cx="8229600" cy="582594"/>
          </a:xfrm>
        </p:spPr>
        <p:txBody>
          <a:bodyPr>
            <a:noAutofit/>
          </a:bodyPr>
          <a:lstStyle/>
          <a:p>
            <a:r>
              <a:rPr lang="el-GR" sz="2800" dirty="0" smtClean="0"/>
              <a:t>Συντελεστές ΦΠΑ στις ανταγωνίστριες τουριστικές χώρες (2016)</a:t>
            </a:r>
            <a:endParaRPr lang="en-GB" sz="28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22</a:t>
            </a:fld>
            <a:endParaRPr lang="en-GB"/>
          </a:p>
        </p:txBody>
      </p:sp>
      <p:graphicFrame>
        <p:nvGraphicFramePr>
          <p:cNvPr id="5" name="Table 4"/>
          <p:cNvGraphicFramePr>
            <a:graphicFrameLocks noGrp="1"/>
          </p:cNvGraphicFramePr>
          <p:nvPr/>
        </p:nvGraphicFramePr>
        <p:xfrm>
          <a:off x="571472" y="1857364"/>
          <a:ext cx="7858180" cy="3084576"/>
        </p:xfrm>
        <a:graphic>
          <a:graphicData uri="http://schemas.openxmlformats.org/drawingml/2006/table">
            <a:tbl>
              <a:tblPr firstRow="1" bandRow="1">
                <a:tableStyleId>{D7AC3CCA-C797-4891-BE02-D94E43425B78}</a:tableStyleId>
              </a:tblPr>
              <a:tblGrid>
                <a:gridCol w="1617860"/>
                <a:gridCol w="2311230"/>
                <a:gridCol w="1643074"/>
                <a:gridCol w="2286016"/>
              </a:tblGrid>
              <a:tr h="255772">
                <a:tc>
                  <a:txBody>
                    <a:bodyPr/>
                    <a:lstStyle/>
                    <a:p>
                      <a:pPr marL="457200" algn="ctr">
                        <a:lnSpc>
                          <a:spcPct val="115000"/>
                        </a:lnSpc>
                        <a:spcAft>
                          <a:spcPts val="0"/>
                        </a:spcAft>
                      </a:pP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b="1" dirty="0">
                          <a:latin typeface="Calibri"/>
                          <a:ea typeface="Calibri"/>
                          <a:cs typeface="Calibri"/>
                        </a:rPr>
                        <a:t>Πολύ μειωμένοι συντελεστές</a:t>
                      </a:r>
                      <a:endParaRPr lang="en-GB" sz="1600" dirty="0">
                        <a:latin typeface="Calibri"/>
                        <a:ea typeface="Calibri"/>
                        <a:cs typeface="Calibri"/>
                      </a:endParaRPr>
                    </a:p>
                  </a:txBody>
                  <a:tcPr marL="68580" marR="68580" marT="0" marB="0" anchor="ctr"/>
                </a:tc>
                <a:tc>
                  <a:txBody>
                    <a:bodyPr/>
                    <a:lstStyle/>
                    <a:p>
                      <a:pPr marL="0" indent="0" algn="ctr">
                        <a:lnSpc>
                          <a:spcPct val="115000"/>
                        </a:lnSpc>
                        <a:spcAft>
                          <a:spcPts val="0"/>
                        </a:spcAft>
                      </a:pPr>
                      <a:r>
                        <a:rPr lang="el-GR" sz="1600" b="1" dirty="0">
                          <a:latin typeface="Calibri"/>
                          <a:ea typeface="Calibri"/>
                          <a:cs typeface="Calibri"/>
                        </a:rPr>
                        <a:t>Μειωμένοι συντελεστές</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b="1" dirty="0">
                          <a:latin typeface="Calibri"/>
                          <a:ea typeface="Calibri"/>
                          <a:cs typeface="Calibri"/>
                        </a:rPr>
                        <a:t>Κανονικός συντελεστής</a:t>
                      </a:r>
                      <a:endParaRPr lang="en-GB" sz="1600" dirty="0">
                        <a:latin typeface="Calibri"/>
                        <a:ea typeface="Calibri"/>
                        <a:cs typeface="Calibri"/>
                      </a:endParaRPr>
                    </a:p>
                  </a:txBody>
                  <a:tcPr marL="68580" marR="68580" marT="0" marB="0" anchor="ctr"/>
                </a:tc>
              </a:tr>
              <a:tr h="255772">
                <a:tc>
                  <a:txBody>
                    <a:bodyPr/>
                    <a:lstStyle/>
                    <a:p>
                      <a:pPr marL="457200" indent="-457200" algn="just">
                        <a:lnSpc>
                          <a:spcPct val="115000"/>
                        </a:lnSpc>
                        <a:spcAft>
                          <a:spcPts val="0"/>
                        </a:spcAft>
                      </a:pPr>
                      <a:r>
                        <a:rPr lang="el-GR" sz="1600" dirty="0">
                          <a:latin typeface="Calibri"/>
                          <a:ea typeface="Calibri"/>
                          <a:cs typeface="Calibri"/>
                        </a:rPr>
                        <a:t>Ελλάδα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6% / 13%</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24%</a:t>
                      </a:r>
                      <a:endParaRPr lang="en-GB" sz="1600" dirty="0">
                        <a:latin typeface="Calibri"/>
                        <a:ea typeface="Calibri"/>
                        <a:cs typeface="Calibri"/>
                      </a:endParaRPr>
                    </a:p>
                  </a:txBody>
                  <a:tcPr marL="68580" marR="68580" marT="0" marB="0" anchor="ctr"/>
                </a:tc>
              </a:tr>
              <a:tr h="276800">
                <a:tc>
                  <a:txBody>
                    <a:bodyPr/>
                    <a:lstStyle/>
                    <a:p>
                      <a:pPr marL="457200" indent="-457200" algn="just">
                        <a:lnSpc>
                          <a:spcPct val="115000"/>
                        </a:lnSpc>
                        <a:spcAft>
                          <a:spcPts val="0"/>
                        </a:spcAft>
                      </a:pPr>
                      <a:r>
                        <a:rPr lang="el-GR" sz="1600" dirty="0">
                          <a:latin typeface="Calibri"/>
                          <a:ea typeface="Calibri"/>
                          <a:cs typeface="Calibri"/>
                        </a:rPr>
                        <a:t>Ισπανία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4%</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21%</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Γαλλία</a:t>
                      </a:r>
                      <a:endParaRPr lang="en-GB" sz="1600" dirty="0">
                        <a:latin typeface="Calibri"/>
                        <a:ea typeface="Calibri"/>
                        <a:cs typeface="Calibri"/>
                      </a:endParaRPr>
                    </a:p>
                  </a:txBody>
                  <a:tcPr marL="68580" marR="68580" marT="0" marB="0"/>
                </a:tc>
                <a:tc>
                  <a:txBody>
                    <a:bodyPr/>
                    <a:lstStyle/>
                    <a:p>
                      <a:pPr marL="457200" indent="-366713" algn="ctr">
                        <a:lnSpc>
                          <a:spcPct val="115000"/>
                        </a:lnSpc>
                        <a:spcAft>
                          <a:spcPts val="0"/>
                        </a:spcAft>
                      </a:pPr>
                      <a:r>
                        <a:rPr lang="el-GR" sz="1600" dirty="0">
                          <a:latin typeface="Calibri"/>
                          <a:ea typeface="Calibri"/>
                          <a:cs typeface="Calibri"/>
                        </a:rPr>
                        <a:t>2,1%</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5,5% / 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20%</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Κροατία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 / 13%</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25%</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Ιταλία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 / 10%</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22%</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Κύπρος</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 / 9%</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19%</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Μάλτα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5% / 7%</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18%</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Πορτογαλία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6% / 13%</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23%</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Σλοβενία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9,5%</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22%</a:t>
                      </a:r>
                      <a:endParaRPr lang="en-GB" sz="1600" dirty="0">
                        <a:latin typeface="Calibri"/>
                        <a:ea typeface="Calibri"/>
                        <a:cs typeface="Calibri"/>
                      </a:endParaRPr>
                    </a:p>
                  </a:txBody>
                  <a:tcPr marL="68580" marR="68580" marT="0" marB="0" anchor="ctr"/>
                </a:tc>
              </a:tr>
            </a:tbl>
          </a:graphicData>
        </a:graphic>
      </p:graphicFrame>
      <p:sp>
        <p:nvSpPr>
          <p:cNvPr id="6" name="Title 1"/>
          <p:cNvSpPr txBox="1">
            <a:spLocks/>
          </p:cNvSpPr>
          <p:nvPr/>
        </p:nvSpPr>
        <p:spPr>
          <a:xfrm>
            <a:off x="571472" y="4929198"/>
            <a:ext cx="8229600" cy="428628"/>
          </a:xfrm>
          <a:prstGeom prst="rect">
            <a:avLst/>
          </a:prstGeom>
        </p:spPr>
        <p:txBody>
          <a:bodyPr vert="horz" lIns="91440" tIns="45720" rIns="91440" bIns="45720" rtlCol="0" anchor="ctr">
            <a:noAutofit/>
          </a:bodyPr>
          <a:lstStyle/>
          <a:p>
            <a:r>
              <a:rPr lang="el-GR" sz="1600" i="1" dirty="0" smtClean="0"/>
              <a:t>Πηγή</a:t>
            </a:r>
            <a:r>
              <a:rPr lang="el-GR" sz="1600" dirty="0" smtClean="0"/>
              <a:t>: </a:t>
            </a:r>
            <a:r>
              <a:rPr lang="en-GB" sz="1600" dirty="0" smtClean="0"/>
              <a:t>European Commission </a:t>
            </a:r>
            <a:r>
              <a:rPr lang="el-GR" sz="1600" dirty="0" smtClean="0"/>
              <a:t>(</a:t>
            </a:r>
            <a:r>
              <a:rPr lang="en-GB" sz="1600" dirty="0" smtClean="0"/>
              <a:t>2016</a:t>
            </a:r>
            <a:r>
              <a:rPr lang="el-GR" sz="1600" dirty="0" smtClean="0"/>
              <a:t>)</a:t>
            </a:r>
            <a:endParaRPr lang="en-GB" sz="1600" dirty="0"/>
          </a:p>
        </p:txBody>
      </p:sp>
      <p:pic>
        <p:nvPicPr>
          <p:cNvPr id="7" name="Picture 6"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618E65-2B48-4F3E-BE50-2D54BA01E8BA}" type="slidenum">
              <a:rPr lang="en-GB" smtClean="0"/>
              <a:pPr/>
              <a:t>23</a:t>
            </a:fld>
            <a:endParaRPr lang="en-GB"/>
          </a:p>
        </p:txBody>
      </p:sp>
      <p:sp>
        <p:nvSpPr>
          <p:cNvPr id="5" name="Title 1"/>
          <p:cNvSpPr txBox="1">
            <a:spLocks/>
          </p:cNvSpPr>
          <p:nvPr/>
        </p:nvSpPr>
        <p:spPr>
          <a:xfrm>
            <a:off x="428596" y="1071546"/>
            <a:ext cx="8229600" cy="72547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Συντελεστές ΦΠΑ στις χώρες της Λεκάνης της Μεσογείου</a:t>
            </a:r>
            <a:endParaRPr kumimoji="0" lang="en-GB" sz="28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Table 5"/>
          <p:cNvGraphicFramePr>
            <a:graphicFrameLocks noGrp="1"/>
          </p:cNvGraphicFramePr>
          <p:nvPr/>
        </p:nvGraphicFramePr>
        <p:xfrm>
          <a:off x="642910" y="2000240"/>
          <a:ext cx="7858180" cy="3084576"/>
        </p:xfrm>
        <a:graphic>
          <a:graphicData uri="http://schemas.openxmlformats.org/drawingml/2006/table">
            <a:tbl>
              <a:tblPr firstRow="1" bandRow="1">
                <a:tableStyleId>{D7AC3CCA-C797-4891-BE02-D94E43425B78}</a:tableStyleId>
              </a:tblPr>
              <a:tblGrid>
                <a:gridCol w="1617860"/>
                <a:gridCol w="2311230"/>
                <a:gridCol w="1643074"/>
                <a:gridCol w="2286016"/>
              </a:tblGrid>
              <a:tr h="255772">
                <a:tc>
                  <a:txBody>
                    <a:bodyPr/>
                    <a:lstStyle/>
                    <a:p>
                      <a:pPr marL="457200" algn="ctr">
                        <a:lnSpc>
                          <a:spcPct val="115000"/>
                        </a:lnSpc>
                        <a:spcAft>
                          <a:spcPts val="0"/>
                        </a:spcAft>
                      </a:pP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b="1" dirty="0">
                          <a:latin typeface="Calibri"/>
                          <a:ea typeface="Calibri"/>
                          <a:cs typeface="Calibri"/>
                        </a:rPr>
                        <a:t>Πολύ μειωμένοι συντελεστές</a:t>
                      </a:r>
                      <a:endParaRPr lang="en-GB" sz="1600" dirty="0">
                        <a:latin typeface="Calibri"/>
                        <a:ea typeface="Calibri"/>
                        <a:cs typeface="Calibri"/>
                      </a:endParaRPr>
                    </a:p>
                  </a:txBody>
                  <a:tcPr marL="68580" marR="68580" marT="0" marB="0" anchor="ctr"/>
                </a:tc>
                <a:tc>
                  <a:txBody>
                    <a:bodyPr/>
                    <a:lstStyle/>
                    <a:p>
                      <a:pPr marL="0" indent="0" algn="ctr">
                        <a:lnSpc>
                          <a:spcPct val="115000"/>
                        </a:lnSpc>
                        <a:spcAft>
                          <a:spcPts val="0"/>
                        </a:spcAft>
                      </a:pPr>
                      <a:r>
                        <a:rPr lang="el-GR" sz="1600" b="1" dirty="0">
                          <a:latin typeface="Calibri"/>
                          <a:ea typeface="Calibri"/>
                          <a:cs typeface="Calibri"/>
                        </a:rPr>
                        <a:t>Μειωμένοι συντελεστές</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b="1" dirty="0">
                          <a:latin typeface="Calibri"/>
                          <a:ea typeface="Calibri"/>
                          <a:cs typeface="Calibri"/>
                        </a:rPr>
                        <a:t>Κανονικός συντελεστής</a:t>
                      </a:r>
                      <a:endParaRPr lang="en-GB" sz="1600" dirty="0">
                        <a:latin typeface="Calibri"/>
                        <a:ea typeface="Calibri"/>
                        <a:cs typeface="Calibri"/>
                      </a:endParaRPr>
                    </a:p>
                  </a:txBody>
                  <a:tcPr marL="68580" marR="68580" marT="0" marB="0" anchor="ctr"/>
                </a:tc>
              </a:tr>
              <a:tr h="255772">
                <a:tc>
                  <a:txBody>
                    <a:bodyPr/>
                    <a:lstStyle/>
                    <a:p>
                      <a:pPr marL="457200" indent="-457200" algn="just">
                        <a:lnSpc>
                          <a:spcPct val="115000"/>
                        </a:lnSpc>
                        <a:spcAft>
                          <a:spcPts val="0"/>
                        </a:spcAft>
                      </a:pPr>
                      <a:r>
                        <a:rPr lang="el-GR" sz="1600" dirty="0">
                          <a:latin typeface="Calibri"/>
                          <a:ea typeface="Calibri"/>
                          <a:cs typeface="Calibri"/>
                        </a:rPr>
                        <a:t>Ελλάδα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6% / 13%</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24%</a:t>
                      </a:r>
                      <a:endParaRPr lang="en-GB" sz="1600" dirty="0">
                        <a:latin typeface="Calibri"/>
                        <a:ea typeface="Calibri"/>
                        <a:cs typeface="Calibri"/>
                      </a:endParaRPr>
                    </a:p>
                  </a:txBody>
                  <a:tcPr marL="68580" marR="68580" marT="0" marB="0" anchor="ctr"/>
                </a:tc>
              </a:tr>
              <a:tr h="276800">
                <a:tc>
                  <a:txBody>
                    <a:bodyPr/>
                    <a:lstStyle/>
                    <a:p>
                      <a:pPr marL="457200" indent="-457200" algn="just">
                        <a:lnSpc>
                          <a:spcPct val="115000"/>
                        </a:lnSpc>
                        <a:spcAft>
                          <a:spcPts val="0"/>
                        </a:spcAft>
                      </a:pPr>
                      <a:r>
                        <a:rPr lang="el-GR" sz="1600" dirty="0">
                          <a:latin typeface="Calibri"/>
                          <a:ea typeface="Calibri"/>
                          <a:cs typeface="Calibri"/>
                        </a:rPr>
                        <a:t>Τουρκία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1%</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8%</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18%</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Μαρόκο</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7% / 14%</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20%</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Τυνησία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6%</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12%</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18%</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Αλβανία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20%</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Αλγερία</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7%</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17%</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Αίγυπτος</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10%</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Ισραήλ</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18%</a:t>
                      </a:r>
                      <a:endParaRPr lang="en-GB" sz="1600" dirty="0">
                        <a:latin typeface="Calibri"/>
                        <a:ea typeface="Calibri"/>
                        <a:cs typeface="Calibri"/>
                      </a:endParaRPr>
                    </a:p>
                  </a:txBody>
                  <a:tcPr marL="68580" marR="68580" marT="0" marB="0" anchor="ctr"/>
                </a:tc>
              </a:tr>
              <a:tr h="278774">
                <a:tc>
                  <a:txBody>
                    <a:bodyPr/>
                    <a:lstStyle/>
                    <a:p>
                      <a:pPr marL="457200" indent="-457200" algn="just">
                        <a:lnSpc>
                          <a:spcPct val="115000"/>
                        </a:lnSpc>
                        <a:spcAft>
                          <a:spcPts val="0"/>
                        </a:spcAft>
                      </a:pPr>
                      <a:r>
                        <a:rPr lang="el-GR" sz="1600" dirty="0">
                          <a:latin typeface="Calibri"/>
                          <a:ea typeface="Calibri"/>
                          <a:cs typeface="Calibri"/>
                        </a:rPr>
                        <a:t>Μαυροβούνιο</a:t>
                      </a:r>
                      <a:endParaRPr lang="en-GB" sz="1600" dirty="0">
                        <a:latin typeface="Calibri"/>
                        <a:ea typeface="Calibri"/>
                        <a:cs typeface="Calibri"/>
                      </a:endParaRPr>
                    </a:p>
                  </a:txBody>
                  <a:tcPr marL="68580" marR="68580" marT="0" marB="0"/>
                </a:tc>
                <a:tc>
                  <a:txBody>
                    <a:bodyPr/>
                    <a:lstStyle/>
                    <a:p>
                      <a:pPr marL="457200" indent="-457200" algn="ctr">
                        <a:lnSpc>
                          <a:spcPct val="115000"/>
                        </a:lnSpc>
                        <a:spcAft>
                          <a:spcPts val="0"/>
                        </a:spcAft>
                      </a:pPr>
                      <a:r>
                        <a:rPr lang="el-GR" sz="1600" dirty="0">
                          <a:latin typeface="Calibri"/>
                          <a:ea typeface="Calibri"/>
                          <a:cs typeface="Calibri"/>
                        </a:rPr>
                        <a:t>-</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7%</a:t>
                      </a:r>
                      <a:endParaRPr lang="en-GB" sz="1600" dirty="0">
                        <a:latin typeface="Calibri"/>
                        <a:ea typeface="Calibri"/>
                        <a:cs typeface="Calibri"/>
                      </a:endParaRPr>
                    </a:p>
                  </a:txBody>
                  <a:tcPr marL="68580" marR="68580" marT="0" marB="0" anchor="ctr"/>
                </a:tc>
                <a:tc>
                  <a:txBody>
                    <a:bodyPr/>
                    <a:lstStyle/>
                    <a:p>
                      <a:pPr marL="457200" indent="-457200" algn="ctr">
                        <a:lnSpc>
                          <a:spcPct val="115000"/>
                        </a:lnSpc>
                        <a:spcAft>
                          <a:spcPts val="0"/>
                        </a:spcAft>
                      </a:pPr>
                      <a:r>
                        <a:rPr lang="el-GR" sz="1600" dirty="0">
                          <a:latin typeface="Calibri"/>
                          <a:ea typeface="Calibri"/>
                          <a:cs typeface="Calibri"/>
                        </a:rPr>
                        <a:t>19%</a:t>
                      </a:r>
                      <a:endParaRPr lang="en-GB" sz="1600" dirty="0">
                        <a:latin typeface="Calibri"/>
                        <a:ea typeface="Calibri"/>
                        <a:cs typeface="Calibri"/>
                      </a:endParaRPr>
                    </a:p>
                  </a:txBody>
                  <a:tcPr marL="68580" marR="68580" marT="0" marB="0" anchor="ctr"/>
                </a:tc>
              </a:tr>
            </a:tbl>
          </a:graphicData>
        </a:graphic>
      </p:graphicFrame>
      <p:sp>
        <p:nvSpPr>
          <p:cNvPr id="7" name="Title 1"/>
          <p:cNvSpPr txBox="1">
            <a:spLocks/>
          </p:cNvSpPr>
          <p:nvPr/>
        </p:nvSpPr>
        <p:spPr>
          <a:xfrm>
            <a:off x="571472" y="5143512"/>
            <a:ext cx="8229600" cy="357190"/>
          </a:xfrm>
          <a:prstGeom prst="rect">
            <a:avLst/>
          </a:prstGeom>
        </p:spPr>
        <p:txBody>
          <a:bodyPr vert="horz" lIns="91440" tIns="45720" rIns="91440" bIns="45720" rtlCol="0" anchor="ctr">
            <a:noAutofit/>
          </a:bodyPr>
          <a:lstStyle/>
          <a:p>
            <a:r>
              <a:rPr lang="el-GR" sz="1600" i="1" dirty="0" smtClean="0"/>
              <a:t>Πηγή</a:t>
            </a:r>
            <a:r>
              <a:rPr lang="el-GR" sz="1600" dirty="0" smtClean="0"/>
              <a:t>: Ινστιτούτο Περιφερειακής Ανάπτυξης, Ειδική Έρευνα</a:t>
            </a:r>
            <a:endParaRPr lang="en-GB" sz="1600" dirty="0" smtClean="0"/>
          </a:p>
        </p:txBody>
      </p:sp>
      <p:pic>
        <p:nvPicPr>
          <p:cNvPr id="8" name="Picture 7"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214422"/>
            <a:ext cx="8358246" cy="4572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28596" y="1214422"/>
            <a:ext cx="8229600" cy="4525963"/>
          </a:xfrm>
        </p:spPr>
        <p:txBody>
          <a:bodyPr>
            <a:normAutofit/>
          </a:bodyPr>
          <a:lstStyle/>
          <a:p>
            <a:pPr marL="0" indent="0" algn="just">
              <a:buNone/>
            </a:pPr>
            <a:r>
              <a:rPr lang="el-GR" b="1" dirty="0"/>
              <a:t>Η οικονομική πολιτική όπως εκφράζεται μέσω του ΦΠΑ αποτελεί σημαντικό ανασχετικό παράγοντα τόσο της τουριστικής ανάπτυξης, όσο και της συνολικής ανάπτυξης των νησιών. Η μεταβολή του καθεστώτος ΦΠΑ επιβάλλεται προκειμένου να αντιμετωπισθεί το ζήτημα της Νησιωτικότητας και να διασφαλισθεί η κοινωνικοοικονομική βιωσιμότητα και η συνοχή του Ελληνικού Νησιωτικού Χώρου.</a:t>
            </a:r>
            <a:endParaRPr lang="en-GB" b="1" dirty="0"/>
          </a:p>
          <a:p>
            <a:endParaRPr lang="en-GB"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b="1" dirty="0" smtClean="0"/>
              <a:t>Το ζήτημα του Μεταφορικού Ισοδύναμου</a:t>
            </a:r>
            <a:endParaRPr lang="en-GB" sz="3600" b="1" dirty="0"/>
          </a:p>
        </p:txBody>
      </p:sp>
      <p:sp>
        <p:nvSpPr>
          <p:cNvPr id="3" name="Content Placeholder 2"/>
          <p:cNvSpPr>
            <a:spLocks noGrp="1"/>
          </p:cNvSpPr>
          <p:nvPr>
            <p:ph idx="1"/>
          </p:nvPr>
        </p:nvSpPr>
        <p:spPr/>
        <p:txBody>
          <a:bodyPr>
            <a:normAutofit/>
          </a:bodyPr>
          <a:lstStyle/>
          <a:p>
            <a:pPr marL="0" indent="0" algn="just">
              <a:buNone/>
            </a:pPr>
            <a:r>
              <a:rPr lang="el-GR" sz="2800" b="1" dirty="0"/>
              <a:t>Στο πλαίσιο της εφαρμογής ολοκληρωμένης στρατηγικής ανάπτυξης του Ελληνικού Νησιωτικού Χώρου επιβάλλεται η συστηματική αντιμετώπιση του ζητήματος του Μεταφορικού Ισοδύναμου</a:t>
            </a:r>
            <a:r>
              <a:rPr lang="el-GR" sz="2800" dirty="0"/>
              <a:t>, με στόχο τη μείωση της δαπάνης μετακινήσεων του επιβατικού κοινού και της μεταφοράς αγαθών, με τις θαλάσσιες συγκοινωνίες σε σχέση με τις χερσαίες, υπό ανάλογες συνθήκες απόστασης.</a:t>
            </a:r>
            <a:endParaRPr lang="en-GB" sz="2800" dirty="0"/>
          </a:p>
          <a:p>
            <a:endParaRPr lang="en-GB"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25</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71480"/>
            <a:ext cx="8229600" cy="5840435"/>
          </a:xfrm>
        </p:spPr>
        <p:txBody>
          <a:bodyPr>
            <a:normAutofit fontScale="85000" lnSpcReduction="10000"/>
          </a:bodyPr>
          <a:lstStyle/>
          <a:p>
            <a:pPr marL="0" indent="0" algn="just">
              <a:buNone/>
            </a:pPr>
            <a:r>
              <a:rPr lang="el-GR" sz="3400" dirty="0" smtClean="0"/>
              <a:t>Η αρχή του μεταφορικού ισοδυνάμου εφαρμόζεται ήδη στη Σκωτία, στην Γαλλία (Κορσική) και στη Νορβηγία με διάφορες παραλλαγές. </a:t>
            </a:r>
            <a:endParaRPr lang="en-GB" sz="3400" dirty="0" smtClean="0"/>
          </a:p>
          <a:p>
            <a:pPr marL="0" indent="269875" algn="just">
              <a:buNone/>
            </a:pPr>
            <a:r>
              <a:rPr lang="el-GR" sz="3400" dirty="0" smtClean="0"/>
              <a:t>Δεδομένου ότι η </a:t>
            </a:r>
            <a:r>
              <a:rPr lang="el-GR" sz="3400" b="1" dirty="0" smtClean="0"/>
              <a:t>εφαρμογή</a:t>
            </a:r>
            <a:r>
              <a:rPr lang="el-GR" sz="3400" dirty="0" smtClean="0"/>
              <a:t> του Μεταφορικού Ισοδύναμου είναι </a:t>
            </a:r>
            <a:r>
              <a:rPr lang="el-GR" sz="3400" b="1" dirty="0" smtClean="0"/>
              <a:t>συμβατή με το δίκαιο της Ευρωπαϊκής Ένωσης </a:t>
            </a:r>
            <a:r>
              <a:rPr lang="el-GR" sz="3400" dirty="0" smtClean="0"/>
              <a:t>στον τομέα των θαλάσσιων μεταφορών εναπόκειται στα κράτη-μέλη να θεσμοθετήσουν τους όρους εφαρμογής του. Ευνόητο είναι ότι </a:t>
            </a:r>
            <a:r>
              <a:rPr lang="el-GR" sz="3400" b="1" dirty="0" smtClean="0"/>
              <a:t>η καθιέρωση του Μεταφορικού Ισοδύναμου συνδέεται άμεσα με τις επιδοτήσεις των άγονων γραμμών, με την ορθολογικότερη διάρθρωση του δικτύου των θαλάσσιων μεταφορών και με τον</a:t>
            </a:r>
            <a:r>
              <a:rPr lang="el-GR" sz="3400" dirty="0" smtClean="0"/>
              <a:t> </a:t>
            </a:r>
            <a:r>
              <a:rPr lang="el-GR" sz="3400" b="1" dirty="0" smtClean="0"/>
              <a:t>συντονισμό των φορέων που ασχολούνται με τις μεταφορές γενικότερα.</a:t>
            </a:r>
            <a:endParaRPr lang="en-GB" sz="3400" b="1"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26</a:t>
            </a:fld>
            <a:endParaRPr lang="en-GB"/>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b="1" dirty="0" smtClean="0"/>
              <a:t>Τέλος Παρεπιδημούντων</a:t>
            </a:r>
            <a:endParaRPr lang="en-GB" sz="3600" b="1" dirty="0"/>
          </a:p>
        </p:txBody>
      </p:sp>
      <p:sp>
        <p:nvSpPr>
          <p:cNvPr id="3" name="Content Placeholder 2"/>
          <p:cNvSpPr>
            <a:spLocks noGrp="1"/>
          </p:cNvSpPr>
          <p:nvPr>
            <p:ph idx="1"/>
          </p:nvPr>
        </p:nvSpPr>
        <p:spPr/>
        <p:txBody>
          <a:bodyPr>
            <a:normAutofit fontScale="77500" lnSpcReduction="20000"/>
          </a:bodyPr>
          <a:lstStyle/>
          <a:p>
            <a:pPr algn="just"/>
            <a:r>
              <a:rPr lang="el-GR" b="1" dirty="0"/>
              <a:t>Η </a:t>
            </a:r>
            <a:r>
              <a:rPr lang="el-GR" b="1" dirty="0" smtClean="0"/>
              <a:t>διερεύνηση </a:t>
            </a:r>
            <a:r>
              <a:rPr lang="el-GR" b="1" dirty="0"/>
              <a:t>της δυνατότητας αύξησης του τέλους παρεπιδημούντων για τους Νησιωτικούς Δήμους αποτελεί </a:t>
            </a:r>
            <a:r>
              <a:rPr lang="el-GR" b="1" dirty="0" smtClean="0"/>
              <a:t>πρώτη προτεραιότητα </a:t>
            </a:r>
            <a:r>
              <a:rPr lang="el-GR" b="1" dirty="0"/>
              <a:t>για την αντιμετώπιση των δυσμενών χαρακτηριστικών της νησιωτικότητας</a:t>
            </a:r>
            <a:r>
              <a:rPr lang="el-GR" b="1" dirty="0" smtClean="0"/>
              <a:t>.</a:t>
            </a:r>
          </a:p>
          <a:p>
            <a:pPr algn="just"/>
            <a:r>
              <a:rPr lang="el-GR" dirty="0"/>
              <a:t>Ειδικά για τους Νησιωτικούς Δήμους τα έσοδα που προκύπτουν από το τέλος αυτό αποτελούν σημαντική πηγή χρηματοδότησης των κοινοφελών τους δραστηριοτήτων, δεδομένου ότι έχουν αυξημένη επισκεψιμότητα, ως βασικοί προορισμοί του εσωτερικού και του εξωτερικού τουρισμού.</a:t>
            </a:r>
            <a:endParaRPr lang="en-GB" dirty="0"/>
          </a:p>
          <a:p>
            <a:pPr algn="just"/>
            <a:r>
              <a:rPr lang="el-GR" dirty="0"/>
              <a:t>Η μείωση, επομένως, του τέλους, που προήλθε από τον Ν. 3756/2009 έπληξε καίρια τα έσοδά τους με άμεση επίπτωση στην ανάπτυξη των δραστηριοτήτων τους.</a:t>
            </a:r>
            <a:endParaRPr lang="en-GB" dirty="0"/>
          </a:p>
          <a:p>
            <a:pPr algn="just"/>
            <a:endParaRPr lang="en-GB" dirty="0"/>
          </a:p>
          <a:p>
            <a:endParaRPr lang="en-GB"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a:t>Κίνητρα στον Ιδιωτικό Τομέα </a:t>
            </a:r>
            <a:r>
              <a:rPr lang="el-GR" sz="3600" b="1" dirty="0" smtClean="0"/>
              <a:t>στον </a:t>
            </a:r>
            <a:r>
              <a:rPr lang="el-GR" sz="3600" b="1" dirty="0"/>
              <a:t>Ελληνικό Νησιωτικό </a:t>
            </a:r>
            <a:r>
              <a:rPr lang="el-GR" sz="3600" b="1" dirty="0" smtClean="0"/>
              <a:t>Χώρο</a:t>
            </a:r>
            <a:endParaRPr lang="en-GB" sz="3600" dirty="0"/>
          </a:p>
        </p:txBody>
      </p:sp>
      <p:sp>
        <p:nvSpPr>
          <p:cNvPr id="3" name="Content Placeholder 2"/>
          <p:cNvSpPr>
            <a:spLocks noGrp="1"/>
          </p:cNvSpPr>
          <p:nvPr>
            <p:ph idx="1"/>
          </p:nvPr>
        </p:nvSpPr>
        <p:spPr>
          <a:xfrm>
            <a:off x="357158" y="1571612"/>
            <a:ext cx="8401080" cy="5072098"/>
          </a:xfrm>
        </p:spPr>
        <p:txBody>
          <a:bodyPr>
            <a:normAutofit lnSpcReduction="10000"/>
          </a:bodyPr>
          <a:lstStyle/>
          <a:p>
            <a:pPr marL="0" indent="0" algn="just">
              <a:buNone/>
            </a:pPr>
            <a:r>
              <a:rPr lang="el-GR" sz="2000" b="1" dirty="0"/>
              <a:t>Είναι επιτακτική ανάγκη άμεσης προσαρμογής της Πολιτικής Κινήτρων </a:t>
            </a:r>
            <a:r>
              <a:rPr lang="el-GR" sz="2000" b="1" dirty="0" smtClean="0"/>
              <a:t>που πρέπει </a:t>
            </a:r>
            <a:r>
              <a:rPr lang="el-GR" sz="2000" b="1" dirty="0"/>
              <a:t>να λαμβάνει υπόψη την Νησιωτικότητα, την Διπλή Νησιωτικότητα και την Πολυνησιωτικότητα, καθώς και τον παραμεθόριο χαρακτήρα των Νησιών</a:t>
            </a:r>
            <a:r>
              <a:rPr lang="el-GR" sz="2000" b="1" dirty="0" smtClean="0"/>
              <a:t>.</a:t>
            </a:r>
            <a:endParaRPr lang="en-GB" sz="2000" b="1" dirty="0" smtClean="0"/>
          </a:p>
          <a:p>
            <a:pPr indent="17463" algn="just">
              <a:buNone/>
            </a:pPr>
            <a:r>
              <a:rPr lang="el-GR" sz="2000" dirty="0" smtClean="0"/>
              <a:t>Οι βασικές Επιπτώσεις της Νησιωτικότητας στη λειτουργία </a:t>
            </a:r>
            <a:r>
              <a:rPr lang="el-GR" sz="2000" smtClean="0"/>
              <a:t>των επιχειρήσεων </a:t>
            </a:r>
            <a:r>
              <a:rPr lang="el-GR" sz="2000" dirty="0" smtClean="0"/>
              <a:t>είναι:</a:t>
            </a:r>
          </a:p>
          <a:p>
            <a:pPr lvl="0"/>
            <a:r>
              <a:rPr lang="el-GR" sz="2000" dirty="0" smtClean="0"/>
              <a:t>Ο κατακερματισμός του χώρου και το μικρό μέγεθος των προς αξιοποίηση πόρων.</a:t>
            </a:r>
            <a:endParaRPr lang="en-GB" sz="2000" dirty="0" smtClean="0"/>
          </a:p>
          <a:p>
            <a:pPr lvl="0"/>
            <a:r>
              <a:rPr lang="el-GR" sz="2000" dirty="0" smtClean="0"/>
              <a:t>Ο αυξημένος χρόνος και το υψηλό κόστος και ενίοτε η αδυναμία μεταφοράς πρώτων υλών, τελικού προϊόντος, ανταλλακτικών, συνεργείων επισκευής, κτλ.</a:t>
            </a:r>
            <a:endParaRPr lang="en-GB" sz="2000" dirty="0" smtClean="0"/>
          </a:p>
          <a:p>
            <a:pPr lvl="0"/>
            <a:r>
              <a:rPr lang="el-GR" sz="2000" dirty="0" smtClean="0"/>
              <a:t>Οι περιορισμένες εξωτερικές οικονομίες, λόγω μικρού μεγέθους αγοράς προϊόντος και αγοράς εργασίας, αδυναμίας συνεργασιών και πρόσβασης σε κοινές υπηρεσίες, κτλ.</a:t>
            </a:r>
            <a:endParaRPr lang="en-GB" sz="2000" dirty="0" smtClean="0"/>
          </a:p>
          <a:p>
            <a:pPr lvl="0"/>
            <a:r>
              <a:rPr lang="el-GR" sz="2000" dirty="0" smtClean="0"/>
              <a:t>Οι περιορισμένες εσωτερικές οικονομίες (κλίμακας) λόγω της μικρής αγοράς.</a:t>
            </a:r>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28</a:t>
            </a:fld>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401080" cy="6143668"/>
          </a:xfrm>
        </p:spPr>
        <p:txBody>
          <a:bodyPr>
            <a:noAutofit/>
          </a:bodyPr>
          <a:lstStyle/>
          <a:p>
            <a:pPr marL="0" indent="360363" algn="just">
              <a:buNone/>
            </a:pPr>
            <a:r>
              <a:rPr lang="el-GR" sz="1800" dirty="0" smtClean="0"/>
              <a:t>Εν τούτοις </a:t>
            </a:r>
            <a:r>
              <a:rPr lang="el-GR" sz="1800" b="1" dirty="0" smtClean="0"/>
              <a:t>ο νέος Αναπτυξιακός Νόμος </a:t>
            </a:r>
            <a:r>
              <a:rPr lang="el-GR" sz="1800" dirty="0" smtClean="0"/>
              <a:t>(4399/2016) </a:t>
            </a:r>
            <a:r>
              <a:rPr lang="el-GR" sz="1800" b="1" dirty="0" smtClean="0"/>
              <a:t>προβλέπει Ειδικές Περιοχές ενισχύσεων που αφορούν τον Ελληνικό Νησιωτικό Χώρο</a:t>
            </a:r>
            <a:r>
              <a:rPr lang="el-GR" sz="1800" dirty="0" smtClean="0"/>
              <a:t> και συγκεκριμένα</a:t>
            </a:r>
            <a:endParaRPr lang="en-GB" sz="1800" dirty="0" smtClean="0"/>
          </a:p>
          <a:p>
            <a:pPr lvl="0" algn="just"/>
            <a:r>
              <a:rPr lang="el-GR" sz="1800" dirty="0" smtClean="0"/>
              <a:t>Τα Παραμεθόρια Νησιά της Περιφέρειας Βορείου Αιγαίου, του Νομού Δωδεκανήσου και την Σαμοθράκη</a:t>
            </a:r>
            <a:endParaRPr lang="en-GB" sz="1800" dirty="0" smtClean="0"/>
          </a:p>
          <a:p>
            <a:pPr lvl="0" algn="just"/>
            <a:r>
              <a:rPr lang="el-GR" sz="1800" dirty="0" smtClean="0"/>
              <a:t>Τα Νησιά με πληθυσμό μικρότερο των 3.100 κατοίκων, που περιλαμβάνουν Νησιωτικούς Δήμους αλλά και 165 μικρά νησιά Νησιωτικών ή Ηπειρωτικών Δήμων.</a:t>
            </a:r>
            <a:endParaRPr lang="en-GB" sz="1800" dirty="0" smtClean="0"/>
          </a:p>
          <a:p>
            <a:pPr lvl="0" algn="just"/>
            <a:r>
              <a:rPr lang="el-GR" sz="1800" dirty="0" smtClean="0"/>
              <a:t>Τα Νησιά με αυξημένες μεταναστευτικές ροές και ιδίως το Αγαθονήσι, την Κάλυμνο, το Καστελόριζο, την Κω, την Λέρο, τη Λέσβο, τη Σάμο, τη Σύμη, και την Χίο.</a:t>
            </a:r>
            <a:endParaRPr lang="en-GB" sz="1800" dirty="0" smtClean="0"/>
          </a:p>
          <a:p>
            <a:pPr marL="0" indent="269875" algn="just">
              <a:buNone/>
            </a:pPr>
            <a:r>
              <a:rPr lang="el-GR" sz="1800" b="1" dirty="0" smtClean="0"/>
              <a:t>Νέες επενδυτικές δυνατότητες </a:t>
            </a:r>
            <a:r>
              <a:rPr lang="el-GR" sz="1800" dirty="0" smtClean="0"/>
              <a:t>με έντονο ενδιαφέρον για τα Νησιά περιλαμβάνονται στον νέο Αναπτυξιακό Νόμο. Αυτές είναι οι εξής:</a:t>
            </a:r>
            <a:endParaRPr lang="en-GB" sz="1800" dirty="0" smtClean="0"/>
          </a:p>
          <a:p>
            <a:pPr lvl="0" algn="just"/>
            <a:r>
              <a:rPr lang="el-GR" sz="1800" dirty="0" smtClean="0"/>
              <a:t>Ολοκληρωμένα χωρικά και κλαδικά σχέδια: συνολικό πλαίσιο δράσεων με ολοκληρωμένη χωρική/κλαδική πρόταση ανάπτυξης με πολλαπλασιαστικά οφέλη.</a:t>
            </a:r>
            <a:endParaRPr lang="en-GB" sz="1800" dirty="0" smtClean="0"/>
          </a:p>
          <a:p>
            <a:pPr lvl="0" algn="just"/>
            <a:r>
              <a:rPr lang="el-GR" sz="1800" dirty="0" smtClean="0"/>
              <a:t>Συστάδες επιχειρήσεων (Clusters)</a:t>
            </a:r>
            <a:endParaRPr lang="en-GB" sz="1800" dirty="0" smtClean="0"/>
          </a:p>
          <a:p>
            <a:pPr lvl="0" algn="just"/>
            <a:r>
              <a:rPr lang="el-GR" sz="1800" dirty="0" smtClean="0"/>
              <a:t>Συνεργατικοί σχηματισμοί καινοτομίας</a:t>
            </a:r>
            <a:endParaRPr lang="en-GB" sz="1800" dirty="0" smtClean="0"/>
          </a:p>
          <a:p>
            <a:pPr lvl="0" algn="just"/>
            <a:r>
              <a:rPr lang="el-GR" sz="1800" dirty="0" smtClean="0"/>
              <a:t>Τοπικά Παραγωγικά Συστήματα</a:t>
            </a:r>
            <a:endParaRPr lang="en-GB" sz="1800" dirty="0" smtClean="0"/>
          </a:p>
          <a:p>
            <a:pPr lvl="0" algn="just"/>
            <a:r>
              <a:rPr lang="el-GR" sz="1800" dirty="0" smtClean="0"/>
              <a:t>Παραγωγικές αλυσίδες αξίας</a:t>
            </a:r>
            <a:endParaRPr lang="en-GB" sz="1800" dirty="0" smtClean="0"/>
          </a:p>
          <a:p>
            <a:pPr marL="0" indent="269875" algn="just">
              <a:buNone/>
            </a:pPr>
            <a:r>
              <a:rPr lang="el-GR" sz="1800" dirty="0" smtClean="0"/>
              <a:t>Στα προγράμματα αυτά εκτός των ενισχυόμενων επιχειρήσεων και των επιχειρηματικών συστάδων, στα επενδυτικά σχήματα δύνανται να συμμετέχουν, οργανισμοί έρευνας και διάδοσης γνώσεων, μη κερδοσκοπικές οργανώσεις, </a:t>
            </a:r>
            <a:r>
              <a:rPr lang="el-GR" sz="1800" b="1" dirty="0" smtClean="0"/>
              <a:t>φορείς τοπικής αυτοδιοίκησης</a:t>
            </a:r>
            <a:r>
              <a:rPr lang="el-GR" sz="1800" dirty="0" smtClean="0"/>
              <a:t> και άλλοι συναφείς οικονομικοί παράγοντες.</a:t>
            </a:r>
            <a:endParaRPr lang="en-GB" sz="1800" dirty="0" smtClean="0"/>
          </a:p>
        </p:txBody>
      </p:sp>
      <p:sp>
        <p:nvSpPr>
          <p:cNvPr id="4" name="Slide Number Placeholder 3"/>
          <p:cNvSpPr>
            <a:spLocks noGrp="1"/>
          </p:cNvSpPr>
          <p:nvPr>
            <p:ph type="sldNum" sz="quarter" idx="12"/>
          </p:nvPr>
        </p:nvSpPr>
        <p:spPr/>
        <p:txBody>
          <a:bodyPr/>
          <a:lstStyle/>
          <a:p>
            <a:fld id="{BE618E65-2B48-4F3E-BE50-2D54BA01E8BA}" type="slidenum">
              <a:rPr lang="en-GB" smtClean="0"/>
              <a:pPr/>
              <a:t>29</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b="1" dirty="0" smtClean="0"/>
              <a:t>Οριοθέτηση της Περιοχής Μελέτης</a:t>
            </a:r>
            <a:endParaRPr lang="en-GB" sz="3600" b="1" dirty="0"/>
          </a:p>
        </p:txBody>
      </p:sp>
      <p:sp>
        <p:nvSpPr>
          <p:cNvPr id="3" name="Content Placeholder 2"/>
          <p:cNvSpPr>
            <a:spLocks noGrp="1"/>
          </p:cNvSpPr>
          <p:nvPr>
            <p:ph idx="1"/>
          </p:nvPr>
        </p:nvSpPr>
        <p:spPr/>
        <p:txBody>
          <a:bodyPr>
            <a:normAutofit/>
          </a:bodyPr>
          <a:lstStyle/>
          <a:p>
            <a:pPr marL="0" indent="0" algn="just">
              <a:buNone/>
            </a:pPr>
            <a:r>
              <a:rPr lang="el-GR" dirty="0" smtClean="0"/>
              <a:t>Στην περιοχή μελέτης εντάχθηκαν οι Δήμοι-Νησιά είτε ανήκουν σε καθαρά νησιωτικές, είτε σε κατ’ εξοχήν ηπειρωτικές Περιφέρειες (επίπεδο </a:t>
            </a:r>
            <a:r>
              <a:rPr lang="en-GB" dirty="0" smtClean="0"/>
              <a:t>NUTS</a:t>
            </a:r>
            <a:r>
              <a:rPr lang="el-GR" dirty="0" smtClean="0"/>
              <a:t>2).</a:t>
            </a:r>
            <a:endParaRPr lang="en-GB" dirty="0" smtClean="0"/>
          </a:p>
          <a:p>
            <a:pPr marL="0" indent="269875" algn="just">
              <a:buNone/>
            </a:pPr>
            <a:r>
              <a:rPr lang="el-GR" dirty="0" smtClean="0"/>
              <a:t>Έτσι στην περιοχή μελέτης εντάσσονται 65 Δήμοι που ανήκουν σε 9 Περιφέρειες, με την ακόλουθη γενική κατανομή:</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3</a:t>
            </a:fld>
            <a:endParaRPr lang="en-GB"/>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14"/>
            <a:ext cx="8229600" cy="439718"/>
          </a:xfrm>
        </p:spPr>
        <p:txBody>
          <a:bodyPr>
            <a:normAutofit fontScale="90000"/>
          </a:bodyPr>
          <a:lstStyle/>
          <a:p>
            <a:r>
              <a:rPr lang="el-GR" sz="2800" b="1" dirty="0" smtClean="0"/>
              <a:t>Εθνικός Χάρτης Περιφερειακών Ενισχύσεων</a:t>
            </a:r>
            <a:endParaRPr lang="en-GB" sz="2800" b="1"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30</a:t>
            </a:fld>
            <a:endParaRPr lang="en-GB"/>
          </a:p>
        </p:txBody>
      </p:sp>
      <p:pic>
        <p:nvPicPr>
          <p:cNvPr id="1027" name="Picture 3" descr="C:\Users\Guest\Desktop\Ενισχύσεις.jpg"/>
          <p:cNvPicPr>
            <a:picLocks noChangeAspect="1" noChangeArrowheads="1"/>
          </p:cNvPicPr>
          <p:nvPr/>
        </p:nvPicPr>
        <p:blipFill>
          <a:blip r:embed="rId2"/>
          <a:srcRect/>
          <a:stretch>
            <a:fillRect/>
          </a:stretch>
        </p:blipFill>
        <p:spPr bwMode="auto">
          <a:xfrm>
            <a:off x="71406" y="448732"/>
            <a:ext cx="8215370" cy="6231472"/>
          </a:xfrm>
          <a:prstGeom prst="rect">
            <a:avLst/>
          </a:prstGeom>
          <a:noFill/>
        </p:spPr>
      </p:pic>
      <p:pic>
        <p:nvPicPr>
          <p:cNvPr id="5" name="Picture 4" descr="ITA_LOGO_tel_RGB-01"/>
          <p:cNvPicPr/>
          <p:nvPr/>
        </p:nvPicPr>
        <p:blipFill>
          <a:blip r:embed="rId3" cstate="print"/>
          <a:srcRect/>
          <a:stretch>
            <a:fillRect/>
          </a:stretch>
        </p:blipFill>
        <p:spPr bwMode="auto">
          <a:xfrm>
            <a:off x="7915275" y="5991225"/>
            <a:ext cx="1228725" cy="866775"/>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596" y="928670"/>
            <a:ext cx="8286808" cy="3429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28596" y="357166"/>
            <a:ext cx="8229600" cy="4525963"/>
          </a:xfrm>
        </p:spPr>
        <p:txBody>
          <a:bodyPr>
            <a:normAutofit fontScale="70000" lnSpcReduction="20000"/>
          </a:bodyPr>
          <a:lstStyle/>
          <a:p>
            <a:pPr lvl="0" indent="17463">
              <a:buNone/>
            </a:pPr>
            <a:r>
              <a:rPr lang="el-GR" b="1" dirty="0" smtClean="0"/>
              <a:t>Ως άμεσες και βασικές τροποποιήσεις επιβάλλονται</a:t>
            </a:r>
            <a:r>
              <a:rPr lang="el-GR" dirty="0" smtClean="0"/>
              <a:t>:</a:t>
            </a:r>
          </a:p>
          <a:p>
            <a:pPr lvl="0" indent="17463">
              <a:buNone/>
            </a:pPr>
            <a:endParaRPr lang="en-GB" dirty="0" smtClean="0"/>
          </a:p>
          <a:p>
            <a:pPr lvl="0" algn="just"/>
            <a:r>
              <a:rPr lang="el-GR" dirty="0" smtClean="0"/>
              <a:t>Η αντικατάσταση του κκΑΕΠ ως κριτηρίου προσδιορισμού του καθεστώτος ενίσχυσης του Νησιωτικού Χώρου (ιδίως στον τουριστικό τομέα σημαντικό μέρος του ΑΕΠ των νησιών αποτελεί εισόδημα εταιρειών και επαγγελματιών άλλων περιφερειών)</a:t>
            </a:r>
            <a:endParaRPr lang="en-GB" dirty="0" smtClean="0"/>
          </a:p>
          <a:p>
            <a:pPr lvl="0" algn="just"/>
            <a:r>
              <a:rPr lang="el-GR" dirty="0" smtClean="0"/>
              <a:t>Ο προσδιορισμός της Έντασης Ενίσχυσης του Ελληνικού Νησιωτικού Χώρου σε υψηλότερα επίπεδα από αυτά του Ηπειρωτικού Χώρου.</a:t>
            </a:r>
            <a:endParaRPr lang="en-GB" dirty="0" smtClean="0"/>
          </a:p>
          <a:p>
            <a:pPr lvl="0" algn="just"/>
            <a:r>
              <a:rPr lang="el-GR" dirty="0" smtClean="0"/>
              <a:t>Στα </a:t>
            </a:r>
            <a:r>
              <a:rPr lang="en-GB" dirty="0" smtClean="0"/>
              <a:t>Clusters</a:t>
            </a:r>
            <a:r>
              <a:rPr lang="el-GR" dirty="0" smtClean="0"/>
              <a:t>, στα Τοπικά Παραγωγικά Συστήματα ή στους Συνεργατικούς Σχηματισμούς Καινοτομίας που θα ενταχθούν στον Αναπτυξιακό Νόμο, </a:t>
            </a:r>
            <a:r>
              <a:rPr lang="el-GR" b="1" dirty="0" smtClean="0"/>
              <a:t>να συμμετέχουν υποχρεωτικά μικρά και παραμεθόρια νησιά μέσω της Τοπικής Αυτοδιοίκησης</a:t>
            </a:r>
            <a:r>
              <a:rPr lang="el-GR" dirty="0" smtClean="0"/>
              <a:t>.</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31</a:t>
            </a:fld>
            <a:endParaRPr lang="en-GB"/>
          </a:p>
        </p:txBody>
      </p:sp>
      <p:pic>
        <p:nvPicPr>
          <p:cNvPr id="6" name="Picture 5"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l-GR" sz="3600" b="1" dirty="0" smtClean="0"/>
              <a:t>Η Έρευνα</a:t>
            </a:r>
            <a:endParaRPr lang="en-GB" sz="3600" b="1" dirty="0"/>
          </a:p>
        </p:txBody>
      </p:sp>
      <p:sp>
        <p:nvSpPr>
          <p:cNvPr id="3" name="Content Placeholder 2"/>
          <p:cNvSpPr>
            <a:spLocks noGrp="1"/>
          </p:cNvSpPr>
          <p:nvPr>
            <p:ph idx="1"/>
          </p:nvPr>
        </p:nvSpPr>
        <p:spPr>
          <a:xfrm>
            <a:off x="457200" y="1071546"/>
            <a:ext cx="8229600" cy="5054617"/>
          </a:xfrm>
        </p:spPr>
        <p:txBody>
          <a:bodyPr>
            <a:noAutofit/>
          </a:bodyPr>
          <a:lstStyle/>
          <a:p>
            <a:pPr marL="0" indent="0" algn="just">
              <a:buNone/>
            </a:pPr>
            <a:r>
              <a:rPr lang="el-GR" sz="2000" dirty="0" smtClean="0"/>
              <a:t>Για την διερεύνηση του ρόλου της Τοπικής Αυτοδιοίκησης στην άρση των επιπτώσεων της νησιωτικότητας διενεργήθηκε δειγματοληπτική έρευνα με χρήση δομημένου ερωτηματολογίου. Πιο συγκεκριμένα, δημιουργήθηκαν </a:t>
            </a:r>
            <a:r>
              <a:rPr lang="el-GR" sz="2000" b="1" dirty="0" smtClean="0"/>
              <a:t>τρία διακριτά ερωτηματολόγια</a:t>
            </a:r>
            <a:r>
              <a:rPr lang="el-GR" sz="2000" dirty="0" smtClean="0"/>
              <a:t>, ένα για τους μεγάλους πληθυσμιακά νησιωτικούς δήμους (με πληθυσμό άνω των 10.000 κατοίκων), ένα για τους μικρούς πληθυσμιακά δήμους (κάτω των 10.000 κατοίκων) και ένα για τις νησιωτικές κοινότητες. Τα ερωτηματολόγια στάλθηκαν ηλεκτρονικά μέσω της ΚΕΔΕ, μαζί με μια συνοδευτική επιστολή του προέδρου της ΚΕΔΕ, στον συνολικό πληθυσμό των νησιωτικών δήμων (65 δήμοι και 11 κοινότητες) τον Ιούνιο του 2016 και μέχρι τον Αύγουστο 2016 είχαν αποστείλει τις απαντήσεις τους συνολικά 17 νησιωτικοί δήμοι και 3 κοινότητες, δηλαδή περίπου 25% του αριθμού των δήμων. Οι απαντήσεις προήλθαν και από τις τρεις πληθυσμιακές κατηγορίες δήμων, που νήκουν στο σύνολο των Νησιωτικών Περιφερειών, αλλά και σε ηπειρωτικές περιφέρειες. Τα ερωτηματολόγια απαντήθηκαν είτε από υπηρεσιακούς, είτε από αιρετούς. </a:t>
            </a:r>
            <a:endParaRPr lang="en-GB" sz="20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32</a:t>
            </a:fld>
            <a:endParaRPr lang="en-GB"/>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marL="0" indent="0" algn="just">
              <a:buNone/>
            </a:pPr>
            <a:r>
              <a:rPr lang="el-GR" sz="2000" dirty="0" smtClean="0"/>
              <a:t>Τα αποτελέσματα της έρευνας αξιοποιήθηκαν στην </a:t>
            </a:r>
            <a:r>
              <a:rPr lang="el-GR" sz="2000" b="1" dirty="0" smtClean="0"/>
              <a:t>διαμόρφωση της Στρατηγικής της Νησιωτικής Ανάπτυξης και στην αποτύπωση του Ρόλου της Τοπικής Αυτοδιοίκησης στην ανάπτυξη των Νησιών</a:t>
            </a:r>
            <a:r>
              <a:rPr lang="el-GR" sz="2000" dirty="0" smtClean="0"/>
              <a:t>.</a:t>
            </a:r>
          </a:p>
          <a:p>
            <a:pPr>
              <a:buNone/>
            </a:pPr>
            <a:endParaRPr lang="el-GR" sz="2000" dirty="0" smtClean="0"/>
          </a:p>
          <a:p>
            <a:pPr>
              <a:buNone/>
            </a:pPr>
            <a:r>
              <a:rPr lang="el-GR" sz="2000" dirty="0" smtClean="0"/>
              <a:t>Ειδικότερα διατυπώθηκαν απόψεις σχετικά με</a:t>
            </a:r>
          </a:p>
          <a:p>
            <a:r>
              <a:rPr lang="el-GR" sz="2000" dirty="0" smtClean="0"/>
              <a:t>Τις αναγκαίες Θεσμικές Παρεμβάσεις</a:t>
            </a:r>
          </a:p>
          <a:p>
            <a:r>
              <a:rPr lang="el-GR" sz="2000" dirty="0" smtClean="0"/>
              <a:t>Την διερεύνηση της συνεργασίας Νησιωτικών Δήμων και των Κεντρικών Υπηρεσιών</a:t>
            </a:r>
          </a:p>
          <a:p>
            <a:r>
              <a:rPr lang="el-GR" sz="2000" dirty="0" smtClean="0"/>
              <a:t>Την Αναπτυξιακή Στρατηγική των Νησιωτικών Δήμων</a:t>
            </a:r>
          </a:p>
          <a:p>
            <a:pPr indent="17463">
              <a:buNone/>
            </a:pPr>
            <a:r>
              <a:rPr lang="el-GR" sz="2000" dirty="0" smtClean="0"/>
              <a:t>- Οικονομική Ανάπτυξη</a:t>
            </a:r>
          </a:p>
          <a:p>
            <a:pPr indent="17463">
              <a:buNone/>
            </a:pPr>
            <a:r>
              <a:rPr lang="el-GR" sz="2000" dirty="0" smtClean="0"/>
              <a:t>- Κλαδικές Προτεραιότητες</a:t>
            </a:r>
          </a:p>
          <a:p>
            <a:pPr indent="17463">
              <a:buNone/>
            </a:pPr>
            <a:r>
              <a:rPr lang="el-GR" sz="2000" dirty="0" smtClean="0"/>
              <a:t>- Συνθήκες Διαβίωσης</a:t>
            </a:r>
          </a:p>
          <a:p>
            <a:pPr indent="17463">
              <a:buNone/>
            </a:pPr>
            <a:r>
              <a:rPr lang="el-GR" sz="2000" dirty="0" smtClean="0"/>
              <a:t>- Υποδομές-Δίκτυα-Περιβάλλον</a:t>
            </a:r>
          </a:p>
          <a:p>
            <a:pPr indent="17463">
              <a:buNone/>
            </a:pPr>
            <a:r>
              <a:rPr lang="el-GR" sz="2000" dirty="0" smtClean="0"/>
              <a:t>- Διοίκηση</a:t>
            </a:r>
          </a:p>
          <a:p>
            <a:pPr indent="17463">
              <a:buNone/>
            </a:pPr>
            <a:r>
              <a:rPr lang="el-GR" sz="2000" dirty="0" smtClean="0"/>
              <a:t>- Υγεία</a:t>
            </a:r>
            <a:endParaRPr lang="en-GB" sz="20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33</a:t>
            </a:fld>
            <a:endParaRPr lang="en-GB"/>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smtClean="0"/>
              <a:t>ΕΘΝΙΚΗ ΝΗΣΙΩΤΙΚΗ ΣΤΡΑΤΗΓΙΚΗ</a:t>
            </a:r>
            <a:endParaRPr lang="en-GB" sz="3600" dirty="0"/>
          </a:p>
        </p:txBody>
      </p:sp>
      <p:sp>
        <p:nvSpPr>
          <p:cNvPr id="3" name="Content Placeholder 2"/>
          <p:cNvSpPr>
            <a:spLocks noGrp="1"/>
          </p:cNvSpPr>
          <p:nvPr>
            <p:ph idx="1"/>
          </p:nvPr>
        </p:nvSpPr>
        <p:spPr>
          <a:xfrm>
            <a:off x="428596" y="1857364"/>
            <a:ext cx="8229600" cy="4525963"/>
          </a:xfrm>
        </p:spPr>
        <p:txBody>
          <a:bodyPr>
            <a:normAutofit/>
          </a:bodyPr>
          <a:lstStyle/>
          <a:p>
            <a:pPr lvl="0" indent="17463" algn="just">
              <a:buNone/>
            </a:pPr>
            <a:r>
              <a:rPr lang="el-GR" b="1" dirty="0" smtClean="0"/>
              <a:t>Προϋπόθεση</a:t>
            </a:r>
          </a:p>
          <a:p>
            <a:pPr lvl="0" algn="just"/>
            <a:r>
              <a:rPr lang="el-GR" b="1" dirty="0" smtClean="0"/>
              <a:t>για την ενίσχυση του ρόλου της Τοπικής Αυτοδιοίκησης των Νησιών</a:t>
            </a:r>
            <a:endParaRPr lang="en-GB" b="1" dirty="0"/>
          </a:p>
          <a:p>
            <a:pPr lvl="0" algn="just"/>
            <a:r>
              <a:rPr lang="el-GR" b="1" dirty="0" smtClean="0"/>
              <a:t>για </a:t>
            </a:r>
            <a:r>
              <a:rPr lang="el-GR" b="1" dirty="0" smtClean="0"/>
              <a:t>την επιβίωση των νησιωτικών οικονομιών και </a:t>
            </a:r>
            <a:r>
              <a:rPr lang="el-GR" b="1" dirty="0" smtClean="0"/>
              <a:t>κοινωνιών</a:t>
            </a:r>
          </a:p>
          <a:p>
            <a:pPr lvl="0" algn="just"/>
            <a:r>
              <a:rPr lang="el-GR" b="1" dirty="0" smtClean="0"/>
              <a:t>για την κοινωνικοοικονομική ανάπτυξη και τη συνοχή της Χώρας</a:t>
            </a:r>
            <a:endParaRPr lang="en-GB" b="1"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654032"/>
          </a:xfrm>
        </p:spPr>
        <p:txBody>
          <a:bodyPr>
            <a:normAutofit/>
          </a:bodyPr>
          <a:lstStyle/>
          <a:p>
            <a:r>
              <a:rPr lang="el-GR" sz="2800" dirty="0" smtClean="0"/>
              <a:t>Κύριοι και Ειδικοί Στρατηγικοί Στόχοι</a:t>
            </a:r>
            <a:endParaRPr lang="en-GB" sz="28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35</a:t>
            </a:fld>
            <a:endParaRPr lang="en-GB"/>
          </a:p>
        </p:txBody>
      </p:sp>
      <p:pic>
        <p:nvPicPr>
          <p:cNvPr id="3074" name="Picture 2" descr="C:\Users\Guest\Desktop\ΕΣΤΡΣΤ.jpg"/>
          <p:cNvPicPr>
            <a:picLocks noChangeAspect="1" noChangeArrowheads="1"/>
          </p:cNvPicPr>
          <p:nvPr/>
        </p:nvPicPr>
        <p:blipFill>
          <a:blip r:embed="rId2"/>
          <a:srcRect/>
          <a:stretch>
            <a:fillRect/>
          </a:stretch>
        </p:blipFill>
        <p:spPr bwMode="auto">
          <a:xfrm>
            <a:off x="1619443" y="714356"/>
            <a:ext cx="5952953" cy="6037136"/>
          </a:xfrm>
          <a:prstGeom prst="rect">
            <a:avLst/>
          </a:prstGeom>
          <a:noFill/>
        </p:spPr>
      </p:pic>
      <p:pic>
        <p:nvPicPr>
          <p:cNvPr id="5" name="Picture 4" descr="ITA_LOGO_tel_RGB-01"/>
          <p:cNvPicPr/>
          <p:nvPr/>
        </p:nvPicPr>
        <p:blipFill>
          <a:blip r:embed="rId3" cstate="print"/>
          <a:srcRect/>
          <a:stretch>
            <a:fillRect/>
          </a:stretch>
        </p:blipFill>
        <p:spPr bwMode="auto">
          <a:xfrm>
            <a:off x="7915275" y="5991225"/>
            <a:ext cx="1228725" cy="866775"/>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4350"/>
            <a:ext cx="8229600" cy="1143000"/>
          </a:xfrm>
        </p:spPr>
        <p:txBody>
          <a:bodyPr>
            <a:noAutofit/>
          </a:bodyPr>
          <a:lstStyle/>
          <a:p>
            <a:r>
              <a:rPr lang="el-GR" sz="3600" b="1" dirty="0" smtClean="0"/>
              <a:t>Πρότυπα Αναπτυξιακής Πολιτικής για </a:t>
            </a:r>
            <a:r>
              <a:rPr lang="el-GR" sz="3600" b="1" dirty="0"/>
              <a:t>τον Ελληνικό Νησιωτικό </a:t>
            </a:r>
            <a:r>
              <a:rPr lang="el-GR" sz="3600" b="1" dirty="0" smtClean="0"/>
              <a:t>Χώρο</a:t>
            </a:r>
            <a:endParaRPr lang="en-GB" sz="3600" dirty="0"/>
          </a:p>
        </p:txBody>
      </p:sp>
      <p:sp>
        <p:nvSpPr>
          <p:cNvPr id="3" name="Content Placeholder 2"/>
          <p:cNvSpPr>
            <a:spLocks noGrp="1"/>
          </p:cNvSpPr>
          <p:nvPr>
            <p:ph idx="1"/>
          </p:nvPr>
        </p:nvSpPr>
        <p:spPr>
          <a:xfrm>
            <a:off x="500034" y="1385862"/>
            <a:ext cx="8229600" cy="5472138"/>
          </a:xfrm>
        </p:spPr>
        <p:txBody>
          <a:bodyPr>
            <a:normAutofit fontScale="92500" lnSpcReduction="10000"/>
          </a:bodyPr>
          <a:lstStyle/>
          <a:p>
            <a:pPr lvl="0">
              <a:buNone/>
            </a:pPr>
            <a:r>
              <a:rPr lang="el-GR" sz="2400" b="1" dirty="0" smtClean="0"/>
              <a:t>Πρότυπο </a:t>
            </a:r>
            <a:r>
              <a:rPr lang="el-GR" sz="2400" b="1" dirty="0"/>
              <a:t>της Ολοκληρωμένης-Τοπικής-Αειφόρου </a:t>
            </a:r>
            <a:r>
              <a:rPr lang="el-GR" sz="2400" b="1" dirty="0" smtClean="0"/>
              <a:t>Ανάπτυξης</a:t>
            </a:r>
            <a:endParaRPr lang="en-GB" sz="2400" dirty="0"/>
          </a:p>
          <a:p>
            <a:pPr lvl="0" algn="just"/>
            <a:r>
              <a:rPr lang="el-GR" sz="2400" dirty="0"/>
              <a:t>Ι</a:t>
            </a:r>
            <a:r>
              <a:rPr lang="el-GR" sz="2400" dirty="0" smtClean="0"/>
              <a:t>σόρροπη </a:t>
            </a:r>
            <a:r>
              <a:rPr lang="el-GR" sz="2400" dirty="0"/>
              <a:t>ανάπτυξη, όλων των Νησιών στο πλαίσιο του Ελληνικού Νησιωτικού Χώρου και όλων των οικισμών στο πλαίσιο κάθε νησιού.</a:t>
            </a:r>
            <a:endParaRPr lang="en-GB" sz="2400" dirty="0"/>
          </a:p>
          <a:p>
            <a:pPr lvl="0" algn="just"/>
            <a:r>
              <a:rPr lang="el-GR" sz="2400" dirty="0"/>
              <a:t>Α</a:t>
            </a:r>
            <a:r>
              <a:rPr lang="el-GR" sz="2400" dirty="0" smtClean="0"/>
              <a:t>ξιοποίηση </a:t>
            </a:r>
            <a:r>
              <a:rPr lang="el-GR" sz="2400" dirty="0"/>
              <a:t>όλων των τοπικών πλεονεκτημάτων κάθε νησιού και κάθε οικισμού ενδονησιωτικά: Επώνυμα Τοπικά Προϊόντα, Εναλλακτικός Τουρισμός, Δραστηριότητες και Προϊόντα του Πολιτιστικού και Δημιουργικού Τομέα, τοπικές Μικρομεσαίες Επιχειρήσεις, κτλ.</a:t>
            </a:r>
            <a:endParaRPr lang="en-GB" sz="2400" dirty="0"/>
          </a:p>
          <a:p>
            <a:pPr lvl="0" algn="just"/>
            <a:r>
              <a:rPr lang="el-GR" sz="2400" dirty="0"/>
              <a:t>Π</a:t>
            </a:r>
            <a:r>
              <a:rPr lang="el-GR" sz="2400" dirty="0" smtClean="0"/>
              <a:t>ροστασία</a:t>
            </a:r>
            <a:r>
              <a:rPr lang="el-GR" sz="2400" dirty="0"/>
              <a:t>, διαφύλαξη και ανάδειξη του Φυσικού και του Δομημένου Περιβάλλοντος και των Φυσικών Πόρων.</a:t>
            </a:r>
            <a:endParaRPr lang="en-GB" sz="2400" dirty="0"/>
          </a:p>
          <a:p>
            <a:pPr lvl="0" algn="just"/>
            <a:r>
              <a:rPr lang="el-GR" sz="2400" dirty="0" smtClean="0"/>
              <a:t>Σχεδιασμός </a:t>
            </a:r>
            <a:r>
              <a:rPr lang="el-GR" sz="2400" dirty="0"/>
              <a:t>της ανάπτυξης από την Τοπική Αυτοδιοίκηση, τοπικούς φορείς και κατοίκους (Σχεδιασμός από τη Βάση</a:t>
            </a:r>
            <a:r>
              <a:rPr lang="el-GR" sz="2400" dirty="0" smtClean="0"/>
              <a:t>)-Ουσιαστική Διαβούλευση στα ΠΕΠ</a:t>
            </a:r>
            <a:endParaRPr lang="en-GB" sz="2400" dirty="0"/>
          </a:p>
          <a:p>
            <a:pPr lvl="0" algn="just"/>
            <a:r>
              <a:rPr lang="el-GR" sz="2400" dirty="0"/>
              <a:t>Α</a:t>
            </a:r>
            <a:r>
              <a:rPr lang="el-GR" sz="2400" dirty="0" smtClean="0"/>
              <a:t>νάδειξη </a:t>
            </a:r>
            <a:r>
              <a:rPr lang="el-GR" sz="2400" dirty="0"/>
              <a:t>και ενίσχυση της τοπικής επιχειρηματικότητας.</a:t>
            </a:r>
            <a:endParaRPr lang="en-GB" sz="2400" dirty="0"/>
          </a:p>
          <a:p>
            <a:pPr lvl="0" algn="just"/>
            <a:r>
              <a:rPr lang="el-GR" sz="2400" dirty="0"/>
              <a:t>Α</a:t>
            </a:r>
            <a:r>
              <a:rPr lang="el-GR" sz="2400" dirty="0" smtClean="0"/>
              <a:t>νάδειξη </a:t>
            </a:r>
            <a:r>
              <a:rPr lang="el-GR" sz="2400" dirty="0"/>
              <a:t>επιμέρους </a:t>
            </a:r>
            <a:r>
              <a:rPr lang="en-GB" sz="2400" dirty="0"/>
              <a:t>brand name</a:t>
            </a:r>
            <a:r>
              <a:rPr lang="el-GR" sz="2400" dirty="0"/>
              <a:t> ανά νησί</a:t>
            </a:r>
            <a:endParaRPr lang="en-GB" sz="2400" dirty="0"/>
          </a:p>
          <a:p>
            <a:pPr>
              <a:buNone/>
            </a:pPr>
            <a:endParaRPr lang="en-GB" sz="2300"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5" name="Slide Number Placeholder 4"/>
          <p:cNvSpPr>
            <a:spLocks noGrp="1"/>
          </p:cNvSpPr>
          <p:nvPr>
            <p:ph type="sldNum" sz="quarter" idx="12"/>
          </p:nvPr>
        </p:nvSpPr>
        <p:spPr/>
        <p:txBody>
          <a:bodyPr/>
          <a:lstStyle/>
          <a:p>
            <a:fld id="{BE618E65-2B48-4F3E-BE50-2D54BA01E8BA}" type="slidenum">
              <a:rPr lang="en-GB" smtClean="0"/>
              <a:pPr/>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357166"/>
            <a:ext cx="8229600" cy="5472138"/>
          </a:xfrm>
        </p:spPr>
        <p:txBody>
          <a:bodyPr>
            <a:normAutofit/>
          </a:bodyPr>
          <a:lstStyle/>
          <a:p>
            <a:pPr lvl="0">
              <a:buNone/>
            </a:pPr>
            <a:r>
              <a:rPr lang="el-GR" sz="2400" b="1" dirty="0" smtClean="0"/>
              <a:t>Πρότυπο </a:t>
            </a:r>
            <a:r>
              <a:rPr lang="el-GR" sz="2400" b="1" dirty="0"/>
              <a:t>της Πολικής </a:t>
            </a:r>
            <a:r>
              <a:rPr lang="el-GR" sz="2400" b="1" dirty="0" smtClean="0"/>
              <a:t>Ανάπτυξης</a:t>
            </a:r>
            <a:endParaRPr lang="en-GB" sz="2400" dirty="0"/>
          </a:p>
          <a:p>
            <a:pPr lvl="0" algn="just"/>
            <a:r>
              <a:rPr lang="el-GR" sz="2400" dirty="0"/>
              <a:t>Α</a:t>
            </a:r>
            <a:r>
              <a:rPr lang="el-GR" sz="2400" dirty="0" smtClean="0"/>
              <a:t>νάδειξη </a:t>
            </a:r>
            <a:r>
              <a:rPr lang="el-GR" sz="2400" dirty="0"/>
              <a:t>ενός περιορισμένου αριθμού Νησιωτικών Μητροπόλεων ή Νησιωτικών Πόλων Ανάπτυξης Διεθνούς Εμβέλειας (Ρόδος, Κέρκυρα, κτλ). </a:t>
            </a:r>
            <a:endParaRPr lang="en-GB" sz="2400" dirty="0"/>
          </a:p>
          <a:p>
            <a:pPr algn="just"/>
            <a:r>
              <a:rPr lang="el-GR" sz="2400" dirty="0" smtClean="0"/>
              <a:t>Οι </a:t>
            </a:r>
            <a:r>
              <a:rPr lang="el-GR" sz="2400" dirty="0"/>
              <a:t>Νησιωτικές Μητροπόλεις πέρα από τόποι δημιουργίας και διάχυσης της ανάπτυξης στον Ελληνικό Νησιωτικό Χώρο διαμορφώνουν ισχυρά </a:t>
            </a:r>
            <a:r>
              <a:rPr lang="en-GB" sz="2400" dirty="0"/>
              <a:t>Brand Names</a:t>
            </a:r>
            <a:r>
              <a:rPr lang="el-GR" sz="2400" dirty="0"/>
              <a:t> στο Αιγαίο και στον Άξονα </a:t>
            </a:r>
            <a:r>
              <a:rPr lang="el-GR" sz="2400" dirty="0" smtClean="0"/>
              <a:t>Αδριατικής-Ιονίου </a:t>
            </a:r>
            <a:r>
              <a:rPr lang="el-GR" sz="2400" dirty="0"/>
              <a:t>και χαρακτηρίζουν την θαλάσσια περιοχή τους.</a:t>
            </a:r>
            <a:endParaRPr lang="en-GB" sz="2400" dirty="0"/>
          </a:p>
          <a:p>
            <a:pPr lvl="0" algn="just"/>
            <a:r>
              <a:rPr lang="el-GR" sz="2400" dirty="0"/>
              <a:t> Α</a:t>
            </a:r>
            <a:r>
              <a:rPr lang="el-GR" sz="2400" dirty="0" smtClean="0"/>
              <a:t>νάδειξη </a:t>
            </a:r>
            <a:r>
              <a:rPr lang="el-GR" sz="2400" dirty="0"/>
              <a:t>Νησιωτικών Πόλων Ανάπτυξης περιφερειακής ή διανησιωτικής εμβέλειας</a:t>
            </a:r>
            <a:endParaRPr lang="en-GB" sz="2400" dirty="0"/>
          </a:p>
          <a:p>
            <a:pPr lvl="0" algn="just"/>
            <a:r>
              <a:rPr lang="el-GR" sz="2400" dirty="0"/>
              <a:t>Α</a:t>
            </a:r>
            <a:r>
              <a:rPr lang="el-GR" sz="2400" dirty="0" smtClean="0"/>
              <a:t>νάδειξη </a:t>
            </a:r>
            <a:r>
              <a:rPr lang="el-GR" sz="2400" dirty="0"/>
              <a:t>Κέντρων Ανάπτυξης σε επίπεδο μεγάλου Νησιού.</a:t>
            </a:r>
            <a:endParaRPr lang="en-GB" sz="2400" dirty="0"/>
          </a:p>
          <a:p>
            <a:pPr>
              <a:buNone/>
            </a:pPr>
            <a:endParaRPr lang="en-GB" sz="2300"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5" name="Slide Number Placeholder 4"/>
          <p:cNvSpPr>
            <a:spLocks noGrp="1"/>
          </p:cNvSpPr>
          <p:nvPr>
            <p:ph type="sldNum" sz="quarter" idx="12"/>
          </p:nvPr>
        </p:nvSpPr>
        <p:spPr/>
        <p:txBody>
          <a:bodyPr/>
          <a:lstStyle/>
          <a:p>
            <a:fld id="{BE618E65-2B48-4F3E-BE50-2D54BA01E8BA}" type="slidenum">
              <a:rPr lang="en-GB" smtClean="0"/>
              <a:pPr/>
              <a:t>37</a:t>
            </a:fld>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b="1" dirty="0" smtClean="0"/>
              <a:t>Κύρια Μέσα για την Νησιωτική Ανάπτυξη</a:t>
            </a:r>
            <a:endParaRPr lang="en-GB" sz="3600" b="1" dirty="0"/>
          </a:p>
        </p:txBody>
      </p:sp>
      <p:sp>
        <p:nvSpPr>
          <p:cNvPr id="3" name="Content Placeholder 2"/>
          <p:cNvSpPr>
            <a:spLocks noGrp="1"/>
          </p:cNvSpPr>
          <p:nvPr>
            <p:ph idx="1"/>
          </p:nvPr>
        </p:nvSpPr>
        <p:spPr>
          <a:xfrm>
            <a:off x="428596" y="1428736"/>
            <a:ext cx="8143932" cy="5000660"/>
          </a:xfrm>
        </p:spPr>
        <p:txBody>
          <a:bodyPr>
            <a:normAutofit fontScale="85000" lnSpcReduction="10000"/>
          </a:bodyPr>
          <a:lstStyle/>
          <a:p>
            <a:pPr algn="just">
              <a:buNone/>
            </a:pPr>
            <a:r>
              <a:rPr lang="el-GR" sz="2400" b="1" i="1" u="sng" dirty="0" smtClean="0"/>
              <a:t>Α. Αναβάθμιση του Ρόλου της Τοπικής Αυτοδιοίκησης στην Αναπτυξιακή Διαδικασία</a:t>
            </a:r>
            <a:endParaRPr lang="en-GB" sz="2400" b="1" dirty="0" smtClean="0"/>
          </a:p>
          <a:p>
            <a:pPr lvl="0" algn="just"/>
            <a:r>
              <a:rPr lang="el-GR" sz="2400" b="1" dirty="0" smtClean="0"/>
              <a:t>Επαναπροσδιορισμός των αρμοδιοτήτων της Τοπικής Αυτοδιοίκησης</a:t>
            </a:r>
            <a:endParaRPr lang="en-GB" sz="2400" b="1" dirty="0" smtClean="0"/>
          </a:p>
          <a:p>
            <a:pPr lvl="0" algn="just"/>
            <a:r>
              <a:rPr lang="el-GR" sz="2400" b="1" dirty="0" smtClean="0"/>
              <a:t>Ενίσχυση των επιχορηγήσεων των Νησιωτικών Δήμων</a:t>
            </a:r>
            <a:endParaRPr lang="en-GB" sz="2400" b="1" dirty="0" smtClean="0"/>
          </a:p>
          <a:p>
            <a:pPr lvl="0" algn="just"/>
            <a:r>
              <a:rPr lang="el-GR" sz="2400" b="1" dirty="0" smtClean="0"/>
              <a:t>Στελέχωση και λειτουργία όλων των Υπηρεσιακών Μονάδων των Νησιωτικών Δήμων</a:t>
            </a:r>
            <a:endParaRPr lang="en-GB" sz="2400" b="1" dirty="0" smtClean="0"/>
          </a:p>
          <a:p>
            <a:pPr lvl="0" algn="just"/>
            <a:r>
              <a:rPr lang="el-GR" sz="2400" b="1" dirty="0" smtClean="0"/>
              <a:t>Πρόσληψη εξειδικευμένου Προσωπικού, και βάσει και του κριτηρίου εντοπιότητας</a:t>
            </a:r>
            <a:endParaRPr lang="en-GB" sz="2400" b="1" dirty="0" smtClean="0"/>
          </a:p>
          <a:p>
            <a:pPr lvl="0" algn="just"/>
            <a:r>
              <a:rPr lang="el-GR" sz="2400" b="1" dirty="0" smtClean="0"/>
              <a:t>Αναβάθμιση του ηλεκτρονικού εξοπλισμού των Νησιωτικών Δήμων</a:t>
            </a:r>
            <a:endParaRPr lang="en-GB" sz="2400" b="1" dirty="0" smtClean="0"/>
          </a:p>
          <a:p>
            <a:pPr lvl="0" algn="just"/>
            <a:r>
              <a:rPr lang="el-GR" sz="2400" b="1" dirty="0" smtClean="0"/>
              <a:t>Δημιουργία Δομής Αξιοποίησης Ευρωπαϊκών Προγραμμάτων σε επίπεδο Νησιωτικού Δήμου ή Ομάδας συνεργαζομένων Νησιωτικών Δήμων</a:t>
            </a:r>
            <a:endParaRPr lang="en-GB" sz="2400" b="1" dirty="0" smtClean="0"/>
          </a:p>
          <a:p>
            <a:pPr lvl="0" algn="just"/>
            <a:r>
              <a:rPr lang="el-GR" sz="2400" b="1" dirty="0" smtClean="0"/>
              <a:t>Δημιουργία κόμβων διανησιωτικής συνεργασίας</a:t>
            </a:r>
            <a:endParaRPr lang="en-GB" sz="2400" b="1" dirty="0" smtClean="0"/>
          </a:p>
          <a:p>
            <a:pPr lvl="0" algn="just"/>
            <a:r>
              <a:rPr lang="el-GR" sz="2400" b="1" dirty="0" smtClean="0"/>
              <a:t>Λειτουργία </a:t>
            </a:r>
            <a:r>
              <a:rPr lang="el-GR" sz="2400" b="1" dirty="0" smtClean="0"/>
              <a:t>υπηρεσιακών </a:t>
            </a:r>
            <a:r>
              <a:rPr lang="el-GR" sz="2400" b="1" dirty="0" smtClean="0"/>
              <a:t>μονάδων </a:t>
            </a:r>
            <a:r>
              <a:rPr lang="el-GR" sz="2400" b="1" dirty="0" smtClean="0"/>
              <a:t>Τοπικής Ανάπτυξης σε επίπεδο Νησιωτικού Δήμου</a:t>
            </a:r>
            <a:endParaRPr lang="en-GB" sz="2400" b="1" dirty="0" smtClean="0"/>
          </a:p>
          <a:p>
            <a:endParaRPr lang="en-GB"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38</a:t>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7858180"/>
          </a:xfrm>
        </p:spPr>
        <p:txBody>
          <a:bodyPr>
            <a:noAutofit/>
          </a:bodyPr>
          <a:lstStyle/>
          <a:p>
            <a:pPr>
              <a:buNone/>
            </a:pPr>
            <a:r>
              <a:rPr lang="el-GR" sz="1900" b="1" i="1" u="sng" dirty="0"/>
              <a:t>Β. Ενεργοποίηση του Κράτους στην επιδίωξη του στόχου της Νησιωτικής </a:t>
            </a:r>
            <a:r>
              <a:rPr lang="el-GR" sz="1900" b="1" i="1" u="sng" dirty="0" smtClean="0"/>
              <a:t>Ανάπτυξης</a:t>
            </a:r>
            <a:endParaRPr lang="en-GB" sz="1900" b="1" dirty="0"/>
          </a:p>
          <a:p>
            <a:pPr lvl="0"/>
            <a:r>
              <a:rPr lang="el-GR" sz="1900" b="1" dirty="0" smtClean="0"/>
              <a:t>Χάραξη </a:t>
            </a:r>
            <a:r>
              <a:rPr lang="el-GR" sz="1900" b="1" dirty="0"/>
              <a:t>μακροχρόνιας Στρατηγικής Ανάπτυξης του Ελληνικού Νησιωτικού Χώρου </a:t>
            </a:r>
            <a:r>
              <a:rPr lang="el-GR" sz="1900" dirty="0"/>
              <a:t>που θα περιλαμβάνει</a:t>
            </a:r>
            <a:endParaRPr lang="en-GB" sz="1900" dirty="0"/>
          </a:p>
          <a:p>
            <a:pPr>
              <a:buNone/>
            </a:pPr>
            <a:r>
              <a:rPr lang="el-GR" sz="1900" dirty="0" smtClean="0"/>
              <a:t>       </a:t>
            </a:r>
            <a:r>
              <a:rPr lang="el-GR" sz="1900" dirty="0"/>
              <a:t>- Την ενίσχυση των Δυναμικών Πόλων </a:t>
            </a:r>
            <a:r>
              <a:rPr lang="el-GR" sz="1900" dirty="0" smtClean="0"/>
              <a:t>και </a:t>
            </a:r>
            <a:r>
              <a:rPr lang="el-GR" sz="1900" dirty="0"/>
              <a:t>Κέντρων Ανάπτυξης</a:t>
            </a:r>
            <a:endParaRPr lang="en-GB" sz="1900" dirty="0"/>
          </a:p>
          <a:p>
            <a:pPr>
              <a:buNone/>
            </a:pPr>
            <a:r>
              <a:rPr lang="el-GR" sz="1900" dirty="0" smtClean="0"/>
              <a:t>       - </a:t>
            </a:r>
            <a:r>
              <a:rPr lang="el-GR" sz="1900" dirty="0"/>
              <a:t>Τη διαμόρφωση και στήριξη, μέσω </a:t>
            </a:r>
            <a:r>
              <a:rPr lang="el-GR" sz="1900" dirty="0" smtClean="0"/>
              <a:t>ενός </a:t>
            </a:r>
            <a:r>
              <a:rPr lang="el-GR" sz="1900" dirty="0"/>
              <a:t>αναμορφωμένου Αναπτυξιακού </a:t>
            </a:r>
            <a:r>
              <a:rPr lang="el-GR" sz="1900" dirty="0" smtClean="0"/>
              <a:t>Νόμου, εξειδικευμένης </a:t>
            </a:r>
            <a:r>
              <a:rPr lang="el-GR" sz="1900" dirty="0"/>
              <a:t>Κλαδικής </a:t>
            </a:r>
            <a:r>
              <a:rPr lang="el-GR" sz="1900" dirty="0" smtClean="0"/>
              <a:t>Πολιτικής</a:t>
            </a:r>
            <a:endParaRPr lang="en-GB" sz="1900" dirty="0" smtClean="0"/>
          </a:p>
          <a:p>
            <a:pPr>
              <a:buNone/>
            </a:pPr>
            <a:r>
              <a:rPr lang="el-GR" sz="1900" dirty="0" smtClean="0"/>
              <a:t>        - Την δημιουργία στρατηγικών υποδομών (</a:t>
            </a:r>
            <a:r>
              <a:rPr lang="el-GR" sz="1900" dirty="0"/>
              <a:t>τεχνικών-δικτύων, επιχειρηματικών</a:t>
            </a:r>
            <a:r>
              <a:rPr lang="el-GR" sz="1900" dirty="0" smtClean="0"/>
              <a:t>, </a:t>
            </a:r>
            <a:r>
              <a:rPr lang="el-GR" sz="1900" dirty="0"/>
              <a:t>κοινωνικών και πολιτιστικών)</a:t>
            </a:r>
            <a:endParaRPr lang="en-GB" sz="1900" dirty="0"/>
          </a:p>
          <a:p>
            <a:pPr>
              <a:buNone/>
            </a:pPr>
            <a:r>
              <a:rPr lang="el-GR" sz="1900" dirty="0" smtClean="0"/>
              <a:t>        - </a:t>
            </a:r>
            <a:r>
              <a:rPr lang="el-GR" sz="1900" dirty="0"/>
              <a:t>Την αναβάθμιση του Ρόλου της Τοπικής </a:t>
            </a:r>
            <a:r>
              <a:rPr lang="el-GR" sz="1900" dirty="0" smtClean="0"/>
              <a:t>Αυτοδιοίκησης</a:t>
            </a:r>
            <a:endParaRPr lang="en-GB" sz="1900" dirty="0"/>
          </a:p>
          <a:p>
            <a:pPr lvl="0"/>
            <a:r>
              <a:rPr lang="el-GR" sz="1900" b="1" dirty="0" smtClean="0"/>
              <a:t>Διαμόρφωση </a:t>
            </a:r>
            <a:r>
              <a:rPr lang="el-GR" sz="1900" b="1" dirty="0"/>
              <a:t>Ειδικής Φορολογικής Πολιτικής για τον Ελληνικό Νησιωτικό Χώρο</a:t>
            </a:r>
            <a:endParaRPr lang="en-GB" sz="1900" b="1" dirty="0"/>
          </a:p>
          <a:p>
            <a:pPr lvl="0"/>
            <a:r>
              <a:rPr lang="el-GR" sz="1900" b="1" dirty="0" smtClean="0"/>
              <a:t>Αναβάθμιση των Κρατικών Δομών Στήριξης της Νησιωτικής Ανάπτυξης </a:t>
            </a:r>
            <a:endParaRPr lang="en-GB" sz="1900" b="1" dirty="0" smtClean="0"/>
          </a:p>
          <a:p>
            <a:pPr lvl="0"/>
            <a:r>
              <a:rPr lang="el-GR" sz="1900" b="1" dirty="0" smtClean="0"/>
              <a:t>Ενεργοποίηση της Επιτροπής Νησιωτικής Πολιτικής της Βουλής</a:t>
            </a:r>
            <a:endParaRPr lang="en-GB" sz="1900" b="1" dirty="0" smtClean="0"/>
          </a:p>
          <a:p>
            <a:pPr lvl="0"/>
            <a:r>
              <a:rPr lang="el-GR" sz="1900" b="1" dirty="0" smtClean="0"/>
              <a:t>Διαμόρφωση Ειδικών Τομεακών Πολιτικών για τον Ελληνικό Νησιωτικό Χώρο </a:t>
            </a:r>
            <a:r>
              <a:rPr lang="el-GR" sz="1900" dirty="0" smtClean="0"/>
              <a:t>σε τομείς όπως: Μεταφορές (Μεταφορικό Ισοδύναμο), Ενέργεια, Προστασία Περιβάλλοντος, Μεταποίηση, Τηλεπικοινωνίες-Δίκτυα, κτλ.</a:t>
            </a:r>
            <a:endParaRPr lang="en-GB" sz="1900" dirty="0" smtClean="0"/>
          </a:p>
          <a:p>
            <a:pPr lvl="0"/>
            <a:r>
              <a:rPr lang="el-GR" sz="1900" b="1" dirty="0" smtClean="0"/>
              <a:t>Διαμόρφωση Ευρωπαϊκής Στρατηγικής για τον Νησιωτικό Χώρο της ΕΕ και ενσωμάτωσή της στις πολιτικές της ΕΕ</a:t>
            </a:r>
            <a:endParaRPr lang="en-GB" sz="1900" b="1" dirty="0" smtClean="0"/>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8" name="Slide Number Placeholder 7"/>
          <p:cNvSpPr>
            <a:spLocks noGrp="1"/>
          </p:cNvSpPr>
          <p:nvPr>
            <p:ph type="sldNum" sz="quarter" idx="12"/>
          </p:nvPr>
        </p:nvSpPr>
        <p:spPr/>
        <p:txBody>
          <a:bodyPr/>
          <a:lstStyle/>
          <a:p>
            <a:fld id="{BE618E65-2B48-4F3E-BE50-2D54BA01E8BA}" type="slidenum">
              <a:rPr lang="en-GB" smtClean="0"/>
              <a:pPr/>
              <a:t>39</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Κατανομή Νησιωτικών Δήμων ανά Περιφέρεια</a:t>
            </a:r>
            <a:endParaRPr lang="en-GB" sz="2800" dirty="0"/>
          </a:p>
        </p:txBody>
      </p:sp>
      <p:sp>
        <p:nvSpPr>
          <p:cNvPr id="3" name="Content Placeholder 2"/>
          <p:cNvSpPr>
            <a:spLocks noGrp="1"/>
          </p:cNvSpPr>
          <p:nvPr>
            <p:ph idx="1"/>
          </p:nvPr>
        </p:nvSpPr>
        <p:spPr>
          <a:xfrm>
            <a:off x="1500166" y="5500702"/>
            <a:ext cx="6972320" cy="482585"/>
          </a:xfrm>
        </p:spPr>
        <p:txBody>
          <a:bodyPr>
            <a:normAutofit/>
          </a:bodyPr>
          <a:lstStyle/>
          <a:p>
            <a:pPr>
              <a:buNone/>
            </a:pPr>
            <a:r>
              <a:rPr lang="el-GR" sz="1400" dirty="0" smtClean="0"/>
              <a:t>Πηγή: Ν. 3852/2010</a:t>
            </a:r>
            <a:r>
              <a:rPr lang="en-GB" sz="1400" dirty="0" smtClean="0"/>
              <a:t>,</a:t>
            </a:r>
            <a:r>
              <a:rPr lang="el-GR" sz="1400" dirty="0" smtClean="0"/>
              <a:t> Πρόγραμμα </a:t>
            </a:r>
            <a:r>
              <a:rPr lang="en-GB" sz="1400" dirty="0" smtClean="0"/>
              <a:t>“</a:t>
            </a:r>
            <a:r>
              <a:rPr lang="el-GR" sz="1400" dirty="0" smtClean="0"/>
              <a:t>Καλλικράτης</a:t>
            </a:r>
            <a:r>
              <a:rPr lang="en-GB" sz="1400" dirty="0" smtClean="0"/>
              <a:t>”</a:t>
            </a:r>
            <a:endParaRPr lang="en-GB" sz="14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4</a:t>
            </a:fld>
            <a:endParaRPr lang="en-GB"/>
          </a:p>
        </p:txBody>
      </p:sp>
      <p:graphicFrame>
        <p:nvGraphicFramePr>
          <p:cNvPr id="5" name="Table 4"/>
          <p:cNvGraphicFramePr>
            <a:graphicFrameLocks noGrp="1"/>
          </p:cNvGraphicFramePr>
          <p:nvPr/>
        </p:nvGraphicFramePr>
        <p:xfrm>
          <a:off x="1571604" y="1285860"/>
          <a:ext cx="6000792" cy="4143078"/>
        </p:xfrm>
        <a:graphic>
          <a:graphicData uri="http://schemas.openxmlformats.org/drawingml/2006/table">
            <a:tbl>
              <a:tblPr firstRow="1" bandRow="1">
                <a:tableStyleId>{D7AC3CCA-C797-4891-BE02-D94E43425B78}</a:tableStyleId>
              </a:tblPr>
              <a:tblGrid>
                <a:gridCol w="3429024"/>
                <a:gridCol w="2571768"/>
              </a:tblGrid>
              <a:tr h="370840">
                <a:tc>
                  <a:txBody>
                    <a:bodyPr/>
                    <a:lstStyle/>
                    <a:p>
                      <a:pPr algn="ctr"/>
                      <a:r>
                        <a:rPr lang="el-GR" b="1" dirty="0" smtClean="0"/>
                        <a:t>Περιφέρεια</a:t>
                      </a:r>
                      <a:endParaRPr lang="en-GB" b="1" dirty="0"/>
                    </a:p>
                  </a:txBody>
                  <a:tcPr/>
                </a:tc>
                <a:tc>
                  <a:txBody>
                    <a:bodyPr/>
                    <a:lstStyle/>
                    <a:p>
                      <a:pPr algn="ctr"/>
                      <a:r>
                        <a:rPr lang="el-GR" b="1" dirty="0" smtClean="0"/>
                        <a:t>Αριθμός Δήμων</a:t>
                      </a:r>
                      <a:endParaRPr lang="en-GB" b="1" dirty="0" smtClean="0"/>
                    </a:p>
                  </a:txBody>
                  <a:tcPr/>
                </a:tc>
              </a:tr>
              <a:tr h="370840">
                <a:tc>
                  <a:txBody>
                    <a:bodyPr/>
                    <a:lstStyle/>
                    <a:p>
                      <a:r>
                        <a:rPr lang="el-GR" b="1" dirty="0" smtClean="0"/>
                        <a:t>Νότιο Αιγαίο</a:t>
                      </a:r>
                      <a:endParaRPr lang="en-GB" dirty="0"/>
                    </a:p>
                  </a:txBody>
                  <a:tcPr/>
                </a:tc>
                <a:tc>
                  <a:txBody>
                    <a:bodyPr/>
                    <a:lstStyle/>
                    <a:p>
                      <a:pPr algn="ctr"/>
                      <a:r>
                        <a:rPr lang="el-GR" b="0" dirty="0" smtClean="0"/>
                        <a:t>34</a:t>
                      </a:r>
                      <a:endParaRPr lang="en-GB" b="0" dirty="0" smtClean="0"/>
                    </a:p>
                  </a:txBody>
                  <a:tcPr/>
                </a:tc>
              </a:tr>
              <a:tr h="4013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Βόρειο Αιγαίο</a:t>
                      </a:r>
                      <a:endParaRPr lang="en-GB"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9</a:t>
                      </a:r>
                      <a:endParaRPr lang="en-GB" dirty="0" smtClean="0"/>
                    </a:p>
                  </a:txBody>
                  <a:tcPr/>
                </a:tc>
              </a:tr>
              <a:tr h="4041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Αττική</a:t>
                      </a:r>
                      <a:endParaRPr lang="en-GB" dirty="0" smtClean="0"/>
                    </a:p>
                  </a:txBody>
                  <a:tcPr/>
                </a:tc>
                <a:tc>
                  <a:txBody>
                    <a:bodyPr/>
                    <a:lstStyle/>
                    <a:p>
                      <a:pPr algn="ctr"/>
                      <a:r>
                        <a:rPr lang="el-GR" dirty="0" smtClean="0"/>
                        <a:t>7</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Ιόνια Νησιά</a:t>
                      </a:r>
                      <a:endParaRPr lang="en-GB" dirty="0" smtClean="0"/>
                    </a:p>
                  </a:txBody>
                  <a:tcPr/>
                </a:tc>
                <a:tc>
                  <a:txBody>
                    <a:bodyPr/>
                    <a:lstStyle/>
                    <a:p>
                      <a:pPr algn="ctr"/>
                      <a:r>
                        <a:rPr lang="el-GR" dirty="0" smtClean="0"/>
                        <a:t>7</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Θεσσαλία</a:t>
                      </a:r>
                      <a:endParaRPr lang="en-GB"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3</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Ανατολική Μακεδονία-Θράκη</a:t>
                      </a:r>
                      <a:endParaRPr lang="en-GB"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2</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Κρήτη</a:t>
                      </a:r>
                      <a:endParaRPr lang="en-GB" b="1"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1</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Πελοπόννησος</a:t>
                      </a:r>
                      <a:endParaRPr lang="en-GB" b="1"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1</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Στερεά</a:t>
                      </a:r>
                      <a:r>
                        <a:rPr lang="el-GR" b="1" baseline="0" dirty="0" smtClean="0"/>
                        <a:t> Ελλάδα</a:t>
                      </a:r>
                      <a:endParaRPr lang="en-GB" b="1"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1</a:t>
                      </a:r>
                      <a:endParaRPr lang="en-GB"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i="1" dirty="0" smtClean="0"/>
                        <a:t>Σύνολο</a:t>
                      </a:r>
                      <a:endParaRPr lang="en-GB" b="1" i="1"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i="1" dirty="0" smtClean="0"/>
                        <a:t>65</a:t>
                      </a:r>
                      <a:endParaRPr lang="en-GB" i="1" dirty="0" smtClean="0"/>
                    </a:p>
                  </a:txBody>
                  <a:tcPr/>
                </a:tc>
              </a:tr>
            </a:tbl>
          </a:graphicData>
        </a:graphic>
      </p:graphicFrame>
      <p:pic>
        <p:nvPicPr>
          <p:cNvPr id="6" name="Picture 5"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l-GR" sz="3600" b="1" dirty="0" smtClean="0"/>
              <a:t>Προτάσεις Οικονομικής Πολιτικής</a:t>
            </a:r>
            <a:endParaRPr lang="en-GB" sz="3600" b="1" dirty="0"/>
          </a:p>
        </p:txBody>
      </p:sp>
      <p:sp>
        <p:nvSpPr>
          <p:cNvPr id="3" name="Content Placeholder 2"/>
          <p:cNvSpPr>
            <a:spLocks noGrp="1"/>
          </p:cNvSpPr>
          <p:nvPr>
            <p:ph idx="1"/>
          </p:nvPr>
        </p:nvSpPr>
        <p:spPr>
          <a:xfrm>
            <a:off x="428596" y="1285860"/>
            <a:ext cx="8229600" cy="4525963"/>
          </a:xfrm>
        </p:spPr>
        <p:txBody>
          <a:bodyPr>
            <a:normAutofit/>
          </a:bodyPr>
          <a:lstStyle/>
          <a:p>
            <a:r>
              <a:rPr lang="el-GR" sz="2800" dirty="0" smtClean="0"/>
              <a:t>Τουριστική Ανάπτυξη</a:t>
            </a:r>
          </a:p>
          <a:p>
            <a:r>
              <a:rPr lang="el-GR" sz="2800" dirty="0" smtClean="0"/>
              <a:t>Ανάπτυξη Πρωτογενούς Τομέα</a:t>
            </a:r>
          </a:p>
          <a:p>
            <a:r>
              <a:rPr lang="el-GR" sz="2800" dirty="0" smtClean="0"/>
              <a:t>Ανάπτυξη Τομέα Μεταποίησης, Βιοτεχνίας και Μικρομεσαίων Επιχειρήσεων</a:t>
            </a:r>
          </a:p>
          <a:p>
            <a:r>
              <a:rPr lang="el-GR" sz="2800" dirty="0" smtClean="0"/>
              <a:t>Ανάπτυξη Δημιουργικού Τομέα</a:t>
            </a:r>
          </a:p>
          <a:p>
            <a:r>
              <a:rPr lang="el-GR" sz="2800" dirty="0" smtClean="0"/>
              <a:t>Ενίσχυση Κοινωνικής Πολιτικής</a:t>
            </a:r>
          </a:p>
          <a:p>
            <a:r>
              <a:rPr lang="el-GR" sz="2800" dirty="0" smtClean="0"/>
              <a:t>Αναβάθμιση των Υπηρεσιών</a:t>
            </a:r>
          </a:p>
          <a:p>
            <a:r>
              <a:rPr lang="el-GR" sz="2800" dirty="0" smtClean="0"/>
              <a:t>Πολιτιστική Ανάπτυξη</a:t>
            </a:r>
            <a:endParaRPr lang="en-GB" sz="28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40</a:t>
            </a:fld>
            <a:endParaRPr lang="en-GB" dirty="0"/>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l-GR" sz="3600" b="1" dirty="0" smtClean="0"/>
              <a:t>Προτάσεις Θεσμικών Μεταβολών</a:t>
            </a:r>
            <a:endParaRPr lang="en-GB" sz="3600" b="1" dirty="0"/>
          </a:p>
        </p:txBody>
      </p:sp>
      <p:sp>
        <p:nvSpPr>
          <p:cNvPr id="3" name="Content Placeholder 2"/>
          <p:cNvSpPr>
            <a:spLocks noGrp="1"/>
          </p:cNvSpPr>
          <p:nvPr>
            <p:ph idx="1"/>
          </p:nvPr>
        </p:nvSpPr>
        <p:spPr>
          <a:xfrm>
            <a:off x="285720" y="1142984"/>
            <a:ext cx="8358246" cy="5715016"/>
          </a:xfrm>
        </p:spPr>
        <p:txBody>
          <a:bodyPr>
            <a:normAutofit fontScale="47500" lnSpcReduction="20000"/>
          </a:bodyPr>
          <a:lstStyle/>
          <a:p>
            <a:pPr indent="17463" algn="just">
              <a:buNone/>
            </a:pPr>
            <a:r>
              <a:rPr lang="el-GR" sz="4400" dirty="0" smtClean="0"/>
              <a:t>Η πολιτική Θεσμικών Μεταβολών πρέπει να επικεντρωθεί </a:t>
            </a:r>
            <a:endParaRPr lang="en-GB" sz="4400" dirty="0" smtClean="0"/>
          </a:p>
          <a:p>
            <a:pPr lvl="0" algn="just"/>
            <a:r>
              <a:rPr lang="el-GR" sz="4400" b="1" dirty="0" smtClean="0"/>
              <a:t>Στην ουσιαστική εφαρμογή του Άρθρου 101 του Συντάγματος</a:t>
            </a:r>
            <a:r>
              <a:rPr lang="el-GR" sz="4400" dirty="0" smtClean="0"/>
              <a:t> για την υποχρέωση του κοινού νομοθέτη και της Διοίκησης όταν δρουν κανονιστικά να λαμβάνουν υπόψη τις ιδιαίτερες συνθήκες των νησιωτικών περιοχών, μεριμνώντας για την ανάπτυξή τους.</a:t>
            </a:r>
            <a:endParaRPr lang="en-GB" sz="4400" dirty="0" smtClean="0"/>
          </a:p>
          <a:p>
            <a:pPr lvl="0" algn="just"/>
            <a:r>
              <a:rPr lang="el-GR" sz="4400" b="1" dirty="0" smtClean="0"/>
              <a:t>Στην παροχή δυνατότητας άσκησης των αρμοδιοτήτων</a:t>
            </a:r>
            <a:r>
              <a:rPr lang="el-GR" sz="4400" dirty="0" smtClean="0"/>
              <a:t> που δίνει ο Καλλικράτης στους Νησιωτικούς </a:t>
            </a:r>
            <a:r>
              <a:rPr lang="el-GR" sz="4400" dirty="0" smtClean="0"/>
              <a:t>Δήμους, σύμφωνα και με τη Σύσταση του Συμβουλίου της Ευρώπης. </a:t>
            </a:r>
            <a:r>
              <a:rPr lang="el-GR" sz="4400" dirty="0" smtClean="0"/>
              <a:t>Η άσκηση αρμοδιοτήτων προϋποθέτει την άμεση και </a:t>
            </a:r>
            <a:r>
              <a:rPr lang="el-GR" sz="4400" b="1" dirty="0" smtClean="0"/>
              <a:t>κατά προτεραιότητα στελέχωση των Νησιωτικών Δήμων με εξειδικευμένο ανθρώπινο δυναμικό</a:t>
            </a:r>
            <a:r>
              <a:rPr lang="el-GR" sz="4400" dirty="0" smtClean="0"/>
              <a:t>, με πρώτη προτεραιότητα τους μικρούς Νησιωτικούς Δήμους και με </a:t>
            </a:r>
            <a:r>
              <a:rPr lang="el-GR" sz="4400" b="1" dirty="0" smtClean="0"/>
              <a:t>ενεργοποίηση του κριτηρίου της εντοπιότητας</a:t>
            </a:r>
            <a:r>
              <a:rPr lang="el-GR" sz="4400" dirty="0" smtClean="0"/>
              <a:t>.</a:t>
            </a:r>
            <a:endParaRPr lang="en-GB" sz="4400" dirty="0" smtClean="0"/>
          </a:p>
          <a:p>
            <a:pPr lvl="0" algn="just"/>
            <a:r>
              <a:rPr lang="el-GR" sz="4400" b="1" dirty="0" smtClean="0"/>
              <a:t>Στην μεταρρύθμιση της Πολιτικής Κρατικών Ενισχύσεων της Ευρωπαϊκής Ένωσης</a:t>
            </a:r>
            <a:r>
              <a:rPr lang="el-GR" sz="4400" dirty="0" smtClean="0"/>
              <a:t>, του Χάρτη Περιφερειακών Ενισχύσεων και του Αναπτυξιακού Νόμου. Το σημαντικότατο πρόβλημα της Νησιωτικότητας επιβάλει την ένταξη των Νησιών στην μέγιστη Ένταση Ενίσχυσης. Διαφορετικά ο νόμος για τα κίνητρα είναι ουσιαστικά Αντιαναπτυξιακός και οδηγεί στην επιχειρηματική αποτελμάτωση του Ελληνικού Νησιωτικού Χώρου.</a:t>
            </a:r>
            <a:endParaRPr lang="en-GB" sz="44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41</a:t>
            </a:fld>
            <a:endParaRPr lang="en-GB" dirty="0"/>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358246" cy="6072230"/>
          </a:xfrm>
        </p:spPr>
        <p:txBody>
          <a:bodyPr>
            <a:normAutofit fontScale="70000" lnSpcReduction="20000"/>
          </a:bodyPr>
          <a:lstStyle/>
          <a:p>
            <a:pPr lvl="0" algn="just"/>
            <a:r>
              <a:rPr lang="el-GR" b="1" dirty="0" smtClean="0"/>
              <a:t>Στην άμεση θέσπιση του Μεταφορικού Ισοδύναμου</a:t>
            </a:r>
            <a:r>
              <a:rPr lang="el-GR" dirty="0" smtClean="0"/>
              <a:t> με στόχο τη μείωση της δαπάνης μετακινήσεων του επιβατικού κοινού και της μεταφοράς αγαθών, με τις θαλάσσιες συγκοινωνίες σε σχέση με τις χερσαίες, υπό ανάλογες συνθήκες απόστασης.</a:t>
            </a:r>
            <a:endParaRPr lang="en-GB" dirty="0" smtClean="0"/>
          </a:p>
          <a:p>
            <a:pPr lvl="0" algn="just"/>
            <a:r>
              <a:rPr lang="el-GR" b="1" dirty="0" smtClean="0"/>
              <a:t>Στην άμεση επαναφορά του Μειωμένου ΦΠΑ στα Νησιά</a:t>
            </a:r>
            <a:r>
              <a:rPr lang="el-GR" dirty="0" smtClean="0"/>
              <a:t>, που απαιτείται λόγω της Νησιωτικότητας, αλλά και για την αντιμετώπιση του ανταγωνισμού των γειτονικών τουριστικών αγορών, που έχουν χαμηλότερους συντελεστές ΦΠΑ τόσο συνολικά, όσο και στους σημαντικούς τουριστικούς κλάδους όπως τα Ξενοδοχεία, η Εστίαση, οι Επιβατικές Μεταφορές, τα Προϊόντα Διατροφής, η Είσοδος σε χώρους αναψυχής, κτλ.</a:t>
            </a:r>
            <a:endParaRPr lang="en-GB" dirty="0" smtClean="0"/>
          </a:p>
          <a:p>
            <a:pPr lvl="0" algn="just"/>
            <a:r>
              <a:rPr lang="el-GR" b="1" dirty="0" smtClean="0"/>
              <a:t>Στην καθιέρωση ειδικών κινήτρων για τη συγκράτηση του πληθυσμού</a:t>
            </a:r>
            <a:r>
              <a:rPr lang="el-GR" dirty="0" smtClean="0"/>
              <a:t> στα νησιά και την αντιμετώπιση του δημογραφικού προβλήματος.</a:t>
            </a:r>
            <a:endParaRPr lang="en-GB" dirty="0" smtClean="0"/>
          </a:p>
          <a:p>
            <a:pPr lvl="0" algn="just"/>
            <a:r>
              <a:rPr lang="el-GR" b="1" dirty="0" smtClean="0"/>
              <a:t>Στην επιδότηση των θέσεων δημοσίων υπαλλήλων σε κρίσιμους τομείς</a:t>
            </a:r>
            <a:r>
              <a:rPr lang="el-GR" dirty="0" smtClean="0"/>
              <a:t> για τη στελέχωσή τους (πχ ιατρικό προσωπικό).</a:t>
            </a:r>
            <a:endParaRPr lang="en-GB" dirty="0" smtClean="0"/>
          </a:p>
          <a:p>
            <a:pPr lvl="0" algn="just"/>
            <a:r>
              <a:rPr lang="el-GR" b="1" dirty="0" smtClean="0"/>
              <a:t>Στην σύσταση “Γραφείου Συντονισμού Δράσεων Νησιωτικών Δήμων” στην ΚΕΔΕ</a:t>
            </a:r>
            <a:r>
              <a:rPr lang="el-GR" dirty="0" smtClean="0"/>
              <a:t>, το οποίο θα συγκεντρώνει στοιχεία, θα συμβουλεύει, θα συντονίζει δραστηριότητες, θα ενισχύει τις απαιτήσεις των νησιωτικών Δήμων έναντι της Κεντρικής Κυβέρνησης, κα.</a:t>
            </a:r>
            <a:endParaRPr lang="en-GB" dirty="0" smtClean="0"/>
          </a:p>
        </p:txBody>
      </p:sp>
      <p:sp>
        <p:nvSpPr>
          <p:cNvPr id="4" name="Slide Number Placeholder 3"/>
          <p:cNvSpPr>
            <a:spLocks noGrp="1"/>
          </p:cNvSpPr>
          <p:nvPr>
            <p:ph type="sldNum" sz="quarter" idx="12"/>
          </p:nvPr>
        </p:nvSpPr>
        <p:spPr/>
        <p:txBody>
          <a:bodyPr/>
          <a:lstStyle/>
          <a:p>
            <a:fld id="{BE618E65-2B48-4F3E-BE50-2D54BA01E8BA}" type="slidenum">
              <a:rPr lang="en-GB" smtClean="0"/>
              <a:pPr/>
              <a:t>42</a:t>
            </a:fld>
            <a:endParaRPr lang="en-GB"/>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57166"/>
            <a:ext cx="8229600" cy="5929354"/>
          </a:xfrm>
        </p:spPr>
        <p:txBody>
          <a:bodyPr>
            <a:normAutofit fontScale="92500" lnSpcReduction="20000"/>
          </a:bodyPr>
          <a:lstStyle/>
          <a:p>
            <a:pPr marL="360363" indent="0" algn="just">
              <a:buNone/>
            </a:pPr>
            <a:r>
              <a:rPr lang="el-GR" b="1" dirty="0" smtClean="0"/>
              <a:t>Σύμφωνα </a:t>
            </a:r>
            <a:r>
              <a:rPr lang="el-GR" b="1" dirty="0"/>
              <a:t>με τις θέσεις των Νησιωτικών Δήμων </a:t>
            </a:r>
            <a:r>
              <a:rPr lang="el-GR" dirty="0" smtClean="0"/>
              <a:t>ειδικότερα προτείνονται:</a:t>
            </a:r>
            <a:endParaRPr lang="en-GB" dirty="0"/>
          </a:p>
          <a:p>
            <a:pPr lvl="0" algn="just"/>
            <a:r>
              <a:rPr lang="el-GR" dirty="0"/>
              <a:t>Ενίσχυση αρμοδιοτήτων των Νησιωτικών Δήμων και ο Εκσυγχρονισμός του Θεσμικού Πλαισίου</a:t>
            </a:r>
            <a:endParaRPr lang="en-GB" dirty="0"/>
          </a:p>
          <a:p>
            <a:pPr lvl="0" algn="just"/>
            <a:r>
              <a:rPr lang="el-GR" dirty="0"/>
              <a:t>Δημιουργία Υπηρεσιακών Κόμβων Διανησιωτικής Εξυπηρέτησης</a:t>
            </a:r>
            <a:endParaRPr lang="en-GB" dirty="0"/>
          </a:p>
          <a:p>
            <a:pPr lvl="0" algn="just"/>
            <a:r>
              <a:rPr lang="el-GR" dirty="0"/>
              <a:t>Δημιουργία Δημοτικών Υπηρεσιακών Μονάδων “Νησιωτικότητας και Τοπικής Ανάπτυξης”</a:t>
            </a:r>
            <a:endParaRPr lang="en-GB" dirty="0"/>
          </a:p>
          <a:p>
            <a:pPr lvl="0" algn="just"/>
            <a:r>
              <a:rPr lang="el-GR" dirty="0"/>
              <a:t>Δημιουργία Δομών εντός των Νησιωτικών Δήμων για την αξιοποίηση Ευρωπαϊκών Προγραμμάτων</a:t>
            </a:r>
            <a:endParaRPr lang="en-GB" dirty="0"/>
          </a:p>
          <a:p>
            <a:pPr lvl="0" algn="just"/>
            <a:r>
              <a:rPr lang="el-GR" dirty="0"/>
              <a:t>Θέσπιση προσλήψεων με το Κριτήριο της </a:t>
            </a:r>
            <a:r>
              <a:rPr lang="el-GR" dirty="0" smtClean="0"/>
              <a:t>Εντοπιότητας</a:t>
            </a:r>
          </a:p>
          <a:p>
            <a:pPr lvl="0" algn="just"/>
            <a:r>
              <a:rPr lang="el-GR" dirty="0" smtClean="0"/>
              <a:t>Ουσιαστική ενίσχυση των Υπηρεσιών των Νησιωτικών Κοινοτήτων</a:t>
            </a:r>
            <a:endParaRPr lang="en-GB" dirty="0"/>
          </a:p>
          <a:p>
            <a:endParaRPr lang="en-GB"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43</a:t>
            </a:fld>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143000"/>
          </a:xfrm>
        </p:spPr>
        <p:txBody>
          <a:bodyPr>
            <a:normAutofit fontScale="90000"/>
          </a:bodyPr>
          <a:lstStyle/>
          <a:p>
            <a:r>
              <a:rPr lang="el-GR" sz="3200" b="1" dirty="0" smtClean="0"/>
              <a:t>Προτάσεις για τη Διαμόρφωση Πολιτικής της ΕΕ για τον Νησιωτικό Χώρο και Ενσωμάτωση της Νησιωτικότητας σε όλες τις Πολιτικές της</a:t>
            </a:r>
            <a:r>
              <a:rPr lang="en-GB" sz="3200" dirty="0" smtClean="0"/>
              <a:t/>
            </a:r>
            <a:br>
              <a:rPr lang="en-GB" sz="3200" dirty="0" smtClean="0"/>
            </a:br>
            <a:endParaRPr lang="en-GB" sz="3200" dirty="0"/>
          </a:p>
        </p:txBody>
      </p:sp>
      <p:sp>
        <p:nvSpPr>
          <p:cNvPr id="3" name="Content Placeholder 2"/>
          <p:cNvSpPr>
            <a:spLocks noGrp="1"/>
          </p:cNvSpPr>
          <p:nvPr>
            <p:ph idx="1"/>
          </p:nvPr>
        </p:nvSpPr>
        <p:spPr>
          <a:xfrm>
            <a:off x="214282" y="1428736"/>
            <a:ext cx="8401080" cy="5257800"/>
          </a:xfrm>
        </p:spPr>
        <p:txBody>
          <a:bodyPr>
            <a:noAutofit/>
          </a:bodyPr>
          <a:lstStyle/>
          <a:p>
            <a:pPr lvl="0"/>
            <a:r>
              <a:rPr lang="el-GR" sz="2100" b="1" dirty="0" smtClean="0"/>
              <a:t>Ένταξη </a:t>
            </a:r>
            <a:r>
              <a:rPr lang="el-GR" sz="2100" b="1" dirty="0"/>
              <a:t>της Νησιωτικότητας, της Διπλής Νησιωτικότητας και της Πολυνησιωτικότητας</a:t>
            </a:r>
            <a:r>
              <a:rPr lang="el-GR" sz="2100" dirty="0"/>
              <a:t> (που αφορά μικρά διάσπαρτα νησιά) στην </a:t>
            </a:r>
            <a:r>
              <a:rPr lang="el-GR" sz="2100" b="1" dirty="0"/>
              <a:t>Πολιτική Συνοχής</a:t>
            </a:r>
            <a:r>
              <a:rPr lang="el-GR" sz="2100" dirty="0"/>
              <a:t>. Διερεύνηση ένταξης των Πολυνησιωτικών Περιφερειών στις Λιγότερο Ανεπτυγμένες Περιφέρειες.</a:t>
            </a:r>
            <a:endParaRPr lang="en-GB" sz="2100" dirty="0"/>
          </a:p>
          <a:p>
            <a:pPr lvl="0"/>
            <a:r>
              <a:rPr lang="el-GR" sz="2100" b="1" dirty="0"/>
              <a:t>Ένταξη της Νησιωτικότητας, της Διπλής Νησιωτικότητας και της Πολυνησιωτικότητας στην Πολιτική Κρατικών Ενισχύσεων</a:t>
            </a:r>
            <a:r>
              <a:rPr lang="el-GR" sz="2100" dirty="0"/>
              <a:t>. </a:t>
            </a:r>
            <a:endParaRPr lang="en-GB" sz="2100" dirty="0"/>
          </a:p>
          <a:p>
            <a:pPr>
              <a:buNone/>
            </a:pPr>
            <a:r>
              <a:rPr lang="el-GR" sz="2100" dirty="0" smtClean="0"/>
              <a:t>        - </a:t>
            </a:r>
            <a:r>
              <a:rPr lang="el-GR" sz="2100" dirty="0"/>
              <a:t>Ένταξη των Πολυνησιωτικών Περιφερειών στην ανώτερη Ένταση </a:t>
            </a:r>
            <a:r>
              <a:rPr lang="el-GR" sz="2100" dirty="0" smtClean="0"/>
              <a:t>Ενίσχυσης</a:t>
            </a:r>
            <a:endParaRPr lang="en-GB" sz="2100" dirty="0" smtClean="0"/>
          </a:p>
          <a:p>
            <a:pPr>
              <a:buNone/>
            </a:pPr>
            <a:r>
              <a:rPr lang="el-GR" sz="2100" dirty="0" smtClean="0"/>
              <a:t>        - Καθιέρωση συστήματος λειτουργικών ενισχύσεων για την αντιμετώπιση</a:t>
            </a:r>
            <a:endParaRPr lang="en-GB" sz="2100" dirty="0" smtClean="0"/>
          </a:p>
          <a:p>
            <a:pPr>
              <a:buNone/>
            </a:pPr>
            <a:r>
              <a:rPr lang="el-GR" sz="2100" dirty="0" smtClean="0"/>
              <a:t>           → Του αυξημένου κόστους μεταφοράς</a:t>
            </a:r>
            <a:endParaRPr lang="en-GB" sz="2100" dirty="0" smtClean="0"/>
          </a:p>
          <a:p>
            <a:pPr>
              <a:buNone/>
            </a:pPr>
            <a:r>
              <a:rPr lang="el-GR" sz="2100" dirty="0"/>
              <a:t> </a:t>
            </a:r>
            <a:r>
              <a:rPr lang="el-GR" sz="2100" dirty="0" smtClean="0"/>
              <a:t>          → </a:t>
            </a:r>
            <a:r>
              <a:rPr lang="el-GR" sz="2100" dirty="0"/>
              <a:t>Του κατακερματισμού των </a:t>
            </a:r>
            <a:r>
              <a:rPr lang="el-GR" sz="2100" dirty="0" smtClean="0"/>
              <a:t>αγορών</a:t>
            </a:r>
            <a:endParaRPr lang="en-GB" sz="2100" dirty="0" smtClean="0"/>
          </a:p>
          <a:p>
            <a:pPr>
              <a:buNone/>
            </a:pPr>
            <a:r>
              <a:rPr lang="el-GR" sz="2100" dirty="0" smtClean="0"/>
              <a:t>           → Των προβλημάτων των υποδομών κυρίως στα μικρότερα νησιά</a:t>
            </a:r>
            <a:endParaRPr lang="en-GB" sz="2100" dirty="0" smtClean="0"/>
          </a:p>
          <a:p>
            <a:pPr>
              <a:buNone/>
            </a:pPr>
            <a:r>
              <a:rPr lang="el-GR" sz="2100" dirty="0"/>
              <a:t> </a:t>
            </a:r>
            <a:r>
              <a:rPr lang="el-GR" sz="2100" dirty="0" smtClean="0"/>
              <a:t>       - </a:t>
            </a:r>
            <a:r>
              <a:rPr lang="el-GR" sz="2100" dirty="0"/>
              <a:t>Ουσιαστική στήριξη των ενισχύσεων λιμένων και </a:t>
            </a:r>
            <a:r>
              <a:rPr lang="el-GR" sz="2100" dirty="0" smtClean="0"/>
              <a:t>αεροδρομίων</a:t>
            </a:r>
            <a:endParaRPr lang="en-GB" sz="2100"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44</a:t>
            </a:fld>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229600" cy="5857916"/>
          </a:xfrm>
        </p:spPr>
        <p:txBody>
          <a:bodyPr>
            <a:normAutofit fontScale="32500" lnSpcReduction="20000"/>
          </a:bodyPr>
          <a:lstStyle/>
          <a:p>
            <a:pPr lvl="0"/>
            <a:r>
              <a:rPr lang="el-GR" sz="6500" b="1" dirty="0" smtClean="0"/>
              <a:t>Καθιέρωση Ειδικής Φορολογικής Πολιτικής</a:t>
            </a:r>
            <a:r>
              <a:rPr lang="el-GR" sz="6500" dirty="0" smtClean="0"/>
              <a:t>, για τον διάσπαρτο Νησιωτικό χώρο.</a:t>
            </a:r>
            <a:endParaRPr lang="en-GB" sz="6500" dirty="0" smtClean="0"/>
          </a:p>
          <a:p>
            <a:pPr lvl="0"/>
            <a:r>
              <a:rPr lang="el-GR" sz="6500" b="1" dirty="0" smtClean="0"/>
              <a:t>Καθιέρωση ειδικών κινήτρων συγκράτησης του νέου ανθρώπινου δυναμικού στα Νησιά</a:t>
            </a:r>
          </a:p>
          <a:p>
            <a:pPr lvl="0" algn="just"/>
            <a:r>
              <a:rPr lang="el-GR" sz="6500" b="1" dirty="0" smtClean="0"/>
              <a:t>Αντιμετώπιση </a:t>
            </a:r>
            <a:r>
              <a:rPr lang="el-GR" sz="6500" b="1" dirty="0"/>
              <a:t>του φαινομένου της Μετανάστευσης και Μετακίνησης Προσφύγων</a:t>
            </a:r>
            <a:r>
              <a:rPr lang="el-GR" sz="6500" dirty="0"/>
              <a:t>, με:</a:t>
            </a:r>
            <a:endParaRPr lang="en-GB" sz="6500" dirty="0"/>
          </a:p>
          <a:p>
            <a:pPr algn="just">
              <a:buNone/>
            </a:pPr>
            <a:r>
              <a:rPr lang="el-GR" sz="6500" dirty="0" smtClean="0"/>
              <a:t>      - </a:t>
            </a:r>
            <a:r>
              <a:rPr lang="el-GR" sz="6500" dirty="0"/>
              <a:t>Αποσυμφόρηση των παραμεθόριων νησιών</a:t>
            </a:r>
            <a:endParaRPr lang="en-GB" sz="6500" dirty="0"/>
          </a:p>
          <a:p>
            <a:pPr algn="just">
              <a:buNone/>
            </a:pPr>
            <a:r>
              <a:rPr lang="el-GR" sz="6500" dirty="0" smtClean="0"/>
              <a:t>      - </a:t>
            </a:r>
            <a:r>
              <a:rPr lang="el-GR" sz="6500" dirty="0"/>
              <a:t>Άμεση οικονομική ενίσχυση </a:t>
            </a:r>
            <a:r>
              <a:rPr lang="el-GR" sz="6500" dirty="0" smtClean="0"/>
              <a:t>των Δήμων και των </a:t>
            </a:r>
            <a:r>
              <a:rPr lang="el-GR" sz="6500" dirty="0"/>
              <a:t>σχετικών δομών των </a:t>
            </a:r>
            <a:r>
              <a:rPr lang="el-GR" sz="6500" dirty="0" smtClean="0"/>
              <a:t>νησιών</a:t>
            </a:r>
          </a:p>
          <a:p>
            <a:pPr indent="-73025" algn="just">
              <a:buNone/>
            </a:pPr>
            <a:r>
              <a:rPr lang="el-GR" sz="6500" dirty="0" smtClean="0"/>
              <a:t>- Αξιοποίηση των νησιωτικών επιχειρήσεων στην διαχείριση του Προσφυγικού Προβλήμτος</a:t>
            </a:r>
            <a:endParaRPr lang="en-GB" sz="6500" dirty="0"/>
          </a:p>
          <a:p>
            <a:pPr algn="just">
              <a:buNone/>
            </a:pPr>
            <a:r>
              <a:rPr lang="el-GR" sz="6500" dirty="0" smtClean="0"/>
              <a:t>      - </a:t>
            </a:r>
            <a:r>
              <a:rPr lang="el-GR" sz="6500" dirty="0"/>
              <a:t>Διαμόρφωση ολοκληρωμένης και μακροχρόνιας Εθνικής και Ευρωπαϊκής </a:t>
            </a:r>
            <a:r>
              <a:rPr lang="el-GR" sz="6500" dirty="0" smtClean="0"/>
              <a:t>Μεταναστευτικής Πολιτικής.</a:t>
            </a:r>
            <a:endParaRPr lang="en-GB" sz="6500" dirty="0" smtClean="0"/>
          </a:p>
          <a:p>
            <a:pPr lvl="0" algn="just"/>
            <a:r>
              <a:rPr lang="el-GR" sz="6500" b="1" dirty="0" smtClean="0"/>
              <a:t>Ενίσχυση </a:t>
            </a:r>
            <a:r>
              <a:rPr lang="el-GR" sz="6500" b="1" dirty="0"/>
              <a:t>των πολιτικών προσβασιμότητας</a:t>
            </a:r>
            <a:r>
              <a:rPr lang="el-GR" sz="6500" dirty="0"/>
              <a:t>, με ουσιαστική στήριξη των επιμέρους πολιτικών.</a:t>
            </a:r>
            <a:endParaRPr lang="en-GB" sz="6500" dirty="0"/>
          </a:p>
          <a:p>
            <a:pPr algn="just">
              <a:buNone/>
            </a:pPr>
            <a:r>
              <a:rPr lang="el-GR" sz="6500" dirty="0" smtClean="0"/>
              <a:t>      - </a:t>
            </a:r>
            <a:r>
              <a:rPr lang="el-GR" sz="6500" dirty="0"/>
              <a:t>Συνδέοντας την Ευρώπη</a:t>
            </a:r>
            <a:endParaRPr lang="en-GB" sz="6500" dirty="0"/>
          </a:p>
          <a:p>
            <a:pPr algn="just">
              <a:buNone/>
            </a:pPr>
            <a:r>
              <a:rPr lang="el-GR" sz="6500" dirty="0" smtClean="0"/>
              <a:t>      - </a:t>
            </a:r>
            <a:r>
              <a:rPr lang="el-GR" sz="6500" dirty="0"/>
              <a:t>Θαλάσσιες Αρτηρίες</a:t>
            </a:r>
            <a:endParaRPr lang="en-GB" sz="6500" dirty="0"/>
          </a:p>
          <a:p>
            <a:pPr lvl="0" algn="just"/>
            <a:r>
              <a:rPr lang="el-GR" sz="6500" b="1" dirty="0"/>
              <a:t>Ουσιαστική συμμετοχή των νησιών στις δράσεις για την αειφόρο ενέργεια και την κλιματική αλλαγή</a:t>
            </a:r>
            <a:r>
              <a:rPr lang="el-GR" sz="6500" dirty="0"/>
              <a:t> με βάση και το “Σύμφωνο των Νήσων”.</a:t>
            </a:r>
            <a:endParaRPr lang="en-GB" sz="6500" dirty="0"/>
          </a:p>
          <a:p>
            <a:pPr>
              <a:buNone/>
            </a:pPr>
            <a:endParaRPr lang="en-GB" dirty="0"/>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8" name="Slide Number Placeholder 7"/>
          <p:cNvSpPr>
            <a:spLocks noGrp="1"/>
          </p:cNvSpPr>
          <p:nvPr>
            <p:ph type="sldNum" sz="quarter" idx="12"/>
          </p:nvPr>
        </p:nvSpPr>
        <p:spPr/>
        <p:txBody>
          <a:bodyPr/>
          <a:lstStyle/>
          <a:p>
            <a:fld id="{BE618E65-2B48-4F3E-BE50-2D54BA01E8BA}" type="slidenum">
              <a:rPr lang="en-GB" smtClean="0"/>
              <a:pPr/>
              <a:t>45</a:t>
            </a:fld>
            <a:endParaRPr lang="en-GB"/>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txBody>
          <a:bodyPr/>
          <a:lstStyle/>
          <a:p>
            <a:r>
              <a:rPr lang="el-GR" b="1" dirty="0" smtClean="0"/>
              <a:t>ΠΡΟΤΑΣΕΙΣ</a:t>
            </a:r>
            <a:endParaRPr lang="en-GB" b="1" dirty="0"/>
          </a:p>
        </p:txBody>
      </p:sp>
      <p:sp>
        <p:nvSpPr>
          <p:cNvPr id="3" name="Content Placeholder 2"/>
          <p:cNvSpPr>
            <a:spLocks noGrp="1"/>
          </p:cNvSpPr>
          <p:nvPr>
            <p:ph idx="1"/>
          </p:nvPr>
        </p:nvSpPr>
        <p:spPr>
          <a:xfrm>
            <a:off x="457200" y="1233866"/>
            <a:ext cx="8229600" cy="4697427"/>
          </a:xfrm>
        </p:spPr>
        <p:txBody>
          <a:bodyPr>
            <a:normAutofit fontScale="85000" lnSpcReduction="10000"/>
          </a:bodyPr>
          <a:lstStyle/>
          <a:p>
            <a:r>
              <a:rPr lang="el-GR" b="1" dirty="0" smtClean="0"/>
              <a:t>ΣΥΣΤΗΜΑΤΙΚΗ ΣΥΖΗΤΗΣΗ ΤΩΝ ΘΕΜΑΤΩΝ ΤΗΣ ΝΗΣΙΩΤΙΚΗΣ ΣΤΡΑΤΗΓΙΚΗΣ με πρωτοβουλία της ΚΕΔΕ</a:t>
            </a:r>
          </a:p>
          <a:p>
            <a:pPr indent="17463">
              <a:buNone/>
            </a:pPr>
            <a:r>
              <a:rPr lang="el-GR" dirty="0" smtClean="0"/>
              <a:t>- Στρογγυλά Τραπέζια</a:t>
            </a:r>
          </a:p>
          <a:p>
            <a:pPr indent="17463">
              <a:buNone/>
            </a:pPr>
            <a:r>
              <a:rPr lang="el-GR" dirty="0" smtClean="0"/>
              <a:t>- Ημερίδες</a:t>
            </a:r>
          </a:p>
          <a:p>
            <a:pPr indent="17463">
              <a:buFontTx/>
              <a:buChar char="-"/>
            </a:pPr>
            <a:r>
              <a:rPr lang="el-GR" dirty="0" smtClean="0"/>
              <a:t>Θεματικά Εργαστήρια</a:t>
            </a:r>
          </a:p>
          <a:p>
            <a:r>
              <a:rPr lang="el-GR" b="1" dirty="0" smtClean="0"/>
              <a:t>ΑΝΑΛΥΣΗ ΣΕ ΒΑΘΟΣ ΤΩΝ ΠΡΟΤΑΣΕΩΝ ΤΩΝ ΝΗΣΙΩΤΙΚΩΝ ΔΗΜΩΝ</a:t>
            </a:r>
          </a:p>
          <a:p>
            <a:r>
              <a:rPr lang="el-GR" b="1" dirty="0" smtClean="0"/>
              <a:t>ΠΑΡΟΥΣΙΑΣΗ ΤΗΣ ΣΤΡΑΤΗΓΙΚΗΣ ΝΗΣΙΩΤΙΚΗΣ ΑΝΑΠΤΥΞΗΣ στην Επιτροπή Νησιωτικής Πολιτικής της </a:t>
            </a:r>
            <a:r>
              <a:rPr lang="el-GR" b="1" dirty="0" smtClean="0"/>
              <a:t>Βουλής</a:t>
            </a:r>
          </a:p>
          <a:p>
            <a:r>
              <a:rPr lang="el-GR" b="1" dirty="0" smtClean="0"/>
              <a:t>ΑΝΑΔΕΙΞΗ ΤΟΥ ΖΗΤΗΜΑΤΟΣ ΤΗΣ ΝΗΣΙΩΤΙΚΟΤΗΤΑΣ</a:t>
            </a:r>
            <a:endParaRPr lang="en-GB" b="1" dirty="0" smtClean="0"/>
          </a:p>
        </p:txBody>
      </p:sp>
      <p:sp>
        <p:nvSpPr>
          <p:cNvPr id="4" name="Slide Number Placeholder 3"/>
          <p:cNvSpPr>
            <a:spLocks noGrp="1"/>
          </p:cNvSpPr>
          <p:nvPr>
            <p:ph type="sldNum" sz="quarter" idx="12"/>
          </p:nvPr>
        </p:nvSpPr>
        <p:spPr/>
        <p:txBody>
          <a:bodyPr/>
          <a:lstStyle/>
          <a:p>
            <a:fld id="{BE618E65-2B48-4F3E-BE50-2D54BA01E8BA}" type="slidenum">
              <a:rPr lang="en-GB" smtClean="0"/>
              <a:pPr/>
              <a:t>46</a:t>
            </a:fld>
            <a:endParaRPr lang="en-GB" dirty="0"/>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57290" y="1571612"/>
            <a:ext cx="6500858" cy="1714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500034" y="1785926"/>
            <a:ext cx="8229600" cy="1143000"/>
          </a:xfrm>
        </p:spPr>
        <p:txBody>
          <a:bodyPr/>
          <a:lstStyle/>
          <a:p>
            <a:r>
              <a:rPr lang="el-GR" b="1" dirty="0" smtClean="0"/>
              <a:t>ΠΑΡΑΡΤΗΜΑ Ι</a:t>
            </a:r>
            <a:endParaRPr lang="en-GB" b="1"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47</a:t>
            </a:fld>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43050"/>
          </a:xfrm>
        </p:spPr>
        <p:txBody>
          <a:bodyPr>
            <a:noAutofit/>
          </a:bodyPr>
          <a:lstStyle/>
          <a:p>
            <a:r>
              <a:rPr lang="el-GR" sz="3600" b="1" dirty="0" smtClean="0"/>
              <a:t>Τα Χαρακτηριστικά του Ελληνικού Νησιωτικού Χώρου της περιόδου Ακμής σε σημερινούς όρους</a:t>
            </a:r>
            <a:endParaRPr lang="en-GB" sz="3600" b="1"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48</a:t>
            </a:fld>
            <a:endParaRPr lang="en-GB"/>
          </a:p>
        </p:txBody>
      </p:sp>
      <p:graphicFrame>
        <p:nvGraphicFramePr>
          <p:cNvPr id="5" name="Table 4"/>
          <p:cNvGraphicFramePr>
            <a:graphicFrameLocks noGrp="1"/>
          </p:cNvGraphicFramePr>
          <p:nvPr/>
        </p:nvGraphicFramePr>
        <p:xfrm>
          <a:off x="285720" y="1808500"/>
          <a:ext cx="8643998" cy="4907280"/>
        </p:xfrm>
        <a:graphic>
          <a:graphicData uri="http://schemas.openxmlformats.org/drawingml/2006/table">
            <a:tbl>
              <a:tblPr firstRow="1" bandRow="1">
                <a:tableStyleId>{D7AC3CCA-C797-4891-BE02-D94E43425B78}</a:tableStyleId>
              </a:tblPr>
              <a:tblGrid>
                <a:gridCol w="1958533"/>
                <a:gridCol w="1806815"/>
                <a:gridCol w="4878650"/>
              </a:tblGrid>
              <a:tr h="255772">
                <a:tc>
                  <a:txBody>
                    <a:bodyPr/>
                    <a:lstStyle/>
                    <a:p>
                      <a:pPr algn="ctr">
                        <a:lnSpc>
                          <a:spcPct val="115000"/>
                        </a:lnSpc>
                        <a:spcAft>
                          <a:spcPts val="0"/>
                        </a:spcAft>
                      </a:pPr>
                      <a:r>
                        <a:rPr lang="el-GR" sz="1400" b="1" dirty="0">
                          <a:latin typeface="Calibri"/>
                          <a:ea typeface="Calibri"/>
                          <a:cs typeface="Calibri"/>
                        </a:rPr>
                        <a:t>Χαρακτηριστικά Περιόδου Νησιωτικής Ανάπτυξης</a:t>
                      </a:r>
                      <a:endParaRPr lang="en-GB" sz="1400" dirty="0">
                        <a:latin typeface="Calibri"/>
                        <a:ea typeface="Calibri"/>
                        <a:cs typeface="Calibri"/>
                      </a:endParaRPr>
                    </a:p>
                  </a:txBody>
                  <a:tcPr marL="68580" marR="68580" marT="0" marB="0" anchor="ctr"/>
                </a:tc>
                <a:tc>
                  <a:txBody>
                    <a:bodyPr/>
                    <a:lstStyle/>
                    <a:p>
                      <a:pPr algn="ctr">
                        <a:lnSpc>
                          <a:spcPct val="115000"/>
                        </a:lnSpc>
                        <a:spcAft>
                          <a:spcPts val="0"/>
                        </a:spcAft>
                      </a:pPr>
                      <a:r>
                        <a:rPr lang="el-GR" sz="1400" b="1" dirty="0">
                          <a:latin typeface="Calibri"/>
                          <a:ea typeface="Calibri"/>
                          <a:cs typeface="Calibri"/>
                        </a:rPr>
                        <a:t>Σύγχρονη Αναπτυξιακή Πραγματικότητα</a:t>
                      </a:r>
                      <a:endParaRPr lang="en-GB" sz="1400" dirty="0">
                        <a:latin typeface="Calibri"/>
                        <a:ea typeface="Calibri"/>
                        <a:cs typeface="Calibri"/>
                      </a:endParaRPr>
                    </a:p>
                  </a:txBody>
                  <a:tcPr marL="68580" marR="68580" marT="0" marB="0" anchor="ctr"/>
                </a:tc>
                <a:tc>
                  <a:txBody>
                    <a:bodyPr/>
                    <a:lstStyle/>
                    <a:p>
                      <a:pPr algn="ctr">
                        <a:lnSpc>
                          <a:spcPct val="115000"/>
                        </a:lnSpc>
                        <a:spcAft>
                          <a:spcPts val="0"/>
                        </a:spcAft>
                      </a:pPr>
                      <a:r>
                        <a:rPr lang="el-GR" sz="1400" b="1" dirty="0">
                          <a:latin typeface="Calibri"/>
                          <a:ea typeface="Calibri"/>
                          <a:cs typeface="Calibri"/>
                        </a:rPr>
                        <a:t>Απαιτούμενες Δράσεις</a:t>
                      </a:r>
                      <a:endParaRPr lang="en-GB" sz="1400" dirty="0">
                        <a:latin typeface="Calibri"/>
                        <a:ea typeface="Calibri"/>
                        <a:cs typeface="Calibri"/>
                      </a:endParaRPr>
                    </a:p>
                  </a:txBody>
                  <a:tcPr marL="68580" marR="68580" marT="0" marB="0" anchor="ctr"/>
                </a:tc>
              </a:tr>
              <a:tr h="255772">
                <a:tc>
                  <a:txBody>
                    <a:bodyPr/>
                    <a:lstStyle/>
                    <a:p>
                      <a:pPr algn="ctr">
                        <a:lnSpc>
                          <a:spcPct val="115000"/>
                        </a:lnSpc>
                        <a:spcAft>
                          <a:spcPts val="0"/>
                        </a:spcAft>
                      </a:pPr>
                      <a:r>
                        <a:rPr lang="el-GR" sz="1400" dirty="0">
                          <a:latin typeface="Calibri"/>
                          <a:ea typeface="Calibri"/>
                          <a:cs typeface="Calibri"/>
                        </a:rPr>
                        <a:t>Διευρυμένη Αγορά</a:t>
                      </a:r>
                      <a:endParaRPr lang="en-GB" sz="1400" dirty="0">
                        <a:latin typeface="Calibri"/>
                        <a:ea typeface="Calibri"/>
                        <a:cs typeface="Calibri"/>
                      </a:endParaRPr>
                    </a:p>
                  </a:txBody>
                  <a:tcPr marL="68580" marR="68580" marT="0" marB="0" anchor="ctr"/>
                </a:tc>
                <a:tc>
                  <a:txBody>
                    <a:bodyPr/>
                    <a:lstStyle/>
                    <a:p>
                      <a:pPr algn="ctr">
                        <a:lnSpc>
                          <a:spcPct val="115000"/>
                        </a:lnSpc>
                        <a:spcAft>
                          <a:spcPts val="0"/>
                        </a:spcAft>
                      </a:pPr>
                      <a:r>
                        <a:rPr lang="el-GR" sz="1400" dirty="0">
                          <a:latin typeface="Calibri"/>
                          <a:ea typeface="Calibri"/>
                          <a:cs typeface="Calibri"/>
                        </a:rPr>
                        <a:t>Ευρωπαϊκή Ένωση</a:t>
                      </a:r>
                      <a:endParaRPr lang="en-GB" sz="1400" dirty="0">
                        <a:latin typeface="Calibri"/>
                        <a:ea typeface="Calibri"/>
                        <a:cs typeface="Calibri"/>
                      </a:endParaRPr>
                    </a:p>
                  </a:txBody>
                  <a:tcPr marL="68580" marR="68580" marT="0" marB="0" anchor="ctr"/>
                </a:tc>
                <a:tc>
                  <a:txBody>
                    <a:bodyPr/>
                    <a:lstStyle/>
                    <a:p>
                      <a:pPr algn="just">
                        <a:lnSpc>
                          <a:spcPct val="115000"/>
                        </a:lnSpc>
                        <a:spcAft>
                          <a:spcPts val="0"/>
                        </a:spcAft>
                      </a:pPr>
                      <a:r>
                        <a:rPr lang="el-GR" sz="1400" dirty="0">
                          <a:latin typeface="Calibri"/>
                          <a:ea typeface="Calibri"/>
                          <a:cs typeface="Calibri"/>
                        </a:rPr>
                        <a:t>Αξιοποίηση της Ενιαίας Αγοράς για το σύνολο των παραγωγικών δυνατοτήτων των νησιών</a:t>
                      </a:r>
                      <a:endParaRPr lang="en-GB" sz="1400" dirty="0">
                        <a:latin typeface="Calibri"/>
                        <a:ea typeface="Calibri"/>
                        <a:cs typeface="Calibri"/>
                      </a:endParaRPr>
                    </a:p>
                  </a:txBody>
                  <a:tcPr marL="68580" marR="68580" marT="0" marB="0" anchor="ctr"/>
                </a:tc>
              </a:tr>
              <a:tr h="276800">
                <a:tc>
                  <a:txBody>
                    <a:bodyPr/>
                    <a:lstStyle/>
                    <a:p>
                      <a:pPr algn="ctr">
                        <a:lnSpc>
                          <a:spcPct val="115000"/>
                        </a:lnSpc>
                        <a:spcAft>
                          <a:spcPts val="0"/>
                        </a:spcAft>
                      </a:pPr>
                      <a:r>
                        <a:rPr lang="el-GR" sz="1400">
                          <a:latin typeface="Calibri"/>
                          <a:ea typeface="Calibri"/>
                          <a:cs typeface="Calibri"/>
                        </a:rPr>
                        <a:t>Εξωστρέφεια</a:t>
                      </a:r>
                      <a:endParaRPr lang="en-GB" sz="1400">
                        <a:latin typeface="Calibri"/>
                        <a:ea typeface="Calibri"/>
                        <a:cs typeface="Calibri"/>
                      </a:endParaRPr>
                    </a:p>
                  </a:txBody>
                  <a:tcPr marL="68580" marR="68580" marT="0" marB="0" anchor="ctr"/>
                </a:tc>
                <a:tc>
                  <a:txBody>
                    <a:bodyPr/>
                    <a:lstStyle/>
                    <a:p>
                      <a:pPr algn="ctr">
                        <a:lnSpc>
                          <a:spcPct val="115000"/>
                        </a:lnSpc>
                        <a:spcAft>
                          <a:spcPts val="0"/>
                        </a:spcAft>
                      </a:pPr>
                      <a:r>
                        <a:rPr lang="el-GR" sz="1400" dirty="0">
                          <a:latin typeface="Calibri"/>
                          <a:ea typeface="Calibri"/>
                          <a:cs typeface="Calibri"/>
                        </a:rPr>
                        <a:t>Μόνο στον Τουριστικό Κλάδο</a:t>
                      </a:r>
                      <a:endParaRPr lang="en-GB" sz="1400" dirty="0">
                        <a:latin typeface="Calibri"/>
                        <a:ea typeface="Calibri"/>
                        <a:cs typeface="Calibri"/>
                      </a:endParaRPr>
                    </a:p>
                  </a:txBody>
                  <a:tcPr marL="68580" marR="68580" marT="0" marB="0" anchor="ctr"/>
                </a:tc>
                <a:tc>
                  <a:txBody>
                    <a:bodyPr/>
                    <a:lstStyle/>
                    <a:p>
                      <a:pPr algn="just">
                        <a:lnSpc>
                          <a:spcPct val="115000"/>
                        </a:lnSpc>
                        <a:spcAft>
                          <a:spcPts val="0"/>
                        </a:spcAft>
                      </a:pPr>
                      <a:r>
                        <a:rPr lang="el-GR" sz="1400" dirty="0">
                          <a:latin typeface="Calibri"/>
                          <a:ea typeface="Calibri"/>
                          <a:cs typeface="Calibri"/>
                        </a:rPr>
                        <a:t>Ενίσχυση της Εξωστρέφειας σε τομείς που αφορούν τα Τοπικά Πλεονεκτήματα των Νησιών. Βελτίωση Υποδομών Θαλάσσιων και Αεροπορικών Μεταφορών</a:t>
                      </a:r>
                      <a:endParaRPr lang="en-GB" sz="1400" dirty="0">
                        <a:latin typeface="Calibri"/>
                        <a:ea typeface="Calibri"/>
                        <a:cs typeface="Calibri"/>
                      </a:endParaRPr>
                    </a:p>
                  </a:txBody>
                  <a:tcPr marL="68580" marR="68580" marT="0" marB="0" anchor="ctr"/>
                </a:tc>
              </a:tr>
              <a:tr h="278774">
                <a:tc>
                  <a:txBody>
                    <a:bodyPr/>
                    <a:lstStyle/>
                    <a:p>
                      <a:pPr algn="ctr">
                        <a:lnSpc>
                          <a:spcPct val="115000"/>
                        </a:lnSpc>
                        <a:spcAft>
                          <a:spcPts val="0"/>
                        </a:spcAft>
                      </a:pPr>
                      <a:r>
                        <a:rPr lang="el-GR" sz="1400">
                          <a:latin typeface="Calibri"/>
                          <a:ea typeface="Calibri"/>
                          <a:cs typeface="Calibri"/>
                        </a:rPr>
                        <a:t>Οικονομική Βάση</a:t>
                      </a:r>
                      <a:endParaRPr lang="en-GB" sz="1400">
                        <a:latin typeface="Calibri"/>
                        <a:ea typeface="Calibri"/>
                        <a:cs typeface="Calibri"/>
                      </a:endParaRPr>
                    </a:p>
                  </a:txBody>
                  <a:tcPr marL="68580" marR="68580" marT="0" marB="0" anchor="ctr"/>
                </a:tc>
                <a:tc>
                  <a:txBody>
                    <a:bodyPr/>
                    <a:lstStyle/>
                    <a:p>
                      <a:pPr algn="ctr">
                        <a:lnSpc>
                          <a:spcPct val="115000"/>
                        </a:lnSpc>
                        <a:spcAft>
                          <a:spcPts val="0"/>
                        </a:spcAft>
                      </a:pPr>
                      <a:r>
                        <a:rPr lang="el-GR" sz="1400">
                          <a:latin typeface="Calibri"/>
                          <a:ea typeface="Calibri"/>
                          <a:cs typeface="Calibri"/>
                        </a:rPr>
                        <a:t>Μόνο στα Μεγάλα Νησιά</a:t>
                      </a:r>
                      <a:endParaRPr lang="en-GB" sz="1400">
                        <a:latin typeface="Calibri"/>
                        <a:ea typeface="Calibri"/>
                        <a:cs typeface="Calibri"/>
                      </a:endParaRPr>
                    </a:p>
                  </a:txBody>
                  <a:tcPr marL="68580" marR="68580" marT="0" marB="0" anchor="ctr"/>
                </a:tc>
                <a:tc>
                  <a:txBody>
                    <a:bodyPr/>
                    <a:lstStyle/>
                    <a:p>
                      <a:pPr algn="just">
                        <a:lnSpc>
                          <a:spcPct val="115000"/>
                        </a:lnSpc>
                        <a:spcAft>
                          <a:spcPts val="0"/>
                        </a:spcAft>
                      </a:pPr>
                      <a:r>
                        <a:rPr lang="el-GR" sz="1400" dirty="0">
                          <a:latin typeface="Calibri"/>
                          <a:ea typeface="Calibri"/>
                          <a:cs typeface="Calibri"/>
                        </a:rPr>
                        <a:t>Αξιοποίηση όλων των Τοπικών Πλεονεκτημάτων, επιδίωξη Ολοκληρωμένης κλαδικής ανάπτυξης και αναζήτηση-ανάδειξη ανταγωνιστικών κλάδων αιχμής. Ανάπτυξη ειδικών μορφών τουρισμού. Αξιοποίηση των Εξωτερικών Οικονομιών (Μεγάλης Αγοράς Προϊόντων-Εργασίας, δυνατότητες συνεργασιών σε θέματα εμπορίας, προβολής, πρόσβαση σε κοινές υπηρεσίες, κτλ)</a:t>
                      </a:r>
                      <a:endParaRPr lang="en-GB" sz="1400" dirty="0">
                        <a:latin typeface="Calibri"/>
                        <a:ea typeface="Calibri"/>
                        <a:cs typeface="Calibri"/>
                      </a:endParaRPr>
                    </a:p>
                  </a:txBody>
                  <a:tcPr marL="68580" marR="68580" marT="0" marB="0" anchor="ctr"/>
                </a:tc>
              </a:tr>
              <a:tr h="255772">
                <a:tc>
                  <a:txBody>
                    <a:bodyPr/>
                    <a:lstStyle/>
                    <a:p>
                      <a:pPr algn="ctr">
                        <a:lnSpc>
                          <a:spcPct val="115000"/>
                        </a:lnSpc>
                        <a:spcAft>
                          <a:spcPts val="0"/>
                        </a:spcAft>
                      </a:pPr>
                      <a:r>
                        <a:rPr lang="el-GR" sz="1400">
                          <a:latin typeface="Calibri"/>
                          <a:ea typeface="Calibri"/>
                          <a:cs typeface="Calibri"/>
                        </a:rPr>
                        <a:t>Επαρκές και Εξειδικευμένο Ανθρώπινο Δυναμικό</a:t>
                      </a:r>
                      <a:endParaRPr lang="en-GB" sz="1400">
                        <a:latin typeface="Calibri"/>
                        <a:ea typeface="Calibri"/>
                        <a:cs typeface="Calibri"/>
                      </a:endParaRPr>
                    </a:p>
                  </a:txBody>
                  <a:tcPr marL="68580" marR="68580" marT="0" marB="0" anchor="ctr"/>
                </a:tc>
                <a:tc>
                  <a:txBody>
                    <a:bodyPr/>
                    <a:lstStyle/>
                    <a:p>
                      <a:pPr algn="ctr">
                        <a:lnSpc>
                          <a:spcPct val="115000"/>
                        </a:lnSpc>
                        <a:spcAft>
                          <a:spcPts val="0"/>
                        </a:spcAft>
                      </a:pPr>
                      <a:r>
                        <a:rPr lang="el-GR" sz="1400">
                          <a:latin typeface="Calibri"/>
                          <a:ea typeface="Calibri"/>
                          <a:cs typeface="Calibri"/>
                        </a:rPr>
                        <a:t>Μόνο στα Μεγάλα Νησιά</a:t>
                      </a:r>
                      <a:endParaRPr lang="en-GB" sz="1400">
                        <a:latin typeface="Calibri"/>
                        <a:ea typeface="Calibri"/>
                        <a:cs typeface="Calibri"/>
                      </a:endParaRPr>
                    </a:p>
                  </a:txBody>
                  <a:tcPr marL="68580" marR="68580" marT="0" marB="0" anchor="ctr"/>
                </a:tc>
                <a:tc>
                  <a:txBody>
                    <a:bodyPr/>
                    <a:lstStyle/>
                    <a:p>
                      <a:pPr algn="just">
                        <a:lnSpc>
                          <a:spcPct val="115000"/>
                        </a:lnSpc>
                        <a:spcAft>
                          <a:spcPts val="0"/>
                        </a:spcAft>
                      </a:pPr>
                      <a:r>
                        <a:rPr lang="el-GR" sz="1400" dirty="0">
                          <a:latin typeface="Calibri"/>
                          <a:ea typeface="Calibri"/>
                          <a:cs typeface="Calibri"/>
                        </a:rPr>
                        <a:t>Κατάρτιση του ανθρώπινου δυναμικού, προσέλκυση νέου ειδικευμένου στελεχιακού δυναμικού, συγκράτηση των νέων επιστημόνων και τεχνικών, εφαρμογή από τους ΟΤΑ της στρατηγικής του Τριπλού Έλικα (Τοπική Αυτοδιοίκηση-Ακαδημαϊκά και Ερευνητικά Ιδρύματα-Επιχειρήσεις)</a:t>
                      </a:r>
                      <a:endParaRPr lang="en-GB" sz="1400" dirty="0">
                        <a:latin typeface="Calibri"/>
                        <a:ea typeface="Calibri"/>
                        <a:cs typeface="Calibri"/>
                      </a:endParaRPr>
                    </a:p>
                  </a:txBody>
                  <a:tcPr marL="68580" marR="68580" marT="0" marB="0" anchor="ct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618E65-2B48-4F3E-BE50-2D54BA01E8BA}" type="slidenum">
              <a:rPr lang="en-GB" smtClean="0"/>
              <a:pPr/>
              <a:t>49</a:t>
            </a:fld>
            <a:endParaRPr lang="en-GB"/>
          </a:p>
        </p:txBody>
      </p:sp>
      <p:graphicFrame>
        <p:nvGraphicFramePr>
          <p:cNvPr id="5" name="Table 4"/>
          <p:cNvGraphicFramePr>
            <a:graphicFrameLocks noGrp="1"/>
          </p:cNvGraphicFramePr>
          <p:nvPr/>
        </p:nvGraphicFramePr>
        <p:xfrm>
          <a:off x="285720" y="285728"/>
          <a:ext cx="8643998" cy="5643372"/>
        </p:xfrm>
        <a:graphic>
          <a:graphicData uri="http://schemas.openxmlformats.org/drawingml/2006/table">
            <a:tbl>
              <a:tblPr firstRow="1" bandRow="1">
                <a:tableStyleId>{D7AC3CCA-C797-4891-BE02-D94E43425B78}</a:tableStyleId>
              </a:tblPr>
              <a:tblGrid>
                <a:gridCol w="1958533"/>
                <a:gridCol w="1806815"/>
                <a:gridCol w="4878650"/>
              </a:tblGrid>
              <a:tr h="255772">
                <a:tc>
                  <a:txBody>
                    <a:bodyPr/>
                    <a:lstStyle/>
                    <a:p>
                      <a:pPr algn="ctr">
                        <a:lnSpc>
                          <a:spcPct val="115000"/>
                        </a:lnSpc>
                        <a:spcAft>
                          <a:spcPts val="0"/>
                        </a:spcAft>
                      </a:pPr>
                      <a:r>
                        <a:rPr lang="el-GR" sz="1400" b="0">
                          <a:latin typeface="Calibri"/>
                          <a:ea typeface="Calibri"/>
                          <a:cs typeface="Calibri"/>
                        </a:rPr>
                        <a:t>Εξειδίκευση σε κλάδους αιχμής</a:t>
                      </a:r>
                      <a:endParaRPr lang="en-GB" sz="1400" b="0">
                        <a:latin typeface="Calibri"/>
                        <a:ea typeface="Calibri"/>
                        <a:cs typeface="Calibri"/>
                      </a:endParaRPr>
                    </a:p>
                  </a:txBody>
                  <a:tcPr marL="68580" marR="68580" marT="0" marB="0" anchor="ctr"/>
                </a:tc>
                <a:tc>
                  <a:txBody>
                    <a:bodyPr/>
                    <a:lstStyle/>
                    <a:p>
                      <a:pPr algn="ctr">
                        <a:lnSpc>
                          <a:spcPct val="115000"/>
                        </a:lnSpc>
                        <a:spcAft>
                          <a:spcPts val="0"/>
                        </a:spcAft>
                      </a:pPr>
                      <a:r>
                        <a:rPr lang="el-GR" sz="1400" b="0">
                          <a:latin typeface="Calibri"/>
                          <a:ea typeface="Calibri"/>
                          <a:cs typeface="Calibri"/>
                        </a:rPr>
                        <a:t>Τουριστική Μονοκαλλιέργεια</a:t>
                      </a:r>
                      <a:endParaRPr lang="en-GB" sz="1400" b="0">
                        <a:latin typeface="Calibri"/>
                        <a:ea typeface="Calibri"/>
                        <a:cs typeface="Calibri"/>
                      </a:endParaRPr>
                    </a:p>
                  </a:txBody>
                  <a:tcPr marL="68580" marR="68580" marT="0" marB="0" anchor="ctr"/>
                </a:tc>
                <a:tc>
                  <a:txBody>
                    <a:bodyPr/>
                    <a:lstStyle/>
                    <a:p>
                      <a:pPr algn="just">
                        <a:lnSpc>
                          <a:spcPct val="115000"/>
                        </a:lnSpc>
                        <a:spcAft>
                          <a:spcPts val="0"/>
                        </a:spcAft>
                      </a:pPr>
                      <a:r>
                        <a:rPr lang="el-GR" sz="1400" b="0">
                          <a:latin typeface="Calibri"/>
                          <a:ea typeface="Calibri"/>
                          <a:cs typeface="Calibri"/>
                        </a:rPr>
                        <a:t>Αναζήτηση-ανάδειξη ανταγωνιστικών κλάδων αιχμής. Δημιουργία Επιχειρηματικών Υποδομών: ΒΙΟΠΑ, ΒΕΠΕ, Τεχνολογικά Πάρκα, Πάρκα Παραγωγικών Υπηρεσιών, Εμπορευματικά Κέντρα στα Μεγάλα Νησιά</a:t>
                      </a:r>
                      <a:endParaRPr lang="en-GB" sz="1400" b="0">
                        <a:latin typeface="Calibri"/>
                        <a:ea typeface="Calibri"/>
                        <a:cs typeface="Calibri"/>
                      </a:endParaRPr>
                    </a:p>
                  </a:txBody>
                  <a:tcPr marL="68580" marR="68580" marT="0" marB="0" anchor="ctr"/>
                </a:tc>
              </a:tr>
              <a:tr h="255772">
                <a:tc>
                  <a:txBody>
                    <a:bodyPr/>
                    <a:lstStyle/>
                    <a:p>
                      <a:pPr algn="ctr">
                        <a:lnSpc>
                          <a:spcPct val="115000"/>
                        </a:lnSpc>
                        <a:spcAft>
                          <a:spcPts val="0"/>
                        </a:spcAft>
                      </a:pPr>
                      <a:r>
                        <a:rPr lang="el-GR" sz="1400" b="0">
                          <a:latin typeface="Calibri"/>
                          <a:ea typeface="Calibri"/>
                          <a:cs typeface="Calibri"/>
                        </a:rPr>
                        <a:t>Αποδεκτές συνθήκες διαβίωσης</a:t>
                      </a:r>
                      <a:endParaRPr lang="en-GB" sz="1400" b="0">
                        <a:latin typeface="Calibri"/>
                        <a:ea typeface="Calibri"/>
                        <a:cs typeface="Calibri"/>
                      </a:endParaRPr>
                    </a:p>
                  </a:txBody>
                  <a:tcPr marL="68580" marR="68580" marT="0" marB="0" anchor="ctr"/>
                </a:tc>
                <a:tc>
                  <a:txBody>
                    <a:bodyPr/>
                    <a:lstStyle/>
                    <a:p>
                      <a:pPr algn="ctr">
                        <a:lnSpc>
                          <a:spcPct val="115000"/>
                        </a:lnSpc>
                        <a:spcAft>
                          <a:spcPts val="0"/>
                        </a:spcAft>
                      </a:pPr>
                      <a:r>
                        <a:rPr lang="el-GR" sz="1400" b="0">
                          <a:latin typeface="Calibri"/>
                          <a:ea typeface="Calibri"/>
                          <a:cs typeface="Calibri"/>
                        </a:rPr>
                        <a:t>Κυρίως στα Μεγάλα Νησιά</a:t>
                      </a:r>
                      <a:endParaRPr lang="en-GB" sz="1400" b="0">
                        <a:latin typeface="Calibri"/>
                        <a:ea typeface="Calibri"/>
                        <a:cs typeface="Calibri"/>
                      </a:endParaRPr>
                    </a:p>
                  </a:txBody>
                  <a:tcPr marL="68580" marR="68580" marT="0" marB="0" anchor="ctr"/>
                </a:tc>
                <a:tc>
                  <a:txBody>
                    <a:bodyPr/>
                    <a:lstStyle/>
                    <a:p>
                      <a:pPr algn="just">
                        <a:lnSpc>
                          <a:spcPct val="115000"/>
                        </a:lnSpc>
                        <a:spcAft>
                          <a:spcPts val="0"/>
                        </a:spcAft>
                      </a:pPr>
                      <a:r>
                        <a:rPr lang="el-GR" sz="1400" b="0">
                          <a:latin typeface="Calibri"/>
                          <a:ea typeface="Calibri"/>
                          <a:cs typeface="Calibri"/>
                        </a:rPr>
                        <a:t>Ενίσχυση Δομών και Υποδομών Υγείας και Εκπαίδευσης. Αξιοποίηση Τεχνολογίας Πληροφορίας και Επικοινωνιών</a:t>
                      </a:r>
                      <a:endParaRPr lang="en-GB" sz="1400" b="0">
                        <a:latin typeface="Calibri"/>
                        <a:ea typeface="Calibri"/>
                        <a:cs typeface="Calibri"/>
                      </a:endParaRPr>
                    </a:p>
                  </a:txBody>
                  <a:tcPr marL="68580" marR="68580" marT="0" marB="0" anchor="ctr"/>
                </a:tc>
              </a:tr>
              <a:tr h="276800">
                <a:tc>
                  <a:txBody>
                    <a:bodyPr/>
                    <a:lstStyle/>
                    <a:p>
                      <a:pPr algn="ctr">
                        <a:lnSpc>
                          <a:spcPct val="115000"/>
                        </a:lnSpc>
                        <a:spcAft>
                          <a:spcPts val="0"/>
                        </a:spcAft>
                      </a:pPr>
                      <a:r>
                        <a:rPr lang="el-GR" sz="1400" b="0">
                          <a:latin typeface="Calibri"/>
                          <a:ea typeface="Calibri"/>
                          <a:cs typeface="Calibri"/>
                        </a:rPr>
                        <a:t>Εγγύς οικονομική ενδοχώρα</a:t>
                      </a:r>
                      <a:endParaRPr lang="en-GB" sz="1400" b="0">
                        <a:latin typeface="Calibri"/>
                        <a:ea typeface="Calibri"/>
                        <a:cs typeface="Calibri"/>
                      </a:endParaRPr>
                    </a:p>
                  </a:txBody>
                  <a:tcPr marL="68580" marR="68580" marT="0" marB="0" anchor="ctr"/>
                </a:tc>
                <a:tc>
                  <a:txBody>
                    <a:bodyPr/>
                    <a:lstStyle/>
                    <a:p>
                      <a:pPr algn="ctr">
                        <a:lnSpc>
                          <a:spcPct val="115000"/>
                        </a:lnSpc>
                        <a:spcAft>
                          <a:spcPts val="0"/>
                        </a:spcAft>
                      </a:pPr>
                      <a:r>
                        <a:rPr lang="el-GR" sz="1400" b="0">
                          <a:latin typeface="Calibri"/>
                          <a:ea typeface="Calibri"/>
                          <a:cs typeface="Calibri"/>
                        </a:rPr>
                        <a:t>-</a:t>
                      </a:r>
                      <a:endParaRPr lang="en-GB" sz="1400" b="0">
                        <a:latin typeface="Calibri"/>
                        <a:ea typeface="Calibri"/>
                        <a:cs typeface="Calibri"/>
                      </a:endParaRPr>
                    </a:p>
                  </a:txBody>
                  <a:tcPr marL="68580" marR="68580" marT="0" marB="0" anchor="ctr"/>
                </a:tc>
                <a:tc>
                  <a:txBody>
                    <a:bodyPr/>
                    <a:lstStyle/>
                    <a:p>
                      <a:pPr algn="just">
                        <a:lnSpc>
                          <a:spcPct val="115000"/>
                        </a:lnSpc>
                        <a:spcAft>
                          <a:spcPts val="0"/>
                        </a:spcAft>
                      </a:pPr>
                      <a:r>
                        <a:rPr lang="el-GR" sz="1400" b="0">
                          <a:latin typeface="Calibri"/>
                          <a:ea typeface="Calibri"/>
                          <a:cs typeface="Calibri"/>
                        </a:rPr>
                        <a:t>Ανάπτυξη συνεργασιών μέσω ποιοτικών προϊόντων και υπηρεσιών με τις χώρες της Ανατολικής Μεσογείου</a:t>
                      </a:r>
                      <a:endParaRPr lang="en-GB" sz="1400" b="0">
                        <a:latin typeface="Calibri"/>
                        <a:ea typeface="Calibri"/>
                        <a:cs typeface="Calibri"/>
                      </a:endParaRPr>
                    </a:p>
                  </a:txBody>
                  <a:tcPr marL="68580" marR="68580" marT="0" marB="0" anchor="ctr"/>
                </a:tc>
              </a:tr>
              <a:tr h="278774">
                <a:tc>
                  <a:txBody>
                    <a:bodyPr/>
                    <a:lstStyle/>
                    <a:p>
                      <a:pPr algn="ctr">
                        <a:lnSpc>
                          <a:spcPct val="115000"/>
                        </a:lnSpc>
                        <a:spcAft>
                          <a:spcPts val="0"/>
                        </a:spcAft>
                      </a:pPr>
                      <a:r>
                        <a:rPr lang="el-GR" sz="1400" b="0">
                          <a:latin typeface="Calibri"/>
                          <a:ea typeface="Calibri"/>
                          <a:cs typeface="Calibri"/>
                        </a:rPr>
                        <a:t>Δυνατότητα ναυπήγησης πλοίων</a:t>
                      </a:r>
                      <a:endParaRPr lang="en-GB" sz="1400" b="0">
                        <a:latin typeface="Calibri"/>
                        <a:ea typeface="Calibri"/>
                        <a:cs typeface="Calibri"/>
                      </a:endParaRPr>
                    </a:p>
                  </a:txBody>
                  <a:tcPr marL="68580" marR="68580" marT="0" marB="0" anchor="ctr"/>
                </a:tc>
                <a:tc>
                  <a:txBody>
                    <a:bodyPr/>
                    <a:lstStyle/>
                    <a:p>
                      <a:pPr algn="ctr">
                        <a:lnSpc>
                          <a:spcPct val="115000"/>
                        </a:lnSpc>
                        <a:spcAft>
                          <a:spcPts val="0"/>
                        </a:spcAft>
                      </a:pPr>
                      <a:r>
                        <a:rPr lang="el-GR" sz="1400" b="0">
                          <a:latin typeface="Calibri"/>
                          <a:ea typeface="Calibri"/>
                          <a:cs typeface="Calibri"/>
                        </a:rPr>
                        <a:t>-</a:t>
                      </a:r>
                      <a:endParaRPr lang="en-GB" sz="1400" b="0">
                        <a:latin typeface="Calibri"/>
                        <a:ea typeface="Calibri"/>
                        <a:cs typeface="Calibri"/>
                      </a:endParaRPr>
                    </a:p>
                  </a:txBody>
                  <a:tcPr marL="68580" marR="68580" marT="0" marB="0" anchor="ctr"/>
                </a:tc>
                <a:tc>
                  <a:txBody>
                    <a:bodyPr/>
                    <a:lstStyle/>
                    <a:p>
                      <a:pPr>
                        <a:lnSpc>
                          <a:spcPct val="115000"/>
                        </a:lnSpc>
                        <a:spcAft>
                          <a:spcPts val="0"/>
                        </a:spcAft>
                      </a:pPr>
                      <a:r>
                        <a:rPr lang="el-GR" sz="1400" b="0">
                          <a:latin typeface="Calibri"/>
                          <a:ea typeface="Calibri"/>
                          <a:cs typeface="Calibri"/>
                        </a:rPr>
                        <a:t>Ανάπτυξη παρεμφερών δραστηριοτήτων. Παραδοσιακά Καρνάγια, Λιμάνια, Αλιευτικά καταφύγια. Έμφαση σε Μαρίνες</a:t>
                      </a:r>
                      <a:endParaRPr lang="en-GB" sz="1400" b="0">
                        <a:latin typeface="Calibri"/>
                        <a:ea typeface="Calibri"/>
                        <a:cs typeface="Calibri"/>
                      </a:endParaRPr>
                    </a:p>
                  </a:txBody>
                  <a:tcPr marL="68580" marR="68580" marT="0" marB="0" anchor="ctr"/>
                </a:tc>
              </a:tr>
              <a:tr h="255772">
                <a:tc>
                  <a:txBody>
                    <a:bodyPr/>
                    <a:lstStyle/>
                    <a:p>
                      <a:pPr algn="ctr">
                        <a:lnSpc>
                          <a:spcPct val="115000"/>
                        </a:lnSpc>
                        <a:spcAft>
                          <a:spcPts val="0"/>
                        </a:spcAft>
                      </a:pPr>
                      <a:r>
                        <a:rPr lang="el-GR" sz="1400" b="0">
                          <a:latin typeface="Calibri"/>
                          <a:ea typeface="Calibri"/>
                          <a:cs typeface="Calibri"/>
                        </a:rPr>
                        <a:t>Πλεονεκτήματα έναντι του Ηπειρωτικού Χώρου κυρίως σε θέματα μεταφορών και ασφάλειας</a:t>
                      </a:r>
                      <a:endParaRPr lang="en-GB" sz="1400" b="0">
                        <a:latin typeface="Calibri"/>
                        <a:ea typeface="Calibri"/>
                        <a:cs typeface="Calibri"/>
                      </a:endParaRPr>
                    </a:p>
                  </a:txBody>
                  <a:tcPr marL="68580" marR="68580" marT="0" marB="0" anchor="ctr"/>
                </a:tc>
                <a:tc>
                  <a:txBody>
                    <a:bodyPr/>
                    <a:lstStyle/>
                    <a:p>
                      <a:pPr algn="ctr">
                        <a:lnSpc>
                          <a:spcPct val="115000"/>
                        </a:lnSpc>
                        <a:spcAft>
                          <a:spcPts val="0"/>
                        </a:spcAft>
                      </a:pPr>
                      <a:r>
                        <a:rPr lang="el-GR" sz="1400" b="0">
                          <a:latin typeface="Calibri"/>
                          <a:ea typeface="Calibri"/>
                          <a:cs typeface="Calibri"/>
                        </a:rPr>
                        <a:t>-</a:t>
                      </a:r>
                      <a:endParaRPr lang="en-GB" sz="1400" b="0">
                        <a:latin typeface="Calibri"/>
                        <a:ea typeface="Calibri"/>
                        <a:cs typeface="Calibri"/>
                      </a:endParaRPr>
                    </a:p>
                  </a:txBody>
                  <a:tcPr marL="68580" marR="68580" marT="0" marB="0" anchor="ctr"/>
                </a:tc>
                <a:tc>
                  <a:txBody>
                    <a:bodyPr/>
                    <a:lstStyle/>
                    <a:p>
                      <a:pPr algn="just">
                        <a:lnSpc>
                          <a:spcPct val="115000"/>
                        </a:lnSpc>
                        <a:spcAft>
                          <a:spcPts val="0"/>
                        </a:spcAft>
                      </a:pPr>
                      <a:r>
                        <a:rPr lang="el-GR" sz="1400" b="0">
                          <a:latin typeface="Calibri"/>
                          <a:ea typeface="Calibri"/>
                          <a:cs typeface="Calibri"/>
                        </a:rPr>
                        <a:t>Ενίσχυση δομών και υποδομών μεταφορών, υγείας, εκπαίδευσης. Καθιέρωση του Μεταφορικού Ισοδύναμου</a:t>
                      </a:r>
                      <a:endParaRPr lang="en-GB" sz="1400" b="0">
                        <a:latin typeface="Calibri"/>
                        <a:ea typeface="Calibri"/>
                        <a:cs typeface="Calibri"/>
                      </a:endParaRPr>
                    </a:p>
                    <a:p>
                      <a:pPr algn="just">
                        <a:lnSpc>
                          <a:spcPct val="115000"/>
                        </a:lnSpc>
                        <a:spcAft>
                          <a:spcPts val="0"/>
                        </a:spcAft>
                      </a:pPr>
                      <a:r>
                        <a:rPr lang="el-GR" sz="1400" b="0">
                          <a:latin typeface="Calibri"/>
                          <a:ea typeface="Calibri"/>
                          <a:cs typeface="Calibri"/>
                        </a:rPr>
                        <a:t>Εμπέδωση της Ασφάλειας ιδίως στα Νησιά του Ανατολικού Αιγαίου</a:t>
                      </a:r>
                      <a:endParaRPr lang="en-GB" sz="1400" b="0">
                        <a:latin typeface="Calibri"/>
                        <a:ea typeface="Calibri"/>
                        <a:cs typeface="Calibri"/>
                      </a:endParaRPr>
                    </a:p>
                  </a:txBody>
                  <a:tcPr marL="68580" marR="68580" marT="0" marB="0" anchor="ctr"/>
                </a:tc>
              </a:tr>
              <a:tr h="255772">
                <a:tc>
                  <a:txBody>
                    <a:bodyPr/>
                    <a:lstStyle/>
                    <a:p>
                      <a:pPr algn="ctr">
                        <a:lnSpc>
                          <a:spcPct val="115000"/>
                        </a:lnSpc>
                        <a:spcAft>
                          <a:spcPts val="0"/>
                        </a:spcAft>
                      </a:pPr>
                      <a:r>
                        <a:rPr lang="el-GR" sz="1400" b="0">
                          <a:latin typeface="Calibri"/>
                          <a:ea typeface="Calibri"/>
                          <a:cs typeface="Calibri"/>
                        </a:rPr>
                        <a:t>Πολιτιστική Ανάπτυξη</a:t>
                      </a:r>
                      <a:endParaRPr lang="en-GB" sz="1400" b="0">
                        <a:latin typeface="Calibri"/>
                        <a:ea typeface="Calibri"/>
                        <a:cs typeface="Calibri"/>
                      </a:endParaRPr>
                    </a:p>
                  </a:txBody>
                  <a:tcPr marL="68580" marR="68580" marT="0" marB="0" anchor="ctr"/>
                </a:tc>
                <a:tc>
                  <a:txBody>
                    <a:bodyPr/>
                    <a:lstStyle/>
                    <a:p>
                      <a:pPr algn="ctr">
                        <a:lnSpc>
                          <a:spcPct val="115000"/>
                        </a:lnSpc>
                        <a:spcAft>
                          <a:spcPts val="0"/>
                        </a:spcAft>
                      </a:pPr>
                      <a:r>
                        <a:rPr lang="el-GR" sz="1400" b="0">
                          <a:latin typeface="Calibri"/>
                          <a:ea typeface="Calibri"/>
                          <a:cs typeface="Calibri"/>
                        </a:rPr>
                        <a:t>Ανάγκη Ανάπτυξης του Δημιουργικού Τομέα</a:t>
                      </a:r>
                      <a:endParaRPr lang="en-GB" sz="1400" b="0">
                        <a:latin typeface="Calibri"/>
                        <a:ea typeface="Calibri"/>
                        <a:cs typeface="Calibri"/>
                      </a:endParaRPr>
                    </a:p>
                  </a:txBody>
                  <a:tcPr marL="68580" marR="68580" marT="0" marB="0" anchor="ctr"/>
                </a:tc>
                <a:tc>
                  <a:txBody>
                    <a:bodyPr/>
                    <a:lstStyle/>
                    <a:p>
                      <a:pPr algn="just">
                        <a:lnSpc>
                          <a:spcPct val="115000"/>
                        </a:lnSpc>
                        <a:spcAft>
                          <a:spcPts val="0"/>
                        </a:spcAft>
                      </a:pPr>
                      <a:r>
                        <a:rPr lang="el-GR" sz="1400" b="0" dirty="0">
                          <a:latin typeface="Calibri"/>
                          <a:ea typeface="Calibri"/>
                          <a:cs typeface="Calibri"/>
                        </a:rPr>
                        <a:t>Ενίσχυση των δομών και των υποδομών του Πολιτιστικού Τομέα. Στρατηγική Ανάπτυξης των Επιχειρήσεων του Δημιουργικού Τομέα (Επιχειρήσεις που αξιοποιούν πολιτιστικούς πόρους με την χρήση της τεχνολογίας: Επιχειρήσεις Ήχου-Εικόνας, Τηλεόραση, Βίντεο, Φωτογραφία, Δισκογραφία, Εκδόσεις-Εκτυπώσεις, Κέντρα Εικονικής Πραγματικότητας, Εφαρμογές ΤΠΕ, Συνεδριακή-Εκθεσιακή Δραστηριότητα, Καλλιτεχνική Δημιουργία, κτλ)</a:t>
                      </a:r>
                      <a:endParaRPr lang="en-GB" sz="1400" b="0" dirty="0">
                        <a:latin typeface="Calibri"/>
                        <a:ea typeface="Calibri"/>
                        <a:cs typeface="Calibri"/>
                      </a:endParaRPr>
                    </a:p>
                  </a:txBody>
                  <a:tcPr marL="68580" marR="68580" marT="0" marB="0"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b="1" dirty="0" smtClean="0"/>
              <a:t>Γενικά Χαρακτηριστικά του Ελληνικού Νησιωτικού Χώρου</a:t>
            </a:r>
            <a:endParaRPr lang="en-GB" dirty="0"/>
          </a:p>
        </p:txBody>
      </p:sp>
      <p:sp>
        <p:nvSpPr>
          <p:cNvPr id="3" name="Content Placeholder 2"/>
          <p:cNvSpPr>
            <a:spLocks noGrp="1"/>
          </p:cNvSpPr>
          <p:nvPr>
            <p:ph idx="1"/>
          </p:nvPr>
        </p:nvSpPr>
        <p:spPr/>
        <p:txBody>
          <a:bodyPr>
            <a:normAutofit fontScale="85000" lnSpcReduction="20000"/>
          </a:bodyPr>
          <a:lstStyle/>
          <a:p>
            <a:pPr algn="just"/>
            <a:r>
              <a:rPr lang="el-GR" dirty="0" smtClean="0"/>
              <a:t>Το </a:t>
            </a:r>
            <a:r>
              <a:rPr lang="el-GR" dirty="0"/>
              <a:t>ελληνικό νησιωτικό σύνολο περιλαμβάνει </a:t>
            </a:r>
            <a:r>
              <a:rPr lang="el-GR" dirty="0" smtClean="0"/>
              <a:t>ένα πολύ μεγάλο αριθμό </a:t>
            </a:r>
            <a:r>
              <a:rPr lang="el-GR" dirty="0"/>
              <a:t>νησιών και νησιωτικών συμπλεγμάτων, που καλύπτουν το </a:t>
            </a:r>
            <a:r>
              <a:rPr lang="el-GR" b="1" dirty="0"/>
              <a:t>16,28% του εδάφους της χώρας (21.484 τ.χλμ.)</a:t>
            </a:r>
            <a:r>
              <a:rPr lang="el-GR" dirty="0"/>
              <a:t>. Ειδικότερα, η χώρα μας απαριθμεί συνολικά 9.837 θαλάσσια νησιωτικά εδάφη (νησιά, νησίδες, βραχονησίδες και ερημονήσια), γεγονός που την κατατάσσει στις πρώτες θέσεις μεταξύ των νησιωτικών χωρών του κόσμου. </a:t>
            </a:r>
            <a:endParaRPr lang="en-GB" dirty="0"/>
          </a:p>
          <a:p>
            <a:pPr algn="just"/>
            <a:r>
              <a:rPr lang="el-GR" b="1" dirty="0"/>
              <a:t>Οι αποκλειστικά νησιωτικές Περιφέρειες </a:t>
            </a:r>
            <a:r>
              <a:rPr lang="el-GR" dirty="0"/>
              <a:t>της </a:t>
            </a:r>
            <a:r>
              <a:rPr lang="el-GR" dirty="0" smtClean="0"/>
              <a:t>χώρας, </a:t>
            </a:r>
            <a:r>
              <a:rPr lang="el-GR" dirty="0"/>
              <a:t>Βόρειο Αιγαίο, </a:t>
            </a:r>
            <a:r>
              <a:rPr lang="el-GR" dirty="0" smtClean="0"/>
              <a:t>Νότιο </a:t>
            </a:r>
            <a:r>
              <a:rPr lang="el-GR" dirty="0"/>
              <a:t>Αιγαίο, </a:t>
            </a:r>
            <a:r>
              <a:rPr lang="el-GR" dirty="0" smtClean="0"/>
              <a:t>Ιόνια </a:t>
            </a:r>
            <a:r>
              <a:rPr lang="el-GR" dirty="0"/>
              <a:t>Νησιά και </a:t>
            </a:r>
            <a:r>
              <a:rPr lang="el-GR" dirty="0" smtClean="0"/>
              <a:t>Κρήτη</a:t>
            </a:r>
            <a:r>
              <a:rPr lang="el-GR" dirty="0"/>
              <a:t>, </a:t>
            </a:r>
            <a:r>
              <a:rPr lang="el-GR" b="1" dirty="0" smtClean="0"/>
              <a:t>καταλαμβάνουν </a:t>
            </a:r>
            <a:r>
              <a:rPr lang="el-GR" b="1" dirty="0"/>
              <a:t>το 14,99% της έκτασης </a:t>
            </a:r>
            <a:r>
              <a:rPr lang="el-GR" dirty="0"/>
              <a:t>και </a:t>
            </a:r>
            <a:r>
              <a:rPr lang="el-GR" b="1" dirty="0"/>
              <a:t>το 12,38% του πληθυσμού της χώρας (1.339.166 κατ</a:t>
            </a:r>
            <a:r>
              <a:rPr lang="el-GR" dirty="0" smtClean="0"/>
              <a:t>., 2011).</a:t>
            </a:r>
            <a:endParaRPr lang="en-GB" dirty="0"/>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8" name="Slide Number Placeholder 7"/>
          <p:cNvSpPr>
            <a:spLocks noGrp="1"/>
          </p:cNvSpPr>
          <p:nvPr>
            <p:ph type="sldNum" sz="quarter" idx="12"/>
          </p:nvPr>
        </p:nvSpPr>
        <p:spPr>
          <a:xfrm>
            <a:off x="3714744" y="6286520"/>
            <a:ext cx="2133600" cy="365125"/>
          </a:xfrm>
        </p:spPr>
        <p:txBody>
          <a:bodyPr/>
          <a:lstStyle/>
          <a:p>
            <a:pPr algn="ctr"/>
            <a:fld id="{BE618E65-2B48-4F3E-BE50-2D54BA01E8BA}" type="slidenum">
              <a:rPr lang="en-GB" smtClean="0"/>
              <a:pPr algn="ctr"/>
              <a:t>5</a:t>
            </a:fld>
            <a:endParaRPr lang="en-GB"/>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071570"/>
          </a:xfrm>
        </p:spPr>
        <p:txBody>
          <a:bodyPr>
            <a:normAutofit/>
          </a:bodyPr>
          <a:lstStyle/>
          <a:p>
            <a:r>
              <a:rPr lang="el-GR" sz="2800" b="1" dirty="0" smtClean="0"/>
              <a:t>Ειδίκευση στις Νησιωτικές Περιφέρειες βάσει της Ακαθάριστης Προστιθέμενης Αξίας (2013)</a:t>
            </a:r>
            <a:endParaRPr lang="en-GB" sz="28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50</a:t>
            </a:fld>
            <a:endParaRPr lang="en-GB"/>
          </a:p>
        </p:txBody>
      </p:sp>
      <p:graphicFrame>
        <p:nvGraphicFramePr>
          <p:cNvPr id="5" name="Table 4"/>
          <p:cNvGraphicFramePr>
            <a:graphicFrameLocks noGrp="1"/>
          </p:cNvGraphicFramePr>
          <p:nvPr/>
        </p:nvGraphicFramePr>
        <p:xfrm>
          <a:off x="357158" y="1071546"/>
          <a:ext cx="8572559" cy="5561802"/>
        </p:xfrm>
        <a:graphic>
          <a:graphicData uri="http://schemas.openxmlformats.org/drawingml/2006/table">
            <a:tbl>
              <a:tblPr firstRow="1" bandRow="1">
                <a:tableStyleId>{5C22544A-7EE6-4342-B048-85BDC9FD1C3A}</a:tableStyleId>
              </a:tblPr>
              <a:tblGrid>
                <a:gridCol w="879367"/>
                <a:gridCol w="1367904"/>
                <a:gridCol w="159805"/>
                <a:gridCol w="1217580"/>
                <a:gridCol w="1211721"/>
                <a:gridCol w="1191092"/>
                <a:gridCol w="187637"/>
                <a:gridCol w="1003455"/>
                <a:gridCol w="1353998"/>
              </a:tblGrid>
              <a:tr h="370840">
                <a:tc gridSpan="9">
                  <a:txBody>
                    <a:bodyPr/>
                    <a:lstStyle/>
                    <a:p>
                      <a:pPr algn="ctr"/>
                      <a:r>
                        <a:rPr lang="el-GR" sz="1800" b="1" kern="1200" dirty="0" smtClean="0">
                          <a:solidFill>
                            <a:schemeClr val="lt1"/>
                          </a:solidFill>
                          <a:latin typeface="+mn-lt"/>
                          <a:ea typeface="+mn-ea"/>
                          <a:cs typeface="+mn-cs"/>
                        </a:rPr>
                        <a:t>Περιφέρεια Βορείου Αιγαίου</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70840">
                <a:tc>
                  <a:txBody>
                    <a:bodyPr/>
                    <a:lstStyle/>
                    <a:p>
                      <a:pPr>
                        <a:lnSpc>
                          <a:spcPct val="115000"/>
                        </a:lnSpc>
                        <a:spcAft>
                          <a:spcPts val="0"/>
                        </a:spcAft>
                      </a:pPr>
                      <a:r>
                        <a:rPr lang="el-GR" sz="1200" b="1" dirty="0">
                          <a:latin typeface="Calibri"/>
                          <a:ea typeface="Calibri"/>
                          <a:cs typeface="Calibri"/>
                        </a:rPr>
                        <a:t>Τομείς</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200" dirty="0">
                          <a:latin typeface="Calibri"/>
                          <a:ea typeface="Calibri"/>
                          <a:cs typeface="Arial"/>
                        </a:rPr>
                        <a:t>Δημόσια διοίκηση και άμυνα - Υποχρεωτική κοινωνική ασφάλιση</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l-GR" sz="1200" dirty="0">
                          <a:latin typeface="Calibri"/>
                          <a:ea typeface="Calibri"/>
                          <a:cs typeface="Arial"/>
                        </a:rPr>
                        <a:t>Δραστηριότητες υπηρεσιών παροχής καταλύματος και υπηρεσιών εστίασης</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nSpc>
                          <a:spcPct val="115000"/>
                        </a:lnSpc>
                        <a:spcAft>
                          <a:spcPts val="0"/>
                        </a:spcAft>
                      </a:pP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200" dirty="0" err="1">
                          <a:latin typeface="Calibri"/>
                          <a:ea typeface="Calibri"/>
                          <a:cs typeface="Arial"/>
                        </a:rPr>
                        <a:t>Κατασκευές</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200" dirty="0" err="1">
                          <a:latin typeface="Calibri"/>
                          <a:ea typeface="Calibri"/>
                          <a:cs typeface="Arial"/>
                        </a:rPr>
                        <a:t>Γεωργία</a:t>
                      </a:r>
                      <a:r>
                        <a:rPr lang="en-GB" sz="1200" dirty="0">
                          <a:latin typeface="Calibri"/>
                          <a:ea typeface="Calibri"/>
                          <a:cs typeface="Arial"/>
                        </a:rPr>
                        <a:t>, </a:t>
                      </a:r>
                      <a:r>
                        <a:rPr lang="en-GB" sz="1200" dirty="0" err="1">
                          <a:latin typeface="Calibri"/>
                          <a:ea typeface="Calibri"/>
                          <a:cs typeface="Arial"/>
                        </a:rPr>
                        <a:t>δασοκομία</a:t>
                      </a:r>
                      <a:r>
                        <a:rPr lang="en-GB" sz="1200" dirty="0">
                          <a:latin typeface="Calibri"/>
                          <a:ea typeface="Calibri"/>
                          <a:cs typeface="Arial"/>
                        </a:rPr>
                        <a:t> </a:t>
                      </a:r>
                      <a:r>
                        <a:rPr lang="en-GB" sz="1200" dirty="0" err="1">
                          <a:latin typeface="Calibri"/>
                          <a:ea typeface="Calibri"/>
                          <a:cs typeface="Arial"/>
                        </a:rPr>
                        <a:t>και</a:t>
                      </a:r>
                      <a:r>
                        <a:rPr lang="en-GB" sz="1200" dirty="0">
                          <a:latin typeface="Calibri"/>
                          <a:ea typeface="Calibri"/>
                          <a:cs typeface="Arial"/>
                        </a:rPr>
                        <a:t> </a:t>
                      </a:r>
                      <a:r>
                        <a:rPr lang="en-GB" sz="1200" dirty="0" err="1">
                          <a:latin typeface="Calibri"/>
                          <a:ea typeface="Calibri"/>
                          <a:cs typeface="Arial"/>
                        </a:rPr>
                        <a:t>αλιεία</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l-GR" sz="1200" dirty="0" smtClean="0">
                          <a:latin typeface="Calibri"/>
                          <a:ea typeface="Calibri"/>
                          <a:cs typeface="Arial"/>
                        </a:rPr>
                        <a:t>Ύδρευση – Διαχείριση Αποβλήτων</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a:lnSpc>
                          <a:spcPct val="115000"/>
                        </a:lnSpc>
                        <a:spcAft>
                          <a:spcPts val="0"/>
                        </a:spcAft>
                      </a:pPr>
                      <a:r>
                        <a:rPr lang="en-GB" sz="1200" dirty="0" err="1">
                          <a:latin typeface="Calibri"/>
                          <a:ea typeface="Calibri"/>
                          <a:cs typeface="Arial"/>
                        </a:rPr>
                        <a:t>Εκπαίδευση</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115000"/>
                        </a:lnSpc>
                        <a:spcAft>
                          <a:spcPts val="0"/>
                        </a:spcAft>
                      </a:pPr>
                      <a:r>
                        <a:rPr lang="en-GB" sz="1200" b="1" dirty="0" err="1">
                          <a:latin typeface="Calibri"/>
                          <a:ea typeface="Calibri"/>
                          <a:cs typeface="Calibri"/>
                        </a:rPr>
                        <a:t>QL</a:t>
                      </a:r>
                      <a:r>
                        <a:rPr lang="en-GB" sz="1200" b="1" baseline="-25000" dirty="0" err="1">
                          <a:latin typeface="Calibri"/>
                          <a:ea typeface="Calibri"/>
                          <a:cs typeface="Calibri"/>
                        </a:rPr>
                        <a:t>ir</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400" dirty="0">
                          <a:latin typeface="Calibri"/>
                          <a:ea typeface="Calibri"/>
                          <a:cs typeface="Arial"/>
                        </a:rPr>
                        <a:t>2,01</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n-GB" sz="1400" dirty="0">
                          <a:latin typeface="Calibri"/>
                          <a:ea typeface="Calibri"/>
                          <a:cs typeface="Arial"/>
                        </a:rPr>
                        <a:t>1,50</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en-GB" sz="12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400" dirty="0">
                          <a:latin typeface="Calibri"/>
                          <a:ea typeface="Calibri"/>
                          <a:cs typeface="Arial"/>
                        </a:rPr>
                        <a:t>1,45</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400" dirty="0">
                          <a:latin typeface="Calibri"/>
                          <a:ea typeface="Calibri"/>
                          <a:cs typeface="Arial"/>
                        </a:rPr>
                        <a:t>1,44</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n-GB" sz="1400" dirty="0">
                          <a:latin typeface="Calibri"/>
                          <a:ea typeface="Calibri"/>
                          <a:cs typeface="Arial"/>
                        </a:rPr>
                        <a:t>1,11</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a:lnSpc>
                          <a:spcPct val="115000"/>
                        </a:lnSpc>
                        <a:spcAft>
                          <a:spcPts val="0"/>
                        </a:spcAft>
                      </a:pPr>
                      <a:r>
                        <a:rPr lang="en-GB" sz="1400" dirty="0">
                          <a:latin typeface="Calibri"/>
                          <a:ea typeface="Calibri"/>
                          <a:cs typeface="Arial"/>
                        </a:rPr>
                        <a:t>1,09</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gridSpan="9">
                  <a:txBody>
                    <a:bodyPr/>
                    <a:lstStyle/>
                    <a:p>
                      <a:pPr marL="0" algn="ctr" defTabSz="914400" rtl="0" eaLnBrk="1" latinLnBrk="0" hangingPunct="1"/>
                      <a:r>
                        <a:rPr lang="el-GR" sz="1800" b="1" kern="1200" dirty="0" smtClean="0">
                          <a:solidFill>
                            <a:schemeClr val="lt1"/>
                          </a:solidFill>
                          <a:latin typeface="+mn-lt"/>
                          <a:ea typeface="+mn-ea"/>
                          <a:cs typeface="+mn-cs"/>
                        </a:rPr>
                        <a:t>Περιφέρεια Νοτίου Αιγαίου</a:t>
                      </a:r>
                      <a:endParaRPr lang="en-GB" sz="18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en-GB"/>
                    </a:p>
                  </a:txBody>
                  <a:tcPr/>
                </a:tc>
                <a:tc hMerge="1">
                  <a:txBody>
                    <a:bodyPr/>
                    <a:lstStyle/>
                    <a:p>
                      <a:endParaRPr lang="en-GB"/>
                    </a:p>
                  </a:txBody>
                  <a:tcPr/>
                </a:tc>
                <a:tc hMerge="1">
                  <a:txBody>
                    <a:bodyPr/>
                    <a:lstStyle/>
                    <a:p>
                      <a:pPr marL="0" algn="l" defTabSz="914400" rtl="0" eaLnBrk="1" latinLnBrk="0" hangingPunct="1"/>
                      <a:endParaRPr lang="en-GB" sz="18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pPr marL="0" algn="l" defTabSz="914400" rtl="0" eaLnBrk="1" latinLnBrk="0" hangingPunct="1"/>
                      <a:endParaRPr lang="en-GB" sz="18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pPr marL="0" algn="l" defTabSz="914400" rtl="0" eaLnBrk="1" latinLnBrk="0" hangingPunct="1"/>
                      <a:endParaRPr lang="en-GB" sz="18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pPr marL="0" algn="l" defTabSz="914400" rtl="0" eaLnBrk="1" latinLnBrk="0" hangingPunct="1"/>
                      <a:endParaRPr lang="en-GB" sz="18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en-GB"/>
                    </a:p>
                  </a:txBody>
                  <a:tcPr/>
                </a:tc>
                <a:tc hMerge="1">
                  <a:txBody>
                    <a:bodyPr/>
                    <a:lstStyle/>
                    <a:p>
                      <a:pPr marL="0" algn="l" defTabSz="914400" rtl="0" eaLnBrk="1" latinLnBrk="0" hangingPunct="1"/>
                      <a:endParaRPr lang="en-GB" sz="18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70840">
                <a:tc>
                  <a:txBody>
                    <a:bodyPr/>
                    <a:lstStyle/>
                    <a:p>
                      <a:pPr>
                        <a:lnSpc>
                          <a:spcPct val="115000"/>
                        </a:lnSpc>
                        <a:spcAft>
                          <a:spcPts val="0"/>
                        </a:spcAft>
                      </a:pPr>
                      <a:r>
                        <a:rPr lang="el-GR" sz="1200" b="1" dirty="0">
                          <a:latin typeface="Calibri"/>
                          <a:ea typeface="Calibri"/>
                          <a:cs typeface="Calibri"/>
                        </a:rPr>
                        <a:t>Τομείς</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l-GR" sz="1200" dirty="0">
                          <a:latin typeface="Calibri"/>
                          <a:ea typeface="Calibri"/>
                          <a:cs typeface="Arial"/>
                        </a:rPr>
                        <a:t>Δραστηριότητες υπηρεσιών παροχής καταλύματος και υπηρεσιών εστίασης</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a:lnSpc>
                          <a:spcPct val="115000"/>
                        </a:lnSpc>
                        <a:spcAft>
                          <a:spcPts val="0"/>
                        </a:spcAft>
                      </a:pPr>
                      <a:r>
                        <a:rPr lang="en-GB" sz="1200" dirty="0" err="1">
                          <a:latin typeface="Calibri"/>
                          <a:ea typeface="Calibri"/>
                          <a:cs typeface="Arial"/>
                        </a:rPr>
                        <a:t>Μεταφορές</a:t>
                      </a:r>
                      <a:r>
                        <a:rPr lang="en-GB" sz="1200" dirty="0">
                          <a:latin typeface="Calibri"/>
                          <a:ea typeface="Calibri"/>
                          <a:cs typeface="Arial"/>
                        </a:rPr>
                        <a:t> </a:t>
                      </a:r>
                      <a:r>
                        <a:rPr lang="en-GB" sz="1200" dirty="0" err="1">
                          <a:latin typeface="Calibri"/>
                          <a:ea typeface="Calibri"/>
                          <a:cs typeface="Arial"/>
                        </a:rPr>
                        <a:t>και</a:t>
                      </a:r>
                      <a:r>
                        <a:rPr lang="en-GB" sz="1200" dirty="0">
                          <a:latin typeface="Calibri"/>
                          <a:ea typeface="Calibri"/>
                          <a:cs typeface="Arial"/>
                        </a:rPr>
                        <a:t> </a:t>
                      </a:r>
                      <a:r>
                        <a:rPr lang="en-GB" sz="1200" dirty="0" err="1">
                          <a:latin typeface="Calibri"/>
                          <a:ea typeface="Calibri"/>
                          <a:cs typeface="Arial"/>
                        </a:rPr>
                        <a:t>αποθήκευση</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200" dirty="0" err="1">
                          <a:latin typeface="Calibri"/>
                          <a:ea typeface="Calibri"/>
                          <a:cs typeface="Arial"/>
                        </a:rPr>
                        <a:t>Κατασκευές</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200" dirty="0" smtClean="0">
                          <a:latin typeface="+mn-lt"/>
                          <a:ea typeface="Calibri"/>
                          <a:cs typeface="Arial"/>
                        </a:rPr>
                        <a:t>Ύδρευση – Διαχείριση Αποβλήτων</a:t>
                      </a:r>
                      <a:endParaRPr lang="en-GB" sz="1200" dirty="0">
                        <a:latin typeface="+mn-lt"/>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3">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GB"/>
                    </a:p>
                  </a:txBody>
                  <a:tcPr/>
                </a:tc>
                <a:tc rowSpan="2"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115000"/>
                        </a:lnSpc>
                        <a:spcAft>
                          <a:spcPts val="0"/>
                        </a:spcAft>
                      </a:pPr>
                      <a:r>
                        <a:rPr lang="en-GB" sz="1200" b="1" dirty="0" err="1">
                          <a:latin typeface="Calibri"/>
                          <a:ea typeface="Calibri"/>
                          <a:cs typeface="Calibri"/>
                        </a:rPr>
                        <a:t>QL</a:t>
                      </a:r>
                      <a:r>
                        <a:rPr lang="en-GB" sz="1200" b="1" baseline="-25000" dirty="0" err="1">
                          <a:latin typeface="Calibri"/>
                          <a:ea typeface="Calibri"/>
                          <a:cs typeface="Calibri"/>
                        </a:rPr>
                        <a:t>ir</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l-GR" sz="1400" dirty="0">
                          <a:latin typeface="Calibri"/>
                          <a:ea typeface="Calibri"/>
                          <a:cs typeface="Arial"/>
                        </a:rPr>
                        <a:t>4,68</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a:lnSpc>
                          <a:spcPct val="115000"/>
                        </a:lnSpc>
                        <a:spcAft>
                          <a:spcPts val="0"/>
                        </a:spcAft>
                      </a:pPr>
                      <a:r>
                        <a:rPr lang="en-GB" sz="1400" dirty="0">
                          <a:latin typeface="Calibri"/>
                          <a:ea typeface="Calibri"/>
                          <a:cs typeface="Arial"/>
                        </a:rPr>
                        <a:t>1,5</a:t>
                      </a:r>
                      <a:r>
                        <a:rPr lang="el-GR" sz="1400" dirty="0">
                          <a:latin typeface="Calibri"/>
                          <a:ea typeface="Calibri"/>
                          <a:cs typeface="Arial"/>
                        </a:rPr>
                        <a:t>7</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400" dirty="0">
                          <a:latin typeface="Calibri"/>
                          <a:ea typeface="Calibri"/>
                          <a:cs typeface="Arial"/>
                        </a:rPr>
                        <a:t>1,4</a:t>
                      </a:r>
                      <a:r>
                        <a:rPr lang="el-GR" sz="1400" dirty="0">
                          <a:latin typeface="Calibri"/>
                          <a:ea typeface="Calibri"/>
                          <a:cs typeface="Arial"/>
                        </a:rPr>
                        <a:t>7</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400" dirty="0">
                          <a:latin typeface="Calibri"/>
                          <a:ea typeface="Calibri"/>
                          <a:cs typeface="Arial"/>
                        </a:rPr>
                        <a:t>1,</a:t>
                      </a:r>
                      <a:r>
                        <a:rPr lang="el-GR" sz="1400" dirty="0">
                          <a:latin typeface="Calibri"/>
                          <a:ea typeface="Calibri"/>
                          <a:cs typeface="Arial"/>
                        </a:rPr>
                        <a:t>24</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en-GB"/>
                    </a:p>
                  </a:txBody>
                  <a:tcPr/>
                </a:tc>
                <a:tc hMerge="1"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610">
                <a:tc gridSpan="9">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800" b="1" kern="1200" dirty="0" smtClean="0">
                          <a:solidFill>
                            <a:schemeClr val="lt1"/>
                          </a:solidFill>
                          <a:latin typeface="+mn-lt"/>
                          <a:ea typeface="+mn-ea"/>
                          <a:cs typeface="+mn-cs"/>
                        </a:rPr>
                        <a:t>Περιφέρεια Ιονίων Νήσων</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pPr algn="ctr">
                        <a:lnSpc>
                          <a:spcPct val="115000"/>
                        </a:lnSpc>
                        <a:spcAft>
                          <a:spcPts val="0"/>
                        </a:spcAft>
                      </a:pP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lnSpc>
                          <a:spcPct val="115000"/>
                        </a:lnSpc>
                        <a:spcAft>
                          <a:spcPts val="0"/>
                        </a:spcAft>
                      </a:pP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370840">
                <a:tc>
                  <a:txBody>
                    <a:bodyPr/>
                    <a:lstStyle/>
                    <a:p>
                      <a:pPr>
                        <a:lnSpc>
                          <a:spcPct val="115000"/>
                        </a:lnSpc>
                        <a:spcAft>
                          <a:spcPts val="0"/>
                        </a:spcAft>
                      </a:pPr>
                      <a:r>
                        <a:rPr lang="el-GR" sz="1200" b="1" kern="1200" dirty="0" smtClean="0">
                          <a:solidFill>
                            <a:schemeClr val="dk1"/>
                          </a:solidFill>
                          <a:latin typeface="+mn-lt"/>
                          <a:ea typeface="+mn-ea"/>
                          <a:cs typeface="+mn-cs"/>
                        </a:rPr>
                        <a:t>Τομείς</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l-GR" sz="1200" kern="1200" dirty="0" smtClean="0">
                          <a:solidFill>
                            <a:schemeClr val="dk1"/>
                          </a:solidFill>
                          <a:latin typeface="+mn-lt"/>
                          <a:ea typeface="+mn-ea"/>
                          <a:cs typeface="+mn-cs"/>
                        </a:rPr>
                        <a:t>Δραστηριότητες υπηρεσιών παροχής καταλύματος και υπηρεσιών εστίασης</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a:lnSpc>
                          <a:spcPct val="115000"/>
                        </a:lnSpc>
                        <a:spcAft>
                          <a:spcPts val="0"/>
                        </a:spcAft>
                      </a:pPr>
                      <a:r>
                        <a:rPr lang="en-GB" sz="1200" kern="1200" dirty="0" err="1" smtClean="0">
                          <a:solidFill>
                            <a:schemeClr val="dk1"/>
                          </a:solidFill>
                          <a:latin typeface="+mn-lt"/>
                          <a:ea typeface="+mn-ea"/>
                          <a:cs typeface="+mn-cs"/>
                        </a:rPr>
                        <a:t>Κατασκευές</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200" dirty="0" err="1">
                          <a:latin typeface="Calibri"/>
                          <a:ea typeface="Calibri"/>
                          <a:cs typeface="Arial"/>
                        </a:rPr>
                        <a:t>Μεταφορές</a:t>
                      </a:r>
                      <a:r>
                        <a:rPr lang="en-GB" sz="1200" dirty="0">
                          <a:latin typeface="Calibri"/>
                          <a:ea typeface="Calibri"/>
                          <a:cs typeface="Arial"/>
                        </a:rPr>
                        <a:t> </a:t>
                      </a:r>
                      <a:r>
                        <a:rPr lang="en-GB" sz="1200" dirty="0" err="1">
                          <a:latin typeface="Calibri"/>
                          <a:ea typeface="Calibri"/>
                          <a:cs typeface="Arial"/>
                        </a:rPr>
                        <a:t>και</a:t>
                      </a:r>
                      <a:r>
                        <a:rPr lang="en-GB" sz="1200" dirty="0">
                          <a:latin typeface="Calibri"/>
                          <a:ea typeface="Calibri"/>
                          <a:cs typeface="Arial"/>
                        </a:rPr>
                        <a:t> </a:t>
                      </a:r>
                      <a:r>
                        <a:rPr lang="en-GB" sz="1200" dirty="0" err="1">
                          <a:latin typeface="Calibri"/>
                          <a:ea typeface="Calibri"/>
                          <a:cs typeface="Arial"/>
                        </a:rPr>
                        <a:t>αποθήκευση</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l-GR" sz="1200" kern="1200" dirty="0" smtClean="0">
                          <a:solidFill>
                            <a:schemeClr val="dk1"/>
                          </a:solidFill>
                          <a:latin typeface="+mn-lt"/>
                          <a:ea typeface="+mn-ea"/>
                          <a:cs typeface="+mn-cs"/>
                        </a:rPr>
                        <a:t>Τέχνες, διασκέδαση και ψυχαγωγία - Άλλες δραστηριότητες παροχής υπηρεσιών</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GB"/>
                    </a:p>
                  </a:txBody>
                  <a:tcPr/>
                </a:tc>
              </a:tr>
              <a:tr h="370840">
                <a:tc>
                  <a:txBody>
                    <a:bodyPr/>
                    <a:lstStyle/>
                    <a:p>
                      <a:pPr>
                        <a:lnSpc>
                          <a:spcPct val="115000"/>
                        </a:lnSpc>
                        <a:spcAft>
                          <a:spcPts val="0"/>
                        </a:spcAft>
                      </a:pPr>
                      <a:r>
                        <a:rPr lang="en-GB" sz="1200" b="1" kern="1200" dirty="0" err="1" smtClean="0">
                          <a:solidFill>
                            <a:schemeClr val="dk1"/>
                          </a:solidFill>
                          <a:latin typeface="+mn-lt"/>
                          <a:ea typeface="+mn-ea"/>
                          <a:cs typeface="+mn-cs"/>
                        </a:rPr>
                        <a:t>QL</a:t>
                      </a:r>
                      <a:r>
                        <a:rPr lang="en-GB" sz="1200" b="1" kern="1200" baseline="-25000" dirty="0" err="1" smtClean="0">
                          <a:solidFill>
                            <a:schemeClr val="dk1"/>
                          </a:solidFill>
                          <a:latin typeface="+mn-lt"/>
                          <a:ea typeface="+mn-ea"/>
                          <a:cs typeface="+mn-cs"/>
                        </a:rPr>
                        <a:t>ir</a:t>
                      </a:r>
                      <a:endParaRPr lang="en-GB" sz="12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l-GR" sz="1400" dirty="0" smtClean="0">
                          <a:latin typeface="Calibri"/>
                          <a:ea typeface="Calibri"/>
                          <a:cs typeface="Calibri"/>
                        </a:rPr>
                        <a:t>3,81</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a:lnSpc>
                          <a:spcPct val="115000"/>
                        </a:lnSpc>
                        <a:spcAft>
                          <a:spcPts val="0"/>
                        </a:spcAft>
                      </a:pPr>
                      <a:r>
                        <a:rPr lang="el-GR" sz="1400" dirty="0" smtClean="0">
                          <a:latin typeface="Calibri"/>
                          <a:ea typeface="Calibri"/>
                          <a:cs typeface="Calibri"/>
                        </a:rPr>
                        <a:t>1,55</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400" dirty="0" smtClean="0">
                          <a:latin typeface="Calibri"/>
                          <a:ea typeface="Calibri"/>
                          <a:cs typeface="Calibri"/>
                        </a:rPr>
                        <a:t>1,41</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l-GR" sz="1400" dirty="0" smtClean="0">
                          <a:latin typeface="Calibri"/>
                          <a:ea typeface="Calibri"/>
                          <a:cs typeface="Calibri"/>
                        </a:rPr>
                        <a:t>1,23</a:t>
                      </a:r>
                      <a:endParaRPr lang="en-GB" sz="14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en-GB"/>
                    </a:p>
                  </a:txBody>
                  <a:tcPr/>
                </a:tc>
                <a:tc hMerge="1" vMerge="1">
                  <a:txBody>
                    <a:bodyPr/>
                    <a:lstStyle/>
                    <a:p>
                      <a:endParaRPr lang="en-GB"/>
                    </a:p>
                  </a:txBody>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357166"/>
            <a:ext cx="8229600" cy="4714908"/>
          </a:xfrm>
        </p:spPr>
        <p:txBody>
          <a:bodyPr>
            <a:normAutofit fontScale="85000" lnSpcReduction="10000"/>
          </a:bodyPr>
          <a:lstStyle/>
          <a:p>
            <a:pPr marL="0" indent="0" algn="just">
              <a:buNone/>
            </a:pPr>
            <a:r>
              <a:rPr lang="el-GR" sz="2800" dirty="0" smtClean="0"/>
              <a:t>Από αναλυτικά στοιχεία σε επίπεδο Νομού προκύπτει ότι οι μεγάλες εξειδικεύσεις των Νησιωτικών Νομών περιστρέφονται γύρω από τον Τουρισμό,</a:t>
            </a:r>
            <a:endParaRPr lang="en-GB" sz="2800" dirty="0" smtClean="0"/>
          </a:p>
          <a:p>
            <a:pPr lvl="0"/>
            <a:r>
              <a:rPr lang="el-GR" sz="2800" dirty="0" smtClean="0"/>
              <a:t>Καταλύματα</a:t>
            </a:r>
            <a:endParaRPr lang="en-GB" sz="2800" dirty="0" smtClean="0"/>
          </a:p>
          <a:p>
            <a:pPr lvl="0"/>
            <a:r>
              <a:rPr lang="el-GR" sz="2800" dirty="0" smtClean="0"/>
              <a:t>Εστίαση</a:t>
            </a:r>
            <a:endParaRPr lang="en-GB" sz="2800" dirty="0" smtClean="0"/>
          </a:p>
          <a:p>
            <a:pPr lvl="0"/>
            <a:r>
              <a:rPr lang="el-GR" sz="2800" dirty="0" smtClean="0"/>
              <a:t>Ταξιδιωτικά Πρακτορεία</a:t>
            </a:r>
            <a:endParaRPr lang="en-GB" sz="2800" dirty="0" smtClean="0"/>
          </a:p>
          <a:p>
            <a:pPr lvl="0"/>
            <a:r>
              <a:rPr lang="el-GR" sz="2800" dirty="0" smtClean="0"/>
              <a:t>Χερσαίες και Πλωτές Μεταφορές</a:t>
            </a:r>
            <a:endParaRPr lang="en-GB" sz="2800" dirty="0" smtClean="0"/>
          </a:p>
          <a:p>
            <a:pPr lvl="0"/>
            <a:r>
              <a:rPr lang="el-GR" sz="2800" dirty="0" smtClean="0"/>
              <a:t>Κατασκευές,</a:t>
            </a:r>
            <a:endParaRPr lang="en-GB" sz="2800" dirty="0" smtClean="0"/>
          </a:p>
          <a:p>
            <a:r>
              <a:rPr lang="el-GR" sz="2800" dirty="0" smtClean="0"/>
              <a:t>Ενώ παρουσιάζονται μεγάλες ειδικεύσεις σε περισσότερο ανεξάρτητους από τον τουριστικό κλάδους σε</a:t>
            </a:r>
            <a:endParaRPr lang="en-GB" sz="2800" dirty="0" smtClean="0"/>
          </a:p>
          <a:p>
            <a:pPr lvl="0"/>
            <a:r>
              <a:rPr lang="el-GR" sz="2800" dirty="0" smtClean="0"/>
              <a:t>Ποτοποιία</a:t>
            </a:r>
            <a:endParaRPr lang="en-GB" sz="2800" dirty="0" smtClean="0"/>
          </a:p>
          <a:p>
            <a:pPr lvl="0"/>
            <a:r>
              <a:rPr lang="el-GR" sz="2800" dirty="0" smtClean="0"/>
              <a:t>Αλιεία-Ιχθυοκαλλιέργεια.</a:t>
            </a:r>
            <a:endParaRPr lang="en-GB" sz="28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51</a:t>
            </a:fld>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044" y="109360"/>
            <a:ext cx="8229600" cy="1143000"/>
          </a:xfrm>
        </p:spPr>
        <p:txBody>
          <a:bodyPr>
            <a:normAutofit fontScale="90000"/>
          </a:bodyPr>
          <a:lstStyle/>
          <a:p>
            <a:r>
              <a:rPr lang="el-GR" sz="3600" b="1" dirty="0" smtClean="0"/>
              <a:t>Οικονομική Πολιτική</a:t>
            </a:r>
            <a:br>
              <a:rPr lang="el-GR" sz="3600" b="1" dirty="0" smtClean="0"/>
            </a:br>
            <a:r>
              <a:rPr lang="el-GR" sz="3600" dirty="0" smtClean="0"/>
              <a:t>Προτάσεις Πολιτιστικής Πολιτικής</a:t>
            </a:r>
            <a:endParaRPr lang="en-GB" sz="3600" dirty="0"/>
          </a:p>
        </p:txBody>
      </p:sp>
      <p:sp>
        <p:nvSpPr>
          <p:cNvPr id="3" name="Content Placeholder 2"/>
          <p:cNvSpPr>
            <a:spLocks noGrp="1"/>
          </p:cNvSpPr>
          <p:nvPr>
            <p:ph idx="1"/>
          </p:nvPr>
        </p:nvSpPr>
        <p:spPr>
          <a:xfrm>
            <a:off x="428596" y="1357298"/>
            <a:ext cx="8229600" cy="5000660"/>
          </a:xfrm>
        </p:spPr>
        <p:txBody>
          <a:bodyPr>
            <a:normAutofit/>
          </a:bodyPr>
          <a:lstStyle/>
          <a:p>
            <a:pPr lvl="0"/>
            <a:r>
              <a:rPr lang="el-GR" sz="2400" dirty="0" smtClean="0"/>
              <a:t>Δημιουργία “ταυτότητας προορισμού</a:t>
            </a:r>
            <a:r>
              <a:rPr lang="en-GB" sz="2400" dirty="0" smtClean="0"/>
              <a:t>”</a:t>
            </a:r>
          </a:p>
          <a:p>
            <a:pPr lvl="0"/>
            <a:r>
              <a:rPr lang="el-GR" sz="2400" dirty="0" smtClean="0"/>
              <a:t>Ενίσχυση της πολιτιστικής ανάπτυξης </a:t>
            </a:r>
            <a:r>
              <a:rPr lang="en-GB" sz="2400" dirty="0" smtClean="0"/>
              <a:t> </a:t>
            </a:r>
            <a:r>
              <a:rPr lang="el-GR" sz="2400" dirty="0" smtClean="0"/>
              <a:t>και συμμετοχή σε πολιτιστικές δραστηριότητες.</a:t>
            </a:r>
            <a:endParaRPr lang="en-GB" sz="2400" dirty="0" smtClean="0"/>
          </a:p>
          <a:p>
            <a:pPr lvl="0"/>
            <a:r>
              <a:rPr lang="el-GR" sz="2400" dirty="0" smtClean="0"/>
              <a:t>Προστασία και ανάδειξη των πολιτιστικών πόρων</a:t>
            </a:r>
            <a:endParaRPr lang="en-GB" sz="2400" dirty="0" smtClean="0"/>
          </a:p>
          <a:p>
            <a:pPr lvl="0"/>
            <a:r>
              <a:rPr lang="el-GR" sz="2400" dirty="0" smtClean="0"/>
              <a:t>Χρησιμοποίηση των νέων μέσων ψηφιακής τεχνολογίας (Κέντρα Εικονικής Πραγματικότητας, Κέντρα Αναπαράστασης, </a:t>
            </a:r>
            <a:r>
              <a:rPr lang="en-GB" sz="2400" dirty="0" smtClean="0"/>
              <a:t>“</a:t>
            </a:r>
            <a:r>
              <a:rPr lang="el-GR" sz="2400" dirty="0" smtClean="0"/>
              <a:t>Καινοτομικά</a:t>
            </a:r>
            <a:r>
              <a:rPr lang="en-GB" sz="2400" dirty="0" smtClean="0"/>
              <a:t>”</a:t>
            </a:r>
            <a:r>
              <a:rPr lang="el-GR" sz="2400" dirty="0" smtClean="0"/>
              <a:t> Μουσεία, κ.ά.)</a:t>
            </a:r>
            <a:endParaRPr lang="en-GB" sz="2400" dirty="0" smtClean="0"/>
          </a:p>
          <a:p>
            <a:pPr lvl="0"/>
            <a:r>
              <a:rPr lang="el-GR" sz="2400" dirty="0" smtClean="0"/>
              <a:t>Δημιουργία πολιτιστικών δικτύων</a:t>
            </a:r>
            <a:endParaRPr lang="en-GB" sz="2400" dirty="0" smtClean="0"/>
          </a:p>
          <a:p>
            <a:r>
              <a:rPr lang="el-GR" sz="2400" dirty="0" smtClean="0"/>
              <a:t>Προώθηση εναλλακτικών μορφών τουρισμού, που βασίζονται κατά κύριο λόγο στα μνημεία της πολιτιστικής κληρονομιάς και σε στοιχεία του νεώτερου πολιτισμού</a:t>
            </a:r>
          </a:p>
          <a:p>
            <a:r>
              <a:rPr lang="el-GR" sz="2400" dirty="0" smtClean="0"/>
              <a:t>Σύνδεση Πολιτιστικού και Δημιουργικού Τομέα</a:t>
            </a:r>
            <a:endParaRPr lang="en-GB" sz="24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52</a:t>
            </a:fld>
            <a:endParaRPr lang="en-GB"/>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044" y="109360"/>
            <a:ext cx="8229600" cy="1143000"/>
          </a:xfrm>
        </p:spPr>
        <p:txBody>
          <a:bodyPr>
            <a:normAutofit fontScale="90000"/>
          </a:bodyPr>
          <a:lstStyle/>
          <a:p>
            <a:r>
              <a:rPr lang="el-GR" sz="3600" b="1" dirty="0" smtClean="0"/>
              <a:t>Οικονομική Πολιτική</a:t>
            </a:r>
            <a:br>
              <a:rPr lang="el-GR" sz="3600" b="1" dirty="0" smtClean="0"/>
            </a:br>
            <a:r>
              <a:rPr lang="el-GR" sz="3600" dirty="0" smtClean="0"/>
              <a:t>Προτάσεις Τουριστικής Πολιτικής</a:t>
            </a:r>
            <a:endParaRPr lang="en-GB" sz="3600" dirty="0"/>
          </a:p>
        </p:txBody>
      </p:sp>
      <p:sp>
        <p:nvSpPr>
          <p:cNvPr id="3" name="Content Placeholder 2"/>
          <p:cNvSpPr>
            <a:spLocks noGrp="1"/>
          </p:cNvSpPr>
          <p:nvPr>
            <p:ph idx="1"/>
          </p:nvPr>
        </p:nvSpPr>
        <p:spPr>
          <a:xfrm>
            <a:off x="214282" y="1285860"/>
            <a:ext cx="8715436" cy="5786478"/>
          </a:xfrm>
        </p:spPr>
        <p:txBody>
          <a:bodyPr>
            <a:normAutofit fontScale="70000" lnSpcReduction="20000"/>
          </a:bodyPr>
          <a:lstStyle/>
          <a:p>
            <a:pPr marL="0" indent="0" algn="just">
              <a:buNone/>
            </a:pPr>
            <a:r>
              <a:rPr lang="el-GR" sz="3000" dirty="0" smtClean="0"/>
              <a:t>Ο τουρισμός αποτελεί την βασική δυναμική δραστηριότητα των ελληνικών νησιών. Δεν μπορεί όμως να αποτελέσει τον μοχλό της ανάπτυξης του Ελληνικού Νησιωτικού Χώρου ή να λειτουργήσει ως πραγματική «Προωθητική Δραστηριότητα».</a:t>
            </a:r>
            <a:endParaRPr lang="en-GB" sz="3000" dirty="0" smtClean="0"/>
          </a:p>
          <a:p>
            <a:pPr algn="just"/>
            <a:r>
              <a:rPr lang="el-GR" sz="3000" dirty="0" smtClean="0"/>
              <a:t>Βασικά εμπόδια στον αναπτυξιακό ρόλο του Τουρισμού αποτελούν:</a:t>
            </a:r>
            <a:endParaRPr lang="en-GB" sz="3000" dirty="0" smtClean="0"/>
          </a:p>
          <a:p>
            <a:pPr lvl="0" algn="just"/>
            <a:r>
              <a:rPr lang="el-GR" sz="3000" dirty="0" smtClean="0"/>
              <a:t>Ο μονοσήμαντος προσανατολισμός στον μαζικό παραθεριστικό τουρισμό.</a:t>
            </a:r>
            <a:endParaRPr lang="en-GB" sz="3000" dirty="0" smtClean="0"/>
          </a:p>
          <a:p>
            <a:pPr lvl="0" algn="just"/>
            <a:r>
              <a:rPr lang="el-GR" sz="3000" dirty="0" smtClean="0"/>
              <a:t>Η έλλειψη διασύνδεσης του τουρισμού με την τοπική παραγωγή, τις δημιουργικές και τις πολιτιστικές δραστηριότητες και την τοπική παράδοση.</a:t>
            </a:r>
            <a:endParaRPr lang="en-GB" sz="3000" dirty="0" smtClean="0"/>
          </a:p>
          <a:p>
            <a:pPr lvl="0" algn="just"/>
            <a:r>
              <a:rPr lang="el-GR" sz="3000" dirty="0" smtClean="0"/>
              <a:t>Η εποχικότητα, που προκύπτει από την μορφή της τουριστικής ανάπτυξης</a:t>
            </a:r>
            <a:endParaRPr lang="en-GB" sz="3000" dirty="0" smtClean="0"/>
          </a:p>
          <a:p>
            <a:pPr lvl="0" algn="just"/>
            <a:r>
              <a:rPr lang="el-GR" sz="3000" dirty="0" smtClean="0"/>
              <a:t>Δυσμενείς δείκτες, όπως η διάρκεια παραμονής, η πληρότητα, το μέσο έσοδο ανά δωμάτιο, αλλά και η μέση τουριστική δαπάνη, που επίσης προκύπτουν από τη μορφή της τουριστικής δραστηριότητας.</a:t>
            </a:r>
            <a:endParaRPr lang="en-GB" sz="3000" dirty="0" smtClean="0"/>
          </a:p>
          <a:p>
            <a:pPr lvl="0" algn="just"/>
            <a:r>
              <a:rPr lang="el-GR" sz="3000" dirty="0" smtClean="0"/>
              <a:t>Η ουσιαστική απουσία εναλλακτικών μορφών τουρισμού που μπορούν να άρουν τις δυσμενείς επιπτώσεις και τις δομικές αδυναμίες του μαζικού τουρισμού και οι οποίες μπορούν να λειτουργήσουν πραγματικά ως Μοχλός της Ανάπτυξης του Ελληνικού Νησιωτικού Χώρου.</a:t>
            </a:r>
            <a:endParaRPr lang="en-GB" sz="3000" dirty="0" smtClean="0"/>
          </a:p>
          <a:p>
            <a:endParaRPr lang="en-GB" sz="24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53</a:t>
            </a:fld>
            <a:endParaRPr lang="en-GB"/>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r>
              <a:rPr lang="el-GR" sz="2800" dirty="0" smtClean="0"/>
              <a:t>Η σημασία του Τουρισμού στην διαμόρφωση της Συνολικής ΑΠΑ στους Νησιωτικούς Νομούς (2013)</a:t>
            </a:r>
            <a:endParaRPr lang="en-GB" sz="28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54</a:t>
            </a:fld>
            <a:endParaRPr lang="en-GB"/>
          </a:p>
        </p:txBody>
      </p:sp>
      <p:graphicFrame>
        <p:nvGraphicFramePr>
          <p:cNvPr id="5" name="Table 4"/>
          <p:cNvGraphicFramePr>
            <a:graphicFrameLocks noGrp="1"/>
          </p:cNvGraphicFramePr>
          <p:nvPr/>
        </p:nvGraphicFramePr>
        <p:xfrm>
          <a:off x="1571604" y="1142984"/>
          <a:ext cx="6096000" cy="5390896"/>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lnSpc>
                          <a:spcPct val="115000"/>
                        </a:lnSpc>
                        <a:spcAft>
                          <a:spcPts val="0"/>
                        </a:spcAft>
                      </a:pPr>
                      <a:r>
                        <a:rPr lang="el-GR" sz="1600" b="1" dirty="0">
                          <a:latin typeface="Calibri"/>
                          <a:ea typeface="Calibri"/>
                          <a:cs typeface="Calibri"/>
                        </a:rPr>
                        <a:t>Χωρική Ενότητα</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b="1" dirty="0">
                          <a:latin typeface="Calibri"/>
                          <a:ea typeface="Calibri"/>
                          <a:cs typeface="Calibri"/>
                        </a:rPr>
                        <a:t>Συμμετοχή Τουρισμού στην Συνολική ΑΠΑ του Νομού</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b="1">
                          <a:latin typeface="Calibri"/>
                          <a:ea typeface="Calibri"/>
                          <a:cs typeface="Calibri"/>
                        </a:rPr>
                        <a:t>Συμμετοχή στην Τουριστική ΑΠΑ της Χώρας</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Ν. Δωδεκανήσου</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28,94%</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8,67%</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Ν. Ζακύνθου</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28,94%</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1,92%</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Ν. Κυκλάδων</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26,54%</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6,46%</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Ν. Λευκάδας</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22,98%</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0,65%</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Ν. Κέρκυρας</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22,10%</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3,07%</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Ν. Κεφαλληνίας</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15,99%</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0,82%</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Ν. Σάμου</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14,45%</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0,74%</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Ν. Λέσβου</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8,24%</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1,03%</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Ν. Χίου</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5,84%</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0,36%</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Περιφέρειες Β. Αιγαίου, Ν. Αιγαίου και Ιονίων Νήσων</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22,25%</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23,72%</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lnSpc>
                          <a:spcPct val="115000"/>
                        </a:lnSpc>
                        <a:spcAft>
                          <a:spcPts val="0"/>
                        </a:spcAft>
                      </a:pPr>
                      <a:r>
                        <a:rPr lang="el-GR" sz="1600">
                          <a:latin typeface="Calibri"/>
                          <a:ea typeface="Calibri"/>
                          <a:cs typeface="Calibri"/>
                        </a:rPr>
                        <a:t>Ελλάδα</a:t>
                      </a:r>
                      <a:endParaRPr lang="en-GB" sz="160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a:latin typeface="Calibri"/>
                          <a:ea typeface="Calibri"/>
                          <a:cs typeface="Calibri"/>
                        </a:rPr>
                        <a:t>5,95%</a:t>
                      </a:r>
                      <a:endParaRPr lang="en-GB" sz="160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l-GR" sz="1600" dirty="0">
                          <a:latin typeface="Calibri"/>
                          <a:ea typeface="Calibri"/>
                          <a:cs typeface="Calibri"/>
                        </a:rPr>
                        <a:t>100%</a:t>
                      </a:r>
                      <a:endParaRPr lang="en-GB" sz="1600" dirty="0">
                        <a:latin typeface="Calibri"/>
                        <a:ea typeface="Calibri"/>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itle 1"/>
          <p:cNvSpPr txBox="1">
            <a:spLocks/>
          </p:cNvSpPr>
          <p:nvPr/>
        </p:nvSpPr>
        <p:spPr>
          <a:xfrm>
            <a:off x="1428728" y="6500834"/>
            <a:ext cx="4071966" cy="357166"/>
          </a:xfrm>
          <a:prstGeom prst="rect">
            <a:avLst/>
          </a:prstGeom>
        </p:spPr>
        <p:txBody>
          <a:bodyPr vert="horz" lIns="91440" tIns="45720" rIns="91440" bIns="45720" rtlCol="0" anchor="ctr">
            <a:normAutofit/>
          </a:bodyPr>
          <a:lstStyle/>
          <a:p>
            <a:pPr lvl="0" algn="ctr">
              <a:spcBef>
                <a:spcPct val="0"/>
              </a:spcBef>
            </a:pPr>
            <a:r>
              <a:rPr lang="el-GR" sz="1600" i="1" dirty="0" smtClean="0"/>
              <a:t>Πηγή:</a:t>
            </a:r>
            <a:r>
              <a:rPr lang="el-GR" sz="1600" dirty="0" smtClean="0"/>
              <a:t> ΕΛΣΤΑΤ, επεξεργασία Ομάδας Μελέτης</a:t>
            </a:r>
            <a:endParaRPr kumimoji="0" lang="en-GB" sz="1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77500" lnSpcReduction="20000"/>
          </a:bodyPr>
          <a:lstStyle/>
          <a:p>
            <a:pPr marL="0" indent="0" algn="just">
              <a:buNone/>
            </a:pPr>
            <a:r>
              <a:rPr lang="el-GR" dirty="0" smtClean="0"/>
              <a:t>Για την αναστροφή του δυσμενούς κλίματος, όπως προκύπτει από τη διερεύνηση των δυνατοτήτων και των αδυναμιών του τουριστικού τομέα στον Ελληνικό Νησιωτικό Χώρο, απαιτούνται 5 βήματα πολιτικής, όπως</a:t>
            </a:r>
          </a:p>
          <a:p>
            <a:pPr marL="0" indent="0">
              <a:buNone/>
            </a:pPr>
            <a:endParaRPr lang="en-GB" dirty="0" smtClean="0"/>
          </a:p>
          <a:p>
            <a:pPr marL="0" indent="0" algn="just">
              <a:buNone/>
            </a:pPr>
            <a:r>
              <a:rPr lang="el-GR" b="1" dirty="0" smtClean="0"/>
              <a:t>1. Στήριξη Μαζικού Παραθεριστικού Τουρισμού</a:t>
            </a:r>
            <a:r>
              <a:rPr lang="el-GR" dirty="0" smtClean="0"/>
              <a:t>, η οποία αφορά δράσεις όπως:</a:t>
            </a:r>
            <a:endParaRPr lang="en-GB" dirty="0" smtClean="0"/>
          </a:p>
          <a:p>
            <a:pPr lvl="0" algn="just"/>
            <a:r>
              <a:rPr lang="el-GR" dirty="0" smtClean="0"/>
              <a:t>Βελτίωση Καταλυμάτων</a:t>
            </a:r>
            <a:endParaRPr lang="en-GB" dirty="0" smtClean="0"/>
          </a:p>
          <a:p>
            <a:pPr lvl="0" algn="just"/>
            <a:r>
              <a:rPr lang="el-GR" dirty="0" smtClean="0"/>
              <a:t>Βελτίωση Παρεχόμενων Τουριστικών Υπηρεσιών</a:t>
            </a:r>
            <a:endParaRPr lang="en-GB" dirty="0" smtClean="0"/>
          </a:p>
          <a:p>
            <a:pPr lvl="0" algn="just"/>
            <a:r>
              <a:rPr lang="el-GR" dirty="0" smtClean="0"/>
              <a:t>Ουσιαστική Αναβάθμιση Συμπληρωματικών Υπηρεσιών</a:t>
            </a:r>
            <a:endParaRPr lang="en-GB" dirty="0" smtClean="0"/>
          </a:p>
          <a:p>
            <a:pPr lvl="0" algn="just"/>
            <a:r>
              <a:rPr lang="el-GR" dirty="0" smtClean="0"/>
              <a:t>Υγεία</a:t>
            </a:r>
            <a:endParaRPr lang="en-GB" dirty="0" smtClean="0"/>
          </a:p>
          <a:p>
            <a:pPr lvl="0" algn="just"/>
            <a:r>
              <a:rPr lang="el-GR" dirty="0" smtClean="0"/>
              <a:t>Μεταφορές</a:t>
            </a:r>
            <a:endParaRPr lang="en-GB" dirty="0" smtClean="0"/>
          </a:p>
          <a:p>
            <a:pPr lvl="0" algn="just"/>
            <a:r>
              <a:rPr lang="el-GR" dirty="0" smtClean="0"/>
              <a:t>Ανάδειξη Τοπικών Προϊόντων και Τοπικής Γαστρονομίας </a:t>
            </a:r>
            <a:endParaRPr lang="en-GB" dirty="0" smtClean="0"/>
          </a:p>
          <a:p>
            <a:pPr lvl="0" algn="just"/>
            <a:r>
              <a:rPr lang="el-GR" dirty="0" smtClean="0"/>
              <a:t>Υπηρεσίες Τοπικής Αυτοδιοίκησης (Καθαριότητα-Αναπλάσεις-Έλεγχοι-Υποδομές-Δίκτυα)</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55</a:t>
            </a:fld>
            <a:endParaRPr lang="en-GB"/>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66"/>
            <a:ext cx="8329642" cy="5768997"/>
          </a:xfrm>
        </p:spPr>
        <p:txBody>
          <a:bodyPr>
            <a:normAutofit fontScale="77500" lnSpcReduction="20000"/>
          </a:bodyPr>
          <a:lstStyle/>
          <a:p>
            <a:pPr marL="0" indent="0" algn="just">
              <a:buNone/>
            </a:pPr>
            <a:r>
              <a:rPr lang="el-GR" b="1" dirty="0" smtClean="0"/>
              <a:t>2. Εμπλουτισμός Τουριστικού Προϊόντος</a:t>
            </a:r>
            <a:r>
              <a:rPr lang="el-GR" dirty="0" smtClean="0"/>
              <a:t>, μέσω δράσεων όπως:</a:t>
            </a:r>
            <a:endParaRPr lang="en-GB" dirty="0" smtClean="0"/>
          </a:p>
          <a:p>
            <a:pPr lvl="0" algn="just"/>
            <a:r>
              <a:rPr lang="el-GR" dirty="0" smtClean="0"/>
              <a:t>Ανάδειξη Αστικών Κέντρων των Νησιών</a:t>
            </a:r>
            <a:endParaRPr lang="en-GB" dirty="0" smtClean="0"/>
          </a:p>
          <a:p>
            <a:pPr lvl="0" algn="just"/>
            <a:r>
              <a:rPr lang="el-GR" dirty="0" smtClean="0"/>
              <a:t>Ανάδειξη Αρχιτεκτονικής Κληρονομιάς</a:t>
            </a:r>
            <a:endParaRPr lang="en-GB" dirty="0" smtClean="0"/>
          </a:p>
          <a:p>
            <a:pPr lvl="0" algn="just"/>
            <a:r>
              <a:rPr lang="el-GR" dirty="0" smtClean="0"/>
              <a:t>Ανάδειξη Αρχαιολογικών Πόρων</a:t>
            </a:r>
            <a:endParaRPr lang="en-GB" dirty="0" smtClean="0"/>
          </a:p>
          <a:p>
            <a:pPr lvl="0" algn="just"/>
            <a:r>
              <a:rPr lang="el-GR" dirty="0" smtClean="0"/>
              <a:t>Ανάδειξη Πολιτιστικής Παράδοσης-Ιστορίας</a:t>
            </a:r>
            <a:endParaRPr lang="en-GB" dirty="0" smtClean="0"/>
          </a:p>
          <a:p>
            <a:pPr lvl="0" algn="just"/>
            <a:r>
              <a:rPr lang="el-GR" dirty="0" smtClean="0"/>
              <a:t>Ανάδειξη Ιδιαίτερων Τοπικών Εκδηλώσεων (γιορτές-πανηγύρια-φεστιβάλ)</a:t>
            </a:r>
            <a:endParaRPr lang="en-GB" dirty="0" smtClean="0"/>
          </a:p>
          <a:p>
            <a:pPr lvl="0" algn="just"/>
            <a:r>
              <a:rPr lang="el-GR" dirty="0" smtClean="0"/>
              <a:t>Ανάδειξη Περιοχών φυσικού κάλλους (Ενημέρωση για ειδικές περιοχές και διαδρομές)</a:t>
            </a:r>
            <a:endParaRPr lang="en-GB" dirty="0" smtClean="0"/>
          </a:p>
          <a:p>
            <a:pPr lvl="0" algn="just"/>
            <a:r>
              <a:rPr lang="el-GR" dirty="0" smtClean="0"/>
              <a:t>Ανάδειξη περιοχών «βιομηχανικής αρχαιολογίας»</a:t>
            </a:r>
            <a:endParaRPr lang="en-GB" dirty="0" smtClean="0"/>
          </a:p>
          <a:p>
            <a:pPr lvl="0" algn="just"/>
            <a:r>
              <a:rPr lang="el-GR" dirty="0" smtClean="0"/>
              <a:t>Δημιουργία-πιστοποίηση και ανάδειξη Μουσείων και Κέντρων Εικονικής Πραγματικότητας</a:t>
            </a:r>
            <a:endParaRPr lang="en-GB" dirty="0" smtClean="0"/>
          </a:p>
          <a:p>
            <a:pPr lvl="0" algn="just"/>
            <a:r>
              <a:rPr lang="el-GR" dirty="0" smtClean="0"/>
              <a:t>Αντιμετώπιση περιβαλλοντικών κινδύνων και φυσικών καταστροφών</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56</a:t>
            </a:fld>
            <a:endParaRPr lang="en-GB"/>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401080" cy="5697559"/>
          </a:xfrm>
        </p:spPr>
        <p:txBody>
          <a:bodyPr>
            <a:normAutofit fontScale="85000" lnSpcReduction="10000"/>
          </a:bodyPr>
          <a:lstStyle/>
          <a:p>
            <a:pPr marL="0" indent="0" algn="just">
              <a:buNone/>
            </a:pPr>
            <a:r>
              <a:rPr lang="el-GR" b="1" dirty="0" smtClean="0"/>
              <a:t>3. Ανάδειξη εναλλακτικών μορφών τουρισμού</a:t>
            </a:r>
            <a:r>
              <a:rPr lang="el-GR" dirty="0" smtClean="0"/>
              <a:t>, με ενσωμάτωση στο βασικό τουριστικό προϊόν ανά Νησιωτικό Δήμο</a:t>
            </a:r>
            <a:endParaRPr lang="en-GB" dirty="0" smtClean="0"/>
          </a:p>
          <a:p>
            <a:pPr lvl="0" algn="just"/>
            <a:r>
              <a:rPr lang="el-GR" dirty="0" smtClean="0"/>
              <a:t>Πολιτιστικός Τουρισμός, Μνημεία-Βιομηχανική Αρχαιολογία, Αρχαία-Μεσαιωνική Ιστορία, Ναυτοσύνη</a:t>
            </a:r>
            <a:endParaRPr lang="en-GB" dirty="0" smtClean="0"/>
          </a:p>
          <a:p>
            <a:pPr lvl="0" algn="just"/>
            <a:r>
              <a:rPr lang="el-GR" dirty="0" smtClean="0"/>
              <a:t>Ιαματικός Τουρισμός</a:t>
            </a:r>
            <a:endParaRPr lang="en-GB" dirty="0" smtClean="0"/>
          </a:p>
          <a:p>
            <a:pPr lvl="0" algn="just"/>
            <a:r>
              <a:rPr lang="el-GR" dirty="0" smtClean="0"/>
              <a:t>Αθλητικός Θαλάσσιος Τουρισμός</a:t>
            </a:r>
            <a:endParaRPr lang="en-GB" dirty="0" smtClean="0"/>
          </a:p>
          <a:p>
            <a:pPr lvl="0" algn="just"/>
            <a:r>
              <a:rPr lang="el-GR" dirty="0" smtClean="0"/>
              <a:t>Καταδυτικός Τουρισμός</a:t>
            </a:r>
            <a:endParaRPr lang="en-GB" dirty="0" smtClean="0"/>
          </a:p>
          <a:p>
            <a:pPr lvl="0" algn="just"/>
            <a:r>
              <a:rPr lang="el-GR" dirty="0" smtClean="0"/>
              <a:t>Αναρριχητικός Τουρισμός</a:t>
            </a:r>
            <a:endParaRPr lang="en-GB" dirty="0" smtClean="0"/>
          </a:p>
          <a:p>
            <a:pPr lvl="0" algn="just"/>
            <a:r>
              <a:rPr lang="el-GR" dirty="0" smtClean="0"/>
              <a:t>Φυσιολατρικός Τουρισμός, Παρατήρηση Φύσης, Σπήλαια</a:t>
            </a:r>
            <a:endParaRPr lang="en-GB" dirty="0" smtClean="0"/>
          </a:p>
          <a:p>
            <a:pPr lvl="0" algn="just"/>
            <a:r>
              <a:rPr lang="el-GR" dirty="0" smtClean="0"/>
              <a:t>Συνεδριακός- Εκπαιδευτικός Τουρισμός, Θερινά Σχολεία</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57</a:t>
            </a:fld>
            <a:endParaRPr lang="en-GB"/>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401080" cy="5768997"/>
          </a:xfrm>
        </p:spPr>
        <p:txBody>
          <a:bodyPr/>
          <a:lstStyle/>
          <a:p>
            <a:pPr marL="0" indent="0">
              <a:buNone/>
            </a:pPr>
            <a:r>
              <a:rPr lang="el-GR" b="1" dirty="0" smtClean="0"/>
              <a:t>4. Διαμόρφωση-Προβολή πακέτου Ολοκληρωμένης Τουριστικής Ανάπτυξης</a:t>
            </a:r>
            <a:endParaRPr lang="en-GB" b="1" dirty="0" smtClean="0"/>
          </a:p>
          <a:p>
            <a:pPr lvl="0"/>
            <a:r>
              <a:rPr lang="el-GR" dirty="0" smtClean="0"/>
              <a:t>Δημιουργία σχετικού πακέτου ανά Νησιωτικό Δήμο</a:t>
            </a:r>
            <a:endParaRPr lang="en-GB" dirty="0" smtClean="0"/>
          </a:p>
          <a:p>
            <a:pPr lvl="0"/>
            <a:r>
              <a:rPr lang="el-GR" dirty="0" smtClean="0"/>
              <a:t>Ανάδειξη Εικόνας και Branding ανά Νησιωτικό Δήμο</a:t>
            </a:r>
            <a:endParaRPr lang="en-GB" dirty="0" smtClean="0"/>
          </a:p>
          <a:p>
            <a:pPr lvl="0"/>
            <a:r>
              <a:rPr lang="el-GR" dirty="0" smtClean="0"/>
              <a:t>Προβολή στην Ελλάδα και στο Εξωτερικό</a:t>
            </a:r>
            <a:endParaRPr lang="en-GB" dirty="0" smtClean="0"/>
          </a:p>
          <a:p>
            <a:pPr lvl="0"/>
            <a:r>
              <a:rPr lang="el-GR" dirty="0" smtClean="0"/>
              <a:t>Προβολή στους επισκέπτες του Νησιού</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58</a:t>
            </a:fld>
            <a:endParaRPr lang="en-GB"/>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29600" cy="6357958"/>
          </a:xfrm>
        </p:spPr>
        <p:txBody>
          <a:bodyPr>
            <a:normAutofit fontScale="85000" lnSpcReduction="20000"/>
          </a:bodyPr>
          <a:lstStyle/>
          <a:p>
            <a:pPr marL="0" indent="0">
              <a:buNone/>
            </a:pPr>
            <a:r>
              <a:rPr lang="el-GR" b="1" dirty="0" smtClean="0"/>
              <a:t>5. Διακυβέρνηση Ολοκληρωμένης Τουριστικής Ανάπτυξης ανά Νησιωτικό Δήμο</a:t>
            </a:r>
            <a:endParaRPr lang="en-GB" b="1"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pPr marL="0" indent="0" algn="just">
              <a:buNone/>
            </a:pPr>
            <a:endParaRPr lang="el-GR" sz="900" dirty="0" smtClean="0"/>
          </a:p>
          <a:p>
            <a:pPr marL="0" indent="0" algn="just">
              <a:buNone/>
            </a:pPr>
            <a:r>
              <a:rPr lang="el-GR" sz="2800" dirty="0" smtClean="0"/>
              <a:t>Ο εντοπισμός των τοπικών φυσικών, πολιτιστικών και ανθρώπινων πόρων, η ανάδειξη προτεραιοτήτων, ο σχεδιασμός, και η υλοποίηση των 5 βημάτων πρέπει να αποφασισθούν και να πραγματοποιηθούν σε τοπικό επίπεδο, με συμμετοχή της Τοπικής Αυτοδιοίκησης, των φορέων και των κατοίκων κάθε νησιού. </a:t>
            </a:r>
            <a:r>
              <a:rPr lang="el-GR" sz="2800" b="1" dirty="0" smtClean="0"/>
              <a:t>Η υλοποίηση των βημάτων αυτών πρέπει να γίνει σε επίπεδο Νησιωτικού Δήμου.</a:t>
            </a:r>
            <a:endParaRPr lang="en-GB" sz="2800" b="1"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59</a:t>
            </a:fld>
            <a:endParaRPr lang="en-GB" dirty="0"/>
          </a:p>
        </p:txBody>
      </p:sp>
      <p:graphicFrame>
        <p:nvGraphicFramePr>
          <p:cNvPr id="5" name="Table 4"/>
          <p:cNvGraphicFramePr>
            <a:graphicFrameLocks noGrp="1"/>
          </p:cNvGraphicFramePr>
          <p:nvPr/>
        </p:nvGraphicFramePr>
        <p:xfrm>
          <a:off x="1285852" y="1285860"/>
          <a:ext cx="6096000" cy="26517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l-GR" sz="1800" b="0" kern="1200" dirty="0" smtClean="0">
                          <a:solidFill>
                            <a:schemeClr val="tx1"/>
                          </a:solidFill>
                          <a:latin typeface="+mn-lt"/>
                          <a:ea typeface="+mn-ea"/>
                          <a:cs typeface="+mn-cs"/>
                        </a:rPr>
                        <a:t>Οργάνωση</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9388" lvl="0" indent="-179388">
                        <a:buFont typeface="Arial" pitchFamily="34" charset="0"/>
                        <a:buChar char="•"/>
                      </a:pPr>
                      <a:r>
                        <a:rPr lang="el-GR" sz="1800" b="0" kern="1200" dirty="0" smtClean="0">
                          <a:solidFill>
                            <a:schemeClr val="tx1"/>
                          </a:solidFill>
                          <a:latin typeface="+mn-lt"/>
                          <a:ea typeface="+mn-ea"/>
                          <a:cs typeface="+mn-cs"/>
                        </a:rPr>
                        <a:t>Υπηρεσία, ή Στέλεχος Τοπικής Αυτοδιοίκησης </a:t>
                      </a:r>
                      <a:endParaRPr lang="en-GB" sz="1800" b="0" kern="1200" dirty="0" smtClean="0">
                        <a:solidFill>
                          <a:schemeClr val="tx1"/>
                        </a:solidFill>
                        <a:latin typeface="+mn-lt"/>
                        <a:ea typeface="+mn-ea"/>
                        <a:cs typeface="+mn-cs"/>
                      </a:endParaRPr>
                    </a:p>
                    <a:p>
                      <a:pPr marL="0" lvl="0" indent="179388">
                        <a:buFont typeface="Arial" pitchFamily="34" charset="0"/>
                        <a:buChar char="•"/>
                      </a:pPr>
                      <a:r>
                        <a:rPr lang="el-GR" sz="1800" b="0" kern="1200" dirty="0" smtClean="0">
                          <a:solidFill>
                            <a:schemeClr val="tx1"/>
                          </a:solidFill>
                          <a:latin typeface="+mn-lt"/>
                          <a:ea typeface="+mn-ea"/>
                          <a:cs typeface="+mn-cs"/>
                        </a:rPr>
                        <a:t>Εκπρόσωποι Φορέων </a:t>
                      </a:r>
                      <a:endParaRPr lang="en-GB" sz="1800" b="0" kern="1200" dirty="0" smtClean="0">
                        <a:solidFill>
                          <a:schemeClr val="tx1"/>
                        </a:solidFill>
                        <a:latin typeface="+mn-lt"/>
                        <a:ea typeface="+mn-ea"/>
                        <a:cs typeface="+mn-cs"/>
                      </a:endParaRPr>
                    </a:p>
                    <a:p>
                      <a:pPr marL="0" indent="179388">
                        <a:buFont typeface="Arial" pitchFamily="34" charset="0"/>
                        <a:buChar char="•"/>
                      </a:pPr>
                      <a:r>
                        <a:rPr lang="el-GR" sz="1800" b="0" kern="1200" dirty="0" smtClean="0">
                          <a:solidFill>
                            <a:schemeClr val="tx1"/>
                          </a:solidFill>
                          <a:latin typeface="+mn-lt"/>
                          <a:ea typeface="+mn-ea"/>
                          <a:cs typeface="+mn-cs"/>
                        </a:rPr>
                        <a:t>Εκπρόσωποι Δημοτών</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1800" b="0" kern="1200" dirty="0" smtClean="0">
                          <a:solidFill>
                            <a:schemeClr val="dk1"/>
                          </a:solidFill>
                          <a:latin typeface="+mn-lt"/>
                          <a:ea typeface="+mn-ea"/>
                          <a:cs typeface="+mn-cs"/>
                        </a:rPr>
                        <a:t>Αρμοδιότητες</a:t>
                      </a:r>
                      <a:endParaRPr lang="en-GB"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179388">
                        <a:buFont typeface="Arial" pitchFamily="34" charset="0"/>
                        <a:buChar char="•"/>
                      </a:pPr>
                      <a:r>
                        <a:rPr lang="el-GR" sz="1800" b="0" kern="1200" dirty="0" smtClean="0">
                          <a:solidFill>
                            <a:schemeClr val="dk1"/>
                          </a:solidFill>
                          <a:latin typeface="+mn-lt"/>
                          <a:ea typeface="+mn-ea"/>
                          <a:cs typeface="+mn-cs"/>
                        </a:rPr>
                        <a:t>Σχεδιασμός </a:t>
                      </a:r>
                      <a:endParaRPr lang="en-GB" sz="1800" b="0" kern="1200" dirty="0" smtClean="0">
                        <a:solidFill>
                          <a:schemeClr val="dk1"/>
                        </a:solidFill>
                        <a:latin typeface="+mn-lt"/>
                        <a:ea typeface="+mn-ea"/>
                        <a:cs typeface="+mn-cs"/>
                      </a:endParaRPr>
                    </a:p>
                    <a:p>
                      <a:pPr marL="0" lvl="0" indent="179388">
                        <a:buFont typeface="Arial" pitchFamily="34" charset="0"/>
                        <a:buChar char="•"/>
                      </a:pPr>
                      <a:r>
                        <a:rPr lang="el-GR" sz="1800" b="0" kern="1200" dirty="0" smtClean="0">
                          <a:solidFill>
                            <a:schemeClr val="dk1"/>
                          </a:solidFill>
                          <a:latin typeface="+mn-lt"/>
                          <a:ea typeface="+mn-ea"/>
                          <a:cs typeface="+mn-cs"/>
                        </a:rPr>
                        <a:t>Έλεγχοι </a:t>
                      </a:r>
                      <a:endParaRPr lang="en-GB" sz="1800" b="0" kern="1200" dirty="0" smtClean="0">
                        <a:solidFill>
                          <a:schemeClr val="dk1"/>
                        </a:solidFill>
                        <a:latin typeface="+mn-lt"/>
                        <a:ea typeface="+mn-ea"/>
                        <a:cs typeface="+mn-cs"/>
                      </a:endParaRPr>
                    </a:p>
                    <a:p>
                      <a:pPr marL="0" lvl="0" indent="179388">
                        <a:buFont typeface="Arial" pitchFamily="34" charset="0"/>
                        <a:buChar char="•"/>
                      </a:pPr>
                      <a:r>
                        <a:rPr lang="el-GR" sz="1800" b="0" kern="1200" dirty="0" smtClean="0">
                          <a:solidFill>
                            <a:schemeClr val="dk1"/>
                          </a:solidFill>
                          <a:latin typeface="+mn-lt"/>
                          <a:ea typeface="+mn-ea"/>
                          <a:cs typeface="+mn-cs"/>
                        </a:rPr>
                        <a:t>Αξιολόγηση </a:t>
                      </a:r>
                      <a:endParaRPr lang="en-GB" sz="1800" b="0" kern="1200" dirty="0" smtClean="0">
                        <a:solidFill>
                          <a:schemeClr val="dk1"/>
                        </a:solidFill>
                        <a:latin typeface="+mn-lt"/>
                        <a:ea typeface="+mn-ea"/>
                        <a:cs typeface="+mn-cs"/>
                      </a:endParaRPr>
                    </a:p>
                    <a:p>
                      <a:pPr marL="0" lvl="0" indent="179388">
                        <a:buFont typeface="Arial" pitchFamily="34" charset="0"/>
                        <a:buChar char="•"/>
                      </a:pPr>
                      <a:r>
                        <a:rPr lang="el-GR" sz="1800" b="0" kern="1200" dirty="0" smtClean="0">
                          <a:solidFill>
                            <a:schemeClr val="dk1"/>
                          </a:solidFill>
                          <a:latin typeface="+mn-lt"/>
                          <a:ea typeface="+mn-ea"/>
                          <a:cs typeface="+mn-cs"/>
                        </a:rPr>
                        <a:t>Προσαρμογές </a:t>
                      </a:r>
                      <a:endParaRPr lang="en-GB" sz="1800" b="0" kern="1200" dirty="0" smtClean="0">
                        <a:solidFill>
                          <a:schemeClr val="dk1"/>
                        </a:solidFill>
                        <a:latin typeface="+mn-lt"/>
                        <a:ea typeface="+mn-ea"/>
                        <a:cs typeface="+mn-cs"/>
                      </a:endParaRPr>
                    </a:p>
                    <a:p>
                      <a:pPr marL="0" indent="179388">
                        <a:buFont typeface="Arial" pitchFamily="34" charset="0"/>
                        <a:buChar char="•"/>
                      </a:pPr>
                      <a:r>
                        <a:rPr lang="el-GR" sz="1800" b="0" kern="1200" dirty="0" smtClean="0">
                          <a:solidFill>
                            <a:schemeClr val="dk1"/>
                          </a:solidFill>
                          <a:latin typeface="+mn-lt"/>
                          <a:ea typeface="+mn-ea"/>
                          <a:cs typeface="+mn-cs"/>
                        </a:rPr>
                        <a:t>Προβολή</a:t>
                      </a:r>
                      <a:endParaRPr lang="en-GB"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smtClean="0"/>
              <a:t>Η Ελλάδα στον Ευρωπαϊκό Νησιωτικό Χώρο</a:t>
            </a:r>
            <a:endParaRPr lang="en-GB" sz="3600" b="1" dirty="0"/>
          </a:p>
        </p:txBody>
      </p:sp>
      <p:sp>
        <p:nvSpPr>
          <p:cNvPr id="3" name="Content Placeholder 2"/>
          <p:cNvSpPr>
            <a:spLocks noGrp="1"/>
          </p:cNvSpPr>
          <p:nvPr>
            <p:ph idx="1"/>
          </p:nvPr>
        </p:nvSpPr>
        <p:spPr>
          <a:xfrm>
            <a:off x="428596" y="1857364"/>
            <a:ext cx="8229600" cy="4525963"/>
          </a:xfrm>
        </p:spPr>
        <p:txBody>
          <a:bodyPr/>
          <a:lstStyle/>
          <a:p>
            <a:pPr marL="0" indent="0" algn="just">
              <a:buNone/>
            </a:pPr>
            <a:r>
              <a:rPr lang="el-GR" sz="2800" b="1" dirty="0" smtClean="0"/>
              <a:t>Η Ελλάδα παρουσιάζει τα μεγαλύτερα ποσοστά νησιωτικού πληθυσμού και έκτασης από όλες τις χώρες της ΕΕ</a:t>
            </a:r>
            <a:r>
              <a:rPr lang="el-GR" sz="2800" dirty="0" smtClean="0"/>
              <a:t>. Ουσιαστική διαφορά της από την δεύτερη Ιταλία είναι </a:t>
            </a:r>
            <a:r>
              <a:rPr lang="el-GR" sz="2800" b="1" dirty="0" smtClean="0"/>
              <a:t>ο Ελληνικός Νησιωτικός Χώρος είναι διάσπαρτος</a:t>
            </a:r>
            <a:r>
              <a:rPr lang="el-GR" sz="2800" dirty="0" smtClean="0"/>
              <a:t> και αποτελείται από πολύ μικρά νησιά, γεγονός που </a:t>
            </a:r>
            <a:r>
              <a:rPr lang="el-GR" sz="2800" b="1" dirty="0" smtClean="0"/>
              <a:t>επιτείνει το πρόβλημα της Νησιωτικότητας</a:t>
            </a:r>
            <a:r>
              <a:rPr lang="el-GR" sz="2800" dirty="0" smtClean="0"/>
              <a:t>.</a:t>
            </a:r>
            <a:endParaRPr lang="en-GB" sz="28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a:t>
            </a:fld>
            <a:endParaRPr lang="en-GB"/>
          </a:p>
        </p:txBody>
      </p:sp>
      <p:pic>
        <p:nvPicPr>
          <p:cNvPr id="5" name="Picture 4" descr="ITA_LOGO_tel_RGB-01"/>
          <p:cNvPicPr/>
          <p:nvPr/>
        </p:nvPicPr>
        <p:blipFill>
          <a:blip r:embed="rId2" cstate="print"/>
          <a:srcRect/>
          <a:stretch>
            <a:fillRect/>
          </a:stretch>
        </p:blipFill>
        <p:spPr bwMode="auto">
          <a:xfrm>
            <a:off x="7915275" y="5991225"/>
            <a:ext cx="1228725" cy="866775"/>
          </a:xfrm>
          <a:prstGeom prst="rect">
            <a:avLst/>
          </a:prstGeom>
          <a:noFill/>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57290" y="1571612"/>
            <a:ext cx="6500858" cy="1714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500034" y="1785926"/>
            <a:ext cx="8229600" cy="1143000"/>
          </a:xfrm>
        </p:spPr>
        <p:txBody>
          <a:bodyPr/>
          <a:lstStyle/>
          <a:p>
            <a:r>
              <a:rPr lang="el-GR" b="1" dirty="0" smtClean="0"/>
              <a:t>ΠΑΡΑΡΤΗΜΑ ΙΙ</a:t>
            </a:r>
            <a:endParaRPr lang="en-GB" b="1"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60</a:t>
            </a:fld>
            <a:endParaRPr lang="en-GB"/>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smtClean="0"/>
              <a:t>Θεσμικά Μέτρα – </a:t>
            </a:r>
            <a:br>
              <a:rPr lang="el-GR" sz="3600" b="1" dirty="0" smtClean="0"/>
            </a:br>
            <a:r>
              <a:rPr lang="el-GR" sz="3600" b="1" dirty="0" smtClean="0"/>
              <a:t>Συμπεράσματα από Ερωτηματολόγια</a:t>
            </a:r>
            <a:endParaRPr lang="en-GB" sz="3600" b="1"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pPr lvl="2" indent="-782638">
              <a:buNone/>
            </a:pPr>
            <a:r>
              <a:rPr lang="el-GR" sz="3200" b="1" dirty="0" smtClean="0"/>
              <a:t>Βασικά Προβλήματα</a:t>
            </a:r>
            <a:endParaRPr lang="en-GB" sz="3200" b="1" dirty="0" smtClean="0"/>
          </a:p>
          <a:p>
            <a:pPr lvl="0" algn="just"/>
            <a:r>
              <a:rPr lang="el-GR" dirty="0" smtClean="0"/>
              <a:t>Οι Μειωμένες Επιχορηγήσεις που δεν επιτρέπουν στους Νησιωτικούς Δήμους να ασκήσουν τις έστω περιορισμένες αρμοδιότητές τους</a:t>
            </a:r>
            <a:endParaRPr lang="en-GB" sz="2800" dirty="0" smtClean="0"/>
          </a:p>
          <a:p>
            <a:pPr lvl="0" algn="just"/>
            <a:r>
              <a:rPr lang="el-GR" dirty="0" smtClean="0"/>
              <a:t>Οι Περιορισμένες Αρμοδιότητες</a:t>
            </a:r>
            <a:endParaRPr lang="en-GB" sz="2800" dirty="0" smtClean="0"/>
          </a:p>
          <a:p>
            <a:pPr lvl="0" algn="just"/>
            <a:r>
              <a:rPr lang="el-GR" dirty="0" smtClean="0"/>
              <a:t>Η Επικάλυψη Αρμοδιοτήτων με Περιφερειακή Αυτοδιοίκηση</a:t>
            </a:r>
            <a:endParaRPr lang="en-GB" sz="2800" dirty="0" smtClean="0"/>
          </a:p>
          <a:p>
            <a:pPr lvl="0" algn="just"/>
            <a:r>
              <a:rPr lang="el-GR" dirty="0" smtClean="0"/>
              <a:t>Η Έλλειψη Εξειδικευμένου Προσωπικού</a:t>
            </a:r>
            <a:endParaRPr lang="en-GB" sz="2800" dirty="0" smtClean="0"/>
          </a:p>
          <a:p>
            <a:pPr lvl="0" algn="just"/>
            <a:r>
              <a:rPr lang="el-GR" dirty="0" smtClean="0"/>
              <a:t>Η Ελλιπής ή Μηδενική Στελέχωση Υπηρεσιακών Μονάδων</a:t>
            </a:r>
            <a:endParaRPr lang="en-GB" sz="2800" dirty="0" smtClean="0"/>
          </a:p>
          <a:p>
            <a:pPr lvl="0" algn="just"/>
            <a:r>
              <a:rPr lang="el-GR" dirty="0" smtClean="0"/>
              <a:t>Οι Περιορισμένες Συνέργιες μεταξύ των Υπηρεσιακών Μονάδων</a:t>
            </a:r>
            <a:endParaRPr lang="en-GB" sz="2800" dirty="0" smtClean="0"/>
          </a:p>
          <a:p>
            <a:pPr lvl="0" algn="just"/>
            <a:r>
              <a:rPr lang="el-GR" dirty="0" smtClean="0"/>
              <a:t>Η Απουσία Διανησιωτικής Συνεργασίας</a:t>
            </a:r>
            <a:endParaRPr lang="en-GB" sz="2800" dirty="0" smtClean="0"/>
          </a:p>
          <a:p>
            <a:endParaRPr lang="en-GB" sz="28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61</a:t>
            </a:fld>
            <a:endParaRPr lang="en-GB"/>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20000"/>
          </a:bodyPr>
          <a:lstStyle/>
          <a:p>
            <a:pPr lvl="0" algn="just"/>
            <a:r>
              <a:rPr lang="el-GR" sz="2900" dirty="0" smtClean="0"/>
              <a:t>Η Απουσία Επανακατάρτισης του Προσωπικού για την προσαρμογή στις νέες συνθήκες Μηχανοργάνωσης – Εφαρμογών Πληροφορικής – Ηλεκτρονικός Δήμος</a:t>
            </a:r>
            <a:endParaRPr lang="en-GB" sz="2900" dirty="0" smtClean="0"/>
          </a:p>
          <a:p>
            <a:pPr lvl="0" algn="just"/>
            <a:r>
              <a:rPr lang="el-GR" sz="2900" dirty="0" smtClean="0"/>
              <a:t>Ο Κατακερματισμός Αρμοδιοτήτων και Φορέων που εμποδίζουν την άσκηση Τομεακών Πολιτικών και Αρμοδιοτήτων των Νησιωτικών Δήμων (πχ Γεωργία, Κτηνοτροφία, Αλιεία, Τουρισμός, Έργα, Χωροταξία, κτλ)</a:t>
            </a:r>
            <a:endParaRPr lang="en-GB" sz="2900" dirty="0" smtClean="0"/>
          </a:p>
          <a:p>
            <a:pPr lvl="0" algn="just"/>
            <a:r>
              <a:rPr lang="el-GR" sz="2900" dirty="0" smtClean="0"/>
              <a:t>Η Απουσία Κόμβων Διανησιωτικής Εξυπηρέτησης (πχ Σύσταση Πολεοδομικού Γραφείου στο κέντρο νησιωτικής συστάδας)</a:t>
            </a:r>
            <a:endParaRPr lang="en-GB" sz="2900" dirty="0" smtClean="0"/>
          </a:p>
          <a:p>
            <a:pPr lvl="0" algn="just"/>
            <a:r>
              <a:rPr lang="el-GR" sz="2900" dirty="0" smtClean="0"/>
              <a:t>Η Έλλειψη Τεχνογνωσίας στους μικρούς Νησιωτικούς Δήμους</a:t>
            </a:r>
            <a:endParaRPr lang="en-GB" sz="2900" dirty="0" smtClean="0"/>
          </a:p>
          <a:p>
            <a:pPr lvl="0" algn="just"/>
            <a:r>
              <a:rPr lang="el-GR" sz="2900" dirty="0" smtClean="0"/>
              <a:t>Η Ανάγκη Συμμετοχής των Αιρετών στην λειτουργία των Υπηρεσιακών Μονάδων και στην άσκηση των αρμοδιοτήτων των Νησιωτικών Δήμων.</a:t>
            </a:r>
            <a:endParaRPr lang="en-GB" sz="29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62</a:t>
            </a:fld>
            <a:endParaRPr lang="en-GB"/>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79880"/>
            <a:ext cx="8229600" cy="6500834"/>
          </a:xfrm>
        </p:spPr>
        <p:txBody>
          <a:bodyPr>
            <a:normAutofit lnSpcReduction="10000"/>
          </a:bodyPr>
          <a:lstStyle/>
          <a:p>
            <a:pPr lvl="2" indent="-782638">
              <a:buNone/>
            </a:pPr>
            <a:r>
              <a:rPr lang="el-GR" sz="4000" b="1" dirty="0" smtClean="0"/>
              <a:t>Αναγκαίες Παρεμβάσεις</a:t>
            </a:r>
            <a:endParaRPr lang="en-GB" sz="4000" b="1" dirty="0" smtClean="0"/>
          </a:p>
          <a:p>
            <a:pPr lvl="0" algn="just"/>
            <a:r>
              <a:rPr lang="el-GR" dirty="0" smtClean="0"/>
              <a:t>Αντιμετώπιση του Μίγματος Εκχώρησης Αρμοδιοτήτων και μείωσης των οικονομικών πόρων</a:t>
            </a:r>
            <a:endParaRPr lang="en-GB" sz="2800" dirty="0" smtClean="0"/>
          </a:p>
          <a:p>
            <a:pPr lvl="0" algn="just"/>
            <a:r>
              <a:rPr lang="el-GR" dirty="0" smtClean="0"/>
              <a:t>Απλούστευση των Διαδικασιών Ελέγχου</a:t>
            </a:r>
            <a:endParaRPr lang="en-GB" sz="2800" dirty="0" smtClean="0"/>
          </a:p>
          <a:p>
            <a:pPr lvl="0" algn="just"/>
            <a:r>
              <a:rPr lang="el-GR" dirty="0" smtClean="0"/>
              <a:t>Αναβάθμιση των Υπηρεσιών των Νησιωτικών Κοινοτήτων</a:t>
            </a:r>
            <a:endParaRPr lang="en-GB" sz="2800" dirty="0" smtClean="0"/>
          </a:p>
          <a:p>
            <a:pPr lvl="0" algn="just"/>
            <a:r>
              <a:rPr lang="el-GR" dirty="0" smtClean="0"/>
              <a:t>Διαμόρφωση Δομών Αξιοποίησης Ευρωπαϊκών Προγραμμάτων</a:t>
            </a:r>
            <a:endParaRPr lang="en-GB" sz="2800" dirty="0" smtClean="0"/>
          </a:p>
          <a:p>
            <a:pPr lvl="0" algn="just"/>
            <a:r>
              <a:rPr lang="el-GR" dirty="0" smtClean="0"/>
              <a:t>Προσλήψεις με Κριτήριο Εντοπιότητας</a:t>
            </a:r>
            <a:endParaRPr lang="en-GB" sz="2800" dirty="0" smtClean="0"/>
          </a:p>
          <a:p>
            <a:pPr lvl="0" algn="just"/>
            <a:r>
              <a:rPr lang="el-GR" dirty="0" smtClean="0"/>
              <a:t>Συμμετοχή σε Δίκτυα και Προγράμματα Εδαφικής Συνεργασίας</a:t>
            </a:r>
            <a:endParaRPr lang="en-GB" sz="28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63</a:t>
            </a:fld>
            <a:endParaRPr lang="en-GB"/>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pPr lvl="0" algn="just"/>
            <a:r>
              <a:rPr lang="el-GR" sz="2700" dirty="0" smtClean="0"/>
              <a:t>Εκσυγχρονισμός του Θεσμικού Πλαισίου</a:t>
            </a:r>
            <a:endParaRPr lang="en-GB" sz="2700" dirty="0" smtClean="0"/>
          </a:p>
          <a:p>
            <a:pPr lvl="0" algn="just"/>
            <a:r>
              <a:rPr lang="el-GR" sz="2700" dirty="0" smtClean="0"/>
              <a:t>Αντιμετώπιση του φαινομένου Ανάθεσης Παράλληλων Καθηκόντων, το οποίο επηρεάζει την αποτελεσματικότητα των Υπηρεσιών, δημιουργεί σύγκρουση προτεραιοτήτων, κτλ.</a:t>
            </a:r>
            <a:endParaRPr lang="en-GB" sz="2700" dirty="0" smtClean="0"/>
          </a:p>
          <a:p>
            <a:pPr lvl="0" algn="just"/>
            <a:r>
              <a:rPr lang="el-GR" sz="2700" dirty="0" smtClean="0"/>
              <a:t>Προώθηση Μελετών Έργων</a:t>
            </a:r>
            <a:endParaRPr lang="en-GB" sz="2700" dirty="0" smtClean="0"/>
          </a:p>
          <a:p>
            <a:pPr lvl="0" algn="just"/>
            <a:r>
              <a:rPr lang="el-GR" sz="2700" dirty="0" smtClean="0"/>
              <a:t>Αναβάθμιση Ηλεκτρονικού και λοιπού Εξοπλισμού - Προμήθεια Οχημάτων</a:t>
            </a:r>
            <a:endParaRPr lang="en-GB" sz="2700" dirty="0" smtClean="0"/>
          </a:p>
          <a:p>
            <a:pPr lvl="0" algn="just"/>
            <a:r>
              <a:rPr lang="el-GR" sz="2700" dirty="0" smtClean="0"/>
              <a:t>Διαμόρφωση Σχεδίου Αξιοποίησης Δημοτικής Περιουσίας</a:t>
            </a:r>
            <a:endParaRPr lang="en-GB" sz="2700" dirty="0" smtClean="0"/>
          </a:p>
          <a:p>
            <a:pPr lvl="0" algn="just"/>
            <a:r>
              <a:rPr lang="el-GR" sz="2700" dirty="0" smtClean="0"/>
              <a:t>Δημιουργία Δημοτικής Υπηρεσιακής Μονάδας Νησιωτικότητας και Τοπικής Ανάπτυξης</a:t>
            </a:r>
            <a:endParaRPr lang="en-GB" sz="27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64</a:t>
            </a:fld>
            <a:endParaRPr lang="en-GB"/>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20000"/>
          </a:bodyPr>
          <a:lstStyle/>
          <a:p>
            <a:pPr lvl="2" indent="-782638">
              <a:buNone/>
            </a:pPr>
            <a:r>
              <a:rPr lang="el-GR" sz="3200" b="1" dirty="0" smtClean="0"/>
              <a:t>Προτεινόμενα Θεσμικά Μέτρα</a:t>
            </a:r>
            <a:endParaRPr lang="en-GB" sz="3200" b="1" dirty="0" smtClean="0"/>
          </a:p>
          <a:p>
            <a:pPr lvl="0" algn="just"/>
            <a:r>
              <a:rPr lang="el-GR" dirty="0" smtClean="0"/>
              <a:t>Ενίσχυση αρμοδιοτήτων των Νησιωτικών Δήμων και ο Εκσυγχρονισμός του Θεσμικού Πλαισίου</a:t>
            </a:r>
            <a:endParaRPr lang="en-GB" sz="2800" dirty="0" smtClean="0"/>
          </a:p>
          <a:p>
            <a:pPr lvl="0" algn="just"/>
            <a:r>
              <a:rPr lang="el-GR" dirty="0" smtClean="0"/>
              <a:t>Αύξηση των Πόρων που επιτρέπουν την άσκηση των αρμοδιοτήτων</a:t>
            </a:r>
            <a:endParaRPr lang="en-GB" sz="2800" dirty="0" smtClean="0"/>
          </a:p>
          <a:p>
            <a:pPr lvl="0" algn="just"/>
            <a:r>
              <a:rPr lang="el-GR" dirty="0" smtClean="0"/>
              <a:t>Δημιουργία Υπηρεσιακών Κόμβων Διανησιωτικής Εξυπηρέτησης</a:t>
            </a:r>
            <a:endParaRPr lang="en-GB" sz="2800" dirty="0" smtClean="0"/>
          </a:p>
          <a:p>
            <a:pPr lvl="0" algn="just"/>
            <a:r>
              <a:rPr lang="el-GR" dirty="0" smtClean="0"/>
              <a:t>Δημιουργία Δημοτικών Υπηρεσιακών Μονάδων “Νησιωτικότητας και Τοπικής Ανάπτυξης”</a:t>
            </a:r>
            <a:endParaRPr lang="en-GB" sz="2800" dirty="0" smtClean="0"/>
          </a:p>
          <a:p>
            <a:pPr lvl="0" algn="just"/>
            <a:r>
              <a:rPr lang="el-GR" dirty="0" smtClean="0"/>
              <a:t>Δημιουργία Δομών εντός των Νησιωτικών Δήμων για την αξιοποίηση Ευρωπαϊκών Προγραμμάτων</a:t>
            </a:r>
            <a:endParaRPr lang="en-GB" sz="2800" dirty="0" smtClean="0"/>
          </a:p>
          <a:p>
            <a:pPr lvl="0" algn="just"/>
            <a:r>
              <a:rPr lang="el-GR" dirty="0" smtClean="0"/>
              <a:t>Θέσπιση προσλήψεων με το Κριτήριο της Εντοπιότητας</a:t>
            </a:r>
            <a:endParaRPr lang="en-GB" sz="28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65</a:t>
            </a:fld>
            <a:endParaRPr lang="en-GB"/>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329642" cy="5715016"/>
          </a:xfrm>
        </p:spPr>
        <p:txBody>
          <a:bodyPr>
            <a:normAutofit fontScale="77500" lnSpcReduction="20000"/>
          </a:bodyPr>
          <a:lstStyle/>
          <a:p>
            <a:pPr lvl="0" algn="just"/>
            <a:r>
              <a:rPr lang="el-GR" sz="3100" dirty="0" smtClean="0"/>
              <a:t>Διαχωρισμός αρμοδιοτήτων Δήμων και Περιφερειακής Αυτοδιοίκησης</a:t>
            </a:r>
            <a:endParaRPr lang="en-GB" sz="3100" dirty="0" smtClean="0"/>
          </a:p>
          <a:p>
            <a:pPr lvl="0" algn="just"/>
            <a:r>
              <a:rPr lang="el-GR" sz="3100" dirty="0" smtClean="0"/>
              <a:t>Απλούστευση των διαδικασιών Ελέγχου στους Νησιωτικούς Δήμους</a:t>
            </a:r>
            <a:endParaRPr lang="en-GB" sz="3100" dirty="0" smtClean="0"/>
          </a:p>
          <a:p>
            <a:pPr lvl="0" algn="just"/>
            <a:r>
              <a:rPr lang="el-GR" sz="3100" dirty="0" smtClean="0"/>
              <a:t>Οργάνωση των πολλαπλών αρμοδιοτήτων (Δήμων και Φορέων της Περιφερειακής Αυτοδιοίκησης και των Κεντρικών Υπηρεσιών), ο κατακερματισμός των οποίων εμποδίζει την άσκηση τομεακών πολιτικών των Νησιωτικών Δήμων (πχ Γεωργία, Κτηνοτροφία, Αλιεία, Τουρισμός, Έργα, Χωροταξία, κτλ)</a:t>
            </a:r>
            <a:endParaRPr lang="en-GB" sz="3100" dirty="0" smtClean="0"/>
          </a:p>
          <a:p>
            <a:pPr lvl="0" algn="just"/>
            <a:r>
              <a:rPr lang="el-GR" sz="3100" dirty="0" smtClean="0"/>
              <a:t>Συνεργασία στον Σχεδιασμό για τις Ακτοπλοϊκές Συγκοινωνίες – Επισήμανση της ανάγκης Εφαρμογής του Μεταφορικού Ισοδύναμου – Διαμόρφωση Προτάσεων διανησιωτικών συνδέσεων</a:t>
            </a:r>
          </a:p>
          <a:p>
            <a:pPr algn="just"/>
            <a:r>
              <a:rPr lang="el-GR" sz="2800" dirty="0" smtClean="0"/>
              <a:t>Συνεργασία στον Σχεδιασμό για κατασκευή και λειτουργία Επιχειρηματικών Περιοχών (Β.Ε.ΠΕ., ΒΙΟ.ΠΑ., Τεχνολογικών Πάρκων)</a:t>
            </a:r>
            <a:endParaRPr lang="en-GB" sz="2800" dirty="0" smtClean="0"/>
          </a:p>
          <a:p>
            <a:pPr lvl="0" algn="just"/>
            <a:endParaRPr lang="en-GB" sz="2800" dirty="0" smtClean="0"/>
          </a:p>
          <a:p>
            <a:pPr lvl="0" algn="just"/>
            <a:endParaRPr lang="en-GB" sz="3100" dirty="0" smtClean="0"/>
          </a:p>
          <a:p>
            <a:pPr lvl="0"/>
            <a:endParaRPr lang="en-GB" sz="28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66</a:t>
            </a:fld>
            <a:endParaRPr lang="en-GB" dirty="0"/>
          </a:p>
        </p:txBody>
      </p:sp>
      <p:sp>
        <p:nvSpPr>
          <p:cNvPr id="5" name="Title 1"/>
          <p:cNvSpPr>
            <a:spLocks noGrp="1"/>
          </p:cNvSpPr>
          <p:nvPr>
            <p:ph type="title"/>
          </p:nvPr>
        </p:nvSpPr>
        <p:spPr>
          <a:xfrm>
            <a:off x="500034" y="0"/>
            <a:ext cx="8229600" cy="1143000"/>
          </a:xfrm>
        </p:spPr>
        <p:txBody>
          <a:bodyPr>
            <a:noAutofit/>
          </a:bodyPr>
          <a:lstStyle/>
          <a:p>
            <a:r>
              <a:rPr lang="el-GR" sz="3600" b="1" dirty="0" smtClean="0"/>
              <a:t>Συνεργασία Δήμων και Κεντρικών Υπηρεσιών</a:t>
            </a:r>
            <a:endParaRPr lang="en-GB" sz="3600" b="1"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500834"/>
          </a:xfrm>
        </p:spPr>
        <p:txBody>
          <a:bodyPr>
            <a:noAutofit/>
          </a:bodyPr>
          <a:lstStyle/>
          <a:p>
            <a:pPr lvl="0" algn="just"/>
            <a:r>
              <a:rPr lang="el-GR" sz="2400" dirty="0" smtClean="0"/>
              <a:t>Συνεργασία στα ζητήματα της Ενεργειακής Επάρκειας</a:t>
            </a:r>
          </a:p>
          <a:p>
            <a:pPr lvl="0" algn="just"/>
            <a:r>
              <a:rPr lang="el-GR" sz="2300" dirty="0" smtClean="0"/>
              <a:t>Συνεργασία στα ζητήματα της Προστασίας του Περιβάλλοντος, της Διαχείρισης των Υδάτινων Πόρων και της Διαχείρισης Αποβλήτων.</a:t>
            </a:r>
            <a:endParaRPr lang="en-GB" sz="2300" dirty="0" smtClean="0"/>
          </a:p>
          <a:p>
            <a:pPr lvl="0" algn="just"/>
            <a:r>
              <a:rPr lang="el-GR" sz="2300" dirty="0" smtClean="0"/>
              <a:t>Συνεργασία για την Στήριξη ΜΜΕ – Προσαρμογές στα Κίνητρα και στον ΦΠΑ</a:t>
            </a:r>
            <a:endParaRPr lang="en-GB" sz="2300" dirty="0" smtClean="0"/>
          </a:p>
          <a:p>
            <a:pPr lvl="0" algn="just"/>
            <a:r>
              <a:rPr lang="el-GR" sz="2300" dirty="0" smtClean="0"/>
              <a:t>Δημιουργία Γενικής Γραμματείας Νησιωτικότητας αντί της υφιστάμενης Γενικής Γραμματείας Αιγαίου και Νησιωτικής Πολιτικής</a:t>
            </a:r>
            <a:endParaRPr lang="en-GB" sz="2300" dirty="0" smtClean="0"/>
          </a:p>
          <a:p>
            <a:pPr lvl="0" algn="just"/>
            <a:r>
              <a:rPr lang="el-GR" sz="2300" dirty="0" smtClean="0"/>
              <a:t>Δημιουργία Διεύθυνσης Πολυνησιωτικότητας</a:t>
            </a:r>
            <a:endParaRPr lang="en-GB" sz="2300" dirty="0" smtClean="0"/>
          </a:p>
          <a:p>
            <a:pPr lvl="0" algn="just"/>
            <a:r>
              <a:rPr lang="el-GR" sz="2300" dirty="0" smtClean="0"/>
              <a:t>Λειτουργία της Επιτροπής Νησιωτικής Πολιτικής της Βουλής</a:t>
            </a:r>
            <a:endParaRPr lang="en-GB" sz="2300" dirty="0" smtClean="0"/>
          </a:p>
          <a:p>
            <a:pPr lvl="0" algn="just"/>
            <a:r>
              <a:rPr lang="el-GR" sz="2300" dirty="0" smtClean="0"/>
              <a:t>Δημιουργία Δικτύου Νησιωτικών Δήμων</a:t>
            </a:r>
            <a:endParaRPr lang="en-GB" sz="2300" dirty="0" smtClean="0"/>
          </a:p>
          <a:p>
            <a:pPr lvl="0" algn="just"/>
            <a:r>
              <a:rPr lang="el-GR" sz="2300" dirty="0" smtClean="0"/>
              <a:t>Δημιουργία Επιτροπής Πολυνησιωτικότητας στην ΕΝΠΕ</a:t>
            </a:r>
            <a:endParaRPr lang="en-GB" sz="2300"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67</a:t>
            </a:fld>
            <a:endParaRPr lang="en-GB"/>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94370"/>
            <a:ext cx="8229600" cy="1143000"/>
          </a:xfrm>
        </p:spPr>
        <p:txBody>
          <a:bodyPr>
            <a:noAutofit/>
          </a:bodyPr>
          <a:lstStyle/>
          <a:p>
            <a:pPr lvl="1" algn="ctr" rtl="0">
              <a:spcBef>
                <a:spcPct val="0"/>
              </a:spcBef>
            </a:pPr>
            <a:r>
              <a:rPr lang="el-GR" sz="3600" b="1" dirty="0"/>
              <a:t>Προτεινόμενη Αναπτυξιακή Στρατηγική των Νησιωτικών </a:t>
            </a:r>
            <a:r>
              <a:rPr lang="el-GR" sz="3600" b="1" dirty="0" smtClean="0"/>
              <a:t>Δήμων</a:t>
            </a:r>
            <a:endParaRPr lang="en-GB" sz="3600" dirty="0"/>
          </a:p>
        </p:txBody>
      </p:sp>
      <p:sp>
        <p:nvSpPr>
          <p:cNvPr id="3" name="Content Placeholder 2"/>
          <p:cNvSpPr>
            <a:spLocks noGrp="1"/>
          </p:cNvSpPr>
          <p:nvPr>
            <p:ph idx="1"/>
          </p:nvPr>
        </p:nvSpPr>
        <p:spPr>
          <a:xfrm>
            <a:off x="428596" y="1385862"/>
            <a:ext cx="8472518" cy="5472138"/>
          </a:xfrm>
        </p:spPr>
        <p:txBody>
          <a:bodyPr>
            <a:noAutofit/>
          </a:bodyPr>
          <a:lstStyle/>
          <a:p>
            <a:pPr indent="17463" algn="just">
              <a:buNone/>
            </a:pPr>
            <a:r>
              <a:rPr lang="el-GR" sz="1900" b="1" dirty="0" smtClean="0"/>
              <a:t>Οικονομική Ανάπτυξη</a:t>
            </a:r>
            <a:endParaRPr lang="en-GB" sz="1900" dirty="0" smtClean="0"/>
          </a:p>
          <a:p>
            <a:pPr lvl="0" algn="just"/>
            <a:r>
              <a:rPr lang="el-GR" sz="1900" dirty="0" smtClean="0"/>
              <a:t>Ακτοπλοϊκές Συγκοινωνίες – Επισήμανση της ανάγκης Εφαρμογής του Μεταφορικού Ισοδύναμου – Διαμόρφωση Προτάσεων διανησιωτικών συνδέσεων</a:t>
            </a:r>
            <a:endParaRPr lang="en-GB" sz="1900" dirty="0" smtClean="0"/>
          </a:p>
          <a:p>
            <a:pPr lvl="0" algn="just"/>
            <a:r>
              <a:rPr lang="el-GR" sz="1900" dirty="0" smtClean="0"/>
              <a:t>Υποστήριξη της Οικονομικής Ανάπτυξης και της Απασχόλησης</a:t>
            </a:r>
            <a:endParaRPr lang="en-GB" sz="1900" dirty="0" smtClean="0"/>
          </a:p>
          <a:p>
            <a:pPr lvl="0" algn="just"/>
            <a:r>
              <a:rPr lang="el-GR" sz="1900" dirty="0" smtClean="0"/>
              <a:t>Ενίσχυση ΑΕΙ, ΤΕΙ και Έρευνας</a:t>
            </a:r>
            <a:endParaRPr lang="en-GB" sz="1900" dirty="0" smtClean="0"/>
          </a:p>
          <a:p>
            <a:pPr lvl="0" algn="just"/>
            <a:r>
              <a:rPr lang="el-GR" sz="1900" dirty="0" smtClean="0"/>
              <a:t>Ανάδειξη Τοπικής Ταυτότητας – Brand Name Νησιού</a:t>
            </a:r>
            <a:endParaRPr lang="en-GB" sz="1900" dirty="0" smtClean="0"/>
          </a:p>
          <a:p>
            <a:pPr lvl="0" algn="just"/>
            <a:r>
              <a:rPr lang="el-GR" sz="1900" dirty="0" smtClean="0"/>
              <a:t>Στήριξη Συνεταιριστικών Προσπαθειών, Clusters, Δικτύων Επιχειρήσεων</a:t>
            </a:r>
            <a:endParaRPr lang="en-GB" sz="1900" dirty="0" smtClean="0"/>
          </a:p>
          <a:p>
            <a:pPr lvl="0" algn="just"/>
            <a:r>
              <a:rPr lang="el-GR" sz="1900" dirty="0" smtClean="0"/>
              <a:t>Στήριξη ΜΜΕ – Προσαρμογές στα Κίνητρα και στον ΦΠΑ</a:t>
            </a:r>
            <a:endParaRPr lang="en-GB" sz="1900" dirty="0" smtClean="0"/>
          </a:p>
          <a:p>
            <a:pPr lvl="0" algn="just"/>
            <a:r>
              <a:rPr lang="el-GR" sz="1900" dirty="0" smtClean="0"/>
              <a:t>Ανάδειξη της Τοπικής Επιχειρηματικότητας</a:t>
            </a:r>
            <a:endParaRPr lang="en-GB" sz="1900" dirty="0" smtClean="0"/>
          </a:p>
          <a:p>
            <a:pPr lvl="0" algn="just"/>
            <a:r>
              <a:rPr lang="el-GR" sz="1900" dirty="0" smtClean="0"/>
              <a:t>Αξιοποίηση της Γεωστρατηγικής θέσης στην εξειδίκευση και στην ανάπτυξη</a:t>
            </a:r>
            <a:endParaRPr lang="en-GB" sz="1900" dirty="0" smtClean="0"/>
          </a:p>
          <a:p>
            <a:pPr lvl="0" algn="just"/>
            <a:r>
              <a:rPr lang="el-GR" sz="1900" dirty="0" smtClean="0"/>
              <a:t>Ενίσχυση της Ισόρροπης Τοπικής Ανάπτυξης στα Μεγάλα Νησιά</a:t>
            </a:r>
            <a:endParaRPr lang="en-GB" sz="1900" dirty="0" smtClean="0"/>
          </a:p>
          <a:p>
            <a:pPr lvl="0" algn="just"/>
            <a:r>
              <a:rPr lang="el-GR" sz="1900" dirty="0" smtClean="0"/>
              <a:t>Λειτουργία μεγάλων Νησιωτικών Δήμων ως Τοπικών Διανησιωτικών Κέντρων Ανάπτυξης</a:t>
            </a:r>
            <a:endParaRPr lang="en-GB" sz="1900" dirty="0" smtClean="0"/>
          </a:p>
          <a:p>
            <a:pPr lvl="0" algn="just"/>
            <a:r>
              <a:rPr lang="el-GR" sz="1900" dirty="0" smtClean="0"/>
              <a:t>Λειτουργία πολύ μεγάλων Νησιωτικών Δήμων ως Πόλων Ανάπτυξης Εθνικής Εμβέλειας</a:t>
            </a:r>
            <a:endParaRPr lang="en-GB" sz="1900" dirty="0" smtClean="0"/>
          </a:p>
        </p:txBody>
      </p:sp>
      <p:sp>
        <p:nvSpPr>
          <p:cNvPr id="4" name="Slide Number Placeholder 3"/>
          <p:cNvSpPr>
            <a:spLocks noGrp="1"/>
          </p:cNvSpPr>
          <p:nvPr>
            <p:ph type="sldNum" sz="quarter" idx="12"/>
          </p:nvPr>
        </p:nvSpPr>
        <p:spPr/>
        <p:txBody>
          <a:bodyPr/>
          <a:lstStyle/>
          <a:p>
            <a:fld id="{BE618E65-2B48-4F3E-BE50-2D54BA01E8BA}" type="slidenum">
              <a:rPr lang="en-GB" smtClean="0"/>
              <a:pPr/>
              <a:t>68</a:t>
            </a:fld>
            <a:endParaRPr lang="en-GB"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77500" lnSpcReduction="20000"/>
          </a:bodyPr>
          <a:lstStyle/>
          <a:p>
            <a:pPr indent="17463">
              <a:buNone/>
            </a:pPr>
            <a:r>
              <a:rPr lang="el-GR" b="1" dirty="0" smtClean="0"/>
              <a:t>Κλαδικές Προτεραιότητες</a:t>
            </a:r>
            <a:endParaRPr lang="en-GB" dirty="0" smtClean="0"/>
          </a:p>
          <a:p>
            <a:pPr lvl="0" algn="just"/>
            <a:r>
              <a:rPr lang="el-GR" dirty="0" smtClean="0"/>
              <a:t>Τουριστική Προβολή και Ανάπτυξη</a:t>
            </a:r>
            <a:endParaRPr lang="en-GB" dirty="0" smtClean="0"/>
          </a:p>
          <a:p>
            <a:pPr lvl="0" algn="just"/>
            <a:r>
              <a:rPr lang="el-GR" dirty="0" smtClean="0"/>
              <a:t>Επέκταση Τουριστικής Περιόδου</a:t>
            </a:r>
            <a:endParaRPr lang="en-GB" dirty="0" smtClean="0"/>
          </a:p>
          <a:p>
            <a:pPr lvl="0" algn="just"/>
            <a:r>
              <a:rPr lang="el-GR" dirty="0" smtClean="0"/>
              <a:t>Έμφαση στις Ειδικές Μορφές Τουρισμού (Θρησκευτικός, Αλιευτικός, Περιπατητικός, Αθλητικός, Καταδυτικός, Πολιτιστικός, Γαστρονομικός, Συνεδριακός, Θερινά Σχολεία, κλπ)</a:t>
            </a:r>
            <a:endParaRPr lang="en-GB" dirty="0" smtClean="0"/>
          </a:p>
          <a:p>
            <a:pPr lvl="0" algn="just"/>
            <a:r>
              <a:rPr lang="el-GR" dirty="0" smtClean="0"/>
              <a:t>Ενίσχυση Δημιουργικού Τομέα με στήριξη Επιχειρήσεων που συνδέουν Πολιτιστικούς Πόρους, Δομές και Δραστηριότητες με τις ΤΠΕ</a:t>
            </a:r>
            <a:endParaRPr lang="en-GB" dirty="0" smtClean="0"/>
          </a:p>
          <a:p>
            <a:pPr lvl="0" algn="just"/>
            <a:r>
              <a:rPr lang="el-GR" dirty="0" smtClean="0"/>
              <a:t>Αξιοποίηση Πολιτιστικών Πόρων</a:t>
            </a:r>
            <a:endParaRPr lang="en-GB" dirty="0" smtClean="0"/>
          </a:p>
          <a:p>
            <a:pPr lvl="0" algn="just"/>
            <a:r>
              <a:rPr lang="el-GR" dirty="0" smtClean="0"/>
              <a:t>Δικτύωση Πρωτογενούς, Τουριστικού Τομέα, Πολιτισμού και Φυσικού Περιβάλλοντος – Προώθηση της Ολοκληρωμένης Ανάπτυξης, χωρικά και κλαδικά</a:t>
            </a:r>
            <a:endParaRPr lang="en-GB" dirty="0" smtClean="0"/>
          </a:p>
          <a:p>
            <a:pPr lvl="0" algn="just"/>
            <a:r>
              <a:rPr lang="el-GR" dirty="0" smtClean="0"/>
              <a:t>Ενίσχυση ΠΟΠ τοπικών προϊόντων</a:t>
            </a:r>
            <a:endParaRPr lang="en-GB" dirty="0" smtClean="0"/>
          </a:p>
          <a:p>
            <a:pPr lvl="0" algn="just"/>
            <a:r>
              <a:rPr lang="el-GR" dirty="0" smtClean="0"/>
              <a:t>Αξιοποίηση Περιοχών Ιδιαίτερου Φυσικού Κάλλους</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69</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400" b="1" dirty="0" smtClean="0"/>
              <a:t>Ποσοστιαία συμμετοχή του νησιωτικού πληθυσμού και της έκτασης των νησιών σε χώρες της ΕΕ (1994)</a:t>
            </a:r>
            <a:endParaRPr lang="en-GB" sz="2400" b="1" dirty="0"/>
          </a:p>
        </p:txBody>
      </p:sp>
      <p:sp>
        <p:nvSpPr>
          <p:cNvPr id="3" name="Content Placeholder 2"/>
          <p:cNvSpPr>
            <a:spLocks noGrp="1"/>
          </p:cNvSpPr>
          <p:nvPr>
            <p:ph idx="1"/>
          </p:nvPr>
        </p:nvSpPr>
        <p:spPr>
          <a:xfrm>
            <a:off x="500034" y="6000769"/>
            <a:ext cx="8286808" cy="357189"/>
          </a:xfrm>
        </p:spPr>
        <p:txBody>
          <a:bodyPr>
            <a:normAutofit fontScale="85000" lnSpcReduction="20000"/>
          </a:bodyPr>
          <a:lstStyle/>
          <a:p>
            <a:pPr>
              <a:buNone/>
            </a:pPr>
            <a:r>
              <a:rPr lang="el-GR" sz="2300" i="1" dirty="0" smtClean="0"/>
              <a:t>Πηγή</a:t>
            </a:r>
            <a:r>
              <a:rPr lang="el-GR" sz="2300" dirty="0" smtClean="0"/>
              <a:t>: </a:t>
            </a:r>
            <a:r>
              <a:rPr lang="en-GB" sz="2300" dirty="0" err="1" smtClean="0"/>
              <a:t>Eurostat</a:t>
            </a:r>
            <a:r>
              <a:rPr lang="el-GR" sz="2300" dirty="0" smtClean="0"/>
              <a:t> 1994</a:t>
            </a:r>
            <a:endParaRPr lang="en-GB" sz="2300" b="1"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7</a:t>
            </a:fld>
            <a:endParaRPr lang="en-GB"/>
          </a:p>
        </p:txBody>
      </p:sp>
      <p:pic>
        <p:nvPicPr>
          <p:cNvPr id="5" name="Chart 3"/>
          <p:cNvPicPr/>
          <p:nvPr/>
        </p:nvPicPr>
        <p:blipFill>
          <a:blip r:embed="rId2"/>
          <a:srcRect r="-61" b="-323"/>
          <a:stretch>
            <a:fillRect/>
          </a:stretch>
        </p:blipFill>
        <p:spPr bwMode="auto">
          <a:xfrm>
            <a:off x="500034" y="1214422"/>
            <a:ext cx="8001056" cy="4857784"/>
          </a:xfrm>
          <a:prstGeom prst="rect">
            <a:avLst/>
          </a:prstGeom>
          <a:noFill/>
          <a:ln w="9525">
            <a:noFill/>
            <a:miter lim="800000"/>
            <a:headEnd/>
            <a:tailEnd/>
          </a:ln>
        </p:spPr>
      </p:pic>
      <p:pic>
        <p:nvPicPr>
          <p:cNvPr id="6" name="Picture 5" descr="ITA_LOGO_tel_RGB-01"/>
          <p:cNvPicPr/>
          <p:nvPr/>
        </p:nvPicPr>
        <p:blipFill>
          <a:blip r:embed="rId3" cstate="print"/>
          <a:srcRect/>
          <a:stretch>
            <a:fillRect/>
          </a:stretch>
        </p:blipFill>
        <p:spPr bwMode="auto">
          <a:xfrm>
            <a:off x="7915275" y="6000768"/>
            <a:ext cx="1228725" cy="866775"/>
          </a:xfrm>
          <a:prstGeom prst="rect">
            <a:avLst/>
          </a:prstGeom>
          <a:noFill/>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indent="17463">
              <a:buNone/>
            </a:pPr>
            <a:r>
              <a:rPr lang="el-GR" b="1" dirty="0" smtClean="0"/>
              <a:t>Κοινωνία – Συνθήκες Διαβίωσης</a:t>
            </a:r>
            <a:endParaRPr lang="en-GB" dirty="0" smtClean="0"/>
          </a:p>
          <a:p>
            <a:pPr lvl="0" algn="just"/>
            <a:r>
              <a:rPr lang="el-GR" dirty="0" smtClean="0"/>
              <a:t>Δημιουργία και Διατήρηση Αξιοπρεπών Συνθηκών Διαβίωσης των κατοίκων</a:t>
            </a:r>
            <a:endParaRPr lang="en-GB" dirty="0" smtClean="0"/>
          </a:p>
          <a:p>
            <a:pPr lvl="0" algn="just"/>
            <a:r>
              <a:rPr lang="el-GR" dirty="0" smtClean="0"/>
              <a:t>Βελτίωση της Ποιότητας Ζωής με έμφαση στα μικρά Νησιά και τις Νησιωτικές Κοινότητες</a:t>
            </a:r>
            <a:endParaRPr lang="en-GB" dirty="0" smtClean="0"/>
          </a:p>
          <a:p>
            <a:pPr lvl="0" algn="just"/>
            <a:r>
              <a:rPr lang="el-GR" dirty="0" smtClean="0"/>
              <a:t>Αναβάθμιση των ολιγοθέσεων σχολείων – Αντιμετώπιση οξυμένων προβλημάτων στις Νησιωτικές Κοινότητες</a:t>
            </a:r>
            <a:endParaRPr lang="en-GB" dirty="0" smtClean="0"/>
          </a:p>
          <a:p>
            <a:pPr lvl="0" algn="just"/>
            <a:r>
              <a:rPr lang="el-GR" dirty="0" smtClean="0"/>
              <a:t>Ενίσχυση των Δραστηριοτήτων Πολιτισμού</a:t>
            </a:r>
            <a:endParaRPr lang="en-GB" dirty="0" smtClean="0"/>
          </a:p>
          <a:p>
            <a:pPr lvl="0" algn="just"/>
            <a:r>
              <a:rPr lang="el-GR" dirty="0" smtClean="0"/>
              <a:t>Ενίσχυση των Δραστηριοτήτων Αθλητισμού</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70</a:t>
            </a:fld>
            <a:endParaRPr lang="en-GB"/>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229600" cy="6429396"/>
          </a:xfrm>
        </p:spPr>
        <p:txBody>
          <a:bodyPr>
            <a:normAutofit fontScale="92500" lnSpcReduction="10000"/>
          </a:bodyPr>
          <a:lstStyle/>
          <a:p>
            <a:pPr indent="17463">
              <a:buNone/>
            </a:pPr>
            <a:r>
              <a:rPr lang="el-GR" b="1" dirty="0" smtClean="0"/>
              <a:t>Υποδομές - Δίκτυα - Περιβάλλον</a:t>
            </a:r>
            <a:endParaRPr lang="en-GB" dirty="0" smtClean="0"/>
          </a:p>
          <a:p>
            <a:pPr lvl="0" algn="just"/>
            <a:r>
              <a:rPr lang="el-GR" dirty="0" smtClean="0"/>
              <a:t>Σχεδιασμός για κατασκευή και λειτουργία Επιχειρηματικών Περιοχών (Β.Ε.ΠΕ., ΒΙΟ.ΠΑ., Τεχνολογικών Πάρκων)</a:t>
            </a:r>
            <a:endParaRPr lang="en-GB" dirty="0" smtClean="0"/>
          </a:p>
          <a:p>
            <a:pPr lvl="0" algn="just"/>
            <a:r>
              <a:rPr lang="el-GR" dirty="0" smtClean="0"/>
              <a:t>Νέες Συγκοινωνιακές Συνδέσεις</a:t>
            </a:r>
            <a:endParaRPr lang="en-GB" dirty="0" smtClean="0"/>
          </a:p>
          <a:p>
            <a:pPr lvl="0" algn="just"/>
            <a:r>
              <a:rPr lang="el-GR" dirty="0" smtClean="0"/>
              <a:t>Ενίσχυση εσωτερικών οδικών συνδέσεων</a:t>
            </a:r>
            <a:endParaRPr lang="en-GB" dirty="0" smtClean="0"/>
          </a:p>
          <a:p>
            <a:pPr lvl="0" algn="just"/>
            <a:r>
              <a:rPr lang="el-GR" dirty="0" smtClean="0"/>
              <a:t>Διάχυση ΤΠΕ στο σύνολο του Νησιωτικού πληθυσμού – Επέκταση Ευρυζωνικών Υποδομών και Υπηρεσιών, και Δικτύων Υψηλών Ταχυτήτων</a:t>
            </a:r>
            <a:endParaRPr lang="en-GB" dirty="0" smtClean="0"/>
          </a:p>
          <a:p>
            <a:pPr lvl="0" algn="just"/>
            <a:r>
              <a:rPr lang="el-GR" dirty="0" smtClean="0"/>
              <a:t>Ενεργειακή Επάρκεια – Αξιοποίηση Ανανεώσιμων Πηγών Ενέργειας</a:t>
            </a:r>
            <a:endParaRPr lang="en-GB" dirty="0" smtClean="0"/>
          </a:p>
          <a:p>
            <a:pPr lvl="0" algn="just"/>
            <a:r>
              <a:rPr lang="el-GR" dirty="0" smtClean="0"/>
              <a:t> Διαχείριση Απορριμμάτων – Βιολογικός Καθαρισμός – Προστασία Περιβάλλοντος</a:t>
            </a:r>
            <a:endParaRPr lang="en-GB" dirty="0" smtClean="0"/>
          </a:p>
        </p:txBody>
      </p:sp>
      <p:sp>
        <p:nvSpPr>
          <p:cNvPr id="4" name="Slide Number Placeholder 3"/>
          <p:cNvSpPr>
            <a:spLocks noGrp="1"/>
          </p:cNvSpPr>
          <p:nvPr>
            <p:ph type="sldNum" sz="quarter" idx="12"/>
          </p:nvPr>
        </p:nvSpPr>
        <p:spPr/>
        <p:txBody>
          <a:bodyPr/>
          <a:lstStyle/>
          <a:p>
            <a:fld id="{BE618E65-2B48-4F3E-BE50-2D54BA01E8BA}" type="slidenum">
              <a:rPr lang="en-GB" smtClean="0"/>
              <a:pPr/>
              <a:t>71</a:t>
            </a:fld>
            <a:endParaRPr lang="en-GB"/>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lvl="0" algn="just"/>
            <a:r>
              <a:rPr lang="el-GR" sz="2800" dirty="0" smtClean="0"/>
              <a:t>Ενίσχυση Ανακύκλωσης</a:t>
            </a:r>
            <a:endParaRPr lang="en-GB" sz="2800" dirty="0" smtClean="0"/>
          </a:p>
          <a:p>
            <a:pPr lvl="0" algn="just"/>
            <a:r>
              <a:rPr lang="el-GR" sz="2800" dirty="0" smtClean="0"/>
              <a:t>Διαχείριση Υδάτινων Πόρων – Αντιμετώπιση υφαλμύρωσης - Αφαλάτωση</a:t>
            </a:r>
            <a:endParaRPr lang="en-GB" sz="2800" dirty="0" smtClean="0"/>
          </a:p>
          <a:p>
            <a:pPr lvl="0" algn="just"/>
            <a:r>
              <a:rPr lang="el-GR" sz="2800" dirty="0" smtClean="0"/>
              <a:t>Ενίσχυση Τεχνικών Υποδομών και Δικτύων</a:t>
            </a:r>
            <a:endParaRPr lang="en-GB" sz="2800" dirty="0" smtClean="0"/>
          </a:p>
          <a:p>
            <a:pPr lvl="0" algn="just"/>
            <a:r>
              <a:rPr lang="el-GR" sz="2800" dirty="0" smtClean="0"/>
              <a:t>Αντικατάσταση πεπαλαιωμένων υποδομών και δικτύων</a:t>
            </a:r>
            <a:endParaRPr lang="en-GB" sz="2800" dirty="0" smtClean="0"/>
          </a:p>
          <a:p>
            <a:pPr lvl="0" algn="just"/>
            <a:r>
              <a:rPr lang="el-GR" sz="2800" dirty="0" smtClean="0"/>
              <a:t>Αναπλάσεις</a:t>
            </a:r>
            <a:endParaRPr lang="en-GB" sz="2800" dirty="0" smtClean="0"/>
          </a:p>
          <a:p>
            <a:pPr lvl="0" algn="just"/>
            <a:r>
              <a:rPr lang="el-GR" sz="2800" dirty="0" smtClean="0"/>
              <a:t>Έργα Αποκατάστασης Τοπίου</a:t>
            </a:r>
            <a:endParaRPr lang="en-GB" sz="2800" dirty="0" smtClean="0"/>
          </a:p>
          <a:p>
            <a:pPr lvl="0" algn="just"/>
            <a:r>
              <a:rPr lang="el-GR" sz="2800" dirty="0" smtClean="0"/>
              <a:t>Δημοτικές Τουριστικές Υποδομές: Μαρίνες, καταφύγια Τουριστικών Σκαφών</a:t>
            </a:r>
            <a:endParaRPr lang="en-GB" sz="2800"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72</a:t>
            </a:fld>
            <a:endParaRPr lang="en-GB"/>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57166"/>
            <a:ext cx="8229600" cy="4525963"/>
          </a:xfrm>
        </p:spPr>
        <p:txBody>
          <a:bodyPr/>
          <a:lstStyle/>
          <a:p>
            <a:pPr indent="17463">
              <a:buNone/>
            </a:pPr>
            <a:r>
              <a:rPr lang="el-GR" b="1" dirty="0" smtClean="0"/>
              <a:t>Διοίκηση</a:t>
            </a:r>
            <a:endParaRPr lang="en-GB" dirty="0" smtClean="0"/>
          </a:p>
          <a:p>
            <a:pPr lvl="0"/>
            <a:r>
              <a:rPr lang="el-GR" dirty="0" smtClean="0"/>
              <a:t>Βελτίωση της Διοικητικής Ικανότητας του Δήμου</a:t>
            </a:r>
            <a:endParaRPr lang="en-GB" dirty="0" smtClean="0"/>
          </a:p>
          <a:p>
            <a:pPr lvl="0"/>
            <a:r>
              <a:rPr lang="el-GR" dirty="0" smtClean="0"/>
              <a:t>Ενίσχυση Διανησιωτικής Συνεργασίας</a:t>
            </a:r>
            <a:endParaRPr lang="en-GB" dirty="0" smtClean="0"/>
          </a:p>
          <a:p>
            <a:pPr lvl="0"/>
            <a:r>
              <a:rPr lang="el-GR" dirty="0" smtClean="0"/>
              <a:t>Ενίσχυση των συμμετοχικών διαδικασιών στον Προγραμματισμό και την Αναπτυξιακή Διαδικασία</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73</a:t>
            </a:fld>
            <a:endParaRPr lang="en-GB"/>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718"/>
            <a:ext cx="8229600" cy="1143000"/>
          </a:xfrm>
        </p:spPr>
        <p:txBody>
          <a:bodyPr>
            <a:noAutofit/>
          </a:bodyPr>
          <a:lstStyle/>
          <a:p>
            <a:r>
              <a:rPr lang="el-GR" sz="3600" b="1" dirty="0" smtClean="0"/>
              <a:t>Προτάσεις των Νησιωτικών Δήμων στον Τομέα της Υγείας</a:t>
            </a:r>
            <a:endParaRPr lang="en-GB" sz="3600" b="1" dirty="0"/>
          </a:p>
        </p:txBody>
      </p:sp>
      <p:sp>
        <p:nvSpPr>
          <p:cNvPr id="3" name="Content Placeholder 2"/>
          <p:cNvSpPr>
            <a:spLocks noGrp="1"/>
          </p:cNvSpPr>
          <p:nvPr>
            <p:ph idx="1"/>
          </p:nvPr>
        </p:nvSpPr>
        <p:spPr>
          <a:xfrm>
            <a:off x="457200" y="1500174"/>
            <a:ext cx="8229600" cy="5357826"/>
          </a:xfrm>
        </p:spPr>
        <p:txBody>
          <a:bodyPr>
            <a:normAutofit fontScale="77500" lnSpcReduction="20000"/>
          </a:bodyPr>
          <a:lstStyle/>
          <a:p>
            <a:pPr lvl="0"/>
            <a:r>
              <a:rPr lang="el-GR" dirty="0" smtClean="0"/>
              <a:t>Ενίσχυση Οδοντιατρικής Φροντίδας</a:t>
            </a:r>
            <a:endParaRPr lang="en-GB" dirty="0" smtClean="0"/>
          </a:p>
          <a:p>
            <a:pPr lvl="0"/>
            <a:r>
              <a:rPr lang="el-GR" dirty="0" smtClean="0"/>
              <a:t>Στελέχωση με Νοσηλευτικό Προσωπικό</a:t>
            </a:r>
            <a:endParaRPr lang="en-GB" dirty="0" smtClean="0"/>
          </a:p>
          <a:p>
            <a:pPr lvl="0"/>
            <a:r>
              <a:rPr lang="el-GR" dirty="0" smtClean="0"/>
              <a:t>Εξοπλισμός και Εφαρμογές Τηλεϊατρικής</a:t>
            </a:r>
            <a:endParaRPr lang="en-GB" dirty="0" smtClean="0"/>
          </a:p>
          <a:p>
            <a:pPr lvl="0"/>
            <a:r>
              <a:rPr lang="el-GR" dirty="0" smtClean="0"/>
              <a:t>Στελέχωση Αγροτικών Ιατρείων – Διασφάλιση συνθηκών για την παραμονή Αγροτικού Ιατρού</a:t>
            </a:r>
            <a:endParaRPr lang="en-GB" dirty="0" smtClean="0"/>
          </a:p>
          <a:p>
            <a:pPr lvl="0"/>
            <a:r>
              <a:rPr lang="el-GR" dirty="0" smtClean="0"/>
              <a:t>Δημιουργία Μονάδων Ανοικτής και Κλειστής Φροντίδας</a:t>
            </a:r>
            <a:endParaRPr lang="en-GB" dirty="0" smtClean="0"/>
          </a:p>
          <a:p>
            <a:pPr lvl="0"/>
            <a:r>
              <a:rPr lang="el-GR" dirty="0" smtClean="0"/>
              <a:t>Σύσταση Κτηνιατρικής Υπηρεσίας, για την ενίσχυση της κτηνοτροφίας και της διάθεσης ζωικών προϊόντων.</a:t>
            </a:r>
            <a:endParaRPr lang="en-GB" dirty="0" smtClean="0"/>
          </a:p>
          <a:p>
            <a:pPr lvl="0"/>
            <a:r>
              <a:rPr lang="el-GR" dirty="0" smtClean="0"/>
              <a:t>Αναβίωση Κέντρων Υγείας</a:t>
            </a:r>
            <a:endParaRPr lang="en-GB" dirty="0" smtClean="0"/>
          </a:p>
          <a:p>
            <a:pPr lvl="0"/>
            <a:r>
              <a:rPr lang="el-GR" dirty="0" smtClean="0"/>
              <a:t>Στελέχωση με Βασικές Ειδικότητες Ιατρών</a:t>
            </a:r>
            <a:endParaRPr lang="en-GB" dirty="0" smtClean="0"/>
          </a:p>
          <a:p>
            <a:pPr lvl="0"/>
            <a:r>
              <a:rPr lang="el-GR" dirty="0" smtClean="0"/>
              <a:t>Ενίσχυση Δομών και Υπηρεσιών Κοινωνικής Προστασίας στην Υγεία</a:t>
            </a:r>
            <a:endParaRPr lang="en-GB" dirty="0" smtClean="0"/>
          </a:p>
          <a:p>
            <a:pPr lvl="0"/>
            <a:r>
              <a:rPr lang="el-GR" dirty="0" smtClean="0"/>
              <a:t>Αναβάθμιση Ιατρικού Εξοπλισμού</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74</a:t>
            </a:fld>
            <a:endParaRPr lang="en-GB"/>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85000" lnSpcReduction="10000"/>
          </a:bodyPr>
          <a:lstStyle/>
          <a:p>
            <a:pPr lvl="0"/>
            <a:r>
              <a:rPr lang="el-GR" dirty="0" smtClean="0"/>
              <a:t>Ενίσχυση της Κοινωνικής Οικονομίας και Εθελοντικών Ομάδων στον Τομέα της Πρόνοιας και των Κοινωνικών Υπηρεσιών</a:t>
            </a:r>
            <a:endParaRPr lang="en-GB" dirty="0" smtClean="0"/>
          </a:p>
          <a:p>
            <a:pPr lvl="0"/>
            <a:r>
              <a:rPr lang="el-GR" dirty="0" smtClean="0"/>
              <a:t>Στελέχωση Κοινωνικών Υπηρεσιών</a:t>
            </a:r>
            <a:endParaRPr lang="en-GB" dirty="0" smtClean="0"/>
          </a:p>
          <a:p>
            <a:pPr lvl="0"/>
            <a:r>
              <a:rPr lang="el-GR" dirty="0" smtClean="0"/>
              <a:t>Αντιμετώπιση των οξυμένων προβλημάτων των Νησιωτικών Κοινοτήτων (ένα τουλάχιστον νησί δηλώνει ότι δεν έχει δημόσιο ιατρό και εξυπηρετείται από τους Γιατρούς του Κόσμου)</a:t>
            </a:r>
            <a:endParaRPr lang="en-GB" dirty="0" smtClean="0"/>
          </a:p>
          <a:p>
            <a:pPr lvl="0"/>
            <a:r>
              <a:rPr lang="el-GR" dirty="0" smtClean="0"/>
              <a:t>Δημιουργία Πολυδύναμων Περιφερειακών Ιατρείων</a:t>
            </a:r>
            <a:endParaRPr lang="en-GB" dirty="0" smtClean="0"/>
          </a:p>
          <a:p>
            <a:pPr lvl="0"/>
            <a:r>
              <a:rPr lang="el-GR" dirty="0" smtClean="0"/>
              <a:t>Προμήθεια Εξοπλισμού και Οχημάτων για Κοινωνικές Υπηρεσίες (πχ Βοήθεια στο Σπίτι, Στελέχωση Νοσοκομείων Μεγάλων Νησιωτικών Δήμων)</a:t>
            </a:r>
            <a:endParaRPr lang="en-GB" dirty="0" smtClean="0"/>
          </a:p>
          <a:p>
            <a:pPr lvl="0"/>
            <a:r>
              <a:rPr lang="el-GR" dirty="0" smtClean="0"/>
              <a:t>Προμήθεια Ασθενοφόρων</a:t>
            </a:r>
            <a:endParaRPr lang="en-GB"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75</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400" b="1" dirty="0" smtClean="0"/>
              <a:t>Ποσοστιαία συμμετοχή των νησιωτικών περιφερειών της ΕΕ στην εθνική έκταση και τον εθνικό πληθυσμό (2016)</a:t>
            </a:r>
            <a:endParaRPr lang="en-GB" sz="2400" b="1" dirty="0"/>
          </a:p>
        </p:txBody>
      </p:sp>
      <p:sp>
        <p:nvSpPr>
          <p:cNvPr id="3" name="Content Placeholder 2"/>
          <p:cNvSpPr>
            <a:spLocks noGrp="1"/>
          </p:cNvSpPr>
          <p:nvPr>
            <p:ph idx="1"/>
          </p:nvPr>
        </p:nvSpPr>
        <p:spPr>
          <a:xfrm>
            <a:off x="500034" y="6000769"/>
            <a:ext cx="8286808" cy="357189"/>
          </a:xfrm>
        </p:spPr>
        <p:txBody>
          <a:bodyPr>
            <a:normAutofit fontScale="92500" lnSpcReduction="10000"/>
          </a:bodyPr>
          <a:lstStyle/>
          <a:p>
            <a:pPr>
              <a:buNone/>
            </a:pPr>
            <a:r>
              <a:rPr lang="el-GR" sz="2000" i="1" dirty="0" smtClean="0"/>
              <a:t>Πηγή</a:t>
            </a:r>
            <a:r>
              <a:rPr lang="el-GR" sz="2000" dirty="0" smtClean="0"/>
              <a:t>: </a:t>
            </a:r>
            <a:r>
              <a:rPr lang="en-GB" sz="2000" dirty="0" smtClean="0"/>
              <a:t>CPMR</a:t>
            </a:r>
            <a:r>
              <a:rPr lang="el-GR" sz="2000" dirty="0" smtClean="0"/>
              <a:t> 2016, </a:t>
            </a:r>
            <a:r>
              <a:rPr lang="en-GB" sz="2000" dirty="0" err="1" smtClean="0"/>
              <a:t>Eurostat</a:t>
            </a:r>
            <a:r>
              <a:rPr lang="en-GB" sz="2000" dirty="0" smtClean="0"/>
              <a:t> Database</a:t>
            </a:r>
            <a:r>
              <a:rPr lang="el-GR" sz="2000" dirty="0" smtClean="0"/>
              <a:t>, επεξεργασία Ομάδας Μελέτης</a:t>
            </a:r>
            <a:endParaRPr lang="en-GB" sz="2000" b="1" dirty="0" smtClean="0"/>
          </a:p>
          <a:p>
            <a:pPr>
              <a:buNone/>
            </a:pPr>
            <a:endParaRPr lang="en-GB" sz="2300" b="1" dirty="0" smtClean="0"/>
          </a:p>
          <a:p>
            <a:endParaRPr lang="en-GB" dirty="0"/>
          </a:p>
        </p:txBody>
      </p:sp>
      <p:sp>
        <p:nvSpPr>
          <p:cNvPr id="4" name="Slide Number Placeholder 3"/>
          <p:cNvSpPr>
            <a:spLocks noGrp="1"/>
          </p:cNvSpPr>
          <p:nvPr>
            <p:ph type="sldNum" sz="quarter" idx="12"/>
          </p:nvPr>
        </p:nvSpPr>
        <p:spPr/>
        <p:txBody>
          <a:bodyPr/>
          <a:lstStyle/>
          <a:p>
            <a:fld id="{BE618E65-2B48-4F3E-BE50-2D54BA01E8BA}" type="slidenum">
              <a:rPr lang="en-GB" smtClean="0"/>
              <a:pPr/>
              <a:t>8</a:t>
            </a:fld>
            <a:endParaRPr lang="en-GB" dirty="0"/>
          </a:p>
        </p:txBody>
      </p:sp>
      <p:pic>
        <p:nvPicPr>
          <p:cNvPr id="6" name="Chart 1"/>
          <p:cNvPicPr/>
          <p:nvPr/>
        </p:nvPicPr>
        <p:blipFill>
          <a:blip r:embed="rId2"/>
          <a:srcRect b="-105"/>
          <a:stretch>
            <a:fillRect/>
          </a:stretch>
        </p:blipFill>
        <p:spPr bwMode="auto">
          <a:xfrm>
            <a:off x="428596" y="1214422"/>
            <a:ext cx="7929618" cy="4786346"/>
          </a:xfrm>
          <a:prstGeom prst="rect">
            <a:avLst/>
          </a:prstGeom>
          <a:noFill/>
          <a:ln w="9525">
            <a:noFill/>
            <a:miter lim="800000"/>
            <a:headEnd/>
            <a:tailEnd/>
          </a:ln>
        </p:spPr>
      </p:pic>
      <p:pic>
        <p:nvPicPr>
          <p:cNvPr id="7" name="Picture 6" descr="ITA_LOGO_tel_RGB-01"/>
          <p:cNvPicPr/>
          <p:nvPr/>
        </p:nvPicPr>
        <p:blipFill>
          <a:blip r:embed="rId3" cstate="print"/>
          <a:srcRect/>
          <a:stretch>
            <a:fillRect/>
          </a:stretch>
        </p:blipFill>
        <p:spPr bwMode="auto">
          <a:xfrm>
            <a:off x="7915275" y="6000768"/>
            <a:ext cx="1228725" cy="8667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b="1" dirty="0" smtClean="0"/>
              <a:t>Παράγοντες που επηρεάζουν την ένταση της Νησιωτικότητας</a:t>
            </a:r>
            <a:endParaRPr lang="en-GB" sz="3600" dirty="0"/>
          </a:p>
        </p:txBody>
      </p:sp>
      <p:sp>
        <p:nvSpPr>
          <p:cNvPr id="3" name="Content Placeholder 2"/>
          <p:cNvSpPr>
            <a:spLocks noGrp="1"/>
          </p:cNvSpPr>
          <p:nvPr>
            <p:ph idx="1"/>
          </p:nvPr>
        </p:nvSpPr>
        <p:spPr/>
        <p:txBody>
          <a:bodyPr/>
          <a:lstStyle/>
          <a:p>
            <a:pPr lvl="0" algn="just"/>
            <a:r>
              <a:rPr lang="el-GR" b="1" dirty="0" smtClean="0"/>
              <a:t>Η </a:t>
            </a:r>
            <a:r>
              <a:rPr lang="el-GR" b="1" dirty="0"/>
              <a:t>Απομόνωση: </a:t>
            </a:r>
            <a:r>
              <a:rPr lang="el-GR" b="1" dirty="0" smtClean="0"/>
              <a:t>εσωτερική </a:t>
            </a:r>
            <a:r>
              <a:rPr lang="el-GR" dirty="0" smtClean="0"/>
              <a:t>ως προς το μεγαλύτερο νησί ενός συμπλέγματος </a:t>
            </a:r>
            <a:r>
              <a:rPr lang="el-GR" b="1" dirty="0"/>
              <a:t>και </a:t>
            </a:r>
            <a:r>
              <a:rPr lang="el-GR" b="1" dirty="0" smtClean="0"/>
              <a:t>εξωτερική</a:t>
            </a:r>
            <a:r>
              <a:rPr lang="el-GR" dirty="0" smtClean="0"/>
              <a:t> ως προς την ηπειρωτική χώρα</a:t>
            </a:r>
            <a:endParaRPr lang="en-GB" dirty="0"/>
          </a:p>
          <a:p>
            <a:pPr lvl="0"/>
            <a:r>
              <a:rPr lang="el-GR" b="1" dirty="0"/>
              <a:t>Το Μέγεθος του Νησιού</a:t>
            </a:r>
            <a:endParaRPr lang="en-GB" b="1" dirty="0"/>
          </a:p>
          <a:p>
            <a:pPr lvl="0" algn="just"/>
            <a:r>
              <a:rPr lang="el-GR" b="1" dirty="0"/>
              <a:t>Η Απόσταση από </a:t>
            </a:r>
            <a:r>
              <a:rPr lang="el-GR" b="1" dirty="0" smtClean="0"/>
              <a:t>το πλησιέστερο ηπειρωτικό Δυναμικό Αστικό Κέντρο</a:t>
            </a:r>
            <a:endParaRPr lang="en-GB" b="1" dirty="0"/>
          </a:p>
          <a:p>
            <a:endParaRPr lang="en-GB" dirty="0"/>
          </a:p>
        </p:txBody>
      </p:sp>
      <p:pic>
        <p:nvPicPr>
          <p:cNvPr id="4" name="Picture 3" descr="ITA_LOGO_tel_RGB-01"/>
          <p:cNvPicPr/>
          <p:nvPr/>
        </p:nvPicPr>
        <p:blipFill>
          <a:blip r:embed="rId2" cstate="print"/>
          <a:srcRect/>
          <a:stretch>
            <a:fillRect/>
          </a:stretch>
        </p:blipFill>
        <p:spPr bwMode="auto">
          <a:xfrm>
            <a:off x="7915275" y="5991225"/>
            <a:ext cx="1228725" cy="866775"/>
          </a:xfrm>
          <a:prstGeom prst="rect">
            <a:avLst/>
          </a:prstGeom>
          <a:noFill/>
        </p:spPr>
      </p:pic>
      <p:sp>
        <p:nvSpPr>
          <p:cNvPr id="7" name="Slide Number Placeholder 6"/>
          <p:cNvSpPr>
            <a:spLocks noGrp="1"/>
          </p:cNvSpPr>
          <p:nvPr>
            <p:ph type="sldNum" sz="quarter" idx="12"/>
          </p:nvPr>
        </p:nvSpPr>
        <p:spPr/>
        <p:txBody>
          <a:bodyPr/>
          <a:lstStyle/>
          <a:p>
            <a:fld id="{BE618E65-2B48-4F3E-BE50-2D54BA01E8BA}" type="slidenum">
              <a:rPr lang="en-GB" smtClean="0"/>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TotalTime>
  <Words>5809</Words>
  <Application>Microsoft Office PowerPoint</Application>
  <PresentationFormat>On-screen Show (4:3)</PresentationFormat>
  <Paragraphs>839</Paragraphs>
  <Slides>75</Slides>
  <Notes>2</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Office Theme</vt:lpstr>
      <vt:lpstr>Slide 1</vt:lpstr>
      <vt:lpstr>ΚΥΡΙΟΣ ΣΤΟΧΟΣ</vt:lpstr>
      <vt:lpstr>Οριοθέτηση της Περιοχής Μελέτης</vt:lpstr>
      <vt:lpstr>Κατανομή Νησιωτικών Δήμων ανά Περιφέρεια</vt:lpstr>
      <vt:lpstr>Γενικά Χαρακτηριστικά του Ελληνικού Νησιωτικού Χώρου</vt:lpstr>
      <vt:lpstr>Η Ελλάδα στον Ευρωπαϊκό Νησιωτικό Χώρο</vt:lpstr>
      <vt:lpstr>Ποσοστιαία συμμετοχή του νησιωτικού πληθυσμού και της έκτασης των νησιών σε χώρες της ΕΕ (1994)</vt:lpstr>
      <vt:lpstr>Ποσοστιαία συμμετοχή των νησιωτικών περιφερειών της ΕΕ στην εθνική έκταση και τον εθνικό πληθυσμό (2016)</vt:lpstr>
      <vt:lpstr>Παράγοντες που επηρεάζουν την ένταση της Νησιωτικότητας</vt:lpstr>
      <vt:lpstr>Χαρακτηριστικά της Νησιωτικής Οικονομίας</vt:lpstr>
      <vt:lpstr>Τα Χαρακτηριστικά του Νησιωτικού Συστήματος</vt:lpstr>
      <vt:lpstr>Η Ιστορία της Ανάπτυξης των Νησιών</vt:lpstr>
      <vt:lpstr>Πληθυσμιακά μεγέθη κατά την απογραφή του1834</vt:lpstr>
      <vt:lpstr>Η Οικονομία του Ελληνικού Νησιωτικού Χώρου Σήμερα</vt:lpstr>
      <vt:lpstr>Slide 15</vt:lpstr>
      <vt:lpstr>Slide 16</vt:lpstr>
      <vt:lpstr>Ειδικά Θέματα</vt:lpstr>
      <vt:lpstr>Τα Ζητήματα ΦΠΑ στα Ελληνικά Νησιά</vt:lpstr>
      <vt:lpstr>Slide 19</vt:lpstr>
      <vt:lpstr>Slide 20</vt:lpstr>
      <vt:lpstr>Συντελεστές ΦΠΑ σε τουριστικούς κλάδους (2016)</vt:lpstr>
      <vt:lpstr>Συντελεστές ΦΠΑ στις ανταγωνίστριες τουριστικές χώρες (2016)</vt:lpstr>
      <vt:lpstr>Slide 23</vt:lpstr>
      <vt:lpstr>Slide 24</vt:lpstr>
      <vt:lpstr>Το ζήτημα του Μεταφορικού Ισοδύναμου</vt:lpstr>
      <vt:lpstr>Slide 26</vt:lpstr>
      <vt:lpstr>Τέλος Παρεπιδημούντων</vt:lpstr>
      <vt:lpstr>Κίνητρα στον Ιδιωτικό Τομέα στον Ελληνικό Νησιωτικό Χώρο</vt:lpstr>
      <vt:lpstr>Slide 29</vt:lpstr>
      <vt:lpstr>Εθνικός Χάρτης Περιφερειακών Ενισχύσεων</vt:lpstr>
      <vt:lpstr>Slide 31</vt:lpstr>
      <vt:lpstr>Η Έρευνα</vt:lpstr>
      <vt:lpstr>Slide 33</vt:lpstr>
      <vt:lpstr>ΕΘΝΙΚΗ ΝΗΣΙΩΤΙΚΗ ΣΤΡΑΤΗΓΙΚΗ</vt:lpstr>
      <vt:lpstr>Κύριοι και Ειδικοί Στρατηγικοί Στόχοι</vt:lpstr>
      <vt:lpstr>Πρότυπα Αναπτυξιακής Πολιτικής για τον Ελληνικό Νησιωτικό Χώρο</vt:lpstr>
      <vt:lpstr>Slide 37</vt:lpstr>
      <vt:lpstr>Κύρια Μέσα για την Νησιωτική Ανάπτυξη</vt:lpstr>
      <vt:lpstr>Slide 39</vt:lpstr>
      <vt:lpstr>Προτάσεις Οικονομικής Πολιτικής</vt:lpstr>
      <vt:lpstr>Προτάσεις Θεσμικών Μεταβολών</vt:lpstr>
      <vt:lpstr>Slide 42</vt:lpstr>
      <vt:lpstr>Slide 43</vt:lpstr>
      <vt:lpstr>Προτάσεις για τη Διαμόρφωση Πολιτικής της ΕΕ για τον Νησιωτικό Χώρο και Ενσωμάτωση της Νησιωτικότητας σε όλες τις Πολιτικές της </vt:lpstr>
      <vt:lpstr>Slide 45</vt:lpstr>
      <vt:lpstr>ΠΡΟΤΑΣΕΙΣ</vt:lpstr>
      <vt:lpstr>ΠΑΡΑΡΤΗΜΑ Ι</vt:lpstr>
      <vt:lpstr>Τα Χαρακτηριστικά του Ελληνικού Νησιωτικού Χώρου της περιόδου Ακμής σε σημερινούς όρους</vt:lpstr>
      <vt:lpstr>Slide 49</vt:lpstr>
      <vt:lpstr>Ειδίκευση στις Νησιωτικές Περιφέρειες βάσει της Ακαθάριστης Προστιθέμενης Αξίας (2013)</vt:lpstr>
      <vt:lpstr>Slide 51</vt:lpstr>
      <vt:lpstr>Οικονομική Πολιτική Προτάσεις Πολιτιστικής Πολιτικής</vt:lpstr>
      <vt:lpstr>Οικονομική Πολιτική Προτάσεις Τουριστικής Πολιτικής</vt:lpstr>
      <vt:lpstr>Η σημασία του Τουρισμού στην διαμόρφωση της Συνολικής ΑΠΑ στους Νησιωτικούς Νομούς (2013)</vt:lpstr>
      <vt:lpstr>Slide 55</vt:lpstr>
      <vt:lpstr>Slide 56</vt:lpstr>
      <vt:lpstr>Slide 57</vt:lpstr>
      <vt:lpstr>Slide 58</vt:lpstr>
      <vt:lpstr>Slide 59</vt:lpstr>
      <vt:lpstr>ΠΑΡΑΡΤΗΜΑ ΙΙ</vt:lpstr>
      <vt:lpstr>Θεσμικά Μέτρα –  Συμπεράσματα από Ερωτηματολόγια</vt:lpstr>
      <vt:lpstr>Slide 62</vt:lpstr>
      <vt:lpstr>Slide 63</vt:lpstr>
      <vt:lpstr>Slide 64</vt:lpstr>
      <vt:lpstr>Slide 65</vt:lpstr>
      <vt:lpstr>Συνεργασία Δήμων και Κεντρικών Υπηρεσιών</vt:lpstr>
      <vt:lpstr>Slide 67</vt:lpstr>
      <vt:lpstr>Προτεινόμενη Αναπτυξιακή Στρατηγική των Νησιωτικών Δήμων</vt:lpstr>
      <vt:lpstr>Slide 69</vt:lpstr>
      <vt:lpstr>Slide 70</vt:lpstr>
      <vt:lpstr>Slide 71</vt:lpstr>
      <vt:lpstr>Slide 72</vt:lpstr>
      <vt:lpstr>Slide 73</vt:lpstr>
      <vt:lpstr>Προτάσεις των Νησιωτικών Δήμων στον Τομέα της Υγείας</vt:lpstr>
      <vt:lpstr>Slide 75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Guest</dc:creator>
  <cp:lastModifiedBy>Guest</cp:lastModifiedBy>
  <cp:revision>73</cp:revision>
  <dcterms:created xsi:type="dcterms:W3CDTF">2016-10-20T10:37:23Z</dcterms:created>
  <dcterms:modified xsi:type="dcterms:W3CDTF">2016-12-01T11:29:00Z</dcterms:modified>
</cp:coreProperties>
</file>