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88"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9" r:id="rId26"/>
    <p:sldId id="290" r:id="rId27"/>
    <p:sldId id="291" r:id="rId28"/>
    <p:sldId id="260" r:id="rId29"/>
    <p:sldId id="261" r:id="rId30"/>
    <p:sldId id="262" r:id="rId31"/>
    <p:sldId id="263" r:id="rId32"/>
    <p:sldId id="293" r:id="rId33"/>
    <p:sldId id="294" r:id="rId34"/>
    <p:sldId id="295" r:id="rId35"/>
    <p:sldId id="296" r:id="rId36"/>
    <p:sldId id="297" r:id="rId37"/>
    <p:sldId id="298" r:id="rId38"/>
    <p:sldId id="299"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7647150D-4DAA-4450-A6DA-EF913E32E8C2}" type="datetimeFigureOut">
              <a:rPr lang="el-GR" smtClean="0"/>
              <a:pPr/>
              <a:t>20/10/2016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4EAFAD8-EA05-4891-9ACC-92078B1217F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47150D-4DAA-4450-A6DA-EF913E32E8C2}" type="datetimeFigureOut">
              <a:rPr lang="el-GR" smtClean="0"/>
              <a:pPr/>
              <a:t>20/10/2016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EAFAD8-EA05-4891-9ACC-92078B1217F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oleObject" Target="../embeddings/____________Microsoft_Office_Word_97_-_20031.doc"/><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endParaRPr lang="el-GR"/>
          </a:p>
        </p:txBody>
      </p:sp>
      <p:sp>
        <p:nvSpPr>
          <p:cNvPr id="3" name="2 - Υπότιτλος"/>
          <p:cNvSpPr>
            <a:spLocks noGrp="1"/>
          </p:cNvSpPr>
          <p:nvPr>
            <p:ph type="subTitle" idx="1"/>
          </p:nvPr>
        </p:nvSpPr>
        <p:spPr/>
        <p:txBody>
          <a:bodyPr/>
          <a:lstStyle/>
          <a:p>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idx="4294967295"/>
          </p:nvPr>
        </p:nvSpPr>
        <p:spPr>
          <a:xfrm>
            <a:off x="0" y="0"/>
            <a:ext cx="7772400" cy="693738"/>
          </a:xfrm>
        </p:spPr>
        <p:txBody>
          <a:bodyPr lIns="92075" tIns="46038" rIns="92075" bIns="46038" anchor="b">
            <a:normAutofit/>
          </a:bodyPr>
          <a:lstStyle/>
          <a:p>
            <a:r>
              <a:rPr lang="el-GR" sz="2800">
                <a:latin typeface="Verdana" pitchFamily="34" charset="0"/>
              </a:rPr>
              <a:t>ΤΕΧΝΙΚΗ ΒΟΗΘΕΙΑ ΤΟΥ ΠΡΟΓΡΑΜΜΑΤΟΣ</a:t>
            </a:r>
          </a:p>
        </p:txBody>
      </p:sp>
      <p:sp>
        <p:nvSpPr>
          <p:cNvPr id="10243" name="Text Box 4"/>
          <p:cNvSpPr txBox="1">
            <a:spLocks noChangeArrowheads="1"/>
          </p:cNvSpPr>
          <p:nvPr/>
        </p:nvSpPr>
        <p:spPr bwMode="auto">
          <a:xfrm>
            <a:off x="0" y="908050"/>
            <a:ext cx="9144000" cy="5889625"/>
          </a:xfrm>
          <a:prstGeom prst="rect">
            <a:avLst/>
          </a:prstGeom>
          <a:noFill/>
          <a:ln w="12700">
            <a:noFill/>
            <a:miter lim="800000"/>
            <a:headEnd type="none" w="sm" len="sm"/>
            <a:tailEnd type="none" w="sm" len="sm"/>
          </a:ln>
        </p:spPr>
        <p:txBody>
          <a:bodyPr>
            <a:spAutoFit/>
          </a:bodyPr>
          <a:lstStyle/>
          <a:p>
            <a:r>
              <a:rPr lang="el-GR" sz="2800">
                <a:latin typeface="Times New Roman" pitchFamily="18" charset="0"/>
              </a:rPr>
              <a:t>Ένα </a:t>
            </a:r>
            <a:r>
              <a:rPr lang="el-GR" sz="2800" b="1">
                <a:latin typeface="Times New Roman" pitchFamily="18" charset="0"/>
              </a:rPr>
              <a:t>ολόκληρο Πρόγραμμα ή μία από τις προτεραιότητες ενός Προγράμματος</a:t>
            </a:r>
            <a:r>
              <a:rPr lang="el-GR" sz="2800">
                <a:latin typeface="Times New Roman" pitchFamily="18" charset="0"/>
              </a:rPr>
              <a:t> (Άξονας Προτεραιότητας), που αφορά τη </a:t>
            </a:r>
            <a:r>
              <a:rPr lang="el-GR" sz="2800" b="1">
                <a:latin typeface="Times New Roman" pitchFamily="18" charset="0"/>
              </a:rPr>
              <a:t>χρηματοδοτική στήριξη για την υποβοήθηση των προγραμματικών αρχών και των αρχών εφαρμογής</a:t>
            </a:r>
            <a:r>
              <a:rPr lang="el-GR" sz="2800">
                <a:latin typeface="Times New Roman" pitchFamily="18" charset="0"/>
              </a:rPr>
              <a:t>, την αποτελεσματική διαχείριση, εφαρμογή, παρακολούθηση, αξιολόγηση και δημοσιοποίηση του προγράμματος συνολικά, καθώς και των επιμέρους αξόνων και πράξεων. </a:t>
            </a:r>
          </a:p>
          <a:p>
            <a:endParaRPr lang="el-GR" sz="2800">
              <a:latin typeface="Times New Roman" pitchFamily="18" charset="0"/>
            </a:endParaRPr>
          </a:p>
          <a:p>
            <a:r>
              <a:rPr lang="el-GR" sz="2600">
                <a:latin typeface="Times New Roman" pitchFamily="18" charset="0"/>
              </a:rPr>
              <a:t>Καλύπτει την τεχνική υποστήριξη της διαχειριστικής αρχής, την εκπόνηση των αναγκαίων μελετών, εκθέσεων εμπειρογνωμοσύνης κ.ά., την παροχή συμβουλευτικών υπηρεσιών, τις αξιολογήσεις και τους ελέγχους, την κάλυψη των λειτουργικών δαπανών και του απαραίτητου εξοπλισμού, την ανταλλαγή πληροφοριών, τις δράσεις ενημέρωσης και δημοσιότητας του προγράμματος κ.λπ.</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idx="4294967295"/>
          </p:nvPr>
        </p:nvSpPr>
        <p:spPr>
          <a:xfrm>
            <a:off x="1371600" y="620713"/>
            <a:ext cx="7772400" cy="693737"/>
          </a:xfrm>
        </p:spPr>
        <p:txBody>
          <a:bodyPr lIns="92075" tIns="46038" rIns="92075" bIns="46038" anchor="b"/>
          <a:lstStyle/>
          <a:p>
            <a:r>
              <a:rPr lang="el-GR" sz="3200">
                <a:latin typeface="Verdana" pitchFamily="34" charset="0"/>
              </a:rPr>
              <a:t>ΕΠΙΤΡΟΠΗ ΠΑΡΑΚΟΛΟΥΘΗΣΗΣ</a:t>
            </a:r>
          </a:p>
        </p:txBody>
      </p:sp>
      <p:sp>
        <p:nvSpPr>
          <p:cNvPr id="11267" name="Text Box 3"/>
          <p:cNvSpPr txBox="1">
            <a:spLocks noChangeArrowheads="1"/>
          </p:cNvSpPr>
          <p:nvPr/>
        </p:nvSpPr>
        <p:spPr bwMode="auto">
          <a:xfrm>
            <a:off x="0" y="1844675"/>
            <a:ext cx="9144000" cy="4486275"/>
          </a:xfrm>
          <a:prstGeom prst="rect">
            <a:avLst/>
          </a:prstGeom>
          <a:noFill/>
          <a:ln w="12700">
            <a:noFill/>
            <a:miter lim="800000"/>
            <a:headEnd type="none" w="sm" len="sm"/>
            <a:tailEnd type="none" w="sm" len="sm"/>
          </a:ln>
        </p:spPr>
        <p:txBody>
          <a:bodyPr>
            <a:spAutoFit/>
          </a:bodyPr>
          <a:lstStyle/>
          <a:p>
            <a:pPr algn="ctr"/>
            <a:r>
              <a:rPr lang="el-GR" sz="3600">
                <a:latin typeface="Times New Roman" pitchFamily="18" charset="0"/>
              </a:rPr>
              <a:t>Το βασικό όργανο παρακολούθησης ενός προγράμματος, με εποπτικές και στρατηγικές αρμοδιότητες, στο οποίο συμμετέχουν κρατικοί φορείς, καθώς επίσης κοινωνικοί και οικονομικοί εταίροι. Έχει την κύρια ευθύνη για τον έλεγχο της αποτελεσματικότητας της στρατηγικής και της ποιότητας εκτέλεσης του προγράμματος.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idx="4294967295"/>
          </p:nvPr>
        </p:nvSpPr>
        <p:spPr>
          <a:xfrm>
            <a:off x="0" y="369888"/>
            <a:ext cx="8229600" cy="693737"/>
          </a:xfrm>
        </p:spPr>
        <p:txBody>
          <a:bodyPr lIns="92075" tIns="46038" rIns="92075" bIns="46038" anchor="b">
            <a:normAutofit fontScale="90000"/>
          </a:bodyPr>
          <a:lstStyle/>
          <a:p>
            <a:r>
              <a:rPr lang="el-GR" sz="3200">
                <a:latin typeface="Verdana" pitchFamily="34" charset="0"/>
              </a:rPr>
              <a:t>ΑΡΧΗ ΔΙΑΧΕΙΡΙΣΗΣ </a:t>
            </a:r>
            <a:br>
              <a:rPr lang="el-GR" sz="3200">
                <a:latin typeface="Verdana" pitchFamily="34" charset="0"/>
              </a:rPr>
            </a:br>
            <a:r>
              <a:rPr lang="el-GR" sz="3200">
                <a:latin typeface="Verdana" pitchFamily="34" charset="0"/>
              </a:rPr>
              <a:t>(ΔΙΑΧΕΙΡΙΣΤΙΚΗ ΑΡΧΗ)</a:t>
            </a:r>
          </a:p>
        </p:txBody>
      </p:sp>
      <p:sp>
        <p:nvSpPr>
          <p:cNvPr id="12291" name="Text Box 5"/>
          <p:cNvSpPr txBox="1">
            <a:spLocks noChangeArrowheads="1"/>
          </p:cNvSpPr>
          <p:nvPr/>
        </p:nvSpPr>
        <p:spPr bwMode="auto">
          <a:xfrm>
            <a:off x="-73025" y="1268413"/>
            <a:ext cx="9217025" cy="5621337"/>
          </a:xfrm>
          <a:prstGeom prst="rect">
            <a:avLst/>
          </a:prstGeom>
          <a:noFill/>
          <a:ln w="12700">
            <a:noFill/>
            <a:miter lim="800000"/>
            <a:headEnd type="none" w="sm" len="sm"/>
            <a:tailEnd type="none" w="sm" len="sm"/>
          </a:ln>
        </p:spPr>
        <p:txBody>
          <a:bodyPr>
            <a:spAutoFit/>
          </a:bodyPr>
          <a:lstStyle/>
          <a:p>
            <a:r>
              <a:rPr lang="el-GR" sz="3000">
                <a:latin typeface="Times New Roman" pitchFamily="18" charset="0"/>
              </a:rPr>
              <a:t>Κάθε εθνική, περιφερειακή ή τοπική αρχή ή φορέας δημοσίου ή ιδιωτικού δικαίου, που ορίζεται από κράτος-μέλος ή μπορεί να είναι το ίδιο το κράτος-μέλος και </a:t>
            </a:r>
            <a:r>
              <a:rPr lang="el-GR" sz="3000" b="1">
                <a:latin typeface="Times New Roman" pitchFamily="18" charset="0"/>
              </a:rPr>
              <a:t>έχει την κύρια ευθύνη για τον προγραμματισμό, καθώς και για την εφαρμογή του προγράμματος</a:t>
            </a:r>
            <a:r>
              <a:rPr lang="el-GR" sz="3000">
                <a:latin typeface="Times New Roman" pitchFamily="18" charset="0"/>
              </a:rPr>
              <a:t>. Η αρχή αυτή εξασφαλίζει την αποτελεσματικότητα της διαχείρισης και της υλοποίησης του προγράμματος. </a:t>
            </a:r>
          </a:p>
          <a:p>
            <a:endParaRPr lang="el-GR" sz="800">
              <a:latin typeface="Times New Roman" pitchFamily="18" charset="0"/>
            </a:endParaRPr>
          </a:p>
          <a:p>
            <a:r>
              <a:rPr lang="el-GR" sz="2900">
                <a:latin typeface="Times New Roman" pitchFamily="18" charset="0"/>
              </a:rPr>
              <a:t>Στην περίπτωση που το κράτος-μέλος ορίζει διαφορετική από το ίδιο διαχειριστική αρχή, καθορίζει όλες τις λεπτομέρειες της σχέσης του με αυτή, καθώς και όλες τις λεπτομέρειες της σχέσης της διαχειριστικής αρχής με την Ευρωπαϊκή Επιτροπή.</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idx="4294967295"/>
          </p:nvPr>
        </p:nvSpPr>
        <p:spPr>
          <a:xfrm>
            <a:off x="0" y="260350"/>
            <a:ext cx="7772400" cy="693738"/>
          </a:xfrm>
        </p:spPr>
        <p:txBody>
          <a:bodyPr lIns="92075" tIns="46038" rIns="92075" bIns="46038" anchor="b">
            <a:normAutofit/>
          </a:bodyPr>
          <a:lstStyle/>
          <a:p>
            <a:r>
              <a:rPr lang="el-GR" sz="3200">
                <a:latin typeface="Verdana" pitchFamily="34" charset="0"/>
              </a:rPr>
              <a:t>ΑΡΧΗ ΠΙΣΤΟΠΟΙΗΣΗΣ (ΔΑΠΑΝΩΝ)</a:t>
            </a:r>
          </a:p>
        </p:txBody>
      </p:sp>
      <p:sp>
        <p:nvSpPr>
          <p:cNvPr id="13315" name="Text Box 4"/>
          <p:cNvSpPr txBox="1">
            <a:spLocks noChangeArrowheads="1"/>
          </p:cNvSpPr>
          <p:nvPr/>
        </p:nvSpPr>
        <p:spPr bwMode="auto">
          <a:xfrm>
            <a:off x="0" y="1125538"/>
            <a:ext cx="9144000" cy="5453062"/>
          </a:xfrm>
          <a:prstGeom prst="rect">
            <a:avLst/>
          </a:prstGeom>
          <a:noFill/>
          <a:ln w="12700">
            <a:noFill/>
            <a:miter lim="800000"/>
            <a:headEnd type="none" w="sm" len="sm"/>
            <a:tailEnd type="none" w="sm" len="sm"/>
          </a:ln>
        </p:spPr>
        <p:txBody>
          <a:bodyPr>
            <a:spAutoFit/>
          </a:bodyPr>
          <a:lstStyle/>
          <a:p>
            <a:pPr algn="ctr"/>
            <a:r>
              <a:rPr lang="el-GR" sz="3200">
                <a:latin typeface="Times New Roman" pitchFamily="18" charset="0"/>
              </a:rPr>
              <a:t>Είναι εθνική</a:t>
            </a:r>
            <a:r>
              <a:rPr lang="en-US" sz="3200">
                <a:latin typeface="Times New Roman" pitchFamily="18" charset="0"/>
              </a:rPr>
              <a:t>, </a:t>
            </a:r>
            <a:r>
              <a:rPr lang="el-GR" sz="3200">
                <a:latin typeface="Times New Roman" pitchFamily="18" charset="0"/>
              </a:rPr>
              <a:t>περιφερειακή, ή τοπική δημόσια αρχή ή φορέας που ορίζεται από το κράτος-μέλος και είναι αρμόδιος για τη </a:t>
            </a:r>
            <a:r>
              <a:rPr lang="el-GR" sz="3200" b="1">
                <a:latin typeface="Times New Roman" pitchFamily="18" charset="0"/>
              </a:rPr>
              <a:t>σύνταξη και υποβολή στην Επιτροπή των</a:t>
            </a:r>
            <a:r>
              <a:rPr lang="el-GR" sz="3200">
                <a:latin typeface="Times New Roman" pitchFamily="18" charset="0"/>
              </a:rPr>
              <a:t> </a:t>
            </a:r>
            <a:r>
              <a:rPr lang="el-GR" sz="3200" b="1">
                <a:latin typeface="Times New Roman" pitchFamily="18" charset="0"/>
              </a:rPr>
              <a:t>πιστοποιημένων δηλώσεων δαπανών και των αιτήσεων πληρωμής</a:t>
            </a:r>
            <a:r>
              <a:rPr lang="el-GR" sz="3200">
                <a:latin typeface="Times New Roman" pitchFamily="18" charset="0"/>
              </a:rPr>
              <a:t>. Εξασφαλίζει τις απρόσκοπτες χρηματοδοτικές ροές των προγραμμάτων και πιστοποιεί την ακρίβεια και τη συμμόρφωση των δαπανών με τους εθνικούς και κοινοτικούς κανόνες. Τηρεί λογιστικά στοιχεία και εξασφαλίζει την ανάκτηση των κοινοτικών πιστώσεων σε περίπτωση παρατυπιών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250825" y="1736725"/>
            <a:ext cx="8713788" cy="3387725"/>
          </a:xfrm>
          <a:prstGeom prst="rect">
            <a:avLst/>
          </a:prstGeom>
          <a:noFill/>
          <a:ln w="12700">
            <a:noFill/>
            <a:miter lim="800000"/>
            <a:headEnd type="none" w="sm" len="sm"/>
            <a:tailEnd type="none" w="sm" len="sm"/>
          </a:ln>
        </p:spPr>
        <p:txBody>
          <a:bodyPr anchor="ctr">
            <a:spAutoFit/>
          </a:bodyPr>
          <a:lstStyle/>
          <a:p>
            <a:pPr algn="ctr"/>
            <a:r>
              <a:rPr lang="el-GR" sz="3600">
                <a:latin typeface="Times New Roman" pitchFamily="18" charset="0"/>
              </a:rPr>
              <a:t>Κάθε δημόσιος ή ιδιωτικός φορέας ή υπηρεσία </a:t>
            </a:r>
            <a:r>
              <a:rPr lang="el-GR" sz="3600" b="1">
                <a:latin typeface="Times New Roman" pitchFamily="18" charset="0"/>
              </a:rPr>
              <a:t>που ενεργεί υπό την ευθύνη της διαχειριστικής αρχής ή της αρχής πιστοποίησης ή εκτελεί καθήκοντα αυτών των αρχών</a:t>
            </a:r>
            <a:r>
              <a:rPr lang="el-GR" sz="3600">
                <a:latin typeface="Times New Roman" pitchFamily="18" charset="0"/>
              </a:rPr>
              <a:t>, σε σχέση με τους δικαιούχους των πράξεων. </a:t>
            </a:r>
          </a:p>
        </p:txBody>
      </p:sp>
      <p:sp>
        <p:nvSpPr>
          <p:cNvPr id="14339" name="Rectangle 5"/>
          <p:cNvSpPr>
            <a:spLocks noChangeArrowheads="1"/>
          </p:cNvSpPr>
          <p:nvPr/>
        </p:nvSpPr>
        <p:spPr bwMode="auto">
          <a:xfrm>
            <a:off x="611188" y="260350"/>
            <a:ext cx="7772400" cy="693738"/>
          </a:xfrm>
          <a:prstGeom prst="rect">
            <a:avLst/>
          </a:prstGeom>
          <a:noFill/>
          <a:ln w="9525">
            <a:noFill/>
            <a:miter lim="800000"/>
            <a:headEnd/>
            <a:tailEnd/>
          </a:ln>
        </p:spPr>
        <p:txBody>
          <a:bodyPr lIns="92075" tIns="46038" rIns="92075" bIns="46038" anchor="b"/>
          <a:lstStyle/>
          <a:p>
            <a:pPr algn="ctr"/>
            <a:r>
              <a:rPr lang="el-GR" sz="3200" i="1">
                <a:solidFill>
                  <a:schemeClr val="tx2"/>
                </a:solidFill>
                <a:latin typeface="Verdana" pitchFamily="34" charset="0"/>
              </a:rPr>
              <a:t>ΕΝΔΙΑΜΕΣΟΣ ΦΟΡΕΑΣ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idx="4294967295"/>
          </p:nvPr>
        </p:nvSpPr>
        <p:spPr>
          <a:xfrm>
            <a:off x="0" y="0"/>
            <a:ext cx="7772400" cy="693738"/>
          </a:xfrm>
        </p:spPr>
        <p:txBody>
          <a:bodyPr lIns="92075" tIns="46038" rIns="92075" bIns="46038" anchor="b"/>
          <a:lstStyle/>
          <a:p>
            <a:r>
              <a:rPr lang="el-GR" sz="3200">
                <a:latin typeface="Verdana" pitchFamily="34" charset="0"/>
              </a:rPr>
              <a:t>ΣΥΝΟΛΙΚΗ ΕΠΙΧΟΡΗΓΗΣΗ</a:t>
            </a:r>
          </a:p>
        </p:txBody>
      </p:sp>
      <p:sp>
        <p:nvSpPr>
          <p:cNvPr id="15363" name="Text Box 4"/>
          <p:cNvSpPr txBox="1">
            <a:spLocks noChangeArrowheads="1"/>
          </p:cNvSpPr>
          <p:nvPr/>
        </p:nvSpPr>
        <p:spPr bwMode="auto">
          <a:xfrm>
            <a:off x="0" y="765175"/>
            <a:ext cx="8893175" cy="2835275"/>
          </a:xfrm>
          <a:prstGeom prst="rect">
            <a:avLst/>
          </a:prstGeom>
          <a:noFill/>
          <a:ln w="12700">
            <a:noFill/>
            <a:miter lim="800000"/>
            <a:headEnd type="none" w="sm" len="sm"/>
            <a:tailEnd type="none" w="sm" len="sm"/>
          </a:ln>
        </p:spPr>
        <p:txBody>
          <a:bodyPr>
            <a:spAutoFit/>
          </a:bodyPr>
          <a:lstStyle/>
          <a:p>
            <a:pPr algn="ctr"/>
            <a:r>
              <a:rPr lang="el-GR" sz="3000">
                <a:latin typeface="Times New Roman" pitchFamily="18" charset="0"/>
              </a:rPr>
              <a:t>Το </a:t>
            </a:r>
            <a:r>
              <a:rPr lang="el-GR" sz="3000" b="1">
                <a:latin typeface="Times New Roman" pitchFamily="18" charset="0"/>
              </a:rPr>
              <a:t>μέρος </a:t>
            </a:r>
            <a:r>
              <a:rPr lang="el-GR" sz="3000">
                <a:latin typeface="Times New Roman" pitchFamily="18" charset="0"/>
              </a:rPr>
              <a:t>μιας παρέμβασης, που η υλοποίηση και διαχείρισή του </a:t>
            </a:r>
            <a:r>
              <a:rPr lang="el-GR" sz="3000" b="1">
                <a:latin typeface="Times New Roman" pitchFamily="18" charset="0"/>
              </a:rPr>
              <a:t>μπορεί να ανατεθεί στον ή στους εγκεκριμένους </a:t>
            </a:r>
            <a:r>
              <a:rPr lang="el-GR" sz="3000" b="1" u="sng">
                <a:latin typeface="Times New Roman" pitchFamily="18" charset="0"/>
              </a:rPr>
              <a:t>ενδιάμεσους φορείς</a:t>
            </a:r>
            <a:r>
              <a:rPr lang="el-GR" sz="3000">
                <a:latin typeface="Times New Roman" pitchFamily="18" charset="0"/>
              </a:rPr>
              <a:t>, συμπεριλαμβανομένων των τοπικών αρχών, των οργανισμών περιφερειακής ανάπτυξης ή των μη κυβερνητικών οργανισμών. </a:t>
            </a:r>
          </a:p>
        </p:txBody>
      </p:sp>
      <p:sp>
        <p:nvSpPr>
          <p:cNvPr id="15364" name="Text Box 5"/>
          <p:cNvSpPr txBox="1">
            <a:spLocks noChangeArrowheads="1"/>
          </p:cNvSpPr>
          <p:nvPr/>
        </p:nvSpPr>
        <p:spPr bwMode="auto">
          <a:xfrm>
            <a:off x="0" y="4365625"/>
            <a:ext cx="8820150" cy="1800225"/>
          </a:xfrm>
          <a:prstGeom prst="rect">
            <a:avLst/>
          </a:prstGeom>
          <a:noFill/>
          <a:ln w="12700">
            <a:noFill/>
            <a:miter lim="800000"/>
            <a:headEnd type="none" w="sm" len="sm"/>
            <a:tailEnd type="none" w="sm" len="sm"/>
          </a:ln>
        </p:spPr>
        <p:txBody>
          <a:bodyPr>
            <a:spAutoFit/>
          </a:bodyPr>
          <a:lstStyle/>
          <a:p>
            <a:pPr algn="ctr"/>
            <a:r>
              <a:rPr lang="el-GR" sz="2800">
                <a:solidFill>
                  <a:srgbClr val="FFFFFF"/>
                </a:solidFill>
                <a:latin typeface="Times New Roman" pitchFamily="18" charset="0"/>
              </a:rPr>
              <a:t>Η απόφαση προσφυγής σε συνολική επιχορήγηση λαμβάνεται από το κράτος-μέλος μετά από συμφωνία με την Επιτροπή ή από τη Διαχειριστική Αρχή του προγράμματος μετά από συμφωνία με το κράτος-μέλος.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611188" y="188913"/>
            <a:ext cx="7772400" cy="549275"/>
          </a:xfrm>
          <a:prstGeom prst="rect">
            <a:avLst/>
          </a:prstGeom>
          <a:noFill/>
          <a:ln w="9525">
            <a:noFill/>
            <a:miter lim="800000"/>
            <a:headEnd/>
            <a:tailEnd/>
          </a:ln>
        </p:spPr>
        <p:txBody>
          <a:bodyPr lIns="92075" tIns="46038" rIns="92075" bIns="46038" anchor="b"/>
          <a:lstStyle/>
          <a:p>
            <a:pPr algn="ctr"/>
            <a:r>
              <a:rPr lang="el-GR" sz="3200" i="1">
                <a:solidFill>
                  <a:schemeClr val="tx2"/>
                </a:solidFill>
                <a:latin typeface="Verdana" pitchFamily="34" charset="0"/>
              </a:rPr>
              <a:t>ΑΡΧΗ ΕΛΕΓΧΟΥ</a:t>
            </a:r>
          </a:p>
        </p:txBody>
      </p:sp>
      <p:sp>
        <p:nvSpPr>
          <p:cNvPr id="16387" name="Rectangle 5"/>
          <p:cNvSpPr>
            <a:spLocks noChangeArrowheads="1"/>
          </p:cNvSpPr>
          <p:nvPr/>
        </p:nvSpPr>
        <p:spPr bwMode="auto">
          <a:xfrm>
            <a:off x="0" y="1046163"/>
            <a:ext cx="8820150" cy="5643562"/>
          </a:xfrm>
          <a:prstGeom prst="rect">
            <a:avLst/>
          </a:prstGeom>
          <a:noFill/>
          <a:ln w="12700">
            <a:noFill/>
            <a:miter lim="800000"/>
            <a:headEnd type="none" w="sm" len="sm"/>
            <a:tailEnd type="none" w="sm" len="sm"/>
          </a:ln>
        </p:spPr>
        <p:txBody>
          <a:bodyPr anchor="ctr">
            <a:spAutoFit/>
          </a:bodyPr>
          <a:lstStyle/>
          <a:p>
            <a:pPr algn="just"/>
            <a:r>
              <a:rPr lang="el-GR" sz="2800">
                <a:latin typeface="Times New Roman" pitchFamily="18" charset="0"/>
              </a:rPr>
              <a:t>Είναι εθνική</a:t>
            </a:r>
            <a:r>
              <a:rPr lang="en-US" sz="2800">
                <a:latin typeface="Times New Roman" pitchFamily="18" charset="0"/>
              </a:rPr>
              <a:t>, </a:t>
            </a:r>
            <a:r>
              <a:rPr lang="el-GR" sz="2800">
                <a:latin typeface="Times New Roman" pitchFamily="18" charset="0"/>
              </a:rPr>
              <a:t>περιφερειακή, ή τοπική δημόσια αρχή ή οντότητα, λειτουργικά ανεξάρτητη από τις διαχειριστικές αρχές των προγραμμάτων και την αρχή πιστοποίησης. </a:t>
            </a:r>
          </a:p>
          <a:p>
            <a:pPr algn="just"/>
            <a:r>
              <a:rPr lang="el-GR" sz="2800">
                <a:latin typeface="Times New Roman" pitchFamily="18" charset="0"/>
              </a:rPr>
              <a:t>Ορίζεται από το κράτος-μέλος για κάθε επιχειρησιακό πρόγραμμα ή για μία ομάδα επιχειρησιακών προγραμμάτων ή και για όλα τα επιχειρησιακά προγράμματα ·του κράτους. </a:t>
            </a:r>
          </a:p>
          <a:p>
            <a:pPr algn="just"/>
            <a:r>
              <a:rPr lang="el-GR" sz="2800" b="1">
                <a:latin typeface="Times New Roman" pitchFamily="18" charset="0"/>
              </a:rPr>
              <a:t>Παρακολουθεί και επαληθεύει την αποτελεσματική λειτουργία του συστήματος διαχείρισης και ελέγχου των επιχειρησιακών προγραμμάτων</a:t>
            </a:r>
            <a:r>
              <a:rPr lang="el-GR" sz="2800">
                <a:latin typeface="Times New Roman" pitchFamily="18" charset="0"/>
              </a:rPr>
              <a:t>. Είναι υπεύθυνη για τη διενέργεια δειγματοληπτικών λογιστικών ελέγχων, τη σύνταξη των ετήσιων εκθέσεων και της τελικής έκθεσης ελέγχου, τη διατύπωση γνώμης για τους διενεργηθέντες ελέγχους και την ενημέρωση της Ευρωπαϊκής Επιτροπής.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idx="4294967295"/>
          </p:nvPr>
        </p:nvSpPr>
        <p:spPr>
          <a:xfrm>
            <a:off x="0" y="0"/>
            <a:ext cx="7772400" cy="693738"/>
          </a:xfrm>
        </p:spPr>
        <p:txBody>
          <a:bodyPr lIns="92075" tIns="46038" rIns="92075" bIns="46038" anchor="b"/>
          <a:lstStyle/>
          <a:p>
            <a:r>
              <a:rPr lang="el-GR" sz="3200">
                <a:latin typeface="Verdana" pitchFamily="34" charset="0"/>
              </a:rPr>
              <a:t>ΠΡΟΣΘΕΤΙΚΟΤΗΤΑ</a:t>
            </a:r>
          </a:p>
        </p:txBody>
      </p:sp>
      <p:sp>
        <p:nvSpPr>
          <p:cNvPr id="17411" name="Text Box 4"/>
          <p:cNvSpPr txBox="1">
            <a:spLocks noChangeArrowheads="1"/>
          </p:cNvSpPr>
          <p:nvPr/>
        </p:nvSpPr>
        <p:spPr bwMode="auto">
          <a:xfrm>
            <a:off x="0" y="692150"/>
            <a:ext cx="9144000" cy="6099175"/>
          </a:xfrm>
          <a:prstGeom prst="rect">
            <a:avLst/>
          </a:prstGeom>
          <a:noFill/>
          <a:ln w="12700">
            <a:noFill/>
            <a:miter lim="800000"/>
            <a:headEnd type="none" w="sm" len="sm"/>
            <a:tailEnd type="none" w="sm" len="sm"/>
          </a:ln>
        </p:spPr>
        <p:txBody>
          <a:bodyPr>
            <a:spAutoFit/>
          </a:bodyPr>
          <a:lstStyle/>
          <a:p>
            <a:r>
              <a:rPr lang="el-GR" sz="3000">
                <a:latin typeface="Times New Roman" pitchFamily="18" charset="0"/>
              </a:rPr>
              <a:t>Βασική αρχή, που τηρείται στον προγραμματισμό για την εξασφάλιση της πραγματικής οικονομικής επίδρασης των χρηματοδοτήσεων των Ταμείων. Οι χρηματοδοτικές ενισχύσεις των Ταμείων </a:t>
            </a:r>
            <a:r>
              <a:rPr lang="el-GR" sz="3000" b="1">
                <a:latin typeface="Times New Roman" pitchFamily="18" charset="0"/>
              </a:rPr>
              <a:t>δεν μπορούν να υποκαθιστούν</a:t>
            </a:r>
            <a:r>
              <a:rPr lang="el-GR" sz="3000">
                <a:latin typeface="Times New Roman" pitchFamily="18" charset="0"/>
              </a:rPr>
              <a:t> τις δημόσιες διαρθρωτικές δαπάνες ή τις εξομοιώσιμες μ’ αυτές δαπάνες του κράτους – μέλους, αλλά </a:t>
            </a:r>
            <a:r>
              <a:rPr lang="el-GR" sz="3000" b="1">
                <a:latin typeface="Times New Roman" pitchFamily="18" charset="0"/>
              </a:rPr>
              <a:t>θα πρέπει να λειτουργούν προσθετικά</a:t>
            </a:r>
            <a:r>
              <a:rPr lang="el-GR" sz="3000">
                <a:latin typeface="Times New Roman" pitchFamily="18" charset="0"/>
              </a:rPr>
              <a:t>, έτσι ώστε να επιτυγχάνεται το μέγιστο δυνατό αποτέλεσμα.</a:t>
            </a:r>
            <a:r>
              <a:rPr lang="el-GR" sz="2800">
                <a:latin typeface="Times New Roman" pitchFamily="18" charset="0"/>
              </a:rPr>
              <a:t> </a:t>
            </a:r>
          </a:p>
          <a:p>
            <a:endParaRPr lang="el-GR" sz="2400">
              <a:latin typeface="Times New Roman" pitchFamily="18" charset="0"/>
            </a:endParaRPr>
          </a:p>
          <a:p>
            <a:r>
              <a:rPr lang="el-GR" sz="2600" b="1" u="sng">
                <a:latin typeface="Times New Roman" pitchFamily="18" charset="0"/>
              </a:rPr>
              <a:t>Τρόπος επαλήθευσης:</a:t>
            </a:r>
          </a:p>
          <a:p>
            <a:r>
              <a:rPr lang="el-GR" sz="2600">
                <a:latin typeface="Times New Roman" pitchFamily="18" charset="0"/>
              </a:rPr>
              <a:t>Το όριο των δαπανών, που πρέπει να διατηρείται σε μία προγραμματική περίοδο, καθορίζεται</a:t>
            </a:r>
            <a:r>
              <a:rPr lang="en-US" sz="2600">
                <a:latin typeface="Times New Roman" pitchFamily="18" charset="0"/>
              </a:rPr>
              <a:t> τουλάχιστον ίσο με το ποσό </a:t>
            </a:r>
            <a:r>
              <a:rPr lang="el-GR" sz="2600">
                <a:latin typeface="Times New Roman" pitchFamily="18" charset="0"/>
              </a:rPr>
              <a:t>των </a:t>
            </a:r>
            <a:r>
              <a:rPr lang="en-US" sz="2600">
                <a:latin typeface="Times New Roman" pitchFamily="18" charset="0"/>
              </a:rPr>
              <a:t>μέσων ετήσιων δαπανών</a:t>
            </a:r>
            <a:r>
              <a:rPr lang="el-GR" sz="2600">
                <a:latin typeface="Times New Roman" pitchFamily="18" charset="0"/>
              </a:rPr>
              <a:t>, σε πραγματικούς όρους,</a:t>
            </a:r>
            <a:r>
              <a:rPr lang="en-US" sz="2600">
                <a:latin typeface="Times New Roman" pitchFamily="18" charset="0"/>
              </a:rPr>
              <a:t> </a:t>
            </a:r>
            <a:r>
              <a:rPr lang="el-GR" sz="2600">
                <a:latin typeface="Times New Roman" pitchFamily="18" charset="0"/>
              </a:rPr>
              <a:t>της</a:t>
            </a:r>
            <a:r>
              <a:rPr lang="en-US" sz="2600">
                <a:latin typeface="Times New Roman" pitchFamily="18" charset="0"/>
              </a:rPr>
              <a:t> προηγούμενη</a:t>
            </a:r>
            <a:r>
              <a:rPr lang="el-GR" sz="2600">
                <a:latin typeface="Times New Roman" pitchFamily="18" charset="0"/>
              </a:rPr>
              <a:t>ς</a:t>
            </a:r>
            <a:r>
              <a:rPr lang="en-US" sz="2600">
                <a:latin typeface="Times New Roman" pitchFamily="18" charset="0"/>
              </a:rPr>
              <a:t> περ</a:t>
            </a:r>
            <a:r>
              <a:rPr lang="el-GR" sz="2600">
                <a:latin typeface="Times New Roman" pitchFamily="18" charset="0"/>
              </a:rPr>
              <a:t>ιό</a:t>
            </a:r>
            <a:r>
              <a:rPr lang="en-US" sz="2600">
                <a:latin typeface="Times New Roman" pitchFamily="18" charset="0"/>
              </a:rPr>
              <a:t>δο</a:t>
            </a:r>
            <a:r>
              <a:rPr lang="el-GR" sz="2600">
                <a:latin typeface="Times New Roman" pitchFamily="18" charset="0"/>
              </a:rPr>
              <a:t>υ</a:t>
            </a:r>
            <a:r>
              <a:rPr lang="en-US" sz="2600">
                <a:latin typeface="Times New Roman" pitchFamily="18" charset="0"/>
              </a:rPr>
              <a:t> προγραμματισμού</a:t>
            </a:r>
            <a:r>
              <a:rPr lang="el-GR" sz="2600">
                <a:latin typeface="Times New Roman" pitchFamily="18" charset="0"/>
              </a:rPr>
              <a:t>.</a:t>
            </a:r>
            <a:r>
              <a:rPr lang="en-US" sz="2600">
                <a:latin typeface="Times New Roman" pitchFamily="18" charset="0"/>
              </a:rPr>
              <a:t> </a:t>
            </a:r>
            <a:endParaRPr lang="el-GR" sz="2600">
              <a:latin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0" y="274638"/>
            <a:ext cx="8229600" cy="1143000"/>
          </a:xfrm>
        </p:spPr>
        <p:txBody>
          <a:bodyPr lIns="92075" tIns="46038" rIns="92075" bIns="46038" anchor="b"/>
          <a:lstStyle/>
          <a:p>
            <a:r>
              <a:rPr lang="el-GR"/>
              <a:t>ΠΡΟΣΘΕΤΙΚΟΤΗΤΑ</a:t>
            </a:r>
          </a:p>
        </p:txBody>
      </p:sp>
      <p:sp>
        <p:nvSpPr>
          <p:cNvPr id="18435" name="Text Box 4"/>
          <p:cNvSpPr txBox="1">
            <a:spLocks noChangeArrowheads="1"/>
          </p:cNvSpPr>
          <p:nvPr/>
        </p:nvSpPr>
        <p:spPr bwMode="auto">
          <a:xfrm>
            <a:off x="0" y="2781300"/>
            <a:ext cx="8675688" cy="3016250"/>
          </a:xfrm>
          <a:prstGeom prst="rect">
            <a:avLst/>
          </a:prstGeom>
          <a:noFill/>
          <a:ln w="12700">
            <a:noFill/>
            <a:miter lim="800000"/>
            <a:headEnd type="none" w="sm" len="sm"/>
            <a:tailEnd type="none" w="sm" len="sm"/>
          </a:ln>
        </p:spPr>
        <p:txBody>
          <a:bodyPr>
            <a:spAutoFit/>
          </a:bodyPr>
          <a:lstStyle/>
          <a:p>
            <a:r>
              <a:rPr lang="el-GR" sz="3200" u="sng">
                <a:latin typeface="Times New Roman" pitchFamily="18" charset="0"/>
              </a:rPr>
              <a:t>Στάδια </a:t>
            </a:r>
            <a:r>
              <a:rPr lang="el-GR" sz="3200">
                <a:latin typeface="Times New Roman" pitchFamily="18" charset="0"/>
              </a:rPr>
              <a:t>επαλήθευσης της προσθετικότητας:</a:t>
            </a:r>
          </a:p>
          <a:p>
            <a:endParaRPr lang="el-GR" sz="3200">
              <a:latin typeface="Times New Roman" pitchFamily="18" charset="0"/>
            </a:endParaRPr>
          </a:p>
          <a:p>
            <a:r>
              <a:rPr lang="el-GR" sz="3200">
                <a:latin typeface="Times New Roman" pitchFamily="18" charset="0"/>
              </a:rPr>
              <a:t>1. </a:t>
            </a:r>
            <a:r>
              <a:rPr lang="el-GR" sz="3200" b="1">
                <a:latin typeface="Times New Roman" pitchFamily="18" charset="0"/>
              </a:rPr>
              <a:t>Εκ των προτέρων</a:t>
            </a:r>
            <a:r>
              <a:rPr lang="el-GR" sz="3200">
                <a:latin typeface="Times New Roman" pitchFamily="18" charset="0"/>
              </a:rPr>
              <a:t> επαλήθευση προσθετικότητας</a:t>
            </a:r>
          </a:p>
          <a:p>
            <a:r>
              <a:rPr lang="el-GR" sz="3200">
                <a:latin typeface="Times New Roman" pitchFamily="18" charset="0"/>
              </a:rPr>
              <a:t>2. </a:t>
            </a:r>
            <a:r>
              <a:rPr lang="el-GR" sz="3200" b="1">
                <a:latin typeface="Times New Roman" pitchFamily="18" charset="0"/>
              </a:rPr>
              <a:t>Ενδιάμεση </a:t>
            </a:r>
            <a:r>
              <a:rPr lang="el-GR" sz="3200">
                <a:latin typeface="Times New Roman" pitchFamily="18" charset="0"/>
              </a:rPr>
              <a:t>επαλήθευση (και αναθεώρηση) προσθετικότητας</a:t>
            </a:r>
          </a:p>
          <a:p>
            <a:r>
              <a:rPr lang="el-GR" sz="3200">
                <a:latin typeface="Times New Roman" pitchFamily="18" charset="0"/>
              </a:rPr>
              <a:t>3. </a:t>
            </a:r>
            <a:r>
              <a:rPr lang="el-GR" sz="3200" b="1">
                <a:latin typeface="Times New Roman" pitchFamily="18" charset="0"/>
              </a:rPr>
              <a:t>Εκ των υστέρων</a:t>
            </a:r>
            <a:r>
              <a:rPr lang="el-GR" sz="3200">
                <a:latin typeface="Times New Roman" pitchFamily="18" charset="0"/>
              </a:rPr>
              <a:t> επαλήθευση προσθετικότητας</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228600"/>
            <a:ext cx="8534400" cy="6400800"/>
          </a:xfrm>
        </p:spPr>
        <p:txBody>
          <a:bodyPr/>
          <a:lstStyle/>
          <a:p>
            <a:pPr algn="l"/>
            <a:r>
              <a:rPr lang="el-GR" sz="2600" b="1">
                <a:solidFill>
                  <a:schemeClr val="accent2"/>
                </a:solidFill>
                <a:latin typeface="Bookman Old Style" pitchFamily="18" charset="0"/>
              </a:rPr>
              <a:t/>
            </a:r>
            <a:br>
              <a:rPr lang="el-GR" sz="2600" b="1">
                <a:solidFill>
                  <a:schemeClr val="accent2"/>
                </a:solidFill>
                <a:latin typeface="Bookman Old Style" pitchFamily="18" charset="0"/>
              </a:rPr>
            </a:br>
            <a:r>
              <a:rPr lang="el-GR" sz="2400">
                <a:solidFill>
                  <a:schemeClr val="accent2"/>
                </a:solidFill>
                <a:latin typeface="Bookman Old Style" pitchFamily="18" charset="0"/>
              </a:rPr>
              <a:t/>
            </a:r>
            <a:br>
              <a:rPr lang="el-GR" sz="2400">
                <a:solidFill>
                  <a:schemeClr val="accent2"/>
                </a:solidFill>
                <a:latin typeface="Bookman Old Style" pitchFamily="18" charset="0"/>
              </a:rPr>
            </a:br>
            <a:endParaRPr lang="el-GR">
              <a:solidFill>
                <a:schemeClr val="tx1"/>
              </a:solidFill>
              <a:latin typeface="Bookman Old Style" pitchFamily="18" charset="0"/>
            </a:endParaRPr>
          </a:p>
        </p:txBody>
      </p:sp>
      <p:sp>
        <p:nvSpPr>
          <p:cNvPr id="17411" name="Text Box 3"/>
          <p:cNvSpPr txBox="1">
            <a:spLocks noChangeArrowheads="1"/>
          </p:cNvSpPr>
          <p:nvPr/>
        </p:nvSpPr>
        <p:spPr bwMode="auto">
          <a:xfrm>
            <a:off x="827088" y="2492375"/>
            <a:ext cx="7315200" cy="1004888"/>
          </a:xfrm>
          <a:prstGeom prst="rect">
            <a:avLst/>
          </a:prstGeom>
          <a:noFill/>
          <a:ln w="9525">
            <a:noFill/>
            <a:miter lim="800000"/>
            <a:headEnd/>
            <a:tailEnd/>
          </a:ln>
          <a:effectLst/>
        </p:spPr>
        <p:txBody>
          <a:bodyPr>
            <a:spAutoFit/>
          </a:bodyPr>
          <a:lstStyle/>
          <a:p>
            <a:pPr>
              <a:spcBef>
                <a:spcPct val="50000"/>
              </a:spcBef>
              <a:buFontTx/>
              <a:buChar char="•"/>
            </a:pPr>
            <a:endParaRPr lang="el-GR" b="1">
              <a:solidFill>
                <a:srgbClr val="800080"/>
              </a:solidFill>
            </a:endParaRPr>
          </a:p>
          <a:p>
            <a:pPr>
              <a:spcBef>
                <a:spcPct val="50000"/>
              </a:spcBef>
            </a:pPr>
            <a:endParaRPr lang="el-GR"/>
          </a:p>
        </p:txBody>
      </p:sp>
      <p:sp>
        <p:nvSpPr>
          <p:cNvPr id="17412" name="Rectangle 4"/>
          <p:cNvSpPr>
            <a:spLocks noChangeArrowheads="1"/>
          </p:cNvSpPr>
          <p:nvPr/>
        </p:nvSpPr>
        <p:spPr bwMode="auto">
          <a:xfrm>
            <a:off x="250825" y="188913"/>
            <a:ext cx="8642350" cy="1079500"/>
          </a:xfrm>
          <a:prstGeom prst="rect">
            <a:avLst/>
          </a:prstGeom>
          <a:solidFill>
            <a:srgbClr val="FFFF99"/>
          </a:solidFill>
          <a:ln w="9525">
            <a:solidFill>
              <a:schemeClr val="tx1"/>
            </a:solidFill>
            <a:miter lim="800000"/>
            <a:headEnd/>
            <a:tailEnd/>
          </a:ln>
          <a:effectLst/>
        </p:spPr>
        <p:txBody>
          <a:bodyPr wrap="none" anchor="ctr"/>
          <a:lstStyle/>
          <a:p>
            <a:pPr algn="ctr"/>
            <a:r>
              <a:rPr lang="el-GR" sz="2800" b="1">
                <a:solidFill>
                  <a:schemeClr val="accent2"/>
                </a:solidFill>
              </a:rPr>
              <a:t>ΒΑΣΙΚΟ ΠΕΡΙΕΧΟΜΕΝΟ </a:t>
            </a:r>
            <a:r>
              <a:rPr lang="en-US" sz="2800" b="1">
                <a:solidFill>
                  <a:schemeClr val="accent2"/>
                </a:solidFill>
              </a:rPr>
              <a:t>TOY </a:t>
            </a:r>
            <a:r>
              <a:rPr lang="el-GR" sz="2800" b="1">
                <a:solidFill>
                  <a:schemeClr val="accent2"/>
                </a:solidFill>
              </a:rPr>
              <a:t>ΕΣΠΑ</a:t>
            </a:r>
            <a:endParaRPr lang="el-GR" sz="2800">
              <a:solidFill>
                <a:schemeClr val="accent2"/>
              </a:solidFill>
            </a:endParaRPr>
          </a:p>
        </p:txBody>
      </p:sp>
      <p:sp>
        <p:nvSpPr>
          <p:cNvPr id="17413" name="Text Box 5"/>
          <p:cNvSpPr txBox="1">
            <a:spLocks noChangeArrowheads="1"/>
          </p:cNvSpPr>
          <p:nvPr/>
        </p:nvSpPr>
        <p:spPr bwMode="auto">
          <a:xfrm>
            <a:off x="611188" y="6524625"/>
            <a:ext cx="7993062" cy="457200"/>
          </a:xfrm>
          <a:prstGeom prst="rect">
            <a:avLst/>
          </a:prstGeom>
          <a:noFill/>
          <a:ln w="9525">
            <a:noFill/>
            <a:miter lim="800000"/>
            <a:headEnd/>
            <a:tailEnd/>
          </a:ln>
          <a:effectLst/>
        </p:spPr>
        <p:txBody>
          <a:bodyPr>
            <a:spAutoFit/>
          </a:bodyPr>
          <a:lstStyle/>
          <a:p>
            <a:pPr>
              <a:spcBef>
                <a:spcPct val="50000"/>
              </a:spcBef>
            </a:pPr>
            <a:endParaRPr lang="el-GR"/>
          </a:p>
        </p:txBody>
      </p:sp>
      <p:sp>
        <p:nvSpPr>
          <p:cNvPr id="17414" name="Text Box 6"/>
          <p:cNvSpPr txBox="1">
            <a:spLocks noChangeArrowheads="1"/>
          </p:cNvSpPr>
          <p:nvPr/>
        </p:nvSpPr>
        <p:spPr bwMode="auto">
          <a:xfrm>
            <a:off x="323850" y="6165850"/>
            <a:ext cx="8820150" cy="519113"/>
          </a:xfrm>
          <a:prstGeom prst="rect">
            <a:avLst/>
          </a:prstGeom>
          <a:noFill/>
          <a:ln w="9525">
            <a:noFill/>
            <a:miter lim="800000"/>
            <a:headEnd/>
            <a:tailEnd/>
          </a:ln>
          <a:effectLst/>
        </p:spPr>
        <p:txBody>
          <a:bodyPr>
            <a:spAutoFit/>
          </a:bodyPr>
          <a:lstStyle/>
          <a:p>
            <a:pPr>
              <a:spcBef>
                <a:spcPct val="50000"/>
              </a:spcBef>
            </a:pPr>
            <a:endParaRPr lang="el-GR" sz="2800">
              <a:solidFill>
                <a:srgbClr val="800080"/>
              </a:solidFill>
            </a:endParaRPr>
          </a:p>
        </p:txBody>
      </p:sp>
      <p:sp>
        <p:nvSpPr>
          <p:cNvPr id="17419" name="Text Box 11"/>
          <p:cNvSpPr txBox="1">
            <a:spLocks noChangeArrowheads="1"/>
          </p:cNvSpPr>
          <p:nvPr/>
        </p:nvSpPr>
        <p:spPr bwMode="auto">
          <a:xfrm>
            <a:off x="0" y="1557338"/>
            <a:ext cx="9144000" cy="4791075"/>
          </a:xfrm>
          <a:prstGeom prst="rect">
            <a:avLst/>
          </a:prstGeom>
          <a:noFill/>
          <a:ln w="9525">
            <a:noFill/>
            <a:miter lim="800000"/>
            <a:headEnd/>
            <a:tailEnd/>
          </a:ln>
          <a:effectLst/>
        </p:spPr>
        <p:txBody>
          <a:bodyPr>
            <a:spAutoFit/>
          </a:bodyPr>
          <a:lstStyle/>
          <a:p>
            <a:pPr>
              <a:lnSpc>
                <a:spcPct val="110000"/>
              </a:lnSpc>
            </a:pPr>
            <a:r>
              <a:rPr lang="el-GR" sz="2800" b="1">
                <a:solidFill>
                  <a:srgbClr val="800080"/>
                </a:solidFill>
              </a:rPr>
              <a:t>1. Διαδικασία Διαβούλευσης και Μεθοδολογία Εκπόνησης.</a:t>
            </a:r>
          </a:p>
          <a:p>
            <a:pPr>
              <a:lnSpc>
                <a:spcPct val="110000"/>
              </a:lnSpc>
            </a:pPr>
            <a:r>
              <a:rPr lang="el-GR" sz="2800" b="1">
                <a:solidFill>
                  <a:srgbClr val="800080"/>
                </a:solidFill>
              </a:rPr>
              <a:t>2. Κοινωνικο-οικονομική Ανάλυση και Ανάλυση Πλεονεκτημάτων, Αδυναμιών, Ευκαιριών και Απειλών </a:t>
            </a:r>
            <a:r>
              <a:rPr lang="en-US" sz="2800" b="1">
                <a:solidFill>
                  <a:srgbClr val="800080"/>
                </a:solidFill>
              </a:rPr>
              <a:t>(SWOT Analysis)</a:t>
            </a:r>
            <a:r>
              <a:rPr lang="el-GR" sz="2800" b="1">
                <a:solidFill>
                  <a:srgbClr val="800080"/>
                </a:solidFill>
              </a:rPr>
              <a:t>.</a:t>
            </a:r>
          </a:p>
          <a:p>
            <a:pPr>
              <a:lnSpc>
                <a:spcPct val="110000"/>
              </a:lnSpc>
            </a:pPr>
            <a:r>
              <a:rPr lang="el-GR" sz="2800" b="1">
                <a:solidFill>
                  <a:srgbClr val="800080"/>
                </a:solidFill>
              </a:rPr>
              <a:t>3. Αναπτυξιακή Στρατηγική.</a:t>
            </a:r>
          </a:p>
          <a:p>
            <a:pPr>
              <a:lnSpc>
                <a:spcPct val="110000"/>
              </a:lnSpc>
            </a:pPr>
            <a:r>
              <a:rPr lang="el-GR" sz="2800" b="1">
                <a:solidFill>
                  <a:srgbClr val="800080"/>
                </a:solidFill>
              </a:rPr>
              <a:t>4. Συνέπεια με τις Κατευθυντήριες Γραμμές της Πολιτικής Συνοχής και με τη Στρατηγική της Λισσαβόνας.</a:t>
            </a:r>
          </a:p>
          <a:p>
            <a:pPr>
              <a:lnSpc>
                <a:spcPct val="110000"/>
              </a:lnSpc>
            </a:pPr>
            <a:r>
              <a:rPr lang="el-GR" sz="2800" b="1">
                <a:solidFill>
                  <a:srgbClr val="800080"/>
                </a:solidFill>
              </a:rPr>
              <a:t>5. Επιχειρησιακά Προγράμματα.</a:t>
            </a:r>
          </a:p>
          <a:p>
            <a:pPr>
              <a:lnSpc>
                <a:spcPct val="110000"/>
              </a:lnSpc>
            </a:pPr>
            <a:r>
              <a:rPr lang="el-GR" sz="2800" b="1">
                <a:solidFill>
                  <a:srgbClr val="800080"/>
                </a:solidFill>
              </a:rPr>
              <a:t>6. Προσθετικότητα.</a:t>
            </a:r>
          </a:p>
          <a:p>
            <a:pPr>
              <a:lnSpc>
                <a:spcPct val="110000"/>
              </a:lnSpc>
            </a:pPr>
            <a:r>
              <a:rPr lang="el-GR" sz="2800" b="1">
                <a:solidFill>
                  <a:srgbClr val="800080"/>
                </a:solidFill>
              </a:rPr>
              <a:t>7. Διατάξεις εφαρμογής.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5"/>
          <p:cNvGraphicFramePr>
            <a:graphicFrameLocks noChangeAspect="1"/>
          </p:cNvGraphicFramePr>
          <p:nvPr/>
        </p:nvGraphicFramePr>
        <p:xfrm>
          <a:off x="0" y="0"/>
          <a:ext cx="9372600" cy="6858000"/>
        </p:xfrm>
        <a:graphic>
          <a:graphicData uri="http://schemas.openxmlformats.org/presentationml/2006/ole">
            <p:oleObj spid="_x0000_s1026" name="Document" r:id="rId3" imgW="7232040" imgH="7052040" progId="Word.Document.8">
              <p:embed/>
            </p:oleObj>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04800" y="228600"/>
            <a:ext cx="8534400" cy="6400800"/>
          </a:xfrm>
        </p:spPr>
        <p:txBody>
          <a:bodyPr/>
          <a:lstStyle/>
          <a:p>
            <a:pPr algn="l"/>
            <a:r>
              <a:rPr lang="el-GR" sz="2600" b="1">
                <a:solidFill>
                  <a:schemeClr val="accent2"/>
                </a:solidFill>
                <a:latin typeface="Bookman Old Style" pitchFamily="18" charset="0"/>
              </a:rPr>
              <a:t/>
            </a:r>
            <a:br>
              <a:rPr lang="el-GR" sz="2600" b="1">
                <a:solidFill>
                  <a:schemeClr val="accent2"/>
                </a:solidFill>
                <a:latin typeface="Bookman Old Style" pitchFamily="18" charset="0"/>
              </a:rPr>
            </a:br>
            <a:r>
              <a:rPr lang="el-GR" sz="2400">
                <a:solidFill>
                  <a:schemeClr val="accent2"/>
                </a:solidFill>
                <a:latin typeface="Bookman Old Style" pitchFamily="18" charset="0"/>
              </a:rPr>
              <a:t/>
            </a:r>
            <a:br>
              <a:rPr lang="el-GR" sz="2400">
                <a:solidFill>
                  <a:schemeClr val="accent2"/>
                </a:solidFill>
                <a:latin typeface="Bookman Old Style" pitchFamily="18" charset="0"/>
              </a:rPr>
            </a:br>
            <a:endParaRPr lang="el-GR">
              <a:solidFill>
                <a:schemeClr val="tx1"/>
              </a:solidFill>
              <a:latin typeface="Bookman Old Style" pitchFamily="18" charset="0"/>
            </a:endParaRPr>
          </a:p>
        </p:txBody>
      </p:sp>
      <p:sp>
        <p:nvSpPr>
          <p:cNvPr id="40963" name="Text Box 3"/>
          <p:cNvSpPr txBox="1">
            <a:spLocks noChangeArrowheads="1"/>
          </p:cNvSpPr>
          <p:nvPr/>
        </p:nvSpPr>
        <p:spPr bwMode="auto">
          <a:xfrm>
            <a:off x="827088" y="2492375"/>
            <a:ext cx="7315200" cy="1004888"/>
          </a:xfrm>
          <a:prstGeom prst="rect">
            <a:avLst/>
          </a:prstGeom>
          <a:noFill/>
          <a:ln w="9525">
            <a:noFill/>
            <a:miter lim="800000"/>
            <a:headEnd/>
            <a:tailEnd/>
          </a:ln>
          <a:effectLst/>
        </p:spPr>
        <p:txBody>
          <a:bodyPr>
            <a:spAutoFit/>
          </a:bodyPr>
          <a:lstStyle/>
          <a:p>
            <a:pPr>
              <a:spcBef>
                <a:spcPct val="50000"/>
              </a:spcBef>
              <a:buFontTx/>
              <a:buChar char="•"/>
            </a:pPr>
            <a:endParaRPr lang="el-GR" b="1">
              <a:solidFill>
                <a:srgbClr val="800080"/>
              </a:solidFill>
            </a:endParaRPr>
          </a:p>
          <a:p>
            <a:pPr>
              <a:spcBef>
                <a:spcPct val="50000"/>
              </a:spcBef>
            </a:pPr>
            <a:endParaRPr lang="el-GR"/>
          </a:p>
        </p:txBody>
      </p:sp>
      <p:sp>
        <p:nvSpPr>
          <p:cNvPr id="40964" name="Rectangle 4"/>
          <p:cNvSpPr>
            <a:spLocks noChangeArrowheads="1"/>
          </p:cNvSpPr>
          <p:nvPr/>
        </p:nvSpPr>
        <p:spPr bwMode="auto">
          <a:xfrm>
            <a:off x="539750" y="0"/>
            <a:ext cx="8064500" cy="1079500"/>
          </a:xfrm>
          <a:prstGeom prst="rect">
            <a:avLst/>
          </a:prstGeom>
          <a:solidFill>
            <a:srgbClr val="FFFF99"/>
          </a:solidFill>
          <a:ln w="9525">
            <a:solidFill>
              <a:schemeClr val="tx1"/>
            </a:solidFill>
            <a:miter lim="800000"/>
            <a:headEnd/>
            <a:tailEnd/>
          </a:ln>
          <a:effectLst/>
        </p:spPr>
        <p:txBody>
          <a:bodyPr wrap="none" anchor="ctr"/>
          <a:lstStyle/>
          <a:p>
            <a:pPr algn="ctr"/>
            <a:r>
              <a:rPr lang="el-GR" sz="2800" b="1">
                <a:solidFill>
                  <a:schemeClr val="accent2"/>
                </a:solidFill>
              </a:rPr>
              <a:t>ΚΑΤΗΓΟΡΙΕΣ ΕΠΙΧΕΙΡΗΣΙΑΚΩΝ </a:t>
            </a:r>
          </a:p>
          <a:p>
            <a:pPr algn="ctr"/>
            <a:r>
              <a:rPr lang="el-GR" sz="2800" b="1">
                <a:solidFill>
                  <a:schemeClr val="accent2"/>
                </a:solidFill>
              </a:rPr>
              <a:t>ΠΡΟΓΡΑΜΜΑΤΩΝ</a:t>
            </a:r>
            <a:endParaRPr lang="el-GR" sz="2800">
              <a:solidFill>
                <a:schemeClr val="accent2"/>
              </a:solidFill>
            </a:endParaRPr>
          </a:p>
        </p:txBody>
      </p:sp>
      <p:sp>
        <p:nvSpPr>
          <p:cNvPr id="40965" name="Text Box 5"/>
          <p:cNvSpPr txBox="1">
            <a:spLocks noChangeArrowheads="1"/>
          </p:cNvSpPr>
          <p:nvPr/>
        </p:nvSpPr>
        <p:spPr bwMode="auto">
          <a:xfrm>
            <a:off x="611188" y="6524625"/>
            <a:ext cx="7993062" cy="457200"/>
          </a:xfrm>
          <a:prstGeom prst="rect">
            <a:avLst/>
          </a:prstGeom>
          <a:noFill/>
          <a:ln w="9525">
            <a:noFill/>
            <a:miter lim="800000"/>
            <a:headEnd/>
            <a:tailEnd/>
          </a:ln>
          <a:effectLst/>
        </p:spPr>
        <p:txBody>
          <a:bodyPr>
            <a:spAutoFit/>
          </a:bodyPr>
          <a:lstStyle/>
          <a:p>
            <a:pPr>
              <a:spcBef>
                <a:spcPct val="50000"/>
              </a:spcBef>
            </a:pPr>
            <a:endParaRPr lang="el-GR"/>
          </a:p>
        </p:txBody>
      </p:sp>
      <p:sp>
        <p:nvSpPr>
          <p:cNvPr id="40966" name="Text Box 6"/>
          <p:cNvSpPr txBox="1">
            <a:spLocks noChangeArrowheads="1"/>
          </p:cNvSpPr>
          <p:nvPr/>
        </p:nvSpPr>
        <p:spPr bwMode="auto">
          <a:xfrm>
            <a:off x="323850" y="6165850"/>
            <a:ext cx="8820150" cy="519113"/>
          </a:xfrm>
          <a:prstGeom prst="rect">
            <a:avLst/>
          </a:prstGeom>
          <a:noFill/>
          <a:ln w="9525">
            <a:noFill/>
            <a:miter lim="800000"/>
            <a:headEnd/>
            <a:tailEnd/>
          </a:ln>
          <a:effectLst/>
        </p:spPr>
        <p:txBody>
          <a:bodyPr>
            <a:spAutoFit/>
          </a:bodyPr>
          <a:lstStyle/>
          <a:p>
            <a:pPr>
              <a:spcBef>
                <a:spcPct val="50000"/>
              </a:spcBef>
            </a:pPr>
            <a:endParaRPr lang="el-GR" sz="2800">
              <a:solidFill>
                <a:srgbClr val="800080"/>
              </a:solidFill>
            </a:endParaRPr>
          </a:p>
        </p:txBody>
      </p:sp>
      <p:sp>
        <p:nvSpPr>
          <p:cNvPr id="40968" name="Text Box 8"/>
          <p:cNvSpPr txBox="1">
            <a:spLocks noChangeArrowheads="1"/>
          </p:cNvSpPr>
          <p:nvPr/>
        </p:nvSpPr>
        <p:spPr bwMode="auto">
          <a:xfrm>
            <a:off x="0" y="3717925"/>
            <a:ext cx="9144000" cy="3140075"/>
          </a:xfrm>
          <a:prstGeom prst="rect">
            <a:avLst/>
          </a:prstGeom>
          <a:noFill/>
          <a:ln w="9525">
            <a:noFill/>
            <a:miter lim="800000"/>
            <a:headEnd/>
            <a:tailEnd/>
          </a:ln>
          <a:effectLst/>
        </p:spPr>
        <p:txBody>
          <a:bodyPr>
            <a:spAutoFit/>
          </a:bodyPr>
          <a:lstStyle/>
          <a:p>
            <a:r>
              <a:rPr lang="el-GR" sz="4000">
                <a:solidFill>
                  <a:srgbClr val="800080"/>
                </a:solidFill>
              </a:rPr>
              <a:t>ΤΟΜΕΑΚΑ ΕΠΙΧΕΙΡΗΣΙΑΚΑ </a:t>
            </a:r>
          </a:p>
          <a:p>
            <a:r>
              <a:rPr lang="el-GR" sz="4000">
                <a:solidFill>
                  <a:srgbClr val="800080"/>
                </a:solidFill>
              </a:rPr>
              <a:t>ΠΡΟΓΡΑΜΜΑΤΑ (ΤΕΠ)</a:t>
            </a:r>
          </a:p>
          <a:p>
            <a:endParaRPr lang="el-GR" sz="4000">
              <a:solidFill>
                <a:srgbClr val="800080"/>
              </a:solidFill>
            </a:endParaRPr>
          </a:p>
          <a:p>
            <a:r>
              <a:rPr lang="el-GR" sz="4000">
                <a:solidFill>
                  <a:srgbClr val="800080"/>
                </a:solidFill>
              </a:rPr>
              <a:t>ΠΕΡΙΦΕΡΕΙΑΚΑ ΕΠΙΧΕΙΡΗΣΙΑΚΑ </a:t>
            </a:r>
          </a:p>
          <a:p>
            <a:r>
              <a:rPr lang="el-GR" sz="4000">
                <a:solidFill>
                  <a:srgbClr val="800080"/>
                </a:solidFill>
              </a:rPr>
              <a:t>ΠΡΟΓΡΑΜΜΑΤΑ (ΠΕΠ)</a:t>
            </a:r>
          </a:p>
        </p:txBody>
      </p:sp>
      <p:sp>
        <p:nvSpPr>
          <p:cNvPr id="40970" name="Rectangle 10"/>
          <p:cNvSpPr>
            <a:spLocks noChangeArrowheads="1"/>
          </p:cNvSpPr>
          <p:nvPr/>
        </p:nvSpPr>
        <p:spPr bwMode="auto">
          <a:xfrm>
            <a:off x="0" y="1196975"/>
            <a:ext cx="9144000" cy="2282825"/>
          </a:xfrm>
          <a:prstGeom prst="rect">
            <a:avLst/>
          </a:prstGeom>
          <a:noFill/>
          <a:ln w="9525">
            <a:noFill/>
            <a:miter lim="800000"/>
            <a:headEnd/>
            <a:tailEnd/>
          </a:ln>
          <a:effectLst/>
        </p:spPr>
        <p:txBody>
          <a:bodyPr>
            <a:spAutoFit/>
          </a:bodyPr>
          <a:lstStyle/>
          <a:p>
            <a:pPr eaLnBrk="1" hangingPunct="1"/>
            <a:r>
              <a:rPr lang="el-GR" b="1" u="sng"/>
              <a:t>Επιχειρησιακό Πρόγραμμα:</a:t>
            </a:r>
            <a:r>
              <a:rPr lang="el-GR"/>
              <a:t> Το έγγραφο που υποβάλλεται από το κράτος-μέλος και εγκρίνεται από την Επιτροπή και το οποίο καθορίζει μία αναπτυξιακή στρατηγική, η οποία περιλαμβάνει ένα συνεκτικό σύνολο προτεραιοτήτων, που θα επιτευχθεί με τη συνδρομή ενός Ταμείου ή στην περίπτωση των Στόχου Σύγκλιση με τη συνδρομή του ΕΤΠΑ και του Ταμείου Συνοχής (Καν. ΕΚ 1083/2006).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04800" y="228600"/>
            <a:ext cx="8534400" cy="6400800"/>
          </a:xfrm>
        </p:spPr>
        <p:txBody>
          <a:bodyPr/>
          <a:lstStyle/>
          <a:p>
            <a:pPr algn="l"/>
            <a:r>
              <a:rPr lang="el-GR" sz="2600" b="1">
                <a:solidFill>
                  <a:schemeClr val="accent2"/>
                </a:solidFill>
                <a:latin typeface="Bookman Old Style" pitchFamily="18" charset="0"/>
              </a:rPr>
              <a:t/>
            </a:r>
            <a:br>
              <a:rPr lang="el-GR" sz="2600" b="1">
                <a:solidFill>
                  <a:schemeClr val="accent2"/>
                </a:solidFill>
                <a:latin typeface="Bookman Old Style" pitchFamily="18" charset="0"/>
              </a:rPr>
            </a:br>
            <a:r>
              <a:rPr lang="el-GR" sz="2400">
                <a:solidFill>
                  <a:schemeClr val="accent2"/>
                </a:solidFill>
                <a:latin typeface="Bookman Old Style" pitchFamily="18" charset="0"/>
              </a:rPr>
              <a:t/>
            </a:r>
            <a:br>
              <a:rPr lang="el-GR" sz="2400">
                <a:solidFill>
                  <a:schemeClr val="accent2"/>
                </a:solidFill>
                <a:latin typeface="Bookman Old Style" pitchFamily="18" charset="0"/>
              </a:rPr>
            </a:br>
            <a:endParaRPr lang="el-GR">
              <a:solidFill>
                <a:schemeClr val="tx1"/>
              </a:solidFill>
              <a:latin typeface="Bookman Old Style" pitchFamily="18" charset="0"/>
            </a:endParaRPr>
          </a:p>
        </p:txBody>
      </p:sp>
      <p:sp>
        <p:nvSpPr>
          <p:cNvPr id="41987" name="Text Box 3"/>
          <p:cNvSpPr txBox="1">
            <a:spLocks noChangeArrowheads="1"/>
          </p:cNvSpPr>
          <p:nvPr/>
        </p:nvSpPr>
        <p:spPr bwMode="auto">
          <a:xfrm>
            <a:off x="827088" y="2492375"/>
            <a:ext cx="7315200" cy="1004888"/>
          </a:xfrm>
          <a:prstGeom prst="rect">
            <a:avLst/>
          </a:prstGeom>
          <a:noFill/>
          <a:ln w="9525">
            <a:noFill/>
            <a:miter lim="800000"/>
            <a:headEnd/>
            <a:tailEnd/>
          </a:ln>
          <a:effectLst/>
        </p:spPr>
        <p:txBody>
          <a:bodyPr>
            <a:spAutoFit/>
          </a:bodyPr>
          <a:lstStyle/>
          <a:p>
            <a:pPr>
              <a:spcBef>
                <a:spcPct val="50000"/>
              </a:spcBef>
              <a:buFontTx/>
              <a:buChar char="•"/>
            </a:pPr>
            <a:endParaRPr lang="el-GR" b="1">
              <a:solidFill>
                <a:srgbClr val="800080"/>
              </a:solidFill>
            </a:endParaRPr>
          </a:p>
          <a:p>
            <a:pPr>
              <a:spcBef>
                <a:spcPct val="50000"/>
              </a:spcBef>
            </a:pPr>
            <a:endParaRPr lang="el-GR"/>
          </a:p>
        </p:txBody>
      </p:sp>
      <p:sp>
        <p:nvSpPr>
          <p:cNvPr id="41988" name="Rectangle 4"/>
          <p:cNvSpPr>
            <a:spLocks noChangeArrowheads="1"/>
          </p:cNvSpPr>
          <p:nvPr/>
        </p:nvSpPr>
        <p:spPr bwMode="auto">
          <a:xfrm>
            <a:off x="468313" y="0"/>
            <a:ext cx="8064500" cy="1079500"/>
          </a:xfrm>
          <a:prstGeom prst="rect">
            <a:avLst/>
          </a:prstGeom>
          <a:solidFill>
            <a:srgbClr val="FFFF99"/>
          </a:solidFill>
          <a:ln w="9525">
            <a:solidFill>
              <a:schemeClr val="tx1"/>
            </a:solidFill>
            <a:miter lim="800000"/>
            <a:headEnd/>
            <a:tailEnd/>
          </a:ln>
          <a:effectLst/>
        </p:spPr>
        <p:txBody>
          <a:bodyPr wrap="none" anchor="ctr"/>
          <a:lstStyle/>
          <a:p>
            <a:pPr algn="ctr"/>
            <a:r>
              <a:rPr lang="el-GR" sz="2800" b="1">
                <a:solidFill>
                  <a:schemeClr val="accent2"/>
                </a:solidFill>
              </a:rPr>
              <a:t>ΤΟΜΕΑΚΟ ΕΠΙΧΕΙΡΗΣΙΑΚΟ ΠΡΟΓΡΑΜΜΑ</a:t>
            </a:r>
            <a:endParaRPr lang="el-GR" sz="2800">
              <a:solidFill>
                <a:schemeClr val="accent2"/>
              </a:solidFill>
            </a:endParaRPr>
          </a:p>
        </p:txBody>
      </p:sp>
      <p:sp>
        <p:nvSpPr>
          <p:cNvPr id="41989" name="Text Box 5"/>
          <p:cNvSpPr txBox="1">
            <a:spLocks noChangeArrowheads="1"/>
          </p:cNvSpPr>
          <p:nvPr/>
        </p:nvSpPr>
        <p:spPr bwMode="auto">
          <a:xfrm>
            <a:off x="611188" y="6524625"/>
            <a:ext cx="7993062" cy="457200"/>
          </a:xfrm>
          <a:prstGeom prst="rect">
            <a:avLst/>
          </a:prstGeom>
          <a:noFill/>
          <a:ln w="9525">
            <a:noFill/>
            <a:miter lim="800000"/>
            <a:headEnd/>
            <a:tailEnd/>
          </a:ln>
          <a:effectLst/>
        </p:spPr>
        <p:txBody>
          <a:bodyPr>
            <a:spAutoFit/>
          </a:bodyPr>
          <a:lstStyle/>
          <a:p>
            <a:pPr>
              <a:spcBef>
                <a:spcPct val="50000"/>
              </a:spcBef>
            </a:pPr>
            <a:endParaRPr lang="el-GR"/>
          </a:p>
        </p:txBody>
      </p:sp>
      <p:sp>
        <p:nvSpPr>
          <p:cNvPr id="41990" name="Text Box 6"/>
          <p:cNvSpPr txBox="1">
            <a:spLocks noChangeArrowheads="1"/>
          </p:cNvSpPr>
          <p:nvPr/>
        </p:nvSpPr>
        <p:spPr bwMode="auto">
          <a:xfrm>
            <a:off x="323850" y="6165850"/>
            <a:ext cx="8820150" cy="519113"/>
          </a:xfrm>
          <a:prstGeom prst="rect">
            <a:avLst/>
          </a:prstGeom>
          <a:noFill/>
          <a:ln w="9525">
            <a:noFill/>
            <a:miter lim="800000"/>
            <a:headEnd/>
            <a:tailEnd/>
          </a:ln>
          <a:effectLst/>
        </p:spPr>
        <p:txBody>
          <a:bodyPr>
            <a:spAutoFit/>
          </a:bodyPr>
          <a:lstStyle/>
          <a:p>
            <a:pPr>
              <a:spcBef>
                <a:spcPct val="50000"/>
              </a:spcBef>
            </a:pPr>
            <a:endParaRPr lang="el-GR" sz="2800">
              <a:solidFill>
                <a:srgbClr val="800080"/>
              </a:solidFill>
            </a:endParaRPr>
          </a:p>
        </p:txBody>
      </p:sp>
      <p:sp>
        <p:nvSpPr>
          <p:cNvPr id="41992" name="Rectangle 8"/>
          <p:cNvSpPr>
            <a:spLocks noChangeArrowheads="1"/>
          </p:cNvSpPr>
          <p:nvPr/>
        </p:nvSpPr>
        <p:spPr bwMode="auto">
          <a:xfrm>
            <a:off x="323850" y="1557338"/>
            <a:ext cx="8496300" cy="4756150"/>
          </a:xfrm>
          <a:prstGeom prst="rect">
            <a:avLst/>
          </a:prstGeom>
          <a:noFill/>
          <a:ln w="9525">
            <a:noFill/>
            <a:miter lim="800000"/>
            <a:headEnd/>
            <a:tailEnd/>
          </a:ln>
          <a:effectLst/>
        </p:spPr>
        <p:txBody>
          <a:bodyPr anchor="ctr">
            <a:spAutoFit/>
          </a:bodyPr>
          <a:lstStyle/>
          <a:p>
            <a:pPr algn="just">
              <a:lnSpc>
                <a:spcPct val="90000"/>
              </a:lnSpc>
              <a:buFontTx/>
              <a:buChar char="•"/>
              <a:tabLst>
                <a:tab pos="228600" algn="l"/>
              </a:tabLst>
            </a:pPr>
            <a:r>
              <a:rPr lang="el-GR" sz="2800">
                <a:solidFill>
                  <a:srgbClr val="800080"/>
                </a:solidFill>
              </a:rPr>
              <a:t>Αναφέρεται σ’ έναν τομέα  κοινωνικοοικονομικής δραστηριότητας ή με άλλα λόγια σ’ έναν τομέα πολιτικής προς ενίσχυση (υγεία, παιδεία, πολιτισμός, γεωργία κ.λπ.). </a:t>
            </a:r>
          </a:p>
          <a:p>
            <a:pPr algn="just">
              <a:lnSpc>
                <a:spcPct val="90000"/>
              </a:lnSpc>
              <a:buFontTx/>
              <a:buChar char="•"/>
              <a:tabLst>
                <a:tab pos="228600" algn="l"/>
              </a:tabLst>
            </a:pPr>
            <a:r>
              <a:rPr lang="el-GR" sz="2800">
                <a:solidFill>
                  <a:srgbClr val="800080"/>
                </a:solidFill>
              </a:rPr>
              <a:t>Έχει θεματικό, οριζόντιο χωρικά χαρακτήρα, εφαρμόζεται σε πολλές περιφέρειες (ή και σε όλη την επικράτεια) του κράτους-μέλους. </a:t>
            </a:r>
          </a:p>
          <a:p>
            <a:pPr algn="just">
              <a:lnSpc>
                <a:spcPct val="90000"/>
              </a:lnSpc>
              <a:buFontTx/>
              <a:buChar char="•"/>
              <a:tabLst>
                <a:tab pos="228600" algn="l"/>
              </a:tabLst>
            </a:pPr>
            <a:r>
              <a:rPr lang="el-GR" sz="2800">
                <a:solidFill>
                  <a:srgbClr val="800080"/>
                </a:solidFill>
              </a:rPr>
              <a:t>Η αρμοδιότητα διαχείρισής του ανήκει στο κεντρικό επίπεδο, κατά κανόνα σε κάποιο υπουργείο.</a:t>
            </a:r>
            <a:r>
              <a:rPr lang="el-GR" sz="2800"/>
              <a:t> </a:t>
            </a:r>
          </a:p>
          <a:p>
            <a:pPr algn="just">
              <a:lnSpc>
                <a:spcPct val="90000"/>
              </a:lnSpc>
              <a:tabLst>
                <a:tab pos="228600" algn="l"/>
              </a:tabLst>
            </a:pPr>
            <a:endParaRPr lang="el-GR" sz="2800"/>
          </a:p>
          <a:p>
            <a:pPr algn="just">
              <a:lnSpc>
                <a:spcPct val="90000"/>
              </a:lnSpc>
              <a:tabLst>
                <a:tab pos="228600" algn="l"/>
              </a:tabLst>
            </a:pPr>
            <a:r>
              <a:rPr lang="el-GR" sz="3000" b="1">
                <a:solidFill>
                  <a:srgbClr val="9933FF"/>
                </a:solidFill>
              </a:rPr>
              <a:t>Έχει πρωταρχικά θεματική και κατ’ επέκταση χωρική - περιφερειακή διάσταση.</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304800" y="228600"/>
            <a:ext cx="8534400" cy="6400800"/>
          </a:xfrm>
        </p:spPr>
        <p:txBody>
          <a:bodyPr/>
          <a:lstStyle/>
          <a:p>
            <a:pPr algn="l"/>
            <a:r>
              <a:rPr lang="el-GR" sz="2600" b="1">
                <a:solidFill>
                  <a:schemeClr val="accent2"/>
                </a:solidFill>
                <a:latin typeface="Bookman Old Style" pitchFamily="18" charset="0"/>
              </a:rPr>
              <a:t/>
            </a:r>
            <a:br>
              <a:rPr lang="el-GR" sz="2600" b="1">
                <a:solidFill>
                  <a:schemeClr val="accent2"/>
                </a:solidFill>
                <a:latin typeface="Bookman Old Style" pitchFamily="18" charset="0"/>
              </a:rPr>
            </a:br>
            <a:r>
              <a:rPr lang="el-GR" sz="2400">
                <a:solidFill>
                  <a:schemeClr val="accent2"/>
                </a:solidFill>
                <a:latin typeface="Bookman Old Style" pitchFamily="18" charset="0"/>
              </a:rPr>
              <a:t/>
            </a:r>
            <a:br>
              <a:rPr lang="el-GR" sz="2400">
                <a:solidFill>
                  <a:schemeClr val="accent2"/>
                </a:solidFill>
                <a:latin typeface="Bookman Old Style" pitchFamily="18" charset="0"/>
              </a:rPr>
            </a:br>
            <a:endParaRPr lang="el-GR">
              <a:solidFill>
                <a:schemeClr val="tx1"/>
              </a:solidFill>
              <a:latin typeface="Bookman Old Style" pitchFamily="18" charset="0"/>
            </a:endParaRPr>
          </a:p>
        </p:txBody>
      </p:sp>
      <p:sp>
        <p:nvSpPr>
          <p:cNvPr id="43011" name="Text Box 3"/>
          <p:cNvSpPr txBox="1">
            <a:spLocks noChangeArrowheads="1"/>
          </p:cNvSpPr>
          <p:nvPr/>
        </p:nvSpPr>
        <p:spPr bwMode="auto">
          <a:xfrm>
            <a:off x="827088" y="2492375"/>
            <a:ext cx="7315200" cy="1004888"/>
          </a:xfrm>
          <a:prstGeom prst="rect">
            <a:avLst/>
          </a:prstGeom>
          <a:noFill/>
          <a:ln w="9525">
            <a:noFill/>
            <a:miter lim="800000"/>
            <a:headEnd/>
            <a:tailEnd/>
          </a:ln>
          <a:effectLst/>
        </p:spPr>
        <p:txBody>
          <a:bodyPr>
            <a:spAutoFit/>
          </a:bodyPr>
          <a:lstStyle/>
          <a:p>
            <a:pPr>
              <a:spcBef>
                <a:spcPct val="50000"/>
              </a:spcBef>
              <a:buFontTx/>
              <a:buChar char="•"/>
            </a:pPr>
            <a:endParaRPr lang="el-GR" b="1">
              <a:solidFill>
                <a:srgbClr val="800080"/>
              </a:solidFill>
            </a:endParaRPr>
          </a:p>
          <a:p>
            <a:pPr>
              <a:spcBef>
                <a:spcPct val="50000"/>
              </a:spcBef>
            </a:pPr>
            <a:endParaRPr lang="el-GR"/>
          </a:p>
        </p:txBody>
      </p:sp>
      <p:sp>
        <p:nvSpPr>
          <p:cNvPr id="43012" name="Rectangle 4"/>
          <p:cNvSpPr>
            <a:spLocks noChangeArrowheads="1"/>
          </p:cNvSpPr>
          <p:nvPr/>
        </p:nvSpPr>
        <p:spPr bwMode="auto">
          <a:xfrm>
            <a:off x="250825" y="0"/>
            <a:ext cx="8642350" cy="1079500"/>
          </a:xfrm>
          <a:prstGeom prst="rect">
            <a:avLst/>
          </a:prstGeom>
          <a:solidFill>
            <a:srgbClr val="FFFF99"/>
          </a:solidFill>
          <a:ln w="9525">
            <a:solidFill>
              <a:schemeClr val="tx1"/>
            </a:solidFill>
            <a:miter lim="800000"/>
            <a:headEnd/>
            <a:tailEnd/>
          </a:ln>
          <a:effectLst/>
        </p:spPr>
        <p:txBody>
          <a:bodyPr wrap="none" anchor="ctr"/>
          <a:lstStyle/>
          <a:p>
            <a:pPr algn="ctr"/>
            <a:r>
              <a:rPr lang="el-GR" sz="2800" b="1">
                <a:solidFill>
                  <a:schemeClr val="accent2"/>
                </a:solidFill>
              </a:rPr>
              <a:t>ΠΕΡΙΦΕΡΕΙΑΚΟ  ΕΠΙΧΕΙΡΗΣΙΑΚΟ ΠΡΟΓΡΑΜΜΑ</a:t>
            </a:r>
            <a:endParaRPr lang="el-GR" sz="2800">
              <a:solidFill>
                <a:schemeClr val="accent2"/>
              </a:solidFill>
            </a:endParaRPr>
          </a:p>
        </p:txBody>
      </p:sp>
      <p:sp>
        <p:nvSpPr>
          <p:cNvPr id="43013" name="Text Box 5"/>
          <p:cNvSpPr txBox="1">
            <a:spLocks noChangeArrowheads="1"/>
          </p:cNvSpPr>
          <p:nvPr/>
        </p:nvSpPr>
        <p:spPr bwMode="auto">
          <a:xfrm>
            <a:off x="611188" y="6524625"/>
            <a:ext cx="7993062" cy="457200"/>
          </a:xfrm>
          <a:prstGeom prst="rect">
            <a:avLst/>
          </a:prstGeom>
          <a:noFill/>
          <a:ln w="9525">
            <a:noFill/>
            <a:miter lim="800000"/>
            <a:headEnd/>
            <a:tailEnd/>
          </a:ln>
          <a:effectLst/>
        </p:spPr>
        <p:txBody>
          <a:bodyPr>
            <a:spAutoFit/>
          </a:bodyPr>
          <a:lstStyle/>
          <a:p>
            <a:pPr>
              <a:spcBef>
                <a:spcPct val="50000"/>
              </a:spcBef>
            </a:pPr>
            <a:endParaRPr lang="el-GR"/>
          </a:p>
        </p:txBody>
      </p:sp>
      <p:sp>
        <p:nvSpPr>
          <p:cNvPr id="43014" name="Text Box 6"/>
          <p:cNvSpPr txBox="1">
            <a:spLocks noChangeArrowheads="1"/>
          </p:cNvSpPr>
          <p:nvPr/>
        </p:nvSpPr>
        <p:spPr bwMode="auto">
          <a:xfrm>
            <a:off x="323850" y="6165850"/>
            <a:ext cx="8820150" cy="519113"/>
          </a:xfrm>
          <a:prstGeom prst="rect">
            <a:avLst/>
          </a:prstGeom>
          <a:noFill/>
          <a:ln w="9525">
            <a:noFill/>
            <a:miter lim="800000"/>
            <a:headEnd/>
            <a:tailEnd/>
          </a:ln>
          <a:effectLst/>
        </p:spPr>
        <p:txBody>
          <a:bodyPr>
            <a:spAutoFit/>
          </a:bodyPr>
          <a:lstStyle/>
          <a:p>
            <a:pPr>
              <a:spcBef>
                <a:spcPct val="50000"/>
              </a:spcBef>
            </a:pPr>
            <a:endParaRPr lang="el-GR" sz="2800">
              <a:solidFill>
                <a:srgbClr val="800080"/>
              </a:solidFill>
            </a:endParaRPr>
          </a:p>
        </p:txBody>
      </p:sp>
      <p:sp>
        <p:nvSpPr>
          <p:cNvPr id="43015" name="Rectangle 7"/>
          <p:cNvSpPr>
            <a:spLocks noChangeArrowheads="1"/>
          </p:cNvSpPr>
          <p:nvPr/>
        </p:nvSpPr>
        <p:spPr bwMode="auto">
          <a:xfrm>
            <a:off x="0" y="1527175"/>
            <a:ext cx="8820150" cy="4814888"/>
          </a:xfrm>
          <a:prstGeom prst="rect">
            <a:avLst/>
          </a:prstGeom>
          <a:noFill/>
          <a:ln w="9525">
            <a:noFill/>
            <a:miter lim="800000"/>
            <a:headEnd/>
            <a:tailEnd/>
          </a:ln>
          <a:effectLst/>
        </p:spPr>
        <p:txBody>
          <a:bodyPr anchor="ctr">
            <a:spAutoFit/>
          </a:bodyPr>
          <a:lstStyle/>
          <a:p>
            <a:pPr marL="457200" indent="-457200" algn="just">
              <a:lnSpc>
                <a:spcPct val="80000"/>
              </a:lnSpc>
              <a:buFontTx/>
              <a:buChar char="•"/>
              <a:tabLst>
                <a:tab pos="228600" algn="l"/>
              </a:tabLst>
            </a:pPr>
            <a:r>
              <a:rPr lang="el-GR" sz="3000">
                <a:solidFill>
                  <a:srgbClr val="800080"/>
                </a:solidFill>
              </a:rPr>
              <a:t>Αναφέρεται στη διαμόρφωση και εφαρμογή μιας ολοκληρωμένης αναπτυξιακής παρέμβασης (μέσω πολλαπλών και συνεκτικών, διατομεακού χαρακτήρα, χωρικών δράσεων) σε μία και μόνο περιφέρεια των περιοχών επιλεξιμότητας του  ΕΣΠΑ. </a:t>
            </a:r>
          </a:p>
          <a:p>
            <a:pPr marL="457200" indent="-457200" algn="just">
              <a:lnSpc>
                <a:spcPct val="80000"/>
              </a:lnSpc>
              <a:buFontTx/>
              <a:buChar char="•"/>
              <a:tabLst>
                <a:tab pos="228600" algn="l"/>
              </a:tabLst>
            </a:pPr>
            <a:r>
              <a:rPr lang="el-GR" sz="3000">
                <a:solidFill>
                  <a:srgbClr val="800080"/>
                </a:solidFill>
              </a:rPr>
              <a:t>Η αρμοδιότητα διαχείρισής του ανήκει βασικά στους αντίστοιχους φορείς σε περιφερειακό επίπεδο. </a:t>
            </a:r>
          </a:p>
          <a:p>
            <a:pPr marL="457200" indent="-457200" algn="just">
              <a:lnSpc>
                <a:spcPct val="80000"/>
              </a:lnSpc>
              <a:buFontTx/>
              <a:buChar char="•"/>
              <a:tabLst>
                <a:tab pos="228600" algn="l"/>
              </a:tabLst>
            </a:pPr>
            <a:r>
              <a:rPr lang="el-GR" sz="3000">
                <a:solidFill>
                  <a:srgbClr val="800080"/>
                </a:solidFill>
              </a:rPr>
              <a:t>Λειτουργεί συμπληρωματικά με τις οριζόντιες δράσεις που υλοποιούνται μέσω των ΤΕΠ στην περιφέρεια. </a:t>
            </a:r>
          </a:p>
          <a:p>
            <a:pPr marL="457200" indent="-457200" algn="just">
              <a:lnSpc>
                <a:spcPct val="80000"/>
              </a:lnSpc>
              <a:tabLst>
                <a:tab pos="228600" algn="l"/>
              </a:tabLst>
            </a:pPr>
            <a:endParaRPr lang="el-GR" sz="3000">
              <a:solidFill>
                <a:srgbClr val="800080"/>
              </a:solidFill>
            </a:endParaRPr>
          </a:p>
          <a:p>
            <a:pPr marL="457200" indent="-457200" algn="just">
              <a:lnSpc>
                <a:spcPct val="80000"/>
              </a:lnSpc>
              <a:tabLst>
                <a:tab pos="228600" algn="l"/>
              </a:tabLst>
            </a:pPr>
            <a:r>
              <a:rPr lang="el-GR" sz="2800" b="1">
                <a:solidFill>
                  <a:srgbClr val="9933FF"/>
                </a:solidFill>
              </a:rPr>
              <a:t>Έχει πρωταρχικά χωρική - περιφερειακή διάσταση.</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04800" y="228600"/>
            <a:ext cx="8534400" cy="6400800"/>
          </a:xfrm>
        </p:spPr>
        <p:txBody>
          <a:bodyPr/>
          <a:lstStyle/>
          <a:p>
            <a:pPr algn="l"/>
            <a:r>
              <a:rPr lang="el-GR" sz="2600" b="1">
                <a:solidFill>
                  <a:schemeClr val="accent2"/>
                </a:solidFill>
                <a:latin typeface="Bookman Old Style" pitchFamily="18" charset="0"/>
              </a:rPr>
              <a:t/>
            </a:r>
            <a:br>
              <a:rPr lang="el-GR" sz="2600" b="1">
                <a:solidFill>
                  <a:schemeClr val="accent2"/>
                </a:solidFill>
                <a:latin typeface="Bookman Old Style" pitchFamily="18" charset="0"/>
              </a:rPr>
            </a:br>
            <a:r>
              <a:rPr lang="el-GR" sz="2400">
                <a:solidFill>
                  <a:schemeClr val="accent2"/>
                </a:solidFill>
                <a:latin typeface="Bookman Old Style" pitchFamily="18" charset="0"/>
              </a:rPr>
              <a:t/>
            </a:r>
            <a:br>
              <a:rPr lang="el-GR" sz="2400">
                <a:solidFill>
                  <a:schemeClr val="accent2"/>
                </a:solidFill>
                <a:latin typeface="Bookman Old Style" pitchFamily="18" charset="0"/>
              </a:rPr>
            </a:br>
            <a:endParaRPr lang="el-GR">
              <a:solidFill>
                <a:schemeClr val="tx1"/>
              </a:solidFill>
              <a:latin typeface="Bookman Old Style" pitchFamily="18" charset="0"/>
            </a:endParaRPr>
          </a:p>
        </p:txBody>
      </p:sp>
      <p:sp>
        <p:nvSpPr>
          <p:cNvPr id="50179" name="Text Box 3"/>
          <p:cNvSpPr txBox="1">
            <a:spLocks noChangeArrowheads="1"/>
          </p:cNvSpPr>
          <p:nvPr/>
        </p:nvSpPr>
        <p:spPr bwMode="auto">
          <a:xfrm>
            <a:off x="827088" y="2492375"/>
            <a:ext cx="7315200" cy="1004888"/>
          </a:xfrm>
          <a:prstGeom prst="rect">
            <a:avLst/>
          </a:prstGeom>
          <a:noFill/>
          <a:ln w="9525">
            <a:noFill/>
            <a:miter lim="800000"/>
            <a:headEnd/>
            <a:tailEnd/>
          </a:ln>
          <a:effectLst/>
        </p:spPr>
        <p:txBody>
          <a:bodyPr>
            <a:spAutoFit/>
          </a:bodyPr>
          <a:lstStyle/>
          <a:p>
            <a:pPr>
              <a:spcBef>
                <a:spcPct val="50000"/>
              </a:spcBef>
              <a:buFontTx/>
              <a:buChar char="•"/>
            </a:pPr>
            <a:endParaRPr lang="el-GR" b="1">
              <a:solidFill>
                <a:srgbClr val="800080"/>
              </a:solidFill>
            </a:endParaRPr>
          </a:p>
          <a:p>
            <a:pPr>
              <a:spcBef>
                <a:spcPct val="50000"/>
              </a:spcBef>
            </a:pPr>
            <a:endParaRPr lang="el-GR"/>
          </a:p>
        </p:txBody>
      </p:sp>
      <p:sp>
        <p:nvSpPr>
          <p:cNvPr id="50180" name="Rectangle 4"/>
          <p:cNvSpPr>
            <a:spLocks noChangeArrowheads="1"/>
          </p:cNvSpPr>
          <p:nvPr/>
        </p:nvSpPr>
        <p:spPr bwMode="auto">
          <a:xfrm>
            <a:off x="684213" y="0"/>
            <a:ext cx="7704137" cy="890588"/>
          </a:xfrm>
          <a:prstGeom prst="rect">
            <a:avLst/>
          </a:prstGeom>
          <a:solidFill>
            <a:srgbClr val="FFFF99"/>
          </a:solidFill>
          <a:ln w="9525">
            <a:solidFill>
              <a:schemeClr val="tx1"/>
            </a:solidFill>
            <a:miter lim="800000"/>
            <a:headEnd/>
            <a:tailEnd/>
          </a:ln>
          <a:effectLst/>
        </p:spPr>
        <p:txBody>
          <a:bodyPr wrap="none" anchor="ctr"/>
          <a:lstStyle/>
          <a:p>
            <a:pPr algn="ctr"/>
            <a:r>
              <a:rPr lang="el-GR" sz="2800" b="1">
                <a:solidFill>
                  <a:schemeClr val="accent2"/>
                </a:solidFill>
              </a:rPr>
              <a:t>ΤΑ ΠΕΡΙΕΧΟΜΕΝΑ ΕΝΟΣ ΕΠ (ΤΕΠ, ΠΕΠ)</a:t>
            </a:r>
            <a:endParaRPr lang="el-GR" sz="2800">
              <a:solidFill>
                <a:schemeClr val="accent2"/>
              </a:solidFill>
            </a:endParaRPr>
          </a:p>
        </p:txBody>
      </p:sp>
      <p:sp>
        <p:nvSpPr>
          <p:cNvPr id="50181" name="Text Box 5"/>
          <p:cNvSpPr txBox="1">
            <a:spLocks noChangeArrowheads="1"/>
          </p:cNvSpPr>
          <p:nvPr/>
        </p:nvSpPr>
        <p:spPr bwMode="auto">
          <a:xfrm>
            <a:off x="179388" y="1039813"/>
            <a:ext cx="8964612" cy="5332412"/>
          </a:xfrm>
          <a:prstGeom prst="rect">
            <a:avLst/>
          </a:prstGeom>
          <a:noFill/>
          <a:ln w="9525">
            <a:noFill/>
            <a:miter lim="800000"/>
            <a:headEnd/>
            <a:tailEnd/>
          </a:ln>
          <a:effectLst/>
        </p:spPr>
        <p:txBody>
          <a:bodyPr>
            <a:spAutoFit/>
          </a:bodyPr>
          <a:lstStyle/>
          <a:p>
            <a:pPr>
              <a:buFontTx/>
              <a:buChar char="•"/>
            </a:pPr>
            <a:r>
              <a:rPr lang="el-GR" sz="3200">
                <a:solidFill>
                  <a:srgbClr val="800080"/>
                </a:solidFill>
              </a:rPr>
              <a:t> Συνοπτική περιγραφή της υφιστάμενης κατάστασης και των αποτελεσμάτων της προηγούμενης προγραμματικής περιόδου – </a:t>
            </a:r>
            <a:r>
              <a:rPr lang="en-US" sz="3200">
                <a:solidFill>
                  <a:srgbClr val="800080"/>
                </a:solidFill>
              </a:rPr>
              <a:t>SWOT Analysis</a:t>
            </a:r>
            <a:endParaRPr lang="el-GR" sz="3200">
              <a:solidFill>
                <a:srgbClr val="800080"/>
              </a:solidFill>
            </a:endParaRPr>
          </a:p>
          <a:p>
            <a:pPr>
              <a:buFontTx/>
              <a:buChar char="•"/>
            </a:pPr>
            <a:r>
              <a:rPr lang="el-GR" sz="3200">
                <a:solidFill>
                  <a:srgbClr val="800080"/>
                </a:solidFill>
              </a:rPr>
              <a:t> Στρατηγική – Στρατηγικοί Στόχοι και Περιγραφή της Εκ των Προτέρων Αξιολόγησης</a:t>
            </a:r>
          </a:p>
          <a:p>
            <a:pPr>
              <a:buFontTx/>
              <a:buChar char="•"/>
            </a:pPr>
            <a:r>
              <a:rPr lang="el-GR" sz="3200">
                <a:solidFill>
                  <a:srgbClr val="800080"/>
                </a:solidFill>
              </a:rPr>
              <a:t> Άξονες προτεραιότητας (Υποπρογράμματα)</a:t>
            </a:r>
          </a:p>
          <a:p>
            <a:pPr>
              <a:buFontTx/>
              <a:buChar char="•"/>
            </a:pPr>
            <a:r>
              <a:rPr lang="el-GR" sz="3200">
                <a:solidFill>
                  <a:srgbClr val="800080"/>
                </a:solidFill>
              </a:rPr>
              <a:t> Χρηματοδοτικό σχέδιο </a:t>
            </a:r>
          </a:p>
          <a:p>
            <a:pPr>
              <a:buFontTx/>
              <a:buChar char="•"/>
            </a:pPr>
            <a:r>
              <a:rPr lang="el-GR" sz="3200">
                <a:solidFill>
                  <a:srgbClr val="800080"/>
                </a:solidFill>
              </a:rPr>
              <a:t> Διατάξεις εφαρμογής</a:t>
            </a:r>
          </a:p>
          <a:p>
            <a:pPr>
              <a:buFontTx/>
              <a:buChar char="•"/>
            </a:pPr>
            <a:r>
              <a:rPr lang="el-GR" sz="3200">
                <a:solidFill>
                  <a:srgbClr val="800080"/>
                </a:solidFill>
              </a:rPr>
              <a:t> Μεγάλα Έργα (Ενδεικτική Αναφορά) - </a:t>
            </a:r>
            <a:r>
              <a:rPr lang="el-GR" sz="2800" i="1">
                <a:solidFill>
                  <a:srgbClr val="800080"/>
                </a:solidFill>
              </a:rPr>
              <a:t>άνω των 25 εκ Ευρώ για τον τομέα του περιβάλλοντος και άνω των 50 εκ. Ευρώ για τους άλλους τομείς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ChangeArrowheads="1"/>
          </p:cNvSpPr>
          <p:nvPr/>
        </p:nvSpPr>
        <p:spPr bwMode="auto">
          <a:xfrm>
            <a:off x="684213" y="0"/>
            <a:ext cx="7704137" cy="890588"/>
          </a:xfrm>
          <a:prstGeom prst="rect">
            <a:avLst/>
          </a:prstGeom>
          <a:solidFill>
            <a:srgbClr val="FFFF99"/>
          </a:solidFill>
          <a:ln w="9525">
            <a:solidFill>
              <a:schemeClr val="tx1"/>
            </a:solidFill>
            <a:miter lim="800000"/>
            <a:headEnd/>
            <a:tailEnd/>
          </a:ln>
          <a:effectLst/>
        </p:spPr>
        <p:txBody>
          <a:bodyPr wrap="none" anchor="ctr"/>
          <a:lstStyle/>
          <a:p>
            <a:pPr algn="ctr"/>
            <a:r>
              <a:rPr lang="el-GR" sz="2800" b="1">
                <a:solidFill>
                  <a:schemeClr val="accent2"/>
                </a:solidFill>
              </a:rPr>
              <a:t>Η ΕΠΙΧΕΙΡΗΣΙΑΚΗ-ΛΕΙΤΟΥΡΓΙΚΗ  ΔΟΜΗ</a:t>
            </a:r>
          </a:p>
          <a:p>
            <a:pPr algn="ctr"/>
            <a:r>
              <a:rPr lang="el-GR" sz="2800" b="1">
                <a:solidFill>
                  <a:schemeClr val="accent2"/>
                </a:solidFill>
              </a:rPr>
              <a:t>ΕΝΟΣ ΕΠ (ΤΕΠ, ΠΕΠ)</a:t>
            </a:r>
            <a:endParaRPr lang="el-GR" sz="2800">
              <a:solidFill>
                <a:schemeClr val="accent2"/>
              </a:solidFill>
            </a:endParaRPr>
          </a:p>
        </p:txBody>
      </p:sp>
      <p:sp>
        <p:nvSpPr>
          <p:cNvPr id="51205" name="Rectangle 5"/>
          <p:cNvSpPr>
            <a:spLocks noChangeArrowheads="1"/>
          </p:cNvSpPr>
          <p:nvPr/>
        </p:nvSpPr>
        <p:spPr bwMode="auto">
          <a:xfrm>
            <a:off x="0" y="1412875"/>
            <a:ext cx="8964613" cy="3387725"/>
          </a:xfrm>
          <a:prstGeom prst="rect">
            <a:avLst/>
          </a:prstGeom>
          <a:noFill/>
          <a:ln w="9525">
            <a:noFill/>
            <a:miter lim="800000"/>
            <a:headEnd/>
            <a:tailEnd/>
          </a:ln>
          <a:effectLst/>
        </p:spPr>
        <p:txBody>
          <a:bodyPr anchor="ctr">
            <a:spAutoFit/>
          </a:bodyPr>
          <a:lstStyle/>
          <a:p>
            <a:r>
              <a:rPr lang="el-GR" sz="3600">
                <a:solidFill>
                  <a:srgbClr val="800080"/>
                </a:solidFill>
              </a:rPr>
              <a:t>► </a:t>
            </a:r>
            <a:r>
              <a:rPr lang="el-GR" sz="3600" b="1" i="1">
                <a:solidFill>
                  <a:srgbClr val="800080"/>
                </a:solidFill>
              </a:rPr>
              <a:t>Πρόγραμμα</a:t>
            </a:r>
            <a:r>
              <a:rPr lang="el-GR" sz="3600">
                <a:solidFill>
                  <a:srgbClr val="800080"/>
                </a:solidFill>
              </a:rPr>
              <a:t> (το ΕΠ συνολικά).</a:t>
            </a:r>
          </a:p>
          <a:p>
            <a:r>
              <a:rPr lang="el-GR" sz="3600">
                <a:solidFill>
                  <a:srgbClr val="800080"/>
                </a:solidFill>
              </a:rPr>
              <a:t>► </a:t>
            </a:r>
            <a:r>
              <a:rPr lang="el-GR" sz="3600" b="1" i="1">
                <a:solidFill>
                  <a:srgbClr val="800080"/>
                </a:solidFill>
              </a:rPr>
              <a:t>Άξονες Προτεραιότητας </a:t>
            </a:r>
            <a:r>
              <a:rPr lang="el-GR" sz="3600">
                <a:solidFill>
                  <a:srgbClr val="800080"/>
                </a:solidFill>
              </a:rPr>
              <a:t>(Υποπρογράμματα).</a:t>
            </a:r>
          </a:p>
          <a:p>
            <a:r>
              <a:rPr lang="el-GR" sz="3600">
                <a:solidFill>
                  <a:srgbClr val="800080"/>
                </a:solidFill>
              </a:rPr>
              <a:t>► </a:t>
            </a:r>
            <a:r>
              <a:rPr lang="el-GR" sz="3600" b="1" i="1">
                <a:solidFill>
                  <a:srgbClr val="800080"/>
                </a:solidFill>
              </a:rPr>
              <a:t>Μέτρα </a:t>
            </a:r>
            <a:r>
              <a:rPr lang="el-GR" sz="3600">
                <a:solidFill>
                  <a:srgbClr val="800080"/>
                </a:solidFill>
              </a:rPr>
              <a:t>(ομοειδείς ομάδες έργων και δράσεων).</a:t>
            </a:r>
          </a:p>
          <a:p>
            <a:r>
              <a:rPr lang="el-GR" sz="3600">
                <a:solidFill>
                  <a:srgbClr val="800080"/>
                </a:solidFill>
              </a:rPr>
              <a:t>► </a:t>
            </a:r>
            <a:r>
              <a:rPr lang="el-GR" sz="3600" b="1" i="1">
                <a:solidFill>
                  <a:srgbClr val="800080"/>
                </a:solidFill>
              </a:rPr>
              <a:t>Πράξεις </a:t>
            </a:r>
            <a:r>
              <a:rPr lang="el-GR" sz="3600">
                <a:solidFill>
                  <a:srgbClr val="800080"/>
                </a:solidFill>
              </a:rPr>
              <a:t>(συγκεκριμένα έργα ή δράσεις).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idx="4294967295"/>
          </p:nvPr>
        </p:nvSpPr>
        <p:spPr>
          <a:xfrm>
            <a:off x="-1371600" y="0"/>
            <a:ext cx="10515600" cy="404813"/>
          </a:xfrm>
        </p:spPr>
        <p:txBody>
          <a:bodyPr lIns="92075" tIns="46038" rIns="92075" bIns="46038">
            <a:normAutofit fontScale="90000"/>
          </a:bodyPr>
          <a:lstStyle/>
          <a:p>
            <a:r>
              <a:rPr lang="el-GR" sz="2400" b="1" i="1">
                <a:solidFill>
                  <a:schemeClr val="tx1"/>
                </a:solidFill>
                <a:effectLst>
                  <a:outerShdw blurRad="38100" dist="38100" dir="2700000" algn="tl">
                    <a:srgbClr val="C0C0C0"/>
                  </a:outerShdw>
                </a:effectLst>
              </a:rPr>
              <a:t>Η πορεία του Περιφερειακού Προγραμματισμού στην Ελλάδα</a:t>
            </a:r>
            <a:endParaRPr lang="en-US" b="1" i="1">
              <a:solidFill>
                <a:schemeClr val="tx1"/>
              </a:solidFill>
              <a:effectLst>
                <a:outerShdw blurRad="38100" dist="38100" dir="2700000" algn="tl">
                  <a:srgbClr val="C0C0C0"/>
                </a:outerShdw>
              </a:effectLst>
            </a:endParaRPr>
          </a:p>
        </p:txBody>
      </p:sp>
      <p:sp>
        <p:nvSpPr>
          <p:cNvPr id="4099" name="Rectangle 3"/>
          <p:cNvSpPr>
            <a:spLocks noGrp="1" noChangeArrowheads="1"/>
          </p:cNvSpPr>
          <p:nvPr>
            <p:ph type="body" idx="4294967295"/>
          </p:nvPr>
        </p:nvSpPr>
        <p:spPr>
          <a:xfrm>
            <a:off x="0" y="3276600"/>
            <a:ext cx="8458200" cy="2819400"/>
          </a:xfrm>
        </p:spPr>
        <p:txBody>
          <a:bodyPr/>
          <a:lstStyle/>
          <a:p>
            <a:pPr algn="ctr">
              <a:buFontTx/>
              <a:buNone/>
            </a:pPr>
            <a:r>
              <a:rPr lang="el-GR">
                <a:solidFill>
                  <a:schemeClr val="folHlink"/>
                </a:solidFill>
              </a:rPr>
              <a:t> </a:t>
            </a:r>
            <a:endParaRPr lang="el-GR" sz="2000">
              <a:solidFill>
                <a:schemeClr val="folHlink"/>
              </a:solidFill>
            </a:endParaRPr>
          </a:p>
          <a:p>
            <a:pPr algn="ctr">
              <a:buFontTx/>
              <a:buNone/>
            </a:pPr>
            <a:endParaRPr lang="en-US" sz="2000">
              <a:solidFill>
                <a:schemeClr val="folHlink"/>
              </a:solidFill>
            </a:endParaRPr>
          </a:p>
        </p:txBody>
      </p:sp>
      <p:sp>
        <p:nvSpPr>
          <p:cNvPr id="4100" name="Rectangle 4"/>
          <p:cNvSpPr>
            <a:spLocks noChangeArrowheads="1"/>
          </p:cNvSpPr>
          <p:nvPr/>
        </p:nvSpPr>
        <p:spPr bwMode="auto">
          <a:xfrm>
            <a:off x="4648200" y="457200"/>
            <a:ext cx="4495800" cy="1100138"/>
          </a:xfrm>
          <a:prstGeom prst="rect">
            <a:avLst/>
          </a:prstGeom>
          <a:noFill/>
          <a:ln w="9525">
            <a:solidFill>
              <a:schemeClr val="tx1"/>
            </a:solidFill>
            <a:miter lim="800000"/>
            <a:headEnd/>
            <a:tailEnd/>
          </a:ln>
        </p:spPr>
        <p:txBody>
          <a:bodyPr wrap="none" lIns="90000" tIns="46800" rIns="90000" bIns="46800" anchor="ctr"/>
          <a:lstStyle/>
          <a:p>
            <a:pPr algn="ctr" eaLnBrk="0" hangingPunct="0">
              <a:lnSpc>
                <a:spcPct val="55000"/>
              </a:lnSpc>
              <a:spcBef>
                <a:spcPct val="5000"/>
              </a:spcBef>
              <a:spcAft>
                <a:spcPct val="5000"/>
              </a:spcAft>
            </a:pPr>
            <a:r>
              <a:rPr lang="el-GR" sz="1800"/>
              <a:t>Έναρξη της πορείας της εθνικής και της </a:t>
            </a:r>
          </a:p>
          <a:p>
            <a:pPr algn="ctr" eaLnBrk="0" hangingPunct="0">
              <a:lnSpc>
                <a:spcPct val="55000"/>
              </a:lnSpc>
              <a:spcBef>
                <a:spcPct val="15000"/>
              </a:spcBef>
              <a:spcAft>
                <a:spcPct val="10000"/>
              </a:spcAft>
            </a:pPr>
            <a:r>
              <a:rPr lang="el-GR" sz="1800"/>
              <a:t>περιφερειακής πολιτικής και του </a:t>
            </a:r>
          </a:p>
          <a:p>
            <a:pPr algn="ctr" eaLnBrk="0" hangingPunct="0">
              <a:lnSpc>
                <a:spcPct val="55000"/>
              </a:lnSpc>
              <a:spcBef>
                <a:spcPct val="15000"/>
              </a:spcBef>
              <a:spcAft>
                <a:spcPct val="10000"/>
              </a:spcAft>
            </a:pPr>
            <a:r>
              <a:rPr lang="el-GR" sz="1800"/>
              <a:t>προγραμματισμού -</a:t>
            </a:r>
            <a:r>
              <a:rPr lang="el-GR" sz="1800" b="1"/>
              <a:t> </a:t>
            </a:r>
            <a:r>
              <a:rPr lang="el-GR" sz="1800"/>
              <a:t>5ετές Πρόγραμμα </a:t>
            </a:r>
          </a:p>
          <a:p>
            <a:pPr algn="ctr" eaLnBrk="0" hangingPunct="0">
              <a:lnSpc>
                <a:spcPct val="55000"/>
              </a:lnSpc>
              <a:spcBef>
                <a:spcPct val="15000"/>
              </a:spcBef>
              <a:spcAft>
                <a:spcPct val="10000"/>
              </a:spcAft>
            </a:pPr>
            <a:r>
              <a:rPr lang="el-GR" sz="1800"/>
              <a:t>Οικονομικής Ανάπτυξης 1960-1964</a:t>
            </a:r>
            <a:endParaRPr lang="el-GR" sz="1800" b="1"/>
          </a:p>
        </p:txBody>
      </p:sp>
      <p:sp>
        <p:nvSpPr>
          <p:cNvPr id="4101" name="Rectangle 5"/>
          <p:cNvSpPr>
            <a:spLocks noChangeArrowheads="1"/>
          </p:cNvSpPr>
          <p:nvPr/>
        </p:nvSpPr>
        <p:spPr bwMode="auto">
          <a:xfrm>
            <a:off x="0" y="3500438"/>
            <a:ext cx="3810000" cy="685800"/>
          </a:xfrm>
          <a:prstGeom prst="rect">
            <a:avLst/>
          </a:prstGeom>
          <a:solidFill>
            <a:srgbClr val="C0C0C0"/>
          </a:solidFill>
          <a:ln w="9525">
            <a:solidFill>
              <a:schemeClr val="tx1"/>
            </a:solidFill>
            <a:miter lim="800000"/>
            <a:headEnd/>
            <a:tailEnd/>
          </a:ln>
        </p:spPr>
        <p:txBody>
          <a:bodyPr wrap="none" lIns="90000" tIns="46800" rIns="90000" bIns="46800" anchor="ctr"/>
          <a:lstStyle/>
          <a:p>
            <a:pPr algn="ctr"/>
            <a:r>
              <a:rPr lang="el-GR" sz="2800" b="1" i="1"/>
              <a:t>3</a:t>
            </a:r>
            <a:r>
              <a:rPr lang="el-GR" sz="2800" b="1" i="1" baseline="30000"/>
              <a:t>η</a:t>
            </a:r>
            <a:r>
              <a:rPr lang="el-GR" sz="2800" b="1" i="1"/>
              <a:t> Περίοδος: 1980-86</a:t>
            </a:r>
            <a:endParaRPr lang="el-GR" b="1" i="1" u="sng"/>
          </a:p>
        </p:txBody>
      </p:sp>
      <p:sp>
        <p:nvSpPr>
          <p:cNvPr id="4102" name="Rectangle 6"/>
          <p:cNvSpPr>
            <a:spLocks noChangeArrowheads="1"/>
          </p:cNvSpPr>
          <p:nvPr/>
        </p:nvSpPr>
        <p:spPr bwMode="auto">
          <a:xfrm>
            <a:off x="0" y="2133600"/>
            <a:ext cx="3810000" cy="685800"/>
          </a:xfrm>
          <a:prstGeom prst="rect">
            <a:avLst/>
          </a:prstGeom>
          <a:solidFill>
            <a:srgbClr val="C0C0C0"/>
          </a:solidFill>
          <a:ln w="9525">
            <a:solidFill>
              <a:schemeClr val="tx1"/>
            </a:solidFill>
            <a:miter lim="800000"/>
            <a:headEnd/>
            <a:tailEnd/>
          </a:ln>
        </p:spPr>
        <p:txBody>
          <a:bodyPr wrap="none" lIns="90000" tIns="46800" rIns="90000" bIns="46800" anchor="ctr"/>
          <a:lstStyle/>
          <a:p>
            <a:pPr algn="ctr"/>
            <a:r>
              <a:rPr lang="el-GR" sz="2800" b="1" i="1"/>
              <a:t>2</a:t>
            </a:r>
            <a:r>
              <a:rPr lang="el-GR" sz="2800" b="1" i="1" baseline="30000"/>
              <a:t>η</a:t>
            </a:r>
            <a:r>
              <a:rPr lang="el-GR" sz="2800" b="1" i="1"/>
              <a:t> Περίοδος: 1965-79</a:t>
            </a:r>
            <a:endParaRPr lang="el-GR" b="1" i="1" u="sng"/>
          </a:p>
        </p:txBody>
      </p:sp>
      <p:sp>
        <p:nvSpPr>
          <p:cNvPr id="4103" name="Rectangle 7"/>
          <p:cNvSpPr>
            <a:spLocks noChangeArrowheads="1"/>
          </p:cNvSpPr>
          <p:nvPr/>
        </p:nvSpPr>
        <p:spPr bwMode="auto">
          <a:xfrm>
            <a:off x="0" y="620713"/>
            <a:ext cx="3810000" cy="685800"/>
          </a:xfrm>
          <a:prstGeom prst="rect">
            <a:avLst/>
          </a:prstGeom>
          <a:solidFill>
            <a:srgbClr val="C0C0C0"/>
          </a:solidFill>
          <a:ln w="9525">
            <a:solidFill>
              <a:schemeClr val="tx1"/>
            </a:solidFill>
            <a:miter lim="800000"/>
            <a:headEnd/>
            <a:tailEnd/>
          </a:ln>
        </p:spPr>
        <p:txBody>
          <a:bodyPr wrap="none" lIns="90000" tIns="46800" rIns="90000" bIns="46800" anchor="ctr"/>
          <a:lstStyle/>
          <a:p>
            <a:pPr algn="ctr"/>
            <a:r>
              <a:rPr lang="el-GR" sz="2800" b="1" i="1"/>
              <a:t>1</a:t>
            </a:r>
            <a:r>
              <a:rPr lang="el-GR" sz="2800" b="1" i="1" baseline="30000"/>
              <a:t>η</a:t>
            </a:r>
            <a:r>
              <a:rPr lang="el-GR" sz="2800" b="1" i="1"/>
              <a:t> Περίοδος: 1948-1964</a:t>
            </a:r>
            <a:endParaRPr lang="el-GR" b="1" i="1" u="sng"/>
          </a:p>
        </p:txBody>
      </p:sp>
      <p:sp>
        <p:nvSpPr>
          <p:cNvPr id="4104" name="Rectangle 8"/>
          <p:cNvSpPr>
            <a:spLocks noChangeArrowheads="1"/>
          </p:cNvSpPr>
          <p:nvPr/>
        </p:nvSpPr>
        <p:spPr bwMode="auto">
          <a:xfrm>
            <a:off x="0" y="4724400"/>
            <a:ext cx="3810000" cy="685800"/>
          </a:xfrm>
          <a:prstGeom prst="rect">
            <a:avLst/>
          </a:prstGeom>
          <a:solidFill>
            <a:srgbClr val="C0C0C0"/>
          </a:solidFill>
          <a:ln w="9525">
            <a:solidFill>
              <a:schemeClr val="tx1"/>
            </a:solidFill>
            <a:miter lim="800000"/>
            <a:headEnd/>
            <a:tailEnd/>
          </a:ln>
        </p:spPr>
        <p:txBody>
          <a:bodyPr wrap="none" lIns="90000" tIns="46800" rIns="90000" bIns="46800" anchor="ctr"/>
          <a:lstStyle/>
          <a:p>
            <a:pPr algn="ctr"/>
            <a:r>
              <a:rPr lang="el-GR" sz="2800" b="1" i="1"/>
              <a:t>4</a:t>
            </a:r>
            <a:r>
              <a:rPr lang="el-GR" sz="2800" b="1" i="1" baseline="30000"/>
              <a:t>η</a:t>
            </a:r>
            <a:r>
              <a:rPr lang="el-GR" sz="2800" b="1" i="1"/>
              <a:t> Περίοδος:</a:t>
            </a:r>
            <a:r>
              <a:rPr lang="el-GR" sz="2800" b="1" i="1">
                <a:solidFill>
                  <a:srgbClr val="CC0066"/>
                </a:solidFill>
              </a:rPr>
              <a:t> </a:t>
            </a:r>
            <a:r>
              <a:rPr lang="el-GR" sz="2800" b="1" i="1"/>
              <a:t>1986-2006</a:t>
            </a:r>
            <a:endParaRPr lang="el-GR" b="1" i="1" u="sng"/>
          </a:p>
        </p:txBody>
      </p:sp>
      <p:sp>
        <p:nvSpPr>
          <p:cNvPr id="4105" name="Line 9"/>
          <p:cNvSpPr>
            <a:spLocks noChangeShapeType="1"/>
          </p:cNvSpPr>
          <p:nvPr/>
        </p:nvSpPr>
        <p:spPr bwMode="auto">
          <a:xfrm>
            <a:off x="3779838" y="981075"/>
            <a:ext cx="8382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4106" name="Rectangle 10"/>
          <p:cNvSpPr>
            <a:spLocks noChangeArrowheads="1"/>
          </p:cNvSpPr>
          <p:nvPr/>
        </p:nvSpPr>
        <p:spPr bwMode="auto">
          <a:xfrm>
            <a:off x="4648200" y="1773238"/>
            <a:ext cx="4495800" cy="1368425"/>
          </a:xfrm>
          <a:prstGeom prst="rect">
            <a:avLst/>
          </a:prstGeom>
          <a:noFill/>
          <a:ln w="9525">
            <a:solidFill>
              <a:schemeClr val="tx1"/>
            </a:solidFill>
            <a:miter lim="800000"/>
            <a:headEnd/>
            <a:tailEnd/>
          </a:ln>
        </p:spPr>
        <p:txBody>
          <a:bodyPr wrap="none" lIns="90000" tIns="46800" rIns="90000" bIns="46800" anchor="ctr"/>
          <a:lstStyle/>
          <a:p>
            <a:pPr algn="ctr" eaLnBrk="0" hangingPunct="0">
              <a:lnSpc>
                <a:spcPct val="65000"/>
              </a:lnSpc>
              <a:spcBef>
                <a:spcPct val="20000"/>
              </a:spcBef>
              <a:spcAft>
                <a:spcPts val="100"/>
              </a:spcAft>
            </a:pPr>
            <a:r>
              <a:rPr lang="el-GR" sz="1800"/>
              <a:t>Κίνητρα, διαχωρισμός περιφερειών </a:t>
            </a:r>
          </a:p>
          <a:p>
            <a:pPr algn="ctr" eaLnBrk="0" hangingPunct="0">
              <a:lnSpc>
                <a:spcPct val="65000"/>
              </a:lnSpc>
              <a:spcBef>
                <a:spcPct val="20000"/>
              </a:spcBef>
              <a:spcAft>
                <a:spcPts val="100"/>
              </a:spcAft>
            </a:pPr>
            <a:r>
              <a:rPr lang="el-GR" sz="1800"/>
              <a:t>ανάλογα με την προβληματικότητα, </a:t>
            </a:r>
          </a:p>
          <a:p>
            <a:pPr algn="ctr" eaLnBrk="0" hangingPunct="0">
              <a:lnSpc>
                <a:spcPct val="65000"/>
              </a:lnSpc>
              <a:spcBef>
                <a:spcPct val="20000"/>
              </a:spcBef>
              <a:spcAft>
                <a:spcPts val="100"/>
              </a:spcAft>
            </a:pPr>
            <a:r>
              <a:rPr lang="el-GR" sz="1800"/>
              <a:t>ίδρυση Βιομηχανικών Περιοχών, </a:t>
            </a:r>
          </a:p>
          <a:p>
            <a:pPr algn="ctr" eaLnBrk="0" hangingPunct="0">
              <a:lnSpc>
                <a:spcPct val="65000"/>
              </a:lnSpc>
              <a:spcBef>
                <a:spcPct val="20000"/>
              </a:spcBef>
              <a:spcAft>
                <a:spcPts val="100"/>
              </a:spcAft>
            </a:pPr>
            <a:r>
              <a:rPr lang="el-GR" sz="1800"/>
              <a:t>υποτυπώδης ενίσχυση πολικού </a:t>
            </a:r>
          </a:p>
          <a:p>
            <a:pPr algn="ctr" eaLnBrk="0" hangingPunct="0">
              <a:lnSpc>
                <a:spcPct val="65000"/>
              </a:lnSpc>
              <a:spcBef>
                <a:spcPct val="20000"/>
              </a:spcBef>
              <a:spcAft>
                <a:spcPts val="100"/>
              </a:spcAft>
            </a:pPr>
            <a:r>
              <a:rPr lang="el-GR" sz="1800"/>
              <a:t>συστήματος, ενεργοποίηση Υ. Π. Α.</a:t>
            </a:r>
          </a:p>
        </p:txBody>
      </p:sp>
      <p:sp>
        <p:nvSpPr>
          <p:cNvPr id="4107" name="Rectangle 11"/>
          <p:cNvSpPr>
            <a:spLocks noChangeArrowheads="1"/>
          </p:cNvSpPr>
          <p:nvPr/>
        </p:nvSpPr>
        <p:spPr bwMode="auto">
          <a:xfrm>
            <a:off x="4648200" y="3357563"/>
            <a:ext cx="4495800" cy="987425"/>
          </a:xfrm>
          <a:prstGeom prst="rect">
            <a:avLst/>
          </a:prstGeom>
          <a:noFill/>
          <a:ln w="9525">
            <a:solidFill>
              <a:schemeClr val="tx1"/>
            </a:solidFill>
            <a:miter lim="800000"/>
            <a:headEnd/>
            <a:tailEnd/>
          </a:ln>
        </p:spPr>
        <p:txBody>
          <a:bodyPr wrap="none" lIns="90000" tIns="46800" rIns="90000" bIns="46800" anchor="ctr"/>
          <a:lstStyle/>
          <a:p>
            <a:pPr algn="ctr" eaLnBrk="0" hangingPunct="0">
              <a:lnSpc>
                <a:spcPct val="80000"/>
              </a:lnSpc>
              <a:spcBef>
                <a:spcPct val="10000"/>
              </a:spcBef>
            </a:pPr>
            <a:r>
              <a:rPr lang="el-GR" sz="1800"/>
              <a:t>Ένταξη στην ΕΟΚ-σύνδεση με </a:t>
            </a:r>
          </a:p>
          <a:p>
            <a:pPr algn="ctr" eaLnBrk="0" hangingPunct="0">
              <a:lnSpc>
                <a:spcPct val="80000"/>
              </a:lnSpc>
              <a:spcBef>
                <a:spcPct val="10000"/>
              </a:spcBef>
            </a:pPr>
            <a:r>
              <a:rPr lang="el-GR" sz="1800"/>
              <a:t>Κοινοτική Περιφ. Πολιτική, Πρόγραμμα </a:t>
            </a:r>
          </a:p>
          <a:p>
            <a:pPr algn="ctr" eaLnBrk="0" hangingPunct="0">
              <a:lnSpc>
                <a:spcPct val="80000"/>
              </a:lnSpc>
              <a:spcBef>
                <a:spcPct val="10000"/>
              </a:spcBef>
            </a:pPr>
            <a:r>
              <a:rPr lang="el-GR" sz="1800"/>
              <a:t>Περιφερειακής Ανάπτυξης 1981-85, </a:t>
            </a:r>
          </a:p>
          <a:p>
            <a:pPr algn="ctr" eaLnBrk="0" hangingPunct="0">
              <a:lnSpc>
                <a:spcPct val="80000"/>
              </a:lnSpc>
              <a:spcBef>
                <a:spcPct val="10000"/>
              </a:spcBef>
            </a:pPr>
            <a:r>
              <a:rPr lang="el-GR" sz="1800"/>
              <a:t>Αποκέντρωση-Δημ/κός Προγρ/μός</a:t>
            </a:r>
          </a:p>
        </p:txBody>
      </p:sp>
      <p:sp>
        <p:nvSpPr>
          <p:cNvPr id="4108" name="Line 12"/>
          <p:cNvSpPr>
            <a:spLocks noChangeShapeType="1"/>
          </p:cNvSpPr>
          <p:nvPr/>
        </p:nvSpPr>
        <p:spPr bwMode="auto">
          <a:xfrm>
            <a:off x="3779838" y="2492375"/>
            <a:ext cx="8382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4109" name="Line 13"/>
          <p:cNvSpPr>
            <a:spLocks noChangeShapeType="1"/>
          </p:cNvSpPr>
          <p:nvPr/>
        </p:nvSpPr>
        <p:spPr bwMode="auto">
          <a:xfrm>
            <a:off x="3851275" y="3860800"/>
            <a:ext cx="792163"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4110" name="Rectangle 14"/>
          <p:cNvSpPr>
            <a:spLocks noChangeArrowheads="1"/>
          </p:cNvSpPr>
          <p:nvPr/>
        </p:nvSpPr>
        <p:spPr bwMode="auto">
          <a:xfrm>
            <a:off x="4648200" y="4581525"/>
            <a:ext cx="4495800" cy="936625"/>
          </a:xfrm>
          <a:prstGeom prst="rect">
            <a:avLst/>
          </a:prstGeom>
          <a:noFill/>
          <a:ln w="9525">
            <a:solidFill>
              <a:schemeClr val="tx1"/>
            </a:solidFill>
            <a:miter lim="800000"/>
            <a:headEnd/>
            <a:tailEnd/>
          </a:ln>
        </p:spPr>
        <p:txBody>
          <a:bodyPr wrap="none" lIns="90000" tIns="46800" rIns="90000" bIns="46800" anchor="ctr"/>
          <a:lstStyle/>
          <a:p>
            <a:pPr algn="ctr" eaLnBrk="0" hangingPunct="0">
              <a:lnSpc>
                <a:spcPct val="80000"/>
              </a:lnSpc>
            </a:pPr>
            <a:r>
              <a:rPr lang="el-GR" sz="1800"/>
              <a:t>ΜΟΠ, ΚΠΣ Ι, ΙΙ, ΙΙΙ, συγκρότηση </a:t>
            </a:r>
          </a:p>
          <a:p>
            <a:pPr algn="ctr" eaLnBrk="0" hangingPunct="0">
              <a:lnSpc>
                <a:spcPct val="80000"/>
              </a:lnSpc>
            </a:pPr>
            <a:r>
              <a:rPr lang="el-GR" sz="1800"/>
              <a:t>Περιφερειών  και Β΄βάθμιας ΤΑ,</a:t>
            </a:r>
          </a:p>
          <a:p>
            <a:pPr algn="ctr" eaLnBrk="0" hangingPunct="0">
              <a:lnSpc>
                <a:spcPct val="80000"/>
              </a:lnSpc>
            </a:pPr>
            <a:r>
              <a:rPr lang="el-GR" sz="1800"/>
              <a:t>διαφοροποίηση </a:t>
            </a:r>
          </a:p>
          <a:p>
            <a:pPr algn="ctr" eaLnBrk="0" hangingPunct="0">
              <a:lnSpc>
                <a:spcPct val="80000"/>
              </a:lnSpc>
            </a:pPr>
            <a:r>
              <a:rPr lang="el-GR" sz="1800"/>
              <a:t>Συστήματος Επενδυτικών Κινήτρων</a:t>
            </a:r>
          </a:p>
        </p:txBody>
      </p:sp>
      <p:sp>
        <p:nvSpPr>
          <p:cNvPr id="4111" name="Line 15"/>
          <p:cNvSpPr>
            <a:spLocks noChangeShapeType="1"/>
          </p:cNvSpPr>
          <p:nvPr/>
        </p:nvSpPr>
        <p:spPr bwMode="auto">
          <a:xfrm>
            <a:off x="3779838" y="5084763"/>
            <a:ext cx="8382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4112" name="Rectangle 16"/>
          <p:cNvSpPr>
            <a:spLocks noChangeArrowheads="1"/>
          </p:cNvSpPr>
          <p:nvPr/>
        </p:nvSpPr>
        <p:spPr bwMode="auto">
          <a:xfrm>
            <a:off x="0" y="6021388"/>
            <a:ext cx="3810000" cy="685800"/>
          </a:xfrm>
          <a:prstGeom prst="rect">
            <a:avLst/>
          </a:prstGeom>
          <a:solidFill>
            <a:srgbClr val="C0C0C0"/>
          </a:solidFill>
          <a:ln w="9525">
            <a:solidFill>
              <a:schemeClr val="tx1"/>
            </a:solidFill>
            <a:miter lim="800000"/>
            <a:headEnd/>
            <a:tailEnd/>
          </a:ln>
        </p:spPr>
        <p:txBody>
          <a:bodyPr wrap="none" lIns="90000" tIns="46800" rIns="90000" bIns="46800" anchor="ctr"/>
          <a:lstStyle/>
          <a:p>
            <a:pPr algn="ctr"/>
            <a:r>
              <a:rPr lang="en-US" sz="2800" b="1" i="1"/>
              <a:t>5</a:t>
            </a:r>
            <a:r>
              <a:rPr lang="el-GR" sz="2800" b="1" i="1" baseline="30000"/>
              <a:t>η</a:t>
            </a:r>
            <a:r>
              <a:rPr lang="el-GR" sz="2800" b="1" i="1"/>
              <a:t> Περίοδος: 200</a:t>
            </a:r>
            <a:r>
              <a:rPr lang="en-US" sz="2800" b="1" i="1"/>
              <a:t>7-</a:t>
            </a:r>
            <a:endParaRPr lang="el-GR" b="1" i="1" u="sng"/>
          </a:p>
        </p:txBody>
      </p:sp>
      <p:sp>
        <p:nvSpPr>
          <p:cNvPr id="4113" name="Line 17"/>
          <p:cNvSpPr>
            <a:spLocks noChangeShapeType="1"/>
          </p:cNvSpPr>
          <p:nvPr/>
        </p:nvSpPr>
        <p:spPr bwMode="auto">
          <a:xfrm>
            <a:off x="3779838" y="6381750"/>
            <a:ext cx="8382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4114" name="Rectangle 18"/>
          <p:cNvSpPr>
            <a:spLocks noChangeArrowheads="1"/>
          </p:cNvSpPr>
          <p:nvPr/>
        </p:nvSpPr>
        <p:spPr bwMode="auto">
          <a:xfrm>
            <a:off x="4648200" y="5661025"/>
            <a:ext cx="4495800" cy="1196975"/>
          </a:xfrm>
          <a:prstGeom prst="rect">
            <a:avLst/>
          </a:prstGeom>
          <a:noFill/>
          <a:ln w="9525">
            <a:solidFill>
              <a:schemeClr val="tx1"/>
            </a:solidFill>
            <a:miter lim="800000"/>
            <a:headEnd/>
            <a:tailEnd/>
          </a:ln>
        </p:spPr>
        <p:txBody>
          <a:bodyPr wrap="none" lIns="90000" tIns="46800" rIns="90000" bIns="46800" anchor="ctr"/>
          <a:lstStyle/>
          <a:p>
            <a:pPr algn="ctr" eaLnBrk="0" hangingPunct="0">
              <a:lnSpc>
                <a:spcPct val="80000"/>
              </a:lnSpc>
            </a:pPr>
            <a:r>
              <a:rPr lang="el-GR" sz="1800"/>
              <a:t>ΕΣΠΑ, Έξοδος ελληνικών περιφερειών </a:t>
            </a:r>
          </a:p>
          <a:p>
            <a:pPr algn="ctr" eaLnBrk="0" hangingPunct="0">
              <a:lnSpc>
                <a:spcPct val="80000"/>
              </a:lnSpc>
            </a:pPr>
            <a:r>
              <a:rPr lang="el-GR" sz="1800"/>
              <a:t>από τις προβληματικές περιφέρειες </a:t>
            </a:r>
          </a:p>
          <a:p>
            <a:pPr algn="ctr" eaLnBrk="0" hangingPunct="0">
              <a:lnSpc>
                <a:spcPct val="80000"/>
              </a:lnSpc>
            </a:pPr>
            <a:r>
              <a:rPr lang="el-GR" sz="1800"/>
              <a:t>της ΕΕ, διοικητική ανασυγκρότηση χώρας </a:t>
            </a:r>
          </a:p>
          <a:p>
            <a:pPr algn="ctr" eaLnBrk="0" hangingPunct="0">
              <a:lnSpc>
                <a:spcPct val="80000"/>
              </a:lnSpc>
            </a:pPr>
            <a:r>
              <a:rPr lang="el-GR" sz="1800"/>
              <a:t>(«Καλλικράτης»)</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4294967295"/>
          </p:nvPr>
        </p:nvSpPr>
        <p:spPr>
          <a:xfrm>
            <a:off x="0" y="3276600"/>
            <a:ext cx="8458200" cy="2819400"/>
          </a:xfrm>
        </p:spPr>
        <p:txBody>
          <a:bodyPr/>
          <a:lstStyle/>
          <a:p>
            <a:pPr algn="ctr">
              <a:buFontTx/>
              <a:buNone/>
            </a:pPr>
            <a:r>
              <a:rPr lang="el-GR">
                <a:solidFill>
                  <a:schemeClr val="folHlink"/>
                </a:solidFill>
              </a:rPr>
              <a:t> </a:t>
            </a:r>
            <a:endParaRPr lang="el-GR" sz="2000">
              <a:solidFill>
                <a:schemeClr val="folHlink"/>
              </a:solidFill>
            </a:endParaRPr>
          </a:p>
          <a:p>
            <a:pPr algn="ctr">
              <a:buFontTx/>
              <a:buNone/>
            </a:pPr>
            <a:endParaRPr lang="en-US" sz="2000">
              <a:solidFill>
                <a:schemeClr val="folHlink"/>
              </a:solidFill>
            </a:endParaRPr>
          </a:p>
        </p:txBody>
      </p:sp>
      <p:sp>
        <p:nvSpPr>
          <p:cNvPr id="95248" name="Rectangle 16"/>
          <p:cNvSpPr>
            <a:spLocks noGrp="1" noChangeArrowheads="1"/>
          </p:cNvSpPr>
          <p:nvPr>
            <p:ph type="title" idx="4294967295"/>
          </p:nvPr>
        </p:nvSpPr>
        <p:spPr>
          <a:xfrm>
            <a:off x="0" y="0"/>
            <a:ext cx="7772400" cy="609600"/>
          </a:xfrm>
        </p:spPr>
        <p:txBody>
          <a:bodyPr lIns="92075" tIns="46038" rIns="92075" bIns="46038"/>
          <a:lstStyle/>
          <a:p>
            <a:r>
              <a:rPr lang="el-GR" sz="2400" b="1">
                <a:effectLst>
                  <a:outerShdw blurRad="38100" dist="38100" dir="2700000" algn="tl">
                    <a:srgbClr val="C0C0C0"/>
                  </a:outerShdw>
                </a:effectLst>
              </a:rPr>
              <a:t>ΠΡΟΓΡΑΜΜΑ ΠΕΡΙΦΕΡΕΙΑΚΗΣ ΑΝΑΠΤΥΞΗΣ 81-85</a:t>
            </a:r>
            <a:endParaRPr lang="el-GR">
              <a:effectLst>
                <a:outerShdw blurRad="38100" dist="38100" dir="2700000" algn="tl">
                  <a:srgbClr val="C0C0C0"/>
                </a:outerShdw>
              </a:effectLst>
            </a:endParaRPr>
          </a:p>
        </p:txBody>
      </p:sp>
      <p:sp>
        <p:nvSpPr>
          <p:cNvPr id="5124" name="Rectangle 17"/>
          <p:cNvSpPr>
            <a:spLocks noChangeArrowheads="1"/>
          </p:cNvSpPr>
          <p:nvPr/>
        </p:nvSpPr>
        <p:spPr bwMode="auto">
          <a:xfrm>
            <a:off x="0" y="762000"/>
            <a:ext cx="3810000" cy="533400"/>
          </a:xfrm>
          <a:prstGeom prst="rect">
            <a:avLst/>
          </a:prstGeom>
          <a:solidFill>
            <a:srgbClr val="C0C0C0"/>
          </a:solidFill>
          <a:ln w="9525">
            <a:solidFill>
              <a:schemeClr val="tx1"/>
            </a:solidFill>
            <a:miter lim="800000"/>
            <a:headEnd/>
            <a:tailEnd/>
          </a:ln>
        </p:spPr>
        <p:txBody>
          <a:bodyPr wrap="none" lIns="90000" tIns="46800" rIns="90000" bIns="46800" anchor="ctr"/>
          <a:lstStyle/>
          <a:p>
            <a:r>
              <a:rPr lang="el-GR" sz="2800" b="1" u="sng"/>
              <a:t>Στόχοι:</a:t>
            </a:r>
            <a:endParaRPr lang="el-GR" b="1" i="1" u="sng"/>
          </a:p>
        </p:txBody>
      </p:sp>
      <p:sp>
        <p:nvSpPr>
          <p:cNvPr id="5125" name="Rectangle 18"/>
          <p:cNvSpPr>
            <a:spLocks noChangeArrowheads="1"/>
          </p:cNvSpPr>
          <p:nvPr/>
        </p:nvSpPr>
        <p:spPr bwMode="auto">
          <a:xfrm>
            <a:off x="0" y="3505200"/>
            <a:ext cx="3810000" cy="533400"/>
          </a:xfrm>
          <a:prstGeom prst="rect">
            <a:avLst/>
          </a:prstGeom>
          <a:solidFill>
            <a:srgbClr val="C0C0C0"/>
          </a:solidFill>
          <a:ln w="9525">
            <a:solidFill>
              <a:schemeClr val="tx1"/>
            </a:solidFill>
            <a:miter lim="800000"/>
            <a:headEnd/>
            <a:tailEnd/>
          </a:ln>
        </p:spPr>
        <p:txBody>
          <a:bodyPr wrap="none" lIns="90000" tIns="46800" rIns="90000" bIns="46800" anchor="ctr"/>
          <a:lstStyle/>
          <a:p>
            <a:r>
              <a:rPr lang="el-GR" sz="2800" b="1" u="sng"/>
              <a:t>Κατευθύνσεις δράσεων:</a:t>
            </a:r>
            <a:endParaRPr lang="el-GR" b="1" i="1" u="sng"/>
          </a:p>
        </p:txBody>
      </p:sp>
      <p:sp>
        <p:nvSpPr>
          <p:cNvPr id="5126" name="Rectangle 19"/>
          <p:cNvSpPr>
            <a:spLocks noChangeArrowheads="1"/>
          </p:cNvSpPr>
          <p:nvPr/>
        </p:nvSpPr>
        <p:spPr bwMode="auto">
          <a:xfrm>
            <a:off x="0" y="1371600"/>
            <a:ext cx="8534400" cy="1981200"/>
          </a:xfrm>
          <a:prstGeom prst="rect">
            <a:avLst/>
          </a:prstGeom>
          <a:noFill/>
          <a:ln w="9525">
            <a:solidFill>
              <a:schemeClr val="tx1"/>
            </a:solidFill>
            <a:miter lim="800000"/>
            <a:headEnd/>
            <a:tailEnd/>
          </a:ln>
        </p:spPr>
        <p:txBody>
          <a:bodyPr wrap="none" lIns="90000" tIns="46800" rIns="90000" bIns="46800" anchor="ctr"/>
          <a:lstStyle/>
          <a:p>
            <a:pPr eaLnBrk="0" hangingPunct="0">
              <a:lnSpc>
                <a:spcPct val="55000"/>
              </a:lnSpc>
              <a:spcBef>
                <a:spcPct val="5000"/>
              </a:spcBef>
              <a:spcAft>
                <a:spcPct val="5000"/>
              </a:spcAft>
            </a:pPr>
            <a:endParaRPr lang="el-GR" sz="2200"/>
          </a:p>
          <a:p>
            <a:pPr lvl="2" eaLnBrk="0" hangingPunct="0">
              <a:buFont typeface="Symbol" pitchFamily="18" charset="2"/>
              <a:buChar char="·"/>
            </a:pPr>
            <a:r>
              <a:rPr lang="el-GR"/>
              <a:t> Συγκράτηση πληθυσμού και μείωση εσωτερικών </a:t>
            </a:r>
          </a:p>
          <a:p>
            <a:pPr lvl="2" eaLnBrk="0" hangingPunct="0">
              <a:buFont typeface="Symbol" pitchFamily="18" charset="2"/>
              <a:buNone/>
            </a:pPr>
            <a:r>
              <a:rPr lang="el-GR"/>
              <a:t>   μεταναστευτικών ροών προς τα μεγάλα αστικά κέντρα.</a:t>
            </a:r>
          </a:p>
          <a:p>
            <a:pPr lvl="2" eaLnBrk="0" hangingPunct="0">
              <a:buFont typeface="Symbol" pitchFamily="18" charset="2"/>
              <a:buChar char="·"/>
            </a:pPr>
            <a:r>
              <a:rPr lang="el-GR"/>
              <a:t> Βιώσιμη και αυτόνομη ανάπτυξη των περιφερειών.</a:t>
            </a:r>
          </a:p>
          <a:p>
            <a:pPr lvl="2" eaLnBrk="0" hangingPunct="0">
              <a:buFont typeface="Symbol" pitchFamily="18" charset="2"/>
              <a:buChar char="·"/>
            </a:pPr>
            <a:r>
              <a:rPr lang="el-GR"/>
              <a:t> Βελτίωση της ποιότητας ζωής στις περιφέρειες.</a:t>
            </a:r>
          </a:p>
          <a:p>
            <a:pPr lvl="2" eaLnBrk="0" hangingPunct="0">
              <a:buFont typeface="Symbol" pitchFamily="18" charset="2"/>
              <a:buChar char="·"/>
            </a:pPr>
            <a:r>
              <a:rPr lang="el-GR"/>
              <a:t> Τόνωση της περιφερειακής απασχόλησης.</a:t>
            </a:r>
            <a:endParaRPr lang="el-GR" sz="2200" b="1"/>
          </a:p>
        </p:txBody>
      </p:sp>
      <p:sp>
        <p:nvSpPr>
          <p:cNvPr id="5127" name="Rectangle 20"/>
          <p:cNvSpPr>
            <a:spLocks noChangeArrowheads="1"/>
          </p:cNvSpPr>
          <p:nvPr/>
        </p:nvSpPr>
        <p:spPr bwMode="auto">
          <a:xfrm>
            <a:off x="0" y="4114800"/>
            <a:ext cx="8610600" cy="2743200"/>
          </a:xfrm>
          <a:prstGeom prst="rect">
            <a:avLst/>
          </a:prstGeom>
          <a:noFill/>
          <a:ln w="9525">
            <a:solidFill>
              <a:schemeClr val="tx1"/>
            </a:solidFill>
            <a:miter lim="800000"/>
            <a:headEnd/>
            <a:tailEnd/>
          </a:ln>
        </p:spPr>
        <p:txBody>
          <a:bodyPr wrap="none" lIns="90000" tIns="46800" rIns="90000" bIns="46800" anchor="ctr"/>
          <a:lstStyle/>
          <a:p>
            <a:pPr eaLnBrk="0" hangingPunct="0">
              <a:lnSpc>
                <a:spcPct val="55000"/>
              </a:lnSpc>
              <a:spcBef>
                <a:spcPct val="5000"/>
              </a:spcBef>
              <a:spcAft>
                <a:spcPct val="5000"/>
              </a:spcAft>
            </a:pPr>
            <a:endParaRPr lang="el-GR" sz="2200">
              <a:solidFill>
                <a:schemeClr val="folHlink"/>
              </a:solidFill>
            </a:endParaRPr>
          </a:p>
          <a:p>
            <a:pPr lvl="2" eaLnBrk="0" hangingPunct="0">
              <a:buFont typeface="Symbol" pitchFamily="18" charset="2"/>
              <a:buChar char="·"/>
            </a:pPr>
            <a:r>
              <a:rPr lang="el-GR"/>
              <a:t> Ανάπτυξη δραστηριοτήτων υψηλής παραγωγικότητας.</a:t>
            </a:r>
          </a:p>
          <a:p>
            <a:pPr lvl="2" eaLnBrk="0" hangingPunct="0">
              <a:buFont typeface="Symbol" pitchFamily="18" charset="2"/>
              <a:buChar char="·"/>
            </a:pPr>
            <a:r>
              <a:rPr lang="el-GR"/>
              <a:t> Ενθάρρυνση τοπικών πρωτοβουλιών.</a:t>
            </a:r>
          </a:p>
          <a:p>
            <a:pPr lvl="2" eaLnBrk="0" hangingPunct="0">
              <a:buFont typeface="Symbol" pitchFamily="18" charset="2"/>
              <a:buChar char="·"/>
            </a:pPr>
            <a:r>
              <a:rPr lang="el-GR"/>
              <a:t> Προστασία περιβάλλοντος και ορθολογική </a:t>
            </a:r>
          </a:p>
          <a:p>
            <a:pPr lvl="2" eaLnBrk="0" hangingPunct="0">
              <a:buFont typeface="Symbol" pitchFamily="18" charset="2"/>
              <a:buNone/>
            </a:pPr>
            <a:r>
              <a:rPr lang="el-GR"/>
              <a:t>   χωροθέτηση δραστηριοτήτων.</a:t>
            </a:r>
          </a:p>
          <a:p>
            <a:pPr lvl="2" eaLnBrk="0" hangingPunct="0">
              <a:buFont typeface="Symbol" pitchFamily="18" charset="2"/>
              <a:buChar char="·"/>
            </a:pPr>
            <a:r>
              <a:rPr lang="el-GR"/>
              <a:t> Υποδομές για οικονομικές δραστηριότητες.</a:t>
            </a:r>
          </a:p>
          <a:p>
            <a:pPr lvl="2" eaLnBrk="0" hangingPunct="0">
              <a:buFont typeface="Symbol" pitchFamily="18" charset="2"/>
              <a:buChar char="·"/>
            </a:pPr>
            <a:r>
              <a:rPr lang="el-GR"/>
              <a:t> Αποκέντρωση αρμοδιοτήτων.</a:t>
            </a:r>
          </a:p>
          <a:p>
            <a:pPr lvl="2" eaLnBrk="0" hangingPunct="0">
              <a:buFont typeface="Symbol" pitchFamily="18" charset="2"/>
              <a:buChar char="·"/>
            </a:pPr>
            <a:r>
              <a:rPr lang="el-GR"/>
              <a:t> Προώθηση κινήτρων.</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4294967295"/>
          </p:nvPr>
        </p:nvSpPr>
        <p:spPr>
          <a:xfrm>
            <a:off x="0" y="3276600"/>
            <a:ext cx="8458200" cy="2819400"/>
          </a:xfrm>
        </p:spPr>
        <p:txBody>
          <a:bodyPr/>
          <a:lstStyle/>
          <a:p>
            <a:pPr algn="ctr">
              <a:buFontTx/>
              <a:buNone/>
            </a:pPr>
            <a:r>
              <a:rPr lang="el-GR">
                <a:solidFill>
                  <a:schemeClr val="folHlink"/>
                </a:solidFill>
              </a:rPr>
              <a:t> </a:t>
            </a:r>
            <a:endParaRPr lang="el-GR" sz="2000">
              <a:solidFill>
                <a:schemeClr val="folHlink"/>
              </a:solidFill>
            </a:endParaRPr>
          </a:p>
          <a:p>
            <a:pPr algn="ctr">
              <a:buFontTx/>
              <a:buNone/>
            </a:pPr>
            <a:endParaRPr lang="en-US" sz="2000">
              <a:solidFill>
                <a:schemeClr val="folHlink"/>
              </a:solidFill>
            </a:endParaRPr>
          </a:p>
        </p:txBody>
      </p:sp>
      <p:sp>
        <p:nvSpPr>
          <p:cNvPr id="96259" name="Rectangle 3"/>
          <p:cNvSpPr>
            <a:spLocks noGrp="1" noChangeArrowheads="1"/>
          </p:cNvSpPr>
          <p:nvPr>
            <p:ph type="title" idx="4294967295"/>
          </p:nvPr>
        </p:nvSpPr>
        <p:spPr>
          <a:xfrm>
            <a:off x="0" y="0"/>
            <a:ext cx="7772400" cy="609600"/>
          </a:xfrm>
        </p:spPr>
        <p:txBody>
          <a:bodyPr lIns="92075" tIns="46038" rIns="92075" bIns="46038">
            <a:normAutofit fontScale="90000"/>
          </a:bodyPr>
          <a:lstStyle/>
          <a:p>
            <a:r>
              <a:rPr lang="el-GR" sz="2400" b="1">
                <a:effectLst>
                  <a:outerShdw blurRad="38100" dist="38100" dir="2700000" algn="tl">
                    <a:srgbClr val="C0C0C0"/>
                  </a:outerShdw>
                </a:effectLst>
              </a:rPr>
              <a:t>ΠΡΟΓΡΑΜΜΑ ΟΙΚΟΝΟΜΙΚΗΣ ΚΑΙ ΚΟΙΝΩΝΙΚΗΣ ΑΝΑΠΤΥΞΗΣ 83-87 </a:t>
            </a:r>
            <a:endParaRPr lang="el-GR">
              <a:effectLst>
                <a:outerShdw blurRad="38100" dist="38100" dir="2700000" algn="tl">
                  <a:srgbClr val="C0C0C0"/>
                </a:outerShdw>
              </a:effectLst>
            </a:endParaRPr>
          </a:p>
        </p:txBody>
      </p:sp>
      <p:sp>
        <p:nvSpPr>
          <p:cNvPr id="6148" name="Rectangle 4"/>
          <p:cNvSpPr>
            <a:spLocks noChangeArrowheads="1"/>
          </p:cNvSpPr>
          <p:nvPr/>
        </p:nvSpPr>
        <p:spPr bwMode="auto">
          <a:xfrm>
            <a:off x="0" y="990600"/>
            <a:ext cx="3429000" cy="762000"/>
          </a:xfrm>
          <a:prstGeom prst="rect">
            <a:avLst/>
          </a:prstGeom>
          <a:solidFill>
            <a:srgbClr val="C0C0C0"/>
          </a:solidFill>
          <a:ln w="9525">
            <a:solidFill>
              <a:schemeClr val="tx1"/>
            </a:solidFill>
            <a:miter lim="800000"/>
            <a:headEnd/>
            <a:tailEnd/>
          </a:ln>
        </p:spPr>
        <p:txBody>
          <a:bodyPr wrap="none" lIns="90000" tIns="46800" rIns="90000" bIns="46800" anchor="ctr"/>
          <a:lstStyle/>
          <a:p>
            <a:r>
              <a:rPr lang="el-GR" b="1"/>
              <a:t>ΔΗΜΟΚΡΑΤΙΚΟΣ </a:t>
            </a:r>
          </a:p>
          <a:p>
            <a:r>
              <a:rPr lang="el-GR" b="1"/>
              <a:t>ΠΡΟΓΡΑΜΜΑΤΙΣΜΟΣ</a:t>
            </a:r>
          </a:p>
        </p:txBody>
      </p:sp>
      <p:sp>
        <p:nvSpPr>
          <p:cNvPr id="6149" name="Rectangle 5"/>
          <p:cNvSpPr>
            <a:spLocks noChangeArrowheads="1"/>
          </p:cNvSpPr>
          <p:nvPr/>
        </p:nvSpPr>
        <p:spPr bwMode="auto">
          <a:xfrm>
            <a:off x="0" y="3962400"/>
            <a:ext cx="3810000" cy="533400"/>
          </a:xfrm>
          <a:prstGeom prst="rect">
            <a:avLst/>
          </a:prstGeom>
          <a:solidFill>
            <a:srgbClr val="C0C0C0"/>
          </a:solidFill>
          <a:ln w="9525">
            <a:solidFill>
              <a:schemeClr val="tx1"/>
            </a:solidFill>
            <a:miter lim="800000"/>
            <a:headEnd/>
            <a:tailEnd/>
          </a:ln>
        </p:spPr>
        <p:txBody>
          <a:bodyPr wrap="none" lIns="90000" tIns="46800" rIns="90000" bIns="46800" anchor="ctr"/>
          <a:lstStyle/>
          <a:p>
            <a:r>
              <a:rPr lang="el-GR" sz="2800" b="1" u="sng"/>
              <a:t>Στόχοι προγράμματος:</a:t>
            </a:r>
            <a:endParaRPr lang="el-GR" b="1" i="1" u="sng"/>
          </a:p>
        </p:txBody>
      </p:sp>
      <p:sp>
        <p:nvSpPr>
          <p:cNvPr id="6150" name="Rectangle 7"/>
          <p:cNvSpPr>
            <a:spLocks noChangeArrowheads="1"/>
          </p:cNvSpPr>
          <p:nvPr/>
        </p:nvSpPr>
        <p:spPr bwMode="auto">
          <a:xfrm>
            <a:off x="4267200" y="838200"/>
            <a:ext cx="3962400" cy="990600"/>
          </a:xfrm>
          <a:prstGeom prst="rect">
            <a:avLst/>
          </a:prstGeom>
          <a:noFill/>
          <a:ln w="9525">
            <a:solidFill>
              <a:schemeClr val="tx1"/>
            </a:solidFill>
            <a:miter lim="800000"/>
            <a:headEnd/>
            <a:tailEnd/>
          </a:ln>
        </p:spPr>
        <p:txBody>
          <a:bodyPr wrap="none" lIns="90000" tIns="46800" rIns="90000" bIns="46800" anchor="ctr"/>
          <a:lstStyle/>
          <a:p>
            <a:pPr eaLnBrk="0" hangingPunct="0">
              <a:lnSpc>
                <a:spcPct val="70000"/>
              </a:lnSpc>
              <a:spcBef>
                <a:spcPct val="5000"/>
              </a:spcBef>
              <a:spcAft>
                <a:spcPct val="5000"/>
              </a:spcAft>
            </a:pPr>
            <a:r>
              <a:rPr lang="el-GR"/>
              <a:t>Δυνατότητα συμμετοχής των </a:t>
            </a:r>
          </a:p>
          <a:p>
            <a:pPr eaLnBrk="0" hangingPunct="0">
              <a:lnSpc>
                <a:spcPct val="70000"/>
              </a:lnSpc>
              <a:spcBef>
                <a:spcPct val="5000"/>
              </a:spcBef>
              <a:spcAft>
                <a:spcPct val="5000"/>
              </a:spcAft>
            </a:pPr>
            <a:r>
              <a:rPr lang="el-GR"/>
              <a:t>τοπικών φορέων στην </a:t>
            </a:r>
          </a:p>
          <a:p>
            <a:pPr eaLnBrk="0" hangingPunct="0">
              <a:lnSpc>
                <a:spcPct val="70000"/>
              </a:lnSpc>
              <a:spcBef>
                <a:spcPct val="5000"/>
              </a:spcBef>
              <a:spcAft>
                <a:spcPct val="5000"/>
              </a:spcAft>
            </a:pPr>
            <a:r>
              <a:rPr lang="el-GR"/>
              <a:t>προγραμματική διαδικασία</a:t>
            </a:r>
          </a:p>
        </p:txBody>
      </p:sp>
      <p:sp>
        <p:nvSpPr>
          <p:cNvPr id="6151" name="Line 8"/>
          <p:cNvSpPr>
            <a:spLocks noChangeShapeType="1"/>
          </p:cNvSpPr>
          <p:nvPr/>
        </p:nvSpPr>
        <p:spPr bwMode="auto">
          <a:xfrm>
            <a:off x="3429000" y="1295400"/>
            <a:ext cx="8382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6152" name="Rectangle 9"/>
          <p:cNvSpPr>
            <a:spLocks noChangeArrowheads="1"/>
          </p:cNvSpPr>
          <p:nvPr/>
        </p:nvSpPr>
        <p:spPr bwMode="auto">
          <a:xfrm>
            <a:off x="1447800" y="2286000"/>
            <a:ext cx="4191000" cy="1143000"/>
          </a:xfrm>
          <a:prstGeom prst="rect">
            <a:avLst/>
          </a:prstGeom>
          <a:noFill/>
          <a:ln w="9525">
            <a:solidFill>
              <a:schemeClr val="tx1"/>
            </a:solidFill>
            <a:miter lim="800000"/>
            <a:headEnd/>
            <a:tailEnd/>
          </a:ln>
        </p:spPr>
        <p:txBody>
          <a:bodyPr wrap="none" lIns="90000" tIns="46800" rIns="90000" bIns="46800" anchor="ctr"/>
          <a:lstStyle/>
          <a:p>
            <a:pPr algn="ctr"/>
            <a:r>
              <a:rPr lang="el-GR" b="1"/>
              <a:t>Νέα </a:t>
            </a:r>
            <a:r>
              <a:rPr lang="el-GR" b="1" u="sng"/>
              <a:t>προγραμματικά όργανα</a:t>
            </a:r>
            <a:r>
              <a:rPr lang="el-GR" b="1"/>
              <a:t> και </a:t>
            </a:r>
          </a:p>
          <a:p>
            <a:pPr algn="ctr"/>
            <a:r>
              <a:rPr lang="el-GR" b="1" u="sng"/>
              <a:t>αντίστοιχα προγράμματα</a:t>
            </a:r>
            <a:r>
              <a:rPr lang="el-GR" b="1"/>
              <a:t> </a:t>
            </a:r>
          </a:p>
          <a:p>
            <a:pPr algn="ctr"/>
            <a:r>
              <a:rPr lang="el-GR" b="1"/>
              <a:t>σε κάθε χωρικό επίπεδο </a:t>
            </a:r>
          </a:p>
        </p:txBody>
      </p:sp>
      <p:sp>
        <p:nvSpPr>
          <p:cNvPr id="6153" name="Line 10"/>
          <p:cNvSpPr>
            <a:spLocks noChangeShapeType="1"/>
          </p:cNvSpPr>
          <p:nvPr/>
        </p:nvSpPr>
        <p:spPr bwMode="auto">
          <a:xfrm>
            <a:off x="3886200" y="1295400"/>
            <a:ext cx="0" cy="99060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6154" name="Line 11"/>
          <p:cNvSpPr>
            <a:spLocks noChangeShapeType="1"/>
          </p:cNvSpPr>
          <p:nvPr/>
        </p:nvSpPr>
        <p:spPr bwMode="auto">
          <a:xfrm>
            <a:off x="6400800" y="2057400"/>
            <a:ext cx="0" cy="1752600"/>
          </a:xfrm>
          <a:prstGeom prst="line">
            <a:avLst/>
          </a:prstGeom>
          <a:noFill/>
          <a:ln w="9525">
            <a:solidFill>
              <a:schemeClr val="tx1"/>
            </a:solidFill>
            <a:round/>
            <a:headEnd/>
            <a:tailEnd/>
          </a:ln>
        </p:spPr>
        <p:txBody>
          <a:bodyPr wrap="none" lIns="90000" tIns="46800" rIns="90000" bIns="46800" anchor="ctr"/>
          <a:lstStyle/>
          <a:p>
            <a:endParaRPr lang="el-GR"/>
          </a:p>
        </p:txBody>
      </p:sp>
      <p:sp>
        <p:nvSpPr>
          <p:cNvPr id="6155" name="Line 12"/>
          <p:cNvSpPr>
            <a:spLocks noChangeShapeType="1"/>
          </p:cNvSpPr>
          <p:nvPr/>
        </p:nvSpPr>
        <p:spPr bwMode="auto">
          <a:xfrm>
            <a:off x="5638800" y="2819400"/>
            <a:ext cx="7620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6156" name="Text Box 13"/>
          <p:cNvSpPr txBox="1">
            <a:spLocks noChangeArrowheads="1"/>
          </p:cNvSpPr>
          <p:nvPr/>
        </p:nvSpPr>
        <p:spPr bwMode="auto">
          <a:xfrm>
            <a:off x="6553200" y="2133600"/>
            <a:ext cx="2590800" cy="1552575"/>
          </a:xfrm>
          <a:prstGeom prst="rect">
            <a:avLst/>
          </a:prstGeom>
          <a:noFill/>
          <a:ln w="9525">
            <a:noFill/>
            <a:miter lim="800000"/>
            <a:headEnd/>
            <a:tailEnd/>
          </a:ln>
        </p:spPr>
        <p:txBody>
          <a:bodyPr lIns="90000" tIns="46800" rIns="90000" bIns="46800">
            <a:spAutoFit/>
          </a:bodyPr>
          <a:lstStyle/>
          <a:p>
            <a:r>
              <a:rPr lang="el-GR" b="1"/>
              <a:t>ΕΘΝΙΚΟ </a:t>
            </a:r>
          </a:p>
          <a:p>
            <a:r>
              <a:rPr lang="el-GR" b="1"/>
              <a:t>ΠΕΡΙΦΕΡΕΙΑΚΟ</a:t>
            </a:r>
          </a:p>
          <a:p>
            <a:r>
              <a:rPr lang="el-GR" b="1"/>
              <a:t>ΝΟΜΑΡΧΙΑΚΟ </a:t>
            </a:r>
          </a:p>
          <a:p>
            <a:r>
              <a:rPr lang="el-GR" b="1"/>
              <a:t>ΤΟΠΙΚΟ</a:t>
            </a:r>
            <a:endParaRPr lang="el-GR"/>
          </a:p>
        </p:txBody>
      </p:sp>
      <p:sp>
        <p:nvSpPr>
          <p:cNvPr id="6157" name="Rectangle 14"/>
          <p:cNvSpPr>
            <a:spLocks noChangeArrowheads="1"/>
          </p:cNvSpPr>
          <p:nvPr/>
        </p:nvSpPr>
        <p:spPr bwMode="auto">
          <a:xfrm>
            <a:off x="0" y="4648200"/>
            <a:ext cx="6553200" cy="1981200"/>
          </a:xfrm>
          <a:prstGeom prst="rect">
            <a:avLst/>
          </a:prstGeom>
          <a:noFill/>
          <a:ln w="9525">
            <a:solidFill>
              <a:schemeClr val="tx1"/>
            </a:solidFill>
            <a:miter lim="800000"/>
            <a:headEnd/>
            <a:tailEnd/>
          </a:ln>
        </p:spPr>
        <p:txBody>
          <a:bodyPr wrap="none" lIns="90000" tIns="46800" rIns="90000" bIns="46800" anchor="ctr"/>
          <a:lstStyle/>
          <a:p>
            <a:pPr eaLnBrk="0" hangingPunct="0">
              <a:spcBef>
                <a:spcPct val="5000"/>
              </a:spcBef>
              <a:spcAft>
                <a:spcPct val="5000"/>
              </a:spcAft>
              <a:buFont typeface="Wingdings" pitchFamily="2" charset="2"/>
              <a:buChar char="Ø"/>
            </a:pPr>
            <a:r>
              <a:rPr lang="el-GR"/>
              <a:t>Καταπολέμηση της οικονομικής στασιμότητας.</a:t>
            </a:r>
          </a:p>
          <a:p>
            <a:pPr eaLnBrk="0" hangingPunct="0">
              <a:spcBef>
                <a:spcPts val="600"/>
              </a:spcBef>
              <a:spcAft>
                <a:spcPts val="600"/>
              </a:spcAft>
              <a:buFont typeface="Wingdings" pitchFamily="2" charset="2"/>
              <a:buChar char="Ø"/>
            </a:pPr>
            <a:r>
              <a:rPr lang="el-GR"/>
              <a:t>Καταπολέμηση της ανεργίας.</a:t>
            </a:r>
          </a:p>
          <a:p>
            <a:pPr eaLnBrk="0" hangingPunct="0">
              <a:spcBef>
                <a:spcPts val="600"/>
              </a:spcBef>
              <a:spcAft>
                <a:spcPts val="600"/>
              </a:spcAft>
              <a:buFont typeface="Wingdings" pitchFamily="2" charset="2"/>
              <a:buChar char="Ø"/>
            </a:pPr>
            <a:r>
              <a:rPr lang="el-GR"/>
              <a:t>Προώθηση της αποκέντρωσης. </a:t>
            </a:r>
          </a:p>
          <a:p>
            <a:pPr eaLnBrk="0" hangingPunct="0">
              <a:buFont typeface="Wingdings" pitchFamily="2" charset="2"/>
              <a:buChar char="Ø"/>
            </a:pPr>
            <a:r>
              <a:rPr lang="el-GR"/>
              <a:t>Ισόρροπη περιφερειακή ανάπτυξη.</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type="title" idx="4294967295"/>
          </p:nvPr>
        </p:nvSpPr>
        <p:spPr>
          <a:xfrm>
            <a:off x="0" y="0"/>
            <a:ext cx="9144000" cy="609600"/>
          </a:xfrm>
        </p:spPr>
        <p:txBody>
          <a:bodyPr lIns="92075" tIns="46038" rIns="92075" bIns="46038"/>
          <a:lstStyle/>
          <a:p>
            <a:r>
              <a:rPr lang="el-GR" sz="2400" b="1">
                <a:effectLst>
                  <a:outerShdw blurRad="38100" dist="38100" dir="2700000" algn="tl">
                    <a:srgbClr val="C0C0C0"/>
                  </a:outerShdw>
                </a:effectLst>
              </a:rPr>
              <a:t>ΜΕΣΟΓΕΙΑΚΑ ΟΛΟΚΛΗΡΩΜΕΝΑ ΠΡΟΓΡΑΜΜΑΤΑ 1986-92 </a:t>
            </a:r>
            <a:endParaRPr lang="el-GR">
              <a:effectLst>
                <a:outerShdw blurRad="38100" dist="38100" dir="2700000" algn="tl">
                  <a:srgbClr val="C0C0C0"/>
                </a:outerShdw>
              </a:effectLst>
            </a:endParaRPr>
          </a:p>
        </p:txBody>
      </p:sp>
      <p:sp>
        <p:nvSpPr>
          <p:cNvPr id="7171" name="Rectangle 4"/>
          <p:cNvSpPr>
            <a:spLocks noChangeArrowheads="1"/>
          </p:cNvSpPr>
          <p:nvPr/>
        </p:nvSpPr>
        <p:spPr bwMode="auto">
          <a:xfrm>
            <a:off x="0" y="3124200"/>
            <a:ext cx="2286000" cy="3505200"/>
          </a:xfrm>
          <a:prstGeom prst="rect">
            <a:avLst/>
          </a:prstGeom>
          <a:noFill/>
          <a:ln w="9525">
            <a:solidFill>
              <a:schemeClr val="tx1"/>
            </a:solidFill>
            <a:miter lim="800000"/>
            <a:headEnd/>
            <a:tailEnd/>
          </a:ln>
        </p:spPr>
        <p:txBody>
          <a:bodyPr wrap="none" lIns="90000" tIns="46800" rIns="90000" bIns="46800" anchor="ctr"/>
          <a:lstStyle/>
          <a:p>
            <a:r>
              <a:rPr lang="el-GR" b="1"/>
              <a:t>Χαρακτήρας </a:t>
            </a:r>
          </a:p>
          <a:p>
            <a:r>
              <a:rPr lang="el-GR" b="1"/>
              <a:t>Προγραμμάτων:</a:t>
            </a:r>
          </a:p>
          <a:p>
            <a:r>
              <a:rPr lang="el-GR"/>
              <a:t>Ολοκληρωμένα </a:t>
            </a:r>
          </a:p>
          <a:p>
            <a:r>
              <a:rPr lang="el-GR"/>
              <a:t>πολυετή και </a:t>
            </a:r>
          </a:p>
          <a:p>
            <a:r>
              <a:rPr lang="el-GR"/>
              <a:t>πολυταμειακά </a:t>
            </a:r>
          </a:p>
          <a:p>
            <a:r>
              <a:rPr lang="el-GR"/>
              <a:t>προγράμματα</a:t>
            </a:r>
          </a:p>
          <a:p>
            <a:r>
              <a:rPr lang="el-GR"/>
              <a:t>(6 με χωρική και </a:t>
            </a:r>
          </a:p>
          <a:p>
            <a:r>
              <a:rPr lang="el-GR"/>
              <a:t>1 με κλαδική</a:t>
            </a:r>
            <a:r>
              <a:rPr lang="el-GR" b="1" i="1"/>
              <a:t> </a:t>
            </a:r>
          </a:p>
          <a:p>
            <a:r>
              <a:rPr lang="el-GR"/>
              <a:t>διάσταση) </a:t>
            </a:r>
          </a:p>
        </p:txBody>
      </p:sp>
      <p:sp>
        <p:nvSpPr>
          <p:cNvPr id="7172" name="Rectangle 6"/>
          <p:cNvSpPr>
            <a:spLocks noChangeArrowheads="1"/>
          </p:cNvSpPr>
          <p:nvPr/>
        </p:nvSpPr>
        <p:spPr bwMode="auto">
          <a:xfrm>
            <a:off x="2895600" y="3276600"/>
            <a:ext cx="6248400" cy="3276600"/>
          </a:xfrm>
          <a:prstGeom prst="rect">
            <a:avLst/>
          </a:prstGeom>
          <a:noFill/>
          <a:ln w="9525">
            <a:solidFill>
              <a:schemeClr val="tx1"/>
            </a:solidFill>
            <a:miter lim="800000"/>
            <a:headEnd/>
            <a:tailEnd/>
          </a:ln>
        </p:spPr>
        <p:txBody>
          <a:bodyPr wrap="none" lIns="90000" tIns="46800" rIns="90000" bIns="46800" anchor="ctr"/>
          <a:lstStyle/>
          <a:p>
            <a:pPr lvl="2" eaLnBrk="0" hangingPunct="0"/>
            <a:r>
              <a:rPr lang="el-GR" b="1" u="sng"/>
              <a:t>ΕΛΛΗΝΙΚΑ ΜΟΠ:</a:t>
            </a:r>
            <a:endParaRPr lang="el-GR"/>
          </a:p>
          <a:p>
            <a:pPr lvl="2" eaLnBrk="0" hangingPunct="0"/>
            <a:r>
              <a:rPr lang="el-GR"/>
              <a:t>1. ΜΟΠ Αττικής.</a:t>
            </a:r>
          </a:p>
          <a:p>
            <a:pPr lvl="2" eaLnBrk="0" hangingPunct="0"/>
            <a:r>
              <a:rPr lang="el-GR"/>
              <a:t>2. ΜΟΠ Μακεδονίας-Θράκης.</a:t>
            </a:r>
          </a:p>
          <a:p>
            <a:pPr lvl="2" eaLnBrk="0" hangingPunct="0"/>
            <a:r>
              <a:rPr lang="el-GR"/>
              <a:t>3. ΜΟΠ Ανατολικής-Κεντρικής Ελλάδας.</a:t>
            </a:r>
          </a:p>
          <a:p>
            <a:pPr lvl="2" eaLnBrk="0" hangingPunct="0"/>
            <a:r>
              <a:rPr lang="el-GR"/>
              <a:t>4. ΜΟΠ Αιγαίου.</a:t>
            </a:r>
          </a:p>
          <a:p>
            <a:pPr lvl="2" eaLnBrk="0" hangingPunct="0"/>
            <a:r>
              <a:rPr lang="el-GR"/>
              <a:t>5. ΜΟΠ Δυτικής Ελλάδας-Πελοποννήσου.</a:t>
            </a:r>
          </a:p>
          <a:p>
            <a:pPr lvl="2" eaLnBrk="0" hangingPunct="0"/>
            <a:r>
              <a:rPr lang="el-GR"/>
              <a:t>6. ΜΟΠ Κρήτης.</a:t>
            </a:r>
          </a:p>
          <a:p>
            <a:pPr lvl="2" eaLnBrk="0" hangingPunct="0"/>
            <a:r>
              <a:rPr lang="el-GR"/>
              <a:t>7. ΜΟΠ Πληροφορικής.</a:t>
            </a:r>
            <a:endParaRPr lang="el-GR" sz="2200" b="1"/>
          </a:p>
        </p:txBody>
      </p:sp>
      <p:sp>
        <p:nvSpPr>
          <p:cNvPr id="7173" name="Rectangle 8"/>
          <p:cNvSpPr>
            <a:spLocks noChangeArrowheads="1"/>
          </p:cNvSpPr>
          <p:nvPr/>
        </p:nvSpPr>
        <p:spPr bwMode="auto">
          <a:xfrm>
            <a:off x="0" y="838200"/>
            <a:ext cx="7315200" cy="1828800"/>
          </a:xfrm>
          <a:prstGeom prst="rect">
            <a:avLst/>
          </a:prstGeom>
          <a:noFill/>
          <a:ln w="9525">
            <a:solidFill>
              <a:schemeClr val="tx1"/>
            </a:solidFill>
            <a:miter lim="800000"/>
            <a:headEnd/>
            <a:tailEnd/>
          </a:ln>
        </p:spPr>
        <p:txBody>
          <a:bodyPr wrap="none" lIns="90000" tIns="46800" rIns="90000" bIns="46800" anchor="ctr"/>
          <a:lstStyle/>
          <a:p>
            <a:r>
              <a:rPr lang="el-GR" b="1">
                <a:solidFill>
                  <a:srgbClr val="000000"/>
                </a:solidFill>
              </a:rPr>
              <a:t>Σκοπιμότητα: </a:t>
            </a:r>
          </a:p>
          <a:p>
            <a:r>
              <a:rPr lang="el-GR">
                <a:solidFill>
                  <a:srgbClr val="000000"/>
                </a:solidFill>
              </a:rPr>
              <a:t>Αντιμετώπιση των επιπτώσεων στις μεσογειακές περιοχές </a:t>
            </a:r>
          </a:p>
          <a:p>
            <a:r>
              <a:rPr lang="el-GR">
                <a:solidFill>
                  <a:srgbClr val="000000"/>
                </a:solidFill>
              </a:rPr>
              <a:t>(Ελλάς, Νότια Γαλλία και Νότια Ιταλία)</a:t>
            </a:r>
          </a:p>
          <a:p>
            <a:r>
              <a:rPr lang="el-GR">
                <a:solidFill>
                  <a:srgbClr val="000000"/>
                </a:solidFill>
              </a:rPr>
              <a:t>από την ένταξη στην ΕΟΚ των ανταγωνιστικών χωρών </a:t>
            </a:r>
          </a:p>
          <a:p>
            <a:r>
              <a:rPr lang="el-GR">
                <a:solidFill>
                  <a:srgbClr val="000000"/>
                </a:solidFill>
              </a:rPr>
              <a:t>της Ισπανίας και Πορτογαλίας</a:t>
            </a:r>
            <a:endParaRPr lang="el-GR" b="1" i="1"/>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4294967295"/>
          </p:nvPr>
        </p:nvSpPr>
        <p:spPr>
          <a:xfrm>
            <a:off x="0" y="3276600"/>
            <a:ext cx="8458200" cy="2819400"/>
          </a:xfrm>
        </p:spPr>
        <p:txBody>
          <a:bodyPr/>
          <a:lstStyle/>
          <a:p>
            <a:pPr algn="ctr">
              <a:buFontTx/>
              <a:buNone/>
            </a:pPr>
            <a:r>
              <a:rPr lang="el-GR">
                <a:solidFill>
                  <a:schemeClr val="folHlink"/>
                </a:solidFill>
              </a:rPr>
              <a:t> </a:t>
            </a:r>
            <a:endParaRPr lang="el-GR" sz="2000">
              <a:solidFill>
                <a:schemeClr val="folHlink"/>
              </a:solidFill>
            </a:endParaRPr>
          </a:p>
          <a:p>
            <a:pPr algn="ctr">
              <a:buFontTx/>
              <a:buNone/>
            </a:pPr>
            <a:endParaRPr lang="en-US" sz="2000">
              <a:solidFill>
                <a:schemeClr val="folHlink"/>
              </a:solidFill>
            </a:endParaRPr>
          </a:p>
        </p:txBody>
      </p:sp>
      <p:sp>
        <p:nvSpPr>
          <p:cNvPr id="99331" name="Rectangle 3"/>
          <p:cNvSpPr>
            <a:spLocks noGrp="1" noChangeArrowheads="1"/>
          </p:cNvSpPr>
          <p:nvPr>
            <p:ph type="title" idx="4294967295"/>
          </p:nvPr>
        </p:nvSpPr>
        <p:spPr>
          <a:xfrm>
            <a:off x="0" y="0"/>
            <a:ext cx="7772400" cy="609600"/>
          </a:xfrm>
        </p:spPr>
        <p:txBody>
          <a:bodyPr lIns="92075" tIns="46038" rIns="92075" bIns="46038"/>
          <a:lstStyle/>
          <a:p>
            <a:r>
              <a:rPr lang="el-GR" sz="2400" b="1">
                <a:effectLst>
                  <a:outerShdw blurRad="38100" dist="38100" dir="2700000" algn="tl">
                    <a:srgbClr val="C0C0C0"/>
                  </a:outerShdw>
                </a:effectLst>
              </a:rPr>
              <a:t>ΠΡΩΤΟ ΚΟΙΝΟΤΙΚΟ ΠΛΑΙΣΙΟ ΣΤΗΡΙΞΗΣ 1989-93</a:t>
            </a:r>
            <a:endParaRPr lang="el-GR">
              <a:effectLst>
                <a:outerShdw blurRad="38100" dist="38100" dir="2700000" algn="tl">
                  <a:srgbClr val="C0C0C0"/>
                </a:outerShdw>
              </a:effectLst>
            </a:endParaRPr>
          </a:p>
        </p:txBody>
      </p:sp>
      <p:sp>
        <p:nvSpPr>
          <p:cNvPr id="8196" name="Rectangle 4"/>
          <p:cNvSpPr>
            <a:spLocks noChangeArrowheads="1"/>
          </p:cNvSpPr>
          <p:nvPr/>
        </p:nvSpPr>
        <p:spPr bwMode="auto">
          <a:xfrm>
            <a:off x="0" y="762000"/>
            <a:ext cx="3810000" cy="533400"/>
          </a:xfrm>
          <a:prstGeom prst="rect">
            <a:avLst/>
          </a:prstGeom>
          <a:solidFill>
            <a:srgbClr val="C0C0C0"/>
          </a:solidFill>
          <a:ln w="9525">
            <a:solidFill>
              <a:schemeClr val="tx1"/>
            </a:solidFill>
            <a:miter lim="800000"/>
            <a:headEnd/>
            <a:tailEnd/>
          </a:ln>
        </p:spPr>
        <p:txBody>
          <a:bodyPr wrap="none" lIns="90000" tIns="46800" rIns="90000" bIns="46800" anchor="ctr"/>
          <a:lstStyle/>
          <a:p>
            <a:r>
              <a:rPr lang="el-GR" sz="2800" b="1" u="sng"/>
              <a:t>Άξονες προτεραιότητας:</a:t>
            </a:r>
            <a:endParaRPr lang="el-GR" b="1" i="1" u="sng"/>
          </a:p>
        </p:txBody>
      </p:sp>
      <p:sp>
        <p:nvSpPr>
          <p:cNvPr id="8197" name="Rectangle 8"/>
          <p:cNvSpPr>
            <a:spLocks noChangeArrowheads="1"/>
          </p:cNvSpPr>
          <p:nvPr/>
        </p:nvSpPr>
        <p:spPr bwMode="auto">
          <a:xfrm>
            <a:off x="0" y="1676400"/>
            <a:ext cx="5449888" cy="5045075"/>
          </a:xfrm>
          <a:prstGeom prst="rect">
            <a:avLst/>
          </a:prstGeom>
          <a:noFill/>
          <a:ln w="9525">
            <a:noFill/>
            <a:miter lim="800000"/>
            <a:headEnd/>
            <a:tailEnd/>
          </a:ln>
        </p:spPr>
        <p:txBody>
          <a:bodyPr lIns="90000" tIns="46800" rIns="90000" bIns="46800">
            <a:spAutoFit/>
          </a:bodyPr>
          <a:lstStyle/>
          <a:p>
            <a:pPr eaLnBrk="0" hangingPunct="0">
              <a:spcBef>
                <a:spcPct val="5000"/>
              </a:spcBef>
              <a:spcAft>
                <a:spcPct val="5000"/>
              </a:spcAft>
            </a:pPr>
            <a:r>
              <a:rPr lang="el-GR" sz="2500"/>
              <a:t>1. Βελτίωση του επιπέδου της χώρας, στη </a:t>
            </a:r>
          </a:p>
          <a:p>
            <a:pPr eaLnBrk="0" hangingPunct="0">
              <a:spcBef>
                <a:spcPct val="5000"/>
              </a:spcBef>
              <a:spcAft>
                <a:spcPct val="5000"/>
              </a:spcAft>
            </a:pPr>
            <a:r>
              <a:rPr lang="el-GR" sz="2500"/>
              <a:t>    βασική οικονομική υποδομή.</a:t>
            </a:r>
          </a:p>
          <a:p>
            <a:pPr eaLnBrk="0" hangingPunct="0">
              <a:spcBef>
                <a:spcPct val="5000"/>
              </a:spcBef>
              <a:spcAft>
                <a:spcPct val="5000"/>
              </a:spcAft>
            </a:pPr>
            <a:r>
              <a:rPr lang="el-GR" sz="2500"/>
              <a:t>2. Ανάπτυξη του πρωτογενούς τομέα και </a:t>
            </a:r>
          </a:p>
          <a:p>
            <a:pPr eaLnBrk="0" hangingPunct="0">
              <a:spcBef>
                <a:spcPct val="5000"/>
              </a:spcBef>
              <a:spcAft>
                <a:spcPct val="5000"/>
              </a:spcAft>
            </a:pPr>
            <a:r>
              <a:rPr lang="el-GR" sz="2500"/>
              <a:t>    αγροτική ανάπτυξη, με την προώθηση </a:t>
            </a:r>
          </a:p>
          <a:p>
            <a:pPr eaLnBrk="0" hangingPunct="0">
              <a:spcBef>
                <a:spcPct val="5000"/>
              </a:spcBef>
              <a:spcAft>
                <a:spcPct val="5000"/>
              </a:spcAft>
            </a:pPr>
            <a:r>
              <a:rPr lang="el-GR" sz="2500"/>
              <a:t>    διαρθρωτικών μεταβολών.</a:t>
            </a:r>
          </a:p>
          <a:p>
            <a:pPr eaLnBrk="0" hangingPunct="0">
              <a:spcBef>
                <a:spcPct val="5000"/>
              </a:spcBef>
              <a:spcAft>
                <a:spcPct val="5000"/>
              </a:spcAft>
            </a:pPr>
            <a:r>
              <a:rPr lang="el-GR" sz="2500"/>
              <a:t>3. Αύξηση της ανταγωνιστικότητας </a:t>
            </a:r>
          </a:p>
          <a:p>
            <a:pPr eaLnBrk="0" hangingPunct="0">
              <a:spcBef>
                <a:spcPct val="5000"/>
              </a:spcBef>
              <a:spcAft>
                <a:spcPct val="5000"/>
              </a:spcAft>
            </a:pPr>
            <a:r>
              <a:rPr lang="el-GR" sz="2500"/>
              <a:t>    των επιχειρήσεων.</a:t>
            </a:r>
          </a:p>
          <a:p>
            <a:pPr eaLnBrk="0" hangingPunct="0">
              <a:spcBef>
                <a:spcPct val="5000"/>
              </a:spcBef>
              <a:spcAft>
                <a:spcPct val="5000"/>
              </a:spcAft>
            </a:pPr>
            <a:r>
              <a:rPr lang="el-GR" sz="2500"/>
              <a:t>4. Ισόρροπη ανάπτυξη τουρισμού.</a:t>
            </a:r>
          </a:p>
          <a:p>
            <a:pPr eaLnBrk="0" hangingPunct="0">
              <a:spcBef>
                <a:spcPct val="5000"/>
              </a:spcBef>
              <a:spcAft>
                <a:spcPct val="5000"/>
              </a:spcAft>
            </a:pPr>
            <a:r>
              <a:rPr lang="el-GR" sz="2500"/>
              <a:t>5. Αξιοποίηση ανθρώπινου δυναμικού.</a:t>
            </a:r>
          </a:p>
          <a:p>
            <a:pPr eaLnBrk="0" hangingPunct="0">
              <a:spcBef>
                <a:spcPct val="5000"/>
              </a:spcBef>
              <a:spcAft>
                <a:spcPct val="5000"/>
              </a:spcAft>
            </a:pPr>
            <a:endParaRPr lang="el-GR" sz="2500"/>
          </a:p>
          <a:p>
            <a:pPr eaLnBrk="0" hangingPunct="0">
              <a:spcBef>
                <a:spcPct val="5000"/>
              </a:spcBef>
              <a:spcAft>
                <a:spcPct val="5000"/>
              </a:spcAft>
            </a:pPr>
            <a:r>
              <a:rPr lang="el-GR" sz="2500"/>
              <a:t>6. Περιφερειακή και τοπική ανάπτυξη.</a:t>
            </a:r>
          </a:p>
        </p:txBody>
      </p:sp>
      <p:sp>
        <p:nvSpPr>
          <p:cNvPr id="8198" name="Line 9"/>
          <p:cNvSpPr>
            <a:spLocks noChangeShapeType="1"/>
          </p:cNvSpPr>
          <p:nvPr/>
        </p:nvSpPr>
        <p:spPr bwMode="auto">
          <a:xfrm>
            <a:off x="5410200" y="1828800"/>
            <a:ext cx="25400" cy="3832225"/>
          </a:xfrm>
          <a:prstGeom prst="line">
            <a:avLst/>
          </a:prstGeom>
          <a:noFill/>
          <a:ln w="9525">
            <a:solidFill>
              <a:schemeClr val="tx1"/>
            </a:solidFill>
            <a:round/>
            <a:headEnd/>
            <a:tailEnd/>
          </a:ln>
        </p:spPr>
        <p:txBody>
          <a:bodyPr wrap="none" lIns="90000" tIns="46800" rIns="90000" bIns="46800" anchor="ctr"/>
          <a:lstStyle/>
          <a:p>
            <a:endParaRPr lang="el-GR"/>
          </a:p>
        </p:txBody>
      </p:sp>
      <p:sp>
        <p:nvSpPr>
          <p:cNvPr id="8199" name="Line 10"/>
          <p:cNvSpPr>
            <a:spLocks noChangeShapeType="1"/>
          </p:cNvSpPr>
          <p:nvPr/>
        </p:nvSpPr>
        <p:spPr bwMode="auto">
          <a:xfrm>
            <a:off x="5435600" y="3500438"/>
            <a:ext cx="7620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8200" name="Text Box 11"/>
          <p:cNvSpPr txBox="1">
            <a:spLocks noChangeArrowheads="1"/>
          </p:cNvSpPr>
          <p:nvPr/>
        </p:nvSpPr>
        <p:spPr bwMode="auto">
          <a:xfrm>
            <a:off x="6365875" y="2852738"/>
            <a:ext cx="2778125" cy="1187450"/>
          </a:xfrm>
          <a:prstGeom prst="rect">
            <a:avLst/>
          </a:prstGeom>
          <a:noFill/>
          <a:ln w="9525">
            <a:noFill/>
            <a:miter lim="800000"/>
            <a:headEnd/>
            <a:tailEnd/>
          </a:ln>
        </p:spPr>
        <p:txBody>
          <a:bodyPr wrap="none" lIns="90000" tIns="46800" rIns="90000" bIns="46800">
            <a:spAutoFit/>
          </a:bodyPr>
          <a:lstStyle/>
          <a:p>
            <a:r>
              <a:rPr lang="el-GR" b="1"/>
              <a:t>12 ΤΟΜΕΑΚΑ</a:t>
            </a:r>
          </a:p>
          <a:p>
            <a:r>
              <a:rPr lang="el-GR" b="1"/>
              <a:t>ΕΠΙΧΕΙΡΗΣΙΑΚΑ </a:t>
            </a:r>
          </a:p>
          <a:p>
            <a:r>
              <a:rPr lang="el-GR" b="1"/>
              <a:t>ΠΡΟΓΡΑΜΜΑΤΑ</a:t>
            </a:r>
          </a:p>
        </p:txBody>
      </p:sp>
      <p:sp>
        <p:nvSpPr>
          <p:cNvPr id="8201" name="Line 12"/>
          <p:cNvSpPr>
            <a:spLocks noChangeShapeType="1"/>
          </p:cNvSpPr>
          <p:nvPr/>
        </p:nvSpPr>
        <p:spPr bwMode="auto">
          <a:xfrm>
            <a:off x="5364163" y="5949950"/>
            <a:ext cx="0" cy="908050"/>
          </a:xfrm>
          <a:prstGeom prst="line">
            <a:avLst/>
          </a:prstGeom>
          <a:noFill/>
          <a:ln w="9525">
            <a:solidFill>
              <a:schemeClr val="tx1"/>
            </a:solidFill>
            <a:round/>
            <a:headEnd/>
            <a:tailEnd/>
          </a:ln>
        </p:spPr>
        <p:txBody>
          <a:bodyPr wrap="none" lIns="90000" tIns="46800" rIns="90000" bIns="46800" anchor="ctr"/>
          <a:lstStyle/>
          <a:p>
            <a:endParaRPr lang="el-GR"/>
          </a:p>
        </p:txBody>
      </p:sp>
      <p:sp>
        <p:nvSpPr>
          <p:cNvPr id="8202" name="Line 13"/>
          <p:cNvSpPr>
            <a:spLocks noChangeShapeType="1"/>
          </p:cNvSpPr>
          <p:nvPr/>
        </p:nvSpPr>
        <p:spPr bwMode="auto">
          <a:xfrm flipV="1">
            <a:off x="5364163" y="6453188"/>
            <a:ext cx="7620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8203" name="Text Box 14"/>
          <p:cNvSpPr txBox="1">
            <a:spLocks noChangeArrowheads="1"/>
          </p:cNvSpPr>
          <p:nvPr/>
        </p:nvSpPr>
        <p:spPr bwMode="auto">
          <a:xfrm>
            <a:off x="6196013" y="5670550"/>
            <a:ext cx="2947987" cy="1187450"/>
          </a:xfrm>
          <a:prstGeom prst="rect">
            <a:avLst/>
          </a:prstGeom>
          <a:noFill/>
          <a:ln w="9525">
            <a:noFill/>
            <a:miter lim="800000"/>
            <a:headEnd/>
            <a:tailEnd/>
          </a:ln>
        </p:spPr>
        <p:txBody>
          <a:bodyPr wrap="none" lIns="90000" tIns="46800" rIns="90000" bIns="46800">
            <a:spAutoFit/>
          </a:bodyPr>
          <a:lstStyle/>
          <a:p>
            <a:r>
              <a:rPr lang="el-GR" b="1"/>
              <a:t>13 ΠΕΡΙΦΕΡΕΙΑΚΑ</a:t>
            </a:r>
          </a:p>
          <a:p>
            <a:r>
              <a:rPr lang="el-GR" b="1"/>
              <a:t>ΕΠΙΧΕΙΡΗΣΙΑΚΑ </a:t>
            </a:r>
          </a:p>
          <a:p>
            <a:r>
              <a:rPr lang="el-GR" b="1"/>
              <a:t>ΠΡΟΓΡΑΜΜΑΤΑ</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0" y="1196975"/>
            <a:ext cx="7772400" cy="693738"/>
          </a:xfrm>
        </p:spPr>
        <p:txBody>
          <a:bodyPr lIns="92075" tIns="46038" rIns="92075" bIns="46038" anchor="b"/>
          <a:lstStyle/>
          <a:p>
            <a:r>
              <a:rPr lang="el-GR" sz="2800">
                <a:latin typeface="Verdana" pitchFamily="34" charset="0"/>
              </a:rPr>
              <a:t>ΠΟΛΙΤΙΚΗ</a:t>
            </a:r>
            <a:endParaRPr lang="el-GR" sz="3200">
              <a:latin typeface="Verdana" pitchFamily="34" charset="0"/>
            </a:endParaRPr>
          </a:p>
        </p:txBody>
      </p:sp>
      <p:sp>
        <p:nvSpPr>
          <p:cNvPr id="3075" name="Rectangle 3"/>
          <p:cNvSpPr>
            <a:spLocks noChangeArrowheads="1"/>
          </p:cNvSpPr>
          <p:nvPr/>
        </p:nvSpPr>
        <p:spPr bwMode="auto">
          <a:xfrm>
            <a:off x="250825" y="1989138"/>
            <a:ext cx="8642350" cy="2227262"/>
          </a:xfrm>
          <a:prstGeom prst="rect">
            <a:avLst/>
          </a:prstGeom>
          <a:noFill/>
          <a:ln w="12700">
            <a:noFill/>
            <a:miter lim="800000"/>
            <a:headEnd type="none" w="sm" len="sm"/>
            <a:tailEnd type="none" w="sm" len="sm"/>
          </a:ln>
        </p:spPr>
        <p:txBody>
          <a:bodyPr anchor="ctr">
            <a:spAutoFit/>
          </a:bodyPr>
          <a:lstStyle/>
          <a:p>
            <a:r>
              <a:rPr lang="el-GR" sz="2800">
                <a:latin typeface="Times New Roman" pitchFamily="18" charset="0"/>
              </a:rPr>
              <a:t>Ένα συνεπές σύνολο προγραμμάτων ή συνεκτικών ομάδων δράσεων, που εξυπηρετούν συγκεκριμένους στόχους, με τη χρήση των διαθέσιμων μέσων και υλοποιούνται από κάποιους φορείς, οι οποίοι είναι αρμόδιοι για την πολιτική αυτή. </a:t>
            </a:r>
          </a:p>
        </p:txBody>
      </p:sp>
      <p:sp>
        <p:nvSpPr>
          <p:cNvPr id="3076" name="Rectangle 4"/>
          <p:cNvSpPr>
            <a:spLocks noChangeArrowheads="1"/>
          </p:cNvSpPr>
          <p:nvPr/>
        </p:nvSpPr>
        <p:spPr bwMode="auto">
          <a:xfrm>
            <a:off x="323850" y="4292600"/>
            <a:ext cx="7772400" cy="693738"/>
          </a:xfrm>
          <a:prstGeom prst="rect">
            <a:avLst/>
          </a:prstGeom>
          <a:noFill/>
          <a:ln w="9525">
            <a:noFill/>
            <a:miter lim="800000"/>
            <a:headEnd/>
            <a:tailEnd/>
          </a:ln>
        </p:spPr>
        <p:txBody>
          <a:bodyPr lIns="92075" tIns="46038" rIns="92075" bIns="46038" anchor="b"/>
          <a:lstStyle/>
          <a:p>
            <a:pPr algn="ctr"/>
            <a:r>
              <a:rPr lang="el-GR" sz="2400" i="1">
                <a:solidFill>
                  <a:schemeClr val="tx2"/>
                </a:solidFill>
                <a:latin typeface="Verdana" pitchFamily="34" charset="0"/>
              </a:rPr>
              <a:t>ΠΕΡΙΦΕΡΕΙΑΚΗ ΠΟΛΙΤΙΚΗ</a:t>
            </a:r>
            <a:endParaRPr lang="el-GR" sz="2800" i="1">
              <a:solidFill>
                <a:schemeClr val="tx2"/>
              </a:solidFill>
              <a:latin typeface="Verdana" pitchFamily="34" charset="0"/>
            </a:endParaRPr>
          </a:p>
        </p:txBody>
      </p:sp>
      <p:sp>
        <p:nvSpPr>
          <p:cNvPr id="3077" name="Rectangle 5"/>
          <p:cNvSpPr>
            <a:spLocks noChangeArrowheads="1"/>
          </p:cNvSpPr>
          <p:nvPr/>
        </p:nvSpPr>
        <p:spPr bwMode="auto">
          <a:xfrm>
            <a:off x="250825" y="5057775"/>
            <a:ext cx="8569325" cy="1800225"/>
          </a:xfrm>
          <a:prstGeom prst="rect">
            <a:avLst/>
          </a:prstGeom>
          <a:noFill/>
          <a:ln w="12700">
            <a:noFill/>
            <a:miter lim="800000"/>
            <a:headEnd type="none" w="sm" len="sm"/>
            <a:tailEnd type="none" w="sm" len="sm"/>
          </a:ln>
        </p:spPr>
        <p:txBody>
          <a:bodyPr anchor="ctr">
            <a:spAutoFit/>
          </a:bodyPr>
          <a:lstStyle/>
          <a:p>
            <a:r>
              <a:rPr lang="el-GR" sz="2800">
                <a:latin typeface="Times New Roman" pitchFamily="18" charset="0"/>
              </a:rPr>
              <a:t>Ένα ολοκληρωμένο σύστημα σκοπών, μέσων και φορέων που συνδυάζονται σ’ ένα πρόγραμμα ή σ’ έναν αριθμό προγραμμάτων, για να επιτύχουν την ισόρροπη μεταβολή της διαπεριφερειακής διάρθρωσης της οικονομίας </a:t>
            </a:r>
          </a:p>
        </p:txBody>
      </p:sp>
      <p:sp>
        <p:nvSpPr>
          <p:cNvPr id="3078" name="Rectangle 6"/>
          <p:cNvSpPr>
            <a:spLocks noChangeArrowheads="1"/>
          </p:cNvSpPr>
          <p:nvPr/>
        </p:nvSpPr>
        <p:spPr bwMode="auto">
          <a:xfrm>
            <a:off x="0" y="0"/>
            <a:ext cx="9144000" cy="1027113"/>
          </a:xfrm>
          <a:prstGeom prst="rect">
            <a:avLst/>
          </a:prstGeom>
          <a:noFill/>
          <a:ln w="9525">
            <a:noFill/>
            <a:miter lim="800000"/>
            <a:headEnd/>
            <a:tailEnd/>
          </a:ln>
        </p:spPr>
        <p:txBody>
          <a:bodyPr lIns="92075" tIns="46038" rIns="92075" bIns="46038" anchor="b"/>
          <a:lstStyle/>
          <a:p>
            <a:r>
              <a:rPr lang="el-GR" sz="2800" b="1">
                <a:latin typeface="Verdana" pitchFamily="34" charset="0"/>
              </a:rPr>
              <a:t>ΒΑΣΙΚΕΣ ΕΝΝΟΙΕΣ ΣΤΟΝ ΑΝΑΠΤΥΞΙΑΚΟ ΠΡΟΓΡΑΜΜΑΤΙΣΜΟ</a:t>
            </a:r>
            <a:r>
              <a:rPr lang="el-GR" sz="2800" b="1">
                <a:solidFill>
                  <a:schemeClr val="accent1"/>
                </a:solidFill>
                <a:latin typeface="Verdana" pitchFamily="34"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4294967295"/>
          </p:nvPr>
        </p:nvSpPr>
        <p:spPr>
          <a:xfrm>
            <a:off x="0" y="3276600"/>
            <a:ext cx="8458200" cy="2819400"/>
          </a:xfrm>
        </p:spPr>
        <p:txBody>
          <a:bodyPr/>
          <a:lstStyle/>
          <a:p>
            <a:pPr algn="ctr">
              <a:buFontTx/>
              <a:buNone/>
            </a:pPr>
            <a:r>
              <a:rPr lang="el-GR">
                <a:solidFill>
                  <a:schemeClr val="folHlink"/>
                </a:solidFill>
              </a:rPr>
              <a:t> </a:t>
            </a:r>
            <a:endParaRPr lang="el-GR" sz="2000">
              <a:solidFill>
                <a:schemeClr val="folHlink"/>
              </a:solidFill>
            </a:endParaRPr>
          </a:p>
          <a:p>
            <a:pPr algn="ctr">
              <a:buFontTx/>
              <a:buNone/>
            </a:pPr>
            <a:endParaRPr lang="en-US" sz="2000">
              <a:solidFill>
                <a:schemeClr val="folHlink"/>
              </a:solidFill>
            </a:endParaRPr>
          </a:p>
        </p:txBody>
      </p:sp>
      <p:sp>
        <p:nvSpPr>
          <p:cNvPr id="100355" name="Rectangle 3"/>
          <p:cNvSpPr>
            <a:spLocks noGrp="1" noChangeArrowheads="1"/>
          </p:cNvSpPr>
          <p:nvPr>
            <p:ph type="title" idx="4294967295"/>
          </p:nvPr>
        </p:nvSpPr>
        <p:spPr>
          <a:xfrm>
            <a:off x="0" y="0"/>
            <a:ext cx="7772400" cy="609600"/>
          </a:xfrm>
        </p:spPr>
        <p:txBody>
          <a:bodyPr lIns="92075" tIns="46038" rIns="92075" bIns="46038"/>
          <a:lstStyle/>
          <a:p>
            <a:r>
              <a:rPr lang="el-GR" sz="2400" b="1">
                <a:effectLst>
                  <a:outerShdw blurRad="38100" dist="38100" dir="2700000" algn="tl">
                    <a:srgbClr val="C0C0C0"/>
                  </a:outerShdw>
                </a:effectLst>
              </a:rPr>
              <a:t>ΔΕΥΤΕΡΟ ΚΟΙΝΟΤΙΚΟ ΠΛΑΙΣΙΟ ΣΤΗΡΙΞΗΣ 1994-99</a:t>
            </a:r>
            <a:endParaRPr lang="el-GR">
              <a:effectLst>
                <a:outerShdw blurRad="38100" dist="38100" dir="2700000" algn="tl">
                  <a:srgbClr val="C0C0C0"/>
                </a:outerShdw>
              </a:effectLst>
            </a:endParaRPr>
          </a:p>
        </p:txBody>
      </p:sp>
      <p:sp>
        <p:nvSpPr>
          <p:cNvPr id="9220" name="Rectangle 4"/>
          <p:cNvSpPr>
            <a:spLocks noChangeArrowheads="1"/>
          </p:cNvSpPr>
          <p:nvPr/>
        </p:nvSpPr>
        <p:spPr bwMode="auto">
          <a:xfrm>
            <a:off x="0" y="836613"/>
            <a:ext cx="3810000" cy="533400"/>
          </a:xfrm>
          <a:prstGeom prst="rect">
            <a:avLst/>
          </a:prstGeom>
          <a:solidFill>
            <a:srgbClr val="C0C0C0"/>
          </a:solidFill>
          <a:ln w="9525">
            <a:solidFill>
              <a:schemeClr val="tx1"/>
            </a:solidFill>
            <a:miter lim="800000"/>
            <a:headEnd/>
            <a:tailEnd/>
          </a:ln>
        </p:spPr>
        <p:txBody>
          <a:bodyPr wrap="none" lIns="90000" tIns="46800" rIns="90000" bIns="46800" anchor="ctr"/>
          <a:lstStyle/>
          <a:p>
            <a:r>
              <a:rPr lang="el-GR" sz="2800" b="1" u="sng"/>
              <a:t>Άξονες προτεραιότητας:</a:t>
            </a:r>
            <a:endParaRPr lang="el-GR" b="1" i="1" u="sng"/>
          </a:p>
        </p:txBody>
      </p:sp>
      <p:sp>
        <p:nvSpPr>
          <p:cNvPr id="9221" name="Rectangle 5"/>
          <p:cNvSpPr>
            <a:spLocks noChangeArrowheads="1"/>
          </p:cNvSpPr>
          <p:nvPr/>
        </p:nvSpPr>
        <p:spPr bwMode="auto">
          <a:xfrm>
            <a:off x="0" y="1812925"/>
            <a:ext cx="8172450" cy="4244975"/>
          </a:xfrm>
          <a:prstGeom prst="rect">
            <a:avLst/>
          </a:prstGeom>
          <a:noFill/>
          <a:ln w="9525">
            <a:noFill/>
            <a:miter lim="800000"/>
            <a:headEnd/>
            <a:tailEnd/>
          </a:ln>
        </p:spPr>
        <p:txBody>
          <a:bodyPr lIns="90000" tIns="46800" rIns="90000" bIns="46800">
            <a:spAutoFit/>
          </a:bodyPr>
          <a:lstStyle/>
          <a:p>
            <a:pPr eaLnBrk="0" hangingPunct="0">
              <a:lnSpc>
                <a:spcPct val="105000"/>
              </a:lnSpc>
              <a:spcBef>
                <a:spcPct val="5000"/>
              </a:spcBef>
              <a:spcAft>
                <a:spcPct val="5000"/>
              </a:spcAft>
            </a:pPr>
            <a:r>
              <a:rPr lang="el-GR" sz="2500"/>
              <a:t>1. Μείωση του περιφερειακού χαρακτήρα της χώρας και                                                                                                                                                                                                                προώθηση της εσωτερικής ολοκλήρωσης, μέσω της                                                                                                                                                                                                                  ανάπτυξης των βασικών υποδομών.</a:t>
            </a:r>
          </a:p>
          <a:p>
            <a:pPr eaLnBrk="0" hangingPunct="0">
              <a:lnSpc>
                <a:spcPct val="105000"/>
              </a:lnSpc>
              <a:spcBef>
                <a:spcPct val="5000"/>
              </a:spcBef>
              <a:spcAft>
                <a:spcPct val="5000"/>
              </a:spcAft>
            </a:pPr>
            <a:r>
              <a:rPr lang="el-GR" sz="2500"/>
              <a:t>2. Βελτίωση των συνθηκών διαβίωσης.</a:t>
            </a:r>
          </a:p>
          <a:p>
            <a:pPr eaLnBrk="0" hangingPunct="0">
              <a:lnSpc>
                <a:spcPct val="105000"/>
              </a:lnSpc>
              <a:spcBef>
                <a:spcPct val="5000"/>
              </a:spcBef>
              <a:spcAft>
                <a:spcPct val="5000"/>
              </a:spcAft>
            </a:pPr>
            <a:r>
              <a:rPr lang="el-GR" sz="2500"/>
              <a:t>3. Ανάπτυξη και ανταγωνιστικότητα του οικονομικού ιστού.</a:t>
            </a:r>
          </a:p>
          <a:p>
            <a:pPr eaLnBrk="0" hangingPunct="0">
              <a:lnSpc>
                <a:spcPct val="105000"/>
              </a:lnSpc>
              <a:spcBef>
                <a:spcPct val="5000"/>
              </a:spcBef>
              <a:spcAft>
                <a:spcPct val="5000"/>
              </a:spcAft>
            </a:pPr>
            <a:r>
              <a:rPr lang="el-GR" sz="2500"/>
              <a:t>4. Ανάπτυξη του ανθρώπινου δυναμικού και προώθηση της                                                                                                                                                                                                              απασχόλησης.</a:t>
            </a:r>
          </a:p>
          <a:p>
            <a:pPr eaLnBrk="0" hangingPunct="0">
              <a:lnSpc>
                <a:spcPct val="105000"/>
              </a:lnSpc>
              <a:spcBef>
                <a:spcPct val="5000"/>
              </a:spcBef>
              <a:spcAft>
                <a:spcPct val="5000"/>
              </a:spcAft>
            </a:pPr>
            <a:r>
              <a:rPr lang="el-GR" sz="2500"/>
              <a:t>5. Μείωση των περιφερειακών ανισοτήτων και άρση της                                                                                                                                                                                                                απομόνωσης των νησιωτικών περιοχών, μέσω της                                                                                                                                                                                                                   αξιοποίησης του τοπικού δυναμικού τους.</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4294967295"/>
          </p:nvPr>
        </p:nvSpPr>
        <p:spPr>
          <a:xfrm>
            <a:off x="0" y="3276600"/>
            <a:ext cx="8458200" cy="2819400"/>
          </a:xfrm>
        </p:spPr>
        <p:txBody>
          <a:bodyPr/>
          <a:lstStyle/>
          <a:p>
            <a:pPr algn="ctr">
              <a:buFontTx/>
              <a:buNone/>
            </a:pPr>
            <a:r>
              <a:rPr lang="el-GR">
                <a:solidFill>
                  <a:schemeClr val="folHlink"/>
                </a:solidFill>
              </a:rPr>
              <a:t> </a:t>
            </a:r>
            <a:endParaRPr lang="el-GR" sz="2000">
              <a:solidFill>
                <a:schemeClr val="folHlink"/>
              </a:solidFill>
            </a:endParaRPr>
          </a:p>
          <a:p>
            <a:pPr algn="ctr">
              <a:buFontTx/>
              <a:buNone/>
            </a:pPr>
            <a:endParaRPr lang="en-US" sz="2000">
              <a:solidFill>
                <a:schemeClr val="folHlink"/>
              </a:solidFill>
            </a:endParaRPr>
          </a:p>
        </p:txBody>
      </p:sp>
      <p:sp>
        <p:nvSpPr>
          <p:cNvPr id="101379" name="Rectangle 3"/>
          <p:cNvSpPr>
            <a:spLocks noGrp="1" noChangeArrowheads="1"/>
          </p:cNvSpPr>
          <p:nvPr>
            <p:ph type="title" idx="4294967295"/>
          </p:nvPr>
        </p:nvSpPr>
        <p:spPr>
          <a:xfrm>
            <a:off x="0" y="0"/>
            <a:ext cx="7772400" cy="609600"/>
          </a:xfrm>
        </p:spPr>
        <p:txBody>
          <a:bodyPr lIns="92075" tIns="46038" rIns="92075" bIns="46038"/>
          <a:lstStyle/>
          <a:p>
            <a:r>
              <a:rPr lang="el-GR" sz="2400" b="1">
                <a:effectLst>
                  <a:outerShdw blurRad="38100" dist="38100" dir="2700000" algn="tl">
                    <a:srgbClr val="C0C0C0"/>
                  </a:outerShdw>
                </a:effectLst>
              </a:rPr>
              <a:t>ΤΡΙΤΟ ΚΟΙΝΟΤΙΚΟ ΠΛΑΙΣΙΟ ΣΤΗΡΙΞΗΣ 2000-06</a:t>
            </a:r>
            <a:endParaRPr lang="el-GR">
              <a:effectLst>
                <a:outerShdw blurRad="38100" dist="38100" dir="2700000" algn="tl">
                  <a:srgbClr val="C0C0C0"/>
                </a:outerShdw>
              </a:effectLst>
            </a:endParaRPr>
          </a:p>
        </p:txBody>
      </p:sp>
      <p:sp>
        <p:nvSpPr>
          <p:cNvPr id="10244" name="Rectangle 4"/>
          <p:cNvSpPr>
            <a:spLocks noChangeArrowheads="1"/>
          </p:cNvSpPr>
          <p:nvPr/>
        </p:nvSpPr>
        <p:spPr bwMode="auto">
          <a:xfrm>
            <a:off x="0" y="990600"/>
            <a:ext cx="3810000" cy="533400"/>
          </a:xfrm>
          <a:prstGeom prst="rect">
            <a:avLst/>
          </a:prstGeom>
          <a:solidFill>
            <a:srgbClr val="C0C0C0"/>
          </a:solidFill>
          <a:ln w="9525">
            <a:solidFill>
              <a:schemeClr val="tx1"/>
            </a:solidFill>
            <a:miter lim="800000"/>
            <a:headEnd/>
            <a:tailEnd/>
          </a:ln>
        </p:spPr>
        <p:txBody>
          <a:bodyPr wrap="none" lIns="90000" tIns="46800" rIns="90000" bIns="46800" anchor="ctr"/>
          <a:lstStyle/>
          <a:p>
            <a:r>
              <a:rPr lang="el-GR" sz="2800" b="1" u="sng"/>
              <a:t>Άξονες προτεραιότητας:</a:t>
            </a:r>
            <a:endParaRPr lang="el-GR" b="1" i="1" u="sng"/>
          </a:p>
        </p:txBody>
      </p:sp>
      <p:sp>
        <p:nvSpPr>
          <p:cNvPr id="10245" name="Rectangle 5"/>
          <p:cNvSpPr>
            <a:spLocks noChangeArrowheads="1"/>
          </p:cNvSpPr>
          <p:nvPr/>
        </p:nvSpPr>
        <p:spPr bwMode="auto">
          <a:xfrm>
            <a:off x="0" y="1676400"/>
            <a:ext cx="5449888" cy="4319588"/>
          </a:xfrm>
          <a:prstGeom prst="rect">
            <a:avLst/>
          </a:prstGeom>
          <a:noFill/>
          <a:ln w="9525">
            <a:noFill/>
            <a:miter lim="800000"/>
            <a:headEnd/>
            <a:tailEnd/>
          </a:ln>
        </p:spPr>
        <p:txBody>
          <a:bodyPr lIns="90000" tIns="46800" rIns="90000" bIns="46800">
            <a:spAutoFit/>
          </a:bodyPr>
          <a:lstStyle/>
          <a:p>
            <a:pPr eaLnBrk="0" hangingPunct="0">
              <a:lnSpc>
                <a:spcPct val="110000"/>
              </a:lnSpc>
              <a:spcBef>
                <a:spcPct val="5000"/>
              </a:spcBef>
              <a:spcAft>
                <a:spcPct val="5000"/>
              </a:spcAft>
            </a:pPr>
            <a:r>
              <a:rPr lang="el-GR" sz="2800"/>
              <a:t>1. Ανθρώπινοι Πόροι.</a:t>
            </a:r>
          </a:p>
          <a:p>
            <a:pPr eaLnBrk="0" hangingPunct="0">
              <a:lnSpc>
                <a:spcPct val="110000"/>
              </a:lnSpc>
              <a:spcBef>
                <a:spcPct val="5000"/>
              </a:spcBef>
              <a:spcAft>
                <a:spcPct val="5000"/>
              </a:spcAft>
            </a:pPr>
            <a:r>
              <a:rPr lang="el-GR" sz="2800"/>
              <a:t>2. Μεταφορές.</a:t>
            </a:r>
          </a:p>
          <a:p>
            <a:pPr eaLnBrk="0" hangingPunct="0">
              <a:lnSpc>
                <a:spcPct val="110000"/>
              </a:lnSpc>
              <a:spcBef>
                <a:spcPct val="5000"/>
              </a:spcBef>
              <a:spcAft>
                <a:spcPct val="5000"/>
              </a:spcAft>
            </a:pPr>
            <a:r>
              <a:rPr lang="el-GR" sz="2800"/>
              <a:t>3. Ανταγωνιστικότητα.</a:t>
            </a:r>
          </a:p>
          <a:p>
            <a:pPr eaLnBrk="0" hangingPunct="0">
              <a:lnSpc>
                <a:spcPct val="110000"/>
              </a:lnSpc>
              <a:spcBef>
                <a:spcPct val="5000"/>
              </a:spcBef>
              <a:spcAft>
                <a:spcPct val="5000"/>
              </a:spcAft>
            </a:pPr>
            <a:r>
              <a:rPr lang="el-GR" sz="2800"/>
              <a:t>4. Ανάπτυξη της Υπαίθρου και                                                                                                                                                                                                                                       Αλιεία.</a:t>
            </a:r>
          </a:p>
          <a:p>
            <a:pPr eaLnBrk="0" hangingPunct="0">
              <a:lnSpc>
                <a:spcPct val="110000"/>
              </a:lnSpc>
              <a:spcBef>
                <a:spcPct val="5000"/>
              </a:spcBef>
              <a:spcAft>
                <a:spcPct val="5000"/>
              </a:spcAft>
            </a:pPr>
            <a:r>
              <a:rPr lang="el-GR" sz="2800"/>
              <a:t>5. Ποιότητα ζωής.</a:t>
            </a:r>
          </a:p>
          <a:p>
            <a:pPr eaLnBrk="0" hangingPunct="0">
              <a:lnSpc>
                <a:spcPct val="110000"/>
              </a:lnSpc>
              <a:spcBef>
                <a:spcPct val="5000"/>
              </a:spcBef>
              <a:spcAft>
                <a:spcPct val="5000"/>
              </a:spcAft>
            </a:pPr>
            <a:r>
              <a:rPr lang="el-GR" sz="2800"/>
              <a:t>6. Κοινωνία της Πληροφορίας.</a:t>
            </a:r>
          </a:p>
          <a:p>
            <a:pPr eaLnBrk="0" hangingPunct="0">
              <a:lnSpc>
                <a:spcPct val="110000"/>
              </a:lnSpc>
              <a:spcBef>
                <a:spcPct val="5000"/>
              </a:spcBef>
              <a:spcAft>
                <a:spcPct val="5000"/>
              </a:spcAft>
            </a:pPr>
            <a:endParaRPr lang="el-GR" sz="1200"/>
          </a:p>
          <a:p>
            <a:pPr eaLnBrk="0" hangingPunct="0">
              <a:lnSpc>
                <a:spcPct val="110000"/>
              </a:lnSpc>
              <a:spcBef>
                <a:spcPct val="5000"/>
              </a:spcBef>
              <a:spcAft>
                <a:spcPct val="5000"/>
              </a:spcAft>
            </a:pPr>
            <a:r>
              <a:rPr lang="el-GR" sz="2800"/>
              <a:t>7. Περιφερειακή Ανάπτυξη.</a:t>
            </a:r>
          </a:p>
        </p:txBody>
      </p:sp>
      <p:sp>
        <p:nvSpPr>
          <p:cNvPr id="10246" name="Line 6"/>
          <p:cNvSpPr>
            <a:spLocks noChangeShapeType="1"/>
          </p:cNvSpPr>
          <p:nvPr/>
        </p:nvSpPr>
        <p:spPr bwMode="auto">
          <a:xfrm>
            <a:off x="4648200" y="1828800"/>
            <a:ext cx="0" cy="3429000"/>
          </a:xfrm>
          <a:prstGeom prst="line">
            <a:avLst/>
          </a:prstGeom>
          <a:noFill/>
          <a:ln w="9525">
            <a:solidFill>
              <a:schemeClr val="tx1"/>
            </a:solidFill>
            <a:round/>
            <a:headEnd/>
            <a:tailEnd/>
          </a:ln>
        </p:spPr>
        <p:txBody>
          <a:bodyPr wrap="none" lIns="90000" tIns="46800" rIns="90000" bIns="46800" anchor="ctr"/>
          <a:lstStyle/>
          <a:p>
            <a:endParaRPr lang="el-GR"/>
          </a:p>
        </p:txBody>
      </p:sp>
      <p:sp>
        <p:nvSpPr>
          <p:cNvPr id="10247" name="Line 7"/>
          <p:cNvSpPr>
            <a:spLocks noChangeShapeType="1"/>
          </p:cNvSpPr>
          <p:nvPr/>
        </p:nvSpPr>
        <p:spPr bwMode="auto">
          <a:xfrm>
            <a:off x="4648200" y="3276600"/>
            <a:ext cx="14478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10248" name="Text Box 8"/>
          <p:cNvSpPr txBox="1">
            <a:spLocks noChangeArrowheads="1"/>
          </p:cNvSpPr>
          <p:nvPr/>
        </p:nvSpPr>
        <p:spPr bwMode="auto">
          <a:xfrm>
            <a:off x="6172200" y="2667000"/>
            <a:ext cx="2778125" cy="1187450"/>
          </a:xfrm>
          <a:prstGeom prst="rect">
            <a:avLst/>
          </a:prstGeom>
          <a:noFill/>
          <a:ln w="9525">
            <a:noFill/>
            <a:miter lim="800000"/>
            <a:headEnd/>
            <a:tailEnd/>
          </a:ln>
        </p:spPr>
        <p:txBody>
          <a:bodyPr wrap="none" lIns="90000" tIns="46800" rIns="90000" bIns="46800">
            <a:spAutoFit/>
          </a:bodyPr>
          <a:lstStyle/>
          <a:p>
            <a:r>
              <a:rPr lang="el-GR" b="1"/>
              <a:t>11 ΤΟΜΕΑΚΑ</a:t>
            </a:r>
          </a:p>
          <a:p>
            <a:r>
              <a:rPr lang="el-GR" b="1"/>
              <a:t>ΕΠΙΧΕΙΡΗΣΙΑΚΑ </a:t>
            </a:r>
          </a:p>
          <a:p>
            <a:r>
              <a:rPr lang="el-GR" b="1"/>
              <a:t>ΠΡΟΓΡΑΜΜΑΤΑ</a:t>
            </a:r>
          </a:p>
        </p:txBody>
      </p:sp>
      <p:sp>
        <p:nvSpPr>
          <p:cNvPr id="10249" name="Line 9"/>
          <p:cNvSpPr>
            <a:spLocks noChangeShapeType="1"/>
          </p:cNvSpPr>
          <p:nvPr/>
        </p:nvSpPr>
        <p:spPr bwMode="auto">
          <a:xfrm>
            <a:off x="4648200" y="5486400"/>
            <a:ext cx="0" cy="685800"/>
          </a:xfrm>
          <a:prstGeom prst="line">
            <a:avLst/>
          </a:prstGeom>
          <a:noFill/>
          <a:ln w="9525">
            <a:solidFill>
              <a:schemeClr val="tx1"/>
            </a:solidFill>
            <a:round/>
            <a:headEnd/>
            <a:tailEnd/>
          </a:ln>
        </p:spPr>
        <p:txBody>
          <a:bodyPr wrap="none" lIns="90000" tIns="46800" rIns="90000" bIns="46800" anchor="ctr"/>
          <a:lstStyle/>
          <a:p>
            <a:endParaRPr lang="el-GR"/>
          </a:p>
        </p:txBody>
      </p:sp>
      <p:sp>
        <p:nvSpPr>
          <p:cNvPr id="10250" name="Line 10"/>
          <p:cNvSpPr>
            <a:spLocks noChangeShapeType="1"/>
          </p:cNvSpPr>
          <p:nvPr/>
        </p:nvSpPr>
        <p:spPr bwMode="auto">
          <a:xfrm flipV="1">
            <a:off x="4648200" y="5791200"/>
            <a:ext cx="1524000" cy="0"/>
          </a:xfrm>
          <a:prstGeom prst="line">
            <a:avLst/>
          </a:prstGeom>
          <a:noFill/>
          <a:ln w="9525">
            <a:solidFill>
              <a:schemeClr val="tx1"/>
            </a:solidFill>
            <a:round/>
            <a:headEnd/>
            <a:tailEnd type="triangle" w="med" len="med"/>
          </a:ln>
        </p:spPr>
        <p:txBody>
          <a:bodyPr wrap="none" lIns="90000" tIns="46800" rIns="90000" bIns="46800" anchor="ctr"/>
          <a:lstStyle/>
          <a:p>
            <a:endParaRPr lang="el-GR"/>
          </a:p>
        </p:txBody>
      </p:sp>
      <p:sp>
        <p:nvSpPr>
          <p:cNvPr id="10251" name="Text Box 11"/>
          <p:cNvSpPr txBox="1">
            <a:spLocks noChangeArrowheads="1"/>
          </p:cNvSpPr>
          <p:nvPr/>
        </p:nvSpPr>
        <p:spPr bwMode="auto">
          <a:xfrm>
            <a:off x="6196013" y="5181600"/>
            <a:ext cx="2947987" cy="1187450"/>
          </a:xfrm>
          <a:prstGeom prst="rect">
            <a:avLst/>
          </a:prstGeom>
          <a:noFill/>
          <a:ln w="9525">
            <a:noFill/>
            <a:miter lim="800000"/>
            <a:headEnd/>
            <a:tailEnd/>
          </a:ln>
        </p:spPr>
        <p:txBody>
          <a:bodyPr wrap="none" lIns="90000" tIns="46800" rIns="90000" bIns="46800">
            <a:spAutoFit/>
          </a:bodyPr>
          <a:lstStyle/>
          <a:p>
            <a:r>
              <a:rPr lang="el-GR" b="1"/>
              <a:t>13 ΠΕΡΙΦΕΡΕΙΑΚΑ</a:t>
            </a:r>
          </a:p>
          <a:p>
            <a:r>
              <a:rPr lang="el-GR" b="1"/>
              <a:t>ΕΠΙΧΕΙΡΗΣΙΑΚΑ </a:t>
            </a:r>
          </a:p>
          <a:p>
            <a:r>
              <a:rPr lang="el-GR" b="1"/>
              <a:t>ΠΡΟΓΡΑΜΜΑΤΑ</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5" name="Rectangle 7"/>
          <p:cNvSpPr>
            <a:spLocks noChangeArrowheads="1"/>
          </p:cNvSpPr>
          <p:nvPr/>
        </p:nvSpPr>
        <p:spPr bwMode="auto">
          <a:xfrm>
            <a:off x="0" y="57150"/>
            <a:ext cx="8964613" cy="3776663"/>
          </a:xfrm>
          <a:prstGeom prst="rect">
            <a:avLst/>
          </a:prstGeom>
          <a:noFill/>
          <a:ln w="12700">
            <a:noFill/>
            <a:miter lim="800000"/>
            <a:headEnd type="none" w="sm" len="sm"/>
            <a:tailEnd type="none" w="sm" len="sm"/>
          </a:ln>
          <a:effectLst/>
        </p:spPr>
        <p:txBody>
          <a:bodyPr anchor="ctr">
            <a:spAutoFit/>
          </a:bodyPr>
          <a:lstStyle/>
          <a:p>
            <a:pPr algn="ctr"/>
            <a:r>
              <a:rPr lang="el-GR" sz="2200" b="1">
                <a:solidFill>
                  <a:srgbClr val="0000CC"/>
                </a:solidFill>
              </a:rPr>
              <a:t>ΠΡΟΓΡΑΜΜΑΤΙΚΗ ΔΟΜΗ ΕΣΠΑ 2007-13</a:t>
            </a:r>
          </a:p>
          <a:p>
            <a:endParaRPr lang="el-GR" sz="2200">
              <a:solidFill>
                <a:srgbClr val="0000CC"/>
              </a:solidFill>
            </a:endParaRPr>
          </a:p>
          <a:p>
            <a:r>
              <a:rPr lang="en-US" sz="2200" b="1" u="sng">
                <a:solidFill>
                  <a:srgbClr val="0000CC"/>
                </a:solidFill>
              </a:rPr>
              <a:t>8</a:t>
            </a:r>
            <a:r>
              <a:rPr lang="el-GR" sz="2200" b="1" u="sng">
                <a:solidFill>
                  <a:srgbClr val="0000CC"/>
                </a:solidFill>
              </a:rPr>
              <a:t> Τομεακά ΕΠ</a:t>
            </a:r>
            <a:endParaRPr lang="el-GR" sz="2200">
              <a:solidFill>
                <a:srgbClr val="0000CC"/>
              </a:solidFill>
            </a:endParaRPr>
          </a:p>
          <a:p>
            <a:r>
              <a:rPr lang="el-GR" sz="2200">
                <a:solidFill>
                  <a:srgbClr val="0000CC"/>
                </a:solidFill>
              </a:rPr>
              <a:t>1.  Ε.Π. ΠΕΡΙΒΑΛΛΟΝ - ΑΕΙΦΟΡΟΣ ΑΝΑΠΤΥΞΗ </a:t>
            </a:r>
          </a:p>
          <a:p>
            <a:r>
              <a:rPr lang="el-GR" sz="2200">
                <a:solidFill>
                  <a:srgbClr val="0000CC"/>
                </a:solidFill>
              </a:rPr>
              <a:t>2.  Ε.Π. ΕΝΙΣΧΥΣΗ ΤΗΣ ΠΡΟΣΠΕΛΑΣΙΜΟΤΗΤΑΣ </a:t>
            </a:r>
          </a:p>
          <a:p>
            <a:r>
              <a:rPr lang="el-GR" sz="2200">
                <a:solidFill>
                  <a:srgbClr val="0000CC"/>
                </a:solidFill>
              </a:rPr>
              <a:t>3.  Ε.Π. ΑΝΤΑΓΩΝΙΣΤΙΚΟΤΗΤΑ ΚΑΙ ΕΠΙΧΕΙΡΗΜΑΤΙΚΟΤΗΤΑ </a:t>
            </a:r>
          </a:p>
          <a:p>
            <a:r>
              <a:rPr lang="el-GR" sz="2200">
                <a:solidFill>
                  <a:srgbClr val="0000CC"/>
                </a:solidFill>
              </a:rPr>
              <a:t>4.  Ε.Π. ΨΗΦΙΑΚΗ ΣΥΓΚΛΙΣΗ </a:t>
            </a:r>
          </a:p>
          <a:p>
            <a:r>
              <a:rPr lang="el-GR" sz="2200">
                <a:solidFill>
                  <a:srgbClr val="0000CC"/>
                </a:solidFill>
              </a:rPr>
              <a:t>5.  Ε.Π. ΑΝΑΠΤΥΞΗ ΑΝΘΡΩΠΙΝΟΥ ΔΥΝΑΜΙΚΟΥ </a:t>
            </a:r>
          </a:p>
          <a:p>
            <a:r>
              <a:rPr lang="el-GR" sz="2200">
                <a:solidFill>
                  <a:srgbClr val="0000CC"/>
                </a:solidFill>
              </a:rPr>
              <a:t>6.  Ε.Π. ΕΚΠΑΙΔΕΥΣΗ ΚΑΙ ΔΙΑ ΒΙΟΥ ΜΑΘΗΣΗ </a:t>
            </a:r>
          </a:p>
          <a:p>
            <a:r>
              <a:rPr lang="el-GR" sz="2200">
                <a:solidFill>
                  <a:srgbClr val="0000CC"/>
                </a:solidFill>
              </a:rPr>
              <a:t>7.  Ε.Π. ΔΙΟΙΚΗΤΙΚΗ ΜΕΤΑΡΡΥΘΜΙΣΗ </a:t>
            </a:r>
          </a:p>
          <a:p>
            <a:r>
              <a:rPr lang="el-GR" sz="2200">
                <a:solidFill>
                  <a:srgbClr val="0000CC"/>
                </a:solidFill>
              </a:rPr>
              <a:t>8.  Ε.Π. ΤΕΧΝΙΚΗ ΥΠΟΣΤΗΡΙΞΗ ΕΦΑΡΜΟΓΗΣ </a:t>
            </a:r>
          </a:p>
        </p:txBody>
      </p:sp>
      <p:sp>
        <p:nvSpPr>
          <p:cNvPr id="68616" name="Rectangle 8"/>
          <p:cNvSpPr>
            <a:spLocks noChangeArrowheads="1"/>
          </p:cNvSpPr>
          <p:nvPr/>
        </p:nvSpPr>
        <p:spPr bwMode="auto">
          <a:xfrm>
            <a:off x="0" y="4076700"/>
            <a:ext cx="9144000" cy="2101850"/>
          </a:xfrm>
          <a:prstGeom prst="rect">
            <a:avLst/>
          </a:prstGeom>
          <a:noFill/>
          <a:ln w="12700">
            <a:noFill/>
            <a:miter lim="800000"/>
            <a:headEnd type="none" w="sm" len="sm"/>
            <a:tailEnd type="none" w="sm" len="sm"/>
          </a:ln>
          <a:effectLst/>
        </p:spPr>
        <p:txBody>
          <a:bodyPr anchor="ctr">
            <a:spAutoFit/>
          </a:bodyPr>
          <a:lstStyle/>
          <a:p>
            <a:r>
              <a:rPr lang="en-US" sz="2200" b="1" u="sng">
                <a:solidFill>
                  <a:srgbClr val="0000CC"/>
                </a:solidFill>
              </a:rPr>
              <a:t>5</a:t>
            </a:r>
            <a:r>
              <a:rPr lang="el-GR" sz="2200" b="1" u="sng">
                <a:solidFill>
                  <a:srgbClr val="0000CC"/>
                </a:solidFill>
              </a:rPr>
              <a:t> Περιφερειακά ΕΠ</a:t>
            </a:r>
            <a:r>
              <a:rPr lang="el-GR" sz="2200" u="sng">
                <a:solidFill>
                  <a:srgbClr val="0000CC"/>
                </a:solidFill>
              </a:rPr>
              <a:t> </a:t>
            </a:r>
            <a:endParaRPr lang="el-GR" sz="2200">
              <a:solidFill>
                <a:srgbClr val="0000CC"/>
              </a:solidFill>
            </a:endParaRPr>
          </a:p>
          <a:p>
            <a:r>
              <a:rPr lang="el-GR" sz="2200">
                <a:solidFill>
                  <a:srgbClr val="0000CC"/>
                </a:solidFill>
              </a:rPr>
              <a:t>1.  Ε.Π. ΜΑΚΕΔΟΝΙΑΣ - ΘΡΑΚΗΣ </a:t>
            </a:r>
          </a:p>
          <a:p>
            <a:r>
              <a:rPr lang="el-GR" sz="2200">
                <a:solidFill>
                  <a:srgbClr val="0000CC"/>
                </a:solidFill>
              </a:rPr>
              <a:t>2.  Ε.Π. ΔΥΤΙΚΗΣ ΕΛΛΑΔΑΣ - ΠΕΛΟΠΟΝΝΗΣΟΥ - ΙΟΝΙΩΝ ΝΗΣΩΝ </a:t>
            </a:r>
          </a:p>
          <a:p>
            <a:r>
              <a:rPr lang="el-GR" sz="2200">
                <a:solidFill>
                  <a:srgbClr val="0000CC"/>
                </a:solidFill>
              </a:rPr>
              <a:t>3.  Ε.Π. ΚΡΗΤΗΣ ΚΑΙ ΝΗΣΩΝ ΑΙΓΑΙΟΥ </a:t>
            </a:r>
          </a:p>
          <a:p>
            <a:r>
              <a:rPr lang="el-GR" sz="2200">
                <a:solidFill>
                  <a:srgbClr val="0000CC"/>
                </a:solidFill>
              </a:rPr>
              <a:t>4.  Ε.Π. ΘΕΣΣΑΛΙΑΣ- ΣΤΕΡΕΑΣ ΕΛΛΑΔΑΣ - ΗΠΕΙΡΟΥ </a:t>
            </a:r>
          </a:p>
          <a:p>
            <a:r>
              <a:rPr lang="el-GR" sz="2200">
                <a:solidFill>
                  <a:srgbClr val="0000CC"/>
                </a:solidFill>
              </a:rPr>
              <a:t>5.  Ε.Π. ΑΤΤΙΚΗΣ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ChangeArrowheads="1"/>
          </p:cNvSpPr>
          <p:nvPr/>
        </p:nvSpPr>
        <p:spPr bwMode="auto">
          <a:xfrm>
            <a:off x="50800" y="60325"/>
            <a:ext cx="9093200" cy="6797675"/>
          </a:xfrm>
          <a:prstGeom prst="rect">
            <a:avLst/>
          </a:prstGeom>
          <a:noFill/>
          <a:ln w="12700">
            <a:noFill/>
            <a:miter lim="800000"/>
            <a:headEnd type="none" w="sm" len="sm"/>
            <a:tailEnd type="none" w="sm" len="sm"/>
          </a:ln>
          <a:effectLst/>
        </p:spPr>
        <p:txBody>
          <a:bodyPr anchor="ctr">
            <a:spAutoFit/>
          </a:bodyPr>
          <a:lstStyle/>
          <a:p>
            <a:pPr algn="ctr"/>
            <a:r>
              <a:rPr lang="en-US" sz="2000" b="1">
                <a:solidFill>
                  <a:srgbClr val="0000CC"/>
                </a:solidFill>
              </a:rPr>
              <a:t>12</a:t>
            </a:r>
            <a:r>
              <a:rPr lang="el-GR" sz="2000" b="1">
                <a:solidFill>
                  <a:srgbClr val="0000CC"/>
                </a:solidFill>
              </a:rPr>
              <a:t> ΕΠ ΕΔΑΦΙΚΗΣ ΣΥΝΕΡΓΑΣΙΑΣ</a:t>
            </a:r>
            <a:endParaRPr lang="el-GR" sz="2000">
              <a:solidFill>
                <a:srgbClr val="0000CC"/>
              </a:solidFill>
            </a:endParaRPr>
          </a:p>
          <a:p>
            <a:r>
              <a:rPr lang="el-GR" sz="2000" b="1">
                <a:solidFill>
                  <a:schemeClr val="folHlink"/>
                </a:solidFill>
              </a:rPr>
              <a:t>1. Προγράμματα Διασυνοριακής Συνεργασίας</a:t>
            </a:r>
            <a:endParaRPr lang="el-GR" sz="2000">
              <a:solidFill>
                <a:schemeClr val="folHlink"/>
              </a:solidFill>
            </a:endParaRPr>
          </a:p>
          <a:p>
            <a:r>
              <a:rPr lang="el-GR" sz="2000" b="1" i="1">
                <a:solidFill>
                  <a:srgbClr val="0000CC"/>
                </a:solidFill>
              </a:rPr>
              <a:t>1.1 Εξωτερικά σύνορα</a:t>
            </a:r>
            <a:endParaRPr lang="el-GR" sz="2000">
              <a:solidFill>
                <a:srgbClr val="0000CC"/>
              </a:solidFill>
            </a:endParaRPr>
          </a:p>
          <a:p>
            <a:r>
              <a:rPr lang="el-GR" sz="2000" i="1">
                <a:solidFill>
                  <a:srgbClr val="0000CC"/>
                </a:solidFill>
              </a:rPr>
              <a:t>Διμερής Διασυνοριακή Συνεργασία (ΕΤΠΑ - ΙΡΑ)</a:t>
            </a:r>
            <a:endParaRPr lang="el-GR" sz="2000">
              <a:solidFill>
                <a:srgbClr val="0000CC"/>
              </a:solidFill>
            </a:endParaRPr>
          </a:p>
          <a:p>
            <a:r>
              <a:rPr lang="el-GR" sz="2000">
                <a:solidFill>
                  <a:srgbClr val="0000CC"/>
                </a:solidFill>
              </a:rPr>
              <a:t>1. Ελλάδα-Αλβανία</a:t>
            </a:r>
          </a:p>
          <a:p>
            <a:r>
              <a:rPr lang="el-GR" sz="2000">
                <a:solidFill>
                  <a:srgbClr val="0000CC"/>
                </a:solidFill>
              </a:rPr>
              <a:t>2. Ελλάδα-ΠΓΔΜ</a:t>
            </a:r>
          </a:p>
          <a:p>
            <a:r>
              <a:rPr lang="el-GR" sz="2000">
                <a:solidFill>
                  <a:srgbClr val="0000CC"/>
                </a:solidFill>
              </a:rPr>
              <a:t>3. Ελλάδα–Τουρκία</a:t>
            </a:r>
          </a:p>
          <a:p>
            <a:r>
              <a:rPr lang="el-GR" sz="2000" i="1">
                <a:solidFill>
                  <a:srgbClr val="0000CC"/>
                </a:solidFill>
              </a:rPr>
              <a:t>Πολυμερής Διασυνοριακή Συνεργασία (ΕΤΠΑ - ΙΡΑ)</a:t>
            </a:r>
            <a:endParaRPr lang="el-GR" sz="2000">
              <a:solidFill>
                <a:srgbClr val="0000CC"/>
              </a:solidFill>
            </a:endParaRPr>
          </a:p>
          <a:p>
            <a:r>
              <a:rPr lang="el-GR" sz="2000">
                <a:solidFill>
                  <a:srgbClr val="0000CC"/>
                </a:solidFill>
              </a:rPr>
              <a:t>4. Αδριατική</a:t>
            </a:r>
          </a:p>
          <a:p>
            <a:r>
              <a:rPr lang="el-GR" sz="2000" i="1">
                <a:solidFill>
                  <a:srgbClr val="0000CC"/>
                </a:solidFill>
              </a:rPr>
              <a:t>Πολυμερής Διασυνοριακή Συνεργασία (ΕΤΠΑ - ΕΝΡΙ)</a:t>
            </a:r>
            <a:endParaRPr lang="el-GR" sz="2000">
              <a:solidFill>
                <a:srgbClr val="0000CC"/>
              </a:solidFill>
            </a:endParaRPr>
          </a:p>
          <a:p>
            <a:r>
              <a:rPr lang="el-GR" sz="2000">
                <a:solidFill>
                  <a:srgbClr val="0000CC"/>
                </a:solidFill>
              </a:rPr>
              <a:t>5. MEDITERRANEAN SEA BASIN</a:t>
            </a:r>
          </a:p>
          <a:p>
            <a:r>
              <a:rPr lang="el-GR" sz="2000">
                <a:solidFill>
                  <a:srgbClr val="0000CC"/>
                </a:solidFill>
              </a:rPr>
              <a:t>6. BLACK SEA BASIN</a:t>
            </a:r>
          </a:p>
          <a:p>
            <a:r>
              <a:rPr lang="el-GR" sz="2000" b="1" i="1">
                <a:solidFill>
                  <a:srgbClr val="0000CC"/>
                </a:solidFill>
              </a:rPr>
              <a:t>1.2 Εσωτερικά σύνορα</a:t>
            </a:r>
            <a:endParaRPr lang="el-GR" sz="2000">
              <a:solidFill>
                <a:srgbClr val="0000CC"/>
              </a:solidFill>
            </a:endParaRPr>
          </a:p>
          <a:p>
            <a:r>
              <a:rPr lang="el-GR" sz="2000" i="1">
                <a:solidFill>
                  <a:srgbClr val="0000CC"/>
                </a:solidFill>
              </a:rPr>
              <a:t>Διμερής Διασυνοριακή Συνεργασία (ΕΤΠΑ)</a:t>
            </a:r>
            <a:endParaRPr lang="el-GR" sz="2000">
              <a:solidFill>
                <a:srgbClr val="0000CC"/>
              </a:solidFill>
            </a:endParaRPr>
          </a:p>
          <a:p>
            <a:r>
              <a:rPr lang="el-GR" sz="2000">
                <a:solidFill>
                  <a:srgbClr val="0000CC"/>
                </a:solidFill>
              </a:rPr>
              <a:t>7. Ελλάδα-Ιταλία</a:t>
            </a:r>
          </a:p>
          <a:p>
            <a:r>
              <a:rPr lang="el-GR" sz="2000">
                <a:solidFill>
                  <a:srgbClr val="0000CC"/>
                </a:solidFill>
              </a:rPr>
              <a:t>8. Ελλάδα–Κύπρος</a:t>
            </a:r>
          </a:p>
          <a:p>
            <a:r>
              <a:rPr lang="el-GR" sz="2000">
                <a:solidFill>
                  <a:srgbClr val="0000CC"/>
                </a:solidFill>
              </a:rPr>
              <a:t>9. Ελλάδα–Βουλγαρία</a:t>
            </a:r>
          </a:p>
          <a:p>
            <a:r>
              <a:rPr lang="el-GR" sz="2000" b="1">
                <a:solidFill>
                  <a:schemeClr val="folHlink"/>
                </a:solidFill>
              </a:rPr>
              <a:t>2. Προγράμματα Διακρατικής Συνεργασίας</a:t>
            </a:r>
            <a:endParaRPr lang="el-GR" sz="2000">
              <a:solidFill>
                <a:schemeClr val="folHlink"/>
              </a:solidFill>
            </a:endParaRPr>
          </a:p>
          <a:p>
            <a:r>
              <a:rPr lang="el-GR" sz="2000">
                <a:solidFill>
                  <a:srgbClr val="0000CC"/>
                </a:solidFill>
              </a:rPr>
              <a:t>10. MEDITERRANEAN SEA BASIN</a:t>
            </a:r>
          </a:p>
          <a:p>
            <a:r>
              <a:rPr lang="el-GR" sz="2000">
                <a:solidFill>
                  <a:srgbClr val="0000CC"/>
                </a:solidFill>
              </a:rPr>
              <a:t>11. SOUTH EAST EUROPEAN SPACE</a:t>
            </a:r>
          </a:p>
          <a:p>
            <a:r>
              <a:rPr lang="el-GR" sz="2000" b="1">
                <a:solidFill>
                  <a:schemeClr val="folHlink"/>
                </a:solidFill>
              </a:rPr>
              <a:t>3. Πρόγραμμα Διαπεριφερειακής Συνεργασίας</a:t>
            </a:r>
            <a:r>
              <a:rPr lang="el-GR" sz="2000" b="1">
                <a:solidFill>
                  <a:srgbClr val="0000CC"/>
                </a:solidFill>
              </a:rPr>
              <a:t> </a:t>
            </a:r>
            <a:endParaRPr lang="el-GR" sz="2000">
              <a:solidFill>
                <a:srgbClr val="0000CC"/>
              </a:solidFill>
            </a:endParaRPr>
          </a:p>
          <a:p>
            <a:r>
              <a:rPr lang="el-GR" sz="2000">
                <a:solidFill>
                  <a:srgbClr val="0000CC"/>
                </a:solidFill>
              </a:rPr>
              <a:t>12. INTER-REGIONAL COOPERATION PROGRAMME- INTERREG IV</a:t>
            </a:r>
            <a:r>
              <a:rPr lang="el-GR" sz="2000"/>
              <a:t> C</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ChangeArrowheads="1"/>
          </p:cNvSpPr>
          <p:nvPr/>
        </p:nvSpPr>
        <p:spPr bwMode="auto">
          <a:xfrm>
            <a:off x="0" y="1844675"/>
            <a:ext cx="9144000" cy="3749675"/>
          </a:xfrm>
          <a:prstGeom prst="rect">
            <a:avLst/>
          </a:prstGeom>
          <a:noFill/>
          <a:ln w="12700">
            <a:noFill/>
            <a:miter lim="800000"/>
            <a:headEnd type="none" w="sm" len="sm"/>
            <a:tailEnd type="none" w="sm" len="sm"/>
          </a:ln>
          <a:effectLst/>
        </p:spPr>
        <p:txBody>
          <a:bodyPr anchor="ctr">
            <a:spAutoFit/>
          </a:bodyPr>
          <a:lstStyle/>
          <a:p>
            <a:pPr>
              <a:tabLst>
                <a:tab pos="457200" algn="l"/>
              </a:tabLst>
            </a:pPr>
            <a:r>
              <a:rPr lang="en-US" sz="4000">
                <a:solidFill>
                  <a:srgbClr val="0000CC"/>
                </a:solidFill>
              </a:rPr>
              <a:t>1. </a:t>
            </a:r>
            <a:r>
              <a:rPr lang="el-GR" sz="4000">
                <a:solidFill>
                  <a:srgbClr val="0000CC"/>
                </a:solidFill>
              </a:rPr>
              <a:t>Υποδομές και Υπηρεσίες   Προσπελασιμότητας</a:t>
            </a:r>
          </a:p>
          <a:p>
            <a:pPr>
              <a:tabLst>
                <a:tab pos="457200" algn="l"/>
              </a:tabLst>
            </a:pPr>
            <a:r>
              <a:rPr lang="en-US" sz="4000">
                <a:solidFill>
                  <a:srgbClr val="0000CC"/>
                </a:solidFill>
              </a:rPr>
              <a:t>2. </a:t>
            </a:r>
            <a:r>
              <a:rPr lang="el-GR" sz="4000">
                <a:solidFill>
                  <a:srgbClr val="0000CC"/>
                </a:solidFill>
              </a:rPr>
              <a:t>Ψηφιακή Σύγκλιση και Επιχειρηματικότητα</a:t>
            </a:r>
          </a:p>
          <a:p>
            <a:pPr>
              <a:tabLst>
                <a:tab pos="457200" algn="l"/>
              </a:tabLst>
            </a:pPr>
            <a:r>
              <a:rPr lang="en-US" sz="4000">
                <a:solidFill>
                  <a:srgbClr val="0000CC"/>
                </a:solidFill>
              </a:rPr>
              <a:t>3. </a:t>
            </a:r>
            <a:r>
              <a:rPr lang="el-GR" sz="4000">
                <a:solidFill>
                  <a:srgbClr val="0000CC"/>
                </a:solidFill>
              </a:rPr>
              <a:t>Αειφόρος Ανάπτυξη και Ποιότητα Ζωής</a:t>
            </a:r>
          </a:p>
          <a:p>
            <a:pPr>
              <a:tabLst>
                <a:tab pos="457200" algn="l"/>
              </a:tabLst>
            </a:pPr>
            <a:r>
              <a:rPr lang="en-US" sz="4000">
                <a:solidFill>
                  <a:srgbClr val="0000CC"/>
                </a:solidFill>
              </a:rPr>
              <a:t>4. </a:t>
            </a:r>
            <a:r>
              <a:rPr lang="el-GR" sz="4000">
                <a:solidFill>
                  <a:srgbClr val="0000CC"/>
                </a:solidFill>
              </a:rPr>
              <a:t>Τεχνική Υποστήριξη Εφαρμογής </a:t>
            </a:r>
          </a:p>
        </p:txBody>
      </p:sp>
      <p:sp>
        <p:nvSpPr>
          <p:cNvPr id="70661" name="Rectangle 5"/>
          <p:cNvSpPr>
            <a:spLocks noChangeArrowheads="1"/>
          </p:cNvSpPr>
          <p:nvPr/>
        </p:nvSpPr>
        <p:spPr bwMode="auto">
          <a:xfrm>
            <a:off x="0" y="188913"/>
            <a:ext cx="9144000" cy="1152525"/>
          </a:xfrm>
          <a:prstGeom prst="rect">
            <a:avLst/>
          </a:prstGeom>
          <a:solidFill>
            <a:srgbClr val="FFFF99"/>
          </a:solidFill>
          <a:ln w="9525">
            <a:solidFill>
              <a:schemeClr val="tx1"/>
            </a:solidFill>
            <a:miter lim="800000"/>
            <a:headEnd/>
            <a:tailEnd/>
          </a:ln>
          <a:effectLst/>
        </p:spPr>
        <p:txBody>
          <a:bodyPr wrap="none" anchor="ctr"/>
          <a:lstStyle/>
          <a:p>
            <a:pPr algn="ctr" eaLnBrk="0" hangingPunct="0"/>
            <a:r>
              <a:rPr lang="el-GR" sz="3600" b="1">
                <a:solidFill>
                  <a:schemeClr val="accent2"/>
                </a:solidFill>
              </a:rPr>
              <a:t>ΒΑΣΙΚΟΙ ΑΞΟΝΕΣ ΠΡΟΤΕΡΑΙΟΤΗΤΑΣ </a:t>
            </a:r>
          </a:p>
          <a:p>
            <a:pPr algn="ctr" eaLnBrk="0" hangingPunct="0"/>
            <a:r>
              <a:rPr lang="el-GR" sz="3600" b="1">
                <a:solidFill>
                  <a:schemeClr val="accent2"/>
                </a:solidFill>
              </a:rPr>
              <a:t>ΠΕΠ 2007-13</a:t>
            </a:r>
            <a:endParaRPr lang="el-GR" sz="3600">
              <a:solidFill>
                <a:schemeClr val="accent2"/>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41" name="Picture 61"/>
          <p:cNvPicPr>
            <a:picLocks noChangeAspect="1" noChangeArrowheads="1"/>
          </p:cNvPicPr>
          <p:nvPr/>
        </p:nvPicPr>
        <p:blipFill>
          <a:blip r:embed="rId2" cstate="print"/>
          <a:srcRect/>
          <a:stretch>
            <a:fillRect/>
          </a:stretch>
        </p:blipFill>
        <p:spPr bwMode="auto">
          <a:xfrm>
            <a:off x="0" y="188913"/>
            <a:ext cx="9144000" cy="6119812"/>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04800" y="228600"/>
            <a:ext cx="8534400" cy="6400800"/>
          </a:xfrm>
        </p:spPr>
        <p:txBody>
          <a:bodyPr/>
          <a:lstStyle/>
          <a:p>
            <a:pPr algn="l"/>
            <a:r>
              <a:rPr lang="el-GR" sz="2600" b="1">
                <a:solidFill>
                  <a:schemeClr val="accent2"/>
                </a:solidFill>
                <a:latin typeface="Bookman Old Style" pitchFamily="18" charset="0"/>
              </a:rPr>
              <a:t/>
            </a:r>
            <a:br>
              <a:rPr lang="el-GR" sz="2600" b="1">
                <a:solidFill>
                  <a:schemeClr val="accent2"/>
                </a:solidFill>
                <a:latin typeface="Bookman Old Style" pitchFamily="18" charset="0"/>
              </a:rPr>
            </a:br>
            <a:r>
              <a:rPr lang="el-GR" sz="2400">
                <a:solidFill>
                  <a:schemeClr val="accent2"/>
                </a:solidFill>
                <a:latin typeface="Bookman Old Style" pitchFamily="18" charset="0"/>
              </a:rPr>
              <a:t/>
            </a:r>
            <a:br>
              <a:rPr lang="el-GR" sz="2400">
                <a:solidFill>
                  <a:schemeClr val="accent2"/>
                </a:solidFill>
                <a:latin typeface="Bookman Old Style" pitchFamily="18" charset="0"/>
              </a:rPr>
            </a:br>
            <a:endParaRPr lang="el-GR">
              <a:solidFill>
                <a:schemeClr val="tx1"/>
              </a:solidFill>
              <a:latin typeface="Bookman Old Style" pitchFamily="18" charset="0"/>
            </a:endParaRPr>
          </a:p>
        </p:txBody>
      </p:sp>
      <p:sp>
        <p:nvSpPr>
          <p:cNvPr id="73731" name="Text Box 3"/>
          <p:cNvSpPr txBox="1">
            <a:spLocks noChangeArrowheads="1"/>
          </p:cNvSpPr>
          <p:nvPr/>
        </p:nvSpPr>
        <p:spPr bwMode="auto">
          <a:xfrm>
            <a:off x="611188" y="6524625"/>
            <a:ext cx="7993062" cy="457200"/>
          </a:xfrm>
          <a:prstGeom prst="rect">
            <a:avLst/>
          </a:prstGeom>
          <a:noFill/>
          <a:ln w="9525">
            <a:noFill/>
            <a:miter lim="800000"/>
            <a:headEnd/>
            <a:tailEnd/>
          </a:ln>
          <a:effectLst/>
        </p:spPr>
        <p:txBody>
          <a:bodyPr>
            <a:spAutoFit/>
          </a:bodyPr>
          <a:lstStyle/>
          <a:p>
            <a:pPr eaLnBrk="0" hangingPunct="0">
              <a:spcBef>
                <a:spcPct val="50000"/>
              </a:spcBef>
            </a:pPr>
            <a:endParaRPr lang="el-GR"/>
          </a:p>
        </p:txBody>
      </p:sp>
      <p:sp>
        <p:nvSpPr>
          <p:cNvPr id="73732" name="Text Box 4"/>
          <p:cNvSpPr txBox="1">
            <a:spLocks noChangeArrowheads="1"/>
          </p:cNvSpPr>
          <p:nvPr/>
        </p:nvSpPr>
        <p:spPr bwMode="auto">
          <a:xfrm>
            <a:off x="323850" y="6165850"/>
            <a:ext cx="8820150" cy="519113"/>
          </a:xfrm>
          <a:prstGeom prst="rect">
            <a:avLst/>
          </a:prstGeom>
          <a:noFill/>
          <a:ln w="9525">
            <a:noFill/>
            <a:miter lim="800000"/>
            <a:headEnd/>
            <a:tailEnd/>
          </a:ln>
          <a:effectLst/>
        </p:spPr>
        <p:txBody>
          <a:bodyPr>
            <a:spAutoFit/>
          </a:bodyPr>
          <a:lstStyle/>
          <a:p>
            <a:pPr eaLnBrk="0" hangingPunct="0">
              <a:spcBef>
                <a:spcPct val="50000"/>
              </a:spcBef>
            </a:pPr>
            <a:endParaRPr lang="el-GR" sz="2800">
              <a:solidFill>
                <a:srgbClr val="800080"/>
              </a:solidFill>
            </a:endParaRPr>
          </a:p>
        </p:txBody>
      </p:sp>
      <p:sp>
        <p:nvSpPr>
          <p:cNvPr id="73733" name="Text Box 5"/>
          <p:cNvSpPr txBox="1">
            <a:spLocks noChangeArrowheads="1"/>
          </p:cNvSpPr>
          <p:nvPr/>
        </p:nvSpPr>
        <p:spPr bwMode="auto">
          <a:xfrm>
            <a:off x="0" y="50800"/>
            <a:ext cx="9144000" cy="1066800"/>
          </a:xfrm>
          <a:prstGeom prst="rect">
            <a:avLst/>
          </a:prstGeom>
          <a:noFill/>
          <a:ln w="9525">
            <a:noFill/>
            <a:miter lim="800000"/>
            <a:headEnd/>
            <a:tailEnd/>
          </a:ln>
          <a:effectLst/>
        </p:spPr>
        <p:txBody>
          <a:bodyPr>
            <a:spAutoFit/>
          </a:bodyPr>
          <a:lstStyle/>
          <a:p>
            <a:pPr algn="ctr" eaLnBrk="0" hangingPunct="0"/>
            <a:r>
              <a:rPr lang="el-GR" sz="3200" b="1">
                <a:solidFill>
                  <a:schemeClr val="accent2"/>
                </a:solidFill>
              </a:rPr>
              <a:t>ΜΟΝΑΔΑ ΟΡΓΑΝΩΣΗΣ ΤΗΣ ΔΙΑΧΕΙΡΙΣΗΣ</a:t>
            </a:r>
          </a:p>
          <a:p>
            <a:pPr algn="ctr" eaLnBrk="0" hangingPunct="0"/>
            <a:r>
              <a:rPr lang="el-GR" sz="3200" b="1">
                <a:solidFill>
                  <a:schemeClr val="accent2"/>
                </a:solidFill>
              </a:rPr>
              <a:t>ΜΟΔ</a:t>
            </a:r>
          </a:p>
        </p:txBody>
      </p:sp>
      <p:sp>
        <p:nvSpPr>
          <p:cNvPr id="73734" name="Rectangle 6"/>
          <p:cNvSpPr>
            <a:spLocks noChangeArrowheads="1"/>
          </p:cNvSpPr>
          <p:nvPr/>
        </p:nvSpPr>
        <p:spPr bwMode="auto">
          <a:xfrm>
            <a:off x="0" y="1624013"/>
            <a:ext cx="8893175" cy="3609975"/>
          </a:xfrm>
          <a:prstGeom prst="rect">
            <a:avLst/>
          </a:prstGeom>
          <a:noFill/>
          <a:ln w="9525">
            <a:noFill/>
            <a:miter lim="800000"/>
            <a:headEnd/>
            <a:tailEnd/>
          </a:ln>
          <a:effectLst/>
        </p:spPr>
        <p:txBody>
          <a:bodyPr anchor="ctr">
            <a:spAutoFit/>
          </a:bodyPr>
          <a:lstStyle/>
          <a:p>
            <a:pPr eaLnBrk="0" hangingPunct="0">
              <a:spcBef>
                <a:spcPct val="10000"/>
              </a:spcBef>
              <a:spcAft>
                <a:spcPct val="10000"/>
              </a:spcAft>
              <a:buFont typeface="Wingdings" pitchFamily="2" charset="2"/>
              <a:buChar char="Ø"/>
              <a:tabLst>
                <a:tab pos="228600" algn="l"/>
              </a:tabLst>
            </a:pPr>
            <a:r>
              <a:rPr lang="el-GR" sz="3600" b="1">
                <a:solidFill>
                  <a:srgbClr val="800080"/>
                </a:solidFill>
              </a:rPr>
              <a:t> Επιλογή εξειδικευμένων στελεχών </a:t>
            </a:r>
          </a:p>
          <a:p>
            <a:pPr eaLnBrk="0" hangingPunct="0">
              <a:spcBef>
                <a:spcPct val="10000"/>
              </a:spcBef>
              <a:spcAft>
                <a:spcPct val="10000"/>
              </a:spcAft>
              <a:buFont typeface="Wingdings" pitchFamily="2" charset="2"/>
              <a:buChar char="Ø"/>
              <a:tabLst>
                <a:tab pos="228600" algn="l"/>
              </a:tabLst>
            </a:pPr>
            <a:r>
              <a:rPr lang="el-GR" sz="3600" b="1">
                <a:solidFill>
                  <a:srgbClr val="800080"/>
                </a:solidFill>
              </a:rPr>
              <a:t> Μεταφορά τεχνογνωσίας με τη συνεχή κατάρτιση των στελεχών </a:t>
            </a:r>
          </a:p>
          <a:p>
            <a:pPr eaLnBrk="0" hangingPunct="0">
              <a:spcBef>
                <a:spcPct val="10000"/>
              </a:spcBef>
              <a:spcAft>
                <a:spcPct val="10000"/>
              </a:spcAft>
              <a:buFont typeface="Wingdings" pitchFamily="2" charset="2"/>
              <a:buChar char="Ø"/>
              <a:tabLst>
                <a:tab pos="228600" algn="l"/>
              </a:tabLst>
            </a:pPr>
            <a:r>
              <a:rPr lang="el-GR" sz="3600" b="1">
                <a:solidFill>
                  <a:srgbClr val="800080"/>
                </a:solidFill>
              </a:rPr>
              <a:t> Επεξεργασία και παροχή συστημάτων, μεθόδων και εργαλείων οργάνωσης της διαχείρισης</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304800" y="228600"/>
            <a:ext cx="8534400" cy="6400800"/>
          </a:xfrm>
        </p:spPr>
        <p:txBody>
          <a:bodyPr/>
          <a:lstStyle/>
          <a:p>
            <a:pPr algn="l"/>
            <a:r>
              <a:rPr lang="el-GR" sz="2600" b="1">
                <a:solidFill>
                  <a:schemeClr val="accent2"/>
                </a:solidFill>
                <a:latin typeface="Bookman Old Style" pitchFamily="18" charset="0"/>
              </a:rPr>
              <a:t/>
            </a:r>
            <a:br>
              <a:rPr lang="el-GR" sz="2600" b="1">
                <a:solidFill>
                  <a:schemeClr val="accent2"/>
                </a:solidFill>
                <a:latin typeface="Bookman Old Style" pitchFamily="18" charset="0"/>
              </a:rPr>
            </a:br>
            <a:r>
              <a:rPr lang="el-GR" sz="2400">
                <a:solidFill>
                  <a:schemeClr val="accent2"/>
                </a:solidFill>
                <a:latin typeface="Bookman Old Style" pitchFamily="18" charset="0"/>
              </a:rPr>
              <a:t/>
            </a:r>
            <a:br>
              <a:rPr lang="el-GR" sz="2400">
                <a:solidFill>
                  <a:schemeClr val="accent2"/>
                </a:solidFill>
                <a:latin typeface="Bookman Old Style" pitchFamily="18" charset="0"/>
              </a:rPr>
            </a:br>
            <a:endParaRPr lang="el-GR">
              <a:solidFill>
                <a:schemeClr val="tx1"/>
              </a:solidFill>
              <a:latin typeface="Bookman Old Style" pitchFamily="18" charset="0"/>
            </a:endParaRPr>
          </a:p>
        </p:txBody>
      </p:sp>
      <p:sp>
        <p:nvSpPr>
          <p:cNvPr id="74755" name="Text Box 3"/>
          <p:cNvSpPr txBox="1">
            <a:spLocks noChangeArrowheads="1"/>
          </p:cNvSpPr>
          <p:nvPr/>
        </p:nvSpPr>
        <p:spPr bwMode="auto">
          <a:xfrm>
            <a:off x="611188" y="6524625"/>
            <a:ext cx="7993062" cy="457200"/>
          </a:xfrm>
          <a:prstGeom prst="rect">
            <a:avLst/>
          </a:prstGeom>
          <a:noFill/>
          <a:ln w="9525">
            <a:noFill/>
            <a:miter lim="800000"/>
            <a:headEnd/>
            <a:tailEnd/>
          </a:ln>
          <a:effectLst/>
        </p:spPr>
        <p:txBody>
          <a:bodyPr>
            <a:spAutoFit/>
          </a:bodyPr>
          <a:lstStyle/>
          <a:p>
            <a:pPr eaLnBrk="0" hangingPunct="0">
              <a:spcBef>
                <a:spcPct val="50000"/>
              </a:spcBef>
            </a:pPr>
            <a:endParaRPr lang="el-GR"/>
          </a:p>
        </p:txBody>
      </p:sp>
      <p:sp>
        <p:nvSpPr>
          <p:cNvPr id="74756" name="Text Box 4"/>
          <p:cNvSpPr txBox="1">
            <a:spLocks noChangeArrowheads="1"/>
          </p:cNvSpPr>
          <p:nvPr/>
        </p:nvSpPr>
        <p:spPr bwMode="auto">
          <a:xfrm>
            <a:off x="323850" y="6165850"/>
            <a:ext cx="8820150" cy="519113"/>
          </a:xfrm>
          <a:prstGeom prst="rect">
            <a:avLst/>
          </a:prstGeom>
          <a:noFill/>
          <a:ln w="9525">
            <a:noFill/>
            <a:miter lim="800000"/>
            <a:headEnd/>
            <a:tailEnd/>
          </a:ln>
          <a:effectLst/>
        </p:spPr>
        <p:txBody>
          <a:bodyPr>
            <a:spAutoFit/>
          </a:bodyPr>
          <a:lstStyle/>
          <a:p>
            <a:pPr eaLnBrk="0" hangingPunct="0">
              <a:spcBef>
                <a:spcPct val="50000"/>
              </a:spcBef>
            </a:pPr>
            <a:endParaRPr lang="el-GR" sz="2800">
              <a:solidFill>
                <a:srgbClr val="800080"/>
              </a:solidFill>
            </a:endParaRPr>
          </a:p>
        </p:txBody>
      </p:sp>
      <p:sp>
        <p:nvSpPr>
          <p:cNvPr id="74757" name="Rectangle 5"/>
          <p:cNvSpPr>
            <a:spLocks noChangeArrowheads="1"/>
          </p:cNvSpPr>
          <p:nvPr/>
        </p:nvSpPr>
        <p:spPr bwMode="auto">
          <a:xfrm>
            <a:off x="-396875" y="0"/>
            <a:ext cx="9791700" cy="555625"/>
          </a:xfrm>
          <a:prstGeom prst="rect">
            <a:avLst/>
          </a:prstGeom>
          <a:noFill/>
          <a:ln w="9525">
            <a:noFill/>
            <a:miter lim="800000"/>
            <a:headEnd/>
            <a:tailEnd/>
          </a:ln>
          <a:effectLst/>
        </p:spPr>
        <p:txBody>
          <a:bodyPr lIns="399924" tIns="152352" bIns="38088" anchor="ctr">
            <a:spAutoFit/>
          </a:bodyPr>
          <a:lstStyle/>
          <a:p>
            <a:pPr algn="ctr" eaLnBrk="0" hangingPunct="0">
              <a:lnSpc>
                <a:spcPct val="80000"/>
              </a:lnSpc>
            </a:pPr>
            <a:r>
              <a:rPr lang="el-GR" sz="3000" b="1">
                <a:solidFill>
                  <a:srgbClr val="009999"/>
                </a:solidFill>
              </a:rPr>
              <a:t>Κριτήρια αποτελεσματικής διαχείρισης προγραμμάτων</a:t>
            </a:r>
          </a:p>
        </p:txBody>
      </p:sp>
      <p:sp>
        <p:nvSpPr>
          <p:cNvPr id="74758" name="Rectangle 6"/>
          <p:cNvSpPr>
            <a:spLocks noChangeArrowheads="1"/>
          </p:cNvSpPr>
          <p:nvPr/>
        </p:nvSpPr>
        <p:spPr bwMode="auto">
          <a:xfrm>
            <a:off x="0" y="776288"/>
            <a:ext cx="9144000" cy="6045200"/>
          </a:xfrm>
          <a:prstGeom prst="rect">
            <a:avLst/>
          </a:prstGeom>
          <a:noFill/>
          <a:ln w="9525">
            <a:noFill/>
            <a:miter lim="800000"/>
            <a:headEnd/>
            <a:tailEnd/>
          </a:ln>
          <a:effectLst/>
        </p:spPr>
        <p:txBody>
          <a:bodyPr anchor="ctr">
            <a:spAutoFit/>
          </a:bodyPr>
          <a:lstStyle/>
          <a:p>
            <a:pPr eaLnBrk="0" hangingPunct="0"/>
            <a:r>
              <a:rPr lang="el-GR" sz="2600" b="1">
                <a:solidFill>
                  <a:srgbClr val="9933FF"/>
                </a:solidFill>
              </a:rPr>
              <a:t>Δείκτης εκτίμησης της ποιότητας του συστήματος Παρακολούθησης</a:t>
            </a:r>
          </a:p>
          <a:p>
            <a:pPr eaLnBrk="0" hangingPunct="0"/>
            <a:r>
              <a:rPr lang="el-GR" sz="2600">
                <a:solidFill>
                  <a:srgbClr val="800080"/>
                </a:solidFill>
              </a:rPr>
              <a:t>% της αξίας των μέτρων του ΕΠ που παρακολουθούνται με ετήσια χρηματοδοτικά στοιχεία, σε σύγκριση με τον αντίστοιχο στόχο του ΕΠ. </a:t>
            </a:r>
          </a:p>
          <a:p>
            <a:pPr eaLnBrk="0" hangingPunct="0"/>
            <a:r>
              <a:rPr lang="el-GR" sz="2600" b="1">
                <a:solidFill>
                  <a:srgbClr val="9933FF"/>
                </a:solidFill>
              </a:rPr>
              <a:t>Δείκτης εκτίμησης της ποιότητας του συστήματος Ελέγχου</a:t>
            </a:r>
          </a:p>
          <a:p>
            <a:pPr eaLnBrk="0" hangingPunct="0"/>
            <a:r>
              <a:rPr lang="el-GR" sz="2600">
                <a:solidFill>
                  <a:srgbClr val="800080"/>
                </a:solidFill>
              </a:rPr>
              <a:t>% της αξίας των έργων και δράσεων του ΕΠ για τα οποία πραγματοποιήθηκε επιτόπιος έλεγχος κατά την υλοποίηση, σε σύγκριση με τον αντίστοιχο στόχο του ΕΠ.</a:t>
            </a:r>
          </a:p>
          <a:p>
            <a:pPr eaLnBrk="0" hangingPunct="0"/>
            <a:r>
              <a:rPr lang="el-GR" sz="2600" b="1">
                <a:solidFill>
                  <a:srgbClr val="9933FF"/>
                </a:solidFill>
              </a:rPr>
              <a:t>Δείκτης εκτίμησης της ποιότητας του συστήματος Επιλογής Έργων-Δράσεων</a:t>
            </a:r>
          </a:p>
          <a:p>
            <a:pPr eaLnBrk="0" hangingPunct="0"/>
            <a:r>
              <a:rPr lang="el-GR" sz="2600">
                <a:solidFill>
                  <a:srgbClr val="800080"/>
                </a:solidFill>
              </a:rPr>
              <a:t>% της αξίας των έργων και δράσεων του ΕΠ, τα οποία επελέγησαν για ένταξη σύμφωνα με σαφώς καθορισμένα κριτήρια επιλογής ή βάσει μελέτης κόστους – οφέλους, σε σύγκριση με τον αντίστοιχο στόχο του ΕΠ.</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04800" y="228600"/>
            <a:ext cx="8534400" cy="6400800"/>
          </a:xfrm>
        </p:spPr>
        <p:txBody>
          <a:bodyPr/>
          <a:lstStyle/>
          <a:p>
            <a:pPr algn="l"/>
            <a:r>
              <a:rPr lang="el-GR" sz="2600" b="1">
                <a:solidFill>
                  <a:schemeClr val="accent2"/>
                </a:solidFill>
                <a:latin typeface="Bookman Old Style" pitchFamily="18" charset="0"/>
              </a:rPr>
              <a:t/>
            </a:r>
            <a:br>
              <a:rPr lang="el-GR" sz="2600" b="1">
                <a:solidFill>
                  <a:schemeClr val="accent2"/>
                </a:solidFill>
                <a:latin typeface="Bookman Old Style" pitchFamily="18" charset="0"/>
              </a:rPr>
            </a:br>
            <a:r>
              <a:rPr lang="el-GR" sz="2400">
                <a:solidFill>
                  <a:schemeClr val="accent2"/>
                </a:solidFill>
                <a:latin typeface="Bookman Old Style" pitchFamily="18" charset="0"/>
              </a:rPr>
              <a:t/>
            </a:r>
            <a:br>
              <a:rPr lang="el-GR" sz="2400">
                <a:solidFill>
                  <a:schemeClr val="accent2"/>
                </a:solidFill>
                <a:latin typeface="Bookman Old Style" pitchFamily="18" charset="0"/>
              </a:rPr>
            </a:br>
            <a:endParaRPr lang="el-GR">
              <a:solidFill>
                <a:schemeClr val="tx1"/>
              </a:solidFill>
              <a:latin typeface="Bookman Old Style" pitchFamily="18" charset="0"/>
            </a:endParaRPr>
          </a:p>
        </p:txBody>
      </p:sp>
      <p:sp>
        <p:nvSpPr>
          <p:cNvPr id="75779" name="Text Box 3"/>
          <p:cNvSpPr txBox="1">
            <a:spLocks noChangeArrowheads="1"/>
          </p:cNvSpPr>
          <p:nvPr/>
        </p:nvSpPr>
        <p:spPr bwMode="auto">
          <a:xfrm>
            <a:off x="611188" y="6524625"/>
            <a:ext cx="7993062" cy="457200"/>
          </a:xfrm>
          <a:prstGeom prst="rect">
            <a:avLst/>
          </a:prstGeom>
          <a:noFill/>
          <a:ln w="9525">
            <a:noFill/>
            <a:miter lim="800000"/>
            <a:headEnd/>
            <a:tailEnd/>
          </a:ln>
          <a:effectLst/>
        </p:spPr>
        <p:txBody>
          <a:bodyPr>
            <a:spAutoFit/>
          </a:bodyPr>
          <a:lstStyle/>
          <a:p>
            <a:pPr eaLnBrk="0" hangingPunct="0">
              <a:spcBef>
                <a:spcPct val="50000"/>
              </a:spcBef>
            </a:pPr>
            <a:endParaRPr lang="el-GR"/>
          </a:p>
        </p:txBody>
      </p:sp>
      <p:sp>
        <p:nvSpPr>
          <p:cNvPr id="75780" name="Text Box 4"/>
          <p:cNvSpPr txBox="1">
            <a:spLocks noChangeArrowheads="1"/>
          </p:cNvSpPr>
          <p:nvPr/>
        </p:nvSpPr>
        <p:spPr bwMode="auto">
          <a:xfrm>
            <a:off x="323850" y="6165850"/>
            <a:ext cx="8820150" cy="519113"/>
          </a:xfrm>
          <a:prstGeom prst="rect">
            <a:avLst/>
          </a:prstGeom>
          <a:noFill/>
          <a:ln w="9525">
            <a:noFill/>
            <a:miter lim="800000"/>
            <a:headEnd/>
            <a:tailEnd/>
          </a:ln>
          <a:effectLst/>
        </p:spPr>
        <p:txBody>
          <a:bodyPr>
            <a:spAutoFit/>
          </a:bodyPr>
          <a:lstStyle/>
          <a:p>
            <a:pPr eaLnBrk="0" hangingPunct="0">
              <a:spcBef>
                <a:spcPct val="50000"/>
              </a:spcBef>
            </a:pPr>
            <a:endParaRPr lang="el-GR" sz="2800">
              <a:solidFill>
                <a:srgbClr val="800080"/>
              </a:solidFill>
            </a:endParaRPr>
          </a:p>
        </p:txBody>
      </p:sp>
      <p:sp>
        <p:nvSpPr>
          <p:cNvPr id="75781" name="Rectangle 5"/>
          <p:cNvSpPr>
            <a:spLocks noChangeArrowheads="1"/>
          </p:cNvSpPr>
          <p:nvPr/>
        </p:nvSpPr>
        <p:spPr bwMode="auto">
          <a:xfrm>
            <a:off x="-396875" y="0"/>
            <a:ext cx="9791700" cy="920750"/>
          </a:xfrm>
          <a:prstGeom prst="rect">
            <a:avLst/>
          </a:prstGeom>
          <a:noFill/>
          <a:ln w="9525">
            <a:noFill/>
            <a:miter lim="800000"/>
            <a:headEnd/>
            <a:tailEnd/>
          </a:ln>
          <a:effectLst/>
        </p:spPr>
        <p:txBody>
          <a:bodyPr lIns="399924" tIns="152352" bIns="38088" anchor="ctr">
            <a:spAutoFit/>
          </a:bodyPr>
          <a:lstStyle/>
          <a:p>
            <a:pPr algn="ctr" eaLnBrk="0" hangingPunct="0">
              <a:lnSpc>
                <a:spcPct val="80000"/>
              </a:lnSpc>
            </a:pPr>
            <a:r>
              <a:rPr lang="el-GR" sz="3000" b="1">
                <a:solidFill>
                  <a:srgbClr val="009999"/>
                </a:solidFill>
              </a:rPr>
              <a:t>Κριτήρια χρηματοοικονομικής εκτέλεσης προγραμμάτων</a:t>
            </a:r>
          </a:p>
        </p:txBody>
      </p:sp>
      <p:sp>
        <p:nvSpPr>
          <p:cNvPr id="75782" name="Rectangle 6"/>
          <p:cNvSpPr>
            <a:spLocks noChangeArrowheads="1"/>
          </p:cNvSpPr>
          <p:nvPr/>
        </p:nvSpPr>
        <p:spPr bwMode="auto">
          <a:xfrm>
            <a:off x="250825" y="1100138"/>
            <a:ext cx="8893175" cy="5191125"/>
          </a:xfrm>
          <a:prstGeom prst="rect">
            <a:avLst/>
          </a:prstGeom>
          <a:noFill/>
          <a:ln w="9525">
            <a:noFill/>
            <a:miter lim="800000"/>
            <a:headEnd/>
            <a:tailEnd/>
          </a:ln>
          <a:effectLst/>
        </p:spPr>
        <p:txBody>
          <a:bodyPr anchor="ctr">
            <a:spAutoFit/>
          </a:bodyPr>
          <a:lstStyle/>
          <a:p>
            <a:pPr eaLnBrk="0" hangingPunct="0">
              <a:lnSpc>
                <a:spcPct val="90000"/>
              </a:lnSpc>
            </a:pPr>
            <a:r>
              <a:rPr lang="el-GR" sz="3000" b="1">
                <a:solidFill>
                  <a:srgbClr val="9933FF"/>
                </a:solidFill>
              </a:rPr>
              <a:t>Δείκτης Απορρόφησης διαθέσιμων πόρων (δεσμεύσεων)</a:t>
            </a:r>
          </a:p>
          <a:p>
            <a:pPr eaLnBrk="0" hangingPunct="0">
              <a:lnSpc>
                <a:spcPct val="90000"/>
              </a:lnSpc>
            </a:pPr>
            <a:r>
              <a:rPr lang="el-GR" sz="3000">
                <a:solidFill>
                  <a:srgbClr val="800080"/>
                </a:solidFill>
              </a:rPr>
              <a:t>Συγκρίνει το ύψος της καταβολής δαπανών (πληρωμών) που πραγματοποιήθηκαν και υποβλήθηκαν στις αιτήσεις πληρωμής προς την ΕΕ στο μεσοδιάστημα, με τις ετήσιες αναλήψεις υποχρεώσεων (δεσμεύσεις) του προϋπολογισμού (ΠΔΕ). </a:t>
            </a:r>
          </a:p>
          <a:p>
            <a:pPr eaLnBrk="0" hangingPunct="0">
              <a:lnSpc>
                <a:spcPct val="90000"/>
              </a:lnSpc>
            </a:pPr>
            <a:endParaRPr lang="el-GR" sz="1200" b="1">
              <a:solidFill>
                <a:srgbClr val="9933FF"/>
              </a:solidFill>
            </a:endParaRPr>
          </a:p>
          <a:p>
            <a:pPr eaLnBrk="0" hangingPunct="0">
              <a:lnSpc>
                <a:spcPct val="90000"/>
              </a:lnSpc>
            </a:pPr>
            <a:r>
              <a:rPr lang="el-GR" sz="3000" b="1">
                <a:solidFill>
                  <a:srgbClr val="9933FF"/>
                </a:solidFill>
              </a:rPr>
              <a:t>Δείκτης Κινητοποίησης (Μόχλευσης) ιδιωτικών πόρων</a:t>
            </a:r>
          </a:p>
          <a:p>
            <a:pPr eaLnBrk="0" hangingPunct="0">
              <a:lnSpc>
                <a:spcPct val="90000"/>
              </a:lnSpc>
            </a:pPr>
            <a:r>
              <a:rPr lang="el-GR" sz="3000">
                <a:solidFill>
                  <a:srgbClr val="800080"/>
                </a:solidFill>
              </a:rPr>
              <a:t>% των πόρων του ιδιωτικού τομέα που κινητοποιήθηκαν για την υλοποίηση των μέτρων του ΕΠ, σε σύγκριση με τον αντίστοιχο στόχο του ΕΠ.</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idx="4294967295"/>
          </p:nvPr>
        </p:nvSpPr>
        <p:spPr>
          <a:xfrm>
            <a:off x="0" y="0"/>
            <a:ext cx="7772400" cy="693738"/>
          </a:xfrm>
          <a:noFill/>
        </p:spPr>
        <p:txBody>
          <a:bodyPr lIns="92075" tIns="46038" rIns="92075" bIns="46038" anchor="b"/>
          <a:lstStyle/>
          <a:p>
            <a:r>
              <a:rPr lang="el-GR" sz="3600" b="1"/>
              <a:t>ΠΡΟΓΡΑΜΜΑ</a:t>
            </a:r>
          </a:p>
        </p:txBody>
      </p:sp>
      <p:sp>
        <p:nvSpPr>
          <p:cNvPr id="4099" name="Rectangle 5"/>
          <p:cNvSpPr>
            <a:spLocks noChangeArrowheads="1"/>
          </p:cNvSpPr>
          <p:nvPr/>
        </p:nvSpPr>
        <p:spPr bwMode="auto">
          <a:xfrm>
            <a:off x="0" y="692150"/>
            <a:ext cx="9144000" cy="2654300"/>
          </a:xfrm>
          <a:prstGeom prst="rect">
            <a:avLst/>
          </a:prstGeom>
          <a:noFill/>
          <a:ln w="12700">
            <a:noFill/>
            <a:miter lim="800000"/>
            <a:headEnd type="none" w="sm" len="sm"/>
            <a:tailEnd type="none" w="sm" len="sm"/>
          </a:ln>
        </p:spPr>
        <p:txBody>
          <a:bodyPr anchor="ctr">
            <a:spAutoFit/>
          </a:bodyPr>
          <a:lstStyle/>
          <a:p>
            <a:r>
              <a:rPr lang="el-GR" sz="2800">
                <a:latin typeface="Times New Roman" pitchFamily="18" charset="0"/>
              </a:rPr>
              <a:t>Ένα σύνολο συνεκτικών αξόνων προτεραιότητας, με επιμέρους μέτρα (κατηγορίες ομοειδών έργων και δράσεων) και δράσεις, με σαφείς στόχους, που προωθούν μια συγκεκριμένη στρατηγική και το οποίο υλοποιείται βάσει συγκεκριμένου χρονοδιαγράμματος και προκαθορισμένου προϋπολογισμού, από τους αρμόδιους φορείς. </a:t>
            </a:r>
          </a:p>
        </p:txBody>
      </p:sp>
      <p:sp>
        <p:nvSpPr>
          <p:cNvPr id="4100" name="Rectangle 6"/>
          <p:cNvSpPr>
            <a:spLocks noChangeArrowheads="1"/>
          </p:cNvSpPr>
          <p:nvPr/>
        </p:nvSpPr>
        <p:spPr bwMode="auto">
          <a:xfrm>
            <a:off x="0" y="3573463"/>
            <a:ext cx="7772400" cy="693737"/>
          </a:xfrm>
          <a:prstGeom prst="rect">
            <a:avLst/>
          </a:prstGeom>
          <a:noFill/>
          <a:ln w="9525">
            <a:noFill/>
            <a:miter lim="800000"/>
            <a:headEnd/>
            <a:tailEnd/>
          </a:ln>
        </p:spPr>
        <p:txBody>
          <a:bodyPr lIns="92075" tIns="46038" rIns="92075" bIns="46038" anchor="b"/>
          <a:lstStyle/>
          <a:p>
            <a:pPr algn="ctr"/>
            <a:r>
              <a:rPr lang="el-GR" sz="3200" b="1" i="1">
                <a:solidFill>
                  <a:schemeClr val="tx2"/>
                </a:solidFill>
                <a:latin typeface="Times New Roman" pitchFamily="18" charset="0"/>
              </a:rPr>
              <a:t>ΕΠΙΧΕΙΡΗΣΙΑΚΟ ΠΡΟΓΡΑΜΜΑ</a:t>
            </a:r>
          </a:p>
        </p:txBody>
      </p:sp>
      <p:sp>
        <p:nvSpPr>
          <p:cNvPr id="4101" name="Rectangle 7"/>
          <p:cNvSpPr>
            <a:spLocks noChangeArrowheads="1"/>
          </p:cNvSpPr>
          <p:nvPr/>
        </p:nvSpPr>
        <p:spPr bwMode="auto">
          <a:xfrm>
            <a:off x="0" y="4292600"/>
            <a:ext cx="9144000" cy="2282825"/>
          </a:xfrm>
          <a:prstGeom prst="rect">
            <a:avLst/>
          </a:prstGeom>
          <a:noFill/>
          <a:ln w="12700">
            <a:noFill/>
            <a:miter lim="800000"/>
            <a:headEnd type="none" w="sm" len="sm"/>
            <a:tailEnd type="none" w="sm" len="sm"/>
          </a:ln>
        </p:spPr>
        <p:txBody>
          <a:bodyPr anchor="ctr">
            <a:spAutoFit/>
          </a:bodyPr>
          <a:lstStyle/>
          <a:p>
            <a:pPr algn="just"/>
            <a:r>
              <a:rPr lang="el-GR" sz="2400">
                <a:latin typeface="Times New Roman" pitchFamily="18" charset="0"/>
              </a:rPr>
              <a:t>Το έγγραφο που υποβάλλεται από το κράτος-μέλος και εγκρίνεται από την Επιτροπή και το οποίο καθορίζει μία αναπτυξιακή στρατηγική, η οποία περιλαμβάνει ένα συνεκτικό σύνολο προτεραιοτήτων, που θα επιτευχθεί με τη συνδρομή ενός Ταμείου ή στην περίπτωση των Στόχου Σύγκλιση με τη συνδρομή του ΕΤΠΑ και του Ταμείου Συνοχής (Καν. ΕΚ 1083/2006).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idx="4294967295"/>
          </p:nvPr>
        </p:nvSpPr>
        <p:spPr>
          <a:xfrm>
            <a:off x="0" y="260350"/>
            <a:ext cx="7772400" cy="693738"/>
          </a:xfrm>
        </p:spPr>
        <p:txBody>
          <a:bodyPr lIns="92075" tIns="46038" rIns="92075" bIns="46038" anchor="b"/>
          <a:lstStyle/>
          <a:p>
            <a:r>
              <a:rPr lang="el-GR" sz="2400">
                <a:latin typeface="Verdana" pitchFamily="34" charset="0"/>
              </a:rPr>
              <a:t>ΣΤΡΑΤΗΓΙΚΗ ΠΕΡΙΦΕΡΕΙΑΚΗΣ ΑΝΑΠΤΥΞΗΣ</a:t>
            </a:r>
            <a:endParaRPr lang="el-GR" sz="2800">
              <a:latin typeface="Verdana" pitchFamily="34" charset="0"/>
            </a:endParaRPr>
          </a:p>
        </p:txBody>
      </p:sp>
      <p:sp>
        <p:nvSpPr>
          <p:cNvPr id="5123" name="Rectangle 3"/>
          <p:cNvSpPr>
            <a:spLocks noGrp="1" noChangeArrowheads="1"/>
          </p:cNvSpPr>
          <p:nvPr>
            <p:ph type="subTitle" idx="4294967295"/>
          </p:nvPr>
        </p:nvSpPr>
        <p:spPr>
          <a:xfrm>
            <a:off x="0" y="1341438"/>
            <a:ext cx="8137525" cy="1752600"/>
          </a:xfrm>
        </p:spPr>
        <p:txBody>
          <a:bodyPr lIns="92075" tIns="46038" rIns="92075" bIns="46038"/>
          <a:lstStyle/>
          <a:p>
            <a:pPr marL="0" indent="0" algn="ctr">
              <a:lnSpc>
                <a:spcPct val="90000"/>
              </a:lnSpc>
              <a:buFontTx/>
              <a:buNone/>
            </a:pPr>
            <a:r>
              <a:rPr lang="el-GR" sz="2800" i="1"/>
              <a:t>Η Στρατηγική της Περιφερειακής Ανάπτυξης είναι η ακολουθητέα πορεία για την προσέγγιση των στόχων της περιφερειακής πολιτικής με την αξιοποίηση των διαθέσιμων μέσων</a:t>
            </a:r>
            <a:r>
              <a:rPr lang="el-GR" sz="2800"/>
              <a:t> </a:t>
            </a:r>
          </a:p>
        </p:txBody>
      </p:sp>
      <p:sp>
        <p:nvSpPr>
          <p:cNvPr id="5124" name="Text Box 4"/>
          <p:cNvSpPr txBox="1">
            <a:spLocks noChangeArrowheads="1"/>
          </p:cNvSpPr>
          <p:nvPr/>
        </p:nvSpPr>
        <p:spPr bwMode="auto">
          <a:xfrm>
            <a:off x="0" y="3789363"/>
            <a:ext cx="9294813" cy="2471737"/>
          </a:xfrm>
          <a:prstGeom prst="rect">
            <a:avLst/>
          </a:prstGeom>
          <a:noFill/>
          <a:ln w="12700">
            <a:noFill/>
            <a:miter lim="800000"/>
            <a:headEnd type="none" w="sm" len="sm"/>
            <a:tailEnd type="none" w="sm" len="sm"/>
          </a:ln>
        </p:spPr>
        <p:txBody>
          <a:bodyPr wrap="none">
            <a:spAutoFit/>
          </a:bodyPr>
          <a:lstStyle/>
          <a:p>
            <a:r>
              <a:rPr lang="en-US" sz="2800" b="1">
                <a:latin typeface="Times New Roman" pitchFamily="18" charset="0"/>
              </a:rPr>
              <a:t>H </a:t>
            </a:r>
            <a:r>
              <a:rPr lang="el-GR" sz="2800" b="1">
                <a:latin typeface="Times New Roman" pitchFamily="18" charset="0"/>
              </a:rPr>
              <a:t>Στρατηγική Περιφερειακής Ανάπτυξης στην πράξη:</a:t>
            </a:r>
          </a:p>
          <a:p>
            <a:endParaRPr lang="el-GR" sz="1600">
              <a:latin typeface="Times New Roman" pitchFamily="18" charset="0"/>
            </a:endParaRPr>
          </a:p>
          <a:p>
            <a:r>
              <a:rPr lang="el-GR" sz="2800">
                <a:latin typeface="Times New Roman" pitchFamily="18" charset="0"/>
              </a:rPr>
              <a:t>- Γενικοί και ειδικοί στρατηγικοί στόχοι (στρατηγικές επιλογές)</a:t>
            </a:r>
          </a:p>
          <a:p>
            <a:r>
              <a:rPr lang="el-GR" sz="2800">
                <a:latin typeface="Times New Roman" pitchFamily="18" charset="0"/>
              </a:rPr>
              <a:t>- Προτεραιότητες παρεμβάσεων (άξονες προτεραιότητας)</a:t>
            </a:r>
          </a:p>
          <a:p>
            <a:r>
              <a:rPr lang="el-GR" sz="2800">
                <a:latin typeface="Times New Roman" pitchFamily="18" charset="0"/>
              </a:rPr>
              <a:t>- Κατηγορίες δράσεων </a:t>
            </a:r>
          </a:p>
          <a:p>
            <a:r>
              <a:rPr lang="el-GR" sz="2800">
                <a:latin typeface="Times New Roman" pitchFamily="18" charset="0"/>
              </a:rPr>
              <a:t>- Μέσα για την επίτευξη των στόχων</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0" y="549275"/>
            <a:ext cx="7772400" cy="693738"/>
          </a:xfrm>
        </p:spPr>
        <p:txBody>
          <a:bodyPr lIns="92075" tIns="46038" rIns="92075" bIns="46038" anchor="b"/>
          <a:lstStyle/>
          <a:p>
            <a:r>
              <a:rPr lang="el-GR" sz="2800">
                <a:latin typeface="Verdana" pitchFamily="34" charset="0"/>
              </a:rPr>
              <a:t>ΑΞΟΝΑΣ ΠΡΟΤΕΡΑΙΟΤΗΤΑΣ</a:t>
            </a:r>
            <a:endParaRPr lang="el-GR" sz="3200">
              <a:latin typeface="Verdana" pitchFamily="34" charset="0"/>
            </a:endParaRPr>
          </a:p>
        </p:txBody>
      </p:sp>
      <p:sp>
        <p:nvSpPr>
          <p:cNvPr id="6147" name="Text Box 6"/>
          <p:cNvSpPr txBox="1">
            <a:spLocks noChangeArrowheads="1"/>
          </p:cNvSpPr>
          <p:nvPr/>
        </p:nvSpPr>
        <p:spPr bwMode="auto">
          <a:xfrm>
            <a:off x="0" y="1989138"/>
            <a:ext cx="9144000" cy="3990975"/>
          </a:xfrm>
          <a:prstGeom prst="rect">
            <a:avLst/>
          </a:prstGeom>
          <a:noFill/>
          <a:ln w="12700">
            <a:noFill/>
            <a:miter lim="800000"/>
            <a:headEnd type="none" w="sm" len="sm"/>
            <a:tailEnd type="none" w="sm" len="sm"/>
          </a:ln>
        </p:spPr>
        <p:txBody>
          <a:bodyPr>
            <a:spAutoFit/>
          </a:bodyPr>
          <a:lstStyle/>
          <a:p>
            <a:pPr algn="ctr"/>
            <a:r>
              <a:rPr lang="el-GR" sz="3200">
                <a:latin typeface="Times New Roman" pitchFamily="18" charset="0"/>
              </a:rPr>
              <a:t>Μία από τις προτεραιότητες της στρατηγικής που έχει επιλεγεί σ’ ένα πρόγραμμα και κατά συνέπεια σε ένα ΕΣΠΑ ή σε ένα Επιχειρησιακό Πρόγραμμα. Αναφέρεται με άλλα λόγια σε μία στρατηγική κατεύθυνση των παρεμβάσεων του προγράμματος. Περιλαμβάνει συγκεκριμένους στόχους, χρηματοδοτικούς πόρους και μέτρα ή ομάδες πράξεων, που σχετίζονται μεταξύ τους.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idx="4294967295"/>
          </p:nvPr>
        </p:nvSpPr>
        <p:spPr>
          <a:xfrm>
            <a:off x="0" y="333375"/>
            <a:ext cx="7772400" cy="693738"/>
          </a:xfrm>
        </p:spPr>
        <p:txBody>
          <a:bodyPr lIns="92075" tIns="46038" rIns="92075" bIns="46038" anchor="b"/>
          <a:lstStyle/>
          <a:p>
            <a:r>
              <a:rPr lang="el-GR" sz="2800">
                <a:latin typeface="Verdana" pitchFamily="34" charset="0"/>
              </a:rPr>
              <a:t>ΜΕΤΡΟ</a:t>
            </a:r>
            <a:endParaRPr lang="el-GR" sz="3200">
              <a:latin typeface="Verdana" pitchFamily="34" charset="0"/>
            </a:endParaRPr>
          </a:p>
        </p:txBody>
      </p:sp>
      <p:sp>
        <p:nvSpPr>
          <p:cNvPr id="7171" name="Text Box 4"/>
          <p:cNvSpPr txBox="1">
            <a:spLocks noChangeArrowheads="1"/>
          </p:cNvSpPr>
          <p:nvPr/>
        </p:nvSpPr>
        <p:spPr bwMode="auto">
          <a:xfrm>
            <a:off x="179388" y="1052513"/>
            <a:ext cx="8734425" cy="2378075"/>
          </a:xfrm>
          <a:prstGeom prst="rect">
            <a:avLst/>
          </a:prstGeom>
          <a:noFill/>
          <a:ln w="12700">
            <a:noFill/>
            <a:miter lim="800000"/>
            <a:headEnd type="none" w="sm" len="sm"/>
            <a:tailEnd type="none" w="sm" len="sm"/>
          </a:ln>
        </p:spPr>
        <p:txBody>
          <a:bodyPr>
            <a:spAutoFit/>
          </a:bodyPr>
          <a:lstStyle/>
          <a:p>
            <a:pPr algn="ctr"/>
            <a:r>
              <a:rPr lang="el-GR" sz="3000">
                <a:latin typeface="Times New Roman" pitchFamily="18" charset="0"/>
              </a:rPr>
              <a:t>Το μέσο με το οποίο υλοποιείται ένας άξονας προτεραιότητας σε πολυετή βάση και το οποίο επιτρέπει τη χρηματοδότηση των πράξεων. Περιλαμβάνει ομοειδείς ομάδες έργων ή δράσεων (πράξεων).</a:t>
            </a:r>
          </a:p>
        </p:txBody>
      </p:sp>
      <p:sp>
        <p:nvSpPr>
          <p:cNvPr id="7172" name="Rectangle 5"/>
          <p:cNvSpPr>
            <a:spLocks noChangeArrowheads="1"/>
          </p:cNvSpPr>
          <p:nvPr/>
        </p:nvSpPr>
        <p:spPr bwMode="auto">
          <a:xfrm>
            <a:off x="539750" y="3573463"/>
            <a:ext cx="7772400" cy="693737"/>
          </a:xfrm>
          <a:prstGeom prst="rect">
            <a:avLst/>
          </a:prstGeom>
          <a:noFill/>
          <a:ln w="9525">
            <a:noFill/>
            <a:miter lim="800000"/>
            <a:headEnd/>
            <a:tailEnd/>
          </a:ln>
        </p:spPr>
        <p:txBody>
          <a:bodyPr lIns="92075" tIns="46038" rIns="92075" bIns="46038" anchor="b"/>
          <a:lstStyle/>
          <a:p>
            <a:pPr algn="ctr"/>
            <a:r>
              <a:rPr lang="el-GR" sz="2800" i="1">
                <a:solidFill>
                  <a:schemeClr val="tx2"/>
                </a:solidFill>
                <a:latin typeface="Verdana" pitchFamily="34" charset="0"/>
              </a:rPr>
              <a:t>ΠΡΑΞΗ</a:t>
            </a:r>
          </a:p>
        </p:txBody>
      </p:sp>
      <p:sp>
        <p:nvSpPr>
          <p:cNvPr id="7173" name="Rectangle 6"/>
          <p:cNvSpPr>
            <a:spLocks noChangeArrowheads="1"/>
          </p:cNvSpPr>
          <p:nvPr/>
        </p:nvSpPr>
        <p:spPr bwMode="auto">
          <a:xfrm>
            <a:off x="0" y="4437063"/>
            <a:ext cx="8964613" cy="1920875"/>
          </a:xfrm>
          <a:prstGeom prst="rect">
            <a:avLst/>
          </a:prstGeom>
          <a:noFill/>
          <a:ln w="12700">
            <a:noFill/>
            <a:miter lim="800000"/>
            <a:headEnd type="none" w="sm" len="sm"/>
            <a:tailEnd type="none" w="sm" len="sm"/>
          </a:ln>
        </p:spPr>
        <p:txBody>
          <a:bodyPr anchor="ctr">
            <a:spAutoFit/>
          </a:bodyPr>
          <a:lstStyle/>
          <a:p>
            <a:pPr algn="ctr"/>
            <a:r>
              <a:rPr lang="el-GR" sz="3000">
                <a:latin typeface="Times New Roman" pitchFamily="18" charset="0"/>
              </a:rPr>
              <a:t>Κάθε έργο ή δράση ή ακόμα και ομάδα έργων που εκτελείται από τους Δικαιούχους των παρεμβάσεων, προκειμένου να επιτευχθούν οι στόχοι του άξονα προτεραιότητας με τον οποίο σχετίζεται.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ChangeArrowheads="1"/>
          </p:cNvSpPr>
          <p:nvPr/>
        </p:nvSpPr>
        <p:spPr bwMode="auto">
          <a:xfrm>
            <a:off x="0" y="792163"/>
            <a:ext cx="9144000" cy="1463675"/>
          </a:xfrm>
          <a:prstGeom prst="rect">
            <a:avLst/>
          </a:prstGeom>
          <a:noFill/>
          <a:ln w="12700">
            <a:noFill/>
            <a:miter lim="800000"/>
            <a:headEnd type="none" w="sm" len="sm"/>
            <a:tailEnd type="none" w="sm" len="sm"/>
          </a:ln>
        </p:spPr>
        <p:txBody>
          <a:bodyPr anchor="ctr">
            <a:spAutoFit/>
          </a:bodyPr>
          <a:lstStyle/>
          <a:p>
            <a:pPr algn="ctr"/>
            <a:r>
              <a:rPr lang="el-GR" sz="3000">
                <a:latin typeface="Times New Roman" pitchFamily="18" charset="0"/>
              </a:rPr>
              <a:t>Μία δράση αδιαίρετη, με ενιαία διοίκηση και με προκαθορισμένο χρονοδιάγραμμα και προϋπολογισμό, που εκτελείται από συγκεκριμένο φορέα - δικαιούχο.</a:t>
            </a:r>
          </a:p>
        </p:txBody>
      </p:sp>
      <p:sp>
        <p:nvSpPr>
          <p:cNvPr id="8195" name="Rectangle 8"/>
          <p:cNvSpPr>
            <a:spLocks noGrp="1" noChangeArrowheads="1"/>
          </p:cNvSpPr>
          <p:nvPr>
            <p:ph type="ctrTitle" idx="4294967295"/>
          </p:nvPr>
        </p:nvSpPr>
        <p:spPr>
          <a:xfrm>
            <a:off x="0" y="333375"/>
            <a:ext cx="7772400" cy="503238"/>
          </a:xfrm>
          <a:noFill/>
        </p:spPr>
        <p:txBody>
          <a:bodyPr lIns="92075" tIns="46038" rIns="92075" bIns="46038" anchor="b">
            <a:normAutofit fontScale="90000"/>
          </a:bodyPr>
          <a:lstStyle/>
          <a:p>
            <a:r>
              <a:rPr lang="el-GR" sz="3200" b="1" i="1"/>
              <a:t>ΕΡΓΟ</a:t>
            </a:r>
          </a:p>
        </p:txBody>
      </p:sp>
      <p:sp>
        <p:nvSpPr>
          <p:cNvPr id="8196" name="Rectangle 9"/>
          <p:cNvSpPr>
            <a:spLocks noChangeArrowheads="1"/>
          </p:cNvSpPr>
          <p:nvPr/>
        </p:nvSpPr>
        <p:spPr bwMode="auto">
          <a:xfrm>
            <a:off x="0" y="3776663"/>
            <a:ext cx="9144000" cy="3081337"/>
          </a:xfrm>
          <a:prstGeom prst="rect">
            <a:avLst/>
          </a:prstGeom>
          <a:noFill/>
          <a:ln w="12700">
            <a:noFill/>
            <a:miter lim="800000"/>
            <a:headEnd type="none" w="sm" len="sm"/>
            <a:tailEnd type="none" w="sm" len="sm"/>
          </a:ln>
        </p:spPr>
        <p:txBody>
          <a:bodyPr>
            <a:spAutoFit/>
          </a:bodyPr>
          <a:lstStyle/>
          <a:p>
            <a:pPr algn="ctr"/>
            <a:r>
              <a:rPr lang="el-GR" sz="2800">
                <a:latin typeface="Times New Roman" pitchFamily="18" charset="0"/>
              </a:rPr>
              <a:t>Περιλαμβάνουν σειρές εργασιών, δραστηριοτήτων ή υπηρεσιών, που έχουν ως στόχο να ολοκληρώσουν μια αδιαίρετη εργασία συγκεκριμένης οικονομικής ή τεχνικής φύσης, με σαφώς προσδιορισμένους στόχους και με συνολικό κόστος που υπερβαίνει τα </a:t>
            </a:r>
            <a:r>
              <a:rPr lang="el-GR" sz="2800" b="1">
                <a:latin typeface="Times New Roman" pitchFamily="18" charset="0"/>
              </a:rPr>
              <a:t>50 εκατομμύρια Ευρώ</a:t>
            </a:r>
            <a:r>
              <a:rPr lang="el-GR" sz="2800">
                <a:latin typeface="Times New Roman" pitchFamily="18" charset="0"/>
              </a:rPr>
              <a:t>. Για </a:t>
            </a:r>
            <a:r>
              <a:rPr lang="el-GR" sz="2800" b="1">
                <a:latin typeface="Times New Roman" pitchFamily="18" charset="0"/>
              </a:rPr>
              <a:t>περιβαλλοντικά έργα</a:t>
            </a:r>
            <a:r>
              <a:rPr lang="el-GR" sz="2800">
                <a:latin typeface="Times New Roman" pitchFamily="18" charset="0"/>
              </a:rPr>
              <a:t> το όριο αυτό μειώνεται στα </a:t>
            </a:r>
            <a:r>
              <a:rPr lang="el-GR" sz="2800" b="1">
                <a:latin typeface="Times New Roman" pitchFamily="18" charset="0"/>
              </a:rPr>
              <a:t>25 εκατομμύρια Ευρώ</a:t>
            </a:r>
            <a:r>
              <a:rPr lang="el-GR" sz="2800">
                <a:latin typeface="Times New Roman" pitchFamily="18" charset="0"/>
              </a:rPr>
              <a:t>.</a:t>
            </a:r>
          </a:p>
        </p:txBody>
      </p:sp>
      <p:sp>
        <p:nvSpPr>
          <p:cNvPr id="8197" name="Rectangle 10"/>
          <p:cNvSpPr>
            <a:spLocks noChangeArrowheads="1"/>
          </p:cNvSpPr>
          <p:nvPr/>
        </p:nvSpPr>
        <p:spPr bwMode="auto">
          <a:xfrm>
            <a:off x="395288" y="3213100"/>
            <a:ext cx="7772400" cy="503238"/>
          </a:xfrm>
          <a:prstGeom prst="rect">
            <a:avLst/>
          </a:prstGeom>
          <a:noFill/>
          <a:ln w="9525">
            <a:noFill/>
            <a:miter lim="800000"/>
            <a:headEnd/>
            <a:tailEnd/>
          </a:ln>
        </p:spPr>
        <p:txBody>
          <a:bodyPr lIns="92075" tIns="46038" rIns="92075" bIns="46038" anchor="b"/>
          <a:lstStyle/>
          <a:p>
            <a:pPr algn="ctr"/>
            <a:r>
              <a:rPr lang="el-GR" sz="3200" b="1">
                <a:solidFill>
                  <a:schemeClr val="tx2"/>
                </a:solidFill>
                <a:latin typeface="Times New Roman" pitchFamily="18" charset="0"/>
              </a:rPr>
              <a:t>ΜΕΓΑΛΑ ΕΡΓΑ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idx="4294967295"/>
          </p:nvPr>
        </p:nvSpPr>
        <p:spPr>
          <a:xfrm>
            <a:off x="0" y="333375"/>
            <a:ext cx="7772400" cy="693738"/>
          </a:xfrm>
        </p:spPr>
        <p:txBody>
          <a:bodyPr lIns="92075" tIns="46038" rIns="92075" bIns="46038" anchor="b"/>
          <a:lstStyle/>
          <a:p>
            <a:r>
              <a:rPr lang="el-GR" sz="3600">
                <a:latin typeface="Verdana" pitchFamily="34" charset="0"/>
              </a:rPr>
              <a:t>ΔΙΚΑΙΟΥΧΟΙ ΤΩΝ ΠΡΑΞΕΩΝ</a:t>
            </a:r>
          </a:p>
        </p:txBody>
      </p:sp>
      <p:sp>
        <p:nvSpPr>
          <p:cNvPr id="9219" name="Text Box 4"/>
          <p:cNvSpPr txBox="1">
            <a:spLocks noChangeArrowheads="1"/>
          </p:cNvSpPr>
          <p:nvPr/>
        </p:nvSpPr>
        <p:spPr bwMode="auto">
          <a:xfrm>
            <a:off x="179388" y="1196975"/>
            <a:ext cx="8748712" cy="5578475"/>
          </a:xfrm>
          <a:prstGeom prst="rect">
            <a:avLst/>
          </a:prstGeom>
          <a:noFill/>
          <a:ln w="12700">
            <a:noFill/>
            <a:miter lim="800000"/>
            <a:headEnd type="none" w="sm" len="sm"/>
            <a:tailEnd type="none" w="sm" len="sm"/>
          </a:ln>
        </p:spPr>
        <p:txBody>
          <a:bodyPr>
            <a:spAutoFit/>
          </a:bodyPr>
          <a:lstStyle/>
          <a:p>
            <a:pPr algn="ctr"/>
            <a:r>
              <a:rPr lang="el-GR" sz="3000">
                <a:latin typeface="Times New Roman" pitchFamily="18" charset="0"/>
              </a:rPr>
              <a:t>Οι φορείς και οι επιχειρήσεις του δημόσιου ή του ιδιωτικού τομέα, που είναι αρμόδιοι για την έναρξη ή ακόμα και την υλοποίηση των πράξεων. Είναι δηλαδή οι φορείς στους οποίους θα καταλήξουν οι προβλεπόμενοι πόροι για την υλοποίηση των πράξεων και θα δρομολογήσουν τη διαδικασία εκτέλεσης των πράξεων (προκηρύξεις, επιλογή αναδόχων, πληρωμές αναδόχων, επίβλεψη κ.λπ.) ή θα υλοποιήσουν οι ίδιοι τις πράξεις. Στην περίπτωση καθεστώτων ενίσχυσης, οι δικαιούχοι είναι οι δημόσιες ή ιδιωτικές επιχειρήσεις που εκτελούν μεμονωμένο έργο και λαμβάνουν δημόσια ενίσχυση .</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TotalTime>
  <Words>2624</Words>
  <Application>Microsoft Office PowerPoint</Application>
  <PresentationFormat>Προβολή στην οθόνη (4:3)</PresentationFormat>
  <Paragraphs>306</Paragraphs>
  <Slides>38</Slides>
  <Notes>0</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38</vt:i4>
      </vt:variant>
    </vt:vector>
  </HeadingPairs>
  <TitlesOfParts>
    <vt:vector size="40" baseType="lpstr">
      <vt:lpstr>Θέμα του Office</vt:lpstr>
      <vt:lpstr>Document</vt:lpstr>
      <vt:lpstr>Διαφάνεια 1</vt:lpstr>
      <vt:lpstr>Διαφάνεια 2</vt:lpstr>
      <vt:lpstr>ΠΟΛΙΤΙΚΗ</vt:lpstr>
      <vt:lpstr>ΠΡΟΓΡΑΜΜΑ</vt:lpstr>
      <vt:lpstr>ΣΤΡΑΤΗΓΙΚΗ ΠΕΡΙΦΕΡΕΙΑΚΗΣ ΑΝΑΠΤΥΞΗΣ</vt:lpstr>
      <vt:lpstr>ΑΞΟΝΑΣ ΠΡΟΤΕΡΑΙΟΤΗΤΑΣ</vt:lpstr>
      <vt:lpstr>ΜΕΤΡΟ</vt:lpstr>
      <vt:lpstr>ΕΡΓΟ</vt:lpstr>
      <vt:lpstr>ΔΙΚΑΙΟΥΧΟΙ ΤΩΝ ΠΡΑΞΕΩΝ</vt:lpstr>
      <vt:lpstr>ΤΕΧΝΙΚΗ ΒΟΗΘΕΙΑ ΤΟΥ ΠΡΟΓΡΑΜΜΑΤΟΣ</vt:lpstr>
      <vt:lpstr>ΕΠΙΤΡΟΠΗ ΠΑΡΑΚΟΛΟΥΘΗΣΗΣ</vt:lpstr>
      <vt:lpstr>ΑΡΧΗ ΔΙΑΧΕΙΡΙΣΗΣ  (ΔΙΑΧΕΙΡΙΣΤΙΚΗ ΑΡΧΗ)</vt:lpstr>
      <vt:lpstr>ΑΡΧΗ ΠΙΣΤΟΠΟΙΗΣΗΣ (ΔΑΠΑΝΩΝ)</vt:lpstr>
      <vt:lpstr>Διαφάνεια 14</vt:lpstr>
      <vt:lpstr>ΣΥΝΟΛΙΚΗ ΕΠΙΧΟΡΗΓΗΣΗ</vt:lpstr>
      <vt:lpstr>Διαφάνεια 16</vt:lpstr>
      <vt:lpstr>ΠΡΟΣΘΕΤΙΚΟΤΗΤΑ</vt:lpstr>
      <vt:lpstr>ΠΡΟΣΘΕΤΙΚΟΤΗΤΑ</vt:lpstr>
      <vt:lpstr>  </vt:lpstr>
      <vt:lpstr>  </vt:lpstr>
      <vt:lpstr>  </vt:lpstr>
      <vt:lpstr>  </vt:lpstr>
      <vt:lpstr>  </vt:lpstr>
      <vt:lpstr>Διαφάνεια 24</vt:lpstr>
      <vt:lpstr>Η πορεία του Περιφερειακού Προγραμματισμού στην Ελλάδα</vt:lpstr>
      <vt:lpstr>ΠΡΟΓΡΑΜΜΑ ΠΕΡΙΦΕΡΕΙΑΚΗΣ ΑΝΑΠΤΥΞΗΣ 81-85</vt:lpstr>
      <vt:lpstr>ΠΡΟΓΡΑΜΜΑ ΟΙΚΟΝΟΜΙΚΗΣ ΚΑΙ ΚΟΙΝΩΝΙΚΗΣ ΑΝΑΠΤΥΞΗΣ 83-87 </vt:lpstr>
      <vt:lpstr>ΜΕΣΟΓΕΙΑΚΑ ΟΛΟΚΛΗΡΩΜΕΝΑ ΠΡΟΓΡΑΜΜΑΤΑ 1986-92 </vt:lpstr>
      <vt:lpstr>ΠΡΩΤΟ ΚΟΙΝΟΤΙΚΟ ΠΛΑΙΣΙΟ ΣΤΗΡΙΞΗΣ 1989-93</vt:lpstr>
      <vt:lpstr>ΔΕΥΤΕΡΟ ΚΟΙΝΟΤΙΚΟ ΠΛΑΙΣΙΟ ΣΤΗΡΙΞΗΣ 1994-99</vt:lpstr>
      <vt:lpstr>ΤΡΙΤΟ ΚΟΙΝΟΤΙΚΟ ΠΛΑΙΣΙΟ ΣΤΗΡΙΞΗΣ 2000-06</vt:lpstr>
      <vt:lpstr>Διαφάνεια 32</vt:lpstr>
      <vt:lpstr>Διαφάνεια 33</vt:lpstr>
      <vt:lpstr>Διαφάνεια 34</vt:lpstr>
      <vt:lpstr>Διαφάνεια 35</vt:lpstr>
      <vt:lpstr>  </vt:lpstr>
      <vt:lpstr>  </vt:lpstr>
      <vt:lpstr>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Admin</cp:lastModifiedBy>
  <cp:revision>3</cp:revision>
  <dcterms:created xsi:type="dcterms:W3CDTF">2016-10-19T09:24:49Z</dcterms:created>
  <dcterms:modified xsi:type="dcterms:W3CDTF">2016-10-20T13:22:40Z</dcterms:modified>
</cp:coreProperties>
</file>