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8" r:id="rId2"/>
    <p:sldId id="309" r:id="rId3"/>
    <p:sldId id="311" r:id="rId4"/>
    <p:sldId id="359" r:id="rId5"/>
    <p:sldId id="358" r:id="rId6"/>
    <p:sldId id="337" r:id="rId7"/>
    <p:sldId id="334" r:id="rId8"/>
    <p:sldId id="335" r:id="rId9"/>
    <p:sldId id="336" r:id="rId10"/>
    <p:sldId id="339" r:id="rId11"/>
    <p:sldId id="361" r:id="rId12"/>
    <p:sldId id="362" r:id="rId13"/>
    <p:sldId id="360" r:id="rId14"/>
    <p:sldId id="341" r:id="rId15"/>
    <p:sldId id="342" r:id="rId16"/>
    <p:sldId id="345" r:id="rId17"/>
    <p:sldId id="344" r:id="rId18"/>
    <p:sldId id="346" r:id="rId19"/>
    <p:sldId id="347" r:id="rId20"/>
    <p:sldId id="349" r:id="rId21"/>
    <p:sldId id="348" r:id="rId22"/>
    <p:sldId id="351" r:id="rId23"/>
    <p:sldId id="352" r:id="rId24"/>
    <p:sldId id="353" r:id="rId25"/>
    <p:sldId id="357" r:id="rId26"/>
    <p:sldId id="354" r:id="rId27"/>
    <p:sldId id="355" r:id="rId28"/>
    <p:sldId id="356" r:id="rId29"/>
    <p:sldId id="307" r:id="rId30"/>
    <p:sldId id="333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 varScale="1">
        <p:scale>
          <a:sx n="73" d="100"/>
          <a:sy n="73" d="100"/>
        </p:scale>
        <p:origin x="175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2B80E-6118-4AF3-8D2D-DF3BD6DBD007}" type="datetimeFigureOut">
              <a:rPr lang="en-GB" smtClean="0"/>
              <a:t>Fri/10/11/2023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7F1DC-2C4E-4598-90C1-46C9877E6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5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οποιοσδήποτε Επίτροπος μπορεί να ζητήσει ψηφοφορία για ένα θέμα, αλλά αυτό θα απαιτήσει απόλυτη πλειοψηφία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7F1DC-2C4E-4598-90C1-46C9877E677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2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7F1DC-2C4E-4598-90C1-46C9877E677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05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Fri/10/11/2023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10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Fri/10/11/2023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7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Fri/10/11/2023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5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61" y="1700808"/>
            <a:ext cx="8229600" cy="4242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Fri/10/11/2023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1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Fri/10/11/2023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3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201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4076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4434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Fri/10/11/2023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5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Fri/10/11/2023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5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Fri/10/11/2023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5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Fri/10/11/2023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7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75" y="87649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4064" y="8616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474" y="203854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Fri/10/11/2023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0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0872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Fri/10/11/2023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8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36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4047"/>
            <a:ext cx="8229600" cy="4242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Fri/10/11/2023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62D722-2ADB-10B8-1B3D-512457B3EE3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058574"/>
            <a:ext cx="474309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8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.kourtelis@panteion.g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NWN71VJgDc" TargetMode="External"/><Relationship Id="rId2" Type="http://schemas.openxmlformats.org/officeDocument/2006/relationships/hyperlink" Target="http://www.youtube.com/watch?v=XDZaf6cycW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ovYAYwnjaQA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ilium.europa.eu/el/council-eu/preparatory-bodies/coreper-i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ilium.europa.eu/en/council-eu/voting-system/qualified-majorit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4896543"/>
          </a:xfrm>
        </p:spPr>
        <p:txBody>
          <a:bodyPr>
            <a:normAutofit fontScale="90000"/>
          </a:bodyPr>
          <a:lstStyle/>
          <a:p>
            <a:r>
              <a:rPr lang="el-GR" dirty="0"/>
              <a:t>Η ΟΡΓΑΝΩΣΗ ΤΗΣ ΕΥΡΩΠΑΪΚΗΣ ΕΝΩΣΗΣ</a:t>
            </a:r>
            <a:br>
              <a:rPr lang="en-GB" dirty="0"/>
            </a:br>
            <a:br>
              <a:rPr lang="en-GB" dirty="0"/>
            </a:br>
            <a:r>
              <a:rPr lang="el-GR" dirty="0"/>
              <a:t>Θεσμική συγκρότηση και πλαίσιο της ΕΕ Ι: </a:t>
            </a:r>
            <a:r>
              <a:rPr lang="nl-NL" dirty="0"/>
              <a:t>T</a:t>
            </a:r>
            <a:r>
              <a:rPr lang="el-GR" dirty="0"/>
              <a:t>ο Ευρωπαϊκό Συμβούλιο</a:t>
            </a:r>
            <a:r>
              <a:rPr lang="nl-NL" dirty="0"/>
              <a:t>, </a:t>
            </a:r>
            <a:r>
              <a:rPr lang="el-GR" dirty="0"/>
              <a:t>η Ευρωπαϊκή Επιτροπή, το Συμβούλιο της Ευρωπαϊκής Ένωσης</a:t>
            </a:r>
            <a:endParaRPr lang="en-GB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9952" y="5013176"/>
            <a:ext cx="4608512" cy="1512168"/>
          </a:xfrm>
        </p:spPr>
        <p:txBody>
          <a:bodyPr>
            <a:normAutofit fontScale="85000" lnSpcReduction="20000"/>
          </a:bodyPr>
          <a:lstStyle/>
          <a:p>
            <a:pPr algn="r"/>
            <a:endParaRPr lang="en-GB" dirty="0"/>
          </a:p>
          <a:p>
            <a:pPr algn="r"/>
            <a:r>
              <a:rPr lang="el-GR" dirty="0"/>
              <a:t>Δρ. Χρήστος </a:t>
            </a:r>
            <a:r>
              <a:rPr lang="el-GR" dirty="0" err="1"/>
              <a:t>Κουρτέλης</a:t>
            </a:r>
            <a:br>
              <a:rPr lang="en-GB" dirty="0"/>
            </a:br>
            <a:r>
              <a:rPr lang="en-GB" dirty="0">
                <a:hlinkClick r:id="rId2"/>
              </a:rPr>
              <a:t>ch.kourtelis@panteion.gr</a:t>
            </a:r>
            <a:r>
              <a:rPr lang="en-GB" dirty="0"/>
              <a:t>  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316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51BE8-7444-863B-84A7-5288EBDC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4" y="295470"/>
            <a:ext cx="3419462" cy="1162050"/>
          </a:xfrm>
        </p:spPr>
        <p:txBody>
          <a:bodyPr>
            <a:noAutofit/>
          </a:bodyPr>
          <a:lstStyle/>
          <a:p>
            <a:pPr algn="ctr"/>
            <a:r>
              <a:rPr lang="el-GR" sz="2400" dirty="0"/>
              <a:t>Οργάνωση και σύνθεση του Ευρωπαϊκού Συμβουλίου</a:t>
            </a:r>
            <a:endParaRPr lang="en-GB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ACE037-0BE9-B0F4-C98F-9EB517216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9952" y="1"/>
            <a:ext cx="2686050" cy="335699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5D46E-EA03-2330-B19E-E39580042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512" y="1556792"/>
            <a:ext cx="3960438" cy="4424713"/>
          </a:xfr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Περιορισμένη σύνθεση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Μυστικές, άτυπες και εντατικές συναντήσεις κορυφής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Συνήθως διαρκούν δύο ημέρες και οδηγούν στη δημοσίευση των συμπερασμάτων της προεδρίας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Ρόλος του Προέδρου του Συμβουλίου – </a:t>
            </a:r>
            <a:r>
              <a:rPr kumimoji="0" lang="nl-N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Mr. Europe</a:t>
            </a:r>
            <a:endParaRPr kumimoji="0" lang="el-GR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700" dirty="0">
                <a:solidFill>
                  <a:prstClr val="black"/>
                </a:solidFill>
                <a:latin typeface="Calibri"/>
              </a:rPr>
              <a:t>Τ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 Ευρωπαϊκό Συμβούλιο εκλέγει τον πρόεδρό του για ανανεώσιμη θητεία δυόμισι ετών (μάξιμουμ 2 θητείες)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F083B-2269-8F9A-3BE4-0B8902E0E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002" y="1"/>
            <a:ext cx="2317998" cy="3356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5B0E52-F564-4768-4EFE-E03A5441F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1" y="3356992"/>
            <a:ext cx="500404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21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279C0-E951-D0A8-769D-87CA745E8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Σύνοδοι Ευρωπαϊκού Συμβουλίου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96B8C4-89A8-61B2-31A8-C97D4A750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11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D6850-9F64-559A-4563-C77BEE4A7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182676-4B61-0EA2-54D4-2C87C1320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A0D6-E278-C765-562F-7CE12E6FBA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Βρείτε τα συμπεράσματα του ΕΣ 29-30/06/2023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5A5B0-07EB-B04B-D57A-C128103EA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1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31404-189B-01EA-C5F4-7E3F36F5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Ιστορία της Ευρωπαϊκής Επιτροπής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F38CB-A196-5FE7-2015-3D18609D8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Υπερεθνικός θεσμός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dirty="0"/>
              <a:t>Η καταγωγή βρίσκεται στην Ανώτατη Αρχή της ΕΚΑΧ</a:t>
            </a:r>
          </a:p>
          <a:p>
            <a:r>
              <a:rPr lang="el-GR" dirty="0"/>
              <a:t>Καθιερώθηκε με τη Συνθήκη της Ρώμης (1957) – οι εξουσίες αυξήθηκαν σταδιακά (με μεταγενέστερες συνθήκες)</a:t>
            </a:r>
          </a:p>
        </p:txBody>
      </p:sp>
    </p:spTree>
    <p:extLst>
      <p:ext uri="{BB962C8B-B14F-4D97-AF65-F5344CB8AC3E}">
        <p14:creationId xmlns:p14="http://schemas.microsoft.com/office/powerpoint/2010/main" val="2100612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4D821-C158-8C8D-44B3-E1A0028B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Ρόλος της Επιτροπής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74C8D-8618-D742-1759-7B6770D83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61" y="1700808"/>
            <a:ext cx="8229600" cy="432048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Συνθήκη της Ρώμης ανέθεσε στην Επιτροπή τρεις βασικές λειτουργίες: </a:t>
            </a:r>
          </a:p>
          <a:p>
            <a:r>
              <a:rPr lang="el-GR" dirty="0"/>
              <a:t>(i) την επίβλεψη της εφαρμογής των πολιτικών (σχετικών με τις αρμοδιότητες της)</a:t>
            </a:r>
          </a:p>
          <a:p>
            <a:r>
              <a:rPr lang="el-GR" dirty="0"/>
              <a:t>(</a:t>
            </a:r>
            <a:r>
              <a:rPr lang="el-GR" dirty="0" err="1"/>
              <a:t>ii</a:t>
            </a:r>
            <a:r>
              <a:rPr lang="el-GR" dirty="0"/>
              <a:t>) την εκπροσώπηση της κοινότητας στις διαπραγματεύσεις για το εξωτερικό εμπόριο </a:t>
            </a:r>
          </a:p>
          <a:p>
            <a:r>
              <a:rPr lang="el-GR" dirty="0"/>
              <a:t>(</a:t>
            </a:r>
            <a:r>
              <a:rPr lang="el-GR" dirty="0" err="1"/>
              <a:t>iii</a:t>
            </a:r>
            <a:r>
              <a:rPr lang="el-GR" dirty="0"/>
              <a:t>) την πρόταση νέων πολιτικών</a:t>
            </a:r>
          </a:p>
          <a:p>
            <a:r>
              <a:rPr lang="el-GR" dirty="0"/>
              <a:t>Λειτουργία βασικού στελέχους του συστήματος της ΕΕ (</a:t>
            </a:r>
            <a:r>
              <a:rPr lang="el-GR" dirty="0" err="1"/>
              <a:t>Hix</a:t>
            </a:r>
            <a:r>
              <a:rPr lang="el-GR" dirty="0"/>
              <a:t> and </a:t>
            </a:r>
            <a:r>
              <a:rPr lang="el-GR" dirty="0" err="1"/>
              <a:t>Hoyland</a:t>
            </a:r>
            <a:r>
              <a:rPr lang="el-GR" dirty="0"/>
              <a:t> 2011)</a:t>
            </a:r>
          </a:p>
          <a:p>
            <a:r>
              <a:rPr lang="el-GR" dirty="0"/>
              <a:t>Γραφειοκρατική (οι γενικές διευθύνσεις): σχέδια νομοθετικών και ρυθμιστικών καθηκόντων</a:t>
            </a:r>
          </a:p>
          <a:p>
            <a:r>
              <a:rPr lang="el-GR" dirty="0"/>
              <a:t>Παρακολούθηση και ρύθμιση – Ευρωπαϊκή Επιτροπή ως δίκτυο αυτόνομων φορέων</a:t>
            </a:r>
          </a:p>
          <a:p>
            <a:r>
              <a:rPr lang="el-GR" dirty="0"/>
              <a:t>Καθορισμός ατζέντας στην νομοθετική διαδικασία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586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74D7-68D8-D5C4-44AF-43A32C03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1" y="260648"/>
            <a:ext cx="5597699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dirty="0"/>
              <a:t>Οργάνωση και σύνθεση της Ευρωπαϊκής Επιτροπής</a:t>
            </a:r>
            <a:endParaRPr lang="en-GB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F5DC83-8DE5-7B71-4569-301B154AE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62862" y="4958"/>
            <a:ext cx="3281137" cy="241593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7BBC7-C08D-9934-A27F-A4AE6E217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37" y="1124744"/>
            <a:ext cx="5792926" cy="5112568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Σώμα Επιτρόπων (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College of Commissioners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Μετά τη Συνθήκη της Νίκαιας όλα τα κράτη μέλη έχουν έναν Επίτροπο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Εβδομαδιαίες συναντήσεις (συνήθως συμφωνία με συναίνεση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Εμπιστευτικές συναντήσεις, αλλά συχνά υπάρχει διαρροή πληροφοριών (ειδικά για σημαντικά ζητήματα)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Κάθε Επίτροπος έχει ένα χαρτοφυλάκιο – χαρτοφυλάκια υψηλού προφίλ δίνονται σε αντιπροέδρους της Επιτροπής και Επιτρόπους προηγούμενων διοικήσεων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Πρόεδρος της Επιτροπής – καθορίζει το γενικό πρόγραμμα πολιτικής (προετοιμασία του προγράμματος εργασίας, καθορισμός ημερήσιας διάταξης και προεδρία των συνεδριάσεων του Κολλεγίου), κατανέμει χαρτοφυλάκια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Κάθε Επίτροπος έχει μια ομάδα συμβούλων (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cabinet)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(παλιότερα αμιγώς από την χώρα καταγωγής του Επιτρόπου)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09DD42-2C7B-AE5B-784B-E26BD7C5E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908" y="2417668"/>
            <a:ext cx="3262212" cy="1728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4F5EFF-1076-DAA9-E49F-03487E001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908" y="4142640"/>
            <a:ext cx="3281137" cy="258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65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86FC4-A9F9-4331-70ED-33C2542C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97054"/>
          </a:xfrm>
        </p:spPr>
        <p:txBody>
          <a:bodyPr>
            <a:normAutofit fontScale="90000"/>
          </a:bodyPr>
          <a:lstStyle/>
          <a:p>
            <a:r>
              <a:rPr lang="el-GR" dirty="0"/>
              <a:t>Οργάνωση της Γενικής Διεύθυνσης Περιβάλλοντος (2014)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BD847E-B76C-7379-CA96-031AC1EC3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40768"/>
            <a:ext cx="91440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67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C0F1-E31B-324E-9987-094E4A22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r>
              <a:rPr lang="el-GR" sz="3200" dirty="0"/>
              <a:t>Η δύναμη της Ευρωπαϊκής Επιτροπής στη διαδικασία λήψης των αποφάσεων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E4F91-40B0-C8E0-AF8F-244BB5362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61" y="1628800"/>
            <a:ext cx="8229600" cy="446449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Διακυβερνητικές απόψεις:</a:t>
            </a:r>
            <a:endParaRPr lang="en-GB" dirty="0"/>
          </a:p>
          <a:p>
            <a:r>
              <a:rPr lang="el-GR" dirty="0"/>
              <a:t>Επιτροπή ως γραμματεία διεθνούς οργανισμού</a:t>
            </a:r>
            <a:endParaRPr lang="en-GB" dirty="0"/>
          </a:p>
          <a:p>
            <a:r>
              <a:rPr lang="el-GR" dirty="0"/>
              <a:t>Η κύρια λειτουργία του είναι να αυξήσει την αποτελεσματικότητα των διακυβερνητικών διαπραγματεύσεων</a:t>
            </a:r>
            <a:endParaRPr lang="en-GB" dirty="0"/>
          </a:p>
          <a:p>
            <a:r>
              <a:rPr lang="el-GR" dirty="0"/>
              <a:t>Τα κράτη μέλη έχουν τρόπους να ελέγχουν την Επιτροπή (i) μέσω της </a:t>
            </a:r>
            <a:r>
              <a:rPr lang="el-GR" dirty="0" err="1"/>
              <a:t>επιτροπολογίας</a:t>
            </a:r>
            <a:r>
              <a:rPr lang="el-GR" dirty="0"/>
              <a:t> (</a:t>
            </a:r>
            <a:r>
              <a:rPr lang="el-GR" dirty="0" err="1"/>
              <a:t>ii</a:t>
            </a:r>
            <a:r>
              <a:rPr lang="el-GR" dirty="0"/>
              <a:t>) μέσω του Ευρωπαϊκού Δικαστηρίου (άρθρο 230)</a:t>
            </a:r>
            <a:endParaRPr lang="en-GB" dirty="0"/>
          </a:p>
          <a:p>
            <a:r>
              <a:rPr lang="el-GR" dirty="0"/>
              <a:t>Η Επιτροπή παρακολουθείται επίσης από άλλα θεσμικά όργανα (το ΕΚ, το Ελεγκτικό Συνέδριο) – τα οποία παρέχουν στα κράτη μέλη πληροφορίες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Επιτροπή ως αυτόνομος παράγοντας</a:t>
            </a:r>
            <a:endParaRPr lang="en-GB" dirty="0"/>
          </a:p>
          <a:p>
            <a:r>
              <a:rPr lang="el-GR" dirty="0"/>
              <a:t>Καθορισμός ατζέντας: Η Επιτροπή ως διαμορφωτής και πηγή επιρροής των εργασιών του Συμβουλίου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083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E4AC-9949-1F22-4EAF-9FF7952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Θέματα Διαφάνειας και δημοσίου ελέγχου Ι</a:t>
            </a:r>
            <a:br>
              <a:rPr lang="el-GR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11A31-E92E-C76C-B658-854D646E3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8856983" cy="4674351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Αυξημένος ρόλος της ΕΕ </a:t>
            </a:r>
            <a:r>
              <a:rPr lang="el-GR" dirty="0">
                <a:sym typeface="Wingdings" panose="05000000000000000000" pitchFamily="2" charset="2"/>
              </a:rPr>
              <a:t> συζήτηση για διαφάνεια των θεσμών</a:t>
            </a:r>
          </a:p>
          <a:p>
            <a:r>
              <a:rPr lang="el-GR" dirty="0"/>
              <a:t>Σειρά πρωτοβουλιών της Επιτροπής για τη διαφάνεια από τις αρχές της δεκαετίας του 1990</a:t>
            </a:r>
          </a:p>
          <a:p>
            <a:r>
              <a:rPr lang="el-GR" dirty="0"/>
              <a:t>Ευρωπαϊκό Συμβούλιο – φειδωλό, απρόθυμο να παρέχει περισσότερες πληροφορίες για τις εργασίες του</a:t>
            </a:r>
          </a:p>
          <a:p>
            <a:r>
              <a:rPr lang="el-GR" dirty="0"/>
              <a:t>Η πλειονότητα των κρατών μελών αντιτάχθηκε στις προσπάθειες της Επιτροπής να επιτρέψει την πρόσβαση του κοινού στα έγγραφα της ΕΕ</a:t>
            </a:r>
          </a:p>
        </p:txBody>
      </p:sp>
    </p:spTree>
    <p:extLst>
      <p:ext uri="{BB962C8B-B14F-4D97-AF65-F5344CB8AC3E}">
        <p14:creationId xmlns:p14="http://schemas.microsoft.com/office/powerpoint/2010/main" val="332319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της διάλεξης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θεσμική αρχιτεκτονική της Ευρωπαϊκής Ένωσης</a:t>
            </a:r>
          </a:p>
          <a:p>
            <a:r>
              <a:rPr lang="el-GR" dirty="0"/>
              <a:t>Το Ευρωπαϊκό Συμβούλιο</a:t>
            </a:r>
          </a:p>
          <a:p>
            <a:r>
              <a:rPr lang="el-GR" dirty="0"/>
              <a:t>Η Ευρωπαϊκή Επιτροπή</a:t>
            </a:r>
          </a:p>
          <a:p>
            <a:r>
              <a:rPr lang="el-GR" dirty="0"/>
              <a:t>Θέματα Διαφάνειας και δημοσίου ελέγχου </a:t>
            </a:r>
          </a:p>
          <a:p>
            <a:r>
              <a:rPr lang="el-GR" dirty="0"/>
              <a:t>Το Συμβούλιο της Ευρωπαϊκής Ένωσης</a:t>
            </a:r>
          </a:p>
          <a:p>
            <a:r>
              <a:rPr lang="el-GR" dirty="0"/>
              <a:t>Συμπεράσματα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2451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6C938-CD12-EB53-4C36-416EF1FDA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Θέματα Διαφάνειας και δημοσίου ελέγχου ΙΙ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4B931-D05C-E40D-81C5-7BA12F0B9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60" y="1475656"/>
            <a:ext cx="8342711" cy="4467455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Επιλογή Προέδρου της Επιτροπής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http://www.youtube.com/watch?v=XDZaf6cycWo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Συνθήκη της Νίκαιας: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Ειδική πλειοψηφία στο Συμβούλιο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Συνθήκη της Λισαβόνας (άρθρο 17): σύνδεση των αποτελεσμάτων των εκλογών του ΕΚ και της εκλογής Προέδρου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 Πρόεδρος και οι Επίτροποι πρέπει να παρουσιάσουν τα σχέδιά τους στο Ευρωπαϊκό Κοινοβούλιο (οι ευρωβουλευτές έχουν το δικαίωμα να κάνουν ερωτήσεις)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http://www.youtube.com/watch?v=oNWN71VJgDc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http://www.youtube.com/watch?v=ovYAYwnjaQA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792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59FC-53BA-CFE6-E815-8D63FC83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40FFAB-1F91-33C0-B820-3D6BB2A71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39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15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077D3-FD11-A4B1-4D66-D9FEBC26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Δύο νομοθετικά σώματα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839AF-95C1-EC81-A59C-6A93F2624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61" y="1475656"/>
            <a:ext cx="8229600" cy="4467455"/>
          </a:xfrm>
        </p:spPr>
        <p:txBody>
          <a:bodyPr>
            <a:normAutofit fontScale="70000" lnSpcReduction="20000"/>
          </a:bodyPr>
          <a:lstStyle/>
          <a:p>
            <a:r>
              <a:rPr lang="el-GR" sz="3400" dirty="0"/>
              <a:t>Συμβούλιο της ΕΕ (ή Συμβούλιο) εκπροσωπεί τα κράτη μέλη της ΕΕ</a:t>
            </a:r>
          </a:p>
          <a:p>
            <a:r>
              <a:rPr lang="el-GR" sz="3400" dirty="0"/>
              <a:t>Ευρωπαϊκό Κοινοβούλιο εκπροσωπεί τους πολίτες της ΕΕ</a:t>
            </a:r>
          </a:p>
          <a:p>
            <a:pPr marL="0" indent="0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i="1" dirty="0"/>
              <a:t>Οι πολίτες εκπροσωπούνται άμεσα στο επίπεδο της Ένωσης στο Ευρωπαϊκό Κοινοβούλιο.</a:t>
            </a:r>
          </a:p>
          <a:p>
            <a:endParaRPr lang="el-GR" dirty="0"/>
          </a:p>
          <a:p>
            <a:pPr marL="0" indent="0" algn="ctr">
              <a:buNone/>
            </a:pPr>
            <a:r>
              <a:rPr lang="el-GR" i="1" dirty="0"/>
              <a:t>Τα κράτη μέλη εκπροσωπούνται στο Ευρωπαϊκό Συμβούλιο από τον αρχηγό κράτους ή κυβέρνησης και στο Συμβούλιο από τις κυβερνήσεις τους, οι οποίοι είναι δημοκρατικά υπεύθυνοι είτε έναντι των εθνικών τους κοινοβουλίων, είτε έναντι των πολιτών τους </a:t>
            </a:r>
            <a:r>
              <a:rPr lang="el-GR" dirty="0"/>
              <a:t>(Άρθρο 10 ΣΕΕ)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i="1" dirty="0"/>
              <a:t>Το Συμβούλιο ασκεί, από κοινού με το Ευρωπαϊκό Κοινοβούλιο, νομοθετικά και δημοσιονομικά καθήκοντα (Άρθρο 16 ΣΕΕ)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93041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F574F-24E6-C120-5C30-A84C037C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Οργάνωση του Συμβουλίου Ι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4987-B06E-15EA-B635-93B1F21A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Συμβούλιο(α): Διαφορετικοί σχηματισμοί του Συμβουλίου</a:t>
            </a:r>
          </a:p>
          <a:p>
            <a:r>
              <a:rPr lang="el-GR" dirty="0"/>
              <a:t>Τα πιο σημαντικά: Γενικές Υποθέσεις, Εξωτερικές Υποθέσεις (με επικεφαλής τον Ύπατο Εκπρόσωπο), ECOFIN</a:t>
            </a:r>
          </a:p>
          <a:p>
            <a:r>
              <a:rPr lang="el-GR" dirty="0"/>
              <a:t>Διαφορετικές διαδικασίες λήψης αποφάσεων (ομοφωνία, ειδική πλειοψηφία) ανάλογα με την περιοχή του ζητήματος</a:t>
            </a:r>
          </a:p>
          <a:p>
            <a:r>
              <a:rPr lang="el-GR" dirty="0"/>
              <a:t>Εργασιακή «πρακτική»: η ψηφοφορία είναι ασυνήθιστη, συνήθως συναίνεση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212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2AD9C-EC24-9D07-A0F5-09287283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r>
              <a:rPr lang="el-GR" sz="4000" dirty="0"/>
              <a:t>Οργάνωση του Συμβουλίου ΙΙ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6CDD-B7B8-C2BE-B24D-DC8BEE5D0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60" y="1268760"/>
            <a:ext cx="8342711" cy="47525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Επιτροπή των Μόνιμων Αντιπροσώπων </a:t>
            </a:r>
            <a:r>
              <a:rPr lang="nl-NL" dirty="0"/>
              <a:t>(</a:t>
            </a:r>
            <a:r>
              <a:rPr lang="el-GR" dirty="0"/>
              <a:t>ΕΜΑ) </a:t>
            </a:r>
            <a:r>
              <a:rPr lang="nl-NL" dirty="0"/>
              <a:t>(</a:t>
            </a:r>
            <a:r>
              <a:rPr lang="nl-NL" dirty="0">
                <a:hlinkClick r:id="rId2"/>
              </a:rPr>
              <a:t>Coreper</a:t>
            </a:r>
            <a:r>
              <a:rPr lang="nl-NL" dirty="0"/>
              <a:t>)</a:t>
            </a:r>
          </a:p>
          <a:p>
            <a:r>
              <a:rPr lang="el-GR" dirty="0"/>
              <a:t>Προετοιμάζει τις συνεδριάσεις του Συμβουλίου – διαπραγματεύσεις σε όλο το φάσμα των υποθέσεων της ΕΕ</a:t>
            </a: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ΕΜΑ σχετικά απομονωμένες από την εσωτερική πολιτική συζήτηση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Ομάδες Εργασίας</a:t>
            </a:r>
          </a:p>
          <a:p>
            <a:r>
              <a:rPr lang="el-GR" dirty="0"/>
              <a:t>Ένα τεράστιο δίκτυο κρατικών αξιωματούχων που ειδικεύονται σε συγκεκριμένους τομείς πολιτικής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305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B925F-9A87-CB57-7063-FF097A9E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Δύο τύποι ΕΜΑ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AA947-8A2B-2624-3F38-B7A90E720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Δύο ΕΜΑ: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α) ΕΜΑ I: αναπληρωτές μόνιμοι εκπρόσωποι για τα «τεχνικά συμβούλια»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β) ΕΜΑ II: μόνιμοι αντιπρόσωποι για τα πολιτικά συμβούλια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Μόνιμοι Αντιπρόσωποι: Η υψηλότερη θέση των κρατών μελών στις Βρυξέλλες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Διπλωμάτες καριέρας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809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0181D-0B4D-8B3A-9BF8-BEFE859EF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εκ περιτροπής προεδρία Ι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EC5D-BEE4-08FA-C7CF-98366E20B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Κάθε κράτος-μέλος ασκεί την προεδρία του Συμβουλίου για έξι μήνες (εκ περιτροπής προεδρία)</a:t>
            </a:r>
          </a:p>
          <a:p>
            <a:r>
              <a:rPr lang="el-GR" dirty="0"/>
              <a:t>Διττός στόχος προεδρίας:</a:t>
            </a:r>
          </a:p>
          <a:p>
            <a:pPr marL="0" indent="0">
              <a:buNone/>
            </a:pPr>
            <a:r>
              <a:rPr lang="el-GR" dirty="0"/>
              <a:t>α) Το κάθε κράτος έχει μια λίστα πολιτικών που θα ήθελε να προωθήσει στο ευρωπαϊκό επίπεδο</a:t>
            </a:r>
          </a:p>
          <a:p>
            <a:pPr marL="0" indent="0">
              <a:buNone/>
            </a:pPr>
            <a:r>
              <a:rPr lang="el-GR" dirty="0"/>
              <a:t>Β) Η προώθηση ευρύτερων ευρωπαϊκών πολιτικών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650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F950-66AF-A146-B17B-704D388B4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εκ περιτροπής προεδρία ΙΙ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EA962-2DE4-2596-4E78-99B1C7EE8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61" y="1475656"/>
            <a:ext cx="8229600" cy="4905672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Μέσος χρόνος για τη διαπραγμάτευση ενός νομοθετικού φακέλου: περίπου 18 μήνες (εξαρτάται από το πεδίο της πολιτικής)</a:t>
            </a:r>
          </a:p>
          <a:p>
            <a:r>
              <a:rPr lang="el-GR" dirty="0"/>
              <a:t>Προεδρίες οργανωμένες σε «τριάδες των Προεδριών»: τρία κράτη που έχουν την προεδρία (σε σειρά) παρουσιάζουν ένα κοινό πρόγραμμα</a:t>
            </a:r>
          </a:p>
          <a:p>
            <a:r>
              <a:rPr lang="el-GR" dirty="0"/>
              <a:t>Καθήκοντα της Προεδρίας: </a:t>
            </a:r>
          </a:p>
          <a:p>
            <a:r>
              <a:rPr lang="el-GR" dirty="0"/>
              <a:t>Διοργανώνει και προεδρεύει συνεδριάσεις του Συμβουλίου (όχι στις Εξωτερικές Υποθέσεις: μετά την </a:t>
            </a:r>
            <a:r>
              <a:rPr lang="el-GR" dirty="0" err="1"/>
              <a:t>ΣτΛ</a:t>
            </a:r>
            <a:r>
              <a:rPr lang="el-GR" dirty="0"/>
              <a:t> αυτόν τον ρόλο έχει ο Ύπατος Εκπρόσωπος)</a:t>
            </a:r>
          </a:p>
          <a:p>
            <a:r>
              <a:rPr lang="el-GR" dirty="0"/>
              <a:t>Δημιουργεί συναίνεση για πολιτικές πρωτοβουλίες από το Συμβούλιο </a:t>
            </a:r>
          </a:p>
          <a:p>
            <a:r>
              <a:rPr lang="el-GR" dirty="0"/>
              <a:t>Διασφαλίζει την εξέλιξη/συνέχεια του έργου του Συμβουλίου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838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4539-CFA1-3353-294F-1B60993E6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αποφασίζει το Συμβούλιο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D5C02-F218-7A1B-009C-E394423D2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Ομοφωνία: π.χ. για θέματα εξωτερικής πολιτικής, άμυνας, διεύρυνσης (ισότητα μεταξύ κρατών-μελών) </a:t>
            </a:r>
          </a:p>
          <a:p>
            <a:r>
              <a:rPr lang="el-GR" dirty="0"/>
              <a:t>Ειδική πλειοψηφία: στους περισσότερους τομείς πολιτικής </a:t>
            </a:r>
          </a:p>
          <a:p>
            <a:r>
              <a:rPr lang="el-GR" dirty="0"/>
              <a:t>Τι είναι η ειδική πλειοψηφία:</a:t>
            </a:r>
          </a:p>
          <a:p>
            <a:r>
              <a:rPr lang="el-GR" dirty="0"/>
              <a:t>Η πλειοψηφία των κρατών μελών (55%) που αντιπροσωπεύουν τουλάχιστον το 65% του πληθυσμού της ΕΕ (τέθηκε σε ισχύ το 2014)</a:t>
            </a:r>
          </a:p>
          <a:p>
            <a:r>
              <a:rPr lang="el-GR" dirty="0"/>
              <a:t>Μέχρι το 2014 – Διατάξεις της Συνθήκης της Νίκαιας: πλειοψηφία των κρατών μελών, 74% των σταθμισμένων ψήφων και 62% του πληθυσμού της ΕΕ</a:t>
            </a:r>
          </a:p>
          <a:p>
            <a:r>
              <a:rPr lang="el-GR" dirty="0"/>
              <a:t>Απλή πλειοψηφία: μόνο διαδικαστικά ζητήματα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884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5859546"/>
            <a:ext cx="5486400" cy="288032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>Ειδική πλειοψηφία</a:t>
            </a:r>
            <a:endParaRPr lang="en-GB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6016" y="5688389"/>
            <a:ext cx="4320480" cy="432048"/>
          </a:xfrm>
        </p:spPr>
        <p:txBody>
          <a:bodyPr>
            <a:normAutofit fontScale="62500" lnSpcReduction="20000"/>
          </a:bodyPr>
          <a:lstStyle/>
          <a:p>
            <a:r>
              <a:rPr lang="en-GB" sz="2000" dirty="0">
                <a:hlinkClick r:id="rId3"/>
              </a:rPr>
              <a:t>http://www.consilium.europa.eu/en/council-eu/voting-system/qualified-majority/</a:t>
            </a:r>
            <a:r>
              <a:rPr lang="en-GB" sz="2000" dirty="0"/>
              <a:t> 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79921"/>
          </a:xfrm>
        </p:spPr>
        <p:txBody>
          <a:bodyPr>
            <a:normAutofit fontScale="25000" lnSpcReduction="20000"/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3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EFCE-95FE-44ED-CAC5-B091912F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el-GR" dirty="0"/>
              <a:t>Η θεσμική αρχιτεκτονική της ΕΕ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FB043-8703-C607-CF42-ECD462775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61" y="1268760"/>
            <a:ext cx="8229600" cy="475252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Κύρια όργανα:</a:t>
            </a:r>
            <a:endParaRPr lang="en-GB" dirty="0"/>
          </a:p>
          <a:p>
            <a:r>
              <a:rPr lang="el-GR" dirty="0">
                <a:solidFill>
                  <a:srgbClr val="00B050"/>
                </a:solidFill>
              </a:rPr>
              <a:t>Ευρωπαϊκό Συμβούλιο (Βρυξέλλες)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l-GR" dirty="0">
                <a:solidFill>
                  <a:srgbClr val="00B050"/>
                </a:solidFill>
              </a:rPr>
              <a:t>Ευρωπαϊκή Επιτροπή (Βρυξέλλες)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l-GR" dirty="0">
                <a:solidFill>
                  <a:srgbClr val="00B050"/>
                </a:solidFill>
              </a:rPr>
              <a:t>Το Συμβούλιο των Ευρωπαίων Υπουργών (Βρυξέλλες)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l-GR" dirty="0"/>
              <a:t>Ευρωπαϊκό Κοινοβούλιο (Βρυξέλλες, Στρασβούργο και Λουξεμβούργο)</a:t>
            </a:r>
            <a:endParaRPr lang="en-GB" dirty="0"/>
          </a:p>
          <a:p>
            <a:r>
              <a:rPr lang="el-GR" dirty="0"/>
              <a:t>Ευρωπαϊκό Δικαστήριο (Λουξεμβούργο)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Άλλα όργανα (κυρίως με συμβουλευτικό ή ελεγκτικό ρόλο):</a:t>
            </a:r>
          </a:p>
          <a:p>
            <a:r>
              <a:rPr lang="el-GR" dirty="0"/>
              <a:t>Ευρωπαϊκό Ελεγκτικό Συνέδριο (Λουξεμβούργο)</a:t>
            </a:r>
          </a:p>
          <a:p>
            <a:r>
              <a:rPr lang="el-GR" dirty="0"/>
              <a:t>Οικονομική &amp; Κοινωνική Επιτροπή</a:t>
            </a:r>
            <a:r>
              <a:rPr lang="en-GB" dirty="0"/>
              <a:t> (</a:t>
            </a:r>
            <a:r>
              <a:rPr lang="el-GR" dirty="0"/>
              <a:t>Βρυξέλλες)</a:t>
            </a:r>
            <a:endParaRPr lang="en-GB" dirty="0"/>
          </a:p>
          <a:p>
            <a:r>
              <a:rPr lang="el-GR" dirty="0"/>
              <a:t>Επιτροπή των Περιφερειών (Βρυξέλλες)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Ευρωπαϊκή Κεντρική Τράπεζα (Φρανκφούρτη) (υπεύθυνη για την κυκλοφορία του €)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35 αποκεντρωμένοι οργανισμοί που περιλαμβάνουν για παράδειγμα την Ευρωπαϊκή Τράπεζα Επενδύσεων (Λουξεμβούργο) ή τον Ευρωπαϊκό Οργανισμό Περιβάλλοντος (Κοπεγχάγη)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641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969F1-9ED1-41B9-F5CF-42E6C956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8E929-7E60-BD16-5417-906036C58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Τα όργανα συνιστούν τις δομές της ΕΕ και συγκροτούν το οργανωτικό περιβάλλον της ολοκλήρωσης</a:t>
            </a:r>
          </a:p>
          <a:p>
            <a:r>
              <a:rPr lang="el-GR" dirty="0"/>
              <a:t>Στα όργανα εκφράζονται, συναντώνται και αντιπαρατίθενται οι βουλήσεις διαφόρων ομάδων συμφερόντων</a:t>
            </a:r>
          </a:p>
          <a:p>
            <a:r>
              <a:rPr lang="el-GR" dirty="0"/>
              <a:t>Διάκριση σε διακυβερνητικά και υπερεθνικά όργανα βοηθά την εξέταση της διαδικασίας της ολοκλήρωσης</a:t>
            </a:r>
          </a:p>
          <a:p>
            <a:r>
              <a:rPr lang="el-GR" dirty="0"/>
              <a:t>Θυμηθείτε τον ρόλο τους στην διαδικασία λήψης των αποφάσεων: Ευρωπαϊκό Συμβούλιο και Συμβούλιο της ΕΕ (διακρατικά όργανα), Ευρωπαϊκή Επιτροπή (υπερεθνικό όργανο)</a:t>
            </a:r>
          </a:p>
          <a:p>
            <a:r>
              <a:rPr lang="el-GR" dirty="0"/>
              <a:t>Επιμερισμένες εκτελεστικές και νομοθετικές αρμοδιότητες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36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E0355-746C-A072-515D-142C77F4F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Διακυβερνητικά και υπερεθνικά όργανα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FA9BA-7AA6-70BA-ECF4-FCBB7118D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Διάφορες κατηγοριοποιήσεις των οργάνων της ΕΕ: βάσει αρμοδιοτήτων, σύνθεσης, ρόλο στη διαδικασία λήψης των αποφάσεων κτλ.</a:t>
            </a:r>
          </a:p>
          <a:p>
            <a:r>
              <a:rPr lang="el-GR" dirty="0"/>
              <a:t>Διακυβερνητικά όργανα: Απαρτίζονται από εκπρόσωπους των κρατών-μελών. Πλατφόρμες έκφρασης/διεκδίκησης εθνικών συμφερόντων (διαδικασία πολυμερούς διαπραγμάτευσης και συμβιβασμών)</a:t>
            </a:r>
          </a:p>
          <a:p>
            <a:r>
              <a:rPr lang="el-GR" dirty="0"/>
              <a:t>Υπερεθνικά όργανα: Υφίσταται επιλεκτική και εθελούσια μεταβίβαση εξουσιών και αρμοδιοτήτων των κρατών-μελών σε μη εθνικά κέντρα λήψης αποφάσεων</a:t>
            </a:r>
            <a:endParaRPr lang="en-GB" dirty="0"/>
          </a:p>
          <a:p>
            <a:r>
              <a:rPr lang="el-GR" dirty="0"/>
              <a:t>Η διακυβερνητική και υπερεθνική κατηγοριοποίηση βοηθά στην εξήγηση της ολοκλήρωσης της ΕΕ και τον ρόλο των κρατών μελών στη διαδικασία λήψης των αποφάσεων</a:t>
            </a:r>
          </a:p>
          <a:p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4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B74B-C36C-E9B8-93D2-25B17CF33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F3A5CA-7381-B1C6-B7C0-CF3DB478A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9392"/>
            <a:ext cx="9144000" cy="6012791"/>
          </a:xfrm>
        </p:spPr>
      </p:pic>
    </p:spTree>
    <p:extLst>
      <p:ext uri="{BB962C8B-B14F-4D97-AF65-F5344CB8AC3E}">
        <p14:creationId xmlns:p14="http://schemas.microsoft.com/office/powerpoint/2010/main" val="423641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975D-AA5D-84CC-1AB2-E5E87B3D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l-GR" dirty="0"/>
              <a:t>Ρόλος και λειτουργία του Ευρωπαϊκού Συμβουλίου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A966F-0DF6-7399-FD35-DEC185563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84784"/>
            <a:ext cx="8424935" cy="4458327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Το Ευρωπαϊκό Συμβούλιο απαρτίζεται από τους αρχηγούς κρατών ή κυβερνήσεων των κρατών μελών, καθώς και από τον πρόεδρό του και τον πρόεδρο της Επιτροπής</a:t>
            </a:r>
          </a:p>
          <a:p>
            <a:r>
              <a:rPr lang="el-GR" dirty="0"/>
              <a:t>Ο ύπατος εκπρόσωπος της Ένωσης για θέματα εξωτερικής πολιτικής και πολιτικής ασφαλείας συμμετέχει στις εργασίες του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Ρόλος του Ευρωπαϊκού Συμβουλίου:</a:t>
            </a:r>
          </a:p>
          <a:p>
            <a:r>
              <a:rPr lang="el-GR" dirty="0"/>
              <a:t>Πολιτική ηγεσία για της Ε.Ε</a:t>
            </a:r>
          </a:p>
          <a:p>
            <a:r>
              <a:rPr lang="el-GR" dirty="0"/>
              <a:t>Επίλυση διαφορών: επιλύει προβλήματα που δεν έχουν επιλυθεί σε χαμηλότερα επίπεδα λήψης αποφάσεων</a:t>
            </a:r>
          </a:p>
          <a:p>
            <a:r>
              <a:rPr lang="el-GR" dirty="0"/>
              <a:t>Προσελκύει δημοσιότητα </a:t>
            </a:r>
            <a:r>
              <a:rPr lang="el-GR"/>
              <a:t>στην ΕΕ</a:t>
            </a:r>
            <a:endParaRPr lang="el-GR" dirty="0"/>
          </a:p>
          <a:p>
            <a:r>
              <a:rPr lang="el-GR" dirty="0"/>
              <a:t>Φόρουμ για προσωπικές επαφές μεταξύ αρχηγών κυβερνήσεων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52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10626-C0CC-792F-CBF9-B84D86341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Στην Συνθήκη της Λισαβόνας…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F5250-0E2F-F1B4-F445-9475BEA80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i="1" dirty="0"/>
              <a:t>Το Ευρωπαϊκό Συμβούλιο παρέχει στην Ένωση την αναγκαία για την ανάπτυξή της ώθηση και καθορίζει τους γενικούς της πολιτικούς προσανατολισμούς και προτεραιότητες. Δεν ασκεί νομοθετική λειτουργία.</a:t>
            </a:r>
          </a:p>
          <a:p>
            <a:pPr marL="0" indent="0" algn="ctr">
              <a:buNone/>
            </a:pPr>
            <a:r>
              <a:rPr lang="en-GB" i="1" dirty="0"/>
              <a:t>‘The European Council shall provide the Union with the necessary impetus for its development and shall define the general political directions and priorities thereof’ (Art. 15) </a:t>
            </a:r>
          </a:p>
          <a:p>
            <a:pPr marL="0" indent="0" algn="ctr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4417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19C7C-389D-049A-C1D4-71F1BCB9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Νομική ιστορία του Ευρωπαϊκού Συμβουλίου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E39A9-F257-CC9C-5405-4C994367C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496943" cy="4320480"/>
          </a:xfrm>
        </p:spPr>
        <p:txBody>
          <a:bodyPr>
            <a:normAutofit/>
          </a:bodyPr>
          <a:lstStyle/>
          <a:p>
            <a:r>
              <a:rPr lang="el-GR" dirty="0"/>
              <a:t>Δεν αναφέρεται στην Συνθήκη της Ρώμης</a:t>
            </a:r>
          </a:p>
          <a:p>
            <a:r>
              <a:rPr lang="el-GR" dirty="0"/>
              <a:t>Προέλευση: Σύνοδος Κορυφής της Χάγης (1969) συμφωνία το 1974</a:t>
            </a:r>
          </a:p>
          <a:p>
            <a:r>
              <a:rPr lang="el-GR" dirty="0"/>
              <a:t>Νομικό καθεστώς από τη ΕΠ (1986)</a:t>
            </a:r>
            <a:r>
              <a:rPr lang="en-GB" dirty="0"/>
              <a:t>;</a:t>
            </a:r>
            <a:r>
              <a:rPr lang="el-GR" dirty="0"/>
              <a:t> επίσημος θεσμός βάσει της Συνθήκης της Λισαβόνας</a:t>
            </a:r>
          </a:p>
        </p:txBody>
      </p:sp>
    </p:spTree>
    <p:extLst>
      <p:ext uri="{BB962C8B-B14F-4D97-AF65-F5344CB8AC3E}">
        <p14:creationId xmlns:p14="http://schemas.microsoft.com/office/powerpoint/2010/main" val="287578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4A500-6B00-6F3B-AC73-9D9F311E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  <a:ea typeface="+mn-ea"/>
                <a:cs typeface="+mn-cs"/>
              </a:rPr>
              <a:t>Λόγοι για τη δημιουργία του Ευρωπαϊκού Συμβουλίου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55332-BF45-37CF-DA99-CA6D7601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61" y="1700808"/>
            <a:ext cx="8229600" cy="43924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(i) Συντονισμός στο πλαίσιο της αυξανόμενης αλληλεξάρτησης της δεκαετίας του 1970 και της παγκόσμιας κρίσης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Ε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παναβεβαιώση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του ελέγχου των εθνικών κυβερνήσεων στη διαδικασία ολοκλήρωσης μετά την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‘K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ρίση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της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Κενής Έδρας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empty </a:t>
            </a:r>
            <a:r>
              <a:rPr lang="nl-NL" sz="2400" dirty="0" err="1">
                <a:solidFill>
                  <a:prstClr val="black"/>
                </a:solidFill>
                <a:latin typeface="Calibri"/>
              </a:rPr>
              <a:t>chair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 crisis)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Αυξημένοι τομείς πολιτικής της Ευρωπαϊκής Επιτροπής – κίνδυνος κατάτμησης πολιτικής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Εικόνα ενιαίου μετώπου προς τον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υπόλοιπο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κόσμο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8184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d760a3b-06dc-4d95-a16f-c98e6d0e92d4"/>
</p:tagLst>
</file>

<file path=ppt/theme/theme1.xml><?xml version="1.0" encoding="utf-8"?>
<a:theme xmlns:a="http://schemas.openxmlformats.org/drawingml/2006/main" name="1_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1680</Words>
  <Application>Microsoft Office PowerPoint</Application>
  <PresentationFormat>On-screen Show (4:3)</PresentationFormat>
  <Paragraphs>153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1_Office Theme</vt:lpstr>
      <vt:lpstr>Η ΟΡΓΑΝΩΣΗ ΤΗΣ ΕΥΡΩΠΑΪΚΗΣ ΕΝΩΣΗΣ  Θεσμική συγκρότηση και πλαίσιο της ΕΕ Ι: Tο Ευρωπαϊκό Συμβούλιο, η Ευρωπαϊκή Επιτροπή, το Συμβούλιο της Ευρωπαϊκής Ένωσης</vt:lpstr>
      <vt:lpstr>Δομή της διάλεξης</vt:lpstr>
      <vt:lpstr>Η θεσμική αρχιτεκτονική της ΕΕ</vt:lpstr>
      <vt:lpstr>Διακυβερνητικά και υπερεθνικά όργανα</vt:lpstr>
      <vt:lpstr>PowerPoint Presentation</vt:lpstr>
      <vt:lpstr>Ρόλος και λειτουργία του Ευρωπαϊκού Συμβουλίου</vt:lpstr>
      <vt:lpstr>Στην Συνθήκη της Λισαβόνας…</vt:lpstr>
      <vt:lpstr>Νομική ιστορία του Ευρωπαϊκού Συμβουλίου</vt:lpstr>
      <vt:lpstr>Λόγοι για τη δημιουργία του Ευρωπαϊκού Συμβουλίου</vt:lpstr>
      <vt:lpstr>Οργάνωση και σύνθεση του Ευρωπαϊκού Συμβουλίου</vt:lpstr>
      <vt:lpstr>Σύνοδοι Ευρωπαϊκού Συμβουλίου</vt:lpstr>
      <vt:lpstr>PowerPoint Presentation</vt:lpstr>
      <vt:lpstr>Βρείτε τα συμπεράσματα του ΕΣ 29-30/06/2023</vt:lpstr>
      <vt:lpstr>Ιστορία της Ευρωπαϊκής Επιτροπής</vt:lpstr>
      <vt:lpstr>Ρόλος της Επιτροπής</vt:lpstr>
      <vt:lpstr>Οργάνωση και σύνθεση της Ευρωπαϊκής Επιτροπής</vt:lpstr>
      <vt:lpstr>Οργάνωση της Γενικής Διεύθυνσης Περιβάλλοντος (2014)</vt:lpstr>
      <vt:lpstr>Η δύναμη της Ευρωπαϊκής Επιτροπής στη διαδικασία λήψης των αποφάσεων</vt:lpstr>
      <vt:lpstr>Θέματα Διαφάνειας και δημοσίου ελέγχου Ι </vt:lpstr>
      <vt:lpstr>Θέματα Διαφάνειας και δημοσίου ελέγχου ΙΙ</vt:lpstr>
      <vt:lpstr>PowerPoint Presentation</vt:lpstr>
      <vt:lpstr>Δύο νομοθετικά σώματα</vt:lpstr>
      <vt:lpstr>Οργάνωση του Συμβουλίου Ι</vt:lpstr>
      <vt:lpstr>Οργάνωση του Συμβουλίου ΙΙ</vt:lpstr>
      <vt:lpstr>Δύο τύποι ΕΜΑ</vt:lpstr>
      <vt:lpstr>Η εκ περιτροπής προεδρία Ι</vt:lpstr>
      <vt:lpstr>Η εκ περιτροπής προεδρία ΙΙ</vt:lpstr>
      <vt:lpstr>Πώς αποφασίζει το Συμβούλιο</vt:lpstr>
      <vt:lpstr>Ειδική πλειοψηφία</vt:lpstr>
      <vt:lpstr>Συμπεράσματα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5AAYEU03/5AAYEU1A/1S – The Integration of the European Union   WEEK 2   Integration Revived?  The Single European Act</dc:title>
  <dc:creator>christoskourtelis@live.com</dc:creator>
  <cp:lastModifiedBy>Christos Kourtelis</cp:lastModifiedBy>
  <cp:revision>146</cp:revision>
  <dcterms:created xsi:type="dcterms:W3CDTF">2014-09-25T11:04:38Z</dcterms:created>
  <dcterms:modified xsi:type="dcterms:W3CDTF">2023-11-10T06:44:46Z</dcterms:modified>
</cp:coreProperties>
</file>