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56" r:id="rId2"/>
    <p:sldId id="280" r:id="rId3"/>
    <p:sldId id="281" r:id="rId4"/>
    <p:sldId id="257" r:id="rId5"/>
    <p:sldId id="296" r:id="rId6"/>
    <p:sldId id="298" r:id="rId7"/>
    <p:sldId id="300" r:id="rId8"/>
    <p:sldId id="299" r:id="rId9"/>
  </p:sldIdLst>
  <p:sldSz cx="12192000" cy="6858000"/>
  <p:notesSz cx="6858000" cy="9144000"/>
  <p:defaultText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502"/>
    <p:restoredTop sz="96327"/>
  </p:normalViewPr>
  <p:slideViewPr>
    <p:cSldViewPr snapToGrid="0">
      <p:cViewPr varScale="1">
        <p:scale>
          <a:sx n="85" d="100"/>
          <a:sy n="85" d="100"/>
        </p:scale>
        <p:origin x="98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976AC9-A5B7-7141-898C-59E9E48EDD4C}" type="datetimeFigureOut">
              <a:rPr lang="en-GR" smtClean="0"/>
              <a:t>16/3/24</a:t>
            </a:fld>
            <a:endParaRPr lang="en-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A39DAD-A24E-784A-9126-3AC1033391C1}" type="slidenum">
              <a:rPr lang="en-GR" smtClean="0"/>
              <a:t>‹#›</a:t>
            </a:fld>
            <a:endParaRPr lang="en-GR"/>
          </a:p>
        </p:txBody>
      </p:sp>
    </p:spTree>
    <p:extLst>
      <p:ext uri="{BB962C8B-B14F-4D97-AF65-F5344CB8AC3E}">
        <p14:creationId xmlns:p14="http://schemas.microsoft.com/office/powerpoint/2010/main" val="4282321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R" dirty="0"/>
          </a:p>
        </p:txBody>
      </p:sp>
      <p:sp>
        <p:nvSpPr>
          <p:cNvPr id="4" name="Slide Number Placeholder 3"/>
          <p:cNvSpPr>
            <a:spLocks noGrp="1"/>
          </p:cNvSpPr>
          <p:nvPr>
            <p:ph type="sldNum" sz="quarter" idx="5"/>
          </p:nvPr>
        </p:nvSpPr>
        <p:spPr/>
        <p:txBody>
          <a:bodyPr/>
          <a:lstStyle/>
          <a:p>
            <a:fld id="{22696C41-2CB4-B64D-95B9-9061BB0D28E0}" type="slidenum">
              <a:rPr lang="en-GR" smtClean="0"/>
              <a:t>2</a:t>
            </a:fld>
            <a:endParaRPr lang="en-GR"/>
          </a:p>
        </p:txBody>
      </p:sp>
    </p:spTree>
    <p:extLst>
      <p:ext uri="{BB962C8B-B14F-4D97-AF65-F5344CB8AC3E}">
        <p14:creationId xmlns:p14="http://schemas.microsoft.com/office/powerpoint/2010/main" val="1235427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9">
            <a:extLst>
              <a:ext uri="{FF2B5EF4-FFF2-40B4-BE49-F238E27FC236}">
                <a16:creationId xmlns:a16="http://schemas.microsoft.com/office/drawing/2014/main" id="{5E516DB1-98B8-0D5E-1AC5-73B539276E1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Microsoft YaHei" panose="020B0503020204020204" pitchFamily="34" charset="-122"/>
              </a:defRPr>
            </a:lvl9pPr>
          </a:lstStyle>
          <a:p>
            <a:pPr>
              <a:lnSpc>
                <a:spcPct val="95000"/>
              </a:lnSpc>
              <a:buClrTx/>
              <a:buFontTx/>
              <a:buNone/>
            </a:pPr>
            <a:fld id="{077D9932-178D-7F4C-BD8F-BD8D2B54CB4D}" type="slidenum">
              <a:rPr lang="el-GR" altLang="en-US">
                <a:solidFill>
                  <a:srgbClr val="000000"/>
                </a:solidFill>
                <a:latin typeface="Times New Roman" panose="02020603050405020304" pitchFamily="18" charset="0"/>
              </a:rPr>
              <a:pPr>
                <a:lnSpc>
                  <a:spcPct val="95000"/>
                </a:lnSpc>
                <a:buClrTx/>
                <a:buFontTx/>
                <a:buNone/>
              </a:pPr>
              <a:t>5</a:t>
            </a:fld>
            <a:endParaRPr lang="el-GR" altLang="en-US">
              <a:solidFill>
                <a:srgbClr val="000000"/>
              </a:solidFill>
              <a:latin typeface="Times New Roman" panose="02020603050405020304" pitchFamily="18" charset="0"/>
            </a:endParaRPr>
          </a:p>
        </p:txBody>
      </p:sp>
      <p:sp>
        <p:nvSpPr>
          <p:cNvPr id="90115" name="Rectangle 1">
            <a:extLst>
              <a:ext uri="{FF2B5EF4-FFF2-40B4-BE49-F238E27FC236}">
                <a16:creationId xmlns:a16="http://schemas.microsoft.com/office/drawing/2014/main" id="{351EE2C9-A25D-C004-793F-077B58E5C710}"/>
              </a:ext>
            </a:extLst>
          </p:cNvPr>
          <p:cNvSpPr txBox="1">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0116" name="Text Box 2">
            <a:extLst>
              <a:ext uri="{FF2B5EF4-FFF2-40B4-BE49-F238E27FC236}">
                <a16:creationId xmlns:a16="http://schemas.microsoft.com/office/drawing/2014/main" id="{7C5FD134-24EF-16C6-2AEF-5C8CC7CD1E57}"/>
              </a:ext>
            </a:extLst>
          </p:cNvPr>
          <p:cNvSpPr txBox="1">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n-US" b="1">
                <a:latin typeface="Arial" panose="020B0604020202020204" pitchFamily="34" charset="0"/>
                <a:cs typeface="Arial" panose="020B0604020202020204" pitchFamily="34" charset="0"/>
              </a:rPr>
              <a:t>Long description for Figure 10.5:</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n-US">
                <a:latin typeface="Arial" panose="020B0604020202020204" pitchFamily="34" charset="0"/>
                <a:cs typeface="Arial" panose="020B0604020202020204" pitchFamily="34" charset="0"/>
              </a:rPr>
              <a:t>The vertical axis of each graph is labeled "Per 100 habitants" and ranges from 0 to 130 in increments of 10. The horizontal axis lists dates from 1996 to 2016 in 4-year increments. The graph for fixed phone lines shows approximately 50 for north and 5 for south in the year 1996. For north, the line grows with a slow rate till 2000 to reach a value of 57 but declines consistently thereafter to fall down to a value of 40 by 2016. The line for cell phone subscriber shows approximately 5 subscribers for north in 1996. With a high growth rate over the years, the number reaches almost 130 by the year 2014. For south, there was no subscriber till 1997 but with a huge growth rate the subscribers for south also reached a value of 100 by the year 2016. The line for Internet users shows that people in north started using Internet in 1996 and with a consistent growth rate total internet users reached a value of 85 by the year 2016. Similarly, for south, people started using Internet after 1999 and the number of users by 2016 reached 40. The values used in the description are approximate.</a:t>
            </a:r>
          </a:p>
        </p:txBody>
      </p:sp>
      <p:sp>
        <p:nvSpPr>
          <p:cNvPr id="90117" name="Text Box 3">
            <a:extLst>
              <a:ext uri="{FF2B5EF4-FFF2-40B4-BE49-F238E27FC236}">
                <a16:creationId xmlns:a16="http://schemas.microsoft.com/office/drawing/2014/main" id="{52C8C596-E04F-B026-9A10-3E106900F793}"/>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lnSpc>
                <a:spcPct val="100000"/>
              </a:lnSpc>
              <a:buClrTx/>
              <a:buFontTx/>
              <a:buNone/>
            </a:pPr>
            <a:fld id="{E27CEF3A-F5B0-154C-8B21-AB6D79622FA9}" type="slidenum">
              <a:rPr lang="el-GR" altLang="en-US" sz="1200">
                <a:solidFill>
                  <a:srgbClr val="000000"/>
                </a:solidFill>
              </a:rPr>
              <a:pPr algn="r" eaLnBrk="1" hangingPunct="1">
                <a:lnSpc>
                  <a:spcPct val="100000"/>
                </a:lnSpc>
                <a:buClrTx/>
                <a:buFontTx/>
                <a:buNone/>
              </a:pPr>
              <a:t>5</a:t>
            </a:fld>
            <a:endParaRPr lang="el-GR" altLang="en-US" sz="120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8306" name="Rectangle 9">
            <a:extLst>
              <a:ext uri="{FF2B5EF4-FFF2-40B4-BE49-F238E27FC236}">
                <a16:creationId xmlns:a16="http://schemas.microsoft.com/office/drawing/2014/main" id="{DF999B5D-D8E4-FFE6-C424-DA5F455F056E}"/>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Microsoft YaHei" panose="020B0503020204020204" pitchFamily="34" charset="-122"/>
              </a:defRPr>
            </a:lvl9pPr>
          </a:lstStyle>
          <a:p>
            <a:pPr>
              <a:lnSpc>
                <a:spcPct val="95000"/>
              </a:lnSpc>
              <a:buClrTx/>
              <a:buFontTx/>
              <a:buNone/>
            </a:pPr>
            <a:fld id="{FAC065C5-37D8-6C49-8815-B847CAEB4841}" type="slidenum">
              <a:rPr lang="el-GR" altLang="en-US">
                <a:solidFill>
                  <a:srgbClr val="000000"/>
                </a:solidFill>
                <a:latin typeface="Times New Roman" panose="02020603050405020304" pitchFamily="18" charset="0"/>
              </a:rPr>
              <a:pPr>
                <a:lnSpc>
                  <a:spcPct val="95000"/>
                </a:lnSpc>
                <a:buClrTx/>
                <a:buFontTx/>
                <a:buNone/>
              </a:pPr>
              <a:t>7</a:t>
            </a:fld>
            <a:endParaRPr lang="el-GR" altLang="en-US">
              <a:solidFill>
                <a:srgbClr val="000000"/>
              </a:solidFill>
              <a:latin typeface="Times New Roman" panose="02020603050405020304" pitchFamily="18" charset="0"/>
            </a:endParaRPr>
          </a:p>
        </p:txBody>
      </p:sp>
      <p:sp>
        <p:nvSpPr>
          <p:cNvPr id="98307" name="Rectangle 1">
            <a:extLst>
              <a:ext uri="{FF2B5EF4-FFF2-40B4-BE49-F238E27FC236}">
                <a16:creationId xmlns:a16="http://schemas.microsoft.com/office/drawing/2014/main" id="{107CC9E3-EF94-76BD-16FD-FDA034E6838C}"/>
              </a:ext>
            </a:extLst>
          </p:cNvPr>
          <p:cNvSpPr txBox="1">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8546" name="Text Box 2">
            <a:extLst>
              <a:ext uri="{FF2B5EF4-FFF2-40B4-BE49-F238E27FC236}">
                <a16:creationId xmlns:a16="http://schemas.microsoft.com/office/drawing/2014/main" id="{B9F8ACF9-4A3C-3478-6BD5-7C514FC30B57}"/>
              </a:ext>
            </a:extLst>
          </p:cNvPr>
          <p:cNvSpPr txBox="1">
            <a:spLocks noGrp="1" noChangeArrowheads="1"/>
          </p:cNvSpPr>
          <p:nvPr>
            <p:ph type="body" idx="1"/>
          </p:nvPr>
        </p:nvSpPr>
        <p:spPr>
          <a:xfrm>
            <a:off x="685800" y="4343400"/>
            <a:ext cx="5486400" cy="4114800"/>
          </a:xfrm>
          <a:ln/>
        </p:spPr>
        <p:txBody>
          <a:bodyPr/>
          <a:lstStyle/>
          <a:p>
            <a:pPr marL="169863" indent="-165100" eaLnBrk="1">
              <a:spcBef>
                <a:spcPct val="0"/>
              </a:spcBef>
              <a:buClrTx/>
              <a:buFontTx/>
              <a:buNone/>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b="1">
                <a:latin typeface="Arial" panose="020B0604020202020204" pitchFamily="34" charset="0"/>
                <a:cs typeface="Arial" panose="020B0604020202020204" pitchFamily="34" charset="0"/>
              </a:rPr>
              <a:t>Long description for Figure 10.6:</a:t>
            </a:r>
          </a:p>
          <a:p>
            <a:pPr marL="169863" indent="-165100" eaLnBrk="1">
              <a:spcBef>
                <a:spcPct val="0"/>
              </a:spcBef>
              <a:buClrTx/>
              <a:buFontTx/>
              <a:buNone/>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endParaRPr lang="el-GR" altLang="en-US">
              <a:latin typeface="Arial" panose="020B0604020202020204" pitchFamily="34" charset="0"/>
              <a:cs typeface="Arial" panose="020B0604020202020204" pitchFamily="34" charset="0"/>
            </a:endParaRPr>
          </a:p>
          <a:p>
            <a:pPr marL="169863" indent="-165100" eaLnBrk="1">
              <a:spcBef>
                <a:spcPct val="0"/>
              </a:spcBef>
              <a:buClrTx/>
              <a:buFontTx/>
              <a:buNone/>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The graph shows the following details under the heading "Cyber-attacks are . . .":</a:t>
            </a:r>
          </a:p>
          <a:p>
            <a:pPr marL="169863" indent="-165100" eaLnBrk="1">
              <a:spcBef>
                <a:spcPct val="0"/>
              </a:spcBef>
              <a:buClrTx/>
              <a:buFontTx/>
              <a:buNone/>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endParaRPr lang="el-GR" altLang="en-US">
              <a:latin typeface="Arial" panose="020B0604020202020204" pitchFamily="34" charset="0"/>
              <a:cs typeface="Arial" panose="020B0604020202020204" pitchFamily="34" charset="0"/>
            </a:endParaRPr>
          </a:p>
          <a:p>
            <a:pPr marL="165100" indent="-160338"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The horizontal axis ranges from 0 to 100 with an increment of 10.</a:t>
            </a:r>
          </a:p>
          <a:p>
            <a:pPr marL="165100" indent="-160338"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The horizontal axis lists different countries as follows:</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Britain</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China</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France</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Germany</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Greece</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Hungary</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India</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Italy</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Japan</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Netherlands</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Poland</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Spain</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Sweden</a:t>
            </a:r>
          </a:p>
          <a:p>
            <a:pPr marL="165100" indent="-160338"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Thirteen sets of three different color bars, red, yellow, and green for each country, plotted as follows:  </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For Britain, the red bar is at 55%, yellow bar is at 32%, and green bar is at 5%.</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For China, the red bar is at 20%, yellow bar is at 35%, and green bar is at 25%.</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For France, the red bar is at 68%, yellow bar is at 24%, and green bar is at 6%.</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For Germany, the red bar is at 65%, yellow bar is at 29%, and green bar is at 2%.</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For Greece, the red bar is at 41%, yellow bar is at 26%, and green bar is at 8%.</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For Hungary, the red bar is at 48%, yellow bar is at 36%, and green bar is at 16%.</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For India, the red bar is at 42%, yellow bar is at 38%, and green bar is at 7%.</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For Italy, the red bar is at 51%, yellow bar is at 29%, and green bar is at 5%.</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For Japan, the red bar is at 71%, yellow bar is at 20%, and green bar is at 7%.</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For Netherlands, the red bar is at 50%, yellow bar is at 40%, and green bar is at 5%.</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For Poland, the red bar is at 53%, yellow bar is at 50%, and green bar is at 4%.</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For Spain, the red bar is at 66%, yellow bar is at 28%, and green bar is at 8%.</a:t>
            </a:r>
          </a:p>
          <a:p>
            <a:pPr marL="622300" lvl="1" indent="-165100"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For Sweden, the red bar is at 52%, yellow bar is at 41%, and green bar is at 5%.</a:t>
            </a:r>
          </a:p>
          <a:p>
            <a:pPr marL="169863" indent="-165100" eaLnBrk="1">
              <a:spcBef>
                <a:spcPct val="0"/>
              </a:spcBef>
              <a:buClrTx/>
              <a:buFontTx/>
              <a:buNone/>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endParaRPr lang="el-GR" altLang="en-US">
              <a:latin typeface="Arial" panose="020B0604020202020204" pitchFamily="34" charset="0"/>
              <a:cs typeface="Arial" panose="020B0604020202020204" pitchFamily="34" charset="0"/>
            </a:endParaRPr>
          </a:p>
          <a:p>
            <a:pPr marL="169863" indent="-165100" eaLnBrk="1">
              <a:spcBef>
                <a:spcPct val="0"/>
              </a:spcBef>
              <a:buClrTx/>
              <a:buFontTx/>
              <a:buNone/>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There are three legends given at the bottom of the graph as follows:</a:t>
            </a:r>
          </a:p>
          <a:p>
            <a:pPr marL="169863" indent="-165100" eaLnBrk="1">
              <a:spcBef>
                <a:spcPct val="0"/>
              </a:spcBef>
              <a:buClrTx/>
              <a:buFontTx/>
              <a:buNone/>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endParaRPr lang="el-GR" altLang="en-US">
              <a:latin typeface="Arial" panose="020B0604020202020204" pitchFamily="34" charset="0"/>
              <a:cs typeface="Arial" panose="020B0604020202020204" pitchFamily="34" charset="0"/>
            </a:endParaRPr>
          </a:p>
          <a:p>
            <a:pPr marL="165100" indent="-160338"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Red color labeled "a major threat"</a:t>
            </a:r>
          </a:p>
          <a:p>
            <a:pPr marL="165100" indent="-160338"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Yellow color labeled "a minor threat"</a:t>
            </a:r>
          </a:p>
          <a:p>
            <a:pPr marL="165100" indent="-160338" eaLnBrk="1">
              <a:spcBef>
                <a:spcPct val="0"/>
              </a:spcBef>
              <a:buSzPct val="25000"/>
              <a:buFont typeface="Arial" panose="020B0604020202020204" pitchFamily="34" charset="0"/>
              <a:buChar char="•"/>
              <a:tabLst>
                <a:tab pos="169863" algn="l"/>
                <a:tab pos="617538" algn="l"/>
                <a:tab pos="1066800" algn="l"/>
                <a:tab pos="1516063" algn="l"/>
                <a:tab pos="1965325" algn="l"/>
                <a:tab pos="2414588" algn="l"/>
                <a:tab pos="2863850" algn="l"/>
                <a:tab pos="3313113" algn="l"/>
                <a:tab pos="3762375" algn="l"/>
                <a:tab pos="4211638" algn="l"/>
                <a:tab pos="4660900" algn="l"/>
                <a:tab pos="5110163" algn="l"/>
                <a:tab pos="5559425" algn="l"/>
                <a:tab pos="6008688" algn="l"/>
                <a:tab pos="6457950" algn="l"/>
                <a:tab pos="6907213" algn="l"/>
                <a:tab pos="7356475" algn="l"/>
                <a:tab pos="7805738" algn="l"/>
                <a:tab pos="8255000" algn="l"/>
                <a:tab pos="8704263" algn="l"/>
                <a:tab pos="9153525" algn="l"/>
              </a:tabLst>
              <a:defRPr/>
            </a:pPr>
            <a:r>
              <a:rPr lang="el-GR" altLang="en-US">
                <a:latin typeface="Arial" panose="020B0604020202020204" pitchFamily="34" charset="0"/>
                <a:cs typeface="Arial" panose="020B0604020202020204" pitchFamily="34" charset="0"/>
              </a:rPr>
              <a:t>Green color labeled "not a threat"</a:t>
            </a:r>
          </a:p>
        </p:txBody>
      </p:sp>
      <p:sp>
        <p:nvSpPr>
          <p:cNvPr id="98309" name="Text Box 3">
            <a:extLst>
              <a:ext uri="{FF2B5EF4-FFF2-40B4-BE49-F238E27FC236}">
                <a16:creationId xmlns:a16="http://schemas.microsoft.com/office/drawing/2014/main" id="{A54C31DB-0595-5C54-F43B-AFE1B110DB97}"/>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lnSpc>
                <a:spcPct val="100000"/>
              </a:lnSpc>
              <a:buClrTx/>
              <a:buFontTx/>
              <a:buNone/>
            </a:pPr>
            <a:fld id="{EAD8410C-1498-354E-A97A-D002502ED677}" type="slidenum">
              <a:rPr lang="el-GR" altLang="en-US" sz="1200">
                <a:solidFill>
                  <a:srgbClr val="000000"/>
                </a:solidFill>
              </a:rPr>
              <a:pPr algn="r" eaLnBrk="1" hangingPunct="1">
                <a:lnSpc>
                  <a:spcPct val="100000"/>
                </a:lnSpc>
                <a:buClrTx/>
                <a:buFontTx/>
                <a:buNone/>
              </a:pPr>
              <a:t>7</a:t>
            </a:fld>
            <a:endParaRPr lang="el-GR" altLang="en-US" sz="120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3496422"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4654295" y="1346268"/>
            <a:ext cx="7060135" cy="3285207"/>
          </a:xfrm>
        </p:spPr>
        <p:txBody>
          <a:bodyPr anchor="b">
            <a:noAutofit/>
          </a:bodyPr>
          <a:lstStyle>
            <a:lvl1pPr algn="l">
              <a:lnSpc>
                <a:spcPct val="120000"/>
              </a:lnSpc>
              <a:defRPr sz="540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662312" y="4631475"/>
            <a:ext cx="7052117" cy="1150200"/>
          </a:xfrm>
        </p:spPr>
        <p:txBody>
          <a:bodyPr lIns="109728" tIns="109728" rIns="109728" bIns="91440" anchor="t">
            <a:normAutofit/>
          </a:bodyPr>
          <a:lstStyle>
            <a:lvl1pPr marL="0" indent="0" algn="l">
              <a:lnSpc>
                <a:spcPct val="130000"/>
              </a:lnSpc>
              <a:buNone/>
              <a:defRPr sz="2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4654295" y="617415"/>
            <a:ext cx="7123723" cy="457200"/>
          </a:xfrm>
        </p:spPr>
        <p:txBody>
          <a:bodyPr/>
          <a:lstStyle>
            <a:lvl1pPr algn="l">
              <a:defRPr/>
            </a:lvl1pPr>
          </a:lstStyle>
          <a:p>
            <a:fld id="{12241623-A064-4BED-B073-BA4D61433402}" type="datetime1">
              <a:rPr lang="en-US" smtClean="0"/>
              <a:t>3/16/24</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4654295" y="6170490"/>
            <a:ext cx="5588349" cy="457200"/>
          </a:xfrm>
        </p:spPr>
        <p:txBody>
          <a:bodyPr/>
          <a:lstStyle/>
          <a:p>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10515600" y="6170490"/>
            <a:ext cx="1198829" cy="457200"/>
          </a:xfrm>
        </p:spPr>
        <p:txBody>
          <a:bodyPr/>
          <a:lstStyle>
            <a:lvl1pPr algn="r">
              <a:defRPr/>
            </a:lvl1pPr>
          </a:lstStyle>
          <a:p>
            <a:fld id="{FAEF9944-A4F6-4C59-AEBD-678D6480B8EA}" type="slidenum">
              <a:rPr lang="en-US" smtClean="0"/>
              <a:pPr/>
              <a:t>‹#›</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375409"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1155402"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924161"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1995105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6F86ED0C-1DA7-41F0-94CF-6218B1FEDFF1}" type="datetime1">
              <a:rPr lang="en-US" smtClean="0"/>
              <a:t>3/16/24</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594826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ECF02AB-6034-4B88-BC5A-7C17CB0EF809}" type="datetime1">
              <a:rPr lang="en-US" smtClean="0"/>
              <a:t>3/16/24</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2886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22F3E5F3-28EE-488F-BD53-B744C06C3DEC}" type="datetime1">
              <a:rPr lang="en-US" smtClean="0"/>
              <a:t>3/16/24</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134927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3124577" y="0"/>
            <a:ext cx="438951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8122942" y="0"/>
            <a:ext cx="4069058"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1" y="1355238"/>
            <a:ext cx="4381339"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4654296" y="3420734"/>
            <a:ext cx="6665976" cy="2129674"/>
          </a:xfrm>
        </p:spPr>
        <p:txBody>
          <a:bodyPr anchor="b">
            <a:noAutofit/>
          </a:bodyPr>
          <a:lstStyle>
            <a:lvl1pPr algn="l">
              <a:lnSpc>
                <a:spcPct val="110000"/>
              </a:lnSpc>
              <a:defRPr sz="48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4654296" y="6170490"/>
            <a:ext cx="5713314" cy="457200"/>
          </a:xfrm>
        </p:spPr>
        <p:txBody>
          <a:bodyPr/>
          <a:lstStyle/>
          <a:p>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3" name="Text Placeholder 2"/>
          <p:cNvSpPr>
            <a:spLocks noGrp="1"/>
          </p:cNvSpPr>
          <p:nvPr>
            <p:ph type="body" idx="1"/>
          </p:nvPr>
        </p:nvSpPr>
        <p:spPr>
          <a:xfrm>
            <a:off x="4654295" y="5550408"/>
            <a:ext cx="6665975" cy="512064"/>
          </a:xfrm>
        </p:spPr>
        <p:txBody>
          <a:bodyPr>
            <a:normAutofit/>
          </a:bodyPr>
          <a:lstStyle>
            <a:lvl1pPr marL="0" indent="0" algn="l">
              <a:lnSpc>
                <a:spcPct val="130000"/>
              </a:lnSpc>
              <a:spcBef>
                <a:spcPts val="0"/>
              </a:spcBef>
              <a:buNone/>
              <a:defRPr sz="200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640080" y="6170491"/>
            <a:ext cx="2840083" cy="457200"/>
          </a:xfrm>
        </p:spPr>
        <p:txBody>
          <a:bodyPr/>
          <a:lstStyle>
            <a:lvl1pPr algn="l">
              <a:defRPr/>
            </a:lvl1pPr>
          </a:lstStyle>
          <a:p>
            <a:fld id="{E72EB70D-CD01-44DA-83B3-8FEB3383D307}" type="datetime1">
              <a:rPr lang="en-US" smtClean="0"/>
              <a:t>3/16/24</a:t>
            </a:fld>
            <a:endParaRPr lang="en-US" dirty="0"/>
          </a:p>
        </p:txBody>
      </p:sp>
    </p:spTree>
    <p:extLst>
      <p:ext uri="{BB962C8B-B14F-4D97-AF65-F5344CB8AC3E}">
        <p14:creationId xmlns:p14="http://schemas.microsoft.com/office/powerpoint/2010/main" val="2518029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2024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3029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D0158CFD-9357-46BE-A189-D637A67C8730}" type="datetime1">
              <a:rPr lang="en-US" smtClean="0"/>
              <a:t>3/16/24</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607576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20241" y="2456408"/>
            <a:ext cx="4160520" cy="823912"/>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2024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30290" y="2456408"/>
            <a:ext cx="4160520" cy="823912"/>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6530290"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7B4742EE-B331-4632-BD10-A82FED6B6FC0}" type="datetime1">
              <a:rPr lang="en-US" smtClean="0"/>
              <a:t>3/16/24</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7166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451BA835-D13F-49F4-8F11-5D576AC65FAD}" type="datetime1">
              <a:rPr lang="en-US" smtClean="0"/>
              <a:t>3/16/24</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0193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ADBD1799-ACB5-4CB2-86A2-5C574F1C8706}" type="datetime1">
              <a:rPr lang="en-US" smtClean="0"/>
              <a:t>3/16/24</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110576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76488" y="640080"/>
            <a:ext cx="3227715" cy="2551751"/>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1280160" y="640080"/>
            <a:ext cx="6949440" cy="5455919"/>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8476488" y="6170491"/>
            <a:ext cx="2214322" cy="457200"/>
          </a:xfrm>
        </p:spPr>
        <p:txBody>
          <a:bodyPr/>
          <a:lstStyle/>
          <a:p>
            <a:fld id="{ED5DD0D6-7A82-473E-879B-C6ECD6CCCFEC}" type="datetime1">
              <a:rPr lang="en-US" smtClean="0"/>
              <a:t>3/16/24</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1280160" y="6170490"/>
            <a:ext cx="6949440" cy="457200"/>
          </a:xfrm>
        </p:spPr>
        <p:txBody>
          <a:bodyPr/>
          <a:lstStyle/>
          <a:p>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933704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0" y="0"/>
            <a:ext cx="8102651"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8476488" y="6170491"/>
            <a:ext cx="2214322" cy="457200"/>
          </a:xfrm>
        </p:spPr>
        <p:txBody>
          <a:bodyPr/>
          <a:lstStyle/>
          <a:p>
            <a:fld id="{D4605E03-BC17-41A7-854C-DFAB672737DC}" type="datetime1">
              <a:rPr lang="en-US" smtClean="0"/>
              <a:t>3/16/24</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1280160" y="6170490"/>
            <a:ext cx="6464410"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437831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442220"/>
            <a:ext cx="8770571"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920240" y="2312276"/>
            <a:ext cx="8770571"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50727" y="6170491"/>
            <a:ext cx="2840083" cy="457200"/>
          </a:xfrm>
          <a:prstGeom prst="rect">
            <a:avLst/>
          </a:prstGeom>
        </p:spPr>
        <p:txBody>
          <a:bodyPr vert="horz" lIns="109728" tIns="109728" rIns="109728" bIns="91440" rtlCol="0" anchor="ctr"/>
          <a:lstStyle>
            <a:lvl1pPr algn="r">
              <a:defRPr sz="1100" spc="150" baseline="0">
                <a:solidFill>
                  <a:schemeClr val="tx1">
                    <a:lumMod val="75000"/>
                    <a:lumOff val="25000"/>
                  </a:schemeClr>
                </a:solidFill>
                <a:latin typeface="+mj-lt"/>
              </a:defRPr>
            </a:lvl1pPr>
          </a:lstStyle>
          <a:p>
            <a:fld id="{C4408324-A84C-4A45-93B6-78D079CCE772}" type="datetime1">
              <a:rPr lang="en-US" smtClean="0"/>
              <a:t>3/16/24</a:t>
            </a:fld>
            <a:endParaRPr lang="en-US" dirty="0"/>
          </a:p>
        </p:txBody>
      </p:sp>
      <p:sp>
        <p:nvSpPr>
          <p:cNvPr id="5" name="Footer Placeholder 4"/>
          <p:cNvSpPr>
            <a:spLocks noGrp="1"/>
          </p:cNvSpPr>
          <p:nvPr>
            <p:ph type="ftr" sz="quarter" idx="3"/>
          </p:nvPr>
        </p:nvSpPr>
        <p:spPr>
          <a:xfrm>
            <a:off x="1920240" y="6170490"/>
            <a:ext cx="5667375" cy="457200"/>
          </a:xfrm>
          <a:prstGeom prst="rect">
            <a:avLst/>
          </a:prstGeom>
        </p:spPr>
        <p:txBody>
          <a:bodyPr vert="horz" lIns="109728" tIns="109728" rIns="109728" bIns="91440" rtlCol="0" anchor="ctr"/>
          <a:lstStyle>
            <a:lvl1pPr algn="l">
              <a:defRPr sz="11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853744" y="6170490"/>
            <a:ext cx="1188720" cy="457200"/>
          </a:xfrm>
          <a:prstGeom prst="rect">
            <a:avLst/>
          </a:prstGeom>
        </p:spPr>
        <p:txBody>
          <a:bodyPr vert="horz" lIns="109728" tIns="109728" rIns="109728" bIns="91440" rtlCol="0" anchor="b"/>
          <a:lstStyle>
            <a:lvl1pPr algn="r">
              <a:defRPr sz="1600" b="1" baseline="0">
                <a:solidFill>
                  <a:schemeClr val="tx1">
                    <a:lumMod val="75000"/>
                    <a:lumOff val="25000"/>
                  </a:schemeClr>
                </a:solidFill>
                <a:latin typeface="+mj-lt"/>
              </a:defRPr>
            </a:lvl1pPr>
          </a:lstStyle>
          <a:p>
            <a:pPr algn="l"/>
            <a:fld id="{FAEF9944-A4F6-4C59-AEBD-678D6480B8EA}" type="slidenum">
              <a:rPr lang="en-US" smtClean="0"/>
              <a:pPr algn="l"/>
              <a:t>‹#›</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6840229"/>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ftr="0" dt="0"/>
  <p:txStyles>
    <p:titleStyle>
      <a:lvl1pPr algn="l" defTabSz="914400" rtl="0" eaLnBrk="1" latinLnBrk="0" hangingPunct="1">
        <a:lnSpc>
          <a:spcPct val="130000"/>
        </a:lnSpc>
        <a:spcBef>
          <a:spcPct val="0"/>
        </a:spcBef>
        <a:buNone/>
        <a:defRPr sz="32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sofia.tipaldou@panteion.gr"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itle 1">
            <a:extLst>
              <a:ext uri="{FF2B5EF4-FFF2-40B4-BE49-F238E27FC236}">
                <a16:creationId xmlns:a16="http://schemas.microsoft.com/office/drawing/2014/main" id="{879C6C5C-E1EE-E128-74C9-2F6E09AAB350}"/>
              </a:ext>
            </a:extLst>
          </p:cNvPr>
          <p:cNvSpPr>
            <a:spLocks noGrp="1"/>
          </p:cNvSpPr>
          <p:nvPr>
            <p:ph type="ctrTitle"/>
          </p:nvPr>
        </p:nvSpPr>
        <p:spPr>
          <a:xfrm>
            <a:off x="6090045" y="1346200"/>
            <a:ext cx="5624118" cy="3284538"/>
          </a:xfrm>
        </p:spPr>
        <p:txBody>
          <a:bodyPr anchor="b">
            <a:normAutofit/>
          </a:bodyPr>
          <a:lstStyle/>
          <a:p>
            <a:r>
              <a:rPr lang="el-GR" dirty="0" err="1"/>
              <a:t>Εισαγωγ</a:t>
            </a:r>
            <a:r>
              <a:rPr lang="en-GR" dirty="0"/>
              <a:t>ή</a:t>
            </a:r>
            <a:r>
              <a:rPr lang="el-GR" dirty="0"/>
              <a:t> στις Διεθνείς Σχέσεις</a:t>
            </a:r>
            <a:endParaRPr lang="en-GR" dirty="0"/>
          </a:p>
        </p:txBody>
      </p:sp>
      <p:sp>
        <p:nvSpPr>
          <p:cNvPr id="3" name="Subtitle 2">
            <a:extLst>
              <a:ext uri="{FF2B5EF4-FFF2-40B4-BE49-F238E27FC236}">
                <a16:creationId xmlns:a16="http://schemas.microsoft.com/office/drawing/2014/main" id="{0F9DEC45-A534-0420-995F-6EB4CA43B121}"/>
              </a:ext>
            </a:extLst>
          </p:cNvPr>
          <p:cNvSpPr>
            <a:spLocks noGrp="1"/>
          </p:cNvSpPr>
          <p:nvPr>
            <p:ph type="subTitle" idx="1"/>
          </p:nvPr>
        </p:nvSpPr>
        <p:spPr>
          <a:xfrm>
            <a:off x="6096369" y="4630738"/>
            <a:ext cx="5617794" cy="1150937"/>
          </a:xfrm>
        </p:spPr>
        <p:txBody>
          <a:bodyPr anchor="t">
            <a:normAutofit fontScale="25000" lnSpcReduction="20000"/>
          </a:bodyPr>
          <a:lstStyle/>
          <a:p>
            <a:endParaRPr lang="el-GR"/>
          </a:p>
          <a:p>
            <a:r>
              <a:rPr lang="el-GR" sz="7200"/>
              <a:t>Δρ. Σοφία Τυπάλδου</a:t>
            </a:r>
          </a:p>
          <a:p>
            <a:r>
              <a:rPr lang="en-US" sz="7200">
                <a:hlinkClick r:id="rId2"/>
              </a:rPr>
              <a:t>sofia.tipaldou@panteion.gr</a:t>
            </a:r>
            <a:endParaRPr lang="en-US" sz="7200"/>
          </a:p>
          <a:p>
            <a:r>
              <a:rPr lang="el-GR" sz="7200"/>
              <a:t>Νέο Κτίριο, ΣΤ-19</a:t>
            </a:r>
          </a:p>
          <a:p>
            <a:r>
              <a:rPr lang="en-US" sz="7200"/>
              <a:t>Ώ</a:t>
            </a:r>
            <a:r>
              <a:rPr lang="el-GR" sz="7200"/>
              <a:t>ρες γραφείου: Τρίτη 15.00-16.00</a:t>
            </a:r>
            <a:endParaRPr lang="en-US" sz="7200"/>
          </a:p>
          <a:p>
            <a:endParaRPr lang="en-GR" dirty="0"/>
          </a:p>
        </p:txBody>
      </p:sp>
      <p:sp>
        <p:nvSpPr>
          <p:cNvPr id="11" name="Freeform: Shape 10">
            <a:extLst>
              <a:ext uri="{FF2B5EF4-FFF2-40B4-BE49-F238E27FC236}">
                <a16:creationId xmlns:a16="http://schemas.microsoft.com/office/drawing/2014/main" id="{96CB0275-66F1-4491-93B8-121D0C7176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14" y="0"/>
            <a:ext cx="5205951" cy="6858000"/>
          </a:xfrm>
          <a:custGeom>
            <a:avLst/>
            <a:gdLst>
              <a:gd name="connsiteX0" fmla="*/ 0 w 5205951"/>
              <a:gd name="connsiteY0" fmla="*/ 0 h 6858000"/>
              <a:gd name="connsiteX1" fmla="*/ 1709529 w 5205951"/>
              <a:gd name="connsiteY1" fmla="*/ 0 h 6858000"/>
              <a:gd name="connsiteX2" fmla="*/ 2489695 w 5205951"/>
              <a:gd name="connsiteY2" fmla="*/ 0 h 6858000"/>
              <a:gd name="connsiteX3" fmla="*/ 3582928 w 5205951"/>
              <a:gd name="connsiteY3" fmla="*/ 0 h 6858000"/>
              <a:gd name="connsiteX4" fmla="*/ 3605052 w 5205951"/>
              <a:gd name="connsiteY4" fmla="*/ 14997 h 6858000"/>
              <a:gd name="connsiteX5" fmla="*/ 5205951 w 5205951"/>
              <a:gd name="connsiteY5" fmla="*/ 3621656 h 6858000"/>
              <a:gd name="connsiteX6" fmla="*/ 3331601 w 5205951"/>
              <a:gd name="connsiteY6" fmla="*/ 6374814 h 6858000"/>
              <a:gd name="connsiteX7" fmla="*/ 2814953 w 5205951"/>
              <a:gd name="connsiteY7" fmla="*/ 6780599 h 6858000"/>
              <a:gd name="connsiteX8" fmla="*/ 2703197 w 5205951"/>
              <a:gd name="connsiteY8" fmla="*/ 6858000 h 6858000"/>
              <a:gd name="connsiteX9" fmla="*/ 2489695 w 5205951"/>
              <a:gd name="connsiteY9" fmla="*/ 6858000 h 6858000"/>
              <a:gd name="connsiteX10" fmla="*/ 1709529 w 5205951"/>
              <a:gd name="connsiteY10" fmla="*/ 6858000 h 6858000"/>
              <a:gd name="connsiteX11" fmla="*/ 0 w 5205951"/>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05951" h="6858000">
                <a:moveTo>
                  <a:pt x="0" y="0"/>
                </a:moveTo>
                <a:lnTo>
                  <a:pt x="1709529" y="0"/>
                </a:lnTo>
                <a:lnTo>
                  <a:pt x="2489695" y="0"/>
                </a:lnTo>
                <a:lnTo>
                  <a:pt x="3582928" y="0"/>
                </a:lnTo>
                <a:lnTo>
                  <a:pt x="3605052" y="14997"/>
                </a:lnTo>
                <a:cubicBezTo>
                  <a:pt x="4632215" y="754641"/>
                  <a:pt x="5205951" y="2093192"/>
                  <a:pt x="5205951" y="3621656"/>
                </a:cubicBezTo>
                <a:cubicBezTo>
                  <a:pt x="5205951" y="4969131"/>
                  <a:pt x="4277226" y="5602839"/>
                  <a:pt x="3331601" y="6374814"/>
                </a:cubicBezTo>
                <a:cubicBezTo>
                  <a:pt x="3159398" y="6515397"/>
                  <a:pt x="2988771" y="6653108"/>
                  <a:pt x="2814953" y="6780599"/>
                </a:cubicBezTo>
                <a:lnTo>
                  <a:pt x="2703197" y="6858000"/>
                </a:lnTo>
                <a:lnTo>
                  <a:pt x="2489695" y="6858000"/>
                </a:lnTo>
                <a:lnTo>
                  <a:pt x="1709529"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Shape 12">
            <a:extLst>
              <a:ext uri="{FF2B5EF4-FFF2-40B4-BE49-F238E27FC236}">
                <a16:creationId xmlns:a16="http://schemas.microsoft.com/office/drawing/2014/main" id="{18D32C3D-8F76-4E99-BE56-0836CC38C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84938"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4" name="Picture 3" descr="Hexagonal background with blue neon lights">
            <a:extLst>
              <a:ext uri="{FF2B5EF4-FFF2-40B4-BE49-F238E27FC236}">
                <a16:creationId xmlns:a16="http://schemas.microsoft.com/office/drawing/2014/main" id="{5026DFE0-5B22-4E52-657F-A92B1662430C}"/>
              </a:ext>
            </a:extLst>
          </p:cNvPr>
          <p:cNvPicPr>
            <a:picLocks noChangeAspect="1"/>
          </p:cNvPicPr>
          <p:nvPr/>
        </p:nvPicPr>
        <p:blipFill rotWithShape="1">
          <a:blip r:embed="rId3"/>
          <a:srcRect l="28206" r="30512"/>
          <a:stretch/>
        </p:blipFill>
        <p:spPr>
          <a:xfrm>
            <a:off x="153" y="10"/>
            <a:ext cx="5033023" cy="6857990"/>
          </a:xfrm>
          <a:custGeom>
            <a:avLst/>
            <a:gdLst/>
            <a:ahLst/>
            <a:cxnLst/>
            <a:rect l="l" t="t" r="r" b="b"/>
            <a:pathLst>
              <a:path w="4710787" h="6858000">
                <a:moveTo>
                  <a:pt x="0" y="0"/>
                </a:moveTo>
                <a:lnTo>
                  <a:pt x="1214365" y="0"/>
                </a:lnTo>
                <a:lnTo>
                  <a:pt x="1994531" y="0"/>
                </a:lnTo>
                <a:lnTo>
                  <a:pt x="3087764" y="0"/>
                </a:lnTo>
                <a:lnTo>
                  <a:pt x="3109888" y="14997"/>
                </a:lnTo>
                <a:cubicBezTo>
                  <a:pt x="4137051" y="754641"/>
                  <a:pt x="4710787" y="2093192"/>
                  <a:pt x="4710787" y="3621656"/>
                </a:cubicBezTo>
                <a:cubicBezTo>
                  <a:pt x="4710787" y="4969131"/>
                  <a:pt x="3782062" y="5602839"/>
                  <a:pt x="2836437" y="6374814"/>
                </a:cubicBezTo>
                <a:cubicBezTo>
                  <a:pt x="2664234" y="6515397"/>
                  <a:pt x="2493607" y="6653108"/>
                  <a:pt x="2319789" y="6780599"/>
                </a:cubicBezTo>
                <a:lnTo>
                  <a:pt x="2208033" y="6858000"/>
                </a:lnTo>
                <a:lnTo>
                  <a:pt x="1994531" y="6858000"/>
                </a:lnTo>
                <a:lnTo>
                  <a:pt x="1214365" y="6858000"/>
                </a:lnTo>
                <a:lnTo>
                  <a:pt x="0" y="6858000"/>
                </a:lnTo>
                <a:close/>
              </a:path>
            </a:pathLst>
          </a:custGeom>
        </p:spPr>
      </p:pic>
      <p:sp>
        <p:nvSpPr>
          <p:cNvPr id="15" name="Freeform: Shape 14">
            <a:extLst>
              <a:ext uri="{FF2B5EF4-FFF2-40B4-BE49-F238E27FC236}">
                <a16:creationId xmlns:a16="http://schemas.microsoft.com/office/drawing/2014/main" id="{70766076-46F5-42D5-A773-2B3BEF2B8B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25575"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2252149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4520B4B2-FCAD-2ED5-9541-5EB378DED6BB}"/>
              </a:ext>
            </a:extLst>
          </p:cNvPr>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tretch>
            <a:fillRect/>
          </a:stretch>
        </p:blipFill>
        <p:spPr bwMode="auto">
          <a:xfrm>
            <a:off x="1232213" y="254437"/>
            <a:ext cx="3829050" cy="5572125"/>
          </a:xfrm>
          <a:prstGeom prst="rect">
            <a:avLst/>
          </a:prstGeom>
          <a:noFill/>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extBox 1">
            <a:extLst>
              <a:ext uri="{FF2B5EF4-FFF2-40B4-BE49-F238E27FC236}">
                <a16:creationId xmlns:a16="http://schemas.microsoft.com/office/drawing/2014/main" id="{5CEE47B1-54D8-D532-A972-36E8A7CF6ADE}"/>
              </a:ext>
            </a:extLst>
          </p:cNvPr>
          <p:cNvSpPr txBox="1"/>
          <p:nvPr/>
        </p:nvSpPr>
        <p:spPr>
          <a:xfrm>
            <a:off x="1482164" y="6125851"/>
            <a:ext cx="9227671" cy="646331"/>
          </a:xfrm>
          <a:prstGeom prst="rect">
            <a:avLst/>
          </a:prstGeom>
          <a:noFill/>
        </p:spPr>
        <p:txBody>
          <a:bodyPr wrap="square" rtlCol="0">
            <a:spAutoFit/>
          </a:bodyPr>
          <a:lstStyle/>
          <a:p>
            <a:r>
              <a:rPr lang="en-GR" dirty="0"/>
              <a:t>Ό</a:t>
            </a:r>
            <a:r>
              <a:rPr lang="el-GR" dirty="0"/>
              <a:t>λες οι ιδέες, οι ορισμοί και τα διαγράμματα της παρουσίασης είναι από το βιβλίο των </a:t>
            </a:r>
            <a:r>
              <a:rPr lang="en-US" dirty="0" err="1"/>
              <a:t>Pevehouse</a:t>
            </a:r>
            <a:r>
              <a:rPr lang="en-US" dirty="0"/>
              <a:t> &amp; Goldstein</a:t>
            </a:r>
            <a:endParaRPr lang="en-GR" dirty="0"/>
          </a:p>
        </p:txBody>
      </p:sp>
      <p:sp>
        <p:nvSpPr>
          <p:cNvPr id="3" name="TextBox 2">
            <a:extLst>
              <a:ext uri="{FF2B5EF4-FFF2-40B4-BE49-F238E27FC236}">
                <a16:creationId xmlns:a16="http://schemas.microsoft.com/office/drawing/2014/main" id="{4F2929E3-F235-9519-CEB8-0F54235AC7D7}"/>
              </a:ext>
            </a:extLst>
          </p:cNvPr>
          <p:cNvSpPr txBox="1"/>
          <p:nvPr/>
        </p:nvSpPr>
        <p:spPr>
          <a:xfrm>
            <a:off x="7394414" y="992908"/>
            <a:ext cx="1249060" cy="369332"/>
          </a:xfrm>
          <a:prstGeom prst="rect">
            <a:avLst/>
          </a:prstGeom>
          <a:noFill/>
        </p:spPr>
        <p:txBody>
          <a:bodyPr wrap="none" rtlCol="0">
            <a:spAutoFit/>
          </a:bodyPr>
          <a:lstStyle/>
          <a:p>
            <a:r>
              <a:rPr lang="el-GR" dirty="0"/>
              <a:t>ΚΕΦ 10.4</a:t>
            </a:r>
            <a:endParaRPr lang="en-GR" dirty="0"/>
          </a:p>
        </p:txBody>
      </p:sp>
      <p:sp>
        <p:nvSpPr>
          <p:cNvPr id="5" name="TextBox 4">
            <a:extLst>
              <a:ext uri="{FF2B5EF4-FFF2-40B4-BE49-F238E27FC236}">
                <a16:creationId xmlns:a16="http://schemas.microsoft.com/office/drawing/2014/main" id="{34110D25-575A-7883-CDF8-8419DF1A000C}"/>
              </a:ext>
            </a:extLst>
          </p:cNvPr>
          <p:cNvSpPr txBox="1"/>
          <p:nvPr/>
        </p:nvSpPr>
        <p:spPr>
          <a:xfrm>
            <a:off x="6760298" y="2176529"/>
            <a:ext cx="3766352" cy="369332"/>
          </a:xfrm>
          <a:prstGeom prst="rect">
            <a:avLst/>
          </a:prstGeom>
          <a:noFill/>
        </p:spPr>
        <p:txBody>
          <a:bodyPr wrap="none" rtlCol="0">
            <a:spAutoFit/>
          </a:bodyPr>
          <a:lstStyle/>
          <a:p>
            <a:r>
              <a:rPr lang="el-GR" dirty="0"/>
              <a:t>Η ΔΥΝΑΜΗ ΤΗΣ ΠΛΗΡΟΦΟΡΙΑΣ</a:t>
            </a:r>
            <a:endParaRPr lang="en-GR" dirty="0"/>
          </a:p>
        </p:txBody>
      </p:sp>
    </p:spTree>
    <p:extLst>
      <p:ext uri="{BB962C8B-B14F-4D97-AF65-F5344CB8AC3E}">
        <p14:creationId xmlns:p14="http://schemas.microsoft.com/office/powerpoint/2010/main" val="298916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04A1E-27AB-49EB-2802-9132A7D2E0F3}"/>
              </a:ext>
            </a:extLst>
          </p:cNvPr>
          <p:cNvSpPr>
            <a:spLocks noGrp="1"/>
          </p:cNvSpPr>
          <p:nvPr>
            <p:ph type="title"/>
          </p:nvPr>
        </p:nvSpPr>
        <p:spPr/>
        <p:txBody>
          <a:bodyPr>
            <a:normAutofit fontScale="90000"/>
          </a:bodyPr>
          <a:lstStyle/>
          <a:p>
            <a:r>
              <a:rPr lang="el-GR" dirty="0"/>
              <a:t>ΤΕΧΝΟΛΟΓΙΚΕΣ ΕΞΕΛΙΞΕΙΣ ΠΟΥ ΣΥΝΕΔΕΣΑΝ ΤΟΝ ΚΟΣΜΟ</a:t>
            </a:r>
            <a:endParaRPr lang="en-GR" dirty="0"/>
          </a:p>
        </p:txBody>
      </p:sp>
      <p:sp>
        <p:nvSpPr>
          <p:cNvPr id="3" name="Content Placeholder 2">
            <a:extLst>
              <a:ext uri="{FF2B5EF4-FFF2-40B4-BE49-F238E27FC236}">
                <a16:creationId xmlns:a16="http://schemas.microsoft.com/office/drawing/2014/main" id="{0344337D-0422-2191-9E43-BA90033A356C}"/>
              </a:ext>
            </a:extLst>
          </p:cNvPr>
          <p:cNvSpPr>
            <a:spLocks noGrp="1"/>
          </p:cNvSpPr>
          <p:nvPr>
            <p:ph idx="1"/>
          </p:nvPr>
        </p:nvSpPr>
        <p:spPr/>
        <p:txBody>
          <a:bodyPr/>
          <a:lstStyle/>
          <a:p>
            <a:r>
              <a:rPr lang="el-GR" dirty="0"/>
              <a:t>- ΤΗΛΕΟΡΑΣΗ: 1.4 δις νοικοκυριά</a:t>
            </a:r>
          </a:p>
          <a:p>
            <a:r>
              <a:rPr lang="el-GR" dirty="0"/>
              <a:t>- ΡΑΔΙΟΦΩΝΟ: 5 δις</a:t>
            </a:r>
          </a:p>
          <a:p>
            <a:r>
              <a:rPr lang="el-GR" dirty="0"/>
              <a:t>- ΤΗΛΕΦΩΝΟ: 7.5 δις συνδρομητές κινητής τηλεφωνίας (2017)</a:t>
            </a:r>
          </a:p>
          <a:p>
            <a:r>
              <a:rPr lang="el-GR" dirty="0"/>
              <a:t>- ΙΝΤΕΡΝΕΤ: πάνω από 4 δις (100% πληθυσμού σε Ν. Κορέα &amp; Σιγκαπούρη) </a:t>
            </a:r>
          </a:p>
          <a:p>
            <a:endParaRPr lang="en-GR" dirty="0"/>
          </a:p>
        </p:txBody>
      </p:sp>
    </p:spTree>
    <p:extLst>
      <p:ext uri="{BB962C8B-B14F-4D97-AF65-F5344CB8AC3E}">
        <p14:creationId xmlns:p14="http://schemas.microsoft.com/office/powerpoint/2010/main" val="1922070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32B1A-B7AE-3654-D845-310EC740D970}"/>
              </a:ext>
            </a:extLst>
          </p:cNvPr>
          <p:cNvSpPr>
            <a:spLocks noGrp="1"/>
          </p:cNvSpPr>
          <p:nvPr>
            <p:ph type="title"/>
          </p:nvPr>
        </p:nvSpPr>
        <p:spPr/>
        <p:txBody>
          <a:bodyPr/>
          <a:lstStyle/>
          <a:p>
            <a:r>
              <a:rPr lang="el-GR" dirty="0"/>
              <a:t>ΨΗΦΙΑΚΟ ΧΑΣΜΑ</a:t>
            </a:r>
            <a:endParaRPr lang="en-GR" dirty="0"/>
          </a:p>
        </p:txBody>
      </p:sp>
      <p:sp>
        <p:nvSpPr>
          <p:cNvPr id="3" name="Content Placeholder 2">
            <a:extLst>
              <a:ext uri="{FF2B5EF4-FFF2-40B4-BE49-F238E27FC236}">
                <a16:creationId xmlns:a16="http://schemas.microsoft.com/office/drawing/2014/main" id="{4F701C7D-30A8-59EC-E7F7-7570382B27C4}"/>
              </a:ext>
            </a:extLst>
          </p:cNvPr>
          <p:cNvSpPr>
            <a:spLocks noGrp="1"/>
          </p:cNvSpPr>
          <p:nvPr>
            <p:ph idx="1"/>
          </p:nvPr>
        </p:nvSpPr>
        <p:spPr/>
        <p:txBody>
          <a:bodyPr/>
          <a:lstStyle/>
          <a:p>
            <a:r>
              <a:rPr lang="el-GR" dirty="0"/>
              <a:t>Το χάσμα στην πρόσβαση σε τεχνολογίες πληροφοριών μεταξύ πλουσίων και φτωχών και μεταξύ του παγκόσμιου Βορρά και του παγκόσμιου Νότου. </a:t>
            </a:r>
            <a:endParaRPr lang="en-GR" dirty="0"/>
          </a:p>
        </p:txBody>
      </p:sp>
    </p:spTree>
    <p:extLst>
      <p:ext uri="{BB962C8B-B14F-4D97-AF65-F5344CB8AC3E}">
        <p14:creationId xmlns:p14="http://schemas.microsoft.com/office/powerpoint/2010/main" val="3167116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9097" name="Straight Connector 89096">
            <a:extLst>
              <a:ext uri="{FF2B5EF4-FFF2-40B4-BE49-F238E27FC236}">
                <a16:creationId xmlns:a16="http://schemas.microsoft.com/office/drawing/2014/main" id="{430127AE-B29E-4FDF-99D2-A2F1E7003F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89099" name="Rectangle 89098">
            <a:extLst>
              <a:ext uri="{FF2B5EF4-FFF2-40B4-BE49-F238E27FC236}">
                <a16:creationId xmlns:a16="http://schemas.microsoft.com/office/drawing/2014/main" id="{47FC6A8B-34F9-40FB-AA2D-E34168F528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89101" name="Freeform: Shape 89100">
            <a:extLst>
              <a:ext uri="{FF2B5EF4-FFF2-40B4-BE49-F238E27FC236}">
                <a16:creationId xmlns:a16="http://schemas.microsoft.com/office/drawing/2014/main" id="{1EC86DB4-572A-4F71-AF8A-2395B4CA77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11435265" cy="6858000"/>
          </a:xfrm>
          <a:custGeom>
            <a:avLst/>
            <a:gdLst>
              <a:gd name="connsiteX0" fmla="*/ 9925983 w 11435265"/>
              <a:gd name="connsiteY0" fmla="*/ 6858000 h 6858000"/>
              <a:gd name="connsiteX1" fmla="*/ 0 w 11435265"/>
              <a:gd name="connsiteY1" fmla="*/ 6858000 h 6858000"/>
              <a:gd name="connsiteX2" fmla="*/ 0 w 11435265"/>
              <a:gd name="connsiteY2" fmla="*/ 0 h 6858000"/>
              <a:gd name="connsiteX3" fmla="*/ 996904 w 11435265"/>
              <a:gd name="connsiteY3" fmla="*/ 0 h 6858000"/>
              <a:gd name="connsiteX4" fmla="*/ 2426875 w 11435265"/>
              <a:gd name="connsiteY4" fmla="*/ 0 h 6858000"/>
              <a:gd name="connsiteX5" fmla="*/ 4014127 w 11435265"/>
              <a:gd name="connsiteY5" fmla="*/ 0 h 6858000"/>
              <a:gd name="connsiteX6" fmla="*/ 4359595 w 11435265"/>
              <a:gd name="connsiteY6" fmla="*/ 0 h 6858000"/>
              <a:gd name="connsiteX7" fmla="*/ 4647960 w 11435265"/>
              <a:gd name="connsiteY7" fmla="*/ 0 h 6858000"/>
              <a:gd name="connsiteX8" fmla="*/ 4691093 w 11435265"/>
              <a:gd name="connsiteY8" fmla="*/ 0 h 6858000"/>
              <a:gd name="connsiteX9" fmla="*/ 5558544 w 11435265"/>
              <a:gd name="connsiteY9" fmla="*/ 0 h 6858000"/>
              <a:gd name="connsiteX10" fmla="*/ 5570664 w 11435265"/>
              <a:gd name="connsiteY10" fmla="*/ 0 h 6858000"/>
              <a:gd name="connsiteX11" fmla="*/ 5695183 w 11435265"/>
              <a:gd name="connsiteY11" fmla="*/ 0 h 6858000"/>
              <a:gd name="connsiteX12" fmla="*/ 7177357 w 11435265"/>
              <a:gd name="connsiteY12" fmla="*/ 0 h 6858000"/>
              <a:gd name="connsiteX13" fmla="*/ 9824163 w 11435265"/>
              <a:gd name="connsiteY13" fmla="*/ 0 h 6858000"/>
              <a:gd name="connsiteX14" fmla="*/ 9846125 w 11435265"/>
              <a:gd name="connsiteY14" fmla="*/ 16892 h 6858000"/>
              <a:gd name="connsiteX15" fmla="*/ 11435265 w 11435265"/>
              <a:gd name="connsiteY15" fmla="*/ 4079318 h 6858000"/>
              <a:gd name="connsiteX16" fmla="*/ 10261404 w 11435265"/>
              <a:gd name="connsiteY16" fmla="*/ 654244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435265" h="6858000">
                <a:moveTo>
                  <a:pt x="9925983" y="6858000"/>
                </a:moveTo>
                <a:lnTo>
                  <a:pt x="0" y="6858000"/>
                </a:lnTo>
                <a:lnTo>
                  <a:pt x="0" y="0"/>
                </a:lnTo>
                <a:lnTo>
                  <a:pt x="996904" y="0"/>
                </a:lnTo>
                <a:lnTo>
                  <a:pt x="2426875" y="0"/>
                </a:lnTo>
                <a:lnTo>
                  <a:pt x="4014127" y="0"/>
                </a:lnTo>
                <a:lnTo>
                  <a:pt x="4359595" y="0"/>
                </a:lnTo>
                <a:lnTo>
                  <a:pt x="4647960" y="0"/>
                </a:lnTo>
                <a:lnTo>
                  <a:pt x="4691093" y="0"/>
                </a:lnTo>
                <a:lnTo>
                  <a:pt x="5558544" y="0"/>
                </a:lnTo>
                <a:lnTo>
                  <a:pt x="5570664" y="0"/>
                </a:lnTo>
                <a:lnTo>
                  <a:pt x="5695183" y="0"/>
                </a:lnTo>
                <a:lnTo>
                  <a:pt x="7177357" y="0"/>
                </a:lnTo>
                <a:lnTo>
                  <a:pt x="9824163" y="0"/>
                </a:lnTo>
                <a:lnTo>
                  <a:pt x="9846125" y="16892"/>
                </a:lnTo>
                <a:cubicBezTo>
                  <a:pt x="10865743" y="850004"/>
                  <a:pt x="11435265" y="2357705"/>
                  <a:pt x="11435265" y="4079318"/>
                </a:cubicBezTo>
                <a:cubicBezTo>
                  <a:pt x="11435265" y="5217633"/>
                  <a:pt x="10916694" y="5903717"/>
                  <a:pt x="10261404" y="6542447"/>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9090" name="Text Box 1">
            <a:extLst>
              <a:ext uri="{FF2B5EF4-FFF2-40B4-BE49-F238E27FC236}">
                <a16:creationId xmlns:a16="http://schemas.microsoft.com/office/drawing/2014/main" id="{49AE56D5-BD29-E32B-BDEC-CA26FF5C8389}"/>
              </a:ext>
            </a:extLst>
          </p:cNvPr>
          <p:cNvSpPr txBox="1">
            <a:spLocks noChangeArrowheads="1"/>
          </p:cNvSpPr>
          <p:nvPr/>
        </p:nvSpPr>
        <p:spPr bwMode="auto">
          <a:xfrm>
            <a:off x="1518860" y="442913"/>
            <a:ext cx="7820569" cy="1344612"/>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109728" tIns="109728" rIns="109728" bIns="91440" rtlCol="0" anchor="b">
            <a:normAutofit/>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nSpc>
                <a:spcPct val="120000"/>
              </a:lnSpc>
              <a:spcBef>
                <a:spcPct val="0"/>
              </a:spcBef>
              <a:spcAft>
                <a:spcPts val="600"/>
              </a:spcAft>
              <a:buClrTx/>
            </a:pPr>
            <a:r>
              <a:rPr lang="en-US" altLang="en-US" sz="3000" b="1" spc="150" dirty="0" err="1">
                <a:solidFill>
                  <a:schemeClr val="tx1">
                    <a:lumMod val="75000"/>
                    <a:lumOff val="25000"/>
                  </a:schemeClr>
                </a:solidFill>
                <a:latin typeface="+mj-lt"/>
                <a:ea typeface="+mj-ea"/>
                <a:cs typeface="+mj-cs"/>
              </a:rPr>
              <a:t>Tο</a:t>
            </a:r>
            <a:r>
              <a:rPr lang="en-US" altLang="en-US" sz="3000" b="1" spc="150" dirty="0">
                <a:solidFill>
                  <a:schemeClr val="tx1">
                    <a:lumMod val="75000"/>
                    <a:lumOff val="25000"/>
                  </a:schemeClr>
                </a:solidFill>
                <a:latin typeface="+mj-lt"/>
                <a:ea typeface="+mj-ea"/>
                <a:cs typeface="+mj-cs"/>
              </a:rPr>
              <a:t> </a:t>
            </a:r>
            <a:r>
              <a:rPr lang="en-US" altLang="en-US" sz="3000" b="1" spc="150" dirty="0" err="1">
                <a:solidFill>
                  <a:schemeClr val="tx1">
                    <a:lumMod val="75000"/>
                    <a:lumOff val="25000"/>
                  </a:schemeClr>
                </a:solidFill>
                <a:latin typeface="+mj-lt"/>
                <a:ea typeface="+mj-ea"/>
                <a:cs typeface="+mj-cs"/>
              </a:rPr>
              <a:t>ψηφι</a:t>
            </a:r>
            <a:r>
              <a:rPr lang="en-US" altLang="en-US" sz="3000" b="1" spc="150" dirty="0">
                <a:solidFill>
                  <a:schemeClr val="tx1">
                    <a:lumMod val="75000"/>
                    <a:lumOff val="25000"/>
                  </a:schemeClr>
                </a:solidFill>
                <a:latin typeface="+mj-lt"/>
                <a:ea typeface="+mj-ea"/>
                <a:cs typeface="+mj-cs"/>
              </a:rPr>
              <a:t>α</a:t>
            </a:r>
            <a:r>
              <a:rPr lang="en-US" altLang="en-US" sz="3000" b="1" spc="150" dirty="0" err="1">
                <a:solidFill>
                  <a:schemeClr val="tx1">
                    <a:lumMod val="75000"/>
                    <a:lumOff val="25000"/>
                  </a:schemeClr>
                </a:solidFill>
                <a:latin typeface="+mj-lt"/>
                <a:ea typeface="+mj-ea"/>
                <a:cs typeface="+mj-cs"/>
              </a:rPr>
              <a:t>κό</a:t>
            </a:r>
            <a:r>
              <a:rPr lang="en-US" altLang="en-US" sz="3000" b="1" spc="150" dirty="0">
                <a:solidFill>
                  <a:schemeClr val="tx1">
                    <a:lumMod val="75000"/>
                    <a:lumOff val="25000"/>
                  </a:schemeClr>
                </a:solidFill>
                <a:latin typeface="+mj-lt"/>
                <a:ea typeface="+mj-ea"/>
                <a:cs typeface="+mj-cs"/>
              </a:rPr>
              <a:t> </a:t>
            </a:r>
            <a:r>
              <a:rPr lang="en-US" altLang="en-US" sz="3000" b="1" spc="150" dirty="0" err="1">
                <a:solidFill>
                  <a:schemeClr val="tx1">
                    <a:lumMod val="75000"/>
                    <a:lumOff val="25000"/>
                  </a:schemeClr>
                </a:solidFill>
                <a:latin typeface="+mj-lt"/>
                <a:ea typeface="+mj-ea"/>
                <a:cs typeface="+mj-cs"/>
              </a:rPr>
              <a:t>χάσμ</a:t>
            </a:r>
            <a:r>
              <a:rPr lang="en-US" altLang="en-US" sz="3000" b="1" spc="150" dirty="0">
                <a:solidFill>
                  <a:schemeClr val="tx1">
                    <a:lumMod val="75000"/>
                    <a:lumOff val="25000"/>
                  </a:schemeClr>
                </a:solidFill>
                <a:latin typeface="+mj-lt"/>
                <a:ea typeface="+mj-ea"/>
                <a:cs typeface="+mj-cs"/>
              </a:rPr>
              <a:t>α </a:t>
            </a:r>
            <a:r>
              <a:rPr lang="en-US" altLang="en-US" sz="3000" b="1" spc="150" dirty="0" err="1">
                <a:solidFill>
                  <a:schemeClr val="tx1">
                    <a:lumMod val="75000"/>
                    <a:lumOff val="25000"/>
                  </a:schemeClr>
                </a:solidFill>
                <a:latin typeface="+mj-lt"/>
                <a:ea typeface="+mj-ea"/>
                <a:cs typeface="+mj-cs"/>
              </a:rPr>
              <a:t>Βορρά-Νότου</a:t>
            </a:r>
            <a:r>
              <a:rPr lang="en-US" altLang="en-US" sz="3000" b="1" spc="150" dirty="0">
                <a:solidFill>
                  <a:schemeClr val="tx1">
                    <a:lumMod val="75000"/>
                    <a:lumOff val="25000"/>
                  </a:schemeClr>
                </a:solidFill>
                <a:latin typeface="+mj-lt"/>
                <a:ea typeface="+mj-ea"/>
                <a:cs typeface="+mj-cs"/>
              </a:rPr>
              <a:t>, 1994–2017</a:t>
            </a:r>
          </a:p>
        </p:txBody>
      </p:sp>
      <p:sp>
        <p:nvSpPr>
          <p:cNvPr id="89103" name="Freeform: Shape 89102">
            <a:extLst>
              <a:ext uri="{FF2B5EF4-FFF2-40B4-BE49-F238E27FC236}">
                <a16:creationId xmlns:a16="http://schemas.microsoft.com/office/drawing/2014/main" id="{71BA53A4-C4B7-4189-9FC1-6350B1AB5D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0332301" y="0"/>
            <a:ext cx="1518348" cy="6858000"/>
          </a:xfrm>
          <a:custGeom>
            <a:avLst/>
            <a:gdLst>
              <a:gd name="connsiteX0" fmla="*/ 19178 w 1518348"/>
              <a:gd name="connsiteY0" fmla="*/ 6858000 h 6858000"/>
              <a:gd name="connsiteX1" fmla="*/ 0 w 1518348"/>
              <a:gd name="connsiteY1" fmla="*/ 6858000 h 6858000"/>
              <a:gd name="connsiteX2" fmla="*/ 241394 w 1518348"/>
              <a:gd name="connsiteY2" fmla="*/ 6638611 h 6858000"/>
              <a:gd name="connsiteX3" fmla="*/ 1493356 w 1518348"/>
              <a:gd name="connsiteY3" fmla="*/ 4142424 h 6858000"/>
              <a:gd name="connsiteX4" fmla="*/ 282053 w 1518348"/>
              <a:gd name="connsiteY4" fmla="*/ 26474 h 6858000"/>
              <a:gd name="connsiteX5" fmla="*/ 256233 w 1518348"/>
              <a:gd name="connsiteY5" fmla="*/ 0 h 6858000"/>
              <a:gd name="connsiteX6" fmla="*/ 273463 w 1518348"/>
              <a:gd name="connsiteY6" fmla="*/ 0 h 6858000"/>
              <a:gd name="connsiteX7" fmla="*/ 300199 w 1518348"/>
              <a:gd name="connsiteY7" fmla="*/ 27414 h 6858000"/>
              <a:gd name="connsiteX8" fmla="*/ 1511501 w 1518348"/>
              <a:gd name="connsiteY8" fmla="*/ 4143362 h 6858000"/>
              <a:gd name="connsiteX9" fmla="*/ 259539 w 1518348"/>
              <a:gd name="connsiteY9" fmla="*/ 663954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8348" h="6858000">
                <a:moveTo>
                  <a:pt x="19178" y="6858000"/>
                </a:moveTo>
                <a:lnTo>
                  <a:pt x="0" y="6858000"/>
                </a:lnTo>
                <a:lnTo>
                  <a:pt x="241394" y="6638611"/>
                </a:lnTo>
                <a:cubicBezTo>
                  <a:pt x="909582" y="6009084"/>
                  <a:pt x="1445892" y="5323498"/>
                  <a:pt x="1493356" y="4142424"/>
                </a:cubicBezTo>
                <a:cubicBezTo>
                  <a:pt x="1560655" y="2467784"/>
                  <a:pt x="1130049" y="962858"/>
                  <a:pt x="282053" y="26474"/>
                </a:cubicBezTo>
                <a:lnTo>
                  <a:pt x="256233" y="0"/>
                </a:lnTo>
                <a:lnTo>
                  <a:pt x="273463" y="0"/>
                </a:lnTo>
                <a:lnTo>
                  <a:pt x="300199" y="27414"/>
                </a:lnTo>
                <a:cubicBezTo>
                  <a:pt x="1148195" y="963796"/>
                  <a:pt x="1578800" y="2468723"/>
                  <a:pt x="1511501" y="4143362"/>
                </a:cubicBezTo>
                <a:cubicBezTo>
                  <a:pt x="1464037" y="5324436"/>
                  <a:pt x="927728" y="6010023"/>
                  <a:pt x="259539" y="6639549"/>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89105" name="Freeform: Shape 89104">
            <a:extLst>
              <a:ext uri="{FF2B5EF4-FFF2-40B4-BE49-F238E27FC236}">
                <a16:creationId xmlns:a16="http://schemas.microsoft.com/office/drawing/2014/main" id="{5558AD6E-B070-4640-AA07-87E208983E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9994386" y="0"/>
            <a:ext cx="1644534" cy="6858000"/>
          </a:xfrm>
          <a:custGeom>
            <a:avLst/>
            <a:gdLst>
              <a:gd name="connsiteX0" fmla="*/ 135252 w 1644534"/>
              <a:gd name="connsiteY0" fmla="*/ 6858000 h 6858000"/>
              <a:gd name="connsiteX1" fmla="*/ 101819 w 1644534"/>
              <a:gd name="connsiteY1" fmla="*/ 6858000 h 6858000"/>
              <a:gd name="connsiteX2" fmla="*/ 437240 w 1644534"/>
              <a:gd name="connsiteY2" fmla="*/ 6542447 h 6858000"/>
              <a:gd name="connsiteX3" fmla="*/ 1611101 w 1644534"/>
              <a:gd name="connsiteY3" fmla="*/ 4079318 h 6858000"/>
              <a:gd name="connsiteX4" fmla="*/ 21961 w 1644534"/>
              <a:gd name="connsiteY4" fmla="*/ 16892 h 6858000"/>
              <a:gd name="connsiteX5" fmla="*/ 0 w 1644534"/>
              <a:gd name="connsiteY5" fmla="*/ 0 h 6858000"/>
              <a:gd name="connsiteX6" fmla="*/ 33433 w 1644534"/>
              <a:gd name="connsiteY6" fmla="*/ 0 h 6858000"/>
              <a:gd name="connsiteX7" fmla="*/ 55394 w 1644534"/>
              <a:gd name="connsiteY7" fmla="*/ 16892 h 6858000"/>
              <a:gd name="connsiteX8" fmla="*/ 1644534 w 1644534"/>
              <a:gd name="connsiteY8" fmla="*/ 4079318 h 6858000"/>
              <a:gd name="connsiteX9" fmla="*/ 470673 w 1644534"/>
              <a:gd name="connsiteY9" fmla="*/ 654244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4534" h="6858000">
                <a:moveTo>
                  <a:pt x="135252" y="6858000"/>
                </a:moveTo>
                <a:lnTo>
                  <a:pt x="101819" y="6858000"/>
                </a:lnTo>
                <a:lnTo>
                  <a:pt x="437240" y="6542447"/>
                </a:lnTo>
                <a:cubicBezTo>
                  <a:pt x="1092531" y="5903717"/>
                  <a:pt x="1611101" y="5217633"/>
                  <a:pt x="1611101" y="4079318"/>
                </a:cubicBezTo>
                <a:cubicBezTo>
                  <a:pt x="1611101" y="2357705"/>
                  <a:pt x="1041580" y="850004"/>
                  <a:pt x="21961" y="16892"/>
                </a:cubicBezTo>
                <a:lnTo>
                  <a:pt x="0" y="0"/>
                </a:lnTo>
                <a:lnTo>
                  <a:pt x="33433" y="0"/>
                </a:lnTo>
                <a:lnTo>
                  <a:pt x="55394" y="16892"/>
                </a:lnTo>
                <a:cubicBezTo>
                  <a:pt x="1075012" y="850004"/>
                  <a:pt x="1644534" y="2357705"/>
                  <a:pt x="1644534" y="4079318"/>
                </a:cubicBezTo>
                <a:cubicBezTo>
                  <a:pt x="1644534" y="5217633"/>
                  <a:pt x="1125963" y="5903717"/>
                  <a:pt x="470673" y="654244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89091" name="Text Box 2">
            <a:extLst>
              <a:ext uri="{FF2B5EF4-FFF2-40B4-BE49-F238E27FC236}">
                <a16:creationId xmlns:a16="http://schemas.microsoft.com/office/drawing/2014/main" id="{252A0EAA-4B71-BF44-29B5-DDDDD55FC659}"/>
              </a:ext>
            </a:extLst>
          </p:cNvPr>
          <p:cNvSpPr txBox="1">
            <a:spLocks noChangeArrowheads="1"/>
          </p:cNvSpPr>
          <p:nvPr/>
        </p:nvSpPr>
        <p:spPr bwMode="auto">
          <a:xfrm>
            <a:off x="2648693" y="6259545"/>
            <a:ext cx="5560902" cy="3110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defTabSz="612648">
              <a:lnSpc>
                <a:spcPct val="100000"/>
              </a:lnSpc>
              <a:spcAft>
                <a:spcPts val="600"/>
              </a:spcAft>
              <a:buClrTx/>
              <a:tabLst>
                <a:tab pos="0" algn="l"/>
                <a:tab pos="299942" algn="l"/>
                <a:tab pos="600948" algn="l"/>
                <a:tab pos="901954" algn="l"/>
                <a:tab pos="1202960" algn="l"/>
                <a:tab pos="1503966" algn="l"/>
                <a:tab pos="1804972" algn="l"/>
                <a:tab pos="2105978" algn="l"/>
                <a:tab pos="2406984" algn="l"/>
                <a:tab pos="2707989" algn="l"/>
                <a:tab pos="3008995" algn="l"/>
                <a:tab pos="3310001" algn="l"/>
                <a:tab pos="3611007" algn="l"/>
                <a:tab pos="3912013" algn="l"/>
                <a:tab pos="4213019" algn="l"/>
                <a:tab pos="4514025" algn="l"/>
                <a:tab pos="4815031" algn="l"/>
                <a:tab pos="5116036" algn="l"/>
                <a:tab pos="5417042" algn="l"/>
                <a:tab pos="5718048" algn="l"/>
                <a:tab pos="6019054" algn="l"/>
              </a:tabLst>
            </a:pPr>
            <a:r>
              <a:rPr lang="en-US" altLang="en-US" sz="938" kern="1200" dirty="0">
                <a:solidFill>
                  <a:srgbClr val="000000"/>
                </a:solidFill>
                <a:latin typeface="Arial" panose="020B0604020202020204" pitchFamily="34" charset="0"/>
                <a:ea typeface="Microsoft YaHei" panose="020B0503020204020204" pitchFamily="34" charset="-122"/>
                <a:cs typeface="+mn-cs"/>
              </a:rPr>
              <a:t>ΠΗΓΗ: </a:t>
            </a:r>
            <a:r>
              <a:rPr lang="en-US" altLang="en-US" sz="938" kern="1200" dirty="0" err="1">
                <a:solidFill>
                  <a:srgbClr val="000000"/>
                </a:solidFill>
                <a:latin typeface="Arial" panose="020B0604020202020204" pitchFamily="34" charset="0"/>
                <a:ea typeface="Microsoft YaHei" panose="020B0503020204020204" pitchFamily="34" charset="-122"/>
                <a:cs typeface="+mn-cs"/>
              </a:rPr>
              <a:t>Δεδομέν</a:t>
            </a:r>
            <a:r>
              <a:rPr lang="en-US" altLang="en-US" sz="938" kern="1200" dirty="0">
                <a:solidFill>
                  <a:srgbClr val="000000"/>
                </a:solidFill>
                <a:latin typeface="Arial" panose="020B0604020202020204" pitchFamily="34" charset="0"/>
                <a:ea typeface="Microsoft YaHei" panose="020B0503020204020204" pitchFamily="34" charset="-122"/>
                <a:cs typeface="+mn-cs"/>
              </a:rPr>
              <a:t>α </a:t>
            </a:r>
            <a:r>
              <a:rPr lang="en-US" altLang="en-US" sz="938" kern="1200" dirty="0" err="1">
                <a:solidFill>
                  <a:srgbClr val="000000"/>
                </a:solidFill>
                <a:latin typeface="Arial" panose="020B0604020202020204" pitchFamily="34" charset="0"/>
                <a:ea typeface="Microsoft YaHei" panose="020B0503020204020204" pitchFamily="34" charset="-122"/>
                <a:cs typeface="+mn-cs"/>
              </a:rPr>
              <a:t>της</a:t>
            </a:r>
            <a:r>
              <a:rPr lang="en-US" altLang="en-US" sz="938" kern="1200" dirty="0">
                <a:solidFill>
                  <a:srgbClr val="000000"/>
                </a:solidFill>
                <a:latin typeface="Arial" panose="020B0604020202020204" pitchFamily="34" charset="0"/>
                <a:ea typeface="Microsoft YaHei" panose="020B0503020204020204" pitchFamily="34" charset="-122"/>
                <a:cs typeface="+mn-cs"/>
              </a:rPr>
              <a:t> </a:t>
            </a:r>
            <a:r>
              <a:rPr lang="en-US" altLang="en-US" sz="938" kern="1200" dirty="0" err="1">
                <a:solidFill>
                  <a:srgbClr val="000000"/>
                </a:solidFill>
                <a:latin typeface="Arial" panose="020B0604020202020204" pitchFamily="34" charset="0"/>
                <a:ea typeface="Microsoft YaHei" panose="020B0503020204020204" pitchFamily="34" charset="-122"/>
                <a:cs typeface="+mn-cs"/>
              </a:rPr>
              <a:t>Διεθνούς</a:t>
            </a:r>
            <a:r>
              <a:rPr lang="en-US" altLang="en-US" sz="938" kern="1200" dirty="0">
                <a:solidFill>
                  <a:srgbClr val="000000"/>
                </a:solidFill>
                <a:latin typeface="Arial" panose="020B0604020202020204" pitchFamily="34" charset="0"/>
                <a:ea typeface="Microsoft YaHei" panose="020B0503020204020204" pitchFamily="34" charset="-122"/>
                <a:cs typeface="+mn-cs"/>
              </a:rPr>
              <a:t> </a:t>
            </a:r>
            <a:r>
              <a:rPr lang="en-US" altLang="en-US" sz="938" kern="1200" dirty="0" err="1">
                <a:solidFill>
                  <a:srgbClr val="000000"/>
                </a:solidFill>
                <a:latin typeface="Arial" panose="020B0604020202020204" pitchFamily="34" charset="0"/>
                <a:ea typeface="Microsoft YaHei" panose="020B0503020204020204" pitchFamily="34" charset="-122"/>
                <a:cs typeface="+mn-cs"/>
              </a:rPr>
              <a:t>Ένωσης</a:t>
            </a:r>
            <a:r>
              <a:rPr lang="en-US" altLang="en-US" sz="938" kern="1200" dirty="0">
                <a:solidFill>
                  <a:srgbClr val="000000"/>
                </a:solidFill>
                <a:latin typeface="Arial" panose="020B0604020202020204" pitchFamily="34" charset="0"/>
                <a:ea typeface="Microsoft YaHei" panose="020B0503020204020204" pitchFamily="34" charset="-122"/>
                <a:cs typeface="+mn-cs"/>
              </a:rPr>
              <a:t> </a:t>
            </a:r>
            <a:r>
              <a:rPr lang="en-US" altLang="en-US" sz="938" kern="1200" dirty="0" err="1">
                <a:solidFill>
                  <a:srgbClr val="000000"/>
                </a:solidFill>
                <a:latin typeface="Arial" panose="020B0604020202020204" pitchFamily="34" charset="0"/>
                <a:ea typeface="Microsoft YaHei" panose="020B0503020204020204" pitchFamily="34" charset="-122"/>
                <a:cs typeface="+mn-cs"/>
              </a:rPr>
              <a:t>Τηλε</a:t>
            </a:r>
            <a:r>
              <a:rPr lang="en-US" altLang="en-US" sz="938" kern="1200" dirty="0">
                <a:solidFill>
                  <a:srgbClr val="000000"/>
                </a:solidFill>
                <a:latin typeface="Arial" panose="020B0604020202020204" pitchFamily="34" charset="0"/>
                <a:ea typeface="Microsoft YaHei" panose="020B0503020204020204" pitchFamily="34" charset="-122"/>
                <a:cs typeface="+mn-cs"/>
              </a:rPr>
              <a:t>π</a:t>
            </a:r>
            <a:r>
              <a:rPr lang="en-US" altLang="en-US" sz="938" kern="1200" dirty="0" err="1">
                <a:solidFill>
                  <a:srgbClr val="000000"/>
                </a:solidFill>
                <a:latin typeface="Arial" panose="020B0604020202020204" pitchFamily="34" charset="0"/>
                <a:ea typeface="Microsoft YaHei" panose="020B0503020204020204" pitchFamily="34" charset="-122"/>
                <a:cs typeface="+mn-cs"/>
              </a:rPr>
              <a:t>ικοινωνιών</a:t>
            </a:r>
            <a:r>
              <a:rPr lang="en-US" altLang="en-US" sz="938" kern="1200" dirty="0">
                <a:solidFill>
                  <a:srgbClr val="000000"/>
                </a:solidFill>
                <a:latin typeface="Arial" panose="020B0604020202020204" pitchFamily="34" charset="0"/>
                <a:ea typeface="Microsoft YaHei" panose="020B0503020204020204" pitchFamily="34" charset="-122"/>
                <a:cs typeface="+mn-cs"/>
              </a:rPr>
              <a:t> (ITU)</a:t>
            </a:r>
            <a:endParaRPr lang="en-US" altLang="en-US" sz="1400" dirty="0">
              <a:solidFill>
                <a:srgbClr val="000000"/>
              </a:solidFill>
            </a:endParaRPr>
          </a:p>
        </p:txBody>
      </p:sp>
      <p:pic>
        <p:nvPicPr>
          <p:cNvPr id="89092" name="Picture 3">
            <a:extLst>
              <a:ext uri="{FF2B5EF4-FFF2-40B4-BE49-F238E27FC236}">
                <a16:creationId xmlns:a16="http://schemas.microsoft.com/office/drawing/2014/main" id="{587FB498-0927-7240-BD8F-8A7F883F57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2875" y="1736896"/>
            <a:ext cx="8992553" cy="423527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83949-7BAF-D2B6-02CE-3ECDF1689E4C}"/>
              </a:ext>
            </a:extLst>
          </p:cNvPr>
          <p:cNvSpPr>
            <a:spLocks noGrp="1"/>
          </p:cNvSpPr>
          <p:nvPr>
            <p:ph type="title"/>
          </p:nvPr>
        </p:nvSpPr>
        <p:spPr>
          <a:xfrm>
            <a:off x="964504" y="442220"/>
            <a:ext cx="9726307" cy="1345269"/>
          </a:xfrm>
        </p:spPr>
        <p:txBody>
          <a:bodyPr>
            <a:normAutofit fontScale="90000"/>
          </a:bodyPr>
          <a:lstStyle/>
          <a:p>
            <a:r>
              <a:rPr lang="el-GR" dirty="0"/>
              <a:t>ΠΛΗΡΟΦΟΡΙΕΣ ΩΣ ΕΡΓΑΛΕΙΟ ΚΥΒΕΡΝΗΣΕΩΝ</a:t>
            </a:r>
            <a:endParaRPr lang="en-GR" dirty="0"/>
          </a:p>
        </p:txBody>
      </p:sp>
      <p:sp>
        <p:nvSpPr>
          <p:cNvPr id="3" name="Content Placeholder 2">
            <a:extLst>
              <a:ext uri="{FF2B5EF4-FFF2-40B4-BE49-F238E27FC236}">
                <a16:creationId xmlns:a16="http://schemas.microsoft.com/office/drawing/2014/main" id="{D701C22A-69A0-0126-85AD-210E862CE7C4}"/>
              </a:ext>
            </a:extLst>
          </p:cNvPr>
          <p:cNvSpPr>
            <a:spLocks noGrp="1"/>
          </p:cNvSpPr>
          <p:nvPr>
            <p:ph idx="1"/>
          </p:nvPr>
        </p:nvSpPr>
        <p:spPr>
          <a:xfrm>
            <a:off x="964504" y="2312276"/>
            <a:ext cx="9726307" cy="3651504"/>
          </a:xfrm>
        </p:spPr>
        <p:txBody>
          <a:bodyPr/>
          <a:lstStyle/>
          <a:p>
            <a:pPr marL="285750" indent="-285750">
              <a:buFont typeface="Arial" panose="020B0604020202020204" pitchFamily="34" charset="0"/>
              <a:buChar char="•"/>
            </a:pPr>
            <a:r>
              <a:rPr lang="el-GR" dirty="0"/>
              <a:t>Οι κυβερνήσεις έχουν δύναμη να παρακολουθούν πολίτες, να κατασκοπεύουν αντιφρονούντες, να χειραγωγούν την κοινή γνώμη</a:t>
            </a:r>
          </a:p>
          <a:p>
            <a:pPr marL="285750" indent="-285750">
              <a:buFont typeface="Arial" panose="020B0604020202020204" pitchFamily="34" charset="0"/>
              <a:buChar char="•"/>
            </a:pPr>
            <a:r>
              <a:rPr lang="el-GR" dirty="0"/>
              <a:t>Αντιτρομοκρατία</a:t>
            </a:r>
          </a:p>
          <a:p>
            <a:pPr marL="285750" indent="-285750">
              <a:buFont typeface="Arial" panose="020B0604020202020204" pitchFamily="34" charset="0"/>
              <a:buChar char="•"/>
            </a:pPr>
            <a:r>
              <a:rPr lang="el-GR" dirty="0"/>
              <a:t>Υπηρεσία Εθνικής Ασφάλειας ΗΠΑ (2013): σκάνδαλο παρακολουθήσεων</a:t>
            </a:r>
          </a:p>
          <a:p>
            <a:pPr marL="285750" indent="-285750">
              <a:buFont typeface="Arial" panose="020B0604020202020204" pitchFamily="34" charset="0"/>
              <a:buChar char="•"/>
            </a:pPr>
            <a:r>
              <a:rPr lang="el-GR" dirty="0"/>
              <a:t>Παραπληροφόρηση</a:t>
            </a:r>
          </a:p>
          <a:p>
            <a:pPr marL="285750" indent="-285750">
              <a:buFont typeface="Arial" panose="020B0604020202020204" pitchFamily="34" charset="0"/>
              <a:buChar char="•"/>
            </a:pPr>
            <a:r>
              <a:rPr lang="el-GR" dirty="0"/>
              <a:t>Εκλογές ΗΠΑ και Ρώσοι </a:t>
            </a:r>
            <a:r>
              <a:rPr lang="el-GR" dirty="0" err="1"/>
              <a:t>χάκερ</a:t>
            </a:r>
            <a:r>
              <a:rPr lang="el-GR" dirty="0"/>
              <a:t> (2016)</a:t>
            </a:r>
            <a:endParaRPr lang="en-GR" dirty="0"/>
          </a:p>
        </p:txBody>
      </p:sp>
    </p:spTree>
    <p:extLst>
      <p:ext uri="{BB962C8B-B14F-4D97-AF65-F5344CB8AC3E}">
        <p14:creationId xmlns:p14="http://schemas.microsoft.com/office/powerpoint/2010/main" val="3126388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ext Box 1">
            <a:extLst>
              <a:ext uri="{FF2B5EF4-FFF2-40B4-BE49-F238E27FC236}">
                <a16:creationId xmlns:a16="http://schemas.microsoft.com/office/drawing/2014/main" id="{E46D9C78-76CA-8C33-7EF5-B0B17BA62B61}"/>
              </a:ext>
            </a:extLst>
          </p:cNvPr>
          <p:cNvSpPr txBox="1">
            <a:spLocks noChangeArrowheads="1"/>
          </p:cNvSpPr>
          <p:nvPr/>
        </p:nvSpPr>
        <p:spPr bwMode="auto">
          <a:xfrm>
            <a:off x="1981200" y="244475"/>
            <a:ext cx="8229600" cy="819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eaLnBrk="1" hangingPunct="1">
              <a:lnSpc>
                <a:spcPct val="100000"/>
              </a:lnSpc>
              <a:buClrTx/>
              <a:buFontTx/>
              <a:buNone/>
            </a:pPr>
            <a:r>
              <a:rPr lang="en-US" altLang="en-US" sz="2400" dirty="0" err="1">
                <a:solidFill>
                  <a:srgbClr val="000000"/>
                </a:solidFill>
              </a:rPr>
              <a:t>Η</a:t>
            </a:r>
            <a:r>
              <a:rPr lang="en-US" altLang="en-US" sz="2400" dirty="0">
                <a:solidFill>
                  <a:srgbClr val="000000"/>
                </a:solidFill>
              </a:rPr>
              <a:t> </a:t>
            </a:r>
            <a:r>
              <a:rPr lang="en-US" altLang="en-US" sz="2400" dirty="0" err="1">
                <a:solidFill>
                  <a:srgbClr val="000000"/>
                </a:solidFill>
              </a:rPr>
              <a:t>κοινή</a:t>
            </a:r>
            <a:r>
              <a:rPr lang="en-US" altLang="en-US" sz="2400" dirty="0">
                <a:solidFill>
                  <a:srgbClr val="000000"/>
                </a:solidFill>
              </a:rPr>
              <a:t> </a:t>
            </a:r>
            <a:r>
              <a:rPr lang="en-US" altLang="en-US" sz="2400" dirty="0" err="1">
                <a:solidFill>
                  <a:srgbClr val="000000"/>
                </a:solidFill>
              </a:rPr>
              <a:t>γνώμη</a:t>
            </a:r>
            <a:r>
              <a:rPr lang="en-US" altLang="en-US" sz="2400" dirty="0">
                <a:solidFill>
                  <a:srgbClr val="000000"/>
                </a:solidFill>
              </a:rPr>
              <a:t> </a:t>
            </a:r>
            <a:r>
              <a:rPr lang="en-US" altLang="en-US" sz="2400" dirty="0" err="1">
                <a:solidFill>
                  <a:srgbClr val="000000"/>
                </a:solidFill>
              </a:rPr>
              <a:t>γι</a:t>
            </a:r>
            <a:r>
              <a:rPr lang="en-US" altLang="en-US" sz="2400" dirty="0">
                <a:solidFill>
                  <a:srgbClr val="000000"/>
                </a:solidFill>
              </a:rPr>
              <a:t>α </a:t>
            </a:r>
            <a:r>
              <a:rPr lang="en-US" altLang="en-US" sz="2400" dirty="0" err="1">
                <a:solidFill>
                  <a:srgbClr val="000000"/>
                </a:solidFill>
              </a:rPr>
              <a:t>τις</a:t>
            </a:r>
            <a:r>
              <a:rPr lang="en-US" altLang="en-US" sz="2400" dirty="0">
                <a:solidFill>
                  <a:srgbClr val="000000"/>
                </a:solidFill>
              </a:rPr>
              <a:t> </a:t>
            </a:r>
            <a:r>
              <a:rPr lang="en-US" altLang="en-US" sz="2400" dirty="0" err="1">
                <a:solidFill>
                  <a:srgbClr val="000000"/>
                </a:solidFill>
              </a:rPr>
              <a:t>κυ</a:t>
            </a:r>
            <a:r>
              <a:rPr lang="en-US" altLang="en-US" sz="2400" dirty="0">
                <a:solidFill>
                  <a:srgbClr val="000000"/>
                </a:solidFill>
              </a:rPr>
              <a:t>β</a:t>
            </a:r>
            <a:r>
              <a:rPr lang="en-US" altLang="en-US" sz="2400" dirty="0" err="1">
                <a:solidFill>
                  <a:srgbClr val="000000"/>
                </a:solidFill>
              </a:rPr>
              <a:t>ερνοε</a:t>
            </a:r>
            <a:r>
              <a:rPr lang="en-US" altLang="en-US" sz="2400" dirty="0">
                <a:solidFill>
                  <a:srgbClr val="000000"/>
                </a:solidFill>
              </a:rPr>
              <a:t>π</a:t>
            </a:r>
            <a:r>
              <a:rPr lang="en-US" altLang="en-US" sz="2400" dirty="0" err="1">
                <a:solidFill>
                  <a:srgbClr val="000000"/>
                </a:solidFill>
              </a:rPr>
              <a:t>ιθέσεις</a:t>
            </a:r>
            <a:r>
              <a:rPr lang="en-US" altLang="en-US" sz="2400" dirty="0">
                <a:solidFill>
                  <a:srgbClr val="000000"/>
                </a:solidFill>
              </a:rPr>
              <a:t> </a:t>
            </a:r>
            <a:r>
              <a:rPr lang="en-US" altLang="en-US" sz="2400" dirty="0" err="1">
                <a:solidFill>
                  <a:srgbClr val="000000"/>
                </a:solidFill>
              </a:rPr>
              <a:t>σε</a:t>
            </a:r>
            <a:r>
              <a:rPr lang="en-US" altLang="en-US" sz="2400" dirty="0">
                <a:solidFill>
                  <a:srgbClr val="000000"/>
                </a:solidFill>
              </a:rPr>
              <a:t> 13 </a:t>
            </a:r>
            <a:r>
              <a:rPr lang="en-US" altLang="en-US" sz="2400" dirty="0" err="1">
                <a:solidFill>
                  <a:srgbClr val="000000"/>
                </a:solidFill>
              </a:rPr>
              <a:t>χώρες</a:t>
            </a:r>
            <a:endParaRPr lang="en-US" altLang="en-US" sz="2400" dirty="0">
              <a:solidFill>
                <a:srgbClr val="000000"/>
              </a:solidFill>
            </a:endParaRPr>
          </a:p>
        </p:txBody>
      </p:sp>
      <p:sp>
        <p:nvSpPr>
          <p:cNvPr id="97283" name="Text Box 2">
            <a:extLst>
              <a:ext uri="{FF2B5EF4-FFF2-40B4-BE49-F238E27FC236}">
                <a16:creationId xmlns:a16="http://schemas.microsoft.com/office/drawing/2014/main" id="{B8A49130-3C2F-C9A8-F775-D437C9A5C7FD}"/>
              </a:ext>
            </a:extLst>
          </p:cNvPr>
          <p:cNvSpPr txBox="1">
            <a:spLocks noChangeArrowheads="1"/>
          </p:cNvSpPr>
          <p:nvPr/>
        </p:nvSpPr>
        <p:spPr bwMode="auto">
          <a:xfrm>
            <a:off x="1981200" y="5948364"/>
            <a:ext cx="8229600" cy="401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eaLnBrk="1" hangingPunct="1">
              <a:lnSpc>
                <a:spcPct val="100000"/>
              </a:lnSpc>
              <a:buClrTx/>
              <a:buFontTx/>
              <a:buNone/>
            </a:pPr>
            <a:r>
              <a:rPr lang="en-US" altLang="en-US" sz="1400">
                <a:solidFill>
                  <a:srgbClr val="000000"/>
                </a:solidFill>
              </a:rPr>
              <a:t>ΠΗΓΗ: Pew Research Center.</a:t>
            </a:r>
          </a:p>
        </p:txBody>
      </p:sp>
      <p:pic>
        <p:nvPicPr>
          <p:cNvPr id="97284" name="Picture 3">
            <a:extLst>
              <a:ext uri="{FF2B5EF4-FFF2-40B4-BE49-F238E27FC236}">
                <a16:creationId xmlns:a16="http://schemas.microsoft.com/office/drawing/2014/main" id="{C7F9C901-C517-DACB-691D-BB2FF9A12C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35239" y="1065214"/>
            <a:ext cx="7229475" cy="48783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32A53-3AF9-20FA-A244-A715F318B8AA}"/>
              </a:ext>
            </a:extLst>
          </p:cNvPr>
          <p:cNvSpPr>
            <a:spLocks noGrp="1"/>
          </p:cNvSpPr>
          <p:nvPr>
            <p:ph type="title"/>
          </p:nvPr>
        </p:nvSpPr>
        <p:spPr/>
        <p:txBody>
          <a:bodyPr>
            <a:normAutofit fontScale="90000"/>
          </a:bodyPr>
          <a:lstStyle/>
          <a:p>
            <a:r>
              <a:rPr lang="el-GR" dirty="0"/>
              <a:t>	ΠΛΗΡΟΦΟΡΙΕΣ ΩΣ ΕΡΓΑΛΕΙΟ ΕΝΑΝΤΙΩΝ ΤΩΝ ΚΥΒΕΡΝΗΣΕΩΝ</a:t>
            </a:r>
            <a:endParaRPr lang="en-GR" dirty="0"/>
          </a:p>
        </p:txBody>
      </p:sp>
      <p:sp>
        <p:nvSpPr>
          <p:cNvPr id="3" name="Content Placeholder 2">
            <a:extLst>
              <a:ext uri="{FF2B5EF4-FFF2-40B4-BE49-F238E27FC236}">
                <a16:creationId xmlns:a16="http://schemas.microsoft.com/office/drawing/2014/main" id="{F941D47D-4705-6413-B6A7-D844A6D34C9F}"/>
              </a:ext>
            </a:extLst>
          </p:cNvPr>
          <p:cNvSpPr>
            <a:spLocks noGrp="1"/>
          </p:cNvSpPr>
          <p:nvPr>
            <p:ph idx="1"/>
          </p:nvPr>
        </p:nvSpPr>
        <p:spPr>
          <a:xfrm>
            <a:off x="1227552" y="2312276"/>
            <a:ext cx="9732722" cy="4103504"/>
          </a:xfrm>
        </p:spPr>
        <p:txBody>
          <a:bodyPr>
            <a:normAutofit fontScale="92500" lnSpcReduction="20000"/>
          </a:bodyPr>
          <a:lstStyle/>
          <a:p>
            <a:pPr marL="285750" indent="-285750">
              <a:buFont typeface="Arial" panose="020B0604020202020204" pitchFamily="34" charset="0"/>
              <a:buChar char="•"/>
            </a:pPr>
            <a:r>
              <a:rPr lang="en-US" altLang="en-US" sz="1800" dirty="0" err="1"/>
              <a:t>Χρησιμο</a:t>
            </a:r>
            <a:r>
              <a:rPr lang="en-US" altLang="en-US" sz="1800" dirty="0"/>
              <a:t>π</a:t>
            </a:r>
            <a:r>
              <a:rPr lang="en-US" altLang="en-US" sz="1800" dirty="0" err="1"/>
              <a:t>οιούντ</a:t>
            </a:r>
            <a:r>
              <a:rPr lang="en-US" altLang="en-US" sz="1800" dirty="0"/>
              <a:t>α</a:t>
            </a:r>
            <a:r>
              <a:rPr lang="en-US" altLang="en-US" sz="1800" dirty="0" err="1"/>
              <a:t>ι</a:t>
            </a:r>
            <a:r>
              <a:rPr lang="en-US" altLang="en-US" sz="1800" dirty="0"/>
              <a:t> απ</a:t>
            </a:r>
            <a:r>
              <a:rPr lang="en-US" altLang="en-US" sz="1800" dirty="0" err="1"/>
              <a:t>ό</a:t>
            </a:r>
            <a:r>
              <a:rPr lang="en-US" altLang="en-US" sz="1800" dirty="0"/>
              <a:t> </a:t>
            </a:r>
            <a:r>
              <a:rPr lang="en-US" altLang="en-US" sz="1800" dirty="0" err="1"/>
              <a:t>ξένες</a:t>
            </a:r>
            <a:r>
              <a:rPr lang="en-US" altLang="en-US" sz="1800" dirty="0"/>
              <a:t> </a:t>
            </a:r>
            <a:r>
              <a:rPr lang="en-US" altLang="en-US" sz="1800" dirty="0" err="1"/>
              <a:t>κυ</a:t>
            </a:r>
            <a:r>
              <a:rPr lang="en-US" altLang="en-US" sz="1800" dirty="0"/>
              <a:t>β</a:t>
            </a:r>
            <a:r>
              <a:rPr lang="en-US" altLang="en-US" sz="1800" dirty="0" err="1"/>
              <a:t>ερνήσεις</a:t>
            </a:r>
            <a:r>
              <a:rPr lang="en-US" altLang="en-US" sz="1800" dirty="0"/>
              <a:t>, ΜΚΟ, </a:t>
            </a:r>
            <a:r>
              <a:rPr lang="en-US" altLang="en-US" sz="1800" dirty="0" err="1"/>
              <a:t>εσωτερικούς</a:t>
            </a:r>
            <a:r>
              <a:rPr lang="en-US" altLang="en-US" sz="1800" dirty="0"/>
              <a:t> π</a:t>
            </a:r>
            <a:r>
              <a:rPr lang="en-US" altLang="en-US" sz="1800" dirty="0" err="1"/>
              <a:t>ολιτικούς</a:t>
            </a:r>
            <a:r>
              <a:rPr lang="en-US" altLang="en-US" sz="1800" dirty="0"/>
              <a:t> α</a:t>
            </a:r>
            <a:r>
              <a:rPr lang="en-US" altLang="en-US" sz="1800" dirty="0" err="1"/>
              <a:t>ντι</a:t>
            </a:r>
            <a:r>
              <a:rPr lang="en-US" altLang="en-US" sz="1800" dirty="0"/>
              <a:t>π</a:t>
            </a:r>
            <a:r>
              <a:rPr lang="en-US" altLang="en-US" sz="1800" dirty="0" err="1"/>
              <a:t>άλους</a:t>
            </a:r>
            <a:endParaRPr lang="el-GR" altLang="en-US" sz="1800" dirty="0"/>
          </a:p>
          <a:p>
            <a:pPr marL="285750" indent="-285750">
              <a:buFont typeface="Arial" panose="020B0604020202020204" pitchFamily="34" charset="0"/>
              <a:buChar char="•"/>
            </a:pPr>
            <a:r>
              <a:rPr lang="en-US" altLang="en-US" sz="1800" dirty="0" err="1"/>
              <a:t>Οι</a:t>
            </a:r>
            <a:r>
              <a:rPr lang="en-US" altLang="en-US" sz="1800" dirty="0"/>
              <a:t> </a:t>
            </a:r>
            <a:r>
              <a:rPr lang="en-US" altLang="en-US" sz="1800" dirty="0" err="1"/>
              <a:t>κυ</a:t>
            </a:r>
            <a:r>
              <a:rPr lang="en-US" altLang="en-US" sz="1800" dirty="0"/>
              <a:t>β</a:t>
            </a:r>
            <a:r>
              <a:rPr lang="en-US" altLang="en-US" sz="1800" dirty="0" err="1"/>
              <a:t>ερνήσεις</a:t>
            </a:r>
            <a:r>
              <a:rPr lang="en-US" altLang="en-US" sz="1800" dirty="0"/>
              <a:t>, </a:t>
            </a:r>
            <a:r>
              <a:rPr lang="en-US" altLang="en-US" sz="1800" dirty="0" err="1"/>
              <a:t>ειδικά</a:t>
            </a:r>
            <a:r>
              <a:rPr lang="en-US" altLang="en-US" sz="1800" dirty="0"/>
              <a:t> </a:t>
            </a:r>
            <a:r>
              <a:rPr lang="en-US" altLang="en-US" sz="1800" dirty="0" err="1"/>
              <a:t>οι</a:t>
            </a:r>
            <a:r>
              <a:rPr lang="en-US" altLang="en-US" sz="1800" dirty="0"/>
              <a:t> α</a:t>
            </a:r>
            <a:r>
              <a:rPr lang="en-US" altLang="en-US" sz="1800" dirty="0" err="1"/>
              <a:t>υτ</a:t>
            </a:r>
            <a:r>
              <a:rPr lang="en-US" altLang="en-US" sz="1800" dirty="0"/>
              <a:t>α</a:t>
            </a:r>
            <a:r>
              <a:rPr lang="en-US" altLang="en-US" sz="1800" dirty="0" err="1"/>
              <a:t>ρχικές</a:t>
            </a:r>
            <a:r>
              <a:rPr lang="en-US" altLang="en-US" sz="1800" dirty="0"/>
              <a:t>, </a:t>
            </a:r>
            <a:r>
              <a:rPr lang="en-US" altLang="en-US" sz="1800" dirty="0" err="1"/>
              <a:t>φο</a:t>
            </a:r>
            <a:r>
              <a:rPr lang="en-US" altLang="en-US" sz="1800" dirty="0"/>
              <a:t>β</a:t>
            </a:r>
            <a:r>
              <a:rPr lang="en-US" altLang="en-US" sz="1800" dirty="0" err="1"/>
              <a:t>ούντ</a:t>
            </a:r>
            <a:r>
              <a:rPr lang="en-US" altLang="en-US" sz="1800" dirty="0"/>
              <a:t>α</a:t>
            </a:r>
            <a:r>
              <a:rPr lang="en-US" altLang="en-US" sz="1800" dirty="0" err="1"/>
              <a:t>ι</a:t>
            </a:r>
            <a:r>
              <a:rPr lang="en-US" altLang="en-US" sz="1800" dirty="0"/>
              <a:t> </a:t>
            </a:r>
            <a:r>
              <a:rPr lang="en-US" altLang="en-US" sz="1800" dirty="0" err="1"/>
              <a:t>την</a:t>
            </a:r>
            <a:r>
              <a:rPr lang="en-US" altLang="en-US" sz="1800" dirty="0"/>
              <a:t> </a:t>
            </a:r>
            <a:r>
              <a:rPr lang="en-US" altLang="en-US" sz="1800" dirty="0" err="1"/>
              <a:t>ελεύθερη</a:t>
            </a:r>
            <a:r>
              <a:rPr lang="en-US" altLang="en-US" sz="1800" dirty="0"/>
              <a:t> </a:t>
            </a:r>
            <a:r>
              <a:rPr lang="en-US" altLang="en-US" sz="1800" dirty="0" err="1"/>
              <a:t>ροή</a:t>
            </a:r>
            <a:r>
              <a:rPr lang="en-US" altLang="en-US" sz="1800" dirty="0"/>
              <a:t> </a:t>
            </a:r>
            <a:r>
              <a:rPr lang="en-US" altLang="en-US" sz="1800" dirty="0" err="1"/>
              <a:t>των</a:t>
            </a:r>
            <a:r>
              <a:rPr lang="en-US" altLang="en-US" sz="1800" dirty="0"/>
              <a:t> π</a:t>
            </a:r>
            <a:r>
              <a:rPr lang="en-US" altLang="en-US" sz="1800" dirty="0" err="1"/>
              <a:t>ληροφοριών</a:t>
            </a:r>
            <a:endParaRPr lang="en-US" altLang="en-US" sz="1800" dirty="0"/>
          </a:p>
          <a:p>
            <a:pPr marL="285750" indent="-285750">
              <a:buFont typeface="Arial" panose="020B0604020202020204" pitchFamily="34" charset="0"/>
              <a:buChar char="•"/>
            </a:pPr>
            <a:r>
              <a:rPr lang="en-US" altLang="en-US" dirty="0" err="1"/>
              <a:t>Η</a:t>
            </a:r>
            <a:r>
              <a:rPr lang="en-US" altLang="en-US" dirty="0"/>
              <a:t> </a:t>
            </a:r>
            <a:r>
              <a:rPr lang="en-US" altLang="en-US" dirty="0" err="1"/>
              <a:t>Κίν</a:t>
            </a:r>
            <a:r>
              <a:rPr lang="en-US" altLang="en-US" dirty="0"/>
              <a:t>α </a:t>
            </a:r>
            <a:r>
              <a:rPr lang="en-US" altLang="en-US" dirty="0" err="1"/>
              <a:t>κ</a:t>
            </a:r>
            <a:r>
              <a:rPr lang="en-US" altLang="en-US" dirty="0"/>
              <a:t>α</a:t>
            </a:r>
            <a:r>
              <a:rPr lang="en-US" altLang="en-US" dirty="0" err="1"/>
              <a:t>ι</a:t>
            </a:r>
            <a:r>
              <a:rPr lang="en-US" altLang="en-US" dirty="0"/>
              <a:t> </a:t>
            </a:r>
            <a:r>
              <a:rPr lang="en-US" altLang="en-US" dirty="0" err="1"/>
              <a:t>άλλες</a:t>
            </a:r>
            <a:r>
              <a:rPr lang="en-US" altLang="en-US" dirty="0"/>
              <a:t> </a:t>
            </a:r>
            <a:r>
              <a:rPr lang="en-US" altLang="en-US" dirty="0" err="1"/>
              <a:t>χώρες</a:t>
            </a:r>
            <a:r>
              <a:rPr lang="en-US" altLang="en-US" dirty="0"/>
              <a:t> </a:t>
            </a:r>
            <a:r>
              <a:rPr lang="en-US" altLang="en-US" dirty="0" err="1"/>
              <a:t>δι</a:t>
            </a:r>
            <a:r>
              <a:rPr lang="en-US" altLang="en-US" dirty="0"/>
              <a:t>α</a:t>
            </a:r>
            <a:r>
              <a:rPr lang="en-US" altLang="en-US" dirty="0" err="1"/>
              <a:t>τηρούν</a:t>
            </a:r>
            <a:r>
              <a:rPr lang="en-US" altLang="en-US" dirty="0"/>
              <a:t> </a:t>
            </a:r>
            <a:r>
              <a:rPr lang="en-US" altLang="en-US" dirty="0" err="1"/>
              <a:t>εκτετ</a:t>
            </a:r>
            <a:r>
              <a:rPr lang="en-US" altLang="en-US" dirty="0"/>
              <a:t>α</a:t>
            </a:r>
            <a:r>
              <a:rPr lang="en-US" altLang="en-US" dirty="0" err="1"/>
              <a:t>μένους</a:t>
            </a:r>
            <a:r>
              <a:rPr lang="en-US" altLang="en-US" dirty="0"/>
              <a:t> π</a:t>
            </a:r>
            <a:r>
              <a:rPr lang="en-US" altLang="en-US" dirty="0" err="1"/>
              <a:t>εριορισμούς</a:t>
            </a:r>
            <a:r>
              <a:rPr lang="en-US" altLang="en-US" dirty="0"/>
              <a:t> </a:t>
            </a:r>
            <a:r>
              <a:rPr lang="en-US" altLang="en-US" dirty="0" err="1"/>
              <a:t>στο</a:t>
            </a:r>
            <a:r>
              <a:rPr lang="en-US" altLang="en-US" dirty="0"/>
              <a:t> </a:t>
            </a:r>
            <a:r>
              <a:rPr lang="en-US" altLang="en-US" dirty="0" err="1"/>
              <a:t>Δι</a:t>
            </a:r>
            <a:r>
              <a:rPr lang="en-US" altLang="en-US" dirty="0"/>
              <a:t>α</a:t>
            </a:r>
            <a:r>
              <a:rPr lang="en-US" altLang="en-US" dirty="0" err="1"/>
              <a:t>δίκτυο</a:t>
            </a:r>
            <a:endParaRPr lang="el-GR" altLang="en-US" dirty="0"/>
          </a:p>
          <a:p>
            <a:pPr marL="285750" indent="-285750">
              <a:buFont typeface="Arial" panose="020B0604020202020204" pitchFamily="34" charset="0"/>
              <a:buChar char="•"/>
            </a:pPr>
            <a:r>
              <a:rPr lang="en-US" altLang="en-US" dirty="0" err="1"/>
              <a:t>Οι</a:t>
            </a:r>
            <a:r>
              <a:rPr lang="en-US" altLang="en-US" dirty="0"/>
              <a:t> α</a:t>
            </a:r>
            <a:r>
              <a:rPr lang="en-US" altLang="en-US" dirty="0" err="1"/>
              <a:t>μερικ</a:t>
            </a:r>
            <a:r>
              <a:rPr lang="en-US" altLang="en-US" dirty="0"/>
              <a:t>α</a:t>
            </a:r>
            <a:r>
              <a:rPr lang="en-US" altLang="en-US" dirty="0" err="1"/>
              <a:t>νικές</a:t>
            </a:r>
            <a:r>
              <a:rPr lang="en-US" altLang="en-US" dirty="0"/>
              <a:t> </a:t>
            </a:r>
            <a:r>
              <a:rPr lang="en-US" altLang="en-US" dirty="0" err="1"/>
              <a:t>ετ</a:t>
            </a:r>
            <a:r>
              <a:rPr lang="en-US" altLang="en-US" dirty="0"/>
              <a:t>α</a:t>
            </a:r>
            <a:r>
              <a:rPr lang="en-US" altLang="en-US" dirty="0" err="1"/>
              <a:t>ιρείες</a:t>
            </a:r>
            <a:r>
              <a:rPr lang="en-US" altLang="en-US" dirty="0"/>
              <a:t> </a:t>
            </a:r>
            <a:r>
              <a:rPr lang="en-US" altLang="en-US" dirty="0" err="1"/>
              <a:t>μ</a:t>
            </a:r>
            <a:r>
              <a:rPr lang="en-US" altLang="en-US" dirty="0"/>
              <a:t>π</a:t>
            </a:r>
            <a:r>
              <a:rPr lang="en-US" altLang="en-US" dirty="0" err="1"/>
              <a:t>ορεί</a:t>
            </a:r>
            <a:r>
              <a:rPr lang="en-US" altLang="en-US" dirty="0"/>
              <a:t> </a:t>
            </a:r>
            <a:r>
              <a:rPr lang="en-US" altLang="en-US" dirty="0" err="1"/>
              <a:t>ν</a:t>
            </a:r>
            <a:r>
              <a:rPr lang="en-US" altLang="en-US" dirty="0"/>
              <a:t>α α</a:t>
            </a:r>
            <a:r>
              <a:rPr lang="en-US" altLang="en-US" dirty="0" err="1"/>
              <a:t>ντιτάσσοντ</a:t>
            </a:r>
            <a:r>
              <a:rPr lang="en-US" altLang="en-US" dirty="0"/>
              <a:t>α</a:t>
            </a:r>
            <a:r>
              <a:rPr lang="en-US" altLang="en-US" dirty="0" err="1"/>
              <a:t>ι</a:t>
            </a:r>
            <a:r>
              <a:rPr lang="en-US" altLang="en-US" dirty="0"/>
              <a:t> </a:t>
            </a:r>
            <a:r>
              <a:rPr lang="en-US" altLang="en-US" dirty="0" err="1"/>
              <a:t>στη</a:t>
            </a:r>
            <a:r>
              <a:rPr lang="en-US" altLang="en-US" dirty="0"/>
              <a:t> </a:t>
            </a:r>
            <a:r>
              <a:rPr lang="en-US" altLang="en-US" dirty="0" err="1"/>
              <a:t>λογοκρισί</a:t>
            </a:r>
            <a:r>
              <a:rPr lang="en-US" altLang="en-US" dirty="0"/>
              <a:t>α </a:t>
            </a:r>
            <a:r>
              <a:rPr lang="en-US" altLang="en-US" dirty="0" err="1"/>
              <a:t>της</a:t>
            </a:r>
            <a:r>
              <a:rPr lang="en-US" altLang="en-US" dirty="0"/>
              <a:t> </a:t>
            </a:r>
            <a:r>
              <a:rPr lang="en-US" altLang="en-US" dirty="0" err="1"/>
              <a:t>κινεζικής</a:t>
            </a:r>
            <a:r>
              <a:rPr lang="en-US" altLang="en-US" dirty="0"/>
              <a:t> </a:t>
            </a:r>
            <a:r>
              <a:rPr lang="en-US" altLang="en-US" dirty="0" err="1"/>
              <a:t>κυ</a:t>
            </a:r>
            <a:r>
              <a:rPr lang="en-US" altLang="en-US" dirty="0"/>
              <a:t>β</a:t>
            </a:r>
            <a:r>
              <a:rPr lang="en-US" altLang="en-US" dirty="0" err="1"/>
              <a:t>έρνησης</a:t>
            </a:r>
            <a:r>
              <a:rPr lang="en-US" altLang="en-US" dirty="0"/>
              <a:t>, </a:t>
            </a:r>
            <a:r>
              <a:rPr lang="en-US" altLang="en-US" dirty="0" err="1"/>
              <a:t>ωστόσο</a:t>
            </a:r>
            <a:r>
              <a:rPr lang="en-US" altLang="en-US" dirty="0"/>
              <a:t> </a:t>
            </a:r>
            <a:r>
              <a:rPr lang="en-US" altLang="en-US" dirty="0" err="1"/>
              <a:t>είν</a:t>
            </a:r>
            <a:r>
              <a:rPr lang="en-US" altLang="en-US" dirty="0"/>
              <a:t>α</a:t>
            </a:r>
            <a:r>
              <a:rPr lang="en-US" altLang="en-US" dirty="0" err="1"/>
              <a:t>ι</a:t>
            </a:r>
            <a:r>
              <a:rPr lang="en-US" altLang="en-US" dirty="0"/>
              <a:t> </a:t>
            </a:r>
            <a:r>
              <a:rPr lang="en-US" altLang="en-US" dirty="0" err="1"/>
              <a:t>δύσκολο</a:t>
            </a:r>
            <a:r>
              <a:rPr lang="en-US" altLang="en-US" dirty="0"/>
              <a:t> </a:t>
            </a:r>
            <a:r>
              <a:rPr lang="en-US" altLang="en-US" dirty="0" err="1"/>
              <a:t>ν</a:t>
            </a:r>
            <a:r>
              <a:rPr lang="en-US" altLang="en-US" dirty="0"/>
              <a:t>α α</a:t>
            </a:r>
            <a:r>
              <a:rPr lang="en-US" altLang="en-US" dirty="0" err="1"/>
              <a:t>ντιστ</a:t>
            </a:r>
            <a:r>
              <a:rPr lang="en-US" altLang="en-US" dirty="0"/>
              <a:t>α</a:t>
            </a:r>
            <a:r>
              <a:rPr lang="en-US" altLang="en-US" dirty="0" err="1"/>
              <a:t>θούν</a:t>
            </a:r>
            <a:r>
              <a:rPr lang="en-US" altLang="en-US" dirty="0"/>
              <a:t> </a:t>
            </a:r>
            <a:r>
              <a:rPr lang="en-US" altLang="en-US" dirty="0" err="1"/>
              <a:t>σε</a:t>
            </a:r>
            <a:r>
              <a:rPr lang="en-US" altLang="en-US" dirty="0"/>
              <a:t> </a:t>
            </a:r>
            <a:r>
              <a:rPr lang="en-US" altLang="en-US" dirty="0" err="1"/>
              <a:t>μι</a:t>
            </a:r>
            <a:r>
              <a:rPr lang="en-US" altLang="en-US" dirty="0"/>
              <a:t>α π</a:t>
            </a:r>
            <a:r>
              <a:rPr lang="en-US" altLang="en-US" dirty="0" err="1"/>
              <a:t>ελ</a:t>
            </a:r>
            <a:r>
              <a:rPr lang="en-US" altLang="en-US" dirty="0"/>
              <a:t>α</a:t>
            </a:r>
            <a:r>
              <a:rPr lang="en-US" altLang="en-US" dirty="0" err="1"/>
              <a:t>τει</a:t>
            </a:r>
            <a:r>
              <a:rPr lang="en-US" altLang="en-US" dirty="0"/>
              <a:t>α</a:t>
            </a:r>
            <a:r>
              <a:rPr lang="en-US" altLang="en-US" dirty="0" err="1"/>
              <a:t>κή</a:t>
            </a:r>
            <a:r>
              <a:rPr lang="en-US" altLang="en-US" dirty="0"/>
              <a:t> β</a:t>
            </a:r>
            <a:r>
              <a:rPr lang="en-US" altLang="en-US" dirty="0" err="1"/>
              <a:t>άση</a:t>
            </a:r>
            <a:r>
              <a:rPr lang="en-US" altLang="en-US" dirty="0"/>
              <a:t> </a:t>
            </a:r>
            <a:r>
              <a:rPr lang="en-US" altLang="en-US" dirty="0" err="1"/>
              <a:t>εκ</a:t>
            </a:r>
            <a:r>
              <a:rPr lang="en-US" altLang="en-US" dirty="0"/>
              <a:t>α</a:t>
            </a:r>
            <a:r>
              <a:rPr lang="en-US" altLang="en-US" dirty="0" err="1"/>
              <a:t>τοντάδων</a:t>
            </a:r>
            <a:r>
              <a:rPr lang="en-US" altLang="en-US" dirty="0"/>
              <a:t> </a:t>
            </a:r>
            <a:r>
              <a:rPr lang="en-US" altLang="en-US" dirty="0" err="1"/>
              <a:t>εκ</a:t>
            </a:r>
            <a:r>
              <a:rPr lang="en-US" altLang="en-US" dirty="0"/>
              <a:t>α</a:t>
            </a:r>
            <a:r>
              <a:rPr lang="en-US" altLang="en-US" dirty="0" err="1"/>
              <a:t>τομμυρίων</a:t>
            </a:r>
            <a:r>
              <a:rPr lang="en-US" altLang="en-US" dirty="0"/>
              <a:t> </a:t>
            </a:r>
            <a:r>
              <a:rPr lang="en-US" altLang="en-US" dirty="0" err="1"/>
              <a:t>Κινέζων</a:t>
            </a:r>
            <a:r>
              <a:rPr lang="en-US" altLang="en-US" dirty="0"/>
              <a:t> </a:t>
            </a:r>
            <a:r>
              <a:rPr lang="en-US" altLang="en-US" dirty="0" err="1"/>
              <a:t>χρηστών</a:t>
            </a:r>
            <a:r>
              <a:rPr lang="en-US" altLang="en-US" dirty="0"/>
              <a:t> </a:t>
            </a:r>
            <a:r>
              <a:rPr lang="en-US" altLang="en-US" dirty="0" err="1"/>
              <a:t>του</a:t>
            </a:r>
            <a:r>
              <a:rPr lang="en-US" altLang="en-US" dirty="0"/>
              <a:t> </a:t>
            </a:r>
            <a:r>
              <a:rPr lang="en-US" altLang="en-US" dirty="0" err="1"/>
              <a:t>Δι</a:t>
            </a:r>
            <a:r>
              <a:rPr lang="en-US" altLang="en-US" dirty="0"/>
              <a:t>α</a:t>
            </a:r>
            <a:r>
              <a:rPr lang="en-US" altLang="en-US" dirty="0" err="1"/>
              <a:t>δικτύου</a:t>
            </a:r>
            <a:endParaRPr lang="en-US" altLang="en-US" dirty="0"/>
          </a:p>
          <a:p>
            <a:pPr marL="285750" indent="-285750">
              <a:buFont typeface="Arial" panose="020B0604020202020204" pitchFamily="34" charset="0"/>
              <a:buChar char="•"/>
            </a:pPr>
            <a:r>
              <a:rPr lang="el-GR" altLang="en-US" dirty="0"/>
              <a:t>Εικονικά νομίσματα</a:t>
            </a:r>
            <a:endParaRPr lang="en-US" altLang="en-US" dirty="0"/>
          </a:p>
          <a:p>
            <a:pPr marL="285750" indent="-285750">
              <a:buFont typeface="Arial" panose="020B0604020202020204" pitchFamily="34" charset="0"/>
              <a:buChar char="•"/>
            </a:pPr>
            <a:endParaRPr lang="en-US" altLang="en-US" sz="1800" dirty="0"/>
          </a:p>
          <a:p>
            <a:endParaRPr lang="en-GR" dirty="0"/>
          </a:p>
        </p:txBody>
      </p:sp>
    </p:spTree>
    <p:extLst>
      <p:ext uri="{BB962C8B-B14F-4D97-AF65-F5344CB8AC3E}">
        <p14:creationId xmlns:p14="http://schemas.microsoft.com/office/powerpoint/2010/main" val="440422802"/>
      </p:ext>
    </p:extLst>
  </p:cSld>
  <p:clrMapOvr>
    <a:masterClrMapping/>
  </p:clrMapOvr>
</p:sld>
</file>

<file path=ppt/theme/theme1.xml><?xml version="1.0" encoding="utf-8"?>
<a:theme xmlns:a="http://schemas.openxmlformats.org/drawingml/2006/main" name="SketchLines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1958</TotalTime>
  <Words>906</Words>
  <Application>Microsoft Macintosh PowerPoint</Application>
  <PresentationFormat>Widescreen</PresentationFormat>
  <Paragraphs>78</Paragraphs>
  <Slides>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Meiryo</vt:lpstr>
      <vt:lpstr>Arial</vt:lpstr>
      <vt:lpstr>Calibri</vt:lpstr>
      <vt:lpstr>Corbel</vt:lpstr>
      <vt:lpstr>Times New Roman</vt:lpstr>
      <vt:lpstr>SketchLinesVTI</vt:lpstr>
      <vt:lpstr>Εισαγωγή στις Διεθνείς Σχέσεις</vt:lpstr>
      <vt:lpstr>PowerPoint Presentation</vt:lpstr>
      <vt:lpstr>ΤΕΧΝΟΛΟΓΙΚΕΣ ΕΞΕΛΙΞΕΙΣ ΠΟΥ ΣΥΝΕΔΕΣΑΝ ΤΟΝ ΚΟΣΜΟ</vt:lpstr>
      <vt:lpstr>ΨΗΦΙΑΚΟ ΧΑΣΜΑ</vt:lpstr>
      <vt:lpstr>PowerPoint Presentation</vt:lpstr>
      <vt:lpstr>ΠΛΗΡΟΦΟΡΙΕΣ ΩΣ ΕΡΓΑΛΕΙΟ ΚΥΒΕΡΝΗΣΕΩΝ</vt:lpstr>
      <vt:lpstr>PowerPoint Presentation</vt:lpstr>
      <vt:lpstr> ΠΛΗΡΟΦΟΡΙΕΣ ΩΣ ΕΡΓΑΛΕΙΟ ΕΝΑΝΤΙΩΝ ΤΩΝ ΚΥΒΕΡΝΗΣΕΩΝ</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στις Διεθνείς Σχέσεις</dc:title>
  <dc:creator>Sofia Tipaldou</dc:creator>
  <cp:lastModifiedBy>Sofia Tipaldou</cp:lastModifiedBy>
  <cp:revision>9</cp:revision>
  <dcterms:created xsi:type="dcterms:W3CDTF">2023-12-12T06:51:25Z</dcterms:created>
  <dcterms:modified xsi:type="dcterms:W3CDTF">2024-03-16T18:16:26Z</dcterms:modified>
</cp:coreProperties>
</file>