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61"/>
  </p:notesMasterIdLst>
  <p:sldIdLst>
    <p:sldId id="256" r:id="rId2"/>
    <p:sldId id="257" r:id="rId3"/>
    <p:sldId id="297" r:id="rId4"/>
    <p:sldId id="258" r:id="rId5"/>
    <p:sldId id="298" r:id="rId6"/>
    <p:sldId id="282" r:id="rId7"/>
    <p:sldId id="283" r:id="rId8"/>
    <p:sldId id="305" r:id="rId9"/>
    <p:sldId id="299" r:id="rId10"/>
    <p:sldId id="301" r:id="rId11"/>
    <p:sldId id="300" r:id="rId12"/>
    <p:sldId id="302" r:id="rId13"/>
    <p:sldId id="303" r:id="rId14"/>
    <p:sldId id="304" r:id="rId15"/>
    <p:sldId id="284" r:id="rId16"/>
    <p:sldId id="275" r:id="rId17"/>
    <p:sldId id="276" r:id="rId18"/>
    <p:sldId id="277" r:id="rId19"/>
    <p:sldId id="278" r:id="rId20"/>
    <p:sldId id="279" r:id="rId21"/>
    <p:sldId id="266" r:id="rId22"/>
    <p:sldId id="307" r:id="rId23"/>
    <p:sldId id="308" r:id="rId24"/>
    <p:sldId id="312" r:id="rId25"/>
    <p:sldId id="309" r:id="rId26"/>
    <p:sldId id="310" r:id="rId27"/>
    <p:sldId id="311" r:id="rId28"/>
    <p:sldId id="314" r:id="rId29"/>
    <p:sldId id="313" r:id="rId30"/>
    <p:sldId id="315" r:id="rId31"/>
    <p:sldId id="316" r:id="rId32"/>
    <p:sldId id="267" r:id="rId33"/>
    <p:sldId id="318" r:id="rId34"/>
    <p:sldId id="285" r:id="rId35"/>
    <p:sldId id="259" r:id="rId36"/>
    <p:sldId id="322" r:id="rId37"/>
    <p:sldId id="281" r:id="rId38"/>
    <p:sldId id="280" r:id="rId39"/>
    <p:sldId id="323" r:id="rId40"/>
    <p:sldId id="306" r:id="rId41"/>
    <p:sldId id="260" r:id="rId42"/>
    <p:sldId id="262" r:id="rId43"/>
    <p:sldId id="286" r:id="rId44"/>
    <p:sldId id="319" r:id="rId45"/>
    <p:sldId id="320" r:id="rId46"/>
    <p:sldId id="321" r:id="rId47"/>
    <p:sldId id="287" r:id="rId48"/>
    <p:sldId id="324" r:id="rId49"/>
    <p:sldId id="288" r:id="rId50"/>
    <p:sldId id="289" r:id="rId51"/>
    <p:sldId id="290" r:id="rId52"/>
    <p:sldId id="291" r:id="rId53"/>
    <p:sldId id="292" r:id="rId54"/>
    <p:sldId id="293" r:id="rId55"/>
    <p:sldId id="265" r:id="rId56"/>
    <p:sldId id="295" r:id="rId57"/>
    <p:sldId id="296" r:id="rId58"/>
    <p:sldId id="261" r:id="rId59"/>
    <p:sldId id="269" r:id="rId60"/>
  </p:sldIdLst>
  <p:sldSz cx="18288000" cy="10287000"/>
  <p:notesSz cx="6858000" cy="9144000"/>
  <p:embeddedFontLst>
    <p:embeddedFont>
      <p:font typeface="Baguet Script" panose="00000500000000000000" pitchFamily="2" charset="0"/>
      <p:regular r:id="rId62"/>
    </p:embeddedFont>
    <p:embeddedFont>
      <p:font typeface="Brush Script MT" panose="03060802040406070304" pitchFamily="66" charset="0"/>
      <p:italic r:id="rId63"/>
    </p:embeddedFont>
    <p:embeddedFont>
      <p:font typeface="Cormorant SC" panose="020B0604020202020204" charset="0"/>
      <p:regular r:id="rId64"/>
      <p:bold r:id="rId65"/>
    </p:embeddedFont>
    <p:embeddedFont>
      <p:font typeface="Inria Serif" panose="020B0604020202020204" charset="0"/>
      <p:regular r:id="rId66"/>
      <p:bold r:id="rId67"/>
      <p:italic r:id="rId68"/>
      <p:boldItalic r:id="rId69"/>
    </p:embeddedFont>
    <p:embeddedFont>
      <p:font typeface="Padauk" panose="020B0604020202020204" charset="0"/>
      <p:bold r:id="rId7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940" y="1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2.fntdata"/><Relationship Id="rId68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5.fntdata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3.fntdata"/><Relationship Id="rId69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1.fntdata"/><Relationship Id="rId7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4.fntdata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378F34-530C-412E-BA6C-9ABC6076EF80}" type="doc">
      <dgm:prSet loTypeId="urn:microsoft.com/office/officeart/2016/7/layout/LinearArrowProcessNumbered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1196DC-328E-4DAE-8C09-33574E3A7131}">
      <dgm:prSet custT="1"/>
      <dgm:spPr/>
      <dgm:t>
        <a:bodyPr/>
        <a:lstStyle/>
        <a:p>
          <a:pPr algn="ctr"/>
          <a:r>
            <a:rPr lang="el-GR" sz="1300" b="1" dirty="0">
              <a:solidFill>
                <a:schemeClr val="accent2"/>
              </a:solidFill>
            </a:rPr>
            <a:t>Η μελέτη της εξέλιξης του καπιταλισμού ξεκινά περίπου από τον 15ο αιώνα= εμφάνιση πρώτων μορφών οικονομικής οργάνωσης που οδήγησαν στο σύγχρονο καπιταλιστικό σύστημα.</a:t>
          </a:r>
          <a:endParaRPr lang="en-US" sz="1300" b="1" dirty="0">
            <a:solidFill>
              <a:schemeClr val="accent2"/>
            </a:solidFill>
          </a:endParaRPr>
        </a:p>
      </dgm:t>
    </dgm:pt>
    <dgm:pt modelId="{CEAC079C-2411-4D90-BAE6-D272CFE29A91}" type="parTrans" cxnId="{51A56152-BEF8-4967-9BB6-8B8A56CE5391}">
      <dgm:prSet/>
      <dgm:spPr/>
      <dgm:t>
        <a:bodyPr/>
        <a:lstStyle/>
        <a:p>
          <a:endParaRPr lang="en-US"/>
        </a:p>
      </dgm:t>
    </dgm:pt>
    <dgm:pt modelId="{E6BD9C5A-6636-440C-A653-0E19E7084210}" type="sibTrans" cxnId="{51A56152-BEF8-4967-9BB6-8B8A56CE5391}">
      <dgm:prSet phldrT="1" phldr="0"/>
      <dgm:spPr/>
      <dgm:t>
        <a:bodyPr/>
        <a:lstStyle/>
        <a:p>
          <a:r>
            <a:rPr lang="en-US"/>
            <a:t>1</a:t>
          </a:r>
          <a:endParaRPr lang="en-US" dirty="0"/>
        </a:p>
      </dgm:t>
    </dgm:pt>
    <dgm:pt modelId="{69A60D46-9FA3-4B98-BC86-4559668B8E11}">
      <dgm:prSet custT="1"/>
      <dgm:spPr/>
      <dgm:t>
        <a:bodyPr/>
        <a:lstStyle/>
        <a:p>
          <a:pPr algn="ctr"/>
          <a:r>
            <a:rPr lang="el-GR" sz="1400" b="1" dirty="0">
              <a:solidFill>
                <a:schemeClr val="accent2"/>
              </a:solidFill>
            </a:rPr>
            <a:t>Από το 1400, η Ευρώπη γνώρισε οικονομική και πολιτιστική άνθηση. Οι πόλεις μεγάλωσαν, αναπτύχθηκε το εμπόριο και εμφανίστηκαν νέες εμπορικές πρακτικές.</a:t>
          </a:r>
          <a:endParaRPr lang="en-US" sz="1400" b="1" dirty="0">
            <a:solidFill>
              <a:schemeClr val="accent2"/>
            </a:solidFill>
          </a:endParaRPr>
        </a:p>
      </dgm:t>
    </dgm:pt>
    <dgm:pt modelId="{927AAE9A-948C-489E-B4AB-2E235AB5B7D5}" type="parTrans" cxnId="{391EF79A-75ED-41E3-A973-628D712BC927}">
      <dgm:prSet/>
      <dgm:spPr/>
      <dgm:t>
        <a:bodyPr/>
        <a:lstStyle/>
        <a:p>
          <a:endParaRPr lang="en-US"/>
        </a:p>
      </dgm:t>
    </dgm:pt>
    <dgm:pt modelId="{5C681814-FB3C-4CBD-A1E1-9B6B20B48091}" type="sibTrans" cxnId="{391EF79A-75ED-41E3-A973-628D712BC927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7E7E1520-6828-46FD-A0C4-60D931277C38}">
      <dgm:prSet custT="1"/>
      <dgm:spPr/>
      <dgm:t>
        <a:bodyPr/>
        <a:lstStyle/>
        <a:p>
          <a:pPr algn="ctr"/>
          <a:r>
            <a:rPr lang="el-GR" sz="1400" b="1" dirty="0">
              <a:solidFill>
                <a:schemeClr val="accent2"/>
              </a:solidFill>
            </a:rPr>
            <a:t>Ανάπτυξη των τραπεζών και της πίστης: Η δημιουργία τραπεζών και η χρήση πιστώσεων έδινε τη δυνατότητα για μεγαλύτερες εμπορικές και παραγωγικές επενδύσεις.</a:t>
          </a:r>
          <a:endParaRPr lang="en-US" sz="1400" b="1" dirty="0">
            <a:solidFill>
              <a:schemeClr val="accent2"/>
            </a:solidFill>
          </a:endParaRPr>
        </a:p>
      </dgm:t>
    </dgm:pt>
    <dgm:pt modelId="{0E335128-3944-492A-AC9A-CEE25C4015BD}" type="parTrans" cxnId="{C90E978A-5A26-486E-A70D-83DC033F71D3}">
      <dgm:prSet/>
      <dgm:spPr/>
      <dgm:t>
        <a:bodyPr/>
        <a:lstStyle/>
        <a:p>
          <a:endParaRPr lang="en-US"/>
        </a:p>
      </dgm:t>
    </dgm:pt>
    <dgm:pt modelId="{1D7214D6-8C04-4A3C-A9EE-B92BBB2108A5}" type="sibTrans" cxnId="{C90E978A-5A26-486E-A70D-83DC033F71D3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816F0084-F2DA-4DAA-B632-0126A9C21CB5}">
      <dgm:prSet custT="1"/>
      <dgm:spPr/>
      <dgm:t>
        <a:bodyPr/>
        <a:lstStyle/>
        <a:p>
          <a:pPr algn="ctr"/>
          <a:r>
            <a:rPr lang="el-GR" sz="1400" b="1" dirty="0">
              <a:solidFill>
                <a:schemeClr val="accent2"/>
              </a:solidFill>
            </a:rPr>
            <a:t>Αποικιοκρατία και παγκόσμιο εμπόριο</a:t>
          </a:r>
          <a:r>
            <a:rPr lang="el-GR" sz="1100" b="1" dirty="0">
              <a:solidFill>
                <a:schemeClr val="accent2"/>
              </a:solidFill>
            </a:rPr>
            <a:t>:</a:t>
          </a:r>
          <a:r>
            <a:rPr lang="el-GR" sz="1100" dirty="0">
              <a:solidFill>
                <a:schemeClr val="accent2"/>
              </a:solidFill>
            </a:rPr>
            <a:t> </a:t>
          </a:r>
          <a:r>
            <a:rPr lang="el-GR" sz="1400" b="1" dirty="0">
              <a:solidFill>
                <a:schemeClr val="accent2"/>
              </a:solidFill>
            </a:rPr>
            <a:t>Η ανακάλυψη νέων χωρών και η επέκταση της Ευρώπης στον υπόλοιπο κόσμο έφερε πρώτες ύλες, πλούτο και νέες αγορές.</a:t>
          </a:r>
          <a:endParaRPr lang="en-US" sz="1400" b="1" dirty="0">
            <a:solidFill>
              <a:schemeClr val="accent2"/>
            </a:solidFill>
          </a:endParaRPr>
        </a:p>
      </dgm:t>
    </dgm:pt>
    <dgm:pt modelId="{EB9A0531-B318-4CBB-9439-EA9B3A93471A}" type="parTrans" cxnId="{7740006E-979D-4EE2-B1DF-1B5D256F3BA5}">
      <dgm:prSet/>
      <dgm:spPr/>
      <dgm:t>
        <a:bodyPr/>
        <a:lstStyle/>
        <a:p>
          <a:endParaRPr lang="en-US"/>
        </a:p>
      </dgm:t>
    </dgm:pt>
    <dgm:pt modelId="{31CB8B13-06DF-4977-94FB-E33D40F5C0B8}" type="sibTrans" cxnId="{7740006E-979D-4EE2-B1DF-1B5D256F3BA5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2638D7F9-4B84-4612-99E1-887B983AAA3C}">
      <dgm:prSet custT="1"/>
      <dgm:spPr/>
      <dgm:t>
        <a:bodyPr/>
        <a:lstStyle/>
        <a:p>
          <a:pPr algn="ctr"/>
          <a:r>
            <a:rPr lang="el-GR" sz="1200" b="1" dirty="0">
              <a:solidFill>
                <a:schemeClr val="accent2"/>
              </a:solidFill>
            </a:rPr>
            <a:t>Μεταβατική φάση από φεουδαρχία σε καπιταλισμό: Οι φεουδαρχικές δομές άρχισαν να υποχωρούν και να αντικαθίστανται από οικονομικές σχέσεις βασισμένες στο κέρδος, την αγορά και την ατομική ιδιοκτησία.</a:t>
          </a:r>
          <a:endParaRPr lang="en-US" sz="1200" b="1" dirty="0">
            <a:solidFill>
              <a:schemeClr val="accent2"/>
            </a:solidFill>
          </a:endParaRPr>
        </a:p>
      </dgm:t>
    </dgm:pt>
    <dgm:pt modelId="{6CF2E4FE-384E-40E7-9BEE-C5137223F0E3}" type="parTrans" cxnId="{B22A706A-F6E4-46D5-A22B-645E16BB9F4B}">
      <dgm:prSet/>
      <dgm:spPr/>
      <dgm:t>
        <a:bodyPr/>
        <a:lstStyle/>
        <a:p>
          <a:endParaRPr lang="en-US"/>
        </a:p>
      </dgm:t>
    </dgm:pt>
    <dgm:pt modelId="{0815318C-862D-4025-A7F4-4E2E470B0A82}" type="sibTrans" cxnId="{B22A706A-F6E4-46D5-A22B-645E16BB9F4B}">
      <dgm:prSet phldrT="5" phldr="0"/>
      <dgm:spPr/>
      <dgm:t>
        <a:bodyPr/>
        <a:lstStyle/>
        <a:p>
          <a:r>
            <a:rPr lang="en-US"/>
            <a:t>5</a:t>
          </a:r>
        </a:p>
      </dgm:t>
    </dgm:pt>
    <dgm:pt modelId="{27CB7A1A-4EB6-4795-9D96-97A68339D979}">
      <dgm:prSet/>
      <dgm:spPr/>
      <dgm:t>
        <a:bodyPr/>
        <a:lstStyle/>
        <a:p>
          <a:pPr algn="ctr"/>
          <a:r>
            <a:rPr lang="el-GR" b="1" dirty="0">
              <a:solidFill>
                <a:schemeClr val="accent2"/>
              </a:solidFill>
            </a:rPr>
            <a:t>Σημείο αναφοράς για ιστορικούς και οικονομολόγους: Από το 1400 και μετά μπορούμε να παρακολουθήσουμε συγκεκριμένες οικονομικές αλλαγές που θέτουν τις βάσεις για τον καπιταλισμό: ανάπτυξη εμπορίου, πρώιμη βιομηχανία, χρηματιστήριο, και κοινωνικές αλλαγές που ενισχύουν την ιδιωτική πρωτοβουλία.</a:t>
          </a:r>
          <a:endParaRPr lang="en-US" b="1" dirty="0">
            <a:solidFill>
              <a:schemeClr val="accent2"/>
            </a:solidFill>
          </a:endParaRPr>
        </a:p>
      </dgm:t>
    </dgm:pt>
    <dgm:pt modelId="{6A797932-BD46-4584-975B-C9B18B0F68CD}" type="parTrans" cxnId="{4C491AE6-FF94-4074-92AB-1C0F40F201D8}">
      <dgm:prSet/>
      <dgm:spPr/>
      <dgm:t>
        <a:bodyPr/>
        <a:lstStyle/>
        <a:p>
          <a:endParaRPr lang="en-US"/>
        </a:p>
      </dgm:t>
    </dgm:pt>
    <dgm:pt modelId="{F1CB87AD-3213-4D93-BB5B-C8D13F104BC2}" type="sibTrans" cxnId="{4C491AE6-FF94-4074-92AB-1C0F40F201D8}">
      <dgm:prSet phldrT="6" phldr="0"/>
      <dgm:spPr/>
      <dgm:t>
        <a:bodyPr/>
        <a:lstStyle/>
        <a:p>
          <a:r>
            <a:rPr lang="en-US"/>
            <a:t>6</a:t>
          </a:r>
        </a:p>
      </dgm:t>
    </dgm:pt>
    <dgm:pt modelId="{968BFBE2-6F71-47C9-A525-46634AADC8C0}" type="pres">
      <dgm:prSet presAssocID="{2D378F34-530C-412E-BA6C-9ABC6076EF80}" presName="linearFlow" presStyleCnt="0">
        <dgm:presLayoutVars>
          <dgm:dir/>
          <dgm:animLvl val="lvl"/>
          <dgm:resizeHandles val="exact"/>
        </dgm:presLayoutVars>
      </dgm:prSet>
      <dgm:spPr/>
    </dgm:pt>
    <dgm:pt modelId="{E0366A5C-4CE1-43A3-A2AA-50FBC2575298}" type="pres">
      <dgm:prSet presAssocID="{361196DC-328E-4DAE-8C09-33574E3A7131}" presName="compositeNode" presStyleCnt="0"/>
      <dgm:spPr/>
    </dgm:pt>
    <dgm:pt modelId="{579A390A-9BC9-4335-8BE2-E04ED6F092E7}" type="pres">
      <dgm:prSet presAssocID="{361196DC-328E-4DAE-8C09-33574E3A7131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C8C4C82F-0D89-4F4C-912B-BD6AED061363}" type="pres">
      <dgm:prSet presAssocID="{361196DC-328E-4DAE-8C09-33574E3A7131}" presName="parSh" presStyleCnt="0"/>
      <dgm:spPr/>
    </dgm:pt>
    <dgm:pt modelId="{DAE8C034-F82A-4A1E-9E83-72EBAC7AEB72}" type="pres">
      <dgm:prSet presAssocID="{361196DC-328E-4DAE-8C09-33574E3A7131}" presName="lineNode" presStyleLbl="alignAccFollowNode1" presStyleIdx="0" presStyleCnt="18"/>
      <dgm:spPr/>
    </dgm:pt>
    <dgm:pt modelId="{54E32D19-D4D6-4F79-9DD9-8E9AD35AC851}" type="pres">
      <dgm:prSet presAssocID="{361196DC-328E-4DAE-8C09-33574E3A7131}" presName="lineArrowNode" presStyleLbl="alignAccFollowNode1" presStyleIdx="1" presStyleCnt="18"/>
      <dgm:spPr/>
    </dgm:pt>
    <dgm:pt modelId="{9F07CA96-257B-4142-89E0-A53ECD89EF3D}" type="pres">
      <dgm:prSet presAssocID="{E6BD9C5A-6636-440C-A653-0E19E7084210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7BE0B966-8605-4FE1-ADDF-EEB7B4CEECFA}" type="pres">
      <dgm:prSet presAssocID="{E6BD9C5A-6636-440C-A653-0E19E7084210}" presName="spacerBetweenCircleAndCallout" presStyleCnt="0">
        <dgm:presLayoutVars/>
      </dgm:prSet>
      <dgm:spPr/>
    </dgm:pt>
    <dgm:pt modelId="{D40AC293-9FD4-4870-B762-133E88000F18}" type="pres">
      <dgm:prSet presAssocID="{361196DC-328E-4DAE-8C09-33574E3A7131}" presName="nodeText" presStyleLbl="alignAccFollowNode1" presStyleIdx="2" presStyleCnt="18">
        <dgm:presLayoutVars>
          <dgm:bulletEnabled val="1"/>
        </dgm:presLayoutVars>
      </dgm:prSet>
      <dgm:spPr/>
    </dgm:pt>
    <dgm:pt modelId="{DE2CCA15-9D65-487B-A5D9-457FDCD17525}" type="pres">
      <dgm:prSet presAssocID="{E6BD9C5A-6636-440C-A653-0E19E7084210}" presName="sibTransComposite" presStyleCnt="0"/>
      <dgm:spPr/>
    </dgm:pt>
    <dgm:pt modelId="{5401027C-18CA-4E09-A82C-4D468FC1F55B}" type="pres">
      <dgm:prSet presAssocID="{69A60D46-9FA3-4B98-BC86-4559668B8E11}" presName="compositeNode" presStyleCnt="0"/>
      <dgm:spPr/>
    </dgm:pt>
    <dgm:pt modelId="{6C59F7F4-6692-4793-8CE0-221380477BDA}" type="pres">
      <dgm:prSet presAssocID="{69A60D46-9FA3-4B98-BC86-4559668B8E11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6E528288-D982-4694-AA4B-A99F95944A58}" type="pres">
      <dgm:prSet presAssocID="{69A60D46-9FA3-4B98-BC86-4559668B8E11}" presName="parSh" presStyleCnt="0"/>
      <dgm:spPr/>
    </dgm:pt>
    <dgm:pt modelId="{1D8D4D84-671A-4ECC-B2B0-14CC741142BA}" type="pres">
      <dgm:prSet presAssocID="{69A60D46-9FA3-4B98-BC86-4559668B8E11}" presName="lineNode" presStyleLbl="alignAccFollowNode1" presStyleIdx="3" presStyleCnt="18"/>
      <dgm:spPr/>
    </dgm:pt>
    <dgm:pt modelId="{58F76633-B713-440D-B700-1591EEC890FC}" type="pres">
      <dgm:prSet presAssocID="{69A60D46-9FA3-4B98-BC86-4559668B8E11}" presName="lineArrowNode" presStyleLbl="alignAccFollowNode1" presStyleIdx="4" presStyleCnt="18"/>
      <dgm:spPr/>
    </dgm:pt>
    <dgm:pt modelId="{D8E465F7-6F6C-46B6-BDD0-996AE815E55E}" type="pres">
      <dgm:prSet presAssocID="{5C681814-FB3C-4CBD-A1E1-9B6B20B48091}" presName="sibTransNodeCircle" presStyleLbl="alignNode1" presStyleIdx="1" presStyleCnt="6">
        <dgm:presLayoutVars>
          <dgm:chMax val="0"/>
          <dgm:bulletEnabled/>
        </dgm:presLayoutVars>
      </dgm:prSet>
      <dgm:spPr/>
    </dgm:pt>
    <dgm:pt modelId="{3A8B71DB-8B38-4D2A-AC53-ACCB2A5BD23F}" type="pres">
      <dgm:prSet presAssocID="{5C681814-FB3C-4CBD-A1E1-9B6B20B48091}" presName="spacerBetweenCircleAndCallout" presStyleCnt="0">
        <dgm:presLayoutVars/>
      </dgm:prSet>
      <dgm:spPr/>
    </dgm:pt>
    <dgm:pt modelId="{BD7A0AD3-A411-4FDA-9ABF-5EAC3DCDAB9D}" type="pres">
      <dgm:prSet presAssocID="{69A60D46-9FA3-4B98-BC86-4559668B8E11}" presName="nodeText" presStyleLbl="alignAccFollowNode1" presStyleIdx="5" presStyleCnt="18">
        <dgm:presLayoutVars>
          <dgm:bulletEnabled val="1"/>
        </dgm:presLayoutVars>
      </dgm:prSet>
      <dgm:spPr/>
    </dgm:pt>
    <dgm:pt modelId="{F007E1E9-F845-46B8-8611-E0699084DC1A}" type="pres">
      <dgm:prSet presAssocID="{5C681814-FB3C-4CBD-A1E1-9B6B20B48091}" presName="sibTransComposite" presStyleCnt="0"/>
      <dgm:spPr/>
    </dgm:pt>
    <dgm:pt modelId="{FBB676CA-6917-45EC-825A-C665A2188DE8}" type="pres">
      <dgm:prSet presAssocID="{7E7E1520-6828-46FD-A0C4-60D931277C38}" presName="compositeNode" presStyleCnt="0"/>
      <dgm:spPr/>
    </dgm:pt>
    <dgm:pt modelId="{8C954016-AD25-41B1-828C-340EBBEB2879}" type="pres">
      <dgm:prSet presAssocID="{7E7E1520-6828-46FD-A0C4-60D931277C38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783503BD-EAA8-4CDD-B9F9-192FC97190DD}" type="pres">
      <dgm:prSet presAssocID="{7E7E1520-6828-46FD-A0C4-60D931277C38}" presName="parSh" presStyleCnt="0"/>
      <dgm:spPr/>
    </dgm:pt>
    <dgm:pt modelId="{2DC0911F-C4EC-4CB8-ABD2-75AC119B2BB2}" type="pres">
      <dgm:prSet presAssocID="{7E7E1520-6828-46FD-A0C4-60D931277C38}" presName="lineNode" presStyleLbl="alignAccFollowNode1" presStyleIdx="6" presStyleCnt="18"/>
      <dgm:spPr/>
    </dgm:pt>
    <dgm:pt modelId="{093A7282-8B6C-4BED-87C7-1823B3DC81B1}" type="pres">
      <dgm:prSet presAssocID="{7E7E1520-6828-46FD-A0C4-60D931277C38}" presName="lineArrowNode" presStyleLbl="alignAccFollowNode1" presStyleIdx="7" presStyleCnt="18"/>
      <dgm:spPr/>
    </dgm:pt>
    <dgm:pt modelId="{090399E8-DE91-42DE-91E7-C0018999AFEC}" type="pres">
      <dgm:prSet presAssocID="{1D7214D6-8C04-4A3C-A9EE-B92BBB2108A5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DB7085DC-4DDE-45A0-B21B-54DF2920ED1C}" type="pres">
      <dgm:prSet presAssocID="{1D7214D6-8C04-4A3C-A9EE-B92BBB2108A5}" presName="spacerBetweenCircleAndCallout" presStyleCnt="0">
        <dgm:presLayoutVars/>
      </dgm:prSet>
      <dgm:spPr/>
    </dgm:pt>
    <dgm:pt modelId="{63019C5E-7300-4A22-8C47-316E8ACF56B5}" type="pres">
      <dgm:prSet presAssocID="{7E7E1520-6828-46FD-A0C4-60D931277C38}" presName="nodeText" presStyleLbl="alignAccFollowNode1" presStyleIdx="8" presStyleCnt="18">
        <dgm:presLayoutVars>
          <dgm:bulletEnabled val="1"/>
        </dgm:presLayoutVars>
      </dgm:prSet>
      <dgm:spPr/>
    </dgm:pt>
    <dgm:pt modelId="{182461FD-EE73-48DD-AAED-EF7AC7053AA3}" type="pres">
      <dgm:prSet presAssocID="{1D7214D6-8C04-4A3C-A9EE-B92BBB2108A5}" presName="sibTransComposite" presStyleCnt="0"/>
      <dgm:spPr/>
    </dgm:pt>
    <dgm:pt modelId="{D0CB9CC2-F4E3-4453-97A1-B3F99BBCCD72}" type="pres">
      <dgm:prSet presAssocID="{816F0084-F2DA-4DAA-B632-0126A9C21CB5}" presName="compositeNode" presStyleCnt="0"/>
      <dgm:spPr/>
    </dgm:pt>
    <dgm:pt modelId="{56DC6F4A-FDF9-4138-9AAA-BBE8FE2DACC9}" type="pres">
      <dgm:prSet presAssocID="{816F0084-F2DA-4DAA-B632-0126A9C21CB5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F09629C4-0626-401E-88C2-238E0C25A432}" type="pres">
      <dgm:prSet presAssocID="{816F0084-F2DA-4DAA-B632-0126A9C21CB5}" presName="parSh" presStyleCnt="0"/>
      <dgm:spPr/>
    </dgm:pt>
    <dgm:pt modelId="{5D7E8FB9-3DDD-48A9-A12E-566EF02015B8}" type="pres">
      <dgm:prSet presAssocID="{816F0084-F2DA-4DAA-B632-0126A9C21CB5}" presName="lineNode" presStyleLbl="alignAccFollowNode1" presStyleIdx="9" presStyleCnt="18"/>
      <dgm:spPr/>
    </dgm:pt>
    <dgm:pt modelId="{C8C1E939-1D55-4C9F-BA11-0C99A115C1A9}" type="pres">
      <dgm:prSet presAssocID="{816F0084-F2DA-4DAA-B632-0126A9C21CB5}" presName="lineArrowNode" presStyleLbl="alignAccFollowNode1" presStyleIdx="10" presStyleCnt="18"/>
      <dgm:spPr/>
    </dgm:pt>
    <dgm:pt modelId="{31C8725F-81F8-48E9-A972-23E74B8FC0F7}" type="pres">
      <dgm:prSet presAssocID="{31CB8B13-06DF-4977-94FB-E33D40F5C0B8}" presName="sibTransNodeCircle" presStyleLbl="alignNode1" presStyleIdx="3" presStyleCnt="6">
        <dgm:presLayoutVars>
          <dgm:chMax val="0"/>
          <dgm:bulletEnabled/>
        </dgm:presLayoutVars>
      </dgm:prSet>
      <dgm:spPr/>
    </dgm:pt>
    <dgm:pt modelId="{BC33C663-180B-46A7-8FAA-B903EE8A0BF4}" type="pres">
      <dgm:prSet presAssocID="{31CB8B13-06DF-4977-94FB-E33D40F5C0B8}" presName="spacerBetweenCircleAndCallout" presStyleCnt="0">
        <dgm:presLayoutVars/>
      </dgm:prSet>
      <dgm:spPr/>
    </dgm:pt>
    <dgm:pt modelId="{1EF5D928-BE00-4591-8620-F7F182BEC3FA}" type="pres">
      <dgm:prSet presAssocID="{816F0084-F2DA-4DAA-B632-0126A9C21CB5}" presName="nodeText" presStyleLbl="alignAccFollowNode1" presStyleIdx="11" presStyleCnt="18">
        <dgm:presLayoutVars>
          <dgm:bulletEnabled val="1"/>
        </dgm:presLayoutVars>
      </dgm:prSet>
      <dgm:spPr/>
    </dgm:pt>
    <dgm:pt modelId="{03B9139C-F0D6-4EFC-8AAC-A90D1406CC9F}" type="pres">
      <dgm:prSet presAssocID="{31CB8B13-06DF-4977-94FB-E33D40F5C0B8}" presName="sibTransComposite" presStyleCnt="0"/>
      <dgm:spPr/>
    </dgm:pt>
    <dgm:pt modelId="{21C96C80-CC43-4B58-B507-2889356A9F14}" type="pres">
      <dgm:prSet presAssocID="{2638D7F9-4B84-4612-99E1-887B983AAA3C}" presName="compositeNode" presStyleCnt="0"/>
      <dgm:spPr/>
    </dgm:pt>
    <dgm:pt modelId="{C96E8EDE-C3EC-4FCF-B4CD-0DD928E837DE}" type="pres">
      <dgm:prSet presAssocID="{2638D7F9-4B84-4612-99E1-887B983AAA3C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416A722D-A48A-4695-ACA5-3FD129C45F4C}" type="pres">
      <dgm:prSet presAssocID="{2638D7F9-4B84-4612-99E1-887B983AAA3C}" presName="parSh" presStyleCnt="0"/>
      <dgm:spPr/>
    </dgm:pt>
    <dgm:pt modelId="{26FDA797-6B24-4045-B8F7-19C45ADEEA09}" type="pres">
      <dgm:prSet presAssocID="{2638D7F9-4B84-4612-99E1-887B983AAA3C}" presName="lineNode" presStyleLbl="alignAccFollowNode1" presStyleIdx="12" presStyleCnt="18"/>
      <dgm:spPr/>
    </dgm:pt>
    <dgm:pt modelId="{9E2702E0-C6EB-470C-BAB3-C44297446055}" type="pres">
      <dgm:prSet presAssocID="{2638D7F9-4B84-4612-99E1-887B983AAA3C}" presName="lineArrowNode" presStyleLbl="alignAccFollowNode1" presStyleIdx="13" presStyleCnt="18"/>
      <dgm:spPr/>
    </dgm:pt>
    <dgm:pt modelId="{D5E7FAF4-3C44-4443-BAC5-748C68FE448D}" type="pres">
      <dgm:prSet presAssocID="{0815318C-862D-4025-A7F4-4E2E470B0A82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2982E4A6-EA2F-402F-9D64-0D1442C35CBF}" type="pres">
      <dgm:prSet presAssocID="{0815318C-862D-4025-A7F4-4E2E470B0A82}" presName="spacerBetweenCircleAndCallout" presStyleCnt="0">
        <dgm:presLayoutVars/>
      </dgm:prSet>
      <dgm:spPr/>
    </dgm:pt>
    <dgm:pt modelId="{E08840D9-AEBF-4054-AE7B-7390FC6B3F0D}" type="pres">
      <dgm:prSet presAssocID="{2638D7F9-4B84-4612-99E1-887B983AAA3C}" presName="nodeText" presStyleLbl="alignAccFollowNode1" presStyleIdx="14" presStyleCnt="18" custLinFactNeighborY="4984">
        <dgm:presLayoutVars>
          <dgm:bulletEnabled val="1"/>
        </dgm:presLayoutVars>
      </dgm:prSet>
      <dgm:spPr/>
    </dgm:pt>
    <dgm:pt modelId="{AD642514-88AB-4456-89CC-C63B199B9555}" type="pres">
      <dgm:prSet presAssocID="{0815318C-862D-4025-A7F4-4E2E470B0A82}" presName="sibTransComposite" presStyleCnt="0"/>
      <dgm:spPr/>
    </dgm:pt>
    <dgm:pt modelId="{F58F54EE-0C89-4F3F-8C0B-7029342D0532}" type="pres">
      <dgm:prSet presAssocID="{27CB7A1A-4EB6-4795-9D96-97A68339D979}" presName="compositeNode" presStyleCnt="0"/>
      <dgm:spPr/>
    </dgm:pt>
    <dgm:pt modelId="{C7B4CD25-B352-44E3-B2D9-45C4AA0AE57D}" type="pres">
      <dgm:prSet presAssocID="{27CB7A1A-4EB6-4795-9D96-97A68339D979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587EFC4C-974F-4194-90FF-55A484E06DCC}" type="pres">
      <dgm:prSet presAssocID="{27CB7A1A-4EB6-4795-9D96-97A68339D979}" presName="parSh" presStyleCnt="0"/>
      <dgm:spPr/>
    </dgm:pt>
    <dgm:pt modelId="{5222E422-DFCB-4917-BEC0-C5F356CD13CC}" type="pres">
      <dgm:prSet presAssocID="{27CB7A1A-4EB6-4795-9D96-97A68339D979}" presName="lineNode" presStyleLbl="alignAccFollowNode1" presStyleIdx="15" presStyleCnt="18"/>
      <dgm:spPr/>
    </dgm:pt>
    <dgm:pt modelId="{49032B1A-2CAF-4B04-8A8B-F7B5882DB14A}" type="pres">
      <dgm:prSet presAssocID="{27CB7A1A-4EB6-4795-9D96-97A68339D979}" presName="lineArrowNode" presStyleLbl="alignAccFollowNode1" presStyleIdx="16" presStyleCnt="18"/>
      <dgm:spPr/>
    </dgm:pt>
    <dgm:pt modelId="{2709D7AE-8A0A-4E74-91A3-A8138D487691}" type="pres">
      <dgm:prSet presAssocID="{F1CB87AD-3213-4D93-BB5B-C8D13F104BC2}" presName="sibTransNodeCircle" presStyleLbl="alignNode1" presStyleIdx="5" presStyleCnt="6">
        <dgm:presLayoutVars>
          <dgm:chMax val="0"/>
          <dgm:bulletEnabled/>
        </dgm:presLayoutVars>
      </dgm:prSet>
      <dgm:spPr/>
    </dgm:pt>
    <dgm:pt modelId="{AE380BFF-FCB1-4C61-B34C-3AC91D9FAAC3}" type="pres">
      <dgm:prSet presAssocID="{F1CB87AD-3213-4D93-BB5B-C8D13F104BC2}" presName="spacerBetweenCircleAndCallout" presStyleCnt="0">
        <dgm:presLayoutVars/>
      </dgm:prSet>
      <dgm:spPr/>
    </dgm:pt>
    <dgm:pt modelId="{9B6A3DDB-217B-49B3-B8DA-8BDACBA563E7}" type="pres">
      <dgm:prSet presAssocID="{27CB7A1A-4EB6-4795-9D96-97A68339D979}" presName="nodeText" presStyleLbl="alignAccFollowNode1" presStyleIdx="17" presStyleCnt="18" custScaleX="113361" custScaleY="100000">
        <dgm:presLayoutVars>
          <dgm:bulletEnabled val="1"/>
        </dgm:presLayoutVars>
      </dgm:prSet>
      <dgm:spPr/>
    </dgm:pt>
  </dgm:ptLst>
  <dgm:cxnLst>
    <dgm:cxn modelId="{E0B85508-8195-421F-ABA4-E6A7B9D4F6FB}" type="presOf" srcId="{5C681814-FB3C-4CBD-A1E1-9B6B20B48091}" destId="{D8E465F7-6F6C-46B6-BDD0-996AE815E55E}" srcOrd="0" destOrd="0" presId="urn:microsoft.com/office/officeart/2016/7/layout/LinearArrowProcessNumbered"/>
    <dgm:cxn modelId="{697E6B0F-0E63-43B4-B3C8-1ED334277251}" type="presOf" srcId="{2D378F34-530C-412E-BA6C-9ABC6076EF80}" destId="{968BFBE2-6F71-47C9-A525-46634AADC8C0}" srcOrd="0" destOrd="0" presId="urn:microsoft.com/office/officeart/2016/7/layout/LinearArrowProcessNumbered"/>
    <dgm:cxn modelId="{30F8005C-9698-4B9F-AC75-5F09D2EF1CCD}" type="presOf" srcId="{69A60D46-9FA3-4B98-BC86-4559668B8E11}" destId="{BD7A0AD3-A411-4FDA-9ABF-5EAC3DCDAB9D}" srcOrd="0" destOrd="0" presId="urn:microsoft.com/office/officeart/2016/7/layout/LinearArrowProcessNumbered"/>
    <dgm:cxn modelId="{CAACC043-FDBD-4776-B635-EB1E72755089}" type="presOf" srcId="{F1CB87AD-3213-4D93-BB5B-C8D13F104BC2}" destId="{2709D7AE-8A0A-4E74-91A3-A8138D487691}" srcOrd="0" destOrd="0" presId="urn:microsoft.com/office/officeart/2016/7/layout/LinearArrowProcessNumbered"/>
    <dgm:cxn modelId="{98A2E747-F81B-4F10-8006-62BC040F0AFD}" type="presOf" srcId="{2638D7F9-4B84-4612-99E1-887B983AAA3C}" destId="{E08840D9-AEBF-4054-AE7B-7390FC6B3F0D}" srcOrd="0" destOrd="0" presId="urn:microsoft.com/office/officeart/2016/7/layout/LinearArrowProcessNumbered"/>
    <dgm:cxn modelId="{B22A706A-F6E4-46D5-A22B-645E16BB9F4B}" srcId="{2D378F34-530C-412E-BA6C-9ABC6076EF80}" destId="{2638D7F9-4B84-4612-99E1-887B983AAA3C}" srcOrd="4" destOrd="0" parTransId="{6CF2E4FE-384E-40E7-9BEE-C5137223F0E3}" sibTransId="{0815318C-862D-4025-A7F4-4E2E470B0A82}"/>
    <dgm:cxn modelId="{7740006E-979D-4EE2-B1DF-1B5D256F3BA5}" srcId="{2D378F34-530C-412E-BA6C-9ABC6076EF80}" destId="{816F0084-F2DA-4DAA-B632-0126A9C21CB5}" srcOrd="3" destOrd="0" parTransId="{EB9A0531-B318-4CBB-9439-EA9B3A93471A}" sibTransId="{31CB8B13-06DF-4977-94FB-E33D40F5C0B8}"/>
    <dgm:cxn modelId="{51A56152-BEF8-4967-9BB6-8B8A56CE5391}" srcId="{2D378F34-530C-412E-BA6C-9ABC6076EF80}" destId="{361196DC-328E-4DAE-8C09-33574E3A7131}" srcOrd="0" destOrd="0" parTransId="{CEAC079C-2411-4D90-BAE6-D272CFE29A91}" sibTransId="{E6BD9C5A-6636-440C-A653-0E19E7084210}"/>
    <dgm:cxn modelId="{73A94D53-36AA-40A9-A398-E87F9D16BB0F}" type="presOf" srcId="{1D7214D6-8C04-4A3C-A9EE-B92BBB2108A5}" destId="{090399E8-DE91-42DE-91E7-C0018999AFEC}" srcOrd="0" destOrd="0" presId="urn:microsoft.com/office/officeart/2016/7/layout/LinearArrowProcessNumbered"/>
    <dgm:cxn modelId="{C3E7EF54-069D-426C-80A4-38F5889A6F5C}" type="presOf" srcId="{816F0084-F2DA-4DAA-B632-0126A9C21CB5}" destId="{1EF5D928-BE00-4591-8620-F7F182BEC3FA}" srcOrd="0" destOrd="0" presId="urn:microsoft.com/office/officeart/2016/7/layout/LinearArrowProcessNumbered"/>
    <dgm:cxn modelId="{C90E978A-5A26-486E-A70D-83DC033F71D3}" srcId="{2D378F34-530C-412E-BA6C-9ABC6076EF80}" destId="{7E7E1520-6828-46FD-A0C4-60D931277C38}" srcOrd="2" destOrd="0" parTransId="{0E335128-3944-492A-AC9A-CEE25C4015BD}" sibTransId="{1D7214D6-8C04-4A3C-A9EE-B92BBB2108A5}"/>
    <dgm:cxn modelId="{391EF79A-75ED-41E3-A973-628D712BC927}" srcId="{2D378F34-530C-412E-BA6C-9ABC6076EF80}" destId="{69A60D46-9FA3-4B98-BC86-4559668B8E11}" srcOrd="1" destOrd="0" parTransId="{927AAE9A-948C-489E-B4AB-2E235AB5B7D5}" sibTransId="{5C681814-FB3C-4CBD-A1E1-9B6B20B48091}"/>
    <dgm:cxn modelId="{6A7F96C5-E8E1-4653-917C-48AD4833C05C}" type="presOf" srcId="{7E7E1520-6828-46FD-A0C4-60D931277C38}" destId="{63019C5E-7300-4A22-8C47-316E8ACF56B5}" srcOrd="0" destOrd="0" presId="urn:microsoft.com/office/officeart/2016/7/layout/LinearArrowProcessNumbered"/>
    <dgm:cxn modelId="{92FAA1CC-925D-4D28-8369-E487E7C5F69D}" type="presOf" srcId="{E6BD9C5A-6636-440C-A653-0E19E7084210}" destId="{9F07CA96-257B-4142-89E0-A53ECD89EF3D}" srcOrd="0" destOrd="0" presId="urn:microsoft.com/office/officeart/2016/7/layout/LinearArrowProcessNumbered"/>
    <dgm:cxn modelId="{4C69A9D4-A222-4FA3-84FE-9A656984D45B}" type="presOf" srcId="{31CB8B13-06DF-4977-94FB-E33D40F5C0B8}" destId="{31C8725F-81F8-48E9-A972-23E74B8FC0F7}" srcOrd="0" destOrd="0" presId="urn:microsoft.com/office/officeart/2016/7/layout/LinearArrowProcessNumbered"/>
    <dgm:cxn modelId="{4C491AE6-FF94-4074-92AB-1C0F40F201D8}" srcId="{2D378F34-530C-412E-BA6C-9ABC6076EF80}" destId="{27CB7A1A-4EB6-4795-9D96-97A68339D979}" srcOrd="5" destOrd="0" parTransId="{6A797932-BD46-4584-975B-C9B18B0F68CD}" sibTransId="{F1CB87AD-3213-4D93-BB5B-C8D13F104BC2}"/>
    <dgm:cxn modelId="{F1E907E7-C5C9-4CBA-AA2C-74217C645191}" type="presOf" srcId="{27CB7A1A-4EB6-4795-9D96-97A68339D979}" destId="{9B6A3DDB-217B-49B3-B8DA-8BDACBA563E7}" srcOrd="0" destOrd="0" presId="urn:microsoft.com/office/officeart/2016/7/layout/LinearArrowProcessNumbered"/>
    <dgm:cxn modelId="{D39344E8-1A4F-4399-87A8-BE3F490825D6}" type="presOf" srcId="{361196DC-328E-4DAE-8C09-33574E3A7131}" destId="{D40AC293-9FD4-4870-B762-133E88000F18}" srcOrd="0" destOrd="0" presId="urn:microsoft.com/office/officeart/2016/7/layout/LinearArrowProcessNumbered"/>
    <dgm:cxn modelId="{B741AAF4-FAFB-4238-8B6E-1E4AD3C734D3}" type="presOf" srcId="{0815318C-862D-4025-A7F4-4E2E470B0A82}" destId="{D5E7FAF4-3C44-4443-BAC5-748C68FE448D}" srcOrd="0" destOrd="0" presId="urn:microsoft.com/office/officeart/2016/7/layout/LinearArrowProcessNumbered"/>
    <dgm:cxn modelId="{8EA959F2-525E-47CF-93C1-6A31965150A8}" type="presParOf" srcId="{968BFBE2-6F71-47C9-A525-46634AADC8C0}" destId="{E0366A5C-4CE1-43A3-A2AA-50FBC2575298}" srcOrd="0" destOrd="0" presId="urn:microsoft.com/office/officeart/2016/7/layout/LinearArrowProcessNumbered"/>
    <dgm:cxn modelId="{E1D41523-7EA4-4FC8-93F7-096B162AAED5}" type="presParOf" srcId="{E0366A5C-4CE1-43A3-A2AA-50FBC2575298}" destId="{579A390A-9BC9-4335-8BE2-E04ED6F092E7}" srcOrd="0" destOrd="0" presId="urn:microsoft.com/office/officeart/2016/7/layout/LinearArrowProcessNumbered"/>
    <dgm:cxn modelId="{2E114608-36E9-4FEA-BADE-E8A8A749DB56}" type="presParOf" srcId="{E0366A5C-4CE1-43A3-A2AA-50FBC2575298}" destId="{C8C4C82F-0D89-4F4C-912B-BD6AED061363}" srcOrd="1" destOrd="0" presId="urn:microsoft.com/office/officeart/2016/7/layout/LinearArrowProcessNumbered"/>
    <dgm:cxn modelId="{DDBF446A-4828-4603-BDE6-0F8C66FDB421}" type="presParOf" srcId="{C8C4C82F-0D89-4F4C-912B-BD6AED061363}" destId="{DAE8C034-F82A-4A1E-9E83-72EBAC7AEB72}" srcOrd="0" destOrd="0" presId="urn:microsoft.com/office/officeart/2016/7/layout/LinearArrowProcessNumbered"/>
    <dgm:cxn modelId="{6D380E59-70FC-485A-8BBF-635517FBB884}" type="presParOf" srcId="{C8C4C82F-0D89-4F4C-912B-BD6AED061363}" destId="{54E32D19-D4D6-4F79-9DD9-8E9AD35AC851}" srcOrd="1" destOrd="0" presId="urn:microsoft.com/office/officeart/2016/7/layout/LinearArrowProcessNumbered"/>
    <dgm:cxn modelId="{FA279B8B-16D9-4291-BA18-596E40FF5779}" type="presParOf" srcId="{C8C4C82F-0D89-4F4C-912B-BD6AED061363}" destId="{9F07CA96-257B-4142-89E0-A53ECD89EF3D}" srcOrd="2" destOrd="0" presId="urn:microsoft.com/office/officeart/2016/7/layout/LinearArrowProcessNumbered"/>
    <dgm:cxn modelId="{4F786541-97FD-4079-BF8F-816CD59F8629}" type="presParOf" srcId="{C8C4C82F-0D89-4F4C-912B-BD6AED061363}" destId="{7BE0B966-8605-4FE1-ADDF-EEB7B4CEECFA}" srcOrd="3" destOrd="0" presId="urn:microsoft.com/office/officeart/2016/7/layout/LinearArrowProcessNumbered"/>
    <dgm:cxn modelId="{859324E7-3346-4317-9CDD-A9C4BC0B606D}" type="presParOf" srcId="{E0366A5C-4CE1-43A3-A2AA-50FBC2575298}" destId="{D40AC293-9FD4-4870-B762-133E88000F18}" srcOrd="2" destOrd="0" presId="urn:microsoft.com/office/officeart/2016/7/layout/LinearArrowProcessNumbered"/>
    <dgm:cxn modelId="{D92981B8-1696-4CC0-BE18-E1CACD205327}" type="presParOf" srcId="{968BFBE2-6F71-47C9-A525-46634AADC8C0}" destId="{DE2CCA15-9D65-487B-A5D9-457FDCD17525}" srcOrd="1" destOrd="0" presId="urn:microsoft.com/office/officeart/2016/7/layout/LinearArrowProcessNumbered"/>
    <dgm:cxn modelId="{E361ECA8-6272-463F-A836-234353A41968}" type="presParOf" srcId="{968BFBE2-6F71-47C9-A525-46634AADC8C0}" destId="{5401027C-18CA-4E09-A82C-4D468FC1F55B}" srcOrd="2" destOrd="0" presId="urn:microsoft.com/office/officeart/2016/7/layout/LinearArrowProcessNumbered"/>
    <dgm:cxn modelId="{AB27C4B2-974F-4FC9-924A-B94A867FC910}" type="presParOf" srcId="{5401027C-18CA-4E09-A82C-4D468FC1F55B}" destId="{6C59F7F4-6692-4793-8CE0-221380477BDA}" srcOrd="0" destOrd="0" presId="urn:microsoft.com/office/officeart/2016/7/layout/LinearArrowProcessNumbered"/>
    <dgm:cxn modelId="{A736D41E-74F2-408D-AD4A-C5CC10877437}" type="presParOf" srcId="{5401027C-18CA-4E09-A82C-4D468FC1F55B}" destId="{6E528288-D982-4694-AA4B-A99F95944A58}" srcOrd="1" destOrd="0" presId="urn:microsoft.com/office/officeart/2016/7/layout/LinearArrowProcessNumbered"/>
    <dgm:cxn modelId="{A1E15877-873B-4720-A0B4-2074EF16BBDD}" type="presParOf" srcId="{6E528288-D982-4694-AA4B-A99F95944A58}" destId="{1D8D4D84-671A-4ECC-B2B0-14CC741142BA}" srcOrd="0" destOrd="0" presId="urn:microsoft.com/office/officeart/2016/7/layout/LinearArrowProcessNumbered"/>
    <dgm:cxn modelId="{F9F22871-F400-43EC-AF6B-6A9D7BA39680}" type="presParOf" srcId="{6E528288-D982-4694-AA4B-A99F95944A58}" destId="{58F76633-B713-440D-B700-1591EEC890FC}" srcOrd="1" destOrd="0" presId="urn:microsoft.com/office/officeart/2016/7/layout/LinearArrowProcessNumbered"/>
    <dgm:cxn modelId="{9FDE8C27-9F14-48D1-974D-765CF6B450F0}" type="presParOf" srcId="{6E528288-D982-4694-AA4B-A99F95944A58}" destId="{D8E465F7-6F6C-46B6-BDD0-996AE815E55E}" srcOrd="2" destOrd="0" presId="urn:microsoft.com/office/officeart/2016/7/layout/LinearArrowProcessNumbered"/>
    <dgm:cxn modelId="{95910764-D76F-41F1-B9AD-CCD3C003CCCF}" type="presParOf" srcId="{6E528288-D982-4694-AA4B-A99F95944A58}" destId="{3A8B71DB-8B38-4D2A-AC53-ACCB2A5BD23F}" srcOrd="3" destOrd="0" presId="urn:microsoft.com/office/officeart/2016/7/layout/LinearArrowProcessNumbered"/>
    <dgm:cxn modelId="{182587DC-08E6-4221-B5CF-193FD97664E2}" type="presParOf" srcId="{5401027C-18CA-4E09-A82C-4D468FC1F55B}" destId="{BD7A0AD3-A411-4FDA-9ABF-5EAC3DCDAB9D}" srcOrd="2" destOrd="0" presId="urn:microsoft.com/office/officeart/2016/7/layout/LinearArrowProcessNumbered"/>
    <dgm:cxn modelId="{CABA7BC4-609C-4E37-AFBF-0616A5E7104B}" type="presParOf" srcId="{968BFBE2-6F71-47C9-A525-46634AADC8C0}" destId="{F007E1E9-F845-46B8-8611-E0699084DC1A}" srcOrd="3" destOrd="0" presId="urn:microsoft.com/office/officeart/2016/7/layout/LinearArrowProcessNumbered"/>
    <dgm:cxn modelId="{551BC157-0DC1-42E9-9E81-CE1991F05636}" type="presParOf" srcId="{968BFBE2-6F71-47C9-A525-46634AADC8C0}" destId="{FBB676CA-6917-45EC-825A-C665A2188DE8}" srcOrd="4" destOrd="0" presId="urn:microsoft.com/office/officeart/2016/7/layout/LinearArrowProcessNumbered"/>
    <dgm:cxn modelId="{438F9BA6-EC8B-4EED-8B7C-E8598F44AE79}" type="presParOf" srcId="{FBB676CA-6917-45EC-825A-C665A2188DE8}" destId="{8C954016-AD25-41B1-828C-340EBBEB2879}" srcOrd="0" destOrd="0" presId="urn:microsoft.com/office/officeart/2016/7/layout/LinearArrowProcessNumbered"/>
    <dgm:cxn modelId="{BAE91A01-FEC3-4770-97FD-0A7E63D2CDD7}" type="presParOf" srcId="{FBB676CA-6917-45EC-825A-C665A2188DE8}" destId="{783503BD-EAA8-4CDD-B9F9-192FC97190DD}" srcOrd="1" destOrd="0" presId="urn:microsoft.com/office/officeart/2016/7/layout/LinearArrowProcessNumbered"/>
    <dgm:cxn modelId="{F6B9876A-8500-4291-9433-A9DE5213605C}" type="presParOf" srcId="{783503BD-EAA8-4CDD-B9F9-192FC97190DD}" destId="{2DC0911F-C4EC-4CB8-ABD2-75AC119B2BB2}" srcOrd="0" destOrd="0" presId="urn:microsoft.com/office/officeart/2016/7/layout/LinearArrowProcessNumbered"/>
    <dgm:cxn modelId="{40CBC2B3-D551-452E-832E-0762098C852A}" type="presParOf" srcId="{783503BD-EAA8-4CDD-B9F9-192FC97190DD}" destId="{093A7282-8B6C-4BED-87C7-1823B3DC81B1}" srcOrd="1" destOrd="0" presId="urn:microsoft.com/office/officeart/2016/7/layout/LinearArrowProcessNumbered"/>
    <dgm:cxn modelId="{46D7CB58-6C45-4769-843B-3C5E9E6FE6C3}" type="presParOf" srcId="{783503BD-EAA8-4CDD-B9F9-192FC97190DD}" destId="{090399E8-DE91-42DE-91E7-C0018999AFEC}" srcOrd="2" destOrd="0" presId="urn:microsoft.com/office/officeart/2016/7/layout/LinearArrowProcessNumbered"/>
    <dgm:cxn modelId="{B79523F3-E5BE-405C-A7BA-A24C9E269F19}" type="presParOf" srcId="{783503BD-EAA8-4CDD-B9F9-192FC97190DD}" destId="{DB7085DC-4DDE-45A0-B21B-54DF2920ED1C}" srcOrd="3" destOrd="0" presId="urn:microsoft.com/office/officeart/2016/7/layout/LinearArrowProcessNumbered"/>
    <dgm:cxn modelId="{60612FF8-BF68-4781-A67F-0DE795DE4189}" type="presParOf" srcId="{FBB676CA-6917-45EC-825A-C665A2188DE8}" destId="{63019C5E-7300-4A22-8C47-316E8ACF56B5}" srcOrd="2" destOrd="0" presId="urn:microsoft.com/office/officeart/2016/7/layout/LinearArrowProcessNumbered"/>
    <dgm:cxn modelId="{0ABC6E50-A749-469A-91FD-7B820EABFDD2}" type="presParOf" srcId="{968BFBE2-6F71-47C9-A525-46634AADC8C0}" destId="{182461FD-EE73-48DD-AAED-EF7AC7053AA3}" srcOrd="5" destOrd="0" presId="urn:microsoft.com/office/officeart/2016/7/layout/LinearArrowProcessNumbered"/>
    <dgm:cxn modelId="{696FA8D2-5962-4839-AC9B-D290B6FF5782}" type="presParOf" srcId="{968BFBE2-6F71-47C9-A525-46634AADC8C0}" destId="{D0CB9CC2-F4E3-4453-97A1-B3F99BBCCD72}" srcOrd="6" destOrd="0" presId="urn:microsoft.com/office/officeart/2016/7/layout/LinearArrowProcessNumbered"/>
    <dgm:cxn modelId="{7BB3C3AC-A99C-4EFD-BB8E-6D969DA5AB73}" type="presParOf" srcId="{D0CB9CC2-F4E3-4453-97A1-B3F99BBCCD72}" destId="{56DC6F4A-FDF9-4138-9AAA-BBE8FE2DACC9}" srcOrd="0" destOrd="0" presId="urn:microsoft.com/office/officeart/2016/7/layout/LinearArrowProcessNumbered"/>
    <dgm:cxn modelId="{F9478BF5-0DBA-4207-A792-48388507ED4C}" type="presParOf" srcId="{D0CB9CC2-F4E3-4453-97A1-B3F99BBCCD72}" destId="{F09629C4-0626-401E-88C2-238E0C25A432}" srcOrd="1" destOrd="0" presId="urn:microsoft.com/office/officeart/2016/7/layout/LinearArrowProcessNumbered"/>
    <dgm:cxn modelId="{79505370-506C-4B93-B64B-F93DF213FFA8}" type="presParOf" srcId="{F09629C4-0626-401E-88C2-238E0C25A432}" destId="{5D7E8FB9-3DDD-48A9-A12E-566EF02015B8}" srcOrd="0" destOrd="0" presId="urn:microsoft.com/office/officeart/2016/7/layout/LinearArrowProcessNumbered"/>
    <dgm:cxn modelId="{BCE7F1A1-CF52-40BD-A15E-9F49D1D0A860}" type="presParOf" srcId="{F09629C4-0626-401E-88C2-238E0C25A432}" destId="{C8C1E939-1D55-4C9F-BA11-0C99A115C1A9}" srcOrd="1" destOrd="0" presId="urn:microsoft.com/office/officeart/2016/7/layout/LinearArrowProcessNumbered"/>
    <dgm:cxn modelId="{507FD2EF-9CF8-4324-9DF0-0E9F9D204FEA}" type="presParOf" srcId="{F09629C4-0626-401E-88C2-238E0C25A432}" destId="{31C8725F-81F8-48E9-A972-23E74B8FC0F7}" srcOrd="2" destOrd="0" presId="urn:microsoft.com/office/officeart/2016/7/layout/LinearArrowProcessNumbered"/>
    <dgm:cxn modelId="{3174DEC3-18AB-4764-87DF-D402E40D5E03}" type="presParOf" srcId="{F09629C4-0626-401E-88C2-238E0C25A432}" destId="{BC33C663-180B-46A7-8FAA-B903EE8A0BF4}" srcOrd="3" destOrd="0" presId="urn:microsoft.com/office/officeart/2016/7/layout/LinearArrowProcessNumbered"/>
    <dgm:cxn modelId="{DDC21A55-4C3D-4968-9753-0CD7D3D09F29}" type="presParOf" srcId="{D0CB9CC2-F4E3-4453-97A1-B3F99BBCCD72}" destId="{1EF5D928-BE00-4591-8620-F7F182BEC3FA}" srcOrd="2" destOrd="0" presId="urn:microsoft.com/office/officeart/2016/7/layout/LinearArrowProcessNumbered"/>
    <dgm:cxn modelId="{08100BC7-DD43-4120-8F90-1F5B55A34E70}" type="presParOf" srcId="{968BFBE2-6F71-47C9-A525-46634AADC8C0}" destId="{03B9139C-F0D6-4EFC-8AAC-A90D1406CC9F}" srcOrd="7" destOrd="0" presId="urn:microsoft.com/office/officeart/2016/7/layout/LinearArrowProcessNumbered"/>
    <dgm:cxn modelId="{5D08284D-F7E7-41A5-91E2-0AD1E6FF78A4}" type="presParOf" srcId="{968BFBE2-6F71-47C9-A525-46634AADC8C0}" destId="{21C96C80-CC43-4B58-B507-2889356A9F14}" srcOrd="8" destOrd="0" presId="urn:microsoft.com/office/officeart/2016/7/layout/LinearArrowProcessNumbered"/>
    <dgm:cxn modelId="{053C9A94-9FE9-4682-B617-BA4DE4266C68}" type="presParOf" srcId="{21C96C80-CC43-4B58-B507-2889356A9F14}" destId="{C96E8EDE-C3EC-4FCF-B4CD-0DD928E837DE}" srcOrd="0" destOrd="0" presId="urn:microsoft.com/office/officeart/2016/7/layout/LinearArrowProcessNumbered"/>
    <dgm:cxn modelId="{E1083499-5F67-49FB-9D5E-BA8697761A11}" type="presParOf" srcId="{21C96C80-CC43-4B58-B507-2889356A9F14}" destId="{416A722D-A48A-4695-ACA5-3FD129C45F4C}" srcOrd="1" destOrd="0" presId="urn:microsoft.com/office/officeart/2016/7/layout/LinearArrowProcessNumbered"/>
    <dgm:cxn modelId="{B4893AE3-3C02-4AF2-B125-A702A4520A07}" type="presParOf" srcId="{416A722D-A48A-4695-ACA5-3FD129C45F4C}" destId="{26FDA797-6B24-4045-B8F7-19C45ADEEA09}" srcOrd="0" destOrd="0" presId="urn:microsoft.com/office/officeart/2016/7/layout/LinearArrowProcessNumbered"/>
    <dgm:cxn modelId="{77C9E315-D788-4A09-9A2F-B6AA222C1AFF}" type="presParOf" srcId="{416A722D-A48A-4695-ACA5-3FD129C45F4C}" destId="{9E2702E0-C6EB-470C-BAB3-C44297446055}" srcOrd="1" destOrd="0" presId="urn:microsoft.com/office/officeart/2016/7/layout/LinearArrowProcessNumbered"/>
    <dgm:cxn modelId="{4E2BF5ED-E5D8-4076-963C-2E5584D82122}" type="presParOf" srcId="{416A722D-A48A-4695-ACA5-3FD129C45F4C}" destId="{D5E7FAF4-3C44-4443-BAC5-748C68FE448D}" srcOrd="2" destOrd="0" presId="urn:microsoft.com/office/officeart/2016/7/layout/LinearArrowProcessNumbered"/>
    <dgm:cxn modelId="{7412A5CE-1172-48BF-802B-E3DBA3ECDCE9}" type="presParOf" srcId="{416A722D-A48A-4695-ACA5-3FD129C45F4C}" destId="{2982E4A6-EA2F-402F-9D64-0D1442C35CBF}" srcOrd="3" destOrd="0" presId="urn:microsoft.com/office/officeart/2016/7/layout/LinearArrowProcessNumbered"/>
    <dgm:cxn modelId="{CB9DEA63-2CEF-4130-98DC-E0B61459460D}" type="presParOf" srcId="{21C96C80-CC43-4B58-B507-2889356A9F14}" destId="{E08840D9-AEBF-4054-AE7B-7390FC6B3F0D}" srcOrd="2" destOrd="0" presId="urn:microsoft.com/office/officeart/2016/7/layout/LinearArrowProcessNumbered"/>
    <dgm:cxn modelId="{48071A85-46B1-4E7A-995F-6DE7DAF8823B}" type="presParOf" srcId="{968BFBE2-6F71-47C9-A525-46634AADC8C0}" destId="{AD642514-88AB-4456-89CC-C63B199B9555}" srcOrd="9" destOrd="0" presId="urn:microsoft.com/office/officeart/2016/7/layout/LinearArrowProcessNumbered"/>
    <dgm:cxn modelId="{D2521AAE-93DB-46A8-A093-03E777777E40}" type="presParOf" srcId="{968BFBE2-6F71-47C9-A525-46634AADC8C0}" destId="{F58F54EE-0C89-4F3F-8C0B-7029342D0532}" srcOrd="10" destOrd="0" presId="urn:microsoft.com/office/officeart/2016/7/layout/LinearArrowProcessNumbered"/>
    <dgm:cxn modelId="{119D1878-16BC-4C63-9BF8-5CAC2AF5C918}" type="presParOf" srcId="{F58F54EE-0C89-4F3F-8C0B-7029342D0532}" destId="{C7B4CD25-B352-44E3-B2D9-45C4AA0AE57D}" srcOrd="0" destOrd="0" presId="urn:microsoft.com/office/officeart/2016/7/layout/LinearArrowProcessNumbered"/>
    <dgm:cxn modelId="{16B5F735-2F64-4166-B6C5-0E625632C5AA}" type="presParOf" srcId="{F58F54EE-0C89-4F3F-8C0B-7029342D0532}" destId="{587EFC4C-974F-4194-90FF-55A484E06DCC}" srcOrd="1" destOrd="0" presId="urn:microsoft.com/office/officeart/2016/7/layout/LinearArrowProcessNumbered"/>
    <dgm:cxn modelId="{45127D5C-5448-4774-81F1-F23E5A411178}" type="presParOf" srcId="{587EFC4C-974F-4194-90FF-55A484E06DCC}" destId="{5222E422-DFCB-4917-BEC0-C5F356CD13CC}" srcOrd="0" destOrd="0" presId="urn:microsoft.com/office/officeart/2016/7/layout/LinearArrowProcessNumbered"/>
    <dgm:cxn modelId="{EC8A7462-A3B9-4FDA-BA7F-7365EB409E0C}" type="presParOf" srcId="{587EFC4C-974F-4194-90FF-55A484E06DCC}" destId="{49032B1A-2CAF-4B04-8A8B-F7B5882DB14A}" srcOrd="1" destOrd="0" presId="urn:microsoft.com/office/officeart/2016/7/layout/LinearArrowProcessNumbered"/>
    <dgm:cxn modelId="{8047C3FE-9099-4E1B-9F66-8746D692E467}" type="presParOf" srcId="{587EFC4C-974F-4194-90FF-55A484E06DCC}" destId="{2709D7AE-8A0A-4E74-91A3-A8138D487691}" srcOrd="2" destOrd="0" presId="urn:microsoft.com/office/officeart/2016/7/layout/LinearArrowProcessNumbered"/>
    <dgm:cxn modelId="{F243D37F-0F00-4BAF-901D-D77328D51299}" type="presParOf" srcId="{587EFC4C-974F-4194-90FF-55A484E06DCC}" destId="{AE380BFF-FCB1-4C61-B34C-3AC91D9FAAC3}" srcOrd="3" destOrd="0" presId="urn:microsoft.com/office/officeart/2016/7/layout/LinearArrowProcessNumbered"/>
    <dgm:cxn modelId="{544DF12B-7F0F-4F52-92C7-60B4B7FB6B47}" type="presParOf" srcId="{F58F54EE-0C89-4F3F-8C0B-7029342D0532}" destId="{9B6A3DDB-217B-49B3-B8DA-8BDACBA563E7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2B254B-F000-43B9-974F-15D222398092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1D017FB-BEC0-4055-BDD1-992070EA90C5}">
      <dgm:prSet/>
      <dgm:spPr/>
      <dgm:t>
        <a:bodyPr/>
        <a:lstStyle/>
        <a:p>
          <a:pPr algn="ctr"/>
          <a:r>
            <a:rPr lang="el-GR" b="1" u="sng" dirty="0"/>
            <a:t>Πρώτη φάση (15ος αιώνας)  - πρώτες </a:t>
          </a:r>
          <a:r>
            <a:rPr lang="el-GR" b="1" u="sng" dirty="0" err="1"/>
            <a:t>εξερενήσεις</a:t>
          </a:r>
          <a:r>
            <a:rPr lang="el-GR" b="1" u="sng" dirty="0"/>
            <a:t>)</a:t>
          </a:r>
          <a:endParaRPr lang="en-US" dirty="0"/>
        </a:p>
      </dgm:t>
    </dgm:pt>
    <dgm:pt modelId="{E9EE74A0-C335-4A6C-BC61-52BC667FB4CF}" type="parTrans" cxnId="{266B0B5B-29E2-4326-AC84-A8227A7A4934}">
      <dgm:prSet/>
      <dgm:spPr/>
      <dgm:t>
        <a:bodyPr/>
        <a:lstStyle/>
        <a:p>
          <a:endParaRPr lang="en-US"/>
        </a:p>
      </dgm:t>
    </dgm:pt>
    <dgm:pt modelId="{F24D538E-82F3-43F9-9E48-09549EBD61DF}" type="sibTrans" cxnId="{266B0B5B-29E2-4326-AC84-A8227A7A4934}">
      <dgm:prSet/>
      <dgm:spPr/>
      <dgm:t>
        <a:bodyPr/>
        <a:lstStyle/>
        <a:p>
          <a:endParaRPr lang="en-US"/>
        </a:p>
      </dgm:t>
    </dgm:pt>
    <dgm:pt modelId="{1602DF80-B884-412A-8079-218FC1FDC88F}">
      <dgm:prSet/>
      <dgm:spPr/>
      <dgm:t>
        <a:bodyPr/>
        <a:lstStyle/>
        <a:p>
          <a:r>
            <a:rPr lang="el-GR"/>
            <a:t>(</a:t>
          </a:r>
          <a:r>
            <a:rPr lang="el-GR" b="1"/>
            <a:t>εξερευνητικός χαρακτήρας, νέοι εμπορικοί δρόμοι, χρυσός, μπαχαρικά, διάδοση χριστιανισμού)</a:t>
          </a:r>
          <a:endParaRPr lang="en-US"/>
        </a:p>
      </dgm:t>
    </dgm:pt>
    <dgm:pt modelId="{3409F14F-1D1D-4F4D-853A-BC76A47054E1}" type="parTrans" cxnId="{5FA7D97F-F67E-4912-9BB4-0C356955933C}">
      <dgm:prSet/>
      <dgm:spPr/>
      <dgm:t>
        <a:bodyPr/>
        <a:lstStyle/>
        <a:p>
          <a:endParaRPr lang="en-US"/>
        </a:p>
      </dgm:t>
    </dgm:pt>
    <dgm:pt modelId="{1C10586D-EA9B-461F-A4B5-2A5C13E2F852}" type="sibTrans" cxnId="{5FA7D97F-F67E-4912-9BB4-0C356955933C}">
      <dgm:prSet/>
      <dgm:spPr/>
      <dgm:t>
        <a:bodyPr/>
        <a:lstStyle/>
        <a:p>
          <a:endParaRPr lang="en-US"/>
        </a:p>
      </dgm:t>
    </dgm:pt>
    <dgm:pt modelId="{DBA76792-8FF2-4A5B-8156-BD4AFD5DC76F}">
      <dgm:prSet/>
      <dgm:spPr/>
      <dgm:t>
        <a:bodyPr/>
        <a:lstStyle/>
        <a:p>
          <a:r>
            <a:rPr lang="el-GR" b="1"/>
            <a:t>Πορτογάλοι:</a:t>
          </a:r>
          <a:endParaRPr lang="en-US"/>
        </a:p>
      </dgm:t>
    </dgm:pt>
    <dgm:pt modelId="{E1625B91-58F8-41E8-80A9-62D60970A569}" type="parTrans" cxnId="{7F589AD5-1E88-4888-83C9-AFF7AFB04AA1}">
      <dgm:prSet/>
      <dgm:spPr/>
      <dgm:t>
        <a:bodyPr/>
        <a:lstStyle/>
        <a:p>
          <a:endParaRPr lang="en-US"/>
        </a:p>
      </dgm:t>
    </dgm:pt>
    <dgm:pt modelId="{D62BB3AA-E7F0-4396-9AA6-DE69765AF56E}" type="sibTrans" cxnId="{7F589AD5-1E88-4888-83C9-AFF7AFB04AA1}">
      <dgm:prSet/>
      <dgm:spPr/>
      <dgm:t>
        <a:bodyPr/>
        <a:lstStyle/>
        <a:p>
          <a:endParaRPr lang="en-US"/>
        </a:p>
      </dgm:t>
    </dgm:pt>
    <dgm:pt modelId="{E30B1245-1DEC-460F-BC79-16A011F3DF4D}">
      <dgm:prSet/>
      <dgm:spPr/>
      <dgm:t>
        <a:bodyPr/>
        <a:lstStyle/>
        <a:p>
          <a:r>
            <a:rPr lang="el-GR" b="1"/>
            <a:t>Πορτογάλοι: καθοδήγηση του Ερρίκου του Θαλασσοπόρου</a:t>
          </a:r>
          <a:endParaRPr lang="en-US"/>
        </a:p>
      </dgm:t>
    </dgm:pt>
    <dgm:pt modelId="{9D80EE0F-6DC0-453A-BEAD-0D53A1A80B24}" type="parTrans" cxnId="{7BE90AC3-43AE-4B05-A31D-E345E4A73F79}">
      <dgm:prSet/>
      <dgm:spPr/>
      <dgm:t>
        <a:bodyPr/>
        <a:lstStyle/>
        <a:p>
          <a:endParaRPr lang="en-US"/>
        </a:p>
      </dgm:t>
    </dgm:pt>
    <dgm:pt modelId="{FDE4C4D6-5FA6-490C-8C27-ACA61CBDD818}" type="sibTrans" cxnId="{7BE90AC3-43AE-4B05-A31D-E345E4A73F79}">
      <dgm:prSet/>
      <dgm:spPr/>
      <dgm:t>
        <a:bodyPr/>
        <a:lstStyle/>
        <a:p>
          <a:endParaRPr lang="en-US"/>
        </a:p>
      </dgm:t>
    </dgm:pt>
    <dgm:pt modelId="{139F730A-3974-4170-8696-92C09DE667F9}">
      <dgm:prSet/>
      <dgm:spPr/>
      <dgm:t>
        <a:bodyPr/>
        <a:lstStyle/>
        <a:p>
          <a:r>
            <a:rPr lang="el-GR" b="1"/>
            <a:t>Δυτική Αφρική </a:t>
          </a:r>
          <a:endParaRPr lang="en-US"/>
        </a:p>
      </dgm:t>
    </dgm:pt>
    <dgm:pt modelId="{38025AA8-EEC0-4C2B-8C60-C6574563A5ED}" type="parTrans" cxnId="{A119B442-9773-48FF-A6EE-4C105B9B0E21}">
      <dgm:prSet/>
      <dgm:spPr/>
      <dgm:t>
        <a:bodyPr/>
        <a:lstStyle/>
        <a:p>
          <a:endParaRPr lang="en-US"/>
        </a:p>
      </dgm:t>
    </dgm:pt>
    <dgm:pt modelId="{9354514F-9ED8-4484-8F3B-3DB663D54363}" type="sibTrans" cxnId="{A119B442-9773-48FF-A6EE-4C105B9B0E21}">
      <dgm:prSet/>
      <dgm:spPr/>
      <dgm:t>
        <a:bodyPr/>
        <a:lstStyle/>
        <a:p>
          <a:endParaRPr lang="en-US"/>
        </a:p>
      </dgm:t>
    </dgm:pt>
    <dgm:pt modelId="{17A4AD35-E7F4-4D90-A248-EF790EB063BE}">
      <dgm:prSet/>
      <dgm:spPr/>
      <dgm:t>
        <a:bodyPr/>
        <a:lstStyle/>
        <a:p>
          <a:r>
            <a:rPr lang="el-GR" b="1"/>
            <a:t>ανοίγουν δρόμο προς την Ινδία από την Αφρική (Βάσκο ντα Γκάμα – 1498).</a:t>
          </a:r>
          <a:endParaRPr lang="en-US"/>
        </a:p>
      </dgm:t>
    </dgm:pt>
    <dgm:pt modelId="{6B6BA1CA-9375-4234-AB1F-06C154E1D0FB}" type="parTrans" cxnId="{0AA8CD52-437A-4981-8339-9CA077176C89}">
      <dgm:prSet/>
      <dgm:spPr/>
      <dgm:t>
        <a:bodyPr/>
        <a:lstStyle/>
        <a:p>
          <a:endParaRPr lang="en-US"/>
        </a:p>
      </dgm:t>
    </dgm:pt>
    <dgm:pt modelId="{C7FA4712-3E48-4940-ABAE-77351C9E3DD3}" type="sibTrans" cxnId="{0AA8CD52-437A-4981-8339-9CA077176C89}">
      <dgm:prSet/>
      <dgm:spPr/>
      <dgm:t>
        <a:bodyPr/>
        <a:lstStyle/>
        <a:p>
          <a:endParaRPr lang="en-US"/>
        </a:p>
      </dgm:t>
    </dgm:pt>
    <dgm:pt modelId="{F9BA1C27-1FF0-4765-87C4-C1CAC68E2C10}">
      <dgm:prSet/>
      <dgm:spPr/>
      <dgm:t>
        <a:bodyPr/>
        <a:lstStyle/>
        <a:p>
          <a:r>
            <a:rPr lang="el-GR" b="1"/>
            <a:t>Ισπανοί:</a:t>
          </a:r>
          <a:endParaRPr lang="en-US"/>
        </a:p>
      </dgm:t>
    </dgm:pt>
    <dgm:pt modelId="{7F4918AD-7CD1-4D14-A08B-C85D448EA834}" type="parTrans" cxnId="{60CDA527-C2CB-4DE3-97E1-D820BF65FD3F}">
      <dgm:prSet/>
      <dgm:spPr/>
      <dgm:t>
        <a:bodyPr/>
        <a:lstStyle/>
        <a:p>
          <a:endParaRPr lang="en-US"/>
        </a:p>
      </dgm:t>
    </dgm:pt>
    <dgm:pt modelId="{4853CE1B-8AF5-4734-9AFC-C6BEA08B61D1}" type="sibTrans" cxnId="{60CDA527-C2CB-4DE3-97E1-D820BF65FD3F}">
      <dgm:prSet/>
      <dgm:spPr/>
      <dgm:t>
        <a:bodyPr/>
        <a:lstStyle/>
        <a:p>
          <a:endParaRPr lang="en-US"/>
        </a:p>
      </dgm:t>
    </dgm:pt>
    <dgm:pt modelId="{49F88F97-37CE-4B46-A90D-EE7ED90D0271}">
      <dgm:prSet/>
      <dgm:spPr/>
      <dgm:t>
        <a:bodyPr/>
        <a:lstStyle/>
        <a:p>
          <a:r>
            <a:rPr lang="el-GR" b="1"/>
            <a:t>Χριστόφορο Κολόμβο (1492) = Αμερική, ανοίγοντας     τον δρόμο για αποικιοκρατία</a:t>
          </a:r>
          <a:endParaRPr lang="en-US"/>
        </a:p>
      </dgm:t>
    </dgm:pt>
    <dgm:pt modelId="{B3A398B1-11AC-4758-BBFD-734FE5FEF6B2}" type="parTrans" cxnId="{19D502F5-7085-4705-A157-D3D2E9089C3F}">
      <dgm:prSet/>
      <dgm:spPr/>
      <dgm:t>
        <a:bodyPr/>
        <a:lstStyle/>
        <a:p>
          <a:endParaRPr lang="en-US"/>
        </a:p>
      </dgm:t>
    </dgm:pt>
    <dgm:pt modelId="{1FA83FB4-8C78-456A-878F-DFC3F22CAEA3}" type="sibTrans" cxnId="{19D502F5-7085-4705-A157-D3D2E9089C3F}">
      <dgm:prSet/>
      <dgm:spPr/>
      <dgm:t>
        <a:bodyPr/>
        <a:lstStyle/>
        <a:p>
          <a:endParaRPr lang="en-US"/>
        </a:p>
      </dgm:t>
    </dgm:pt>
    <dgm:pt modelId="{B3680F1B-4112-4D73-A365-41F8C4B1BD39}" type="pres">
      <dgm:prSet presAssocID="{3F2B254B-F000-43B9-974F-15D222398092}" presName="linear" presStyleCnt="0">
        <dgm:presLayoutVars>
          <dgm:animLvl val="lvl"/>
          <dgm:resizeHandles val="exact"/>
        </dgm:presLayoutVars>
      </dgm:prSet>
      <dgm:spPr/>
    </dgm:pt>
    <dgm:pt modelId="{D2909798-BA35-4258-B61F-4A50D417FD8B}" type="pres">
      <dgm:prSet presAssocID="{F1D017FB-BEC0-4055-BDD1-992070EA90C5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CFBC94E1-18D0-4257-A398-590576B4465D}" type="pres">
      <dgm:prSet presAssocID="{F24D538E-82F3-43F9-9E48-09549EBD61DF}" presName="spacer" presStyleCnt="0"/>
      <dgm:spPr/>
    </dgm:pt>
    <dgm:pt modelId="{1A757B7B-2ED6-4A06-853A-718E36EE00FE}" type="pres">
      <dgm:prSet presAssocID="{1602DF80-B884-412A-8079-218FC1FDC88F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DCEA6273-130C-491F-8301-42C158171CF2}" type="pres">
      <dgm:prSet presAssocID="{1C10586D-EA9B-461F-A4B5-2A5C13E2F852}" presName="spacer" presStyleCnt="0"/>
      <dgm:spPr/>
    </dgm:pt>
    <dgm:pt modelId="{14275296-6BB7-4FB1-A558-EE063FC2285A}" type="pres">
      <dgm:prSet presAssocID="{DBA76792-8FF2-4A5B-8156-BD4AFD5DC76F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B6FE9C0B-13E5-424A-8DAE-E422724EE4E3}" type="pres">
      <dgm:prSet presAssocID="{D62BB3AA-E7F0-4396-9AA6-DE69765AF56E}" presName="spacer" presStyleCnt="0"/>
      <dgm:spPr/>
    </dgm:pt>
    <dgm:pt modelId="{E714F899-258A-41AD-9118-E52855A0973D}" type="pres">
      <dgm:prSet presAssocID="{E30B1245-1DEC-460F-BC79-16A011F3DF4D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CBAEF1D8-0858-492D-8825-21C825AFC735}" type="pres">
      <dgm:prSet presAssocID="{FDE4C4D6-5FA6-490C-8C27-ACA61CBDD818}" presName="spacer" presStyleCnt="0"/>
      <dgm:spPr/>
    </dgm:pt>
    <dgm:pt modelId="{D37DAECD-8EB2-4516-8E89-CAF31B81B470}" type="pres">
      <dgm:prSet presAssocID="{139F730A-3974-4170-8696-92C09DE667F9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34CB532A-182B-4006-9AEF-B3793A17DEDE}" type="pres">
      <dgm:prSet presAssocID="{9354514F-9ED8-4484-8F3B-3DB663D54363}" presName="spacer" presStyleCnt="0"/>
      <dgm:spPr/>
    </dgm:pt>
    <dgm:pt modelId="{ED00FFFE-E60D-49D2-9D29-3B9F618C0B8A}" type="pres">
      <dgm:prSet presAssocID="{17A4AD35-E7F4-4D90-A248-EF790EB063BE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4D0CB122-296D-40D0-BA53-3B5872E70A7D}" type="pres">
      <dgm:prSet presAssocID="{C7FA4712-3E48-4940-ABAE-77351C9E3DD3}" presName="spacer" presStyleCnt="0"/>
      <dgm:spPr/>
    </dgm:pt>
    <dgm:pt modelId="{01AB5A6B-78CC-4377-9C26-AA63C35CAEDC}" type="pres">
      <dgm:prSet presAssocID="{F9BA1C27-1FF0-4765-87C4-C1CAC68E2C10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CEA59F59-8BB6-4379-ABB8-00B633F2C4A6}" type="pres">
      <dgm:prSet presAssocID="{4853CE1B-8AF5-4734-9AFC-C6BEA08B61D1}" presName="spacer" presStyleCnt="0"/>
      <dgm:spPr/>
    </dgm:pt>
    <dgm:pt modelId="{AB6374B3-A474-48B3-871B-0384EE95678C}" type="pres">
      <dgm:prSet presAssocID="{49F88F97-37CE-4B46-A90D-EE7ED90D0271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4E184802-9411-48D1-B402-7F7898C0A766}" type="presOf" srcId="{3F2B254B-F000-43B9-974F-15D222398092}" destId="{B3680F1B-4112-4D73-A365-41F8C4B1BD39}" srcOrd="0" destOrd="0" presId="urn:microsoft.com/office/officeart/2005/8/layout/vList2"/>
    <dgm:cxn modelId="{B5E6AA03-190A-4C11-BE43-9E2996E6BC93}" type="presOf" srcId="{49F88F97-37CE-4B46-A90D-EE7ED90D0271}" destId="{AB6374B3-A474-48B3-871B-0384EE95678C}" srcOrd="0" destOrd="0" presId="urn:microsoft.com/office/officeart/2005/8/layout/vList2"/>
    <dgm:cxn modelId="{60CDA527-C2CB-4DE3-97E1-D820BF65FD3F}" srcId="{3F2B254B-F000-43B9-974F-15D222398092}" destId="{F9BA1C27-1FF0-4765-87C4-C1CAC68E2C10}" srcOrd="6" destOrd="0" parTransId="{7F4918AD-7CD1-4D14-A08B-C85D448EA834}" sibTransId="{4853CE1B-8AF5-4734-9AFC-C6BEA08B61D1}"/>
    <dgm:cxn modelId="{3B6E392C-D69C-4D57-B18B-D31F7145CEC6}" type="presOf" srcId="{F9BA1C27-1FF0-4765-87C4-C1CAC68E2C10}" destId="{01AB5A6B-78CC-4377-9C26-AA63C35CAEDC}" srcOrd="0" destOrd="0" presId="urn:microsoft.com/office/officeart/2005/8/layout/vList2"/>
    <dgm:cxn modelId="{266B0B5B-29E2-4326-AC84-A8227A7A4934}" srcId="{3F2B254B-F000-43B9-974F-15D222398092}" destId="{F1D017FB-BEC0-4055-BDD1-992070EA90C5}" srcOrd="0" destOrd="0" parTransId="{E9EE74A0-C335-4A6C-BC61-52BC667FB4CF}" sibTransId="{F24D538E-82F3-43F9-9E48-09549EBD61DF}"/>
    <dgm:cxn modelId="{A119B442-9773-48FF-A6EE-4C105B9B0E21}" srcId="{3F2B254B-F000-43B9-974F-15D222398092}" destId="{139F730A-3974-4170-8696-92C09DE667F9}" srcOrd="4" destOrd="0" parTransId="{38025AA8-EEC0-4C2B-8C60-C6574563A5ED}" sibTransId="{9354514F-9ED8-4484-8F3B-3DB663D54363}"/>
    <dgm:cxn modelId="{3D366064-D8F7-4A34-9289-46147922D6F1}" type="presOf" srcId="{E30B1245-1DEC-460F-BC79-16A011F3DF4D}" destId="{E714F899-258A-41AD-9118-E52855A0973D}" srcOrd="0" destOrd="0" presId="urn:microsoft.com/office/officeart/2005/8/layout/vList2"/>
    <dgm:cxn modelId="{9067994D-75A0-4A03-AC21-BA7D34FBCBED}" type="presOf" srcId="{F1D017FB-BEC0-4055-BDD1-992070EA90C5}" destId="{D2909798-BA35-4258-B61F-4A50D417FD8B}" srcOrd="0" destOrd="0" presId="urn:microsoft.com/office/officeart/2005/8/layout/vList2"/>
    <dgm:cxn modelId="{0AA8CD52-437A-4981-8339-9CA077176C89}" srcId="{3F2B254B-F000-43B9-974F-15D222398092}" destId="{17A4AD35-E7F4-4D90-A248-EF790EB063BE}" srcOrd="5" destOrd="0" parTransId="{6B6BA1CA-9375-4234-AB1F-06C154E1D0FB}" sibTransId="{C7FA4712-3E48-4940-ABAE-77351C9E3DD3}"/>
    <dgm:cxn modelId="{5FA7D97F-F67E-4912-9BB4-0C356955933C}" srcId="{3F2B254B-F000-43B9-974F-15D222398092}" destId="{1602DF80-B884-412A-8079-218FC1FDC88F}" srcOrd="1" destOrd="0" parTransId="{3409F14F-1D1D-4F4D-853A-BC76A47054E1}" sibTransId="{1C10586D-EA9B-461F-A4B5-2A5C13E2F852}"/>
    <dgm:cxn modelId="{03E6B2B7-BBC4-4307-A792-C50B8C34B028}" type="presOf" srcId="{139F730A-3974-4170-8696-92C09DE667F9}" destId="{D37DAECD-8EB2-4516-8E89-CAF31B81B470}" srcOrd="0" destOrd="0" presId="urn:microsoft.com/office/officeart/2005/8/layout/vList2"/>
    <dgm:cxn modelId="{EA2465BE-C6B5-4851-844F-5459D3DFDE3A}" type="presOf" srcId="{17A4AD35-E7F4-4D90-A248-EF790EB063BE}" destId="{ED00FFFE-E60D-49D2-9D29-3B9F618C0B8A}" srcOrd="0" destOrd="0" presId="urn:microsoft.com/office/officeart/2005/8/layout/vList2"/>
    <dgm:cxn modelId="{7BE90AC3-43AE-4B05-A31D-E345E4A73F79}" srcId="{3F2B254B-F000-43B9-974F-15D222398092}" destId="{E30B1245-1DEC-460F-BC79-16A011F3DF4D}" srcOrd="3" destOrd="0" parTransId="{9D80EE0F-6DC0-453A-BEAD-0D53A1A80B24}" sibTransId="{FDE4C4D6-5FA6-490C-8C27-ACA61CBDD818}"/>
    <dgm:cxn modelId="{B306DDCA-2225-46FD-A73A-FEB9C60C2970}" type="presOf" srcId="{DBA76792-8FF2-4A5B-8156-BD4AFD5DC76F}" destId="{14275296-6BB7-4FB1-A558-EE063FC2285A}" srcOrd="0" destOrd="0" presId="urn:microsoft.com/office/officeart/2005/8/layout/vList2"/>
    <dgm:cxn modelId="{7F589AD5-1E88-4888-83C9-AFF7AFB04AA1}" srcId="{3F2B254B-F000-43B9-974F-15D222398092}" destId="{DBA76792-8FF2-4A5B-8156-BD4AFD5DC76F}" srcOrd="2" destOrd="0" parTransId="{E1625B91-58F8-41E8-80A9-62D60970A569}" sibTransId="{D62BB3AA-E7F0-4396-9AA6-DE69765AF56E}"/>
    <dgm:cxn modelId="{1D6228E6-3F89-4943-9C73-1F89DDCAF3BD}" type="presOf" srcId="{1602DF80-B884-412A-8079-218FC1FDC88F}" destId="{1A757B7B-2ED6-4A06-853A-718E36EE00FE}" srcOrd="0" destOrd="0" presId="urn:microsoft.com/office/officeart/2005/8/layout/vList2"/>
    <dgm:cxn modelId="{19D502F5-7085-4705-A157-D3D2E9089C3F}" srcId="{3F2B254B-F000-43B9-974F-15D222398092}" destId="{49F88F97-37CE-4B46-A90D-EE7ED90D0271}" srcOrd="7" destOrd="0" parTransId="{B3A398B1-11AC-4758-BBFD-734FE5FEF6B2}" sibTransId="{1FA83FB4-8C78-456A-878F-DFC3F22CAEA3}"/>
    <dgm:cxn modelId="{992DB6EE-B994-493A-A611-BC7CFD3A4297}" type="presParOf" srcId="{B3680F1B-4112-4D73-A365-41F8C4B1BD39}" destId="{D2909798-BA35-4258-B61F-4A50D417FD8B}" srcOrd="0" destOrd="0" presId="urn:microsoft.com/office/officeart/2005/8/layout/vList2"/>
    <dgm:cxn modelId="{AC7E7385-8C26-4343-982F-8E34297BDEBE}" type="presParOf" srcId="{B3680F1B-4112-4D73-A365-41F8C4B1BD39}" destId="{CFBC94E1-18D0-4257-A398-590576B4465D}" srcOrd="1" destOrd="0" presId="urn:microsoft.com/office/officeart/2005/8/layout/vList2"/>
    <dgm:cxn modelId="{4CC66F5A-D428-4533-AE44-C6CA414D0E23}" type="presParOf" srcId="{B3680F1B-4112-4D73-A365-41F8C4B1BD39}" destId="{1A757B7B-2ED6-4A06-853A-718E36EE00FE}" srcOrd="2" destOrd="0" presId="urn:microsoft.com/office/officeart/2005/8/layout/vList2"/>
    <dgm:cxn modelId="{A70B6132-BE85-43F4-BE49-6F5D5B326166}" type="presParOf" srcId="{B3680F1B-4112-4D73-A365-41F8C4B1BD39}" destId="{DCEA6273-130C-491F-8301-42C158171CF2}" srcOrd="3" destOrd="0" presId="urn:microsoft.com/office/officeart/2005/8/layout/vList2"/>
    <dgm:cxn modelId="{67162A27-C349-488D-948E-677B024EF187}" type="presParOf" srcId="{B3680F1B-4112-4D73-A365-41F8C4B1BD39}" destId="{14275296-6BB7-4FB1-A558-EE063FC2285A}" srcOrd="4" destOrd="0" presId="urn:microsoft.com/office/officeart/2005/8/layout/vList2"/>
    <dgm:cxn modelId="{2D1C643B-EE9F-4D15-BF41-AB0B936BD65E}" type="presParOf" srcId="{B3680F1B-4112-4D73-A365-41F8C4B1BD39}" destId="{B6FE9C0B-13E5-424A-8DAE-E422724EE4E3}" srcOrd="5" destOrd="0" presId="urn:microsoft.com/office/officeart/2005/8/layout/vList2"/>
    <dgm:cxn modelId="{B8B549A1-699A-4A8B-B59D-4214B864B3A8}" type="presParOf" srcId="{B3680F1B-4112-4D73-A365-41F8C4B1BD39}" destId="{E714F899-258A-41AD-9118-E52855A0973D}" srcOrd="6" destOrd="0" presId="urn:microsoft.com/office/officeart/2005/8/layout/vList2"/>
    <dgm:cxn modelId="{4DCE6434-24CA-4D31-9F1A-E3D451E01E6D}" type="presParOf" srcId="{B3680F1B-4112-4D73-A365-41F8C4B1BD39}" destId="{CBAEF1D8-0858-492D-8825-21C825AFC735}" srcOrd="7" destOrd="0" presId="urn:microsoft.com/office/officeart/2005/8/layout/vList2"/>
    <dgm:cxn modelId="{8C2F3054-72D4-4DA3-89A2-6DBE2579A29D}" type="presParOf" srcId="{B3680F1B-4112-4D73-A365-41F8C4B1BD39}" destId="{D37DAECD-8EB2-4516-8E89-CAF31B81B470}" srcOrd="8" destOrd="0" presId="urn:microsoft.com/office/officeart/2005/8/layout/vList2"/>
    <dgm:cxn modelId="{1640F8F9-40E7-4015-8363-5858CCCED6D7}" type="presParOf" srcId="{B3680F1B-4112-4D73-A365-41F8C4B1BD39}" destId="{34CB532A-182B-4006-9AEF-B3793A17DEDE}" srcOrd="9" destOrd="0" presId="urn:microsoft.com/office/officeart/2005/8/layout/vList2"/>
    <dgm:cxn modelId="{51BF3EEA-8B99-4C60-9F43-B62F4DA91C7D}" type="presParOf" srcId="{B3680F1B-4112-4D73-A365-41F8C4B1BD39}" destId="{ED00FFFE-E60D-49D2-9D29-3B9F618C0B8A}" srcOrd="10" destOrd="0" presId="urn:microsoft.com/office/officeart/2005/8/layout/vList2"/>
    <dgm:cxn modelId="{CB784232-268D-4EFF-8F46-43B302C6F390}" type="presParOf" srcId="{B3680F1B-4112-4D73-A365-41F8C4B1BD39}" destId="{4D0CB122-296D-40D0-BA53-3B5872E70A7D}" srcOrd="11" destOrd="0" presId="urn:microsoft.com/office/officeart/2005/8/layout/vList2"/>
    <dgm:cxn modelId="{ADDEE21C-EDD0-428D-88E5-29D20764025C}" type="presParOf" srcId="{B3680F1B-4112-4D73-A365-41F8C4B1BD39}" destId="{01AB5A6B-78CC-4377-9C26-AA63C35CAEDC}" srcOrd="12" destOrd="0" presId="urn:microsoft.com/office/officeart/2005/8/layout/vList2"/>
    <dgm:cxn modelId="{BB0C41CD-B2FF-4101-BA1D-7E5C3BDA3D41}" type="presParOf" srcId="{B3680F1B-4112-4D73-A365-41F8C4B1BD39}" destId="{CEA59F59-8BB6-4379-ABB8-00B633F2C4A6}" srcOrd="13" destOrd="0" presId="urn:microsoft.com/office/officeart/2005/8/layout/vList2"/>
    <dgm:cxn modelId="{7F520669-C677-4EB5-8548-0EA41C19499D}" type="presParOf" srcId="{B3680F1B-4112-4D73-A365-41F8C4B1BD39}" destId="{AB6374B3-A474-48B3-871B-0384EE95678C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E8C034-F82A-4A1E-9E83-72EBAC7AEB72}">
      <dsp:nvSpPr>
        <dsp:cNvPr id="0" name=""/>
        <dsp:cNvSpPr/>
      </dsp:nvSpPr>
      <dsp:spPr>
        <a:xfrm>
          <a:off x="1409827" y="2498339"/>
          <a:ext cx="1123837" cy="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E32D19-D4D6-4F79-9DD9-8E9AD35AC851}">
      <dsp:nvSpPr>
        <dsp:cNvPr id="0" name=""/>
        <dsp:cNvSpPr/>
      </dsp:nvSpPr>
      <dsp:spPr>
        <a:xfrm>
          <a:off x="2601096" y="2403880"/>
          <a:ext cx="129241" cy="242981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07CA96-257B-4142-89E0-A53ECD89EF3D}">
      <dsp:nvSpPr>
        <dsp:cNvPr id="0" name=""/>
        <dsp:cNvSpPr/>
      </dsp:nvSpPr>
      <dsp:spPr>
        <a:xfrm>
          <a:off x="677184" y="1906211"/>
          <a:ext cx="1184327" cy="118432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958" tIns="45958" rIns="45958" bIns="45958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/>
            <a:t>1</a:t>
          </a:r>
          <a:endParaRPr lang="en-US" sz="5400" kern="1200" dirty="0"/>
        </a:p>
      </dsp:txBody>
      <dsp:txXfrm>
        <a:off x="850625" y="2079652"/>
        <a:ext cx="837445" cy="837445"/>
      </dsp:txXfrm>
    </dsp:sp>
    <dsp:sp modelId="{D40AC293-9FD4-4870-B762-133E88000F18}">
      <dsp:nvSpPr>
        <dsp:cNvPr id="0" name=""/>
        <dsp:cNvSpPr/>
      </dsp:nvSpPr>
      <dsp:spPr>
        <a:xfrm>
          <a:off x="5030" y="3256135"/>
          <a:ext cx="2528635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462" tIns="165100" rIns="199462" bIns="16510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b="1" kern="1200" dirty="0">
              <a:solidFill>
                <a:schemeClr val="accent2"/>
              </a:solidFill>
            </a:rPr>
            <a:t>Η μελέτη της εξέλιξης του καπιταλισμού ξεκινά περίπου από τον 15ο αιώνα= εμφάνιση πρώτων μορφών οικονομικής οργάνωσης που οδήγησαν στο σύγχρονο καπιταλιστικό σύστημα.</a:t>
          </a:r>
          <a:endParaRPr lang="en-US" sz="1300" b="1" kern="1200" dirty="0">
            <a:solidFill>
              <a:schemeClr val="accent2"/>
            </a:solidFill>
          </a:endParaRPr>
        </a:p>
      </dsp:txBody>
      <dsp:txXfrm>
        <a:off x="5030" y="3649255"/>
        <a:ext cx="2528635" cy="1572480"/>
      </dsp:txXfrm>
    </dsp:sp>
    <dsp:sp modelId="{1D8D4D84-671A-4ECC-B2B0-14CC741142BA}">
      <dsp:nvSpPr>
        <dsp:cNvPr id="0" name=""/>
        <dsp:cNvSpPr/>
      </dsp:nvSpPr>
      <dsp:spPr>
        <a:xfrm>
          <a:off x="2814625" y="2498351"/>
          <a:ext cx="2528635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F76633-B713-440D-B700-1591EEC890FC}">
      <dsp:nvSpPr>
        <dsp:cNvPr id="0" name=""/>
        <dsp:cNvSpPr/>
      </dsp:nvSpPr>
      <dsp:spPr>
        <a:xfrm>
          <a:off x="5410690" y="2403890"/>
          <a:ext cx="129241" cy="242991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E465F7-6F6C-46B6-BDD0-996AE815E55E}">
      <dsp:nvSpPr>
        <dsp:cNvPr id="0" name=""/>
        <dsp:cNvSpPr/>
      </dsp:nvSpPr>
      <dsp:spPr>
        <a:xfrm>
          <a:off x="3486779" y="1906223"/>
          <a:ext cx="1184327" cy="118432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958" tIns="45958" rIns="45958" bIns="45958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/>
            <a:t>2</a:t>
          </a:r>
        </a:p>
      </dsp:txBody>
      <dsp:txXfrm>
        <a:off x="3660220" y="2079664"/>
        <a:ext cx="837445" cy="837445"/>
      </dsp:txXfrm>
    </dsp:sp>
    <dsp:sp modelId="{BD7A0AD3-A411-4FDA-9ABF-5EAC3DCDAB9D}">
      <dsp:nvSpPr>
        <dsp:cNvPr id="0" name=""/>
        <dsp:cNvSpPr/>
      </dsp:nvSpPr>
      <dsp:spPr>
        <a:xfrm>
          <a:off x="2814625" y="3256163"/>
          <a:ext cx="2528635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462" tIns="165100" rIns="199462" bIns="16510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1" kern="1200" dirty="0">
              <a:solidFill>
                <a:schemeClr val="accent2"/>
              </a:solidFill>
            </a:rPr>
            <a:t>Από το 1400, η Ευρώπη γνώρισε οικονομική και πολιτιστική άνθηση. Οι πόλεις μεγάλωσαν, αναπτύχθηκε το εμπόριο και εμφανίστηκαν νέες εμπορικές πρακτικές.</a:t>
          </a:r>
          <a:endParaRPr lang="en-US" sz="1400" b="1" kern="1200" dirty="0">
            <a:solidFill>
              <a:schemeClr val="accent2"/>
            </a:solidFill>
          </a:endParaRPr>
        </a:p>
      </dsp:txBody>
      <dsp:txXfrm>
        <a:off x="2814625" y="3649283"/>
        <a:ext cx="2528635" cy="1572480"/>
      </dsp:txXfrm>
    </dsp:sp>
    <dsp:sp modelId="{2DC0911F-C4EC-4CB8-ABD2-75AC119B2BB2}">
      <dsp:nvSpPr>
        <dsp:cNvPr id="0" name=""/>
        <dsp:cNvSpPr/>
      </dsp:nvSpPr>
      <dsp:spPr>
        <a:xfrm>
          <a:off x="5624220" y="2498351"/>
          <a:ext cx="2528635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3A7282-8B6C-4BED-87C7-1823B3DC81B1}">
      <dsp:nvSpPr>
        <dsp:cNvPr id="0" name=""/>
        <dsp:cNvSpPr/>
      </dsp:nvSpPr>
      <dsp:spPr>
        <a:xfrm>
          <a:off x="8220285" y="2403890"/>
          <a:ext cx="129241" cy="242991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0399E8-DE91-42DE-91E7-C0018999AFEC}">
      <dsp:nvSpPr>
        <dsp:cNvPr id="0" name=""/>
        <dsp:cNvSpPr/>
      </dsp:nvSpPr>
      <dsp:spPr>
        <a:xfrm>
          <a:off x="6296374" y="1906223"/>
          <a:ext cx="1184327" cy="118432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958" tIns="45958" rIns="45958" bIns="45958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/>
            <a:t>3</a:t>
          </a:r>
        </a:p>
      </dsp:txBody>
      <dsp:txXfrm>
        <a:off x="6469815" y="2079664"/>
        <a:ext cx="837445" cy="837445"/>
      </dsp:txXfrm>
    </dsp:sp>
    <dsp:sp modelId="{63019C5E-7300-4A22-8C47-316E8ACF56B5}">
      <dsp:nvSpPr>
        <dsp:cNvPr id="0" name=""/>
        <dsp:cNvSpPr/>
      </dsp:nvSpPr>
      <dsp:spPr>
        <a:xfrm>
          <a:off x="5624220" y="3256163"/>
          <a:ext cx="2528635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462" tIns="165100" rIns="199462" bIns="16510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1" kern="1200" dirty="0">
              <a:solidFill>
                <a:schemeClr val="accent2"/>
              </a:solidFill>
            </a:rPr>
            <a:t>Ανάπτυξη των τραπεζών και της πίστης: Η δημιουργία τραπεζών και η χρήση πιστώσεων έδινε τη δυνατότητα για μεγαλύτερες εμπορικές και παραγωγικές επενδύσεις.</a:t>
          </a:r>
          <a:endParaRPr lang="en-US" sz="1400" b="1" kern="1200" dirty="0">
            <a:solidFill>
              <a:schemeClr val="accent2"/>
            </a:solidFill>
          </a:endParaRPr>
        </a:p>
      </dsp:txBody>
      <dsp:txXfrm>
        <a:off x="5624220" y="3649283"/>
        <a:ext cx="2528635" cy="1572480"/>
      </dsp:txXfrm>
    </dsp:sp>
    <dsp:sp modelId="{5D7E8FB9-3DDD-48A9-A12E-566EF02015B8}">
      <dsp:nvSpPr>
        <dsp:cNvPr id="0" name=""/>
        <dsp:cNvSpPr/>
      </dsp:nvSpPr>
      <dsp:spPr>
        <a:xfrm>
          <a:off x="8433814" y="2498351"/>
          <a:ext cx="2528635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C1E939-1D55-4C9F-BA11-0C99A115C1A9}">
      <dsp:nvSpPr>
        <dsp:cNvPr id="0" name=""/>
        <dsp:cNvSpPr/>
      </dsp:nvSpPr>
      <dsp:spPr>
        <a:xfrm>
          <a:off x="11029880" y="2403890"/>
          <a:ext cx="129241" cy="242991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C8725F-81F8-48E9-A972-23E74B8FC0F7}">
      <dsp:nvSpPr>
        <dsp:cNvPr id="0" name=""/>
        <dsp:cNvSpPr/>
      </dsp:nvSpPr>
      <dsp:spPr>
        <a:xfrm>
          <a:off x="9105968" y="1906223"/>
          <a:ext cx="1184327" cy="118432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958" tIns="45958" rIns="45958" bIns="45958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/>
            <a:t>4</a:t>
          </a:r>
        </a:p>
      </dsp:txBody>
      <dsp:txXfrm>
        <a:off x="9279409" y="2079664"/>
        <a:ext cx="837445" cy="837445"/>
      </dsp:txXfrm>
    </dsp:sp>
    <dsp:sp modelId="{1EF5D928-BE00-4591-8620-F7F182BEC3FA}">
      <dsp:nvSpPr>
        <dsp:cNvPr id="0" name=""/>
        <dsp:cNvSpPr/>
      </dsp:nvSpPr>
      <dsp:spPr>
        <a:xfrm>
          <a:off x="8433814" y="3256163"/>
          <a:ext cx="2528635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462" tIns="165100" rIns="199462" bIns="16510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1" kern="1200" dirty="0">
              <a:solidFill>
                <a:schemeClr val="accent2"/>
              </a:solidFill>
            </a:rPr>
            <a:t>Αποικιοκρατία και παγκόσμιο εμπόριο</a:t>
          </a:r>
          <a:r>
            <a:rPr lang="el-GR" sz="1100" b="1" kern="1200" dirty="0">
              <a:solidFill>
                <a:schemeClr val="accent2"/>
              </a:solidFill>
            </a:rPr>
            <a:t>:</a:t>
          </a:r>
          <a:r>
            <a:rPr lang="el-GR" sz="1100" kern="1200" dirty="0">
              <a:solidFill>
                <a:schemeClr val="accent2"/>
              </a:solidFill>
            </a:rPr>
            <a:t> </a:t>
          </a:r>
          <a:r>
            <a:rPr lang="el-GR" sz="1400" b="1" kern="1200" dirty="0">
              <a:solidFill>
                <a:schemeClr val="accent2"/>
              </a:solidFill>
            </a:rPr>
            <a:t>Η ανακάλυψη νέων χωρών και η επέκταση της Ευρώπης στον υπόλοιπο κόσμο έφερε πρώτες ύλες, πλούτο και νέες αγορές.</a:t>
          </a:r>
          <a:endParaRPr lang="en-US" sz="1400" b="1" kern="1200" dirty="0">
            <a:solidFill>
              <a:schemeClr val="accent2"/>
            </a:solidFill>
          </a:endParaRPr>
        </a:p>
      </dsp:txBody>
      <dsp:txXfrm>
        <a:off x="8433814" y="3649283"/>
        <a:ext cx="2528635" cy="1572480"/>
      </dsp:txXfrm>
    </dsp:sp>
    <dsp:sp modelId="{26FDA797-6B24-4045-B8F7-19C45ADEEA09}">
      <dsp:nvSpPr>
        <dsp:cNvPr id="0" name=""/>
        <dsp:cNvSpPr/>
      </dsp:nvSpPr>
      <dsp:spPr>
        <a:xfrm>
          <a:off x="11243409" y="2498351"/>
          <a:ext cx="2528635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2702E0-C6EB-470C-BAB3-C44297446055}">
      <dsp:nvSpPr>
        <dsp:cNvPr id="0" name=""/>
        <dsp:cNvSpPr/>
      </dsp:nvSpPr>
      <dsp:spPr>
        <a:xfrm>
          <a:off x="13839475" y="2403890"/>
          <a:ext cx="129241" cy="242991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E7FAF4-3C44-4443-BAC5-748C68FE448D}">
      <dsp:nvSpPr>
        <dsp:cNvPr id="0" name=""/>
        <dsp:cNvSpPr/>
      </dsp:nvSpPr>
      <dsp:spPr>
        <a:xfrm>
          <a:off x="11915563" y="1906223"/>
          <a:ext cx="1184327" cy="118432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958" tIns="45958" rIns="45958" bIns="45958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/>
            <a:t>5</a:t>
          </a:r>
        </a:p>
      </dsp:txBody>
      <dsp:txXfrm>
        <a:off x="12089004" y="2079664"/>
        <a:ext cx="837445" cy="837445"/>
      </dsp:txXfrm>
    </dsp:sp>
    <dsp:sp modelId="{E08840D9-AEBF-4054-AE7B-7390FC6B3F0D}">
      <dsp:nvSpPr>
        <dsp:cNvPr id="0" name=""/>
        <dsp:cNvSpPr/>
      </dsp:nvSpPr>
      <dsp:spPr>
        <a:xfrm>
          <a:off x="11243409" y="3354128"/>
          <a:ext cx="2528635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462" tIns="165100" rIns="199462" bIns="16510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b="1" kern="1200" dirty="0">
              <a:solidFill>
                <a:schemeClr val="accent2"/>
              </a:solidFill>
            </a:rPr>
            <a:t>Μεταβατική φάση από φεουδαρχία σε καπιταλισμό: Οι φεουδαρχικές δομές άρχισαν να υποχωρούν και να αντικαθίστανται από οικονομικές σχέσεις βασισμένες στο κέρδος, την αγορά και την ατομική ιδιοκτησία.</a:t>
          </a:r>
          <a:endParaRPr lang="en-US" sz="1200" b="1" kern="1200" dirty="0">
            <a:solidFill>
              <a:schemeClr val="accent2"/>
            </a:solidFill>
          </a:endParaRPr>
        </a:p>
      </dsp:txBody>
      <dsp:txXfrm>
        <a:off x="11243409" y="3747248"/>
        <a:ext cx="2528635" cy="1572480"/>
      </dsp:txXfrm>
    </dsp:sp>
    <dsp:sp modelId="{5222E422-DFCB-4917-BEC0-C5F356CD13CC}">
      <dsp:nvSpPr>
        <dsp:cNvPr id="0" name=""/>
        <dsp:cNvSpPr/>
      </dsp:nvSpPr>
      <dsp:spPr>
        <a:xfrm>
          <a:off x="14229352" y="2498351"/>
          <a:ext cx="1265553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09D7AE-8A0A-4E74-91A3-A8138D487691}">
      <dsp:nvSpPr>
        <dsp:cNvPr id="0" name=""/>
        <dsp:cNvSpPr/>
      </dsp:nvSpPr>
      <dsp:spPr>
        <a:xfrm>
          <a:off x="14902742" y="1906223"/>
          <a:ext cx="1184327" cy="118432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958" tIns="45958" rIns="45958" bIns="45958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/>
            <a:t>6</a:t>
          </a:r>
        </a:p>
      </dsp:txBody>
      <dsp:txXfrm>
        <a:off x="15076183" y="2079664"/>
        <a:ext cx="837445" cy="837445"/>
      </dsp:txXfrm>
    </dsp:sp>
    <dsp:sp modelId="{9B6A3DDB-217B-49B3-B8DA-8BDACBA563E7}">
      <dsp:nvSpPr>
        <dsp:cNvPr id="0" name=""/>
        <dsp:cNvSpPr/>
      </dsp:nvSpPr>
      <dsp:spPr>
        <a:xfrm>
          <a:off x="14053004" y="3256163"/>
          <a:ext cx="2992444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226" tIns="165100" rIns="208226" bIns="16510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100" b="1" kern="1200" dirty="0">
              <a:solidFill>
                <a:schemeClr val="accent2"/>
              </a:solidFill>
            </a:rPr>
            <a:t>Σημείο αναφοράς για ιστορικούς και οικονομολόγους: Από το 1400 και μετά μπορούμε να παρακολουθήσουμε συγκεκριμένες οικονομικές αλλαγές που θέτουν τις βάσεις για τον καπιταλισμό: ανάπτυξη εμπορίου, πρώιμη βιομηχανία, χρηματιστήριο, και κοινωνικές αλλαγές που ενισχύουν την ιδιωτική πρωτοβουλία.</a:t>
          </a:r>
          <a:endParaRPr lang="en-US" sz="1100" b="1" kern="1200" dirty="0">
            <a:solidFill>
              <a:schemeClr val="accent2"/>
            </a:solidFill>
          </a:endParaRPr>
        </a:p>
      </dsp:txBody>
      <dsp:txXfrm>
        <a:off x="14053004" y="3649283"/>
        <a:ext cx="2992444" cy="15724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909798-BA35-4258-B61F-4A50D417FD8B}">
      <dsp:nvSpPr>
        <dsp:cNvPr id="0" name=""/>
        <dsp:cNvSpPr/>
      </dsp:nvSpPr>
      <dsp:spPr>
        <a:xfrm>
          <a:off x="0" y="465047"/>
          <a:ext cx="16363800" cy="631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700" b="1" u="sng" kern="1200" dirty="0"/>
            <a:t>Πρώτη φάση (15ος αιώνας)  - πρώτες </a:t>
          </a:r>
          <a:r>
            <a:rPr lang="el-GR" sz="2700" b="1" u="sng" kern="1200" dirty="0" err="1"/>
            <a:t>εξερενήσεις</a:t>
          </a:r>
          <a:r>
            <a:rPr lang="el-GR" sz="2700" b="1" u="sng" kern="1200" dirty="0"/>
            <a:t>)</a:t>
          </a:r>
          <a:endParaRPr lang="en-US" sz="2700" kern="1200" dirty="0"/>
        </a:p>
      </dsp:txBody>
      <dsp:txXfrm>
        <a:off x="30842" y="495889"/>
        <a:ext cx="16302116" cy="570116"/>
      </dsp:txXfrm>
    </dsp:sp>
    <dsp:sp modelId="{1A757B7B-2ED6-4A06-853A-718E36EE00FE}">
      <dsp:nvSpPr>
        <dsp:cNvPr id="0" name=""/>
        <dsp:cNvSpPr/>
      </dsp:nvSpPr>
      <dsp:spPr>
        <a:xfrm>
          <a:off x="0" y="1174607"/>
          <a:ext cx="16363800" cy="631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700" kern="1200"/>
            <a:t>(</a:t>
          </a:r>
          <a:r>
            <a:rPr lang="el-GR" sz="2700" b="1" kern="1200"/>
            <a:t>εξερευνητικός χαρακτήρας, νέοι εμπορικοί δρόμοι, χρυσός, μπαχαρικά, διάδοση χριστιανισμού)</a:t>
          </a:r>
          <a:endParaRPr lang="en-US" sz="2700" kern="1200"/>
        </a:p>
      </dsp:txBody>
      <dsp:txXfrm>
        <a:off x="30842" y="1205449"/>
        <a:ext cx="16302116" cy="570116"/>
      </dsp:txXfrm>
    </dsp:sp>
    <dsp:sp modelId="{14275296-6BB7-4FB1-A558-EE063FC2285A}">
      <dsp:nvSpPr>
        <dsp:cNvPr id="0" name=""/>
        <dsp:cNvSpPr/>
      </dsp:nvSpPr>
      <dsp:spPr>
        <a:xfrm>
          <a:off x="0" y="1884168"/>
          <a:ext cx="16363800" cy="631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700" b="1" kern="1200"/>
            <a:t>Πορτογάλοι:</a:t>
          </a:r>
          <a:endParaRPr lang="en-US" sz="2700" kern="1200"/>
        </a:p>
      </dsp:txBody>
      <dsp:txXfrm>
        <a:off x="30842" y="1915010"/>
        <a:ext cx="16302116" cy="570116"/>
      </dsp:txXfrm>
    </dsp:sp>
    <dsp:sp modelId="{E714F899-258A-41AD-9118-E52855A0973D}">
      <dsp:nvSpPr>
        <dsp:cNvPr id="0" name=""/>
        <dsp:cNvSpPr/>
      </dsp:nvSpPr>
      <dsp:spPr>
        <a:xfrm>
          <a:off x="0" y="2593728"/>
          <a:ext cx="16363800" cy="631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700" b="1" kern="1200"/>
            <a:t>Πορτογάλοι: καθοδήγηση του Ερρίκου του Θαλασσοπόρου</a:t>
          </a:r>
          <a:endParaRPr lang="en-US" sz="2700" kern="1200"/>
        </a:p>
      </dsp:txBody>
      <dsp:txXfrm>
        <a:off x="30842" y="2624570"/>
        <a:ext cx="16302116" cy="570116"/>
      </dsp:txXfrm>
    </dsp:sp>
    <dsp:sp modelId="{D37DAECD-8EB2-4516-8E89-CAF31B81B470}">
      <dsp:nvSpPr>
        <dsp:cNvPr id="0" name=""/>
        <dsp:cNvSpPr/>
      </dsp:nvSpPr>
      <dsp:spPr>
        <a:xfrm>
          <a:off x="0" y="3303288"/>
          <a:ext cx="16363800" cy="631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700" b="1" kern="1200"/>
            <a:t>Δυτική Αφρική </a:t>
          </a:r>
          <a:endParaRPr lang="en-US" sz="2700" kern="1200"/>
        </a:p>
      </dsp:txBody>
      <dsp:txXfrm>
        <a:off x="30842" y="3334130"/>
        <a:ext cx="16302116" cy="570116"/>
      </dsp:txXfrm>
    </dsp:sp>
    <dsp:sp modelId="{ED00FFFE-E60D-49D2-9D29-3B9F618C0B8A}">
      <dsp:nvSpPr>
        <dsp:cNvPr id="0" name=""/>
        <dsp:cNvSpPr/>
      </dsp:nvSpPr>
      <dsp:spPr>
        <a:xfrm>
          <a:off x="0" y="4012848"/>
          <a:ext cx="16363800" cy="631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700" b="1" kern="1200"/>
            <a:t>ανοίγουν δρόμο προς την Ινδία από την Αφρική (Βάσκο ντα Γκάμα – 1498).</a:t>
          </a:r>
          <a:endParaRPr lang="en-US" sz="2700" kern="1200"/>
        </a:p>
      </dsp:txBody>
      <dsp:txXfrm>
        <a:off x="30842" y="4043690"/>
        <a:ext cx="16302116" cy="570116"/>
      </dsp:txXfrm>
    </dsp:sp>
    <dsp:sp modelId="{01AB5A6B-78CC-4377-9C26-AA63C35CAEDC}">
      <dsp:nvSpPr>
        <dsp:cNvPr id="0" name=""/>
        <dsp:cNvSpPr/>
      </dsp:nvSpPr>
      <dsp:spPr>
        <a:xfrm>
          <a:off x="0" y="4722408"/>
          <a:ext cx="16363800" cy="631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700" b="1" kern="1200"/>
            <a:t>Ισπανοί:</a:t>
          </a:r>
          <a:endParaRPr lang="en-US" sz="2700" kern="1200"/>
        </a:p>
      </dsp:txBody>
      <dsp:txXfrm>
        <a:off x="30842" y="4753250"/>
        <a:ext cx="16302116" cy="570116"/>
      </dsp:txXfrm>
    </dsp:sp>
    <dsp:sp modelId="{AB6374B3-A474-48B3-871B-0384EE95678C}">
      <dsp:nvSpPr>
        <dsp:cNvPr id="0" name=""/>
        <dsp:cNvSpPr/>
      </dsp:nvSpPr>
      <dsp:spPr>
        <a:xfrm>
          <a:off x="0" y="5431967"/>
          <a:ext cx="16363800" cy="631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700" b="1" kern="1200"/>
            <a:t>Χριστόφορο Κολόμβο (1492) = Αμερική, ανοίγοντας     τον δρόμο για αποικιοκρατία</a:t>
          </a:r>
          <a:endParaRPr lang="en-US" sz="2700" kern="1200"/>
        </a:p>
      </dsp:txBody>
      <dsp:txXfrm>
        <a:off x="30842" y="5462809"/>
        <a:ext cx="16302116" cy="5701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>
          <a:extLst>
            <a:ext uri="{FF2B5EF4-FFF2-40B4-BE49-F238E27FC236}">
              <a16:creationId xmlns:a16="http://schemas.microsoft.com/office/drawing/2014/main" id="{4DF145CB-4872-3780-64B7-8946EACE48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13:notes">
            <a:extLst>
              <a:ext uri="{FF2B5EF4-FFF2-40B4-BE49-F238E27FC236}">
                <a16:creationId xmlns:a16="http://schemas.microsoft.com/office/drawing/2014/main" id="{39028D50-4E34-08E4-96E8-33DD83061E5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13:notes">
            <a:extLst>
              <a:ext uri="{FF2B5EF4-FFF2-40B4-BE49-F238E27FC236}">
                <a16:creationId xmlns:a16="http://schemas.microsoft.com/office/drawing/2014/main" id="{E30A4011-5340-7C7C-4AC5-4BFE99FAAF9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7458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>
          <a:extLst>
            <a:ext uri="{FF2B5EF4-FFF2-40B4-BE49-F238E27FC236}">
              <a16:creationId xmlns:a16="http://schemas.microsoft.com/office/drawing/2014/main" id="{42086F67-66A3-0CCF-1F14-CA0BA27CD3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13:notes">
            <a:extLst>
              <a:ext uri="{FF2B5EF4-FFF2-40B4-BE49-F238E27FC236}">
                <a16:creationId xmlns:a16="http://schemas.microsoft.com/office/drawing/2014/main" id="{FC4E103B-C23E-2B2A-B15F-81AE07EDA93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13:notes">
            <a:extLst>
              <a:ext uri="{FF2B5EF4-FFF2-40B4-BE49-F238E27FC236}">
                <a16:creationId xmlns:a16="http://schemas.microsoft.com/office/drawing/2014/main" id="{DF478150-F0CB-C73D-D136-238B2077C85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5332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ctrTitle"/>
          </p:nvPr>
        </p:nvSpPr>
        <p:spPr>
          <a:xfrm>
            <a:off x="5797900" y="3837288"/>
            <a:ext cx="111372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subTitle" idx="1"/>
          </p:nvPr>
        </p:nvSpPr>
        <p:spPr>
          <a:xfrm>
            <a:off x="6315400" y="7089450"/>
            <a:ext cx="10102200" cy="9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SzPts val="240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grpSp>
        <p:nvGrpSpPr>
          <p:cNvPr id="12" name="Google Shape;12;p3"/>
          <p:cNvGrpSpPr/>
          <p:nvPr/>
        </p:nvGrpSpPr>
        <p:grpSpPr>
          <a:xfrm>
            <a:off x="879358" y="8821563"/>
            <a:ext cx="16503437" cy="964003"/>
            <a:chOff x="0" y="0"/>
            <a:chExt cx="22004582" cy="1285337"/>
          </a:xfrm>
        </p:grpSpPr>
        <p:cxnSp>
          <p:nvCxnSpPr>
            <p:cNvPr id="13" name="Google Shape;13;p3"/>
            <p:cNvCxnSpPr/>
            <p:nvPr/>
          </p:nvCxnSpPr>
          <p:spPr>
            <a:xfrm>
              <a:off x="15402482" y="556916"/>
              <a:ext cx="6602100" cy="0"/>
            </a:xfrm>
            <a:prstGeom prst="straightConnector1">
              <a:avLst/>
            </a:prstGeom>
            <a:noFill/>
            <a:ln w="50800" cap="rnd" cmpd="sng">
              <a:solidFill>
                <a:srgbClr val="EDC253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4" name="Google Shape;14;p3"/>
            <p:cNvSpPr/>
            <p:nvPr/>
          </p:nvSpPr>
          <p:spPr>
            <a:xfrm rot="10800000">
              <a:off x="9064638" y="0"/>
              <a:ext cx="3909769" cy="1285337"/>
            </a:xfrm>
            <a:custGeom>
              <a:avLst/>
              <a:gdLst/>
              <a:ahLst/>
              <a:cxnLst/>
              <a:rect l="l" t="t" r="r" b="b"/>
              <a:pathLst>
                <a:path w="3909769" h="1285337" extrusionOk="0">
                  <a:moveTo>
                    <a:pt x="0" y="0"/>
                  </a:moveTo>
                  <a:lnTo>
                    <a:pt x="3909769" y="0"/>
                  </a:lnTo>
                  <a:lnTo>
                    <a:pt x="3909769" y="1285337"/>
                  </a:lnTo>
                  <a:lnTo>
                    <a:pt x="0" y="128533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cxnSp>
          <p:nvCxnSpPr>
            <p:cNvPr id="15" name="Google Shape;15;p3"/>
            <p:cNvCxnSpPr/>
            <p:nvPr/>
          </p:nvCxnSpPr>
          <p:spPr>
            <a:xfrm>
              <a:off x="0" y="556916"/>
              <a:ext cx="6602100" cy="0"/>
            </a:xfrm>
            <a:prstGeom prst="straightConnector1">
              <a:avLst/>
            </a:prstGeom>
            <a:noFill/>
            <a:ln w="50800" cap="rnd" cmpd="sng">
              <a:solidFill>
                <a:srgbClr val="EDC25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6" name="Google Shape;16;p3"/>
          <p:cNvGrpSpPr/>
          <p:nvPr/>
        </p:nvGrpSpPr>
        <p:grpSpPr>
          <a:xfrm>
            <a:off x="-1367512" y="4181622"/>
            <a:ext cx="5587142" cy="2907822"/>
            <a:chOff x="0" y="-47625"/>
            <a:chExt cx="1471501" cy="1430100"/>
          </a:xfrm>
        </p:grpSpPr>
        <p:sp>
          <p:nvSpPr>
            <p:cNvPr id="17" name="Google Shape;17;p3"/>
            <p:cNvSpPr/>
            <p:nvPr/>
          </p:nvSpPr>
          <p:spPr>
            <a:xfrm>
              <a:off x="0" y="0"/>
              <a:ext cx="1471501" cy="1382373"/>
            </a:xfrm>
            <a:custGeom>
              <a:avLst/>
              <a:gdLst/>
              <a:ahLst/>
              <a:cxnLst/>
              <a:rect l="l" t="t" r="r" b="b"/>
              <a:pathLst>
                <a:path w="1471501" h="1382373" extrusionOk="0">
                  <a:moveTo>
                    <a:pt x="20785" y="0"/>
                  </a:moveTo>
                  <a:lnTo>
                    <a:pt x="1450716" y="0"/>
                  </a:lnTo>
                  <a:cubicBezTo>
                    <a:pt x="1456228" y="0"/>
                    <a:pt x="1461515" y="2190"/>
                    <a:pt x="1465413" y="6088"/>
                  </a:cubicBezTo>
                  <a:cubicBezTo>
                    <a:pt x="1469311" y="9986"/>
                    <a:pt x="1471501" y="15273"/>
                    <a:pt x="1471501" y="20785"/>
                  </a:cubicBezTo>
                  <a:lnTo>
                    <a:pt x="1471501" y="1361588"/>
                  </a:lnTo>
                  <a:cubicBezTo>
                    <a:pt x="1471501" y="1367101"/>
                    <a:pt x="1469311" y="1372388"/>
                    <a:pt x="1465413" y="1376286"/>
                  </a:cubicBezTo>
                  <a:cubicBezTo>
                    <a:pt x="1461515" y="1380184"/>
                    <a:pt x="1456228" y="1382373"/>
                    <a:pt x="1450716" y="1382373"/>
                  </a:cubicBezTo>
                  <a:lnTo>
                    <a:pt x="20785" y="1382373"/>
                  </a:lnTo>
                  <a:cubicBezTo>
                    <a:pt x="15273" y="1382373"/>
                    <a:pt x="9986" y="1380184"/>
                    <a:pt x="6088" y="1376286"/>
                  </a:cubicBezTo>
                  <a:cubicBezTo>
                    <a:pt x="2190" y="1372388"/>
                    <a:pt x="0" y="1367101"/>
                    <a:pt x="0" y="1361588"/>
                  </a:cubicBezTo>
                  <a:lnTo>
                    <a:pt x="0" y="20785"/>
                  </a:lnTo>
                  <a:cubicBezTo>
                    <a:pt x="0" y="15273"/>
                    <a:pt x="2190" y="9986"/>
                    <a:pt x="6088" y="6088"/>
                  </a:cubicBezTo>
                  <a:cubicBezTo>
                    <a:pt x="9986" y="2190"/>
                    <a:pt x="15273" y="0"/>
                    <a:pt x="20785" y="0"/>
                  </a:cubicBezTo>
                  <a:close/>
                </a:path>
              </a:pathLst>
            </a:custGeom>
            <a:solidFill>
              <a:srgbClr val="890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3"/>
            <p:cNvSpPr txBox="1"/>
            <p:nvPr/>
          </p:nvSpPr>
          <p:spPr>
            <a:xfrm>
              <a:off x="0" y="-47625"/>
              <a:ext cx="1471500" cy="143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" name="Google Shape;19;p3"/>
          <p:cNvGrpSpPr/>
          <p:nvPr/>
        </p:nvGrpSpPr>
        <p:grpSpPr>
          <a:xfrm>
            <a:off x="16762887" y="263109"/>
            <a:ext cx="2170611" cy="2109541"/>
            <a:chOff x="0" y="-47625"/>
            <a:chExt cx="1471501" cy="1430100"/>
          </a:xfrm>
        </p:grpSpPr>
        <p:sp>
          <p:nvSpPr>
            <p:cNvPr id="20" name="Google Shape;20;p3"/>
            <p:cNvSpPr/>
            <p:nvPr/>
          </p:nvSpPr>
          <p:spPr>
            <a:xfrm>
              <a:off x="0" y="0"/>
              <a:ext cx="1471501" cy="1382373"/>
            </a:xfrm>
            <a:custGeom>
              <a:avLst/>
              <a:gdLst/>
              <a:ahLst/>
              <a:cxnLst/>
              <a:rect l="l" t="t" r="r" b="b"/>
              <a:pathLst>
                <a:path w="1471501" h="1382373" extrusionOk="0">
                  <a:moveTo>
                    <a:pt x="53500" y="0"/>
                  </a:moveTo>
                  <a:lnTo>
                    <a:pt x="1418001" y="0"/>
                  </a:lnTo>
                  <a:cubicBezTo>
                    <a:pt x="1432190" y="0"/>
                    <a:pt x="1445798" y="5637"/>
                    <a:pt x="1455831" y="15670"/>
                  </a:cubicBezTo>
                  <a:cubicBezTo>
                    <a:pt x="1465864" y="25703"/>
                    <a:pt x="1471501" y="39311"/>
                    <a:pt x="1471501" y="53500"/>
                  </a:cubicBezTo>
                  <a:lnTo>
                    <a:pt x="1471501" y="1328874"/>
                  </a:lnTo>
                  <a:cubicBezTo>
                    <a:pt x="1471501" y="1358421"/>
                    <a:pt x="1447548" y="1382373"/>
                    <a:pt x="1418001" y="1382373"/>
                  </a:cubicBezTo>
                  <a:lnTo>
                    <a:pt x="53500" y="1382373"/>
                  </a:lnTo>
                  <a:cubicBezTo>
                    <a:pt x="23953" y="1382373"/>
                    <a:pt x="0" y="1358421"/>
                    <a:pt x="0" y="1328874"/>
                  </a:cubicBezTo>
                  <a:lnTo>
                    <a:pt x="0" y="53500"/>
                  </a:lnTo>
                  <a:cubicBezTo>
                    <a:pt x="0" y="23953"/>
                    <a:pt x="23953" y="0"/>
                    <a:pt x="53500" y="0"/>
                  </a:cubicBezTo>
                  <a:close/>
                </a:path>
              </a:pathLst>
            </a:custGeom>
            <a:solidFill>
              <a:srgbClr val="EDC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 txBox="1"/>
            <p:nvPr/>
          </p:nvSpPr>
          <p:spPr>
            <a:xfrm>
              <a:off x="0" y="-47625"/>
              <a:ext cx="1471500" cy="143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" name="Google Shape;22;p3"/>
          <p:cNvGrpSpPr/>
          <p:nvPr/>
        </p:nvGrpSpPr>
        <p:grpSpPr>
          <a:xfrm>
            <a:off x="15228404" y="263090"/>
            <a:ext cx="5239555" cy="1146372"/>
            <a:chOff x="0" y="-47625"/>
            <a:chExt cx="3552000" cy="777149"/>
          </a:xfrm>
        </p:grpSpPr>
        <p:sp>
          <p:nvSpPr>
            <p:cNvPr id="23" name="Google Shape;23;p3"/>
            <p:cNvSpPr/>
            <p:nvPr/>
          </p:nvSpPr>
          <p:spPr>
            <a:xfrm>
              <a:off x="0" y="0"/>
              <a:ext cx="3551852" cy="729524"/>
            </a:xfrm>
            <a:custGeom>
              <a:avLst/>
              <a:gdLst/>
              <a:ahLst/>
              <a:cxnLst/>
              <a:rect l="l" t="t" r="r" b="b"/>
              <a:pathLst>
                <a:path w="3551852" h="729524" extrusionOk="0">
                  <a:moveTo>
                    <a:pt x="22165" y="0"/>
                  </a:moveTo>
                  <a:lnTo>
                    <a:pt x="3529687" y="0"/>
                  </a:lnTo>
                  <a:cubicBezTo>
                    <a:pt x="3541928" y="0"/>
                    <a:pt x="3551852" y="9923"/>
                    <a:pt x="3551852" y="22165"/>
                  </a:cubicBezTo>
                  <a:lnTo>
                    <a:pt x="3551852" y="707359"/>
                  </a:lnTo>
                  <a:cubicBezTo>
                    <a:pt x="3551852" y="719601"/>
                    <a:pt x="3541928" y="729524"/>
                    <a:pt x="3529687" y="729524"/>
                  </a:cubicBezTo>
                  <a:lnTo>
                    <a:pt x="22165" y="729524"/>
                  </a:lnTo>
                  <a:cubicBezTo>
                    <a:pt x="9923" y="729524"/>
                    <a:pt x="0" y="719601"/>
                    <a:pt x="0" y="707359"/>
                  </a:cubicBezTo>
                  <a:lnTo>
                    <a:pt x="0" y="22165"/>
                  </a:lnTo>
                  <a:cubicBezTo>
                    <a:pt x="0" y="9923"/>
                    <a:pt x="9923" y="0"/>
                    <a:pt x="2216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EDC25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 txBox="1"/>
            <p:nvPr/>
          </p:nvSpPr>
          <p:spPr>
            <a:xfrm>
              <a:off x="0" y="-47625"/>
              <a:ext cx="3552000" cy="77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" name="Google Shape;25;p3"/>
          <p:cNvGrpSpPr/>
          <p:nvPr/>
        </p:nvGrpSpPr>
        <p:grpSpPr>
          <a:xfrm>
            <a:off x="4845567" y="-319581"/>
            <a:ext cx="952325" cy="1724982"/>
            <a:chOff x="0" y="-47625"/>
            <a:chExt cx="645600" cy="1169400"/>
          </a:xfrm>
        </p:grpSpPr>
        <p:sp>
          <p:nvSpPr>
            <p:cNvPr id="26" name="Google Shape;26;p3"/>
            <p:cNvSpPr/>
            <p:nvPr/>
          </p:nvSpPr>
          <p:spPr>
            <a:xfrm>
              <a:off x="0" y="0"/>
              <a:ext cx="645586" cy="1121680"/>
            </a:xfrm>
            <a:custGeom>
              <a:avLst/>
              <a:gdLst/>
              <a:ahLst/>
              <a:cxnLst/>
              <a:rect l="l" t="t" r="r" b="b"/>
              <a:pathLst>
                <a:path w="645586" h="1121680" extrusionOk="0">
                  <a:moveTo>
                    <a:pt x="121944" y="0"/>
                  </a:moveTo>
                  <a:lnTo>
                    <a:pt x="523643" y="0"/>
                  </a:lnTo>
                  <a:cubicBezTo>
                    <a:pt x="555984" y="0"/>
                    <a:pt x="587001" y="12848"/>
                    <a:pt x="609870" y="35716"/>
                  </a:cubicBezTo>
                  <a:cubicBezTo>
                    <a:pt x="632739" y="58585"/>
                    <a:pt x="645586" y="89602"/>
                    <a:pt x="645586" y="121944"/>
                  </a:cubicBezTo>
                  <a:lnTo>
                    <a:pt x="645586" y="999737"/>
                  </a:lnTo>
                  <a:cubicBezTo>
                    <a:pt x="645586" y="1032078"/>
                    <a:pt x="632739" y="1063095"/>
                    <a:pt x="609870" y="1085964"/>
                  </a:cubicBezTo>
                  <a:cubicBezTo>
                    <a:pt x="587001" y="1108833"/>
                    <a:pt x="555984" y="1121680"/>
                    <a:pt x="523643" y="1121680"/>
                  </a:cubicBezTo>
                  <a:lnTo>
                    <a:pt x="121944" y="1121680"/>
                  </a:lnTo>
                  <a:cubicBezTo>
                    <a:pt x="89602" y="1121680"/>
                    <a:pt x="58585" y="1108833"/>
                    <a:pt x="35716" y="1085964"/>
                  </a:cubicBezTo>
                  <a:cubicBezTo>
                    <a:pt x="12848" y="1063095"/>
                    <a:pt x="0" y="1032078"/>
                    <a:pt x="0" y="999737"/>
                  </a:cubicBezTo>
                  <a:lnTo>
                    <a:pt x="0" y="121944"/>
                  </a:lnTo>
                  <a:cubicBezTo>
                    <a:pt x="0" y="89602"/>
                    <a:pt x="12848" y="58585"/>
                    <a:pt x="35716" y="35716"/>
                  </a:cubicBezTo>
                  <a:cubicBezTo>
                    <a:pt x="58585" y="12848"/>
                    <a:pt x="89602" y="0"/>
                    <a:pt x="12194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89054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 txBox="1"/>
            <p:nvPr/>
          </p:nvSpPr>
          <p:spPr>
            <a:xfrm>
              <a:off x="0" y="-47625"/>
              <a:ext cx="645600" cy="116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" name="Google Shape;28;p3"/>
          <p:cNvGrpSpPr/>
          <p:nvPr/>
        </p:nvGrpSpPr>
        <p:grpSpPr>
          <a:xfrm>
            <a:off x="3503497" y="437907"/>
            <a:ext cx="1987845" cy="1934741"/>
            <a:chOff x="0" y="-47625"/>
            <a:chExt cx="1347600" cy="1311600"/>
          </a:xfrm>
        </p:grpSpPr>
        <p:sp>
          <p:nvSpPr>
            <p:cNvPr id="29" name="Google Shape;29;p3"/>
            <p:cNvSpPr/>
            <p:nvPr/>
          </p:nvSpPr>
          <p:spPr>
            <a:xfrm>
              <a:off x="0" y="0"/>
              <a:ext cx="1347526" cy="1263906"/>
            </a:xfrm>
            <a:custGeom>
              <a:avLst/>
              <a:gdLst/>
              <a:ahLst/>
              <a:cxnLst/>
              <a:rect l="l" t="t" r="r" b="b"/>
              <a:pathLst>
                <a:path w="1347526" h="1263906" extrusionOk="0">
                  <a:moveTo>
                    <a:pt x="58422" y="0"/>
                  </a:moveTo>
                  <a:lnTo>
                    <a:pt x="1289104" y="0"/>
                  </a:lnTo>
                  <a:cubicBezTo>
                    <a:pt x="1321369" y="0"/>
                    <a:pt x="1347526" y="26156"/>
                    <a:pt x="1347526" y="58422"/>
                  </a:cubicBezTo>
                  <a:lnTo>
                    <a:pt x="1347526" y="1205484"/>
                  </a:lnTo>
                  <a:cubicBezTo>
                    <a:pt x="1347526" y="1237750"/>
                    <a:pt x="1321369" y="1263906"/>
                    <a:pt x="1289104" y="1263906"/>
                  </a:cubicBezTo>
                  <a:lnTo>
                    <a:pt x="58422" y="1263906"/>
                  </a:lnTo>
                  <a:cubicBezTo>
                    <a:pt x="26156" y="1263906"/>
                    <a:pt x="0" y="1237750"/>
                    <a:pt x="0" y="1205484"/>
                  </a:cubicBezTo>
                  <a:lnTo>
                    <a:pt x="0" y="58422"/>
                  </a:lnTo>
                  <a:cubicBezTo>
                    <a:pt x="0" y="26156"/>
                    <a:pt x="26156" y="0"/>
                    <a:pt x="5842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89054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 txBox="1"/>
            <p:nvPr/>
          </p:nvSpPr>
          <p:spPr>
            <a:xfrm>
              <a:off x="0" y="-47625"/>
              <a:ext cx="1347600" cy="131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32;p4"/>
          <p:cNvGrpSpPr/>
          <p:nvPr/>
        </p:nvGrpSpPr>
        <p:grpSpPr>
          <a:xfrm>
            <a:off x="-498225" y="3565399"/>
            <a:ext cx="19287202" cy="4859812"/>
            <a:chOff x="0" y="-47625"/>
            <a:chExt cx="16171042" cy="4906918"/>
          </a:xfrm>
        </p:grpSpPr>
        <p:sp>
          <p:nvSpPr>
            <p:cNvPr id="33" name="Google Shape;33;p4"/>
            <p:cNvSpPr/>
            <p:nvPr/>
          </p:nvSpPr>
          <p:spPr>
            <a:xfrm>
              <a:off x="0" y="0"/>
              <a:ext cx="16171042" cy="4859293"/>
            </a:xfrm>
            <a:custGeom>
              <a:avLst/>
              <a:gdLst/>
              <a:ahLst/>
              <a:cxnLst/>
              <a:rect l="l" t="t" r="r" b="b"/>
              <a:pathLst>
                <a:path w="16171042" h="4859293" extrusionOk="0">
                  <a:moveTo>
                    <a:pt x="6021" y="0"/>
                  </a:moveTo>
                  <a:lnTo>
                    <a:pt x="16165021" y="0"/>
                  </a:lnTo>
                  <a:cubicBezTo>
                    <a:pt x="16168346" y="0"/>
                    <a:pt x="16171042" y="2696"/>
                    <a:pt x="16171042" y="6021"/>
                  </a:cubicBezTo>
                  <a:lnTo>
                    <a:pt x="16171042" y="4853272"/>
                  </a:lnTo>
                  <a:cubicBezTo>
                    <a:pt x="16171042" y="4856598"/>
                    <a:pt x="16168346" y="4859293"/>
                    <a:pt x="16165021" y="4859293"/>
                  </a:cubicBezTo>
                  <a:lnTo>
                    <a:pt x="6021" y="4859293"/>
                  </a:lnTo>
                  <a:cubicBezTo>
                    <a:pt x="2696" y="4859293"/>
                    <a:pt x="0" y="4856598"/>
                    <a:pt x="0" y="4853272"/>
                  </a:cubicBezTo>
                  <a:lnTo>
                    <a:pt x="0" y="6021"/>
                  </a:lnTo>
                  <a:cubicBezTo>
                    <a:pt x="0" y="2696"/>
                    <a:pt x="2696" y="0"/>
                    <a:pt x="6021" y="0"/>
                  </a:cubicBezTo>
                  <a:close/>
                </a:path>
              </a:pathLst>
            </a:custGeom>
            <a:solidFill>
              <a:srgbClr val="890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 txBox="1"/>
            <p:nvPr/>
          </p:nvSpPr>
          <p:spPr>
            <a:xfrm>
              <a:off x="0" y="-47625"/>
              <a:ext cx="16170900" cy="490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1097550" y="1254025"/>
            <a:ext cx="1636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1850950" y="38226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>
            <a:off x="879358" y="8821563"/>
            <a:ext cx="16503437" cy="964003"/>
            <a:chOff x="0" y="0"/>
            <a:chExt cx="22004582" cy="1285337"/>
          </a:xfrm>
        </p:grpSpPr>
        <p:cxnSp>
          <p:nvCxnSpPr>
            <p:cNvPr id="38" name="Google Shape;38;p4"/>
            <p:cNvCxnSpPr/>
            <p:nvPr/>
          </p:nvCxnSpPr>
          <p:spPr>
            <a:xfrm>
              <a:off x="15402482" y="556916"/>
              <a:ext cx="6602100" cy="0"/>
            </a:xfrm>
            <a:prstGeom prst="straightConnector1">
              <a:avLst/>
            </a:prstGeom>
            <a:noFill/>
            <a:ln w="50800" cap="rnd" cmpd="sng">
              <a:solidFill>
                <a:srgbClr val="EDC253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9" name="Google Shape;39;p4"/>
            <p:cNvSpPr/>
            <p:nvPr/>
          </p:nvSpPr>
          <p:spPr>
            <a:xfrm rot="10800000">
              <a:off x="9064638" y="0"/>
              <a:ext cx="3909769" cy="1285337"/>
            </a:xfrm>
            <a:custGeom>
              <a:avLst/>
              <a:gdLst/>
              <a:ahLst/>
              <a:cxnLst/>
              <a:rect l="l" t="t" r="r" b="b"/>
              <a:pathLst>
                <a:path w="3909769" h="1285337" extrusionOk="0">
                  <a:moveTo>
                    <a:pt x="0" y="0"/>
                  </a:moveTo>
                  <a:lnTo>
                    <a:pt x="3909769" y="0"/>
                  </a:lnTo>
                  <a:lnTo>
                    <a:pt x="3909769" y="1285337"/>
                  </a:lnTo>
                  <a:lnTo>
                    <a:pt x="0" y="128533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cxnSp>
          <p:nvCxnSpPr>
            <p:cNvPr id="40" name="Google Shape;40;p4"/>
            <p:cNvCxnSpPr/>
            <p:nvPr/>
          </p:nvCxnSpPr>
          <p:spPr>
            <a:xfrm>
              <a:off x="0" y="556916"/>
              <a:ext cx="6602100" cy="0"/>
            </a:xfrm>
            <a:prstGeom prst="straightConnector1">
              <a:avLst/>
            </a:prstGeom>
            <a:noFill/>
            <a:ln w="50800" cap="rnd" cmpd="sng">
              <a:solidFill>
                <a:srgbClr val="EDC25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5"/>
          <p:cNvGrpSpPr/>
          <p:nvPr/>
        </p:nvGrpSpPr>
        <p:grpSpPr>
          <a:xfrm>
            <a:off x="-202325" y="3358777"/>
            <a:ext cx="15020641" cy="4921260"/>
            <a:chOff x="0" y="-47625"/>
            <a:chExt cx="1471501" cy="1430100"/>
          </a:xfrm>
        </p:grpSpPr>
        <p:sp>
          <p:nvSpPr>
            <p:cNvPr id="43" name="Google Shape;43;p5"/>
            <p:cNvSpPr/>
            <p:nvPr/>
          </p:nvSpPr>
          <p:spPr>
            <a:xfrm>
              <a:off x="0" y="0"/>
              <a:ext cx="1471501" cy="1382373"/>
            </a:xfrm>
            <a:custGeom>
              <a:avLst/>
              <a:gdLst/>
              <a:ahLst/>
              <a:cxnLst/>
              <a:rect l="l" t="t" r="r" b="b"/>
              <a:pathLst>
                <a:path w="1471501" h="1382373" extrusionOk="0">
                  <a:moveTo>
                    <a:pt x="20785" y="0"/>
                  </a:moveTo>
                  <a:lnTo>
                    <a:pt x="1450716" y="0"/>
                  </a:lnTo>
                  <a:cubicBezTo>
                    <a:pt x="1456228" y="0"/>
                    <a:pt x="1461515" y="2190"/>
                    <a:pt x="1465413" y="6088"/>
                  </a:cubicBezTo>
                  <a:cubicBezTo>
                    <a:pt x="1469311" y="9986"/>
                    <a:pt x="1471501" y="15273"/>
                    <a:pt x="1471501" y="20785"/>
                  </a:cubicBezTo>
                  <a:lnTo>
                    <a:pt x="1471501" y="1361588"/>
                  </a:lnTo>
                  <a:cubicBezTo>
                    <a:pt x="1471501" y="1367101"/>
                    <a:pt x="1469311" y="1372388"/>
                    <a:pt x="1465413" y="1376286"/>
                  </a:cubicBezTo>
                  <a:cubicBezTo>
                    <a:pt x="1461515" y="1380184"/>
                    <a:pt x="1456228" y="1382373"/>
                    <a:pt x="1450716" y="1382373"/>
                  </a:cubicBezTo>
                  <a:lnTo>
                    <a:pt x="20785" y="1382373"/>
                  </a:lnTo>
                  <a:cubicBezTo>
                    <a:pt x="15273" y="1382373"/>
                    <a:pt x="9986" y="1380184"/>
                    <a:pt x="6088" y="1376286"/>
                  </a:cubicBezTo>
                  <a:cubicBezTo>
                    <a:pt x="2190" y="1372388"/>
                    <a:pt x="0" y="1367101"/>
                    <a:pt x="0" y="1361588"/>
                  </a:cubicBezTo>
                  <a:lnTo>
                    <a:pt x="0" y="20785"/>
                  </a:lnTo>
                  <a:cubicBezTo>
                    <a:pt x="0" y="15273"/>
                    <a:pt x="2190" y="9986"/>
                    <a:pt x="6088" y="6088"/>
                  </a:cubicBezTo>
                  <a:cubicBezTo>
                    <a:pt x="9986" y="2190"/>
                    <a:pt x="15273" y="0"/>
                    <a:pt x="20785" y="0"/>
                  </a:cubicBezTo>
                  <a:close/>
                </a:path>
              </a:pathLst>
            </a:custGeom>
            <a:solidFill>
              <a:srgbClr val="890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5"/>
            <p:cNvSpPr txBox="1"/>
            <p:nvPr/>
          </p:nvSpPr>
          <p:spPr>
            <a:xfrm>
              <a:off x="0" y="-47625"/>
              <a:ext cx="1471500" cy="143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" name="Google Shape;45;p5"/>
          <p:cNvSpPr txBox="1">
            <a:spLocks noGrp="1"/>
          </p:cNvSpPr>
          <p:nvPr>
            <p:ph type="title"/>
          </p:nvPr>
        </p:nvSpPr>
        <p:spPr>
          <a:xfrm>
            <a:off x="1539299" y="677750"/>
            <a:ext cx="15209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Calibri"/>
              <a:buNone/>
              <a:defRPr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body" idx="1"/>
          </p:nvPr>
        </p:nvSpPr>
        <p:spPr>
          <a:xfrm>
            <a:off x="1343838" y="6202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500"/>
              <a:buNone/>
              <a:defRPr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25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2500"/>
              <a:buNone/>
              <a:defRPr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2500"/>
              <a:buNone/>
              <a:defRPr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2500"/>
              <a:buNone/>
              <a:defRPr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2500"/>
              <a:buNone/>
              <a:defRPr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2500"/>
              <a:buNone/>
              <a:defRPr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2500"/>
              <a:buNone/>
              <a:defRPr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grpSp>
        <p:nvGrpSpPr>
          <p:cNvPr id="47" name="Google Shape;47;p5"/>
          <p:cNvGrpSpPr/>
          <p:nvPr/>
        </p:nvGrpSpPr>
        <p:grpSpPr>
          <a:xfrm>
            <a:off x="879358" y="8821563"/>
            <a:ext cx="16503437" cy="964003"/>
            <a:chOff x="0" y="0"/>
            <a:chExt cx="22004582" cy="1285337"/>
          </a:xfrm>
        </p:grpSpPr>
        <p:cxnSp>
          <p:nvCxnSpPr>
            <p:cNvPr id="48" name="Google Shape;48;p5"/>
            <p:cNvCxnSpPr/>
            <p:nvPr/>
          </p:nvCxnSpPr>
          <p:spPr>
            <a:xfrm>
              <a:off x="15402482" y="556916"/>
              <a:ext cx="6602100" cy="0"/>
            </a:xfrm>
            <a:prstGeom prst="straightConnector1">
              <a:avLst/>
            </a:prstGeom>
            <a:noFill/>
            <a:ln w="50800" cap="rnd" cmpd="sng">
              <a:solidFill>
                <a:srgbClr val="EDC253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9" name="Google Shape;49;p5"/>
            <p:cNvSpPr/>
            <p:nvPr/>
          </p:nvSpPr>
          <p:spPr>
            <a:xfrm rot="10800000">
              <a:off x="9064638" y="0"/>
              <a:ext cx="3909769" cy="1285337"/>
            </a:xfrm>
            <a:custGeom>
              <a:avLst/>
              <a:gdLst/>
              <a:ahLst/>
              <a:cxnLst/>
              <a:rect l="l" t="t" r="r" b="b"/>
              <a:pathLst>
                <a:path w="3909769" h="1285337" extrusionOk="0">
                  <a:moveTo>
                    <a:pt x="0" y="0"/>
                  </a:moveTo>
                  <a:lnTo>
                    <a:pt x="3909769" y="0"/>
                  </a:lnTo>
                  <a:lnTo>
                    <a:pt x="3909769" y="1285337"/>
                  </a:lnTo>
                  <a:lnTo>
                    <a:pt x="0" y="128533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cxnSp>
          <p:nvCxnSpPr>
            <p:cNvPr id="50" name="Google Shape;50;p5"/>
            <p:cNvCxnSpPr/>
            <p:nvPr/>
          </p:nvCxnSpPr>
          <p:spPr>
            <a:xfrm>
              <a:off x="0" y="556916"/>
              <a:ext cx="6602100" cy="0"/>
            </a:xfrm>
            <a:prstGeom prst="straightConnector1">
              <a:avLst/>
            </a:prstGeom>
            <a:noFill/>
            <a:ln w="50800" cap="rnd" cmpd="sng">
              <a:solidFill>
                <a:srgbClr val="EDC25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51" name="Google Shape;51;p5"/>
          <p:cNvGrpSpPr/>
          <p:nvPr/>
        </p:nvGrpSpPr>
        <p:grpSpPr>
          <a:xfrm>
            <a:off x="-1245873" y="5337783"/>
            <a:ext cx="1713476" cy="6357829"/>
            <a:chOff x="0" y="-47625"/>
            <a:chExt cx="1161600" cy="4310100"/>
          </a:xfrm>
        </p:grpSpPr>
        <p:sp>
          <p:nvSpPr>
            <p:cNvPr id="52" name="Google Shape;52;p5"/>
            <p:cNvSpPr/>
            <p:nvPr/>
          </p:nvSpPr>
          <p:spPr>
            <a:xfrm>
              <a:off x="0" y="0"/>
              <a:ext cx="1161570" cy="4262438"/>
            </a:xfrm>
            <a:custGeom>
              <a:avLst/>
              <a:gdLst/>
              <a:ahLst/>
              <a:cxnLst/>
              <a:rect l="l" t="t" r="r" b="b"/>
              <a:pathLst>
                <a:path w="1161570" h="4262438" extrusionOk="0">
                  <a:moveTo>
                    <a:pt x="67775" y="0"/>
                  </a:moveTo>
                  <a:lnTo>
                    <a:pt x="1093795" y="0"/>
                  </a:lnTo>
                  <a:cubicBezTo>
                    <a:pt x="1131226" y="0"/>
                    <a:pt x="1161570" y="30344"/>
                    <a:pt x="1161570" y="67775"/>
                  </a:cubicBezTo>
                  <a:lnTo>
                    <a:pt x="1161570" y="4194663"/>
                  </a:lnTo>
                  <a:cubicBezTo>
                    <a:pt x="1161570" y="4212638"/>
                    <a:pt x="1154429" y="4229877"/>
                    <a:pt x="1141719" y="4242587"/>
                  </a:cubicBezTo>
                  <a:cubicBezTo>
                    <a:pt x="1129009" y="4255297"/>
                    <a:pt x="1111770" y="4262438"/>
                    <a:pt x="1093795" y="4262438"/>
                  </a:cubicBezTo>
                  <a:lnTo>
                    <a:pt x="67775" y="4262438"/>
                  </a:lnTo>
                  <a:cubicBezTo>
                    <a:pt x="30344" y="4262438"/>
                    <a:pt x="0" y="4232094"/>
                    <a:pt x="0" y="4194663"/>
                  </a:cubicBezTo>
                  <a:lnTo>
                    <a:pt x="0" y="67775"/>
                  </a:lnTo>
                  <a:cubicBezTo>
                    <a:pt x="0" y="49800"/>
                    <a:pt x="7141" y="32561"/>
                    <a:pt x="19851" y="19851"/>
                  </a:cubicBezTo>
                  <a:cubicBezTo>
                    <a:pt x="32561" y="7141"/>
                    <a:pt x="49800" y="0"/>
                    <a:pt x="6777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EDC25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5"/>
            <p:cNvSpPr txBox="1"/>
            <p:nvPr/>
          </p:nvSpPr>
          <p:spPr>
            <a:xfrm>
              <a:off x="0" y="-47625"/>
              <a:ext cx="1161600" cy="431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" name="Google Shape;54;p5"/>
          <p:cNvGrpSpPr/>
          <p:nvPr/>
        </p:nvGrpSpPr>
        <p:grpSpPr>
          <a:xfrm>
            <a:off x="221597" y="7412554"/>
            <a:ext cx="1122256" cy="1117481"/>
            <a:chOff x="0" y="-47625"/>
            <a:chExt cx="760800" cy="757563"/>
          </a:xfrm>
        </p:grpSpPr>
        <p:sp>
          <p:nvSpPr>
            <p:cNvPr id="55" name="Google Shape;55;p5"/>
            <p:cNvSpPr/>
            <p:nvPr/>
          </p:nvSpPr>
          <p:spPr>
            <a:xfrm>
              <a:off x="0" y="0"/>
              <a:ext cx="760783" cy="709938"/>
            </a:xfrm>
            <a:custGeom>
              <a:avLst/>
              <a:gdLst/>
              <a:ahLst/>
              <a:cxnLst/>
              <a:rect l="l" t="t" r="r" b="b"/>
              <a:pathLst>
                <a:path w="760783" h="709938" extrusionOk="0">
                  <a:moveTo>
                    <a:pt x="103479" y="0"/>
                  </a:moveTo>
                  <a:lnTo>
                    <a:pt x="657304" y="0"/>
                  </a:lnTo>
                  <a:cubicBezTo>
                    <a:pt x="684748" y="0"/>
                    <a:pt x="711069" y="10902"/>
                    <a:pt x="730475" y="30308"/>
                  </a:cubicBezTo>
                  <a:cubicBezTo>
                    <a:pt x="749881" y="49714"/>
                    <a:pt x="760783" y="76035"/>
                    <a:pt x="760783" y="103479"/>
                  </a:cubicBezTo>
                  <a:lnTo>
                    <a:pt x="760783" y="606459"/>
                  </a:lnTo>
                  <a:cubicBezTo>
                    <a:pt x="760783" y="633904"/>
                    <a:pt x="749881" y="660224"/>
                    <a:pt x="730475" y="679630"/>
                  </a:cubicBezTo>
                  <a:cubicBezTo>
                    <a:pt x="711069" y="699036"/>
                    <a:pt x="684748" y="709938"/>
                    <a:pt x="657304" y="709938"/>
                  </a:cubicBezTo>
                  <a:lnTo>
                    <a:pt x="103479" y="709938"/>
                  </a:lnTo>
                  <a:cubicBezTo>
                    <a:pt x="76035" y="709938"/>
                    <a:pt x="49714" y="699036"/>
                    <a:pt x="30308" y="679630"/>
                  </a:cubicBezTo>
                  <a:cubicBezTo>
                    <a:pt x="10902" y="660224"/>
                    <a:pt x="0" y="633904"/>
                    <a:pt x="0" y="606459"/>
                  </a:cubicBezTo>
                  <a:lnTo>
                    <a:pt x="0" y="103479"/>
                  </a:lnTo>
                  <a:cubicBezTo>
                    <a:pt x="0" y="76035"/>
                    <a:pt x="10902" y="49714"/>
                    <a:pt x="30308" y="30308"/>
                  </a:cubicBezTo>
                  <a:cubicBezTo>
                    <a:pt x="49714" y="10902"/>
                    <a:pt x="76035" y="0"/>
                    <a:pt x="1034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EDC25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5"/>
            <p:cNvSpPr txBox="1"/>
            <p:nvPr/>
          </p:nvSpPr>
          <p:spPr>
            <a:xfrm>
              <a:off x="0" y="-47625"/>
              <a:ext cx="760800" cy="75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" name="Google Shape;57;p5"/>
          <p:cNvGrpSpPr/>
          <p:nvPr/>
        </p:nvGrpSpPr>
        <p:grpSpPr>
          <a:xfrm>
            <a:off x="16482117" y="-716116"/>
            <a:ext cx="575740" cy="2881988"/>
            <a:chOff x="0" y="-47625"/>
            <a:chExt cx="333956" cy="1671687"/>
          </a:xfrm>
        </p:grpSpPr>
        <p:sp>
          <p:nvSpPr>
            <p:cNvPr id="58" name="Google Shape;58;p5"/>
            <p:cNvSpPr/>
            <p:nvPr/>
          </p:nvSpPr>
          <p:spPr>
            <a:xfrm>
              <a:off x="0" y="0"/>
              <a:ext cx="333956" cy="1624062"/>
            </a:xfrm>
            <a:custGeom>
              <a:avLst/>
              <a:gdLst/>
              <a:ahLst/>
              <a:cxnLst/>
              <a:rect l="l" t="t" r="r" b="b"/>
              <a:pathLst>
                <a:path w="333956" h="1624062" extrusionOk="0">
                  <a:moveTo>
                    <a:pt x="166978" y="0"/>
                  </a:moveTo>
                  <a:lnTo>
                    <a:pt x="166978" y="0"/>
                  </a:lnTo>
                  <a:cubicBezTo>
                    <a:pt x="211263" y="0"/>
                    <a:pt x="253735" y="17592"/>
                    <a:pt x="285049" y="48907"/>
                  </a:cubicBezTo>
                  <a:cubicBezTo>
                    <a:pt x="316364" y="80221"/>
                    <a:pt x="333956" y="122693"/>
                    <a:pt x="333956" y="166978"/>
                  </a:cubicBezTo>
                  <a:lnTo>
                    <a:pt x="333956" y="1457083"/>
                  </a:lnTo>
                  <a:cubicBezTo>
                    <a:pt x="333956" y="1501369"/>
                    <a:pt x="316364" y="1543840"/>
                    <a:pt x="285049" y="1575155"/>
                  </a:cubicBezTo>
                  <a:cubicBezTo>
                    <a:pt x="253735" y="1606469"/>
                    <a:pt x="211263" y="1624062"/>
                    <a:pt x="166978" y="1624062"/>
                  </a:cubicBezTo>
                  <a:lnTo>
                    <a:pt x="166978" y="1624062"/>
                  </a:lnTo>
                  <a:cubicBezTo>
                    <a:pt x="122693" y="1624062"/>
                    <a:pt x="80221" y="1606469"/>
                    <a:pt x="48907" y="1575155"/>
                  </a:cubicBezTo>
                  <a:cubicBezTo>
                    <a:pt x="17592" y="1543840"/>
                    <a:pt x="0" y="1501369"/>
                    <a:pt x="0" y="1457083"/>
                  </a:cubicBezTo>
                  <a:lnTo>
                    <a:pt x="0" y="166978"/>
                  </a:lnTo>
                  <a:cubicBezTo>
                    <a:pt x="0" y="122693"/>
                    <a:pt x="17592" y="80221"/>
                    <a:pt x="48907" y="48907"/>
                  </a:cubicBezTo>
                  <a:cubicBezTo>
                    <a:pt x="80221" y="17592"/>
                    <a:pt x="122693" y="0"/>
                    <a:pt x="166978" y="0"/>
                  </a:cubicBezTo>
                  <a:close/>
                </a:path>
              </a:pathLst>
            </a:custGeom>
            <a:solidFill>
              <a:srgbClr val="EDC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5"/>
            <p:cNvSpPr txBox="1"/>
            <p:nvPr/>
          </p:nvSpPr>
          <p:spPr>
            <a:xfrm>
              <a:off x="0" y="-47625"/>
              <a:ext cx="333900" cy="167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" name="Google Shape;60;p5"/>
          <p:cNvGrpSpPr/>
          <p:nvPr/>
        </p:nvGrpSpPr>
        <p:grpSpPr>
          <a:xfrm>
            <a:off x="15494116" y="6475729"/>
            <a:ext cx="1727637" cy="2345852"/>
            <a:chOff x="0" y="-47625"/>
            <a:chExt cx="1171200" cy="1590300"/>
          </a:xfrm>
        </p:grpSpPr>
        <p:sp>
          <p:nvSpPr>
            <p:cNvPr id="61" name="Google Shape;61;p5"/>
            <p:cNvSpPr/>
            <p:nvPr/>
          </p:nvSpPr>
          <p:spPr>
            <a:xfrm>
              <a:off x="0" y="0"/>
              <a:ext cx="1171100" cy="1542675"/>
            </a:xfrm>
            <a:custGeom>
              <a:avLst/>
              <a:gdLst/>
              <a:ahLst/>
              <a:cxnLst/>
              <a:rect l="l" t="t" r="r" b="b"/>
              <a:pathLst>
                <a:path w="1171100" h="1542675" extrusionOk="0">
                  <a:moveTo>
                    <a:pt x="67223" y="0"/>
                  </a:moveTo>
                  <a:lnTo>
                    <a:pt x="1103877" y="0"/>
                  </a:lnTo>
                  <a:cubicBezTo>
                    <a:pt x="1121705" y="0"/>
                    <a:pt x="1138804" y="7082"/>
                    <a:pt x="1151411" y="19689"/>
                  </a:cubicBezTo>
                  <a:cubicBezTo>
                    <a:pt x="1164018" y="32296"/>
                    <a:pt x="1171100" y="49395"/>
                    <a:pt x="1171100" y="67223"/>
                  </a:cubicBezTo>
                  <a:lnTo>
                    <a:pt x="1171100" y="1475451"/>
                  </a:lnTo>
                  <a:cubicBezTo>
                    <a:pt x="1171100" y="1493280"/>
                    <a:pt x="1164018" y="1510379"/>
                    <a:pt x="1151411" y="1522985"/>
                  </a:cubicBezTo>
                  <a:cubicBezTo>
                    <a:pt x="1138804" y="1535592"/>
                    <a:pt x="1121705" y="1542675"/>
                    <a:pt x="1103877" y="1542675"/>
                  </a:cubicBezTo>
                  <a:lnTo>
                    <a:pt x="67223" y="1542675"/>
                  </a:lnTo>
                  <a:cubicBezTo>
                    <a:pt x="49395" y="1542675"/>
                    <a:pt x="32296" y="1535592"/>
                    <a:pt x="19689" y="1522985"/>
                  </a:cubicBezTo>
                  <a:cubicBezTo>
                    <a:pt x="7082" y="1510379"/>
                    <a:pt x="0" y="1493280"/>
                    <a:pt x="0" y="1475451"/>
                  </a:cubicBezTo>
                  <a:lnTo>
                    <a:pt x="0" y="67223"/>
                  </a:lnTo>
                  <a:cubicBezTo>
                    <a:pt x="0" y="49395"/>
                    <a:pt x="7082" y="32296"/>
                    <a:pt x="19689" y="19689"/>
                  </a:cubicBezTo>
                  <a:cubicBezTo>
                    <a:pt x="32296" y="7082"/>
                    <a:pt x="49395" y="0"/>
                    <a:pt x="6722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89054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5"/>
            <p:cNvSpPr txBox="1"/>
            <p:nvPr/>
          </p:nvSpPr>
          <p:spPr>
            <a:xfrm>
              <a:off x="0" y="-47625"/>
              <a:ext cx="1171200" cy="159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" name="Google Shape;63;p5"/>
          <p:cNvGrpSpPr/>
          <p:nvPr/>
        </p:nvGrpSpPr>
        <p:grpSpPr>
          <a:xfrm>
            <a:off x="16732315" y="6677564"/>
            <a:ext cx="3035995" cy="1200938"/>
            <a:chOff x="0" y="-47625"/>
            <a:chExt cx="1761018" cy="696600"/>
          </a:xfrm>
        </p:grpSpPr>
        <p:sp>
          <p:nvSpPr>
            <p:cNvPr id="64" name="Google Shape;64;p5"/>
            <p:cNvSpPr/>
            <p:nvPr/>
          </p:nvSpPr>
          <p:spPr>
            <a:xfrm>
              <a:off x="0" y="0"/>
              <a:ext cx="1761018" cy="648844"/>
            </a:xfrm>
            <a:custGeom>
              <a:avLst/>
              <a:gdLst/>
              <a:ahLst/>
              <a:cxnLst/>
              <a:rect l="l" t="t" r="r" b="b"/>
              <a:pathLst>
                <a:path w="1761018" h="648844" extrusionOk="0">
                  <a:moveTo>
                    <a:pt x="38250" y="0"/>
                  </a:moveTo>
                  <a:lnTo>
                    <a:pt x="1722768" y="0"/>
                  </a:lnTo>
                  <a:cubicBezTo>
                    <a:pt x="1732913" y="0"/>
                    <a:pt x="1742642" y="4030"/>
                    <a:pt x="1749815" y="11203"/>
                  </a:cubicBezTo>
                  <a:cubicBezTo>
                    <a:pt x="1756988" y="18377"/>
                    <a:pt x="1761018" y="28106"/>
                    <a:pt x="1761018" y="38250"/>
                  </a:cubicBezTo>
                  <a:lnTo>
                    <a:pt x="1761018" y="610594"/>
                  </a:lnTo>
                  <a:cubicBezTo>
                    <a:pt x="1761018" y="620738"/>
                    <a:pt x="1756988" y="630467"/>
                    <a:pt x="1749815" y="637641"/>
                  </a:cubicBezTo>
                  <a:cubicBezTo>
                    <a:pt x="1742642" y="644814"/>
                    <a:pt x="1732913" y="648844"/>
                    <a:pt x="1722768" y="648844"/>
                  </a:cubicBezTo>
                  <a:lnTo>
                    <a:pt x="38250" y="648844"/>
                  </a:lnTo>
                  <a:cubicBezTo>
                    <a:pt x="28106" y="648844"/>
                    <a:pt x="18377" y="644814"/>
                    <a:pt x="11203" y="637641"/>
                  </a:cubicBezTo>
                  <a:cubicBezTo>
                    <a:pt x="4030" y="630467"/>
                    <a:pt x="0" y="620738"/>
                    <a:pt x="0" y="610594"/>
                  </a:cubicBezTo>
                  <a:lnTo>
                    <a:pt x="0" y="38250"/>
                  </a:lnTo>
                  <a:cubicBezTo>
                    <a:pt x="0" y="28106"/>
                    <a:pt x="4030" y="18377"/>
                    <a:pt x="11203" y="11203"/>
                  </a:cubicBezTo>
                  <a:cubicBezTo>
                    <a:pt x="18377" y="4030"/>
                    <a:pt x="28106" y="0"/>
                    <a:pt x="38250" y="0"/>
                  </a:cubicBezTo>
                  <a:close/>
                </a:path>
              </a:pathLst>
            </a:custGeom>
            <a:solidFill>
              <a:srgbClr val="EDC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5"/>
            <p:cNvSpPr txBox="1"/>
            <p:nvPr/>
          </p:nvSpPr>
          <p:spPr>
            <a:xfrm>
              <a:off x="0" y="-47625"/>
              <a:ext cx="1761000" cy="69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6"/>
          <p:cNvSpPr txBox="1">
            <a:spLocks noGrp="1"/>
          </p:cNvSpPr>
          <p:nvPr>
            <p:ph type="title"/>
          </p:nvPr>
        </p:nvSpPr>
        <p:spPr>
          <a:xfrm>
            <a:off x="1097550" y="1254025"/>
            <a:ext cx="1636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body" idx="1"/>
          </p:nvPr>
        </p:nvSpPr>
        <p:spPr>
          <a:xfrm>
            <a:off x="984550" y="3879150"/>
            <a:ext cx="53223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body" idx="2"/>
          </p:nvPr>
        </p:nvSpPr>
        <p:spPr>
          <a:xfrm>
            <a:off x="6507683" y="3879150"/>
            <a:ext cx="53223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grpSp>
        <p:nvGrpSpPr>
          <p:cNvPr id="70" name="Google Shape;70;p6"/>
          <p:cNvGrpSpPr/>
          <p:nvPr/>
        </p:nvGrpSpPr>
        <p:grpSpPr>
          <a:xfrm>
            <a:off x="879358" y="8821563"/>
            <a:ext cx="16503437" cy="964003"/>
            <a:chOff x="0" y="0"/>
            <a:chExt cx="22004582" cy="1285337"/>
          </a:xfrm>
        </p:grpSpPr>
        <p:cxnSp>
          <p:nvCxnSpPr>
            <p:cNvPr id="71" name="Google Shape;71;p6"/>
            <p:cNvCxnSpPr/>
            <p:nvPr/>
          </p:nvCxnSpPr>
          <p:spPr>
            <a:xfrm>
              <a:off x="15402482" y="556916"/>
              <a:ext cx="6602100" cy="0"/>
            </a:xfrm>
            <a:prstGeom prst="straightConnector1">
              <a:avLst/>
            </a:prstGeom>
            <a:noFill/>
            <a:ln w="50800" cap="rnd" cmpd="sng">
              <a:solidFill>
                <a:srgbClr val="EDC253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72" name="Google Shape;72;p6"/>
            <p:cNvSpPr/>
            <p:nvPr/>
          </p:nvSpPr>
          <p:spPr>
            <a:xfrm rot="10800000">
              <a:off x="9064638" y="0"/>
              <a:ext cx="3909769" cy="1285337"/>
            </a:xfrm>
            <a:custGeom>
              <a:avLst/>
              <a:gdLst/>
              <a:ahLst/>
              <a:cxnLst/>
              <a:rect l="l" t="t" r="r" b="b"/>
              <a:pathLst>
                <a:path w="3909769" h="1285337" extrusionOk="0">
                  <a:moveTo>
                    <a:pt x="0" y="0"/>
                  </a:moveTo>
                  <a:lnTo>
                    <a:pt x="3909769" y="0"/>
                  </a:lnTo>
                  <a:lnTo>
                    <a:pt x="3909769" y="1285337"/>
                  </a:lnTo>
                  <a:lnTo>
                    <a:pt x="0" y="128533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cxnSp>
          <p:nvCxnSpPr>
            <p:cNvPr id="73" name="Google Shape;73;p6"/>
            <p:cNvCxnSpPr/>
            <p:nvPr/>
          </p:nvCxnSpPr>
          <p:spPr>
            <a:xfrm>
              <a:off x="0" y="556916"/>
              <a:ext cx="6602100" cy="0"/>
            </a:xfrm>
            <a:prstGeom prst="straightConnector1">
              <a:avLst/>
            </a:prstGeom>
            <a:noFill/>
            <a:ln w="50800" cap="rnd" cmpd="sng">
              <a:solidFill>
                <a:srgbClr val="EDC25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7"/>
          <p:cNvSpPr txBox="1">
            <a:spLocks noGrp="1"/>
          </p:cNvSpPr>
          <p:nvPr>
            <p:ph type="title"/>
          </p:nvPr>
        </p:nvSpPr>
        <p:spPr>
          <a:xfrm>
            <a:off x="1097550" y="1254025"/>
            <a:ext cx="1636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body" idx="1"/>
          </p:nvPr>
        </p:nvSpPr>
        <p:spPr>
          <a:xfrm>
            <a:off x="1737925" y="4058275"/>
            <a:ext cx="6221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735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/>
            </a:lvl1pPr>
            <a:lvl2pPr marL="914400" lvl="1" indent="-38735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Char char="–"/>
              <a:defRPr/>
            </a:lvl2pPr>
            <a:lvl3pPr marL="1371600" lvl="2" indent="-3873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/>
            </a:lvl3pPr>
            <a:lvl4pPr marL="1828800" lvl="3" indent="-38735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500"/>
              <a:buChar char="–"/>
              <a:defRPr/>
            </a:lvl4pPr>
            <a:lvl5pPr marL="2286000" lvl="4" indent="-38735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500"/>
              <a:buChar char="»"/>
              <a:defRPr/>
            </a:lvl5pPr>
            <a:lvl6pPr marL="2743200" lvl="5" indent="-38735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/>
            </a:lvl6pPr>
            <a:lvl7pPr marL="3200400" lvl="6" indent="-38735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/>
            </a:lvl7pPr>
            <a:lvl8pPr marL="3657600" lvl="7" indent="-38735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/>
            </a:lvl8pPr>
            <a:lvl9pPr marL="4114800" lvl="8" indent="-38735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7"/>
          <p:cNvSpPr txBox="1">
            <a:spLocks noGrp="1"/>
          </p:cNvSpPr>
          <p:nvPr>
            <p:ph type="body" idx="2"/>
          </p:nvPr>
        </p:nvSpPr>
        <p:spPr>
          <a:xfrm>
            <a:off x="8186398" y="4058275"/>
            <a:ext cx="62238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735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/>
            </a:lvl1pPr>
            <a:lvl2pPr marL="914400" lvl="1" indent="-38735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Char char="–"/>
              <a:defRPr/>
            </a:lvl2pPr>
            <a:lvl3pPr marL="1371600" lvl="2" indent="-3873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/>
            </a:lvl3pPr>
            <a:lvl4pPr marL="1828800" lvl="3" indent="-38735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500"/>
              <a:buChar char="–"/>
              <a:defRPr/>
            </a:lvl4pPr>
            <a:lvl5pPr marL="2286000" lvl="4" indent="-38735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500"/>
              <a:buChar char="»"/>
              <a:defRPr/>
            </a:lvl5pPr>
            <a:lvl6pPr marL="2743200" lvl="5" indent="-38735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/>
            </a:lvl6pPr>
            <a:lvl7pPr marL="3200400" lvl="6" indent="-38735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/>
            </a:lvl7pPr>
            <a:lvl8pPr marL="3657600" lvl="7" indent="-38735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/>
            </a:lvl8pPr>
            <a:lvl9pPr marL="4114800" lvl="8" indent="-38735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/>
            </a:lvl9pPr>
          </a:lstStyle>
          <a:p>
            <a:endParaRPr/>
          </a:p>
        </p:txBody>
      </p:sp>
      <p:grpSp>
        <p:nvGrpSpPr>
          <p:cNvPr id="78" name="Google Shape;78;p7"/>
          <p:cNvGrpSpPr/>
          <p:nvPr/>
        </p:nvGrpSpPr>
        <p:grpSpPr>
          <a:xfrm>
            <a:off x="879358" y="8821563"/>
            <a:ext cx="16503437" cy="964003"/>
            <a:chOff x="0" y="0"/>
            <a:chExt cx="22004582" cy="1285337"/>
          </a:xfrm>
        </p:grpSpPr>
        <p:cxnSp>
          <p:nvCxnSpPr>
            <p:cNvPr id="79" name="Google Shape;79;p7"/>
            <p:cNvCxnSpPr/>
            <p:nvPr/>
          </p:nvCxnSpPr>
          <p:spPr>
            <a:xfrm>
              <a:off x="15402482" y="556916"/>
              <a:ext cx="6602100" cy="0"/>
            </a:xfrm>
            <a:prstGeom prst="straightConnector1">
              <a:avLst/>
            </a:prstGeom>
            <a:noFill/>
            <a:ln w="50800" cap="rnd" cmpd="sng">
              <a:solidFill>
                <a:srgbClr val="EDC253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80" name="Google Shape;80;p7"/>
            <p:cNvSpPr/>
            <p:nvPr/>
          </p:nvSpPr>
          <p:spPr>
            <a:xfrm rot="10800000">
              <a:off x="9064638" y="0"/>
              <a:ext cx="3909769" cy="1285337"/>
            </a:xfrm>
            <a:custGeom>
              <a:avLst/>
              <a:gdLst/>
              <a:ahLst/>
              <a:cxnLst/>
              <a:rect l="l" t="t" r="r" b="b"/>
              <a:pathLst>
                <a:path w="3909769" h="1285337" extrusionOk="0">
                  <a:moveTo>
                    <a:pt x="0" y="0"/>
                  </a:moveTo>
                  <a:lnTo>
                    <a:pt x="3909769" y="0"/>
                  </a:lnTo>
                  <a:lnTo>
                    <a:pt x="3909769" y="1285337"/>
                  </a:lnTo>
                  <a:lnTo>
                    <a:pt x="0" y="128533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cxnSp>
          <p:nvCxnSpPr>
            <p:cNvPr id="81" name="Google Shape;81;p7"/>
            <p:cNvCxnSpPr/>
            <p:nvPr/>
          </p:nvCxnSpPr>
          <p:spPr>
            <a:xfrm>
              <a:off x="0" y="556916"/>
              <a:ext cx="6602100" cy="0"/>
            </a:xfrm>
            <a:prstGeom prst="straightConnector1">
              <a:avLst/>
            </a:prstGeom>
            <a:noFill/>
            <a:ln w="50800" cap="rnd" cmpd="sng">
              <a:solidFill>
                <a:srgbClr val="EDC25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8"/>
          <p:cNvSpPr txBox="1">
            <a:spLocks noGrp="1"/>
          </p:cNvSpPr>
          <p:nvPr>
            <p:ph type="title"/>
          </p:nvPr>
        </p:nvSpPr>
        <p:spPr>
          <a:xfrm>
            <a:off x="4452000" y="3692475"/>
            <a:ext cx="938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4" name="Google Shape;84;p8"/>
          <p:cNvGrpSpPr/>
          <p:nvPr/>
        </p:nvGrpSpPr>
        <p:grpSpPr>
          <a:xfrm>
            <a:off x="879358" y="8821563"/>
            <a:ext cx="16503437" cy="964003"/>
            <a:chOff x="0" y="0"/>
            <a:chExt cx="22004582" cy="1285337"/>
          </a:xfrm>
        </p:grpSpPr>
        <p:cxnSp>
          <p:nvCxnSpPr>
            <p:cNvPr id="85" name="Google Shape;85;p8"/>
            <p:cNvCxnSpPr/>
            <p:nvPr/>
          </p:nvCxnSpPr>
          <p:spPr>
            <a:xfrm>
              <a:off x="15402482" y="556916"/>
              <a:ext cx="6602100" cy="0"/>
            </a:xfrm>
            <a:prstGeom prst="straightConnector1">
              <a:avLst/>
            </a:prstGeom>
            <a:noFill/>
            <a:ln w="50800" cap="rnd" cmpd="sng">
              <a:solidFill>
                <a:srgbClr val="EDC253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86" name="Google Shape;86;p8"/>
            <p:cNvSpPr/>
            <p:nvPr/>
          </p:nvSpPr>
          <p:spPr>
            <a:xfrm rot="10800000">
              <a:off x="9064638" y="0"/>
              <a:ext cx="3909769" cy="1285337"/>
            </a:xfrm>
            <a:custGeom>
              <a:avLst/>
              <a:gdLst/>
              <a:ahLst/>
              <a:cxnLst/>
              <a:rect l="l" t="t" r="r" b="b"/>
              <a:pathLst>
                <a:path w="3909769" h="1285337" extrusionOk="0">
                  <a:moveTo>
                    <a:pt x="0" y="0"/>
                  </a:moveTo>
                  <a:lnTo>
                    <a:pt x="3909769" y="0"/>
                  </a:lnTo>
                  <a:lnTo>
                    <a:pt x="3909769" y="1285337"/>
                  </a:lnTo>
                  <a:lnTo>
                    <a:pt x="0" y="128533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cxnSp>
          <p:nvCxnSpPr>
            <p:cNvPr id="87" name="Google Shape;87;p8"/>
            <p:cNvCxnSpPr/>
            <p:nvPr/>
          </p:nvCxnSpPr>
          <p:spPr>
            <a:xfrm>
              <a:off x="0" y="556916"/>
              <a:ext cx="6602100" cy="0"/>
            </a:xfrm>
            <a:prstGeom prst="straightConnector1">
              <a:avLst/>
            </a:prstGeom>
            <a:noFill/>
            <a:ln w="50800" cap="rnd" cmpd="sng">
              <a:solidFill>
                <a:srgbClr val="EDC25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88" name="Google Shape;88;p8"/>
          <p:cNvGrpSpPr/>
          <p:nvPr/>
        </p:nvGrpSpPr>
        <p:grpSpPr>
          <a:xfrm>
            <a:off x="-1092786" y="3533009"/>
            <a:ext cx="3565022" cy="4952353"/>
            <a:chOff x="0" y="-47625"/>
            <a:chExt cx="2416800" cy="3357300"/>
          </a:xfrm>
        </p:grpSpPr>
        <p:sp>
          <p:nvSpPr>
            <p:cNvPr id="89" name="Google Shape;89;p8"/>
            <p:cNvSpPr/>
            <p:nvPr/>
          </p:nvSpPr>
          <p:spPr>
            <a:xfrm>
              <a:off x="0" y="0"/>
              <a:ext cx="2416697" cy="3309661"/>
            </a:xfrm>
            <a:custGeom>
              <a:avLst/>
              <a:gdLst/>
              <a:ahLst/>
              <a:cxnLst/>
              <a:rect l="l" t="t" r="r" b="b"/>
              <a:pathLst>
                <a:path w="2416697" h="3309661" extrusionOk="0">
                  <a:moveTo>
                    <a:pt x="32576" y="0"/>
                  </a:moveTo>
                  <a:lnTo>
                    <a:pt x="2384122" y="0"/>
                  </a:lnTo>
                  <a:cubicBezTo>
                    <a:pt x="2392761" y="0"/>
                    <a:pt x="2401047" y="3432"/>
                    <a:pt x="2407156" y="9541"/>
                  </a:cubicBezTo>
                  <a:cubicBezTo>
                    <a:pt x="2413265" y="15650"/>
                    <a:pt x="2416697" y="23936"/>
                    <a:pt x="2416697" y="32576"/>
                  </a:cubicBezTo>
                  <a:lnTo>
                    <a:pt x="2416697" y="3277085"/>
                  </a:lnTo>
                  <a:cubicBezTo>
                    <a:pt x="2416697" y="3285725"/>
                    <a:pt x="2413265" y="3294011"/>
                    <a:pt x="2407156" y="3300119"/>
                  </a:cubicBezTo>
                  <a:cubicBezTo>
                    <a:pt x="2401047" y="3306229"/>
                    <a:pt x="2392761" y="3309661"/>
                    <a:pt x="2384122" y="3309661"/>
                  </a:cubicBezTo>
                  <a:lnTo>
                    <a:pt x="32576" y="3309661"/>
                  </a:lnTo>
                  <a:cubicBezTo>
                    <a:pt x="23936" y="3309661"/>
                    <a:pt x="15650" y="3306229"/>
                    <a:pt x="9541" y="3300119"/>
                  </a:cubicBezTo>
                  <a:cubicBezTo>
                    <a:pt x="3432" y="3294011"/>
                    <a:pt x="0" y="3285725"/>
                    <a:pt x="0" y="3277085"/>
                  </a:cubicBezTo>
                  <a:lnTo>
                    <a:pt x="0" y="32576"/>
                  </a:lnTo>
                  <a:cubicBezTo>
                    <a:pt x="0" y="23936"/>
                    <a:pt x="3432" y="15650"/>
                    <a:pt x="9541" y="9541"/>
                  </a:cubicBezTo>
                  <a:cubicBezTo>
                    <a:pt x="15650" y="3432"/>
                    <a:pt x="23936" y="0"/>
                    <a:pt x="3257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89054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8"/>
            <p:cNvSpPr txBox="1"/>
            <p:nvPr/>
          </p:nvSpPr>
          <p:spPr>
            <a:xfrm>
              <a:off x="0" y="-47625"/>
              <a:ext cx="2416800" cy="335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" name="Google Shape;91;p8"/>
          <p:cNvGrpSpPr/>
          <p:nvPr/>
        </p:nvGrpSpPr>
        <p:grpSpPr>
          <a:xfrm>
            <a:off x="16838043" y="4854161"/>
            <a:ext cx="2240972" cy="1437101"/>
            <a:chOff x="0" y="-47625"/>
            <a:chExt cx="1519200" cy="974240"/>
          </a:xfrm>
        </p:grpSpPr>
        <p:sp>
          <p:nvSpPr>
            <p:cNvPr id="92" name="Google Shape;92;p8"/>
            <p:cNvSpPr/>
            <p:nvPr/>
          </p:nvSpPr>
          <p:spPr>
            <a:xfrm>
              <a:off x="0" y="0"/>
              <a:ext cx="1519068" cy="926615"/>
            </a:xfrm>
            <a:custGeom>
              <a:avLst/>
              <a:gdLst/>
              <a:ahLst/>
              <a:cxnLst/>
              <a:rect l="l" t="t" r="r" b="b"/>
              <a:pathLst>
                <a:path w="1519068" h="926615" extrusionOk="0">
                  <a:moveTo>
                    <a:pt x="51825" y="0"/>
                  </a:moveTo>
                  <a:lnTo>
                    <a:pt x="1467243" y="0"/>
                  </a:lnTo>
                  <a:cubicBezTo>
                    <a:pt x="1480988" y="0"/>
                    <a:pt x="1494170" y="5460"/>
                    <a:pt x="1503889" y="15179"/>
                  </a:cubicBezTo>
                  <a:cubicBezTo>
                    <a:pt x="1513608" y="24898"/>
                    <a:pt x="1519068" y="38080"/>
                    <a:pt x="1519068" y="51825"/>
                  </a:cubicBezTo>
                  <a:lnTo>
                    <a:pt x="1519068" y="874791"/>
                  </a:lnTo>
                  <a:cubicBezTo>
                    <a:pt x="1519068" y="888535"/>
                    <a:pt x="1513608" y="901717"/>
                    <a:pt x="1503889" y="911436"/>
                  </a:cubicBezTo>
                  <a:cubicBezTo>
                    <a:pt x="1494170" y="921155"/>
                    <a:pt x="1480988" y="926615"/>
                    <a:pt x="1467243" y="926615"/>
                  </a:cubicBezTo>
                  <a:lnTo>
                    <a:pt x="51825" y="926615"/>
                  </a:lnTo>
                  <a:cubicBezTo>
                    <a:pt x="23203" y="926615"/>
                    <a:pt x="0" y="903413"/>
                    <a:pt x="0" y="874791"/>
                  </a:cubicBezTo>
                  <a:lnTo>
                    <a:pt x="0" y="51825"/>
                  </a:lnTo>
                  <a:cubicBezTo>
                    <a:pt x="0" y="38080"/>
                    <a:pt x="5460" y="24898"/>
                    <a:pt x="15179" y="15179"/>
                  </a:cubicBezTo>
                  <a:cubicBezTo>
                    <a:pt x="24898" y="5460"/>
                    <a:pt x="38080" y="0"/>
                    <a:pt x="51825" y="0"/>
                  </a:cubicBezTo>
                  <a:close/>
                </a:path>
              </a:pathLst>
            </a:custGeom>
            <a:solidFill>
              <a:srgbClr val="EDC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8"/>
            <p:cNvSpPr txBox="1"/>
            <p:nvPr/>
          </p:nvSpPr>
          <p:spPr>
            <a:xfrm>
              <a:off x="0" y="-47625"/>
              <a:ext cx="1519200" cy="97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" name="Google Shape;94;p8"/>
          <p:cNvGrpSpPr/>
          <p:nvPr/>
        </p:nvGrpSpPr>
        <p:grpSpPr>
          <a:xfrm>
            <a:off x="-1582622" y="101335"/>
            <a:ext cx="2611370" cy="1670993"/>
            <a:chOff x="0" y="-47625"/>
            <a:chExt cx="1770300" cy="1132800"/>
          </a:xfrm>
        </p:grpSpPr>
        <p:sp>
          <p:nvSpPr>
            <p:cNvPr id="95" name="Google Shape;95;p8"/>
            <p:cNvSpPr/>
            <p:nvPr/>
          </p:nvSpPr>
          <p:spPr>
            <a:xfrm>
              <a:off x="0" y="0"/>
              <a:ext cx="1770248" cy="1085055"/>
            </a:xfrm>
            <a:custGeom>
              <a:avLst/>
              <a:gdLst/>
              <a:ahLst/>
              <a:cxnLst/>
              <a:rect l="l" t="t" r="r" b="b"/>
              <a:pathLst>
                <a:path w="1770248" h="1085055" extrusionOk="0">
                  <a:moveTo>
                    <a:pt x="44471" y="0"/>
                  </a:moveTo>
                  <a:lnTo>
                    <a:pt x="1725777" y="0"/>
                  </a:lnTo>
                  <a:cubicBezTo>
                    <a:pt x="1737571" y="0"/>
                    <a:pt x="1748883" y="4685"/>
                    <a:pt x="1757223" y="13025"/>
                  </a:cubicBezTo>
                  <a:cubicBezTo>
                    <a:pt x="1765563" y="21365"/>
                    <a:pt x="1770248" y="32677"/>
                    <a:pt x="1770248" y="44471"/>
                  </a:cubicBezTo>
                  <a:lnTo>
                    <a:pt x="1770248" y="1040584"/>
                  </a:lnTo>
                  <a:cubicBezTo>
                    <a:pt x="1770248" y="1052378"/>
                    <a:pt x="1765563" y="1063690"/>
                    <a:pt x="1757223" y="1072030"/>
                  </a:cubicBezTo>
                  <a:cubicBezTo>
                    <a:pt x="1748883" y="1080370"/>
                    <a:pt x="1737571" y="1085055"/>
                    <a:pt x="1725777" y="1085055"/>
                  </a:cubicBezTo>
                  <a:lnTo>
                    <a:pt x="44471" y="1085055"/>
                  </a:lnTo>
                  <a:cubicBezTo>
                    <a:pt x="32677" y="1085055"/>
                    <a:pt x="21365" y="1080370"/>
                    <a:pt x="13025" y="1072030"/>
                  </a:cubicBezTo>
                  <a:cubicBezTo>
                    <a:pt x="4685" y="1063690"/>
                    <a:pt x="0" y="1052378"/>
                    <a:pt x="0" y="1040584"/>
                  </a:cubicBezTo>
                  <a:lnTo>
                    <a:pt x="0" y="44471"/>
                  </a:lnTo>
                  <a:cubicBezTo>
                    <a:pt x="0" y="32677"/>
                    <a:pt x="4685" y="21365"/>
                    <a:pt x="13025" y="13025"/>
                  </a:cubicBezTo>
                  <a:cubicBezTo>
                    <a:pt x="21365" y="4685"/>
                    <a:pt x="32677" y="0"/>
                    <a:pt x="44471" y="0"/>
                  </a:cubicBezTo>
                  <a:close/>
                </a:path>
              </a:pathLst>
            </a:custGeom>
            <a:solidFill>
              <a:srgbClr val="890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8"/>
            <p:cNvSpPr txBox="1"/>
            <p:nvPr/>
          </p:nvSpPr>
          <p:spPr>
            <a:xfrm>
              <a:off x="0" y="-47625"/>
              <a:ext cx="1770300" cy="113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" name="Google Shape;97;p8"/>
          <p:cNvGrpSpPr/>
          <p:nvPr/>
        </p:nvGrpSpPr>
        <p:grpSpPr>
          <a:xfrm>
            <a:off x="-760216" y="901626"/>
            <a:ext cx="2899899" cy="1289630"/>
            <a:chOff x="0" y="-47625"/>
            <a:chExt cx="1965900" cy="874266"/>
          </a:xfrm>
        </p:grpSpPr>
        <p:sp>
          <p:nvSpPr>
            <p:cNvPr id="98" name="Google Shape;98;p8"/>
            <p:cNvSpPr/>
            <p:nvPr/>
          </p:nvSpPr>
          <p:spPr>
            <a:xfrm>
              <a:off x="0" y="0"/>
              <a:ext cx="1965888" cy="826641"/>
            </a:xfrm>
            <a:custGeom>
              <a:avLst/>
              <a:gdLst/>
              <a:ahLst/>
              <a:cxnLst/>
              <a:rect l="l" t="t" r="r" b="b"/>
              <a:pathLst>
                <a:path w="1965888" h="826641" extrusionOk="0">
                  <a:moveTo>
                    <a:pt x="40046" y="0"/>
                  </a:moveTo>
                  <a:lnTo>
                    <a:pt x="1925843" y="0"/>
                  </a:lnTo>
                  <a:cubicBezTo>
                    <a:pt x="1947959" y="0"/>
                    <a:pt x="1965888" y="17929"/>
                    <a:pt x="1965888" y="40046"/>
                  </a:cubicBezTo>
                  <a:lnTo>
                    <a:pt x="1965888" y="786596"/>
                  </a:lnTo>
                  <a:cubicBezTo>
                    <a:pt x="1965888" y="808712"/>
                    <a:pt x="1947959" y="826641"/>
                    <a:pt x="1925843" y="826641"/>
                  </a:cubicBezTo>
                  <a:lnTo>
                    <a:pt x="40046" y="826641"/>
                  </a:lnTo>
                  <a:cubicBezTo>
                    <a:pt x="17929" y="826641"/>
                    <a:pt x="0" y="808712"/>
                    <a:pt x="0" y="786596"/>
                  </a:cubicBezTo>
                  <a:lnTo>
                    <a:pt x="0" y="40046"/>
                  </a:lnTo>
                  <a:cubicBezTo>
                    <a:pt x="0" y="17929"/>
                    <a:pt x="17929" y="0"/>
                    <a:pt x="4004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EDC25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8"/>
            <p:cNvSpPr txBox="1"/>
            <p:nvPr/>
          </p:nvSpPr>
          <p:spPr>
            <a:xfrm>
              <a:off x="0" y="-47625"/>
              <a:ext cx="1965900" cy="87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" name="Google Shape;100;p8"/>
          <p:cNvGrpSpPr/>
          <p:nvPr/>
        </p:nvGrpSpPr>
        <p:grpSpPr>
          <a:xfrm>
            <a:off x="16035209" y="1772333"/>
            <a:ext cx="4359363" cy="1920138"/>
            <a:chOff x="0" y="-47625"/>
            <a:chExt cx="2955300" cy="1301700"/>
          </a:xfrm>
        </p:grpSpPr>
        <p:sp>
          <p:nvSpPr>
            <p:cNvPr id="101" name="Google Shape;101;p8"/>
            <p:cNvSpPr/>
            <p:nvPr/>
          </p:nvSpPr>
          <p:spPr>
            <a:xfrm>
              <a:off x="0" y="0"/>
              <a:ext cx="2955231" cy="1254035"/>
            </a:xfrm>
            <a:custGeom>
              <a:avLst/>
              <a:gdLst/>
              <a:ahLst/>
              <a:cxnLst/>
              <a:rect l="l" t="t" r="r" b="b"/>
              <a:pathLst>
                <a:path w="2955231" h="1254035" extrusionOk="0">
                  <a:moveTo>
                    <a:pt x="26639" y="0"/>
                  </a:moveTo>
                  <a:lnTo>
                    <a:pt x="2928592" y="0"/>
                  </a:lnTo>
                  <a:cubicBezTo>
                    <a:pt x="2943304" y="0"/>
                    <a:pt x="2955231" y="11927"/>
                    <a:pt x="2955231" y="26639"/>
                  </a:cubicBezTo>
                  <a:lnTo>
                    <a:pt x="2955231" y="1227395"/>
                  </a:lnTo>
                  <a:cubicBezTo>
                    <a:pt x="2955231" y="1242108"/>
                    <a:pt x="2943304" y="1254035"/>
                    <a:pt x="2928592" y="1254035"/>
                  </a:cubicBezTo>
                  <a:lnTo>
                    <a:pt x="26639" y="1254035"/>
                  </a:lnTo>
                  <a:cubicBezTo>
                    <a:pt x="11927" y="1254035"/>
                    <a:pt x="0" y="1242108"/>
                    <a:pt x="0" y="1227395"/>
                  </a:cubicBezTo>
                  <a:lnTo>
                    <a:pt x="0" y="26639"/>
                  </a:lnTo>
                  <a:cubicBezTo>
                    <a:pt x="0" y="11927"/>
                    <a:pt x="11927" y="0"/>
                    <a:pt x="2663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89054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8"/>
            <p:cNvSpPr txBox="1"/>
            <p:nvPr/>
          </p:nvSpPr>
          <p:spPr>
            <a:xfrm>
              <a:off x="0" y="-47625"/>
              <a:ext cx="2955300" cy="130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9"/>
          <p:cNvSpPr txBox="1">
            <a:spLocks noGrp="1"/>
          </p:cNvSpPr>
          <p:nvPr>
            <p:ph type="title"/>
          </p:nvPr>
        </p:nvSpPr>
        <p:spPr>
          <a:xfrm>
            <a:off x="777375" y="1403100"/>
            <a:ext cx="16966500" cy="21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Calibri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>
            <a:endParaRPr/>
          </a:p>
        </p:txBody>
      </p:sp>
      <p:sp>
        <p:nvSpPr>
          <p:cNvPr id="105" name="Google Shape;105;p9"/>
          <p:cNvSpPr txBox="1">
            <a:spLocks noGrp="1"/>
          </p:cNvSpPr>
          <p:nvPr>
            <p:ph type="body" idx="1"/>
          </p:nvPr>
        </p:nvSpPr>
        <p:spPr>
          <a:xfrm>
            <a:off x="6516363" y="4228250"/>
            <a:ext cx="76491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735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/>
            </a:lvl1pPr>
            <a:lvl2pPr marL="914400" lvl="1" indent="-38735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500"/>
              <a:buChar char="–"/>
              <a:defRPr/>
            </a:lvl2pPr>
            <a:lvl3pPr marL="1371600" lvl="2" indent="-38735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/>
            </a:lvl3pPr>
            <a:lvl4pPr marL="1828800" lvl="3" indent="-38735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Char char="–"/>
              <a:defRPr/>
            </a:lvl4pPr>
            <a:lvl5pPr marL="2286000" lvl="4" indent="-38735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Char char="»"/>
              <a:defRPr/>
            </a:lvl5pPr>
            <a:lvl6pPr marL="2743200" lvl="5" indent="-38735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/>
            </a:lvl6pPr>
            <a:lvl7pPr marL="3200400" lvl="6" indent="-38735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/>
            </a:lvl7pPr>
            <a:lvl8pPr marL="3657600" lvl="7" indent="-38735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/>
            </a:lvl8pPr>
            <a:lvl9pPr marL="4114800" lvl="8" indent="-38735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9"/>
          <p:cNvSpPr txBox="1">
            <a:spLocks noGrp="1"/>
          </p:cNvSpPr>
          <p:nvPr>
            <p:ph type="body" idx="2"/>
          </p:nvPr>
        </p:nvSpPr>
        <p:spPr>
          <a:xfrm>
            <a:off x="1869750" y="4228250"/>
            <a:ext cx="5741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/>
            </a:lvl9pPr>
          </a:lstStyle>
          <a:p>
            <a:endParaRPr/>
          </a:p>
        </p:txBody>
      </p:sp>
      <p:grpSp>
        <p:nvGrpSpPr>
          <p:cNvPr id="107" name="Google Shape;107;p9"/>
          <p:cNvGrpSpPr/>
          <p:nvPr/>
        </p:nvGrpSpPr>
        <p:grpSpPr>
          <a:xfrm>
            <a:off x="15177128" y="3620164"/>
            <a:ext cx="2611370" cy="1813488"/>
            <a:chOff x="0" y="-47625"/>
            <a:chExt cx="1770300" cy="1229400"/>
          </a:xfrm>
        </p:grpSpPr>
        <p:sp>
          <p:nvSpPr>
            <p:cNvPr id="108" name="Google Shape;108;p9"/>
            <p:cNvSpPr/>
            <p:nvPr/>
          </p:nvSpPr>
          <p:spPr>
            <a:xfrm>
              <a:off x="0" y="0"/>
              <a:ext cx="1770248" cy="1181740"/>
            </a:xfrm>
            <a:custGeom>
              <a:avLst/>
              <a:gdLst/>
              <a:ahLst/>
              <a:cxnLst/>
              <a:rect l="l" t="t" r="r" b="b"/>
              <a:pathLst>
                <a:path w="1770248" h="1181740" extrusionOk="0">
                  <a:moveTo>
                    <a:pt x="44471" y="0"/>
                  </a:moveTo>
                  <a:lnTo>
                    <a:pt x="1725777" y="0"/>
                  </a:lnTo>
                  <a:cubicBezTo>
                    <a:pt x="1737571" y="0"/>
                    <a:pt x="1748883" y="4685"/>
                    <a:pt x="1757223" y="13025"/>
                  </a:cubicBezTo>
                  <a:cubicBezTo>
                    <a:pt x="1765563" y="21365"/>
                    <a:pt x="1770248" y="32677"/>
                    <a:pt x="1770248" y="44471"/>
                  </a:cubicBezTo>
                  <a:lnTo>
                    <a:pt x="1770248" y="1137269"/>
                  </a:lnTo>
                  <a:cubicBezTo>
                    <a:pt x="1770248" y="1149064"/>
                    <a:pt x="1765563" y="1160375"/>
                    <a:pt x="1757223" y="1168715"/>
                  </a:cubicBezTo>
                  <a:cubicBezTo>
                    <a:pt x="1748883" y="1177055"/>
                    <a:pt x="1737571" y="1181740"/>
                    <a:pt x="1725777" y="1181740"/>
                  </a:cubicBezTo>
                  <a:lnTo>
                    <a:pt x="44471" y="1181740"/>
                  </a:lnTo>
                  <a:cubicBezTo>
                    <a:pt x="32677" y="1181740"/>
                    <a:pt x="21365" y="1177055"/>
                    <a:pt x="13025" y="1168715"/>
                  </a:cubicBezTo>
                  <a:cubicBezTo>
                    <a:pt x="4685" y="1160375"/>
                    <a:pt x="0" y="1149064"/>
                    <a:pt x="0" y="1137269"/>
                  </a:cubicBezTo>
                  <a:lnTo>
                    <a:pt x="0" y="44471"/>
                  </a:lnTo>
                  <a:cubicBezTo>
                    <a:pt x="0" y="32677"/>
                    <a:pt x="4685" y="21365"/>
                    <a:pt x="13025" y="13025"/>
                  </a:cubicBezTo>
                  <a:cubicBezTo>
                    <a:pt x="21365" y="4685"/>
                    <a:pt x="32677" y="0"/>
                    <a:pt x="44471" y="0"/>
                  </a:cubicBezTo>
                  <a:close/>
                </a:path>
              </a:pathLst>
            </a:custGeom>
            <a:solidFill>
              <a:srgbClr val="890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9"/>
            <p:cNvSpPr txBox="1"/>
            <p:nvPr/>
          </p:nvSpPr>
          <p:spPr>
            <a:xfrm>
              <a:off x="0" y="-47625"/>
              <a:ext cx="1770300" cy="122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" name="Google Shape;110;p9"/>
          <p:cNvGrpSpPr/>
          <p:nvPr/>
        </p:nvGrpSpPr>
        <p:grpSpPr>
          <a:xfrm>
            <a:off x="16751483" y="3547191"/>
            <a:ext cx="2310564" cy="1281124"/>
            <a:chOff x="0" y="-47625"/>
            <a:chExt cx="1566378" cy="868500"/>
          </a:xfrm>
        </p:grpSpPr>
        <p:sp>
          <p:nvSpPr>
            <p:cNvPr id="111" name="Google Shape;111;p9"/>
            <p:cNvSpPr/>
            <p:nvPr/>
          </p:nvSpPr>
          <p:spPr>
            <a:xfrm>
              <a:off x="0" y="0"/>
              <a:ext cx="1566378" cy="820806"/>
            </a:xfrm>
            <a:custGeom>
              <a:avLst/>
              <a:gdLst/>
              <a:ahLst/>
              <a:cxnLst/>
              <a:rect l="l" t="t" r="r" b="b"/>
              <a:pathLst>
                <a:path w="1566378" h="820806" extrusionOk="0">
                  <a:moveTo>
                    <a:pt x="50259" y="0"/>
                  </a:moveTo>
                  <a:lnTo>
                    <a:pt x="1516119" y="0"/>
                  </a:lnTo>
                  <a:cubicBezTo>
                    <a:pt x="1543876" y="0"/>
                    <a:pt x="1566378" y="22502"/>
                    <a:pt x="1566378" y="50259"/>
                  </a:cubicBezTo>
                  <a:lnTo>
                    <a:pt x="1566378" y="770547"/>
                  </a:lnTo>
                  <a:cubicBezTo>
                    <a:pt x="1566378" y="798304"/>
                    <a:pt x="1543876" y="820806"/>
                    <a:pt x="1516119" y="820806"/>
                  </a:cubicBezTo>
                  <a:lnTo>
                    <a:pt x="50259" y="820806"/>
                  </a:lnTo>
                  <a:cubicBezTo>
                    <a:pt x="22502" y="820806"/>
                    <a:pt x="0" y="798304"/>
                    <a:pt x="0" y="770547"/>
                  </a:cubicBezTo>
                  <a:lnTo>
                    <a:pt x="0" y="50259"/>
                  </a:lnTo>
                  <a:cubicBezTo>
                    <a:pt x="0" y="22502"/>
                    <a:pt x="22502" y="0"/>
                    <a:pt x="50259" y="0"/>
                  </a:cubicBezTo>
                  <a:close/>
                </a:path>
              </a:pathLst>
            </a:custGeom>
            <a:solidFill>
              <a:srgbClr val="EDC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9"/>
            <p:cNvSpPr txBox="1"/>
            <p:nvPr/>
          </p:nvSpPr>
          <p:spPr>
            <a:xfrm>
              <a:off x="0" y="-47625"/>
              <a:ext cx="1566300" cy="86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" name="Google Shape;113;p9"/>
          <p:cNvGrpSpPr/>
          <p:nvPr/>
        </p:nvGrpSpPr>
        <p:grpSpPr>
          <a:xfrm>
            <a:off x="17174403" y="3620164"/>
            <a:ext cx="1464774" cy="2783996"/>
            <a:chOff x="0" y="-47625"/>
            <a:chExt cx="993000" cy="1887327"/>
          </a:xfrm>
        </p:grpSpPr>
        <p:sp>
          <p:nvSpPr>
            <p:cNvPr id="114" name="Google Shape;114;p9"/>
            <p:cNvSpPr/>
            <p:nvPr/>
          </p:nvSpPr>
          <p:spPr>
            <a:xfrm>
              <a:off x="0" y="0"/>
              <a:ext cx="992973" cy="1839702"/>
            </a:xfrm>
            <a:custGeom>
              <a:avLst/>
              <a:gdLst/>
              <a:ahLst/>
              <a:cxnLst/>
              <a:rect l="l" t="t" r="r" b="b"/>
              <a:pathLst>
                <a:path w="992973" h="1839702" extrusionOk="0">
                  <a:moveTo>
                    <a:pt x="79282" y="0"/>
                  </a:moveTo>
                  <a:lnTo>
                    <a:pt x="913690" y="0"/>
                  </a:lnTo>
                  <a:cubicBezTo>
                    <a:pt x="957477" y="0"/>
                    <a:pt x="992973" y="35496"/>
                    <a:pt x="992973" y="79282"/>
                  </a:cubicBezTo>
                  <a:lnTo>
                    <a:pt x="992973" y="1760419"/>
                  </a:lnTo>
                  <a:cubicBezTo>
                    <a:pt x="992973" y="1781446"/>
                    <a:pt x="984620" y="1801612"/>
                    <a:pt x="969751" y="1816481"/>
                  </a:cubicBezTo>
                  <a:cubicBezTo>
                    <a:pt x="954883" y="1831349"/>
                    <a:pt x="934717" y="1839702"/>
                    <a:pt x="913690" y="1839702"/>
                  </a:cubicBezTo>
                  <a:lnTo>
                    <a:pt x="79282" y="1839702"/>
                  </a:lnTo>
                  <a:cubicBezTo>
                    <a:pt x="58255" y="1839702"/>
                    <a:pt x="38090" y="1831349"/>
                    <a:pt x="23221" y="1816481"/>
                  </a:cubicBezTo>
                  <a:cubicBezTo>
                    <a:pt x="8353" y="1801612"/>
                    <a:pt x="0" y="1781446"/>
                    <a:pt x="0" y="1760419"/>
                  </a:cubicBezTo>
                  <a:lnTo>
                    <a:pt x="0" y="79282"/>
                  </a:lnTo>
                  <a:cubicBezTo>
                    <a:pt x="0" y="58255"/>
                    <a:pt x="8353" y="38090"/>
                    <a:pt x="23221" y="23221"/>
                  </a:cubicBezTo>
                  <a:cubicBezTo>
                    <a:pt x="38090" y="8353"/>
                    <a:pt x="58255" y="0"/>
                    <a:pt x="7928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89054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9"/>
            <p:cNvSpPr txBox="1"/>
            <p:nvPr/>
          </p:nvSpPr>
          <p:spPr>
            <a:xfrm>
              <a:off x="0" y="-47625"/>
              <a:ext cx="993000" cy="188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" name="Google Shape;116;p9"/>
          <p:cNvGrpSpPr/>
          <p:nvPr/>
        </p:nvGrpSpPr>
        <p:grpSpPr>
          <a:xfrm>
            <a:off x="-1067654" y="5945277"/>
            <a:ext cx="1366201" cy="2345852"/>
            <a:chOff x="0" y="-47625"/>
            <a:chExt cx="926175" cy="1590300"/>
          </a:xfrm>
        </p:grpSpPr>
        <p:sp>
          <p:nvSpPr>
            <p:cNvPr id="117" name="Google Shape;117;p9"/>
            <p:cNvSpPr/>
            <p:nvPr/>
          </p:nvSpPr>
          <p:spPr>
            <a:xfrm>
              <a:off x="0" y="0"/>
              <a:ext cx="926175" cy="1542675"/>
            </a:xfrm>
            <a:custGeom>
              <a:avLst/>
              <a:gdLst/>
              <a:ahLst/>
              <a:cxnLst/>
              <a:rect l="l" t="t" r="r" b="b"/>
              <a:pathLst>
                <a:path w="926175" h="1542675" extrusionOk="0">
                  <a:moveTo>
                    <a:pt x="85000" y="0"/>
                  </a:moveTo>
                  <a:lnTo>
                    <a:pt x="841174" y="0"/>
                  </a:lnTo>
                  <a:cubicBezTo>
                    <a:pt x="888119" y="0"/>
                    <a:pt x="926175" y="38056"/>
                    <a:pt x="926175" y="85000"/>
                  </a:cubicBezTo>
                  <a:lnTo>
                    <a:pt x="926175" y="1457674"/>
                  </a:lnTo>
                  <a:cubicBezTo>
                    <a:pt x="926175" y="1504619"/>
                    <a:pt x="888119" y="1542675"/>
                    <a:pt x="841174" y="1542675"/>
                  </a:cubicBezTo>
                  <a:lnTo>
                    <a:pt x="85000" y="1542675"/>
                  </a:lnTo>
                  <a:cubicBezTo>
                    <a:pt x="38056" y="1542675"/>
                    <a:pt x="0" y="1504619"/>
                    <a:pt x="0" y="1457674"/>
                  </a:cubicBezTo>
                  <a:lnTo>
                    <a:pt x="0" y="85000"/>
                  </a:lnTo>
                  <a:cubicBezTo>
                    <a:pt x="0" y="38056"/>
                    <a:pt x="38056" y="0"/>
                    <a:pt x="850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89054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9"/>
            <p:cNvSpPr txBox="1"/>
            <p:nvPr/>
          </p:nvSpPr>
          <p:spPr>
            <a:xfrm>
              <a:off x="0" y="-47625"/>
              <a:ext cx="926100" cy="159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" name="Google Shape;119;p9"/>
          <p:cNvGrpSpPr/>
          <p:nvPr/>
        </p:nvGrpSpPr>
        <p:grpSpPr>
          <a:xfrm>
            <a:off x="-114619" y="6534519"/>
            <a:ext cx="2023247" cy="1281124"/>
            <a:chOff x="0" y="-47625"/>
            <a:chExt cx="1371600" cy="868500"/>
          </a:xfrm>
        </p:grpSpPr>
        <p:sp>
          <p:nvSpPr>
            <p:cNvPr id="120" name="Google Shape;120;p9"/>
            <p:cNvSpPr/>
            <p:nvPr/>
          </p:nvSpPr>
          <p:spPr>
            <a:xfrm>
              <a:off x="0" y="0"/>
              <a:ext cx="1371493" cy="820806"/>
            </a:xfrm>
            <a:custGeom>
              <a:avLst/>
              <a:gdLst/>
              <a:ahLst/>
              <a:cxnLst/>
              <a:rect l="l" t="t" r="r" b="b"/>
              <a:pathLst>
                <a:path w="1371493" h="820806" extrusionOk="0">
                  <a:moveTo>
                    <a:pt x="57401" y="0"/>
                  </a:moveTo>
                  <a:lnTo>
                    <a:pt x="1314092" y="0"/>
                  </a:lnTo>
                  <a:cubicBezTo>
                    <a:pt x="1329316" y="0"/>
                    <a:pt x="1343916" y="6048"/>
                    <a:pt x="1354681" y="16812"/>
                  </a:cubicBezTo>
                  <a:cubicBezTo>
                    <a:pt x="1365446" y="27577"/>
                    <a:pt x="1371493" y="42177"/>
                    <a:pt x="1371493" y="57401"/>
                  </a:cubicBezTo>
                  <a:lnTo>
                    <a:pt x="1371493" y="763405"/>
                  </a:lnTo>
                  <a:cubicBezTo>
                    <a:pt x="1371493" y="795107"/>
                    <a:pt x="1345794" y="820806"/>
                    <a:pt x="1314092" y="820806"/>
                  </a:cubicBezTo>
                  <a:lnTo>
                    <a:pt x="57401" y="820806"/>
                  </a:lnTo>
                  <a:cubicBezTo>
                    <a:pt x="42177" y="820806"/>
                    <a:pt x="27577" y="814759"/>
                    <a:pt x="16812" y="803994"/>
                  </a:cubicBezTo>
                  <a:cubicBezTo>
                    <a:pt x="6048" y="793229"/>
                    <a:pt x="0" y="778629"/>
                    <a:pt x="0" y="763405"/>
                  </a:cubicBezTo>
                  <a:lnTo>
                    <a:pt x="0" y="57401"/>
                  </a:lnTo>
                  <a:cubicBezTo>
                    <a:pt x="0" y="42177"/>
                    <a:pt x="6048" y="27577"/>
                    <a:pt x="16812" y="16812"/>
                  </a:cubicBezTo>
                  <a:cubicBezTo>
                    <a:pt x="27577" y="6048"/>
                    <a:pt x="42177" y="0"/>
                    <a:pt x="5740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89054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9"/>
            <p:cNvSpPr txBox="1"/>
            <p:nvPr/>
          </p:nvSpPr>
          <p:spPr>
            <a:xfrm>
              <a:off x="0" y="-47625"/>
              <a:ext cx="1371600" cy="86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" name="Google Shape;122;p9"/>
          <p:cNvGrpSpPr/>
          <p:nvPr/>
        </p:nvGrpSpPr>
        <p:grpSpPr>
          <a:xfrm>
            <a:off x="1382761" y="7083089"/>
            <a:ext cx="1051451" cy="1281124"/>
            <a:chOff x="0" y="-47625"/>
            <a:chExt cx="712800" cy="868500"/>
          </a:xfrm>
        </p:grpSpPr>
        <p:sp>
          <p:nvSpPr>
            <p:cNvPr id="123" name="Google Shape;123;p9"/>
            <p:cNvSpPr/>
            <p:nvPr/>
          </p:nvSpPr>
          <p:spPr>
            <a:xfrm>
              <a:off x="0" y="0"/>
              <a:ext cx="712800" cy="820806"/>
            </a:xfrm>
            <a:custGeom>
              <a:avLst/>
              <a:gdLst/>
              <a:ahLst/>
              <a:cxnLst/>
              <a:rect l="l" t="t" r="r" b="b"/>
              <a:pathLst>
                <a:path w="712800" h="820806" extrusionOk="0">
                  <a:moveTo>
                    <a:pt x="110445" y="0"/>
                  </a:moveTo>
                  <a:lnTo>
                    <a:pt x="602355" y="0"/>
                  </a:lnTo>
                  <a:cubicBezTo>
                    <a:pt x="631647" y="0"/>
                    <a:pt x="659739" y="11636"/>
                    <a:pt x="680452" y="32349"/>
                  </a:cubicBezTo>
                  <a:cubicBezTo>
                    <a:pt x="701164" y="53061"/>
                    <a:pt x="712800" y="81153"/>
                    <a:pt x="712800" y="110445"/>
                  </a:cubicBezTo>
                  <a:lnTo>
                    <a:pt x="712800" y="710361"/>
                  </a:lnTo>
                  <a:cubicBezTo>
                    <a:pt x="712800" y="739653"/>
                    <a:pt x="701164" y="767745"/>
                    <a:pt x="680452" y="788458"/>
                  </a:cubicBezTo>
                  <a:cubicBezTo>
                    <a:pt x="659739" y="809170"/>
                    <a:pt x="631647" y="820806"/>
                    <a:pt x="602355" y="820806"/>
                  </a:cubicBezTo>
                  <a:lnTo>
                    <a:pt x="110445" y="820806"/>
                  </a:lnTo>
                  <a:cubicBezTo>
                    <a:pt x="81153" y="820806"/>
                    <a:pt x="53061" y="809170"/>
                    <a:pt x="32349" y="788458"/>
                  </a:cubicBezTo>
                  <a:cubicBezTo>
                    <a:pt x="11636" y="767745"/>
                    <a:pt x="0" y="739653"/>
                    <a:pt x="0" y="710361"/>
                  </a:cubicBezTo>
                  <a:lnTo>
                    <a:pt x="0" y="110445"/>
                  </a:lnTo>
                  <a:cubicBezTo>
                    <a:pt x="0" y="81153"/>
                    <a:pt x="11636" y="53061"/>
                    <a:pt x="32349" y="32349"/>
                  </a:cubicBezTo>
                  <a:cubicBezTo>
                    <a:pt x="53061" y="11636"/>
                    <a:pt x="81153" y="0"/>
                    <a:pt x="11044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89054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9"/>
            <p:cNvSpPr txBox="1"/>
            <p:nvPr/>
          </p:nvSpPr>
          <p:spPr>
            <a:xfrm>
              <a:off x="0" y="-47625"/>
              <a:ext cx="712800" cy="86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10"/>
          <p:cNvGrpSpPr/>
          <p:nvPr/>
        </p:nvGrpSpPr>
        <p:grpSpPr>
          <a:xfrm>
            <a:off x="-1111250" y="4492527"/>
            <a:ext cx="15273923" cy="4001859"/>
            <a:chOff x="0" y="-47625"/>
            <a:chExt cx="10354500" cy="3392844"/>
          </a:xfrm>
        </p:grpSpPr>
        <p:sp>
          <p:nvSpPr>
            <p:cNvPr id="127" name="Google Shape;127;p10"/>
            <p:cNvSpPr/>
            <p:nvPr/>
          </p:nvSpPr>
          <p:spPr>
            <a:xfrm>
              <a:off x="0" y="0"/>
              <a:ext cx="10354442" cy="3345219"/>
            </a:xfrm>
            <a:custGeom>
              <a:avLst/>
              <a:gdLst/>
              <a:ahLst/>
              <a:cxnLst/>
              <a:rect l="l" t="t" r="r" b="b"/>
              <a:pathLst>
                <a:path w="10354442" h="3345219" extrusionOk="0">
                  <a:moveTo>
                    <a:pt x="7603" y="0"/>
                  </a:moveTo>
                  <a:lnTo>
                    <a:pt x="10346839" y="0"/>
                  </a:lnTo>
                  <a:cubicBezTo>
                    <a:pt x="10351039" y="0"/>
                    <a:pt x="10354442" y="3404"/>
                    <a:pt x="10354442" y="7603"/>
                  </a:cubicBezTo>
                  <a:lnTo>
                    <a:pt x="10354442" y="3337616"/>
                  </a:lnTo>
                  <a:cubicBezTo>
                    <a:pt x="10354442" y="3341815"/>
                    <a:pt x="10351039" y="3345219"/>
                    <a:pt x="10346839" y="3345219"/>
                  </a:cubicBezTo>
                  <a:lnTo>
                    <a:pt x="7603" y="3345219"/>
                  </a:lnTo>
                  <a:cubicBezTo>
                    <a:pt x="3404" y="3345219"/>
                    <a:pt x="0" y="3341815"/>
                    <a:pt x="0" y="3337616"/>
                  </a:cubicBezTo>
                  <a:lnTo>
                    <a:pt x="0" y="7603"/>
                  </a:lnTo>
                  <a:cubicBezTo>
                    <a:pt x="0" y="3404"/>
                    <a:pt x="3404" y="0"/>
                    <a:pt x="7603" y="0"/>
                  </a:cubicBezTo>
                  <a:close/>
                </a:path>
              </a:pathLst>
            </a:custGeom>
            <a:solidFill>
              <a:srgbClr val="890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0"/>
            <p:cNvSpPr txBox="1"/>
            <p:nvPr/>
          </p:nvSpPr>
          <p:spPr>
            <a:xfrm>
              <a:off x="0" y="-47625"/>
              <a:ext cx="10354500" cy="339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" name="Google Shape;129;p10"/>
          <p:cNvGrpSpPr/>
          <p:nvPr/>
        </p:nvGrpSpPr>
        <p:grpSpPr>
          <a:xfrm>
            <a:off x="879358" y="8821563"/>
            <a:ext cx="16503437" cy="964003"/>
            <a:chOff x="0" y="0"/>
            <a:chExt cx="22004582" cy="1285337"/>
          </a:xfrm>
        </p:grpSpPr>
        <p:cxnSp>
          <p:nvCxnSpPr>
            <p:cNvPr id="130" name="Google Shape;130;p10"/>
            <p:cNvCxnSpPr/>
            <p:nvPr/>
          </p:nvCxnSpPr>
          <p:spPr>
            <a:xfrm>
              <a:off x="15402482" y="556916"/>
              <a:ext cx="6602100" cy="0"/>
            </a:xfrm>
            <a:prstGeom prst="straightConnector1">
              <a:avLst/>
            </a:prstGeom>
            <a:noFill/>
            <a:ln w="50800" cap="rnd" cmpd="sng">
              <a:solidFill>
                <a:srgbClr val="EDC253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1" name="Google Shape;131;p10"/>
            <p:cNvSpPr/>
            <p:nvPr/>
          </p:nvSpPr>
          <p:spPr>
            <a:xfrm rot="10800000">
              <a:off x="9064638" y="0"/>
              <a:ext cx="3909769" cy="1285337"/>
            </a:xfrm>
            <a:custGeom>
              <a:avLst/>
              <a:gdLst/>
              <a:ahLst/>
              <a:cxnLst/>
              <a:rect l="l" t="t" r="r" b="b"/>
              <a:pathLst>
                <a:path w="3909769" h="1285337" extrusionOk="0">
                  <a:moveTo>
                    <a:pt x="0" y="0"/>
                  </a:moveTo>
                  <a:lnTo>
                    <a:pt x="3909769" y="0"/>
                  </a:lnTo>
                  <a:lnTo>
                    <a:pt x="3909769" y="1285337"/>
                  </a:lnTo>
                  <a:lnTo>
                    <a:pt x="0" y="128533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cxnSp>
          <p:nvCxnSpPr>
            <p:cNvPr id="132" name="Google Shape;132;p10"/>
            <p:cNvCxnSpPr/>
            <p:nvPr/>
          </p:nvCxnSpPr>
          <p:spPr>
            <a:xfrm>
              <a:off x="0" y="556916"/>
              <a:ext cx="6602100" cy="0"/>
            </a:xfrm>
            <a:prstGeom prst="straightConnector1">
              <a:avLst/>
            </a:prstGeom>
            <a:noFill/>
            <a:ln w="50800" cap="rnd" cmpd="sng">
              <a:solidFill>
                <a:srgbClr val="EDC25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33" name="Google Shape;133;p10"/>
          <p:cNvSpPr txBox="1">
            <a:spLocks noGrp="1"/>
          </p:cNvSpPr>
          <p:nvPr>
            <p:ph type="title"/>
          </p:nvPr>
        </p:nvSpPr>
        <p:spPr>
          <a:xfrm>
            <a:off x="1472125" y="2823025"/>
            <a:ext cx="9171300" cy="16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Calibri"/>
              <a:buNone/>
              <a:defRPr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>
            <a:endParaRPr/>
          </a:p>
        </p:txBody>
      </p:sp>
      <p:sp>
        <p:nvSpPr>
          <p:cNvPr id="134" name="Google Shape;134;p10"/>
          <p:cNvSpPr>
            <a:spLocks noGrp="1"/>
          </p:cNvSpPr>
          <p:nvPr>
            <p:ph type="pic" idx="2"/>
          </p:nvPr>
        </p:nvSpPr>
        <p:spPr>
          <a:xfrm>
            <a:off x="12206625" y="2367375"/>
            <a:ext cx="4338600" cy="6454200"/>
          </a:xfrm>
          <a:prstGeom prst="rect">
            <a:avLst/>
          </a:prstGeom>
          <a:noFill/>
          <a:ln>
            <a:noFill/>
          </a:ln>
        </p:spPr>
      </p:sp>
      <p:sp>
        <p:nvSpPr>
          <p:cNvPr id="135" name="Google Shape;135;p10"/>
          <p:cNvSpPr txBox="1">
            <a:spLocks noGrp="1"/>
          </p:cNvSpPr>
          <p:nvPr>
            <p:ph type="body" idx="1"/>
          </p:nvPr>
        </p:nvSpPr>
        <p:spPr>
          <a:xfrm>
            <a:off x="2263138" y="47410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97550" y="1254025"/>
            <a:ext cx="1636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Cormorant SC"/>
              <a:buNone/>
              <a:defRPr sz="9000" i="0" u="none" strike="noStrike" cap="none">
                <a:solidFill>
                  <a:schemeClr val="dk1"/>
                </a:solidFill>
                <a:latin typeface="Cormorant SC"/>
                <a:ea typeface="Cormorant SC"/>
                <a:cs typeface="Cormorant SC"/>
                <a:sym typeface="Cormorant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039275" y="482082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735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ormorant SC"/>
              <a:buChar char="•"/>
              <a:defRPr sz="2500" i="0" u="none" strike="noStrike" cap="none">
                <a:solidFill>
                  <a:schemeClr val="lt1"/>
                </a:solidFill>
                <a:latin typeface="Cormorant SC"/>
                <a:ea typeface="Cormorant SC"/>
                <a:cs typeface="Cormorant SC"/>
                <a:sym typeface="Cormorant SC"/>
              </a:defRPr>
            </a:lvl1pPr>
            <a:lvl2pPr marL="914400" marR="0" lvl="1" indent="-3873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ormorant SC"/>
              <a:buChar char="–"/>
              <a:defRPr sz="2500" i="0" u="none" strike="noStrike" cap="none">
                <a:solidFill>
                  <a:schemeClr val="lt1"/>
                </a:solidFill>
                <a:latin typeface="Cormorant SC"/>
                <a:ea typeface="Cormorant SC"/>
                <a:cs typeface="Cormorant SC"/>
                <a:sym typeface="Cormorant SC"/>
              </a:defRPr>
            </a:lvl2pPr>
            <a:lvl3pPr marL="1371600" marR="0" lvl="2" indent="-3873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ormorant SC"/>
              <a:buChar char="•"/>
              <a:defRPr sz="2500" i="0" u="none" strike="noStrike" cap="none">
                <a:solidFill>
                  <a:schemeClr val="lt1"/>
                </a:solidFill>
                <a:latin typeface="Cormorant SC"/>
                <a:ea typeface="Cormorant SC"/>
                <a:cs typeface="Cormorant SC"/>
                <a:sym typeface="Cormorant SC"/>
              </a:defRPr>
            </a:lvl3pPr>
            <a:lvl4pPr marL="1828800" marR="0" lvl="3" indent="-3873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ormorant SC"/>
              <a:buChar char="–"/>
              <a:defRPr sz="2500" i="0" u="none" strike="noStrike" cap="none">
                <a:solidFill>
                  <a:schemeClr val="lt1"/>
                </a:solidFill>
                <a:latin typeface="Cormorant SC"/>
                <a:ea typeface="Cormorant SC"/>
                <a:cs typeface="Cormorant SC"/>
                <a:sym typeface="Cormorant SC"/>
              </a:defRPr>
            </a:lvl4pPr>
            <a:lvl5pPr marL="2286000" marR="0" lvl="4" indent="-3873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ormorant SC"/>
              <a:buChar char="»"/>
              <a:defRPr sz="2500" i="0" u="none" strike="noStrike" cap="none">
                <a:solidFill>
                  <a:schemeClr val="lt1"/>
                </a:solidFill>
                <a:latin typeface="Cormorant SC"/>
                <a:ea typeface="Cormorant SC"/>
                <a:cs typeface="Cormorant SC"/>
                <a:sym typeface="Cormorant SC"/>
              </a:defRPr>
            </a:lvl5pPr>
            <a:lvl6pPr marL="2743200" marR="0" lvl="5" indent="-3873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ormorant SC"/>
              <a:buChar char="•"/>
              <a:defRPr sz="2500" i="0" u="none" strike="noStrike" cap="none">
                <a:solidFill>
                  <a:schemeClr val="lt1"/>
                </a:solidFill>
                <a:latin typeface="Cormorant SC"/>
                <a:ea typeface="Cormorant SC"/>
                <a:cs typeface="Cormorant SC"/>
                <a:sym typeface="Cormorant SC"/>
              </a:defRPr>
            </a:lvl6pPr>
            <a:lvl7pPr marL="3200400" marR="0" lvl="6" indent="-3873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ormorant SC"/>
              <a:buChar char="•"/>
              <a:defRPr sz="2500" i="0" u="none" strike="noStrike" cap="none">
                <a:solidFill>
                  <a:schemeClr val="lt1"/>
                </a:solidFill>
                <a:latin typeface="Cormorant SC"/>
                <a:ea typeface="Cormorant SC"/>
                <a:cs typeface="Cormorant SC"/>
                <a:sym typeface="Cormorant SC"/>
              </a:defRPr>
            </a:lvl7pPr>
            <a:lvl8pPr marL="3657600" marR="0" lvl="7" indent="-3873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ormorant SC"/>
              <a:buChar char="•"/>
              <a:defRPr sz="2500" i="0" u="none" strike="noStrike" cap="none">
                <a:solidFill>
                  <a:schemeClr val="lt1"/>
                </a:solidFill>
                <a:latin typeface="Cormorant SC"/>
                <a:ea typeface="Cormorant SC"/>
                <a:cs typeface="Cormorant SC"/>
                <a:sym typeface="Cormorant SC"/>
              </a:defRPr>
            </a:lvl8pPr>
            <a:lvl9pPr marL="4114800" marR="0" lvl="8" indent="-3873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ormorant SC"/>
              <a:buChar char="•"/>
              <a:defRPr sz="2500" i="0" u="none" strike="noStrike" cap="none">
                <a:solidFill>
                  <a:schemeClr val="lt1"/>
                </a:solidFill>
                <a:latin typeface="Cormorant SC"/>
                <a:ea typeface="Cormorant SC"/>
                <a:cs typeface="Cormorant SC"/>
                <a:sym typeface="Cormorant S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g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g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3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1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75634" b="-75634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41" name="Google Shape;141;p11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30000"/>
            </a:blip>
            <a:stretch>
              <a:fillRect t="-6777" b="-26550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142" name="Google Shape;142;p11"/>
          <p:cNvGrpSpPr/>
          <p:nvPr/>
        </p:nvGrpSpPr>
        <p:grpSpPr>
          <a:xfrm>
            <a:off x="954029" y="8821563"/>
            <a:ext cx="16503475" cy="964002"/>
            <a:chOff x="0" y="0"/>
            <a:chExt cx="22004634" cy="1285337"/>
          </a:xfrm>
        </p:grpSpPr>
        <p:cxnSp>
          <p:nvCxnSpPr>
            <p:cNvPr id="143" name="Google Shape;143;p11"/>
            <p:cNvCxnSpPr/>
            <p:nvPr/>
          </p:nvCxnSpPr>
          <p:spPr>
            <a:xfrm>
              <a:off x="15402482" y="556916"/>
              <a:ext cx="6602152" cy="0"/>
            </a:xfrm>
            <a:prstGeom prst="straightConnector1">
              <a:avLst/>
            </a:prstGeom>
            <a:noFill/>
            <a:ln w="50800" cap="rnd" cmpd="sng">
              <a:solidFill>
                <a:srgbClr val="EDC253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44" name="Google Shape;144;p11"/>
            <p:cNvSpPr/>
            <p:nvPr/>
          </p:nvSpPr>
          <p:spPr>
            <a:xfrm rot="10800000">
              <a:off x="9064638" y="0"/>
              <a:ext cx="3909769" cy="1285337"/>
            </a:xfrm>
            <a:custGeom>
              <a:avLst/>
              <a:gdLst/>
              <a:ahLst/>
              <a:cxnLst/>
              <a:rect l="l" t="t" r="r" b="b"/>
              <a:pathLst>
                <a:path w="3909769" h="1285337" extrusionOk="0">
                  <a:moveTo>
                    <a:pt x="0" y="0"/>
                  </a:moveTo>
                  <a:lnTo>
                    <a:pt x="3909769" y="0"/>
                  </a:lnTo>
                  <a:lnTo>
                    <a:pt x="3909769" y="1285337"/>
                  </a:lnTo>
                  <a:lnTo>
                    <a:pt x="0" y="128533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145" name="Google Shape;145;p11"/>
            <p:cNvCxnSpPr/>
            <p:nvPr/>
          </p:nvCxnSpPr>
          <p:spPr>
            <a:xfrm>
              <a:off x="0" y="556916"/>
              <a:ext cx="6602152" cy="0"/>
            </a:xfrm>
            <a:prstGeom prst="straightConnector1">
              <a:avLst/>
            </a:prstGeom>
            <a:noFill/>
            <a:ln w="50800" cap="rnd" cmpd="sng">
              <a:solidFill>
                <a:srgbClr val="EDC25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46" name="Google Shape;146;p11"/>
          <p:cNvGrpSpPr/>
          <p:nvPr/>
        </p:nvGrpSpPr>
        <p:grpSpPr>
          <a:xfrm rot="10800000">
            <a:off x="954030" y="1028700"/>
            <a:ext cx="16503475" cy="964002"/>
            <a:chOff x="0" y="0"/>
            <a:chExt cx="22004634" cy="1285337"/>
          </a:xfrm>
        </p:grpSpPr>
        <p:cxnSp>
          <p:nvCxnSpPr>
            <p:cNvPr id="147" name="Google Shape;147;p11"/>
            <p:cNvCxnSpPr/>
            <p:nvPr/>
          </p:nvCxnSpPr>
          <p:spPr>
            <a:xfrm>
              <a:off x="15402482" y="556916"/>
              <a:ext cx="6602152" cy="0"/>
            </a:xfrm>
            <a:prstGeom prst="straightConnector1">
              <a:avLst/>
            </a:prstGeom>
            <a:noFill/>
            <a:ln w="50800" cap="rnd" cmpd="sng">
              <a:solidFill>
                <a:srgbClr val="EDC253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48" name="Google Shape;148;p11"/>
            <p:cNvSpPr/>
            <p:nvPr/>
          </p:nvSpPr>
          <p:spPr>
            <a:xfrm rot="10800000">
              <a:off x="9064638" y="0"/>
              <a:ext cx="3909769" cy="1285337"/>
            </a:xfrm>
            <a:custGeom>
              <a:avLst/>
              <a:gdLst/>
              <a:ahLst/>
              <a:cxnLst/>
              <a:rect l="l" t="t" r="r" b="b"/>
              <a:pathLst>
                <a:path w="3909769" h="1285337" extrusionOk="0">
                  <a:moveTo>
                    <a:pt x="0" y="0"/>
                  </a:moveTo>
                  <a:lnTo>
                    <a:pt x="3909769" y="0"/>
                  </a:lnTo>
                  <a:lnTo>
                    <a:pt x="3909769" y="1285337"/>
                  </a:lnTo>
                  <a:lnTo>
                    <a:pt x="0" y="128533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149" name="Google Shape;149;p11"/>
            <p:cNvCxnSpPr/>
            <p:nvPr/>
          </p:nvCxnSpPr>
          <p:spPr>
            <a:xfrm>
              <a:off x="0" y="556916"/>
              <a:ext cx="6602152" cy="0"/>
            </a:xfrm>
            <a:prstGeom prst="straightConnector1">
              <a:avLst/>
            </a:prstGeom>
            <a:noFill/>
            <a:ln w="50800" cap="rnd" cmpd="sng">
              <a:solidFill>
                <a:srgbClr val="EDC25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0" name="Google Shape;150;p11"/>
          <p:cNvGrpSpPr/>
          <p:nvPr/>
        </p:nvGrpSpPr>
        <p:grpSpPr>
          <a:xfrm>
            <a:off x="3429836" y="2642626"/>
            <a:ext cx="11461271" cy="5369203"/>
            <a:chOff x="0" y="-47625"/>
            <a:chExt cx="9609705" cy="4501810"/>
          </a:xfrm>
        </p:grpSpPr>
        <p:sp>
          <p:nvSpPr>
            <p:cNvPr id="151" name="Google Shape;151;p11"/>
            <p:cNvSpPr/>
            <p:nvPr/>
          </p:nvSpPr>
          <p:spPr>
            <a:xfrm>
              <a:off x="0" y="0"/>
              <a:ext cx="9609705" cy="4454185"/>
            </a:xfrm>
            <a:custGeom>
              <a:avLst/>
              <a:gdLst/>
              <a:ahLst/>
              <a:cxnLst/>
              <a:rect l="l" t="t" r="r" b="b"/>
              <a:pathLst>
                <a:path w="9609705" h="4454185" extrusionOk="0">
                  <a:moveTo>
                    <a:pt x="10132" y="0"/>
                  </a:moveTo>
                  <a:lnTo>
                    <a:pt x="9599573" y="0"/>
                  </a:lnTo>
                  <a:cubicBezTo>
                    <a:pt x="9605169" y="0"/>
                    <a:pt x="9609705" y="4536"/>
                    <a:pt x="9609705" y="10132"/>
                  </a:cubicBezTo>
                  <a:lnTo>
                    <a:pt x="9609705" y="4444052"/>
                  </a:lnTo>
                  <a:cubicBezTo>
                    <a:pt x="9609705" y="4449648"/>
                    <a:pt x="9605169" y="4454185"/>
                    <a:pt x="9599573" y="4454185"/>
                  </a:cubicBezTo>
                  <a:lnTo>
                    <a:pt x="10132" y="4454185"/>
                  </a:lnTo>
                  <a:cubicBezTo>
                    <a:pt x="4536" y="4454185"/>
                    <a:pt x="0" y="4449648"/>
                    <a:pt x="0" y="4444052"/>
                  </a:cubicBezTo>
                  <a:lnTo>
                    <a:pt x="0" y="10132"/>
                  </a:lnTo>
                  <a:cubicBezTo>
                    <a:pt x="0" y="4536"/>
                    <a:pt x="4536" y="0"/>
                    <a:pt x="10132" y="0"/>
                  </a:cubicBezTo>
                  <a:close/>
                </a:path>
              </a:pathLst>
            </a:custGeom>
            <a:solidFill>
              <a:srgbClr val="890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1"/>
            <p:cNvSpPr txBox="1"/>
            <p:nvPr/>
          </p:nvSpPr>
          <p:spPr>
            <a:xfrm>
              <a:off x="0" y="-47625"/>
              <a:ext cx="9609705" cy="45018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3" name="Google Shape;153;p11"/>
          <p:cNvSpPr txBox="1"/>
          <p:nvPr/>
        </p:nvSpPr>
        <p:spPr>
          <a:xfrm>
            <a:off x="5022612" y="3560602"/>
            <a:ext cx="8275718" cy="369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9999" b="1" dirty="0">
                <a:solidFill>
                  <a:srgbClr val="EDC253"/>
                </a:solidFill>
                <a:latin typeface="Cormorant SC"/>
                <a:ea typeface="Cormorant SC"/>
                <a:sym typeface="Cormorant SC"/>
              </a:rPr>
              <a:t>ΟΙΚΟΝΟΜΙΑ &amp; ΚΟΙΝΩΝΙΑ</a:t>
            </a:r>
            <a:endParaRPr dirty="0"/>
          </a:p>
        </p:txBody>
      </p:sp>
      <p:grpSp>
        <p:nvGrpSpPr>
          <p:cNvPr id="155" name="Google Shape;155;p11"/>
          <p:cNvGrpSpPr/>
          <p:nvPr/>
        </p:nvGrpSpPr>
        <p:grpSpPr>
          <a:xfrm>
            <a:off x="16708302" y="7553959"/>
            <a:ext cx="1744558" cy="1267604"/>
            <a:chOff x="0" y="-47625"/>
            <a:chExt cx="1182658" cy="859325"/>
          </a:xfrm>
        </p:grpSpPr>
        <p:sp>
          <p:nvSpPr>
            <p:cNvPr id="156" name="Google Shape;156;p11"/>
            <p:cNvSpPr/>
            <p:nvPr/>
          </p:nvSpPr>
          <p:spPr>
            <a:xfrm>
              <a:off x="0" y="0"/>
              <a:ext cx="1182658" cy="811700"/>
            </a:xfrm>
            <a:custGeom>
              <a:avLst/>
              <a:gdLst/>
              <a:ahLst/>
              <a:cxnLst/>
              <a:rect l="l" t="t" r="r" b="b"/>
              <a:pathLst>
                <a:path w="1182658" h="811700" extrusionOk="0">
                  <a:moveTo>
                    <a:pt x="66566" y="0"/>
                  </a:moveTo>
                  <a:lnTo>
                    <a:pt x="1116092" y="0"/>
                  </a:lnTo>
                  <a:cubicBezTo>
                    <a:pt x="1133746" y="0"/>
                    <a:pt x="1150677" y="7013"/>
                    <a:pt x="1163161" y="19497"/>
                  </a:cubicBezTo>
                  <a:cubicBezTo>
                    <a:pt x="1175645" y="31980"/>
                    <a:pt x="1182658" y="48912"/>
                    <a:pt x="1182658" y="66566"/>
                  </a:cubicBezTo>
                  <a:lnTo>
                    <a:pt x="1182658" y="745134"/>
                  </a:lnTo>
                  <a:cubicBezTo>
                    <a:pt x="1182658" y="762788"/>
                    <a:pt x="1175645" y="779719"/>
                    <a:pt x="1163161" y="792203"/>
                  </a:cubicBezTo>
                  <a:cubicBezTo>
                    <a:pt x="1150677" y="804687"/>
                    <a:pt x="1133746" y="811700"/>
                    <a:pt x="1116092" y="811700"/>
                  </a:cubicBezTo>
                  <a:lnTo>
                    <a:pt x="66566" y="811700"/>
                  </a:lnTo>
                  <a:cubicBezTo>
                    <a:pt x="48912" y="811700"/>
                    <a:pt x="31980" y="804687"/>
                    <a:pt x="19497" y="792203"/>
                  </a:cubicBezTo>
                  <a:cubicBezTo>
                    <a:pt x="7013" y="779719"/>
                    <a:pt x="0" y="762788"/>
                    <a:pt x="0" y="745134"/>
                  </a:cubicBezTo>
                  <a:lnTo>
                    <a:pt x="0" y="66566"/>
                  </a:lnTo>
                  <a:cubicBezTo>
                    <a:pt x="0" y="48912"/>
                    <a:pt x="7013" y="31980"/>
                    <a:pt x="19497" y="19497"/>
                  </a:cubicBezTo>
                  <a:cubicBezTo>
                    <a:pt x="31980" y="7013"/>
                    <a:pt x="48912" y="0"/>
                    <a:pt x="6656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EDC25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1"/>
            <p:cNvSpPr txBox="1"/>
            <p:nvPr/>
          </p:nvSpPr>
          <p:spPr>
            <a:xfrm>
              <a:off x="0" y="-47625"/>
              <a:ext cx="1182658" cy="8593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8" name="Google Shape;158;p11"/>
          <p:cNvGrpSpPr/>
          <p:nvPr/>
        </p:nvGrpSpPr>
        <p:grpSpPr>
          <a:xfrm>
            <a:off x="17259300" y="6795730"/>
            <a:ext cx="1744558" cy="1267604"/>
            <a:chOff x="0" y="-47625"/>
            <a:chExt cx="1182658" cy="859325"/>
          </a:xfrm>
        </p:grpSpPr>
        <p:sp>
          <p:nvSpPr>
            <p:cNvPr id="159" name="Google Shape;159;p11"/>
            <p:cNvSpPr/>
            <p:nvPr/>
          </p:nvSpPr>
          <p:spPr>
            <a:xfrm>
              <a:off x="0" y="0"/>
              <a:ext cx="1182658" cy="811700"/>
            </a:xfrm>
            <a:custGeom>
              <a:avLst/>
              <a:gdLst/>
              <a:ahLst/>
              <a:cxnLst/>
              <a:rect l="l" t="t" r="r" b="b"/>
              <a:pathLst>
                <a:path w="1182658" h="811700" extrusionOk="0">
                  <a:moveTo>
                    <a:pt x="66566" y="0"/>
                  </a:moveTo>
                  <a:lnTo>
                    <a:pt x="1116092" y="0"/>
                  </a:lnTo>
                  <a:cubicBezTo>
                    <a:pt x="1133746" y="0"/>
                    <a:pt x="1150677" y="7013"/>
                    <a:pt x="1163161" y="19497"/>
                  </a:cubicBezTo>
                  <a:cubicBezTo>
                    <a:pt x="1175645" y="31980"/>
                    <a:pt x="1182658" y="48912"/>
                    <a:pt x="1182658" y="66566"/>
                  </a:cubicBezTo>
                  <a:lnTo>
                    <a:pt x="1182658" y="745134"/>
                  </a:lnTo>
                  <a:cubicBezTo>
                    <a:pt x="1182658" y="762788"/>
                    <a:pt x="1175645" y="779719"/>
                    <a:pt x="1163161" y="792203"/>
                  </a:cubicBezTo>
                  <a:cubicBezTo>
                    <a:pt x="1150677" y="804687"/>
                    <a:pt x="1133746" y="811700"/>
                    <a:pt x="1116092" y="811700"/>
                  </a:cubicBezTo>
                  <a:lnTo>
                    <a:pt x="66566" y="811700"/>
                  </a:lnTo>
                  <a:cubicBezTo>
                    <a:pt x="48912" y="811700"/>
                    <a:pt x="31980" y="804687"/>
                    <a:pt x="19497" y="792203"/>
                  </a:cubicBezTo>
                  <a:cubicBezTo>
                    <a:pt x="7013" y="779719"/>
                    <a:pt x="0" y="762788"/>
                    <a:pt x="0" y="745134"/>
                  </a:cubicBezTo>
                  <a:lnTo>
                    <a:pt x="0" y="66566"/>
                  </a:lnTo>
                  <a:cubicBezTo>
                    <a:pt x="0" y="48912"/>
                    <a:pt x="7013" y="31980"/>
                    <a:pt x="19497" y="19497"/>
                  </a:cubicBezTo>
                  <a:cubicBezTo>
                    <a:pt x="31980" y="7013"/>
                    <a:pt x="48912" y="0"/>
                    <a:pt x="6656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EDC25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1"/>
            <p:cNvSpPr txBox="1"/>
            <p:nvPr/>
          </p:nvSpPr>
          <p:spPr>
            <a:xfrm>
              <a:off x="0" y="-47625"/>
              <a:ext cx="1182658" cy="8593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A55BFE1-FD06-F173-9EE8-5C47EED42BF8}"/>
              </a:ext>
            </a:extLst>
          </p:cNvPr>
          <p:cNvSpPr txBox="1"/>
          <p:nvPr/>
        </p:nvSpPr>
        <p:spPr>
          <a:xfrm>
            <a:off x="1058227" y="8711986"/>
            <a:ext cx="6059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chemeClr val="accent4">
                    <a:lumMod val="75000"/>
                  </a:schemeClr>
                </a:solidFill>
              </a:rPr>
              <a:t>Διδάσκουσα: Γεωργία </a:t>
            </a:r>
            <a:r>
              <a:rPr lang="el-GR" sz="2800" dirty="0" err="1">
                <a:solidFill>
                  <a:schemeClr val="accent4">
                    <a:lumMod val="75000"/>
                  </a:schemeClr>
                </a:solidFill>
              </a:rPr>
              <a:t>Ρήνα</a:t>
            </a:r>
            <a:endParaRPr lang="el-GR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Εικόνα 1">
            <a:extLst>
              <a:ext uri="{FF2B5EF4-FFF2-40B4-BE49-F238E27FC236}">
                <a16:creationId xmlns:a16="http://schemas.microsoft.com/office/drawing/2014/main" id="{B590BBA9-246D-463D-1308-6B336BE89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828" y="277588"/>
            <a:ext cx="990988" cy="1130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6DE79CE-FA71-11D3-4567-8D9FCE87E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550" y="204159"/>
            <a:ext cx="163638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Μεσαίωνας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F517ED6-B266-2B84-01CC-B200178F5B3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85801" y="2048933"/>
            <a:ext cx="17226642" cy="6189134"/>
          </a:xfrm>
        </p:spPr>
        <p:txBody>
          <a:bodyPr/>
          <a:lstStyle/>
          <a:p>
            <a:pPr marL="50800" indent="0">
              <a:buNone/>
            </a:pPr>
            <a:r>
              <a:rPr lang="el-GR" dirty="0"/>
              <a:t>    Πρώιμος Μεσαίωνας                                        Ώριμος Μεσαίωνας                       Ύστερος Μεσαίωνας                   </a:t>
            </a:r>
          </a:p>
          <a:p>
            <a:pPr marL="50800" indent="0">
              <a:buNone/>
            </a:pPr>
            <a:r>
              <a:rPr lang="el-GR" dirty="0"/>
              <a:t>           (5</a:t>
            </a:r>
            <a:r>
              <a:rPr lang="el-GR" baseline="30000" dirty="0"/>
              <a:t>ος</a:t>
            </a:r>
            <a:r>
              <a:rPr lang="el-GR" dirty="0"/>
              <a:t> – 10</a:t>
            </a:r>
            <a:r>
              <a:rPr lang="el-GR" baseline="30000" dirty="0"/>
              <a:t>ος</a:t>
            </a:r>
            <a:r>
              <a:rPr lang="el-GR" dirty="0"/>
              <a:t> αι.)                                                     (11</a:t>
            </a:r>
            <a:r>
              <a:rPr lang="el-GR" baseline="30000" dirty="0"/>
              <a:t>ος</a:t>
            </a:r>
            <a:r>
              <a:rPr lang="el-GR" dirty="0"/>
              <a:t>  – 13</a:t>
            </a:r>
            <a:r>
              <a:rPr lang="el-GR" baseline="30000" dirty="0"/>
              <a:t>ος</a:t>
            </a:r>
            <a:r>
              <a:rPr lang="el-GR" dirty="0"/>
              <a:t> αι.)                                  (14</a:t>
            </a:r>
            <a:r>
              <a:rPr lang="el-GR" baseline="30000" dirty="0"/>
              <a:t>ος</a:t>
            </a:r>
            <a:r>
              <a:rPr lang="el-GR" dirty="0"/>
              <a:t>  – 15</a:t>
            </a:r>
            <a:r>
              <a:rPr lang="el-GR" baseline="30000" dirty="0"/>
              <a:t>ος</a:t>
            </a:r>
            <a:r>
              <a:rPr lang="el-GR" dirty="0"/>
              <a:t> αι.)</a:t>
            </a:r>
          </a:p>
          <a:p>
            <a:pPr marL="50800" indent="0">
              <a:buNone/>
            </a:pPr>
            <a:endParaRPr lang="el-GR" dirty="0"/>
          </a:p>
          <a:p>
            <a:pPr marL="50800" indent="0">
              <a:buNone/>
            </a:pPr>
            <a:endParaRPr lang="el-GR" dirty="0"/>
          </a:p>
          <a:p>
            <a:pPr marL="50800" indent="0">
              <a:buNone/>
            </a:pPr>
            <a:r>
              <a:rPr lang="el-GR" dirty="0"/>
              <a:t>Πτώση Ρωμαϊκής Αυτοκρατορίας        Ανάπτυξη φεουδαρχίας               Μαύρη Πανώλη </a:t>
            </a:r>
          </a:p>
          <a:p>
            <a:pPr marL="50800" indent="0">
              <a:buNone/>
            </a:pPr>
            <a:r>
              <a:rPr lang="el-GR" dirty="0"/>
              <a:t>Δημιουργία βαρβαρικών βασιλείων    Σταυροφορίες                               Δημογραφικές κρίσεις</a:t>
            </a:r>
          </a:p>
          <a:p>
            <a:pPr marL="50800" indent="0">
              <a:buNone/>
            </a:pPr>
            <a:r>
              <a:rPr lang="el-GR" dirty="0"/>
              <a:t>Εδραίωση Χριστιανισμού                       Ανάπτυξη πόλεων &amp; εμπορίου   Αμφισβήτηση φεουδαρχικού συστήματος</a:t>
            </a:r>
          </a:p>
          <a:p>
            <a:pPr marL="50800" indent="0">
              <a:buNone/>
            </a:pPr>
            <a:r>
              <a:rPr lang="el-GR" dirty="0"/>
              <a:t>                                                                      Ίδρυση πανεπιστημίων               Μεταβατική περίοδος προς Αναγέννηση </a:t>
            </a:r>
          </a:p>
          <a:p>
            <a:pPr marL="50800" indent="0">
              <a:buNone/>
            </a:pPr>
            <a:endParaRPr lang="el-GR" dirty="0"/>
          </a:p>
        </p:txBody>
      </p:sp>
      <p:cxnSp>
        <p:nvCxnSpPr>
          <p:cNvPr id="5" name="Ευθεία γραμμή σύνδεσης 4">
            <a:extLst>
              <a:ext uri="{FF2B5EF4-FFF2-40B4-BE49-F238E27FC236}">
                <a16:creationId xmlns:a16="http://schemas.microsoft.com/office/drawing/2014/main" id="{D637112B-1BC5-A810-FADF-5841F743414D}"/>
              </a:ext>
            </a:extLst>
          </p:cNvPr>
          <p:cNvCxnSpPr>
            <a:cxnSpLocks/>
          </p:cNvCxnSpPr>
          <p:nvPr/>
        </p:nvCxnSpPr>
        <p:spPr>
          <a:xfrm>
            <a:off x="1097550" y="3788229"/>
            <a:ext cx="15769864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Ευθεία γραμμή σύνδεσης 12">
            <a:extLst>
              <a:ext uri="{FF2B5EF4-FFF2-40B4-BE49-F238E27FC236}">
                <a16:creationId xmlns:a16="http://schemas.microsoft.com/office/drawing/2014/main" id="{39405185-0D8A-1C42-85B3-26DE4E38CD4A}"/>
              </a:ext>
            </a:extLst>
          </p:cNvPr>
          <p:cNvCxnSpPr>
            <a:cxnSpLocks/>
          </p:cNvCxnSpPr>
          <p:nvPr/>
        </p:nvCxnSpPr>
        <p:spPr>
          <a:xfrm>
            <a:off x="6400800" y="2322588"/>
            <a:ext cx="0" cy="56418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Ευθεία γραμμή σύνδεσης 14">
            <a:extLst>
              <a:ext uri="{FF2B5EF4-FFF2-40B4-BE49-F238E27FC236}">
                <a16:creationId xmlns:a16="http://schemas.microsoft.com/office/drawing/2014/main" id="{AE4365BD-513C-9919-99E6-500D4355DBE3}"/>
              </a:ext>
            </a:extLst>
          </p:cNvPr>
          <p:cNvCxnSpPr>
            <a:cxnSpLocks/>
          </p:cNvCxnSpPr>
          <p:nvPr/>
        </p:nvCxnSpPr>
        <p:spPr>
          <a:xfrm>
            <a:off x="11223171" y="2322588"/>
            <a:ext cx="0" cy="56418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1622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421BD14-C4A0-55D9-C1A7-86FDE37AA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550" y="1254025"/>
            <a:ext cx="16363800" cy="11430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l-GR" sz="5000"/>
              <a:t>Γιατί ξεκινάμε την μελέτη του καπιταλισμού από το 1400μΧ;</a:t>
            </a:r>
            <a:endParaRPr lang="en-US" sz="5000"/>
          </a:p>
        </p:txBody>
      </p:sp>
      <p:graphicFrame>
        <p:nvGraphicFramePr>
          <p:cNvPr id="6" name="Θέση κειμένου 2">
            <a:extLst>
              <a:ext uri="{FF2B5EF4-FFF2-40B4-BE49-F238E27FC236}">
                <a16:creationId xmlns:a16="http://schemas.microsoft.com/office/drawing/2014/main" id="{8CAA8A83-245C-AD72-5025-1C23EEDA7A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4648566"/>
              </p:ext>
            </p:extLst>
          </p:nvPr>
        </p:nvGraphicFramePr>
        <p:xfrm>
          <a:off x="293914" y="2587524"/>
          <a:ext cx="17167436" cy="7127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837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BC6CDAE-6E5B-F81F-3CEE-A0E6E1D37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7214" y="590046"/>
            <a:ext cx="93840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Η Ευρώπη τον Μεσαίωνα</a:t>
            </a:r>
            <a:endParaRPr lang="en-US" dirty="0"/>
          </a:p>
        </p:txBody>
      </p:sp>
      <p:sp>
        <p:nvSpPr>
          <p:cNvPr id="4" name="Βέλος: Πεντάγωνο 3">
            <a:extLst>
              <a:ext uri="{FF2B5EF4-FFF2-40B4-BE49-F238E27FC236}">
                <a16:creationId xmlns:a16="http://schemas.microsoft.com/office/drawing/2014/main" id="{E9DD1351-0DBB-8A64-A4A9-C2218252687A}"/>
              </a:ext>
            </a:extLst>
          </p:cNvPr>
          <p:cNvSpPr/>
          <p:nvPr/>
        </p:nvSpPr>
        <p:spPr>
          <a:xfrm>
            <a:off x="2955471" y="3216729"/>
            <a:ext cx="7576457" cy="5045528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8EE123-D662-9C3E-9D08-F805F196A6FA}"/>
              </a:ext>
            </a:extLst>
          </p:cNvPr>
          <p:cNvSpPr txBox="1"/>
          <p:nvPr/>
        </p:nvSpPr>
        <p:spPr>
          <a:xfrm>
            <a:off x="3086100" y="3216729"/>
            <a:ext cx="59272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αγροτική κοινωνία</a:t>
            </a:r>
          </a:p>
          <a:p>
            <a:endParaRPr lang="el-GR" sz="2400" b="1" dirty="0"/>
          </a:p>
          <a:p>
            <a:r>
              <a:rPr lang="el-GR" sz="2400" b="1" dirty="0"/>
              <a:t>η συντριπτική πλειοψηφία του πληθυσμού ζούσε και εργαζόταν στην ύπαιθρο</a:t>
            </a:r>
          </a:p>
          <a:p>
            <a:endParaRPr lang="el-GR" sz="2400" b="1" dirty="0"/>
          </a:p>
          <a:p>
            <a:r>
              <a:rPr lang="el-GR" sz="2400" b="1" dirty="0"/>
              <a:t>Η γεωργία αποτελούσε τη βάση της οικονομικής ζωής</a:t>
            </a:r>
          </a:p>
          <a:p>
            <a:endParaRPr lang="el-GR" sz="2400" b="1" dirty="0"/>
          </a:p>
          <a:p>
            <a:r>
              <a:rPr lang="el-GR" sz="2400" b="1" dirty="0"/>
              <a:t>η παραγωγή τροφίμων ήταν ο καθοριστικός παράγοντας για το επίπεδο διαβίωσης και την ανάπτυξη.</a:t>
            </a:r>
          </a:p>
        </p:txBody>
      </p:sp>
    </p:spTree>
    <p:extLst>
      <p:ext uri="{BB962C8B-B14F-4D97-AF65-F5344CB8AC3E}">
        <p14:creationId xmlns:p14="http://schemas.microsoft.com/office/powerpoint/2010/main" val="4240369704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F69C2CA-454F-E19A-8B75-FCA27609D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975" y="-686957"/>
            <a:ext cx="16966500" cy="2144100"/>
          </a:xfrm>
        </p:spPr>
        <p:txBody>
          <a:bodyPr/>
          <a:lstStyle/>
          <a:p>
            <a:r>
              <a:rPr lang="el-GR" dirty="0"/>
              <a:t>Φεουδαρχικό σύστημα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534CBAD-27E3-0B6F-67ED-55A856C5A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5975" y="1457142"/>
            <a:ext cx="11550696" cy="8829857"/>
          </a:xfrm>
        </p:spPr>
        <p:txBody>
          <a:bodyPr>
            <a:normAutofit fontScale="92500" lnSpcReduction="10000"/>
          </a:bodyPr>
          <a:lstStyle/>
          <a:p>
            <a:pPr algn="just"/>
            <a:endParaRPr lang="el-GR" dirty="0"/>
          </a:p>
          <a:p>
            <a:pPr algn="just"/>
            <a:r>
              <a:rPr lang="el-GR" sz="2600" dirty="0"/>
              <a:t> </a:t>
            </a:r>
            <a:r>
              <a:rPr lang="el-GR" sz="2600" b="1" dirty="0"/>
              <a:t>Μεσαιωνικούς λατινικούς όρους </a:t>
            </a:r>
            <a:r>
              <a:rPr lang="en-US" sz="2600" b="1" dirty="0" err="1"/>
              <a:t>feudalis</a:t>
            </a:r>
            <a:r>
              <a:rPr lang="en-US" sz="2600" b="1" dirty="0"/>
              <a:t> = </a:t>
            </a:r>
            <a:r>
              <a:rPr lang="el-GR" sz="2600" b="1" dirty="0"/>
              <a:t>αμοιβή </a:t>
            </a:r>
            <a:r>
              <a:rPr lang="en-US" sz="2600" b="1" dirty="0"/>
              <a:t>&amp;</a:t>
            </a:r>
            <a:r>
              <a:rPr lang="el-GR" sz="2600" b="1" dirty="0"/>
              <a:t> </a:t>
            </a:r>
            <a:r>
              <a:rPr lang="el-GR" sz="2600" b="1" dirty="0" err="1"/>
              <a:t>feodum</a:t>
            </a:r>
            <a:r>
              <a:rPr lang="en-US" sz="2600" b="1" dirty="0"/>
              <a:t> = </a:t>
            </a:r>
            <a:r>
              <a:rPr lang="el-GR" sz="2600" b="1" dirty="0"/>
              <a:t>φέουδο</a:t>
            </a:r>
            <a:r>
              <a:rPr lang="en-US" sz="2600" b="1" dirty="0"/>
              <a:t>, </a:t>
            </a:r>
            <a:r>
              <a:rPr lang="el-GR" sz="2600" b="1" dirty="0"/>
              <a:t>γη</a:t>
            </a:r>
          </a:p>
          <a:p>
            <a:pPr algn="just"/>
            <a:r>
              <a:rPr lang="el-GR" sz="2600" b="1" dirty="0"/>
              <a:t>Σύστημα πολιτικής, κοινωνικής  &amp; οικονομικής οργάνωσης, Ευρώπη, 8</a:t>
            </a:r>
            <a:r>
              <a:rPr lang="el-GR" sz="2600" b="1" baseline="30000" dirty="0"/>
              <a:t>ος</a:t>
            </a:r>
            <a:r>
              <a:rPr lang="el-GR" sz="2600" b="1" dirty="0"/>
              <a:t> -13</a:t>
            </a:r>
            <a:r>
              <a:rPr lang="el-GR" sz="2600" b="1" baseline="30000" dirty="0"/>
              <a:t>ος</a:t>
            </a:r>
            <a:r>
              <a:rPr lang="el-GR" sz="2600" b="1" dirty="0"/>
              <a:t> αι.</a:t>
            </a:r>
          </a:p>
          <a:p>
            <a:pPr algn="just"/>
            <a:r>
              <a:rPr lang="el-GR" sz="2600" b="1" dirty="0"/>
              <a:t>Δεν εφαρμόστηκε ομοιόμορφα στα Ευρωπαϊκά κράτη</a:t>
            </a:r>
          </a:p>
          <a:p>
            <a:pPr algn="just"/>
            <a:r>
              <a:rPr lang="el-GR" sz="2600" b="1" dirty="0"/>
              <a:t>Η γη = κύρια πηγή πλούτου &amp; δύναμης</a:t>
            </a:r>
          </a:p>
          <a:p>
            <a:pPr algn="just"/>
            <a:r>
              <a:rPr lang="el-GR" sz="2600" b="1" dirty="0"/>
              <a:t>Οργάνωση κοινωνίας = δεσμούς αλυσιδωτής εξάρτησης: φεουδάρχης  = προστασία &amp; γη με αντάλλαγμα εργασία &amp; προϊόντα</a:t>
            </a:r>
          </a:p>
          <a:p>
            <a:pPr algn="just"/>
            <a:endParaRPr lang="el-GR" sz="2600" b="1" dirty="0"/>
          </a:p>
          <a:p>
            <a:pPr algn="just"/>
            <a:r>
              <a:rPr lang="el-GR" sz="2600" b="1" dirty="0"/>
              <a:t>Στηριζόταν στην ανταλλαγή γης με υπηρεσίες</a:t>
            </a:r>
          </a:p>
          <a:p>
            <a:pPr algn="just"/>
            <a:endParaRPr lang="el-GR" sz="2600" b="1" dirty="0"/>
          </a:p>
          <a:p>
            <a:pPr algn="just"/>
            <a:r>
              <a:rPr lang="el-GR" sz="2600" b="1" dirty="0"/>
              <a:t>Ο βασιλιάς παραχωρούσε γη (φέουδο) σε ευγενείς (φεουδάρχες) με αντάλλαγμα πίστη και στρατιωτική βοήθεια. </a:t>
            </a:r>
          </a:p>
          <a:p>
            <a:pPr marL="69850" indent="0" algn="just">
              <a:buNone/>
            </a:pPr>
            <a:endParaRPr lang="el-GR" sz="2600" b="1" dirty="0"/>
          </a:p>
          <a:p>
            <a:pPr algn="just"/>
            <a:r>
              <a:rPr lang="el-GR" sz="2600" b="1" dirty="0"/>
              <a:t>Αυτοί με τη σειρά τους έδιναν κομμάτια γης σε ιππότες ή μικρότερους ευγενείς για τις ίδιες υπηρεσίες.</a:t>
            </a:r>
          </a:p>
          <a:p>
            <a:pPr algn="just"/>
            <a:endParaRPr lang="el-GR" sz="2600" b="1" dirty="0"/>
          </a:p>
          <a:p>
            <a:pPr algn="just"/>
            <a:r>
              <a:rPr lang="el-GR" sz="2600" b="1" dirty="0"/>
              <a:t>Η γη καλλιεργούνταν από τους δουλοπάροικους (χωρικούς). Αυτοί δεν ήταν δούλοι, αλλά δεν μπορούσαν να φύγουν από τη γη χωρίς άδεια. Δούλευαν τα χωράφια του φεουδάρχη και του έδιναν μέρος της σοδειάς ή εργασία, και σε αντάλλαγμα λάμβαναν προστασία και το δικαίωμα να καλλιεργούν ένα μικρό κομμάτι για τον εαυτό τους.</a:t>
            </a:r>
          </a:p>
          <a:p>
            <a:endParaRPr lang="en-US" dirty="0"/>
          </a:p>
        </p:txBody>
      </p:sp>
      <p:pic>
        <p:nvPicPr>
          <p:cNvPr id="1028" name="Picture 4" descr="Η φεουδαρχία στη Δυτική Ευρώπη">
            <a:extLst>
              <a:ext uri="{FF2B5EF4-FFF2-40B4-BE49-F238E27FC236}">
                <a16:creationId xmlns:a16="http://schemas.microsoft.com/office/drawing/2014/main" id="{1180CA94-4549-82C8-B24C-5456E7EEC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1121" y="5382213"/>
            <a:ext cx="5437520" cy="47578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Βέλος: Δεξιό 7">
            <a:extLst>
              <a:ext uri="{FF2B5EF4-FFF2-40B4-BE49-F238E27FC236}">
                <a16:creationId xmlns:a16="http://schemas.microsoft.com/office/drawing/2014/main" id="{78E62EFA-14CF-D255-AF87-68675F67B6AD}"/>
              </a:ext>
            </a:extLst>
          </p:cNvPr>
          <p:cNvSpPr/>
          <p:nvPr/>
        </p:nvSpPr>
        <p:spPr>
          <a:xfrm rot="5400000">
            <a:off x="4637315" y="5427316"/>
            <a:ext cx="489858" cy="399653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9474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2778E-6 -9.87654E-7 C 0.06901 -9.87654E-7 0.125 0.05602 0.125 0.125 C 0.125 0.19398 0.06901 0.25 -1.52778E-6 0.25 C -0.06901 0.25 -0.125 0.19398 -0.125 0.125 C -0.125 0.05602 -0.06901 -9.87654E-7 -1.52778E-6 -9.87654E-7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C63B0371-7644-037F-5938-ECE366A3DD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91886" y="522514"/>
            <a:ext cx="5731328" cy="724988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lang="el-GR" altLang="en-US" b="1" dirty="0"/>
              <a:t>Χωριά = κλειστές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</a:rPr>
              <a:t>α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effectLst/>
              </a:rPr>
              <a:t>υτάρκεις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effectLst/>
              </a:rPr>
              <a:t>κοινότητες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</a:rPr>
              <a:t>,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effectLst/>
              </a:rPr>
              <a:t>οργ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</a:rPr>
              <a:t>ανωμένες γύρω από τον </a:t>
            </a:r>
            <a:r>
              <a:rPr kumimoji="0" lang="el-GR" altLang="en-US" b="1" i="0" u="none" strike="noStrike" cap="none" normalizeH="0" baseline="0" dirty="0">
                <a:ln>
                  <a:noFill/>
                </a:ln>
                <a:effectLst/>
              </a:rPr>
              <a:t>φέουδο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l-GR" altLang="en-US" b="1" i="0" u="none" strike="noStrike" cap="none" normalizeH="0" baseline="0" dirty="0">
                <a:ln>
                  <a:noFill/>
                </a:ln>
                <a:effectLst/>
              </a:rPr>
              <a:t>&amp;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</a:rPr>
              <a:t> την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effectLst/>
              </a:rPr>
              <a:t>εκκλησί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</a:rPr>
              <a:t>α</a:t>
            </a:r>
            <a:endParaRPr kumimoji="0" lang="el-GR" altLang="en-US" b="1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lang="el-GR" altLang="en-US" b="1" dirty="0"/>
              <a:t>Συλλογικές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</a:rPr>
              <a:t>απ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effectLst/>
              </a:rPr>
              <a:t>οφάσεις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effectLst/>
              </a:rPr>
              <a:t>γι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</a:rPr>
              <a:t>α την καλλιέργεια </a:t>
            </a:r>
            <a:r>
              <a:rPr kumimoji="0" lang="el-GR" altLang="en-US" b="1" i="0" u="none" strike="noStrike" cap="none" normalizeH="0" baseline="0" dirty="0">
                <a:ln>
                  <a:noFill/>
                </a:ln>
                <a:effectLst/>
              </a:rPr>
              <a:t>&amp;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effectLst/>
              </a:rPr>
              <a:t>τη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effectLst/>
              </a:rPr>
              <a:t>χρήση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</a:rPr>
              <a:t> της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effectLst/>
              </a:rPr>
              <a:t>γης</a:t>
            </a:r>
            <a:endParaRPr kumimoji="0" lang="el-GR" altLang="en-US" b="1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</a:rPr>
              <a:t>Η κοινωνική και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effectLst/>
              </a:rPr>
              <a:t>οικονομική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effectLst/>
              </a:rPr>
              <a:t>ζωή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effectLst/>
              </a:rPr>
              <a:t>ρυθμιζότ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</a:rPr>
              <a:t>αν από έθιμα και τοπικούς κανόνες.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95A41C3E-9AB1-CA99-27B9-7E03279509E9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123214" y="522514"/>
            <a:ext cx="5706769" cy="7882736"/>
          </a:xfrm>
        </p:spPr>
        <p:txBody>
          <a:bodyPr wrap="square" anchor="t">
            <a:normAutofit/>
          </a:bodyPr>
          <a:lstStyle/>
          <a:p>
            <a:pPr algn="just"/>
            <a:r>
              <a:rPr lang="el-GR" b="1" dirty="0"/>
              <a:t>Απλές &amp; παραδοσιακές γεωργικές τεχνικές</a:t>
            </a:r>
            <a:endParaRPr lang="en-US" b="1" dirty="0"/>
          </a:p>
          <a:p>
            <a:pPr marL="50800" indent="0" algn="just">
              <a:buNone/>
            </a:pPr>
            <a:endParaRPr lang="el-GR" b="1" dirty="0"/>
          </a:p>
          <a:p>
            <a:pPr algn="just"/>
            <a:r>
              <a:rPr lang="el-GR" b="1" dirty="0"/>
              <a:t>Καινοτομίες: τριμερής αμειψισπορά, χρήση σιδερένιου αρότρου &amp; υδάτινων μύλων</a:t>
            </a:r>
            <a:endParaRPr lang="en-US" b="1" dirty="0"/>
          </a:p>
          <a:p>
            <a:pPr marL="50800" indent="0" algn="just">
              <a:buNone/>
            </a:pPr>
            <a:endParaRPr lang="el-GR" b="1" dirty="0"/>
          </a:p>
          <a:p>
            <a:pPr algn="just"/>
            <a:r>
              <a:rPr lang="el-GR" b="1" dirty="0"/>
              <a:t>Παραγωγικότητα = χαμηλή, σταδιακή αύξηση – δημογραφική ανάπτυξη</a:t>
            </a: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D4BF87-CD0D-51FA-BAFC-100C1AC560A7}"/>
              </a:ext>
            </a:extLst>
          </p:cNvPr>
          <p:cNvSpPr txBox="1"/>
          <p:nvPr/>
        </p:nvSpPr>
        <p:spPr>
          <a:xfrm>
            <a:off x="11968850" y="522514"/>
            <a:ext cx="605789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l-GR" sz="2800" b="1" dirty="0">
                <a:solidFill>
                  <a:schemeClr val="bg1"/>
                </a:solidFill>
                <a:latin typeface="Cormorant SC" panose="020B0604020202020204" charset="0"/>
                <a:ea typeface="Cormorant SC" panose="020B0604020202020204" charset="0"/>
              </a:rPr>
              <a:t>11</a:t>
            </a:r>
            <a:r>
              <a:rPr lang="el-GR" sz="2800" b="1" baseline="30000" dirty="0">
                <a:solidFill>
                  <a:schemeClr val="bg1"/>
                </a:solidFill>
                <a:latin typeface="Cormorant SC" panose="020B0604020202020204" charset="0"/>
                <a:ea typeface="Cormorant SC" panose="020B0604020202020204" charset="0"/>
              </a:rPr>
              <a:t>ος</a:t>
            </a:r>
            <a:r>
              <a:rPr lang="el-GR" sz="2800" b="1" dirty="0">
                <a:solidFill>
                  <a:schemeClr val="bg1"/>
                </a:solidFill>
                <a:latin typeface="Cormorant SC" panose="020B0604020202020204" charset="0"/>
                <a:ea typeface="Cormorant SC" panose="020B0604020202020204" charset="0"/>
              </a:rPr>
              <a:t> αι. και μετά = πληθυσμιακή αύξηση &amp;  επέκταση της καλλιεργήσιμης γης = ανάπτυξη</a:t>
            </a:r>
            <a:endParaRPr lang="en-US" sz="2800" b="1" dirty="0">
              <a:solidFill>
                <a:schemeClr val="bg1"/>
              </a:solidFill>
              <a:latin typeface="Cormorant SC" panose="020B0604020202020204" charset="0"/>
              <a:ea typeface="Cormorant SC" panose="020B060402020202020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l-GR" sz="2800" b="1" dirty="0">
              <a:solidFill>
                <a:schemeClr val="bg1"/>
              </a:solidFill>
              <a:latin typeface="Cormorant SC" panose="020B0604020202020204" charset="0"/>
              <a:ea typeface="Cormorant SC" panose="020B060402020202020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l-GR" sz="2800" b="1" dirty="0">
                <a:solidFill>
                  <a:schemeClr val="bg1"/>
                </a:solidFill>
                <a:latin typeface="Cormorant SC" panose="020B0604020202020204" charset="0"/>
                <a:ea typeface="Cormorant SC" panose="020B0604020202020204" charset="0"/>
              </a:rPr>
              <a:t>14</a:t>
            </a:r>
            <a:r>
              <a:rPr lang="el-GR" sz="2800" b="1" baseline="30000" dirty="0">
                <a:solidFill>
                  <a:schemeClr val="bg1"/>
                </a:solidFill>
                <a:latin typeface="Cormorant SC" panose="020B0604020202020204" charset="0"/>
                <a:ea typeface="Cormorant SC" panose="020B0604020202020204" charset="0"/>
              </a:rPr>
              <a:t>ος</a:t>
            </a:r>
            <a:r>
              <a:rPr lang="el-GR" sz="2800" b="1" dirty="0">
                <a:solidFill>
                  <a:schemeClr val="bg1"/>
                </a:solidFill>
                <a:latin typeface="Cormorant SC" panose="020B0604020202020204" charset="0"/>
                <a:ea typeface="Cormorant SC" panose="020B0604020202020204" charset="0"/>
              </a:rPr>
              <a:t> αι. =  κρίσεις (λιμός, Μαύρη Πανώλη) = πληθυσμιακή μείωση &amp; αποδυνάμωση του φεουδαρχικού συστήματος</a:t>
            </a:r>
          </a:p>
          <a:p>
            <a:pPr algn="just"/>
            <a:endParaRPr lang="el-GR" sz="2800" b="1" dirty="0">
              <a:solidFill>
                <a:schemeClr val="bg1"/>
              </a:solidFill>
              <a:latin typeface="Cormorant SC" panose="020B0604020202020204" charset="0"/>
              <a:ea typeface="Cormorant SC" panose="020B0604020202020204" charset="0"/>
            </a:endParaRPr>
          </a:p>
          <a:p>
            <a:pPr algn="just"/>
            <a:endParaRPr lang="el-GR" sz="2800" b="1" dirty="0">
              <a:solidFill>
                <a:schemeClr val="bg1"/>
              </a:solidFill>
              <a:latin typeface="Cormorant SC" panose="020B0604020202020204" charset="0"/>
              <a:ea typeface="Cormorant SC" panose="020B0604020202020204" charset="0"/>
            </a:endParaRPr>
          </a:p>
          <a:p>
            <a:pPr algn="just"/>
            <a:r>
              <a:rPr lang="el-GR" sz="2800" b="1" dirty="0">
                <a:solidFill>
                  <a:schemeClr val="bg1"/>
                </a:solidFill>
                <a:latin typeface="Cormorant SC" panose="020B0604020202020204" charset="0"/>
                <a:ea typeface="Cormorant SC" panose="020B0604020202020204" charset="0"/>
              </a:rPr>
              <a:t>εμφάνιση νέων κοινωνικών &amp; οικονομικών δομών στη μεταγενέστερη μεσαιωνική &amp; πρώιμη νεότερη εποχή</a:t>
            </a:r>
          </a:p>
        </p:txBody>
      </p:sp>
      <p:cxnSp>
        <p:nvCxnSpPr>
          <p:cNvPr id="15" name="Ευθεία γραμμή σύνδεσης 14">
            <a:extLst>
              <a:ext uri="{FF2B5EF4-FFF2-40B4-BE49-F238E27FC236}">
                <a16:creationId xmlns:a16="http://schemas.microsoft.com/office/drawing/2014/main" id="{84DBE32F-CEE0-82D0-52FD-7798184BB518}"/>
              </a:ext>
            </a:extLst>
          </p:cNvPr>
          <p:cNvCxnSpPr>
            <a:cxnSpLocks/>
          </p:cNvCxnSpPr>
          <p:nvPr/>
        </p:nvCxnSpPr>
        <p:spPr>
          <a:xfrm>
            <a:off x="6123214" y="522514"/>
            <a:ext cx="0" cy="6124754"/>
          </a:xfrm>
          <a:prstGeom prst="line">
            <a:avLst/>
          </a:prstGeom>
          <a:ln w="1905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Ευθεία γραμμή σύνδεσης 19">
            <a:extLst>
              <a:ext uri="{FF2B5EF4-FFF2-40B4-BE49-F238E27FC236}">
                <a16:creationId xmlns:a16="http://schemas.microsoft.com/office/drawing/2014/main" id="{6ED95C04-47FC-D2E2-C8F0-C2800D4E771C}"/>
              </a:ext>
            </a:extLst>
          </p:cNvPr>
          <p:cNvCxnSpPr>
            <a:cxnSpLocks/>
          </p:cNvCxnSpPr>
          <p:nvPr/>
        </p:nvCxnSpPr>
        <p:spPr>
          <a:xfrm>
            <a:off x="11829983" y="783771"/>
            <a:ext cx="24559" cy="5863497"/>
          </a:xfrm>
          <a:prstGeom prst="line">
            <a:avLst/>
          </a:prstGeom>
          <a:ln w="1905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5" name="Βέλος: Ραβδωτό δεξιό 24">
            <a:extLst>
              <a:ext uri="{FF2B5EF4-FFF2-40B4-BE49-F238E27FC236}">
                <a16:creationId xmlns:a16="http://schemas.microsoft.com/office/drawing/2014/main" id="{715AE7CF-436C-3E9C-4327-67B6B29C441D}"/>
              </a:ext>
            </a:extLst>
          </p:cNvPr>
          <p:cNvSpPr/>
          <p:nvPr/>
        </p:nvSpPr>
        <p:spPr>
          <a:xfrm rot="5400000">
            <a:off x="14526982" y="4163785"/>
            <a:ext cx="669472" cy="620486"/>
          </a:xfrm>
          <a:prstGeom prst="striped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Βέλος: Ραβδωτό δεξιό 29">
            <a:extLst>
              <a:ext uri="{FF2B5EF4-FFF2-40B4-BE49-F238E27FC236}">
                <a16:creationId xmlns:a16="http://schemas.microsoft.com/office/drawing/2014/main" id="{4A166D45-E503-3E51-4292-F7F42B821998}"/>
              </a:ext>
            </a:extLst>
          </p:cNvPr>
          <p:cNvSpPr/>
          <p:nvPr/>
        </p:nvSpPr>
        <p:spPr>
          <a:xfrm rot="5400000">
            <a:off x="7490627" y="5601399"/>
            <a:ext cx="1193526" cy="1778416"/>
          </a:xfrm>
          <a:prstGeom prst="striped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A8BA8F4-33C5-48C6-EB47-FE72D769255C}"/>
              </a:ext>
            </a:extLst>
          </p:cNvPr>
          <p:cNvSpPr txBox="1"/>
          <p:nvPr/>
        </p:nvSpPr>
        <p:spPr>
          <a:xfrm>
            <a:off x="2931179" y="7527471"/>
            <a:ext cx="117971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>
                <a:solidFill>
                  <a:schemeClr val="tx1"/>
                </a:solidFill>
              </a:rPr>
              <a:t>Η μεσαιωνική αγροτική οικονομία δεν ήταν στατική = αργή εξέλιξη μέσα από τεχνολογικές και κοινωνικές αλλαγές. </a:t>
            </a:r>
          </a:p>
          <a:p>
            <a:pPr algn="ctr"/>
            <a:r>
              <a:rPr lang="el-GR" sz="2000" b="1" dirty="0">
                <a:solidFill>
                  <a:schemeClr val="tx1"/>
                </a:solidFill>
              </a:rPr>
              <a:t>Το φεουδαρχικό σύστημα καθόρισε τη δομή της αγροτικής ζωής, ενώ οι κρίσεις του 14ου αιώνα άνοιξαν τον δρόμο για τη σταδιακή αποσύνθεσή του.</a:t>
            </a:r>
          </a:p>
        </p:txBody>
      </p:sp>
    </p:spTree>
    <p:extLst>
      <p:ext uri="{BB962C8B-B14F-4D97-AF65-F5344CB8AC3E}">
        <p14:creationId xmlns:p14="http://schemas.microsoft.com/office/powerpoint/2010/main" val="4026474216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3770692-A526-3B4F-9F00-B062D96159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9443" y="4800674"/>
            <a:ext cx="11137200" cy="1470000"/>
          </a:xfrm>
        </p:spPr>
        <p:txBody>
          <a:bodyPr>
            <a:normAutofit fontScale="90000"/>
          </a:bodyPr>
          <a:lstStyle/>
          <a:p>
            <a:r>
              <a:rPr lang="el-GR" dirty="0"/>
              <a:t>Είναι ο κόσμος ενιαίος;</a:t>
            </a:r>
            <a:br>
              <a:rPr lang="el-GR" dirty="0"/>
            </a:br>
            <a:br>
              <a:rPr lang="el-GR" dirty="0"/>
            </a:br>
            <a:br>
              <a:rPr lang="el-GR" dirty="0"/>
            </a:br>
            <a:br>
              <a:rPr lang="el-GR" dirty="0"/>
            </a:br>
            <a:r>
              <a:rPr lang="el-GR" dirty="0"/>
              <a:t>Είναι ο κόσμος διαιρεμένος;</a:t>
            </a:r>
            <a:br>
              <a:rPr lang="el-GR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0431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91AFF9E-F2E2-B150-FD73-03D35AFFCE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2186" y="1469571"/>
            <a:ext cx="14142914" cy="7249886"/>
          </a:xfrm>
        </p:spPr>
        <p:txBody>
          <a:bodyPr>
            <a:normAutofit fontScale="90000"/>
          </a:bodyPr>
          <a:lstStyle/>
          <a:p>
            <a:r>
              <a:rPr lang="el-GR" dirty="0"/>
              <a:t>«Παλιός κόσμος» </a:t>
            </a:r>
            <a:br>
              <a:rPr lang="el-GR" dirty="0"/>
            </a:br>
            <a:br>
              <a:rPr lang="el-GR" dirty="0"/>
            </a:br>
            <a:r>
              <a:rPr lang="el-GR" sz="3600" dirty="0"/>
              <a:t>Ευρώπη</a:t>
            </a:r>
            <a:br>
              <a:rPr lang="el-GR" sz="3600" dirty="0"/>
            </a:br>
            <a:r>
              <a:rPr lang="el-GR" sz="3600" dirty="0"/>
              <a:t>Ασία</a:t>
            </a:r>
            <a:br>
              <a:rPr lang="el-GR" sz="3600" dirty="0"/>
            </a:br>
            <a:r>
              <a:rPr lang="el-GR" sz="3600" dirty="0"/>
              <a:t>Αφρική</a:t>
            </a:r>
            <a:br>
              <a:rPr lang="el-GR" dirty="0"/>
            </a:br>
            <a:br>
              <a:rPr lang="el-GR" dirty="0"/>
            </a:br>
            <a:r>
              <a:rPr lang="el-GR" dirty="0"/>
              <a:t>«Νέος κόσμος»</a:t>
            </a:r>
            <a:br>
              <a:rPr lang="el-GR" dirty="0"/>
            </a:br>
            <a:r>
              <a:rPr lang="el-GR" sz="3600" dirty="0"/>
              <a:t>Αμερική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13831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52A63E7-3C2F-DF38-F4C5-03A37636D0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96643" y="424617"/>
            <a:ext cx="9568543" cy="1420512"/>
          </a:xfrm>
        </p:spPr>
        <p:txBody>
          <a:bodyPr>
            <a:normAutofit fontScale="90000"/>
          </a:bodyPr>
          <a:lstStyle/>
          <a:p>
            <a:r>
              <a:rPr lang="el-GR" dirty="0"/>
              <a:t>Αποτύπωση κόσμου σε χάρτη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DC01060-9B3E-1474-4135-6E16709ED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77" y="424617"/>
            <a:ext cx="2624137" cy="347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1766834-DEA8-594C-A187-F127E8FFC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868" y="2446564"/>
            <a:ext cx="6904678" cy="347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53D207ED-83E5-B4F3-69BF-03A76BE52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00" y="6038848"/>
            <a:ext cx="7399486" cy="372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BC180B10-3A58-07A2-827D-AEE182122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0914" y="3879393"/>
            <a:ext cx="7288159" cy="431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95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264FC181-C88E-A1B0-7551-820628721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70" y="297997"/>
            <a:ext cx="6429375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13B89BA0-4D0D-2CD0-1066-80F531788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433" y="0"/>
            <a:ext cx="7045297" cy="354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DFC26AB8-1597-91FE-00F1-1B7177F86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576" y="3869872"/>
            <a:ext cx="6429375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49094D5B-54C8-7CD3-A7EC-7AB497182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1951" y="5923189"/>
            <a:ext cx="4716435" cy="384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43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0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692790BF-2E54-0B61-1D0B-B2BD9299E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99" y="614400"/>
            <a:ext cx="7857000" cy="39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D798A294-D4DB-7637-3CB1-CEEC88C4F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855" y="5309508"/>
            <a:ext cx="7563971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2AAAF4B7-CC59-DEAC-0F48-A85F57616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345" y="1319250"/>
            <a:ext cx="7203257" cy="362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CFD18B41-1931-171B-5386-5333E800C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557" y="5881008"/>
            <a:ext cx="64293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09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75634" b="-75634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6" name="Google Shape;166;p12"/>
          <p:cNvSpPr/>
          <p:nvPr/>
        </p:nvSpPr>
        <p:spPr>
          <a:xfrm>
            <a:off x="0" y="-1691174"/>
            <a:ext cx="18288000" cy="13716000"/>
          </a:xfrm>
          <a:custGeom>
            <a:avLst/>
            <a:gdLst/>
            <a:ahLst/>
            <a:cxnLst/>
            <a:rect l="l" t="t" r="r" b="b"/>
            <a:pathLst>
              <a:path w="18288000" h="13716000" extrusionOk="0">
                <a:moveTo>
                  <a:pt x="0" y="0"/>
                </a:moveTo>
                <a:lnTo>
                  <a:pt x="18288000" y="0"/>
                </a:lnTo>
                <a:lnTo>
                  <a:pt x="18288000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3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69" name="Google Shape;169;p12"/>
          <p:cNvSpPr txBox="1"/>
          <p:nvPr/>
        </p:nvSpPr>
        <p:spPr>
          <a:xfrm>
            <a:off x="5289549" y="1037797"/>
            <a:ext cx="12162502" cy="7545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866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2"/>
          <p:cNvSpPr txBox="1"/>
          <p:nvPr/>
        </p:nvSpPr>
        <p:spPr>
          <a:xfrm>
            <a:off x="3947425" y="-356137"/>
            <a:ext cx="9773297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9000" b="1" i="0" u="none" strike="noStrike" cap="none" dirty="0">
                <a:solidFill>
                  <a:srgbClr val="EDC253"/>
                </a:solidFill>
                <a:latin typeface="Cormorant SC"/>
                <a:ea typeface="Cormorant SC"/>
                <a:cs typeface="Cormorant SC"/>
                <a:sym typeface="Cormorant SC"/>
              </a:rPr>
              <a:t>Δομή διαλέξεων</a:t>
            </a:r>
            <a:endParaRPr dirty="0"/>
          </a:p>
        </p:txBody>
      </p:sp>
      <p:grpSp>
        <p:nvGrpSpPr>
          <p:cNvPr id="180" name="Google Shape;180;p12"/>
          <p:cNvGrpSpPr/>
          <p:nvPr/>
        </p:nvGrpSpPr>
        <p:grpSpPr>
          <a:xfrm>
            <a:off x="16600442" y="-1380976"/>
            <a:ext cx="1048817" cy="2581126"/>
            <a:chOff x="0" y="-47625"/>
            <a:chExt cx="276232" cy="679803"/>
          </a:xfrm>
        </p:grpSpPr>
        <p:sp>
          <p:nvSpPr>
            <p:cNvPr id="181" name="Google Shape;181;p12"/>
            <p:cNvSpPr/>
            <p:nvPr/>
          </p:nvSpPr>
          <p:spPr>
            <a:xfrm>
              <a:off x="0" y="0"/>
              <a:ext cx="276232" cy="632178"/>
            </a:xfrm>
            <a:custGeom>
              <a:avLst/>
              <a:gdLst/>
              <a:ahLst/>
              <a:cxnLst/>
              <a:rect l="l" t="t" r="r" b="b"/>
              <a:pathLst>
                <a:path w="276232" h="632178" extrusionOk="0">
                  <a:moveTo>
                    <a:pt x="110724" y="0"/>
                  </a:moveTo>
                  <a:lnTo>
                    <a:pt x="165508" y="0"/>
                  </a:lnTo>
                  <a:cubicBezTo>
                    <a:pt x="194874" y="0"/>
                    <a:pt x="223037" y="11665"/>
                    <a:pt x="243801" y="32430"/>
                  </a:cubicBezTo>
                  <a:cubicBezTo>
                    <a:pt x="264566" y="53195"/>
                    <a:pt x="276232" y="81358"/>
                    <a:pt x="276232" y="110724"/>
                  </a:cubicBezTo>
                  <a:lnTo>
                    <a:pt x="276232" y="521454"/>
                  </a:lnTo>
                  <a:cubicBezTo>
                    <a:pt x="276232" y="550820"/>
                    <a:pt x="264566" y="578983"/>
                    <a:pt x="243801" y="599748"/>
                  </a:cubicBezTo>
                  <a:cubicBezTo>
                    <a:pt x="223037" y="620512"/>
                    <a:pt x="194874" y="632178"/>
                    <a:pt x="165508" y="632178"/>
                  </a:cubicBezTo>
                  <a:lnTo>
                    <a:pt x="110724" y="632178"/>
                  </a:lnTo>
                  <a:cubicBezTo>
                    <a:pt x="81358" y="632178"/>
                    <a:pt x="53195" y="620512"/>
                    <a:pt x="32430" y="599748"/>
                  </a:cubicBezTo>
                  <a:cubicBezTo>
                    <a:pt x="11665" y="578983"/>
                    <a:pt x="0" y="550820"/>
                    <a:pt x="0" y="521454"/>
                  </a:cubicBezTo>
                  <a:lnTo>
                    <a:pt x="0" y="110724"/>
                  </a:lnTo>
                  <a:cubicBezTo>
                    <a:pt x="0" y="81358"/>
                    <a:pt x="11665" y="53195"/>
                    <a:pt x="32430" y="32430"/>
                  </a:cubicBezTo>
                  <a:cubicBezTo>
                    <a:pt x="53195" y="11665"/>
                    <a:pt x="81358" y="0"/>
                    <a:pt x="110724" y="0"/>
                  </a:cubicBezTo>
                  <a:close/>
                </a:path>
              </a:pathLst>
            </a:custGeom>
            <a:solidFill>
              <a:srgbClr val="890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2"/>
            <p:cNvSpPr txBox="1"/>
            <p:nvPr/>
          </p:nvSpPr>
          <p:spPr>
            <a:xfrm>
              <a:off x="0" y="-47625"/>
              <a:ext cx="276232" cy="679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3" name="Google Shape;183;p12"/>
          <p:cNvGrpSpPr/>
          <p:nvPr/>
        </p:nvGrpSpPr>
        <p:grpSpPr>
          <a:xfrm>
            <a:off x="17259300" y="-1903092"/>
            <a:ext cx="1425463" cy="5135835"/>
            <a:chOff x="0" y="-47625"/>
            <a:chExt cx="375430" cy="1352648"/>
          </a:xfrm>
        </p:grpSpPr>
        <p:sp>
          <p:nvSpPr>
            <p:cNvPr id="184" name="Google Shape;184;p12"/>
            <p:cNvSpPr/>
            <p:nvPr/>
          </p:nvSpPr>
          <p:spPr>
            <a:xfrm>
              <a:off x="0" y="0"/>
              <a:ext cx="375430" cy="1305023"/>
            </a:xfrm>
            <a:custGeom>
              <a:avLst/>
              <a:gdLst/>
              <a:ahLst/>
              <a:cxnLst/>
              <a:rect l="l" t="t" r="r" b="b"/>
              <a:pathLst>
                <a:path w="375430" h="1305023" extrusionOk="0">
                  <a:moveTo>
                    <a:pt x="81467" y="0"/>
                  </a:moveTo>
                  <a:lnTo>
                    <a:pt x="293963" y="0"/>
                  </a:lnTo>
                  <a:cubicBezTo>
                    <a:pt x="315570" y="0"/>
                    <a:pt x="336291" y="8583"/>
                    <a:pt x="351569" y="23861"/>
                  </a:cubicBezTo>
                  <a:cubicBezTo>
                    <a:pt x="366847" y="39139"/>
                    <a:pt x="375430" y="59861"/>
                    <a:pt x="375430" y="81467"/>
                  </a:cubicBezTo>
                  <a:lnTo>
                    <a:pt x="375430" y="1223555"/>
                  </a:lnTo>
                  <a:cubicBezTo>
                    <a:pt x="375430" y="1268549"/>
                    <a:pt x="338956" y="1305023"/>
                    <a:pt x="293963" y="1305023"/>
                  </a:cubicBezTo>
                  <a:lnTo>
                    <a:pt x="81467" y="1305023"/>
                  </a:lnTo>
                  <a:cubicBezTo>
                    <a:pt x="36474" y="1305023"/>
                    <a:pt x="0" y="1268549"/>
                    <a:pt x="0" y="1223555"/>
                  </a:cubicBezTo>
                  <a:lnTo>
                    <a:pt x="0" y="81467"/>
                  </a:lnTo>
                  <a:cubicBezTo>
                    <a:pt x="0" y="36474"/>
                    <a:pt x="36474" y="0"/>
                    <a:pt x="81467" y="0"/>
                  </a:cubicBezTo>
                  <a:close/>
                </a:path>
              </a:pathLst>
            </a:custGeom>
            <a:solidFill>
              <a:srgbClr val="EDC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2"/>
            <p:cNvSpPr txBox="1"/>
            <p:nvPr/>
          </p:nvSpPr>
          <p:spPr>
            <a:xfrm>
              <a:off x="0" y="-47625"/>
              <a:ext cx="375430" cy="13526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6" name="Google Shape;186;p12"/>
          <p:cNvGrpSpPr/>
          <p:nvPr/>
        </p:nvGrpSpPr>
        <p:grpSpPr>
          <a:xfrm>
            <a:off x="17790683" y="2476763"/>
            <a:ext cx="2417812" cy="3385514"/>
            <a:chOff x="0" y="-47625"/>
            <a:chExt cx="1639065" cy="2295083"/>
          </a:xfrm>
        </p:grpSpPr>
        <p:sp>
          <p:nvSpPr>
            <p:cNvPr id="187" name="Google Shape;187;p12"/>
            <p:cNvSpPr/>
            <p:nvPr/>
          </p:nvSpPr>
          <p:spPr>
            <a:xfrm>
              <a:off x="0" y="0"/>
              <a:ext cx="1639065" cy="2247458"/>
            </a:xfrm>
            <a:custGeom>
              <a:avLst/>
              <a:gdLst/>
              <a:ahLst/>
              <a:cxnLst/>
              <a:rect l="l" t="t" r="r" b="b"/>
              <a:pathLst>
                <a:path w="1639065" h="2247458" extrusionOk="0">
                  <a:moveTo>
                    <a:pt x="48031" y="0"/>
                  </a:moveTo>
                  <a:lnTo>
                    <a:pt x="1591035" y="0"/>
                  </a:lnTo>
                  <a:cubicBezTo>
                    <a:pt x="1603773" y="0"/>
                    <a:pt x="1615990" y="5060"/>
                    <a:pt x="1624997" y="14068"/>
                  </a:cubicBezTo>
                  <a:cubicBezTo>
                    <a:pt x="1634005" y="23075"/>
                    <a:pt x="1639065" y="35292"/>
                    <a:pt x="1639065" y="48031"/>
                  </a:cubicBezTo>
                  <a:lnTo>
                    <a:pt x="1639065" y="2199427"/>
                  </a:lnTo>
                  <a:cubicBezTo>
                    <a:pt x="1639065" y="2225954"/>
                    <a:pt x="1617561" y="2247458"/>
                    <a:pt x="1591035" y="2247458"/>
                  </a:cubicBezTo>
                  <a:lnTo>
                    <a:pt x="48031" y="2247458"/>
                  </a:lnTo>
                  <a:cubicBezTo>
                    <a:pt x="35292" y="2247458"/>
                    <a:pt x="23075" y="2242397"/>
                    <a:pt x="14068" y="2233390"/>
                  </a:cubicBezTo>
                  <a:cubicBezTo>
                    <a:pt x="5060" y="2224382"/>
                    <a:pt x="0" y="2212166"/>
                    <a:pt x="0" y="2199427"/>
                  </a:cubicBezTo>
                  <a:lnTo>
                    <a:pt x="0" y="48031"/>
                  </a:lnTo>
                  <a:cubicBezTo>
                    <a:pt x="0" y="21504"/>
                    <a:pt x="21504" y="0"/>
                    <a:pt x="4803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89054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2"/>
            <p:cNvSpPr txBox="1"/>
            <p:nvPr/>
          </p:nvSpPr>
          <p:spPr>
            <a:xfrm>
              <a:off x="0" y="-47625"/>
              <a:ext cx="1639065" cy="22950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89" name="Google Shape;189;p12"/>
          <p:cNvCxnSpPr/>
          <p:nvPr/>
        </p:nvCxnSpPr>
        <p:spPr>
          <a:xfrm>
            <a:off x="12431220" y="9239250"/>
            <a:ext cx="4951614" cy="0"/>
          </a:xfrm>
          <a:prstGeom prst="straightConnector1">
            <a:avLst/>
          </a:prstGeom>
          <a:noFill/>
          <a:ln w="38100" cap="rnd" cmpd="sng">
            <a:solidFill>
              <a:srgbClr val="EDC25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0" name="Google Shape;190;p12"/>
          <p:cNvSpPr/>
          <p:nvPr/>
        </p:nvSpPr>
        <p:spPr>
          <a:xfrm rot="10800000">
            <a:off x="7677837" y="8821563"/>
            <a:ext cx="2932327" cy="964002"/>
          </a:xfrm>
          <a:custGeom>
            <a:avLst/>
            <a:gdLst/>
            <a:ahLst/>
            <a:cxnLst/>
            <a:rect l="l" t="t" r="r" b="b"/>
            <a:pathLst>
              <a:path w="2932327" h="964002" extrusionOk="0">
                <a:moveTo>
                  <a:pt x="0" y="0"/>
                </a:moveTo>
                <a:lnTo>
                  <a:pt x="2932326" y="0"/>
                </a:lnTo>
                <a:lnTo>
                  <a:pt x="2932326" y="964003"/>
                </a:lnTo>
                <a:lnTo>
                  <a:pt x="0" y="9640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cxnSp>
        <p:nvCxnSpPr>
          <p:cNvPr id="191" name="Google Shape;191;p12"/>
          <p:cNvCxnSpPr/>
          <p:nvPr/>
        </p:nvCxnSpPr>
        <p:spPr>
          <a:xfrm>
            <a:off x="879358" y="9239250"/>
            <a:ext cx="4951614" cy="0"/>
          </a:xfrm>
          <a:prstGeom prst="straightConnector1">
            <a:avLst/>
          </a:prstGeom>
          <a:noFill/>
          <a:ln w="38100" cap="rnd" cmpd="sng">
            <a:solidFill>
              <a:srgbClr val="EDC253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92" name="Google Shape;192;p12"/>
          <p:cNvGrpSpPr/>
          <p:nvPr/>
        </p:nvGrpSpPr>
        <p:grpSpPr>
          <a:xfrm>
            <a:off x="-469898" y="5363532"/>
            <a:ext cx="1111253" cy="3385514"/>
            <a:chOff x="0" y="-47625"/>
            <a:chExt cx="753332" cy="2295083"/>
          </a:xfrm>
        </p:grpSpPr>
        <p:sp>
          <p:nvSpPr>
            <p:cNvPr id="193" name="Google Shape;193;p12"/>
            <p:cNvSpPr/>
            <p:nvPr/>
          </p:nvSpPr>
          <p:spPr>
            <a:xfrm>
              <a:off x="0" y="0"/>
              <a:ext cx="753332" cy="2247458"/>
            </a:xfrm>
            <a:custGeom>
              <a:avLst/>
              <a:gdLst/>
              <a:ahLst/>
              <a:cxnLst/>
              <a:rect l="l" t="t" r="r" b="b"/>
              <a:pathLst>
                <a:path w="753332" h="2247458" extrusionOk="0">
                  <a:moveTo>
                    <a:pt x="104503" y="0"/>
                  </a:moveTo>
                  <a:lnTo>
                    <a:pt x="648830" y="0"/>
                  </a:lnTo>
                  <a:cubicBezTo>
                    <a:pt x="676546" y="0"/>
                    <a:pt x="703126" y="11010"/>
                    <a:pt x="722724" y="30608"/>
                  </a:cubicBezTo>
                  <a:cubicBezTo>
                    <a:pt x="742322" y="50206"/>
                    <a:pt x="753332" y="76787"/>
                    <a:pt x="753332" y="104503"/>
                  </a:cubicBezTo>
                  <a:lnTo>
                    <a:pt x="753332" y="2142955"/>
                  </a:lnTo>
                  <a:cubicBezTo>
                    <a:pt x="753332" y="2170671"/>
                    <a:pt x="742322" y="2197252"/>
                    <a:pt x="722724" y="2216850"/>
                  </a:cubicBezTo>
                  <a:cubicBezTo>
                    <a:pt x="703126" y="2236448"/>
                    <a:pt x="676546" y="2247458"/>
                    <a:pt x="648830" y="2247458"/>
                  </a:cubicBezTo>
                  <a:lnTo>
                    <a:pt x="104503" y="2247458"/>
                  </a:lnTo>
                  <a:cubicBezTo>
                    <a:pt x="76787" y="2247458"/>
                    <a:pt x="50206" y="2236448"/>
                    <a:pt x="30608" y="2216850"/>
                  </a:cubicBezTo>
                  <a:cubicBezTo>
                    <a:pt x="11010" y="2197252"/>
                    <a:pt x="0" y="2170671"/>
                    <a:pt x="0" y="2142955"/>
                  </a:cubicBezTo>
                  <a:lnTo>
                    <a:pt x="0" y="104503"/>
                  </a:lnTo>
                  <a:cubicBezTo>
                    <a:pt x="0" y="76787"/>
                    <a:pt x="11010" y="50206"/>
                    <a:pt x="30608" y="30608"/>
                  </a:cubicBezTo>
                  <a:cubicBezTo>
                    <a:pt x="50206" y="11010"/>
                    <a:pt x="76787" y="0"/>
                    <a:pt x="1045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89054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2"/>
            <p:cNvSpPr txBox="1"/>
            <p:nvPr/>
          </p:nvSpPr>
          <p:spPr>
            <a:xfrm>
              <a:off x="0" y="-47625"/>
              <a:ext cx="753332" cy="22950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5" name="Google Shape;195;p12"/>
          <p:cNvGrpSpPr/>
          <p:nvPr/>
        </p:nvGrpSpPr>
        <p:grpSpPr>
          <a:xfrm>
            <a:off x="302725" y="3785648"/>
            <a:ext cx="677262" cy="2762357"/>
            <a:chOff x="0" y="-47625"/>
            <a:chExt cx="459124" cy="1872637"/>
          </a:xfrm>
        </p:grpSpPr>
        <p:sp>
          <p:nvSpPr>
            <p:cNvPr id="196" name="Google Shape;196;p12"/>
            <p:cNvSpPr/>
            <p:nvPr/>
          </p:nvSpPr>
          <p:spPr>
            <a:xfrm>
              <a:off x="0" y="0"/>
              <a:ext cx="459124" cy="1825012"/>
            </a:xfrm>
            <a:custGeom>
              <a:avLst/>
              <a:gdLst/>
              <a:ahLst/>
              <a:cxnLst/>
              <a:rect l="l" t="t" r="r" b="b"/>
              <a:pathLst>
                <a:path w="459124" h="1825012" extrusionOk="0">
                  <a:moveTo>
                    <a:pt x="171468" y="0"/>
                  </a:moveTo>
                  <a:lnTo>
                    <a:pt x="287656" y="0"/>
                  </a:lnTo>
                  <a:cubicBezTo>
                    <a:pt x="333132" y="0"/>
                    <a:pt x="376746" y="18065"/>
                    <a:pt x="408902" y="50222"/>
                  </a:cubicBezTo>
                  <a:cubicBezTo>
                    <a:pt x="441059" y="82378"/>
                    <a:pt x="459124" y="125992"/>
                    <a:pt x="459124" y="171468"/>
                  </a:cubicBezTo>
                  <a:lnTo>
                    <a:pt x="459124" y="1653543"/>
                  </a:lnTo>
                  <a:cubicBezTo>
                    <a:pt x="459124" y="1748243"/>
                    <a:pt x="382355" y="1825012"/>
                    <a:pt x="287656" y="1825012"/>
                  </a:cubicBezTo>
                  <a:lnTo>
                    <a:pt x="171468" y="1825012"/>
                  </a:lnTo>
                  <a:cubicBezTo>
                    <a:pt x="125992" y="1825012"/>
                    <a:pt x="82378" y="1806946"/>
                    <a:pt x="50222" y="1774790"/>
                  </a:cubicBezTo>
                  <a:cubicBezTo>
                    <a:pt x="18065" y="1742633"/>
                    <a:pt x="0" y="1699020"/>
                    <a:pt x="0" y="1653543"/>
                  </a:cubicBezTo>
                  <a:lnTo>
                    <a:pt x="0" y="171468"/>
                  </a:lnTo>
                  <a:cubicBezTo>
                    <a:pt x="0" y="125992"/>
                    <a:pt x="18065" y="82378"/>
                    <a:pt x="50222" y="50222"/>
                  </a:cubicBezTo>
                  <a:cubicBezTo>
                    <a:pt x="82378" y="18065"/>
                    <a:pt x="125992" y="0"/>
                    <a:pt x="17146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89054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 txBox="1"/>
            <p:nvPr/>
          </p:nvSpPr>
          <p:spPr>
            <a:xfrm>
              <a:off x="0" y="-47625"/>
              <a:ext cx="459124" cy="18726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4D14D8C-C8F0-2A93-441D-B66811CBB84F}"/>
              </a:ext>
            </a:extLst>
          </p:cNvPr>
          <p:cNvSpPr txBox="1"/>
          <p:nvPr/>
        </p:nvSpPr>
        <p:spPr>
          <a:xfrm>
            <a:off x="835949" y="1037797"/>
            <a:ext cx="17064705" cy="7225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>
                <a:solidFill>
                  <a:schemeClr val="bg1"/>
                </a:solidFill>
              </a:rPr>
              <a:t>Ενότητα πρώτη: Από τις Τοπικές Κοινότητες στις Διασυνδεδεμένες Αγορές: Ο Κόσμος του 15ου και 16ου αιώνα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solidFill>
                  <a:schemeClr val="bg1"/>
                </a:solidFill>
              </a:rPr>
              <a:t>Ενότητα δεύτερη: Από τον Εμπορικό Καπιταλισμό στις Τρεις Επαναστάσεις</a:t>
            </a:r>
            <a:endParaRPr lang="en-US" sz="2400" b="1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l-GR" sz="2400" b="1" dirty="0">
                <a:solidFill>
                  <a:schemeClr val="bg1"/>
                </a:solidFill>
              </a:rPr>
              <a:t>Ενότητα τρίτη: Οι ρίζες του καπιταλισμού και οι ιστορικοί μετασχηματισμοί του</a:t>
            </a:r>
            <a:endParaRPr lang="en-US" sz="2400" b="1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l-GR" sz="2400" b="1" dirty="0">
                <a:solidFill>
                  <a:schemeClr val="bg1"/>
                </a:solidFill>
              </a:rPr>
              <a:t>Ενότητα τέταρτη: Μεσοπόλεμος και Υπαρκτός Σοσιαλισμός: Κρίσεις και Εναλλακτικές Οικονομικές Πορείες»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solidFill>
                  <a:schemeClr val="bg1"/>
                </a:solidFill>
              </a:rPr>
              <a:t>Ενότητα πέμπτη: Η Μεταπολεμική Αναδιάρθρωση: </a:t>
            </a:r>
            <a:r>
              <a:rPr lang="el-GR" sz="2400" b="1" dirty="0" err="1">
                <a:solidFill>
                  <a:schemeClr val="bg1"/>
                </a:solidFill>
              </a:rPr>
              <a:t>Κευνσιανισμός</a:t>
            </a:r>
            <a:r>
              <a:rPr lang="el-GR" sz="2400" b="1" dirty="0">
                <a:solidFill>
                  <a:schemeClr val="bg1"/>
                </a:solidFill>
              </a:rPr>
              <a:t>, Μεικτή Οικονομία και Παγκόσμιες Αλλαγές»</a:t>
            </a:r>
            <a:endParaRPr lang="en-US" sz="2400" b="1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l-GR" sz="2400" b="1" dirty="0">
                <a:solidFill>
                  <a:schemeClr val="bg1"/>
                </a:solidFill>
              </a:rPr>
              <a:t>Ενότητα έκτη: Ανθρωπολογικές προσεγγίσεις της νεοφιλελεύθερης διακυβέρνησης 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solidFill>
                  <a:schemeClr val="bg1"/>
                </a:solidFill>
              </a:rPr>
              <a:t>Ενότητα έβδομη: Χρηματοπιστωτικός καπιταλισμός </a:t>
            </a:r>
            <a:endParaRPr lang="en-US" sz="2400" b="1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l-GR" sz="2400" b="1" dirty="0">
                <a:solidFill>
                  <a:schemeClr val="bg1"/>
                </a:solidFill>
              </a:rPr>
              <a:t>Ενότητα όγδοη: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l-GR" sz="2400" b="1" dirty="0">
                <a:solidFill>
                  <a:schemeClr val="bg1"/>
                </a:solidFill>
              </a:rPr>
              <a:t>Διαδρομές του Ελληνικού Καπιταλισμού: Ιστορικοί Μετασχηματισμοί και Παγκόσμιο Συγκείμενο</a:t>
            </a:r>
            <a:endParaRPr lang="en-US" sz="2400" b="1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l-GR" sz="2400" b="1" dirty="0">
                <a:solidFill>
                  <a:schemeClr val="bg1"/>
                </a:solidFill>
              </a:rPr>
              <a:t>Ενότητα ένατη: </a:t>
            </a:r>
            <a:r>
              <a:rPr lang="el-GR" sz="2400" b="1" dirty="0" err="1">
                <a:solidFill>
                  <a:schemeClr val="bg1"/>
                </a:solidFill>
              </a:rPr>
              <a:t>Εθνογραφίες</a:t>
            </a:r>
            <a:r>
              <a:rPr lang="el-GR" sz="2400" b="1" dirty="0">
                <a:solidFill>
                  <a:schemeClr val="bg1"/>
                </a:solidFill>
              </a:rPr>
              <a:t> του Χρέους κα</a:t>
            </a:r>
            <a:r>
              <a:rPr lang="el-GR" sz="2400" b="1" cap="small" dirty="0">
                <a:solidFill>
                  <a:schemeClr val="bg1"/>
                </a:solidFill>
              </a:rPr>
              <a:t>ι</a:t>
            </a:r>
            <a:r>
              <a:rPr lang="el-GR" sz="2400" b="1" dirty="0">
                <a:solidFill>
                  <a:schemeClr val="bg1"/>
                </a:solidFill>
              </a:rPr>
              <a:t> της Κρίσης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solidFill>
                  <a:schemeClr val="bg1"/>
                </a:solidFill>
              </a:rPr>
              <a:t>Ενότητα δέκατη: Ανθρωπολογία της εργασίας: Επισφάλεια και άνισες σχέσεις στον καπιταλισμό </a:t>
            </a:r>
            <a:endParaRPr lang="en-US" sz="2400" b="1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l-GR" sz="2400" b="1" dirty="0">
                <a:solidFill>
                  <a:schemeClr val="bg1"/>
                </a:solidFill>
              </a:rPr>
              <a:t>Ενότητα ενδέκατη: Ανθρωπολογικές προσεγγίσεις της Ηθικής Οικονομίας 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solidFill>
                  <a:schemeClr val="bg1"/>
                </a:solidFill>
              </a:rPr>
              <a:t>Ενότητα δωδέκατη: Πρακτικές κοινοτικής και εναλλακτικής οικονομίας 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solidFill>
                  <a:schemeClr val="bg1"/>
                </a:solidFill>
              </a:rPr>
              <a:t>Ενότητα δέκατη τρίτη: Το Μέλλον του Καπιταλισμού και οι νέες οικονομικές φαντασίες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95C19C4-4E24-A15B-80DB-A15194675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803082"/>
            <a:ext cx="7367877" cy="491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7F76A1E4-982B-C674-160C-8E62D59C7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03" y="6498771"/>
            <a:ext cx="7072314" cy="356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E358480E-571E-C54C-F9FF-6AB28F0D8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4356" y="3752850"/>
            <a:ext cx="7299232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99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21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75634" b="-75634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73" name="Google Shape;473;p21"/>
          <p:cNvSpPr/>
          <p:nvPr/>
        </p:nvSpPr>
        <p:spPr>
          <a:xfrm>
            <a:off x="0" y="-1213067"/>
            <a:ext cx="18288000" cy="13716000"/>
          </a:xfrm>
          <a:custGeom>
            <a:avLst/>
            <a:gdLst/>
            <a:ahLst/>
            <a:cxnLst/>
            <a:rect l="l" t="t" r="r" b="b"/>
            <a:pathLst>
              <a:path w="18288000" h="13716000" extrusionOk="0">
                <a:moveTo>
                  <a:pt x="0" y="0"/>
                </a:moveTo>
                <a:lnTo>
                  <a:pt x="18288000" y="0"/>
                </a:lnTo>
                <a:lnTo>
                  <a:pt x="18288000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3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474" name="Google Shape;474;p21"/>
          <p:cNvGrpSpPr/>
          <p:nvPr/>
        </p:nvGrpSpPr>
        <p:grpSpPr>
          <a:xfrm>
            <a:off x="17583150" y="-683456"/>
            <a:ext cx="995118" cy="1712156"/>
            <a:chOff x="0" y="-47625"/>
            <a:chExt cx="262089" cy="450938"/>
          </a:xfrm>
        </p:grpSpPr>
        <p:sp>
          <p:nvSpPr>
            <p:cNvPr id="475" name="Google Shape;475;p21"/>
            <p:cNvSpPr/>
            <p:nvPr/>
          </p:nvSpPr>
          <p:spPr>
            <a:xfrm>
              <a:off x="0" y="0"/>
              <a:ext cx="262089" cy="403313"/>
            </a:xfrm>
            <a:custGeom>
              <a:avLst/>
              <a:gdLst/>
              <a:ahLst/>
              <a:cxnLst/>
              <a:rect l="l" t="t" r="r" b="b"/>
              <a:pathLst>
                <a:path w="262089" h="403313" extrusionOk="0">
                  <a:moveTo>
                    <a:pt x="116698" y="0"/>
                  </a:moveTo>
                  <a:lnTo>
                    <a:pt x="145390" y="0"/>
                  </a:lnTo>
                  <a:cubicBezTo>
                    <a:pt x="176341" y="0"/>
                    <a:pt x="206023" y="12295"/>
                    <a:pt x="227909" y="34180"/>
                  </a:cubicBezTo>
                  <a:cubicBezTo>
                    <a:pt x="249794" y="56065"/>
                    <a:pt x="262089" y="85748"/>
                    <a:pt x="262089" y="116698"/>
                  </a:cubicBezTo>
                  <a:lnTo>
                    <a:pt x="262089" y="286615"/>
                  </a:lnTo>
                  <a:cubicBezTo>
                    <a:pt x="262089" y="317565"/>
                    <a:pt x="249794" y="347248"/>
                    <a:pt x="227909" y="369133"/>
                  </a:cubicBezTo>
                  <a:cubicBezTo>
                    <a:pt x="206023" y="391018"/>
                    <a:pt x="176341" y="403313"/>
                    <a:pt x="145390" y="403313"/>
                  </a:cubicBezTo>
                  <a:lnTo>
                    <a:pt x="116698" y="403313"/>
                  </a:lnTo>
                  <a:cubicBezTo>
                    <a:pt x="85748" y="403313"/>
                    <a:pt x="56065" y="391018"/>
                    <a:pt x="34180" y="369133"/>
                  </a:cubicBezTo>
                  <a:cubicBezTo>
                    <a:pt x="12295" y="347248"/>
                    <a:pt x="0" y="317565"/>
                    <a:pt x="0" y="286615"/>
                  </a:cubicBezTo>
                  <a:lnTo>
                    <a:pt x="0" y="116698"/>
                  </a:lnTo>
                  <a:cubicBezTo>
                    <a:pt x="0" y="85748"/>
                    <a:pt x="12295" y="56065"/>
                    <a:pt x="34180" y="34180"/>
                  </a:cubicBezTo>
                  <a:cubicBezTo>
                    <a:pt x="56065" y="12295"/>
                    <a:pt x="85748" y="0"/>
                    <a:pt x="116698" y="0"/>
                  </a:cubicBezTo>
                  <a:close/>
                </a:path>
              </a:pathLst>
            </a:custGeom>
            <a:solidFill>
              <a:srgbClr val="EDC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1"/>
            <p:cNvSpPr txBox="1"/>
            <p:nvPr/>
          </p:nvSpPr>
          <p:spPr>
            <a:xfrm>
              <a:off x="0" y="-47625"/>
              <a:ext cx="262089" cy="4509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7" name="Google Shape;477;p21"/>
          <p:cNvGrpSpPr/>
          <p:nvPr/>
        </p:nvGrpSpPr>
        <p:grpSpPr>
          <a:xfrm>
            <a:off x="-2324608" y="2945293"/>
            <a:ext cx="16629024" cy="5988905"/>
            <a:chOff x="0" y="-47625"/>
            <a:chExt cx="13942608" cy="5021399"/>
          </a:xfrm>
        </p:grpSpPr>
        <p:sp>
          <p:nvSpPr>
            <p:cNvPr id="478" name="Google Shape;478;p21"/>
            <p:cNvSpPr/>
            <p:nvPr/>
          </p:nvSpPr>
          <p:spPr>
            <a:xfrm>
              <a:off x="0" y="0"/>
              <a:ext cx="13942608" cy="4973774"/>
            </a:xfrm>
            <a:custGeom>
              <a:avLst/>
              <a:gdLst/>
              <a:ahLst/>
              <a:cxnLst/>
              <a:rect l="l" t="t" r="r" b="b"/>
              <a:pathLst>
                <a:path w="13942608" h="4973774" extrusionOk="0">
                  <a:moveTo>
                    <a:pt x="6984" y="0"/>
                  </a:moveTo>
                  <a:lnTo>
                    <a:pt x="13935624" y="0"/>
                  </a:lnTo>
                  <a:cubicBezTo>
                    <a:pt x="13939481" y="0"/>
                    <a:pt x="13942608" y="3127"/>
                    <a:pt x="13942608" y="6984"/>
                  </a:cubicBezTo>
                  <a:lnTo>
                    <a:pt x="13942608" y="4966790"/>
                  </a:lnTo>
                  <a:cubicBezTo>
                    <a:pt x="13942608" y="4970647"/>
                    <a:pt x="13939481" y="4973774"/>
                    <a:pt x="13935624" y="4973774"/>
                  </a:cubicBezTo>
                  <a:lnTo>
                    <a:pt x="6984" y="4973774"/>
                  </a:lnTo>
                  <a:cubicBezTo>
                    <a:pt x="3127" y="4973774"/>
                    <a:pt x="0" y="4970647"/>
                    <a:pt x="0" y="4966790"/>
                  </a:cubicBezTo>
                  <a:lnTo>
                    <a:pt x="0" y="6984"/>
                  </a:lnTo>
                  <a:cubicBezTo>
                    <a:pt x="0" y="3127"/>
                    <a:pt x="3127" y="0"/>
                    <a:pt x="6984" y="0"/>
                  </a:cubicBezTo>
                  <a:close/>
                </a:path>
              </a:pathLst>
            </a:custGeom>
            <a:solidFill>
              <a:srgbClr val="890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1"/>
            <p:cNvSpPr txBox="1"/>
            <p:nvPr/>
          </p:nvSpPr>
          <p:spPr>
            <a:xfrm>
              <a:off x="0" y="-47625"/>
              <a:ext cx="13942608" cy="50213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0" name="Google Shape;480;p21"/>
          <p:cNvGrpSpPr/>
          <p:nvPr/>
        </p:nvGrpSpPr>
        <p:grpSpPr>
          <a:xfrm>
            <a:off x="1355583" y="-683456"/>
            <a:ext cx="995118" cy="3888962"/>
            <a:chOff x="0" y="-47625"/>
            <a:chExt cx="262089" cy="1024254"/>
          </a:xfrm>
        </p:grpSpPr>
        <p:sp>
          <p:nvSpPr>
            <p:cNvPr id="481" name="Google Shape;481;p21"/>
            <p:cNvSpPr/>
            <p:nvPr/>
          </p:nvSpPr>
          <p:spPr>
            <a:xfrm>
              <a:off x="0" y="0"/>
              <a:ext cx="262089" cy="976629"/>
            </a:xfrm>
            <a:custGeom>
              <a:avLst/>
              <a:gdLst/>
              <a:ahLst/>
              <a:cxnLst/>
              <a:rect l="l" t="t" r="r" b="b"/>
              <a:pathLst>
                <a:path w="262089" h="976629" extrusionOk="0">
                  <a:moveTo>
                    <a:pt x="116698" y="0"/>
                  </a:moveTo>
                  <a:lnTo>
                    <a:pt x="145390" y="0"/>
                  </a:lnTo>
                  <a:cubicBezTo>
                    <a:pt x="176341" y="0"/>
                    <a:pt x="206023" y="12295"/>
                    <a:pt x="227909" y="34180"/>
                  </a:cubicBezTo>
                  <a:cubicBezTo>
                    <a:pt x="249794" y="56065"/>
                    <a:pt x="262089" y="85748"/>
                    <a:pt x="262089" y="116698"/>
                  </a:cubicBezTo>
                  <a:lnTo>
                    <a:pt x="262089" y="859930"/>
                  </a:lnTo>
                  <a:cubicBezTo>
                    <a:pt x="262089" y="890880"/>
                    <a:pt x="249794" y="920563"/>
                    <a:pt x="227909" y="942448"/>
                  </a:cubicBezTo>
                  <a:cubicBezTo>
                    <a:pt x="206023" y="964334"/>
                    <a:pt x="176341" y="976629"/>
                    <a:pt x="145390" y="976629"/>
                  </a:cubicBezTo>
                  <a:lnTo>
                    <a:pt x="116698" y="976629"/>
                  </a:lnTo>
                  <a:cubicBezTo>
                    <a:pt x="85748" y="976629"/>
                    <a:pt x="56065" y="964334"/>
                    <a:pt x="34180" y="942448"/>
                  </a:cubicBezTo>
                  <a:cubicBezTo>
                    <a:pt x="12295" y="920563"/>
                    <a:pt x="0" y="890880"/>
                    <a:pt x="0" y="859930"/>
                  </a:cubicBezTo>
                  <a:lnTo>
                    <a:pt x="0" y="116698"/>
                  </a:lnTo>
                  <a:cubicBezTo>
                    <a:pt x="0" y="85748"/>
                    <a:pt x="12295" y="56065"/>
                    <a:pt x="34180" y="34180"/>
                  </a:cubicBezTo>
                  <a:cubicBezTo>
                    <a:pt x="56065" y="12295"/>
                    <a:pt x="85748" y="0"/>
                    <a:pt x="116698" y="0"/>
                  </a:cubicBezTo>
                  <a:close/>
                </a:path>
              </a:pathLst>
            </a:custGeom>
            <a:solidFill>
              <a:srgbClr val="EDC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1"/>
            <p:cNvSpPr txBox="1"/>
            <p:nvPr/>
          </p:nvSpPr>
          <p:spPr>
            <a:xfrm>
              <a:off x="0" y="-47625"/>
              <a:ext cx="262089" cy="10242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3" name="Google Shape;483;p21"/>
          <p:cNvGrpSpPr/>
          <p:nvPr/>
        </p:nvGrpSpPr>
        <p:grpSpPr>
          <a:xfrm>
            <a:off x="-770228" y="4742753"/>
            <a:ext cx="1798928" cy="5115818"/>
            <a:chOff x="0" y="-47625"/>
            <a:chExt cx="1219516" cy="3468078"/>
          </a:xfrm>
        </p:grpSpPr>
        <p:sp>
          <p:nvSpPr>
            <p:cNvPr id="484" name="Google Shape;484;p21"/>
            <p:cNvSpPr/>
            <p:nvPr/>
          </p:nvSpPr>
          <p:spPr>
            <a:xfrm>
              <a:off x="0" y="0"/>
              <a:ext cx="1219516" cy="3420452"/>
            </a:xfrm>
            <a:custGeom>
              <a:avLst/>
              <a:gdLst/>
              <a:ahLst/>
              <a:cxnLst/>
              <a:rect l="l" t="t" r="r" b="b"/>
              <a:pathLst>
                <a:path w="1219516" h="3420452" extrusionOk="0">
                  <a:moveTo>
                    <a:pt x="64554" y="0"/>
                  </a:moveTo>
                  <a:lnTo>
                    <a:pt x="1154961" y="0"/>
                  </a:lnTo>
                  <a:cubicBezTo>
                    <a:pt x="1172082" y="0"/>
                    <a:pt x="1188502" y="6801"/>
                    <a:pt x="1200608" y="18908"/>
                  </a:cubicBezTo>
                  <a:cubicBezTo>
                    <a:pt x="1212715" y="31014"/>
                    <a:pt x="1219516" y="47434"/>
                    <a:pt x="1219516" y="64554"/>
                  </a:cubicBezTo>
                  <a:lnTo>
                    <a:pt x="1219516" y="3355898"/>
                  </a:lnTo>
                  <a:cubicBezTo>
                    <a:pt x="1219516" y="3391550"/>
                    <a:pt x="1190614" y="3420452"/>
                    <a:pt x="1154961" y="3420452"/>
                  </a:cubicBezTo>
                  <a:lnTo>
                    <a:pt x="64554" y="3420452"/>
                  </a:lnTo>
                  <a:cubicBezTo>
                    <a:pt x="47434" y="3420452"/>
                    <a:pt x="31014" y="3413651"/>
                    <a:pt x="18908" y="3401545"/>
                  </a:cubicBezTo>
                  <a:cubicBezTo>
                    <a:pt x="6801" y="3389438"/>
                    <a:pt x="0" y="3373019"/>
                    <a:pt x="0" y="3355898"/>
                  </a:cubicBezTo>
                  <a:lnTo>
                    <a:pt x="0" y="64554"/>
                  </a:lnTo>
                  <a:cubicBezTo>
                    <a:pt x="0" y="28902"/>
                    <a:pt x="28902" y="0"/>
                    <a:pt x="6455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EDC25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1"/>
            <p:cNvSpPr txBox="1"/>
            <p:nvPr/>
          </p:nvSpPr>
          <p:spPr>
            <a:xfrm>
              <a:off x="0" y="-47625"/>
              <a:ext cx="1219516" cy="34680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6" name="Google Shape;486;p21"/>
          <p:cNvGrpSpPr/>
          <p:nvPr/>
        </p:nvGrpSpPr>
        <p:grpSpPr>
          <a:xfrm>
            <a:off x="15848380" y="350232"/>
            <a:ext cx="4180198" cy="1286685"/>
            <a:chOff x="0" y="-47625"/>
            <a:chExt cx="2833809" cy="872260"/>
          </a:xfrm>
        </p:grpSpPr>
        <p:sp>
          <p:nvSpPr>
            <p:cNvPr id="487" name="Google Shape;487;p21"/>
            <p:cNvSpPr/>
            <p:nvPr/>
          </p:nvSpPr>
          <p:spPr>
            <a:xfrm>
              <a:off x="0" y="0"/>
              <a:ext cx="2833809" cy="824635"/>
            </a:xfrm>
            <a:custGeom>
              <a:avLst/>
              <a:gdLst/>
              <a:ahLst/>
              <a:cxnLst/>
              <a:rect l="l" t="t" r="r" b="b"/>
              <a:pathLst>
                <a:path w="2833809" h="824635" extrusionOk="0">
                  <a:moveTo>
                    <a:pt x="27781" y="0"/>
                  </a:moveTo>
                  <a:lnTo>
                    <a:pt x="2806028" y="0"/>
                  </a:lnTo>
                  <a:cubicBezTo>
                    <a:pt x="2821371" y="0"/>
                    <a:pt x="2833809" y="12438"/>
                    <a:pt x="2833809" y="27781"/>
                  </a:cubicBezTo>
                  <a:lnTo>
                    <a:pt x="2833809" y="796854"/>
                  </a:lnTo>
                  <a:cubicBezTo>
                    <a:pt x="2833809" y="804222"/>
                    <a:pt x="2830882" y="811288"/>
                    <a:pt x="2825672" y="816498"/>
                  </a:cubicBezTo>
                  <a:cubicBezTo>
                    <a:pt x="2820462" y="821708"/>
                    <a:pt x="2813396" y="824635"/>
                    <a:pt x="2806028" y="824635"/>
                  </a:cubicBezTo>
                  <a:lnTo>
                    <a:pt x="27781" y="824635"/>
                  </a:lnTo>
                  <a:cubicBezTo>
                    <a:pt x="12438" y="824635"/>
                    <a:pt x="0" y="812197"/>
                    <a:pt x="0" y="796854"/>
                  </a:cubicBezTo>
                  <a:lnTo>
                    <a:pt x="0" y="27781"/>
                  </a:lnTo>
                  <a:cubicBezTo>
                    <a:pt x="0" y="12438"/>
                    <a:pt x="12438" y="0"/>
                    <a:pt x="2778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EDC25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1"/>
            <p:cNvSpPr txBox="1"/>
            <p:nvPr/>
          </p:nvSpPr>
          <p:spPr>
            <a:xfrm>
              <a:off x="0" y="-47625"/>
              <a:ext cx="2833809" cy="8722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0" name="Google Shape;490;p21"/>
          <p:cNvGrpSpPr/>
          <p:nvPr/>
        </p:nvGrpSpPr>
        <p:grpSpPr>
          <a:xfrm>
            <a:off x="14304416" y="8513856"/>
            <a:ext cx="1543964" cy="1170707"/>
            <a:chOff x="0" y="-47625"/>
            <a:chExt cx="1046672" cy="793637"/>
          </a:xfrm>
        </p:grpSpPr>
        <p:sp>
          <p:nvSpPr>
            <p:cNvPr id="491" name="Google Shape;491;p21"/>
            <p:cNvSpPr/>
            <p:nvPr/>
          </p:nvSpPr>
          <p:spPr>
            <a:xfrm>
              <a:off x="0" y="0"/>
              <a:ext cx="1046672" cy="746012"/>
            </a:xfrm>
            <a:custGeom>
              <a:avLst/>
              <a:gdLst/>
              <a:ahLst/>
              <a:cxnLst/>
              <a:rect l="l" t="t" r="r" b="b"/>
              <a:pathLst>
                <a:path w="1046672" h="746012" extrusionOk="0">
                  <a:moveTo>
                    <a:pt x="75215" y="0"/>
                  </a:moveTo>
                  <a:lnTo>
                    <a:pt x="971458" y="0"/>
                  </a:lnTo>
                  <a:cubicBezTo>
                    <a:pt x="1012998" y="0"/>
                    <a:pt x="1046672" y="33675"/>
                    <a:pt x="1046672" y="75215"/>
                  </a:cubicBezTo>
                  <a:lnTo>
                    <a:pt x="1046672" y="670797"/>
                  </a:lnTo>
                  <a:cubicBezTo>
                    <a:pt x="1046672" y="690746"/>
                    <a:pt x="1038748" y="709877"/>
                    <a:pt x="1024642" y="723982"/>
                  </a:cubicBezTo>
                  <a:cubicBezTo>
                    <a:pt x="1010537" y="738088"/>
                    <a:pt x="991406" y="746012"/>
                    <a:pt x="971458" y="746012"/>
                  </a:cubicBezTo>
                  <a:lnTo>
                    <a:pt x="75215" y="746012"/>
                  </a:lnTo>
                  <a:cubicBezTo>
                    <a:pt x="55267" y="746012"/>
                    <a:pt x="36135" y="738088"/>
                    <a:pt x="22030" y="723982"/>
                  </a:cubicBezTo>
                  <a:cubicBezTo>
                    <a:pt x="7924" y="709877"/>
                    <a:pt x="0" y="690746"/>
                    <a:pt x="0" y="670797"/>
                  </a:cubicBezTo>
                  <a:lnTo>
                    <a:pt x="0" y="75215"/>
                  </a:lnTo>
                  <a:cubicBezTo>
                    <a:pt x="0" y="55267"/>
                    <a:pt x="7924" y="36135"/>
                    <a:pt x="22030" y="22030"/>
                  </a:cubicBezTo>
                  <a:cubicBezTo>
                    <a:pt x="36135" y="7924"/>
                    <a:pt x="55267" y="0"/>
                    <a:pt x="7521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89054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1"/>
            <p:cNvSpPr txBox="1"/>
            <p:nvPr/>
          </p:nvSpPr>
          <p:spPr>
            <a:xfrm>
              <a:off x="0" y="-47625"/>
              <a:ext cx="1046672" cy="7936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4" name="Google Shape;494;p21"/>
          <p:cNvGrpSpPr/>
          <p:nvPr/>
        </p:nvGrpSpPr>
        <p:grpSpPr>
          <a:xfrm>
            <a:off x="4794740" y="3240968"/>
            <a:ext cx="1494879" cy="1434121"/>
            <a:chOff x="0" y="-47625"/>
            <a:chExt cx="1013397" cy="972209"/>
          </a:xfrm>
        </p:grpSpPr>
        <p:sp>
          <p:nvSpPr>
            <p:cNvPr id="495" name="Google Shape;495;p21"/>
            <p:cNvSpPr/>
            <p:nvPr/>
          </p:nvSpPr>
          <p:spPr>
            <a:xfrm>
              <a:off x="0" y="0"/>
              <a:ext cx="1013397" cy="924584"/>
            </a:xfrm>
            <a:custGeom>
              <a:avLst/>
              <a:gdLst/>
              <a:ahLst/>
              <a:cxnLst/>
              <a:rect l="l" t="t" r="r" b="b"/>
              <a:pathLst>
                <a:path w="1013397" h="924584" extrusionOk="0">
                  <a:moveTo>
                    <a:pt x="77684" y="0"/>
                  </a:moveTo>
                  <a:lnTo>
                    <a:pt x="935713" y="0"/>
                  </a:lnTo>
                  <a:cubicBezTo>
                    <a:pt x="978617" y="0"/>
                    <a:pt x="1013397" y="34780"/>
                    <a:pt x="1013397" y="77684"/>
                  </a:cubicBezTo>
                  <a:lnTo>
                    <a:pt x="1013397" y="846899"/>
                  </a:lnTo>
                  <a:cubicBezTo>
                    <a:pt x="1013397" y="889803"/>
                    <a:pt x="978617" y="924584"/>
                    <a:pt x="935713" y="924584"/>
                  </a:cubicBezTo>
                  <a:lnTo>
                    <a:pt x="77684" y="924584"/>
                  </a:lnTo>
                  <a:cubicBezTo>
                    <a:pt x="34780" y="924584"/>
                    <a:pt x="0" y="889803"/>
                    <a:pt x="0" y="846899"/>
                  </a:cubicBezTo>
                  <a:lnTo>
                    <a:pt x="0" y="77684"/>
                  </a:lnTo>
                  <a:cubicBezTo>
                    <a:pt x="0" y="34780"/>
                    <a:pt x="34780" y="0"/>
                    <a:pt x="77684" y="0"/>
                  </a:cubicBezTo>
                  <a:close/>
                </a:path>
              </a:pathLst>
            </a:custGeom>
            <a:solidFill>
              <a:srgbClr val="FFE67A"/>
            </a:solidFill>
            <a:ln w="38100" cap="sq" cmpd="sng">
              <a:solidFill>
                <a:srgbClr val="EDC25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1"/>
            <p:cNvSpPr txBox="1"/>
            <p:nvPr/>
          </p:nvSpPr>
          <p:spPr>
            <a:xfrm>
              <a:off x="0" y="-47625"/>
              <a:ext cx="1013397" cy="9722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7" name="Google Shape;497;p21"/>
          <p:cNvSpPr txBox="1"/>
          <p:nvPr/>
        </p:nvSpPr>
        <p:spPr>
          <a:xfrm>
            <a:off x="5725859" y="5882281"/>
            <a:ext cx="8723691" cy="310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800" b="1" i="0" u="none" strike="noStrike" cap="none" dirty="0">
                <a:solidFill>
                  <a:schemeClr val="tx1"/>
                </a:solidFill>
                <a:latin typeface="Cormorant SC"/>
                <a:ea typeface="Cormorant SC"/>
                <a:cs typeface="Cormorant SC"/>
                <a:sym typeface="Cormorant SC"/>
              </a:rPr>
              <a:t>΄Β μέρος </a:t>
            </a:r>
          </a:p>
          <a:p>
            <a:pPr marL="0" marR="0" lvl="0" indent="0" algn="ctr" rtl="0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800" b="1" i="0" u="none" strike="noStrike" cap="none" dirty="0">
                <a:solidFill>
                  <a:schemeClr val="tx1"/>
                </a:solidFill>
                <a:latin typeface="Cormorant SC"/>
                <a:ea typeface="Cormorant SC"/>
                <a:cs typeface="Cormorant SC"/>
                <a:sym typeface="Cormorant SC"/>
              </a:rPr>
              <a:t>Υπερπόντιες εξερευνήσεις - Αποικιοκρατία</a:t>
            </a:r>
            <a:endParaRPr sz="4800" dirty="0"/>
          </a:p>
        </p:txBody>
      </p:sp>
      <p:grpSp>
        <p:nvGrpSpPr>
          <p:cNvPr id="499" name="Google Shape;499;p21"/>
          <p:cNvGrpSpPr/>
          <p:nvPr/>
        </p:nvGrpSpPr>
        <p:grpSpPr>
          <a:xfrm>
            <a:off x="14930147" y="7040550"/>
            <a:ext cx="2653003" cy="2217750"/>
            <a:chOff x="0" y="-47625"/>
            <a:chExt cx="1798504" cy="1503441"/>
          </a:xfrm>
        </p:grpSpPr>
        <p:sp>
          <p:nvSpPr>
            <p:cNvPr id="500" name="Google Shape;500;p21"/>
            <p:cNvSpPr/>
            <p:nvPr/>
          </p:nvSpPr>
          <p:spPr>
            <a:xfrm>
              <a:off x="0" y="0"/>
              <a:ext cx="1798504" cy="1455816"/>
            </a:xfrm>
            <a:custGeom>
              <a:avLst/>
              <a:gdLst/>
              <a:ahLst/>
              <a:cxnLst/>
              <a:rect l="l" t="t" r="r" b="b"/>
              <a:pathLst>
                <a:path w="1798504" h="1455816" extrusionOk="0">
                  <a:moveTo>
                    <a:pt x="43773" y="0"/>
                  </a:moveTo>
                  <a:lnTo>
                    <a:pt x="1754731" y="0"/>
                  </a:lnTo>
                  <a:cubicBezTo>
                    <a:pt x="1766340" y="0"/>
                    <a:pt x="1777474" y="4612"/>
                    <a:pt x="1785683" y="12821"/>
                  </a:cubicBezTo>
                  <a:cubicBezTo>
                    <a:pt x="1793892" y="21030"/>
                    <a:pt x="1798504" y="32163"/>
                    <a:pt x="1798504" y="43773"/>
                  </a:cubicBezTo>
                  <a:lnTo>
                    <a:pt x="1798504" y="1412043"/>
                  </a:lnTo>
                  <a:cubicBezTo>
                    <a:pt x="1798504" y="1436218"/>
                    <a:pt x="1778906" y="1455816"/>
                    <a:pt x="1754731" y="1455816"/>
                  </a:cubicBezTo>
                  <a:lnTo>
                    <a:pt x="43773" y="1455816"/>
                  </a:lnTo>
                  <a:cubicBezTo>
                    <a:pt x="19598" y="1455816"/>
                    <a:pt x="0" y="1436218"/>
                    <a:pt x="0" y="1412043"/>
                  </a:cubicBezTo>
                  <a:lnTo>
                    <a:pt x="0" y="43773"/>
                  </a:lnTo>
                  <a:cubicBezTo>
                    <a:pt x="0" y="19598"/>
                    <a:pt x="19598" y="0"/>
                    <a:pt x="4377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89054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1"/>
            <p:cNvSpPr txBox="1"/>
            <p:nvPr/>
          </p:nvSpPr>
          <p:spPr>
            <a:xfrm>
              <a:off x="0" y="-47625"/>
              <a:ext cx="1798504" cy="15034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6FFAF45-AE58-7967-94D4-EC9EC2E76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2133" y="0"/>
            <a:ext cx="9384000" cy="11430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l-GR" sz="7000"/>
              <a:t>Υπερπόντια ταξίδια</a:t>
            </a:r>
            <a:endParaRPr lang="en-US" sz="70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140A72-83C8-7DA0-E268-A94790BB7FA0}"/>
              </a:ext>
            </a:extLst>
          </p:cNvPr>
          <p:cNvSpPr txBox="1"/>
          <p:nvPr/>
        </p:nvSpPr>
        <p:spPr>
          <a:xfrm>
            <a:off x="2288116" y="6965814"/>
            <a:ext cx="141520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2400" b="1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l-GR" sz="2400" b="1" dirty="0">
                <a:solidFill>
                  <a:schemeClr val="bg1"/>
                </a:solidFill>
              </a:rPr>
              <a:t>Σύνθετο φαινόμενο – οικονομικό χαρακτήρα</a:t>
            </a:r>
          </a:p>
          <a:p>
            <a:endParaRPr lang="el-GR" sz="2400" b="1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l-GR" sz="2400" b="1" dirty="0">
                <a:solidFill>
                  <a:schemeClr val="bg1"/>
                </a:solidFill>
              </a:rPr>
              <a:t>Γενική μεταμόρφωση του δυτικού πολιτισμού</a:t>
            </a:r>
          </a:p>
          <a:p>
            <a:endParaRPr lang="el-GR" sz="2400" b="1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103D65-DC80-75A0-3E40-FCAE925022E6}"/>
              </a:ext>
            </a:extLst>
          </p:cNvPr>
          <p:cNvSpPr txBox="1"/>
          <p:nvPr/>
        </p:nvSpPr>
        <p:spPr>
          <a:xfrm>
            <a:off x="4539343" y="1469572"/>
            <a:ext cx="10211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chemeClr val="tx1"/>
                </a:solidFill>
              </a:rPr>
              <a:t>Γιατί στράφηκαν οι Ευρωπαίοι στα υπερπόντια ταξίδια;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FE7ACC-18B2-0039-A6DE-6CAD73F7FFBC}"/>
              </a:ext>
            </a:extLst>
          </p:cNvPr>
          <p:cNvSpPr txBox="1"/>
          <p:nvPr/>
        </p:nvSpPr>
        <p:spPr>
          <a:xfrm>
            <a:off x="2204357" y="2072167"/>
            <a:ext cx="1441812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l-GR" sz="2400" b="1" dirty="0">
                <a:solidFill>
                  <a:schemeClr val="bg1"/>
                </a:solidFill>
              </a:rPr>
              <a:t>Η έξοδος δεν ήταν τυχαία = απάντηση στη φεουδαρχική κρίση</a:t>
            </a:r>
          </a:p>
          <a:p>
            <a:endParaRPr lang="el-GR" sz="2400" b="1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l-GR" sz="2400" b="1" dirty="0">
                <a:solidFill>
                  <a:schemeClr val="bg1"/>
                </a:solidFill>
              </a:rPr>
              <a:t>Περιορισμοί της φεουδαρχικής οικονομίας: Βασίζονταν στη γη, αγροτική παραγωγή, τοπικές ανταλλαγές          χαμηλή παραγωγή, περιορισμένος πλούτος, κλειστή οικονομία στα όρια του φέουδου         μη επαρκής για κάλυψη αναγκών</a:t>
            </a:r>
          </a:p>
          <a:p>
            <a:endParaRPr lang="el-GR" sz="2400" b="1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l-GR" sz="2400" b="1" dirty="0">
                <a:solidFill>
                  <a:schemeClr val="bg1"/>
                </a:solidFill>
              </a:rPr>
              <a:t>Μετά τον 14</a:t>
            </a:r>
            <a:r>
              <a:rPr lang="el-GR" sz="2400" b="1" baseline="30000" dirty="0">
                <a:solidFill>
                  <a:schemeClr val="bg1"/>
                </a:solidFill>
              </a:rPr>
              <a:t>ο</a:t>
            </a:r>
            <a:r>
              <a:rPr lang="el-GR" sz="2400" b="1" dirty="0">
                <a:solidFill>
                  <a:schemeClr val="bg1"/>
                </a:solidFill>
              </a:rPr>
              <a:t> αι. = αναζήτηση νέου πλούτου &amp; διεξόδων, γιατί η γη δεν ήταν αρκετή. Το εμπόριο στην Ανατολή ήταν ελεγχόμενο από Οθωμανούς &amp; Άραβες         στροφή προς θαλάσσιες εξερευνήσεις για εύρεση πρώτων υλών</a:t>
            </a:r>
          </a:p>
          <a:p>
            <a:endParaRPr lang="el-GR" sz="2400" b="1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l-GR" sz="2400" b="1" dirty="0">
                <a:solidFill>
                  <a:schemeClr val="bg1"/>
                </a:solidFill>
              </a:rPr>
              <a:t>Ανάγκη για νέα εμπορική &amp; κοινωνική πραγματικότητα = η φεουδαρχία εμπόδιζε τη συσσώρευση πλούτου - ΄ζητούμενο η ελεύθερη αγορά &amp; το διεθνές εμπόριο         άνοδος καπιταλισμού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CEF12CE6-5667-8F26-69D5-DF84311997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959914"/>
            <a:ext cx="64633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C9436E95-2FDB-317C-2757-7196033F6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Βέλος: Αριστερό-δεξιό 14">
            <a:extLst>
              <a:ext uri="{FF2B5EF4-FFF2-40B4-BE49-F238E27FC236}">
                <a16:creationId xmlns:a16="http://schemas.microsoft.com/office/drawing/2014/main" id="{9E9F05AA-3413-C5F0-F041-81A05591855B}"/>
              </a:ext>
            </a:extLst>
          </p:cNvPr>
          <p:cNvSpPr/>
          <p:nvPr/>
        </p:nvSpPr>
        <p:spPr>
          <a:xfrm>
            <a:off x="4310743" y="3264203"/>
            <a:ext cx="652151" cy="307777"/>
          </a:xfrm>
          <a:prstGeom prst="left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Βέλος: Αριστερό-δεξιό 15">
            <a:extLst>
              <a:ext uri="{FF2B5EF4-FFF2-40B4-BE49-F238E27FC236}">
                <a16:creationId xmlns:a16="http://schemas.microsoft.com/office/drawing/2014/main" id="{9F158B86-23F1-3D08-8632-F82D96D979FE}"/>
              </a:ext>
            </a:extLst>
          </p:cNvPr>
          <p:cNvSpPr/>
          <p:nvPr/>
        </p:nvSpPr>
        <p:spPr>
          <a:xfrm>
            <a:off x="4085514" y="3651355"/>
            <a:ext cx="440267" cy="307777"/>
          </a:xfrm>
          <a:prstGeom prst="left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Βέλος: Αριστερό-δεξιό 16">
            <a:extLst>
              <a:ext uri="{FF2B5EF4-FFF2-40B4-BE49-F238E27FC236}">
                <a16:creationId xmlns:a16="http://schemas.microsoft.com/office/drawing/2014/main" id="{C33EBA26-2588-7B51-2FE3-706C113AFC26}"/>
              </a:ext>
            </a:extLst>
          </p:cNvPr>
          <p:cNvSpPr/>
          <p:nvPr/>
        </p:nvSpPr>
        <p:spPr>
          <a:xfrm>
            <a:off x="11205029" y="4681834"/>
            <a:ext cx="682171" cy="461666"/>
          </a:xfrm>
          <a:prstGeom prst="left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Βέλος: Αριστερό-δεξιό 17">
            <a:extLst>
              <a:ext uri="{FF2B5EF4-FFF2-40B4-BE49-F238E27FC236}">
                <a16:creationId xmlns:a16="http://schemas.microsoft.com/office/drawing/2014/main" id="{32092943-437D-60E1-A2EA-24D5E7F23B17}"/>
              </a:ext>
            </a:extLst>
          </p:cNvPr>
          <p:cNvSpPr/>
          <p:nvPr/>
        </p:nvSpPr>
        <p:spPr>
          <a:xfrm>
            <a:off x="13751507" y="6197925"/>
            <a:ext cx="609252" cy="349832"/>
          </a:xfrm>
          <a:prstGeom prst="left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85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Λισαβόνα: Τα πέντε αξιοθέατα που αναδεικνύουν τη μοναδική ομορφιά της -  Newsbomb">
            <a:extLst>
              <a:ext uri="{FF2B5EF4-FFF2-40B4-BE49-F238E27FC236}">
                <a16:creationId xmlns:a16="http://schemas.microsoft.com/office/drawing/2014/main" id="{56F59325-F886-36E6-526F-664B18F34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781" y="3690257"/>
            <a:ext cx="7754633" cy="547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FC5FBE-64EF-0B4D-EF46-F2CF7E4946AD}"/>
              </a:ext>
            </a:extLst>
          </p:cNvPr>
          <p:cNvSpPr txBox="1"/>
          <p:nvPr/>
        </p:nvSpPr>
        <p:spPr>
          <a:xfrm>
            <a:off x="2586036" y="483949"/>
            <a:ext cx="1057479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chemeClr val="bg1"/>
                </a:solidFill>
              </a:rPr>
              <a:t>Σκοπός εξερευνήσεων:</a:t>
            </a:r>
          </a:p>
          <a:p>
            <a:endParaRPr lang="el-GR" sz="3200" b="1" dirty="0">
              <a:solidFill>
                <a:schemeClr val="bg1"/>
              </a:solidFill>
            </a:endParaRPr>
          </a:p>
          <a:p>
            <a:endParaRPr lang="el-GR" sz="3200" b="1" dirty="0">
              <a:solidFill>
                <a:schemeClr val="bg1"/>
              </a:solidFill>
            </a:endParaRPr>
          </a:p>
          <a:p>
            <a:r>
              <a:rPr lang="el-GR" sz="3200" b="1" dirty="0">
                <a:solidFill>
                  <a:schemeClr val="bg1"/>
                </a:solidFill>
              </a:rPr>
              <a:t>                                εκμετάλλευση πλούτου αποικιών</a:t>
            </a:r>
          </a:p>
          <a:p>
            <a:r>
              <a:rPr lang="el-GR" sz="3200" b="1" dirty="0">
                <a:solidFill>
                  <a:schemeClr val="bg1"/>
                </a:solidFill>
              </a:rPr>
              <a:t>περιέργεια / ανακάλυψη νέων περιοχών</a:t>
            </a:r>
          </a:p>
        </p:txBody>
      </p:sp>
      <p:cxnSp>
        <p:nvCxnSpPr>
          <p:cNvPr id="9" name="Ευθύγραμμο βέλος σύνδεσης 8">
            <a:extLst>
              <a:ext uri="{FF2B5EF4-FFF2-40B4-BE49-F238E27FC236}">
                <a16:creationId xmlns:a16="http://schemas.microsoft.com/office/drawing/2014/main" id="{029BCC09-F54B-BB86-4A56-9ECB97033F20}"/>
              </a:ext>
            </a:extLst>
          </p:cNvPr>
          <p:cNvCxnSpPr>
            <a:cxnSpLocks/>
          </p:cNvCxnSpPr>
          <p:nvPr/>
        </p:nvCxnSpPr>
        <p:spPr>
          <a:xfrm flipH="1">
            <a:off x="4572000" y="1266548"/>
            <a:ext cx="130628" cy="9893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Ευθύγραμμο βέλος σύνδεσης 11">
            <a:extLst>
              <a:ext uri="{FF2B5EF4-FFF2-40B4-BE49-F238E27FC236}">
                <a16:creationId xmlns:a16="http://schemas.microsoft.com/office/drawing/2014/main" id="{D2C2ED18-EAA0-019E-05FC-5557F26F33AF}"/>
              </a:ext>
            </a:extLst>
          </p:cNvPr>
          <p:cNvCxnSpPr>
            <a:cxnSpLocks/>
          </p:cNvCxnSpPr>
          <p:nvPr/>
        </p:nvCxnSpPr>
        <p:spPr>
          <a:xfrm>
            <a:off x="6437539" y="1237593"/>
            <a:ext cx="502105" cy="7420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2875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90BF0681-C8F3-EEBF-DAB8-37DB90292E66}"/>
              </a:ext>
            </a:extLst>
          </p:cNvPr>
          <p:cNvSpPr/>
          <p:nvPr/>
        </p:nvSpPr>
        <p:spPr>
          <a:xfrm>
            <a:off x="2710543" y="1502228"/>
            <a:ext cx="6090557" cy="6286501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A3FE077C-0E72-D3CF-0659-17E4C5FCE427}"/>
              </a:ext>
            </a:extLst>
          </p:cNvPr>
          <p:cNvSpPr/>
          <p:nvPr/>
        </p:nvSpPr>
        <p:spPr>
          <a:xfrm>
            <a:off x="9884228" y="1502228"/>
            <a:ext cx="5693229" cy="6286501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47E0A8-4B0F-007A-03A6-522FCE90584C}"/>
              </a:ext>
            </a:extLst>
          </p:cNvPr>
          <p:cNvSpPr txBox="1"/>
          <p:nvPr/>
        </p:nvSpPr>
        <p:spPr>
          <a:xfrm>
            <a:off x="3135085" y="1649185"/>
            <a:ext cx="547007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u="sng" dirty="0">
                <a:solidFill>
                  <a:schemeClr val="bg1"/>
                </a:solidFill>
              </a:rPr>
              <a:t>Αιτίες της εξόδου</a:t>
            </a:r>
          </a:p>
          <a:p>
            <a:pPr algn="ctr"/>
            <a:endParaRPr lang="el-GR" sz="2400" b="1" u="sng" dirty="0">
              <a:solidFill>
                <a:schemeClr val="bg1"/>
              </a:solidFill>
            </a:endParaRPr>
          </a:p>
          <a:p>
            <a:pPr algn="ctr"/>
            <a:r>
              <a:rPr lang="el-GR" sz="2400" b="1" dirty="0">
                <a:solidFill>
                  <a:schemeClr val="bg1"/>
                </a:solidFill>
              </a:rPr>
              <a:t>Αναζήτηση νέων εμπορικών δρόμων και αγορών</a:t>
            </a:r>
          </a:p>
          <a:p>
            <a:pPr algn="ctr"/>
            <a:endParaRPr lang="el-GR" sz="2400" b="1" dirty="0">
              <a:solidFill>
                <a:schemeClr val="bg1"/>
              </a:solidFill>
            </a:endParaRPr>
          </a:p>
          <a:p>
            <a:pPr algn="ctr"/>
            <a:r>
              <a:rPr lang="el-GR" sz="2400" b="1" dirty="0">
                <a:solidFill>
                  <a:schemeClr val="bg1"/>
                </a:solidFill>
              </a:rPr>
              <a:t>Επιθυμία για πλουτισμό μέσω του εμπορίου &amp; της εκμετάλλευσης νέων εδαφών</a:t>
            </a:r>
          </a:p>
          <a:p>
            <a:pPr algn="ctr"/>
            <a:endParaRPr lang="el-GR" sz="2400" b="1" dirty="0">
              <a:solidFill>
                <a:schemeClr val="bg1"/>
              </a:solidFill>
            </a:endParaRPr>
          </a:p>
          <a:p>
            <a:pPr algn="ctr"/>
            <a:r>
              <a:rPr lang="el-GR" sz="2400" b="1" dirty="0">
                <a:solidFill>
                  <a:schemeClr val="bg1"/>
                </a:solidFill>
              </a:rPr>
              <a:t>Ανάγκη για εξεύρεση πηγών πρώτων υλών</a:t>
            </a:r>
          </a:p>
          <a:p>
            <a:pPr algn="ctr"/>
            <a:endParaRPr lang="el-GR" sz="2400" b="1" dirty="0">
              <a:solidFill>
                <a:schemeClr val="bg1"/>
              </a:solidFill>
            </a:endParaRPr>
          </a:p>
          <a:p>
            <a:pPr algn="ctr"/>
            <a:r>
              <a:rPr lang="el-GR" sz="2400" b="1" dirty="0">
                <a:solidFill>
                  <a:schemeClr val="bg1"/>
                </a:solidFill>
              </a:rPr>
              <a:t>Θρησκευτική &amp; πολιτική επέκταση (διάδοση του χριστιανισμού, ενίσχυση της πολιτικής επιρροής)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7648AA-238A-C1F3-252C-08496BFF6FE2}"/>
              </a:ext>
            </a:extLst>
          </p:cNvPr>
          <p:cNvSpPr txBox="1"/>
          <p:nvPr/>
        </p:nvSpPr>
        <p:spPr>
          <a:xfrm>
            <a:off x="9884228" y="1828800"/>
            <a:ext cx="569322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u="sng" dirty="0">
                <a:solidFill>
                  <a:schemeClr val="bg1"/>
                </a:solidFill>
              </a:rPr>
              <a:t>Μέσα και τρόποι εξόδου</a:t>
            </a:r>
          </a:p>
          <a:p>
            <a:pPr algn="ctr"/>
            <a:endParaRPr lang="el-GR" sz="2800" b="1" u="sng" dirty="0">
              <a:solidFill>
                <a:schemeClr val="bg1"/>
              </a:solidFill>
            </a:endParaRPr>
          </a:p>
          <a:p>
            <a:pPr algn="ctr"/>
            <a:r>
              <a:rPr lang="el-GR" sz="2800" b="1" dirty="0">
                <a:solidFill>
                  <a:schemeClr val="bg1"/>
                </a:solidFill>
              </a:rPr>
              <a:t>Ανάπτυξη ναυτιλίας &amp; ναυτικών τεχνολογιών</a:t>
            </a:r>
          </a:p>
          <a:p>
            <a:pPr algn="ctr"/>
            <a:endParaRPr lang="el-GR" sz="2800" b="1" dirty="0">
              <a:solidFill>
                <a:schemeClr val="bg1"/>
              </a:solidFill>
            </a:endParaRPr>
          </a:p>
          <a:p>
            <a:pPr algn="ctr"/>
            <a:r>
              <a:rPr lang="el-GR" sz="2800" b="1" dirty="0">
                <a:solidFill>
                  <a:schemeClr val="bg1"/>
                </a:solidFill>
              </a:rPr>
              <a:t>Ίδρυση αποικιών &amp; εμπορικών σταθμών σε διάφορες περιοχές του κόσμου</a:t>
            </a:r>
          </a:p>
          <a:p>
            <a:pPr algn="ctr"/>
            <a:endParaRPr lang="el-GR" sz="2800" b="1" dirty="0">
              <a:solidFill>
                <a:schemeClr val="bg1"/>
              </a:solidFill>
            </a:endParaRPr>
          </a:p>
          <a:p>
            <a:pPr algn="ctr"/>
            <a:r>
              <a:rPr lang="el-GR" sz="2800" b="1" dirty="0">
                <a:solidFill>
                  <a:schemeClr val="bg1"/>
                </a:solidFill>
              </a:rPr>
              <a:t>Δημιουργία εμπορικών εταιρειών &amp; συμμαχιών για την ενίσχυση των εμπορικών δραστηριοτήτων</a:t>
            </a:r>
          </a:p>
        </p:txBody>
      </p:sp>
    </p:spTree>
    <p:extLst>
      <p:ext uri="{BB962C8B-B14F-4D97-AF65-F5344CB8AC3E}">
        <p14:creationId xmlns:p14="http://schemas.microsoft.com/office/powerpoint/2010/main" val="4082215988"/>
      </p:ext>
    </p:extLst>
  </p:cSld>
  <p:clrMapOvr>
    <a:masterClrMapping/>
  </p:clrMapOvr>
  <p:transition spd="slow">
    <p:wheel spokes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42DB4D9-AC1A-6765-2A8D-7ABB75B26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550" y="1254025"/>
            <a:ext cx="16363800" cy="11430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l-GR" sz="7000"/>
              <a:t>Φάσεις υπερπόντιων ταξιδιών</a:t>
            </a:r>
            <a:endParaRPr lang="en-US" sz="7000"/>
          </a:p>
        </p:txBody>
      </p:sp>
      <p:graphicFrame>
        <p:nvGraphicFramePr>
          <p:cNvPr id="8" name="TextBox 2">
            <a:extLst>
              <a:ext uri="{FF2B5EF4-FFF2-40B4-BE49-F238E27FC236}">
                <a16:creationId xmlns:a16="http://schemas.microsoft.com/office/drawing/2014/main" id="{22BD0636-8CD0-C26E-C2E5-A3838B54FA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0243032"/>
              </p:ext>
            </p:extLst>
          </p:nvPr>
        </p:nvGraphicFramePr>
        <p:xfrm>
          <a:off x="1097550" y="2587525"/>
          <a:ext cx="16363800" cy="6528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131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Ομάδα 2">
            <a:extLst>
              <a:ext uri="{FF2B5EF4-FFF2-40B4-BE49-F238E27FC236}">
                <a16:creationId xmlns:a16="http://schemas.microsoft.com/office/drawing/2014/main" id="{992257E9-3F4A-EC12-6356-3028DB3FDB2A}"/>
              </a:ext>
            </a:extLst>
          </p:cNvPr>
          <p:cNvGrpSpPr/>
          <p:nvPr/>
        </p:nvGrpSpPr>
        <p:grpSpPr>
          <a:xfrm>
            <a:off x="1833937" y="2852883"/>
            <a:ext cx="16363800" cy="631800"/>
            <a:chOff x="0" y="465047"/>
            <a:chExt cx="16363800" cy="631800"/>
          </a:xfrm>
        </p:grpSpPr>
        <p:sp>
          <p:nvSpPr>
            <p:cNvPr id="4" name="Ορθογώνιο: Στρογγύλεμα γωνιών 3">
              <a:extLst>
                <a:ext uri="{FF2B5EF4-FFF2-40B4-BE49-F238E27FC236}">
                  <a16:creationId xmlns:a16="http://schemas.microsoft.com/office/drawing/2014/main" id="{51E0D03B-D076-0225-08ED-8D5FF70C0553}"/>
                </a:ext>
              </a:extLst>
            </p:cNvPr>
            <p:cNvSpPr/>
            <p:nvPr/>
          </p:nvSpPr>
          <p:spPr>
            <a:xfrm>
              <a:off x="0" y="465047"/>
              <a:ext cx="16363800" cy="63180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" name="Ορθογώνιο: Στρογγύλεμα γωνιών 4">
              <a:extLst>
                <a:ext uri="{FF2B5EF4-FFF2-40B4-BE49-F238E27FC236}">
                  <a16:creationId xmlns:a16="http://schemas.microsoft.com/office/drawing/2014/main" id="{13B71F17-DF01-D87E-8623-FE4B3A739B7B}"/>
                </a:ext>
              </a:extLst>
            </p:cNvPr>
            <p:cNvSpPr txBox="1"/>
            <p:nvPr/>
          </p:nvSpPr>
          <p:spPr>
            <a:xfrm>
              <a:off x="30842" y="495889"/>
              <a:ext cx="16302116" cy="5701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700" kern="1200" dirty="0"/>
            </a:p>
          </p:txBody>
        </p:sp>
      </p:grpSp>
      <p:sp>
        <p:nvSpPr>
          <p:cNvPr id="6" name="Ορθογώνιο: Στρογγύλεμα γωνιών 4">
            <a:extLst>
              <a:ext uri="{FF2B5EF4-FFF2-40B4-BE49-F238E27FC236}">
                <a16:creationId xmlns:a16="http://schemas.microsoft.com/office/drawing/2014/main" id="{CD0ADF98-EEED-9A84-A2EE-BE41BA5CA861}"/>
              </a:ext>
            </a:extLst>
          </p:cNvPr>
          <p:cNvSpPr txBox="1"/>
          <p:nvPr/>
        </p:nvSpPr>
        <p:spPr>
          <a:xfrm>
            <a:off x="2477250" y="2894270"/>
            <a:ext cx="16302116" cy="57011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2870" tIns="102870" rIns="102870" bIns="102870" numCol="1" spcCol="1270" anchor="ctr" anchorCtr="0">
            <a:noAutofit/>
          </a:bodyPr>
          <a:lstStyle/>
          <a:p>
            <a:pPr marL="0" lvl="0" indent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l-GR" sz="2700" b="1" u="sng" kern="1200" dirty="0"/>
              <a:t>Δεύτερη φάση (16</a:t>
            </a:r>
            <a:r>
              <a:rPr lang="el-GR" sz="2700" b="1" u="sng" kern="1200" baseline="30000" dirty="0"/>
              <a:t>ος</a:t>
            </a:r>
            <a:r>
              <a:rPr lang="el-GR" sz="2700" b="1" u="sng" kern="1200" dirty="0"/>
              <a:t> – αρχές 17</a:t>
            </a:r>
            <a:r>
              <a:rPr lang="el-GR" sz="2700" b="1" u="sng" kern="1200" baseline="30000" dirty="0"/>
              <a:t>ος</a:t>
            </a:r>
            <a:r>
              <a:rPr lang="el-GR" sz="2700" b="1" u="sng" kern="1200" dirty="0"/>
              <a:t> αι.) - αποικισμός</a:t>
            </a:r>
            <a:endParaRPr lang="en-US" sz="2700" b="1" u="sng" kern="1200" dirty="0"/>
          </a:p>
        </p:txBody>
      </p:sp>
      <p:grpSp>
        <p:nvGrpSpPr>
          <p:cNvPr id="7" name="Ομάδα 6">
            <a:extLst>
              <a:ext uri="{FF2B5EF4-FFF2-40B4-BE49-F238E27FC236}">
                <a16:creationId xmlns:a16="http://schemas.microsoft.com/office/drawing/2014/main" id="{189235BB-D0D3-61DB-6CB9-3D375E8E19A2}"/>
              </a:ext>
            </a:extLst>
          </p:cNvPr>
          <p:cNvGrpSpPr/>
          <p:nvPr/>
        </p:nvGrpSpPr>
        <p:grpSpPr>
          <a:xfrm>
            <a:off x="1803095" y="4099970"/>
            <a:ext cx="16363800" cy="631800"/>
            <a:chOff x="0" y="465047"/>
            <a:chExt cx="16363800" cy="631800"/>
          </a:xfrm>
        </p:grpSpPr>
        <p:sp>
          <p:nvSpPr>
            <p:cNvPr id="8" name="Ορθογώνιο: Στρογγύλεμα γωνιών 7">
              <a:extLst>
                <a:ext uri="{FF2B5EF4-FFF2-40B4-BE49-F238E27FC236}">
                  <a16:creationId xmlns:a16="http://schemas.microsoft.com/office/drawing/2014/main" id="{5647EC13-E902-ADD0-7EFC-D4CFDC66A4B3}"/>
                </a:ext>
              </a:extLst>
            </p:cNvPr>
            <p:cNvSpPr/>
            <p:nvPr/>
          </p:nvSpPr>
          <p:spPr>
            <a:xfrm>
              <a:off x="0" y="465047"/>
              <a:ext cx="16363800" cy="63180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Ορθογώνιο: Στρογγύλεμα γωνιών 4">
              <a:extLst>
                <a:ext uri="{FF2B5EF4-FFF2-40B4-BE49-F238E27FC236}">
                  <a16:creationId xmlns:a16="http://schemas.microsoft.com/office/drawing/2014/main" id="{4B37A535-908B-4EF7-ACB4-2B236390FFAE}"/>
                </a:ext>
              </a:extLst>
            </p:cNvPr>
            <p:cNvSpPr txBox="1"/>
            <p:nvPr/>
          </p:nvSpPr>
          <p:spPr>
            <a:xfrm>
              <a:off x="30842" y="495889"/>
              <a:ext cx="16302116" cy="5701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sz="2700" b="1" kern="1200" dirty="0"/>
                <a:t>Δημιουργία μεγάλων αποικιών σε Αμερική, Αφρική, Ασία</a:t>
              </a:r>
              <a:endParaRPr lang="en-US" sz="2700" b="1" kern="1200" dirty="0"/>
            </a:p>
          </p:txBody>
        </p:sp>
      </p:grpSp>
      <p:grpSp>
        <p:nvGrpSpPr>
          <p:cNvPr id="12" name="Ομάδα 11">
            <a:extLst>
              <a:ext uri="{FF2B5EF4-FFF2-40B4-BE49-F238E27FC236}">
                <a16:creationId xmlns:a16="http://schemas.microsoft.com/office/drawing/2014/main" id="{A8B76445-6E9B-ABB4-1108-BB54BAE17970}"/>
              </a:ext>
            </a:extLst>
          </p:cNvPr>
          <p:cNvGrpSpPr/>
          <p:nvPr/>
        </p:nvGrpSpPr>
        <p:grpSpPr>
          <a:xfrm>
            <a:off x="1803095" y="3491443"/>
            <a:ext cx="16363800" cy="631800"/>
            <a:chOff x="0" y="465047"/>
            <a:chExt cx="16363800" cy="631800"/>
          </a:xfrm>
        </p:grpSpPr>
        <p:sp>
          <p:nvSpPr>
            <p:cNvPr id="13" name="Ορθογώνιο: Στρογγύλεμα γωνιών 12">
              <a:extLst>
                <a:ext uri="{FF2B5EF4-FFF2-40B4-BE49-F238E27FC236}">
                  <a16:creationId xmlns:a16="http://schemas.microsoft.com/office/drawing/2014/main" id="{3C2086A2-5E6F-A53D-2C71-538DC68FD3E6}"/>
                </a:ext>
              </a:extLst>
            </p:cNvPr>
            <p:cNvSpPr/>
            <p:nvPr/>
          </p:nvSpPr>
          <p:spPr>
            <a:xfrm>
              <a:off x="0" y="465047"/>
              <a:ext cx="16363800" cy="63180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Ορθογώνιο: Στρογγύλεμα γωνιών 4">
              <a:extLst>
                <a:ext uri="{FF2B5EF4-FFF2-40B4-BE49-F238E27FC236}">
                  <a16:creationId xmlns:a16="http://schemas.microsoft.com/office/drawing/2014/main" id="{19CC062A-A534-FED8-8941-0E8C1AE36D7E}"/>
                </a:ext>
              </a:extLst>
            </p:cNvPr>
            <p:cNvSpPr txBox="1"/>
            <p:nvPr/>
          </p:nvSpPr>
          <p:spPr>
            <a:xfrm>
              <a:off x="30842" y="495889"/>
              <a:ext cx="16302116" cy="5701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sz="2700" b="1" kern="1200" dirty="0"/>
                <a:t>Εδραίωση &amp; αποικιοκρατία: (συστηματική κατάκτηση &amp; αποικισμός)</a:t>
              </a:r>
              <a:endParaRPr lang="en-US" sz="2700" b="1" kern="1200" dirty="0"/>
            </a:p>
          </p:txBody>
        </p:sp>
      </p:grpSp>
      <p:grpSp>
        <p:nvGrpSpPr>
          <p:cNvPr id="18" name="Ομάδα 17">
            <a:extLst>
              <a:ext uri="{FF2B5EF4-FFF2-40B4-BE49-F238E27FC236}">
                <a16:creationId xmlns:a16="http://schemas.microsoft.com/office/drawing/2014/main" id="{F1039759-7BF9-1DF0-A2CA-CD0AEC193506}"/>
              </a:ext>
            </a:extLst>
          </p:cNvPr>
          <p:cNvGrpSpPr/>
          <p:nvPr/>
        </p:nvGrpSpPr>
        <p:grpSpPr>
          <a:xfrm>
            <a:off x="1803095" y="6005043"/>
            <a:ext cx="16363800" cy="631800"/>
            <a:chOff x="0" y="465047"/>
            <a:chExt cx="16363800" cy="631800"/>
          </a:xfrm>
        </p:grpSpPr>
        <p:sp>
          <p:nvSpPr>
            <p:cNvPr id="19" name="Ορθογώνιο: Στρογγύλεμα γωνιών 18">
              <a:extLst>
                <a:ext uri="{FF2B5EF4-FFF2-40B4-BE49-F238E27FC236}">
                  <a16:creationId xmlns:a16="http://schemas.microsoft.com/office/drawing/2014/main" id="{6D85827F-B889-8287-EA50-5702654943E8}"/>
                </a:ext>
              </a:extLst>
            </p:cNvPr>
            <p:cNvSpPr/>
            <p:nvPr/>
          </p:nvSpPr>
          <p:spPr>
            <a:xfrm>
              <a:off x="0" y="465047"/>
              <a:ext cx="16363800" cy="63180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Ορθογώνιο: Στρογγύλεμα γωνιών 4">
              <a:extLst>
                <a:ext uri="{FF2B5EF4-FFF2-40B4-BE49-F238E27FC236}">
                  <a16:creationId xmlns:a16="http://schemas.microsoft.com/office/drawing/2014/main" id="{95A057C4-015B-DF6B-0700-E1EF345FE30B}"/>
                </a:ext>
              </a:extLst>
            </p:cNvPr>
            <p:cNvSpPr txBox="1"/>
            <p:nvPr/>
          </p:nvSpPr>
          <p:spPr>
            <a:xfrm>
              <a:off x="61684" y="495889"/>
              <a:ext cx="16302116" cy="5701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sz="2700" b="1" kern="1200" dirty="0"/>
                <a:t>Εμφάνιση πρώτων αποικιακών πόλεων &amp; εκμετάλλευση φυσικών πόρων</a:t>
              </a:r>
              <a:endParaRPr lang="en-US" sz="2700" b="1" kern="1200" dirty="0"/>
            </a:p>
          </p:txBody>
        </p:sp>
      </p:grpSp>
      <p:grpSp>
        <p:nvGrpSpPr>
          <p:cNvPr id="21" name="Ομάδα 20">
            <a:extLst>
              <a:ext uri="{FF2B5EF4-FFF2-40B4-BE49-F238E27FC236}">
                <a16:creationId xmlns:a16="http://schemas.microsoft.com/office/drawing/2014/main" id="{D65E8E3F-6EF2-9AD1-943A-1284694222B6}"/>
              </a:ext>
            </a:extLst>
          </p:cNvPr>
          <p:cNvGrpSpPr/>
          <p:nvPr/>
        </p:nvGrpSpPr>
        <p:grpSpPr>
          <a:xfrm>
            <a:off x="1803095" y="5379040"/>
            <a:ext cx="16363800" cy="631800"/>
            <a:chOff x="0" y="465047"/>
            <a:chExt cx="16363800" cy="631800"/>
          </a:xfrm>
        </p:grpSpPr>
        <p:sp>
          <p:nvSpPr>
            <p:cNvPr id="22" name="Ορθογώνιο: Στρογγύλεμα γωνιών 21">
              <a:extLst>
                <a:ext uri="{FF2B5EF4-FFF2-40B4-BE49-F238E27FC236}">
                  <a16:creationId xmlns:a16="http://schemas.microsoft.com/office/drawing/2014/main" id="{5C01154C-02BE-6F84-E372-DCC8ED7EC319}"/>
                </a:ext>
              </a:extLst>
            </p:cNvPr>
            <p:cNvSpPr/>
            <p:nvPr/>
          </p:nvSpPr>
          <p:spPr>
            <a:xfrm>
              <a:off x="0" y="465047"/>
              <a:ext cx="16363800" cy="63180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Ορθογώνιο: Στρογγύλεμα γωνιών 4">
              <a:extLst>
                <a:ext uri="{FF2B5EF4-FFF2-40B4-BE49-F238E27FC236}">
                  <a16:creationId xmlns:a16="http://schemas.microsoft.com/office/drawing/2014/main" id="{3EB88EC6-2B7A-B5EC-1CF0-204A6E64EEA0}"/>
                </a:ext>
              </a:extLst>
            </p:cNvPr>
            <p:cNvSpPr txBox="1"/>
            <p:nvPr/>
          </p:nvSpPr>
          <p:spPr>
            <a:xfrm>
              <a:off x="61684" y="495889"/>
              <a:ext cx="16302116" cy="5701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sz="2700" b="1" kern="1200" dirty="0"/>
                <a:t>Οργάνωση αποικιών &amp; αποστολή αποίκων</a:t>
              </a:r>
              <a:endParaRPr lang="en-US" sz="2700" b="1" kern="1200" dirty="0"/>
            </a:p>
          </p:txBody>
        </p:sp>
      </p:grpSp>
      <p:grpSp>
        <p:nvGrpSpPr>
          <p:cNvPr id="24" name="Ομάδα 23">
            <a:extLst>
              <a:ext uri="{FF2B5EF4-FFF2-40B4-BE49-F238E27FC236}">
                <a16:creationId xmlns:a16="http://schemas.microsoft.com/office/drawing/2014/main" id="{F7B48073-8F4F-4959-25A3-13B6C0DF00E4}"/>
              </a:ext>
            </a:extLst>
          </p:cNvPr>
          <p:cNvGrpSpPr/>
          <p:nvPr/>
        </p:nvGrpSpPr>
        <p:grpSpPr>
          <a:xfrm>
            <a:off x="1803095" y="4706879"/>
            <a:ext cx="16363800" cy="646938"/>
            <a:chOff x="0" y="449909"/>
            <a:chExt cx="16363800" cy="646938"/>
          </a:xfrm>
        </p:grpSpPr>
        <p:sp>
          <p:nvSpPr>
            <p:cNvPr id="25" name="Ορθογώνιο: Στρογγύλεμα γωνιών 24">
              <a:extLst>
                <a:ext uri="{FF2B5EF4-FFF2-40B4-BE49-F238E27FC236}">
                  <a16:creationId xmlns:a16="http://schemas.microsoft.com/office/drawing/2014/main" id="{9827B02B-73DE-2EEA-1CB5-509E95075D99}"/>
                </a:ext>
              </a:extLst>
            </p:cNvPr>
            <p:cNvSpPr/>
            <p:nvPr/>
          </p:nvSpPr>
          <p:spPr>
            <a:xfrm>
              <a:off x="0" y="465047"/>
              <a:ext cx="16363800" cy="63180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Ορθογώνιο: Στρογγύλεμα γωνιών 4">
              <a:extLst>
                <a:ext uri="{FF2B5EF4-FFF2-40B4-BE49-F238E27FC236}">
                  <a16:creationId xmlns:a16="http://schemas.microsoft.com/office/drawing/2014/main" id="{C7768660-35AB-9F49-E543-7D7C6D5CC739}"/>
                </a:ext>
              </a:extLst>
            </p:cNvPr>
            <p:cNvSpPr txBox="1"/>
            <p:nvPr/>
          </p:nvSpPr>
          <p:spPr>
            <a:xfrm>
              <a:off x="61684" y="449909"/>
              <a:ext cx="16302116" cy="5701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sz="2700" b="1" kern="1200" dirty="0"/>
                <a:t>Εμπλουτισμός της Ευρώπης με πόρους (χρυσός, ασήμι, προϊόντα)</a:t>
              </a:r>
              <a:endParaRPr lang="en-US" sz="2700" b="1" kern="1200" dirty="0"/>
            </a:p>
          </p:txBody>
        </p:sp>
      </p:grpSp>
      <p:grpSp>
        <p:nvGrpSpPr>
          <p:cNvPr id="28" name="Ομάδα 27">
            <a:extLst>
              <a:ext uri="{FF2B5EF4-FFF2-40B4-BE49-F238E27FC236}">
                <a16:creationId xmlns:a16="http://schemas.microsoft.com/office/drawing/2014/main" id="{CED4D706-48F2-94CB-DBEC-B5DBDD7AD1AE}"/>
              </a:ext>
            </a:extLst>
          </p:cNvPr>
          <p:cNvGrpSpPr/>
          <p:nvPr/>
        </p:nvGrpSpPr>
        <p:grpSpPr>
          <a:xfrm>
            <a:off x="1803095" y="6640709"/>
            <a:ext cx="16363800" cy="631800"/>
            <a:chOff x="0" y="465047"/>
            <a:chExt cx="16363800" cy="631800"/>
          </a:xfrm>
        </p:grpSpPr>
        <p:sp>
          <p:nvSpPr>
            <p:cNvPr id="29" name="Ορθογώνιο: Στρογγύλεμα γωνιών 28">
              <a:extLst>
                <a:ext uri="{FF2B5EF4-FFF2-40B4-BE49-F238E27FC236}">
                  <a16:creationId xmlns:a16="http://schemas.microsoft.com/office/drawing/2014/main" id="{D49D1E6D-3F88-C639-CD50-BCDD6D31E0A4}"/>
                </a:ext>
              </a:extLst>
            </p:cNvPr>
            <p:cNvSpPr/>
            <p:nvPr/>
          </p:nvSpPr>
          <p:spPr>
            <a:xfrm>
              <a:off x="0" y="465047"/>
              <a:ext cx="16363800" cy="63180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Ορθογώνιο: Στρογγύλεμα γωνιών 4">
              <a:extLst>
                <a:ext uri="{FF2B5EF4-FFF2-40B4-BE49-F238E27FC236}">
                  <a16:creationId xmlns:a16="http://schemas.microsoft.com/office/drawing/2014/main" id="{557793B0-FB33-0E82-BFDD-35CDE2263FA4}"/>
                </a:ext>
              </a:extLst>
            </p:cNvPr>
            <p:cNvSpPr txBox="1"/>
            <p:nvPr/>
          </p:nvSpPr>
          <p:spPr>
            <a:xfrm>
              <a:off x="61684" y="495889"/>
              <a:ext cx="16302116" cy="5701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sz="2700" b="1" kern="1200" dirty="0"/>
                <a:t>Ισπανοί: Νότια &amp; Κεντρική Αμερική</a:t>
              </a:r>
              <a:endParaRPr lang="en-US" sz="2700" b="1" kern="1200" dirty="0"/>
            </a:p>
          </p:txBody>
        </p:sp>
      </p:grpSp>
      <p:grpSp>
        <p:nvGrpSpPr>
          <p:cNvPr id="31" name="Ομάδα 30">
            <a:extLst>
              <a:ext uri="{FF2B5EF4-FFF2-40B4-BE49-F238E27FC236}">
                <a16:creationId xmlns:a16="http://schemas.microsoft.com/office/drawing/2014/main" id="{8CD3DBB0-BDD4-469A-F62E-117447649AA5}"/>
              </a:ext>
            </a:extLst>
          </p:cNvPr>
          <p:cNvGrpSpPr/>
          <p:nvPr/>
        </p:nvGrpSpPr>
        <p:grpSpPr>
          <a:xfrm>
            <a:off x="1803095" y="7241667"/>
            <a:ext cx="16363800" cy="631800"/>
            <a:chOff x="0" y="465047"/>
            <a:chExt cx="16363800" cy="631800"/>
          </a:xfrm>
        </p:grpSpPr>
        <p:sp>
          <p:nvSpPr>
            <p:cNvPr id="32" name="Ορθογώνιο: Στρογγύλεμα γωνιών 31">
              <a:extLst>
                <a:ext uri="{FF2B5EF4-FFF2-40B4-BE49-F238E27FC236}">
                  <a16:creationId xmlns:a16="http://schemas.microsoft.com/office/drawing/2014/main" id="{4BB47B08-E97D-F7AC-1C5C-6E22A7ED74A2}"/>
                </a:ext>
              </a:extLst>
            </p:cNvPr>
            <p:cNvSpPr/>
            <p:nvPr/>
          </p:nvSpPr>
          <p:spPr>
            <a:xfrm>
              <a:off x="0" y="465047"/>
              <a:ext cx="16363800" cy="63180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Ορθογώνιο: Στρογγύλεμα γωνιών 4">
              <a:extLst>
                <a:ext uri="{FF2B5EF4-FFF2-40B4-BE49-F238E27FC236}">
                  <a16:creationId xmlns:a16="http://schemas.microsoft.com/office/drawing/2014/main" id="{AEDD4E55-75B2-18F6-73FF-A2F6A52C895A}"/>
                </a:ext>
              </a:extLst>
            </p:cNvPr>
            <p:cNvSpPr txBox="1"/>
            <p:nvPr/>
          </p:nvSpPr>
          <p:spPr>
            <a:xfrm>
              <a:off x="61684" y="495889"/>
              <a:ext cx="16302116" cy="5701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sz="2700" b="1" kern="1200" dirty="0"/>
                <a:t>Πορτογάλοι: Αφρική, Βραζιλία &amp; Ινδία</a:t>
              </a:r>
              <a:endParaRPr lang="en-US" sz="27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45598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Ομάδα 14">
            <a:extLst>
              <a:ext uri="{FF2B5EF4-FFF2-40B4-BE49-F238E27FC236}">
                <a16:creationId xmlns:a16="http://schemas.microsoft.com/office/drawing/2014/main" id="{76EA73DA-95DC-23FD-912D-CF5B84222790}"/>
              </a:ext>
            </a:extLst>
          </p:cNvPr>
          <p:cNvGrpSpPr/>
          <p:nvPr/>
        </p:nvGrpSpPr>
        <p:grpSpPr>
          <a:xfrm>
            <a:off x="2026705" y="5382998"/>
            <a:ext cx="16363800" cy="631800"/>
            <a:chOff x="0" y="465047"/>
            <a:chExt cx="16363800" cy="631800"/>
          </a:xfrm>
        </p:grpSpPr>
        <p:sp>
          <p:nvSpPr>
            <p:cNvPr id="16" name="Ορθογώνιο: Στρογγύλεμα γωνιών 15">
              <a:extLst>
                <a:ext uri="{FF2B5EF4-FFF2-40B4-BE49-F238E27FC236}">
                  <a16:creationId xmlns:a16="http://schemas.microsoft.com/office/drawing/2014/main" id="{7681FAFD-4BFB-31F1-694A-4CD4D837B747}"/>
                </a:ext>
              </a:extLst>
            </p:cNvPr>
            <p:cNvSpPr/>
            <p:nvPr/>
          </p:nvSpPr>
          <p:spPr>
            <a:xfrm>
              <a:off x="0" y="465047"/>
              <a:ext cx="16363800" cy="63180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Ορθογώνιο: Στρογγύλεμα γωνιών 4">
              <a:extLst>
                <a:ext uri="{FF2B5EF4-FFF2-40B4-BE49-F238E27FC236}">
                  <a16:creationId xmlns:a16="http://schemas.microsoft.com/office/drawing/2014/main" id="{559738F7-72D2-CDC4-0D75-0B5ABA284482}"/>
                </a:ext>
              </a:extLst>
            </p:cNvPr>
            <p:cNvSpPr txBox="1"/>
            <p:nvPr/>
          </p:nvSpPr>
          <p:spPr>
            <a:xfrm>
              <a:off x="61684" y="495889"/>
              <a:ext cx="16302116" cy="5701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sz="2700" b="1" kern="1200" dirty="0"/>
                <a:t>Θεμελίωση πρώιμου καπιταλισμού</a:t>
              </a:r>
              <a:endParaRPr lang="en-US" sz="2700" b="1" kern="1200" dirty="0"/>
            </a:p>
          </p:txBody>
        </p:sp>
      </p:grpSp>
      <p:grpSp>
        <p:nvGrpSpPr>
          <p:cNvPr id="3" name="Ομάδα 2">
            <a:extLst>
              <a:ext uri="{FF2B5EF4-FFF2-40B4-BE49-F238E27FC236}">
                <a16:creationId xmlns:a16="http://schemas.microsoft.com/office/drawing/2014/main" id="{AF84B3FA-B189-4B43-D9C0-A220D9276956}"/>
              </a:ext>
            </a:extLst>
          </p:cNvPr>
          <p:cNvGrpSpPr/>
          <p:nvPr/>
        </p:nvGrpSpPr>
        <p:grpSpPr>
          <a:xfrm>
            <a:off x="1924200" y="4081821"/>
            <a:ext cx="16363800" cy="631800"/>
            <a:chOff x="0" y="465047"/>
            <a:chExt cx="16363800" cy="631800"/>
          </a:xfrm>
        </p:grpSpPr>
        <p:sp>
          <p:nvSpPr>
            <p:cNvPr id="4" name="Ορθογώνιο: Στρογγύλεμα γωνιών 3">
              <a:extLst>
                <a:ext uri="{FF2B5EF4-FFF2-40B4-BE49-F238E27FC236}">
                  <a16:creationId xmlns:a16="http://schemas.microsoft.com/office/drawing/2014/main" id="{C2FA6D60-37B7-7E9F-A4EF-542A72C78330}"/>
                </a:ext>
              </a:extLst>
            </p:cNvPr>
            <p:cNvSpPr/>
            <p:nvPr/>
          </p:nvSpPr>
          <p:spPr>
            <a:xfrm>
              <a:off x="0" y="465047"/>
              <a:ext cx="16363800" cy="63180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" name="Ορθογώνιο: Στρογγύλεμα γωνιών 4">
              <a:extLst>
                <a:ext uri="{FF2B5EF4-FFF2-40B4-BE49-F238E27FC236}">
                  <a16:creationId xmlns:a16="http://schemas.microsoft.com/office/drawing/2014/main" id="{E213A33C-D444-392D-28ED-67C2EA7366F2}"/>
                </a:ext>
              </a:extLst>
            </p:cNvPr>
            <p:cNvSpPr txBox="1"/>
            <p:nvPr/>
          </p:nvSpPr>
          <p:spPr>
            <a:xfrm>
              <a:off x="61684" y="495889"/>
              <a:ext cx="16302116" cy="5701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sz="2700" b="1" kern="1200" dirty="0"/>
                <a:t>Εμπόριο σε παγκόσμια κλίμακα</a:t>
              </a:r>
              <a:endParaRPr lang="en-US" sz="2700" b="1" kern="1200" dirty="0"/>
            </a:p>
          </p:txBody>
        </p:sp>
      </p:grpSp>
      <p:grpSp>
        <p:nvGrpSpPr>
          <p:cNvPr id="6" name="Ομάδα 5">
            <a:extLst>
              <a:ext uri="{FF2B5EF4-FFF2-40B4-BE49-F238E27FC236}">
                <a16:creationId xmlns:a16="http://schemas.microsoft.com/office/drawing/2014/main" id="{9F9DEC5A-ECAB-2FBD-89D1-06075A28D4C3}"/>
              </a:ext>
            </a:extLst>
          </p:cNvPr>
          <p:cNvGrpSpPr/>
          <p:nvPr/>
        </p:nvGrpSpPr>
        <p:grpSpPr>
          <a:xfrm>
            <a:off x="1955042" y="4751198"/>
            <a:ext cx="16363800" cy="631800"/>
            <a:chOff x="0" y="465047"/>
            <a:chExt cx="16363800" cy="631800"/>
          </a:xfrm>
        </p:grpSpPr>
        <p:sp>
          <p:nvSpPr>
            <p:cNvPr id="7" name="Ορθογώνιο: Στρογγύλεμα γωνιών 6">
              <a:extLst>
                <a:ext uri="{FF2B5EF4-FFF2-40B4-BE49-F238E27FC236}">
                  <a16:creationId xmlns:a16="http://schemas.microsoft.com/office/drawing/2014/main" id="{5FD6D184-A398-D5EA-B5BB-3885BE86C828}"/>
                </a:ext>
              </a:extLst>
            </p:cNvPr>
            <p:cNvSpPr/>
            <p:nvPr/>
          </p:nvSpPr>
          <p:spPr>
            <a:xfrm>
              <a:off x="0" y="465047"/>
              <a:ext cx="16363800" cy="63180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" name="Ορθογώνιο: Στρογγύλεμα γωνιών 4">
              <a:extLst>
                <a:ext uri="{FF2B5EF4-FFF2-40B4-BE49-F238E27FC236}">
                  <a16:creationId xmlns:a16="http://schemas.microsoft.com/office/drawing/2014/main" id="{278E91DA-A76E-7BB2-747F-AD9869567761}"/>
                </a:ext>
              </a:extLst>
            </p:cNvPr>
            <p:cNvSpPr txBox="1"/>
            <p:nvPr/>
          </p:nvSpPr>
          <p:spPr>
            <a:xfrm>
              <a:off x="61684" y="495889"/>
              <a:ext cx="16302116" cy="5701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sz="2700" b="1" kern="1200" dirty="0"/>
                <a:t>Μετατόπιση ισχύος από την Ιβηρική Χερσόνησο στη Βόρεια </a:t>
              </a:r>
              <a:r>
                <a:rPr lang="el-GR" sz="2700" b="1" kern="1200" dirty="0" err="1"/>
                <a:t>Ετρώπη</a:t>
              </a:r>
              <a:endParaRPr lang="en-US" sz="2700" b="1" kern="1200" dirty="0"/>
            </a:p>
          </p:txBody>
        </p:sp>
      </p:grpSp>
      <p:grpSp>
        <p:nvGrpSpPr>
          <p:cNvPr id="9" name="Ομάδα 8">
            <a:extLst>
              <a:ext uri="{FF2B5EF4-FFF2-40B4-BE49-F238E27FC236}">
                <a16:creationId xmlns:a16="http://schemas.microsoft.com/office/drawing/2014/main" id="{261F492C-E36B-5CC9-78B9-4058ECC305CB}"/>
              </a:ext>
            </a:extLst>
          </p:cNvPr>
          <p:cNvGrpSpPr/>
          <p:nvPr/>
        </p:nvGrpSpPr>
        <p:grpSpPr>
          <a:xfrm>
            <a:off x="2016274" y="7346513"/>
            <a:ext cx="16363800" cy="631800"/>
            <a:chOff x="0" y="465047"/>
            <a:chExt cx="16363800" cy="631800"/>
          </a:xfrm>
        </p:grpSpPr>
        <p:sp>
          <p:nvSpPr>
            <p:cNvPr id="10" name="Ορθογώνιο: Στρογγύλεμα γωνιών 9">
              <a:extLst>
                <a:ext uri="{FF2B5EF4-FFF2-40B4-BE49-F238E27FC236}">
                  <a16:creationId xmlns:a16="http://schemas.microsoft.com/office/drawing/2014/main" id="{E6D63B47-132F-0C98-C2AE-95556100FD59}"/>
                </a:ext>
              </a:extLst>
            </p:cNvPr>
            <p:cNvSpPr/>
            <p:nvPr/>
          </p:nvSpPr>
          <p:spPr>
            <a:xfrm>
              <a:off x="0" y="465047"/>
              <a:ext cx="16363800" cy="63180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Ορθογώνιο: Στρογγύλεμα γωνιών 4">
              <a:extLst>
                <a:ext uri="{FF2B5EF4-FFF2-40B4-BE49-F238E27FC236}">
                  <a16:creationId xmlns:a16="http://schemas.microsoft.com/office/drawing/2014/main" id="{CEAB89BF-6BAC-C278-270A-2889E5B264CC}"/>
                </a:ext>
              </a:extLst>
            </p:cNvPr>
            <p:cNvSpPr txBox="1"/>
            <p:nvPr/>
          </p:nvSpPr>
          <p:spPr>
            <a:xfrm>
              <a:off x="61684" y="495889"/>
              <a:ext cx="16302116" cy="5701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sz="2700" b="1" kern="1200" dirty="0"/>
                <a:t>Άγγλοι &amp; Γάλλοι: αποικίες στη Βόρεια Αμερική, Ινδία, Καραϊβική</a:t>
              </a:r>
              <a:endParaRPr lang="en-US" sz="2700" b="1" kern="1200" dirty="0"/>
            </a:p>
          </p:txBody>
        </p:sp>
      </p:grpSp>
      <p:grpSp>
        <p:nvGrpSpPr>
          <p:cNvPr id="12" name="Ομάδα 11">
            <a:extLst>
              <a:ext uri="{FF2B5EF4-FFF2-40B4-BE49-F238E27FC236}">
                <a16:creationId xmlns:a16="http://schemas.microsoft.com/office/drawing/2014/main" id="{A289CAEB-CF51-B9C2-771C-32FDAABFEDAD}"/>
              </a:ext>
            </a:extLst>
          </p:cNvPr>
          <p:cNvGrpSpPr/>
          <p:nvPr/>
        </p:nvGrpSpPr>
        <p:grpSpPr>
          <a:xfrm>
            <a:off x="1985884" y="6692861"/>
            <a:ext cx="16363800" cy="631800"/>
            <a:chOff x="0" y="465047"/>
            <a:chExt cx="16363800" cy="631800"/>
          </a:xfrm>
        </p:grpSpPr>
        <p:sp>
          <p:nvSpPr>
            <p:cNvPr id="13" name="Ορθογώνιο: Στρογγύλεμα γωνιών 12">
              <a:extLst>
                <a:ext uri="{FF2B5EF4-FFF2-40B4-BE49-F238E27FC236}">
                  <a16:creationId xmlns:a16="http://schemas.microsoft.com/office/drawing/2014/main" id="{B0168460-59F3-5F3D-0AC7-737CC79EF504}"/>
                </a:ext>
              </a:extLst>
            </p:cNvPr>
            <p:cNvSpPr/>
            <p:nvPr/>
          </p:nvSpPr>
          <p:spPr>
            <a:xfrm>
              <a:off x="0" y="465047"/>
              <a:ext cx="16363800" cy="63180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Ορθογώνιο: Στρογγύλεμα γωνιών 4">
              <a:extLst>
                <a:ext uri="{FF2B5EF4-FFF2-40B4-BE49-F238E27FC236}">
                  <a16:creationId xmlns:a16="http://schemas.microsoft.com/office/drawing/2014/main" id="{AAFC1D2C-3FDB-B61E-3741-860A860F0962}"/>
                </a:ext>
              </a:extLst>
            </p:cNvPr>
            <p:cNvSpPr txBox="1"/>
            <p:nvPr/>
          </p:nvSpPr>
          <p:spPr>
            <a:xfrm>
              <a:off x="61684" y="495889"/>
              <a:ext cx="16302116" cy="5701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sz="2700" b="1" kern="1200" dirty="0"/>
                <a:t>Ολλανδοί: εμπόριο στην Ασία με την Ολλανδική Εταιρεία Ανατολικών Ινδιών</a:t>
              </a:r>
              <a:endParaRPr lang="en-US" sz="2700" b="1" kern="1200" dirty="0"/>
            </a:p>
          </p:txBody>
        </p:sp>
      </p:grpSp>
      <p:grpSp>
        <p:nvGrpSpPr>
          <p:cNvPr id="18" name="Ομάδα 17">
            <a:extLst>
              <a:ext uri="{FF2B5EF4-FFF2-40B4-BE49-F238E27FC236}">
                <a16:creationId xmlns:a16="http://schemas.microsoft.com/office/drawing/2014/main" id="{C0365F1D-FE5D-73C3-7935-65FA03F4B42A}"/>
              </a:ext>
            </a:extLst>
          </p:cNvPr>
          <p:cNvGrpSpPr/>
          <p:nvPr/>
        </p:nvGrpSpPr>
        <p:grpSpPr>
          <a:xfrm>
            <a:off x="1995863" y="6030219"/>
            <a:ext cx="16363800" cy="631800"/>
            <a:chOff x="0" y="465047"/>
            <a:chExt cx="16363800" cy="631800"/>
          </a:xfrm>
        </p:grpSpPr>
        <p:sp>
          <p:nvSpPr>
            <p:cNvPr id="19" name="Ορθογώνιο: Στρογγύλεμα γωνιών 18">
              <a:extLst>
                <a:ext uri="{FF2B5EF4-FFF2-40B4-BE49-F238E27FC236}">
                  <a16:creationId xmlns:a16="http://schemas.microsoft.com/office/drawing/2014/main" id="{03F06DBE-1DA3-BD67-DE13-0ADA9C5B2B37}"/>
                </a:ext>
              </a:extLst>
            </p:cNvPr>
            <p:cNvSpPr/>
            <p:nvPr/>
          </p:nvSpPr>
          <p:spPr>
            <a:xfrm>
              <a:off x="0" y="465047"/>
              <a:ext cx="16363800" cy="63180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Ορθογώνιο: Στρογγύλεμα γωνιών 4">
              <a:extLst>
                <a:ext uri="{FF2B5EF4-FFF2-40B4-BE49-F238E27FC236}">
                  <a16:creationId xmlns:a16="http://schemas.microsoft.com/office/drawing/2014/main" id="{3A57D9E5-07F8-FC76-8F12-03C4976D2DFB}"/>
                </a:ext>
              </a:extLst>
            </p:cNvPr>
            <p:cNvSpPr txBox="1"/>
            <p:nvPr/>
          </p:nvSpPr>
          <p:spPr>
            <a:xfrm>
              <a:off x="61684" y="495889"/>
              <a:ext cx="16302116" cy="5701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sz="2700" b="1" kern="1200" dirty="0"/>
                <a:t>Ολλανδοί, Άγγλοι, Γάλλοι</a:t>
              </a:r>
              <a:endParaRPr lang="en-US" sz="2700" b="1" kern="1200" dirty="0"/>
            </a:p>
          </p:txBody>
        </p:sp>
      </p:grpSp>
      <p:grpSp>
        <p:nvGrpSpPr>
          <p:cNvPr id="21" name="Ομάδα 20">
            <a:extLst>
              <a:ext uri="{FF2B5EF4-FFF2-40B4-BE49-F238E27FC236}">
                <a16:creationId xmlns:a16="http://schemas.microsoft.com/office/drawing/2014/main" id="{55FDB487-D520-E8AF-FE0A-17D8C5E3990E}"/>
              </a:ext>
            </a:extLst>
          </p:cNvPr>
          <p:cNvGrpSpPr/>
          <p:nvPr/>
        </p:nvGrpSpPr>
        <p:grpSpPr>
          <a:xfrm>
            <a:off x="1955042" y="3412444"/>
            <a:ext cx="16363800" cy="631800"/>
            <a:chOff x="0" y="465047"/>
            <a:chExt cx="16363800" cy="631800"/>
          </a:xfrm>
        </p:grpSpPr>
        <p:sp>
          <p:nvSpPr>
            <p:cNvPr id="22" name="Ορθογώνιο: Στρογγύλεμα γωνιών 21">
              <a:extLst>
                <a:ext uri="{FF2B5EF4-FFF2-40B4-BE49-F238E27FC236}">
                  <a16:creationId xmlns:a16="http://schemas.microsoft.com/office/drawing/2014/main" id="{A233FE26-26AC-BCAA-974A-7D0DE0417E93}"/>
                </a:ext>
              </a:extLst>
            </p:cNvPr>
            <p:cNvSpPr/>
            <p:nvPr/>
          </p:nvSpPr>
          <p:spPr>
            <a:xfrm>
              <a:off x="0" y="465047"/>
              <a:ext cx="16363800" cy="63180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Ορθογώνιο: Στρογγύλεμα γωνιών 4">
              <a:extLst>
                <a:ext uri="{FF2B5EF4-FFF2-40B4-BE49-F238E27FC236}">
                  <a16:creationId xmlns:a16="http://schemas.microsoft.com/office/drawing/2014/main" id="{586FBE64-724C-EBF1-1FFD-18B63BB507FD}"/>
                </a:ext>
              </a:extLst>
            </p:cNvPr>
            <p:cNvSpPr txBox="1"/>
            <p:nvPr/>
          </p:nvSpPr>
          <p:spPr>
            <a:xfrm>
              <a:off x="61684" y="495889"/>
              <a:ext cx="16302116" cy="5701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sz="2700" b="1" u="sng" kern="1200" dirty="0"/>
                <a:t>Τρίτη φάση (17</a:t>
              </a:r>
              <a:r>
                <a:rPr lang="el-GR" sz="2700" b="1" u="sng" kern="1200" baseline="30000" dirty="0"/>
                <a:t>ος</a:t>
              </a:r>
              <a:r>
                <a:rPr lang="el-GR" sz="2700" b="1" u="sng" kern="1200" dirty="0"/>
                <a:t> – 18</a:t>
              </a:r>
              <a:r>
                <a:rPr lang="el-GR" sz="2700" b="1" u="sng" kern="1200" baseline="30000" dirty="0"/>
                <a:t>ος</a:t>
              </a:r>
              <a:r>
                <a:rPr lang="el-GR" sz="2700" b="1" u="sng" kern="1200" dirty="0"/>
                <a:t> αι.) – εμπορική &amp; πολιτική κυριαρχία  </a:t>
              </a:r>
              <a:endParaRPr lang="en-US" sz="2700" b="1" u="sng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8912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BDCE99A-D32D-246C-DE62-79B00B54F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550" y="1254025"/>
            <a:ext cx="163638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Προϋποθέσεις 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04152A2-264B-FDE9-9074-8796E6F9E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550" y="3822600"/>
            <a:ext cx="16847549" cy="4526100"/>
          </a:xfrm>
        </p:spPr>
        <p:txBody>
          <a:bodyPr>
            <a:normAutofit fontScale="92500"/>
          </a:bodyPr>
          <a:lstStyle/>
          <a:p>
            <a:r>
              <a:rPr lang="el-GR" sz="3600" b="1" dirty="0"/>
              <a:t>Οι αποικιακές φιλοδοξίες = αποικιακός ανταγωνισμός (τέλος 16</a:t>
            </a:r>
            <a:r>
              <a:rPr lang="el-GR" sz="3600" b="1" baseline="30000" dirty="0"/>
              <a:t>ου</a:t>
            </a:r>
            <a:r>
              <a:rPr lang="el-GR" sz="3600" b="1" dirty="0"/>
              <a:t> αι. – αρχές 17</a:t>
            </a:r>
            <a:r>
              <a:rPr lang="el-GR" sz="3600" b="1" baseline="30000" dirty="0"/>
              <a:t>ου</a:t>
            </a:r>
            <a:r>
              <a:rPr lang="el-GR" sz="3600" b="1" dirty="0"/>
              <a:t> αι.)              για να μην συναντώνται: διαφορετικές κατευθύνσεις, διαφορετικούς χώρους, διαφορετικούς στόχους = αλλιώς κίνδυνος σύγκρουσης</a:t>
            </a:r>
          </a:p>
          <a:p>
            <a:pPr marL="114300" indent="0">
              <a:buNone/>
            </a:pPr>
            <a:endParaRPr lang="el-GR" sz="3600" b="1" dirty="0"/>
          </a:p>
          <a:p>
            <a:r>
              <a:rPr lang="el-GR" sz="3600" b="1" dirty="0"/>
              <a:t>Αρχή διαμόρφωσης ενός διεθνούς εξερευνητικού ή αποικιακού δικαίου = κάθε τόπος άνηκε στην ευρωπαϊκή χώρα που έφτανε πρώτη   </a:t>
            </a:r>
          </a:p>
          <a:p>
            <a:pPr marL="114300" indent="0">
              <a:buNone/>
            </a:pPr>
            <a:r>
              <a:rPr lang="el-GR" sz="3600" b="1" dirty="0"/>
              <a:t>  </a:t>
            </a:r>
          </a:p>
          <a:p>
            <a:r>
              <a:rPr lang="el-GR" sz="3600" b="1" dirty="0"/>
              <a:t>Ειρηνική περίοδος         </a:t>
            </a:r>
            <a:endParaRPr lang="en-US" sz="3600" b="1" dirty="0"/>
          </a:p>
        </p:txBody>
      </p:sp>
      <p:sp>
        <p:nvSpPr>
          <p:cNvPr id="3" name="Βέλος: Δεξιό 2">
            <a:extLst>
              <a:ext uri="{FF2B5EF4-FFF2-40B4-BE49-F238E27FC236}">
                <a16:creationId xmlns:a16="http://schemas.microsoft.com/office/drawing/2014/main" id="{5172F387-CB8D-B439-39FA-BE4E386069D5}"/>
              </a:ext>
            </a:extLst>
          </p:cNvPr>
          <p:cNvSpPr/>
          <p:nvPr/>
        </p:nvSpPr>
        <p:spPr>
          <a:xfrm>
            <a:off x="17945099" y="4017433"/>
            <a:ext cx="449941" cy="440267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580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24721A85-0BD0-47A5-F18C-8E9225E8A668}"/>
              </a:ext>
            </a:extLst>
          </p:cNvPr>
          <p:cNvSpPr/>
          <p:nvPr/>
        </p:nvSpPr>
        <p:spPr>
          <a:xfrm>
            <a:off x="2841170" y="2041071"/>
            <a:ext cx="6302829" cy="5780315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E2F05AAA-E9F8-0C80-BE74-1B596871AC21}"/>
              </a:ext>
            </a:extLst>
          </p:cNvPr>
          <p:cNvSpPr/>
          <p:nvPr/>
        </p:nvSpPr>
        <p:spPr>
          <a:xfrm>
            <a:off x="9595759" y="2041070"/>
            <a:ext cx="6302828" cy="5666015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u="sng" dirty="0"/>
              <a:t>Πολιτικές &amp; πολιτισμικές επιπτώσεις</a:t>
            </a:r>
          </a:p>
          <a:p>
            <a:pPr algn="ctr"/>
            <a:endParaRPr lang="el-GR" sz="2800" b="1" u="sng" dirty="0"/>
          </a:p>
          <a:p>
            <a:pPr algn="ctr"/>
            <a:r>
              <a:rPr lang="el-GR" sz="2800" b="1" dirty="0"/>
              <a:t>Ενίσχυση της πολιτικής ισχύος των ευρωπαϊκών δυνάμεων</a:t>
            </a:r>
          </a:p>
          <a:p>
            <a:pPr algn="ctr"/>
            <a:endParaRPr lang="el-GR" sz="2800" b="1" dirty="0"/>
          </a:p>
          <a:p>
            <a:pPr algn="ctr"/>
            <a:r>
              <a:rPr lang="el-GR" sz="2800" b="1" dirty="0"/>
              <a:t>Διάδοση του ευρωπαϊκού πολιτισμού &amp; της χριστιανικής θρησκείας</a:t>
            </a:r>
          </a:p>
          <a:p>
            <a:pPr algn="ctr"/>
            <a:endParaRPr lang="el-GR" sz="2800" b="1" dirty="0"/>
          </a:p>
          <a:p>
            <a:pPr algn="ctr"/>
            <a:r>
              <a:rPr lang="el-GR" sz="2800" b="1" dirty="0"/>
              <a:t>Σύγκρουση &amp; αλληλεπίδραση με άλλους πολιτισμούς και κοινωνίες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678AB4-0762-1985-C2CB-DA0DECE8A54F}"/>
              </a:ext>
            </a:extLst>
          </p:cNvPr>
          <p:cNvSpPr txBox="1"/>
          <p:nvPr/>
        </p:nvSpPr>
        <p:spPr>
          <a:xfrm>
            <a:off x="3037114" y="2155371"/>
            <a:ext cx="610688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u="sng" dirty="0">
                <a:solidFill>
                  <a:schemeClr val="bg1"/>
                </a:solidFill>
              </a:rPr>
              <a:t>Οικονομικές και κοινωνικές συνέπειες</a:t>
            </a:r>
          </a:p>
          <a:p>
            <a:pPr algn="ctr"/>
            <a:endParaRPr lang="el-GR" sz="2400" b="1" u="sng" dirty="0">
              <a:solidFill>
                <a:schemeClr val="bg1"/>
              </a:solidFill>
            </a:endParaRPr>
          </a:p>
          <a:p>
            <a:pPr algn="ctr"/>
            <a:r>
              <a:rPr lang="el-GR" sz="2400" b="1" dirty="0">
                <a:solidFill>
                  <a:schemeClr val="bg1"/>
                </a:solidFill>
              </a:rPr>
              <a:t>Αύξηση πλούτου &amp; οικονομικής δραστηριότητας στην Ευρώπη</a:t>
            </a:r>
          </a:p>
          <a:p>
            <a:pPr algn="ctr"/>
            <a:endParaRPr lang="el-GR" sz="2400" b="1" dirty="0">
              <a:solidFill>
                <a:schemeClr val="bg1"/>
              </a:solidFill>
            </a:endParaRPr>
          </a:p>
          <a:p>
            <a:pPr algn="ctr"/>
            <a:r>
              <a:rPr lang="el-GR" sz="2400" b="1" dirty="0">
                <a:solidFill>
                  <a:schemeClr val="bg1"/>
                </a:solidFill>
              </a:rPr>
              <a:t>Ανάπτυξη νέων αγορών &amp; ενίσχυση εμπορίου</a:t>
            </a:r>
          </a:p>
          <a:p>
            <a:pPr algn="ctr"/>
            <a:endParaRPr lang="el-GR" sz="2400" b="1" dirty="0">
              <a:solidFill>
                <a:schemeClr val="bg1"/>
              </a:solidFill>
            </a:endParaRPr>
          </a:p>
          <a:p>
            <a:pPr algn="ctr"/>
            <a:r>
              <a:rPr lang="el-GR" sz="2400" b="1" dirty="0">
                <a:solidFill>
                  <a:schemeClr val="bg1"/>
                </a:solidFill>
              </a:rPr>
              <a:t>Εκμετάλλευση φυσικών πόρων &amp; ανθρώπινων δυνατοτήτων από αποικίες</a:t>
            </a:r>
          </a:p>
          <a:p>
            <a:pPr algn="ctr"/>
            <a:endParaRPr lang="el-GR" sz="2400" b="1" dirty="0">
              <a:solidFill>
                <a:schemeClr val="bg1"/>
              </a:solidFill>
            </a:endParaRPr>
          </a:p>
          <a:p>
            <a:pPr algn="ctr"/>
            <a:r>
              <a:rPr lang="el-GR" sz="2400" b="1" dirty="0">
                <a:solidFill>
                  <a:schemeClr val="bg1"/>
                </a:solidFill>
              </a:rPr>
              <a:t>Δημιουργία νέων κοινωνικών τάξεων &amp; αλλαγή στις κοινωνικές δομές</a:t>
            </a:r>
          </a:p>
        </p:txBody>
      </p:sp>
    </p:spTree>
    <p:extLst>
      <p:ext uri="{BB962C8B-B14F-4D97-AF65-F5344CB8AC3E}">
        <p14:creationId xmlns:p14="http://schemas.microsoft.com/office/powerpoint/2010/main" val="1254689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610E5EA-1B6F-53C0-9D62-8954A0419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550" y="1254025"/>
            <a:ext cx="16363800" cy="11430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l-GR" sz="7000" dirty="0"/>
              <a:t>Στόχοι μαθήματος</a:t>
            </a:r>
            <a:endParaRPr lang="en-US" sz="700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14B93CE-28FB-7E2D-E247-E4D60FED23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50950" y="3822600"/>
            <a:ext cx="13301964" cy="4570286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l-GR" sz="2800" b="1" dirty="0"/>
              <a:t>Να κατανοήσουν οι φοιτητές την ιστορική εξέλιξη του καπιταλισμού και τις κύριες μορφές του (εμπορικός, βιομηχανικός, χρηματοπιστωτικός).</a:t>
            </a:r>
          </a:p>
          <a:p>
            <a:pPr marL="114300" lvl="0" indent="0">
              <a:buNone/>
            </a:pPr>
            <a:endParaRPr lang="en-US" sz="2800" b="1" dirty="0"/>
          </a:p>
          <a:p>
            <a:pPr lvl="0"/>
            <a:r>
              <a:rPr lang="el-GR" sz="2800" b="1" dirty="0"/>
              <a:t> Να εξετάσουν τη διαμόρφωση της οικονομίας της αγοράς και την παγκοσμιοποίηση.</a:t>
            </a:r>
          </a:p>
          <a:p>
            <a:pPr marL="114300" lvl="0" indent="0">
              <a:buNone/>
            </a:pPr>
            <a:endParaRPr lang="en-US" sz="2800" b="1" dirty="0"/>
          </a:p>
          <a:p>
            <a:pPr lvl="0"/>
            <a:r>
              <a:rPr lang="el-GR" sz="2800" b="1" dirty="0"/>
              <a:t> Να εξοικειωθούν με τις βασικές θεωρητικές παραδόσεις της οικονομικής σκέψης και τον τρόπο που επηρέασαν τον κόσμο.</a:t>
            </a:r>
          </a:p>
          <a:p>
            <a:pPr marL="114300" lvl="0" indent="0">
              <a:buNone/>
            </a:pPr>
            <a:endParaRPr lang="en-US" sz="2800" b="1" dirty="0"/>
          </a:p>
          <a:p>
            <a:pPr lvl="0"/>
            <a:r>
              <a:rPr lang="el-GR" sz="2800" b="1" dirty="0"/>
              <a:t>Να αναπτύξουν κριτική και μη εθνοκεντρική ματιά στις κοινωνικές και οικονομικές εξελίξεις παγκοσμίως.</a:t>
            </a:r>
            <a:endParaRPr lang="en-US" sz="28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9348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171E15A-A8C1-65E3-26E1-1B31B3B66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136" y="228191"/>
            <a:ext cx="16363800" cy="1143000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el-GR" sz="7000" b="0" i="0" u="none" strike="noStrike" cap="none" dirty="0">
                <a:latin typeface="Cormorant SC"/>
                <a:ea typeface="Cormorant SC"/>
                <a:cs typeface="Cormorant SC"/>
                <a:sym typeface="Cormorant SC"/>
              </a:rPr>
              <a:t>Συνέπειες / Αποτελέσματα</a:t>
            </a:r>
            <a:endParaRPr lang="en-US" sz="7000" b="0" i="0" u="none" strike="noStrike" cap="none" dirty="0">
              <a:latin typeface="Cormorant SC"/>
              <a:ea typeface="Cormorant SC"/>
              <a:cs typeface="Cormorant SC"/>
              <a:sym typeface="Cormorant SC"/>
            </a:endParaRP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041D6BC-8E79-1ABE-0B5E-BE85D01BD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550805"/>
            <a:ext cx="7409962" cy="6638385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l-GR" b="1" i="0" u="none" strike="noStrike" cap="none" dirty="0">
                <a:latin typeface="Cormorant SC"/>
                <a:ea typeface="Cormorant SC"/>
                <a:cs typeface="Cormorant SC"/>
                <a:sym typeface="Cormorant SC"/>
              </a:rPr>
              <a:t>Επιστημονικά: νέα γνώση από τις αποικίες στην Ευρώπη</a:t>
            </a:r>
          </a:p>
          <a:p>
            <a:pPr algn="ctr">
              <a:lnSpc>
                <a:spcPct val="90000"/>
              </a:lnSpc>
            </a:pPr>
            <a:endParaRPr lang="el-GR" b="1" i="0" u="none" strike="noStrike" cap="none" dirty="0">
              <a:latin typeface="Cormorant SC"/>
              <a:ea typeface="Cormorant SC"/>
              <a:cs typeface="Cormorant SC"/>
              <a:sym typeface="Cormorant SC"/>
            </a:endParaRPr>
          </a:p>
          <a:p>
            <a:pPr algn="ctr">
              <a:lnSpc>
                <a:spcPct val="90000"/>
              </a:lnSpc>
            </a:pPr>
            <a:r>
              <a:rPr lang="el-GR" b="1" i="0" u="none" strike="noStrike" cap="none" dirty="0">
                <a:latin typeface="Cormorant SC"/>
                <a:ea typeface="Cormorant SC"/>
                <a:cs typeface="Cormorant SC"/>
                <a:sym typeface="Cormorant SC"/>
              </a:rPr>
              <a:t>Φιλοσοφικά: αλλάζει η σύλληψη  &amp; η οργάνωση της σκέψης των ανθρώπων – σκέψη με παγκόσμιους όρους</a:t>
            </a:r>
          </a:p>
          <a:p>
            <a:pPr algn="ctr">
              <a:lnSpc>
                <a:spcPct val="90000"/>
              </a:lnSpc>
            </a:pPr>
            <a:endParaRPr lang="el-GR" b="1" i="0" u="none" strike="noStrike" cap="none" dirty="0">
              <a:latin typeface="Cormorant SC"/>
              <a:ea typeface="Cormorant SC"/>
              <a:cs typeface="Cormorant SC"/>
              <a:sym typeface="Cormorant SC"/>
            </a:endParaRPr>
          </a:p>
          <a:p>
            <a:pPr algn="ctr">
              <a:lnSpc>
                <a:spcPct val="90000"/>
              </a:lnSpc>
            </a:pPr>
            <a:r>
              <a:rPr lang="el-GR" b="1" i="0" u="none" strike="noStrike" cap="none" dirty="0">
                <a:latin typeface="Cormorant SC"/>
                <a:ea typeface="Cormorant SC"/>
                <a:cs typeface="Cormorant SC"/>
                <a:sym typeface="Cormorant SC"/>
              </a:rPr>
              <a:t>Πολιτικά &amp; οικονομικά: Ασφάλεια στις μεγάλες αποικιακές επιχειρήσεις, πρόοδος ναυσιπλοΐας &amp; θαλάσσιου εμπορίου, επιστημονικές &amp; τεχνικές εφευρέσεις, προώθηση οικονομικής ανάπτυξης (απέραντη νέα αγορά), εισαγωγή χρυσού &amp; ασημιού = άνοδος τιμών  = άνοδος οικονομικής δραστηριότητας</a:t>
            </a:r>
          </a:p>
          <a:p>
            <a:pPr marL="69850" indent="0">
              <a:lnSpc>
                <a:spcPct val="90000"/>
              </a:lnSpc>
              <a:buNone/>
            </a:pPr>
            <a:r>
              <a:rPr lang="el-GR" b="0" i="0" u="none" strike="noStrike" cap="none" dirty="0">
                <a:latin typeface="Cormorant SC"/>
                <a:ea typeface="Cormorant SC"/>
                <a:cs typeface="Cormorant SC"/>
                <a:sym typeface="Cormorant SC"/>
              </a:rPr>
              <a:t> </a:t>
            </a:r>
            <a:endParaRPr lang="en-US" b="0" i="0" u="none" strike="noStrike" cap="none" dirty="0">
              <a:latin typeface="Cormorant SC"/>
              <a:ea typeface="Cormorant SC"/>
              <a:cs typeface="Cormorant SC"/>
              <a:sym typeface="Cormorant SC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70FADD-54D5-4384-58C1-8B3CC91C245F}"/>
              </a:ext>
            </a:extLst>
          </p:cNvPr>
          <p:cNvSpPr txBox="1"/>
          <p:nvPr/>
        </p:nvSpPr>
        <p:spPr>
          <a:xfrm>
            <a:off x="7230338" y="930728"/>
            <a:ext cx="6180597" cy="6817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indent="-387350" algn="ctr">
              <a:spcBef>
                <a:spcPts val="480"/>
              </a:spcBef>
              <a:buClr>
                <a:schemeClr val="dk1"/>
              </a:buClr>
              <a:buSzPts val="2500"/>
              <a:buFont typeface="Cormorant SC"/>
              <a:buChar char="•"/>
            </a:pPr>
            <a:endParaRPr lang="el-GR" sz="2500" b="1" i="0" u="none" strike="noStrike" cap="none" dirty="0">
              <a:solidFill>
                <a:schemeClr val="lt1"/>
              </a:solidFill>
              <a:latin typeface="Cormorant SC"/>
              <a:ea typeface="Cormorant SC"/>
              <a:cs typeface="Cormorant SC"/>
              <a:sym typeface="Cormorant SC"/>
            </a:endParaRPr>
          </a:p>
          <a:p>
            <a:pPr marL="457200" indent="-387350" algn="ctr">
              <a:spcBef>
                <a:spcPts val="480"/>
              </a:spcBef>
              <a:buClr>
                <a:schemeClr val="dk1"/>
              </a:buClr>
              <a:buSzPts val="2500"/>
              <a:buFont typeface="Cormorant SC"/>
              <a:buChar char="•"/>
            </a:pPr>
            <a:r>
              <a:rPr lang="el-GR" sz="2800" b="1" dirty="0">
                <a:solidFill>
                  <a:schemeClr val="bg1"/>
                </a:solidFill>
                <a:latin typeface="Cormorant SC"/>
                <a:ea typeface="Cormorant SC"/>
                <a:cs typeface="Cormorant SC"/>
                <a:sym typeface="Cormorant SC"/>
              </a:rPr>
              <a:t>Εμπορική Επανάσταση (15</a:t>
            </a:r>
            <a:r>
              <a:rPr lang="el-GR" sz="2800" b="1" baseline="30000" dirty="0">
                <a:solidFill>
                  <a:schemeClr val="bg1"/>
                </a:solidFill>
                <a:latin typeface="Cormorant SC"/>
                <a:ea typeface="Cormorant SC"/>
                <a:cs typeface="Cormorant SC"/>
                <a:sym typeface="Cormorant SC"/>
              </a:rPr>
              <a:t>ος</a:t>
            </a:r>
            <a:r>
              <a:rPr lang="el-GR" sz="2800" b="1" dirty="0">
                <a:solidFill>
                  <a:schemeClr val="bg1"/>
                </a:solidFill>
                <a:latin typeface="Cormorant SC"/>
                <a:ea typeface="Cormorant SC"/>
                <a:cs typeface="Cormorant SC"/>
                <a:sym typeface="Cormorant SC"/>
              </a:rPr>
              <a:t> – 17</a:t>
            </a:r>
            <a:r>
              <a:rPr lang="el-GR" sz="2800" b="1" baseline="30000" dirty="0">
                <a:solidFill>
                  <a:schemeClr val="bg1"/>
                </a:solidFill>
                <a:latin typeface="Cormorant SC"/>
                <a:ea typeface="Cormorant SC"/>
                <a:cs typeface="Cormorant SC"/>
                <a:sym typeface="Cormorant SC"/>
              </a:rPr>
              <a:t>ος</a:t>
            </a:r>
            <a:r>
              <a:rPr lang="el-GR" sz="2800" b="1" dirty="0">
                <a:solidFill>
                  <a:schemeClr val="bg1"/>
                </a:solidFill>
                <a:latin typeface="Cormorant SC"/>
                <a:ea typeface="Cormorant SC"/>
                <a:cs typeface="Cormorant SC"/>
                <a:sym typeface="Cormorant SC"/>
              </a:rPr>
              <a:t> αι)  = μεταφορά εμπορικού κέντρου από Ευρώπη σε ακτές Ατλαντικού. </a:t>
            </a:r>
          </a:p>
          <a:p>
            <a:pPr marL="457200" indent="-387350" algn="ctr">
              <a:spcBef>
                <a:spcPts val="480"/>
              </a:spcBef>
              <a:buClr>
                <a:schemeClr val="dk1"/>
              </a:buClr>
              <a:buSzPts val="2500"/>
              <a:buFont typeface="Cormorant SC"/>
              <a:buChar char="•"/>
            </a:pPr>
            <a:endParaRPr lang="el-GR" sz="2500" b="1" dirty="0">
              <a:solidFill>
                <a:schemeClr val="lt1"/>
              </a:solidFill>
              <a:latin typeface="Cormorant SC"/>
              <a:ea typeface="Cormorant SC"/>
              <a:cs typeface="Cormorant SC"/>
              <a:sym typeface="Cormorant SC"/>
            </a:endParaRPr>
          </a:p>
          <a:p>
            <a:pPr marL="69850" algn="ctr">
              <a:spcBef>
                <a:spcPts val="480"/>
              </a:spcBef>
              <a:buClr>
                <a:schemeClr val="dk1"/>
              </a:buClr>
              <a:buSzPts val="2500"/>
            </a:pPr>
            <a:endParaRPr lang="el-GR" sz="2500" b="1" i="0" u="none" strike="noStrike" cap="none" dirty="0">
              <a:solidFill>
                <a:schemeClr val="lt1"/>
              </a:solidFill>
              <a:latin typeface="Cormorant SC"/>
              <a:ea typeface="Cormorant SC"/>
              <a:cs typeface="Cormorant SC"/>
              <a:sym typeface="Cormorant SC"/>
            </a:endParaRPr>
          </a:p>
          <a:p>
            <a:pPr marL="457200" indent="-387350" algn="ctr">
              <a:spcBef>
                <a:spcPts val="480"/>
              </a:spcBef>
              <a:buClr>
                <a:schemeClr val="dk1"/>
              </a:buClr>
              <a:buSzPts val="2500"/>
              <a:buFont typeface="Cormorant SC"/>
              <a:buChar char="•"/>
            </a:pPr>
            <a:endParaRPr lang="el-GR" sz="2500" b="1" dirty="0">
              <a:solidFill>
                <a:schemeClr val="lt1"/>
              </a:solidFill>
              <a:latin typeface="Cormorant SC"/>
              <a:ea typeface="Cormorant SC"/>
              <a:cs typeface="Cormorant SC"/>
              <a:sym typeface="Cormorant SC"/>
            </a:endParaRPr>
          </a:p>
          <a:p>
            <a:pPr marL="457200" indent="-387350" algn="ctr">
              <a:spcBef>
                <a:spcPts val="480"/>
              </a:spcBef>
              <a:buClr>
                <a:schemeClr val="dk1"/>
              </a:buClr>
              <a:buSzPts val="2500"/>
              <a:buFont typeface="Cormorant SC"/>
              <a:buChar char="•"/>
            </a:pPr>
            <a:r>
              <a:rPr lang="el-GR" sz="2500" b="1" i="0" u="none" strike="noStrike" cap="none" dirty="0">
                <a:solidFill>
                  <a:schemeClr val="lt1"/>
                </a:solidFill>
                <a:latin typeface="Cormorant SC"/>
                <a:ea typeface="Cormorant SC"/>
                <a:cs typeface="Cormorant SC"/>
                <a:sym typeface="Cormorant SC"/>
              </a:rPr>
              <a:t>Η Ε</a:t>
            </a:r>
            <a:r>
              <a:rPr lang="en-US" sz="2500" b="1" i="0" u="none" strike="noStrike" cap="none" dirty="0" err="1">
                <a:solidFill>
                  <a:schemeClr val="lt1"/>
                </a:solidFill>
                <a:latin typeface="Cormorant SC"/>
                <a:ea typeface="Cormorant SC"/>
                <a:cs typeface="Cormorant SC"/>
                <a:sym typeface="Cormorant SC"/>
              </a:rPr>
              <a:t>υρω</a:t>
            </a:r>
            <a:r>
              <a:rPr lang="en-US" sz="2500" b="1" i="0" u="none" strike="noStrike" cap="none" dirty="0">
                <a:solidFill>
                  <a:schemeClr val="lt1"/>
                </a:solidFill>
                <a:latin typeface="Cormorant SC"/>
                <a:ea typeface="Cormorant SC"/>
                <a:cs typeface="Cormorant SC"/>
                <a:sym typeface="Cormorant SC"/>
              </a:rPr>
              <a:t>παϊκή οικονομία μεταμορφώθηκε από μια τοπική και φεουδαρχική οικονομία, βασισμένη κυρίως στη γεωργία και την ανταλλαγή, σε μια δυναμική οικονομία εμπορίου, επενδύσεων και διεθνών συναλλαγών</a:t>
            </a:r>
          </a:p>
        </p:txBody>
      </p:sp>
      <p:sp>
        <p:nvSpPr>
          <p:cNvPr id="6" name="Βέλος: Κάτω 5">
            <a:extLst>
              <a:ext uri="{FF2B5EF4-FFF2-40B4-BE49-F238E27FC236}">
                <a16:creationId xmlns:a16="http://schemas.microsoft.com/office/drawing/2014/main" id="{B5928053-0001-B42B-1A6C-51EF8B75EBDB}"/>
              </a:ext>
            </a:extLst>
          </p:cNvPr>
          <p:cNvSpPr/>
          <p:nvPr/>
        </p:nvSpPr>
        <p:spPr>
          <a:xfrm>
            <a:off x="10026730" y="3539424"/>
            <a:ext cx="1061357" cy="930728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Ευθεία γραμμή σύνδεσης 7">
            <a:extLst>
              <a:ext uri="{FF2B5EF4-FFF2-40B4-BE49-F238E27FC236}">
                <a16:creationId xmlns:a16="http://schemas.microsoft.com/office/drawing/2014/main" id="{7DB22623-9871-EE20-8D5D-DFA65FB71A15}"/>
              </a:ext>
            </a:extLst>
          </p:cNvPr>
          <p:cNvCxnSpPr>
            <a:cxnSpLocks/>
          </p:cNvCxnSpPr>
          <p:nvPr/>
        </p:nvCxnSpPr>
        <p:spPr>
          <a:xfrm>
            <a:off x="7458943" y="1747157"/>
            <a:ext cx="16333" cy="5474358"/>
          </a:xfrm>
          <a:prstGeom prst="line">
            <a:avLst/>
          </a:prstGeom>
          <a:ln w="1905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Ευθεία γραμμή σύνδεσης 9">
            <a:extLst>
              <a:ext uri="{FF2B5EF4-FFF2-40B4-BE49-F238E27FC236}">
                <a16:creationId xmlns:a16="http://schemas.microsoft.com/office/drawing/2014/main" id="{2C9A2D19-DB31-2F87-F962-8A59D1F3FACC}"/>
              </a:ext>
            </a:extLst>
          </p:cNvPr>
          <p:cNvCxnSpPr>
            <a:cxnSpLocks/>
          </p:cNvCxnSpPr>
          <p:nvPr/>
        </p:nvCxnSpPr>
        <p:spPr>
          <a:xfrm>
            <a:off x="13639541" y="1602343"/>
            <a:ext cx="16333" cy="5474358"/>
          </a:xfrm>
          <a:prstGeom prst="line">
            <a:avLst/>
          </a:prstGeom>
          <a:ln w="1905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3310BA6-3767-3FA7-8698-5AD409D8A14F}"/>
              </a:ext>
            </a:extLst>
          </p:cNvPr>
          <p:cNvSpPr txBox="1"/>
          <p:nvPr/>
        </p:nvSpPr>
        <p:spPr>
          <a:xfrm>
            <a:off x="13884480" y="1371191"/>
            <a:ext cx="364736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chemeClr val="bg1"/>
                </a:solidFill>
                <a:latin typeface="Cormorant SC" panose="020B0604020202020204" charset="0"/>
                <a:ea typeface="Cormorant SC" panose="020B0604020202020204" charset="0"/>
              </a:rPr>
              <a:t>Δημιουργία εμπορικών εταιρειών &amp; τραπεζικών θεσμών</a:t>
            </a:r>
          </a:p>
          <a:p>
            <a:pPr algn="ctr"/>
            <a:endParaRPr lang="el-GR" sz="2400" b="1" dirty="0">
              <a:solidFill>
                <a:schemeClr val="bg1"/>
              </a:solidFill>
              <a:latin typeface="Cormorant SC" panose="020B0604020202020204" charset="0"/>
              <a:ea typeface="Cormorant SC" panose="020B0604020202020204" charset="0"/>
            </a:endParaRPr>
          </a:p>
          <a:p>
            <a:pPr algn="ctr"/>
            <a:r>
              <a:rPr lang="el-GR" sz="2400" b="1" dirty="0">
                <a:solidFill>
                  <a:schemeClr val="bg1"/>
                </a:solidFill>
                <a:latin typeface="Cormorant SC" panose="020B0604020202020204" charset="0"/>
                <a:ea typeface="Cormorant SC" panose="020B0604020202020204" charset="0"/>
              </a:rPr>
              <a:t>Ανάπτυξη τριγωνικού εμπορίου Ευρώπη – Αφρική – Αμερική</a:t>
            </a:r>
          </a:p>
          <a:p>
            <a:pPr algn="ctr"/>
            <a:endParaRPr lang="el-GR" sz="2400" b="1" dirty="0">
              <a:solidFill>
                <a:schemeClr val="bg1"/>
              </a:solidFill>
              <a:latin typeface="Cormorant SC" panose="020B0604020202020204" charset="0"/>
              <a:ea typeface="Cormorant SC" panose="020B0604020202020204" charset="0"/>
            </a:endParaRPr>
          </a:p>
          <a:p>
            <a:pPr algn="ctr"/>
            <a:r>
              <a:rPr lang="el-GR" sz="2400" b="1" dirty="0">
                <a:solidFill>
                  <a:schemeClr val="bg1"/>
                </a:solidFill>
                <a:latin typeface="Cormorant SC" panose="020B0604020202020204" charset="0"/>
                <a:ea typeface="Cormorant SC" panose="020B0604020202020204" charset="0"/>
              </a:rPr>
              <a:t>Εμφάνιση πρώτων χρηματιστηρίων, σύγχρονων μορφών επένδυσης</a:t>
            </a:r>
          </a:p>
          <a:p>
            <a:pPr algn="ctr"/>
            <a:endParaRPr lang="el-GR" sz="2400" b="1" dirty="0">
              <a:solidFill>
                <a:schemeClr val="bg1"/>
              </a:solidFill>
              <a:latin typeface="Cormorant SC" panose="020B0604020202020204" charset="0"/>
              <a:ea typeface="Cormorant SC" panose="020B0604020202020204" charset="0"/>
            </a:endParaRPr>
          </a:p>
          <a:p>
            <a:pPr algn="ctr"/>
            <a:r>
              <a:rPr lang="el-GR" sz="2400" b="1" dirty="0">
                <a:solidFill>
                  <a:schemeClr val="bg1"/>
                </a:solidFill>
                <a:latin typeface="Cormorant SC" panose="020B0604020202020204" charset="0"/>
                <a:ea typeface="Cormorant SC" panose="020B0604020202020204" charset="0"/>
              </a:rPr>
              <a:t>Προϋποθέσεις για άνοδο καπιταλισμού</a:t>
            </a:r>
            <a:endParaRPr lang="en-US" sz="2400" b="1" dirty="0">
              <a:solidFill>
                <a:schemeClr val="bg1"/>
              </a:solidFill>
              <a:latin typeface="Cormorant SC" panose="020B0604020202020204" charset="0"/>
              <a:ea typeface="Cormorant SC" panose="020B0604020202020204" charset="0"/>
            </a:endParaRP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4975775B-891A-43F5-6917-91516F38E0F2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077686" y="7496692"/>
            <a:ext cx="1827166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l-GR" alt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 Ευρώπη = </a:t>
            </a:r>
            <a:r>
              <a:rPr lang="el-GR" altLang="en-US" sz="2800" b="1" dirty="0" err="1">
                <a:solidFill>
                  <a:schemeClr val="tx1"/>
                </a:solidFill>
                <a:latin typeface="Arial" panose="020B0604020202020204" pitchFamily="34" charset="0"/>
              </a:rPr>
              <a:t>κέν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τρο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πα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γκόσμι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ας οικονομίας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l-GR" alt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Παγκόσμιο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εμ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πορικό δίκτυο που συνδέει όλες τις ηπείρους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Προετοιμασία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γι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α τη Βιομηχανική Επανάσταση.</a:t>
            </a:r>
          </a:p>
        </p:txBody>
      </p:sp>
      <p:sp>
        <p:nvSpPr>
          <p:cNvPr id="17" name="Βέλος: Οδοντωτό δεξιό 16">
            <a:extLst>
              <a:ext uri="{FF2B5EF4-FFF2-40B4-BE49-F238E27FC236}">
                <a16:creationId xmlns:a16="http://schemas.microsoft.com/office/drawing/2014/main" id="{3E9C755F-7B45-2665-8B06-FCDC6AA44D44}"/>
              </a:ext>
            </a:extLst>
          </p:cNvPr>
          <p:cNvSpPr/>
          <p:nvPr/>
        </p:nvSpPr>
        <p:spPr>
          <a:xfrm>
            <a:off x="228600" y="8001000"/>
            <a:ext cx="849086" cy="735195"/>
          </a:xfrm>
          <a:prstGeom prst="notched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13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>
          <a:extLst>
            <a:ext uri="{FF2B5EF4-FFF2-40B4-BE49-F238E27FC236}">
              <a16:creationId xmlns:a16="http://schemas.microsoft.com/office/drawing/2014/main" id="{C0C92664-EF97-A4EF-8E3A-D1DE87794E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22">
            <a:extLst>
              <a:ext uri="{FF2B5EF4-FFF2-40B4-BE49-F238E27FC236}">
                <a16:creationId xmlns:a16="http://schemas.microsoft.com/office/drawing/2014/main" id="{4DA0E455-FA9A-B3CD-174A-FA2C787AEF22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75634" b="-75634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508" name="Google Shape;508;p22">
            <a:extLst>
              <a:ext uri="{FF2B5EF4-FFF2-40B4-BE49-F238E27FC236}">
                <a16:creationId xmlns:a16="http://schemas.microsoft.com/office/drawing/2014/main" id="{53EE1142-9579-EA32-75DB-1354099DD9F6}"/>
              </a:ext>
            </a:extLst>
          </p:cNvPr>
          <p:cNvGrpSpPr/>
          <p:nvPr/>
        </p:nvGrpSpPr>
        <p:grpSpPr>
          <a:xfrm>
            <a:off x="7122846" y="2890162"/>
            <a:ext cx="15337346" cy="4701169"/>
            <a:chOff x="0" y="-47625"/>
            <a:chExt cx="10026977" cy="2716141"/>
          </a:xfrm>
        </p:grpSpPr>
        <p:sp>
          <p:nvSpPr>
            <p:cNvPr id="509" name="Google Shape;509;p22">
              <a:extLst>
                <a:ext uri="{FF2B5EF4-FFF2-40B4-BE49-F238E27FC236}">
                  <a16:creationId xmlns:a16="http://schemas.microsoft.com/office/drawing/2014/main" id="{19864B11-0ADC-3B70-A901-2286AEE57440}"/>
                </a:ext>
              </a:extLst>
            </p:cNvPr>
            <p:cNvSpPr/>
            <p:nvPr/>
          </p:nvSpPr>
          <p:spPr>
            <a:xfrm>
              <a:off x="0" y="0"/>
              <a:ext cx="10026977" cy="2668516"/>
            </a:xfrm>
            <a:custGeom>
              <a:avLst/>
              <a:gdLst/>
              <a:ahLst/>
              <a:cxnLst/>
              <a:rect l="l" t="t" r="r" b="b"/>
              <a:pathLst>
                <a:path w="10026977" h="2668516" extrusionOk="0">
                  <a:moveTo>
                    <a:pt x="7851" y="0"/>
                  </a:moveTo>
                  <a:lnTo>
                    <a:pt x="10019126" y="0"/>
                  </a:lnTo>
                  <a:cubicBezTo>
                    <a:pt x="10023462" y="0"/>
                    <a:pt x="10026977" y="3515"/>
                    <a:pt x="10026977" y="7851"/>
                  </a:cubicBezTo>
                  <a:lnTo>
                    <a:pt x="10026977" y="2660665"/>
                  </a:lnTo>
                  <a:cubicBezTo>
                    <a:pt x="10026977" y="2665001"/>
                    <a:pt x="10023462" y="2668516"/>
                    <a:pt x="10019126" y="2668516"/>
                  </a:cubicBezTo>
                  <a:lnTo>
                    <a:pt x="7851" y="2668516"/>
                  </a:lnTo>
                  <a:cubicBezTo>
                    <a:pt x="3515" y="2668516"/>
                    <a:pt x="0" y="2665001"/>
                    <a:pt x="0" y="2660665"/>
                  </a:cubicBezTo>
                  <a:lnTo>
                    <a:pt x="0" y="7851"/>
                  </a:lnTo>
                  <a:cubicBezTo>
                    <a:pt x="0" y="3515"/>
                    <a:pt x="3515" y="0"/>
                    <a:pt x="7851" y="0"/>
                  </a:cubicBezTo>
                  <a:close/>
                </a:path>
              </a:pathLst>
            </a:custGeom>
            <a:solidFill>
              <a:srgbClr val="890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2">
              <a:extLst>
                <a:ext uri="{FF2B5EF4-FFF2-40B4-BE49-F238E27FC236}">
                  <a16:creationId xmlns:a16="http://schemas.microsoft.com/office/drawing/2014/main" id="{8D54519D-186B-3749-F368-24C3A8B1D3DF}"/>
                </a:ext>
              </a:extLst>
            </p:cNvPr>
            <p:cNvSpPr txBox="1"/>
            <p:nvPr/>
          </p:nvSpPr>
          <p:spPr>
            <a:xfrm>
              <a:off x="0" y="-47625"/>
              <a:ext cx="10026977" cy="27161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1" name="Google Shape;511;p22">
            <a:extLst>
              <a:ext uri="{FF2B5EF4-FFF2-40B4-BE49-F238E27FC236}">
                <a16:creationId xmlns:a16="http://schemas.microsoft.com/office/drawing/2014/main" id="{FDA1E87C-0D19-D90E-D7AD-28FECCC32E93}"/>
              </a:ext>
            </a:extLst>
          </p:cNvPr>
          <p:cNvGrpSpPr/>
          <p:nvPr/>
        </p:nvGrpSpPr>
        <p:grpSpPr>
          <a:xfrm>
            <a:off x="16917275" y="-586930"/>
            <a:ext cx="1727509" cy="2345879"/>
            <a:chOff x="0" y="-47625"/>
            <a:chExt cx="1171100" cy="1590300"/>
          </a:xfrm>
        </p:grpSpPr>
        <p:sp>
          <p:nvSpPr>
            <p:cNvPr id="512" name="Google Shape;512;p22">
              <a:extLst>
                <a:ext uri="{FF2B5EF4-FFF2-40B4-BE49-F238E27FC236}">
                  <a16:creationId xmlns:a16="http://schemas.microsoft.com/office/drawing/2014/main" id="{9AA06039-8F65-A4BA-9534-4085A3E70ED8}"/>
                </a:ext>
              </a:extLst>
            </p:cNvPr>
            <p:cNvSpPr/>
            <p:nvPr/>
          </p:nvSpPr>
          <p:spPr>
            <a:xfrm>
              <a:off x="0" y="0"/>
              <a:ext cx="1171100" cy="1542675"/>
            </a:xfrm>
            <a:custGeom>
              <a:avLst/>
              <a:gdLst/>
              <a:ahLst/>
              <a:cxnLst/>
              <a:rect l="l" t="t" r="r" b="b"/>
              <a:pathLst>
                <a:path w="1171100" h="1542675" extrusionOk="0">
                  <a:moveTo>
                    <a:pt x="67223" y="0"/>
                  </a:moveTo>
                  <a:lnTo>
                    <a:pt x="1103877" y="0"/>
                  </a:lnTo>
                  <a:cubicBezTo>
                    <a:pt x="1121705" y="0"/>
                    <a:pt x="1138804" y="7082"/>
                    <a:pt x="1151411" y="19689"/>
                  </a:cubicBezTo>
                  <a:cubicBezTo>
                    <a:pt x="1164018" y="32296"/>
                    <a:pt x="1171100" y="49395"/>
                    <a:pt x="1171100" y="67223"/>
                  </a:cubicBezTo>
                  <a:lnTo>
                    <a:pt x="1171100" y="1475451"/>
                  </a:lnTo>
                  <a:cubicBezTo>
                    <a:pt x="1171100" y="1493280"/>
                    <a:pt x="1164018" y="1510379"/>
                    <a:pt x="1151411" y="1522985"/>
                  </a:cubicBezTo>
                  <a:cubicBezTo>
                    <a:pt x="1138804" y="1535592"/>
                    <a:pt x="1121705" y="1542675"/>
                    <a:pt x="1103877" y="1542675"/>
                  </a:cubicBezTo>
                  <a:lnTo>
                    <a:pt x="67223" y="1542675"/>
                  </a:lnTo>
                  <a:cubicBezTo>
                    <a:pt x="49395" y="1542675"/>
                    <a:pt x="32296" y="1535592"/>
                    <a:pt x="19689" y="1522985"/>
                  </a:cubicBezTo>
                  <a:cubicBezTo>
                    <a:pt x="7082" y="1510379"/>
                    <a:pt x="0" y="1493280"/>
                    <a:pt x="0" y="1475451"/>
                  </a:cubicBezTo>
                  <a:lnTo>
                    <a:pt x="0" y="67223"/>
                  </a:lnTo>
                  <a:cubicBezTo>
                    <a:pt x="0" y="49395"/>
                    <a:pt x="7082" y="32296"/>
                    <a:pt x="19689" y="19689"/>
                  </a:cubicBezTo>
                  <a:cubicBezTo>
                    <a:pt x="32296" y="7082"/>
                    <a:pt x="49395" y="0"/>
                    <a:pt x="6722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EDC25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2">
              <a:extLst>
                <a:ext uri="{FF2B5EF4-FFF2-40B4-BE49-F238E27FC236}">
                  <a16:creationId xmlns:a16="http://schemas.microsoft.com/office/drawing/2014/main" id="{9D47637D-BE54-8633-22C6-837C3E572F9B}"/>
                </a:ext>
              </a:extLst>
            </p:cNvPr>
            <p:cNvSpPr txBox="1"/>
            <p:nvPr/>
          </p:nvSpPr>
          <p:spPr>
            <a:xfrm>
              <a:off x="0" y="-47625"/>
              <a:ext cx="1171100" cy="15902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4" name="Google Shape;514;p22">
            <a:extLst>
              <a:ext uri="{FF2B5EF4-FFF2-40B4-BE49-F238E27FC236}">
                <a16:creationId xmlns:a16="http://schemas.microsoft.com/office/drawing/2014/main" id="{B4E54F0D-FC31-CB38-A059-41CDF20BA421}"/>
              </a:ext>
            </a:extLst>
          </p:cNvPr>
          <p:cNvGrpSpPr/>
          <p:nvPr/>
        </p:nvGrpSpPr>
        <p:grpSpPr>
          <a:xfrm>
            <a:off x="2409401" y="7509225"/>
            <a:ext cx="2112413" cy="1368075"/>
            <a:chOff x="0" y="-47625"/>
            <a:chExt cx="1225288" cy="793541"/>
          </a:xfrm>
        </p:grpSpPr>
        <p:sp>
          <p:nvSpPr>
            <p:cNvPr id="515" name="Google Shape;515;p22">
              <a:extLst>
                <a:ext uri="{FF2B5EF4-FFF2-40B4-BE49-F238E27FC236}">
                  <a16:creationId xmlns:a16="http://schemas.microsoft.com/office/drawing/2014/main" id="{D8B390CB-4FB1-3B73-E951-EB0E11044850}"/>
                </a:ext>
              </a:extLst>
            </p:cNvPr>
            <p:cNvSpPr/>
            <p:nvPr/>
          </p:nvSpPr>
          <p:spPr>
            <a:xfrm>
              <a:off x="0" y="0"/>
              <a:ext cx="1225288" cy="745916"/>
            </a:xfrm>
            <a:custGeom>
              <a:avLst/>
              <a:gdLst/>
              <a:ahLst/>
              <a:cxnLst/>
              <a:rect l="l" t="t" r="r" b="b"/>
              <a:pathLst>
                <a:path w="1225288" h="745916" extrusionOk="0">
                  <a:moveTo>
                    <a:pt x="54974" y="0"/>
                  </a:moveTo>
                  <a:lnTo>
                    <a:pt x="1170313" y="0"/>
                  </a:lnTo>
                  <a:cubicBezTo>
                    <a:pt x="1184894" y="0"/>
                    <a:pt x="1198877" y="5792"/>
                    <a:pt x="1209186" y="16102"/>
                  </a:cubicBezTo>
                  <a:cubicBezTo>
                    <a:pt x="1219496" y="26411"/>
                    <a:pt x="1225288" y="40394"/>
                    <a:pt x="1225288" y="54974"/>
                  </a:cubicBezTo>
                  <a:lnTo>
                    <a:pt x="1225288" y="690941"/>
                  </a:lnTo>
                  <a:cubicBezTo>
                    <a:pt x="1225288" y="721303"/>
                    <a:pt x="1200675" y="745916"/>
                    <a:pt x="1170313" y="745916"/>
                  </a:cubicBezTo>
                  <a:lnTo>
                    <a:pt x="54974" y="745916"/>
                  </a:lnTo>
                  <a:cubicBezTo>
                    <a:pt x="24613" y="745916"/>
                    <a:pt x="0" y="721303"/>
                    <a:pt x="0" y="690941"/>
                  </a:cubicBezTo>
                  <a:lnTo>
                    <a:pt x="0" y="54974"/>
                  </a:lnTo>
                  <a:cubicBezTo>
                    <a:pt x="0" y="24613"/>
                    <a:pt x="24613" y="0"/>
                    <a:pt x="54974" y="0"/>
                  </a:cubicBezTo>
                  <a:close/>
                </a:path>
              </a:pathLst>
            </a:custGeom>
            <a:solidFill>
              <a:srgbClr val="EDC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2">
              <a:extLst>
                <a:ext uri="{FF2B5EF4-FFF2-40B4-BE49-F238E27FC236}">
                  <a16:creationId xmlns:a16="http://schemas.microsoft.com/office/drawing/2014/main" id="{6004BD86-31CD-CF0C-26DB-BF83BCD772D1}"/>
                </a:ext>
              </a:extLst>
            </p:cNvPr>
            <p:cNvSpPr txBox="1"/>
            <p:nvPr/>
          </p:nvSpPr>
          <p:spPr>
            <a:xfrm>
              <a:off x="0" y="-47625"/>
              <a:ext cx="1225288" cy="7935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7" name="Google Shape;517;p22">
            <a:extLst>
              <a:ext uri="{FF2B5EF4-FFF2-40B4-BE49-F238E27FC236}">
                <a16:creationId xmlns:a16="http://schemas.microsoft.com/office/drawing/2014/main" id="{4A644968-9C2B-8770-EE4B-4F19ADE0EB32}"/>
              </a:ext>
            </a:extLst>
          </p:cNvPr>
          <p:cNvSpPr txBox="1"/>
          <p:nvPr/>
        </p:nvSpPr>
        <p:spPr>
          <a:xfrm>
            <a:off x="4446593" y="-14550"/>
            <a:ext cx="12189376" cy="1772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EDC253"/>
                </a:solidFill>
                <a:latin typeface="Cormorant SC"/>
                <a:ea typeface="Cormorant SC"/>
                <a:cs typeface="Cormorant SC"/>
                <a:sym typeface="Cormorant SC"/>
              </a:rPr>
              <a:t>O</a:t>
            </a:r>
            <a:r>
              <a:rPr lang="el-GR" sz="4800" b="1" i="0" u="none" strike="noStrike" cap="none" dirty="0" err="1">
                <a:solidFill>
                  <a:srgbClr val="EDC253"/>
                </a:solidFill>
                <a:latin typeface="Cormorant SC"/>
                <a:ea typeface="Cormorant SC"/>
                <a:cs typeface="Cormorant SC"/>
                <a:sym typeface="Cormorant SC"/>
              </a:rPr>
              <a:t>ικονομική</a:t>
            </a:r>
            <a:r>
              <a:rPr lang="el-GR" sz="4800" b="1" i="0" u="none" strike="noStrike" cap="none" dirty="0">
                <a:solidFill>
                  <a:srgbClr val="EDC253"/>
                </a:solidFill>
                <a:latin typeface="Cormorant SC"/>
                <a:ea typeface="Cormorant SC"/>
                <a:cs typeface="Cormorant SC"/>
                <a:sym typeface="Cormorant SC"/>
              </a:rPr>
              <a:t> εικόνα </a:t>
            </a:r>
            <a:r>
              <a:rPr lang="el-GR" sz="4800" b="1" dirty="0">
                <a:solidFill>
                  <a:srgbClr val="EDC253"/>
                </a:solidFill>
                <a:latin typeface="Cormorant SC"/>
                <a:ea typeface="Cormorant SC"/>
                <a:cs typeface="Cormorant SC"/>
                <a:sym typeface="Cormorant SC"/>
              </a:rPr>
              <a:t>αποικιώ</a:t>
            </a:r>
            <a:r>
              <a:rPr lang="el-GR" sz="4800" b="1" i="0" u="none" strike="noStrike" cap="none" dirty="0">
                <a:solidFill>
                  <a:srgbClr val="EDC253"/>
                </a:solidFill>
                <a:latin typeface="Cormorant SC"/>
                <a:ea typeface="Cormorant SC"/>
                <a:cs typeface="Cormorant SC"/>
                <a:sym typeface="Cormorant SC"/>
              </a:rPr>
              <a:t>ν</a:t>
            </a: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800" b="1" dirty="0">
                <a:solidFill>
                  <a:srgbClr val="EDC253"/>
                </a:solidFill>
                <a:latin typeface="Cormorant SC"/>
                <a:ea typeface="Cormorant SC"/>
                <a:sym typeface="Cormorant SC"/>
              </a:rPr>
              <a:t>Αφρική</a:t>
            </a:r>
            <a:endParaRPr sz="4800" dirty="0"/>
          </a:p>
        </p:txBody>
      </p:sp>
      <p:sp>
        <p:nvSpPr>
          <p:cNvPr id="518" name="Google Shape;518;p22">
            <a:extLst>
              <a:ext uri="{FF2B5EF4-FFF2-40B4-BE49-F238E27FC236}">
                <a16:creationId xmlns:a16="http://schemas.microsoft.com/office/drawing/2014/main" id="{21CB50C7-C755-F49B-6EBB-841ACF1BC872}"/>
              </a:ext>
            </a:extLst>
          </p:cNvPr>
          <p:cNvSpPr txBox="1"/>
          <p:nvPr/>
        </p:nvSpPr>
        <p:spPr>
          <a:xfrm>
            <a:off x="7122846" y="2997084"/>
            <a:ext cx="11967105" cy="4222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b="1" dirty="0">
                <a:solidFill>
                  <a:schemeClr val="bg1"/>
                </a:solidFill>
              </a:rPr>
              <a:t>Αγροτική παραγωγή (δημητριακά,  ρύζι </a:t>
            </a:r>
            <a:r>
              <a:rPr lang="el-GR" sz="2800" b="1" dirty="0" err="1">
                <a:solidFill>
                  <a:schemeClr val="bg1"/>
                </a:solidFill>
              </a:rPr>
              <a:t>κτλ</a:t>
            </a:r>
            <a:r>
              <a:rPr lang="el-GR" sz="2800" b="1" dirty="0">
                <a:solidFill>
                  <a:schemeClr val="bg1"/>
                </a:solidFill>
              </a:rPr>
              <a:t>)</a:t>
            </a: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l-GR" sz="2800" b="1" dirty="0">
              <a:solidFill>
                <a:schemeClr val="bg1"/>
              </a:solidFill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b="1" dirty="0">
                <a:solidFill>
                  <a:schemeClr val="bg1"/>
                </a:solidFill>
              </a:rPr>
              <a:t>Βιοτεχνία = μικρό μέρος, τοπικές ανάγκες</a:t>
            </a: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l-GR" sz="2800" b="1" dirty="0">
              <a:solidFill>
                <a:schemeClr val="bg1"/>
              </a:solidFill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b="1" dirty="0">
                <a:solidFill>
                  <a:schemeClr val="bg1"/>
                </a:solidFill>
              </a:rPr>
              <a:t>Εμπόριο = καραβάνια, σε μικρή έκταση μέσω υδάτινων δρόμων</a:t>
            </a: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l-GR" sz="2800" b="1" dirty="0">
              <a:solidFill>
                <a:schemeClr val="bg1"/>
              </a:solidFill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b="1" dirty="0">
                <a:solidFill>
                  <a:schemeClr val="bg1"/>
                </a:solidFill>
              </a:rPr>
              <a:t>Κυριότερος πλούτος: κοιτάσματα μεταλλευμάτων και δη χρυσού</a:t>
            </a:r>
            <a:endParaRPr sz="2800" b="1" dirty="0">
              <a:solidFill>
                <a:schemeClr val="bg1"/>
              </a:solidFill>
            </a:endParaRPr>
          </a:p>
        </p:txBody>
      </p:sp>
      <p:grpSp>
        <p:nvGrpSpPr>
          <p:cNvPr id="519" name="Google Shape;519;p22">
            <a:extLst>
              <a:ext uri="{FF2B5EF4-FFF2-40B4-BE49-F238E27FC236}">
                <a16:creationId xmlns:a16="http://schemas.microsoft.com/office/drawing/2014/main" id="{4A49286B-80B4-90BF-9C3C-9ADFC0767D0D}"/>
              </a:ext>
            </a:extLst>
          </p:cNvPr>
          <p:cNvGrpSpPr/>
          <p:nvPr/>
        </p:nvGrpSpPr>
        <p:grpSpPr>
          <a:xfrm>
            <a:off x="9144000" y="9001031"/>
            <a:ext cx="8688477" cy="964002"/>
            <a:chOff x="0" y="0"/>
            <a:chExt cx="11584636" cy="1285337"/>
          </a:xfrm>
        </p:grpSpPr>
        <p:cxnSp>
          <p:nvCxnSpPr>
            <p:cNvPr id="520" name="Google Shape;520;p22">
              <a:extLst>
                <a:ext uri="{FF2B5EF4-FFF2-40B4-BE49-F238E27FC236}">
                  <a16:creationId xmlns:a16="http://schemas.microsoft.com/office/drawing/2014/main" id="{524995AC-1D56-353F-E278-A571FE92913B}"/>
                </a:ext>
              </a:extLst>
            </p:cNvPr>
            <p:cNvCxnSpPr/>
            <p:nvPr/>
          </p:nvCxnSpPr>
          <p:spPr>
            <a:xfrm>
              <a:off x="0" y="642668"/>
              <a:ext cx="6602152" cy="0"/>
            </a:xfrm>
            <a:prstGeom prst="straightConnector1">
              <a:avLst/>
            </a:prstGeom>
            <a:noFill/>
            <a:ln w="50800" cap="rnd" cmpd="sng">
              <a:solidFill>
                <a:srgbClr val="EDC253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21" name="Google Shape;521;p22">
              <a:extLst>
                <a:ext uri="{FF2B5EF4-FFF2-40B4-BE49-F238E27FC236}">
                  <a16:creationId xmlns:a16="http://schemas.microsoft.com/office/drawing/2014/main" id="{08A955C9-F9F4-2B2A-3F3B-92D31BC7C691}"/>
                </a:ext>
              </a:extLst>
            </p:cNvPr>
            <p:cNvSpPr/>
            <p:nvPr/>
          </p:nvSpPr>
          <p:spPr>
            <a:xfrm rot="10800000">
              <a:off x="7674867" y="0"/>
              <a:ext cx="3909769" cy="1285337"/>
            </a:xfrm>
            <a:custGeom>
              <a:avLst/>
              <a:gdLst/>
              <a:ahLst/>
              <a:cxnLst/>
              <a:rect l="l" t="t" r="r" b="b"/>
              <a:pathLst>
                <a:path w="3909769" h="1285337" extrusionOk="0">
                  <a:moveTo>
                    <a:pt x="0" y="0"/>
                  </a:moveTo>
                  <a:lnTo>
                    <a:pt x="3909769" y="0"/>
                  </a:lnTo>
                  <a:lnTo>
                    <a:pt x="3909769" y="1285337"/>
                  </a:lnTo>
                  <a:lnTo>
                    <a:pt x="0" y="128533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2" name="Google Shape;522;p22">
            <a:extLst>
              <a:ext uri="{FF2B5EF4-FFF2-40B4-BE49-F238E27FC236}">
                <a16:creationId xmlns:a16="http://schemas.microsoft.com/office/drawing/2014/main" id="{DE5C1573-82EE-8C7D-CACA-DF2B88AAE0D5}"/>
              </a:ext>
            </a:extLst>
          </p:cNvPr>
          <p:cNvGrpSpPr/>
          <p:nvPr/>
        </p:nvGrpSpPr>
        <p:grpSpPr>
          <a:xfrm>
            <a:off x="3002129" y="7200061"/>
            <a:ext cx="1211050" cy="1034254"/>
            <a:chOff x="0" y="-47625"/>
            <a:chExt cx="820986" cy="701134"/>
          </a:xfrm>
        </p:grpSpPr>
        <p:sp>
          <p:nvSpPr>
            <p:cNvPr id="523" name="Google Shape;523;p22">
              <a:extLst>
                <a:ext uri="{FF2B5EF4-FFF2-40B4-BE49-F238E27FC236}">
                  <a16:creationId xmlns:a16="http://schemas.microsoft.com/office/drawing/2014/main" id="{D9FA81E7-8517-5A5E-DEF7-6CC3F4ED15CF}"/>
                </a:ext>
              </a:extLst>
            </p:cNvPr>
            <p:cNvSpPr/>
            <p:nvPr/>
          </p:nvSpPr>
          <p:spPr>
            <a:xfrm>
              <a:off x="0" y="0"/>
              <a:ext cx="820986" cy="653509"/>
            </a:xfrm>
            <a:custGeom>
              <a:avLst/>
              <a:gdLst/>
              <a:ahLst/>
              <a:cxnLst/>
              <a:rect l="l" t="t" r="r" b="b"/>
              <a:pathLst>
                <a:path w="820986" h="653509" extrusionOk="0">
                  <a:moveTo>
                    <a:pt x="95891" y="0"/>
                  </a:moveTo>
                  <a:lnTo>
                    <a:pt x="725095" y="0"/>
                  </a:lnTo>
                  <a:cubicBezTo>
                    <a:pt x="778054" y="0"/>
                    <a:pt x="820986" y="42932"/>
                    <a:pt x="820986" y="95891"/>
                  </a:cubicBezTo>
                  <a:lnTo>
                    <a:pt x="820986" y="557618"/>
                  </a:lnTo>
                  <a:cubicBezTo>
                    <a:pt x="820986" y="610577"/>
                    <a:pt x="778054" y="653509"/>
                    <a:pt x="725095" y="653509"/>
                  </a:cubicBezTo>
                  <a:lnTo>
                    <a:pt x="95891" y="653509"/>
                  </a:lnTo>
                  <a:cubicBezTo>
                    <a:pt x="42932" y="653509"/>
                    <a:pt x="0" y="610577"/>
                    <a:pt x="0" y="557618"/>
                  </a:cubicBezTo>
                  <a:lnTo>
                    <a:pt x="0" y="95891"/>
                  </a:lnTo>
                  <a:cubicBezTo>
                    <a:pt x="0" y="42932"/>
                    <a:pt x="42932" y="0"/>
                    <a:pt x="9589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89054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2">
              <a:extLst>
                <a:ext uri="{FF2B5EF4-FFF2-40B4-BE49-F238E27FC236}">
                  <a16:creationId xmlns:a16="http://schemas.microsoft.com/office/drawing/2014/main" id="{9DAD7BAE-41C3-71C1-111F-FE51A5B48FA6}"/>
                </a:ext>
              </a:extLst>
            </p:cNvPr>
            <p:cNvSpPr txBox="1"/>
            <p:nvPr/>
          </p:nvSpPr>
          <p:spPr>
            <a:xfrm>
              <a:off x="0" y="-47625"/>
              <a:ext cx="820986" cy="701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5" name="Google Shape;525;p22">
            <a:extLst>
              <a:ext uri="{FF2B5EF4-FFF2-40B4-BE49-F238E27FC236}">
                <a16:creationId xmlns:a16="http://schemas.microsoft.com/office/drawing/2014/main" id="{0C613CD8-8DAD-DEA0-6B61-EA5F74A91ACE}"/>
              </a:ext>
            </a:extLst>
          </p:cNvPr>
          <p:cNvGrpSpPr/>
          <p:nvPr/>
        </p:nvGrpSpPr>
        <p:grpSpPr>
          <a:xfrm>
            <a:off x="15772215" y="-1445933"/>
            <a:ext cx="1727509" cy="2345879"/>
            <a:chOff x="0" y="-47625"/>
            <a:chExt cx="1171100" cy="1590300"/>
          </a:xfrm>
        </p:grpSpPr>
        <p:sp>
          <p:nvSpPr>
            <p:cNvPr id="526" name="Google Shape;526;p22">
              <a:extLst>
                <a:ext uri="{FF2B5EF4-FFF2-40B4-BE49-F238E27FC236}">
                  <a16:creationId xmlns:a16="http://schemas.microsoft.com/office/drawing/2014/main" id="{9491B0E5-6DA9-0D79-445A-FF9F7F1396E9}"/>
                </a:ext>
              </a:extLst>
            </p:cNvPr>
            <p:cNvSpPr/>
            <p:nvPr/>
          </p:nvSpPr>
          <p:spPr>
            <a:xfrm>
              <a:off x="0" y="0"/>
              <a:ext cx="1171100" cy="1542675"/>
            </a:xfrm>
            <a:custGeom>
              <a:avLst/>
              <a:gdLst/>
              <a:ahLst/>
              <a:cxnLst/>
              <a:rect l="l" t="t" r="r" b="b"/>
              <a:pathLst>
                <a:path w="1171100" h="1542675" extrusionOk="0">
                  <a:moveTo>
                    <a:pt x="67223" y="0"/>
                  </a:moveTo>
                  <a:lnTo>
                    <a:pt x="1103877" y="0"/>
                  </a:lnTo>
                  <a:cubicBezTo>
                    <a:pt x="1121705" y="0"/>
                    <a:pt x="1138804" y="7082"/>
                    <a:pt x="1151411" y="19689"/>
                  </a:cubicBezTo>
                  <a:cubicBezTo>
                    <a:pt x="1164018" y="32296"/>
                    <a:pt x="1171100" y="49395"/>
                    <a:pt x="1171100" y="67223"/>
                  </a:cubicBezTo>
                  <a:lnTo>
                    <a:pt x="1171100" y="1475451"/>
                  </a:lnTo>
                  <a:cubicBezTo>
                    <a:pt x="1171100" y="1493280"/>
                    <a:pt x="1164018" y="1510379"/>
                    <a:pt x="1151411" y="1522985"/>
                  </a:cubicBezTo>
                  <a:cubicBezTo>
                    <a:pt x="1138804" y="1535592"/>
                    <a:pt x="1121705" y="1542675"/>
                    <a:pt x="1103877" y="1542675"/>
                  </a:cubicBezTo>
                  <a:lnTo>
                    <a:pt x="67223" y="1542675"/>
                  </a:lnTo>
                  <a:cubicBezTo>
                    <a:pt x="49395" y="1542675"/>
                    <a:pt x="32296" y="1535592"/>
                    <a:pt x="19689" y="1522985"/>
                  </a:cubicBezTo>
                  <a:cubicBezTo>
                    <a:pt x="7082" y="1510379"/>
                    <a:pt x="0" y="1493280"/>
                    <a:pt x="0" y="1475451"/>
                  </a:cubicBezTo>
                  <a:lnTo>
                    <a:pt x="0" y="67223"/>
                  </a:lnTo>
                  <a:cubicBezTo>
                    <a:pt x="0" y="49395"/>
                    <a:pt x="7082" y="32296"/>
                    <a:pt x="19689" y="19689"/>
                  </a:cubicBezTo>
                  <a:cubicBezTo>
                    <a:pt x="32296" y="7082"/>
                    <a:pt x="49395" y="0"/>
                    <a:pt x="6722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EDC25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2">
              <a:extLst>
                <a:ext uri="{FF2B5EF4-FFF2-40B4-BE49-F238E27FC236}">
                  <a16:creationId xmlns:a16="http://schemas.microsoft.com/office/drawing/2014/main" id="{98848A81-A47F-745B-C2FE-168CD4194987}"/>
                </a:ext>
              </a:extLst>
            </p:cNvPr>
            <p:cNvSpPr txBox="1"/>
            <p:nvPr/>
          </p:nvSpPr>
          <p:spPr>
            <a:xfrm>
              <a:off x="0" y="-47625"/>
              <a:ext cx="1171100" cy="15902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0" name="Google Shape;530;p22">
            <a:extLst>
              <a:ext uri="{FF2B5EF4-FFF2-40B4-BE49-F238E27FC236}">
                <a16:creationId xmlns:a16="http://schemas.microsoft.com/office/drawing/2014/main" id="{B0868283-2542-AAC4-F7E2-70FD5A03A008}"/>
              </a:ext>
            </a:extLst>
          </p:cNvPr>
          <p:cNvGrpSpPr/>
          <p:nvPr/>
        </p:nvGrpSpPr>
        <p:grpSpPr>
          <a:xfrm>
            <a:off x="3836619" y="7876663"/>
            <a:ext cx="1661819" cy="2793965"/>
            <a:chOff x="0" y="-47625"/>
            <a:chExt cx="1126568" cy="1894064"/>
          </a:xfrm>
        </p:grpSpPr>
        <p:sp>
          <p:nvSpPr>
            <p:cNvPr id="531" name="Google Shape;531;p22">
              <a:extLst>
                <a:ext uri="{FF2B5EF4-FFF2-40B4-BE49-F238E27FC236}">
                  <a16:creationId xmlns:a16="http://schemas.microsoft.com/office/drawing/2014/main" id="{19FAD4ED-9D15-8EC4-CAEA-933CAE847572}"/>
                </a:ext>
              </a:extLst>
            </p:cNvPr>
            <p:cNvSpPr/>
            <p:nvPr/>
          </p:nvSpPr>
          <p:spPr>
            <a:xfrm>
              <a:off x="0" y="0"/>
              <a:ext cx="1126568" cy="1846439"/>
            </a:xfrm>
            <a:custGeom>
              <a:avLst/>
              <a:gdLst/>
              <a:ahLst/>
              <a:cxnLst/>
              <a:rect l="l" t="t" r="r" b="b"/>
              <a:pathLst>
                <a:path w="1126568" h="1846439" extrusionOk="0">
                  <a:moveTo>
                    <a:pt x="69881" y="0"/>
                  </a:moveTo>
                  <a:lnTo>
                    <a:pt x="1056688" y="0"/>
                  </a:lnTo>
                  <a:cubicBezTo>
                    <a:pt x="1075221" y="0"/>
                    <a:pt x="1092995" y="7362"/>
                    <a:pt x="1106101" y="20468"/>
                  </a:cubicBezTo>
                  <a:cubicBezTo>
                    <a:pt x="1119206" y="33573"/>
                    <a:pt x="1126568" y="51347"/>
                    <a:pt x="1126568" y="69881"/>
                  </a:cubicBezTo>
                  <a:lnTo>
                    <a:pt x="1126568" y="1776559"/>
                  </a:lnTo>
                  <a:cubicBezTo>
                    <a:pt x="1126568" y="1795092"/>
                    <a:pt x="1119206" y="1812866"/>
                    <a:pt x="1106101" y="1825971"/>
                  </a:cubicBezTo>
                  <a:cubicBezTo>
                    <a:pt x="1092995" y="1839077"/>
                    <a:pt x="1075221" y="1846439"/>
                    <a:pt x="1056688" y="1846439"/>
                  </a:cubicBezTo>
                  <a:lnTo>
                    <a:pt x="69881" y="1846439"/>
                  </a:lnTo>
                  <a:cubicBezTo>
                    <a:pt x="31287" y="1846439"/>
                    <a:pt x="0" y="1815152"/>
                    <a:pt x="0" y="1776559"/>
                  </a:cubicBezTo>
                  <a:lnTo>
                    <a:pt x="0" y="69881"/>
                  </a:lnTo>
                  <a:cubicBezTo>
                    <a:pt x="0" y="51347"/>
                    <a:pt x="7362" y="33573"/>
                    <a:pt x="20468" y="20468"/>
                  </a:cubicBezTo>
                  <a:cubicBezTo>
                    <a:pt x="33573" y="7362"/>
                    <a:pt x="51347" y="0"/>
                    <a:pt x="6988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89054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2">
              <a:extLst>
                <a:ext uri="{FF2B5EF4-FFF2-40B4-BE49-F238E27FC236}">
                  <a16:creationId xmlns:a16="http://schemas.microsoft.com/office/drawing/2014/main" id="{629421C3-E7C0-C3D3-47F8-B4755A42E751}"/>
                </a:ext>
              </a:extLst>
            </p:cNvPr>
            <p:cNvSpPr txBox="1"/>
            <p:nvPr/>
          </p:nvSpPr>
          <p:spPr>
            <a:xfrm>
              <a:off x="0" y="-47625"/>
              <a:ext cx="1126568" cy="18940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3" name="Google Shape;533;p22">
            <a:extLst>
              <a:ext uri="{FF2B5EF4-FFF2-40B4-BE49-F238E27FC236}">
                <a16:creationId xmlns:a16="http://schemas.microsoft.com/office/drawing/2014/main" id="{BEBFB5B9-B6E3-067E-1836-7C855415A1B8}"/>
              </a:ext>
            </a:extLst>
          </p:cNvPr>
          <p:cNvGrpSpPr/>
          <p:nvPr/>
        </p:nvGrpSpPr>
        <p:grpSpPr>
          <a:xfrm>
            <a:off x="3323850" y="-1865065"/>
            <a:ext cx="567607" cy="3172287"/>
            <a:chOff x="0" y="-47625"/>
            <a:chExt cx="329236" cy="1840059"/>
          </a:xfrm>
        </p:grpSpPr>
        <p:sp>
          <p:nvSpPr>
            <p:cNvPr id="534" name="Google Shape;534;p22">
              <a:extLst>
                <a:ext uri="{FF2B5EF4-FFF2-40B4-BE49-F238E27FC236}">
                  <a16:creationId xmlns:a16="http://schemas.microsoft.com/office/drawing/2014/main" id="{4DAE1FAE-AC7B-3C95-4FC6-BC61D29F5C69}"/>
                </a:ext>
              </a:extLst>
            </p:cNvPr>
            <p:cNvSpPr/>
            <p:nvPr/>
          </p:nvSpPr>
          <p:spPr>
            <a:xfrm>
              <a:off x="0" y="0"/>
              <a:ext cx="329236" cy="1792434"/>
            </a:xfrm>
            <a:custGeom>
              <a:avLst/>
              <a:gdLst/>
              <a:ahLst/>
              <a:cxnLst/>
              <a:rect l="l" t="t" r="r" b="b"/>
              <a:pathLst>
                <a:path w="329236" h="1792434" extrusionOk="0">
                  <a:moveTo>
                    <a:pt x="164618" y="0"/>
                  </a:moveTo>
                  <a:lnTo>
                    <a:pt x="164618" y="0"/>
                  </a:lnTo>
                  <a:cubicBezTo>
                    <a:pt x="208277" y="0"/>
                    <a:pt x="250148" y="17344"/>
                    <a:pt x="281020" y="48215"/>
                  </a:cubicBezTo>
                  <a:cubicBezTo>
                    <a:pt x="311892" y="79087"/>
                    <a:pt x="329236" y="120959"/>
                    <a:pt x="329236" y="164618"/>
                  </a:cubicBezTo>
                  <a:lnTo>
                    <a:pt x="329236" y="1627816"/>
                  </a:lnTo>
                  <a:cubicBezTo>
                    <a:pt x="329236" y="1718732"/>
                    <a:pt x="255534" y="1792434"/>
                    <a:pt x="164618" y="1792434"/>
                  </a:cubicBezTo>
                  <a:lnTo>
                    <a:pt x="164618" y="1792434"/>
                  </a:lnTo>
                  <a:cubicBezTo>
                    <a:pt x="73702" y="1792434"/>
                    <a:pt x="0" y="1718732"/>
                    <a:pt x="0" y="1627816"/>
                  </a:cubicBezTo>
                  <a:lnTo>
                    <a:pt x="0" y="164618"/>
                  </a:lnTo>
                  <a:cubicBezTo>
                    <a:pt x="0" y="73702"/>
                    <a:pt x="73702" y="0"/>
                    <a:pt x="164618" y="0"/>
                  </a:cubicBezTo>
                  <a:close/>
                </a:path>
              </a:pathLst>
            </a:custGeom>
            <a:solidFill>
              <a:srgbClr val="EDC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2">
              <a:extLst>
                <a:ext uri="{FF2B5EF4-FFF2-40B4-BE49-F238E27FC236}">
                  <a16:creationId xmlns:a16="http://schemas.microsoft.com/office/drawing/2014/main" id="{AA4832B6-0A55-10A8-452B-39AD8F5C324E}"/>
                </a:ext>
              </a:extLst>
            </p:cNvPr>
            <p:cNvSpPr txBox="1"/>
            <p:nvPr/>
          </p:nvSpPr>
          <p:spPr>
            <a:xfrm>
              <a:off x="0" y="-47625"/>
              <a:ext cx="329236" cy="1840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6" name="Google Shape;536;p22">
            <a:extLst>
              <a:ext uri="{FF2B5EF4-FFF2-40B4-BE49-F238E27FC236}">
                <a16:creationId xmlns:a16="http://schemas.microsoft.com/office/drawing/2014/main" id="{E2443FF9-3B51-CEF3-796D-E8ED99EDFD01}"/>
              </a:ext>
            </a:extLst>
          </p:cNvPr>
          <p:cNvGrpSpPr/>
          <p:nvPr/>
        </p:nvGrpSpPr>
        <p:grpSpPr>
          <a:xfrm>
            <a:off x="3541340" y="-586930"/>
            <a:ext cx="1343678" cy="2104361"/>
            <a:chOff x="0" y="-47625"/>
            <a:chExt cx="910896" cy="1426573"/>
          </a:xfrm>
        </p:grpSpPr>
        <p:sp>
          <p:nvSpPr>
            <p:cNvPr id="537" name="Google Shape;537;p22">
              <a:extLst>
                <a:ext uri="{FF2B5EF4-FFF2-40B4-BE49-F238E27FC236}">
                  <a16:creationId xmlns:a16="http://schemas.microsoft.com/office/drawing/2014/main" id="{417A1DBA-C65C-CFE1-6624-36F52D255033}"/>
                </a:ext>
              </a:extLst>
            </p:cNvPr>
            <p:cNvSpPr/>
            <p:nvPr/>
          </p:nvSpPr>
          <p:spPr>
            <a:xfrm>
              <a:off x="0" y="0"/>
              <a:ext cx="910896" cy="1378948"/>
            </a:xfrm>
            <a:custGeom>
              <a:avLst/>
              <a:gdLst/>
              <a:ahLst/>
              <a:cxnLst/>
              <a:rect l="l" t="t" r="r" b="b"/>
              <a:pathLst>
                <a:path w="910896" h="1378948" extrusionOk="0">
                  <a:moveTo>
                    <a:pt x="86426" y="0"/>
                  </a:moveTo>
                  <a:lnTo>
                    <a:pt x="824470" y="0"/>
                  </a:lnTo>
                  <a:cubicBezTo>
                    <a:pt x="847392" y="0"/>
                    <a:pt x="869374" y="9106"/>
                    <a:pt x="885582" y="25314"/>
                  </a:cubicBezTo>
                  <a:cubicBezTo>
                    <a:pt x="901790" y="41522"/>
                    <a:pt x="910896" y="63504"/>
                    <a:pt x="910896" y="86426"/>
                  </a:cubicBezTo>
                  <a:lnTo>
                    <a:pt x="910896" y="1292522"/>
                  </a:lnTo>
                  <a:cubicBezTo>
                    <a:pt x="910896" y="1340254"/>
                    <a:pt x="872202" y="1378948"/>
                    <a:pt x="824470" y="1378948"/>
                  </a:cubicBezTo>
                  <a:lnTo>
                    <a:pt x="86426" y="1378948"/>
                  </a:lnTo>
                  <a:cubicBezTo>
                    <a:pt x="38694" y="1378948"/>
                    <a:pt x="0" y="1340254"/>
                    <a:pt x="0" y="1292522"/>
                  </a:cubicBezTo>
                  <a:lnTo>
                    <a:pt x="0" y="86426"/>
                  </a:lnTo>
                  <a:cubicBezTo>
                    <a:pt x="0" y="38694"/>
                    <a:pt x="38694" y="0"/>
                    <a:pt x="8642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89054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2">
              <a:extLst>
                <a:ext uri="{FF2B5EF4-FFF2-40B4-BE49-F238E27FC236}">
                  <a16:creationId xmlns:a16="http://schemas.microsoft.com/office/drawing/2014/main" id="{9A1C7E0A-027F-8407-AB51-08F088D93380}"/>
                </a:ext>
              </a:extLst>
            </p:cNvPr>
            <p:cNvSpPr txBox="1"/>
            <p:nvPr/>
          </p:nvSpPr>
          <p:spPr>
            <a:xfrm>
              <a:off x="0" y="-47625"/>
              <a:ext cx="910896" cy="14265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id="{AB995F1E-896F-66DD-3FCC-BD91F8818368}"/>
              </a:ext>
            </a:extLst>
          </p:cNvPr>
          <p:cNvSpPr txBox="1">
            <a:spLocks/>
          </p:cNvSpPr>
          <p:nvPr/>
        </p:nvSpPr>
        <p:spPr>
          <a:xfrm>
            <a:off x="1097550" y="617211"/>
            <a:ext cx="163638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/>
          </a:p>
        </p:txBody>
      </p:sp>
      <p:pic>
        <p:nvPicPr>
          <p:cNvPr id="3" name="Εικόνα 2" descr="Εικόνα που περιέχει κείμενο, ζωγραφιά, σκίτσο/σχέδιο, μελάν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0B5BAA39-C4F0-0CA2-D770-519871CD71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093" y="115372"/>
            <a:ext cx="4292721" cy="4468571"/>
          </a:xfrm>
          <a:prstGeom prst="rect">
            <a:avLst/>
          </a:prstGeom>
        </p:spPr>
      </p:pic>
      <p:pic>
        <p:nvPicPr>
          <p:cNvPr id="5" name="Εικόνα 4" descr="Εικόνα που περιέχει κείμενο, χάρτης, ζωγραφιά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4D1E61BF-20FE-E845-46FB-9251C1D85C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7407" y="5130786"/>
            <a:ext cx="4225439" cy="41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3487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2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75634" b="-75634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07" name="Google Shape;507;p22"/>
          <p:cNvSpPr/>
          <p:nvPr/>
        </p:nvSpPr>
        <p:spPr>
          <a:xfrm>
            <a:off x="0" y="-1213067"/>
            <a:ext cx="18288000" cy="13716000"/>
          </a:xfrm>
          <a:custGeom>
            <a:avLst/>
            <a:gdLst/>
            <a:ahLst/>
            <a:cxnLst/>
            <a:rect l="l" t="t" r="r" b="b"/>
            <a:pathLst>
              <a:path w="18288000" h="13716000" extrusionOk="0">
                <a:moveTo>
                  <a:pt x="0" y="0"/>
                </a:moveTo>
                <a:lnTo>
                  <a:pt x="18288000" y="0"/>
                </a:lnTo>
                <a:lnTo>
                  <a:pt x="18288000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3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508" name="Google Shape;508;p22"/>
          <p:cNvGrpSpPr/>
          <p:nvPr/>
        </p:nvGrpSpPr>
        <p:grpSpPr>
          <a:xfrm>
            <a:off x="6697293" y="3584707"/>
            <a:ext cx="14790960" cy="4006624"/>
            <a:chOff x="0" y="-47625"/>
            <a:chExt cx="10026977" cy="2716141"/>
          </a:xfrm>
        </p:grpSpPr>
        <p:sp>
          <p:nvSpPr>
            <p:cNvPr id="509" name="Google Shape;509;p22"/>
            <p:cNvSpPr/>
            <p:nvPr/>
          </p:nvSpPr>
          <p:spPr>
            <a:xfrm>
              <a:off x="0" y="0"/>
              <a:ext cx="10026977" cy="2668516"/>
            </a:xfrm>
            <a:custGeom>
              <a:avLst/>
              <a:gdLst/>
              <a:ahLst/>
              <a:cxnLst/>
              <a:rect l="l" t="t" r="r" b="b"/>
              <a:pathLst>
                <a:path w="10026977" h="2668516" extrusionOk="0">
                  <a:moveTo>
                    <a:pt x="7851" y="0"/>
                  </a:moveTo>
                  <a:lnTo>
                    <a:pt x="10019126" y="0"/>
                  </a:lnTo>
                  <a:cubicBezTo>
                    <a:pt x="10023462" y="0"/>
                    <a:pt x="10026977" y="3515"/>
                    <a:pt x="10026977" y="7851"/>
                  </a:cubicBezTo>
                  <a:lnTo>
                    <a:pt x="10026977" y="2660665"/>
                  </a:lnTo>
                  <a:cubicBezTo>
                    <a:pt x="10026977" y="2665001"/>
                    <a:pt x="10023462" y="2668516"/>
                    <a:pt x="10019126" y="2668516"/>
                  </a:cubicBezTo>
                  <a:lnTo>
                    <a:pt x="7851" y="2668516"/>
                  </a:lnTo>
                  <a:cubicBezTo>
                    <a:pt x="3515" y="2668516"/>
                    <a:pt x="0" y="2665001"/>
                    <a:pt x="0" y="2660665"/>
                  </a:cubicBezTo>
                  <a:lnTo>
                    <a:pt x="0" y="7851"/>
                  </a:lnTo>
                  <a:cubicBezTo>
                    <a:pt x="0" y="3515"/>
                    <a:pt x="3515" y="0"/>
                    <a:pt x="7851" y="0"/>
                  </a:cubicBezTo>
                  <a:close/>
                </a:path>
              </a:pathLst>
            </a:custGeom>
            <a:solidFill>
              <a:srgbClr val="890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2"/>
            <p:cNvSpPr txBox="1"/>
            <p:nvPr/>
          </p:nvSpPr>
          <p:spPr>
            <a:xfrm>
              <a:off x="0" y="-47625"/>
              <a:ext cx="10026977" cy="27161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1" name="Google Shape;511;p22"/>
          <p:cNvGrpSpPr/>
          <p:nvPr/>
        </p:nvGrpSpPr>
        <p:grpSpPr>
          <a:xfrm>
            <a:off x="16917275" y="-586930"/>
            <a:ext cx="1727509" cy="2345879"/>
            <a:chOff x="0" y="-47625"/>
            <a:chExt cx="1171100" cy="1590300"/>
          </a:xfrm>
        </p:grpSpPr>
        <p:sp>
          <p:nvSpPr>
            <p:cNvPr id="512" name="Google Shape;512;p22"/>
            <p:cNvSpPr/>
            <p:nvPr/>
          </p:nvSpPr>
          <p:spPr>
            <a:xfrm>
              <a:off x="0" y="0"/>
              <a:ext cx="1171100" cy="1542675"/>
            </a:xfrm>
            <a:custGeom>
              <a:avLst/>
              <a:gdLst/>
              <a:ahLst/>
              <a:cxnLst/>
              <a:rect l="l" t="t" r="r" b="b"/>
              <a:pathLst>
                <a:path w="1171100" h="1542675" extrusionOk="0">
                  <a:moveTo>
                    <a:pt x="67223" y="0"/>
                  </a:moveTo>
                  <a:lnTo>
                    <a:pt x="1103877" y="0"/>
                  </a:lnTo>
                  <a:cubicBezTo>
                    <a:pt x="1121705" y="0"/>
                    <a:pt x="1138804" y="7082"/>
                    <a:pt x="1151411" y="19689"/>
                  </a:cubicBezTo>
                  <a:cubicBezTo>
                    <a:pt x="1164018" y="32296"/>
                    <a:pt x="1171100" y="49395"/>
                    <a:pt x="1171100" y="67223"/>
                  </a:cubicBezTo>
                  <a:lnTo>
                    <a:pt x="1171100" y="1475451"/>
                  </a:lnTo>
                  <a:cubicBezTo>
                    <a:pt x="1171100" y="1493280"/>
                    <a:pt x="1164018" y="1510379"/>
                    <a:pt x="1151411" y="1522985"/>
                  </a:cubicBezTo>
                  <a:cubicBezTo>
                    <a:pt x="1138804" y="1535592"/>
                    <a:pt x="1121705" y="1542675"/>
                    <a:pt x="1103877" y="1542675"/>
                  </a:cubicBezTo>
                  <a:lnTo>
                    <a:pt x="67223" y="1542675"/>
                  </a:lnTo>
                  <a:cubicBezTo>
                    <a:pt x="49395" y="1542675"/>
                    <a:pt x="32296" y="1535592"/>
                    <a:pt x="19689" y="1522985"/>
                  </a:cubicBezTo>
                  <a:cubicBezTo>
                    <a:pt x="7082" y="1510379"/>
                    <a:pt x="0" y="1493280"/>
                    <a:pt x="0" y="1475451"/>
                  </a:cubicBezTo>
                  <a:lnTo>
                    <a:pt x="0" y="67223"/>
                  </a:lnTo>
                  <a:cubicBezTo>
                    <a:pt x="0" y="49395"/>
                    <a:pt x="7082" y="32296"/>
                    <a:pt x="19689" y="19689"/>
                  </a:cubicBezTo>
                  <a:cubicBezTo>
                    <a:pt x="32296" y="7082"/>
                    <a:pt x="49395" y="0"/>
                    <a:pt x="6722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EDC25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2"/>
            <p:cNvSpPr txBox="1"/>
            <p:nvPr/>
          </p:nvSpPr>
          <p:spPr>
            <a:xfrm>
              <a:off x="0" y="-47625"/>
              <a:ext cx="1171100" cy="15902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4" name="Google Shape;514;p22"/>
          <p:cNvGrpSpPr/>
          <p:nvPr/>
        </p:nvGrpSpPr>
        <p:grpSpPr>
          <a:xfrm>
            <a:off x="2409401" y="7509225"/>
            <a:ext cx="2112413" cy="1368075"/>
            <a:chOff x="0" y="-47625"/>
            <a:chExt cx="1225288" cy="793541"/>
          </a:xfrm>
        </p:grpSpPr>
        <p:sp>
          <p:nvSpPr>
            <p:cNvPr id="515" name="Google Shape;515;p22"/>
            <p:cNvSpPr/>
            <p:nvPr/>
          </p:nvSpPr>
          <p:spPr>
            <a:xfrm>
              <a:off x="0" y="0"/>
              <a:ext cx="1225288" cy="745916"/>
            </a:xfrm>
            <a:custGeom>
              <a:avLst/>
              <a:gdLst/>
              <a:ahLst/>
              <a:cxnLst/>
              <a:rect l="l" t="t" r="r" b="b"/>
              <a:pathLst>
                <a:path w="1225288" h="745916" extrusionOk="0">
                  <a:moveTo>
                    <a:pt x="54974" y="0"/>
                  </a:moveTo>
                  <a:lnTo>
                    <a:pt x="1170313" y="0"/>
                  </a:lnTo>
                  <a:cubicBezTo>
                    <a:pt x="1184894" y="0"/>
                    <a:pt x="1198877" y="5792"/>
                    <a:pt x="1209186" y="16102"/>
                  </a:cubicBezTo>
                  <a:cubicBezTo>
                    <a:pt x="1219496" y="26411"/>
                    <a:pt x="1225288" y="40394"/>
                    <a:pt x="1225288" y="54974"/>
                  </a:cubicBezTo>
                  <a:lnTo>
                    <a:pt x="1225288" y="690941"/>
                  </a:lnTo>
                  <a:cubicBezTo>
                    <a:pt x="1225288" y="721303"/>
                    <a:pt x="1200675" y="745916"/>
                    <a:pt x="1170313" y="745916"/>
                  </a:cubicBezTo>
                  <a:lnTo>
                    <a:pt x="54974" y="745916"/>
                  </a:lnTo>
                  <a:cubicBezTo>
                    <a:pt x="24613" y="745916"/>
                    <a:pt x="0" y="721303"/>
                    <a:pt x="0" y="690941"/>
                  </a:cubicBezTo>
                  <a:lnTo>
                    <a:pt x="0" y="54974"/>
                  </a:lnTo>
                  <a:cubicBezTo>
                    <a:pt x="0" y="24613"/>
                    <a:pt x="24613" y="0"/>
                    <a:pt x="54974" y="0"/>
                  </a:cubicBezTo>
                  <a:close/>
                </a:path>
              </a:pathLst>
            </a:custGeom>
            <a:solidFill>
              <a:srgbClr val="EDC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2"/>
            <p:cNvSpPr txBox="1"/>
            <p:nvPr/>
          </p:nvSpPr>
          <p:spPr>
            <a:xfrm>
              <a:off x="0" y="-47625"/>
              <a:ext cx="1225288" cy="7935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7" name="Google Shape;517;p22"/>
          <p:cNvSpPr txBox="1"/>
          <p:nvPr/>
        </p:nvSpPr>
        <p:spPr>
          <a:xfrm>
            <a:off x="7051693" y="-27928"/>
            <a:ext cx="9316807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9000" b="1" i="0" u="none" strike="noStrike" cap="none" dirty="0">
                <a:solidFill>
                  <a:srgbClr val="EDC253"/>
                </a:solidFill>
                <a:latin typeface="Cormorant SC"/>
                <a:ea typeface="Cormorant SC"/>
                <a:cs typeface="Cormorant SC"/>
                <a:sym typeface="Cormorant SC"/>
              </a:rPr>
              <a:t>Αμερική</a:t>
            </a:r>
            <a:endParaRPr dirty="0"/>
          </a:p>
        </p:txBody>
      </p:sp>
      <p:sp>
        <p:nvSpPr>
          <p:cNvPr id="518" name="Google Shape;518;p22"/>
          <p:cNvSpPr txBox="1"/>
          <p:nvPr/>
        </p:nvSpPr>
        <p:spPr>
          <a:xfrm>
            <a:off x="8662687" y="3554886"/>
            <a:ext cx="7370027" cy="4136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b="1" dirty="0">
                <a:solidFill>
                  <a:srgbClr val="FFFFFF"/>
                </a:solidFill>
                <a:latin typeface="Inria Serif"/>
                <a:sym typeface="Inria Serif"/>
              </a:rPr>
              <a:t>Από οικονομική &amp; πολιτισμική άποψη = χωρισμένη στα 3 (βόρεια, κεντρική, νότια)</a:t>
            </a: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l-GR" sz="2400" b="1" dirty="0">
              <a:solidFill>
                <a:srgbClr val="FFFFFF"/>
              </a:solidFill>
              <a:latin typeface="Inria Serif"/>
              <a:sym typeface="Inria Serif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b="1" dirty="0">
                <a:solidFill>
                  <a:srgbClr val="FFFFFF"/>
                </a:solidFill>
                <a:latin typeface="Inria Serif"/>
                <a:sym typeface="Inria Serif"/>
              </a:rPr>
              <a:t>Πλούσια κοιτάσματα χρυσού &amp; ασημιού</a:t>
            </a: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l-GR" sz="2400" b="1" dirty="0">
              <a:solidFill>
                <a:srgbClr val="FFFFFF"/>
              </a:solidFill>
              <a:latin typeface="Inria Serif"/>
              <a:sym typeface="Inria Serif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b="1" dirty="0">
                <a:solidFill>
                  <a:srgbClr val="FFFFFF"/>
                </a:solidFill>
                <a:latin typeface="Inria Serif"/>
                <a:sym typeface="Inria Serif"/>
              </a:rPr>
              <a:t>Ζαχαροκάλαμο &amp; καφές</a:t>
            </a: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l-GR" sz="2400" b="1" dirty="0">
              <a:solidFill>
                <a:srgbClr val="FFFFFF"/>
              </a:solidFill>
              <a:latin typeface="Inria Serif"/>
              <a:sym typeface="Inria Serif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b="1" dirty="0">
                <a:solidFill>
                  <a:srgbClr val="FFFFFF"/>
                </a:solidFill>
                <a:latin typeface="Inria Serif"/>
                <a:sym typeface="Inria Serif"/>
              </a:rPr>
              <a:t>Αραβόσιτος &amp; πατάτα</a:t>
            </a:r>
            <a:endParaRPr sz="2400" b="1" dirty="0"/>
          </a:p>
        </p:txBody>
      </p:sp>
      <p:grpSp>
        <p:nvGrpSpPr>
          <p:cNvPr id="519" name="Google Shape;519;p22"/>
          <p:cNvGrpSpPr/>
          <p:nvPr/>
        </p:nvGrpSpPr>
        <p:grpSpPr>
          <a:xfrm>
            <a:off x="9144000" y="9001031"/>
            <a:ext cx="8688477" cy="964002"/>
            <a:chOff x="0" y="0"/>
            <a:chExt cx="11584636" cy="1285337"/>
          </a:xfrm>
        </p:grpSpPr>
        <p:cxnSp>
          <p:nvCxnSpPr>
            <p:cNvPr id="520" name="Google Shape;520;p22"/>
            <p:cNvCxnSpPr/>
            <p:nvPr/>
          </p:nvCxnSpPr>
          <p:spPr>
            <a:xfrm>
              <a:off x="0" y="642668"/>
              <a:ext cx="6602152" cy="0"/>
            </a:xfrm>
            <a:prstGeom prst="straightConnector1">
              <a:avLst/>
            </a:prstGeom>
            <a:noFill/>
            <a:ln w="50800" cap="rnd" cmpd="sng">
              <a:solidFill>
                <a:srgbClr val="EDC253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21" name="Google Shape;521;p22"/>
            <p:cNvSpPr/>
            <p:nvPr/>
          </p:nvSpPr>
          <p:spPr>
            <a:xfrm rot="10800000">
              <a:off x="7674867" y="0"/>
              <a:ext cx="3909769" cy="1285337"/>
            </a:xfrm>
            <a:custGeom>
              <a:avLst/>
              <a:gdLst/>
              <a:ahLst/>
              <a:cxnLst/>
              <a:rect l="l" t="t" r="r" b="b"/>
              <a:pathLst>
                <a:path w="3909769" h="1285337" extrusionOk="0">
                  <a:moveTo>
                    <a:pt x="0" y="0"/>
                  </a:moveTo>
                  <a:lnTo>
                    <a:pt x="3909769" y="0"/>
                  </a:lnTo>
                  <a:lnTo>
                    <a:pt x="3909769" y="1285337"/>
                  </a:lnTo>
                  <a:lnTo>
                    <a:pt x="0" y="128533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2" name="Google Shape;522;p22"/>
          <p:cNvGrpSpPr/>
          <p:nvPr/>
        </p:nvGrpSpPr>
        <p:grpSpPr>
          <a:xfrm>
            <a:off x="3002129" y="7200061"/>
            <a:ext cx="1211050" cy="1034254"/>
            <a:chOff x="0" y="-47625"/>
            <a:chExt cx="820986" cy="701134"/>
          </a:xfrm>
        </p:grpSpPr>
        <p:sp>
          <p:nvSpPr>
            <p:cNvPr id="523" name="Google Shape;523;p22"/>
            <p:cNvSpPr/>
            <p:nvPr/>
          </p:nvSpPr>
          <p:spPr>
            <a:xfrm>
              <a:off x="0" y="0"/>
              <a:ext cx="820986" cy="653509"/>
            </a:xfrm>
            <a:custGeom>
              <a:avLst/>
              <a:gdLst/>
              <a:ahLst/>
              <a:cxnLst/>
              <a:rect l="l" t="t" r="r" b="b"/>
              <a:pathLst>
                <a:path w="820986" h="653509" extrusionOk="0">
                  <a:moveTo>
                    <a:pt x="95891" y="0"/>
                  </a:moveTo>
                  <a:lnTo>
                    <a:pt x="725095" y="0"/>
                  </a:lnTo>
                  <a:cubicBezTo>
                    <a:pt x="778054" y="0"/>
                    <a:pt x="820986" y="42932"/>
                    <a:pt x="820986" y="95891"/>
                  </a:cubicBezTo>
                  <a:lnTo>
                    <a:pt x="820986" y="557618"/>
                  </a:lnTo>
                  <a:cubicBezTo>
                    <a:pt x="820986" y="610577"/>
                    <a:pt x="778054" y="653509"/>
                    <a:pt x="725095" y="653509"/>
                  </a:cubicBezTo>
                  <a:lnTo>
                    <a:pt x="95891" y="653509"/>
                  </a:lnTo>
                  <a:cubicBezTo>
                    <a:pt x="42932" y="653509"/>
                    <a:pt x="0" y="610577"/>
                    <a:pt x="0" y="557618"/>
                  </a:cubicBezTo>
                  <a:lnTo>
                    <a:pt x="0" y="95891"/>
                  </a:lnTo>
                  <a:cubicBezTo>
                    <a:pt x="0" y="42932"/>
                    <a:pt x="42932" y="0"/>
                    <a:pt x="9589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89054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2"/>
            <p:cNvSpPr txBox="1"/>
            <p:nvPr/>
          </p:nvSpPr>
          <p:spPr>
            <a:xfrm>
              <a:off x="0" y="-47625"/>
              <a:ext cx="820986" cy="701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5" name="Google Shape;525;p22"/>
          <p:cNvGrpSpPr/>
          <p:nvPr/>
        </p:nvGrpSpPr>
        <p:grpSpPr>
          <a:xfrm>
            <a:off x="15772215" y="-1445933"/>
            <a:ext cx="1727509" cy="2345879"/>
            <a:chOff x="0" y="-47625"/>
            <a:chExt cx="1171100" cy="1590300"/>
          </a:xfrm>
        </p:grpSpPr>
        <p:sp>
          <p:nvSpPr>
            <p:cNvPr id="526" name="Google Shape;526;p22"/>
            <p:cNvSpPr/>
            <p:nvPr/>
          </p:nvSpPr>
          <p:spPr>
            <a:xfrm>
              <a:off x="0" y="0"/>
              <a:ext cx="1171100" cy="1542675"/>
            </a:xfrm>
            <a:custGeom>
              <a:avLst/>
              <a:gdLst/>
              <a:ahLst/>
              <a:cxnLst/>
              <a:rect l="l" t="t" r="r" b="b"/>
              <a:pathLst>
                <a:path w="1171100" h="1542675" extrusionOk="0">
                  <a:moveTo>
                    <a:pt x="67223" y="0"/>
                  </a:moveTo>
                  <a:lnTo>
                    <a:pt x="1103877" y="0"/>
                  </a:lnTo>
                  <a:cubicBezTo>
                    <a:pt x="1121705" y="0"/>
                    <a:pt x="1138804" y="7082"/>
                    <a:pt x="1151411" y="19689"/>
                  </a:cubicBezTo>
                  <a:cubicBezTo>
                    <a:pt x="1164018" y="32296"/>
                    <a:pt x="1171100" y="49395"/>
                    <a:pt x="1171100" y="67223"/>
                  </a:cubicBezTo>
                  <a:lnTo>
                    <a:pt x="1171100" y="1475451"/>
                  </a:lnTo>
                  <a:cubicBezTo>
                    <a:pt x="1171100" y="1493280"/>
                    <a:pt x="1164018" y="1510379"/>
                    <a:pt x="1151411" y="1522985"/>
                  </a:cubicBezTo>
                  <a:cubicBezTo>
                    <a:pt x="1138804" y="1535592"/>
                    <a:pt x="1121705" y="1542675"/>
                    <a:pt x="1103877" y="1542675"/>
                  </a:cubicBezTo>
                  <a:lnTo>
                    <a:pt x="67223" y="1542675"/>
                  </a:lnTo>
                  <a:cubicBezTo>
                    <a:pt x="49395" y="1542675"/>
                    <a:pt x="32296" y="1535592"/>
                    <a:pt x="19689" y="1522985"/>
                  </a:cubicBezTo>
                  <a:cubicBezTo>
                    <a:pt x="7082" y="1510379"/>
                    <a:pt x="0" y="1493280"/>
                    <a:pt x="0" y="1475451"/>
                  </a:cubicBezTo>
                  <a:lnTo>
                    <a:pt x="0" y="67223"/>
                  </a:lnTo>
                  <a:cubicBezTo>
                    <a:pt x="0" y="49395"/>
                    <a:pt x="7082" y="32296"/>
                    <a:pt x="19689" y="19689"/>
                  </a:cubicBezTo>
                  <a:cubicBezTo>
                    <a:pt x="32296" y="7082"/>
                    <a:pt x="49395" y="0"/>
                    <a:pt x="6722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EDC25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2"/>
            <p:cNvSpPr txBox="1"/>
            <p:nvPr/>
          </p:nvSpPr>
          <p:spPr>
            <a:xfrm>
              <a:off x="0" y="-47625"/>
              <a:ext cx="1171100" cy="15902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0" name="Google Shape;530;p22"/>
          <p:cNvGrpSpPr/>
          <p:nvPr/>
        </p:nvGrpSpPr>
        <p:grpSpPr>
          <a:xfrm>
            <a:off x="3836619" y="7876663"/>
            <a:ext cx="1661819" cy="2793965"/>
            <a:chOff x="0" y="-47625"/>
            <a:chExt cx="1126568" cy="1894064"/>
          </a:xfrm>
        </p:grpSpPr>
        <p:sp>
          <p:nvSpPr>
            <p:cNvPr id="531" name="Google Shape;531;p22"/>
            <p:cNvSpPr/>
            <p:nvPr/>
          </p:nvSpPr>
          <p:spPr>
            <a:xfrm>
              <a:off x="0" y="0"/>
              <a:ext cx="1126568" cy="1846439"/>
            </a:xfrm>
            <a:custGeom>
              <a:avLst/>
              <a:gdLst/>
              <a:ahLst/>
              <a:cxnLst/>
              <a:rect l="l" t="t" r="r" b="b"/>
              <a:pathLst>
                <a:path w="1126568" h="1846439" extrusionOk="0">
                  <a:moveTo>
                    <a:pt x="69881" y="0"/>
                  </a:moveTo>
                  <a:lnTo>
                    <a:pt x="1056688" y="0"/>
                  </a:lnTo>
                  <a:cubicBezTo>
                    <a:pt x="1075221" y="0"/>
                    <a:pt x="1092995" y="7362"/>
                    <a:pt x="1106101" y="20468"/>
                  </a:cubicBezTo>
                  <a:cubicBezTo>
                    <a:pt x="1119206" y="33573"/>
                    <a:pt x="1126568" y="51347"/>
                    <a:pt x="1126568" y="69881"/>
                  </a:cubicBezTo>
                  <a:lnTo>
                    <a:pt x="1126568" y="1776559"/>
                  </a:lnTo>
                  <a:cubicBezTo>
                    <a:pt x="1126568" y="1795092"/>
                    <a:pt x="1119206" y="1812866"/>
                    <a:pt x="1106101" y="1825971"/>
                  </a:cubicBezTo>
                  <a:cubicBezTo>
                    <a:pt x="1092995" y="1839077"/>
                    <a:pt x="1075221" y="1846439"/>
                    <a:pt x="1056688" y="1846439"/>
                  </a:cubicBezTo>
                  <a:lnTo>
                    <a:pt x="69881" y="1846439"/>
                  </a:lnTo>
                  <a:cubicBezTo>
                    <a:pt x="31287" y="1846439"/>
                    <a:pt x="0" y="1815152"/>
                    <a:pt x="0" y="1776559"/>
                  </a:cubicBezTo>
                  <a:lnTo>
                    <a:pt x="0" y="69881"/>
                  </a:lnTo>
                  <a:cubicBezTo>
                    <a:pt x="0" y="51347"/>
                    <a:pt x="7362" y="33573"/>
                    <a:pt x="20468" y="20468"/>
                  </a:cubicBezTo>
                  <a:cubicBezTo>
                    <a:pt x="33573" y="7362"/>
                    <a:pt x="51347" y="0"/>
                    <a:pt x="6988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89054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2"/>
            <p:cNvSpPr txBox="1"/>
            <p:nvPr/>
          </p:nvSpPr>
          <p:spPr>
            <a:xfrm>
              <a:off x="0" y="-47625"/>
              <a:ext cx="1126568" cy="18940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3" name="Google Shape;533;p22"/>
          <p:cNvGrpSpPr/>
          <p:nvPr/>
        </p:nvGrpSpPr>
        <p:grpSpPr>
          <a:xfrm>
            <a:off x="3323850" y="-1865065"/>
            <a:ext cx="567607" cy="3172287"/>
            <a:chOff x="0" y="-47625"/>
            <a:chExt cx="329236" cy="1840059"/>
          </a:xfrm>
        </p:grpSpPr>
        <p:sp>
          <p:nvSpPr>
            <p:cNvPr id="534" name="Google Shape;534;p22"/>
            <p:cNvSpPr/>
            <p:nvPr/>
          </p:nvSpPr>
          <p:spPr>
            <a:xfrm>
              <a:off x="0" y="0"/>
              <a:ext cx="329236" cy="1792434"/>
            </a:xfrm>
            <a:custGeom>
              <a:avLst/>
              <a:gdLst/>
              <a:ahLst/>
              <a:cxnLst/>
              <a:rect l="l" t="t" r="r" b="b"/>
              <a:pathLst>
                <a:path w="329236" h="1792434" extrusionOk="0">
                  <a:moveTo>
                    <a:pt x="164618" y="0"/>
                  </a:moveTo>
                  <a:lnTo>
                    <a:pt x="164618" y="0"/>
                  </a:lnTo>
                  <a:cubicBezTo>
                    <a:pt x="208277" y="0"/>
                    <a:pt x="250148" y="17344"/>
                    <a:pt x="281020" y="48215"/>
                  </a:cubicBezTo>
                  <a:cubicBezTo>
                    <a:pt x="311892" y="79087"/>
                    <a:pt x="329236" y="120959"/>
                    <a:pt x="329236" y="164618"/>
                  </a:cubicBezTo>
                  <a:lnTo>
                    <a:pt x="329236" y="1627816"/>
                  </a:lnTo>
                  <a:cubicBezTo>
                    <a:pt x="329236" y="1718732"/>
                    <a:pt x="255534" y="1792434"/>
                    <a:pt x="164618" y="1792434"/>
                  </a:cubicBezTo>
                  <a:lnTo>
                    <a:pt x="164618" y="1792434"/>
                  </a:lnTo>
                  <a:cubicBezTo>
                    <a:pt x="73702" y="1792434"/>
                    <a:pt x="0" y="1718732"/>
                    <a:pt x="0" y="1627816"/>
                  </a:cubicBezTo>
                  <a:lnTo>
                    <a:pt x="0" y="164618"/>
                  </a:lnTo>
                  <a:cubicBezTo>
                    <a:pt x="0" y="73702"/>
                    <a:pt x="73702" y="0"/>
                    <a:pt x="164618" y="0"/>
                  </a:cubicBezTo>
                  <a:close/>
                </a:path>
              </a:pathLst>
            </a:custGeom>
            <a:solidFill>
              <a:srgbClr val="EDC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2"/>
            <p:cNvSpPr txBox="1"/>
            <p:nvPr/>
          </p:nvSpPr>
          <p:spPr>
            <a:xfrm>
              <a:off x="0" y="-47625"/>
              <a:ext cx="329236" cy="1840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6" name="Google Shape;536;p22"/>
          <p:cNvGrpSpPr/>
          <p:nvPr/>
        </p:nvGrpSpPr>
        <p:grpSpPr>
          <a:xfrm>
            <a:off x="3541340" y="-586930"/>
            <a:ext cx="1343678" cy="2104361"/>
            <a:chOff x="0" y="-47625"/>
            <a:chExt cx="910896" cy="1426573"/>
          </a:xfrm>
        </p:grpSpPr>
        <p:sp>
          <p:nvSpPr>
            <p:cNvPr id="537" name="Google Shape;537;p22"/>
            <p:cNvSpPr/>
            <p:nvPr/>
          </p:nvSpPr>
          <p:spPr>
            <a:xfrm>
              <a:off x="0" y="0"/>
              <a:ext cx="910896" cy="1378948"/>
            </a:xfrm>
            <a:custGeom>
              <a:avLst/>
              <a:gdLst/>
              <a:ahLst/>
              <a:cxnLst/>
              <a:rect l="l" t="t" r="r" b="b"/>
              <a:pathLst>
                <a:path w="910896" h="1378948" extrusionOk="0">
                  <a:moveTo>
                    <a:pt x="86426" y="0"/>
                  </a:moveTo>
                  <a:lnTo>
                    <a:pt x="824470" y="0"/>
                  </a:lnTo>
                  <a:cubicBezTo>
                    <a:pt x="847392" y="0"/>
                    <a:pt x="869374" y="9106"/>
                    <a:pt x="885582" y="25314"/>
                  </a:cubicBezTo>
                  <a:cubicBezTo>
                    <a:pt x="901790" y="41522"/>
                    <a:pt x="910896" y="63504"/>
                    <a:pt x="910896" y="86426"/>
                  </a:cubicBezTo>
                  <a:lnTo>
                    <a:pt x="910896" y="1292522"/>
                  </a:lnTo>
                  <a:cubicBezTo>
                    <a:pt x="910896" y="1340254"/>
                    <a:pt x="872202" y="1378948"/>
                    <a:pt x="824470" y="1378948"/>
                  </a:cubicBezTo>
                  <a:lnTo>
                    <a:pt x="86426" y="1378948"/>
                  </a:lnTo>
                  <a:cubicBezTo>
                    <a:pt x="38694" y="1378948"/>
                    <a:pt x="0" y="1340254"/>
                    <a:pt x="0" y="1292522"/>
                  </a:cubicBezTo>
                  <a:lnTo>
                    <a:pt x="0" y="86426"/>
                  </a:lnTo>
                  <a:cubicBezTo>
                    <a:pt x="0" y="38694"/>
                    <a:pt x="38694" y="0"/>
                    <a:pt x="8642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89054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2"/>
            <p:cNvSpPr txBox="1"/>
            <p:nvPr/>
          </p:nvSpPr>
          <p:spPr>
            <a:xfrm>
              <a:off x="0" y="-47625"/>
              <a:ext cx="910896" cy="14265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id="{1424A2CA-7B6B-E792-481D-CB4A55128CCC}"/>
              </a:ext>
            </a:extLst>
          </p:cNvPr>
          <p:cNvSpPr txBox="1">
            <a:spLocks/>
          </p:cNvSpPr>
          <p:nvPr/>
        </p:nvSpPr>
        <p:spPr>
          <a:xfrm>
            <a:off x="1097550" y="617211"/>
            <a:ext cx="163638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/>
          </a:p>
        </p:txBody>
      </p:sp>
      <p:pic>
        <p:nvPicPr>
          <p:cNvPr id="5" name="Εικόνα 4" descr="Εικόνα που περιέχει κείμενο, χάρτης, Άτλας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8C5B9EDF-6DCD-00F7-C3FC-43ACD76E5A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6650" y="700579"/>
            <a:ext cx="5580752" cy="75591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>
          <a:extLst>
            <a:ext uri="{FF2B5EF4-FFF2-40B4-BE49-F238E27FC236}">
              <a16:creationId xmlns:a16="http://schemas.microsoft.com/office/drawing/2014/main" id="{06893250-B78F-892C-C077-1A0C89CD24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22">
            <a:extLst>
              <a:ext uri="{FF2B5EF4-FFF2-40B4-BE49-F238E27FC236}">
                <a16:creationId xmlns:a16="http://schemas.microsoft.com/office/drawing/2014/main" id="{56D648AC-432B-6CEA-F0F4-2ACC33514C13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75634" b="-75634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07" name="Google Shape;507;p22">
            <a:extLst>
              <a:ext uri="{FF2B5EF4-FFF2-40B4-BE49-F238E27FC236}">
                <a16:creationId xmlns:a16="http://schemas.microsoft.com/office/drawing/2014/main" id="{16420697-7935-8F49-9309-1F88C6D81157}"/>
              </a:ext>
            </a:extLst>
          </p:cNvPr>
          <p:cNvSpPr/>
          <p:nvPr/>
        </p:nvSpPr>
        <p:spPr>
          <a:xfrm>
            <a:off x="0" y="-1213067"/>
            <a:ext cx="18288000" cy="13716000"/>
          </a:xfrm>
          <a:custGeom>
            <a:avLst/>
            <a:gdLst/>
            <a:ahLst/>
            <a:cxnLst/>
            <a:rect l="l" t="t" r="r" b="b"/>
            <a:pathLst>
              <a:path w="18288000" h="13716000" extrusionOk="0">
                <a:moveTo>
                  <a:pt x="0" y="0"/>
                </a:moveTo>
                <a:lnTo>
                  <a:pt x="18288000" y="0"/>
                </a:lnTo>
                <a:lnTo>
                  <a:pt x="18288000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3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508" name="Google Shape;508;p22">
            <a:extLst>
              <a:ext uri="{FF2B5EF4-FFF2-40B4-BE49-F238E27FC236}">
                <a16:creationId xmlns:a16="http://schemas.microsoft.com/office/drawing/2014/main" id="{84319499-1DF7-512A-1A38-EC9881BC10EA}"/>
              </a:ext>
            </a:extLst>
          </p:cNvPr>
          <p:cNvGrpSpPr/>
          <p:nvPr/>
        </p:nvGrpSpPr>
        <p:grpSpPr>
          <a:xfrm>
            <a:off x="6923315" y="1823936"/>
            <a:ext cx="13977110" cy="964003"/>
            <a:chOff x="0" y="-47625"/>
            <a:chExt cx="10026977" cy="2716141"/>
          </a:xfrm>
        </p:grpSpPr>
        <p:sp>
          <p:nvSpPr>
            <p:cNvPr id="509" name="Google Shape;509;p22">
              <a:extLst>
                <a:ext uri="{FF2B5EF4-FFF2-40B4-BE49-F238E27FC236}">
                  <a16:creationId xmlns:a16="http://schemas.microsoft.com/office/drawing/2014/main" id="{B3A7C1BD-E1EE-8650-2BB3-F6D27ACE0361}"/>
                </a:ext>
              </a:extLst>
            </p:cNvPr>
            <p:cNvSpPr/>
            <p:nvPr/>
          </p:nvSpPr>
          <p:spPr>
            <a:xfrm>
              <a:off x="0" y="0"/>
              <a:ext cx="10026977" cy="2668516"/>
            </a:xfrm>
            <a:custGeom>
              <a:avLst/>
              <a:gdLst/>
              <a:ahLst/>
              <a:cxnLst/>
              <a:rect l="l" t="t" r="r" b="b"/>
              <a:pathLst>
                <a:path w="10026977" h="2668516" extrusionOk="0">
                  <a:moveTo>
                    <a:pt x="7851" y="0"/>
                  </a:moveTo>
                  <a:lnTo>
                    <a:pt x="10019126" y="0"/>
                  </a:lnTo>
                  <a:cubicBezTo>
                    <a:pt x="10023462" y="0"/>
                    <a:pt x="10026977" y="3515"/>
                    <a:pt x="10026977" y="7851"/>
                  </a:cubicBezTo>
                  <a:lnTo>
                    <a:pt x="10026977" y="2660665"/>
                  </a:lnTo>
                  <a:cubicBezTo>
                    <a:pt x="10026977" y="2665001"/>
                    <a:pt x="10023462" y="2668516"/>
                    <a:pt x="10019126" y="2668516"/>
                  </a:cubicBezTo>
                  <a:lnTo>
                    <a:pt x="7851" y="2668516"/>
                  </a:lnTo>
                  <a:cubicBezTo>
                    <a:pt x="3515" y="2668516"/>
                    <a:pt x="0" y="2665001"/>
                    <a:pt x="0" y="2660665"/>
                  </a:cubicBezTo>
                  <a:lnTo>
                    <a:pt x="0" y="7851"/>
                  </a:lnTo>
                  <a:cubicBezTo>
                    <a:pt x="0" y="3515"/>
                    <a:pt x="3515" y="0"/>
                    <a:pt x="7851" y="0"/>
                  </a:cubicBezTo>
                  <a:close/>
                </a:path>
              </a:pathLst>
            </a:custGeom>
            <a:solidFill>
              <a:srgbClr val="890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2">
              <a:extLst>
                <a:ext uri="{FF2B5EF4-FFF2-40B4-BE49-F238E27FC236}">
                  <a16:creationId xmlns:a16="http://schemas.microsoft.com/office/drawing/2014/main" id="{061EF6F5-E53A-683A-B73B-6FA34266E2B3}"/>
                </a:ext>
              </a:extLst>
            </p:cNvPr>
            <p:cNvSpPr txBox="1"/>
            <p:nvPr/>
          </p:nvSpPr>
          <p:spPr>
            <a:xfrm>
              <a:off x="0" y="-47625"/>
              <a:ext cx="10026977" cy="27161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1" name="Google Shape;511;p22">
            <a:extLst>
              <a:ext uri="{FF2B5EF4-FFF2-40B4-BE49-F238E27FC236}">
                <a16:creationId xmlns:a16="http://schemas.microsoft.com/office/drawing/2014/main" id="{8670FD0B-5DC2-1438-96FE-52942842F45C}"/>
              </a:ext>
            </a:extLst>
          </p:cNvPr>
          <p:cNvGrpSpPr/>
          <p:nvPr/>
        </p:nvGrpSpPr>
        <p:grpSpPr>
          <a:xfrm>
            <a:off x="16917275" y="-586930"/>
            <a:ext cx="1727509" cy="2345879"/>
            <a:chOff x="0" y="-47625"/>
            <a:chExt cx="1171100" cy="1590300"/>
          </a:xfrm>
        </p:grpSpPr>
        <p:sp>
          <p:nvSpPr>
            <p:cNvPr id="512" name="Google Shape;512;p22">
              <a:extLst>
                <a:ext uri="{FF2B5EF4-FFF2-40B4-BE49-F238E27FC236}">
                  <a16:creationId xmlns:a16="http://schemas.microsoft.com/office/drawing/2014/main" id="{FA0B1658-20C0-FB3A-4323-3D8C43301AC4}"/>
                </a:ext>
              </a:extLst>
            </p:cNvPr>
            <p:cNvSpPr/>
            <p:nvPr/>
          </p:nvSpPr>
          <p:spPr>
            <a:xfrm>
              <a:off x="0" y="0"/>
              <a:ext cx="1171100" cy="1542675"/>
            </a:xfrm>
            <a:custGeom>
              <a:avLst/>
              <a:gdLst/>
              <a:ahLst/>
              <a:cxnLst/>
              <a:rect l="l" t="t" r="r" b="b"/>
              <a:pathLst>
                <a:path w="1171100" h="1542675" extrusionOk="0">
                  <a:moveTo>
                    <a:pt x="67223" y="0"/>
                  </a:moveTo>
                  <a:lnTo>
                    <a:pt x="1103877" y="0"/>
                  </a:lnTo>
                  <a:cubicBezTo>
                    <a:pt x="1121705" y="0"/>
                    <a:pt x="1138804" y="7082"/>
                    <a:pt x="1151411" y="19689"/>
                  </a:cubicBezTo>
                  <a:cubicBezTo>
                    <a:pt x="1164018" y="32296"/>
                    <a:pt x="1171100" y="49395"/>
                    <a:pt x="1171100" y="67223"/>
                  </a:cubicBezTo>
                  <a:lnTo>
                    <a:pt x="1171100" y="1475451"/>
                  </a:lnTo>
                  <a:cubicBezTo>
                    <a:pt x="1171100" y="1493280"/>
                    <a:pt x="1164018" y="1510379"/>
                    <a:pt x="1151411" y="1522985"/>
                  </a:cubicBezTo>
                  <a:cubicBezTo>
                    <a:pt x="1138804" y="1535592"/>
                    <a:pt x="1121705" y="1542675"/>
                    <a:pt x="1103877" y="1542675"/>
                  </a:cubicBezTo>
                  <a:lnTo>
                    <a:pt x="67223" y="1542675"/>
                  </a:lnTo>
                  <a:cubicBezTo>
                    <a:pt x="49395" y="1542675"/>
                    <a:pt x="32296" y="1535592"/>
                    <a:pt x="19689" y="1522985"/>
                  </a:cubicBezTo>
                  <a:cubicBezTo>
                    <a:pt x="7082" y="1510379"/>
                    <a:pt x="0" y="1493280"/>
                    <a:pt x="0" y="1475451"/>
                  </a:cubicBezTo>
                  <a:lnTo>
                    <a:pt x="0" y="67223"/>
                  </a:lnTo>
                  <a:cubicBezTo>
                    <a:pt x="0" y="49395"/>
                    <a:pt x="7082" y="32296"/>
                    <a:pt x="19689" y="19689"/>
                  </a:cubicBezTo>
                  <a:cubicBezTo>
                    <a:pt x="32296" y="7082"/>
                    <a:pt x="49395" y="0"/>
                    <a:pt x="6722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EDC25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2">
              <a:extLst>
                <a:ext uri="{FF2B5EF4-FFF2-40B4-BE49-F238E27FC236}">
                  <a16:creationId xmlns:a16="http://schemas.microsoft.com/office/drawing/2014/main" id="{70823096-F93B-A470-0C90-145B4FD38D05}"/>
                </a:ext>
              </a:extLst>
            </p:cNvPr>
            <p:cNvSpPr txBox="1"/>
            <p:nvPr/>
          </p:nvSpPr>
          <p:spPr>
            <a:xfrm>
              <a:off x="0" y="-47625"/>
              <a:ext cx="1171100" cy="15902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4" name="Google Shape;514;p22">
            <a:extLst>
              <a:ext uri="{FF2B5EF4-FFF2-40B4-BE49-F238E27FC236}">
                <a16:creationId xmlns:a16="http://schemas.microsoft.com/office/drawing/2014/main" id="{FA668FDD-0C29-E9F8-1F70-A0DE8FCE85F5}"/>
              </a:ext>
            </a:extLst>
          </p:cNvPr>
          <p:cNvGrpSpPr/>
          <p:nvPr/>
        </p:nvGrpSpPr>
        <p:grpSpPr>
          <a:xfrm>
            <a:off x="2409401" y="7509225"/>
            <a:ext cx="2112413" cy="1368075"/>
            <a:chOff x="0" y="-47625"/>
            <a:chExt cx="1225288" cy="793541"/>
          </a:xfrm>
        </p:grpSpPr>
        <p:sp>
          <p:nvSpPr>
            <p:cNvPr id="515" name="Google Shape;515;p22">
              <a:extLst>
                <a:ext uri="{FF2B5EF4-FFF2-40B4-BE49-F238E27FC236}">
                  <a16:creationId xmlns:a16="http://schemas.microsoft.com/office/drawing/2014/main" id="{CE59F4F4-BABB-ED62-4326-584AC78D5B6C}"/>
                </a:ext>
              </a:extLst>
            </p:cNvPr>
            <p:cNvSpPr/>
            <p:nvPr/>
          </p:nvSpPr>
          <p:spPr>
            <a:xfrm>
              <a:off x="0" y="0"/>
              <a:ext cx="1225288" cy="745916"/>
            </a:xfrm>
            <a:custGeom>
              <a:avLst/>
              <a:gdLst/>
              <a:ahLst/>
              <a:cxnLst/>
              <a:rect l="l" t="t" r="r" b="b"/>
              <a:pathLst>
                <a:path w="1225288" h="745916" extrusionOk="0">
                  <a:moveTo>
                    <a:pt x="54974" y="0"/>
                  </a:moveTo>
                  <a:lnTo>
                    <a:pt x="1170313" y="0"/>
                  </a:lnTo>
                  <a:cubicBezTo>
                    <a:pt x="1184894" y="0"/>
                    <a:pt x="1198877" y="5792"/>
                    <a:pt x="1209186" y="16102"/>
                  </a:cubicBezTo>
                  <a:cubicBezTo>
                    <a:pt x="1219496" y="26411"/>
                    <a:pt x="1225288" y="40394"/>
                    <a:pt x="1225288" y="54974"/>
                  </a:cubicBezTo>
                  <a:lnTo>
                    <a:pt x="1225288" y="690941"/>
                  </a:lnTo>
                  <a:cubicBezTo>
                    <a:pt x="1225288" y="721303"/>
                    <a:pt x="1200675" y="745916"/>
                    <a:pt x="1170313" y="745916"/>
                  </a:cubicBezTo>
                  <a:lnTo>
                    <a:pt x="54974" y="745916"/>
                  </a:lnTo>
                  <a:cubicBezTo>
                    <a:pt x="24613" y="745916"/>
                    <a:pt x="0" y="721303"/>
                    <a:pt x="0" y="690941"/>
                  </a:cubicBezTo>
                  <a:lnTo>
                    <a:pt x="0" y="54974"/>
                  </a:lnTo>
                  <a:cubicBezTo>
                    <a:pt x="0" y="24613"/>
                    <a:pt x="24613" y="0"/>
                    <a:pt x="54974" y="0"/>
                  </a:cubicBezTo>
                  <a:close/>
                </a:path>
              </a:pathLst>
            </a:custGeom>
            <a:solidFill>
              <a:srgbClr val="EDC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2">
              <a:extLst>
                <a:ext uri="{FF2B5EF4-FFF2-40B4-BE49-F238E27FC236}">
                  <a16:creationId xmlns:a16="http://schemas.microsoft.com/office/drawing/2014/main" id="{BA7B08BC-6FE4-F816-772E-67A468DF5C7B}"/>
                </a:ext>
              </a:extLst>
            </p:cNvPr>
            <p:cNvSpPr txBox="1"/>
            <p:nvPr/>
          </p:nvSpPr>
          <p:spPr>
            <a:xfrm>
              <a:off x="0" y="-47625"/>
              <a:ext cx="1225288" cy="7935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7" name="Google Shape;517;p22">
            <a:extLst>
              <a:ext uri="{FF2B5EF4-FFF2-40B4-BE49-F238E27FC236}">
                <a16:creationId xmlns:a16="http://schemas.microsoft.com/office/drawing/2014/main" id="{CC928B91-1118-D703-B7F5-D330DC7183B4}"/>
              </a:ext>
            </a:extLst>
          </p:cNvPr>
          <p:cNvSpPr txBox="1"/>
          <p:nvPr/>
        </p:nvSpPr>
        <p:spPr>
          <a:xfrm>
            <a:off x="7051693" y="-27928"/>
            <a:ext cx="9316807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9000" b="1" i="0" u="none" strike="noStrike" cap="none" dirty="0">
                <a:solidFill>
                  <a:srgbClr val="EDC253"/>
                </a:solidFill>
                <a:latin typeface="Cormorant SC"/>
                <a:ea typeface="Cormorant SC"/>
                <a:cs typeface="Cormorant SC"/>
                <a:sym typeface="Cormorant SC"/>
              </a:rPr>
              <a:t>Ασία</a:t>
            </a:r>
            <a:endParaRPr dirty="0"/>
          </a:p>
        </p:txBody>
      </p:sp>
      <p:sp>
        <p:nvSpPr>
          <p:cNvPr id="518" name="Google Shape;518;p22">
            <a:extLst>
              <a:ext uri="{FF2B5EF4-FFF2-40B4-BE49-F238E27FC236}">
                <a16:creationId xmlns:a16="http://schemas.microsoft.com/office/drawing/2014/main" id="{7E022CBC-37EC-1205-1DFE-6E4CCA1B80AD}"/>
              </a:ext>
            </a:extLst>
          </p:cNvPr>
          <p:cNvSpPr txBox="1"/>
          <p:nvPr/>
        </p:nvSpPr>
        <p:spPr>
          <a:xfrm>
            <a:off x="8996286" y="1993077"/>
            <a:ext cx="7370027" cy="103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b="1" dirty="0">
                <a:solidFill>
                  <a:srgbClr val="FFFFFF"/>
                </a:solidFill>
                <a:latin typeface="Inria Serif"/>
                <a:sym typeface="Inria Serif"/>
              </a:rPr>
              <a:t>Κυρίως Ινδία, Ινδοκίνα = μπαχαρικά, κασσίτερος</a:t>
            </a: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l-GR" sz="2400" b="1" dirty="0">
              <a:solidFill>
                <a:srgbClr val="FFFFFF"/>
              </a:solidFill>
              <a:latin typeface="Inria Serif"/>
              <a:sym typeface="Inria Serif"/>
            </a:endParaRPr>
          </a:p>
        </p:txBody>
      </p:sp>
      <p:grpSp>
        <p:nvGrpSpPr>
          <p:cNvPr id="519" name="Google Shape;519;p22">
            <a:extLst>
              <a:ext uri="{FF2B5EF4-FFF2-40B4-BE49-F238E27FC236}">
                <a16:creationId xmlns:a16="http://schemas.microsoft.com/office/drawing/2014/main" id="{5F12E6AA-13B6-0F4A-CC88-458D7164DD86}"/>
              </a:ext>
            </a:extLst>
          </p:cNvPr>
          <p:cNvGrpSpPr/>
          <p:nvPr/>
        </p:nvGrpSpPr>
        <p:grpSpPr>
          <a:xfrm>
            <a:off x="9144000" y="9001031"/>
            <a:ext cx="8688477" cy="964002"/>
            <a:chOff x="0" y="0"/>
            <a:chExt cx="11584636" cy="1285337"/>
          </a:xfrm>
        </p:grpSpPr>
        <p:cxnSp>
          <p:nvCxnSpPr>
            <p:cNvPr id="520" name="Google Shape;520;p22">
              <a:extLst>
                <a:ext uri="{FF2B5EF4-FFF2-40B4-BE49-F238E27FC236}">
                  <a16:creationId xmlns:a16="http://schemas.microsoft.com/office/drawing/2014/main" id="{E36298F7-064B-4DCA-9827-189FB37CBBBC}"/>
                </a:ext>
              </a:extLst>
            </p:cNvPr>
            <p:cNvCxnSpPr/>
            <p:nvPr/>
          </p:nvCxnSpPr>
          <p:spPr>
            <a:xfrm>
              <a:off x="0" y="642668"/>
              <a:ext cx="6602152" cy="0"/>
            </a:xfrm>
            <a:prstGeom prst="straightConnector1">
              <a:avLst/>
            </a:prstGeom>
            <a:noFill/>
            <a:ln w="50800" cap="rnd" cmpd="sng">
              <a:solidFill>
                <a:srgbClr val="EDC253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21" name="Google Shape;521;p22">
              <a:extLst>
                <a:ext uri="{FF2B5EF4-FFF2-40B4-BE49-F238E27FC236}">
                  <a16:creationId xmlns:a16="http://schemas.microsoft.com/office/drawing/2014/main" id="{1C59563C-A75F-6460-7C10-72186A0881DC}"/>
                </a:ext>
              </a:extLst>
            </p:cNvPr>
            <p:cNvSpPr/>
            <p:nvPr/>
          </p:nvSpPr>
          <p:spPr>
            <a:xfrm rot="10800000">
              <a:off x="7674867" y="0"/>
              <a:ext cx="3909769" cy="1285337"/>
            </a:xfrm>
            <a:custGeom>
              <a:avLst/>
              <a:gdLst/>
              <a:ahLst/>
              <a:cxnLst/>
              <a:rect l="l" t="t" r="r" b="b"/>
              <a:pathLst>
                <a:path w="3909769" h="1285337" extrusionOk="0">
                  <a:moveTo>
                    <a:pt x="0" y="0"/>
                  </a:moveTo>
                  <a:lnTo>
                    <a:pt x="3909769" y="0"/>
                  </a:lnTo>
                  <a:lnTo>
                    <a:pt x="3909769" y="1285337"/>
                  </a:lnTo>
                  <a:lnTo>
                    <a:pt x="0" y="128533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2" name="Google Shape;522;p22">
            <a:extLst>
              <a:ext uri="{FF2B5EF4-FFF2-40B4-BE49-F238E27FC236}">
                <a16:creationId xmlns:a16="http://schemas.microsoft.com/office/drawing/2014/main" id="{35D078AA-7DF5-5889-62D1-7D94AE810F3C}"/>
              </a:ext>
            </a:extLst>
          </p:cNvPr>
          <p:cNvGrpSpPr/>
          <p:nvPr/>
        </p:nvGrpSpPr>
        <p:grpSpPr>
          <a:xfrm>
            <a:off x="3002129" y="7200061"/>
            <a:ext cx="1211050" cy="1034254"/>
            <a:chOff x="0" y="-47625"/>
            <a:chExt cx="820986" cy="701134"/>
          </a:xfrm>
        </p:grpSpPr>
        <p:sp>
          <p:nvSpPr>
            <p:cNvPr id="523" name="Google Shape;523;p22">
              <a:extLst>
                <a:ext uri="{FF2B5EF4-FFF2-40B4-BE49-F238E27FC236}">
                  <a16:creationId xmlns:a16="http://schemas.microsoft.com/office/drawing/2014/main" id="{7C8B930B-0E78-C2B8-E20F-DE236EAD7C19}"/>
                </a:ext>
              </a:extLst>
            </p:cNvPr>
            <p:cNvSpPr/>
            <p:nvPr/>
          </p:nvSpPr>
          <p:spPr>
            <a:xfrm>
              <a:off x="0" y="0"/>
              <a:ext cx="820986" cy="653509"/>
            </a:xfrm>
            <a:custGeom>
              <a:avLst/>
              <a:gdLst/>
              <a:ahLst/>
              <a:cxnLst/>
              <a:rect l="l" t="t" r="r" b="b"/>
              <a:pathLst>
                <a:path w="820986" h="653509" extrusionOk="0">
                  <a:moveTo>
                    <a:pt x="95891" y="0"/>
                  </a:moveTo>
                  <a:lnTo>
                    <a:pt x="725095" y="0"/>
                  </a:lnTo>
                  <a:cubicBezTo>
                    <a:pt x="778054" y="0"/>
                    <a:pt x="820986" y="42932"/>
                    <a:pt x="820986" y="95891"/>
                  </a:cubicBezTo>
                  <a:lnTo>
                    <a:pt x="820986" y="557618"/>
                  </a:lnTo>
                  <a:cubicBezTo>
                    <a:pt x="820986" y="610577"/>
                    <a:pt x="778054" y="653509"/>
                    <a:pt x="725095" y="653509"/>
                  </a:cubicBezTo>
                  <a:lnTo>
                    <a:pt x="95891" y="653509"/>
                  </a:lnTo>
                  <a:cubicBezTo>
                    <a:pt x="42932" y="653509"/>
                    <a:pt x="0" y="610577"/>
                    <a:pt x="0" y="557618"/>
                  </a:cubicBezTo>
                  <a:lnTo>
                    <a:pt x="0" y="95891"/>
                  </a:lnTo>
                  <a:cubicBezTo>
                    <a:pt x="0" y="42932"/>
                    <a:pt x="42932" y="0"/>
                    <a:pt x="9589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89054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2">
              <a:extLst>
                <a:ext uri="{FF2B5EF4-FFF2-40B4-BE49-F238E27FC236}">
                  <a16:creationId xmlns:a16="http://schemas.microsoft.com/office/drawing/2014/main" id="{7770E969-FDA4-59F5-37BE-50F0E379B376}"/>
                </a:ext>
              </a:extLst>
            </p:cNvPr>
            <p:cNvSpPr txBox="1"/>
            <p:nvPr/>
          </p:nvSpPr>
          <p:spPr>
            <a:xfrm>
              <a:off x="0" y="-47625"/>
              <a:ext cx="820986" cy="701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5" name="Google Shape;525;p22">
            <a:extLst>
              <a:ext uri="{FF2B5EF4-FFF2-40B4-BE49-F238E27FC236}">
                <a16:creationId xmlns:a16="http://schemas.microsoft.com/office/drawing/2014/main" id="{799E2281-48A4-5B77-192F-5702D5BE1732}"/>
              </a:ext>
            </a:extLst>
          </p:cNvPr>
          <p:cNvGrpSpPr/>
          <p:nvPr/>
        </p:nvGrpSpPr>
        <p:grpSpPr>
          <a:xfrm>
            <a:off x="15772215" y="-1445933"/>
            <a:ext cx="1727509" cy="2345879"/>
            <a:chOff x="0" y="-47625"/>
            <a:chExt cx="1171100" cy="1590300"/>
          </a:xfrm>
        </p:grpSpPr>
        <p:sp>
          <p:nvSpPr>
            <p:cNvPr id="526" name="Google Shape;526;p22">
              <a:extLst>
                <a:ext uri="{FF2B5EF4-FFF2-40B4-BE49-F238E27FC236}">
                  <a16:creationId xmlns:a16="http://schemas.microsoft.com/office/drawing/2014/main" id="{E10CCC5F-AE4F-F55A-349E-C72386416F94}"/>
                </a:ext>
              </a:extLst>
            </p:cNvPr>
            <p:cNvSpPr/>
            <p:nvPr/>
          </p:nvSpPr>
          <p:spPr>
            <a:xfrm>
              <a:off x="0" y="0"/>
              <a:ext cx="1171100" cy="1542675"/>
            </a:xfrm>
            <a:custGeom>
              <a:avLst/>
              <a:gdLst/>
              <a:ahLst/>
              <a:cxnLst/>
              <a:rect l="l" t="t" r="r" b="b"/>
              <a:pathLst>
                <a:path w="1171100" h="1542675" extrusionOk="0">
                  <a:moveTo>
                    <a:pt x="67223" y="0"/>
                  </a:moveTo>
                  <a:lnTo>
                    <a:pt x="1103877" y="0"/>
                  </a:lnTo>
                  <a:cubicBezTo>
                    <a:pt x="1121705" y="0"/>
                    <a:pt x="1138804" y="7082"/>
                    <a:pt x="1151411" y="19689"/>
                  </a:cubicBezTo>
                  <a:cubicBezTo>
                    <a:pt x="1164018" y="32296"/>
                    <a:pt x="1171100" y="49395"/>
                    <a:pt x="1171100" y="67223"/>
                  </a:cubicBezTo>
                  <a:lnTo>
                    <a:pt x="1171100" y="1475451"/>
                  </a:lnTo>
                  <a:cubicBezTo>
                    <a:pt x="1171100" y="1493280"/>
                    <a:pt x="1164018" y="1510379"/>
                    <a:pt x="1151411" y="1522985"/>
                  </a:cubicBezTo>
                  <a:cubicBezTo>
                    <a:pt x="1138804" y="1535592"/>
                    <a:pt x="1121705" y="1542675"/>
                    <a:pt x="1103877" y="1542675"/>
                  </a:cubicBezTo>
                  <a:lnTo>
                    <a:pt x="67223" y="1542675"/>
                  </a:lnTo>
                  <a:cubicBezTo>
                    <a:pt x="49395" y="1542675"/>
                    <a:pt x="32296" y="1535592"/>
                    <a:pt x="19689" y="1522985"/>
                  </a:cubicBezTo>
                  <a:cubicBezTo>
                    <a:pt x="7082" y="1510379"/>
                    <a:pt x="0" y="1493280"/>
                    <a:pt x="0" y="1475451"/>
                  </a:cubicBezTo>
                  <a:lnTo>
                    <a:pt x="0" y="67223"/>
                  </a:lnTo>
                  <a:cubicBezTo>
                    <a:pt x="0" y="49395"/>
                    <a:pt x="7082" y="32296"/>
                    <a:pt x="19689" y="19689"/>
                  </a:cubicBezTo>
                  <a:cubicBezTo>
                    <a:pt x="32296" y="7082"/>
                    <a:pt x="49395" y="0"/>
                    <a:pt x="6722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EDC25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2">
              <a:extLst>
                <a:ext uri="{FF2B5EF4-FFF2-40B4-BE49-F238E27FC236}">
                  <a16:creationId xmlns:a16="http://schemas.microsoft.com/office/drawing/2014/main" id="{919ED777-9150-7900-499B-034A24DA786E}"/>
                </a:ext>
              </a:extLst>
            </p:cNvPr>
            <p:cNvSpPr txBox="1"/>
            <p:nvPr/>
          </p:nvSpPr>
          <p:spPr>
            <a:xfrm>
              <a:off x="0" y="-47625"/>
              <a:ext cx="1171100" cy="15902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0" name="Google Shape;530;p22">
            <a:extLst>
              <a:ext uri="{FF2B5EF4-FFF2-40B4-BE49-F238E27FC236}">
                <a16:creationId xmlns:a16="http://schemas.microsoft.com/office/drawing/2014/main" id="{40F2A08E-9064-2738-3045-16AB02E4DADF}"/>
              </a:ext>
            </a:extLst>
          </p:cNvPr>
          <p:cNvGrpSpPr/>
          <p:nvPr/>
        </p:nvGrpSpPr>
        <p:grpSpPr>
          <a:xfrm>
            <a:off x="3836619" y="7876663"/>
            <a:ext cx="1661819" cy="2793965"/>
            <a:chOff x="0" y="-47625"/>
            <a:chExt cx="1126568" cy="1894064"/>
          </a:xfrm>
        </p:grpSpPr>
        <p:sp>
          <p:nvSpPr>
            <p:cNvPr id="531" name="Google Shape;531;p22">
              <a:extLst>
                <a:ext uri="{FF2B5EF4-FFF2-40B4-BE49-F238E27FC236}">
                  <a16:creationId xmlns:a16="http://schemas.microsoft.com/office/drawing/2014/main" id="{011FA989-B4CB-BEEB-D4C8-F95BAAAF166F}"/>
                </a:ext>
              </a:extLst>
            </p:cNvPr>
            <p:cNvSpPr/>
            <p:nvPr/>
          </p:nvSpPr>
          <p:spPr>
            <a:xfrm>
              <a:off x="0" y="0"/>
              <a:ext cx="1126568" cy="1846439"/>
            </a:xfrm>
            <a:custGeom>
              <a:avLst/>
              <a:gdLst/>
              <a:ahLst/>
              <a:cxnLst/>
              <a:rect l="l" t="t" r="r" b="b"/>
              <a:pathLst>
                <a:path w="1126568" h="1846439" extrusionOk="0">
                  <a:moveTo>
                    <a:pt x="69881" y="0"/>
                  </a:moveTo>
                  <a:lnTo>
                    <a:pt x="1056688" y="0"/>
                  </a:lnTo>
                  <a:cubicBezTo>
                    <a:pt x="1075221" y="0"/>
                    <a:pt x="1092995" y="7362"/>
                    <a:pt x="1106101" y="20468"/>
                  </a:cubicBezTo>
                  <a:cubicBezTo>
                    <a:pt x="1119206" y="33573"/>
                    <a:pt x="1126568" y="51347"/>
                    <a:pt x="1126568" y="69881"/>
                  </a:cubicBezTo>
                  <a:lnTo>
                    <a:pt x="1126568" y="1776559"/>
                  </a:lnTo>
                  <a:cubicBezTo>
                    <a:pt x="1126568" y="1795092"/>
                    <a:pt x="1119206" y="1812866"/>
                    <a:pt x="1106101" y="1825971"/>
                  </a:cubicBezTo>
                  <a:cubicBezTo>
                    <a:pt x="1092995" y="1839077"/>
                    <a:pt x="1075221" y="1846439"/>
                    <a:pt x="1056688" y="1846439"/>
                  </a:cubicBezTo>
                  <a:lnTo>
                    <a:pt x="69881" y="1846439"/>
                  </a:lnTo>
                  <a:cubicBezTo>
                    <a:pt x="31287" y="1846439"/>
                    <a:pt x="0" y="1815152"/>
                    <a:pt x="0" y="1776559"/>
                  </a:cubicBezTo>
                  <a:lnTo>
                    <a:pt x="0" y="69881"/>
                  </a:lnTo>
                  <a:cubicBezTo>
                    <a:pt x="0" y="51347"/>
                    <a:pt x="7362" y="33573"/>
                    <a:pt x="20468" y="20468"/>
                  </a:cubicBezTo>
                  <a:cubicBezTo>
                    <a:pt x="33573" y="7362"/>
                    <a:pt x="51347" y="0"/>
                    <a:pt x="6988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89054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2">
              <a:extLst>
                <a:ext uri="{FF2B5EF4-FFF2-40B4-BE49-F238E27FC236}">
                  <a16:creationId xmlns:a16="http://schemas.microsoft.com/office/drawing/2014/main" id="{8744C8F7-551D-C9FE-D5E1-83258D0CDBA4}"/>
                </a:ext>
              </a:extLst>
            </p:cNvPr>
            <p:cNvSpPr txBox="1"/>
            <p:nvPr/>
          </p:nvSpPr>
          <p:spPr>
            <a:xfrm>
              <a:off x="0" y="-47625"/>
              <a:ext cx="1126568" cy="18940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3" name="Google Shape;533;p22">
            <a:extLst>
              <a:ext uri="{FF2B5EF4-FFF2-40B4-BE49-F238E27FC236}">
                <a16:creationId xmlns:a16="http://schemas.microsoft.com/office/drawing/2014/main" id="{4C4433D5-B461-9F5D-586D-BB5FEA171175}"/>
              </a:ext>
            </a:extLst>
          </p:cNvPr>
          <p:cNvGrpSpPr/>
          <p:nvPr/>
        </p:nvGrpSpPr>
        <p:grpSpPr>
          <a:xfrm>
            <a:off x="3323850" y="-1865065"/>
            <a:ext cx="567607" cy="3172287"/>
            <a:chOff x="0" y="-47625"/>
            <a:chExt cx="329236" cy="1840059"/>
          </a:xfrm>
        </p:grpSpPr>
        <p:sp>
          <p:nvSpPr>
            <p:cNvPr id="534" name="Google Shape;534;p22">
              <a:extLst>
                <a:ext uri="{FF2B5EF4-FFF2-40B4-BE49-F238E27FC236}">
                  <a16:creationId xmlns:a16="http://schemas.microsoft.com/office/drawing/2014/main" id="{B3964F44-2780-757F-E278-99F5438DF7F2}"/>
                </a:ext>
              </a:extLst>
            </p:cNvPr>
            <p:cNvSpPr/>
            <p:nvPr/>
          </p:nvSpPr>
          <p:spPr>
            <a:xfrm>
              <a:off x="0" y="0"/>
              <a:ext cx="329236" cy="1792434"/>
            </a:xfrm>
            <a:custGeom>
              <a:avLst/>
              <a:gdLst/>
              <a:ahLst/>
              <a:cxnLst/>
              <a:rect l="l" t="t" r="r" b="b"/>
              <a:pathLst>
                <a:path w="329236" h="1792434" extrusionOk="0">
                  <a:moveTo>
                    <a:pt x="164618" y="0"/>
                  </a:moveTo>
                  <a:lnTo>
                    <a:pt x="164618" y="0"/>
                  </a:lnTo>
                  <a:cubicBezTo>
                    <a:pt x="208277" y="0"/>
                    <a:pt x="250148" y="17344"/>
                    <a:pt x="281020" y="48215"/>
                  </a:cubicBezTo>
                  <a:cubicBezTo>
                    <a:pt x="311892" y="79087"/>
                    <a:pt x="329236" y="120959"/>
                    <a:pt x="329236" y="164618"/>
                  </a:cubicBezTo>
                  <a:lnTo>
                    <a:pt x="329236" y="1627816"/>
                  </a:lnTo>
                  <a:cubicBezTo>
                    <a:pt x="329236" y="1718732"/>
                    <a:pt x="255534" y="1792434"/>
                    <a:pt x="164618" y="1792434"/>
                  </a:cubicBezTo>
                  <a:lnTo>
                    <a:pt x="164618" y="1792434"/>
                  </a:lnTo>
                  <a:cubicBezTo>
                    <a:pt x="73702" y="1792434"/>
                    <a:pt x="0" y="1718732"/>
                    <a:pt x="0" y="1627816"/>
                  </a:cubicBezTo>
                  <a:lnTo>
                    <a:pt x="0" y="164618"/>
                  </a:lnTo>
                  <a:cubicBezTo>
                    <a:pt x="0" y="73702"/>
                    <a:pt x="73702" y="0"/>
                    <a:pt x="164618" y="0"/>
                  </a:cubicBezTo>
                  <a:close/>
                </a:path>
              </a:pathLst>
            </a:custGeom>
            <a:solidFill>
              <a:srgbClr val="EDC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2">
              <a:extLst>
                <a:ext uri="{FF2B5EF4-FFF2-40B4-BE49-F238E27FC236}">
                  <a16:creationId xmlns:a16="http://schemas.microsoft.com/office/drawing/2014/main" id="{786DEF72-AC96-2BEC-1F92-DF4FF6967A98}"/>
                </a:ext>
              </a:extLst>
            </p:cNvPr>
            <p:cNvSpPr txBox="1"/>
            <p:nvPr/>
          </p:nvSpPr>
          <p:spPr>
            <a:xfrm>
              <a:off x="0" y="-47625"/>
              <a:ext cx="329236" cy="1840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6" name="Google Shape;536;p22">
            <a:extLst>
              <a:ext uri="{FF2B5EF4-FFF2-40B4-BE49-F238E27FC236}">
                <a16:creationId xmlns:a16="http://schemas.microsoft.com/office/drawing/2014/main" id="{9FA9E59E-9AB8-9BCF-EEDA-0B4245A087F5}"/>
              </a:ext>
            </a:extLst>
          </p:cNvPr>
          <p:cNvGrpSpPr/>
          <p:nvPr/>
        </p:nvGrpSpPr>
        <p:grpSpPr>
          <a:xfrm>
            <a:off x="3541340" y="-586930"/>
            <a:ext cx="1343678" cy="2104361"/>
            <a:chOff x="0" y="-47625"/>
            <a:chExt cx="910896" cy="1426573"/>
          </a:xfrm>
        </p:grpSpPr>
        <p:sp>
          <p:nvSpPr>
            <p:cNvPr id="537" name="Google Shape;537;p22">
              <a:extLst>
                <a:ext uri="{FF2B5EF4-FFF2-40B4-BE49-F238E27FC236}">
                  <a16:creationId xmlns:a16="http://schemas.microsoft.com/office/drawing/2014/main" id="{27D9A14E-545D-B254-4CC8-4C656BA9DE04}"/>
                </a:ext>
              </a:extLst>
            </p:cNvPr>
            <p:cNvSpPr/>
            <p:nvPr/>
          </p:nvSpPr>
          <p:spPr>
            <a:xfrm>
              <a:off x="0" y="0"/>
              <a:ext cx="910896" cy="1378948"/>
            </a:xfrm>
            <a:custGeom>
              <a:avLst/>
              <a:gdLst/>
              <a:ahLst/>
              <a:cxnLst/>
              <a:rect l="l" t="t" r="r" b="b"/>
              <a:pathLst>
                <a:path w="910896" h="1378948" extrusionOk="0">
                  <a:moveTo>
                    <a:pt x="86426" y="0"/>
                  </a:moveTo>
                  <a:lnTo>
                    <a:pt x="824470" y="0"/>
                  </a:lnTo>
                  <a:cubicBezTo>
                    <a:pt x="847392" y="0"/>
                    <a:pt x="869374" y="9106"/>
                    <a:pt x="885582" y="25314"/>
                  </a:cubicBezTo>
                  <a:cubicBezTo>
                    <a:pt x="901790" y="41522"/>
                    <a:pt x="910896" y="63504"/>
                    <a:pt x="910896" y="86426"/>
                  </a:cubicBezTo>
                  <a:lnTo>
                    <a:pt x="910896" y="1292522"/>
                  </a:lnTo>
                  <a:cubicBezTo>
                    <a:pt x="910896" y="1340254"/>
                    <a:pt x="872202" y="1378948"/>
                    <a:pt x="824470" y="1378948"/>
                  </a:cubicBezTo>
                  <a:lnTo>
                    <a:pt x="86426" y="1378948"/>
                  </a:lnTo>
                  <a:cubicBezTo>
                    <a:pt x="38694" y="1378948"/>
                    <a:pt x="0" y="1340254"/>
                    <a:pt x="0" y="1292522"/>
                  </a:cubicBezTo>
                  <a:lnTo>
                    <a:pt x="0" y="86426"/>
                  </a:lnTo>
                  <a:cubicBezTo>
                    <a:pt x="0" y="38694"/>
                    <a:pt x="38694" y="0"/>
                    <a:pt x="8642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89054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2">
              <a:extLst>
                <a:ext uri="{FF2B5EF4-FFF2-40B4-BE49-F238E27FC236}">
                  <a16:creationId xmlns:a16="http://schemas.microsoft.com/office/drawing/2014/main" id="{87F55D0D-2E61-2EDB-A68C-62C950C6F0DE}"/>
                </a:ext>
              </a:extLst>
            </p:cNvPr>
            <p:cNvSpPr txBox="1"/>
            <p:nvPr/>
          </p:nvSpPr>
          <p:spPr>
            <a:xfrm>
              <a:off x="0" y="-47625"/>
              <a:ext cx="910896" cy="14265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id="{BD8BBAD8-3E43-4B65-960C-40E1EAD1CE68}"/>
              </a:ext>
            </a:extLst>
          </p:cNvPr>
          <p:cNvSpPr txBox="1">
            <a:spLocks/>
          </p:cNvSpPr>
          <p:nvPr/>
        </p:nvSpPr>
        <p:spPr>
          <a:xfrm>
            <a:off x="1097550" y="617211"/>
            <a:ext cx="163638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/>
          </a:p>
        </p:txBody>
      </p:sp>
      <p:pic>
        <p:nvPicPr>
          <p:cNvPr id="4" name="Εικόνα 3" descr="Εικόνα που περιέχει κείμενο, ζωγραφιά, σκίτσο/σχέδιο, μελάν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F0637DB9-D8C3-15FE-7AED-C8CFF63F2E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1302030" y="-135436"/>
            <a:ext cx="4611245" cy="5921719"/>
          </a:xfrm>
          <a:prstGeom prst="rect">
            <a:avLst/>
          </a:prstGeom>
        </p:spPr>
      </p:pic>
      <p:grpSp>
        <p:nvGrpSpPr>
          <p:cNvPr id="6" name="Google Shape;508;p22">
            <a:extLst>
              <a:ext uri="{FF2B5EF4-FFF2-40B4-BE49-F238E27FC236}">
                <a16:creationId xmlns:a16="http://schemas.microsoft.com/office/drawing/2014/main" id="{9C0DF5E6-BC76-DC46-8664-61E3CB566DC0}"/>
              </a:ext>
            </a:extLst>
          </p:cNvPr>
          <p:cNvGrpSpPr/>
          <p:nvPr/>
        </p:nvGrpSpPr>
        <p:grpSpPr>
          <a:xfrm>
            <a:off x="7051693" y="7439174"/>
            <a:ext cx="14032476" cy="1438124"/>
            <a:chOff x="0" y="-47625"/>
            <a:chExt cx="10026977" cy="2716141"/>
          </a:xfrm>
        </p:grpSpPr>
        <p:sp>
          <p:nvSpPr>
            <p:cNvPr id="7" name="Google Shape;509;p22">
              <a:extLst>
                <a:ext uri="{FF2B5EF4-FFF2-40B4-BE49-F238E27FC236}">
                  <a16:creationId xmlns:a16="http://schemas.microsoft.com/office/drawing/2014/main" id="{CC5D375C-05F7-3625-4DF0-79DEA3F3F819}"/>
                </a:ext>
              </a:extLst>
            </p:cNvPr>
            <p:cNvSpPr/>
            <p:nvPr/>
          </p:nvSpPr>
          <p:spPr>
            <a:xfrm>
              <a:off x="0" y="0"/>
              <a:ext cx="10026977" cy="2668516"/>
            </a:xfrm>
            <a:custGeom>
              <a:avLst/>
              <a:gdLst/>
              <a:ahLst/>
              <a:cxnLst/>
              <a:rect l="l" t="t" r="r" b="b"/>
              <a:pathLst>
                <a:path w="10026977" h="2668516" extrusionOk="0">
                  <a:moveTo>
                    <a:pt x="7851" y="0"/>
                  </a:moveTo>
                  <a:lnTo>
                    <a:pt x="10019126" y="0"/>
                  </a:lnTo>
                  <a:cubicBezTo>
                    <a:pt x="10023462" y="0"/>
                    <a:pt x="10026977" y="3515"/>
                    <a:pt x="10026977" y="7851"/>
                  </a:cubicBezTo>
                  <a:lnTo>
                    <a:pt x="10026977" y="2660665"/>
                  </a:lnTo>
                  <a:cubicBezTo>
                    <a:pt x="10026977" y="2665001"/>
                    <a:pt x="10023462" y="2668516"/>
                    <a:pt x="10019126" y="2668516"/>
                  </a:cubicBezTo>
                  <a:lnTo>
                    <a:pt x="7851" y="2668516"/>
                  </a:lnTo>
                  <a:cubicBezTo>
                    <a:pt x="3515" y="2668516"/>
                    <a:pt x="0" y="2665001"/>
                    <a:pt x="0" y="2660665"/>
                  </a:cubicBezTo>
                  <a:lnTo>
                    <a:pt x="0" y="7851"/>
                  </a:lnTo>
                  <a:cubicBezTo>
                    <a:pt x="0" y="3515"/>
                    <a:pt x="3515" y="0"/>
                    <a:pt x="7851" y="0"/>
                  </a:cubicBezTo>
                  <a:close/>
                </a:path>
              </a:pathLst>
            </a:custGeom>
            <a:solidFill>
              <a:srgbClr val="890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10;p22">
              <a:extLst>
                <a:ext uri="{FF2B5EF4-FFF2-40B4-BE49-F238E27FC236}">
                  <a16:creationId xmlns:a16="http://schemas.microsoft.com/office/drawing/2014/main" id="{B5B873B4-7065-ACF0-4295-0BFF27F7CDE3}"/>
                </a:ext>
              </a:extLst>
            </p:cNvPr>
            <p:cNvSpPr txBox="1"/>
            <p:nvPr/>
          </p:nvSpPr>
          <p:spPr>
            <a:xfrm>
              <a:off x="0" y="-47625"/>
              <a:ext cx="10026977" cy="27161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" name="Google Shape;517;p22">
            <a:extLst>
              <a:ext uri="{FF2B5EF4-FFF2-40B4-BE49-F238E27FC236}">
                <a16:creationId xmlns:a16="http://schemas.microsoft.com/office/drawing/2014/main" id="{1E878D96-3249-ECBD-C0E3-A20A684985C2}"/>
              </a:ext>
            </a:extLst>
          </p:cNvPr>
          <p:cNvSpPr txBox="1"/>
          <p:nvPr/>
        </p:nvSpPr>
        <p:spPr>
          <a:xfrm>
            <a:off x="7473105" y="5159636"/>
            <a:ext cx="10416387" cy="1772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800" b="1" i="0" u="none" strike="noStrike" cap="none" dirty="0">
                <a:solidFill>
                  <a:srgbClr val="EDC253"/>
                </a:solidFill>
                <a:latin typeface="Cormorant SC"/>
                <a:ea typeface="Cormorant SC"/>
                <a:cs typeface="Cormorant SC"/>
                <a:sym typeface="Cormorant SC"/>
              </a:rPr>
              <a:t>Μουσουλμανικός κόσμος της βόρειας Αφρικής</a:t>
            </a:r>
            <a:endParaRPr sz="4800" dirty="0"/>
          </a:p>
        </p:txBody>
      </p:sp>
      <p:sp>
        <p:nvSpPr>
          <p:cNvPr id="10" name="Google Shape;518;p22">
            <a:extLst>
              <a:ext uri="{FF2B5EF4-FFF2-40B4-BE49-F238E27FC236}">
                <a16:creationId xmlns:a16="http://schemas.microsoft.com/office/drawing/2014/main" id="{389F1941-DA81-B7FD-EE12-DE0BB796D8B8}"/>
              </a:ext>
            </a:extLst>
          </p:cNvPr>
          <p:cNvSpPr txBox="1"/>
          <p:nvPr/>
        </p:nvSpPr>
        <p:spPr>
          <a:xfrm>
            <a:off x="8996286" y="7679394"/>
            <a:ext cx="7370027" cy="2068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b="1" dirty="0">
                <a:solidFill>
                  <a:srgbClr val="FFFFFF"/>
                </a:solidFill>
                <a:latin typeface="Inria Serif"/>
                <a:sym typeface="Inria Serif"/>
              </a:rPr>
              <a:t>Εύκολη επικοινωνία,</a:t>
            </a: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b="1" dirty="0">
                <a:solidFill>
                  <a:srgbClr val="FFFFFF"/>
                </a:solidFill>
                <a:latin typeface="Inria Serif"/>
                <a:sym typeface="Inria Serif"/>
              </a:rPr>
              <a:t>Αγροτικά &amp; βιοτεχνικά προϊόντα</a:t>
            </a:r>
            <a:r>
              <a:rPr lang="en-US" sz="2400" b="1" dirty="0">
                <a:solidFill>
                  <a:srgbClr val="FFFFFF"/>
                </a:solidFill>
                <a:latin typeface="Inria Serif"/>
                <a:sym typeface="Inria Serif"/>
              </a:rPr>
              <a:t> = </a:t>
            </a:r>
            <a:r>
              <a:rPr lang="el-GR" sz="2400" b="1" dirty="0">
                <a:solidFill>
                  <a:srgbClr val="FFFFFF"/>
                </a:solidFill>
                <a:latin typeface="Inria Serif"/>
                <a:sym typeface="Inria Serif"/>
              </a:rPr>
              <a:t>χαμηλό κόστος</a:t>
            </a: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l-GR" sz="2400" b="1" dirty="0">
              <a:solidFill>
                <a:srgbClr val="FFFFFF"/>
              </a:solidFill>
              <a:latin typeface="Inria Serif"/>
              <a:sym typeface="Inria Serif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l-GR" sz="2400" b="1" dirty="0">
              <a:solidFill>
                <a:srgbClr val="FFFFFF"/>
              </a:solidFill>
              <a:latin typeface="Inria Serif"/>
              <a:sym typeface="Inria Serif"/>
            </a:endParaRPr>
          </a:p>
        </p:txBody>
      </p:sp>
    </p:spTree>
    <p:extLst>
      <p:ext uri="{BB962C8B-B14F-4D97-AF65-F5344CB8AC3E}">
        <p14:creationId xmlns:p14="http://schemas.microsoft.com/office/powerpoint/2010/main" val="195324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RIC ROBERT WOLF">
            <a:extLst>
              <a:ext uri="{FF2B5EF4-FFF2-40B4-BE49-F238E27FC236}">
                <a16:creationId xmlns:a16="http://schemas.microsoft.com/office/drawing/2014/main" id="{443F0997-6196-2EE9-C018-077326FBC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757" y="3685331"/>
            <a:ext cx="2585223" cy="329973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1DABE7-7724-A23D-7753-1883726BC344}"/>
              </a:ext>
            </a:extLst>
          </p:cNvPr>
          <p:cNvSpPr txBox="1"/>
          <p:nvPr/>
        </p:nvSpPr>
        <p:spPr>
          <a:xfrm>
            <a:off x="864243" y="6030955"/>
            <a:ext cx="26066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Baguet Script" panose="00000500000000000000" pitchFamily="2" charset="0"/>
              </a:rPr>
              <a:t>Eric </a:t>
            </a:r>
          </a:p>
          <a:p>
            <a:r>
              <a:rPr lang="en-US" sz="2800" dirty="0">
                <a:solidFill>
                  <a:schemeClr val="tx1"/>
                </a:solidFill>
                <a:latin typeface="Baguet Script" panose="00000500000000000000" pitchFamily="2" charset="0"/>
              </a:rPr>
              <a:t>Wolf</a:t>
            </a:r>
          </a:p>
        </p:txBody>
      </p:sp>
      <p:sp>
        <p:nvSpPr>
          <p:cNvPr id="6" name="Δάκρυ 5">
            <a:extLst>
              <a:ext uri="{FF2B5EF4-FFF2-40B4-BE49-F238E27FC236}">
                <a16:creationId xmlns:a16="http://schemas.microsoft.com/office/drawing/2014/main" id="{BB502C8A-8FD7-40CC-1F94-88DF2D472A87}"/>
              </a:ext>
            </a:extLst>
          </p:cNvPr>
          <p:cNvSpPr/>
          <p:nvPr/>
        </p:nvSpPr>
        <p:spPr>
          <a:xfrm rot="11405645">
            <a:off x="5496154" y="306911"/>
            <a:ext cx="10578405" cy="7905948"/>
          </a:xfrm>
          <a:prstGeom prst="teardrop">
            <a:avLst>
              <a:gd name="adj" fmla="val 103929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087582-84A3-C3BE-E16E-602AED871598}"/>
              </a:ext>
            </a:extLst>
          </p:cNvPr>
          <p:cNvSpPr txBox="1"/>
          <p:nvPr/>
        </p:nvSpPr>
        <p:spPr>
          <a:xfrm>
            <a:off x="6074229" y="1845129"/>
            <a:ext cx="9176657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Δεν υπάρχουν κοινωνίες «χωρίς ιστορίας», απομονωμένες, στατικές.</a:t>
            </a:r>
          </a:p>
          <a:p>
            <a:endParaRPr lang="el-GR" sz="2400" b="1" dirty="0"/>
          </a:p>
          <a:p>
            <a:r>
              <a:rPr lang="el-GR" sz="2400" b="1" dirty="0"/>
              <a:t>Όλες οι κοινωνίες του κόσμου είναι και ήταν πάντοτε αλληλένδετες:</a:t>
            </a:r>
          </a:p>
          <a:p>
            <a:endParaRPr lang="el-GR" sz="2400" b="1" dirty="0"/>
          </a:p>
          <a:p>
            <a:endParaRPr lang="el-GR" sz="2400" b="1" dirty="0"/>
          </a:p>
          <a:p>
            <a:endParaRPr lang="el-GR" sz="2400" b="1" dirty="0"/>
          </a:p>
          <a:p>
            <a:r>
              <a:rPr lang="el-GR" sz="2400" b="1" dirty="0"/>
              <a:t>εμπόριο</a:t>
            </a:r>
          </a:p>
          <a:p>
            <a:r>
              <a:rPr lang="el-GR" sz="2400" b="1" dirty="0"/>
              <a:t>                                       οικονομικές σχέσεις</a:t>
            </a:r>
          </a:p>
          <a:p>
            <a:r>
              <a:rPr lang="el-GR" sz="2400" b="1" dirty="0"/>
              <a:t>                                                                                                                παραγωγή</a:t>
            </a:r>
          </a:p>
          <a:p>
            <a:r>
              <a:rPr lang="el-GR" sz="2400" b="1" dirty="0"/>
              <a:t>                                                   πολιτική και στρατιωτική επέκταση</a:t>
            </a:r>
          </a:p>
          <a:p>
            <a:r>
              <a:rPr lang="el-GR" sz="2400" b="1" dirty="0"/>
              <a:t>πολιτισμικές ανταλλαγές</a:t>
            </a:r>
          </a:p>
          <a:p>
            <a:endParaRPr lang="en-US" dirty="0"/>
          </a:p>
        </p:txBody>
      </p:sp>
      <p:cxnSp>
        <p:nvCxnSpPr>
          <p:cNvPr id="9" name="Ευθύγραμμο βέλος σύνδεσης 8">
            <a:extLst>
              <a:ext uri="{FF2B5EF4-FFF2-40B4-BE49-F238E27FC236}">
                <a16:creationId xmlns:a16="http://schemas.microsoft.com/office/drawing/2014/main" id="{FD91E1EB-13E3-859A-8112-68F069C08380}"/>
              </a:ext>
            </a:extLst>
          </p:cNvPr>
          <p:cNvCxnSpPr>
            <a:cxnSpLocks/>
          </p:cNvCxnSpPr>
          <p:nvPr/>
        </p:nvCxnSpPr>
        <p:spPr>
          <a:xfrm flipH="1">
            <a:off x="6493509" y="3844699"/>
            <a:ext cx="566057" cy="7184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Ευθύγραμμο βέλος σύνδεσης 9">
            <a:extLst>
              <a:ext uri="{FF2B5EF4-FFF2-40B4-BE49-F238E27FC236}">
                <a16:creationId xmlns:a16="http://schemas.microsoft.com/office/drawing/2014/main" id="{7A1B00B6-6427-F3AE-1683-B058E452C22D}"/>
              </a:ext>
            </a:extLst>
          </p:cNvPr>
          <p:cNvCxnSpPr>
            <a:cxnSpLocks/>
          </p:cNvCxnSpPr>
          <p:nvPr/>
        </p:nvCxnSpPr>
        <p:spPr>
          <a:xfrm>
            <a:off x="8234676" y="3844699"/>
            <a:ext cx="13914" cy="29809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Ευθύγραμμο βέλος σύνδεσης 13">
            <a:extLst>
              <a:ext uri="{FF2B5EF4-FFF2-40B4-BE49-F238E27FC236}">
                <a16:creationId xmlns:a16="http://schemas.microsoft.com/office/drawing/2014/main" id="{77830298-0A4B-AEB0-2E61-D53B9C19F407}"/>
              </a:ext>
            </a:extLst>
          </p:cNvPr>
          <p:cNvCxnSpPr>
            <a:cxnSpLocks/>
          </p:cNvCxnSpPr>
          <p:nvPr/>
        </p:nvCxnSpPr>
        <p:spPr>
          <a:xfrm flipH="1">
            <a:off x="7249339" y="3844699"/>
            <a:ext cx="333848" cy="18847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Ευθύγραμμο βέλος σύνδεσης 15">
            <a:extLst>
              <a:ext uri="{FF2B5EF4-FFF2-40B4-BE49-F238E27FC236}">
                <a16:creationId xmlns:a16="http://schemas.microsoft.com/office/drawing/2014/main" id="{33DBA360-26A2-5EB4-3918-CAC55035CB33}"/>
              </a:ext>
            </a:extLst>
          </p:cNvPr>
          <p:cNvCxnSpPr>
            <a:cxnSpLocks/>
          </p:cNvCxnSpPr>
          <p:nvPr/>
        </p:nvCxnSpPr>
        <p:spPr>
          <a:xfrm>
            <a:off x="10469576" y="3526971"/>
            <a:ext cx="0" cy="14443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Ευθύγραμμο βέλος σύνδεσης 18">
            <a:extLst>
              <a:ext uri="{FF2B5EF4-FFF2-40B4-BE49-F238E27FC236}">
                <a16:creationId xmlns:a16="http://schemas.microsoft.com/office/drawing/2014/main" id="{DC26335F-88FC-E3FB-C3DF-F78259EA1E97}"/>
              </a:ext>
            </a:extLst>
          </p:cNvPr>
          <p:cNvCxnSpPr>
            <a:cxnSpLocks/>
          </p:cNvCxnSpPr>
          <p:nvPr/>
        </p:nvCxnSpPr>
        <p:spPr>
          <a:xfrm>
            <a:off x="12390304" y="3543301"/>
            <a:ext cx="172291" cy="23186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28" name="Picture 4" descr="Η Ευρώπη και οι λαοί χωρίς ιστορία - R Eric Wolf - 9789601902555 |  Protoporia.gr">
            <a:extLst>
              <a:ext uri="{FF2B5EF4-FFF2-40B4-BE49-F238E27FC236}">
                <a16:creationId xmlns:a16="http://schemas.microsoft.com/office/drawing/2014/main" id="{A70E86D0-1815-C380-1CC1-E1EC7F9F0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5624" y="196622"/>
            <a:ext cx="1978908" cy="288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590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4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75634" b="-75634"/>
            </a:stretch>
          </a:blipFill>
          <a:ln>
            <a:noFill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242" name="Google Shape;242;p14"/>
          <p:cNvGrpSpPr/>
          <p:nvPr/>
        </p:nvGrpSpPr>
        <p:grpSpPr>
          <a:xfrm>
            <a:off x="-804964" y="966724"/>
            <a:ext cx="5587104" cy="5429525"/>
            <a:chOff x="0" y="-47625"/>
            <a:chExt cx="1471501" cy="1429998"/>
          </a:xfrm>
        </p:grpSpPr>
        <p:sp>
          <p:nvSpPr>
            <p:cNvPr id="243" name="Google Shape;243;p14"/>
            <p:cNvSpPr/>
            <p:nvPr/>
          </p:nvSpPr>
          <p:spPr>
            <a:xfrm>
              <a:off x="0" y="0"/>
              <a:ext cx="1471501" cy="1382373"/>
            </a:xfrm>
            <a:custGeom>
              <a:avLst/>
              <a:gdLst/>
              <a:ahLst/>
              <a:cxnLst/>
              <a:rect l="l" t="t" r="r" b="b"/>
              <a:pathLst>
                <a:path w="1471501" h="1382373" extrusionOk="0">
                  <a:moveTo>
                    <a:pt x="20785" y="0"/>
                  </a:moveTo>
                  <a:lnTo>
                    <a:pt x="1450716" y="0"/>
                  </a:lnTo>
                  <a:cubicBezTo>
                    <a:pt x="1456228" y="0"/>
                    <a:pt x="1461515" y="2190"/>
                    <a:pt x="1465413" y="6088"/>
                  </a:cubicBezTo>
                  <a:cubicBezTo>
                    <a:pt x="1469311" y="9986"/>
                    <a:pt x="1471501" y="15273"/>
                    <a:pt x="1471501" y="20785"/>
                  </a:cubicBezTo>
                  <a:lnTo>
                    <a:pt x="1471501" y="1361588"/>
                  </a:lnTo>
                  <a:cubicBezTo>
                    <a:pt x="1471501" y="1367101"/>
                    <a:pt x="1469311" y="1372388"/>
                    <a:pt x="1465413" y="1376286"/>
                  </a:cubicBezTo>
                  <a:cubicBezTo>
                    <a:pt x="1461515" y="1380184"/>
                    <a:pt x="1456228" y="1382373"/>
                    <a:pt x="1450716" y="1382373"/>
                  </a:cubicBezTo>
                  <a:lnTo>
                    <a:pt x="20785" y="1382373"/>
                  </a:lnTo>
                  <a:cubicBezTo>
                    <a:pt x="15273" y="1382373"/>
                    <a:pt x="9986" y="1380184"/>
                    <a:pt x="6088" y="1376286"/>
                  </a:cubicBezTo>
                  <a:cubicBezTo>
                    <a:pt x="2190" y="1372388"/>
                    <a:pt x="0" y="1367101"/>
                    <a:pt x="0" y="1361588"/>
                  </a:cubicBezTo>
                  <a:lnTo>
                    <a:pt x="0" y="20785"/>
                  </a:lnTo>
                  <a:cubicBezTo>
                    <a:pt x="0" y="15273"/>
                    <a:pt x="2190" y="9986"/>
                    <a:pt x="6088" y="6088"/>
                  </a:cubicBezTo>
                  <a:cubicBezTo>
                    <a:pt x="9986" y="2190"/>
                    <a:pt x="15273" y="0"/>
                    <a:pt x="20785" y="0"/>
                  </a:cubicBezTo>
                  <a:close/>
                </a:path>
              </a:pathLst>
            </a:custGeom>
            <a:solidFill>
              <a:srgbClr val="890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4"/>
            <p:cNvSpPr txBox="1"/>
            <p:nvPr/>
          </p:nvSpPr>
          <p:spPr>
            <a:xfrm>
              <a:off x="0" y="-47625"/>
              <a:ext cx="1471501" cy="1429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9" name="Google Shape;249;p14"/>
          <p:cNvSpPr txBox="1"/>
          <p:nvPr/>
        </p:nvSpPr>
        <p:spPr>
          <a:xfrm>
            <a:off x="5587104" y="1"/>
            <a:ext cx="12553939" cy="7755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endParaRPr lang="el-GR" sz="2400" b="1" dirty="0">
              <a:solidFill>
                <a:schemeClr val="bg1"/>
              </a:solidFill>
            </a:endParaRPr>
          </a:p>
          <a:p>
            <a:r>
              <a:rPr lang="el-GR" sz="2400" b="1" u="sng" dirty="0">
                <a:solidFill>
                  <a:schemeClr val="bg1"/>
                </a:solidFill>
              </a:rPr>
              <a:t>Ευρώπη: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chemeClr val="bg1"/>
                </a:solidFill>
              </a:rPr>
              <a:t>«Περιορισμένη στα άκρα μιας χερσονήσου», με τον γεωπολιτικό της πυρήνα να συγκεντρώνεται κατά μήκος των ακμών.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chemeClr val="bg1"/>
                </a:solidFill>
              </a:rPr>
              <a:t>Οι ευρωπαϊκές κοινωνίες αναπτύχθηκαν γύρω από παραλιακές ζώνες και ποτάμια, με εύκολη πρόσβαση σε θάλασσα και εμπόριο.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chemeClr val="bg1"/>
                </a:solidFill>
              </a:rPr>
              <a:t>Η γεωγραφία = διασπορά &amp; επαφή με άλλες περιοχές. Σημασία της θάλασσας για στρατηγική &amp; οικονομία.</a:t>
            </a:r>
          </a:p>
          <a:p>
            <a:pPr lvl="1"/>
            <a:endParaRPr lang="el-GR" sz="2400" b="1" dirty="0">
              <a:solidFill>
                <a:schemeClr val="bg1"/>
              </a:solidFill>
            </a:endParaRPr>
          </a:p>
          <a:p>
            <a:r>
              <a:rPr lang="el-GR" sz="2400" b="1" u="sng" dirty="0">
                <a:solidFill>
                  <a:schemeClr val="bg1"/>
                </a:solidFill>
              </a:rPr>
              <a:t>Ισλαμικός κόσμος: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chemeClr val="bg1"/>
                </a:solidFill>
              </a:rPr>
              <a:t>«Εκτεινόταν </a:t>
            </a:r>
            <a:r>
              <a:rPr lang="el-GR" sz="2400" b="1" dirty="0" err="1">
                <a:solidFill>
                  <a:schemeClr val="bg1"/>
                </a:solidFill>
              </a:rPr>
              <a:t>διαμήκως</a:t>
            </a:r>
            <a:r>
              <a:rPr lang="el-GR" sz="2400" b="1" dirty="0">
                <a:solidFill>
                  <a:schemeClr val="bg1"/>
                </a:solidFill>
              </a:rPr>
              <a:t> κατά μήκος της </a:t>
            </a:r>
            <a:r>
              <a:rPr lang="el-GR" sz="2400" b="1" dirty="0" err="1">
                <a:solidFill>
                  <a:schemeClr val="bg1"/>
                </a:solidFill>
              </a:rPr>
              <a:t>ευρασιατικής</a:t>
            </a:r>
            <a:r>
              <a:rPr lang="el-GR" sz="2400" b="1" dirty="0">
                <a:solidFill>
                  <a:schemeClr val="bg1"/>
                </a:solidFill>
              </a:rPr>
              <a:t> σπονδυλικής γραμμής», δηλαδή κατά μήκος σημαντικών εμπορικών &amp; στρατηγικών διαδρόμων, με επεκτάσεις σε Δυτική και Ανατολική Αφρική.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chemeClr val="bg1"/>
                </a:solidFill>
              </a:rPr>
              <a:t>Η ισλαμική πολιτική &amp; οικονομική οργάνωση = εκτεταμένη &amp; διάχυτη, συνδέοντας πολλές διαφορετικές περιοχές με έναν πολιτισμικό και θρησκευτικό ιστό.</a:t>
            </a:r>
          </a:p>
          <a:p>
            <a:pPr lvl="1"/>
            <a:endParaRPr lang="el-GR" sz="2400" b="1" dirty="0">
              <a:solidFill>
                <a:schemeClr val="bg1"/>
              </a:solidFill>
            </a:endParaRPr>
          </a:p>
          <a:p>
            <a:r>
              <a:rPr lang="el-GR" sz="2400" b="1" u="sng" dirty="0">
                <a:solidFill>
                  <a:schemeClr val="bg1"/>
                </a:solidFill>
              </a:rPr>
              <a:t>Κίνα: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chemeClr val="bg1"/>
                </a:solidFill>
              </a:rPr>
              <a:t>«Συμπαγής μονάδα, μεγάλη σε σύγκριση με τις δυτικές πολιτείες».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chemeClr val="bg1"/>
                </a:solidFill>
              </a:rPr>
              <a:t>Η γεωγραφική ενότητα επέτρεψε κεντρική διοίκηση &amp; συνεχή ανάπτυξη ενός συγκεντρωτικού κράτους, σε αντίθεση με τις πιο διάσπαρτες και ποικιλόμορφες ευρωπαϊκές ή ισλαμικές περιοχές.</a:t>
            </a:r>
          </a:p>
        </p:txBody>
      </p:sp>
      <p:cxnSp>
        <p:nvCxnSpPr>
          <p:cNvPr id="253" name="Google Shape;253;p14"/>
          <p:cNvCxnSpPr/>
          <p:nvPr/>
        </p:nvCxnSpPr>
        <p:spPr>
          <a:xfrm>
            <a:off x="12431220" y="9239250"/>
            <a:ext cx="7185063" cy="0"/>
          </a:xfrm>
          <a:prstGeom prst="straightConnector1">
            <a:avLst/>
          </a:prstGeom>
          <a:noFill/>
          <a:ln w="38100" cap="rnd" cmpd="sng">
            <a:solidFill>
              <a:srgbClr val="EDC25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4" name="Google Shape;254;p14"/>
          <p:cNvSpPr/>
          <p:nvPr/>
        </p:nvSpPr>
        <p:spPr>
          <a:xfrm rot="10800000">
            <a:off x="7677837" y="8821563"/>
            <a:ext cx="2932327" cy="964002"/>
          </a:xfrm>
          <a:custGeom>
            <a:avLst/>
            <a:gdLst/>
            <a:ahLst/>
            <a:cxnLst/>
            <a:rect l="l" t="t" r="r" b="b"/>
            <a:pathLst>
              <a:path w="2932327" h="964002" extrusionOk="0">
                <a:moveTo>
                  <a:pt x="0" y="0"/>
                </a:moveTo>
                <a:lnTo>
                  <a:pt x="2932326" y="0"/>
                </a:lnTo>
                <a:lnTo>
                  <a:pt x="2932326" y="964003"/>
                </a:lnTo>
                <a:lnTo>
                  <a:pt x="0" y="9640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cxnSp>
        <p:nvCxnSpPr>
          <p:cNvPr id="259" name="Google Shape;259;p14"/>
          <p:cNvCxnSpPr/>
          <p:nvPr/>
        </p:nvCxnSpPr>
        <p:spPr>
          <a:xfrm>
            <a:off x="-804964" y="9239250"/>
            <a:ext cx="6635936" cy="0"/>
          </a:xfrm>
          <a:prstGeom prst="straightConnector1">
            <a:avLst/>
          </a:prstGeom>
          <a:noFill/>
          <a:ln w="38100" cap="rnd" cmpd="sng">
            <a:solidFill>
              <a:srgbClr val="EDC253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" name="Εικόνα 2" descr="Εικόνα που περιέχει κείμενο, χάρτης, Άτλας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9D72444A-587A-4CF3-BEC7-7852EA99E7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45230" y="3040323"/>
            <a:ext cx="5848980" cy="38993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A1809D-760E-D6DC-7322-CEF6F50C2896}"/>
              </a:ext>
            </a:extLst>
          </p:cNvPr>
          <p:cNvSpPr txBox="1"/>
          <p:nvPr/>
        </p:nvSpPr>
        <p:spPr>
          <a:xfrm>
            <a:off x="6213185" y="0"/>
            <a:ext cx="8868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>
              <a:solidFill>
                <a:schemeClr val="tx1"/>
              </a:solidFill>
              <a:latin typeface="Cormorant SC" panose="020B0604020202020204" charset="0"/>
              <a:ea typeface="Cormorant SC" panose="020B060402020202020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A871ED-6E1A-629A-6E9D-2A257E6E3989}"/>
              </a:ext>
            </a:extLst>
          </p:cNvPr>
          <p:cNvSpPr txBox="1"/>
          <p:nvPr/>
        </p:nvSpPr>
        <p:spPr>
          <a:xfrm>
            <a:off x="676973" y="1185996"/>
            <a:ext cx="417864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800" b="1" dirty="0">
                <a:solidFill>
                  <a:schemeClr val="tx1"/>
                </a:solidFill>
                <a:latin typeface="Cormorant SC" panose="020B0604020202020204" charset="0"/>
                <a:ea typeface="Cormorant SC" panose="020B0604020202020204" charset="0"/>
              </a:rPr>
              <a:t>Συγκριτική γεωπολιτική ανάλυση διαφορετικών πολιτισμικών περιοχών</a:t>
            </a:r>
            <a:endParaRPr lang="en-US" sz="2800" b="1" dirty="0">
              <a:solidFill>
                <a:schemeClr val="tx1"/>
              </a:solidFill>
              <a:latin typeface="Cormorant SC" panose="020B0604020202020204" charset="0"/>
              <a:ea typeface="Cormorant SC" panose="020B06040202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106587C-FC87-1EA3-1F40-2D89973928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50949" y="3822600"/>
            <a:ext cx="16143137" cy="4113086"/>
          </a:xfrm>
        </p:spPr>
        <p:txBody>
          <a:bodyPr>
            <a:normAutofit fontScale="85000" lnSpcReduction="20000"/>
          </a:bodyPr>
          <a:lstStyle/>
          <a:p>
            <a:r>
              <a:rPr lang="el-GR" b="1" dirty="0">
                <a:solidFill>
                  <a:schemeClr val="bg1"/>
                </a:solidFill>
              </a:rPr>
              <a:t>Ιστορική πορεία κάθε πολιτισμικής περιοχής είναι προϊόν της ιδιαίτερης γεωγραφικής της δομής και των διασυνδέσεών της.</a:t>
            </a:r>
          </a:p>
          <a:p>
            <a:endParaRPr lang="el-GR" b="1" dirty="0">
              <a:solidFill>
                <a:schemeClr val="bg1"/>
              </a:solidFill>
            </a:endParaRPr>
          </a:p>
          <a:p>
            <a:r>
              <a:rPr lang="el-GR" b="1" dirty="0">
                <a:solidFill>
                  <a:schemeClr val="bg1"/>
                </a:solidFill>
              </a:rPr>
              <a:t>Η γεωγραφία δεν είναι ουδέτερη, ένα στατικό υπόβαθρο αλλά  ένας ενεργός παράγοντας ιστορίας που κατευθύνει τη μορφή κοινωνικής, οικονομικής &amp; πολιτικής οργάνωσης. </a:t>
            </a:r>
          </a:p>
          <a:p>
            <a:pPr marL="114300" indent="0">
              <a:buNone/>
            </a:pPr>
            <a:endParaRPr lang="el-GR" b="1" dirty="0">
              <a:solidFill>
                <a:schemeClr val="bg1"/>
              </a:solidFill>
            </a:endParaRPr>
          </a:p>
          <a:p>
            <a:r>
              <a:rPr lang="el-GR" b="1" dirty="0">
                <a:solidFill>
                  <a:schemeClr val="bg1"/>
                </a:solidFill>
              </a:rPr>
              <a:t>Συνδέει τις γεωγραφικές διαφορές με διαφορετικούς τρόπους ενσωμάτωσης στον παγκόσμιο καπιταλισμό</a:t>
            </a:r>
          </a:p>
          <a:p>
            <a:pPr marL="114300" indent="0">
              <a:buNone/>
            </a:pPr>
            <a:endParaRPr lang="el-GR" b="1" dirty="0">
              <a:solidFill>
                <a:schemeClr val="bg1"/>
              </a:solidFill>
            </a:endParaRPr>
          </a:p>
          <a:p>
            <a:r>
              <a:rPr lang="el-GR" b="1" dirty="0">
                <a:solidFill>
                  <a:schemeClr val="bg1"/>
                </a:solidFill>
              </a:rPr>
              <a:t>Καταρρίπτει τον </a:t>
            </a:r>
            <a:r>
              <a:rPr lang="el-GR" b="1" dirty="0" err="1">
                <a:solidFill>
                  <a:schemeClr val="bg1"/>
                </a:solidFill>
              </a:rPr>
              <a:t>ευρωκεντρισμό</a:t>
            </a:r>
            <a:r>
              <a:rPr lang="el-GR" b="1" dirty="0">
                <a:solidFill>
                  <a:schemeClr val="bg1"/>
                </a:solidFill>
              </a:rPr>
              <a:t> = όλοι αυτοί οι κόσμοι συμμετείχαν σε παγκόσμιες διαδικασίες – ΔΕΝ ΥΠΗΡΧΑΝ «ΛΑΟΙ ΧΩΡΙΣ ΙΣΤΟΡΙΑ»</a:t>
            </a:r>
          </a:p>
          <a:p>
            <a:endParaRPr lang="el-GR" b="1" dirty="0">
              <a:solidFill>
                <a:schemeClr val="bg1"/>
              </a:solidFill>
            </a:endParaRPr>
          </a:p>
          <a:p>
            <a:r>
              <a:rPr lang="el-GR" b="1" dirty="0">
                <a:solidFill>
                  <a:schemeClr val="bg1"/>
                </a:solidFill>
              </a:rPr>
              <a:t>Η Ευρώπη αξιοποίησε την περιφερειακή της θέση για να επεκταθεί παγκοσμίως.</a:t>
            </a:r>
          </a:p>
          <a:p>
            <a:r>
              <a:rPr lang="el-GR" b="1" dirty="0">
                <a:solidFill>
                  <a:schemeClr val="bg1"/>
                </a:solidFill>
              </a:rPr>
              <a:t>Ο Ισλαμικός κόσμος συγκρότησε ένα πολιτισμικό και εμπορικό δίκτυο μεγάλης έκτασης.</a:t>
            </a:r>
          </a:p>
          <a:p>
            <a:r>
              <a:rPr lang="el-GR" b="1" dirty="0">
                <a:solidFill>
                  <a:schemeClr val="bg1"/>
                </a:solidFill>
              </a:rPr>
              <a:t>Η Κίνα ενσάρκωσε το πρότυπο του κεντρομόλου, σταθερού και συγκεντρωτικού κράτους.</a:t>
            </a:r>
          </a:p>
          <a:p>
            <a:endParaRPr lang="el-GR" dirty="0"/>
          </a:p>
          <a:p>
            <a:endParaRPr lang="en-US" dirty="0"/>
          </a:p>
        </p:txBody>
      </p:sp>
      <p:sp>
        <p:nvSpPr>
          <p:cNvPr id="5" name="Βέλος: Κάτω 4">
            <a:extLst>
              <a:ext uri="{FF2B5EF4-FFF2-40B4-BE49-F238E27FC236}">
                <a16:creationId xmlns:a16="http://schemas.microsoft.com/office/drawing/2014/main" id="{6CADBF0F-C48A-AE2E-FC07-5BBF126E8154}"/>
              </a:ext>
            </a:extLst>
          </p:cNvPr>
          <p:cNvSpPr/>
          <p:nvPr/>
        </p:nvSpPr>
        <p:spPr>
          <a:xfrm>
            <a:off x="7298871" y="6253843"/>
            <a:ext cx="783772" cy="5715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377464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4B73BA5-EE1B-4539-D44C-09DEC36DCA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48815" y="375631"/>
            <a:ext cx="11137200" cy="1470000"/>
          </a:xfrm>
        </p:spPr>
        <p:txBody>
          <a:bodyPr>
            <a:normAutofit fontScale="90000"/>
          </a:bodyPr>
          <a:lstStyle/>
          <a:p>
            <a:r>
              <a:rPr lang="el-GR" dirty="0"/>
              <a:t>Εμπόριο των λαών «χωρίς ιστορία»</a:t>
            </a:r>
            <a:endParaRPr lang="en-US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F664FE13-3C37-FA71-417B-053692FC3B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2318657"/>
            <a:ext cx="14859000" cy="4294415"/>
          </a:xfrm>
        </p:spPr>
        <p:txBody>
          <a:bodyPr>
            <a:noAutofit/>
          </a:bodyPr>
          <a:lstStyle/>
          <a:p>
            <a:r>
              <a:rPr lang="el-GR" sz="2400" b="1" dirty="0"/>
              <a:t>📌Οι λεγόμενοι «λαοί χωρίς ιστορία» δεν ήταν ποτέ πραγματικά απομονωμένοι ή ασήμαντοι, αλλά συμμετείχαν ενεργά σε μεγάλα παγκόσμια δίκτυα ανταλλαγών και επαφών πολύ πριν από την ευρωπαϊκή αποικιοκρατία. Είχαν ιστορία, ρόλο &amp; σημασία στον παγκόσμιο χάρτη. Η παγκόσμια ιστορία δεν είναι αποκλειστικά «ευρωπαϊκή ιστορία»!!!</a:t>
            </a:r>
          </a:p>
          <a:p>
            <a:endParaRPr lang="el-GR" sz="2400" b="1" dirty="0"/>
          </a:p>
          <a:p>
            <a:endParaRPr lang="el-GR" sz="2400" b="1" dirty="0"/>
          </a:p>
          <a:p>
            <a:r>
              <a:rPr lang="el-GR" sz="2400" b="1" dirty="0"/>
              <a:t>Πχ.  καραβάνια εμπορικές οδοί της Ασίας, της Αφρικής &amp; του ισλαμικού κόσμου = ισχυρά δίκτυα εμπορίου και επικοινωνίας που συνέδεαν τεράστιες περιοχές του κόσμου.</a:t>
            </a:r>
          </a:p>
          <a:p>
            <a:endParaRPr lang="el-GR" sz="2400" b="1" dirty="0"/>
          </a:p>
          <a:p>
            <a:r>
              <a:rPr lang="el-GR" sz="2400" b="1" dirty="0"/>
              <a:t>Οι Οθωμανοί αναφέρονται ως ένα παράδειγμα δύναμης που ήλεγχε κομβικά σημεία αυτών των δικτύων και συνέβαλε στη ροή αγαθών, ιδεών και ανθρώπων.</a:t>
            </a:r>
          </a:p>
          <a:p>
            <a:endParaRPr lang="el-GR" sz="2400" b="1" dirty="0"/>
          </a:p>
          <a:p>
            <a:endParaRPr lang="el-GR" sz="2400" b="1" dirty="0"/>
          </a:p>
          <a:p>
            <a:r>
              <a:rPr lang="el-GR" sz="2400" b="1" dirty="0"/>
              <a:t>Ο </a:t>
            </a:r>
            <a:r>
              <a:rPr lang="el-GR" sz="2400" b="1" dirty="0" err="1"/>
              <a:t>Wolf</a:t>
            </a:r>
            <a:r>
              <a:rPr lang="el-GR" sz="2400" b="1" dirty="0"/>
              <a:t> αντικρούει την </a:t>
            </a:r>
            <a:r>
              <a:rPr lang="el-GR" sz="2400" b="1" dirty="0" err="1"/>
              <a:t>ευρωκεντρική</a:t>
            </a:r>
            <a:r>
              <a:rPr lang="el-GR" sz="2400" b="1" dirty="0"/>
              <a:t> άποψη ότι η ιστορία του κόσμου ξεκινά με την Ευρώπη και δείχνει ότι πριν από την ευρωπαϊκή παγκόσμια επέκταση υπήρχαν ήδη περίπλοκα, δυναμικά συστήματα αλληλεπίδρασης.</a:t>
            </a:r>
          </a:p>
        </p:txBody>
      </p:sp>
      <p:sp>
        <p:nvSpPr>
          <p:cNvPr id="4" name="Βέλος: Οδοντωτό δεξιό 3">
            <a:extLst>
              <a:ext uri="{FF2B5EF4-FFF2-40B4-BE49-F238E27FC236}">
                <a16:creationId xmlns:a16="http://schemas.microsoft.com/office/drawing/2014/main" id="{36E29248-3F0A-565F-CA7E-77EF64D7F923}"/>
              </a:ext>
            </a:extLst>
          </p:cNvPr>
          <p:cNvSpPr/>
          <p:nvPr/>
        </p:nvSpPr>
        <p:spPr>
          <a:xfrm rot="5400000">
            <a:off x="9878786" y="7086600"/>
            <a:ext cx="832757" cy="522514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43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Πίνακας 4">
            <a:extLst>
              <a:ext uri="{FF2B5EF4-FFF2-40B4-BE49-F238E27FC236}">
                <a16:creationId xmlns:a16="http://schemas.microsoft.com/office/drawing/2014/main" id="{D87995B8-9167-AA06-B2C1-22C0394ECA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532261"/>
              </p:ext>
            </p:extLst>
          </p:nvPr>
        </p:nvGraphicFramePr>
        <p:xfrm>
          <a:off x="457200" y="522514"/>
          <a:ext cx="17422584" cy="919298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807528">
                  <a:extLst>
                    <a:ext uri="{9D8B030D-6E8A-4147-A177-3AD203B41FA5}">
                      <a16:colId xmlns:a16="http://schemas.microsoft.com/office/drawing/2014/main" val="573694930"/>
                    </a:ext>
                  </a:extLst>
                </a:gridCol>
                <a:gridCol w="5807528">
                  <a:extLst>
                    <a:ext uri="{9D8B030D-6E8A-4147-A177-3AD203B41FA5}">
                      <a16:colId xmlns:a16="http://schemas.microsoft.com/office/drawing/2014/main" val="4068380264"/>
                    </a:ext>
                  </a:extLst>
                </a:gridCol>
                <a:gridCol w="5807528">
                  <a:extLst>
                    <a:ext uri="{9D8B030D-6E8A-4147-A177-3AD203B41FA5}">
                      <a16:colId xmlns:a16="http://schemas.microsoft.com/office/drawing/2014/main" val="4262432138"/>
                    </a:ext>
                  </a:extLst>
                </a:gridCol>
              </a:tblGrid>
              <a:tr h="1202970"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>
                          <a:solidFill>
                            <a:schemeClr val="accent1"/>
                          </a:solidFill>
                        </a:rPr>
                        <a:t>Χαρακτηριστικά</a:t>
                      </a:r>
                      <a:endParaRPr lang="en-US" sz="28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>
                          <a:solidFill>
                            <a:schemeClr val="accent1"/>
                          </a:solidFill>
                        </a:rPr>
                        <a:t>Παραδοσιακοί νομάδες (</a:t>
                      </a:r>
                      <a:r>
                        <a:rPr lang="en-US" sz="2800" b="1" dirty="0">
                          <a:solidFill>
                            <a:schemeClr val="accent1"/>
                          </a:solidFill>
                        </a:rPr>
                        <a:t>pastoral nomads)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>
                          <a:solidFill>
                            <a:schemeClr val="accent1"/>
                          </a:solidFill>
                        </a:rPr>
                        <a:t>Πρώιμοι Οθωμανοί</a:t>
                      </a:r>
                      <a:endParaRPr lang="en-US" sz="28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7840867"/>
                  </a:ext>
                </a:extLst>
              </a:tr>
              <a:tr h="1383989"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>
                          <a:solidFill>
                            <a:schemeClr val="accent1"/>
                          </a:solidFill>
                        </a:rPr>
                        <a:t>Οικονομική βάση</a:t>
                      </a:r>
                      <a:endParaRPr lang="en-US" sz="28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>
                          <a:solidFill>
                            <a:schemeClr val="accent1"/>
                          </a:solidFill>
                        </a:rPr>
                        <a:t>Κτηνοτροφία, εισοδήματα από φόρους/προστασία καραβανιών</a:t>
                      </a:r>
                      <a:endParaRPr lang="en-US" sz="28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>
                          <a:solidFill>
                            <a:schemeClr val="accent1"/>
                          </a:solidFill>
                        </a:rPr>
                        <a:t>Αρχικά κτηνοτροφία, σταδιακή επέκταση με φόρους και λεηλασίες</a:t>
                      </a:r>
                      <a:endParaRPr lang="en-US" sz="28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3405515"/>
                  </a:ext>
                </a:extLst>
              </a:tr>
              <a:tr h="2139737"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>
                          <a:solidFill>
                            <a:schemeClr val="accent1"/>
                          </a:solidFill>
                        </a:rPr>
                        <a:t>Κινητικότητα</a:t>
                      </a:r>
                      <a:endParaRPr lang="en-US" sz="28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>
                          <a:solidFill>
                            <a:schemeClr val="accent1"/>
                          </a:solidFill>
                        </a:rPr>
                        <a:t>Κινητικότητα για βοσκή και έλεγχος εδαφών</a:t>
                      </a:r>
                      <a:endParaRPr lang="en-US" sz="28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>
                          <a:solidFill>
                            <a:schemeClr val="accent1"/>
                          </a:solidFill>
                        </a:rPr>
                        <a:t>Στρατιωτική κινητικότητα,, γρήγορη κατάκτηση γειτονικών χωρών</a:t>
                      </a:r>
                      <a:endParaRPr lang="en-US" sz="28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3463917"/>
                  </a:ext>
                </a:extLst>
              </a:tr>
              <a:tr h="1698311"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>
                          <a:solidFill>
                            <a:schemeClr val="accent1"/>
                          </a:solidFill>
                        </a:rPr>
                        <a:t>Έλεγχος εμπορικών δρόμων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>
                          <a:solidFill>
                            <a:schemeClr val="accent1"/>
                          </a:solidFill>
                        </a:rPr>
                        <a:t>Έλεγχος καραβανιών, απαίτηση για αντάλλαγμα για ασφαλή διέλευση</a:t>
                      </a:r>
                      <a:endParaRPr lang="en-US" sz="28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>
                          <a:solidFill>
                            <a:schemeClr val="accent1"/>
                          </a:solidFill>
                        </a:rPr>
                        <a:t>Έλεγχος εμπορικών διαδρομών, απαίτηση για φόρους ή ανταλλάγματα</a:t>
                      </a:r>
                      <a:endParaRPr lang="en-US" sz="28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115503"/>
                  </a:ext>
                </a:extLst>
              </a:tr>
              <a:tr h="1383989"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>
                          <a:solidFill>
                            <a:schemeClr val="accent1"/>
                          </a:solidFill>
                        </a:rPr>
                        <a:t>Στρατιωτική δύναμη</a:t>
                      </a:r>
                      <a:endParaRPr lang="en-US" sz="28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>
                          <a:solidFill>
                            <a:schemeClr val="accent1"/>
                          </a:solidFill>
                        </a:rPr>
                        <a:t>Ικανές στρατιωτικές ομάδες για προστασία και επιβολή φόρου</a:t>
                      </a:r>
                      <a:endParaRPr lang="en-US" sz="28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>
                          <a:solidFill>
                            <a:schemeClr val="accent1"/>
                          </a:solidFill>
                        </a:rPr>
                        <a:t>Μικρές ένοπλες ομάδες, επέκταση μέσω πολέμου και συμμαχιών</a:t>
                      </a:r>
                      <a:endParaRPr lang="en-US" sz="28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410487"/>
                  </a:ext>
                </a:extLst>
              </a:tr>
              <a:tr h="1383989"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>
                          <a:solidFill>
                            <a:schemeClr val="accent1"/>
                          </a:solidFill>
                        </a:rPr>
                        <a:t>Πολιτική οργάνωση</a:t>
                      </a:r>
                      <a:endParaRPr lang="en-US" sz="28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>
                          <a:solidFill>
                            <a:schemeClr val="accent1"/>
                          </a:solidFill>
                        </a:rPr>
                        <a:t>Φυλετική/κοινοτική ηγεσία</a:t>
                      </a:r>
                      <a:endParaRPr lang="en-US" sz="28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>
                          <a:solidFill>
                            <a:schemeClr val="accent1"/>
                          </a:solidFill>
                        </a:rPr>
                        <a:t>Από μικροί ηγεμόνες σε σουλτανάτο με διοικητική δομή</a:t>
                      </a:r>
                      <a:endParaRPr lang="en-US" sz="28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8545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5754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6E1A21E-E846-4E2A-127E-A0F5A3EB31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3986" y="391959"/>
            <a:ext cx="9715500" cy="1518484"/>
          </a:xfrm>
        </p:spPr>
        <p:txBody>
          <a:bodyPr>
            <a:normAutofit fontScale="90000"/>
          </a:bodyPr>
          <a:lstStyle/>
          <a:p>
            <a:r>
              <a:rPr lang="el-GR" dirty="0"/>
              <a:t>Οι Ίβηρες της Αμερικής</a:t>
            </a:r>
            <a:endParaRPr lang="en-US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DB0491EB-4793-A64B-9DF2-B7877B51C8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047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3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75634" b="-75634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4" name="Google Shape;204;p13"/>
          <p:cNvSpPr/>
          <p:nvPr/>
        </p:nvSpPr>
        <p:spPr>
          <a:xfrm>
            <a:off x="0" y="-687728"/>
            <a:ext cx="18288000" cy="13716000"/>
          </a:xfrm>
          <a:custGeom>
            <a:avLst/>
            <a:gdLst/>
            <a:ahLst/>
            <a:cxnLst/>
            <a:rect l="l" t="t" r="r" b="b"/>
            <a:pathLst>
              <a:path w="18288000" h="13716000" extrusionOk="0">
                <a:moveTo>
                  <a:pt x="0" y="0"/>
                </a:moveTo>
                <a:lnTo>
                  <a:pt x="18288000" y="0"/>
                </a:lnTo>
                <a:lnTo>
                  <a:pt x="18288000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3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205" name="Google Shape;205;p13"/>
          <p:cNvGrpSpPr/>
          <p:nvPr/>
        </p:nvGrpSpPr>
        <p:grpSpPr>
          <a:xfrm>
            <a:off x="-498236" y="2239026"/>
            <a:ext cx="19286825" cy="5852367"/>
            <a:chOff x="0" y="-47625"/>
            <a:chExt cx="16171043" cy="4906918"/>
          </a:xfrm>
        </p:grpSpPr>
        <p:sp>
          <p:nvSpPr>
            <p:cNvPr id="206" name="Google Shape;206;p13"/>
            <p:cNvSpPr/>
            <p:nvPr/>
          </p:nvSpPr>
          <p:spPr>
            <a:xfrm>
              <a:off x="0" y="0"/>
              <a:ext cx="16171042" cy="4859293"/>
            </a:xfrm>
            <a:custGeom>
              <a:avLst/>
              <a:gdLst/>
              <a:ahLst/>
              <a:cxnLst/>
              <a:rect l="l" t="t" r="r" b="b"/>
              <a:pathLst>
                <a:path w="16171042" h="4859293" extrusionOk="0">
                  <a:moveTo>
                    <a:pt x="6021" y="0"/>
                  </a:moveTo>
                  <a:lnTo>
                    <a:pt x="16165021" y="0"/>
                  </a:lnTo>
                  <a:cubicBezTo>
                    <a:pt x="16168346" y="0"/>
                    <a:pt x="16171042" y="2696"/>
                    <a:pt x="16171042" y="6021"/>
                  </a:cubicBezTo>
                  <a:lnTo>
                    <a:pt x="16171042" y="4853272"/>
                  </a:lnTo>
                  <a:cubicBezTo>
                    <a:pt x="16171042" y="4856598"/>
                    <a:pt x="16168346" y="4859293"/>
                    <a:pt x="16165021" y="4859293"/>
                  </a:cubicBezTo>
                  <a:lnTo>
                    <a:pt x="6021" y="4859293"/>
                  </a:lnTo>
                  <a:cubicBezTo>
                    <a:pt x="2696" y="4859293"/>
                    <a:pt x="0" y="4856598"/>
                    <a:pt x="0" y="4853272"/>
                  </a:cubicBezTo>
                  <a:lnTo>
                    <a:pt x="0" y="6021"/>
                  </a:lnTo>
                  <a:cubicBezTo>
                    <a:pt x="0" y="2696"/>
                    <a:pt x="2696" y="0"/>
                    <a:pt x="6021" y="0"/>
                  </a:cubicBezTo>
                  <a:close/>
                </a:path>
              </a:pathLst>
            </a:custGeom>
            <a:solidFill>
              <a:srgbClr val="890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3"/>
            <p:cNvSpPr txBox="1"/>
            <p:nvPr/>
          </p:nvSpPr>
          <p:spPr>
            <a:xfrm>
              <a:off x="0" y="-47625"/>
              <a:ext cx="16171043" cy="49069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8" name="Google Shape;208;p13"/>
          <p:cNvGrpSpPr/>
          <p:nvPr/>
        </p:nvGrpSpPr>
        <p:grpSpPr>
          <a:xfrm>
            <a:off x="280771" y="5514081"/>
            <a:ext cx="747929" cy="5215797"/>
            <a:chOff x="0" y="-47625"/>
            <a:chExt cx="196986" cy="1373708"/>
          </a:xfrm>
        </p:grpSpPr>
        <p:sp>
          <p:nvSpPr>
            <p:cNvPr id="209" name="Google Shape;209;p13"/>
            <p:cNvSpPr/>
            <p:nvPr/>
          </p:nvSpPr>
          <p:spPr>
            <a:xfrm>
              <a:off x="0" y="0"/>
              <a:ext cx="196986" cy="1326083"/>
            </a:xfrm>
            <a:custGeom>
              <a:avLst/>
              <a:gdLst/>
              <a:ahLst/>
              <a:cxnLst/>
              <a:rect l="l" t="t" r="r" b="b"/>
              <a:pathLst>
                <a:path w="196986" h="1326083" extrusionOk="0">
                  <a:moveTo>
                    <a:pt x="98493" y="0"/>
                  </a:moveTo>
                  <a:lnTo>
                    <a:pt x="98493" y="0"/>
                  </a:lnTo>
                  <a:cubicBezTo>
                    <a:pt x="124615" y="0"/>
                    <a:pt x="149667" y="10377"/>
                    <a:pt x="168138" y="28848"/>
                  </a:cubicBezTo>
                  <a:cubicBezTo>
                    <a:pt x="186609" y="47319"/>
                    <a:pt x="196986" y="72371"/>
                    <a:pt x="196986" y="98493"/>
                  </a:cubicBezTo>
                  <a:lnTo>
                    <a:pt x="196986" y="1227590"/>
                  </a:lnTo>
                  <a:cubicBezTo>
                    <a:pt x="196986" y="1253712"/>
                    <a:pt x="186609" y="1278764"/>
                    <a:pt x="168138" y="1297235"/>
                  </a:cubicBezTo>
                  <a:cubicBezTo>
                    <a:pt x="149667" y="1315706"/>
                    <a:pt x="124615" y="1326083"/>
                    <a:pt x="98493" y="1326083"/>
                  </a:cubicBezTo>
                  <a:lnTo>
                    <a:pt x="98493" y="1326083"/>
                  </a:lnTo>
                  <a:cubicBezTo>
                    <a:pt x="72371" y="1326083"/>
                    <a:pt x="47319" y="1315706"/>
                    <a:pt x="28848" y="1297235"/>
                  </a:cubicBezTo>
                  <a:cubicBezTo>
                    <a:pt x="10377" y="1278764"/>
                    <a:pt x="0" y="1253712"/>
                    <a:pt x="0" y="1227590"/>
                  </a:cubicBezTo>
                  <a:lnTo>
                    <a:pt x="0" y="98493"/>
                  </a:lnTo>
                  <a:cubicBezTo>
                    <a:pt x="0" y="72371"/>
                    <a:pt x="10377" y="47319"/>
                    <a:pt x="28848" y="28848"/>
                  </a:cubicBezTo>
                  <a:cubicBezTo>
                    <a:pt x="47319" y="10377"/>
                    <a:pt x="72371" y="0"/>
                    <a:pt x="98493" y="0"/>
                  </a:cubicBezTo>
                  <a:close/>
                </a:path>
              </a:pathLst>
            </a:custGeom>
            <a:solidFill>
              <a:srgbClr val="EDC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3"/>
            <p:cNvSpPr txBox="1"/>
            <p:nvPr/>
          </p:nvSpPr>
          <p:spPr>
            <a:xfrm>
              <a:off x="0" y="-47625"/>
              <a:ext cx="196986" cy="13737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1" name="Google Shape;211;p13"/>
          <p:cNvGrpSpPr/>
          <p:nvPr/>
        </p:nvGrpSpPr>
        <p:grpSpPr>
          <a:xfrm>
            <a:off x="-233292" y="-330465"/>
            <a:ext cx="3097710" cy="1600984"/>
            <a:chOff x="0" y="-47625"/>
            <a:chExt cx="2099977" cy="1085328"/>
          </a:xfrm>
        </p:grpSpPr>
        <p:sp>
          <p:nvSpPr>
            <p:cNvPr id="212" name="Google Shape;212;p13"/>
            <p:cNvSpPr/>
            <p:nvPr/>
          </p:nvSpPr>
          <p:spPr>
            <a:xfrm>
              <a:off x="0" y="0"/>
              <a:ext cx="2099977" cy="1037703"/>
            </a:xfrm>
            <a:custGeom>
              <a:avLst/>
              <a:gdLst/>
              <a:ahLst/>
              <a:cxnLst/>
              <a:rect l="l" t="t" r="r" b="b"/>
              <a:pathLst>
                <a:path w="2099977" h="1037703" extrusionOk="0">
                  <a:moveTo>
                    <a:pt x="37489" y="0"/>
                  </a:moveTo>
                  <a:lnTo>
                    <a:pt x="2062488" y="0"/>
                  </a:lnTo>
                  <a:cubicBezTo>
                    <a:pt x="2072431" y="0"/>
                    <a:pt x="2081966" y="3950"/>
                    <a:pt x="2088997" y="10980"/>
                  </a:cubicBezTo>
                  <a:cubicBezTo>
                    <a:pt x="2096027" y="18011"/>
                    <a:pt x="2099977" y="27546"/>
                    <a:pt x="2099977" y="37489"/>
                  </a:cubicBezTo>
                  <a:lnTo>
                    <a:pt x="2099977" y="1000214"/>
                  </a:lnTo>
                  <a:cubicBezTo>
                    <a:pt x="2099977" y="1020918"/>
                    <a:pt x="2083192" y="1037703"/>
                    <a:pt x="2062488" y="1037703"/>
                  </a:cubicBezTo>
                  <a:lnTo>
                    <a:pt x="37489" y="1037703"/>
                  </a:lnTo>
                  <a:cubicBezTo>
                    <a:pt x="16784" y="1037703"/>
                    <a:pt x="0" y="1020918"/>
                    <a:pt x="0" y="1000214"/>
                  </a:cubicBezTo>
                  <a:lnTo>
                    <a:pt x="0" y="37489"/>
                  </a:lnTo>
                  <a:cubicBezTo>
                    <a:pt x="0" y="16784"/>
                    <a:pt x="16784" y="0"/>
                    <a:pt x="3748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89054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3"/>
            <p:cNvSpPr txBox="1"/>
            <p:nvPr/>
          </p:nvSpPr>
          <p:spPr>
            <a:xfrm>
              <a:off x="0" y="-47625"/>
              <a:ext cx="2099977" cy="10853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1" name="Google Shape;221;p13"/>
          <p:cNvGrpSpPr/>
          <p:nvPr/>
        </p:nvGrpSpPr>
        <p:grpSpPr>
          <a:xfrm>
            <a:off x="1315563" y="111389"/>
            <a:ext cx="3097710" cy="1600984"/>
            <a:chOff x="0" y="-47625"/>
            <a:chExt cx="2099977" cy="1085328"/>
          </a:xfrm>
        </p:grpSpPr>
        <p:sp>
          <p:nvSpPr>
            <p:cNvPr id="222" name="Google Shape;222;p13"/>
            <p:cNvSpPr/>
            <p:nvPr/>
          </p:nvSpPr>
          <p:spPr>
            <a:xfrm>
              <a:off x="0" y="0"/>
              <a:ext cx="2099977" cy="1037703"/>
            </a:xfrm>
            <a:custGeom>
              <a:avLst/>
              <a:gdLst/>
              <a:ahLst/>
              <a:cxnLst/>
              <a:rect l="l" t="t" r="r" b="b"/>
              <a:pathLst>
                <a:path w="2099977" h="1037703" extrusionOk="0">
                  <a:moveTo>
                    <a:pt x="37489" y="0"/>
                  </a:moveTo>
                  <a:lnTo>
                    <a:pt x="2062488" y="0"/>
                  </a:lnTo>
                  <a:cubicBezTo>
                    <a:pt x="2072431" y="0"/>
                    <a:pt x="2081966" y="3950"/>
                    <a:pt x="2088997" y="10980"/>
                  </a:cubicBezTo>
                  <a:cubicBezTo>
                    <a:pt x="2096027" y="18011"/>
                    <a:pt x="2099977" y="27546"/>
                    <a:pt x="2099977" y="37489"/>
                  </a:cubicBezTo>
                  <a:lnTo>
                    <a:pt x="2099977" y="1000214"/>
                  </a:lnTo>
                  <a:cubicBezTo>
                    <a:pt x="2099977" y="1020918"/>
                    <a:pt x="2083192" y="1037703"/>
                    <a:pt x="2062488" y="1037703"/>
                  </a:cubicBezTo>
                  <a:lnTo>
                    <a:pt x="37489" y="1037703"/>
                  </a:lnTo>
                  <a:cubicBezTo>
                    <a:pt x="16784" y="1037703"/>
                    <a:pt x="0" y="1020918"/>
                    <a:pt x="0" y="1000214"/>
                  </a:cubicBezTo>
                  <a:lnTo>
                    <a:pt x="0" y="37489"/>
                  </a:lnTo>
                  <a:cubicBezTo>
                    <a:pt x="0" y="16784"/>
                    <a:pt x="16784" y="0"/>
                    <a:pt x="3748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89054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3"/>
            <p:cNvSpPr txBox="1"/>
            <p:nvPr/>
          </p:nvSpPr>
          <p:spPr>
            <a:xfrm>
              <a:off x="0" y="-47625"/>
              <a:ext cx="2099977" cy="10853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4" name="Google Shape;224;p13"/>
          <p:cNvGrpSpPr/>
          <p:nvPr/>
        </p:nvGrpSpPr>
        <p:grpSpPr>
          <a:xfrm>
            <a:off x="3816918" y="-572284"/>
            <a:ext cx="1192710" cy="1600984"/>
            <a:chOff x="0" y="-47625"/>
            <a:chExt cx="808553" cy="1085328"/>
          </a:xfrm>
        </p:grpSpPr>
        <p:sp>
          <p:nvSpPr>
            <p:cNvPr id="225" name="Google Shape;225;p13"/>
            <p:cNvSpPr/>
            <p:nvPr/>
          </p:nvSpPr>
          <p:spPr>
            <a:xfrm>
              <a:off x="0" y="0"/>
              <a:ext cx="808553" cy="1037703"/>
            </a:xfrm>
            <a:custGeom>
              <a:avLst/>
              <a:gdLst/>
              <a:ahLst/>
              <a:cxnLst/>
              <a:rect l="l" t="t" r="r" b="b"/>
              <a:pathLst>
                <a:path w="808553" h="1037703" extrusionOk="0">
                  <a:moveTo>
                    <a:pt x="97365" y="0"/>
                  </a:moveTo>
                  <a:lnTo>
                    <a:pt x="711188" y="0"/>
                  </a:lnTo>
                  <a:cubicBezTo>
                    <a:pt x="737011" y="0"/>
                    <a:pt x="761776" y="10258"/>
                    <a:pt x="780036" y="28518"/>
                  </a:cubicBezTo>
                  <a:cubicBezTo>
                    <a:pt x="798295" y="46777"/>
                    <a:pt x="808553" y="71543"/>
                    <a:pt x="808553" y="97365"/>
                  </a:cubicBezTo>
                  <a:lnTo>
                    <a:pt x="808553" y="940337"/>
                  </a:lnTo>
                  <a:cubicBezTo>
                    <a:pt x="808553" y="994111"/>
                    <a:pt x="764961" y="1037703"/>
                    <a:pt x="711188" y="1037703"/>
                  </a:cubicBezTo>
                  <a:lnTo>
                    <a:pt x="97365" y="1037703"/>
                  </a:lnTo>
                  <a:cubicBezTo>
                    <a:pt x="43592" y="1037703"/>
                    <a:pt x="0" y="994111"/>
                    <a:pt x="0" y="940337"/>
                  </a:cubicBezTo>
                  <a:lnTo>
                    <a:pt x="0" y="97365"/>
                  </a:lnTo>
                  <a:cubicBezTo>
                    <a:pt x="0" y="43592"/>
                    <a:pt x="43592" y="0"/>
                    <a:pt x="9736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89054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3"/>
            <p:cNvSpPr txBox="1"/>
            <p:nvPr/>
          </p:nvSpPr>
          <p:spPr>
            <a:xfrm>
              <a:off x="0" y="-47625"/>
              <a:ext cx="808553" cy="10853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7" name="Google Shape;227;p13"/>
          <p:cNvGrpSpPr/>
          <p:nvPr/>
        </p:nvGrpSpPr>
        <p:grpSpPr>
          <a:xfrm>
            <a:off x="16058459" y="9128894"/>
            <a:ext cx="1192710" cy="1600984"/>
            <a:chOff x="0" y="-47625"/>
            <a:chExt cx="808553" cy="1085328"/>
          </a:xfrm>
        </p:grpSpPr>
        <p:sp>
          <p:nvSpPr>
            <p:cNvPr id="228" name="Google Shape;228;p13"/>
            <p:cNvSpPr/>
            <p:nvPr/>
          </p:nvSpPr>
          <p:spPr>
            <a:xfrm>
              <a:off x="0" y="0"/>
              <a:ext cx="808553" cy="1037703"/>
            </a:xfrm>
            <a:custGeom>
              <a:avLst/>
              <a:gdLst/>
              <a:ahLst/>
              <a:cxnLst/>
              <a:rect l="l" t="t" r="r" b="b"/>
              <a:pathLst>
                <a:path w="808553" h="1037703" extrusionOk="0">
                  <a:moveTo>
                    <a:pt x="97365" y="0"/>
                  </a:moveTo>
                  <a:lnTo>
                    <a:pt x="711188" y="0"/>
                  </a:lnTo>
                  <a:cubicBezTo>
                    <a:pt x="737011" y="0"/>
                    <a:pt x="761776" y="10258"/>
                    <a:pt x="780036" y="28518"/>
                  </a:cubicBezTo>
                  <a:cubicBezTo>
                    <a:pt x="798295" y="46777"/>
                    <a:pt x="808553" y="71543"/>
                    <a:pt x="808553" y="97365"/>
                  </a:cubicBezTo>
                  <a:lnTo>
                    <a:pt x="808553" y="940337"/>
                  </a:lnTo>
                  <a:cubicBezTo>
                    <a:pt x="808553" y="994111"/>
                    <a:pt x="764961" y="1037703"/>
                    <a:pt x="711188" y="1037703"/>
                  </a:cubicBezTo>
                  <a:lnTo>
                    <a:pt x="97365" y="1037703"/>
                  </a:lnTo>
                  <a:cubicBezTo>
                    <a:pt x="43592" y="1037703"/>
                    <a:pt x="0" y="994111"/>
                    <a:pt x="0" y="940337"/>
                  </a:cubicBezTo>
                  <a:lnTo>
                    <a:pt x="0" y="97365"/>
                  </a:lnTo>
                  <a:cubicBezTo>
                    <a:pt x="0" y="43592"/>
                    <a:pt x="43592" y="0"/>
                    <a:pt x="9736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89054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3"/>
            <p:cNvSpPr txBox="1"/>
            <p:nvPr/>
          </p:nvSpPr>
          <p:spPr>
            <a:xfrm>
              <a:off x="0" y="-47625"/>
              <a:ext cx="808553" cy="10853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0" name="Google Shape;230;p13"/>
          <p:cNvGrpSpPr/>
          <p:nvPr/>
        </p:nvGrpSpPr>
        <p:grpSpPr>
          <a:xfrm>
            <a:off x="16762429" y="7530417"/>
            <a:ext cx="993743" cy="3385514"/>
            <a:chOff x="0" y="-47625"/>
            <a:chExt cx="673671" cy="2295083"/>
          </a:xfrm>
        </p:grpSpPr>
        <p:sp>
          <p:nvSpPr>
            <p:cNvPr id="231" name="Google Shape;231;p13"/>
            <p:cNvSpPr/>
            <p:nvPr/>
          </p:nvSpPr>
          <p:spPr>
            <a:xfrm>
              <a:off x="0" y="0"/>
              <a:ext cx="673671" cy="2247458"/>
            </a:xfrm>
            <a:custGeom>
              <a:avLst/>
              <a:gdLst/>
              <a:ahLst/>
              <a:cxnLst/>
              <a:rect l="l" t="t" r="r" b="b"/>
              <a:pathLst>
                <a:path w="673671" h="2247458" extrusionOk="0">
                  <a:moveTo>
                    <a:pt x="116860" y="0"/>
                  </a:moveTo>
                  <a:lnTo>
                    <a:pt x="556811" y="0"/>
                  </a:lnTo>
                  <a:cubicBezTo>
                    <a:pt x="621351" y="0"/>
                    <a:pt x="673671" y="52320"/>
                    <a:pt x="673671" y="116860"/>
                  </a:cubicBezTo>
                  <a:lnTo>
                    <a:pt x="673671" y="2130598"/>
                  </a:lnTo>
                  <a:cubicBezTo>
                    <a:pt x="673671" y="2195138"/>
                    <a:pt x="621351" y="2247458"/>
                    <a:pt x="556811" y="2247458"/>
                  </a:cubicBezTo>
                  <a:lnTo>
                    <a:pt x="116860" y="2247458"/>
                  </a:lnTo>
                  <a:cubicBezTo>
                    <a:pt x="52320" y="2247458"/>
                    <a:pt x="0" y="2195138"/>
                    <a:pt x="0" y="2130598"/>
                  </a:cubicBezTo>
                  <a:lnTo>
                    <a:pt x="0" y="116860"/>
                  </a:lnTo>
                  <a:cubicBezTo>
                    <a:pt x="0" y="52320"/>
                    <a:pt x="52320" y="0"/>
                    <a:pt x="11686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EDC25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3"/>
            <p:cNvSpPr txBox="1"/>
            <p:nvPr/>
          </p:nvSpPr>
          <p:spPr>
            <a:xfrm>
              <a:off x="0" y="-47625"/>
              <a:ext cx="673671" cy="22950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3" name="Google Shape;233;p13"/>
          <p:cNvGrpSpPr/>
          <p:nvPr/>
        </p:nvGrpSpPr>
        <p:grpSpPr>
          <a:xfrm>
            <a:off x="16058459" y="1803551"/>
            <a:ext cx="3058578" cy="803727"/>
            <a:chOff x="0" y="-47625"/>
            <a:chExt cx="805551" cy="211681"/>
          </a:xfrm>
        </p:grpSpPr>
        <p:sp>
          <p:nvSpPr>
            <p:cNvPr id="234" name="Google Shape;234;p13"/>
            <p:cNvSpPr/>
            <p:nvPr/>
          </p:nvSpPr>
          <p:spPr>
            <a:xfrm>
              <a:off x="0" y="0"/>
              <a:ext cx="805551" cy="164056"/>
            </a:xfrm>
            <a:custGeom>
              <a:avLst/>
              <a:gdLst/>
              <a:ahLst/>
              <a:cxnLst/>
              <a:rect l="l" t="t" r="r" b="b"/>
              <a:pathLst>
                <a:path w="805551" h="164056" extrusionOk="0">
                  <a:moveTo>
                    <a:pt x="37968" y="0"/>
                  </a:moveTo>
                  <a:lnTo>
                    <a:pt x="767583" y="0"/>
                  </a:lnTo>
                  <a:cubicBezTo>
                    <a:pt x="777653" y="0"/>
                    <a:pt x="787310" y="4000"/>
                    <a:pt x="794431" y="11121"/>
                  </a:cubicBezTo>
                  <a:cubicBezTo>
                    <a:pt x="801551" y="18241"/>
                    <a:pt x="805551" y="27898"/>
                    <a:pt x="805551" y="37968"/>
                  </a:cubicBezTo>
                  <a:lnTo>
                    <a:pt x="805551" y="126088"/>
                  </a:lnTo>
                  <a:cubicBezTo>
                    <a:pt x="805551" y="136158"/>
                    <a:pt x="801551" y="145815"/>
                    <a:pt x="794431" y="152936"/>
                  </a:cubicBezTo>
                  <a:cubicBezTo>
                    <a:pt x="787310" y="160056"/>
                    <a:pt x="777653" y="164056"/>
                    <a:pt x="767583" y="164056"/>
                  </a:cubicBezTo>
                  <a:lnTo>
                    <a:pt x="37968" y="164056"/>
                  </a:lnTo>
                  <a:cubicBezTo>
                    <a:pt x="27898" y="164056"/>
                    <a:pt x="18241" y="160056"/>
                    <a:pt x="11121" y="152936"/>
                  </a:cubicBezTo>
                  <a:cubicBezTo>
                    <a:pt x="4000" y="145815"/>
                    <a:pt x="0" y="136158"/>
                    <a:pt x="0" y="126088"/>
                  </a:cubicBezTo>
                  <a:lnTo>
                    <a:pt x="0" y="37968"/>
                  </a:lnTo>
                  <a:cubicBezTo>
                    <a:pt x="0" y="27898"/>
                    <a:pt x="4000" y="18241"/>
                    <a:pt x="11121" y="11121"/>
                  </a:cubicBezTo>
                  <a:cubicBezTo>
                    <a:pt x="18241" y="4000"/>
                    <a:pt x="27898" y="0"/>
                    <a:pt x="37968" y="0"/>
                  </a:cubicBezTo>
                  <a:close/>
                </a:path>
              </a:pathLst>
            </a:custGeom>
            <a:solidFill>
              <a:srgbClr val="EDC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3"/>
            <p:cNvSpPr txBox="1"/>
            <p:nvPr/>
          </p:nvSpPr>
          <p:spPr>
            <a:xfrm>
              <a:off x="0" y="-47625"/>
              <a:ext cx="805551" cy="2116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" name="Εικόνα 6" descr="Εικόνα που περιέχει κείμενο, αφίσα, άτομο, Εξώφυλλο βιβλίου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335E6A50-8202-E62E-2423-B8E4BF25D4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70122" y="2384466"/>
            <a:ext cx="3756509" cy="5618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Εικόνα 8" descr="Εικόνα που περιέχει κείμενο, ανθρώπινο πρόσωπο, ρουχισμός, άνδρας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CFB44514-355D-83D2-4B7C-055B88CE99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4418" y="2329465"/>
            <a:ext cx="3768937" cy="56617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B9D2E03-02AA-F12F-9DA5-255ABF749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152" y="6709225"/>
            <a:ext cx="9171300" cy="1669500"/>
          </a:xfrm>
        </p:spPr>
        <p:txBody>
          <a:bodyPr>
            <a:normAutofit/>
          </a:bodyPr>
          <a:lstStyle/>
          <a:p>
            <a:r>
              <a:rPr lang="el-GR" sz="4800" dirty="0"/>
              <a:t>‘Γ μέρος</a:t>
            </a:r>
            <a:br>
              <a:rPr lang="el-GR" sz="4800" dirty="0"/>
            </a:br>
            <a:r>
              <a:rPr lang="el-GR" sz="4800" dirty="0"/>
              <a:t>Η γέννηση του καπιταλισμού</a:t>
            </a:r>
            <a:endParaRPr lang="en-US" sz="4800" dirty="0"/>
          </a:p>
        </p:txBody>
      </p:sp>
      <p:grpSp>
        <p:nvGrpSpPr>
          <p:cNvPr id="5" name="Google Shape;480;p21">
            <a:extLst>
              <a:ext uri="{FF2B5EF4-FFF2-40B4-BE49-F238E27FC236}">
                <a16:creationId xmlns:a16="http://schemas.microsoft.com/office/drawing/2014/main" id="{68871600-C9D6-CA12-7142-B2589916C3FF}"/>
              </a:ext>
            </a:extLst>
          </p:cNvPr>
          <p:cNvGrpSpPr/>
          <p:nvPr/>
        </p:nvGrpSpPr>
        <p:grpSpPr>
          <a:xfrm>
            <a:off x="669783" y="-720622"/>
            <a:ext cx="995118" cy="3888962"/>
            <a:chOff x="0" y="-47625"/>
            <a:chExt cx="262089" cy="1024254"/>
          </a:xfrm>
        </p:grpSpPr>
        <p:sp>
          <p:nvSpPr>
            <p:cNvPr id="6" name="Google Shape;481;p21">
              <a:extLst>
                <a:ext uri="{FF2B5EF4-FFF2-40B4-BE49-F238E27FC236}">
                  <a16:creationId xmlns:a16="http://schemas.microsoft.com/office/drawing/2014/main" id="{92B67758-2B9B-C59A-D390-6909805C9741}"/>
                </a:ext>
              </a:extLst>
            </p:cNvPr>
            <p:cNvSpPr/>
            <p:nvPr/>
          </p:nvSpPr>
          <p:spPr>
            <a:xfrm>
              <a:off x="0" y="0"/>
              <a:ext cx="262089" cy="976629"/>
            </a:xfrm>
            <a:custGeom>
              <a:avLst/>
              <a:gdLst/>
              <a:ahLst/>
              <a:cxnLst/>
              <a:rect l="l" t="t" r="r" b="b"/>
              <a:pathLst>
                <a:path w="262089" h="976629" extrusionOk="0">
                  <a:moveTo>
                    <a:pt x="116698" y="0"/>
                  </a:moveTo>
                  <a:lnTo>
                    <a:pt x="145390" y="0"/>
                  </a:lnTo>
                  <a:cubicBezTo>
                    <a:pt x="176341" y="0"/>
                    <a:pt x="206023" y="12295"/>
                    <a:pt x="227909" y="34180"/>
                  </a:cubicBezTo>
                  <a:cubicBezTo>
                    <a:pt x="249794" y="56065"/>
                    <a:pt x="262089" y="85748"/>
                    <a:pt x="262089" y="116698"/>
                  </a:cubicBezTo>
                  <a:lnTo>
                    <a:pt x="262089" y="859930"/>
                  </a:lnTo>
                  <a:cubicBezTo>
                    <a:pt x="262089" y="890880"/>
                    <a:pt x="249794" y="920563"/>
                    <a:pt x="227909" y="942448"/>
                  </a:cubicBezTo>
                  <a:cubicBezTo>
                    <a:pt x="206023" y="964334"/>
                    <a:pt x="176341" y="976629"/>
                    <a:pt x="145390" y="976629"/>
                  </a:cubicBezTo>
                  <a:lnTo>
                    <a:pt x="116698" y="976629"/>
                  </a:lnTo>
                  <a:cubicBezTo>
                    <a:pt x="85748" y="976629"/>
                    <a:pt x="56065" y="964334"/>
                    <a:pt x="34180" y="942448"/>
                  </a:cubicBezTo>
                  <a:cubicBezTo>
                    <a:pt x="12295" y="920563"/>
                    <a:pt x="0" y="890880"/>
                    <a:pt x="0" y="859930"/>
                  </a:cubicBezTo>
                  <a:lnTo>
                    <a:pt x="0" y="116698"/>
                  </a:lnTo>
                  <a:cubicBezTo>
                    <a:pt x="0" y="85748"/>
                    <a:pt x="12295" y="56065"/>
                    <a:pt x="34180" y="34180"/>
                  </a:cubicBezTo>
                  <a:cubicBezTo>
                    <a:pt x="56065" y="12295"/>
                    <a:pt x="85748" y="0"/>
                    <a:pt x="116698" y="0"/>
                  </a:cubicBezTo>
                  <a:close/>
                </a:path>
              </a:pathLst>
            </a:custGeom>
            <a:solidFill>
              <a:srgbClr val="EDC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82;p21">
              <a:extLst>
                <a:ext uri="{FF2B5EF4-FFF2-40B4-BE49-F238E27FC236}">
                  <a16:creationId xmlns:a16="http://schemas.microsoft.com/office/drawing/2014/main" id="{0B74C634-4C4F-9632-31AE-9D9B990C48D9}"/>
                </a:ext>
              </a:extLst>
            </p:cNvPr>
            <p:cNvSpPr txBox="1"/>
            <p:nvPr/>
          </p:nvSpPr>
          <p:spPr>
            <a:xfrm>
              <a:off x="0" y="-47625"/>
              <a:ext cx="262089" cy="10242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" name="Google Shape;494;p21">
            <a:extLst>
              <a:ext uri="{FF2B5EF4-FFF2-40B4-BE49-F238E27FC236}">
                <a16:creationId xmlns:a16="http://schemas.microsoft.com/office/drawing/2014/main" id="{543B7338-D503-B0B5-7612-6D1DACA5BEA6}"/>
              </a:ext>
            </a:extLst>
          </p:cNvPr>
          <p:cNvGrpSpPr/>
          <p:nvPr/>
        </p:nvGrpSpPr>
        <p:grpSpPr>
          <a:xfrm>
            <a:off x="4430713" y="4748035"/>
            <a:ext cx="1494879" cy="1434121"/>
            <a:chOff x="0" y="-47625"/>
            <a:chExt cx="1013397" cy="972209"/>
          </a:xfrm>
        </p:grpSpPr>
        <p:sp>
          <p:nvSpPr>
            <p:cNvPr id="9" name="Google Shape;495;p21">
              <a:extLst>
                <a:ext uri="{FF2B5EF4-FFF2-40B4-BE49-F238E27FC236}">
                  <a16:creationId xmlns:a16="http://schemas.microsoft.com/office/drawing/2014/main" id="{C4E1A537-571D-3FCD-41E5-D09246876E6E}"/>
                </a:ext>
              </a:extLst>
            </p:cNvPr>
            <p:cNvSpPr/>
            <p:nvPr/>
          </p:nvSpPr>
          <p:spPr>
            <a:xfrm>
              <a:off x="0" y="0"/>
              <a:ext cx="1013397" cy="924584"/>
            </a:xfrm>
            <a:custGeom>
              <a:avLst/>
              <a:gdLst/>
              <a:ahLst/>
              <a:cxnLst/>
              <a:rect l="l" t="t" r="r" b="b"/>
              <a:pathLst>
                <a:path w="1013397" h="924584" extrusionOk="0">
                  <a:moveTo>
                    <a:pt x="77684" y="0"/>
                  </a:moveTo>
                  <a:lnTo>
                    <a:pt x="935713" y="0"/>
                  </a:lnTo>
                  <a:cubicBezTo>
                    <a:pt x="978617" y="0"/>
                    <a:pt x="1013397" y="34780"/>
                    <a:pt x="1013397" y="77684"/>
                  </a:cubicBezTo>
                  <a:lnTo>
                    <a:pt x="1013397" y="846899"/>
                  </a:lnTo>
                  <a:cubicBezTo>
                    <a:pt x="1013397" y="889803"/>
                    <a:pt x="978617" y="924584"/>
                    <a:pt x="935713" y="924584"/>
                  </a:cubicBezTo>
                  <a:lnTo>
                    <a:pt x="77684" y="924584"/>
                  </a:lnTo>
                  <a:cubicBezTo>
                    <a:pt x="34780" y="924584"/>
                    <a:pt x="0" y="889803"/>
                    <a:pt x="0" y="846899"/>
                  </a:cubicBezTo>
                  <a:lnTo>
                    <a:pt x="0" y="77684"/>
                  </a:lnTo>
                  <a:cubicBezTo>
                    <a:pt x="0" y="34780"/>
                    <a:pt x="34780" y="0"/>
                    <a:pt x="77684" y="0"/>
                  </a:cubicBezTo>
                  <a:close/>
                </a:path>
              </a:pathLst>
            </a:custGeom>
            <a:solidFill>
              <a:srgbClr val="FFE67A"/>
            </a:solidFill>
            <a:ln w="38100" cap="sq" cmpd="sng">
              <a:solidFill>
                <a:srgbClr val="EDC25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96;p21">
              <a:extLst>
                <a:ext uri="{FF2B5EF4-FFF2-40B4-BE49-F238E27FC236}">
                  <a16:creationId xmlns:a16="http://schemas.microsoft.com/office/drawing/2014/main" id="{7BA4D5E9-D1D7-2CA6-6B23-AED5BB89D6AE}"/>
                </a:ext>
              </a:extLst>
            </p:cNvPr>
            <p:cNvSpPr txBox="1"/>
            <p:nvPr/>
          </p:nvSpPr>
          <p:spPr>
            <a:xfrm>
              <a:off x="0" y="-47625"/>
              <a:ext cx="1013397" cy="9722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" name="Google Shape;486;p21">
            <a:extLst>
              <a:ext uri="{FF2B5EF4-FFF2-40B4-BE49-F238E27FC236}">
                <a16:creationId xmlns:a16="http://schemas.microsoft.com/office/drawing/2014/main" id="{DED1F1C0-5658-C0E7-3A06-BA58D0A9FD5B}"/>
              </a:ext>
            </a:extLst>
          </p:cNvPr>
          <p:cNvGrpSpPr/>
          <p:nvPr/>
        </p:nvGrpSpPr>
        <p:grpSpPr>
          <a:xfrm>
            <a:off x="15636108" y="545391"/>
            <a:ext cx="4180198" cy="1286685"/>
            <a:chOff x="0" y="-47625"/>
            <a:chExt cx="2833809" cy="872260"/>
          </a:xfrm>
        </p:grpSpPr>
        <p:sp>
          <p:nvSpPr>
            <p:cNvPr id="12" name="Google Shape;487;p21">
              <a:extLst>
                <a:ext uri="{FF2B5EF4-FFF2-40B4-BE49-F238E27FC236}">
                  <a16:creationId xmlns:a16="http://schemas.microsoft.com/office/drawing/2014/main" id="{B948540E-C653-7F68-118F-A3BB558716B4}"/>
                </a:ext>
              </a:extLst>
            </p:cNvPr>
            <p:cNvSpPr/>
            <p:nvPr/>
          </p:nvSpPr>
          <p:spPr>
            <a:xfrm>
              <a:off x="0" y="0"/>
              <a:ext cx="2833809" cy="824635"/>
            </a:xfrm>
            <a:custGeom>
              <a:avLst/>
              <a:gdLst/>
              <a:ahLst/>
              <a:cxnLst/>
              <a:rect l="l" t="t" r="r" b="b"/>
              <a:pathLst>
                <a:path w="2833809" h="824635" extrusionOk="0">
                  <a:moveTo>
                    <a:pt x="27781" y="0"/>
                  </a:moveTo>
                  <a:lnTo>
                    <a:pt x="2806028" y="0"/>
                  </a:lnTo>
                  <a:cubicBezTo>
                    <a:pt x="2821371" y="0"/>
                    <a:pt x="2833809" y="12438"/>
                    <a:pt x="2833809" y="27781"/>
                  </a:cubicBezTo>
                  <a:lnTo>
                    <a:pt x="2833809" y="796854"/>
                  </a:lnTo>
                  <a:cubicBezTo>
                    <a:pt x="2833809" y="804222"/>
                    <a:pt x="2830882" y="811288"/>
                    <a:pt x="2825672" y="816498"/>
                  </a:cubicBezTo>
                  <a:cubicBezTo>
                    <a:pt x="2820462" y="821708"/>
                    <a:pt x="2813396" y="824635"/>
                    <a:pt x="2806028" y="824635"/>
                  </a:cubicBezTo>
                  <a:lnTo>
                    <a:pt x="27781" y="824635"/>
                  </a:lnTo>
                  <a:cubicBezTo>
                    <a:pt x="12438" y="824635"/>
                    <a:pt x="0" y="812197"/>
                    <a:pt x="0" y="796854"/>
                  </a:cubicBezTo>
                  <a:lnTo>
                    <a:pt x="0" y="27781"/>
                  </a:lnTo>
                  <a:cubicBezTo>
                    <a:pt x="0" y="12438"/>
                    <a:pt x="12438" y="0"/>
                    <a:pt x="2778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EDC25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88;p21">
              <a:extLst>
                <a:ext uri="{FF2B5EF4-FFF2-40B4-BE49-F238E27FC236}">
                  <a16:creationId xmlns:a16="http://schemas.microsoft.com/office/drawing/2014/main" id="{C4FC126A-7418-2079-E1C1-1FBD2A549374}"/>
                </a:ext>
              </a:extLst>
            </p:cNvPr>
            <p:cNvSpPr txBox="1"/>
            <p:nvPr/>
          </p:nvSpPr>
          <p:spPr>
            <a:xfrm>
              <a:off x="0" y="-47625"/>
              <a:ext cx="2833809" cy="8722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" name="Google Shape;474;p21">
            <a:extLst>
              <a:ext uri="{FF2B5EF4-FFF2-40B4-BE49-F238E27FC236}">
                <a16:creationId xmlns:a16="http://schemas.microsoft.com/office/drawing/2014/main" id="{E4841BBE-BB66-CADE-2566-B6EF84E45EB7}"/>
              </a:ext>
            </a:extLst>
          </p:cNvPr>
          <p:cNvGrpSpPr/>
          <p:nvPr/>
        </p:nvGrpSpPr>
        <p:grpSpPr>
          <a:xfrm>
            <a:off x="17228648" y="-488297"/>
            <a:ext cx="995118" cy="1712156"/>
            <a:chOff x="0" y="-47625"/>
            <a:chExt cx="262089" cy="450938"/>
          </a:xfrm>
        </p:grpSpPr>
        <p:sp>
          <p:nvSpPr>
            <p:cNvPr id="15" name="Google Shape;475;p21">
              <a:extLst>
                <a:ext uri="{FF2B5EF4-FFF2-40B4-BE49-F238E27FC236}">
                  <a16:creationId xmlns:a16="http://schemas.microsoft.com/office/drawing/2014/main" id="{62C9D245-D004-E48A-9442-1DA5C57D1B44}"/>
                </a:ext>
              </a:extLst>
            </p:cNvPr>
            <p:cNvSpPr/>
            <p:nvPr/>
          </p:nvSpPr>
          <p:spPr>
            <a:xfrm>
              <a:off x="0" y="0"/>
              <a:ext cx="262089" cy="403313"/>
            </a:xfrm>
            <a:custGeom>
              <a:avLst/>
              <a:gdLst/>
              <a:ahLst/>
              <a:cxnLst/>
              <a:rect l="l" t="t" r="r" b="b"/>
              <a:pathLst>
                <a:path w="262089" h="403313" extrusionOk="0">
                  <a:moveTo>
                    <a:pt x="116698" y="0"/>
                  </a:moveTo>
                  <a:lnTo>
                    <a:pt x="145390" y="0"/>
                  </a:lnTo>
                  <a:cubicBezTo>
                    <a:pt x="176341" y="0"/>
                    <a:pt x="206023" y="12295"/>
                    <a:pt x="227909" y="34180"/>
                  </a:cubicBezTo>
                  <a:cubicBezTo>
                    <a:pt x="249794" y="56065"/>
                    <a:pt x="262089" y="85748"/>
                    <a:pt x="262089" y="116698"/>
                  </a:cubicBezTo>
                  <a:lnTo>
                    <a:pt x="262089" y="286615"/>
                  </a:lnTo>
                  <a:cubicBezTo>
                    <a:pt x="262089" y="317565"/>
                    <a:pt x="249794" y="347248"/>
                    <a:pt x="227909" y="369133"/>
                  </a:cubicBezTo>
                  <a:cubicBezTo>
                    <a:pt x="206023" y="391018"/>
                    <a:pt x="176341" y="403313"/>
                    <a:pt x="145390" y="403313"/>
                  </a:cubicBezTo>
                  <a:lnTo>
                    <a:pt x="116698" y="403313"/>
                  </a:lnTo>
                  <a:cubicBezTo>
                    <a:pt x="85748" y="403313"/>
                    <a:pt x="56065" y="391018"/>
                    <a:pt x="34180" y="369133"/>
                  </a:cubicBezTo>
                  <a:cubicBezTo>
                    <a:pt x="12295" y="347248"/>
                    <a:pt x="0" y="317565"/>
                    <a:pt x="0" y="286615"/>
                  </a:cubicBezTo>
                  <a:lnTo>
                    <a:pt x="0" y="116698"/>
                  </a:lnTo>
                  <a:cubicBezTo>
                    <a:pt x="0" y="85748"/>
                    <a:pt x="12295" y="56065"/>
                    <a:pt x="34180" y="34180"/>
                  </a:cubicBezTo>
                  <a:cubicBezTo>
                    <a:pt x="56065" y="12295"/>
                    <a:pt x="85748" y="0"/>
                    <a:pt x="116698" y="0"/>
                  </a:cubicBezTo>
                  <a:close/>
                </a:path>
              </a:pathLst>
            </a:custGeom>
            <a:solidFill>
              <a:srgbClr val="EDC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76;p21">
              <a:extLst>
                <a:ext uri="{FF2B5EF4-FFF2-40B4-BE49-F238E27FC236}">
                  <a16:creationId xmlns:a16="http://schemas.microsoft.com/office/drawing/2014/main" id="{F1F38185-70FE-2319-0654-D8AC2FE3BC29}"/>
                </a:ext>
              </a:extLst>
            </p:cNvPr>
            <p:cNvSpPr txBox="1"/>
            <p:nvPr/>
          </p:nvSpPr>
          <p:spPr>
            <a:xfrm>
              <a:off x="0" y="-47625"/>
              <a:ext cx="262089" cy="4509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562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5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75634" b="-75634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269" name="Google Shape;269;p15"/>
          <p:cNvGrpSpPr/>
          <p:nvPr/>
        </p:nvGrpSpPr>
        <p:grpSpPr>
          <a:xfrm>
            <a:off x="17376233" y="-200668"/>
            <a:ext cx="1823534" cy="3760085"/>
            <a:chOff x="0" y="-47625"/>
            <a:chExt cx="1236196" cy="2549009"/>
          </a:xfrm>
        </p:grpSpPr>
        <p:sp>
          <p:nvSpPr>
            <p:cNvPr id="270" name="Google Shape;270;p15"/>
            <p:cNvSpPr/>
            <p:nvPr/>
          </p:nvSpPr>
          <p:spPr>
            <a:xfrm>
              <a:off x="0" y="0"/>
              <a:ext cx="1236196" cy="2501384"/>
            </a:xfrm>
            <a:custGeom>
              <a:avLst/>
              <a:gdLst/>
              <a:ahLst/>
              <a:cxnLst/>
              <a:rect l="l" t="t" r="r" b="b"/>
              <a:pathLst>
                <a:path w="1236196" h="2501384" extrusionOk="0">
                  <a:moveTo>
                    <a:pt x="63683" y="0"/>
                  </a:moveTo>
                  <a:lnTo>
                    <a:pt x="1172513" y="0"/>
                  </a:lnTo>
                  <a:cubicBezTo>
                    <a:pt x="1207684" y="0"/>
                    <a:pt x="1236196" y="28512"/>
                    <a:pt x="1236196" y="63683"/>
                  </a:cubicBezTo>
                  <a:lnTo>
                    <a:pt x="1236196" y="2437701"/>
                  </a:lnTo>
                  <a:cubicBezTo>
                    <a:pt x="1236196" y="2454590"/>
                    <a:pt x="1229487" y="2470789"/>
                    <a:pt x="1217544" y="2482732"/>
                  </a:cubicBezTo>
                  <a:cubicBezTo>
                    <a:pt x="1205601" y="2494674"/>
                    <a:pt x="1189403" y="2501384"/>
                    <a:pt x="1172513" y="2501384"/>
                  </a:cubicBezTo>
                  <a:lnTo>
                    <a:pt x="63683" y="2501384"/>
                  </a:lnTo>
                  <a:cubicBezTo>
                    <a:pt x="46794" y="2501384"/>
                    <a:pt x="30595" y="2494674"/>
                    <a:pt x="18652" y="2482732"/>
                  </a:cubicBezTo>
                  <a:cubicBezTo>
                    <a:pt x="6709" y="2470789"/>
                    <a:pt x="0" y="2454590"/>
                    <a:pt x="0" y="2437701"/>
                  </a:cubicBezTo>
                  <a:lnTo>
                    <a:pt x="0" y="63683"/>
                  </a:lnTo>
                  <a:cubicBezTo>
                    <a:pt x="0" y="46794"/>
                    <a:pt x="6709" y="30595"/>
                    <a:pt x="18652" y="18652"/>
                  </a:cubicBezTo>
                  <a:cubicBezTo>
                    <a:pt x="30595" y="6709"/>
                    <a:pt x="46794" y="0"/>
                    <a:pt x="6368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89054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5"/>
            <p:cNvSpPr txBox="1"/>
            <p:nvPr/>
          </p:nvSpPr>
          <p:spPr>
            <a:xfrm>
              <a:off x="0" y="-47625"/>
              <a:ext cx="1236196" cy="25490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2" name="Google Shape;272;p15"/>
          <p:cNvSpPr txBox="1"/>
          <p:nvPr/>
        </p:nvSpPr>
        <p:spPr>
          <a:xfrm>
            <a:off x="1570640" y="1028700"/>
            <a:ext cx="15146721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9000" b="1" i="0" u="none" strike="noStrike" cap="none" dirty="0">
                <a:solidFill>
                  <a:srgbClr val="EDC253"/>
                </a:solidFill>
                <a:latin typeface="Cormorant SC"/>
                <a:ea typeface="Cormorant SC"/>
                <a:cs typeface="Cormorant SC"/>
                <a:sym typeface="Cormorant SC"/>
              </a:rPr>
              <a:t>Τί είναι καπιταλισμός;</a:t>
            </a:r>
            <a:endParaRPr dirty="0"/>
          </a:p>
        </p:txBody>
      </p:sp>
      <p:grpSp>
        <p:nvGrpSpPr>
          <p:cNvPr id="277" name="Google Shape;277;p15"/>
          <p:cNvGrpSpPr/>
          <p:nvPr/>
        </p:nvGrpSpPr>
        <p:grpSpPr>
          <a:xfrm>
            <a:off x="17117410" y="1884848"/>
            <a:ext cx="842141" cy="3140194"/>
            <a:chOff x="0" y="-47625"/>
            <a:chExt cx="570898" cy="2128777"/>
          </a:xfrm>
        </p:grpSpPr>
        <p:sp>
          <p:nvSpPr>
            <p:cNvPr id="278" name="Google Shape;278;p15"/>
            <p:cNvSpPr/>
            <p:nvPr/>
          </p:nvSpPr>
          <p:spPr>
            <a:xfrm>
              <a:off x="0" y="0"/>
              <a:ext cx="570898" cy="2081152"/>
            </a:xfrm>
            <a:custGeom>
              <a:avLst/>
              <a:gdLst/>
              <a:ahLst/>
              <a:cxnLst/>
              <a:rect l="l" t="t" r="r" b="b"/>
              <a:pathLst>
                <a:path w="570898" h="2081152" extrusionOk="0">
                  <a:moveTo>
                    <a:pt x="137897" y="0"/>
                  </a:moveTo>
                  <a:lnTo>
                    <a:pt x="433001" y="0"/>
                  </a:lnTo>
                  <a:cubicBezTo>
                    <a:pt x="469574" y="0"/>
                    <a:pt x="504648" y="14528"/>
                    <a:pt x="530509" y="40389"/>
                  </a:cubicBezTo>
                  <a:cubicBezTo>
                    <a:pt x="556370" y="66250"/>
                    <a:pt x="570898" y="101324"/>
                    <a:pt x="570898" y="137897"/>
                  </a:cubicBezTo>
                  <a:lnTo>
                    <a:pt x="570898" y="1943255"/>
                  </a:lnTo>
                  <a:cubicBezTo>
                    <a:pt x="570898" y="1979827"/>
                    <a:pt x="556370" y="2014902"/>
                    <a:pt x="530509" y="2040763"/>
                  </a:cubicBezTo>
                  <a:cubicBezTo>
                    <a:pt x="504648" y="2066623"/>
                    <a:pt x="469574" y="2081152"/>
                    <a:pt x="433001" y="2081152"/>
                  </a:cubicBezTo>
                  <a:lnTo>
                    <a:pt x="137897" y="2081152"/>
                  </a:lnTo>
                  <a:cubicBezTo>
                    <a:pt x="101324" y="2081152"/>
                    <a:pt x="66250" y="2066623"/>
                    <a:pt x="40389" y="2040763"/>
                  </a:cubicBezTo>
                  <a:cubicBezTo>
                    <a:pt x="14528" y="2014902"/>
                    <a:pt x="0" y="1979827"/>
                    <a:pt x="0" y="1943255"/>
                  </a:cubicBezTo>
                  <a:lnTo>
                    <a:pt x="0" y="137897"/>
                  </a:lnTo>
                  <a:cubicBezTo>
                    <a:pt x="0" y="101324"/>
                    <a:pt x="14528" y="66250"/>
                    <a:pt x="40389" y="40389"/>
                  </a:cubicBezTo>
                  <a:cubicBezTo>
                    <a:pt x="66250" y="14528"/>
                    <a:pt x="101324" y="0"/>
                    <a:pt x="13789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89054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5"/>
            <p:cNvSpPr txBox="1"/>
            <p:nvPr/>
          </p:nvSpPr>
          <p:spPr>
            <a:xfrm>
              <a:off x="0" y="-47625"/>
              <a:ext cx="570898" cy="2128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0" name="Google Shape;280;p15"/>
          <p:cNvGrpSpPr/>
          <p:nvPr/>
        </p:nvGrpSpPr>
        <p:grpSpPr>
          <a:xfrm>
            <a:off x="879358" y="8821563"/>
            <a:ext cx="16503475" cy="964002"/>
            <a:chOff x="0" y="0"/>
            <a:chExt cx="22004634" cy="1285337"/>
          </a:xfrm>
        </p:grpSpPr>
        <p:cxnSp>
          <p:nvCxnSpPr>
            <p:cNvPr id="281" name="Google Shape;281;p15"/>
            <p:cNvCxnSpPr/>
            <p:nvPr/>
          </p:nvCxnSpPr>
          <p:spPr>
            <a:xfrm>
              <a:off x="15402482" y="556916"/>
              <a:ext cx="6602152" cy="0"/>
            </a:xfrm>
            <a:prstGeom prst="straightConnector1">
              <a:avLst/>
            </a:prstGeom>
            <a:noFill/>
            <a:ln w="50800" cap="rnd" cmpd="sng">
              <a:solidFill>
                <a:srgbClr val="EDC253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82" name="Google Shape;282;p15"/>
            <p:cNvSpPr/>
            <p:nvPr/>
          </p:nvSpPr>
          <p:spPr>
            <a:xfrm rot="10800000">
              <a:off x="9064638" y="0"/>
              <a:ext cx="3909769" cy="1285337"/>
            </a:xfrm>
            <a:custGeom>
              <a:avLst/>
              <a:gdLst/>
              <a:ahLst/>
              <a:cxnLst/>
              <a:rect l="l" t="t" r="r" b="b"/>
              <a:pathLst>
                <a:path w="3909769" h="1285337" extrusionOk="0">
                  <a:moveTo>
                    <a:pt x="0" y="0"/>
                  </a:moveTo>
                  <a:lnTo>
                    <a:pt x="3909769" y="0"/>
                  </a:lnTo>
                  <a:lnTo>
                    <a:pt x="3909769" y="1285337"/>
                  </a:lnTo>
                  <a:lnTo>
                    <a:pt x="0" y="128533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283" name="Google Shape;283;p15"/>
            <p:cNvCxnSpPr/>
            <p:nvPr/>
          </p:nvCxnSpPr>
          <p:spPr>
            <a:xfrm>
              <a:off x="0" y="556916"/>
              <a:ext cx="6602152" cy="0"/>
            </a:xfrm>
            <a:prstGeom prst="straightConnector1">
              <a:avLst/>
            </a:prstGeom>
            <a:noFill/>
            <a:ln w="50800" cap="rnd" cmpd="sng">
              <a:solidFill>
                <a:srgbClr val="EDC25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85" name="Google Shape;285;p15"/>
          <p:cNvGrpSpPr/>
          <p:nvPr/>
        </p:nvGrpSpPr>
        <p:grpSpPr>
          <a:xfrm>
            <a:off x="-1081042" y="7344826"/>
            <a:ext cx="3036020" cy="1200722"/>
            <a:chOff x="0" y="-47625"/>
            <a:chExt cx="1761018" cy="696469"/>
          </a:xfrm>
        </p:grpSpPr>
        <p:sp>
          <p:nvSpPr>
            <p:cNvPr id="286" name="Google Shape;286;p15"/>
            <p:cNvSpPr/>
            <p:nvPr/>
          </p:nvSpPr>
          <p:spPr>
            <a:xfrm>
              <a:off x="0" y="0"/>
              <a:ext cx="1761018" cy="648844"/>
            </a:xfrm>
            <a:custGeom>
              <a:avLst/>
              <a:gdLst/>
              <a:ahLst/>
              <a:cxnLst/>
              <a:rect l="l" t="t" r="r" b="b"/>
              <a:pathLst>
                <a:path w="1761018" h="648844" extrusionOk="0">
                  <a:moveTo>
                    <a:pt x="38250" y="0"/>
                  </a:moveTo>
                  <a:lnTo>
                    <a:pt x="1722768" y="0"/>
                  </a:lnTo>
                  <a:cubicBezTo>
                    <a:pt x="1732913" y="0"/>
                    <a:pt x="1742642" y="4030"/>
                    <a:pt x="1749815" y="11203"/>
                  </a:cubicBezTo>
                  <a:cubicBezTo>
                    <a:pt x="1756988" y="18377"/>
                    <a:pt x="1761018" y="28106"/>
                    <a:pt x="1761018" y="38250"/>
                  </a:cubicBezTo>
                  <a:lnTo>
                    <a:pt x="1761018" y="610594"/>
                  </a:lnTo>
                  <a:cubicBezTo>
                    <a:pt x="1761018" y="620738"/>
                    <a:pt x="1756988" y="630467"/>
                    <a:pt x="1749815" y="637641"/>
                  </a:cubicBezTo>
                  <a:cubicBezTo>
                    <a:pt x="1742642" y="644814"/>
                    <a:pt x="1732913" y="648844"/>
                    <a:pt x="1722768" y="648844"/>
                  </a:cubicBezTo>
                  <a:lnTo>
                    <a:pt x="38250" y="648844"/>
                  </a:lnTo>
                  <a:cubicBezTo>
                    <a:pt x="28106" y="648844"/>
                    <a:pt x="18377" y="644814"/>
                    <a:pt x="11203" y="637641"/>
                  </a:cubicBezTo>
                  <a:cubicBezTo>
                    <a:pt x="4030" y="630467"/>
                    <a:pt x="0" y="620738"/>
                    <a:pt x="0" y="610594"/>
                  </a:cubicBezTo>
                  <a:lnTo>
                    <a:pt x="0" y="38250"/>
                  </a:lnTo>
                  <a:cubicBezTo>
                    <a:pt x="0" y="28106"/>
                    <a:pt x="4030" y="18377"/>
                    <a:pt x="11203" y="11203"/>
                  </a:cubicBezTo>
                  <a:cubicBezTo>
                    <a:pt x="18377" y="4030"/>
                    <a:pt x="28106" y="0"/>
                    <a:pt x="38250" y="0"/>
                  </a:cubicBezTo>
                  <a:close/>
                </a:path>
              </a:pathLst>
            </a:custGeom>
            <a:solidFill>
              <a:srgbClr val="890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5"/>
            <p:cNvSpPr txBox="1"/>
            <p:nvPr/>
          </p:nvSpPr>
          <p:spPr>
            <a:xfrm>
              <a:off x="0" y="-47625"/>
              <a:ext cx="1761018" cy="6964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8" name="Google Shape;288;p15"/>
          <p:cNvGrpSpPr/>
          <p:nvPr/>
        </p:nvGrpSpPr>
        <p:grpSpPr>
          <a:xfrm>
            <a:off x="782587" y="4329518"/>
            <a:ext cx="1078636" cy="3772629"/>
            <a:chOff x="0" y="-47625"/>
            <a:chExt cx="731221" cy="2557513"/>
          </a:xfrm>
        </p:grpSpPr>
        <p:sp>
          <p:nvSpPr>
            <p:cNvPr id="289" name="Google Shape;289;p15"/>
            <p:cNvSpPr/>
            <p:nvPr/>
          </p:nvSpPr>
          <p:spPr>
            <a:xfrm>
              <a:off x="0" y="0"/>
              <a:ext cx="731221" cy="2509888"/>
            </a:xfrm>
            <a:custGeom>
              <a:avLst/>
              <a:gdLst/>
              <a:ahLst/>
              <a:cxnLst/>
              <a:rect l="l" t="t" r="r" b="b"/>
              <a:pathLst>
                <a:path w="731221" h="2509888" extrusionOk="0">
                  <a:moveTo>
                    <a:pt x="107663" y="0"/>
                  </a:moveTo>
                  <a:lnTo>
                    <a:pt x="623558" y="0"/>
                  </a:lnTo>
                  <a:cubicBezTo>
                    <a:pt x="683019" y="0"/>
                    <a:pt x="731221" y="48202"/>
                    <a:pt x="731221" y="107663"/>
                  </a:cubicBezTo>
                  <a:lnTo>
                    <a:pt x="731221" y="2402225"/>
                  </a:lnTo>
                  <a:cubicBezTo>
                    <a:pt x="731221" y="2430779"/>
                    <a:pt x="719878" y="2458164"/>
                    <a:pt x="699687" y="2478354"/>
                  </a:cubicBezTo>
                  <a:cubicBezTo>
                    <a:pt x="679496" y="2498545"/>
                    <a:pt x="652112" y="2509888"/>
                    <a:pt x="623558" y="2509888"/>
                  </a:cubicBezTo>
                  <a:lnTo>
                    <a:pt x="107663" y="2509888"/>
                  </a:lnTo>
                  <a:cubicBezTo>
                    <a:pt x="79109" y="2509888"/>
                    <a:pt x="51724" y="2498545"/>
                    <a:pt x="31534" y="2478354"/>
                  </a:cubicBezTo>
                  <a:cubicBezTo>
                    <a:pt x="11343" y="2458164"/>
                    <a:pt x="0" y="2430779"/>
                    <a:pt x="0" y="2402225"/>
                  </a:cubicBezTo>
                  <a:lnTo>
                    <a:pt x="0" y="107663"/>
                  </a:lnTo>
                  <a:cubicBezTo>
                    <a:pt x="0" y="79109"/>
                    <a:pt x="11343" y="51724"/>
                    <a:pt x="31534" y="31534"/>
                  </a:cubicBezTo>
                  <a:cubicBezTo>
                    <a:pt x="51724" y="11343"/>
                    <a:pt x="79109" y="0"/>
                    <a:pt x="10766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EDC25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5"/>
            <p:cNvSpPr txBox="1"/>
            <p:nvPr/>
          </p:nvSpPr>
          <p:spPr>
            <a:xfrm>
              <a:off x="0" y="-47625"/>
              <a:ext cx="731221" cy="25575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91" name="Google Shape;29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593038" y="1354737"/>
            <a:ext cx="1194936" cy="120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70591" y="1354736"/>
            <a:ext cx="1194936" cy="120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21A6E3A0-7FEA-1037-D4CC-BF49A0CF7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726" y="3306004"/>
            <a:ext cx="8992768" cy="47961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divot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7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75634" b="-75634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36" name="Google Shape;336;p17"/>
          <p:cNvSpPr/>
          <p:nvPr/>
        </p:nvSpPr>
        <p:spPr>
          <a:xfrm>
            <a:off x="12759968" y="-2737717"/>
            <a:ext cx="9765398" cy="8762567"/>
          </a:xfrm>
          <a:custGeom>
            <a:avLst/>
            <a:gdLst/>
            <a:ahLst/>
            <a:cxnLst/>
            <a:rect l="l" t="t" r="r" b="b"/>
            <a:pathLst>
              <a:path w="18288000" h="13716000" extrusionOk="0">
                <a:moveTo>
                  <a:pt x="0" y="0"/>
                </a:moveTo>
                <a:lnTo>
                  <a:pt x="18288000" y="0"/>
                </a:lnTo>
                <a:lnTo>
                  <a:pt x="18288000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3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337" name="Google Shape;337;p17"/>
          <p:cNvGrpSpPr/>
          <p:nvPr/>
        </p:nvGrpSpPr>
        <p:grpSpPr>
          <a:xfrm>
            <a:off x="-648936" y="2367263"/>
            <a:ext cx="15354913" cy="7364566"/>
            <a:chOff x="0" y="-47625"/>
            <a:chExt cx="10026977" cy="4440595"/>
          </a:xfrm>
        </p:grpSpPr>
        <p:sp>
          <p:nvSpPr>
            <p:cNvPr id="338" name="Google Shape;338;p17"/>
            <p:cNvSpPr/>
            <p:nvPr/>
          </p:nvSpPr>
          <p:spPr>
            <a:xfrm>
              <a:off x="0" y="0"/>
              <a:ext cx="10026977" cy="4392970"/>
            </a:xfrm>
            <a:custGeom>
              <a:avLst/>
              <a:gdLst/>
              <a:ahLst/>
              <a:cxnLst/>
              <a:rect l="l" t="t" r="r" b="b"/>
              <a:pathLst>
                <a:path w="10026977" h="4392970" extrusionOk="0">
                  <a:moveTo>
                    <a:pt x="7851" y="0"/>
                  </a:moveTo>
                  <a:lnTo>
                    <a:pt x="10019126" y="0"/>
                  </a:lnTo>
                  <a:cubicBezTo>
                    <a:pt x="10023462" y="0"/>
                    <a:pt x="10026977" y="3515"/>
                    <a:pt x="10026977" y="7851"/>
                  </a:cubicBezTo>
                  <a:lnTo>
                    <a:pt x="10026977" y="4385118"/>
                  </a:lnTo>
                  <a:cubicBezTo>
                    <a:pt x="10026977" y="4389455"/>
                    <a:pt x="10023462" y="4392970"/>
                    <a:pt x="10019126" y="4392970"/>
                  </a:cubicBezTo>
                  <a:lnTo>
                    <a:pt x="7851" y="4392970"/>
                  </a:lnTo>
                  <a:cubicBezTo>
                    <a:pt x="3515" y="4392970"/>
                    <a:pt x="0" y="4389455"/>
                    <a:pt x="0" y="4385118"/>
                  </a:cubicBezTo>
                  <a:lnTo>
                    <a:pt x="0" y="7851"/>
                  </a:lnTo>
                  <a:cubicBezTo>
                    <a:pt x="0" y="3515"/>
                    <a:pt x="3515" y="0"/>
                    <a:pt x="7851" y="0"/>
                  </a:cubicBezTo>
                  <a:close/>
                </a:path>
              </a:pathLst>
            </a:custGeom>
            <a:solidFill>
              <a:srgbClr val="890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7"/>
            <p:cNvSpPr txBox="1"/>
            <p:nvPr/>
          </p:nvSpPr>
          <p:spPr>
            <a:xfrm>
              <a:off x="0" y="-47625"/>
              <a:ext cx="10026977" cy="44405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4" name="Google Shape;344;p17"/>
          <p:cNvGrpSpPr/>
          <p:nvPr/>
        </p:nvGrpSpPr>
        <p:grpSpPr>
          <a:xfrm>
            <a:off x="-1245873" y="5337783"/>
            <a:ext cx="1713451" cy="6357845"/>
            <a:chOff x="0" y="-47625"/>
            <a:chExt cx="1161570" cy="4310063"/>
          </a:xfrm>
        </p:grpSpPr>
        <p:sp>
          <p:nvSpPr>
            <p:cNvPr id="345" name="Google Shape;345;p17"/>
            <p:cNvSpPr/>
            <p:nvPr/>
          </p:nvSpPr>
          <p:spPr>
            <a:xfrm>
              <a:off x="0" y="0"/>
              <a:ext cx="1161570" cy="4262438"/>
            </a:xfrm>
            <a:custGeom>
              <a:avLst/>
              <a:gdLst/>
              <a:ahLst/>
              <a:cxnLst/>
              <a:rect l="l" t="t" r="r" b="b"/>
              <a:pathLst>
                <a:path w="1161570" h="4262438" extrusionOk="0">
                  <a:moveTo>
                    <a:pt x="67775" y="0"/>
                  </a:moveTo>
                  <a:lnTo>
                    <a:pt x="1093795" y="0"/>
                  </a:lnTo>
                  <a:cubicBezTo>
                    <a:pt x="1131226" y="0"/>
                    <a:pt x="1161570" y="30344"/>
                    <a:pt x="1161570" y="67775"/>
                  </a:cubicBezTo>
                  <a:lnTo>
                    <a:pt x="1161570" y="4194663"/>
                  </a:lnTo>
                  <a:cubicBezTo>
                    <a:pt x="1161570" y="4212638"/>
                    <a:pt x="1154429" y="4229877"/>
                    <a:pt x="1141719" y="4242587"/>
                  </a:cubicBezTo>
                  <a:cubicBezTo>
                    <a:pt x="1129009" y="4255297"/>
                    <a:pt x="1111770" y="4262438"/>
                    <a:pt x="1093795" y="4262438"/>
                  </a:cubicBezTo>
                  <a:lnTo>
                    <a:pt x="67775" y="4262438"/>
                  </a:lnTo>
                  <a:cubicBezTo>
                    <a:pt x="30344" y="4262438"/>
                    <a:pt x="0" y="4232094"/>
                    <a:pt x="0" y="4194663"/>
                  </a:cubicBezTo>
                  <a:lnTo>
                    <a:pt x="0" y="67775"/>
                  </a:lnTo>
                  <a:cubicBezTo>
                    <a:pt x="0" y="49800"/>
                    <a:pt x="7141" y="32561"/>
                    <a:pt x="19851" y="19851"/>
                  </a:cubicBezTo>
                  <a:cubicBezTo>
                    <a:pt x="32561" y="7141"/>
                    <a:pt x="49800" y="0"/>
                    <a:pt x="6777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EDC25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7"/>
            <p:cNvSpPr txBox="1"/>
            <p:nvPr/>
          </p:nvSpPr>
          <p:spPr>
            <a:xfrm>
              <a:off x="0" y="-47625"/>
              <a:ext cx="1161570" cy="43100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8" name="Google Shape;348;p17"/>
          <p:cNvSpPr txBox="1"/>
          <p:nvPr/>
        </p:nvSpPr>
        <p:spPr>
          <a:xfrm>
            <a:off x="0" y="3233057"/>
            <a:ext cx="12759968" cy="620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marR="0" lvl="0" indent="-342900" algn="just" rtl="0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l-GR" sz="2400" b="1" dirty="0"/>
              <a:t>Αμφιλεγόμενος όρος</a:t>
            </a:r>
          </a:p>
          <a:p>
            <a:pPr marL="342900" marR="0" lvl="0" indent="-342900" algn="just" rtl="0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l-GR" sz="2400" b="1" dirty="0"/>
              <a:t>Μπορεί να οριστεί με ποικίλους τρόπους ή να μην ορισθεί καθόλου</a:t>
            </a:r>
          </a:p>
          <a:p>
            <a:pPr marL="342900" marR="0" lvl="0" indent="-342900" algn="just" rtl="0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l-GR" sz="2400" b="1" dirty="0"/>
              <a:t>Καθιερώθηκε το δεύτερο μισό του 19</a:t>
            </a:r>
            <a:r>
              <a:rPr lang="el-GR" sz="2400" b="1" baseline="30000" dirty="0"/>
              <a:t>ου</a:t>
            </a:r>
            <a:r>
              <a:rPr lang="el-GR" sz="2400" b="1" dirty="0"/>
              <a:t> αι.  Στα γαλλικά, γερμανικά, αγγλικά</a:t>
            </a:r>
          </a:p>
          <a:p>
            <a:pPr marL="342900" marR="0" lvl="0" indent="-342900" algn="just" rtl="0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l-GR" sz="2400" b="1" dirty="0"/>
              <a:t>Γερμανικά             </a:t>
            </a:r>
            <a:r>
              <a:rPr lang="en-US" sz="2400" b="1" dirty="0"/>
              <a:t>Kapital = </a:t>
            </a:r>
            <a:r>
              <a:rPr lang="el-GR" sz="2400" b="1" dirty="0"/>
              <a:t>χρήματα επενδυμένα ή δανεισμένα, </a:t>
            </a:r>
            <a:r>
              <a:rPr lang="el-GR" sz="2400" b="1" dirty="0" err="1"/>
              <a:t>περουσιακά</a:t>
            </a:r>
            <a:r>
              <a:rPr lang="el-GR" sz="2400" b="1" dirty="0"/>
              <a:t> στοιχεία, </a:t>
            </a:r>
            <a:r>
              <a:rPr lang="el-GR" sz="2400" b="1" dirty="0" err="1"/>
              <a:t>χρηματα</a:t>
            </a:r>
            <a:r>
              <a:rPr lang="el-GR" sz="2400" b="1" dirty="0"/>
              <a:t>, χρηματικές αξίες, εμπορεύματα, εγκαταστάσεις παραγωγής, γλώσσα εμπόρων (16</a:t>
            </a:r>
            <a:r>
              <a:rPr lang="el-GR" sz="2400" b="1" baseline="30000" dirty="0"/>
              <a:t>ος</a:t>
            </a:r>
            <a:r>
              <a:rPr lang="el-GR" sz="2400" b="1" dirty="0"/>
              <a:t> αι.), </a:t>
            </a:r>
            <a:r>
              <a:rPr lang="el-GR" sz="2400" b="1" dirty="0" err="1"/>
              <a:t>κοιν</a:t>
            </a:r>
            <a:r>
              <a:rPr lang="el-GR" sz="2400" b="1" dirty="0"/>
              <a:t>/</a:t>
            </a:r>
            <a:r>
              <a:rPr lang="el-GR" sz="2400" b="1" dirty="0" err="1"/>
              <a:t>κές</a:t>
            </a:r>
            <a:r>
              <a:rPr lang="el-GR" sz="2400" b="1" dirty="0"/>
              <a:t> και </a:t>
            </a:r>
            <a:r>
              <a:rPr lang="el-GR" sz="2400" b="1" dirty="0" err="1"/>
              <a:t>οικ</a:t>
            </a:r>
            <a:r>
              <a:rPr lang="el-GR" sz="2400" b="1" dirty="0"/>
              <a:t>/</a:t>
            </a:r>
            <a:r>
              <a:rPr lang="el-GR" sz="2400" b="1" dirty="0" err="1"/>
              <a:t>κές</a:t>
            </a:r>
            <a:r>
              <a:rPr lang="el-GR" sz="2400" b="1" dirty="0"/>
              <a:t> επιστήμες (17</a:t>
            </a:r>
            <a:r>
              <a:rPr lang="el-GR" sz="2400" b="1" baseline="30000" dirty="0"/>
              <a:t>ος</a:t>
            </a:r>
            <a:r>
              <a:rPr lang="el-GR" sz="2400" b="1" dirty="0"/>
              <a:t>-18</a:t>
            </a:r>
            <a:r>
              <a:rPr lang="el-GR" sz="2400" b="1" baseline="30000" dirty="0"/>
              <a:t>ος</a:t>
            </a:r>
            <a:r>
              <a:rPr lang="el-GR" sz="2400" b="1" dirty="0"/>
              <a:t> αι.)</a:t>
            </a:r>
          </a:p>
          <a:p>
            <a:pPr marL="342900" marR="0" lvl="0" indent="-342900" algn="just" rtl="0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l-GR" sz="2400" b="1" dirty="0"/>
              <a:t>17</a:t>
            </a:r>
            <a:r>
              <a:rPr lang="el-GR" sz="2400" b="1" baseline="30000" dirty="0"/>
              <a:t>ος</a:t>
            </a:r>
            <a:r>
              <a:rPr lang="el-GR" sz="2400" b="1" dirty="0"/>
              <a:t> αι. καπιταλιστής = πλούσιος κεφαλαιούχος, που διαθέτει μετρητά, μεγάλη περιουσία, ζει με τόκους &amp; προσόδους. Τραπεζίτες, εισοδηματίες, έμποροι.</a:t>
            </a:r>
          </a:p>
          <a:p>
            <a:pPr marL="342900" marR="0" lvl="0" indent="-342900" algn="just" rtl="0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l-GR" sz="2400" b="1" dirty="0"/>
              <a:t>Χαρακτήριζε κι αυτόν που βγάζει κέρδος και το επενδύει ξανά για να το κάνει μεγαλύτερο / αυτός που ζει από τα κέρδη</a:t>
            </a:r>
          </a:p>
          <a:p>
            <a:pPr marL="342900" marR="0" lvl="0" indent="-342900" algn="just" rtl="0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l-GR" sz="2400" b="1" dirty="0"/>
              <a:t>Τέλη 18</a:t>
            </a:r>
            <a:r>
              <a:rPr lang="el-GR" sz="2400" b="1" baseline="30000" dirty="0"/>
              <a:t>ου</a:t>
            </a:r>
            <a:r>
              <a:rPr lang="el-GR" sz="2400" b="1" dirty="0"/>
              <a:t> αι. καπιταλιστές </a:t>
            </a:r>
            <a:r>
              <a:rPr lang="en-US" sz="2400" b="1" dirty="0"/>
              <a:t>Vs </a:t>
            </a:r>
            <a:r>
              <a:rPr lang="el-GR" sz="2400" b="1" dirty="0"/>
              <a:t>εργάτες               ταξική χροιά </a:t>
            </a:r>
          </a:p>
          <a:p>
            <a:pPr marR="0" lvl="0" algn="just" rtl="0">
              <a:lnSpc>
                <a:spcPct val="120005"/>
              </a:lnSpc>
              <a:spcBef>
                <a:spcPts val="0"/>
              </a:spcBef>
              <a:spcAft>
                <a:spcPts val="0"/>
              </a:spcAft>
            </a:pPr>
            <a:endParaRPr lang="el-GR" sz="2400" b="1" dirty="0"/>
          </a:p>
          <a:p>
            <a:pPr marR="0" lvl="0" algn="just" rtl="0">
              <a:lnSpc>
                <a:spcPct val="120005"/>
              </a:lnSpc>
              <a:spcBef>
                <a:spcPts val="0"/>
              </a:spcBef>
              <a:spcAft>
                <a:spcPts val="0"/>
              </a:spcAft>
            </a:pPr>
            <a:endParaRPr lang="el-GR" sz="2400" b="1" dirty="0"/>
          </a:p>
          <a:p>
            <a:pPr marR="0" lvl="0" algn="just" rtl="0">
              <a:lnSpc>
                <a:spcPct val="120005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2400" b="1" dirty="0"/>
              <a:t>                   Καπιταλισμός = κριτική στην ταξική κοινωνία</a:t>
            </a:r>
            <a:endParaRPr sz="2400" b="1" dirty="0"/>
          </a:p>
        </p:txBody>
      </p:sp>
      <p:sp>
        <p:nvSpPr>
          <p:cNvPr id="351" name="Google Shape;351;p17"/>
          <p:cNvSpPr txBox="1"/>
          <p:nvPr/>
        </p:nvSpPr>
        <p:spPr>
          <a:xfrm>
            <a:off x="2151177" y="4829033"/>
            <a:ext cx="3310458" cy="517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FFFFFF"/>
                </a:solidFill>
                <a:latin typeface="Inria Serif"/>
                <a:ea typeface="Inria Serif"/>
                <a:cs typeface="Inria Serif"/>
                <a:sym typeface="Inria Serif"/>
              </a:rPr>
              <a:t>. </a:t>
            </a:r>
            <a:endParaRPr dirty="0"/>
          </a:p>
        </p:txBody>
      </p:sp>
      <p:grpSp>
        <p:nvGrpSpPr>
          <p:cNvPr id="357" name="Google Shape;357;p17"/>
          <p:cNvGrpSpPr/>
          <p:nvPr/>
        </p:nvGrpSpPr>
        <p:grpSpPr>
          <a:xfrm>
            <a:off x="171147" y="8730954"/>
            <a:ext cx="1122244" cy="1117494"/>
            <a:chOff x="0" y="-47625"/>
            <a:chExt cx="760783" cy="757563"/>
          </a:xfrm>
        </p:grpSpPr>
        <p:sp>
          <p:nvSpPr>
            <p:cNvPr id="358" name="Google Shape;358;p17"/>
            <p:cNvSpPr/>
            <p:nvPr/>
          </p:nvSpPr>
          <p:spPr>
            <a:xfrm>
              <a:off x="0" y="0"/>
              <a:ext cx="760783" cy="709938"/>
            </a:xfrm>
            <a:custGeom>
              <a:avLst/>
              <a:gdLst/>
              <a:ahLst/>
              <a:cxnLst/>
              <a:rect l="l" t="t" r="r" b="b"/>
              <a:pathLst>
                <a:path w="760783" h="709938" extrusionOk="0">
                  <a:moveTo>
                    <a:pt x="103479" y="0"/>
                  </a:moveTo>
                  <a:lnTo>
                    <a:pt x="657304" y="0"/>
                  </a:lnTo>
                  <a:cubicBezTo>
                    <a:pt x="684748" y="0"/>
                    <a:pt x="711069" y="10902"/>
                    <a:pt x="730475" y="30308"/>
                  </a:cubicBezTo>
                  <a:cubicBezTo>
                    <a:pt x="749881" y="49714"/>
                    <a:pt x="760783" y="76035"/>
                    <a:pt x="760783" y="103479"/>
                  </a:cubicBezTo>
                  <a:lnTo>
                    <a:pt x="760783" y="606459"/>
                  </a:lnTo>
                  <a:cubicBezTo>
                    <a:pt x="760783" y="633904"/>
                    <a:pt x="749881" y="660224"/>
                    <a:pt x="730475" y="679630"/>
                  </a:cubicBezTo>
                  <a:cubicBezTo>
                    <a:pt x="711069" y="699036"/>
                    <a:pt x="684748" y="709938"/>
                    <a:pt x="657304" y="709938"/>
                  </a:cubicBezTo>
                  <a:lnTo>
                    <a:pt x="103479" y="709938"/>
                  </a:lnTo>
                  <a:cubicBezTo>
                    <a:pt x="76035" y="709938"/>
                    <a:pt x="49714" y="699036"/>
                    <a:pt x="30308" y="679630"/>
                  </a:cubicBezTo>
                  <a:cubicBezTo>
                    <a:pt x="10902" y="660224"/>
                    <a:pt x="0" y="633904"/>
                    <a:pt x="0" y="606459"/>
                  </a:cubicBezTo>
                  <a:lnTo>
                    <a:pt x="0" y="103479"/>
                  </a:lnTo>
                  <a:cubicBezTo>
                    <a:pt x="0" y="76035"/>
                    <a:pt x="10902" y="49714"/>
                    <a:pt x="30308" y="30308"/>
                  </a:cubicBezTo>
                  <a:cubicBezTo>
                    <a:pt x="49714" y="10902"/>
                    <a:pt x="76035" y="0"/>
                    <a:pt x="1034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EDC25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7"/>
            <p:cNvSpPr txBox="1"/>
            <p:nvPr/>
          </p:nvSpPr>
          <p:spPr>
            <a:xfrm>
              <a:off x="0" y="-47625"/>
              <a:ext cx="760783" cy="7575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0" name="Google Shape;360;p17"/>
          <p:cNvGrpSpPr/>
          <p:nvPr/>
        </p:nvGrpSpPr>
        <p:grpSpPr>
          <a:xfrm>
            <a:off x="16482117" y="-716117"/>
            <a:ext cx="575745" cy="2882011"/>
            <a:chOff x="0" y="-47625"/>
            <a:chExt cx="333956" cy="1671687"/>
          </a:xfrm>
        </p:grpSpPr>
        <p:sp>
          <p:nvSpPr>
            <p:cNvPr id="361" name="Google Shape;361;p17"/>
            <p:cNvSpPr/>
            <p:nvPr/>
          </p:nvSpPr>
          <p:spPr>
            <a:xfrm>
              <a:off x="0" y="0"/>
              <a:ext cx="333956" cy="1624062"/>
            </a:xfrm>
            <a:custGeom>
              <a:avLst/>
              <a:gdLst/>
              <a:ahLst/>
              <a:cxnLst/>
              <a:rect l="l" t="t" r="r" b="b"/>
              <a:pathLst>
                <a:path w="333956" h="1624062" extrusionOk="0">
                  <a:moveTo>
                    <a:pt x="166978" y="0"/>
                  </a:moveTo>
                  <a:lnTo>
                    <a:pt x="166978" y="0"/>
                  </a:lnTo>
                  <a:cubicBezTo>
                    <a:pt x="211263" y="0"/>
                    <a:pt x="253735" y="17592"/>
                    <a:pt x="285049" y="48907"/>
                  </a:cubicBezTo>
                  <a:cubicBezTo>
                    <a:pt x="316364" y="80221"/>
                    <a:pt x="333956" y="122693"/>
                    <a:pt x="333956" y="166978"/>
                  </a:cubicBezTo>
                  <a:lnTo>
                    <a:pt x="333956" y="1457083"/>
                  </a:lnTo>
                  <a:cubicBezTo>
                    <a:pt x="333956" y="1501369"/>
                    <a:pt x="316364" y="1543840"/>
                    <a:pt x="285049" y="1575155"/>
                  </a:cubicBezTo>
                  <a:cubicBezTo>
                    <a:pt x="253735" y="1606469"/>
                    <a:pt x="211263" y="1624062"/>
                    <a:pt x="166978" y="1624062"/>
                  </a:cubicBezTo>
                  <a:lnTo>
                    <a:pt x="166978" y="1624062"/>
                  </a:lnTo>
                  <a:cubicBezTo>
                    <a:pt x="122693" y="1624062"/>
                    <a:pt x="80221" y="1606469"/>
                    <a:pt x="48907" y="1575155"/>
                  </a:cubicBezTo>
                  <a:cubicBezTo>
                    <a:pt x="17592" y="1543840"/>
                    <a:pt x="0" y="1501369"/>
                    <a:pt x="0" y="1457083"/>
                  </a:cubicBezTo>
                  <a:lnTo>
                    <a:pt x="0" y="166978"/>
                  </a:lnTo>
                  <a:cubicBezTo>
                    <a:pt x="0" y="122693"/>
                    <a:pt x="17592" y="80221"/>
                    <a:pt x="48907" y="48907"/>
                  </a:cubicBezTo>
                  <a:cubicBezTo>
                    <a:pt x="80221" y="17592"/>
                    <a:pt x="122693" y="0"/>
                    <a:pt x="166978" y="0"/>
                  </a:cubicBezTo>
                  <a:close/>
                </a:path>
              </a:pathLst>
            </a:custGeom>
            <a:solidFill>
              <a:srgbClr val="EDC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7"/>
            <p:cNvSpPr txBox="1"/>
            <p:nvPr/>
          </p:nvSpPr>
          <p:spPr>
            <a:xfrm>
              <a:off x="0" y="-47625"/>
              <a:ext cx="333956" cy="16716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3" name="Google Shape;363;p17"/>
          <p:cNvGrpSpPr/>
          <p:nvPr/>
        </p:nvGrpSpPr>
        <p:grpSpPr>
          <a:xfrm>
            <a:off x="15531791" y="8481579"/>
            <a:ext cx="1727509" cy="2345879"/>
            <a:chOff x="0" y="-47625"/>
            <a:chExt cx="1171100" cy="1590300"/>
          </a:xfrm>
        </p:grpSpPr>
        <p:sp>
          <p:nvSpPr>
            <p:cNvPr id="364" name="Google Shape;364;p17"/>
            <p:cNvSpPr/>
            <p:nvPr/>
          </p:nvSpPr>
          <p:spPr>
            <a:xfrm>
              <a:off x="0" y="0"/>
              <a:ext cx="1171100" cy="1542675"/>
            </a:xfrm>
            <a:custGeom>
              <a:avLst/>
              <a:gdLst/>
              <a:ahLst/>
              <a:cxnLst/>
              <a:rect l="l" t="t" r="r" b="b"/>
              <a:pathLst>
                <a:path w="1171100" h="1542675" extrusionOk="0">
                  <a:moveTo>
                    <a:pt x="67223" y="0"/>
                  </a:moveTo>
                  <a:lnTo>
                    <a:pt x="1103877" y="0"/>
                  </a:lnTo>
                  <a:cubicBezTo>
                    <a:pt x="1121705" y="0"/>
                    <a:pt x="1138804" y="7082"/>
                    <a:pt x="1151411" y="19689"/>
                  </a:cubicBezTo>
                  <a:cubicBezTo>
                    <a:pt x="1164018" y="32296"/>
                    <a:pt x="1171100" y="49395"/>
                    <a:pt x="1171100" y="67223"/>
                  </a:cubicBezTo>
                  <a:lnTo>
                    <a:pt x="1171100" y="1475451"/>
                  </a:lnTo>
                  <a:cubicBezTo>
                    <a:pt x="1171100" y="1493280"/>
                    <a:pt x="1164018" y="1510379"/>
                    <a:pt x="1151411" y="1522985"/>
                  </a:cubicBezTo>
                  <a:cubicBezTo>
                    <a:pt x="1138804" y="1535592"/>
                    <a:pt x="1121705" y="1542675"/>
                    <a:pt x="1103877" y="1542675"/>
                  </a:cubicBezTo>
                  <a:lnTo>
                    <a:pt x="67223" y="1542675"/>
                  </a:lnTo>
                  <a:cubicBezTo>
                    <a:pt x="49395" y="1542675"/>
                    <a:pt x="32296" y="1535592"/>
                    <a:pt x="19689" y="1522985"/>
                  </a:cubicBezTo>
                  <a:cubicBezTo>
                    <a:pt x="7082" y="1510379"/>
                    <a:pt x="0" y="1493280"/>
                    <a:pt x="0" y="1475451"/>
                  </a:cubicBezTo>
                  <a:lnTo>
                    <a:pt x="0" y="67223"/>
                  </a:lnTo>
                  <a:cubicBezTo>
                    <a:pt x="0" y="49395"/>
                    <a:pt x="7082" y="32296"/>
                    <a:pt x="19689" y="19689"/>
                  </a:cubicBezTo>
                  <a:cubicBezTo>
                    <a:pt x="32296" y="7082"/>
                    <a:pt x="49395" y="0"/>
                    <a:pt x="6722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89054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7"/>
            <p:cNvSpPr txBox="1"/>
            <p:nvPr/>
          </p:nvSpPr>
          <p:spPr>
            <a:xfrm>
              <a:off x="0" y="-47625"/>
              <a:ext cx="1171100" cy="15902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6" name="Google Shape;366;p17"/>
          <p:cNvGrpSpPr/>
          <p:nvPr/>
        </p:nvGrpSpPr>
        <p:grpSpPr>
          <a:xfrm>
            <a:off x="16769990" y="8683413"/>
            <a:ext cx="3036020" cy="1200722"/>
            <a:chOff x="0" y="-47625"/>
            <a:chExt cx="1761018" cy="696469"/>
          </a:xfrm>
        </p:grpSpPr>
        <p:sp>
          <p:nvSpPr>
            <p:cNvPr id="367" name="Google Shape;367;p17"/>
            <p:cNvSpPr/>
            <p:nvPr/>
          </p:nvSpPr>
          <p:spPr>
            <a:xfrm>
              <a:off x="0" y="0"/>
              <a:ext cx="1761018" cy="648844"/>
            </a:xfrm>
            <a:custGeom>
              <a:avLst/>
              <a:gdLst/>
              <a:ahLst/>
              <a:cxnLst/>
              <a:rect l="l" t="t" r="r" b="b"/>
              <a:pathLst>
                <a:path w="1761018" h="648844" extrusionOk="0">
                  <a:moveTo>
                    <a:pt x="38250" y="0"/>
                  </a:moveTo>
                  <a:lnTo>
                    <a:pt x="1722768" y="0"/>
                  </a:lnTo>
                  <a:cubicBezTo>
                    <a:pt x="1732913" y="0"/>
                    <a:pt x="1742642" y="4030"/>
                    <a:pt x="1749815" y="11203"/>
                  </a:cubicBezTo>
                  <a:cubicBezTo>
                    <a:pt x="1756988" y="18377"/>
                    <a:pt x="1761018" y="28106"/>
                    <a:pt x="1761018" y="38250"/>
                  </a:cubicBezTo>
                  <a:lnTo>
                    <a:pt x="1761018" y="610594"/>
                  </a:lnTo>
                  <a:cubicBezTo>
                    <a:pt x="1761018" y="620738"/>
                    <a:pt x="1756988" y="630467"/>
                    <a:pt x="1749815" y="637641"/>
                  </a:cubicBezTo>
                  <a:cubicBezTo>
                    <a:pt x="1742642" y="644814"/>
                    <a:pt x="1732913" y="648844"/>
                    <a:pt x="1722768" y="648844"/>
                  </a:cubicBezTo>
                  <a:lnTo>
                    <a:pt x="38250" y="648844"/>
                  </a:lnTo>
                  <a:cubicBezTo>
                    <a:pt x="28106" y="648844"/>
                    <a:pt x="18377" y="644814"/>
                    <a:pt x="11203" y="637641"/>
                  </a:cubicBezTo>
                  <a:cubicBezTo>
                    <a:pt x="4030" y="630467"/>
                    <a:pt x="0" y="620738"/>
                    <a:pt x="0" y="610594"/>
                  </a:cubicBezTo>
                  <a:lnTo>
                    <a:pt x="0" y="38250"/>
                  </a:lnTo>
                  <a:cubicBezTo>
                    <a:pt x="0" y="28106"/>
                    <a:pt x="4030" y="18377"/>
                    <a:pt x="11203" y="11203"/>
                  </a:cubicBezTo>
                  <a:cubicBezTo>
                    <a:pt x="18377" y="4030"/>
                    <a:pt x="28106" y="0"/>
                    <a:pt x="38250" y="0"/>
                  </a:cubicBezTo>
                  <a:close/>
                </a:path>
              </a:pathLst>
            </a:custGeom>
            <a:solidFill>
              <a:srgbClr val="EDC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7"/>
            <p:cNvSpPr txBox="1"/>
            <p:nvPr/>
          </p:nvSpPr>
          <p:spPr>
            <a:xfrm>
              <a:off x="0" y="-47625"/>
              <a:ext cx="1761018" cy="6964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196" name="Picture 4" descr="capitalism1">
            <a:extLst>
              <a:ext uri="{FF2B5EF4-FFF2-40B4-BE49-F238E27FC236}">
                <a16:creationId xmlns:a16="http://schemas.microsoft.com/office/drawing/2014/main" id="{E88B1DD7-F040-A659-6B66-0F23A9D92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0" y="127939"/>
            <a:ext cx="6256666" cy="44786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Βέλος: Δεξιό 5">
            <a:extLst>
              <a:ext uri="{FF2B5EF4-FFF2-40B4-BE49-F238E27FC236}">
                <a16:creationId xmlns:a16="http://schemas.microsoft.com/office/drawing/2014/main" id="{24BE72D2-83DF-59BD-7B85-7A53E5BC507B}"/>
              </a:ext>
            </a:extLst>
          </p:cNvPr>
          <p:cNvSpPr/>
          <p:nvPr/>
        </p:nvSpPr>
        <p:spPr>
          <a:xfrm>
            <a:off x="2121343" y="4593256"/>
            <a:ext cx="733122" cy="40130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Βέλος: Δεξιό 6">
            <a:extLst>
              <a:ext uri="{FF2B5EF4-FFF2-40B4-BE49-F238E27FC236}">
                <a16:creationId xmlns:a16="http://schemas.microsoft.com/office/drawing/2014/main" id="{7FAB0EFD-3381-BA7E-A49C-7DC524F7AA3C}"/>
              </a:ext>
            </a:extLst>
          </p:cNvPr>
          <p:cNvSpPr/>
          <p:nvPr/>
        </p:nvSpPr>
        <p:spPr>
          <a:xfrm>
            <a:off x="6013423" y="7652142"/>
            <a:ext cx="733122" cy="40130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Βέλος: Οδοντωτό δεξιό 8">
            <a:extLst>
              <a:ext uri="{FF2B5EF4-FFF2-40B4-BE49-F238E27FC236}">
                <a16:creationId xmlns:a16="http://schemas.microsoft.com/office/drawing/2014/main" id="{EFAE39D1-3C76-D20A-3EED-9E4D5DAADE80}"/>
              </a:ext>
            </a:extLst>
          </p:cNvPr>
          <p:cNvSpPr/>
          <p:nvPr/>
        </p:nvSpPr>
        <p:spPr>
          <a:xfrm rot="5400000">
            <a:off x="4354099" y="7800324"/>
            <a:ext cx="968512" cy="1362511"/>
          </a:xfrm>
          <a:prstGeom prst="notch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C7A0D3D1-6FF4-061E-D700-B8B0C9AC65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3529" y="244929"/>
            <a:ext cx="15944071" cy="9225642"/>
          </a:xfrm>
        </p:spPr>
        <p:txBody>
          <a:bodyPr>
            <a:normAutofit/>
          </a:bodyPr>
          <a:lstStyle/>
          <a:p>
            <a:pPr marL="1327150" lvl="2" indent="-342900" algn="l">
              <a:buFont typeface="Wingdings" panose="05000000000000000000" pitchFamily="2" charset="2"/>
              <a:buChar char="v"/>
            </a:pPr>
            <a:r>
              <a:rPr lang="el-GR" dirty="0"/>
              <a:t>«</a:t>
            </a:r>
            <a:r>
              <a:rPr lang="el-GR" sz="2800" dirty="0" err="1"/>
              <a:t>ιδιοποίσηση</a:t>
            </a:r>
            <a:r>
              <a:rPr lang="el-GR" sz="2800" dirty="0"/>
              <a:t> του κεφαλαίου από τους μεν με ταυτόχρονο αποκλεισμό των δε», σοσιαλιστής Λουί </a:t>
            </a:r>
            <a:r>
              <a:rPr lang="el-GR" sz="2800" dirty="0" err="1"/>
              <a:t>Μπλαν</a:t>
            </a:r>
            <a:endParaRPr lang="el-GR" sz="2800" dirty="0"/>
          </a:p>
          <a:p>
            <a:pPr algn="l">
              <a:buFont typeface="Wingdings" panose="05000000000000000000" pitchFamily="2" charset="2"/>
              <a:buChar char="v"/>
            </a:pPr>
            <a:r>
              <a:rPr lang="el-GR" sz="2800" dirty="0"/>
              <a:t>Γαλλικό λεξικό (1857) = ως νεολογισμό, «η εξουσία των κεφαλαίων ή των κεφαλαιούχων»</a:t>
            </a:r>
          </a:p>
          <a:p>
            <a:pPr algn="l">
              <a:buFont typeface="Wingdings" panose="05000000000000000000" pitchFamily="2" charset="2"/>
              <a:buChar char="v"/>
            </a:pPr>
            <a:r>
              <a:rPr lang="el-GR" sz="2800" dirty="0"/>
              <a:t>1902 = το έργο «Ο σύγχρονος καπιταλισμός» του Βέρνερ </a:t>
            </a:r>
            <a:r>
              <a:rPr lang="el-GR" sz="2800" dirty="0" err="1"/>
              <a:t>Ζόρμπαρτ</a:t>
            </a:r>
            <a:r>
              <a:rPr lang="el-GR" sz="2800" dirty="0"/>
              <a:t>            καθιέρωση του όρου, πληθαίνουν τα συγγράμματα κοινωνικών &amp; ιστορικών επιστημών </a:t>
            </a:r>
            <a:r>
              <a:rPr lang="en-US" sz="2800" dirty="0"/>
              <a:t>Vs </a:t>
            </a:r>
            <a:r>
              <a:rPr lang="el-GR" sz="2800" dirty="0" err="1"/>
              <a:t>Ζόρμπαρτ</a:t>
            </a:r>
            <a:endParaRPr lang="el-GR" sz="2800" dirty="0"/>
          </a:p>
          <a:p>
            <a:pPr algn="l">
              <a:buFont typeface="Wingdings" panose="05000000000000000000" pitchFamily="2" charset="2"/>
              <a:buChar char="v"/>
            </a:pPr>
            <a:r>
              <a:rPr lang="el-GR" sz="2800" dirty="0"/>
              <a:t>Βρετανικό λεξικό </a:t>
            </a:r>
            <a:r>
              <a:rPr lang="en-US" sz="2800" dirty="0"/>
              <a:t>(Britannica)</a:t>
            </a:r>
            <a:r>
              <a:rPr lang="el-GR" sz="2800" dirty="0"/>
              <a:t> = 1922, αντικείμενο λεπτομερούς πραγμάτευσης, χωριστή καταχώρηση. Περιγράφει ένα σύστημα στο οποίο τα μέσα παραγωγής ανήκουν σε ιδιώτες, ενώ μάνατζερ και εργάτες απασχολούνται στη γραμμή παραγωγής</a:t>
            </a:r>
          </a:p>
          <a:p>
            <a:pPr marL="69850" indent="0" algn="l"/>
            <a:endParaRPr lang="el-GR" sz="2800" dirty="0"/>
          </a:p>
          <a:p>
            <a:pPr marL="69850" indent="0" algn="l"/>
            <a:endParaRPr lang="el-GR" sz="2800" dirty="0"/>
          </a:p>
          <a:p>
            <a:pPr marL="69850" indent="0" algn="l"/>
            <a:endParaRPr lang="el-GR" sz="2800" dirty="0"/>
          </a:p>
          <a:p>
            <a:pPr marL="69850" indent="0" algn="l"/>
            <a:endParaRPr lang="el-GR" sz="2800" dirty="0"/>
          </a:p>
          <a:p>
            <a:pPr marL="69850" indent="0" algn="l"/>
            <a:endParaRPr lang="el-GR" sz="2800" dirty="0"/>
          </a:p>
          <a:p>
            <a:pPr marL="69850" indent="0" algn="l"/>
            <a:endParaRPr lang="el-GR" sz="2800" dirty="0"/>
          </a:p>
          <a:p>
            <a:pPr marL="69850" indent="0"/>
            <a:r>
              <a:rPr lang="el-GR" sz="2800" dirty="0"/>
              <a:t>Η έννοια «καπιταλισμός» = πνεύμα κριτικής &amp; συγκριτική θέαση των πραγμάτων.</a:t>
            </a:r>
          </a:p>
          <a:p>
            <a:pPr marL="69850" indent="0"/>
            <a:r>
              <a:rPr lang="el-GR" sz="2800" dirty="0"/>
              <a:t>Χρησιμοποιήθηκε: 1) για να περιγράψει σύγχρονα φαινόμενα, 2) στην αντιπαράθεση με τον σοσιαλισμό 3)επιστημονική ανάλυση</a:t>
            </a:r>
          </a:p>
          <a:p>
            <a:pPr marL="69850" indent="0" algn="l"/>
            <a:endParaRPr lang="en-US" dirty="0"/>
          </a:p>
        </p:txBody>
      </p:sp>
      <p:sp>
        <p:nvSpPr>
          <p:cNvPr id="4" name="Βέλος: Δεξιό 3">
            <a:extLst>
              <a:ext uri="{FF2B5EF4-FFF2-40B4-BE49-F238E27FC236}">
                <a16:creationId xmlns:a16="http://schemas.microsoft.com/office/drawing/2014/main" id="{87AD4BCB-937A-5E7C-11BE-4914F5BB71C0}"/>
              </a:ext>
            </a:extLst>
          </p:cNvPr>
          <p:cNvSpPr/>
          <p:nvPr/>
        </p:nvSpPr>
        <p:spPr>
          <a:xfrm>
            <a:off x="11283043" y="1877785"/>
            <a:ext cx="506185" cy="42454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Βέλος: Ραβδωτό δεξιό 4">
            <a:extLst>
              <a:ext uri="{FF2B5EF4-FFF2-40B4-BE49-F238E27FC236}">
                <a16:creationId xmlns:a16="http://schemas.microsoft.com/office/drawing/2014/main" id="{9C0FB850-F5A4-BA89-1281-C949A6A50B2A}"/>
              </a:ext>
            </a:extLst>
          </p:cNvPr>
          <p:cNvSpPr/>
          <p:nvPr/>
        </p:nvSpPr>
        <p:spPr>
          <a:xfrm rot="5400000">
            <a:off x="7417253" y="4723039"/>
            <a:ext cx="1592037" cy="1551215"/>
          </a:xfrm>
          <a:prstGeom prst="striped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47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5DE9D58-A043-61CB-629E-0BFB71E23F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32067" y="544405"/>
            <a:ext cx="10102200" cy="963900"/>
          </a:xfrm>
        </p:spPr>
        <p:txBody>
          <a:bodyPr>
            <a:normAutofit fontScale="90000"/>
          </a:bodyPr>
          <a:lstStyle/>
          <a:p>
            <a:r>
              <a:rPr lang="el-GR" sz="4400" b="1" dirty="0"/>
              <a:t>Πρώιμα σημάδια καπιταλιστικού καθεστώτος (16</a:t>
            </a:r>
            <a:r>
              <a:rPr lang="el-GR" sz="4400" b="1" baseline="30000" dirty="0"/>
              <a:t>ος</a:t>
            </a:r>
            <a:r>
              <a:rPr lang="el-GR" sz="4400" b="1" dirty="0"/>
              <a:t> αι.)</a:t>
            </a:r>
            <a:endParaRPr lang="en-US" sz="4400" b="1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51043B24-C0D0-11E6-FA0F-33CE419339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334" y="2133601"/>
            <a:ext cx="17322800" cy="5919750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schemeClr val="bg1"/>
                </a:solidFill>
              </a:rPr>
              <a:t>Κτήση γης = κερδοφόρα ιδιοκτησία (άνθρωποι πόλεων αγόραζαν γη στην ύπαιθρο)</a:t>
            </a:r>
          </a:p>
          <a:p>
            <a:pPr marL="69850" indent="0"/>
            <a:endParaRPr lang="el-GR" b="1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schemeClr val="bg1"/>
                </a:solidFill>
              </a:rPr>
              <a:t>Άνθρωποι της πόλης / υπαίθρου δάνειζα χρήματα σε αγρότες με τη δέσμευση να παραδώσουν το ανάλογο μέρος της συγκομιδής τους</a:t>
            </a:r>
          </a:p>
          <a:p>
            <a:pPr marL="69850" indent="0"/>
            <a:endParaRPr lang="el-GR" b="1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schemeClr val="bg1"/>
                </a:solidFill>
              </a:rPr>
              <a:t>Επίδραση των νόμων της αγοράς &amp; της εμπορικής λειτουργίας στην αγροτική παραγωγή</a:t>
            </a:r>
          </a:p>
          <a:p>
            <a:pPr marL="69850" indent="0"/>
            <a:endParaRPr lang="el-GR" b="1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schemeClr val="bg1"/>
                </a:solidFill>
              </a:rPr>
              <a:t>Επένδυση κεφαλαίων σε έργα για την αγροτική παραγωγή (πχ αποξηραντικά &amp; αρδευτικά έργα)</a:t>
            </a:r>
          </a:p>
          <a:p>
            <a:pPr marL="69850" indent="0"/>
            <a:endParaRPr lang="el-GR" b="1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schemeClr val="bg1"/>
                </a:solidFill>
              </a:rPr>
              <a:t>Το σύστημα των περιφράξεων στην Αγγλία αναστάτωσε την αγροτική παραγωγή, αντιδράσεις, επεκτάθηκε</a:t>
            </a:r>
          </a:p>
          <a:p>
            <a:pPr marL="69850" indent="0"/>
            <a:endParaRPr lang="el-GR" b="1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schemeClr val="bg1"/>
                </a:solidFill>
              </a:rPr>
              <a:t>Οι ιδιοκτήτες γης αναζητούσαν &amp; εφάρμοζαν μεθόδους που αύξαναν το εισόδημα τους – εντατική αύξηση </a:t>
            </a:r>
            <a:r>
              <a:rPr lang="el-GR" b="1" dirty="0" err="1">
                <a:solidFill>
                  <a:schemeClr val="bg1"/>
                </a:solidFill>
              </a:rPr>
              <a:t>τςη</a:t>
            </a:r>
            <a:r>
              <a:rPr lang="el-GR" b="1" dirty="0">
                <a:solidFill>
                  <a:schemeClr val="bg1"/>
                </a:solidFill>
              </a:rPr>
              <a:t> παραγωγής. Το νέο = ότι η αύξηση του εισοδήματος επιδιώκεται συστηματικά μέσω της συμπίεσης της αμοιβής των εργαζομένων.</a:t>
            </a:r>
          </a:p>
          <a:p>
            <a:pPr marL="69850" indent="0"/>
            <a:endParaRPr lang="el-GR" b="1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l-GR" b="1" dirty="0">
              <a:solidFill>
                <a:schemeClr val="bg1"/>
              </a:solidFill>
            </a:endParaRPr>
          </a:p>
          <a:p>
            <a:endParaRPr lang="el-GR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97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6C16609-EE60-AA7C-1138-593FC48CA0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0400" y="552221"/>
            <a:ext cx="11137200" cy="1470000"/>
          </a:xfrm>
        </p:spPr>
        <p:txBody>
          <a:bodyPr>
            <a:normAutofit/>
          </a:bodyPr>
          <a:lstStyle/>
          <a:p>
            <a:r>
              <a:rPr lang="el-GR" sz="4800" b="1" dirty="0"/>
              <a:t>Βιομηχανική πραγματικότητα 16</a:t>
            </a:r>
            <a:r>
              <a:rPr lang="el-GR" sz="4800" b="1" baseline="30000" dirty="0"/>
              <a:t>ος</a:t>
            </a:r>
            <a:r>
              <a:rPr lang="el-GR" sz="4800" b="1" dirty="0"/>
              <a:t> αι.</a:t>
            </a:r>
            <a:endParaRPr lang="en-US" sz="4800" b="1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1E27531C-B105-DF31-4E89-2FE69D571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400" y="1862667"/>
            <a:ext cx="17509067" cy="6190683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l-GR" sz="2800" b="1" dirty="0"/>
              <a:t>Κινητήρια δύναμη της βιομηχανία; α) ανθρώπινη, β) ζωική γ) «φυσική» (αέρας, νερό), δ)ξύλο για θερμότητα</a:t>
            </a:r>
            <a:endParaRPr lang="en-US" sz="2800" b="1" dirty="0"/>
          </a:p>
          <a:p>
            <a:pPr marL="69850" indent="0"/>
            <a:endParaRPr lang="el-GR" sz="28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l-GR" sz="2800" b="1" dirty="0"/>
              <a:t>Αύξηση πληθυσμού = ζήτηση διατροφής = αύξηση αγροτικής παραγωγής = αύξηση τιμών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800" b="1" dirty="0"/>
              <a:t>Νομισματική </a:t>
            </a:r>
            <a:r>
              <a:rPr lang="el-GR" sz="2800" b="1" dirty="0" err="1"/>
              <a:t>κυσκλοφορία</a:t>
            </a:r>
            <a:endParaRPr lang="en-US" sz="2800" b="1" dirty="0"/>
          </a:p>
          <a:p>
            <a:pPr marL="69850" indent="0"/>
            <a:endParaRPr lang="el-GR" sz="28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l-GR" sz="2800" b="1" dirty="0"/>
              <a:t>Ανάπτυξη ναυσιπλοΐας, </a:t>
            </a:r>
            <a:r>
              <a:rPr lang="el-GR" sz="2800" b="1" dirty="0" err="1"/>
              <a:t>ναυπηγικής</a:t>
            </a:r>
            <a:r>
              <a:rPr lang="el-GR" sz="2800" b="1" dirty="0"/>
              <a:t>    </a:t>
            </a:r>
            <a:endParaRPr lang="en-US" sz="2800" b="1" dirty="0"/>
          </a:p>
          <a:p>
            <a:pPr marL="69850" indent="0"/>
            <a:endParaRPr lang="el-GR" sz="28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l-GR" sz="2800" b="1" dirty="0"/>
              <a:t>Αύξηση υφαντικής: οι εργάτες ήταν συχνά αγρότες που διέθεταν στη βιομηχανική παραγωγή τον ελεύθερο χρόνο τους = κατ’</a:t>
            </a:r>
            <a:r>
              <a:rPr lang="en-US" sz="2800" b="1" dirty="0"/>
              <a:t> </a:t>
            </a:r>
            <a:r>
              <a:rPr lang="el-GR" sz="2800" b="1" dirty="0" err="1"/>
              <a:t>οίκον</a:t>
            </a:r>
            <a:r>
              <a:rPr lang="el-GR" sz="2800" b="1" dirty="0"/>
              <a:t> απασχόληση (</a:t>
            </a:r>
            <a:r>
              <a:rPr lang="en-US" sz="2800" b="1" dirty="0"/>
              <a:t>domestic system)</a:t>
            </a:r>
            <a:r>
              <a:rPr lang="el-GR" sz="2800" b="1" dirty="0"/>
              <a:t> </a:t>
            </a:r>
            <a:r>
              <a:rPr lang="en-US" sz="2800" b="1" dirty="0"/>
              <a:t>. </a:t>
            </a:r>
            <a:r>
              <a:rPr lang="el-GR" sz="2800" b="1" dirty="0"/>
              <a:t> Ήταν και στην πόλη και στην ύπαιθρο. Οι  έμποροι των πόλεων είχαν τον έλεγχο της παραγωγής &amp; το εμπόριο του βιομηχανικού προϊόντος. Βρίσκουμε οργανωμένη βιομηχανική παραγωγή σε εργοστάσια που διανέμουν την πρώτη ύλη στην ύπαιθρο για επεξεργασία κατ’ </a:t>
            </a:r>
            <a:r>
              <a:rPr lang="el-GR" sz="2800" b="1" dirty="0" err="1"/>
              <a:t>οίκον</a:t>
            </a:r>
            <a:r>
              <a:rPr lang="en-US" sz="2800" b="1" dirty="0"/>
              <a:t>, </a:t>
            </a:r>
            <a:r>
              <a:rPr lang="el-GR" sz="2800" b="1" dirty="0" err="1"/>
              <a:t>απ</a:t>
            </a:r>
            <a:r>
              <a:rPr lang="el-GR" sz="2800" b="1" dirty="0"/>
              <a:t>΄ όπου παραλάμβαναν το προϊόν </a:t>
            </a:r>
            <a:r>
              <a:rPr lang="el-GR" sz="2800" b="1" dirty="0" err="1"/>
              <a:t>μισοεπεξεργασμένο</a:t>
            </a:r>
            <a:r>
              <a:rPr lang="en-US" sz="2800" b="1" dirty="0"/>
              <a:t>(factory system)</a:t>
            </a:r>
            <a:r>
              <a:rPr lang="el-GR" sz="2800" b="1" dirty="0"/>
              <a:t>. Στο διεθνές εμπόριο η υφαντική = το κυριότερο.</a:t>
            </a:r>
            <a:endParaRPr lang="en-US" sz="2800" b="1" dirty="0"/>
          </a:p>
          <a:p>
            <a:pPr>
              <a:buFont typeface="Arial" panose="020B0604020202020204" pitchFamily="34" charset="0"/>
              <a:buChar char="•"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98451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F8976A4-AE57-0264-899E-8D0CEAFCC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9233" y="501422"/>
            <a:ext cx="11137200" cy="1470000"/>
          </a:xfrm>
        </p:spPr>
        <p:txBody>
          <a:bodyPr/>
          <a:lstStyle/>
          <a:p>
            <a:r>
              <a:rPr lang="el-GR" dirty="0"/>
              <a:t>Οικονομία και πόλεις</a:t>
            </a:r>
            <a:endParaRPr lang="en-US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52279663-427D-C058-F9A6-DB291753F2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55999" y="2868888"/>
            <a:ext cx="14376401" cy="6081928"/>
          </a:xfrm>
        </p:spPr>
        <p:txBody>
          <a:bodyPr>
            <a:normAutofit/>
          </a:bodyPr>
          <a:lstStyle/>
          <a:p>
            <a:r>
              <a:rPr lang="el-GR" sz="2800" b="1" dirty="0"/>
              <a:t>16</a:t>
            </a:r>
            <a:r>
              <a:rPr lang="el-GR" sz="2800" b="1" baseline="30000" dirty="0"/>
              <a:t>οσ</a:t>
            </a:r>
            <a:r>
              <a:rPr lang="el-GR" sz="2800" b="1" dirty="0"/>
              <a:t> αι. η πόλη δεν σημαίνει κέντρο της βιομηχανικής παραγωγής, αυτό γίνεται κυρίως στο περιθώριο.</a:t>
            </a:r>
          </a:p>
          <a:p>
            <a:endParaRPr lang="el-GR" sz="2800" b="1" dirty="0"/>
          </a:p>
          <a:p>
            <a:r>
              <a:rPr lang="el-GR" sz="2800" b="1" dirty="0"/>
              <a:t>Το μεγαλύτερο μέρος τους πληθυσμού = ύπαιθρο</a:t>
            </a:r>
          </a:p>
          <a:p>
            <a:endParaRPr lang="el-GR" sz="2800" b="1" dirty="0"/>
          </a:p>
          <a:p>
            <a:r>
              <a:rPr lang="el-GR" sz="2800" b="1" dirty="0"/>
              <a:t>Νέους Χρόνους: οι οικονομικές λειτουργίες = ενιαίες, αναπόφευκτες </a:t>
            </a:r>
            <a:r>
              <a:rPr lang="el-GR" sz="2800" b="1" dirty="0" err="1"/>
              <a:t>αλληλοεξαρτήσεις</a:t>
            </a:r>
            <a:r>
              <a:rPr lang="el-GR" sz="2800" b="1" dirty="0"/>
              <a:t> =  ΚΑΠΙΤΑΛΙΣΜΟΣ               ΠΟΛΗ </a:t>
            </a:r>
          </a:p>
          <a:p>
            <a:endParaRPr lang="el-GR" sz="2800" b="1" dirty="0"/>
          </a:p>
          <a:p>
            <a:r>
              <a:rPr lang="el-GR" sz="2800" b="1" dirty="0"/>
              <a:t>Η πληθυσμιακή αύξηση τις πόλεις: ρυθμό ανάπτυξης του πλούτου τους, συνάρτηση της φυσικής θέσης τους, της συγκυρίας &amp; των επιλογών των μεγιστάνων για έδρα των επιχειρήσεων τους.</a:t>
            </a:r>
            <a:endParaRPr lang="en-US" sz="2800" b="1" dirty="0"/>
          </a:p>
        </p:txBody>
      </p:sp>
      <p:sp>
        <p:nvSpPr>
          <p:cNvPr id="4" name="Βέλος: Αριστερό-δεξιό 3">
            <a:extLst>
              <a:ext uri="{FF2B5EF4-FFF2-40B4-BE49-F238E27FC236}">
                <a16:creationId xmlns:a16="http://schemas.microsoft.com/office/drawing/2014/main" id="{800088C6-F206-9132-80AD-0E1214FEEED4}"/>
              </a:ext>
            </a:extLst>
          </p:cNvPr>
          <p:cNvSpPr/>
          <p:nvPr/>
        </p:nvSpPr>
        <p:spPr>
          <a:xfrm>
            <a:off x="13199532" y="5909852"/>
            <a:ext cx="719667" cy="461434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0221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3BB92C9-2EA0-0C4E-ED48-6ECFC935FD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9443" y="440945"/>
            <a:ext cx="11137200" cy="1470000"/>
          </a:xfrm>
        </p:spPr>
        <p:txBody>
          <a:bodyPr>
            <a:normAutofit fontScale="90000"/>
          </a:bodyPr>
          <a:lstStyle/>
          <a:p>
            <a:r>
              <a:rPr lang="el-GR" dirty="0"/>
              <a:t>Τρεις κλασικοί</a:t>
            </a:r>
            <a:br>
              <a:rPr lang="el-GR" dirty="0"/>
            </a:br>
            <a:endParaRPr lang="en-US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7447A37E-B681-2993-7759-89113A0448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6208" y="2792474"/>
            <a:ext cx="14201333" cy="8017329"/>
          </a:xfrm>
        </p:spPr>
        <p:txBody>
          <a:bodyPr>
            <a:normAutofit/>
          </a:bodyPr>
          <a:lstStyle/>
          <a:p>
            <a:pPr algn="l">
              <a:buFont typeface="Wingdings" panose="05000000000000000000" pitchFamily="2" charset="2"/>
              <a:buChar char="Ø"/>
            </a:pPr>
            <a:r>
              <a:rPr lang="el-GR" dirty="0">
                <a:latin typeface="+mj-lt"/>
              </a:rPr>
              <a:t>Από τους σημαντικότερους στοχαστές που ανέλυσαν &amp; άσκησαν κριτική στον καπιταλισμό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l-GR" dirty="0">
                <a:latin typeface="+mj-lt"/>
              </a:rPr>
              <a:t>Η θεωρία του = βάση της μαρξιστικής προσέγγισης της οικονομίας, της κοινωνίας &amp; της ιστορίας.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l-GR" dirty="0">
                <a:latin typeface="+mj-lt"/>
              </a:rPr>
              <a:t>Καπιταλισμός =  οικονομικό σύστημα που βασίζεται: </a:t>
            </a:r>
          </a:p>
          <a:p>
            <a:pPr marL="527050" indent="-457200">
              <a:buFont typeface="+mj-lt"/>
              <a:buAutoNum type="arabicPeriod"/>
            </a:pPr>
            <a:r>
              <a:rPr lang="el-GR" dirty="0">
                <a:latin typeface="+mj-lt"/>
              </a:rPr>
              <a:t>Ιδιωτική ιδιοκτησία των μέσων παραγωγής (εργοστάσια, γη, κεφάλαιο)</a:t>
            </a:r>
          </a:p>
          <a:p>
            <a:pPr marL="527050" indent="-457200">
              <a:buFont typeface="+mj-lt"/>
              <a:buAutoNum type="arabicPeriod"/>
            </a:pPr>
            <a:r>
              <a:rPr lang="el-GR" dirty="0">
                <a:latin typeface="+mj-lt"/>
              </a:rPr>
              <a:t>Στην παραγωγή για το κέρδος</a:t>
            </a:r>
          </a:p>
          <a:p>
            <a:pPr marL="527050" indent="-457200">
              <a:buFont typeface="+mj-lt"/>
              <a:buAutoNum type="arabicPeriod"/>
            </a:pPr>
            <a:r>
              <a:rPr lang="el-GR" dirty="0">
                <a:latin typeface="+mj-lt"/>
              </a:rPr>
              <a:t>Στη μισθωτή εργασία, όπου οι εργάτες πωλούν την εργατική τους δύναμη για να ζήσουν</a:t>
            </a:r>
          </a:p>
          <a:p>
            <a:pPr marL="69850" indent="0" algn="l"/>
            <a:endParaRPr lang="el-GR" dirty="0">
              <a:latin typeface="+mj-lt"/>
            </a:endParaRPr>
          </a:p>
          <a:p>
            <a:pPr marL="69850" indent="0" algn="l"/>
            <a:endParaRPr lang="el-GR" dirty="0">
              <a:latin typeface="+mj-lt"/>
            </a:endParaRPr>
          </a:p>
          <a:p>
            <a:pPr algn="l">
              <a:buFont typeface="Wingdings" panose="05000000000000000000" pitchFamily="2" charset="2"/>
              <a:buChar char="Ø"/>
            </a:pPr>
            <a:r>
              <a:rPr lang="el-GR" dirty="0">
                <a:latin typeface="+mj-lt"/>
              </a:rPr>
              <a:t>Ο εργάτης δημιουργεί περισσότερη αξία </a:t>
            </a:r>
            <a:r>
              <a:rPr lang="el-GR" dirty="0" err="1">
                <a:latin typeface="+mj-lt"/>
              </a:rPr>
              <a:t>απ’όση</a:t>
            </a:r>
            <a:r>
              <a:rPr lang="el-GR" dirty="0">
                <a:latin typeface="+mj-lt"/>
              </a:rPr>
              <a:t> πληρώνεται          ΥΠΕΡΑΞΙΑ (πηγή του καπιταλιστικού κέρδους)              την εκμεταλλεύεται ο καπιταλιστής</a:t>
            </a:r>
            <a:endParaRPr lang="en-US" dirty="0">
              <a:latin typeface="+mj-lt"/>
            </a:endParaRPr>
          </a:p>
        </p:txBody>
      </p:sp>
      <p:pic>
        <p:nvPicPr>
          <p:cNvPr id="9218" name="Picture 2" descr="Poster Portrait of the philosopher Karl Marx Αφίσα | Europosters">
            <a:extLst>
              <a:ext uri="{FF2B5EF4-FFF2-40B4-BE49-F238E27FC236}">
                <a16:creationId xmlns:a16="http://schemas.microsoft.com/office/drawing/2014/main" id="{D7D8713C-9707-1DE3-B256-7981FC3EA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47" y="2467203"/>
            <a:ext cx="3075895" cy="462224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relaxedInset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0BC9D7-0DCF-0F73-084D-AEF55E221821}"/>
              </a:ext>
            </a:extLst>
          </p:cNvPr>
          <p:cNvSpPr txBox="1"/>
          <p:nvPr/>
        </p:nvSpPr>
        <p:spPr>
          <a:xfrm>
            <a:off x="336774" y="6019441"/>
            <a:ext cx="1673677" cy="1070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tx1"/>
                </a:solidFill>
                <a:latin typeface="Brush Script MT" panose="03060802040406070304" pitchFamily="66" charset="0"/>
              </a:rPr>
              <a:t>Karl Marx</a:t>
            </a:r>
          </a:p>
        </p:txBody>
      </p:sp>
      <p:sp>
        <p:nvSpPr>
          <p:cNvPr id="5" name="Βέλος: Δεξιό 4">
            <a:extLst>
              <a:ext uri="{FF2B5EF4-FFF2-40B4-BE49-F238E27FC236}">
                <a16:creationId xmlns:a16="http://schemas.microsoft.com/office/drawing/2014/main" id="{DB22B782-D188-EC55-8391-291EC7CE3636}"/>
              </a:ext>
            </a:extLst>
          </p:cNvPr>
          <p:cNvSpPr/>
          <p:nvPr/>
        </p:nvSpPr>
        <p:spPr>
          <a:xfrm rot="5400000">
            <a:off x="10538789" y="6261438"/>
            <a:ext cx="804521" cy="586014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Το Κεφάλαιο - Βικιπαίδεια">
            <a:extLst>
              <a:ext uri="{FF2B5EF4-FFF2-40B4-BE49-F238E27FC236}">
                <a16:creationId xmlns:a16="http://schemas.microsoft.com/office/drawing/2014/main" id="{51E23C72-0F1B-E431-20B7-367D7115C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3164" y="181203"/>
            <a:ext cx="135437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Βέλος: Οδοντωτό δεξιό 5">
            <a:extLst>
              <a:ext uri="{FF2B5EF4-FFF2-40B4-BE49-F238E27FC236}">
                <a16:creationId xmlns:a16="http://schemas.microsoft.com/office/drawing/2014/main" id="{826D1CA7-82DA-F3A5-40C0-68F85C3A5997}"/>
              </a:ext>
            </a:extLst>
          </p:cNvPr>
          <p:cNvSpPr/>
          <p:nvPr/>
        </p:nvSpPr>
        <p:spPr>
          <a:xfrm>
            <a:off x="13120801" y="6938757"/>
            <a:ext cx="718457" cy="538555"/>
          </a:xfrm>
          <a:prstGeom prst="notched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Βέλος: Οδοντωτό δεξιό 6">
            <a:extLst>
              <a:ext uri="{FF2B5EF4-FFF2-40B4-BE49-F238E27FC236}">
                <a16:creationId xmlns:a16="http://schemas.microsoft.com/office/drawing/2014/main" id="{CFDD64EC-8E3D-BA32-C199-498AF8FB8DE8}"/>
              </a:ext>
            </a:extLst>
          </p:cNvPr>
          <p:cNvSpPr/>
          <p:nvPr/>
        </p:nvSpPr>
        <p:spPr>
          <a:xfrm>
            <a:off x="8413289" y="7270740"/>
            <a:ext cx="718457" cy="538555"/>
          </a:xfrm>
          <a:prstGeom prst="notched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29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C4495618-05D1-D14F-6048-90EC716007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1" y="-326571"/>
            <a:ext cx="17422586" cy="8379921"/>
          </a:xfrm>
        </p:spPr>
        <p:txBody>
          <a:bodyPr>
            <a:noAutofit/>
          </a:bodyPr>
          <a:lstStyle/>
          <a:p>
            <a:pPr marL="69850" indent="0" algn="l"/>
            <a:endParaRPr lang="el-GR" sz="2000" b="1" dirty="0"/>
          </a:p>
          <a:p>
            <a:pPr algn="l">
              <a:buFont typeface="Wingdings" panose="05000000000000000000" pitchFamily="2" charset="2"/>
              <a:buChar char="Ø"/>
            </a:pPr>
            <a:r>
              <a:rPr lang="el-GR" sz="2400" b="1" dirty="0"/>
              <a:t>Ο εργάτης = αποξένωση:</a:t>
            </a:r>
          </a:p>
          <a:p>
            <a:pPr marL="527050" indent="-457200" algn="l">
              <a:buFont typeface="+mj-lt"/>
              <a:buAutoNum type="arabicPeriod"/>
            </a:pPr>
            <a:r>
              <a:rPr lang="el-GR" sz="2400" b="1" dirty="0"/>
              <a:t>Από το προϊόν της εργασίας (δεν του ανήκει)</a:t>
            </a:r>
          </a:p>
          <a:p>
            <a:pPr marL="527050" indent="-457200" algn="l">
              <a:buFont typeface="+mj-lt"/>
              <a:buAutoNum type="arabicPeriod"/>
            </a:pPr>
            <a:r>
              <a:rPr lang="el-GR" sz="2400" b="1" dirty="0"/>
              <a:t>Από τη διαδικασία της εργασίας (μηχανική, καταναγκαστική)</a:t>
            </a:r>
          </a:p>
          <a:p>
            <a:pPr marL="527050" indent="-457200" algn="l">
              <a:buFont typeface="+mj-lt"/>
              <a:buAutoNum type="arabicPeriod"/>
            </a:pPr>
            <a:r>
              <a:rPr lang="el-GR" sz="2400" b="1" dirty="0"/>
              <a:t>Από τον εαυτό του (δεν </a:t>
            </a:r>
            <a:r>
              <a:rPr lang="el-GR" sz="2400" b="1" dirty="0" err="1"/>
              <a:t>αυτοπραγματώνεται</a:t>
            </a:r>
            <a:r>
              <a:rPr lang="el-GR" sz="2400" b="1" dirty="0"/>
              <a:t>)</a:t>
            </a:r>
          </a:p>
          <a:p>
            <a:pPr marL="527050" indent="-457200" algn="l">
              <a:buFont typeface="+mj-lt"/>
              <a:buAutoNum type="arabicPeriod"/>
            </a:pPr>
            <a:r>
              <a:rPr lang="el-GR" sz="2400" b="1" dirty="0"/>
              <a:t>Από τους άλλους ανθρώπους (ανταγωνισμός αντί συνεργασίας)</a:t>
            </a:r>
          </a:p>
          <a:p>
            <a:pPr marL="412750" indent="-342900" algn="l">
              <a:buFont typeface="Wingdings" panose="05000000000000000000" pitchFamily="2" charset="2"/>
              <a:buChar char="Ø"/>
            </a:pPr>
            <a:r>
              <a:rPr lang="el-GR" sz="2400" b="1" dirty="0"/>
              <a:t>Οι παραγωγικές δυνάμεις (τεχνολογία, εργασία) &amp; οι παραγωγικές δυνάμεις καθορίζουν την κοινωνική δομή. </a:t>
            </a:r>
          </a:p>
          <a:p>
            <a:pPr marL="412750" indent="-342900" algn="l">
              <a:buFont typeface="Wingdings" panose="05000000000000000000" pitchFamily="2" charset="2"/>
              <a:buChar char="Ø"/>
            </a:pPr>
            <a:r>
              <a:rPr lang="el-GR" sz="2400" b="1" dirty="0"/>
              <a:t>Καπιταλισμός = ένα στάδιο της ιστορικής εξέλιξης </a:t>
            </a:r>
          </a:p>
          <a:p>
            <a:pPr algn="l">
              <a:buFont typeface="Wingdings" panose="05000000000000000000" pitchFamily="2" charset="2"/>
              <a:buChar char="Ø"/>
            </a:pPr>
            <a:endParaRPr lang="el-GR" sz="2400" b="1" dirty="0"/>
          </a:p>
          <a:p>
            <a:pPr marL="69850" indent="0" algn="l"/>
            <a:endParaRPr lang="el-GR" sz="2400" b="1" dirty="0"/>
          </a:p>
          <a:p>
            <a:pPr marL="69850" indent="0" algn="l"/>
            <a:r>
              <a:rPr lang="el-GR" sz="2400" b="1" dirty="0"/>
              <a:t>                                                     Καπιταλισμός – σοσιαλισμός – κομμουνισμός</a:t>
            </a:r>
          </a:p>
          <a:p>
            <a:pPr marL="69850" indent="0" algn="l"/>
            <a:endParaRPr lang="el-GR" sz="2400" b="1" dirty="0"/>
          </a:p>
          <a:p>
            <a:pPr marL="412750" indent="-342900" algn="l">
              <a:buFont typeface="Wingdings" panose="05000000000000000000" pitchFamily="2" charset="2"/>
              <a:buChar char="Ø"/>
            </a:pPr>
            <a:r>
              <a:rPr lang="el-GR" sz="2400" b="1" dirty="0"/>
              <a:t>Καπιταλισμός = εγγενώς ασταθής: εμφανίζει οικονομικές κρίσεις υπερπαραγωγής, δημιουργεί ανισότητες, ανεργία, φτώχεια, εκμετάλλευση</a:t>
            </a:r>
            <a:endParaRPr lang="en-US" sz="2400" b="1" dirty="0"/>
          </a:p>
          <a:p>
            <a:pPr marL="69850" indent="0" algn="l"/>
            <a:endParaRPr lang="el-GR" sz="2400" b="1" dirty="0"/>
          </a:p>
          <a:p>
            <a:pPr algn="l">
              <a:buFont typeface="Wingdings" panose="05000000000000000000" pitchFamily="2" charset="2"/>
              <a:buChar char="Ø"/>
            </a:pPr>
            <a:r>
              <a:rPr lang="el-GR" sz="2400" b="1" dirty="0"/>
              <a:t>Ταξικοί αγώνες: αστική τάξη (ιδιοκτήτες μέσων παραγωγής) </a:t>
            </a:r>
            <a:r>
              <a:rPr lang="en-US" sz="2400" b="1" dirty="0"/>
              <a:t>Vs </a:t>
            </a:r>
            <a:r>
              <a:rPr lang="el-GR" sz="2400" b="1" dirty="0"/>
              <a:t>εργατική τάξη (προλεταριάτο)</a:t>
            </a:r>
          </a:p>
          <a:p>
            <a:pPr marL="69850" indent="0" algn="l"/>
            <a:endParaRPr lang="el-GR" sz="2400" b="1" dirty="0"/>
          </a:p>
          <a:p>
            <a:pPr marL="69850" indent="0" algn="l"/>
            <a:r>
              <a:rPr lang="el-GR" sz="2400" b="1" dirty="0"/>
              <a:t>                                                                   Ανατροπή συστήματος – ΕΠΑΝΑΣΤΑΣΗ</a:t>
            </a:r>
          </a:p>
          <a:p>
            <a:pPr marL="69850" indent="0" algn="l"/>
            <a:r>
              <a:rPr lang="el-GR" sz="2400" b="1" dirty="0"/>
              <a:t>Εγκαθίδρυση μιας σοσιαλιστικής κοινωνίας, τα μέσα παραγωγής = κοινωνική ιδιοκτησία, η παραγωγή θα οργανώνεται για τις ανάγκες και όχι για το κέρδος</a:t>
            </a:r>
          </a:p>
        </p:txBody>
      </p:sp>
      <p:sp>
        <p:nvSpPr>
          <p:cNvPr id="4" name="Βέλος: Ραβδωτό δεξιό 3">
            <a:extLst>
              <a:ext uri="{FF2B5EF4-FFF2-40B4-BE49-F238E27FC236}">
                <a16:creationId xmlns:a16="http://schemas.microsoft.com/office/drawing/2014/main" id="{7C3E2ADB-D396-C75F-8F9E-B37FD1A51308}"/>
              </a:ext>
            </a:extLst>
          </p:cNvPr>
          <p:cNvSpPr/>
          <p:nvPr/>
        </p:nvSpPr>
        <p:spPr>
          <a:xfrm rot="5400000">
            <a:off x="7119256" y="5729647"/>
            <a:ext cx="734786" cy="653143"/>
          </a:xfrm>
          <a:prstGeom prst="striped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Βέλος: Ραβδωτό δεξιό 4">
            <a:extLst>
              <a:ext uri="{FF2B5EF4-FFF2-40B4-BE49-F238E27FC236}">
                <a16:creationId xmlns:a16="http://schemas.microsoft.com/office/drawing/2014/main" id="{5C5C83F3-CE23-026C-2128-A3697D60AAEA}"/>
              </a:ext>
            </a:extLst>
          </p:cNvPr>
          <p:cNvSpPr/>
          <p:nvPr/>
        </p:nvSpPr>
        <p:spPr>
          <a:xfrm rot="5400000">
            <a:off x="7119257" y="3536818"/>
            <a:ext cx="734786" cy="653143"/>
          </a:xfrm>
          <a:prstGeom prst="striped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472079"/>
      </p:ext>
    </p:extLst>
  </p:cSld>
  <p:clrMapOvr>
    <a:masterClrMapping/>
  </p:clrMapOvr>
  <p:transition spd="slow">
    <p:push dir="u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: Στρογγύλεμα διαγώνιων γωνιών 6">
            <a:extLst>
              <a:ext uri="{FF2B5EF4-FFF2-40B4-BE49-F238E27FC236}">
                <a16:creationId xmlns:a16="http://schemas.microsoft.com/office/drawing/2014/main" id="{63491C23-B5FB-C278-1833-FF2FF4BB2E66}"/>
              </a:ext>
            </a:extLst>
          </p:cNvPr>
          <p:cNvSpPr/>
          <p:nvPr/>
        </p:nvSpPr>
        <p:spPr>
          <a:xfrm>
            <a:off x="5600700" y="2824843"/>
            <a:ext cx="11429999" cy="545374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D96D66-4DDA-897A-A8A5-E61FE03343A3}"/>
              </a:ext>
            </a:extLst>
          </p:cNvPr>
          <p:cNvSpPr txBox="1"/>
          <p:nvPr/>
        </p:nvSpPr>
        <p:spPr>
          <a:xfrm>
            <a:off x="5731329" y="3347357"/>
            <a:ext cx="1129937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/>
              <a:t>Υποτίμησε την εκπολιτιστική επίδραση που ασκούσαν οι αγορές και υπερτίμησε την εργασία ως μοναδική πηγή δημιουργίας νέων αξιών</a:t>
            </a:r>
          </a:p>
          <a:p>
            <a:pPr algn="ctr"/>
            <a:endParaRPr lang="el-GR" sz="2800" b="1" dirty="0"/>
          </a:p>
          <a:p>
            <a:pPr algn="ctr"/>
            <a:endParaRPr lang="el-GR" sz="2800" b="1" dirty="0"/>
          </a:p>
          <a:p>
            <a:pPr algn="ctr"/>
            <a:r>
              <a:rPr lang="el-GR" sz="2800" b="1" dirty="0"/>
              <a:t>Δεν έδωσε την απαραίτητη προσοχή στη σημασία  της γνώσης &amp; της οργάνωσης ως πηγών παραγωγικότητας, για τις κοινωνικές επιπτώσεις του βιομηχανικού καπιταλισμού &amp; την επιφυλακτικότητα του απέναντι στην αγορά, συναλλαγή, ατομικό συμφέρον</a:t>
            </a:r>
          </a:p>
        </p:txBody>
      </p:sp>
      <p:sp>
        <p:nvSpPr>
          <p:cNvPr id="12" name="Τίτλος 1">
            <a:extLst>
              <a:ext uri="{FF2B5EF4-FFF2-40B4-BE49-F238E27FC236}">
                <a16:creationId xmlns:a16="http://schemas.microsoft.com/office/drawing/2014/main" id="{68336743-F5F0-C9AF-1651-7C6660A420DF}"/>
              </a:ext>
            </a:extLst>
          </p:cNvPr>
          <p:cNvSpPr txBox="1">
            <a:spLocks/>
          </p:cNvSpPr>
          <p:nvPr/>
        </p:nvSpPr>
        <p:spPr>
          <a:xfrm>
            <a:off x="1257301" y="4600686"/>
            <a:ext cx="2988128" cy="2224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6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rmorant SC"/>
              <a:buNone/>
              <a:defRPr sz="9000" b="0" i="0" u="none" strike="noStrike" cap="none">
                <a:solidFill>
                  <a:schemeClr val="dk1"/>
                </a:solidFill>
                <a:latin typeface="Cormorant SC"/>
                <a:ea typeface="Cormorant SC"/>
                <a:cs typeface="Cormorant SC"/>
                <a:sym typeface="Cormorant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l-GR" dirty="0"/>
              <a:t>Κριτική στον </a:t>
            </a:r>
            <a:r>
              <a:rPr lang="el-GR" dirty="0" err="1"/>
              <a:t>Μάρξ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40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90B6903-0E8F-80B6-898E-69B7FFAF1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299" y="677750"/>
            <a:ext cx="15209400" cy="1362000"/>
          </a:xfrm>
        </p:spPr>
        <p:txBody>
          <a:bodyPr>
            <a:normAutofit fontScale="90000"/>
          </a:bodyPr>
          <a:lstStyle/>
          <a:p>
            <a:r>
              <a:rPr lang="el-GR" dirty="0"/>
              <a:t>Πρώτη διάλεξη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434F7EF-0A79-6222-791B-B93D1754D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2270" y="1358750"/>
            <a:ext cx="14940643" cy="5486401"/>
          </a:xfrm>
        </p:spPr>
        <p:txBody>
          <a:bodyPr/>
          <a:lstStyle/>
          <a:p>
            <a:r>
              <a:rPr lang="el-GR" sz="4800" b="1" dirty="0">
                <a:solidFill>
                  <a:schemeClr val="tx1"/>
                </a:solidFill>
              </a:rPr>
              <a:t>Από τις Τοπικές Κοινότητες στις Διασυνδεδεμένες Αγορές: Ο Κόσμος του 15ου και 16ου αιώνα</a:t>
            </a:r>
            <a:endParaRPr lang="en-US" sz="48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4073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ED4C5ACA-EBB0-2534-CCD4-A589612039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00500" y="228600"/>
            <a:ext cx="14287500" cy="8931729"/>
          </a:xfrm>
        </p:spPr>
        <p:txBody>
          <a:bodyPr>
            <a:normAutofit/>
          </a:bodyPr>
          <a:lstStyle/>
          <a:p>
            <a:pPr algn="l">
              <a:buFont typeface="Wingdings" panose="05000000000000000000" pitchFamily="2" charset="2"/>
              <a:buChar char="Ø"/>
            </a:pPr>
            <a:r>
              <a:rPr lang="el-GR" b="1" dirty="0"/>
              <a:t>Προσπάθησε να εξηγήσει γιατί ο καπιταλισμός αναπτύχθηκε πρώτα στη </a:t>
            </a:r>
            <a:r>
              <a:rPr lang="el-GR" b="1" dirty="0" err="1"/>
              <a:t>Δυτ</a:t>
            </a:r>
            <a:r>
              <a:rPr lang="el-GR" b="1" dirty="0"/>
              <a:t>. Ευρώπη</a:t>
            </a:r>
          </a:p>
          <a:p>
            <a:pPr algn="l">
              <a:buFont typeface="Wingdings" panose="05000000000000000000" pitchFamily="2" charset="2"/>
              <a:buChar char="Ø"/>
            </a:pPr>
            <a:endParaRPr lang="el-GR" b="1" dirty="0"/>
          </a:p>
          <a:p>
            <a:pPr algn="l">
              <a:buFont typeface="Wingdings" panose="05000000000000000000" pitchFamily="2" charset="2"/>
              <a:buChar char="Ø"/>
            </a:pPr>
            <a:r>
              <a:rPr lang="el-GR" b="1" dirty="0"/>
              <a:t>Οι θρησκευτικές αξίες, και δη η Προτεσταντική Ηθική δημιούργησαν το κατάλληλο</a:t>
            </a:r>
          </a:p>
          <a:p>
            <a:pPr marL="69850" indent="0" algn="l"/>
            <a:r>
              <a:rPr lang="el-GR" b="1" dirty="0"/>
              <a:t> «πνεύμα» για την ανάπτυξη του καπιταλισμού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l-GR" b="1" dirty="0"/>
              <a:t>«Πνεύμα» του καπιταλισμού:</a:t>
            </a:r>
          </a:p>
          <a:p>
            <a:pPr marL="527050" indent="-457200" algn="l">
              <a:buFont typeface="+mj-lt"/>
              <a:buAutoNum type="arabicPeriod"/>
            </a:pPr>
            <a:r>
              <a:rPr lang="el-GR" b="1" dirty="0"/>
              <a:t>Πειθαρχία</a:t>
            </a:r>
          </a:p>
          <a:p>
            <a:pPr marL="527050" indent="-457200" algn="l">
              <a:buFont typeface="+mj-lt"/>
              <a:buAutoNum type="arabicPeriod"/>
            </a:pPr>
            <a:r>
              <a:rPr lang="el-GR" b="1" dirty="0"/>
              <a:t>Εργατικότητα</a:t>
            </a:r>
          </a:p>
          <a:p>
            <a:pPr marL="527050" indent="-457200" algn="l">
              <a:buFont typeface="+mj-lt"/>
              <a:buAutoNum type="arabicPeriod"/>
            </a:pPr>
            <a:r>
              <a:rPr lang="el-GR" b="1" dirty="0"/>
              <a:t>Ορθολογική οργάνωση της εργασίας</a:t>
            </a:r>
          </a:p>
          <a:p>
            <a:pPr marL="527050" indent="-457200" algn="l">
              <a:buFont typeface="+mj-lt"/>
              <a:buAutoNum type="arabicPeriod"/>
            </a:pPr>
            <a:r>
              <a:rPr lang="el-GR" b="1" dirty="0"/>
              <a:t>Συνεχή συσσώρευση του πλούτου</a:t>
            </a:r>
          </a:p>
          <a:p>
            <a:pPr marL="527050" indent="-457200" algn="l">
              <a:buFont typeface="+mj-lt"/>
              <a:buAutoNum type="arabicPeriod"/>
            </a:pPr>
            <a:r>
              <a:rPr lang="el-GR" b="1" dirty="0"/>
              <a:t>Αποταμίευση &amp; επανεπένδυση – όχι σπατάλη</a:t>
            </a:r>
          </a:p>
          <a:p>
            <a:pPr marL="412750" indent="-342900" algn="l">
              <a:buFont typeface="Wingdings" panose="05000000000000000000" pitchFamily="2" charset="2"/>
              <a:buChar char="Ø"/>
            </a:pPr>
            <a:r>
              <a:rPr lang="el-GR" b="1" dirty="0"/>
              <a:t>Η επιτυχία στην εργασία, η πειθαρχία &amp; ο πλούτος = δείγματα θείας χάρης</a:t>
            </a:r>
          </a:p>
          <a:p>
            <a:pPr marL="412750" indent="-342900" algn="l">
              <a:buFont typeface="Wingdings" panose="05000000000000000000" pitchFamily="2" charset="2"/>
              <a:buChar char="Ø"/>
            </a:pPr>
            <a:r>
              <a:rPr lang="el-GR" b="1" dirty="0"/>
              <a:t>Η εργασία = ηθική αξία</a:t>
            </a:r>
          </a:p>
          <a:p>
            <a:pPr marL="412750" indent="-342900" algn="l">
              <a:buFont typeface="Wingdings" panose="05000000000000000000" pitchFamily="2" charset="2"/>
              <a:buChar char="Ø"/>
            </a:pPr>
            <a:r>
              <a:rPr lang="el-GR" b="1" dirty="0"/>
              <a:t>Η νεωτερική κοινωνία χαρακτηρίζεται από :</a:t>
            </a:r>
          </a:p>
          <a:p>
            <a:pPr marL="527050" indent="-457200" algn="l">
              <a:buFont typeface="+mj-lt"/>
              <a:buAutoNum type="arabicPeriod"/>
            </a:pPr>
            <a:r>
              <a:rPr lang="el-GR" b="1" dirty="0"/>
              <a:t>Ορθολογική οργάνωση της οικονομίας, του κράτους], του δικαίου</a:t>
            </a:r>
          </a:p>
          <a:p>
            <a:pPr marL="527050" indent="-457200" algn="l">
              <a:buFont typeface="+mj-lt"/>
              <a:buAutoNum type="arabicPeriod"/>
            </a:pPr>
            <a:r>
              <a:rPr lang="el-GR" b="1" dirty="0"/>
              <a:t>Γραφειοκρατία</a:t>
            </a:r>
          </a:p>
          <a:p>
            <a:pPr marL="527050" indent="-457200" algn="l">
              <a:buFont typeface="+mj-lt"/>
              <a:buAutoNum type="arabicPeriod"/>
            </a:pPr>
            <a:r>
              <a:rPr lang="el-GR" b="1" dirty="0" err="1"/>
              <a:t>Προβλεψιμότητα</a:t>
            </a:r>
            <a:r>
              <a:rPr lang="el-GR" b="1" dirty="0"/>
              <a:t>, αποτελεσματικότητα</a:t>
            </a:r>
          </a:p>
          <a:p>
            <a:pPr marL="412750" indent="-342900" algn="l">
              <a:buFont typeface="Wingdings" panose="05000000000000000000" pitchFamily="2" charset="2"/>
              <a:buChar char="Ø"/>
            </a:pPr>
            <a:r>
              <a:rPr lang="el-GR" b="1" dirty="0"/>
              <a:t>«Σιδερένιο κλουβί» (</a:t>
            </a:r>
            <a:r>
              <a:rPr lang="en-US" b="1" dirty="0"/>
              <a:t>iron cage) = </a:t>
            </a:r>
            <a:r>
              <a:rPr lang="el-GR" b="1" dirty="0"/>
              <a:t>η ορθολογικότητα έγινε αυτοσκοπός, εγκλωβίζοντας τον άνθρωπο σε έναν μηχανιστικό, απρόσωπο κόσμο.</a:t>
            </a:r>
          </a:p>
          <a:p>
            <a:pPr marL="69850" indent="0" algn="l"/>
            <a:endParaRPr lang="el-GR" b="1" dirty="0"/>
          </a:p>
          <a:p>
            <a:endParaRPr lang="en-US" b="1" dirty="0"/>
          </a:p>
        </p:txBody>
      </p:sp>
      <p:pic>
        <p:nvPicPr>
          <p:cNvPr id="10242" name="Picture 2" descr="Max Weber - Wikipedia">
            <a:extLst>
              <a:ext uri="{FF2B5EF4-FFF2-40B4-BE49-F238E27FC236}">
                <a16:creationId xmlns:a16="http://schemas.microsoft.com/office/drawing/2014/main" id="{CE363FCB-1E95-6D7B-C567-C81DBE1ED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027" y="3249387"/>
            <a:ext cx="2234516" cy="359228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E3C914-F28C-2E75-8C77-8D59044EE3FA}"/>
              </a:ext>
            </a:extLst>
          </p:cNvPr>
          <p:cNvSpPr txBox="1"/>
          <p:nvPr/>
        </p:nvSpPr>
        <p:spPr>
          <a:xfrm>
            <a:off x="983555" y="6012232"/>
            <a:ext cx="17736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tx1"/>
                </a:solidFill>
                <a:latin typeface="Brush Script MT" panose="03060802040406070304" pitchFamily="66" charset="0"/>
              </a:rPr>
              <a:t>Max</a:t>
            </a:r>
          </a:p>
          <a:p>
            <a:r>
              <a:rPr lang="en-US" sz="3200" b="1" i="1" dirty="0">
                <a:solidFill>
                  <a:schemeClr val="tx1"/>
                </a:solidFill>
                <a:latin typeface="Brush Script MT" panose="03060802040406070304" pitchFamily="66" charset="0"/>
              </a:rPr>
              <a:t> Weber</a:t>
            </a:r>
          </a:p>
        </p:txBody>
      </p:sp>
      <p:pic>
        <p:nvPicPr>
          <p:cNvPr id="2050" name="Picture 2" descr="Η Προτεσταντική Ηθική και το Πνεύμα του Καπιταλισμού - Gutenberg">
            <a:extLst>
              <a:ext uri="{FF2B5EF4-FFF2-40B4-BE49-F238E27FC236}">
                <a16:creationId xmlns:a16="http://schemas.microsoft.com/office/drawing/2014/main" id="{FF75BC11-68AB-F9C7-BE91-74AD000A8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974" y="359228"/>
            <a:ext cx="1752600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63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>
            <a:extLst>
              <a:ext uri="{FF2B5EF4-FFF2-40B4-BE49-F238E27FC236}">
                <a16:creationId xmlns:a16="http://schemas.microsoft.com/office/drawing/2014/main" id="{AAED78E0-B3CD-FFA2-025F-6B13B0B095E4}"/>
              </a:ext>
            </a:extLst>
          </p:cNvPr>
          <p:cNvSpPr txBox="1">
            <a:spLocks/>
          </p:cNvSpPr>
          <p:nvPr/>
        </p:nvSpPr>
        <p:spPr>
          <a:xfrm>
            <a:off x="457200" y="4343400"/>
            <a:ext cx="3728078" cy="267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rmorant SC"/>
              <a:buNone/>
              <a:defRPr sz="9000" b="0" i="0" u="none" strike="noStrike" cap="none">
                <a:solidFill>
                  <a:schemeClr val="dk1"/>
                </a:solidFill>
                <a:latin typeface="Cormorant SC"/>
                <a:ea typeface="Cormorant SC"/>
                <a:cs typeface="Cormorant SC"/>
                <a:sym typeface="Cormorant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l-GR" dirty="0"/>
              <a:t>Κριτική στον Βέμπερ</a:t>
            </a:r>
            <a:endParaRPr lang="en-US" dirty="0"/>
          </a:p>
        </p:txBody>
      </p:sp>
      <p:sp>
        <p:nvSpPr>
          <p:cNvPr id="6" name="Υπότιτλος 5">
            <a:extLst>
              <a:ext uri="{FF2B5EF4-FFF2-40B4-BE49-F238E27FC236}">
                <a16:creationId xmlns:a16="http://schemas.microsoft.com/office/drawing/2014/main" id="{DB69F097-F4AD-94C2-2D85-B053108966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87975" y="2498725"/>
            <a:ext cx="11029950" cy="555466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BE19BF-B146-9CB5-08D9-76A958DEC556}"/>
              </a:ext>
            </a:extLst>
          </p:cNvPr>
          <p:cNvSpPr txBox="1"/>
          <p:nvPr/>
        </p:nvSpPr>
        <p:spPr>
          <a:xfrm>
            <a:off x="5257800" y="2808514"/>
            <a:ext cx="111601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/>
              <a:t>Για τη θέση του περί αλληλεπίδρασης ανάμεσα στην ηθική του πουριτανικού προτεσταντισμού  &amp; στο πνεύμα του καπιταλισμού</a:t>
            </a:r>
          </a:p>
          <a:p>
            <a:pPr algn="ctr"/>
            <a:endParaRPr lang="el-GR" sz="3600" b="1" dirty="0"/>
          </a:p>
          <a:p>
            <a:pPr algn="ctr"/>
            <a:r>
              <a:rPr lang="el-GR" sz="3600" b="1" dirty="0"/>
              <a:t>Η εκτίμηση του για την καπιταλιστική προοπτική των μη δυτικών κοινωνιών = φορέας προκαταλήψεων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777382990"/>
      </p:ext>
    </p:extLst>
  </p:cSld>
  <p:clrMapOvr>
    <a:masterClrMapping/>
  </p:clrMapOvr>
  <p:transition spd="slow">
    <p:push dir="u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F48717E8-639D-0B62-866D-017C7025ED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55471" y="816429"/>
            <a:ext cx="14339182" cy="855174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l-GR" b="1" dirty="0"/>
              <a:t>Βλέπει τον καπιταλισμό = δυναμικό, καινοτόμο, εξελισσόμενο σύστημα, του οποίου κινητήριος μηχανισμός είναι ο επιχειρηματίας – καινοτόμος</a:t>
            </a:r>
          </a:p>
          <a:p>
            <a:pPr marL="69850" indent="0"/>
            <a:endParaRPr lang="el-GR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l-GR" b="1" dirty="0"/>
              <a:t>«ΔΗΜΙΟΥΡΓΙΚΗ ΚΑΤΑΣΤΡΟΦΗ» = ο καπιταλισμός ανανεώνεται συνεχώς μέσω κύκλων καινοτομίας που καταστρέφουν τις παλιές δομές &amp; δημιουργούν νέες. Αυτό προκαλεί κρίσεις και ανεργία, αλλά προωθεί την ανάπτυξη συνολικά.</a:t>
            </a:r>
          </a:p>
          <a:p>
            <a:pPr marL="69850" indent="0"/>
            <a:endParaRPr lang="el-GR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l-GR" b="1" dirty="0"/>
              <a:t>Ο επιχειρηματίας = «ήρωας» του καπιταλισμού, είναι διαχειριστής, εργοδότης, καινοτόμος, οραματιστής, ανατροπέας της ρουτίνας. Συνδυάζει νέους πόρους με νέους τρόπους και φέρνει ανάπτυξη</a:t>
            </a:r>
          </a:p>
          <a:p>
            <a:pPr marL="69850" indent="0"/>
            <a:endParaRPr lang="el-GR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l-GR" b="1" dirty="0"/>
              <a:t>Καπιταλισμός = μηχανισμός ανάπτυξης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b="1" dirty="0"/>
              <a:t>Όμως, μπορεί να εκλείψει γιατί θα διαβρωθεί κοινωνικά &amp; πολιτισμικά: Η επιτυχία οδηγεί σε </a:t>
            </a:r>
            <a:r>
              <a:rPr lang="el-GR" b="1" dirty="0" err="1"/>
              <a:t>γραφειοκρατικοποίηση</a:t>
            </a:r>
            <a:r>
              <a:rPr lang="el-GR" b="1" dirty="0"/>
              <a:t>, Οι επιχειρηματίες αντικαθίστανται από διοικητές &amp; τεχνοκράτες χάνοντας το πνεύμα της καινοτομίας. Η πνευματική ελίτ &amp; οι διανοούμενοι γίνονται επικριτές. Η κοινωνία ζητά σταθερότητα, ισότητα &amp; κράτος πρόνοιας = οδηγώντας σε σοσιαλιστικές τάσεις.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b="1" dirty="0"/>
          </a:p>
        </p:txBody>
      </p:sp>
      <p:pic>
        <p:nvPicPr>
          <p:cNvPr id="1026" name="Picture 2" descr="Joseph Schumpeter - Wikipedia">
            <a:extLst>
              <a:ext uri="{FF2B5EF4-FFF2-40B4-BE49-F238E27FC236}">
                <a16:creationId xmlns:a16="http://schemas.microsoft.com/office/drawing/2014/main" id="{FDBF07B6-68A7-766F-4CA5-4B2CD4296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510" y="3812040"/>
            <a:ext cx="2075818" cy="304595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19EC15-97BE-0D8A-6F4F-A1AEA139A19C}"/>
              </a:ext>
            </a:extLst>
          </p:cNvPr>
          <p:cNvSpPr txBox="1"/>
          <p:nvPr/>
        </p:nvSpPr>
        <p:spPr>
          <a:xfrm>
            <a:off x="990309" y="6012232"/>
            <a:ext cx="17601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tx1"/>
                </a:solidFill>
                <a:latin typeface="Brush Script MT" panose="03060802040406070304" pitchFamily="66" charset="0"/>
              </a:rPr>
              <a:t>Joseph Schumpeter </a:t>
            </a:r>
          </a:p>
        </p:txBody>
      </p:sp>
      <p:pic>
        <p:nvPicPr>
          <p:cNvPr id="1028" name="Picture 4" descr="Joseph A. Schumpeter - Όλα τα βιβλία | metabook.gr">
            <a:extLst>
              <a:ext uri="{FF2B5EF4-FFF2-40B4-BE49-F238E27FC236}">
                <a16:creationId xmlns:a16="http://schemas.microsoft.com/office/drawing/2014/main" id="{279068D0-67DF-619F-C0D0-48DF0790E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7044" y="153759"/>
            <a:ext cx="1670956" cy="253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Βέλος: Οδοντωτό δεξιό 6">
            <a:extLst>
              <a:ext uri="{FF2B5EF4-FFF2-40B4-BE49-F238E27FC236}">
                <a16:creationId xmlns:a16="http://schemas.microsoft.com/office/drawing/2014/main" id="{567FEB9C-71F8-01AE-2BEF-7D818214C0B4}"/>
              </a:ext>
            </a:extLst>
          </p:cNvPr>
          <p:cNvSpPr/>
          <p:nvPr/>
        </p:nvSpPr>
        <p:spPr>
          <a:xfrm rot="16200000" flipH="1">
            <a:off x="10410009" y="7893988"/>
            <a:ext cx="399697" cy="580403"/>
          </a:xfrm>
          <a:prstGeom prst="notched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2FE61A-9AD3-D062-0BA8-EEFEEB4999FE}"/>
              </a:ext>
            </a:extLst>
          </p:cNvPr>
          <p:cNvSpPr txBox="1"/>
          <p:nvPr/>
        </p:nvSpPr>
        <p:spPr>
          <a:xfrm>
            <a:off x="4620986" y="8184189"/>
            <a:ext cx="10448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solidFill>
                  <a:schemeClr val="bg1"/>
                </a:solidFill>
              </a:rPr>
              <a:t>Άρα, ο καπιταλισμός πεθαίνει από την επιτυχία του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838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75693443-7AE3-A41E-B5FE-DC6E85AE86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8700" y="685800"/>
            <a:ext cx="16230600" cy="8670473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l-GR" sz="3000" dirty="0"/>
              <a:t>Οικονομικός κύκλος = οι καινοτομίες συντελούν στην αύξηση του ρυθμού ανάπτυξης &amp; προκαλούν κύματα διεύρυνσης της οικονομικής δραστηριότητας. Τους πρωτοπόρους επιχειρηματίες ακολουθούν κατά σμήνη  έως το κύμα να χάσει την ορμή του = ύφεση = νέα δέσμη καινοτομιών</a:t>
            </a:r>
          </a:p>
          <a:p>
            <a:pPr algn="l"/>
            <a:r>
              <a:rPr lang="el-GR" sz="3000" dirty="0"/>
              <a:t>Ενδιαφέρον για επιχειρηματία = φορέας μηχανισμού αλλαγής</a:t>
            </a:r>
          </a:p>
          <a:p>
            <a:pPr algn="l"/>
            <a:endParaRPr lang="el-GR" sz="3000" dirty="0"/>
          </a:p>
          <a:p>
            <a:pPr algn="l"/>
            <a:r>
              <a:rPr lang="el-GR" sz="3000" dirty="0"/>
              <a:t>Η σημασία των πιστώσεων = καθοριστική                 η επιτυχία των καινοτομιών δεν είναι εξασφαλισμένη, η απόδοση σε μεταγενέστερο χρόνο. Ο επιχειρηματίας καινοτομεί χρειάζεται προκαταβολικά κεφάλαιο , το οποίο χρεώνεται για να το αποπληρώσει εντόκως από τα κέρδη η καινοτομία                        κινητήρια δύναμη του καπιταλισμού</a:t>
            </a:r>
          </a:p>
          <a:p>
            <a:pPr algn="l"/>
            <a:endParaRPr lang="el-GR" sz="3000" dirty="0"/>
          </a:p>
          <a:p>
            <a:pPr algn="l"/>
            <a:r>
              <a:rPr lang="el-GR" sz="3000" dirty="0"/>
              <a:t>Καπιταλισμός: υλική ευημερία &amp; προσωπική ελευθερία στην πλειονότητα = το καπιταλιστικό σύστημα επιτυγχάνει ξανά και ξανά να αφυπνίζει  και να αξιοποιεί ισχυρά κίνητρα, ελπίδα για πλουτισμό, φόβο για ταξικό υποβιβασμό</a:t>
            </a:r>
          </a:p>
          <a:p>
            <a:pPr algn="l"/>
            <a:endParaRPr lang="el-GR" sz="3000" dirty="0"/>
          </a:p>
          <a:p>
            <a:pPr algn="l"/>
            <a:r>
              <a:rPr lang="el-GR" sz="3000" dirty="0"/>
              <a:t>Προέβλεψε την παρακμή του καπιταλισμού = στο βαθμό που διευρύνονταν θα έβλαπτε τις κοινωνικές προϋποθέσεις που τον στήριζαν. Αυτό το εντόπιζε στην διευρυμένη οικογένεια, που από πηγή ενέργειας της καπιταλιστικής  επιχείρησης , όμως υποσκάφθηκε από τον εντεινόμενο εξ ορθολογισμό των στόχων, ατομικότητα</a:t>
            </a:r>
          </a:p>
          <a:p>
            <a:pPr algn="l"/>
            <a:endParaRPr lang="el-GR" dirty="0"/>
          </a:p>
          <a:p>
            <a:pPr algn="l"/>
            <a:r>
              <a:rPr lang="el-GR" dirty="0"/>
              <a:t>                                                        </a:t>
            </a:r>
            <a:endParaRPr lang="en-US" dirty="0"/>
          </a:p>
        </p:txBody>
      </p:sp>
      <p:sp>
        <p:nvSpPr>
          <p:cNvPr id="4" name="Βέλος: Δεξιό 3">
            <a:extLst>
              <a:ext uri="{FF2B5EF4-FFF2-40B4-BE49-F238E27FC236}">
                <a16:creationId xmlns:a16="http://schemas.microsoft.com/office/drawing/2014/main" id="{5B526941-145F-1244-221B-2A94EBB61804}"/>
              </a:ext>
            </a:extLst>
          </p:cNvPr>
          <p:cNvSpPr/>
          <p:nvPr/>
        </p:nvSpPr>
        <p:spPr>
          <a:xfrm>
            <a:off x="7274377" y="2579916"/>
            <a:ext cx="1045029" cy="424542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34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>
            <a:extLst>
              <a:ext uri="{FF2B5EF4-FFF2-40B4-BE49-F238E27FC236}">
                <a16:creationId xmlns:a16="http://schemas.microsoft.com/office/drawing/2014/main" id="{5D38D363-A6C6-F27C-F6CB-245590BD5EBA}"/>
              </a:ext>
            </a:extLst>
          </p:cNvPr>
          <p:cNvSpPr txBox="1">
            <a:spLocks/>
          </p:cNvSpPr>
          <p:nvPr/>
        </p:nvSpPr>
        <p:spPr>
          <a:xfrm>
            <a:off x="1894114" y="4343401"/>
            <a:ext cx="2291164" cy="2579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rmorant SC"/>
              <a:buNone/>
              <a:defRPr sz="9000" b="0" i="0" u="none" strike="noStrike" cap="none">
                <a:solidFill>
                  <a:schemeClr val="dk1"/>
                </a:solidFill>
                <a:latin typeface="Cormorant SC"/>
                <a:ea typeface="Cormorant SC"/>
                <a:cs typeface="Cormorant SC"/>
                <a:sym typeface="Cormorant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l-GR" sz="3600" dirty="0"/>
              <a:t>Κριτική στον </a:t>
            </a:r>
            <a:r>
              <a:rPr lang="el-GR" sz="3600" dirty="0" err="1"/>
              <a:t>Σούμπετερ</a:t>
            </a:r>
            <a:endParaRPr lang="en-US" sz="3600" dirty="0"/>
          </a:p>
        </p:txBody>
      </p:sp>
      <p:sp>
        <p:nvSpPr>
          <p:cNvPr id="5" name="Ορθογώνιο: Στρογγύλεμα διαγώνιων γωνιών 4">
            <a:extLst>
              <a:ext uri="{FF2B5EF4-FFF2-40B4-BE49-F238E27FC236}">
                <a16:creationId xmlns:a16="http://schemas.microsoft.com/office/drawing/2014/main" id="{9521D5C8-A898-5BD0-D4C7-02D9A16F0653}"/>
              </a:ext>
            </a:extLst>
          </p:cNvPr>
          <p:cNvSpPr/>
          <p:nvPr/>
        </p:nvSpPr>
        <p:spPr>
          <a:xfrm>
            <a:off x="4784272" y="2416628"/>
            <a:ext cx="11429999" cy="545374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3DC8E9-D4FE-45B3-002A-059F71565F68}"/>
              </a:ext>
            </a:extLst>
          </p:cNvPr>
          <p:cNvSpPr txBox="1"/>
          <p:nvPr/>
        </p:nvSpPr>
        <p:spPr>
          <a:xfrm>
            <a:off x="6302829" y="3234218"/>
            <a:ext cx="8654143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/>
              <a:t>Το νόημα που έδωσε στην καινοτομία ήταν υπερβολικά συνδεδεμένο με μεμονωμένα πρόσωπα &amp; μεμονωμένες καινοτομίες = ασυνέχειες</a:t>
            </a:r>
          </a:p>
          <a:p>
            <a:pPr algn="ctr"/>
            <a:endParaRPr lang="el-GR" sz="3200" b="1" dirty="0"/>
          </a:p>
          <a:p>
            <a:pPr algn="ctr"/>
            <a:r>
              <a:rPr lang="el-GR" sz="3200" b="1" dirty="0"/>
              <a:t>Η ιδέα των μακροχρόνιων οικονομικών κυμάτων = αμφισβητήθηκε </a:t>
            </a:r>
          </a:p>
          <a:p>
            <a:endParaRPr lang="el-GR" sz="2400" b="1" dirty="0"/>
          </a:p>
          <a:p>
            <a:endParaRPr lang="el-GR" sz="2400" b="1" dirty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9268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20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75634" b="-75634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32" name="Google Shape;432;p20"/>
          <p:cNvSpPr/>
          <p:nvPr/>
        </p:nvSpPr>
        <p:spPr>
          <a:xfrm>
            <a:off x="0" y="-1213067"/>
            <a:ext cx="18288000" cy="13716000"/>
          </a:xfrm>
          <a:custGeom>
            <a:avLst/>
            <a:gdLst/>
            <a:ahLst/>
            <a:cxnLst/>
            <a:rect l="l" t="t" r="r" b="b"/>
            <a:pathLst>
              <a:path w="18288000" h="13716000" extrusionOk="0">
                <a:moveTo>
                  <a:pt x="0" y="0"/>
                </a:moveTo>
                <a:lnTo>
                  <a:pt x="18288000" y="0"/>
                </a:lnTo>
                <a:lnTo>
                  <a:pt x="18288000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3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433" name="Google Shape;433;p20"/>
          <p:cNvGrpSpPr/>
          <p:nvPr/>
        </p:nvGrpSpPr>
        <p:grpSpPr>
          <a:xfrm>
            <a:off x="0" y="1163069"/>
            <a:ext cx="17771779" cy="8428826"/>
            <a:chOff x="0" y="-47625"/>
            <a:chExt cx="10158213" cy="1671687"/>
          </a:xfrm>
        </p:grpSpPr>
        <p:sp>
          <p:nvSpPr>
            <p:cNvPr id="434" name="Google Shape;434;p20"/>
            <p:cNvSpPr/>
            <p:nvPr/>
          </p:nvSpPr>
          <p:spPr>
            <a:xfrm>
              <a:off x="0" y="0"/>
              <a:ext cx="10158213" cy="1624062"/>
            </a:xfrm>
            <a:custGeom>
              <a:avLst/>
              <a:gdLst/>
              <a:ahLst/>
              <a:cxnLst/>
              <a:rect l="l" t="t" r="r" b="b"/>
              <a:pathLst>
                <a:path w="10158213" h="1624062" extrusionOk="0">
                  <a:moveTo>
                    <a:pt x="6631" y="0"/>
                  </a:moveTo>
                  <a:lnTo>
                    <a:pt x="10151581" y="0"/>
                  </a:lnTo>
                  <a:cubicBezTo>
                    <a:pt x="10153340" y="0"/>
                    <a:pt x="10155027" y="699"/>
                    <a:pt x="10156270" y="1942"/>
                  </a:cubicBezTo>
                  <a:cubicBezTo>
                    <a:pt x="10157514" y="3186"/>
                    <a:pt x="10158213" y="4872"/>
                    <a:pt x="10158213" y="6631"/>
                  </a:cubicBezTo>
                  <a:lnTo>
                    <a:pt x="10158213" y="1617431"/>
                  </a:lnTo>
                  <a:cubicBezTo>
                    <a:pt x="10158213" y="1621093"/>
                    <a:pt x="10155244" y="1624062"/>
                    <a:pt x="10151581" y="1624062"/>
                  </a:cubicBezTo>
                  <a:lnTo>
                    <a:pt x="6631" y="1624062"/>
                  </a:lnTo>
                  <a:cubicBezTo>
                    <a:pt x="4872" y="1624062"/>
                    <a:pt x="3186" y="1623363"/>
                    <a:pt x="1942" y="1622119"/>
                  </a:cubicBezTo>
                  <a:cubicBezTo>
                    <a:pt x="699" y="1620876"/>
                    <a:pt x="0" y="1619189"/>
                    <a:pt x="0" y="1617431"/>
                  </a:cubicBezTo>
                  <a:lnTo>
                    <a:pt x="0" y="6631"/>
                  </a:lnTo>
                  <a:cubicBezTo>
                    <a:pt x="0" y="4872"/>
                    <a:pt x="699" y="3186"/>
                    <a:pt x="1942" y="1942"/>
                  </a:cubicBezTo>
                  <a:cubicBezTo>
                    <a:pt x="3186" y="699"/>
                    <a:pt x="4872" y="0"/>
                    <a:pt x="6631" y="0"/>
                  </a:cubicBezTo>
                  <a:close/>
                </a:path>
              </a:pathLst>
            </a:custGeom>
            <a:solidFill>
              <a:srgbClr val="890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0"/>
            <p:cNvSpPr txBox="1"/>
            <p:nvPr/>
          </p:nvSpPr>
          <p:spPr>
            <a:xfrm>
              <a:off x="0" y="-47625"/>
              <a:ext cx="10158212" cy="16716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6" name="Google Shape;436;p20"/>
          <p:cNvGrpSpPr/>
          <p:nvPr/>
        </p:nvGrpSpPr>
        <p:grpSpPr>
          <a:xfrm>
            <a:off x="-4629393" y="-914683"/>
            <a:ext cx="7311130" cy="2345879"/>
            <a:chOff x="0" y="-47625"/>
            <a:chExt cx="4956306" cy="1590300"/>
          </a:xfrm>
        </p:grpSpPr>
        <p:sp>
          <p:nvSpPr>
            <p:cNvPr id="437" name="Google Shape;437;p20"/>
            <p:cNvSpPr/>
            <p:nvPr/>
          </p:nvSpPr>
          <p:spPr>
            <a:xfrm>
              <a:off x="0" y="0"/>
              <a:ext cx="4956306" cy="1542675"/>
            </a:xfrm>
            <a:custGeom>
              <a:avLst/>
              <a:gdLst/>
              <a:ahLst/>
              <a:cxnLst/>
              <a:rect l="l" t="t" r="r" b="b"/>
              <a:pathLst>
                <a:path w="4956306" h="1542675" extrusionOk="0">
                  <a:moveTo>
                    <a:pt x="15884" y="0"/>
                  </a:moveTo>
                  <a:lnTo>
                    <a:pt x="4940422" y="0"/>
                  </a:lnTo>
                  <a:cubicBezTo>
                    <a:pt x="4949195" y="0"/>
                    <a:pt x="4956306" y="7111"/>
                    <a:pt x="4956306" y="15884"/>
                  </a:cubicBezTo>
                  <a:lnTo>
                    <a:pt x="4956306" y="1526791"/>
                  </a:lnTo>
                  <a:cubicBezTo>
                    <a:pt x="4956306" y="1531003"/>
                    <a:pt x="4954633" y="1535044"/>
                    <a:pt x="4951654" y="1538022"/>
                  </a:cubicBezTo>
                  <a:cubicBezTo>
                    <a:pt x="4948675" y="1541001"/>
                    <a:pt x="4944635" y="1542675"/>
                    <a:pt x="4940422" y="1542675"/>
                  </a:cubicBezTo>
                  <a:lnTo>
                    <a:pt x="15884" y="1542675"/>
                  </a:lnTo>
                  <a:cubicBezTo>
                    <a:pt x="7111" y="1542675"/>
                    <a:pt x="0" y="1535563"/>
                    <a:pt x="0" y="1526791"/>
                  </a:cubicBezTo>
                  <a:lnTo>
                    <a:pt x="0" y="15884"/>
                  </a:lnTo>
                  <a:cubicBezTo>
                    <a:pt x="0" y="7111"/>
                    <a:pt x="7111" y="0"/>
                    <a:pt x="1588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EDC25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0"/>
            <p:cNvSpPr txBox="1"/>
            <p:nvPr/>
          </p:nvSpPr>
          <p:spPr>
            <a:xfrm>
              <a:off x="0" y="-47625"/>
              <a:ext cx="4956306" cy="15902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9" name="Google Shape;439;p20"/>
          <p:cNvSpPr txBox="1"/>
          <p:nvPr/>
        </p:nvSpPr>
        <p:spPr>
          <a:xfrm>
            <a:off x="2830389" y="2702327"/>
            <a:ext cx="3306074" cy="646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99" b="1" i="0" u="none" strike="noStrike" cap="none" dirty="0">
                <a:solidFill>
                  <a:srgbClr val="FFFFFF"/>
                </a:solidFill>
                <a:latin typeface="Padauk"/>
                <a:ea typeface="Padauk"/>
                <a:cs typeface="Padauk"/>
                <a:sym typeface="Padauk"/>
              </a:rPr>
              <a:t> </a:t>
            </a:r>
            <a:endParaRPr dirty="0"/>
          </a:p>
        </p:txBody>
      </p:sp>
      <p:sp>
        <p:nvSpPr>
          <p:cNvPr id="440" name="Google Shape;440;p20"/>
          <p:cNvSpPr txBox="1"/>
          <p:nvPr/>
        </p:nvSpPr>
        <p:spPr>
          <a:xfrm>
            <a:off x="341736" y="4060973"/>
            <a:ext cx="8305393" cy="4222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dirty="0">
                <a:solidFill>
                  <a:schemeClr val="bg1"/>
                </a:solidFill>
              </a:rPr>
              <a:t>(</a:t>
            </a:r>
            <a:r>
              <a:rPr lang="el-GR" sz="2800" b="1" dirty="0">
                <a:solidFill>
                  <a:schemeClr val="bg1"/>
                </a:solidFill>
              </a:rPr>
              <a:t>1920-30) η ουσία του καπιταλισμού= επίκληση. Σημαντικό ρόλο = και οι διαθέσεις, τα συναισθήματα, οι συμπτώσεις</a:t>
            </a:r>
            <a:r>
              <a:rPr lang="en-US" sz="2800" b="1" dirty="0">
                <a:solidFill>
                  <a:schemeClr val="bg1"/>
                </a:solidFill>
              </a:rPr>
              <a:t>.</a:t>
            </a:r>
          </a:p>
          <a:p>
            <a:pPr marL="0" marR="0" lvl="0" indent="0" algn="r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b="1" dirty="0">
              <a:solidFill>
                <a:schemeClr val="bg1"/>
              </a:solidFill>
            </a:endParaRPr>
          </a:p>
          <a:p>
            <a:pPr marL="0" marR="0" lvl="0" indent="0" algn="r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b="1" dirty="0">
                <a:solidFill>
                  <a:schemeClr val="bg1"/>
                </a:solidFill>
              </a:rPr>
              <a:t>Στον καπιταλισμό διέκρινε επί το έργον «ζωώδη ένστικτα»  = κινητήριες δυνάμεις . Διεξάγονται υπό την πίεση της αβεβαιότητας</a:t>
            </a:r>
            <a:r>
              <a:rPr lang="el-GR" sz="2800" dirty="0">
                <a:solidFill>
                  <a:schemeClr val="bg1"/>
                </a:solidFill>
              </a:rPr>
              <a:t> </a:t>
            </a:r>
            <a:endParaRPr sz="2800" dirty="0">
              <a:solidFill>
                <a:schemeClr val="bg1"/>
              </a:solidFill>
            </a:endParaRPr>
          </a:p>
        </p:txBody>
      </p:sp>
      <p:sp>
        <p:nvSpPr>
          <p:cNvPr id="441" name="Google Shape;441;p20"/>
          <p:cNvSpPr txBox="1"/>
          <p:nvPr/>
        </p:nvSpPr>
        <p:spPr>
          <a:xfrm>
            <a:off x="832042" y="-329563"/>
            <a:ext cx="16507551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9000" b="1" i="0" u="none" strike="noStrike" cap="none" dirty="0">
                <a:solidFill>
                  <a:srgbClr val="EDC253"/>
                </a:solidFill>
                <a:latin typeface="Cormorant SC"/>
                <a:ea typeface="Cormorant SC"/>
                <a:cs typeface="Cormorant SC"/>
                <a:sym typeface="Cormorant SC"/>
              </a:rPr>
              <a:t>Άλλες φωνές</a:t>
            </a:r>
            <a:endParaRPr dirty="0"/>
          </a:p>
        </p:txBody>
      </p:sp>
      <p:grpSp>
        <p:nvGrpSpPr>
          <p:cNvPr id="444" name="Google Shape;444;p20"/>
          <p:cNvGrpSpPr/>
          <p:nvPr/>
        </p:nvGrpSpPr>
        <p:grpSpPr>
          <a:xfrm>
            <a:off x="-1686446" y="6433323"/>
            <a:ext cx="2353853" cy="549825"/>
            <a:chOff x="0" y="-47625"/>
            <a:chExt cx="1365333" cy="318922"/>
          </a:xfrm>
        </p:grpSpPr>
        <p:sp>
          <p:nvSpPr>
            <p:cNvPr id="445" name="Google Shape;445;p20"/>
            <p:cNvSpPr/>
            <p:nvPr/>
          </p:nvSpPr>
          <p:spPr>
            <a:xfrm>
              <a:off x="0" y="0"/>
              <a:ext cx="1365333" cy="271297"/>
            </a:xfrm>
            <a:custGeom>
              <a:avLst/>
              <a:gdLst/>
              <a:ahLst/>
              <a:cxnLst/>
              <a:rect l="l" t="t" r="r" b="b"/>
              <a:pathLst>
                <a:path w="1365333" h="271297" extrusionOk="0">
                  <a:moveTo>
                    <a:pt x="49336" y="0"/>
                  </a:moveTo>
                  <a:lnTo>
                    <a:pt x="1315997" y="0"/>
                  </a:lnTo>
                  <a:cubicBezTo>
                    <a:pt x="1329082" y="0"/>
                    <a:pt x="1341631" y="5198"/>
                    <a:pt x="1350883" y="14450"/>
                  </a:cubicBezTo>
                  <a:cubicBezTo>
                    <a:pt x="1360135" y="23702"/>
                    <a:pt x="1365333" y="36251"/>
                    <a:pt x="1365333" y="49336"/>
                  </a:cubicBezTo>
                  <a:lnTo>
                    <a:pt x="1365333" y="221961"/>
                  </a:lnTo>
                  <a:cubicBezTo>
                    <a:pt x="1365333" y="235046"/>
                    <a:pt x="1360135" y="247594"/>
                    <a:pt x="1350883" y="256847"/>
                  </a:cubicBezTo>
                  <a:cubicBezTo>
                    <a:pt x="1341631" y="266099"/>
                    <a:pt x="1329082" y="271297"/>
                    <a:pt x="1315997" y="271297"/>
                  </a:cubicBezTo>
                  <a:lnTo>
                    <a:pt x="49336" y="271297"/>
                  </a:lnTo>
                  <a:cubicBezTo>
                    <a:pt x="36251" y="271297"/>
                    <a:pt x="23702" y="266099"/>
                    <a:pt x="14450" y="256847"/>
                  </a:cubicBezTo>
                  <a:cubicBezTo>
                    <a:pt x="5198" y="247594"/>
                    <a:pt x="0" y="235046"/>
                    <a:pt x="0" y="221961"/>
                  </a:cubicBezTo>
                  <a:lnTo>
                    <a:pt x="0" y="49336"/>
                  </a:lnTo>
                  <a:cubicBezTo>
                    <a:pt x="0" y="36251"/>
                    <a:pt x="5198" y="23702"/>
                    <a:pt x="14450" y="14450"/>
                  </a:cubicBezTo>
                  <a:cubicBezTo>
                    <a:pt x="23702" y="5198"/>
                    <a:pt x="36251" y="0"/>
                    <a:pt x="49336" y="0"/>
                  </a:cubicBezTo>
                  <a:close/>
                </a:path>
              </a:pathLst>
            </a:custGeom>
            <a:solidFill>
              <a:srgbClr val="EDC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0"/>
            <p:cNvSpPr txBox="1"/>
            <p:nvPr/>
          </p:nvSpPr>
          <p:spPr>
            <a:xfrm>
              <a:off x="0" y="-47625"/>
              <a:ext cx="1365333" cy="3189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7" name="Google Shape;447;p20"/>
          <p:cNvGrpSpPr/>
          <p:nvPr/>
        </p:nvGrpSpPr>
        <p:grpSpPr>
          <a:xfrm>
            <a:off x="16587937" y="-500240"/>
            <a:ext cx="1843225" cy="2174008"/>
            <a:chOff x="0" y="-47625"/>
            <a:chExt cx="1069147" cy="1261015"/>
          </a:xfrm>
        </p:grpSpPr>
        <p:sp>
          <p:nvSpPr>
            <p:cNvPr id="448" name="Google Shape;448;p20"/>
            <p:cNvSpPr/>
            <p:nvPr/>
          </p:nvSpPr>
          <p:spPr>
            <a:xfrm>
              <a:off x="0" y="0"/>
              <a:ext cx="1069147" cy="1213390"/>
            </a:xfrm>
            <a:custGeom>
              <a:avLst/>
              <a:gdLst/>
              <a:ahLst/>
              <a:cxnLst/>
              <a:rect l="l" t="t" r="r" b="b"/>
              <a:pathLst>
                <a:path w="1069147" h="1213390" extrusionOk="0">
                  <a:moveTo>
                    <a:pt x="63003" y="0"/>
                  </a:moveTo>
                  <a:lnTo>
                    <a:pt x="1006144" y="0"/>
                  </a:lnTo>
                  <a:cubicBezTo>
                    <a:pt x="1022854" y="0"/>
                    <a:pt x="1038879" y="6638"/>
                    <a:pt x="1050694" y="18453"/>
                  </a:cubicBezTo>
                  <a:cubicBezTo>
                    <a:pt x="1062510" y="30269"/>
                    <a:pt x="1069147" y="46294"/>
                    <a:pt x="1069147" y="63003"/>
                  </a:cubicBezTo>
                  <a:lnTo>
                    <a:pt x="1069147" y="1150387"/>
                  </a:lnTo>
                  <a:cubicBezTo>
                    <a:pt x="1069147" y="1167097"/>
                    <a:pt x="1062510" y="1183122"/>
                    <a:pt x="1050694" y="1194937"/>
                  </a:cubicBezTo>
                  <a:cubicBezTo>
                    <a:pt x="1038879" y="1206753"/>
                    <a:pt x="1022854" y="1213390"/>
                    <a:pt x="1006144" y="1213390"/>
                  </a:cubicBezTo>
                  <a:lnTo>
                    <a:pt x="63003" y="1213390"/>
                  </a:lnTo>
                  <a:cubicBezTo>
                    <a:pt x="46294" y="1213390"/>
                    <a:pt x="30269" y="1206753"/>
                    <a:pt x="18453" y="1194937"/>
                  </a:cubicBezTo>
                  <a:cubicBezTo>
                    <a:pt x="6638" y="1183122"/>
                    <a:pt x="0" y="1167097"/>
                    <a:pt x="0" y="1150387"/>
                  </a:cubicBezTo>
                  <a:lnTo>
                    <a:pt x="0" y="63003"/>
                  </a:lnTo>
                  <a:cubicBezTo>
                    <a:pt x="0" y="46294"/>
                    <a:pt x="6638" y="30269"/>
                    <a:pt x="18453" y="18453"/>
                  </a:cubicBezTo>
                  <a:cubicBezTo>
                    <a:pt x="30269" y="6638"/>
                    <a:pt x="46294" y="0"/>
                    <a:pt x="63003" y="0"/>
                  </a:cubicBezTo>
                  <a:close/>
                </a:path>
              </a:pathLst>
            </a:custGeom>
            <a:solidFill>
              <a:srgbClr val="890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0"/>
            <p:cNvSpPr txBox="1"/>
            <p:nvPr/>
          </p:nvSpPr>
          <p:spPr>
            <a:xfrm>
              <a:off x="0" y="-47625"/>
              <a:ext cx="1069147" cy="12610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0" name="Google Shape;450;p20"/>
          <p:cNvGrpSpPr/>
          <p:nvPr/>
        </p:nvGrpSpPr>
        <p:grpSpPr>
          <a:xfrm>
            <a:off x="16146425" y="-2845465"/>
            <a:ext cx="883023" cy="3919962"/>
            <a:chOff x="0" y="-47625"/>
            <a:chExt cx="512190" cy="2273741"/>
          </a:xfrm>
        </p:grpSpPr>
        <p:sp>
          <p:nvSpPr>
            <p:cNvPr id="451" name="Google Shape;451;p20"/>
            <p:cNvSpPr/>
            <p:nvPr/>
          </p:nvSpPr>
          <p:spPr>
            <a:xfrm>
              <a:off x="0" y="0"/>
              <a:ext cx="512190" cy="2226116"/>
            </a:xfrm>
            <a:custGeom>
              <a:avLst/>
              <a:gdLst/>
              <a:ahLst/>
              <a:cxnLst/>
              <a:rect l="l" t="t" r="r" b="b"/>
              <a:pathLst>
                <a:path w="512190" h="2226116" extrusionOk="0">
                  <a:moveTo>
                    <a:pt x="131513" y="0"/>
                  </a:moveTo>
                  <a:lnTo>
                    <a:pt x="380678" y="0"/>
                  </a:lnTo>
                  <a:cubicBezTo>
                    <a:pt x="415557" y="0"/>
                    <a:pt x="449008" y="13856"/>
                    <a:pt x="473671" y="38519"/>
                  </a:cubicBezTo>
                  <a:cubicBezTo>
                    <a:pt x="498335" y="63183"/>
                    <a:pt x="512190" y="96633"/>
                    <a:pt x="512190" y="131513"/>
                  </a:cubicBezTo>
                  <a:lnTo>
                    <a:pt x="512190" y="2094604"/>
                  </a:lnTo>
                  <a:cubicBezTo>
                    <a:pt x="512190" y="2167236"/>
                    <a:pt x="453310" y="2226116"/>
                    <a:pt x="380678" y="2226116"/>
                  </a:cubicBezTo>
                  <a:lnTo>
                    <a:pt x="131513" y="2226116"/>
                  </a:lnTo>
                  <a:cubicBezTo>
                    <a:pt x="58880" y="2226116"/>
                    <a:pt x="0" y="2167236"/>
                    <a:pt x="0" y="2094604"/>
                  </a:cubicBezTo>
                  <a:lnTo>
                    <a:pt x="0" y="131513"/>
                  </a:lnTo>
                  <a:cubicBezTo>
                    <a:pt x="0" y="58880"/>
                    <a:pt x="58880" y="0"/>
                    <a:pt x="131513" y="0"/>
                  </a:cubicBezTo>
                  <a:close/>
                </a:path>
              </a:pathLst>
            </a:custGeom>
            <a:solidFill>
              <a:srgbClr val="EDC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0"/>
            <p:cNvSpPr txBox="1"/>
            <p:nvPr/>
          </p:nvSpPr>
          <p:spPr>
            <a:xfrm>
              <a:off x="0" y="-47625"/>
              <a:ext cx="512190" cy="22737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3" name="Google Shape;453;p20"/>
          <p:cNvGrpSpPr/>
          <p:nvPr/>
        </p:nvGrpSpPr>
        <p:grpSpPr>
          <a:xfrm>
            <a:off x="-344575" y="-285628"/>
            <a:ext cx="2353235" cy="2888686"/>
            <a:chOff x="0" y="-47625"/>
            <a:chExt cx="1595287" cy="1958277"/>
          </a:xfrm>
        </p:grpSpPr>
        <p:sp>
          <p:nvSpPr>
            <p:cNvPr id="454" name="Google Shape;454;p20"/>
            <p:cNvSpPr/>
            <p:nvPr/>
          </p:nvSpPr>
          <p:spPr>
            <a:xfrm>
              <a:off x="0" y="0"/>
              <a:ext cx="1595287" cy="1910652"/>
            </a:xfrm>
            <a:custGeom>
              <a:avLst/>
              <a:gdLst/>
              <a:ahLst/>
              <a:cxnLst/>
              <a:rect l="l" t="t" r="r" b="b"/>
              <a:pathLst>
                <a:path w="1595287" h="1910652" extrusionOk="0">
                  <a:moveTo>
                    <a:pt x="49349" y="0"/>
                  </a:moveTo>
                  <a:lnTo>
                    <a:pt x="1545939" y="0"/>
                  </a:lnTo>
                  <a:cubicBezTo>
                    <a:pt x="1559027" y="0"/>
                    <a:pt x="1571579" y="5199"/>
                    <a:pt x="1580834" y="14454"/>
                  </a:cubicBezTo>
                  <a:cubicBezTo>
                    <a:pt x="1590088" y="23709"/>
                    <a:pt x="1595287" y="36261"/>
                    <a:pt x="1595287" y="49349"/>
                  </a:cubicBezTo>
                  <a:lnTo>
                    <a:pt x="1595287" y="1861303"/>
                  </a:lnTo>
                  <a:cubicBezTo>
                    <a:pt x="1595287" y="1874391"/>
                    <a:pt x="1590088" y="1886943"/>
                    <a:pt x="1580834" y="1896198"/>
                  </a:cubicBezTo>
                  <a:cubicBezTo>
                    <a:pt x="1571579" y="1905452"/>
                    <a:pt x="1559027" y="1910652"/>
                    <a:pt x="1545939" y="1910652"/>
                  </a:cubicBezTo>
                  <a:lnTo>
                    <a:pt x="49349" y="1910652"/>
                  </a:lnTo>
                  <a:cubicBezTo>
                    <a:pt x="36261" y="1910652"/>
                    <a:pt x="23709" y="1905452"/>
                    <a:pt x="14454" y="1896198"/>
                  </a:cubicBezTo>
                  <a:cubicBezTo>
                    <a:pt x="5199" y="1886943"/>
                    <a:pt x="0" y="1874391"/>
                    <a:pt x="0" y="1861303"/>
                  </a:cubicBezTo>
                  <a:lnTo>
                    <a:pt x="0" y="49349"/>
                  </a:lnTo>
                  <a:cubicBezTo>
                    <a:pt x="0" y="36261"/>
                    <a:pt x="5199" y="23709"/>
                    <a:pt x="14454" y="14454"/>
                  </a:cubicBezTo>
                  <a:cubicBezTo>
                    <a:pt x="23709" y="5199"/>
                    <a:pt x="36261" y="0"/>
                    <a:pt x="4934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EDC25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0"/>
            <p:cNvSpPr txBox="1"/>
            <p:nvPr/>
          </p:nvSpPr>
          <p:spPr>
            <a:xfrm>
              <a:off x="0" y="-47625"/>
              <a:ext cx="1595287" cy="19582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6" name="Google Shape;456;p20"/>
          <p:cNvGrpSpPr/>
          <p:nvPr/>
        </p:nvGrpSpPr>
        <p:grpSpPr>
          <a:xfrm>
            <a:off x="879358" y="8821563"/>
            <a:ext cx="16503475" cy="964002"/>
            <a:chOff x="0" y="0"/>
            <a:chExt cx="22004634" cy="1285337"/>
          </a:xfrm>
        </p:grpSpPr>
        <p:cxnSp>
          <p:nvCxnSpPr>
            <p:cNvPr id="457" name="Google Shape;457;p20"/>
            <p:cNvCxnSpPr/>
            <p:nvPr/>
          </p:nvCxnSpPr>
          <p:spPr>
            <a:xfrm>
              <a:off x="15402482" y="556916"/>
              <a:ext cx="6602152" cy="0"/>
            </a:xfrm>
            <a:prstGeom prst="straightConnector1">
              <a:avLst/>
            </a:prstGeom>
            <a:noFill/>
            <a:ln w="50800" cap="rnd" cmpd="sng">
              <a:solidFill>
                <a:srgbClr val="EDC253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58" name="Google Shape;458;p20"/>
            <p:cNvSpPr/>
            <p:nvPr/>
          </p:nvSpPr>
          <p:spPr>
            <a:xfrm rot="10800000">
              <a:off x="9064638" y="0"/>
              <a:ext cx="3909769" cy="1285337"/>
            </a:xfrm>
            <a:custGeom>
              <a:avLst/>
              <a:gdLst/>
              <a:ahLst/>
              <a:cxnLst/>
              <a:rect l="l" t="t" r="r" b="b"/>
              <a:pathLst>
                <a:path w="3909769" h="1285337" extrusionOk="0">
                  <a:moveTo>
                    <a:pt x="0" y="0"/>
                  </a:moveTo>
                  <a:lnTo>
                    <a:pt x="3909769" y="0"/>
                  </a:lnTo>
                  <a:lnTo>
                    <a:pt x="3909769" y="1285337"/>
                  </a:lnTo>
                  <a:lnTo>
                    <a:pt x="0" y="128533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459" name="Google Shape;459;p20"/>
            <p:cNvCxnSpPr/>
            <p:nvPr/>
          </p:nvCxnSpPr>
          <p:spPr>
            <a:xfrm>
              <a:off x="0" y="556916"/>
              <a:ext cx="6602152" cy="0"/>
            </a:xfrm>
            <a:prstGeom prst="straightConnector1">
              <a:avLst/>
            </a:prstGeom>
            <a:noFill/>
            <a:ln w="50800" cap="rnd" cmpd="sng">
              <a:solidFill>
                <a:srgbClr val="EDC25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462" name="Google Shape;462;p20"/>
          <p:cNvGrpSpPr/>
          <p:nvPr/>
        </p:nvGrpSpPr>
        <p:grpSpPr>
          <a:xfrm>
            <a:off x="16829933" y="7161836"/>
            <a:ext cx="1135685" cy="1167055"/>
            <a:chOff x="0" y="-47625"/>
            <a:chExt cx="769895" cy="791161"/>
          </a:xfrm>
        </p:grpSpPr>
        <p:sp>
          <p:nvSpPr>
            <p:cNvPr id="463" name="Google Shape;463;p20"/>
            <p:cNvSpPr/>
            <p:nvPr/>
          </p:nvSpPr>
          <p:spPr>
            <a:xfrm>
              <a:off x="0" y="0"/>
              <a:ext cx="769895" cy="743536"/>
            </a:xfrm>
            <a:custGeom>
              <a:avLst/>
              <a:gdLst/>
              <a:ahLst/>
              <a:cxnLst/>
              <a:rect l="l" t="t" r="r" b="b"/>
              <a:pathLst>
                <a:path w="769895" h="743536" extrusionOk="0">
                  <a:moveTo>
                    <a:pt x="102254" y="0"/>
                  </a:moveTo>
                  <a:lnTo>
                    <a:pt x="667640" y="0"/>
                  </a:lnTo>
                  <a:cubicBezTo>
                    <a:pt x="724114" y="0"/>
                    <a:pt x="769895" y="45781"/>
                    <a:pt x="769895" y="102254"/>
                  </a:cubicBezTo>
                  <a:lnTo>
                    <a:pt x="769895" y="641282"/>
                  </a:lnTo>
                  <a:cubicBezTo>
                    <a:pt x="769895" y="697756"/>
                    <a:pt x="724114" y="743536"/>
                    <a:pt x="667640" y="743536"/>
                  </a:cubicBezTo>
                  <a:lnTo>
                    <a:pt x="102254" y="743536"/>
                  </a:lnTo>
                  <a:cubicBezTo>
                    <a:pt x="45781" y="743536"/>
                    <a:pt x="0" y="697756"/>
                    <a:pt x="0" y="641282"/>
                  </a:cubicBezTo>
                  <a:lnTo>
                    <a:pt x="0" y="102254"/>
                  </a:lnTo>
                  <a:cubicBezTo>
                    <a:pt x="0" y="45781"/>
                    <a:pt x="45781" y="0"/>
                    <a:pt x="10225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89054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0"/>
            <p:cNvSpPr txBox="1"/>
            <p:nvPr/>
          </p:nvSpPr>
          <p:spPr>
            <a:xfrm>
              <a:off x="0" y="-47625"/>
              <a:ext cx="769895" cy="791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5" name="Google Shape;465;p20"/>
          <p:cNvGrpSpPr/>
          <p:nvPr/>
        </p:nvGrpSpPr>
        <p:grpSpPr>
          <a:xfrm>
            <a:off x="16587937" y="7872445"/>
            <a:ext cx="1009354" cy="786050"/>
            <a:chOff x="0" y="-47625"/>
            <a:chExt cx="684254" cy="532873"/>
          </a:xfrm>
        </p:grpSpPr>
        <p:sp>
          <p:nvSpPr>
            <p:cNvPr id="466" name="Google Shape;466;p20"/>
            <p:cNvSpPr/>
            <p:nvPr/>
          </p:nvSpPr>
          <p:spPr>
            <a:xfrm>
              <a:off x="0" y="0"/>
              <a:ext cx="684254" cy="485248"/>
            </a:xfrm>
            <a:custGeom>
              <a:avLst/>
              <a:gdLst/>
              <a:ahLst/>
              <a:cxnLst/>
              <a:rect l="l" t="t" r="r" b="b"/>
              <a:pathLst>
                <a:path w="684254" h="485248" extrusionOk="0">
                  <a:moveTo>
                    <a:pt x="115053" y="0"/>
                  </a:moveTo>
                  <a:lnTo>
                    <a:pt x="569201" y="0"/>
                  </a:lnTo>
                  <a:cubicBezTo>
                    <a:pt x="632743" y="0"/>
                    <a:pt x="684254" y="51511"/>
                    <a:pt x="684254" y="115053"/>
                  </a:cubicBezTo>
                  <a:lnTo>
                    <a:pt x="684254" y="370196"/>
                  </a:lnTo>
                  <a:cubicBezTo>
                    <a:pt x="684254" y="433737"/>
                    <a:pt x="632743" y="485248"/>
                    <a:pt x="569201" y="485248"/>
                  </a:cubicBezTo>
                  <a:lnTo>
                    <a:pt x="115053" y="485248"/>
                  </a:lnTo>
                  <a:cubicBezTo>
                    <a:pt x="51511" y="485248"/>
                    <a:pt x="0" y="433737"/>
                    <a:pt x="0" y="370196"/>
                  </a:cubicBezTo>
                  <a:lnTo>
                    <a:pt x="0" y="115053"/>
                  </a:lnTo>
                  <a:cubicBezTo>
                    <a:pt x="0" y="51511"/>
                    <a:pt x="51511" y="0"/>
                    <a:pt x="1150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89054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0"/>
            <p:cNvSpPr txBox="1"/>
            <p:nvPr/>
          </p:nvSpPr>
          <p:spPr>
            <a:xfrm>
              <a:off x="0" y="-47625"/>
              <a:ext cx="684254" cy="5328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" name="Picture 4" descr="John Maynard Keynes - Wikipedia">
            <a:extLst>
              <a:ext uri="{FF2B5EF4-FFF2-40B4-BE49-F238E27FC236}">
                <a16:creationId xmlns:a16="http://schemas.microsoft.com/office/drawing/2014/main" id="{70CDF2FC-9DF5-CF1E-2884-C342107AB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75" y="1308371"/>
            <a:ext cx="1847850" cy="24669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8B7954-F1AB-BA7E-C802-377BDC13B97F}"/>
              </a:ext>
            </a:extLst>
          </p:cNvPr>
          <p:cNvSpPr txBox="1"/>
          <p:nvPr/>
        </p:nvSpPr>
        <p:spPr>
          <a:xfrm>
            <a:off x="5208814" y="1269569"/>
            <a:ext cx="1546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tx1"/>
                </a:solidFill>
                <a:latin typeface="Brush Script MT" panose="03060802040406070304" pitchFamily="66" charset="0"/>
              </a:rPr>
              <a:t>John  Keynes</a:t>
            </a:r>
          </a:p>
        </p:txBody>
      </p:sp>
      <p:cxnSp>
        <p:nvCxnSpPr>
          <p:cNvPr id="5" name="Ευθεία γραμμή σύνδεσης 4">
            <a:extLst>
              <a:ext uri="{FF2B5EF4-FFF2-40B4-BE49-F238E27FC236}">
                <a16:creationId xmlns:a16="http://schemas.microsoft.com/office/drawing/2014/main" id="{E1B82D3D-6AC6-0800-3B53-0C7D8F16D811}"/>
              </a:ext>
            </a:extLst>
          </p:cNvPr>
          <p:cNvCxnSpPr>
            <a:cxnSpLocks/>
          </p:cNvCxnSpPr>
          <p:nvPr/>
        </p:nvCxnSpPr>
        <p:spPr>
          <a:xfrm>
            <a:off x="8969512" y="1381812"/>
            <a:ext cx="0" cy="72766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B732145-B252-F9DF-BD9E-1047C3D5E5A7}"/>
              </a:ext>
            </a:extLst>
          </p:cNvPr>
          <p:cNvSpPr txBox="1"/>
          <p:nvPr/>
        </p:nvSpPr>
        <p:spPr>
          <a:xfrm>
            <a:off x="9128995" y="1331717"/>
            <a:ext cx="1546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tx1"/>
                </a:solidFill>
                <a:latin typeface="Brush Script MT" panose="03060802040406070304" pitchFamily="66" charset="0"/>
              </a:rPr>
              <a:t>Karl Polanyi</a:t>
            </a:r>
          </a:p>
        </p:txBody>
      </p:sp>
      <p:pic>
        <p:nvPicPr>
          <p:cNvPr id="4102" name="Picture 6" descr="Καρλ Πολάνυι - Βικιπαίδεια">
            <a:extLst>
              <a:ext uri="{FF2B5EF4-FFF2-40B4-BE49-F238E27FC236}">
                <a16:creationId xmlns:a16="http://schemas.microsoft.com/office/drawing/2014/main" id="{6B61A108-3817-6D73-3BE5-AA1811D2D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459" y="1421001"/>
            <a:ext cx="1781175" cy="235434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F588AA-278A-1EAE-D8E0-01B2908BFE96}"/>
              </a:ext>
            </a:extLst>
          </p:cNvPr>
          <p:cNvSpPr txBox="1"/>
          <p:nvPr/>
        </p:nvSpPr>
        <p:spPr>
          <a:xfrm>
            <a:off x="9250185" y="3526971"/>
            <a:ext cx="834710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chemeClr val="bg1"/>
                </a:solidFill>
              </a:rPr>
              <a:t>Δεν χρησιμοποιεί τον όρο καπιταλισμό</a:t>
            </a:r>
          </a:p>
          <a:p>
            <a:endParaRPr lang="el-GR" sz="2800" b="1" dirty="0">
              <a:solidFill>
                <a:schemeClr val="bg1"/>
              </a:solidFill>
            </a:endParaRPr>
          </a:p>
          <a:p>
            <a:r>
              <a:rPr lang="el-GR" sz="2800" b="1" dirty="0">
                <a:solidFill>
                  <a:schemeClr val="bg1"/>
                </a:solidFill>
              </a:rPr>
              <a:t>Χρησιμοποιεί ως πχ την Αγγλία (19</a:t>
            </a:r>
            <a:r>
              <a:rPr lang="el-GR" sz="2800" b="1" baseline="30000" dirty="0">
                <a:solidFill>
                  <a:schemeClr val="bg1"/>
                </a:solidFill>
              </a:rPr>
              <a:t>ος</a:t>
            </a:r>
            <a:r>
              <a:rPr lang="el-GR" sz="2800" b="1" dirty="0">
                <a:solidFill>
                  <a:schemeClr val="bg1"/>
                </a:solidFill>
              </a:rPr>
              <a:t> αι.) = δημιουργία μιας οικονομίας της αγοράς που έσπαγε τα πολιτικά &amp; κοινωνικά δεσμά της &amp; έτεινε προς την αυτορρύθμιση </a:t>
            </a:r>
            <a:r>
              <a:rPr lang="en-US" sz="2800" b="1" dirty="0">
                <a:solidFill>
                  <a:schemeClr val="bg1"/>
                </a:solidFill>
              </a:rPr>
              <a:t>Vs</a:t>
            </a:r>
            <a:r>
              <a:rPr lang="el-GR" sz="2800" b="1" dirty="0">
                <a:solidFill>
                  <a:schemeClr val="bg1"/>
                </a:solidFill>
              </a:rPr>
              <a:t>ανάγκη κάθε κοινωνίας για ενσωμάτωση.</a:t>
            </a:r>
          </a:p>
          <a:p>
            <a:endParaRPr lang="el-GR" sz="2800" b="1" dirty="0">
              <a:solidFill>
                <a:schemeClr val="bg1"/>
              </a:solidFill>
            </a:endParaRPr>
          </a:p>
          <a:p>
            <a:r>
              <a:rPr lang="el-GR" sz="2800" b="1" dirty="0">
                <a:solidFill>
                  <a:schemeClr val="bg1"/>
                </a:solidFill>
              </a:rPr>
              <a:t>Η </a:t>
            </a:r>
            <a:r>
              <a:rPr lang="el-GR" sz="2800" b="1" dirty="0" err="1">
                <a:solidFill>
                  <a:schemeClr val="bg1"/>
                </a:solidFill>
              </a:rPr>
              <a:t>ανεξαρτοποιημένη</a:t>
            </a:r>
            <a:r>
              <a:rPr lang="el-GR" sz="2800" b="1" dirty="0">
                <a:solidFill>
                  <a:schemeClr val="bg1"/>
                </a:solidFill>
              </a:rPr>
              <a:t> αγορά = αυτόνομο υποσύστημα = διαβολικός μηχανισμός -  εργοστάσια του σατανά       επιβολή διαρκούς αλλαγής, διάρρηξη του κοινωνικού ιστού, όχι αξιόπιστο κοινωνικό καθεστώς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Βέλος: Δεξιό 8">
            <a:extLst>
              <a:ext uri="{FF2B5EF4-FFF2-40B4-BE49-F238E27FC236}">
                <a16:creationId xmlns:a16="http://schemas.microsoft.com/office/drawing/2014/main" id="{53D86C5A-532A-26BD-25EC-C733F4D8714A}"/>
              </a:ext>
            </a:extLst>
          </p:cNvPr>
          <p:cNvSpPr/>
          <p:nvPr/>
        </p:nvSpPr>
        <p:spPr>
          <a:xfrm>
            <a:off x="13444786" y="7897592"/>
            <a:ext cx="550984" cy="39997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ernand Braudel • Authors • Iztok-Zapad Publishing House">
            <a:extLst>
              <a:ext uri="{FF2B5EF4-FFF2-40B4-BE49-F238E27FC236}">
                <a16:creationId xmlns:a16="http://schemas.microsoft.com/office/drawing/2014/main" id="{C7D6ADDB-0B1B-D7F6-47A1-3E51B8E01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314" y="4344760"/>
            <a:ext cx="1971402" cy="246425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58A8BB-1E31-BE74-BB5D-A8FEA38C0D63}"/>
              </a:ext>
            </a:extLst>
          </p:cNvPr>
          <p:cNvSpPr txBox="1"/>
          <p:nvPr/>
        </p:nvSpPr>
        <p:spPr>
          <a:xfrm>
            <a:off x="948267" y="6002728"/>
            <a:ext cx="14043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tx1"/>
                </a:solidFill>
                <a:latin typeface="Brush Script MT" panose="03060802040406070304" pitchFamily="66" charset="0"/>
              </a:rPr>
              <a:t>Fernand Braudel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843A5F-E6A4-9953-0888-7F20A1D32720}"/>
              </a:ext>
            </a:extLst>
          </p:cNvPr>
          <p:cNvSpPr txBox="1"/>
          <p:nvPr/>
        </p:nvSpPr>
        <p:spPr>
          <a:xfrm>
            <a:off x="4702629" y="2474592"/>
            <a:ext cx="13013871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chemeClr val="bg1"/>
                </a:solidFill>
              </a:rPr>
              <a:t>Περιέγραψε τον καπιταλισμό (επιχειρηματικές δραστηριότητες του </a:t>
            </a:r>
            <a:r>
              <a:rPr lang="el-GR" sz="3200" b="1" dirty="0" err="1">
                <a:solidFill>
                  <a:schemeClr val="bg1"/>
                </a:solidFill>
              </a:rPr>
              <a:t>εποικοδήματος</a:t>
            </a:r>
            <a:r>
              <a:rPr lang="el-GR" sz="3200" b="1" dirty="0">
                <a:solidFill>
                  <a:schemeClr val="bg1"/>
                </a:solidFill>
              </a:rPr>
              <a:t> από εύπορους) διακρίνοντας τον από την «οικονομία της αγοράς» (τοπικές αγορές, συναλλαγές των εμπόρων, χρηματιστήρια </a:t>
            </a:r>
            <a:r>
              <a:rPr lang="el-GR" sz="3200" b="1" dirty="0" err="1">
                <a:solidFill>
                  <a:schemeClr val="bg1"/>
                </a:solidFill>
              </a:rPr>
              <a:t>κτλ</a:t>
            </a:r>
            <a:r>
              <a:rPr lang="el-GR" sz="3200" b="1" dirty="0">
                <a:solidFill>
                  <a:schemeClr val="bg1"/>
                </a:solidFill>
              </a:rPr>
              <a:t>)</a:t>
            </a:r>
          </a:p>
          <a:p>
            <a:endParaRPr lang="el-GR" sz="3200" b="1" dirty="0">
              <a:solidFill>
                <a:schemeClr val="bg1"/>
              </a:solidFill>
            </a:endParaRPr>
          </a:p>
          <a:p>
            <a:endParaRPr lang="el-GR" sz="3200" b="1" dirty="0">
              <a:solidFill>
                <a:schemeClr val="bg1"/>
              </a:solidFill>
            </a:endParaRPr>
          </a:p>
          <a:p>
            <a:endParaRPr lang="el-GR" sz="3200" b="1" dirty="0">
              <a:solidFill>
                <a:schemeClr val="bg1"/>
              </a:solidFill>
            </a:endParaRPr>
          </a:p>
          <a:p>
            <a:r>
              <a:rPr lang="el-GR" sz="3200" b="1" dirty="0">
                <a:solidFill>
                  <a:schemeClr val="bg1"/>
                </a:solidFill>
              </a:rPr>
              <a:t>Σημαντικό ρόλο όχι ο ανταγωνισμός αλλά η μονοπωλιακή πρόσβαση στις αγορές &amp; συνεργασία με πολιτικά ισχυρούς </a:t>
            </a:r>
          </a:p>
          <a:p>
            <a:endParaRPr lang="el-GR" sz="3200" b="1" dirty="0">
              <a:solidFill>
                <a:schemeClr val="bg1"/>
              </a:solidFill>
            </a:endParaRPr>
          </a:p>
          <a:p>
            <a:endParaRPr lang="el-GR" sz="3200" b="1" dirty="0">
              <a:solidFill>
                <a:schemeClr val="bg1"/>
              </a:solidFill>
            </a:endParaRPr>
          </a:p>
          <a:p>
            <a:endParaRPr lang="el-GR" sz="3200" b="1" dirty="0">
              <a:solidFill>
                <a:schemeClr val="bg1"/>
              </a:solidFill>
            </a:endParaRPr>
          </a:p>
          <a:p>
            <a:r>
              <a:rPr lang="el-GR" sz="3200" b="1" dirty="0">
                <a:solidFill>
                  <a:schemeClr val="bg1"/>
                </a:solidFill>
              </a:rPr>
              <a:t>           διαπλοκή εξουσίας της αγοράς + πολιτικής εξουσίας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Βέλος: Δεξιό 5">
            <a:extLst>
              <a:ext uri="{FF2B5EF4-FFF2-40B4-BE49-F238E27FC236}">
                <a16:creationId xmlns:a16="http://schemas.microsoft.com/office/drawing/2014/main" id="{756B5B5B-FD65-57CB-78F0-191F3DBC4B3F}"/>
              </a:ext>
            </a:extLst>
          </p:cNvPr>
          <p:cNvSpPr/>
          <p:nvPr/>
        </p:nvSpPr>
        <p:spPr>
          <a:xfrm rot="5400000">
            <a:off x="10053562" y="7519683"/>
            <a:ext cx="1309914" cy="430440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4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JÜRGEN KOCKA - Πανεπιστημιακές Εκδόσεις Κρήτης">
            <a:extLst>
              <a:ext uri="{FF2B5EF4-FFF2-40B4-BE49-F238E27FC236}">
                <a16:creationId xmlns:a16="http://schemas.microsoft.com/office/drawing/2014/main" id="{A72B322B-DCF2-B32B-F9DA-C4E259DAD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038" y="4062231"/>
            <a:ext cx="1914525" cy="281209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75FB3B-2F2D-A439-EC5D-C0E1FD76B921}"/>
              </a:ext>
            </a:extLst>
          </p:cNvPr>
          <p:cNvSpPr txBox="1"/>
          <p:nvPr/>
        </p:nvSpPr>
        <p:spPr>
          <a:xfrm>
            <a:off x="1231645" y="6048068"/>
            <a:ext cx="15827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tx1"/>
                </a:solidFill>
                <a:latin typeface="Brush Script MT" panose="03060802040406070304" pitchFamily="66" charset="0"/>
              </a:rPr>
              <a:t>Jurgen Kocka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EDF6CA-CF7D-5FD0-78A8-AFDBAC5A90FE}"/>
              </a:ext>
            </a:extLst>
          </p:cNvPr>
          <p:cNvSpPr txBox="1"/>
          <p:nvPr/>
        </p:nvSpPr>
        <p:spPr>
          <a:xfrm>
            <a:off x="4425043" y="2041071"/>
            <a:ext cx="13242471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>
                <a:solidFill>
                  <a:schemeClr val="bg1"/>
                </a:solidFill>
              </a:rPr>
              <a:t>Ο καπιταλισμός εδράζεται σε ατομικά δικαιώματα ιδιοκτησίας &amp; αποκεντρωμένες αποφάσεις, οι οποίες οδηγούν σε αποτελέσματα (κέρδη, απώλειες) που αποδίδονται σε άτομα (πρόσωπα, επιχειρήσεις)</a:t>
            </a:r>
          </a:p>
          <a:p>
            <a:pPr algn="ctr"/>
            <a:endParaRPr lang="el-GR" sz="3200" dirty="0">
              <a:solidFill>
                <a:schemeClr val="bg1"/>
              </a:solidFill>
            </a:endParaRPr>
          </a:p>
          <a:p>
            <a:pPr algn="ctr"/>
            <a:r>
              <a:rPr lang="el-GR" sz="3200" dirty="0">
                <a:solidFill>
                  <a:schemeClr val="bg1"/>
                </a:solidFill>
              </a:rPr>
              <a:t>Στον καπιταλισμό ο συντονισμός διαφόρων οικονομικών φορέων γίνεται από τον μηχανισμό των αγορών και των τιμών που διαμορφώνονται εκεί μέσω του ανταγωνισμού, της συνεργασίας, της προσφοράς, της ζήτησης</a:t>
            </a:r>
          </a:p>
          <a:p>
            <a:pPr algn="ctr"/>
            <a:endParaRPr lang="el-GR" sz="3200" dirty="0">
              <a:solidFill>
                <a:schemeClr val="bg1"/>
              </a:solidFill>
            </a:endParaRPr>
          </a:p>
          <a:p>
            <a:pPr algn="ctr"/>
            <a:r>
              <a:rPr lang="el-GR" sz="3200" dirty="0">
                <a:solidFill>
                  <a:schemeClr val="bg1"/>
                </a:solidFill>
              </a:rPr>
              <a:t>Το κεφάλαιο = θεμελιώδες συστατικό της οικονομικής δραστηριότητας             επένδυση, επανεπένδυση των σημερινών αποταμιεύσεων &amp; αποδόσεων με στόχο μελλοντικά οφέλη (πχ χορήγηση &amp; λήψη πιστώσεων, αποδοχή κέρδους, συσσώρευση, διαχείριση αβεβαιότητας, έλεγχος αποδοτικότητας)</a:t>
            </a:r>
          </a:p>
          <a:p>
            <a:pPr algn="ctr"/>
            <a:endParaRPr lang="el-GR" sz="2400" dirty="0">
              <a:solidFill>
                <a:schemeClr val="bg1"/>
              </a:solidFill>
            </a:endParaRPr>
          </a:p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Βέλος: Οδοντωτό δεξιό 7">
            <a:extLst>
              <a:ext uri="{FF2B5EF4-FFF2-40B4-BE49-F238E27FC236}">
                <a16:creationId xmlns:a16="http://schemas.microsoft.com/office/drawing/2014/main" id="{D1244DE7-E83C-5C1C-217F-75FB509FA17C}"/>
              </a:ext>
            </a:extLst>
          </p:cNvPr>
          <p:cNvSpPr/>
          <p:nvPr/>
        </p:nvSpPr>
        <p:spPr>
          <a:xfrm>
            <a:off x="17471571" y="6048068"/>
            <a:ext cx="538843" cy="483361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81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9" name="Google Shape;299;p16"/>
          <p:cNvGrpSpPr/>
          <p:nvPr/>
        </p:nvGrpSpPr>
        <p:grpSpPr>
          <a:xfrm>
            <a:off x="9043322" y="9056170"/>
            <a:ext cx="8688477" cy="964002"/>
            <a:chOff x="0" y="0"/>
            <a:chExt cx="11584636" cy="1285337"/>
          </a:xfrm>
        </p:grpSpPr>
        <p:cxnSp>
          <p:nvCxnSpPr>
            <p:cNvPr id="300" name="Google Shape;300;p16"/>
            <p:cNvCxnSpPr/>
            <p:nvPr/>
          </p:nvCxnSpPr>
          <p:spPr>
            <a:xfrm>
              <a:off x="0" y="642668"/>
              <a:ext cx="6602152" cy="0"/>
            </a:xfrm>
            <a:prstGeom prst="straightConnector1">
              <a:avLst/>
            </a:prstGeom>
            <a:noFill/>
            <a:ln w="50800" cap="rnd" cmpd="sng">
              <a:solidFill>
                <a:srgbClr val="EDC253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01" name="Google Shape;301;p16"/>
            <p:cNvSpPr/>
            <p:nvPr/>
          </p:nvSpPr>
          <p:spPr>
            <a:xfrm rot="10800000">
              <a:off x="7674867" y="0"/>
              <a:ext cx="3909769" cy="1285337"/>
            </a:xfrm>
            <a:custGeom>
              <a:avLst/>
              <a:gdLst/>
              <a:ahLst/>
              <a:cxnLst/>
              <a:rect l="l" t="t" r="r" b="b"/>
              <a:pathLst>
                <a:path w="3909769" h="1285337" extrusionOk="0">
                  <a:moveTo>
                    <a:pt x="0" y="0"/>
                  </a:moveTo>
                  <a:lnTo>
                    <a:pt x="3909769" y="0"/>
                  </a:lnTo>
                  <a:lnTo>
                    <a:pt x="3909769" y="1285337"/>
                  </a:lnTo>
                  <a:lnTo>
                    <a:pt x="0" y="128533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2" name="Google Shape;312;p16"/>
          <p:cNvSpPr txBox="1"/>
          <p:nvPr/>
        </p:nvSpPr>
        <p:spPr>
          <a:xfrm>
            <a:off x="1904537" y="1028700"/>
            <a:ext cx="14478926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 b="1" i="0" u="none" strike="noStrike" cap="none" dirty="0">
                <a:solidFill>
                  <a:srgbClr val="EDC253"/>
                </a:solidFill>
                <a:latin typeface="Cormorant SC"/>
                <a:ea typeface="Cormorant SC"/>
                <a:cs typeface="Cormorant SC"/>
                <a:sym typeface="Cormorant SC"/>
              </a:rPr>
              <a:t>Some Essential Elements</a:t>
            </a:r>
            <a:endParaRPr dirty="0"/>
          </a:p>
        </p:txBody>
      </p:sp>
      <p:grpSp>
        <p:nvGrpSpPr>
          <p:cNvPr id="313" name="Google Shape;313;p16"/>
          <p:cNvGrpSpPr/>
          <p:nvPr/>
        </p:nvGrpSpPr>
        <p:grpSpPr>
          <a:xfrm>
            <a:off x="17259300" y="282224"/>
            <a:ext cx="3118083" cy="3680124"/>
            <a:chOff x="0" y="-47625"/>
            <a:chExt cx="2113788" cy="2494803"/>
          </a:xfrm>
        </p:grpSpPr>
        <p:sp>
          <p:nvSpPr>
            <p:cNvPr id="314" name="Google Shape;314;p16"/>
            <p:cNvSpPr/>
            <p:nvPr/>
          </p:nvSpPr>
          <p:spPr>
            <a:xfrm>
              <a:off x="0" y="0"/>
              <a:ext cx="2113788" cy="2447178"/>
            </a:xfrm>
            <a:custGeom>
              <a:avLst/>
              <a:gdLst/>
              <a:ahLst/>
              <a:cxnLst/>
              <a:rect l="l" t="t" r="r" b="b"/>
              <a:pathLst>
                <a:path w="2113788" h="2447178" extrusionOk="0">
                  <a:moveTo>
                    <a:pt x="37244" y="0"/>
                  </a:moveTo>
                  <a:lnTo>
                    <a:pt x="2076544" y="0"/>
                  </a:lnTo>
                  <a:cubicBezTo>
                    <a:pt x="2097113" y="0"/>
                    <a:pt x="2113788" y="16675"/>
                    <a:pt x="2113788" y="37244"/>
                  </a:cubicBezTo>
                  <a:lnTo>
                    <a:pt x="2113788" y="2409934"/>
                  </a:lnTo>
                  <a:cubicBezTo>
                    <a:pt x="2113788" y="2419812"/>
                    <a:pt x="2109864" y="2429285"/>
                    <a:pt x="2102879" y="2436269"/>
                  </a:cubicBezTo>
                  <a:cubicBezTo>
                    <a:pt x="2095895" y="2443254"/>
                    <a:pt x="2086422" y="2447178"/>
                    <a:pt x="2076544" y="2447178"/>
                  </a:cubicBezTo>
                  <a:lnTo>
                    <a:pt x="37244" y="2447178"/>
                  </a:lnTo>
                  <a:cubicBezTo>
                    <a:pt x="27366" y="2447178"/>
                    <a:pt x="17893" y="2443254"/>
                    <a:pt x="10908" y="2436269"/>
                  </a:cubicBezTo>
                  <a:cubicBezTo>
                    <a:pt x="3924" y="2429285"/>
                    <a:pt x="0" y="2419812"/>
                    <a:pt x="0" y="2409934"/>
                  </a:cubicBezTo>
                  <a:lnTo>
                    <a:pt x="0" y="37244"/>
                  </a:lnTo>
                  <a:cubicBezTo>
                    <a:pt x="0" y="16675"/>
                    <a:pt x="16675" y="0"/>
                    <a:pt x="3724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89054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6"/>
            <p:cNvSpPr txBox="1"/>
            <p:nvPr/>
          </p:nvSpPr>
          <p:spPr>
            <a:xfrm>
              <a:off x="0" y="-47625"/>
              <a:ext cx="2113788" cy="2494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6" name="Google Shape;316;p16"/>
          <p:cNvGrpSpPr/>
          <p:nvPr/>
        </p:nvGrpSpPr>
        <p:grpSpPr>
          <a:xfrm>
            <a:off x="-530342" y="-149912"/>
            <a:ext cx="1618929" cy="4112260"/>
            <a:chOff x="0" y="-47625"/>
            <a:chExt cx="939046" cy="2385282"/>
          </a:xfrm>
        </p:grpSpPr>
        <p:sp>
          <p:nvSpPr>
            <p:cNvPr id="317" name="Google Shape;317;p16"/>
            <p:cNvSpPr/>
            <p:nvPr/>
          </p:nvSpPr>
          <p:spPr>
            <a:xfrm>
              <a:off x="0" y="0"/>
              <a:ext cx="939046" cy="2337657"/>
            </a:xfrm>
            <a:custGeom>
              <a:avLst/>
              <a:gdLst/>
              <a:ahLst/>
              <a:cxnLst/>
              <a:rect l="l" t="t" r="r" b="b"/>
              <a:pathLst>
                <a:path w="939046" h="2337657" extrusionOk="0">
                  <a:moveTo>
                    <a:pt x="71732" y="0"/>
                  </a:moveTo>
                  <a:lnTo>
                    <a:pt x="867314" y="0"/>
                  </a:lnTo>
                  <a:cubicBezTo>
                    <a:pt x="886339" y="0"/>
                    <a:pt x="904584" y="7557"/>
                    <a:pt x="918036" y="21010"/>
                  </a:cubicBezTo>
                  <a:cubicBezTo>
                    <a:pt x="931489" y="34462"/>
                    <a:pt x="939046" y="52707"/>
                    <a:pt x="939046" y="71732"/>
                  </a:cubicBezTo>
                  <a:lnTo>
                    <a:pt x="939046" y="2265925"/>
                  </a:lnTo>
                  <a:cubicBezTo>
                    <a:pt x="939046" y="2284950"/>
                    <a:pt x="931489" y="2303195"/>
                    <a:pt x="918036" y="2316648"/>
                  </a:cubicBezTo>
                  <a:cubicBezTo>
                    <a:pt x="904584" y="2330100"/>
                    <a:pt x="886339" y="2337657"/>
                    <a:pt x="867314" y="2337657"/>
                  </a:cubicBezTo>
                  <a:lnTo>
                    <a:pt x="71732" y="2337657"/>
                  </a:lnTo>
                  <a:cubicBezTo>
                    <a:pt x="52707" y="2337657"/>
                    <a:pt x="34462" y="2330100"/>
                    <a:pt x="21010" y="2316648"/>
                  </a:cubicBezTo>
                  <a:cubicBezTo>
                    <a:pt x="7557" y="2303195"/>
                    <a:pt x="0" y="2284950"/>
                    <a:pt x="0" y="2265925"/>
                  </a:cubicBezTo>
                  <a:lnTo>
                    <a:pt x="0" y="71732"/>
                  </a:lnTo>
                  <a:cubicBezTo>
                    <a:pt x="0" y="52707"/>
                    <a:pt x="7557" y="34462"/>
                    <a:pt x="21010" y="21010"/>
                  </a:cubicBezTo>
                  <a:cubicBezTo>
                    <a:pt x="34462" y="7557"/>
                    <a:pt x="52707" y="0"/>
                    <a:pt x="71732" y="0"/>
                  </a:cubicBezTo>
                  <a:close/>
                </a:path>
              </a:pathLst>
            </a:custGeom>
            <a:solidFill>
              <a:srgbClr val="890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6"/>
            <p:cNvSpPr txBox="1"/>
            <p:nvPr/>
          </p:nvSpPr>
          <p:spPr>
            <a:xfrm>
              <a:off x="0" y="-47625"/>
              <a:ext cx="939046" cy="23852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9" name="Google Shape;319;p16"/>
          <p:cNvGrpSpPr/>
          <p:nvPr/>
        </p:nvGrpSpPr>
        <p:grpSpPr>
          <a:xfrm>
            <a:off x="734184" y="987892"/>
            <a:ext cx="589032" cy="3538938"/>
            <a:chOff x="0" y="-47625"/>
            <a:chExt cx="399312" cy="2399091"/>
          </a:xfrm>
        </p:grpSpPr>
        <p:sp>
          <p:nvSpPr>
            <p:cNvPr id="320" name="Google Shape;320;p16"/>
            <p:cNvSpPr/>
            <p:nvPr/>
          </p:nvSpPr>
          <p:spPr>
            <a:xfrm>
              <a:off x="0" y="0"/>
              <a:ext cx="399312" cy="2351466"/>
            </a:xfrm>
            <a:custGeom>
              <a:avLst/>
              <a:gdLst/>
              <a:ahLst/>
              <a:cxnLst/>
              <a:rect l="l" t="t" r="r" b="b"/>
              <a:pathLst>
                <a:path w="399312" h="2351466" extrusionOk="0">
                  <a:moveTo>
                    <a:pt x="197152" y="0"/>
                  </a:moveTo>
                  <a:lnTo>
                    <a:pt x="202160" y="0"/>
                  </a:lnTo>
                  <a:cubicBezTo>
                    <a:pt x="254448" y="0"/>
                    <a:pt x="304594" y="20771"/>
                    <a:pt x="341567" y="57744"/>
                  </a:cubicBezTo>
                  <a:cubicBezTo>
                    <a:pt x="378541" y="94718"/>
                    <a:pt x="399312" y="144864"/>
                    <a:pt x="399312" y="197152"/>
                  </a:cubicBezTo>
                  <a:lnTo>
                    <a:pt x="399312" y="2154314"/>
                  </a:lnTo>
                  <a:cubicBezTo>
                    <a:pt x="399312" y="2206602"/>
                    <a:pt x="378541" y="2256748"/>
                    <a:pt x="341567" y="2293721"/>
                  </a:cubicBezTo>
                  <a:cubicBezTo>
                    <a:pt x="304594" y="2330695"/>
                    <a:pt x="254448" y="2351466"/>
                    <a:pt x="202160" y="2351466"/>
                  </a:cubicBezTo>
                  <a:lnTo>
                    <a:pt x="197152" y="2351466"/>
                  </a:lnTo>
                  <a:cubicBezTo>
                    <a:pt x="144864" y="2351466"/>
                    <a:pt x="94718" y="2330695"/>
                    <a:pt x="57744" y="2293721"/>
                  </a:cubicBezTo>
                  <a:cubicBezTo>
                    <a:pt x="20771" y="2256748"/>
                    <a:pt x="0" y="2206602"/>
                    <a:pt x="0" y="2154314"/>
                  </a:cubicBezTo>
                  <a:lnTo>
                    <a:pt x="0" y="197152"/>
                  </a:lnTo>
                  <a:cubicBezTo>
                    <a:pt x="0" y="144864"/>
                    <a:pt x="20771" y="94718"/>
                    <a:pt x="57744" y="57744"/>
                  </a:cubicBezTo>
                  <a:cubicBezTo>
                    <a:pt x="94718" y="20771"/>
                    <a:pt x="144864" y="0"/>
                    <a:pt x="19715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EDC25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6"/>
            <p:cNvSpPr txBox="1"/>
            <p:nvPr/>
          </p:nvSpPr>
          <p:spPr>
            <a:xfrm>
              <a:off x="0" y="-47625"/>
              <a:ext cx="399312" cy="23990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2" name="Google Shape;322;p16"/>
          <p:cNvGrpSpPr/>
          <p:nvPr/>
        </p:nvGrpSpPr>
        <p:grpSpPr>
          <a:xfrm>
            <a:off x="16265636" y="3243699"/>
            <a:ext cx="1466163" cy="1021814"/>
            <a:chOff x="0" y="-47625"/>
            <a:chExt cx="993931" cy="692701"/>
          </a:xfrm>
        </p:grpSpPr>
        <p:sp>
          <p:nvSpPr>
            <p:cNvPr id="323" name="Google Shape;323;p16"/>
            <p:cNvSpPr/>
            <p:nvPr/>
          </p:nvSpPr>
          <p:spPr>
            <a:xfrm>
              <a:off x="0" y="0"/>
              <a:ext cx="993931" cy="645076"/>
            </a:xfrm>
            <a:custGeom>
              <a:avLst/>
              <a:gdLst/>
              <a:ahLst/>
              <a:cxnLst/>
              <a:rect l="l" t="t" r="r" b="b"/>
              <a:pathLst>
                <a:path w="993931" h="645076" extrusionOk="0">
                  <a:moveTo>
                    <a:pt x="79206" y="0"/>
                  </a:moveTo>
                  <a:lnTo>
                    <a:pt x="914725" y="0"/>
                  </a:lnTo>
                  <a:cubicBezTo>
                    <a:pt x="935731" y="0"/>
                    <a:pt x="955878" y="8345"/>
                    <a:pt x="970732" y="23199"/>
                  </a:cubicBezTo>
                  <a:cubicBezTo>
                    <a:pt x="985586" y="38053"/>
                    <a:pt x="993931" y="58199"/>
                    <a:pt x="993931" y="79206"/>
                  </a:cubicBezTo>
                  <a:lnTo>
                    <a:pt x="993931" y="565870"/>
                  </a:lnTo>
                  <a:cubicBezTo>
                    <a:pt x="993931" y="586877"/>
                    <a:pt x="985586" y="607023"/>
                    <a:pt x="970732" y="621877"/>
                  </a:cubicBezTo>
                  <a:cubicBezTo>
                    <a:pt x="955878" y="636731"/>
                    <a:pt x="935731" y="645076"/>
                    <a:pt x="914725" y="645076"/>
                  </a:cubicBezTo>
                  <a:lnTo>
                    <a:pt x="79206" y="645076"/>
                  </a:lnTo>
                  <a:cubicBezTo>
                    <a:pt x="58199" y="645076"/>
                    <a:pt x="38053" y="636731"/>
                    <a:pt x="23199" y="621877"/>
                  </a:cubicBezTo>
                  <a:cubicBezTo>
                    <a:pt x="8345" y="607023"/>
                    <a:pt x="0" y="586877"/>
                    <a:pt x="0" y="565870"/>
                  </a:cubicBezTo>
                  <a:lnTo>
                    <a:pt x="0" y="79206"/>
                  </a:lnTo>
                  <a:cubicBezTo>
                    <a:pt x="0" y="58199"/>
                    <a:pt x="8345" y="38053"/>
                    <a:pt x="23199" y="23199"/>
                  </a:cubicBezTo>
                  <a:cubicBezTo>
                    <a:pt x="38053" y="8345"/>
                    <a:pt x="58199" y="0"/>
                    <a:pt x="7920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89054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6"/>
            <p:cNvSpPr txBox="1"/>
            <p:nvPr/>
          </p:nvSpPr>
          <p:spPr>
            <a:xfrm>
              <a:off x="0" y="-47625"/>
              <a:ext cx="993931" cy="6927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5" name="Google Shape;325;p16"/>
          <p:cNvGrpSpPr/>
          <p:nvPr/>
        </p:nvGrpSpPr>
        <p:grpSpPr>
          <a:xfrm>
            <a:off x="16786801" y="-138058"/>
            <a:ext cx="944999" cy="1667822"/>
            <a:chOff x="0" y="-47625"/>
            <a:chExt cx="640626" cy="1130638"/>
          </a:xfrm>
        </p:grpSpPr>
        <p:sp>
          <p:nvSpPr>
            <p:cNvPr id="326" name="Google Shape;326;p16"/>
            <p:cNvSpPr/>
            <p:nvPr/>
          </p:nvSpPr>
          <p:spPr>
            <a:xfrm>
              <a:off x="0" y="0"/>
              <a:ext cx="640626" cy="1083013"/>
            </a:xfrm>
            <a:custGeom>
              <a:avLst/>
              <a:gdLst/>
              <a:ahLst/>
              <a:cxnLst/>
              <a:rect l="l" t="t" r="r" b="b"/>
              <a:pathLst>
                <a:path w="640626" h="1083013" extrusionOk="0">
                  <a:moveTo>
                    <a:pt x="122888" y="0"/>
                  </a:moveTo>
                  <a:lnTo>
                    <a:pt x="517739" y="0"/>
                  </a:lnTo>
                  <a:cubicBezTo>
                    <a:pt x="550331" y="0"/>
                    <a:pt x="581588" y="12947"/>
                    <a:pt x="604633" y="35993"/>
                  </a:cubicBezTo>
                  <a:cubicBezTo>
                    <a:pt x="627679" y="59039"/>
                    <a:pt x="640626" y="90296"/>
                    <a:pt x="640626" y="122888"/>
                  </a:cubicBezTo>
                  <a:lnTo>
                    <a:pt x="640626" y="960125"/>
                  </a:lnTo>
                  <a:cubicBezTo>
                    <a:pt x="640626" y="992717"/>
                    <a:pt x="627679" y="1023974"/>
                    <a:pt x="604633" y="1047020"/>
                  </a:cubicBezTo>
                  <a:cubicBezTo>
                    <a:pt x="581588" y="1070065"/>
                    <a:pt x="550331" y="1083013"/>
                    <a:pt x="517739" y="1083013"/>
                  </a:cubicBezTo>
                  <a:lnTo>
                    <a:pt x="122888" y="1083013"/>
                  </a:lnTo>
                  <a:cubicBezTo>
                    <a:pt x="90296" y="1083013"/>
                    <a:pt x="59039" y="1070065"/>
                    <a:pt x="35993" y="1047020"/>
                  </a:cubicBezTo>
                  <a:cubicBezTo>
                    <a:pt x="12947" y="1023974"/>
                    <a:pt x="0" y="992717"/>
                    <a:pt x="0" y="960125"/>
                  </a:cubicBezTo>
                  <a:lnTo>
                    <a:pt x="0" y="122888"/>
                  </a:lnTo>
                  <a:cubicBezTo>
                    <a:pt x="0" y="90296"/>
                    <a:pt x="12947" y="59039"/>
                    <a:pt x="35993" y="35993"/>
                  </a:cubicBezTo>
                  <a:cubicBezTo>
                    <a:pt x="59039" y="12947"/>
                    <a:pt x="90296" y="0"/>
                    <a:pt x="12288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EDC25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6"/>
            <p:cNvSpPr txBox="1"/>
            <p:nvPr/>
          </p:nvSpPr>
          <p:spPr>
            <a:xfrm>
              <a:off x="0" y="-47625"/>
              <a:ext cx="640626" cy="11306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28" name="Google Shape;32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06373" y="4526801"/>
            <a:ext cx="6661575" cy="642481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9F243B-22C3-1CD8-C117-A704BBE1D84D}"/>
              </a:ext>
            </a:extLst>
          </p:cNvPr>
          <p:cNvSpPr txBox="1"/>
          <p:nvPr/>
        </p:nvSpPr>
        <p:spPr>
          <a:xfrm>
            <a:off x="4114801" y="2964753"/>
            <a:ext cx="1244237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>
                <a:solidFill>
                  <a:schemeClr val="bg1"/>
                </a:solidFill>
              </a:rPr>
              <a:t>Ο</a:t>
            </a:r>
            <a:r>
              <a:rPr lang="el-GR" sz="2400" dirty="0">
                <a:solidFill>
                  <a:schemeClr val="bg1"/>
                </a:solidFill>
              </a:rPr>
              <a:t> καπιταλισμός = αντικείμενο έρευνας ως παγκόσμιο ιστορικό φαινόμενο</a:t>
            </a:r>
            <a:endParaRPr lang="en-US" sz="2400" dirty="0">
              <a:solidFill>
                <a:schemeClr val="bg1"/>
              </a:solidFill>
            </a:endParaRPr>
          </a:p>
          <a:p>
            <a:endParaRPr lang="el-GR" sz="2400" dirty="0">
              <a:solidFill>
                <a:schemeClr val="bg1"/>
              </a:solidFill>
            </a:endParaRPr>
          </a:p>
          <a:p>
            <a:r>
              <a:rPr lang="el-GR" sz="2400" dirty="0">
                <a:solidFill>
                  <a:schemeClr val="bg1"/>
                </a:solidFill>
              </a:rPr>
              <a:t>Οι ορισμοί του καπιταλισμού =  ευρωπαϊκή  - </a:t>
            </a:r>
            <a:r>
              <a:rPr lang="el-GR" sz="2400" dirty="0" err="1">
                <a:solidFill>
                  <a:schemeClr val="bg1"/>
                </a:solidFill>
              </a:rPr>
              <a:t>βορειοαμερικάνικη</a:t>
            </a:r>
            <a:r>
              <a:rPr lang="el-GR" sz="2400" dirty="0">
                <a:solidFill>
                  <a:schemeClr val="bg1"/>
                </a:solidFill>
              </a:rPr>
              <a:t> σφραγίδα</a:t>
            </a:r>
            <a:endParaRPr lang="en-US" sz="2400" dirty="0">
              <a:solidFill>
                <a:schemeClr val="bg1"/>
              </a:solidFill>
            </a:endParaRPr>
          </a:p>
          <a:p>
            <a:endParaRPr lang="el-GR" sz="2400" dirty="0">
              <a:solidFill>
                <a:schemeClr val="bg1"/>
              </a:solidFill>
            </a:endParaRPr>
          </a:p>
          <a:p>
            <a:r>
              <a:rPr lang="el-GR" sz="2400" dirty="0">
                <a:solidFill>
                  <a:schemeClr val="bg1"/>
                </a:solidFill>
              </a:rPr>
              <a:t>Όσο κι αν η έννοια και οι θεωρίες είναι προϊόντα δυτικής εμπειρίας και έρευνας =  η ισχύς και η αναλυτική του δύναμη δεν περιορίζονται στη Δύση.</a:t>
            </a:r>
          </a:p>
          <a:p>
            <a:endParaRPr lang="el-GR" sz="2400" dirty="0">
              <a:solidFill>
                <a:schemeClr val="bg1"/>
              </a:solidFill>
            </a:endParaRPr>
          </a:p>
          <a:p>
            <a:r>
              <a:rPr lang="el-GR" sz="2400" dirty="0">
                <a:solidFill>
                  <a:schemeClr val="bg1"/>
                </a:solidFill>
              </a:rPr>
              <a:t>Η συστηματική ιδιότητα του καπιταλισμού εκτείνεται πέρα από το πεδίο της οικονομίας. Εκφράζεται με ποικίλες μορφές, σε διαφορετική ένταση</a:t>
            </a:r>
          </a:p>
          <a:p>
            <a:endParaRPr lang="el-GR" sz="2400" dirty="0">
              <a:solidFill>
                <a:schemeClr val="bg1"/>
              </a:solidFill>
            </a:endParaRPr>
          </a:p>
          <a:p>
            <a:r>
              <a:rPr lang="el-GR" sz="2400" dirty="0">
                <a:solidFill>
                  <a:schemeClr val="bg1"/>
                </a:solidFill>
              </a:rPr>
              <a:t>Ο καπιταλισμός είναι εφικτός σε διαφορετικές κοινωνίες, πολιτισμούς, κρατικά μορφώματα</a:t>
            </a:r>
          </a:p>
          <a:p>
            <a:endParaRPr lang="el-GR" sz="2400" dirty="0">
              <a:solidFill>
                <a:schemeClr val="bg1"/>
              </a:solidFill>
            </a:endParaRPr>
          </a:p>
          <a:p>
            <a:r>
              <a:rPr lang="el-GR" sz="2400" dirty="0">
                <a:solidFill>
                  <a:schemeClr val="bg1"/>
                </a:solidFill>
              </a:rPr>
              <a:t>Η επέκταση του προσκρούει σε όρια που ιστορικά μεταβάλλονται, επιρροή από κοινωνικούς &amp; πολιτικούς παράγοντες</a:t>
            </a:r>
          </a:p>
          <a:p>
            <a:endParaRPr lang="el-GR" sz="2400" dirty="0">
              <a:solidFill>
                <a:schemeClr val="bg1"/>
              </a:solidFill>
            </a:endParaRPr>
          </a:p>
          <a:p>
            <a:endParaRPr lang="el-GR" sz="18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24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75634" b="-75634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01" name="Google Shape;601;p24"/>
          <p:cNvSpPr/>
          <p:nvPr/>
        </p:nvSpPr>
        <p:spPr>
          <a:xfrm>
            <a:off x="0" y="-1213067"/>
            <a:ext cx="18288000" cy="13716000"/>
          </a:xfrm>
          <a:custGeom>
            <a:avLst/>
            <a:gdLst/>
            <a:ahLst/>
            <a:cxnLst/>
            <a:rect l="l" t="t" r="r" b="b"/>
            <a:pathLst>
              <a:path w="18288000" h="13716000" extrusionOk="0">
                <a:moveTo>
                  <a:pt x="0" y="0"/>
                </a:moveTo>
                <a:lnTo>
                  <a:pt x="18288000" y="0"/>
                </a:lnTo>
                <a:lnTo>
                  <a:pt x="18288000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3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604" name="Google Shape;604;p24"/>
          <p:cNvGrpSpPr/>
          <p:nvPr/>
        </p:nvGrpSpPr>
        <p:grpSpPr>
          <a:xfrm>
            <a:off x="1028700" y="-179364"/>
            <a:ext cx="1481329" cy="1670835"/>
            <a:chOff x="0" y="-47625"/>
            <a:chExt cx="1004211" cy="1132680"/>
          </a:xfrm>
        </p:grpSpPr>
        <p:sp>
          <p:nvSpPr>
            <p:cNvPr id="605" name="Google Shape;605;p24"/>
            <p:cNvSpPr/>
            <p:nvPr/>
          </p:nvSpPr>
          <p:spPr>
            <a:xfrm>
              <a:off x="0" y="0"/>
              <a:ext cx="1004211" cy="1085055"/>
            </a:xfrm>
            <a:custGeom>
              <a:avLst/>
              <a:gdLst/>
              <a:ahLst/>
              <a:cxnLst/>
              <a:rect l="l" t="t" r="r" b="b"/>
              <a:pathLst>
                <a:path w="1004211" h="1085055" extrusionOk="0">
                  <a:moveTo>
                    <a:pt x="78395" y="0"/>
                  </a:moveTo>
                  <a:lnTo>
                    <a:pt x="925816" y="0"/>
                  </a:lnTo>
                  <a:cubicBezTo>
                    <a:pt x="969113" y="0"/>
                    <a:pt x="1004211" y="35099"/>
                    <a:pt x="1004211" y="78395"/>
                  </a:cubicBezTo>
                  <a:lnTo>
                    <a:pt x="1004211" y="1006660"/>
                  </a:lnTo>
                  <a:cubicBezTo>
                    <a:pt x="1004211" y="1049957"/>
                    <a:pt x="969113" y="1085055"/>
                    <a:pt x="925816" y="1085055"/>
                  </a:cubicBezTo>
                  <a:lnTo>
                    <a:pt x="78395" y="1085055"/>
                  </a:lnTo>
                  <a:cubicBezTo>
                    <a:pt x="35099" y="1085055"/>
                    <a:pt x="0" y="1049957"/>
                    <a:pt x="0" y="1006660"/>
                  </a:cubicBezTo>
                  <a:lnTo>
                    <a:pt x="0" y="78395"/>
                  </a:lnTo>
                  <a:cubicBezTo>
                    <a:pt x="0" y="35099"/>
                    <a:pt x="35099" y="0"/>
                    <a:pt x="78395" y="0"/>
                  </a:cubicBezTo>
                  <a:close/>
                </a:path>
              </a:pathLst>
            </a:custGeom>
            <a:solidFill>
              <a:srgbClr val="890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4"/>
            <p:cNvSpPr txBox="1"/>
            <p:nvPr/>
          </p:nvSpPr>
          <p:spPr>
            <a:xfrm>
              <a:off x="0" y="-47625"/>
              <a:ext cx="1004211" cy="11326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7" name="Google Shape;607;p24"/>
          <p:cNvGrpSpPr/>
          <p:nvPr/>
        </p:nvGrpSpPr>
        <p:grpSpPr>
          <a:xfrm>
            <a:off x="-1649566" y="-179364"/>
            <a:ext cx="3875847" cy="4171603"/>
            <a:chOff x="0" y="-47625"/>
            <a:chExt cx="2627485" cy="2827982"/>
          </a:xfrm>
        </p:grpSpPr>
        <p:sp>
          <p:nvSpPr>
            <p:cNvPr id="608" name="Google Shape;608;p24"/>
            <p:cNvSpPr/>
            <p:nvPr/>
          </p:nvSpPr>
          <p:spPr>
            <a:xfrm>
              <a:off x="0" y="0"/>
              <a:ext cx="2627485" cy="2780357"/>
            </a:xfrm>
            <a:custGeom>
              <a:avLst/>
              <a:gdLst/>
              <a:ahLst/>
              <a:cxnLst/>
              <a:rect l="l" t="t" r="r" b="b"/>
              <a:pathLst>
                <a:path w="2627485" h="2780357" extrusionOk="0">
                  <a:moveTo>
                    <a:pt x="29962" y="0"/>
                  </a:moveTo>
                  <a:lnTo>
                    <a:pt x="2597523" y="0"/>
                  </a:lnTo>
                  <a:cubicBezTo>
                    <a:pt x="2614071" y="0"/>
                    <a:pt x="2627485" y="13415"/>
                    <a:pt x="2627485" y="29962"/>
                  </a:cubicBezTo>
                  <a:lnTo>
                    <a:pt x="2627485" y="2750395"/>
                  </a:lnTo>
                  <a:cubicBezTo>
                    <a:pt x="2627485" y="2766942"/>
                    <a:pt x="2614071" y="2780357"/>
                    <a:pt x="2597523" y="2780357"/>
                  </a:cubicBezTo>
                  <a:lnTo>
                    <a:pt x="29962" y="2780357"/>
                  </a:lnTo>
                  <a:cubicBezTo>
                    <a:pt x="13415" y="2780357"/>
                    <a:pt x="0" y="2766942"/>
                    <a:pt x="0" y="2750395"/>
                  </a:cubicBezTo>
                  <a:lnTo>
                    <a:pt x="0" y="29962"/>
                  </a:lnTo>
                  <a:cubicBezTo>
                    <a:pt x="0" y="13415"/>
                    <a:pt x="13415" y="0"/>
                    <a:pt x="2996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EDC25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4"/>
            <p:cNvSpPr txBox="1"/>
            <p:nvPr/>
          </p:nvSpPr>
          <p:spPr>
            <a:xfrm>
              <a:off x="0" y="-47625"/>
              <a:ext cx="2627485" cy="28279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0" name="Google Shape;610;p24"/>
          <p:cNvGrpSpPr/>
          <p:nvPr/>
        </p:nvGrpSpPr>
        <p:grpSpPr>
          <a:xfrm>
            <a:off x="15953639" y="270728"/>
            <a:ext cx="2611322" cy="1670835"/>
            <a:chOff x="0" y="-47625"/>
            <a:chExt cx="1770248" cy="1132680"/>
          </a:xfrm>
        </p:grpSpPr>
        <p:sp>
          <p:nvSpPr>
            <p:cNvPr id="611" name="Google Shape;611;p24"/>
            <p:cNvSpPr/>
            <p:nvPr/>
          </p:nvSpPr>
          <p:spPr>
            <a:xfrm>
              <a:off x="0" y="0"/>
              <a:ext cx="1770248" cy="1085055"/>
            </a:xfrm>
            <a:custGeom>
              <a:avLst/>
              <a:gdLst/>
              <a:ahLst/>
              <a:cxnLst/>
              <a:rect l="l" t="t" r="r" b="b"/>
              <a:pathLst>
                <a:path w="1770248" h="1085055" extrusionOk="0">
                  <a:moveTo>
                    <a:pt x="44471" y="0"/>
                  </a:moveTo>
                  <a:lnTo>
                    <a:pt x="1725777" y="0"/>
                  </a:lnTo>
                  <a:cubicBezTo>
                    <a:pt x="1737571" y="0"/>
                    <a:pt x="1748883" y="4685"/>
                    <a:pt x="1757223" y="13025"/>
                  </a:cubicBezTo>
                  <a:cubicBezTo>
                    <a:pt x="1765563" y="21365"/>
                    <a:pt x="1770248" y="32677"/>
                    <a:pt x="1770248" y="44471"/>
                  </a:cubicBezTo>
                  <a:lnTo>
                    <a:pt x="1770248" y="1040584"/>
                  </a:lnTo>
                  <a:cubicBezTo>
                    <a:pt x="1770248" y="1052378"/>
                    <a:pt x="1765563" y="1063690"/>
                    <a:pt x="1757223" y="1072030"/>
                  </a:cubicBezTo>
                  <a:cubicBezTo>
                    <a:pt x="1748883" y="1080370"/>
                    <a:pt x="1737571" y="1085055"/>
                    <a:pt x="1725777" y="1085055"/>
                  </a:cubicBezTo>
                  <a:lnTo>
                    <a:pt x="44471" y="1085055"/>
                  </a:lnTo>
                  <a:cubicBezTo>
                    <a:pt x="32677" y="1085055"/>
                    <a:pt x="21365" y="1080370"/>
                    <a:pt x="13025" y="1072030"/>
                  </a:cubicBezTo>
                  <a:cubicBezTo>
                    <a:pt x="4685" y="1063690"/>
                    <a:pt x="0" y="1052378"/>
                    <a:pt x="0" y="1040584"/>
                  </a:cubicBezTo>
                  <a:lnTo>
                    <a:pt x="0" y="44471"/>
                  </a:lnTo>
                  <a:cubicBezTo>
                    <a:pt x="0" y="32677"/>
                    <a:pt x="4685" y="21365"/>
                    <a:pt x="13025" y="13025"/>
                  </a:cubicBezTo>
                  <a:cubicBezTo>
                    <a:pt x="21365" y="4685"/>
                    <a:pt x="32677" y="0"/>
                    <a:pt x="44471" y="0"/>
                  </a:cubicBezTo>
                  <a:close/>
                </a:path>
              </a:pathLst>
            </a:custGeom>
            <a:solidFill>
              <a:srgbClr val="890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4"/>
            <p:cNvSpPr txBox="1"/>
            <p:nvPr/>
          </p:nvSpPr>
          <p:spPr>
            <a:xfrm>
              <a:off x="0" y="-47625"/>
              <a:ext cx="1770248" cy="11326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Google Shape;552;p23">
            <a:extLst>
              <a:ext uri="{FF2B5EF4-FFF2-40B4-BE49-F238E27FC236}">
                <a16:creationId xmlns:a16="http://schemas.microsoft.com/office/drawing/2014/main" id="{D4809392-5040-665F-2FC8-6330BB897ACB}"/>
              </a:ext>
            </a:extLst>
          </p:cNvPr>
          <p:cNvSpPr txBox="1"/>
          <p:nvPr/>
        </p:nvSpPr>
        <p:spPr>
          <a:xfrm>
            <a:off x="4159595" y="-109112"/>
            <a:ext cx="8979752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9000" b="1" i="0" u="none" strike="noStrike" cap="none" dirty="0">
                <a:solidFill>
                  <a:srgbClr val="EDC253"/>
                </a:solidFill>
                <a:latin typeface="Cormorant SC"/>
                <a:ea typeface="Cormorant SC"/>
                <a:cs typeface="Cormorant SC"/>
                <a:sym typeface="Cormorant SC"/>
              </a:rPr>
              <a:t>Βιβλιογραφία 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766D5D-07F2-CE57-7FBD-66DBDD9623B0}"/>
              </a:ext>
            </a:extLst>
          </p:cNvPr>
          <p:cNvSpPr txBox="1"/>
          <p:nvPr/>
        </p:nvSpPr>
        <p:spPr>
          <a:xfrm>
            <a:off x="1097558" y="2339220"/>
            <a:ext cx="17729285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Kocka</a:t>
            </a:r>
            <a:r>
              <a:rPr lang="el-GR" sz="2400" dirty="0">
                <a:solidFill>
                  <a:schemeClr val="bg1"/>
                </a:solidFill>
              </a:rPr>
              <a:t>, </a:t>
            </a:r>
            <a:r>
              <a:rPr lang="en-US" sz="2400" dirty="0">
                <a:solidFill>
                  <a:schemeClr val="bg1"/>
                </a:solidFill>
              </a:rPr>
              <a:t>J</a:t>
            </a:r>
            <a:r>
              <a:rPr lang="el-GR" sz="2400" dirty="0">
                <a:solidFill>
                  <a:schemeClr val="bg1"/>
                </a:solidFill>
              </a:rPr>
              <a:t>. (2021) </a:t>
            </a:r>
            <a:r>
              <a:rPr lang="el-GR" sz="2400" i="1" dirty="0">
                <a:solidFill>
                  <a:schemeClr val="bg1"/>
                </a:solidFill>
              </a:rPr>
              <a:t>Ιστορία του Καπιταλισμού</a:t>
            </a:r>
            <a:r>
              <a:rPr lang="el-GR" sz="2400" dirty="0">
                <a:solidFill>
                  <a:schemeClr val="bg1"/>
                </a:solidFill>
              </a:rPr>
              <a:t>. Ηράκλειο: Πανεπιστημιακές εκδόσεις Κρήτης. (Κεφ. Ι «Τι σημαίνει καπιταλισμός;»)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Clough</a:t>
            </a:r>
            <a:r>
              <a:rPr lang="el-GR" sz="2400" dirty="0">
                <a:solidFill>
                  <a:schemeClr val="bg1"/>
                </a:solidFill>
              </a:rPr>
              <a:t>, </a:t>
            </a:r>
            <a:r>
              <a:rPr lang="en-US" sz="2400" dirty="0">
                <a:solidFill>
                  <a:schemeClr val="bg1"/>
                </a:solidFill>
              </a:rPr>
              <a:t>S</a:t>
            </a:r>
            <a:r>
              <a:rPr lang="el-GR" sz="2400" dirty="0">
                <a:solidFill>
                  <a:schemeClr val="bg1"/>
                </a:solidFill>
              </a:rPr>
              <a:t>. &amp; </a:t>
            </a:r>
            <a:r>
              <a:rPr lang="en-US" sz="2400" dirty="0">
                <a:solidFill>
                  <a:schemeClr val="bg1"/>
                </a:solidFill>
              </a:rPr>
              <a:t>Rapp</a:t>
            </a:r>
            <a:r>
              <a:rPr lang="el-GR" sz="2400" dirty="0">
                <a:solidFill>
                  <a:schemeClr val="bg1"/>
                </a:solidFill>
              </a:rPr>
              <a:t>, </a:t>
            </a:r>
            <a:r>
              <a:rPr lang="en-US" sz="2400" dirty="0">
                <a:solidFill>
                  <a:schemeClr val="bg1"/>
                </a:solidFill>
              </a:rPr>
              <a:t>R</a:t>
            </a:r>
            <a:r>
              <a:rPr lang="el-GR" sz="2400" dirty="0">
                <a:solidFill>
                  <a:schemeClr val="bg1"/>
                </a:solidFill>
              </a:rPr>
              <a:t>. (1979) </a:t>
            </a:r>
            <a:r>
              <a:rPr lang="el-GR" sz="2400" i="1" dirty="0">
                <a:solidFill>
                  <a:schemeClr val="bg1"/>
                </a:solidFill>
              </a:rPr>
              <a:t>Ευρωπαϊκή Οικονομική Ιστορία</a:t>
            </a:r>
            <a:r>
              <a:rPr lang="el-GR" sz="2400" dirty="0">
                <a:solidFill>
                  <a:schemeClr val="bg1"/>
                </a:solidFill>
              </a:rPr>
              <a:t>. Αθήνα: </a:t>
            </a:r>
            <a:r>
              <a:rPr lang="el-GR" sz="2400" dirty="0" err="1">
                <a:solidFill>
                  <a:schemeClr val="bg1"/>
                </a:solidFill>
              </a:rPr>
              <a:t>Παπαζήσης</a:t>
            </a:r>
            <a:r>
              <a:rPr lang="el-GR" sz="2400" dirty="0">
                <a:solidFill>
                  <a:schemeClr val="bg1"/>
                </a:solidFill>
              </a:rPr>
              <a:t>. (Κεφ. 3 «Η αγροτική οικονομία των Μέσων Χρόνων»)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l-GR" sz="2400" dirty="0" err="1">
                <a:solidFill>
                  <a:schemeClr val="bg1"/>
                </a:solidFill>
              </a:rPr>
              <a:t>Κρεμμυδάς</a:t>
            </a:r>
            <a:r>
              <a:rPr lang="el-GR" sz="2400" dirty="0">
                <a:solidFill>
                  <a:schemeClr val="bg1"/>
                </a:solidFill>
              </a:rPr>
              <a:t>, Β. (1997) </a:t>
            </a:r>
            <a:r>
              <a:rPr lang="el-GR" sz="2400" i="1" dirty="0">
                <a:solidFill>
                  <a:schemeClr val="bg1"/>
                </a:solidFill>
              </a:rPr>
              <a:t>Εισαγωγή στην Οικονομική Ιστορία της Ευρώπης</a:t>
            </a:r>
            <a:r>
              <a:rPr lang="el-GR" sz="2400" dirty="0">
                <a:solidFill>
                  <a:schemeClr val="bg1"/>
                </a:solidFill>
              </a:rPr>
              <a:t>. Αθήνα: </a:t>
            </a:r>
            <a:r>
              <a:rPr lang="el-GR" sz="2400" dirty="0" err="1">
                <a:solidFill>
                  <a:schemeClr val="bg1"/>
                </a:solidFill>
              </a:rPr>
              <a:t>Τυπώθητω</a:t>
            </a:r>
            <a:r>
              <a:rPr lang="el-GR" sz="2400" dirty="0">
                <a:solidFill>
                  <a:schemeClr val="bg1"/>
                </a:solidFill>
              </a:rPr>
              <a:t>. (Κεφ. Ι1, Ι2, Ι3)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Wolf</a:t>
            </a:r>
            <a:r>
              <a:rPr lang="el-GR" sz="2400" dirty="0">
                <a:solidFill>
                  <a:schemeClr val="bg1"/>
                </a:solidFill>
              </a:rPr>
              <a:t>, </a:t>
            </a:r>
            <a:r>
              <a:rPr lang="en-US" sz="2400" dirty="0">
                <a:solidFill>
                  <a:schemeClr val="bg1"/>
                </a:solidFill>
              </a:rPr>
              <a:t>E</a:t>
            </a:r>
            <a:r>
              <a:rPr lang="el-GR" sz="2400" dirty="0">
                <a:solidFill>
                  <a:schemeClr val="bg1"/>
                </a:solidFill>
              </a:rPr>
              <a:t>. (2008) </a:t>
            </a:r>
            <a:r>
              <a:rPr lang="el-GR" sz="2400" i="1" dirty="0">
                <a:solidFill>
                  <a:schemeClr val="bg1"/>
                </a:solidFill>
              </a:rPr>
              <a:t>Η Ευρώπη και οι Λαοί Χωρίς Ιστορία</a:t>
            </a:r>
            <a:r>
              <a:rPr lang="el-GR" sz="2400" dirty="0">
                <a:solidFill>
                  <a:schemeClr val="bg1"/>
                </a:solidFill>
              </a:rPr>
              <a:t>. Αθήνα: Ελληνικά Γράμματα. (Κεφ. 2 «Ο Κόσμος το 1400», Κεφ. 4 «Πρελούδιο»)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Wolf</a:t>
            </a:r>
            <a:r>
              <a:rPr lang="el-GR" sz="2400" dirty="0">
                <a:solidFill>
                  <a:schemeClr val="bg1"/>
                </a:solidFill>
              </a:rPr>
              <a:t>, </a:t>
            </a:r>
            <a:r>
              <a:rPr lang="en-US" sz="2400" dirty="0">
                <a:solidFill>
                  <a:schemeClr val="bg1"/>
                </a:solidFill>
              </a:rPr>
              <a:t>E</a:t>
            </a:r>
            <a:r>
              <a:rPr lang="el-GR" sz="2400" dirty="0">
                <a:solidFill>
                  <a:schemeClr val="bg1"/>
                </a:solidFill>
              </a:rPr>
              <a:t>. (2008) </a:t>
            </a:r>
            <a:r>
              <a:rPr lang="el-GR" sz="2400" i="1" dirty="0">
                <a:solidFill>
                  <a:schemeClr val="bg1"/>
                </a:solidFill>
              </a:rPr>
              <a:t>Η Ευρώπη και οι Λαοί Χωρίς Ιστορία</a:t>
            </a:r>
            <a:r>
              <a:rPr lang="el-GR" sz="2400" dirty="0">
                <a:solidFill>
                  <a:schemeClr val="bg1"/>
                </a:solidFill>
              </a:rPr>
              <a:t>. Αθήνα: Ελληνικά Γράμματα. (Κεφ. 5 «Οι Ίβηρες στην Αμερική»)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Wolf</a:t>
            </a:r>
            <a:r>
              <a:rPr lang="el-GR" sz="2400" dirty="0">
                <a:solidFill>
                  <a:schemeClr val="bg1"/>
                </a:solidFill>
              </a:rPr>
              <a:t>, </a:t>
            </a:r>
            <a:r>
              <a:rPr lang="en-US" sz="2400" dirty="0">
                <a:solidFill>
                  <a:schemeClr val="bg1"/>
                </a:solidFill>
              </a:rPr>
              <a:t>E</a:t>
            </a:r>
            <a:r>
              <a:rPr lang="el-GR" sz="2400" dirty="0">
                <a:solidFill>
                  <a:schemeClr val="bg1"/>
                </a:solidFill>
              </a:rPr>
              <a:t>. (2008) </a:t>
            </a:r>
            <a:r>
              <a:rPr lang="el-GR" sz="2400" i="1" dirty="0">
                <a:solidFill>
                  <a:schemeClr val="bg1"/>
                </a:solidFill>
              </a:rPr>
              <a:t>Η Ευρώπη και οι Λαοί Χωρίς Ιστορία</a:t>
            </a:r>
            <a:r>
              <a:rPr lang="el-GR" sz="2400" dirty="0">
                <a:solidFill>
                  <a:schemeClr val="bg1"/>
                </a:solidFill>
              </a:rPr>
              <a:t>. Αθήνα: Ελληνικά Γράμματα. (Κεφ. 8 «Εμπόριο στην Ανατολή») </a:t>
            </a:r>
          </a:p>
          <a:p>
            <a:endParaRPr lang="el-GR" sz="2400" dirty="0">
              <a:solidFill>
                <a:schemeClr val="bg1"/>
              </a:solidFill>
            </a:endParaRPr>
          </a:p>
          <a:p>
            <a:endParaRPr lang="el-GR" sz="2400" dirty="0">
              <a:solidFill>
                <a:schemeClr val="bg1"/>
              </a:solidFill>
            </a:endParaRPr>
          </a:p>
          <a:p>
            <a:r>
              <a:rPr lang="el-GR" sz="2400" dirty="0">
                <a:solidFill>
                  <a:schemeClr val="bg1"/>
                </a:solidFill>
              </a:rPr>
              <a:t>   Η εν λόγω παρουσίαση στηρίχτηκε και αναπαρήγαγε υλικό που προέρχεται από την παραπάνω βιβλιογραφία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Αστέρι: 5 ακτίνες 3">
            <a:extLst>
              <a:ext uri="{FF2B5EF4-FFF2-40B4-BE49-F238E27FC236}">
                <a16:creationId xmlns:a16="http://schemas.microsoft.com/office/drawing/2014/main" id="{A224D48E-8EBB-D383-1A30-4B306BA599DF}"/>
              </a:ext>
            </a:extLst>
          </p:cNvPr>
          <p:cNvSpPr/>
          <p:nvPr/>
        </p:nvSpPr>
        <p:spPr>
          <a:xfrm>
            <a:off x="686424" y="7839372"/>
            <a:ext cx="342276" cy="408214"/>
          </a:xfrm>
          <a:prstGeom prst="star5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Ευθεία γραμμή σύνδεσης 5">
            <a:extLst>
              <a:ext uri="{FF2B5EF4-FFF2-40B4-BE49-F238E27FC236}">
                <a16:creationId xmlns:a16="http://schemas.microsoft.com/office/drawing/2014/main" id="{BE7BCDD2-7CD0-75B5-3E14-4BDD089406F0}"/>
              </a:ext>
            </a:extLst>
          </p:cNvPr>
          <p:cNvCxnSpPr>
            <a:cxnSpLocks/>
          </p:cNvCxnSpPr>
          <p:nvPr/>
        </p:nvCxnSpPr>
        <p:spPr>
          <a:xfrm>
            <a:off x="1738681" y="8776545"/>
            <a:ext cx="1377607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Αστέρι: 5 ακτίνες 7">
            <a:extLst>
              <a:ext uri="{FF2B5EF4-FFF2-40B4-BE49-F238E27FC236}">
                <a16:creationId xmlns:a16="http://schemas.microsoft.com/office/drawing/2014/main" id="{B035B611-A5D6-1D1B-5C2B-B59B4E44EF19}"/>
              </a:ext>
            </a:extLst>
          </p:cNvPr>
          <p:cNvSpPr/>
          <p:nvPr/>
        </p:nvSpPr>
        <p:spPr>
          <a:xfrm>
            <a:off x="16355984" y="7839372"/>
            <a:ext cx="342276" cy="408214"/>
          </a:xfrm>
          <a:prstGeom prst="star5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0C9341-CF58-68BB-A5D5-6520BEB96725}"/>
              </a:ext>
            </a:extLst>
          </p:cNvPr>
          <p:cNvSpPr txBox="1"/>
          <p:nvPr/>
        </p:nvSpPr>
        <p:spPr>
          <a:xfrm>
            <a:off x="2057400" y="9160330"/>
            <a:ext cx="13457351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30007"/>
              </a:lnSpc>
            </a:pPr>
            <a:r>
              <a:rPr lang="en-US" sz="2000" dirty="0">
                <a:solidFill>
                  <a:srgbClr val="FFFFFF"/>
                </a:solidFill>
                <a:latin typeface="Padauk"/>
                <a:ea typeface="Padauk"/>
                <a:cs typeface="Padauk"/>
                <a:sym typeface="Padauk"/>
              </a:rPr>
              <a:t>https://www.in2life.gr/features/notes/article/332668/pos-fantazontan-oi-anthropoi-ton-kosmo-ana-toys-aiones.html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B68DE94-DAF6-1B81-A899-12C0D2774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61086" y="277660"/>
            <a:ext cx="11137200" cy="1470000"/>
          </a:xfrm>
        </p:spPr>
        <p:txBody>
          <a:bodyPr/>
          <a:lstStyle/>
          <a:p>
            <a:r>
              <a:rPr lang="el-GR" dirty="0"/>
              <a:t>Στόχοι διάλεξης</a:t>
            </a:r>
            <a:endParaRPr lang="en-US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B6A8BC4E-2743-ED4C-8F14-8FC2AE1552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20986" y="2481943"/>
            <a:ext cx="11796614" cy="557140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Ορθογώνιο: Στρογγύλεμα διαγώνιων γωνιών 3">
            <a:extLst>
              <a:ext uri="{FF2B5EF4-FFF2-40B4-BE49-F238E27FC236}">
                <a16:creationId xmlns:a16="http://schemas.microsoft.com/office/drawing/2014/main" id="{6B2B6130-9066-D930-B609-17ED50B01DCA}"/>
              </a:ext>
            </a:extLst>
          </p:cNvPr>
          <p:cNvSpPr/>
          <p:nvPr/>
        </p:nvSpPr>
        <p:spPr>
          <a:xfrm>
            <a:off x="4203830" y="2008415"/>
            <a:ext cx="12213770" cy="6044936"/>
          </a:xfrm>
          <a:prstGeom prst="round2Diag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F69D09E-5111-EBA0-28B8-C229F4F80D3E}"/>
              </a:ext>
            </a:extLst>
          </p:cNvPr>
          <p:cNvSpPr txBox="1">
            <a:spLocks/>
          </p:cNvSpPr>
          <p:nvPr/>
        </p:nvSpPr>
        <p:spPr>
          <a:xfrm>
            <a:off x="4107116" y="2903122"/>
            <a:ext cx="12213770" cy="5375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735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rmorant SC"/>
              <a:buNone/>
              <a:defRPr sz="2500" b="0" i="0" u="none" strike="noStrike" cap="none">
                <a:solidFill>
                  <a:schemeClr val="lt1"/>
                </a:solidFill>
                <a:latin typeface="Cormorant SC"/>
                <a:ea typeface="Cormorant SC"/>
                <a:cs typeface="Cormorant SC"/>
                <a:sym typeface="Cormorant SC"/>
              </a:defRPr>
            </a:lvl1pPr>
            <a:lvl2pPr marL="914400" marR="0" lvl="1" indent="-38735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rmorant SC"/>
              <a:buNone/>
              <a:defRPr sz="2500" b="0" i="0" u="none" strike="noStrike" cap="none">
                <a:solidFill>
                  <a:schemeClr val="lt1"/>
                </a:solidFill>
                <a:latin typeface="Cormorant SC"/>
                <a:ea typeface="Cormorant SC"/>
                <a:cs typeface="Cormorant SC"/>
                <a:sym typeface="Cormorant SC"/>
              </a:defRPr>
            </a:lvl2pPr>
            <a:lvl3pPr marL="1371600" marR="0" lvl="2" indent="-38735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rmorant SC"/>
              <a:buNone/>
              <a:defRPr sz="2500" b="0" i="0" u="none" strike="noStrike" cap="none">
                <a:solidFill>
                  <a:schemeClr val="lt1"/>
                </a:solidFill>
                <a:latin typeface="Cormorant SC"/>
                <a:ea typeface="Cormorant SC"/>
                <a:cs typeface="Cormorant SC"/>
                <a:sym typeface="Cormorant SC"/>
              </a:defRPr>
            </a:lvl3pPr>
            <a:lvl4pPr marL="1828800" marR="0" lvl="3" indent="-38735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rmorant SC"/>
              <a:buNone/>
              <a:defRPr sz="2500" b="0" i="0" u="none" strike="noStrike" cap="none">
                <a:solidFill>
                  <a:schemeClr val="lt1"/>
                </a:solidFill>
                <a:latin typeface="Cormorant SC"/>
                <a:ea typeface="Cormorant SC"/>
                <a:cs typeface="Cormorant SC"/>
                <a:sym typeface="Cormorant SC"/>
              </a:defRPr>
            </a:lvl4pPr>
            <a:lvl5pPr marL="2286000" marR="0" lvl="4" indent="-38735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rmorant SC"/>
              <a:buNone/>
              <a:defRPr sz="2500" b="0" i="0" u="none" strike="noStrike" cap="none">
                <a:solidFill>
                  <a:schemeClr val="lt1"/>
                </a:solidFill>
                <a:latin typeface="Cormorant SC"/>
                <a:ea typeface="Cormorant SC"/>
                <a:cs typeface="Cormorant SC"/>
                <a:sym typeface="Cormorant SC"/>
              </a:defRPr>
            </a:lvl5pPr>
            <a:lvl6pPr marL="2743200" marR="0" lvl="5" indent="-38735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rmorant SC"/>
              <a:buNone/>
              <a:defRPr sz="2500" b="0" i="0" u="none" strike="noStrike" cap="none">
                <a:solidFill>
                  <a:schemeClr val="lt1"/>
                </a:solidFill>
                <a:latin typeface="Cormorant SC"/>
                <a:ea typeface="Cormorant SC"/>
                <a:cs typeface="Cormorant SC"/>
                <a:sym typeface="Cormorant SC"/>
              </a:defRPr>
            </a:lvl6pPr>
            <a:lvl7pPr marL="3200400" marR="0" lvl="6" indent="-38735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rmorant SC"/>
              <a:buNone/>
              <a:defRPr sz="2500" b="0" i="0" u="none" strike="noStrike" cap="none">
                <a:solidFill>
                  <a:schemeClr val="lt1"/>
                </a:solidFill>
                <a:latin typeface="Cormorant SC"/>
                <a:ea typeface="Cormorant SC"/>
                <a:cs typeface="Cormorant SC"/>
                <a:sym typeface="Cormorant SC"/>
              </a:defRPr>
            </a:lvl7pPr>
            <a:lvl8pPr marL="3657600" marR="0" lvl="7" indent="-38735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rmorant SC"/>
              <a:buNone/>
              <a:defRPr sz="2500" b="0" i="0" u="none" strike="noStrike" cap="none">
                <a:solidFill>
                  <a:schemeClr val="lt1"/>
                </a:solidFill>
                <a:latin typeface="Cormorant SC"/>
                <a:ea typeface="Cormorant SC"/>
                <a:cs typeface="Cormorant SC"/>
                <a:sym typeface="Cormorant SC"/>
              </a:defRPr>
            </a:lvl8pPr>
            <a:lvl9pPr marL="4114800" marR="0" lvl="8" indent="-38735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rmorant SC"/>
              <a:buNone/>
              <a:defRPr sz="2500" b="0" i="0" u="none" strike="noStrike" cap="none">
                <a:solidFill>
                  <a:schemeClr val="lt1"/>
                </a:solidFill>
                <a:latin typeface="Cormorant SC"/>
                <a:ea typeface="Cormorant SC"/>
                <a:cs typeface="Cormorant SC"/>
                <a:sym typeface="Cormorant SC"/>
              </a:defRPr>
            </a:lvl9pPr>
          </a:lstStyle>
          <a:p>
            <a:endParaRPr lang="el-GR" dirty="0"/>
          </a:p>
          <a:p>
            <a:pPr marL="584200" indent="-514350">
              <a:buFont typeface="+mj-lt"/>
              <a:buAutoNum type="arabicPeriod"/>
            </a:pPr>
            <a:r>
              <a:rPr lang="el-GR" sz="3600" b="1" dirty="0">
                <a:solidFill>
                  <a:schemeClr val="accent1"/>
                </a:solidFill>
              </a:rPr>
              <a:t>Κατανόηση τοπικών κοινοτήτων</a:t>
            </a:r>
          </a:p>
          <a:p>
            <a:pPr marL="584200" indent="-514350">
              <a:buFont typeface="+mj-lt"/>
              <a:buAutoNum type="arabicPeriod"/>
            </a:pPr>
            <a:endParaRPr lang="el-GR" sz="3600" b="1" dirty="0">
              <a:solidFill>
                <a:schemeClr val="accent1"/>
              </a:solidFill>
            </a:endParaRPr>
          </a:p>
          <a:p>
            <a:pPr marL="584200" indent="-514350">
              <a:buFont typeface="+mj-lt"/>
              <a:buAutoNum type="arabicPeriod"/>
            </a:pPr>
            <a:r>
              <a:rPr lang="el-GR" sz="3600" b="1" dirty="0">
                <a:solidFill>
                  <a:schemeClr val="accent1"/>
                </a:solidFill>
              </a:rPr>
              <a:t>Μετάβαση σε διασυνδεδεμένες αγορές</a:t>
            </a:r>
          </a:p>
          <a:p>
            <a:pPr marL="584200" indent="-514350">
              <a:buFont typeface="+mj-lt"/>
              <a:buAutoNum type="arabicPeriod"/>
            </a:pPr>
            <a:endParaRPr lang="el-GR" sz="3600" b="1" dirty="0">
              <a:solidFill>
                <a:schemeClr val="accent1"/>
              </a:solidFill>
            </a:endParaRPr>
          </a:p>
          <a:p>
            <a:pPr marL="584200" indent="-514350">
              <a:buFont typeface="+mj-lt"/>
              <a:buAutoNum type="arabicPeriod"/>
            </a:pPr>
            <a:r>
              <a:rPr lang="el-GR" sz="3600" b="1" dirty="0">
                <a:solidFill>
                  <a:schemeClr val="accent1"/>
                </a:solidFill>
              </a:rPr>
              <a:t>Εισαγωγή πρώιμου καπιταλισμού</a:t>
            </a:r>
          </a:p>
        </p:txBody>
      </p:sp>
    </p:spTree>
    <p:extLst>
      <p:ext uri="{BB962C8B-B14F-4D97-AF65-F5344CB8AC3E}">
        <p14:creationId xmlns:p14="http://schemas.microsoft.com/office/powerpoint/2010/main" val="172549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D9BD490-9AFD-872E-7BDC-D2F7509083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93643" y="0"/>
            <a:ext cx="11137200" cy="1470000"/>
          </a:xfrm>
        </p:spPr>
        <p:txBody>
          <a:bodyPr/>
          <a:lstStyle/>
          <a:p>
            <a:r>
              <a:rPr lang="el-GR" dirty="0"/>
              <a:t>Ερωτήματα</a:t>
            </a:r>
            <a:endParaRPr lang="en-US" dirty="0"/>
          </a:p>
        </p:txBody>
      </p:sp>
      <p:sp>
        <p:nvSpPr>
          <p:cNvPr id="5" name="Ορθογώνιο: Στρογγύλεμα διαγώνιων γωνιών 4">
            <a:extLst>
              <a:ext uri="{FF2B5EF4-FFF2-40B4-BE49-F238E27FC236}">
                <a16:creationId xmlns:a16="http://schemas.microsoft.com/office/drawing/2014/main" id="{3D97877F-E06A-4661-5A71-D5BBC01FDF0C}"/>
              </a:ext>
            </a:extLst>
          </p:cNvPr>
          <p:cNvSpPr/>
          <p:nvPr/>
        </p:nvSpPr>
        <p:spPr>
          <a:xfrm>
            <a:off x="4393643" y="2121032"/>
            <a:ext cx="12213770" cy="6044936"/>
          </a:xfrm>
          <a:prstGeom prst="round2Diag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5F8C4E1-D0D7-FA71-383C-DEBE6B636C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63886" y="2449287"/>
            <a:ext cx="11454039" cy="5604102"/>
          </a:xfrm>
        </p:spPr>
        <p:txBody>
          <a:bodyPr>
            <a:normAutofit/>
          </a:bodyPr>
          <a:lstStyle/>
          <a:p>
            <a:endParaRPr dirty="0"/>
          </a:p>
          <a:p>
            <a:pPr marL="527050" indent="-457200">
              <a:buFont typeface="+mj-lt"/>
              <a:buAutoNum type="arabicPeriod"/>
            </a:pPr>
            <a:r>
              <a:rPr sz="3600" b="1" dirty="0" err="1">
                <a:solidFill>
                  <a:schemeClr val="accent1"/>
                </a:solidFill>
              </a:rPr>
              <a:t>Πώς</a:t>
            </a:r>
            <a:r>
              <a:rPr sz="3600" b="1" dirty="0">
                <a:solidFill>
                  <a:schemeClr val="accent1"/>
                </a:solidFill>
              </a:rPr>
              <a:t> οι </a:t>
            </a:r>
            <a:r>
              <a:rPr sz="3600" b="1" dirty="0" err="1">
                <a:solidFill>
                  <a:schemeClr val="accent1"/>
                </a:solidFill>
              </a:rPr>
              <a:t>το</a:t>
            </a:r>
            <a:r>
              <a:rPr sz="3600" b="1" dirty="0">
                <a:solidFill>
                  <a:schemeClr val="accent1"/>
                </a:solidFill>
              </a:rPr>
              <a:t>πικές κοινωνίες συνδέθηκαν;</a:t>
            </a:r>
            <a:endParaRPr lang="el-GR" sz="3600" b="1" dirty="0">
              <a:solidFill>
                <a:schemeClr val="accent1"/>
              </a:solidFill>
            </a:endParaRPr>
          </a:p>
          <a:p>
            <a:pPr marL="527050" indent="-457200">
              <a:buFont typeface="+mj-lt"/>
              <a:buAutoNum type="arabicPeriod"/>
            </a:pPr>
            <a:endParaRPr sz="3600" b="1" dirty="0">
              <a:solidFill>
                <a:schemeClr val="accent1"/>
              </a:solidFill>
            </a:endParaRPr>
          </a:p>
          <a:p>
            <a:pPr marL="527050" indent="-457200">
              <a:buFont typeface="+mj-lt"/>
              <a:buAutoNum type="arabicPeriod"/>
            </a:pPr>
            <a:r>
              <a:rPr sz="3600" b="1" dirty="0" err="1">
                <a:solidFill>
                  <a:schemeClr val="accent1"/>
                </a:solidFill>
              </a:rPr>
              <a:t>Ποιος</a:t>
            </a:r>
            <a:r>
              <a:rPr sz="3600" b="1" dirty="0">
                <a:solidFill>
                  <a:schemeClr val="accent1"/>
                </a:solidFill>
              </a:rPr>
              <a:t> ο </a:t>
            </a:r>
            <a:r>
              <a:rPr sz="3600" b="1" dirty="0" err="1">
                <a:solidFill>
                  <a:schemeClr val="accent1"/>
                </a:solidFill>
              </a:rPr>
              <a:t>ρόλος</a:t>
            </a:r>
            <a:r>
              <a:rPr sz="3600" b="1" dirty="0">
                <a:solidFill>
                  <a:schemeClr val="accent1"/>
                </a:solidFill>
              </a:rPr>
              <a:t> του </a:t>
            </a:r>
            <a:r>
              <a:rPr sz="3600" b="1" dirty="0" err="1">
                <a:solidFill>
                  <a:schemeClr val="accent1"/>
                </a:solidFill>
              </a:rPr>
              <a:t>εμ</a:t>
            </a:r>
            <a:r>
              <a:rPr sz="3600" b="1" dirty="0">
                <a:solidFill>
                  <a:schemeClr val="accent1"/>
                </a:solidFill>
              </a:rPr>
              <a:t>πορίου;</a:t>
            </a:r>
            <a:endParaRPr lang="el-GR" sz="3600" b="1" dirty="0">
              <a:solidFill>
                <a:schemeClr val="accent1"/>
              </a:solidFill>
            </a:endParaRPr>
          </a:p>
          <a:p>
            <a:pPr marL="527050" indent="-457200">
              <a:buFont typeface="+mj-lt"/>
              <a:buAutoNum type="arabicPeriod"/>
            </a:pPr>
            <a:endParaRPr sz="3600" b="1" dirty="0">
              <a:solidFill>
                <a:schemeClr val="accent1"/>
              </a:solidFill>
            </a:endParaRPr>
          </a:p>
          <a:p>
            <a:pPr marL="527050" indent="-457200">
              <a:buFont typeface="+mj-lt"/>
              <a:buAutoNum type="arabicPeriod"/>
            </a:pPr>
            <a:r>
              <a:rPr sz="3600" b="1" dirty="0" err="1">
                <a:solidFill>
                  <a:schemeClr val="accent1"/>
                </a:solidFill>
              </a:rPr>
              <a:t>Πώς</a:t>
            </a:r>
            <a:r>
              <a:rPr sz="3600" b="1" dirty="0">
                <a:solidFill>
                  <a:schemeClr val="accent1"/>
                </a:solidFill>
              </a:rPr>
              <a:t> ανα</a:t>
            </a:r>
            <a:r>
              <a:rPr sz="3600" b="1" dirty="0" err="1">
                <a:solidFill>
                  <a:schemeClr val="accent1"/>
                </a:solidFill>
              </a:rPr>
              <a:t>δύθηκε</a:t>
            </a:r>
            <a:r>
              <a:rPr sz="3600" b="1" dirty="0">
                <a:solidFill>
                  <a:schemeClr val="accent1"/>
                </a:solidFill>
              </a:rPr>
              <a:t> ο καπ</a:t>
            </a:r>
            <a:r>
              <a:rPr sz="3600" b="1" dirty="0" err="1">
                <a:solidFill>
                  <a:schemeClr val="accent1"/>
                </a:solidFill>
              </a:rPr>
              <a:t>ιτ</a:t>
            </a:r>
            <a:r>
              <a:rPr sz="3600" b="1" dirty="0">
                <a:solidFill>
                  <a:schemeClr val="accent1"/>
                </a:solidFill>
              </a:rPr>
              <a:t>αλισμός;</a:t>
            </a:r>
          </a:p>
        </p:txBody>
      </p:sp>
    </p:spTree>
    <p:extLst>
      <p:ext uri="{BB962C8B-B14F-4D97-AF65-F5344CB8AC3E}">
        <p14:creationId xmlns:p14="http://schemas.microsoft.com/office/powerpoint/2010/main" val="4153670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1195CFB-815A-86C2-EEEC-7E3B262D1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5907" y="6769095"/>
            <a:ext cx="9171300" cy="1669500"/>
          </a:xfrm>
        </p:spPr>
        <p:txBody>
          <a:bodyPr>
            <a:normAutofit/>
          </a:bodyPr>
          <a:lstStyle/>
          <a:p>
            <a:r>
              <a:rPr lang="el-GR" sz="4800" dirty="0"/>
              <a:t>‘Α μέρος</a:t>
            </a:r>
            <a:br>
              <a:rPr lang="el-GR" sz="4800" dirty="0"/>
            </a:br>
            <a:r>
              <a:rPr lang="el-GR" sz="4800" dirty="0" err="1"/>
              <a:t>Προκαπιταλιστική</a:t>
            </a:r>
            <a:r>
              <a:rPr lang="el-GR" sz="4800" dirty="0"/>
              <a:t> περίοδος</a:t>
            </a:r>
            <a:endParaRPr lang="en-US" sz="4800" dirty="0"/>
          </a:p>
        </p:txBody>
      </p:sp>
      <p:grpSp>
        <p:nvGrpSpPr>
          <p:cNvPr id="4" name="Google Shape;494;p21">
            <a:extLst>
              <a:ext uri="{FF2B5EF4-FFF2-40B4-BE49-F238E27FC236}">
                <a16:creationId xmlns:a16="http://schemas.microsoft.com/office/drawing/2014/main" id="{D7908B79-240C-5E8F-0D7B-E0BFDC9CA159}"/>
              </a:ext>
            </a:extLst>
          </p:cNvPr>
          <p:cNvGrpSpPr/>
          <p:nvPr/>
        </p:nvGrpSpPr>
        <p:grpSpPr>
          <a:xfrm>
            <a:off x="4430713" y="4748035"/>
            <a:ext cx="1494879" cy="1434121"/>
            <a:chOff x="0" y="-47625"/>
            <a:chExt cx="1013397" cy="972209"/>
          </a:xfrm>
        </p:grpSpPr>
        <p:sp>
          <p:nvSpPr>
            <p:cNvPr id="5" name="Google Shape;495;p21">
              <a:extLst>
                <a:ext uri="{FF2B5EF4-FFF2-40B4-BE49-F238E27FC236}">
                  <a16:creationId xmlns:a16="http://schemas.microsoft.com/office/drawing/2014/main" id="{E2157CEF-F4A9-45F8-39B9-365EE8C1D708}"/>
                </a:ext>
              </a:extLst>
            </p:cNvPr>
            <p:cNvSpPr/>
            <p:nvPr/>
          </p:nvSpPr>
          <p:spPr>
            <a:xfrm>
              <a:off x="0" y="0"/>
              <a:ext cx="1013397" cy="924584"/>
            </a:xfrm>
            <a:custGeom>
              <a:avLst/>
              <a:gdLst/>
              <a:ahLst/>
              <a:cxnLst/>
              <a:rect l="l" t="t" r="r" b="b"/>
              <a:pathLst>
                <a:path w="1013397" h="924584" extrusionOk="0">
                  <a:moveTo>
                    <a:pt x="77684" y="0"/>
                  </a:moveTo>
                  <a:lnTo>
                    <a:pt x="935713" y="0"/>
                  </a:lnTo>
                  <a:cubicBezTo>
                    <a:pt x="978617" y="0"/>
                    <a:pt x="1013397" y="34780"/>
                    <a:pt x="1013397" y="77684"/>
                  </a:cubicBezTo>
                  <a:lnTo>
                    <a:pt x="1013397" y="846899"/>
                  </a:lnTo>
                  <a:cubicBezTo>
                    <a:pt x="1013397" y="889803"/>
                    <a:pt x="978617" y="924584"/>
                    <a:pt x="935713" y="924584"/>
                  </a:cubicBezTo>
                  <a:lnTo>
                    <a:pt x="77684" y="924584"/>
                  </a:lnTo>
                  <a:cubicBezTo>
                    <a:pt x="34780" y="924584"/>
                    <a:pt x="0" y="889803"/>
                    <a:pt x="0" y="846899"/>
                  </a:cubicBezTo>
                  <a:lnTo>
                    <a:pt x="0" y="77684"/>
                  </a:lnTo>
                  <a:cubicBezTo>
                    <a:pt x="0" y="34780"/>
                    <a:pt x="34780" y="0"/>
                    <a:pt x="77684" y="0"/>
                  </a:cubicBezTo>
                  <a:close/>
                </a:path>
              </a:pathLst>
            </a:custGeom>
            <a:solidFill>
              <a:srgbClr val="FFE67A"/>
            </a:solidFill>
            <a:ln w="38100" cap="sq" cmpd="sng">
              <a:solidFill>
                <a:srgbClr val="EDC25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96;p21">
              <a:extLst>
                <a:ext uri="{FF2B5EF4-FFF2-40B4-BE49-F238E27FC236}">
                  <a16:creationId xmlns:a16="http://schemas.microsoft.com/office/drawing/2014/main" id="{95ADA3CA-989B-7FA1-BC26-13DFC79022FB}"/>
                </a:ext>
              </a:extLst>
            </p:cNvPr>
            <p:cNvSpPr txBox="1"/>
            <p:nvPr/>
          </p:nvSpPr>
          <p:spPr>
            <a:xfrm>
              <a:off x="0" y="-47625"/>
              <a:ext cx="1013397" cy="9722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" name="Google Shape;480;p21">
            <a:extLst>
              <a:ext uri="{FF2B5EF4-FFF2-40B4-BE49-F238E27FC236}">
                <a16:creationId xmlns:a16="http://schemas.microsoft.com/office/drawing/2014/main" id="{4B6DD6B5-9862-22B0-973A-384192AD9675}"/>
              </a:ext>
            </a:extLst>
          </p:cNvPr>
          <p:cNvGrpSpPr/>
          <p:nvPr/>
        </p:nvGrpSpPr>
        <p:grpSpPr>
          <a:xfrm>
            <a:off x="898383" y="-503842"/>
            <a:ext cx="995118" cy="3888962"/>
            <a:chOff x="0" y="-47625"/>
            <a:chExt cx="262089" cy="1024254"/>
          </a:xfrm>
        </p:grpSpPr>
        <p:sp>
          <p:nvSpPr>
            <p:cNvPr id="9" name="Google Shape;481;p21">
              <a:extLst>
                <a:ext uri="{FF2B5EF4-FFF2-40B4-BE49-F238E27FC236}">
                  <a16:creationId xmlns:a16="http://schemas.microsoft.com/office/drawing/2014/main" id="{3BBBC916-6215-A89A-C7E9-CDEE4263276E}"/>
                </a:ext>
              </a:extLst>
            </p:cNvPr>
            <p:cNvSpPr/>
            <p:nvPr/>
          </p:nvSpPr>
          <p:spPr>
            <a:xfrm>
              <a:off x="0" y="0"/>
              <a:ext cx="262089" cy="976629"/>
            </a:xfrm>
            <a:custGeom>
              <a:avLst/>
              <a:gdLst/>
              <a:ahLst/>
              <a:cxnLst/>
              <a:rect l="l" t="t" r="r" b="b"/>
              <a:pathLst>
                <a:path w="262089" h="976629" extrusionOk="0">
                  <a:moveTo>
                    <a:pt x="116698" y="0"/>
                  </a:moveTo>
                  <a:lnTo>
                    <a:pt x="145390" y="0"/>
                  </a:lnTo>
                  <a:cubicBezTo>
                    <a:pt x="176341" y="0"/>
                    <a:pt x="206023" y="12295"/>
                    <a:pt x="227909" y="34180"/>
                  </a:cubicBezTo>
                  <a:cubicBezTo>
                    <a:pt x="249794" y="56065"/>
                    <a:pt x="262089" y="85748"/>
                    <a:pt x="262089" y="116698"/>
                  </a:cubicBezTo>
                  <a:lnTo>
                    <a:pt x="262089" y="859930"/>
                  </a:lnTo>
                  <a:cubicBezTo>
                    <a:pt x="262089" y="890880"/>
                    <a:pt x="249794" y="920563"/>
                    <a:pt x="227909" y="942448"/>
                  </a:cubicBezTo>
                  <a:cubicBezTo>
                    <a:pt x="206023" y="964334"/>
                    <a:pt x="176341" y="976629"/>
                    <a:pt x="145390" y="976629"/>
                  </a:cubicBezTo>
                  <a:lnTo>
                    <a:pt x="116698" y="976629"/>
                  </a:lnTo>
                  <a:cubicBezTo>
                    <a:pt x="85748" y="976629"/>
                    <a:pt x="56065" y="964334"/>
                    <a:pt x="34180" y="942448"/>
                  </a:cubicBezTo>
                  <a:cubicBezTo>
                    <a:pt x="12295" y="920563"/>
                    <a:pt x="0" y="890880"/>
                    <a:pt x="0" y="859930"/>
                  </a:cubicBezTo>
                  <a:lnTo>
                    <a:pt x="0" y="116698"/>
                  </a:lnTo>
                  <a:cubicBezTo>
                    <a:pt x="0" y="85748"/>
                    <a:pt x="12295" y="56065"/>
                    <a:pt x="34180" y="34180"/>
                  </a:cubicBezTo>
                  <a:cubicBezTo>
                    <a:pt x="56065" y="12295"/>
                    <a:pt x="85748" y="0"/>
                    <a:pt x="116698" y="0"/>
                  </a:cubicBezTo>
                  <a:close/>
                </a:path>
              </a:pathLst>
            </a:custGeom>
            <a:solidFill>
              <a:srgbClr val="EDC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82;p21">
              <a:extLst>
                <a:ext uri="{FF2B5EF4-FFF2-40B4-BE49-F238E27FC236}">
                  <a16:creationId xmlns:a16="http://schemas.microsoft.com/office/drawing/2014/main" id="{72F35FB4-5A6C-26C9-F074-0CC3353C5AA2}"/>
                </a:ext>
              </a:extLst>
            </p:cNvPr>
            <p:cNvSpPr txBox="1"/>
            <p:nvPr/>
          </p:nvSpPr>
          <p:spPr>
            <a:xfrm>
              <a:off x="0" y="-47625"/>
              <a:ext cx="262089" cy="10242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" name="Google Shape;486;p21">
            <a:extLst>
              <a:ext uri="{FF2B5EF4-FFF2-40B4-BE49-F238E27FC236}">
                <a16:creationId xmlns:a16="http://schemas.microsoft.com/office/drawing/2014/main" id="{447A9BFC-0EF6-330D-156F-2F7BEA2C18E3}"/>
              </a:ext>
            </a:extLst>
          </p:cNvPr>
          <p:cNvGrpSpPr/>
          <p:nvPr/>
        </p:nvGrpSpPr>
        <p:grpSpPr>
          <a:xfrm>
            <a:off x="15636108" y="545391"/>
            <a:ext cx="4180198" cy="1286685"/>
            <a:chOff x="0" y="-47625"/>
            <a:chExt cx="2833809" cy="872260"/>
          </a:xfrm>
        </p:grpSpPr>
        <p:sp>
          <p:nvSpPr>
            <p:cNvPr id="13" name="Google Shape;487;p21">
              <a:extLst>
                <a:ext uri="{FF2B5EF4-FFF2-40B4-BE49-F238E27FC236}">
                  <a16:creationId xmlns:a16="http://schemas.microsoft.com/office/drawing/2014/main" id="{D780D805-3BDA-17E0-5E88-D18F18C74891}"/>
                </a:ext>
              </a:extLst>
            </p:cNvPr>
            <p:cNvSpPr/>
            <p:nvPr/>
          </p:nvSpPr>
          <p:spPr>
            <a:xfrm>
              <a:off x="0" y="0"/>
              <a:ext cx="2833809" cy="824635"/>
            </a:xfrm>
            <a:custGeom>
              <a:avLst/>
              <a:gdLst/>
              <a:ahLst/>
              <a:cxnLst/>
              <a:rect l="l" t="t" r="r" b="b"/>
              <a:pathLst>
                <a:path w="2833809" h="824635" extrusionOk="0">
                  <a:moveTo>
                    <a:pt x="27781" y="0"/>
                  </a:moveTo>
                  <a:lnTo>
                    <a:pt x="2806028" y="0"/>
                  </a:lnTo>
                  <a:cubicBezTo>
                    <a:pt x="2821371" y="0"/>
                    <a:pt x="2833809" y="12438"/>
                    <a:pt x="2833809" y="27781"/>
                  </a:cubicBezTo>
                  <a:lnTo>
                    <a:pt x="2833809" y="796854"/>
                  </a:lnTo>
                  <a:cubicBezTo>
                    <a:pt x="2833809" y="804222"/>
                    <a:pt x="2830882" y="811288"/>
                    <a:pt x="2825672" y="816498"/>
                  </a:cubicBezTo>
                  <a:cubicBezTo>
                    <a:pt x="2820462" y="821708"/>
                    <a:pt x="2813396" y="824635"/>
                    <a:pt x="2806028" y="824635"/>
                  </a:cubicBezTo>
                  <a:lnTo>
                    <a:pt x="27781" y="824635"/>
                  </a:lnTo>
                  <a:cubicBezTo>
                    <a:pt x="12438" y="824635"/>
                    <a:pt x="0" y="812197"/>
                    <a:pt x="0" y="796854"/>
                  </a:cubicBezTo>
                  <a:lnTo>
                    <a:pt x="0" y="27781"/>
                  </a:lnTo>
                  <a:cubicBezTo>
                    <a:pt x="0" y="12438"/>
                    <a:pt x="12438" y="0"/>
                    <a:pt x="2778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EDC25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88;p21">
              <a:extLst>
                <a:ext uri="{FF2B5EF4-FFF2-40B4-BE49-F238E27FC236}">
                  <a16:creationId xmlns:a16="http://schemas.microsoft.com/office/drawing/2014/main" id="{A8D9B6C0-4710-3E41-35F1-886DAD912042}"/>
                </a:ext>
              </a:extLst>
            </p:cNvPr>
            <p:cNvSpPr txBox="1"/>
            <p:nvPr/>
          </p:nvSpPr>
          <p:spPr>
            <a:xfrm>
              <a:off x="0" y="-47625"/>
              <a:ext cx="2833809" cy="8722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" name="Google Shape;474;p21">
            <a:extLst>
              <a:ext uri="{FF2B5EF4-FFF2-40B4-BE49-F238E27FC236}">
                <a16:creationId xmlns:a16="http://schemas.microsoft.com/office/drawing/2014/main" id="{B6CCFF6B-C328-9854-6740-E9461CDC8314}"/>
              </a:ext>
            </a:extLst>
          </p:cNvPr>
          <p:cNvGrpSpPr/>
          <p:nvPr/>
        </p:nvGrpSpPr>
        <p:grpSpPr>
          <a:xfrm>
            <a:off x="17228648" y="-488297"/>
            <a:ext cx="995118" cy="1712156"/>
            <a:chOff x="0" y="-47625"/>
            <a:chExt cx="262089" cy="450938"/>
          </a:xfrm>
        </p:grpSpPr>
        <p:sp>
          <p:nvSpPr>
            <p:cNvPr id="16" name="Google Shape;475;p21">
              <a:extLst>
                <a:ext uri="{FF2B5EF4-FFF2-40B4-BE49-F238E27FC236}">
                  <a16:creationId xmlns:a16="http://schemas.microsoft.com/office/drawing/2014/main" id="{79B3127B-4280-DB46-DB5A-C6A8C81D3B51}"/>
                </a:ext>
              </a:extLst>
            </p:cNvPr>
            <p:cNvSpPr/>
            <p:nvPr/>
          </p:nvSpPr>
          <p:spPr>
            <a:xfrm>
              <a:off x="0" y="0"/>
              <a:ext cx="262089" cy="403313"/>
            </a:xfrm>
            <a:custGeom>
              <a:avLst/>
              <a:gdLst/>
              <a:ahLst/>
              <a:cxnLst/>
              <a:rect l="l" t="t" r="r" b="b"/>
              <a:pathLst>
                <a:path w="262089" h="403313" extrusionOk="0">
                  <a:moveTo>
                    <a:pt x="116698" y="0"/>
                  </a:moveTo>
                  <a:lnTo>
                    <a:pt x="145390" y="0"/>
                  </a:lnTo>
                  <a:cubicBezTo>
                    <a:pt x="176341" y="0"/>
                    <a:pt x="206023" y="12295"/>
                    <a:pt x="227909" y="34180"/>
                  </a:cubicBezTo>
                  <a:cubicBezTo>
                    <a:pt x="249794" y="56065"/>
                    <a:pt x="262089" y="85748"/>
                    <a:pt x="262089" y="116698"/>
                  </a:cubicBezTo>
                  <a:lnTo>
                    <a:pt x="262089" y="286615"/>
                  </a:lnTo>
                  <a:cubicBezTo>
                    <a:pt x="262089" y="317565"/>
                    <a:pt x="249794" y="347248"/>
                    <a:pt x="227909" y="369133"/>
                  </a:cubicBezTo>
                  <a:cubicBezTo>
                    <a:pt x="206023" y="391018"/>
                    <a:pt x="176341" y="403313"/>
                    <a:pt x="145390" y="403313"/>
                  </a:cubicBezTo>
                  <a:lnTo>
                    <a:pt x="116698" y="403313"/>
                  </a:lnTo>
                  <a:cubicBezTo>
                    <a:pt x="85748" y="403313"/>
                    <a:pt x="56065" y="391018"/>
                    <a:pt x="34180" y="369133"/>
                  </a:cubicBezTo>
                  <a:cubicBezTo>
                    <a:pt x="12295" y="347248"/>
                    <a:pt x="0" y="317565"/>
                    <a:pt x="0" y="286615"/>
                  </a:cubicBezTo>
                  <a:lnTo>
                    <a:pt x="0" y="116698"/>
                  </a:lnTo>
                  <a:cubicBezTo>
                    <a:pt x="0" y="85748"/>
                    <a:pt x="12295" y="56065"/>
                    <a:pt x="34180" y="34180"/>
                  </a:cubicBezTo>
                  <a:cubicBezTo>
                    <a:pt x="56065" y="12295"/>
                    <a:pt x="85748" y="0"/>
                    <a:pt x="116698" y="0"/>
                  </a:cubicBezTo>
                  <a:close/>
                </a:path>
              </a:pathLst>
            </a:custGeom>
            <a:solidFill>
              <a:srgbClr val="EDC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76;p21">
              <a:extLst>
                <a:ext uri="{FF2B5EF4-FFF2-40B4-BE49-F238E27FC236}">
                  <a16:creationId xmlns:a16="http://schemas.microsoft.com/office/drawing/2014/main" id="{E3F245B1-8AA5-9E57-41D5-FC934229319A}"/>
                </a:ext>
              </a:extLst>
            </p:cNvPr>
            <p:cNvSpPr txBox="1"/>
            <p:nvPr/>
          </p:nvSpPr>
          <p:spPr>
            <a:xfrm>
              <a:off x="0" y="-47625"/>
              <a:ext cx="262089" cy="4509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0596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6C849D-D4D2-C397-2E4F-BEAA95A25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33" y="1254025"/>
            <a:ext cx="17241217" cy="930375"/>
          </a:xfrm>
        </p:spPr>
        <p:txBody>
          <a:bodyPr>
            <a:normAutofit fontScale="90000"/>
          </a:bodyPr>
          <a:lstStyle/>
          <a:p>
            <a:r>
              <a:rPr lang="el-GR" dirty="0"/>
              <a:t>Γιατί ξεκινάμε την μελέτη του καπιταλισμού από το 1400μΧ;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CE17045-B42F-7D2D-0C14-1F6C7BA84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6783" y="5502729"/>
            <a:ext cx="17241217" cy="3009256"/>
          </a:xfrm>
        </p:spPr>
        <p:txBody>
          <a:bodyPr/>
          <a:lstStyle/>
          <a:p>
            <a:pPr marL="114300" indent="0">
              <a:buNone/>
            </a:pPr>
            <a:r>
              <a:rPr lang="el-GR" sz="4400" dirty="0">
                <a:solidFill>
                  <a:schemeClr val="bg1"/>
                </a:solidFill>
              </a:rPr>
              <a:t>Αρχαιότητα</a:t>
            </a:r>
            <a:r>
              <a:rPr lang="el-GR" dirty="0">
                <a:solidFill>
                  <a:schemeClr val="bg1"/>
                </a:solidFill>
              </a:rPr>
              <a:t>                      </a:t>
            </a:r>
            <a:r>
              <a:rPr lang="el-GR" sz="4400" dirty="0">
                <a:solidFill>
                  <a:schemeClr val="bg1"/>
                </a:solidFill>
              </a:rPr>
              <a:t>Μεσαίωνας (476 – 1453/1492)            Νεότεροι χρόνοι</a:t>
            </a:r>
          </a:p>
          <a:p>
            <a:pPr marL="114300" indent="0">
              <a:buNone/>
            </a:pPr>
            <a:r>
              <a:rPr lang="el-GR" dirty="0">
                <a:solidFill>
                  <a:schemeClr val="bg1"/>
                </a:solidFill>
              </a:rPr>
              <a:t>              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Βέλος: Δεξιό 3">
            <a:extLst>
              <a:ext uri="{FF2B5EF4-FFF2-40B4-BE49-F238E27FC236}">
                <a16:creationId xmlns:a16="http://schemas.microsoft.com/office/drawing/2014/main" id="{EA2FD611-8104-F8A9-CC18-B38961580075}"/>
              </a:ext>
            </a:extLst>
          </p:cNvPr>
          <p:cNvSpPr/>
          <p:nvPr/>
        </p:nvSpPr>
        <p:spPr>
          <a:xfrm>
            <a:off x="4310743" y="5502729"/>
            <a:ext cx="1289957" cy="106135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Βέλος: Δεξιό 4">
            <a:extLst>
              <a:ext uri="{FF2B5EF4-FFF2-40B4-BE49-F238E27FC236}">
                <a16:creationId xmlns:a16="http://schemas.microsoft.com/office/drawing/2014/main" id="{BE439BC9-7C4E-46B9-1176-6D973B7A5056}"/>
              </a:ext>
            </a:extLst>
          </p:cNvPr>
          <p:cNvSpPr/>
          <p:nvPr/>
        </p:nvSpPr>
        <p:spPr>
          <a:xfrm>
            <a:off x="12687300" y="5502728"/>
            <a:ext cx="1289957" cy="106135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3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build="p"/>
    </p:bldLst>
  </p:timing>
</p:sld>
</file>

<file path=ppt/theme/theme1.xml><?xml version="1.0" encoding="utf-8"?>
<a:theme xmlns:a="http://schemas.openxmlformats.org/drawingml/2006/main" name="International Banking Day Presentation">
  <a:themeElements>
    <a:clrScheme name="Office">
      <a:dk1>
        <a:srgbClr val="EDC253"/>
      </a:dk1>
      <a:lt1>
        <a:srgbClr val="FFFFFF"/>
      </a:lt1>
      <a:dk2>
        <a:srgbClr val="888888"/>
      </a:dk2>
      <a:lt2>
        <a:srgbClr val="FFE67A"/>
      </a:lt2>
      <a:accent1>
        <a:srgbClr val="134C4D"/>
      </a:accent1>
      <a:accent2>
        <a:srgbClr val="890540"/>
      </a:accent2>
      <a:accent3>
        <a:srgbClr val="888888"/>
      </a:accent3>
      <a:accent4>
        <a:srgbClr val="EDC253"/>
      </a:accent4>
      <a:accent5>
        <a:srgbClr val="FFE67A"/>
      </a:accent5>
      <a:accent6>
        <a:srgbClr val="134C4D"/>
      </a:accent6>
      <a:hlink>
        <a:srgbClr val="890540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2391</TotalTime>
  <Words>4231</Words>
  <Application>Microsoft Office PowerPoint</Application>
  <PresentationFormat>Προσαρμογή</PresentationFormat>
  <Paragraphs>500</Paragraphs>
  <Slides>59</Slides>
  <Notes>13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59</vt:i4>
      </vt:variant>
    </vt:vector>
  </HeadingPairs>
  <TitlesOfParts>
    <vt:vector size="68" baseType="lpstr">
      <vt:lpstr>Arial</vt:lpstr>
      <vt:lpstr>Wingdings</vt:lpstr>
      <vt:lpstr>Baguet Script</vt:lpstr>
      <vt:lpstr>Inria Serif</vt:lpstr>
      <vt:lpstr>Brush Script MT</vt:lpstr>
      <vt:lpstr>Cormorant SC</vt:lpstr>
      <vt:lpstr>Calibri</vt:lpstr>
      <vt:lpstr>Padauk</vt:lpstr>
      <vt:lpstr>International Banking Day Presentation</vt:lpstr>
      <vt:lpstr>Παρουσίαση του PowerPoint</vt:lpstr>
      <vt:lpstr>Παρουσίαση του PowerPoint</vt:lpstr>
      <vt:lpstr>Στόχοι μαθήματος</vt:lpstr>
      <vt:lpstr>Παρουσίαση του PowerPoint</vt:lpstr>
      <vt:lpstr>Πρώτη διάλεξη</vt:lpstr>
      <vt:lpstr>Στόχοι διάλεξης</vt:lpstr>
      <vt:lpstr>Ερωτήματα</vt:lpstr>
      <vt:lpstr>‘Α μέρος Προκαπιταλιστική περίοδος</vt:lpstr>
      <vt:lpstr>Γιατί ξεκινάμε την μελέτη του καπιταλισμού από το 1400μΧ;</vt:lpstr>
      <vt:lpstr>Μεσαίωνας</vt:lpstr>
      <vt:lpstr>Γιατί ξεκινάμε την μελέτη του καπιταλισμού από το 1400μΧ;</vt:lpstr>
      <vt:lpstr>Η Ευρώπη τον Μεσαίωνα</vt:lpstr>
      <vt:lpstr>Φεουδαρχικό σύστημα</vt:lpstr>
      <vt:lpstr>Παρουσίαση του PowerPoint</vt:lpstr>
      <vt:lpstr>Είναι ο κόσμος ενιαίος;    Είναι ο κόσμος διαιρεμένος; </vt:lpstr>
      <vt:lpstr>«Παλιός κόσμος»   Ευρώπη Ασία Αφρική  «Νέος κόσμος» Αμερική</vt:lpstr>
      <vt:lpstr>Αποτύπωση κόσμου σε χάρτη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Υπερπόντια ταξίδια</vt:lpstr>
      <vt:lpstr>Παρουσίαση του PowerPoint</vt:lpstr>
      <vt:lpstr>Παρουσίαση του PowerPoint</vt:lpstr>
      <vt:lpstr>Φάσεις υπερπόντιων ταξιδιών</vt:lpstr>
      <vt:lpstr>Παρουσίαση του PowerPoint</vt:lpstr>
      <vt:lpstr>Παρουσίαση του PowerPoint</vt:lpstr>
      <vt:lpstr>Προϋποθέσεις </vt:lpstr>
      <vt:lpstr>Παρουσίαση του PowerPoint</vt:lpstr>
      <vt:lpstr>Συνέπειες / Αποτελέσματα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Εμπόριο των λαών «χωρίς ιστορία»</vt:lpstr>
      <vt:lpstr>Παρουσίαση του PowerPoint</vt:lpstr>
      <vt:lpstr>Οι Ίβηρες της Αμερικής</vt:lpstr>
      <vt:lpstr>‘Γ μέρος Η γέννηση του καπιταλισμού</vt:lpstr>
      <vt:lpstr>Παρουσίαση του PowerPoint</vt:lpstr>
      <vt:lpstr>Παρουσίαση του PowerPoint</vt:lpstr>
      <vt:lpstr>Παρουσίαση του PowerPoint</vt:lpstr>
      <vt:lpstr>Πρώιμα σημάδια καπιταλιστικού καθεστώτος (16ος αι.)</vt:lpstr>
      <vt:lpstr>Βιομηχανική πραγματικότητα 16ος αι.</vt:lpstr>
      <vt:lpstr>Οικονομία και πόλεις</vt:lpstr>
      <vt:lpstr>Τρεις κλασικοί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GEORGIA RINA</dc:creator>
  <cp:lastModifiedBy>GEORGIA RINA</cp:lastModifiedBy>
  <cp:revision>196</cp:revision>
  <dcterms:modified xsi:type="dcterms:W3CDTF">2025-10-06T06:45:45Z</dcterms:modified>
</cp:coreProperties>
</file>