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309" r:id="rId3"/>
    <p:sldId id="363" r:id="rId4"/>
    <p:sldId id="313" r:id="rId5"/>
    <p:sldId id="312" r:id="rId6"/>
    <p:sldId id="364" r:id="rId7"/>
    <p:sldId id="263" r:id="rId8"/>
    <p:sldId id="365" r:id="rId9"/>
    <p:sldId id="341" r:id="rId10"/>
    <p:sldId id="366" r:id="rId11"/>
    <p:sldId id="340" r:id="rId12"/>
    <p:sldId id="343" r:id="rId13"/>
    <p:sldId id="344" r:id="rId14"/>
    <p:sldId id="334" r:id="rId15"/>
    <p:sldId id="338" r:id="rId16"/>
    <p:sldId id="337" r:id="rId17"/>
    <p:sldId id="345" r:id="rId18"/>
    <p:sldId id="367" r:id="rId19"/>
    <p:sldId id="368" r:id="rId20"/>
    <p:sldId id="369" r:id="rId21"/>
    <p:sldId id="346" r:id="rId22"/>
    <p:sldId id="347" r:id="rId23"/>
    <p:sldId id="348" r:id="rId24"/>
    <p:sldId id="339" r:id="rId25"/>
    <p:sldId id="37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73" d="100"/>
          <a:sy n="73" d="100"/>
        </p:scale>
        <p:origin x="175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B80E-6118-4AF3-8D2D-DF3BD6DBD007}" type="datetimeFigureOut">
              <a:rPr lang="en-GB" smtClean="0"/>
              <a:t>Fri/20/10/2023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7F1DC-2C4E-4598-90C1-46C9877E677B}" type="slidenum">
              <a:rPr lang="en-GB" smtClean="0"/>
              <a:t>‹#›</a:t>
            </a:fld>
            <a:endParaRPr lang="en-GB"/>
          </a:p>
        </p:txBody>
      </p:sp>
    </p:spTree>
    <p:extLst>
      <p:ext uri="{BB962C8B-B14F-4D97-AF65-F5344CB8AC3E}">
        <p14:creationId xmlns:p14="http://schemas.microsoft.com/office/powerpoint/2010/main" val="166655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https://www.ecb.europa.eu/pub/ire/html/ecb.ire202306~d334007ede.en.html#:~:text=The%20international%20role%20of%20the%20euro%20is%20primarily%20supported%20by,policies%20in%20the%20euro%20area.</a:t>
            </a:r>
            <a:endParaRPr lang="el-GR" dirty="0"/>
          </a:p>
        </p:txBody>
      </p:sp>
      <p:sp>
        <p:nvSpPr>
          <p:cNvPr id="4" name="Slide Number Placeholder 3"/>
          <p:cNvSpPr>
            <a:spLocks noGrp="1"/>
          </p:cNvSpPr>
          <p:nvPr>
            <p:ph type="sldNum" sz="quarter" idx="5"/>
          </p:nvPr>
        </p:nvSpPr>
        <p:spPr/>
        <p:txBody>
          <a:bodyPr/>
          <a:lstStyle/>
          <a:p>
            <a:fld id="{6047F1DC-2C4E-4598-90C1-46C9877E677B}" type="slidenum">
              <a:rPr lang="en-GB" smtClean="0"/>
              <a:t>21</a:t>
            </a:fld>
            <a:endParaRPr lang="en-GB"/>
          </a:p>
        </p:txBody>
      </p:sp>
    </p:spTree>
    <p:extLst>
      <p:ext uri="{BB962C8B-B14F-4D97-AF65-F5344CB8AC3E}">
        <p14:creationId xmlns:p14="http://schemas.microsoft.com/office/powerpoint/2010/main" val="423495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47F1DC-2C4E-4598-90C1-46C9877E677B}" type="slidenum">
              <a:rPr lang="en-GB" smtClean="0"/>
              <a:t>22</a:t>
            </a:fld>
            <a:endParaRPr lang="en-GB"/>
          </a:p>
        </p:txBody>
      </p:sp>
    </p:spTree>
    <p:extLst>
      <p:ext uri="{BB962C8B-B14F-4D97-AF65-F5344CB8AC3E}">
        <p14:creationId xmlns:p14="http://schemas.microsoft.com/office/powerpoint/2010/main" val="55734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https://www.ecb.europa.eu/pub/ire/focus/html/ecb.irebox202306_01~d3f9e5dbdf.en.html</a:t>
            </a:r>
            <a:r>
              <a:rPr lang="el-GR" dirty="0"/>
              <a:t> </a:t>
            </a:r>
            <a:endParaRPr lang="en-GB" dirty="0"/>
          </a:p>
        </p:txBody>
      </p:sp>
      <p:sp>
        <p:nvSpPr>
          <p:cNvPr id="4" name="Slide Number Placeholder 3"/>
          <p:cNvSpPr>
            <a:spLocks noGrp="1"/>
          </p:cNvSpPr>
          <p:nvPr>
            <p:ph type="sldNum" sz="quarter" idx="5"/>
          </p:nvPr>
        </p:nvSpPr>
        <p:spPr/>
        <p:txBody>
          <a:bodyPr/>
          <a:lstStyle/>
          <a:p>
            <a:fld id="{6047F1DC-2C4E-4598-90C1-46C9877E677B}" type="slidenum">
              <a:rPr lang="en-GB" smtClean="0"/>
              <a:t>23</a:t>
            </a:fld>
            <a:endParaRPr lang="en-GB"/>
          </a:p>
        </p:txBody>
      </p:sp>
    </p:spTree>
    <p:extLst>
      <p:ext uri="{BB962C8B-B14F-4D97-AF65-F5344CB8AC3E}">
        <p14:creationId xmlns:p14="http://schemas.microsoft.com/office/powerpoint/2010/main" val="275083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47F1DC-2C4E-4598-90C1-46C9877E677B}" type="slidenum">
              <a:rPr lang="en-GB" smtClean="0"/>
              <a:t>25</a:t>
            </a:fld>
            <a:endParaRPr lang="en-GB"/>
          </a:p>
        </p:txBody>
      </p:sp>
    </p:spTree>
    <p:extLst>
      <p:ext uri="{BB962C8B-B14F-4D97-AF65-F5344CB8AC3E}">
        <p14:creationId xmlns:p14="http://schemas.microsoft.com/office/powerpoint/2010/main" val="173392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0104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417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05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7761" y="1700808"/>
            <a:ext cx="8229600" cy="4242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21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92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201"/>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1"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344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595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285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515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67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475" y="876496"/>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704064" y="8616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76474" y="203854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45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0872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48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3607"/>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114047"/>
            <a:ext cx="8229600" cy="42423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6E8DB-A011-45CB-9525-0700D116FB40}" type="datetimeFigureOut">
              <a:rPr lang="en-GB" smtClean="0">
                <a:solidFill>
                  <a:prstClr val="black">
                    <a:tint val="75000"/>
                  </a:prstClr>
                </a:solidFill>
              </a:rPr>
              <a:pPr/>
              <a:t>Fri/20/10/2023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1F62D722-2ADB-10B8-1B3D-512457B3EE3C}"/>
              </a:ext>
            </a:extLst>
          </p:cNvPr>
          <p:cNvPicPr>
            <a:picLocks noChangeAspect="1"/>
          </p:cNvPicPr>
          <p:nvPr userDrawn="1"/>
        </p:nvPicPr>
        <p:blipFill>
          <a:blip r:embed="rId13"/>
          <a:stretch>
            <a:fillRect/>
          </a:stretch>
        </p:blipFill>
        <p:spPr>
          <a:xfrm>
            <a:off x="0" y="6058574"/>
            <a:ext cx="4743099" cy="829128"/>
          </a:xfrm>
          <a:prstGeom prst="rect">
            <a:avLst/>
          </a:prstGeom>
        </p:spPr>
      </p:pic>
    </p:spTree>
    <p:extLst>
      <p:ext uri="{BB962C8B-B14F-4D97-AF65-F5344CB8AC3E}">
        <p14:creationId xmlns:p14="http://schemas.microsoft.com/office/powerpoint/2010/main" val="1071583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kourtelis@panteio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uractiv.com/section/economy-jobs/news/salvini-says-commission-approved-the-italian-budg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DlOA7RtXHE" TargetMode="Externa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hyperlink" Target="https://www.europarl.europa.eu/news/en/press-room/20130304BKG62046/economic-governance-two-pack-background-note/0/what-is-the-two-pack-about"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consilium.europa.eu/en/meetings/eurogroup/2020/11/3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6Vmec2Vbns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cb.europa.eu/ecb/history/emu/html/index.e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4896543"/>
          </a:xfrm>
        </p:spPr>
        <p:txBody>
          <a:bodyPr>
            <a:normAutofit/>
          </a:bodyPr>
          <a:lstStyle/>
          <a:p>
            <a:r>
              <a:rPr lang="el-GR" dirty="0"/>
              <a:t>Η ΟΡΓΑΝΩΣΗ ΤΗΣ ΕΥΡΩΠΑΪΚΗΣ ΕΝΩΣΗΣ</a:t>
            </a:r>
            <a:br>
              <a:rPr lang="en-GB" dirty="0"/>
            </a:br>
            <a:br>
              <a:rPr lang="en-GB" dirty="0"/>
            </a:br>
            <a:r>
              <a:rPr lang="el-GR" dirty="0"/>
              <a:t>Οικονομική και Νομισματική Ένωση (ΟΝΕ)</a:t>
            </a:r>
            <a:endParaRPr lang="en-GB" sz="2700" dirty="0"/>
          </a:p>
        </p:txBody>
      </p:sp>
      <p:sp>
        <p:nvSpPr>
          <p:cNvPr id="3" name="Subtitle 2"/>
          <p:cNvSpPr>
            <a:spLocks noGrp="1"/>
          </p:cNvSpPr>
          <p:nvPr>
            <p:ph type="subTitle" idx="1"/>
          </p:nvPr>
        </p:nvSpPr>
        <p:spPr>
          <a:xfrm>
            <a:off x="4139952" y="5013176"/>
            <a:ext cx="4608512" cy="1512168"/>
          </a:xfrm>
        </p:spPr>
        <p:txBody>
          <a:bodyPr>
            <a:normAutofit fontScale="85000" lnSpcReduction="20000"/>
          </a:bodyPr>
          <a:lstStyle/>
          <a:p>
            <a:pPr algn="r"/>
            <a:endParaRPr lang="en-GB" dirty="0"/>
          </a:p>
          <a:p>
            <a:pPr algn="r"/>
            <a:r>
              <a:rPr lang="el-GR" dirty="0"/>
              <a:t>Δρ. Χρήστος </a:t>
            </a:r>
            <a:r>
              <a:rPr lang="el-GR" dirty="0" err="1"/>
              <a:t>Κουρτέλης</a:t>
            </a:r>
            <a:br>
              <a:rPr lang="en-GB" dirty="0"/>
            </a:br>
            <a:r>
              <a:rPr lang="en-GB" dirty="0">
                <a:hlinkClick r:id="rId2"/>
              </a:rPr>
              <a:t>ch.kourtelis@panteion.gr</a:t>
            </a:r>
            <a:r>
              <a:rPr lang="en-GB" dirty="0"/>
              <a:t>   </a:t>
            </a:r>
            <a:br>
              <a:rPr lang="en-GB" dirty="0"/>
            </a:br>
            <a:endParaRPr lang="en-GB" dirty="0"/>
          </a:p>
        </p:txBody>
      </p:sp>
    </p:spTree>
    <p:extLst>
      <p:ext uri="{BB962C8B-B14F-4D97-AF65-F5344CB8AC3E}">
        <p14:creationId xmlns:p14="http://schemas.microsoft.com/office/powerpoint/2010/main" val="58331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6498-C92F-26E1-2BA7-D5A821DA900F}"/>
              </a:ext>
            </a:extLst>
          </p:cNvPr>
          <p:cNvSpPr>
            <a:spLocks noGrp="1"/>
          </p:cNvSpPr>
          <p:nvPr>
            <p:ph type="title"/>
          </p:nvPr>
        </p:nvSpPr>
        <p:spPr/>
        <p:txBody>
          <a:bodyPr/>
          <a:lstStyle/>
          <a:p>
            <a:r>
              <a:rPr lang="el-GR" dirty="0"/>
              <a:t>Θεωρίες ολοκλήρωσης και ΟΝΕ</a:t>
            </a:r>
            <a:endParaRPr lang="en-GB" dirty="0"/>
          </a:p>
        </p:txBody>
      </p:sp>
      <p:sp>
        <p:nvSpPr>
          <p:cNvPr id="3" name="Content Placeholder 2">
            <a:extLst>
              <a:ext uri="{FF2B5EF4-FFF2-40B4-BE49-F238E27FC236}">
                <a16:creationId xmlns:a16="http://schemas.microsoft.com/office/drawing/2014/main" id="{18BC8BA2-9F18-5F04-A154-188654465EEB}"/>
              </a:ext>
            </a:extLst>
          </p:cNvPr>
          <p:cNvSpPr>
            <a:spLocks noGrp="1"/>
          </p:cNvSpPr>
          <p:nvPr>
            <p:ph idx="1"/>
          </p:nvPr>
        </p:nvSpPr>
        <p:spPr>
          <a:xfrm>
            <a:off x="477761" y="1700808"/>
            <a:ext cx="8229600" cy="4320480"/>
          </a:xfrm>
        </p:spPr>
        <p:txBody>
          <a:bodyPr>
            <a:normAutofit fontScale="70000" lnSpcReduction="20000"/>
          </a:bodyPr>
          <a:lstStyle/>
          <a:p>
            <a:r>
              <a:rPr lang="el-GR" dirty="0" err="1"/>
              <a:t>Νεολειτουργισμός</a:t>
            </a:r>
            <a:r>
              <a:rPr lang="el-GR" dirty="0"/>
              <a:t> </a:t>
            </a:r>
            <a:r>
              <a:rPr lang="nl-NL" dirty="0"/>
              <a:t>(</a:t>
            </a:r>
            <a:r>
              <a:rPr lang="nl-NL" dirty="0" err="1"/>
              <a:t>neofunctionalism</a:t>
            </a:r>
            <a:r>
              <a:rPr lang="nl-NL" dirty="0"/>
              <a:t>)</a:t>
            </a:r>
            <a:endParaRPr lang="el-GR" dirty="0"/>
          </a:p>
          <a:p>
            <a:r>
              <a:rPr lang="el-GR" dirty="0"/>
              <a:t>Εκχείλιση (</a:t>
            </a:r>
            <a:r>
              <a:rPr lang="nl-NL" dirty="0" err="1"/>
              <a:t>spill</a:t>
            </a:r>
            <a:r>
              <a:rPr lang="nl-NL" dirty="0"/>
              <a:t>-over)</a:t>
            </a:r>
            <a:r>
              <a:rPr lang="el-GR" dirty="0"/>
              <a:t> από προηγούμενα στάδια οικονομικής ολοκλήρωσης</a:t>
            </a:r>
          </a:p>
          <a:p>
            <a:r>
              <a:rPr lang="el-GR" dirty="0"/>
              <a:t>Οικονομικό και Νομισματικό Σύστημα + Ελεύθερη κυκλοφορία κεφαλαίων που οδηγεί στην ΟΝΕ (</a:t>
            </a:r>
            <a:r>
              <a:rPr lang="el-GR" dirty="0" err="1"/>
              <a:t>Padoa</a:t>
            </a:r>
            <a:r>
              <a:rPr lang="el-GR" dirty="0"/>
              <a:t> – </a:t>
            </a:r>
            <a:r>
              <a:rPr lang="el-GR" dirty="0" err="1"/>
              <a:t>Schioppa</a:t>
            </a:r>
            <a:r>
              <a:rPr lang="el-GR" dirty="0"/>
              <a:t>, 2000)</a:t>
            </a:r>
          </a:p>
          <a:p>
            <a:r>
              <a:rPr lang="el-GR" dirty="0"/>
              <a:t>Τα κράτη μέλη αναγκάστηκαν να προχωρήσουν στην ΟΝΕ</a:t>
            </a:r>
          </a:p>
          <a:p>
            <a:r>
              <a:rPr lang="el-GR" dirty="0" err="1"/>
              <a:t>Διακυβερνητισμός</a:t>
            </a:r>
            <a:r>
              <a:rPr lang="nl-NL" dirty="0"/>
              <a:t> (</a:t>
            </a:r>
            <a:r>
              <a:rPr lang="nl-NL" dirty="0" err="1"/>
              <a:t>intergovernmentalism</a:t>
            </a:r>
            <a:r>
              <a:rPr lang="nl-NL" dirty="0"/>
              <a:t>)</a:t>
            </a:r>
            <a:endParaRPr lang="el-GR" dirty="0"/>
          </a:p>
          <a:p>
            <a:r>
              <a:rPr lang="el-GR" dirty="0"/>
              <a:t>Η ΟΝΕ ως αποτέλεσμα διακρατικών διαπραγματεύσεων</a:t>
            </a:r>
          </a:p>
          <a:p>
            <a:r>
              <a:rPr lang="el-GR" dirty="0"/>
              <a:t>Προσπάθεια εθνικών κυβερνήσεων με κίνητρο τα οικονομικά τους συμφέροντα</a:t>
            </a:r>
          </a:p>
          <a:p>
            <a:r>
              <a:rPr lang="el-GR" dirty="0"/>
              <a:t>Οι κυβερνήσεις κλειδώνουν τα οφέλη της μακροοικονομικής σταθερότητας σε επίπεδο ΕΕ (</a:t>
            </a:r>
            <a:r>
              <a:rPr lang="el-GR" dirty="0" err="1"/>
              <a:t>Moravcsik</a:t>
            </a:r>
            <a:r>
              <a:rPr lang="el-GR" dirty="0"/>
              <a:t>, 1998)</a:t>
            </a:r>
            <a:endParaRPr lang="en-GB" dirty="0"/>
          </a:p>
        </p:txBody>
      </p:sp>
    </p:spTree>
    <p:extLst>
      <p:ext uri="{BB962C8B-B14F-4D97-AF65-F5344CB8AC3E}">
        <p14:creationId xmlns:p14="http://schemas.microsoft.com/office/powerpoint/2010/main" val="415543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8FDB-807A-C59F-9845-4B22CE09AED4}"/>
              </a:ext>
            </a:extLst>
          </p:cNvPr>
          <p:cNvSpPr>
            <a:spLocks noGrp="1"/>
          </p:cNvSpPr>
          <p:nvPr>
            <p:ph type="title"/>
          </p:nvPr>
        </p:nvSpPr>
        <p:spPr>
          <a:xfrm>
            <a:off x="457200" y="332656"/>
            <a:ext cx="8229600" cy="1084982"/>
          </a:xfrm>
        </p:spPr>
        <p:txBody>
          <a:bodyPr>
            <a:normAutofit fontScale="90000"/>
          </a:bodyPr>
          <a:lstStyle/>
          <a:p>
            <a:br>
              <a:rPr lang="el-GR" dirty="0"/>
            </a:br>
            <a:r>
              <a:rPr lang="el-GR" dirty="0"/>
              <a:t>Ο ρόλος της Ευρωπαϊκής Επιτροπής στην ΟΝΕ</a:t>
            </a:r>
            <a:r>
              <a:rPr lang="en-GB" dirty="0"/>
              <a:t> </a:t>
            </a:r>
            <a:br>
              <a:rPr lang="el-GR" dirty="0"/>
            </a:br>
            <a:endParaRPr lang="en-GB" dirty="0"/>
          </a:p>
        </p:txBody>
      </p:sp>
      <p:sp>
        <p:nvSpPr>
          <p:cNvPr id="3" name="Content Placeholder 2">
            <a:extLst>
              <a:ext uri="{FF2B5EF4-FFF2-40B4-BE49-F238E27FC236}">
                <a16:creationId xmlns:a16="http://schemas.microsoft.com/office/drawing/2014/main" id="{C19FF018-CC46-3189-DAA0-C50E0DB7C06E}"/>
              </a:ext>
            </a:extLst>
          </p:cNvPr>
          <p:cNvSpPr>
            <a:spLocks noGrp="1"/>
          </p:cNvSpPr>
          <p:nvPr>
            <p:ph idx="1"/>
          </p:nvPr>
        </p:nvSpPr>
        <p:spPr/>
        <p:txBody>
          <a:bodyPr>
            <a:normAutofit lnSpcReduction="10000"/>
          </a:bodyPr>
          <a:lstStyle/>
          <a:p>
            <a:pPr>
              <a:buFont typeface="Wingdings" panose="05000000000000000000" pitchFamily="2" charset="2"/>
              <a:buChar char="Ø"/>
            </a:pPr>
            <a:r>
              <a:rPr lang="el-GR" dirty="0"/>
              <a:t>Διττός ρόλος της ΕΕ στην προετοιμασία της ΟΝΕ</a:t>
            </a:r>
          </a:p>
          <a:p>
            <a:pPr marL="0" indent="0">
              <a:buNone/>
            </a:pPr>
            <a:r>
              <a:rPr lang="el-GR" dirty="0"/>
              <a:t>α) Πολιτική υπέρ της νομισματικής κυριαρχίας</a:t>
            </a:r>
          </a:p>
          <a:p>
            <a:pPr marL="0" indent="0">
              <a:buNone/>
            </a:pPr>
            <a:r>
              <a:rPr lang="el-GR" dirty="0"/>
              <a:t>β) Πολιτική υπέρ ορθόδοξης νομισματικής</a:t>
            </a:r>
          </a:p>
          <a:p>
            <a:pPr marL="0" indent="0">
              <a:buNone/>
            </a:pPr>
            <a:r>
              <a:rPr lang="el-GR" dirty="0"/>
              <a:t>     πολιτικής</a:t>
            </a:r>
            <a:endParaRPr lang="en-GB" dirty="0"/>
          </a:p>
          <a:p>
            <a:r>
              <a:rPr lang="el-GR" dirty="0"/>
              <a:t>Εποπτικός ρόλος της ΕΕ στην ΟΝΕ</a:t>
            </a:r>
            <a:r>
              <a:rPr lang="en-GB" dirty="0"/>
              <a:t> (</a:t>
            </a:r>
            <a:r>
              <a:rPr lang="el-GR" dirty="0">
                <a:hlinkClick r:id="rId2"/>
              </a:rPr>
              <a:t>σχετικά με συμμόρφωση και επιδόσεις των κρατών μελών</a:t>
            </a:r>
            <a:r>
              <a:rPr lang="en-GB" dirty="0"/>
              <a:t>)</a:t>
            </a:r>
          </a:p>
        </p:txBody>
      </p:sp>
    </p:spTree>
    <p:extLst>
      <p:ext uri="{BB962C8B-B14F-4D97-AF65-F5344CB8AC3E}">
        <p14:creationId xmlns:p14="http://schemas.microsoft.com/office/powerpoint/2010/main" val="7343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9F87-FF83-D2BF-F755-50F8E691EAB6}"/>
              </a:ext>
            </a:extLst>
          </p:cNvPr>
          <p:cNvSpPr>
            <a:spLocks noGrp="1"/>
          </p:cNvSpPr>
          <p:nvPr>
            <p:ph type="title"/>
          </p:nvPr>
        </p:nvSpPr>
        <p:spPr>
          <a:xfrm>
            <a:off x="457200" y="273050"/>
            <a:ext cx="4906888" cy="1162050"/>
          </a:xfrm>
        </p:spPr>
        <p:txBody>
          <a:bodyPr>
            <a:normAutofit/>
          </a:bodyPr>
          <a:lstStyle/>
          <a:p>
            <a:pPr algn="ctr"/>
            <a:r>
              <a:rPr lang="el-GR" sz="2800" dirty="0"/>
              <a:t>Ο ρόλος του Ευρωπαϊκού Κοινοβουλίου</a:t>
            </a:r>
            <a:endParaRPr lang="en-GB" sz="2800" dirty="0"/>
          </a:p>
        </p:txBody>
      </p:sp>
      <p:pic>
        <p:nvPicPr>
          <p:cNvPr id="5" name="Content Placeholder 4">
            <a:extLst>
              <a:ext uri="{FF2B5EF4-FFF2-40B4-BE49-F238E27FC236}">
                <a16:creationId xmlns:a16="http://schemas.microsoft.com/office/drawing/2014/main" id="{1ED95ACA-DD25-32AF-3A42-2F9651AE22C7}"/>
              </a:ext>
            </a:extLst>
          </p:cNvPr>
          <p:cNvPicPr>
            <a:picLocks noGrp="1" noChangeAspect="1"/>
          </p:cNvPicPr>
          <p:nvPr>
            <p:ph idx="1"/>
          </p:nvPr>
        </p:nvPicPr>
        <p:blipFill>
          <a:blip r:embed="rId2"/>
          <a:stretch>
            <a:fillRect/>
          </a:stretch>
        </p:blipFill>
        <p:spPr>
          <a:xfrm>
            <a:off x="5508104" y="0"/>
            <a:ext cx="3635896" cy="6858000"/>
          </a:xfrm>
          <a:prstGeom prst="rect">
            <a:avLst/>
          </a:prstGeom>
        </p:spPr>
      </p:pic>
      <p:sp>
        <p:nvSpPr>
          <p:cNvPr id="4" name="Text Placeholder 3">
            <a:extLst>
              <a:ext uri="{FF2B5EF4-FFF2-40B4-BE49-F238E27FC236}">
                <a16:creationId xmlns:a16="http://schemas.microsoft.com/office/drawing/2014/main" id="{50C52FB8-B57B-DCED-8860-178C32D991BD}"/>
              </a:ext>
            </a:extLst>
          </p:cNvPr>
          <p:cNvSpPr>
            <a:spLocks noGrp="1"/>
          </p:cNvSpPr>
          <p:nvPr>
            <p:ph type="body" sz="half" idx="2"/>
          </p:nvPr>
        </p:nvSpPr>
        <p:spPr>
          <a:xfrm>
            <a:off x="251520" y="1435100"/>
            <a:ext cx="5112568" cy="4586188"/>
          </a:xfr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rPr>
              <a:t>Αρχικά μικρός ρόλος του ΕΚ στην ΟΝΕ</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hlinkClick r:id="rId3"/>
              </a:rPr>
              <a:t>Σημαντικότερος ρόλος του ΕΚ μετά την ελληνική κρίση</a:t>
            </a:r>
            <a:endParaRPr kumimoji="0" lang="el-GR" sz="3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hlinkClick r:id="rId4"/>
              </a:rPr>
              <a:t>Βασικές αρχές του ΕΚ</a:t>
            </a:r>
            <a:r>
              <a:rPr kumimoji="0" lang="el-GR" sz="3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rPr>
              <a:t>Μεγαλύτερη διαφάνεια στην οικονομική διαχείριση των κρατών μελών</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rPr>
              <a:t>Ισορροπία μεταξύ μείωσης ελλειμάτων και ανάπτυξης</a:t>
            </a:r>
            <a:endParaRPr kumimoji="0" lang="en-GB" sz="3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rPr>
              <a:t>Μεταρρυθμίσεις να μην έχουν σημαντική επίπτωση στις επενδύσεις και σε κοινωνικούς τομείς (π.χ. υγεία, παιδεία)</a:t>
            </a:r>
          </a:p>
          <a:p>
            <a:endParaRPr lang="en-GB" dirty="0"/>
          </a:p>
        </p:txBody>
      </p:sp>
    </p:spTree>
    <p:extLst>
      <p:ext uri="{BB962C8B-B14F-4D97-AF65-F5344CB8AC3E}">
        <p14:creationId xmlns:p14="http://schemas.microsoft.com/office/powerpoint/2010/main" val="181892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19E1-EEAD-E6C3-09EB-6875D82A2A6A}"/>
              </a:ext>
            </a:extLst>
          </p:cNvPr>
          <p:cNvSpPr>
            <a:spLocks noGrp="1"/>
          </p:cNvSpPr>
          <p:nvPr>
            <p:ph type="title"/>
          </p:nvPr>
        </p:nvSpPr>
        <p:spPr/>
        <p:txBody>
          <a:bodyPr/>
          <a:lstStyle/>
          <a:p>
            <a:r>
              <a:rPr lang="el-GR" dirty="0"/>
              <a:t>Ο ρόλος του </a:t>
            </a:r>
            <a:r>
              <a:rPr lang="nl-NL" dirty="0" err="1"/>
              <a:t>Eurogroup</a:t>
            </a:r>
            <a:r>
              <a:rPr lang="el-GR" dirty="0"/>
              <a:t> στην ΟΝΕ</a:t>
            </a:r>
            <a:endParaRPr lang="en-GB" dirty="0"/>
          </a:p>
        </p:txBody>
      </p:sp>
      <p:sp>
        <p:nvSpPr>
          <p:cNvPr id="3" name="Content Placeholder 2">
            <a:extLst>
              <a:ext uri="{FF2B5EF4-FFF2-40B4-BE49-F238E27FC236}">
                <a16:creationId xmlns:a16="http://schemas.microsoft.com/office/drawing/2014/main" id="{386D2708-EF58-A582-7186-B6C548EF4393}"/>
              </a:ext>
            </a:extLst>
          </p:cNvPr>
          <p:cNvSpPr>
            <a:spLocks noGrp="1"/>
          </p:cNvSpPr>
          <p:nvPr>
            <p:ph idx="1"/>
          </p:nvPr>
        </p:nvSpPr>
        <p:spPr>
          <a:xfrm>
            <a:off x="477760" y="1700808"/>
            <a:ext cx="8486727" cy="4242303"/>
          </a:xfrm>
        </p:spPr>
        <p:txBody>
          <a:bodyPr>
            <a:normAutofit fontScale="85000" lnSpcReduction="10000"/>
          </a:bodyPr>
          <a:lstStyle/>
          <a:p>
            <a:r>
              <a:rPr lang="el-GR" dirty="0"/>
              <a:t>Αρχική ονομασία </a:t>
            </a:r>
            <a:r>
              <a:rPr lang="nl-NL" dirty="0"/>
              <a:t>Euro11 (</a:t>
            </a:r>
            <a:r>
              <a:rPr lang="el-GR" dirty="0"/>
              <a:t>με την είσοδο της Ελλάδας στην ΟΝΕ μετονομασία σε </a:t>
            </a:r>
            <a:r>
              <a:rPr lang="en-GB" dirty="0"/>
              <a:t>Eurogroup</a:t>
            </a:r>
            <a:r>
              <a:rPr lang="el-GR" dirty="0"/>
              <a:t>)</a:t>
            </a:r>
          </a:p>
          <a:p>
            <a:r>
              <a:rPr lang="el-GR" dirty="0"/>
              <a:t>Άτυπος, συντονιστικό ρόλος</a:t>
            </a:r>
            <a:r>
              <a:rPr lang="en-GB" dirty="0"/>
              <a:t> </a:t>
            </a:r>
            <a:r>
              <a:rPr lang="el-GR" dirty="0"/>
              <a:t>για την υιοθέτηση γενικών προσανατολισμών οικονομικών πολιτικών (</a:t>
            </a:r>
            <a:r>
              <a:rPr lang="en-GB" dirty="0"/>
              <a:t>Broad Economic Policy Guidelines</a:t>
            </a:r>
            <a:r>
              <a:rPr lang="el-GR" dirty="0"/>
              <a:t>) που αποφασίζονται στο </a:t>
            </a:r>
            <a:r>
              <a:rPr lang="nl-NL" dirty="0"/>
              <a:t>ECOFIN (</a:t>
            </a:r>
            <a:r>
              <a:rPr lang="el-GR" dirty="0"/>
              <a:t>ως συστάσεις για κράτη-μέλη)</a:t>
            </a:r>
          </a:p>
          <a:p>
            <a:r>
              <a:rPr lang="el-GR" dirty="0"/>
              <a:t>Η ελληνική κρίση έφερε το </a:t>
            </a:r>
            <a:r>
              <a:rPr lang="nl-NL" dirty="0" err="1"/>
              <a:t>Eurogroup</a:t>
            </a:r>
            <a:r>
              <a:rPr lang="nl-NL" dirty="0"/>
              <a:t> </a:t>
            </a:r>
            <a:r>
              <a:rPr lang="el-GR" dirty="0"/>
              <a:t>στο επίκεντρο της δημόσιας σφαίρας</a:t>
            </a:r>
            <a:endParaRPr lang="en-GB" dirty="0"/>
          </a:p>
          <a:p>
            <a:r>
              <a:rPr lang="el-GR" dirty="0"/>
              <a:t>Σημαντικός ρόλος στη μελλοντική διαμόρφωση της ΟΝΕ (π.χ. </a:t>
            </a:r>
            <a:r>
              <a:rPr lang="nl-NL" dirty="0">
                <a:hlinkClick r:id="rId2"/>
              </a:rPr>
              <a:t>ESM</a:t>
            </a:r>
            <a:r>
              <a:rPr lang="nl-NL" dirty="0"/>
              <a:t>)</a:t>
            </a:r>
            <a:endParaRPr lang="el-GR" dirty="0"/>
          </a:p>
          <a:p>
            <a:endParaRPr lang="en-GB" dirty="0"/>
          </a:p>
        </p:txBody>
      </p:sp>
    </p:spTree>
    <p:extLst>
      <p:ext uri="{BB962C8B-B14F-4D97-AF65-F5344CB8AC3E}">
        <p14:creationId xmlns:p14="http://schemas.microsoft.com/office/powerpoint/2010/main" val="8427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2681-8D64-7B82-FC44-2D86FFF4330F}"/>
              </a:ext>
            </a:extLst>
          </p:cNvPr>
          <p:cNvSpPr>
            <a:spLocks noGrp="1"/>
          </p:cNvSpPr>
          <p:nvPr>
            <p:ph type="title"/>
          </p:nvPr>
        </p:nvSpPr>
        <p:spPr/>
        <p:txBody>
          <a:bodyPr/>
          <a:lstStyle/>
          <a:p>
            <a:r>
              <a:rPr lang="el-GR" dirty="0"/>
              <a:t>Ο σχεδιασμός της ΕΚΤ</a:t>
            </a:r>
            <a:endParaRPr lang="en-GB" dirty="0"/>
          </a:p>
        </p:txBody>
      </p:sp>
      <p:sp>
        <p:nvSpPr>
          <p:cNvPr id="3" name="Content Placeholder 2">
            <a:extLst>
              <a:ext uri="{FF2B5EF4-FFF2-40B4-BE49-F238E27FC236}">
                <a16:creationId xmlns:a16="http://schemas.microsoft.com/office/drawing/2014/main" id="{B11F1EC4-E992-B88B-D4AF-5541A50435C5}"/>
              </a:ext>
            </a:extLst>
          </p:cNvPr>
          <p:cNvSpPr>
            <a:spLocks noGrp="1"/>
          </p:cNvSpPr>
          <p:nvPr>
            <p:ph idx="1"/>
          </p:nvPr>
        </p:nvSpPr>
        <p:spPr/>
        <p:txBody>
          <a:bodyPr>
            <a:normAutofit fontScale="85000" lnSpcReduction="10000"/>
          </a:bodyPr>
          <a:lstStyle/>
          <a:p>
            <a:pPr>
              <a:buFont typeface="Wingdings" panose="05000000000000000000" pitchFamily="2" charset="2"/>
              <a:buChar char="Ø"/>
            </a:pPr>
            <a:r>
              <a:rPr lang="el-GR" dirty="0"/>
              <a:t>Δύο μοντέλα Κεντρικής Τράπεζας:</a:t>
            </a:r>
          </a:p>
          <a:p>
            <a:r>
              <a:rPr lang="el-GR" u="sng" dirty="0"/>
              <a:t>Το </a:t>
            </a:r>
            <a:r>
              <a:rPr lang="el-GR" u="sng" dirty="0" err="1"/>
              <a:t>Αγγλο</a:t>
            </a:r>
            <a:r>
              <a:rPr lang="el-GR" u="sng" dirty="0"/>
              <a:t>-Γαλλικό μοντέλο</a:t>
            </a:r>
            <a:r>
              <a:rPr lang="el-GR" dirty="0"/>
              <a:t>: </a:t>
            </a:r>
          </a:p>
          <a:p>
            <a:r>
              <a:rPr lang="el-GR" dirty="0"/>
              <a:t>Η ΚΤ έχει «ισότιμους» στόχους</a:t>
            </a:r>
          </a:p>
          <a:p>
            <a:r>
              <a:rPr lang="el-GR" dirty="0"/>
              <a:t>Η ΚΤ υπόκειται στον έλεγχο της κυβέρνησης</a:t>
            </a:r>
          </a:p>
          <a:p>
            <a:r>
              <a:rPr lang="el-GR" u="sng" dirty="0"/>
              <a:t>Το Γερμανικό μοντέλο</a:t>
            </a:r>
            <a:r>
              <a:rPr lang="el-GR" dirty="0"/>
              <a:t>:</a:t>
            </a:r>
          </a:p>
          <a:p>
            <a:r>
              <a:rPr lang="el-GR" dirty="0"/>
              <a:t>Πρώτιστος στόχος της ΚΤ είναι η σταθερότητα των τιμών</a:t>
            </a:r>
          </a:p>
          <a:p>
            <a:r>
              <a:rPr lang="el-GR" dirty="0"/>
              <a:t>Η ΚΤ είναι ανεξάρτητη από πολιτικό έλεγχο</a:t>
            </a:r>
          </a:p>
          <a:p>
            <a:r>
              <a:rPr lang="el-GR" dirty="0"/>
              <a:t>Η ΕΚΤ στηρίχτηκε (κυρίως) στο Γερμανικό μοντέλο</a:t>
            </a:r>
            <a:endParaRPr lang="en-GB" dirty="0"/>
          </a:p>
        </p:txBody>
      </p:sp>
    </p:spTree>
    <p:extLst>
      <p:ext uri="{BB962C8B-B14F-4D97-AF65-F5344CB8AC3E}">
        <p14:creationId xmlns:p14="http://schemas.microsoft.com/office/powerpoint/2010/main" val="234018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EF5B-0FD9-F966-9CCA-885585F64B6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318DC27E-B818-5F67-23ED-AE371ADCD89F}"/>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7044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095A-7AA5-E04E-3180-B911BBFBADB3}"/>
              </a:ext>
            </a:extLst>
          </p:cNvPr>
          <p:cNvSpPr>
            <a:spLocks noGrp="1"/>
          </p:cNvSpPr>
          <p:nvPr>
            <p:ph type="title"/>
          </p:nvPr>
        </p:nvSpPr>
        <p:spPr/>
        <p:txBody>
          <a:bodyPr/>
          <a:lstStyle/>
          <a:p>
            <a:r>
              <a:rPr lang="en-GB" dirty="0"/>
              <a:t>EKT:</a:t>
            </a:r>
            <a:r>
              <a:rPr lang="el-GR" dirty="0"/>
              <a:t> Μια συντηρητική ΚΤ;</a:t>
            </a:r>
            <a:endParaRPr lang="en-GB" dirty="0"/>
          </a:p>
        </p:txBody>
      </p:sp>
      <p:pic>
        <p:nvPicPr>
          <p:cNvPr id="4" name="Content Placeholder 3">
            <a:extLst>
              <a:ext uri="{FF2B5EF4-FFF2-40B4-BE49-F238E27FC236}">
                <a16:creationId xmlns:a16="http://schemas.microsoft.com/office/drawing/2014/main" id="{0EBD7E9C-BC3D-7273-504E-9342FE1E0BFF}"/>
              </a:ext>
            </a:extLst>
          </p:cNvPr>
          <p:cNvPicPr>
            <a:picLocks noGrp="1" noChangeAspect="1"/>
          </p:cNvPicPr>
          <p:nvPr>
            <p:ph idx="1"/>
          </p:nvPr>
        </p:nvPicPr>
        <p:blipFill>
          <a:blip r:embed="rId2"/>
          <a:stretch>
            <a:fillRect/>
          </a:stretch>
        </p:blipFill>
        <p:spPr>
          <a:xfrm>
            <a:off x="0" y="1417638"/>
            <a:ext cx="9144000" cy="5440362"/>
          </a:xfrm>
          <a:prstGeom prst="rect">
            <a:avLst/>
          </a:prstGeom>
        </p:spPr>
      </p:pic>
    </p:spTree>
    <p:extLst>
      <p:ext uri="{BB962C8B-B14F-4D97-AF65-F5344CB8AC3E}">
        <p14:creationId xmlns:p14="http://schemas.microsoft.com/office/powerpoint/2010/main" val="6811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D286-A171-8D80-A63D-A0B503A7C31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5DB3014-C114-E145-EF64-399C946D8674}"/>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386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306B-FC35-64F5-3F25-E598F614320D}"/>
              </a:ext>
            </a:extLst>
          </p:cNvPr>
          <p:cNvSpPr>
            <a:spLocks noGrp="1"/>
          </p:cNvSpPr>
          <p:nvPr>
            <p:ph type="title"/>
          </p:nvPr>
        </p:nvSpPr>
        <p:spPr/>
        <p:txBody>
          <a:bodyPr>
            <a:normAutofit fontScale="90000"/>
          </a:bodyPr>
          <a:lstStyle/>
          <a:p>
            <a:r>
              <a:rPr lang="el-GR" dirty="0"/>
              <a:t>Αλλαγές στην ΟΝΕ την περίοδο της κρίσης Ι</a:t>
            </a:r>
            <a:endParaRPr lang="en-GB" dirty="0"/>
          </a:p>
        </p:txBody>
      </p:sp>
      <p:sp>
        <p:nvSpPr>
          <p:cNvPr id="3" name="Content Placeholder 2">
            <a:extLst>
              <a:ext uri="{FF2B5EF4-FFF2-40B4-BE49-F238E27FC236}">
                <a16:creationId xmlns:a16="http://schemas.microsoft.com/office/drawing/2014/main" id="{899AEA5F-66AB-A2C8-E822-6D2B7FC0729B}"/>
              </a:ext>
            </a:extLst>
          </p:cNvPr>
          <p:cNvSpPr>
            <a:spLocks noGrp="1"/>
          </p:cNvSpPr>
          <p:nvPr>
            <p:ph idx="1"/>
          </p:nvPr>
        </p:nvSpPr>
        <p:spPr/>
        <p:txBody>
          <a:bodyPr>
            <a:normAutofit lnSpcReduction="10000"/>
          </a:bodyPr>
          <a:lstStyle/>
          <a:p>
            <a:r>
              <a:rPr lang="el-GR" dirty="0"/>
              <a:t>Σύμφωνο Σταθερότητας και Ανάπτυξης (ΣΣΑ): θεσπίστηκε το 1997 ως μηχανισμός επιτήρησης των κριτηρίων του Μάαστριχτ για την ένταξη στην ΟΝΕ</a:t>
            </a:r>
          </a:p>
          <a:p>
            <a:r>
              <a:rPr lang="el-GR" dirty="0"/>
              <a:t>Μεταρρύθμιση του ΣΣΑ το 2005 </a:t>
            </a:r>
            <a:r>
              <a:rPr lang="el-GR" dirty="0">
                <a:sym typeface="Wingdings" panose="05000000000000000000" pitchFamily="2" charset="2"/>
              </a:rPr>
              <a:t> περισσότερη ευελιξία στην εφαρμογή των κριτηρίων</a:t>
            </a:r>
            <a:endParaRPr lang="en-GB" dirty="0">
              <a:sym typeface="Wingdings" panose="05000000000000000000" pitchFamily="2" charset="2"/>
            </a:endParaRPr>
          </a:p>
          <a:p>
            <a:r>
              <a:rPr lang="el-GR" dirty="0">
                <a:sym typeface="Wingdings" panose="05000000000000000000" pitchFamily="2" charset="2"/>
              </a:rPr>
              <a:t>Η παγκόσμια οικονομική κρίση οδηγεί σε νέες μεταρρυθμίσεις</a:t>
            </a:r>
            <a:endParaRPr lang="en-GB" dirty="0"/>
          </a:p>
        </p:txBody>
      </p:sp>
    </p:spTree>
    <p:extLst>
      <p:ext uri="{BB962C8B-B14F-4D97-AF65-F5344CB8AC3E}">
        <p14:creationId xmlns:p14="http://schemas.microsoft.com/office/powerpoint/2010/main" val="113237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1312-8201-35A9-3FC8-F400748042F6}"/>
              </a:ext>
            </a:extLst>
          </p:cNvPr>
          <p:cNvSpPr>
            <a:spLocks noGrp="1"/>
          </p:cNvSpPr>
          <p:nvPr>
            <p:ph type="title"/>
          </p:nvPr>
        </p:nvSpPr>
        <p:spPr/>
        <p:txBody>
          <a:bodyPr>
            <a:normAutofit fontScale="90000"/>
          </a:bodyPr>
          <a:lstStyle/>
          <a:p>
            <a:r>
              <a:rPr lang="el-GR" dirty="0"/>
              <a:t>Αλλαγές στην ΟΝΕ την περίοδο της κρίσης ΙΙ</a:t>
            </a:r>
            <a:endParaRPr lang="en-GB" dirty="0"/>
          </a:p>
        </p:txBody>
      </p:sp>
      <p:sp>
        <p:nvSpPr>
          <p:cNvPr id="3" name="Content Placeholder 2">
            <a:extLst>
              <a:ext uri="{FF2B5EF4-FFF2-40B4-BE49-F238E27FC236}">
                <a16:creationId xmlns:a16="http://schemas.microsoft.com/office/drawing/2014/main" id="{0650B42F-52FB-EB1E-60F5-1E1ED8F73778}"/>
              </a:ext>
            </a:extLst>
          </p:cNvPr>
          <p:cNvSpPr>
            <a:spLocks noGrp="1"/>
          </p:cNvSpPr>
          <p:nvPr>
            <p:ph idx="1"/>
          </p:nvPr>
        </p:nvSpPr>
        <p:spPr>
          <a:xfrm>
            <a:off x="477761" y="1700808"/>
            <a:ext cx="8229600" cy="4464496"/>
          </a:xfrm>
        </p:spPr>
        <p:txBody>
          <a:bodyPr>
            <a:normAutofit/>
          </a:bodyPr>
          <a:lstStyle/>
          <a:p>
            <a:r>
              <a:rPr lang="el-GR" dirty="0"/>
              <a:t>Δύο θέσεις: έμφαση στην ανάπτυξη ή στην σταθερότητα της ευρωζώνης;;;</a:t>
            </a:r>
          </a:p>
          <a:p>
            <a:r>
              <a:rPr lang="el-GR" dirty="0"/>
              <a:t>Αναδεικνύονται δύο γκρουπ κρατών (δεν είναι απαραιτήτως συμπαγή)</a:t>
            </a:r>
          </a:p>
          <a:p>
            <a:r>
              <a:rPr lang="el-GR" dirty="0"/>
              <a:t>Γαλλία ηγείται του γκρουπ που θέλει να δώσει περισσότερο έμφαση στην ανάπτυξη</a:t>
            </a:r>
          </a:p>
          <a:p>
            <a:r>
              <a:rPr lang="el-GR" dirty="0"/>
              <a:t>Γερμανία </a:t>
            </a:r>
            <a:r>
              <a:rPr lang="el-GR" dirty="0">
                <a:sym typeface="Wingdings" panose="05000000000000000000" pitchFamily="2" charset="2"/>
              </a:rPr>
              <a:t> περισσότερη έμφαση στην σταθερότητα</a:t>
            </a:r>
            <a:endParaRPr lang="el-GR" dirty="0"/>
          </a:p>
        </p:txBody>
      </p:sp>
    </p:spTree>
    <p:extLst>
      <p:ext uri="{BB962C8B-B14F-4D97-AF65-F5344CB8AC3E}">
        <p14:creationId xmlns:p14="http://schemas.microsoft.com/office/powerpoint/2010/main" val="40404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Δομή της διάλεξης</a:t>
            </a:r>
            <a:endParaRPr lang="tr-TR" dirty="0"/>
          </a:p>
        </p:txBody>
      </p:sp>
      <p:sp>
        <p:nvSpPr>
          <p:cNvPr id="3" name="Content Placeholder 2"/>
          <p:cNvSpPr>
            <a:spLocks noGrp="1"/>
          </p:cNvSpPr>
          <p:nvPr>
            <p:ph idx="1"/>
          </p:nvPr>
        </p:nvSpPr>
        <p:spPr/>
        <p:txBody>
          <a:bodyPr>
            <a:normAutofit fontScale="85000" lnSpcReduction="10000"/>
          </a:bodyPr>
          <a:lstStyle/>
          <a:p>
            <a:r>
              <a:rPr lang="el-GR" dirty="0"/>
              <a:t>Τι είναι η ΟΝΕ</a:t>
            </a:r>
          </a:p>
          <a:p>
            <a:r>
              <a:rPr lang="el-GR" dirty="0"/>
              <a:t>Η σημασία της ΟΝΕ</a:t>
            </a:r>
          </a:p>
          <a:p>
            <a:r>
              <a:rPr lang="el-GR" dirty="0"/>
              <a:t>Η πορεία προς την ΟΝΕ</a:t>
            </a:r>
          </a:p>
          <a:p>
            <a:r>
              <a:rPr lang="el-GR" dirty="0"/>
              <a:t>Ο ρόλος των κρατών μελών και των ευρωπαϊκών θεσμών στην ΟΝΕ</a:t>
            </a:r>
          </a:p>
          <a:p>
            <a:r>
              <a:rPr lang="el-GR" dirty="0"/>
              <a:t>Η εξέλιξη της ΟΝΕ στα χρόνια της οικονομικής κρίσης</a:t>
            </a:r>
          </a:p>
          <a:p>
            <a:r>
              <a:rPr lang="el-GR" dirty="0"/>
              <a:t>Ο διεθνής ρόλος του ευρώ και προκλήσεις για την σταθερότητα της ΟΝΕ</a:t>
            </a:r>
          </a:p>
          <a:p>
            <a:r>
              <a:rPr lang="el-GR" dirty="0"/>
              <a:t>Συμπεράσματα</a:t>
            </a:r>
            <a:endParaRPr lang="tr-TR" dirty="0"/>
          </a:p>
        </p:txBody>
      </p:sp>
    </p:spTree>
    <p:extLst>
      <p:ext uri="{BB962C8B-B14F-4D97-AF65-F5344CB8AC3E}">
        <p14:creationId xmlns:p14="http://schemas.microsoft.com/office/powerpoint/2010/main" val="326245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BFD2-00EE-AE12-714A-3EF88F8FA1FC}"/>
              </a:ext>
            </a:extLst>
          </p:cNvPr>
          <p:cNvSpPr>
            <a:spLocks noGrp="1"/>
          </p:cNvSpPr>
          <p:nvPr>
            <p:ph type="title"/>
          </p:nvPr>
        </p:nvSpPr>
        <p:spPr>
          <a:xfrm>
            <a:off x="457200" y="332656"/>
            <a:ext cx="8229600" cy="504056"/>
          </a:xfrm>
        </p:spPr>
        <p:txBody>
          <a:bodyPr>
            <a:noAutofit/>
          </a:bodyPr>
          <a:lstStyle/>
          <a:p>
            <a:r>
              <a:rPr lang="el-GR" sz="3200" dirty="0"/>
              <a:t>Αλλαγές στην ΟΝΕ την περίοδο της κρίσης ΙΙΙ</a:t>
            </a:r>
            <a:endParaRPr lang="en-GB" sz="3200" dirty="0"/>
          </a:p>
        </p:txBody>
      </p:sp>
      <p:sp>
        <p:nvSpPr>
          <p:cNvPr id="3" name="Content Placeholder 2">
            <a:extLst>
              <a:ext uri="{FF2B5EF4-FFF2-40B4-BE49-F238E27FC236}">
                <a16:creationId xmlns:a16="http://schemas.microsoft.com/office/drawing/2014/main" id="{6BF41779-25CB-D075-9360-9AC163C6FD75}"/>
              </a:ext>
            </a:extLst>
          </p:cNvPr>
          <p:cNvSpPr>
            <a:spLocks noGrp="1"/>
          </p:cNvSpPr>
          <p:nvPr>
            <p:ph idx="1"/>
          </p:nvPr>
        </p:nvSpPr>
        <p:spPr>
          <a:xfrm>
            <a:off x="179512" y="1268760"/>
            <a:ext cx="8856984" cy="4824536"/>
          </a:xfrm>
        </p:spPr>
        <p:txBody>
          <a:bodyPr>
            <a:normAutofit fontScale="62500" lnSpcReduction="20000"/>
          </a:bodyPr>
          <a:lstStyle/>
          <a:p>
            <a:r>
              <a:rPr lang="el-GR" dirty="0"/>
              <a:t>Το Ευρωπαϊκό Εξάμηνο (</a:t>
            </a:r>
            <a:r>
              <a:rPr lang="el-GR" dirty="0" err="1"/>
              <a:t>european</a:t>
            </a:r>
            <a:r>
              <a:rPr lang="el-GR" dirty="0"/>
              <a:t> </a:t>
            </a:r>
            <a:r>
              <a:rPr lang="el-GR" dirty="0" err="1"/>
              <a:t>semester</a:t>
            </a:r>
            <a:r>
              <a:rPr lang="el-GR" dirty="0"/>
              <a:t>) (σε ισχύ από το 2011) </a:t>
            </a:r>
            <a:r>
              <a:rPr lang="el-GR" dirty="0">
                <a:sym typeface="Wingdings" panose="05000000000000000000" pitchFamily="2" charset="2"/>
              </a:rPr>
              <a:t></a:t>
            </a:r>
            <a:r>
              <a:rPr lang="el-GR" dirty="0"/>
              <a:t> διαδικασία συντονισμού και ελέγχου των οικονομικών πολιτικών των κρατών από τα όργανα της ΕΕ πριν την έγκριση από τα εθνικά κοινοβούλια</a:t>
            </a:r>
          </a:p>
          <a:p>
            <a:r>
              <a:rPr lang="el-GR" dirty="0"/>
              <a:t>Δεσμευτικές συστάσεις της Επιτροπής όταν η χώρα έχει υπερβολικό έλλειμα (ή ανισόρροπο προϋπολογισμό)</a:t>
            </a:r>
          </a:p>
          <a:p>
            <a:r>
              <a:rPr lang="el-GR" dirty="0"/>
              <a:t>Νέα μεταρρύθμιση στο ΣΣΑ </a:t>
            </a:r>
            <a:r>
              <a:rPr lang="nl-NL" dirty="0"/>
              <a:t>(2011) </a:t>
            </a:r>
            <a:r>
              <a:rPr lang="el-GR" dirty="0"/>
              <a:t>(δέσμη έξι μέτρων)</a:t>
            </a:r>
            <a:r>
              <a:rPr lang="nl-NL" dirty="0"/>
              <a:t> </a:t>
            </a:r>
            <a:r>
              <a:rPr lang="nl-NL" dirty="0">
                <a:sym typeface="Wingdings" panose="05000000000000000000" pitchFamily="2" charset="2"/>
              </a:rPr>
              <a:t> </a:t>
            </a:r>
            <a:r>
              <a:rPr lang="el-GR" dirty="0">
                <a:sym typeface="Wingdings" panose="05000000000000000000" pitchFamily="2" charset="2"/>
              </a:rPr>
              <a:t>περισσότερος έλεγχος των εθνικών προϋπολογισμών/στόχων</a:t>
            </a:r>
            <a:endParaRPr lang="el-GR" dirty="0"/>
          </a:p>
          <a:p>
            <a:r>
              <a:rPr lang="el-GR" dirty="0"/>
              <a:t>Σύμφωνο για το ευρώ+ </a:t>
            </a:r>
            <a:r>
              <a:rPr lang="nl-NL" dirty="0"/>
              <a:t>(2011) </a:t>
            </a:r>
            <a:r>
              <a:rPr lang="el-GR" dirty="0"/>
              <a:t>(</a:t>
            </a:r>
            <a:r>
              <a:rPr lang="el-GR" dirty="0" err="1"/>
              <a:t>Euro</a:t>
            </a:r>
            <a:r>
              <a:rPr lang="el-GR" dirty="0"/>
              <a:t> </a:t>
            </a:r>
            <a:r>
              <a:rPr lang="el-GR" dirty="0" err="1"/>
              <a:t>Plus</a:t>
            </a:r>
            <a:r>
              <a:rPr lang="el-GR" dirty="0"/>
              <a:t> </a:t>
            </a:r>
            <a:r>
              <a:rPr lang="el-GR" dirty="0" err="1"/>
              <a:t>Pact</a:t>
            </a:r>
            <a:r>
              <a:rPr lang="el-GR" dirty="0"/>
              <a:t>) </a:t>
            </a:r>
            <a:r>
              <a:rPr lang="el-GR" dirty="0">
                <a:sym typeface="Wingdings" panose="05000000000000000000" pitchFamily="2" charset="2"/>
              </a:rPr>
              <a:t> έμφαση στην ανάπτυξη, μείωση της ανεργίας, βιωσιμότητα συντάξεων, κοινωνικές παροχές (δεν έχει δεσμευτική ισχύ)</a:t>
            </a:r>
            <a:endParaRPr lang="el-GR" dirty="0"/>
          </a:p>
          <a:p>
            <a:r>
              <a:rPr lang="el-GR" dirty="0"/>
              <a:t>Νέα μεταρρύθμιση στο ΣΣΑ (2013) «δημοσιονομικό συμβόλαιο» (</a:t>
            </a:r>
            <a:r>
              <a:rPr lang="el-GR" dirty="0" err="1"/>
              <a:t>fiscal</a:t>
            </a:r>
            <a:r>
              <a:rPr lang="el-GR" dirty="0"/>
              <a:t> </a:t>
            </a:r>
            <a:r>
              <a:rPr lang="el-GR" dirty="0" err="1"/>
              <a:t>compact</a:t>
            </a:r>
            <a:r>
              <a:rPr lang="el-GR" dirty="0"/>
              <a:t>) και δέσμη δύο μέτρων (</a:t>
            </a:r>
            <a:r>
              <a:rPr lang="nl-NL" dirty="0" err="1"/>
              <a:t>two</a:t>
            </a:r>
            <a:r>
              <a:rPr lang="nl-NL" dirty="0"/>
              <a:t> pack) </a:t>
            </a:r>
            <a:r>
              <a:rPr lang="el-GR" dirty="0">
                <a:sym typeface="Wingdings" panose="05000000000000000000" pitchFamily="2" charset="2"/>
              </a:rPr>
              <a:t> ισορροπημένοι προϋπολογισμοί</a:t>
            </a:r>
            <a:endParaRPr lang="el-GR" dirty="0"/>
          </a:p>
          <a:p>
            <a:r>
              <a:rPr lang="el-GR" dirty="0"/>
              <a:t>Ευρωπαϊκό Ταμείο Χρηματοοικονομικής Σταθερότητας </a:t>
            </a:r>
            <a:r>
              <a:rPr lang="nl-NL" dirty="0"/>
              <a:t>(2010) </a:t>
            </a:r>
            <a:r>
              <a:rPr lang="el-GR" dirty="0"/>
              <a:t>μετέπειτα Ευρωπαϊκός Μηχανισμός Σταθερότητας (ΕΜΣ) </a:t>
            </a:r>
            <a:r>
              <a:rPr lang="nl-NL" dirty="0"/>
              <a:t>(2012)</a:t>
            </a:r>
            <a:r>
              <a:rPr lang="el-GR" dirty="0"/>
              <a:t>. Από 2013 τα μέλη της ΟΝΕ πρέπει να έχουν υπογράψει το «δημοσιονομικό συμβόλαιο» για να λάβουν χρηματοδότηση από τον ΕΜΣ</a:t>
            </a:r>
          </a:p>
          <a:p>
            <a:endParaRPr lang="en-GB" dirty="0"/>
          </a:p>
        </p:txBody>
      </p:sp>
    </p:spTree>
    <p:extLst>
      <p:ext uri="{BB962C8B-B14F-4D97-AF65-F5344CB8AC3E}">
        <p14:creationId xmlns:p14="http://schemas.microsoft.com/office/powerpoint/2010/main" val="191157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0B62-BEAF-3A4A-FA10-E2B5615B8AB1}"/>
              </a:ext>
            </a:extLst>
          </p:cNvPr>
          <p:cNvSpPr>
            <a:spLocks noGrp="1"/>
          </p:cNvSpPr>
          <p:nvPr>
            <p:ph type="title"/>
          </p:nvPr>
        </p:nvSpPr>
        <p:spPr/>
        <p:txBody>
          <a:bodyPr/>
          <a:lstStyle/>
          <a:p>
            <a:r>
              <a:rPr lang="el-GR" dirty="0"/>
              <a:t>Ο διεθνής ρόλος του ευρώ</a:t>
            </a:r>
            <a:endParaRPr lang="en-GB" dirty="0"/>
          </a:p>
        </p:txBody>
      </p:sp>
      <p:sp>
        <p:nvSpPr>
          <p:cNvPr id="3" name="Content Placeholder 2">
            <a:extLst>
              <a:ext uri="{FF2B5EF4-FFF2-40B4-BE49-F238E27FC236}">
                <a16:creationId xmlns:a16="http://schemas.microsoft.com/office/drawing/2014/main" id="{1BC0B94D-71B5-E12E-D785-38EC9AA8668B}"/>
              </a:ext>
            </a:extLst>
          </p:cNvPr>
          <p:cNvSpPr>
            <a:spLocks noGrp="1"/>
          </p:cNvSpPr>
          <p:nvPr>
            <p:ph idx="1"/>
          </p:nvPr>
        </p:nvSpPr>
        <p:spPr/>
        <p:txBody>
          <a:bodyPr/>
          <a:lstStyle/>
          <a:p>
            <a:r>
              <a:rPr lang="el-GR" dirty="0"/>
              <a:t>Ο διεθνής ρόλος του ευρώ εξαρτάται από:</a:t>
            </a:r>
          </a:p>
          <a:p>
            <a:r>
              <a:rPr lang="el-GR" dirty="0"/>
              <a:t>Την εμβάθυνση της ΟΝΕ</a:t>
            </a:r>
          </a:p>
          <a:p>
            <a:r>
              <a:rPr lang="el-GR" dirty="0"/>
              <a:t>Τις γεωπολιτικές εξελίξεις μετά τον πόλεμο στην Ουκρανία</a:t>
            </a:r>
          </a:p>
          <a:p>
            <a:r>
              <a:rPr lang="el-GR" dirty="0"/>
              <a:t>Τις σχέσεις της ΕΕ με εμπορικούς εταίρους</a:t>
            </a:r>
            <a:endParaRPr lang="en-GB" dirty="0"/>
          </a:p>
        </p:txBody>
      </p:sp>
    </p:spTree>
    <p:extLst>
      <p:ext uri="{BB962C8B-B14F-4D97-AF65-F5344CB8AC3E}">
        <p14:creationId xmlns:p14="http://schemas.microsoft.com/office/powerpoint/2010/main" val="384162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4DEF-4A42-CAF4-6149-19D755907263}"/>
              </a:ext>
            </a:extLst>
          </p:cNvPr>
          <p:cNvSpPr>
            <a:spLocks noGrp="1"/>
          </p:cNvSpPr>
          <p:nvPr>
            <p:ph type="title"/>
          </p:nvPr>
        </p:nvSpPr>
        <p:spPr>
          <a:xfrm>
            <a:off x="0" y="5085184"/>
            <a:ext cx="9144000" cy="1027601"/>
          </a:xfrm>
        </p:spPr>
        <p:txBody>
          <a:bodyPr>
            <a:noAutofit/>
          </a:bodyPr>
          <a:lstStyle/>
          <a:p>
            <a:pPr algn="l"/>
            <a:r>
              <a:rPr lang="nl-NL" sz="1400" dirty="0"/>
              <a:t>Sources: </a:t>
            </a:r>
            <a:r>
              <a:rPr lang="en-GB" sz="1400" dirty="0"/>
              <a:t>BIS, IMF, Society for Worldwide Interbank Financial Telecommunication (SWIFT) and ECB calculations.</a:t>
            </a:r>
            <a:br>
              <a:rPr lang="en-GB" sz="1400" dirty="0"/>
            </a:br>
            <a:r>
              <a:rPr lang="en-GB" sz="1400" dirty="0"/>
              <a:t>Notes: The latest data for foreign exchange reserves, international debt and international loans are for the fourth quarter of 2022. SWIFT data are for December 2022. Foreign exchange turnover data are as at April 2022. *Since transactions in foreign exchange markets always involve two currencies, shares add up to 200%.</a:t>
            </a:r>
          </a:p>
        </p:txBody>
      </p:sp>
      <p:sp>
        <p:nvSpPr>
          <p:cNvPr id="6" name="TextBox 5">
            <a:extLst>
              <a:ext uri="{FF2B5EF4-FFF2-40B4-BE49-F238E27FC236}">
                <a16:creationId xmlns:a16="http://schemas.microsoft.com/office/drawing/2014/main" id="{788A80E5-1EC4-A5AE-A7DC-8262CF123C70}"/>
              </a:ext>
            </a:extLst>
          </p:cNvPr>
          <p:cNvSpPr txBox="1"/>
          <p:nvPr/>
        </p:nvSpPr>
        <p:spPr>
          <a:xfrm>
            <a:off x="143508" y="116632"/>
            <a:ext cx="8856984" cy="461665"/>
          </a:xfrm>
          <a:prstGeom prst="rect">
            <a:avLst/>
          </a:prstGeom>
          <a:noFill/>
        </p:spPr>
        <p:txBody>
          <a:bodyPr wrap="square">
            <a:spAutoFit/>
          </a:bodyPr>
          <a:lstStyle/>
          <a:p>
            <a:pPr algn="ctr"/>
            <a:r>
              <a:rPr lang="en-GB" sz="2400" b="1" dirty="0"/>
              <a:t>Snapshot of the international monetary system (percentages)</a:t>
            </a:r>
          </a:p>
        </p:txBody>
      </p:sp>
      <p:pic>
        <p:nvPicPr>
          <p:cNvPr id="9" name="Content Placeholder 8">
            <a:extLst>
              <a:ext uri="{FF2B5EF4-FFF2-40B4-BE49-F238E27FC236}">
                <a16:creationId xmlns:a16="http://schemas.microsoft.com/office/drawing/2014/main" id="{AB39E083-EF36-0813-53F8-C3B59472504B}"/>
              </a:ext>
            </a:extLst>
          </p:cNvPr>
          <p:cNvPicPr>
            <a:picLocks noGrp="1" noChangeAspect="1"/>
          </p:cNvPicPr>
          <p:nvPr>
            <p:ph idx="1"/>
          </p:nvPr>
        </p:nvPicPr>
        <p:blipFill>
          <a:blip r:embed="rId3"/>
          <a:stretch>
            <a:fillRect/>
          </a:stretch>
        </p:blipFill>
        <p:spPr>
          <a:xfrm>
            <a:off x="0" y="1052737"/>
            <a:ext cx="9144000" cy="4032447"/>
          </a:xfrm>
          <a:prstGeom prst="rect">
            <a:avLst/>
          </a:prstGeom>
        </p:spPr>
      </p:pic>
    </p:spTree>
    <p:extLst>
      <p:ext uri="{BB962C8B-B14F-4D97-AF65-F5344CB8AC3E}">
        <p14:creationId xmlns:p14="http://schemas.microsoft.com/office/powerpoint/2010/main" val="89009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A16C-7CBD-6148-76B4-0FC2BFD1F97A}"/>
              </a:ext>
            </a:extLst>
          </p:cNvPr>
          <p:cNvSpPr>
            <a:spLocks noGrp="1"/>
          </p:cNvSpPr>
          <p:nvPr>
            <p:ph type="title"/>
          </p:nvPr>
        </p:nvSpPr>
        <p:spPr>
          <a:xfrm>
            <a:off x="179512" y="5589240"/>
            <a:ext cx="8964488" cy="360040"/>
          </a:xfrm>
        </p:spPr>
        <p:txBody>
          <a:bodyPr>
            <a:noAutofit/>
          </a:bodyPr>
          <a:lstStyle/>
          <a:p>
            <a:pPr algn="l"/>
            <a:r>
              <a:rPr lang="en-GB" sz="1400" dirty="0"/>
              <a:t>Source: </a:t>
            </a:r>
            <a:r>
              <a:rPr lang="en-GB" sz="1400" dirty="0" err="1"/>
              <a:t>Eichengreen</a:t>
            </a:r>
            <a:r>
              <a:rPr lang="en-GB" sz="1400" dirty="0"/>
              <a:t>, B., </a:t>
            </a:r>
            <a:r>
              <a:rPr lang="en-GB" sz="1400" dirty="0" err="1"/>
              <a:t>Macaire</a:t>
            </a:r>
            <a:r>
              <a:rPr lang="en-GB" sz="1400" dirty="0"/>
              <a:t>, C., </a:t>
            </a:r>
            <a:r>
              <a:rPr lang="en-GB" sz="1400" dirty="0" err="1"/>
              <a:t>Mehl</a:t>
            </a:r>
            <a:r>
              <a:rPr lang="en-GB" sz="1400" dirty="0"/>
              <a:t>, A., Monnet, E. and </a:t>
            </a:r>
            <a:r>
              <a:rPr lang="en-GB" sz="1400" dirty="0" err="1"/>
              <a:t>Naef</a:t>
            </a:r>
            <a:r>
              <a:rPr lang="en-GB" sz="1400" dirty="0"/>
              <a:t>, A. (2022), “Is capital account convertibility required for the renminbi t</a:t>
            </a:r>
            <a:r>
              <a:rPr lang="el-GR" sz="1400" dirty="0"/>
              <a:t>ο </a:t>
            </a:r>
            <a:r>
              <a:rPr lang="en-GB" sz="1400" dirty="0"/>
              <a:t>acquire reserve currency status?”, CEPR Working Paper, No DP17498.</a:t>
            </a:r>
            <a:br>
              <a:rPr lang="en-GB" sz="1400" dirty="0"/>
            </a:br>
            <a:r>
              <a:rPr lang="en-GB" sz="1400" dirty="0"/>
              <a:t>Notes: The chart plots the share of bilateral imports from China on the y-axis against the ratio of reserves held in renminbi to months of imports invoiced in renminbi on the x-axis for selected economies for which data on both variables are available in 2019.</a:t>
            </a:r>
          </a:p>
        </p:txBody>
      </p:sp>
      <p:pic>
        <p:nvPicPr>
          <p:cNvPr id="4" name="Content Placeholder 3">
            <a:extLst>
              <a:ext uri="{FF2B5EF4-FFF2-40B4-BE49-F238E27FC236}">
                <a16:creationId xmlns:a16="http://schemas.microsoft.com/office/drawing/2014/main" id="{AAE02CE2-8F9E-6208-FB24-B9957320564E}"/>
              </a:ext>
            </a:extLst>
          </p:cNvPr>
          <p:cNvPicPr>
            <a:picLocks noGrp="1" noChangeAspect="1"/>
          </p:cNvPicPr>
          <p:nvPr>
            <p:ph idx="1"/>
          </p:nvPr>
        </p:nvPicPr>
        <p:blipFill>
          <a:blip r:embed="rId3"/>
          <a:stretch>
            <a:fillRect/>
          </a:stretch>
        </p:blipFill>
        <p:spPr>
          <a:xfrm>
            <a:off x="0" y="1484784"/>
            <a:ext cx="9144000" cy="3844265"/>
          </a:xfrm>
          <a:prstGeom prst="rect">
            <a:avLst/>
          </a:prstGeom>
        </p:spPr>
      </p:pic>
      <p:sp>
        <p:nvSpPr>
          <p:cNvPr id="6" name="TextBox 5">
            <a:extLst>
              <a:ext uri="{FF2B5EF4-FFF2-40B4-BE49-F238E27FC236}">
                <a16:creationId xmlns:a16="http://schemas.microsoft.com/office/drawing/2014/main" id="{F03FB941-B485-538D-30BE-C2CDB03149AC}"/>
              </a:ext>
            </a:extLst>
          </p:cNvPr>
          <p:cNvSpPr txBox="1"/>
          <p:nvPr/>
        </p:nvSpPr>
        <p:spPr>
          <a:xfrm>
            <a:off x="0" y="84673"/>
            <a:ext cx="9144000" cy="1754326"/>
          </a:xfrm>
          <a:prstGeom prst="rect">
            <a:avLst/>
          </a:prstGeom>
          <a:noFill/>
        </p:spPr>
        <p:txBody>
          <a:bodyPr wrap="square">
            <a:spAutoFit/>
          </a:bodyPr>
          <a:lstStyle/>
          <a:p>
            <a:pPr algn="ctr"/>
            <a:r>
              <a:rPr lang="en-GB" b="1" dirty="0"/>
              <a:t>Reserves-to-imports coverage – country-level evidence</a:t>
            </a:r>
            <a:endParaRPr lang="el-GR" b="1" dirty="0"/>
          </a:p>
          <a:p>
            <a:r>
              <a:rPr lang="en-GB" dirty="0"/>
              <a:t>(y-axis: percentages; x-axis: months)</a:t>
            </a:r>
          </a:p>
          <a:p>
            <a:endParaRPr lang="en-GB" dirty="0"/>
          </a:p>
          <a:p>
            <a:r>
              <a:rPr lang="en-GB" dirty="0"/>
              <a:t>Countries that trade more with China hold more renminbi reserves</a:t>
            </a:r>
          </a:p>
          <a:p>
            <a:endParaRPr lang="en-GB" dirty="0"/>
          </a:p>
          <a:p>
            <a:endParaRPr lang="en-GB" dirty="0"/>
          </a:p>
        </p:txBody>
      </p:sp>
    </p:spTree>
    <p:extLst>
      <p:ext uri="{BB962C8B-B14F-4D97-AF65-F5344CB8AC3E}">
        <p14:creationId xmlns:p14="http://schemas.microsoft.com/office/powerpoint/2010/main" val="3235069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0113-CE17-B767-0BB7-A0757F027F7F}"/>
              </a:ext>
            </a:extLst>
          </p:cNvPr>
          <p:cNvSpPr>
            <a:spLocks noGrp="1"/>
          </p:cNvSpPr>
          <p:nvPr>
            <p:ph type="title"/>
          </p:nvPr>
        </p:nvSpPr>
        <p:spPr/>
        <p:txBody>
          <a:bodyPr/>
          <a:lstStyle/>
          <a:p>
            <a:r>
              <a:rPr lang="el-GR" dirty="0"/>
              <a:t>Προκλήσεις για την ΟΝΕ</a:t>
            </a:r>
            <a:endParaRPr lang="en-GB" dirty="0"/>
          </a:p>
        </p:txBody>
      </p:sp>
      <p:sp>
        <p:nvSpPr>
          <p:cNvPr id="3" name="Content Placeholder 2">
            <a:extLst>
              <a:ext uri="{FF2B5EF4-FFF2-40B4-BE49-F238E27FC236}">
                <a16:creationId xmlns:a16="http://schemas.microsoft.com/office/drawing/2014/main" id="{CF3F9810-3963-76F2-84F8-CFB6B7DB9CB0}"/>
              </a:ext>
            </a:extLst>
          </p:cNvPr>
          <p:cNvSpPr>
            <a:spLocks noGrp="1"/>
          </p:cNvSpPr>
          <p:nvPr>
            <p:ph idx="1"/>
          </p:nvPr>
        </p:nvSpPr>
        <p:spPr/>
        <p:txBody>
          <a:bodyPr/>
          <a:lstStyle/>
          <a:p>
            <a:r>
              <a:rPr lang="el-GR" dirty="0"/>
              <a:t>Λογοδοσία της ΕΚΤ;</a:t>
            </a:r>
          </a:p>
          <a:p>
            <a:r>
              <a:rPr lang="el-GR" dirty="0"/>
              <a:t>Ελλειμματικό σύστημα ελέγχου και ισορροπιών</a:t>
            </a:r>
            <a:endParaRPr lang="en-GB" dirty="0"/>
          </a:p>
          <a:p>
            <a:r>
              <a:rPr lang="el-GR" dirty="0">
                <a:hlinkClick r:id="rId2"/>
              </a:rPr>
              <a:t>Πώς αντιλαμβάνεστε το μέλλον της ΟΝΕ; </a:t>
            </a:r>
            <a:endParaRPr lang="en-GB" dirty="0"/>
          </a:p>
        </p:txBody>
      </p:sp>
    </p:spTree>
    <p:extLst>
      <p:ext uri="{BB962C8B-B14F-4D97-AF65-F5344CB8AC3E}">
        <p14:creationId xmlns:p14="http://schemas.microsoft.com/office/powerpoint/2010/main" val="56874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69F1-9ED1-41B9-F5CF-42E6C95619DD}"/>
              </a:ext>
            </a:extLst>
          </p:cNvPr>
          <p:cNvSpPr>
            <a:spLocks noGrp="1"/>
          </p:cNvSpPr>
          <p:nvPr>
            <p:ph type="title"/>
          </p:nvPr>
        </p:nvSpPr>
        <p:spPr/>
        <p:txBody>
          <a:bodyPr/>
          <a:lstStyle/>
          <a:p>
            <a:r>
              <a:rPr lang="el-GR" dirty="0"/>
              <a:t>Συμπεράσματα</a:t>
            </a:r>
            <a:endParaRPr lang="en-GB" dirty="0"/>
          </a:p>
        </p:txBody>
      </p:sp>
      <p:sp>
        <p:nvSpPr>
          <p:cNvPr id="3" name="Content Placeholder 2">
            <a:extLst>
              <a:ext uri="{FF2B5EF4-FFF2-40B4-BE49-F238E27FC236}">
                <a16:creationId xmlns:a16="http://schemas.microsoft.com/office/drawing/2014/main" id="{EEC8E929-7E60-BD16-5417-906036C58B43}"/>
              </a:ext>
            </a:extLst>
          </p:cNvPr>
          <p:cNvSpPr>
            <a:spLocks noGrp="1"/>
          </p:cNvSpPr>
          <p:nvPr>
            <p:ph idx="1"/>
          </p:nvPr>
        </p:nvSpPr>
        <p:spPr>
          <a:xfrm>
            <a:off x="457200" y="1600200"/>
            <a:ext cx="8229600" cy="4493096"/>
          </a:xfrm>
        </p:spPr>
        <p:txBody>
          <a:bodyPr>
            <a:normAutofit fontScale="92500"/>
          </a:bodyPr>
          <a:lstStyle/>
          <a:p>
            <a:r>
              <a:rPr lang="el-GR" dirty="0"/>
              <a:t>Η δημιουργία της ΟΝΕ δεν αποτελούσε έναν αμιγώς οικονομικό στόχο για τα κράτη-μέλη της ΕΕ </a:t>
            </a:r>
          </a:p>
          <a:p>
            <a:r>
              <a:rPr lang="el-GR" dirty="0"/>
              <a:t>Μικρός ρόλος των υπερεθνικών θεσμών στη λειτουργία της ΟΝΕ</a:t>
            </a:r>
          </a:p>
          <a:p>
            <a:r>
              <a:rPr lang="el-GR" dirty="0"/>
              <a:t>Η κρίση της ευρωζώνης οδήγησε σε πρωτοβουλίες για την αναδιοργάνωση της οικονομικής διακυβέρνησης της ΟΝΕ</a:t>
            </a:r>
          </a:p>
          <a:p>
            <a:r>
              <a:rPr lang="el-GR" dirty="0"/>
              <a:t>Σημαντικός ρόλος του ευρώ στις διεθνείς αγορές</a:t>
            </a:r>
          </a:p>
          <a:p>
            <a:pPr marL="0" indent="0">
              <a:buNone/>
            </a:pPr>
            <a:endParaRPr lang="en-GB" dirty="0"/>
          </a:p>
        </p:txBody>
      </p:sp>
    </p:spTree>
    <p:extLst>
      <p:ext uri="{BB962C8B-B14F-4D97-AF65-F5344CB8AC3E}">
        <p14:creationId xmlns:p14="http://schemas.microsoft.com/office/powerpoint/2010/main" val="352206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EFCE-95FE-44ED-CAC5-B091912F1009}"/>
              </a:ext>
            </a:extLst>
          </p:cNvPr>
          <p:cNvSpPr>
            <a:spLocks noGrp="1"/>
          </p:cNvSpPr>
          <p:nvPr>
            <p:ph type="title"/>
          </p:nvPr>
        </p:nvSpPr>
        <p:spPr/>
        <p:txBody>
          <a:bodyPr/>
          <a:lstStyle/>
          <a:p>
            <a:r>
              <a:rPr lang="el-GR" dirty="0"/>
              <a:t>Τί είναι η ΟΝΕ</a:t>
            </a:r>
            <a:endParaRPr lang="en-GB" dirty="0"/>
          </a:p>
        </p:txBody>
      </p:sp>
      <p:sp>
        <p:nvSpPr>
          <p:cNvPr id="3" name="Content Placeholder 2">
            <a:extLst>
              <a:ext uri="{FF2B5EF4-FFF2-40B4-BE49-F238E27FC236}">
                <a16:creationId xmlns:a16="http://schemas.microsoft.com/office/drawing/2014/main" id="{C72FB043-8703-C607-CF42-ECD462775DD0}"/>
              </a:ext>
            </a:extLst>
          </p:cNvPr>
          <p:cNvSpPr>
            <a:spLocks noGrp="1"/>
          </p:cNvSpPr>
          <p:nvPr>
            <p:ph idx="1"/>
          </p:nvPr>
        </p:nvSpPr>
        <p:spPr/>
        <p:txBody>
          <a:bodyPr>
            <a:normAutofit fontScale="92500" lnSpcReduction="20000"/>
          </a:bodyPr>
          <a:lstStyle/>
          <a:p>
            <a:r>
              <a:rPr lang="el-GR" dirty="0"/>
              <a:t>Πρακτικά ΟΝΕ σημαίνει</a:t>
            </a:r>
            <a:r>
              <a:rPr lang="en-GB" dirty="0"/>
              <a:t>:</a:t>
            </a:r>
          </a:p>
          <a:p>
            <a:r>
              <a:rPr lang="el-GR" dirty="0"/>
              <a:t>Συντονισμός μεταξύ των κρατών μελών για την χάραξη οικονομικής πολιτικής</a:t>
            </a:r>
          </a:p>
          <a:p>
            <a:r>
              <a:rPr lang="el-GR" dirty="0"/>
              <a:t>Συντονισμός δημοσιονομικών πολιτικών, ιδίως μέσω περιορισμών στο δημόσιο χρέος και το έλλειμμα</a:t>
            </a:r>
            <a:endParaRPr lang="en-GB" dirty="0"/>
          </a:p>
          <a:p>
            <a:r>
              <a:rPr lang="el-GR" dirty="0"/>
              <a:t>Μια ανεξάρτητη νομισματική πολιτική που ασκείται από την Ευρωπαϊκή Κεντρική Τράπεζα</a:t>
            </a:r>
            <a:r>
              <a:rPr lang="en-GB" dirty="0"/>
              <a:t>(E</a:t>
            </a:r>
            <a:r>
              <a:rPr lang="el-GR" dirty="0"/>
              <a:t>ΚΤ</a:t>
            </a:r>
            <a:r>
              <a:rPr lang="en-GB" dirty="0"/>
              <a:t>) </a:t>
            </a:r>
          </a:p>
          <a:p>
            <a:r>
              <a:rPr lang="el-GR" dirty="0"/>
              <a:t>Το ενιαίο νόμισμα και η ευρωζώνη</a:t>
            </a:r>
            <a:endParaRPr lang="en-GB" dirty="0"/>
          </a:p>
        </p:txBody>
      </p:sp>
    </p:spTree>
    <p:extLst>
      <p:ext uri="{BB962C8B-B14F-4D97-AF65-F5344CB8AC3E}">
        <p14:creationId xmlns:p14="http://schemas.microsoft.com/office/powerpoint/2010/main" val="305549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0FC4-539C-6719-609C-4000B36FB803}"/>
              </a:ext>
            </a:extLst>
          </p:cNvPr>
          <p:cNvSpPr>
            <a:spLocks noGrp="1"/>
          </p:cNvSpPr>
          <p:nvPr>
            <p:ph type="title"/>
          </p:nvPr>
        </p:nvSpPr>
        <p:spPr>
          <a:xfrm>
            <a:off x="0" y="273050"/>
            <a:ext cx="4860032" cy="779686"/>
          </a:xfrm>
        </p:spPr>
        <p:txBody>
          <a:bodyPr>
            <a:normAutofit/>
          </a:bodyPr>
          <a:lstStyle/>
          <a:p>
            <a:pPr algn="ctr"/>
            <a:r>
              <a:rPr lang="el-GR" sz="3600" dirty="0"/>
              <a:t>Η σημασία της ΟΝΕ</a:t>
            </a:r>
            <a:endParaRPr lang="en-GB" sz="3600" dirty="0"/>
          </a:p>
        </p:txBody>
      </p:sp>
      <p:pic>
        <p:nvPicPr>
          <p:cNvPr id="5" name="Content Placeholder 4">
            <a:extLst>
              <a:ext uri="{FF2B5EF4-FFF2-40B4-BE49-F238E27FC236}">
                <a16:creationId xmlns:a16="http://schemas.microsoft.com/office/drawing/2014/main" id="{7C6B83EC-51B7-B214-AD01-474694ABB2C4}"/>
              </a:ext>
            </a:extLst>
          </p:cNvPr>
          <p:cNvPicPr>
            <a:picLocks noGrp="1" noChangeAspect="1"/>
          </p:cNvPicPr>
          <p:nvPr>
            <p:ph idx="1"/>
          </p:nvPr>
        </p:nvPicPr>
        <p:blipFill>
          <a:blip r:embed="rId2"/>
          <a:stretch>
            <a:fillRect/>
          </a:stretch>
        </p:blipFill>
        <p:spPr>
          <a:xfrm>
            <a:off x="4860032" y="0"/>
            <a:ext cx="4293157" cy="6858000"/>
          </a:xfrm>
          <a:prstGeom prst="rect">
            <a:avLst/>
          </a:prstGeom>
        </p:spPr>
      </p:pic>
      <p:sp>
        <p:nvSpPr>
          <p:cNvPr id="4" name="Text Placeholder 3">
            <a:extLst>
              <a:ext uri="{FF2B5EF4-FFF2-40B4-BE49-F238E27FC236}">
                <a16:creationId xmlns:a16="http://schemas.microsoft.com/office/drawing/2014/main" id="{3018E824-E003-D7D6-9D4A-D7CC1FC72BEE}"/>
              </a:ext>
            </a:extLst>
          </p:cNvPr>
          <p:cNvSpPr>
            <a:spLocks noGrp="1"/>
          </p:cNvSpPr>
          <p:nvPr>
            <p:ph type="body" sz="half" idx="2"/>
          </p:nvPr>
        </p:nvSpPr>
        <p:spPr>
          <a:xfrm>
            <a:off x="0" y="1435100"/>
            <a:ext cx="4716016" cy="4586188"/>
          </a:xfrm>
        </p:spPr>
        <p:txBody>
          <a:bodyPr/>
          <a:lstStyle/>
          <a:p>
            <a:pPr marL="285750" indent="-285750">
              <a:buFont typeface="Arial" panose="020B0604020202020204" pitchFamily="34" charset="0"/>
              <a:buChar char="•"/>
            </a:pPr>
            <a:r>
              <a:rPr lang="el-GR" sz="2400" dirty="0"/>
              <a:t>Κοινό νόμισμα – σύμβολο της Ευρωπαϊκής ενοποίησης</a:t>
            </a:r>
            <a:r>
              <a:rPr lang="en-GB" sz="2400" dirty="0"/>
              <a:t> – </a:t>
            </a:r>
            <a:r>
              <a:rPr lang="el-GR" sz="2400" dirty="0"/>
              <a:t>σημαντικό βήμα προς την πολιτική ενοποίηση της ΕΕ</a:t>
            </a:r>
            <a:endParaRPr lang="en-GB" sz="2400" dirty="0"/>
          </a:p>
          <a:p>
            <a:pPr marL="285750" indent="-285750">
              <a:buFont typeface="Arial" panose="020B0604020202020204" pitchFamily="34" charset="0"/>
              <a:buChar char="•"/>
            </a:pPr>
            <a:r>
              <a:rPr lang="el-GR" sz="2400" dirty="0"/>
              <a:t>Ευρώ: πολύ σημαντικό (σκληρό) νόμισμα στις διεθνείς συναλλαγές</a:t>
            </a:r>
            <a:endParaRPr lang="en-GB" sz="2400" dirty="0"/>
          </a:p>
          <a:p>
            <a:pPr marL="285750" indent="-285750">
              <a:buFont typeface="Arial" panose="020B0604020202020204" pitchFamily="34" charset="0"/>
              <a:buChar char="•"/>
            </a:pPr>
            <a:r>
              <a:rPr lang="el-GR" sz="2400" dirty="0"/>
              <a:t>Προκλήσεις; ΟΝΕ ως μηχανισμός σύγκλισης ή απόκλισης των κρατών μελών της ΕΕ;</a:t>
            </a:r>
          </a:p>
          <a:p>
            <a:endParaRPr lang="en-GB" dirty="0"/>
          </a:p>
        </p:txBody>
      </p:sp>
    </p:spTree>
    <p:extLst>
      <p:ext uri="{BB962C8B-B14F-4D97-AF65-F5344CB8AC3E}">
        <p14:creationId xmlns:p14="http://schemas.microsoft.com/office/powerpoint/2010/main" val="283786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725-5DD7-D677-F40D-5CD47B54104C}"/>
              </a:ext>
            </a:extLst>
          </p:cNvPr>
          <p:cNvSpPr>
            <a:spLocks noGrp="1"/>
          </p:cNvSpPr>
          <p:nvPr>
            <p:ph type="title"/>
          </p:nvPr>
        </p:nvSpPr>
        <p:spPr/>
        <p:txBody>
          <a:bodyPr/>
          <a:lstStyle/>
          <a:p>
            <a:r>
              <a:rPr lang="el-GR" dirty="0"/>
              <a:t>Υιοθεσία και χρήση του €</a:t>
            </a:r>
            <a:endParaRPr lang="en-GB" dirty="0"/>
          </a:p>
        </p:txBody>
      </p:sp>
      <p:sp>
        <p:nvSpPr>
          <p:cNvPr id="3" name="Content Placeholder 2">
            <a:extLst>
              <a:ext uri="{FF2B5EF4-FFF2-40B4-BE49-F238E27FC236}">
                <a16:creationId xmlns:a16="http://schemas.microsoft.com/office/drawing/2014/main" id="{B9843BF8-59BB-9285-DCAE-2B297F9B5C5E}"/>
              </a:ext>
            </a:extLst>
          </p:cNvPr>
          <p:cNvSpPr>
            <a:spLocks noGrp="1"/>
          </p:cNvSpPr>
          <p:nvPr>
            <p:ph idx="1"/>
          </p:nvPr>
        </p:nvSpPr>
        <p:spPr>
          <a:xfrm>
            <a:off x="457200" y="1600200"/>
            <a:ext cx="8229600" cy="4421088"/>
          </a:xfrm>
        </p:spPr>
        <p:txBody>
          <a:bodyPr>
            <a:normAutofit fontScale="70000" lnSpcReduction="20000"/>
          </a:bodyPr>
          <a:lstStyle/>
          <a:p>
            <a:r>
              <a:rPr lang="el-GR" sz="3400" dirty="0"/>
              <a:t>20/27 χώρες της ΕΕ έχουν</a:t>
            </a:r>
            <a:r>
              <a:rPr lang="en-GB" sz="3400" dirty="0"/>
              <a:t> </a:t>
            </a:r>
            <a:r>
              <a:rPr lang="el-GR" sz="3400" dirty="0"/>
              <a:t>υιοθετήσει το € ως κρατικό νόμισμα</a:t>
            </a:r>
            <a:endParaRPr lang="en-GB" sz="3400" dirty="0"/>
          </a:p>
          <a:p>
            <a:r>
              <a:rPr lang="en-GB" sz="3400" dirty="0"/>
              <a:t>1999 </a:t>
            </a:r>
            <a:r>
              <a:rPr lang="el-GR" sz="3400" dirty="0"/>
              <a:t>Αυστρία,</a:t>
            </a:r>
            <a:r>
              <a:rPr lang="en-GB" sz="3400" dirty="0"/>
              <a:t> </a:t>
            </a:r>
            <a:r>
              <a:rPr lang="el-GR" sz="3400" dirty="0"/>
              <a:t>Βέλγιο, Γαλλία, Γερμανία, Λουξεμβούργο, Ιρλανδία, Ισπανία, Ιταλία, Ολλανδία, Πορτογαλία, Φινλανδία</a:t>
            </a:r>
            <a:endParaRPr lang="en-GB" sz="3400" dirty="0"/>
          </a:p>
          <a:p>
            <a:r>
              <a:rPr lang="en-GB" sz="3400" dirty="0"/>
              <a:t>2001 </a:t>
            </a:r>
            <a:r>
              <a:rPr lang="el-GR" sz="3400" dirty="0"/>
              <a:t>Ελλάδα</a:t>
            </a:r>
            <a:endParaRPr lang="en-GB" sz="3400" dirty="0"/>
          </a:p>
          <a:p>
            <a:r>
              <a:rPr lang="en-GB" sz="3400" dirty="0"/>
              <a:t>2007 </a:t>
            </a:r>
            <a:r>
              <a:rPr lang="el-GR" sz="3400" dirty="0"/>
              <a:t>Σλοβενία</a:t>
            </a:r>
            <a:endParaRPr lang="en-GB" sz="3400" dirty="0"/>
          </a:p>
          <a:p>
            <a:r>
              <a:rPr lang="en-GB" sz="3400" dirty="0"/>
              <a:t>2008 </a:t>
            </a:r>
            <a:r>
              <a:rPr lang="el-GR" sz="3400" dirty="0"/>
              <a:t>Κύπρος, Μάλτα</a:t>
            </a:r>
            <a:endParaRPr lang="en-GB" sz="3400" dirty="0"/>
          </a:p>
          <a:p>
            <a:r>
              <a:rPr lang="en-GB" sz="3400" dirty="0"/>
              <a:t>2009 </a:t>
            </a:r>
            <a:r>
              <a:rPr lang="el-GR" sz="3400" dirty="0"/>
              <a:t>Σλοβακία</a:t>
            </a:r>
            <a:endParaRPr lang="en-GB" sz="3400" dirty="0"/>
          </a:p>
          <a:p>
            <a:r>
              <a:rPr lang="en-GB" sz="3400" dirty="0"/>
              <a:t>2011 </a:t>
            </a:r>
            <a:r>
              <a:rPr lang="el-GR" sz="3400" dirty="0"/>
              <a:t>Εσθονία</a:t>
            </a:r>
            <a:endParaRPr lang="en-GB" sz="3400" dirty="0"/>
          </a:p>
          <a:p>
            <a:r>
              <a:rPr lang="en-GB" sz="3400" dirty="0"/>
              <a:t>2014 </a:t>
            </a:r>
            <a:r>
              <a:rPr lang="el-GR" sz="3400" dirty="0"/>
              <a:t>Λετονία</a:t>
            </a:r>
            <a:endParaRPr lang="en-GB" sz="3400" dirty="0"/>
          </a:p>
          <a:p>
            <a:r>
              <a:rPr lang="en-GB" sz="3400" dirty="0"/>
              <a:t>2015 </a:t>
            </a:r>
            <a:r>
              <a:rPr lang="el-GR" sz="3400" dirty="0"/>
              <a:t>Λιθουανία</a:t>
            </a:r>
          </a:p>
          <a:p>
            <a:r>
              <a:rPr lang="el-GR" sz="3400" dirty="0"/>
              <a:t>2023 Κροατία</a:t>
            </a:r>
            <a:endParaRPr lang="en-GB" sz="3400" dirty="0"/>
          </a:p>
          <a:p>
            <a:endParaRPr lang="en-GB" dirty="0"/>
          </a:p>
        </p:txBody>
      </p:sp>
      <p:pic>
        <p:nvPicPr>
          <p:cNvPr id="4" name="Picture 3">
            <a:extLst>
              <a:ext uri="{FF2B5EF4-FFF2-40B4-BE49-F238E27FC236}">
                <a16:creationId xmlns:a16="http://schemas.microsoft.com/office/drawing/2014/main" id="{41218A77-9CA6-8298-F53B-08A887CCD04E}"/>
              </a:ext>
            </a:extLst>
          </p:cNvPr>
          <p:cNvPicPr>
            <a:picLocks noChangeAspect="1"/>
          </p:cNvPicPr>
          <p:nvPr/>
        </p:nvPicPr>
        <p:blipFill>
          <a:blip r:embed="rId2"/>
          <a:stretch>
            <a:fillRect/>
          </a:stretch>
        </p:blipFill>
        <p:spPr>
          <a:xfrm>
            <a:off x="7020272" y="3291680"/>
            <a:ext cx="2123728" cy="3566320"/>
          </a:xfrm>
          <a:prstGeom prst="rect">
            <a:avLst/>
          </a:prstGeom>
        </p:spPr>
      </p:pic>
      <p:pic>
        <p:nvPicPr>
          <p:cNvPr id="5" name="Picture 4">
            <a:extLst>
              <a:ext uri="{FF2B5EF4-FFF2-40B4-BE49-F238E27FC236}">
                <a16:creationId xmlns:a16="http://schemas.microsoft.com/office/drawing/2014/main" id="{D666672A-198E-7257-9D87-CAFA75BD8034}"/>
              </a:ext>
            </a:extLst>
          </p:cNvPr>
          <p:cNvPicPr>
            <a:picLocks noChangeAspect="1"/>
          </p:cNvPicPr>
          <p:nvPr/>
        </p:nvPicPr>
        <p:blipFill>
          <a:blip r:embed="rId3"/>
          <a:stretch>
            <a:fillRect/>
          </a:stretch>
        </p:blipFill>
        <p:spPr>
          <a:xfrm>
            <a:off x="4788024" y="3291680"/>
            <a:ext cx="2232248" cy="1819275"/>
          </a:xfrm>
          <a:prstGeom prst="rect">
            <a:avLst/>
          </a:prstGeom>
        </p:spPr>
      </p:pic>
      <p:pic>
        <p:nvPicPr>
          <p:cNvPr id="6" name="Picture 5">
            <a:extLst>
              <a:ext uri="{FF2B5EF4-FFF2-40B4-BE49-F238E27FC236}">
                <a16:creationId xmlns:a16="http://schemas.microsoft.com/office/drawing/2014/main" id="{A9A3F840-AEDB-FEAD-AC0D-A372ACCD1C47}"/>
              </a:ext>
            </a:extLst>
          </p:cNvPr>
          <p:cNvPicPr>
            <a:picLocks noChangeAspect="1"/>
          </p:cNvPicPr>
          <p:nvPr/>
        </p:nvPicPr>
        <p:blipFill>
          <a:blip r:embed="rId4"/>
          <a:stretch>
            <a:fillRect/>
          </a:stretch>
        </p:blipFill>
        <p:spPr>
          <a:xfrm>
            <a:off x="4788024" y="5054551"/>
            <a:ext cx="2232248" cy="1819275"/>
          </a:xfrm>
          <a:prstGeom prst="rect">
            <a:avLst/>
          </a:prstGeom>
        </p:spPr>
      </p:pic>
    </p:spTree>
    <p:extLst>
      <p:ext uri="{BB962C8B-B14F-4D97-AF65-F5344CB8AC3E}">
        <p14:creationId xmlns:p14="http://schemas.microsoft.com/office/powerpoint/2010/main" val="217015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2719-54B1-1659-5744-592B733A7AD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B81587-3849-BD3A-22BC-BC2A8B963CC7}"/>
              </a:ext>
            </a:extLst>
          </p:cNvPr>
          <p:cNvSpPr>
            <a:spLocks noGrp="1"/>
          </p:cNvSpPr>
          <p:nvPr>
            <p:ph idx="1"/>
          </p:nvPr>
        </p:nvSpPr>
        <p:spPr/>
        <p:txBody>
          <a:bodyPr/>
          <a:lstStyle/>
          <a:p>
            <a:pPr marL="0" indent="0" algn="ctr">
              <a:buNone/>
            </a:pPr>
            <a:endParaRPr lang="el-GR" dirty="0"/>
          </a:p>
          <a:p>
            <a:pPr marL="0" indent="0" algn="ctr">
              <a:buNone/>
            </a:pPr>
            <a:r>
              <a:rPr lang="el-GR" dirty="0"/>
              <a:t>Μπορείτε να σκεφτείτε δύο προκλήσεις που δημιουργεί η σύσταση της ΟΝΕ στα μέλη της ευρωζώνης;;;</a:t>
            </a:r>
          </a:p>
          <a:p>
            <a:pPr marL="0" indent="0">
              <a:buNone/>
            </a:pPr>
            <a:endParaRPr lang="en-GB" dirty="0"/>
          </a:p>
        </p:txBody>
      </p:sp>
    </p:spTree>
    <p:extLst>
      <p:ext uri="{BB962C8B-B14F-4D97-AF65-F5344CB8AC3E}">
        <p14:creationId xmlns:p14="http://schemas.microsoft.com/office/powerpoint/2010/main" val="198506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marL="0" indent="0"/>
            <a:r>
              <a:rPr lang="el-GR" dirty="0"/>
              <a:t>Η πορεία προς την ΟΝΕ</a:t>
            </a:r>
            <a:endParaRPr lang="en-GB" dirty="0"/>
          </a:p>
        </p:txBody>
      </p:sp>
      <p:pic>
        <p:nvPicPr>
          <p:cNvPr id="1030"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50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EEE3-BB05-50C7-79EE-C7959B9F50FD}"/>
              </a:ext>
            </a:extLst>
          </p:cNvPr>
          <p:cNvSpPr>
            <a:spLocks noGrp="1"/>
          </p:cNvSpPr>
          <p:nvPr>
            <p:ph type="title"/>
          </p:nvPr>
        </p:nvSpPr>
        <p:spPr/>
        <p:txBody>
          <a:bodyPr>
            <a:noAutofit/>
          </a:bodyPr>
          <a:lstStyle/>
          <a:p>
            <a:r>
              <a:rPr lang="el-GR" sz="3600" dirty="0">
                <a:hlinkClick r:id="rId2"/>
              </a:rPr>
              <a:t>Τα στάδια υλοποίησης της Οικονομικής και Νομισματικής Ένωσης (ONE)</a:t>
            </a:r>
            <a:endParaRPr lang="en-GB" sz="3600" dirty="0"/>
          </a:p>
        </p:txBody>
      </p:sp>
      <p:pic>
        <p:nvPicPr>
          <p:cNvPr id="4" name="Content Placeholder 3">
            <a:extLst>
              <a:ext uri="{FF2B5EF4-FFF2-40B4-BE49-F238E27FC236}">
                <a16:creationId xmlns:a16="http://schemas.microsoft.com/office/drawing/2014/main" id="{B0BADE58-17C8-984F-BC19-ED45A4519593}"/>
              </a:ext>
            </a:extLst>
          </p:cNvPr>
          <p:cNvPicPr>
            <a:picLocks noGrp="1" noChangeAspect="1"/>
          </p:cNvPicPr>
          <p:nvPr>
            <p:ph idx="1"/>
          </p:nvPr>
        </p:nvPicPr>
        <p:blipFill>
          <a:blip r:embed="rId3"/>
          <a:stretch>
            <a:fillRect/>
          </a:stretch>
        </p:blipFill>
        <p:spPr>
          <a:xfrm>
            <a:off x="-1404664" y="1700213"/>
            <a:ext cx="12385376" cy="5545211"/>
          </a:xfrm>
          <a:prstGeom prst="rect">
            <a:avLst/>
          </a:prstGeom>
        </p:spPr>
      </p:pic>
    </p:spTree>
    <p:extLst>
      <p:ext uri="{BB962C8B-B14F-4D97-AF65-F5344CB8AC3E}">
        <p14:creationId xmlns:p14="http://schemas.microsoft.com/office/powerpoint/2010/main" val="277352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B51B-E224-6138-D3C8-2844E2EEEDC8}"/>
              </a:ext>
            </a:extLst>
          </p:cNvPr>
          <p:cNvSpPr>
            <a:spLocks noGrp="1"/>
          </p:cNvSpPr>
          <p:nvPr>
            <p:ph type="title"/>
          </p:nvPr>
        </p:nvSpPr>
        <p:spPr/>
        <p:txBody>
          <a:bodyPr>
            <a:normAutofit fontScale="90000"/>
          </a:bodyPr>
          <a:lstStyle/>
          <a:p>
            <a:r>
              <a:rPr lang="el-GR" dirty="0"/>
              <a:t>Οι αρχικές θέσεις των κρατών μελών της ΕΕ για τη δημιουργία της ΟΝΕ</a:t>
            </a:r>
            <a:endParaRPr lang="en-GB" dirty="0"/>
          </a:p>
        </p:txBody>
      </p:sp>
      <p:sp>
        <p:nvSpPr>
          <p:cNvPr id="3" name="Content Placeholder 2">
            <a:extLst>
              <a:ext uri="{FF2B5EF4-FFF2-40B4-BE49-F238E27FC236}">
                <a16:creationId xmlns:a16="http://schemas.microsoft.com/office/drawing/2014/main" id="{B4906157-B90A-CF6E-B735-0514D3D6E3D4}"/>
              </a:ext>
            </a:extLst>
          </p:cNvPr>
          <p:cNvSpPr>
            <a:spLocks noGrp="1"/>
          </p:cNvSpPr>
          <p:nvPr>
            <p:ph idx="1"/>
          </p:nvPr>
        </p:nvSpPr>
        <p:spPr/>
        <p:txBody>
          <a:bodyPr>
            <a:normAutofit fontScale="85000" lnSpcReduction="20000"/>
          </a:bodyPr>
          <a:lstStyle/>
          <a:p>
            <a:r>
              <a:rPr lang="el-GR" dirty="0"/>
              <a:t>Διαφορετική προσέγγιση από κράτη-μέλη της ΕΟΚ/ΕΕ για ΟΝΕ</a:t>
            </a:r>
          </a:p>
          <a:p>
            <a:r>
              <a:rPr lang="el-GR" dirty="0"/>
              <a:t>Πολιτικές προσεγγίσεις:</a:t>
            </a:r>
          </a:p>
          <a:p>
            <a:r>
              <a:rPr lang="el-GR" dirty="0"/>
              <a:t>Ανεξαρτησία χάραξης νομισματικής πολιτικής (Ηνωμένο Βασίλειο, Δανία)</a:t>
            </a:r>
            <a:endParaRPr lang="nl-NL" dirty="0"/>
          </a:p>
          <a:p>
            <a:r>
              <a:rPr lang="el-GR" dirty="0"/>
              <a:t>Σκεπτικισμός για την ένταξη προβληματικών οικονομιών στην ΟΝΕ (Γερμανία)</a:t>
            </a:r>
            <a:endParaRPr lang="nl-NL" dirty="0"/>
          </a:p>
          <a:p>
            <a:r>
              <a:rPr lang="el-GR" dirty="0"/>
              <a:t>Γεωπολιτικοί στόχοι (Γαλλία)</a:t>
            </a:r>
          </a:p>
          <a:p>
            <a:r>
              <a:rPr lang="el-GR" dirty="0"/>
              <a:t>Παραμονή στον πυρήνα της ολοκλήρωσης</a:t>
            </a:r>
          </a:p>
          <a:p>
            <a:r>
              <a:rPr lang="el-GR" dirty="0"/>
              <a:t>Εξωτερικοί περιορισμοί για δημοσιονομική πειθαρχία (π.χ. Ιταλία, Ελλάδα (</a:t>
            </a:r>
            <a:r>
              <a:rPr lang="nl-NL" dirty="0"/>
              <a:t>v</a:t>
            </a:r>
            <a:r>
              <a:rPr lang="en-GB" dirty="0" err="1"/>
              <a:t>incolo</a:t>
            </a:r>
            <a:r>
              <a:rPr lang="en-GB" dirty="0"/>
              <a:t> </a:t>
            </a:r>
            <a:r>
              <a:rPr lang="en-GB" dirty="0" err="1"/>
              <a:t>esterno</a:t>
            </a:r>
            <a:r>
              <a:rPr lang="el-GR" dirty="0"/>
              <a:t>))</a:t>
            </a:r>
            <a:endParaRPr lang="en-GB" dirty="0"/>
          </a:p>
        </p:txBody>
      </p:sp>
    </p:spTree>
    <p:extLst>
      <p:ext uri="{BB962C8B-B14F-4D97-AF65-F5344CB8AC3E}">
        <p14:creationId xmlns:p14="http://schemas.microsoft.com/office/powerpoint/2010/main" val="1962049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d760a3b-06dc-4d95-a16f-c98e6d0e92d4"/>
</p:tagLst>
</file>

<file path=ppt/theme/theme1.xml><?xml version="1.0" encoding="utf-8"?>
<a:theme xmlns:a="http://schemas.openxmlformats.org/drawingml/2006/main" name="1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TotalTime>
  <Words>1330</Words>
  <Application>Microsoft Office PowerPoint</Application>
  <PresentationFormat>On-screen Show (4:3)</PresentationFormat>
  <Paragraphs>124</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1_Office Theme</vt:lpstr>
      <vt:lpstr>Η ΟΡΓΑΝΩΣΗ ΤΗΣ ΕΥΡΩΠΑΪΚΗΣ ΕΝΩΣΗΣ  Οικονομική και Νομισματική Ένωση (ΟΝΕ)</vt:lpstr>
      <vt:lpstr>Δομή της διάλεξης</vt:lpstr>
      <vt:lpstr>Τί είναι η ΟΝΕ</vt:lpstr>
      <vt:lpstr>Η σημασία της ΟΝΕ</vt:lpstr>
      <vt:lpstr>Υιοθεσία και χρήση του €</vt:lpstr>
      <vt:lpstr>PowerPoint Presentation</vt:lpstr>
      <vt:lpstr>Η πορεία προς την ΟΝΕ</vt:lpstr>
      <vt:lpstr>Τα στάδια υλοποίησης της Οικονομικής και Νομισματικής Ένωσης (ONE)</vt:lpstr>
      <vt:lpstr>Οι αρχικές θέσεις των κρατών μελών της ΕΕ για τη δημιουργία της ΟΝΕ</vt:lpstr>
      <vt:lpstr>Θεωρίες ολοκλήρωσης και ΟΝΕ</vt:lpstr>
      <vt:lpstr> Ο ρόλος της Ευρωπαϊκής Επιτροπής στην ΟΝΕ  </vt:lpstr>
      <vt:lpstr>Ο ρόλος του Ευρωπαϊκού Κοινοβουλίου</vt:lpstr>
      <vt:lpstr>Ο ρόλος του Eurogroup στην ΟΝΕ</vt:lpstr>
      <vt:lpstr>Ο σχεδιασμός της ΕΚΤ</vt:lpstr>
      <vt:lpstr>PowerPoint Presentation</vt:lpstr>
      <vt:lpstr>EKT: Μια συντηρητική ΚΤ;</vt:lpstr>
      <vt:lpstr>PowerPoint Presentation</vt:lpstr>
      <vt:lpstr>Αλλαγές στην ΟΝΕ την περίοδο της κρίσης Ι</vt:lpstr>
      <vt:lpstr>Αλλαγές στην ΟΝΕ την περίοδο της κρίσης ΙΙ</vt:lpstr>
      <vt:lpstr>Αλλαγές στην ΟΝΕ την περίοδο της κρίσης ΙΙΙ</vt:lpstr>
      <vt:lpstr>Ο διεθνής ρόλος του ευρώ</vt:lpstr>
      <vt:lpstr>Sources: BIS, IMF, Society for Worldwide Interbank Financial Telecommunication (SWIFT) and ECB calculations. Notes: The latest data for foreign exchange reserves, international debt and international loans are for the fourth quarter of 2022. SWIFT data are for December 2022. Foreign exchange turnover data are as at April 2022. *Since transactions in foreign exchange markets always involve two currencies, shares add up to 200%.</vt:lpstr>
      <vt:lpstr>Source: Eichengreen, B., Macaire, C., Mehl, A., Monnet, E. and Naef, A. (2022), “Is capital account convertibility required for the renminbi tο acquire reserve currency status?”, CEPR Working Paper, No DP17498. Notes: The chart plots the share of bilateral imports from China on the y-axis against the ratio of reserves held in renminbi to months of imports invoiced in renminbi on the x-axis for selected economies for which data on both variables are available in 2019.</vt:lpstr>
      <vt:lpstr>Προκλήσεις για την ΟΝΕ</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5AAYEU03/5AAYEU1A/1S – The Integration of the European Union   WEEK 2   Integration Revived?  The Single European Act</dc:title>
  <dc:creator>christoskourtelis@live.com</dc:creator>
  <cp:lastModifiedBy>Christos Kourtelis</cp:lastModifiedBy>
  <cp:revision>148</cp:revision>
  <dcterms:created xsi:type="dcterms:W3CDTF">2014-09-25T11:04:38Z</dcterms:created>
  <dcterms:modified xsi:type="dcterms:W3CDTF">2023-10-20T09:04:01Z</dcterms:modified>
</cp:coreProperties>
</file>