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2" r:id="rId1"/>
  </p:sldMasterIdLst>
  <p:notesMasterIdLst>
    <p:notesMasterId r:id="rId12"/>
  </p:notesMasterIdLst>
  <p:sldIdLst>
    <p:sldId id="384" r:id="rId2"/>
    <p:sldId id="394" r:id="rId3"/>
    <p:sldId id="395" r:id="rId4"/>
    <p:sldId id="391" r:id="rId5"/>
    <p:sldId id="385" r:id="rId6"/>
    <p:sldId id="386" r:id="rId7"/>
    <p:sldId id="387" r:id="rId8"/>
    <p:sldId id="388" r:id="rId9"/>
    <p:sldId id="389" r:id="rId10"/>
    <p:sldId id="39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87" autoAdjust="0"/>
    <p:restoredTop sz="86376"/>
  </p:normalViewPr>
  <p:slideViewPr>
    <p:cSldViewPr snapToGrid="0">
      <p:cViewPr varScale="1">
        <p:scale>
          <a:sx n="46" d="100"/>
          <a:sy n="46" d="100"/>
        </p:scale>
        <p:origin x="720" y="168"/>
      </p:cViewPr>
      <p:guideLst/>
    </p:cSldViewPr>
  </p:slideViewPr>
  <p:outlineViewPr>
    <p:cViewPr>
      <p:scale>
        <a:sx n="33" d="100"/>
        <a:sy n="33" d="100"/>
      </p:scale>
      <p:origin x="0" y="-724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747DF6-FD72-EF41-9A7C-DF43DDBE22BE}" type="datetimeFigureOut">
              <a:rPr lang="en-US" smtClean="0"/>
              <a:t>11/23/21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281A0-54E2-2044-8613-8849D8CC2326}" type="slidenum">
              <a:rPr lang="en-US" smtClean="0"/>
              <a:t>‹#›</a:t>
            </a:fld>
            <a:endParaRPr lang="en-US"/>
          </a:p>
        </p:txBody>
      </p:sp>
    </p:spTree>
    <p:extLst>
      <p:ext uri="{BB962C8B-B14F-4D97-AF65-F5344CB8AC3E}">
        <p14:creationId xmlns:p14="http://schemas.microsoft.com/office/powerpoint/2010/main" val="22015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76CD0C-7161-44EB-B501-0AB8FD98AAB3}" type="datetimeFigureOut">
              <a:rPr lang="el-GR" smtClean="0"/>
              <a:t>23/11/21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CD0C-7161-44EB-B501-0AB8FD98AAB3}" type="datetimeFigureOut">
              <a:rPr lang="el-GR" smtClean="0"/>
              <a:t>23/11/21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CD0C-7161-44EB-B501-0AB8FD98AAB3}" type="datetimeFigureOut">
              <a:rPr lang="el-GR" smtClean="0"/>
              <a:t>23/11/21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76CD0C-7161-44EB-B501-0AB8FD98AAB3}" type="datetimeFigureOut">
              <a:rPr lang="el-GR" smtClean="0"/>
              <a:t>23/11/21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76CD0C-7161-44EB-B501-0AB8FD98AAB3}" type="datetimeFigureOut">
              <a:rPr lang="el-GR" smtClean="0"/>
              <a:t>23/11/21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76CD0C-7161-44EB-B501-0AB8FD98AAB3}" type="datetimeFigureOut">
              <a:rPr lang="el-GR" smtClean="0"/>
              <a:t>23/11/21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76CD0C-7161-44EB-B501-0AB8FD98AAB3}" type="datetimeFigureOut">
              <a:rPr lang="el-GR" smtClean="0"/>
              <a:t>23/11/21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76CD0C-7161-44EB-B501-0AB8FD98AAB3}" type="datetimeFigureOut">
              <a:rPr lang="el-GR" smtClean="0"/>
              <a:t>23/11/21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6CD0C-7161-44EB-B501-0AB8FD98AAB3}" type="datetimeFigureOut">
              <a:rPr lang="el-GR" smtClean="0"/>
              <a:t>23/11/21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76CD0C-7161-44EB-B501-0AB8FD98AAB3}" type="datetimeFigureOut">
              <a:rPr lang="el-GR" smtClean="0"/>
              <a:t>23/11/21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76CD0C-7161-44EB-B501-0AB8FD98AAB3}" type="datetimeFigureOut">
              <a:rPr lang="el-GR" smtClean="0"/>
              <a:t>23/11/21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5D4AB29-F1E7-451E-A982-95BDC7B636A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6CD0C-7161-44EB-B501-0AB8FD98AAB3}" type="datetimeFigureOut">
              <a:rPr lang="el-GR" smtClean="0"/>
              <a:t>23/11/21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4AB29-F1E7-451E-A982-95BDC7B636AB}" type="slidenum">
              <a:rPr lang="el-GR" smtClean="0"/>
              <a:t>‹#›</a:t>
            </a:fld>
            <a:endParaRPr lang="el-GR"/>
          </a:p>
        </p:txBody>
      </p:sp>
    </p:spTree>
    <p:extLst>
      <p:ext uri="{BB962C8B-B14F-4D97-AF65-F5344CB8AC3E}">
        <p14:creationId xmlns:p14="http://schemas.microsoft.com/office/powerpoint/2010/main" val="403265834"/>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altLang="en-US" sz="3600" dirty="0">
                <a:latin typeface="+mn-lt"/>
                <a:ea typeface="Arial" charset="0"/>
                <a:cs typeface="Arial" charset="0"/>
              </a:rPr>
              <a:t>2</a:t>
            </a:r>
            <a:r>
              <a:rPr lang="el-GR" altLang="en-US" sz="3600" baseline="30000" dirty="0">
                <a:latin typeface="+mn-lt"/>
                <a:ea typeface="Arial" charset="0"/>
                <a:cs typeface="Arial" charset="0"/>
              </a:rPr>
              <a:t>η</a:t>
            </a:r>
            <a:r>
              <a:rPr lang="el-GR" altLang="en-US" sz="3600" dirty="0">
                <a:latin typeface="+mn-lt"/>
                <a:ea typeface="Arial" charset="0"/>
                <a:cs typeface="Arial" charset="0"/>
              </a:rPr>
              <a:t> ενότητα </a:t>
            </a:r>
            <a:br>
              <a:rPr lang="el-GR" altLang="en-US" sz="3600" dirty="0">
                <a:latin typeface="+mn-lt"/>
                <a:ea typeface="Arial" charset="0"/>
                <a:cs typeface="Arial" charset="0"/>
              </a:rPr>
            </a:br>
            <a:r>
              <a:rPr lang="el-GR" altLang="en-US" sz="3600" dirty="0">
                <a:latin typeface="+mn-lt"/>
                <a:ea typeface="Arial" charset="0"/>
                <a:cs typeface="Arial" charset="0"/>
              </a:rPr>
              <a:t> </a:t>
            </a:r>
            <a:r>
              <a:rPr lang="el-GR" altLang="en-US" sz="4000" b="1" dirty="0" err="1">
                <a:solidFill>
                  <a:schemeClr val="accent1">
                    <a:lumMod val="75000"/>
                  </a:schemeClr>
                </a:solidFill>
                <a:latin typeface="+mn-lt"/>
                <a:ea typeface="Arial" charset="0"/>
                <a:cs typeface="Arial" charset="0"/>
              </a:rPr>
              <a:t>Οικοσυστημική</a:t>
            </a:r>
            <a:r>
              <a:rPr lang="el-GR" altLang="en-US" sz="4000" b="1" dirty="0">
                <a:solidFill>
                  <a:schemeClr val="accent1">
                    <a:lumMod val="75000"/>
                  </a:schemeClr>
                </a:solidFill>
                <a:latin typeface="+mn-lt"/>
                <a:ea typeface="Arial" charset="0"/>
                <a:cs typeface="Arial" charset="0"/>
              </a:rPr>
              <a:t> σκέψη                                    και ανθεκτικότητα- ενσωμάτωση στον σχεδιασμό</a:t>
            </a:r>
            <a:endParaRPr lang="en-US" sz="4000" b="1" dirty="0">
              <a:solidFill>
                <a:schemeClr val="accent1">
                  <a:lumMod val="75000"/>
                </a:schemeClr>
              </a:solidFill>
              <a:latin typeface="+mn-lt"/>
              <a:ea typeface="Arial" charset="0"/>
              <a:cs typeface="Arial"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319869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Εξελικτική ανθεκτικότητα </a:t>
            </a:r>
            <a:endParaRPr lang="en-US" b="1" dirty="0"/>
          </a:p>
        </p:txBody>
      </p:sp>
      <p:sp>
        <p:nvSpPr>
          <p:cNvPr id="3" name="Content Placeholder 2"/>
          <p:cNvSpPr>
            <a:spLocks noGrp="1"/>
          </p:cNvSpPr>
          <p:nvPr>
            <p:ph idx="1"/>
          </p:nvPr>
        </p:nvSpPr>
        <p:spPr/>
        <p:txBody>
          <a:bodyPr>
            <a:normAutofit fontScale="92500" lnSpcReduction="10000"/>
          </a:bodyPr>
          <a:lstStyle/>
          <a:p>
            <a:r>
              <a:rPr lang="el-GR" dirty="0"/>
              <a:t>Ο </a:t>
            </a:r>
            <a:r>
              <a:rPr lang="el-GR" dirty="0" err="1"/>
              <a:t>Holling</a:t>
            </a:r>
            <a:r>
              <a:rPr lang="el-GR" dirty="0"/>
              <a:t> έχει αναπτύξει την κατανόηση της </a:t>
            </a:r>
            <a:r>
              <a:rPr lang="el-GR" b="1" dirty="0"/>
              <a:t>εξελικτικής ανθεκτικότητας </a:t>
            </a:r>
            <a:r>
              <a:rPr lang="el-GR" dirty="0"/>
              <a:t>σε πολύπλοκα προσαρμοστικά συστήματα μέσω της ιδέας του </a:t>
            </a:r>
            <a:r>
              <a:rPr lang="el-GR" b="1" dirty="0"/>
              <a:t>«προσαρμοστικού κύκλου», </a:t>
            </a:r>
            <a:r>
              <a:rPr lang="el-GR" dirty="0"/>
              <a:t>που αποτελείται από ενθυλακωμένα υποσυστήματα σε πολλαπλές κλίμακες και ταχύτητες που περνούν από κύκλους </a:t>
            </a:r>
            <a:r>
              <a:rPr lang="el-GR" i="1" dirty="0"/>
              <a:t>ανάπτυξης</a:t>
            </a:r>
            <a:r>
              <a:rPr lang="el-GR" dirty="0"/>
              <a:t>, </a:t>
            </a:r>
            <a:r>
              <a:rPr lang="el-GR" i="1" dirty="0"/>
              <a:t>διατήρησης</a:t>
            </a:r>
            <a:r>
              <a:rPr lang="el-GR" dirty="0"/>
              <a:t>, </a:t>
            </a:r>
            <a:r>
              <a:rPr lang="el-GR" i="1" dirty="0"/>
              <a:t>(δημιουργικής) καταστροφής </a:t>
            </a:r>
            <a:r>
              <a:rPr lang="el-GR" dirty="0"/>
              <a:t>και </a:t>
            </a:r>
            <a:r>
              <a:rPr lang="el-GR" i="1" dirty="0"/>
              <a:t>αναδιοργάνωσης</a:t>
            </a:r>
            <a:r>
              <a:rPr lang="el-GR" dirty="0"/>
              <a:t> (</a:t>
            </a:r>
            <a:r>
              <a:rPr lang="el-GR" dirty="0" err="1"/>
              <a:t>Gunderson</a:t>
            </a:r>
            <a:r>
              <a:rPr lang="el-GR" dirty="0"/>
              <a:t> και </a:t>
            </a:r>
            <a:r>
              <a:rPr lang="el-GR" dirty="0" err="1"/>
              <a:t>Holling</a:t>
            </a:r>
            <a:r>
              <a:rPr lang="el-GR" dirty="0"/>
              <a:t> 2000). </a:t>
            </a:r>
          </a:p>
          <a:p>
            <a:r>
              <a:rPr lang="el-GR" dirty="0"/>
              <a:t>Χαρακτηρίζεται από συνεχείς αλληλεπιδράσεις μεταξύ αργών και γρήγορων συστημάτων και μικρών και μεγάλων. Οι μακρύτερες, βραδύτερες διεργασίες λαμβάνουν χώρα σε μεγαλύτερη κλίμακα, ενώ σε μικρότερες κλίμακες, συντελούνται βραχύτερες και ταχύτερες διεργασίες, διατηρώντας παράλληλα την ανθεκτικότητα του συστήματος σε όλο τον «προσαρμοστικό κύκλο» (</a:t>
            </a:r>
            <a:r>
              <a:rPr lang="en-US" dirty="0"/>
              <a:t>adaptive cycle)</a:t>
            </a:r>
            <a:r>
              <a:rPr lang="el-GR" dirty="0"/>
              <a:t>. </a:t>
            </a:r>
          </a:p>
          <a:p>
            <a:pPr marL="0" indent="0">
              <a:buNone/>
            </a:pPr>
            <a:endParaRPr lang="en-US" dirty="0"/>
          </a:p>
        </p:txBody>
      </p:sp>
    </p:spTree>
    <p:extLst>
      <p:ext uri="{BB962C8B-B14F-4D97-AF65-F5344CB8AC3E}">
        <p14:creationId xmlns:p14="http://schemas.microsoft.com/office/powerpoint/2010/main" val="73558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είναι το οικοσύστημα ;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367458"/>
            <a:ext cx="10035745" cy="4809505"/>
          </a:xfrm>
        </p:spPr>
      </p:pic>
    </p:spTree>
    <p:extLst>
      <p:ext uri="{BB962C8B-B14F-4D97-AF65-F5344CB8AC3E}">
        <p14:creationId xmlns:p14="http://schemas.microsoft.com/office/powerpoint/2010/main" val="25736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a:t>Οικοσυστημικές</a:t>
            </a:r>
            <a:r>
              <a:rPr lang="el-GR" dirty="0"/>
              <a:t> υπηρεσίες</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1690688"/>
            <a:ext cx="10515599" cy="4401193"/>
          </a:xfrm>
        </p:spPr>
      </p:pic>
    </p:spTree>
    <p:extLst>
      <p:ext uri="{BB962C8B-B14F-4D97-AF65-F5344CB8AC3E}">
        <p14:creationId xmlns:p14="http://schemas.microsoft.com/office/powerpoint/2010/main" val="1150489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Στρατηγική για την βιοποικιλότητα και για την πράσινη υποδομή</a:t>
            </a:r>
            <a:endParaRPr lang="en-US" dirty="0"/>
          </a:p>
        </p:txBody>
      </p:sp>
      <p:sp>
        <p:nvSpPr>
          <p:cNvPr id="3" name="Content Placeholder 2"/>
          <p:cNvSpPr>
            <a:spLocks noGrp="1"/>
          </p:cNvSpPr>
          <p:nvPr>
            <p:ph idx="1"/>
          </p:nvPr>
        </p:nvSpPr>
        <p:spPr/>
        <p:txBody>
          <a:bodyPr/>
          <a:lstStyle/>
          <a:p>
            <a:r>
              <a:rPr lang="el-GR" dirty="0"/>
              <a:t>Η ιδέα πίσω από τις στρατηγικές αυτές είναι ότι το ίδιο κομμάτι γης μπορεί να παρέχει πολλαπλά περιβαλλοντικά, κοινωνικά, πολιτιστικά και οικονομικά οφέλη, αν και εφόσον τα οικοσυστήματα βρίσκονται σε υγιή κατάσταση. </a:t>
            </a:r>
          </a:p>
          <a:p>
            <a:endParaRPr lang="el-GR" dirty="0"/>
          </a:p>
          <a:p>
            <a:r>
              <a:rPr lang="el-GR" sz="3200" dirty="0"/>
              <a:t>Ευρωπαϊκή Στρατηγική για την βιοποικιλότητα 2011 </a:t>
            </a:r>
          </a:p>
          <a:p>
            <a:r>
              <a:rPr lang="el-GR" sz="3200" dirty="0"/>
              <a:t>Ευρωπαϊκή Στρατηγική για την Πράσινη Υποδομή, 2013 </a:t>
            </a:r>
          </a:p>
          <a:p>
            <a:endParaRPr lang="en-US" dirty="0"/>
          </a:p>
        </p:txBody>
      </p:sp>
    </p:spTree>
    <p:extLst>
      <p:ext uri="{BB962C8B-B14F-4D97-AF65-F5344CB8AC3E}">
        <p14:creationId xmlns:p14="http://schemas.microsoft.com/office/powerpoint/2010/main" val="30493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err="1"/>
              <a:t>Οικοσυστημική</a:t>
            </a:r>
            <a:r>
              <a:rPr lang="el-GR" b="1" dirty="0"/>
              <a:t> σκέψη </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8760" y="1508760"/>
            <a:ext cx="8663940" cy="5120640"/>
          </a:xfrm>
        </p:spPr>
      </p:pic>
    </p:spTree>
    <p:extLst>
      <p:ext uri="{BB962C8B-B14F-4D97-AF65-F5344CB8AC3E}">
        <p14:creationId xmlns:p14="http://schemas.microsoft.com/office/powerpoint/2010/main" val="1694483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Ανθεκτικότητα (</a:t>
            </a:r>
            <a:r>
              <a:rPr lang="en-US" b="1" dirty="0"/>
              <a:t>Resilience)</a:t>
            </a:r>
          </a:p>
        </p:txBody>
      </p:sp>
      <p:sp>
        <p:nvSpPr>
          <p:cNvPr id="3" name="Content Placeholder 2"/>
          <p:cNvSpPr>
            <a:spLocks noGrp="1"/>
          </p:cNvSpPr>
          <p:nvPr>
            <p:ph idx="1"/>
          </p:nvPr>
        </p:nvSpPr>
        <p:spPr>
          <a:xfrm>
            <a:off x="838200" y="1825625"/>
            <a:ext cx="10515600" cy="3590437"/>
          </a:xfrm>
        </p:spPr>
        <p:txBody>
          <a:bodyPr/>
          <a:lstStyle/>
          <a:p>
            <a:r>
              <a:rPr lang="el-GR" dirty="0"/>
              <a:t>Μια εκτεταμένη ανασκόπηση της βιβλιογραφίας από ένα ευρύ φάσμα επιστημονικών κλάδων</a:t>
            </a:r>
            <a:r>
              <a:rPr lang="en-US" dirty="0"/>
              <a:t> </a:t>
            </a:r>
            <a:r>
              <a:rPr lang="el-GR" dirty="0"/>
              <a:t>από την </a:t>
            </a:r>
            <a:r>
              <a:rPr lang="el-GR" dirty="0" err="1"/>
              <a:t>Davoudi</a:t>
            </a:r>
            <a:r>
              <a:rPr lang="el-GR" dirty="0"/>
              <a:t> (2012), δημιούργησε </a:t>
            </a:r>
            <a:r>
              <a:rPr lang="el-GR" b="1" dirty="0"/>
              <a:t>τρεις ευρείες αντιλήψεις για την ανθεκτικότητα</a:t>
            </a:r>
            <a:r>
              <a:rPr lang="el-GR" dirty="0"/>
              <a:t>: </a:t>
            </a:r>
          </a:p>
          <a:p>
            <a:r>
              <a:rPr lang="el-GR" dirty="0"/>
              <a:t>Μηχανική ανθεκτικότητα </a:t>
            </a:r>
          </a:p>
          <a:p>
            <a:r>
              <a:rPr lang="el-GR" dirty="0"/>
              <a:t>Οικολογική ανθεκτικότητα και </a:t>
            </a:r>
          </a:p>
          <a:p>
            <a:r>
              <a:rPr lang="el-GR" dirty="0"/>
              <a:t>εξελικτική ανθεκτικότητα (η οποία είναι γνωστή και ως «</a:t>
            </a:r>
            <a:r>
              <a:rPr lang="el-GR" dirty="0" err="1"/>
              <a:t>κοινωνικο</a:t>
            </a:r>
            <a:r>
              <a:rPr lang="el-GR" dirty="0"/>
              <a:t>-οικολογική» ανθεκτικότητα).</a:t>
            </a:r>
            <a:endParaRPr lang="en-US" dirty="0"/>
          </a:p>
        </p:txBody>
      </p:sp>
    </p:spTree>
    <p:extLst>
      <p:ext uri="{BB962C8B-B14F-4D97-AF65-F5344CB8AC3E}">
        <p14:creationId xmlns:p14="http://schemas.microsoft.com/office/powerpoint/2010/main" val="1400129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Ανθεκτικότητα (</a:t>
            </a:r>
            <a:r>
              <a:rPr lang="en-US" b="1" dirty="0"/>
              <a:t>Resilience)</a:t>
            </a:r>
            <a:endParaRPr lang="en-US" dirty="0"/>
          </a:p>
        </p:txBody>
      </p:sp>
      <p:sp>
        <p:nvSpPr>
          <p:cNvPr id="3" name="Content Placeholder 2"/>
          <p:cNvSpPr>
            <a:spLocks noGrp="1"/>
          </p:cNvSpPr>
          <p:nvPr>
            <p:ph idx="1"/>
          </p:nvPr>
        </p:nvSpPr>
        <p:spPr/>
        <p:txBody>
          <a:bodyPr>
            <a:normAutofit/>
          </a:bodyPr>
          <a:lstStyle/>
          <a:p>
            <a:r>
              <a:rPr lang="el-GR" sz="2400" dirty="0"/>
              <a:t>Η </a:t>
            </a:r>
            <a:r>
              <a:rPr lang="el-GR" sz="2400" b="1" dirty="0"/>
              <a:t>μηχανική ανθεκτικότητα </a:t>
            </a:r>
            <a:r>
              <a:rPr lang="el-GR" sz="2400" dirty="0"/>
              <a:t>αναφέρεται στην ικανότητα ενός συστήματος να επιστρέψει σε μια </a:t>
            </a:r>
            <a:r>
              <a:rPr lang="el-GR" sz="2400" b="1" dirty="0"/>
              <a:t>ισορροπία ή σταθερή κατάσταση μετά από μια διαταραχή</a:t>
            </a:r>
            <a:r>
              <a:rPr lang="el-GR" sz="2400" dirty="0"/>
              <a:t>.                          Η έμφαση δίνεται στον χρόνο επιστροφής, στην «αποτελεσματικότητα, σταθερότητα και </a:t>
            </a:r>
            <a:r>
              <a:rPr lang="el-GR" sz="2400" dirty="0" err="1"/>
              <a:t>προβλεψιμότητα</a:t>
            </a:r>
            <a:r>
              <a:rPr lang="el-GR" sz="2400" dirty="0"/>
              <a:t>», που θεωρούνται απαραίτητα για τον βέλτιστο μηχανικό σχεδιασμό (</a:t>
            </a:r>
            <a:r>
              <a:rPr lang="el-GR" sz="2400" dirty="0" err="1"/>
              <a:t>Holling</a:t>
            </a:r>
            <a:r>
              <a:rPr lang="el-GR" sz="2400" dirty="0"/>
              <a:t> 1996, 33, </a:t>
            </a:r>
            <a:r>
              <a:rPr lang="el-GR" sz="2400" dirty="0" err="1"/>
              <a:t>Gunderson</a:t>
            </a:r>
            <a:r>
              <a:rPr lang="el-GR" sz="2400" dirty="0"/>
              <a:t>, 2000).</a:t>
            </a:r>
          </a:p>
          <a:p>
            <a:endParaRPr lang="el-GR" sz="2400" dirty="0"/>
          </a:p>
          <a:p>
            <a:r>
              <a:rPr lang="el-GR" sz="2400" b="1" dirty="0"/>
              <a:t>Η οικολογική ανθεκτικότητα </a:t>
            </a:r>
            <a:r>
              <a:rPr lang="el-GR" sz="2400" dirty="0"/>
              <a:t>(</a:t>
            </a:r>
            <a:r>
              <a:rPr lang="el-GR" sz="2400" dirty="0" err="1"/>
              <a:t>Walker</a:t>
            </a:r>
            <a:r>
              <a:rPr lang="el-GR" sz="2400" dirty="0"/>
              <a:t> </a:t>
            </a:r>
            <a:r>
              <a:rPr lang="el-GR" sz="2400" dirty="0" err="1"/>
              <a:t>et</a:t>
            </a:r>
            <a:r>
              <a:rPr lang="el-GR" sz="2400" dirty="0"/>
              <a:t> </a:t>
            </a:r>
            <a:r>
              <a:rPr lang="el-GR" sz="2400" dirty="0" err="1"/>
              <a:t>al</a:t>
            </a:r>
            <a:r>
              <a:rPr lang="el-GR" sz="2400" dirty="0"/>
              <a:t>., 1969, </a:t>
            </a:r>
            <a:r>
              <a:rPr lang="el-GR" sz="2400" dirty="0" err="1"/>
              <a:t>Holling</a:t>
            </a:r>
            <a:r>
              <a:rPr lang="el-GR" sz="2400" dirty="0"/>
              <a:t> 1996) υποδηλώνει ότι υπάρχουν </a:t>
            </a:r>
            <a:r>
              <a:rPr lang="el-GR" sz="2400" b="1" dirty="0"/>
              <a:t>πολλαπλές ισορροπίες </a:t>
            </a:r>
            <a:r>
              <a:rPr lang="el-GR" sz="2400" dirty="0"/>
              <a:t>και ότι «οι αστάθειες μπορούν να μεταστρέψουν ένα σύστημα σε ένα άλλο πεδίο σταθερότητας» (</a:t>
            </a:r>
            <a:r>
              <a:rPr lang="el-GR" sz="2400" dirty="0" err="1"/>
              <a:t>Gunderson</a:t>
            </a:r>
            <a:r>
              <a:rPr lang="el-GR" sz="2400" dirty="0"/>
              <a:t> 2000, 426). </a:t>
            </a:r>
            <a:endParaRPr lang="en-US" sz="2400" dirty="0"/>
          </a:p>
        </p:txBody>
      </p:sp>
    </p:spTree>
    <p:extLst>
      <p:ext uri="{BB962C8B-B14F-4D97-AF65-F5344CB8AC3E}">
        <p14:creationId xmlns:p14="http://schemas.microsoft.com/office/powerpoint/2010/main" val="474785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Σύγκριση μηχανικής και οικολογικής ανθεκτικότητας </a:t>
            </a:r>
            <a:endParaRPr lang="en-US" b="1" dirty="0"/>
          </a:p>
        </p:txBody>
      </p:sp>
      <p:sp>
        <p:nvSpPr>
          <p:cNvPr id="3" name="Content Placeholder 2"/>
          <p:cNvSpPr>
            <a:spLocks noGrp="1"/>
          </p:cNvSpPr>
          <p:nvPr>
            <p:ph idx="1"/>
          </p:nvPr>
        </p:nvSpPr>
        <p:spPr/>
        <p:txBody>
          <a:bodyPr>
            <a:normAutofit/>
          </a:bodyPr>
          <a:lstStyle/>
          <a:p>
            <a:r>
              <a:rPr lang="el-GR" sz="2400" dirty="0"/>
              <a:t>Ενώ η ανθεκτικότητα στη μηχανική επικεντρώνεται στη </a:t>
            </a:r>
            <a:r>
              <a:rPr lang="el-GR" sz="2400" b="1" dirty="0"/>
              <a:t>διατήρηση της αποτελεσματικότητας της λειτουργίας</a:t>
            </a:r>
            <a:r>
              <a:rPr lang="el-GR" sz="2400" dirty="0"/>
              <a:t>, η οικολογική ανθεκτικότητα επικεντρώνεται στη </a:t>
            </a:r>
            <a:r>
              <a:rPr lang="el-GR" sz="2400" b="1" dirty="0"/>
              <a:t>διατήρηση της λειτουργίας </a:t>
            </a:r>
            <a:r>
              <a:rPr lang="el-GR" sz="2400" dirty="0"/>
              <a:t>(</a:t>
            </a:r>
            <a:r>
              <a:rPr lang="el-GR" sz="2400" dirty="0" err="1"/>
              <a:t>Holling</a:t>
            </a:r>
            <a:r>
              <a:rPr lang="el-GR" sz="2400" dirty="0"/>
              <a:t> 1996, 33), παρόλο που η ίδια η λειτουργία μπορεί να έχει αλλάξει. </a:t>
            </a:r>
          </a:p>
          <a:p>
            <a:endParaRPr lang="el-GR" sz="2400" dirty="0"/>
          </a:p>
          <a:p>
            <a:r>
              <a:rPr lang="el-GR" sz="2400" dirty="0"/>
              <a:t>Τόσο η μηχανική όσο και η οικολογική ανθεκτικότητα έχουν κοινά την ιδέα μιας </a:t>
            </a:r>
            <a:r>
              <a:rPr lang="el-GR" sz="2400" b="1" dirty="0"/>
              <a:t>σταθερής ισορροπίας</a:t>
            </a:r>
            <a:r>
              <a:rPr lang="el-GR" sz="2400" dirty="0"/>
              <a:t>, είτε πρόκειται για μια </a:t>
            </a:r>
            <a:r>
              <a:rPr lang="el-GR" sz="2400" dirty="0" err="1"/>
              <a:t>προϋπάρχουσα</a:t>
            </a:r>
            <a:r>
              <a:rPr lang="el-GR" sz="2400" dirty="0"/>
              <a:t> κατάσταση στην οποία ένα σύστημα επανέρχεται  (</a:t>
            </a:r>
            <a:r>
              <a:rPr lang="el-GR" sz="2400" i="1" dirty="0"/>
              <a:t>μηχανική</a:t>
            </a:r>
            <a:r>
              <a:rPr lang="el-GR" sz="2400" dirty="0"/>
              <a:t>) είτε για μια νέα κατάσταση  στην οποία το σύστημα περιέρχεται (</a:t>
            </a:r>
            <a:r>
              <a:rPr lang="el-GR" sz="2400" i="1" dirty="0"/>
              <a:t>οικολογική</a:t>
            </a:r>
            <a:r>
              <a:rPr lang="el-GR" sz="2400" dirty="0"/>
              <a:t>) (</a:t>
            </a:r>
            <a:r>
              <a:rPr lang="el-GR" sz="2400" dirty="0" err="1"/>
              <a:t>Davoudi</a:t>
            </a:r>
            <a:r>
              <a:rPr lang="el-GR" sz="2400" dirty="0"/>
              <a:t> 2012, 301).</a:t>
            </a:r>
            <a:endParaRPr lang="en-US" sz="2400" dirty="0"/>
          </a:p>
        </p:txBody>
      </p:sp>
    </p:spTree>
    <p:extLst>
      <p:ext uri="{BB962C8B-B14F-4D97-AF65-F5344CB8AC3E}">
        <p14:creationId xmlns:p14="http://schemas.microsoft.com/office/powerpoint/2010/main" val="1486071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  </a:t>
            </a:r>
            <a:r>
              <a:rPr lang="el-GR" b="1" dirty="0"/>
              <a:t>Εξελικτική προσέγγιση της ανθεκτικότητας</a:t>
            </a:r>
            <a:endParaRPr lang="en-US" b="1" dirty="0"/>
          </a:p>
        </p:txBody>
      </p:sp>
      <p:sp>
        <p:nvSpPr>
          <p:cNvPr id="3" name="Content Placeholder 2"/>
          <p:cNvSpPr>
            <a:spLocks noGrp="1"/>
          </p:cNvSpPr>
          <p:nvPr>
            <p:ph idx="1"/>
          </p:nvPr>
        </p:nvSpPr>
        <p:spPr/>
        <p:txBody>
          <a:bodyPr>
            <a:normAutofit fontScale="85000" lnSpcReduction="20000"/>
          </a:bodyPr>
          <a:lstStyle/>
          <a:p>
            <a:r>
              <a:rPr lang="el-GR" dirty="0"/>
              <a:t>Πιο πρόσφατα, αυτό που αποκαλούμε εξελικτικές προσεγγίσεις για την ανθεκτικότητα αμφισβήτησε την ιδέα ότι οι παράγοντες σταθερότητας παραμένουν σταθεροί με την πάροδο του χρόνου (</a:t>
            </a:r>
            <a:r>
              <a:rPr lang="el-GR" dirty="0" err="1"/>
              <a:t>Scheffer</a:t>
            </a:r>
            <a:r>
              <a:rPr lang="el-GR" dirty="0"/>
              <a:t> 2009). </a:t>
            </a:r>
          </a:p>
          <a:p>
            <a:r>
              <a:rPr lang="el-GR" dirty="0"/>
              <a:t>Η άλλη απόδοση της εξελικτικής ανθεκτικότητας, η «</a:t>
            </a:r>
            <a:r>
              <a:rPr lang="el-GR" dirty="0" err="1"/>
              <a:t>κοινωνικο</a:t>
            </a:r>
            <a:r>
              <a:rPr lang="el-GR" dirty="0"/>
              <a:t>-οικολογική ανθεκτικότητα», τονίζει τον τρόπο με τον οποίο αυτή αγκαλιάζει «τους ανθρώπους και τη φύση ως αλληλεξαρτώμενα συστήματα» (</a:t>
            </a:r>
            <a:r>
              <a:rPr lang="el-GR" dirty="0" err="1"/>
              <a:t>Folke</a:t>
            </a:r>
            <a:r>
              <a:rPr lang="el-GR" dirty="0"/>
              <a:t> </a:t>
            </a:r>
            <a:r>
              <a:rPr lang="el-GR" dirty="0" err="1"/>
              <a:t>et</a:t>
            </a:r>
            <a:r>
              <a:rPr lang="el-GR" dirty="0"/>
              <a:t> </a:t>
            </a:r>
            <a:r>
              <a:rPr lang="el-GR" dirty="0" err="1"/>
              <a:t>al</a:t>
            </a:r>
            <a:r>
              <a:rPr lang="el-GR" dirty="0"/>
              <a:t>., 2010, 21). </a:t>
            </a:r>
          </a:p>
          <a:p>
            <a:r>
              <a:rPr lang="el-GR" dirty="0"/>
              <a:t>Με αυτή την οπτική, </a:t>
            </a:r>
            <a:r>
              <a:rPr lang="el-GR" b="1" dirty="0"/>
              <a:t>αντί να θεωρεί την ανθεκτικότητα ως «επιστροφή στην κανονικότητα» </a:t>
            </a:r>
            <a:r>
              <a:rPr lang="el-GR" dirty="0"/>
              <a:t>(</a:t>
            </a:r>
            <a:r>
              <a:rPr lang="el-GR" dirty="0" err="1"/>
              <a:t>Pendall</a:t>
            </a:r>
            <a:r>
              <a:rPr lang="el-GR" dirty="0"/>
              <a:t> </a:t>
            </a:r>
            <a:r>
              <a:rPr lang="el-GR" dirty="0" err="1"/>
              <a:t>et</a:t>
            </a:r>
            <a:r>
              <a:rPr lang="el-GR" dirty="0"/>
              <a:t> </a:t>
            </a:r>
            <a:r>
              <a:rPr lang="el-GR" dirty="0" err="1"/>
              <a:t>al</a:t>
            </a:r>
            <a:r>
              <a:rPr lang="el-GR" dirty="0"/>
              <a:t>., 2010, 76), την θεωρεί ως την ικανότητα των πολύπλοκων </a:t>
            </a:r>
            <a:r>
              <a:rPr lang="el-GR" dirty="0" err="1"/>
              <a:t>κοινωνικο</a:t>
            </a:r>
            <a:r>
              <a:rPr lang="el-GR" dirty="0"/>
              <a:t>-οικολογικών συστημάτων να αλλάξουν, να προσαρμοστούν ή να μεταμορφωθούν ύστερα από συνθήκες πίεσης ή καταπόνησης ( κρίσης)  (</a:t>
            </a:r>
            <a:r>
              <a:rPr lang="el-GR" dirty="0" err="1"/>
              <a:t>Carpenter</a:t>
            </a:r>
            <a:r>
              <a:rPr lang="el-GR" dirty="0"/>
              <a:t> </a:t>
            </a:r>
            <a:r>
              <a:rPr lang="el-GR" dirty="0" err="1"/>
              <a:t>et</a:t>
            </a:r>
            <a:r>
              <a:rPr lang="el-GR" dirty="0"/>
              <a:t> </a:t>
            </a:r>
            <a:r>
              <a:rPr lang="el-GR" dirty="0" err="1"/>
              <a:t>αϊ</a:t>
            </a:r>
            <a:r>
              <a:rPr lang="el-GR" dirty="0"/>
              <a:t>., 2005). </a:t>
            </a:r>
          </a:p>
          <a:p>
            <a:r>
              <a:rPr lang="el-GR" dirty="0"/>
              <a:t>Με άλλα λόγια, αγκαλιάζει όλα τα είδη εξελικτικής αλλαγής που έχουν χαρακτηρίσει αλληλένδετα φυσικά και ανθρώπινα συστήματα σε όλη την ιστορία.</a:t>
            </a:r>
            <a:endParaRPr lang="en-US" dirty="0"/>
          </a:p>
        </p:txBody>
      </p:sp>
    </p:spTree>
    <p:extLst>
      <p:ext uri="{BB962C8B-B14F-4D97-AF65-F5344CB8AC3E}">
        <p14:creationId xmlns:p14="http://schemas.microsoft.com/office/powerpoint/2010/main" val="10567217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TotalTime>
  <Words>578</Words>
  <Application>Microsoft Macintosh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2η ενότητα   Οικοσυστημική σκέψη                                    και ανθεκτικότητα- ενσωμάτωση στον σχεδιασμό</vt:lpstr>
      <vt:lpstr>Τι είναι το οικοσύστημα ; </vt:lpstr>
      <vt:lpstr>Οικοσυστημικές υπηρεσίες</vt:lpstr>
      <vt:lpstr>Στρατηγική για την βιοποικιλότητα και για την πράσινη υποδομή</vt:lpstr>
      <vt:lpstr>Οικοσυστημική σκέψη </vt:lpstr>
      <vt:lpstr>Ανθεκτικότητα (Resilience)</vt:lpstr>
      <vt:lpstr>Ανθεκτικότητα (Resilience)</vt:lpstr>
      <vt:lpstr>Σύγκριση μηχανικής και οικολογικής ανθεκτικότητας </vt:lpstr>
      <vt:lpstr>  Εξελικτική προσέγγιση της ανθεκτικότητας</vt:lpstr>
      <vt:lpstr>Εξελικτική ανθεκτικότητα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Georgia Gemenetzi</dc:creator>
  <cp:lastModifiedBy>Stella Kyvelou</cp:lastModifiedBy>
  <cp:revision>69</cp:revision>
  <dcterms:created xsi:type="dcterms:W3CDTF">2019-01-06T05:59:41Z</dcterms:created>
  <dcterms:modified xsi:type="dcterms:W3CDTF">2021-11-23T09:01:17Z</dcterms:modified>
</cp:coreProperties>
</file>