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bin" ContentType="application/vnd.openxmlformats-officedocument.oleObject"/>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emf" ContentType="image/x-emf"/>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vml" ContentType="application/vnd.openxmlformats-officedocument.vmlDrawing"/>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70" r:id="rId8"/>
    <p:sldId id="271" r:id="rId9"/>
    <p:sldId id="263" r:id="rId10"/>
    <p:sldId id="262" r:id="rId11"/>
    <p:sldId id="264" r:id="rId12"/>
    <p:sldId id="265" r:id="rId13"/>
    <p:sldId id="266" r:id="rId14"/>
    <p:sldId id="267" r:id="rId15"/>
    <p:sldId id="268" r:id="rId16"/>
    <p:sldId id="269" r:id="rId17"/>
    <p:sldId id="272" r:id="rId18"/>
  </p:sldIdLst>
  <p:sldSz cx="9144000" cy="6858000" type="screen4x3"/>
  <p:notesSz cx="6858000" cy="9144000"/>
  <p:defaultTextStyle>
    <a:defPPr>
      <a:defRPr lang="el-GR"/>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1080"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drawings/_rels/vmlDrawing1.vml.rels><?xml version="1.0" encoding="UTF-8" standalone="yes"?>
<Relationships xmlns="http://schemas.openxmlformats.org/package/2006/relationships"><Relationship Id="rId3" Type="http://schemas.openxmlformats.org/officeDocument/2006/relationships/image" Target="../media/image5.wmf"/><Relationship Id="rId2" Type="http://schemas.openxmlformats.org/officeDocument/2006/relationships/image" Target="../media/image4.wmf"/><Relationship Id="rId1" Type="http://schemas.openxmlformats.org/officeDocument/2006/relationships/image" Target="../media/image3.wmf"/></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1 - Τίτλος"/>
          <p:cNvSpPr>
            <a:spLocks noGrp="1"/>
          </p:cNvSpPr>
          <p:nvPr>
            <p:ph type="ctrTitle"/>
          </p:nvPr>
        </p:nvSpPr>
        <p:spPr>
          <a:xfrm>
            <a:off x="685800" y="2130425"/>
            <a:ext cx="7772400" cy="1470025"/>
          </a:xfrm>
        </p:spPr>
        <p:txBody>
          <a:bodyPr/>
          <a:lstStyle/>
          <a:p>
            <a:r>
              <a:rPr lang="el-GR" smtClean="0"/>
              <a:t>Kλικ για επεξεργασία του τίτλου</a:t>
            </a:r>
            <a:endParaRPr lang="el-GR"/>
          </a:p>
        </p:txBody>
      </p:sp>
      <p:sp>
        <p:nvSpPr>
          <p:cNvPr id="3" name="2 - Υπότιτλος"/>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smtClean="0"/>
              <a:t>Κάντε κλικ για να επεξεργαστείτε τον υπότιτλο του υποδείγματος</a:t>
            </a:r>
            <a:endParaRPr lang="el-GR"/>
          </a:p>
        </p:txBody>
      </p:sp>
      <p:sp>
        <p:nvSpPr>
          <p:cNvPr id="4" name="3 - Θέση ημερομηνίας"/>
          <p:cNvSpPr>
            <a:spLocks noGrp="1"/>
          </p:cNvSpPr>
          <p:nvPr>
            <p:ph type="dt" sz="half" idx="10"/>
          </p:nvPr>
        </p:nvSpPr>
        <p:spPr/>
        <p:txBody>
          <a:bodyPr/>
          <a:lstStyle>
            <a:lvl1pPr>
              <a:defRPr/>
            </a:lvl1pPr>
          </a:lstStyle>
          <a:p>
            <a:pPr>
              <a:defRPr/>
            </a:pPr>
            <a:fld id="{D6EF0157-9121-4C6E-8487-2D252DA337A2}" type="datetimeFigureOut">
              <a:rPr lang="el-GR"/>
              <a:pPr>
                <a:defRPr/>
              </a:pPr>
              <a:t>1/5/2012</a:t>
            </a:fld>
            <a:endParaRPr lang="el-GR"/>
          </a:p>
        </p:txBody>
      </p:sp>
      <p:sp>
        <p:nvSpPr>
          <p:cNvPr id="5" name="4 - Θέση υποσέλιδου"/>
          <p:cNvSpPr>
            <a:spLocks noGrp="1"/>
          </p:cNvSpPr>
          <p:nvPr>
            <p:ph type="ftr" sz="quarter" idx="11"/>
          </p:nvPr>
        </p:nvSpPr>
        <p:spPr/>
        <p:txBody>
          <a:bodyPr/>
          <a:lstStyle>
            <a:lvl1pPr>
              <a:defRPr/>
            </a:lvl1pPr>
          </a:lstStyle>
          <a:p>
            <a:pPr>
              <a:defRPr/>
            </a:pPr>
            <a:endParaRPr lang="el-GR"/>
          </a:p>
        </p:txBody>
      </p:sp>
      <p:sp>
        <p:nvSpPr>
          <p:cNvPr id="6" name="5 - Θέση αριθμού διαφάνειας"/>
          <p:cNvSpPr>
            <a:spLocks noGrp="1"/>
          </p:cNvSpPr>
          <p:nvPr>
            <p:ph type="sldNum" sz="quarter" idx="12"/>
          </p:nvPr>
        </p:nvSpPr>
        <p:spPr/>
        <p:txBody>
          <a:bodyPr/>
          <a:lstStyle>
            <a:lvl1pPr>
              <a:defRPr/>
            </a:lvl1pPr>
          </a:lstStyle>
          <a:p>
            <a:pPr>
              <a:defRPr/>
            </a:pPr>
            <a:fld id="{B6F1382B-3129-4728-B58A-5B89AE35DC84}" type="slidenum">
              <a:rPr lang="el-GR"/>
              <a:pPr>
                <a:defRPr/>
              </a:pPr>
              <a:t>‹#›</a:t>
            </a:fld>
            <a:endParaRPr lang="el-GR"/>
          </a:p>
        </p:txBody>
      </p:sp>
    </p:spTree>
  </p:cSld>
  <p:clrMapOvr>
    <a:masterClrMapping/>
  </p:clrMapOvr>
  <p:transition>
    <p:cut thruBlk="1"/>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κατακόρυφου κειμένου"/>
          <p:cNvSpPr>
            <a:spLocks noGrp="1"/>
          </p:cNvSpPr>
          <p:nvPr>
            <p:ph type="body" orient="vert" idx="1"/>
          </p:nvPr>
        </p:nvSpPr>
        <p:spPr/>
        <p:txBody>
          <a:bodyPr vert="eaVer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lvl1pPr>
              <a:defRPr/>
            </a:lvl1pPr>
          </a:lstStyle>
          <a:p>
            <a:pPr>
              <a:defRPr/>
            </a:pPr>
            <a:fld id="{1029EBB4-DB0B-4EA4-AD69-73C7D55176AC}" type="datetimeFigureOut">
              <a:rPr lang="el-GR"/>
              <a:pPr>
                <a:defRPr/>
              </a:pPr>
              <a:t>1/5/2012</a:t>
            </a:fld>
            <a:endParaRPr lang="el-GR"/>
          </a:p>
        </p:txBody>
      </p:sp>
      <p:sp>
        <p:nvSpPr>
          <p:cNvPr id="5" name="4 - Θέση υποσέλιδου"/>
          <p:cNvSpPr>
            <a:spLocks noGrp="1"/>
          </p:cNvSpPr>
          <p:nvPr>
            <p:ph type="ftr" sz="quarter" idx="11"/>
          </p:nvPr>
        </p:nvSpPr>
        <p:spPr/>
        <p:txBody>
          <a:bodyPr/>
          <a:lstStyle>
            <a:lvl1pPr>
              <a:defRPr/>
            </a:lvl1pPr>
          </a:lstStyle>
          <a:p>
            <a:pPr>
              <a:defRPr/>
            </a:pPr>
            <a:endParaRPr lang="el-GR"/>
          </a:p>
        </p:txBody>
      </p:sp>
      <p:sp>
        <p:nvSpPr>
          <p:cNvPr id="6" name="5 - Θέση αριθμού διαφάνειας"/>
          <p:cNvSpPr>
            <a:spLocks noGrp="1"/>
          </p:cNvSpPr>
          <p:nvPr>
            <p:ph type="sldNum" sz="quarter" idx="12"/>
          </p:nvPr>
        </p:nvSpPr>
        <p:spPr/>
        <p:txBody>
          <a:bodyPr/>
          <a:lstStyle>
            <a:lvl1pPr>
              <a:defRPr/>
            </a:lvl1pPr>
          </a:lstStyle>
          <a:p>
            <a:pPr>
              <a:defRPr/>
            </a:pPr>
            <a:fld id="{81ADD236-BD3C-4C6B-9479-4A650C23E800}" type="slidenum">
              <a:rPr lang="el-GR"/>
              <a:pPr>
                <a:defRPr/>
              </a:pPr>
              <a:t>‹#›</a:t>
            </a:fld>
            <a:endParaRPr lang="el-GR"/>
          </a:p>
        </p:txBody>
      </p:sp>
    </p:spTree>
  </p:cSld>
  <p:clrMapOvr>
    <a:masterClrMapping/>
  </p:clrMapOvr>
  <p:transition>
    <p:cut thruBlk="1"/>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629400" y="274638"/>
            <a:ext cx="2057400" cy="5851525"/>
          </a:xfrm>
        </p:spPr>
        <p:txBody>
          <a:bodyPr vert="eaVert"/>
          <a:lstStyle/>
          <a:p>
            <a:r>
              <a:rPr lang="el-GR" smtClean="0"/>
              <a:t>Kλικ για επεξεργασία του τίτλου</a:t>
            </a:r>
            <a:endParaRPr lang="el-GR"/>
          </a:p>
        </p:txBody>
      </p:sp>
      <p:sp>
        <p:nvSpPr>
          <p:cNvPr id="3" name="2 - Θέση κατακόρυφου κειμένου"/>
          <p:cNvSpPr>
            <a:spLocks noGrp="1"/>
          </p:cNvSpPr>
          <p:nvPr>
            <p:ph type="body" orient="vert" idx="1"/>
          </p:nvPr>
        </p:nvSpPr>
        <p:spPr>
          <a:xfrm>
            <a:off x="457200" y="274638"/>
            <a:ext cx="6019800" cy="5851525"/>
          </a:xfrm>
        </p:spPr>
        <p:txBody>
          <a:bodyPr vert="eaVer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lvl1pPr>
              <a:defRPr/>
            </a:lvl1pPr>
          </a:lstStyle>
          <a:p>
            <a:pPr>
              <a:defRPr/>
            </a:pPr>
            <a:fld id="{FA2D0225-3872-4B3D-AD71-751E18945299}" type="datetimeFigureOut">
              <a:rPr lang="el-GR"/>
              <a:pPr>
                <a:defRPr/>
              </a:pPr>
              <a:t>1/5/2012</a:t>
            </a:fld>
            <a:endParaRPr lang="el-GR"/>
          </a:p>
        </p:txBody>
      </p:sp>
      <p:sp>
        <p:nvSpPr>
          <p:cNvPr id="5" name="4 - Θέση υποσέλιδου"/>
          <p:cNvSpPr>
            <a:spLocks noGrp="1"/>
          </p:cNvSpPr>
          <p:nvPr>
            <p:ph type="ftr" sz="quarter" idx="11"/>
          </p:nvPr>
        </p:nvSpPr>
        <p:spPr/>
        <p:txBody>
          <a:bodyPr/>
          <a:lstStyle>
            <a:lvl1pPr>
              <a:defRPr/>
            </a:lvl1pPr>
          </a:lstStyle>
          <a:p>
            <a:pPr>
              <a:defRPr/>
            </a:pPr>
            <a:endParaRPr lang="el-GR"/>
          </a:p>
        </p:txBody>
      </p:sp>
      <p:sp>
        <p:nvSpPr>
          <p:cNvPr id="6" name="5 - Θέση αριθμού διαφάνειας"/>
          <p:cNvSpPr>
            <a:spLocks noGrp="1"/>
          </p:cNvSpPr>
          <p:nvPr>
            <p:ph type="sldNum" sz="quarter" idx="12"/>
          </p:nvPr>
        </p:nvSpPr>
        <p:spPr/>
        <p:txBody>
          <a:bodyPr/>
          <a:lstStyle>
            <a:lvl1pPr>
              <a:defRPr/>
            </a:lvl1pPr>
          </a:lstStyle>
          <a:p>
            <a:pPr>
              <a:defRPr/>
            </a:pPr>
            <a:fld id="{C77CFAA9-CB4C-4C19-A414-434A1AB2C6F3}" type="slidenum">
              <a:rPr lang="el-GR"/>
              <a:pPr>
                <a:defRPr/>
              </a:pPr>
              <a:t>‹#›</a:t>
            </a:fld>
            <a:endParaRPr lang="el-GR"/>
          </a:p>
        </p:txBody>
      </p:sp>
    </p:spTree>
  </p:cSld>
  <p:clrMapOvr>
    <a:masterClrMapping/>
  </p:clrMapOvr>
  <p:transition>
    <p:cut thruBlk="1"/>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περιεχομένου"/>
          <p:cNvSpPr>
            <a:spLocks noGrp="1"/>
          </p:cNvSpPr>
          <p:nvPr>
            <p:ph idx="1"/>
          </p:nvPr>
        </p:nvSpPr>
        <p:spPr/>
        <p:txBody>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lvl1pPr>
              <a:defRPr/>
            </a:lvl1pPr>
          </a:lstStyle>
          <a:p>
            <a:pPr>
              <a:defRPr/>
            </a:pPr>
            <a:fld id="{FC2B9182-7133-4684-A347-4A12DA7E20CA}" type="datetimeFigureOut">
              <a:rPr lang="el-GR"/>
              <a:pPr>
                <a:defRPr/>
              </a:pPr>
              <a:t>1/5/2012</a:t>
            </a:fld>
            <a:endParaRPr lang="el-GR"/>
          </a:p>
        </p:txBody>
      </p:sp>
      <p:sp>
        <p:nvSpPr>
          <p:cNvPr id="5" name="4 - Θέση υποσέλιδου"/>
          <p:cNvSpPr>
            <a:spLocks noGrp="1"/>
          </p:cNvSpPr>
          <p:nvPr>
            <p:ph type="ftr" sz="quarter" idx="11"/>
          </p:nvPr>
        </p:nvSpPr>
        <p:spPr/>
        <p:txBody>
          <a:bodyPr/>
          <a:lstStyle>
            <a:lvl1pPr>
              <a:defRPr/>
            </a:lvl1pPr>
          </a:lstStyle>
          <a:p>
            <a:pPr>
              <a:defRPr/>
            </a:pPr>
            <a:endParaRPr lang="el-GR"/>
          </a:p>
        </p:txBody>
      </p:sp>
      <p:sp>
        <p:nvSpPr>
          <p:cNvPr id="6" name="5 - Θέση αριθμού διαφάνειας"/>
          <p:cNvSpPr>
            <a:spLocks noGrp="1"/>
          </p:cNvSpPr>
          <p:nvPr>
            <p:ph type="sldNum" sz="quarter" idx="12"/>
          </p:nvPr>
        </p:nvSpPr>
        <p:spPr/>
        <p:txBody>
          <a:bodyPr/>
          <a:lstStyle>
            <a:lvl1pPr>
              <a:defRPr/>
            </a:lvl1pPr>
          </a:lstStyle>
          <a:p>
            <a:pPr>
              <a:defRPr/>
            </a:pPr>
            <a:fld id="{FD4D3AC8-4FD3-447F-9B64-F9120D248834}" type="slidenum">
              <a:rPr lang="el-GR"/>
              <a:pPr>
                <a:defRPr/>
              </a:pPr>
              <a:t>‹#›</a:t>
            </a:fld>
            <a:endParaRPr lang="el-GR"/>
          </a:p>
        </p:txBody>
      </p:sp>
    </p:spTree>
  </p:cSld>
  <p:clrMapOvr>
    <a:masterClrMapping/>
  </p:clrMapOvr>
  <p:transition>
    <p:cut thruBlk="1"/>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1 - Τίτλος"/>
          <p:cNvSpPr>
            <a:spLocks noGrp="1"/>
          </p:cNvSpPr>
          <p:nvPr>
            <p:ph type="title"/>
          </p:nvPr>
        </p:nvSpPr>
        <p:spPr>
          <a:xfrm>
            <a:off x="722313" y="4406900"/>
            <a:ext cx="7772400" cy="1362075"/>
          </a:xfrm>
        </p:spPr>
        <p:txBody>
          <a:bodyPr anchor="t"/>
          <a:lstStyle>
            <a:lvl1pPr algn="l">
              <a:defRPr sz="4000" b="1" cap="all"/>
            </a:lvl1p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Kλικ για επεξεργασία των στυλ του υποδείγματος</a:t>
            </a:r>
          </a:p>
        </p:txBody>
      </p:sp>
      <p:sp>
        <p:nvSpPr>
          <p:cNvPr id="4" name="3 - Θέση ημερομηνίας"/>
          <p:cNvSpPr>
            <a:spLocks noGrp="1"/>
          </p:cNvSpPr>
          <p:nvPr>
            <p:ph type="dt" sz="half" idx="10"/>
          </p:nvPr>
        </p:nvSpPr>
        <p:spPr/>
        <p:txBody>
          <a:bodyPr/>
          <a:lstStyle>
            <a:lvl1pPr>
              <a:defRPr/>
            </a:lvl1pPr>
          </a:lstStyle>
          <a:p>
            <a:pPr>
              <a:defRPr/>
            </a:pPr>
            <a:fld id="{297EB24B-0068-4CC8-AC4C-2C7D8449B585}" type="datetimeFigureOut">
              <a:rPr lang="el-GR"/>
              <a:pPr>
                <a:defRPr/>
              </a:pPr>
              <a:t>1/5/2012</a:t>
            </a:fld>
            <a:endParaRPr lang="el-GR"/>
          </a:p>
        </p:txBody>
      </p:sp>
      <p:sp>
        <p:nvSpPr>
          <p:cNvPr id="5" name="4 - Θέση υποσέλιδου"/>
          <p:cNvSpPr>
            <a:spLocks noGrp="1"/>
          </p:cNvSpPr>
          <p:nvPr>
            <p:ph type="ftr" sz="quarter" idx="11"/>
          </p:nvPr>
        </p:nvSpPr>
        <p:spPr/>
        <p:txBody>
          <a:bodyPr/>
          <a:lstStyle>
            <a:lvl1pPr>
              <a:defRPr/>
            </a:lvl1pPr>
          </a:lstStyle>
          <a:p>
            <a:pPr>
              <a:defRPr/>
            </a:pPr>
            <a:endParaRPr lang="el-GR"/>
          </a:p>
        </p:txBody>
      </p:sp>
      <p:sp>
        <p:nvSpPr>
          <p:cNvPr id="6" name="5 - Θέση αριθμού διαφάνειας"/>
          <p:cNvSpPr>
            <a:spLocks noGrp="1"/>
          </p:cNvSpPr>
          <p:nvPr>
            <p:ph type="sldNum" sz="quarter" idx="12"/>
          </p:nvPr>
        </p:nvSpPr>
        <p:spPr/>
        <p:txBody>
          <a:bodyPr/>
          <a:lstStyle>
            <a:lvl1pPr>
              <a:defRPr/>
            </a:lvl1pPr>
          </a:lstStyle>
          <a:p>
            <a:pPr>
              <a:defRPr/>
            </a:pPr>
            <a:fld id="{83037EF0-3796-42F6-99FE-3CCEBE2F04AD}" type="slidenum">
              <a:rPr lang="el-GR"/>
              <a:pPr>
                <a:defRPr/>
              </a:pPr>
              <a:t>‹#›</a:t>
            </a:fld>
            <a:endParaRPr lang="el-GR"/>
          </a:p>
        </p:txBody>
      </p:sp>
    </p:spTree>
  </p:cSld>
  <p:clrMapOvr>
    <a:masterClrMapping/>
  </p:clrMapOvr>
  <p:transition>
    <p:cut thruBlk="1"/>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περιεχομένου"/>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περιεχομένου"/>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3 - Θέση ημερομηνίας"/>
          <p:cNvSpPr>
            <a:spLocks noGrp="1"/>
          </p:cNvSpPr>
          <p:nvPr>
            <p:ph type="dt" sz="half" idx="10"/>
          </p:nvPr>
        </p:nvSpPr>
        <p:spPr/>
        <p:txBody>
          <a:bodyPr/>
          <a:lstStyle>
            <a:lvl1pPr>
              <a:defRPr/>
            </a:lvl1pPr>
          </a:lstStyle>
          <a:p>
            <a:pPr>
              <a:defRPr/>
            </a:pPr>
            <a:fld id="{7B9F1523-AA9A-42B4-AC84-3FD8FC45CD10}" type="datetimeFigureOut">
              <a:rPr lang="el-GR"/>
              <a:pPr>
                <a:defRPr/>
              </a:pPr>
              <a:t>1/5/2012</a:t>
            </a:fld>
            <a:endParaRPr lang="el-GR"/>
          </a:p>
        </p:txBody>
      </p:sp>
      <p:sp>
        <p:nvSpPr>
          <p:cNvPr id="6" name="4 - Θέση υποσέλιδου"/>
          <p:cNvSpPr>
            <a:spLocks noGrp="1"/>
          </p:cNvSpPr>
          <p:nvPr>
            <p:ph type="ftr" sz="quarter" idx="11"/>
          </p:nvPr>
        </p:nvSpPr>
        <p:spPr/>
        <p:txBody>
          <a:bodyPr/>
          <a:lstStyle>
            <a:lvl1pPr>
              <a:defRPr/>
            </a:lvl1pPr>
          </a:lstStyle>
          <a:p>
            <a:pPr>
              <a:defRPr/>
            </a:pPr>
            <a:endParaRPr lang="el-GR"/>
          </a:p>
        </p:txBody>
      </p:sp>
      <p:sp>
        <p:nvSpPr>
          <p:cNvPr id="7" name="5 - Θέση αριθμού διαφάνειας"/>
          <p:cNvSpPr>
            <a:spLocks noGrp="1"/>
          </p:cNvSpPr>
          <p:nvPr>
            <p:ph type="sldNum" sz="quarter" idx="12"/>
          </p:nvPr>
        </p:nvSpPr>
        <p:spPr/>
        <p:txBody>
          <a:bodyPr/>
          <a:lstStyle>
            <a:lvl1pPr>
              <a:defRPr/>
            </a:lvl1pPr>
          </a:lstStyle>
          <a:p>
            <a:pPr>
              <a:defRPr/>
            </a:pPr>
            <a:fld id="{26E9A90C-C783-4E48-AFD4-532C0F52C231}" type="slidenum">
              <a:rPr lang="el-GR"/>
              <a:pPr>
                <a:defRPr/>
              </a:pPr>
              <a:t>‹#›</a:t>
            </a:fld>
            <a:endParaRPr lang="el-GR"/>
          </a:p>
        </p:txBody>
      </p:sp>
    </p:spTree>
  </p:cSld>
  <p:clrMapOvr>
    <a:masterClrMapping/>
  </p:clrMapOvr>
  <p:transition>
    <p:cut thruBlk="1"/>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lvl1pPr>
              <a:defRPr/>
            </a:lvl1p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Kλικ για επεξεργασία των στυλ του υποδείγματος</a:t>
            </a:r>
          </a:p>
        </p:txBody>
      </p:sp>
      <p:sp>
        <p:nvSpPr>
          <p:cNvPr id="4" name="3 - Θέση περιεχομένου"/>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4 - Θέση κειμένου"/>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Kλικ για επεξεργασία των στυλ του υποδείγματος</a:t>
            </a:r>
          </a:p>
        </p:txBody>
      </p:sp>
      <p:sp>
        <p:nvSpPr>
          <p:cNvPr id="6" name="5 - Θέση περιεχομένου"/>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3 - Θέση ημερομηνίας"/>
          <p:cNvSpPr>
            <a:spLocks noGrp="1"/>
          </p:cNvSpPr>
          <p:nvPr>
            <p:ph type="dt" sz="half" idx="10"/>
          </p:nvPr>
        </p:nvSpPr>
        <p:spPr/>
        <p:txBody>
          <a:bodyPr/>
          <a:lstStyle>
            <a:lvl1pPr>
              <a:defRPr/>
            </a:lvl1pPr>
          </a:lstStyle>
          <a:p>
            <a:pPr>
              <a:defRPr/>
            </a:pPr>
            <a:fld id="{AD44FC42-79F5-4985-A04B-73B21DEED758}" type="datetimeFigureOut">
              <a:rPr lang="el-GR"/>
              <a:pPr>
                <a:defRPr/>
              </a:pPr>
              <a:t>1/5/2012</a:t>
            </a:fld>
            <a:endParaRPr lang="el-GR"/>
          </a:p>
        </p:txBody>
      </p:sp>
      <p:sp>
        <p:nvSpPr>
          <p:cNvPr id="8" name="4 - Θέση υποσέλιδου"/>
          <p:cNvSpPr>
            <a:spLocks noGrp="1"/>
          </p:cNvSpPr>
          <p:nvPr>
            <p:ph type="ftr" sz="quarter" idx="11"/>
          </p:nvPr>
        </p:nvSpPr>
        <p:spPr/>
        <p:txBody>
          <a:bodyPr/>
          <a:lstStyle>
            <a:lvl1pPr>
              <a:defRPr/>
            </a:lvl1pPr>
          </a:lstStyle>
          <a:p>
            <a:pPr>
              <a:defRPr/>
            </a:pPr>
            <a:endParaRPr lang="el-GR"/>
          </a:p>
        </p:txBody>
      </p:sp>
      <p:sp>
        <p:nvSpPr>
          <p:cNvPr id="9" name="5 - Θέση αριθμού διαφάνειας"/>
          <p:cNvSpPr>
            <a:spLocks noGrp="1"/>
          </p:cNvSpPr>
          <p:nvPr>
            <p:ph type="sldNum" sz="quarter" idx="12"/>
          </p:nvPr>
        </p:nvSpPr>
        <p:spPr/>
        <p:txBody>
          <a:bodyPr/>
          <a:lstStyle>
            <a:lvl1pPr>
              <a:defRPr/>
            </a:lvl1pPr>
          </a:lstStyle>
          <a:p>
            <a:pPr>
              <a:defRPr/>
            </a:pPr>
            <a:fld id="{B997D5BA-03D6-47BC-826D-FC4D33ACD503}" type="slidenum">
              <a:rPr lang="el-GR"/>
              <a:pPr>
                <a:defRPr/>
              </a:pPr>
              <a:t>‹#›</a:t>
            </a:fld>
            <a:endParaRPr lang="el-GR"/>
          </a:p>
        </p:txBody>
      </p:sp>
    </p:spTree>
  </p:cSld>
  <p:clrMapOvr>
    <a:masterClrMapping/>
  </p:clrMapOvr>
  <p:transition>
    <p:cut thruBlk="1"/>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3 - Θέση ημερομηνίας"/>
          <p:cNvSpPr>
            <a:spLocks noGrp="1"/>
          </p:cNvSpPr>
          <p:nvPr>
            <p:ph type="dt" sz="half" idx="10"/>
          </p:nvPr>
        </p:nvSpPr>
        <p:spPr/>
        <p:txBody>
          <a:bodyPr/>
          <a:lstStyle>
            <a:lvl1pPr>
              <a:defRPr/>
            </a:lvl1pPr>
          </a:lstStyle>
          <a:p>
            <a:pPr>
              <a:defRPr/>
            </a:pPr>
            <a:fld id="{3D826FD4-3DD1-4612-B04E-C2C832B6F701}" type="datetimeFigureOut">
              <a:rPr lang="el-GR"/>
              <a:pPr>
                <a:defRPr/>
              </a:pPr>
              <a:t>1/5/2012</a:t>
            </a:fld>
            <a:endParaRPr lang="el-GR"/>
          </a:p>
        </p:txBody>
      </p:sp>
      <p:sp>
        <p:nvSpPr>
          <p:cNvPr id="4" name="4 - Θέση υποσέλιδου"/>
          <p:cNvSpPr>
            <a:spLocks noGrp="1"/>
          </p:cNvSpPr>
          <p:nvPr>
            <p:ph type="ftr" sz="quarter" idx="11"/>
          </p:nvPr>
        </p:nvSpPr>
        <p:spPr/>
        <p:txBody>
          <a:bodyPr/>
          <a:lstStyle>
            <a:lvl1pPr>
              <a:defRPr/>
            </a:lvl1pPr>
          </a:lstStyle>
          <a:p>
            <a:pPr>
              <a:defRPr/>
            </a:pPr>
            <a:endParaRPr lang="el-GR"/>
          </a:p>
        </p:txBody>
      </p:sp>
      <p:sp>
        <p:nvSpPr>
          <p:cNvPr id="5" name="5 - Θέση αριθμού διαφάνειας"/>
          <p:cNvSpPr>
            <a:spLocks noGrp="1"/>
          </p:cNvSpPr>
          <p:nvPr>
            <p:ph type="sldNum" sz="quarter" idx="12"/>
          </p:nvPr>
        </p:nvSpPr>
        <p:spPr/>
        <p:txBody>
          <a:bodyPr/>
          <a:lstStyle>
            <a:lvl1pPr>
              <a:defRPr/>
            </a:lvl1pPr>
          </a:lstStyle>
          <a:p>
            <a:pPr>
              <a:defRPr/>
            </a:pPr>
            <a:fld id="{E43570D2-655E-4569-9FE4-25EC8D0CFC6A}" type="slidenum">
              <a:rPr lang="el-GR"/>
              <a:pPr>
                <a:defRPr/>
              </a:pPr>
              <a:t>‹#›</a:t>
            </a:fld>
            <a:endParaRPr lang="el-GR"/>
          </a:p>
        </p:txBody>
      </p:sp>
    </p:spTree>
  </p:cSld>
  <p:clrMapOvr>
    <a:masterClrMapping/>
  </p:clrMapOvr>
  <p:transition>
    <p:cut thruBlk="1"/>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3 - Θέση ημερομηνίας"/>
          <p:cNvSpPr>
            <a:spLocks noGrp="1"/>
          </p:cNvSpPr>
          <p:nvPr>
            <p:ph type="dt" sz="half" idx="10"/>
          </p:nvPr>
        </p:nvSpPr>
        <p:spPr/>
        <p:txBody>
          <a:bodyPr/>
          <a:lstStyle>
            <a:lvl1pPr>
              <a:defRPr/>
            </a:lvl1pPr>
          </a:lstStyle>
          <a:p>
            <a:pPr>
              <a:defRPr/>
            </a:pPr>
            <a:fld id="{5883F03A-A916-4D6C-BBC7-D1EF669BCC9F}" type="datetimeFigureOut">
              <a:rPr lang="el-GR"/>
              <a:pPr>
                <a:defRPr/>
              </a:pPr>
              <a:t>1/5/2012</a:t>
            </a:fld>
            <a:endParaRPr lang="el-GR"/>
          </a:p>
        </p:txBody>
      </p:sp>
      <p:sp>
        <p:nvSpPr>
          <p:cNvPr id="3" name="4 - Θέση υποσέλιδου"/>
          <p:cNvSpPr>
            <a:spLocks noGrp="1"/>
          </p:cNvSpPr>
          <p:nvPr>
            <p:ph type="ftr" sz="quarter" idx="11"/>
          </p:nvPr>
        </p:nvSpPr>
        <p:spPr/>
        <p:txBody>
          <a:bodyPr/>
          <a:lstStyle>
            <a:lvl1pPr>
              <a:defRPr/>
            </a:lvl1pPr>
          </a:lstStyle>
          <a:p>
            <a:pPr>
              <a:defRPr/>
            </a:pPr>
            <a:endParaRPr lang="el-GR"/>
          </a:p>
        </p:txBody>
      </p:sp>
      <p:sp>
        <p:nvSpPr>
          <p:cNvPr id="4" name="5 - Θέση αριθμού διαφάνειας"/>
          <p:cNvSpPr>
            <a:spLocks noGrp="1"/>
          </p:cNvSpPr>
          <p:nvPr>
            <p:ph type="sldNum" sz="quarter" idx="12"/>
          </p:nvPr>
        </p:nvSpPr>
        <p:spPr/>
        <p:txBody>
          <a:bodyPr/>
          <a:lstStyle>
            <a:lvl1pPr>
              <a:defRPr/>
            </a:lvl1pPr>
          </a:lstStyle>
          <a:p>
            <a:pPr>
              <a:defRPr/>
            </a:pPr>
            <a:fld id="{5A724BAF-E30D-44E8-9BD9-BDA4BF0214C2}" type="slidenum">
              <a:rPr lang="el-GR"/>
              <a:pPr>
                <a:defRPr/>
              </a:pPr>
              <a:t>‹#›</a:t>
            </a:fld>
            <a:endParaRPr lang="el-GR"/>
          </a:p>
        </p:txBody>
      </p:sp>
    </p:spTree>
  </p:cSld>
  <p:clrMapOvr>
    <a:masterClrMapping/>
  </p:clrMapOvr>
  <p:transition>
    <p:cut thruBlk="1"/>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3050"/>
            <a:ext cx="3008313" cy="1162050"/>
          </a:xfrm>
        </p:spPr>
        <p:txBody>
          <a:bodyPr anchor="b"/>
          <a:lstStyle>
            <a:lvl1pPr algn="l">
              <a:defRPr sz="2000" b="1"/>
            </a:lvl1pPr>
          </a:lstStyle>
          <a:p>
            <a:r>
              <a:rPr lang="el-GR" smtClean="0"/>
              <a:t>Kλικ για επεξεργασία του τίτλου</a:t>
            </a:r>
            <a:endParaRPr lang="el-GR"/>
          </a:p>
        </p:txBody>
      </p:sp>
      <p:sp>
        <p:nvSpPr>
          <p:cNvPr id="3" name="2 - Θέση περιεχομένου"/>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κειμένου"/>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Kλικ για επεξεργασία των στυλ του υποδείγματος</a:t>
            </a:r>
          </a:p>
        </p:txBody>
      </p:sp>
      <p:sp>
        <p:nvSpPr>
          <p:cNvPr id="5" name="3 - Θέση ημερομηνίας"/>
          <p:cNvSpPr>
            <a:spLocks noGrp="1"/>
          </p:cNvSpPr>
          <p:nvPr>
            <p:ph type="dt" sz="half" idx="10"/>
          </p:nvPr>
        </p:nvSpPr>
        <p:spPr/>
        <p:txBody>
          <a:bodyPr/>
          <a:lstStyle>
            <a:lvl1pPr>
              <a:defRPr/>
            </a:lvl1pPr>
          </a:lstStyle>
          <a:p>
            <a:pPr>
              <a:defRPr/>
            </a:pPr>
            <a:fld id="{43E94E0D-3138-4B75-BB04-C795B594E074}" type="datetimeFigureOut">
              <a:rPr lang="el-GR"/>
              <a:pPr>
                <a:defRPr/>
              </a:pPr>
              <a:t>1/5/2012</a:t>
            </a:fld>
            <a:endParaRPr lang="el-GR"/>
          </a:p>
        </p:txBody>
      </p:sp>
      <p:sp>
        <p:nvSpPr>
          <p:cNvPr id="6" name="4 - Θέση υποσέλιδου"/>
          <p:cNvSpPr>
            <a:spLocks noGrp="1"/>
          </p:cNvSpPr>
          <p:nvPr>
            <p:ph type="ftr" sz="quarter" idx="11"/>
          </p:nvPr>
        </p:nvSpPr>
        <p:spPr/>
        <p:txBody>
          <a:bodyPr/>
          <a:lstStyle>
            <a:lvl1pPr>
              <a:defRPr/>
            </a:lvl1pPr>
          </a:lstStyle>
          <a:p>
            <a:pPr>
              <a:defRPr/>
            </a:pPr>
            <a:endParaRPr lang="el-GR"/>
          </a:p>
        </p:txBody>
      </p:sp>
      <p:sp>
        <p:nvSpPr>
          <p:cNvPr id="7" name="5 - Θέση αριθμού διαφάνειας"/>
          <p:cNvSpPr>
            <a:spLocks noGrp="1"/>
          </p:cNvSpPr>
          <p:nvPr>
            <p:ph type="sldNum" sz="quarter" idx="12"/>
          </p:nvPr>
        </p:nvSpPr>
        <p:spPr/>
        <p:txBody>
          <a:bodyPr/>
          <a:lstStyle>
            <a:lvl1pPr>
              <a:defRPr/>
            </a:lvl1pPr>
          </a:lstStyle>
          <a:p>
            <a:pPr>
              <a:defRPr/>
            </a:pPr>
            <a:fld id="{461C1DA5-624F-470E-B9AD-F297A3A6FD40}" type="slidenum">
              <a:rPr lang="el-GR"/>
              <a:pPr>
                <a:defRPr/>
              </a:pPr>
              <a:t>‹#›</a:t>
            </a:fld>
            <a:endParaRPr lang="el-GR"/>
          </a:p>
        </p:txBody>
      </p:sp>
    </p:spTree>
  </p:cSld>
  <p:clrMapOvr>
    <a:masterClrMapping/>
  </p:clrMapOvr>
  <p:transition>
    <p:cut thruBlk="1"/>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1792288" y="4800600"/>
            <a:ext cx="5486400" cy="566738"/>
          </a:xfrm>
        </p:spPr>
        <p:txBody>
          <a:bodyPr anchor="b"/>
          <a:lstStyle>
            <a:lvl1pPr algn="l">
              <a:defRPr sz="2000" b="1"/>
            </a:lvl1pPr>
          </a:lstStyle>
          <a:p>
            <a:r>
              <a:rPr lang="el-GR" smtClean="0"/>
              <a:t>Kλικ για επεξεργασία του τίτλου</a:t>
            </a:r>
            <a:endParaRPr lang="el-GR"/>
          </a:p>
        </p:txBody>
      </p:sp>
      <p:sp>
        <p:nvSpPr>
          <p:cNvPr id="3" name="2 - Θέση εικόνας"/>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l-GR" noProof="0" smtClean="0"/>
          </a:p>
        </p:txBody>
      </p:sp>
      <p:sp>
        <p:nvSpPr>
          <p:cNvPr id="4" name="3 - Θέση κειμένου"/>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Kλικ για επεξεργασία των στυλ του υποδείγματος</a:t>
            </a:r>
          </a:p>
        </p:txBody>
      </p:sp>
      <p:sp>
        <p:nvSpPr>
          <p:cNvPr id="5" name="3 - Θέση ημερομηνίας"/>
          <p:cNvSpPr>
            <a:spLocks noGrp="1"/>
          </p:cNvSpPr>
          <p:nvPr>
            <p:ph type="dt" sz="half" idx="10"/>
          </p:nvPr>
        </p:nvSpPr>
        <p:spPr/>
        <p:txBody>
          <a:bodyPr/>
          <a:lstStyle>
            <a:lvl1pPr>
              <a:defRPr/>
            </a:lvl1pPr>
          </a:lstStyle>
          <a:p>
            <a:pPr>
              <a:defRPr/>
            </a:pPr>
            <a:fld id="{7CE72970-BBA2-4E0C-8899-2C4493FCA53B}" type="datetimeFigureOut">
              <a:rPr lang="el-GR"/>
              <a:pPr>
                <a:defRPr/>
              </a:pPr>
              <a:t>1/5/2012</a:t>
            </a:fld>
            <a:endParaRPr lang="el-GR"/>
          </a:p>
        </p:txBody>
      </p:sp>
      <p:sp>
        <p:nvSpPr>
          <p:cNvPr id="6" name="4 - Θέση υποσέλιδου"/>
          <p:cNvSpPr>
            <a:spLocks noGrp="1"/>
          </p:cNvSpPr>
          <p:nvPr>
            <p:ph type="ftr" sz="quarter" idx="11"/>
          </p:nvPr>
        </p:nvSpPr>
        <p:spPr/>
        <p:txBody>
          <a:bodyPr/>
          <a:lstStyle>
            <a:lvl1pPr>
              <a:defRPr/>
            </a:lvl1pPr>
          </a:lstStyle>
          <a:p>
            <a:pPr>
              <a:defRPr/>
            </a:pPr>
            <a:endParaRPr lang="el-GR"/>
          </a:p>
        </p:txBody>
      </p:sp>
      <p:sp>
        <p:nvSpPr>
          <p:cNvPr id="7" name="5 - Θέση αριθμού διαφάνειας"/>
          <p:cNvSpPr>
            <a:spLocks noGrp="1"/>
          </p:cNvSpPr>
          <p:nvPr>
            <p:ph type="sldNum" sz="quarter" idx="12"/>
          </p:nvPr>
        </p:nvSpPr>
        <p:spPr/>
        <p:txBody>
          <a:bodyPr/>
          <a:lstStyle>
            <a:lvl1pPr>
              <a:defRPr/>
            </a:lvl1pPr>
          </a:lstStyle>
          <a:p>
            <a:pPr>
              <a:defRPr/>
            </a:pPr>
            <a:fld id="{788FED28-5D67-47F9-97DD-CCD9F19659AF}" type="slidenum">
              <a:rPr lang="el-GR"/>
              <a:pPr>
                <a:defRPr/>
              </a:pPr>
              <a:t>‹#›</a:t>
            </a:fld>
            <a:endParaRPr lang="el-GR"/>
          </a:p>
        </p:txBody>
      </p:sp>
    </p:spTree>
  </p:cSld>
  <p:clrMapOvr>
    <a:masterClrMapping/>
  </p:clrMapOvr>
  <p:transition>
    <p:cut thruBlk="1"/>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1 - Θέση τίτλου"/>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l-GR" smtClean="0"/>
              <a:t>Kλικ για επεξεργασία του τίτλου</a:t>
            </a:r>
          </a:p>
        </p:txBody>
      </p:sp>
      <p:sp>
        <p:nvSpPr>
          <p:cNvPr id="1027" name="2 - Θέση κειμένου"/>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p>
        </p:txBody>
      </p:sp>
      <p:sp>
        <p:nvSpPr>
          <p:cNvPr id="4" name="3 - Θέση ημερομηνίας"/>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defRPr>
            </a:lvl1pPr>
          </a:lstStyle>
          <a:p>
            <a:pPr>
              <a:defRPr/>
            </a:pPr>
            <a:fld id="{2167F108-DF61-4516-B5F9-1FE937B5CC22}" type="datetimeFigureOut">
              <a:rPr lang="el-GR"/>
              <a:pPr>
                <a:defRPr/>
              </a:pPr>
              <a:t>1/5/2012</a:t>
            </a:fld>
            <a:endParaRPr lang="el-GR"/>
          </a:p>
        </p:txBody>
      </p:sp>
      <p:sp>
        <p:nvSpPr>
          <p:cNvPr id="5" name="4 - Θέση υποσέλιδου"/>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defRPr>
            </a:lvl1pPr>
          </a:lstStyle>
          <a:p>
            <a:pPr>
              <a:defRPr/>
            </a:pPr>
            <a:endParaRPr lang="el-GR"/>
          </a:p>
        </p:txBody>
      </p:sp>
      <p:sp>
        <p:nvSpPr>
          <p:cNvPr id="6" name="5 - Θέση αριθμού διαφάνειας"/>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defRPr>
            </a:lvl1pPr>
          </a:lstStyle>
          <a:p>
            <a:pPr>
              <a:defRPr/>
            </a:pPr>
            <a:fld id="{48680C69-7B6F-4C04-8E8D-610A4A4DF6AC}" type="slidenum">
              <a:rPr lang="el-GR"/>
              <a:pPr>
                <a:defRPr/>
              </a:pPr>
              <a:t>‹#›</a:t>
            </a:fld>
            <a:endParaRPr lang="el-GR"/>
          </a:p>
        </p:txBody>
      </p:sp>
    </p:spTree>
  </p:cSld>
  <p:clrMap bg1="lt1" tx1="dk1" bg2="lt2" tx2="dk2" accent1="accent1" accent2="accent2" accent3="accent3" accent4="accent4" accent5="accent5" accent6="accent6" hlink="hlink" folHlink="folHlink"/>
  <p:sldLayoutIdLst>
    <p:sldLayoutId id="2147483659" r:id="rId1"/>
    <p:sldLayoutId id="2147483658" r:id="rId2"/>
    <p:sldLayoutId id="2147483657" r:id="rId3"/>
    <p:sldLayoutId id="2147483656" r:id="rId4"/>
    <p:sldLayoutId id="2147483655" r:id="rId5"/>
    <p:sldLayoutId id="2147483654" r:id="rId6"/>
    <p:sldLayoutId id="2147483653" r:id="rId7"/>
    <p:sldLayoutId id="2147483652" r:id="rId8"/>
    <p:sldLayoutId id="2147483651" r:id="rId9"/>
    <p:sldLayoutId id="2147483650" r:id="rId10"/>
    <p:sldLayoutId id="2147483649" r:id="rId11"/>
  </p:sldLayoutIdLst>
  <p:transition>
    <p:cut thruBlk="1"/>
  </p:transition>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2.e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3.em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4.emf"/><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6.emf"/><Relationship Id="rId2" Type="http://schemas.openxmlformats.org/officeDocument/2006/relationships/image" Target="../media/image15.emf"/><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7.emf"/><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8.emf"/><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9.emf"/><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20.em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image" Target="../media/image6.wmf"/><Relationship Id="rId5" Type="http://schemas.openxmlformats.org/officeDocument/2006/relationships/oleObject" Target="../embeddings/oleObject3.bin"/><Relationship Id="rId4" Type="http://schemas.openxmlformats.org/officeDocument/2006/relationships/oleObject" Target="../embeddings/oleObject2.bin"/></Relationships>
</file>

<file path=ppt/slides/_rels/slide8.xml.rels><?xml version="1.0" encoding="UTF-8" standalone="yes"?>
<Relationships xmlns="http://schemas.openxmlformats.org/package/2006/relationships"><Relationship Id="rId3" Type="http://schemas.openxmlformats.org/officeDocument/2006/relationships/image" Target="../media/image8.wmf"/><Relationship Id="rId2" Type="http://schemas.openxmlformats.org/officeDocument/2006/relationships/image" Target="../media/image7.emf"/><Relationship Id="rId1" Type="http://schemas.openxmlformats.org/officeDocument/2006/relationships/slideLayout" Target="../slideLayouts/slideLayout2.xml"/><Relationship Id="rId5" Type="http://schemas.openxmlformats.org/officeDocument/2006/relationships/image" Target="../media/image10.emf"/><Relationship Id="rId4" Type="http://schemas.openxmlformats.org/officeDocument/2006/relationships/image" Target="../media/image9.wmf"/></Relationships>
</file>

<file path=ppt/slides/_rels/slide9.xml.rels><?xml version="1.0" encoding="UTF-8" standalone="yes"?>
<Relationships xmlns="http://schemas.openxmlformats.org/package/2006/relationships"><Relationship Id="rId2" Type="http://schemas.openxmlformats.org/officeDocument/2006/relationships/image" Target="../media/image11.em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684213" y="1268413"/>
            <a:ext cx="7772400" cy="1643062"/>
          </a:xfrm>
        </p:spPr>
        <p:txBody>
          <a:bodyPr>
            <a:normAutofit/>
          </a:bodyPr>
          <a:lstStyle/>
          <a:p>
            <a:pPr eaLnBrk="1" hangingPunct="1"/>
            <a:r>
              <a:rPr lang="en-GB" sz="1800" b="1" i="1" smtClean="0"/>
              <a:t>A MODEL OF REGIONAL PLANNING WITH GEOGRAPHICAL PERSPECTIVE</a:t>
            </a:r>
            <a:r>
              <a:rPr lang="en-GB" smtClean="0"/>
              <a:t> </a:t>
            </a:r>
            <a:endParaRPr lang="el-GR" smtClean="0"/>
          </a:p>
        </p:txBody>
      </p:sp>
      <p:sp>
        <p:nvSpPr>
          <p:cNvPr id="3" name="2 - Υπότιτλος"/>
          <p:cNvSpPr>
            <a:spLocks noGrp="1"/>
          </p:cNvSpPr>
          <p:nvPr>
            <p:ph type="subTitle" idx="1"/>
          </p:nvPr>
        </p:nvSpPr>
        <p:spPr>
          <a:xfrm>
            <a:off x="1403350" y="3141663"/>
            <a:ext cx="6400800" cy="2087562"/>
          </a:xfrm>
        </p:spPr>
        <p:txBody>
          <a:bodyPr>
            <a:normAutofit/>
          </a:bodyPr>
          <a:lstStyle/>
          <a:p>
            <a:pPr eaLnBrk="1" hangingPunct="1"/>
            <a:r>
              <a:rPr lang="en-GB" sz="1600" i="1" smtClean="0">
                <a:solidFill>
                  <a:schemeClr val="tx1"/>
                </a:solidFill>
                <a:cs typeface="Times New Roman" pitchFamily="18" charset="0"/>
              </a:rPr>
              <a:t>Alexiadis Stilianos</a:t>
            </a:r>
            <a:endParaRPr lang="el-GR" sz="1600" i="1" smtClean="0">
              <a:solidFill>
                <a:schemeClr val="tx1"/>
              </a:solidFill>
              <a:cs typeface="Times New Roman" pitchFamily="18" charset="0"/>
            </a:endParaRPr>
          </a:p>
          <a:p>
            <a:r>
              <a:rPr lang="en-US" sz="1600" i="1" smtClean="0">
                <a:solidFill>
                  <a:schemeClr val="tx1"/>
                </a:solidFill>
              </a:rPr>
              <a:t>Ministry of Rural Development and Foods, Department of Agricultural Policy and Documentation, Division of Agricultural Statistics</a:t>
            </a:r>
            <a:endParaRPr lang="el-GR" sz="1600" i="1" smtClean="0">
              <a:solidFill>
                <a:schemeClr val="tx1"/>
              </a:solidFill>
            </a:endParaRPr>
          </a:p>
          <a:p>
            <a:endParaRPr lang="en-GB" sz="1600" i="1" smtClean="0">
              <a:solidFill>
                <a:schemeClr val="tx1"/>
              </a:solidFill>
              <a:latin typeface="Times New Roman" pitchFamily="18" charset="0"/>
              <a:cs typeface="Times New Roman" pitchFamily="18" charset="0"/>
            </a:endParaRPr>
          </a:p>
          <a:p>
            <a:pPr eaLnBrk="1" hangingPunct="1"/>
            <a:r>
              <a:rPr lang="en-GB" sz="1600" i="1" smtClean="0">
                <a:solidFill>
                  <a:schemeClr val="tx1"/>
                </a:solidFill>
                <a:latin typeface="Times New Roman" pitchFamily="18" charset="0"/>
                <a:cs typeface="Times New Roman" pitchFamily="18" charset="0"/>
              </a:rPr>
              <a:t> </a:t>
            </a:r>
            <a:r>
              <a:rPr lang="en-GB" sz="1600" baseline="30000" smtClean="0">
                <a:solidFill>
                  <a:schemeClr val="tx1"/>
                </a:solidFill>
                <a:latin typeface="Times New Roman" pitchFamily="18" charset="0"/>
                <a:cs typeface="Times New Roman" pitchFamily="18" charset="0"/>
              </a:rPr>
              <a:t> </a:t>
            </a:r>
            <a:r>
              <a:rPr lang="en-GB" sz="1600" i="1" smtClean="0">
                <a:solidFill>
                  <a:schemeClr val="tx1"/>
                </a:solidFill>
                <a:cs typeface="Times New Roman" pitchFamily="18" charset="0"/>
              </a:rPr>
              <a:t>Ladias Christos </a:t>
            </a:r>
          </a:p>
          <a:p>
            <a:pPr eaLnBrk="1" hangingPunct="1"/>
            <a:r>
              <a:rPr lang="en-GB" sz="1600" i="1" smtClean="0">
                <a:solidFill>
                  <a:schemeClr val="tx1"/>
                </a:solidFill>
                <a:cs typeface="Times New Roman" pitchFamily="18" charset="0"/>
              </a:rPr>
              <a:t>University of Central Greece</a:t>
            </a:r>
            <a:endParaRPr lang="el-GR" sz="1600" i="1" smtClean="0">
              <a:solidFill>
                <a:schemeClr val="tx1"/>
              </a:solidFill>
              <a:cs typeface="Times New Roman" pitchFamily="18" charset="0"/>
            </a:endParaRPr>
          </a:p>
          <a:p>
            <a:pPr eaLnBrk="1" hangingPunct="1"/>
            <a:endParaRPr lang="el-GR" sz="1600" i="1" smtClean="0">
              <a:solidFill>
                <a:schemeClr val="tx1"/>
              </a:solidFill>
              <a:cs typeface="Times New Roman" pitchFamily="18" charset="0"/>
            </a:endParaRPr>
          </a:p>
        </p:txBody>
      </p:sp>
    </p:spTree>
  </p:cSld>
  <p:clrMapOvr>
    <a:masterClrMapping/>
  </p:clrMapOvr>
  <p:transition>
    <p:cut thruBlk="1"/>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2 - Θέση περιεχομένου"/>
          <p:cNvSpPr>
            <a:spLocks noGrp="1"/>
          </p:cNvSpPr>
          <p:nvPr>
            <p:ph idx="1"/>
          </p:nvPr>
        </p:nvSpPr>
        <p:spPr/>
        <p:txBody>
          <a:bodyPr/>
          <a:lstStyle/>
          <a:p>
            <a:pPr algn="just" eaLnBrk="1" hangingPunct="1">
              <a:buFont typeface="Arial" charset="0"/>
              <a:buNone/>
            </a:pPr>
            <a:r>
              <a:rPr lang="en-GB" sz="1800" smtClean="0">
                <a:latin typeface="Times New Roman" pitchFamily="18" charset="0"/>
                <a:cs typeface="Times New Roman" pitchFamily="18" charset="0"/>
              </a:rPr>
              <a:t>     It is anticipated that b</a:t>
            </a:r>
            <a:r>
              <a:rPr lang="en-GB" sz="1800" baseline="-25000" smtClean="0">
                <a:latin typeface="Times New Roman" pitchFamily="18" charset="0"/>
                <a:cs typeface="Times New Roman" pitchFamily="18" charset="0"/>
              </a:rPr>
              <a:t>2</a:t>
            </a:r>
            <a:r>
              <a:rPr lang="en-GB" sz="1800" smtClean="0">
                <a:latin typeface="Times New Roman" pitchFamily="18" charset="0"/>
                <a:cs typeface="Times New Roman" pitchFamily="18" charset="0"/>
              </a:rPr>
              <a:t>&gt;0 , since high levels of innovation are normally associated with high levels of growth and vice versa. However, it is not automatically the case that this condition promotes convergence.  If poor regions have a low level of   IC , then no significant impacts on growth are anticipated and, hence, it may be difficult to converge with advanced regions. The latter case is the more likely. </a:t>
            </a:r>
          </a:p>
          <a:p>
            <a:pPr algn="just" eaLnBrk="1" hangingPunct="1">
              <a:buFont typeface="Arial" charset="0"/>
              <a:buNone/>
            </a:pPr>
            <a:r>
              <a:rPr lang="en-GB" sz="1800" smtClean="0">
                <a:latin typeface="Times New Roman" pitchFamily="18" charset="0"/>
                <a:cs typeface="Times New Roman" pitchFamily="18" charset="0"/>
              </a:rPr>
              <a:t>       The  variable ADP reflects two distinct features, namely the initial level of ‘technological adoption’ and the degree to which existing conditions in a region allow further adoption of technology. </a:t>
            </a:r>
          </a:p>
          <a:p>
            <a:pPr algn="just" eaLnBrk="1" hangingPunct="1">
              <a:buFont typeface="Arial" charset="0"/>
              <a:buNone/>
            </a:pPr>
            <a:r>
              <a:rPr lang="en-GB" sz="1800" smtClean="0">
                <a:latin typeface="Times New Roman" pitchFamily="18" charset="0"/>
                <a:cs typeface="Times New Roman" pitchFamily="18" charset="0"/>
              </a:rPr>
              <a:t>       A low level of ADP combined with a high rate of growth may indicate, ceteris paribus, that less advanced regions are able to adopt technology, which is transformed into high growth rates and, subsequently to converge with the advanced regions. </a:t>
            </a:r>
          </a:p>
          <a:p>
            <a:pPr algn="just" eaLnBrk="1" hangingPunct="1">
              <a:buFont typeface="Arial" charset="0"/>
              <a:buNone/>
            </a:pPr>
            <a:r>
              <a:rPr lang="en-GB" sz="1800" smtClean="0">
                <a:latin typeface="Times New Roman" pitchFamily="18" charset="0"/>
                <a:cs typeface="Times New Roman" pitchFamily="18" charset="0"/>
              </a:rPr>
              <a:t>       Conversely, a low value for ADP may indicate that although there is significant potential for technology adoption, infrastructure conditions are not appropriate to technology adoption and, therefore, there are no significant impacts on growth. If the latter effect dominates then convergence between technologically lagging and advanced regions is severely constrained</a:t>
            </a:r>
            <a:endParaRPr lang="el-GR" sz="1800" smtClean="0">
              <a:latin typeface="Times New Roman" pitchFamily="18" charset="0"/>
              <a:cs typeface="Times New Roman" pitchFamily="18" charset="0"/>
            </a:endParaRPr>
          </a:p>
          <a:p>
            <a:pPr eaLnBrk="1" hangingPunct="1">
              <a:buFont typeface="Arial" charset="0"/>
              <a:buNone/>
            </a:pPr>
            <a:endParaRPr lang="el-GR" sz="1800" smtClean="0">
              <a:latin typeface="Times New Roman" pitchFamily="18" charset="0"/>
              <a:cs typeface="Times New Roman" pitchFamily="18" charset="0"/>
            </a:endParaRPr>
          </a:p>
        </p:txBody>
      </p:sp>
      <p:pic>
        <p:nvPicPr>
          <p:cNvPr id="9219" name="Picture 2"/>
          <p:cNvPicPr>
            <a:picLocks noChangeAspect="1" noChangeArrowheads="1"/>
          </p:cNvPicPr>
          <p:nvPr/>
        </p:nvPicPr>
        <p:blipFill>
          <a:blip r:embed="rId2" cstate="print"/>
          <a:srcRect/>
          <a:stretch>
            <a:fillRect/>
          </a:stretch>
        </p:blipFill>
        <p:spPr bwMode="auto">
          <a:xfrm>
            <a:off x="1643063" y="928688"/>
            <a:ext cx="5697537" cy="571500"/>
          </a:xfrm>
          <a:prstGeom prst="rect">
            <a:avLst/>
          </a:prstGeom>
          <a:noFill/>
          <a:ln w="9525">
            <a:noFill/>
            <a:miter lim="800000"/>
            <a:headEnd/>
            <a:tailEnd/>
          </a:ln>
        </p:spPr>
      </p:pic>
    </p:spTree>
  </p:cSld>
  <p:clrMapOvr>
    <a:masterClrMapping/>
  </p:clrMapOvr>
  <p:transition>
    <p:cut thruBlk="1"/>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pPr eaLnBrk="1" hangingPunct="1">
              <a:defRPr/>
            </a:pPr>
            <a:r>
              <a:rPr lang="en-US" b="1" cap="all" dirty="0" smtClean="0"/>
              <a:t>Econometric Estimations</a:t>
            </a:r>
            <a:endParaRPr lang="el-GR" dirty="0"/>
          </a:p>
        </p:txBody>
      </p:sp>
      <p:pic>
        <p:nvPicPr>
          <p:cNvPr id="10243" name="Picture 3"/>
          <p:cNvPicPr>
            <a:picLocks noGrp="1" noChangeAspect="1" noChangeArrowheads="1"/>
          </p:cNvPicPr>
          <p:nvPr>
            <p:ph idx="1"/>
          </p:nvPr>
        </p:nvPicPr>
        <p:blipFill>
          <a:blip r:embed="rId2" cstate="print"/>
          <a:srcRect/>
          <a:stretch>
            <a:fillRect/>
          </a:stretch>
        </p:blipFill>
        <p:spPr>
          <a:xfrm>
            <a:off x="1285875" y="2071688"/>
            <a:ext cx="6429375" cy="2928937"/>
          </a:xfrm>
          <a:noFill/>
        </p:spPr>
      </p:pic>
    </p:spTree>
  </p:cSld>
  <p:clrMapOvr>
    <a:masterClrMapping/>
  </p:clrMapOvr>
  <p:transition>
    <p:cut thruBlk="1"/>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1 - Τίτλος"/>
          <p:cNvSpPr>
            <a:spLocks noGrp="1"/>
          </p:cNvSpPr>
          <p:nvPr>
            <p:ph type="title"/>
          </p:nvPr>
        </p:nvSpPr>
        <p:spPr/>
        <p:txBody>
          <a:bodyPr/>
          <a:lstStyle/>
          <a:p>
            <a:pPr eaLnBrk="1" hangingPunct="1"/>
            <a:r>
              <a:rPr lang="en-GB" smtClean="0"/>
              <a:t>Conditional Convergence </a:t>
            </a:r>
            <a:endParaRPr lang="el-GR" smtClean="0"/>
          </a:p>
        </p:txBody>
      </p:sp>
      <p:pic>
        <p:nvPicPr>
          <p:cNvPr id="11267" name="Picture 2"/>
          <p:cNvPicPr>
            <a:picLocks noGrp="1" noChangeAspect="1" noChangeArrowheads="1"/>
          </p:cNvPicPr>
          <p:nvPr>
            <p:ph idx="1"/>
          </p:nvPr>
        </p:nvPicPr>
        <p:blipFill>
          <a:blip r:embed="rId2" cstate="print"/>
          <a:srcRect/>
          <a:stretch>
            <a:fillRect/>
          </a:stretch>
        </p:blipFill>
        <p:spPr>
          <a:xfrm>
            <a:off x="1500188" y="2143125"/>
            <a:ext cx="5857875" cy="3786188"/>
          </a:xfrm>
          <a:noFill/>
        </p:spPr>
      </p:pic>
    </p:spTree>
  </p:cSld>
  <p:clrMapOvr>
    <a:masterClrMapping/>
  </p:clrMapOvr>
  <p:transition>
    <p:cut thruBlk="1"/>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1 - Τίτλος"/>
          <p:cNvSpPr>
            <a:spLocks noGrp="1"/>
          </p:cNvSpPr>
          <p:nvPr>
            <p:ph type="title"/>
          </p:nvPr>
        </p:nvSpPr>
        <p:spPr/>
        <p:txBody>
          <a:bodyPr/>
          <a:lstStyle/>
          <a:p>
            <a:pPr eaLnBrk="1" hangingPunct="1"/>
            <a:r>
              <a:rPr lang="en-US" smtClean="0"/>
              <a:t>‘club-convergence’</a:t>
            </a:r>
            <a:endParaRPr lang="el-GR" smtClean="0"/>
          </a:p>
        </p:txBody>
      </p:sp>
      <p:pic>
        <p:nvPicPr>
          <p:cNvPr id="12291" name="Picture 2"/>
          <p:cNvPicPr>
            <a:picLocks noGrp="1" noChangeAspect="1" noChangeArrowheads="1"/>
          </p:cNvPicPr>
          <p:nvPr>
            <p:ph idx="1"/>
          </p:nvPr>
        </p:nvPicPr>
        <p:blipFill>
          <a:blip r:embed="rId2" cstate="print"/>
          <a:srcRect/>
          <a:stretch>
            <a:fillRect/>
          </a:stretch>
        </p:blipFill>
        <p:spPr>
          <a:xfrm>
            <a:off x="2286000" y="2214563"/>
            <a:ext cx="5429250" cy="571500"/>
          </a:xfrm>
          <a:noFill/>
        </p:spPr>
      </p:pic>
      <p:pic>
        <p:nvPicPr>
          <p:cNvPr id="12292" name="Picture 3"/>
          <p:cNvPicPr>
            <a:picLocks noChangeAspect="1" noChangeArrowheads="1"/>
          </p:cNvPicPr>
          <p:nvPr/>
        </p:nvPicPr>
        <p:blipFill>
          <a:blip r:embed="rId3" cstate="print"/>
          <a:srcRect/>
          <a:stretch>
            <a:fillRect/>
          </a:stretch>
        </p:blipFill>
        <p:spPr bwMode="auto">
          <a:xfrm>
            <a:off x="3071813" y="3328988"/>
            <a:ext cx="3000375" cy="814387"/>
          </a:xfrm>
          <a:prstGeom prst="rect">
            <a:avLst/>
          </a:prstGeom>
          <a:noFill/>
          <a:ln w="9525">
            <a:noFill/>
            <a:miter lim="800000"/>
            <a:headEnd/>
            <a:tailEnd/>
          </a:ln>
        </p:spPr>
      </p:pic>
    </p:spTree>
  </p:cSld>
  <p:clrMapOvr>
    <a:masterClrMapping/>
  </p:clrMapOvr>
  <p:transition>
    <p:cut thruBlk="1"/>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1 - Τίτλος"/>
          <p:cNvSpPr>
            <a:spLocks noGrp="1"/>
          </p:cNvSpPr>
          <p:nvPr>
            <p:ph type="title"/>
          </p:nvPr>
        </p:nvSpPr>
        <p:spPr/>
        <p:txBody>
          <a:bodyPr/>
          <a:lstStyle/>
          <a:p>
            <a:pPr eaLnBrk="1" hangingPunct="1"/>
            <a:r>
              <a:rPr lang="en-US" smtClean="0"/>
              <a:t>‘club-convergence’</a:t>
            </a:r>
            <a:endParaRPr lang="el-GR" smtClean="0"/>
          </a:p>
        </p:txBody>
      </p:sp>
      <p:pic>
        <p:nvPicPr>
          <p:cNvPr id="13315" name="Picture 2"/>
          <p:cNvPicPr>
            <a:picLocks noGrp="1" noChangeAspect="1" noChangeArrowheads="1"/>
          </p:cNvPicPr>
          <p:nvPr>
            <p:ph idx="1"/>
          </p:nvPr>
        </p:nvPicPr>
        <p:blipFill>
          <a:blip r:embed="rId2" cstate="print"/>
          <a:srcRect/>
          <a:stretch>
            <a:fillRect/>
          </a:stretch>
        </p:blipFill>
        <p:spPr>
          <a:xfrm>
            <a:off x="1428750" y="2357438"/>
            <a:ext cx="6286500" cy="2786062"/>
          </a:xfrm>
          <a:noFill/>
        </p:spPr>
      </p:pic>
    </p:spTree>
  </p:cSld>
  <p:clrMapOvr>
    <a:masterClrMapping/>
  </p:clrMapOvr>
  <p:transition>
    <p:cut thruBlk="1"/>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1 - Τίτλος"/>
          <p:cNvSpPr>
            <a:spLocks noGrp="1"/>
          </p:cNvSpPr>
          <p:nvPr>
            <p:ph type="title"/>
          </p:nvPr>
        </p:nvSpPr>
        <p:spPr/>
        <p:txBody>
          <a:bodyPr/>
          <a:lstStyle/>
          <a:p>
            <a:pPr eaLnBrk="1" hangingPunct="1"/>
            <a:r>
              <a:rPr lang="en-GB" smtClean="0"/>
              <a:t>A ‘</a:t>
            </a:r>
            <a:r>
              <a:rPr lang="en-GB" i="1" smtClean="0"/>
              <a:t>development divide</a:t>
            </a:r>
            <a:r>
              <a:rPr lang="en-GB" smtClean="0"/>
              <a:t>’</a:t>
            </a:r>
            <a:endParaRPr lang="el-GR" smtClean="0"/>
          </a:p>
        </p:txBody>
      </p:sp>
      <p:pic>
        <p:nvPicPr>
          <p:cNvPr id="14339" name="Picture 2"/>
          <p:cNvPicPr>
            <a:picLocks noGrp="1" noChangeAspect="1" noChangeArrowheads="1"/>
          </p:cNvPicPr>
          <p:nvPr>
            <p:ph idx="1"/>
          </p:nvPr>
        </p:nvPicPr>
        <p:blipFill>
          <a:blip r:embed="rId2" cstate="print"/>
          <a:srcRect/>
          <a:stretch>
            <a:fillRect/>
          </a:stretch>
        </p:blipFill>
        <p:spPr>
          <a:xfrm>
            <a:off x="2286000" y="1600200"/>
            <a:ext cx="4572000" cy="4686300"/>
          </a:xfrm>
          <a:noFill/>
        </p:spPr>
      </p:pic>
    </p:spTree>
  </p:cSld>
  <p:clrMapOvr>
    <a:masterClrMapping/>
  </p:clrMapOvr>
  <p:transition>
    <p:cut thruBlk="1"/>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1 - Τίτλος"/>
          <p:cNvSpPr>
            <a:spLocks noGrp="1"/>
          </p:cNvSpPr>
          <p:nvPr>
            <p:ph type="title"/>
          </p:nvPr>
        </p:nvSpPr>
        <p:spPr>
          <a:xfrm>
            <a:off x="285750" y="1643063"/>
            <a:ext cx="8229600" cy="1143000"/>
          </a:xfrm>
        </p:spPr>
        <p:txBody>
          <a:bodyPr/>
          <a:lstStyle/>
          <a:p>
            <a:pPr eaLnBrk="1" hangingPunct="1"/>
            <a:r>
              <a:rPr lang="en-GB" sz="1600" smtClean="0">
                <a:latin typeface="Times New Roman" pitchFamily="18" charset="0"/>
                <a:cs typeface="Times New Roman" pitchFamily="18" charset="0"/>
              </a:rPr>
              <a:t>The condition b</a:t>
            </a:r>
            <a:r>
              <a:rPr lang="en-GB" sz="1600" baseline="-25000" smtClean="0">
                <a:latin typeface="Times New Roman" pitchFamily="18" charset="0"/>
                <a:cs typeface="Times New Roman" pitchFamily="18" charset="0"/>
              </a:rPr>
              <a:t>2</a:t>
            </a:r>
            <a:r>
              <a:rPr lang="en-GB" sz="1600" smtClean="0">
                <a:latin typeface="Times New Roman" pitchFamily="18" charset="0"/>
                <a:cs typeface="Times New Roman" pitchFamily="18" charset="0"/>
              </a:rPr>
              <a:t> &lt;0 is not enough to cancel-out this diverging effect. </a:t>
            </a:r>
            <a:br>
              <a:rPr lang="en-GB" sz="1600" smtClean="0">
                <a:latin typeface="Times New Roman" pitchFamily="18" charset="0"/>
                <a:cs typeface="Times New Roman" pitchFamily="18" charset="0"/>
              </a:rPr>
            </a:br>
            <a:r>
              <a:rPr lang="en-GB" sz="1600" smtClean="0">
                <a:latin typeface="Times New Roman" pitchFamily="18" charset="0"/>
                <a:cs typeface="Times New Roman" pitchFamily="18" charset="0"/>
              </a:rPr>
              <a:t/>
            </a:r>
            <a:br>
              <a:rPr lang="en-GB" sz="1600" smtClean="0">
                <a:latin typeface="Times New Roman" pitchFamily="18" charset="0"/>
                <a:cs typeface="Times New Roman" pitchFamily="18" charset="0"/>
              </a:rPr>
            </a:br>
            <a:r>
              <a:rPr lang="en-GB" sz="1600" smtClean="0">
                <a:latin typeface="Times New Roman" pitchFamily="18" charset="0"/>
                <a:cs typeface="Times New Roman" pitchFamily="18" charset="0"/>
              </a:rPr>
              <a:t>In this light, regional policy should first identify which regions in a diverging-club are characterised by relative high adoptive levels</a:t>
            </a:r>
            <a:r>
              <a:rPr lang="en-US" sz="1600" smtClean="0">
                <a:latin typeface="Times New Roman" pitchFamily="18" charset="0"/>
                <a:cs typeface="Times New Roman" pitchFamily="18" charset="0"/>
              </a:rPr>
              <a:t>. These regions have more possibilities to innovate if they are connected to central regions. </a:t>
            </a:r>
            <a:br>
              <a:rPr lang="en-US" sz="1600" smtClean="0">
                <a:latin typeface="Times New Roman" pitchFamily="18" charset="0"/>
                <a:cs typeface="Times New Roman" pitchFamily="18" charset="0"/>
              </a:rPr>
            </a:br>
            <a:r>
              <a:rPr lang="en-US" sz="1600" smtClean="0">
                <a:latin typeface="Times New Roman" pitchFamily="18" charset="0"/>
                <a:cs typeface="Times New Roman" pitchFamily="18" charset="0"/>
              </a:rPr>
              <a:t/>
            </a:r>
            <a:br>
              <a:rPr lang="en-US" sz="1600" smtClean="0">
                <a:latin typeface="Times New Roman" pitchFamily="18" charset="0"/>
                <a:cs typeface="Times New Roman" pitchFamily="18" charset="0"/>
              </a:rPr>
            </a:br>
            <a:r>
              <a:rPr lang="en-US" sz="1600" smtClean="0">
                <a:latin typeface="Times New Roman" pitchFamily="18" charset="0"/>
                <a:cs typeface="Times New Roman" pitchFamily="18" charset="0"/>
              </a:rPr>
              <a:t>Improving conditions in these regions will, therefore, increase their growth rates, enabling them, in a subsequent period, to join the initial convergence-club. </a:t>
            </a:r>
            <a:br>
              <a:rPr lang="en-US" sz="1600" smtClean="0">
                <a:latin typeface="Times New Roman" pitchFamily="18" charset="0"/>
                <a:cs typeface="Times New Roman" pitchFamily="18" charset="0"/>
              </a:rPr>
            </a:br>
            <a:r>
              <a:rPr lang="en-US" sz="1600" smtClean="0">
                <a:latin typeface="Times New Roman" pitchFamily="18" charset="0"/>
                <a:cs typeface="Times New Roman" pitchFamily="18" charset="0"/>
              </a:rPr>
              <a:t/>
            </a:r>
            <a:br>
              <a:rPr lang="en-US" sz="1600" smtClean="0">
                <a:latin typeface="Times New Roman" pitchFamily="18" charset="0"/>
                <a:cs typeface="Times New Roman" pitchFamily="18" charset="0"/>
              </a:rPr>
            </a:br>
            <a:r>
              <a:rPr lang="en-US" sz="1600" smtClean="0">
                <a:latin typeface="Times New Roman" pitchFamily="18" charset="0"/>
                <a:cs typeface="Times New Roman" pitchFamily="18" charset="0"/>
              </a:rPr>
              <a:t>This will cause positive effects to the degree of competitiveness of the EU-27, as a whole, improving also the </a:t>
            </a:r>
            <a:r>
              <a:rPr lang="en-US" sz="1600" i="1" smtClean="0">
                <a:latin typeface="Times New Roman" pitchFamily="18" charset="0"/>
                <a:cs typeface="Times New Roman" pitchFamily="18" charset="0"/>
              </a:rPr>
              <a:t>long-run</a:t>
            </a:r>
            <a:r>
              <a:rPr lang="en-US" sz="1600" smtClean="0">
                <a:latin typeface="Times New Roman" pitchFamily="18" charset="0"/>
                <a:cs typeface="Times New Roman" pitchFamily="18" charset="0"/>
              </a:rPr>
              <a:t> process of regional convergence</a:t>
            </a:r>
            <a:r>
              <a:rPr lang="el-GR" sz="1600" smtClean="0">
                <a:latin typeface="Times New Roman" pitchFamily="18" charset="0"/>
                <a:cs typeface="Times New Roman" pitchFamily="18" charset="0"/>
              </a:rPr>
              <a:t> </a:t>
            </a:r>
            <a:r>
              <a:rPr lang="el-GR" smtClean="0"/>
              <a:t/>
            </a:r>
            <a:br>
              <a:rPr lang="el-GR" smtClean="0"/>
            </a:br>
            <a:r>
              <a:rPr lang="en-GB" smtClean="0"/>
              <a:t> </a:t>
            </a:r>
            <a:r>
              <a:rPr lang="el-GR" smtClean="0"/>
              <a:t/>
            </a:r>
            <a:br>
              <a:rPr lang="el-GR" smtClean="0"/>
            </a:br>
            <a:endParaRPr lang="el-GR" smtClean="0"/>
          </a:p>
        </p:txBody>
      </p:sp>
      <p:pic>
        <p:nvPicPr>
          <p:cNvPr id="15363" name="Picture 2"/>
          <p:cNvPicPr>
            <a:picLocks noGrp="1" noChangeAspect="1" noChangeArrowheads="1"/>
          </p:cNvPicPr>
          <p:nvPr>
            <p:ph idx="1"/>
          </p:nvPr>
        </p:nvPicPr>
        <p:blipFill>
          <a:blip r:embed="rId2" cstate="print"/>
          <a:srcRect/>
          <a:stretch>
            <a:fillRect/>
          </a:stretch>
        </p:blipFill>
        <p:spPr>
          <a:xfrm>
            <a:off x="1571625" y="3286125"/>
            <a:ext cx="6215063" cy="2357438"/>
          </a:xfrm>
          <a:noFill/>
        </p:spPr>
      </p:pic>
    </p:spTree>
  </p:cSld>
  <p:clrMapOvr>
    <a:masterClrMapping/>
  </p:clrMapOvr>
  <p:transition>
    <p:cut thruBlk="1"/>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p:cNvSpPr>
          <p:nvPr>
            <p:ph type="title"/>
          </p:nvPr>
        </p:nvSpPr>
        <p:spPr/>
        <p:txBody>
          <a:bodyPr/>
          <a:lstStyle/>
          <a:p>
            <a:endParaRPr lang="en-GB" smtClean="0"/>
          </a:p>
        </p:txBody>
      </p:sp>
      <p:pic>
        <p:nvPicPr>
          <p:cNvPr id="29703" name="Picture 7"/>
          <p:cNvPicPr>
            <a:picLocks noChangeAspect="1" noChangeArrowheads="1"/>
          </p:cNvPicPr>
          <p:nvPr/>
        </p:nvPicPr>
        <p:blipFill>
          <a:blip r:embed="rId2" cstate="print"/>
          <a:srcRect/>
          <a:stretch>
            <a:fillRect/>
          </a:stretch>
        </p:blipFill>
        <p:spPr bwMode="auto">
          <a:xfrm>
            <a:off x="1619250" y="1989138"/>
            <a:ext cx="5565775" cy="3095625"/>
          </a:xfrm>
          <a:prstGeom prst="rect">
            <a:avLst/>
          </a:prstGeom>
          <a:noFill/>
          <a:ln w="9525">
            <a:noFill/>
            <a:miter lim="800000"/>
            <a:headEnd/>
            <a:tailEnd/>
          </a:ln>
        </p:spPr>
      </p:pic>
    </p:spTree>
  </p:cSld>
  <p:clrMapOvr>
    <a:masterClrMapping/>
  </p:clrMapOvr>
  <p:transition>
    <p:cut thruBlk="1"/>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1 - Τίτλος"/>
          <p:cNvSpPr>
            <a:spLocks noGrp="1"/>
          </p:cNvSpPr>
          <p:nvPr>
            <p:ph type="title"/>
          </p:nvPr>
        </p:nvSpPr>
        <p:spPr/>
        <p:txBody>
          <a:bodyPr/>
          <a:lstStyle/>
          <a:p>
            <a:pPr eaLnBrk="1" hangingPunct="1"/>
            <a:endParaRPr lang="en-GB" smtClean="0"/>
          </a:p>
        </p:txBody>
      </p:sp>
      <p:sp>
        <p:nvSpPr>
          <p:cNvPr id="3" name="2 - Θέση περιεχομένου"/>
          <p:cNvSpPr>
            <a:spLocks noGrp="1"/>
          </p:cNvSpPr>
          <p:nvPr>
            <p:ph idx="1"/>
          </p:nvPr>
        </p:nvSpPr>
        <p:spPr/>
        <p:txBody>
          <a:bodyPr rtlCol="0">
            <a:normAutofit fontScale="92500"/>
          </a:bodyPr>
          <a:lstStyle/>
          <a:p>
            <a:pPr algn="ctr" eaLnBrk="1" fontAlgn="auto" hangingPunct="1">
              <a:spcAft>
                <a:spcPts val="0"/>
              </a:spcAft>
              <a:buFont typeface="Arial" pitchFamily="34" charset="0"/>
              <a:buNone/>
              <a:defRPr/>
            </a:pPr>
            <a:r>
              <a:rPr lang="en-GB" sz="2400" dirty="0" smtClean="0">
                <a:latin typeface="Times New Roman" pitchFamily="18" charset="0"/>
                <a:cs typeface="Times New Roman" pitchFamily="18" charset="0"/>
              </a:rPr>
              <a:t>‘Europe 2020’, aims to make the European Union (EU) the most competitive and dynamic economy in the world.</a:t>
            </a:r>
          </a:p>
          <a:p>
            <a:pPr algn="ctr" eaLnBrk="1" fontAlgn="auto" hangingPunct="1">
              <a:spcAft>
                <a:spcPts val="0"/>
              </a:spcAft>
              <a:buFont typeface="Arial" pitchFamily="34" charset="0"/>
              <a:buNone/>
              <a:defRPr/>
            </a:pPr>
            <a:r>
              <a:rPr lang="en-GB" sz="2400" dirty="0" smtClean="0">
                <a:latin typeface="Times New Roman" pitchFamily="18" charset="0"/>
                <a:cs typeface="Times New Roman" pitchFamily="18" charset="0"/>
              </a:rPr>
              <a:t> </a:t>
            </a:r>
          </a:p>
          <a:p>
            <a:pPr algn="ctr" eaLnBrk="1" fontAlgn="auto" hangingPunct="1">
              <a:spcAft>
                <a:spcPts val="0"/>
              </a:spcAft>
              <a:buFont typeface="Arial" pitchFamily="34" charset="0"/>
              <a:buNone/>
              <a:defRPr/>
            </a:pPr>
            <a:r>
              <a:rPr lang="en-GB" sz="2400" dirty="0" smtClean="0">
                <a:latin typeface="Times New Roman" pitchFamily="18" charset="0"/>
                <a:cs typeface="Times New Roman" pitchFamily="18" charset="0"/>
              </a:rPr>
              <a:t>It might be argued, however, that this is in sharp contrast to another major aim of the EU, that of regional cohesion/convergence. </a:t>
            </a:r>
          </a:p>
          <a:p>
            <a:pPr algn="ctr" eaLnBrk="1" fontAlgn="auto" hangingPunct="1">
              <a:spcAft>
                <a:spcPts val="0"/>
              </a:spcAft>
              <a:buFont typeface="Arial" pitchFamily="34" charset="0"/>
              <a:buNone/>
              <a:defRPr/>
            </a:pPr>
            <a:endParaRPr lang="en-GB" sz="2400" dirty="0" smtClean="0">
              <a:latin typeface="Times New Roman" pitchFamily="18" charset="0"/>
              <a:cs typeface="Times New Roman" pitchFamily="18" charset="0"/>
            </a:endParaRPr>
          </a:p>
          <a:p>
            <a:pPr algn="ctr" eaLnBrk="1" fontAlgn="auto" hangingPunct="1">
              <a:spcAft>
                <a:spcPts val="0"/>
              </a:spcAft>
              <a:buFont typeface="Arial" pitchFamily="34" charset="0"/>
              <a:buNone/>
              <a:defRPr/>
            </a:pPr>
            <a:r>
              <a:rPr lang="en-GB" sz="2400" dirty="0" smtClean="0">
                <a:latin typeface="Times New Roman" pitchFamily="18" charset="0"/>
                <a:cs typeface="Times New Roman" pitchFamily="18" charset="0"/>
              </a:rPr>
              <a:t>This contradiction has received surprisingly little attention thus far. </a:t>
            </a:r>
          </a:p>
          <a:p>
            <a:pPr algn="ctr" eaLnBrk="1" fontAlgn="auto" hangingPunct="1">
              <a:spcAft>
                <a:spcPts val="0"/>
              </a:spcAft>
              <a:buFont typeface="Arial" pitchFamily="34" charset="0"/>
              <a:buNone/>
              <a:defRPr/>
            </a:pPr>
            <a:endParaRPr lang="en-GB" sz="2400" dirty="0" smtClean="0">
              <a:latin typeface="Times New Roman" pitchFamily="18" charset="0"/>
              <a:cs typeface="Times New Roman" pitchFamily="18" charset="0"/>
            </a:endParaRPr>
          </a:p>
          <a:p>
            <a:pPr algn="ctr" eaLnBrk="1" fontAlgn="auto" hangingPunct="1">
              <a:spcAft>
                <a:spcPts val="0"/>
              </a:spcAft>
              <a:buFont typeface="Arial" pitchFamily="34" charset="0"/>
              <a:buNone/>
              <a:defRPr/>
            </a:pPr>
            <a:r>
              <a:rPr lang="en-GB" sz="2400" dirty="0" smtClean="0"/>
              <a:t>This paper attempts to approach this issue empirically using a model that attributes the process of regional cohesion and overall competitiveness to the degree that the regions of the EU are able to </a:t>
            </a:r>
            <a:r>
              <a:rPr lang="en-GB" sz="2400" i="1" dirty="0" smtClean="0"/>
              <a:t>absorb</a:t>
            </a:r>
            <a:r>
              <a:rPr lang="en-GB" sz="2400" dirty="0" smtClean="0"/>
              <a:t> technology</a:t>
            </a:r>
            <a:endParaRPr lang="el-GR" sz="2400" dirty="0" smtClean="0">
              <a:latin typeface="Times New Roman" pitchFamily="18" charset="0"/>
              <a:cs typeface="Times New Roman" pitchFamily="18" charset="0"/>
            </a:endParaRPr>
          </a:p>
        </p:txBody>
      </p:sp>
    </p:spTree>
  </p:cSld>
  <p:clrMapOvr>
    <a:masterClrMapping/>
  </p:clrMapOvr>
  <p:transition>
    <p:cut thruBlk="1"/>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rtlCol="0">
            <a:normAutofit fontScale="90000"/>
          </a:bodyPr>
          <a:lstStyle/>
          <a:p>
            <a:pPr eaLnBrk="1" fontAlgn="auto" hangingPunct="1">
              <a:spcAft>
                <a:spcPts val="0"/>
              </a:spcAft>
              <a:defRPr/>
            </a:pPr>
            <a:r>
              <a:rPr lang="en-GB" b="1" cap="all" dirty="0" smtClean="0"/>
              <a:t>Regional Cohesion and aggregate Competitiveness </a:t>
            </a:r>
            <a:endParaRPr lang="el-GR" dirty="0" smtClean="0"/>
          </a:p>
        </p:txBody>
      </p:sp>
      <p:sp>
        <p:nvSpPr>
          <p:cNvPr id="3" name="2 - Θέση περιεχομένου"/>
          <p:cNvSpPr>
            <a:spLocks noGrp="1"/>
          </p:cNvSpPr>
          <p:nvPr>
            <p:ph idx="1"/>
          </p:nvPr>
        </p:nvSpPr>
        <p:spPr/>
        <p:txBody>
          <a:bodyPr rtlCol="0">
            <a:normAutofit fontScale="62500" lnSpcReduction="20000"/>
          </a:bodyPr>
          <a:lstStyle/>
          <a:p>
            <a:pPr algn="just" eaLnBrk="1" fontAlgn="auto" hangingPunct="1">
              <a:spcAft>
                <a:spcPts val="0"/>
              </a:spcAft>
              <a:buFont typeface="Arial" pitchFamily="34" charset="0"/>
              <a:buChar char="•"/>
              <a:defRPr/>
            </a:pPr>
            <a:r>
              <a:rPr lang="en-GB" dirty="0" smtClean="0">
                <a:latin typeface="Times New Roman" pitchFamily="18" charset="0"/>
                <a:cs typeface="Times New Roman" pitchFamily="18" charset="0"/>
              </a:rPr>
              <a:t>The ‘conventional’ neoclassical model adduces that technology diffusion promotes regional convergence. </a:t>
            </a:r>
          </a:p>
          <a:p>
            <a:pPr algn="just" eaLnBrk="1" fontAlgn="auto" hangingPunct="1">
              <a:spcAft>
                <a:spcPts val="0"/>
              </a:spcAft>
              <a:buFont typeface="Arial" pitchFamily="34" charset="0"/>
              <a:buChar char="•"/>
              <a:defRPr/>
            </a:pPr>
            <a:endParaRPr lang="en-GB" dirty="0" smtClean="0">
              <a:latin typeface="Times New Roman" pitchFamily="18" charset="0"/>
              <a:cs typeface="Times New Roman" pitchFamily="18" charset="0"/>
            </a:endParaRPr>
          </a:p>
          <a:p>
            <a:pPr algn="just" eaLnBrk="1" fontAlgn="auto" hangingPunct="1">
              <a:spcAft>
                <a:spcPts val="0"/>
              </a:spcAft>
              <a:buFont typeface="Arial" pitchFamily="34" charset="0"/>
              <a:buChar char="•"/>
              <a:defRPr/>
            </a:pPr>
            <a:r>
              <a:rPr lang="en-GB" dirty="0" smtClean="0">
                <a:latin typeface="Times New Roman" pitchFamily="18" charset="0"/>
                <a:cs typeface="Times New Roman" pitchFamily="18" charset="0"/>
              </a:rPr>
              <a:t>An implicit assumption of this model is that all regions are able to absorb technology to the same degree, so that the higher the technological gap the higher the effect on growth, ceteris paribus. </a:t>
            </a:r>
          </a:p>
          <a:p>
            <a:pPr algn="just" eaLnBrk="1" fontAlgn="auto" hangingPunct="1">
              <a:spcAft>
                <a:spcPts val="0"/>
              </a:spcAft>
              <a:buFont typeface="Arial" pitchFamily="34" charset="0"/>
              <a:buChar char="•"/>
              <a:defRPr/>
            </a:pPr>
            <a:endParaRPr lang="en-GB" dirty="0" smtClean="0">
              <a:latin typeface="Times New Roman" pitchFamily="18" charset="0"/>
              <a:cs typeface="Times New Roman" pitchFamily="18" charset="0"/>
            </a:endParaRPr>
          </a:p>
          <a:p>
            <a:pPr algn="just" eaLnBrk="1" fontAlgn="auto" hangingPunct="1">
              <a:spcAft>
                <a:spcPts val="0"/>
              </a:spcAft>
              <a:buFont typeface="Arial" pitchFamily="34" charset="0"/>
              <a:buChar char="•"/>
              <a:defRPr/>
            </a:pPr>
            <a:r>
              <a:rPr lang="en-GB" dirty="0" smtClean="0">
                <a:latin typeface="Times New Roman" pitchFamily="18" charset="0"/>
                <a:cs typeface="Times New Roman" pitchFamily="18" charset="0"/>
              </a:rPr>
              <a:t>However, it may be argued that large gaps do not necessarily promote convergence in this way. It is quite possible that a significant technological gap is associated with unfavourable conditions for the adoption of new technological innovations. </a:t>
            </a:r>
          </a:p>
          <a:p>
            <a:pPr algn="just" eaLnBrk="1" fontAlgn="auto" hangingPunct="1">
              <a:spcAft>
                <a:spcPts val="0"/>
              </a:spcAft>
              <a:buFont typeface="Arial" pitchFamily="34" charset="0"/>
              <a:buChar char="•"/>
              <a:defRPr/>
            </a:pPr>
            <a:endParaRPr lang="en-GB" dirty="0" smtClean="0">
              <a:latin typeface="Times New Roman" pitchFamily="18" charset="0"/>
              <a:cs typeface="Times New Roman" pitchFamily="18" charset="0"/>
            </a:endParaRPr>
          </a:p>
          <a:p>
            <a:pPr algn="just" eaLnBrk="1" fontAlgn="auto" hangingPunct="1">
              <a:spcAft>
                <a:spcPts val="0"/>
              </a:spcAft>
              <a:buFont typeface="Arial" pitchFamily="34" charset="0"/>
              <a:buChar char="•"/>
              <a:defRPr/>
            </a:pPr>
            <a:r>
              <a:rPr lang="en-GB" dirty="0" smtClean="0">
                <a:latin typeface="Times New Roman" pitchFamily="18" charset="0"/>
                <a:cs typeface="Times New Roman" pitchFamily="18" charset="0"/>
              </a:rPr>
              <a:t>Assume that t</a:t>
            </a:r>
            <a:r>
              <a:rPr lang="en-US" dirty="0" smtClean="0">
                <a:latin typeface="Times New Roman" pitchFamily="18" charset="0"/>
                <a:cs typeface="Times New Roman" pitchFamily="18" charset="0"/>
              </a:rPr>
              <a:t>he ability of a region to implement </a:t>
            </a:r>
            <a:r>
              <a:rPr lang="en-GB" dirty="0" smtClean="0">
                <a:latin typeface="Times New Roman" pitchFamily="18" charset="0"/>
                <a:cs typeface="Times New Roman" pitchFamily="18" charset="0"/>
              </a:rPr>
              <a:t>technological innovations is </a:t>
            </a:r>
            <a:r>
              <a:rPr lang="en-GB" i="1" dirty="0" smtClean="0">
                <a:latin typeface="Times New Roman" pitchFamily="18" charset="0"/>
                <a:cs typeface="Times New Roman" pitchFamily="18" charset="0"/>
              </a:rPr>
              <a:t>endogenously </a:t>
            </a:r>
            <a:r>
              <a:rPr lang="en-GB" dirty="0" smtClean="0">
                <a:latin typeface="Times New Roman" pitchFamily="18" charset="0"/>
                <a:cs typeface="Times New Roman" pitchFamily="18" charset="0"/>
              </a:rPr>
              <a:t>determined, as a decreasing function of the ‘technological proximity’, expressed in terms of the </a:t>
            </a:r>
            <a:r>
              <a:rPr lang="en-GB" i="1" dirty="0" smtClean="0">
                <a:latin typeface="Times New Roman" pitchFamily="18" charset="0"/>
                <a:cs typeface="Times New Roman" pitchFamily="18" charset="0"/>
              </a:rPr>
              <a:t>initial</a:t>
            </a:r>
            <a:r>
              <a:rPr lang="en-GB" dirty="0" smtClean="0">
                <a:latin typeface="Times New Roman" pitchFamily="18" charset="0"/>
                <a:cs typeface="Times New Roman" pitchFamily="18" charset="0"/>
              </a:rPr>
              <a:t> technological gap</a:t>
            </a:r>
            <a:endParaRPr lang="el-GR" dirty="0" smtClean="0">
              <a:latin typeface="Times New Roman" pitchFamily="18" charset="0"/>
              <a:cs typeface="Times New Roman" pitchFamily="18" charset="0"/>
            </a:endParaRPr>
          </a:p>
          <a:p>
            <a:pPr eaLnBrk="1" fontAlgn="auto" hangingPunct="1">
              <a:spcAft>
                <a:spcPts val="0"/>
              </a:spcAft>
              <a:buFont typeface="Arial" pitchFamily="34" charset="0"/>
              <a:buNone/>
              <a:defRPr/>
            </a:pPr>
            <a:endParaRPr lang="el-GR" dirty="0" smtClean="0"/>
          </a:p>
        </p:txBody>
      </p:sp>
    </p:spTree>
  </p:cSld>
  <p:clrMapOvr>
    <a:masterClrMapping/>
  </p:clrMapOvr>
  <p:transition>
    <p:cut thruBlk="1"/>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1 - Τίτλος"/>
          <p:cNvSpPr>
            <a:spLocks noGrp="1"/>
          </p:cNvSpPr>
          <p:nvPr>
            <p:ph type="title"/>
          </p:nvPr>
        </p:nvSpPr>
        <p:spPr/>
        <p:txBody>
          <a:bodyPr/>
          <a:lstStyle/>
          <a:p>
            <a:pPr eaLnBrk="1" hangingPunct="1"/>
            <a:r>
              <a:rPr lang="en-GB" smtClean="0"/>
              <a:t>Regional Divergence</a:t>
            </a:r>
            <a:endParaRPr lang="el-GR" smtClean="0"/>
          </a:p>
        </p:txBody>
      </p:sp>
      <p:pic>
        <p:nvPicPr>
          <p:cNvPr id="5123" name="Picture 2"/>
          <p:cNvPicPr>
            <a:picLocks noGrp="1" noChangeAspect="1" noChangeArrowheads="1"/>
          </p:cNvPicPr>
          <p:nvPr>
            <p:ph idx="1"/>
          </p:nvPr>
        </p:nvPicPr>
        <p:blipFill>
          <a:blip r:embed="rId2" cstate="print"/>
          <a:srcRect/>
          <a:stretch>
            <a:fillRect/>
          </a:stretch>
        </p:blipFill>
        <p:spPr>
          <a:xfrm>
            <a:off x="1928813" y="1928813"/>
            <a:ext cx="4857750" cy="3857625"/>
          </a:xfrm>
          <a:noFill/>
        </p:spPr>
      </p:pic>
    </p:spTree>
  </p:cSld>
  <p:clrMapOvr>
    <a:masterClrMapping/>
  </p:clrMapOvr>
  <p:transition>
    <p:cut thruBlk="1"/>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1 - Τίτλος"/>
          <p:cNvSpPr>
            <a:spLocks noGrp="1"/>
          </p:cNvSpPr>
          <p:nvPr>
            <p:ph type="title"/>
          </p:nvPr>
        </p:nvSpPr>
        <p:spPr/>
        <p:txBody>
          <a:bodyPr/>
          <a:lstStyle/>
          <a:p>
            <a:pPr eaLnBrk="1" hangingPunct="1"/>
            <a:r>
              <a:rPr lang="en-GB" smtClean="0"/>
              <a:t>Catch-up</a:t>
            </a:r>
            <a:endParaRPr lang="el-GR" smtClean="0"/>
          </a:p>
        </p:txBody>
      </p:sp>
      <p:pic>
        <p:nvPicPr>
          <p:cNvPr id="6147" name="Picture 3"/>
          <p:cNvPicPr>
            <a:picLocks noGrp="1" noChangeAspect="1" noChangeArrowheads="1"/>
          </p:cNvPicPr>
          <p:nvPr>
            <p:ph idx="1"/>
          </p:nvPr>
        </p:nvPicPr>
        <p:blipFill>
          <a:blip r:embed="rId2" cstate="print"/>
          <a:srcRect/>
          <a:stretch>
            <a:fillRect/>
          </a:stretch>
        </p:blipFill>
        <p:spPr>
          <a:xfrm>
            <a:off x="2214563" y="2071688"/>
            <a:ext cx="4857750" cy="3714750"/>
          </a:xfrm>
          <a:noFill/>
        </p:spPr>
      </p:pic>
    </p:spTree>
  </p:cSld>
  <p:clrMapOvr>
    <a:masterClrMapping/>
  </p:clrMapOvr>
  <p:transition>
    <p:cut thruBlk="1"/>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2 - Θέση περιεχομένου"/>
          <p:cNvSpPr>
            <a:spLocks noGrp="1"/>
          </p:cNvSpPr>
          <p:nvPr>
            <p:ph idx="1"/>
          </p:nvPr>
        </p:nvSpPr>
        <p:spPr>
          <a:xfrm>
            <a:off x="428625" y="428625"/>
            <a:ext cx="8229600" cy="5268913"/>
          </a:xfrm>
        </p:spPr>
        <p:txBody>
          <a:bodyPr/>
          <a:lstStyle/>
          <a:p>
            <a:pPr eaLnBrk="1" hangingPunct="1"/>
            <a:r>
              <a:rPr lang="en-GB" sz="1600" smtClean="0">
                <a:latin typeface="Times New Roman" pitchFamily="18" charset="0"/>
                <a:cs typeface="Times New Roman" pitchFamily="18" charset="0"/>
              </a:rPr>
              <a:t>Usually, regional policy takes two general forms: transfer payments or public investment. </a:t>
            </a:r>
          </a:p>
          <a:p>
            <a:pPr eaLnBrk="1" hangingPunct="1"/>
            <a:endParaRPr lang="en-GB" sz="1600" smtClean="0">
              <a:latin typeface="Times New Roman" pitchFamily="18" charset="0"/>
              <a:cs typeface="Times New Roman" pitchFamily="18" charset="0"/>
            </a:endParaRPr>
          </a:p>
          <a:p>
            <a:pPr eaLnBrk="1" hangingPunct="1"/>
            <a:r>
              <a:rPr lang="en-GB" sz="1600" smtClean="0">
                <a:latin typeface="Times New Roman" pitchFamily="18" charset="0"/>
                <a:cs typeface="Times New Roman" pitchFamily="18" charset="0"/>
              </a:rPr>
              <a:t>In this light, regional policy should concentrate investment in low-income regions in order to increase their adoptive abilities. </a:t>
            </a:r>
          </a:p>
          <a:p>
            <a:pPr eaLnBrk="1" hangingPunct="1"/>
            <a:r>
              <a:rPr lang="en-GB" sz="1600" smtClean="0">
                <a:latin typeface="Times New Roman" pitchFamily="18" charset="0"/>
                <a:cs typeface="Times New Roman" pitchFamily="18" charset="0"/>
              </a:rPr>
              <a:t>However, a high technological gap might indicate that they lack the necessary conditions to allow for an effective adoption of technology. Investment in regions with high adaptive abilities will increase their growth rates and the growth of the economy as a whole. </a:t>
            </a:r>
          </a:p>
          <a:p>
            <a:pPr eaLnBrk="1" hangingPunct="1"/>
            <a:r>
              <a:rPr lang="en-GB" sz="1600" smtClean="0">
                <a:latin typeface="Times New Roman" pitchFamily="18" charset="0"/>
                <a:cs typeface="Times New Roman" pitchFamily="18" charset="0"/>
              </a:rPr>
              <a:t>Regions with low adaptive ability will, however, experience a fall in their growth rates, leading to regional divergence. </a:t>
            </a:r>
          </a:p>
          <a:p>
            <a:pPr eaLnBrk="1" hangingPunct="1"/>
            <a:r>
              <a:rPr lang="en-GB" sz="1600" smtClean="0">
                <a:latin typeface="Times New Roman" pitchFamily="18" charset="0"/>
                <a:cs typeface="Times New Roman" pitchFamily="18" charset="0"/>
              </a:rPr>
              <a:t>A ‘trade-off’ between competitiveness and regional convergence seems to be inevitable. </a:t>
            </a:r>
          </a:p>
          <a:p>
            <a:pPr eaLnBrk="1" hangingPunct="1"/>
            <a:r>
              <a:rPr lang="en-GB" sz="1600" smtClean="0">
                <a:latin typeface="Times New Roman" pitchFamily="18" charset="0"/>
                <a:cs typeface="Times New Roman" pitchFamily="18" charset="0"/>
              </a:rPr>
              <a:t>Nevertheless, it is possible to identify cases in which the two aims can be achieved simultaneously.</a:t>
            </a:r>
          </a:p>
          <a:p>
            <a:pPr eaLnBrk="1" hangingPunct="1"/>
            <a:r>
              <a:rPr lang="en-GB" sz="1600" smtClean="0">
                <a:latin typeface="Times New Roman" pitchFamily="18" charset="0"/>
                <a:cs typeface="Times New Roman" pitchFamily="18" charset="0"/>
              </a:rPr>
              <a:t> For example, transfer payments in poor regions together with investments in advanced regions will increase both regional convergence and overall competitiveness. </a:t>
            </a:r>
          </a:p>
          <a:p>
            <a:pPr eaLnBrk="1" hangingPunct="1"/>
            <a:r>
              <a:rPr lang="en-GB" sz="1600" smtClean="0">
                <a:latin typeface="Times New Roman" pitchFamily="18" charset="0"/>
                <a:cs typeface="Times New Roman" pitchFamily="18" charset="0"/>
              </a:rPr>
              <a:t>Which specific measure will be applied depends on the available resources, budget constraints, the weight that policy-makers attach to regional cohesion, the ‘tolerable’ level and time length of regional inequalities</a:t>
            </a:r>
            <a:endParaRPr lang="el-GR" sz="1600" smtClean="0">
              <a:latin typeface="Times New Roman" pitchFamily="18" charset="0"/>
              <a:cs typeface="Times New Roman" pitchFamily="18" charset="0"/>
            </a:endParaRPr>
          </a:p>
          <a:p>
            <a:pPr eaLnBrk="1" hangingPunct="1">
              <a:buFont typeface="Arial" charset="0"/>
              <a:buNone/>
            </a:pPr>
            <a:endParaRPr lang="el-GR" sz="1800" smtClean="0">
              <a:latin typeface="Times New Roman" pitchFamily="18" charset="0"/>
              <a:cs typeface="Times New Roman" pitchFamily="18" charset="0"/>
            </a:endParaRPr>
          </a:p>
          <a:p>
            <a:pPr eaLnBrk="1" hangingPunct="1">
              <a:buFont typeface="Arial" charset="0"/>
              <a:buNone/>
            </a:pPr>
            <a:endParaRPr lang="el-GR" sz="1800" smtClean="0">
              <a:latin typeface="Times New Roman" pitchFamily="18" charset="0"/>
              <a:cs typeface="Times New Roman" pitchFamily="18" charset="0"/>
            </a:endParaRPr>
          </a:p>
          <a:p>
            <a:pPr eaLnBrk="1" hangingPunct="1">
              <a:buFont typeface="Arial" charset="0"/>
              <a:buNone/>
            </a:pPr>
            <a:endParaRPr lang="el-GR" sz="1800" smtClean="0">
              <a:latin typeface="Times New Roman" pitchFamily="18" charset="0"/>
              <a:cs typeface="Times New Roman" pitchFamily="18" charset="0"/>
            </a:endParaRPr>
          </a:p>
        </p:txBody>
      </p:sp>
    </p:spTree>
  </p:cSld>
  <p:clrMapOvr>
    <a:masterClrMapping/>
  </p:clrMapOvr>
  <p:transition>
    <p:cut thruBlk="1"/>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p:cNvSpPr>
          <p:nvPr>
            <p:ph type="title"/>
          </p:nvPr>
        </p:nvSpPr>
        <p:spPr/>
        <p:txBody>
          <a:bodyPr/>
          <a:lstStyle/>
          <a:p>
            <a:r>
              <a:rPr lang="en-GB" sz="1800" i="1" smtClean="0"/>
              <a:t>A Model of Regional Planning</a:t>
            </a:r>
          </a:p>
        </p:txBody>
      </p:sp>
      <p:sp>
        <p:nvSpPr>
          <p:cNvPr id="27653" name="Rectangle 5"/>
          <p:cNvSpPr>
            <a:spLocks noChangeArrowheads="1"/>
          </p:cNvSpPr>
          <p:nvPr/>
        </p:nvSpPr>
        <p:spPr bwMode="auto">
          <a:xfrm>
            <a:off x="0" y="0"/>
            <a:ext cx="9144000" cy="0"/>
          </a:xfrm>
          <a:prstGeom prst="rect">
            <a:avLst/>
          </a:prstGeom>
          <a:noFill/>
          <a:ln w="9525">
            <a:noFill/>
            <a:miter lim="800000"/>
            <a:headEnd/>
            <a:tailEnd/>
          </a:ln>
          <a:effectLst/>
        </p:spPr>
        <p:txBody>
          <a:bodyPr wrap="none" anchor="ctr">
            <a:spAutoFit/>
          </a:bodyPr>
          <a:lstStyle/>
          <a:p>
            <a:endParaRPr lang="el-GR"/>
          </a:p>
        </p:txBody>
      </p:sp>
      <p:graphicFrame>
        <p:nvGraphicFramePr>
          <p:cNvPr id="27652" name="Object 4"/>
          <p:cNvGraphicFramePr>
            <a:graphicFrameLocks noChangeAspect="1"/>
          </p:cNvGraphicFramePr>
          <p:nvPr/>
        </p:nvGraphicFramePr>
        <p:xfrm>
          <a:off x="2484438" y="1916113"/>
          <a:ext cx="3960812" cy="639762"/>
        </p:xfrm>
        <a:graphic>
          <a:graphicData uri="http://schemas.openxmlformats.org/presentationml/2006/ole">
            <p:oleObj spid="_x0000_s27652" name="Εξίσωση" r:id="rId3" imgW="1205977" imgH="215806" progId="Equation.3">
              <p:embed/>
            </p:oleObj>
          </a:graphicData>
        </a:graphic>
      </p:graphicFrame>
      <p:sp>
        <p:nvSpPr>
          <p:cNvPr id="27655" name="Rectangle 7"/>
          <p:cNvSpPr>
            <a:spLocks noChangeArrowheads="1"/>
          </p:cNvSpPr>
          <p:nvPr/>
        </p:nvSpPr>
        <p:spPr bwMode="auto">
          <a:xfrm>
            <a:off x="0" y="3319463"/>
            <a:ext cx="9144000" cy="0"/>
          </a:xfrm>
          <a:prstGeom prst="rect">
            <a:avLst/>
          </a:prstGeom>
          <a:noFill/>
          <a:ln w="9525">
            <a:noFill/>
            <a:miter lim="800000"/>
            <a:headEnd/>
            <a:tailEnd/>
          </a:ln>
          <a:effectLst/>
        </p:spPr>
        <p:txBody>
          <a:bodyPr wrap="none" anchor="ctr">
            <a:spAutoFit/>
          </a:bodyPr>
          <a:lstStyle/>
          <a:p>
            <a:endParaRPr lang="el-GR"/>
          </a:p>
        </p:txBody>
      </p:sp>
      <p:graphicFrame>
        <p:nvGraphicFramePr>
          <p:cNvPr id="27654" name="Object 6"/>
          <p:cNvGraphicFramePr>
            <a:graphicFrameLocks noChangeAspect="1"/>
          </p:cNvGraphicFramePr>
          <p:nvPr/>
        </p:nvGraphicFramePr>
        <p:xfrm>
          <a:off x="2411413" y="2636838"/>
          <a:ext cx="3671887" cy="647700"/>
        </p:xfrm>
        <a:graphic>
          <a:graphicData uri="http://schemas.openxmlformats.org/presentationml/2006/ole">
            <p:oleObj spid="_x0000_s27654" name="Εξίσωση" r:id="rId4" imgW="1383699" imgH="215806" progId="Equation.3">
              <p:embed/>
            </p:oleObj>
          </a:graphicData>
        </a:graphic>
      </p:graphicFrame>
      <p:sp>
        <p:nvSpPr>
          <p:cNvPr id="27657" name="Rectangle 9"/>
          <p:cNvSpPr>
            <a:spLocks noChangeArrowheads="1"/>
          </p:cNvSpPr>
          <p:nvPr/>
        </p:nvSpPr>
        <p:spPr bwMode="auto">
          <a:xfrm>
            <a:off x="0" y="3352800"/>
            <a:ext cx="9144000" cy="0"/>
          </a:xfrm>
          <a:prstGeom prst="rect">
            <a:avLst/>
          </a:prstGeom>
          <a:noFill/>
          <a:ln w="9525">
            <a:noFill/>
            <a:miter lim="800000"/>
            <a:headEnd/>
            <a:tailEnd/>
          </a:ln>
          <a:effectLst/>
        </p:spPr>
        <p:txBody>
          <a:bodyPr wrap="none" anchor="ctr">
            <a:spAutoFit/>
          </a:bodyPr>
          <a:lstStyle/>
          <a:p>
            <a:endParaRPr lang="el-GR"/>
          </a:p>
        </p:txBody>
      </p:sp>
      <p:graphicFrame>
        <p:nvGraphicFramePr>
          <p:cNvPr id="27656" name="Object 8"/>
          <p:cNvGraphicFramePr>
            <a:graphicFrameLocks noChangeAspect="1"/>
          </p:cNvGraphicFramePr>
          <p:nvPr/>
        </p:nvGraphicFramePr>
        <p:xfrm>
          <a:off x="2987675" y="3284538"/>
          <a:ext cx="1835150" cy="500062"/>
        </p:xfrm>
        <a:graphic>
          <a:graphicData uri="http://schemas.openxmlformats.org/presentationml/2006/ole">
            <p:oleObj spid="_x0000_s27656" name="Εξίσωση" r:id="rId5" imgW="558720" imgH="177480" progId="Equation.3">
              <p:embed/>
            </p:oleObj>
          </a:graphicData>
        </a:graphic>
      </p:graphicFrame>
      <p:pic>
        <p:nvPicPr>
          <p:cNvPr id="27658" name="Picture 10"/>
          <p:cNvPicPr>
            <a:picLocks noChangeAspect="1" noChangeArrowheads="1"/>
          </p:cNvPicPr>
          <p:nvPr/>
        </p:nvPicPr>
        <p:blipFill>
          <a:blip r:embed="rId6" cstate="print"/>
          <a:srcRect/>
          <a:stretch>
            <a:fillRect/>
          </a:stretch>
        </p:blipFill>
        <p:spPr bwMode="auto">
          <a:xfrm>
            <a:off x="2627313" y="4076700"/>
            <a:ext cx="3527425" cy="463550"/>
          </a:xfrm>
          <a:prstGeom prst="rect">
            <a:avLst/>
          </a:prstGeom>
          <a:noFill/>
          <a:ln w="9525">
            <a:noFill/>
            <a:miter lim="800000"/>
            <a:headEnd/>
            <a:tailEnd/>
          </a:ln>
          <a:effectLst/>
        </p:spPr>
      </p:pic>
    </p:spTree>
  </p:cSld>
  <p:clrMapOvr>
    <a:masterClrMapping/>
  </p:clrMapOvr>
  <p:transition>
    <p:cut thruBlk="1"/>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p:cNvSpPr>
          <p:nvPr>
            <p:ph type="title"/>
          </p:nvPr>
        </p:nvSpPr>
        <p:spPr>
          <a:xfrm>
            <a:off x="457200" y="274638"/>
            <a:ext cx="8229600" cy="850900"/>
          </a:xfrm>
        </p:spPr>
        <p:txBody>
          <a:bodyPr/>
          <a:lstStyle/>
          <a:p>
            <a:r>
              <a:rPr lang="en-GB" sz="1800" i="1" smtClean="0"/>
              <a:t>Optimal Solution</a:t>
            </a:r>
          </a:p>
        </p:txBody>
      </p:sp>
      <p:pic>
        <p:nvPicPr>
          <p:cNvPr id="28677" name="Picture 5"/>
          <p:cNvPicPr>
            <a:picLocks noChangeAspect="1" noChangeArrowheads="1"/>
          </p:cNvPicPr>
          <p:nvPr/>
        </p:nvPicPr>
        <p:blipFill>
          <a:blip r:embed="rId2" cstate="print"/>
          <a:srcRect/>
          <a:stretch>
            <a:fillRect/>
          </a:stretch>
        </p:blipFill>
        <p:spPr bwMode="auto">
          <a:xfrm>
            <a:off x="1835150" y="1628775"/>
            <a:ext cx="5414963" cy="1895475"/>
          </a:xfrm>
          <a:prstGeom prst="rect">
            <a:avLst/>
          </a:prstGeom>
          <a:noFill/>
          <a:ln w="9525">
            <a:noFill/>
            <a:miter lim="800000"/>
            <a:headEnd/>
            <a:tailEnd/>
          </a:ln>
          <a:effectLst/>
        </p:spPr>
      </p:pic>
      <p:pic>
        <p:nvPicPr>
          <p:cNvPr id="28678" name="Picture 6"/>
          <p:cNvPicPr>
            <a:picLocks noChangeAspect="1" noChangeArrowheads="1"/>
          </p:cNvPicPr>
          <p:nvPr/>
        </p:nvPicPr>
        <p:blipFill>
          <a:blip r:embed="rId3" cstate="print"/>
          <a:srcRect/>
          <a:stretch>
            <a:fillRect/>
          </a:stretch>
        </p:blipFill>
        <p:spPr bwMode="auto">
          <a:xfrm>
            <a:off x="4572000" y="1196975"/>
            <a:ext cx="792163" cy="377825"/>
          </a:xfrm>
          <a:prstGeom prst="rect">
            <a:avLst/>
          </a:prstGeom>
          <a:noFill/>
          <a:ln w="9525">
            <a:noFill/>
            <a:miter lim="800000"/>
            <a:headEnd/>
            <a:tailEnd/>
          </a:ln>
          <a:effectLst/>
        </p:spPr>
      </p:pic>
      <p:pic>
        <p:nvPicPr>
          <p:cNvPr id="28679" name="Picture 7"/>
          <p:cNvPicPr>
            <a:picLocks noChangeAspect="1" noChangeArrowheads="1"/>
          </p:cNvPicPr>
          <p:nvPr/>
        </p:nvPicPr>
        <p:blipFill>
          <a:blip r:embed="rId4" cstate="print"/>
          <a:srcRect/>
          <a:stretch>
            <a:fillRect/>
          </a:stretch>
        </p:blipFill>
        <p:spPr bwMode="auto">
          <a:xfrm>
            <a:off x="4716463" y="3213100"/>
            <a:ext cx="930275" cy="444500"/>
          </a:xfrm>
          <a:prstGeom prst="rect">
            <a:avLst/>
          </a:prstGeom>
          <a:noFill/>
          <a:ln w="9525">
            <a:noFill/>
            <a:miter lim="800000"/>
            <a:headEnd/>
            <a:tailEnd/>
          </a:ln>
          <a:effectLst/>
        </p:spPr>
      </p:pic>
      <p:pic>
        <p:nvPicPr>
          <p:cNvPr id="28681" name="Picture 9"/>
          <p:cNvPicPr>
            <a:picLocks noChangeAspect="1" noChangeArrowheads="1"/>
          </p:cNvPicPr>
          <p:nvPr/>
        </p:nvPicPr>
        <p:blipFill>
          <a:blip r:embed="rId5" cstate="print"/>
          <a:srcRect/>
          <a:stretch>
            <a:fillRect/>
          </a:stretch>
        </p:blipFill>
        <p:spPr bwMode="auto">
          <a:xfrm>
            <a:off x="1763713" y="3716338"/>
            <a:ext cx="5832475" cy="1800225"/>
          </a:xfrm>
          <a:prstGeom prst="rect">
            <a:avLst/>
          </a:prstGeom>
          <a:noFill/>
          <a:ln w="9525">
            <a:noFill/>
            <a:miter lim="800000"/>
            <a:headEnd/>
            <a:tailEnd/>
          </a:ln>
          <a:effectLst/>
        </p:spPr>
      </p:pic>
    </p:spTree>
  </p:cSld>
  <p:clrMapOvr>
    <a:masterClrMapping/>
  </p:clrMapOvr>
  <p:transition>
    <p:cut thruBlk="1"/>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1 - Τίτλος"/>
          <p:cNvSpPr>
            <a:spLocks noGrp="1"/>
          </p:cNvSpPr>
          <p:nvPr>
            <p:ph type="title"/>
          </p:nvPr>
        </p:nvSpPr>
        <p:spPr/>
        <p:txBody>
          <a:bodyPr/>
          <a:lstStyle/>
          <a:p>
            <a:pPr eaLnBrk="1" hangingPunct="1"/>
            <a:r>
              <a:rPr lang="en-GB" smtClean="0"/>
              <a:t>Absolute Convergence</a:t>
            </a:r>
            <a:endParaRPr lang="el-GR" smtClean="0"/>
          </a:p>
        </p:txBody>
      </p:sp>
      <p:pic>
        <p:nvPicPr>
          <p:cNvPr id="8195" name="Picture 2"/>
          <p:cNvPicPr>
            <a:picLocks noGrp="1" noChangeAspect="1" noChangeArrowheads="1"/>
          </p:cNvPicPr>
          <p:nvPr>
            <p:ph idx="1"/>
          </p:nvPr>
        </p:nvPicPr>
        <p:blipFill>
          <a:blip r:embed="rId2" cstate="print"/>
          <a:srcRect/>
          <a:stretch>
            <a:fillRect/>
          </a:stretch>
        </p:blipFill>
        <p:spPr>
          <a:xfrm>
            <a:off x="1143000" y="1928813"/>
            <a:ext cx="6429375" cy="4000500"/>
          </a:xfrm>
          <a:noFill/>
        </p:spPr>
      </p:pic>
    </p:spTree>
  </p:cSld>
  <p:clrMapOvr>
    <a:masterClrMapping/>
  </p:clrMapOvr>
  <p:transition>
    <p:cut thruBlk="1"/>
  </p:transition>
  <p:timing>
    <p:tnLst>
      <p:par>
        <p:cTn id="1" dur="indefinite" restart="never" nodeType="tmRoot"/>
      </p:par>
    </p:tnLst>
  </p:timing>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81</TotalTime>
  <Words>708</Words>
  <Application>Microsoft Office PowerPoint</Application>
  <PresentationFormat>Προβολή στην οθόνη (4:3)</PresentationFormat>
  <Paragraphs>46</Paragraphs>
  <Slides>17</Slides>
  <Notes>0</Notes>
  <HiddenSlides>0</HiddenSlides>
  <MMClips>0</MMClips>
  <ScaleCrop>false</ScaleCrop>
  <HeadingPairs>
    <vt:vector size="8" baseType="variant">
      <vt:variant>
        <vt:lpstr>Γραμματοσειρές που χρησιμοποιούνται</vt:lpstr>
      </vt:variant>
      <vt:variant>
        <vt:i4>3</vt:i4>
      </vt:variant>
      <vt:variant>
        <vt:lpstr>Θέμα</vt:lpstr>
      </vt:variant>
      <vt:variant>
        <vt:i4>1</vt:i4>
      </vt:variant>
      <vt:variant>
        <vt:lpstr>Ενσωματωμένοι διακομιστές OLE</vt:lpstr>
      </vt:variant>
      <vt:variant>
        <vt:i4>1</vt:i4>
      </vt:variant>
      <vt:variant>
        <vt:lpstr>Τίτλοι διαφανειών</vt:lpstr>
      </vt:variant>
      <vt:variant>
        <vt:i4>17</vt:i4>
      </vt:variant>
    </vt:vector>
  </HeadingPairs>
  <TitlesOfParts>
    <vt:vector size="22" baseType="lpstr">
      <vt:lpstr>Arial</vt:lpstr>
      <vt:lpstr>Calibri</vt:lpstr>
      <vt:lpstr>Times New Roman</vt:lpstr>
      <vt:lpstr>Θέμα του Office</vt:lpstr>
      <vt:lpstr>Microsoft Equation 3.0</vt:lpstr>
      <vt:lpstr>A MODEL OF REGIONAL PLANNING WITH GEOGRAPHICAL PERSPECTIVE </vt:lpstr>
      <vt:lpstr>Διαφάνεια 2</vt:lpstr>
      <vt:lpstr>Regional Cohesion and aggregate Competitiveness </vt:lpstr>
      <vt:lpstr>Regional Divergence</vt:lpstr>
      <vt:lpstr>Catch-up</vt:lpstr>
      <vt:lpstr>Διαφάνεια 6</vt:lpstr>
      <vt:lpstr>A Model of Regional Planning</vt:lpstr>
      <vt:lpstr>Optimal Solution</vt:lpstr>
      <vt:lpstr>Absolute Convergence</vt:lpstr>
      <vt:lpstr>Διαφάνεια 10</vt:lpstr>
      <vt:lpstr>Econometric Estimations</vt:lpstr>
      <vt:lpstr>Conditional Convergence </vt:lpstr>
      <vt:lpstr>‘club-convergence’</vt:lpstr>
      <vt:lpstr>‘club-convergence’</vt:lpstr>
      <vt:lpstr>A ‘development divide’</vt:lpstr>
      <vt:lpstr>The condition b2 &lt;0 is not enough to cancel-out this diverging effect.   In this light, regional policy should first identify which regions in a diverging-club are characterised by relative high adoptive levels. These regions have more possibilities to innovate if they are connected to central regions.   Improving conditions in these regions will, therefore, increase their growth rates, enabling them, in a subsequent period, to join the initial convergence-club.   This will cause positive effects to the degree of competitiveness of the EU-27, as a whole, improving also the long-run process of regional convergence    </vt:lpstr>
      <vt:lpstr>Διαφάνεια 17</vt:lpstr>
    </vt:vector>
  </TitlesOfParts>
  <Company>info-quest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‘cohesion-competitiveness’ dilemma:  Detecting areas of intervention</dc:title>
  <dc:creator>Quest User</dc:creator>
  <cp:lastModifiedBy>X. AP. LADIAS</cp:lastModifiedBy>
  <cp:revision>17</cp:revision>
  <dcterms:created xsi:type="dcterms:W3CDTF">2011-05-03T08:46:36Z</dcterms:created>
  <dcterms:modified xsi:type="dcterms:W3CDTF">2012-05-01T19:47:16Z</dcterms:modified>
</cp:coreProperties>
</file>