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339" r:id="rId5"/>
    <p:sldId id="262" r:id="rId6"/>
    <p:sldId id="270" r:id="rId7"/>
    <p:sldId id="271" r:id="rId8"/>
    <p:sldId id="273" r:id="rId9"/>
    <p:sldId id="264" r:id="rId10"/>
    <p:sldId id="274" r:id="rId11"/>
    <p:sldId id="275" r:id="rId12"/>
    <p:sldId id="272" r:id="rId13"/>
    <p:sldId id="276" r:id="rId14"/>
    <p:sldId id="296" r:id="rId15"/>
    <p:sldId id="302" r:id="rId16"/>
    <p:sldId id="313" r:id="rId17"/>
    <p:sldId id="309" r:id="rId18"/>
    <p:sldId id="310" r:id="rId19"/>
    <p:sldId id="311" r:id="rId20"/>
    <p:sldId id="312" r:id="rId21"/>
    <p:sldId id="258" r:id="rId22"/>
    <p:sldId id="282" r:id="rId23"/>
    <p:sldId id="283" r:id="rId24"/>
    <p:sldId id="284" r:id="rId25"/>
    <p:sldId id="285" r:id="rId26"/>
    <p:sldId id="287" r:id="rId27"/>
    <p:sldId id="288" r:id="rId28"/>
    <p:sldId id="289" r:id="rId29"/>
    <p:sldId id="290" r:id="rId30"/>
    <p:sldId id="291" r:id="rId31"/>
    <p:sldId id="292" r:id="rId32"/>
    <p:sldId id="293" r:id="rId33"/>
    <p:sldId id="29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snapToObjects="1">
      <p:cViewPr varScale="1">
        <p:scale>
          <a:sx n="104" d="100"/>
          <a:sy n="104" d="100"/>
        </p:scale>
        <p:origin x="1880"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l-GR"/>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2/22/24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2/22/24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l-GR"/>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l-GR"/>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l-GR"/>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l-GR"/>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l-GR"/>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93700" y="477851"/>
            <a:ext cx="6462600" cy="11432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3" name="Google Shape;33;p5"/>
          <p:cNvSpPr txBox="1">
            <a:spLocks noGrp="1"/>
          </p:cNvSpPr>
          <p:nvPr>
            <p:ph type="body" idx="1"/>
          </p:nvPr>
        </p:nvSpPr>
        <p:spPr>
          <a:xfrm>
            <a:off x="893700" y="1831451"/>
            <a:ext cx="6462600" cy="47364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Clr>
                <a:schemeClr val="accent6"/>
              </a:buClr>
              <a:buSzPts val="1800"/>
              <a:buChar char="▷"/>
              <a:defRPr>
                <a:solidFill>
                  <a:schemeClr val="dk1"/>
                </a:solidFill>
              </a:defRPr>
            </a:lvl1pPr>
            <a:lvl2pPr marL="914400" lvl="1" indent="-381000">
              <a:spcBef>
                <a:spcPts val="0"/>
              </a:spcBef>
              <a:spcAft>
                <a:spcPts val="0"/>
              </a:spcAft>
              <a:buClr>
                <a:schemeClr val="dk1"/>
              </a:buClr>
              <a:buSzPts val="2400"/>
              <a:buChar char="○"/>
              <a:defRPr>
                <a:solidFill>
                  <a:schemeClr val="dk1"/>
                </a:solidFill>
              </a:defRPr>
            </a:lvl2pPr>
            <a:lvl3pPr marL="1371600" lvl="2" indent="-381000">
              <a:spcBef>
                <a:spcPts val="0"/>
              </a:spcBef>
              <a:spcAft>
                <a:spcPts val="0"/>
              </a:spcAft>
              <a:buClr>
                <a:schemeClr val="dk1"/>
              </a:buClr>
              <a:buSzPts val="2400"/>
              <a:buChar char="■"/>
              <a:defRPr>
                <a:solidFill>
                  <a:schemeClr val="dk1"/>
                </a:solidFill>
              </a:defRPr>
            </a:lvl3pPr>
            <a:lvl4pPr marL="1828800" lvl="3" indent="-381000">
              <a:spcBef>
                <a:spcPts val="0"/>
              </a:spcBef>
              <a:spcAft>
                <a:spcPts val="0"/>
              </a:spcAft>
              <a:buClr>
                <a:schemeClr val="dk1"/>
              </a:buClr>
              <a:buSzPts val="2400"/>
              <a:buChar char="●"/>
              <a:defRPr>
                <a:solidFill>
                  <a:schemeClr val="dk1"/>
                </a:solidFill>
              </a:defRPr>
            </a:lvl4pPr>
            <a:lvl5pPr marL="2286000" lvl="4" indent="-381000">
              <a:spcBef>
                <a:spcPts val="0"/>
              </a:spcBef>
              <a:spcAft>
                <a:spcPts val="0"/>
              </a:spcAft>
              <a:buClr>
                <a:schemeClr val="dk1"/>
              </a:buClr>
              <a:buSzPts val="2400"/>
              <a:buChar char="○"/>
              <a:defRPr>
                <a:solidFill>
                  <a:schemeClr val="dk1"/>
                </a:solidFill>
              </a:defRPr>
            </a:lvl5pPr>
            <a:lvl6pPr marL="2743200" lvl="5" indent="-381000">
              <a:spcBef>
                <a:spcPts val="0"/>
              </a:spcBef>
              <a:spcAft>
                <a:spcPts val="0"/>
              </a:spcAft>
              <a:buClr>
                <a:schemeClr val="dk1"/>
              </a:buClr>
              <a:buSzPts val="2400"/>
              <a:buChar char="■"/>
              <a:defRPr>
                <a:solidFill>
                  <a:schemeClr val="dk1"/>
                </a:solidFill>
              </a:defRPr>
            </a:lvl6pPr>
            <a:lvl7pPr marL="3200400" lvl="6" indent="-381000">
              <a:spcBef>
                <a:spcPts val="0"/>
              </a:spcBef>
              <a:spcAft>
                <a:spcPts val="0"/>
              </a:spcAft>
              <a:buClr>
                <a:schemeClr val="dk1"/>
              </a:buClr>
              <a:buSzPts val="2400"/>
              <a:buChar char="●"/>
              <a:defRPr>
                <a:solidFill>
                  <a:schemeClr val="dk1"/>
                </a:solidFill>
              </a:defRPr>
            </a:lvl7pPr>
            <a:lvl8pPr marL="3657600" lvl="7" indent="-381000">
              <a:spcBef>
                <a:spcPts val="0"/>
              </a:spcBef>
              <a:spcAft>
                <a:spcPts val="0"/>
              </a:spcAft>
              <a:buClr>
                <a:schemeClr val="dk1"/>
              </a:buClr>
              <a:buSzPts val="2400"/>
              <a:buChar char="○"/>
              <a:defRPr>
                <a:solidFill>
                  <a:schemeClr val="dk1"/>
                </a:solidFill>
              </a:defRPr>
            </a:lvl8pPr>
            <a:lvl9pPr marL="4114800" lvl="8" indent="-381000">
              <a:spcBef>
                <a:spcPts val="0"/>
              </a:spcBef>
              <a:spcAft>
                <a:spcPts val="0"/>
              </a:spcAft>
              <a:buClr>
                <a:schemeClr val="dk1"/>
              </a:buClr>
              <a:buSzPts val="2400"/>
              <a:buChar char="■"/>
              <a:defRPr>
                <a:solidFill>
                  <a:schemeClr val="dk1"/>
                </a:solidFill>
              </a:defRPr>
            </a:lvl9pPr>
          </a:lstStyle>
          <a:p>
            <a:endParaRPr/>
          </a:p>
        </p:txBody>
      </p:sp>
      <p:sp>
        <p:nvSpPr>
          <p:cNvPr id="34" name="Google Shape;34;p5"/>
          <p:cNvSpPr/>
          <p:nvPr/>
        </p:nvSpPr>
        <p:spPr>
          <a:xfrm>
            <a:off x="7356366" y="6755100"/>
            <a:ext cx="893700" cy="1028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5" name="Google Shape;35;p5"/>
          <p:cNvSpPr/>
          <p:nvPr/>
        </p:nvSpPr>
        <p:spPr>
          <a:xfrm>
            <a:off x="8250312" y="6755100"/>
            <a:ext cx="893700" cy="102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6" name="Google Shape;36;p5"/>
          <p:cNvSpPr/>
          <p:nvPr/>
        </p:nvSpPr>
        <p:spPr>
          <a:xfrm>
            <a:off x="0" y="6755100"/>
            <a:ext cx="893700" cy="1028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7" name="Google Shape;37;p5"/>
          <p:cNvSpPr/>
          <p:nvPr/>
        </p:nvSpPr>
        <p:spPr>
          <a:xfrm>
            <a:off x="893710" y="6755100"/>
            <a:ext cx="6462600" cy="102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8" name="Google Shape;38;p5"/>
          <p:cNvSpPr txBox="1">
            <a:spLocks noGrp="1"/>
          </p:cNvSpPr>
          <p:nvPr>
            <p:ph type="sldNum" idx="12"/>
          </p:nvPr>
        </p:nvSpPr>
        <p:spPr>
          <a:xfrm>
            <a:off x="8480575" y="6262577"/>
            <a:ext cx="548700" cy="4180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4022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Content Placeholder 2"/>
          <p:cNvSpPr>
            <a:spLocks noGrp="1"/>
          </p:cNvSpPr>
          <p:nvPr>
            <p:ph idx="1"/>
          </p:nvPr>
        </p:nvSpPr>
        <p:spPr/>
        <p:txBody>
          <a:bodyPr/>
          <a:lstStyle>
            <a:lvl5pPr>
              <a:defRPr/>
            </a:lvl5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l-GR"/>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2/22/24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l-GR"/>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2/22/24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2/22/24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l-GR"/>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2/22/24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l-GR"/>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2/22/24</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orensic-architecture.org/investigation/pushbacks-across-the-evros-meric-river-the-case-of-ayse-erdogan" TargetMode="External"/><Relationship Id="rId2" Type="http://schemas.openxmlformats.org/officeDocument/2006/relationships/hyperlink" Target="https://www.gcr.gr/en/news/press-releases-announcements/item/1067-gcr-and-cear-publish-a-joint-video-documenting-the-harsh-reality-of-pushbacks-which-refugees-face-in-evros?fbclid=IwAR1ZopVe0qv0Wij80EvZ57AWrovOcCx1bBNVCQM_E4Zd0ZVpBlTdFFrGF7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X81bAQoi_q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vl8gYm4nNDQ"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br>
              <a:rPr lang="en-US" sz="2800" dirty="0"/>
            </a:br>
            <a:br>
              <a:rPr lang="en-US" sz="2800" dirty="0"/>
            </a:br>
            <a:endParaRPr lang="en-US" dirty="0"/>
          </a:p>
        </p:txBody>
      </p:sp>
      <p:sp>
        <p:nvSpPr>
          <p:cNvPr id="3" name="Subtitle 2"/>
          <p:cNvSpPr>
            <a:spLocks noGrp="1"/>
          </p:cNvSpPr>
          <p:nvPr>
            <p:ph type="subTitle" idx="1"/>
          </p:nvPr>
        </p:nvSpPr>
        <p:spPr>
          <a:xfrm>
            <a:off x="423333" y="1086556"/>
            <a:ext cx="8142111" cy="5771444"/>
          </a:xfrm>
        </p:spPr>
        <p:txBody>
          <a:bodyPr>
            <a:normAutofit lnSpcReduction="10000"/>
          </a:bodyPr>
          <a:lstStyle/>
          <a:p>
            <a:pPr algn="ctr">
              <a:lnSpc>
                <a:spcPct val="250000"/>
              </a:lnSpc>
            </a:pPr>
            <a:r>
              <a:rPr lang="en-US" sz="3600" dirty="0"/>
              <a:t>Solidarity in refugee protection </a:t>
            </a:r>
          </a:p>
          <a:p>
            <a:pPr algn="ctr">
              <a:lnSpc>
                <a:spcPct val="250000"/>
              </a:lnSpc>
            </a:pPr>
            <a:r>
              <a:rPr lang="en-US" sz="3600" dirty="0"/>
              <a:t>v. EU externalization policies</a:t>
            </a:r>
          </a:p>
          <a:p>
            <a:pPr algn="ctr">
              <a:lnSpc>
                <a:spcPct val="250000"/>
              </a:lnSpc>
            </a:pPr>
            <a:r>
              <a:rPr lang="en-US" sz="3600" dirty="0"/>
              <a:t> </a:t>
            </a:r>
          </a:p>
          <a:p>
            <a:pPr>
              <a:lnSpc>
                <a:spcPct val="110000"/>
              </a:lnSpc>
            </a:pPr>
            <a:r>
              <a:rPr lang="fr-FR" sz="2400" dirty="0"/>
              <a:t>Eleni </a:t>
            </a:r>
            <a:r>
              <a:rPr lang="fr-FR" sz="2400" dirty="0" err="1"/>
              <a:t>Koutsouraki</a:t>
            </a:r>
            <a:endParaRPr lang="fr-FR" sz="2400" dirty="0"/>
          </a:p>
          <a:p>
            <a:pPr>
              <a:lnSpc>
                <a:spcPct val="110000"/>
              </a:lnSpc>
            </a:pPr>
            <a:r>
              <a:rPr lang="fr-FR" sz="2400" dirty="0"/>
              <a:t>Assistant Professor</a:t>
            </a:r>
          </a:p>
          <a:p>
            <a:pPr>
              <a:lnSpc>
                <a:spcPct val="110000"/>
              </a:lnSpc>
            </a:pPr>
            <a:r>
              <a:rPr lang="fr-FR" sz="2400" dirty="0" err="1"/>
              <a:t>Hellenic</a:t>
            </a:r>
            <a:r>
              <a:rPr lang="fr-FR" sz="2400" dirty="0"/>
              <a:t> </a:t>
            </a:r>
            <a:r>
              <a:rPr lang="fr-FR" sz="2400" dirty="0" err="1"/>
              <a:t>Mediterranean</a:t>
            </a:r>
            <a:r>
              <a:rPr lang="fr-FR" sz="2400" dirty="0"/>
              <a:t> </a:t>
            </a:r>
            <a:r>
              <a:rPr lang="fr-FR" sz="2400" dirty="0" err="1"/>
              <a:t>University</a:t>
            </a:r>
            <a:endParaRPr lang="fr-FR" sz="2400" dirty="0"/>
          </a:p>
          <a:p>
            <a:pPr algn="ctr">
              <a:lnSpc>
                <a:spcPct val="250000"/>
              </a:lnSpc>
            </a:pPr>
            <a:endParaRPr lang="el-GR" sz="3600" dirty="0"/>
          </a:p>
          <a:p>
            <a:endParaRPr lang="en-US" dirty="0"/>
          </a:p>
        </p:txBody>
      </p:sp>
    </p:spTree>
    <p:extLst>
      <p:ext uri="{BB962C8B-B14F-4D97-AF65-F5344CB8AC3E}">
        <p14:creationId xmlns:p14="http://schemas.microsoft.com/office/powerpoint/2010/main" val="2754485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Why refugees are considered as a problem for developed countries</a:t>
            </a:r>
            <a:r>
              <a:rPr lang="en-US" dirty="0"/>
              <a:t> ?</a:t>
            </a:r>
          </a:p>
        </p:txBody>
      </p:sp>
      <p:sp>
        <p:nvSpPr>
          <p:cNvPr id="3" name="Content Placeholder 2"/>
          <p:cNvSpPr>
            <a:spLocks noGrp="1"/>
          </p:cNvSpPr>
          <p:nvPr>
            <p:ph idx="1"/>
          </p:nvPr>
        </p:nvSpPr>
        <p:spPr>
          <a:xfrm>
            <a:off x="457200" y="1662071"/>
            <a:ext cx="8229600" cy="5195928"/>
          </a:xfrm>
        </p:spPr>
        <p:txBody>
          <a:bodyPr>
            <a:normAutofit/>
          </a:bodyPr>
          <a:lstStyle/>
          <a:p>
            <a:pPr lvl="0">
              <a:buFont typeface="Wingdings" charset="2"/>
              <a:buChar char="Ø"/>
            </a:pPr>
            <a:r>
              <a:rPr lang="en-GB" dirty="0"/>
              <a:t>Constant growth of the annual number of formal asylum applicants </a:t>
            </a:r>
            <a:endParaRPr lang="en-US" dirty="0"/>
          </a:p>
          <a:p>
            <a:pPr lvl="0">
              <a:buFont typeface="Wingdings" charset="2"/>
              <a:buChar char="Ø"/>
            </a:pPr>
            <a:r>
              <a:rPr lang="en-GB" dirty="0"/>
              <a:t>Growing phenomenon of irregular movements of asylum seekers</a:t>
            </a:r>
            <a:endParaRPr lang="en-US" dirty="0"/>
          </a:p>
          <a:p>
            <a:pPr lvl="0">
              <a:buFont typeface="Wingdings" charset="2"/>
              <a:buChar char="Ø"/>
            </a:pPr>
            <a:r>
              <a:rPr lang="en-GB" dirty="0"/>
              <a:t>Emergence of large-scale flows of non bona-fide asylum seekers</a:t>
            </a:r>
            <a:endParaRPr lang="en-US" dirty="0"/>
          </a:p>
          <a:p>
            <a:pPr lvl="0">
              <a:buFont typeface="Wingdings" charset="2"/>
              <a:buChar char="Ø"/>
            </a:pPr>
            <a:r>
              <a:rPr lang="en-GB" dirty="0"/>
              <a:t>Rapidly raising costs for the processing of an ever growing number of cases</a:t>
            </a:r>
            <a:endParaRPr lang="en-US" dirty="0"/>
          </a:p>
          <a:p>
            <a:endParaRPr lang="en-US" dirty="0"/>
          </a:p>
        </p:txBody>
      </p:sp>
    </p:spTree>
    <p:extLst>
      <p:ext uri="{BB962C8B-B14F-4D97-AF65-F5344CB8AC3E}">
        <p14:creationId xmlns:p14="http://schemas.microsoft.com/office/powerpoint/2010/main" val="3542320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520" y="380999"/>
            <a:ext cx="8638395" cy="1500589"/>
          </a:xfrm>
        </p:spPr>
        <p:txBody>
          <a:bodyPr>
            <a:normAutofit/>
          </a:bodyPr>
          <a:lstStyle/>
          <a:p>
            <a:r>
              <a:rPr lang="fr-FR" sz="3200" dirty="0" err="1"/>
              <a:t>Determinants</a:t>
            </a:r>
            <a:r>
              <a:rPr lang="fr-FR" sz="3200" dirty="0"/>
              <a:t> for States’ protection </a:t>
            </a:r>
            <a:r>
              <a:rPr lang="fr-FR" sz="3200" dirty="0" err="1"/>
              <a:t>systems</a:t>
            </a:r>
            <a:br>
              <a:rPr lang="en-GB" sz="3200" dirty="0">
                <a:sym typeface="Wingdings"/>
              </a:rPr>
            </a:br>
            <a:endParaRPr lang="en-US" sz="3200" dirty="0"/>
          </a:p>
        </p:txBody>
      </p:sp>
      <p:sp>
        <p:nvSpPr>
          <p:cNvPr id="3" name="Content Placeholder 2"/>
          <p:cNvSpPr>
            <a:spLocks noGrp="1"/>
          </p:cNvSpPr>
          <p:nvPr>
            <p:ph idx="1"/>
          </p:nvPr>
        </p:nvSpPr>
        <p:spPr>
          <a:xfrm>
            <a:off x="779463" y="736956"/>
            <a:ext cx="7583487" cy="4656933"/>
          </a:xfrm>
        </p:spPr>
        <p:txBody>
          <a:bodyPr>
            <a:normAutofit fontScale="25000" lnSpcReduction="20000"/>
          </a:bodyPr>
          <a:lstStyle/>
          <a:p>
            <a:pPr marL="1371600" lvl="0" indent="-1371600">
              <a:buFont typeface="+mj-lt"/>
              <a:buAutoNum type="arabicPeriod"/>
            </a:pPr>
            <a:endParaRPr lang="el-GR" sz="9000" dirty="0"/>
          </a:p>
          <a:p>
            <a:pPr marL="0" lvl="0" indent="0">
              <a:buNone/>
            </a:pPr>
            <a:endParaRPr lang="en-GB" sz="9000" dirty="0"/>
          </a:p>
          <a:p>
            <a:pPr marL="1371600" lvl="0" indent="-1371600" algn="just">
              <a:lnSpc>
                <a:spcPct val="150000"/>
              </a:lnSpc>
              <a:buFont typeface="+mj-lt"/>
              <a:buAutoNum type="arabicPeriod"/>
            </a:pPr>
            <a:r>
              <a:rPr lang="en-GB" sz="9600" dirty="0"/>
              <a:t>Number of beneficiaries</a:t>
            </a:r>
            <a:endParaRPr lang="en-US" sz="9600" dirty="0"/>
          </a:p>
          <a:p>
            <a:pPr marL="1371600" lvl="0" indent="-1371600" algn="just">
              <a:lnSpc>
                <a:spcPct val="150000"/>
              </a:lnSpc>
              <a:buFont typeface="+mj-lt"/>
              <a:buAutoNum type="arabicPeriod"/>
            </a:pPr>
            <a:r>
              <a:rPr lang="en-GB" sz="9600" dirty="0"/>
              <a:t>Level of rights accorded</a:t>
            </a:r>
            <a:endParaRPr lang="en-US" sz="9600" dirty="0"/>
          </a:p>
          <a:p>
            <a:pPr marL="1371600" lvl="0" indent="-1371600" algn="just">
              <a:lnSpc>
                <a:spcPct val="150000"/>
              </a:lnSpc>
              <a:buFont typeface="+mj-lt"/>
              <a:buAutoNum type="arabicPeriod"/>
            </a:pPr>
            <a:r>
              <a:rPr lang="en-GB" sz="9600" dirty="0"/>
              <a:t>Degree to which protection costs are shared with other States (e.g. CEAS)</a:t>
            </a:r>
            <a:endParaRPr lang="fr-FR" sz="9600" dirty="0">
              <a:sym typeface="Wingdings"/>
            </a:endParaRPr>
          </a:p>
          <a:p>
            <a:pPr marL="0" lvl="0" indent="0">
              <a:buNone/>
            </a:pPr>
            <a:endParaRPr lang="fr-FR" sz="9000" dirty="0"/>
          </a:p>
          <a:p>
            <a:endParaRPr lang="en-US" dirty="0"/>
          </a:p>
        </p:txBody>
      </p:sp>
    </p:spTree>
    <p:extLst>
      <p:ext uri="{BB962C8B-B14F-4D97-AF65-F5344CB8AC3E}">
        <p14:creationId xmlns:p14="http://schemas.microsoft.com/office/powerpoint/2010/main" val="308112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03839"/>
            <a:ext cx="7583487" cy="862395"/>
          </a:xfrm>
        </p:spPr>
        <p:txBody>
          <a:bodyPr/>
          <a:lstStyle/>
          <a:p>
            <a:pPr algn="ctr"/>
            <a:r>
              <a:rPr lang="en-US" dirty="0"/>
              <a:t>A Dublin for the world ?</a:t>
            </a:r>
          </a:p>
        </p:txBody>
      </p:sp>
      <p:sp>
        <p:nvSpPr>
          <p:cNvPr id="3" name="Content Placeholder 2"/>
          <p:cNvSpPr>
            <a:spLocks noGrp="1"/>
          </p:cNvSpPr>
          <p:nvPr>
            <p:ph idx="1"/>
          </p:nvPr>
        </p:nvSpPr>
        <p:spPr>
          <a:xfrm>
            <a:off x="779463" y="1066234"/>
            <a:ext cx="7583487" cy="4971496"/>
          </a:xfrm>
        </p:spPr>
        <p:txBody>
          <a:bodyPr>
            <a:normAutofit/>
          </a:bodyPr>
          <a:lstStyle/>
          <a:p>
            <a:pPr algn="just">
              <a:lnSpc>
                <a:spcPct val="150000"/>
              </a:lnSpc>
            </a:pPr>
            <a:r>
              <a:rPr lang="en-US" dirty="0"/>
              <a:t>Huge disparities, in terms of protection and resources, between the global North and the global South. </a:t>
            </a:r>
          </a:p>
          <a:p>
            <a:pPr algn="just">
              <a:lnSpc>
                <a:spcPct val="150000"/>
              </a:lnSpc>
            </a:pPr>
            <a:r>
              <a:rPr lang="en-US" dirty="0"/>
              <a:t>If finding a consensual formula of responsibility-sharing is a challenge among states with comparable levels of resources and similar concerns, it has to be ‘mission impossible’ at the global level.</a:t>
            </a:r>
            <a:endParaRPr lang="el-GR" dirty="0"/>
          </a:p>
          <a:p>
            <a:pPr marL="0" indent="0" algn="just">
              <a:buNone/>
            </a:pPr>
            <a:r>
              <a:rPr lang="en-US" sz="1800" dirty="0"/>
              <a:t>See </a:t>
            </a:r>
            <a:r>
              <a:rPr lang="en-GB" sz="1800" dirty="0"/>
              <a:t>J. –F. DURIEUX, </a:t>
            </a:r>
            <a:r>
              <a:rPr lang="en-GB" sz="1800" i="1" dirty="0"/>
              <a:t>Protection - where - or when - first asylum, deflection policies and the significance of time opinion</a:t>
            </a:r>
            <a:r>
              <a:rPr lang="en-GB" sz="1800" dirty="0"/>
              <a:t>, in </a:t>
            </a:r>
            <a:r>
              <a:rPr lang="en-US" sz="1800" i="1" dirty="0"/>
              <a:t>Int. Jour. </a:t>
            </a:r>
            <a:r>
              <a:rPr lang="en-US" sz="1800" i="1" dirty="0" err="1"/>
              <a:t>Refug</a:t>
            </a:r>
            <a:r>
              <a:rPr lang="en-US" sz="1800" i="1" dirty="0"/>
              <a:t>. Law</a:t>
            </a:r>
            <a:r>
              <a:rPr lang="en-GB" sz="1800" dirty="0"/>
              <a:t>, 2009, p. 75-80</a:t>
            </a:r>
            <a:r>
              <a:rPr lang="en-US" sz="1800" dirty="0"/>
              <a:t>.</a:t>
            </a:r>
          </a:p>
          <a:p>
            <a:pPr marL="0" indent="0">
              <a:buNone/>
            </a:pPr>
            <a:endParaRPr lang="en-US" dirty="0"/>
          </a:p>
        </p:txBody>
      </p:sp>
    </p:spTree>
    <p:extLst>
      <p:ext uri="{BB962C8B-B14F-4D97-AF65-F5344CB8AC3E}">
        <p14:creationId xmlns:p14="http://schemas.microsoft.com/office/powerpoint/2010/main" val="4247913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434355"/>
          </a:xfrm>
        </p:spPr>
        <p:txBody>
          <a:bodyPr>
            <a:noAutofit/>
          </a:bodyPr>
          <a:lstStyle/>
          <a:p>
            <a:pPr algn="ctr"/>
            <a:r>
              <a:rPr lang="fr-FR" sz="3200" dirty="0"/>
              <a:t>Restrictive and </a:t>
            </a:r>
            <a:r>
              <a:rPr lang="fr-FR" sz="3200" dirty="0" err="1"/>
              <a:t>deterrent</a:t>
            </a:r>
            <a:r>
              <a:rPr lang="fr-FR" sz="3200" dirty="0"/>
              <a:t> </a:t>
            </a:r>
            <a:r>
              <a:rPr lang="fr-FR" sz="3200" dirty="0" err="1"/>
              <a:t>measures</a:t>
            </a:r>
            <a:r>
              <a:rPr lang="fr-FR" sz="3200" dirty="0"/>
              <a:t> </a:t>
            </a:r>
            <a:endParaRPr lang="en-US" sz="3200" dirty="0"/>
          </a:p>
        </p:txBody>
      </p:sp>
      <p:sp>
        <p:nvSpPr>
          <p:cNvPr id="3" name="Content Placeholder 2"/>
          <p:cNvSpPr>
            <a:spLocks noGrp="1"/>
          </p:cNvSpPr>
          <p:nvPr>
            <p:ph idx="1"/>
          </p:nvPr>
        </p:nvSpPr>
        <p:spPr>
          <a:xfrm>
            <a:off x="406400" y="1238713"/>
            <a:ext cx="8229600" cy="1034874"/>
          </a:xfrm>
        </p:spPr>
        <p:txBody>
          <a:bodyPr>
            <a:normAutofit fontScale="25000" lnSpcReduction="20000"/>
          </a:bodyPr>
          <a:lstStyle/>
          <a:p>
            <a:pPr marL="0" indent="0">
              <a:buNone/>
            </a:pPr>
            <a:r>
              <a:rPr lang="en-GB" sz="11200" u="sng" dirty="0"/>
              <a:t>A. Non-entry and non-admission policies (externalization)</a:t>
            </a:r>
            <a:endParaRPr lang="el-GR" sz="11200" u="sng" dirty="0"/>
          </a:p>
          <a:p>
            <a:r>
              <a:rPr lang="fr-FR" sz="7200" dirty="0"/>
              <a:t>externalisation of </a:t>
            </a:r>
            <a:r>
              <a:rPr lang="fr-FR" sz="7200" dirty="0" err="1"/>
              <a:t>asylum</a:t>
            </a:r>
            <a:r>
              <a:rPr lang="fr-FR" sz="7200" dirty="0"/>
              <a:t> </a:t>
            </a:r>
            <a:endParaRPr lang="el-GR" sz="7200" dirty="0"/>
          </a:p>
          <a:p>
            <a:r>
              <a:rPr lang="fr-FR" sz="7200" dirty="0"/>
              <a:t>visas/carriers’ sanctions </a:t>
            </a:r>
            <a:endParaRPr lang="el-GR" sz="7200" dirty="0"/>
          </a:p>
          <a:p>
            <a:r>
              <a:rPr lang="fr-FR" sz="7200" dirty="0"/>
              <a:t>international zones </a:t>
            </a:r>
            <a:endParaRPr lang="el-GR" sz="7200" dirty="0"/>
          </a:p>
          <a:p>
            <a:r>
              <a:rPr lang="fr-FR" sz="7200" dirty="0" err="1"/>
              <a:t>readmission</a:t>
            </a:r>
            <a:r>
              <a:rPr lang="fr-FR" sz="7200" dirty="0"/>
              <a:t> </a:t>
            </a:r>
            <a:r>
              <a:rPr lang="fr-FR" sz="7200" dirty="0" err="1"/>
              <a:t>agreements</a:t>
            </a:r>
            <a:r>
              <a:rPr lang="fr-FR" sz="7200" dirty="0"/>
              <a:t> </a:t>
            </a:r>
            <a:endParaRPr lang="el-GR" sz="7200" dirty="0"/>
          </a:p>
          <a:p>
            <a:r>
              <a:rPr lang="fr-FR" sz="7200" dirty="0" err="1"/>
              <a:t>safe</a:t>
            </a:r>
            <a:r>
              <a:rPr lang="fr-FR" sz="7200" dirty="0"/>
              <a:t> </a:t>
            </a:r>
            <a:r>
              <a:rPr lang="fr-FR" sz="7200" dirty="0" err="1"/>
              <a:t>third</a:t>
            </a:r>
            <a:r>
              <a:rPr lang="fr-FR" sz="7200" dirty="0"/>
              <a:t> country </a:t>
            </a:r>
            <a:r>
              <a:rPr lang="fr-FR" sz="7200" dirty="0" err="1"/>
              <a:t>mechanisms</a:t>
            </a:r>
            <a:endParaRPr lang="en-US" sz="7200" dirty="0"/>
          </a:p>
          <a:p>
            <a:pPr marL="0" indent="0">
              <a:buNone/>
            </a:pPr>
            <a:r>
              <a:rPr lang="en-GB" sz="11200" u="sng" dirty="0"/>
              <a:t>B. Measures taken with effect in the country </a:t>
            </a:r>
            <a:r>
              <a:rPr lang="en-GB" sz="11200" dirty="0">
                <a:sym typeface="Wingdings"/>
              </a:rPr>
              <a:t> </a:t>
            </a:r>
            <a:endParaRPr lang="el-GR" sz="11200" dirty="0">
              <a:sym typeface="Wingdings"/>
            </a:endParaRPr>
          </a:p>
          <a:p>
            <a:r>
              <a:rPr lang="en-US" sz="7200" dirty="0">
                <a:sym typeface="Wingdings"/>
              </a:rPr>
              <a:t>obstacles of access to refugee determination procedures </a:t>
            </a:r>
            <a:endParaRPr lang="el-GR" sz="7200" dirty="0">
              <a:sym typeface="Wingdings"/>
            </a:endParaRPr>
          </a:p>
          <a:p>
            <a:r>
              <a:rPr lang="en-US" sz="7200" dirty="0">
                <a:sym typeface="Wingdings"/>
              </a:rPr>
              <a:t>restrictive interpretation of the refugee definition </a:t>
            </a:r>
            <a:endParaRPr lang="el-GR" sz="7200" dirty="0">
              <a:sym typeface="Wingdings"/>
            </a:endParaRPr>
          </a:p>
          <a:p>
            <a:r>
              <a:rPr lang="en-US" sz="7200" dirty="0">
                <a:sym typeface="Wingdings"/>
              </a:rPr>
              <a:t>limitations to social and other rights </a:t>
            </a:r>
            <a:endParaRPr lang="en-GB" sz="7200" dirty="0">
              <a:sym typeface="Wingdings"/>
            </a:endParaRPr>
          </a:p>
          <a:p>
            <a:pPr marL="0" indent="0" algn="just">
              <a:buNone/>
            </a:pPr>
            <a:endParaRPr lang="fr-FR" sz="13600" dirty="0"/>
          </a:p>
          <a:p>
            <a:pPr marL="0" indent="0">
              <a:buNone/>
            </a:pPr>
            <a:endParaRPr lang="en-GB" sz="11200" dirty="0">
              <a:sym typeface="Wingdings"/>
            </a:endParaRPr>
          </a:p>
          <a:p>
            <a:pPr marL="0" indent="0">
              <a:buNone/>
            </a:pPr>
            <a:endParaRPr lang="en-GB" sz="11200" dirty="0">
              <a:sym typeface="Wingdings"/>
            </a:endParaRPr>
          </a:p>
          <a:p>
            <a:pPr marL="0" indent="0">
              <a:buNone/>
            </a:pPr>
            <a:endParaRPr lang="en-GB" sz="11200" dirty="0">
              <a:sym typeface="Wingdings"/>
            </a:endParaRPr>
          </a:p>
          <a:p>
            <a:pPr marL="0" indent="0">
              <a:buNone/>
            </a:pPr>
            <a:endParaRPr lang="en-GB" sz="11200" dirty="0">
              <a:sym typeface="Wingdings"/>
            </a:endParaRPr>
          </a:p>
          <a:p>
            <a:pPr marL="0" indent="0">
              <a:buNone/>
            </a:pPr>
            <a:endParaRPr lang="en-GB" sz="11200" dirty="0">
              <a:sym typeface="Wingdings"/>
            </a:endParaRPr>
          </a:p>
          <a:p>
            <a:pPr marL="0" lvl="0" indent="0">
              <a:buNone/>
            </a:pPr>
            <a:endParaRPr lang="en-GB" sz="11200" dirty="0"/>
          </a:p>
          <a:p>
            <a:pPr marL="514350" lvl="0" indent="-514350">
              <a:buFont typeface="+mj-lt"/>
              <a:buAutoNum type="alphaUcPeriod" startAt="2"/>
            </a:pPr>
            <a:endParaRPr lang="en-GB" sz="11200" dirty="0"/>
          </a:p>
        </p:txBody>
      </p:sp>
    </p:spTree>
    <p:extLst>
      <p:ext uri="{BB962C8B-B14F-4D97-AF65-F5344CB8AC3E}">
        <p14:creationId xmlns:p14="http://schemas.microsoft.com/office/powerpoint/2010/main" val="3593602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609" y="381000"/>
            <a:ext cx="8348280" cy="811696"/>
          </a:xfrm>
        </p:spPr>
        <p:txBody>
          <a:bodyPr/>
          <a:lstStyle/>
          <a:p>
            <a:pPr algn="ctr"/>
            <a:r>
              <a:rPr lang="en-GB" sz="2800" dirty="0"/>
              <a:t>Push-backs at the borders</a:t>
            </a:r>
            <a:r>
              <a:rPr lang="fr-FR" sz="2800" dirty="0"/>
              <a:t> : </a:t>
            </a:r>
            <a:br>
              <a:rPr lang="fr-FR" sz="2800" dirty="0"/>
            </a:br>
            <a:r>
              <a:rPr lang="fr-FR" sz="2800" dirty="0"/>
              <a:t>violation of the non-refoulement </a:t>
            </a:r>
            <a:r>
              <a:rPr lang="fr-FR" sz="2800" dirty="0" err="1"/>
              <a:t>principle</a:t>
            </a:r>
            <a:endParaRPr lang="en-US" sz="2800" dirty="0"/>
          </a:p>
        </p:txBody>
      </p:sp>
      <p:sp>
        <p:nvSpPr>
          <p:cNvPr id="3" name="Content Placeholder 2"/>
          <p:cNvSpPr>
            <a:spLocks noGrp="1"/>
          </p:cNvSpPr>
          <p:nvPr>
            <p:ph idx="1"/>
          </p:nvPr>
        </p:nvSpPr>
        <p:spPr>
          <a:xfrm>
            <a:off x="371723" y="1378569"/>
            <a:ext cx="8239861" cy="5189001"/>
          </a:xfrm>
        </p:spPr>
        <p:txBody>
          <a:bodyPr>
            <a:normAutofit fontScale="85000" lnSpcReduction="20000"/>
          </a:bodyPr>
          <a:lstStyle/>
          <a:p>
            <a:pPr algn="just"/>
            <a:r>
              <a:rPr lang="en-GB" dirty="0"/>
              <a:t>Summary returns without prior registration and access to the asylum procedure.</a:t>
            </a:r>
          </a:p>
          <a:p>
            <a:pPr algn="just"/>
            <a:r>
              <a:rPr lang="en-GB" dirty="0"/>
              <a:t>Persistent allegations for GR-TR borders have been decried by UNHCR, the European Committee for the Prevention of Torture (CPT) and the Commissioner for Human Rights of the Council of Europe, the National Commission for Human Rights and civil society organisations. </a:t>
            </a:r>
          </a:p>
          <a:p>
            <a:pPr algn="just"/>
            <a:r>
              <a:rPr lang="en-GB" dirty="0"/>
              <a:t>CPT noted that during visit in Greece “received several consistent and credible allegations of informal forcible removals (push-backs) of foreign nationals by boat from Greece to Turkey at the </a:t>
            </a:r>
            <a:r>
              <a:rPr lang="en-GB" dirty="0" err="1"/>
              <a:t>Evros</a:t>
            </a:r>
            <a:r>
              <a:rPr lang="en-GB" dirty="0"/>
              <a:t> River border by masked Greek police and border guards or (</a:t>
            </a:r>
            <a:r>
              <a:rPr lang="en-GB" dirty="0" err="1"/>
              <a:t>para</a:t>
            </a:r>
            <a:r>
              <a:rPr lang="en-GB" dirty="0"/>
              <a:t>-)military commandos”. </a:t>
            </a:r>
          </a:p>
          <a:p>
            <a:pPr algn="just"/>
            <a:r>
              <a:rPr lang="en-GB" dirty="0"/>
              <a:t>According to the allegations, push-back operations in </a:t>
            </a:r>
            <a:r>
              <a:rPr lang="en-GB" dirty="0" err="1"/>
              <a:t>Evros</a:t>
            </a:r>
            <a:r>
              <a:rPr lang="en-GB" dirty="0"/>
              <a:t> follow a pattern of arbitrary arrest of newly arrived persons entering the Greek territory from the Turkish land borders, </a:t>
            </a:r>
            <a:r>
              <a:rPr lang="en-GB" i="1" dirty="0"/>
              <a:t>de facto</a:t>
            </a:r>
            <a:r>
              <a:rPr lang="en-GB" dirty="0"/>
              <a:t> detention, and transfer to the border from where they are pushed back to Turkey, without having the opportunity to apply for international protection in Greece, and thus prevented from accessing asylum (right to asylum). </a:t>
            </a:r>
          </a:p>
          <a:p>
            <a:pPr algn="just"/>
            <a:endParaRPr lang="en-US" dirty="0"/>
          </a:p>
        </p:txBody>
      </p:sp>
    </p:spTree>
    <p:extLst>
      <p:ext uri="{BB962C8B-B14F-4D97-AF65-F5344CB8AC3E}">
        <p14:creationId xmlns:p14="http://schemas.microsoft.com/office/powerpoint/2010/main" val="1393583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t>Push-backs, </a:t>
            </a:r>
            <a:r>
              <a:rPr lang="en-US" dirty="0" err="1"/>
              <a:t>Evros</a:t>
            </a:r>
            <a:endParaRPr lang="en-US" dirty="0"/>
          </a:p>
          <a:p>
            <a:pPr marL="0" indent="0">
              <a:buNone/>
            </a:pPr>
            <a:r>
              <a:rPr lang="en-US" dirty="0">
                <a:hlinkClick r:id="rId2"/>
              </a:rPr>
              <a:t>https://www.gcr.gr/en/news/press-releases-announcements/item/1067-gcr-and-cear-publish-a-joint-video-documenting-the-harsh-reality-of-pushbacks-which-refugees-face-in-evros?fbclid=IwAR1ZopVe0qv0Wij80EvZ57AWrovOcCx1bBNVCQM_E4Zd0ZVpBlTdFFrGF7I</a:t>
            </a:r>
            <a:r>
              <a:rPr lang="en-US" dirty="0"/>
              <a:t> </a:t>
            </a:r>
            <a:endParaRPr lang="el-GR" dirty="0"/>
          </a:p>
          <a:p>
            <a:pPr marL="0" indent="0">
              <a:buNone/>
            </a:pPr>
            <a:endParaRPr lang="el-GR" dirty="0"/>
          </a:p>
          <a:p>
            <a:pPr marL="0" indent="0">
              <a:buNone/>
            </a:pPr>
            <a:r>
              <a:rPr lang="en-US" sz="2400" b="0" i="0" dirty="0">
                <a:solidFill>
                  <a:srgbClr val="000000"/>
                </a:solidFill>
                <a:effectLst/>
                <a:latin typeface="Lato" panose="020F0502020204030203" pitchFamily="34" charset="0"/>
                <a:ea typeface="Lato" panose="020F0502020204030203" pitchFamily="34" charset="0"/>
                <a:cs typeface="Lato" panose="020F0502020204030203" pitchFamily="34" charset="0"/>
                <a:hlinkClick r:id="rId3"/>
              </a:rPr>
              <a:t>https://forensic-architecture.org/investigation/pushbacks-across-the-evros-meric-river-the-case-of-ayse-erdogan</a:t>
            </a:r>
            <a:r>
              <a:rPr lang="en-US" sz="2400" b="0" i="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en-US" sz="2400" dirty="0">
              <a:latin typeface="Lato" panose="020F0502020204030203" pitchFamily="34" charset="0"/>
              <a:ea typeface="Lato" panose="020F0502020204030203" pitchFamily="34" charset="0"/>
              <a:cs typeface="Lato" panose="020F0502020204030203" pitchFamily="34" charset="0"/>
            </a:endParaRPr>
          </a:p>
          <a:p>
            <a:pPr marL="0" indent="0">
              <a:buNone/>
            </a:pPr>
            <a:endParaRPr lang="en-US" dirty="0"/>
          </a:p>
        </p:txBody>
      </p:sp>
    </p:spTree>
    <p:extLst>
      <p:ext uri="{BB962C8B-B14F-4D97-AF65-F5344CB8AC3E}">
        <p14:creationId xmlns:p14="http://schemas.microsoft.com/office/powerpoint/2010/main" val="635055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827C55-4C38-974D-A764-9310EE8271B3}"/>
              </a:ext>
            </a:extLst>
          </p:cNvPr>
          <p:cNvSpPr>
            <a:spLocks noGrp="1"/>
          </p:cNvSpPr>
          <p:nvPr>
            <p:ph type="title"/>
          </p:nvPr>
        </p:nvSpPr>
        <p:spPr>
          <a:xfrm>
            <a:off x="893700" y="1215638"/>
            <a:ext cx="6462600" cy="766324"/>
          </a:xfrm>
        </p:spPr>
        <p:txBody>
          <a:bodyPr/>
          <a:lstStyle/>
          <a:p>
            <a:r>
              <a:rPr lang="en-US" sz="2000" dirty="0"/>
              <a:t>Committee on the Rights of the Child </a:t>
            </a:r>
            <a:br>
              <a:rPr lang="en-US" sz="2000" dirty="0"/>
            </a:br>
            <a:r>
              <a:rPr lang="en-US" sz="2000" dirty="0"/>
              <a:t>Concluding observations on the combined fourth to sixth reports of Greece, 9 June 2022</a:t>
            </a:r>
            <a:endParaRPr lang="el-GR" sz="2000" dirty="0"/>
          </a:p>
        </p:txBody>
      </p:sp>
      <p:sp>
        <p:nvSpPr>
          <p:cNvPr id="3" name="Θέση κειμένου 2">
            <a:extLst>
              <a:ext uri="{FF2B5EF4-FFF2-40B4-BE49-F238E27FC236}">
                <a16:creationId xmlns:a16="http://schemas.microsoft.com/office/drawing/2014/main" id="{48FB270E-12BB-6540-9FA8-88BD6C88699A}"/>
              </a:ext>
            </a:extLst>
          </p:cNvPr>
          <p:cNvSpPr>
            <a:spLocks noGrp="1"/>
          </p:cNvSpPr>
          <p:nvPr>
            <p:ph type="body" idx="1"/>
          </p:nvPr>
        </p:nvSpPr>
        <p:spPr>
          <a:xfrm>
            <a:off x="374904" y="1981962"/>
            <a:ext cx="7744968" cy="3801176"/>
          </a:xfrm>
        </p:spPr>
        <p:txBody>
          <a:bodyPr/>
          <a:lstStyle/>
          <a:p>
            <a:pPr marL="114300" indent="0" algn="just">
              <a:buNone/>
            </a:pPr>
            <a:r>
              <a:rPr lang="el-GR" sz="1800" dirty="0">
                <a:solidFill>
                  <a:schemeClr val="bg1"/>
                </a:solidFill>
              </a:rPr>
              <a:t>Τ</a:t>
            </a:r>
            <a:r>
              <a:rPr lang="en-US" sz="1800" dirty="0">
                <a:solidFill>
                  <a:schemeClr val="bg1"/>
                </a:solidFill>
              </a:rPr>
              <a:t>he Committee urges the State party to: </a:t>
            </a:r>
            <a:endParaRPr lang="el-GR" sz="1800" dirty="0">
              <a:solidFill>
                <a:schemeClr val="bg1"/>
              </a:solidFill>
            </a:endParaRPr>
          </a:p>
          <a:p>
            <a:pPr marL="114300" indent="0" algn="just">
              <a:buNone/>
            </a:pPr>
            <a:r>
              <a:rPr lang="en-US" sz="1800" dirty="0">
                <a:solidFill>
                  <a:schemeClr val="bg1"/>
                </a:solidFill>
              </a:rPr>
              <a:t>(a) </a:t>
            </a:r>
            <a:r>
              <a:rPr lang="en-US" sz="1800" i="1" dirty="0">
                <a:solidFill>
                  <a:schemeClr val="bg1"/>
                </a:solidFill>
              </a:rPr>
              <a:t>End the practice of forced returns (“pushbacks”) of families and migrant children and ensure that they are individually identified, registered and protected against refoulement, including through effective access to asylum procedures, free legal and humanitarian assistance, in accordance with articles 6, 22 and 37 of the Convention; adopt binding codes of conduct for border officials and establish an independent border monitoring mechanism; conduct in depth investigations on reported pushback cases including the ones that have been identified in the European Anti-Fraud Office (OLAF) report, and hold accountable those responsible by prosecuting them; provide support, compensations and protection to child victims; and stop all measures of harassment of human rights defenders who rescue migrants and provide assistance to them</a:t>
            </a:r>
            <a:r>
              <a:rPr lang="fr-FR" sz="1800" i="1" dirty="0">
                <a:solidFill>
                  <a:schemeClr val="bg1"/>
                </a:solidFill>
              </a:rPr>
              <a:t>.</a:t>
            </a:r>
            <a:endParaRPr lang="el-GR" sz="1800" i="1" dirty="0">
              <a:solidFill>
                <a:schemeClr val="bg1"/>
              </a:solidFill>
            </a:endParaRPr>
          </a:p>
        </p:txBody>
      </p:sp>
      <p:sp>
        <p:nvSpPr>
          <p:cNvPr id="4" name="Θέση αριθμού διαφάνειας 3">
            <a:extLst>
              <a:ext uri="{FF2B5EF4-FFF2-40B4-BE49-F238E27FC236}">
                <a16:creationId xmlns:a16="http://schemas.microsoft.com/office/drawing/2014/main" id="{E9C7D722-DD6C-9640-85DE-CA60E843C61B}"/>
              </a:ext>
            </a:extLst>
          </p:cNvPr>
          <p:cNvSpPr>
            <a:spLocks noGrp="1"/>
          </p:cNvSpPr>
          <p:nvPr>
            <p:ph type="sldNum" idx="12"/>
          </p:nvPr>
        </p:nvSpPr>
        <p:spPr/>
        <p:txBody>
          <a:bodyPr/>
          <a:lstStyle/>
          <a:p>
            <a:fld id="{00000000-1234-1234-1234-123412341234}" type="slidenum">
              <a:rPr lang="en" smtClean="0"/>
              <a:pPr/>
              <a:t>16</a:t>
            </a:fld>
            <a:endParaRPr lang="en"/>
          </a:p>
        </p:txBody>
      </p:sp>
    </p:spTree>
    <p:extLst>
      <p:ext uri="{BB962C8B-B14F-4D97-AF65-F5344CB8AC3E}">
        <p14:creationId xmlns:p14="http://schemas.microsoft.com/office/powerpoint/2010/main" val="4135953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5603F1-D535-BA4A-8B07-DABF23CB9859}"/>
              </a:ext>
            </a:extLst>
          </p:cNvPr>
          <p:cNvSpPr>
            <a:spLocks noGrp="1"/>
          </p:cNvSpPr>
          <p:nvPr>
            <p:ph type="title"/>
          </p:nvPr>
        </p:nvSpPr>
        <p:spPr>
          <a:xfrm>
            <a:off x="484632" y="939546"/>
            <a:ext cx="7333488" cy="1271016"/>
          </a:xfrm>
        </p:spPr>
        <p:txBody>
          <a:bodyPr/>
          <a:lstStyle/>
          <a:p>
            <a:r>
              <a:rPr lang="en-US" sz="2000" dirty="0"/>
              <a:t>Human rights violations at international borders: trends, prevention and accountability </a:t>
            </a:r>
            <a:br>
              <a:rPr lang="en-US" sz="2000" dirty="0"/>
            </a:br>
            <a:r>
              <a:rPr lang="en-US" sz="2000" dirty="0"/>
              <a:t>Report of the Special Rapporteur on the human rights of migrants, 26 April 2022</a:t>
            </a:r>
            <a:endParaRPr lang="el-GR" sz="2000" dirty="0"/>
          </a:p>
        </p:txBody>
      </p:sp>
      <p:sp>
        <p:nvSpPr>
          <p:cNvPr id="3" name="Θέση κειμένου 2">
            <a:extLst>
              <a:ext uri="{FF2B5EF4-FFF2-40B4-BE49-F238E27FC236}">
                <a16:creationId xmlns:a16="http://schemas.microsoft.com/office/drawing/2014/main" id="{6B3EB8DD-326E-3744-90FB-895A40D628DB}"/>
              </a:ext>
            </a:extLst>
          </p:cNvPr>
          <p:cNvSpPr>
            <a:spLocks noGrp="1"/>
          </p:cNvSpPr>
          <p:nvPr>
            <p:ph type="body" idx="1"/>
          </p:nvPr>
        </p:nvSpPr>
        <p:spPr>
          <a:xfrm>
            <a:off x="310896" y="2210562"/>
            <a:ext cx="8083297" cy="3500371"/>
          </a:xfrm>
        </p:spPr>
        <p:txBody>
          <a:bodyPr/>
          <a:lstStyle/>
          <a:p>
            <a:pPr marL="114300" indent="0" algn="just">
              <a:buNone/>
            </a:pPr>
            <a:r>
              <a:rPr lang="en-US" sz="1800" i="1" dirty="0">
                <a:solidFill>
                  <a:schemeClr val="bg1"/>
                </a:solidFill>
              </a:rPr>
              <a:t>In Greece, pushbacks at land and sea borders have become de facto general policy. UNHCR has recorded almost 540 separate incidents during the period 2020–2021, involving at least 17,000 people who were reportedly returned by force, informally, to Turkey. The Special Rapporteur is concerned about the significant increase in the number of people prevented from entering Greek territory, as part of the declared strategy of the authorities. Greece reportedly deterred over 140,000 people from entering the country between April and November 2021, and has announced an extension to a fence in the </a:t>
            </a:r>
            <a:r>
              <a:rPr lang="en-US" sz="1800" i="1" dirty="0" err="1">
                <a:solidFill>
                  <a:schemeClr val="bg1"/>
                </a:solidFill>
              </a:rPr>
              <a:t>Evros</a:t>
            </a:r>
            <a:r>
              <a:rPr lang="en-US" sz="1800" i="1" dirty="0">
                <a:solidFill>
                  <a:schemeClr val="bg1"/>
                </a:solidFill>
              </a:rPr>
              <a:t> region. In the Aegean Sea, NGOs have documented at least 147 incidents of the forcible return of 7,000 migrants, including children, to Turkey by the Hellenic Coast Guard, without due process.</a:t>
            </a:r>
            <a:endParaRPr lang="el-GR" sz="1800" i="1" dirty="0">
              <a:solidFill>
                <a:schemeClr val="bg1"/>
              </a:solidFill>
            </a:endParaRPr>
          </a:p>
        </p:txBody>
      </p:sp>
      <p:sp>
        <p:nvSpPr>
          <p:cNvPr id="4" name="Θέση αριθμού διαφάνειας 3">
            <a:extLst>
              <a:ext uri="{FF2B5EF4-FFF2-40B4-BE49-F238E27FC236}">
                <a16:creationId xmlns:a16="http://schemas.microsoft.com/office/drawing/2014/main" id="{0CE7FE21-31BB-5C40-B86C-C62779DBD6CF}"/>
              </a:ext>
            </a:extLst>
          </p:cNvPr>
          <p:cNvSpPr>
            <a:spLocks noGrp="1"/>
          </p:cNvSpPr>
          <p:nvPr>
            <p:ph type="sldNum" idx="12"/>
          </p:nvPr>
        </p:nvSpPr>
        <p:spPr/>
        <p:txBody>
          <a:bodyPr/>
          <a:lstStyle/>
          <a:p>
            <a:fld id="{00000000-1234-1234-1234-123412341234}" type="slidenum">
              <a:rPr lang="en" smtClean="0"/>
              <a:pPr/>
              <a:t>17</a:t>
            </a:fld>
            <a:endParaRPr lang="en"/>
          </a:p>
        </p:txBody>
      </p:sp>
    </p:spTree>
    <p:extLst>
      <p:ext uri="{BB962C8B-B14F-4D97-AF65-F5344CB8AC3E}">
        <p14:creationId xmlns:p14="http://schemas.microsoft.com/office/powerpoint/2010/main" val="806779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BD7561-C0D9-5041-A734-26152BCB4883}"/>
              </a:ext>
            </a:extLst>
          </p:cNvPr>
          <p:cNvSpPr>
            <a:spLocks noGrp="1"/>
          </p:cNvSpPr>
          <p:nvPr>
            <p:ph type="title"/>
          </p:nvPr>
        </p:nvSpPr>
        <p:spPr>
          <a:xfrm>
            <a:off x="594360" y="1215638"/>
            <a:ext cx="7498080" cy="766324"/>
          </a:xfrm>
        </p:spPr>
        <p:txBody>
          <a:bodyPr/>
          <a:lstStyle/>
          <a:p>
            <a:r>
              <a:rPr lang="en-US" sz="2000" dirty="0"/>
              <a:t>Committee on Enforced Disappearances</a:t>
            </a:r>
            <a:br>
              <a:rPr lang="en-US" sz="2000" dirty="0"/>
            </a:br>
            <a:r>
              <a:rPr lang="en-US" sz="2000" dirty="0"/>
              <a:t>Concluding observations on the report submitted by Greece under article 29, paragraph 1, of the Convention, 12 April 2022</a:t>
            </a:r>
            <a:endParaRPr lang="el-GR" sz="2000" dirty="0"/>
          </a:p>
        </p:txBody>
      </p:sp>
      <p:sp>
        <p:nvSpPr>
          <p:cNvPr id="3" name="Θέση κειμένου 2">
            <a:extLst>
              <a:ext uri="{FF2B5EF4-FFF2-40B4-BE49-F238E27FC236}">
                <a16:creationId xmlns:a16="http://schemas.microsoft.com/office/drawing/2014/main" id="{E98EDB4B-0503-4346-A14A-0706DDE15338}"/>
              </a:ext>
            </a:extLst>
          </p:cNvPr>
          <p:cNvSpPr>
            <a:spLocks noGrp="1"/>
          </p:cNvSpPr>
          <p:nvPr>
            <p:ph type="body" idx="1"/>
          </p:nvPr>
        </p:nvSpPr>
        <p:spPr>
          <a:xfrm>
            <a:off x="114726" y="1981962"/>
            <a:ext cx="8654371" cy="3801176"/>
          </a:xfrm>
        </p:spPr>
        <p:txBody>
          <a:bodyPr/>
          <a:lstStyle/>
          <a:p>
            <a:pPr algn="just"/>
            <a:r>
              <a:rPr lang="en-GB" sz="1600" i="1" dirty="0">
                <a:solidFill>
                  <a:schemeClr val="bg1"/>
                </a:solidFill>
              </a:rPr>
              <a:t>The Committee is gravely concerned about the criminalisation of search and rescue activities at sea under national legislation and about cases of prosecution of and threats against human rights defenders and civil society actors involved in such operations and in monitoring, documenting and assisting victims of enforced disappearance and pushbacks </a:t>
            </a:r>
          </a:p>
          <a:p>
            <a:pPr algn="just" eaLnBrk="0" hangingPunct="0"/>
            <a:r>
              <a:rPr lang="en-GB" sz="1600" i="1" dirty="0">
                <a:solidFill>
                  <a:schemeClr val="bg1"/>
                </a:solidFill>
              </a:rPr>
              <a:t>The Committee expresses its concern about information alleging the lack of adequate safeguards and procedural guarantees to ensure the strict compliance with the principle of non-refoulment, in particular:  Consistent reports of violent “pushbacks” and summary expulsions of migrants to Turkey, including of asylum-seekers and refugees, according to which migrants, after being confiscated their phones, personal belongings and clothes, are forced into life-rafts insufficiently dressed and abandoned adrift by Greek authorities in open waters and the </a:t>
            </a:r>
            <a:r>
              <a:rPr lang="en-GB" sz="1600" i="1" dirty="0" err="1">
                <a:solidFill>
                  <a:schemeClr val="bg1"/>
                </a:solidFill>
              </a:rPr>
              <a:t>Evros</a:t>
            </a:r>
            <a:r>
              <a:rPr lang="en-GB" sz="1600" i="1" dirty="0">
                <a:solidFill>
                  <a:schemeClr val="bg1"/>
                </a:solidFill>
              </a:rPr>
              <a:t> River, without undertaking the necessary prior individual assessment to evaluate and verify their risk of being subjected to enforced disappearance.</a:t>
            </a:r>
          </a:p>
          <a:p>
            <a:pPr algn="just" eaLnBrk="0" hangingPunct="0"/>
            <a:endParaRPr lang="el-GR" sz="1600" dirty="0"/>
          </a:p>
          <a:p>
            <a:endParaRPr lang="el-GR" dirty="0"/>
          </a:p>
        </p:txBody>
      </p:sp>
      <p:sp>
        <p:nvSpPr>
          <p:cNvPr id="4" name="Θέση αριθμού διαφάνειας 3">
            <a:extLst>
              <a:ext uri="{FF2B5EF4-FFF2-40B4-BE49-F238E27FC236}">
                <a16:creationId xmlns:a16="http://schemas.microsoft.com/office/drawing/2014/main" id="{92FC4747-01D2-9A41-8637-287CEA23ACA8}"/>
              </a:ext>
            </a:extLst>
          </p:cNvPr>
          <p:cNvSpPr>
            <a:spLocks noGrp="1"/>
          </p:cNvSpPr>
          <p:nvPr>
            <p:ph type="sldNum" idx="12"/>
          </p:nvPr>
        </p:nvSpPr>
        <p:spPr/>
        <p:txBody>
          <a:bodyPr/>
          <a:lstStyle/>
          <a:p>
            <a:fld id="{00000000-1234-1234-1234-123412341234}" type="slidenum">
              <a:rPr lang="en" smtClean="0"/>
              <a:pPr/>
              <a:t>18</a:t>
            </a:fld>
            <a:endParaRPr lang="en"/>
          </a:p>
        </p:txBody>
      </p:sp>
    </p:spTree>
    <p:extLst>
      <p:ext uri="{BB962C8B-B14F-4D97-AF65-F5344CB8AC3E}">
        <p14:creationId xmlns:p14="http://schemas.microsoft.com/office/powerpoint/2010/main" val="2325288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A456F4-6703-6549-AB3F-7202E48C9048}"/>
              </a:ext>
            </a:extLst>
          </p:cNvPr>
          <p:cNvSpPr>
            <a:spLocks noGrp="1"/>
          </p:cNvSpPr>
          <p:nvPr>
            <p:ph type="title"/>
          </p:nvPr>
        </p:nvSpPr>
        <p:spPr/>
        <p:txBody>
          <a:bodyPr/>
          <a:lstStyle/>
          <a:p>
            <a:r>
              <a:rPr lang="en-US" sz="2000" dirty="0"/>
              <a:t>UNHCR, </a:t>
            </a:r>
            <a:r>
              <a:rPr lang="en-GB" sz="2000" i="1" dirty="0"/>
              <a:t>News Comment: UNHCR warns of increasing violence and human rights violations at European borders</a:t>
            </a:r>
            <a:r>
              <a:rPr lang="en-US" sz="2000" i="1" dirty="0"/>
              <a:t>, </a:t>
            </a:r>
            <a:r>
              <a:rPr lang="en-GB" sz="2000" dirty="0"/>
              <a:t>21 February 2022 </a:t>
            </a:r>
            <a:endParaRPr lang="el-GR" sz="2000" dirty="0"/>
          </a:p>
        </p:txBody>
      </p:sp>
      <p:sp>
        <p:nvSpPr>
          <p:cNvPr id="3" name="Θέση κειμένου 2">
            <a:extLst>
              <a:ext uri="{FF2B5EF4-FFF2-40B4-BE49-F238E27FC236}">
                <a16:creationId xmlns:a16="http://schemas.microsoft.com/office/drawing/2014/main" id="{BDD93AD7-EB21-994D-A942-5205FBB6C01B}"/>
              </a:ext>
            </a:extLst>
          </p:cNvPr>
          <p:cNvSpPr>
            <a:spLocks noGrp="1"/>
          </p:cNvSpPr>
          <p:nvPr>
            <p:ph type="body" idx="1"/>
          </p:nvPr>
        </p:nvSpPr>
        <p:spPr>
          <a:xfrm>
            <a:off x="228600" y="1936242"/>
            <a:ext cx="8449057" cy="3846896"/>
          </a:xfrm>
        </p:spPr>
        <p:txBody>
          <a:bodyPr/>
          <a:lstStyle/>
          <a:p>
            <a:pPr marL="114300" indent="0" algn="just">
              <a:buNone/>
            </a:pPr>
            <a:r>
              <a:rPr lang="en-US" sz="1800" i="1" dirty="0">
                <a:solidFill>
                  <a:schemeClr val="bg1"/>
                </a:solidFill>
              </a:rPr>
              <a:t>UNHCR, the UN Refugee Agency, is deeply concerned by the increasing number of incidents of violence and serious human rights violations against refugees and migrants at various European borders, several of which have resulted in tragic loss of life.</a:t>
            </a:r>
          </a:p>
          <a:p>
            <a:pPr marL="114300" indent="0" algn="just">
              <a:buNone/>
            </a:pPr>
            <a:r>
              <a:rPr lang="en-US" sz="1800" i="1" dirty="0">
                <a:solidFill>
                  <a:schemeClr val="bg1"/>
                </a:solidFill>
              </a:rPr>
              <a:t>Violence, ill-treatment and pushbacks continue to be regularly reported at multiple entry points at land and sea borders, within and beyond the European Union (EU), despite repeated calls by UN agencies, including UNHCR, intergovernmental organizations and NGOs to end such practices.</a:t>
            </a:r>
          </a:p>
          <a:p>
            <a:pPr marL="114300" indent="0" algn="just">
              <a:buNone/>
            </a:pPr>
            <a:r>
              <a:rPr lang="en-US" sz="1800" i="1" dirty="0">
                <a:solidFill>
                  <a:schemeClr val="bg1"/>
                </a:solidFill>
              </a:rPr>
              <a:t>We are alarmed by recurrent and consistent reports coming from Greece’s land and sea borders with Turkey, where UNHCR has recorded almost 540 reported incidents of informal returns by Greece since the beginning of 2020. Disturbing incidents are also reported in Central and South-eastern Europe at the borders with EU Member States.</a:t>
            </a:r>
          </a:p>
          <a:p>
            <a:endParaRPr lang="el-GR" dirty="0"/>
          </a:p>
        </p:txBody>
      </p:sp>
      <p:sp>
        <p:nvSpPr>
          <p:cNvPr id="4" name="Θέση αριθμού διαφάνειας 3">
            <a:extLst>
              <a:ext uri="{FF2B5EF4-FFF2-40B4-BE49-F238E27FC236}">
                <a16:creationId xmlns:a16="http://schemas.microsoft.com/office/drawing/2014/main" id="{3DBEA8EE-C817-A743-9E75-035749AC806D}"/>
              </a:ext>
            </a:extLst>
          </p:cNvPr>
          <p:cNvSpPr>
            <a:spLocks noGrp="1"/>
          </p:cNvSpPr>
          <p:nvPr>
            <p:ph type="sldNum" idx="12"/>
          </p:nvPr>
        </p:nvSpPr>
        <p:spPr/>
        <p:txBody>
          <a:bodyPr/>
          <a:lstStyle/>
          <a:p>
            <a:fld id="{00000000-1234-1234-1234-123412341234}" type="slidenum">
              <a:rPr lang="en" smtClean="0"/>
              <a:pPr/>
              <a:t>19</a:t>
            </a:fld>
            <a:endParaRPr lang="en"/>
          </a:p>
        </p:txBody>
      </p:sp>
    </p:spTree>
    <p:extLst>
      <p:ext uri="{BB962C8B-B14F-4D97-AF65-F5344CB8AC3E}">
        <p14:creationId xmlns:p14="http://schemas.microsoft.com/office/powerpoint/2010/main" val="164239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150000"/>
              </a:lnSpc>
              <a:buNone/>
            </a:pPr>
            <a:r>
              <a:rPr lang="en-US" sz="4400" b="1" dirty="0"/>
              <a:t>International responsibility sharing in refugee protection </a:t>
            </a:r>
          </a:p>
        </p:txBody>
      </p:sp>
    </p:spTree>
    <p:extLst>
      <p:ext uri="{BB962C8B-B14F-4D97-AF65-F5344CB8AC3E}">
        <p14:creationId xmlns:p14="http://schemas.microsoft.com/office/powerpoint/2010/main" val="3897645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E21E47-C5CC-A842-948A-1FA5A6A4CDD0}"/>
              </a:ext>
            </a:extLst>
          </p:cNvPr>
          <p:cNvSpPr>
            <a:spLocks noGrp="1"/>
          </p:cNvSpPr>
          <p:nvPr>
            <p:ph type="title"/>
          </p:nvPr>
        </p:nvSpPr>
        <p:spPr>
          <a:xfrm>
            <a:off x="893700" y="1215638"/>
            <a:ext cx="6462600" cy="537724"/>
          </a:xfrm>
        </p:spPr>
        <p:txBody>
          <a:bodyPr/>
          <a:lstStyle/>
          <a:p>
            <a:r>
              <a:rPr lang="en-US" sz="2400" dirty="0"/>
              <a:t>IOM, </a:t>
            </a:r>
            <a:r>
              <a:rPr lang="en-GB" sz="2400" i="1" dirty="0"/>
              <a:t>IOM Concerned about Increasing Deaths on Greece-Turkey Border</a:t>
            </a:r>
            <a:r>
              <a:rPr lang="en-US" sz="2400" i="1" dirty="0"/>
              <a:t>,</a:t>
            </a:r>
            <a:r>
              <a:rPr lang="en-US" sz="2400" dirty="0"/>
              <a:t> </a:t>
            </a:r>
            <a:r>
              <a:rPr lang="en-GB" sz="2400" dirty="0"/>
              <a:t>18 February 2022</a:t>
            </a:r>
            <a:r>
              <a:rPr lang="el-GR" sz="2400" dirty="0"/>
              <a:t> </a:t>
            </a:r>
          </a:p>
        </p:txBody>
      </p:sp>
      <p:sp>
        <p:nvSpPr>
          <p:cNvPr id="3" name="Θέση κειμένου 2">
            <a:extLst>
              <a:ext uri="{FF2B5EF4-FFF2-40B4-BE49-F238E27FC236}">
                <a16:creationId xmlns:a16="http://schemas.microsoft.com/office/drawing/2014/main" id="{8DAE1382-58BF-C44B-B7F7-98962172DFD9}"/>
              </a:ext>
            </a:extLst>
          </p:cNvPr>
          <p:cNvSpPr>
            <a:spLocks noGrp="1"/>
          </p:cNvSpPr>
          <p:nvPr>
            <p:ph type="body" idx="1"/>
          </p:nvPr>
        </p:nvSpPr>
        <p:spPr>
          <a:xfrm>
            <a:off x="265176" y="1533906"/>
            <a:ext cx="8439912" cy="4249232"/>
          </a:xfrm>
        </p:spPr>
        <p:txBody>
          <a:bodyPr/>
          <a:lstStyle/>
          <a:p>
            <a:pPr marL="114300" indent="0" algn="just">
              <a:buNone/>
            </a:pPr>
            <a:r>
              <a:rPr lang="en-US" sz="2000" i="1" dirty="0">
                <a:solidFill>
                  <a:schemeClr val="bg1"/>
                </a:solidFill>
              </a:rPr>
              <a:t>The International Organization for Migration (IOM) is alarmed by mounting migrant deaths and continuous reports of pushbacks at the European Union (EU) border between Greece and Turkey.</a:t>
            </a:r>
          </a:p>
          <a:p>
            <a:pPr marL="114300" indent="0" algn="just">
              <a:buNone/>
            </a:pPr>
            <a:r>
              <a:rPr lang="en-US" sz="2000" i="1" dirty="0">
                <a:solidFill>
                  <a:schemeClr val="bg1"/>
                </a:solidFill>
              </a:rPr>
              <a:t>At least 21 migrants have died on the land border between Turkey and Greece in 2022, compared to 10 deaths reported in the same period of last year (Jan-Feb). </a:t>
            </a:r>
          </a:p>
          <a:p>
            <a:pPr marL="114300" indent="0" algn="just">
              <a:buNone/>
            </a:pPr>
            <a:r>
              <a:rPr lang="en-US" sz="2000" i="1" dirty="0">
                <a:solidFill>
                  <a:schemeClr val="bg1"/>
                </a:solidFill>
              </a:rPr>
              <a:t>An estimated 55 lives were lost in 2021 along the same border, mostly during August and the winter months, according to IOM’s Missing Migrants Project.</a:t>
            </a:r>
          </a:p>
          <a:p>
            <a:pPr marL="114300" indent="0" algn="just">
              <a:buNone/>
            </a:pPr>
            <a:r>
              <a:rPr lang="en-US" sz="2000" i="1" dirty="0">
                <a:solidFill>
                  <a:schemeClr val="bg1"/>
                </a:solidFill>
              </a:rPr>
              <a:t>There are persistent reports of pushbacks, collective expulsions, and use of excessive force against people on the move along this route, based on testimonies collected by IOM teams in both countries. </a:t>
            </a:r>
            <a:endParaRPr lang="el-GR" sz="2000" i="1" dirty="0">
              <a:solidFill>
                <a:schemeClr val="bg1"/>
              </a:solidFill>
            </a:endParaRPr>
          </a:p>
        </p:txBody>
      </p:sp>
      <p:sp>
        <p:nvSpPr>
          <p:cNvPr id="4" name="Θέση αριθμού διαφάνειας 3">
            <a:extLst>
              <a:ext uri="{FF2B5EF4-FFF2-40B4-BE49-F238E27FC236}">
                <a16:creationId xmlns:a16="http://schemas.microsoft.com/office/drawing/2014/main" id="{42B1C4BD-2C90-EA45-8A9A-582030886AFA}"/>
              </a:ext>
            </a:extLst>
          </p:cNvPr>
          <p:cNvSpPr>
            <a:spLocks noGrp="1"/>
          </p:cNvSpPr>
          <p:nvPr>
            <p:ph type="sldNum" idx="12"/>
          </p:nvPr>
        </p:nvSpPr>
        <p:spPr/>
        <p:txBody>
          <a:bodyPr/>
          <a:lstStyle/>
          <a:p>
            <a:fld id="{00000000-1234-1234-1234-123412341234}" type="slidenum">
              <a:rPr lang="en" smtClean="0"/>
              <a:pPr/>
              <a:t>20</a:t>
            </a:fld>
            <a:endParaRPr lang="en"/>
          </a:p>
        </p:txBody>
      </p:sp>
    </p:spTree>
    <p:extLst>
      <p:ext uri="{BB962C8B-B14F-4D97-AF65-F5344CB8AC3E}">
        <p14:creationId xmlns:p14="http://schemas.microsoft.com/office/powerpoint/2010/main" val="3206707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140000"/>
              </a:lnSpc>
              <a:buNone/>
            </a:pPr>
            <a:r>
              <a:rPr lang="en-US" sz="5400" dirty="0"/>
              <a:t>The “safe third country” concept </a:t>
            </a:r>
          </a:p>
        </p:txBody>
      </p:sp>
    </p:spTree>
    <p:extLst>
      <p:ext uri="{BB962C8B-B14F-4D97-AF65-F5344CB8AC3E}">
        <p14:creationId xmlns:p14="http://schemas.microsoft.com/office/powerpoint/2010/main" val="2165267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517437"/>
            <a:ext cx="7583487" cy="1426871"/>
          </a:xfrm>
        </p:spPr>
        <p:txBody>
          <a:bodyPr/>
          <a:lstStyle/>
          <a:p>
            <a:pPr algn="just"/>
            <a:br>
              <a:rPr lang="en-GB" sz="3200" dirty="0"/>
            </a:br>
            <a:br>
              <a:rPr lang="en-GB" sz="3200" dirty="0"/>
            </a:br>
            <a:r>
              <a:rPr lang="en-GB" sz="2800" dirty="0"/>
              <a:t>Article 31 (1) of the 195</a:t>
            </a:r>
            <a:r>
              <a:rPr lang="el-GR" sz="2800" dirty="0"/>
              <a:t>1 </a:t>
            </a:r>
            <a:r>
              <a:rPr lang="en-GB" sz="2800" dirty="0"/>
              <a:t>Convention Relating to the Status of Refugees : refugees unlawfully in the country of refugee</a:t>
            </a:r>
            <a:endParaRPr lang="en-US" sz="2800" dirty="0"/>
          </a:p>
        </p:txBody>
      </p:sp>
      <p:sp>
        <p:nvSpPr>
          <p:cNvPr id="3" name="Content Placeholder 2"/>
          <p:cNvSpPr>
            <a:spLocks noGrp="1"/>
          </p:cNvSpPr>
          <p:nvPr>
            <p:ph idx="1"/>
          </p:nvPr>
        </p:nvSpPr>
        <p:spPr/>
        <p:txBody>
          <a:bodyPr>
            <a:normAutofit fontScale="92500"/>
          </a:bodyPr>
          <a:lstStyle/>
          <a:p>
            <a:pPr marL="0" indent="0" algn="just">
              <a:lnSpc>
                <a:spcPct val="140000"/>
              </a:lnSpc>
              <a:buNone/>
            </a:pPr>
            <a:endParaRPr lang="en-GB" sz="2400" dirty="0"/>
          </a:p>
          <a:p>
            <a:pPr marL="0" indent="0" algn="just">
              <a:lnSpc>
                <a:spcPct val="140000"/>
              </a:lnSpc>
              <a:buNone/>
            </a:pPr>
            <a:r>
              <a:rPr lang="en-GB" sz="2400" i="1" dirty="0"/>
              <a:t>The Contracting States shall not impose penalties, on account of their illegal entry or presence, on refugees who, </a:t>
            </a:r>
            <a:r>
              <a:rPr lang="en-GB" sz="2400" b="1" i="1" u="sng" dirty="0"/>
              <a:t>coming directly from </a:t>
            </a:r>
            <a:r>
              <a:rPr lang="en-GB" sz="2400" i="1" dirty="0"/>
              <a:t>a territory where their life or freedom was threatened [...], enter or are present in their territory without authorization, provided they present themselves without delay to the authorities and show good cause for their illegal entry or presence.</a:t>
            </a:r>
            <a:r>
              <a:rPr lang="el-GR" sz="2400" i="1" dirty="0"/>
              <a:t> </a:t>
            </a:r>
            <a:endParaRPr lang="en-US" sz="2400" i="1" dirty="0"/>
          </a:p>
        </p:txBody>
      </p:sp>
    </p:spTree>
    <p:extLst>
      <p:ext uri="{BB962C8B-B14F-4D97-AF65-F5344CB8AC3E}">
        <p14:creationId xmlns:p14="http://schemas.microsoft.com/office/powerpoint/2010/main" val="892688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297" y="297919"/>
            <a:ext cx="8528652" cy="1395512"/>
          </a:xfrm>
        </p:spPr>
        <p:txBody>
          <a:bodyPr/>
          <a:lstStyle/>
          <a:p>
            <a:pPr algn="ctr"/>
            <a:br>
              <a:rPr lang="el-GR" sz="2800" dirty="0"/>
            </a:br>
            <a:r>
              <a:rPr lang="el-GR" sz="2800" dirty="0"/>
              <a:t>UN High Commissioner for Refugees (UNHCR), </a:t>
            </a:r>
            <a:r>
              <a:rPr lang="el-GR" sz="2800" i="1" dirty="0"/>
              <a:t>Refugees Without an Asylum Country No. 15 (XXX) - 1979, </a:t>
            </a:r>
            <a:r>
              <a:rPr lang="el-GR" sz="2800" dirty="0"/>
              <a:t>16 October 1979 </a:t>
            </a:r>
            <a:endParaRPr lang="en-US" sz="2800" dirty="0"/>
          </a:p>
        </p:txBody>
      </p:sp>
      <p:sp>
        <p:nvSpPr>
          <p:cNvPr id="3" name="Content Placeholder 2"/>
          <p:cNvSpPr>
            <a:spLocks noGrp="1"/>
          </p:cNvSpPr>
          <p:nvPr>
            <p:ph idx="1"/>
          </p:nvPr>
        </p:nvSpPr>
        <p:spPr>
          <a:xfrm>
            <a:off x="203810" y="1693430"/>
            <a:ext cx="8748139" cy="4876452"/>
          </a:xfrm>
        </p:spPr>
        <p:txBody>
          <a:bodyPr>
            <a:noAutofit/>
          </a:bodyPr>
          <a:lstStyle/>
          <a:p>
            <a:pPr marL="0" indent="0" algn="just">
              <a:buNone/>
            </a:pPr>
            <a:r>
              <a:rPr lang="el-GR" sz="2400" dirty="0"/>
              <a:t>(h) An effort should be made to resolve the </a:t>
            </a:r>
            <a:r>
              <a:rPr lang="el-GR" sz="2400" b="1" u="sng" dirty="0"/>
              <a:t>problem of identifying the country responsible for examining an asylum request by the adoption of common criteria.</a:t>
            </a:r>
            <a:r>
              <a:rPr lang="el-GR" sz="2400" dirty="0"/>
              <a:t> In elaborating such criteria the following principles should be observed</a:t>
            </a:r>
            <a:r>
              <a:rPr lang="fr-FR" sz="2400" dirty="0"/>
              <a:t> </a:t>
            </a:r>
            <a:r>
              <a:rPr lang="el-GR" sz="2400" dirty="0"/>
              <a:t>[...]</a:t>
            </a:r>
          </a:p>
          <a:p>
            <a:pPr marL="0" indent="0" algn="just">
              <a:buNone/>
            </a:pPr>
            <a:r>
              <a:rPr lang="fr-FR" sz="2400" dirty="0"/>
              <a:t>(k) </a:t>
            </a:r>
            <a:r>
              <a:rPr lang="en-GB" sz="2400" dirty="0"/>
              <a:t>Where a refugee who has already been granted asylum in one country requests asylum in another country on the ground that he has compelling reasons for leaving his present asylum country due to fear of persecution or because his physical safety or freedom are endangered, the authorities of the second country should give favourable consideration to his asylum request.</a:t>
            </a:r>
            <a:r>
              <a:rPr lang="el-GR" sz="2400" dirty="0"/>
              <a:t> </a:t>
            </a:r>
            <a:endParaRPr lang="en-US" sz="2400" dirty="0"/>
          </a:p>
        </p:txBody>
      </p:sp>
    </p:spTree>
    <p:extLst>
      <p:ext uri="{BB962C8B-B14F-4D97-AF65-F5344CB8AC3E}">
        <p14:creationId xmlns:p14="http://schemas.microsoft.com/office/powerpoint/2010/main" val="3896558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19519"/>
            <a:ext cx="7583487" cy="1473911"/>
          </a:xfrm>
        </p:spPr>
        <p:txBody>
          <a:bodyPr/>
          <a:lstStyle/>
          <a:p>
            <a:pPr algn="ctr"/>
            <a:r>
              <a:rPr lang="el-GR" sz="2200" dirty="0"/>
              <a:t>UN High Commissioner for Refugees (UNHCR), </a:t>
            </a:r>
            <a:r>
              <a:rPr lang="el-GR" sz="2200" i="1" dirty="0"/>
              <a:t>Problem of Refugees and Asylum-Seekers Who Move in an Irregular Manner from a Country in Which They Had Already Found Protection* No. 58 (XL) - 1989</a:t>
            </a:r>
            <a:endParaRPr lang="en-US" sz="2200" dirty="0"/>
          </a:p>
        </p:txBody>
      </p:sp>
      <p:sp>
        <p:nvSpPr>
          <p:cNvPr id="3" name="Content Placeholder 2"/>
          <p:cNvSpPr>
            <a:spLocks noGrp="1"/>
          </p:cNvSpPr>
          <p:nvPr>
            <p:ph idx="1"/>
          </p:nvPr>
        </p:nvSpPr>
        <p:spPr>
          <a:xfrm>
            <a:off x="203811" y="1828799"/>
            <a:ext cx="8669750" cy="4803801"/>
          </a:xfrm>
        </p:spPr>
        <p:txBody>
          <a:bodyPr>
            <a:normAutofit fontScale="92500" lnSpcReduction="20000"/>
          </a:bodyPr>
          <a:lstStyle/>
          <a:p>
            <a:pPr marL="0" indent="0" algn="just">
              <a:buNone/>
            </a:pPr>
            <a:r>
              <a:rPr lang="en-GB" dirty="0"/>
              <a:t>e)  </a:t>
            </a:r>
            <a:r>
              <a:rPr lang="en-GB" i="1" dirty="0"/>
              <a:t>Refugees and asylum-seekers, who have found protection in a particular country, </a:t>
            </a:r>
            <a:r>
              <a:rPr lang="en-GB" b="1" i="1" u="sng" dirty="0"/>
              <a:t>should normally not move from that country </a:t>
            </a:r>
            <a:r>
              <a:rPr lang="en-GB" i="1" dirty="0"/>
              <a:t>in an irregular manner in order to find durable solutions elsewhere but should take advantage of durable solutions available in that country through action taken by governments and UNHCR</a:t>
            </a:r>
            <a:r>
              <a:rPr lang="en-GB" dirty="0"/>
              <a:t> […].</a:t>
            </a:r>
            <a:endParaRPr lang="el-GR" dirty="0"/>
          </a:p>
          <a:p>
            <a:pPr marL="0" indent="0" algn="just">
              <a:buNone/>
            </a:pPr>
            <a:r>
              <a:rPr lang="en-GB" dirty="0"/>
              <a:t>f)  </a:t>
            </a:r>
            <a:r>
              <a:rPr lang="en-GB" i="1" dirty="0"/>
              <a:t>Where refugees and asylum-seekers nevertheless move in an irregular manner from a country where they have already found protection</a:t>
            </a:r>
            <a:r>
              <a:rPr lang="en-GB" b="1" i="1" u="sng" dirty="0"/>
              <a:t>, they may be returned to that country if  </a:t>
            </a:r>
            <a:r>
              <a:rPr lang="en-GB" b="1" i="1" u="sng" dirty="0" err="1"/>
              <a:t>i</a:t>
            </a:r>
            <a:r>
              <a:rPr lang="en-GB" b="1" i="1" u="sng" dirty="0"/>
              <a:t>)    they are protected there against </a:t>
            </a:r>
            <a:r>
              <a:rPr lang="en-GB" b="1" i="1" u="sng" dirty="0" err="1"/>
              <a:t>refoulement</a:t>
            </a:r>
            <a:r>
              <a:rPr lang="en-GB" b="1" i="1" u="sng" dirty="0"/>
              <a:t> and ii)   they are permitted to remain there and to be treated in accordance with recognized basic human standards until a durable solution is found for them </a:t>
            </a:r>
            <a:r>
              <a:rPr lang="en-GB" b="1" u="sng" dirty="0"/>
              <a:t>[…].</a:t>
            </a:r>
            <a:endParaRPr lang="el-GR" b="1" u="sng" dirty="0"/>
          </a:p>
          <a:p>
            <a:pPr marL="0" indent="0" algn="just">
              <a:buNone/>
            </a:pPr>
            <a:r>
              <a:rPr lang="en-GB" dirty="0"/>
              <a:t>g) </a:t>
            </a:r>
            <a:r>
              <a:rPr lang="en-GB" i="1" dirty="0"/>
              <a:t>It is recognized that there may be </a:t>
            </a:r>
            <a:r>
              <a:rPr lang="en-GB" b="1" i="1" u="sng" dirty="0"/>
              <a:t>exceptional cases </a:t>
            </a:r>
            <a:r>
              <a:rPr lang="en-GB" i="1" dirty="0"/>
              <a:t>in which a refugee or asylum-seeker may justifiably claim that he has reason to fear persecution or that his physical safety or freedom are endangered in a country where he previously found protection. Such cases should be given favourable consideration by the authorities of the State where he requests asylum</a:t>
            </a:r>
            <a:r>
              <a:rPr lang="en-GB" dirty="0"/>
              <a:t>.</a:t>
            </a:r>
            <a:endParaRPr lang="el-GR" dirty="0"/>
          </a:p>
          <a:p>
            <a:pPr marL="0" indent="0">
              <a:buNone/>
            </a:pPr>
            <a:endParaRPr lang="en-US" dirty="0"/>
          </a:p>
        </p:txBody>
      </p:sp>
    </p:spTree>
    <p:extLst>
      <p:ext uri="{BB962C8B-B14F-4D97-AF65-F5344CB8AC3E}">
        <p14:creationId xmlns:p14="http://schemas.microsoft.com/office/powerpoint/2010/main" val="1573521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381000"/>
            <a:ext cx="8445526" cy="479778"/>
          </a:xfrm>
        </p:spPr>
        <p:txBody>
          <a:bodyPr/>
          <a:lstStyle/>
          <a:p>
            <a:r>
              <a:rPr lang="en-US" sz="3200" dirty="0"/>
              <a:t>Asylum Procedures Directive 2013/32/EU</a:t>
            </a:r>
          </a:p>
        </p:txBody>
      </p:sp>
      <p:sp>
        <p:nvSpPr>
          <p:cNvPr id="3" name="Content Placeholder 2"/>
          <p:cNvSpPr>
            <a:spLocks noGrp="1"/>
          </p:cNvSpPr>
          <p:nvPr>
            <p:ph idx="1"/>
          </p:nvPr>
        </p:nvSpPr>
        <p:spPr>
          <a:xfrm>
            <a:off x="282198" y="860778"/>
            <a:ext cx="8544329" cy="5813778"/>
          </a:xfrm>
        </p:spPr>
        <p:txBody>
          <a:bodyPr>
            <a:noAutofit/>
          </a:bodyPr>
          <a:lstStyle/>
          <a:p>
            <a:pPr marL="0" indent="0" algn="just">
              <a:buNone/>
            </a:pPr>
            <a:r>
              <a:rPr lang="en-GB" sz="2000" dirty="0"/>
              <a:t>The ‘safe third country’ concept may be applied for a country where the applicant will be treated in accordance with the following principles: </a:t>
            </a:r>
          </a:p>
          <a:p>
            <a:pPr marL="457200" indent="-457200" algn="just">
              <a:buAutoNum type="alphaLcParenBoth"/>
            </a:pPr>
            <a:r>
              <a:rPr lang="en-GB" sz="2000" dirty="0"/>
              <a:t>life and liberty are not threatened on account of race, religion, nationality, membership of a particular social group or political opinion; </a:t>
            </a:r>
          </a:p>
          <a:p>
            <a:pPr marL="457200" indent="-457200" algn="just">
              <a:buAutoNum type="alphaLcParenBoth"/>
            </a:pPr>
            <a:r>
              <a:rPr lang="en-GB" sz="2000" dirty="0"/>
              <a:t>there is no risk of serious harm as defined in Directive 2011/95/EU; </a:t>
            </a:r>
          </a:p>
          <a:p>
            <a:pPr marL="457200" indent="-457200" algn="just">
              <a:buAutoNum type="alphaLcParenBoth"/>
            </a:pPr>
            <a:r>
              <a:rPr lang="en-GB" sz="2000" dirty="0"/>
              <a:t>the principle of non-</a:t>
            </a:r>
            <a:r>
              <a:rPr lang="en-GB" sz="2000" dirty="0" err="1"/>
              <a:t>refoulement</a:t>
            </a:r>
            <a:r>
              <a:rPr lang="en-GB" sz="2000" dirty="0"/>
              <a:t> in accordance with the Geneva Convention is respected; </a:t>
            </a:r>
          </a:p>
          <a:p>
            <a:pPr marL="457200" indent="-457200" algn="just">
              <a:buAutoNum type="alphaLcParenBoth"/>
            </a:pPr>
            <a:r>
              <a:rPr lang="en-GB" sz="2000" dirty="0"/>
              <a:t>the prohibition of removal, in violation of the right to freedom from torture and cruel, inhuman or degrading treatment as laid down in international law, is respected; and </a:t>
            </a:r>
          </a:p>
          <a:p>
            <a:pPr marL="457200" indent="-457200" algn="just">
              <a:buAutoNum type="alphaLcParenBoth"/>
            </a:pPr>
            <a:r>
              <a:rPr lang="en-GB" sz="2000" dirty="0"/>
              <a:t>the possibility exists to request refugee status and, if found to be a refugee, to receive protection in accordance with the Geneva Convention. </a:t>
            </a:r>
            <a:endParaRPr lang="en-US" sz="2000" dirty="0"/>
          </a:p>
        </p:txBody>
      </p:sp>
    </p:spTree>
    <p:extLst>
      <p:ext uri="{BB962C8B-B14F-4D97-AF65-F5344CB8AC3E}">
        <p14:creationId xmlns:p14="http://schemas.microsoft.com/office/powerpoint/2010/main" val="2036805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32102"/>
            <a:ext cx="8385005" cy="4735065"/>
          </a:xfrm>
        </p:spPr>
        <p:txBody>
          <a:bodyPr>
            <a:normAutofit fontScale="92500" lnSpcReduction="20000"/>
          </a:bodyPr>
          <a:lstStyle/>
          <a:p>
            <a:pPr marL="0" indent="0" algn="just">
              <a:buNone/>
            </a:pPr>
            <a:endParaRPr lang="fr-FR" dirty="0"/>
          </a:p>
          <a:p>
            <a:pPr marL="0" indent="0" algn="just">
              <a:buNone/>
            </a:pPr>
            <a:endParaRPr lang="fr-FR" dirty="0"/>
          </a:p>
          <a:p>
            <a:pPr marL="0" indent="0" algn="just">
              <a:lnSpc>
                <a:spcPct val="120000"/>
              </a:lnSpc>
              <a:buNone/>
            </a:pPr>
            <a:r>
              <a:rPr lang="fr-FR" sz="2600" i="1" dirty="0"/>
              <a:t>‘‘ </a:t>
            </a:r>
            <a:r>
              <a:rPr lang="el-GR" sz="2600" i="1" dirty="0"/>
              <a:t>All new irregular migrants crossing from Turkey into Greek islands as from 20 March 2016 will be returned to Turkey. [...] Migrants not applying for asylum or whose application has been found unfounded or inadmissible in accordance with the said directive will be returned to Turkey</a:t>
            </a:r>
            <a:r>
              <a:rPr lang="fr-FR" sz="2600" i="1" dirty="0"/>
              <a:t>.</a:t>
            </a:r>
            <a:r>
              <a:rPr lang="el-GR" sz="2600" i="1" dirty="0"/>
              <a:t> </a:t>
            </a:r>
            <a:r>
              <a:rPr lang="fr-FR" sz="2600" i="1" dirty="0"/>
              <a:t>’’</a:t>
            </a:r>
            <a:endParaRPr lang="fr-FR" sz="2600" dirty="0"/>
          </a:p>
          <a:p>
            <a:pPr marL="0" indent="0" algn="just">
              <a:lnSpc>
                <a:spcPct val="120000"/>
              </a:lnSpc>
              <a:buNone/>
            </a:pPr>
            <a:r>
              <a:rPr lang="en-US" sz="2200" dirty="0"/>
              <a:t>EU-Turkey statement, 18 March 2016, press release</a:t>
            </a:r>
          </a:p>
          <a:p>
            <a:pPr marL="0" indent="0" algn="just">
              <a:lnSpc>
                <a:spcPct val="120000"/>
              </a:lnSpc>
              <a:buNone/>
            </a:pPr>
            <a:r>
              <a:rPr lang="en-US" dirty="0">
                <a:hlinkClick r:id="rId2"/>
              </a:rPr>
              <a:t>https://www.youtube.com/watch?v=X81bAQoi_qk</a:t>
            </a:r>
            <a:r>
              <a:rPr lang="en-US" dirty="0"/>
              <a:t> </a:t>
            </a:r>
          </a:p>
          <a:p>
            <a:pPr marL="0" indent="0" algn="just">
              <a:lnSpc>
                <a:spcPct val="120000"/>
              </a:lnSpc>
              <a:buNone/>
            </a:pPr>
            <a:endParaRPr lang="en-US" sz="2200" dirty="0"/>
          </a:p>
          <a:p>
            <a:pPr marL="0" indent="0" algn="just">
              <a:lnSpc>
                <a:spcPct val="120000"/>
              </a:lnSpc>
              <a:buNone/>
            </a:pPr>
            <a:endParaRPr lang="en-US" sz="2200" dirty="0"/>
          </a:p>
          <a:p>
            <a:pPr marL="0" indent="0" algn="just">
              <a:lnSpc>
                <a:spcPct val="120000"/>
              </a:lnSpc>
              <a:buNone/>
            </a:pPr>
            <a:endParaRPr lang="en-US" sz="2200" dirty="0"/>
          </a:p>
          <a:p>
            <a:pPr marL="0" indent="0" algn="just">
              <a:lnSpc>
                <a:spcPct val="120000"/>
              </a:lnSpc>
              <a:buNone/>
            </a:pPr>
            <a:endParaRPr lang="en-US" sz="2200" dirty="0"/>
          </a:p>
          <a:p>
            <a:pPr marL="0" indent="0" algn="just">
              <a:lnSpc>
                <a:spcPct val="120000"/>
              </a:lnSpc>
              <a:buNone/>
            </a:pPr>
            <a:endParaRPr lang="en-US" dirty="0"/>
          </a:p>
          <a:p>
            <a:pPr marL="0" indent="0" algn="just">
              <a:lnSpc>
                <a:spcPct val="120000"/>
              </a:lnSpc>
              <a:buNone/>
            </a:pPr>
            <a:endParaRPr lang="en-US" sz="2200" dirty="0"/>
          </a:p>
          <a:p>
            <a:pPr marL="0" indent="0" algn="just">
              <a:lnSpc>
                <a:spcPct val="120000"/>
              </a:lnSpc>
              <a:buNone/>
            </a:pPr>
            <a:endParaRPr lang="el-GR" sz="2200" dirty="0"/>
          </a:p>
          <a:p>
            <a:pPr marL="0" indent="0">
              <a:lnSpc>
                <a:spcPct val="120000"/>
              </a:lnSpc>
              <a:buNone/>
            </a:pPr>
            <a:endParaRPr lang="en-US" dirty="0"/>
          </a:p>
        </p:txBody>
      </p:sp>
      <p:sp>
        <p:nvSpPr>
          <p:cNvPr id="3" name="Title 2"/>
          <p:cNvSpPr>
            <a:spLocks noGrp="1"/>
          </p:cNvSpPr>
          <p:nvPr>
            <p:ph type="title"/>
          </p:nvPr>
        </p:nvSpPr>
        <p:spPr/>
        <p:txBody>
          <a:bodyPr>
            <a:normAutofit/>
          </a:bodyPr>
          <a:lstStyle/>
          <a:p>
            <a:r>
              <a:rPr lang="en-US" dirty="0"/>
              <a:t>The EU-Turkey Deal</a:t>
            </a:r>
          </a:p>
        </p:txBody>
      </p:sp>
    </p:spTree>
    <p:extLst>
      <p:ext uri="{BB962C8B-B14F-4D97-AF65-F5344CB8AC3E}">
        <p14:creationId xmlns:p14="http://schemas.microsoft.com/office/powerpoint/2010/main" val="3152885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5258" y="1591056"/>
            <a:ext cx="8549629" cy="5053963"/>
          </a:xfrm>
        </p:spPr>
        <p:txBody>
          <a:bodyPr>
            <a:normAutofit fontScale="77500" lnSpcReduction="20000"/>
          </a:bodyPr>
          <a:lstStyle/>
          <a:p>
            <a:pPr algn="just">
              <a:lnSpc>
                <a:spcPct val="120000"/>
              </a:lnSpc>
              <a:buFont typeface="Wingdings" charset="2"/>
              <a:buChar char="Ø"/>
            </a:pPr>
            <a:r>
              <a:rPr lang="en-GB" dirty="0"/>
              <a:t>As soon as the Deal had been announced, the relevant provisions of the Asylum Procedures Directive were applied for the first time in Greece, in order to reject asylum applications of Syrian refugees as inadmissible. </a:t>
            </a:r>
          </a:p>
          <a:p>
            <a:pPr algn="just">
              <a:lnSpc>
                <a:spcPct val="120000"/>
              </a:lnSpc>
              <a:buFont typeface="Wingdings" charset="2"/>
              <a:buChar char="Ø"/>
            </a:pPr>
            <a:r>
              <a:rPr lang="en-GB" dirty="0" err="1"/>
              <a:t>Inste</a:t>
            </a:r>
            <a:r>
              <a:rPr lang="en-US" dirty="0"/>
              <a:t>ad of focusing on </a:t>
            </a:r>
            <a:r>
              <a:rPr lang="en-GB" dirty="0"/>
              <a:t>support and capacity building to the country hosting the largest number of Syrian refugees, the priority of the EU policy became the return of the negligible number of refugees who had survived the perilous journey to Greece.</a:t>
            </a:r>
            <a:endParaRPr lang="el-GR" dirty="0"/>
          </a:p>
          <a:p>
            <a:pPr algn="just">
              <a:lnSpc>
                <a:spcPct val="120000"/>
              </a:lnSpc>
              <a:buFont typeface="Wingdings" charset="2"/>
              <a:buChar char="Ø"/>
            </a:pPr>
            <a:r>
              <a:rPr lang="en-GB" dirty="0"/>
              <a:t>Facts in the case of the EU-Turkey Deal demonstrate an important lack of fair responsibility – sharing, despite the recent commitments of the 2016 </a:t>
            </a:r>
            <a:r>
              <a:rPr lang="en-US" dirty="0"/>
              <a:t>New York Declaration for Refugees and Migrants</a:t>
            </a:r>
            <a:r>
              <a:rPr lang="en-GB" dirty="0"/>
              <a:t>. </a:t>
            </a:r>
          </a:p>
          <a:p>
            <a:pPr algn="just">
              <a:lnSpc>
                <a:spcPct val="120000"/>
              </a:lnSpc>
              <a:buFont typeface="Wingdings" charset="2"/>
              <a:buChar char="Ø"/>
            </a:pPr>
            <a:r>
              <a:rPr lang="en-GB" dirty="0"/>
              <a:t>Well-documented violations of asylum seekers’ right to asylum, </a:t>
            </a:r>
            <a:r>
              <a:rPr lang="en-GB" dirty="0" err="1"/>
              <a:t>refoulement</a:t>
            </a:r>
            <a:r>
              <a:rPr lang="en-GB" dirty="0"/>
              <a:t>, arbitrary detention, non-respect of social rights and ineffective judicial protection in Turkey, coupled with the lack of procedural safeguards in Greece, expose the worst aspect of externalization of asylum.</a:t>
            </a:r>
            <a:endParaRPr lang="el-GR" dirty="0"/>
          </a:p>
          <a:p>
            <a:pPr>
              <a:buFont typeface="Wingdings" charset="2"/>
              <a:buChar char="Ø"/>
            </a:pPr>
            <a:endParaRPr lang="en-US" dirty="0"/>
          </a:p>
        </p:txBody>
      </p:sp>
      <p:sp>
        <p:nvSpPr>
          <p:cNvPr id="3" name="Title 2"/>
          <p:cNvSpPr>
            <a:spLocks noGrp="1"/>
          </p:cNvSpPr>
          <p:nvPr>
            <p:ph type="title"/>
          </p:nvPr>
        </p:nvSpPr>
        <p:spPr/>
        <p:txBody>
          <a:bodyPr>
            <a:normAutofit fontScale="90000"/>
          </a:bodyPr>
          <a:lstStyle/>
          <a:p>
            <a:r>
              <a:rPr lang="en-US" dirty="0"/>
              <a:t>Externalization and burden-shifting under the EU-Turkey Deal</a:t>
            </a:r>
          </a:p>
        </p:txBody>
      </p:sp>
    </p:spTree>
    <p:extLst>
      <p:ext uri="{BB962C8B-B14F-4D97-AF65-F5344CB8AC3E}">
        <p14:creationId xmlns:p14="http://schemas.microsoft.com/office/powerpoint/2010/main" val="811121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843" y="815355"/>
            <a:ext cx="8638395" cy="5832926"/>
          </a:xfrm>
        </p:spPr>
        <p:txBody>
          <a:bodyPr>
            <a:normAutofit fontScale="77500" lnSpcReduction="20000"/>
          </a:bodyPr>
          <a:lstStyle/>
          <a:p>
            <a:pPr algn="just">
              <a:lnSpc>
                <a:spcPct val="120000"/>
              </a:lnSpc>
              <a:buFont typeface="Wingdings" charset="2"/>
              <a:buChar char="Ø"/>
            </a:pPr>
            <a:r>
              <a:rPr lang="en-GB" dirty="0"/>
              <a:t>Turkey has expressly declared a geographical limitation excluding non-Europeans from 1951 Convention’s provisions.</a:t>
            </a:r>
          </a:p>
          <a:p>
            <a:pPr algn="just">
              <a:lnSpc>
                <a:spcPct val="120000"/>
              </a:lnSpc>
              <a:buFont typeface="Wingdings" charset="2"/>
              <a:buChar char="Ø"/>
            </a:pPr>
            <a:r>
              <a:rPr lang="en-GB" dirty="0"/>
              <a:t>LFIP 2013 provides conditional refugee status in view of resettlement, but Syrian refugees cannot benefit from this provision because they fall into the scope of a temporary protection regulation for situations of mass influx, provided by the same Law. </a:t>
            </a:r>
          </a:p>
          <a:p>
            <a:pPr algn="just">
              <a:lnSpc>
                <a:spcPct val="120000"/>
              </a:lnSpc>
              <a:buFont typeface="Wingdings" charset="2"/>
              <a:buChar char="Ø"/>
            </a:pPr>
            <a:r>
              <a:rPr lang="en-GB" dirty="0"/>
              <a:t>Violations of the principle of non-</a:t>
            </a:r>
            <a:r>
              <a:rPr lang="en-GB" dirty="0" err="1"/>
              <a:t>refoulement</a:t>
            </a:r>
            <a:r>
              <a:rPr lang="en-GB" dirty="0"/>
              <a:t>,</a:t>
            </a:r>
            <a:r>
              <a:rPr lang="en-GB" i="1" dirty="0"/>
              <a:t> </a:t>
            </a:r>
            <a:r>
              <a:rPr lang="en-GB" dirty="0"/>
              <a:t>arbitrary detention, restrictions to freedom of movement, obstacles of access to social rights and lack of integration perspectives. </a:t>
            </a:r>
          </a:p>
          <a:p>
            <a:pPr algn="just">
              <a:lnSpc>
                <a:spcPct val="120000"/>
              </a:lnSpc>
              <a:buFont typeface="Wingdings" charset="2"/>
              <a:buChar char="Ø"/>
            </a:pPr>
            <a:r>
              <a:rPr lang="en-GB" dirty="0"/>
              <a:t>The </a:t>
            </a:r>
            <a:r>
              <a:rPr lang="el-GR" dirty="0"/>
              <a:t>Turkish asylum system is still in the process of being established, it has to deal with hundreds of thousands of asylum applications and there is already a very considerable backlog. </a:t>
            </a:r>
            <a:r>
              <a:rPr lang="fr-FR" dirty="0"/>
              <a:t>L</a:t>
            </a:r>
            <a:r>
              <a:rPr lang="el-GR" dirty="0"/>
              <a:t>ong delays in registering and receiving temporary – protection cards</a:t>
            </a:r>
            <a:r>
              <a:rPr lang="fr-FR" dirty="0"/>
              <a:t> (</a:t>
            </a:r>
            <a:r>
              <a:rPr lang="fr-FR" dirty="0" err="1"/>
              <a:t>Syrians</a:t>
            </a:r>
            <a:r>
              <a:rPr lang="fr-FR" dirty="0"/>
              <a:t>)</a:t>
            </a:r>
            <a:r>
              <a:rPr lang="el-GR" dirty="0"/>
              <a:t>, which are required for children’s enrollment in public schools and access to primary health care and the labour market. </a:t>
            </a:r>
            <a:r>
              <a:rPr lang="fr-FR" dirty="0"/>
              <a:t>E</a:t>
            </a:r>
            <a:r>
              <a:rPr lang="el-GR" dirty="0"/>
              <a:t>ven those holding such cards end up working in the informal economy because of administrative obstacles in obtaining work permits, unwillingness of employers and misinformation, while school enrolment remains low. </a:t>
            </a:r>
          </a:p>
          <a:p>
            <a:pPr marL="0" indent="0">
              <a:buNone/>
            </a:pPr>
            <a:endParaRPr lang="en-US" dirty="0"/>
          </a:p>
        </p:txBody>
      </p:sp>
      <p:sp>
        <p:nvSpPr>
          <p:cNvPr id="3" name="Title 2"/>
          <p:cNvSpPr>
            <a:spLocks noGrp="1"/>
          </p:cNvSpPr>
          <p:nvPr>
            <p:ph type="title"/>
          </p:nvPr>
        </p:nvSpPr>
        <p:spPr>
          <a:xfrm>
            <a:off x="457200" y="0"/>
            <a:ext cx="8229600" cy="987834"/>
          </a:xfrm>
        </p:spPr>
        <p:txBody>
          <a:bodyPr>
            <a:normAutofit/>
          </a:bodyPr>
          <a:lstStyle/>
          <a:p>
            <a:r>
              <a:rPr lang="en-US" dirty="0"/>
              <a:t>The situation of refugees in Turkey </a:t>
            </a:r>
          </a:p>
        </p:txBody>
      </p:sp>
    </p:spTree>
    <p:extLst>
      <p:ext uri="{BB962C8B-B14F-4D97-AF65-F5344CB8AC3E}">
        <p14:creationId xmlns:p14="http://schemas.microsoft.com/office/powerpoint/2010/main" val="4119777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7212" y="836436"/>
            <a:ext cx="8534139" cy="5855051"/>
          </a:xfrm>
        </p:spPr>
        <p:txBody>
          <a:bodyPr>
            <a:normAutofit fontScale="92500"/>
          </a:bodyPr>
          <a:lstStyle/>
          <a:p>
            <a:pPr algn="just">
              <a:lnSpc>
                <a:spcPct val="110000"/>
              </a:lnSpc>
              <a:buFont typeface="Wingdings" charset="2"/>
              <a:buChar char="Ø"/>
            </a:pPr>
            <a:r>
              <a:rPr lang="en-GB" dirty="0"/>
              <a:t>Individual examination on admissibility of asylum applications is </a:t>
            </a:r>
            <a:r>
              <a:rPr lang="fr-FR" dirty="0" err="1"/>
              <a:t>unnecessary</a:t>
            </a:r>
            <a:r>
              <a:rPr lang="fr-FR" dirty="0"/>
              <a:t> </a:t>
            </a:r>
            <a:r>
              <a:rPr lang="fr-FR" dirty="0" err="1"/>
              <a:t>because</a:t>
            </a:r>
            <a:r>
              <a:rPr lang="fr-FR" dirty="0"/>
              <a:t> </a:t>
            </a:r>
            <a:r>
              <a:rPr lang="fr-FR" dirty="0" err="1"/>
              <a:t>at</a:t>
            </a:r>
            <a:r>
              <a:rPr lang="fr-FR" dirty="0"/>
              <a:t> least </a:t>
            </a:r>
            <a:r>
              <a:rPr lang="fr-FR" dirty="0" err="1"/>
              <a:t>two</a:t>
            </a:r>
            <a:r>
              <a:rPr lang="fr-FR" dirty="0"/>
              <a:t> of the </a:t>
            </a:r>
            <a:r>
              <a:rPr lang="en-GB" dirty="0"/>
              <a:t>criteria provided by article 38 of the Asylum Procedures Directive are not fulfilled: the non-respect of the principle of non-</a:t>
            </a:r>
            <a:r>
              <a:rPr lang="en-GB" dirty="0" err="1"/>
              <a:t>refoulement</a:t>
            </a:r>
            <a:r>
              <a:rPr lang="en-GB" dirty="0"/>
              <a:t> could potentially affect every asylum-seeker and the current form of available protection for Syrian refugees, the temporary protection, is not in accordance with the Geneva Convention.</a:t>
            </a:r>
          </a:p>
          <a:p>
            <a:pPr algn="just">
              <a:lnSpc>
                <a:spcPct val="110000"/>
              </a:lnSpc>
              <a:buFont typeface="Wingdings" charset="2"/>
              <a:buChar char="Ø"/>
            </a:pPr>
            <a:r>
              <a:rPr lang="en-GB" dirty="0"/>
              <a:t>Violations of the principle of non-</a:t>
            </a:r>
            <a:r>
              <a:rPr lang="en-GB" dirty="0" err="1"/>
              <a:t>refoulement</a:t>
            </a:r>
            <a:r>
              <a:rPr lang="en-GB" dirty="0"/>
              <a:t> include measures such as expulsion and deportation orders against refugees, return of refugees to countries of origin or unsafe third countries, electrified fences to prevent entry, non-admission of stowaway asylum-seekers and push-offs of boat arrivals or interdictions on the high seas</a:t>
            </a:r>
            <a:r>
              <a:rPr lang="fr-FR" dirty="0"/>
              <a:t>.</a:t>
            </a:r>
          </a:p>
          <a:p>
            <a:pPr algn="just">
              <a:lnSpc>
                <a:spcPct val="110000"/>
              </a:lnSpc>
              <a:buFont typeface="Wingdings" charset="2"/>
              <a:buChar char="Ø"/>
            </a:pPr>
            <a:r>
              <a:rPr lang="en-GB" dirty="0"/>
              <a:t>The Geneva Convention treats socioeconomic rights as duties of result, equal to civil and political rights and they cannot be avoided because of limited resources of the State Parties</a:t>
            </a:r>
            <a:r>
              <a:rPr lang="fr-FR" dirty="0"/>
              <a:t>.</a:t>
            </a:r>
          </a:p>
          <a:p>
            <a:pPr algn="just">
              <a:buFont typeface="Wingdings" charset="2"/>
              <a:buChar char="Ø"/>
            </a:pPr>
            <a:endParaRPr lang="el-GR" dirty="0"/>
          </a:p>
          <a:p>
            <a:endParaRPr lang="en-US" dirty="0"/>
          </a:p>
        </p:txBody>
      </p:sp>
      <p:sp>
        <p:nvSpPr>
          <p:cNvPr id="3" name="Title 2"/>
          <p:cNvSpPr>
            <a:spLocks noGrp="1"/>
          </p:cNvSpPr>
          <p:nvPr>
            <p:ph type="title"/>
          </p:nvPr>
        </p:nvSpPr>
        <p:spPr>
          <a:xfrm>
            <a:off x="278791" y="170386"/>
            <a:ext cx="8642561" cy="774477"/>
          </a:xfrm>
        </p:spPr>
        <p:txBody>
          <a:bodyPr>
            <a:normAutofit/>
          </a:bodyPr>
          <a:lstStyle/>
          <a:p>
            <a:r>
              <a:rPr lang="en-GB" sz="3200" dirty="0"/>
              <a:t>Non-fulfilment of the Directive’s criteria</a:t>
            </a:r>
            <a:r>
              <a:rPr lang="el-GR" sz="3200" dirty="0"/>
              <a:t> </a:t>
            </a:r>
            <a:endParaRPr lang="en-US" sz="3200" dirty="0"/>
          </a:p>
        </p:txBody>
      </p:sp>
    </p:spTree>
    <p:extLst>
      <p:ext uri="{BB962C8B-B14F-4D97-AF65-F5344CB8AC3E}">
        <p14:creationId xmlns:p14="http://schemas.microsoft.com/office/powerpoint/2010/main" val="169904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1284111"/>
            <a:ext cx="7583487" cy="4753619"/>
          </a:xfrm>
        </p:spPr>
        <p:txBody>
          <a:bodyPr>
            <a:normAutofit fontScale="55000" lnSpcReduction="20000"/>
          </a:bodyPr>
          <a:lstStyle/>
          <a:p>
            <a:pPr marL="0" indent="0" algn="ctr">
              <a:lnSpc>
                <a:spcPct val="130000"/>
              </a:lnSpc>
              <a:buNone/>
            </a:pPr>
            <a:r>
              <a:rPr lang="fr-FR" sz="4400" i="1" dirty="0"/>
              <a:t>‘‘</a:t>
            </a:r>
            <a:r>
              <a:rPr lang="el-GR" sz="4400" i="1" dirty="0"/>
              <a:t>En effet, la grande majorité des réfugiés vivent à proximité immédiate de la frontière internationale qu’ils ont franchie. Ils s’arrêtent lorsque leurs jambes ne peuvent plus les porter, lorsqu’ils trouvent de la nourriture et un abri</a:t>
            </a:r>
            <a:r>
              <a:rPr lang="fr-FR" sz="4400" i="1" dirty="0"/>
              <a:t>.’’</a:t>
            </a:r>
          </a:p>
          <a:p>
            <a:pPr marL="0" indent="0" algn="ctr">
              <a:lnSpc>
                <a:spcPct val="110000"/>
              </a:lnSpc>
              <a:buNone/>
            </a:pPr>
            <a:r>
              <a:rPr lang="en-GB" sz="3600" dirty="0"/>
              <a:t>NOBEL (P.), « </a:t>
            </a:r>
            <a:r>
              <a:rPr lang="en-GB" sz="3600" dirty="0" err="1"/>
              <a:t>Aveuglement</a:t>
            </a:r>
            <a:r>
              <a:rPr lang="en-GB" sz="3600" dirty="0"/>
              <a:t> des pays riches face aux violations des droits de </a:t>
            </a:r>
            <a:r>
              <a:rPr lang="en-GB" sz="3600" dirty="0" err="1"/>
              <a:t>l’homme</a:t>
            </a:r>
            <a:r>
              <a:rPr lang="en-GB" sz="3600" dirty="0"/>
              <a:t> – Evaluation critique du lien qui </a:t>
            </a:r>
            <a:r>
              <a:rPr lang="en-GB" sz="3600" dirty="0" err="1"/>
              <a:t>existe</a:t>
            </a:r>
            <a:r>
              <a:rPr lang="en-GB" sz="3600" dirty="0"/>
              <a:t> entre les droits de </a:t>
            </a:r>
            <a:r>
              <a:rPr lang="en-GB" sz="3600" dirty="0" err="1"/>
              <a:t>l’homme</a:t>
            </a:r>
            <a:r>
              <a:rPr lang="en-GB" sz="3600" dirty="0"/>
              <a:t> et les </a:t>
            </a:r>
            <a:r>
              <a:rPr lang="en-GB" sz="3600" dirty="0" err="1"/>
              <a:t>réfugiés</a:t>
            </a:r>
            <a:r>
              <a:rPr lang="en-GB" sz="3600" dirty="0"/>
              <a:t> », </a:t>
            </a:r>
            <a:r>
              <a:rPr lang="en-GB" sz="3600" i="1" dirty="0"/>
              <a:t>Bulletin des Droits de </a:t>
            </a:r>
            <a:r>
              <a:rPr lang="en-GB" sz="3600" i="1" dirty="0" err="1"/>
              <a:t>l’Homme</a:t>
            </a:r>
            <a:r>
              <a:rPr lang="en-GB" sz="3600" dirty="0"/>
              <a:t>, n° 91/1, 1992,  p.89.</a:t>
            </a:r>
          </a:p>
          <a:p>
            <a:pPr marL="0" indent="0" algn="ctr">
              <a:lnSpc>
                <a:spcPct val="110000"/>
              </a:lnSpc>
              <a:buNone/>
            </a:pPr>
            <a:r>
              <a:rPr lang="en-US" sz="3600" dirty="0">
                <a:hlinkClick r:id="rId2"/>
              </a:rPr>
              <a:t>https://www.youtube.com/watch?v=NM3n3dZzw_w</a:t>
            </a:r>
            <a:endParaRPr lang="el-GR" sz="3600" dirty="0">
              <a:hlinkClick r:id="rId2"/>
            </a:endParaRPr>
          </a:p>
          <a:p>
            <a:pPr marL="0" indent="0" algn="ctr">
              <a:lnSpc>
                <a:spcPct val="110000"/>
              </a:lnSpc>
              <a:buNone/>
            </a:pPr>
            <a:r>
              <a:rPr lang="en-GB" sz="3600" dirty="0">
                <a:hlinkClick r:id="rId2"/>
              </a:rPr>
              <a:t>https://youtu.be/vl8gYm4nNDQ</a:t>
            </a:r>
            <a:r>
              <a:rPr lang="en-GB" sz="3600" dirty="0"/>
              <a:t> </a:t>
            </a:r>
          </a:p>
          <a:p>
            <a:pPr marL="0" indent="0" algn="ctr">
              <a:lnSpc>
                <a:spcPct val="130000"/>
              </a:lnSpc>
              <a:buNone/>
            </a:pPr>
            <a:endParaRPr lang="el-GR" sz="3600" dirty="0"/>
          </a:p>
          <a:p>
            <a:pPr marL="0" indent="0" algn="ctr">
              <a:lnSpc>
                <a:spcPct val="150000"/>
              </a:lnSpc>
              <a:buNone/>
            </a:pPr>
            <a:endParaRPr lang="en-US" sz="4400" dirty="0"/>
          </a:p>
        </p:txBody>
      </p:sp>
    </p:spTree>
    <p:extLst>
      <p:ext uri="{BB962C8B-B14F-4D97-AF65-F5344CB8AC3E}">
        <p14:creationId xmlns:p14="http://schemas.microsoft.com/office/powerpoint/2010/main" val="111838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5165" y="1146227"/>
            <a:ext cx="8685428" cy="5266856"/>
          </a:xfrm>
        </p:spPr>
        <p:txBody>
          <a:bodyPr>
            <a:normAutofit/>
          </a:bodyPr>
          <a:lstStyle/>
          <a:p>
            <a:pPr algn="just">
              <a:lnSpc>
                <a:spcPct val="130000"/>
              </a:lnSpc>
              <a:buFont typeface="Wingdings" charset="2"/>
              <a:buChar char="Ø"/>
            </a:pPr>
            <a:r>
              <a:rPr lang="en-GB" dirty="0"/>
              <a:t>Inadmissibility decisions refer to the Turkish legislation and the correspondence of the European Commission with the Greek and the Turkish authorities in order to conclude that Turkey is a safe country for returned asylum applicants.</a:t>
            </a:r>
          </a:p>
          <a:p>
            <a:pPr algn="just">
              <a:lnSpc>
                <a:spcPct val="130000"/>
              </a:lnSpc>
              <a:buFont typeface="Wingdings" charset="2"/>
              <a:buChar char="Ø"/>
            </a:pPr>
            <a:r>
              <a:rPr lang="fr-FR" dirty="0"/>
              <a:t>A</a:t>
            </a:r>
            <a:r>
              <a:rPr lang="en-GB" dirty="0" err="1"/>
              <a:t>ccording</a:t>
            </a:r>
            <a:r>
              <a:rPr lang="en-GB" dirty="0"/>
              <a:t> to the </a:t>
            </a:r>
            <a:r>
              <a:rPr lang="en-GB" dirty="0" err="1"/>
              <a:t>ECtHR</a:t>
            </a:r>
            <a:r>
              <a:rPr lang="en-GB" dirty="0"/>
              <a:t>, the existence of domestic laws and accession to international treaties guaranteeing respect for fundamental rights in principle are not in themselves sufficient to ensure adequate protection and such assurances must be accompanied by a reliable monitoring mechanism, whose establishment and effective operation must be ensured by the authorities of the State where persons will be returned.</a:t>
            </a:r>
          </a:p>
          <a:p>
            <a:pPr algn="just">
              <a:buFont typeface="Arial"/>
              <a:buChar char="•"/>
            </a:pPr>
            <a:endParaRPr lang="el-GR" dirty="0"/>
          </a:p>
          <a:p>
            <a:endParaRPr lang="en-US" dirty="0"/>
          </a:p>
        </p:txBody>
      </p:sp>
      <p:sp>
        <p:nvSpPr>
          <p:cNvPr id="3" name="Title 2"/>
          <p:cNvSpPr>
            <a:spLocks noGrp="1"/>
          </p:cNvSpPr>
          <p:nvPr>
            <p:ph type="title"/>
          </p:nvPr>
        </p:nvSpPr>
        <p:spPr/>
        <p:txBody>
          <a:bodyPr>
            <a:normAutofit fontScale="90000"/>
          </a:bodyPr>
          <a:lstStyle/>
          <a:p>
            <a:r>
              <a:rPr lang="en-GB" dirty="0"/>
              <a:t>Lack of substantive safeguards</a:t>
            </a:r>
            <a:br>
              <a:rPr lang="el-GR" dirty="0"/>
            </a:br>
            <a:endParaRPr lang="en-US" dirty="0"/>
          </a:p>
        </p:txBody>
      </p:sp>
    </p:spTree>
    <p:extLst>
      <p:ext uri="{BB962C8B-B14F-4D97-AF65-F5344CB8AC3E}">
        <p14:creationId xmlns:p14="http://schemas.microsoft.com/office/powerpoint/2010/main" val="4086947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4909" y="1207353"/>
            <a:ext cx="8341891" cy="4918810"/>
          </a:xfrm>
        </p:spPr>
        <p:txBody>
          <a:bodyPr>
            <a:normAutofit fontScale="92500" lnSpcReduction="20000"/>
          </a:bodyPr>
          <a:lstStyle/>
          <a:p>
            <a:pPr algn="just">
              <a:buFont typeface="Wingdings" charset="2"/>
              <a:buChar char="Ø"/>
            </a:pPr>
            <a:r>
              <a:rPr lang="en-GB" dirty="0"/>
              <a:t>Law 4375/2016 introduced a special border procedure, used for the implementation of the EU - Turkey Deal regarding examination of asylum applications submitted on the Greek islands. </a:t>
            </a:r>
          </a:p>
          <a:p>
            <a:pPr algn="just">
              <a:buFont typeface="Wingdings" charset="2"/>
              <a:buChar char="Ø"/>
            </a:pPr>
            <a:r>
              <a:rPr lang="en-GB" dirty="0"/>
              <a:t>The asylum procedure must be concluded in a very short time period not exceeding two weeks. </a:t>
            </a:r>
          </a:p>
          <a:p>
            <a:pPr algn="just">
              <a:buFont typeface="Wingdings" charset="2"/>
              <a:buChar char="Ø"/>
            </a:pPr>
            <a:r>
              <a:rPr lang="en-GB" dirty="0"/>
              <a:t>The very short time limits risk to deprive asylum-seekers of their right to an effective remedy:</a:t>
            </a:r>
          </a:p>
          <a:p>
            <a:pPr marL="0" indent="0" algn="just">
              <a:buNone/>
            </a:pPr>
            <a:r>
              <a:rPr lang="en-GB" dirty="0"/>
              <a:t>- UN Committee Against Torture (CAT) </a:t>
            </a:r>
          </a:p>
          <a:p>
            <a:pPr marL="0" indent="0" algn="just">
              <a:buNone/>
            </a:pPr>
            <a:r>
              <a:rPr lang="en-GB" dirty="0"/>
              <a:t>- UN Human Rights Committee (HRC)</a:t>
            </a:r>
          </a:p>
          <a:p>
            <a:pPr marL="0" indent="0" algn="just">
              <a:buNone/>
            </a:pPr>
            <a:r>
              <a:rPr lang="en-GB" dirty="0"/>
              <a:t>- </a:t>
            </a:r>
            <a:r>
              <a:rPr lang="en-GB" dirty="0" err="1"/>
              <a:t>ECtHR</a:t>
            </a:r>
            <a:r>
              <a:rPr lang="en-GB" dirty="0"/>
              <a:t>, </a:t>
            </a:r>
            <a:r>
              <a:rPr lang="en-GB" dirty="0" err="1"/>
              <a:t>Bahaddar</a:t>
            </a:r>
            <a:r>
              <a:rPr lang="en-GB" dirty="0"/>
              <a:t> v. Netherlands 19/2/1998, </a:t>
            </a:r>
            <a:r>
              <a:rPr lang="en-GB" dirty="0" err="1"/>
              <a:t>Jabari</a:t>
            </a:r>
            <a:r>
              <a:rPr lang="en-GB" dirty="0"/>
              <a:t> v. Turkey 11/7/2000, I.M. v France 2/5/2012</a:t>
            </a:r>
          </a:p>
          <a:p>
            <a:pPr marL="0" indent="0" algn="just">
              <a:buNone/>
            </a:pPr>
            <a:r>
              <a:rPr lang="en-GB" dirty="0"/>
              <a:t>- CJEU C-69/10 </a:t>
            </a:r>
            <a:r>
              <a:rPr lang="en-GB" dirty="0" err="1"/>
              <a:t>Brahim</a:t>
            </a:r>
            <a:r>
              <a:rPr lang="en-GB" dirty="0"/>
              <a:t> Samba </a:t>
            </a:r>
            <a:r>
              <a:rPr lang="en-GB" dirty="0" err="1"/>
              <a:t>Diouf</a:t>
            </a:r>
            <a:r>
              <a:rPr lang="en-GB" dirty="0"/>
              <a:t> 28/7/2011, C-175/11 HID and BA 31/1/2013 </a:t>
            </a:r>
          </a:p>
          <a:p>
            <a:pPr marL="0" indent="0" algn="just">
              <a:buNone/>
            </a:pPr>
            <a:endParaRPr lang="en-US" dirty="0"/>
          </a:p>
        </p:txBody>
      </p:sp>
      <p:sp>
        <p:nvSpPr>
          <p:cNvPr id="3" name="Title 2"/>
          <p:cNvSpPr>
            <a:spLocks noGrp="1"/>
          </p:cNvSpPr>
          <p:nvPr>
            <p:ph type="title"/>
          </p:nvPr>
        </p:nvSpPr>
        <p:spPr>
          <a:xfrm>
            <a:off x="457200" y="172479"/>
            <a:ext cx="8229600" cy="831035"/>
          </a:xfrm>
        </p:spPr>
        <p:txBody>
          <a:bodyPr>
            <a:normAutofit/>
          </a:bodyPr>
          <a:lstStyle/>
          <a:p>
            <a:r>
              <a:rPr lang="en-GB" dirty="0"/>
              <a:t>Lack of procedural safeguards</a:t>
            </a:r>
            <a:r>
              <a:rPr lang="el-GR" dirty="0"/>
              <a:t> </a:t>
            </a:r>
            <a:endParaRPr lang="en-US" dirty="0"/>
          </a:p>
        </p:txBody>
      </p:sp>
    </p:spTree>
    <p:extLst>
      <p:ext uri="{BB962C8B-B14F-4D97-AF65-F5344CB8AC3E}">
        <p14:creationId xmlns:p14="http://schemas.microsoft.com/office/powerpoint/2010/main" val="2825428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843" y="1409549"/>
            <a:ext cx="8654073" cy="5448451"/>
          </a:xfrm>
        </p:spPr>
        <p:txBody>
          <a:bodyPr>
            <a:normAutofit fontScale="92500" lnSpcReduction="10000"/>
          </a:bodyPr>
          <a:lstStyle/>
          <a:p>
            <a:pPr marL="0" indent="0" algn="just">
              <a:buNone/>
            </a:pPr>
            <a:r>
              <a:rPr lang="fr-FR" dirty="0"/>
              <a:t>The Court </a:t>
            </a:r>
            <a:r>
              <a:rPr lang="en-GB" dirty="0"/>
              <a:t>dismissed the applicant’s argument that Turkey does not respect the principle of </a:t>
            </a:r>
            <a:r>
              <a:rPr lang="en-GB" i="1" dirty="0"/>
              <a:t>non-</a:t>
            </a:r>
            <a:r>
              <a:rPr lang="en-GB" i="1" dirty="0" err="1"/>
              <a:t>refoulement</a:t>
            </a:r>
            <a:r>
              <a:rPr lang="en-GB" dirty="0"/>
              <a:t> in practice :</a:t>
            </a:r>
            <a:endParaRPr lang="el-GR" dirty="0"/>
          </a:p>
          <a:p>
            <a:pPr marL="514350" indent="-514350" algn="just">
              <a:buFont typeface="+mj-lt"/>
              <a:buAutoNum type="arabicPeriod"/>
            </a:pPr>
            <a:r>
              <a:rPr lang="en-GB" dirty="0"/>
              <a:t>The applicant’s life or freedom would not be threatened for reasons related to his Syrian origin despite the fact that he had been arrested, placed under detention, tortured and pushed-back to Syria three times during his attempt to enter Turkey, because after his fourth entry he stayed in the country for 1.5 months without facing any problem with the authorities. </a:t>
            </a:r>
          </a:p>
          <a:p>
            <a:pPr marL="514350" indent="-514350" algn="just">
              <a:buFont typeface="+mj-lt"/>
              <a:buAutoNum type="arabicPeriod"/>
            </a:pPr>
            <a:r>
              <a:rPr lang="en-GB" dirty="0"/>
              <a:t>Turkey hosts a large number of Syrian refugees.</a:t>
            </a:r>
          </a:p>
          <a:p>
            <a:pPr marL="514350" indent="-514350" algn="just">
              <a:buFont typeface="+mj-lt"/>
              <a:buAutoNum type="arabicPeriod"/>
            </a:pPr>
            <a:r>
              <a:rPr lang="el-GR" dirty="0"/>
              <a:t>Ι</a:t>
            </a:r>
            <a:r>
              <a:rPr lang="en-GB" dirty="0" err="1"/>
              <a:t>nformation</a:t>
            </a:r>
            <a:r>
              <a:rPr lang="en-GB" dirty="0"/>
              <a:t> provided in the letters of the Permanent Representative of Turkey to the EU to the Director-General for DG Migration and Home Affairs of the European Commission.</a:t>
            </a:r>
          </a:p>
          <a:p>
            <a:pPr marL="0" indent="0">
              <a:buNone/>
            </a:pPr>
            <a:r>
              <a:rPr lang="en-GB" dirty="0"/>
              <a:t>“Protection provided by the Turkish temporary protection regulation applicable to Syrian refugees is in accordance with the 1951 Refugee Convention” (see also the dissenting opinion).</a:t>
            </a:r>
          </a:p>
          <a:p>
            <a:endParaRPr lang="en-US" dirty="0"/>
          </a:p>
        </p:txBody>
      </p:sp>
      <p:sp>
        <p:nvSpPr>
          <p:cNvPr id="3" name="Title 2"/>
          <p:cNvSpPr>
            <a:spLocks noGrp="1"/>
          </p:cNvSpPr>
          <p:nvPr>
            <p:ph type="title"/>
          </p:nvPr>
        </p:nvSpPr>
        <p:spPr>
          <a:xfrm>
            <a:off x="457200" y="338328"/>
            <a:ext cx="8229600" cy="869857"/>
          </a:xfrm>
        </p:spPr>
        <p:txBody>
          <a:bodyPr>
            <a:noAutofit/>
          </a:bodyPr>
          <a:lstStyle/>
          <a:p>
            <a:r>
              <a:rPr lang="en-GB" sz="3200" dirty="0"/>
              <a:t>The decision of the Council of State: Turkey is a STC (for the two Syrian applicants)</a:t>
            </a:r>
            <a:endParaRPr lang="en-US" sz="3200" dirty="0"/>
          </a:p>
        </p:txBody>
      </p:sp>
    </p:spTree>
    <p:extLst>
      <p:ext uri="{BB962C8B-B14F-4D97-AF65-F5344CB8AC3E}">
        <p14:creationId xmlns:p14="http://schemas.microsoft.com/office/powerpoint/2010/main" val="14608929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G. </a:t>
            </a:r>
            <a:r>
              <a:rPr lang="en-US" sz="2400" dirty="0"/>
              <a:t>GOODWIN-GILL, </a:t>
            </a:r>
            <a:r>
              <a:rPr lang="en-US" sz="2400" i="1" dirty="0"/>
              <a:t>Safe Country? Says Who?</a:t>
            </a:r>
            <a:r>
              <a:rPr lang="en-US" sz="2400" dirty="0"/>
              <a:t>, </a:t>
            </a:r>
            <a:r>
              <a:rPr lang="el-GR" sz="2400" dirty="0"/>
              <a:t>in </a:t>
            </a:r>
            <a:r>
              <a:rPr lang="el-GR" sz="2400" i="1" dirty="0"/>
              <a:t>Int. Jour. Refug. Law</a:t>
            </a:r>
            <a:r>
              <a:rPr lang="en-US" sz="2400" dirty="0"/>
              <a:t>, 1992, p. 248-250 (249)</a:t>
            </a:r>
            <a:r>
              <a:rPr lang="el-GR" sz="2400" dirty="0"/>
              <a:t> </a:t>
            </a:r>
            <a:endParaRPr lang="en-US" sz="2400" dirty="0"/>
          </a:p>
        </p:txBody>
      </p:sp>
      <p:sp>
        <p:nvSpPr>
          <p:cNvPr id="3" name="Content Placeholder 2"/>
          <p:cNvSpPr>
            <a:spLocks noGrp="1"/>
          </p:cNvSpPr>
          <p:nvPr>
            <p:ph idx="1"/>
          </p:nvPr>
        </p:nvSpPr>
        <p:spPr>
          <a:xfrm>
            <a:off x="266520" y="1425388"/>
            <a:ext cx="8591363" cy="5097454"/>
          </a:xfrm>
        </p:spPr>
        <p:txBody>
          <a:bodyPr>
            <a:normAutofit fontScale="92500" lnSpcReduction="10000"/>
          </a:bodyPr>
          <a:lstStyle/>
          <a:p>
            <a:pPr marL="0" indent="0" algn="just">
              <a:buNone/>
            </a:pPr>
            <a:r>
              <a:rPr lang="en-GB" i="1" dirty="0"/>
              <a:t>Who then is to say that countries are safe? And by whose standards? Secret men in secret rooms reading secret memos? No. </a:t>
            </a:r>
          </a:p>
          <a:p>
            <a:pPr marL="0" indent="0" algn="just">
              <a:buNone/>
            </a:pPr>
            <a:r>
              <a:rPr lang="en-GB" i="1" dirty="0"/>
              <a:t>International standards can and should govern the process. Just as in refugee status determination examination procedure, the core issue is information regarding countries and the key element for rational and defensible assessments of risk is the standards for collecting and verifying that information. </a:t>
            </a:r>
          </a:p>
          <a:p>
            <a:pPr marL="0" indent="0" algn="just">
              <a:buNone/>
            </a:pPr>
            <a:r>
              <a:rPr lang="en-GB" i="1" dirty="0"/>
              <a:t>After all, there's no lack of information. The media report from mostly everywhere. Non-governmental organizations, like Amnesty International and the regional Watch Committees, actively monitor what goes on; the United Nations has its working groups and rapporteurs; even governments are doing their homework. </a:t>
            </a:r>
            <a:r>
              <a:rPr lang="en-GB" dirty="0"/>
              <a:t>[…] </a:t>
            </a:r>
            <a:r>
              <a:rPr lang="en-GB" i="1" dirty="0"/>
              <a:t>Whether the objective is to include or to exclude, the essentials of risk assessment remain the same. What counts in every case is the weight of the information. Provided it is available, verified and public, a coherent body of country of origin information will necessarily gain authority.</a:t>
            </a:r>
            <a:endParaRPr lang="el-GR" i="1" dirty="0"/>
          </a:p>
          <a:p>
            <a:endParaRPr lang="en-US" dirty="0"/>
          </a:p>
        </p:txBody>
      </p:sp>
    </p:spTree>
    <p:extLst>
      <p:ext uri="{BB962C8B-B14F-4D97-AF65-F5344CB8AC3E}">
        <p14:creationId xmlns:p14="http://schemas.microsoft.com/office/powerpoint/2010/main" val="247220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D0B6E-850B-BC0A-95E2-7D5BCD293C9C}"/>
            </a:ext>
          </a:extLst>
        </p:cNvPr>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79B57040-4225-2250-FD12-438C1F6A1CE7}"/>
              </a:ext>
            </a:extLst>
          </p:cNvPr>
          <p:cNvSpPr>
            <a:spLocks noGrp="1"/>
          </p:cNvSpPr>
          <p:nvPr>
            <p:ph type="body" idx="1"/>
          </p:nvPr>
        </p:nvSpPr>
        <p:spPr>
          <a:xfrm>
            <a:off x="893699" y="864973"/>
            <a:ext cx="7150549" cy="4918166"/>
          </a:xfrm>
        </p:spPr>
        <p:txBody>
          <a:bodyPr/>
          <a:lstStyle/>
          <a:p>
            <a:r>
              <a:rPr lang="fr-FR" dirty="0"/>
              <a:t>UNHCR Global trends, 2023</a:t>
            </a:r>
          </a:p>
          <a:p>
            <a:pPr marL="114297" indent="0">
              <a:buNone/>
            </a:pPr>
            <a:endParaRPr lang="el-GR" dirty="0"/>
          </a:p>
        </p:txBody>
      </p:sp>
      <p:sp>
        <p:nvSpPr>
          <p:cNvPr id="4" name="Θέση αριθμού διαφάνειας 3">
            <a:extLst>
              <a:ext uri="{FF2B5EF4-FFF2-40B4-BE49-F238E27FC236}">
                <a16:creationId xmlns:a16="http://schemas.microsoft.com/office/drawing/2014/main" id="{36052EB5-B9F6-8A56-E27A-00C7C8FA8E05}"/>
              </a:ext>
            </a:extLst>
          </p:cNvPr>
          <p:cNvSpPr>
            <a:spLocks noGrp="1"/>
          </p:cNvSpPr>
          <p:nvPr>
            <p:ph type="sldNum" idx="12"/>
          </p:nvPr>
        </p:nvSpPr>
        <p:spPr/>
        <p:txBody>
          <a:bodyPr/>
          <a:lstStyle/>
          <a:p>
            <a:pPr defTabSz="914378">
              <a:buClr>
                <a:srgbClr val="000000"/>
              </a:buClr>
            </a:pPr>
            <a:fld id="{00000000-1234-1234-1234-123412341234}" type="slidenum">
              <a:rPr lang="en" kern="0">
                <a:solidFill>
                  <a:srgbClr val="97ABBC"/>
                </a:solidFill>
              </a:rPr>
              <a:pPr defTabSz="914378">
                <a:buClr>
                  <a:srgbClr val="000000"/>
                </a:buClr>
              </a:pPr>
              <a:t>4</a:t>
            </a:fld>
            <a:endParaRPr lang="en" kern="0">
              <a:solidFill>
                <a:srgbClr val="97ABBC"/>
              </a:solidFill>
            </a:endParaRPr>
          </a:p>
        </p:txBody>
      </p:sp>
      <p:pic>
        <p:nvPicPr>
          <p:cNvPr id="6" name="Εικόνα 5" descr="Εικόνα που περιέχει κείμενο, γραμματοσειρά, αριθμός, στιγμιότυπο οθόνης&#10;&#10;Περιγραφή που δημιουργήθηκε αυτόματα">
            <a:extLst>
              <a:ext uri="{FF2B5EF4-FFF2-40B4-BE49-F238E27FC236}">
                <a16:creationId xmlns:a16="http://schemas.microsoft.com/office/drawing/2014/main" id="{249A5ABB-7F93-6747-36CE-D71EBD551902}"/>
              </a:ext>
            </a:extLst>
          </p:cNvPr>
          <p:cNvPicPr>
            <a:picLocks noChangeAspect="1"/>
          </p:cNvPicPr>
          <p:nvPr/>
        </p:nvPicPr>
        <p:blipFill>
          <a:blip r:embed="rId2"/>
          <a:stretch>
            <a:fillRect/>
          </a:stretch>
        </p:blipFill>
        <p:spPr>
          <a:xfrm>
            <a:off x="697476" y="1853514"/>
            <a:ext cx="7749048" cy="4275437"/>
          </a:xfrm>
          <a:prstGeom prst="rect">
            <a:avLst/>
          </a:prstGeom>
        </p:spPr>
      </p:pic>
    </p:spTree>
    <p:extLst>
      <p:ext uri="{BB962C8B-B14F-4D97-AF65-F5344CB8AC3E}">
        <p14:creationId xmlns:p14="http://schemas.microsoft.com/office/powerpoint/2010/main" val="3830326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828800"/>
            <a:ext cx="8579557" cy="4208930"/>
          </a:xfrm>
        </p:spPr>
        <p:txBody>
          <a:bodyPr>
            <a:normAutofit/>
          </a:bodyPr>
          <a:lstStyle/>
          <a:p>
            <a:pPr marL="0" indent="0">
              <a:buNone/>
            </a:pPr>
            <a:r>
              <a:rPr lang="en-US" sz="4000" dirty="0"/>
              <a:t>Resolution adopted by the General Assembly on 19 September 2016 </a:t>
            </a:r>
            <a:br>
              <a:rPr lang="en-US" sz="4000" dirty="0"/>
            </a:br>
            <a:r>
              <a:rPr lang="en-US" sz="4000" dirty="0"/>
              <a:t>New York Declaration for Refugees and Migrants </a:t>
            </a:r>
          </a:p>
        </p:txBody>
      </p:sp>
    </p:spTree>
    <p:extLst>
      <p:ext uri="{BB962C8B-B14F-4D97-AF65-F5344CB8AC3E}">
        <p14:creationId xmlns:p14="http://schemas.microsoft.com/office/powerpoint/2010/main" val="2972857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942" y="470397"/>
            <a:ext cx="8324841" cy="5724381"/>
          </a:xfrm>
        </p:spPr>
        <p:txBody>
          <a:bodyPr>
            <a:normAutofit fontScale="92500" lnSpcReduction="10000"/>
          </a:bodyPr>
          <a:lstStyle/>
          <a:p>
            <a:pPr marL="0" indent="0">
              <a:lnSpc>
                <a:spcPct val="120000"/>
              </a:lnSpc>
              <a:buNone/>
            </a:pPr>
            <a:r>
              <a:rPr lang="en-US" dirty="0"/>
              <a:t>Par. 7:</a:t>
            </a:r>
          </a:p>
          <a:p>
            <a:pPr marL="0" algn="just">
              <a:lnSpc>
                <a:spcPct val="120000"/>
              </a:lnSpc>
              <a:spcBef>
                <a:spcPts val="0"/>
              </a:spcBef>
            </a:pPr>
            <a:r>
              <a:rPr lang="en-US" dirty="0"/>
              <a:t>“</a:t>
            </a:r>
            <a:r>
              <a:rPr lang="en-GB" dirty="0"/>
              <a:t>Large movements of refugees and migrants have political, economic, social, developmental, humanitarian and human rights ramifications, which cross all borders. </a:t>
            </a:r>
          </a:p>
          <a:p>
            <a:pPr marL="0" algn="just">
              <a:lnSpc>
                <a:spcPct val="120000"/>
              </a:lnSpc>
              <a:spcBef>
                <a:spcPts val="0"/>
              </a:spcBef>
            </a:pPr>
            <a:r>
              <a:rPr lang="en-GB" dirty="0"/>
              <a:t>These are global phenomena that call for global approaches and global solutions. </a:t>
            </a:r>
          </a:p>
          <a:p>
            <a:pPr marL="0" algn="just">
              <a:lnSpc>
                <a:spcPct val="120000"/>
              </a:lnSpc>
              <a:spcBef>
                <a:spcPts val="0"/>
              </a:spcBef>
            </a:pPr>
            <a:r>
              <a:rPr lang="en-GB" dirty="0"/>
              <a:t>No one State can manage such movements on its own. Neighbouring or transit countries, mostly developing countries, are disproportionately affected. </a:t>
            </a:r>
          </a:p>
          <a:p>
            <a:pPr marL="0" algn="just">
              <a:lnSpc>
                <a:spcPct val="120000"/>
              </a:lnSpc>
              <a:spcBef>
                <a:spcPts val="0"/>
              </a:spcBef>
            </a:pPr>
            <a:r>
              <a:rPr lang="en-GB" dirty="0"/>
              <a:t>Their capacities have been severely stretched in many cases, affecting their own social and economic cohesion and development. </a:t>
            </a:r>
          </a:p>
          <a:p>
            <a:pPr marL="0" algn="just">
              <a:lnSpc>
                <a:spcPct val="120000"/>
              </a:lnSpc>
              <a:spcBef>
                <a:spcPts val="0"/>
              </a:spcBef>
            </a:pPr>
            <a:r>
              <a:rPr lang="en-GB" dirty="0"/>
              <a:t>In addition, protracted refugee crises are now commonplace, with long-term repercussions for those involved and for their host countries and communities. </a:t>
            </a:r>
          </a:p>
          <a:p>
            <a:pPr marL="0" algn="just">
              <a:lnSpc>
                <a:spcPct val="120000"/>
              </a:lnSpc>
              <a:spcBef>
                <a:spcPts val="0"/>
              </a:spcBef>
            </a:pPr>
            <a:r>
              <a:rPr lang="en-GB" dirty="0"/>
              <a:t>Greater international cooperation is needed to assist host countries and communities.</a:t>
            </a:r>
            <a:r>
              <a:rPr lang="en-US" dirty="0"/>
              <a:t>”</a:t>
            </a:r>
            <a:endParaRPr lang="el-GR" dirty="0"/>
          </a:p>
        </p:txBody>
      </p:sp>
    </p:spTree>
    <p:extLst>
      <p:ext uri="{BB962C8B-B14F-4D97-AF65-F5344CB8AC3E}">
        <p14:creationId xmlns:p14="http://schemas.microsoft.com/office/powerpoint/2010/main" val="123328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265" y="282237"/>
            <a:ext cx="8309164" cy="6083805"/>
          </a:xfrm>
        </p:spPr>
        <p:txBody>
          <a:bodyPr/>
          <a:lstStyle/>
          <a:p>
            <a:pPr marL="0" indent="0">
              <a:buNone/>
            </a:pPr>
            <a:endParaRPr lang="en-US" dirty="0"/>
          </a:p>
          <a:p>
            <a:pPr marL="0" indent="0" algn="just">
              <a:lnSpc>
                <a:spcPct val="130000"/>
              </a:lnSpc>
              <a:buNone/>
            </a:pPr>
            <a:r>
              <a:rPr lang="en-US" dirty="0"/>
              <a:t>Par. 11:</a:t>
            </a:r>
          </a:p>
          <a:p>
            <a:pPr algn="just">
              <a:lnSpc>
                <a:spcPct val="130000"/>
              </a:lnSpc>
            </a:pPr>
            <a:r>
              <a:rPr lang="en-GB" dirty="0"/>
              <a:t>We acknowledge a shared responsibility to manage large movements of refugees and migrants in a humane, sensitive, compassionate and people-centred manner. </a:t>
            </a:r>
          </a:p>
          <a:p>
            <a:pPr algn="just">
              <a:lnSpc>
                <a:spcPct val="130000"/>
              </a:lnSpc>
            </a:pPr>
            <a:r>
              <a:rPr lang="en-GB" dirty="0"/>
              <a:t>We will do so through international cooperation, while recognizing that there are varying capacities and resources to respond to these movements. International cooperation and, in particular, cooperation among countries of origin or nationality, transit and destination, has never been more important; “win-win” cooperation in this area has profound benefits for humanity.</a:t>
            </a:r>
            <a:endParaRPr lang="en-US" dirty="0"/>
          </a:p>
        </p:txBody>
      </p:sp>
    </p:spTree>
    <p:extLst>
      <p:ext uri="{BB962C8B-B14F-4D97-AF65-F5344CB8AC3E}">
        <p14:creationId xmlns:p14="http://schemas.microsoft.com/office/powerpoint/2010/main" val="3077298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The Global Compact </a:t>
            </a:r>
            <a:r>
              <a:rPr lang="fr-FR" dirty="0"/>
              <a:t>on </a:t>
            </a:r>
            <a:r>
              <a:rPr lang="fr-FR" dirty="0" err="1"/>
              <a:t>Refugees</a:t>
            </a:r>
            <a:endParaRPr lang="en-US" dirty="0"/>
          </a:p>
        </p:txBody>
      </p:sp>
      <p:sp>
        <p:nvSpPr>
          <p:cNvPr id="3" name="Content Placeholder 2"/>
          <p:cNvSpPr>
            <a:spLocks noGrp="1"/>
          </p:cNvSpPr>
          <p:nvPr>
            <p:ph idx="1"/>
          </p:nvPr>
        </p:nvSpPr>
        <p:spPr/>
        <p:txBody>
          <a:bodyPr>
            <a:normAutofit/>
          </a:bodyPr>
          <a:lstStyle/>
          <a:p>
            <a:pPr algn="just"/>
            <a:r>
              <a:rPr lang="en-US" dirty="0"/>
              <a:t>On 17 December 2018, the United Nations General Assembly affirmed the Global Compact on Refugees, after two years of extensive consultations led by UNHCR with Member States, international organizations, refugees, civil society, the private sector and experts. The text is not legally binding.</a:t>
            </a:r>
          </a:p>
          <a:p>
            <a:pPr algn="just"/>
            <a:r>
              <a:rPr lang="en-US" dirty="0"/>
              <a:t>The Global Compact on Refugees is a framework for more predictable and equitable responsibility-sharing, recognizing that a sustainable solution to refugee situations cannot be achieved without international cooperation.</a:t>
            </a:r>
          </a:p>
          <a:p>
            <a:pPr marL="0" indent="0">
              <a:buNone/>
            </a:pPr>
            <a:endParaRPr lang="el-GR" dirty="0"/>
          </a:p>
          <a:p>
            <a:endParaRPr lang="en-US" dirty="0"/>
          </a:p>
        </p:txBody>
      </p:sp>
    </p:spTree>
    <p:extLst>
      <p:ext uri="{BB962C8B-B14F-4D97-AF65-F5344CB8AC3E}">
        <p14:creationId xmlns:p14="http://schemas.microsoft.com/office/powerpoint/2010/main" val="3262369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691444"/>
            <a:ext cx="7583487" cy="5346286"/>
          </a:xfrm>
        </p:spPr>
        <p:txBody>
          <a:bodyPr>
            <a:normAutofit fontScale="85000" lnSpcReduction="20000"/>
          </a:bodyPr>
          <a:lstStyle/>
          <a:p>
            <a:pPr marL="0" lvl="0" indent="0" algn="just">
              <a:lnSpc>
                <a:spcPct val="140000"/>
              </a:lnSpc>
              <a:buNone/>
            </a:pPr>
            <a:r>
              <a:rPr lang="fr-FR" sz="2800" dirty="0"/>
              <a:t>The GCR </a:t>
            </a:r>
            <a:r>
              <a:rPr lang="fr-FR" sz="2800" dirty="0" err="1"/>
              <a:t>includes</a:t>
            </a:r>
            <a:r>
              <a:rPr lang="fr-FR" sz="2800" dirty="0"/>
              <a:t> a</a:t>
            </a:r>
            <a:r>
              <a:rPr lang="el-GR" sz="2800" dirty="0"/>
              <a:t> Programme of Action setting out measures to help meet </a:t>
            </a:r>
            <a:r>
              <a:rPr lang="fr-FR" sz="2800" dirty="0" err="1"/>
              <a:t>its</a:t>
            </a:r>
            <a:r>
              <a:rPr lang="el-GR" sz="2800" dirty="0"/>
              <a:t> objectives, including:</a:t>
            </a:r>
          </a:p>
          <a:p>
            <a:pPr lvl="1" algn="just">
              <a:lnSpc>
                <a:spcPct val="140000"/>
              </a:lnSpc>
            </a:pPr>
            <a:r>
              <a:rPr lang="el-GR" sz="2800" dirty="0"/>
              <a:t>Arrangements to share burdens and responsibilities through a Global Refugee Forum (every four years), national and regional arrangements for specific situations, and tools for funding, partnerships, and data gathering and sharing.</a:t>
            </a:r>
          </a:p>
          <a:p>
            <a:pPr lvl="1" algn="just">
              <a:lnSpc>
                <a:spcPct val="140000"/>
              </a:lnSpc>
            </a:pPr>
            <a:r>
              <a:rPr lang="el-GR" sz="2800" dirty="0"/>
              <a:t>Areas in need of support, from reception and admission, to meeting needs and supporting communities, to solutions.</a:t>
            </a:r>
          </a:p>
          <a:p>
            <a:pPr marL="0" indent="0">
              <a:buNone/>
            </a:pPr>
            <a:endParaRPr lang="en-US" dirty="0"/>
          </a:p>
        </p:txBody>
      </p:sp>
    </p:spTree>
    <p:extLst>
      <p:ext uri="{BB962C8B-B14F-4D97-AF65-F5344CB8AC3E}">
        <p14:creationId xmlns:p14="http://schemas.microsoft.com/office/powerpoint/2010/main" val="2972857278"/>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3416</TotalTime>
  <Words>3605</Words>
  <Application>Microsoft Macintosh PowerPoint</Application>
  <PresentationFormat>Προβολή στην οθόνη (4:3)</PresentationFormat>
  <Paragraphs>160</Paragraphs>
  <Slides>33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Arial</vt:lpstr>
      <vt:lpstr>Lato</vt:lpstr>
      <vt:lpstr>Trebuchet MS</vt:lpstr>
      <vt:lpstr>Wingdings</vt:lpstr>
      <vt:lpstr>Wingdings 2</vt:lpstr>
      <vt:lpstr>Revolution</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The Global Compact on Refugees</vt:lpstr>
      <vt:lpstr>Παρουσίαση του PowerPoint</vt:lpstr>
      <vt:lpstr>Why refugees are considered as a problem for developed countries ?</vt:lpstr>
      <vt:lpstr>Determinants for States’ protection systems </vt:lpstr>
      <vt:lpstr>A Dublin for the world ?</vt:lpstr>
      <vt:lpstr>Restrictive and deterrent measures </vt:lpstr>
      <vt:lpstr>Push-backs at the borders :  violation of the non-refoulement principle</vt:lpstr>
      <vt:lpstr>Παρουσίαση του PowerPoint</vt:lpstr>
      <vt:lpstr>Committee on the Rights of the Child  Concluding observations on the combined fourth to sixth reports of Greece, 9 June 2022</vt:lpstr>
      <vt:lpstr>Human rights violations at international borders: trends, prevention and accountability  Report of the Special Rapporteur on the human rights of migrants, 26 April 2022</vt:lpstr>
      <vt:lpstr>Committee on Enforced Disappearances Concluding observations on the report submitted by Greece under article 29, paragraph 1, of the Convention, 12 April 2022</vt:lpstr>
      <vt:lpstr>UNHCR, News Comment: UNHCR warns of increasing violence and human rights violations at European borders, 21 February 2022 </vt:lpstr>
      <vt:lpstr>IOM, IOM Concerned about Increasing Deaths on Greece-Turkey Border, 18 February 2022 </vt:lpstr>
      <vt:lpstr>Παρουσίαση του PowerPoint</vt:lpstr>
      <vt:lpstr>  Article 31 (1) of the 1951 Convention Relating to the Status of Refugees : refugees unlawfully in the country of refugee</vt:lpstr>
      <vt:lpstr> UN High Commissioner for Refugees (UNHCR), Refugees Without an Asylum Country No. 15 (XXX) - 1979, 16 October 1979 </vt:lpstr>
      <vt:lpstr>UN High Commissioner for Refugees (UNHCR), Problem of Refugees and Asylum-Seekers Who Move in an Irregular Manner from a Country in Which They Had Already Found Protection* No. 58 (XL) - 1989</vt:lpstr>
      <vt:lpstr>Asylum Procedures Directive 2013/32/EU</vt:lpstr>
      <vt:lpstr>The EU-Turkey Deal</vt:lpstr>
      <vt:lpstr>Externalization and burden-shifting under the EU-Turkey Deal</vt:lpstr>
      <vt:lpstr>The situation of refugees in Turkey </vt:lpstr>
      <vt:lpstr>Non-fulfilment of the Directive’s criteria </vt:lpstr>
      <vt:lpstr>Lack of substantive safeguards </vt:lpstr>
      <vt:lpstr>Lack of procedural safeguards </vt:lpstr>
      <vt:lpstr>The decision of the Council of State: Turkey is a STC (for the two Syrian applicants)</vt:lpstr>
      <vt:lpstr>G. GOODWIN-GILL, Safe Country? Says Who?, in Int. Jour. Refug. Law, 1992, p. 248-250 (249)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Eleni</dc:creator>
  <cp:lastModifiedBy>Eleni Koutsouraki</cp:lastModifiedBy>
  <cp:revision>32</cp:revision>
  <dcterms:created xsi:type="dcterms:W3CDTF">2019-06-28T14:12:12Z</dcterms:created>
  <dcterms:modified xsi:type="dcterms:W3CDTF">2024-02-22T09:48:06Z</dcterms:modified>
</cp:coreProperties>
</file>