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4"/>
  </p:normalViewPr>
  <p:slideViewPr>
    <p:cSldViewPr snapToGrid="0">
      <p:cViewPr varScale="1">
        <p:scale>
          <a:sx n="106" d="100"/>
          <a:sy n="106" d="100"/>
        </p:scale>
        <p:origin x="1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5"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26"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8"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9"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30"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31"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33"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34"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35"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36"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37"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38"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43"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45"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47"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48"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52"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53"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54"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4"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56"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57"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58"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60"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61"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62"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64"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65"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67"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68"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69"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70"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72"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73"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74"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75"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76"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77"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82"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84"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86"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87"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6"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91"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92"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93"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95"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96"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97"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99"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00"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01"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03"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104"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06"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07"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08"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109"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11"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112"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113"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114"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115"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116"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21"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23"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8"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9"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25"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126"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30"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31"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132"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34"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135"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36"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38"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39"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40"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42"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143"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45"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46"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47"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148"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50"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151"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152"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153"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154"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155"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61"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63"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65"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166"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70"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71"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172"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74"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175"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76"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78"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79"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80"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82"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183"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85"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86"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87"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188"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90"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191"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192"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193"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194"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195"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02"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04"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06"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207"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11"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12"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213"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15"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216"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17"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19"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20"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21"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3"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14"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15"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23"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224"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26"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27"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28"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229"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31"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232"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233"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234"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235"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236"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2"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43" name="PlaceHolder 2"/>
          <p:cNvSpPr>
            <a:spLocks noGrp="1"/>
          </p:cNvSpPr>
          <p:nvPr>
            <p:ph type="subTitle"/>
          </p:nvPr>
        </p:nvSpPr>
        <p:spPr>
          <a:xfrm>
            <a:off x="720000" y="2160000"/>
            <a:ext cx="8639640" cy="4384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45" name="PlaceHolder 2"/>
          <p:cNvSpPr>
            <a:spLocks noGrp="1"/>
          </p:cNvSpPr>
          <p:nvPr>
            <p:ph type="body"/>
          </p:nvPr>
        </p:nvSpPr>
        <p:spPr>
          <a:xfrm>
            <a:off x="720000" y="2160000"/>
            <a:ext cx="863964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47"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248"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0" name="PlaceHolder 1"/>
          <p:cNvSpPr>
            <a:spLocks noGrp="1"/>
          </p:cNvSpPr>
          <p:nvPr>
            <p:ph type="subTitle"/>
          </p:nvPr>
        </p:nvSpPr>
        <p:spPr>
          <a:xfrm>
            <a:off x="720000" y="300960"/>
            <a:ext cx="8855280" cy="585180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52"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53" name="PlaceHolder 3"/>
          <p:cNvSpPr>
            <a:spLocks noGrp="1"/>
          </p:cNvSpPr>
          <p:nvPr>
            <p:ph type="body"/>
          </p:nvPr>
        </p:nvSpPr>
        <p:spPr>
          <a:xfrm>
            <a:off x="5147280" y="2160000"/>
            <a:ext cx="4215960" cy="4384440"/>
          </a:xfrm>
          <a:prstGeom prst="rect">
            <a:avLst/>
          </a:prstGeom>
        </p:spPr>
        <p:txBody>
          <a:bodyPr lIns="0" tIns="0" rIns="0" bIns="0">
            <a:normAutofit/>
          </a:bodyPr>
          <a:lstStyle/>
          <a:p>
            <a:endParaRPr lang="el-GR" sz="3200" b="0" strike="noStrike" spc="-1">
              <a:latin typeface="Arial"/>
            </a:endParaRPr>
          </a:p>
        </p:txBody>
      </p:sp>
      <p:sp>
        <p:nvSpPr>
          <p:cNvPr id="254"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17"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18"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19"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56" name="PlaceHolder 2"/>
          <p:cNvSpPr>
            <a:spLocks noGrp="1"/>
          </p:cNvSpPr>
          <p:nvPr>
            <p:ph type="body"/>
          </p:nvPr>
        </p:nvSpPr>
        <p:spPr>
          <a:xfrm>
            <a:off x="720000" y="2160000"/>
            <a:ext cx="4215960" cy="4384440"/>
          </a:xfrm>
          <a:prstGeom prst="rect">
            <a:avLst/>
          </a:prstGeom>
        </p:spPr>
        <p:txBody>
          <a:bodyPr lIns="0" tIns="0" rIns="0" bIns="0">
            <a:normAutofit/>
          </a:bodyPr>
          <a:lstStyle/>
          <a:p>
            <a:endParaRPr lang="el-GR" sz="3200" b="0" strike="noStrike" spc="-1">
              <a:latin typeface="Arial"/>
            </a:endParaRPr>
          </a:p>
        </p:txBody>
      </p:sp>
      <p:sp>
        <p:nvSpPr>
          <p:cNvPr id="257"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58" name="PlaceHolder 4"/>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60"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61"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62"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64" name="PlaceHolder 2"/>
          <p:cNvSpPr>
            <a:spLocks noGrp="1"/>
          </p:cNvSpPr>
          <p:nvPr>
            <p:ph type="body"/>
          </p:nvPr>
        </p:nvSpPr>
        <p:spPr>
          <a:xfrm>
            <a:off x="720000" y="2160000"/>
            <a:ext cx="8639640" cy="2091240"/>
          </a:xfrm>
          <a:prstGeom prst="rect">
            <a:avLst/>
          </a:prstGeom>
        </p:spPr>
        <p:txBody>
          <a:bodyPr lIns="0" tIns="0" rIns="0" bIns="0">
            <a:normAutofit/>
          </a:bodyPr>
          <a:lstStyle/>
          <a:p>
            <a:endParaRPr lang="el-GR" sz="3200" b="0" strike="noStrike" spc="-1">
              <a:latin typeface="Arial"/>
            </a:endParaRPr>
          </a:p>
        </p:txBody>
      </p:sp>
      <p:sp>
        <p:nvSpPr>
          <p:cNvPr id="265" name="PlaceHolder 3"/>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67"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68"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69" name="PlaceHolder 4"/>
          <p:cNvSpPr>
            <a:spLocks noGrp="1"/>
          </p:cNvSpPr>
          <p:nvPr>
            <p:ph type="body"/>
          </p:nvPr>
        </p:nvSpPr>
        <p:spPr>
          <a:xfrm>
            <a:off x="720000" y="4450320"/>
            <a:ext cx="4215960" cy="2091240"/>
          </a:xfrm>
          <a:prstGeom prst="rect">
            <a:avLst/>
          </a:prstGeom>
        </p:spPr>
        <p:txBody>
          <a:bodyPr lIns="0" tIns="0" rIns="0" bIns="0">
            <a:normAutofit/>
          </a:bodyPr>
          <a:lstStyle/>
          <a:p>
            <a:endParaRPr lang="el-GR" sz="3200" b="0" strike="noStrike" spc="-1">
              <a:latin typeface="Arial"/>
            </a:endParaRPr>
          </a:p>
        </p:txBody>
      </p:sp>
      <p:sp>
        <p:nvSpPr>
          <p:cNvPr id="270" name="PlaceHolder 5"/>
          <p:cNvSpPr>
            <a:spLocks noGrp="1"/>
          </p:cNvSpPr>
          <p:nvPr>
            <p:ph type="body"/>
          </p:nvPr>
        </p:nvSpPr>
        <p:spPr>
          <a:xfrm>
            <a:off x="5147280" y="4450320"/>
            <a:ext cx="421596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72" name="PlaceHolder 2"/>
          <p:cNvSpPr>
            <a:spLocks noGrp="1"/>
          </p:cNvSpPr>
          <p:nvPr>
            <p:ph type="body"/>
          </p:nvPr>
        </p:nvSpPr>
        <p:spPr>
          <a:xfrm>
            <a:off x="720000" y="2160000"/>
            <a:ext cx="2781720" cy="2091240"/>
          </a:xfrm>
          <a:prstGeom prst="rect">
            <a:avLst/>
          </a:prstGeom>
        </p:spPr>
        <p:txBody>
          <a:bodyPr lIns="0" tIns="0" rIns="0" bIns="0">
            <a:normAutofit/>
          </a:bodyPr>
          <a:lstStyle/>
          <a:p>
            <a:endParaRPr lang="el-GR" sz="3200" b="0" strike="noStrike" spc="-1">
              <a:latin typeface="Arial"/>
            </a:endParaRPr>
          </a:p>
        </p:txBody>
      </p:sp>
      <p:sp>
        <p:nvSpPr>
          <p:cNvPr id="273" name="PlaceHolder 3"/>
          <p:cNvSpPr>
            <a:spLocks noGrp="1"/>
          </p:cNvSpPr>
          <p:nvPr>
            <p:ph type="body"/>
          </p:nvPr>
        </p:nvSpPr>
        <p:spPr>
          <a:xfrm>
            <a:off x="3641040" y="2160000"/>
            <a:ext cx="2781720" cy="2091240"/>
          </a:xfrm>
          <a:prstGeom prst="rect">
            <a:avLst/>
          </a:prstGeom>
        </p:spPr>
        <p:txBody>
          <a:bodyPr lIns="0" tIns="0" rIns="0" bIns="0">
            <a:normAutofit/>
          </a:bodyPr>
          <a:lstStyle/>
          <a:p>
            <a:endParaRPr lang="el-GR" sz="3200" b="0" strike="noStrike" spc="-1">
              <a:latin typeface="Arial"/>
            </a:endParaRPr>
          </a:p>
        </p:txBody>
      </p:sp>
      <p:sp>
        <p:nvSpPr>
          <p:cNvPr id="274" name="PlaceHolder 4"/>
          <p:cNvSpPr>
            <a:spLocks noGrp="1"/>
          </p:cNvSpPr>
          <p:nvPr>
            <p:ph type="body"/>
          </p:nvPr>
        </p:nvSpPr>
        <p:spPr>
          <a:xfrm>
            <a:off x="6562440" y="2160000"/>
            <a:ext cx="2781720" cy="2091240"/>
          </a:xfrm>
          <a:prstGeom prst="rect">
            <a:avLst/>
          </a:prstGeom>
        </p:spPr>
        <p:txBody>
          <a:bodyPr lIns="0" tIns="0" rIns="0" bIns="0">
            <a:normAutofit/>
          </a:bodyPr>
          <a:lstStyle/>
          <a:p>
            <a:endParaRPr lang="el-GR" sz="3200" b="0" strike="noStrike" spc="-1">
              <a:latin typeface="Arial"/>
            </a:endParaRPr>
          </a:p>
        </p:txBody>
      </p:sp>
      <p:sp>
        <p:nvSpPr>
          <p:cNvPr id="275" name="PlaceHolder 5"/>
          <p:cNvSpPr>
            <a:spLocks noGrp="1"/>
          </p:cNvSpPr>
          <p:nvPr>
            <p:ph type="body"/>
          </p:nvPr>
        </p:nvSpPr>
        <p:spPr>
          <a:xfrm>
            <a:off x="720000" y="4450320"/>
            <a:ext cx="2781720" cy="2091240"/>
          </a:xfrm>
          <a:prstGeom prst="rect">
            <a:avLst/>
          </a:prstGeom>
        </p:spPr>
        <p:txBody>
          <a:bodyPr lIns="0" tIns="0" rIns="0" bIns="0">
            <a:normAutofit/>
          </a:bodyPr>
          <a:lstStyle/>
          <a:p>
            <a:endParaRPr lang="el-GR" sz="3200" b="0" strike="noStrike" spc="-1">
              <a:latin typeface="Arial"/>
            </a:endParaRPr>
          </a:p>
        </p:txBody>
      </p:sp>
      <p:sp>
        <p:nvSpPr>
          <p:cNvPr id="276" name="PlaceHolder 6"/>
          <p:cNvSpPr>
            <a:spLocks noGrp="1"/>
          </p:cNvSpPr>
          <p:nvPr>
            <p:ph type="body"/>
          </p:nvPr>
        </p:nvSpPr>
        <p:spPr>
          <a:xfrm>
            <a:off x="3641040" y="4450320"/>
            <a:ext cx="2781720" cy="2091240"/>
          </a:xfrm>
          <a:prstGeom prst="rect">
            <a:avLst/>
          </a:prstGeom>
        </p:spPr>
        <p:txBody>
          <a:bodyPr lIns="0" tIns="0" rIns="0" bIns="0">
            <a:normAutofit/>
          </a:bodyPr>
          <a:lstStyle/>
          <a:p>
            <a:endParaRPr lang="el-GR" sz="3200" b="0" strike="noStrike" spc="-1">
              <a:latin typeface="Arial"/>
            </a:endParaRPr>
          </a:p>
        </p:txBody>
      </p:sp>
      <p:sp>
        <p:nvSpPr>
          <p:cNvPr id="277" name="PlaceHolder 7"/>
          <p:cNvSpPr>
            <a:spLocks noGrp="1"/>
          </p:cNvSpPr>
          <p:nvPr>
            <p:ph type="body"/>
          </p:nvPr>
        </p:nvSpPr>
        <p:spPr>
          <a:xfrm>
            <a:off x="6562440" y="4450320"/>
            <a:ext cx="278172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20000" y="300960"/>
            <a:ext cx="8855280" cy="1262160"/>
          </a:xfrm>
          <a:prstGeom prst="rect">
            <a:avLst/>
          </a:prstGeom>
        </p:spPr>
        <p:txBody>
          <a:bodyPr lIns="0" tIns="0" rIns="0" bIns="0" anchor="ctr">
            <a:spAutoFit/>
          </a:bodyPr>
          <a:lstStyle/>
          <a:p>
            <a:pPr algn="ctr"/>
            <a:endParaRPr lang="el-GR" sz="4400" b="0" strike="noStrike" spc="-1">
              <a:latin typeface="Arial"/>
            </a:endParaRPr>
          </a:p>
        </p:txBody>
      </p:sp>
      <p:sp>
        <p:nvSpPr>
          <p:cNvPr id="21" name="PlaceHolder 2"/>
          <p:cNvSpPr>
            <a:spLocks noGrp="1"/>
          </p:cNvSpPr>
          <p:nvPr>
            <p:ph type="body"/>
          </p:nvPr>
        </p:nvSpPr>
        <p:spPr>
          <a:xfrm>
            <a:off x="720000" y="2160000"/>
            <a:ext cx="4215960" cy="2091240"/>
          </a:xfrm>
          <a:prstGeom prst="rect">
            <a:avLst/>
          </a:prstGeom>
        </p:spPr>
        <p:txBody>
          <a:bodyPr lIns="0" tIns="0" rIns="0" bIns="0">
            <a:normAutofit/>
          </a:bodyPr>
          <a:lstStyle/>
          <a:p>
            <a:endParaRPr lang="el-GR" sz="3200" b="0" strike="noStrike" spc="-1">
              <a:latin typeface="Arial"/>
            </a:endParaRPr>
          </a:p>
        </p:txBody>
      </p:sp>
      <p:sp>
        <p:nvSpPr>
          <p:cNvPr id="22" name="PlaceHolder 3"/>
          <p:cNvSpPr>
            <a:spLocks noGrp="1"/>
          </p:cNvSpPr>
          <p:nvPr>
            <p:ph type="body"/>
          </p:nvPr>
        </p:nvSpPr>
        <p:spPr>
          <a:xfrm>
            <a:off x="5147280" y="2160000"/>
            <a:ext cx="4215960" cy="2091240"/>
          </a:xfrm>
          <a:prstGeom prst="rect">
            <a:avLst/>
          </a:prstGeom>
        </p:spPr>
        <p:txBody>
          <a:bodyPr lIns="0" tIns="0" rIns="0" bIns="0">
            <a:normAutofit/>
          </a:bodyPr>
          <a:lstStyle/>
          <a:p>
            <a:endParaRPr lang="el-GR" sz="3200" b="0" strike="noStrike" spc="-1">
              <a:latin typeface="Arial"/>
            </a:endParaRPr>
          </a:p>
        </p:txBody>
      </p:sp>
      <p:sp>
        <p:nvSpPr>
          <p:cNvPr id="23" name="PlaceHolder 4"/>
          <p:cNvSpPr>
            <a:spLocks noGrp="1"/>
          </p:cNvSpPr>
          <p:nvPr>
            <p:ph type="body"/>
          </p:nvPr>
        </p:nvSpPr>
        <p:spPr>
          <a:xfrm>
            <a:off x="720000" y="4450320"/>
            <a:ext cx="8639640" cy="20912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stomShape 1"/>
          <p:cNvSpPr/>
          <p:nvPr/>
        </p:nvSpPr>
        <p:spPr>
          <a:xfrm>
            <a:off x="0" y="4320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720000" y="300960"/>
            <a:ext cx="8855280" cy="1262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2" name="PlaceHolder 3"/>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CustomShape 1"/>
          <p:cNvSpPr/>
          <p:nvPr/>
        </p:nvSpPr>
        <p:spPr>
          <a:xfrm>
            <a:off x="0" y="288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40" name="PlaceHolder 2"/>
          <p:cNvSpPr>
            <a:spLocks noGrp="1"/>
          </p:cNvSpPr>
          <p:nvPr>
            <p:ph type="title"/>
          </p:nvPr>
        </p:nvSpPr>
        <p:spPr>
          <a:xfrm>
            <a:off x="720000" y="300960"/>
            <a:ext cx="8855280" cy="1262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41" name="PlaceHolder 3"/>
          <p:cNvSpPr>
            <a:spLocks noGrp="1"/>
          </p:cNvSpPr>
          <p:nvPr>
            <p:ph type="body"/>
          </p:nvPr>
        </p:nvSpPr>
        <p:spPr>
          <a:xfrm>
            <a:off x="720000" y="2160000"/>
            <a:ext cx="8639640" cy="438444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CustomShape 1"/>
          <p:cNvSpPr/>
          <p:nvPr/>
        </p:nvSpPr>
        <p:spPr>
          <a:xfrm>
            <a:off x="0" y="288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79" name="PlaceHolder 2"/>
          <p:cNvSpPr>
            <a:spLocks noGrp="1"/>
          </p:cNvSpPr>
          <p:nvPr>
            <p:ph type="title"/>
          </p:nvPr>
        </p:nvSpPr>
        <p:spPr>
          <a:xfrm>
            <a:off x="720000" y="300960"/>
            <a:ext cx="8855280" cy="1262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80" name="PlaceHolder 3"/>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CustomShape 1"/>
          <p:cNvSpPr/>
          <p:nvPr/>
        </p:nvSpPr>
        <p:spPr>
          <a:xfrm>
            <a:off x="0" y="288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118" name="PlaceHolder 2"/>
          <p:cNvSpPr>
            <a:spLocks noGrp="1"/>
          </p:cNvSpPr>
          <p:nvPr>
            <p:ph type="title"/>
          </p:nvPr>
        </p:nvSpPr>
        <p:spPr>
          <a:xfrm>
            <a:off x="504000" y="301320"/>
            <a:ext cx="9072000" cy="126180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119" name="PlaceHolder 3"/>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CustomShape 1"/>
          <p:cNvSpPr/>
          <p:nvPr/>
        </p:nvSpPr>
        <p:spPr>
          <a:xfrm>
            <a:off x="0" y="288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157" name="PlaceHolder 2"/>
          <p:cNvSpPr>
            <a:spLocks noGrp="1"/>
          </p:cNvSpPr>
          <p:nvPr>
            <p:ph type="title"/>
          </p:nvPr>
        </p:nvSpPr>
        <p:spPr>
          <a:xfrm>
            <a:off x="720000" y="300960"/>
            <a:ext cx="8855280" cy="1262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158" name="PlaceHolder 3"/>
          <p:cNvSpPr>
            <a:spLocks noGrp="1"/>
          </p:cNvSpPr>
          <p:nvPr>
            <p:ph type="body"/>
          </p:nvPr>
        </p:nvSpPr>
        <p:spPr>
          <a:xfrm>
            <a:off x="720000" y="2160000"/>
            <a:ext cx="863964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
        <p:nvSpPr>
          <p:cNvPr id="159" name="PlaceHolder 4"/>
          <p:cNvSpPr>
            <a:spLocks noGrp="1"/>
          </p:cNvSpPr>
          <p:nvPr>
            <p:ph type="body"/>
          </p:nvPr>
        </p:nvSpPr>
        <p:spPr>
          <a:xfrm>
            <a:off x="720000" y="4450320"/>
            <a:ext cx="863964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CustomShape 1"/>
          <p:cNvSpPr/>
          <p:nvPr/>
        </p:nvSpPr>
        <p:spPr>
          <a:xfrm>
            <a:off x="0" y="288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197" name="PlaceHolder 2"/>
          <p:cNvSpPr>
            <a:spLocks noGrp="1"/>
          </p:cNvSpPr>
          <p:nvPr>
            <p:ph type="title"/>
          </p:nvPr>
        </p:nvSpPr>
        <p:spPr>
          <a:xfrm>
            <a:off x="720000" y="300960"/>
            <a:ext cx="8855280" cy="1262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198" name="PlaceHolder 3"/>
          <p:cNvSpPr>
            <a:spLocks noGrp="1"/>
          </p:cNvSpPr>
          <p:nvPr>
            <p:ph type="body"/>
          </p:nvPr>
        </p:nvSpPr>
        <p:spPr>
          <a:xfrm>
            <a:off x="720000" y="2160000"/>
            <a:ext cx="421560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
        <p:nvSpPr>
          <p:cNvPr id="199" name="PlaceHolder 4"/>
          <p:cNvSpPr>
            <a:spLocks noGrp="1"/>
          </p:cNvSpPr>
          <p:nvPr>
            <p:ph type="body"/>
          </p:nvPr>
        </p:nvSpPr>
        <p:spPr>
          <a:xfrm>
            <a:off x="5147280" y="2160000"/>
            <a:ext cx="4215600" cy="438444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
        <p:nvSpPr>
          <p:cNvPr id="200" name="PlaceHolder 5"/>
          <p:cNvSpPr>
            <a:spLocks noGrp="1"/>
          </p:cNvSpPr>
          <p:nvPr>
            <p:ph type="body"/>
          </p:nvPr>
        </p:nvSpPr>
        <p:spPr>
          <a:xfrm>
            <a:off x="720000" y="4450320"/>
            <a:ext cx="421560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7" name="CustomShape 1"/>
          <p:cNvSpPr/>
          <p:nvPr/>
        </p:nvSpPr>
        <p:spPr>
          <a:xfrm>
            <a:off x="0" y="288000"/>
            <a:ext cx="503640" cy="1079640"/>
          </a:xfrm>
          <a:prstGeom prst="rect">
            <a:avLst/>
          </a:prstGeom>
          <a:solidFill>
            <a:srgbClr val="EF2929"/>
          </a:solidFill>
          <a:ln>
            <a:noFill/>
          </a:ln>
        </p:spPr>
        <p:style>
          <a:lnRef idx="0">
            <a:scrgbClr r="0" g="0" b="0"/>
          </a:lnRef>
          <a:fillRef idx="0">
            <a:scrgbClr r="0" g="0" b="0"/>
          </a:fillRef>
          <a:effectRef idx="0">
            <a:scrgbClr r="0" g="0" b="0"/>
          </a:effectRef>
          <a:fontRef idx="minor"/>
        </p:style>
      </p:sp>
      <p:sp>
        <p:nvSpPr>
          <p:cNvPr id="238" name="PlaceHolder 2"/>
          <p:cNvSpPr>
            <a:spLocks noGrp="1"/>
          </p:cNvSpPr>
          <p:nvPr>
            <p:ph type="title"/>
          </p:nvPr>
        </p:nvSpPr>
        <p:spPr>
          <a:xfrm>
            <a:off x="720000" y="300960"/>
            <a:ext cx="8855280" cy="1262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239" name="PlaceHolder 3"/>
          <p:cNvSpPr>
            <a:spLocks noGrp="1"/>
          </p:cNvSpPr>
          <p:nvPr>
            <p:ph type="body"/>
          </p:nvPr>
        </p:nvSpPr>
        <p:spPr>
          <a:xfrm>
            <a:off x="720000" y="2160000"/>
            <a:ext cx="421560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
        <p:nvSpPr>
          <p:cNvPr id="240" name="PlaceHolder 4"/>
          <p:cNvSpPr>
            <a:spLocks noGrp="1"/>
          </p:cNvSpPr>
          <p:nvPr>
            <p:ph type="body"/>
          </p:nvPr>
        </p:nvSpPr>
        <p:spPr>
          <a:xfrm>
            <a:off x="5147280" y="2160000"/>
            <a:ext cx="421560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
        <p:nvSpPr>
          <p:cNvPr id="241" name="PlaceHolder 5"/>
          <p:cNvSpPr>
            <a:spLocks noGrp="1"/>
          </p:cNvSpPr>
          <p:nvPr>
            <p:ph type="body"/>
          </p:nvPr>
        </p:nvSpPr>
        <p:spPr>
          <a:xfrm>
            <a:off x="720000" y="4450320"/>
            <a:ext cx="8639640" cy="2090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8" Type="http://schemas.openxmlformats.org/officeDocument/2006/relationships/hyperlink" Target="https://www.npr.org/2022/02/12/1080205477/history-ukraine-russia" TargetMode="External"/><Relationship Id="rId13" Type="http://schemas.openxmlformats.org/officeDocument/2006/relationships/hyperlink" Target="https://www.worldatlas.com/articles/what-are-the-major-natural-resources-of-ukraine.html" TargetMode="External"/><Relationship Id="rId18" Type="http://schemas.openxmlformats.org/officeDocument/2006/relationships/hyperlink" Target="https://www.peoplesworld.org/article/u-s-fossil-fuel-monopolies-the-big-winners-in-ukraine-war/" TargetMode="External"/><Relationship Id="rId3" Type="http://schemas.openxmlformats.org/officeDocument/2006/relationships/hyperlink" Target="https://www.reuters.com/article/world/timeline-the-events-leading-up-to-russias-invasion-of-ukraine-idUSKBN2KX2AM/" TargetMode="External"/><Relationship Id="rId7" Type="http://schemas.openxmlformats.org/officeDocument/2006/relationships/hyperlink" Target="https://en.wikipedia.org/wiki/2004_Ukrainian_presidential_election" TargetMode="External"/><Relationship Id="rId12" Type="http://schemas.openxmlformats.org/officeDocument/2006/relationships/hyperlink" Target="https://www.peoplesworld.org/article/the-odessa-trade-union-massacre-ten-years-later/" TargetMode="External"/><Relationship Id="rId17" Type="http://schemas.openxmlformats.org/officeDocument/2006/relationships/hyperlink" Target="https://www.historynewsnetwork.org/article/documents-show-gorbachev-was-assured-us-wouldnt-ex" TargetMode="External"/><Relationship Id="rId2" Type="http://schemas.openxmlformats.org/officeDocument/2006/relationships/hyperlink" Target="https://en.wikipedia.org/wiki/Republics_of_the_Soviet_Union" TargetMode="External"/><Relationship Id="rId16" Type="http://schemas.openxmlformats.org/officeDocument/2006/relationships/hyperlink" Target="https://www.huffingtonpost.gr/entry/ti-einai-neonazistiko-tayma-toe-azof_gr_624eb6b5e4b007d3845faadd" TargetMode="External"/><Relationship Id="rId1" Type="http://schemas.openxmlformats.org/officeDocument/2006/relationships/slideLayout" Target="../slideLayouts/slideLayout13.xml"/><Relationship Id="rId6" Type="http://schemas.openxmlformats.org/officeDocument/2006/relationships/hyperlink" Target="https://www.wilsoncenter.org/publication/european-mediators-and-ukraines-orange-revolution" TargetMode="External"/><Relationship Id="rId11" Type="http://schemas.openxmlformats.org/officeDocument/2006/relationships/hyperlink" Target="https://edition.cnn.com/2022/03/29/europe/ukraine-azov-movement-far-right-intl-cmd/index.html" TargetMode="External"/><Relationship Id="rId5" Type="http://schemas.openxmlformats.org/officeDocument/2006/relationships/hyperlink" Target="https://manchesterhistorian.com/2024/us-intervention-in-the-orange-revolution-in-ukraine-and-how-technology-influences-democracy-by-leah-morris/" TargetMode="External"/><Relationship Id="rId15" Type="http://schemas.openxmlformats.org/officeDocument/2006/relationships/hyperlink" Target="https://en.wikipedia.org/wiki/Russia_in_the_European_energy_sector" TargetMode="External"/><Relationship Id="rId10" Type="http://schemas.openxmlformats.org/officeDocument/2006/relationships/hyperlink" Target="https://www.youtube.com/watch?v=rPVs5VuI8XI" TargetMode="External"/><Relationship Id="rId4" Type="http://schemas.openxmlformats.org/officeDocument/2006/relationships/hyperlink" Target="https://en.wikipedia.org/wiki/Ukraine" TargetMode="External"/><Relationship Id="rId9" Type="http://schemas.openxmlformats.org/officeDocument/2006/relationships/hyperlink" Target="https://www.bbc.com/news/world-europe-26079957" TargetMode="External"/><Relationship Id="rId14" Type="http://schemas.openxmlformats.org/officeDocument/2006/relationships/hyperlink" Target="https://fas.usda.gov/sites/default/files/2022-04/Ukraine-Factsheet-April2022.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576000" y="2232000"/>
            <a:ext cx="8567640" cy="166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l-GR" sz="4800" b="1" strike="noStrike" spc="-1">
                <a:solidFill>
                  <a:srgbClr val="333333"/>
                </a:solidFill>
                <a:latin typeface="Noto Sans Regular"/>
              </a:rPr>
              <a:t>What lead to the war in Ukraine</a:t>
            </a:r>
            <a:endParaRPr lang="el-GR" sz="4800" b="0" strike="noStrike" spc="-1">
              <a:latin typeface="Arial"/>
            </a:endParaRPr>
          </a:p>
        </p:txBody>
      </p:sp>
      <p:sp>
        <p:nvSpPr>
          <p:cNvPr id="279" name="CustomShape 2"/>
          <p:cNvSpPr/>
          <p:nvPr/>
        </p:nvSpPr>
        <p:spPr>
          <a:xfrm>
            <a:off x="648000" y="4410720"/>
            <a:ext cx="8567640" cy="1341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l-GR" sz="3200" b="0" strike="noStrike" spc="-1">
                <a:latin typeface="Noto Sans Regular"/>
              </a:rPr>
              <a:t>A small “dive” into the roots of the on going war</a:t>
            </a:r>
            <a:endParaRPr lang="el-GR" sz="3200" b="0" strike="noStrike" spc="-1">
              <a:latin typeface="Arial"/>
            </a:endParaRPr>
          </a:p>
          <a:p>
            <a:pPr algn="ctr">
              <a:lnSpc>
                <a:spcPct val="100000"/>
              </a:lnSpc>
            </a:pPr>
            <a:r>
              <a:rPr lang="el-GR" sz="2400" b="0" strike="noStrike" spc="-1">
                <a:solidFill>
                  <a:srgbClr val="808080"/>
                </a:solidFill>
                <a:latin typeface="Noto Sans Regular"/>
              </a:rPr>
              <a:t>Presentation made by Eleni Kartelia</a:t>
            </a:r>
            <a:endParaRPr lang="el-GR" sz="2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03" name="CustomShape 2"/>
          <p:cNvSpPr/>
          <p:nvPr/>
        </p:nvSpPr>
        <p:spPr>
          <a:xfrm>
            <a:off x="720000" y="2160000"/>
            <a:ext cx="8639640" cy="20908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04" name="CustomShape 3"/>
          <p:cNvSpPr/>
          <p:nvPr/>
        </p:nvSpPr>
        <p:spPr>
          <a:xfrm>
            <a:off x="720000" y="4450320"/>
            <a:ext cx="8639640" cy="20908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05" name="Εικόνα 304"/>
          <p:cNvPicPr/>
          <p:nvPr/>
        </p:nvPicPr>
        <p:blipFill>
          <a:blip r:embed="rId2"/>
          <a:stretch/>
        </p:blipFill>
        <p:spPr>
          <a:xfrm>
            <a:off x="-408240" y="-429840"/>
            <a:ext cx="13319280" cy="813348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07" name="CustomShape 2"/>
          <p:cNvSpPr/>
          <p:nvPr/>
        </p:nvSpPr>
        <p:spPr>
          <a:xfrm>
            <a:off x="288000" y="1591200"/>
            <a:ext cx="8639640" cy="5320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2008: Following efforts by Yushchenko and Tymoshenko to bring Ukraine into NATO, the two formally request in January that Ukraine be granted a "membership action plan," the first step in the process of joining the alliance.</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U.S. President George W. Bush supports Ukraine's membership, but France and Germany oppose it after Russia voices displeasure.</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2010: Yanukovych is elected president in February. He says Ukraine should be a "neutral state," cooperating with both Russia and Western alliances like NATO.</a:t>
            </a:r>
            <a:endParaRPr lang="el-GR" sz="2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09" name="CustomShape 2"/>
          <p:cNvSpPr/>
          <p:nvPr/>
        </p:nvSpPr>
        <p:spPr>
          <a:xfrm>
            <a:off x="288000" y="156348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2010: Presidential elections were held in Ukraine, where Yanukovych faced the then Prime Minister Tymoshenko, whose main goals were Ukraine's integration into the EU and NATO. Yanukovych was elected president, with his policy focusing on balancing relations between the West and Russia.</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2012-2013: During Yanukovych's presidency, agreements worth billions of dollars were signed between Ukraine and Western energy giants such as Chevron, Eni, Shell, and ExxonMobil for oil and natural gas exploration and extraction rights.</a:t>
            </a:r>
            <a:endParaRPr lang="el-GR" sz="2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11" name="CustomShape 2"/>
          <p:cNvSpPr/>
          <p:nvPr/>
        </p:nvSpPr>
        <p:spPr>
          <a:xfrm>
            <a:off x="288000" y="156348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2013: A few months before the signing of Ukraine's Association Agreement with the EU, Russia exerted immense economic pressure on Kyiv, resulting in the agreement being put on hold.</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At the end of the same year, anti-government protests began with active involvement and funding from EU member states and the USA, leading to the coup-like overthrow of Yanukovych's government in early 2014, following the bloody events in Maidan Square.</a:t>
            </a:r>
            <a:endParaRPr lang="el-GR" sz="2400" b="0" strike="noStrike" spc="-1">
              <a:latin typeface="Arial"/>
            </a:endParaRPr>
          </a:p>
          <a:p>
            <a:pPr>
              <a:lnSpc>
                <a:spcPct val="100000"/>
              </a:lnSpc>
              <a:spcAft>
                <a:spcPts val="1414"/>
              </a:spcAft>
            </a:pPr>
            <a:endParaRPr lang="el-GR" sz="2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13"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14" name="Εικόνα 313"/>
          <p:cNvPicPr/>
          <p:nvPr/>
        </p:nvPicPr>
        <p:blipFill>
          <a:blip r:embed="rId2"/>
          <a:stretch/>
        </p:blipFill>
        <p:spPr>
          <a:xfrm>
            <a:off x="-677160" y="-90720"/>
            <a:ext cx="11827440" cy="765036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16" name="CustomShape 2"/>
          <p:cNvSpPr/>
          <p:nvPr/>
        </p:nvSpPr>
        <p:spPr>
          <a:xfrm>
            <a:off x="288000" y="15192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Some untold things about the “Euromaidan” events:</a:t>
            </a:r>
            <a:r>
              <a:rPr lang="el-GR" sz="2400" b="0" strike="noStrike" spc="-1">
                <a:solidFill>
                  <a:srgbClr val="333333"/>
                </a:solidFill>
                <a:latin typeface="Noto Sans Regular"/>
              </a:rPr>
              <a:t> </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The active involvement of the USA and EU in the “Euromaidan”, went beyond statements of supports. Their involvement included material assistance as-well. </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Victoria Nuland, US Assistant Secretary of State for European and Eurasian Affairs, openly admitted during an event in Kyiv.</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“We’ve invested over 5 billion dollars to assist Ukraine in these and other goals, that will ensure a secure, prosperous and democratic Ukraine...”</a:t>
            </a:r>
            <a:endParaRPr lang="el-GR" sz="2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18" name="CustomShape 2"/>
          <p:cNvSpPr/>
          <p:nvPr/>
        </p:nvSpPr>
        <p:spPr>
          <a:xfrm>
            <a:off x="288000" y="15912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The “new” faze in Ukraine during this period:</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Western Ukraine: The dominant perspective was that Ukraine should be tied economically, politically and militarily to Western powers such as the US, NATO and the EU</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Eastern Ukraine: in contrast, the dominant perspective was that Ukraine should align itself with Russia.</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In this context</a:t>
            </a:r>
            <a:r>
              <a:rPr lang="el-GR" sz="2400" b="0" strike="noStrike" spc="-1">
                <a:solidFill>
                  <a:srgbClr val="333333"/>
                </a:solidFill>
                <a:latin typeface="Noto Sans Regular"/>
              </a:rPr>
              <a:t>, following a referendum (under the clear influence and pressure of Russia), Crimea was annexed by Russia. Meanwhile, pro-Russian groups declared the regions of Donetsk and Luhansk as People’s Republics, effectively creating a state within a state</a:t>
            </a:r>
            <a:endParaRPr lang="el-GR" sz="2400" b="0" strike="noStrike" spc="-1">
              <a:latin typeface="Arial"/>
            </a:endParaRPr>
          </a:p>
          <a:p>
            <a:pPr>
              <a:lnSpc>
                <a:spcPct val="100000"/>
              </a:lnSpc>
              <a:spcAft>
                <a:spcPts val="1414"/>
              </a:spcAft>
            </a:pP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  </a:t>
            </a:r>
            <a:endParaRPr lang="el-GR" sz="24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20" name="CustomShape 2"/>
          <p:cNvSpPr/>
          <p:nvPr/>
        </p:nvSpPr>
        <p:spPr>
          <a:xfrm>
            <a:off x="288000" y="14472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Some untold things about the “Euromaidan” events:</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As a strike force in the “Euromaidan” fascist Neo-Nazi organizations such as the “Right Sector” and the “Azov Battalion” were utilized. </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Their actions</a:t>
            </a:r>
            <a:r>
              <a:rPr lang="el-GR" sz="2400" b="0" strike="noStrike" spc="-1">
                <a:solidFill>
                  <a:srgbClr val="333333"/>
                </a:solidFill>
                <a:latin typeface="Noto Sans Regular"/>
              </a:rPr>
              <a:t>:</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From 2014, and even earlier, fascists from these organizations have been robbing, torturing, murdering and executing Russian-speaking citizens.</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These organizations , from the very beginning, targeted communists and activists One of their hatred acts was the arson attack on the Trade Unions building in Odessa, which resulted in the death of over 40 people.</a:t>
            </a:r>
            <a:endParaRPr lang="el-GR" sz="2400" b="0" strike="noStrike" spc="-1">
              <a:latin typeface="Arial"/>
            </a:endParaRPr>
          </a:p>
          <a:p>
            <a:pPr>
              <a:lnSpc>
                <a:spcPct val="100000"/>
              </a:lnSpc>
              <a:spcAft>
                <a:spcPts val="1414"/>
              </a:spcAft>
            </a:pPr>
            <a:endParaRPr lang="el-GR" sz="2400" b="0" strike="noStrike" spc="-1">
              <a:latin typeface="Arial"/>
            </a:endParaRPr>
          </a:p>
          <a:p>
            <a:pPr>
              <a:lnSpc>
                <a:spcPct val="100000"/>
              </a:lnSpc>
              <a:spcAft>
                <a:spcPts val="1414"/>
              </a:spcAft>
            </a:pPr>
            <a:endParaRPr lang="el-GR" sz="2400" b="0" strike="noStrike" spc="-1">
              <a:latin typeface="Arial"/>
            </a:endParaRPr>
          </a:p>
          <a:p>
            <a:pPr>
              <a:lnSpc>
                <a:spcPct val="100000"/>
              </a:lnSpc>
              <a:spcAft>
                <a:spcPts val="1414"/>
              </a:spcAft>
            </a:pPr>
            <a:endParaRPr lang="el-GR" sz="2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22"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23" name="Εικόνα 322"/>
          <p:cNvPicPr/>
          <p:nvPr/>
        </p:nvPicPr>
        <p:blipFill>
          <a:blip r:embed="rId2"/>
          <a:stretch/>
        </p:blipFill>
        <p:spPr>
          <a:xfrm>
            <a:off x="-117720" y="291600"/>
            <a:ext cx="11997360" cy="712404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25" name="CustomShape 2"/>
          <p:cNvSpPr/>
          <p:nvPr/>
        </p:nvSpPr>
        <p:spPr>
          <a:xfrm>
            <a:off x="288000" y="156348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2015: 	The Minsk agreement was signed, which provided for a ceasefire between the pro-Russian forces and the Ukrainian government</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The agreement didn’t last for long,until the state in cooperation with the nationalist organizations terrorized the locals of eastern Ukraine...</a:t>
            </a:r>
            <a:endParaRPr lang="el-GR"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Food for thought...</a:t>
            </a:r>
            <a:endParaRPr lang="el-GR" sz="4400" b="0" strike="noStrike" spc="-1">
              <a:latin typeface="Arial"/>
            </a:endParaRPr>
          </a:p>
        </p:txBody>
      </p:sp>
      <p:sp>
        <p:nvSpPr>
          <p:cNvPr id="281"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0" strike="noStrike" spc="-1">
                <a:solidFill>
                  <a:srgbClr val="000000"/>
                </a:solidFill>
                <a:latin typeface="Noto Sans Regular"/>
              </a:rPr>
              <a:t>War is not an independent phenomenon, but the continuation of politics by different means.</a:t>
            </a:r>
            <a:endParaRPr lang="el-GR" sz="28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800" b="0" strike="noStrike" spc="-1">
                <a:solidFill>
                  <a:srgbClr val="000000"/>
                </a:solidFill>
                <a:latin typeface="Noto Sans Regular"/>
              </a:rPr>
              <a:t>- Carl von Clausewitz</a:t>
            </a:r>
            <a:endParaRPr lang="el-GR" sz="2800" b="0" strike="noStrike" spc="-1">
              <a:latin typeface="Arial"/>
            </a:endParaRPr>
          </a:p>
          <a:p>
            <a:pPr>
              <a:lnSpc>
                <a:spcPct val="100000"/>
              </a:lnSpc>
              <a:spcAft>
                <a:spcPts val="1414"/>
              </a:spcAft>
            </a:pPr>
            <a:endParaRPr lang="el-GR" sz="2800" b="0" strike="noStrike" spc="-1">
              <a:latin typeface="Arial"/>
            </a:endParaRPr>
          </a:p>
        </p:txBody>
      </p:sp>
      <p:pic>
        <p:nvPicPr>
          <p:cNvPr id="282" name="Εικόνα 281"/>
          <p:cNvPicPr/>
          <p:nvPr/>
        </p:nvPicPr>
        <p:blipFill>
          <a:blip r:embed="rId2"/>
          <a:stretch/>
        </p:blipFill>
        <p:spPr>
          <a:xfrm>
            <a:off x="5538600" y="3744000"/>
            <a:ext cx="2381040" cy="295956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Let’s see the bigger picture</a:t>
            </a:r>
            <a:endParaRPr lang="el-GR" sz="4400" b="0" strike="noStrike" spc="-1">
              <a:latin typeface="Arial"/>
            </a:endParaRPr>
          </a:p>
        </p:txBody>
      </p:sp>
      <p:sp>
        <p:nvSpPr>
          <p:cNvPr id="327" name="CustomShape 2"/>
          <p:cNvSpPr/>
          <p:nvPr/>
        </p:nvSpPr>
        <p:spPr>
          <a:xfrm>
            <a:off x="288000" y="15120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0" u="sng" strike="noStrike" spc="-1">
                <a:solidFill>
                  <a:srgbClr val="333333"/>
                </a:solidFill>
                <a:uFillTx/>
                <a:latin typeface="Noto Sans Regular"/>
              </a:rPr>
              <a:t>Why Ukraine?</a:t>
            </a:r>
            <a:endParaRPr lang="el-GR" sz="28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Ukraine possesses:</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The third-largest hydrocarbon reserves in Europe, which remain largely untapped.</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 vast and unique energy transit pipeline system in the world.</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Stations for maintaining natural gas pressure and underground storage facilities.</a:t>
            </a:r>
            <a:endParaRPr lang="el-GR" sz="2400" b="0" strike="noStrike" spc="-1">
              <a:latin typeface="Arial"/>
            </a:endParaRPr>
          </a:p>
          <a:p>
            <a:pPr>
              <a:lnSpc>
                <a:spcPct val="100000"/>
              </a:lnSpc>
              <a:spcAft>
                <a:spcPts val="1414"/>
              </a:spcAft>
            </a:pPr>
            <a:endParaRPr lang="el-GR" sz="2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29"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30" name="Εικόνα 329"/>
          <p:cNvPicPr/>
          <p:nvPr/>
        </p:nvPicPr>
        <p:blipFill>
          <a:blip r:embed="rId2"/>
          <a:stretch/>
        </p:blipFill>
        <p:spPr>
          <a:xfrm>
            <a:off x="-63360" y="-9360"/>
            <a:ext cx="10510920" cy="792900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Let’s see the bigger picture</a:t>
            </a:r>
            <a:endParaRPr lang="el-GR" sz="4400" b="0" strike="noStrike" spc="-1">
              <a:latin typeface="Arial"/>
            </a:endParaRPr>
          </a:p>
        </p:txBody>
      </p:sp>
      <p:sp>
        <p:nvSpPr>
          <p:cNvPr id="332" name="CustomShape 2"/>
          <p:cNvSpPr/>
          <p:nvPr/>
        </p:nvSpPr>
        <p:spPr>
          <a:xfrm>
            <a:off x="288000" y="15192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0" u="sng" strike="noStrike" spc="-1">
                <a:solidFill>
                  <a:srgbClr val="333333"/>
                </a:solidFill>
                <a:uFillTx/>
                <a:latin typeface="Noto Sans Regular"/>
              </a:rPr>
              <a:t>Through this network, especially before the war, Russian natural gas is imported into Europe.</a:t>
            </a:r>
            <a:endParaRPr lang="el-GR" sz="28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40% of the energy needs of European countries, especially for major industries, are met by Russian natural gas.</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Russia supplies one-third of Europe's natural gas needs and is also a key supplier of oil, coal, and other resources.</a:t>
            </a:r>
            <a:endParaRPr lang="el-GR" sz="2400" b="0" strike="noStrike" spc="-1">
              <a:latin typeface="Arial"/>
            </a:endParaRPr>
          </a:p>
          <a:p>
            <a:pPr>
              <a:lnSpc>
                <a:spcPct val="100000"/>
              </a:lnSpc>
              <a:spcAft>
                <a:spcPts val="1414"/>
              </a:spcAft>
            </a:pPr>
            <a:endParaRPr lang="el-GR" sz="24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34"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35" name="Εικόνα 334"/>
          <p:cNvPicPr/>
          <p:nvPr/>
        </p:nvPicPr>
        <p:blipFill>
          <a:blip r:embed="rId2"/>
          <a:stretch/>
        </p:blipFill>
        <p:spPr>
          <a:xfrm>
            <a:off x="0" y="-288000"/>
            <a:ext cx="10151640" cy="824688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37"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38" name="Εικόνα 337"/>
          <p:cNvPicPr/>
          <p:nvPr/>
        </p:nvPicPr>
        <p:blipFill>
          <a:blip r:embed="rId2"/>
          <a:stretch/>
        </p:blipFill>
        <p:spPr>
          <a:xfrm>
            <a:off x="1252080" y="9360"/>
            <a:ext cx="8322120" cy="755964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Let’s see the bigger picture</a:t>
            </a:r>
            <a:endParaRPr lang="el-GR" sz="4400" b="0" strike="noStrike" spc="-1">
              <a:latin typeface="Arial"/>
            </a:endParaRPr>
          </a:p>
        </p:txBody>
      </p:sp>
      <p:sp>
        <p:nvSpPr>
          <p:cNvPr id="340" name="CustomShape 2"/>
          <p:cNvSpPr/>
          <p:nvPr/>
        </p:nvSpPr>
        <p:spPr>
          <a:xfrm>
            <a:off x="288000" y="156348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0" u="sng" strike="noStrike" spc="-1">
                <a:solidFill>
                  <a:srgbClr val="333333"/>
                </a:solidFill>
                <a:uFillTx/>
                <a:latin typeface="Noto Sans Regular"/>
              </a:rPr>
              <a:t>Ukraine also possesses:</a:t>
            </a:r>
            <a:endParaRPr lang="el-GR" sz="28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 A significant heavy industry sector and a space program.</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b) Vast expanses of arable land that supply China and a large part of Europe.</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u="sng" strike="noStrike" spc="-1">
                <a:solidFill>
                  <a:srgbClr val="000000"/>
                </a:solidFill>
                <a:uFillTx/>
                <a:latin typeface="Noto Sans Regular"/>
              </a:rPr>
              <a:t>And lets also keep in mind:</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000000"/>
                </a:solidFill>
                <a:latin typeface="Noto Sans Regular"/>
              </a:rPr>
              <a:t>Ukraine serves as a geopolitical corridor between Russia and Europe, as it is strategically located in the middle.</a:t>
            </a:r>
            <a:endParaRPr lang="el-GR" sz="2400" b="0" strike="noStrike" spc="-1">
              <a:latin typeface="Arial"/>
            </a:endParaRPr>
          </a:p>
          <a:p>
            <a:pPr>
              <a:lnSpc>
                <a:spcPct val="100000"/>
              </a:lnSpc>
              <a:spcAft>
                <a:spcPts val="1414"/>
              </a:spcAft>
            </a:pPr>
            <a:endParaRPr lang="el-GR" sz="24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720000" y="300960"/>
            <a:ext cx="8855280" cy="12621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42" name="CustomShape 2"/>
          <p:cNvSpPr/>
          <p:nvPr/>
        </p:nvSpPr>
        <p:spPr>
          <a:xfrm>
            <a:off x="720000" y="2160000"/>
            <a:ext cx="8639640" cy="43844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pic>
        <p:nvPicPr>
          <p:cNvPr id="343" name="Εικόνα 342"/>
          <p:cNvPicPr/>
          <p:nvPr/>
        </p:nvPicPr>
        <p:blipFill>
          <a:blip r:embed="rId2"/>
          <a:stretch/>
        </p:blipFill>
        <p:spPr>
          <a:xfrm>
            <a:off x="0" y="-115200"/>
            <a:ext cx="10079640" cy="77994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720000" y="261360"/>
            <a:ext cx="8855280" cy="1341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What is hiding behind the conflict​​?</a:t>
            </a:r>
            <a:endParaRPr lang="el-GR" sz="4400" b="0" strike="noStrike" spc="-1">
              <a:latin typeface="Arial"/>
            </a:endParaRPr>
          </a:p>
        </p:txBody>
      </p:sp>
      <p:sp>
        <p:nvSpPr>
          <p:cNvPr id="345" name="CustomShape 2"/>
          <p:cNvSpPr/>
          <p:nvPr/>
        </p:nvSpPr>
        <p:spPr>
          <a:xfrm>
            <a:off x="360000" y="17280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1" strike="noStrike" spc="-1">
                <a:solidFill>
                  <a:srgbClr val="000000"/>
                </a:solidFill>
                <a:latin typeface="Noto Sans Regular"/>
              </a:rPr>
              <a:t>In this context, it becomes clear that the war in Ukraine is driven by the competition among capitalists over how to divide this "lucrative" and profit-rich “pie”.</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 small example:</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Just before the Russian invasion, the energy industry’s chief lobbyist, the American Petroleum Institute’s Frank J. Macchiarola, announced that “U.S. oil and natural gas producers [could] help” fill any gap in production that resulted from fighting in Ukraine. He said U.S. corporations were positioned to provide what he called “stability.”</a:t>
            </a:r>
            <a:endParaRPr lang="el-GR" sz="24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720000" y="261360"/>
            <a:ext cx="8855280" cy="1341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then, are these rivaleries expressed​​?</a:t>
            </a:r>
            <a:endParaRPr lang="el-GR" sz="4400" b="0" strike="noStrike" spc="-1">
              <a:latin typeface="Arial"/>
            </a:endParaRPr>
          </a:p>
        </p:txBody>
      </p:sp>
      <p:sp>
        <p:nvSpPr>
          <p:cNvPr id="347" name="CustomShape 2"/>
          <p:cNvSpPr/>
          <p:nvPr/>
        </p:nvSpPr>
        <p:spPr>
          <a:xfrm>
            <a:off x="104040" y="1796760"/>
            <a:ext cx="4287600" cy="2090880"/>
          </a:xfrm>
          <a:prstGeom prst="rect">
            <a:avLst/>
          </a:prstGeom>
          <a:solidFill>
            <a:srgbClr val="FF3838"/>
          </a:solid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200" b="1" strike="noStrike" spc="-1">
                <a:solidFill>
                  <a:srgbClr val="000000"/>
                </a:solidFill>
                <a:latin typeface="Noto Sans Regular"/>
              </a:rPr>
              <a:t>-The russian bourgeoise has been trying for years to regain the “lost ground” in its rivalry with the West.</a:t>
            </a:r>
            <a:endParaRPr lang="el-GR" sz="2200" b="0" strike="noStrike" spc="-1">
              <a:latin typeface="Arial"/>
            </a:endParaRPr>
          </a:p>
          <a:p>
            <a:pPr>
              <a:lnSpc>
                <a:spcPct val="100000"/>
              </a:lnSpc>
              <a:spcAft>
                <a:spcPts val="1414"/>
              </a:spcAft>
            </a:pPr>
            <a:endParaRPr lang="el-GR" sz="2200" b="0" strike="noStrike" spc="-1">
              <a:latin typeface="Arial"/>
            </a:endParaRPr>
          </a:p>
          <a:p>
            <a:pPr>
              <a:lnSpc>
                <a:spcPct val="100000"/>
              </a:lnSpc>
              <a:spcAft>
                <a:spcPts val="1414"/>
              </a:spcAft>
            </a:pPr>
            <a:endParaRPr lang="el-GR" sz="2200" b="0" strike="noStrike" spc="-1">
              <a:latin typeface="Arial"/>
            </a:endParaRPr>
          </a:p>
        </p:txBody>
      </p:sp>
      <p:sp>
        <p:nvSpPr>
          <p:cNvPr id="348" name="CustomShape 3"/>
          <p:cNvSpPr/>
          <p:nvPr/>
        </p:nvSpPr>
        <p:spPr>
          <a:xfrm>
            <a:off x="5147280" y="1800000"/>
            <a:ext cx="4215600" cy="474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200" b="0" strike="noStrike" spc="-1">
                <a:solidFill>
                  <a:srgbClr val="000000"/>
                </a:solidFill>
                <a:latin typeface="Noto Sans Regular"/>
              </a:rPr>
              <a:t>“Fun fact”: based on DW “The United States has pledged and provided the most military assistance to Ukraine for its fight against Russia. According to the IFW, US President Joe Biden's administration has pledged the equivalent of more than €42 billion ($44.7 billion) in military aid to Ukraine since February 2022.”	</a:t>
            </a:r>
            <a:endParaRPr lang="el-GR" sz="2200" b="0" strike="noStrike" spc="-1">
              <a:latin typeface="Arial"/>
            </a:endParaRPr>
          </a:p>
        </p:txBody>
      </p:sp>
      <p:sp>
        <p:nvSpPr>
          <p:cNvPr id="349" name="CustomShape 4"/>
          <p:cNvSpPr/>
          <p:nvPr/>
        </p:nvSpPr>
        <p:spPr>
          <a:xfrm>
            <a:off x="104040" y="3888000"/>
            <a:ext cx="4287600" cy="2663640"/>
          </a:xfrm>
          <a:prstGeom prst="rect">
            <a:avLst/>
          </a:prstGeom>
          <a:solidFill>
            <a:srgbClr val="5983B0"/>
          </a:solid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200" b="1" strike="noStrike" spc="-1">
                <a:solidFill>
                  <a:srgbClr val="000000"/>
                </a:solidFill>
                <a:latin typeface="Noto Sans Regular"/>
              </a:rPr>
              <a:t>-The bourgeoise of the Western side, EU and the USA, are similarly striving to expand their economic, political, and military presence in Eastern European countries</a:t>
            </a:r>
            <a:endParaRPr lang="el-GR" sz="22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720000" y="261360"/>
            <a:ext cx="8855280" cy="1341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A small “comparison” of both sides</a:t>
            </a:r>
            <a:endParaRPr lang="el-GR" sz="4400" b="0" strike="noStrike" spc="-1">
              <a:latin typeface="Arial"/>
            </a:endParaRPr>
          </a:p>
        </p:txBody>
      </p:sp>
      <p:sp>
        <p:nvSpPr>
          <p:cNvPr id="351" name="CustomShape 2"/>
          <p:cNvSpPr/>
          <p:nvPr/>
        </p:nvSpPr>
        <p:spPr>
          <a:xfrm>
            <a:off x="320040" y="1800000"/>
            <a:ext cx="421560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200" b="1" strike="noStrike" spc="-1">
                <a:solidFill>
                  <a:srgbClr val="000000"/>
                </a:solidFill>
                <a:latin typeface="Noto Sans Regular"/>
              </a:rPr>
              <a:t>Russia is a powerful imperialist force that has participated, directly or indirectly, in a series of imperialist conflicts under various pretexts. </a:t>
            </a:r>
            <a:endParaRPr lang="el-GR" sz="2200" b="0" strike="noStrike" spc="-1">
              <a:latin typeface="Arial"/>
            </a:endParaRPr>
          </a:p>
        </p:txBody>
      </p:sp>
      <p:sp>
        <p:nvSpPr>
          <p:cNvPr id="352" name="CustomShape 3"/>
          <p:cNvSpPr/>
          <p:nvPr/>
        </p:nvSpPr>
        <p:spPr>
          <a:xfrm>
            <a:off x="5072040" y="1694520"/>
            <a:ext cx="421560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200" b="1" strike="noStrike" spc="-1">
                <a:solidFill>
                  <a:srgbClr val="000000"/>
                </a:solidFill>
                <a:latin typeface="Noto Sans Regular"/>
              </a:rPr>
              <a:t>Similarly, NATO is also a strong imperialist force with a long record of interventions carried out "in the name of democracy."</a:t>
            </a:r>
            <a:endParaRPr lang="el-GR" sz="2200" b="0" strike="noStrike" spc="-1">
              <a:latin typeface="Arial"/>
            </a:endParaRPr>
          </a:p>
        </p:txBody>
      </p:sp>
      <p:sp>
        <p:nvSpPr>
          <p:cNvPr id="353" name="CustomShape 4"/>
          <p:cNvSpPr/>
          <p:nvPr/>
        </p:nvSpPr>
        <p:spPr>
          <a:xfrm>
            <a:off x="720000" y="4450320"/>
            <a:ext cx="8639640" cy="2090880"/>
          </a:xfrm>
          <a:prstGeom prst="rect">
            <a:avLst/>
          </a:prstGeom>
          <a:solidFill>
            <a:srgbClr val="B3CAC7"/>
          </a:solid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1" strike="noStrike" spc="-1">
                <a:solidFill>
                  <a:srgbClr val="333333"/>
                </a:solidFill>
                <a:latin typeface="Noto Sans Regular"/>
              </a:rPr>
              <a:t>Today, we see this dynamic once again, with Russia invading Ukraine under the banner of "denazification," while the EU and NATO intervene "in the name of democracy."</a:t>
            </a:r>
            <a:endParaRPr lang="el-GR" sz="2800" b="0" strike="noStrike" spc="-1">
              <a:latin typeface="Arial"/>
            </a:endParaRPr>
          </a:p>
        </p:txBody>
      </p:sp>
      <p:sp>
        <p:nvSpPr>
          <p:cNvPr id="354" name="CustomShape 5"/>
          <p:cNvSpPr/>
          <p:nvPr/>
        </p:nvSpPr>
        <p:spPr>
          <a:xfrm>
            <a:off x="144000" y="4464000"/>
            <a:ext cx="647640" cy="503640"/>
          </a:xfrm>
          <a:custGeom>
            <a:avLst/>
            <a:gdLst/>
            <a:ahLst/>
            <a:cxnLst/>
            <a:rect l="l" t="t" r="r" b="b"/>
            <a:pathLst>
              <a:path w="1801" h="1401">
                <a:moveTo>
                  <a:pt x="0" y="350"/>
                </a:moveTo>
                <a:lnTo>
                  <a:pt x="1350" y="350"/>
                </a:lnTo>
                <a:lnTo>
                  <a:pt x="1350" y="0"/>
                </a:lnTo>
                <a:lnTo>
                  <a:pt x="1800" y="700"/>
                </a:lnTo>
                <a:lnTo>
                  <a:pt x="1350" y="1400"/>
                </a:lnTo>
                <a:lnTo>
                  <a:pt x="1350" y="1050"/>
                </a:lnTo>
                <a:lnTo>
                  <a:pt x="0" y="1050"/>
                </a:lnTo>
                <a:lnTo>
                  <a:pt x="0" y="350"/>
                </a:lnTo>
              </a:path>
            </a:pathLst>
          </a:custGeom>
          <a:solidFill>
            <a:srgbClr val="FF3838"/>
          </a:solidFill>
          <a:ln>
            <a:solidFill>
              <a:srgbClr val="000000"/>
            </a:solidFill>
          </a:ln>
        </p:spPr>
        <p:style>
          <a:lnRef idx="0">
            <a:scrgbClr r="0" g="0" b="0"/>
          </a:lnRef>
          <a:fillRef idx="0">
            <a:scrgbClr r="0" g="0" b="0"/>
          </a:fillRef>
          <a:effectRef idx="0">
            <a:scrgbClr r="0" g="0" b="0"/>
          </a:effectRef>
          <a:fontRef idx="minor"/>
        </p:style>
        <p:txBody>
          <a:bodyPr/>
          <a:lstStyle/>
          <a:p>
            <a:endParaRPr lang="en-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A short introduction</a:t>
            </a:r>
            <a:endParaRPr lang="el-GR" sz="4400" b="0" strike="noStrike" spc="-1">
              <a:latin typeface="Arial"/>
            </a:endParaRPr>
          </a:p>
        </p:txBody>
      </p:sp>
      <p:sp>
        <p:nvSpPr>
          <p:cNvPr id="284" name="CustomShape 2"/>
          <p:cNvSpPr/>
          <p:nvPr/>
        </p:nvSpPr>
        <p:spPr>
          <a:xfrm>
            <a:off x="288000" y="15912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0" strike="noStrike" spc="-1">
                <a:solidFill>
                  <a:srgbClr val="333333"/>
                </a:solidFill>
                <a:latin typeface="Noto Sans Regular"/>
              </a:rPr>
              <a:t>The official start of the war in Ukraine is marked by Russia’s invasion of Ukraine in the early hours of February 24, 2022, when Russian President Vladimir Putin announced the launch of a “special operation” in Donbas, a region in eastern Ukraine.</a:t>
            </a:r>
            <a:endParaRPr lang="el-GR" sz="2800" b="0" strike="noStrike" spc="-1">
              <a:latin typeface="Arial"/>
            </a:endParaRPr>
          </a:p>
          <a:p>
            <a:pPr>
              <a:lnSpc>
                <a:spcPct val="100000"/>
              </a:lnSpc>
              <a:spcAft>
                <a:spcPts val="1414"/>
              </a:spcAft>
            </a:pPr>
            <a:endParaRPr lang="el-GR" sz="2800" b="0" strike="noStrike" spc="-1">
              <a:latin typeface="Arial"/>
            </a:endParaRPr>
          </a:p>
          <a:p>
            <a:pPr algn="just">
              <a:lnSpc>
                <a:spcPct val="100000"/>
              </a:lnSpc>
              <a:spcAft>
                <a:spcPts val="1414"/>
              </a:spcAft>
            </a:pPr>
            <a:endParaRPr lang="el-GR" sz="2800" b="0" strike="noStrike" spc="-1">
              <a:latin typeface="Arial"/>
            </a:endParaRPr>
          </a:p>
          <a:p>
            <a:pPr>
              <a:lnSpc>
                <a:spcPct val="100000"/>
              </a:lnSpc>
              <a:spcAft>
                <a:spcPts val="1414"/>
              </a:spcAft>
            </a:pPr>
            <a:endParaRPr lang="el-GR" sz="28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720000" y="261360"/>
            <a:ext cx="8855280" cy="1341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The starting “sparks” of the war</a:t>
            </a:r>
            <a:endParaRPr lang="el-GR" sz="4400" b="0" strike="noStrike" spc="-1">
              <a:latin typeface="Arial"/>
            </a:endParaRPr>
          </a:p>
        </p:txBody>
      </p:sp>
      <p:sp>
        <p:nvSpPr>
          <p:cNvPr id="356" name="CustomShape 2"/>
          <p:cNvSpPr/>
          <p:nvPr/>
        </p:nvSpPr>
        <p:spPr>
          <a:xfrm>
            <a:off x="288000" y="18000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In 1990, according to the Russian Foreign Minister, NATO pledged to Russia that the alliance would not expand eastward.</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000000"/>
                </a:solidFill>
                <a:latin typeface="Noto Sans Regular"/>
              </a:rPr>
              <a:t>However…:</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u="sng" strike="noStrike" spc="-1">
                <a:solidFill>
                  <a:srgbClr val="333333"/>
                </a:solidFill>
                <a:uFillTx/>
                <a:latin typeface="Noto Sans Regular"/>
              </a:rPr>
              <a:t>Ιn 1999,</a:t>
            </a:r>
            <a:r>
              <a:rPr lang="el-GR" sz="2400" b="0" strike="noStrike" spc="-1">
                <a:solidFill>
                  <a:srgbClr val="333333"/>
                </a:solidFill>
                <a:latin typeface="Noto Sans Regular"/>
              </a:rPr>
              <a:t> Poland, the Czech Republic, and Hungary joined NATO, and </a:t>
            </a:r>
            <a:r>
              <a:rPr lang="el-GR" sz="2400" b="0" u="sng" strike="noStrike" spc="-1">
                <a:solidFill>
                  <a:srgbClr val="333333"/>
                </a:solidFill>
                <a:uFillTx/>
                <a:latin typeface="Noto Sans Regular"/>
              </a:rPr>
              <a:t>in 2004</a:t>
            </a:r>
            <a:r>
              <a:rPr lang="el-GR" sz="2400" b="0" strike="noStrike" spc="-1">
                <a:solidFill>
                  <a:srgbClr val="333333"/>
                </a:solidFill>
                <a:latin typeface="Noto Sans Regular"/>
              </a:rPr>
              <a:t>, Latvia, Lithuania, Slovenia, Romania, and Bulgaria also became members.</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During this period, discussions began regarding the potential inclusion of Ukraine and Georgia. </a:t>
            </a:r>
            <a:endParaRPr lang="el-GR" sz="2400" b="0" strike="noStrike" spc="-1">
              <a:latin typeface="Arial"/>
            </a:endParaRPr>
          </a:p>
          <a:p>
            <a:pPr>
              <a:lnSpc>
                <a:spcPct val="100000"/>
              </a:lnSpc>
              <a:spcAft>
                <a:spcPts val="1414"/>
              </a:spcAft>
            </a:pPr>
            <a:endParaRPr lang="el-GR" sz="2400" b="0" strike="noStrike" spc="-1">
              <a:latin typeface="Arial"/>
            </a:endParaRPr>
          </a:p>
          <a:p>
            <a:pPr>
              <a:lnSpc>
                <a:spcPct val="100000"/>
              </a:lnSpc>
              <a:spcAft>
                <a:spcPts val="1414"/>
              </a:spcAft>
            </a:pPr>
            <a:endParaRPr lang="el-GR" sz="2400" b="0" strike="noStrike" spc="-1">
              <a:latin typeface="Arial"/>
            </a:endParaRPr>
          </a:p>
          <a:p>
            <a:pPr>
              <a:lnSpc>
                <a:spcPct val="100000"/>
              </a:lnSpc>
              <a:spcAft>
                <a:spcPts val="1414"/>
              </a:spcAft>
            </a:pPr>
            <a:endParaRPr lang="el-GR" sz="24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Today...</a:t>
            </a:r>
            <a:endParaRPr lang="el-GR" sz="4400" b="0" strike="noStrike" spc="-1">
              <a:latin typeface="Arial"/>
            </a:endParaRPr>
          </a:p>
        </p:txBody>
      </p:sp>
      <p:sp>
        <p:nvSpPr>
          <p:cNvPr id="358" name="CustomShape 2"/>
          <p:cNvSpPr/>
          <p:nvPr/>
        </p:nvSpPr>
        <p:spPr>
          <a:xfrm>
            <a:off x="288000" y="17280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000000"/>
                </a:solidFill>
                <a:latin typeface="Noto Sans Regular"/>
              </a:rPr>
              <a:t>Two years have passed since the formal beginning of the imperialist conflict in Ukraine, marked by the unacceptable Russian invasion and the growing involvement of the US, NATO, and the EU.</a:t>
            </a:r>
            <a:endParaRPr lang="el-GR" sz="24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400" b="0" strike="noStrike" spc="-1">
                <a:solidFill>
                  <a:srgbClr val="000000"/>
                </a:solidFill>
                <a:latin typeface="Noto Sans Regular"/>
              </a:rPr>
              <a:t>The battles on Ukrainian soil continue with unrelenting intensity, shedding the blood of two peoples who once lived peacefully together within the framework of the USSR. Today, the conflict is escalating even further...</a:t>
            </a:r>
            <a:endParaRPr lang="el-GR" sz="24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Conclusion</a:t>
            </a:r>
            <a:endParaRPr lang="el-GR" sz="4400" b="0" strike="noStrike" spc="-1">
              <a:latin typeface="Arial"/>
            </a:endParaRPr>
          </a:p>
        </p:txBody>
      </p:sp>
      <p:sp>
        <p:nvSpPr>
          <p:cNvPr id="360" name="CustomShape 2"/>
          <p:cNvSpPr/>
          <p:nvPr/>
        </p:nvSpPr>
        <p:spPr>
          <a:xfrm>
            <a:off x="360000" y="1584000"/>
            <a:ext cx="863964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u="sng" strike="noStrike" spc="-1" dirty="0" err="1">
                <a:solidFill>
                  <a:srgbClr val="333333"/>
                </a:solidFill>
                <a:uFillTx/>
                <a:latin typeface="Noto Sans Regular"/>
              </a:rPr>
              <a:t>Who</a:t>
            </a:r>
            <a:r>
              <a:rPr lang="el-GR" sz="2400" b="0" u="sng" strike="noStrike" spc="-1" dirty="0">
                <a:solidFill>
                  <a:srgbClr val="333333"/>
                </a:solidFill>
                <a:uFillTx/>
                <a:latin typeface="Noto Sans Regular"/>
              </a:rPr>
              <a:t> </a:t>
            </a:r>
            <a:r>
              <a:rPr lang="el-GR" sz="2400" b="0" u="sng" strike="noStrike" spc="-1" dirty="0" err="1">
                <a:solidFill>
                  <a:srgbClr val="333333"/>
                </a:solidFill>
                <a:uFillTx/>
                <a:latin typeface="Noto Sans Regular"/>
              </a:rPr>
              <a:t>wins</a:t>
            </a:r>
            <a:r>
              <a:rPr lang="el-GR" sz="2400" b="0" u="sng" strike="noStrike" spc="-1" dirty="0">
                <a:solidFill>
                  <a:srgbClr val="333333"/>
                </a:solidFill>
                <a:uFillTx/>
                <a:latin typeface="Noto Sans Regular"/>
              </a:rPr>
              <a:t> and </a:t>
            </a:r>
            <a:r>
              <a:rPr lang="el-GR" sz="2400" b="0" u="sng" strike="noStrike" spc="-1" dirty="0" err="1">
                <a:solidFill>
                  <a:srgbClr val="333333"/>
                </a:solidFill>
                <a:uFillTx/>
                <a:latin typeface="Noto Sans Regular"/>
              </a:rPr>
              <a:t>who</a:t>
            </a:r>
            <a:r>
              <a:rPr lang="el-GR" sz="2400" b="0" u="sng" strike="noStrike" spc="-1" dirty="0">
                <a:solidFill>
                  <a:srgbClr val="333333"/>
                </a:solidFill>
                <a:uFillTx/>
                <a:latin typeface="Noto Sans Regular"/>
              </a:rPr>
              <a:t> </a:t>
            </a:r>
            <a:r>
              <a:rPr lang="el-GR" sz="2400" b="0" u="sng" strike="noStrike" spc="-1" dirty="0" err="1">
                <a:solidFill>
                  <a:srgbClr val="333333"/>
                </a:solidFill>
                <a:uFillTx/>
                <a:latin typeface="Noto Sans Regular"/>
              </a:rPr>
              <a:t>loses</a:t>
            </a:r>
            <a:r>
              <a:rPr lang="el-GR" sz="2400" b="0" u="sng" strike="noStrike" spc="-1" dirty="0">
                <a:solidFill>
                  <a:srgbClr val="333333"/>
                </a:solidFill>
                <a:uFillTx/>
                <a:latin typeface="Noto Sans Regular"/>
              </a:rPr>
              <a:t>?</a:t>
            </a:r>
            <a:endParaRPr lang="el-GR" sz="2400" b="0" strike="noStrike" spc="-1" dirty="0">
              <a:latin typeface="Arial"/>
            </a:endParaRPr>
          </a:p>
          <a:p>
            <a:pPr marL="432000" indent="-323640">
              <a:lnSpc>
                <a:spcPct val="100000"/>
              </a:lnSpc>
              <a:spcAft>
                <a:spcPts val="1414"/>
              </a:spcAft>
              <a:buClr>
                <a:srgbClr val="EF2929"/>
              </a:buClr>
              <a:buSzPct val="45000"/>
              <a:buFont typeface="Wingdings" charset="2"/>
              <a:buChar char=""/>
            </a:pPr>
            <a:r>
              <a:rPr lang="el-GR" sz="2400" b="1" strike="noStrike" spc="-1" dirty="0">
                <a:solidFill>
                  <a:srgbClr val="333333"/>
                </a:solidFill>
                <a:latin typeface="Noto Sans Regular"/>
              </a:rPr>
              <a:t>The “</a:t>
            </a:r>
            <a:r>
              <a:rPr lang="el-GR" sz="2400" b="1" strike="noStrike" spc="-1" dirty="0" err="1">
                <a:solidFill>
                  <a:srgbClr val="333333"/>
                </a:solidFill>
                <a:latin typeface="Noto Sans Regular"/>
              </a:rPr>
              <a:t>winners</a:t>
            </a:r>
            <a:r>
              <a:rPr lang="el-GR" sz="2400" b="1" strike="noStrike" spc="-1" dirty="0">
                <a:solidFill>
                  <a:srgbClr val="333333"/>
                </a:solidFill>
                <a:latin typeface="Noto Sans Regular"/>
              </a:rPr>
              <a:t>” in </a:t>
            </a:r>
            <a:r>
              <a:rPr lang="el-GR" sz="2400" b="1" strike="noStrike" spc="-1" dirty="0" err="1">
                <a:solidFill>
                  <a:srgbClr val="333333"/>
                </a:solidFill>
                <a:latin typeface="Noto Sans Regular"/>
              </a:rPr>
              <a:t>this</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war</a:t>
            </a:r>
            <a:r>
              <a:rPr lang="el-GR" sz="2400" b="1" strike="noStrike" spc="-1" dirty="0">
                <a:solidFill>
                  <a:srgbClr val="333333"/>
                </a:solidFill>
                <a:latin typeface="Noto Sans Regular"/>
              </a:rPr>
              <a:t>, and in </a:t>
            </a:r>
            <a:r>
              <a:rPr lang="el-GR" sz="2400" b="1" strike="noStrike" spc="-1" dirty="0" err="1">
                <a:solidFill>
                  <a:srgbClr val="333333"/>
                </a:solidFill>
                <a:latin typeface="Noto Sans Regular"/>
              </a:rPr>
              <a:t>every</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imperialist</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war</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are</a:t>
            </a:r>
            <a:r>
              <a:rPr lang="el-GR" sz="2400" b="1" strike="noStrike" spc="-1" dirty="0">
                <a:solidFill>
                  <a:srgbClr val="333333"/>
                </a:solidFill>
                <a:latin typeface="Noto Sans Regular"/>
              </a:rPr>
              <a:t> the </a:t>
            </a:r>
            <a:r>
              <a:rPr lang="el-GR" sz="2400" b="1" strike="noStrike" spc="-1" dirty="0" err="1">
                <a:solidFill>
                  <a:srgbClr val="333333"/>
                </a:solidFill>
                <a:latin typeface="Noto Sans Regular"/>
              </a:rPr>
              <a:t>big</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co-operations</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companies</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weapon</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industries</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etc</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who</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will</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get</a:t>
            </a:r>
            <a:r>
              <a:rPr lang="el-GR" sz="2400" b="1" strike="noStrike" spc="-1" dirty="0">
                <a:solidFill>
                  <a:srgbClr val="333333"/>
                </a:solidFill>
                <a:latin typeface="Noto Sans Regular"/>
              </a:rPr>
              <a:t> a “</a:t>
            </a:r>
            <a:r>
              <a:rPr lang="el-GR" sz="2400" b="1" strike="noStrike" spc="-1" dirty="0" err="1">
                <a:solidFill>
                  <a:srgbClr val="333333"/>
                </a:solidFill>
                <a:latin typeface="Noto Sans Regular"/>
              </a:rPr>
              <a:t>piece</a:t>
            </a:r>
            <a:r>
              <a:rPr lang="el-GR" sz="2400" b="1" strike="noStrike" spc="-1" dirty="0">
                <a:solidFill>
                  <a:srgbClr val="333333"/>
                </a:solidFill>
                <a:latin typeface="Noto Sans Regular"/>
              </a:rPr>
              <a:t> of the </a:t>
            </a:r>
            <a:r>
              <a:rPr lang="el-GR" sz="2400" b="1" strike="noStrike" spc="-1" dirty="0" err="1">
                <a:solidFill>
                  <a:srgbClr val="333333"/>
                </a:solidFill>
                <a:latin typeface="Noto Sans Regular"/>
              </a:rPr>
              <a:t>pie</a:t>
            </a:r>
            <a:r>
              <a:rPr lang="el-GR" sz="2400" b="1" strike="noStrike" spc="-1" dirty="0">
                <a:solidFill>
                  <a:srgbClr val="333333"/>
                </a:solidFill>
                <a:latin typeface="Noto Sans Regular"/>
              </a:rPr>
              <a:t>”</a:t>
            </a:r>
            <a:endParaRPr lang="el-GR" sz="2400" b="0" strike="noStrike" spc="-1" dirty="0">
              <a:latin typeface="Arial"/>
            </a:endParaRPr>
          </a:p>
          <a:p>
            <a:pPr marL="432000" indent="-323640">
              <a:lnSpc>
                <a:spcPct val="100000"/>
              </a:lnSpc>
              <a:spcAft>
                <a:spcPts val="1414"/>
              </a:spcAft>
              <a:buClr>
                <a:srgbClr val="EF2929"/>
              </a:buClr>
              <a:buSzPct val="45000"/>
              <a:buFont typeface="Wingdings" charset="2"/>
              <a:buChar char=""/>
            </a:pPr>
            <a:r>
              <a:rPr lang="el-GR" sz="2400" b="1" strike="noStrike" spc="-1" dirty="0">
                <a:solidFill>
                  <a:srgbClr val="333333"/>
                </a:solidFill>
                <a:latin typeface="Noto Sans Regular"/>
              </a:rPr>
              <a:t>The “</a:t>
            </a:r>
            <a:r>
              <a:rPr lang="el-GR" sz="2400" b="1" strike="noStrike" spc="-1" dirty="0" err="1">
                <a:solidFill>
                  <a:srgbClr val="333333"/>
                </a:solidFill>
                <a:latin typeface="Noto Sans Regular"/>
              </a:rPr>
              <a:t>losers</a:t>
            </a:r>
            <a:r>
              <a:rPr lang="el-GR" sz="2400" b="1" strike="noStrike" spc="-1" dirty="0">
                <a:solidFill>
                  <a:srgbClr val="333333"/>
                </a:solidFill>
                <a:latin typeface="Noto Sans Regular"/>
              </a:rPr>
              <a:t>” in </a:t>
            </a:r>
            <a:r>
              <a:rPr lang="el-GR" sz="2400" b="1" strike="noStrike" spc="-1" dirty="0" err="1">
                <a:solidFill>
                  <a:srgbClr val="333333"/>
                </a:solidFill>
                <a:latin typeface="Noto Sans Regular"/>
              </a:rPr>
              <a:t>these</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situations</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are</a:t>
            </a:r>
            <a:r>
              <a:rPr lang="el-GR" sz="2400" b="1" strike="noStrike" spc="-1" dirty="0">
                <a:solidFill>
                  <a:srgbClr val="333333"/>
                </a:solidFill>
                <a:latin typeface="Noto Sans Regular"/>
              </a:rPr>
              <a:t> the </a:t>
            </a:r>
            <a:r>
              <a:rPr lang="el-GR" sz="2400" b="1" strike="noStrike" spc="-1" dirty="0" err="1">
                <a:solidFill>
                  <a:srgbClr val="333333"/>
                </a:solidFill>
                <a:latin typeface="Noto Sans Regular"/>
              </a:rPr>
              <a:t>people</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who</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because</a:t>
            </a:r>
            <a:r>
              <a:rPr lang="el-GR" sz="2400" b="1" strike="noStrike" spc="-1" dirty="0">
                <a:solidFill>
                  <a:srgbClr val="333333"/>
                </a:solidFill>
                <a:latin typeface="Noto Sans Regular"/>
              </a:rPr>
              <a:t> of </a:t>
            </a:r>
            <a:r>
              <a:rPr lang="el-GR" sz="2400" b="1" strike="noStrike" spc="-1" dirty="0" err="1">
                <a:solidFill>
                  <a:srgbClr val="333333"/>
                </a:solidFill>
                <a:latin typeface="Noto Sans Regular"/>
              </a:rPr>
              <a:t>such</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conflicts</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have</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to</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live</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under</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poverty</a:t>
            </a:r>
            <a:r>
              <a:rPr lang="el-GR" sz="2400" b="1" strike="noStrike" spc="-1" dirty="0">
                <a:solidFill>
                  <a:srgbClr val="333333"/>
                </a:solidFill>
                <a:latin typeface="Noto Sans Regular"/>
              </a:rPr>
              <a:t>, </a:t>
            </a:r>
            <a:r>
              <a:rPr lang="el-GR" sz="2400" b="1" strike="noStrike" spc="-1" dirty="0" err="1">
                <a:solidFill>
                  <a:srgbClr val="333333"/>
                </a:solidFill>
                <a:latin typeface="Noto Sans Regular"/>
              </a:rPr>
              <a:t>fear</a:t>
            </a:r>
            <a:r>
              <a:rPr lang="el-GR" sz="2400" b="1" strike="noStrike" spc="-1" dirty="0">
                <a:solidFill>
                  <a:srgbClr val="333333"/>
                </a:solidFill>
                <a:latin typeface="Noto Sans Regular"/>
              </a:rPr>
              <a:t> and </a:t>
            </a:r>
            <a:r>
              <a:rPr lang="el-GR" sz="2400" b="1" strike="noStrike" spc="-1" dirty="0" err="1">
                <a:solidFill>
                  <a:srgbClr val="333333"/>
                </a:solidFill>
                <a:latin typeface="Noto Sans Regular"/>
              </a:rPr>
              <a:t>despair</a:t>
            </a:r>
            <a:r>
              <a:rPr lang="el-GR" sz="2400" b="1" strike="noStrike" spc="-1" dirty="0">
                <a:solidFill>
                  <a:srgbClr val="333333"/>
                </a:solidFill>
                <a:latin typeface="Noto Sans Regular"/>
              </a:rPr>
              <a:t>... </a:t>
            </a:r>
            <a:endParaRPr lang="el-GR" sz="2400" b="0" strike="noStrike" spc="-1" dirty="0">
              <a:latin typeface="Arial"/>
            </a:endParaRPr>
          </a:p>
          <a:p>
            <a:pPr>
              <a:lnSpc>
                <a:spcPct val="100000"/>
              </a:lnSpc>
              <a:spcAft>
                <a:spcPts val="1414"/>
              </a:spcAft>
            </a:pPr>
            <a:endParaRPr lang="el-GR" sz="2400" b="0" strike="noStrike" spc="-1" dirty="0">
              <a:latin typeface="Arial"/>
            </a:endParaRPr>
          </a:p>
          <a:p>
            <a:pPr>
              <a:lnSpc>
                <a:spcPct val="100000"/>
              </a:lnSpc>
              <a:spcAft>
                <a:spcPts val="1414"/>
              </a:spcAft>
            </a:pPr>
            <a:endParaRPr lang="el-GR" sz="2400" b="0" strike="noStrike" spc="-1" dirty="0">
              <a:latin typeface="Arial"/>
            </a:endParaRPr>
          </a:p>
        </p:txBody>
      </p:sp>
      <p:sp>
        <p:nvSpPr>
          <p:cNvPr id="361" name="CustomShape 3"/>
          <p:cNvSpPr/>
          <p:nvPr/>
        </p:nvSpPr>
        <p:spPr>
          <a:xfrm>
            <a:off x="432000" y="4964760"/>
            <a:ext cx="8639640" cy="2090880"/>
          </a:xfrm>
          <a:prstGeom prst="rect">
            <a:avLst/>
          </a:prstGeom>
          <a:solidFill>
            <a:srgbClr val="F10D0C"/>
          </a:solid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800" b="1" strike="noStrike" spc="-1">
                <a:solidFill>
                  <a:srgbClr val="000000"/>
                </a:solidFill>
                <a:latin typeface="Noto Sans Regular"/>
              </a:rPr>
              <a:t>The solution, for the people, lies in the struggle against every bourgeois class, against the participation of countries and peoples in imperialist wars</a:t>
            </a:r>
            <a:endParaRPr lang="el-GR" sz="28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Sources</a:t>
            </a:r>
            <a:endParaRPr lang="el-GR" sz="4400" b="0" strike="noStrike" spc="-1">
              <a:latin typeface="Arial"/>
            </a:endParaRPr>
          </a:p>
        </p:txBody>
      </p:sp>
      <p:sp>
        <p:nvSpPr>
          <p:cNvPr id="363" name="CustomShape 2"/>
          <p:cNvSpPr/>
          <p:nvPr/>
        </p:nvSpPr>
        <p:spPr>
          <a:xfrm>
            <a:off x="288000" y="1519200"/>
            <a:ext cx="8639640" cy="43844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l-GR" sz="1000" b="0" u="sng" strike="noStrike" spc="-1">
                <a:solidFill>
                  <a:srgbClr val="0000FF"/>
                </a:solidFill>
                <a:uFillTx/>
                <a:latin typeface="Noto Sans Regular"/>
                <a:hlinkClick r:id="rId2"/>
              </a:rPr>
              <a:t>https://en.wikipedia.org/wiki/Republics_of_the_Soviet_Union</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3"/>
              </a:rPr>
              <a:t>https://www.reuters.com/article/world/timeline-the-events-leading-up-to-russias-invasion-of-ukraine-idUSKBN2KX2AM/</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4"/>
              </a:rPr>
              <a:t>https://en.wikipedia.org/wiki/Ukraine</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5"/>
              </a:rPr>
              <a:t>https://manchesterhistorian.com/2024/us-intervention-in-the-orange-revolution-in-ukraine-and-how-technology-influences-democracy-by-leah-morris/</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6"/>
              </a:rPr>
              <a:t>https://www.wilsoncenter.org/publication/european-mediators-and-ukraines-orange-revolution</a:t>
            </a:r>
            <a:r>
              <a:rPr lang="el-GR" sz="1000" b="0" strike="noStrike" spc="-1">
                <a:solidFill>
                  <a:srgbClr val="333333"/>
                </a:solidFill>
                <a:latin typeface="Noto Sans Regular"/>
              </a:rPr>
              <a:t> </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7"/>
              </a:rPr>
              <a:t>https://en.wikipedia.org/wiki/2004_Ukrainian_presidential_election</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8"/>
              </a:rPr>
              <a:t>https://www.npr.org/2022/02/12/1080205477/history-ukraine-russia</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9"/>
              </a:rPr>
              <a:t>https://www.bbc.com/news/world-europe-26079957</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0"/>
              </a:rPr>
              <a:t>https://www.youtube.com/watch?v=rPVs5VuI8XI</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1"/>
              </a:rPr>
              <a:t>https://edition.cnn.com/2022/03/29/europe/ukraine-azov-movement-far-right-intl-cmd/index.html</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2"/>
              </a:rPr>
              <a:t>https://www.peoplesworld.org/article/the-odessa-trade-union-massacre-ten-years-later/</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3"/>
              </a:rPr>
              <a:t>https://www.worldatlas.com/articles/what-are-the-major-natural-resources-of-ukraine.html</a:t>
            </a:r>
            <a:r>
              <a:rPr lang="el-GR" sz="1000" b="0" strike="noStrike" spc="-1">
                <a:solidFill>
                  <a:srgbClr val="333333"/>
                </a:solidFill>
                <a:latin typeface="Noto Sans Regular"/>
              </a:rPr>
              <a:t> </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4"/>
              </a:rPr>
              <a:t>https://fas.usda.gov/sites/default/files/2022-04/Ukraine-Factsheet-April2022.pdf</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5"/>
              </a:rPr>
              <a:t>https://en.wikipedia.org/wiki/Russia_in_the_European_energy_sector</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6"/>
              </a:rPr>
              <a:t>https://www.huffingtonpost.gr/entry/ti-einai-neonazistiko-tayma-toe-azof_gr_624eb6b5e4b007d3845faadd</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7"/>
              </a:rPr>
              <a:t>https://www.historynewsnetwork.org/article/documents-show-gorbachev-was-assured-us-wouldnt-ex</a:t>
            </a:r>
            <a:endParaRPr lang="el-GR" sz="1000" b="0" strike="noStrike" spc="-1">
              <a:latin typeface="Arial"/>
            </a:endParaRPr>
          </a:p>
          <a:p>
            <a:pPr>
              <a:lnSpc>
                <a:spcPct val="100000"/>
              </a:lnSpc>
            </a:pPr>
            <a:r>
              <a:rPr lang="el-GR" sz="1000" b="0" u="sng" strike="noStrike" spc="-1">
                <a:solidFill>
                  <a:srgbClr val="0000FF"/>
                </a:solidFill>
                <a:uFillTx/>
                <a:latin typeface="Noto Sans Regular"/>
                <a:hlinkClick r:id="rId18"/>
              </a:rPr>
              <a:t>https://www.peoplesworld.org/article/u-s-fossil-fuel-monopolies-the-big-winners-in-ukraine-war/</a:t>
            </a:r>
            <a:endParaRPr lang="el-GR" sz="10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Map of the Donbas region</a:t>
            </a:r>
            <a:endParaRPr lang="el-GR" sz="4400" b="0" strike="noStrike" spc="-1">
              <a:latin typeface="Arial"/>
            </a:endParaRPr>
          </a:p>
        </p:txBody>
      </p:sp>
      <p:pic>
        <p:nvPicPr>
          <p:cNvPr id="286" name="Εικόνα 285"/>
          <p:cNvPicPr/>
          <p:nvPr/>
        </p:nvPicPr>
        <p:blipFill>
          <a:blip r:embed="rId2"/>
          <a:stretch/>
        </p:blipFill>
        <p:spPr>
          <a:xfrm>
            <a:off x="0" y="-72000"/>
            <a:ext cx="11576160" cy="798660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720000" y="322200"/>
            <a:ext cx="8855280" cy="1219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n-US" sz="4000" b="1" strike="noStrike" spc="-1">
                <a:solidFill>
                  <a:srgbClr val="333333"/>
                </a:solidFill>
                <a:latin typeface="Noto Sans Regular"/>
              </a:rPr>
              <a:t>A short introduction of the “official” appearance of Ukraine</a:t>
            </a:r>
            <a:endParaRPr lang="el-GR" sz="4000" b="0" strike="noStrike" spc="-1">
              <a:latin typeface="Arial"/>
            </a:endParaRPr>
          </a:p>
        </p:txBody>
      </p:sp>
      <p:sp>
        <p:nvSpPr>
          <p:cNvPr id="288" name="CustomShape 2"/>
          <p:cNvSpPr/>
          <p:nvPr/>
        </p:nvSpPr>
        <p:spPr>
          <a:xfrm>
            <a:off x="720000" y="1872000"/>
            <a:ext cx="8279640" cy="2231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After the October revolution of 1917, Ukraine declared its independence in 1919 as The Ukrainian People’s Republic, and after some years, Ukraine became a constituent republic of the Soviet Union when it was formed in 1922. A big mosaic of people with different cultures lived in the USSR</a:t>
            </a:r>
            <a:endParaRPr lang="el-GR" sz="2400" b="0" strike="noStrike" spc="-1">
              <a:latin typeface="Arial"/>
            </a:endParaRPr>
          </a:p>
        </p:txBody>
      </p:sp>
      <p:pic>
        <p:nvPicPr>
          <p:cNvPr id="289" name="Εικόνα 288"/>
          <p:cNvPicPr/>
          <p:nvPr/>
        </p:nvPicPr>
        <p:blipFill>
          <a:blip r:embed="rId2"/>
          <a:stretch/>
        </p:blipFill>
        <p:spPr>
          <a:xfrm>
            <a:off x="1160640" y="4720320"/>
            <a:ext cx="3231000" cy="1615320"/>
          </a:xfrm>
          <a:prstGeom prst="rect">
            <a:avLst/>
          </a:prstGeom>
          <a:ln>
            <a:noFill/>
          </a:ln>
        </p:spPr>
      </p:pic>
      <p:pic>
        <p:nvPicPr>
          <p:cNvPr id="290" name="Εικόνα 289"/>
          <p:cNvPicPr/>
          <p:nvPr/>
        </p:nvPicPr>
        <p:blipFill>
          <a:blip r:embed="rId3"/>
          <a:stretch/>
        </p:blipFill>
        <p:spPr>
          <a:xfrm>
            <a:off x="5832000" y="4608000"/>
            <a:ext cx="2663640" cy="185076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A short introduction</a:t>
            </a:r>
            <a:endParaRPr lang="el-GR" sz="4400" b="0" strike="noStrike" spc="-1">
              <a:latin typeface="Arial"/>
            </a:endParaRPr>
          </a:p>
        </p:txBody>
      </p:sp>
      <p:pic>
        <p:nvPicPr>
          <p:cNvPr id="292" name="Εικόνα 291"/>
          <p:cNvPicPr/>
          <p:nvPr/>
        </p:nvPicPr>
        <p:blipFill>
          <a:blip r:embed="rId2"/>
          <a:stretch/>
        </p:blipFill>
        <p:spPr>
          <a:xfrm>
            <a:off x="2448000" y="1800000"/>
            <a:ext cx="5452560" cy="3455640"/>
          </a:xfrm>
          <a:prstGeom prst="rect">
            <a:avLst/>
          </a:prstGeom>
          <a:ln>
            <a:noFill/>
          </a:ln>
        </p:spPr>
      </p:pic>
      <p:sp>
        <p:nvSpPr>
          <p:cNvPr id="293" name="CustomShape 2"/>
          <p:cNvSpPr/>
          <p:nvPr/>
        </p:nvSpPr>
        <p:spPr>
          <a:xfrm>
            <a:off x="648000" y="5540400"/>
            <a:ext cx="8711640" cy="791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marL="216000" indent="-215640" algn="ctr">
              <a:lnSpc>
                <a:spcPct val="100000"/>
              </a:lnSpc>
              <a:buClr>
                <a:srgbClr val="000000"/>
              </a:buClr>
              <a:buSzPct val="45000"/>
              <a:buFont typeface="Wingdings" charset="2"/>
              <a:buChar char=""/>
            </a:pPr>
            <a:r>
              <a:rPr lang="el-GR" sz="3200" b="0" strike="noStrike" spc="-1">
                <a:latin typeface="Arial"/>
              </a:rPr>
              <a:t> </a:t>
            </a:r>
            <a:r>
              <a:rPr lang="el-GR" sz="2000" b="0" strike="noStrike" spc="-1">
                <a:solidFill>
                  <a:srgbClr val="333333"/>
                </a:solidFill>
                <a:latin typeface="Arial"/>
              </a:rPr>
              <a:t>Map of people who declare Russian as their native language for each district or city (in circles)</a:t>
            </a:r>
            <a:endParaRPr lang="el-GR" sz="20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Εικόνα 293"/>
          <p:cNvPicPr/>
          <p:nvPr/>
        </p:nvPicPr>
        <p:blipFill>
          <a:blip r:embed="rId2"/>
          <a:stretch/>
        </p:blipFill>
        <p:spPr>
          <a:xfrm>
            <a:off x="-432000" y="0"/>
            <a:ext cx="11880000" cy="7703640"/>
          </a:xfrm>
          <a:prstGeom prst="rect">
            <a:avLst/>
          </a:prstGeom>
          <a:ln>
            <a:noFill/>
          </a:ln>
        </p:spPr>
      </p:pic>
      <p:sp>
        <p:nvSpPr>
          <p:cNvPr id="295" name="CustomShape 1"/>
          <p:cNvSpPr/>
          <p:nvPr/>
        </p:nvSpPr>
        <p:spPr>
          <a:xfrm>
            <a:off x="612360" y="4986360"/>
            <a:ext cx="8855280" cy="488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l-GR" sz="3200" b="1" strike="noStrike" spc="-1">
                <a:solidFill>
                  <a:srgbClr val="FFFFFF"/>
                </a:solidFill>
                <a:latin typeface="Arial"/>
              </a:rPr>
              <a:t>The historical roots that lead to this...</a:t>
            </a:r>
            <a:endParaRPr lang="el-GR" sz="32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297" name="CustomShape 2"/>
          <p:cNvSpPr/>
          <p:nvPr/>
        </p:nvSpPr>
        <p:spPr>
          <a:xfrm>
            <a:off x="288000" y="1652760"/>
            <a:ext cx="863964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After the dissolution of the USSR in 1991, with the overthrow of socialism and the establishment of capitalism, tensions between peoples and nationalism began to resurface, but most importantly, like in the rest of the post soviet countries, the opposing parts of the Ukrainian bourgeois started competing over “who’s going to get what” .</a:t>
            </a:r>
            <a:endParaRPr lang="el-GR" sz="2400" b="0" strike="noStrike" spc="-1">
              <a:latin typeface="Arial"/>
            </a:endParaRPr>
          </a:p>
        </p:txBody>
      </p:sp>
      <p:sp>
        <p:nvSpPr>
          <p:cNvPr id="298" name="CustomShape 3"/>
          <p:cNvSpPr/>
          <p:nvPr/>
        </p:nvSpPr>
        <p:spPr>
          <a:xfrm>
            <a:off x="288000" y="4964760"/>
            <a:ext cx="863964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400" b="0" strike="noStrike" spc="-1">
                <a:solidFill>
                  <a:srgbClr val="333333"/>
                </a:solidFill>
                <a:latin typeface="Noto Sans Regular"/>
              </a:rPr>
              <a:t>Since then and up to the present day, Ukraine has been at the center of intense rivalries between the West and Russia.</a:t>
            </a:r>
            <a:endParaRPr lang="el-GR" sz="2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720000" y="596520"/>
            <a:ext cx="885528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el-GR" sz="4400" b="1" strike="noStrike" spc="-1">
                <a:solidFill>
                  <a:srgbClr val="333333"/>
                </a:solidFill>
                <a:latin typeface="Noto Sans Regular"/>
              </a:rPr>
              <a:t>How did we get here?</a:t>
            </a:r>
            <a:endParaRPr lang="el-GR" sz="4400" b="0" strike="noStrike" spc="-1">
              <a:latin typeface="Arial"/>
            </a:endParaRPr>
          </a:p>
        </p:txBody>
      </p:sp>
      <p:sp>
        <p:nvSpPr>
          <p:cNvPr id="300" name="CustomShape 2"/>
          <p:cNvSpPr/>
          <p:nvPr/>
        </p:nvSpPr>
        <p:spPr>
          <a:xfrm>
            <a:off x="288000" y="1440000"/>
            <a:ext cx="8639640" cy="503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301" name="CustomShape 3"/>
          <p:cNvSpPr/>
          <p:nvPr/>
        </p:nvSpPr>
        <p:spPr>
          <a:xfrm>
            <a:off x="288000" y="2098440"/>
            <a:ext cx="8639640" cy="3733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nSpc>
                <a:spcPct val="100000"/>
              </a:lnSpc>
              <a:spcAft>
                <a:spcPts val="1414"/>
              </a:spcAft>
              <a:buClr>
                <a:srgbClr val="EF2929"/>
              </a:buClr>
              <a:buSzPct val="45000"/>
              <a:buFont typeface="Wingdings" charset="2"/>
              <a:buChar char=""/>
            </a:pPr>
            <a:r>
              <a:rPr lang="el-GR" sz="2600" b="0" strike="noStrike" spc="-1">
                <a:solidFill>
                  <a:srgbClr val="333333"/>
                </a:solidFill>
                <a:latin typeface="Noto Sans Regular"/>
              </a:rPr>
              <a:t>2004:Presidential elections were held, in which the pro-Russian Viktor Yanukovych won the second round. However, the result was annulled by the "Orange Revolution," which was supported and driven by Western forces (USA-EU). As a result, Viktor Yushchenko became President.</a:t>
            </a:r>
            <a:endParaRPr lang="el-GR" sz="2600" b="0" strike="noStrike" spc="-1">
              <a:latin typeface="Arial"/>
            </a:endParaRPr>
          </a:p>
          <a:p>
            <a:pPr marL="432000" indent="-323640">
              <a:lnSpc>
                <a:spcPct val="100000"/>
              </a:lnSpc>
              <a:spcAft>
                <a:spcPts val="1414"/>
              </a:spcAft>
              <a:buClr>
                <a:srgbClr val="EF2929"/>
              </a:buClr>
              <a:buSzPct val="45000"/>
              <a:buFont typeface="Wingdings" charset="2"/>
              <a:buChar char=""/>
            </a:pPr>
            <a:r>
              <a:rPr lang="el-GR" sz="2600" b="0" strike="noStrike" spc="-1">
                <a:solidFill>
                  <a:srgbClr val="333333"/>
                </a:solidFill>
                <a:latin typeface="Noto Sans Regular"/>
              </a:rPr>
              <a:t>During Yushchenko's presidency, Russia cut off natural gas supplies to Ukraine and its transit to the EU twice, in 2006 and 2009.</a:t>
            </a:r>
            <a:endParaRPr lang="el-GR" sz="2600" b="0" strike="noStrike" spc="-1">
              <a:latin typeface="Arial"/>
            </a:endParaRPr>
          </a:p>
          <a:p>
            <a:pPr>
              <a:lnSpc>
                <a:spcPct val="100000"/>
              </a:lnSpc>
              <a:spcAft>
                <a:spcPts val="1414"/>
              </a:spcAft>
            </a:pPr>
            <a:r>
              <a:rPr lang="el-GR" sz="2800" b="0" strike="noStrike" spc="-1">
                <a:solidFill>
                  <a:srgbClr val="333333"/>
                </a:solidFill>
                <a:latin typeface="Noto Sans Regular"/>
              </a:rPr>
              <a:t> </a:t>
            </a:r>
            <a:endParaRPr lang="el-GR" sz="2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TotalTime>
  <Words>1994</Words>
  <Application>Microsoft Macintosh PowerPoint</Application>
  <PresentationFormat>Custom</PresentationFormat>
  <Paragraphs>114</Paragraphs>
  <Slides>33</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33</vt:i4>
      </vt:variant>
    </vt:vector>
  </HeadingPairs>
  <TitlesOfParts>
    <vt:vector size="44" baseType="lpstr">
      <vt:lpstr>Arial</vt:lpstr>
      <vt:lpstr>Noto Sans Regular</vt:lpstr>
      <vt:lpstr>Symbol</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dc:title>
  <dc:subject/>
  <dc:creator/>
  <dc:description/>
  <cp:lastModifiedBy>Sofia Tipaldou</cp:lastModifiedBy>
  <cp:revision>6</cp:revision>
  <dcterms:created xsi:type="dcterms:W3CDTF">2024-12-18T03:19:40Z</dcterms:created>
  <dcterms:modified xsi:type="dcterms:W3CDTF">2024-12-18T12:15:32Z</dcterms:modified>
  <dc:language>el-GR</dc:language>
</cp:coreProperties>
</file>