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3"/>
  </p:notesMasterIdLst>
  <p:sldIdLst>
    <p:sldId id="424" r:id="rId2"/>
    <p:sldId id="398" r:id="rId3"/>
    <p:sldId id="288" r:id="rId4"/>
    <p:sldId id="292" r:id="rId5"/>
    <p:sldId id="298" r:id="rId6"/>
    <p:sldId id="300" r:id="rId7"/>
    <p:sldId id="301" r:id="rId8"/>
    <p:sldId id="399" r:id="rId9"/>
    <p:sldId id="426" r:id="rId10"/>
    <p:sldId id="427" r:id="rId11"/>
    <p:sldId id="428" r:id="rId12"/>
    <p:sldId id="430" r:id="rId13"/>
    <p:sldId id="303" r:id="rId14"/>
    <p:sldId id="305" r:id="rId15"/>
    <p:sldId id="306" r:id="rId16"/>
    <p:sldId id="307" r:id="rId17"/>
    <p:sldId id="308" r:id="rId18"/>
    <p:sldId id="431" r:id="rId19"/>
    <p:sldId id="400" r:id="rId20"/>
    <p:sldId id="432" r:id="rId21"/>
    <p:sldId id="309" r:id="rId22"/>
    <p:sldId id="402" r:id="rId23"/>
    <p:sldId id="403" r:id="rId24"/>
    <p:sldId id="404" r:id="rId25"/>
    <p:sldId id="405" r:id="rId26"/>
    <p:sldId id="310" r:id="rId27"/>
    <p:sldId id="311" r:id="rId28"/>
    <p:sldId id="316" r:id="rId29"/>
    <p:sldId id="317" r:id="rId30"/>
    <p:sldId id="319" r:id="rId31"/>
    <p:sldId id="321" r:id="rId32"/>
    <p:sldId id="322" r:id="rId33"/>
    <p:sldId id="323" r:id="rId34"/>
    <p:sldId id="324" r:id="rId35"/>
    <p:sldId id="325" r:id="rId36"/>
    <p:sldId id="326" r:id="rId37"/>
    <p:sldId id="332" r:id="rId38"/>
    <p:sldId id="333" r:id="rId39"/>
    <p:sldId id="334" r:id="rId40"/>
    <p:sldId id="335" r:id="rId41"/>
    <p:sldId id="336" r:id="rId42"/>
    <p:sldId id="433" r:id="rId43"/>
    <p:sldId id="337" r:id="rId44"/>
    <p:sldId id="338" r:id="rId45"/>
    <p:sldId id="339" r:id="rId46"/>
    <p:sldId id="340" r:id="rId47"/>
    <p:sldId id="407" r:id="rId48"/>
    <p:sldId id="408" r:id="rId49"/>
    <p:sldId id="409" r:id="rId50"/>
    <p:sldId id="406" r:id="rId51"/>
    <p:sldId id="410" r:id="rId52"/>
    <p:sldId id="411" r:id="rId53"/>
    <p:sldId id="412" r:id="rId54"/>
    <p:sldId id="341" r:id="rId55"/>
    <p:sldId id="342" r:id="rId56"/>
    <p:sldId id="344" r:id="rId57"/>
    <p:sldId id="413" r:id="rId58"/>
    <p:sldId id="345" r:id="rId59"/>
    <p:sldId id="414" r:id="rId60"/>
    <p:sldId id="416" r:id="rId61"/>
    <p:sldId id="346" r:id="rId62"/>
    <p:sldId id="347" r:id="rId63"/>
    <p:sldId id="417" r:id="rId64"/>
    <p:sldId id="418" r:id="rId65"/>
    <p:sldId id="349" r:id="rId66"/>
    <p:sldId id="350" r:id="rId67"/>
    <p:sldId id="351" r:id="rId68"/>
    <p:sldId id="352" r:id="rId69"/>
    <p:sldId id="356" r:id="rId70"/>
    <p:sldId id="357" r:id="rId71"/>
    <p:sldId id="358" r:id="rId72"/>
    <p:sldId id="359" r:id="rId73"/>
    <p:sldId id="364" r:id="rId74"/>
    <p:sldId id="419" r:id="rId75"/>
    <p:sldId id="366" r:id="rId76"/>
    <p:sldId id="367" r:id="rId77"/>
    <p:sldId id="420" r:id="rId78"/>
    <p:sldId id="369" r:id="rId79"/>
    <p:sldId id="421" r:id="rId80"/>
    <p:sldId id="370" r:id="rId81"/>
    <p:sldId id="423" r:id="rId82"/>
    <p:sldId id="371" r:id="rId83"/>
    <p:sldId id="385" r:id="rId84"/>
    <p:sldId id="386" r:id="rId85"/>
    <p:sldId id="387" r:id="rId86"/>
    <p:sldId id="388" r:id="rId87"/>
    <p:sldId id="389" r:id="rId88"/>
    <p:sldId id="390" r:id="rId89"/>
    <p:sldId id="391" r:id="rId90"/>
    <p:sldId id="393" r:id="rId91"/>
    <p:sldId id="394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14B3B-0089-4CEF-B547-211C4AE70A06}" type="datetimeFigureOut">
              <a:rPr lang="en-US" smtClean="0"/>
              <a:pPr/>
              <a:t>10/19/2023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19C5E-2B77-4114-8485-0EE2420FAD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BA693-1C97-4A18-8513-78CF7FC4CCD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40B1B-A2F1-4627-8503-2E2F703A1BA0}" type="slidenum">
              <a:rPr lang="en-US"/>
              <a:pPr/>
              <a:t>10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40B1B-A2F1-4627-8503-2E2F703A1BA0}" type="slidenum">
              <a:rPr lang="en-US"/>
              <a:pPr/>
              <a:t>11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40B1B-A2F1-4627-8503-2E2F703A1BA0}" type="slidenum">
              <a:rPr lang="en-US"/>
              <a:pPr/>
              <a:t>12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4D383-5C01-4E70-B86D-CDB4B325537F}" type="slidenum">
              <a:rPr lang="en-US"/>
              <a:pPr/>
              <a:t>13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76859-D42F-4FA5-83D2-25626A5C87D7}" type="slidenum">
              <a:rPr lang="en-US"/>
              <a:pPr/>
              <a:t>14</a:t>
            </a:fld>
            <a:endParaRPr lang="en-US"/>
          </a:p>
        </p:txBody>
      </p:sp>
      <p:sp>
        <p:nvSpPr>
          <p:cNvPr id="159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3B4E6-897C-4614-A9B6-F9CEA749E222}" type="slidenum">
              <a:rPr lang="en-US"/>
              <a:pPr/>
              <a:t>15</a:t>
            </a:fld>
            <a:endParaRPr lang="en-US"/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0B633-4C1F-4214-9FE1-F37F35B550A6}" type="slidenum">
              <a:rPr lang="en-US"/>
              <a:pPr/>
              <a:t>16</a:t>
            </a:fld>
            <a:endParaRPr lang="en-US"/>
          </a:p>
        </p:txBody>
      </p:sp>
      <p:sp>
        <p:nvSpPr>
          <p:cNvPr id="159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B507D-D37F-4E73-8AF3-D159A5D9E585}" type="slidenum">
              <a:rPr lang="en-US"/>
              <a:pPr/>
              <a:t>17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B507D-D37F-4E73-8AF3-D159A5D9E585}" type="slidenum">
              <a:rPr lang="en-US"/>
              <a:pPr/>
              <a:t>18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B507D-D37F-4E73-8AF3-D159A5D9E585}" type="slidenum">
              <a:rPr lang="en-US"/>
              <a:pPr/>
              <a:t>19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15D93-0831-4552-A394-9524ABF8EF78}" type="slidenum">
              <a:rPr lang="en-US"/>
              <a:pPr/>
              <a:t>2</a:t>
            </a:fld>
            <a:endParaRPr lang="en-US"/>
          </a:p>
        </p:txBody>
      </p:sp>
      <p:sp>
        <p:nvSpPr>
          <p:cNvPr id="137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B507D-D37F-4E73-8AF3-D159A5D9E585}" type="slidenum">
              <a:rPr lang="en-US"/>
              <a:pPr/>
              <a:t>20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6C767-849F-4FC5-B946-C487E3306859}" type="slidenum">
              <a:rPr lang="en-US"/>
              <a:pPr/>
              <a:t>21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6C767-849F-4FC5-B946-C487E3306859}" type="slidenum">
              <a:rPr lang="en-US"/>
              <a:pPr/>
              <a:t>22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6C767-849F-4FC5-B946-C487E3306859}" type="slidenum">
              <a:rPr lang="en-US"/>
              <a:pPr/>
              <a:t>23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6C767-849F-4FC5-B946-C487E3306859}" type="slidenum">
              <a:rPr lang="en-US"/>
              <a:pPr/>
              <a:t>24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6C767-849F-4FC5-B946-C487E3306859}" type="slidenum">
              <a:rPr lang="en-US"/>
              <a:pPr/>
              <a:t>25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6A640-6C53-4E26-A6B8-4A61EA0B09A2}" type="slidenum">
              <a:rPr lang="en-US"/>
              <a:pPr/>
              <a:t>26</a:t>
            </a:fld>
            <a:endParaRPr lang="en-US"/>
          </a:p>
        </p:txBody>
      </p:sp>
      <p:sp>
        <p:nvSpPr>
          <p:cNvPr id="126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F1BB9-E97D-487F-8E5E-1AE26EAB4E71}" type="slidenum">
              <a:rPr lang="en-US"/>
              <a:pPr/>
              <a:t>27</a:t>
            </a:fld>
            <a:endParaRPr lang="en-US"/>
          </a:p>
        </p:txBody>
      </p:sp>
      <p:sp>
        <p:nvSpPr>
          <p:cNvPr id="141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1BB87-03B5-449D-8611-41AD6539108B}" type="slidenum">
              <a:rPr lang="en-US"/>
              <a:pPr/>
              <a:t>28</a:t>
            </a:fld>
            <a:endParaRPr lang="en-US"/>
          </a:p>
        </p:txBody>
      </p:sp>
      <p:sp>
        <p:nvSpPr>
          <p:cNvPr id="143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415FF-8BA4-4225-A4E0-ACED180AE3E0}" type="slidenum">
              <a:rPr lang="en-US"/>
              <a:pPr/>
              <a:t>29</a:t>
            </a:fld>
            <a:endParaRPr lang="en-US"/>
          </a:p>
        </p:txBody>
      </p:sp>
      <p:sp>
        <p:nvSpPr>
          <p:cNvPr id="142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DA068-1472-4376-A500-A040992A400D}" type="slidenum">
              <a:rPr lang="en-US"/>
              <a:pPr/>
              <a:t>3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E73FA-A53E-4ED7-9663-676CFEBEE3E6}" type="slidenum">
              <a:rPr lang="en-US"/>
              <a:pPr/>
              <a:t>30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16B75-5240-419B-A400-3DE8076508DB}" type="slidenum">
              <a:rPr lang="en-US"/>
              <a:pPr/>
              <a:t>31</a:t>
            </a:fld>
            <a:endParaRPr 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D5A7E-C230-40C0-B200-FDE07BF3B9A6}" type="slidenum">
              <a:rPr lang="en-US"/>
              <a:pPr/>
              <a:t>32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B2A3D-224E-460D-B508-20FA2A6FACF5}" type="slidenum">
              <a:rPr lang="en-US"/>
              <a:pPr/>
              <a:t>33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4476D-85C2-468E-9917-256664549AFE}" type="slidenum">
              <a:rPr lang="en-US"/>
              <a:pPr/>
              <a:t>34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89443-85FE-4263-BAC3-67B886AF095B}" type="slidenum">
              <a:rPr lang="en-US"/>
              <a:pPr/>
              <a:t>35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E03F1-8063-4469-9E39-60B91FFD5796}" type="slidenum">
              <a:rPr lang="en-US"/>
              <a:pPr/>
              <a:t>36</a:t>
            </a:fld>
            <a:endParaRPr lang="en-US"/>
          </a:p>
        </p:txBody>
      </p:sp>
      <p:sp>
        <p:nvSpPr>
          <p:cNvPr id="174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49CE9-08C9-4506-B4CA-7578FEC1A47F}" type="slidenum">
              <a:rPr lang="en-US"/>
              <a:pPr/>
              <a:t>37</a:t>
            </a:fld>
            <a:endParaRPr lang="en-US"/>
          </a:p>
        </p:txBody>
      </p:sp>
      <p:sp>
        <p:nvSpPr>
          <p:cNvPr id="145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8ACAC-F5A4-4A07-B044-20C9C03924B4}" type="slidenum">
              <a:rPr lang="en-US"/>
              <a:pPr/>
              <a:t>38</a:t>
            </a:fld>
            <a:endParaRPr lang="en-US"/>
          </a:p>
        </p:txBody>
      </p:sp>
      <p:sp>
        <p:nvSpPr>
          <p:cNvPr id="145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8A0CC-52FD-489A-BB69-F5CEBEAB1807}" type="slidenum">
              <a:rPr lang="en-US"/>
              <a:pPr/>
              <a:t>39</a:t>
            </a:fld>
            <a:endParaRPr lang="en-US"/>
          </a:p>
        </p:txBody>
      </p:sp>
      <p:sp>
        <p:nvSpPr>
          <p:cNvPr id="145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95ECB6-777B-4463-B4DD-A7239B087C8D}" type="slidenum">
              <a:rPr lang="en-US"/>
              <a:pPr/>
              <a:t>4</a:t>
            </a:fld>
            <a:endParaRPr lang="en-US"/>
          </a:p>
        </p:txBody>
      </p:sp>
      <p:sp>
        <p:nvSpPr>
          <p:cNvPr id="126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931B6-E372-4BE8-8729-031DDC21B6A9}" type="slidenum">
              <a:rPr lang="en-US"/>
              <a:pPr/>
              <a:t>40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0D23E-A9B3-46F4-85CA-1C2FF850ADF2}" type="slidenum">
              <a:rPr lang="en-US"/>
              <a:pPr/>
              <a:t>41</a:t>
            </a:fld>
            <a:endParaRPr lang="en-US"/>
          </a:p>
        </p:txBody>
      </p:sp>
      <p:sp>
        <p:nvSpPr>
          <p:cNvPr id="146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0D23E-A9B3-46F4-85CA-1C2FF850ADF2}" type="slidenum">
              <a:rPr lang="en-US"/>
              <a:pPr/>
              <a:t>42</a:t>
            </a:fld>
            <a:endParaRPr lang="en-US"/>
          </a:p>
        </p:txBody>
      </p:sp>
      <p:sp>
        <p:nvSpPr>
          <p:cNvPr id="146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AC941-8697-40B6-A5EE-76D53FD1731A}" type="slidenum">
              <a:rPr lang="en-US"/>
              <a:pPr/>
              <a:t>43</a:t>
            </a:fld>
            <a:endParaRPr lang="en-US"/>
          </a:p>
        </p:txBody>
      </p:sp>
      <p:sp>
        <p:nvSpPr>
          <p:cNvPr id="146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83569-6FB1-40A6-9224-3D107DC6F7DC}" type="slidenum">
              <a:rPr lang="en-US"/>
              <a:pPr/>
              <a:t>44</a:t>
            </a:fld>
            <a:endParaRPr lang="en-US"/>
          </a:p>
        </p:txBody>
      </p:sp>
      <p:sp>
        <p:nvSpPr>
          <p:cNvPr id="147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778AE-0D78-4BE1-A285-73DF1EBCAD77}" type="slidenum">
              <a:rPr lang="en-US"/>
              <a:pPr/>
              <a:t>45</a:t>
            </a:fld>
            <a:endParaRPr lang="en-US"/>
          </a:p>
        </p:txBody>
      </p:sp>
      <p:sp>
        <p:nvSpPr>
          <p:cNvPr id="147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D366-F806-4768-8534-109457F4032E}" type="slidenum">
              <a:rPr lang="en-US"/>
              <a:pPr/>
              <a:t>46</a:t>
            </a:fld>
            <a:endParaRPr lang="en-US"/>
          </a:p>
        </p:txBody>
      </p:sp>
      <p:sp>
        <p:nvSpPr>
          <p:cNvPr id="147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D366-F806-4768-8534-109457F4032E}" type="slidenum">
              <a:rPr lang="en-US"/>
              <a:pPr/>
              <a:t>47</a:t>
            </a:fld>
            <a:endParaRPr lang="en-US"/>
          </a:p>
        </p:txBody>
      </p:sp>
      <p:sp>
        <p:nvSpPr>
          <p:cNvPr id="147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D366-F806-4768-8534-109457F4032E}" type="slidenum">
              <a:rPr lang="en-US"/>
              <a:pPr/>
              <a:t>48</a:t>
            </a:fld>
            <a:endParaRPr lang="en-US"/>
          </a:p>
        </p:txBody>
      </p:sp>
      <p:sp>
        <p:nvSpPr>
          <p:cNvPr id="147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D366-F806-4768-8534-109457F4032E}" type="slidenum">
              <a:rPr lang="en-US"/>
              <a:pPr/>
              <a:t>49</a:t>
            </a:fld>
            <a:endParaRPr lang="en-US"/>
          </a:p>
        </p:txBody>
      </p:sp>
      <p:sp>
        <p:nvSpPr>
          <p:cNvPr id="147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6CE64-816E-4248-9C6C-A28A0ED08AB0}" type="slidenum">
              <a:rPr lang="en-US"/>
              <a:pPr/>
              <a:t>5</a:t>
            </a:fld>
            <a:endParaRPr lang="en-US"/>
          </a:p>
        </p:txBody>
      </p:sp>
      <p:sp>
        <p:nvSpPr>
          <p:cNvPr id="141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D366-F806-4768-8534-109457F4032E}" type="slidenum">
              <a:rPr lang="en-US"/>
              <a:pPr/>
              <a:t>50</a:t>
            </a:fld>
            <a:endParaRPr lang="en-US"/>
          </a:p>
        </p:txBody>
      </p:sp>
      <p:sp>
        <p:nvSpPr>
          <p:cNvPr id="147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43621-9856-4DF2-8EFC-E13596EE21D9}" type="slidenum">
              <a:rPr lang="en-US"/>
              <a:pPr/>
              <a:t>51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43621-9856-4DF2-8EFC-E13596EE21D9}" type="slidenum">
              <a:rPr lang="en-US"/>
              <a:pPr/>
              <a:t>52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43621-9856-4DF2-8EFC-E13596EE21D9}" type="slidenum">
              <a:rPr lang="en-US"/>
              <a:pPr/>
              <a:t>53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43621-9856-4DF2-8EFC-E13596EE21D9}" type="slidenum">
              <a:rPr lang="en-US"/>
              <a:pPr/>
              <a:t>54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34E3D-9F55-4DDA-B028-757851210D88}" type="slidenum">
              <a:rPr lang="en-US"/>
              <a:pPr/>
              <a:t>55</a:t>
            </a:fld>
            <a:endParaRPr lang="en-US"/>
          </a:p>
        </p:txBody>
      </p:sp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90B2C-DDA0-44F5-BE77-3F6154E861A0}" type="slidenum">
              <a:rPr lang="en-US"/>
              <a:pPr/>
              <a:t>56</a:t>
            </a:fld>
            <a:endParaRPr lang="en-US"/>
          </a:p>
        </p:txBody>
      </p:sp>
      <p:sp>
        <p:nvSpPr>
          <p:cNvPr id="148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90B2C-DDA0-44F5-BE77-3F6154E861A0}" type="slidenum">
              <a:rPr lang="en-US"/>
              <a:pPr/>
              <a:t>57</a:t>
            </a:fld>
            <a:endParaRPr lang="en-US"/>
          </a:p>
        </p:txBody>
      </p:sp>
      <p:sp>
        <p:nvSpPr>
          <p:cNvPr id="148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9692A-7180-40CB-90A3-BA5BF6D83E56}" type="slidenum">
              <a:rPr lang="en-US"/>
              <a:pPr/>
              <a:t>58</a:t>
            </a:fld>
            <a:endParaRPr lang="en-US"/>
          </a:p>
        </p:txBody>
      </p:sp>
      <p:sp>
        <p:nvSpPr>
          <p:cNvPr id="148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90B2C-DDA0-44F5-BE77-3F6154E861A0}" type="slidenum">
              <a:rPr lang="en-US"/>
              <a:pPr/>
              <a:t>59</a:t>
            </a:fld>
            <a:endParaRPr lang="en-US"/>
          </a:p>
        </p:txBody>
      </p:sp>
      <p:sp>
        <p:nvSpPr>
          <p:cNvPr id="148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27124-C20A-4A09-9E02-E38061CB363C}" type="slidenum">
              <a:rPr lang="en-US"/>
              <a:pPr/>
              <a:t>6</a:t>
            </a:fld>
            <a:endParaRPr lang="en-US"/>
          </a:p>
        </p:txBody>
      </p:sp>
      <p:sp>
        <p:nvSpPr>
          <p:cNvPr id="138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90B2C-DDA0-44F5-BE77-3F6154E861A0}" type="slidenum">
              <a:rPr lang="en-US"/>
              <a:pPr/>
              <a:t>60</a:t>
            </a:fld>
            <a:endParaRPr lang="en-US"/>
          </a:p>
        </p:txBody>
      </p:sp>
      <p:sp>
        <p:nvSpPr>
          <p:cNvPr id="148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7540C-6494-4B56-975F-2794E87F8A1C}" type="slidenum">
              <a:rPr lang="en-US"/>
              <a:pPr/>
              <a:t>61</a:t>
            </a:fld>
            <a:endParaRPr lang="en-US"/>
          </a:p>
        </p:txBody>
      </p:sp>
      <p:sp>
        <p:nvSpPr>
          <p:cNvPr id="148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F6C09-4F4A-4F9A-AF2F-83F4E402574D}" type="slidenum">
              <a:rPr lang="en-US"/>
              <a:pPr/>
              <a:t>62</a:t>
            </a:fld>
            <a:endParaRPr lang="en-US"/>
          </a:p>
        </p:txBody>
      </p:sp>
      <p:sp>
        <p:nvSpPr>
          <p:cNvPr id="148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F6C09-4F4A-4F9A-AF2F-83F4E402574D}" type="slidenum">
              <a:rPr lang="en-US"/>
              <a:pPr/>
              <a:t>63</a:t>
            </a:fld>
            <a:endParaRPr lang="en-US"/>
          </a:p>
        </p:txBody>
      </p:sp>
      <p:sp>
        <p:nvSpPr>
          <p:cNvPr id="148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85520-CDAA-472D-9523-19058A58F8A0}" type="slidenum">
              <a:rPr lang="en-US"/>
              <a:pPr/>
              <a:t>64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CFEE3-A80B-4983-AD2A-721D7A769225}" type="slidenum">
              <a:rPr lang="en-US"/>
              <a:pPr/>
              <a:t>65</a:t>
            </a:fld>
            <a:endParaRPr lang="en-US"/>
          </a:p>
        </p:txBody>
      </p:sp>
      <p:sp>
        <p:nvSpPr>
          <p:cNvPr id="149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C9212-1BA3-4172-AAA3-25C67C564AEC}" type="slidenum">
              <a:rPr lang="en-US"/>
              <a:pPr/>
              <a:t>66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509DB-4390-4C43-B2CF-93F63D07CB81}" type="slidenum">
              <a:rPr lang="en-US"/>
              <a:pPr/>
              <a:t>67</a:t>
            </a:fld>
            <a:endParaRPr lang="en-US"/>
          </a:p>
        </p:txBody>
      </p:sp>
      <p:sp>
        <p:nvSpPr>
          <p:cNvPr id="149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FD8B8-E73B-4CFE-A909-1B3A635A2398}" type="slidenum">
              <a:rPr lang="en-US"/>
              <a:pPr/>
              <a:t>68</a:t>
            </a:fld>
            <a:endParaRPr lang="en-US"/>
          </a:p>
        </p:txBody>
      </p:sp>
      <p:sp>
        <p:nvSpPr>
          <p:cNvPr id="149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111B0-40F6-4F24-B93F-F9C13262199F}" type="slidenum">
              <a:rPr lang="en-US"/>
              <a:pPr/>
              <a:t>69</a:t>
            </a:fld>
            <a:endParaRPr lang="en-US"/>
          </a:p>
        </p:txBody>
      </p:sp>
      <p:sp>
        <p:nvSpPr>
          <p:cNvPr id="150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40B1B-A2F1-4627-8503-2E2F703A1BA0}" type="slidenum">
              <a:rPr lang="en-US"/>
              <a:pPr/>
              <a:t>7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670E4-A96C-4758-BFD7-2704CFC11D40}" type="slidenum">
              <a:rPr lang="en-US"/>
              <a:pPr/>
              <a:t>70</a:t>
            </a:fld>
            <a:endParaRPr lang="en-US"/>
          </a:p>
        </p:txBody>
      </p:sp>
      <p:sp>
        <p:nvSpPr>
          <p:cNvPr id="150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BD15B0-726B-4E49-9C32-CC613482FB5A}" type="slidenum">
              <a:rPr lang="en-US"/>
              <a:pPr/>
              <a:t>71</a:t>
            </a:fld>
            <a:endParaRPr lang="en-US"/>
          </a:p>
        </p:txBody>
      </p:sp>
      <p:sp>
        <p:nvSpPr>
          <p:cNvPr id="151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600FD-1EA7-477E-BF12-AA0EEE243490}" type="slidenum">
              <a:rPr lang="en-US"/>
              <a:pPr/>
              <a:t>72</a:t>
            </a:fld>
            <a:endParaRPr lang="en-US"/>
          </a:p>
        </p:txBody>
      </p:sp>
      <p:sp>
        <p:nvSpPr>
          <p:cNvPr id="151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CF9E8-E85E-4DEC-99DE-9D0793C26F21}" type="slidenum">
              <a:rPr lang="en-US"/>
              <a:pPr/>
              <a:t>73</a:t>
            </a:fld>
            <a:endParaRPr lang="en-US"/>
          </a:p>
        </p:txBody>
      </p:sp>
      <p:sp>
        <p:nvSpPr>
          <p:cNvPr id="152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CF9E8-E85E-4DEC-99DE-9D0793C26F21}" type="slidenum">
              <a:rPr lang="en-US"/>
              <a:pPr/>
              <a:t>74</a:t>
            </a:fld>
            <a:endParaRPr lang="en-US"/>
          </a:p>
        </p:txBody>
      </p:sp>
      <p:sp>
        <p:nvSpPr>
          <p:cNvPr id="152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10D1E-022B-40C6-AFA0-567C2AF52550}" type="slidenum">
              <a:rPr lang="en-US"/>
              <a:pPr/>
              <a:t>75</a:t>
            </a:fld>
            <a:endParaRPr lang="en-US"/>
          </a:p>
        </p:txBody>
      </p:sp>
      <p:sp>
        <p:nvSpPr>
          <p:cNvPr id="152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E6B3D-1D4E-4436-80A7-33CE233DF796}" type="slidenum">
              <a:rPr lang="en-US"/>
              <a:pPr/>
              <a:t>76</a:t>
            </a:fld>
            <a:endParaRPr lang="en-US"/>
          </a:p>
        </p:txBody>
      </p:sp>
      <p:sp>
        <p:nvSpPr>
          <p:cNvPr id="152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571BC-4D86-4CF2-849E-04121F99C0BA}" type="slidenum">
              <a:rPr lang="en-US"/>
              <a:pPr/>
              <a:t>77</a:t>
            </a:fld>
            <a:endParaRPr lang="en-US"/>
          </a:p>
        </p:txBody>
      </p:sp>
      <p:sp>
        <p:nvSpPr>
          <p:cNvPr id="153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FDB2D-74DC-49A0-805C-3E51537A10C6}" type="slidenum">
              <a:rPr lang="en-US"/>
              <a:pPr/>
              <a:t>78</a:t>
            </a:fld>
            <a:endParaRPr lang="en-US"/>
          </a:p>
        </p:txBody>
      </p:sp>
      <p:sp>
        <p:nvSpPr>
          <p:cNvPr id="153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3BA28-6A02-46E7-8AE5-C667AEDC48E2}" type="slidenum">
              <a:rPr lang="en-US"/>
              <a:pPr/>
              <a:t>79</a:t>
            </a:fld>
            <a:endParaRPr lang="en-US"/>
          </a:p>
        </p:txBody>
      </p:sp>
      <p:sp>
        <p:nvSpPr>
          <p:cNvPr id="153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40B1B-A2F1-4627-8503-2E2F703A1BA0}" type="slidenum">
              <a:rPr lang="en-US"/>
              <a:pPr/>
              <a:t>8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3BA28-6A02-46E7-8AE5-C667AEDC48E2}" type="slidenum">
              <a:rPr lang="en-US"/>
              <a:pPr/>
              <a:t>80</a:t>
            </a:fld>
            <a:endParaRPr lang="en-US"/>
          </a:p>
        </p:txBody>
      </p:sp>
      <p:sp>
        <p:nvSpPr>
          <p:cNvPr id="153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3BA28-6A02-46E7-8AE5-C667AEDC48E2}" type="slidenum">
              <a:rPr lang="en-US"/>
              <a:pPr/>
              <a:t>81</a:t>
            </a:fld>
            <a:endParaRPr lang="en-US"/>
          </a:p>
        </p:txBody>
      </p:sp>
      <p:sp>
        <p:nvSpPr>
          <p:cNvPr id="153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2CD02-3A6C-4467-84D7-9080ABFC25F3}" type="slidenum">
              <a:rPr lang="en-US"/>
              <a:pPr/>
              <a:t>82</a:t>
            </a:fld>
            <a:endParaRPr lang="en-US"/>
          </a:p>
        </p:txBody>
      </p:sp>
      <p:sp>
        <p:nvSpPr>
          <p:cNvPr id="159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12E59-1077-4B6F-A90D-587B16855086}" type="slidenum">
              <a:rPr lang="en-US"/>
              <a:pPr/>
              <a:t>83</a:t>
            </a:fld>
            <a:endParaRPr lang="en-US"/>
          </a:p>
        </p:txBody>
      </p:sp>
      <p:sp>
        <p:nvSpPr>
          <p:cNvPr id="155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A3782-79D5-4B98-9BD3-F7238A61A0F6}" type="slidenum">
              <a:rPr lang="en-US"/>
              <a:pPr/>
              <a:t>84</a:t>
            </a:fld>
            <a:endParaRPr lang="en-US"/>
          </a:p>
        </p:txBody>
      </p:sp>
      <p:sp>
        <p:nvSpPr>
          <p:cNvPr id="155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6D396-0778-4BB3-B74B-B984D2D59B45}" type="slidenum">
              <a:rPr lang="en-US"/>
              <a:pPr/>
              <a:t>85</a:t>
            </a:fld>
            <a:endParaRPr lang="en-US"/>
          </a:p>
        </p:txBody>
      </p:sp>
      <p:sp>
        <p:nvSpPr>
          <p:cNvPr id="155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DCE20-5109-4099-A7AF-DC6A252B84AB}" type="slidenum">
              <a:rPr lang="en-US"/>
              <a:pPr/>
              <a:t>86</a:t>
            </a:fld>
            <a:endParaRPr lang="en-US"/>
          </a:p>
        </p:txBody>
      </p:sp>
      <p:sp>
        <p:nvSpPr>
          <p:cNvPr id="155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8E2C9-684D-435E-818E-7CBEA95E7DB2}" type="slidenum">
              <a:rPr lang="en-US"/>
              <a:pPr/>
              <a:t>87</a:t>
            </a:fld>
            <a:endParaRPr lang="en-US"/>
          </a:p>
        </p:txBody>
      </p:sp>
      <p:sp>
        <p:nvSpPr>
          <p:cNvPr id="155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86B4B-38B6-4E60-9139-E384952CE6BB}" type="slidenum">
              <a:rPr lang="en-US"/>
              <a:pPr/>
              <a:t>88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DF2BD-A2ED-45A8-9AAF-B9FA77F672E7}" type="slidenum">
              <a:rPr lang="en-US"/>
              <a:pPr/>
              <a:t>89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40B1B-A2F1-4627-8503-2E2F703A1BA0}" type="slidenum">
              <a:rPr lang="en-US"/>
              <a:pPr/>
              <a:t>9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D4239-E2F6-43B0-88C6-0889946FDFA9}" type="slidenum">
              <a:rPr lang="en-US"/>
              <a:pPr/>
              <a:t>90</a:t>
            </a:fld>
            <a:endParaRPr lang="en-US"/>
          </a:p>
        </p:txBody>
      </p:sp>
      <p:sp>
        <p:nvSpPr>
          <p:cNvPr id="161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DBCB-1C5E-442D-9CA6-D09B821FDAE7}" type="slidenum">
              <a:rPr lang="en-US"/>
              <a:pPr/>
              <a:t>91</a:t>
            </a:fld>
            <a:endParaRPr lang="en-US"/>
          </a:p>
        </p:txBody>
      </p:sp>
      <p:sp>
        <p:nvSpPr>
          <p:cNvPr id="162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methods.net/interface/packages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r-forge.r-project.org/forum/forum.php?forum_id=78&amp;group_id=34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unity.rstudio.com/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-projec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support.rstudio.com/hc/en-us/articles/200711853-Keyboard-Shortcuts" TargetMode="External"/><Relationship Id="rId4" Type="http://schemas.openxmlformats.org/officeDocument/2006/relationships/hyperlink" Target="https://www.rstudio.com/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methods.net/input/datatypes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r-project.org/web/packages/foreign/index.html" TargetMode="Externa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methods.net/interface/packages.html" TargetMode="External"/><Relationship Id="rId4" Type="http://schemas.openxmlformats.org/officeDocument/2006/relationships/hyperlink" Target="http://cran.r-project.org/web/packages/Hmisc/index.html" TargetMode="Externa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r-project.org/web/packages/foreign/index.html" TargetMode="Externa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an.r-project.org/web/packages/xlsReadWrite/index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gking.harvard.edu/amelia/" TargetMode="Externa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an.us.r-project.org/web/packages/mitools/index.html" TargetMode="External"/><Relationship Id="rId4" Type="http://schemas.openxmlformats.org/officeDocument/2006/relationships/hyperlink" Target="http://web.inter.nl.net/users/S.van.Buuren/mi/hmtl/mice.htm" TargetMode="Externa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regexlib.com/CheatSheet.aspx" TargetMode="External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ovejackdaniels.com/regular_expressions_cheat_sheet.pdf" TargetMode="Externa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methods.net/management/subset.html" TargetMode="External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tmethods.net/input/missingdat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>
                <a:latin typeface="Times New Roman" pitchFamily="18" charset="0"/>
              </a:rPr>
              <a:t>Applied Statistics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928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Times New Roman" pitchFamily="18" charset="0"/>
              </a:rPr>
              <a:t>Spring Semester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C5883-DA1F-46DD-A563-7884508C04F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703B-5050-474B-A0E2-4FE1F3505504}" type="slidenum">
              <a:rPr lang="en-US"/>
              <a:pPr/>
              <a:t>10</a:t>
            </a:fld>
            <a:endParaRPr lang="en-US"/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Arithmetic with R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839200" cy="5943600"/>
          </a:xfrm>
        </p:spPr>
        <p:txBody>
          <a:bodyPr>
            <a:normAutofit/>
          </a:bodyPr>
          <a:lstStyle/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 basic concept in (statistical) programming is called a variable.</a:t>
            </a: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 variable allows you to store a value (e.g. 4) or an object (e.g. a function description) in R. You can then later use this variable's name to easily access the value or the object that is stored within this variable.</a:t>
            </a: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You can assign a value 4 to a variable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my_var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with the command</a:t>
            </a:r>
          </a:p>
          <a:p>
            <a:pPr marL="381000" indent="-381000" algn="just"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my_var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 &lt;- 4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703B-5050-474B-A0E2-4FE1F3505504}" type="slidenum">
              <a:rPr lang="en-US"/>
              <a:pPr/>
              <a:t>11</a:t>
            </a:fld>
            <a:endParaRPr lang="en-US"/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Arithmetic with R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839200" cy="5943600"/>
          </a:xfrm>
        </p:spPr>
        <p:txBody>
          <a:bodyPr>
            <a:normAutofit/>
          </a:bodyPr>
          <a:lstStyle/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Suppose you have a fruit basket with five apples. As a data analyst in training, you want to store the number of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apples in a variable with the name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my_apples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Assign the value 5 to the variable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my_apples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and the value 6 to the variable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my_oranges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my_apples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 &lt;- 5</a:t>
            </a:r>
          </a:p>
          <a:p>
            <a:pPr marL="381000" indent="-381000" algn="ctr">
              <a:buNone/>
            </a:pPr>
            <a:r>
              <a:rPr lang="en-GB" sz="28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my_oranges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 &lt;- 6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GB" sz="2800" dirty="0">
              <a:latin typeface="Courier New" pitchFamily="49" charset="0"/>
              <a:cs typeface="Courier New" pitchFamily="49" charset="0"/>
            </a:endParaRP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Create the variable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my_fruit</a:t>
            </a:r>
            <a:endParaRPr lang="en-GB" sz="2800" dirty="0">
              <a:latin typeface="Courier New" pitchFamily="49" charset="0"/>
              <a:cs typeface="Courier New" pitchFamily="49" charset="0"/>
            </a:endParaRPr>
          </a:p>
          <a:p>
            <a:pPr marL="381000" indent="-381000" algn="just"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my_fruit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my_apples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my_oranges</a:t>
            </a:r>
            <a:endParaRPr lang="en-GB" sz="2800" dirty="0">
              <a:latin typeface="Courier New" pitchFamily="49" charset="0"/>
              <a:cs typeface="Courier New" pitchFamily="49" charset="0"/>
            </a:endParaRP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Print out the value of the variable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my_fruit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None/>
            </a:pPr>
            <a:r>
              <a:rPr lang="el-GR" sz="280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my_fruit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 </a:t>
            </a:r>
            <a:endParaRPr lang="el-GR" sz="2800" dirty="0">
              <a:latin typeface="Courier New" pitchFamily="49" charset="0"/>
              <a:cs typeface="Courier New" pitchFamily="49" charset="0"/>
            </a:endParaRPr>
          </a:p>
          <a:p>
            <a:pPr marL="381000" indent="-381000" algn="just">
              <a:buNone/>
            </a:pPr>
            <a:endParaRPr lang="en-GB" sz="2800" dirty="0">
              <a:latin typeface="Courier New" pitchFamily="49" charset="0"/>
              <a:cs typeface="Courier New" pitchFamily="49" charset="0"/>
            </a:endParaRPr>
          </a:p>
          <a:p>
            <a:pPr marL="381000" indent="-381000" algn="just"/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None/>
            </a:pPr>
            <a:endParaRPr lang="el-GR" sz="2800" dirty="0">
              <a:latin typeface="Courier New" pitchFamily="49" charset="0"/>
              <a:cs typeface="Courier New" pitchFamily="49" charset="0"/>
            </a:endParaRPr>
          </a:p>
          <a:p>
            <a:pPr marL="381000" indent="-381000" algn="just">
              <a:buNone/>
            </a:pPr>
            <a:endParaRPr lang="en-US" sz="2800" dirty="0" err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703B-5050-474B-A0E2-4FE1F3505504}" type="slidenum">
              <a:rPr lang="en-US"/>
              <a:pPr/>
              <a:t>12</a:t>
            </a:fld>
            <a:endParaRPr lang="en-US"/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Arithmetic with R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839200" cy="5943600"/>
          </a:xfrm>
        </p:spPr>
        <p:txBody>
          <a:bodyPr>
            <a:normAutofit fontScale="92500" lnSpcReduction="10000"/>
          </a:bodyPr>
          <a:lstStyle/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+ operator works with numeric variables in R. </a:t>
            </a: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It is not possible to assign the addition of a numeric and a character variable to the variable </a:t>
            </a:r>
            <a:r>
              <a:rPr lang="en-GB" sz="2900" dirty="0" err="1">
                <a:latin typeface="Courier New" pitchFamily="49" charset="0"/>
                <a:cs typeface="Courier New" pitchFamily="49" charset="0"/>
              </a:rPr>
              <a:t>my_fruit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This is not possible.</a:t>
            </a: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Assign a value to the variable </a:t>
            </a:r>
            <a:r>
              <a:rPr lang="en-GB" sz="2900" dirty="0" err="1">
                <a:latin typeface="Courier New" pitchFamily="49" charset="0"/>
                <a:cs typeface="Courier New" pitchFamily="49" charset="0"/>
              </a:rPr>
              <a:t>my_apples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&lt;- 5 </a:t>
            </a: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Fix the assignment of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my_oranges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my_oranges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 &lt;- "six" </a:t>
            </a: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Create the variable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my_fruit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and print it out</a:t>
            </a:r>
          </a:p>
          <a:p>
            <a:pPr marL="381000" indent="-381000" algn="just"/>
            <a:r>
              <a:rPr lang="en-GB" sz="2900" dirty="0" err="1">
                <a:latin typeface="Courier New" pitchFamily="49" charset="0"/>
                <a:cs typeface="Courier New" pitchFamily="49" charset="0"/>
              </a:rPr>
              <a:t>my_fruit</a:t>
            </a:r>
            <a:r>
              <a:rPr lang="en-GB" sz="29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900" dirty="0" err="1">
                <a:latin typeface="Courier New" pitchFamily="49" charset="0"/>
                <a:cs typeface="Courier New" pitchFamily="49" charset="0"/>
              </a:rPr>
              <a:t>my_apples</a:t>
            </a:r>
            <a:r>
              <a:rPr lang="en-GB" sz="29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sz="2900" dirty="0" err="1">
                <a:latin typeface="Courier New" pitchFamily="49" charset="0"/>
                <a:cs typeface="Courier New" pitchFamily="49" charset="0"/>
              </a:rPr>
              <a:t>my_oranges</a:t>
            </a:r>
            <a:r>
              <a:rPr lang="en-GB" sz="29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81000" indent="-381000" algn="just"/>
            <a:r>
              <a:rPr lang="en-GB" sz="2900" dirty="0" err="1">
                <a:latin typeface="Courier New" pitchFamily="49" charset="0"/>
                <a:cs typeface="Courier New" pitchFamily="49" charset="0"/>
              </a:rPr>
              <a:t>my_fruit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Run  the above once and read the error message. Make sure to understand why this did not work.</a:t>
            </a: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You correct this by setting the </a:t>
            </a:r>
            <a:r>
              <a:rPr lang="en-GB" sz="2900" dirty="0" err="1">
                <a:latin typeface="Courier New" pitchFamily="49" charset="0"/>
                <a:cs typeface="Courier New" pitchFamily="49" charset="0"/>
              </a:rPr>
              <a:t>my_oranges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variable to a numeric value, not a string!</a:t>
            </a:r>
          </a:p>
          <a:p>
            <a:pPr marL="381000" indent="-381000" algn="just"/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CD32-9BB4-4A59-8075-9A808A964117}" type="slidenum">
              <a:rPr lang="en-US"/>
              <a:pPr/>
              <a:t>13</a:t>
            </a:fld>
            <a:endParaRPr lang="en-US"/>
          </a:p>
        </p:txBody>
      </p:sp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Introduction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410200"/>
          </a:xfrm>
        </p:spPr>
        <p:txBody>
          <a:bodyPr>
            <a:noAutofit/>
          </a:bodyPr>
          <a:lstStyle/>
          <a:p>
            <a:pPr marL="381000" indent="-38100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Results of calculations can be stored in objects using the assignment operators: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 arrow  (&lt;- ) formed by a smaller than character and a hyphen without a space!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The equal character (=).</a:t>
            </a:r>
          </a:p>
          <a:p>
            <a:pPr marL="381000" indent="-38100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These objects can then be used in other calculations. To print the object just enter the name of the object. There are some restrictions when giving an object a name: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Object names cannot contain `strange' symbols like !, +, -, #.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 dot (.) and an underscore ( _ ) are allowed, also a name starting with a dot.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Object names can contain a number but cannot start with a number.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R is case sensitive,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600" u="sng" dirty="0">
                <a:latin typeface="Times New Roman" pitchFamily="18" charset="0"/>
                <a:cs typeface="Times New Roman" pitchFamily="18" charset="0"/>
              </a:rPr>
              <a:t>two different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objects, as well as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676F-C507-4B86-B463-4D8841AE1315}" type="slidenum">
              <a:rPr lang="en-US"/>
              <a:pPr/>
              <a:t>14</a:t>
            </a:fld>
            <a:endParaRPr lang="en-US"/>
          </a:p>
        </p:txBody>
      </p:sp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 example</a:t>
            </a:r>
          </a:p>
        </p:txBody>
      </p:sp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5638800"/>
          </a:xfrm>
        </p:spPr>
        <p:txBody>
          <a:bodyPr>
            <a:noAutofit/>
          </a:bodyPr>
          <a:lstStyle/>
          <a:p>
            <a:pPr marL="1257300" lvl="2" indent="-342900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    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&gt; 2*3*4*5              # * denotes ’multiply’</a:t>
            </a:r>
            <a:br>
              <a:rPr lang="en-GB" dirty="0"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latin typeface="Courier New" pitchFamily="49" charset="0"/>
                <a:cs typeface="Courier New" pitchFamily="49" charset="0"/>
              </a:rPr>
              <a:t>[1] 120</a:t>
            </a:r>
          </a:p>
          <a:p>
            <a:pPr marL="1257300" lvl="2" indent="-342900">
              <a:lnSpc>
                <a:spcPct val="80000"/>
              </a:lnSpc>
              <a:buFont typeface="Wingdings" pitchFamily="2" charset="2"/>
              <a:buNone/>
            </a:pPr>
            <a:br>
              <a:rPr lang="en-GB" dirty="0"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(10)               # the square root of 10</a:t>
            </a:r>
            <a:br>
              <a:rPr lang="en-GB" dirty="0"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latin typeface="Courier New" pitchFamily="49" charset="0"/>
                <a:cs typeface="Courier New" pitchFamily="49" charset="0"/>
              </a:rPr>
              <a:t>[1] 3.162278</a:t>
            </a:r>
          </a:p>
          <a:p>
            <a:pPr marL="1257300" lvl="2" indent="-342900">
              <a:lnSpc>
                <a:spcPct val="80000"/>
              </a:lnSpc>
              <a:buFont typeface="Wingdings" pitchFamily="2" charset="2"/>
              <a:buNone/>
            </a:pPr>
            <a:br>
              <a:rPr lang="en-GB" dirty="0"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latin typeface="Times New Roman" pitchFamily="18" charset="0"/>
                <a:cs typeface="Times New Roman" pitchFamily="18" charset="0"/>
              </a:rPr>
              <a:t>&gt; pi                          # R knows about pi</a:t>
            </a:r>
            <a:br>
              <a:rPr lang="en-GB" dirty="0"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latin typeface="Courier New" pitchFamily="49" charset="0"/>
                <a:cs typeface="Courier New" pitchFamily="49" charset="0"/>
              </a:rPr>
              <a:t>[1] 3.141593 </a:t>
            </a:r>
          </a:p>
          <a:p>
            <a:pPr marL="1257300" lvl="2" indent="-342900" algn="just">
              <a:lnSpc>
                <a:spcPct val="80000"/>
              </a:lnSpc>
              <a:buFont typeface="Wingdings" pitchFamily="2" charset="2"/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>
              <a:lnSpc>
                <a:spcPct val="80000"/>
              </a:lnSpc>
              <a:buFont typeface="Wingdings" pitchFamily="2" charset="2"/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Anything that follows a # on the command line is taken as comment and ignored by R</a:t>
            </a:r>
          </a:p>
          <a:p>
            <a:pPr marL="1257300" lvl="2" indent="-342900">
              <a:lnSpc>
                <a:spcPct val="80000"/>
              </a:lnSpc>
              <a:buFont typeface="Wingdings" pitchFamily="2" charset="2"/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Multiple commands may appear on one line, with a semicolon (;) as the separator. For example,</a:t>
            </a:r>
          </a:p>
          <a:p>
            <a:pPr marL="1257300" lvl="2" indent="-342900">
              <a:lnSpc>
                <a:spcPct val="80000"/>
              </a:lnSpc>
              <a:buFont typeface="Wingdings" pitchFamily="2" charset="2"/>
              <a:buNone/>
            </a:pPr>
            <a:br>
              <a:rPr lang="en-GB" dirty="0"/>
            </a:br>
            <a:r>
              <a:rPr lang="en-GB" dirty="0">
                <a:latin typeface="Courier New" pitchFamily="49" charset="0"/>
                <a:cs typeface="Courier New" pitchFamily="49" charset="0"/>
              </a:rPr>
              <a:t>&gt; 3*4ˆ2; (3*4)ˆ2</a:t>
            </a:r>
            <a:br>
              <a:rPr lang="en-GB" dirty="0">
                <a:latin typeface="Courier New" pitchFamily="49" charset="0"/>
                <a:cs typeface="Courier New" pitchFamily="49" charset="0"/>
              </a:rPr>
            </a:br>
            <a:r>
              <a:rPr lang="en-GB" dirty="0">
                <a:latin typeface="Courier New" pitchFamily="49" charset="0"/>
                <a:cs typeface="Courier New" pitchFamily="49" charset="0"/>
              </a:rPr>
              <a:t>[1] 48</a:t>
            </a:r>
            <a:br>
              <a:rPr lang="en-GB" dirty="0">
                <a:latin typeface="Courier New" pitchFamily="49" charset="0"/>
                <a:cs typeface="Courier New" pitchFamily="49" charset="0"/>
              </a:rPr>
            </a:br>
            <a:r>
              <a:rPr lang="en-GB" dirty="0">
                <a:latin typeface="Courier New" pitchFamily="49" charset="0"/>
                <a:cs typeface="Courier New" pitchFamily="49" charset="0"/>
              </a:rPr>
              <a:t>[1] 144 </a:t>
            </a:r>
            <a:br>
              <a:rPr lang="en-GB" dirty="0"/>
            </a:b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lnSpc>
                <a:spcPct val="80000"/>
              </a:lnSpc>
              <a:buFont typeface="Wingdings" pitchFamily="2" charset="2"/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dirty="0"/>
            </a:b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lnSpc>
                <a:spcPct val="80000"/>
              </a:lnSpc>
              <a:buFont typeface="Wingdings" pitchFamily="2" charset="2"/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lnSpc>
                <a:spcPct val="80000"/>
              </a:lnSpc>
              <a:buFont typeface="Wingdings" pitchFamily="2" charset="2"/>
              <a:buNone/>
            </a:pPr>
            <a:br>
              <a:rPr lang="en-GB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BBDC-4AF7-4F1E-AF55-38228A891D36}" type="slidenum">
              <a:rPr lang="en-US"/>
              <a:pPr/>
              <a:t>15</a:t>
            </a:fld>
            <a:endParaRPr lang="en-US"/>
          </a:p>
        </p:txBody>
      </p:sp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Introduction</a:t>
            </a:r>
          </a:p>
        </p:txBody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09600" y="1066800"/>
            <a:ext cx="9448800" cy="5562600"/>
          </a:xfrm>
        </p:spPr>
        <p:txBody>
          <a:bodyPr>
            <a:normAutofit/>
          </a:bodyPr>
          <a:lstStyle/>
          <a:p>
            <a:pPr marL="1219200" lvl="2" indent="-304800" algn="just"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list the objects that you have in your current R session use the function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or the function objects.</a:t>
            </a:r>
          </a:p>
          <a:p>
            <a:pPr marL="1219200" lvl="2" indent="-304800" algn="just">
              <a:lnSpc>
                <a:spcPct val="80000"/>
              </a:lnSpc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	x&lt;-c(1:10) </a:t>
            </a:r>
          </a:p>
          <a:p>
            <a:pPr marL="1219200" lvl="2" indent="-304800" algn="just">
              <a:lnSpc>
                <a:spcPct val="80000"/>
              </a:lnSpc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	x1&lt;-c(1:12)</a:t>
            </a:r>
          </a:p>
          <a:p>
            <a:pPr marL="1219200" lvl="2" indent="-304800" algn="just">
              <a:lnSpc>
                <a:spcPct val="80000"/>
              </a:lnSpc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	x2&lt;-c(1:15)</a:t>
            </a:r>
          </a:p>
          <a:p>
            <a:pPr marL="1219200" lvl="2" indent="-304800" algn="just">
              <a:lnSpc>
                <a:spcPct val="80000"/>
              </a:lnSpc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1219200" lvl="2" indent="-304800" algn="just"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Most functions in R accept certain arguments. For example, one of the arguments of the function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is pattern. To list all objects starting with the letter x:</a:t>
            </a:r>
          </a:p>
          <a:p>
            <a:pPr marL="2095500" lvl="4" indent="-266700" algn="just">
              <a:lnSpc>
                <a:spcPct val="80000"/>
              </a:lnSpc>
              <a:buFont typeface="Wingdings" pitchFamily="2" charset="2"/>
              <a:buNone/>
            </a:pP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pPr marL="2095500" lvl="4" indent="-2667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(pattern="x")</a:t>
            </a:r>
          </a:p>
          <a:p>
            <a:pPr marL="2095500" lvl="4" indent="-266700" algn="just">
              <a:lnSpc>
                <a:spcPct val="80000"/>
              </a:lnSpc>
              <a:buFont typeface="Wingdings" pitchFamily="2" charset="2"/>
              <a:buNone/>
            </a:pP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pPr marL="2095500" lvl="4" indent="-2667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[1] "x" "x1" "x2"</a:t>
            </a:r>
          </a:p>
          <a:p>
            <a:pPr marL="2095500" lvl="4" indent="-266700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415-A771-477F-AF3A-9A1C0F809A13}" type="slidenum">
              <a:rPr lang="en-US"/>
              <a:pPr/>
              <a:t>16</a:t>
            </a:fld>
            <a:endParaRPr lang="en-US"/>
          </a:p>
        </p:txBody>
      </p:sp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Introduction</a:t>
            </a:r>
          </a:p>
        </p:txBody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4191000"/>
          </a:xfrm>
        </p:spPr>
        <p:txBody>
          <a:bodyPr>
            <a:noAutofit/>
          </a:bodyPr>
          <a:lstStyle/>
          <a:p>
            <a:pPr marL="1219200" lvl="2" indent="-304800" algn="just">
              <a:lnSpc>
                <a:spcPct val="8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If you assign a value to an object that already exists then the contents of the object will be overwritten with the new value (without a warning!). Use the function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to remove one or more objects from your session.</a:t>
            </a:r>
          </a:p>
          <a:p>
            <a:pPr marL="2095500" lvl="4" indent="-266700">
              <a:lnSpc>
                <a:spcPct val="80000"/>
              </a:lnSpc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(x, x2)</a:t>
            </a:r>
          </a:p>
          <a:p>
            <a:pPr marL="2095500" lvl="4" indent="-266700">
              <a:lnSpc>
                <a:spcPct val="80000"/>
              </a:lnSpc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Warning!</a:t>
            </a:r>
          </a:p>
          <a:p>
            <a:pPr marL="1219200" lvl="2" indent="-304800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 is a case sensitive language. </a:t>
            </a:r>
          </a:p>
          <a:p>
            <a:pPr marL="1219200" lvl="2" indent="-304800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FOO, </a:t>
            </a:r>
            <a:r>
              <a:rPr lang="en-US" sz="32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Foo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32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foo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are three different objects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4773-4AFE-4265-B6AD-261CF0F72ADD}" type="slidenum">
              <a:rPr lang="en-US"/>
              <a:pPr/>
              <a:t>17</a:t>
            </a:fld>
            <a:endParaRPr lang="en-US"/>
          </a:p>
        </p:txBody>
      </p:sp>
      <p:sp>
        <p:nvSpPr>
          <p:cNvPr id="138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Entry data in the command line</a:t>
            </a:r>
          </a:p>
        </p:txBody>
      </p:sp>
      <p:sp>
        <p:nvSpPr>
          <p:cNvPr id="138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839200" cy="4419600"/>
          </a:xfrm>
        </p:spPr>
        <p:txBody>
          <a:bodyPr>
            <a:normAutofit/>
          </a:bodyPr>
          <a:lstStyle/>
          <a:p>
            <a:pPr marL="1219200" lvl="2" indent="-30480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Lets create two small vectors with data and a plot.</a:t>
            </a:r>
          </a:p>
          <a:p>
            <a:pPr marL="1219200" lvl="2" indent="-304800">
              <a:lnSpc>
                <a:spcPct val="8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600" dirty="0">
                <a:latin typeface="Courier New" pitchFamily="49" charset="0"/>
                <a:cs typeface="Courier New" pitchFamily="49" charset="0"/>
              </a:rPr>
              <a:t>Year &lt;- c(1800, 1850, 1900, 1950, 2000)</a:t>
            </a:r>
            <a:br>
              <a:rPr lang="en-GB" sz="2600" dirty="0">
                <a:latin typeface="Courier New" pitchFamily="49" charset="0"/>
                <a:cs typeface="Courier New" pitchFamily="49" charset="0"/>
              </a:rPr>
            </a:br>
            <a:r>
              <a:rPr lang="en-GB" sz="2600" dirty="0">
                <a:latin typeface="Courier New" pitchFamily="49" charset="0"/>
                <a:cs typeface="Courier New" pitchFamily="49" charset="0"/>
              </a:rPr>
              <a:t>Carbon &lt;- c(8, 54, 534, 1630, 6611)</a:t>
            </a:r>
            <a:br>
              <a:rPr lang="en-GB" sz="2600" dirty="0">
                <a:latin typeface="Courier New" pitchFamily="49" charset="0"/>
                <a:cs typeface="Courier New" pitchFamily="49" charset="0"/>
              </a:rPr>
            </a:br>
            <a:endParaRPr lang="en-GB" sz="2600" dirty="0">
              <a:latin typeface="Courier New" pitchFamily="49" charset="0"/>
              <a:cs typeface="Courier New" pitchFamily="49" charset="0"/>
            </a:endParaRPr>
          </a:p>
          <a:p>
            <a:pPr marL="1219200" lvl="2" indent="-304800">
              <a:lnSpc>
                <a:spcPct val="80000"/>
              </a:lnSpc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## Now plot Carbon as a function of Year</a:t>
            </a:r>
            <a:br>
              <a:rPr lang="en-GB" sz="2600" dirty="0">
                <a:latin typeface="Courier New" pitchFamily="49" charset="0"/>
                <a:cs typeface="Courier New" pitchFamily="49" charset="0"/>
              </a:rPr>
            </a:br>
            <a:r>
              <a:rPr lang="en-GB" sz="2600" dirty="0">
                <a:latin typeface="Courier New" pitchFamily="49" charset="0"/>
                <a:cs typeface="Courier New" pitchFamily="49" charset="0"/>
              </a:rPr>
              <a:t>plot(Carbon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GB" sz="2600" dirty="0">
                <a:latin typeface="Courier New" pitchFamily="49" charset="0"/>
                <a:cs typeface="Courier New" pitchFamily="49" charset="0"/>
              </a:rPr>
              <a:t>Year,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pch</a:t>
            </a:r>
            <a:r>
              <a:rPr lang="en-GB" sz="2600" dirty="0">
                <a:latin typeface="Courier New" pitchFamily="49" charset="0"/>
                <a:cs typeface="Courier New" pitchFamily="49" charset="0"/>
              </a:rPr>
              <a:t>=16) or plot(Year, Carbon) </a:t>
            </a:r>
            <a:br>
              <a:rPr lang="en-GB" sz="2800" dirty="0"/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 algn="just">
              <a:lnSpc>
                <a:spcPct val="8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setting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pch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=16 (where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pch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is “plot character”) gives a solid black dot.</a:t>
            </a:r>
          </a:p>
          <a:p>
            <a:pPr marL="1219200" lvl="2" indent="-304800" algn="just">
              <a:lnSpc>
                <a:spcPct val="80000"/>
              </a:lnSpc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4773-4AFE-4265-B6AD-261CF0F72ADD}" type="slidenum">
              <a:rPr lang="en-US"/>
              <a:pPr/>
              <a:t>18</a:t>
            </a:fld>
            <a:endParaRPr lang="en-US"/>
          </a:p>
        </p:txBody>
      </p:sp>
      <p:sp>
        <p:nvSpPr>
          <p:cNvPr id="138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Entry data in the command line</a:t>
            </a:r>
          </a:p>
        </p:txBody>
      </p:sp>
      <p:pic>
        <p:nvPicPr>
          <p:cNvPr id="261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90600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4773-4AFE-4265-B6AD-261CF0F72ADD}" type="slidenum">
              <a:rPr lang="en-US"/>
              <a:pPr/>
              <a:t>19</a:t>
            </a:fld>
            <a:endParaRPr lang="en-US"/>
          </a:p>
        </p:txBody>
      </p:sp>
      <p:sp>
        <p:nvSpPr>
          <p:cNvPr id="138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Entry data in the command line</a:t>
            </a:r>
          </a:p>
        </p:txBody>
      </p:sp>
      <p:sp>
        <p:nvSpPr>
          <p:cNvPr id="138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57200" y="1219200"/>
            <a:ext cx="9296400" cy="4876800"/>
          </a:xfrm>
        </p:spPr>
        <p:txBody>
          <a:bodyPr>
            <a:normAutofit/>
          </a:bodyPr>
          <a:lstStyle/>
          <a:p>
            <a:pPr marL="1219200" lvl="2" indent="-304800" algn="just">
              <a:lnSpc>
                <a:spcPct val="8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The objects Year and Carbon are vectors which were each formed by joining (concatenating) separate numbers together. </a:t>
            </a:r>
          </a:p>
          <a:p>
            <a:pPr marL="1219200" lvl="2" indent="-304800" algn="just">
              <a:lnSpc>
                <a:spcPct val="8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The construct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Carbon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Year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a graphics formula. The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plot()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function interprets this formula to mean “Plot Carbon as a function of Year” or “Plot Carbon on the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-axis against Year on the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-axis” .</a:t>
            </a:r>
          </a:p>
          <a:p>
            <a:pPr marL="1219200" lvl="2" indent="-304800"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can change the plot type with the argument type. It accepts the following strings and has the given effect.</a:t>
            </a:r>
          </a:p>
          <a:p>
            <a:pPr marL="1219200" lvl="2" indent="-3048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plot(Carbon ~ Year,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=16,type = "b")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267200"/>
            <a:ext cx="655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C9F9-B27D-469B-B914-926C685D13F1}" type="slidenum">
              <a:rPr lang="en-US"/>
              <a:pPr/>
              <a:t>2</a:t>
            </a:fld>
            <a:endParaRPr lang="en-US"/>
          </a:p>
        </p:txBody>
      </p:sp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Overview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4876800"/>
          </a:xfrm>
        </p:spPr>
        <p:txBody>
          <a:bodyPr>
            <a:noAutofit/>
          </a:bodyPr>
          <a:lstStyle/>
          <a:p>
            <a:pPr marL="381000" indent="-381000"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 is a comprehensive statistical and graphical programming language and is a dialect of the S language: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1988 - S2: </a:t>
            </a:r>
            <a:r>
              <a:rPr lang="de-DE" altLang="zh-TW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altLang="zh-TW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Becker, J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e-DE" altLang="zh-TW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Chambers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e-DE" altLang="zh-TW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A Wilks 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1992 - S3: </a:t>
            </a:r>
            <a:r>
              <a:rPr lang="de-DE" altLang="zh-TW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J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e-DE" altLang="zh-TW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Chambers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TJ Hastie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1998 - S4: </a:t>
            </a:r>
            <a:r>
              <a:rPr lang="de-DE" altLang="zh-TW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J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e-DE" altLang="zh-TW" sz="32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Chambers</a:t>
            </a:r>
          </a:p>
          <a:p>
            <a:pPr marL="381000" indent="-381000"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R: initially written by Ross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Ihaka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Robert Gentleman at </a:t>
            </a:r>
            <a:r>
              <a:rPr lang="de-DE" altLang="zh-TW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Dep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altLang="zh-TW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of Statistics of U of Auckland, New Zealand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during 1990s.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Since 1997: international “R-core” team of 15 people with access to common CVS archive.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4773-4AFE-4265-B6AD-261CF0F72ADD}" type="slidenum">
              <a:rPr lang="en-US"/>
              <a:pPr/>
              <a:t>20</a:t>
            </a:fld>
            <a:endParaRPr lang="en-US"/>
          </a:p>
        </p:txBody>
      </p:sp>
      <p:sp>
        <p:nvSpPr>
          <p:cNvPr id="138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Adding Titles and Labeling Axes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57200" y="914400"/>
            <a:ext cx="9296400" cy="5181600"/>
          </a:xfrm>
        </p:spPr>
        <p:txBody>
          <a:bodyPr>
            <a:normAutofit/>
          </a:bodyPr>
          <a:lstStyle/>
          <a:p>
            <a:pPr marL="1219200" lvl="2" indent="-304800" algn="just"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can add a title to our plot with the parameter main. Similarly,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xlab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ylab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can be used to label the x-axis and y-axis respectively. </a:t>
            </a:r>
          </a:p>
          <a:p>
            <a:pPr marL="1219200" lvl="2" indent="-3048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plot(Carbon ~ Year,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=16,type = "b",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main="European carbon levels",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ylab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="Carbon level",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xlab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="Two century data")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7432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09FC-5053-4DE1-8D01-1F0EDFB7E14F}" type="slidenum">
              <a:rPr lang="en-US"/>
              <a:pPr/>
              <a:t>21</a:t>
            </a:fld>
            <a:endParaRPr lang="en-US"/>
          </a:p>
        </p:txBody>
      </p:sp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Introduction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839200" cy="5410200"/>
          </a:xfrm>
        </p:spPr>
        <p:txBody>
          <a:bodyPr>
            <a:normAutofit fontScale="92500"/>
          </a:bodyPr>
          <a:lstStyle/>
          <a:p>
            <a:pPr marL="1219200" lvl="2" indent="-3048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Collection of vectors into a data frame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   The two vectors 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Year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Carbon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created earlier are matched, element for element. It is convenient to group them together into an object that has the name </a:t>
            </a:r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data frame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thus: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br>
              <a:rPr lang="en-GB" sz="2800" dirty="0"/>
            </a:br>
            <a:r>
              <a:rPr lang="en-GB" sz="22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200" dirty="0" err="1">
                <a:latin typeface="Courier New" pitchFamily="49" charset="0"/>
                <a:cs typeface="Courier New" pitchFamily="49" charset="0"/>
              </a:rPr>
              <a:t>fossilfuel</a:t>
            </a:r>
            <a:r>
              <a:rPr lang="en-GB" sz="22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200" dirty="0" err="1">
                <a:latin typeface="Courier New" pitchFamily="49" charset="0"/>
                <a:cs typeface="Courier New" pitchFamily="49" charset="0"/>
              </a:rPr>
              <a:t>data.frame</a:t>
            </a:r>
            <a:r>
              <a:rPr lang="en-GB" sz="2200" dirty="0">
                <a:latin typeface="Courier New" pitchFamily="49" charset="0"/>
                <a:cs typeface="Courier New" pitchFamily="49" charset="0"/>
              </a:rPr>
              <a:t>(year=</a:t>
            </a:r>
            <a:r>
              <a:rPr lang="en-GB" sz="2200" dirty="0" err="1">
                <a:latin typeface="Courier New" pitchFamily="49" charset="0"/>
                <a:cs typeface="Courier New" pitchFamily="49" charset="0"/>
              </a:rPr>
              <a:t>Year,carbon</a:t>
            </a:r>
            <a:r>
              <a:rPr lang="en-GB" sz="2200" dirty="0">
                <a:latin typeface="Courier New" pitchFamily="49" charset="0"/>
                <a:cs typeface="Courier New" pitchFamily="49" charset="0"/>
              </a:rPr>
              <a:t>=Carbon)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br>
              <a:rPr lang="en-GB" sz="2200" dirty="0">
                <a:latin typeface="Courier New" pitchFamily="49" charset="0"/>
                <a:cs typeface="Courier New" pitchFamily="49" charset="0"/>
              </a:rPr>
            </a:br>
            <a:r>
              <a:rPr lang="en-GB" sz="22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200" dirty="0" err="1">
                <a:latin typeface="Courier New" pitchFamily="49" charset="0"/>
                <a:cs typeface="Courier New" pitchFamily="49" charset="0"/>
              </a:rPr>
              <a:t>fossilfuel</a:t>
            </a:r>
            <a:r>
              <a:rPr lang="en-GB" sz="2200" dirty="0">
                <a:latin typeface="Courier New" pitchFamily="49" charset="0"/>
                <a:cs typeface="Courier New" pitchFamily="49" charset="0"/>
              </a:rPr>
              <a:t> # Display the contents of the data frame.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br>
              <a:rPr lang="en-GB" sz="2200" dirty="0">
                <a:latin typeface="Courier New" pitchFamily="49" charset="0"/>
                <a:cs typeface="Courier New" pitchFamily="49" charset="0"/>
              </a:rPr>
            </a:br>
            <a:r>
              <a:rPr lang="en-GB" sz="2200" dirty="0">
                <a:latin typeface="Courier New" pitchFamily="49" charset="0"/>
                <a:cs typeface="Courier New" pitchFamily="49" charset="0"/>
              </a:rPr>
              <a:t>  year carbon</a:t>
            </a:r>
            <a:br>
              <a:rPr lang="en-GB" sz="2200" dirty="0">
                <a:latin typeface="Courier New" pitchFamily="49" charset="0"/>
                <a:cs typeface="Courier New" pitchFamily="49" charset="0"/>
              </a:rPr>
            </a:br>
            <a:r>
              <a:rPr lang="en-GB" sz="2200" dirty="0">
                <a:latin typeface="Courier New" pitchFamily="49" charset="0"/>
                <a:cs typeface="Courier New" pitchFamily="49" charset="0"/>
              </a:rPr>
              <a:t>1 1800 8</a:t>
            </a:r>
            <a:br>
              <a:rPr lang="en-GB" sz="2200" dirty="0">
                <a:latin typeface="Courier New" pitchFamily="49" charset="0"/>
                <a:cs typeface="Courier New" pitchFamily="49" charset="0"/>
              </a:rPr>
            </a:br>
            <a:r>
              <a:rPr lang="en-GB" sz="2200" dirty="0">
                <a:latin typeface="Courier New" pitchFamily="49" charset="0"/>
                <a:cs typeface="Courier New" pitchFamily="49" charset="0"/>
              </a:rPr>
              <a:t>2 1850 54</a:t>
            </a:r>
            <a:br>
              <a:rPr lang="en-GB" sz="2200" dirty="0">
                <a:latin typeface="Courier New" pitchFamily="49" charset="0"/>
                <a:cs typeface="Courier New" pitchFamily="49" charset="0"/>
              </a:rPr>
            </a:br>
            <a:r>
              <a:rPr lang="en-GB" sz="2200" dirty="0">
                <a:latin typeface="Courier New" pitchFamily="49" charset="0"/>
                <a:cs typeface="Courier New" pitchFamily="49" charset="0"/>
              </a:rPr>
              <a:t>3 1900 534</a:t>
            </a:r>
            <a:br>
              <a:rPr lang="en-GB" sz="2200" dirty="0">
                <a:latin typeface="Courier New" pitchFamily="49" charset="0"/>
                <a:cs typeface="Courier New" pitchFamily="49" charset="0"/>
              </a:rPr>
            </a:br>
            <a:r>
              <a:rPr lang="en-GB" sz="2200" dirty="0">
                <a:latin typeface="Courier New" pitchFamily="49" charset="0"/>
                <a:cs typeface="Courier New" pitchFamily="49" charset="0"/>
              </a:rPr>
              <a:t>4 1950 1630</a:t>
            </a:r>
            <a:br>
              <a:rPr lang="en-GB" sz="2200" dirty="0">
                <a:latin typeface="Courier New" pitchFamily="49" charset="0"/>
                <a:cs typeface="Courier New" pitchFamily="49" charset="0"/>
              </a:rPr>
            </a:br>
            <a:r>
              <a:rPr lang="en-GB" sz="2200" dirty="0">
                <a:latin typeface="Courier New" pitchFamily="49" charset="0"/>
                <a:cs typeface="Courier New" pitchFamily="49" charset="0"/>
              </a:rPr>
              <a:t>5 2000 6611 </a:t>
            </a:r>
            <a:br>
              <a:rPr lang="en-GB" sz="2800" dirty="0"/>
            </a:br>
            <a:r>
              <a:rPr lang="en-GB" sz="2800" dirty="0"/>
              <a:t> </a:t>
            </a:r>
            <a:br>
              <a:rPr lang="en-GB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09FC-5053-4DE1-8D01-1F0EDFB7E14F}" type="slidenum">
              <a:rPr lang="en-US"/>
              <a:pPr/>
              <a:t>22</a:t>
            </a:fld>
            <a:endParaRPr lang="en-US"/>
          </a:p>
        </p:txBody>
      </p:sp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Introduction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839200" cy="5486400"/>
          </a:xfrm>
        </p:spPr>
        <p:txBody>
          <a:bodyPr>
            <a:normAutofit/>
          </a:bodyPr>
          <a:lstStyle/>
          <a:p>
            <a:pPr marL="1219200" lvl="2" indent="-3048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381000" indent="-381000" algn="just">
              <a:lnSpc>
                <a:spcPct val="8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vector objects 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Year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Carbon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become, respectively, the columns 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year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carbon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in the data frame. </a:t>
            </a:r>
          </a:p>
          <a:p>
            <a:pPr marL="381000" indent="-381000" algn="just">
              <a:lnSpc>
                <a:spcPct val="80000"/>
              </a:lnSpc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vector objects Year and Carbon are then redundant, and can be removed. </a:t>
            </a:r>
          </a:p>
          <a:p>
            <a:pPr marL="381000" indent="-381000" algn="just">
              <a:lnSpc>
                <a:spcPct val="80000"/>
              </a:lnSpc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rm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(Year, Carbon) 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# The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rm</a:t>
            </a:r>
            <a:r>
              <a:rPr lang="en-GB" sz="28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function removes unwanted objects</a:t>
            </a:r>
          </a:p>
          <a:p>
            <a:pPr marL="381000" indent="-381000" algn="just">
              <a:lnSpc>
                <a:spcPct val="80000"/>
              </a:lnSpc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Plot can now be reproduced, with a slight change in the </a:t>
            </a:r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and </a:t>
            </a:r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-labels, using </a:t>
            </a:r>
          </a:p>
          <a:p>
            <a:pPr marL="381000" indent="-381000" algn="just">
              <a:lnSpc>
                <a:spcPct val="8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GB" sz="2200" dirty="0">
                <a:latin typeface="Courier New" pitchFamily="49" charset="0"/>
                <a:cs typeface="Courier New" pitchFamily="49" charset="0"/>
              </a:rPr>
              <a:t>plot(carbon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~ </a:t>
            </a:r>
            <a:r>
              <a:rPr lang="en-GB" sz="2200" dirty="0">
                <a:latin typeface="Courier New" pitchFamily="49" charset="0"/>
                <a:cs typeface="Courier New" pitchFamily="49" charset="0"/>
              </a:rPr>
              <a:t>year, data=</a:t>
            </a:r>
            <a:r>
              <a:rPr lang="en-GB" sz="2200" dirty="0" err="1">
                <a:latin typeface="Courier New" pitchFamily="49" charset="0"/>
                <a:cs typeface="Courier New" pitchFamily="49" charset="0"/>
              </a:rPr>
              <a:t>fossilfuel</a:t>
            </a:r>
            <a:r>
              <a:rPr lang="en-GB" sz="2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200" dirty="0" err="1">
                <a:latin typeface="Courier New" pitchFamily="49" charset="0"/>
                <a:cs typeface="Courier New" pitchFamily="49" charset="0"/>
              </a:rPr>
              <a:t>pch</a:t>
            </a:r>
            <a:r>
              <a:rPr lang="en-GB" sz="2200" dirty="0">
                <a:latin typeface="Courier New" pitchFamily="49" charset="0"/>
                <a:cs typeface="Courier New" pitchFamily="49" charset="0"/>
              </a:rPr>
              <a:t>=16)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09FC-5053-4DE1-8D01-1F0EDFB7E14F}" type="slidenum">
              <a:rPr lang="en-US"/>
              <a:pPr/>
              <a:t>23</a:t>
            </a:fld>
            <a:endParaRPr lang="en-US"/>
          </a:p>
        </p:txBody>
      </p:sp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Introduction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4495800"/>
          </a:xfrm>
        </p:spPr>
        <p:txBody>
          <a:bodyPr>
            <a:normAutofit/>
          </a:bodyPr>
          <a:lstStyle/>
          <a:p>
            <a:pPr marL="1219200" lvl="2" indent="-3048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381000" indent="-381000" algn="just">
              <a:lnSpc>
                <a:spcPct val="8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There are several ways to identify columns by name. Here, note that the second column can be referred to as 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fossilfuel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[, 2]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or as 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fossilfuel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[, "carbon"]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or as </a:t>
            </a:r>
            <a:r>
              <a:rPr lang="en-GB" sz="2800" dirty="0" err="1">
                <a:latin typeface="Courier New" pitchFamily="49" charset="0"/>
                <a:cs typeface="Courier New" pitchFamily="49" charset="0"/>
              </a:rPr>
              <a:t>fossilfuel$carbon</a:t>
            </a:r>
            <a:endParaRPr lang="en-GB" sz="2800" dirty="0">
              <a:latin typeface="Courier New" pitchFamily="49" charset="0"/>
              <a:cs typeface="Courier New" pitchFamily="49" charset="0"/>
            </a:endParaRPr>
          </a:p>
          <a:p>
            <a:pPr marL="381000" indent="-381000" algn="just">
              <a:lnSpc>
                <a:spcPct val="80000"/>
              </a:lnSpc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381000" indent="-381000" algn="just">
              <a:lnSpc>
                <a:spcPct val="80000"/>
              </a:lnSpc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1219200" lvl="2" indent="-304800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Warning!</a:t>
            </a:r>
          </a:p>
          <a:p>
            <a:pPr marL="1219200" lvl="2" indent="-304800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 is a case sensitive language. </a:t>
            </a:r>
          </a:p>
          <a:p>
            <a:pPr marL="1219200" lvl="2" indent="-304800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FOO, </a:t>
            </a:r>
            <a:r>
              <a:rPr lang="en-US" sz="32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Foo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32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foo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are three different objects </a:t>
            </a:r>
          </a:p>
          <a:p>
            <a:pPr marL="381000" indent="-381000" algn="just">
              <a:lnSpc>
                <a:spcPct val="80000"/>
              </a:lnSpc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09FC-5053-4DE1-8D01-1F0EDFB7E14F}" type="slidenum">
              <a:rPr lang="en-US"/>
              <a:pPr/>
              <a:t>24</a:t>
            </a:fld>
            <a:endParaRPr lang="en-US"/>
          </a:p>
        </p:txBody>
      </p:sp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Script files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4800600"/>
          </a:xfrm>
        </p:spPr>
        <p:txBody>
          <a:bodyPr>
            <a:normAutofit lnSpcReduction="10000"/>
          </a:bodyPr>
          <a:lstStyle/>
          <a:p>
            <a:pPr marL="1219200" lvl="2" indent="-3048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One way to run R is to have a script open in an external text editor and run periodically from the R window.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Script files generally have the extension “.R". These files contain commands as you would enter them at the prompt, and they are recommended for any project of more than a few lines.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order to save a script file named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mcmc.R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 we would use the menu: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Save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as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order to load a script file named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mcmc.R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 we would use the menu: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Open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script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09FC-5053-4DE1-8D01-1F0EDFB7E14F}" type="slidenum">
              <a:rPr lang="en-US"/>
              <a:pPr/>
              <a:t>25</a:t>
            </a:fld>
            <a:endParaRPr lang="en-US"/>
          </a:p>
        </p:txBody>
      </p:sp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Script files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839200" cy="5181600"/>
          </a:xfrm>
        </p:spPr>
        <p:txBody>
          <a:bodyPr>
            <a:normAutofit fontScale="85000" lnSpcReduction="20000"/>
          </a:bodyPr>
          <a:lstStyle/>
          <a:p>
            <a:pPr marL="1219200" lvl="2" indent="-3048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no path is specified to the script file, R assumes that the file is located in the current working directory.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working directory can be viewed or changed via R commands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300" dirty="0" err="1">
                <a:latin typeface="Courier New" pitchFamily="49" charset="0"/>
                <a:cs typeface="Courier New" pitchFamily="49" charset="0"/>
              </a:rPr>
              <a:t>getwd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		[1] "C:/………/home/gvfarns/r"</a:t>
            </a:r>
          </a:p>
          <a:p>
            <a:pPr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		&gt; </a:t>
            </a:r>
            <a:r>
              <a:rPr lang="en-US" sz="2300" dirty="0" err="1">
                <a:latin typeface="Courier New" pitchFamily="49" charset="0"/>
                <a:cs typeface="Courier New" pitchFamily="49" charset="0"/>
              </a:rPr>
              <a:t>setwd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("C:/………/home/gvfarns")</a:t>
            </a:r>
          </a:p>
          <a:p>
            <a:pPr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		&gt; </a:t>
            </a:r>
            <a:r>
              <a:rPr lang="en-US" sz="2300" dirty="0" err="1">
                <a:latin typeface="Courier New" pitchFamily="49" charset="0"/>
                <a:cs typeface="Courier New" pitchFamily="49" charset="0"/>
              </a:rPr>
              <a:t>getwd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		[1] "C:/……/home/gvfarns "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Also note that when using older versions of R under windows the slashes must be replaced with double backslashes.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100" dirty="0" err="1">
                <a:latin typeface="Courier New" pitchFamily="49" charset="0"/>
                <a:cs typeface="Courier New" pitchFamily="49" charset="0"/>
              </a:rPr>
              <a:t>getwd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			[1] "C:\\Program Files\\R\\rw1051\\bin"</a:t>
            </a:r>
          </a:p>
          <a:p>
            <a:pPr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			&gt; </a:t>
            </a:r>
            <a:r>
              <a:rPr lang="en-US" sz="2100" dirty="0" err="1">
                <a:latin typeface="Courier New" pitchFamily="49" charset="0"/>
                <a:cs typeface="Courier New" pitchFamily="49" charset="0"/>
              </a:rPr>
              <a:t>setwd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("C:\\Program Files\\R\\scripts")</a:t>
            </a:r>
          </a:p>
          <a:p>
            <a:pPr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			&gt; </a:t>
            </a:r>
            <a:r>
              <a:rPr lang="en-US" sz="2100" dirty="0" err="1">
                <a:latin typeface="Courier New" pitchFamily="49" charset="0"/>
                <a:cs typeface="Courier New" pitchFamily="49" charset="0"/>
              </a:rPr>
              <a:t>getwd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			[1] "C:\\Program Files\\R\\scripts"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60AE-A847-47AD-A8A6-48BD9D3BF5D8}" type="slidenum">
              <a:rPr lang="en-US"/>
              <a:pPr/>
              <a:t>26</a:t>
            </a:fld>
            <a:endParaRPr lang="en-US"/>
          </a:p>
        </p:txBody>
      </p:sp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Workspace</a:t>
            </a:r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839200" cy="3886200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Objects that you create during an R session are hold in memory, the collection of objects that you currently have is called the workspace. </a:t>
            </a:r>
          </a:p>
          <a:p>
            <a:pPr marL="800100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This workspace is not saved on disk unless you tell R to do so. This means that your objects are lost when you close R and not save the objects, or worse when R or your system crashes on you during a session.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5C2F-41A9-48E7-899F-6A754B62C6CE}" type="slidenum">
              <a:rPr lang="en-US"/>
              <a:pPr/>
              <a:t>27</a:t>
            </a:fld>
            <a:endParaRPr lang="en-US"/>
          </a:p>
        </p:txBody>
      </p:sp>
      <p:sp>
        <p:nvSpPr>
          <p:cNvPr id="141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Workspace</a:t>
            </a:r>
          </a:p>
        </p:txBody>
      </p:sp>
      <p:sp>
        <p:nvSpPr>
          <p:cNvPr id="141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839200" cy="3886200"/>
          </a:xfrm>
        </p:spPr>
        <p:txBody>
          <a:bodyPr/>
          <a:lstStyle/>
          <a:p>
            <a:pPr marL="800100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When you close the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RGui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or the R console window, the system will ask if you want to save the workspace image. </a:t>
            </a:r>
          </a:p>
          <a:p>
            <a:pPr marL="800100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If you select to save the workspace image then all the objects in your current R session are saved in a file .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RData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00100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This is a binary file located in the working directory of R, which is by default the installation directory of 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3070-EA4E-42D5-8FA0-22A66E7C3018}" type="slidenum">
              <a:rPr lang="en-US"/>
              <a:pPr/>
              <a:t>28</a:t>
            </a:fld>
            <a:endParaRPr lang="en-US"/>
          </a:p>
        </p:txBody>
      </p:sp>
      <p:sp>
        <p:nvSpPr>
          <p:cNvPr id="143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Workspace</a:t>
            </a:r>
          </a:p>
        </p:txBody>
      </p:sp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077200" cy="3886200"/>
          </a:xfrm>
        </p:spPr>
        <p:txBody>
          <a:bodyPr/>
          <a:lstStyle/>
          <a:p>
            <a:pPr marL="800100" lvl="1" indent="-3429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getwd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# print the current working directory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# list the objects in the current workspace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setwd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mydirectory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  # change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mydirectory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setwd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(“C:……/docs/mydir")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0CA-6BAE-45BE-9CB0-7931965C7313}" type="slidenum">
              <a:rPr lang="en-US"/>
              <a:pPr/>
              <a:t>29</a:t>
            </a:fld>
            <a:endParaRPr lang="en-US"/>
          </a:p>
        </p:txBody>
      </p:sp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Workspace</a:t>
            </a:r>
          </a:p>
        </p:txBody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572000"/>
          </a:xfrm>
        </p:spPr>
        <p:txBody>
          <a:bodyPr>
            <a:normAutofit fontScale="92500" lnSpcReduction="20000"/>
          </a:bodyPr>
          <a:lstStyle/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work with your previous commands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history()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# display last 25 commands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history(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max.show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Inf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# display all previous commands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# save your command history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savehistory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(file="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")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# default is ".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Rhistory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# recall your command history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loadhistory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(file="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")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# default is ".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Rhistory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marL="800100" lvl="1" indent="-342900">
              <a:buFont typeface="Wingdings" pitchFamily="2" charset="2"/>
              <a:buNone/>
            </a:pP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A281-0C0F-46A0-868C-AC9479CE6B50}" type="slidenum">
              <a:rPr lang="en-US"/>
              <a:pPr/>
              <a:t>3</a:t>
            </a:fld>
            <a:endParaRPr lang="en-US"/>
          </a:p>
        </p:txBody>
      </p:sp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Why R?</a:t>
            </a:r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181600"/>
          </a:xfrm>
        </p:spPr>
        <p:txBody>
          <a:bodyPr>
            <a:normAutofit fontScale="92500" lnSpcReduction="20000"/>
          </a:bodyPr>
          <a:lstStyle/>
          <a:p>
            <a:pPr marL="1219200" lvl="2" indent="-304800"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  <a:p>
            <a:pPr marL="536575" lvl="2" indent="-304800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It's free! </a:t>
            </a:r>
          </a:p>
          <a:p>
            <a:pPr marL="536575" lvl="2" indent="-304800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runs on a variety of platforms including Windows, Unix and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MacOS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36575" lvl="2" indent="-304800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provides an unparalleled platform for programming new statistical methods in an easy and straightforward manner. </a:t>
            </a:r>
          </a:p>
          <a:p>
            <a:pPr marL="536575" lvl="2" indent="-304800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contains advanced statistical routines not yet available in other packages. </a:t>
            </a:r>
          </a:p>
          <a:p>
            <a:pPr marL="536575" lvl="2" indent="-304800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has state-of-the-art graphics capabilities. </a:t>
            </a:r>
          </a:p>
          <a:p>
            <a:pPr marL="540000" lvl="2" indent="-304800" algn="just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Many introductory tutorials (covering data types, basic commands, the interface), none alone are comprehensive. </a:t>
            </a:r>
          </a:p>
          <a:p>
            <a:pPr marL="540000" lvl="2" indent="-304800" algn="just">
              <a:lnSpc>
                <a:spcPct val="90000"/>
              </a:lnSpc>
            </a:pP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The best way to learn R is by doing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19BD-FB89-4365-A6B8-D76A69804644}" type="slidenum">
              <a:rPr lang="en-US"/>
              <a:pPr/>
              <a:t>30</a:t>
            </a:fld>
            <a:endParaRPr lang="en-US"/>
          </a:p>
        </p:txBody>
      </p:sp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Help</a:t>
            </a:r>
          </a:p>
        </p:txBody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>
            <a:normAutofit lnSpcReduction="10000"/>
          </a:bodyPr>
          <a:lstStyle/>
          <a:p>
            <a:pPr marL="446088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Once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installed, there is a comprehensive built-in help system. At the program's command prompt you can use any of the following: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help.start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  # general help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help(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     # help about function plot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    # same thing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apropos("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# list all function containing string  plot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example(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  # show an example of function  plot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44A9-E157-4DE1-8A85-211FC89E8FF8}" type="slidenum">
              <a:rPr lang="en-US"/>
              <a:pPr/>
              <a:t>31</a:t>
            </a:fld>
            <a:endParaRPr lang="en-US"/>
          </a:p>
        </p:txBody>
      </p:sp>
      <p:sp>
        <p:nvSpPr>
          <p:cNvPr id="141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Datasets</a:t>
            </a:r>
          </a:p>
        </p:txBody>
      </p:sp>
      <p:sp>
        <p:nvSpPr>
          <p:cNvPr id="141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876800"/>
          </a:xfrm>
        </p:spPr>
        <p:txBody>
          <a:bodyPr>
            <a:normAutofit/>
          </a:bodyPr>
          <a:lstStyle/>
          <a:p>
            <a:pPr marL="800100" lvl="1" indent="-342900"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comes with a number of sample datasets that you can experiment with. Type: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data()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to see the available datasets. The results will depend on which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packages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you have loaded. Type 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help(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datasetname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for details on a sample dataset. 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data(package = .packages(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all.available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TRUE))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#list the data sets 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*available* packages.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F76B-2181-430A-BCEE-07C1E9E76B35}" type="slidenum">
              <a:rPr lang="en-US"/>
              <a:pPr/>
              <a:t>32</a:t>
            </a:fld>
            <a:endParaRPr lang="en-US"/>
          </a:p>
        </p:txBody>
      </p:sp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Packages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334000"/>
          </a:xfrm>
        </p:spPr>
        <p:txBody>
          <a:bodyPr>
            <a:normAutofit lnSpcReduction="10000"/>
          </a:bodyPr>
          <a:lstStyle/>
          <a:p>
            <a:pPr marL="617538" lvl="1" indent="-5143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One of the strengths of R is that the system can easily be extended. The system allows you to write new functions and package those functions in a so called `R package' (or `R library'). </a:t>
            </a:r>
          </a:p>
          <a:p>
            <a:pPr marL="446088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R package may also contain other R objects, for example data sets or documentation. There is a lively R user community and many R packages have been written and made available on CRAN for other users. </a:t>
            </a:r>
          </a:p>
          <a:p>
            <a:pPr marL="446088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https://r-forge.r-project.org/forum/forum.php?forum_id=78&amp;group_id=34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46088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https://community.rstudio.com/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0850" lvl="1" indent="-355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there are packages for portfolio optimization, drawing maps, exporting objects to html, time series analysis, spatial statistics and the list goes on and on.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5D3D-D118-45A1-BB4F-515FF781A8C7}" type="slidenum">
              <a:rPr lang="en-US"/>
              <a:pPr/>
              <a:t>33</a:t>
            </a:fld>
            <a:endParaRPr lang="en-US"/>
          </a:p>
        </p:txBody>
      </p:sp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Packages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382000" cy="5334000"/>
          </a:xfrm>
        </p:spPr>
        <p:txBody>
          <a:bodyPr/>
          <a:lstStyle/>
          <a:p>
            <a:pPr marL="800100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When you download R, already a number (around 30) of packages are downloaded as well.</a:t>
            </a:r>
          </a:p>
          <a:p>
            <a:pPr marL="800100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use a function in an R package, that package has to be attached to the system. When you start R not all of the downloaded packages are attached, only seven packages are attached to the system by default. </a:t>
            </a:r>
          </a:p>
          <a:p>
            <a:pPr marL="800100" lvl="1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You can use the function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search()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see a list of packages that are currently attached to the system, this list is also called the search path.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F0FB-13D6-4AE8-A63A-D2A2E99E90E0}" type="slidenum">
              <a:rPr lang="en-US"/>
              <a:pPr/>
              <a:t>34</a:t>
            </a:fld>
            <a:endParaRPr lang="en-US"/>
          </a:p>
        </p:txBody>
      </p:sp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Packages</a:t>
            </a:r>
          </a:p>
        </p:txBody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686800" cy="5334000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attach another package to the system you can use the menu or the library function. Via the menu: </a:t>
            </a:r>
          </a:p>
          <a:p>
            <a:pPr marL="800100" lvl="1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Select the `Packages' menu and select `Load package...', a list of available packages on your system will be displayed. Select one and click ‘OK’, the package is now attached to your current R session. </a:t>
            </a:r>
          </a:p>
          <a:p>
            <a:pPr marL="800100" lvl="1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Via the library function:</a:t>
            </a:r>
          </a:p>
          <a:p>
            <a:pPr marL="1638300" lvl="3" indent="-2667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library(MASS)</a:t>
            </a:r>
          </a:p>
          <a:p>
            <a:pPr marL="1638300" lvl="3" indent="-2667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shoes</a:t>
            </a:r>
          </a:p>
          <a:p>
            <a:pPr marL="1638300" lvl="3" indent="-2667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$A</a:t>
            </a:r>
          </a:p>
          <a:p>
            <a:pPr marL="1638300" lvl="3" indent="-2667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[1] 13.2 8.2 10.9 14.3 10.7 6.6 9.5 10.8 8.8 13.3</a:t>
            </a:r>
          </a:p>
          <a:p>
            <a:pPr marL="1638300" lvl="3" indent="-2667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$B</a:t>
            </a:r>
          </a:p>
          <a:p>
            <a:pPr marL="1638300" lvl="3" indent="-2667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[1] 14.0 8.8 11.2 14.2 11.8 6.4 9.8 11.3 9.3 13.6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8C37-2800-4BF4-9AA9-94493782E18A}" type="slidenum">
              <a:rPr lang="en-US"/>
              <a:pPr/>
              <a:t>35</a:t>
            </a:fld>
            <a:endParaRPr lang="en-US"/>
          </a:p>
        </p:txBody>
      </p:sp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Packages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220200" cy="4495800"/>
          </a:xfrm>
        </p:spPr>
        <p:txBody>
          <a:bodyPr>
            <a:noAutofit/>
          </a:bodyPr>
          <a:lstStyle/>
          <a:p>
            <a:pPr marL="800100" lvl="1" indent="-342900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function library can also be used to list all the available libraries on your system with a short description. Run the function without any arguments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library()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Packages in library     'C:/PROGRA~1/R/R-25~1.0/library':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base 		The R Base Package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Boot		Bootstrap R (S-Plus) Functions 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Canty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class 		Functions for Classification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cluster 	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Cluster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Analysis Extended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Rousseeuw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et al.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codetools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		Code Analysis Tools for R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datasets 		The R Datasets Package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DBI		 	R Database Interface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foreign 		Read Data Stored by Minitab, S, SAS, 			               SPSS,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Systat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dBase, ...</a:t>
            </a:r>
          </a:p>
          <a:p>
            <a:pPr marL="1638300" lvl="3" indent="-2667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graphics 		The R Graphics Package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C21B-1886-4DBA-A7A1-04BD4E0A548F}" type="slidenum">
              <a:rPr lang="en-US"/>
              <a:pPr/>
              <a:t>36</a:t>
            </a:fld>
            <a:endParaRPr lang="en-US"/>
          </a:p>
        </p:txBody>
      </p:sp>
      <p:sp>
        <p:nvSpPr>
          <p:cNvPr id="173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Packages</a:t>
            </a:r>
          </a:p>
        </p:txBody>
      </p:sp>
      <p:sp>
        <p:nvSpPr>
          <p:cNvPr id="1739780" name="Rectangle 4"/>
          <p:cNvSpPr>
            <a:spLocks noChangeArrowheads="1"/>
          </p:cNvSpPr>
          <p:nvPr/>
        </p:nvSpPr>
        <p:spPr bwMode="auto">
          <a:xfrm>
            <a:off x="304800" y="1066800"/>
            <a:ext cx="8305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install a package manually follow the command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Packages/Install packages/(set the mirror)/choose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install = function() {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(c("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moments","graphics","Rcmdr","hexbin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"),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repos="http://lib.stat.cmu.edu/R/CRAN")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install()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library(moments)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library(graphics)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library(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Rcmdr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library(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hexbin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37F7-A41F-44FF-BD74-67747CFEE42D}" type="slidenum">
              <a:rPr lang="en-US"/>
              <a:pPr/>
              <a:t>37</a:t>
            </a:fld>
            <a:endParaRPr lang="en-US"/>
          </a:p>
        </p:txBody>
      </p:sp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Graphs</a:t>
            </a:r>
          </a:p>
        </p:txBody>
      </p:sp>
      <p:sp>
        <p:nvSpPr>
          <p:cNvPr id="145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9067800" cy="4343400"/>
          </a:xfrm>
        </p:spPr>
        <p:txBody>
          <a:bodyPr/>
          <a:lstStyle/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To redirect graphic output use one of the following functions. Use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dev.off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 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return output to the terminal.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1012" name="Rectangle 4"/>
          <p:cNvSpPr>
            <a:spLocks noChangeArrowheads="1"/>
          </p:cNvSpPr>
          <p:nvPr/>
        </p:nvSpPr>
        <p:spPr bwMode="auto">
          <a:xfrm>
            <a:off x="457200" y="2468563"/>
            <a:ext cx="82296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451052" name="Group 44"/>
          <p:cNvGraphicFramePr>
            <a:graphicFrameLocks noGrp="1"/>
          </p:cNvGraphicFramePr>
          <p:nvPr/>
        </p:nvGraphicFramePr>
        <p:xfrm>
          <a:off x="1447800" y="2667000"/>
          <a:ext cx="6629400" cy="3370264"/>
        </p:xfrm>
        <a:graphic>
          <a:graphicData uri="http://schemas.openxmlformats.org/drawingml/2006/table">
            <a:tbl>
              <a:tblPr/>
              <a:tblGrid>
                <a:gridCol w="3625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Output to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pdf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("mygraph.pdf")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pdf file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win.metafile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("mygraph.wmf")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 metafile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("mygraph.png")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file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jpeg("mygraph.jpg")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jpeg file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bmp("mygraph.bmp")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bmp file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postscript("mygraph.ps")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postscript file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A4B5-415F-4BD4-819C-555321B57324}" type="slidenum">
              <a:rPr lang="en-US"/>
              <a:pPr/>
              <a:t>38</a:t>
            </a:fld>
            <a:endParaRPr lang="en-US"/>
          </a:p>
        </p:txBody>
      </p:sp>
      <p:sp>
        <p:nvSpPr>
          <p:cNvPr id="145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Redirecting Graphs</a:t>
            </a:r>
          </a:p>
        </p:txBody>
      </p:sp>
      <p:sp>
        <p:nvSpPr>
          <p:cNvPr id="145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9067800" cy="3886200"/>
          </a:xfrm>
        </p:spPr>
        <p:txBody>
          <a:bodyPr/>
          <a:lstStyle/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example - output graph to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file 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pdf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("mygraph.pdf")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plot(Carbon ~ Year,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pch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=16)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dev.off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1453060" name="Rectangle 4"/>
          <p:cNvSpPr>
            <a:spLocks noChangeArrowheads="1"/>
          </p:cNvSpPr>
          <p:nvPr/>
        </p:nvSpPr>
        <p:spPr bwMode="auto">
          <a:xfrm>
            <a:off x="457200" y="2468563"/>
            <a:ext cx="82296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1D1-D4AB-4537-8AF0-EE85027A218B}" type="slidenum">
              <a:rPr lang="en-US"/>
              <a:pPr/>
              <a:t>39</a:t>
            </a:fld>
            <a:endParaRPr lang="en-US"/>
          </a:p>
        </p:txBody>
      </p:sp>
      <p:sp>
        <p:nvSpPr>
          <p:cNvPr id="145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Reusing Results</a:t>
            </a:r>
          </a:p>
        </p:txBody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371600"/>
            <a:ext cx="9296400" cy="4724400"/>
          </a:xfrm>
        </p:spPr>
        <p:txBody>
          <a:bodyPr>
            <a:normAutofit/>
          </a:bodyPr>
          <a:lstStyle/>
          <a:p>
            <a:pPr marL="800100" lvl="1" indent="-34290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One of the most useful design features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that the output of analyses can easily be saved and used as input to additional analyses. 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Example 1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data( )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lm(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mpg~wt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mtcars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This will run a simple linear regression of miles per gallon on car weight using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mtcars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Results are sent to the screen. Nothing is saved.</a:t>
            </a:r>
          </a:p>
        </p:txBody>
      </p:sp>
      <p:sp>
        <p:nvSpPr>
          <p:cNvPr id="1455108" name="Rectangle 4"/>
          <p:cNvSpPr>
            <a:spLocks noChangeArrowheads="1"/>
          </p:cNvSpPr>
          <p:nvPr/>
        </p:nvSpPr>
        <p:spPr bwMode="auto">
          <a:xfrm>
            <a:off x="457200" y="2468563"/>
            <a:ext cx="82296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1923-A9FF-4E74-AF09-1173BEF30024}" type="slidenum">
              <a:rPr lang="en-US"/>
              <a:pPr/>
              <a:t>4</a:t>
            </a:fld>
            <a:endParaRPr lang="en-US"/>
          </a:p>
        </p:txBody>
      </p:sp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How to download?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39200" cy="5257800"/>
          </a:xfrm>
        </p:spPr>
        <p:txBody>
          <a:bodyPr>
            <a:normAutofit/>
          </a:bodyPr>
          <a:lstStyle/>
          <a:p>
            <a:pPr marL="800100" lvl="1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Google it using R or CRAN 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(Comprehensive R Archive Network)</a:t>
            </a:r>
          </a:p>
          <a:p>
            <a:pPr marL="800100" lvl="1" indent="-342900"/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http://www.r-project.org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/>
            <a:r>
              <a:rPr lang="en-GB" dirty="0">
                <a:latin typeface="Times New Roman" pitchFamily="18" charset="0"/>
                <a:cs typeface="Times New Roman" pitchFamily="18" charset="0"/>
              </a:rPr>
              <a:t>Once R is installed you can choose to either work with the basic R console, or with an integrated development environment (IDE). </a:t>
            </a:r>
            <a:r>
              <a:rPr lang="en-GB" dirty="0" err="1">
                <a:latin typeface="Times New Roman" pitchFamily="18" charset="0"/>
                <a:cs typeface="Times New Roman" pitchFamily="18" charset="0"/>
                <a:hlinkClick r:id="rId4"/>
              </a:rPr>
              <a:t>RStudio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is by far the most popular IDE for R and supports debugging, workspace management, plotting and much more (make sure to check out the </a:t>
            </a:r>
            <a:r>
              <a:rPr lang="en-GB" dirty="0" err="1">
                <a:latin typeface="Times New Roman" pitchFamily="18" charset="0"/>
                <a:cs typeface="Times New Roman" pitchFamily="18" charset="0"/>
                <a:hlinkClick r:id="rId5"/>
              </a:rPr>
              <a:t>RStudio</a:t>
            </a:r>
            <a:r>
              <a:rPr lang="en-GB" dirty="0">
                <a:latin typeface="Times New Roman" pitchFamily="18" charset="0"/>
                <a:cs typeface="Times New Roman" pitchFamily="18" charset="0"/>
                <a:hlinkClick r:id="rId5"/>
              </a:rPr>
              <a:t> shortcuts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223234" name="Picture 2" descr="image0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5334000"/>
            <a:ext cx="2857500" cy="1000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DB22-80C2-4B52-B22E-EC9D11821367}" type="slidenum">
              <a:rPr lang="en-US"/>
              <a:pPr/>
              <a:t>40</a:t>
            </a:fld>
            <a:endParaRPr lang="en-US"/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Reusing Results</a:t>
            </a:r>
          </a:p>
        </p:txBody>
      </p:sp>
      <p:sp>
        <p:nvSpPr>
          <p:cNvPr id="145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05000"/>
            <a:ext cx="8991600" cy="4572000"/>
          </a:xfrm>
        </p:spPr>
        <p:txBody>
          <a:bodyPr/>
          <a:lstStyle/>
          <a:p>
            <a:pPr marL="800100" lvl="1" indent="-342900"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 2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fit &lt;- lm(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mpg~wt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mtcars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800100" lvl="1" indent="-342900" algn="just">
              <a:lnSpc>
                <a:spcPct val="80000"/>
              </a:lnSpc>
              <a:buFont typeface="Wingdings" pitchFamily="2" charset="2"/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time, the same regression is performed but the results are saved under the name fit. No output is sent to the screen. However, you now can manipulate the results.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  <a:p>
            <a:pPr marL="800100" lvl="1" indent="-342900" algn="just">
              <a:lnSpc>
                <a:spcPct val="800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(fit)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# view the contents/structure of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"fit"</a:t>
            </a:r>
          </a:p>
          <a:p>
            <a:pPr marL="800100" lvl="1" indent="-342900" algn="just">
              <a:lnSpc>
                <a:spcPct val="80000"/>
              </a:lnSpc>
              <a:buFont typeface="Wingdings" pitchFamily="2" charset="2"/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assignment has actually created a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list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called "fit" that contains a wide range of information (including the predicted values, residuals, coefficients, and more.</a:t>
            </a:r>
          </a:p>
        </p:txBody>
      </p:sp>
      <p:sp>
        <p:nvSpPr>
          <p:cNvPr id="1457156" name="Rectangle 4"/>
          <p:cNvSpPr>
            <a:spLocks noChangeArrowheads="1"/>
          </p:cNvSpPr>
          <p:nvPr/>
        </p:nvSpPr>
        <p:spPr bwMode="auto">
          <a:xfrm>
            <a:off x="457200" y="2468563"/>
            <a:ext cx="82296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48A8-AAC2-49AF-A488-B1D1446646EE}" type="slidenum">
              <a:rPr lang="en-US"/>
              <a:pPr/>
              <a:t>41</a:t>
            </a:fld>
            <a:endParaRPr lang="en-US"/>
          </a:p>
        </p:txBody>
      </p:sp>
      <p:sp>
        <p:nvSpPr>
          <p:cNvPr id="145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Reusing Results</a:t>
            </a:r>
          </a:p>
        </p:txBody>
      </p:sp>
      <p:sp>
        <p:nvSpPr>
          <p:cNvPr id="145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9067800" cy="4953000"/>
          </a:xfrm>
        </p:spPr>
        <p:txBody>
          <a:bodyPr>
            <a:normAutofit/>
          </a:bodyPr>
          <a:lstStyle/>
          <a:p>
            <a:pPr marL="800100" lvl="1" indent="-342900">
              <a:buFont typeface="Wingdings" pitchFamily="2" charset="2"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# plot residuals by fitted values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plot(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fit$residuals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fit$fitted.values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see what a function returns, look at the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section of the online help for that function. Here we would look 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help(lm)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results can also be used by a wide range of other functions.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# produce diagnostic plots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Courier New" pitchFamily="49" charset="0"/>
                <a:cs typeface="Courier New" pitchFamily="49" charset="0"/>
              </a:rPr>
              <a:t>plot(fit)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9204" name="Rectangle 4"/>
          <p:cNvSpPr>
            <a:spLocks noChangeArrowheads="1"/>
          </p:cNvSpPr>
          <p:nvPr/>
        </p:nvSpPr>
        <p:spPr bwMode="auto">
          <a:xfrm>
            <a:off x="457200" y="2468563"/>
            <a:ext cx="82296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48A8-AAC2-49AF-A488-B1D1446646EE}" type="slidenum">
              <a:rPr lang="en-US"/>
              <a:pPr/>
              <a:t>42</a:t>
            </a:fld>
            <a:endParaRPr lang="en-US"/>
          </a:p>
        </p:txBody>
      </p:sp>
      <p:sp>
        <p:nvSpPr>
          <p:cNvPr id="145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Reusing Results</a:t>
            </a:r>
          </a:p>
        </p:txBody>
      </p:sp>
      <p:sp>
        <p:nvSpPr>
          <p:cNvPr id="145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2202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diagnostic plots show residuals in four different ways: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Residuals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Fitted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Used to check the linear relationship assumptions. A horizontal line, without distinct patterns is an indication for a linear relationship, what is good.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Normal Q-Q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Used to examine whether the residuals are normally distributed. It’s good if residuals points follow the straight dashed line.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Scale-Location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(or Spread-Location). Used to check the homogeneity of variance of the residuals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homoscedasticity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Horizontal line with equally spread points is a good indication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homoscedasticity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Residuals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Leverage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Used to identify influential cases, that is extreme values that might influence the regression results when included or excluded from the analysis. </a:t>
            </a:r>
          </a:p>
        </p:txBody>
      </p:sp>
      <p:sp>
        <p:nvSpPr>
          <p:cNvPr id="1459204" name="Rectangle 4"/>
          <p:cNvSpPr>
            <a:spLocks noChangeArrowheads="1"/>
          </p:cNvSpPr>
          <p:nvPr/>
        </p:nvSpPr>
        <p:spPr bwMode="auto">
          <a:xfrm>
            <a:off x="457200" y="2468563"/>
            <a:ext cx="82296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Data Input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DE67-4061-46CC-B861-BBB9E34689C6}" type="slidenum">
              <a:rPr lang="en-US"/>
              <a:pPr/>
              <a:t>44</a:t>
            </a:fld>
            <a:endParaRPr lang="en-US"/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Outline</a:t>
            </a:r>
          </a:p>
        </p:txBody>
      </p:sp>
      <p:sp>
        <p:nvSpPr>
          <p:cNvPr id="146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724400"/>
          </a:xfrm>
        </p:spPr>
        <p:txBody>
          <a:bodyPr/>
          <a:lstStyle/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Data Types</a:t>
            </a:r>
          </a:p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Importing Data</a:t>
            </a:r>
          </a:p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Keyboard Input</a:t>
            </a:r>
          </a:p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Database Input</a:t>
            </a:r>
          </a:p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Exporting Data</a:t>
            </a:r>
          </a:p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Viewing Data</a:t>
            </a:r>
          </a:p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Variable Labels</a:t>
            </a:r>
          </a:p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 Labels</a:t>
            </a:r>
          </a:p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Missing Data</a:t>
            </a:r>
          </a:p>
          <a:p>
            <a:pPr marL="1219200" lvl="2" indent="-3048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Date Values</a:t>
            </a:r>
          </a:p>
          <a:p>
            <a:pPr marL="1219200" lvl="2" indent="-30480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D167-E82F-4FCC-978B-8E0ABE18B786}" type="slidenum">
              <a:rPr lang="en-US"/>
              <a:pPr/>
              <a:t>45</a:t>
            </a:fld>
            <a:endParaRPr lang="en-US"/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783638" cy="8382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Data Types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7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534400" cy="1600200"/>
          </a:xfrm>
        </p:spPr>
        <p:txBody>
          <a:bodyPr>
            <a:norm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has a wide variety of data types including scalars, vectors (numerical, character, logical), matrices,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and lists.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E6F2-AB20-4624-AFAB-9BCF0C4837CE}" type="slidenum">
              <a:rPr lang="en-US"/>
              <a:pPr/>
              <a:t>46</a:t>
            </a:fld>
            <a:endParaRPr lang="en-US"/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31238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Vectors 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219200"/>
            <a:ext cx="9372600" cy="5029200"/>
          </a:xfrm>
        </p:spPr>
        <p:txBody>
          <a:bodyPr>
            <a:normAutofit/>
          </a:bodyPr>
          <a:lstStyle/>
          <a:p>
            <a:pPr marL="1219200" lvl="2" indent="-304800"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a &lt;- c(1,2,5.3,6,-2,4)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# numeric vector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b &lt;- c("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one","two","three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")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# character vector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c &lt;- c(TRUE,TRUE,TRUE,FALSE,TRUE,FALSE)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#logical vector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Refer to elements of a vector using subscripts.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a[c(2,4)]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# 2nd and 4th elements of vector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E6F2-AB20-4624-AFAB-9BCF0C4837CE}" type="slidenum">
              <a:rPr lang="en-US"/>
              <a:pPr/>
              <a:t>47</a:t>
            </a:fld>
            <a:endParaRPr lang="en-US"/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78838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Vectors 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10600" cy="5334000"/>
          </a:xfrm>
        </p:spPr>
        <p:txBody>
          <a:bodyPr>
            <a:noAutofit/>
          </a:bodyPr>
          <a:lstStyle/>
          <a:p>
            <a:pPr marL="342900" lvl="2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Concatenation – joining vector objects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The function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c()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may be used to concatenate any combination of vectors and vector elements. In the following, we form numeric vectors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that we then concatenate to form a vector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&lt;- c(2, 3, 5, 2, 7, 1)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# x then holds values 2, 3, 5, 2, 7, 1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1] 2 3 5 2 7 1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&lt;- c(10, 15, 12)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 y then holds values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10, 15, 12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&gt; y</a:t>
            </a:r>
          </a:p>
          <a:p>
            <a:pPr>
              <a:buNone/>
            </a:pPr>
            <a:r>
              <a:rPr lang="el-GR" sz="2000" dirty="0">
                <a:latin typeface="Courier New" pitchFamily="49" charset="0"/>
                <a:cs typeface="Courier New" pitchFamily="49" charset="0"/>
              </a:rPr>
              <a:t>[1] 10 15 12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&gt; z &lt;- c(x, y)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&gt; z</a:t>
            </a:r>
          </a:p>
          <a:p>
            <a:pPr>
              <a:buNone/>
            </a:pPr>
            <a:r>
              <a:rPr lang="el-GR" sz="2000" dirty="0">
                <a:latin typeface="Courier New" pitchFamily="49" charset="0"/>
                <a:cs typeface="Courier New" pitchFamily="49" charset="0"/>
              </a:rPr>
              <a:t>[1] 2 3 5 2 7 1 10 15 12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E6F2-AB20-4624-AFAB-9BCF0C4837CE}" type="slidenum">
              <a:rPr lang="en-US"/>
              <a:pPr/>
              <a:t>48</a:t>
            </a:fld>
            <a:endParaRPr lang="en-US"/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78838" cy="381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Vectors 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10600" cy="5562600"/>
          </a:xfrm>
        </p:spPr>
        <p:txBody>
          <a:bodyPr>
            <a:noAutofit/>
          </a:bodyPr>
          <a:lstStyle/>
          <a:p>
            <a:pPr marL="342900" lvl="2" indent="-34290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use of square brackets to extract subsets of vectors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Note three common ways to extract elements of vectors. In each case, the identifying information (in the simplest case, a vector of subscript indices) is enclosed in square brackets.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Specify the indices of the elements that are to be extracted, e.g.,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 &lt;- c(3, 11, 8, 15, 12)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	x[c(2,4)] # Elements in positions 2 and 4 only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	[1] 11 15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E6F2-AB20-4624-AFAB-9BCF0C4837CE}" type="slidenum">
              <a:rPr lang="en-US"/>
              <a:pPr/>
              <a:t>49</a:t>
            </a:fld>
            <a:endParaRPr lang="en-US"/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78838" cy="381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Vectors 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negative subscripts to omit the elements in nominated subscript positions (take care not to mix positive and negative subscripts):</a:t>
            </a:r>
          </a:p>
          <a:p>
            <a:pPr>
              <a:buNone/>
            </a:pPr>
            <a:r>
              <a:rPr lang="el-GR" dirty="0"/>
              <a:t> 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x[-c(2,3)]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 Remove the elements in positions 2 and 3</a:t>
            </a:r>
          </a:p>
          <a:p>
            <a:pPr>
              <a:buNone/>
            </a:pPr>
            <a:r>
              <a:rPr lang="el-GR" sz="2400" dirty="0">
                <a:latin typeface="Courier New" pitchFamily="49" charset="0"/>
                <a:cs typeface="Courier New" pitchFamily="49" charset="0"/>
              </a:rPr>
              <a:t>	[1] 3 15 12</a:t>
            </a:r>
          </a:p>
          <a:p>
            <a:pPr algn="just">
              <a:buNone/>
            </a:pPr>
            <a:r>
              <a:rPr lang="el-GR" dirty="0"/>
              <a:t> 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Specify a vector of logical values. This extracts elements for which the logical value is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TRUE. The following extracts values of x that are greater than 10: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&gt; 10</a:t>
            </a:r>
          </a:p>
          <a:p>
            <a:pPr>
              <a:buNone/>
            </a:pPr>
            <a:r>
              <a:rPr lang="el-G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sz="2000" dirty="0">
                <a:latin typeface="Courier New" pitchFamily="49" charset="0"/>
                <a:cs typeface="Courier New" pitchFamily="49" charset="0"/>
              </a:rPr>
              <a:t>[1] FALSE TRUE FALSE TRUE TRUE</a:t>
            </a:r>
          </a:p>
          <a:p>
            <a:pPr>
              <a:buNone/>
            </a:pPr>
            <a:r>
              <a:rPr lang="el-GR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 x[x &gt; 10]</a:t>
            </a:r>
          </a:p>
          <a:p>
            <a:pPr>
              <a:buNone/>
            </a:pPr>
            <a:r>
              <a:rPr lang="el-GR" sz="2000" dirty="0">
                <a:latin typeface="Courier New" pitchFamily="49" charset="0"/>
                <a:cs typeface="Courier New" pitchFamily="49" charset="0"/>
              </a:rPr>
              <a:t>	[1] 11 15 12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44A-15E4-4366-ABA5-23305449F890}" type="slidenum">
              <a:rPr lang="en-US"/>
              <a:pPr/>
              <a:t>5</a:t>
            </a:fld>
            <a:endParaRPr lang="en-US"/>
          </a:p>
        </p:txBody>
      </p:sp>
      <p:sp>
        <p:nvSpPr>
          <p:cNvPr id="141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Overview</a:t>
            </a:r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486400"/>
          </a:xfrm>
        </p:spPr>
        <p:txBody>
          <a:bodyPr>
            <a:noAutofit/>
          </a:bodyPr>
          <a:lstStyle/>
          <a:p>
            <a:pPr marL="540000" lvl="2" indent="-30480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 can enter commands one at a time at the command prompt (&gt;) or run a set of commands from a source file. </a:t>
            </a:r>
          </a:p>
          <a:p>
            <a:pPr marL="540000" lvl="2" indent="-30480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is a wide variety of data types, including vectors (numerical, character, logical), matrices,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and lists. </a:t>
            </a:r>
          </a:p>
          <a:p>
            <a:pPr marL="540000" lvl="2" indent="-30480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Most functionality is provided through built-in and user-created functions and all data objects are kept in memory during an interactive session. </a:t>
            </a:r>
          </a:p>
          <a:p>
            <a:pPr marL="540000" lvl="2" indent="-30480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Basic functions are available by default. Other functions are contained in packages that can be attached to a current session as needed</a:t>
            </a:r>
          </a:p>
          <a:p>
            <a:pPr marL="540000" lvl="2" indent="-30480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quit R, use: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q()</a:t>
            </a:r>
          </a:p>
          <a:p>
            <a:pPr marL="540000" lvl="2" indent="-30480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E6F2-AB20-4624-AFAB-9BCF0C4837CE}" type="slidenum">
              <a:rPr lang="en-US"/>
              <a:pPr/>
              <a:t>50</a:t>
            </a:fld>
            <a:endParaRPr lang="en-US"/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36038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Vectors 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410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Vectors are more abstract than one dimensional matrices because they do not contain information about whether they are row or column vectors, although when the distinction must be  made, R usually assumes that vectors are columns.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a&lt;-c(1,2,3)  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 b&lt;-c(4,6,8)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Now we can make a matrix by stacking vertically or horizontally and R assumes that the vectors are either rows or columns, respectively.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cbind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# assumes that these are column vectors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rbind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# assumes that these are row vectors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convert a vector to a 1xN matrix for use in linear algebra-type operations (column vector)  us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as.matrix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DFD-171E-442B-AA90-3E8EBA1AC142}" type="slidenum">
              <a:rPr lang="en-US"/>
              <a:pPr/>
              <a:t>51</a:t>
            </a:fld>
            <a:endParaRPr lang="en-US"/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07438" cy="4572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Matrices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382000" cy="51816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Conceptually, a matrix is a rectangular array in which all elements have the same mode.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 common modes are numeric, character, logical, or complex. A matrix is in this sense a more restricted structure than a data frame.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Numeric matrices allow a variety of mathematical operations, including matrix multiplication, that are not available for data frames.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Names may be assigned to the rows and columns of a matrix, or more generally to the different dimensions of an array.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DFD-171E-442B-AA90-3E8EBA1AC142}" type="slidenum">
              <a:rPr lang="en-US"/>
              <a:pPr/>
              <a:t>52</a:t>
            </a:fld>
            <a:endParaRPr lang="en-US"/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07438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Matrices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382000" cy="5334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 consider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&gt;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xx &lt;- matrix(1:6,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ncol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=3)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#Equivalently, enter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xx1 &lt;- matrix(1:6,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nrow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xx1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[,1] [,2] [,3]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[1,] 1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[2,] 2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4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6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the function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dim()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determine the dimensions.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&gt; dim(xx)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[1] 2 3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DFD-171E-442B-AA90-3E8EBA1AC142}" type="slidenum">
              <a:rPr lang="en-US"/>
              <a:pPr/>
              <a:t>53</a:t>
            </a:fld>
            <a:endParaRPr lang="en-US"/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07438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Matrices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382000" cy="57150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following are alternative ways to turn the matrix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back into the vector of elements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1, 2,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. . 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## Use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as.vector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	    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 &lt;-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as.vector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(xx)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## Alternatively, directly remove the dimension attribute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 &lt;- xx</a:t>
            </a:r>
          </a:p>
          <a:p>
            <a:pPr algn="just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dim(x) &lt;- NULL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Both mechanisms have the effect of removing the dimension attribute.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function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takes a matrix as its argument, which it transposes. It may also be used for data frames, with the side-effect that all elements will be promoted to a common type when columns are of different types. </a:t>
            </a:r>
          </a:p>
          <a:p>
            <a:pPr algn="just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	xx2 &lt;- t(xx)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#Example of transpose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DFD-171E-442B-AA90-3E8EBA1AC142}" type="slidenum">
              <a:rPr lang="en-US"/>
              <a:pPr/>
              <a:t>54</a:t>
            </a:fld>
            <a:endParaRPr lang="en-US"/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07438" cy="1066800"/>
          </a:xfrm>
        </p:spPr>
        <p:txBody>
          <a:bodyPr/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Matrices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382000" cy="36576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general format is: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mymatrix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matrix(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nrow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ncol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byrow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dimnames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=list(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char_vector_rownames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char_vector_colnames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byrow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=TRUE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indicates that the matrix should be filled by rows.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byrow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=FALSE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indicates that the matrix should be filled by columns (the default).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dimnames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provides optional labels for the columns and rows.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E2D3-0D06-4358-8719-219DDDAC880B}" type="slidenum">
              <a:rPr lang="en-US"/>
              <a:pPr/>
              <a:t>55</a:t>
            </a:fld>
            <a:endParaRPr lang="en-US"/>
          </a:p>
        </p:txBody>
      </p:sp>
      <p:sp>
        <p:nvSpPr>
          <p:cNvPr id="147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36038" cy="8382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Matrices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7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54102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generates 5 × 4 numeric matrix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y&lt;-matrix(1:20,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=5,ncol=4)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another example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cells &lt;- c(1,26,24,68)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c("R1", "R2")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c("C1", "C2")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mymatrix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matrix(cells,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=2,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ncol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=2,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byrow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=TRUE,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dimnames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=list(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#Identify rows, columns or elements using subscripts.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x[,4] # 4th column of matrix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x[3,] # 3rd row of matrix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x[2:4,1:3] # rows 2,3,4 of columns 1,2,3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CD9F-271A-4F46-A2DF-7DAD8FE0DC3C}" type="slidenum">
              <a:rPr lang="en-US"/>
              <a:pPr/>
              <a:t>56</a:t>
            </a:fld>
            <a:endParaRPr lang="en-US"/>
          </a:p>
        </p:txBody>
      </p:sp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78838" cy="609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Data frames</a:t>
            </a:r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05800" cy="46482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Data frames are fundamental to the use of the R modeling and graphics functions.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dataframe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 collection of vectors (we think of them as columns) containing data, which need not all be of the same type, but each column must have the same number of elements.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data frame is more general than a matrix, in that different columns can have different modes (numeric, character, factor, etc.).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CD9F-271A-4F46-A2DF-7DAD8FE0DC3C}" type="slidenum">
              <a:rPr lang="en-US"/>
              <a:pPr/>
              <a:t>57</a:t>
            </a:fld>
            <a:endParaRPr lang="en-US"/>
          </a:p>
        </p:txBody>
      </p:sp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78838" cy="609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Data frames</a:t>
            </a:r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295400"/>
            <a:ext cx="8839200" cy="48768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 1: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 &lt;- c(1,2,3,4)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 &lt;- c("red", "white", "red", NA)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 &lt;- c(TRUE,TRUE,TRUE,FALSE)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 &lt;- c(5,10,15,20)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data.frame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d,e,f,g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names(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&lt;-c("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ID","Color","Passed","Frame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#variable names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7283-CDFA-40B6-A010-C46E5C3AF160}" type="slidenum">
              <a:rPr lang="en-US"/>
              <a:pPr/>
              <a:t>58</a:t>
            </a:fld>
            <a:endParaRPr lang="en-US"/>
          </a:p>
        </p:txBody>
      </p:sp>
      <p:sp>
        <p:nvSpPr>
          <p:cNvPr id="148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31238" cy="990600"/>
          </a:xfrm>
        </p:spPr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Data frames</a:t>
            </a:r>
          </a:p>
        </p:txBody>
      </p:sp>
      <p:sp>
        <p:nvSpPr>
          <p:cNvPr id="148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006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are a variety of ways to identify the elements of 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dataframe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[2:4]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# columns 2,3,4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dataframe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None/>
            </a:pP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[c("ID", "Passed")]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# columns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Passed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dataframe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None/>
            </a:pP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myframe$Color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# variable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dataframe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CD9F-271A-4F46-A2DF-7DAD8FE0DC3C}" type="slidenum">
              <a:rPr lang="en-US"/>
              <a:pPr/>
              <a:t>59</a:t>
            </a:fld>
            <a:endParaRPr lang="en-US"/>
          </a:p>
        </p:txBody>
      </p:sp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78838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Data frames</a:t>
            </a:r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8674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 2: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Included in 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DAAG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package is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Cars93.summary: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#Install DAAG package 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library(DAAG)</a:t>
            </a:r>
          </a:p>
          <a:p>
            <a:pPr algn="just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Cars93.summary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first three columns are numeric, and the fourth is a factor. Use the function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class()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check this, e.g., enter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class(Cars93.summary$abbrev)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most systems, use of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edit()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allows access to a spreadsheet-like display of a data frame or of a vector, where entries can be edited or new data added. For example,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Cars93.summary &lt;- edit(Cars93.summary)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C7B-6F90-44F5-A004-D430D8B0D8B7}" type="slidenum">
              <a:rPr lang="en-US"/>
              <a:pPr/>
              <a:t>6</a:t>
            </a:fld>
            <a:endParaRPr lang="en-US"/>
          </a:p>
        </p:txBody>
      </p:sp>
      <p:sp>
        <p:nvSpPr>
          <p:cNvPr id="137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Overview</a:t>
            </a:r>
          </a:p>
        </p:txBody>
      </p:sp>
      <p:sp>
        <p:nvSpPr>
          <p:cNvPr id="137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5105400"/>
          </a:xfrm>
        </p:spPr>
        <p:txBody>
          <a:bodyPr>
            <a:normAutofit/>
          </a:bodyPr>
          <a:lstStyle/>
          <a:p>
            <a:pPr marL="540000" lvl="2" indent="-304800" algn="just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key skill to using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effectively is learning how to use the built-in help system. Other sections describe the working environment, inputting programs and outputting results, installing new functionality through packages and etc. </a:t>
            </a:r>
          </a:p>
          <a:p>
            <a:pPr marL="540000" lvl="2" indent="-304800" algn="just">
              <a:lnSpc>
                <a:spcPct val="90000"/>
              </a:lnSpc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40000" lvl="2" indent="-304800" algn="just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fundamental design feature of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is that the output from most functions can be used as input to other functions. This is described in reusing results.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CD9F-271A-4F46-A2DF-7DAD8FE0DC3C}" type="slidenum">
              <a:rPr lang="en-US"/>
              <a:pPr/>
              <a:t>60</a:t>
            </a:fld>
            <a:endParaRPr lang="en-US"/>
          </a:p>
        </p:txBody>
      </p:sp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78838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Data frames</a:t>
            </a:r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8674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 2: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# To change the name of the variable in the fifth column</a:t>
            </a: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names(Cars93.summary)[5] &lt;- "code"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# To change all of the names, try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names(Cars93.summary) &lt;- c("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minpass","maxpass","number","code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endParaRPr lang="en-US" dirty="0"/>
          </a:p>
          <a:p>
            <a:pPr marL="1219200" lvl="2" indent="-304800"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ED57-1392-45EC-9014-51F2510CD165}" type="slidenum">
              <a:rPr lang="en-US"/>
              <a:pPr/>
              <a:t>61</a:t>
            </a:fld>
            <a:endParaRPr lang="en-US"/>
          </a:p>
        </p:txBody>
      </p:sp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26438" cy="457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Lists</a:t>
            </a:r>
          </a:p>
        </p:txBody>
      </p:sp>
      <p:sp>
        <p:nvSpPr>
          <p:cNvPr id="148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91600" cy="5638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An ordered collection of objects (components). A list allows you to gather a variety of (possibly unrelated) objects under one name. </a:t>
            </a:r>
            <a:endParaRPr lang="en-US" dirty="0"/>
          </a:p>
          <a:p>
            <a:pPr algn="just"/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These data objects may be scalars, strings,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or any other type.</a:t>
            </a:r>
          </a:p>
          <a:p>
            <a:pPr algn="just"/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Functions that return many elements of data (like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summary()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) generally bind the returned data together as a list, since functions return only one data object. </a:t>
            </a:r>
          </a:p>
          <a:p>
            <a:pPr algn="just"/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As with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we can see what objects are in a list (by name if they have them) using the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names()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command and refer to them either by name (if existent) using the $ symbol or by number using brackets.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2F00-2102-4159-B71B-30FA57364DB6}" type="slidenum">
              <a:rPr lang="en-US"/>
              <a:pPr/>
              <a:t>62</a:t>
            </a:fld>
            <a:endParaRPr lang="en-US"/>
          </a:p>
        </p:txBody>
      </p:sp>
      <p:sp>
        <p:nvSpPr>
          <p:cNvPr id="148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31238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Lists</a:t>
            </a:r>
          </a:p>
        </p:txBody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09600" y="1295400"/>
            <a:ext cx="9601200" cy="5334000"/>
          </a:xfrm>
        </p:spPr>
        <p:txBody>
          <a:bodyPr>
            <a:normAutofit/>
          </a:bodyPr>
          <a:lstStyle/>
          <a:p>
            <a:pPr marL="1219200" lvl="2" indent="-30480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Identify elements of a list using the [[]] convention(not single, brackets).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[[2]]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# 2nd component of the list</a:t>
            </a:r>
          </a:p>
          <a:p>
            <a:pPr marL="1219200" lvl="2" indent="-30480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Sometimes we would like to simplify a list into a vector. </a:t>
            </a:r>
          </a:p>
          <a:p>
            <a:pPr marL="1219200" lvl="2" indent="-30480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In order to convert a list into a vector of strings, we must change the list to a vector using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unlist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Lists sometimes get annoying, so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unlist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 surprisingly useful function.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2F00-2102-4159-B71B-30FA57364DB6}" type="slidenum">
              <a:rPr lang="en-US"/>
              <a:pPr/>
              <a:t>63</a:t>
            </a:fld>
            <a:endParaRPr lang="en-US"/>
          </a:p>
        </p:txBody>
      </p:sp>
      <p:sp>
        <p:nvSpPr>
          <p:cNvPr id="148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31238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Lists</a:t>
            </a:r>
          </a:p>
        </p:txBody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143000"/>
            <a:ext cx="9144000" cy="5181600"/>
          </a:xfrm>
        </p:spPr>
        <p:txBody>
          <a:bodyPr>
            <a:normAutofit fontScale="92500" lnSpcReduction="20000"/>
          </a:bodyPr>
          <a:lstStyle/>
          <a:p>
            <a:pPr marL="1219200" lvl="2" indent="-30480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# Example of a list with 4 components (numeric, string, scalar)- </a:t>
            </a:r>
          </a:p>
          <a:p>
            <a:pPr marL="1219200" lvl="2" indent="-30480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w &lt;- list(a = list(1:5, LETTERS[1:5]), b = “RED", c = NA)</a:t>
            </a:r>
          </a:p>
          <a:p>
            <a:pPr marL="1219200" lvl="2" indent="-30480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class(w)</a:t>
            </a:r>
          </a:p>
          <a:p>
            <a:pPr marL="1219200" lvl="2" indent="-304800">
              <a:buNone/>
            </a:pPr>
            <a:endParaRPr lang="en-US" sz="3000" dirty="0">
              <a:latin typeface="Courier New" pitchFamily="49" charset="0"/>
              <a:cs typeface="Courier New" pitchFamily="49" charset="0"/>
            </a:endParaRPr>
          </a:p>
          <a:p>
            <a:pPr marL="1219200" lvl="2" indent="-30480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w1&lt;-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unlist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(w, recursive = TRUE)</a:t>
            </a:r>
          </a:p>
          <a:p>
            <a:pPr marL="1219200" lvl="2" indent="-30480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class(w1)</a:t>
            </a:r>
          </a:p>
          <a:p>
            <a:pPr marL="1219200" lvl="2" indent="-30480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class(w1[[1]])</a:t>
            </a:r>
          </a:p>
          <a:p>
            <a:pPr marL="1219200" lvl="2" indent="-30480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class(w1[[2]])</a:t>
            </a:r>
          </a:p>
          <a:p>
            <a:pPr marL="1219200" lvl="2" indent="-304800">
              <a:buNone/>
            </a:pP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# example of a list containing two lists </a:t>
            </a:r>
          </a:p>
          <a:p>
            <a:pPr marL="1219200" lvl="2" indent="-304800">
              <a:buNone/>
            </a:pP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Courier New" pitchFamily="49" charset="0"/>
                <a:cs typeface="Courier New" pitchFamily="49" charset="0"/>
              </a:rPr>
              <a:t>v &lt;- c(list1,list2) 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43C-1665-4BB9-8794-142B927A5E2F}" type="slidenum">
              <a:rPr lang="en-US"/>
              <a:pPr/>
              <a:t>64</a:t>
            </a:fld>
            <a:endParaRPr lang="en-US"/>
          </a:p>
        </p:txBody>
      </p:sp>
      <p:sp>
        <p:nvSpPr>
          <p:cNvPr id="148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78838" cy="990600"/>
          </a:xfrm>
        </p:spPr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09600" y="914400"/>
            <a:ext cx="9601200" cy="5486400"/>
          </a:xfrm>
        </p:spPr>
        <p:txBody>
          <a:bodyPr>
            <a:normAutofit fontScale="85000" lnSpcReduction="20000"/>
          </a:bodyPr>
          <a:lstStyle/>
          <a:p>
            <a:pPr marL="1219200" lvl="2" indent="-30480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Tell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a variable 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nominal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making it a factor. </a:t>
            </a:r>
          </a:p>
          <a:p>
            <a:pPr marL="1219200" lvl="2" indent="-30480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factor stores the nominal values as a vector of integers in the range [1... k] (where k is the number of unique values in the nominal variable), and an internal vector of character strings (the original values) mapped to these integers. </a:t>
            </a:r>
          </a:p>
          <a:p>
            <a:pPr marL="1219200" lvl="2" indent="-304800" algn="just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## Create character vector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variable gender with 20 "male" entries and  30 "female" entries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gender &lt;- c(rep("male",20), rep("female", 30)) 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## From character vector, create factor</a:t>
            </a:r>
          </a:p>
          <a:p>
            <a:pPr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gender &lt;- factor(gender)</a:t>
            </a:r>
          </a:p>
          <a:p>
            <a:pPr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		levels(gender)</a:t>
            </a:r>
          </a:p>
          <a:p>
            <a:pPr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		[1] "female" "male"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stores gender as 20 1s and 30 2s and associates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1=female, 2=male internally (alphabetically)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R now treats gender as a nominal variable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summary(gender)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269B-7877-4CB6-99F7-F8CCDE41C670}" type="slidenum">
              <a:rPr lang="en-US"/>
              <a:pPr/>
              <a:t>65</a:t>
            </a:fld>
            <a:endParaRPr lang="en-US"/>
          </a:p>
        </p:txBody>
      </p:sp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78838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Useful Functions</a:t>
            </a:r>
          </a:p>
        </p:txBody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838200"/>
            <a:ext cx="9372600" cy="5486400"/>
          </a:xfrm>
        </p:spPr>
        <p:txBody>
          <a:bodyPr>
            <a:normAutofit fontScale="85000" lnSpcReduction="10000"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length(object)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# number of elements or components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(object)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   # structure of an object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class(object)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 # class or type of an object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names(object)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# names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,...)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# combine objects into a vector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cbind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..) # combine objects as columns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rbind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(object, object,..)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# combine objects as rows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     # list current objects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(object)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# delete an object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newobject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&lt;- edit(object)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# edit copy and save 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newobject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fix(object)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              # edit in place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162-5868-4486-BA1D-6E884769C33C}" type="slidenum">
              <a:rPr lang="en-US"/>
              <a:pPr/>
              <a:t>66</a:t>
            </a:fld>
            <a:endParaRPr lang="en-US"/>
          </a:p>
        </p:txBody>
      </p:sp>
      <p:sp>
        <p:nvSpPr>
          <p:cNvPr id="149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Importing Data</a:t>
            </a:r>
          </a:p>
        </p:txBody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991600" cy="4191000"/>
          </a:xfrm>
        </p:spPr>
        <p:txBody>
          <a:bodyPr>
            <a:norm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Importing data into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fairly simple.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Systat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use the </a:t>
            </a:r>
            <a:r>
              <a:rPr lang="en-US" b="1" dirty="0">
                <a:latin typeface="Times New Roman" pitchFamily="18" charset="0"/>
                <a:cs typeface="Times New Roman" pitchFamily="18" charset="0"/>
                <a:hlinkClick r:id="rId3"/>
              </a:rPr>
              <a:t>foreign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package.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For SPSS and SAS I would recommend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  <a:hlinkClick r:id="rId4"/>
              </a:rPr>
              <a:t>Hmisc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package for ease and functionality.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See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Quick-R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section on </a:t>
            </a:r>
            <a:r>
              <a:rPr lang="en-US" b="1" dirty="0">
                <a:latin typeface="Times New Roman" pitchFamily="18" charset="0"/>
                <a:cs typeface="Times New Roman" pitchFamily="18" charset="0"/>
                <a:hlinkClick r:id="rId5"/>
              </a:rPr>
              <a:t>packages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for information on obtaining and installing the these packages.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Follow the link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hlinkClick r:id="rId3"/>
              </a:rPr>
              <a:t>http://www.statmethods.net/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 of importing data are provided below.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B924-3F4A-4E4F-9FC8-F2DC7FEF5341}" type="slidenum">
              <a:rPr lang="en-US"/>
              <a:pPr/>
              <a:t>67</a:t>
            </a:fld>
            <a:endParaRPr lang="en-US"/>
          </a:p>
        </p:txBody>
      </p:sp>
      <p:sp>
        <p:nvSpPr>
          <p:cNvPr id="149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78838" cy="146208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From A Comma Delimited Text File</a:t>
            </a:r>
          </a:p>
        </p:txBody>
      </p:sp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86800" cy="3962400"/>
          </a:xfrm>
        </p:spPr>
        <p:txBody>
          <a:bodyPr/>
          <a:lstStyle/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first row contains variable names, comma is separator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assign the variable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row names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note the / instead of \ 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mswindows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systems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read.table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("c:…/mydata.csv", header=TRUE, sep=",",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row.names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="id")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ACF5-DCCA-4EA4-BD0F-49C5D7B22D97}" type="slidenum">
              <a:rPr lang="en-US"/>
              <a:pPr/>
              <a:t>68</a:t>
            </a:fld>
            <a:endParaRPr lang="en-US"/>
          </a:p>
        </p:txBody>
      </p:sp>
      <p:sp>
        <p:nvSpPr>
          <p:cNvPr id="149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55038" cy="9144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Excel</a:t>
            </a:r>
          </a:p>
        </p:txBody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991600" cy="48768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best way to read an Excel file is to export it to a comma delimited file and import it using the method above.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On windows systems you can use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RODBC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package to access Excel files. The first row should contain variable/column names.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first row contains variable names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we will read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workSheet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mysheet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library(RODBC)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channel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odbcConnectExcel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("c:/myexcel.xls")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sqlFetch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(channel, 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mysheet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odbcClose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(channel)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5146-7657-4F14-8BC9-7AE627A49801}" type="slidenum">
              <a:rPr lang="en-US"/>
              <a:pPr/>
              <a:t>69</a:t>
            </a:fld>
            <a:endParaRPr lang="en-US"/>
          </a:p>
        </p:txBody>
      </p:sp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1462088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Exporting Data </a:t>
            </a:r>
          </a:p>
        </p:txBody>
      </p:sp>
      <p:sp>
        <p:nvSpPr>
          <p:cNvPr id="150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8915400" cy="2895600"/>
          </a:xfrm>
        </p:spPr>
        <p:txBody>
          <a:bodyPr/>
          <a:lstStyle/>
          <a:p>
            <a:pPr marL="1219200" lvl="2" indent="-304800">
              <a:buFont typeface="Wingdings" pitchFamily="2" charset="2"/>
              <a:buNone/>
            </a:pPr>
            <a:r>
              <a:rPr lang="en-US" dirty="0"/>
              <a:t>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numerous methods for exporting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objects into other formats . For SPSS, SAS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you will need to load the </a:t>
            </a:r>
            <a:r>
              <a:rPr lang="en-US" b="1" dirty="0">
                <a:latin typeface="Times New Roman" pitchFamily="18" charset="0"/>
                <a:cs typeface="Times New Roman" pitchFamily="18" charset="0"/>
                <a:hlinkClick r:id="rId3"/>
              </a:rPr>
              <a:t>foreign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packages. For Excel, you will need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  <a:hlinkClick r:id="rId4"/>
              </a:rPr>
              <a:t>xlsReadWrite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package.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703B-5050-474B-A0E2-4FE1F3505504}" type="slidenum">
              <a:rPr lang="en-US"/>
              <a:pPr/>
              <a:t>7</a:t>
            </a:fld>
            <a:endParaRPr lang="en-US"/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Interface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4800600"/>
          </a:xfrm>
        </p:spPr>
        <p:txBody>
          <a:bodyPr/>
          <a:lstStyle/>
          <a:p>
            <a:pPr marL="381000" indent="-38100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Start the R system, the main window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RGui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with a sub window (R Console) will appear</a:t>
            </a:r>
          </a:p>
          <a:p>
            <a:pPr marL="381000" indent="-38100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`Console' window the cursor is waiting for you to type in some R commands. </a:t>
            </a:r>
          </a:p>
          <a:p>
            <a:pPr marL="381000" indent="-38100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b="9615"/>
          <a:stretch>
            <a:fillRect/>
          </a:stretch>
        </p:blipFill>
        <p:spPr bwMode="auto">
          <a:xfrm>
            <a:off x="914400" y="2743200"/>
            <a:ext cx="66008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1634-68CA-4691-8AAA-BECAA6607075}" type="slidenum">
              <a:rPr lang="en-US"/>
              <a:pPr/>
              <a:t>70</a:t>
            </a:fld>
            <a:endParaRPr lang="en-US"/>
          </a:p>
        </p:txBody>
      </p:sp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31238" cy="10668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Exporting Data</a:t>
            </a:r>
            <a:r>
              <a:rPr lang="en-US" b="1" dirty="0"/>
              <a:t> </a:t>
            </a:r>
          </a:p>
        </p:txBody>
      </p:sp>
      <p:sp>
        <p:nvSpPr>
          <p:cNvPr id="150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4958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A Tab Delimited Text File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write.table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"c:…\\mydata.txt", sep="\t") 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a CSV file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write.csv(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"c:\\……\\mydata.csv") 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Stata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library(foreign)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write.dta(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"c:…\\mydata.dta")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2AF3-209A-42C9-9EDA-ADBDF42057B4}" type="slidenum">
              <a:rPr lang="en-US"/>
              <a:pPr/>
              <a:t>71</a:t>
            </a:fld>
            <a:endParaRPr lang="en-US"/>
          </a:p>
        </p:txBody>
      </p:sp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31238" cy="9906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Viewing Data </a:t>
            </a:r>
          </a:p>
        </p:txBody>
      </p:sp>
      <p:sp>
        <p:nvSpPr>
          <p:cNvPr id="151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1816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There are a number of functions for listing the contents of an object or dataset.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list objects in the working environment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list the variables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mydata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names(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list the structure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mydata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list levels of factor v1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mydata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levels(mydata$v1)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dimensions of an object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dim(object)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87C7-954B-4231-A9BF-C54BD5138B7C}" type="slidenum">
              <a:rPr lang="en-US"/>
              <a:pPr/>
              <a:t>72</a:t>
            </a:fld>
            <a:endParaRPr lang="en-US"/>
          </a:p>
        </p:txBody>
      </p:sp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36038" cy="8382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Viewing Data</a:t>
            </a:r>
            <a:r>
              <a:rPr lang="en-US" b="1" dirty="0"/>
              <a:t> </a:t>
            </a:r>
          </a:p>
        </p:txBody>
      </p:sp>
      <p:sp>
        <p:nvSpPr>
          <p:cNvPr id="151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4800600"/>
          </a:xfrm>
        </p:spPr>
        <p:txBody>
          <a:bodyPr>
            <a:norm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There are a number of functions for listing the contents of an object or dataset.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class of an object (numeric, matrix,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etc)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class(object)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print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print first 10 rows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mydata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head(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n=10)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print last 5 rows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mydata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tail(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n=5)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ED7D-9F34-4681-A2BC-6F18081DD68D}" type="slidenum">
              <a:rPr lang="en-US"/>
              <a:pPr/>
              <a:t>73</a:t>
            </a:fld>
            <a:endParaRPr lang="en-US"/>
          </a:p>
        </p:txBody>
      </p:sp>
      <p:sp>
        <p:nvSpPr>
          <p:cNvPr id="152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31238" cy="1462088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Missing Data </a:t>
            </a:r>
          </a:p>
        </p:txBody>
      </p:sp>
      <p:sp>
        <p:nvSpPr>
          <p:cNvPr id="152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91600" cy="4572000"/>
          </a:xfrm>
        </p:spPr>
        <p:txBody>
          <a:bodyPr>
            <a:normAutofit/>
          </a:bodyPr>
          <a:lstStyle/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missing values are represented by the symbol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(not available) . Impossible values (e.g., dividing by zero) are represented by the symbol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(not a number). </a:t>
            </a:r>
          </a:p>
          <a:p>
            <a:pPr marL="1371600" lvl="2" indent="-457200">
              <a:buFont typeface="Wingdings" pitchFamily="2" charset="2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Testing for Missing Values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is.na(x)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# returns TRUE of x is missing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y &lt;- c(1,2,3,NA)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is.na(y)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# returns a vector (F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T)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ED7D-9F34-4681-A2BC-6F18081DD68D}" type="slidenum">
              <a:rPr lang="en-US"/>
              <a:pPr/>
              <a:t>74</a:t>
            </a:fld>
            <a:endParaRPr lang="en-US"/>
          </a:p>
        </p:txBody>
      </p:sp>
      <p:sp>
        <p:nvSpPr>
          <p:cNvPr id="152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31238" cy="762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Missing Data </a:t>
            </a:r>
          </a:p>
        </p:txBody>
      </p:sp>
      <p:sp>
        <p:nvSpPr>
          <p:cNvPr id="152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458200" cy="5486400"/>
          </a:xfrm>
        </p:spPr>
        <p:txBody>
          <a:bodyPr>
            <a:normAutofit fontScale="85000" lnSpcReduction="10000"/>
          </a:bodyPr>
          <a:lstStyle/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As an example, consider the column branch of the data set rainforest: 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library(DAAG)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nbranch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subset(rainforest, species=="Acacia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mabellae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")$branch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nbranch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# Number of small branches (2cm or less)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[1] NA 35 41 50 NA NA NA NA NA 4 30 13 10 17 46 92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/>
            <a:r>
              <a:rPr lang="en-US" b="1" dirty="0">
                <a:latin typeface="Times New Roman" pitchFamily="18" charset="0"/>
                <a:cs typeface="Times New Roman" pitchFamily="18" charset="0"/>
              </a:rPr>
              <a:t>Excluding Missing Values from Analyses</a:t>
            </a:r>
          </a:p>
          <a:p>
            <a:pPr marL="1371600" lvl="2" indent="-457200" algn="just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Any arithmetic expression that involves an NA generates NA as its result. </a:t>
            </a:r>
          </a:p>
          <a:p>
            <a:pPr marL="1371600" lvl="2" indent="-457200" algn="just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Functions such as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mean()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allow the argument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na.rm=TRUE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 that NAs are omitted before proceeding with the calculation. For example:</a:t>
            </a:r>
          </a:p>
          <a:p>
            <a:pPr marL="1371600" lvl="2" indent="-457200" algn="just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mean(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nbranch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371600" lvl="2" indent="-457200" algn="just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[1] NA</a:t>
            </a:r>
          </a:p>
          <a:p>
            <a:pPr marL="1371600" lvl="2" indent="-457200" algn="just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mean(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nbranch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na.rm=TRUE)</a:t>
            </a:r>
          </a:p>
          <a:p>
            <a:pPr marL="1371600" lvl="2" indent="-457200" algn="just">
              <a:buFont typeface="Wingdings" pitchFamily="2" charset="2"/>
              <a:buNone/>
            </a:pPr>
            <a:r>
              <a:rPr lang="el-GR" dirty="0">
                <a:latin typeface="Courier New" pitchFamily="49" charset="0"/>
                <a:cs typeface="Courier New" pitchFamily="49" charset="0"/>
              </a:rPr>
              <a:t>[1] 33.8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7901-6DD1-4388-A9A8-9CE845E42A4A}" type="slidenum">
              <a:rPr lang="en-US"/>
              <a:pPr/>
              <a:t>75</a:t>
            </a:fld>
            <a:endParaRPr lang="en-US"/>
          </a:p>
        </p:txBody>
      </p:sp>
      <p:sp>
        <p:nvSpPr>
          <p:cNvPr id="152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36038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Missing Data </a:t>
            </a:r>
          </a:p>
        </p:txBody>
      </p:sp>
      <p:sp>
        <p:nvSpPr>
          <p:cNvPr id="152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486400"/>
          </a:xfrm>
        </p:spPr>
        <p:txBody>
          <a:bodyPr>
            <a:normAutofit/>
          </a:bodyPr>
          <a:lstStyle/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function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complete.cases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returns a logical vector indicating which cases are complete. For example,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age &lt;- c(NA, 30, 56)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gender &lt;- c("male", "female", "male")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weight &lt;- c(160, 110, NA) 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data.frame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age,gender,weight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list rows of data that have missing values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complete.cases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),]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function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na.omit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returns the object with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listwise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deletion of missing values. 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create new dataset without missing data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newdata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na.omit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82C-DED3-4166-8146-1AFA5E545527}" type="slidenum">
              <a:rPr lang="en-US"/>
              <a:pPr/>
              <a:t>76</a:t>
            </a:fld>
            <a:endParaRPr lang="en-US"/>
          </a:p>
        </p:txBody>
      </p:sp>
      <p:sp>
        <p:nvSpPr>
          <p:cNvPr id="152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1462088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Missing Data </a:t>
            </a:r>
          </a:p>
        </p:txBody>
      </p:sp>
      <p:sp>
        <p:nvSpPr>
          <p:cNvPr id="152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57200" y="1905000"/>
            <a:ext cx="9220200" cy="3962400"/>
          </a:xfrm>
        </p:spPr>
        <p:txBody>
          <a:bodyPr/>
          <a:lstStyle/>
          <a:p>
            <a:pPr marL="1371600" lvl="2" indent="-457200">
              <a:buFont typeface="Wingdings" pitchFamily="2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Advanced Handling of Missing Data </a:t>
            </a:r>
          </a:p>
          <a:p>
            <a:pPr marL="1371600" lvl="2" indent="-457200">
              <a:buFont typeface="Wingdings" pitchFamily="2" charset="2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Most modeling functions 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offer options for dealing with missing values. You can go beyond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pairwise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listwise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deletion of missing values through methods such as multiple imputation. </a:t>
            </a:r>
          </a:p>
          <a:p>
            <a:pPr marL="1371600" lvl="2" indent="-457200" algn="just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Good implementations that can be accessed through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include </a:t>
            </a:r>
            <a:r>
              <a:rPr lang="en-US" b="1" dirty="0">
                <a:latin typeface="Times New Roman" pitchFamily="18" charset="0"/>
                <a:cs typeface="Times New Roman" pitchFamily="18" charset="0"/>
                <a:hlinkClick r:id="rId3"/>
              </a:rPr>
              <a:t>Amelia 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  <a:hlinkClick r:id="rId4"/>
              </a:rPr>
              <a:t>Mice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  <a:hlinkClick r:id="rId5"/>
              </a:rPr>
              <a:t>mitools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7683-77C5-4C39-81E4-6B487A51AD95}" type="slidenum">
              <a:rPr lang="en-US"/>
              <a:pPr/>
              <a:t>77</a:t>
            </a:fld>
            <a:endParaRPr lang="en-US"/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31238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Functions for working with dates</a:t>
            </a:r>
          </a:p>
        </p:txBody>
      </p:sp>
      <p:sp>
        <p:nvSpPr>
          <p:cNvPr id="153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6096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 base system has several functions for working with dates. See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help(Dates)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help(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as.Date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help(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format.Date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 detailed information.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as.Date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convert character strings into dates. 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default format has year, then month, then day of month, thus: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# Electricity Billing Dates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as.Date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(c("2003-08-24","2003-11-23","2004-02-22","2004-05-03"))</a:t>
            </a: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	 diff(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800" dirty="0"/>
              <a:t>		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Time differences of 91, 91, </a:t>
            </a:r>
            <a:r>
              <a:rPr lang="el-GR" sz="2800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1 days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62BF-6B0B-480E-9513-A282DE1EE5D3}" type="slidenum">
              <a:rPr lang="en-US"/>
              <a:pPr/>
              <a:t>78</a:t>
            </a:fld>
            <a:endParaRPr lang="en-US"/>
          </a:p>
        </p:txBody>
      </p:sp>
      <p:sp>
        <p:nvSpPr>
          <p:cNvPr id="153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36038" cy="762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Date Values</a:t>
            </a:r>
          </a:p>
        </p:txBody>
      </p:sp>
      <p:sp>
        <p:nvSpPr>
          <p:cNvPr id="153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3810000"/>
          </a:xfrm>
        </p:spPr>
        <p:txBody>
          <a:bodyPr/>
          <a:lstStyle/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symbols can be used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format( 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 to print dates.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71600" lvl="2" indent="-457200"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1532932" name="Rectangle 4"/>
          <p:cNvSpPr>
            <a:spLocks noChangeArrowheads="1"/>
          </p:cNvSpPr>
          <p:nvPr/>
        </p:nvSpPr>
        <p:spPr bwMode="auto">
          <a:xfrm>
            <a:off x="457200" y="2332038"/>
            <a:ext cx="82296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532933" name="Group 5"/>
          <p:cNvGraphicFramePr>
            <a:graphicFrameLocks noGrp="1"/>
          </p:cNvGraphicFramePr>
          <p:nvPr/>
        </p:nvGraphicFramePr>
        <p:xfrm>
          <a:off x="990600" y="2057400"/>
          <a:ext cx="7162800" cy="3581400"/>
        </p:xfrm>
        <a:graphic>
          <a:graphicData uri="http://schemas.openxmlformats.org/drawingml/2006/table">
            <a:tbl>
              <a:tblPr/>
              <a:tblGrid>
                <a:gridCol w="171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5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Symbol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Meaning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 as a number (0-31)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01-31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%a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abbreviated weekday 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unabbreviated weekday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Monday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month (00-12)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00-12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%b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abbreviated month</a:t>
                      </a:r>
                      <a:b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unabbreviated month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January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%y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2-digit year </a:t>
                      </a:r>
                      <a:b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4-digit year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684A-33D5-4BB7-A32B-EA87DB55F6FB}" type="slidenum">
              <a:rPr lang="en-US"/>
              <a:pPr/>
              <a:t>79</a:t>
            </a:fld>
            <a:endParaRPr lang="en-US"/>
          </a:p>
        </p:txBody>
      </p:sp>
      <p:sp>
        <p:nvSpPr>
          <p:cNvPr id="153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Date Values</a:t>
            </a:r>
          </a:p>
        </p:txBody>
      </p:sp>
      <p:sp>
        <p:nvSpPr>
          <p:cNvPr id="153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default format is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"%Y-%m-%d"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The character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can be used in place of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Other</a:t>
            </a: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separators (e.g., a space) must be specified explicitly, using the format argument, as in the examples below. 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function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as.Date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takes a vector of character strings that has an appropriate format, and converts it into a dates object. Here are examples: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fr-FR" dirty="0" err="1">
                <a:latin typeface="Courier New" pitchFamily="49" charset="0"/>
                <a:cs typeface="Courier New" pitchFamily="49" charset="0"/>
              </a:rPr>
              <a:t>as.Date</a:t>
            </a:r>
            <a:r>
              <a:rPr lang="fr-FR" dirty="0">
                <a:latin typeface="Courier New" pitchFamily="49" charset="0"/>
                <a:cs typeface="Courier New" pitchFamily="49" charset="0"/>
              </a:rPr>
              <a:t>("1/1/1960", format="%d/%m/%Y")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[1] "1960-01-01"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fr-FR" dirty="0" err="1">
                <a:latin typeface="Courier New" pitchFamily="49" charset="0"/>
                <a:cs typeface="Courier New" pitchFamily="49" charset="0"/>
              </a:rPr>
              <a:t>as.Date</a:t>
            </a:r>
            <a:r>
              <a:rPr lang="fr-FR" dirty="0">
                <a:latin typeface="Courier New" pitchFamily="49" charset="0"/>
                <a:cs typeface="Courier New" pitchFamily="49" charset="0"/>
              </a:rPr>
              <a:t>("1:12:1960",format="%d:%m:%Y")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[1] "1960-12-01"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dirty="0">
                <a:latin typeface="Courier New" pitchFamily="49" charset="0"/>
                <a:cs typeface="Courier New" pitchFamily="49" charset="0"/>
              </a:rPr>
              <a:t>	as.Date("31/12/1960",</a:t>
            </a:r>
            <a:r>
              <a:rPr lang="fr-FR" dirty="0">
                <a:latin typeface="Courier New" pitchFamily="49" charset="0"/>
                <a:cs typeface="Courier New" pitchFamily="49" charset="0"/>
              </a:rPr>
              <a:t> format=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"%d/%m/%Y")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[1] "1960-12-31"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703B-5050-474B-A0E2-4FE1F3505504}" type="slidenum">
              <a:rPr lang="en-US"/>
              <a:pPr/>
              <a:t>8</a:t>
            </a:fld>
            <a:endParaRPr lang="en-US"/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Interface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839200" cy="5943600"/>
          </a:xfrm>
        </p:spPr>
        <p:txBody>
          <a:bodyPr>
            <a:normAutofit/>
          </a:bodyPr>
          <a:lstStyle/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command line prompt (&gt;) is an invitation to type commands or expressions. Once the command or expression is complete, and the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Enter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key is pressed, R evaluates and prints the result in the console window. This allows the use of R as a calculator. </a:t>
            </a:r>
          </a:p>
          <a:p>
            <a:pPr marL="381000" indent="-381000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For example, type 2+2 and press the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Enter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key. Here is what appears on the screen:</a:t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&gt; 2+2</a:t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[1] 4 </a:t>
            </a:r>
          </a:p>
          <a:p>
            <a:pPr marL="381000" indent="-381000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first element is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labeled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[1] even when, as here, there is just one element! The final</a:t>
            </a:r>
            <a:r>
              <a:rPr lang="en-GB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prompt indicates that R is ready for another command.</a:t>
            </a:r>
            <a:br>
              <a:rPr lang="en-GB" sz="2800" dirty="0"/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684A-33D5-4BB7-A32B-EA87DB55F6FB}" type="slidenum">
              <a:rPr lang="en-US"/>
              <a:pPr/>
              <a:t>80</a:t>
            </a:fld>
            <a:endParaRPr lang="en-US"/>
          </a:p>
        </p:txBody>
      </p:sp>
      <p:sp>
        <p:nvSpPr>
          <p:cNvPr id="153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07438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Date Values</a:t>
            </a:r>
          </a:p>
        </p:txBody>
      </p:sp>
      <p:sp>
        <p:nvSpPr>
          <p:cNvPr id="153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60198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format()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control the formatting of dates in printed output. See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help(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format.Date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dec1 &lt;-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as.Date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("2004-12-1")</a:t>
            </a:r>
          </a:p>
          <a:p>
            <a:pPr>
              <a:buNone/>
            </a:pPr>
            <a:r>
              <a:rPr lang="el-GR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400" dirty="0">
                <a:latin typeface="Courier New" pitchFamily="49" charset="0"/>
                <a:cs typeface="Courier New" pitchFamily="49" charset="0"/>
              </a:rPr>
              <a:t> format(dec1, format="%b %d %Y")</a:t>
            </a:r>
          </a:p>
          <a:p>
            <a:pPr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[1] "Dec 01 2004"</a:t>
            </a:r>
          </a:p>
          <a:p>
            <a:pPr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format(dec1, format="%a %b %d %Y")</a:t>
            </a:r>
          </a:p>
          <a:p>
            <a:pPr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[1] "Wed Dec 01 2004 "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print today's date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today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Sys.Date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format(today, format="%B %d %Y")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"June 20 2007 «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Wingdings" pitchFamily="2" charset="2"/>
              <a:buNone/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Such formatting may be used to give meaningful labels on graphs.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684A-33D5-4BB7-A32B-EA87DB55F6FB}" type="slidenum">
              <a:rPr lang="en-US"/>
              <a:pPr/>
              <a:t>81</a:t>
            </a:fld>
            <a:endParaRPr lang="en-US"/>
          </a:p>
        </p:txBody>
      </p:sp>
      <p:sp>
        <p:nvSpPr>
          <p:cNvPr id="153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07438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Date Values</a:t>
            </a:r>
          </a:p>
        </p:txBody>
      </p:sp>
      <p:sp>
        <p:nvSpPr>
          <p:cNvPr id="153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8674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could use the function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assign a regular sequence of dates that become positions on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x-axis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## Labeling of graph: data frame jobs (DAAG)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library(DAAG)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data(jobs)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startofmonth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as.Date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("2010/1/1"), by = "month",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length.out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	24)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startofmonth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atdates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as.Date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("2010/1/1"), by = "6 month",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length.out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4)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atdates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datelabs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format(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atdates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"%B %d %Y")	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## quarters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as.Date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("2000/1/1"),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as.Date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("2003/1/1"), by = "quarter")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Data Manipulation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A269-D1FA-44C9-97A7-073F6A66F8CD}" type="slidenum">
              <a:rPr lang="en-US"/>
              <a:pPr/>
              <a:t>83</a:t>
            </a:fld>
            <a:endParaRPr lang="en-US"/>
          </a:p>
        </p:txBody>
      </p:sp>
      <p:sp>
        <p:nvSpPr>
          <p:cNvPr id="154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R built-in functions</a:t>
            </a:r>
          </a:p>
        </p:txBody>
      </p:sp>
      <p:sp>
        <p:nvSpPr>
          <p:cNvPr id="154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447800"/>
            <a:ext cx="8458200" cy="4648200"/>
          </a:xfrm>
        </p:spPr>
        <p:txBody>
          <a:bodyPr/>
          <a:lstStyle/>
          <a:p>
            <a:pPr marL="1714500" lvl="4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Almost everything in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done through functions. Here I'm only referring to numeric and character functions that are commonly used in creating or recoding variables.</a:t>
            </a:r>
          </a:p>
          <a:p>
            <a:pPr marL="1714500" lvl="4" indent="0" algn="just">
              <a:lnSpc>
                <a:spcPct val="80000"/>
              </a:lnSpc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714500" lvl="4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Note that while the examples on this page apply functions to individual variables, many can be applied to vectors and matrices as well.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1E9-57BA-41D7-B174-69242032E742}" type="slidenum">
              <a:rPr lang="en-US"/>
              <a:pPr/>
              <a:t>84</a:t>
            </a:fld>
            <a:endParaRPr lang="en-US"/>
          </a:p>
        </p:txBody>
      </p:sp>
      <p:sp>
        <p:nvSpPr>
          <p:cNvPr id="155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Numeric Functions</a:t>
            </a:r>
          </a:p>
        </p:txBody>
      </p:sp>
      <p:sp>
        <p:nvSpPr>
          <p:cNvPr id="1551363" name="Rectangle 3"/>
          <p:cNvSpPr>
            <a:spLocks noChangeArrowheads="1"/>
          </p:cNvSpPr>
          <p:nvPr/>
        </p:nvSpPr>
        <p:spPr bwMode="auto">
          <a:xfrm>
            <a:off x="0" y="2330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1364" name="Rectangle 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551365" name="Group 5"/>
          <p:cNvGraphicFramePr>
            <a:graphicFrameLocks noGrp="1"/>
          </p:cNvGraphicFramePr>
          <p:nvPr/>
        </p:nvGraphicFramePr>
        <p:xfrm>
          <a:off x="838200" y="1295400"/>
          <a:ext cx="7391400" cy="4953000"/>
        </p:xfrm>
        <a:graphic>
          <a:graphicData uri="http://schemas.openxmlformats.org/drawingml/2006/table">
            <a:tbl>
              <a:tblPr/>
              <a:tblGrid>
                <a:gridCol w="2853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7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absolute value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sqrt(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square root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ceiling(3.475) is 4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floor(3.475) is 3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trunc(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trunc(5.99) is 5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round(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digits=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round(3.475, digits=2) is 3.48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signif(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digits=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signif(3.475, digits=2) is 3.5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sin(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tan(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also acos(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cosh(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acosh(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etc.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natural logarithm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log10(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common logarithm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e^</a:t>
                      </a:r>
                      <a:r>
                        <a:rPr kumimoji="0" lang="en-US" sz="1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Statistical Computing and Graphics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380F-2679-4BB3-8BB8-A0B48FD0A1E8}" type="slidenum">
              <a:rPr lang="en-US"/>
              <a:pPr/>
              <a:t>85</a:t>
            </a:fld>
            <a:endParaRPr lang="en-US"/>
          </a:p>
        </p:txBody>
      </p:sp>
      <p:sp>
        <p:nvSpPr>
          <p:cNvPr id="155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Character Functions</a:t>
            </a:r>
          </a:p>
        </p:txBody>
      </p:sp>
      <p:sp>
        <p:nvSpPr>
          <p:cNvPr id="1553411" name="Rectangle 3"/>
          <p:cNvSpPr>
            <a:spLocks noChangeArrowheads="1"/>
          </p:cNvSpPr>
          <p:nvPr/>
        </p:nvSpPr>
        <p:spPr bwMode="auto">
          <a:xfrm>
            <a:off x="0" y="2330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3412" name="Rectangle 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3413" name="Rectangle 5"/>
          <p:cNvSpPr>
            <a:spLocks noChangeArrowheads="1"/>
          </p:cNvSpPr>
          <p:nvPr/>
        </p:nvSpPr>
        <p:spPr bwMode="auto">
          <a:xfrm>
            <a:off x="-2155825" y="1327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553414" name="Group 6"/>
          <p:cNvGraphicFramePr>
            <a:graphicFrameLocks noGrp="1"/>
          </p:cNvGraphicFramePr>
          <p:nvPr/>
        </p:nvGraphicFramePr>
        <p:xfrm>
          <a:off x="304800" y="838199"/>
          <a:ext cx="8839200" cy="5791204"/>
        </p:xfrm>
        <a:graphic>
          <a:graphicData uri="http://schemas.openxmlformats.org/drawingml/2006/table">
            <a:tbl>
              <a:tblPr/>
              <a:tblGrid>
                <a:gridCol w="283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7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substr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start=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n1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stop=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n2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Extract or replace substrings in a character vector.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&lt;- "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abcdef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substr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(x, 2, 4) is "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substr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(x, 2, 4) &lt;- "22222" is "a222ef"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grep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pattern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ignore.case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fixed=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Search for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pattern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If fixed =FALSE then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pattern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is a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regular expression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If fixed=TRUE then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pattern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is a text string. Returns matching indices.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grep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("A", c("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b","A","c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"), fixed=TRUE) returns 2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3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sub(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pattern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replacement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ignore.case =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fixed=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Find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pattern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and replace with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replacement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text. If fixed=FALSE then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pattern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is a regular expression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.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fixed = T then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pattern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is a text string. 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sub("\\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s",".","Hello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There") returns "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Hello.There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strsplit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split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Split the elements of character vector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at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split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strsplit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("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", "") returns 3 element vector "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a","b","c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paste(..., sep="")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Concatenate strings after using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sep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string to separate them.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paste("x",1:3,sep="") returns c("x1","x2" "x3")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paste("x",1:3,sep="M") returns c("xM1","xM2" "xM3")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paste("Today is", date())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toupper(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Uppercase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tolower(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Lowercase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8987-45BF-485B-8E19-66508A1C96D6}" type="slidenum">
              <a:rPr lang="en-US"/>
              <a:pPr/>
              <a:t>86</a:t>
            </a:fld>
            <a:endParaRPr lang="en-US"/>
          </a:p>
        </p:txBody>
      </p:sp>
      <p:sp>
        <p:nvSpPr>
          <p:cNvPr id="155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Stat/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Functions</a:t>
            </a:r>
          </a:p>
        </p:txBody>
      </p:sp>
      <p:sp>
        <p:nvSpPr>
          <p:cNvPr id="1555459" name="Rectangle 3"/>
          <p:cNvSpPr>
            <a:spLocks noChangeArrowheads="1"/>
          </p:cNvSpPr>
          <p:nvPr/>
        </p:nvSpPr>
        <p:spPr bwMode="auto">
          <a:xfrm>
            <a:off x="0" y="2330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5460" name="Rectangle 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5461" name="Rectangle 5"/>
          <p:cNvSpPr>
            <a:spLocks noChangeArrowheads="1"/>
          </p:cNvSpPr>
          <p:nvPr/>
        </p:nvSpPr>
        <p:spPr bwMode="auto">
          <a:xfrm>
            <a:off x="-2155825" y="1327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5462" name="Rectangle 6"/>
          <p:cNvSpPr>
            <a:spLocks noChangeArrowheads="1"/>
          </p:cNvSpPr>
          <p:nvPr/>
        </p:nvSpPr>
        <p:spPr bwMode="auto">
          <a:xfrm>
            <a:off x="0" y="2317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5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839200" cy="3886200"/>
          </a:xfrm>
          <a:noFill/>
          <a:ln/>
        </p:spPr>
        <p:txBody>
          <a:bodyPr/>
          <a:lstStyle/>
          <a:p>
            <a:pPr marL="1219200" lvl="2" indent="-30480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table describes functions related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probaility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distributions. For random number generators below, you can use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set.seed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(1234) or some other integer to create reproducible pseudo-random numbers.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Statistical Computing and Graphics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25D-9849-43CD-845B-D8B34E2B4835}" type="slidenum">
              <a:rPr lang="en-US"/>
              <a:pPr/>
              <a:t>87</a:t>
            </a:fld>
            <a:endParaRPr lang="en-US"/>
          </a:p>
        </p:txBody>
      </p:sp>
      <p:sp>
        <p:nvSpPr>
          <p:cNvPr id="1557506" name="Rectangle 2"/>
          <p:cNvSpPr>
            <a:spLocks noChangeArrowheads="1"/>
          </p:cNvSpPr>
          <p:nvPr/>
        </p:nvSpPr>
        <p:spPr bwMode="auto">
          <a:xfrm>
            <a:off x="0" y="2330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7507" name="Rectangle 3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7508" name="Rectangle 4"/>
          <p:cNvSpPr>
            <a:spLocks noChangeArrowheads="1"/>
          </p:cNvSpPr>
          <p:nvPr/>
        </p:nvSpPr>
        <p:spPr bwMode="auto">
          <a:xfrm>
            <a:off x="-2155825" y="1327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7509" name="Rectangle 5"/>
          <p:cNvSpPr>
            <a:spLocks noChangeArrowheads="1"/>
          </p:cNvSpPr>
          <p:nvPr/>
        </p:nvSpPr>
        <p:spPr bwMode="auto">
          <a:xfrm>
            <a:off x="0" y="2317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557510" name="Group 6"/>
          <p:cNvGraphicFramePr>
            <a:graphicFrameLocks noGrp="1"/>
          </p:cNvGraphicFramePr>
          <p:nvPr/>
        </p:nvGraphicFramePr>
        <p:xfrm>
          <a:off x="990600" y="152400"/>
          <a:ext cx="7315200" cy="6477002"/>
        </p:xfrm>
        <a:graphic>
          <a:graphicData uri="http://schemas.openxmlformats.org/drawingml/2006/table">
            <a:tbl>
              <a:tblPr/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dnorm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 density function (by default m=0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=1)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plot standard normal curve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&lt;- pretty(c(-3,3), 30)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&lt;-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dnorm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(x)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plot(x, y, type='l',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xlab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="Normal Deviate",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ylab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="Density",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yaxs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="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pnorm(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cumulative normal probability for q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(area under the normal curve to the right of q)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pnorm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(1.96) is 0.975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qnorm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 at the p percentile of normal distribution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qnorm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(.9) is 1.28 # 90th percentile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rnorm(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,sd=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random normal deviates with mean m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standard deviation sd.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#50 random normal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variates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with mean=50,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=10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&lt;-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rnorm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(50, m=50,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=10)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dbinom(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size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prob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pbinom(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size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qbinom(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size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rbinom(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size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prob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binomial distribution where size is the sample size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is the probability of a heads (pi)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of 0 to 5 heads of fair coin out of 10 flips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dbinom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(0:5, 10, .5)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of 5 or less heads of fair coin out of 10 flips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pbinom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(5, 10, .5)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dpois(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lamda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ppois(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lamda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qpois(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lamda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rpois(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lamda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poisson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distribution with m=std=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lamda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#probability of 0,1, or 2 events with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lamda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=4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dpois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(0:2, 4)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probability of at least 3 events with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lamda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=4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ppois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(2,4)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dunif(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min=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max=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punif(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min=0, max=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qunif(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min=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max=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runif(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min=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max=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uniform distribution, follows the same pattern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the normal distribution above.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#10 uniform random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variates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&lt;-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runif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E1CC-22AC-4025-AA98-B213ECE07D14}" type="slidenum">
              <a:rPr lang="en-US"/>
              <a:pPr/>
              <a:t>88</a:t>
            </a:fld>
            <a:endParaRPr lang="en-US"/>
          </a:p>
        </p:txBody>
      </p:sp>
      <p:sp>
        <p:nvSpPr>
          <p:cNvPr id="1559554" name="Rectangle 2"/>
          <p:cNvSpPr>
            <a:spLocks noChangeArrowheads="1"/>
          </p:cNvSpPr>
          <p:nvPr/>
        </p:nvSpPr>
        <p:spPr bwMode="auto">
          <a:xfrm>
            <a:off x="0" y="2330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9556" name="Rectangle 4"/>
          <p:cNvSpPr>
            <a:spLocks noChangeArrowheads="1"/>
          </p:cNvSpPr>
          <p:nvPr/>
        </p:nvSpPr>
        <p:spPr bwMode="auto">
          <a:xfrm>
            <a:off x="-2155825" y="1327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9557" name="Rectangle 5"/>
          <p:cNvSpPr>
            <a:spLocks noChangeArrowheads="1"/>
          </p:cNvSpPr>
          <p:nvPr/>
        </p:nvSpPr>
        <p:spPr bwMode="auto">
          <a:xfrm>
            <a:off x="0" y="2317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59558" name="Rectangle 6"/>
          <p:cNvSpPr>
            <a:spLocks noChangeArrowheads="1"/>
          </p:cNvSpPr>
          <p:nvPr/>
        </p:nvSpPr>
        <p:spPr bwMode="auto">
          <a:xfrm>
            <a:off x="-579438" y="1462088"/>
            <a:ext cx="9144001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559559" name="Group 7"/>
          <p:cNvGraphicFramePr>
            <a:graphicFrameLocks noGrp="1"/>
          </p:cNvGraphicFramePr>
          <p:nvPr/>
        </p:nvGraphicFramePr>
        <p:xfrm>
          <a:off x="304800" y="228600"/>
          <a:ext cx="8610600" cy="5943603"/>
        </p:xfrm>
        <a:graphic>
          <a:graphicData uri="http://schemas.openxmlformats.org/drawingml/2006/table">
            <a:tbl>
              <a:tblPr/>
              <a:tblGrid>
                <a:gridCol w="2100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trim=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b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na.rm=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 of object x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trimmed mean, removing any missing values and 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5 percent of highest and lowest scores 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mx &lt;- mean(x,trim=.05,na.rm=TRUE)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deviation of object(x). also look at var(x) for variance and mad(x) for median absolute deviation.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median(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median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quantile(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probs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quantiles where x is the numeric vector whose quantiles are desired and probs is a numeric vector with probabilities in [0,1].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30th and 84th percentiles of x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&lt;- quantile(x, c(.3,.84))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lag=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lagged differences, with lag indicating which lag to use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scale(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center=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scale=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column center or standardize a matrix.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A16C-1F42-41A8-9606-5E432FF191D0}" type="slidenum">
              <a:rPr lang="en-US"/>
              <a:pPr/>
              <a:t>89</a:t>
            </a:fld>
            <a:endParaRPr lang="en-US"/>
          </a:p>
        </p:txBody>
      </p:sp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Other Useful Functions</a:t>
            </a:r>
          </a:p>
        </p:txBody>
      </p:sp>
      <p:sp>
        <p:nvSpPr>
          <p:cNvPr id="1561603" name="Rectangle 3"/>
          <p:cNvSpPr>
            <a:spLocks noChangeArrowheads="1"/>
          </p:cNvSpPr>
          <p:nvPr/>
        </p:nvSpPr>
        <p:spPr bwMode="auto">
          <a:xfrm>
            <a:off x="0" y="2330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61604" name="Rectangle 4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61605" name="Rectangle 5"/>
          <p:cNvSpPr>
            <a:spLocks noChangeArrowheads="1"/>
          </p:cNvSpPr>
          <p:nvPr/>
        </p:nvSpPr>
        <p:spPr bwMode="auto">
          <a:xfrm>
            <a:off x="-2155825" y="13271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561606" name="Rectangle 6"/>
          <p:cNvSpPr>
            <a:spLocks noChangeArrowheads="1"/>
          </p:cNvSpPr>
          <p:nvPr/>
        </p:nvSpPr>
        <p:spPr bwMode="auto">
          <a:xfrm>
            <a:off x="457200" y="2424113"/>
            <a:ext cx="82296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561607" name="Group 7"/>
          <p:cNvGraphicFramePr>
            <a:graphicFrameLocks noGrp="1"/>
          </p:cNvGraphicFramePr>
          <p:nvPr/>
        </p:nvGraphicFramePr>
        <p:xfrm>
          <a:off x="685800" y="1752601"/>
          <a:ext cx="8001000" cy="4038602"/>
        </p:xfrm>
        <a:graphic>
          <a:graphicData uri="http://schemas.openxmlformats.org/drawingml/2006/table">
            <a:tbl>
              <a:tblPr/>
              <a:tblGrid>
                <a:gridCol w="2732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6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seq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,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to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by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generate a sequence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indices &lt;-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seq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(1,10,2)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#indices is c(1, 3, 5, 7, 9)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ntimes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repeat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times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&lt;- rep(1:3, 2)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y is c(1, 2, 3, 1, 2, 3)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cut(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divide continuous variable in factor with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levels 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&lt;- cut(x, 5)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703B-5050-474B-A0E2-4FE1F3505504}" type="slidenum">
              <a:rPr lang="en-US"/>
              <a:pPr/>
              <a:t>9</a:t>
            </a:fld>
            <a:endParaRPr lang="en-US"/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Arithmetic with R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839200" cy="5943600"/>
          </a:xfrm>
        </p:spPr>
        <p:txBody>
          <a:bodyPr>
            <a:normAutofit lnSpcReduction="10000"/>
          </a:bodyPr>
          <a:lstStyle/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 can be used as a simple calculator. Consider the following arithmetic operators:</a:t>
            </a:r>
          </a:p>
          <a:p>
            <a:pPr marL="381000" indent="-381000" algn="just"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Addition: +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 (5 + 5)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Subtraction: -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(5 -5)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Multiplication: *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(3 * 5 )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Division: /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((5 + 5) / 2)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Exponentiation: ^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(2^5)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Modulo: %%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	(28 %% 6)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^ operator raises the number to its left to the power of the number to its right: for example 3^2 is 9.</a:t>
            </a:r>
          </a:p>
          <a:p>
            <a:pPr marL="381000" indent="-38100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modulo returns the remainder of the division of the number to the left by the number on its right, for example 28 modulo 6 or 28%% 6 is 4.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53D2-5DA8-4DBE-8C55-240AAFF0A736}" type="slidenum">
              <a:rPr lang="en-US"/>
              <a:pPr/>
              <a:t>90</a:t>
            </a:fld>
            <a:endParaRPr lang="en-US" dirty="0"/>
          </a:p>
        </p:txBody>
      </p:sp>
      <p:sp>
        <p:nvSpPr>
          <p:cNvPr id="161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Merging</a:t>
            </a:r>
          </a:p>
        </p:txBody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828800"/>
            <a:ext cx="8839200" cy="3886200"/>
          </a:xfrm>
        </p:spPr>
        <p:txBody>
          <a:bodyPr>
            <a:normAutofit lnSpcReduction="10000"/>
          </a:bodyPr>
          <a:lstStyle/>
          <a:p>
            <a:pPr marL="1219200" lvl="2" indent="-304800" algn="just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To merge two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(datasets) horizontally, use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function. In most cases, you join two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one or more common key variables (i.e., an inner join).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merge two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ID</a:t>
            </a:r>
          </a:p>
          <a:p>
            <a:pPr marL="1219200" lvl="2" indent="-304800">
              <a:buFont typeface="Wingdings" pitchFamily="2" charset="2"/>
              <a:buNone/>
            </a:pP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total &lt;- merge(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dataframeA,dataframeB,by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="ID")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# merge two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ID and Country</a:t>
            </a:r>
          </a:p>
          <a:p>
            <a:pPr marL="1219200" lvl="2" indent="-304800">
              <a:buFont typeface="Wingdings" pitchFamily="2" charset="2"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1219200" lvl="2" indent="-304800"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total &lt;- merge(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dataframeA,dataframeB,by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=c("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ID","Country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18948" name="Rectangle 4"/>
          <p:cNvSpPr>
            <a:spLocks noChangeArrowheads="1"/>
          </p:cNvSpPr>
          <p:nvPr/>
        </p:nvSpPr>
        <p:spPr bwMode="auto">
          <a:xfrm>
            <a:off x="0" y="2330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4749-76B9-4872-9F56-FDEC7855B59E}" type="slidenum">
              <a:rPr lang="en-US"/>
              <a:pPr/>
              <a:t>91</a:t>
            </a:fld>
            <a:endParaRPr lang="en-US"/>
          </a:p>
        </p:txBody>
      </p:sp>
      <p:sp>
        <p:nvSpPr>
          <p:cNvPr id="162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Merging</a:t>
            </a:r>
          </a:p>
        </p:txBody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3886200"/>
          </a:xfrm>
        </p:spPr>
        <p:txBody>
          <a:bodyPr>
            <a:noAutofit/>
          </a:bodyPr>
          <a:lstStyle/>
          <a:p>
            <a:pPr marL="1219200" lvl="2" indent="-304800">
              <a:buFont typeface="Wingdings" pitchFamily="2" charset="2"/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ADDING ROWS 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join two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(datasets) vertically, use the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rbind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function. The two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dataframes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have the same variables, but they do not have to be in the same order.</a:t>
            </a:r>
          </a:p>
          <a:p>
            <a:pPr marL="1219200" lvl="2" indent="-304800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total 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rbind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dataframeA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dataframeB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1638300" lvl="3" indent="-266700"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638300" lvl="3" indent="-2667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variables that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does not, then either:</a:t>
            </a:r>
            <a:endParaRPr lang="en-US" dirty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1638300" lvl="3" indent="-2667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Delete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extra variables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</a:p>
          <a:p>
            <a:pPr marL="1638300" lvl="3" indent="-2667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Create the additional variables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dataframeB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set them to 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(missing) </a:t>
            </a:r>
          </a:p>
          <a:p>
            <a:pPr marL="1638300" lvl="3" indent="-266700"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before joining them with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rbind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</a:t>
            </a:r>
          </a:p>
        </p:txBody>
      </p:sp>
      <p:sp>
        <p:nvSpPr>
          <p:cNvPr id="1620996" name="Rectangle 4"/>
          <p:cNvSpPr>
            <a:spLocks noChangeArrowheads="1"/>
          </p:cNvSpPr>
          <p:nvPr/>
        </p:nvSpPr>
        <p:spPr bwMode="auto">
          <a:xfrm>
            <a:off x="0" y="2330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8858</Words>
  <Application>Microsoft Office PowerPoint</Application>
  <PresentationFormat>Προβολή στην οθόνη (4:3)</PresentationFormat>
  <Paragraphs>901</Paragraphs>
  <Slides>91</Slides>
  <Notes>91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91</vt:i4>
      </vt:variant>
    </vt:vector>
  </HeadingPairs>
  <TitlesOfParts>
    <vt:vector size="97" baseType="lpstr">
      <vt:lpstr>Arial</vt:lpstr>
      <vt:lpstr>Calibri</vt:lpstr>
      <vt:lpstr>Courier New</vt:lpstr>
      <vt:lpstr>Times New Roman</vt:lpstr>
      <vt:lpstr>Wingdings</vt:lpstr>
      <vt:lpstr>Office Theme</vt:lpstr>
      <vt:lpstr>Applied Statistics</vt:lpstr>
      <vt:lpstr>R Overview</vt:lpstr>
      <vt:lpstr>Why R?</vt:lpstr>
      <vt:lpstr>How to download?</vt:lpstr>
      <vt:lpstr>R Overview</vt:lpstr>
      <vt:lpstr>R Overview</vt:lpstr>
      <vt:lpstr>R Interface</vt:lpstr>
      <vt:lpstr>R Interface</vt:lpstr>
      <vt:lpstr> Arithmetic with R</vt:lpstr>
      <vt:lpstr> Arithmetic with R</vt:lpstr>
      <vt:lpstr> Arithmetic with R</vt:lpstr>
      <vt:lpstr> Arithmetic with R</vt:lpstr>
      <vt:lpstr>R Introduction</vt:lpstr>
      <vt:lpstr>An example</vt:lpstr>
      <vt:lpstr>R Introduction</vt:lpstr>
      <vt:lpstr>R Introduction</vt:lpstr>
      <vt:lpstr>Entry data in the command line</vt:lpstr>
      <vt:lpstr>Entry data in the command line</vt:lpstr>
      <vt:lpstr>Entry data in the command line</vt:lpstr>
      <vt:lpstr>Adding Titles and Labeling Axes </vt:lpstr>
      <vt:lpstr>R Introduction</vt:lpstr>
      <vt:lpstr>R Introduction</vt:lpstr>
      <vt:lpstr>R Introduction</vt:lpstr>
      <vt:lpstr>Script files</vt:lpstr>
      <vt:lpstr>Script files</vt:lpstr>
      <vt:lpstr>R Workspace</vt:lpstr>
      <vt:lpstr>R Workspace</vt:lpstr>
      <vt:lpstr>R Workspace</vt:lpstr>
      <vt:lpstr>R Workspace</vt:lpstr>
      <vt:lpstr>R Help</vt:lpstr>
      <vt:lpstr>R Datasets</vt:lpstr>
      <vt:lpstr>R Packages</vt:lpstr>
      <vt:lpstr>R Packages</vt:lpstr>
      <vt:lpstr>R Packages</vt:lpstr>
      <vt:lpstr>R Packages</vt:lpstr>
      <vt:lpstr>R Packages</vt:lpstr>
      <vt:lpstr>Graphs</vt:lpstr>
      <vt:lpstr>Redirecting Graphs</vt:lpstr>
      <vt:lpstr>Reusing Results</vt:lpstr>
      <vt:lpstr>Reusing Results</vt:lpstr>
      <vt:lpstr>Reusing Results</vt:lpstr>
      <vt:lpstr>Reusing Results</vt:lpstr>
      <vt:lpstr>Data Input</vt:lpstr>
      <vt:lpstr>Outline</vt:lpstr>
      <vt:lpstr>Data Types </vt:lpstr>
      <vt:lpstr>Vectors </vt:lpstr>
      <vt:lpstr>Vectors </vt:lpstr>
      <vt:lpstr>Vectors </vt:lpstr>
      <vt:lpstr>Vectors </vt:lpstr>
      <vt:lpstr>Vectors </vt:lpstr>
      <vt:lpstr>Matrices </vt:lpstr>
      <vt:lpstr>Matrices </vt:lpstr>
      <vt:lpstr>Matrices </vt:lpstr>
      <vt:lpstr>Matrices </vt:lpstr>
      <vt:lpstr>Matrices </vt:lpstr>
      <vt:lpstr>Data frames</vt:lpstr>
      <vt:lpstr>Data frames</vt:lpstr>
      <vt:lpstr>Data frames</vt:lpstr>
      <vt:lpstr>Data frames</vt:lpstr>
      <vt:lpstr>Data frames</vt:lpstr>
      <vt:lpstr>Lists</vt:lpstr>
      <vt:lpstr>Lists</vt:lpstr>
      <vt:lpstr>Lists</vt:lpstr>
      <vt:lpstr>Factors</vt:lpstr>
      <vt:lpstr>Useful Functions</vt:lpstr>
      <vt:lpstr>Importing Data</vt:lpstr>
      <vt:lpstr>From A Comma Delimited Text File</vt:lpstr>
      <vt:lpstr>From Excel</vt:lpstr>
      <vt:lpstr>Exporting Data </vt:lpstr>
      <vt:lpstr>Exporting Data </vt:lpstr>
      <vt:lpstr>Viewing Data </vt:lpstr>
      <vt:lpstr>Viewing Data </vt:lpstr>
      <vt:lpstr>Missing Data </vt:lpstr>
      <vt:lpstr>Missing Data </vt:lpstr>
      <vt:lpstr>Missing Data </vt:lpstr>
      <vt:lpstr>Missing Data </vt:lpstr>
      <vt:lpstr>Functions for working with dates</vt:lpstr>
      <vt:lpstr>Date Values</vt:lpstr>
      <vt:lpstr>Date Values</vt:lpstr>
      <vt:lpstr>Date Values</vt:lpstr>
      <vt:lpstr>Date Values</vt:lpstr>
      <vt:lpstr>Data Manipulation</vt:lpstr>
      <vt:lpstr>R built-in functions</vt:lpstr>
      <vt:lpstr>Numeric Functions</vt:lpstr>
      <vt:lpstr>Character Functions</vt:lpstr>
      <vt:lpstr>Stat/Prob Functions</vt:lpstr>
      <vt:lpstr>Παρουσίαση του PowerPoint</vt:lpstr>
      <vt:lpstr>Παρουσίαση του PowerPoint</vt:lpstr>
      <vt:lpstr>Other Useful Functions</vt:lpstr>
      <vt:lpstr>Merging</vt:lpstr>
      <vt:lpstr>Merging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Econometrics  Lecture 6</dc:title>
  <dc:creator>gio</dc:creator>
  <cp:lastModifiedBy>ΓΕΩΡΓΙΟΣ ΜΠΑΜΠΙΝΑΣ</cp:lastModifiedBy>
  <cp:revision>282</cp:revision>
  <dcterms:created xsi:type="dcterms:W3CDTF">2006-08-16T00:00:00Z</dcterms:created>
  <dcterms:modified xsi:type="dcterms:W3CDTF">2023-10-19T16:22:13Z</dcterms:modified>
</cp:coreProperties>
</file>