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62" r:id="rId5"/>
    <p:sldId id="259" r:id="rId6"/>
    <p:sldId id="260" r:id="rId7"/>
    <p:sldId id="261"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F68AF574-0125-48B6-ABD3-6A4AF41EC493}"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F4147B4-5050-4288-B781-A3BD1055BCB9}" type="datetimeFigureOut">
              <a:rPr lang="el-GR" smtClean="0"/>
              <a:pPr/>
              <a:t>14/3/2021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68AF574-0125-48B6-ABD3-6A4AF41EC493}"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F4147B4-5050-4288-B781-A3BD1055BCB9}" type="datetimeFigureOut">
              <a:rPr lang="el-GR" smtClean="0"/>
              <a:pPr/>
              <a:t>14/3/2021</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8AF574-0125-48B6-ABD3-6A4AF41EC493}"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9552" y="404665"/>
            <a:ext cx="7918648" cy="1152127"/>
          </a:xfrm>
        </p:spPr>
        <p:txBody>
          <a:bodyPr>
            <a:normAutofit/>
          </a:bodyPr>
          <a:lstStyle/>
          <a:p>
            <a:pPr algn="just">
              <a:buFont typeface="Wingdings" pitchFamily="2" charset="2"/>
              <a:buChar char="§"/>
            </a:pPr>
            <a:r>
              <a:rPr lang="el-GR" sz="1600" b="1"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ΤΟ ΦΑΙΝΟΜΕΝΟ ΤΟΥ </a:t>
            </a:r>
            <a:r>
              <a:rPr lang="en-US" sz="2400" b="1" dirty="0" smtClean="0">
                <a:latin typeface="Times New Roman" pitchFamily="18" charset="0"/>
                <a:cs typeface="Times New Roman" pitchFamily="18" charset="0"/>
              </a:rPr>
              <a:t>SQUADRISMO T</a:t>
            </a:r>
            <a:r>
              <a:rPr lang="el-GR" sz="2400" b="1" dirty="0" smtClean="0">
                <a:latin typeface="Times New Roman" pitchFamily="18" charset="0"/>
                <a:cs typeface="Times New Roman" pitchFamily="18" charset="0"/>
              </a:rPr>
              <a:t>ΗΝ ΕΞΑΕΤΙΑ 1920-1926</a:t>
            </a:r>
            <a:endParaRPr lang="el-GR" sz="1600" b="1" dirty="0">
              <a:latin typeface="Times New Roman" pitchFamily="18" charset="0"/>
              <a:cs typeface="Times New Roman" pitchFamily="18" charset="0"/>
            </a:endParaRPr>
          </a:p>
        </p:txBody>
      </p:sp>
      <p:sp>
        <p:nvSpPr>
          <p:cNvPr id="3" name="2 - Υπότιτλος"/>
          <p:cNvSpPr>
            <a:spLocks noGrp="1"/>
          </p:cNvSpPr>
          <p:nvPr>
            <p:ph type="subTitle" idx="1"/>
          </p:nvPr>
        </p:nvSpPr>
        <p:spPr>
          <a:xfrm>
            <a:off x="395536" y="1628800"/>
            <a:ext cx="7952928" cy="4608512"/>
          </a:xfrm>
        </p:spPr>
        <p:txBody>
          <a:bodyPr>
            <a:normAutofit/>
          </a:bodyPr>
          <a:lstStyle/>
          <a:p>
            <a:pPr algn="just">
              <a:buFont typeface="Wingdings" pitchFamily="2" charset="2"/>
              <a:buChar char="§"/>
            </a:pPr>
            <a:r>
              <a:rPr lang="el-GR" sz="1600" b="1" dirty="0" smtClean="0">
                <a:solidFill>
                  <a:schemeClr val="tx1"/>
                </a:solidFill>
                <a:latin typeface="Times New Roman" pitchFamily="18" charset="0"/>
                <a:cs typeface="Times New Roman" pitchFamily="18" charset="0"/>
              </a:rPr>
              <a:t> </a:t>
            </a:r>
            <a:r>
              <a:rPr lang="el-GR" sz="1900" b="1" dirty="0" smtClean="0">
                <a:solidFill>
                  <a:schemeClr val="tx1"/>
                </a:solidFill>
                <a:latin typeface="Times New Roman" pitchFamily="18" charset="0"/>
                <a:cs typeface="Times New Roman" pitchFamily="18" charset="0"/>
              </a:rPr>
              <a:t>Συμμετοχή της Ιταλίας στον Α΄ Π.Π. Διαίρεση της χώρας σε </a:t>
            </a:r>
            <a:r>
              <a:rPr lang="el-GR" sz="1900" b="1" dirty="0" err="1" smtClean="0">
                <a:solidFill>
                  <a:schemeClr val="tx1"/>
                </a:solidFill>
                <a:latin typeface="Times New Roman" pitchFamily="18" charset="0"/>
                <a:cs typeface="Times New Roman" pitchFamily="18" charset="0"/>
              </a:rPr>
              <a:t>παρεμβατιστές</a:t>
            </a:r>
            <a:r>
              <a:rPr lang="el-GR" sz="1900" b="1" dirty="0" smtClean="0">
                <a:solidFill>
                  <a:schemeClr val="tx1"/>
                </a:solidFill>
                <a:latin typeface="Times New Roman" pitchFamily="18" charset="0"/>
                <a:cs typeface="Times New Roman" pitchFamily="18" charset="0"/>
              </a:rPr>
              <a:t> και φιλειρηνιστές.</a:t>
            </a:r>
          </a:p>
          <a:p>
            <a:pPr algn="just">
              <a:buFont typeface="Wingdings" pitchFamily="2" charset="2"/>
              <a:buChar char="§"/>
            </a:pPr>
            <a:r>
              <a:rPr lang="el-GR" sz="1900" dirty="0" smtClean="0">
                <a:solidFill>
                  <a:schemeClr val="tx1"/>
                </a:solidFill>
                <a:latin typeface="Times New Roman" pitchFamily="18" charset="0"/>
                <a:cs typeface="Times New Roman" pitchFamily="18" charset="0"/>
              </a:rPr>
              <a:t> </a:t>
            </a:r>
            <a:r>
              <a:rPr lang="el-GR" sz="1900" b="1" dirty="0" smtClean="0">
                <a:solidFill>
                  <a:schemeClr val="tx1"/>
                </a:solidFill>
                <a:latin typeface="Times New Roman" pitchFamily="18" charset="0"/>
                <a:cs typeface="Times New Roman" pitchFamily="18" charset="0"/>
              </a:rPr>
              <a:t>Οικονομικές και κοινωνικές μεταβολές στη μεταπολεμική ιταλική κοινωνία.</a:t>
            </a:r>
          </a:p>
          <a:p>
            <a:pPr algn="just">
              <a:buFont typeface="Wingdings" pitchFamily="2" charset="2"/>
              <a:buChar char="§"/>
            </a:pPr>
            <a:r>
              <a:rPr lang="el-GR" sz="1900" b="1" dirty="0">
                <a:solidFill>
                  <a:schemeClr val="tx1"/>
                </a:solidFill>
                <a:latin typeface="Times New Roman" pitchFamily="18" charset="0"/>
                <a:cs typeface="Times New Roman" pitchFamily="18" charset="0"/>
              </a:rPr>
              <a:t> </a:t>
            </a:r>
            <a:r>
              <a:rPr lang="el-GR" sz="1900" b="1" dirty="0" smtClean="0">
                <a:solidFill>
                  <a:schemeClr val="tx1"/>
                </a:solidFill>
                <a:latin typeface="Times New Roman" pitchFamily="18" charset="0"/>
                <a:cs typeface="Times New Roman" pitchFamily="18" charset="0"/>
              </a:rPr>
              <a:t>23 Μαρτίου 1919: Ίδρυση στην πλατεία </a:t>
            </a:r>
            <a:r>
              <a:rPr lang="en-US" sz="1900" b="1" dirty="0" smtClean="0">
                <a:solidFill>
                  <a:schemeClr val="tx1"/>
                </a:solidFill>
                <a:latin typeface="Times New Roman" pitchFamily="18" charset="0"/>
                <a:cs typeface="Times New Roman" pitchFamily="18" charset="0"/>
              </a:rPr>
              <a:t>San Sepolcro </a:t>
            </a:r>
            <a:r>
              <a:rPr lang="el-GR" sz="1900" b="1" dirty="0" smtClean="0">
                <a:solidFill>
                  <a:schemeClr val="tx1"/>
                </a:solidFill>
                <a:latin typeface="Times New Roman" pitchFamily="18" charset="0"/>
                <a:cs typeface="Times New Roman" pitchFamily="18" charset="0"/>
              </a:rPr>
              <a:t>του Μιλάνου από τον Μουσσολίνι των </a:t>
            </a:r>
            <a:r>
              <a:rPr lang="en-US" sz="1900" b="1" dirty="0">
                <a:solidFill>
                  <a:schemeClr val="tx1"/>
                </a:solidFill>
                <a:latin typeface="Times New Roman" pitchFamily="18" charset="0"/>
                <a:cs typeface="Times New Roman" pitchFamily="18" charset="0"/>
              </a:rPr>
              <a:t>Fasci Italiani di </a:t>
            </a:r>
            <a:r>
              <a:rPr lang="en-US" sz="1900" b="1" dirty="0" err="1">
                <a:solidFill>
                  <a:schemeClr val="tx1"/>
                </a:solidFill>
                <a:latin typeface="Times New Roman" pitchFamily="18" charset="0"/>
                <a:cs typeface="Times New Roman" pitchFamily="18" charset="0"/>
              </a:rPr>
              <a:t>Combattimento</a:t>
            </a:r>
            <a:r>
              <a:rPr lang="el-GR" sz="1900" b="1" dirty="0" smtClean="0">
                <a:solidFill>
                  <a:schemeClr val="tx1"/>
                </a:solidFill>
                <a:latin typeface="Times New Roman" pitchFamily="18" charset="0"/>
                <a:cs typeface="Times New Roman" pitchFamily="18" charset="0"/>
              </a:rPr>
              <a:t>.</a:t>
            </a:r>
          </a:p>
          <a:p>
            <a:pPr algn="just">
              <a:buFont typeface="Wingdings" pitchFamily="2" charset="2"/>
              <a:buChar char="§"/>
            </a:pPr>
            <a:r>
              <a:rPr lang="el-GR" sz="1900" dirty="0" smtClean="0">
                <a:solidFill>
                  <a:schemeClr val="tx1"/>
                </a:solidFill>
              </a:rPr>
              <a:t> </a:t>
            </a:r>
            <a:r>
              <a:rPr lang="en-US" sz="1900" dirty="0" smtClean="0">
                <a:solidFill>
                  <a:schemeClr val="tx1"/>
                </a:solidFill>
              </a:rPr>
              <a:t>T</a:t>
            </a:r>
            <a:r>
              <a:rPr lang="el-GR" sz="1900" b="1" dirty="0">
                <a:solidFill>
                  <a:schemeClr val="tx1"/>
                </a:solidFill>
                <a:latin typeface="Times New Roman" pitchFamily="18" charset="0"/>
                <a:cs typeface="Times New Roman" pitchFamily="18" charset="0"/>
              </a:rPr>
              <a:t>ο φασιστικό κίνημα προκειμένου να κυριαρχήσει στην ιταλική πολιτική σκηνή αποφάσισε να αμφισβητήσει την απόλυτη κυριαρχία των σοσιαλιστών στους δρόμους, προσφέροντας στους οπαδούς του, ιδιαίτερα τους νέους, την προοπτική της οργανωμένης βίας</a:t>
            </a:r>
            <a:r>
              <a:rPr lang="el-GR" sz="1900" b="1" dirty="0" smtClean="0">
                <a:solidFill>
                  <a:schemeClr val="tx1"/>
                </a:solidFill>
                <a:latin typeface="Times New Roman" pitchFamily="18" charset="0"/>
                <a:cs typeface="Times New Roman" pitchFamily="18" charset="0"/>
              </a:rPr>
              <a:t>.</a:t>
            </a:r>
          </a:p>
          <a:p>
            <a:pPr algn="just">
              <a:buFont typeface="Wingdings" pitchFamily="2" charset="2"/>
              <a:buChar char="§"/>
            </a:pPr>
            <a:r>
              <a:rPr lang="el-GR" sz="1900" b="1" dirty="0">
                <a:solidFill>
                  <a:schemeClr val="tx1"/>
                </a:solidFill>
                <a:latin typeface="Times New Roman" pitchFamily="18" charset="0"/>
                <a:cs typeface="Times New Roman" pitchFamily="18" charset="0"/>
              </a:rPr>
              <a:t> </a:t>
            </a:r>
            <a:r>
              <a:rPr lang="el-GR" sz="1900" b="1" dirty="0" smtClean="0">
                <a:solidFill>
                  <a:schemeClr val="tx1"/>
                </a:solidFill>
                <a:latin typeface="Times New Roman" pitchFamily="18" charset="0"/>
                <a:cs typeface="Times New Roman" pitchFamily="18" charset="0"/>
              </a:rPr>
              <a:t>Το </a:t>
            </a:r>
            <a:r>
              <a:rPr lang="el-GR" sz="1900" b="1" dirty="0">
                <a:solidFill>
                  <a:schemeClr val="tx1"/>
                </a:solidFill>
                <a:latin typeface="Times New Roman" pitchFamily="18" charset="0"/>
                <a:cs typeface="Times New Roman" pitchFamily="18" charset="0"/>
              </a:rPr>
              <a:t>1920 οι τοπικές φασιστικές οργανώσεις άρχισαν να αναπτύσσονται ραγδαία ακόμα και ανεξάρτητα από την κεντρική επιτροπή, κάτω από την ηγεσία ριζοσπαστών φασιστών όπως </a:t>
            </a:r>
            <a:r>
              <a:rPr lang="en-US" sz="1900" b="1" dirty="0">
                <a:solidFill>
                  <a:schemeClr val="tx1"/>
                </a:solidFill>
                <a:latin typeface="Times New Roman" pitchFamily="18" charset="0"/>
                <a:cs typeface="Times New Roman" pitchFamily="18" charset="0"/>
              </a:rPr>
              <a:t>o Italo Balbo</a:t>
            </a:r>
            <a:r>
              <a:rPr lang="el-GR" sz="1900" b="1" dirty="0">
                <a:solidFill>
                  <a:schemeClr val="tx1"/>
                </a:solidFill>
                <a:latin typeface="Times New Roman" pitchFamily="18" charset="0"/>
                <a:cs typeface="Times New Roman" pitchFamily="18" charset="0"/>
              </a:rPr>
              <a:t> (Φεράρα), </a:t>
            </a:r>
            <a:r>
              <a:rPr lang="en-US" sz="1900" b="1" dirty="0">
                <a:solidFill>
                  <a:schemeClr val="tx1"/>
                </a:solidFill>
                <a:latin typeface="Times New Roman" pitchFamily="18" charset="0"/>
                <a:cs typeface="Times New Roman" pitchFamily="18" charset="0"/>
              </a:rPr>
              <a:t>o Dino Grandi</a:t>
            </a:r>
            <a:r>
              <a:rPr lang="el-GR" sz="1900" b="1" dirty="0">
                <a:solidFill>
                  <a:schemeClr val="tx1"/>
                </a:solidFill>
                <a:latin typeface="Times New Roman" pitchFamily="18" charset="0"/>
                <a:cs typeface="Times New Roman" pitchFamily="18" charset="0"/>
              </a:rPr>
              <a:t> (Μπολόνια), </a:t>
            </a:r>
            <a:r>
              <a:rPr lang="en-US" sz="1900" b="1" dirty="0">
                <a:solidFill>
                  <a:schemeClr val="tx1"/>
                </a:solidFill>
                <a:latin typeface="Times New Roman" pitchFamily="18" charset="0"/>
                <a:cs typeface="Times New Roman" pitchFamily="18" charset="0"/>
              </a:rPr>
              <a:t>o Roberto Farinacci</a:t>
            </a:r>
            <a:r>
              <a:rPr lang="el-GR" sz="1900" b="1" dirty="0">
                <a:solidFill>
                  <a:schemeClr val="tx1"/>
                </a:solidFill>
                <a:latin typeface="Times New Roman" pitchFamily="18" charset="0"/>
                <a:cs typeface="Times New Roman" pitchFamily="18" charset="0"/>
              </a:rPr>
              <a:t> (Κρεμόνα).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buFont typeface="Arial" pitchFamily="34" charset="0"/>
              <a:buChar char="•"/>
            </a:pPr>
            <a:r>
              <a:rPr lang="el-GR" sz="1900" b="1" dirty="0" smtClean="0">
                <a:latin typeface="Times New Roman" pitchFamily="18" charset="0"/>
                <a:cs typeface="Times New Roman" pitchFamily="18" charset="0"/>
              </a:rPr>
              <a:t>    Σκοπός </a:t>
            </a:r>
            <a:r>
              <a:rPr lang="el-GR" sz="1900" b="1" dirty="0">
                <a:latin typeface="Times New Roman" pitchFamily="18" charset="0"/>
                <a:cs typeface="Times New Roman" pitchFamily="18" charset="0"/>
              </a:rPr>
              <a:t>δεν ήταν μόνο η παραδειγματική τιμωρία των ενόχων αλλά και η επιβεβαίωση της πολιτικής και συμβολιστικής κυριαρχίας στο μέρος όπου διαδραματίζονταν τα γεγονότα.</a:t>
            </a:r>
          </a:p>
        </p:txBody>
      </p:sp>
      <p:sp>
        <p:nvSpPr>
          <p:cNvPr id="3" name="2 - Θέση περιεχομένου"/>
          <p:cNvSpPr>
            <a:spLocks noGrp="1"/>
          </p:cNvSpPr>
          <p:nvPr>
            <p:ph idx="1"/>
          </p:nvPr>
        </p:nvSpPr>
        <p:spPr/>
        <p:txBody>
          <a:bodyPr>
            <a:normAutofit lnSpcReduction="10000"/>
          </a:bodyPr>
          <a:lstStyle/>
          <a:p>
            <a:pPr algn="just"/>
            <a:r>
              <a:rPr lang="el-GR" sz="1900" b="1" dirty="0">
                <a:latin typeface="Times New Roman" pitchFamily="18" charset="0"/>
                <a:cs typeface="Times New Roman" pitchFamily="18" charset="0"/>
              </a:rPr>
              <a:t>Οι </a:t>
            </a:r>
            <a:r>
              <a:rPr lang="en-US" sz="1900" b="1" dirty="0">
                <a:latin typeface="Times New Roman" pitchFamily="18" charset="0"/>
                <a:cs typeface="Times New Roman" pitchFamily="18" charset="0"/>
              </a:rPr>
              <a:t>squadristi </a:t>
            </a:r>
            <a:r>
              <a:rPr lang="el-GR" sz="1900" b="1" dirty="0" smtClean="0">
                <a:latin typeface="Times New Roman" pitchFamily="18" charset="0"/>
                <a:cs typeface="Times New Roman" pitchFamily="18" charset="0"/>
              </a:rPr>
              <a:t>θεωρούσαν </a:t>
            </a:r>
            <a:r>
              <a:rPr lang="el-GR" sz="1900" b="1" dirty="0">
                <a:latin typeface="Times New Roman" pitchFamily="18" charset="0"/>
                <a:cs typeface="Times New Roman" pitchFamily="18" charset="0"/>
              </a:rPr>
              <a:t>τη βία ως μοχλό πίεσης ιδιαιτέρως αποτελεσματικό για την άσκηση πολιτικής, μια αξία αυτή καθαυτή, χωρίς να είναι αναγκαία η δικαιολόγηση της χρήσης </a:t>
            </a:r>
            <a:r>
              <a:rPr lang="el-GR" sz="1900" b="1" dirty="0" smtClean="0">
                <a:latin typeface="Times New Roman" pitchFamily="18" charset="0"/>
                <a:cs typeface="Times New Roman" pitchFamily="18" charset="0"/>
              </a:rPr>
              <a:t>της.</a:t>
            </a:r>
          </a:p>
          <a:p>
            <a:pPr algn="just"/>
            <a:r>
              <a:rPr lang="el-GR" sz="1900" b="1" dirty="0">
                <a:latin typeface="Times New Roman" pitchFamily="18" charset="0"/>
                <a:cs typeface="Times New Roman" pitchFamily="18" charset="0"/>
              </a:rPr>
              <a:t>Η βία των </a:t>
            </a:r>
            <a:r>
              <a:rPr lang="en-US" sz="1900" b="1" dirty="0">
                <a:latin typeface="Times New Roman" pitchFamily="18" charset="0"/>
                <a:cs typeface="Times New Roman" pitchFamily="18" charset="0"/>
              </a:rPr>
              <a:t>squadre </a:t>
            </a:r>
            <a:r>
              <a:rPr lang="el-GR" sz="1900" b="1" dirty="0">
                <a:latin typeface="Times New Roman" pitchFamily="18" charset="0"/>
                <a:cs typeface="Times New Roman" pitchFamily="18" charset="0"/>
              </a:rPr>
              <a:t>μετά την «Πορεία προς τη Ρώμη» εμφανίζεται πιο κτηνώδης, βάρβαρη και σε μεγαλύτερη έκταση στα μέρη όπου οι φασίστες δυσκολεύονταν να κυριαρχήσουν, όπως το Τορίνο</a:t>
            </a:r>
            <a:r>
              <a:rPr lang="el-GR" sz="1900" b="1" dirty="0" smtClean="0">
                <a:latin typeface="Times New Roman" pitchFamily="18" charset="0"/>
                <a:cs typeface="Times New Roman" pitchFamily="18" charset="0"/>
              </a:rPr>
              <a:t>.</a:t>
            </a:r>
          </a:p>
          <a:p>
            <a:pPr algn="just"/>
            <a:r>
              <a:rPr lang="el-GR" sz="1900" b="1" dirty="0">
                <a:latin typeface="Times New Roman" pitchFamily="18" charset="0"/>
                <a:cs typeface="Times New Roman" pitchFamily="18" charset="0"/>
              </a:rPr>
              <a:t>Η επίκληση της επικινδυνότητας του αντιπάλου και η υπερβολική ανάδειξη της αντίπαλης απειλής βοηθούσαν τα </a:t>
            </a:r>
            <a:r>
              <a:rPr lang="en-US" sz="1900" b="1" dirty="0">
                <a:latin typeface="Times New Roman" pitchFamily="18" charset="0"/>
                <a:cs typeface="Times New Roman" pitchFamily="18" charset="0"/>
              </a:rPr>
              <a:t>squadre </a:t>
            </a:r>
            <a:r>
              <a:rPr lang="el-GR" sz="1900" b="1" dirty="0">
                <a:latin typeface="Times New Roman" pitchFamily="18" charset="0"/>
                <a:cs typeface="Times New Roman" pitchFamily="18" charset="0"/>
              </a:rPr>
              <a:t>να κατοχυρώσουν τη θέση τους και να εμπεδώσουν στην κοινωνία ένα κλίμα φόβου, απειλής και υπακοής</a:t>
            </a:r>
            <a:r>
              <a:rPr lang="el-GR" sz="1900" b="1" dirty="0" smtClean="0">
                <a:latin typeface="Times New Roman" pitchFamily="18" charset="0"/>
                <a:cs typeface="Times New Roman" pitchFamily="18" charset="0"/>
              </a:rPr>
              <a:t>.</a:t>
            </a:r>
            <a:endParaRPr lang="en-US" sz="1900" b="1" dirty="0" smtClean="0">
              <a:latin typeface="Times New Roman" pitchFamily="18" charset="0"/>
              <a:cs typeface="Times New Roman" pitchFamily="18" charset="0"/>
            </a:endParaRPr>
          </a:p>
          <a:p>
            <a:pPr algn="just"/>
            <a:r>
              <a:rPr lang="el-GR" sz="1900" b="1" dirty="0" smtClean="0">
                <a:latin typeface="Times New Roman" pitchFamily="18" charset="0"/>
                <a:cs typeface="Times New Roman" pitchFamily="18" charset="0"/>
              </a:rPr>
              <a:t>Ωστόσο, μετά τα γεγονότα της Φλωρεντίας ο Μουσσολίνι προσπάθησε να εφαρμόσει ένα πρόγραμμα πειθάρχησης των ακραίων </a:t>
            </a:r>
            <a:r>
              <a:rPr lang="en-US" sz="1900" b="1" dirty="0" smtClean="0">
                <a:latin typeface="Times New Roman" pitchFamily="18" charset="0"/>
                <a:cs typeface="Times New Roman" pitchFamily="18" charset="0"/>
              </a:rPr>
              <a:t>squadre.</a:t>
            </a:r>
          </a:p>
          <a:p>
            <a:pPr algn="just"/>
            <a:r>
              <a:rPr lang="el-GR" sz="1900" b="1" dirty="0">
                <a:latin typeface="Times New Roman" pitchFamily="18" charset="0"/>
                <a:cs typeface="Times New Roman" pitchFamily="18" charset="0"/>
              </a:rPr>
              <a:t>Μετά από τον Οκτώβριο του 1925 τα περισσότερα </a:t>
            </a:r>
            <a:r>
              <a:rPr lang="en-US" sz="1900" b="1" dirty="0">
                <a:latin typeface="Times New Roman" pitchFamily="18" charset="0"/>
                <a:cs typeface="Times New Roman" pitchFamily="18" charset="0"/>
              </a:rPr>
              <a:t>squadre </a:t>
            </a:r>
            <a:r>
              <a:rPr lang="el-GR" sz="1900" b="1" dirty="0">
                <a:latin typeface="Times New Roman" pitchFamily="18" charset="0"/>
                <a:cs typeface="Times New Roman" pitchFamily="18" charset="0"/>
              </a:rPr>
              <a:t>στη χώρα είχαν διαλυθεί. </a:t>
            </a:r>
            <a:r>
              <a:rPr lang="el-GR" sz="1900" b="1" dirty="0" smtClean="0">
                <a:latin typeface="Times New Roman" pitchFamily="18" charset="0"/>
                <a:cs typeface="Times New Roman" pitchFamily="18" charset="0"/>
              </a:rPr>
              <a:t>Εντούτοις, </a:t>
            </a:r>
            <a:r>
              <a:rPr lang="el-GR" sz="1900" b="1" dirty="0">
                <a:latin typeface="Times New Roman" pitchFamily="18" charset="0"/>
                <a:cs typeface="Times New Roman" pitchFamily="18" charset="0"/>
              </a:rPr>
              <a:t>στη συνέχεια αποδείχτηκε ότι το πρόβλημα του </a:t>
            </a:r>
            <a:r>
              <a:rPr lang="en-US" sz="1900" b="1" dirty="0">
                <a:latin typeface="Times New Roman" pitchFamily="18" charset="0"/>
                <a:cs typeface="Times New Roman" pitchFamily="18" charset="0"/>
              </a:rPr>
              <a:t>squadrismo </a:t>
            </a:r>
            <a:r>
              <a:rPr lang="el-GR" sz="1900" b="1" dirty="0">
                <a:latin typeface="Times New Roman" pitchFamily="18" charset="0"/>
                <a:cs typeface="Times New Roman" pitchFamily="18" charset="0"/>
              </a:rPr>
              <a:t>δεν μπορούσε να λυθεί μόνο με κατασταλτικά μέτρα.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1354162"/>
          </a:xfrm>
        </p:spPr>
        <p:txBody>
          <a:bodyPr>
            <a:normAutofit/>
          </a:bodyPr>
          <a:lstStyle/>
          <a:p>
            <a:pPr algn="just">
              <a:buFont typeface="Arial" pitchFamily="34" charset="0"/>
              <a:buChar char="•"/>
            </a:pPr>
            <a:r>
              <a:rPr lang="el-GR" sz="1900" b="1" dirty="0" smtClean="0">
                <a:latin typeface="Times New Roman" pitchFamily="18" charset="0"/>
                <a:cs typeface="Times New Roman" pitchFamily="18" charset="0"/>
              </a:rPr>
              <a:t>     Ο </a:t>
            </a:r>
            <a:r>
              <a:rPr lang="el-GR" sz="1900" b="1" dirty="0">
                <a:latin typeface="Times New Roman" pitchFamily="18" charset="0"/>
                <a:cs typeface="Times New Roman" pitchFamily="18" charset="0"/>
              </a:rPr>
              <a:t>πιο επιτυχημένος τρόπος ελέγχου των ηγετών των τοπικών </a:t>
            </a:r>
            <a:r>
              <a:rPr lang="en-US" sz="1900" b="1" dirty="0">
                <a:latin typeface="Times New Roman" pitchFamily="18" charset="0"/>
                <a:cs typeface="Times New Roman" pitchFamily="18" charset="0"/>
              </a:rPr>
              <a:t>squadre </a:t>
            </a:r>
            <a:r>
              <a:rPr lang="el-GR" sz="1900" b="1" dirty="0">
                <a:latin typeface="Times New Roman" pitchFamily="18" charset="0"/>
                <a:cs typeface="Times New Roman" pitchFamily="18" charset="0"/>
              </a:rPr>
              <a:t>αποδείχτηκε όχι η δημιουργία φορέων θεσμικού ελέγχου τους, όπως το Μεγάλο Συμβούλιο και η </a:t>
            </a:r>
            <a:r>
              <a:rPr lang="en-US" sz="1900" b="1" dirty="0">
                <a:latin typeface="Times New Roman" pitchFamily="18" charset="0"/>
                <a:cs typeface="Times New Roman" pitchFamily="18" charset="0"/>
              </a:rPr>
              <a:t>MVSN</a:t>
            </a:r>
            <a:r>
              <a:rPr lang="el-GR" sz="1900" b="1" dirty="0">
                <a:latin typeface="Times New Roman" pitchFamily="18" charset="0"/>
                <a:cs typeface="Times New Roman" pitchFamily="18" charset="0"/>
              </a:rPr>
              <a:t>, αλλά η προσπάθεια μείωσης της επιρροής </a:t>
            </a:r>
            <a:r>
              <a:rPr lang="el-GR" sz="1900" b="1" dirty="0" smtClean="0">
                <a:latin typeface="Times New Roman" pitchFamily="18" charset="0"/>
                <a:cs typeface="Times New Roman" pitchFamily="18" charset="0"/>
              </a:rPr>
              <a:t>τους στο </a:t>
            </a:r>
            <a:r>
              <a:rPr lang="el-GR" sz="1900" b="1" dirty="0">
                <a:latin typeface="Times New Roman" pitchFamily="18" charset="0"/>
                <a:cs typeface="Times New Roman" pitchFamily="18" charset="0"/>
              </a:rPr>
              <a:t>πολιτικοκοινωνικό </a:t>
            </a:r>
            <a:r>
              <a:rPr lang="el-GR" sz="1900" b="1" dirty="0" smtClean="0">
                <a:latin typeface="Times New Roman" pitchFamily="18" charset="0"/>
                <a:cs typeface="Times New Roman" pitchFamily="18" charset="0"/>
              </a:rPr>
              <a:t>κατεστημένο.</a:t>
            </a:r>
            <a:endParaRPr lang="el-GR" sz="19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l-GR" sz="1900" b="1" dirty="0" smtClean="0">
                <a:latin typeface="Times New Roman" pitchFamily="18" charset="0"/>
                <a:cs typeface="Times New Roman" pitchFamily="18" charset="0"/>
              </a:rPr>
              <a:t>Πολλοί από τους </a:t>
            </a:r>
            <a:r>
              <a:rPr lang="en-US" sz="1900" b="1" dirty="0" smtClean="0">
                <a:latin typeface="Times New Roman" pitchFamily="18" charset="0"/>
                <a:cs typeface="Times New Roman" pitchFamily="18" charset="0"/>
              </a:rPr>
              <a:t>squadristi</a:t>
            </a:r>
            <a:r>
              <a:rPr lang="el-GR" sz="1900" b="1" dirty="0" smtClean="0">
                <a:latin typeface="Times New Roman" pitchFamily="18" charset="0"/>
                <a:cs typeface="Times New Roman" pitchFamily="18" charset="0"/>
              </a:rPr>
              <a:t>, προκειμένου να τεθούν στο περιθώριο. </a:t>
            </a:r>
            <a:r>
              <a:rPr lang="el-GR" sz="1900" b="1" dirty="0">
                <a:latin typeface="Times New Roman" pitchFamily="18" charset="0"/>
                <a:cs typeface="Times New Roman" pitchFamily="18" charset="0"/>
              </a:rPr>
              <a:t>κατηγορήθηκαν για σεξουαλική ασυδοσία, για αποπλάνηση έγγαμων γυναικών, για συναναστροφές με γυναίκες του περιθωρίου, ακόμη και για υποθέσεις </a:t>
            </a:r>
            <a:r>
              <a:rPr lang="el-GR" sz="1900" b="1" dirty="0" smtClean="0">
                <a:latin typeface="Times New Roman" pitchFamily="18" charset="0"/>
                <a:cs typeface="Times New Roman" pitchFamily="18" charset="0"/>
              </a:rPr>
              <a:t>προστασίας. </a:t>
            </a:r>
            <a:r>
              <a:rPr lang="el-GR" sz="1900" b="1" dirty="0">
                <a:latin typeface="Times New Roman" pitchFamily="18" charset="0"/>
                <a:cs typeface="Times New Roman" pitchFamily="18" charset="0"/>
              </a:rPr>
              <a:t>Για να αποφευχθεί το κοινωνικό σκάνδαλο οι συγκεκριμένοι έπρεπε να εξοριστούν.</a:t>
            </a:r>
            <a:endParaRPr lang="el-GR" sz="1900" b="1" dirty="0" smtClean="0">
              <a:latin typeface="Times New Roman" pitchFamily="18" charset="0"/>
              <a:cs typeface="Times New Roman" pitchFamily="18" charset="0"/>
            </a:endParaRPr>
          </a:p>
          <a:p>
            <a:pPr algn="just"/>
            <a:r>
              <a:rPr lang="el-GR" sz="1900" b="1" dirty="0">
                <a:latin typeface="Times New Roman" pitchFamily="18" charset="0"/>
                <a:cs typeface="Times New Roman" pitchFamily="18" charset="0"/>
              </a:rPr>
              <a:t>Η καταδίκη σε εξορία  έδειχνε να αποτελεί ένα ευέλικτο και προσαρμόσιμο «εργαλείο» στα χέρια των κυβερνώντων για τους απείθαρχους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Θύματά του υπήρξαν όσα μέλη των </a:t>
            </a:r>
            <a:r>
              <a:rPr lang="en-US" sz="1900" b="1" dirty="0">
                <a:latin typeface="Times New Roman" pitchFamily="18" charset="0"/>
                <a:cs typeface="Times New Roman" pitchFamily="18" charset="0"/>
              </a:rPr>
              <a:t>squadre </a:t>
            </a:r>
            <a:r>
              <a:rPr lang="el-GR" sz="1900" b="1" dirty="0">
                <a:latin typeface="Times New Roman" pitchFamily="18" charset="0"/>
                <a:cs typeface="Times New Roman" pitchFamily="18" charset="0"/>
              </a:rPr>
              <a:t>διαβιούσαν φτωχικά στο περιθώριο της κοινωνίας και δεν διέθεταν πολιτική υποστήριξη. Η εξορία τους αποτελούσε μια προειδοποίηση και σε αυτούς που αρνούνταν να υπακούσουν και να υποταχθούν.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1426170"/>
          </a:xfrm>
        </p:spPr>
        <p:txBody>
          <a:bodyPr>
            <a:normAutofit/>
          </a:bodyPr>
          <a:lstStyle/>
          <a:p>
            <a:pPr algn="just">
              <a:buFont typeface="Wingdings" pitchFamily="2" charset="2"/>
              <a:buChar char="§"/>
            </a:pPr>
            <a:r>
              <a:rPr lang="el-GR" sz="1800" dirty="0" smtClean="0"/>
              <a:t> </a:t>
            </a:r>
            <a:r>
              <a:rPr lang="el-GR" sz="1900" b="1" dirty="0" smtClean="0">
                <a:latin typeface="Times New Roman" pitchFamily="18" charset="0"/>
                <a:cs typeface="Times New Roman" pitchFamily="18" charset="0"/>
              </a:rPr>
              <a:t>Τεργέστη, Ιούλιος 1920: Βίαιη εμφάνιση νεαρών φασιστών </a:t>
            </a:r>
            <a:r>
              <a:rPr lang="el-GR" sz="1900" b="1" dirty="0">
                <a:latin typeface="Times New Roman" pitchFamily="18" charset="0"/>
                <a:cs typeface="Times New Roman" pitchFamily="18" charset="0"/>
              </a:rPr>
              <a:t>που αποκαλούσαν τους εαυτούς τους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a:t>
            </a:r>
            <a:r>
              <a:rPr lang="en-US" sz="1900" b="1" dirty="0">
                <a:latin typeface="Times New Roman" pitchFamily="18" charset="0"/>
                <a:cs typeface="Times New Roman" pitchFamily="18" charset="0"/>
              </a:rPr>
              <a:t>squadre</a:t>
            </a:r>
            <a:r>
              <a:rPr lang="el-GR" sz="1900" b="1" dirty="0">
                <a:latin typeface="Times New Roman" pitchFamily="18" charset="0"/>
                <a:cs typeface="Times New Roman" pitchFamily="18" charset="0"/>
              </a:rPr>
              <a:t> = οργανωμένη ομάδα υπό συνθήκες πειθαρχίας και στρατιωτικής τακτικής</a:t>
            </a:r>
            <a:r>
              <a:rPr lang="el-GR" sz="1900" b="1" dirty="0" smtClean="0">
                <a:latin typeface="Times New Roman" pitchFamily="18" charset="0"/>
                <a:cs typeface="Times New Roman" pitchFamily="18" charset="0"/>
              </a:rPr>
              <a:t>) </a:t>
            </a:r>
            <a:endParaRPr lang="el-GR" sz="19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lnSpcReduction="10000"/>
          </a:bodyPr>
          <a:lstStyle/>
          <a:p>
            <a:pPr algn="just"/>
            <a:r>
              <a:rPr lang="el-GR" sz="1800" b="1" dirty="0" smtClean="0">
                <a:latin typeface="Times New Roman" pitchFamily="18" charset="0"/>
                <a:cs typeface="Times New Roman" pitchFamily="18" charset="0"/>
              </a:rPr>
              <a:t> </a:t>
            </a:r>
            <a:r>
              <a:rPr lang="en-US" sz="1900" b="1" dirty="0">
                <a:latin typeface="Times New Roman" pitchFamily="18" charset="0"/>
                <a:cs typeface="Times New Roman" pitchFamily="18" charset="0"/>
              </a:rPr>
              <a:t>H</a:t>
            </a:r>
            <a:r>
              <a:rPr lang="el-GR" sz="1900" b="1" dirty="0">
                <a:latin typeface="Times New Roman" pitchFamily="18" charset="0"/>
                <a:cs typeface="Times New Roman" pitchFamily="18" charset="0"/>
              </a:rPr>
              <a:t> βία των </a:t>
            </a:r>
            <a:r>
              <a:rPr lang="en-US" sz="1900" b="1" dirty="0">
                <a:latin typeface="Times New Roman" pitchFamily="18" charset="0"/>
                <a:cs typeface="Times New Roman" pitchFamily="18" charset="0"/>
              </a:rPr>
              <a:t>squadristi </a:t>
            </a:r>
            <a:r>
              <a:rPr lang="el-GR" sz="1900" b="1" dirty="0">
                <a:latin typeface="Times New Roman" pitchFamily="18" charset="0"/>
                <a:cs typeface="Times New Roman" pitchFamily="18" charset="0"/>
              </a:rPr>
              <a:t>αποτέλεσε το κλειδί επιτυχίας των φασιστών </a:t>
            </a:r>
            <a:r>
              <a:rPr lang="el-GR" sz="1900" b="1" dirty="0" smtClean="0">
                <a:latin typeface="Times New Roman" pitchFamily="18" charset="0"/>
                <a:cs typeface="Times New Roman" pitchFamily="18" charset="0"/>
              </a:rPr>
              <a:t>στη συγκεκριμένη </a:t>
            </a:r>
            <a:r>
              <a:rPr lang="el-GR" sz="1900" b="1" dirty="0">
                <a:latin typeface="Times New Roman" pitchFamily="18" charset="0"/>
                <a:cs typeface="Times New Roman" pitchFamily="18" charset="0"/>
              </a:rPr>
              <a:t>περιοχή, διότι κατάφερε να καταρρίψει τον μύθο του αήττητου των σοσιαλιστικών οργανώσεων, ξεκινώντας παράλληλα τον μύθο του ανίκητου του κινήματος των </a:t>
            </a:r>
            <a:r>
              <a:rPr lang="el-GR" sz="1900" b="1" dirty="0" smtClean="0">
                <a:latin typeface="Times New Roman" pitchFamily="18" charset="0"/>
                <a:cs typeface="Times New Roman" pitchFamily="18" charset="0"/>
              </a:rPr>
              <a:t>μελανοχιτώνων.</a:t>
            </a:r>
          </a:p>
          <a:p>
            <a:pPr algn="just">
              <a:buFont typeface="Wingdings" pitchFamily="2" charset="2"/>
              <a:buChar char="§"/>
            </a:pPr>
            <a:r>
              <a:rPr lang="el-GR" sz="1900" b="1" dirty="0">
                <a:latin typeface="Times New Roman" pitchFamily="18" charset="0"/>
                <a:cs typeface="Times New Roman" pitchFamily="18" charset="0"/>
              </a:rPr>
              <a:t>Οι συνεχιζόμενες τρομοκρατικές επιθέσεις των </a:t>
            </a:r>
            <a:r>
              <a:rPr lang="en-US" sz="1900" b="1" dirty="0">
                <a:latin typeface="Times New Roman" pitchFamily="18" charset="0"/>
                <a:cs typeface="Times New Roman" pitchFamily="18" charset="0"/>
              </a:rPr>
              <a:t>squadristi </a:t>
            </a:r>
            <a:r>
              <a:rPr lang="el-GR" sz="1900" b="1" dirty="0">
                <a:latin typeface="Times New Roman" pitchFamily="18" charset="0"/>
                <a:cs typeface="Times New Roman" pitchFamily="18" charset="0"/>
              </a:rPr>
              <a:t>απέφεραν αποτελέσματα, καθότι αυξήθηκε ο αριθμός αυτών που επιζητούσαν να στελεχώσουν τους κόλπους τους καθώς και των ευρύτερα </a:t>
            </a:r>
            <a:r>
              <a:rPr lang="el-GR" sz="1900" b="1" dirty="0" smtClean="0">
                <a:latin typeface="Times New Roman" pitchFamily="18" charset="0"/>
                <a:cs typeface="Times New Roman" pitchFamily="18" charset="0"/>
              </a:rPr>
              <a:t>συμπαθούντων.</a:t>
            </a:r>
            <a:endParaRPr lang="en-US" sz="1900" b="1" dirty="0" smtClean="0">
              <a:latin typeface="Times New Roman" pitchFamily="18" charset="0"/>
              <a:cs typeface="Times New Roman" pitchFamily="18" charset="0"/>
            </a:endParaRPr>
          </a:p>
          <a:p>
            <a:pPr algn="just">
              <a:buFont typeface="Wingdings" pitchFamily="2" charset="2"/>
              <a:buChar char="§"/>
            </a:pPr>
            <a:r>
              <a:rPr lang="el-GR" sz="1900" b="1" dirty="0" smtClean="0">
                <a:latin typeface="Times New Roman" pitchFamily="18" charset="0"/>
                <a:cs typeface="Times New Roman" pitchFamily="18" charset="0"/>
              </a:rPr>
              <a:t>Η </a:t>
            </a:r>
            <a:r>
              <a:rPr lang="el-GR" sz="1900" b="1" dirty="0">
                <a:latin typeface="Times New Roman" pitchFamily="18" charset="0"/>
                <a:cs typeface="Times New Roman" pitchFamily="18" charset="0"/>
              </a:rPr>
              <a:t>επιτυχημένη χρήση της βίας νομιμοποιήθηκε στις συνειδήσεις των πολιτών, διότι θεωρήθηκε ως νόμιμη αντίδραση στο κλίμα χάους που επιδίωκαν να επιβάλλουν οι επαναστάτες σοσιαλιστές καθώς και ως άμυνα του πληγωμένου ιταλικού </a:t>
            </a:r>
            <a:r>
              <a:rPr lang="el-GR" sz="1900" b="1" dirty="0" smtClean="0">
                <a:latin typeface="Times New Roman" pitchFamily="18" charset="0"/>
                <a:cs typeface="Times New Roman" pitchFamily="18" charset="0"/>
              </a:rPr>
              <a:t>πατριωτισμού</a:t>
            </a:r>
            <a:r>
              <a:rPr lang="en-US" sz="1900" b="1" dirty="0" smtClean="0">
                <a:latin typeface="Times New Roman" pitchFamily="18" charset="0"/>
                <a:cs typeface="Times New Roman" pitchFamily="18" charset="0"/>
              </a:rPr>
              <a:t>.</a:t>
            </a:r>
          </a:p>
          <a:p>
            <a:pPr algn="just">
              <a:buFont typeface="Wingdings" pitchFamily="2" charset="2"/>
              <a:buChar char="§"/>
            </a:pPr>
            <a:r>
              <a:rPr lang="el-GR" sz="1900" b="1" dirty="0">
                <a:latin typeface="Times New Roman" pitchFamily="18" charset="0"/>
                <a:cs typeface="Times New Roman" pitchFamily="18" charset="0"/>
              </a:rPr>
              <a:t>Οι </a:t>
            </a:r>
            <a:r>
              <a:rPr lang="en-US" sz="1900" b="1" dirty="0">
                <a:latin typeface="Times New Roman" pitchFamily="18" charset="0"/>
                <a:cs typeface="Times New Roman" pitchFamily="18" charset="0"/>
              </a:rPr>
              <a:t>squadristi </a:t>
            </a:r>
            <a:r>
              <a:rPr lang="el-GR" sz="1900" b="1" dirty="0">
                <a:latin typeface="Times New Roman" pitchFamily="18" charset="0"/>
                <a:cs typeface="Times New Roman" pitchFamily="18" charset="0"/>
              </a:rPr>
              <a:t>στην επαρχία χρηματοδοτούνταν και εξοπλίζονταν από τους ντόπιους αγρότες και από επιχειρηματικές ενώσεις, οι οποίοι είχαν ξεκινήσει ένα σκληρό αγώνα για να θέσουν τέρμα έστω και με τη βία, στην απειλή της εργατικής τάξης και των συνδικάτων </a:t>
            </a:r>
            <a:r>
              <a:rPr lang="el-GR" sz="1900" b="1" dirty="0" smtClean="0">
                <a:latin typeface="Times New Roman" pitchFamily="18" charset="0"/>
                <a:cs typeface="Times New Roman" pitchFamily="18" charset="0"/>
              </a:rPr>
              <a:t>της</a:t>
            </a:r>
            <a:r>
              <a:rPr lang="en-US" sz="1900" b="1" dirty="0" smtClean="0">
                <a:latin typeface="Times New Roman" pitchFamily="18" charset="0"/>
                <a:cs typeface="Times New Roman" pitchFamily="18" charset="0"/>
              </a:rPr>
              <a:t>.</a:t>
            </a:r>
            <a:endParaRPr lang="el-GR" sz="1900" b="1" dirty="0" smtClean="0">
              <a:latin typeface="Times New Roman" pitchFamily="18" charset="0"/>
              <a:cs typeface="Times New Roman" pitchFamily="18" charset="0"/>
            </a:endParaRPr>
          </a:p>
          <a:p>
            <a:pPr algn="just"/>
            <a:endParaRPr lang="el-GR" sz="19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buFont typeface="Arial" pitchFamily="34" charset="0"/>
              <a:buChar char="•"/>
            </a:pPr>
            <a:r>
              <a:rPr lang="en-US" sz="1900" dirty="0" smtClean="0">
                <a:latin typeface="Times New Roman" pitchFamily="18" charset="0"/>
                <a:cs typeface="Times New Roman" pitchFamily="18" charset="0"/>
              </a:rPr>
              <a:t>   </a:t>
            </a:r>
            <a:r>
              <a:rPr lang="el-GR" sz="2400" b="1" dirty="0" smtClean="0">
                <a:latin typeface="Times New Roman" pitchFamily="18" charset="0"/>
                <a:cs typeface="Times New Roman" pitchFamily="18" charset="0"/>
              </a:rPr>
              <a:t>Η ΟΡΓΑΝΩΣΗ ΤΩΝ </a:t>
            </a:r>
            <a:r>
              <a:rPr lang="en-US" sz="2400" b="1" dirty="0" smtClean="0">
                <a:latin typeface="Times New Roman" pitchFamily="18" charset="0"/>
                <a:cs typeface="Times New Roman" pitchFamily="18" charset="0"/>
              </a:rPr>
              <a:t>SQUADRISTI</a:t>
            </a:r>
            <a:endParaRPr lang="el-GR" sz="1900"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US"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Στην πρωταρχική τους δομή οι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ήταν οργανωμένοι σε ομάδες των 30 έως 50 ατόμων, οι οποίες ήταν χωρισμένες σε μικρότερες ομάδες των δέκα ατόμων, σε «διμοιρίες» και «λόχους». Τρία </a:t>
            </a:r>
            <a:r>
              <a:rPr lang="en-US" sz="1900" b="1" dirty="0">
                <a:latin typeface="Times New Roman" pitchFamily="18" charset="0"/>
                <a:cs typeface="Times New Roman" pitchFamily="18" charset="0"/>
              </a:rPr>
              <a:t>squads </a:t>
            </a:r>
            <a:r>
              <a:rPr lang="el-GR" sz="1900" b="1" dirty="0">
                <a:latin typeface="Times New Roman" pitchFamily="18" charset="0"/>
                <a:cs typeface="Times New Roman" pitchFamily="18" charset="0"/>
              </a:rPr>
              <a:t>αποτελούσαν μια «διμοιρία», τρεις «διμοιρίες» έναν «λόχο». Οι </a:t>
            </a:r>
            <a:r>
              <a:rPr lang="en-US" sz="1900" b="1" dirty="0">
                <a:latin typeface="Times New Roman" pitchFamily="18" charset="0"/>
                <a:cs typeface="Times New Roman" pitchFamily="18" charset="0"/>
              </a:rPr>
              <a:t>squadristi </a:t>
            </a:r>
            <a:r>
              <a:rPr lang="el-GR" sz="1900" b="1" dirty="0">
                <a:latin typeface="Times New Roman" pitchFamily="18" charset="0"/>
                <a:cs typeface="Times New Roman" pitchFamily="18" charset="0"/>
              </a:rPr>
              <a:t>διέθεταν και επίλεκτες μονάδες μοτοσικλετιστών και </a:t>
            </a:r>
            <a:r>
              <a:rPr lang="el-GR" sz="1900" b="1" dirty="0" smtClean="0">
                <a:latin typeface="Times New Roman" pitchFamily="18" charset="0"/>
                <a:cs typeface="Times New Roman" pitchFamily="18" charset="0"/>
              </a:rPr>
              <a:t>ιππέων</a:t>
            </a:r>
            <a:r>
              <a:rPr lang="en-US" sz="1900" b="1" dirty="0" smtClean="0">
                <a:latin typeface="Times New Roman" pitchFamily="18" charset="0"/>
                <a:cs typeface="Times New Roman" pitchFamily="18" charset="0"/>
              </a:rPr>
              <a:t>.</a:t>
            </a:r>
          </a:p>
          <a:p>
            <a:pPr algn="just"/>
            <a:r>
              <a:rPr lang="en-US" sz="1900" b="1" dirty="0">
                <a:latin typeface="Times New Roman" pitchFamily="18" charset="0"/>
                <a:cs typeface="Times New Roman" pitchFamily="18" charset="0"/>
              </a:rPr>
              <a:t> </a:t>
            </a:r>
            <a:r>
              <a:rPr lang="el-GR" sz="1900" b="1" dirty="0">
                <a:latin typeface="Times New Roman" pitchFamily="18" charset="0"/>
                <a:cs typeface="Times New Roman" pitchFamily="18" charset="0"/>
              </a:rPr>
              <a:t>Ήταν οργανωμένοι σε στρατιωτικά πλαίσια και η κάθε επιμέρους ομάδα (</a:t>
            </a:r>
            <a:r>
              <a:rPr lang="en-US" sz="1900" b="1" dirty="0">
                <a:latin typeface="Times New Roman" pitchFamily="18" charset="0"/>
                <a:cs typeface="Times New Roman" pitchFamily="18" charset="0"/>
              </a:rPr>
              <a:t>squad</a:t>
            </a:r>
            <a:r>
              <a:rPr lang="el-GR" sz="1900" b="1" dirty="0">
                <a:latin typeface="Times New Roman" pitchFamily="18" charset="0"/>
                <a:cs typeface="Times New Roman" pitchFamily="18" charset="0"/>
              </a:rPr>
              <a:t>) έπαιρνε το όνομά της είτε από κάποιον «μάρτυρα» της πατρίδας (</a:t>
            </a:r>
            <a:r>
              <a:rPr lang="en-US" sz="1900" b="1" dirty="0">
                <a:latin typeface="Times New Roman" pitchFamily="18" charset="0"/>
                <a:cs typeface="Times New Roman" pitchFamily="18" charset="0"/>
              </a:rPr>
              <a:t>Cesare Battisti</a:t>
            </a:r>
            <a:r>
              <a:rPr lang="el-GR" sz="1900" b="1" dirty="0">
                <a:latin typeface="Times New Roman" pitchFamily="18" charset="0"/>
                <a:cs typeface="Times New Roman" pitchFamily="18" charset="0"/>
              </a:rPr>
              <a:t>, </a:t>
            </a:r>
            <a:r>
              <a:rPr lang="en-US" sz="1900" b="1" dirty="0">
                <a:latin typeface="Times New Roman" pitchFamily="18" charset="0"/>
                <a:cs typeface="Times New Roman" pitchFamily="18" charset="0"/>
              </a:rPr>
              <a:t>Filippo Corridoni</a:t>
            </a:r>
            <a:r>
              <a:rPr lang="el-GR" sz="1900" b="1" dirty="0">
                <a:latin typeface="Times New Roman" pitchFamily="18" charset="0"/>
                <a:cs typeface="Times New Roman" pitchFamily="18" charset="0"/>
              </a:rPr>
              <a:t>), είτε από κάποιο ιταλικό γνωμικό ή φράση (“</a:t>
            </a:r>
            <a:r>
              <a:rPr lang="en-US" sz="1900" b="1" dirty="0">
                <a:latin typeface="Times New Roman" pitchFamily="18" charset="0"/>
                <a:cs typeface="Times New Roman" pitchFamily="18" charset="0"/>
              </a:rPr>
              <a:t>Me ne frego</a:t>
            </a:r>
            <a:r>
              <a:rPr lang="el-GR" sz="1900" b="1" dirty="0">
                <a:latin typeface="Times New Roman" pitchFamily="18" charset="0"/>
                <a:cs typeface="Times New Roman" pitchFamily="18" charset="0"/>
              </a:rPr>
              <a:t>” = δεν με νοιάζει, “</a:t>
            </a:r>
            <a:r>
              <a:rPr lang="en-US" sz="1900" b="1" dirty="0">
                <a:latin typeface="Times New Roman" pitchFamily="18" charset="0"/>
                <a:cs typeface="Times New Roman" pitchFamily="18" charset="0"/>
              </a:rPr>
              <a:t>Disperata</a:t>
            </a:r>
            <a:r>
              <a:rPr lang="el-GR" sz="1900" b="1" dirty="0">
                <a:latin typeface="Times New Roman" pitchFamily="18" charset="0"/>
                <a:cs typeface="Times New Roman" pitchFamily="18" charset="0"/>
              </a:rPr>
              <a:t>” = απεγνωσμένη, “</a:t>
            </a:r>
            <a:r>
              <a:rPr lang="en-US" sz="1900" b="1" dirty="0">
                <a:latin typeface="Times New Roman" pitchFamily="18" charset="0"/>
                <a:cs typeface="Times New Roman" pitchFamily="18" charset="0"/>
              </a:rPr>
              <a:t>Indomita</a:t>
            </a:r>
            <a:r>
              <a:rPr lang="el-GR" sz="1900" b="1" dirty="0">
                <a:latin typeface="Times New Roman" pitchFamily="18" charset="0"/>
                <a:cs typeface="Times New Roman" pitchFamily="18" charset="0"/>
              </a:rPr>
              <a:t>” = αδάμαστη).</a:t>
            </a:r>
            <a:r>
              <a:rPr lang="el-GR" sz="1900" b="1" dirty="0" smtClean="0">
                <a:latin typeface="Times New Roman" pitchFamily="18" charset="0"/>
                <a:cs typeface="Times New Roman" pitchFamily="18" charset="0"/>
              </a:rPr>
              <a:t> </a:t>
            </a:r>
            <a:endParaRPr lang="en-US" sz="1900" b="1" dirty="0" smtClean="0">
              <a:latin typeface="Times New Roman" pitchFamily="18" charset="0"/>
              <a:cs typeface="Times New Roman" pitchFamily="18" charset="0"/>
            </a:endParaRPr>
          </a:p>
          <a:p>
            <a:pPr algn="just"/>
            <a:r>
              <a:rPr lang="el-GR" sz="1900" b="1" dirty="0">
                <a:latin typeface="Times New Roman" pitchFamily="18" charset="0"/>
                <a:cs typeface="Times New Roman" pitchFamily="18" charset="0"/>
              </a:rPr>
              <a:t>Στον κύκλο των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επικρατούσε υψηλό αίσθημα αλληλεγγύης που τους επέτρεπε να κινητοποιούνται άμεσα, όταν κάποιος από τους συναγωνιστές τους βρισκόταν σε δύσκολη θέση, σε αντίθεση με τους σοσιαλιστές των οποίων η κάθε τοπική οργάνωση προσπαθούσε να δράσει μόνη </a:t>
            </a:r>
            <a:r>
              <a:rPr lang="el-GR" sz="1900" b="1" dirty="0" smtClean="0">
                <a:latin typeface="Times New Roman" pitchFamily="18" charset="0"/>
                <a:cs typeface="Times New Roman" pitchFamily="18" charset="0"/>
              </a:rPr>
              <a:t>της</a:t>
            </a:r>
            <a:r>
              <a:rPr lang="en-US" sz="1900" b="1" dirty="0">
                <a:latin typeface="Times New Roman" pitchFamily="18" charset="0"/>
                <a:cs typeface="Times New Roman" pitchFamily="18" charset="0"/>
              </a:rPr>
              <a:t>.</a:t>
            </a:r>
            <a:endParaRPr lang="el-GR" sz="1900" b="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507288" cy="1498178"/>
          </a:xfrm>
        </p:spPr>
        <p:txBody>
          <a:bodyPr>
            <a:noAutofit/>
          </a:bodyPr>
          <a:lstStyle/>
          <a:p>
            <a:pPr algn="just">
              <a:buFont typeface="Arial" pitchFamily="34" charset="0"/>
              <a:buChar char="•"/>
            </a:pPr>
            <a:r>
              <a:rPr lang="el-GR" sz="1900" b="1" dirty="0" smtClean="0">
                <a:latin typeface="Times New Roman" pitchFamily="18" charset="0"/>
                <a:cs typeface="Times New Roman" pitchFamily="18" charset="0"/>
              </a:rPr>
              <a:t>Τα βασικά όπλα των </a:t>
            </a:r>
            <a:r>
              <a:rPr lang="en-US" sz="1900" b="1" dirty="0" smtClean="0">
                <a:latin typeface="Times New Roman" pitchFamily="18" charset="0"/>
                <a:cs typeface="Times New Roman" pitchFamily="18" charset="0"/>
              </a:rPr>
              <a:t>squadristi</a:t>
            </a:r>
            <a:r>
              <a:rPr lang="el-GR" sz="1900" b="1" dirty="0" smtClean="0">
                <a:latin typeface="Times New Roman" pitchFamily="18" charset="0"/>
                <a:cs typeface="Times New Roman" pitchFamily="18" charset="0"/>
              </a:rPr>
              <a:t>, εκτός από το </a:t>
            </a:r>
            <a:r>
              <a:rPr lang="en-US" sz="1900" b="1" dirty="0" smtClean="0">
                <a:latin typeface="Times New Roman" pitchFamily="18" charset="0"/>
                <a:cs typeface="Times New Roman" pitchFamily="18" charset="0"/>
              </a:rPr>
              <a:t>manganello</a:t>
            </a:r>
            <a:r>
              <a:rPr lang="el-GR" sz="1900" b="1" dirty="0" smtClean="0">
                <a:latin typeface="Times New Roman" pitchFamily="18" charset="0"/>
                <a:cs typeface="Times New Roman" pitchFamily="18" charset="0"/>
              </a:rPr>
              <a:t>, ήταν η σιδηρογροθιά, η χειροβομβίδα, το μαχαίρι και το περίστροφο. Όταν οι «επιδρομές αντιποίνων» άρχισαν να πληθαίνουν, γινόταν χρήση τυφεκίων, καθώς, επίσης, και πολυβόλων, τα οποία ήταν συνήθως τοποθετημένα σε φορτηγά αυτοκίνητα. Το σιδερένιο ρόπαλο, αν και χρησιμοποιήθηκε σε επιδρομές στην ύπαιθρο, δεν έχαιρε μεγάλης εκτίμησης, επειδή το θεωρούσαν ως ένα τυπικό εργαλείο των «βάρβαρων Γερμανών».</a:t>
            </a:r>
            <a:endParaRPr lang="el-GR" sz="1900" dirty="0"/>
          </a:p>
        </p:txBody>
      </p:sp>
      <p:sp>
        <p:nvSpPr>
          <p:cNvPr id="3" name="2 - Θέση περιεχομένου"/>
          <p:cNvSpPr>
            <a:spLocks noGrp="1"/>
          </p:cNvSpPr>
          <p:nvPr>
            <p:ph idx="1"/>
          </p:nvPr>
        </p:nvSpPr>
        <p:spPr>
          <a:xfrm>
            <a:off x="457200" y="2492896"/>
            <a:ext cx="8003232" cy="3633267"/>
          </a:xfrm>
        </p:spPr>
        <p:txBody>
          <a:bodyPr>
            <a:normAutofit/>
          </a:bodyPr>
          <a:lstStyle/>
          <a:p>
            <a:pPr algn="just"/>
            <a:r>
              <a:rPr lang="el-GR" sz="1900" b="1" dirty="0" smtClean="0">
                <a:latin typeface="Times New Roman" pitchFamily="18" charset="0"/>
                <a:cs typeface="Times New Roman" pitchFamily="18" charset="0"/>
              </a:rPr>
              <a:t>Εκτός από τη σημαία του έθνους, λατρευόταν και το </a:t>
            </a:r>
            <a:r>
              <a:rPr lang="en-US" sz="1900" b="1" dirty="0" smtClean="0">
                <a:latin typeface="Times New Roman" pitchFamily="18" charset="0"/>
                <a:cs typeface="Times New Roman" pitchFamily="18" charset="0"/>
              </a:rPr>
              <a:t>gagliardetto</a:t>
            </a:r>
            <a:r>
              <a:rPr lang="el-GR" sz="1900" b="1" dirty="0" smtClean="0">
                <a:latin typeface="Times New Roman" pitchFamily="18" charset="0"/>
                <a:cs typeface="Times New Roman" pitchFamily="18" charset="0"/>
              </a:rPr>
              <a:t>, το οποίο ήταν η σημαία των </a:t>
            </a:r>
            <a:r>
              <a:rPr lang="en-US" sz="1900" b="1" dirty="0" smtClean="0">
                <a:latin typeface="Times New Roman" pitchFamily="18" charset="0"/>
                <a:cs typeface="Times New Roman" pitchFamily="18" charset="0"/>
              </a:rPr>
              <a:t>squadristi</a:t>
            </a:r>
            <a:r>
              <a:rPr lang="el-GR" sz="1900" b="1" dirty="0" smtClean="0">
                <a:latin typeface="Times New Roman" pitchFamily="18" charset="0"/>
                <a:cs typeface="Times New Roman" pitchFamily="18" charset="0"/>
              </a:rPr>
              <a:t> και το βασικό σύμβολο τους, αφού τα μαύρα πουκάμισα, το ιδιαίτερο χαρακτηριστικό τους, υιοθετήθηκαν μετά το συνέδριο του κόμματος, τον Δεκέμβριο του ’21. Η λατρεία του υιοθετήθηκε ως συμβολική λειτουργία της «σωτηρίας» της κοινότητας. Η συγκεκριμένη σημαία αποτελούσε σύμβολο της κοινής πίστης και της ηθικής ενότητας, η οποία ήταν απαραίτητη για τη συνοχή των </a:t>
            </a:r>
            <a:r>
              <a:rPr lang="en-US" sz="1900" b="1" dirty="0" smtClean="0">
                <a:latin typeface="Times New Roman" pitchFamily="18" charset="0"/>
                <a:cs typeface="Times New Roman" pitchFamily="18" charset="0"/>
              </a:rPr>
              <a:t>squadre</a:t>
            </a:r>
            <a:r>
              <a:rPr lang="el-GR" sz="1900" b="1" dirty="0" smtClean="0">
                <a:latin typeface="Times New Roman" pitchFamily="18" charset="0"/>
                <a:cs typeface="Times New Roman" pitchFamily="18" charset="0"/>
              </a:rPr>
              <a:t>. </a:t>
            </a:r>
          </a:p>
          <a:p>
            <a:endParaRPr lang="el-GR" sz="19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buFont typeface="Wingdings" pitchFamily="2" charset="2"/>
              <a:buChar char="§"/>
            </a:pPr>
            <a:r>
              <a:rPr lang="el-GR"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Τα θύματα των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τις περισσότερες φορές, </a:t>
            </a:r>
            <a:r>
              <a:rPr lang="el-GR" sz="1900" b="1" dirty="0" smtClean="0">
                <a:latin typeface="Times New Roman" pitchFamily="18" charset="0"/>
                <a:cs typeface="Times New Roman" pitchFamily="18" charset="0"/>
              </a:rPr>
              <a:t>ήταν άτομα </a:t>
            </a:r>
            <a:r>
              <a:rPr lang="el-GR" sz="1900" b="1" dirty="0">
                <a:latin typeface="Times New Roman" pitchFamily="18" charset="0"/>
                <a:cs typeface="Times New Roman" pitchFamily="18" charset="0"/>
              </a:rPr>
              <a:t>με ειρηνικές διαθέσεις, </a:t>
            </a:r>
            <a:r>
              <a:rPr lang="el-GR" sz="1900" b="1" dirty="0" smtClean="0">
                <a:latin typeface="Times New Roman" pitchFamily="18" charset="0"/>
                <a:cs typeface="Times New Roman" pitchFamily="18" charset="0"/>
              </a:rPr>
              <a:t>ρεφορμιστές και όχι «επαναστάτες μπολσεβίκοι».</a:t>
            </a:r>
            <a:endParaRPr lang="el-GR" sz="19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l-GR" sz="1900" b="1" dirty="0">
                <a:latin typeface="Times New Roman" pitchFamily="18" charset="0"/>
                <a:cs typeface="Times New Roman" pitchFamily="18" charset="0"/>
              </a:rPr>
              <a:t>Ιδιαίτερη </a:t>
            </a:r>
            <a:r>
              <a:rPr lang="el-GR" sz="1900" b="1" dirty="0" smtClean="0">
                <a:latin typeface="Times New Roman" pitchFamily="18" charset="0"/>
                <a:cs typeface="Times New Roman" pitchFamily="18" charset="0"/>
              </a:rPr>
              <a:t>ήταν </a:t>
            </a:r>
            <a:r>
              <a:rPr lang="el-GR" sz="1900" b="1" dirty="0">
                <a:latin typeface="Times New Roman" pitchFamily="18" charset="0"/>
                <a:cs typeface="Times New Roman" pitchFamily="18" charset="0"/>
              </a:rPr>
              <a:t>η σχέση των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με τους κατώτερους αξιωματικούς και χαμηλόβαθμους κρατικούς αξιωματούχους, οι οποίοι αντιδρούσαν κατά αυτό τον τρόπο στη χρόνια αναγκαστική υποταγή τους στους επαρχιακούς αντιπροσώπους των </a:t>
            </a:r>
            <a:r>
              <a:rPr lang="el-GR" sz="1900" b="1" dirty="0" smtClean="0">
                <a:latin typeface="Times New Roman" pitchFamily="18" charset="0"/>
                <a:cs typeface="Times New Roman" pitchFamily="18" charset="0"/>
              </a:rPr>
              <a:t>σοσιαλιστών</a:t>
            </a:r>
            <a:r>
              <a:rPr lang="el-GR" sz="2000" dirty="0" smtClean="0"/>
              <a:t>.</a:t>
            </a:r>
          </a:p>
          <a:p>
            <a:pPr algn="just"/>
            <a:r>
              <a:rPr lang="el-GR" sz="1900" b="1" dirty="0" smtClean="0">
                <a:latin typeface="Times New Roman" pitchFamily="18" charset="0"/>
                <a:cs typeface="Times New Roman" pitchFamily="18" charset="0"/>
              </a:rPr>
              <a:t>Όπου </a:t>
            </a:r>
            <a:r>
              <a:rPr lang="el-GR" sz="1900" b="1" dirty="0">
                <a:latin typeface="Times New Roman" pitchFamily="18" charset="0"/>
                <a:cs typeface="Times New Roman" pitchFamily="18" charset="0"/>
              </a:rPr>
              <a:t>οι αρχές δεν μπορούσαν να επιβάλλουν την τάξη, καλούνταν οι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να το καταφέρουν, δρώντας ως παρακρατικός </a:t>
            </a:r>
            <a:r>
              <a:rPr lang="el-GR" sz="1900" b="1" dirty="0" smtClean="0">
                <a:latin typeface="Times New Roman" pitchFamily="18" charset="0"/>
                <a:cs typeface="Times New Roman" pitchFamily="18" charset="0"/>
              </a:rPr>
              <a:t>μηχανισμός</a:t>
            </a:r>
            <a:r>
              <a:rPr lang="el-GR" sz="2000" dirty="0" smtClean="0"/>
              <a:t>.</a:t>
            </a:r>
          </a:p>
          <a:p>
            <a:pPr algn="just">
              <a:buNone/>
            </a:pPr>
            <a:endParaRPr lang="el-GR" sz="19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buFont typeface="Arial" pitchFamily="34" charset="0"/>
              <a:buChar char="•"/>
            </a:pPr>
            <a:r>
              <a:rPr lang="en-US" sz="1900" b="1" dirty="0">
                <a:latin typeface="Times New Roman" pitchFamily="18" charset="0"/>
                <a:cs typeface="Times New Roman" pitchFamily="18" charset="0"/>
              </a:rPr>
              <a:t> </a:t>
            </a:r>
            <a:r>
              <a:rPr lang="el-GR" sz="2100" b="1" dirty="0" smtClean="0">
                <a:latin typeface="Times New Roman" pitchFamily="18" charset="0"/>
                <a:cs typeface="Times New Roman" pitchFamily="18" charset="0"/>
              </a:rPr>
              <a:t>2 Αυγούστου 1921: </a:t>
            </a:r>
            <a:r>
              <a:rPr lang="en-US" sz="2100" b="1" dirty="0" smtClean="0">
                <a:latin typeface="Times New Roman" pitchFamily="18" charset="0"/>
                <a:cs typeface="Times New Roman" pitchFamily="18" charset="0"/>
              </a:rPr>
              <a:t> </a:t>
            </a:r>
            <a:r>
              <a:rPr lang="el-GR" sz="2100" b="1" dirty="0" smtClean="0">
                <a:latin typeface="Times New Roman" pitchFamily="18" charset="0"/>
                <a:cs typeface="Times New Roman" pitchFamily="18" charset="0"/>
              </a:rPr>
              <a:t>Υπογραφή Συμφώνου </a:t>
            </a:r>
            <a:r>
              <a:rPr lang="el-GR" sz="2100" b="1" dirty="0">
                <a:latin typeface="Times New Roman" pitchFamily="18" charset="0"/>
                <a:cs typeface="Times New Roman" pitchFamily="18" charset="0"/>
              </a:rPr>
              <a:t>Ειρήνευσης (Patto di Pacificazione) ανάμεσα στον Μουσσολίνι και τους σοσιαλιστές </a:t>
            </a:r>
            <a:r>
              <a:rPr lang="el-GR" sz="2100" b="1" dirty="0" smtClean="0">
                <a:latin typeface="Times New Roman" pitchFamily="18" charset="0"/>
                <a:cs typeface="Times New Roman" pitchFamily="18" charset="0"/>
              </a:rPr>
              <a:t>το οποίο, υποτίθεται,  </a:t>
            </a:r>
            <a:r>
              <a:rPr lang="el-GR" sz="2100" b="1" dirty="0">
                <a:latin typeface="Times New Roman" pitchFamily="18" charset="0"/>
                <a:cs typeface="Times New Roman" pitchFamily="18" charset="0"/>
              </a:rPr>
              <a:t>θα κρατούσε υπό έλεγχο τη διαρκώς αυξανόμενη βία στην ιταλική χερσόνησο.</a:t>
            </a:r>
          </a:p>
        </p:txBody>
      </p:sp>
      <p:sp>
        <p:nvSpPr>
          <p:cNvPr id="3" name="2 - Θέση περιεχομένου"/>
          <p:cNvSpPr>
            <a:spLocks noGrp="1"/>
          </p:cNvSpPr>
          <p:nvPr>
            <p:ph idx="1"/>
          </p:nvPr>
        </p:nvSpPr>
        <p:spPr/>
        <p:txBody>
          <a:bodyPr>
            <a:normAutofit/>
          </a:bodyPr>
          <a:lstStyle/>
          <a:p>
            <a:pPr algn="just"/>
            <a:r>
              <a:rPr lang="el-GR" sz="1900"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Εάν εξέλιπε ο κύκλος της βίας, </a:t>
            </a:r>
            <a:r>
              <a:rPr lang="el-GR"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διακυβευόταν το νόημα </a:t>
            </a:r>
            <a:r>
              <a:rPr lang="el-GR" sz="1900" b="1" dirty="0" smtClean="0">
                <a:latin typeface="Times New Roman" pitchFamily="18" charset="0"/>
                <a:cs typeface="Times New Roman" pitchFamily="18" charset="0"/>
              </a:rPr>
              <a:t>ύπαρξης των </a:t>
            </a:r>
            <a:r>
              <a:rPr lang="en-US" sz="1900" b="1" dirty="0" smtClean="0">
                <a:latin typeface="Times New Roman" pitchFamily="18" charset="0"/>
                <a:cs typeface="Times New Roman" pitchFamily="18" charset="0"/>
              </a:rPr>
              <a:t>squadristi</a:t>
            </a:r>
            <a:r>
              <a:rPr lang="el-GR"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Το παραπάνω σύμφωνο αποτελούσε απειλή για τα συμφέροντά </a:t>
            </a:r>
            <a:r>
              <a:rPr lang="el-GR" sz="1900" b="1" dirty="0" smtClean="0">
                <a:latin typeface="Times New Roman" pitchFamily="18" charset="0"/>
                <a:cs typeface="Times New Roman" pitchFamily="18" charset="0"/>
              </a:rPr>
              <a:t>τους</a:t>
            </a:r>
            <a:r>
              <a:rPr lang="en-US"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Εν τέλει, ίσως απειλούνταν και η ίδια η ύπαρξη των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εάν εξέλιπε η οργανωμένη </a:t>
            </a:r>
            <a:r>
              <a:rPr lang="el-GR" sz="1900" b="1" dirty="0" smtClean="0">
                <a:latin typeface="Times New Roman" pitchFamily="18" charset="0"/>
                <a:cs typeface="Times New Roman" pitchFamily="18" charset="0"/>
              </a:rPr>
              <a:t>βία</a:t>
            </a:r>
            <a:r>
              <a:rPr lang="en-US" sz="1900" b="1" dirty="0" smtClean="0">
                <a:latin typeface="Times New Roman" pitchFamily="18" charset="0"/>
                <a:cs typeface="Times New Roman" pitchFamily="18" charset="0"/>
              </a:rPr>
              <a:t>.</a:t>
            </a:r>
          </a:p>
          <a:p>
            <a:pPr algn="just"/>
            <a:r>
              <a:rPr lang="en-US" sz="1900" b="1" dirty="0">
                <a:latin typeface="Times New Roman" pitchFamily="18" charset="0"/>
                <a:cs typeface="Times New Roman" pitchFamily="18" charset="0"/>
              </a:rPr>
              <a:t> </a:t>
            </a:r>
            <a:r>
              <a:rPr lang="el-GR" sz="1900" b="1" dirty="0">
                <a:latin typeface="Times New Roman" pitchFamily="18" charset="0"/>
                <a:cs typeface="Times New Roman" pitchFamily="18" charset="0"/>
              </a:rPr>
              <a:t>Στις 22 Ιουλίου 1921 ο Μουσσολίνι δημιούργησε την πρώτη επιτροπή εκκαθάρισης του κινήματος για το ξερίζωμα των ανεξέλεγκτων </a:t>
            </a:r>
            <a:r>
              <a:rPr lang="el-GR" sz="1900" b="1" dirty="0" smtClean="0">
                <a:latin typeface="Times New Roman" pitchFamily="18" charset="0"/>
                <a:cs typeface="Times New Roman" pitchFamily="18" charset="0"/>
              </a:rPr>
              <a:t>στοιχείων</a:t>
            </a:r>
            <a:r>
              <a:rPr lang="en-US" sz="1900" b="1" dirty="0" smtClean="0">
                <a:latin typeface="Times New Roman" pitchFamily="18" charset="0"/>
                <a:cs typeface="Times New Roman" pitchFamily="18" charset="0"/>
              </a:rPr>
              <a:t>. O </a:t>
            </a:r>
            <a:r>
              <a:rPr lang="el-GR" sz="1900" b="1" dirty="0">
                <a:latin typeface="Times New Roman" pitchFamily="18" charset="0"/>
                <a:cs typeface="Times New Roman" pitchFamily="18" charset="0"/>
              </a:rPr>
              <a:t>Μουσσολίνι επιδίωκε και την εκδίωξη των «ποινικών», διότι οι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είχαν προσελκύσει στις τάξεις τους αρκετά στοιχεία του ιταλικού υποκόσμου.</a:t>
            </a:r>
            <a:endParaRPr lang="en-US" sz="1900" b="1" dirty="0" smtClean="0">
              <a:latin typeface="Times New Roman" pitchFamily="18" charset="0"/>
              <a:cs typeface="Times New Roman" pitchFamily="18" charset="0"/>
            </a:endParaRPr>
          </a:p>
          <a:p>
            <a:pPr algn="just"/>
            <a:r>
              <a:rPr lang="en-US" sz="1900" b="1" dirty="0">
                <a:latin typeface="Times New Roman" pitchFamily="18" charset="0"/>
                <a:cs typeface="Times New Roman" pitchFamily="18" charset="0"/>
              </a:rPr>
              <a:t>O</a:t>
            </a:r>
            <a:r>
              <a:rPr lang="el-GR" sz="1900" b="1" dirty="0" smtClean="0">
                <a:latin typeface="Times New Roman" pitchFamily="18" charset="0"/>
                <a:cs typeface="Times New Roman" pitchFamily="18" charset="0"/>
              </a:rPr>
              <a:t>ι </a:t>
            </a:r>
            <a:r>
              <a:rPr lang="el-GR" sz="1900" b="1" dirty="0">
                <a:latin typeface="Times New Roman" pitchFamily="18" charset="0"/>
                <a:cs typeface="Times New Roman" pitchFamily="18" charset="0"/>
              </a:rPr>
              <a:t>κατά τόπους αρχηγοί των φασιστικών ομάδων θα αποκηρύξουν το Σύμφωνο και θα συνεχίσουν να πραγματοποιούν «επιδρομές τιμωρίας», ενάντια σε σοσιαλιστικές οργανώσεις, σε εργατικές εστίες και σε «Σπίτια του Λαού».</a:t>
            </a:r>
            <a:endParaRPr lang="en-US" sz="1900" b="1" dirty="0" smtClean="0">
              <a:latin typeface="Times New Roman" pitchFamily="18" charset="0"/>
              <a:cs typeface="Times New Roman" pitchFamily="18" charset="0"/>
            </a:endParaRPr>
          </a:p>
          <a:p>
            <a:endParaRPr lang="el-GR" sz="1900" b="1" dirty="0">
              <a:latin typeface="Times New Roman" pitchFamily="18" charset="0"/>
              <a:cs typeface="Times New Roman" pitchFamily="18" charset="0"/>
            </a:endParaRPr>
          </a:p>
          <a:p>
            <a:endParaRPr lang="el-GR" sz="19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buFont typeface="Arial" pitchFamily="34" charset="0"/>
              <a:buChar char="•"/>
            </a:pPr>
            <a:r>
              <a:rPr lang="el-GR" sz="1900" b="1" dirty="0">
                <a:latin typeface="Times New Roman" pitchFamily="18" charset="0"/>
                <a:cs typeface="Times New Roman" pitchFamily="18" charset="0"/>
              </a:rPr>
              <a:t>Στις επαρχίες που μαινόταν ο αγώνας εναντίον των σοσιαλιστών, οι </a:t>
            </a:r>
            <a:r>
              <a:rPr lang="en-US" sz="1900" b="1" dirty="0">
                <a:latin typeface="Times New Roman" pitchFamily="18" charset="0"/>
                <a:cs typeface="Times New Roman" pitchFamily="18" charset="0"/>
              </a:rPr>
              <a:t>ras</a:t>
            </a:r>
            <a:r>
              <a:rPr lang="el-GR" sz="1900" b="1" dirty="0">
                <a:latin typeface="Times New Roman" pitchFamily="18" charset="0"/>
                <a:cs typeface="Times New Roman" pitchFamily="18" charset="0"/>
              </a:rPr>
              <a:t> </a:t>
            </a:r>
            <a:r>
              <a:rPr lang="el-GR" sz="1900" b="1" dirty="0" smtClean="0">
                <a:latin typeface="Times New Roman" pitchFamily="18" charset="0"/>
                <a:cs typeface="Times New Roman" pitchFamily="18" charset="0"/>
              </a:rPr>
              <a:t>θα </a:t>
            </a:r>
            <a:r>
              <a:rPr lang="el-GR" sz="1900" b="1" dirty="0">
                <a:latin typeface="Times New Roman" pitchFamily="18" charset="0"/>
                <a:cs typeface="Times New Roman" pitchFamily="18" charset="0"/>
              </a:rPr>
              <a:t>αξιώσουν ανοικτά την καθαίρεση του Μουσσολίνι. Στην κορυφή της ανταρσίας θα βρεθούν ο </a:t>
            </a:r>
            <a:r>
              <a:rPr lang="en-US" sz="1900" b="1" dirty="0">
                <a:latin typeface="Times New Roman" pitchFamily="18" charset="0"/>
                <a:cs typeface="Times New Roman" pitchFamily="18" charset="0"/>
              </a:rPr>
              <a:t>Italo Balbo</a:t>
            </a:r>
            <a:r>
              <a:rPr lang="el-GR" sz="1900" b="1" dirty="0">
                <a:latin typeface="Times New Roman" pitchFamily="18" charset="0"/>
                <a:cs typeface="Times New Roman" pitchFamily="18" charset="0"/>
              </a:rPr>
              <a:t> και ο </a:t>
            </a:r>
            <a:r>
              <a:rPr lang="en-US" sz="1900" b="1" dirty="0">
                <a:latin typeface="Times New Roman" pitchFamily="18" charset="0"/>
                <a:cs typeface="Times New Roman" pitchFamily="18" charset="0"/>
              </a:rPr>
              <a:t>Dino </a:t>
            </a:r>
            <a:r>
              <a:rPr lang="en-US" sz="1900" b="1" dirty="0" smtClean="0">
                <a:latin typeface="Times New Roman" pitchFamily="18" charset="0"/>
                <a:cs typeface="Times New Roman" pitchFamily="18" charset="0"/>
              </a:rPr>
              <a:t>Grandi.</a:t>
            </a:r>
            <a:endParaRPr lang="el-GR" sz="19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l-GR" sz="1900" b="1" dirty="0">
                <a:latin typeface="Times New Roman" pitchFamily="18" charset="0"/>
                <a:cs typeface="Times New Roman" pitchFamily="18" charset="0"/>
              </a:rPr>
              <a:t>Το κλειδί για την ανάκτηση της ηγεμονικής θέσης του Μουσσολίνι στο φασιστικό κίνημα αποτέλεσε ο μετασχηματισμός του σε οργανωμένο κόμμα τον Νοέμβριο του </a:t>
            </a:r>
            <a:r>
              <a:rPr lang="el-GR" sz="1900" b="1" dirty="0" smtClean="0">
                <a:latin typeface="Times New Roman" pitchFamily="18" charset="0"/>
                <a:cs typeface="Times New Roman" pitchFamily="18" charset="0"/>
              </a:rPr>
              <a:t>1921</a:t>
            </a:r>
            <a:r>
              <a:rPr lang="en-US" sz="1900" b="1" dirty="0" smtClean="0">
                <a:latin typeface="Times New Roman" pitchFamily="18" charset="0"/>
                <a:cs typeface="Times New Roman" pitchFamily="18" charset="0"/>
              </a:rPr>
              <a:t>.</a:t>
            </a:r>
          </a:p>
          <a:p>
            <a:pPr algn="just"/>
            <a:r>
              <a:rPr lang="el-GR" sz="1900" b="1" dirty="0" smtClean="0">
                <a:latin typeface="Times New Roman" pitchFamily="18" charset="0"/>
                <a:cs typeface="Times New Roman" pitchFamily="18" charset="0"/>
              </a:rPr>
              <a:t>Οι περισσότεροι </a:t>
            </a:r>
            <a:r>
              <a:rPr lang="en-US" sz="1900" b="1" dirty="0">
                <a:latin typeface="Times New Roman" pitchFamily="18" charset="0"/>
                <a:cs typeface="Times New Roman" pitchFamily="18" charset="0"/>
              </a:rPr>
              <a:t>squadristi</a:t>
            </a:r>
            <a:r>
              <a:rPr lang="el-GR" sz="1900" b="1" dirty="0">
                <a:latin typeface="Times New Roman" pitchFamily="18" charset="0"/>
                <a:cs typeface="Times New Roman" pitchFamily="18" charset="0"/>
              </a:rPr>
              <a:t> </a:t>
            </a:r>
            <a:r>
              <a:rPr lang="el-GR" sz="1900" b="1" dirty="0" smtClean="0">
                <a:latin typeface="Times New Roman" pitchFamily="18" charset="0"/>
                <a:cs typeface="Times New Roman" pitchFamily="18" charset="0"/>
              </a:rPr>
              <a:t>ήταν αντίθετοι στον παραπάνω μετασχηματισμό υπό τον φόβο</a:t>
            </a:r>
            <a:r>
              <a:rPr lang="el-GR" sz="1900" b="1" dirty="0">
                <a:latin typeface="Times New Roman" pitchFamily="18" charset="0"/>
                <a:cs typeface="Times New Roman" pitchFamily="18" charset="0"/>
              </a:rPr>
              <a:t>, ότι θα έχαναν την επαναστατική τους νοοτροπία </a:t>
            </a:r>
            <a:r>
              <a:rPr lang="el-GR" sz="1900" b="1" dirty="0" smtClean="0">
                <a:latin typeface="Times New Roman" pitchFamily="18" charset="0"/>
                <a:cs typeface="Times New Roman" pitchFamily="18" charset="0"/>
              </a:rPr>
              <a:t>καθώς </a:t>
            </a:r>
            <a:r>
              <a:rPr lang="el-GR" sz="1900" b="1" dirty="0">
                <a:latin typeface="Times New Roman" pitchFamily="18" charset="0"/>
                <a:cs typeface="Times New Roman" pitchFamily="18" charset="0"/>
              </a:rPr>
              <a:t>θεωρούσαν, πως με τα κοινοβουλευτικά πρωτόκολλα και τη μετατροπή τους σε κόμμα, ο φασισμός θα θυσίαζε την αρχική του ορμή και τον επαναστατικό δυναμισμό του στον βωμό της παραδοσιακής </a:t>
            </a:r>
            <a:r>
              <a:rPr lang="el-GR" sz="1900" b="1" dirty="0" smtClean="0">
                <a:latin typeface="Times New Roman" pitchFamily="18" charset="0"/>
                <a:cs typeface="Times New Roman" pitchFamily="18" charset="0"/>
              </a:rPr>
              <a:t>πολιτικής.</a:t>
            </a:r>
          </a:p>
          <a:p>
            <a:pPr algn="just"/>
            <a:r>
              <a:rPr lang="el-GR" sz="1900" b="1" dirty="0" smtClean="0">
                <a:latin typeface="Times New Roman" pitchFamily="18" charset="0"/>
                <a:cs typeface="Times New Roman" pitchFamily="18" charset="0"/>
              </a:rPr>
              <a:t>Ωστόσο, </a:t>
            </a:r>
            <a:r>
              <a:rPr lang="el-GR" sz="1900" b="1" dirty="0">
                <a:latin typeface="Times New Roman" pitchFamily="18" charset="0"/>
                <a:cs typeface="Times New Roman" pitchFamily="18" charset="0"/>
              </a:rPr>
              <a:t>τ</a:t>
            </a:r>
            <a:r>
              <a:rPr lang="en-US" sz="1900" b="1" dirty="0" smtClean="0">
                <a:latin typeface="Times New Roman" pitchFamily="18" charset="0"/>
                <a:cs typeface="Times New Roman" pitchFamily="18" charset="0"/>
              </a:rPr>
              <a:t>o</a:t>
            </a:r>
            <a:r>
              <a:rPr lang="el-GR"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επίσημο καταστατικό του νέου κόμματος που δημιουργήθηκε στο συνέδριο της Ρώμης τον Νοέμβριο του ’21 καθιέρωσε το </a:t>
            </a:r>
            <a:r>
              <a:rPr lang="en-US" sz="1900" b="1" dirty="0">
                <a:latin typeface="Times New Roman" pitchFamily="18" charset="0"/>
                <a:cs typeface="Times New Roman" pitchFamily="18" charset="0"/>
              </a:rPr>
              <a:t>squadrismo</a:t>
            </a:r>
            <a:r>
              <a:rPr lang="el-GR" sz="1900" b="1" dirty="0">
                <a:latin typeface="Times New Roman" pitchFamily="18" charset="0"/>
                <a:cs typeface="Times New Roman" pitchFamily="18" charset="0"/>
              </a:rPr>
              <a:t> ως έναν από τους βασικούς θεσμούς του.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260648"/>
            <a:ext cx="8229600" cy="1143000"/>
          </a:xfrm>
        </p:spPr>
        <p:txBody>
          <a:bodyPr>
            <a:normAutofit fontScale="90000"/>
          </a:bodyPr>
          <a:lstStyle/>
          <a:p>
            <a:pPr algn="just">
              <a:buFont typeface="Wingdings" pitchFamily="2" charset="2"/>
              <a:buChar char="§"/>
            </a:pPr>
            <a:r>
              <a:rPr lang="en-US" sz="1800" dirty="0" smtClean="0">
                <a:latin typeface="Times New Roman" pitchFamily="18" charset="0"/>
                <a:cs typeface="Times New Roman" pitchFamily="18" charset="0"/>
              </a:rPr>
              <a:t> </a:t>
            </a:r>
            <a:r>
              <a:rPr lang="el-GR" sz="1900" b="1" dirty="0" smtClean="0">
                <a:latin typeface="Times New Roman" pitchFamily="18" charset="0"/>
                <a:cs typeface="Times New Roman" pitchFamily="18" charset="0"/>
              </a:rPr>
              <a:t>Μετά την  κατάληψη της εξουσίας, αν και οι κυριότερες εστίες πολιτικής αντίστασης στο φασιστικό κίνημα είχαν ηττηθεί, εντούτοις, παρέμεναν ορισμένες «νησίδες αντίδρασης» τις οποίες θα αναλάβουν οι </a:t>
            </a:r>
            <a:r>
              <a:rPr lang="en-US" sz="1900" b="1" dirty="0" smtClean="0">
                <a:latin typeface="Times New Roman" pitchFamily="18" charset="0"/>
                <a:cs typeface="Times New Roman" pitchFamily="18" charset="0"/>
              </a:rPr>
              <a:t>squadristi </a:t>
            </a:r>
            <a:r>
              <a:rPr lang="el-GR" sz="1900" b="1" dirty="0" smtClean="0">
                <a:latin typeface="Times New Roman" pitchFamily="18" charset="0"/>
                <a:cs typeface="Times New Roman" pitchFamily="18" charset="0"/>
              </a:rPr>
              <a:t>να τις εξολοθρεύσουν. Κάτω από αυτές τις συνθήκες η φασιστική βία θα αναλάβει έναν «φρονηματιστικό» ρόλο.</a:t>
            </a:r>
            <a:r>
              <a:rPr lang="el-GR" sz="2100" b="1" dirty="0" smtClean="0">
                <a:latin typeface="Times New Roman" pitchFamily="18" charset="0"/>
                <a:cs typeface="Times New Roman" pitchFamily="18" charset="0"/>
              </a:rPr>
              <a:t> </a:t>
            </a:r>
            <a:endParaRPr lang="el-GR" sz="2100" b="1" dirty="0">
              <a:latin typeface="Times New Roman" pitchFamily="18" charset="0"/>
              <a:cs typeface="Times New Roman" pitchFamily="18" charset="0"/>
            </a:endParaRPr>
          </a:p>
        </p:txBody>
      </p:sp>
      <p:sp>
        <p:nvSpPr>
          <p:cNvPr id="3" name="2 - Θέση περιεχομένου"/>
          <p:cNvSpPr>
            <a:spLocks noGrp="1"/>
          </p:cNvSpPr>
          <p:nvPr>
            <p:ph idx="1"/>
          </p:nvPr>
        </p:nvSpPr>
        <p:spPr/>
        <p:txBody>
          <a:bodyPr>
            <a:normAutofit/>
          </a:bodyPr>
          <a:lstStyle/>
          <a:p>
            <a:pPr algn="just"/>
            <a:r>
              <a:rPr lang="en-US" sz="1900" b="1" dirty="0" smtClean="0">
                <a:latin typeface="Times New Roman" pitchFamily="18" charset="0"/>
                <a:cs typeface="Times New Roman" pitchFamily="18" charset="0"/>
              </a:rPr>
              <a:t>H</a:t>
            </a:r>
            <a:r>
              <a:rPr lang="el-GR" sz="1900" b="1" dirty="0" smtClean="0">
                <a:latin typeface="Times New Roman" pitchFamily="18" charset="0"/>
                <a:cs typeface="Times New Roman" pitchFamily="18" charset="0"/>
              </a:rPr>
              <a:t> φασιστική βία αποκτά διαφορετικά χαρακτηριστικά, όντας, πλέον, καθεστωτική</a:t>
            </a:r>
            <a:r>
              <a:rPr lang="en-US" sz="1900" b="1" dirty="0" smtClean="0">
                <a:latin typeface="Times New Roman" pitchFamily="18" charset="0"/>
                <a:cs typeface="Times New Roman" pitchFamily="18" charset="0"/>
              </a:rPr>
              <a:t>, </a:t>
            </a:r>
            <a:r>
              <a:rPr lang="el-GR" sz="1900" b="1" dirty="0" smtClean="0">
                <a:latin typeface="Times New Roman" pitchFamily="18" charset="0"/>
                <a:cs typeface="Times New Roman" pitchFamily="18" charset="0"/>
              </a:rPr>
              <a:t>ωστόσο, σε ένταση και έκταση δεν ξεπερνά την κινηματική μορφή της.</a:t>
            </a:r>
          </a:p>
          <a:p>
            <a:pPr algn="just"/>
            <a:r>
              <a:rPr lang="el-GR" sz="1900" b="1" dirty="0" smtClean="0">
                <a:latin typeface="Times New Roman" pitchFamily="18" charset="0"/>
                <a:cs typeface="Times New Roman" pitchFamily="18" charset="0"/>
              </a:rPr>
              <a:t>Ιανουάριος 1923: ίδρυση της </a:t>
            </a:r>
            <a:r>
              <a:rPr lang="en-US" sz="1900" b="1" dirty="0" smtClean="0">
                <a:latin typeface="Times New Roman" pitchFamily="18" charset="0"/>
                <a:cs typeface="Times New Roman" pitchFamily="18" charset="0"/>
              </a:rPr>
              <a:t>Milizia</a:t>
            </a:r>
            <a:r>
              <a:rPr lang="el-GR" sz="1900" b="1" dirty="0" smtClean="0">
                <a:latin typeface="Times New Roman" pitchFamily="18" charset="0"/>
                <a:cs typeface="Times New Roman" pitchFamily="18" charset="0"/>
              </a:rPr>
              <a:t>  </a:t>
            </a:r>
            <a:r>
              <a:rPr lang="en-US" sz="1900" b="1" dirty="0" smtClean="0">
                <a:latin typeface="Times New Roman" pitchFamily="18" charset="0"/>
                <a:cs typeface="Times New Roman" pitchFamily="18" charset="0"/>
              </a:rPr>
              <a:t>Volontaria</a:t>
            </a:r>
            <a:r>
              <a:rPr lang="el-GR" sz="1900" b="1" dirty="0" smtClean="0">
                <a:latin typeface="Times New Roman" pitchFamily="18" charset="0"/>
                <a:cs typeface="Times New Roman" pitchFamily="18" charset="0"/>
              </a:rPr>
              <a:t>  </a:t>
            </a:r>
            <a:r>
              <a:rPr lang="en-US" sz="1900" b="1" dirty="0" smtClean="0">
                <a:latin typeface="Times New Roman" pitchFamily="18" charset="0"/>
                <a:cs typeface="Times New Roman" pitchFamily="18" charset="0"/>
              </a:rPr>
              <a:t>per</a:t>
            </a:r>
            <a:r>
              <a:rPr lang="el-GR" sz="1900" b="1" dirty="0" smtClean="0">
                <a:latin typeface="Times New Roman" pitchFamily="18" charset="0"/>
                <a:cs typeface="Times New Roman" pitchFamily="18" charset="0"/>
              </a:rPr>
              <a:t>  </a:t>
            </a:r>
            <a:r>
              <a:rPr lang="en-US" sz="1900" b="1" dirty="0" smtClean="0">
                <a:latin typeface="Times New Roman" pitchFamily="18" charset="0"/>
                <a:cs typeface="Times New Roman" pitchFamily="18" charset="0"/>
              </a:rPr>
              <a:t>la</a:t>
            </a:r>
            <a:r>
              <a:rPr lang="el-GR" sz="1900" b="1" dirty="0" smtClean="0">
                <a:latin typeface="Times New Roman" pitchFamily="18" charset="0"/>
                <a:cs typeface="Times New Roman" pitchFamily="18" charset="0"/>
              </a:rPr>
              <a:t>  </a:t>
            </a:r>
            <a:r>
              <a:rPr lang="en-US" sz="1900" b="1" dirty="0" smtClean="0">
                <a:latin typeface="Times New Roman" pitchFamily="18" charset="0"/>
                <a:cs typeface="Times New Roman" pitchFamily="18" charset="0"/>
              </a:rPr>
              <a:t>Sicurezza</a:t>
            </a:r>
            <a:r>
              <a:rPr lang="el-GR" sz="1900" b="1" dirty="0" smtClean="0">
                <a:latin typeface="Times New Roman" pitchFamily="18" charset="0"/>
                <a:cs typeface="Times New Roman" pitchFamily="18" charset="0"/>
              </a:rPr>
              <a:t>  </a:t>
            </a:r>
            <a:r>
              <a:rPr lang="en-US" sz="1900" b="1" dirty="0" smtClean="0">
                <a:latin typeface="Times New Roman" pitchFamily="18" charset="0"/>
                <a:cs typeface="Times New Roman" pitchFamily="18" charset="0"/>
              </a:rPr>
              <a:t>Nazionale</a:t>
            </a:r>
            <a:r>
              <a:rPr lang="el-GR" sz="1900" b="1" dirty="0" smtClean="0">
                <a:latin typeface="Times New Roman" pitchFamily="18" charset="0"/>
                <a:cs typeface="Times New Roman" pitchFamily="18" charset="0"/>
              </a:rPr>
              <a:t> (πιο  γνωστή  ως  </a:t>
            </a:r>
            <a:r>
              <a:rPr lang="en-US" sz="1900" b="1" dirty="0" smtClean="0">
                <a:latin typeface="Times New Roman" pitchFamily="18" charset="0"/>
                <a:cs typeface="Times New Roman" pitchFamily="18" charset="0"/>
              </a:rPr>
              <a:t>MVSN</a:t>
            </a:r>
            <a:r>
              <a:rPr lang="el-GR" sz="1900" b="1" dirty="0" smtClean="0">
                <a:latin typeface="Times New Roman" pitchFamily="18" charset="0"/>
                <a:cs typeface="Times New Roman" pitchFamily="18" charset="0"/>
              </a:rPr>
              <a:t>).</a:t>
            </a:r>
          </a:p>
          <a:p>
            <a:pPr algn="just"/>
            <a:r>
              <a:rPr lang="el-GR" sz="1900" b="1" dirty="0" smtClean="0">
                <a:latin typeface="Times New Roman" pitchFamily="18" charset="0"/>
                <a:cs typeface="Times New Roman" pitchFamily="18" charset="0"/>
              </a:rPr>
              <a:t>Το διάταγμα για τη δημιουργία της φασιστικής Πολιτοφυλακής προέβλεπε στο άρθρο 9 πως από την έναρξη της ισχύος του απαγορευόταν η ύπαρξη σχηματισμών οποιουδήποτε τύπου με στρατιωτικό χαρακτήρα.</a:t>
            </a:r>
          </a:p>
          <a:p>
            <a:pPr algn="just"/>
            <a:r>
              <a:rPr lang="el-GR" sz="1900" b="1" dirty="0" smtClean="0">
                <a:latin typeface="Times New Roman" pitchFamily="18" charset="0"/>
                <a:cs typeface="Times New Roman" pitchFamily="18" charset="0"/>
              </a:rPr>
              <a:t>Τα γεγονότα στο Τορίνο τον Δεκέμβριο του 1922 συγκλονίζουν την πολιτική ζωή της χώρας.</a:t>
            </a:r>
          </a:p>
          <a:p>
            <a:pPr algn="just"/>
            <a:r>
              <a:rPr lang="el-GR" sz="1900" b="1" dirty="0">
                <a:latin typeface="Times New Roman" pitchFamily="18" charset="0"/>
                <a:cs typeface="Times New Roman" pitchFamily="18" charset="0"/>
              </a:rPr>
              <a:t>Στις εκλογές της 6</a:t>
            </a:r>
            <a:r>
              <a:rPr lang="el-GR" sz="1900" b="1" baseline="30000" dirty="0">
                <a:latin typeface="Times New Roman" pitchFamily="18" charset="0"/>
                <a:cs typeface="Times New Roman" pitchFamily="18" charset="0"/>
              </a:rPr>
              <a:t>ης</a:t>
            </a:r>
            <a:r>
              <a:rPr lang="el-GR" sz="1900" b="1" dirty="0">
                <a:latin typeface="Times New Roman" pitchFamily="18" charset="0"/>
                <a:cs typeface="Times New Roman" pitchFamily="18" charset="0"/>
              </a:rPr>
              <a:t> Απριλίου του 1924 </a:t>
            </a:r>
            <a:r>
              <a:rPr lang="el-GR" sz="1900" b="1" dirty="0" smtClean="0">
                <a:latin typeface="Times New Roman" pitchFamily="18" charset="0"/>
                <a:cs typeface="Times New Roman" pitchFamily="18" charset="0"/>
              </a:rPr>
              <a:t>το </a:t>
            </a:r>
            <a:r>
              <a:rPr lang="el-GR" sz="1900" b="1" dirty="0">
                <a:latin typeface="Times New Roman" pitchFamily="18" charset="0"/>
                <a:cs typeface="Times New Roman" pitchFamily="18" charset="0"/>
              </a:rPr>
              <a:t>φασιστικό κόμμα κέρδισε το 66% των ψήφων και 374 από τις 535 συνολικά έδρες. Η εκλογική αναμέτρηση χαρακτηρίστηκε από πολλά βίαια περιστατικά, ιδιαίτερα στις αγροτικές </a:t>
            </a:r>
            <a:r>
              <a:rPr lang="el-GR" sz="1900" b="1" dirty="0" smtClean="0">
                <a:latin typeface="Times New Roman" pitchFamily="18" charset="0"/>
                <a:cs typeface="Times New Roman" pitchFamily="18" charset="0"/>
              </a:rPr>
              <a:t>περιοχές.</a:t>
            </a:r>
            <a:endParaRPr lang="el-GR" sz="1900" b="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buFont typeface="Wingdings" pitchFamily="2" charset="2"/>
              <a:buChar char="§"/>
            </a:pPr>
            <a:r>
              <a:rPr lang="el-GR" sz="1900" dirty="0" smtClean="0">
                <a:latin typeface="Times New Roman" pitchFamily="18" charset="0"/>
                <a:cs typeface="Times New Roman" pitchFamily="18" charset="0"/>
              </a:rPr>
              <a:t> </a:t>
            </a:r>
            <a:r>
              <a:rPr lang="el-GR" sz="2000" b="1" dirty="0" smtClean="0">
                <a:latin typeface="Times New Roman" pitchFamily="18" charset="0"/>
                <a:cs typeface="Times New Roman" pitchFamily="18" charset="0"/>
              </a:rPr>
              <a:t>Ιούνιος 1924: Δολοφονία </a:t>
            </a:r>
            <a:r>
              <a:rPr lang="el-GR" sz="2000" b="1" dirty="0" err="1" smtClean="0">
                <a:latin typeface="Times New Roman" pitchFamily="18" charset="0"/>
                <a:cs typeface="Times New Roman" pitchFamily="18" charset="0"/>
              </a:rPr>
              <a:t>Ματτεόττι</a:t>
            </a:r>
            <a:endParaRPr lang="el-GR" sz="2000" b="1"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467544" y="1124744"/>
            <a:ext cx="8219256" cy="5001419"/>
          </a:xfrm>
        </p:spPr>
        <p:txBody>
          <a:bodyPr>
            <a:normAutofit/>
          </a:bodyPr>
          <a:lstStyle/>
          <a:p>
            <a:pPr algn="just"/>
            <a:r>
              <a:rPr lang="el-GR" sz="1900" b="1" dirty="0">
                <a:latin typeface="Times New Roman" pitchFamily="18" charset="0"/>
                <a:cs typeface="Times New Roman" pitchFamily="18" charset="0"/>
              </a:rPr>
              <a:t>Σε μία στιγμή όπου το φασιστικό καθεστώς έδειξε να απονομιμοποιείται στα βλέμματα της ιταλικής κοινωνίας, το </a:t>
            </a:r>
            <a:r>
              <a:rPr lang="en-US" sz="1900" b="1" dirty="0">
                <a:latin typeface="Times New Roman" pitchFamily="18" charset="0"/>
                <a:cs typeface="Times New Roman" pitchFamily="18" charset="0"/>
              </a:rPr>
              <a:t>squadrismo </a:t>
            </a:r>
            <a:r>
              <a:rPr lang="el-GR" sz="1900" b="1" dirty="0">
                <a:latin typeface="Times New Roman" pitchFamily="18" charset="0"/>
                <a:cs typeface="Times New Roman" pitchFamily="18" charset="0"/>
              </a:rPr>
              <a:t>αποτέλεσε ένα βασικό στήριγμά του. Οι </a:t>
            </a:r>
            <a:r>
              <a:rPr lang="en-US" sz="1900" b="1" dirty="0">
                <a:latin typeface="Times New Roman" pitchFamily="18" charset="0"/>
                <a:cs typeface="Times New Roman" pitchFamily="18" charset="0"/>
              </a:rPr>
              <a:t>squadristi </a:t>
            </a:r>
            <a:r>
              <a:rPr lang="el-GR" sz="1900" b="1" dirty="0">
                <a:latin typeface="Times New Roman" pitchFamily="18" charset="0"/>
                <a:cs typeface="Times New Roman" pitchFamily="18" charset="0"/>
              </a:rPr>
              <a:t>απείλησαν με ένα «δεύτερο κύμα» βίας, ενώ οι κινητοποιήσεις της Πολιτοφυλακής, οι οργανωμένες επιθέσεις εναντίον αντιπάλων και τα βίαια περιστατικά ήταν σε ημερήσια διάταξη</a:t>
            </a:r>
            <a:r>
              <a:rPr lang="el-GR" sz="2000" dirty="0" smtClean="0"/>
              <a:t>.</a:t>
            </a:r>
          </a:p>
          <a:p>
            <a:pPr algn="just"/>
            <a:r>
              <a:rPr lang="el-GR" sz="1900" b="1" dirty="0">
                <a:latin typeface="Times New Roman" pitchFamily="18" charset="0"/>
                <a:cs typeface="Times New Roman" pitchFamily="18" charset="0"/>
              </a:rPr>
              <a:t>Ο νέος </a:t>
            </a:r>
            <a:r>
              <a:rPr lang="el-GR" sz="1900" b="1" dirty="0" smtClean="0">
                <a:latin typeface="Times New Roman" pitchFamily="18" charset="0"/>
                <a:cs typeface="Times New Roman" pitchFamily="18" charset="0"/>
              </a:rPr>
              <a:t>αντίπαλος </a:t>
            </a:r>
            <a:r>
              <a:rPr lang="el-GR" sz="1900" b="1" dirty="0">
                <a:latin typeface="Times New Roman" pitchFamily="18" charset="0"/>
                <a:cs typeface="Times New Roman" pitchFamily="18" charset="0"/>
              </a:rPr>
              <a:t>θα ήταν οι </a:t>
            </a:r>
            <a:r>
              <a:rPr lang="el-GR" sz="1900" b="1" dirty="0" smtClean="0">
                <a:latin typeface="Times New Roman" pitchFamily="18" charset="0"/>
                <a:cs typeface="Times New Roman" pitchFamily="18" charset="0"/>
              </a:rPr>
              <a:t>Ελευθεροτέκτονες</a:t>
            </a:r>
            <a:r>
              <a:rPr lang="en-US" sz="1900" b="1" dirty="0" smtClean="0">
                <a:latin typeface="Times New Roman" pitchFamily="18" charset="0"/>
                <a:cs typeface="Times New Roman" pitchFamily="18" charset="0"/>
              </a:rPr>
              <a:t>. </a:t>
            </a:r>
            <a:r>
              <a:rPr lang="el-GR" sz="1900" b="1" dirty="0">
                <a:latin typeface="Times New Roman" pitchFamily="18" charset="0"/>
                <a:cs typeface="Times New Roman" pitchFamily="18" charset="0"/>
              </a:rPr>
              <a:t>Ο στόχος </a:t>
            </a:r>
            <a:r>
              <a:rPr lang="el-GR" sz="1900" b="1" dirty="0" smtClean="0">
                <a:latin typeface="Times New Roman" pitchFamily="18" charset="0"/>
                <a:cs typeface="Times New Roman" pitchFamily="18" charset="0"/>
              </a:rPr>
              <a:t>προφανής</a:t>
            </a:r>
            <a:r>
              <a:rPr lang="el-GR" sz="1900" b="1" dirty="0">
                <a:latin typeface="Times New Roman" pitchFamily="18" charset="0"/>
                <a:cs typeface="Times New Roman" pitchFamily="18" charset="0"/>
              </a:rPr>
              <a:t>. Τα μέλη των ανώτερων κοινωνικών στρωμάτων έπρεπε να περιέλθουν σε μια σχέση εξάρτησης από τους φασίστες, συνειδητοποιώντας την «αδυναμία» τους, όπως και οι εκπρόσωποι της εργατικής τάξης λίγα χρόνια πριν. </a:t>
            </a:r>
            <a:endParaRPr lang="en-US" sz="1900" b="1" dirty="0" smtClean="0">
              <a:latin typeface="Times New Roman" pitchFamily="18" charset="0"/>
              <a:cs typeface="Times New Roman" pitchFamily="18" charset="0"/>
            </a:endParaRPr>
          </a:p>
          <a:p>
            <a:pPr algn="just"/>
            <a:r>
              <a:rPr lang="el-GR" sz="1900" b="1" dirty="0" smtClean="0">
                <a:latin typeface="Times New Roman" pitchFamily="18" charset="0"/>
                <a:cs typeface="Times New Roman" pitchFamily="18" charset="0"/>
              </a:rPr>
              <a:t>Η </a:t>
            </a:r>
            <a:r>
              <a:rPr lang="el-GR" sz="1900" b="1" dirty="0">
                <a:latin typeface="Times New Roman" pitchFamily="18" charset="0"/>
                <a:cs typeface="Times New Roman" pitchFamily="18" charset="0"/>
              </a:rPr>
              <a:t>τυπολογία της φασιστικής βίας ήταν </a:t>
            </a:r>
            <a:r>
              <a:rPr lang="el-GR" sz="1900" b="1" dirty="0" smtClean="0">
                <a:latin typeface="Times New Roman" pitchFamily="18" charset="0"/>
                <a:cs typeface="Times New Roman" pitchFamily="18" charset="0"/>
              </a:rPr>
              <a:t>η εξής: </a:t>
            </a:r>
            <a:r>
              <a:rPr lang="el-GR" sz="1900" b="1" dirty="0">
                <a:latin typeface="Times New Roman" pitchFamily="18" charset="0"/>
                <a:cs typeface="Times New Roman" pitchFamily="18" charset="0"/>
              </a:rPr>
              <a:t>δημιουργία ενός κλίματος έντονης πολιτικής αντιπαράθεσης, δολοφονία ενός φασίστα, πλήρης εκμετάλλευση του συγκεκριμένου γεγονότος, άμεσα αντίποινα ευρείας κλίμακας και εξάπλωση ενός κλίματος τρομοκρατίας μέσω των «επιδρομών τιμωρίας».</a:t>
            </a:r>
            <a:endParaRPr lang="en-US" sz="1900" b="1" dirty="0" smtClean="0">
              <a:latin typeface="Times New Roman" pitchFamily="18" charset="0"/>
              <a:cs typeface="Times New Roman" pitchFamily="18" charset="0"/>
            </a:endParaRPr>
          </a:p>
          <a:p>
            <a:pPr algn="just"/>
            <a:endParaRPr lang="el-GR" sz="1900" b="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575</TotalTime>
  <Words>1677</Words>
  <Application>Microsoft Office PowerPoint</Application>
  <PresentationFormat>Προβολή στην οθόνη (4:3)</PresentationFormat>
  <Paragraphs>47</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Αποκορύφωμα</vt:lpstr>
      <vt:lpstr> ΤΟ ΦΑΙΝΟΜΕΝΟ ΤΟΥ SQUADRISMO TΗΝ ΕΞΑΕΤΙΑ 1920-1926</vt:lpstr>
      <vt:lpstr> Τεργέστη, Ιούλιος 1920: Βίαιη εμφάνιση νεαρών φασιστών που αποκαλούσαν τους εαυτούς τους squadristi (squadre = οργανωμένη ομάδα υπό συνθήκες πειθαρχίας και στρατιωτικής τακτικής) </vt:lpstr>
      <vt:lpstr>   Η ΟΡΓΑΝΩΣΗ ΤΩΝ SQUADRISTI</vt:lpstr>
      <vt:lpstr>Τα βασικά όπλα των squadristi, εκτός από το manganello, ήταν η σιδηρογροθιά, η χειροβομβίδα, το μαχαίρι και το περίστροφο. Όταν οι «επιδρομές αντιποίνων» άρχισαν να πληθαίνουν, γινόταν χρήση τυφεκίων, καθώς, επίσης, και πολυβόλων, τα οποία ήταν συνήθως τοποθετημένα σε φορτηγά αυτοκίνητα. Το σιδερένιο ρόπαλο, αν και χρησιμοποιήθηκε σε επιδρομές στην ύπαιθρο, δεν έχαιρε μεγάλης εκτίμησης, επειδή το θεωρούσαν ως ένα τυπικό εργαλείο των «βάρβαρων Γερμανών».</vt:lpstr>
      <vt:lpstr> Τα θύματα των squadristi, τις περισσότερες φορές, ήταν άτομα με ειρηνικές διαθέσεις, ρεφορμιστές και όχι «επαναστάτες μπολσεβίκοι».</vt:lpstr>
      <vt:lpstr> 2 Αυγούστου 1921:  Υπογραφή Συμφώνου Ειρήνευσης (Patto di Pacificazione) ανάμεσα στον Μουσσολίνι και τους σοσιαλιστές το οποίο, υποτίθεται,  θα κρατούσε υπό έλεγχο τη διαρκώς αυξανόμενη βία στην ιταλική χερσόνησο.</vt:lpstr>
      <vt:lpstr>Στις επαρχίες που μαινόταν ο αγώνας εναντίον των σοσιαλιστών, οι ras θα αξιώσουν ανοικτά την καθαίρεση του Μουσσολίνι. Στην κορυφή της ανταρσίας θα βρεθούν ο Italo Balbo και ο Dino Grandi.</vt:lpstr>
      <vt:lpstr> Μετά την  κατάληψη της εξουσίας, αν και οι κυριότερες εστίες πολιτικής αντίστασης στο φασιστικό κίνημα είχαν ηττηθεί, εντούτοις, παρέμεναν ορισμένες «νησίδες αντίδρασης» τις οποίες θα αναλάβουν οι squadristi να τις εξολοθρεύσουν. Κάτω από αυτές τις συνθήκες η φασιστική βία θα αναλάβει έναν «φρονηματιστικό» ρόλο. </vt:lpstr>
      <vt:lpstr> Ιούνιος 1924: Δολοφονία Ματτεόττι</vt:lpstr>
      <vt:lpstr>    Σκοπός δεν ήταν μόνο η παραδειγματική τιμωρία των ενόχων αλλά και η επιβεβαίωση της πολιτικής και συμβολιστικής κυριαρχίας στο μέρος όπου διαδραματίζονταν τα γεγονότα.</vt:lpstr>
      <vt:lpstr>     Ο πιο επιτυχημένος τρόπος ελέγχου των ηγετών των τοπικών squadre αποδείχτηκε όχι η δημιουργία φορέων θεσμικού ελέγχου τους, όπως το Μεγάλο Συμβούλιο και η MVSN, αλλά η προσπάθεια μείωσης της επιρροής τους στο πολιτικοκοινωνικό κατεστημένο.</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Σωτήρης</dc:creator>
  <cp:lastModifiedBy>Σωτήρης</cp:lastModifiedBy>
  <cp:revision>57</cp:revision>
  <dcterms:created xsi:type="dcterms:W3CDTF">2021-03-12T15:14:36Z</dcterms:created>
  <dcterms:modified xsi:type="dcterms:W3CDTF">2021-03-14T10:21:05Z</dcterms:modified>
</cp:coreProperties>
</file>