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3"/>
  </p:notesMasterIdLst>
  <p:sldIdLst>
    <p:sldId id="256" r:id="rId2"/>
    <p:sldId id="257" r:id="rId3"/>
    <p:sldId id="258" r:id="rId4"/>
    <p:sldId id="259" r:id="rId5"/>
    <p:sldId id="260" r:id="rId6"/>
    <p:sldId id="320" r:id="rId7"/>
    <p:sldId id="309" r:id="rId8"/>
    <p:sldId id="323" r:id="rId9"/>
    <p:sldId id="322" r:id="rId10"/>
    <p:sldId id="299" r:id="rId11"/>
    <p:sldId id="300" r:id="rId12"/>
    <p:sldId id="301" r:id="rId13"/>
    <p:sldId id="302" r:id="rId14"/>
    <p:sldId id="303" r:id="rId15"/>
    <p:sldId id="261" r:id="rId16"/>
    <p:sldId id="262" r:id="rId17"/>
    <p:sldId id="263" r:id="rId18"/>
    <p:sldId id="264" r:id="rId19"/>
    <p:sldId id="324" r:id="rId20"/>
    <p:sldId id="325" r:id="rId21"/>
    <p:sldId id="326" r:id="rId22"/>
    <p:sldId id="308" r:id="rId23"/>
    <p:sldId id="298" r:id="rId24"/>
    <p:sldId id="307" r:id="rId25"/>
    <p:sldId id="306" r:id="rId26"/>
    <p:sldId id="305" r:id="rId27"/>
    <p:sldId id="321" r:id="rId28"/>
    <p:sldId id="319"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327" r:id="rId48"/>
    <p:sldId id="283" r:id="rId49"/>
    <p:sldId id="284" r:id="rId50"/>
    <p:sldId id="285" r:id="rId51"/>
    <p:sldId id="286" r:id="rId52"/>
    <p:sldId id="287" r:id="rId53"/>
    <p:sldId id="288" r:id="rId54"/>
    <p:sldId id="289" r:id="rId55"/>
    <p:sldId id="304" r:id="rId56"/>
    <p:sldId id="310" r:id="rId57"/>
    <p:sldId id="312" r:id="rId58"/>
    <p:sldId id="311" r:id="rId59"/>
    <p:sldId id="315" r:id="rId60"/>
    <p:sldId id="317" r:id="rId61"/>
    <p:sldId id="313" r:id="rId62"/>
    <p:sldId id="316" r:id="rId63"/>
    <p:sldId id="318" r:id="rId64"/>
    <p:sldId id="290" r:id="rId65"/>
    <p:sldId id="291" r:id="rId66"/>
    <p:sldId id="292" r:id="rId67"/>
    <p:sldId id="293" r:id="rId68"/>
    <p:sldId id="294" r:id="rId69"/>
    <p:sldId id="295" r:id="rId70"/>
    <p:sldId id="296" r:id="rId71"/>
    <p:sldId id="297" r:id="rId72"/>
  </p:sldIdLst>
  <p:sldSz cx="9156700" cy="687705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gy" initials="a" lastIdx="1" clrIdx="0">
    <p:extLst>
      <p:ext uri="{19B8F6BF-5375-455C-9EA6-DF929625EA0E}">
        <p15:presenceInfo xmlns:p15="http://schemas.microsoft.com/office/powerpoint/2012/main" userId="arg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0"/>
  </p:normalViewPr>
  <p:slideViewPr>
    <p:cSldViewPr snapToGrid="0">
      <p:cViewPr>
        <p:scale>
          <a:sx n="104" d="100"/>
          <a:sy n="104" d="100"/>
        </p:scale>
        <p:origin x="1880"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646FB-41E8-463C-BA75-17C834B06524}" type="datetimeFigureOut">
              <a:rPr lang="el-GR" smtClean="0"/>
              <a:t>3/11/20</a:t>
            </a:fld>
            <a:endParaRPr lang="el-GR"/>
          </a:p>
        </p:txBody>
      </p:sp>
      <p:sp>
        <p:nvSpPr>
          <p:cNvPr id="4" name="Slide Image Placeholder 3"/>
          <p:cNvSpPr>
            <a:spLocks noGrp="1" noRot="1" noChangeAspect="1"/>
          </p:cNvSpPr>
          <p:nvPr>
            <p:ph type="sldImg" idx="2"/>
          </p:nvPr>
        </p:nvSpPr>
        <p:spPr>
          <a:xfrm>
            <a:off x="1374775" y="1143000"/>
            <a:ext cx="410845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043AE-18A5-4516-9F81-B18263074ECE}" type="slidenum">
              <a:rPr lang="el-GR" smtClean="0"/>
              <a:t>‹#›</a:t>
            </a:fld>
            <a:endParaRPr lang="el-GR"/>
          </a:p>
        </p:txBody>
      </p:sp>
    </p:spTree>
    <p:extLst>
      <p:ext uri="{BB962C8B-B14F-4D97-AF65-F5344CB8AC3E}">
        <p14:creationId xmlns:p14="http://schemas.microsoft.com/office/powerpoint/2010/main" val="419684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59043AE-18A5-4516-9F81-B18263074ECE}" type="slidenum">
              <a:rPr lang="el-GR" smtClean="0"/>
              <a:t>1</a:t>
            </a:fld>
            <a:endParaRPr lang="el-GR"/>
          </a:p>
        </p:txBody>
      </p:sp>
    </p:spTree>
    <p:extLst>
      <p:ext uri="{BB962C8B-B14F-4D97-AF65-F5344CB8AC3E}">
        <p14:creationId xmlns:p14="http://schemas.microsoft.com/office/powerpoint/2010/main" val="2807699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59043AE-18A5-4516-9F81-B18263074ECE}" type="slidenum">
              <a:rPr lang="el-GR" smtClean="0"/>
              <a:t>10</a:t>
            </a:fld>
            <a:endParaRPr lang="el-GR"/>
          </a:p>
        </p:txBody>
      </p:sp>
    </p:spTree>
    <p:extLst>
      <p:ext uri="{BB962C8B-B14F-4D97-AF65-F5344CB8AC3E}">
        <p14:creationId xmlns:p14="http://schemas.microsoft.com/office/powerpoint/2010/main" val="1735165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59043AE-18A5-4516-9F81-B18263074ECE}" type="slidenum">
              <a:rPr lang="el-GR" smtClean="0"/>
              <a:t>41</a:t>
            </a:fld>
            <a:endParaRPr lang="el-GR"/>
          </a:p>
        </p:txBody>
      </p:sp>
    </p:spTree>
    <p:extLst>
      <p:ext uri="{BB962C8B-B14F-4D97-AF65-F5344CB8AC3E}">
        <p14:creationId xmlns:p14="http://schemas.microsoft.com/office/powerpoint/2010/main" val="675453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59043AE-18A5-4516-9F81-B18263074ECE}" type="slidenum">
              <a:rPr lang="el-GR" smtClean="0"/>
              <a:t>53</a:t>
            </a:fld>
            <a:endParaRPr lang="el-GR"/>
          </a:p>
        </p:txBody>
      </p:sp>
    </p:spTree>
    <p:extLst>
      <p:ext uri="{BB962C8B-B14F-4D97-AF65-F5344CB8AC3E}">
        <p14:creationId xmlns:p14="http://schemas.microsoft.com/office/powerpoint/2010/main" val="2422690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Ekistics" TargetMode="External"/><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Ekistics" TargetMode="External"/><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www.doxiadis.org" TargetMode="External"/><Relationship Id="rId2" Type="http://schemas.openxmlformats.org/officeDocument/2006/relationships/image" Target="../media/image89.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208" y="228600"/>
            <a:ext cx="588264" cy="615696"/>
          </a:xfrm>
          <a:prstGeom prst="rect">
            <a:avLst/>
          </a:prstGeom>
        </p:spPr>
      </p:pic>
      <p:pic>
        <p:nvPicPr>
          <p:cNvPr id="3" name="Picture 2"/>
          <p:cNvPicPr>
            <a:picLocks noChangeAspect="1"/>
          </p:cNvPicPr>
          <p:nvPr/>
        </p:nvPicPr>
        <p:blipFill>
          <a:blip r:embed="rId4"/>
          <a:stretch>
            <a:fillRect/>
          </a:stretch>
        </p:blipFill>
        <p:spPr>
          <a:xfrm>
            <a:off x="0" y="1871472"/>
            <a:ext cx="9156700" cy="2849880"/>
          </a:xfrm>
          <a:prstGeom prst="rect">
            <a:avLst/>
          </a:prstGeom>
        </p:spPr>
      </p:pic>
      <p:sp>
        <p:nvSpPr>
          <p:cNvPr id="4" name="Rectangle 3"/>
          <p:cNvSpPr/>
          <p:nvPr/>
        </p:nvSpPr>
        <p:spPr>
          <a:xfrm>
            <a:off x="728470" y="228600"/>
            <a:ext cx="8288021" cy="803148"/>
          </a:xfrm>
          <a:prstGeom prst="rect">
            <a:avLst/>
          </a:prstGeom>
          <a:solidFill>
            <a:srgbClr val="000000"/>
          </a:solidFill>
        </p:spPr>
        <p:txBody>
          <a:bodyPr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110" normalizeH="0" noProof="0" dirty="0">
                <a:ln>
                  <a:noFill/>
                </a:ln>
                <a:solidFill>
                  <a:schemeClr val="bg1"/>
                </a:solidFill>
                <a:effectLst/>
                <a:uLnTx/>
                <a:uFillTx/>
                <a:latin typeface="PFDinTextCompPro-Thin" panose="02000000000000000000" pitchFamily="2" charset="0"/>
                <a:ea typeface="+mn-ea"/>
                <a:cs typeface="+mn-cs"/>
              </a:rPr>
              <a:t>ΠΑΝΤΕΙΟ ΠΑΝΕΠΙΣΤΗΜΙΟ</a:t>
            </a:r>
          </a:p>
          <a:p>
            <a:pPr marL="0" marR="0" lvl="0" indent="0"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110" normalizeH="0" noProof="0" dirty="0">
                <a:ln>
                  <a:noFill/>
                </a:ln>
                <a:solidFill>
                  <a:schemeClr val="bg1"/>
                </a:solidFill>
                <a:effectLst/>
                <a:uLnTx/>
                <a:uFillTx/>
                <a:latin typeface="PFDinTextCompPro-Thin" panose="02000000000000000000" pitchFamily="2" charset="0"/>
                <a:ea typeface="+mn-ea"/>
                <a:cs typeface="+mn-cs"/>
              </a:rPr>
              <a:t>Τμήμα Οικονομικής και </a:t>
            </a:r>
            <a:endParaRPr kumimoji="0" lang="en-US" b="0" i="0" u="none" strike="noStrike" kern="1200" cap="none" spc="110" normalizeH="0" noProof="0" dirty="0">
              <a:ln>
                <a:noFill/>
              </a:ln>
              <a:solidFill>
                <a:schemeClr val="bg1"/>
              </a:solidFill>
              <a:effectLst/>
              <a:uLnTx/>
              <a:uFillTx/>
              <a:latin typeface="PFDinTextCompPro-Thin" panose="02000000000000000000" pitchFamily="2"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110" normalizeH="0" noProof="0" dirty="0">
                <a:ln>
                  <a:noFill/>
                </a:ln>
                <a:solidFill>
                  <a:schemeClr val="bg1"/>
                </a:solidFill>
                <a:effectLst/>
                <a:uLnTx/>
                <a:uFillTx/>
                <a:latin typeface="PFDinTextCompPro-Thin" panose="02000000000000000000" pitchFamily="2" charset="0"/>
                <a:ea typeface="+mn-ea"/>
                <a:cs typeface="+mn-cs"/>
              </a:rPr>
              <a:t>Περιφερειακής Ανάπτυξης </a:t>
            </a:r>
          </a:p>
        </p:txBody>
      </p:sp>
      <p:sp>
        <p:nvSpPr>
          <p:cNvPr id="5" name="Rectangle 4"/>
          <p:cNvSpPr/>
          <p:nvPr/>
        </p:nvSpPr>
        <p:spPr>
          <a:xfrm>
            <a:off x="4526787" y="2485247"/>
            <a:ext cx="4489704" cy="2014168"/>
          </a:xfrm>
          <a:prstGeom prst="rect">
            <a:avLst/>
          </a:prstGeom>
          <a:solidFill>
            <a:schemeClr val="bg1"/>
          </a:solidFill>
        </p:spPr>
        <p:txBody>
          <a:bodyPr lIns="0" tIns="0" rIns="0" bIns="0">
            <a:noAutofit/>
          </a:bodyPr>
          <a:lstStyle/>
          <a:p>
            <a:pPr indent="0" algn="r"/>
            <a:endParaRPr lang="en-US" sz="3200" b="1" dirty="0">
              <a:latin typeface="Bad Script" panose="02000000000000000000" pitchFamily="2" charset="0"/>
            </a:endParaRPr>
          </a:p>
          <a:p>
            <a:pPr indent="0" algn="r"/>
            <a:r>
              <a:rPr lang="en-US" sz="3200" b="1" dirty="0">
                <a:latin typeface="Bad Script" panose="02000000000000000000" pitchFamily="2" charset="0"/>
              </a:rPr>
              <a:t>Constantines A. </a:t>
            </a:r>
            <a:r>
              <a:rPr lang="en-US" sz="3200" b="1" dirty="0" err="1">
                <a:latin typeface="Bad Script" panose="02000000000000000000" pitchFamily="2" charset="0"/>
              </a:rPr>
              <a:t>Doxiadis</a:t>
            </a:r>
            <a:endParaRPr lang="en-US" sz="3200" b="1" dirty="0">
              <a:latin typeface="Bad Script" panose="02000000000000000000" pitchFamily="2" charset="0"/>
            </a:endParaRPr>
          </a:p>
          <a:p>
            <a:pPr indent="0" algn="r"/>
            <a:r>
              <a:rPr lang="en-US" sz="2000" dirty="0">
                <a:latin typeface="Bad Script" panose="02000000000000000000" pitchFamily="2" charset="0"/>
              </a:rPr>
              <a:t>Architect and Urban Planer</a:t>
            </a:r>
            <a:endParaRPr lang="el-GR" sz="2000" dirty="0">
              <a:latin typeface="Bad Script" panose="02000000000000000000" pitchFamily="2" charset="0"/>
            </a:endParaRPr>
          </a:p>
          <a:p>
            <a:pPr indent="0" algn="r"/>
            <a:endParaRPr lang="el-GR" sz="2000" dirty="0">
              <a:latin typeface="Bad Script" panose="02000000000000000000" pitchFamily="2" charset="0"/>
            </a:endParaRPr>
          </a:p>
          <a:p>
            <a:pPr indent="0" algn="r"/>
            <a:r>
              <a:rPr lang="el-GR" sz="1400" u="sng" dirty="0">
                <a:solidFill>
                  <a:srgbClr val="002060"/>
                </a:solidFill>
                <a:latin typeface="Bad Script" panose="02000000000000000000" pitchFamily="2" charset="0"/>
              </a:rPr>
              <a:t>ΙΣΛΑΜΑΜΠΑΝΤ</a:t>
            </a:r>
            <a:r>
              <a:rPr lang="el-GR" sz="1400" u="sng" dirty="0">
                <a:solidFill>
                  <a:schemeClr val="accent2">
                    <a:lumMod val="50000"/>
                  </a:schemeClr>
                </a:solidFill>
                <a:latin typeface="Bad Script" panose="02000000000000000000" pitchFamily="2" charset="0"/>
              </a:rPr>
              <a:t> – </a:t>
            </a:r>
            <a:r>
              <a:rPr lang="el-GR" sz="1400" u="sng" dirty="0">
                <a:solidFill>
                  <a:schemeClr val="accent3">
                    <a:lumMod val="75000"/>
                  </a:schemeClr>
                </a:solidFill>
                <a:latin typeface="Bad Script" panose="02000000000000000000" pitchFamily="2" charset="0"/>
              </a:rPr>
              <a:t>ΑΣΠΡΑ ΣΠΙΤΙΑ</a:t>
            </a:r>
            <a:r>
              <a:rPr lang="en-US" sz="1400" u="sng" dirty="0">
                <a:solidFill>
                  <a:schemeClr val="accent3">
                    <a:lumMod val="75000"/>
                  </a:schemeClr>
                </a:solidFill>
                <a:latin typeface="Bad Script" panose="02000000000000000000" pitchFamily="2" charset="0"/>
              </a:rPr>
              <a:t> </a:t>
            </a:r>
          </a:p>
        </p:txBody>
      </p:sp>
      <p:sp>
        <p:nvSpPr>
          <p:cNvPr id="6" name="Rectangle 5"/>
          <p:cNvSpPr/>
          <p:nvPr/>
        </p:nvSpPr>
        <p:spPr>
          <a:xfrm>
            <a:off x="4666488" y="5266944"/>
            <a:ext cx="4038600" cy="237744"/>
          </a:xfrm>
          <a:prstGeom prst="rect">
            <a:avLst/>
          </a:prstGeom>
          <a:solidFill>
            <a:srgbClr val="622524"/>
          </a:solidFill>
        </p:spPr>
        <p:txBody>
          <a:bodyPr wrap="none" lIns="0" tIns="0" rIns="0" bIns="0">
            <a:noAutofit/>
          </a:bodyPr>
          <a:lstStyle/>
          <a:p>
            <a:pPr indent="0"/>
            <a:r>
              <a:rPr lang="el" sz="1800" i="1">
                <a:solidFill>
                  <a:srgbClr val="FFFFFF"/>
                </a:solidFill>
                <a:latin typeface="Calibri"/>
              </a:rPr>
              <a:t>7ο χειμερινό εξάμηνο ακαδ. έτους 2012-13</a:t>
            </a:r>
          </a:p>
        </p:txBody>
      </p:sp>
      <p:sp>
        <p:nvSpPr>
          <p:cNvPr id="7" name="Rectangle 6"/>
          <p:cNvSpPr/>
          <p:nvPr/>
        </p:nvSpPr>
        <p:spPr>
          <a:xfrm>
            <a:off x="4654296" y="5815584"/>
            <a:ext cx="3282696" cy="512064"/>
          </a:xfrm>
          <a:prstGeom prst="rect">
            <a:avLst/>
          </a:prstGeom>
          <a:solidFill>
            <a:srgbClr val="622524"/>
          </a:solidFill>
        </p:spPr>
        <p:txBody>
          <a:bodyPr lIns="0" tIns="0" rIns="0" bIns="0">
            <a:noAutofit/>
          </a:bodyPr>
          <a:lstStyle/>
          <a:p>
            <a:pPr indent="0">
              <a:lnSpc>
                <a:spcPct val="97000"/>
              </a:lnSpc>
            </a:pPr>
            <a:r>
              <a:rPr lang="el" sz="1800" i="1" dirty="0">
                <a:solidFill>
                  <a:srgbClr val="FFFFFF"/>
                </a:solidFill>
                <a:latin typeface="Calibri"/>
              </a:rPr>
              <a:t>Καθηγητής: Π .Μ. Δελλαδέτσιμας Υπ. Διδάκτορας: Α. Ξυνός</a:t>
            </a:r>
          </a:p>
        </p:txBody>
      </p:sp>
      <p:sp>
        <p:nvSpPr>
          <p:cNvPr id="8" name="Rectangle 7">
            <a:extLst>
              <a:ext uri="{FF2B5EF4-FFF2-40B4-BE49-F238E27FC236}">
                <a16:creationId xmlns:a16="http://schemas.microsoft.com/office/drawing/2014/main" id="{0C815D9A-203E-4E86-82AC-DBCE5AFB8C08}"/>
              </a:ext>
            </a:extLst>
          </p:cNvPr>
          <p:cNvSpPr/>
          <p:nvPr/>
        </p:nvSpPr>
        <p:spPr>
          <a:xfrm>
            <a:off x="0" y="4721352"/>
            <a:ext cx="9156700" cy="215569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Picture 8">
            <a:extLst>
              <a:ext uri="{FF2B5EF4-FFF2-40B4-BE49-F238E27FC236}">
                <a16:creationId xmlns:a16="http://schemas.microsoft.com/office/drawing/2014/main" id="{795B61C8-5C5A-46A8-BE17-C7B54B84B3E0}"/>
              </a:ext>
            </a:extLst>
          </p:cNvPr>
          <p:cNvPicPr>
            <a:picLocks noChangeAspect="1"/>
          </p:cNvPicPr>
          <p:nvPr/>
        </p:nvPicPr>
        <p:blipFill rotWithShape="1">
          <a:blip r:embed="rId5"/>
          <a:srcRect l="-1" r="80142"/>
          <a:stretch/>
        </p:blipFill>
        <p:spPr>
          <a:xfrm>
            <a:off x="140208" y="41148"/>
            <a:ext cx="588263" cy="990600"/>
          </a:xfrm>
          <a:prstGeom prst="rect">
            <a:avLst/>
          </a:prstGeom>
        </p:spPr>
      </p:pic>
      <p:sp>
        <p:nvSpPr>
          <p:cNvPr id="10" name="TextBox 1">
            <a:extLst>
              <a:ext uri="{FF2B5EF4-FFF2-40B4-BE49-F238E27FC236}">
                <a16:creationId xmlns:a16="http://schemas.microsoft.com/office/drawing/2014/main" id="{1A1E29C3-F56D-4AE6-ACE9-B8D61CCF1BBF}"/>
              </a:ext>
            </a:extLst>
          </p:cNvPr>
          <p:cNvSpPr txBox="1"/>
          <p:nvPr/>
        </p:nvSpPr>
        <p:spPr>
          <a:xfrm>
            <a:off x="140208" y="5916571"/>
            <a:ext cx="8955528"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300" normalizeH="0" baseline="0" noProof="0" dirty="0">
                <a:ln>
                  <a:noFill/>
                </a:ln>
                <a:solidFill>
                  <a:schemeClr val="bg1"/>
                </a:solidFill>
                <a:effectLst/>
                <a:uLnTx/>
                <a:uFillTx/>
                <a:latin typeface="PFDinTextCompPro-Thin" panose="02000000000000000000" pitchFamily="2" charset="0"/>
                <a:ea typeface="+mn-ea"/>
                <a:cs typeface="+mn-cs"/>
              </a:rPr>
              <a:t>ΜΑΘΗΜΑ : Πολεοδομική Οικιστική Ανάπτυξη και Πολιτική, </a:t>
            </a:r>
            <a:r>
              <a:rPr kumimoji="0" lang="el-GR" sz="2000" b="0" i="0" u="none" strike="noStrike" kern="1200" cap="none" spc="300" normalizeH="0" baseline="0" noProof="0" dirty="0" err="1">
                <a:ln>
                  <a:noFill/>
                </a:ln>
                <a:solidFill>
                  <a:schemeClr val="bg1"/>
                </a:solidFill>
                <a:effectLst/>
                <a:uLnTx/>
                <a:uFillTx/>
                <a:latin typeface="PFDinTextCompPro-Thin" panose="02000000000000000000" pitchFamily="2" charset="0"/>
                <a:ea typeface="+mn-ea"/>
                <a:cs typeface="+mn-cs"/>
              </a:rPr>
              <a:t>Στ.Κυβέλου</a:t>
            </a:r>
            <a:r>
              <a:rPr kumimoji="0" lang="el-GR" sz="2000" b="0" i="0" u="none" strike="noStrike" kern="1200" cap="none" spc="300" normalizeH="0" baseline="0" noProof="0" dirty="0">
                <a:ln>
                  <a:noFill/>
                </a:ln>
                <a:solidFill>
                  <a:schemeClr val="bg1"/>
                </a:solidFill>
                <a:effectLst/>
                <a:uLnTx/>
                <a:uFillTx/>
                <a:latin typeface="PFDinTextCompPro-Thin" panose="02000000000000000000" pitchFamily="2" charset="0"/>
                <a:ea typeface="+mn-ea"/>
                <a:cs typeface="+mn-cs"/>
              </a:rPr>
              <a:t>, καθηγήτρια</a:t>
            </a:r>
            <a:r>
              <a:rPr kumimoji="0" lang="en-US" sz="2000" b="0" i="0" u="none" strike="noStrike" kern="1200" cap="none" spc="300" normalizeH="0" baseline="0" noProof="0" dirty="0">
                <a:ln>
                  <a:noFill/>
                </a:ln>
                <a:solidFill>
                  <a:schemeClr val="bg1"/>
                </a:solidFill>
                <a:effectLst/>
                <a:uLnTx/>
                <a:uFillTx/>
                <a:latin typeface="PFDinTextCompPro-Thin" panose="02000000000000000000" pitchFamily="2" charset="0"/>
                <a:ea typeface="+mn-ea"/>
                <a:cs typeface="+mn-cs"/>
              </a:rPr>
              <a:t> </a:t>
            </a:r>
          </a:p>
        </p:txBody>
      </p:sp>
      <p:sp>
        <p:nvSpPr>
          <p:cNvPr id="11" name="TextBox 9">
            <a:extLst>
              <a:ext uri="{FF2B5EF4-FFF2-40B4-BE49-F238E27FC236}">
                <a16:creationId xmlns:a16="http://schemas.microsoft.com/office/drawing/2014/main" id="{253A19D9-B237-4027-A1D7-416DCBEFB3EE}"/>
              </a:ext>
            </a:extLst>
          </p:cNvPr>
          <p:cNvSpPr txBox="1"/>
          <p:nvPr/>
        </p:nvSpPr>
        <p:spPr>
          <a:xfrm>
            <a:off x="-18281" y="4721352"/>
            <a:ext cx="9034772"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l-GR" sz="2800" b="1" spc="300" dirty="0">
                <a:solidFill>
                  <a:schemeClr val="bg1"/>
                </a:solidFill>
                <a:effectLst>
                  <a:outerShdw blurRad="38100" dist="38100" dir="2700000" algn="tl">
                    <a:srgbClr val="000000">
                      <a:alpha val="43137"/>
                    </a:srgbClr>
                  </a:outerShdw>
                </a:effectLst>
                <a:latin typeface="Gabriola" panose="04040605051002020D02" pitchFamily="82" charset="0"/>
              </a:rPr>
              <a:t>Η εργασία αυτή εκπονήθηκε από τους φοιτητές </a:t>
            </a:r>
          </a:p>
          <a:p>
            <a:pPr algn="ctr">
              <a:defRPr/>
            </a:pPr>
            <a:r>
              <a:rPr lang="el-GR" sz="2800" b="1" spc="300" dirty="0">
                <a:solidFill>
                  <a:schemeClr val="bg1"/>
                </a:solidFill>
                <a:effectLst>
                  <a:outerShdw blurRad="38100" dist="38100" dir="2700000" algn="tl">
                    <a:srgbClr val="000000">
                      <a:alpha val="43137"/>
                    </a:srgbClr>
                  </a:outerShdw>
                </a:effectLst>
                <a:latin typeface="Gabriola" panose="04040605051002020D02" pitchFamily="82" charset="0"/>
              </a:rPr>
              <a:t>Ζ. </a:t>
            </a:r>
            <a:r>
              <a:rPr lang="el-GR" sz="2800" b="1" spc="300" dirty="0" err="1">
                <a:solidFill>
                  <a:schemeClr val="bg1"/>
                </a:solidFill>
                <a:effectLst>
                  <a:outerShdw blurRad="38100" dist="38100" dir="2700000" algn="tl">
                    <a:srgbClr val="000000">
                      <a:alpha val="43137"/>
                    </a:srgbClr>
                  </a:outerShdw>
                </a:effectLst>
                <a:latin typeface="Gabriola" panose="04040605051002020D02" pitchFamily="82" charset="0"/>
              </a:rPr>
              <a:t>Κρούσκα</a:t>
            </a:r>
            <a:r>
              <a:rPr lang="el-GR" sz="2800" b="1" spc="300" dirty="0">
                <a:solidFill>
                  <a:schemeClr val="bg1"/>
                </a:solidFill>
                <a:effectLst>
                  <a:outerShdw blurRad="38100" dist="38100" dir="2700000" algn="tl">
                    <a:srgbClr val="000000">
                      <a:alpha val="43137"/>
                    </a:srgbClr>
                  </a:outerShdw>
                </a:effectLst>
                <a:latin typeface="Gabriola" panose="04040605051002020D02" pitchFamily="82" charset="0"/>
              </a:rPr>
              <a:t> – Α. Ξυνός</a:t>
            </a: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a:extLst>
              <a:ext uri="{FF2B5EF4-FFF2-40B4-BE49-F238E27FC236}">
                <a16:creationId xmlns:a16="http://schemas.microsoft.com/office/drawing/2014/main" id="{BF8535C2-B741-4AAC-A8DC-3A2301C5D9E1}"/>
              </a:ext>
            </a:extLst>
          </p:cNvPr>
          <p:cNvSpPr/>
          <p:nvPr/>
        </p:nvSpPr>
        <p:spPr>
          <a:xfrm>
            <a:off x="0" y="813814"/>
            <a:ext cx="9156700" cy="538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261095"/>
            <a:ext cx="6120384" cy="376468"/>
          </a:xfrm>
          <a:prstGeom prst="rect">
            <a:avLst/>
          </a:prstGeom>
          <a:noFill/>
        </p:spPr>
        <p:txBody>
          <a:bodyPr wrap="none" lIns="0" tIns="0" rIns="0" bIns="0">
            <a:noAutofit/>
          </a:bodyPr>
          <a:lstStyle/>
          <a:p>
            <a:pPr indent="0"/>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Έργα Κ. Δοξιάδη στην Ελλάδα </a:t>
            </a:r>
            <a:r>
              <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Άσπρα Σπίτια</a:t>
            </a:r>
          </a:p>
        </p:txBody>
      </p:sp>
      <p:pic>
        <p:nvPicPr>
          <p:cNvPr id="5" name="Picture 4">
            <a:extLst>
              <a:ext uri="{FF2B5EF4-FFF2-40B4-BE49-F238E27FC236}">
                <a16:creationId xmlns:a16="http://schemas.microsoft.com/office/drawing/2014/main" id="{B4092C8F-FA80-4AA9-894D-20044BF1E9A3}"/>
              </a:ext>
            </a:extLst>
          </p:cNvPr>
          <p:cNvPicPr>
            <a:picLocks noChangeAspect="1"/>
          </p:cNvPicPr>
          <p:nvPr/>
        </p:nvPicPr>
        <p:blipFill rotWithShape="1">
          <a:blip r:embed="rId3"/>
          <a:srcRect l="7630" t="20433" r="7683"/>
          <a:stretch/>
        </p:blipFill>
        <p:spPr>
          <a:xfrm>
            <a:off x="0" y="813816"/>
            <a:ext cx="4890782" cy="3446320"/>
          </a:xfrm>
          <a:prstGeom prst="rect">
            <a:avLst/>
          </a:prstGeom>
        </p:spPr>
      </p:pic>
      <p:pic>
        <p:nvPicPr>
          <p:cNvPr id="2" name="Picture 1">
            <a:extLst>
              <a:ext uri="{FF2B5EF4-FFF2-40B4-BE49-F238E27FC236}">
                <a16:creationId xmlns:a16="http://schemas.microsoft.com/office/drawing/2014/main" id="{A39C18BF-15D9-48DC-942D-FACF2E88F245}"/>
              </a:ext>
            </a:extLst>
          </p:cNvPr>
          <p:cNvPicPr>
            <a:picLocks noChangeAspect="1"/>
          </p:cNvPicPr>
          <p:nvPr/>
        </p:nvPicPr>
        <p:blipFill rotWithShape="1">
          <a:blip r:embed="rId4"/>
          <a:srcRect l="5962" t="15726" r="4766" b="4766"/>
          <a:stretch/>
        </p:blipFill>
        <p:spPr>
          <a:xfrm>
            <a:off x="4186107" y="2880075"/>
            <a:ext cx="4970593" cy="3320266"/>
          </a:xfrm>
          <a:prstGeom prst="rect">
            <a:avLst/>
          </a:prstGeom>
        </p:spPr>
      </p:pic>
    </p:spTree>
    <p:extLst>
      <p:ext uri="{BB962C8B-B14F-4D97-AF65-F5344CB8AC3E}">
        <p14:creationId xmlns:p14="http://schemas.microsoft.com/office/powerpoint/2010/main" val="3741392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261095"/>
            <a:ext cx="6120384" cy="376468"/>
          </a:xfrm>
          <a:prstGeom prst="rect">
            <a:avLst/>
          </a:prstGeom>
          <a:noFill/>
        </p:spPr>
        <p:txBody>
          <a:bodyPr wrap="none" lIns="0" tIns="0" rIns="0" bIns="0">
            <a:noAutofit/>
          </a:bodyPr>
          <a:lstStyle/>
          <a:p>
            <a:pPr indent="0"/>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Έργα Κ. Δοξιάδη στην Ελλάδα </a:t>
            </a:r>
            <a:r>
              <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Πανεπηστήμιο Πατρών</a:t>
            </a: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a:extLst>
              <a:ext uri="{FF2B5EF4-FFF2-40B4-BE49-F238E27FC236}">
                <a16:creationId xmlns:a16="http://schemas.microsoft.com/office/drawing/2014/main" id="{5190C982-95AB-441F-83F6-86F72DA0CA3C}"/>
              </a:ext>
            </a:extLst>
          </p:cNvPr>
          <p:cNvPicPr>
            <a:picLocks noChangeAspect="1"/>
          </p:cNvPicPr>
          <p:nvPr/>
        </p:nvPicPr>
        <p:blipFill rotWithShape="1">
          <a:blip r:embed="rId2"/>
          <a:srcRect t="25155"/>
          <a:stretch/>
        </p:blipFill>
        <p:spPr>
          <a:xfrm>
            <a:off x="0" y="813816"/>
            <a:ext cx="9158029" cy="5140758"/>
          </a:xfrm>
          <a:prstGeom prst="rect">
            <a:avLst/>
          </a:prstGeom>
        </p:spPr>
      </p:pic>
    </p:spTree>
    <p:extLst>
      <p:ext uri="{BB962C8B-B14F-4D97-AF65-F5344CB8AC3E}">
        <p14:creationId xmlns:p14="http://schemas.microsoft.com/office/powerpoint/2010/main" val="1956350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261095"/>
            <a:ext cx="6120384" cy="376468"/>
          </a:xfrm>
          <a:prstGeom prst="rect">
            <a:avLst/>
          </a:prstGeom>
          <a:noFill/>
        </p:spPr>
        <p:txBody>
          <a:bodyPr wrap="none" lIns="0" tIns="0" rIns="0" bIns="0">
            <a:noAutofit/>
          </a:bodyPr>
          <a:lstStyle/>
          <a:p>
            <a:pPr indent="0"/>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Έργα Κ. Δοξιάδη στην Ελλάδα </a:t>
            </a:r>
            <a:r>
              <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n-US"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Pierce College</a:t>
            </a:r>
            <a:endPar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endParaRP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Picture 3">
            <a:extLst>
              <a:ext uri="{FF2B5EF4-FFF2-40B4-BE49-F238E27FC236}">
                <a16:creationId xmlns:a16="http://schemas.microsoft.com/office/drawing/2014/main" id="{1DD24A0A-33D6-49AA-A468-AB197C944FF8}"/>
              </a:ext>
            </a:extLst>
          </p:cNvPr>
          <p:cNvPicPr>
            <a:picLocks noChangeAspect="1"/>
          </p:cNvPicPr>
          <p:nvPr/>
        </p:nvPicPr>
        <p:blipFill rotWithShape="1">
          <a:blip r:embed="rId2"/>
          <a:srcRect l="2733" t="23627" r="1329"/>
          <a:stretch/>
        </p:blipFill>
        <p:spPr>
          <a:xfrm>
            <a:off x="0" y="705010"/>
            <a:ext cx="9156700" cy="5467030"/>
          </a:xfrm>
          <a:prstGeom prst="rect">
            <a:avLst/>
          </a:prstGeom>
        </p:spPr>
      </p:pic>
    </p:spTree>
    <p:extLst>
      <p:ext uri="{BB962C8B-B14F-4D97-AF65-F5344CB8AC3E}">
        <p14:creationId xmlns:p14="http://schemas.microsoft.com/office/powerpoint/2010/main" val="2824518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261095"/>
            <a:ext cx="6120384" cy="376468"/>
          </a:xfrm>
          <a:prstGeom prst="rect">
            <a:avLst/>
          </a:prstGeom>
          <a:noFill/>
        </p:spPr>
        <p:txBody>
          <a:bodyPr wrap="none" lIns="0" tIns="0" rIns="0" bIns="0">
            <a:noAutofit/>
          </a:bodyPr>
          <a:lstStyle/>
          <a:p>
            <a:pPr indent="0"/>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Έργα Κ. Δοξιάδη στην Ελλάδα </a:t>
            </a:r>
            <a:r>
              <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GR"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Μακεδονία Παλλάς</a:t>
            </a:r>
            <a:endPar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endParaRP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a:extLst>
              <a:ext uri="{FF2B5EF4-FFF2-40B4-BE49-F238E27FC236}">
                <a16:creationId xmlns:a16="http://schemas.microsoft.com/office/drawing/2014/main" id="{380525E5-1CE4-41D7-88A5-7932BF960A5D}"/>
              </a:ext>
            </a:extLst>
          </p:cNvPr>
          <p:cNvPicPr>
            <a:picLocks noChangeAspect="1"/>
          </p:cNvPicPr>
          <p:nvPr/>
        </p:nvPicPr>
        <p:blipFill rotWithShape="1">
          <a:blip r:embed="rId2"/>
          <a:srcRect t="18488"/>
          <a:stretch/>
        </p:blipFill>
        <p:spPr>
          <a:xfrm>
            <a:off x="0" y="713941"/>
            <a:ext cx="9156700" cy="5597847"/>
          </a:xfrm>
          <a:prstGeom prst="rect">
            <a:avLst/>
          </a:prstGeom>
        </p:spPr>
      </p:pic>
    </p:spTree>
    <p:extLst>
      <p:ext uri="{BB962C8B-B14F-4D97-AF65-F5344CB8AC3E}">
        <p14:creationId xmlns:p14="http://schemas.microsoft.com/office/powerpoint/2010/main" val="1418608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4A60C4-75DE-4D59-82CA-E83E0E374A90}"/>
              </a:ext>
            </a:extLst>
          </p:cNvPr>
          <p:cNvSpPr/>
          <p:nvPr/>
        </p:nvSpPr>
        <p:spPr>
          <a:xfrm>
            <a:off x="0" y="669047"/>
            <a:ext cx="9156700" cy="5572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406B7C31-7A4F-4F60-BA9C-B2C1E3939210}"/>
              </a:ext>
            </a:extLst>
          </p:cNvPr>
          <p:cNvSpPr/>
          <p:nvPr/>
        </p:nvSpPr>
        <p:spPr>
          <a:xfrm>
            <a:off x="0" y="-24382"/>
            <a:ext cx="9156700" cy="6934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07851" y="134098"/>
            <a:ext cx="6120384" cy="376468"/>
          </a:xfrm>
          <a:prstGeom prst="rect">
            <a:avLst/>
          </a:prstGeom>
          <a:noFill/>
        </p:spPr>
        <p:txBody>
          <a:bodyPr wrap="none" lIns="0" tIns="0" rIns="0" bIns="0">
            <a:noAutofit/>
          </a:bodyPr>
          <a:lstStyle/>
          <a:p>
            <a:pPr indent="0"/>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Έργα Κ. Δοξιάδη στην Ελλάδα </a:t>
            </a:r>
            <a:r>
              <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Απολλώνιο Συγκρότημα Πόρτο Ράφτη</a:t>
            </a:r>
            <a:endPar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endParaRPr>
          </a:p>
        </p:txBody>
      </p:sp>
      <p:sp>
        <p:nvSpPr>
          <p:cNvPr id="3" name="Rectangle 2">
            <a:extLst>
              <a:ext uri="{FF2B5EF4-FFF2-40B4-BE49-F238E27FC236}">
                <a16:creationId xmlns:a16="http://schemas.microsoft.com/office/drawing/2014/main" id="{15B71F36-53C7-4A21-9802-2164EB76EC92}"/>
              </a:ext>
            </a:extLst>
          </p:cNvPr>
          <p:cNvSpPr/>
          <p:nvPr/>
        </p:nvSpPr>
        <p:spPr>
          <a:xfrm>
            <a:off x="0" y="6241728"/>
            <a:ext cx="9156700" cy="63532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Picture 3">
            <a:extLst>
              <a:ext uri="{FF2B5EF4-FFF2-40B4-BE49-F238E27FC236}">
                <a16:creationId xmlns:a16="http://schemas.microsoft.com/office/drawing/2014/main" id="{5DE567A7-83F7-42CC-A1A4-936107EDF3B0}"/>
              </a:ext>
            </a:extLst>
          </p:cNvPr>
          <p:cNvPicPr>
            <a:picLocks noChangeAspect="1"/>
          </p:cNvPicPr>
          <p:nvPr/>
        </p:nvPicPr>
        <p:blipFill rotWithShape="1">
          <a:blip r:embed="rId2"/>
          <a:srcRect l="10859" t="22932" r="9245" b="3318"/>
          <a:stretch/>
        </p:blipFill>
        <p:spPr>
          <a:xfrm>
            <a:off x="0" y="669048"/>
            <a:ext cx="5243119" cy="3629851"/>
          </a:xfrm>
          <a:prstGeom prst="rect">
            <a:avLst/>
          </a:prstGeom>
        </p:spPr>
      </p:pic>
      <p:pic>
        <p:nvPicPr>
          <p:cNvPr id="5" name="Picture 4">
            <a:extLst>
              <a:ext uri="{FF2B5EF4-FFF2-40B4-BE49-F238E27FC236}">
                <a16:creationId xmlns:a16="http://schemas.microsoft.com/office/drawing/2014/main" id="{4F4A23C3-6684-4EEC-96A0-59634249E449}"/>
              </a:ext>
            </a:extLst>
          </p:cNvPr>
          <p:cNvPicPr>
            <a:picLocks noChangeAspect="1"/>
          </p:cNvPicPr>
          <p:nvPr/>
        </p:nvPicPr>
        <p:blipFill rotWithShape="1">
          <a:blip r:embed="rId3"/>
          <a:srcRect l="7942" t="23312" r="7058"/>
          <a:stretch/>
        </p:blipFill>
        <p:spPr>
          <a:xfrm>
            <a:off x="3842158" y="2645605"/>
            <a:ext cx="5314542" cy="3596124"/>
          </a:xfrm>
          <a:prstGeom prst="rect">
            <a:avLst/>
          </a:prstGeom>
        </p:spPr>
      </p:pic>
    </p:spTree>
    <p:extLst>
      <p:ext uri="{BB962C8B-B14F-4D97-AF65-F5344CB8AC3E}">
        <p14:creationId xmlns:p14="http://schemas.microsoft.com/office/powerpoint/2010/main" val="3833888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050"/>
            <a:ext cx="9156700" cy="6858000"/>
          </a:xfrm>
          <a:prstGeom prst="rect">
            <a:avLst/>
          </a:prstGeom>
        </p:spPr>
      </p:pic>
      <p:sp>
        <p:nvSpPr>
          <p:cNvPr id="4" name="Rectangle 3">
            <a:extLst>
              <a:ext uri="{FF2B5EF4-FFF2-40B4-BE49-F238E27FC236}">
                <a16:creationId xmlns:a16="http://schemas.microsoft.com/office/drawing/2014/main" id="{88158CD8-A45A-41B6-8E19-26FA8E6F6A51}"/>
              </a:ext>
            </a:extLst>
          </p:cNvPr>
          <p:cNvSpPr/>
          <p:nvPr/>
        </p:nvSpPr>
        <p:spPr>
          <a:xfrm>
            <a:off x="0" y="0"/>
            <a:ext cx="9156700" cy="897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326F6D3E-D782-4835-90FE-A18E87A8DAF9}"/>
              </a:ext>
            </a:extLst>
          </p:cNvPr>
          <p:cNvSpPr txBox="1"/>
          <p:nvPr/>
        </p:nvSpPr>
        <p:spPr>
          <a:xfrm>
            <a:off x="339871" y="125645"/>
            <a:ext cx="4760869" cy="646331"/>
          </a:xfrm>
          <a:prstGeom prst="rect">
            <a:avLst/>
          </a:prstGeom>
          <a:noFill/>
        </p:spPr>
        <p:txBody>
          <a:bodyPr wrap="square" rtlCol="0">
            <a:spAutoFit/>
          </a:bodyPr>
          <a:lstStyle/>
          <a:p>
            <a:pPr indent="0"/>
            <a:r>
              <a:rPr lang="el-GR" sz="3600" dirty="0">
                <a:solidFill>
                  <a:schemeClr val="bg1"/>
                </a:solidFill>
                <a:latin typeface="Gabriola" panose="04040605051002020D02" pitchFamily="82" charset="0"/>
              </a:rPr>
              <a:t>Κωνσταντίνος Α. Δοξιάδης</a:t>
            </a:r>
            <a:endParaRPr lang="el-GR" sz="3600" dirty="0">
              <a:latin typeface="Gabriola" panose="04040605051002020D02" pitchFamily="82" charset="0"/>
            </a:endParaRPr>
          </a:p>
        </p:txBody>
      </p:sp>
      <p:sp>
        <p:nvSpPr>
          <p:cNvPr id="6" name="Rectangle 5">
            <a:extLst>
              <a:ext uri="{FF2B5EF4-FFF2-40B4-BE49-F238E27FC236}">
                <a16:creationId xmlns:a16="http://schemas.microsoft.com/office/drawing/2014/main" id="{A242BF69-DC18-4969-AF64-0BE05D803614}"/>
              </a:ext>
            </a:extLst>
          </p:cNvPr>
          <p:cNvSpPr/>
          <p:nvPr/>
        </p:nvSpPr>
        <p:spPr>
          <a:xfrm>
            <a:off x="0" y="5979428"/>
            <a:ext cx="9156700" cy="89762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1FC5C7A2-2BEE-4D72-936A-BD2304547ECF}"/>
              </a:ext>
            </a:extLst>
          </p:cNvPr>
          <p:cNvSpPr txBox="1"/>
          <p:nvPr/>
        </p:nvSpPr>
        <p:spPr>
          <a:xfrm>
            <a:off x="339870" y="6105073"/>
            <a:ext cx="5398200" cy="584775"/>
          </a:xfrm>
          <a:prstGeom prst="rect">
            <a:avLst/>
          </a:prstGeom>
          <a:noFill/>
        </p:spPr>
        <p:txBody>
          <a:bodyPr wrap="square" rtlCol="0">
            <a:spAutoFit/>
          </a:bodyPr>
          <a:lstStyle/>
          <a:p>
            <a:pPr indent="0"/>
            <a:r>
              <a:rPr lang="el-GR" sz="3200" spc="300" dirty="0">
                <a:solidFill>
                  <a:schemeClr val="bg1"/>
                </a:solidFill>
                <a:effectLst>
                  <a:outerShdw blurRad="38100" dist="38100" dir="2700000" algn="tl">
                    <a:srgbClr val="000000">
                      <a:alpha val="43137"/>
                    </a:srgbClr>
                  </a:outerShdw>
                </a:effectLst>
                <a:latin typeface="PFDinTextCompPro-Thin" panose="02000000000000000000" pitchFamily="2" charset="0"/>
              </a:rPr>
              <a:t>Ο Επιστήμονας – Ο Δάσκαλος</a:t>
            </a:r>
            <a:endParaRPr lang="el-GR" sz="3200" spc="300" dirty="0">
              <a:effectLst>
                <a:outerShdw blurRad="38100" dist="38100" dir="2700000" algn="tl">
                  <a:srgbClr val="000000">
                    <a:alpha val="43137"/>
                  </a:srgbClr>
                </a:outerShdw>
              </a:effectLst>
              <a:latin typeface="PFDinTextCompPro-Thin" panose="02000000000000000000" pitchFamily="2" charset="0"/>
            </a:endParaRPr>
          </a:p>
        </p:txBody>
      </p:sp>
      <p:sp>
        <p:nvSpPr>
          <p:cNvPr id="10" name="TextBox 9">
            <a:extLst>
              <a:ext uri="{FF2B5EF4-FFF2-40B4-BE49-F238E27FC236}">
                <a16:creationId xmlns:a16="http://schemas.microsoft.com/office/drawing/2014/main" id="{8BFA7591-694C-4637-94E0-BCE2CD2612C0}"/>
              </a:ext>
            </a:extLst>
          </p:cNvPr>
          <p:cNvSpPr txBox="1"/>
          <p:nvPr/>
        </p:nvSpPr>
        <p:spPr>
          <a:xfrm>
            <a:off x="6371613" y="6535959"/>
            <a:ext cx="2996268" cy="307777"/>
          </a:xfrm>
          <a:prstGeom prst="rect">
            <a:avLst/>
          </a:prstGeom>
          <a:noFill/>
        </p:spPr>
        <p:txBody>
          <a:bodyPr wrap="square" rtlCol="0">
            <a:spAutoFit/>
          </a:bodyPr>
          <a:lstStyle/>
          <a:p>
            <a:pPr indent="0"/>
            <a:r>
              <a:rPr lang="en-US" sz="1400" spc="300" dirty="0">
                <a:solidFill>
                  <a:schemeClr val="bg1"/>
                </a:solidFill>
                <a:effectLst>
                  <a:outerShdw blurRad="38100" dist="38100" dir="2700000" algn="tl">
                    <a:srgbClr val="000000">
                      <a:alpha val="43137"/>
                    </a:srgbClr>
                  </a:outerShdw>
                </a:effectLst>
                <a:latin typeface="PFDinTextCompPro-Thin" panose="02000000000000000000" pitchFamily="2" charset="0"/>
              </a:rPr>
              <a:t>http://el.wikipedia.org/wiki/</a:t>
            </a:r>
            <a:endParaRPr lang="el-GR" sz="1400" spc="300" dirty="0">
              <a:solidFill>
                <a:schemeClr val="bg1"/>
              </a:solidFill>
              <a:effectLst>
                <a:outerShdw blurRad="38100" dist="38100" dir="2700000" algn="tl">
                  <a:srgbClr val="000000">
                    <a:alpha val="43137"/>
                  </a:srgbClr>
                </a:outerShdw>
              </a:effectLst>
              <a:latin typeface="PFDinTextCompPro-Thin" panose="02000000000000000000" pitchFamily="2" charset="0"/>
            </a:endParaRPr>
          </a:p>
        </p:txBody>
      </p:sp>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EF57DB8-4022-4231-9CE6-D3DD6E316E90}"/>
              </a:ext>
            </a:extLst>
          </p:cNvPr>
          <p:cNvSpPr/>
          <p:nvPr/>
        </p:nvSpPr>
        <p:spPr>
          <a:xfrm>
            <a:off x="-4826" y="-14859"/>
            <a:ext cx="9156700" cy="13662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D60DE81C-4BCB-45FA-99CB-BFA4F021A691}"/>
              </a:ext>
            </a:extLst>
          </p:cNvPr>
          <p:cNvSpPr/>
          <p:nvPr/>
        </p:nvSpPr>
        <p:spPr>
          <a:xfrm>
            <a:off x="0" y="5510784"/>
            <a:ext cx="9156700" cy="136626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rotWithShape="1">
          <a:blip r:embed="rId2"/>
          <a:srcRect t="1235"/>
          <a:stretch/>
        </p:blipFill>
        <p:spPr>
          <a:xfrm>
            <a:off x="320040" y="1396789"/>
            <a:ext cx="3657600" cy="3630506"/>
          </a:xfrm>
          <a:prstGeom prst="rect">
            <a:avLst/>
          </a:prstGeom>
        </p:spPr>
      </p:pic>
      <p:pic>
        <p:nvPicPr>
          <p:cNvPr id="3" name="Picture 2"/>
          <p:cNvPicPr>
            <a:picLocks noChangeAspect="1"/>
          </p:cNvPicPr>
          <p:nvPr/>
        </p:nvPicPr>
        <p:blipFill>
          <a:blip r:embed="rId3"/>
          <a:stretch>
            <a:fillRect/>
          </a:stretch>
        </p:blipFill>
        <p:spPr>
          <a:xfrm>
            <a:off x="5547360" y="1816227"/>
            <a:ext cx="2846832" cy="2676144"/>
          </a:xfrm>
          <a:prstGeom prst="rect">
            <a:avLst/>
          </a:prstGeom>
        </p:spPr>
      </p:pic>
      <p:sp>
        <p:nvSpPr>
          <p:cNvPr id="6" name="Rectangle 5"/>
          <p:cNvSpPr/>
          <p:nvPr/>
        </p:nvSpPr>
        <p:spPr>
          <a:xfrm>
            <a:off x="466344" y="5154168"/>
            <a:ext cx="3087624" cy="359664"/>
          </a:xfrm>
          <a:prstGeom prst="rect">
            <a:avLst/>
          </a:prstGeom>
          <a:solidFill>
            <a:srgbClr val="FFFFFF"/>
          </a:solidFill>
        </p:spPr>
        <p:txBody>
          <a:bodyPr lIns="0" tIns="0" rIns="0" bIns="0">
            <a:noAutofit/>
          </a:bodyPr>
          <a:lstStyle/>
          <a:p>
            <a:pPr indent="0">
              <a:spcAft>
                <a:spcPts val="140"/>
              </a:spcAft>
            </a:pPr>
            <a:r>
              <a:rPr lang="el" sz="800" b="1">
                <a:solidFill>
                  <a:srgbClr val="1C1C1C"/>
                </a:solidFill>
                <a:latin typeface="Arial"/>
              </a:rPr>
              <a:t>Ο </a:t>
            </a:r>
            <a:r>
              <a:rPr lang="en-US" sz="800" b="1">
                <a:solidFill>
                  <a:srgbClr val="1C1C1C"/>
                </a:solidFill>
                <a:latin typeface="Arial"/>
              </a:rPr>
              <a:t>Man                 </a:t>
            </a:r>
            <a:r>
              <a:rPr lang="el" sz="800" b="1">
                <a:solidFill>
                  <a:srgbClr val="575757"/>
                </a:solidFill>
                <a:latin typeface="Arial"/>
              </a:rPr>
              <a:t>— </a:t>
            </a:r>
            <a:r>
              <a:rPr lang="en-US" sz="800" b="1">
                <a:solidFill>
                  <a:srgbClr val="1C1C1C"/>
                </a:solidFill>
                <a:latin typeface="Arial"/>
              </a:rPr>
              <a:t>drect human contacts</a:t>
            </a:r>
          </a:p>
          <a:p>
            <a:pPr indent="0"/>
            <a:r>
              <a:rPr lang="el" sz="800" b="1">
                <a:solidFill>
                  <a:srgbClr val="1C1C1C"/>
                </a:solidFill>
                <a:latin typeface="Arial"/>
              </a:rPr>
              <a:t>Ο </a:t>
            </a:r>
            <a:r>
              <a:rPr lang="en-US" sz="800" b="1">
                <a:solidFill>
                  <a:srgbClr val="1C1C1C"/>
                </a:solidFill>
                <a:latin typeface="Arial"/>
              </a:rPr>
              <a:t>other eWmerts        — other contacts</a:t>
            </a:r>
          </a:p>
        </p:txBody>
      </p:sp>
      <p:sp>
        <p:nvSpPr>
          <p:cNvPr id="7" name="Rectangle 6"/>
          <p:cNvSpPr/>
          <p:nvPr/>
        </p:nvSpPr>
        <p:spPr>
          <a:xfrm>
            <a:off x="5547360" y="5108448"/>
            <a:ext cx="2834640" cy="402336"/>
          </a:xfrm>
          <a:prstGeom prst="rect">
            <a:avLst/>
          </a:prstGeom>
          <a:solidFill>
            <a:srgbClr val="FFFFFF"/>
          </a:solidFill>
        </p:spPr>
        <p:txBody>
          <a:bodyPr lIns="0" tIns="0" rIns="0" bIns="0">
            <a:noAutofit/>
          </a:bodyPr>
          <a:lstStyle/>
          <a:p>
            <a:pPr indent="0" algn="ctr">
              <a:spcBef>
                <a:spcPts val="420"/>
              </a:spcBef>
              <a:spcAft>
                <a:spcPts val="280"/>
              </a:spcAft>
            </a:pPr>
            <a:r>
              <a:rPr lang="en-US" sz="900" b="1">
                <a:solidFill>
                  <a:srgbClr val="1C1C1C"/>
                </a:solidFill>
                <a:latin typeface="Arial"/>
              </a:rPr>
              <a:t>Q Man          — drect human contacts</a:t>
            </a:r>
          </a:p>
          <a:p>
            <a:pPr indent="469900"/>
            <a:r>
              <a:rPr lang="en-US" sz="900" b="1">
                <a:solidFill>
                  <a:srgbClr val="1C1C1C"/>
                </a:solidFill>
                <a:latin typeface="Arial"/>
              </a:rPr>
              <a:t>O ether etemeats — other contacts</a:t>
            </a:r>
          </a:p>
        </p:txBody>
      </p:sp>
      <p:sp>
        <p:nvSpPr>
          <p:cNvPr id="8" name="Rectangle 7"/>
          <p:cNvSpPr/>
          <p:nvPr/>
        </p:nvSpPr>
        <p:spPr>
          <a:xfrm>
            <a:off x="409956" y="6039248"/>
            <a:ext cx="3200400" cy="192024"/>
          </a:xfrm>
          <a:prstGeom prst="rect">
            <a:avLst/>
          </a:prstGeom>
          <a:solidFill>
            <a:srgbClr val="622524"/>
          </a:solidFill>
        </p:spPr>
        <p:txBody>
          <a:bodyPr wrap="none" lIns="0" tIns="0" rIns="0" bIns="0">
            <a:noAutofit/>
          </a:bodyPr>
          <a:lstStyle/>
          <a:p>
            <a:pPr indent="0"/>
            <a:r>
              <a:rPr lang="el" sz="1400" b="1" spc="300" dirty="0">
                <a:solidFill>
                  <a:srgbClr val="FFFFFF"/>
                </a:solidFill>
                <a:latin typeface="PF Din Text Comp Pro X Thin" panose="02000306020000020004" pitchFamily="2" charset="0"/>
              </a:rPr>
              <a:t>Πρώτη αρχή </a:t>
            </a:r>
            <a:r>
              <a:rPr lang="en-US" sz="1400" b="1" spc="300" dirty="0">
                <a:solidFill>
                  <a:srgbClr val="FFFFFF"/>
                </a:solidFill>
                <a:latin typeface="PF Din Text Comp Pro X Thin" panose="02000306020000020004" pitchFamily="2" charset="0"/>
              </a:rPr>
              <a:t>: </a:t>
            </a:r>
            <a:r>
              <a:rPr lang="el" sz="1400" b="1" spc="300" dirty="0">
                <a:solidFill>
                  <a:srgbClr val="FFFFFF"/>
                </a:solidFill>
                <a:latin typeface="PF Din Text Comp Pro X Thin" panose="02000306020000020004" pitchFamily="2" charset="0"/>
              </a:rPr>
              <a:t>μεγιστοποίηση των επαφών.</a:t>
            </a:r>
          </a:p>
        </p:txBody>
      </p:sp>
      <p:sp>
        <p:nvSpPr>
          <p:cNvPr id="9" name="Rectangle 8"/>
          <p:cNvSpPr/>
          <p:nvPr/>
        </p:nvSpPr>
        <p:spPr>
          <a:xfrm>
            <a:off x="4869419" y="6039248"/>
            <a:ext cx="3758184" cy="192024"/>
          </a:xfrm>
          <a:prstGeom prst="rect">
            <a:avLst/>
          </a:prstGeom>
          <a:solidFill>
            <a:srgbClr val="622524"/>
          </a:solidFill>
        </p:spPr>
        <p:txBody>
          <a:bodyPr wrap="none" lIns="0" tIns="0" rIns="0" bIns="0">
            <a:noAutofit/>
          </a:bodyPr>
          <a:lstStyle/>
          <a:p>
            <a:pPr indent="0"/>
            <a:r>
              <a:rPr lang="el" sz="1400" b="1" spc="300" dirty="0">
                <a:solidFill>
                  <a:srgbClr val="FFFFFF"/>
                </a:solidFill>
                <a:latin typeface="PF Din Text Comp Pro X Thin" panose="02000306020000020004" pitchFamily="2" charset="0"/>
              </a:rPr>
              <a:t>Δεύτερη αρχή : ελαχιστοποίηση της προσπάθειας.</a:t>
            </a:r>
          </a:p>
        </p:txBody>
      </p:sp>
      <p:sp>
        <p:nvSpPr>
          <p:cNvPr id="15" name="Rectangle 14">
            <a:extLst>
              <a:ext uri="{FF2B5EF4-FFF2-40B4-BE49-F238E27FC236}">
                <a16:creationId xmlns:a16="http://schemas.microsoft.com/office/drawing/2014/main" id="{965DDA61-ADD3-4D85-9ADD-6B11A8589EE0}"/>
              </a:ext>
            </a:extLst>
          </p:cNvPr>
          <p:cNvSpPr/>
          <p:nvPr/>
        </p:nvSpPr>
        <p:spPr>
          <a:xfrm>
            <a:off x="451090" y="485528"/>
            <a:ext cx="8836659" cy="385845"/>
          </a:xfrm>
          <a:prstGeom prst="rect">
            <a:avLst/>
          </a:prstGeom>
          <a:noFill/>
        </p:spPr>
        <p:txBody>
          <a:bodyPr wrap="none" lIns="0" tIns="0" rIns="0" bIns="0">
            <a:noAutofit/>
          </a:bodyPr>
          <a:lstStyle/>
          <a:p>
            <a:pPr indent="0"/>
            <a:r>
              <a:rPr lang="el" sz="2000" b="1" spc="600" dirty="0">
                <a:solidFill>
                  <a:srgbClr val="FFFFFF"/>
                </a:solidFill>
                <a:effectLst>
                  <a:outerShdw blurRad="38100" dist="38100" dir="2700000" algn="tl">
                    <a:srgbClr val="000000">
                      <a:alpha val="43137"/>
                    </a:srgbClr>
                  </a:outerShdw>
                </a:effectLst>
                <a:latin typeface="PFDinTextCompPro-Thin" panose="02000000000000000000" pitchFamily="2" charset="0"/>
              </a:rPr>
              <a:t>ΠΕΝΤΕ ΑΡΧΕΣ ΓΙΑ ΤΗ ΔΗΜΙΟΥΡΓΙΑ ΑΝΘΡΩΠΙΝΩΝ ΟΙΚΙΣΜΩΝ I</a:t>
            </a:r>
          </a:p>
        </p:txBody>
      </p:sp>
      <p:sp>
        <p:nvSpPr>
          <p:cNvPr id="17" name="Rectangle 16">
            <a:extLst>
              <a:ext uri="{FF2B5EF4-FFF2-40B4-BE49-F238E27FC236}">
                <a16:creationId xmlns:a16="http://schemas.microsoft.com/office/drawing/2014/main" id="{0B44B637-B812-4202-88A9-EE8C4516ED5B}"/>
              </a:ext>
            </a:extLst>
          </p:cNvPr>
          <p:cNvSpPr/>
          <p:nvPr/>
        </p:nvSpPr>
        <p:spPr>
          <a:xfrm>
            <a:off x="6222072" y="1079009"/>
            <a:ext cx="3130296" cy="182880"/>
          </a:xfrm>
          <a:prstGeom prst="rect">
            <a:avLst/>
          </a:prstGeom>
          <a:noFill/>
        </p:spPr>
        <p:txBody>
          <a:bodyPr wrap="none" lIns="0" tIns="0" rIns="0" bIns="0">
            <a:noAutofit/>
          </a:bodyPr>
          <a:lstStyle/>
          <a:p>
            <a:pPr indent="165100"/>
            <a:r>
              <a:rPr lang="en-US" sz="1400" dirty="0">
                <a:solidFill>
                  <a:srgbClr val="FFFFFF"/>
                </a:solidFill>
                <a:latin typeface="PFDinTextCompPro-Thin" panose="02000000000000000000" pitchFamily="2" charset="0"/>
              </a:rPr>
              <a:t>Ekistics,1969, </a:t>
            </a:r>
            <a:r>
              <a:rPr lang="el" sz="1400" dirty="0">
                <a:solidFill>
                  <a:srgbClr val="FFFFFF"/>
                </a:solidFill>
                <a:latin typeface="PFDinTextCompPro-Thin" panose="02000000000000000000" pitchFamily="2" charset="0"/>
              </a:rPr>
              <a:t>τομ. 28 τεύχ. 167, σ. 223-225</a:t>
            </a:r>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322F371-A9DB-4E3E-A236-1DA1509A398E}"/>
              </a:ext>
            </a:extLst>
          </p:cNvPr>
          <p:cNvSpPr/>
          <p:nvPr/>
        </p:nvSpPr>
        <p:spPr>
          <a:xfrm>
            <a:off x="0" y="5510784"/>
            <a:ext cx="9156700" cy="136626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14">
            <a:extLst>
              <a:ext uri="{FF2B5EF4-FFF2-40B4-BE49-F238E27FC236}">
                <a16:creationId xmlns:a16="http://schemas.microsoft.com/office/drawing/2014/main" id="{D3A9FD52-13D4-4E33-9C2B-F6127694E9A7}"/>
              </a:ext>
            </a:extLst>
          </p:cNvPr>
          <p:cNvSpPr/>
          <p:nvPr/>
        </p:nvSpPr>
        <p:spPr>
          <a:xfrm>
            <a:off x="6222072" y="1079009"/>
            <a:ext cx="3130296" cy="182880"/>
          </a:xfrm>
          <a:prstGeom prst="rect">
            <a:avLst/>
          </a:prstGeom>
          <a:noFill/>
        </p:spPr>
        <p:txBody>
          <a:bodyPr wrap="none" lIns="0" tIns="0" rIns="0" bIns="0">
            <a:noAutofit/>
          </a:bodyPr>
          <a:lstStyle/>
          <a:p>
            <a:pPr indent="165100"/>
            <a:r>
              <a:rPr lang="en-US" sz="1400" dirty="0">
                <a:solidFill>
                  <a:srgbClr val="FFFFFF"/>
                </a:solidFill>
                <a:latin typeface="PFDinTextCompPro-Thin" panose="02000000000000000000" pitchFamily="2" charset="0"/>
              </a:rPr>
              <a:t>Ekistics,1969, </a:t>
            </a:r>
            <a:r>
              <a:rPr lang="el" sz="1400" dirty="0">
                <a:solidFill>
                  <a:srgbClr val="FFFFFF"/>
                </a:solidFill>
                <a:latin typeface="PFDinTextCompPro-Thin" panose="02000000000000000000" pitchFamily="2" charset="0"/>
              </a:rPr>
              <a:t>τομ. 28 τεύχ. 167, σ. 223-225</a:t>
            </a:r>
          </a:p>
        </p:txBody>
      </p:sp>
      <p:pic>
        <p:nvPicPr>
          <p:cNvPr id="2" name="Picture 1"/>
          <p:cNvPicPr>
            <a:picLocks noChangeAspect="1"/>
          </p:cNvPicPr>
          <p:nvPr/>
        </p:nvPicPr>
        <p:blipFill>
          <a:blip r:embed="rId2"/>
          <a:stretch>
            <a:fillRect/>
          </a:stretch>
        </p:blipFill>
        <p:spPr>
          <a:xfrm>
            <a:off x="682752" y="1533144"/>
            <a:ext cx="3267456" cy="3773424"/>
          </a:xfrm>
          <a:prstGeom prst="rect">
            <a:avLst/>
          </a:prstGeom>
        </p:spPr>
      </p:pic>
      <p:pic>
        <p:nvPicPr>
          <p:cNvPr id="3" name="Picture 2"/>
          <p:cNvPicPr>
            <a:picLocks noChangeAspect="1"/>
          </p:cNvPicPr>
          <p:nvPr/>
        </p:nvPicPr>
        <p:blipFill>
          <a:blip r:embed="rId3"/>
          <a:stretch>
            <a:fillRect/>
          </a:stretch>
        </p:blipFill>
        <p:spPr>
          <a:xfrm>
            <a:off x="5221224" y="1536192"/>
            <a:ext cx="3060192" cy="3773424"/>
          </a:xfrm>
          <a:prstGeom prst="rect">
            <a:avLst/>
          </a:prstGeom>
        </p:spPr>
      </p:pic>
      <p:sp>
        <p:nvSpPr>
          <p:cNvPr id="4" name="Rectangle 3"/>
          <p:cNvSpPr/>
          <p:nvPr/>
        </p:nvSpPr>
        <p:spPr>
          <a:xfrm>
            <a:off x="792480" y="274320"/>
            <a:ext cx="7562088" cy="234696"/>
          </a:xfrm>
          <a:prstGeom prst="rect">
            <a:avLst/>
          </a:prstGeom>
          <a:solidFill>
            <a:srgbClr val="000000"/>
          </a:solidFill>
        </p:spPr>
        <p:txBody>
          <a:bodyPr wrap="none" lIns="0" tIns="0" rIns="0" bIns="0">
            <a:noAutofit/>
          </a:bodyPr>
          <a:lstStyle/>
          <a:p>
            <a:pPr indent="0"/>
            <a:r>
              <a:rPr lang="el" sz="2400">
                <a:solidFill>
                  <a:srgbClr val="FFFFFF"/>
                </a:solidFill>
                <a:latin typeface="Calibri"/>
              </a:rPr>
              <a:t>ΠΕΝΤΕ ΑΡΧΕΣ ΓΙΑ ΤΗ ΔΗΜΙΟΥΡΓΙΑ ΑΝΘΡΩΠΙΝΩΝ ΟΙΚΙΣΜΩΝ I</a:t>
            </a:r>
          </a:p>
        </p:txBody>
      </p:sp>
      <p:sp>
        <p:nvSpPr>
          <p:cNvPr id="5" name="Rectangle 4"/>
          <p:cNvSpPr/>
          <p:nvPr/>
        </p:nvSpPr>
        <p:spPr>
          <a:xfrm>
            <a:off x="5242560" y="1014984"/>
            <a:ext cx="3130296" cy="192024"/>
          </a:xfrm>
          <a:prstGeom prst="rect">
            <a:avLst/>
          </a:prstGeom>
          <a:solidFill>
            <a:srgbClr val="000000"/>
          </a:solidFill>
        </p:spPr>
        <p:txBody>
          <a:bodyPr wrap="none" lIns="0" tIns="0" rIns="0" bIns="0">
            <a:noAutofit/>
          </a:bodyPr>
          <a:lstStyle/>
          <a:p>
            <a:pPr indent="0" algn="r"/>
            <a:r>
              <a:rPr lang="en-US" sz="1400" i="1">
                <a:solidFill>
                  <a:srgbClr val="FFFFFF"/>
                </a:solidFill>
                <a:latin typeface="Calibri"/>
              </a:rPr>
              <a:t>Ekistics,1969, </a:t>
            </a:r>
            <a:r>
              <a:rPr lang="el" sz="1400" i="1">
                <a:solidFill>
                  <a:srgbClr val="FFFFFF"/>
                </a:solidFill>
                <a:latin typeface="Calibri"/>
              </a:rPr>
              <a:t>τομ. 28 τεύχ. 167, σ. 223-225</a:t>
            </a:r>
          </a:p>
        </p:txBody>
      </p:sp>
      <p:sp>
        <p:nvSpPr>
          <p:cNvPr id="6" name="Rectangle 5"/>
          <p:cNvSpPr/>
          <p:nvPr/>
        </p:nvSpPr>
        <p:spPr>
          <a:xfrm>
            <a:off x="685799" y="6035040"/>
            <a:ext cx="3080857" cy="405384"/>
          </a:xfrm>
          <a:prstGeom prst="rect">
            <a:avLst/>
          </a:prstGeom>
          <a:solidFill>
            <a:srgbClr val="622524"/>
          </a:solidFill>
        </p:spPr>
        <p:txBody>
          <a:bodyPr lIns="0" tIns="0" rIns="0" bIns="0">
            <a:noAutofit/>
          </a:bodyPr>
          <a:lstStyle/>
          <a:p>
            <a:pPr marR="288104" indent="0" algn="r"/>
            <a:r>
              <a:rPr lang="el" sz="1600" b="1" spc="300" dirty="0">
                <a:solidFill>
                  <a:srgbClr val="FFFFFF"/>
                </a:solidFill>
                <a:latin typeface="PF Din Text Comp Pro X Thin" panose="02000306020000020004" pitchFamily="2" charset="0"/>
              </a:rPr>
              <a:t>Τρίτη αρχή : βελτιστοποίηση του προστατευτικού χώρου.</a:t>
            </a:r>
          </a:p>
        </p:txBody>
      </p:sp>
      <p:sp>
        <p:nvSpPr>
          <p:cNvPr id="7" name="Rectangle 6"/>
          <p:cNvSpPr/>
          <p:nvPr/>
        </p:nvSpPr>
        <p:spPr>
          <a:xfrm>
            <a:off x="5062728" y="6035040"/>
            <a:ext cx="3386328" cy="405384"/>
          </a:xfrm>
          <a:prstGeom prst="rect">
            <a:avLst/>
          </a:prstGeom>
          <a:solidFill>
            <a:srgbClr val="622524"/>
          </a:solidFill>
        </p:spPr>
        <p:txBody>
          <a:bodyPr lIns="0" tIns="0" rIns="0" bIns="0">
            <a:noAutofit/>
          </a:bodyPr>
          <a:lstStyle/>
          <a:p>
            <a:pPr indent="0" algn="ctr">
              <a:lnSpc>
                <a:spcPct val="97000"/>
              </a:lnSpc>
            </a:pPr>
            <a:r>
              <a:rPr lang="el" sz="1600" b="1" spc="300" dirty="0">
                <a:solidFill>
                  <a:srgbClr val="FFFFFF"/>
                </a:solidFill>
                <a:latin typeface="PF Din Text Comp Pro X Thin" panose="02000306020000020004" pitchFamily="2" charset="0"/>
              </a:rPr>
              <a:t>Τέταρτη αρχή : βελτιστοποίηση των σχέσεων με τα άλλα στοιχεία.</a:t>
            </a:r>
          </a:p>
        </p:txBody>
      </p:sp>
      <p:sp>
        <p:nvSpPr>
          <p:cNvPr id="9" name="Rectangle 8">
            <a:extLst>
              <a:ext uri="{FF2B5EF4-FFF2-40B4-BE49-F238E27FC236}">
                <a16:creationId xmlns:a16="http://schemas.microsoft.com/office/drawing/2014/main" id="{6E432728-1B53-48EE-84C4-41F3A1C8FFF3}"/>
              </a:ext>
            </a:extLst>
          </p:cNvPr>
          <p:cNvSpPr/>
          <p:nvPr/>
        </p:nvSpPr>
        <p:spPr>
          <a:xfrm>
            <a:off x="-4826" y="-14859"/>
            <a:ext cx="9156700" cy="13662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ED357B11-6CFF-406C-A4B4-E8C05291A8EB}"/>
              </a:ext>
            </a:extLst>
          </p:cNvPr>
          <p:cNvSpPr/>
          <p:nvPr/>
        </p:nvSpPr>
        <p:spPr>
          <a:xfrm>
            <a:off x="451090" y="485528"/>
            <a:ext cx="8836659" cy="385845"/>
          </a:xfrm>
          <a:prstGeom prst="rect">
            <a:avLst/>
          </a:prstGeom>
          <a:noFill/>
        </p:spPr>
        <p:txBody>
          <a:bodyPr wrap="none" lIns="0" tIns="0" rIns="0" bIns="0">
            <a:noAutofit/>
          </a:bodyPr>
          <a:lstStyle/>
          <a:p>
            <a:pPr indent="0"/>
            <a:r>
              <a:rPr lang="el" sz="2000" b="1" spc="600" dirty="0">
                <a:solidFill>
                  <a:srgbClr val="FFFFFF"/>
                </a:solidFill>
                <a:effectLst>
                  <a:outerShdw blurRad="38100" dist="38100" dir="2700000" algn="tl">
                    <a:srgbClr val="000000">
                      <a:alpha val="43137"/>
                    </a:srgbClr>
                  </a:outerShdw>
                </a:effectLst>
                <a:latin typeface="PFDinTextCompPro-Thin" panose="02000000000000000000" pitchFamily="2" charset="0"/>
              </a:rPr>
              <a:t>ΠΕΝΤΕ ΑΡΧΕΣ ΓΙΑ ΤΗ ΔΗΜΙΟΥΡΓΙΑ ΑΝΘΡΩΠΙΝΩΝ ΟΙΚΙΣΜΩΝ I</a:t>
            </a:r>
          </a:p>
        </p:txBody>
      </p:sp>
      <p:sp>
        <p:nvSpPr>
          <p:cNvPr id="17" name="Rectangle 16">
            <a:extLst>
              <a:ext uri="{FF2B5EF4-FFF2-40B4-BE49-F238E27FC236}">
                <a16:creationId xmlns:a16="http://schemas.microsoft.com/office/drawing/2014/main" id="{43E0AED0-EE48-4C9F-9935-8F5679BCE4A4}"/>
              </a:ext>
            </a:extLst>
          </p:cNvPr>
          <p:cNvSpPr/>
          <p:nvPr/>
        </p:nvSpPr>
        <p:spPr>
          <a:xfrm>
            <a:off x="6222072" y="1056158"/>
            <a:ext cx="3130296" cy="182880"/>
          </a:xfrm>
          <a:prstGeom prst="rect">
            <a:avLst/>
          </a:prstGeom>
          <a:noFill/>
        </p:spPr>
        <p:txBody>
          <a:bodyPr wrap="none" lIns="0" tIns="0" rIns="0" bIns="0">
            <a:noAutofit/>
          </a:bodyPr>
          <a:lstStyle/>
          <a:p>
            <a:pPr indent="165100"/>
            <a:r>
              <a:rPr lang="en-US" sz="1400" dirty="0">
                <a:solidFill>
                  <a:srgbClr val="FFFFFF"/>
                </a:solidFill>
                <a:latin typeface="PFDinTextCompPro-Thin" panose="02000000000000000000" pitchFamily="2" charset="0"/>
              </a:rPr>
              <a:t>Ekistics,1969, </a:t>
            </a:r>
            <a:r>
              <a:rPr lang="el" sz="1400" dirty="0">
                <a:solidFill>
                  <a:srgbClr val="FFFFFF"/>
                </a:solidFill>
                <a:latin typeface="PFDinTextCompPro-Thin" panose="02000000000000000000" pitchFamily="2" charset="0"/>
              </a:rPr>
              <a:t>τομ. 28 τεύχ. 167, σ. 223-225</a:t>
            </a:r>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8B711B8-1CF9-4C83-ADE0-F7AE04F8D14A}"/>
              </a:ext>
            </a:extLst>
          </p:cNvPr>
          <p:cNvSpPr/>
          <p:nvPr/>
        </p:nvSpPr>
        <p:spPr>
          <a:xfrm>
            <a:off x="0" y="5510784"/>
            <a:ext cx="9156700" cy="136626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ectangle 13">
            <a:extLst>
              <a:ext uri="{FF2B5EF4-FFF2-40B4-BE49-F238E27FC236}">
                <a16:creationId xmlns:a16="http://schemas.microsoft.com/office/drawing/2014/main" id="{1041EB2A-DBE2-41B8-8A5B-2F5331D88DFB}"/>
              </a:ext>
            </a:extLst>
          </p:cNvPr>
          <p:cNvSpPr/>
          <p:nvPr/>
        </p:nvSpPr>
        <p:spPr>
          <a:xfrm>
            <a:off x="-4826" y="-14859"/>
            <a:ext cx="9156700" cy="13662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539496" y="1368552"/>
            <a:ext cx="3468624" cy="4102608"/>
          </a:xfrm>
          <a:prstGeom prst="rect">
            <a:avLst/>
          </a:prstGeom>
        </p:spPr>
      </p:pic>
      <p:sp>
        <p:nvSpPr>
          <p:cNvPr id="5" name="Rectangle 4"/>
          <p:cNvSpPr/>
          <p:nvPr/>
        </p:nvSpPr>
        <p:spPr>
          <a:xfrm>
            <a:off x="372960" y="6188830"/>
            <a:ext cx="7414260" cy="405384"/>
          </a:xfrm>
          <a:prstGeom prst="rect">
            <a:avLst/>
          </a:prstGeom>
          <a:solidFill>
            <a:srgbClr val="622524"/>
          </a:solidFill>
        </p:spPr>
        <p:txBody>
          <a:bodyPr lIns="0" tIns="0" rIns="0" bIns="0">
            <a:noAutofit/>
          </a:bodyPr>
          <a:lstStyle/>
          <a:p>
            <a:pPr marR="605604" indent="0" algn="ctr">
              <a:lnSpc>
                <a:spcPct val="96000"/>
              </a:lnSpc>
            </a:pPr>
            <a:r>
              <a:rPr lang="el" sz="1400" b="1" spc="300" dirty="0">
                <a:solidFill>
                  <a:srgbClr val="FFFFFF"/>
                </a:solidFill>
                <a:latin typeface="PF Din Text Comp Pro X Thin" panose="02000306020000020004" pitchFamily="2" charset="0"/>
              </a:rPr>
              <a:t>Πέμπτη αρχή : βελτιστοποίηση βάσει της σύνθεσης όλων των άλλων αρχών.</a:t>
            </a:r>
          </a:p>
        </p:txBody>
      </p:sp>
      <p:sp>
        <p:nvSpPr>
          <p:cNvPr id="6" name="Rectangle 5"/>
          <p:cNvSpPr/>
          <p:nvPr/>
        </p:nvSpPr>
        <p:spPr>
          <a:xfrm>
            <a:off x="4907788" y="1625155"/>
            <a:ext cx="3709416" cy="3611880"/>
          </a:xfrm>
          <a:prstGeom prst="rect">
            <a:avLst/>
          </a:prstGeom>
          <a:solidFill>
            <a:srgbClr val="FFFFFF"/>
          </a:solidFill>
        </p:spPr>
        <p:txBody>
          <a:bodyPr lIns="0" tIns="0" rIns="0" bIns="0">
            <a:noAutofit/>
          </a:bodyPr>
          <a:lstStyle/>
          <a:p>
            <a:pPr indent="0">
              <a:lnSpc>
                <a:spcPct val="97000"/>
              </a:lnSpc>
              <a:spcAft>
                <a:spcPts val="1680"/>
              </a:spcAft>
            </a:pPr>
            <a:r>
              <a:rPr lang="el" sz="2400" dirty="0">
                <a:latin typeface="Gabriola" panose="04040605051002020D02" pitchFamily="82" charset="0"/>
              </a:rPr>
              <a:t>Σήμερα, όμως, ο κοινός άνθρωπος πληρεί μόνο την πρώτη, τη δεύτερη και την τρίτη αρχή. Η τέταρτη και η πέμπτη αρχή, δηλαδή η βελτιστοποίηση του χώρου, έχουν χαθεί.</a:t>
            </a:r>
          </a:p>
          <a:p>
            <a:pPr indent="0">
              <a:lnSpc>
                <a:spcPct val="97000"/>
              </a:lnSpc>
            </a:pPr>
            <a:r>
              <a:rPr lang="el" sz="2400" dirty="0">
                <a:latin typeface="Gabriola" panose="04040605051002020D02" pitchFamily="82" charset="0"/>
              </a:rPr>
              <a:t>Επειδή δεν μπορούμε να εφαρμόσουμε την τέταρτη και την πέμπτη αρχή, βρισκόμαστε κάποιες φορές μέσα σε μια χαοτική κατάσταση</a:t>
            </a:r>
          </a:p>
        </p:txBody>
      </p:sp>
      <p:sp>
        <p:nvSpPr>
          <p:cNvPr id="8" name="Rectangle 7">
            <a:extLst>
              <a:ext uri="{FF2B5EF4-FFF2-40B4-BE49-F238E27FC236}">
                <a16:creationId xmlns:a16="http://schemas.microsoft.com/office/drawing/2014/main" id="{C2E529DC-D9EB-4098-8B73-7ADC212201E3}"/>
              </a:ext>
            </a:extLst>
          </p:cNvPr>
          <p:cNvSpPr/>
          <p:nvPr/>
        </p:nvSpPr>
        <p:spPr>
          <a:xfrm>
            <a:off x="6222072" y="1079009"/>
            <a:ext cx="3130296" cy="182880"/>
          </a:xfrm>
          <a:prstGeom prst="rect">
            <a:avLst/>
          </a:prstGeom>
          <a:noFill/>
        </p:spPr>
        <p:txBody>
          <a:bodyPr wrap="none" lIns="0" tIns="0" rIns="0" bIns="0">
            <a:noAutofit/>
          </a:bodyPr>
          <a:lstStyle/>
          <a:p>
            <a:pPr indent="165100"/>
            <a:r>
              <a:rPr lang="en-US" sz="1400" dirty="0">
                <a:solidFill>
                  <a:srgbClr val="FFFFFF"/>
                </a:solidFill>
                <a:latin typeface="PFDinTextCompPro-Thin" panose="02000000000000000000" pitchFamily="2" charset="0"/>
              </a:rPr>
              <a:t>Ekistics,1969, </a:t>
            </a:r>
            <a:r>
              <a:rPr lang="el" sz="1400" dirty="0">
                <a:solidFill>
                  <a:srgbClr val="FFFFFF"/>
                </a:solidFill>
                <a:latin typeface="PFDinTextCompPro-Thin" panose="02000000000000000000" pitchFamily="2" charset="0"/>
              </a:rPr>
              <a:t>τομ. 28 τεύχ. 167, σ. 223-225</a:t>
            </a:r>
          </a:p>
        </p:txBody>
      </p:sp>
      <p:sp>
        <p:nvSpPr>
          <p:cNvPr id="16" name="Rectangle 15">
            <a:extLst>
              <a:ext uri="{FF2B5EF4-FFF2-40B4-BE49-F238E27FC236}">
                <a16:creationId xmlns:a16="http://schemas.microsoft.com/office/drawing/2014/main" id="{B6E15ADA-63F0-4A85-AFB0-0F3CFA9DE00C}"/>
              </a:ext>
            </a:extLst>
          </p:cNvPr>
          <p:cNvSpPr/>
          <p:nvPr/>
        </p:nvSpPr>
        <p:spPr>
          <a:xfrm>
            <a:off x="451090" y="485528"/>
            <a:ext cx="8836659" cy="385845"/>
          </a:xfrm>
          <a:prstGeom prst="rect">
            <a:avLst/>
          </a:prstGeom>
          <a:noFill/>
        </p:spPr>
        <p:txBody>
          <a:bodyPr wrap="none" lIns="0" tIns="0" rIns="0" bIns="0">
            <a:noAutofit/>
          </a:bodyPr>
          <a:lstStyle/>
          <a:p>
            <a:pPr indent="0"/>
            <a:r>
              <a:rPr lang="el" sz="2000" b="1" spc="600" dirty="0">
                <a:solidFill>
                  <a:srgbClr val="FFFFFF"/>
                </a:solidFill>
                <a:effectLst>
                  <a:outerShdw blurRad="38100" dist="38100" dir="2700000" algn="tl">
                    <a:srgbClr val="000000">
                      <a:alpha val="43137"/>
                    </a:srgbClr>
                  </a:outerShdw>
                </a:effectLst>
                <a:latin typeface="PFDinTextCompPro-Thin" panose="02000000000000000000" pitchFamily="2" charset="0"/>
              </a:rPr>
              <a:t>ΠΕΝΤΕ ΑΡΧΕΣ ΓΙΑ ΤΗ ΔΗΜΙΟΥΡΓΙΑ ΑΝΘΡΩΠΙΝΩΝ ΟΙΚΙΣΜΩΝ I</a:t>
            </a:r>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90E01F-8FAC-44BC-AF63-5F2CFC6415DB}"/>
              </a:ext>
            </a:extLst>
          </p:cNvPr>
          <p:cNvSpPr/>
          <p:nvPr/>
        </p:nvSpPr>
        <p:spPr>
          <a:xfrm>
            <a:off x="0" y="1078990"/>
            <a:ext cx="9156700" cy="4918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0D460FD5-BDDD-4641-B870-A9F58A895012}"/>
              </a:ext>
            </a:extLst>
          </p:cNvPr>
          <p:cNvSpPr/>
          <p:nvPr/>
        </p:nvSpPr>
        <p:spPr>
          <a:xfrm>
            <a:off x="0" y="-1"/>
            <a:ext cx="9156700" cy="1078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icture 4">
            <a:extLst>
              <a:ext uri="{FF2B5EF4-FFF2-40B4-BE49-F238E27FC236}">
                <a16:creationId xmlns:a16="http://schemas.microsoft.com/office/drawing/2014/main" id="{2590587D-547C-461D-ADF0-C1BEB1985286}"/>
              </a:ext>
            </a:extLst>
          </p:cNvPr>
          <p:cNvPicPr>
            <a:picLocks noChangeAspect="1"/>
          </p:cNvPicPr>
          <p:nvPr/>
        </p:nvPicPr>
        <p:blipFill rotWithShape="1">
          <a:blip r:embed="rId2"/>
          <a:srcRect l="14654" t="12797" r="14640" b="5773"/>
          <a:stretch/>
        </p:blipFill>
        <p:spPr>
          <a:xfrm>
            <a:off x="1607128" y="1078992"/>
            <a:ext cx="5694218" cy="4918364"/>
          </a:xfrm>
          <a:prstGeom prst="rect">
            <a:avLst/>
          </a:prstGeom>
        </p:spPr>
      </p:pic>
      <p:sp>
        <p:nvSpPr>
          <p:cNvPr id="8" name="Rectangle 7">
            <a:extLst>
              <a:ext uri="{FF2B5EF4-FFF2-40B4-BE49-F238E27FC236}">
                <a16:creationId xmlns:a16="http://schemas.microsoft.com/office/drawing/2014/main" id="{B83CBD10-31D3-4378-92F5-6E74FFF32064}"/>
              </a:ext>
            </a:extLst>
          </p:cNvPr>
          <p:cNvSpPr/>
          <p:nvPr/>
        </p:nvSpPr>
        <p:spPr>
          <a:xfrm>
            <a:off x="369029" y="331676"/>
            <a:ext cx="4909553" cy="415637"/>
          </a:xfrm>
          <a:prstGeom prst="rect">
            <a:avLst/>
          </a:prstGeom>
          <a:noFill/>
        </p:spPr>
        <p:txBody>
          <a:bodyPr wrap="none" lIns="0" tIns="0" rIns="0" bIns="0">
            <a:noAutofit/>
          </a:bodyPr>
          <a:lstStyle/>
          <a:p>
            <a:pPr indent="0"/>
            <a:r>
              <a:rPr lang="el" sz="2800" b="1" spc="600" dirty="0">
                <a:solidFill>
                  <a:srgbClr val="FFFFFF"/>
                </a:solidFill>
                <a:effectLst>
                  <a:outerShdw blurRad="38100" dist="38100" dir="2700000" algn="tl">
                    <a:srgbClr val="000000">
                      <a:alpha val="43137"/>
                    </a:srgbClr>
                  </a:outerShdw>
                </a:effectLst>
                <a:latin typeface="PF Din Text Comp Pro Light" panose="02000000000000000000" pitchFamily="2" charset="0"/>
              </a:rPr>
              <a:t>Η φιλοσοφία του σε σκίτσα</a:t>
            </a:r>
          </a:p>
        </p:txBody>
      </p:sp>
      <p:sp>
        <p:nvSpPr>
          <p:cNvPr id="2" name="Rectangle 1">
            <a:extLst>
              <a:ext uri="{FF2B5EF4-FFF2-40B4-BE49-F238E27FC236}">
                <a16:creationId xmlns:a16="http://schemas.microsoft.com/office/drawing/2014/main" id="{F58A1F37-74D7-49B6-B223-5CBD166EBFC7}"/>
              </a:ext>
            </a:extLst>
          </p:cNvPr>
          <p:cNvSpPr/>
          <p:nvPr/>
        </p:nvSpPr>
        <p:spPr>
          <a:xfrm>
            <a:off x="0" y="5997356"/>
            <a:ext cx="9156700" cy="87969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868160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CA83-F8A1-4E95-9D39-BC85208BB566}"/>
              </a:ext>
            </a:extLst>
          </p:cNvPr>
          <p:cNvSpPr/>
          <p:nvPr/>
        </p:nvSpPr>
        <p:spPr>
          <a:xfrm>
            <a:off x="4306824" y="1104614"/>
            <a:ext cx="4849876" cy="458184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0" y="114713"/>
            <a:ext cx="4306824" cy="5571744"/>
          </a:xfrm>
          <a:prstGeom prst="rect">
            <a:avLst/>
          </a:prstGeom>
        </p:spPr>
      </p:pic>
      <p:sp>
        <p:nvSpPr>
          <p:cNvPr id="4" name="TextBox 3">
            <a:extLst>
              <a:ext uri="{FF2B5EF4-FFF2-40B4-BE49-F238E27FC236}">
                <a16:creationId xmlns:a16="http://schemas.microsoft.com/office/drawing/2014/main" id="{62771907-BB12-41D9-8D3B-24A2D696CE86}"/>
              </a:ext>
            </a:extLst>
          </p:cNvPr>
          <p:cNvSpPr txBox="1"/>
          <p:nvPr/>
        </p:nvSpPr>
        <p:spPr>
          <a:xfrm>
            <a:off x="4483512" y="1197338"/>
            <a:ext cx="4375262" cy="3539430"/>
          </a:xfrm>
          <a:prstGeom prst="rect">
            <a:avLst/>
          </a:prstGeom>
          <a:noFill/>
        </p:spPr>
        <p:txBody>
          <a:bodyPr wrap="square" rtlCol="0">
            <a:spAutoFit/>
          </a:bodyPr>
          <a:lstStyle/>
          <a:p>
            <a:pPr algn="l"/>
            <a:r>
              <a:rPr lang="el-GR" sz="2800" i="0" u="none" strike="noStrike" baseline="0" dirty="0">
                <a:solidFill>
                  <a:srgbClr val="FFFFFF"/>
                </a:solidFill>
                <a:latin typeface="Gabriola" panose="04040605051002020D02" pitchFamily="82" charset="0"/>
              </a:rPr>
              <a:t>Ζούμε μια κρίση: Και επειδή έχουμε</a:t>
            </a:r>
            <a:r>
              <a:rPr lang="en-US" sz="2800" i="0" u="none" strike="noStrike" baseline="0" dirty="0">
                <a:solidFill>
                  <a:srgbClr val="FFFFFF"/>
                </a:solidFill>
                <a:latin typeface="Gabriola" panose="04040605051002020D02" pitchFamily="82" charset="0"/>
              </a:rPr>
              <a:t> </a:t>
            </a:r>
            <a:r>
              <a:rPr lang="el-GR" sz="2800" i="0" u="none" strike="noStrike" baseline="0" dirty="0">
                <a:solidFill>
                  <a:srgbClr val="FFFFFF"/>
                </a:solidFill>
                <a:latin typeface="Gabriola" panose="04040605051002020D02" pitchFamily="82" charset="0"/>
              </a:rPr>
              <a:t>αποτύχει να ανταποκριθούμε</a:t>
            </a:r>
            <a:r>
              <a:rPr lang="en-US" sz="2800" i="0" u="none" strike="noStrike" baseline="0" dirty="0">
                <a:solidFill>
                  <a:srgbClr val="FFFFFF"/>
                </a:solidFill>
                <a:latin typeface="Gabriola" panose="04040605051002020D02" pitchFamily="82" charset="0"/>
              </a:rPr>
              <a:t> </a:t>
            </a:r>
            <a:r>
              <a:rPr lang="el-GR" sz="2800" i="0" u="none" strike="noStrike" baseline="0" dirty="0">
                <a:solidFill>
                  <a:srgbClr val="FFFFFF"/>
                </a:solidFill>
                <a:latin typeface="Gabriola" panose="04040605051002020D02" pitchFamily="82" charset="0"/>
              </a:rPr>
              <a:t>-</a:t>
            </a:r>
            <a:r>
              <a:rPr lang="en-US" sz="2800" dirty="0">
                <a:solidFill>
                  <a:srgbClr val="FFFFFF"/>
                </a:solidFill>
                <a:latin typeface="Gabriola" panose="04040605051002020D02" pitchFamily="82" charset="0"/>
              </a:rPr>
              <a:t> </a:t>
            </a:r>
            <a:r>
              <a:rPr lang="el-GR" sz="2800" i="0" u="none" strike="noStrike" baseline="0" dirty="0">
                <a:solidFill>
                  <a:srgbClr val="FFFFFF"/>
                </a:solidFill>
                <a:latin typeface="Gabriola" panose="04040605051002020D02" pitchFamily="82" charset="0"/>
              </a:rPr>
              <a:t>δράσουμε σωστά, κατευθυνόμαστε</a:t>
            </a:r>
            <a:r>
              <a:rPr lang="en-US" sz="2800" i="0" u="none" strike="noStrike" baseline="0" dirty="0">
                <a:solidFill>
                  <a:srgbClr val="FFFFFF"/>
                </a:solidFill>
                <a:latin typeface="Gabriola" panose="04040605051002020D02" pitchFamily="82" charset="0"/>
              </a:rPr>
              <a:t> </a:t>
            </a:r>
            <a:r>
              <a:rPr lang="el-GR" sz="2800" i="0" u="none" strike="noStrike" baseline="0" dirty="0">
                <a:solidFill>
                  <a:srgbClr val="FFFFFF"/>
                </a:solidFill>
                <a:latin typeface="Gabriola" panose="04040605051002020D02" pitchFamily="82" charset="0"/>
              </a:rPr>
              <a:t>προς μια καταστροφή. Οι οικισμοί</a:t>
            </a:r>
            <a:r>
              <a:rPr lang="en-US" sz="2800" i="0" u="none" strike="noStrike" baseline="0" dirty="0">
                <a:solidFill>
                  <a:srgbClr val="FFFFFF"/>
                </a:solidFill>
                <a:latin typeface="Gabriola" panose="04040605051002020D02" pitchFamily="82" charset="0"/>
              </a:rPr>
              <a:t> </a:t>
            </a:r>
            <a:r>
              <a:rPr lang="el-GR" sz="2800" i="0" u="none" strike="noStrike" baseline="0" dirty="0">
                <a:solidFill>
                  <a:srgbClr val="FFFFFF"/>
                </a:solidFill>
                <a:latin typeface="Gabriola" panose="04040605051002020D02" pitchFamily="82" charset="0"/>
              </a:rPr>
              <a:t>μας υστερούν – μένουν πίσω από την</a:t>
            </a:r>
            <a:r>
              <a:rPr lang="en-US" sz="2800" i="0" u="none" strike="noStrike" baseline="0" dirty="0">
                <a:solidFill>
                  <a:srgbClr val="FFFFFF"/>
                </a:solidFill>
                <a:latin typeface="Gabriola" panose="04040605051002020D02" pitchFamily="82" charset="0"/>
              </a:rPr>
              <a:t> </a:t>
            </a:r>
            <a:r>
              <a:rPr lang="el-GR" sz="2800" i="0" u="none" strike="noStrike" baseline="0" dirty="0">
                <a:solidFill>
                  <a:srgbClr val="FFFFFF"/>
                </a:solidFill>
                <a:latin typeface="Gabriola" panose="04040605051002020D02" pitchFamily="82" charset="0"/>
              </a:rPr>
              <a:t>πρόοδο του κόσμου, οι ιδέες μας</a:t>
            </a:r>
            <a:r>
              <a:rPr lang="en-US" sz="2800" i="0" u="none" strike="noStrike" baseline="0" dirty="0">
                <a:solidFill>
                  <a:srgbClr val="FFFFFF"/>
                </a:solidFill>
                <a:latin typeface="Gabriola" panose="04040605051002020D02" pitchFamily="82" charset="0"/>
              </a:rPr>
              <a:t> </a:t>
            </a:r>
            <a:r>
              <a:rPr lang="el-GR" sz="2800" i="0" u="none" strike="noStrike" baseline="0" dirty="0">
                <a:solidFill>
                  <a:srgbClr val="FFFFFF"/>
                </a:solidFill>
                <a:latin typeface="Gabriola" panose="04040605051002020D02" pitchFamily="82" charset="0"/>
              </a:rPr>
              <a:t>είναι σε σύγχυση, κινούμαστε χωρίς</a:t>
            </a:r>
            <a:r>
              <a:rPr lang="en-US" sz="2800" i="0" u="none" strike="noStrike" baseline="0" dirty="0">
                <a:solidFill>
                  <a:srgbClr val="FFFFFF"/>
                </a:solidFill>
                <a:latin typeface="Gabriola" panose="04040605051002020D02" pitchFamily="82" charset="0"/>
              </a:rPr>
              <a:t> </a:t>
            </a:r>
            <a:r>
              <a:rPr lang="el-GR" sz="2800" i="0" u="none" strike="noStrike" baseline="0" dirty="0">
                <a:solidFill>
                  <a:srgbClr val="FFFFFF"/>
                </a:solidFill>
                <a:latin typeface="Gabriola" panose="04040605051002020D02" pitchFamily="82" charset="0"/>
              </a:rPr>
              <a:t>συντονισμό και προσαρμογή και δεν</a:t>
            </a:r>
            <a:r>
              <a:rPr lang="en-US" sz="2800" i="0" u="none" strike="noStrike" baseline="0" dirty="0">
                <a:solidFill>
                  <a:srgbClr val="FFFFFF"/>
                </a:solidFill>
                <a:latin typeface="Gabriola" panose="04040605051002020D02" pitchFamily="82" charset="0"/>
              </a:rPr>
              <a:t> </a:t>
            </a:r>
            <a:r>
              <a:rPr lang="el-GR" sz="2800" i="0" u="none" strike="noStrike" baseline="0" dirty="0">
                <a:solidFill>
                  <a:srgbClr val="FFFFFF"/>
                </a:solidFill>
                <a:latin typeface="Gabriola" panose="04040605051002020D02" pitchFamily="82" charset="0"/>
              </a:rPr>
              <a:t>έχουμε καθορίσει τον ρόλο μας.</a:t>
            </a:r>
            <a:endParaRPr lang="el-GR" sz="2800" dirty="0">
              <a:latin typeface="Gabriola" panose="04040605051002020D02" pitchFamily="82" charset="0"/>
            </a:endParaRPr>
          </a:p>
        </p:txBody>
      </p:sp>
      <p:sp>
        <p:nvSpPr>
          <p:cNvPr id="6" name="TextBox 5">
            <a:extLst>
              <a:ext uri="{FF2B5EF4-FFF2-40B4-BE49-F238E27FC236}">
                <a16:creationId xmlns:a16="http://schemas.microsoft.com/office/drawing/2014/main" id="{308196E5-8CE8-4AE4-8FBF-069F9259043F}"/>
              </a:ext>
            </a:extLst>
          </p:cNvPr>
          <p:cNvSpPr txBox="1"/>
          <p:nvPr/>
        </p:nvSpPr>
        <p:spPr>
          <a:xfrm>
            <a:off x="4483512" y="4952315"/>
            <a:ext cx="4496500" cy="707886"/>
          </a:xfrm>
          <a:prstGeom prst="rect">
            <a:avLst/>
          </a:prstGeom>
          <a:noFill/>
        </p:spPr>
        <p:txBody>
          <a:bodyPr wrap="square" rtlCol="0">
            <a:spAutoFit/>
          </a:bodyPr>
          <a:lstStyle/>
          <a:p>
            <a:r>
              <a:rPr lang="el-GR" sz="2000" dirty="0">
                <a:solidFill>
                  <a:schemeClr val="bg1">
                    <a:lumMod val="50000"/>
                  </a:schemeClr>
                </a:solidFill>
                <a:latin typeface="Gabriola" panose="04040605051002020D02" pitchFamily="82" charset="0"/>
              </a:rPr>
              <a:t>Κωνσταντίνος Α. Δοξιάδης, Οικιστική: Μια</a:t>
            </a:r>
            <a:r>
              <a:rPr lang="en-US" sz="2000" dirty="0">
                <a:solidFill>
                  <a:schemeClr val="bg1">
                    <a:lumMod val="50000"/>
                  </a:schemeClr>
                </a:solidFill>
                <a:latin typeface="Gabriola" panose="04040605051002020D02" pitchFamily="82" charset="0"/>
              </a:rPr>
              <a:t> </a:t>
            </a:r>
            <a:r>
              <a:rPr lang="el-GR" sz="2000" dirty="0">
                <a:solidFill>
                  <a:schemeClr val="bg1">
                    <a:lumMod val="50000"/>
                  </a:schemeClr>
                </a:solidFill>
                <a:latin typeface="Gabriola" panose="04040605051002020D02" pitchFamily="82" charset="0"/>
              </a:rPr>
              <a:t>εισαγωγή στην Επιστήμη των Ανθρώπινων</a:t>
            </a:r>
            <a:r>
              <a:rPr lang="en-US" sz="2000" dirty="0">
                <a:solidFill>
                  <a:schemeClr val="bg1">
                    <a:lumMod val="50000"/>
                  </a:schemeClr>
                </a:solidFill>
                <a:latin typeface="Gabriola" panose="04040605051002020D02" pitchFamily="82" charset="0"/>
              </a:rPr>
              <a:t> </a:t>
            </a:r>
            <a:r>
              <a:rPr lang="el-GR" sz="2000" dirty="0">
                <a:solidFill>
                  <a:schemeClr val="bg1">
                    <a:lumMod val="50000"/>
                  </a:schemeClr>
                </a:solidFill>
                <a:latin typeface="Gabriola" panose="04040605051002020D02" pitchFamily="82" charset="0"/>
              </a:rPr>
              <a:t>Οικισμών</a:t>
            </a:r>
            <a:r>
              <a:rPr lang="en-US" sz="2000" dirty="0">
                <a:solidFill>
                  <a:schemeClr val="bg1">
                    <a:lumMod val="50000"/>
                  </a:schemeClr>
                </a:solidFill>
                <a:latin typeface="Gabriola" panose="04040605051002020D02" pitchFamily="82" charset="0"/>
              </a:rPr>
              <a:t> </a:t>
            </a:r>
            <a:r>
              <a:rPr lang="el-GR" sz="2000" dirty="0">
                <a:solidFill>
                  <a:schemeClr val="bg1">
                    <a:lumMod val="50000"/>
                  </a:schemeClr>
                </a:solidFill>
                <a:latin typeface="Gabriola" panose="04040605051002020D02" pitchFamily="82" charset="0"/>
              </a:rPr>
              <a:t>(1968)</a:t>
            </a: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90E01F-8FAC-44BC-AF63-5F2CFC6415DB}"/>
              </a:ext>
            </a:extLst>
          </p:cNvPr>
          <p:cNvSpPr/>
          <p:nvPr/>
        </p:nvSpPr>
        <p:spPr>
          <a:xfrm>
            <a:off x="0" y="1078990"/>
            <a:ext cx="9156700" cy="4918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0D460FD5-BDDD-4641-B870-A9F58A895012}"/>
              </a:ext>
            </a:extLst>
          </p:cNvPr>
          <p:cNvSpPr/>
          <p:nvPr/>
        </p:nvSpPr>
        <p:spPr>
          <a:xfrm>
            <a:off x="0" y="-1"/>
            <a:ext cx="9156700" cy="1078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a:extLst>
              <a:ext uri="{FF2B5EF4-FFF2-40B4-BE49-F238E27FC236}">
                <a16:creationId xmlns:a16="http://schemas.microsoft.com/office/drawing/2014/main" id="{B83CBD10-31D3-4378-92F5-6E74FFF32064}"/>
              </a:ext>
            </a:extLst>
          </p:cNvPr>
          <p:cNvSpPr/>
          <p:nvPr/>
        </p:nvSpPr>
        <p:spPr>
          <a:xfrm>
            <a:off x="369029" y="331676"/>
            <a:ext cx="4909553" cy="415637"/>
          </a:xfrm>
          <a:prstGeom prst="rect">
            <a:avLst/>
          </a:prstGeom>
          <a:noFill/>
        </p:spPr>
        <p:txBody>
          <a:bodyPr wrap="none" lIns="0" tIns="0" rIns="0" bIns="0">
            <a:noAutofit/>
          </a:bodyPr>
          <a:lstStyle/>
          <a:p>
            <a:pPr indent="0"/>
            <a:r>
              <a:rPr lang="el" sz="2800" b="1" spc="600" dirty="0">
                <a:solidFill>
                  <a:srgbClr val="FFFFFF"/>
                </a:solidFill>
                <a:effectLst>
                  <a:outerShdw blurRad="38100" dist="38100" dir="2700000" algn="tl">
                    <a:srgbClr val="000000">
                      <a:alpha val="43137"/>
                    </a:srgbClr>
                  </a:outerShdw>
                </a:effectLst>
                <a:latin typeface="PF Din Text Comp Pro Light" panose="02000000000000000000" pitchFamily="2" charset="0"/>
              </a:rPr>
              <a:t>Η φιλοσοφία του σε σκίτσα</a:t>
            </a:r>
          </a:p>
        </p:txBody>
      </p:sp>
      <p:pic>
        <p:nvPicPr>
          <p:cNvPr id="2" name="Picture 1">
            <a:extLst>
              <a:ext uri="{FF2B5EF4-FFF2-40B4-BE49-F238E27FC236}">
                <a16:creationId xmlns:a16="http://schemas.microsoft.com/office/drawing/2014/main" id="{D7BEA04E-069C-46ED-AC8D-21E3B98EF598}"/>
              </a:ext>
            </a:extLst>
          </p:cNvPr>
          <p:cNvPicPr>
            <a:picLocks noChangeAspect="1"/>
          </p:cNvPicPr>
          <p:nvPr/>
        </p:nvPicPr>
        <p:blipFill rotWithShape="1">
          <a:blip r:embed="rId2"/>
          <a:srcRect t="13309" b="5263"/>
          <a:stretch/>
        </p:blipFill>
        <p:spPr>
          <a:xfrm>
            <a:off x="551634" y="1078991"/>
            <a:ext cx="8053431" cy="4918366"/>
          </a:xfrm>
          <a:prstGeom prst="rect">
            <a:avLst/>
          </a:prstGeom>
        </p:spPr>
      </p:pic>
      <p:sp>
        <p:nvSpPr>
          <p:cNvPr id="3" name="Rectangle 2">
            <a:extLst>
              <a:ext uri="{FF2B5EF4-FFF2-40B4-BE49-F238E27FC236}">
                <a16:creationId xmlns:a16="http://schemas.microsoft.com/office/drawing/2014/main" id="{82D1DFD5-D4FB-42A3-9389-E545C0E71E6F}"/>
              </a:ext>
            </a:extLst>
          </p:cNvPr>
          <p:cNvSpPr/>
          <p:nvPr/>
        </p:nvSpPr>
        <p:spPr>
          <a:xfrm>
            <a:off x="0" y="5997356"/>
            <a:ext cx="9156700" cy="87969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22950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90E01F-8FAC-44BC-AF63-5F2CFC6415DB}"/>
              </a:ext>
            </a:extLst>
          </p:cNvPr>
          <p:cNvSpPr/>
          <p:nvPr/>
        </p:nvSpPr>
        <p:spPr>
          <a:xfrm>
            <a:off x="0" y="1078990"/>
            <a:ext cx="9156700" cy="4918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0D460FD5-BDDD-4641-B870-A9F58A895012}"/>
              </a:ext>
            </a:extLst>
          </p:cNvPr>
          <p:cNvSpPr/>
          <p:nvPr/>
        </p:nvSpPr>
        <p:spPr>
          <a:xfrm>
            <a:off x="0" y="-1"/>
            <a:ext cx="9156700" cy="1078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a:extLst>
              <a:ext uri="{FF2B5EF4-FFF2-40B4-BE49-F238E27FC236}">
                <a16:creationId xmlns:a16="http://schemas.microsoft.com/office/drawing/2014/main" id="{B83CBD10-31D3-4378-92F5-6E74FFF32064}"/>
              </a:ext>
            </a:extLst>
          </p:cNvPr>
          <p:cNvSpPr/>
          <p:nvPr/>
        </p:nvSpPr>
        <p:spPr>
          <a:xfrm>
            <a:off x="369029" y="331676"/>
            <a:ext cx="4909553" cy="415637"/>
          </a:xfrm>
          <a:prstGeom prst="rect">
            <a:avLst/>
          </a:prstGeom>
          <a:noFill/>
        </p:spPr>
        <p:txBody>
          <a:bodyPr wrap="none" lIns="0" tIns="0" rIns="0" bIns="0">
            <a:noAutofit/>
          </a:bodyPr>
          <a:lstStyle/>
          <a:p>
            <a:pPr indent="0"/>
            <a:r>
              <a:rPr lang="el" sz="2800" b="1" spc="600" dirty="0">
                <a:solidFill>
                  <a:srgbClr val="FFFFFF"/>
                </a:solidFill>
                <a:effectLst>
                  <a:outerShdw blurRad="38100" dist="38100" dir="2700000" algn="tl">
                    <a:srgbClr val="000000">
                      <a:alpha val="43137"/>
                    </a:srgbClr>
                  </a:outerShdw>
                </a:effectLst>
                <a:latin typeface="PF Din Text Comp Pro Light" panose="02000000000000000000" pitchFamily="2" charset="0"/>
              </a:rPr>
              <a:t>Η φιλοσοφία του σε σκίτσα</a:t>
            </a:r>
          </a:p>
        </p:txBody>
      </p:sp>
      <p:pic>
        <p:nvPicPr>
          <p:cNvPr id="3" name="Picture 2">
            <a:extLst>
              <a:ext uri="{FF2B5EF4-FFF2-40B4-BE49-F238E27FC236}">
                <a16:creationId xmlns:a16="http://schemas.microsoft.com/office/drawing/2014/main" id="{A1144093-90A4-4EE9-8A8B-18FCFB0AD9AF}"/>
              </a:ext>
            </a:extLst>
          </p:cNvPr>
          <p:cNvPicPr>
            <a:picLocks noChangeAspect="1"/>
          </p:cNvPicPr>
          <p:nvPr/>
        </p:nvPicPr>
        <p:blipFill rotWithShape="1">
          <a:blip r:embed="rId2"/>
          <a:srcRect t="10935" b="7636"/>
          <a:stretch/>
        </p:blipFill>
        <p:spPr>
          <a:xfrm>
            <a:off x="551634" y="1078991"/>
            <a:ext cx="8053431" cy="4918366"/>
          </a:xfrm>
          <a:prstGeom prst="rect">
            <a:avLst/>
          </a:prstGeom>
        </p:spPr>
      </p:pic>
      <p:sp>
        <p:nvSpPr>
          <p:cNvPr id="2" name="Rectangle 1">
            <a:extLst>
              <a:ext uri="{FF2B5EF4-FFF2-40B4-BE49-F238E27FC236}">
                <a16:creationId xmlns:a16="http://schemas.microsoft.com/office/drawing/2014/main" id="{BC7B0E64-2FE8-4F32-AB16-BAF7D20C1F5A}"/>
              </a:ext>
            </a:extLst>
          </p:cNvPr>
          <p:cNvSpPr/>
          <p:nvPr/>
        </p:nvSpPr>
        <p:spPr>
          <a:xfrm>
            <a:off x="0" y="5997356"/>
            <a:ext cx="9156700" cy="87969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61197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41F438-611E-4FB8-90CA-3CB181304168}"/>
              </a:ext>
            </a:extLst>
          </p:cNvPr>
          <p:cNvSpPr/>
          <p:nvPr/>
        </p:nvSpPr>
        <p:spPr>
          <a:xfrm>
            <a:off x="0" y="808161"/>
            <a:ext cx="9156700" cy="5156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146967" y="118256"/>
            <a:ext cx="6120384" cy="376468"/>
          </a:xfrm>
          <a:prstGeom prst="rect">
            <a:avLst/>
          </a:prstGeom>
          <a:noFill/>
        </p:spPr>
        <p:txBody>
          <a:bodyPr wrap="none" lIns="0" tIns="0" rIns="0" bIns="0">
            <a:noAutofit/>
          </a:bodyPr>
          <a:lstStyle/>
          <a:p>
            <a:pPr indent="0"/>
            <a:r>
              <a:rPr lang="el-GR" sz="28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Διατριβή του Δοξιάδη- </a:t>
            </a:r>
            <a:r>
              <a:rPr lang="en-US" sz="28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O </a:t>
            </a:r>
            <a:r>
              <a:rPr lang="el-GR" sz="28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Δάσκαλος </a:t>
            </a:r>
            <a:r>
              <a:rPr lang="el-GR" sz="2800" spc="300" dirty="0" err="1">
                <a:solidFill>
                  <a:srgbClr val="FFFFFF"/>
                </a:solidFill>
                <a:effectLst>
                  <a:outerShdw blurRad="38100" dist="38100" dir="2700000" algn="tl">
                    <a:srgbClr val="000000">
                      <a:alpha val="43137"/>
                    </a:srgbClr>
                  </a:outerShdw>
                </a:effectLst>
                <a:latin typeface="PF Din Text Comp Pro Light" panose="02000000000000000000" pitchFamily="2" charset="0"/>
              </a:rPr>
              <a:t>Πικιώνης</a:t>
            </a:r>
            <a:r>
              <a:rPr lang="el-GR" sz="28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endParaRPr lang="el" sz="2800" spc="300" dirty="0">
              <a:solidFill>
                <a:srgbClr val="FFFFFF"/>
              </a:solidFill>
              <a:effectLst>
                <a:outerShdw blurRad="38100" dist="38100" dir="2700000" algn="tl">
                  <a:srgbClr val="000000">
                    <a:alpha val="43137"/>
                  </a:srgbClr>
                </a:outerShdw>
              </a:effectLst>
              <a:latin typeface="PF Din Text Comp Pro Light" panose="02000000000000000000" pitchFamily="2" charset="0"/>
            </a:endParaRP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D63D5C54-F228-48DA-9233-E59952229ECD}"/>
              </a:ext>
            </a:extLst>
          </p:cNvPr>
          <p:cNvSpPr txBox="1"/>
          <p:nvPr/>
        </p:nvSpPr>
        <p:spPr>
          <a:xfrm>
            <a:off x="0" y="6108124"/>
            <a:ext cx="9156700" cy="646331"/>
          </a:xfrm>
          <a:prstGeom prst="rect">
            <a:avLst/>
          </a:prstGeom>
          <a:noFill/>
        </p:spPr>
        <p:txBody>
          <a:bodyPr wrap="square">
            <a:spAutoFit/>
          </a:bodyPr>
          <a:lstStyle/>
          <a:p>
            <a:pPr algn="l"/>
            <a:r>
              <a:rPr lang="el-GR" sz="1200" b="1" u="none" strike="noStrike" spc="300" baseline="0" dirty="0">
                <a:solidFill>
                  <a:schemeClr val="bg1"/>
                </a:solidFill>
                <a:effectLst>
                  <a:outerShdw blurRad="38100" dist="38100" dir="2700000" algn="tl">
                    <a:srgbClr val="000000">
                      <a:alpha val="43137"/>
                    </a:srgbClr>
                  </a:outerShdw>
                </a:effectLst>
                <a:latin typeface="PF Din Text Comp Pro X Thin" panose="02000306020000020004" pitchFamily="2" charset="0"/>
              </a:rPr>
              <a:t>Σύγκριση της κάτοψης της Αθήνας του 400 π.Χ. με αυτήν της </a:t>
            </a:r>
            <a:r>
              <a:rPr lang="el-GR" sz="1200" b="1" u="none" strike="noStrike" spc="300" baseline="0" dirty="0" err="1">
                <a:solidFill>
                  <a:schemeClr val="bg1"/>
                </a:solidFill>
                <a:effectLst>
                  <a:outerShdw blurRad="38100" dist="38100" dir="2700000" algn="tl">
                    <a:srgbClr val="000000">
                      <a:alpha val="43137"/>
                    </a:srgbClr>
                  </a:outerShdw>
                </a:effectLst>
                <a:latin typeface="PF Din Text Comp Pro X Thin" panose="02000306020000020004" pitchFamily="2" charset="0"/>
              </a:rPr>
              <a:t>Πριήνης</a:t>
            </a:r>
            <a:r>
              <a:rPr lang="el-GR" sz="1200" b="1" u="none" strike="noStrike" spc="300" baseline="0" dirty="0">
                <a:solidFill>
                  <a:schemeClr val="bg1"/>
                </a:solidFill>
                <a:effectLst>
                  <a:outerShdw blurRad="38100" dist="38100" dir="2700000" algn="tl">
                    <a:srgbClr val="000000">
                      <a:alpha val="43137"/>
                    </a:srgbClr>
                  </a:outerShdw>
                </a:effectLst>
                <a:latin typeface="PF Din Text Comp Pro X Thin" panose="02000306020000020004" pitchFamily="2" charset="0"/>
              </a:rPr>
              <a:t> και τ</a:t>
            </a:r>
            <a:r>
              <a:rPr lang="el-GR" sz="1200" b="1" spc="300" dirty="0">
                <a:solidFill>
                  <a:schemeClr val="bg1"/>
                </a:solidFill>
                <a:effectLst>
                  <a:outerShdw blurRad="38100" dist="38100" dir="2700000" algn="tl">
                    <a:srgbClr val="000000">
                      <a:alpha val="43137"/>
                    </a:srgbClr>
                  </a:outerShdw>
                </a:effectLst>
                <a:latin typeface="PF Din Text Comp Pro X Thin" panose="02000306020000020004" pitchFamily="2" charset="0"/>
              </a:rPr>
              <a:t>ου</a:t>
            </a:r>
            <a:r>
              <a:rPr lang="el-GR" sz="1200" b="1" u="none" strike="noStrike" spc="300" baseline="0" dirty="0">
                <a:solidFill>
                  <a:schemeClr val="bg1"/>
                </a:solidFill>
                <a:effectLst>
                  <a:outerShdw blurRad="38100" dist="38100" dir="2700000" algn="tl">
                    <a:srgbClr val="000000">
                      <a:alpha val="43137"/>
                    </a:srgbClr>
                  </a:outerShdw>
                </a:effectLst>
                <a:latin typeface="PF Din Text Comp Pro X Thin" panose="02000306020000020004" pitchFamily="2" charset="0"/>
              </a:rPr>
              <a:t> Ισλαμαμπάντ (Πηγή: Αρχείο Δοξιάδη, φάκελος με το άρθρο Η αρχαία ελληνική και η σημερινή πόλις, δημοσιευμένο στο περιοδικό Αρχιτεκτονική, τ. 46, Ιουλ. – Αύγ. 1964. Στο φάκελο με α/α 2681).</a:t>
            </a:r>
            <a:endParaRPr lang="el-GR" sz="1200" spc="300" dirty="0">
              <a:solidFill>
                <a:schemeClr val="bg1"/>
              </a:solidFill>
              <a:effectLst>
                <a:outerShdw blurRad="38100" dist="38100" dir="2700000" algn="tl">
                  <a:srgbClr val="000000">
                    <a:alpha val="43137"/>
                  </a:srgbClr>
                </a:outerShdw>
              </a:effectLst>
              <a:latin typeface="PF Din Text Comp Pro X Thin" panose="02000306020000020004" pitchFamily="2" charset="0"/>
            </a:endParaRPr>
          </a:p>
        </p:txBody>
      </p:sp>
      <p:pic>
        <p:nvPicPr>
          <p:cNvPr id="4" name="Picture 3">
            <a:extLst>
              <a:ext uri="{FF2B5EF4-FFF2-40B4-BE49-F238E27FC236}">
                <a16:creationId xmlns:a16="http://schemas.microsoft.com/office/drawing/2014/main" id="{BB0686FF-243B-420A-879C-DAC1132608D0}"/>
              </a:ext>
            </a:extLst>
          </p:cNvPr>
          <p:cNvPicPr>
            <a:picLocks noChangeAspect="1"/>
          </p:cNvPicPr>
          <p:nvPr/>
        </p:nvPicPr>
        <p:blipFill>
          <a:blip r:embed="rId2"/>
          <a:stretch>
            <a:fillRect/>
          </a:stretch>
        </p:blipFill>
        <p:spPr>
          <a:xfrm>
            <a:off x="0" y="1010411"/>
            <a:ext cx="4675246" cy="4454470"/>
          </a:xfrm>
          <a:prstGeom prst="rect">
            <a:avLst/>
          </a:prstGeom>
        </p:spPr>
      </p:pic>
      <p:pic>
        <p:nvPicPr>
          <p:cNvPr id="5" name="Picture 4">
            <a:extLst>
              <a:ext uri="{FF2B5EF4-FFF2-40B4-BE49-F238E27FC236}">
                <a16:creationId xmlns:a16="http://schemas.microsoft.com/office/drawing/2014/main" id="{488B7F8F-2C98-41E6-9B24-1D8732CA8221}"/>
              </a:ext>
            </a:extLst>
          </p:cNvPr>
          <p:cNvPicPr>
            <a:picLocks noChangeAspect="1"/>
          </p:cNvPicPr>
          <p:nvPr/>
        </p:nvPicPr>
        <p:blipFill>
          <a:blip r:embed="rId3"/>
          <a:stretch>
            <a:fillRect/>
          </a:stretch>
        </p:blipFill>
        <p:spPr>
          <a:xfrm>
            <a:off x="4412293" y="1010411"/>
            <a:ext cx="4744407" cy="4454470"/>
          </a:xfrm>
          <a:prstGeom prst="rect">
            <a:avLst/>
          </a:prstGeom>
        </p:spPr>
      </p:pic>
    </p:spTree>
    <p:extLst>
      <p:ext uri="{BB962C8B-B14F-4D97-AF65-F5344CB8AC3E}">
        <p14:creationId xmlns:p14="http://schemas.microsoft.com/office/powerpoint/2010/main" val="4266401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3A9B1A-4E3C-4AA5-A829-C30C68EDBB70}"/>
              </a:ext>
            </a:extLst>
          </p:cNvPr>
          <p:cNvSpPr/>
          <p:nvPr/>
        </p:nvSpPr>
        <p:spPr>
          <a:xfrm>
            <a:off x="0" y="536895"/>
            <a:ext cx="9156700" cy="564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160427"/>
            <a:ext cx="6120384" cy="376468"/>
          </a:xfrm>
          <a:prstGeom prst="rect">
            <a:avLst/>
          </a:prstGeom>
          <a:noFill/>
        </p:spPr>
        <p:txBody>
          <a:bodyPr wrap="none" lIns="0" tIns="0" rIns="0" bIns="0">
            <a:noAutofit/>
          </a:bodyPr>
          <a:lstStyle/>
          <a:p>
            <a:pPr indent="0"/>
            <a:r>
              <a:rPr lang="el-GR" sz="28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Διατριβή του Δοξιάδη</a:t>
            </a:r>
            <a:endParaRPr lang="el" sz="2800" spc="300" dirty="0">
              <a:solidFill>
                <a:srgbClr val="FFFFFF"/>
              </a:solidFill>
              <a:effectLst>
                <a:outerShdw blurRad="38100" dist="38100" dir="2700000" algn="tl">
                  <a:srgbClr val="000000">
                    <a:alpha val="43137"/>
                  </a:srgbClr>
                </a:outerShdw>
              </a:effectLst>
              <a:latin typeface="PF Din Text Comp Pro Light" panose="02000000000000000000" pitchFamily="2" charset="0"/>
            </a:endParaRP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D63D5C54-F228-48DA-9233-E59952229ECD}"/>
              </a:ext>
            </a:extLst>
          </p:cNvPr>
          <p:cNvSpPr txBox="1"/>
          <p:nvPr/>
        </p:nvSpPr>
        <p:spPr>
          <a:xfrm>
            <a:off x="3781567" y="6075380"/>
            <a:ext cx="5110114" cy="569387"/>
          </a:xfrm>
          <a:prstGeom prst="rect">
            <a:avLst/>
          </a:prstGeom>
          <a:noFill/>
        </p:spPr>
        <p:txBody>
          <a:bodyPr wrap="square">
            <a:spAutoFit/>
          </a:bodyPr>
          <a:lstStyle/>
          <a:p>
            <a:pPr algn="l"/>
            <a:r>
              <a:rPr lang="el-GR" sz="900" b="1" u="none" strike="noStrike" spc="300" baseline="0" dirty="0">
                <a:solidFill>
                  <a:schemeClr val="bg1"/>
                </a:solidFill>
                <a:latin typeface="PF Din Text Comp Pro X Thin" panose="02000306020000020004" pitchFamily="2" charset="0"/>
              </a:rPr>
              <a:t> </a:t>
            </a:r>
            <a:r>
              <a:rPr lang="el-GR" sz="1300" b="1" spc="300" dirty="0">
                <a:solidFill>
                  <a:schemeClr val="bg1"/>
                </a:solidFill>
                <a:latin typeface="PF Din Text Comp Pro X Thin" panose="02000306020000020004" pitchFamily="2" charset="0"/>
              </a:rPr>
              <a:t>Σ</a:t>
            </a:r>
            <a:r>
              <a:rPr lang="el-GR" sz="1300" b="1" u="none" strike="noStrike" spc="300" baseline="0" dirty="0">
                <a:solidFill>
                  <a:schemeClr val="bg1"/>
                </a:solidFill>
                <a:latin typeface="PF Din Text Comp Pro X Thin" panose="02000306020000020004" pitchFamily="2" charset="0"/>
              </a:rPr>
              <a:t>χέδιο από τη διατριβή του Δοξιάδη.</a:t>
            </a:r>
          </a:p>
          <a:p>
            <a:pPr algn="l"/>
            <a:r>
              <a:rPr lang="el-GR" sz="900" b="1" u="none" strike="noStrike" spc="300" baseline="0" dirty="0">
                <a:solidFill>
                  <a:schemeClr val="bg1"/>
                </a:solidFill>
                <a:latin typeface="PF Din Text Comp Pro X Thin" panose="02000306020000020004" pitchFamily="2" charset="0"/>
              </a:rPr>
              <a:t>(Πηγή: </a:t>
            </a:r>
            <a:r>
              <a:rPr lang="el-GR" sz="900" b="1" u="none" strike="noStrike" spc="300" baseline="0" dirty="0" err="1">
                <a:solidFill>
                  <a:schemeClr val="bg1"/>
                </a:solidFill>
                <a:latin typeface="PF Din Text Comp Pro X Thin" panose="02000306020000020004" pitchFamily="2" charset="0"/>
              </a:rPr>
              <a:t>Κύρτσης</a:t>
            </a:r>
            <a:r>
              <a:rPr lang="el-GR" sz="900" b="1" u="none" strike="noStrike" spc="300" baseline="0" dirty="0">
                <a:solidFill>
                  <a:schemeClr val="bg1"/>
                </a:solidFill>
                <a:latin typeface="PF Din Text Comp Pro X Thin" panose="02000306020000020004" pitchFamily="2" charset="0"/>
              </a:rPr>
              <a:t>, Αλέξανδρος-Ανδρέας (</a:t>
            </a:r>
            <a:r>
              <a:rPr lang="el-GR" sz="900" b="1" u="none" strike="noStrike" spc="300" baseline="0" dirty="0" err="1">
                <a:solidFill>
                  <a:schemeClr val="bg1"/>
                </a:solidFill>
                <a:latin typeface="PF Din Text Comp Pro X Thin" panose="02000306020000020004" pitchFamily="2" charset="0"/>
              </a:rPr>
              <a:t>επ</a:t>
            </a:r>
            <a:r>
              <a:rPr lang="el-GR" sz="900" b="1" u="none" strike="noStrike" spc="300" baseline="0" dirty="0">
                <a:solidFill>
                  <a:schemeClr val="bg1"/>
                </a:solidFill>
                <a:latin typeface="PF Din Text Comp Pro X Thin" panose="02000306020000020004" pitchFamily="2" charset="0"/>
              </a:rPr>
              <a:t>.) Κωνσταντίνος Δοξιάδης, Αθήνα: Ίκαρος, 2006.)</a:t>
            </a:r>
            <a:endParaRPr lang="el-GR" sz="900" spc="300" dirty="0">
              <a:solidFill>
                <a:schemeClr val="bg1"/>
              </a:solidFill>
              <a:latin typeface="PF Din Text Comp Pro X Thin" panose="02000306020000020004" pitchFamily="2" charset="0"/>
            </a:endParaRPr>
          </a:p>
        </p:txBody>
      </p:sp>
      <p:pic>
        <p:nvPicPr>
          <p:cNvPr id="12" name="Picture 11">
            <a:extLst>
              <a:ext uri="{FF2B5EF4-FFF2-40B4-BE49-F238E27FC236}">
                <a16:creationId xmlns:a16="http://schemas.microsoft.com/office/drawing/2014/main" id="{287BA870-293B-4757-BCD1-5B2746A0E2E3}"/>
              </a:ext>
            </a:extLst>
          </p:cNvPr>
          <p:cNvPicPr>
            <a:picLocks noChangeAspect="1"/>
          </p:cNvPicPr>
          <p:nvPr/>
        </p:nvPicPr>
        <p:blipFill>
          <a:blip r:embed="rId2"/>
          <a:stretch>
            <a:fillRect/>
          </a:stretch>
        </p:blipFill>
        <p:spPr>
          <a:xfrm>
            <a:off x="0" y="813817"/>
            <a:ext cx="3347207" cy="5150756"/>
          </a:xfrm>
          <a:prstGeom prst="rect">
            <a:avLst/>
          </a:prstGeom>
        </p:spPr>
      </p:pic>
      <p:pic>
        <p:nvPicPr>
          <p:cNvPr id="13" name="Picture 12">
            <a:extLst>
              <a:ext uri="{FF2B5EF4-FFF2-40B4-BE49-F238E27FC236}">
                <a16:creationId xmlns:a16="http://schemas.microsoft.com/office/drawing/2014/main" id="{2870EA0E-0F33-49AF-9A03-916B55763D1A}"/>
              </a:ext>
            </a:extLst>
          </p:cNvPr>
          <p:cNvPicPr>
            <a:picLocks noChangeAspect="1"/>
          </p:cNvPicPr>
          <p:nvPr/>
        </p:nvPicPr>
        <p:blipFill>
          <a:blip r:embed="rId3"/>
          <a:stretch>
            <a:fillRect/>
          </a:stretch>
        </p:blipFill>
        <p:spPr>
          <a:xfrm>
            <a:off x="3347207" y="813815"/>
            <a:ext cx="5809493" cy="5150756"/>
          </a:xfrm>
          <a:prstGeom prst="rect">
            <a:avLst/>
          </a:prstGeom>
        </p:spPr>
      </p:pic>
      <p:sp>
        <p:nvSpPr>
          <p:cNvPr id="14" name="TextBox 13">
            <a:extLst>
              <a:ext uri="{FF2B5EF4-FFF2-40B4-BE49-F238E27FC236}">
                <a16:creationId xmlns:a16="http://schemas.microsoft.com/office/drawing/2014/main" id="{CDBEDC81-2193-47FD-A374-4B582A01C8CC}"/>
              </a:ext>
            </a:extLst>
          </p:cNvPr>
          <p:cNvSpPr txBox="1"/>
          <p:nvPr/>
        </p:nvSpPr>
        <p:spPr>
          <a:xfrm>
            <a:off x="131069" y="6042409"/>
            <a:ext cx="3283250" cy="692497"/>
          </a:xfrm>
          <a:prstGeom prst="rect">
            <a:avLst/>
          </a:prstGeom>
          <a:noFill/>
        </p:spPr>
        <p:txBody>
          <a:bodyPr wrap="square" rtlCol="0">
            <a:spAutoFit/>
          </a:bodyPr>
          <a:lstStyle/>
          <a:p>
            <a:r>
              <a:rPr lang="el-GR" sz="1300" b="1" spc="300" dirty="0">
                <a:solidFill>
                  <a:schemeClr val="bg1"/>
                </a:solidFill>
                <a:latin typeface="PF Din Text Comp Pro X Thin" panose="02000306020000020004" pitchFamily="2" charset="0"/>
              </a:rPr>
              <a:t>Η επανέκδοση της διατριβής Δοξιάδη. </a:t>
            </a:r>
          </a:p>
          <a:p>
            <a:r>
              <a:rPr lang="el-GR" sz="1300" b="1" spc="300" dirty="0">
                <a:solidFill>
                  <a:schemeClr val="bg1"/>
                </a:solidFill>
                <a:latin typeface="PF Din Text Comp Pro X Thin" panose="02000306020000020004" pitchFamily="2" charset="0"/>
              </a:rPr>
              <a:t>Το εξώφυλλο της έκδοσης ακολουθεί τις αναλογίες της «χρυσής τομής»!</a:t>
            </a:r>
          </a:p>
        </p:txBody>
      </p:sp>
    </p:spTree>
    <p:extLst>
      <p:ext uri="{BB962C8B-B14F-4D97-AF65-F5344CB8AC3E}">
        <p14:creationId xmlns:p14="http://schemas.microsoft.com/office/powerpoint/2010/main" val="2537122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157980"/>
            <a:ext cx="6120384" cy="376468"/>
          </a:xfrm>
          <a:prstGeom prst="rect">
            <a:avLst/>
          </a:prstGeom>
          <a:noFill/>
        </p:spPr>
        <p:txBody>
          <a:bodyPr wrap="none" lIns="0" tIns="0" rIns="0" bIns="0">
            <a:noAutofit/>
          </a:bodyPr>
          <a:lstStyle/>
          <a:p>
            <a:pPr indent="0"/>
            <a:r>
              <a:rPr lang="el-GR" sz="28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Διατριβή του Δοξιάδη</a:t>
            </a:r>
            <a:endParaRPr lang="el" sz="2800" spc="300" dirty="0">
              <a:solidFill>
                <a:srgbClr val="FFFFFF"/>
              </a:solidFill>
              <a:effectLst>
                <a:outerShdw blurRad="38100" dist="38100" dir="2700000" algn="tl">
                  <a:srgbClr val="000000">
                    <a:alpha val="43137"/>
                  </a:srgbClr>
                </a:outerShdw>
              </a:effectLst>
              <a:latin typeface="PF Din Text Comp Pro Light" panose="02000000000000000000" pitchFamily="2" charset="0"/>
            </a:endParaRP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icture 4">
            <a:extLst>
              <a:ext uri="{FF2B5EF4-FFF2-40B4-BE49-F238E27FC236}">
                <a16:creationId xmlns:a16="http://schemas.microsoft.com/office/drawing/2014/main" id="{124019F9-FC07-453B-BD90-BAEB70BA6F6A}"/>
              </a:ext>
            </a:extLst>
          </p:cNvPr>
          <p:cNvPicPr>
            <a:picLocks noChangeAspect="1"/>
          </p:cNvPicPr>
          <p:nvPr/>
        </p:nvPicPr>
        <p:blipFill rotWithShape="1">
          <a:blip r:embed="rId2"/>
          <a:srcRect t="1936"/>
          <a:stretch/>
        </p:blipFill>
        <p:spPr>
          <a:xfrm>
            <a:off x="-2" y="716810"/>
            <a:ext cx="9156700" cy="5443429"/>
          </a:xfrm>
          <a:prstGeom prst="rect">
            <a:avLst/>
          </a:prstGeom>
        </p:spPr>
      </p:pic>
      <p:sp>
        <p:nvSpPr>
          <p:cNvPr id="10" name="TextBox 9">
            <a:extLst>
              <a:ext uri="{FF2B5EF4-FFF2-40B4-BE49-F238E27FC236}">
                <a16:creationId xmlns:a16="http://schemas.microsoft.com/office/drawing/2014/main" id="{D63D5C54-F228-48DA-9233-E59952229ECD}"/>
              </a:ext>
            </a:extLst>
          </p:cNvPr>
          <p:cNvSpPr txBox="1"/>
          <p:nvPr/>
        </p:nvSpPr>
        <p:spPr>
          <a:xfrm>
            <a:off x="216240" y="6239486"/>
            <a:ext cx="8622960" cy="615553"/>
          </a:xfrm>
          <a:prstGeom prst="rect">
            <a:avLst/>
          </a:prstGeom>
          <a:noFill/>
        </p:spPr>
        <p:txBody>
          <a:bodyPr wrap="square">
            <a:spAutoFit/>
          </a:bodyPr>
          <a:lstStyle/>
          <a:p>
            <a:pPr algn="l"/>
            <a:r>
              <a:rPr lang="el-GR" b="1" u="none" strike="noStrike" spc="300" baseline="0" dirty="0">
                <a:solidFill>
                  <a:schemeClr val="bg1"/>
                </a:solidFill>
                <a:latin typeface="PF Din Text Comp Pro X Thin" panose="02000306020000020004" pitchFamily="2" charset="0"/>
              </a:rPr>
              <a:t>Η Ακρόπολη κατά το Δοξιάδη. </a:t>
            </a:r>
          </a:p>
          <a:p>
            <a:pPr algn="l"/>
            <a:r>
              <a:rPr lang="el-GR" sz="1600" b="1" u="none" strike="noStrike" spc="300" baseline="0" dirty="0">
                <a:solidFill>
                  <a:schemeClr val="bg1"/>
                </a:solidFill>
                <a:latin typeface="PF Din Text Comp Pro X Thin" panose="02000306020000020004" pitchFamily="2" charset="0"/>
              </a:rPr>
              <a:t>(Πηγή: </a:t>
            </a:r>
            <a:r>
              <a:rPr lang="el-GR" sz="1600" b="1" u="none" strike="noStrike" spc="300" baseline="0" dirty="0" err="1">
                <a:solidFill>
                  <a:schemeClr val="bg1"/>
                </a:solidFill>
                <a:latin typeface="PF Din Text Comp Pro X Thin" panose="02000306020000020004" pitchFamily="2" charset="0"/>
              </a:rPr>
              <a:t>Κύρτσης</a:t>
            </a:r>
            <a:r>
              <a:rPr lang="el-GR" sz="1600" b="1" u="none" strike="noStrike" spc="300" baseline="0" dirty="0">
                <a:solidFill>
                  <a:schemeClr val="bg1"/>
                </a:solidFill>
                <a:latin typeface="PF Din Text Comp Pro X Thin" panose="02000306020000020004" pitchFamily="2" charset="0"/>
              </a:rPr>
              <a:t>, Αλέξανδρος-Ανδρέας (</a:t>
            </a:r>
            <a:r>
              <a:rPr lang="el-GR" sz="1600" b="1" u="none" strike="noStrike" spc="300" baseline="0" dirty="0" err="1">
                <a:solidFill>
                  <a:schemeClr val="bg1"/>
                </a:solidFill>
                <a:latin typeface="PF Din Text Comp Pro X Thin" panose="02000306020000020004" pitchFamily="2" charset="0"/>
              </a:rPr>
              <a:t>επ</a:t>
            </a:r>
            <a:r>
              <a:rPr lang="el-GR" sz="1600" b="1" u="none" strike="noStrike" spc="300" baseline="0" dirty="0">
                <a:solidFill>
                  <a:schemeClr val="bg1"/>
                </a:solidFill>
                <a:latin typeface="PF Din Text Comp Pro X Thin" panose="02000306020000020004" pitchFamily="2" charset="0"/>
              </a:rPr>
              <a:t>.) Κωνσταντίνος</a:t>
            </a:r>
            <a:r>
              <a:rPr lang="en-US" sz="1600" b="1" u="none" strike="noStrike" spc="300" baseline="0" dirty="0">
                <a:solidFill>
                  <a:schemeClr val="bg1"/>
                </a:solidFill>
                <a:latin typeface="PF Din Text Comp Pro X Thin" panose="02000306020000020004" pitchFamily="2" charset="0"/>
              </a:rPr>
              <a:t> </a:t>
            </a:r>
            <a:r>
              <a:rPr lang="el-GR" sz="1600" b="1" u="none" strike="noStrike" spc="300" baseline="0" dirty="0">
                <a:solidFill>
                  <a:schemeClr val="bg1"/>
                </a:solidFill>
                <a:latin typeface="PF Din Text Comp Pro X Thin" panose="02000306020000020004" pitchFamily="2" charset="0"/>
              </a:rPr>
              <a:t>Δοξιάδης, Αθήνα: Ίκαρος, 2006.)</a:t>
            </a:r>
            <a:endParaRPr lang="el-GR" sz="1600" spc="300" dirty="0">
              <a:solidFill>
                <a:schemeClr val="bg1"/>
              </a:solidFill>
              <a:latin typeface="PF Din Text Comp Pro X Thin" panose="02000306020000020004" pitchFamily="2" charset="0"/>
            </a:endParaRPr>
          </a:p>
        </p:txBody>
      </p:sp>
    </p:spTree>
    <p:extLst>
      <p:ext uri="{BB962C8B-B14F-4D97-AF65-F5344CB8AC3E}">
        <p14:creationId xmlns:p14="http://schemas.microsoft.com/office/powerpoint/2010/main" val="332910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4F8653-87CE-4F42-AA85-BBF48DDA7B90}"/>
              </a:ext>
            </a:extLst>
          </p:cNvPr>
          <p:cNvSpPr/>
          <p:nvPr/>
        </p:nvSpPr>
        <p:spPr>
          <a:xfrm>
            <a:off x="0" y="813814"/>
            <a:ext cx="9156700" cy="5150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261095"/>
            <a:ext cx="6120384" cy="376468"/>
          </a:xfrm>
          <a:prstGeom prst="rect">
            <a:avLst/>
          </a:prstGeom>
          <a:noFill/>
        </p:spPr>
        <p:txBody>
          <a:bodyPr wrap="none" lIns="0" tIns="0" rIns="0" bIns="0">
            <a:noAutofit/>
          </a:bodyPr>
          <a:lstStyle/>
          <a:p>
            <a:pPr indent="0"/>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Διατριβή του Δοξιάδη – Η Κριτική Π.Α. Μιχελή</a:t>
            </a:r>
            <a:endPar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endParaRP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D63D5C54-F228-48DA-9233-E59952229ECD}"/>
              </a:ext>
            </a:extLst>
          </p:cNvPr>
          <p:cNvSpPr txBox="1"/>
          <p:nvPr/>
        </p:nvSpPr>
        <p:spPr>
          <a:xfrm>
            <a:off x="0" y="6063235"/>
            <a:ext cx="4291231" cy="338554"/>
          </a:xfrm>
          <a:prstGeom prst="rect">
            <a:avLst/>
          </a:prstGeom>
          <a:noFill/>
        </p:spPr>
        <p:txBody>
          <a:bodyPr wrap="square">
            <a:spAutoFit/>
          </a:bodyPr>
          <a:lstStyle/>
          <a:p>
            <a:pPr algn="l"/>
            <a:r>
              <a:rPr lang="el-GR" sz="1600" b="1" u="none" strike="noStrike" spc="300" baseline="0" dirty="0">
                <a:solidFill>
                  <a:schemeClr val="bg1"/>
                </a:solidFill>
                <a:latin typeface="PF Din Text Comp Pro X Thin" panose="02000306020000020004" pitchFamily="2" charset="0"/>
              </a:rPr>
              <a:t> Κάτοψη της Ακρόπολης</a:t>
            </a:r>
            <a:r>
              <a:rPr lang="el-GR" sz="1600" b="1" u="none" strike="noStrike" spc="300" dirty="0">
                <a:solidFill>
                  <a:schemeClr val="bg1"/>
                </a:solidFill>
                <a:latin typeface="PF Din Text Comp Pro X Thin" panose="02000306020000020004" pitchFamily="2" charset="0"/>
              </a:rPr>
              <a:t> </a:t>
            </a:r>
            <a:r>
              <a:rPr lang="el-GR" sz="1600" b="1" u="none" strike="noStrike" spc="300" baseline="0" dirty="0">
                <a:solidFill>
                  <a:schemeClr val="bg1"/>
                </a:solidFill>
                <a:latin typeface="PF Din Text Comp Pro X Thin" panose="02000306020000020004" pitchFamily="2" charset="0"/>
              </a:rPr>
              <a:t>κατά τον Δοξιάδη</a:t>
            </a:r>
            <a:endParaRPr lang="el-GR" sz="1600" spc="300" dirty="0">
              <a:solidFill>
                <a:schemeClr val="bg1"/>
              </a:solidFill>
              <a:latin typeface="PF Din Text Comp Pro X Thin" panose="02000306020000020004" pitchFamily="2" charset="0"/>
            </a:endParaRPr>
          </a:p>
        </p:txBody>
      </p:sp>
      <p:pic>
        <p:nvPicPr>
          <p:cNvPr id="4" name="Picture 3">
            <a:extLst>
              <a:ext uri="{FF2B5EF4-FFF2-40B4-BE49-F238E27FC236}">
                <a16:creationId xmlns:a16="http://schemas.microsoft.com/office/drawing/2014/main" id="{4B73497A-9509-47C5-A244-4124EFE150F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5986" t="2063" r="3027" b="11484"/>
          <a:stretch/>
        </p:blipFill>
        <p:spPr>
          <a:xfrm rot="16200000">
            <a:off x="-740080" y="1553896"/>
            <a:ext cx="5150755" cy="3670594"/>
          </a:xfrm>
          <a:prstGeom prst="rect">
            <a:avLst/>
          </a:prstGeom>
        </p:spPr>
      </p:pic>
      <p:pic>
        <p:nvPicPr>
          <p:cNvPr id="7" name="Picture 6">
            <a:extLst>
              <a:ext uri="{FF2B5EF4-FFF2-40B4-BE49-F238E27FC236}">
                <a16:creationId xmlns:a16="http://schemas.microsoft.com/office/drawing/2014/main" id="{A677CC2F-ECC5-4E03-A381-1B08007E6B17}"/>
              </a:ext>
            </a:extLst>
          </p:cNvPr>
          <p:cNvPicPr>
            <a:picLocks noChangeAspect="1"/>
          </p:cNvPicPr>
          <p:nvPr/>
        </p:nvPicPr>
        <p:blipFill rotWithShape="1">
          <a:blip r:embed="rId4">
            <a:extLst>
              <a:ext uri="{28A0092B-C50C-407E-A947-70E740481C1C}">
                <a14:useLocalDpi xmlns:a14="http://schemas.microsoft.com/office/drawing/2010/main" val="0"/>
              </a:ext>
            </a:extLst>
          </a:blip>
          <a:srcRect l="7589" t="8021" r="10112" b="57213"/>
          <a:stretch/>
        </p:blipFill>
        <p:spPr>
          <a:xfrm>
            <a:off x="4291232" y="815565"/>
            <a:ext cx="4244829" cy="2390862"/>
          </a:xfrm>
          <a:prstGeom prst="rect">
            <a:avLst/>
          </a:prstGeom>
        </p:spPr>
      </p:pic>
      <p:pic>
        <p:nvPicPr>
          <p:cNvPr id="12" name="Picture 11">
            <a:extLst>
              <a:ext uri="{FF2B5EF4-FFF2-40B4-BE49-F238E27FC236}">
                <a16:creationId xmlns:a16="http://schemas.microsoft.com/office/drawing/2014/main" id="{1AACC1BC-A8F3-40BD-8DB8-EC065829AEDD}"/>
              </a:ext>
            </a:extLst>
          </p:cNvPr>
          <p:cNvPicPr>
            <a:picLocks noChangeAspect="1"/>
          </p:cNvPicPr>
          <p:nvPr/>
        </p:nvPicPr>
        <p:blipFill rotWithShape="1">
          <a:blip r:embed="rId5">
            <a:extLst>
              <a:ext uri="{28A0092B-C50C-407E-A947-70E740481C1C}">
                <a14:useLocalDpi xmlns:a14="http://schemas.microsoft.com/office/drawing/2010/main" val="0"/>
              </a:ext>
            </a:extLst>
          </a:blip>
          <a:srcRect l="8240" t="51966" r="9461" b="11833"/>
          <a:stretch/>
        </p:blipFill>
        <p:spPr>
          <a:xfrm>
            <a:off x="4291233" y="3438525"/>
            <a:ext cx="4244829" cy="2489525"/>
          </a:xfrm>
          <a:prstGeom prst="rect">
            <a:avLst/>
          </a:prstGeom>
        </p:spPr>
      </p:pic>
      <p:sp>
        <p:nvSpPr>
          <p:cNvPr id="14" name="TextBox 13">
            <a:extLst>
              <a:ext uri="{FF2B5EF4-FFF2-40B4-BE49-F238E27FC236}">
                <a16:creationId xmlns:a16="http://schemas.microsoft.com/office/drawing/2014/main" id="{A1B1F895-D737-4B68-B1FC-F378991926EE}"/>
              </a:ext>
            </a:extLst>
          </p:cNvPr>
          <p:cNvSpPr txBox="1"/>
          <p:nvPr/>
        </p:nvSpPr>
        <p:spPr>
          <a:xfrm>
            <a:off x="4291232" y="6086045"/>
            <a:ext cx="4603386" cy="338554"/>
          </a:xfrm>
          <a:prstGeom prst="rect">
            <a:avLst/>
          </a:prstGeom>
          <a:noFill/>
        </p:spPr>
        <p:txBody>
          <a:bodyPr wrap="square">
            <a:spAutoFit/>
          </a:bodyPr>
          <a:lstStyle/>
          <a:p>
            <a:pPr algn="l"/>
            <a:r>
              <a:rPr lang="el-GR" sz="1600" b="1" u="none" strike="noStrike" spc="300" baseline="0" dirty="0">
                <a:solidFill>
                  <a:schemeClr val="bg1"/>
                </a:solidFill>
                <a:latin typeface="PF Din Text Comp Pro X Thin" panose="02000306020000020004" pitchFamily="2" charset="0"/>
              </a:rPr>
              <a:t>Προοπτικό της Ακρόπολης κατά τον Δοξιάδη</a:t>
            </a:r>
            <a:endParaRPr lang="el-GR" sz="1600" spc="300" dirty="0">
              <a:solidFill>
                <a:schemeClr val="bg1"/>
              </a:solidFill>
              <a:latin typeface="PF Din Text Comp Pro X Thin" panose="02000306020000020004" pitchFamily="2" charset="0"/>
            </a:endParaRPr>
          </a:p>
        </p:txBody>
      </p:sp>
      <p:sp>
        <p:nvSpPr>
          <p:cNvPr id="18" name="TextBox 17">
            <a:extLst>
              <a:ext uri="{FF2B5EF4-FFF2-40B4-BE49-F238E27FC236}">
                <a16:creationId xmlns:a16="http://schemas.microsoft.com/office/drawing/2014/main" id="{AAB8F87A-FA71-4ACC-B634-B4C094764AD2}"/>
              </a:ext>
            </a:extLst>
          </p:cNvPr>
          <p:cNvSpPr txBox="1"/>
          <p:nvPr/>
        </p:nvSpPr>
        <p:spPr>
          <a:xfrm>
            <a:off x="4291231" y="6385123"/>
            <a:ext cx="4603385" cy="338554"/>
          </a:xfrm>
          <a:prstGeom prst="rect">
            <a:avLst/>
          </a:prstGeom>
          <a:noFill/>
        </p:spPr>
        <p:txBody>
          <a:bodyPr wrap="square">
            <a:spAutoFit/>
          </a:bodyPr>
          <a:lstStyle/>
          <a:p>
            <a:pPr algn="l"/>
            <a:r>
              <a:rPr lang="el-GR" sz="1600" b="1" u="none" strike="noStrike" spc="300" baseline="0" dirty="0">
                <a:solidFill>
                  <a:schemeClr val="bg1"/>
                </a:solidFill>
                <a:latin typeface="PF Din Text Comp Pro X Thin" panose="02000306020000020004" pitchFamily="2" charset="0"/>
              </a:rPr>
              <a:t>Προοπτικό της Ακρόπολης κατά τον Μιχελή</a:t>
            </a:r>
            <a:endParaRPr lang="el-GR" sz="1600" spc="300" dirty="0">
              <a:solidFill>
                <a:schemeClr val="bg1"/>
              </a:solidFill>
              <a:latin typeface="PF Din Text Comp Pro X Thin" panose="02000306020000020004" pitchFamily="2" charset="0"/>
            </a:endParaRPr>
          </a:p>
        </p:txBody>
      </p:sp>
    </p:spTree>
    <p:extLst>
      <p:ext uri="{BB962C8B-B14F-4D97-AF65-F5344CB8AC3E}">
        <p14:creationId xmlns:p14="http://schemas.microsoft.com/office/powerpoint/2010/main" val="40650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261095"/>
            <a:ext cx="6120384" cy="376468"/>
          </a:xfrm>
          <a:prstGeom prst="rect">
            <a:avLst/>
          </a:prstGeom>
          <a:noFill/>
        </p:spPr>
        <p:txBody>
          <a:bodyPr wrap="none" lIns="0" tIns="0" rIns="0" bIns="0">
            <a:noAutofit/>
          </a:bodyPr>
          <a:lstStyle/>
          <a:p>
            <a:pPr indent="0"/>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Διατριβή του Δοξιάδη- </a:t>
            </a:r>
            <a:r>
              <a:rPr lang="en-US"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O </a:t>
            </a:r>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Δάσκαλος </a:t>
            </a:r>
            <a:r>
              <a:rPr lang="el-GR" sz="2000" spc="300" dirty="0" err="1">
                <a:solidFill>
                  <a:srgbClr val="FFFFFF"/>
                </a:solidFill>
                <a:effectLst>
                  <a:outerShdw blurRad="38100" dist="38100" dir="2700000" algn="tl">
                    <a:srgbClr val="000000">
                      <a:alpha val="43137"/>
                    </a:srgbClr>
                  </a:outerShdw>
                </a:effectLst>
                <a:latin typeface="PF Din Text Comp Pro Light" panose="02000000000000000000" pitchFamily="2" charset="0"/>
              </a:rPr>
              <a:t>Πικιώνης</a:t>
            </a:r>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endPar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endParaRP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a:extLst>
              <a:ext uri="{FF2B5EF4-FFF2-40B4-BE49-F238E27FC236}">
                <a16:creationId xmlns:a16="http://schemas.microsoft.com/office/drawing/2014/main" id="{F1531E6E-2284-4EE3-B832-15DC8B5B85FE}"/>
              </a:ext>
            </a:extLst>
          </p:cNvPr>
          <p:cNvPicPr>
            <a:picLocks noChangeAspect="1"/>
          </p:cNvPicPr>
          <p:nvPr/>
        </p:nvPicPr>
        <p:blipFill rotWithShape="1">
          <a:blip r:embed="rId2"/>
          <a:srcRect l="3331" t="7179" r="3614" b="5486"/>
          <a:stretch/>
        </p:blipFill>
        <p:spPr>
          <a:xfrm>
            <a:off x="0" y="813816"/>
            <a:ext cx="9156700" cy="5262960"/>
          </a:xfrm>
          <a:prstGeom prst="rect">
            <a:avLst/>
          </a:prstGeom>
        </p:spPr>
      </p:pic>
      <p:sp>
        <p:nvSpPr>
          <p:cNvPr id="10" name="TextBox 9">
            <a:extLst>
              <a:ext uri="{FF2B5EF4-FFF2-40B4-BE49-F238E27FC236}">
                <a16:creationId xmlns:a16="http://schemas.microsoft.com/office/drawing/2014/main" id="{D63D5C54-F228-48DA-9233-E59952229ECD}"/>
              </a:ext>
            </a:extLst>
          </p:cNvPr>
          <p:cNvSpPr txBox="1"/>
          <p:nvPr/>
        </p:nvSpPr>
        <p:spPr>
          <a:xfrm>
            <a:off x="0" y="6253029"/>
            <a:ext cx="8867163" cy="477054"/>
          </a:xfrm>
          <a:prstGeom prst="rect">
            <a:avLst/>
          </a:prstGeom>
          <a:noFill/>
        </p:spPr>
        <p:txBody>
          <a:bodyPr wrap="square">
            <a:spAutoFit/>
          </a:bodyPr>
          <a:lstStyle/>
          <a:p>
            <a:pPr algn="l"/>
            <a:r>
              <a:rPr lang="el-GR" sz="900" b="1" u="none" strike="noStrike" spc="300" baseline="0" dirty="0">
                <a:solidFill>
                  <a:schemeClr val="bg1"/>
                </a:solidFill>
                <a:effectLst>
                  <a:outerShdw blurRad="38100" dist="38100" dir="2700000" algn="tl">
                    <a:srgbClr val="000000">
                      <a:alpha val="43137"/>
                    </a:srgbClr>
                  </a:outerShdw>
                </a:effectLst>
                <a:latin typeface="PF Din Text Comp Pro X Thin" panose="02000306020000020004" pitchFamily="2" charset="0"/>
              </a:rPr>
              <a:t> </a:t>
            </a:r>
            <a:r>
              <a:rPr lang="el-GR" sz="1600" b="1" u="none" strike="noStrike" spc="300" baseline="0" dirty="0">
                <a:solidFill>
                  <a:schemeClr val="bg1"/>
                </a:solidFill>
                <a:effectLst>
                  <a:outerShdw blurRad="38100" dist="38100" dir="2700000" algn="tl">
                    <a:srgbClr val="000000">
                      <a:alpha val="43137"/>
                    </a:srgbClr>
                  </a:outerShdw>
                </a:effectLst>
                <a:latin typeface="PF Din Text Comp Pro X Thin" panose="02000306020000020004" pitchFamily="2" charset="0"/>
              </a:rPr>
              <a:t>Εκθετήριο ειδών λαϊκής τέχνης (1938).</a:t>
            </a:r>
          </a:p>
          <a:p>
            <a:pPr algn="l"/>
            <a:r>
              <a:rPr lang="el-GR" sz="900" b="1" u="none" strike="noStrike" spc="300" baseline="0" dirty="0">
                <a:solidFill>
                  <a:schemeClr val="bg1"/>
                </a:solidFill>
                <a:effectLst>
                  <a:outerShdw blurRad="38100" dist="38100" dir="2700000" algn="tl">
                    <a:srgbClr val="000000">
                      <a:alpha val="43137"/>
                    </a:srgbClr>
                  </a:outerShdw>
                </a:effectLst>
                <a:latin typeface="PF Din Text Comp Pro X Thin" panose="02000306020000020004" pitchFamily="2" charset="0"/>
              </a:rPr>
              <a:t> (Πηγή: Δημήτρης </a:t>
            </a:r>
            <a:r>
              <a:rPr lang="el-GR" sz="900" b="1" u="none" strike="noStrike" spc="300" baseline="0" dirty="0" err="1">
                <a:solidFill>
                  <a:schemeClr val="bg1"/>
                </a:solidFill>
                <a:effectLst>
                  <a:outerShdw blurRad="38100" dist="38100" dir="2700000" algn="tl">
                    <a:srgbClr val="000000">
                      <a:alpha val="43137"/>
                    </a:srgbClr>
                  </a:outerShdw>
                </a:effectLst>
                <a:latin typeface="PF Din Text Comp Pro X Thin" panose="02000306020000020004" pitchFamily="2" charset="0"/>
              </a:rPr>
              <a:t>Πικιώνης</a:t>
            </a:r>
            <a:r>
              <a:rPr lang="el-GR" sz="900" b="1" u="none" strike="noStrike" spc="300" baseline="0" dirty="0">
                <a:solidFill>
                  <a:schemeClr val="bg1"/>
                </a:solidFill>
                <a:effectLst>
                  <a:outerShdw blurRad="38100" dist="38100" dir="2700000" algn="tl">
                    <a:srgbClr val="000000">
                      <a:alpha val="43137"/>
                    </a:srgbClr>
                  </a:outerShdw>
                </a:effectLst>
                <a:latin typeface="PF Din Text Comp Pro X Thin" panose="02000306020000020004" pitchFamily="2" charset="0"/>
              </a:rPr>
              <a:t>, 1887-1968, Αθήνα: εκδόσεις </a:t>
            </a:r>
            <a:r>
              <a:rPr lang="el-GR" sz="900" b="1" u="none" strike="noStrike" spc="300" baseline="0" dirty="0" err="1">
                <a:solidFill>
                  <a:schemeClr val="bg1"/>
                </a:solidFill>
                <a:effectLst>
                  <a:outerShdw blurRad="38100" dist="38100" dir="2700000" algn="tl">
                    <a:srgbClr val="000000">
                      <a:alpha val="43137"/>
                    </a:srgbClr>
                  </a:outerShdw>
                </a:effectLst>
                <a:latin typeface="PF Din Text Comp Pro X Thin" panose="02000306020000020004" pitchFamily="2" charset="0"/>
              </a:rPr>
              <a:t>Μπάστα</a:t>
            </a:r>
            <a:r>
              <a:rPr lang="el-GR" sz="900" b="1" u="none" strike="noStrike" spc="300" baseline="0" dirty="0">
                <a:solidFill>
                  <a:schemeClr val="bg1"/>
                </a:solidFill>
                <a:effectLst>
                  <a:outerShdw blurRad="38100" dist="38100" dir="2700000" algn="tl">
                    <a:srgbClr val="000000">
                      <a:alpha val="43137"/>
                    </a:srgbClr>
                  </a:outerShdw>
                </a:effectLst>
                <a:latin typeface="PF Din Text Comp Pro X Thin" panose="02000306020000020004" pitchFamily="2" charset="0"/>
              </a:rPr>
              <a:t> – </a:t>
            </a:r>
            <a:r>
              <a:rPr lang="el-GR" sz="900" b="1" u="none" strike="noStrike" spc="300" baseline="0" dirty="0" err="1">
                <a:solidFill>
                  <a:schemeClr val="bg1"/>
                </a:solidFill>
                <a:effectLst>
                  <a:outerShdw blurRad="38100" dist="38100" dir="2700000" algn="tl">
                    <a:srgbClr val="000000">
                      <a:alpha val="43137"/>
                    </a:srgbClr>
                  </a:outerShdw>
                </a:effectLst>
                <a:latin typeface="PF Din Text Comp Pro X Thin" panose="02000306020000020004" pitchFamily="2" charset="0"/>
              </a:rPr>
              <a:t>Πλέσσα</a:t>
            </a:r>
            <a:r>
              <a:rPr lang="el-GR" sz="900" b="1" u="none" strike="noStrike" spc="300" baseline="0" dirty="0">
                <a:solidFill>
                  <a:schemeClr val="bg1"/>
                </a:solidFill>
                <a:effectLst>
                  <a:outerShdw blurRad="38100" dist="38100" dir="2700000" algn="tl">
                    <a:srgbClr val="000000">
                      <a:alpha val="43137"/>
                    </a:srgbClr>
                  </a:outerShdw>
                </a:effectLst>
                <a:latin typeface="PF Din Text Comp Pro X Thin" panose="02000306020000020004" pitchFamily="2" charset="0"/>
              </a:rPr>
              <a:t>, 1994).</a:t>
            </a:r>
            <a:endParaRPr lang="el-GR" sz="900" spc="300" dirty="0">
              <a:solidFill>
                <a:schemeClr val="bg1"/>
              </a:solidFill>
              <a:effectLst>
                <a:outerShdw blurRad="38100" dist="38100" dir="2700000" algn="tl">
                  <a:srgbClr val="000000">
                    <a:alpha val="43137"/>
                  </a:srgbClr>
                </a:outerShdw>
              </a:effectLst>
              <a:latin typeface="PF Din Text Comp Pro X Thin" panose="02000306020000020004" pitchFamily="2" charset="0"/>
            </a:endParaRPr>
          </a:p>
        </p:txBody>
      </p:sp>
    </p:spTree>
    <p:extLst>
      <p:ext uri="{BB962C8B-B14F-4D97-AF65-F5344CB8AC3E}">
        <p14:creationId xmlns:p14="http://schemas.microsoft.com/office/powerpoint/2010/main" val="4267742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3A9B1A-4E3C-4AA5-A829-C30C68EDBB70}"/>
              </a:ext>
            </a:extLst>
          </p:cNvPr>
          <p:cNvSpPr/>
          <p:nvPr/>
        </p:nvSpPr>
        <p:spPr>
          <a:xfrm>
            <a:off x="0" y="536895"/>
            <a:ext cx="9156700" cy="564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261095"/>
            <a:ext cx="6120384" cy="838198"/>
          </a:xfrm>
          <a:prstGeom prst="rect">
            <a:avLst/>
          </a:prstGeom>
          <a:noFill/>
        </p:spPr>
        <p:txBody>
          <a:bodyPr wrap="none" lIns="0" tIns="0" rIns="0" bIns="0">
            <a:noAutofit/>
          </a:bodyPr>
          <a:lstStyle/>
          <a:p>
            <a:pPr indent="0"/>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a:t>
            </a:r>
            <a:r>
              <a:rPr lang="el-GR" sz="2000" spc="300" dirty="0" err="1">
                <a:solidFill>
                  <a:srgbClr val="FFFFFF"/>
                </a:solidFill>
                <a:effectLst>
                  <a:outerShdw blurRad="38100" dist="38100" dir="2700000" algn="tl">
                    <a:srgbClr val="000000">
                      <a:alpha val="43137"/>
                    </a:srgbClr>
                  </a:outerShdw>
                </a:effectLst>
                <a:latin typeface="PF Din Text Comp Pro Light" panose="02000000000000000000" pitchFamily="2" charset="0"/>
              </a:rPr>
              <a:t>Οικουμενόπολη</a:t>
            </a:r>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η πόλη του μέλλοντος του Δοξιάδη</a:t>
            </a:r>
            <a:endPar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endParaRP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a:extLst>
              <a:ext uri="{FF2B5EF4-FFF2-40B4-BE49-F238E27FC236}">
                <a16:creationId xmlns:a16="http://schemas.microsoft.com/office/drawing/2014/main" id="{AA139829-761F-4D6A-925F-491C34975ED7}"/>
              </a:ext>
            </a:extLst>
          </p:cNvPr>
          <p:cNvPicPr>
            <a:picLocks noChangeAspect="1"/>
          </p:cNvPicPr>
          <p:nvPr/>
        </p:nvPicPr>
        <p:blipFill>
          <a:blip r:embed="rId2"/>
          <a:stretch>
            <a:fillRect/>
          </a:stretch>
        </p:blipFill>
        <p:spPr>
          <a:xfrm>
            <a:off x="0" y="816379"/>
            <a:ext cx="9156700" cy="5244291"/>
          </a:xfrm>
          <a:prstGeom prst="rect">
            <a:avLst/>
          </a:prstGeom>
        </p:spPr>
      </p:pic>
    </p:spTree>
    <p:extLst>
      <p:ext uri="{BB962C8B-B14F-4D97-AF65-F5344CB8AC3E}">
        <p14:creationId xmlns:p14="http://schemas.microsoft.com/office/powerpoint/2010/main" val="972861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3A9B1A-4E3C-4AA5-A829-C30C68EDBB70}"/>
              </a:ext>
            </a:extLst>
          </p:cNvPr>
          <p:cNvSpPr/>
          <p:nvPr/>
        </p:nvSpPr>
        <p:spPr>
          <a:xfrm>
            <a:off x="0" y="536895"/>
            <a:ext cx="9156700" cy="564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261095"/>
            <a:ext cx="6120384" cy="552721"/>
          </a:xfrm>
          <a:prstGeom prst="rect">
            <a:avLst/>
          </a:prstGeom>
          <a:noFill/>
        </p:spPr>
        <p:txBody>
          <a:bodyPr wrap="none" lIns="0" tIns="0" rIns="0" bIns="0">
            <a:noAutofit/>
          </a:bodyPr>
          <a:lstStyle/>
          <a:p>
            <a:pPr indent="0"/>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Το μέγεθος του αστικού πληθυσμού στον κόσμο - </a:t>
            </a:r>
            <a:r>
              <a:rPr lang="en-US"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WWF</a:t>
            </a:r>
            <a:endPar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endParaRP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Picture 3">
            <a:extLst>
              <a:ext uri="{FF2B5EF4-FFF2-40B4-BE49-F238E27FC236}">
                <a16:creationId xmlns:a16="http://schemas.microsoft.com/office/drawing/2014/main" id="{44FFAC9C-ADB3-4C57-9E25-B67371D86C09}"/>
              </a:ext>
            </a:extLst>
          </p:cNvPr>
          <p:cNvPicPr>
            <a:picLocks noChangeAspect="1"/>
          </p:cNvPicPr>
          <p:nvPr/>
        </p:nvPicPr>
        <p:blipFill>
          <a:blip r:embed="rId2"/>
          <a:stretch>
            <a:fillRect/>
          </a:stretch>
        </p:blipFill>
        <p:spPr>
          <a:xfrm>
            <a:off x="0" y="1276135"/>
            <a:ext cx="9156700" cy="4324780"/>
          </a:xfrm>
          <a:prstGeom prst="rect">
            <a:avLst/>
          </a:prstGeom>
        </p:spPr>
      </p:pic>
    </p:spTree>
    <p:extLst>
      <p:ext uri="{BB962C8B-B14F-4D97-AF65-F5344CB8AC3E}">
        <p14:creationId xmlns:p14="http://schemas.microsoft.com/office/powerpoint/2010/main" val="3271898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6B15B7-3996-4D9A-8082-F1FAFCFE5716}"/>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rotWithShape="1">
          <a:blip r:embed="rId2"/>
          <a:srcRect b="14647"/>
          <a:stretch/>
        </p:blipFill>
        <p:spPr>
          <a:xfrm>
            <a:off x="0" y="829056"/>
            <a:ext cx="9144000" cy="5135516"/>
          </a:xfrm>
          <a:prstGeom prst="rect">
            <a:avLst/>
          </a:prstGeom>
          <a:ln>
            <a:noFill/>
          </a:ln>
        </p:spPr>
      </p:pic>
      <p:sp>
        <p:nvSpPr>
          <p:cNvPr id="3" name="Rectangle 2"/>
          <p:cNvSpPr/>
          <p:nvPr/>
        </p:nvSpPr>
        <p:spPr>
          <a:xfrm>
            <a:off x="417576" y="323088"/>
            <a:ext cx="6120384" cy="201168"/>
          </a:xfrm>
          <a:prstGeom prst="rect">
            <a:avLst/>
          </a:prstGeom>
          <a:solidFill>
            <a:srgbClr val="7F7F7F"/>
          </a:solidFill>
        </p:spPr>
        <p:txBody>
          <a:bodyPr wrap="none" lIns="0" tIns="0" rIns="0" bIns="0">
            <a:noAutofit/>
          </a:bodyPr>
          <a:lstStyle/>
          <a:p>
            <a:pPr indent="0"/>
            <a:r>
              <a:rPr lang="el" sz="2000" b="1" spc="300" dirty="0">
                <a:solidFill>
                  <a:srgbClr val="FFFFFF"/>
                </a:solidFill>
                <a:latin typeface="PF Din Text Comp Pro X Thin" panose="02000306020000020004" pitchFamily="2" charset="0"/>
              </a:rPr>
              <a:t>ΙΣΛΑΜΑΜΠΑΝΤ : Η ΔΗΜΙΟΥΡΓΙΑ ΜΙΑΣ ΝΕΑΣ ΠΡΩΤΕΥΟΥΣΑΣ</a:t>
            </a: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78A58-3A3E-4093-8F4C-BBF824D46E61}"/>
              </a:ext>
            </a:extLst>
          </p:cNvPr>
          <p:cNvSpPr/>
          <p:nvPr/>
        </p:nvSpPr>
        <p:spPr>
          <a:xfrm>
            <a:off x="0" y="911352"/>
            <a:ext cx="9156700" cy="5279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289560" y="911352"/>
            <a:ext cx="8375904" cy="5279136"/>
          </a:xfrm>
          <a:prstGeom prst="rect">
            <a:avLst/>
          </a:prstGeom>
        </p:spPr>
      </p:pic>
      <p:sp>
        <p:nvSpPr>
          <p:cNvPr id="12" name="TextBox 11">
            <a:extLst>
              <a:ext uri="{FF2B5EF4-FFF2-40B4-BE49-F238E27FC236}">
                <a16:creationId xmlns:a16="http://schemas.microsoft.com/office/drawing/2014/main" id="{50CE9274-D100-460C-A755-30A265F966DB}"/>
              </a:ext>
            </a:extLst>
          </p:cNvPr>
          <p:cNvSpPr txBox="1"/>
          <p:nvPr/>
        </p:nvSpPr>
        <p:spPr>
          <a:xfrm>
            <a:off x="1098957" y="1811982"/>
            <a:ext cx="2281806" cy="3539430"/>
          </a:xfrm>
          <a:prstGeom prst="rect">
            <a:avLst/>
          </a:prstGeom>
          <a:noFill/>
        </p:spPr>
        <p:txBody>
          <a:bodyPr wrap="square" rtlCol="0">
            <a:spAutoFit/>
          </a:bodyPr>
          <a:lstStyle/>
          <a:p>
            <a:pPr algn="ctr"/>
            <a:r>
              <a:rPr lang="en-US" sz="3200" b="1" i="0" u="none" strike="noStrike" baseline="0" dirty="0">
                <a:solidFill>
                  <a:srgbClr val="FFFFFF"/>
                </a:solidFill>
                <a:latin typeface="PF Din Text Comp Pro X Thin" panose="02000306020000020004" pitchFamily="2" charset="0"/>
              </a:rPr>
              <a:t>If we do not</a:t>
            </a:r>
          </a:p>
          <a:p>
            <a:pPr algn="ctr"/>
            <a:r>
              <a:rPr lang="en-US" sz="3200" b="1" i="0" u="none" strike="noStrike" baseline="0" dirty="0">
                <a:solidFill>
                  <a:srgbClr val="FFFFFF"/>
                </a:solidFill>
                <a:latin typeface="PF Din Text Comp Pro X Thin" panose="02000306020000020004" pitchFamily="2" charset="0"/>
              </a:rPr>
              <a:t>understand</a:t>
            </a:r>
          </a:p>
          <a:p>
            <a:pPr algn="ctr"/>
            <a:r>
              <a:rPr lang="en-US" sz="3200" b="1" i="0" u="none" strike="noStrike" baseline="0" dirty="0">
                <a:solidFill>
                  <a:srgbClr val="FFFFFF"/>
                </a:solidFill>
                <a:latin typeface="PF Din Text Comp Pro X Thin" panose="02000306020000020004" pitchFamily="2" charset="0"/>
              </a:rPr>
              <a:t>furn</a:t>
            </a:r>
            <a:r>
              <a:rPr lang="en-US" sz="3200" b="1" dirty="0">
                <a:solidFill>
                  <a:srgbClr val="FFFFFF"/>
                </a:solidFill>
                <a:latin typeface="PF Din Text Comp Pro X Thin" panose="02000306020000020004" pitchFamily="2" charset="0"/>
              </a:rPr>
              <a:t>i</a:t>
            </a:r>
            <a:r>
              <a:rPr lang="en-US" sz="3200" b="1" i="0" u="none" strike="noStrike" baseline="0" dirty="0">
                <a:solidFill>
                  <a:srgbClr val="FFFFFF"/>
                </a:solidFill>
                <a:latin typeface="PF Din Text Comp Pro X Thin" panose="02000306020000020004" pitchFamily="2" charset="0"/>
              </a:rPr>
              <a:t>ture,</a:t>
            </a:r>
          </a:p>
          <a:p>
            <a:pPr algn="ctr"/>
            <a:r>
              <a:rPr lang="en-US" sz="3200" b="1" i="0" u="none" strike="noStrike" baseline="0" dirty="0">
                <a:solidFill>
                  <a:srgbClr val="FFFFFF"/>
                </a:solidFill>
                <a:latin typeface="PF Din Text Comp Pro X Thin" panose="02000306020000020004" pitchFamily="2" charset="0"/>
              </a:rPr>
              <a:t>we cannot</a:t>
            </a:r>
          </a:p>
          <a:p>
            <a:pPr algn="ctr"/>
            <a:r>
              <a:rPr lang="en-US" sz="3200" b="1" i="0" u="none" strike="noStrike" baseline="0" dirty="0">
                <a:solidFill>
                  <a:srgbClr val="FFFFFF"/>
                </a:solidFill>
                <a:latin typeface="PF Din Text Comp Pro X Thin" panose="02000306020000020004" pitchFamily="2" charset="0"/>
              </a:rPr>
              <a:t>understand</a:t>
            </a:r>
          </a:p>
          <a:p>
            <a:pPr algn="ctr"/>
            <a:r>
              <a:rPr lang="en-US" sz="3200" b="1" i="0" u="none" strike="noStrike" baseline="0" dirty="0">
                <a:solidFill>
                  <a:srgbClr val="FFFFFF"/>
                </a:solidFill>
                <a:latin typeface="PF Din Text Comp Pro X Thin" panose="02000306020000020004" pitchFamily="2" charset="0"/>
              </a:rPr>
              <a:t>the city.</a:t>
            </a:r>
            <a:endParaRPr lang="en-US" sz="2800" i="0" u="none" strike="noStrike" baseline="0" dirty="0">
              <a:solidFill>
                <a:srgbClr val="FFFFFF"/>
              </a:solidFill>
              <a:latin typeface="PF Din Text Comp Pro X Thin" panose="02000306020000020004" pitchFamily="2" charset="0"/>
            </a:endParaRPr>
          </a:p>
          <a:p>
            <a:pPr algn="ctr"/>
            <a:r>
              <a:rPr lang="en-US" sz="1600" u="none" strike="noStrike" baseline="0" dirty="0">
                <a:solidFill>
                  <a:srgbClr val="FFFFFF"/>
                </a:solidFill>
                <a:latin typeface="Bad Script" panose="02000000000000000000" pitchFamily="2" charset="0"/>
              </a:rPr>
              <a:t>- Konstantinos A. </a:t>
            </a:r>
            <a:r>
              <a:rPr lang="en-US" sz="1600" u="none" strike="noStrike" baseline="0" dirty="0" err="1">
                <a:solidFill>
                  <a:srgbClr val="FFFFFF"/>
                </a:solidFill>
                <a:latin typeface="Bad Script" panose="02000000000000000000" pitchFamily="2" charset="0"/>
              </a:rPr>
              <a:t>Doxiadis</a:t>
            </a:r>
            <a:endParaRPr lang="el-GR" sz="1600" dirty="0"/>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254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442728-9EE9-4864-B571-466105DD4102}"/>
              </a:ext>
            </a:extLst>
          </p:cNvPr>
          <p:cNvSpPr/>
          <p:nvPr/>
        </p:nvSpPr>
        <p:spPr>
          <a:xfrm>
            <a:off x="0" y="0"/>
            <a:ext cx="9140952"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3048" y="838200"/>
            <a:ext cx="9137904" cy="5148072"/>
          </a:xfrm>
          <a:prstGeom prst="rect">
            <a:avLst/>
          </a:prstGeom>
        </p:spPr>
      </p:pic>
      <p:sp>
        <p:nvSpPr>
          <p:cNvPr id="3" name="Rectangle 2"/>
          <p:cNvSpPr/>
          <p:nvPr/>
        </p:nvSpPr>
        <p:spPr>
          <a:xfrm>
            <a:off x="417576" y="323088"/>
            <a:ext cx="5023104" cy="201168"/>
          </a:xfrm>
          <a:prstGeom prst="rect">
            <a:avLst/>
          </a:prstGeom>
          <a:noFill/>
        </p:spPr>
        <p:txBody>
          <a:bodyPr wrap="none" lIns="0" tIns="0" rIns="0" bIns="0">
            <a:noAutofit/>
          </a:bodyPr>
          <a:lstStyle/>
          <a:p>
            <a:pPr indent="0"/>
            <a:r>
              <a:rPr lang="el" sz="2000" b="1" spc="300" dirty="0">
                <a:solidFill>
                  <a:srgbClr val="FFFFFF"/>
                </a:solidFill>
                <a:latin typeface="PF Din Text Comp Pro X Thin" panose="02000306020000020004" pitchFamily="2" charset="0"/>
              </a:rPr>
              <a:t>ΙΣΛΑΜΑΜΠΑΝΤ - Η ΠΡΩΤΕΥΟΥΣΑ ΤΟΥ ΠΑΚΙΣΤΑΝ</a:t>
            </a:r>
          </a:p>
        </p:txBody>
      </p:sp>
      <p:sp>
        <p:nvSpPr>
          <p:cNvPr id="4" name="Rectangle 3"/>
          <p:cNvSpPr/>
          <p:nvPr/>
        </p:nvSpPr>
        <p:spPr>
          <a:xfrm>
            <a:off x="374904" y="6291072"/>
            <a:ext cx="6108192" cy="195072"/>
          </a:xfrm>
          <a:prstGeom prst="rect">
            <a:avLst/>
          </a:prstGeom>
          <a:solidFill>
            <a:srgbClr val="102540"/>
          </a:solidFill>
        </p:spPr>
        <p:txBody>
          <a:bodyPr wrap="none" lIns="0" tIns="0" rIns="0" bIns="0">
            <a:noAutofit/>
          </a:bodyPr>
          <a:lstStyle/>
          <a:p>
            <a:pPr indent="0"/>
            <a:r>
              <a:rPr lang="el" sz="1400" spc="300" dirty="0">
                <a:solidFill>
                  <a:srgbClr val="FFFFFF"/>
                </a:solidFill>
                <a:latin typeface="PF Din Text Comp Pro" panose="02000506020000020004" pitchFamily="2" charset="0"/>
              </a:rPr>
              <a:t>Ισλαμαμπάντ, Πακιστάν | Ένα από τα πιο γνωστά έργα πολεοδομίας του Δοξιάδη</a:t>
            </a:r>
            <a:r>
              <a:rPr lang="el" sz="1400" b="1" dirty="0">
                <a:solidFill>
                  <a:srgbClr val="FFFFFF"/>
                </a:solidFill>
                <a:latin typeface="Calibri"/>
              </a:rPr>
              <a:t>.</a:t>
            </a:r>
          </a:p>
        </p:txBody>
      </p:sp>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0254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22960"/>
            <a:ext cx="9144000" cy="5163312"/>
          </a:xfrm>
          <a:prstGeom prst="rect">
            <a:avLst/>
          </a:prstGeom>
          <a:ln>
            <a:noFill/>
          </a:ln>
        </p:spPr>
      </p:pic>
      <p:sp>
        <p:nvSpPr>
          <p:cNvPr id="4" name="Rectangle 3"/>
          <p:cNvSpPr/>
          <p:nvPr/>
        </p:nvSpPr>
        <p:spPr>
          <a:xfrm>
            <a:off x="197866" y="6284976"/>
            <a:ext cx="8748268" cy="396240"/>
          </a:xfrm>
          <a:prstGeom prst="rect">
            <a:avLst/>
          </a:prstGeom>
          <a:solidFill>
            <a:srgbClr val="102540"/>
          </a:solidFill>
        </p:spPr>
        <p:txBody>
          <a:bodyPr lIns="0" tIns="0" rIns="0" bIns="0">
            <a:noAutofit/>
          </a:bodyPr>
          <a:lstStyle/>
          <a:p>
            <a:pPr marL="1949772" indent="-2019300">
              <a:lnSpc>
                <a:spcPct val="97000"/>
              </a:lnSpc>
            </a:pPr>
            <a:r>
              <a:rPr lang="el" sz="1400" b="1" spc="300" dirty="0">
                <a:solidFill>
                  <a:srgbClr val="FFFFFF"/>
                </a:solidFill>
                <a:latin typeface="PF Din Text Comp Pro X Thin" panose="02000306020000020004" pitchFamily="2" charset="0"/>
              </a:rPr>
              <a:t>Ισλαμαμπάντ, Πακιστάν | Το ρυθμιστικό σχέδιο της πόλης, το οποίο βασίστηκε σε ένα σχέδιο πλέγματος τριγωνικού σχήματος, με την κορυφή του προς τους λόφους </a:t>
            </a:r>
            <a:r>
              <a:rPr lang="en-US" sz="1400" b="1" spc="300" dirty="0">
                <a:solidFill>
                  <a:srgbClr val="FFFFFF"/>
                </a:solidFill>
                <a:latin typeface="PF Din Text Comp Pro X Thin" panose="02000306020000020004" pitchFamily="2" charset="0"/>
              </a:rPr>
              <a:t>Margalla</a:t>
            </a:r>
          </a:p>
        </p:txBody>
      </p:sp>
      <p:sp>
        <p:nvSpPr>
          <p:cNvPr id="6" name="Rectangle 5">
            <a:extLst>
              <a:ext uri="{FF2B5EF4-FFF2-40B4-BE49-F238E27FC236}">
                <a16:creationId xmlns:a16="http://schemas.microsoft.com/office/drawing/2014/main" id="{65FE85AE-3AED-46A6-9887-DB972609D86C}"/>
              </a:ext>
            </a:extLst>
          </p:cNvPr>
          <p:cNvSpPr/>
          <p:nvPr/>
        </p:nvSpPr>
        <p:spPr>
          <a:xfrm>
            <a:off x="0" y="0"/>
            <a:ext cx="9140952"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a:extLst>
              <a:ext uri="{FF2B5EF4-FFF2-40B4-BE49-F238E27FC236}">
                <a16:creationId xmlns:a16="http://schemas.microsoft.com/office/drawing/2014/main" id="{C517C7E9-0268-4439-8C49-7B0A0223CBD3}"/>
              </a:ext>
            </a:extLst>
          </p:cNvPr>
          <p:cNvSpPr/>
          <p:nvPr/>
        </p:nvSpPr>
        <p:spPr>
          <a:xfrm>
            <a:off x="417576" y="323088"/>
            <a:ext cx="5023104" cy="201168"/>
          </a:xfrm>
          <a:prstGeom prst="rect">
            <a:avLst/>
          </a:prstGeom>
          <a:noFill/>
        </p:spPr>
        <p:txBody>
          <a:bodyPr wrap="none" lIns="0" tIns="0" rIns="0" bIns="0">
            <a:noAutofit/>
          </a:bodyPr>
          <a:lstStyle/>
          <a:p>
            <a:pPr indent="0"/>
            <a:r>
              <a:rPr lang="el" sz="2000" b="1" spc="300" dirty="0">
                <a:solidFill>
                  <a:srgbClr val="FFFFFF"/>
                </a:solidFill>
                <a:latin typeface="PF Din Text Comp Pro X Thin" panose="02000306020000020004" pitchFamily="2" charset="0"/>
              </a:rPr>
              <a:t>ΙΣΛΑΜΑΜΠΑΝΤ - Η ΠΡΩΤΕΥΟΥΣΑ ΤΟΥ ΠΑΚΙΣΤΑΝ</a:t>
            </a:r>
          </a:p>
        </p:txBody>
      </p:sp>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9FCFC"/>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3F9730-BD08-4737-957A-47DF6D37CEE5}"/>
              </a:ext>
            </a:extLst>
          </p:cNvPr>
          <p:cNvSpPr/>
          <p:nvPr/>
        </p:nvSpPr>
        <p:spPr>
          <a:xfrm>
            <a:off x="0" y="5669281"/>
            <a:ext cx="9156700" cy="120776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icture 4">
            <a:extLst>
              <a:ext uri="{FF2B5EF4-FFF2-40B4-BE49-F238E27FC236}">
                <a16:creationId xmlns:a16="http://schemas.microsoft.com/office/drawing/2014/main" id="{97D1D8E1-8497-4CC6-AFCB-F9752663E306}"/>
              </a:ext>
            </a:extLst>
          </p:cNvPr>
          <p:cNvPicPr>
            <a:picLocks noChangeAspect="1"/>
          </p:cNvPicPr>
          <p:nvPr/>
        </p:nvPicPr>
        <p:blipFill rotWithShape="1">
          <a:blip r:embed="rId2"/>
          <a:srcRect t="6204"/>
          <a:stretch/>
        </p:blipFill>
        <p:spPr>
          <a:xfrm>
            <a:off x="-15748" y="838200"/>
            <a:ext cx="9172448" cy="4831081"/>
          </a:xfrm>
          <a:prstGeom prst="rect">
            <a:avLst/>
          </a:prstGeom>
        </p:spPr>
      </p:pic>
      <p:sp>
        <p:nvSpPr>
          <p:cNvPr id="4" name="Rectangle 3"/>
          <p:cNvSpPr/>
          <p:nvPr/>
        </p:nvSpPr>
        <p:spPr>
          <a:xfrm>
            <a:off x="239268" y="5885688"/>
            <a:ext cx="8662416" cy="880871"/>
          </a:xfrm>
          <a:prstGeom prst="rect">
            <a:avLst/>
          </a:prstGeom>
          <a:noFill/>
          <a:ln>
            <a:noFill/>
          </a:ln>
        </p:spPr>
        <p:txBody>
          <a:bodyPr lIns="0" tIns="0" rIns="0" bIns="0">
            <a:noAutofit/>
          </a:bodyPr>
          <a:lstStyle/>
          <a:p>
            <a:pPr indent="0" algn="just">
              <a:lnSpc>
                <a:spcPct val="97000"/>
              </a:lnSpc>
            </a:pPr>
            <a:r>
              <a:rPr lang="el" sz="1400" b="1" spc="300" dirty="0">
                <a:solidFill>
                  <a:srgbClr val="FFFFFF"/>
                </a:solidFill>
                <a:latin typeface="PF Din Text Comp Pro X Thin" panose="02000306020000020004" pitchFamily="2" charset="0"/>
              </a:rPr>
              <a:t>Ισλαμαμπάντ, Πακιστάν | Το σχέδιο για το Ισλαμαμπάντ, χωρίζει τα αυτοκίνητα και τους ανθρώπους, επιτρέπει την εύκολη και οικονομικά προσιτή πρόσβαση στα μέσα μαζικής μεταφοράς και επιτρέπει τη χαμηλού κόστους σταδιακή επέκταση και ανάπτυξη χωρίς να χάνεται η ανθρώπινη κλίμακα των "κοινοτήτων".</a:t>
            </a:r>
          </a:p>
        </p:txBody>
      </p:sp>
      <p:sp>
        <p:nvSpPr>
          <p:cNvPr id="7" name="Rectangle 6">
            <a:extLst>
              <a:ext uri="{FF2B5EF4-FFF2-40B4-BE49-F238E27FC236}">
                <a16:creationId xmlns:a16="http://schemas.microsoft.com/office/drawing/2014/main" id="{9A54184F-7555-4261-A24A-272065F7AA1E}"/>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20314541-0BFE-43AC-A50C-F2AEF7230962}"/>
              </a:ext>
            </a:extLst>
          </p:cNvPr>
          <p:cNvSpPr/>
          <p:nvPr/>
        </p:nvSpPr>
        <p:spPr>
          <a:xfrm>
            <a:off x="417576" y="323088"/>
            <a:ext cx="5023104" cy="201168"/>
          </a:xfrm>
          <a:prstGeom prst="rect">
            <a:avLst/>
          </a:prstGeom>
          <a:noFill/>
        </p:spPr>
        <p:txBody>
          <a:bodyPr wrap="none" lIns="0" tIns="0" rIns="0" bIns="0">
            <a:noAutofit/>
          </a:bodyPr>
          <a:lstStyle/>
          <a:p>
            <a:pPr indent="0"/>
            <a:r>
              <a:rPr lang="el" sz="2000" b="1" spc="300" dirty="0">
                <a:solidFill>
                  <a:srgbClr val="FFFFFF"/>
                </a:solidFill>
                <a:latin typeface="PF Din Text Comp Pro X Thin" panose="02000306020000020004" pitchFamily="2" charset="0"/>
              </a:rPr>
              <a:t>ΙΣΛΑΜΑΜΠΑΝΤ - Η ΠΡΩΤΕΥΟΥΣΑ ΤΟΥ ΠΑΚΙΣΤΑΝ</a:t>
            </a:r>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040" y="1185672"/>
            <a:ext cx="4172712" cy="4468368"/>
          </a:xfrm>
          <a:prstGeom prst="rect">
            <a:avLst/>
          </a:prstGeom>
        </p:spPr>
      </p:pic>
      <p:sp>
        <p:nvSpPr>
          <p:cNvPr id="4" name="Rectangle 3"/>
          <p:cNvSpPr/>
          <p:nvPr/>
        </p:nvSpPr>
        <p:spPr>
          <a:xfrm>
            <a:off x="4790694" y="977282"/>
            <a:ext cx="4172712" cy="4673346"/>
          </a:xfrm>
          <a:prstGeom prst="rect">
            <a:avLst/>
          </a:prstGeom>
          <a:solidFill>
            <a:srgbClr val="FFFFFF"/>
          </a:solidFill>
        </p:spPr>
        <p:txBody>
          <a:bodyPr lIns="0" tIns="0" rIns="0" bIns="0">
            <a:noAutofit/>
          </a:bodyPr>
          <a:lstStyle/>
          <a:p>
            <a:pPr indent="0">
              <a:lnSpc>
                <a:spcPct val="97000"/>
              </a:lnSpc>
            </a:pPr>
            <a:r>
              <a:rPr lang="el" sz="2400" dirty="0">
                <a:latin typeface="Gabriola" panose="04040605051002020D02" pitchFamily="82" charset="0"/>
              </a:rPr>
              <a:t>Ο Δοξιάδης συμμετείχε στον σχεδιασμό αυτής της νέας πανεπιστημιούπολης στο Πακιστάν και χρησιμοποίησε οικιστικές αρχές για να δημιουργήσει μια πανεπιστημιούπολη που πίστευε ότι χτίστηκε για μια αληθινή «ανθρώπινη κλίμακα».</a:t>
            </a:r>
          </a:p>
          <a:p>
            <a:pPr indent="0" algn="just">
              <a:lnSpc>
                <a:spcPct val="97000"/>
              </a:lnSpc>
            </a:pPr>
            <a:r>
              <a:rPr lang="el" sz="2400" dirty="0">
                <a:latin typeface="Gabriola" panose="04040605051002020D02" pitchFamily="82" charset="0"/>
              </a:rPr>
              <a:t>Ο Δοξιάδης περιόρισε τον αριθμό των δρόμων στην πανεπιστημιούπολη, απαγορεύοντας τους από τις περιοχές των τάξεων. Όλα τα εκπαιδευτικά κτίρια αλληλοσυνδέονται για να επιτρέπουν στους ανθρώπους να περπατούν από το ένα στο άλλο. Οι αυλές παρέχουν ένα μέρος για συναντήσεις μεταξύ των ανθρώπων.</a:t>
            </a:r>
          </a:p>
        </p:txBody>
      </p:sp>
      <p:sp>
        <p:nvSpPr>
          <p:cNvPr id="6" name="Rectangle 5">
            <a:extLst>
              <a:ext uri="{FF2B5EF4-FFF2-40B4-BE49-F238E27FC236}">
                <a16:creationId xmlns:a16="http://schemas.microsoft.com/office/drawing/2014/main" id="{D8FC23F0-D72E-4DEB-876A-B160D78064FD}"/>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a:extLst>
              <a:ext uri="{FF2B5EF4-FFF2-40B4-BE49-F238E27FC236}">
                <a16:creationId xmlns:a16="http://schemas.microsoft.com/office/drawing/2014/main" id="{997D7B46-2DEC-4414-882A-E52AA409AC9E}"/>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a:extLst>
              <a:ext uri="{FF2B5EF4-FFF2-40B4-BE49-F238E27FC236}">
                <a16:creationId xmlns:a16="http://schemas.microsoft.com/office/drawing/2014/main" id="{FD5462C4-9841-4271-A0F3-7337C497CC5C}"/>
              </a:ext>
            </a:extLst>
          </p:cNvPr>
          <p:cNvSpPr/>
          <p:nvPr/>
        </p:nvSpPr>
        <p:spPr>
          <a:xfrm>
            <a:off x="320040" y="217932"/>
            <a:ext cx="5669280" cy="445406"/>
          </a:xfrm>
          <a:prstGeom prst="rect">
            <a:avLst/>
          </a:prstGeom>
          <a:noFill/>
        </p:spPr>
        <p:txBody>
          <a:bodyPr wrap="none" lIns="0" tIns="0" rIns="0" bIns="0">
            <a:noAutofit/>
          </a:bodyPr>
          <a:lstStyle/>
          <a:p>
            <a:pPr indent="0"/>
            <a:r>
              <a:rPr lang="el" sz="2400" b="1" spc="300" dirty="0">
                <a:solidFill>
                  <a:srgbClr val="FFFFFF"/>
                </a:solidFill>
                <a:latin typeface="PF Din Text Comp Pro X Thin" panose="02000306020000020004" pitchFamily="2" charset="0"/>
              </a:rPr>
              <a:t>ΙΣΛΑΜΑΜΠΑΝΤ - Η ΠΡΩΤΕΥΟΥΣΑ ΤΟΥ ΠΑΚΙΣΤΑΝ</a:t>
            </a:r>
          </a:p>
        </p:txBody>
      </p:sp>
    </p:spTree>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6F14D6-1F2C-4AD4-A6F1-9F616B054067}"/>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801624" y="1438656"/>
            <a:ext cx="3444240" cy="1697736"/>
          </a:xfrm>
          <a:prstGeom prst="rect">
            <a:avLst/>
          </a:prstGeom>
        </p:spPr>
      </p:pic>
      <p:pic>
        <p:nvPicPr>
          <p:cNvPr id="3" name="Picture 2"/>
          <p:cNvPicPr>
            <a:picLocks noChangeAspect="1"/>
          </p:cNvPicPr>
          <p:nvPr/>
        </p:nvPicPr>
        <p:blipFill>
          <a:blip r:embed="rId3"/>
          <a:stretch>
            <a:fillRect/>
          </a:stretch>
        </p:blipFill>
        <p:spPr>
          <a:xfrm>
            <a:off x="905256" y="3669792"/>
            <a:ext cx="3331464" cy="1938528"/>
          </a:xfrm>
          <a:prstGeom prst="rect">
            <a:avLst/>
          </a:prstGeom>
        </p:spPr>
      </p:pic>
      <p:sp>
        <p:nvSpPr>
          <p:cNvPr id="5" name="Rectangle 4"/>
          <p:cNvSpPr/>
          <p:nvPr/>
        </p:nvSpPr>
        <p:spPr>
          <a:xfrm>
            <a:off x="4864608" y="1606296"/>
            <a:ext cx="3605784" cy="2816352"/>
          </a:xfrm>
          <a:prstGeom prst="rect">
            <a:avLst/>
          </a:prstGeom>
          <a:solidFill>
            <a:srgbClr val="FFFFFF"/>
          </a:solidFill>
        </p:spPr>
        <p:txBody>
          <a:bodyPr lIns="0" tIns="0" rIns="0" bIns="0">
            <a:noAutofit/>
          </a:bodyPr>
          <a:lstStyle/>
          <a:p>
            <a:pPr indent="0">
              <a:lnSpc>
                <a:spcPct val="97000"/>
              </a:lnSpc>
            </a:pPr>
            <a:r>
              <a:rPr lang="el" sz="3200" dirty="0">
                <a:solidFill>
                  <a:srgbClr val="10253F"/>
                </a:solidFill>
                <a:latin typeface="Gabriola" panose="04040605051002020D02" pitchFamily="82" charset="0"/>
              </a:rPr>
              <a:t>Απαντώντας στα πρακτικά ερωτήματα: Γιατί;</a:t>
            </a:r>
          </a:p>
          <a:p>
            <a:pPr indent="508000">
              <a:lnSpc>
                <a:spcPct val="97000"/>
              </a:lnSpc>
            </a:pPr>
            <a:r>
              <a:rPr lang="el" sz="3200" dirty="0">
                <a:solidFill>
                  <a:srgbClr val="10253F"/>
                </a:solidFill>
                <a:latin typeface="Gabriola" panose="04040605051002020D02" pitchFamily="82" charset="0"/>
              </a:rPr>
              <a:t>Πού;</a:t>
            </a:r>
          </a:p>
          <a:p>
            <a:pPr indent="508000">
              <a:lnSpc>
                <a:spcPct val="97000"/>
              </a:lnSpc>
            </a:pPr>
            <a:r>
              <a:rPr lang="el" sz="3200" dirty="0">
                <a:solidFill>
                  <a:srgbClr val="10253F"/>
                </a:solidFill>
                <a:latin typeface="Gabriola" panose="04040605051002020D02" pitchFamily="82" charset="0"/>
              </a:rPr>
              <a:t>Πώς;</a:t>
            </a:r>
          </a:p>
          <a:p>
            <a:pPr indent="508000">
              <a:lnSpc>
                <a:spcPct val="97000"/>
              </a:lnSpc>
            </a:pPr>
            <a:r>
              <a:rPr lang="el" sz="3200" dirty="0">
                <a:solidFill>
                  <a:srgbClr val="10253F"/>
                </a:solidFill>
                <a:latin typeface="Gabriola" panose="04040605051002020D02" pitchFamily="82" charset="0"/>
              </a:rPr>
              <a:t>Τι;</a:t>
            </a:r>
          </a:p>
        </p:txBody>
      </p:sp>
      <p:sp>
        <p:nvSpPr>
          <p:cNvPr id="6" name="Rectangle 5"/>
          <p:cNvSpPr/>
          <p:nvPr/>
        </p:nvSpPr>
        <p:spPr>
          <a:xfrm>
            <a:off x="905256" y="6289747"/>
            <a:ext cx="2633472" cy="262128"/>
          </a:xfrm>
          <a:prstGeom prst="rect">
            <a:avLst/>
          </a:prstGeom>
          <a:noFill/>
        </p:spPr>
        <p:txBody>
          <a:bodyPr wrap="none" lIns="0" tIns="0" rIns="0" bIns="0">
            <a:noAutofit/>
          </a:bodyPr>
          <a:lstStyle/>
          <a:p>
            <a:pPr indent="0"/>
            <a:r>
              <a:rPr lang="el" sz="2000" b="1" spc="300" dirty="0">
                <a:solidFill>
                  <a:srgbClr val="FFFFFF"/>
                </a:solidFill>
                <a:latin typeface="PF Din Text Comp Pro X Thin" panose="02000306020000020004" pitchFamily="2" charset="0"/>
              </a:rPr>
              <a:t>Ένα πολυδιάστατο θέμα</a:t>
            </a:r>
          </a:p>
        </p:txBody>
      </p:sp>
      <p:sp>
        <p:nvSpPr>
          <p:cNvPr id="10" name="Rectangle 9">
            <a:extLst>
              <a:ext uri="{FF2B5EF4-FFF2-40B4-BE49-F238E27FC236}">
                <a16:creationId xmlns:a16="http://schemas.microsoft.com/office/drawing/2014/main" id="{B83ED950-0F83-40A4-9F6D-B7C49383CFFD}"/>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F6D18259-8C75-4852-B145-4EAD7BDFAB34}"/>
              </a:ext>
            </a:extLst>
          </p:cNvPr>
          <p:cNvSpPr txBox="1"/>
          <p:nvPr/>
        </p:nvSpPr>
        <p:spPr>
          <a:xfrm>
            <a:off x="363094" y="64372"/>
            <a:ext cx="8107298" cy="461665"/>
          </a:xfrm>
          <a:prstGeom prst="rect">
            <a:avLst/>
          </a:prstGeom>
          <a:noFill/>
        </p:spPr>
        <p:txBody>
          <a:bodyPr wrap="square">
            <a:spAutoFit/>
          </a:bodyPr>
          <a:lstStyle/>
          <a:p>
            <a:pPr indent="0">
              <a:spcAft>
                <a:spcPts val="420"/>
              </a:spcAft>
            </a:pPr>
            <a:r>
              <a:rPr lang="el" sz="2400" b="1" spc="300" dirty="0">
                <a:solidFill>
                  <a:srgbClr val="FFFFFF"/>
                </a:solidFill>
                <a:latin typeface="PF Din Text Comp Pro X Thin" panose="02000306020000020004" pitchFamily="2" charset="0"/>
              </a:rPr>
              <a:t>ΙΣΛΑΜΑΜΠΑΝΤ : Η ΔΗΜΙΟΥΡΓΙΑ ΜΙΑΣ ΝΕΑΣ ΠΡΩΤΕΥΟΥΣΑΣ</a:t>
            </a:r>
          </a:p>
        </p:txBody>
      </p:sp>
      <p:sp>
        <p:nvSpPr>
          <p:cNvPr id="14" name="TextBox 13">
            <a:extLst>
              <a:ext uri="{FF2B5EF4-FFF2-40B4-BE49-F238E27FC236}">
                <a16:creationId xmlns:a16="http://schemas.microsoft.com/office/drawing/2014/main" id="{42D948BC-8644-417B-BD9B-8CC1D78C5758}"/>
              </a:ext>
            </a:extLst>
          </p:cNvPr>
          <p:cNvSpPr txBox="1"/>
          <p:nvPr/>
        </p:nvSpPr>
        <p:spPr>
          <a:xfrm>
            <a:off x="363094" y="474212"/>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0186CF5-BD38-4125-A32F-F35F9BCE0415}"/>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182880" y="1441704"/>
            <a:ext cx="8872728" cy="3913632"/>
          </a:xfrm>
          <a:prstGeom prst="rect">
            <a:avLst/>
          </a:prstGeom>
        </p:spPr>
      </p:pic>
      <p:sp>
        <p:nvSpPr>
          <p:cNvPr id="4" name="Rectangle 3"/>
          <p:cNvSpPr/>
          <p:nvPr/>
        </p:nvSpPr>
        <p:spPr>
          <a:xfrm>
            <a:off x="417576" y="1078992"/>
            <a:ext cx="749808" cy="295656"/>
          </a:xfrm>
          <a:prstGeom prst="rect">
            <a:avLst/>
          </a:prstGeom>
          <a:solidFill>
            <a:srgbClr val="FFFFFF"/>
          </a:solidFill>
        </p:spPr>
        <p:txBody>
          <a:bodyPr wrap="none" lIns="0" tIns="0" rIns="0" bIns="0">
            <a:noAutofit/>
          </a:bodyPr>
          <a:lstStyle/>
          <a:p>
            <a:pPr indent="0"/>
            <a:r>
              <a:rPr lang="el" sz="4000" b="1" dirty="0">
                <a:solidFill>
                  <a:schemeClr val="accent2">
                    <a:lumMod val="75000"/>
                  </a:schemeClr>
                </a:solidFill>
                <a:latin typeface="Gabriola" panose="04040605051002020D02" pitchFamily="82" charset="0"/>
              </a:rPr>
              <a:t>Γιατί ;</a:t>
            </a:r>
          </a:p>
        </p:txBody>
      </p:sp>
      <p:sp>
        <p:nvSpPr>
          <p:cNvPr id="5" name="Rectangle 4"/>
          <p:cNvSpPr/>
          <p:nvPr/>
        </p:nvSpPr>
        <p:spPr>
          <a:xfrm>
            <a:off x="176784" y="6324600"/>
            <a:ext cx="2523744" cy="240792"/>
          </a:xfrm>
          <a:prstGeom prst="rect">
            <a:avLst/>
          </a:prstGeom>
          <a:noFill/>
        </p:spPr>
        <p:txBody>
          <a:bodyPr wrap="none" lIns="0" tIns="0" rIns="0" bIns="0">
            <a:noAutofit/>
          </a:bodyPr>
          <a:lstStyle/>
          <a:p>
            <a:pPr indent="0"/>
            <a:r>
              <a:rPr lang="el" sz="1800" b="1" spc="300" dirty="0">
                <a:solidFill>
                  <a:srgbClr val="FFFFFF"/>
                </a:solidFill>
                <a:latin typeface="PF Din Text Comp Pro X Thin" panose="02000306020000020004" pitchFamily="2" charset="0"/>
              </a:rPr>
              <a:t>Οικονομικές εναλλακτικές</a:t>
            </a:r>
          </a:p>
        </p:txBody>
      </p:sp>
      <p:sp>
        <p:nvSpPr>
          <p:cNvPr id="6" name="Rectangle 5"/>
          <p:cNvSpPr/>
          <p:nvPr/>
        </p:nvSpPr>
        <p:spPr>
          <a:xfrm>
            <a:off x="3761232" y="6324600"/>
            <a:ext cx="1536192" cy="240792"/>
          </a:xfrm>
          <a:prstGeom prst="rect">
            <a:avLst/>
          </a:prstGeom>
          <a:noFill/>
        </p:spPr>
        <p:txBody>
          <a:bodyPr wrap="none" lIns="0" tIns="0" rIns="0" bIns="0">
            <a:noAutofit/>
          </a:bodyPr>
          <a:lstStyle/>
          <a:p>
            <a:pPr indent="0" algn="ctr"/>
            <a:r>
              <a:rPr lang="el" sz="1800" b="1" spc="300">
                <a:solidFill>
                  <a:srgbClr val="FFFFFF"/>
                </a:solidFill>
                <a:latin typeface="PF Din Text Comp Pro X Thin" panose="02000306020000020004" pitchFamily="2" charset="0"/>
              </a:rPr>
              <a:t>Κοινωνική δομή</a:t>
            </a:r>
          </a:p>
        </p:txBody>
      </p:sp>
      <p:sp>
        <p:nvSpPr>
          <p:cNvPr id="7" name="Rectangle 6"/>
          <p:cNvSpPr/>
          <p:nvPr/>
        </p:nvSpPr>
        <p:spPr>
          <a:xfrm>
            <a:off x="6291072" y="6324600"/>
            <a:ext cx="2435352" cy="240792"/>
          </a:xfrm>
          <a:prstGeom prst="rect">
            <a:avLst/>
          </a:prstGeom>
          <a:noFill/>
        </p:spPr>
        <p:txBody>
          <a:bodyPr wrap="none" lIns="0" tIns="0" rIns="0" bIns="0">
            <a:noAutofit/>
          </a:bodyPr>
          <a:lstStyle/>
          <a:p>
            <a:pPr indent="0" algn="ctr"/>
            <a:r>
              <a:rPr lang="el" b="1" spc="300" dirty="0">
                <a:solidFill>
                  <a:srgbClr val="FFFFFF"/>
                </a:solidFill>
                <a:latin typeface="PF Din Text Comp Pro X Thin" panose="02000306020000020004" pitchFamily="2" charset="0"/>
              </a:rPr>
              <a:t>Προς την Οικουμενόπολη</a:t>
            </a:r>
          </a:p>
        </p:txBody>
      </p:sp>
      <p:sp>
        <p:nvSpPr>
          <p:cNvPr id="9" name="Rectangle 8">
            <a:extLst>
              <a:ext uri="{FF2B5EF4-FFF2-40B4-BE49-F238E27FC236}">
                <a16:creationId xmlns:a16="http://schemas.microsoft.com/office/drawing/2014/main" id="{666A8248-12EA-47D0-9F73-2D5BC472D73B}"/>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D7CB15B5-68DF-463E-959C-A1178E99B9E0}"/>
              </a:ext>
            </a:extLst>
          </p:cNvPr>
          <p:cNvSpPr txBox="1"/>
          <p:nvPr/>
        </p:nvSpPr>
        <p:spPr>
          <a:xfrm>
            <a:off x="363094" y="64372"/>
            <a:ext cx="8107298" cy="461665"/>
          </a:xfrm>
          <a:prstGeom prst="rect">
            <a:avLst/>
          </a:prstGeom>
          <a:noFill/>
        </p:spPr>
        <p:txBody>
          <a:bodyPr wrap="square">
            <a:spAutoFit/>
          </a:bodyPr>
          <a:lstStyle/>
          <a:p>
            <a:pPr indent="0">
              <a:spcAft>
                <a:spcPts val="420"/>
              </a:spcAft>
            </a:pPr>
            <a:r>
              <a:rPr lang="el" sz="2400" b="1" spc="300" dirty="0">
                <a:solidFill>
                  <a:srgbClr val="FFFFFF"/>
                </a:solidFill>
                <a:latin typeface="PF Din Text Comp Pro X Thin" panose="02000306020000020004" pitchFamily="2" charset="0"/>
              </a:rPr>
              <a:t>ΙΣΛΑΜΑΜΠΑΝΤ : Η ΔΗΜΙΟΥΡΓΙΑ ΜΙΑΣ ΝΕΑΣ ΠΡΩΤΕΥΟΥΣΑΣ</a:t>
            </a:r>
          </a:p>
        </p:txBody>
      </p:sp>
      <p:sp>
        <p:nvSpPr>
          <p:cNvPr id="13" name="TextBox 12">
            <a:extLst>
              <a:ext uri="{FF2B5EF4-FFF2-40B4-BE49-F238E27FC236}">
                <a16:creationId xmlns:a16="http://schemas.microsoft.com/office/drawing/2014/main" id="{B6AB855E-FE00-4957-954C-472215FA54F9}"/>
              </a:ext>
            </a:extLst>
          </p:cNvPr>
          <p:cNvSpPr txBox="1"/>
          <p:nvPr/>
        </p:nvSpPr>
        <p:spPr>
          <a:xfrm>
            <a:off x="363094" y="474212"/>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Tree>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F2C86D-2CBC-4E0A-A98A-0768DFA991FA}"/>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1115568" y="1267968"/>
            <a:ext cx="3169920" cy="4602480"/>
          </a:xfrm>
          <a:prstGeom prst="rect">
            <a:avLst/>
          </a:prstGeom>
        </p:spPr>
      </p:pic>
      <p:pic>
        <p:nvPicPr>
          <p:cNvPr id="3" name="Picture 2"/>
          <p:cNvPicPr>
            <a:picLocks noChangeAspect="1"/>
          </p:cNvPicPr>
          <p:nvPr/>
        </p:nvPicPr>
        <p:blipFill>
          <a:blip r:embed="rId3"/>
          <a:stretch>
            <a:fillRect/>
          </a:stretch>
        </p:blipFill>
        <p:spPr>
          <a:xfrm>
            <a:off x="5254752" y="1450848"/>
            <a:ext cx="3261360" cy="4160520"/>
          </a:xfrm>
          <a:prstGeom prst="rect">
            <a:avLst/>
          </a:prstGeom>
        </p:spPr>
      </p:pic>
      <p:sp>
        <p:nvSpPr>
          <p:cNvPr id="5" name="Rectangle 4"/>
          <p:cNvSpPr/>
          <p:nvPr/>
        </p:nvSpPr>
        <p:spPr>
          <a:xfrm>
            <a:off x="417576" y="1103376"/>
            <a:ext cx="655320" cy="271272"/>
          </a:xfrm>
          <a:prstGeom prst="rect">
            <a:avLst/>
          </a:prstGeom>
          <a:solidFill>
            <a:srgbClr val="FFFFFF"/>
          </a:solidFill>
        </p:spPr>
        <p:txBody>
          <a:bodyPr wrap="none" lIns="0" tIns="0" rIns="0" bIns="0">
            <a:noAutofit/>
          </a:bodyPr>
          <a:lstStyle/>
          <a:p>
            <a:pPr indent="0" algn="just"/>
            <a:r>
              <a:rPr lang="el" sz="4000" b="1" dirty="0">
                <a:solidFill>
                  <a:schemeClr val="accent2">
                    <a:lumMod val="75000"/>
                  </a:schemeClr>
                </a:solidFill>
                <a:latin typeface="Gabriola" panose="04040605051002020D02" pitchFamily="82" charset="0"/>
              </a:rPr>
              <a:t>Που ;</a:t>
            </a:r>
          </a:p>
        </p:txBody>
      </p:sp>
      <p:sp>
        <p:nvSpPr>
          <p:cNvPr id="6" name="Rectangle 5"/>
          <p:cNvSpPr/>
          <p:nvPr/>
        </p:nvSpPr>
        <p:spPr>
          <a:xfrm>
            <a:off x="1267968" y="6175248"/>
            <a:ext cx="2365248" cy="515112"/>
          </a:xfrm>
          <a:prstGeom prst="rect">
            <a:avLst/>
          </a:prstGeom>
          <a:noFill/>
        </p:spPr>
        <p:txBody>
          <a:bodyPr lIns="0" tIns="0" rIns="0" bIns="0">
            <a:noAutofit/>
          </a:bodyPr>
          <a:lstStyle/>
          <a:p>
            <a:pPr indent="0">
              <a:lnSpc>
                <a:spcPct val="97000"/>
              </a:lnSpc>
            </a:pPr>
            <a:r>
              <a:rPr lang="el" sz="1800" b="1" spc="300" dirty="0">
                <a:solidFill>
                  <a:srgbClr val="FFFFFF"/>
                </a:solidFill>
                <a:latin typeface="PF Din Text Comp Pro X Thin" panose="02000306020000020004" pitchFamily="2" charset="0"/>
              </a:rPr>
              <a:t>Κέντρα βάρους ενός απομονωμένου κράτους</a:t>
            </a:r>
          </a:p>
        </p:txBody>
      </p:sp>
      <p:sp>
        <p:nvSpPr>
          <p:cNvPr id="7" name="Rectangle 6"/>
          <p:cNvSpPr/>
          <p:nvPr/>
        </p:nvSpPr>
        <p:spPr>
          <a:xfrm>
            <a:off x="5849112" y="6175248"/>
            <a:ext cx="2097024" cy="515112"/>
          </a:xfrm>
          <a:prstGeom prst="rect">
            <a:avLst/>
          </a:prstGeom>
          <a:noFill/>
        </p:spPr>
        <p:txBody>
          <a:bodyPr lIns="0" tIns="0" rIns="0" bIns="0">
            <a:noAutofit/>
          </a:bodyPr>
          <a:lstStyle/>
          <a:p>
            <a:pPr indent="0">
              <a:lnSpc>
                <a:spcPct val="97000"/>
              </a:lnSpc>
            </a:pPr>
            <a:r>
              <a:rPr lang="el" sz="1800" b="1" spc="300" dirty="0">
                <a:solidFill>
                  <a:srgbClr val="FFFFFF"/>
                </a:solidFill>
                <a:latin typeface="PF Din Text Comp Pro X Thin" panose="02000306020000020004" pitchFamily="2" charset="0"/>
              </a:rPr>
              <a:t>Κέντρα βάρους ενός τμήματος του κόσμου</a:t>
            </a:r>
          </a:p>
        </p:txBody>
      </p:sp>
      <p:sp>
        <p:nvSpPr>
          <p:cNvPr id="13" name="Rectangle 12">
            <a:extLst>
              <a:ext uri="{FF2B5EF4-FFF2-40B4-BE49-F238E27FC236}">
                <a16:creationId xmlns:a16="http://schemas.microsoft.com/office/drawing/2014/main" id="{BD7D0325-E46E-4352-A6ED-F78097F9CE12}"/>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86516DF4-542D-4EFF-856C-2CEF369225B0}"/>
              </a:ext>
            </a:extLst>
          </p:cNvPr>
          <p:cNvSpPr txBox="1"/>
          <p:nvPr/>
        </p:nvSpPr>
        <p:spPr>
          <a:xfrm>
            <a:off x="363094" y="64372"/>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7" name="TextBox 16">
            <a:extLst>
              <a:ext uri="{FF2B5EF4-FFF2-40B4-BE49-F238E27FC236}">
                <a16:creationId xmlns:a16="http://schemas.microsoft.com/office/drawing/2014/main" id="{BEBDC4B5-3F67-46E4-B3EC-792C5227C865}"/>
              </a:ext>
            </a:extLst>
          </p:cNvPr>
          <p:cNvSpPr txBox="1"/>
          <p:nvPr/>
        </p:nvSpPr>
        <p:spPr>
          <a:xfrm>
            <a:off x="363094" y="474212"/>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12EE47A-81EB-47AE-8FF8-4E145718ABA4}"/>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1371600" y="978408"/>
            <a:ext cx="6373368" cy="4971288"/>
          </a:xfrm>
          <a:prstGeom prst="rect">
            <a:avLst/>
          </a:prstGeom>
        </p:spPr>
      </p:pic>
      <p:sp>
        <p:nvSpPr>
          <p:cNvPr id="4" name="Rectangle 3"/>
          <p:cNvSpPr/>
          <p:nvPr/>
        </p:nvSpPr>
        <p:spPr>
          <a:xfrm>
            <a:off x="417576" y="1103376"/>
            <a:ext cx="673608" cy="271272"/>
          </a:xfrm>
          <a:prstGeom prst="rect">
            <a:avLst/>
          </a:prstGeom>
          <a:solidFill>
            <a:srgbClr val="FFFFFF"/>
          </a:solidFill>
        </p:spPr>
        <p:txBody>
          <a:bodyPr wrap="none" lIns="0" tIns="0" rIns="0" bIns="0">
            <a:noAutofit/>
          </a:bodyPr>
          <a:lstStyle/>
          <a:p>
            <a:pPr indent="0" algn="just"/>
            <a:r>
              <a:rPr lang="el" sz="4000" b="1" dirty="0">
                <a:solidFill>
                  <a:schemeClr val="accent2">
                    <a:lumMod val="75000"/>
                  </a:schemeClr>
                </a:solidFill>
                <a:latin typeface="Gabriola" panose="04040605051002020D02" pitchFamily="82" charset="0"/>
              </a:rPr>
              <a:t>Που ;</a:t>
            </a:r>
          </a:p>
        </p:txBody>
      </p:sp>
      <p:sp>
        <p:nvSpPr>
          <p:cNvPr id="5" name="Rectangle 4"/>
          <p:cNvSpPr/>
          <p:nvPr/>
        </p:nvSpPr>
        <p:spPr>
          <a:xfrm>
            <a:off x="2407920" y="6361176"/>
            <a:ext cx="4282440" cy="240792"/>
          </a:xfrm>
          <a:prstGeom prst="rect">
            <a:avLst/>
          </a:prstGeom>
          <a:noFill/>
        </p:spPr>
        <p:txBody>
          <a:bodyPr wrap="none" lIns="0" tIns="0" rIns="0" bIns="0">
            <a:noAutofit/>
          </a:bodyPr>
          <a:lstStyle/>
          <a:p>
            <a:pPr indent="0" algn="ctr">
              <a:spcBef>
                <a:spcPts val="1820"/>
              </a:spcBef>
            </a:pPr>
            <a:r>
              <a:rPr lang="el" sz="1800" b="1" spc="300" dirty="0">
                <a:solidFill>
                  <a:srgbClr val="FFFFFF"/>
                </a:solidFill>
                <a:latin typeface="PF Din Text Comp Pro X Thin" panose="02000306020000020004" pitchFamily="2" charset="0"/>
              </a:rPr>
              <a:t>Το παρελθόν - Οι πρωτεύουσες της περιοχής</a:t>
            </a:r>
          </a:p>
        </p:txBody>
      </p:sp>
      <p:sp>
        <p:nvSpPr>
          <p:cNvPr id="7" name="Rectangle 6">
            <a:extLst>
              <a:ext uri="{FF2B5EF4-FFF2-40B4-BE49-F238E27FC236}">
                <a16:creationId xmlns:a16="http://schemas.microsoft.com/office/drawing/2014/main" id="{F12EB6C1-5FB5-4EA4-80E8-703F11132A2C}"/>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BEF6AB19-5903-42BB-B115-A40023638DE2}"/>
              </a:ext>
            </a:extLst>
          </p:cNvPr>
          <p:cNvSpPr txBox="1"/>
          <p:nvPr/>
        </p:nvSpPr>
        <p:spPr>
          <a:xfrm>
            <a:off x="363094" y="64372"/>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1" name="TextBox 10">
            <a:extLst>
              <a:ext uri="{FF2B5EF4-FFF2-40B4-BE49-F238E27FC236}">
                <a16:creationId xmlns:a16="http://schemas.microsoft.com/office/drawing/2014/main" id="{D8EEC15E-8CF4-4690-B271-469CD62E4058}"/>
              </a:ext>
            </a:extLst>
          </p:cNvPr>
          <p:cNvSpPr txBox="1"/>
          <p:nvPr/>
        </p:nvSpPr>
        <p:spPr>
          <a:xfrm>
            <a:off x="363094" y="474212"/>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Tree>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0254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0BFDBBA-F1FE-4DF8-B436-F894ED7CF2B1}"/>
              </a:ext>
            </a:extLst>
          </p:cNvPr>
          <p:cNvSpPr/>
          <p:nvPr/>
        </p:nvSpPr>
        <p:spPr>
          <a:xfrm>
            <a:off x="0" y="812766"/>
            <a:ext cx="9156700" cy="5126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rotWithShape="1">
          <a:blip r:embed="rId2"/>
          <a:srcRect t="4657"/>
          <a:stretch/>
        </p:blipFill>
        <p:spPr>
          <a:xfrm>
            <a:off x="350520" y="1202178"/>
            <a:ext cx="8641080" cy="4655532"/>
          </a:xfrm>
          <a:prstGeom prst="rect">
            <a:avLst/>
          </a:prstGeom>
        </p:spPr>
      </p:pic>
      <p:sp>
        <p:nvSpPr>
          <p:cNvPr id="6" name="Rectangle 5">
            <a:extLst>
              <a:ext uri="{FF2B5EF4-FFF2-40B4-BE49-F238E27FC236}">
                <a16:creationId xmlns:a16="http://schemas.microsoft.com/office/drawing/2014/main" id="{44C49923-9CA7-454F-9C38-12218947DAB6}"/>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3"/>
          <p:cNvSpPr/>
          <p:nvPr/>
        </p:nvSpPr>
        <p:spPr>
          <a:xfrm>
            <a:off x="377952" y="6178296"/>
            <a:ext cx="8586216" cy="515112"/>
          </a:xfrm>
          <a:prstGeom prst="rect">
            <a:avLst/>
          </a:prstGeom>
          <a:noFill/>
        </p:spPr>
        <p:txBody>
          <a:bodyPr lIns="0" tIns="0" rIns="0" bIns="0">
            <a:noAutofit/>
          </a:bodyPr>
          <a:lstStyle/>
          <a:p>
            <a:pPr indent="0"/>
            <a:r>
              <a:rPr lang="el" sz="1800" b="1" spc="300" dirty="0">
                <a:solidFill>
                  <a:srgbClr val="FFFFFF"/>
                </a:solidFill>
                <a:latin typeface="PF Din Text Comp Pro X Thin" panose="02000306020000020004" pitchFamily="2" charset="0"/>
              </a:rPr>
              <a:t>Το μέλλον - Ο Υπεραστικός Αυτοκινητόδρομος. Ζώνη Βέλτιστων ευθυγραμμίσεων όπως αυτές ορίζονται από τις γραμμές βαρύτητας</a:t>
            </a:r>
          </a:p>
        </p:txBody>
      </p:sp>
      <p:sp>
        <p:nvSpPr>
          <p:cNvPr id="8" name="Rectangle 7">
            <a:extLst>
              <a:ext uri="{FF2B5EF4-FFF2-40B4-BE49-F238E27FC236}">
                <a16:creationId xmlns:a16="http://schemas.microsoft.com/office/drawing/2014/main" id="{36B6EC54-9AEE-420A-8DDC-97A26ECEE0D0}"/>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005BB2F6-36D2-4168-A0A1-9550DD0BA9D8}"/>
              </a:ext>
            </a:extLst>
          </p:cNvPr>
          <p:cNvSpPr txBox="1"/>
          <p:nvPr/>
        </p:nvSpPr>
        <p:spPr>
          <a:xfrm>
            <a:off x="363094" y="64372"/>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2" name="TextBox 11">
            <a:extLst>
              <a:ext uri="{FF2B5EF4-FFF2-40B4-BE49-F238E27FC236}">
                <a16:creationId xmlns:a16="http://schemas.microsoft.com/office/drawing/2014/main" id="{BE9FB497-4870-42D5-AC48-F63F8A62B01A}"/>
              </a:ext>
            </a:extLst>
          </p:cNvPr>
          <p:cNvSpPr txBox="1"/>
          <p:nvPr/>
        </p:nvSpPr>
        <p:spPr>
          <a:xfrm>
            <a:off x="363094" y="474212"/>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
        <p:nvSpPr>
          <p:cNvPr id="16" name="Rectangle 15">
            <a:extLst>
              <a:ext uri="{FF2B5EF4-FFF2-40B4-BE49-F238E27FC236}">
                <a16:creationId xmlns:a16="http://schemas.microsoft.com/office/drawing/2014/main" id="{B423458D-468C-42A6-BD5B-45D36BDC38E1}"/>
              </a:ext>
            </a:extLst>
          </p:cNvPr>
          <p:cNvSpPr/>
          <p:nvPr/>
        </p:nvSpPr>
        <p:spPr>
          <a:xfrm>
            <a:off x="377952" y="887214"/>
            <a:ext cx="673608" cy="271272"/>
          </a:xfrm>
          <a:prstGeom prst="rect">
            <a:avLst/>
          </a:prstGeom>
          <a:solidFill>
            <a:srgbClr val="FFFFFF"/>
          </a:solidFill>
        </p:spPr>
        <p:txBody>
          <a:bodyPr wrap="none" lIns="0" tIns="0" rIns="0" bIns="0">
            <a:noAutofit/>
          </a:bodyPr>
          <a:lstStyle/>
          <a:p>
            <a:pPr indent="0" algn="ctr"/>
            <a:r>
              <a:rPr lang="el" sz="4000" b="1" dirty="0">
                <a:solidFill>
                  <a:schemeClr val="accent2">
                    <a:lumMod val="75000"/>
                  </a:schemeClr>
                </a:solidFill>
                <a:latin typeface="Gabriola" panose="04040605051002020D02" pitchFamily="82" charset="0"/>
              </a:rPr>
              <a:t>Που ;</a:t>
            </a:r>
          </a:p>
        </p:txBody>
      </p:sp>
    </p:spTree>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025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DB2CC-63D5-4589-974E-1457CA0539D3}"/>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Rectangle 11">
            <a:extLst>
              <a:ext uri="{FF2B5EF4-FFF2-40B4-BE49-F238E27FC236}">
                <a16:creationId xmlns:a16="http://schemas.microsoft.com/office/drawing/2014/main" id="{F38AF56E-38DC-415B-8A45-2D1EC3AB2F4E}"/>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rotWithShape="1">
          <a:blip r:embed="rId2"/>
          <a:srcRect b="12445"/>
          <a:stretch/>
        </p:blipFill>
        <p:spPr>
          <a:xfrm>
            <a:off x="0" y="0"/>
            <a:ext cx="9144000" cy="6004560"/>
          </a:xfrm>
          <a:prstGeom prst="rect">
            <a:avLst/>
          </a:prstGeom>
        </p:spPr>
      </p:pic>
      <p:sp>
        <p:nvSpPr>
          <p:cNvPr id="3" name="Rectangle 2"/>
          <p:cNvSpPr/>
          <p:nvPr/>
        </p:nvSpPr>
        <p:spPr>
          <a:xfrm>
            <a:off x="426720" y="1003173"/>
            <a:ext cx="673608" cy="271272"/>
          </a:xfrm>
          <a:prstGeom prst="rect">
            <a:avLst/>
          </a:prstGeom>
          <a:solidFill>
            <a:srgbClr val="FFFFFF"/>
          </a:solidFill>
        </p:spPr>
        <p:txBody>
          <a:bodyPr wrap="none" lIns="0" tIns="0" rIns="0" bIns="0">
            <a:noAutofit/>
          </a:bodyPr>
          <a:lstStyle/>
          <a:p>
            <a:pPr indent="0" algn="ctr"/>
            <a:r>
              <a:rPr lang="el" sz="4000" b="1" dirty="0">
                <a:solidFill>
                  <a:schemeClr val="accent2">
                    <a:lumMod val="75000"/>
                  </a:schemeClr>
                </a:solidFill>
                <a:latin typeface="Gabriola" panose="04040605051002020D02" pitchFamily="82" charset="0"/>
              </a:rPr>
              <a:t>Που ;</a:t>
            </a:r>
          </a:p>
        </p:txBody>
      </p:sp>
      <p:sp>
        <p:nvSpPr>
          <p:cNvPr id="4" name="Rectangle 3"/>
          <p:cNvSpPr/>
          <p:nvPr/>
        </p:nvSpPr>
        <p:spPr>
          <a:xfrm>
            <a:off x="7357872" y="5830824"/>
            <a:ext cx="310896" cy="173736"/>
          </a:xfrm>
          <a:prstGeom prst="rect">
            <a:avLst/>
          </a:prstGeom>
          <a:solidFill>
            <a:srgbClr val="797979"/>
          </a:solidFill>
        </p:spPr>
        <p:txBody>
          <a:bodyPr wrap="none" lIns="0" tIns="0" rIns="0" bIns="0">
            <a:noAutofit/>
          </a:bodyPr>
          <a:lstStyle/>
          <a:p>
            <a:pPr indent="0" algn="r"/>
            <a:r>
              <a:rPr lang="el" sz="1300">
                <a:solidFill>
                  <a:srgbClr val="878787"/>
                </a:solidFill>
                <a:latin typeface="Arial"/>
              </a:rPr>
              <a:t>■Μ·</a:t>
            </a:r>
          </a:p>
        </p:txBody>
      </p:sp>
      <p:sp>
        <p:nvSpPr>
          <p:cNvPr id="6" name="Rectangle 5"/>
          <p:cNvSpPr/>
          <p:nvPr/>
        </p:nvSpPr>
        <p:spPr>
          <a:xfrm>
            <a:off x="408432" y="603504"/>
            <a:ext cx="3938016" cy="188976"/>
          </a:xfrm>
          <a:prstGeom prst="rect">
            <a:avLst/>
          </a:prstGeom>
          <a:solidFill>
            <a:srgbClr val="7F7F7F"/>
          </a:solidFill>
        </p:spPr>
        <p:txBody>
          <a:bodyPr wrap="none" lIns="0" tIns="0" rIns="0" bIns="0">
            <a:noAutofit/>
          </a:bodyPr>
          <a:lstStyle/>
          <a:p>
            <a:pPr indent="0"/>
            <a:r>
              <a:rPr lang="en-US" sz="1400" i="1">
                <a:solidFill>
                  <a:srgbClr val="FFFFFF"/>
                </a:solidFill>
                <a:latin typeface="Calibri"/>
              </a:rPr>
              <a:t>The Town Planning Review,1965, </a:t>
            </a:r>
            <a:r>
              <a:rPr lang="el" sz="1400" i="1">
                <a:solidFill>
                  <a:srgbClr val="FFFFFF"/>
                </a:solidFill>
                <a:latin typeface="Calibri"/>
              </a:rPr>
              <a:t>τομ.36, τευχ.1,σ.1-28</a:t>
            </a:r>
          </a:p>
        </p:txBody>
      </p:sp>
      <p:sp>
        <p:nvSpPr>
          <p:cNvPr id="7" name="Rectangle 6"/>
          <p:cNvSpPr/>
          <p:nvPr/>
        </p:nvSpPr>
        <p:spPr>
          <a:xfrm>
            <a:off x="426720" y="6273546"/>
            <a:ext cx="1712976" cy="240792"/>
          </a:xfrm>
          <a:prstGeom prst="rect">
            <a:avLst/>
          </a:prstGeom>
          <a:noFill/>
        </p:spPr>
        <p:txBody>
          <a:bodyPr wrap="none" lIns="0" tIns="0" rIns="0" bIns="0">
            <a:noAutofit/>
          </a:bodyPr>
          <a:lstStyle/>
          <a:p>
            <a:pPr indent="0"/>
            <a:r>
              <a:rPr lang="el" sz="1800" b="1" spc="300" dirty="0">
                <a:solidFill>
                  <a:srgbClr val="FFFFFF"/>
                </a:solidFill>
                <a:latin typeface="PF Din Text Comp Pro X Thin" panose="02000306020000020004" pitchFamily="2" charset="0"/>
              </a:rPr>
              <a:t>Γεωγραφική θέση</a:t>
            </a:r>
          </a:p>
        </p:txBody>
      </p:sp>
      <p:sp>
        <p:nvSpPr>
          <p:cNvPr id="8" name="Rectangle 7"/>
          <p:cNvSpPr/>
          <p:nvPr/>
        </p:nvSpPr>
        <p:spPr>
          <a:xfrm>
            <a:off x="4020312" y="6136386"/>
            <a:ext cx="4535424" cy="515112"/>
          </a:xfrm>
          <a:prstGeom prst="rect">
            <a:avLst/>
          </a:prstGeom>
          <a:noFill/>
        </p:spPr>
        <p:txBody>
          <a:bodyPr lIns="0" tIns="0" rIns="0" bIns="0">
            <a:noAutofit/>
          </a:bodyPr>
          <a:lstStyle/>
          <a:p>
            <a:pPr indent="0" algn="ctr">
              <a:lnSpc>
                <a:spcPct val="97000"/>
              </a:lnSpc>
            </a:pPr>
            <a:r>
              <a:rPr lang="el" sz="1800" b="1" spc="300" dirty="0">
                <a:solidFill>
                  <a:srgbClr val="FFFFFF"/>
                </a:solidFill>
                <a:latin typeface="PF Din Text Comp Pro X Thin" panose="02000306020000020004" pitchFamily="2" charset="0"/>
              </a:rPr>
              <a:t>Μακέτα που δείχνει την τοπογραφική θέση της μητροπολιτικής περιοχής</a:t>
            </a:r>
          </a:p>
        </p:txBody>
      </p:sp>
      <p:sp>
        <p:nvSpPr>
          <p:cNvPr id="14" name="TextBox 13">
            <a:extLst>
              <a:ext uri="{FF2B5EF4-FFF2-40B4-BE49-F238E27FC236}">
                <a16:creationId xmlns:a16="http://schemas.microsoft.com/office/drawing/2014/main" id="{C5E20AD8-DBA2-4D40-8777-C8AD63353092}"/>
              </a:ext>
            </a:extLst>
          </p:cNvPr>
          <p:cNvSpPr txBox="1"/>
          <p:nvPr/>
        </p:nvSpPr>
        <p:spPr>
          <a:xfrm>
            <a:off x="292799" y="96554"/>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EF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25BD30-5278-4759-B960-AA576F490A4C}"/>
              </a:ext>
            </a:extLst>
          </p:cNvPr>
          <p:cNvPicPr>
            <a:picLocks noChangeAspect="1"/>
          </p:cNvPicPr>
          <p:nvPr/>
        </p:nvPicPr>
        <p:blipFill>
          <a:blip r:embed="rId2"/>
          <a:stretch>
            <a:fillRect/>
          </a:stretch>
        </p:blipFill>
        <p:spPr>
          <a:xfrm>
            <a:off x="4578350" y="1985"/>
            <a:ext cx="4578350" cy="6875065"/>
          </a:xfrm>
          <a:prstGeom prst="rect">
            <a:avLst/>
          </a:prstGeom>
        </p:spPr>
      </p:pic>
      <p:sp>
        <p:nvSpPr>
          <p:cNvPr id="3" name="Rectangle 2"/>
          <p:cNvSpPr/>
          <p:nvPr/>
        </p:nvSpPr>
        <p:spPr>
          <a:xfrm>
            <a:off x="576072" y="126801"/>
            <a:ext cx="5986272" cy="396240"/>
          </a:xfrm>
          <a:prstGeom prst="rect">
            <a:avLst/>
          </a:prstGeom>
          <a:noFill/>
        </p:spPr>
        <p:txBody>
          <a:bodyPr wrap="none" lIns="0" tIns="0" rIns="0" bIns="0">
            <a:noAutofit/>
          </a:bodyPr>
          <a:lstStyle/>
          <a:p>
            <a:pPr indent="0"/>
            <a:r>
              <a:rPr lang="el" sz="3600" b="1" spc="300" dirty="0">
                <a:solidFill>
                  <a:srgbClr val="632523"/>
                </a:solidFill>
                <a:latin typeface="Gabriola" panose="04040605051002020D02" pitchFamily="82" charset="0"/>
              </a:rPr>
              <a:t>Κωνσταντίνος Απόστολος Δοξιάδης</a:t>
            </a:r>
          </a:p>
        </p:txBody>
      </p:sp>
      <p:sp>
        <p:nvSpPr>
          <p:cNvPr id="8" name="Rectangle 7"/>
          <p:cNvSpPr/>
          <p:nvPr/>
        </p:nvSpPr>
        <p:spPr>
          <a:xfrm>
            <a:off x="160425" y="850393"/>
            <a:ext cx="5338167" cy="5374238"/>
          </a:xfrm>
          <a:prstGeom prst="rect">
            <a:avLst/>
          </a:prstGeom>
          <a:noFill/>
        </p:spPr>
        <p:txBody>
          <a:bodyPr lIns="0" tIns="0" rIns="0" bIns="0">
            <a:noAutofit/>
          </a:bodyPr>
          <a:lstStyle/>
          <a:p>
            <a:pPr marL="457200" indent="-457200">
              <a:lnSpc>
                <a:spcPct val="97000"/>
              </a:lnSpc>
              <a:buClr>
                <a:schemeClr val="accent2">
                  <a:lumMod val="50000"/>
                </a:schemeClr>
              </a:buClr>
              <a:buFont typeface="Wingdings" panose="05000000000000000000" pitchFamily="2" charset="2"/>
              <a:buChar char="§"/>
            </a:pPr>
            <a:r>
              <a:rPr lang="el" sz="2800" dirty="0">
                <a:latin typeface="Gabriola" panose="04040605051002020D02" pitchFamily="82" charset="0"/>
              </a:rPr>
              <a:t>Έλληνας αρχιτέκτονας και πολεοδόμος (14 Μαΐου 1914 έως 28 Ιουνίου 1975) </a:t>
            </a:r>
          </a:p>
          <a:p>
            <a:pPr marL="457200" indent="-457200">
              <a:lnSpc>
                <a:spcPct val="97000"/>
              </a:lnSpc>
              <a:buClr>
                <a:schemeClr val="accent2">
                  <a:lumMod val="50000"/>
                </a:schemeClr>
              </a:buClr>
              <a:buFont typeface="Wingdings" panose="05000000000000000000" pitchFamily="2" charset="2"/>
              <a:buChar char="§"/>
            </a:pPr>
            <a:r>
              <a:rPr lang="el" sz="2800" dirty="0">
                <a:latin typeface="Gabriola" panose="04040605051002020D02" pitchFamily="82" charset="0"/>
              </a:rPr>
              <a:t>Αποφοίτησε από το ΕΜΠ Αθήνας και αργότερα απέκτησε Διδακτορικό στο Πανεπιστήμιο </a:t>
            </a:r>
            <a:r>
              <a:rPr lang="en-US" sz="2800" dirty="0">
                <a:latin typeface="Gabriola" panose="04040605051002020D02" pitchFamily="82" charset="0"/>
              </a:rPr>
              <a:t>Charlottenburg </a:t>
            </a:r>
            <a:r>
              <a:rPr lang="el" sz="2800" dirty="0">
                <a:latin typeface="Gabriola" panose="04040605051002020D02" pitchFamily="82" charset="0"/>
              </a:rPr>
              <a:t>στο Βερολίνο </a:t>
            </a:r>
          </a:p>
          <a:p>
            <a:pPr marL="457200" indent="-457200">
              <a:lnSpc>
                <a:spcPct val="97000"/>
              </a:lnSpc>
              <a:buClr>
                <a:schemeClr val="accent2">
                  <a:lumMod val="50000"/>
                </a:schemeClr>
              </a:buClr>
              <a:buFont typeface="Wingdings" panose="05000000000000000000" pitchFamily="2" charset="2"/>
              <a:buChar char="§"/>
            </a:pPr>
            <a:r>
              <a:rPr lang="el" sz="2800" dirty="0">
                <a:latin typeface="Gabriola" panose="04040605051002020D02" pitchFamily="82" charset="0"/>
              </a:rPr>
              <a:t>Ξεκίνησε την καριέρα του ως Προϊστάμενος της Πολεοδομικής Υπηρεσίας και Προϊστάμενος του Γραφείου Χωροταξικών και </a:t>
            </a:r>
            <a:r>
              <a:rPr lang="el-GR" sz="2800" dirty="0">
                <a:latin typeface="Gabriola" panose="04040605051002020D02" pitchFamily="82" charset="0"/>
              </a:rPr>
              <a:t>Πολεοδομικών Ερευνών και Μελετών (ΓΧΠΜΕ) για την ευρύτερη περιοχή της Αθήνας και αργότερα έγινε Διευθυντής του Τμήματος Περιφερειακής και τοπικής Πολεοδομίας στο Υπουργείο Δημοσίων Έργων.</a:t>
            </a:r>
          </a:p>
          <a:p>
            <a:pPr indent="12700">
              <a:lnSpc>
                <a:spcPct val="97000"/>
              </a:lnSpc>
            </a:pPr>
            <a:endParaRPr lang="el-GR" sz="2400" dirty="0">
              <a:latin typeface="Gabriola" panose="04040605051002020D02" pitchFamily="82" charset="0"/>
            </a:endParaRPr>
          </a:p>
          <a:p>
            <a:pPr indent="12700">
              <a:lnSpc>
                <a:spcPct val="97000"/>
              </a:lnSpc>
            </a:pPr>
            <a:endParaRPr lang="el" sz="2400" dirty="0">
              <a:latin typeface="Gabriola" panose="04040605051002020D02" pitchFamily="82" charset="0"/>
            </a:endParaRPr>
          </a:p>
        </p:txBody>
      </p:sp>
      <p:sp>
        <p:nvSpPr>
          <p:cNvPr id="11" name="Rectangle 10"/>
          <p:cNvSpPr/>
          <p:nvPr/>
        </p:nvSpPr>
        <p:spPr>
          <a:xfrm>
            <a:off x="576072" y="6483096"/>
            <a:ext cx="4922520" cy="225552"/>
          </a:xfrm>
          <a:prstGeom prst="rect">
            <a:avLst/>
          </a:prstGeom>
          <a:noFill/>
        </p:spPr>
        <p:txBody>
          <a:bodyPr wrap="none" lIns="0" tIns="0" rIns="0" bIns="0">
            <a:noAutofit/>
          </a:bodyPr>
          <a:lstStyle/>
          <a:p>
            <a:pPr indent="127000"/>
            <a:r>
              <a:rPr lang="en-US" sz="1600" spc="300" dirty="0">
                <a:solidFill>
                  <a:schemeClr val="accent2">
                    <a:lumMod val="50000"/>
                  </a:schemeClr>
                </a:solidFill>
                <a:latin typeface="PF Din Text Comp Pro Light" panose="02000000000000000000" pitchFamily="2" charset="0"/>
              </a:rPr>
              <a:t>**</a:t>
            </a:r>
            <a:r>
              <a:rPr lang="en-US" sz="1600" spc="300" dirty="0">
                <a:solidFill>
                  <a:schemeClr val="accent2">
                    <a:lumMod val="50000"/>
                  </a:schemeClr>
                </a:solidFill>
                <a:latin typeface="PF Din Text Comp Pro Light" panose="02000000000000000000" pitchFamily="2" charset="0"/>
                <a:hlinkClick r:id="rId3">
                  <a:extLst>
                    <a:ext uri="{A12FA001-AC4F-418D-AE19-62706E023703}">
                      <ahyp:hlinkClr xmlns:ahyp="http://schemas.microsoft.com/office/drawing/2018/hyperlinkcolor" val="tx"/>
                    </a:ext>
                  </a:extLst>
                </a:hlinkClick>
              </a:rPr>
              <a:t>http://en.wikipedia.org/wiki/Ekistics</a:t>
            </a:r>
          </a:p>
        </p:txBody>
      </p:sp>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168BA9-2979-45FC-99E3-EB6B2853B53D}"/>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1344930" y="1252910"/>
            <a:ext cx="2737104" cy="4431792"/>
          </a:xfrm>
          <a:prstGeom prst="rect">
            <a:avLst/>
          </a:prstGeom>
        </p:spPr>
      </p:pic>
      <p:pic>
        <p:nvPicPr>
          <p:cNvPr id="3" name="Picture 2"/>
          <p:cNvPicPr>
            <a:picLocks noChangeAspect="1"/>
          </p:cNvPicPr>
          <p:nvPr/>
        </p:nvPicPr>
        <p:blipFill>
          <a:blip r:embed="rId3"/>
          <a:stretch>
            <a:fillRect/>
          </a:stretch>
        </p:blipFill>
        <p:spPr>
          <a:xfrm>
            <a:off x="5520438" y="1419242"/>
            <a:ext cx="2718816" cy="4212336"/>
          </a:xfrm>
          <a:prstGeom prst="rect">
            <a:avLst/>
          </a:prstGeom>
        </p:spPr>
      </p:pic>
      <p:sp>
        <p:nvSpPr>
          <p:cNvPr id="5" name="Rectangle 4"/>
          <p:cNvSpPr/>
          <p:nvPr/>
        </p:nvSpPr>
        <p:spPr>
          <a:xfrm>
            <a:off x="518160" y="993360"/>
            <a:ext cx="685800" cy="304800"/>
          </a:xfrm>
          <a:prstGeom prst="rect">
            <a:avLst/>
          </a:prstGeom>
          <a:solidFill>
            <a:srgbClr val="FFFFFF"/>
          </a:solidFill>
        </p:spPr>
        <p:txBody>
          <a:bodyPr wrap="none" lIns="0" tIns="0" rIns="0" bIns="0">
            <a:noAutofit/>
          </a:bodyPr>
          <a:lstStyle/>
          <a:p>
            <a:pPr indent="0" algn="just"/>
            <a:r>
              <a:rPr lang="el" sz="4000" b="1" dirty="0">
                <a:solidFill>
                  <a:schemeClr val="accent2">
                    <a:lumMod val="75000"/>
                  </a:schemeClr>
                </a:solidFill>
                <a:latin typeface="Gabriola" panose="04040605051002020D02" pitchFamily="82" charset="0"/>
              </a:rPr>
              <a:t>Πώς ;</a:t>
            </a:r>
          </a:p>
        </p:txBody>
      </p:sp>
      <p:sp>
        <p:nvSpPr>
          <p:cNvPr id="6" name="Rectangle 5"/>
          <p:cNvSpPr/>
          <p:nvPr/>
        </p:nvSpPr>
        <p:spPr>
          <a:xfrm>
            <a:off x="1078992" y="6306312"/>
            <a:ext cx="2203704" cy="240792"/>
          </a:xfrm>
          <a:prstGeom prst="rect">
            <a:avLst/>
          </a:prstGeom>
          <a:noFill/>
        </p:spPr>
        <p:txBody>
          <a:bodyPr wrap="none" lIns="0" tIns="0" rIns="0" bIns="0">
            <a:noAutofit/>
          </a:bodyPr>
          <a:lstStyle/>
          <a:p>
            <a:pPr indent="0"/>
            <a:r>
              <a:rPr lang="el" sz="1800" b="1" spc="300" dirty="0">
                <a:solidFill>
                  <a:srgbClr val="FFFFFF"/>
                </a:solidFill>
                <a:latin typeface="PF Din Text Comp Pro X Thin" panose="02000306020000020004" pitchFamily="2" charset="0"/>
              </a:rPr>
              <a:t>Συνδυασμός στοιχείων</a:t>
            </a:r>
          </a:p>
        </p:txBody>
      </p:sp>
      <p:sp>
        <p:nvSpPr>
          <p:cNvPr id="7" name="Rectangle 6"/>
          <p:cNvSpPr/>
          <p:nvPr/>
        </p:nvSpPr>
        <p:spPr>
          <a:xfrm>
            <a:off x="5940552" y="6303264"/>
            <a:ext cx="1328928" cy="240792"/>
          </a:xfrm>
          <a:prstGeom prst="rect">
            <a:avLst/>
          </a:prstGeom>
          <a:noFill/>
        </p:spPr>
        <p:txBody>
          <a:bodyPr wrap="none" lIns="0" tIns="0" rIns="0" bIns="0">
            <a:noAutofit/>
          </a:bodyPr>
          <a:lstStyle/>
          <a:p>
            <a:pPr indent="0"/>
            <a:r>
              <a:rPr lang="el" sz="1800" b="1" spc="300" dirty="0">
                <a:solidFill>
                  <a:srgbClr val="FFFFFF"/>
                </a:solidFill>
                <a:latin typeface="PF Din Text Comp Pro X Thin" panose="02000306020000020004" pitchFamily="2" charset="0"/>
              </a:rPr>
              <a:t>Η δημιουργία</a:t>
            </a:r>
          </a:p>
        </p:txBody>
      </p:sp>
      <p:sp>
        <p:nvSpPr>
          <p:cNvPr id="11" name="Rectangle 10">
            <a:extLst>
              <a:ext uri="{FF2B5EF4-FFF2-40B4-BE49-F238E27FC236}">
                <a16:creationId xmlns:a16="http://schemas.microsoft.com/office/drawing/2014/main" id="{0F2EDF2C-4810-4537-BA63-711629781B5A}"/>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4362E5AA-8A08-49DC-913B-5B7305F899AD}"/>
              </a:ext>
            </a:extLst>
          </p:cNvPr>
          <p:cNvSpPr txBox="1"/>
          <p:nvPr/>
        </p:nvSpPr>
        <p:spPr>
          <a:xfrm>
            <a:off x="363094" y="64372"/>
            <a:ext cx="8107298" cy="461665"/>
          </a:xfrm>
          <a:prstGeom prst="rect">
            <a:avLst/>
          </a:prstGeom>
          <a:noFill/>
        </p:spPr>
        <p:txBody>
          <a:bodyPr wrap="square">
            <a:spAutoFit/>
          </a:bodyPr>
          <a:lstStyle/>
          <a:p>
            <a:pPr indent="0">
              <a:spcAft>
                <a:spcPts val="420"/>
              </a:spcAft>
            </a:pPr>
            <a:r>
              <a:rPr lang="el" sz="2400" b="1" spc="300" dirty="0">
                <a:solidFill>
                  <a:srgbClr val="FFFFFF"/>
                </a:solidFill>
                <a:latin typeface="PF Din Text Comp Pro X Thin" panose="02000306020000020004" pitchFamily="2" charset="0"/>
              </a:rPr>
              <a:t>ΙΣΛΑΜΑΜΠΑΝΤ : Η ΔΗΜΙΟΥΡΓΙΑ ΜΙΑΣ ΝΕΑΣ ΠΡΩΤΕΥΟΥΣΑΣ</a:t>
            </a:r>
          </a:p>
        </p:txBody>
      </p:sp>
      <p:sp>
        <p:nvSpPr>
          <p:cNvPr id="15" name="TextBox 14">
            <a:extLst>
              <a:ext uri="{FF2B5EF4-FFF2-40B4-BE49-F238E27FC236}">
                <a16:creationId xmlns:a16="http://schemas.microsoft.com/office/drawing/2014/main" id="{82FB521D-09EA-4F70-9A91-AC001CA2BC00}"/>
              </a:ext>
            </a:extLst>
          </p:cNvPr>
          <p:cNvSpPr txBox="1"/>
          <p:nvPr/>
        </p:nvSpPr>
        <p:spPr>
          <a:xfrm>
            <a:off x="363094" y="474212"/>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Tree>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11C961-9CD1-4DCA-AFA9-067EC713A8DF}"/>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rotWithShape="1">
          <a:blip r:embed="rId3"/>
          <a:srcRect b="14231"/>
          <a:stretch/>
        </p:blipFill>
        <p:spPr>
          <a:xfrm>
            <a:off x="338328" y="1353312"/>
            <a:ext cx="8738616" cy="4624578"/>
          </a:xfrm>
          <a:prstGeom prst="rect">
            <a:avLst/>
          </a:prstGeom>
        </p:spPr>
      </p:pic>
      <p:sp>
        <p:nvSpPr>
          <p:cNvPr id="4" name="Rectangle 3"/>
          <p:cNvSpPr/>
          <p:nvPr/>
        </p:nvSpPr>
        <p:spPr>
          <a:xfrm>
            <a:off x="426720" y="990600"/>
            <a:ext cx="685800" cy="304800"/>
          </a:xfrm>
          <a:prstGeom prst="rect">
            <a:avLst/>
          </a:prstGeom>
          <a:solidFill>
            <a:srgbClr val="FFFFFF"/>
          </a:solidFill>
        </p:spPr>
        <p:txBody>
          <a:bodyPr wrap="none" lIns="0" tIns="0" rIns="0" bIns="0">
            <a:noAutofit/>
          </a:bodyPr>
          <a:lstStyle/>
          <a:p>
            <a:pPr indent="0" algn="just"/>
            <a:r>
              <a:rPr lang="el" sz="3600" b="1" dirty="0">
                <a:solidFill>
                  <a:schemeClr val="accent2">
                    <a:lumMod val="75000"/>
                  </a:schemeClr>
                </a:solidFill>
                <a:latin typeface="Gabriola" panose="04040605051002020D02" pitchFamily="82" charset="0"/>
              </a:rPr>
              <a:t>Πώς ;</a:t>
            </a:r>
          </a:p>
        </p:txBody>
      </p:sp>
      <p:sp>
        <p:nvSpPr>
          <p:cNvPr id="5" name="Rectangle 4"/>
          <p:cNvSpPr/>
          <p:nvPr/>
        </p:nvSpPr>
        <p:spPr>
          <a:xfrm>
            <a:off x="856488" y="6318504"/>
            <a:ext cx="1249680" cy="240792"/>
          </a:xfrm>
          <a:prstGeom prst="rect">
            <a:avLst/>
          </a:prstGeom>
          <a:noFill/>
        </p:spPr>
        <p:txBody>
          <a:bodyPr wrap="none" lIns="0" tIns="0" rIns="0" bIns="0">
            <a:noAutofit/>
          </a:bodyPr>
          <a:lstStyle/>
          <a:p>
            <a:pPr indent="0"/>
            <a:r>
              <a:rPr lang="el" sz="1800" b="1" spc="300" dirty="0">
                <a:solidFill>
                  <a:srgbClr val="FFFFFF"/>
                </a:solidFill>
                <a:latin typeface="PF Din Text Comp Pro X Thin" panose="02000306020000020004" pitchFamily="2" charset="0"/>
              </a:rPr>
              <a:t>Η μεγέθυνση</a:t>
            </a:r>
          </a:p>
        </p:txBody>
      </p:sp>
      <p:sp>
        <p:nvSpPr>
          <p:cNvPr id="6" name="Rectangle 5"/>
          <p:cNvSpPr/>
          <p:nvPr/>
        </p:nvSpPr>
        <p:spPr>
          <a:xfrm>
            <a:off x="3493008" y="6327648"/>
            <a:ext cx="1466088" cy="240792"/>
          </a:xfrm>
          <a:prstGeom prst="rect">
            <a:avLst/>
          </a:prstGeom>
          <a:noFill/>
        </p:spPr>
        <p:txBody>
          <a:bodyPr wrap="none" lIns="0" tIns="0" rIns="0" bIns="0">
            <a:noAutofit/>
          </a:bodyPr>
          <a:lstStyle/>
          <a:p>
            <a:pPr indent="0"/>
            <a:r>
              <a:rPr lang="el" sz="1800" b="1" spc="300" dirty="0">
                <a:solidFill>
                  <a:srgbClr val="FFFFFF"/>
                </a:solidFill>
                <a:latin typeface="PF Din Text Comp Pro X Thin" panose="02000306020000020004" pitchFamily="2" charset="0"/>
              </a:rPr>
              <a:t>Ο σχηματισμός</a:t>
            </a:r>
          </a:p>
        </p:txBody>
      </p:sp>
      <p:sp>
        <p:nvSpPr>
          <p:cNvPr id="14" name="Rectangle 13">
            <a:extLst>
              <a:ext uri="{FF2B5EF4-FFF2-40B4-BE49-F238E27FC236}">
                <a16:creationId xmlns:a16="http://schemas.microsoft.com/office/drawing/2014/main" id="{6B295958-61B7-4721-9B3A-EDBE12C785CA}"/>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TextBox 17">
            <a:extLst>
              <a:ext uri="{FF2B5EF4-FFF2-40B4-BE49-F238E27FC236}">
                <a16:creationId xmlns:a16="http://schemas.microsoft.com/office/drawing/2014/main" id="{7A70FD3B-F8AF-4492-9093-D837317B7A24}"/>
              </a:ext>
            </a:extLst>
          </p:cNvPr>
          <p:cNvSpPr txBox="1"/>
          <p:nvPr/>
        </p:nvSpPr>
        <p:spPr>
          <a:xfrm>
            <a:off x="292799" y="96554"/>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20" name="TextBox 19">
            <a:extLst>
              <a:ext uri="{FF2B5EF4-FFF2-40B4-BE49-F238E27FC236}">
                <a16:creationId xmlns:a16="http://schemas.microsoft.com/office/drawing/2014/main" id="{FF977645-BA46-4E52-8046-779D5FF17B14}"/>
              </a:ext>
            </a:extLst>
          </p:cNvPr>
          <p:cNvSpPr txBox="1"/>
          <p:nvPr/>
        </p:nvSpPr>
        <p:spPr>
          <a:xfrm>
            <a:off x="363094" y="474212"/>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
        <p:nvSpPr>
          <p:cNvPr id="22" name="Rectangle 21">
            <a:extLst>
              <a:ext uri="{FF2B5EF4-FFF2-40B4-BE49-F238E27FC236}">
                <a16:creationId xmlns:a16="http://schemas.microsoft.com/office/drawing/2014/main" id="{84791D67-3FF7-4677-9AB2-4428F1DE0BD8}"/>
              </a:ext>
            </a:extLst>
          </p:cNvPr>
          <p:cNvSpPr/>
          <p:nvPr/>
        </p:nvSpPr>
        <p:spPr>
          <a:xfrm>
            <a:off x="6834124" y="6327648"/>
            <a:ext cx="1466088" cy="240792"/>
          </a:xfrm>
          <a:prstGeom prst="rect">
            <a:avLst/>
          </a:prstGeom>
          <a:noFill/>
        </p:spPr>
        <p:txBody>
          <a:bodyPr wrap="none" lIns="0" tIns="0" rIns="0" bIns="0">
            <a:noAutofit/>
          </a:bodyPr>
          <a:lstStyle/>
          <a:p>
            <a:pPr indent="0"/>
            <a:r>
              <a:rPr lang="el-GR" sz="1800" b="1" spc="300" dirty="0">
                <a:solidFill>
                  <a:srgbClr val="FFFFFF"/>
                </a:solidFill>
                <a:latin typeface="PF Din Text Comp Pro X Thin" panose="02000306020000020004" pitchFamily="2" charset="0"/>
              </a:rPr>
              <a:t>Η διαδικασία </a:t>
            </a:r>
            <a:endParaRPr lang="el" sz="1800" b="1" spc="300" dirty="0">
              <a:solidFill>
                <a:srgbClr val="FFFFFF"/>
              </a:solidFill>
              <a:latin typeface="PF Din Text Comp Pro X Thin" panose="02000306020000020004" pitchFamily="2" charset="0"/>
            </a:endParaRPr>
          </a:p>
        </p:txBody>
      </p:sp>
    </p:spTree>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38FCD3-E31B-4F0F-8AB1-DC077B2B3009}"/>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179832" y="2462660"/>
            <a:ext cx="2493264" cy="2871216"/>
          </a:xfrm>
          <a:prstGeom prst="rect">
            <a:avLst/>
          </a:prstGeom>
        </p:spPr>
      </p:pic>
      <p:pic>
        <p:nvPicPr>
          <p:cNvPr id="3" name="Picture 2"/>
          <p:cNvPicPr>
            <a:picLocks noChangeAspect="1"/>
          </p:cNvPicPr>
          <p:nvPr/>
        </p:nvPicPr>
        <p:blipFill>
          <a:blip r:embed="rId3"/>
          <a:stretch>
            <a:fillRect/>
          </a:stretch>
        </p:blipFill>
        <p:spPr>
          <a:xfrm>
            <a:off x="3086354" y="2468211"/>
            <a:ext cx="2983992" cy="2883408"/>
          </a:xfrm>
          <a:prstGeom prst="rect">
            <a:avLst/>
          </a:prstGeom>
        </p:spPr>
      </p:pic>
      <p:pic>
        <p:nvPicPr>
          <p:cNvPr id="4" name="Picture 3"/>
          <p:cNvPicPr>
            <a:picLocks noChangeAspect="1"/>
          </p:cNvPicPr>
          <p:nvPr/>
        </p:nvPicPr>
        <p:blipFill>
          <a:blip r:embed="rId4"/>
          <a:stretch>
            <a:fillRect/>
          </a:stretch>
        </p:blipFill>
        <p:spPr>
          <a:xfrm>
            <a:off x="6219190" y="2439643"/>
            <a:ext cx="2862072" cy="2892552"/>
          </a:xfrm>
          <a:prstGeom prst="rect">
            <a:avLst/>
          </a:prstGeom>
        </p:spPr>
      </p:pic>
      <p:sp>
        <p:nvSpPr>
          <p:cNvPr id="6" name="Rectangle 5"/>
          <p:cNvSpPr/>
          <p:nvPr/>
        </p:nvSpPr>
        <p:spPr>
          <a:xfrm>
            <a:off x="363094" y="829838"/>
            <a:ext cx="408432" cy="271272"/>
          </a:xfrm>
          <a:prstGeom prst="rect">
            <a:avLst/>
          </a:prstGeom>
          <a:solidFill>
            <a:srgbClr val="FFFFFF"/>
          </a:solidFill>
        </p:spPr>
        <p:txBody>
          <a:bodyPr wrap="none" lIns="0" tIns="0" rIns="0" bIns="0">
            <a:noAutofit/>
          </a:bodyPr>
          <a:lstStyle/>
          <a:p>
            <a:pPr indent="0" algn="just"/>
            <a:r>
              <a:rPr lang="el" sz="4000" b="1" dirty="0">
                <a:solidFill>
                  <a:schemeClr val="accent2">
                    <a:lumMod val="75000"/>
                  </a:schemeClr>
                </a:solidFill>
                <a:latin typeface="Gabriola" panose="04040605051002020D02" pitchFamily="82" charset="0"/>
              </a:rPr>
              <a:t>Τι ;</a:t>
            </a:r>
          </a:p>
        </p:txBody>
      </p:sp>
      <p:sp>
        <p:nvSpPr>
          <p:cNvPr id="7" name="Rectangle 6"/>
          <p:cNvSpPr/>
          <p:nvPr/>
        </p:nvSpPr>
        <p:spPr>
          <a:xfrm>
            <a:off x="179832" y="1424805"/>
            <a:ext cx="7935468" cy="570937"/>
          </a:xfrm>
          <a:prstGeom prst="rect">
            <a:avLst/>
          </a:prstGeom>
          <a:solidFill>
            <a:srgbClr val="FFFFFF"/>
          </a:solidFill>
        </p:spPr>
        <p:txBody>
          <a:bodyPr wrap="none" lIns="0" tIns="0" rIns="0" bIns="0">
            <a:noAutofit/>
          </a:bodyPr>
          <a:lstStyle/>
          <a:p>
            <a:pPr indent="165100"/>
            <a:r>
              <a:rPr lang="el" sz="2800" b="1" dirty="0">
                <a:solidFill>
                  <a:srgbClr val="10253F"/>
                </a:solidFill>
                <a:latin typeface="Gabriola" panose="04040605051002020D02" pitchFamily="82" charset="0"/>
              </a:rPr>
              <a:t>Μέγεθος - δεν μπορούμε να καθορίσουμε στατικές διαστάσεις αλλά </a:t>
            </a:r>
          </a:p>
          <a:p>
            <a:pPr indent="165100"/>
            <a:r>
              <a:rPr lang="el" sz="2800" b="1" dirty="0">
                <a:solidFill>
                  <a:srgbClr val="10253F"/>
                </a:solidFill>
                <a:latin typeface="Gabriola" panose="04040605051002020D02" pitchFamily="82" charset="0"/>
              </a:rPr>
              <a:t>μόνο καμπύλες μεγέθυνσης</a:t>
            </a:r>
          </a:p>
        </p:txBody>
      </p:sp>
      <p:sp>
        <p:nvSpPr>
          <p:cNvPr id="9" name="Rectangle 8"/>
          <p:cNvSpPr/>
          <p:nvPr/>
        </p:nvSpPr>
        <p:spPr>
          <a:xfrm>
            <a:off x="179832" y="6143758"/>
            <a:ext cx="2918460" cy="518160"/>
          </a:xfrm>
          <a:prstGeom prst="rect">
            <a:avLst/>
          </a:prstGeom>
          <a:noFill/>
        </p:spPr>
        <p:txBody>
          <a:bodyPr lIns="0" tIns="0" rIns="0" bIns="0">
            <a:noAutofit/>
          </a:bodyPr>
          <a:lstStyle/>
          <a:p>
            <a:pPr indent="0" algn="ctr"/>
            <a:r>
              <a:rPr lang="el" sz="1600" b="1" spc="300" dirty="0">
                <a:solidFill>
                  <a:srgbClr val="FFFFFF"/>
                </a:solidFill>
                <a:latin typeface="PF Din Text Comp Pro X Thin" panose="02000306020000020004" pitchFamily="2" charset="0"/>
              </a:rPr>
              <a:t>Αύξηση του πληθυσμού της</a:t>
            </a:r>
          </a:p>
          <a:p>
            <a:pPr indent="0" algn="ctr"/>
            <a:r>
              <a:rPr lang="el" sz="1600" b="1" spc="300" dirty="0">
                <a:solidFill>
                  <a:srgbClr val="FFFFFF"/>
                </a:solidFill>
                <a:latin typeface="PF Din Text Comp Pro X Thin" panose="02000306020000020004" pitchFamily="2" charset="0"/>
              </a:rPr>
              <a:t>ομοσπονδιακής πρωτεύουσας</a:t>
            </a:r>
          </a:p>
        </p:txBody>
      </p:sp>
      <p:sp>
        <p:nvSpPr>
          <p:cNvPr id="13" name="Rectangle 12">
            <a:extLst>
              <a:ext uri="{FF2B5EF4-FFF2-40B4-BE49-F238E27FC236}">
                <a16:creationId xmlns:a16="http://schemas.microsoft.com/office/drawing/2014/main" id="{09EB412B-283E-4C59-A1E1-0242D609F213}"/>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8A63636C-2F36-4ABC-84AC-1B444338999F}"/>
              </a:ext>
            </a:extLst>
          </p:cNvPr>
          <p:cNvSpPr txBox="1"/>
          <p:nvPr/>
        </p:nvSpPr>
        <p:spPr>
          <a:xfrm>
            <a:off x="292799" y="96554"/>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7" name="TextBox 16">
            <a:extLst>
              <a:ext uri="{FF2B5EF4-FFF2-40B4-BE49-F238E27FC236}">
                <a16:creationId xmlns:a16="http://schemas.microsoft.com/office/drawing/2014/main" id="{E24BDE51-B786-4036-AEE8-538A9B3DCFE5}"/>
              </a:ext>
            </a:extLst>
          </p:cNvPr>
          <p:cNvSpPr txBox="1"/>
          <p:nvPr/>
        </p:nvSpPr>
        <p:spPr>
          <a:xfrm>
            <a:off x="292799" y="485496"/>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
        <p:nvSpPr>
          <p:cNvPr id="19" name="Rectangle 18">
            <a:extLst>
              <a:ext uri="{FF2B5EF4-FFF2-40B4-BE49-F238E27FC236}">
                <a16:creationId xmlns:a16="http://schemas.microsoft.com/office/drawing/2014/main" id="{89522E7C-A78D-440E-8C71-6AAE97096D10}"/>
              </a:ext>
            </a:extLst>
          </p:cNvPr>
          <p:cNvSpPr/>
          <p:nvPr/>
        </p:nvSpPr>
        <p:spPr>
          <a:xfrm>
            <a:off x="3278124" y="6143758"/>
            <a:ext cx="2918460" cy="518160"/>
          </a:xfrm>
          <a:prstGeom prst="rect">
            <a:avLst/>
          </a:prstGeom>
          <a:noFill/>
        </p:spPr>
        <p:txBody>
          <a:bodyPr lIns="0" tIns="0" rIns="0" bIns="0">
            <a:noAutofit/>
          </a:bodyPr>
          <a:lstStyle/>
          <a:p>
            <a:pPr indent="0" algn="ctr"/>
            <a:r>
              <a:rPr lang="el-GR" sz="1600" b="1" spc="300" dirty="0">
                <a:solidFill>
                  <a:srgbClr val="FFFFFF"/>
                </a:solidFill>
                <a:latin typeface="PF Din Text Comp Pro X Thin" panose="02000306020000020004" pitchFamily="2" charset="0"/>
              </a:rPr>
              <a:t>Η γη που απαιτείται σύμφωνα</a:t>
            </a:r>
          </a:p>
          <a:p>
            <a:pPr indent="0" algn="ctr"/>
            <a:r>
              <a:rPr lang="el-GR" sz="1600" b="1" spc="300" dirty="0">
                <a:solidFill>
                  <a:srgbClr val="FFFFFF"/>
                </a:solidFill>
                <a:latin typeface="PF Din Text Comp Pro X Thin" panose="02000306020000020004" pitchFamily="2" charset="0"/>
              </a:rPr>
              <a:t>με το μέγεθος του πληθυσμού</a:t>
            </a:r>
            <a:endParaRPr lang="el" sz="1600" b="1" spc="300" dirty="0">
              <a:solidFill>
                <a:srgbClr val="FFFFFF"/>
              </a:solidFill>
              <a:latin typeface="PF Din Text Comp Pro X Thin" panose="02000306020000020004" pitchFamily="2" charset="0"/>
            </a:endParaRPr>
          </a:p>
        </p:txBody>
      </p:sp>
      <p:sp>
        <p:nvSpPr>
          <p:cNvPr id="21" name="Rectangle 20">
            <a:extLst>
              <a:ext uri="{FF2B5EF4-FFF2-40B4-BE49-F238E27FC236}">
                <a16:creationId xmlns:a16="http://schemas.microsoft.com/office/drawing/2014/main" id="{86B86DA6-9101-42AA-BD68-F62D64902397}"/>
              </a:ext>
            </a:extLst>
          </p:cNvPr>
          <p:cNvSpPr/>
          <p:nvPr/>
        </p:nvSpPr>
        <p:spPr>
          <a:xfrm>
            <a:off x="6259068" y="6161731"/>
            <a:ext cx="2918460" cy="518160"/>
          </a:xfrm>
          <a:prstGeom prst="rect">
            <a:avLst/>
          </a:prstGeom>
          <a:noFill/>
        </p:spPr>
        <p:txBody>
          <a:bodyPr lIns="0" tIns="0" rIns="0" bIns="0">
            <a:noAutofit/>
          </a:bodyPr>
          <a:lstStyle/>
          <a:p>
            <a:pPr indent="0" algn="ctr"/>
            <a:r>
              <a:rPr lang="el-GR" sz="1600" b="1" spc="300" dirty="0">
                <a:solidFill>
                  <a:srgbClr val="FFFFFF"/>
                </a:solidFill>
                <a:latin typeface="PF Din Text Comp Pro X Thin" panose="02000306020000020004" pitchFamily="2" charset="0"/>
              </a:rPr>
              <a:t>Κυβερνητική και ιδιωτική</a:t>
            </a:r>
          </a:p>
          <a:p>
            <a:pPr indent="0" algn="ctr"/>
            <a:r>
              <a:rPr lang="el-GR" sz="1600" b="1" spc="300" dirty="0">
                <a:solidFill>
                  <a:srgbClr val="FFFFFF"/>
                </a:solidFill>
                <a:latin typeface="PF Din Text Comp Pro X Thin" panose="02000306020000020004" pitchFamily="2" charset="0"/>
              </a:rPr>
              <a:t>επένδυση</a:t>
            </a:r>
            <a:endParaRPr lang="el" sz="1600" b="1" spc="300" dirty="0">
              <a:solidFill>
                <a:srgbClr val="FFFFFF"/>
              </a:solidFill>
              <a:latin typeface="PF Din Text Comp Pro X Thin" panose="02000306020000020004" pitchFamily="2" charset="0"/>
            </a:endParaRPr>
          </a:p>
        </p:txBody>
      </p:sp>
    </p:spTree>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1110F3-3C14-49BF-B3E3-C7F8FCFD3F4B}"/>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161798" y="1544701"/>
            <a:ext cx="8833104" cy="4133088"/>
          </a:xfrm>
          <a:prstGeom prst="rect">
            <a:avLst/>
          </a:prstGeom>
        </p:spPr>
      </p:pic>
      <p:sp>
        <p:nvSpPr>
          <p:cNvPr id="4" name="Rectangle 3"/>
          <p:cNvSpPr/>
          <p:nvPr/>
        </p:nvSpPr>
        <p:spPr>
          <a:xfrm>
            <a:off x="402336" y="831399"/>
            <a:ext cx="408432" cy="271272"/>
          </a:xfrm>
          <a:prstGeom prst="rect">
            <a:avLst/>
          </a:prstGeom>
          <a:solidFill>
            <a:srgbClr val="FFFFFF"/>
          </a:solidFill>
        </p:spPr>
        <p:txBody>
          <a:bodyPr wrap="none" lIns="0" tIns="0" rIns="0" bIns="0">
            <a:noAutofit/>
          </a:bodyPr>
          <a:lstStyle/>
          <a:p>
            <a:pPr indent="0" algn="just"/>
            <a:r>
              <a:rPr lang="el" sz="4000" b="1" dirty="0">
                <a:solidFill>
                  <a:schemeClr val="accent2">
                    <a:lumMod val="75000"/>
                  </a:schemeClr>
                </a:solidFill>
                <a:latin typeface="Gabriola" panose="04040605051002020D02" pitchFamily="82" charset="0"/>
              </a:rPr>
              <a:t>Τι ;</a:t>
            </a:r>
          </a:p>
        </p:txBody>
      </p:sp>
      <p:sp>
        <p:nvSpPr>
          <p:cNvPr id="5" name="Rectangle 4"/>
          <p:cNvSpPr/>
          <p:nvPr/>
        </p:nvSpPr>
        <p:spPr>
          <a:xfrm>
            <a:off x="402336" y="6178296"/>
            <a:ext cx="2252472" cy="515112"/>
          </a:xfrm>
          <a:prstGeom prst="rect">
            <a:avLst/>
          </a:prstGeom>
          <a:noFill/>
        </p:spPr>
        <p:txBody>
          <a:bodyPr lIns="0" tIns="0" rIns="0" bIns="0">
            <a:noAutofit/>
          </a:bodyPr>
          <a:lstStyle/>
          <a:p>
            <a:pPr indent="0" algn="ctr">
              <a:lnSpc>
                <a:spcPct val="97000"/>
              </a:lnSpc>
            </a:pPr>
            <a:r>
              <a:rPr lang="el" b="1" spc="300" dirty="0">
                <a:solidFill>
                  <a:srgbClr val="FFFFFF"/>
                </a:solidFill>
                <a:latin typeface="PF Din Text Comp Pro X Thin" panose="02000306020000020004" pitchFamily="2" charset="0"/>
              </a:rPr>
              <a:t>Χαρακτήρας - Προς μια δυναμική μητρόπολη</a:t>
            </a:r>
          </a:p>
        </p:txBody>
      </p:sp>
      <p:sp>
        <p:nvSpPr>
          <p:cNvPr id="6" name="Rectangle 5"/>
          <p:cNvSpPr/>
          <p:nvPr/>
        </p:nvSpPr>
        <p:spPr>
          <a:xfrm>
            <a:off x="3852672" y="6193536"/>
            <a:ext cx="1399032" cy="240792"/>
          </a:xfrm>
          <a:prstGeom prst="rect">
            <a:avLst/>
          </a:prstGeom>
          <a:noFill/>
        </p:spPr>
        <p:txBody>
          <a:bodyPr wrap="none" lIns="0" tIns="0" rIns="0" bIns="0">
            <a:noAutofit/>
          </a:bodyPr>
          <a:lstStyle/>
          <a:p>
            <a:pPr indent="0"/>
            <a:r>
              <a:rPr lang="el" b="1" spc="300" dirty="0">
                <a:solidFill>
                  <a:srgbClr val="FFFFFF"/>
                </a:solidFill>
                <a:latin typeface="PF Din Text Comp Pro X Thin" panose="02000306020000020004" pitchFamily="2" charset="0"/>
              </a:rPr>
              <a:t>Βασική μορφή</a:t>
            </a:r>
          </a:p>
        </p:txBody>
      </p:sp>
      <p:sp>
        <p:nvSpPr>
          <p:cNvPr id="7" name="Rectangle 6"/>
          <p:cNvSpPr/>
          <p:nvPr/>
        </p:nvSpPr>
        <p:spPr>
          <a:xfrm>
            <a:off x="6129528" y="6199632"/>
            <a:ext cx="2258568" cy="240792"/>
          </a:xfrm>
          <a:prstGeom prst="rect">
            <a:avLst/>
          </a:prstGeom>
          <a:noFill/>
        </p:spPr>
        <p:txBody>
          <a:bodyPr wrap="none" lIns="0" tIns="0" rIns="0" bIns="0">
            <a:noAutofit/>
          </a:bodyPr>
          <a:lstStyle/>
          <a:p>
            <a:pPr indent="0" algn="ctr"/>
            <a:r>
              <a:rPr lang="el" sz="1800" b="1" spc="300" dirty="0">
                <a:solidFill>
                  <a:srgbClr val="FFFFFF"/>
                </a:solidFill>
                <a:latin typeface="PF Din Text Comp Pro X Thin" panose="02000306020000020004" pitchFamily="2" charset="0"/>
              </a:rPr>
              <a:t>Η μορφή του κάνναβου</a:t>
            </a:r>
          </a:p>
        </p:txBody>
      </p:sp>
      <p:sp>
        <p:nvSpPr>
          <p:cNvPr id="9" name="Rectangle 8">
            <a:extLst>
              <a:ext uri="{FF2B5EF4-FFF2-40B4-BE49-F238E27FC236}">
                <a16:creationId xmlns:a16="http://schemas.microsoft.com/office/drawing/2014/main" id="{DEEA75F7-EADB-4398-940C-3E57F23AB64C}"/>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CDEA996E-4EB8-4DC8-9578-8067A4D0D6D7}"/>
              </a:ext>
            </a:extLst>
          </p:cNvPr>
          <p:cNvSpPr txBox="1"/>
          <p:nvPr/>
        </p:nvSpPr>
        <p:spPr>
          <a:xfrm>
            <a:off x="292799" y="96554"/>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3" name="TextBox 12">
            <a:extLst>
              <a:ext uri="{FF2B5EF4-FFF2-40B4-BE49-F238E27FC236}">
                <a16:creationId xmlns:a16="http://schemas.microsoft.com/office/drawing/2014/main" id="{9D3FBBE6-222B-4DB8-8B70-E4EF366FCE2E}"/>
              </a:ext>
            </a:extLst>
          </p:cNvPr>
          <p:cNvSpPr txBox="1"/>
          <p:nvPr/>
        </p:nvSpPr>
        <p:spPr>
          <a:xfrm>
            <a:off x="292799" y="477334"/>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88664FF-454D-4C38-956E-B753F82BBA0C}"/>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0" y="1989980"/>
            <a:ext cx="4523232" cy="3096768"/>
          </a:xfrm>
          <a:prstGeom prst="rect">
            <a:avLst/>
          </a:prstGeom>
        </p:spPr>
      </p:pic>
      <p:pic>
        <p:nvPicPr>
          <p:cNvPr id="3" name="Picture 2"/>
          <p:cNvPicPr>
            <a:picLocks noChangeAspect="1"/>
          </p:cNvPicPr>
          <p:nvPr/>
        </p:nvPicPr>
        <p:blipFill>
          <a:blip r:embed="rId3"/>
          <a:stretch>
            <a:fillRect/>
          </a:stretch>
        </p:blipFill>
        <p:spPr>
          <a:xfrm>
            <a:off x="4578350" y="1998942"/>
            <a:ext cx="4572000" cy="3041904"/>
          </a:xfrm>
          <a:prstGeom prst="rect">
            <a:avLst/>
          </a:prstGeom>
        </p:spPr>
      </p:pic>
      <p:sp>
        <p:nvSpPr>
          <p:cNvPr id="5" name="Rectangle 4"/>
          <p:cNvSpPr/>
          <p:nvPr/>
        </p:nvSpPr>
        <p:spPr>
          <a:xfrm>
            <a:off x="405384" y="1014984"/>
            <a:ext cx="408432" cy="271272"/>
          </a:xfrm>
          <a:prstGeom prst="rect">
            <a:avLst/>
          </a:prstGeom>
          <a:solidFill>
            <a:srgbClr val="FFFFFF"/>
          </a:solidFill>
        </p:spPr>
        <p:txBody>
          <a:bodyPr wrap="none" lIns="0" tIns="0" rIns="0" bIns="0">
            <a:noAutofit/>
          </a:bodyPr>
          <a:lstStyle/>
          <a:p>
            <a:pPr indent="0" algn="just"/>
            <a:r>
              <a:rPr lang="el" sz="4000" b="1" dirty="0">
                <a:solidFill>
                  <a:schemeClr val="accent2">
                    <a:lumMod val="75000"/>
                  </a:schemeClr>
                </a:solidFill>
                <a:latin typeface="Gabriola" panose="04040605051002020D02" pitchFamily="82" charset="0"/>
              </a:rPr>
              <a:t>Τι ;</a:t>
            </a:r>
          </a:p>
        </p:txBody>
      </p:sp>
      <p:sp>
        <p:nvSpPr>
          <p:cNvPr id="6" name="Rectangle 5"/>
          <p:cNvSpPr/>
          <p:nvPr/>
        </p:nvSpPr>
        <p:spPr>
          <a:xfrm>
            <a:off x="405384" y="6300415"/>
            <a:ext cx="2721864" cy="240792"/>
          </a:xfrm>
          <a:prstGeom prst="rect">
            <a:avLst/>
          </a:prstGeom>
          <a:noFill/>
        </p:spPr>
        <p:txBody>
          <a:bodyPr wrap="none" lIns="0" tIns="0" rIns="0" bIns="0">
            <a:noAutofit/>
          </a:bodyPr>
          <a:lstStyle/>
          <a:p>
            <a:pPr indent="0"/>
            <a:r>
              <a:rPr lang="el" sz="1800" b="1" spc="300" dirty="0">
                <a:solidFill>
                  <a:srgbClr val="FFFFFF"/>
                </a:solidFill>
                <a:latin typeface="PF Din Text Comp Pro X Thin" panose="02000306020000020004" pitchFamily="2" charset="0"/>
              </a:rPr>
              <a:t>Οι μορφές του παρελθόντος</a:t>
            </a:r>
          </a:p>
        </p:txBody>
      </p:sp>
      <p:sp>
        <p:nvSpPr>
          <p:cNvPr id="8" name="Rectangle 7">
            <a:extLst>
              <a:ext uri="{FF2B5EF4-FFF2-40B4-BE49-F238E27FC236}">
                <a16:creationId xmlns:a16="http://schemas.microsoft.com/office/drawing/2014/main" id="{2FB467AB-8E2A-4EC3-8531-1274B1E90A08}"/>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8609B0FC-FF6A-4643-B8FD-4746287F083C}"/>
              </a:ext>
            </a:extLst>
          </p:cNvPr>
          <p:cNvSpPr txBox="1"/>
          <p:nvPr/>
        </p:nvSpPr>
        <p:spPr>
          <a:xfrm>
            <a:off x="292799" y="86921"/>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2" name="TextBox 11">
            <a:extLst>
              <a:ext uri="{FF2B5EF4-FFF2-40B4-BE49-F238E27FC236}">
                <a16:creationId xmlns:a16="http://schemas.microsoft.com/office/drawing/2014/main" id="{F00AC65B-FD44-43CB-9A08-2A1E01475795}"/>
              </a:ext>
            </a:extLst>
          </p:cNvPr>
          <p:cNvSpPr txBox="1"/>
          <p:nvPr/>
        </p:nvSpPr>
        <p:spPr>
          <a:xfrm>
            <a:off x="292799" y="499464"/>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Tree>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95DB26F-40E8-4E28-8453-B122F14EAA96}"/>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120650" y="1631061"/>
            <a:ext cx="8915400" cy="3614928"/>
          </a:xfrm>
          <a:prstGeom prst="rect">
            <a:avLst/>
          </a:prstGeom>
        </p:spPr>
      </p:pic>
      <p:sp>
        <p:nvSpPr>
          <p:cNvPr id="4" name="Rectangle 3"/>
          <p:cNvSpPr/>
          <p:nvPr/>
        </p:nvSpPr>
        <p:spPr>
          <a:xfrm>
            <a:off x="405384" y="1014984"/>
            <a:ext cx="408432" cy="271272"/>
          </a:xfrm>
          <a:prstGeom prst="rect">
            <a:avLst/>
          </a:prstGeom>
          <a:solidFill>
            <a:srgbClr val="FFFFFF"/>
          </a:solidFill>
        </p:spPr>
        <p:txBody>
          <a:bodyPr wrap="none" lIns="0" tIns="0" rIns="0" bIns="0">
            <a:noAutofit/>
          </a:bodyPr>
          <a:lstStyle/>
          <a:p>
            <a:pPr indent="0" algn="just"/>
            <a:r>
              <a:rPr lang="el" sz="4000" b="1" dirty="0">
                <a:solidFill>
                  <a:schemeClr val="accent2">
                    <a:lumMod val="75000"/>
                  </a:schemeClr>
                </a:solidFill>
                <a:latin typeface="Gabriola" panose="04040605051002020D02" pitchFamily="82" charset="0"/>
              </a:rPr>
              <a:t>Τι ;</a:t>
            </a:r>
          </a:p>
        </p:txBody>
      </p:sp>
      <p:sp>
        <p:nvSpPr>
          <p:cNvPr id="5" name="Rectangle 4"/>
          <p:cNvSpPr/>
          <p:nvPr/>
        </p:nvSpPr>
        <p:spPr>
          <a:xfrm>
            <a:off x="120650" y="6122783"/>
            <a:ext cx="3228340" cy="515112"/>
          </a:xfrm>
          <a:prstGeom prst="rect">
            <a:avLst/>
          </a:prstGeom>
          <a:noFill/>
        </p:spPr>
        <p:txBody>
          <a:bodyPr lIns="0" tIns="0" rIns="0" bIns="0">
            <a:noAutofit/>
          </a:bodyPr>
          <a:lstStyle/>
          <a:p>
            <a:pPr indent="177800" algn="ctr"/>
            <a:r>
              <a:rPr lang="el" sz="1800" b="1" spc="300" dirty="0">
                <a:solidFill>
                  <a:srgbClr val="FFFFFF"/>
                </a:solidFill>
                <a:latin typeface="PF Din Text Comp Pro X Thin" panose="02000306020000020004" pitchFamily="2" charset="0"/>
              </a:rPr>
              <a:t>Διαστάσεις του τοπίου και της μητροπολιτικής περιοχής</a:t>
            </a:r>
          </a:p>
        </p:txBody>
      </p:sp>
      <p:sp>
        <p:nvSpPr>
          <p:cNvPr id="6" name="Rectangle 5"/>
          <p:cNvSpPr/>
          <p:nvPr/>
        </p:nvSpPr>
        <p:spPr>
          <a:xfrm>
            <a:off x="6438138" y="6122783"/>
            <a:ext cx="2362962" cy="515112"/>
          </a:xfrm>
          <a:prstGeom prst="rect">
            <a:avLst/>
          </a:prstGeom>
          <a:noFill/>
        </p:spPr>
        <p:txBody>
          <a:bodyPr lIns="0" tIns="0" rIns="0" bIns="0">
            <a:noAutofit/>
          </a:bodyPr>
          <a:lstStyle/>
          <a:p>
            <a:pPr indent="177800" algn="ctr">
              <a:lnSpc>
                <a:spcPct val="97000"/>
              </a:lnSpc>
            </a:pPr>
            <a:r>
              <a:rPr lang="el" b="1" spc="300" dirty="0">
                <a:solidFill>
                  <a:srgbClr val="FFFFFF"/>
                </a:solidFill>
                <a:latin typeface="PF Din Text Comp Pro X Thin" panose="02000306020000020004" pitchFamily="2" charset="0"/>
              </a:rPr>
              <a:t>Κάνναβος πολλαπλών πρότυπων ενοτήτων</a:t>
            </a:r>
          </a:p>
        </p:txBody>
      </p:sp>
      <p:sp>
        <p:nvSpPr>
          <p:cNvPr id="8" name="Rectangle 7">
            <a:extLst>
              <a:ext uri="{FF2B5EF4-FFF2-40B4-BE49-F238E27FC236}">
                <a16:creationId xmlns:a16="http://schemas.microsoft.com/office/drawing/2014/main" id="{25BC710B-F183-44DF-A240-1D5CB8AF252C}"/>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F6B49663-EB87-4830-B5E8-46DDB6FB1464}"/>
              </a:ext>
            </a:extLst>
          </p:cNvPr>
          <p:cNvSpPr txBox="1"/>
          <p:nvPr/>
        </p:nvSpPr>
        <p:spPr>
          <a:xfrm>
            <a:off x="292799" y="96554"/>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2" name="TextBox 11">
            <a:extLst>
              <a:ext uri="{FF2B5EF4-FFF2-40B4-BE49-F238E27FC236}">
                <a16:creationId xmlns:a16="http://schemas.microsoft.com/office/drawing/2014/main" id="{F0CBDE4D-57A4-480D-A27C-34B3193E3791}"/>
              </a:ext>
            </a:extLst>
          </p:cNvPr>
          <p:cNvSpPr txBox="1"/>
          <p:nvPr/>
        </p:nvSpPr>
        <p:spPr>
          <a:xfrm>
            <a:off x="292799" y="496711"/>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
        <p:nvSpPr>
          <p:cNvPr id="18" name="Rectangle 17">
            <a:extLst>
              <a:ext uri="{FF2B5EF4-FFF2-40B4-BE49-F238E27FC236}">
                <a16:creationId xmlns:a16="http://schemas.microsoft.com/office/drawing/2014/main" id="{0A4BF7B8-508E-4D31-A91A-0B8971C238B4}"/>
              </a:ext>
            </a:extLst>
          </p:cNvPr>
          <p:cNvSpPr/>
          <p:nvPr/>
        </p:nvSpPr>
        <p:spPr>
          <a:xfrm>
            <a:off x="3113595" y="6122783"/>
            <a:ext cx="3228340" cy="515112"/>
          </a:xfrm>
          <a:prstGeom prst="rect">
            <a:avLst/>
          </a:prstGeom>
          <a:noFill/>
        </p:spPr>
        <p:txBody>
          <a:bodyPr lIns="0" tIns="0" rIns="0" bIns="0">
            <a:noAutofit/>
          </a:bodyPr>
          <a:lstStyle/>
          <a:p>
            <a:pPr indent="177800" algn="ctr"/>
            <a:r>
              <a:rPr lang="el-GR" sz="1800" b="1" spc="300" dirty="0">
                <a:solidFill>
                  <a:srgbClr val="FFFFFF"/>
                </a:solidFill>
                <a:latin typeface="PF Din Text Comp Pro X Thin" panose="02000306020000020004" pitchFamily="2" charset="0"/>
              </a:rPr>
              <a:t>Οι πρότυπες ενότητες</a:t>
            </a:r>
          </a:p>
          <a:p>
            <a:pPr indent="177800" algn="ctr"/>
            <a:r>
              <a:rPr lang="el-GR" sz="1800" b="1" spc="300" dirty="0">
                <a:solidFill>
                  <a:srgbClr val="FFFFFF"/>
                </a:solidFill>
                <a:latin typeface="PF Din Text Comp Pro X Thin" panose="02000306020000020004" pitchFamily="2" charset="0"/>
              </a:rPr>
              <a:t>του </a:t>
            </a:r>
            <a:r>
              <a:rPr lang="el-GR" sz="1800" b="1" spc="300" dirty="0" err="1">
                <a:solidFill>
                  <a:srgbClr val="FFFFFF"/>
                </a:solidFill>
                <a:latin typeface="PF Din Text Comp Pro X Thin" panose="02000306020000020004" pitchFamily="2" charset="0"/>
              </a:rPr>
              <a:t>καννάβου</a:t>
            </a:r>
            <a:endParaRPr lang="el" sz="1800" b="1" spc="300" dirty="0">
              <a:solidFill>
                <a:srgbClr val="FFFFFF"/>
              </a:solidFill>
              <a:latin typeface="PF Din Text Comp Pro X Thin" panose="02000306020000020004" pitchFamily="2" charset="0"/>
            </a:endParaRPr>
          </a:p>
        </p:txBody>
      </p:sp>
    </p:spTree>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025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E00CCD-961F-4F74-85F1-8E5EAE73717A}"/>
              </a:ext>
            </a:extLst>
          </p:cNvPr>
          <p:cNvSpPr/>
          <p:nvPr/>
        </p:nvSpPr>
        <p:spPr>
          <a:xfrm>
            <a:off x="0" y="5990281"/>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ectangle 12">
            <a:extLst>
              <a:ext uri="{FF2B5EF4-FFF2-40B4-BE49-F238E27FC236}">
                <a16:creationId xmlns:a16="http://schemas.microsoft.com/office/drawing/2014/main" id="{42DAFF74-74E0-410F-8C1F-19BA0F2A0F44}"/>
              </a:ext>
            </a:extLst>
          </p:cNvPr>
          <p:cNvSpPr/>
          <p:nvPr/>
        </p:nvSpPr>
        <p:spPr>
          <a:xfrm>
            <a:off x="-12700" y="838200"/>
            <a:ext cx="9169400" cy="512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rotWithShape="1">
          <a:blip r:embed="rId2"/>
          <a:srcRect t="3682"/>
          <a:stretch/>
        </p:blipFill>
        <p:spPr>
          <a:xfrm>
            <a:off x="3048" y="1215858"/>
            <a:ext cx="9140952" cy="4776510"/>
          </a:xfrm>
          <a:prstGeom prst="rect">
            <a:avLst/>
          </a:prstGeom>
        </p:spPr>
      </p:pic>
      <p:sp>
        <p:nvSpPr>
          <p:cNvPr id="4" name="Rectangle 3"/>
          <p:cNvSpPr/>
          <p:nvPr/>
        </p:nvSpPr>
        <p:spPr>
          <a:xfrm>
            <a:off x="2061210" y="6317038"/>
            <a:ext cx="1399032" cy="240792"/>
          </a:xfrm>
          <a:prstGeom prst="rect">
            <a:avLst/>
          </a:prstGeom>
          <a:noFill/>
        </p:spPr>
        <p:txBody>
          <a:bodyPr wrap="none" lIns="0" tIns="0" rIns="0" bIns="0">
            <a:noAutofit/>
          </a:bodyPr>
          <a:lstStyle/>
          <a:p>
            <a:pPr indent="0"/>
            <a:r>
              <a:rPr lang="el" sz="1800" b="1" spc="600" dirty="0">
                <a:solidFill>
                  <a:srgbClr val="FFFFFF"/>
                </a:solidFill>
                <a:latin typeface="PF Din Text Comp Pro X Thin" panose="02000306020000020004" pitchFamily="2" charset="0"/>
              </a:rPr>
              <a:t>Αρχαία Αθήνα</a:t>
            </a:r>
          </a:p>
        </p:txBody>
      </p:sp>
      <p:sp>
        <p:nvSpPr>
          <p:cNvPr id="5" name="Rectangle 4"/>
          <p:cNvSpPr/>
          <p:nvPr/>
        </p:nvSpPr>
        <p:spPr>
          <a:xfrm>
            <a:off x="6329235" y="6296747"/>
            <a:ext cx="1534605" cy="228690"/>
          </a:xfrm>
          <a:prstGeom prst="rect">
            <a:avLst/>
          </a:prstGeom>
          <a:noFill/>
        </p:spPr>
        <p:txBody>
          <a:bodyPr wrap="none" lIns="0" tIns="0" rIns="0" bIns="0">
            <a:noAutofit/>
          </a:bodyPr>
          <a:lstStyle/>
          <a:p>
            <a:r>
              <a:rPr lang="el" b="1" spc="600" dirty="0">
                <a:solidFill>
                  <a:srgbClr val="FFFFFF"/>
                </a:solidFill>
                <a:latin typeface="PF Din Text Comp Pro X Thin" panose="02000306020000020004" pitchFamily="2" charset="0"/>
              </a:rPr>
              <a:t>Ραουαλπίντι</a:t>
            </a:r>
          </a:p>
        </p:txBody>
      </p:sp>
      <p:sp>
        <p:nvSpPr>
          <p:cNvPr id="7" name="Rectangle 6">
            <a:extLst>
              <a:ext uri="{FF2B5EF4-FFF2-40B4-BE49-F238E27FC236}">
                <a16:creationId xmlns:a16="http://schemas.microsoft.com/office/drawing/2014/main" id="{CD989DE0-6019-407D-95B4-A00D342D2EAD}"/>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53FF8F01-30AF-4C29-B75A-96A9D4EB1EF2}"/>
              </a:ext>
            </a:extLst>
          </p:cNvPr>
          <p:cNvSpPr txBox="1"/>
          <p:nvPr/>
        </p:nvSpPr>
        <p:spPr>
          <a:xfrm>
            <a:off x="292799" y="96554"/>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1" name="TextBox 10">
            <a:extLst>
              <a:ext uri="{FF2B5EF4-FFF2-40B4-BE49-F238E27FC236}">
                <a16:creationId xmlns:a16="http://schemas.microsoft.com/office/drawing/2014/main" id="{F7383CDC-063B-4A11-A6BB-1649E521FF05}"/>
              </a:ext>
            </a:extLst>
          </p:cNvPr>
          <p:cNvSpPr txBox="1"/>
          <p:nvPr/>
        </p:nvSpPr>
        <p:spPr>
          <a:xfrm>
            <a:off x="280099" y="506299"/>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Tree>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6B7C31-7A4F-4F60-BA9C-B2C1E3939210}"/>
              </a:ext>
            </a:extLst>
          </p:cNvPr>
          <p:cNvSpPr/>
          <p:nvPr/>
        </p:nvSpPr>
        <p:spPr>
          <a:xfrm>
            <a:off x="0" y="-24382"/>
            <a:ext cx="9156700" cy="6478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188532" y="133342"/>
            <a:ext cx="6808014" cy="407986"/>
          </a:xfrm>
          <a:prstGeom prst="rect">
            <a:avLst/>
          </a:prstGeom>
          <a:noFill/>
        </p:spPr>
        <p:txBody>
          <a:bodyPr wrap="none" lIns="0" tIns="0" rIns="0" bIns="0">
            <a:noAutofit/>
          </a:bodyPr>
          <a:lstStyle/>
          <a:p>
            <a:pPr indent="0"/>
            <a:r>
              <a:rPr lang="el"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ΙΣΛΑΜΑΜΠΑΝΤ : Η ΔΗΜΙΟΥΡΓΙΑ ΜΙΑΣ ΝΕΑΣ ΠΡΩΤΕΥΟΥΣΑΣ- ΑΝΘΡΩΠΙΝΗ ΚΛΙΜΑΚΑ</a:t>
            </a:r>
          </a:p>
        </p:txBody>
      </p:sp>
      <p:sp>
        <p:nvSpPr>
          <p:cNvPr id="3" name="Rectangle 2">
            <a:extLst>
              <a:ext uri="{FF2B5EF4-FFF2-40B4-BE49-F238E27FC236}">
                <a16:creationId xmlns:a16="http://schemas.microsoft.com/office/drawing/2014/main" id="{15B71F36-53C7-4A21-9802-2164EB76EC92}"/>
              </a:ext>
            </a:extLst>
          </p:cNvPr>
          <p:cNvSpPr/>
          <p:nvPr/>
        </p:nvSpPr>
        <p:spPr>
          <a:xfrm>
            <a:off x="0" y="6206836"/>
            <a:ext cx="9156700" cy="6702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Picture 3">
            <a:extLst>
              <a:ext uri="{FF2B5EF4-FFF2-40B4-BE49-F238E27FC236}">
                <a16:creationId xmlns:a16="http://schemas.microsoft.com/office/drawing/2014/main" id="{8370A782-998A-4C1E-AD16-894BA5FB622C}"/>
              </a:ext>
            </a:extLst>
          </p:cNvPr>
          <p:cNvPicPr>
            <a:picLocks noChangeAspect="1"/>
          </p:cNvPicPr>
          <p:nvPr/>
        </p:nvPicPr>
        <p:blipFill>
          <a:blip r:embed="rId2"/>
          <a:stretch>
            <a:fillRect/>
          </a:stretch>
        </p:blipFill>
        <p:spPr>
          <a:xfrm>
            <a:off x="0" y="2728360"/>
            <a:ext cx="9156700" cy="3162501"/>
          </a:xfrm>
          <a:prstGeom prst="rect">
            <a:avLst/>
          </a:prstGeom>
        </p:spPr>
      </p:pic>
      <p:sp>
        <p:nvSpPr>
          <p:cNvPr id="6" name="TextBox 5">
            <a:extLst>
              <a:ext uri="{FF2B5EF4-FFF2-40B4-BE49-F238E27FC236}">
                <a16:creationId xmlns:a16="http://schemas.microsoft.com/office/drawing/2014/main" id="{0AB3AAE2-41BE-4D9D-820A-7FE3A3C543C7}"/>
              </a:ext>
            </a:extLst>
          </p:cNvPr>
          <p:cNvSpPr txBox="1"/>
          <p:nvPr/>
        </p:nvSpPr>
        <p:spPr>
          <a:xfrm>
            <a:off x="188532" y="672692"/>
            <a:ext cx="8858486" cy="1938992"/>
          </a:xfrm>
          <a:prstGeom prst="rect">
            <a:avLst/>
          </a:prstGeom>
          <a:noFill/>
        </p:spPr>
        <p:txBody>
          <a:bodyPr wrap="square" rtlCol="0">
            <a:spAutoFit/>
          </a:bodyPr>
          <a:lstStyle/>
          <a:p>
            <a:pPr algn="just"/>
            <a:r>
              <a:rPr lang="el-GR" sz="2400" dirty="0">
                <a:latin typeface="Gabriola" panose="04040605051002020D02" pitchFamily="82" charset="0"/>
              </a:rPr>
              <a:t>Ο Δοξιάδης επεσήμανε την ανάγκη αποκατάστασης της ανθρώπινης κλίμακας δημιουργώντας πόλεις μέσα σε μια πόλη</a:t>
            </a:r>
          </a:p>
          <a:p>
            <a:pPr algn="just"/>
            <a:r>
              <a:rPr lang="el-GR" sz="2400" dirty="0">
                <a:latin typeface="Gabriola" panose="04040605051002020D02" pitchFamily="82" charset="0"/>
              </a:rPr>
              <a:t>Η εγγύτητα θα είναι το κλειδί για αυτά τα νέα αυτόνομα κέντρα με συγκοινωνιακές συνδέσεις και βελτιωμένη επικοινωνία μεταξύ τους. Κατασκευή πόλεων ως «κυψέλης» κυψελών η καθεμία όχι μεγαλύτερη από 2 </a:t>
            </a:r>
            <a:r>
              <a:rPr lang="en-US" sz="2400" dirty="0">
                <a:latin typeface="Gabriola" panose="04040605051002020D02" pitchFamily="82" charset="0"/>
              </a:rPr>
              <a:t>x</a:t>
            </a:r>
            <a:r>
              <a:rPr lang="el-GR" sz="2400" dirty="0">
                <a:latin typeface="Gabriola" panose="04040605051002020D02" pitchFamily="82" charset="0"/>
              </a:rPr>
              <a:t> 2 χιλιόμετρα, η μέγιστη άνετη απόσταση για τους πεζούς.</a:t>
            </a:r>
          </a:p>
        </p:txBody>
      </p:sp>
    </p:spTree>
    <p:extLst>
      <p:ext uri="{BB962C8B-B14F-4D97-AF65-F5344CB8AC3E}">
        <p14:creationId xmlns:p14="http://schemas.microsoft.com/office/powerpoint/2010/main" val="2870471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8328" y="1545336"/>
            <a:ext cx="3776472" cy="3904488"/>
          </a:xfrm>
          <a:prstGeom prst="rect">
            <a:avLst/>
          </a:prstGeom>
        </p:spPr>
      </p:pic>
      <p:pic>
        <p:nvPicPr>
          <p:cNvPr id="3" name="Picture 2"/>
          <p:cNvPicPr>
            <a:picLocks noChangeAspect="1"/>
          </p:cNvPicPr>
          <p:nvPr/>
        </p:nvPicPr>
        <p:blipFill>
          <a:blip r:embed="rId3"/>
          <a:stretch>
            <a:fillRect/>
          </a:stretch>
        </p:blipFill>
        <p:spPr>
          <a:xfrm>
            <a:off x="5507736" y="893064"/>
            <a:ext cx="2663952" cy="5010912"/>
          </a:xfrm>
          <a:prstGeom prst="rect">
            <a:avLst/>
          </a:prstGeom>
        </p:spPr>
      </p:pic>
      <p:sp>
        <p:nvSpPr>
          <p:cNvPr id="5" name="Rectangle 4"/>
          <p:cNvSpPr/>
          <p:nvPr/>
        </p:nvSpPr>
        <p:spPr>
          <a:xfrm>
            <a:off x="451104" y="832578"/>
            <a:ext cx="408432" cy="271272"/>
          </a:xfrm>
          <a:prstGeom prst="rect">
            <a:avLst/>
          </a:prstGeom>
          <a:solidFill>
            <a:srgbClr val="FFFFFF"/>
          </a:solidFill>
        </p:spPr>
        <p:txBody>
          <a:bodyPr wrap="none" lIns="0" tIns="0" rIns="0" bIns="0">
            <a:noAutofit/>
          </a:bodyPr>
          <a:lstStyle/>
          <a:p>
            <a:pPr indent="0" algn="just"/>
            <a:r>
              <a:rPr lang="el" sz="4000" b="1" dirty="0">
                <a:solidFill>
                  <a:schemeClr val="accent2">
                    <a:lumMod val="75000"/>
                  </a:schemeClr>
                </a:solidFill>
                <a:latin typeface="Gabriola" panose="04040605051002020D02" pitchFamily="82" charset="0"/>
              </a:rPr>
              <a:t>Τι ;</a:t>
            </a:r>
          </a:p>
        </p:txBody>
      </p:sp>
      <p:sp>
        <p:nvSpPr>
          <p:cNvPr id="9" name="Rectangle 8">
            <a:extLst>
              <a:ext uri="{FF2B5EF4-FFF2-40B4-BE49-F238E27FC236}">
                <a16:creationId xmlns:a16="http://schemas.microsoft.com/office/drawing/2014/main" id="{F44EA358-8150-4FD9-9804-A426F59CC4ED}"/>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3B7CF7A9-29F5-40E9-BA8A-8FCFD1B6EA6F}"/>
              </a:ext>
            </a:extLst>
          </p:cNvPr>
          <p:cNvSpPr txBox="1"/>
          <p:nvPr/>
        </p:nvSpPr>
        <p:spPr>
          <a:xfrm>
            <a:off x="292799" y="96554"/>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3" name="TextBox 12">
            <a:extLst>
              <a:ext uri="{FF2B5EF4-FFF2-40B4-BE49-F238E27FC236}">
                <a16:creationId xmlns:a16="http://schemas.microsoft.com/office/drawing/2014/main" id="{3615E8A7-0969-447C-83C5-F02774912D54}"/>
              </a:ext>
            </a:extLst>
          </p:cNvPr>
          <p:cNvSpPr txBox="1"/>
          <p:nvPr/>
        </p:nvSpPr>
        <p:spPr>
          <a:xfrm>
            <a:off x="363094" y="474212"/>
            <a:ext cx="6049136" cy="338554"/>
          </a:xfrm>
          <a:prstGeom prst="rect">
            <a:avLst/>
          </a:prstGeom>
          <a:noFill/>
        </p:spPr>
        <p:txBody>
          <a:bodyPr wrap="square">
            <a:spAutoFit/>
          </a:bodyPr>
          <a:lstStyle/>
          <a:p>
            <a:pPr indent="0"/>
            <a:r>
              <a:rPr lang="el-GR" sz="1600" dirty="0">
                <a:solidFill>
                  <a:srgbClr val="FFFFFF"/>
                </a:solidFill>
                <a:latin typeface="PF Din Text Comp Pro X Thin" panose="02000306020000020004" pitchFamily="2" charset="0"/>
              </a:rPr>
              <a:t>Ο Κωνσταντίνος Δοξιάδης κα το έργο του, Ι.Μ. </a:t>
            </a:r>
            <a:r>
              <a:rPr lang="el-GR" sz="1600" dirty="0" err="1">
                <a:solidFill>
                  <a:srgbClr val="FFFFFF"/>
                </a:solidFill>
                <a:latin typeface="PF Din Text Comp Pro X Thin" panose="02000306020000020004" pitchFamily="2" charset="0"/>
              </a:rPr>
              <a:t>Φραντζεσκάκης</a:t>
            </a:r>
            <a:r>
              <a:rPr lang="el-GR" sz="1600" dirty="0">
                <a:solidFill>
                  <a:srgbClr val="FFFFFF"/>
                </a:solidFill>
                <a:latin typeface="PF Din Text Comp Pro X Thin" panose="02000306020000020004" pitchFamily="2" charset="0"/>
              </a:rPr>
              <a:t> τομ.2,σ.164 -182</a:t>
            </a:r>
          </a:p>
        </p:txBody>
      </p:sp>
      <p:sp>
        <p:nvSpPr>
          <p:cNvPr id="15" name="Rectangle 14">
            <a:extLst>
              <a:ext uri="{FF2B5EF4-FFF2-40B4-BE49-F238E27FC236}">
                <a16:creationId xmlns:a16="http://schemas.microsoft.com/office/drawing/2014/main" id="{1AB051C1-0784-44B1-91EA-674DDD7BAED6}"/>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p:cNvSpPr/>
          <p:nvPr/>
        </p:nvSpPr>
        <p:spPr>
          <a:xfrm>
            <a:off x="363094" y="6156960"/>
            <a:ext cx="4023360" cy="512064"/>
          </a:xfrm>
          <a:prstGeom prst="rect">
            <a:avLst/>
          </a:prstGeom>
          <a:noFill/>
        </p:spPr>
        <p:txBody>
          <a:bodyPr lIns="0" tIns="0" rIns="0" bIns="0">
            <a:noAutofit/>
          </a:bodyPr>
          <a:lstStyle/>
          <a:p>
            <a:pPr indent="0" algn="ctr">
              <a:lnSpc>
                <a:spcPct val="97000"/>
              </a:lnSpc>
            </a:pPr>
            <a:r>
              <a:rPr lang="el" sz="1800" b="1" spc="300" dirty="0">
                <a:solidFill>
                  <a:srgbClr val="FFFFFF"/>
                </a:solidFill>
                <a:latin typeface="PF Din Text Comp Pro X Thin" panose="02000306020000020004" pitchFamily="2" charset="0"/>
              </a:rPr>
              <a:t>Σχηματική Παρουσίαση της Ιεραρχημένης Διάταξης των Κοινοτικών Οδών</a:t>
            </a:r>
          </a:p>
        </p:txBody>
      </p:sp>
      <p:sp>
        <p:nvSpPr>
          <p:cNvPr id="7" name="Rectangle 6"/>
          <p:cNvSpPr/>
          <p:nvPr/>
        </p:nvSpPr>
        <p:spPr>
          <a:xfrm>
            <a:off x="5167122" y="6282442"/>
            <a:ext cx="3825240" cy="240792"/>
          </a:xfrm>
          <a:prstGeom prst="rect">
            <a:avLst/>
          </a:prstGeom>
          <a:noFill/>
        </p:spPr>
        <p:txBody>
          <a:bodyPr wrap="none" lIns="0" tIns="0" rIns="0" bIns="0">
            <a:noAutofit/>
          </a:bodyPr>
          <a:lstStyle/>
          <a:p>
            <a:pPr algn="ctr">
              <a:lnSpc>
                <a:spcPct val="97000"/>
              </a:lnSpc>
            </a:pPr>
            <a:r>
              <a:rPr lang="el" b="1" spc="300" dirty="0">
                <a:solidFill>
                  <a:srgbClr val="FFFFFF"/>
                </a:solidFill>
                <a:latin typeface="PF Din Text Comp Pro X Thin" panose="02000306020000020004" pitchFamily="2" charset="0"/>
              </a:rPr>
              <a:t>Η μητροπολιτική Περιοχή του </a:t>
            </a:r>
            <a:r>
              <a:rPr lang="en-US" b="1" spc="300" dirty="0">
                <a:solidFill>
                  <a:srgbClr val="FFFFFF"/>
                </a:solidFill>
                <a:latin typeface="PF Din Text Comp Pro X Thin" panose="02000306020000020004" pitchFamily="2" charset="0"/>
              </a:rPr>
              <a:t>Islamabad</a:t>
            </a:r>
          </a:p>
        </p:txBody>
      </p:sp>
    </p:spTree>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025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173B7E-C614-4F83-BA88-D463B17670BA}"/>
              </a:ext>
            </a:extLst>
          </p:cNvPr>
          <p:cNvSpPr/>
          <p:nvPr/>
        </p:nvSpPr>
        <p:spPr>
          <a:xfrm>
            <a:off x="0" y="5875054"/>
            <a:ext cx="9156700" cy="100199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Rectangle 16">
            <a:extLst>
              <a:ext uri="{FF2B5EF4-FFF2-40B4-BE49-F238E27FC236}">
                <a16:creationId xmlns:a16="http://schemas.microsoft.com/office/drawing/2014/main" id="{2DB82CFC-D493-4BC5-8945-0637414A975F}"/>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extBox 18">
            <a:extLst>
              <a:ext uri="{FF2B5EF4-FFF2-40B4-BE49-F238E27FC236}">
                <a16:creationId xmlns:a16="http://schemas.microsoft.com/office/drawing/2014/main" id="{BED53725-EF2D-405C-BF1D-1B7E4C15B89C}"/>
              </a:ext>
            </a:extLst>
          </p:cNvPr>
          <p:cNvSpPr txBox="1"/>
          <p:nvPr/>
        </p:nvSpPr>
        <p:spPr>
          <a:xfrm>
            <a:off x="292799" y="96554"/>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21" name="TextBox 20">
            <a:extLst>
              <a:ext uri="{FF2B5EF4-FFF2-40B4-BE49-F238E27FC236}">
                <a16:creationId xmlns:a16="http://schemas.microsoft.com/office/drawing/2014/main" id="{DE11F25A-8BB2-4091-9684-C2F6425E0C38}"/>
              </a:ext>
            </a:extLst>
          </p:cNvPr>
          <p:cNvSpPr txBox="1"/>
          <p:nvPr/>
        </p:nvSpPr>
        <p:spPr>
          <a:xfrm>
            <a:off x="292799" y="496711"/>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pic>
        <p:nvPicPr>
          <p:cNvPr id="2" name="Picture 1"/>
          <p:cNvPicPr>
            <a:picLocks noChangeAspect="1"/>
          </p:cNvPicPr>
          <p:nvPr/>
        </p:nvPicPr>
        <p:blipFill rotWithShape="1">
          <a:blip r:embed="rId2"/>
          <a:srcRect t="823"/>
          <a:stretch/>
        </p:blipFill>
        <p:spPr>
          <a:xfrm>
            <a:off x="0" y="822960"/>
            <a:ext cx="9144000" cy="5052094"/>
          </a:xfrm>
          <a:prstGeom prst="rect">
            <a:avLst/>
          </a:prstGeom>
        </p:spPr>
      </p:pic>
      <p:sp>
        <p:nvSpPr>
          <p:cNvPr id="5" name="Rectangle 4"/>
          <p:cNvSpPr/>
          <p:nvPr/>
        </p:nvSpPr>
        <p:spPr>
          <a:xfrm>
            <a:off x="0" y="7445502"/>
            <a:ext cx="8909304" cy="832104"/>
          </a:xfrm>
          <a:prstGeom prst="rect">
            <a:avLst/>
          </a:prstGeom>
          <a:noFill/>
        </p:spPr>
        <p:txBody>
          <a:bodyPr lIns="0" tIns="0" rIns="0" bIns="0">
            <a:noAutofit/>
          </a:bodyPr>
          <a:lstStyle/>
          <a:p>
            <a:pPr indent="0"/>
            <a:endParaRPr lang="el" sz="1400" b="1" spc="300" dirty="0">
              <a:solidFill>
                <a:srgbClr val="FFFFFF"/>
              </a:solidFill>
              <a:latin typeface="PF Din Text Comp Pro X Thin" panose="02000306020000020004" pitchFamily="2" charset="0"/>
            </a:endParaRPr>
          </a:p>
        </p:txBody>
      </p:sp>
      <p:sp>
        <p:nvSpPr>
          <p:cNvPr id="7" name="Rectangle 6">
            <a:extLst>
              <a:ext uri="{FF2B5EF4-FFF2-40B4-BE49-F238E27FC236}">
                <a16:creationId xmlns:a16="http://schemas.microsoft.com/office/drawing/2014/main" id="{DF22A5AF-5215-45CC-A86D-53C7AC0FE967}"/>
              </a:ext>
            </a:extLst>
          </p:cNvPr>
          <p:cNvSpPr/>
          <p:nvPr/>
        </p:nvSpPr>
        <p:spPr>
          <a:xfrm>
            <a:off x="0" y="6054090"/>
            <a:ext cx="9156700" cy="832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el" sz="1400" b="1" spc="300" dirty="0">
                <a:solidFill>
                  <a:srgbClr val="FFFFFF"/>
                </a:solidFill>
                <a:latin typeface="PF Din Text Comp Pro X Thin" panose="02000306020000020004" pitchFamily="2" charset="0"/>
              </a:rPr>
              <a:t>Α. Η μητροπολιτική περιοχή του Ισλαμαμπάντ.</a:t>
            </a:r>
          </a:p>
          <a:p>
            <a:pPr indent="0"/>
            <a:r>
              <a:rPr lang="el" sz="1400" b="1" spc="300" dirty="0">
                <a:solidFill>
                  <a:srgbClr val="FFFFFF"/>
                </a:solidFill>
                <a:latin typeface="PF Din Text Comp Pro X Thin" panose="02000306020000020004" pitchFamily="2" charset="0"/>
              </a:rPr>
              <a:t>Β. Γενική άποψη της μητροπολιτικής περιοχής προς την ανατολή.</a:t>
            </a:r>
          </a:p>
          <a:p>
            <a:pPr marL="167200" indent="-203200"/>
            <a:r>
              <a:rPr lang="el" sz="1400" b="1" spc="300" dirty="0">
                <a:solidFill>
                  <a:srgbClr val="FFFFFF"/>
                </a:solidFill>
                <a:latin typeface="PF Din Text Comp Pro X Thin" panose="02000306020000020004" pitchFamily="2" charset="0"/>
              </a:rPr>
              <a:t>Γ. Άποψη μακέτας κατά μήκος της Καπιτολ Άβενιου με το διοικητικό κέντρο στο βάθος και το κέντρο της πολιτικής ζωής στα αριστερά της λεωφόρου.</a:t>
            </a:r>
          </a:p>
          <a:p>
            <a:pPr algn="ctr"/>
            <a:endParaRPr lang="el-GR" dirty="0"/>
          </a:p>
        </p:txBody>
      </p:sp>
      <p:sp>
        <p:nvSpPr>
          <p:cNvPr id="9" name="Rectangle 8">
            <a:extLst>
              <a:ext uri="{FF2B5EF4-FFF2-40B4-BE49-F238E27FC236}">
                <a16:creationId xmlns:a16="http://schemas.microsoft.com/office/drawing/2014/main" id="{B36F7405-C94D-4B25-8A63-4ACDE5B88481}"/>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C225AB1C-B3A8-4BD4-992E-6056B1BC710A}"/>
              </a:ext>
            </a:extLst>
          </p:cNvPr>
          <p:cNvSpPr txBox="1"/>
          <p:nvPr/>
        </p:nvSpPr>
        <p:spPr>
          <a:xfrm>
            <a:off x="292799" y="96554"/>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3" name="TextBox 12">
            <a:extLst>
              <a:ext uri="{FF2B5EF4-FFF2-40B4-BE49-F238E27FC236}">
                <a16:creationId xmlns:a16="http://schemas.microsoft.com/office/drawing/2014/main" id="{72CEC5E2-B832-434E-82CA-F90192B52973}"/>
              </a:ext>
            </a:extLst>
          </p:cNvPr>
          <p:cNvSpPr txBox="1"/>
          <p:nvPr/>
        </p:nvSpPr>
        <p:spPr>
          <a:xfrm>
            <a:off x="292799" y="496711"/>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EFC"/>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F8F3D8-2093-4774-9025-903AEA85A379}"/>
              </a:ext>
            </a:extLst>
          </p:cNvPr>
          <p:cNvPicPr>
            <a:picLocks noChangeAspect="1"/>
          </p:cNvPicPr>
          <p:nvPr/>
        </p:nvPicPr>
        <p:blipFill>
          <a:blip r:embed="rId2"/>
          <a:stretch>
            <a:fillRect/>
          </a:stretch>
        </p:blipFill>
        <p:spPr>
          <a:xfrm>
            <a:off x="4578350" y="1985"/>
            <a:ext cx="4578350" cy="6875065"/>
          </a:xfrm>
          <a:prstGeom prst="rect">
            <a:avLst/>
          </a:prstGeom>
        </p:spPr>
      </p:pic>
      <p:sp>
        <p:nvSpPr>
          <p:cNvPr id="5" name="Rectangle 4"/>
          <p:cNvSpPr/>
          <p:nvPr/>
        </p:nvSpPr>
        <p:spPr>
          <a:xfrm>
            <a:off x="176015" y="1311399"/>
            <a:ext cx="6172200" cy="4724036"/>
          </a:xfrm>
          <a:prstGeom prst="rect">
            <a:avLst/>
          </a:prstGeom>
          <a:noFill/>
        </p:spPr>
        <p:txBody>
          <a:bodyPr lIns="0" tIns="0" rIns="0" bIns="0">
            <a:noAutofit/>
          </a:bodyPr>
          <a:lstStyle/>
          <a:p>
            <a:pPr marL="457200" indent="-457200">
              <a:lnSpc>
                <a:spcPct val="97000"/>
              </a:lnSpc>
              <a:buClr>
                <a:schemeClr val="accent2">
                  <a:lumMod val="50000"/>
                </a:schemeClr>
              </a:buClr>
              <a:buFont typeface="Wingdings" panose="05000000000000000000" pitchFamily="2" charset="2"/>
              <a:buChar char="§"/>
            </a:pPr>
            <a:r>
              <a:rPr lang="el" sz="2800" dirty="0">
                <a:latin typeface="Gabriola" panose="04040605051002020D02" pitchFamily="82" charset="0"/>
              </a:rPr>
              <a:t>Μετά το Β 'Παγκόσμιο Πόλεμο, ίδρυσε την εταιρεία </a:t>
            </a:r>
            <a:r>
              <a:rPr lang="en-US" sz="2800" dirty="0" err="1">
                <a:latin typeface="Gabriola" panose="04040605051002020D02" pitchFamily="82" charset="0"/>
              </a:rPr>
              <a:t>Doxiadis</a:t>
            </a:r>
            <a:r>
              <a:rPr lang="en-US" sz="2800" dirty="0">
                <a:latin typeface="Gabriola" panose="04040605051002020D02" pitchFamily="82" charset="0"/>
              </a:rPr>
              <a:t> Associates, </a:t>
            </a:r>
            <a:r>
              <a:rPr lang="el" sz="2800" dirty="0">
                <a:latin typeface="Gabriola" panose="04040605051002020D02" pitchFamily="82" charset="0"/>
              </a:rPr>
              <a:t>μια ιδιωτική εταιρεία συμβούλων που αναλάμβανε μελέτες αρχιτεκτονικής και μηχανικής σε όλο τον κόσμο, ειδικευόμενη στην εφαρμογή των αρχών της Οικιστικής.</a:t>
            </a:r>
            <a:r>
              <a:rPr lang="el-GR" sz="2800" dirty="0">
                <a:latin typeface="Gabriola" panose="04040605051002020D02" pitchFamily="82" charset="0"/>
              </a:rPr>
              <a:t> </a:t>
            </a:r>
          </a:p>
          <a:p>
            <a:pPr marL="457200" indent="-457200">
              <a:lnSpc>
                <a:spcPct val="97000"/>
              </a:lnSpc>
              <a:buClr>
                <a:schemeClr val="accent2">
                  <a:lumMod val="50000"/>
                </a:schemeClr>
              </a:buClr>
              <a:buFont typeface="Wingdings" panose="05000000000000000000" pitchFamily="2" charset="2"/>
              <a:buChar char="§"/>
            </a:pPr>
            <a:endParaRPr lang="el-GR" sz="2800" dirty="0">
              <a:latin typeface="Gabriola" panose="04040605051002020D02" pitchFamily="82" charset="0"/>
            </a:endParaRPr>
          </a:p>
          <a:p>
            <a:pPr marL="457200" indent="-457200">
              <a:lnSpc>
                <a:spcPct val="97000"/>
              </a:lnSpc>
              <a:buClr>
                <a:schemeClr val="accent2">
                  <a:lumMod val="50000"/>
                </a:schemeClr>
              </a:buClr>
              <a:buFont typeface="Wingdings" panose="05000000000000000000" pitchFamily="2" charset="2"/>
              <a:buChar char="§"/>
            </a:pPr>
            <a:r>
              <a:rPr lang="el-GR" sz="2800" dirty="0">
                <a:latin typeface="Gabriola" panose="04040605051002020D02" pitchFamily="82" charset="0"/>
              </a:rPr>
              <a:t>Η ομάδα του ήταν υπεύθυνη για το σχεδιασμό του Ισλαμαμπάντ, την πρωτεύουσα του Πακιστάν και επίσης συνείσφερε σημαντικά στον εθνικό σχεδιασμό στην Γκάνα, το Ιράν, τη Νιγηρία τη Σαουδική Αραβία και την Ελλάδα.</a:t>
            </a:r>
          </a:p>
          <a:p>
            <a:pPr marL="457200" indent="-457200">
              <a:lnSpc>
                <a:spcPct val="97000"/>
              </a:lnSpc>
              <a:buClr>
                <a:schemeClr val="accent2">
                  <a:lumMod val="50000"/>
                </a:schemeClr>
              </a:buClr>
              <a:buFont typeface="Wingdings" panose="05000000000000000000" pitchFamily="2" charset="2"/>
              <a:buChar char="§"/>
            </a:pPr>
            <a:endParaRPr lang="el" sz="2800" dirty="0">
              <a:latin typeface="Gabriola" panose="04040605051002020D02" pitchFamily="82" charset="0"/>
            </a:endParaRPr>
          </a:p>
          <a:p>
            <a:pPr marL="457200" indent="-457200">
              <a:lnSpc>
                <a:spcPct val="97000"/>
              </a:lnSpc>
              <a:buClr>
                <a:schemeClr val="accent2">
                  <a:lumMod val="50000"/>
                </a:schemeClr>
              </a:buClr>
              <a:buFont typeface="Wingdings" panose="05000000000000000000" pitchFamily="2" charset="2"/>
              <a:buChar char="§"/>
            </a:pPr>
            <a:endParaRPr lang="el" sz="2800" dirty="0">
              <a:latin typeface="Gabriola" panose="04040605051002020D02" pitchFamily="82" charset="0"/>
            </a:endParaRPr>
          </a:p>
          <a:p>
            <a:pPr marL="457200" indent="-457200">
              <a:lnSpc>
                <a:spcPct val="97000"/>
              </a:lnSpc>
              <a:buClr>
                <a:schemeClr val="accent2">
                  <a:lumMod val="50000"/>
                </a:schemeClr>
              </a:buClr>
              <a:buFont typeface="Wingdings" panose="05000000000000000000" pitchFamily="2" charset="2"/>
              <a:buChar char="§"/>
            </a:pPr>
            <a:endParaRPr lang="el" sz="2800" dirty="0">
              <a:latin typeface="Gabriola" panose="04040605051002020D02" pitchFamily="82" charset="0"/>
            </a:endParaRPr>
          </a:p>
        </p:txBody>
      </p:sp>
      <p:sp>
        <p:nvSpPr>
          <p:cNvPr id="11" name="Rectangle 10">
            <a:extLst>
              <a:ext uri="{FF2B5EF4-FFF2-40B4-BE49-F238E27FC236}">
                <a16:creationId xmlns:a16="http://schemas.microsoft.com/office/drawing/2014/main" id="{CE0C662B-0F8C-41ED-AF97-CDA1777C3C8F}"/>
              </a:ext>
            </a:extLst>
          </p:cNvPr>
          <p:cNvSpPr/>
          <p:nvPr/>
        </p:nvSpPr>
        <p:spPr>
          <a:xfrm>
            <a:off x="576072" y="445375"/>
            <a:ext cx="5986272" cy="396240"/>
          </a:xfrm>
          <a:prstGeom prst="rect">
            <a:avLst/>
          </a:prstGeom>
          <a:noFill/>
        </p:spPr>
        <p:txBody>
          <a:bodyPr wrap="none" lIns="0" tIns="0" rIns="0" bIns="0">
            <a:noAutofit/>
          </a:bodyPr>
          <a:lstStyle/>
          <a:p>
            <a:pPr indent="0"/>
            <a:r>
              <a:rPr lang="el" sz="3600" b="1" spc="300" dirty="0">
                <a:solidFill>
                  <a:srgbClr val="632523"/>
                </a:solidFill>
                <a:latin typeface="Gabriola" panose="04040605051002020D02" pitchFamily="82" charset="0"/>
              </a:rPr>
              <a:t>Κωνσταντίνος Απόστολος Δοξιάδης</a:t>
            </a:r>
          </a:p>
        </p:txBody>
      </p:sp>
      <p:sp>
        <p:nvSpPr>
          <p:cNvPr id="17" name="Rectangle 16">
            <a:extLst>
              <a:ext uri="{FF2B5EF4-FFF2-40B4-BE49-F238E27FC236}">
                <a16:creationId xmlns:a16="http://schemas.microsoft.com/office/drawing/2014/main" id="{CD137472-E8EE-487A-935F-1FFFA4AE55EE}"/>
              </a:ext>
            </a:extLst>
          </p:cNvPr>
          <p:cNvSpPr/>
          <p:nvPr/>
        </p:nvSpPr>
        <p:spPr>
          <a:xfrm>
            <a:off x="576072" y="6483096"/>
            <a:ext cx="4922520" cy="225552"/>
          </a:xfrm>
          <a:prstGeom prst="rect">
            <a:avLst/>
          </a:prstGeom>
          <a:noFill/>
        </p:spPr>
        <p:txBody>
          <a:bodyPr wrap="none" lIns="0" tIns="0" rIns="0" bIns="0">
            <a:noAutofit/>
          </a:bodyPr>
          <a:lstStyle/>
          <a:p>
            <a:pPr indent="127000"/>
            <a:r>
              <a:rPr lang="en-US" sz="1600" spc="300" dirty="0">
                <a:solidFill>
                  <a:schemeClr val="accent2">
                    <a:lumMod val="50000"/>
                  </a:schemeClr>
                </a:solidFill>
                <a:latin typeface="PF Din Text Comp Pro Light" panose="02000000000000000000" pitchFamily="2" charset="0"/>
              </a:rPr>
              <a:t>**</a:t>
            </a:r>
            <a:r>
              <a:rPr lang="en-US" sz="1600" spc="300" dirty="0">
                <a:solidFill>
                  <a:schemeClr val="accent2">
                    <a:lumMod val="50000"/>
                  </a:schemeClr>
                </a:solidFill>
                <a:latin typeface="PF Din Text Comp Pro Light" panose="02000000000000000000" pitchFamily="2" charset="0"/>
                <a:hlinkClick r:id="rId3">
                  <a:extLst>
                    <a:ext uri="{A12FA001-AC4F-418D-AE19-62706E023703}">
                      <ahyp:hlinkClr xmlns:ahyp="http://schemas.microsoft.com/office/drawing/2018/hyperlinkcolor" val="tx"/>
                    </a:ext>
                  </a:extLst>
                </a:hlinkClick>
              </a:rPr>
              <a:t>http://en.wikipedia.org/wiki/Ekistics</a:t>
            </a:r>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0254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29056"/>
            <a:ext cx="9144000" cy="5855208"/>
          </a:xfrm>
          <a:prstGeom prst="rect">
            <a:avLst/>
          </a:prstGeom>
        </p:spPr>
      </p:pic>
      <p:sp>
        <p:nvSpPr>
          <p:cNvPr id="6" name="Rectangle 5">
            <a:extLst>
              <a:ext uri="{FF2B5EF4-FFF2-40B4-BE49-F238E27FC236}">
                <a16:creationId xmlns:a16="http://schemas.microsoft.com/office/drawing/2014/main" id="{9C64C914-E4A7-4981-9F1B-C365F3A42562}"/>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D4A2F1CB-F6C0-4360-BFE7-56E56A2F20EB}"/>
              </a:ext>
            </a:extLst>
          </p:cNvPr>
          <p:cNvSpPr txBox="1"/>
          <p:nvPr/>
        </p:nvSpPr>
        <p:spPr>
          <a:xfrm>
            <a:off x="292799" y="96554"/>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0" name="TextBox 9">
            <a:extLst>
              <a:ext uri="{FF2B5EF4-FFF2-40B4-BE49-F238E27FC236}">
                <a16:creationId xmlns:a16="http://schemas.microsoft.com/office/drawing/2014/main" id="{E38DAE7F-8A81-466F-B4C4-C30C574741BF}"/>
              </a:ext>
            </a:extLst>
          </p:cNvPr>
          <p:cNvSpPr txBox="1"/>
          <p:nvPr/>
        </p:nvSpPr>
        <p:spPr>
          <a:xfrm>
            <a:off x="292799" y="496711"/>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
        <p:nvSpPr>
          <p:cNvPr id="12" name="Rectangle 11">
            <a:extLst>
              <a:ext uri="{FF2B5EF4-FFF2-40B4-BE49-F238E27FC236}">
                <a16:creationId xmlns:a16="http://schemas.microsoft.com/office/drawing/2014/main" id="{6C9475B4-3206-42EC-AB6F-102BD535C426}"/>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9D500E08-6E5C-40D0-BFEB-5273B6BCA53B}"/>
              </a:ext>
            </a:extLst>
          </p:cNvPr>
          <p:cNvSpPr txBox="1"/>
          <p:nvPr/>
        </p:nvSpPr>
        <p:spPr>
          <a:xfrm>
            <a:off x="292799" y="96554"/>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6" name="TextBox 15">
            <a:extLst>
              <a:ext uri="{FF2B5EF4-FFF2-40B4-BE49-F238E27FC236}">
                <a16:creationId xmlns:a16="http://schemas.microsoft.com/office/drawing/2014/main" id="{DBE95903-AC86-4B49-87D8-1F5388B97915}"/>
              </a:ext>
            </a:extLst>
          </p:cNvPr>
          <p:cNvSpPr txBox="1"/>
          <p:nvPr/>
        </p:nvSpPr>
        <p:spPr>
          <a:xfrm>
            <a:off x="292799" y="496711"/>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
        <p:nvSpPr>
          <p:cNvPr id="18" name="Rectangle 17">
            <a:extLst>
              <a:ext uri="{FF2B5EF4-FFF2-40B4-BE49-F238E27FC236}">
                <a16:creationId xmlns:a16="http://schemas.microsoft.com/office/drawing/2014/main" id="{4E06F801-1F52-40A1-9889-BAB554D9722F}"/>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Rectangle 19">
            <a:extLst>
              <a:ext uri="{FF2B5EF4-FFF2-40B4-BE49-F238E27FC236}">
                <a16:creationId xmlns:a16="http://schemas.microsoft.com/office/drawing/2014/main" id="{5E7D7EC1-3C02-4C17-8AAF-DC138ED661FD}"/>
              </a:ext>
            </a:extLst>
          </p:cNvPr>
          <p:cNvSpPr/>
          <p:nvPr/>
        </p:nvSpPr>
        <p:spPr>
          <a:xfrm>
            <a:off x="292799" y="6268432"/>
            <a:ext cx="4215256" cy="512064"/>
          </a:xfrm>
          <a:prstGeom prst="rect">
            <a:avLst/>
          </a:prstGeom>
          <a:noFill/>
        </p:spPr>
        <p:txBody>
          <a:bodyPr lIns="0" tIns="0" rIns="0" bIns="0">
            <a:noAutofit/>
          </a:bodyPr>
          <a:lstStyle/>
          <a:p>
            <a:pPr indent="0" algn="ctr">
              <a:lnSpc>
                <a:spcPct val="97000"/>
              </a:lnSpc>
            </a:pPr>
            <a:r>
              <a:rPr lang="el-GR" sz="1800" b="1" spc="300" dirty="0">
                <a:solidFill>
                  <a:srgbClr val="FFFFFF"/>
                </a:solidFill>
                <a:latin typeface="PF Din Text Comp Pro X Thin" panose="02000306020000020004" pitchFamily="2" charset="0"/>
              </a:rPr>
              <a:t>Μακέτα κοινότητας ( κατηγορία τομέα G6 )</a:t>
            </a:r>
            <a:endParaRPr lang="el" sz="1800" b="1" spc="300" dirty="0">
              <a:solidFill>
                <a:srgbClr val="FFFFFF"/>
              </a:solidFill>
              <a:latin typeface="PF Din Text Comp Pro X Thin" panose="02000306020000020004" pitchFamily="2" charset="0"/>
            </a:endParaRPr>
          </a:p>
        </p:txBody>
      </p:sp>
      <p:sp>
        <p:nvSpPr>
          <p:cNvPr id="22" name="TextBox 21">
            <a:extLst>
              <a:ext uri="{FF2B5EF4-FFF2-40B4-BE49-F238E27FC236}">
                <a16:creationId xmlns:a16="http://schemas.microsoft.com/office/drawing/2014/main" id="{63BF8433-3BD3-4ABD-A102-C9DCC634D28C}"/>
              </a:ext>
            </a:extLst>
          </p:cNvPr>
          <p:cNvSpPr txBox="1"/>
          <p:nvPr/>
        </p:nvSpPr>
        <p:spPr>
          <a:xfrm>
            <a:off x="4648647" y="6097645"/>
            <a:ext cx="4577714" cy="646331"/>
          </a:xfrm>
          <a:prstGeom prst="rect">
            <a:avLst/>
          </a:prstGeom>
          <a:noFill/>
        </p:spPr>
        <p:txBody>
          <a:bodyPr wrap="square">
            <a:spAutoFit/>
          </a:bodyPr>
          <a:lstStyle/>
          <a:p>
            <a:pPr algn="ctr"/>
            <a:r>
              <a:rPr lang="el-GR" sz="1800" b="1" i="0" u="none" strike="noStrike" spc="300" baseline="0" dirty="0">
                <a:solidFill>
                  <a:srgbClr val="FFFFFF"/>
                </a:solidFill>
                <a:latin typeface="PF Din Text Comp Pro X Thin" panose="02000306020000020004" pitchFamily="2" charset="0"/>
              </a:rPr>
              <a:t>Μακέτα </a:t>
            </a:r>
            <a:r>
              <a:rPr lang="el-GR" sz="1800" b="1" i="0" u="none" strike="noStrike" spc="300" baseline="0" dirty="0" err="1">
                <a:solidFill>
                  <a:srgbClr val="FFFFFF"/>
                </a:solidFill>
                <a:latin typeface="PF Din Text Comp Pro X Thin" panose="02000306020000020004" pitchFamily="2" charset="0"/>
              </a:rPr>
              <a:t>υποτομέα</a:t>
            </a:r>
            <a:r>
              <a:rPr lang="el-GR" sz="1800" b="1" i="0" u="none" strike="noStrike" spc="300" baseline="0" dirty="0">
                <a:solidFill>
                  <a:srgbClr val="FFFFFF"/>
                </a:solidFill>
                <a:latin typeface="PF Din Text Comp Pro X Thin" panose="02000306020000020004" pitchFamily="2" charset="0"/>
              </a:rPr>
              <a:t> κοινότητας</a:t>
            </a:r>
          </a:p>
          <a:p>
            <a:pPr algn="ctr"/>
            <a:r>
              <a:rPr lang="el-GR" sz="1800" b="1" i="0" u="none" strike="noStrike" spc="300" baseline="0" dirty="0">
                <a:solidFill>
                  <a:srgbClr val="FFFFFF"/>
                </a:solidFill>
                <a:latin typeface="PF Din Text Comp Pro X Thin" panose="02000306020000020004" pitchFamily="2" charset="0"/>
              </a:rPr>
              <a:t>( κατηγορία Δ΄ </a:t>
            </a:r>
            <a:r>
              <a:rPr lang="el-GR" sz="1800" b="1" i="0" u="none" strike="noStrike" spc="300" baseline="0" dirty="0" err="1">
                <a:solidFill>
                  <a:srgbClr val="FFFFFF"/>
                </a:solidFill>
                <a:latin typeface="PF Din Text Comp Pro X Thin" panose="02000306020000020004" pitchFamily="2" charset="0"/>
              </a:rPr>
              <a:t>υποτομέας</a:t>
            </a:r>
            <a:r>
              <a:rPr lang="el-GR" sz="1800" b="1" i="0" u="none" strike="noStrike" spc="300" baseline="0" dirty="0">
                <a:solidFill>
                  <a:srgbClr val="FFFFFF"/>
                </a:solidFill>
                <a:latin typeface="PF Din Text Comp Pro X Thin" panose="02000306020000020004" pitchFamily="2" charset="0"/>
              </a:rPr>
              <a:t> </a:t>
            </a:r>
            <a:r>
              <a:rPr lang="en-US" sz="1800" b="1" i="0" u="none" strike="noStrike" spc="300" baseline="0" dirty="0">
                <a:solidFill>
                  <a:srgbClr val="FFFFFF"/>
                </a:solidFill>
                <a:latin typeface="PF Din Text Comp Pro X Thin" panose="02000306020000020004" pitchFamily="2" charset="0"/>
              </a:rPr>
              <a:t>G6-1)</a:t>
            </a:r>
            <a:endParaRPr lang="el-GR" spc="300" dirty="0">
              <a:latin typeface="PF Din Text Comp Pro X Thin" panose="02000306020000020004" pitchFamily="2" charset="0"/>
            </a:endParaRPr>
          </a:p>
        </p:txBody>
      </p:sp>
    </p:spTree>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5BD7842A-CB96-4C23-A692-93FF156F9482}"/>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EDF0B845-4BC3-4EFE-B7CD-4A4E9F5C46AA}"/>
              </a:ext>
            </a:extLst>
          </p:cNvPr>
          <p:cNvSpPr txBox="1"/>
          <p:nvPr/>
        </p:nvSpPr>
        <p:spPr>
          <a:xfrm>
            <a:off x="292799" y="96554"/>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1" name="TextBox 10">
            <a:extLst>
              <a:ext uri="{FF2B5EF4-FFF2-40B4-BE49-F238E27FC236}">
                <a16:creationId xmlns:a16="http://schemas.microsoft.com/office/drawing/2014/main" id="{C27D510F-87BF-4349-AC47-C6352D6CAA9B}"/>
              </a:ext>
            </a:extLst>
          </p:cNvPr>
          <p:cNvSpPr txBox="1"/>
          <p:nvPr/>
        </p:nvSpPr>
        <p:spPr>
          <a:xfrm>
            <a:off x="292799" y="496711"/>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
        <p:nvSpPr>
          <p:cNvPr id="13" name="Rectangle 12">
            <a:extLst>
              <a:ext uri="{FF2B5EF4-FFF2-40B4-BE49-F238E27FC236}">
                <a16:creationId xmlns:a16="http://schemas.microsoft.com/office/drawing/2014/main" id="{56F6AE68-ABB8-4951-AB04-8B29A6813A4A}"/>
              </a:ext>
            </a:extLst>
          </p:cNvPr>
          <p:cNvSpPr/>
          <p:nvPr/>
        </p:nvSpPr>
        <p:spPr>
          <a:xfrm>
            <a:off x="0" y="0"/>
            <a:ext cx="9156700"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92DBD174-1B0E-4AE3-9AFF-C10C4FF55069}"/>
              </a:ext>
            </a:extLst>
          </p:cNvPr>
          <p:cNvSpPr txBox="1"/>
          <p:nvPr/>
        </p:nvSpPr>
        <p:spPr>
          <a:xfrm>
            <a:off x="292799" y="96554"/>
            <a:ext cx="8107298" cy="461665"/>
          </a:xfrm>
          <a:prstGeom prst="rect">
            <a:avLst/>
          </a:prstGeom>
          <a:noFill/>
        </p:spPr>
        <p:txBody>
          <a:bodyPr wrap="square">
            <a:spAutoFit/>
          </a:bodyPr>
          <a:lstStyle/>
          <a:p>
            <a:pPr indent="0">
              <a:spcAft>
                <a:spcPts val="420"/>
              </a:spcAft>
            </a:pPr>
            <a:r>
              <a:rPr lang="el" sz="2400" b="1" spc="3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 Η ΔΗΜΙΟΥΡΓΙΑ ΜΙΑΣ ΝΕΑΣ ΠΡΩΤΕΥΟΥΣΑΣ</a:t>
            </a:r>
          </a:p>
        </p:txBody>
      </p:sp>
      <p:sp>
        <p:nvSpPr>
          <p:cNvPr id="17" name="TextBox 16">
            <a:extLst>
              <a:ext uri="{FF2B5EF4-FFF2-40B4-BE49-F238E27FC236}">
                <a16:creationId xmlns:a16="http://schemas.microsoft.com/office/drawing/2014/main" id="{3FE7CE47-47EA-4EDB-8908-E6E348D797D5}"/>
              </a:ext>
            </a:extLst>
          </p:cNvPr>
          <p:cNvSpPr txBox="1"/>
          <p:nvPr/>
        </p:nvSpPr>
        <p:spPr>
          <a:xfrm>
            <a:off x="292799" y="496711"/>
            <a:ext cx="6049136" cy="338554"/>
          </a:xfrm>
          <a:prstGeom prst="rect">
            <a:avLst/>
          </a:prstGeom>
          <a:noFill/>
        </p:spPr>
        <p:txBody>
          <a:bodyPr wrap="square">
            <a:spAutoFit/>
          </a:bodyPr>
          <a:lstStyle/>
          <a:p>
            <a:pPr indent="0"/>
            <a:r>
              <a:rPr lang="en-US" sz="1600" dirty="0">
                <a:solidFill>
                  <a:srgbClr val="FFFFFF"/>
                </a:solidFill>
                <a:latin typeface="PF Din Text Comp Pro X Thin" panose="02000306020000020004" pitchFamily="2" charset="0"/>
              </a:rPr>
              <a:t>The Town Planning Review,1965, </a:t>
            </a:r>
            <a:r>
              <a:rPr lang="el" sz="1600" dirty="0">
                <a:solidFill>
                  <a:srgbClr val="FFFFFF"/>
                </a:solidFill>
                <a:latin typeface="PF Din Text Comp Pro X Thin" panose="02000306020000020004" pitchFamily="2" charset="0"/>
              </a:rPr>
              <a:t>τομ.36, τευχ.1,σ.1-28</a:t>
            </a:r>
          </a:p>
        </p:txBody>
      </p:sp>
      <p:sp>
        <p:nvSpPr>
          <p:cNvPr id="19" name="Rectangle 18">
            <a:extLst>
              <a:ext uri="{FF2B5EF4-FFF2-40B4-BE49-F238E27FC236}">
                <a16:creationId xmlns:a16="http://schemas.microsoft.com/office/drawing/2014/main" id="{1C0E7646-1F5C-4FAE-9488-8773C64BD305}"/>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Rectangle 2"/>
          <p:cNvSpPr/>
          <p:nvPr/>
        </p:nvSpPr>
        <p:spPr>
          <a:xfrm>
            <a:off x="88392" y="6111439"/>
            <a:ext cx="4747831" cy="618744"/>
          </a:xfrm>
          <a:prstGeom prst="rect">
            <a:avLst/>
          </a:prstGeom>
          <a:noFill/>
        </p:spPr>
        <p:txBody>
          <a:bodyPr lIns="0" tIns="0" rIns="0" bIns="0">
            <a:noAutofit/>
          </a:bodyPr>
          <a:lstStyle/>
          <a:p>
            <a:pPr indent="0"/>
            <a:r>
              <a:rPr lang="el" sz="1400" b="1" spc="300" dirty="0">
                <a:solidFill>
                  <a:srgbClr val="FFFFFF"/>
                </a:solidFill>
                <a:latin typeface="PF Din Text Comp Pro X Thin" panose="02000306020000020004" pitchFamily="2" charset="0"/>
              </a:rPr>
              <a:t>Α. Μακέτα υποτομέα </a:t>
            </a:r>
            <a:r>
              <a:rPr lang="en-US" sz="1400" b="1" spc="300" dirty="0">
                <a:solidFill>
                  <a:srgbClr val="FFFFFF"/>
                </a:solidFill>
                <a:latin typeface="PF Din Text Comp Pro X Thin" panose="02000306020000020004" pitchFamily="2" charset="0"/>
              </a:rPr>
              <a:t>G6-14.</a:t>
            </a:r>
          </a:p>
          <a:p>
            <a:pPr indent="0">
              <a:lnSpc>
                <a:spcPct val="96000"/>
              </a:lnSpc>
            </a:pPr>
            <a:r>
              <a:rPr lang="el" sz="1400" b="1" spc="300" dirty="0">
                <a:solidFill>
                  <a:srgbClr val="FFFFFF"/>
                </a:solidFill>
                <a:latin typeface="PF Din Text Comp Pro X Thin" panose="02000306020000020004" pitchFamily="2" charset="0"/>
              </a:rPr>
              <a:t>Β. Γενική άποψη υποτομέα </a:t>
            </a:r>
            <a:r>
              <a:rPr lang="en-US" sz="1400" b="1" spc="300" dirty="0">
                <a:solidFill>
                  <a:srgbClr val="FFFFFF"/>
                </a:solidFill>
                <a:latin typeface="PF Din Text Comp Pro X Thin" panose="02000306020000020004" pitchFamily="2" charset="0"/>
              </a:rPr>
              <a:t>G6-14.</a:t>
            </a:r>
          </a:p>
          <a:p>
            <a:pPr indent="0">
              <a:lnSpc>
                <a:spcPct val="96000"/>
              </a:lnSpc>
            </a:pPr>
            <a:r>
              <a:rPr lang="el" sz="1400" b="1" spc="300" dirty="0">
                <a:solidFill>
                  <a:srgbClr val="FFFFFF"/>
                </a:solidFill>
                <a:latin typeface="PF Din Text Comp Pro X Thin" panose="02000306020000020004" pitchFamily="2" charset="0"/>
              </a:rPr>
              <a:t>Γ. Δρόμος σε κοινότητα κατοικιών χαμηλού εισοδήματος</a:t>
            </a:r>
          </a:p>
        </p:txBody>
      </p:sp>
      <p:sp>
        <p:nvSpPr>
          <p:cNvPr id="4" name="Rectangle 3"/>
          <p:cNvSpPr/>
          <p:nvPr/>
        </p:nvSpPr>
        <p:spPr>
          <a:xfrm>
            <a:off x="4836222" y="6082301"/>
            <a:ext cx="3359087" cy="405384"/>
          </a:xfrm>
          <a:prstGeom prst="rect">
            <a:avLst/>
          </a:prstGeom>
          <a:noFill/>
        </p:spPr>
        <p:txBody>
          <a:bodyPr lIns="0" tIns="0" rIns="0" bIns="0">
            <a:noAutofit/>
          </a:bodyPr>
          <a:lstStyle/>
          <a:p>
            <a:pPr indent="0" algn="ctr"/>
            <a:r>
              <a:rPr lang="el" sz="1400" b="1" spc="300" dirty="0">
                <a:solidFill>
                  <a:srgbClr val="FFFFFF"/>
                </a:solidFill>
                <a:latin typeface="PF Din Text Comp Pro X Thin" panose="02000306020000020004" pitchFamily="2" charset="0"/>
              </a:rPr>
              <a:t>Δ. Πρώτη κοινότητα κατοικιών χαμηλού εισοδήματος υπό κατασκευή.</a:t>
            </a:r>
          </a:p>
        </p:txBody>
      </p:sp>
    </p:spTree>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0254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0288"/>
            <a:ext cx="9156700" cy="5215128"/>
          </a:xfrm>
          <a:prstGeom prst="rect">
            <a:avLst/>
          </a:prstGeom>
          <a:noFill/>
          <a:ln>
            <a:noFill/>
          </a:ln>
        </p:spPr>
      </p:pic>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261095"/>
            <a:ext cx="6120384" cy="201168"/>
          </a:xfrm>
          <a:prstGeom prst="rect">
            <a:avLst/>
          </a:prstGeom>
          <a:noFill/>
        </p:spPr>
        <p:txBody>
          <a:bodyPr wrap="none" lIns="0" tIns="0" rIns="0" bIns="0">
            <a:noAutofit/>
          </a:bodyPr>
          <a:lstStyle/>
          <a:p>
            <a:pPr indent="0"/>
            <a:r>
              <a:rPr lang="el"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ΙΣΛΑΜΑΜΠΑΝΤ : Η ΔΗΜΙΟΥΡΓΙΑ ΜΙΑΣ ΝΕΑΣ ΠΡΩΤΕΥΟΥΣΑΣ</a:t>
            </a: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025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6ED500-9047-4105-8E8D-D6174640FE06}"/>
              </a:ext>
            </a:extLst>
          </p:cNvPr>
          <p:cNvSpPr/>
          <p:nvPr/>
        </p:nvSpPr>
        <p:spPr>
          <a:xfrm>
            <a:off x="0" y="805343"/>
            <a:ext cx="9156700" cy="5074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3"/>
          <a:stretch>
            <a:fillRect/>
          </a:stretch>
        </p:blipFill>
        <p:spPr>
          <a:xfrm>
            <a:off x="320040" y="996696"/>
            <a:ext cx="3819144" cy="4739640"/>
          </a:xfrm>
          <a:prstGeom prst="rect">
            <a:avLst/>
          </a:prstGeom>
        </p:spPr>
      </p:pic>
      <p:pic>
        <p:nvPicPr>
          <p:cNvPr id="3" name="Picture 2"/>
          <p:cNvPicPr>
            <a:picLocks noChangeAspect="1"/>
          </p:cNvPicPr>
          <p:nvPr/>
        </p:nvPicPr>
        <p:blipFill>
          <a:blip r:embed="rId4"/>
          <a:stretch>
            <a:fillRect/>
          </a:stretch>
        </p:blipFill>
        <p:spPr>
          <a:xfrm>
            <a:off x="4751161" y="1018032"/>
            <a:ext cx="3983736" cy="4718304"/>
          </a:xfrm>
          <a:prstGeom prst="rect">
            <a:avLst/>
          </a:prstGeom>
        </p:spPr>
      </p:pic>
      <p:sp>
        <p:nvSpPr>
          <p:cNvPr id="5" name="Rectangle 4"/>
          <p:cNvSpPr/>
          <p:nvPr/>
        </p:nvSpPr>
        <p:spPr>
          <a:xfrm>
            <a:off x="2331552" y="5643372"/>
            <a:ext cx="944880" cy="185928"/>
          </a:xfrm>
          <a:prstGeom prst="rect">
            <a:avLst/>
          </a:prstGeom>
          <a:solidFill>
            <a:srgbClr val="FFFFFF"/>
          </a:solidFill>
        </p:spPr>
        <p:txBody>
          <a:bodyPr lIns="0" tIns="0" rIns="0" bIns="0">
            <a:noAutofit/>
          </a:bodyPr>
          <a:lstStyle/>
          <a:p>
            <a:pPr indent="0">
              <a:lnSpc>
                <a:spcPct val="130000"/>
              </a:lnSpc>
            </a:pPr>
            <a:r>
              <a:rPr lang="en-US" sz="500" b="1" dirty="0">
                <a:solidFill>
                  <a:srgbClr val="575757"/>
                </a:solidFill>
                <a:latin typeface="Arial"/>
              </a:rPr>
              <a:t>MAJOR ROAD </a:t>
            </a:r>
            <a:r>
              <a:rPr lang="en-US" sz="500" b="1" dirty="0" err="1">
                <a:solidFill>
                  <a:srgbClr val="575757"/>
                </a:solidFill>
                <a:latin typeface="Arial"/>
              </a:rPr>
              <a:t>ATYTEPf</a:t>
            </a:r>
            <a:r>
              <a:rPr lang="en-US" sz="500" b="1" dirty="0">
                <a:solidFill>
                  <a:srgbClr val="575757"/>
                </a:solidFill>
                <a:latin typeface="Arial"/>
              </a:rPr>
              <a:t> YOV1A </a:t>
            </a:r>
            <a:r>
              <a:rPr lang="el" sz="500" b="1" dirty="0">
                <a:solidFill>
                  <a:srgbClr val="575757"/>
                </a:solidFill>
                <a:latin typeface="Arial"/>
              </a:rPr>
              <a:t>ΑΡΤΗΡΙΑ</a:t>
            </a:r>
          </a:p>
        </p:txBody>
      </p:sp>
      <p:sp>
        <p:nvSpPr>
          <p:cNvPr id="11" name="Rectangle 10">
            <a:extLst>
              <a:ext uri="{FF2B5EF4-FFF2-40B4-BE49-F238E27FC236}">
                <a16:creationId xmlns:a16="http://schemas.microsoft.com/office/drawing/2014/main" id="{F2A324F4-719C-47D7-A398-123F335D1C74}"/>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ectangle 12">
            <a:extLst>
              <a:ext uri="{FF2B5EF4-FFF2-40B4-BE49-F238E27FC236}">
                <a16:creationId xmlns:a16="http://schemas.microsoft.com/office/drawing/2014/main" id="{DC4A949A-6E7A-485E-B818-6D0719EDC117}"/>
              </a:ext>
            </a:extLst>
          </p:cNvPr>
          <p:cNvSpPr/>
          <p:nvPr/>
        </p:nvSpPr>
        <p:spPr>
          <a:xfrm>
            <a:off x="216240" y="261095"/>
            <a:ext cx="6120384" cy="201168"/>
          </a:xfrm>
          <a:prstGeom prst="rect">
            <a:avLst/>
          </a:prstGeom>
          <a:noFill/>
        </p:spPr>
        <p:txBody>
          <a:bodyPr wrap="none" lIns="0" tIns="0" rIns="0" bIns="0">
            <a:noAutofit/>
          </a:bodyPr>
          <a:lstStyle/>
          <a:p>
            <a:pPr indent="0"/>
            <a:r>
              <a:rPr lang="el"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ΙΣΛΑΜΑΜΠΑΝΤ : Η ΔΗΜΙΟΥΡΓΙΑ ΜΙΑΣ ΝΕΑΣ ΠΡΩΤΕΥΟΥΣΑΣ</a:t>
            </a:r>
          </a:p>
        </p:txBody>
      </p:sp>
      <p:sp>
        <p:nvSpPr>
          <p:cNvPr id="4" name="Rectangle 3">
            <a:extLst>
              <a:ext uri="{FF2B5EF4-FFF2-40B4-BE49-F238E27FC236}">
                <a16:creationId xmlns:a16="http://schemas.microsoft.com/office/drawing/2014/main" id="{2B0EDF76-0B26-45BC-B175-DD3D0B246CE4}"/>
              </a:ext>
            </a:extLst>
          </p:cNvPr>
          <p:cNvSpPr/>
          <p:nvPr/>
        </p:nvSpPr>
        <p:spPr>
          <a:xfrm>
            <a:off x="0" y="5859018"/>
            <a:ext cx="9156700" cy="101803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0254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F8F240-5855-40C5-8648-FDD9E8811108}"/>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0" y="813816"/>
            <a:ext cx="9144000" cy="5151120"/>
          </a:xfrm>
          <a:prstGeom prst="rect">
            <a:avLst/>
          </a:prstGeom>
        </p:spPr>
      </p:pic>
      <p:sp>
        <p:nvSpPr>
          <p:cNvPr id="3" name="Rectangle 2"/>
          <p:cNvSpPr/>
          <p:nvPr/>
        </p:nvSpPr>
        <p:spPr>
          <a:xfrm>
            <a:off x="216240" y="261095"/>
            <a:ext cx="6120384" cy="201168"/>
          </a:xfrm>
          <a:prstGeom prst="rect">
            <a:avLst/>
          </a:prstGeom>
          <a:noFill/>
        </p:spPr>
        <p:txBody>
          <a:bodyPr wrap="none" lIns="0" tIns="0" rIns="0" bIns="0">
            <a:noAutofit/>
          </a:bodyPr>
          <a:lstStyle/>
          <a:p>
            <a:pPr indent="0"/>
            <a:r>
              <a:rPr lang="el"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ΙΣΛΑΜΑΜΠΑΝΤ : Η ΔΗΜΙΟΥΡΓΙΑ ΜΙΑΣ ΝΕΑΣ ΠΡΩΤΕΥΟΥΣΑΣ</a:t>
            </a:r>
          </a:p>
        </p:txBody>
      </p:sp>
      <p:sp>
        <p:nvSpPr>
          <p:cNvPr id="4" name="Rectangle 3"/>
          <p:cNvSpPr/>
          <p:nvPr/>
        </p:nvSpPr>
        <p:spPr>
          <a:xfrm>
            <a:off x="8705088" y="3593592"/>
            <a:ext cx="112776" cy="338328"/>
          </a:xfrm>
          <a:prstGeom prst="rect">
            <a:avLst/>
          </a:prstGeom>
          <a:solidFill>
            <a:srgbClr val="FFFFFF"/>
          </a:solidFill>
        </p:spPr>
        <p:txBody>
          <a:bodyPr vert="vert" wrap="none" lIns="0" tIns="0" rIns="0" bIns="0">
            <a:noAutofit/>
          </a:bodyPr>
          <a:lstStyle/>
          <a:p>
            <a:pPr indent="0"/>
            <a:r>
              <a:rPr lang="el" sz="750">
                <a:solidFill>
                  <a:srgbClr val="6D6D6D"/>
                </a:solidFill>
                <a:latin typeface="Arial"/>
              </a:rPr>
              <a:t>♦ </a:t>
            </a:r>
            <a:r>
              <a:rPr lang="el" sz="750">
                <a:solidFill>
                  <a:srgbClr val="878787"/>
                </a:solidFill>
                <a:latin typeface="Arial"/>
              </a:rPr>
              <a:t>10*</a:t>
            </a:r>
          </a:p>
        </p:txBody>
      </p:sp>
      <p:sp>
        <p:nvSpPr>
          <p:cNvPr id="9" name="Rectangle 8">
            <a:extLst>
              <a:ext uri="{FF2B5EF4-FFF2-40B4-BE49-F238E27FC236}">
                <a16:creationId xmlns:a16="http://schemas.microsoft.com/office/drawing/2014/main" id="{043946B9-F08F-4F4B-954F-EC6AA99C1299}"/>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Picture 7">
            <a:extLst>
              <a:ext uri="{FF2B5EF4-FFF2-40B4-BE49-F238E27FC236}">
                <a16:creationId xmlns:a16="http://schemas.microsoft.com/office/drawing/2014/main" id="{447558F5-0BA5-4D3E-8014-7539747E2668}"/>
              </a:ext>
            </a:extLst>
          </p:cNvPr>
          <p:cNvPicPr>
            <a:picLocks noChangeAspect="1"/>
          </p:cNvPicPr>
          <p:nvPr/>
        </p:nvPicPr>
        <p:blipFill>
          <a:blip r:embed="rId2"/>
          <a:stretch>
            <a:fillRect/>
          </a:stretch>
        </p:blipFill>
        <p:spPr>
          <a:xfrm>
            <a:off x="0" y="6531"/>
            <a:ext cx="9201910" cy="6901432"/>
          </a:xfrm>
          <a:prstGeom prst="rect">
            <a:avLst/>
          </a:prstGeom>
        </p:spPr>
      </p:pic>
      <p:sp>
        <p:nvSpPr>
          <p:cNvPr id="4" name="Rectangle 3">
            <a:extLst>
              <a:ext uri="{FF2B5EF4-FFF2-40B4-BE49-F238E27FC236}">
                <a16:creationId xmlns:a16="http://schemas.microsoft.com/office/drawing/2014/main" id="{2FDB5D51-DEC6-45A1-AB48-82D09C1CF732}"/>
              </a:ext>
            </a:extLst>
          </p:cNvPr>
          <p:cNvSpPr/>
          <p:nvPr/>
        </p:nvSpPr>
        <p:spPr>
          <a:xfrm>
            <a:off x="-2" y="6398731"/>
            <a:ext cx="9201908" cy="4937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43D45CEE-B2EA-41A6-9ED0-F0EE4CAD3F28}"/>
              </a:ext>
            </a:extLst>
          </p:cNvPr>
          <p:cNvSpPr/>
          <p:nvPr/>
        </p:nvSpPr>
        <p:spPr>
          <a:xfrm>
            <a:off x="-1" y="0"/>
            <a:ext cx="9201907" cy="4937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C9C82A88-6DA5-41F9-9849-75A7B4C9E133}"/>
              </a:ext>
            </a:extLst>
          </p:cNvPr>
          <p:cNvSpPr txBox="1"/>
          <p:nvPr/>
        </p:nvSpPr>
        <p:spPr>
          <a:xfrm>
            <a:off x="152400" y="40478"/>
            <a:ext cx="8107298" cy="461665"/>
          </a:xfrm>
          <a:prstGeom prst="rect">
            <a:avLst/>
          </a:prstGeom>
          <a:noFill/>
        </p:spPr>
        <p:txBody>
          <a:bodyPr wrap="square">
            <a:spAutoFit/>
          </a:bodyPr>
          <a:lstStyle/>
          <a:p>
            <a:pPr indent="0">
              <a:spcAft>
                <a:spcPts val="420"/>
              </a:spcAft>
            </a:pPr>
            <a:r>
              <a:rPr lang="el" sz="2400" b="1" spc="6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ΣΗΜΕΡΑ</a:t>
            </a:r>
          </a:p>
        </p:txBody>
      </p:sp>
    </p:spTree>
    <p:extLst>
      <p:ext uri="{BB962C8B-B14F-4D97-AF65-F5344CB8AC3E}">
        <p14:creationId xmlns:p14="http://schemas.microsoft.com/office/powerpoint/2010/main" val="32605721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6B305-8776-4E8F-9CA6-EAE78580DAEE}"/>
              </a:ext>
            </a:extLst>
          </p:cNvPr>
          <p:cNvPicPr>
            <a:picLocks noChangeAspect="1"/>
          </p:cNvPicPr>
          <p:nvPr/>
        </p:nvPicPr>
        <p:blipFill>
          <a:blip r:embed="rId2"/>
          <a:stretch>
            <a:fillRect/>
          </a:stretch>
        </p:blipFill>
        <p:spPr>
          <a:xfrm>
            <a:off x="0" y="-12192"/>
            <a:ext cx="9156700" cy="6901433"/>
          </a:xfrm>
          <a:prstGeom prst="rect">
            <a:avLst/>
          </a:prstGeom>
        </p:spPr>
      </p:pic>
      <p:sp>
        <p:nvSpPr>
          <p:cNvPr id="7" name="Rectangle 6">
            <a:extLst>
              <a:ext uri="{FF2B5EF4-FFF2-40B4-BE49-F238E27FC236}">
                <a16:creationId xmlns:a16="http://schemas.microsoft.com/office/drawing/2014/main" id="{516676DE-73F7-4041-913A-B3844BB6CB76}"/>
              </a:ext>
            </a:extLst>
          </p:cNvPr>
          <p:cNvSpPr/>
          <p:nvPr/>
        </p:nvSpPr>
        <p:spPr>
          <a:xfrm>
            <a:off x="-1" y="0"/>
            <a:ext cx="9156701" cy="4937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68DE1E5F-D9F8-412B-9F1D-F8BE0469CD47}"/>
              </a:ext>
            </a:extLst>
          </p:cNvPr>
          <p:cNvSpPr txBox="1"/>
          <p:nvPr/>
        </p:nvSpPr>
        <p:spPr>
          <a:xfrm>
            <a:off x="152400" y="40478"/>
            <a:ext cx="8107298" cy="461665"/>
          </a:xfrm>
          <a:prstGeom prst="rect">
            <a:avLst/>
          </a:prstGeom>
          <a:noFill/>
        </p:spPr>
        <p:txBody>
          <a:bodyPr wrap="square">
            <a:spAutoFit/>
          </a:bodyPr>
          <a:lstStyle/>
          <a:p>
            <a:pPr indent="0">
              <a:spcAft>
                <a:spcPts val="420"/>
              </a:spcAft>
            </a:pPr>
            <a:r>
              <a:rPr lang="el" sz="2400" b="1" spc="6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ΣΗΜΕΡΑ</a:t>
            </a:r>
          </a:p>
        </p:txBody>
      </p:sp>
    </p:spTree>
    <p:extLst>
      <p:ext uri="{BB962C8B-B14F-4D97-AF65-F5344CB8AC3E}">
        <p14:creationId xmlns:p14="http://schemas.microsoft.com/office/powerpoint/2010/main" val="15284532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CD7CDE-B85A-4C45-9D1A-A442A0057ADD}"/>
              </a:ext>
            </a:extLst>
          </p:cNvPr>
          <p:cNvPicPr>
            <a:picLocks noChangeAspect="1"/>
          </p:cNvPicPr>
          <p:nvPr/>
        </p:nvPicPr>
        <p:blipFill>
          <a:blip r:embed="rId2"/>
          <a:stretch>
            <a:fillRect/>
          </a:stretch>
        </p:blipFill>
        <p:spPr>
          <a:xfrm>
            <a:off x="0" y="0"/>
            <a:ext cx="9156700" cy="6867525"/>
          </a:xfrm>
          <a:prstGeom prst="rect">
            <a:avLst/>
          </a:prstGeom>
        </p:spPr>
      </p:pic>
      <p:sp>
        <p:nvSpPr>
          <p:cNvPr id="5" name="Rectangle 4">
            <a:extLst>
              <a:ext uri="{FF2B5EF4-FFF2-40B4-BE49-F238E27FC236}">
                <a16:creationId xmlns:a16="http://schemas.microsoft.com/office/drawing/2014/main" id="{764FB3FF-A960-4CFE-9C38-F58CB90C6D48}"/>
              </a:ext>
            </a:extLst>
          </p:cNvPr>
          <p:cNvSpPr/>
          <p:nvPr/>
        </p:nvSpPr>
        <p:spPr>
          <a:xfrm>
            <a:off x="-2" y="6398731"/>
            <a:ext cx="9156700" cy="4937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3228CBF2-E448-4C3F-BEDC-C7428BB73368}"/>
              </a:ext>
            </a:extLst>
          </p:cNvPr>
          <p:cNvSpPr/>
          <p:nvPr/>
        </p:nvSpPr>
        <p:spPr>
          <a:xfrm>
            <a:off x="-1" y="0"/>
            <a:ext cx="9156701" cy="4937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FE6B2BB3-4BE2-4006-A036-E3521250CC2D}"/>
              </a:ext>
            </a:extLst>
          </p:cNvPr>
          <p:cNvSpPr txBox="1"/>
          <p:nvPr/>
        </p:nvSpPr>
        <p:spPr>
          <a:xfrm>
            <a:off x="152400" y="40478"/>
            <a:ext cx="8107298" cy="461665"/>
          </a:xfrm>
          <a:prstGeom prst="rect">
            <a:avLst/>
          </a:prstGeom>
          <a:noFill/>
        </p:spPr>
        <p:txBody>
          <a:bodyPr wrap="square">
            <a:spAutoFit/>
          </a:bodyPr>
          <a:lstStyle/>
          <a:p>
            <a:pPr indent="0">
              <a:spcAft>
                <a:spcPts val="420"/>
              </a:spcAft>
            </a:pPr>
            <a:r>
              <a:rPr lang="el" sz="2400" b="1" spc="6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ΣΗΜΕΡΑ</a:t>
            </a:r>
          </a:p>
        </p:txBody>
      </p:sp>
    </p:spTree>
    <p:extLst>
      <p:ext uri="{BB962C8B-B14F-4D97-AF65-F5344CB8AC3E}">
        <p14:creationId xmlns:p14="http://schemas.microsoft.com/office/powerpoint/2010/main" val="21895762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925BD-1C37-46B6-9E5D-5D1E5A9B537C}"/>
              </a:ext>
            </a:extLst>
          </p:cNvPr>
          <p:cNvPicPr>
            <a:picLocks noChangeAspect="1"/>
          </p:cNvPicPr>
          <p:nvPr/>
        </p:nvPicPr>
        <p:blipFill>
          <a:blip r:embed="rId2"/>
          <a:stretch>
            <a:fillRect/>
          </a:stretch>
        </p:blipFill>
        <p:spPr>
          <a:xfrm>
            <a:off x="0" y="0"/>
            <a:ext cx="9156700" cy="6867525"/>
          </a:xfrm>
          <a:prstGeom prst="rect">
            <a:avLst/>
          </a:prstGeom>
        </p:spPr>
      </p:pic>
      <p:sp>
        <p:nvSpPr>
          <p:cNvPr id="5" name="Rectangle 4">
            <a:extLst>
              <a:ext uri="{FF2B5EF4-FFF2-40B4-BE49-F238E27FC236}">
                <a16:creationId xmlns:a16="http://schemas.microsoft.com/office/drawing/2014/main" id="{51925E3F-9D6E-4A7B-B89C-38A7BFDBD620}"/>
              </a:ext>
            </a:extLst>
          </p:cNvPr>
          <p:cNvSpPr/>
          <p:nvPr/>
        </p:nvSpPr>
        <p:spPr>
          <a:xfrm>
            <a:off x="-2" y="6398731"/>
            <a:ext cx="9156700" cy="4937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BB26F829-B9D6-4776-A663-E88D5A597DDA}"/>
              </a:ext>
            </a:extLst>
          </p:cNvPr>
          <p:cNvSpPr/>
          <p:nvPr/>
        </p:nvSpPr>
        <p:spPr>
          <a:xfrm>
            <a:off x="-1" y="0"/>
            <a:ext cx="9156699" cy="4937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BD6AD80C-1F8E-4893-BA5A-234CA5F3EEF7}"/>
              </a:ext>
            </a:extLst>
          </p:cNvPr>
          <p:cNvSpPr txBox="1"/>
          <p:nvPr/>
        </p:nvSpPr>
        <p:spPr>
          <a:xfrm>
            <a:off x="152400" y="40478"/>
            <a:ext cx="8107298" cy="461665"/>
          </a:xfrm>
          <a:prstGeom prst="rect">
            <a:avLst/>
          </a:prstGeom>
          <a:noFill/>
        </p:spPr>
        <p:txBody>
          <a:bodyPr wrap="square">
            <a:spAutoFit/>
          </a:bodyPr>
          <a:lstStyle/>
          <a:p>
            <a:pPr indent="0">
              <a:spcAft>
                <a:spcPts val="420"/>
              </a:spcAft>
            </a:pPr>
            <a:r>
              <a:rPr lang="el" sz="2400" b="1" spc="6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ΣΗΜΕΡΑ</a:t>
            </a:r>
          </a:p>
        </p:txBody>
      </p:sp>
    </p:spTree>
    <p:extLst>
      <p:ext uri="{BB962C8B-B14F-4D97-AF65-F5344CB8AC3E}">
        <p14:creationId xmlns:p14="http://schemas.microsoft.com/office/powerpoint/2010/main" val="1638977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9689C0-5FD8-467E-9D44-603EDB22307E}"/>
              </a:ext>
            </a:extLst>
          </p:cNvPr>
          <p:cNvPicPr>
            <a:picLocks noChangeAspect="1"/>
          </p:cNvPicPr>
          <p:nvPr/>
        </p:nvPicPr>
        <p:blipFill>
          <a:blip r:embed="rId2"/>
          <a:stretch>
            <a:fillRect/>
          </a:stretch>
        </p:blipFill>
        <p:spPr>
          <a:xfrm>
            <a:off x="0" y="0"/>
            <a:ext cx="9169400" cy="6877050"/>
          </a:xfrm>
          <a:prstGeom prst="rect">
            <a:avLst/>
          </a:prstGeom>
        </p:spPr>
      </p:pic>
      <p:sp>
        <p:nvSpPr>
          <p:cNvPr id="5" name="Rectangle 4">
            <a:extLst>
              <a:ext uri="{FF2B5EF4-FFF2-40B4-BE49-F238E27FC236}">
                <a16:creationId xmlns:a16="http://schemas.microsoft.com/office/drawing/2014/main" id="{011AAD11-E56D-489F-9750-A904697C197D}"/>
              </a:ext>
            </a:extLst>
          </p:cNvPr>
          <p:cNvSpPr/>
          <p:nvPr/>
        </p:nvSpPr>
        <p:spPr>
          <a:xfrm>
            <a:off x="-2" y="6398731"/>
            <a:ext cx="9156702" cy="4937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E05547D8-BD63-48C2-A6EB-A892C3A08B3E}"/>
              </a:ext>
            </a:extLst>
          </p:cNvPr>
          <p:cNvSpPr/>
          <p:nvPr/>
        </p:nvSpPr>
        <p:spPr>
          <a:xfrm>
            <a:off x="-1" y="0"/>
            <a:ext cx="9156701" cy="4937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E6763778-3C7F-4391-BF0A-5D657EAAE7F9}"/>
              </a:ext>
            </a:extLst>
          </p:cNvPr>
          <p:cNvSpPr txBox="1"/>
          <p:nvPr/>
        </p:nvSpPr>
        <p:spPr>
          <a:xfrm>
            <a:off x="152400" y="40478"/>
            <a:ext cx="8107298" cy="461665"/>
          </a:xfrm>
          <a:prstGeom prst="rect">
            <a:avLst/>
          </a:prstGeom>
          <a:noFill/>
        </p:spPr>
        <p:txBody>
          <a:bodyPr wrap="square">
            <a:spAutoFit/>
          </a:bodyPr>
          <a:lstStyle/>
          <a:p>
            <a:pPr indent="0">
              <a:spcAft>
                <a:spcPts val="420"/>
              </a:spcAft>
            </a:pPr>
            <a:r>
              <a:rPr lang="el" sz="2400" b="1" spc="6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ΣΗΜΕΡΑ</a:t>
            </a:r>
          </a:p>
        </p:txBody>
      </p:sp>
    </p:spTree>
    <p:extLst>
      <p:ext uri="{BB962C8B-B14F-4D97-AF65-F5344CB8AC3E}">
        <p14:creationId xmlns:p14="http://schemas.microsoft.com/office/powerpoint/2010/main" val="468667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3A9B1A-4E3C-4AA5-A829-C30C68EDBB70}"/>
              </a:ext>
            </a:extLst>
          </p:cNvPr>
          <p:cNvSpPr/>
          <p:nvPr/>
        </p:nvSpPr>
        <p:spPr>
          <a:xfrm>
            <a:off x="0" y="536895"/>
            <a:ext cx="9156700" cy="577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406B7C31-7A4F-4F60-BA9C-B2C1E3939210}"/>
              </a:ext>
            </a:extLst>
          </p:cNvPr>
          <p:cNvSpPr/>
          <p:nvPr/>
        </p:nvSpPr>
        <p:spPr>
          <a:xfrm>
            <a:off x="0" y="-24383"/>
            <a:ext cx="9156700" cy="8169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30095" y="228090"/>
            <a:ext cx="6120384" cy="531497"/>
          </a:xfrm>
          <a:prstGeom prst="rect">
            <a:avLst/>
          </a:prstGeom>
          <a:noFill/>
        </p:spPr>
        <p:txBody>
          <a:bodyPr wrap="none" lIns="0" tIns="0" rIns="0" bIns="0">
            <a:noAutofit/>
          </a:bodyPr>
          <a:lstStyle/>
          <a:p>
            <a:pPr indent="0"/>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Κ. Δοξιάδης - Η σχέση του με την Μουσική </a:t>
            </a:r>
            <a:endPar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endParaRPr>
          </a:p>
        </p:txBody>
      </p:sp>
      <p:sp>
        <p:nvSpPr>
          <p:cNvPr id="3" name="Rectangle 2">
            <a:extLst>
              <a:ext uri="{FF2B5EF4-FFF2-40B4-BE49-F238E27FC236}">
                <a16:creationId xmlns:a16="http://schemas.microsoft.com/office/drawing/2014/main" id="{15B71F36-53C7-4A21-9802-2164EB76EC92}"/>
              </a:ext>
            </a:extLst>
          </p:cNvPr>
          <p:cNvSpPr/>
          <p:nvPr/>
        </p:nvSpPr>
        <p:spPr>
          <a:xfrm>
            <a:off x="0" y="6312548"/>
            <a:ext cx="9156700" cy="56450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Picture 3">
            <a:extLst>
              <a:ext uri="{FF2B5EF4-FFF2-40B4-BE49-F238E27FC236}">
                <a16:creationId xmlns:a16="http://schemas.microsoft.com/office/drawing/2014/main" id="{D080F360-C8B1-411A-81AE-34416AE92F70}"/>
              </a:ext>
            </a:extLst>
          </p:cNvPr>
          <p:cNvPicPr>
            <a:picLocks noChangeAspect="1"/>
          </p:cNvPicPr>
          <p:nvPr/>
        </p:nvPicPr>
        <p:blipFill>
          <a:blip r:embed="rId2"/>
          <a:stretch>
            <a:fillRect/>
          </a:stretch>
        </p:blipFill>
        <p:spPr>
          <a:xfrm>
            <a:off x="1088530" y="792592"/>
            <a:ext cx="6979640" cy="5519956"/>
          </a:xfrm>
          <a:prstGeom prst="rect">
            <a:avLst/>
          </a:prstGeom>
        </p:spPr>
      </p:pic>
    </p:spTree>
    <p:extLst>
      <p:ext uri="{BB962C8B-B14F-4D97-AF65-F5344CB8AC3E}">
        <p14:creationId xmlns:p14="http://schemas.microsoft.com/office/powerpoint/2010/main" val="3946380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2BB4F1-DA1A-4D60-A174-8B5F72EBF2D8}"/>
              </a:ext>
            </a:extLst>
          </p:cNvPr>
          <p:cNvPicPr>
            <a:picLocks noChangeAspect="1"/>
          </p:cNvPicPr>
          <p:nvPr/>
        </p:nvPicPr>
        <p:blipFill>
          <a:blip r:embed="rId2"/>
          <a:stretch>
            <a:fillRect/>
          </a:stretch>
        </p:blipFill>
        <p:spPr>
          <a:xfrm>
            <a:off x="0" y="0"/>
            <a:ext cx="9169400" cy="6877050"/>
          </a:xfrm>
          <a:prstGeom prst="rect">
            <a:avLst/>
          </a:prstGeom>
        </p:spPr>
      </p:pic>
      <p:sp>
        <p:nvSpPr>
          <p:cNvPr id="5" name="Rectangle 4">
            <a:extLst>
              <a:ext uri="{FF2B5EF4-FFF2-40B4-BE49-F238E27FC236}">
                <a16:creationId xmlns:a16="http://schemas.microsoft.com/office/drawing/2014/main" id="{6B2158FB-B51D-47B7-B744-B291480BA31D}"/>
              </a:ext>
            </a:extLst>
          </p:cNvPr>
          <p:cNvSpPr/>
          <p:nvPr/>
        </p:nvSpPr>
        <p:spPr>
          <a:xfrm>
            <a:off x="-2" y="6398731"/>
            <a:ext cx="9156702" cy="4937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A972A9E4-9B5B-4882-92FC-A23AB6D85A62}"/>
              </a:ext>
            </a:extLst>
          </p:cNvPr>
          <p:cNvSpPr/>
          <p:nvPr/>
        </p:nvSpPr>
        <p:spPr>
          <a:xfrm>
            <a:off x="-1" y="0"/>
            <a:ext cx="9156701" cy="4937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C0C4E3D7-D0B9-4028-8C96-6357DE3667A4}"/>
              </a:ext>
            </a:extLst>
          </p:cNvPr>
          <p:cNvSpPr txBox="1"/>
          <p:nvPr/>
        </p:nvSpPr>
        <p:spPr>
          <a:xfrm>
            <a:off x="152400" y="40478"/>
            <a:ext cx="8107298" cy="461665"/>
          </a:xfrm>
          <a:prstGeom prst="rect">
            <a:avLst/>
          </a:prstGeom>
          <a:noFill/>
        </p:spPr>
        <p:txBody>
          <a:bodyPr wrap="square">
            <a:spAutoFit/>
          </a:bodyPr>
          <a:lstStyle/>
          <a:p>
            <a:pPr indent="0">
              <a:spcAft>
                <a:spcPts val="420"/>
              </a:spcAft>
            </a:pPr>
            <a:r>
              <a:rPr lang="el" sz="2400" b="1" spc="6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ΣΗΜΕΡΑ</a:t>
            </a:r>
          </a:p>
        </p:txBody>
      </p:sp>
    </p:spTree>
    <p:extLst>
      <p:ext uri="{BB962C8B-B14F-4D97-AF65-F5344CB8AC3E}">
        <p14:creationId xmlns:p14="http://schemas.microsoft.com/office/powerpoint/2010/main" val="534953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23BF47-3E65-4C4C-8CCD-024909F038F9}"/>
              </a:ext>
            </a:extLst>
          </p:cNvPr>
          <p:cNvPicPr>
            <a:picLocks noChangeAspect="1"/>
          </p:cNvPicPr>
          <p:nvPr/>
        </p:nvPicPr>
        <p:blipFill>
          <a:blip r:embed="rId2"/>
          <a:stretch>
            <a:fillRect/>
          </a:stretch>
        </p:blipFill>
        <p:spPr>
          <a:xfrm>
            <a:off x="0" y="0"/>
            <a:ext cx="9169400" cy="6877050"/>
          </a:xfrm>
          <a:prstGeom prst="rect">
            <a:avLst/>
          </a:prstGeom>
        </p:spPr>
      </p:pic>
      <p:sp>
        <p:nvSpPr>
          <p:cNvPr id="5" name="Rectangle 4">
            <a:extLst>
              <a:ext uri="{FF2B5EF4-FFF2-40B4-BE49-F238E27FC236}">
                <a16:creationId xmlns:a16="http://schemas.microsoft.com/office/drawing/2014/main" id="{56AA3947-EF06-459F-A1DB-652C2138A9B7}"/>
              </a:ext>
            </a:extLst>
          </p:cNvPr>
          <p:cNvSpPr/>
          <p:nvPr/>
        </p:nvSpPr>
        <p:spPr>
          <a:xfrm>
            <a:off x="-2" y="6398731"/>
            <a:ext cx="9156702" cy="4937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37B6E6E1-5643-427E-86F2-3B79743E6859}"/>
              </a:ext>
            </a:extLst>
          </p:cNvPr>
          <p:cNvSpPr/>
          <p:nvPr/>
        </p:nvSpPr>
        <p:spPr>
          <a:xfrm>
            <a:off x="-1" y="0"/>
            <a:ext cx="9156701" cy="4937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50052F2D-6828-4503-8100-9C4D49E900A3}"/>
              </a:ext>
            </a:extLst>
          </p:cNvPr>
          <p:cNvSpPr txBox="1"/>
          <p:nvPr/>
        </p:nvSpPr>
        <p:spPr>
          <a:xfrm>
            <a:off x="152400" y="40478"/>
            <a:ext cx="8107298" cy="461665"/>
          </a:xfrm>
          <a:prstGeom prst="rect">
            <a:avLst/>
          </a:prstGeom>
          <a:noFill/>
        </p:spPr>
        <p:txBody>
          <a:bodyPr wrap="square">
            <a:spAutoFit/>
          </a:bodyPr>
          <a:lstStyle/>
          <a:p>
            <a:pPr indent="0">
              <a:spcAft>
                <a:spcPts val="420"/>
              </a:spcAft>
            </a:pPr>
            <a:r>
              <a:rPr lang="el" sz="2400" b="1" spc="6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ΣΗΜΕΡΑ</a:t>
            </a:r>
          </a:p>
        </p:txBody>
      </p:sp>
    </p:spTree>
    <p:extLst>
      <p:ext uri="{BB962C8B-B14F-4D97-AF65-F5344CB8AC3E}">
        <p14:creationId xmlns:p14="http://schemas.microsoft.com/office/powerpoint/2010/main" val="16831688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763CE-B56F-48B3-B1CE-782CAF2F7FE0}"/>
              </a:ext>
            </a:extLst>
          </p:cNvPr>
          <p:cNvPicPr>
            <a:picLocks noChangeAspect="1"/>
          </p:cNvPicPr>
          <p:nvPr/>
        </p:nvPicPr>
        <p:blipFill>
          <a:blip r:embed="rId2"/>
          <a:stretch>
            <a:fillRect/>
          </a:stretch>
        </p:blipFill>
        <p:spPr>
          <a:xfrm>
            <a:off x="0" y="0"/>
            <a:ext cx="9201911" cy="6901433"/>
          </a:xfrm>
          <a:prstGeom prst="rect">
            <a:avLst/>
          </a:prstGeom>
        </p:spPr>
      </p:pic>
      <p:sp>
        <p:nvSpPr>
          <p:cNvPr id="5" name="Rectangle 4">
            <a:extLst>
              <a:ext uri="{FF2B5EF4-FFF2-40B4-BE49-F238E27FC236}">
                <a16:creationId xmlns:a16="http://schemas.microsoft.com/office/drawing/2014/main" id="{C10E957E-5363-4BD1-92F8-F536A00E8EFD}"/>
              </a:ext>
            </a:extLst>
          </p:cNvPr>
          <p:cNvSpPr/>
          <p:nvPr/>
        </p:nvSpPr>
        <p:spPr>
          <a:xfrm>
            <a:off x="-2" y="6398731"/>
            <a:ext cx="9201908" cy="4937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73D84D4F-5CD9-4E5E-AF89-C92961FA8955}"/>
              </a:ext>
            </a:extLst>
          </p:cNvPr>
          <p:cNvSpPr/>
          <p:nvPr/>
        </p:nvSpPr>
        <p:spPr>
          <a:xfrm>
            <a:off x="-1" y="0"/>
            <a:ext cx="9201907" cy="4937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69419672-ADDA-473F-AFF3-D826E7B8A12C}"/>
              </a:ext>
            </a:extLst>
          </p:cNvPr>
          <p:cNvSpPr txBox="1"/>
          <p:nvPr/>
        </p:nvSpPr>
        <p:spPr>
          <a:xfrm>
            <a:off x="152400" y="40478"/>
            <a:ext cx="8107298" cy="461665"/>
          </a:xfrm>
          <a:prstGeom prst="rect">
            <a:avLst/>
          </a:prstGeom>
          <a:noFill/>
        </p:spPr>
        <p:txBody>
          <a:bodyPr wrap="square">
            <a:spAutoFit/>
          </a:bodyPr>
          <a:lstStyle/>
          <a:p>
            <a:pPr indent="0">
              <a:spcAft>
                <a:spcPts val="420"/>
              </a:spcAft>
            </a:pPr>
            <a:r>
              <a:rPr lang="el" sz="2400" b="1" spc="6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ΣΗΜΕΡΑ</a:t>
            </a:r>
          </a:p>
        </p:txBody>
      </p:sp>
    </p:spTree>
    <p:extLst>
      <p:ext uri="{BB962C8B-B14F-4D97-AF65-F5344CB8AC3E}">
        <p14:creationId xmlns:p14="http://schemas.microsoft.com/office/powerpoint/2010/main" val="1309390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3830D1-EF6C-43E4-9596-EE6BF1FAC8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998" r="167"/>
          <a:stretch/>
        </p:blipFill>
        <p:spPr>
          <a:xfrm>
            <a:off x="0" y="-24383"/>
            <a:ext cx="9795164" cy="6901433"/>
          </a:xfrm>
          <a:prstGeom prst="rect">
            <a:avLst/>
          </a:prstGeom>
        </p:spPr>
      </p:pic>
      <p:sp>
        <p:nvSpPr>
          <p:cNvPr id="3" name="Rectangle 2">
            <a:extLst>
              <a:ext uri="{FF2B5EF4-FFF2-40B4-BE49-F238E27FC236}">
                <a16:creationId xmlns:a16="http://schemas.microsoft.com/office/drawing/2014/main" id="{15B71F36-53C7-4A21-9802-2164EB76EC92}"/>
              </a:ext>
            </a:extLst>
          </p:cNvPr>
          <p:cNvSpPr/>
          <p:nvPr/>
        </p:nvSpPr>
        <p:spPr>
          <a:xfrm>
            <a:off x="0" y="5462017"/>
            <a:ext cx="9795162" cy="141503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a:extLst>
              <a:ext uri="{FF2B5EF4-FFF2-40B4-BE49-F238E27FC236}">
                <a16:creationId xmlns:a16="http://schemas.microsoft.com/office/drawing/2014/main" id="{1257F7A4-3700-4716-B43C-36EFA1486745}"/>
              </a:ext>
            </a:extLst>
          </p:cNvPr>
          <p:cNvSpPr txBox="1"/>
          <p:nvPr/>
        </p:nvSpPr>
        <p:spPr>
          <a:xfrm>
            <a:off x="192923" y="5462017"/>
            <a:ext cx="9602241" cy="1323439"/>
          </a:xfrm>
          <a:prstGeom prst="rect">
            <a:avLst/>
          </a:prstGeom>
          <a:noFill/>
        </p:spPr>
        <p:txBody>
          <a:bodyPr wrap="square" rtlCol="0">
            <a:spAutoFit/>
          </a:bodyPr>
          <a:lstStyle/>
          <a:p>
            <a:r>
              <a:rPr lang="el-GR" sz="2000" dirty="0">
                <a:solidFill>
                  <a:schemeClr val="bg1"/>
                </a:solidFill>
                <a:effectLst>
                  <a:outerShdw blurRad="38100" dist="38100" dir="2700000" algn="tl">
                    <a:srgbClr val="000000">
                      <a:alpha val="43137"/>
                    </a:srgbClr>
                  </a:outerShdw>
                </a:effectLst>
                <a:latin typeface="PF Din Text Comp Pro X Thin" panose="02000306020000020004" pitchFamily="2" charset="0"/>
              </a:rPr>
              <a:t>Ο σχεδιασμός του Δοξιάδη για το Ισλαμαμπάντ μπορεί να μην εφαρμόστηκε πλήρως ωστόσο η παρεχόμενη ποιότητα ζωής σε αυτή την νέα πρωτεύουσα προκύπτει από την ικανοποίηση που εξέφρασαν οι άνθρωποι που έζησαν και εργάστηκαν εκεί και από την επιθυμία των υπολοίπων να διαμείνουν στην νέα πόλη. Το Ισλαμαμπάντ αποτελεί «μοναδικό» παράδειγμα μίας νέας μεγάλης πόλης που «σχεδιάστηκε για το μέλλον και χτίστηκε για το παρόν», πλήρως αντιπροσωπευτικό του μακροχρόνιου σχεδιασμού (</a:t>
            </a:r>
            <a:r>
              <a:rPr lang="el-GR" sz="2000" dirty="0" err="1">
                <a:solidFill>
                  <a:schemeClr val="bg1"/>
                </a:solidFill>
                <a:effectLst>
                  <a:outerShdw blurRad="38100" dist="38100" dir="2700000" algn="tl">
                    <a:srgbClr val="000000">
                      <a:alpha val="43137"/>
                    </a:srgbClr>
                  </a:outerShdw>
                </a:effectLst>
                <a:latin typeface="PF Din Text Comp Pro X Thin" panose="02000306020000020004" pitchFamily="2" charset="0"/>
              </a:rPr>
              <a:t>sustainability</a:t>
            </a:r>
            <a:r>
              <a:rPr lang="el-GR" sz="2000" dirty="0">
                <a:solidFill>
                  <a:schemeClr val="bg1"/>
                </a:solidFill>
                <a:effectLst>
                  <a:outerShdw blurRad="38100" dist="38100" dir="2700000" algn="tl">
                    <a:srgbClr val="000000">
                      <a:alpha val="43137"/>
                    </a:srgbClr>
                  </a:outerShdw>
                </a:effectLst>
                <a:latin typeface="PF Din Text Comp Pro X Thin" panose="02000306020000020004" pitchFamily="2" charset="0"/>
              </a:rPr>
              <a:t>)</a:t>
            </a:r>
          </a:p>
        </p:txBody>
      </p:sp>
      <p:sp>
        <p:nvSpPr>
          <p:cNvPr id="17" name="Rectangle 16">
            <a:extLst>
              <a:ext uri="{FF2B5EF4-FFF2-40B4-BE49-F238E27FC236}">
                <a16:creationId xmlns:a16="http://schemas.microsoft.com/office/drawing/2014/main" id="{5E5F6C21-C5F9-4D82-9082-8660653565F5}"/>
              </a:ext>
            </a:extLst>
          </p:cNvPr>
          <p:cNvSpPr/>
          <p:nvPr/>
        </p:nvSpPr>
        <p:spPr>
          <a:xfrm>
            <a:off x="-1" y="-25580"/>
            <a:ext cx="9795163" cy="4937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extBox 18">
            <a:extLst>
              <a:ext uri="{FF2B5EF4-FFF2-40B4-BE49-F238E27FC236}">
                <a16:creationId xmlns:a16="http://schemas.microsoft.com/office/drawing/2014/main" id="{12605360-3070-497E-8CFA-60727131E6A0}"/>
              </a:ext>
            </a:extLst>
          </p:cNvPr>
          <p:cNvSpPr txBox="1"/>
          <p:nvPr/>
        </p:nvSpPr>
        <p:spPr>
          <a:xfrm>
            <a:off x="192923" y="-9525"/>
            <a:ext cx="8107298" cy="461665"/>
          </a:xfrm>
          <a:prstGeom prst="rect">
            <a:avLst/>
          </a:prstGeom>
          <a:noFill/>
        </p:spPr>
        <p:txBody>
          <a:bodyPr wrap="square">
            <a:spAutoFit/>
          </a:bodyPr>
          <a:lstStyle/>
          <a:p>
            <a:pPr indent="0">
              <a:spcAft>
                <a:spcPts val="420"/>
              </a:spcAft>
            </a:pPr>
            <a:r>
              <a:rPr lang="el" sz="2400" b="1" spc="600" dirty="0">
                <a:solidFill>
                  <a:srgbClr val="FFFFFF"/>
                </a:solidFill>
                <a:effectLst>
                  <a:outerShdw blurRad="38100" dist="38100" dir="2700000" algn="tl">
                    <a:srgbClr val="000000">
                      <a:alpha val="43137"/>
                    </a:srgbClr>
                  </a:outerShdw>
                </a:effectLst>
                <a:latin typeface="PF Din Text Comp Pro X Thin" panose="02000306020000020004" pitchFamily="2" charset="0"/>
              </a:rPr>
              <a:t>ΙΣΛΑΜΑΜΠΑΝΤ ΣΗΜΕΡΑ</a:t>
            </a:r>
          </a:p>
        </p:txBody>
      </p:sp>
    </p:spTree>
    <p:extLst>
      <p:ext uri="{BB962C8B-B14F-4D97-AF65-F5344CB8AC3E}">
        <p14:creationId xmlns:p14="http://schemas.microsoft.com/office/powerpoint/2010/main" val="10644315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F632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0288"/>
            <a:ext cx="9144000" cy="5215128"/>
          </a:xfrm>
          <a:prstGeom prst="rect">
            <a:avLst/>
          </a:prstGeom>
          <a:noFill/>
          <a:ln>
            <a:noFill/>
          </a:ln>
        </p:spPr>
      </p:pic>
      <p:sp>
        <p:nvSpPr>
          <p:cNvPr id="5" name="Rectangle 4">
            <a:extLst>
              <a:ext uri="{FF2B5EF4-FFF2-40B4-BE49-F238E27FC236}">
                <a16:creationId xmlns:a16="http://schemas.microsoft.com/office/drawing/2014/main" id="{1860A2BA-C355-460E-A8C7-2D39E961364E}"/>
              </a:ext>
            </a:extLst>
          </p:cNvPr>
          <p:cNvSpPr/>
          <p:nvPr/>
        </p:nvSpPr>
        <p:spPr>
          <a:xfrm>
            <a:off x="1" y="1"/>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A27A3FD2-CA3F-4B95-9A42-2037A4EA99E8}"/>
              </a:ext>
            </a:extLst>
          </p:cNvPr>
          <p:cNvSpPr/>
          <p:nvPr/>
        </p:nvSpPr>
        <p:spPr>
          <a:xfrm>
            <a:off x="316153" y="267833"/>
            <a:ext cx="3182112" cy="201168"/>
          </a:xfrm>
          <a:prstGeom prst="rect">
            <a:avLst/>
          </a:prstGeom>
          <a:noFill/>
        </p:spPr>
        <p:txBody>
          <a:bodyPr wrap="none" lIns="0" tIns="0" rIns="0" bIns="0">
            <a:noAutofit/>
          </a:bodyPr>
          <a:lstStyle/>
          <a:p>
            <a:pPr indent="0"/>
            <a:r>
              <a:rPr lang="el" sz="2000" b="1" spc="600" dirty="0">
                <a:solidFill>
                  <a:srgbClr val="FFFFFF"/>
                </a:solidFill>
                <a:effectLst>
                  <a:outerShdw blurRad="38100" dist="38100" dir="2700000" algn="tl">
                    <a:srgbClr val="000000">
                      <a:alpha val="43137"/>
                    </a:srgbClr>
                  </a:outerShdw>
                </a:effectLst>
                <a:latin typeface="PF Din Text Comp Pro Light" panose="02000000000000000000" pitchFamily="2" charset="0"/>
              </a:rPr>
              <a:t>Ο ΟΙΚΙΣΜΟΣ « ΑΣΠΡΑ ΣΠΙΤΙΑ »</a:t>
            </a:r>
          </a:p>
        </p:txBody>
      </p:sp>
      <p:sp>
        <p:nvSpPr>
          <p:cNvPr id="3" name="Rectangle 2">
            <a:extLst>
              <a:ext uri="{FF2B5EF4-FFF2-40B4-BE49-F238E27FC236}">
                <a16:creationId xmlns:a16="http://schemas.microsoft.com/office/drawing/2014/main" id="{E6739FC1-572C-4115-963B-C47403CDD23C}"/>
              </a:ext>
            </a:extLst>
          </p:cNvPr>
          <p:cNvSpPr/>
          <p:nvPr/>
        </p:nvSpPr>
        <p:spPr>
          <a:xfrm>
            <a:off x="12701" y="5995416"/>
            <a:ext cx="9144000" cy="88163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29056"/>
            <a:ext cx="9144000" cy="6016752"/>
          </a:xfrm>
          <a:prstGeom prst="rect">
            <a:avLst/>
          </a:prstGeom>
        </p:spPr>
      </p:pic>
      <p:sp>
        <p:nvSpPr>
          <p:cNvPr id="3" name="Rectangle 2"/>
          <p:cNvSpPr/>
          <p:nvPr/>
        </p:nvSpPr>
        <p:spPr>
          <a:xfrm>
            <a:off x="408432" y="323088"/>
            <a:ext cx="3182112" cy="201168"/>
          </a:xfrm>
          <a:prstGeom prst="rect">
            <a:avLst/>
          </a:prstGeom>
          <a:solidFill>
            <a:srgbClr val="7F7F7F"/>
          </a:solidFill>
        </p:spPr>
        <p:txBody>
          <a:bodyPr wrap="none" lIns="0" tIns="0" rIns="0" bIns="0">
            <a:noAutofit/>
          </a:bodyPr>
          <a:lstStyle/>
          <a:p>
            <a:pPr indent="0"/>
            <a:r>
              <a:rPr lang="el" sz="2000">
                <a:solidFill>
                  <a:srgbClr val="FFFFFF"/>
                </a:solidFill>
                <a:latin typeface="Calibri"/>
              </a:rPr>
              <a:t>Ο ΟΙΚΙΣΜΟΣ « ΑΣΠΡΑ ΣΠΙΤΙΑ »</a:t>
            </a:r>
          </a:p>
        </p:txBody>
      </p:sp>
      <p:sp>
        <p:nvSpPr>
          <p:cNvPr id="4" name="Rectangle 3"/>
          <p:cNvSpPr/>
          <p:nvPr/>
        </p:nvSpPr>
        <p:spPr>
          <a:xfrm>
            <a:off x="164592" y="3054096"/>
            <a:ext cx="121920" cy="579120"/>
          </a:xfrm>
          <a:prstGeom prst="rect">
            <a:avLst/>
          </a:prstGeom>
          <a:solidFill>
            <a:srgbClr val="FFFFFF"/>
          </a:solidFill>
        </p:spPr>
        <p:txBody>
          <a:bodyPr vert="vert270" wrap="none" lIns="0" tIns="0" rIns="0" bIns="0">
            <a:noAutofit/>
          </a:bodyPr>
          <a:lstStyle/>
          <a:p>
            <a:pPr indent="0"/>
            <a:r>
              <a:rPr lang="en-US" sz="800" b="1">
                <a:solidFill>
                  <a:srgbClr val="575757"/>
                </a:solidFill>
                <a:latin typeface="Arial"/>
              </a:rPr>
              <a:t>Bill </a:t>
            </a:r>
            <a:r>
              <a:rPr lang="en-US" sz="800" b="1">
                <a:solidFill>
                  <a:srgbClr val="343434"/>
                </a:solidFill>
                <a:latin typeface="Arial"/>
              </a:rPr>
              <a:t>■■</a:t>
            </a:r>
          </a:p>
        </p:txBody>
      </p:sp>
      <p:sp>
        <p:nvSpPr>
          <p:cNvPr id="6" name="Rectangle 5">
            <a:extLst>
              <a:ext uri="{FF2B5EF4-FFF2-40B4-BE49-F238E27FC236}">
                <a16:creationId xmlns:a16="http://schemas.microsoft.com/office/drawing/2014/main" id="{2A009DFA-4F13-4051-8BD9-4220633860C3}"/>
              </a:ext>
            </a:extLst>
          </p:cNvPr>
          <p:cNvSpPr/>
          <p:nvPr/>
        </p:nvSpPr>
        <p:spPr>
          <a:xfrm>
            <a:off x="12701" y="5995416"/>
            <a:ext cx="9144000" cy="88163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4F6328"/>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202EF4-2906-46F7-9F3F-51B1F1F2B71A}"/>
              </a:ext>
            </a:extLst>
          </p:cNvPr>
          <p:cNvSpPr/>
          <p:nvPr/>
        </p:nvSpPr>
        <p:spPr>
          <a:xfrm>
            <a:off x="0" y="805343"/>
            <a:ext cx="9156700" cy="5074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682752" y="908304"/>
            <a:ext cx="3355848" cy="4971288"/>
          </a:xfrm>
          <a:prstGeom prst="rect">
            <a:avLst/>
          </a:prstGeom>
        </p:spPr>
      </p:pic>
      <p:pic>
        <p:nvPicPr>
          <p:cNvPr id="3" name="Picture 2"/>
          <p:cNvPicPr>
            <a:picLocks noChangeAspect="1"/>
          </p:cNvPicPr>
          <p:nvPr/>
        </p:nvPicPr>
        <p:blipFill>
          <a:blip r:embed="rId3"/>
          <a:stretch>
            <a:fillRect/>
          </a:stretch>
        </p:blipFill>
        <p:spPr>
          <a:xfrm>
            <a:off x="5163312" y="908304"/>
            <a:ext cx="2532888" cy="4971288"/>
          </a:xfrm>
          <a:prstGeom prst="rect">
            <a:avLst/>
          </a:prstGeom>
        </p:spPr>
      </p:pic>
      <p:sp>
        <p:nvSpPr>
          <p:cNvPr id="6" name="Rectangle 5">
            <a:extLst>
              <a:ext uri="{FF2B5EF4-FFF2-40B4-BE49-F238E27FC236}">
                <a16:creationId xmlns:a16="http://schemas.microsoft.com/office/drawing/2014/main" id="{559469B2-D122-4EAB-8E7F-E3989A87555E}"/>
              </a:ext>
            </a:extLst>
          </p:cNvPr>
          <p:cNvSpPr/>
          <p:nvPr/>
        </p:nvSpPr>
        <p:spPr>
          <a:xfrm>
            <a:off x="0" y="0"/>
            <a:ext cx="9156700" cy="8053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a:extLst>
              <a:ext uri="{FF2B5EF4-FFF2-40B4-BE49-F238E27FC236}">
                <a16:creationId xmlns:a16="http://schemas.microsoft.com/office/drawing/2014/main" id="{C009FBDF-8BD2-4BBF-BEA6-3FB152B39AB7}"/>
              </a:ext>
            </a:extLst>
          </p:cNvPr>
          <p:cNvSpPr/>
          <p:nvPr/>
        </p:nvSpPr>
        <p:spPr>
          <a:xfrm>
            <a:off x="249042" y="214998"/>
            <a:ext cx="3182112" cy="159436"/>
          </a:xfrm>
          <a:prstGeom prst="rect">
            <a:avLst/>
          </a:prstGeom>
          <a:noFill/>
        </p:spPr>
        <p:txBody>
          <a:bodyPr wrap="none" lIns="0" tIns="0" rIns="0" bIns="0">
            <a:noAutofit/>
          </a:bodyPr>
          <a:lstStyle/>
          <a:p>
            <a:pPr indent="0"/>
            <a:r>
              <a:rPr lang="el" sz="2000" b="1" spc="600" dirty="0">
                <a:solidFill>
                  <a:srgbClr val="FFFFFF"/>
                </a:solidFill>
                <a:effectLst>
                  <a:outerShdw blurRad="38100" dist="38100" dir="2700000" algn="tl">
                    <a:srgbClr val="000000">
                      <a:alpha val="43137"/>
                    </a:srgbClr>
                  </a:outerShdw>
                </a:effectLst>
                <a:latin typeface="PF Din Text Comp Pro Light" panose="02000000000000000000" pitchFamily="2" charset="0"/>
              </a:rPr>
              <a:t>Ο ΟΙΚΙΣΜΟΣ « ΑΣΠΡΑ ΣΠΙΤΙΑ »</a:t>
            </a:r>
          </a:p>
        </p:txBody>
      </p:sp>
      <p:sp>
        <p:nvSpPr>
          <p:cNvPr id="4" name="Rectangle 3">
            <a:extLst>
              <a:ext uri="{FF2B5EF4-FFF2-40B4-BE49-F238E27FC236}">
                <a16:creationId xmlns:a16="http://schemas.microsoft.com/office/drawing/2014/main" id="{0697E73C-8EE2-4D3F-BDC7-A3EC72639EEE}"/>
              </a:ext>
            </a:extLst>
          </p:cNvPr>
          <p:cNvSpPr/>
          <p:nvPr/>
        </p:nvSpPr>
        <p:spPr>
          <a:xfrm>
            <a:off x="12701" y="5879592"/>
            <a:ext cx="9144000" cy="99745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56700" cy="6877050"/>
          </a:xfrm>
          <a:prstGeom prst="rect">
            <a:avLst/>
          </a:prstGeom>
        </p:spPr>
      </p:pic>
      <p:sp>
        <p:nvSpPr>
          <p:cNvPr id="7" name="Rectangle 6">
            <a:extLst>
              <a:ext uri="{FF2B5EF4-FFF2-40B4-BE49-F238E27FC236}">
                <a16:creationId xmlns:a16="http://schemas.microsoft.com/office/drawing/2014/main" id="{4522E0DA-0E3C-49AF-95DF-B902B2553E8F}"/>
              </a:ext>
            </a:extLst>
          </p:cNvPr>
          <p:cNvSpPr/>
          <p:nvPr/>
        </p:nvSpPr>
        <p:spPr>
          <a:xfrm>
            <a:off x="1" y="0"/>
            <a:ext cx="9156700" cy="8388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F3B99DD0-A47F-454D-9C14-A5933EC6A94C}"/>
              </a:ext>
            </a:extLst>
          </p:cNvPr>
          <p:cNvSpPr/>
          <p:nvPr/>
        </p:nvSpPr>
        <p:spPr>
          <a:xfrm>
            <a:off x="173541" y="218281"/>
            <a:ext cx="3182112" cy="201168"/>
          </a:xfrm>
          <a:prstGeom prst="rect">
            <a:avLst/>
          </a:prstGeom>
          <a:noFill/>
        </p:spPr>
        <p:txBody>
          <a:bodyPr wrap="none" lIns="0" tIns="0" rIns="0" bIns="0">
            <a:noAutofit/>
          </a:bodyPr>
          <a:lstStyle/>
          <a:p>
            <a:pPr indent="0"/>
            <a:r>
              <a:rPr lang="el" sz="2000" b="1" spc="600" dirty="0">
                <a:solidFill>
                  <a:srgbClr val="FFFFFF"/>
                </a:solidFill>
                <a:effectLst>
                  <a:outerShdw blurRad="38100" dist="38100" dir="2700000" algn="tl">
                    <a:srgbClr val="000000">
                      <a:alpha val="43137"/>
                    </a:srgbClr>
                  </a:outerShdw>
                </a:effectLst>
                <a:latin typeface="PF Din Text Comp Pro Light" panose="02000000000000000000" pitchFamily="2" charset="0"/>
              </a:rPr>
              <a:t>Ο ΟΙΚΙΣΜΟΣ « ΑΣΠΡΑ ΣΠΙΤΙΑ »</a:t>
            </a:r>
          </a:p>
        </p:txBody>
      </p:sp>
      <p:sp>
        <p:nvSpPr>
          <p:cNvPr id="3" name="Rectangle 2">
            <a:extLst>
              <a:ext uri="{FF2B5EF4-FFF2-40B4-BE49-F238E27FC236}">
                <a16:creationId xmlns:a16="http://schemas.microsoft.com/office/drawing/2014/main" id="{E2551B58-2B69-4F21-896D-5B52931FC7A7}"/>
              </a:ext>
            </a:extLst>
          </p:cNvPr>
          <p:cNvSpPr/>
          <p:nvPr/>
        </p:nvSpPr>
        <p:spPr>
          <a:xfrm>
            <a:off x="12701" y="5995416"/>
            <a:ext cx="9144000" cy="88163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0392"/>
            <a:ext cx="9144000" cy="6007608"/>
          </a:xfrm>
          <a:prstGeom prst="rect">
            <a:avLst/>
          </a:prstGeom>
        </p:spPr>
      </p:pic>
      <p:sp>
        <p:nvSpPr>
          <p:cNvPr id="7" name="Rectangle 6">
            <a:extLst>
              <a:ext uri="{FF2B5EF4-FFF2-40B4-BE49-F238E27FC236}">
                <a16:creationId xmlns:a16="http://schemas.microsoft.com/office/drawing/2014/main" id="{A1D70D4B-8B5B-4354-B941-919B14FD29CB}"/>
              </a:ext>
            </a:extLst>
          </p:cNvPr>
          <p:cNvSpPr/>
          <p:nvPr/>
        </p:nvSpPr>
        <p:spPr>
          <a:xfrm>
            <a:off x="1" y="1"/>
            <a:ext cx="9156700" cy="8503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07DEB18E-FE9C-471E-AF9A-3B6A43193191}"/>
              </a:ext>
            </a:extLst>
          </p:cNvPr>
          <p:cNvSpPr/>
          <p:nvPr/>
        </p:nvSpPr>
        <p:spPr>
          <a:xfrm>
            <a:off x="114818" y="204075"/>
            <a:ext cx="3182112" cy="149271"/>
          </a:xfrm>
          <a:prstGeom prst="rect">
            <a:avLst/>
          </a:prstGeom>
          <a:noFill/>
        </p:spPr>
        <p:txBody>
          <a:bodyPr wrap="none" lIns="0" tIns="0" rIns="0" bIns="0">
            <a:noAutofit/>
          </a:bodyPr>
          <a:lstStyle/>
          <a:p>
            <a:pPr indent="0"/>
            <a:r>
              <a:rPr lang="el" sz="2000" b="1" spc="600" dirty="0">
                <a:solidFill>
                  <a:srgbClr val="FFFFFF"/>
                </a:solidFill>
                <a:effectLst>
                  <a:outerShdw blurRad="38100" dist="38100" dir="2700000" algn="tl">
                    <a:srgbClr val="000000">
                      <a:alpha val="43137"/>
                    </a:srgbClr>
                  </a:outerShdw>
                </a:effectLst>
                <a:latin typeface="PF Din Text Comp Pro Light" panose="02000000000000000000" pitchFamily="2" charset="0"/>
              </a:rPr>
              <a:t>Ο ΟΙΚΙΣΜΟΣ « ΑΣΠΡΑ ΣΠΙΤΙΑ »</a:t>
            </a:r>
          </a:p>
        </p:txBody>
      </p:sp>
      <p:sp>
        <p:nvSpPr>
          <p:cNvPr id="2" name="Rectangle 1">
            <a:extLst>
              <a:ext uri="{FF2B5EF4-FFF2-40B4-BE49-F238E27FC236}">
                <a16:creationId xmlns:a16="http://schemas.microsoft.com/office/drawing/2014/main" id="{911EA675-DF42-44E8-B910-F99E82FFC4A3}"/>
              </a:ext>
            </a:extLst>
          </p:cNvPr>
          <p:cNvSpPr/>
          <p:nvPr/>
        </p:nvSpPr>
        <p:spPr>
          <a:xfrm>
            <a:off x="12701" y="5995416"/>
            <a:ext cx="9144000" cy="88163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73A378-2D89-4C98-A5BF-20C9E9943033}"/>
              </a:ext>
            </a:extLst>
          </p:cNvPr>
          <p:cNvSpPr/>
          <p:nvPr/>
        </p:nvSpPr>
        <p:spPr>
          <a:xfrm>
            <a:off x="1" y="1"/>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3048" y="838200"/>
            <a:ext cx="9153144" cy="6035040"/>
          </a:xfrm>
          <a:prstGeom prst="rect">
            <a:avLst/>
          </a:prstGeom>
        </p:spPr>
      </p:pic>
      <p:sp>
        <p:nvSpPr>
          <p:cNvPr id="5" name="Rectangle 4">
            <a:extLst>
              <a:ext uri="{FF2B5EF4-FFF2-40B4-BE49-F238E27FC236}">
                <a16:creationId xmlns:a16="http://schemas.microsoft.com/office/drawing/2014/main" id="{795A0337-62B6-4A43-B5C7-3B88A049099D}"/>
              </a:ext>
            </a:extLst>
          </p:cNvPr>
          <p:cNvSpPr/>
          <p:nvPr/>
        </p:nvSpPr>
        <p:spPr>
          <a:xfrm>
            <a:off x="316153" y="267833"/>
            <a:ext cx="3182112" cy="201168"/>
          </a:xfrm>
          <a:prstGeom prst="rect">
            <a:avLst/>
          </a:prstGeom>
          <a:noFill/>
        </p:spPr>
        <p:txBody>
          <a:bodyPr wrap="none" lIns="0" tIns="0" rIns="0" bIns="0">
            <a:noAutofit/>
          </a:bodyPr>
          <a:lstStyle/>
          <a:p>
            <a:pPr indent="0"/>
            <a:r>
              <a:rPr lang="el" sz="2000" b="1" spc="600" dirty="0">
                <a:solidFill>
                  <a:srgbClr val="FFFFFF"/>
                </a:solidFill>
                <a:effectLst>
                  <a:outerShdw blurRad="38100" dist="38100" dir="2700000" algn="tl">
                    <a:srgbClr val="000000">
                      <a:alpha val="43137"/>
                    </a:srgbClr>
                  </a:outerShdw>
                </a:effectLst>
                <a:latin typeface="PF Din Text Comp Pro Light" panose="02000000000000000000" pitchFamily="2" charset="0"/>
              </a:rPr>
              <a:t>Ο ΟΙΚΙΣΜΟΣ « ΑΣΠΡΑ ΣΠΙΤΙΑ »</a:t>
            </a:r>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261095"/>
            <a:ext cx="6120384" cy="376468"/>
          </a:xfrm>
          <a:prstGeom prst="rect">
            <a:avLst/>
          </a:prstGeom>
          <a:noFill/>
        </p:spPr>
        <p:txBody>
          <a:bodyPr wrap="none" lIns="0" tIns="0" rIns="0" bIns="0">
            <a:noAutofit/>
          </a:bodyPr>
          <a:lstStyle/>
          <a:p>
            <a:pPr indent="0"/>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Έργα Κ. Δοξιάδη στην Ελλάδα </a:t>
            </a:r>
            <a:r>
              <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Εθνικό Ίδρυμα Ερευνών </a:t>
            </a: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Picture 3">
            <a:extLst>
              <a:ext uri="{FF2B5EF4-FFF2-40B4-BE49-F238E27FC236}">
                <a16:creationId xmlns:a16="http://schemas.microsoft.com/office/drawing/2014/main" id="{1E4CA4B0-2ABC-4F37-872B-3A23C42F91AF}"/>
              </a:ext>
            </a:extLst>
          </p:cNvPr>
          <p:cNvPicPr>
            <a:picLocks noChangeAspect="1"/>
          </p:cNvPicPr>
          <p:nvPr/>
        </p:nvPicPr>
        <p:blipFill rotWithShape="1">
          <a:blip r:embed="rId2"/>
          <a:srcRect t="20433"/>
          <a:stretch/>
        </p:blipFill>
        <p:spPr>
          <a:xfrm>
            <a:off x="0" y="706369"/>
            <a:ext cx="9156700" cy="5464312"/>
          </a:xfrm>
          <a:prstGeom prst="rect">
            <a:avLst/>
          </a:prstGeom>
        </p:spPr>
      </p:pic>
      <p:pic>
        <p:nvPicPr>
          <p:cNvPr id="5" name="Picture 4">
            <a:extLst>
              <a:ext uri="{FF2B5EF4-FFF2-40B4-BE49-F238E27FC236}">
                <a16:creationId xmlns:a16="http://schemas.microsoft.com/office/drawing/2014/main" id="{68030986-274F-44C6-9560-2988A9EA68D5}"/>
              </a:ext>
            </a:extLst>
          </p:cNvPr>
          <p:cNvPicPr>
            <a:picLocks noChangeAspect="1"/>
          </p:cNvPicPr>
          <p:nvPr/>
        </p:nvPicPr>
        <p:blipFill rotWithShape="1">
          <a:blip r:embed="rId3"/>
          <a:srcRect l="1024" t="1565"/>
          <a:stretch/>
        </p:blipFill>
        <p:spPr>
          <a:xfrm>
            <a:off x="0" y="-24383"/>
            <a:ext cx="9252420" cy="6901433"/>
          </a:xfrm>
          <a:prstGeom prst="rect">
            <a:avLst/>
          </a:prstGeom>
        </p:spPr>
      </p:pic>
    </p:spTree>
    <p:extLst>
      <p:ext uri="{BB962C8B-B14F-4D97-AF65-F5344CB8AC3E}">
        <p14:creationId xmlns:p14="http://schemas.microsoft.com/office/powerpoint/2010/main" val="21410208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4F632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9A429A-EE7B-45D2-B641-8434DE485900}"/>
              </a:ext>
            </a:extLst>
          </p:cNvPr>
          <p:cNvSpPr/>
          <p:nvPr/>
        </p:nvSpPr>
        <p:spPr>
          <a:xfrm>
            <a:off x="1" y="0"/>
            <a:ext cx="9156700" cy="114604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a:blip r:embed="rId2"/>
          <a:stretch>
            <a:fillRect/>
          </a:stretch>
        </p:blipFill>
        <p:spPr>
          <a:xfrm>
            <a:off x="0" y="1146048"/>
            <a:ext cx="9144000" cy="4565904"/>
          </a:xfrm>
          <a:prstGeom prst="rect">
            <a:avLst/>
          </a:prstGeom>
        </p:spPr>
      </p:pic>
      <p:sp>
        <p:nvSpPr>
          <p:cNvPr id="6" name="Rectangle 5">
            <a:extLst>
              <a:ext uri="{FF2B5EF4-FFF2-40B4-BE49-F238E27FC236}">
                <a16:creationId xmlns:a16="http://schemas.microsoft.com/office/drawing/2014/main" id="{55633E7F-F415-48EF-B6FB-1366E803E6F7}"/>
              </a:ext>
            </a:extLst>
          </p:cNvPr>
          <p:cNvSpPr/>
          <p:nvPr/>
        </p:nvSpPr>
        <p:spPr>
          <a:xfrm>
            <a:off x="341320" y="371855"/>
            <a:ext cx="3182112" cy="201168"/>
          </a:xfrm>
          <a:prstGeom prst="rect">
            <a:avLst/>
          </a:prstGeom>
          <a:noFill/>
        </p:spPr>
        <p:txBody>
          <a:bodyPr wrap="none" lIns="0" tIns="0" rIns="0" bIns="0">
            <a:noAutofit/>
          </a:bodyPr>
          <a:lstStyle/>
          <a:p>
            <a:pPr indent="0"/>
            <a:r>
              <a:rPr lang="el" sz="2000" b="1" spc="600" dirty="0">
                <a:solidFill>
                  <a:srgbClr val="FFFFFF"/>
                </a:solidFill>
                <a:effectLst>
                  <a:outerShdw blurRad="38100" dist="38100" dir="2700000" algn="tl">
                    <a:srgbClr val="000000">
                      <a:alpha val="43137"/>
                    </a:srgbClr>
                  </a:outerShdw>
                </a:effectLst>
                <a:latin typeface="PF Din Text Comp Pro Light" panose="02000000000000000000" pitchFamily="2" charset="0"/>
              </a:rPr>
              <a:t>Ο ΟΙΚΙΣΜΟΣ « ΑΣΠΡΑ ΣΠΙΤΙΑ »</a:t>
            </a:r>
          </a:p>
        </p:txBody>
      </p:sp>
    </p:spTree>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62252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78992"/>
            <a:ext cx="9156700" cy="4511040"/>
          </a:xfrm>
          <a:prstGeom prst="rect">
            <a:avLst/>
          </a:prstGeom>
        </p:spPr>
      </p:pic>
      <p:sp>
        <p:nvSpPr>
          <p:cNvPr id="7" name="Rectangle 6">
            <a:extLst>
              <a:ext uri="{FF2B5EF4-FFF2-40B4-BE49-F238E27FC236}">
                <a16:creationId xmlns:a16="http://schemas.microsoft.com/office/drawing/2014/main" id="{0D460FD5-BDDD-4641-B870-A9F58A895012}"/>
              </a:ext>
            </a:extLst>
          </p:cNvPr>
          <p:cNvSpPr/>
          <p:nvPr/>
        </p:nvSpPr>
        <p:spPr>
          <a:xfrm>
            <a:off x="0" y="-1"/>
            <a:ext cx="9156700" cy="1078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Rectangle 2"/>
          <p:cNvSpPr/>
          <p:nvPr/>
        </p:nvSpPr>
        <p:spPr>
          <a:xfrm>
            <a:off x="4740148" y="375023"/>
            <a:ext cx="4276344" cy="316992"/>
          </a:xfrm>
          <a:prstGeom prst="rect">
            <a:avLst/>
          </a:prstGeom>
          <a:noFill/>
        </p:spPr>
        <p:txBody>
          <a:bodyPr wrap="none" lIns="0" tIns="0" rIns="0" bIns="0">
            <a:noAutofit/>
          </a:bodyPr>
          <a:lstStyle/>
          <a:p>
            <a:pPr indent="0" algn="r"/>
            <a:r>
              <a:rPr lang="en-US" sz="3200" b="1" dirty="0">
                <a:solidFill>
                  <a:srgbClr val="FFFFFF"/>
                </a:solidFill>
                <a:latin typeface="Bad Script" panose="02000000000000000000" pitchFamily="2" charset="0"/>
              </a:rPr>
              <a:t>Constantines A. </a:t>
            </a:r>
            <a:r>
              <a:rPr lang="en-US" sz="3200" b="1" dirty="0" err="1">
                <a:solidFill>
                  <a:srgbClr val="FFFFFF"/>
                </a:solidFill>
                <a:latin typeface="Bad Script" panose="02000000000000000000" pitchFamily="2" charset="0"/>
              </a:rPr>
              <a:t>Doxiadis</a:t>
            </a:r>
            <a:endParaRPr lang="en-US" sz="3200" b="1" dirty="0">
              <a:solidFill>
                <a:srgbClr val="FFFFFF"/>
              </a:solidFill>
              <a:latin typeface="Bad Script" panose="02000000000000000000" pitchFamily="2" charset="0"/>
            </a:endParaRPr>
          </a:p>
        </p:txBody>
      </p:sp>
      <p:sp>
        <p:nvSpPr>
          <p:cNvPr id="4" name="Rectangle 3"/>
          <p:cNvSpPr/>
          <p:nvPr/>
        </p:nvSpPr>
        <p:spPr>
          <a:xfrm>
            <a:off x="6270244" y="823079"/>
            <a:ext cx="2825496" cy="210312"/>
          </a:xfrm>
          <a:prstGeom prst="rect">
            <a:avLst/>
          </a:prstGeom>
          <a:noFill/>
        </p:spPr>
        <p:txBody>
          <a:bodyPr wrap="none" lIns="0" tIns="0" rIns="0" bIns="0">
            <a:noAutofit/>
          </a:bodyPr>
          <a:lstStyle/>
          <a:p>
            <a:pPr indent="0" algn="ctr"/>
            <a:r>
              <a:rPr lang="en-US" sz="2000" dirty="0">
                <a:solidFill>
                  <a:srgbClr val="FFFFFF"/>
                </a:solidFill>
                <a:latin typeface="Bad Script" panose="02000000000000000000" pitchFamily="2" charset="0"/>
              </a:rPr>
              <a:t>Architect and Urban Planer</a:t>
            </a:r>
          </a:p>
        </p:txBody>
      </p:sp>
      <p:sp>
        <p:nvSpPr>
          <p:cNvPr id="6" name="Rectangle 5"/>
          <p:cNvSpPr/>
          <p:nvPr/>
        </p:nvSpPr>
        <p:spPr>
          <a:xfrm>
            <a:off x="6692653" y="6553962"/>
            <a:ext cx="2066544" cy="219456"/>
          </a:xfrm>
          <a:prstGeom prst="rect">
            <a:avLst/>
          </a:prstGeom>
          <a:solidFill>
            <a:srgbClr val="622524"/>
          </a:solidFill>
        </p:spPr>
        <p:txBody>
          <a:bodyPr wrap="none" lIns="0" tIns="0" rIns="0" bIns="0">
            <a:noAutofit/>
          </a:bodyPr>
          <a:lstStyle/>
          <a:p>
            <a:pPr indent="0"/>
            <a:r>
              <a:rPr lang="el" sz="1600" spc="300" dirty="0">
                <a:solidFill>
                  <a:schemeClr val="bg1">
                    <a:lumMod val="75000"/>
                  </a:schemeClr>
                </a:solidFill>
                <a:latin typeface="PF Din Text Comp Pro Light" panose="02000000000000000000" pitchFamily="2" charset="0"/>
              </a:rPr>
              <a:t>Πηγή </a:t>
            </a:r>
            <a:r>
              <a:rPr lang="en-US" sz="1600" spc="300" dirty="0">
                <a:solidFill>
                  <a:schemeClr val="bg1">
                    <a:lumMod val="75000"/>
                  </a:schemeClr>
                </a:solidFill>
                <a:latin typeface="PF Din Text Comp Pro Light" panose="02000000000000000000" pitchFamily="2" charset="0"/>
              </a:rPr>
              <a:t>: </a:t>
            </a:r>
            <a:r>
              <a:rPr lang="en-US" sz="1600" spc="300" dirty="0">
                <a:solidFill>
                  <a:schemeClr val="bg1">
                    <a:lumMod val="75000"/>
                  </a:schemeClr>
                </a:solidFill>
                <a:latin typeface="PF Din Text Comp Pro Light" panose="02000000000000000000" pitchFamily="2" charset="0"/>
                <a:hlinkClick r:id="rId3">
                  <a:extLst>
                    <a:ext uri="{A12FA001-AC4F-418D-AE19-62706E023703}">
                      <ahyp:hlinkClr xmlns:ahyp="http://schemas.microsoft.com/office/drawing/2018/hyperlinkcolor" val="tx"/>
                    </a:ext>
                  </a:extLst>
                </a:hlinkClick>
              </a:rPr>
              <a:t>www.doxiadis.org</a:t>
            </a:r>
          </a:p>
        </p:txBody>
      </p:sp>
      <p:sp>
        <p:nvSpPr>
          <p:cNvPr id="9" name="TextBox 8">
            <a:extLst>
              <a:ext uri="{FF2B5EF4-FFF2-40B4-BE49-F238E27FC236}">
                <a16:creationId xmlns:a16="http://schemas.microsoft.com/office/drawing/2014/main" id="{05B29B3C-EA2B-4171-92C2-28A2FBB098E6}"/>
              </a:ext>
            </a:extLst>
          </p:cNvPr>
          <p:cNvSpPr txBox="1"/>
          <p:nvPr/>
        </p:nvSpPr>
        <p:spPr>
          <a:xfrm>
            <a:off x="0" y="5449979"/>
            <a:ext cx="5235729" cy="1323439"/>
          </a:xfrm>
          <a:prstGeom prst="rect">
            <a:avLst/>
          </a:prstGeom>
          <a:noFill/>
        </p:spPr>
        <p:txBody>
          <a:bodyPr wrap="none" rtlCol="0">
            <a:spAutoFit/>
          </a:bodyPr>
          <a:lstStyle/>
          <a:p>
            <a:pPr algn="ctr"/>
            <a:r>
              <a:rPr lang="el-GR" sz="8000" dirty="0">
                <a:solidFill>
                  <a:schemeClr val="bg1"/>
                </a:solidFill>
                <a:effectLst>
                  <a:outerShdw blurRad="38100" dist="38100" dir="2700000" algn="tl">
                    <a:srgbClr val="000000">
                      <a:alpha val="43137"/>
                    </a:srgbClr>
                  </a:outerShdw>
                </a:effectLst>
                <a:latin typeface="Gabriola" panose="04040605051002020D02" pitchFamily="82" charset="0"/>
                <a:ea typeface="Nunito Bold" charset="0"/>
                <a:cs typeface="Arima Madurai Black" pitchFamily="2" charset="77"/>
              </a:rPr>
              <a:t>Ευχαριστούμε ! !</a:t>
            </a:r>
          </a:p>
        </p:txBody>
      </p:sp>
      <p:sp>
        <p:nvSpPr>
          <p:cNvPr id="11" name="Rectangle 10">
            <a:extLst>
              <a:ext uri="{FF2B5EF4-FFF2-40B4-BE49-F238E27FC236}">
                <a16:creationId xmlns:a16="http://schemas.microsoft.com/office/drawing/2014/main" id="{5542A7A0-03B3-42A5-AA6C-7ACE68F8BCBC}"/>
              </a:ext>
            </a:extLst>
          </p:cNvPr>
          <p:cNvSpPr/>
          <p:nvPr/>
        </p:nvSpPr>
        <p:spPr>
          <a:xfrm>
            <a:off x="0" y="1064395"/>
            <a:ext cx="2230582" cy="803148"/>
          </a:xfrm>
          <a:prstGeom prst="rect">
            <a:avLst/>
          </a:prstGeom>
          <a:solidFill>
            <a:srgbClr val="000000"/>
          </a:solidFill>
        </p:spPr>
        <p:txBody>
          <a:bodyPr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110" normalizeH="0" noProof="0" dirty="0">
                <a:ln>
                  <a:noFill/>
                </a:ln>
                <a:solidFill>
                  <a:schemeClr val="bg1"/>
                </a:solidFill>
                <a:effectLst/>
                <a:uLnTx/>
                <a:uFillTx/>
                <a:latin typeface="PFDinTextCompPro-Thin" panose="02000000000000000000" pitchFamily="2" charset="0"/>
                <a:ea typeface="+mn-ea"/>
                <a:cs typeface="+mn-cs"/>
              </a:rPr>
              <a:t>  ΠΑΝΤΕΙΟ ΠΑΝΕΠΙΣΤΗΜΙΟ</a:t>
            </a:r>
          </a:p>
          <a:p>
            <a:pPr marL="0" marR="0" lvl="0" indent="0"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110" normalizeH="0" noProof="0" dirty="0">
                <a:ln>
                  <a:noFill/>
                </a:ln>
                <a:solidFill>
                  <a:schemeClr val="bg1"/>
                </a:solidFill>
                <a:effectLst/>
                <a:uLnTx/>
                <a:uFillTx/>
                <a:latin typeface="PFDinTextCompPro-Thin" panose="02000000000000000000" pitchFamily="2" charset="0"/>
                <a:ea typeface="+mn-ea"/>
                <a:cs typeface="+mn-cs"/>
              </a:rPr>
              <a:t> Τμήμα Οικονομικής και </a:t>
            </a:r>
            <a:endParaRPr kumimoji="0" lang="en-US" b="0" i="0" u="none" strike="noStrike" kern="1200" cap="none" spc="110" normalizeH="0" noProof="0" dirty="0">
              <a:ln>
                <a:noFill/>
              </a:ln>
              <a:solidFill>
                <a:schemeClr val="bg1"/>
              </a:solidFill>
              <a:effectLst/>
              <a:uLnTx/>
              <a:uFillTx/>
              <a:latin typeface="PFDinTextCompPro-Thin" panose="02000000000000000000" pitchFamily="2"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110" normalizeH="0" noProof="0" dirty="0">
                <a:ln>
                  <a:noFill/>
                </a:ln>
                <a:solidFill>
                  <a:schemeClr val="bg1"/>
                </a:solidFill>
                <a:effectLst/>
                <a:uLnTx/>
                <a:uFillTx/>
                <a:latin typeface="PFDinTextCompPro-Thin" panose="02000000000000000000" pitchFamily="2" charset="0"/>
                <a:ea typeface="+mn-ea"/>
                <a:cs typeface="+mn-cs"/>
              </a:rPr>
              <a:t> Περιφερειακής Ανάπτυξης </a:t>
            </a:r>
          </a:p>
        </p:txBody>
      </p:sp>
      <p:pic>
        <p:nvPicPr>
          <p:cNvPr id="13" name="Picture 12">
            <a:extLst>
              <a:ext uri="{FF2B5EF4-FFF2-40B4-BE49-F238E27FC236}">
                <a16:creationId xmlns:a16="http://schemas.microsoft.com/office/drawing/2014/main" id="{4BBF2396-9B64-4143-AA54-36A4B2AA6057}"/>
              </a:ext>
            </a:extLst>
          </p:cNvPr>
          <p:cNvPicPr>
            <a:picLocks noChangeAspect="1"/>
          </p:cNvPicPr>
          <p:nvPr/>
        </p:nvPicPr>
        <p:blipFill rotWithShape="1">
          <a:blip r:embed="rId4"/>
          <a:srcRect l="-1" r="80142"/>
          <a:stretch/>
        </p:blipFill>
        <p:spPr>
          <a:xfrm>
            <a:off x="140208" y="41148"/>
            <a:ext cx="588263" cy="9906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261095"/>
            <a:ext cx="6120384" cy="376468"/>
          </a:xfrm>
          <a:prstGeom prst="rect">
            <a:avLst/>
          </a:prstGeom>
          <a:noFill/>
        </p:spPr>
        <p:txBody>
          <a:bodyPr wrap="none" lIns="0" tIns="0" rIns="0" bIns="0">
            <a:noAutofit/>
          </a:bodyPr>
          <a:lstStyle/>
          <a:p>
            <a:pPr indent="0"/>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Έργα Κ. Δοξιάδη στην Ελλάδα </a:t>
            </a:r>
            <a:r>
              <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Εθνικό Ίδρυμα Ερευνών </a:t>
            </a: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Picture 3">
            <a:extLst>
              <a:ext uri="{FF2B5EF4-FFF2-40B4-BE49-F238E27FC236}">
                <a16:creationId xmlns:a16="http://schemas.microsoft.com/office/drawing/2014/main" id="{1E4CA4B0-2ABC-4F37-872B-3A23C42F91AF}"/>
              </a:ext>
            </a:extLst>
          </p:cNvPr>
          <p:cNvPicPr>
            <a:picLocks noChangeAspect="1"/>
          </p:cNvPicPr>
          <p:nvPr/>
        </p:nvPicPr>
        <p:blipFill rotWithShape="1">
          <a:blip r:embed="rId2"/>
          <a:srcRect t="20433"/>
          <a:stretch/>
        </p:blipFill>
        <p:spPr>
          <a:xfrm>
            <a:off x="0" y="706369"/>
            <a:ext cx="9156700" cy="5464312"/>
          </a:xfrm>
          <a:prstGeom prst="rect">
            <a:avLst/>
          </a:prstGeom>
        </p:spPr>
      </p:pic>
    </p:spTree>
    <p:extLst>
      <p:ext uri="{BB962C8B-B14F-4D97-AF65-F5344CB8AC3E}">
        <p14:creationId xmlns:p14="http://schemas.microsoft.com/office/powerpoint/2010/main" val="31055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6B7C31-7A4F-4F60-BA9C-B2C1E3939210}"/>
              </a:ext>
            </a:extLst>
          </p:cNvPr>
          <p:cNvSpPr/>
          <p:nvPr/>
        </p:nvSpPr>
        <p:spPr>
          <a:xfrm>
            <a:off x="0" y="-24383"/>
            <a:ext cx="9156700" cy="8381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52FB0D31-D8E6-4039-A268-13578F6ADE04}"/>
              </a:ext>
            </a:extLst>
          </p:cNvPr>
          <p:cNvSpPr/>
          <p:nvPr/>
        </p:nvSpPr>
        <p:spPr>
          <a:xfrm>
            <a:off x="216240" y="118356"/>
            <a:ext cx="6120384" cy="376468"/>
          </a:xfrm>
          <a:prstGeom prst="rect">
            <a:avLst/>
          </a:prstGeom>
          <a:noFill/>
        </p:spPr>
        <p:txBody>
          <a:bodyPr wrap="none" lIns="0" tIns="0" rIns="0" bIns="0">
            <a:noAutofit/>
          </a:bodyPr>
          <a:lstStyle/>
          <a:p>
            <a:pPr indent="0"/>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Έργα Κ. Δοξιάδη στην Ελλάδα </a:t>
            </a:r>
            <a:r>
              <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 sz="2000" b="1"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a:t>
            </a:r>
            <a:r>
              <a:rPr lang="el-GR"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Γραφείο</a:t>
            </a:r>
            <a:r>
              <a:rPr lang="el" sz="2000" spc="300" dirty="0">
                <a:solidFill>
                  <a:srgbClr val="FFFFFF"/>
                </a:solidFill>
                <a:effectLst>
                  <a:outerShdw blurRad="38100" dist="38100" dir="2700000" algn="tl">
                    <a:srgbClr val="000000">
                      <a:alpha val="43137"/>
                    </a:srgbClr>
                  </a:outerShdw>
                </a:effectLst>
                <a:latin typeface="PF Din Text Comp Pro Light" panose="02000000000000000000" pitchFamily="2" charset="0"/>
              </a:rPr>
              <a:t> Δοξιάδη</a:t>
            </a:r>
          </a:p>
        </p:txBody>
      </p:sp>
      <p:sp>
        <p:nvSpPr>
          <p:cNvPr id="3" name="Rectangle 2">
            <a:extLst>
              <a:ext uri="{FF2B5EF4-FFF2-40B4-BE49-F238E27FC236}">
                <a16:creationId xmlns:a16="http://schemas.microsoft.com/office/drawing/2014/main" id="{15B71F36-53C7-4A21-9802-2164EB76EC92}"/>
              </a:ext>
            </a:extLst>
          </p:cNvPr>
          <p:cNvSpPr/>
          <p:nvPr/>
        </p:nvSpPr>
        <p:spPr>
          <a:xfrm>
            <a:off x="0" y="5964572"/>
            <a:ext cx="9156700" cy="9124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a:extLst>
              <a:ext uri="{FF2B5EF4-FFF2-40B4-BE49-F238E27FC236}">
                <a16:creationId xmlns:a16="http://schemas.microsoft.com/office/drawing/2014/main" id="{18B778F8-0216-4F7E-B98E-5098576737ED}"/>
              </a:ext>
            </a:extLst>
          </p:cNvPr>
          <p:cNvPicPr>
            <a:picLocks noChangeAspect="1"/>
          </p:cNvPicPr>
          <p:nvPr/>
        </p:nvPicPr>
        <p:blipFill rotWithShape="1">
          <a:blip r:embed="rId2"/>
          <a:srcRect l="2835" t="23572" r="7501"/>
          <a:stretch/>
        </p:blipFill>
        <p:spPr>
          <a:xfrm>
            <a:off x="0" y="511660"/>
            <a:ext cx="9156700" cy="5853730"/>
          </a:xfrm>
          <a:prstGeom prst="rect">
            <a:avLst/>
          </a:prstGeom>
        </p:spPr>
      </p:pic>
    </p:spTree>
    <p:extLst>
      <p:ext uri="{BB962C8B-B14F-4D97-AF65-F5344CB8AC3E}">
        <p14:creationId xmlns:p14="http://schemas.microsoft.com/office/powerpoint/2010/main" val="393561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1214</TotalTime>
  <Words>2144</Words>
  <Application>Microsoft Macintosh PowerPoint</Application>
  <PresentationFormat>Custom</PresentationFormat>
  <Paragraphs>236</Paragraphs>
  <Slides>71</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71</vt:i4>
      </vt:variant>
    </vt:vector>
  </HeadingPairs>
  <TitlesOfParts>
    <vt:vector size="81" baseType="lpstr">
      <vt:lpstr>Arial</vt:lpstr>
      <vt:lpstr>Bad Script</vt:lpstr>
      <vt:lpstr>Calibri</vt:lpstr>
      <vt:lpstr>Gabriola</vt:lpstr>
      <vt:lpstr>PF Din Text Comp Pro</vt:lpstr>
      <vt:lpstr>PF Din Text Comp Pro Light</vt:lpstr>
      <vt:lpstr>PF Din Text Comp Pro X Thin</vt:lpstr>
      <vt:lpstr>PFDinTextCompPro-Thin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subject/>
  <dc:creator>user</dc:creator>
  <cp:keywords/>
  <cp:lastModifiedBy>Stella Kyvelou</cp:lastModifiedBy>
  <cp:revision>123</cp:revision>
  <dcterms:modified xsi:type="dcterms:W3CDTF">2020-11-03T17:29:51Z</dcterms:modified>
</cp:coreProperties>
</file>