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5" r:id="rId27"/>
    <p:sldId id="280" r:id="rId28"/>
    <p:sldId id="258" r:id="rId29"/>
    <p:sldId id="281" r:id="rId30"/>
    <p:sldId id="284" r:id="rId31"/>
    <p:sldId id="282" r:id="rId32"/>
    <p:sldId id="283" r:id="rId33"/>
    <p:sldId id="286" r:id="rId34"/>
    <p:sldId id="269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8270-975F-D193-CE66-7722DA3DDEB6}" v="642" dt="2023-11-27T13:41:07.271"/>
    <p1510:client id="{38CE7EB2-2B56-45C9-B3B1-CBA7D9240943}" v="24" dt="2023-11-27T12:35:49.341"/>
    <p1510:client id="{47159CD4-B7C8-B8C7-61D9-E8155603E6DF}" v="1165" dt="2023-11-27T16:00:06.489"/>
    <p1510:client id="{57EB5EA6-C703-DE8F-345E-CB3E0C4EED4C}" v="937" dt="2023-11-27T19:43:07.334"/>
    <p1510:client id="{60BC2DFF-8E01-EEC2-1846-2D9EDC297834}" v="1185" dt="2023-11-23T15:14:48.282"/>
    <p1510:client id="{613B5012-B000-9901-606B-848B54166E59}" v="358" dt="2023-11-27T12:53:30.117"/>
    <p1510:client id="{7B5BA84D-13F4-4E74-84CF-E944674C32A4}" v="1720" dt="2023-11-23T14:10:10.027"/>
    <p1510:client id="{909192BD-0297-4BE1-607C-16B07C3B3837}" v="1060" dt="2023-11-24T14:54:02.035"/>
    <p1510:client id="{A7677F85-2828-976C-6180-6EAAAAEC3BAF}" v="293" dt="2023-11-23T15:55:55.359"/>
    <p1510:client id="{AB6855F2-6EEC-76EF-5CBD-A2270BA1FA2F}" v="1004" dt="2023-11-24T12:28:55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27;&#953;&#954;&#959;&#957;&#959;&#956;&#953;&#954;&#940;%20&#920;&#945;&#955;&#940;&#963;&#963;&#953;&#969;&#957;%20&#956;&#949;&#964;&#945;&#966;&#959;&#961;&#974;&#957;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27;&#953;&#954;&#959;&#957;&#959;&#956;&#953;&#954;&#940;%20&#920;&#945;&#955;&#940;&#963;&#963;&#953;&#969;&#957;%20&#956;&#949;&#964;&#945;&#966;&#959;&#961;&#974;&#957;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400" b="1"/>
              <a:t>Εξέλιξη του Διεθνούς Θαλάσσιου Εμπορίου 1965-2019 σε εκατομμύρια τόνους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'Εξέλιξη του Διεθνούς Θαλάσσιου '!$B$3</c:f>
              <c:strCache>
                <c:ptCount val="1"/>
                <c:pt idx="0">
                  <c:v>Χύδην Υγρά φορτία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'Εξέλιξη του Διεθνούς Θαλάσσιου '!$A$4:$A$15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  <c:pt idx="11">
                  <c:v>2019</c:v>
                </c:pt>
              </c:numCache>
            </c:numRef>
          </c:cat>
          <c:val>
            <c:numRef>
              <c:f>'Εξέλιξη του Διεθνούς Θαλάσσιου '!$B$4:$B$15</c:f>
              <c:numCache>
                <c:formatCode>General</c:formatCode>
                <c:ptCount val="12"/>
                <c:pt idx="0">
                  <c:v>862</c:v>
                </c:pt>
                <c:pt idx="1">
                  <c:v>1440</c:v>
                </c:pt>
                <c:pt idx="2">
                  <c:v>1742</c:v>
                </c:pt>
                <c:pt idx="3">
                  <c:v>1871</c:v>
                </c:pt>
                <c:pt idx="4">
                  <c:v>1459</c:v>
                </c:pt>
                <c:pt idx="5">
                  <c:v>1755</c:v>
                </c:pt>
                <c:pt idx="6">
                  <c:v>2050</c:v>
                </c:pt>
                <c:pt idx="7">
                  <c:v>2163</c:v>
                </c:pt>
                <c:pt idx="8">
                  <c:v>2422</c:v>
                </c:pt>
                <c:pt idx="9">
                  <c:v>2752</c:v>
                </c:pt>
                <c:pt idx="10">
                  <c:v>2932</c:v>
                </c:pt>
                <c:pt idx="11">
                  <c:v>3169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D-4F0C-A772-0D69C423D3A5}"/>
            </c:ext>
          </c:extLst>
        </c:ser>
        <c:ser>
          <c:idx val="1"/>
          <c:order val="1"/>
          <c:tx>
            <c:strRef>
              <c:f>'Εξέλιξη του Διεθνούς Θαλάσσιου '!$C$3</c:f>
              <c:strCache>
                <c:ptCount val="1"/>
                <c:pt idx="0">
                  <c:v>Χύδην Ξηρά Φορτία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'Εξέλιξη του Διεθνούς Θαλάσσιου '!$A$4:$A$15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  <c:pt idx="11">
                  <c:v>2019</c:v>
                </c:pt>
              </c:numCache>
            </c:numRef>
          </c:cat>
          <c:val>
            <c:numRef>
              <c:f>'Εξέλιξη του Διεθνούς Θαλάσσιου '!$C$4:$C$15</c:f>
              <c:numCache>
                <c:formatCode>General</c:formatCode>
                <c:ptCount val="12"/>
                <c:pt idx="0">
                  <c:v>812</c:v>
                </c:pt>
                <c:pt idx="1">
                  <c:v>1165</c:v>
                </c:pt>
                <c:pt idx="2">
                  <c:v>1433</c:v>
                </c:pt>
                <c:pt idx="3">
                  <c:v>1833</c:v>
                </c:pt>
                <c:pt idx="4">
                  <c:v>1923</c:v>
                </c:pt>
                <c:pt idx="5">
                  <c:v>2253</c:v>
                </c:pt>
                <c:pt idx="6">
                  <c:v>2601</c:v>
                </c:pt>
                <c:pt idx="7">
                  <c:v>3821</c:v>
                </c:pt>
                <c:pt idx="8">
                  <c:v>4687</c:v>
                </c:pt>
                <c:pt idx="9">
                  <c:v>5655</c:v>
                </c:pt>
                <c:pt idx="10">
                  <c:v>7091</c:v>
                </c:pt>
                <c:pt idx="11">
                  <c:v>7907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D-4F0C-A772-0D69C423D3A5}"/>
            </c:ext>
          </c:extLst>
        </c:ser>
        <c:ser>
          <c:idx val="2"/>
          <c:order val="2"/>
          <c:tx>
            <c:strRef>
              <c:f>'Εξέλιξη του Διεθνούς Θαλάσσιου '!$D$3</c:f>
              <c:strCache>
                <c:ptCount val="1"/>
                <c:pt idx="0">
                  <c:v>Συνολικό Θαλάσσιο Εμπόριο</c:v>
                </c:pt>
              </c:strCache>
            </c:strRef>
          </c:tx>
          <c:spPr>
            <a:ln w="444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'Εξέλιξη του Διεθνούς Θαλάσσιου '!$A$4:$A$15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  <c:pt idx="11">
                  <c:v>2019</c:v>
                </c:pt>
              </c:numCache>
            </c:numRef>
          </c:cat>
          <c:val>
            <c:numRef>
              <c:f>'Εξέλιξη του Διεθνούς Θαλάσσιου '!$D$4:$D$15</c:f>
              <c:numCache>
                <c:formatCode>General</c:formatCode>
                <c:ptCount val="12"/>
                <c:pt idx="0">
                  <c:v>1674</c:v>
                </c:pt>
                <c:pt idx="1">
                  <c:v>2605</c:v>
                </c:pt>
                <c:pt idx="2">
                  <c:v>3175</c:v>
                </c:pt>
                <c:pt idx="3">
                  <c:v>3704</c:v>
                </c:pt>
                <c:pt idx="4">
                  <c:v>3382</c:v>
                </c:pt>
                <c:pt idx="5">
                  <c:v>4008</c:v>
                </c:pt>
                <c:pt idx="6">
                  <c:v>4651</c:v>
                </c:pt>
                <c:pt idx="7">
                  <c:v>5984</c:v>
                </c:pt>
                <c:pt idx="8">
                  <c:v>7109</c:v>
                </c:pt>
                <c:pt idx="9">
                  <c:v>8408</c:v>
                </c:pt>
                <c:pt idx="10">
                  <c:v>10023</c:v>
                </c:pt>
                <c:pt idx="11">
                  <c:v>11076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7D-4F0C-A772-0D69C423D3A5}"/>
            </c:ext>
          </c:extLst>
        </c:ser>
        <c:ser>
          <c:idx val="3"/>
          <c:order val="3"/>
          <c:tx>
            <c:strRef>
              <c:f>'Εξέλιξη του Διεθνούς Θαλάσσιου '!$E$3</c:f>
              <c:strCache>
                <c:ptCount val="1"/>
                <c:pt idx="0">
                  <c:v>Τονομίλια (σε δις)</c:v>
                </c:pt>
              </c:strCache>
            </c:strRef>
          </c:tx>
          <c:spPr>
            <a:ln w="444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'Εξέλιξη του Διεθνούς Θαλάσσιου '!$A$4:$A$15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  <c:pt idx="11">
                  <c:v>2019</c:v>
                </c:pt>
              </c:numCache>
            </c:numRef>
          </c:cat>
          <c:val>
            <c:numRef>
              <c:f>'Εξέλιξη του Διεθνούς Θαλάσσιου '!$E$4:$E$15</c:f>
              <c:numCache>
                <c:formatCode>General</c:formatCode>
                <c:ptCount val="12"/>
                <c:pt idx="0">
                  <c:v>5849</c:v>
                </c:pt>
                <c:pt idx="1">
                  <c:v>10654</c:v>
                </c:pt>
                <c:pt idx="2">
                  <c:v>15363</c:v>
                </c:pt>
                <c:pt idx="3">
                  <c:v>16777</c:v>
                </c:pt>
                <c:pt idx="4">
                  <c:v>13065</c:v>
                </c:pt>
                <c:pt idx="5">
                  <c:v>17121</c:v>
                </c:pt>
                <c:pt idx="6">
                  <c:v>20188</c:v>
                </c:pt>
                <c:pt idx="7">
                  <c:v>28723</c:v>
                </c:pt>
                <c:pt idx="8">
                  <c:v>34720</c:v>
                </c:pt>
                <c:pt idx="9">
                  <c:v>40891</c:v>
                </c:pt>
                <c:pt idx="10">
                  <c:v>53600</c:v>
                </c:pt>
                <c:pt idx="11">
                  <c:v>59503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17D-4F0C-A772-0D69C423D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090448"/>
        <c:axId val="1408706752"/>
      </c:lineChart>
      <c:catAx>
        <c:axId val="14680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08706752"/>
        <c:crosses val="autoZero"/>
        <c:auto val="1"/>
        <c:lblAlgn val="ctr"/>
        <c:lblOffset val="100"/>
        <c:noMultiLvlLbl val="0"/>
      </c:catAx>
      <c:valAx>
        <c:axId val="1408706752"/>
        <c:scaling>
          <c:orientation val="minMax"/>
          <c:max val="8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680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07199325309562"/>
          <c:y val="0.16572479016269523"/>
          <c:w val="0.30140140140140143"/>
          <c:h val="0.42749559707631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400" b="1"/>
              <a:t>Προσφορά Χωρητικότητας Παγκόσμιου Εμπορικού Στόλου 1970-2020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'Παγκόσμια Προσφορά'!$B$1</c:f>
              <c:strCache>
                <c:ptCount val="1"/>
                <c:pt idx="0">
                  <c:v>Χωρητικότητα (dwt)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'Παγκόσμια Προσφορά'!$A$2:$A$12</c:f>
              <c:numCache>
                <c:formatCode>General</c:formatCode>
                <c:ptCount val="11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2010</c:v>
                </c:pt>
                <c:pt idx="9">
                  <c:v>2015</c:v>
                </c:pt>
                <c:pt idx="10">
                  <c:v>2020</c:v>
                </c:pt>
              </c:numCache>
            </c:numRef>
          </c:cat>
          <c:val>
            <c:numRef>
              <c:f>'Παγκόσμια Προσφορά'!$B$2:$B$12</c:f>
              <c:numCache>
                <c:formatCode>General</c:formatCode>
                <c:ptCount val="11"/>
                <c:pt idx="0">
                  <c:v>326100</c:v>
                </c:pt>
                <c:pt idx="1">
                  <c:v>546300</c:v>
                </c:pt>
                <c:pt idx="2">
                  <c:v>682800</c:v>
                </c:pt>
                <c:pt idx="3">
                  <c:v>664800</c:v>
                </c:pt>
                <c:pt idx="4">
                  <c:v>658400</c:v>
                </c:pt>
                <c:pt idx="5">
                  <c:v>734917</c:v>
                </c:pt>
                <c:pt idx="6">
                  <c:v>798995</c:v>
                </c:pt>
                <c:pt idx="7">
                  <c:v>895843</c:v>
                </c:pt>
                <c:pt idx="8">
                  <c:v>1276137</c:v>
                </c:pt>
                <c:pt idx="9">
                  <c:v>1749222</c:v>
                </c:pt>
                <c:pt idx="10">
                  <c:v>2061944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4-40EB-8375-A2018EDA8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5743"/>
        <c:axId val="2022431583"/>
      </c:barChart>
      <c:lineChart>
        <c:grouping val="standard"/>
        <c:varyColors val="0"/>
        <c:ser>
          <c:idx val="1"/>
          <c:order val="1"/>
          <c:tx>
            <c:strRef>
              <c:f>'Παγκόσμια Προσφορά'!$C$1</c:f>
              <c:strCache>
                <c:ptCount val="1"/>
                <c:pt idx="0">
                  <c:v>Ποσοστιαία μεταβολή χωρητικότητας (%)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'Παγκόσμια Προσφορά'!$C$2:$C$12</c:f>
              <c:numCache>
                <c:formatCode>General</c:formatCode>
                <c:ptCount val="11"/>
                <c:pt idx="0">
                  <c:v>0</c:v>
                </c:pt>
                <c:pt idx="1">
                  <c:v>68</c:v>
                </c:pt>
                <c:pt idx="2">
                  <c:v>25</c:v>
                </c:pt>
                <c:pt idx="3">
                  <c:v>-3</c:v>
                </c:pt>
                <c:pt idx="4">
                  <c:v>-1</c:v>
                </c:pt>
                <c:pt idx="5">
                  <c:v>12</c:v>
                </c:pt>
                <c:pt idx="6">
                  <c:v>9</c:v>
                </c:pt>
                <c:pt idx="7">
                  <c:v>12</c:v>
                </c:pt>
                <c:pt idx="8">
                  <c:v>42</c:v>
                </c:pt>
                <c:pt idx="9">
                  <c:v>37</c:v>
                </c:pt>
                <c:pt idx="10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F24-40EB-8375-A2018EDA8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80031"/>
        <c:axId val="35988847"/>
      </c:lineChart>
      <c:catAx>
        <c:axId val="22675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έτος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022431583"/>
        <c:crosses val="autoZero"/>
        <c:auto val="1"/>
        <c:lblAlgn val="ctr"/>
        <c:lblOffset val="100"/>
        <c:noMultiLvlLbl val="0"/>
      </c:catAx>
      <c:valAx>
        <c:axId val="202243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dwt</a:t>
                </a:r>
                <a:endParaRPr lang="el-GR" sz="1800" b="1"/>
              </a:p>
            </c:rich>
          </c:tx>
          <c:layout>
            <c:manualLayout>
              <c:xMode val="edge"/>
              <c:yMode val="edge"/>
              <c:x val="6.0174240491187884E-3"/>
              <c:y val="0.46640935819673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675743"/>
        <c:crosses val="autoZero"/>
        <c:crossBetween val="between"/>
      </c:valAx>
      <c:valAx>
        <c:axId val="359888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 </a:t>
                </a:r>
                <a:r>
                  <a:rPr lang="el-GR" sz="1400" b="1"/>
                  <a:t>ποσοστιαία</a:t>
                </a:r>
                <a:r>
                  <a:rPr lang="el-GR" sz="1400" b="1" baseline="0"/>
                  <a:t> μεταβολή χωρητικότητας</a:t>
                </a:r>
                <a:endParaRPr lang="el-GR" sz="1400" b="1"/>
              </a:p>
            </c:rich>
          </c:tx>
          <c:layout>
            <c:manualLayout>
              <c:xMode val="edge"/>
              <c:yMode val="edge"/>
              <c:x val="0.97233680435221381"/>
              <c:y val="0.29058052589649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1080031"/>
        <c:crosses val="max"/>
        <c:crossBetween val="between"/>
      </c:valAx>
      <c:catAx>
        <c:axId val="131080031"/>
        <c:scaling>
          <c:orientation val="minMax"/>
        </c:scaling>
        <c:delete val="1"/>
        <c:axPos val="b"/>
        <c:majorTickMark val="out"/>
        <c:minorTickMark val="none"/>
        <c:tickLblPos val="nextTo"/>
        <c:crossAx val="3598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6BF81A-816A-7EFE-60E7-93F157984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91C0DE-D087-D583-FDD6-32AAA0EA9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89A963-3201-D914-0794-9BBA628D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8B4E6C-CC26-A048-B96F-2C3F7E44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68F7CA-F67B-D856-AA27-7A512897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442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BBE3B5-6F2A-76A9-9144-9554C6EA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B35208-3861-0149-851A-B92D70D23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48B5F99-C79B-1907-76E7-D0A900E3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3DB806-0F98-F5FB-7EA8-A7EFF5B5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60C8F0-CAFE-2CBB-B1C3-10526564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0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7B09889-8FD1-A6E1-826C-E76EDF64F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938990-4AA7-7266-8E27-63C551ED4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45035D-1F11-C453-7140-38B06209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5E8E18-568E-845A-0901-C737BF68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FCCC52-9491-42A2-82D8-3ED9B32F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36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704C2D-7123-71B8-687C-402FCD1D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312360-FFA7-197D-9BA9-017744AB9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66D5BA-BBFB-21FC-49D9-37D216C2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79981-B095-18CB-D172-C9BB4962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AF6640-36A4-2470-FB83-D277CBC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48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0BD16F-E58B-B25C-260F-38EF69B0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A99234-8501-B170-1C7B-B25CEDEC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4957FF-3A93-D7E4-45ED-14D8BCA0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7F5DB2-D257-016E-87FB-4A5EF77E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B4B8FF-BA33-D1D3-FE3E-22FF2070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08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9E013-A8B8-12AE-9DFD-D417DC48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7F4A47-8651-5A1D-6D96-B2E58C983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572AD3-CCC0-9C2B-75E8-9996EEFB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D780B0-0D85-D657-D0C1-672999B6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4B5CF62-97C1-F704-41E0-BF241B77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363B54-726F-FA84-BE67-A4DD8513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60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755AD-32B4-F757-1808-F762C6B8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46BD075-E4CD-5D15-2F5E-CCBBC843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FC0132-EE9E-E11E-F424-F5F3EE98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005F8D0-8E14-DEAA-117A-4BA8CA4C3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DDF0581-DB7A-C9BF-003D-9D7A81C2E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182740E-00AB-E9D2-F40B-F35E2EDE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A7BF8AA-6D29-92DB-F67A-469FC53B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9E50AF2-C6C9-098C-CA8B-4CB18BE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84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05A908-C8B5-096D-7810-7A5A116A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DA3FAFD-1F9D-478C-E6F4-16BCC078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050E22F-00AE-4639-0A7E-433BCB5B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B910A80-5445-3EDA-478D-02925DB9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785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1E0F5C0-7FD6-B95E-C42B-D4ED745A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2EBC63D-E1D4-907C-CE27-983D18AE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1E7B77-B773-D0AC-B0DF-30F7CD7A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47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10C58-90A3-1533-9B76-81E153D5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A4C0DA-6C8F-EBDE-4864-BB8BE752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A73C4D-D8E5-58F5-7657-050498D8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5F1A64-C679-9A08-0D7A-D3A646B0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DBAB19-3323-FFDE-490C-8CD6B285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39CF60D-F979-881B-3BD7-768DD47A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50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C62FD-2455-F596-72CE-65FBAEF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256339C-2DAC-D376-1353-907C3BE07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A8DA3A3-E00F-8AAD-92B4-11683AC77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EDADA9-96BD-DCE0-7042-2AF6479E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22E291-CE2F-A0E8-9AFA-96547DB7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1B796B-8BF4-2E99-A70E-236DF425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82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0EE7BBB-8CCD-B1C5-197D-8ACCFD47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0113AE1-1261-7BF7-009F-22B9225F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187752-79CD-8725-AA1D-77620E74A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41AF42-0B1B-0E30-7441-BA7A11D86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731339-6FEF-CF59-3CD6-9AE9DD495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obe.gr/docs/research/RES_05_F_18102023_REP.pdf" TargetMode="External"/><Relationship Id="rId2" Type="http://schemas.openxmlformats.org/officeDocument/2006/relationships/hyperlink" Target="https://en.wikipedia.org/wiki/Gross_tonn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obe.gr/research_dtl.asp?RID=2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32329-technolo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obe.gr/docs/research/RES_05_F_18102023_REP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obe.gr/docs/research/RES_05_F_18102023_RE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A47E06-9D23-8325-8D81-B4687F7F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9" y="1499220"/>
            <a:ext cx="5414255" cy="2784496"/>
          </a:xfrm>
        </p:spPr>
        <p:txBody>
          <a:bodyPr>
            <a:normAutofit fontScale="90000"/>
          </a:bodyPr>
          <a:lstStyle/>
          <a:p>
            <a:r>
              <a:rPr lang="el-GR" sz="6700">
                <a:solidFill>
                  <a:schemeClr val="tx2">
                    <a:alpha val="80000"/>
                  </a:schemeClr>
                </a:solidFill>
              </a:rPr>
              <a:t>Οικονομικά των Θαλάσσιων Μεταφορών </a:t>
            </a:r>
            <a:br>
              <a:rPr lang="el-GR" sz="4600">
                <a:solidFill>
                  <a:schemeClr val="tx2">
                    <a:alpha val="80000"/>
                  </a:schemeClr>
                </a:solidFill>
              </a:rPr>
            </a:br>
            <a:endParaRPr lang="el-GR" sz="4600" i="1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410F68-81B7-67A8-DD78-BF90DC491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077" y="4240501"/>
            <a:ext cx="3868521" cy="752073"/>
          </a:xfrm>
        </p:spPr>
        <p:txBody>
          <a:bodyPr>
            <a:normAutofit/>
          </a:bodyPr>
          <a:lstStyle/>
          <a:p>
            <a:pPr algn="l"/>
            <a:r>
              <a:rPr lang="el-GR">
                <a:solidFill>
                  <a:schemeClr val="tx2">
                    <a:alpha val="80000"/>
                  </a:schemeClr>
                </a:solidFill>
              </a:rPr>
              <a:t>Δρ. Π. </a:t>
            </a:r>
            <a:r>
              <a:rPr lang="el-GR" err="1">
                <a:solidFill>
                  <a:schemeClr val="tx2">
                    <a:alpha val="80000"/>
                  </a:schemeClr>
                </a:solidFill>
              </a:rPr>
              <a:t>Καλημέρης</a:t>
            </a:r>
            <a:endParaRPr lang="el-GR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4" name="Picture 3" descr="Εικόνα που περιέχει γραμμή, κόκκιν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B9652A5-E5D7-F298-294D-44BBF424C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4" r="30222" b="-1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5624AA8-613B-19F7-B378-4EC5EF404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5" y="5161028"/>
            <a:ext cx="1047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id="{FDBD9A01-3D6A-FD96-486F-E7B7FB00F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237011"/>
              </p:ext>
            </p:extLst>
          </p:nvPr>
        </p:nvGraphicFramePr>
        <p:xfrm>
          <a:off x="550681" y="377811"/>
          <a:ext cx="10733203" cy="62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1A28250-667F-FCD1-7198-9EB5E021885D}"/>
              </a:ext>
            </a:extLst>
          </p:cNvPr>
          <p:cNvSpPr txBox="1"/>
          <p:nvPr/>
        </p:nvSpPr>
        <p:spPr>
          <a:xfrm>
            <a:off x="725864" y="6480189"/>
            <a:ext cx="49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Πηγή: </a:t>
            </a:r>
            <a:r>
              <a:rPr lang="en-US"/>
              <a:t>UNCTAD – McConville, 2021 p.38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8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Ορισμός Ζήτησης για ναυτιλιακές υπηρεσίες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819" y="205967"/>
            <a:ext cx="6906491" cy="6219824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l-GR"/>
              <a:t>Η Ζήτηση για θαλάσσιες μεταφορές είναι άρρηκτα συνδεδεμένη με τις εθνικές οικονομίες και την παγκόσμια οικονομική δραστηριότητα.</a:t>
            </a:r>
          </a:p>
          <a:p>
            <a:pPr marL="0" indent="0" algn="just">
              <a:buNone/>
            </a:pPr>
            <a:endParaRPr lang="el-GR" sz="1050"/>
          </a:p>
          <a:p>
            <a:pPr algn="just"/>
            <a:r>
              <a:rPr lang="el-GR"/>
              <a:t>Η ζήτηση για θαλάσσιες μεταφορές προέρχεται από </a:t>
            </a:r>
            <a:r>
              <a:rPr lang="el-GR" b="1"/>
              <a:t>δύο</a:t>
            </a:r>
            <a:r>
              <a:rPr lang="el-GR"/>
              <a:t> βασικές πηγές:</a:t>
            </a:r>
          </a:p>
          <a:p>
            <a:pPr marL="0" indent="0" algn="just">
              <a:buNone/>
            </a:pPr>
            <a:r>
              <a:rPr lang="el-GR"/>
              <a:t>	- </a:t>
            </a:r>
            <a:r>
              <a:rPr lang="el-GR" i="1"/>
              <a:t>τα αγαθά που προορίζονται για 			</a:t>
            </a:r>
            <a:r>
              <a:rPr lang="el-GR" b="1" i="1"/>
              <a:t>βιομηχανική χρήση</a:t>
            </a:r>
            <a:r>
              <a:rPr lang="el-GR" i="1"/>
              <a:t>,</a:t>
            </a:r>
          </a:p>
          <a:p>
            <a:pPr marL="0" indent="0" algn="just">
              <a:buNone/>
            </a:pPr>
            <a:r>
              <a:rPr lang="el-GR"/>
              <a:t>	- </a:t>
            </a:r>
            <a:r>
              <a:rPr lang="el-GR" i="1"/>
              <a:t>τα τελικά αγαθά που προορίζονται για 		</a:t>
            </a:r>
            <a:r>
              <a:rPr lang="el-GR" b="1" i="1"/>
              <a:t>κατανάλωση</a:t>
            </a:r>
            <a:r>
              <a:rPr lang="el-GR" i="1"/>
              <a:t>.</a:t>
            </a:r>
          </a:p>
          <a:p>
            <a:pPr algn="just"/>
            <a:r>
              <a:rPr lang="el-GR"/>
              <a:t>Επιπρόσθετα, η ναυτιλιακή ζήτηση επηρεάζεται από </a:t>
            </a:r>
            <a:r>
              <a:rPr lang="el-GR" b="1"/>
              <a:t>το επίπεδο των αποθεμάτων</a:t>
            </a:r>
            <a:r>
              <a:rPr lang="el-GR"/>
              <a:t> παγκοσμίως. (πχ υψηλά αποθέματα συνεπάγονται καθυστερήσεις στη ζήτηση και οδηγούν σε ασταθή ζήτηση). 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37" y="1043767"/>
            <a:ext cx="2763677" cy="4713316"/>
          </a:xfr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3600" b="1">
                <a:solidFill>
                  <a:schemeClr val="bg1">
                    <a:lumMod val="95000"/>
                  </a:schemeClr>
                </a:solidFill>
              </a:rPr>
              <a:t>Χρησιμότητα &amp; ναυτιλιακές υπηρεσίες</a:t>
            </a:r>
            <a:endParaRPr lang="en-US" sz="3600" b="1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031" y="449036"/>
            <a:ext cx="7653718" cy="58857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el-G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ναυτιλιακές υπηρεσίες απασχολούνται στην μεταφορά αγαθών &amp; εμπορευμάτων από περιοχές όπου η οριακή χρησιμότητά τους είναι γενικά χαμηλή, σε περιοχές όπου η οριακή χρησιμότητά τους είναι σχετικά υψηλή.</a:t>
            </a:r>
          </a:p>
          <a:p>
            <a:pPr algn="just"/>
            <a:r>
              <a:rPr lang="el-GR" sz="2400"/>
              <a:t>Η θαλάσσια μεταφορά εμπορευμάτων και αγαθών παράγει χρησιμότητα, διότι δημιουργεί αξία στον χρήστη/καταναλωτή σε διάφορα επίπεδα:</a:t>
            </a:r>
          </a:p>
          <a:p>
            <a:pPr marL="0" indent="0" algn="just">
              <a:buNone/>
            </a:pPr>
            <a:r>
              <a:rPr lang="el-G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l-GR"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Χρησιμότητα ως προς την τοποθεσία </a:t>
            </a:r>
            <a:r>
              <a:rPr lang="el-GR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(πχ φρούτα που μεταφέρονται από τις τροπικές χώρες σε βόρειες χώρες).</a:t>
            </a:r>
          </a:p>
          <a:p>
            <a:pPr marL="0" indent="0" algn="just">
              <a:buNone/>
            </a:pPr>
            <a:r>
              <a:rPr lang="el-GR" sz="2400" i="1"/>
              <a:t>- </a:t>
            </a:r>
            <a:r>
              <a:rPr lang="el-GR" sz="2400" b="1" i="1"/>
              <a:t>Χρησιμότητα ως προς τον χρόνο </a:t>
            </a:r>
            <a:r>
              <a:rPr lang="el-GR" sz="2400" i="1"/>
              <a:t>(πχ η ζήτηση για πετρέλαιο θέρμανσης το χειμώνα).</a:t>
            </a: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24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el-GR" sz="2400" i="1"/>
              <a:t>- </a:t>
            </a:r>
            <a:r>
              <a:rPr lang="el-GR" sz="2400" b="1" i="1"/>
              <a:t>Χρησιμότητα ως προς τη μορφή </a:t>
            </a:r>
            <a:r>
              <a:rPr lang="el-GR" sz="2400" i="1"/>
              <a:t>(πχ η μετατροπή του αργού πετρελαίου σε </a:t>
            </a:r>
            <a:r>
              <a:rPr lang="en-US" sz="2400" i="1"/>
              <a:t>LPG</a:t>
            </a:r>
            <a:r>
              <a:rPr lang="el-GR" sz="2400" i="1"/>
              <a:t>).</a:t>
            </a:r>
          </a:p>
          <a:p>
            <a:pPr marL="0" indent="0" algn="just">
              <a:buNone/>
            </a:pPr>
            <a:r>
              <a:rPr lang="el-GR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l-GR"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Άυλη χρησιμότητα </a:t>
            </a:r>
            <a:r>
              <a:rPr lang="el-GR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(πχ οι θαλάσσιες μεταφορές είναι άυλες υπηρεσίες αφού παράγουν χρησιμότητα χωρίς να καταλήγουν στην απτή παραγωγή ενός αγαθού).</a:t>
            </a:r>
            <a:endParaRPr lang="en-US" sz="2400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201366" cy="3387497"/>
          </a:xfrm>
        </p:spPr>
        <p:txBody>
          <a:bodyPr anchor="b">
            <a:normAutofit/>
          </a:bodyPr>
          <a:lstStyle/>
          <a:p>
            <a:r>
              <a:rPr lang="el-GR" sz="4800" b="1">
                <a:solidFill>
                  <a:srgbClr val="FFFFFF"/>
                </a:solidFill>
              </a:rPr>
              <a:t>Ορισμός</a:t>
            </a:r>
            <a:r>
              <a:rPr lang="el-GR" b="1">
                <a:solidFill>
                  <a:srgbClr val="FFFFFF"/>
                </a:solidFill>
              </a:rPr>
              <a:t> Προσφοράς για ναυτιλιακές υπηρεσίες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647" y="282804"/>
            <a:ext cx="7161967" cy="6278252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/>
              <a:t>Ως ναυτιλιακή προσφορά μπορεί να οριστεί η ποσότητα των ναυτικών υπηρεσιών (η προσφορά χωρητικότητας, ως επί το </a:t>
            </a:r>
            <a:r>
              <a:rPr lang="el-GR" sz="2400" err="1"/>
              <a:t>πλείστον</a:t>
            </a:r>
            <a:r>
              <a:rPr lang="el-GR" sz="2400"/>
              <a:t>, από τους πλοιοκτήτες) που προσφέρεται στην αγορά, σε μια συγκεκριμένη τιμή ναύλου για μια δεδομένη χρονική περίοδο.</a:t>
            </a:r>
          </a:p>
          <a:p>
            <a:pPr algn="just"/>
            <a:r>
              <a:rPr lang="el-GR" sz="2400"/>
              <a:t>Υπάρχουν τρείς περιπτώσεις ναυτιλιακών αγορών που σχετίζονται με την προσφορά: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i="1"/>
              <a:t>Η αγορά που ασχολείται αποκλειστικά με την </a:t>
            </a:r>
            <a:r>
              <a:rPr lang="el-GR" sz="2400" b="1" i="1"/>
              <a:t>αγοροπωλησία  πλοίων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i="1"/>
              <a:t>Η αγορά που ασχολείται με την </a:t>
            </a:r>
            <a:r>
              <a:rPr lang="el-GR" sz="2400" b="1" i="1"/>
              <a:t>παροχή θαλάσσιων μεταφορών</a:t>
            </a:r>
            <a:r>
              <a:rPr lang="el-GR" sz="2400" i="1"/>
              <a:t>, όπου η </a:t>
            </a:r>
            <a:r>
              <a:rPr lang="el-GR" sz="2400" b="1" i="1"/>
              <a:t>προσφορά χωρητικότητας </a:t>
            </a:r>
            <a:r>
              <a:rPr lang="el-GR" sz="2400" i="1"/>
              <a:t>βρίσκεται στο επίκεντρο.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400" i="1"/>
              <a:t>Η αγορά </a:t>
            </a:r>
            <a:r>
              <a:rPr lang="el-GR" sz="2400" b="1" i="1"/>
              <a:t>διάλυσης πλοίων</a:t>
            </a:r>
            <a:r>
              <a:rPr lang="el-GR" sz="2400" i="1"/>
              <a:t>.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8495AF92-CF6F-932A-9F0C-16E91BAFF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178291"/>
              </p:ext>
            </p:extLst>
          </p:nvPr>
        </p:nvGraphicFramePr>
        <p:xfrm>
          <a:off x="125128" y="115503"/>
          <a:ext cx="11925701" cy="661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38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201366" cy="3387497"/>
          </a:xfrm>
        </p:spPr>
        <p:txBody>
          <a:bodyPr anchor="b">
            <a:normAutofit/>
          </a:bodyPr>
          <a:lstStyle/>
          <a:p>
            <a:r>
              <a:rPr lang="el-GR" sz="4800" b="1">
                <a:solidFill>
                  <a:srgbClr val="FFFFFF"/>
                </a:solidFill>
              </a:rPr>
              <a:t>Ορισμός</a:t>
            </a:r>
            <a:r>
              <a:rPr lang="el-GR" b="1">
                <a:solidFill>
                  <a:srgbClr val="FFFFFF"/>
                </a:solidFill>
              </a:rPr>
              <a:t> Προσφοράς για ναυτιλιακές υπηρεσίες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647" y="2679093"/>
            <a:ext cx="7161967" cy="4062437"/>
          </a:xfrm>
        </p:spPr>
        <p:txBody>
          <a:bodyPr anchor="ctr">
            <a:normAutofit/>
          </a:bodyPr>
          <a:lstStyle/>
          <a:p>
            <a:pPr algn="just"/>
            <a:r>
              <a:rPr lang="el-GR" sz="2400" b="1" i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Ενεργός Προσφορά:</a:t>
            </a:r>
            <a:r>
              <a:rPr lang="el-GR" sz="2400" i="1">
                <a:ea typeface="Calibri"/>
                <a:cs typeface="Calibri"/>
              </a:rPr>
              <a:t> Η συνολική χωρητικότητα του στόλου που βρίσκεται σε εμπορική απασχόληση.</a:t>
            </a:r>
          </a:p>
          <a:p>
            <a:pPr algn="just"/>
            <a:r>
              <a:rPr lang="el-GR" sz="2400" b="1" i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Διαθέσιμη Προσφορά:</a:t>
            </a:r>
            <a:r>
              <a:rPr lang="el-GR" sz="2400" i="1">
                <a:ea typeface="Calibri"/>
                <a:cs typeface="Calibri"/>
              </a:rPr>
              <a:t> Η συνολική χωρητικότητα των πλοίων που βρίσκονται σε παροπλισμό (</a:t>
            </a:r>
            <a:r>
              <a:rPr lang="el-GR" sz="2400" i="1" err="1">
                <a:ea typeface="Calibri"/>
                <a:cs typeface="Calibri"/>
              </a:rPr>
              <a:t>laid</a:t>
            </a:r>
            <a:r>
              <a:rPr lang="el-GR" sz="2400" i="1">
                <a:ea typeface="Calibri"/>
                <a:cs typeface="Calibri"/>
              </a:rPr>
              <a:t> </a:t>
            </a:r>
            <a:r>
              <a:rPr lang="el-GR" sz="2400" i="1" err="1">
                <a:ea typeface="Calibri"/>
                <a:cs typeface="Calibri"/>
              </a:rPr>
              <a:t>up</a:t>
            </a:r>
            <a:r>
              <a:rPr lang="el-GR" sz="2400" i="1">
                <a:ea typeface="Calibri"/>
                <a:cs typeface="Calibri"/>
              </a:rPr>
              <a:t>), λόγω επισκευών ή άλλων αιτιών.</a:t>
            </a:r>
          </a:p>
          <a:p>
            <a:pPr algn="just"/>
            <a:r>
              <a:rPr lang="el-GR" sz="2400" b="1" i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Δυνητική Προσφορά:</a:t>
            </a:r>
            <a:r>
              <a:rPr lang="el-GR" sz="2400" i="1">
                <a:ea typeface="Calibri"/>
                <a:cs typeface="Calibri"/>
              </a:rPr>
              <a:t> Τα νεότευκτα πλοία που εισέρχονται στην αγορά και εκείνα τα οποία τίθενται σε λειτουργία ενώ προηγουμένως απασχολούνταν σε άλλες δραστηριότητες.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46584-6E3D-9164-A968-7CB3016A99E9}"/>
              </a:ext>
            </a:extLst>
          </p:cNvPr>
          <p:cNvSpPr/>
          <p:nvPr/>
        </p:nvSpPr>
        <p:spPr>
          <a:xfrm>
            <a:off x="4712367" y="626644"/>
            <a:ext cx="6065921" cy="18147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>
                <a:ea typeface="Calibri"/>
                <a:cs typeface="Calibri"/>
              </a:rPr>
              <a:t>Συνολική Προσφορά = Ενεργός Προσφορά + Διαθέσιμη Προσφορά + Δυνητική Προσφορά</a:t>
            </a:r>
          </a:p>
        </p:txBody>
      </p:sp>
    </p:spTree>
    <p:extLst>
      <p:ext uri="{BB962C8B-B14F-4D97-AF65-F5344CB8AC3E}">
        <p14:creationId xmlns:p14="http://schemas.microsoft.com/office/powerpoint/2010/main" val="13138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201366" cy="3387497"/>
          </a:xfrm>
        </p:spPr>
        <p:txBody>
          <a:bodyPr anchor="b">
            <a:normAutofit/>
          </a:bodyPr>
          <a:lstStyle/>
          <a:p>
            <a:r>
              <a:rPr lang="el-GR" sz="4800" b="1">
                <a:solidFill>
                  <a:srgbClr val="FFFFFF"/>
                </a:solidFill>
              </a:rPr>
              <a:t>Ορισμός</a:t>
            </a:r>
            <a:r>
              <a:rPr lang="el-GR" b="1">
                <a:solidFill>
                  <a:srgbClr val="FFFFFF"/>
                </a:solidFill>
              </a:rPr>
              <a:t> Προσφοράς για ναυτιλιακές υπηρεσίες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463" y="513409"/>
            <a:ext cx="7372519" cy="6017569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el-GR" sz="2400">
                <a:solidFill>
                  <a:srgbClr val="000000"/>
                </a:solidFill>
                <a:ea typeface="Calibri"/>
                <a:cs typeface="Calibri"/>
              </a:rPr>
              <a:t>Η αλλαγή που θα επέλθει στη χωρητικότητα του στόλου, καθώς μεταβάλλονται διαχρονικά η ενεργή, η διαθέσιμη και η δυνητική προσφορά, εξαρτάται από το επίπεδο του ναύλου, λόγω της θετικής σχέσης ανάμεσα στην τιμή (ναύλο) και την προσφερόμενη ποσότητα (χωρητικότητα στόλου).</a:t>
            </a:r>
          </a:p>
          <a:p>
            <a:pPr algn="just"/>
            <a:r>
              <a:rPr lang="el-GR" sz="2400">
                <a:solidFill>
                  <a:srgbClr val="000000"/>
                </a:solidFill>
                <a:ea typeface="Calibri"/>
                <a:cs typeface="Calibri"/>
              </a:rPr>
              <a:t>Μια μείωση των ναύλων θα οδηγήσει, μετά από κάποια χρονική υστέρηση, στην αύξηση της χωρητικότητας του στόλου η οποία παροπλίζεται. </a:t>
            </a:r>
          </a:p>
          <a:p>
            <a:pPr algn="just"/>
            <a:r>
              <a:rPr lang="el-GR" sz="2400">
                <a:solidFill>
                  <a:srgbClr val="000000"/>
                </a:solidFill>
                <a:ea typeface="Calibri"/>
                <a:cs typeface="Calibri"/>
              </a:rPr>
              <a:t>Αν τα ναύλα παραμείνουν χαμηλά για μεγάλο χρονικό διάστημα, τότε θα υπάρξει αυξημένη χωρητικότητα του στόλου (τονάζ) η οποία θα οδηγηθεί τελικά στη διάλυση. (Σε αυτή την περίπτωση, παίζει σημαντικό ρόλο και η τιμή διάλυσης ανά τόνο που προσφέρεται στον πλοιοκτήτη τη συγκεκριμένη χρονική περίοδο).</a:t>
            </a:r>
          </a:p>
          <a:p>
            <a:pPr algn="just"/>
            <a:r>
              <a:rPr lang="el-GR" sz="2400">
                <a:solidFill>
                  <a:srgbClr val="000000"/>
                </a:solidFill>
                <a:ea typeface="Calibri"/>
                <a:cs typeface="Calibri"/>
              </a:rPr>
              <a:t>Δεδομένης αυτής της χρονικής υστέρησης, μπορούμε να θεωρήσουμε ότι, στη βραχυχρόνια περίοδο, η χωρητικότητα της ενεργούς προσφοράς θα παραμείνει σχετικά σταθερή.</a:t>
            </a:r>
          </a:p>
          <a:p>
            <a:pPr algn="just"/>
            <a:endParaRPr lang="el-GR" sz="2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201366" cy="3387497"/>
          </a:xfrm>
        </p:spPr>
        <p:txBody>
          <a:bodyPr anchor="b">
            <a:normAutofit/>
          </a:bodyPr>
          <a:lstStyle/>
          <a:p>
            <a:r>
              <a:rPr lang="el-GR" sz="4800" b="1">
                <a:solidFill>
                  <a:srgbClr val="FFFFFF"/>
                </a:solidFill>
              </a:rPr>
              <a:t>Παράγοντες</a:t>
            </a:r>
            <a:r>
              <a:rPr lang="el-GR" b="1">
                <a:solidFill>
                  <a:srgbClr val="FFFFFF"/>
                </a:solidFill>
              </a:rPr>
              <a:t> Προσφοράς για ναυτιλιακές υπηρεσίες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41" y="322909"/>
            <a:ext cx="6961441" cy="6418621"/>
          </a:xfrm>
        </p:spPr>
        <p:txBody>
          <a:bodyPr anchor="ctr">
            <a:normAutofit/>
          </a:bodyPr>
          <a:lstStyle/>
          <a:p>
            <a:pPr algn="just"/>
            <a:r>
              <a:rPr lang="el-GR">
                <a:ea typeface="Calibri"/>
                <a:cs typeface="Calibri"/>
              </a:rPr>
              <a:t>Υπάρχουν 4εις βασικοί παράγοντες οι οποίοι μπορούν να μεταβάλουν το επίπεδο προσφοράς χωρητικότητας στη ναυτιλία: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l-GR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l-GR" i="1">
                <a:ea typeface="Calibri"/>
                <a:cs typeface="Calibri"/>
              </a:rPr>
              <a:t>1. Η ναυπήγηση νεότευκτων πλοίων</a:t>
            </a:r>
          </a:p>
          <a:p>
            <a:pPr marL="0" indent="0" algn="just">
              <a:buNone/>
            </a:pPr>
            <a:endParaRPr lang="el-GR" i="1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l-GR" i="1">
                <a:ea typeface="Calibri"/>
                <a:cs typeface="Calibri"/>
              </a:rPr>
              <a:t>2. Η διάλυση πλοίων</a:t>
            </a:r>
          </a:p>
          <a:p>
            <a:pPr marL="0" indent="0" algn="just">
              <a:buNone/>
            </a:pPr>
            <a:endParaRPr lang="el-GR" i="1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l-GR" i="1">
                <a:ea typeface="Calibri"/>
                <a:cs typeface="Calibri"/>
              </a:rPr>
              <a:t>3. Οι αλλαγές στην υπηρεσιακή ταχύτητα</a:t>
            </a:r>
          </a:p>
          <a:p>
            <a:pPr marL="0" indent="0" algn="just">
              <a:buNone/>
            </a:pPr>
            <a:endParaRPr lang="el-GR" i="1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l-GR" i="1">
                <a:ea typeface="Calibri"/>
                <a:cs typeface="Calibri"/>
              </a:rPr>
              <a:t>4 Ο παροπλισμός πλοίων</a:t>
            </a:r>
          </a:p>
          <a:p>
            <a:pPr marL="0" indent="0" algn="just">
              <a:buNone/>
            </a:pPr>
            <a:endParaRPr lang="el-GR" sz="2400">
              <a:ea typeface="Calibri"/>
              <a:cs typeface="Calibri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462050" cy="3387497"/>
          </a:xfrm>
        </p:spPr>
        <p:txBody>
          <a:bodyPr anchor="b">
            <a:normAutofit/>
          </a:bodyPr>
          <a:lstStyle/>
          <a:p>
            <a:r>
              <a:rPr lang="el-GR" b="1" i="1">
                <a:solidFill>
                  <a:srgbClr val="FFFFFF"/>
                </a:solidFill>
                <a:latin typeface="Calibri Light"/>
                <a:cs typeface="Calibri Light"/>
              </a:rPr>
              <a:t>1. Η ναυπήγηση νεότευκτων πλοίων</a:t>
            </a: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41" y="322909"/>
            <a:ext cx="6961441" cy="6368490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l-GR">
                <a:ea typeface="Calibri"/>
                <a:cs typeface="Calibri"/>
              </a:rPr>
              <a:t>Η ναυπήγηση νεότευκτων πλοίων είναι ο κύριος τρόπος αύξησης της προσφερόμενης χωρητικότητας στη ναυτιλιακή βιομηχανία.</a:t>
            </a:r>
          </a:p>
          <a:p>
            <a:pPr algn="just"/>
            <a:r>
              <a:rPr lang="el-GR">
                <a:ea typeface="Calibri"/>
                <a:cs typeface="Calibri"/>
              </a:rPr>
              <a:t>Επιπρόσθετα, η ναυπήγηση σύγχρονων πλοίων αυξάνει και τα επίπεδα ποιότητας/αποδοτικότητας του παγκόσμιου στόλου.</a:t>
            </a:r>
          </a:p>
          <a:p>
            <a:pPr algn="just"/>
            <a:r>
              <a:rPr lang="el-GR">
                <a:ea typeface="Calibri"/>
                <a:cs typeface="Calibri"/>
              </a:rPr>
              <a:t>Συνήθως συνδέονται με μακροπρόθεσμο προγραμματισμό επέκτασης του στόλου από τις ναυτιλιακές εταιρίες.</a:t>
            </a:r>
          </a:p>
          <a:p>
            <a:pPr algn="just"/>
            <a:r>
              <a:rPr lang="el-GR">
                <a:ea typeface="Calibri"/>
                <a:cs typeface="Calibri"/>
              </a:rPr>
              <a:t>Ωστόσο, έχουν καταγραφεί και περιπτώσεις κερδοσκοπίας...</a:t>
            </a:r>
          </a:p>
          <a:p>
            <a:pPr algn="just"/>
            <a:r>
              <a:rPr lang="el-GR">
                <a:ea typeface="Calibri"/>
                <a:cs typeface="Calibri"/>
              </a:rPr>
              <a:t>Η </a:t>
            </a:r>
            <a:r>
              <a:rPr lang="el-GR" err="1">
                <a:ea typeface="Calibri"/>
                <a:cs typeface="Calibri"/>
              </a:rPr>
              <a:t>ναυπηγική</a:t>
            </a:r>
            <a:r>
              <a:rPr lang="el-GR">
                <a:ea typeface="Calibri"/>
                <a:cs typeface="Calibri"/>
              </a:rPr>
              <a:t> παραγωγή έχει μετατοπιστεί σταδιακά, από την Ευρώπη, στην Ασία (Κίνα, Ιαπωνία, Νότια Κορέα). Το βάρος πέφτει σε τρείς κατηγορίες: </a:t>
            </a:r>
            <a:r>
              <a:rPr lang="el-GR" b="1">
                <a:ea typeface="Calibri"/>
                <a:cs typeface="Calibri"/>
              </a:rPr>
              <a:t>Φορτηγά Πλοία</a:t>
            </a:r>
            <a:r>
              <a:rPr lang="el-GR">
                <a:ea typeface="Calibri"/>
                <a:cs typeface="Calibri"/>
              </a:rPr>
              <a:t>, </a:t>
            </a:r>
            <a:r>
              <a:rPr lang="el-GR" b="1">
                <a:ea typeface="Calibri"/>
                <a:cs typeface="Calibri"/>
              </a:rPr>
              <a:t>Δεξαμενόπλοια</a:t>
            </a:r>
            <a:r>
              <a:rPr lang="el-GR">
                <a:ea typeface="Calibri"/>
                <a:cs typeface="Calibri"/>
              </a:rPr>
              <a:t>, </a:t>
            </a:r>
            <a:r>
              <a:rPr lang="el-GR" b="1">
                <a:ea typeface="Calibri"/>
                <a:cs typeface="Calibri"/>
              </a:rPr>
              <a:t>Πλοία Μεταφοράς Εμπορευματοκιβωτίων</a:t>
            </a:r>
            <a:r>
              <a:rPr lang="el-GR">
                <a:ea typeface="Calibri"/>
                <a:cs typeface="Calibri"/>
              </a:rPr>
              <a:t>.</a:t>
            </a:r>
          </a:p>
          <a:p>
            <a:pPr marL="0" indent="0" algn="just">
              <a:buNone/>
            </a:pPr>
            <a:endParaRPr lang="el-GR" sz="2400">
              <a:ea typeface="Calibri"/>
              <a:cs typeface="Calibri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462050" cy="2565340"/>
          </a:xfrm>
        </p:spPr>
        <p:txBody>
          <a:bodyPr anchor="b">
            <a:normAutofit/>
          </a:bodyPr>
          <a:lstStyle/>
          <a:p>
            <a:r>
              <a:rPr lang="el-GR" b="1" i="1">
                <a:solidFill>
                  <a:srgbClr val="FFFFFF"/>
                </a:solidFill>
                <a:latin typeface="Calibri Light"/>
                <a:cs typeface="Calibri Light"/>
              </a:rPr>
              <a:t>2. Διάλυση πλοίων</a:t>
            </a:r>
            <a:endParaRPr lang="el-GR" b="1" i="1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41" y="322909"/>
            <a:ext cx="6961441" cy="6368490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el-GR">
                <a:ea typeface="Calibri"/>
                <a:cs typeface="Calibri"/>
              </a:rPr>
              <a:t>Μέσω της διαδικασίας διάλυσής του (</a:t>
            </a:r>
            <a:r>
              <a:rPr lang="el-GR" err="1">
                <a:ea typeface="Calibri"/>
                <a:cs typeface="Calibri"/>
              </a:rPr>
              <a:t>scrapping</a:t>
            </a:r>
            <a:r>
              <a:rPr lang="el-GR">
                <a:ea typeface="Calibri"/>
                <a:cs typeface="Calibri"/>
              </a:rPr>
              <a:t>), ένα πλοίο αφαιρείται μόνιμα από την παγκόσμια προσφερόμενη χωρητικότητα.</a:t>
            </a:r>
          </a:p>
          <a:p>
            <a:pPr algn="just"/>
            <a:r>
              <a:rPr lang="el-GR">
                <a:ea typeface="Calibri"/>
                <a:cs typeface="Calibri"/>
              </a:rPr>
              <a:t>Η απόφαση για τη διάλυση ενός πλοίου προκύπτει από την αξιολόγηση της ικανότητάς του να αποφέρει κέρδη, συγκριτικά με τα κόστη που θα </a:t>
            </a:r>
            <a:r>
              <a:rPr lang="el-GR" err="1">
                <a:ea typeface="Calibri"/>
                <a:cs typeface="Calibri"/>
              </a:rPr>
              <a:t>παράξει</a:t>
            </a:r>
            <a:r>
              <a:rPr lang="el-GR">
                <a:ea typeface="Calibri"/>
                <a:cs typeface="Calibri"/>
              </a:rPr>
              <a:t>.</a:t>
            </a:r>
          </a:p>
          <a:p>
            <a:pPr algn="just"/>
            <a:r>
              <a:rPr lang="el-GR">
                <a:ea typeface="Calibri"/>
                <a:cs typeface="Calibri"/>
              </a:rPr>
              <a:t>Σε περιόδους χαμηλής ναυλαγοράς, οι προσδοκίες των πλοιοκτητών για μελλοντικά κέρδη είναι χαμηλές, ως εκ τούτου, αυξάνεται η χωρητικότητα η οποία πωλείται στα διαλυτήρια.</a:t>
            </a:r>
          </a:p>
          <a:p>
            <a:pPr algn="just"/>
            <a:r>
              <a:rPr lang="el-GR">
                <a:ea typeface="Calibri"/>
                <a:cs typeface="Calibri"/>
              </a:rPr>
              <a:t>Προσοχή: δεν θα πρέπει να </a:t>
            </a:r>
            <a:r>
              <a:rPr lang="el-GR" err="1">
                <a:ea typeface="Calibri"/>
                <a:cs typeface="Calibri"/>
              </a:rPr>
              <a:t>παραβλεφθεί</a:t>
            </a:r>
            <a:r>
              <a:rPr lang="el-GR">
                <a:ea typeface="Calibri"/>
                <a:cs typeface="Calibri"/>
              </a:rPr>
              <a:t> και ο παράγοντας ζήτησης για </a:t>
            </a:r>
            <a:r>
              <a:rPr lang="el-GR" err="1">
                <a:ea typeface="Calibri"/>
                <a:cs typeface="Calibri"/>
              </a:rPr>
              <a:t>σκράπ</a:t>
            </a:r>
            <a:r>
              <a:rPr lang="el-GR">
                <a:ea typeface="Calibri"/>
                <a:cs typeface="Calibri"/>
              </a:rPr>
              <a:t>, ως πρώτης ύλης, από τις χαλυβουργικές/κατασκευαστικές βιομηχανίες.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νερό, σκάφος, πλοίο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id="{A6F4455E-42B8-6D2C-8BA4-C306DCA7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7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Εικόνα 3" descr="Εικόνα που περιέχει πλοίο, ουρανός, νερό, σύννεφο&#10;&#10;Περιγραφή που δημιουργήθηκε αυτόματα">
            <a:extLst>
              <a:ext uri="{FF2B5EF4-FFF2-40B4-BE49-F238E27FC236}">
                <a16:creationId xmlns:a16="http://schemas.microsoft.com/office/drawing/2014/main" id="{5D605A33-6A3F-5F4A-BD08-5A984964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0" r="-1" b="-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40597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A81359C-E5F1-CEDC-3499-F20DF883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8" y="4844586"/>
            <a:ext cx="1047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462050" cy="2565340"/>
          </a:xfrm>
        </p:spPr>
        <p:txBody>
          <a:bodyPr anchor="b">
            <a:normAutofit/>
          </a:bodyPr>
          <a:lstStyle/>
          <a:p>
            <a:r>
              <a:rPr lang="el-GR" b="1" i="1">
                <a:solidFill>
                  <a:srgbClr val="FFFFFF"/>
                </a:solidFill>
                <a:latin typeface="Calibri Light"/>
                <a:cs typeface="Calibri Light"/>
              </a:rPr>
              <a:t>2. Διάλυση πλοίων</a:t>
            </a:r>
            <a:endParaRPr lang="el-GR" b="1" i="1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B1EAF-5A77-FCDF-4371-74D8BD68545E}"/>
              </a:ext>
            </a:extLst>
          </p:cNvPr>
          <p:cNvSpPr txBox="1"/>
          <p:nvPr/>
        </p:nvSpPr>
        <p:spPr>
          <a:xfrm>
            <a:off x="4536907" y="3418973"/>
            <a:ext cx="7254039" cy="3437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ea typeface="Calibri"/>
                <a:cs typeface="Calibri"/>
              </a:rPr>
              <a:t>P</a:t>
            </a:r>
            <a:r>
              <a:rPr lang="en-US" b="1" i="1">
                <a:ea typeface="Calibri"/>
                <a:cs typeface="Calibri"/>
              </a:rPr>
              <a:t>o</a:t>
            </a:r>
            <a:r>
              <a:rPr lang="en-US" sz="2000" b="1" i="1">
                <a:ea typeface="Calibri"/>
                <a:cs typeface="Calibri"/>
              </a:rPr>
              <a:t>:</a:t>
            </a:r>
            <a:r>
              <a:rPr lang="en-US" sz="2000" i="1">
                <a:ea typeface="Calibri"/>
                <a:cs typeface="Calibri"/>
              </a:rPr>
              <a:t> Η </a:t>
            </a:r>
            <a:r>
              <a:rPr lang="en-US" sz="2000" i="1" err="1">
                <a:ea typeface="Calibri"/>
                <a:cs typeface="Calibri"/>
              </a:rPr>
              <a:t>τρέχουσ</a:t>
            </a:r>
            <a:r>
              <a:rPr lang="en-US" sz="2000" i="1">
                <a:ea typeface="Calibri"/>
                <a:cs typeface="Calibri"/>
              </a:rPr>
              <a:t>α α</a:t>
            </a:r>
            <a:r>
              <a:rPr lang="en-US" sz="2000" i="1" err="1">
                <a:ea typeface="Calibri"/>
                <a:cs typeface="Calibri"/>
              </a:rPr>
              <a:t>ξί</a:t>
            </a:r>
            <a:r>
              <a:rPr lang="en-US" sz="2000" i="1">
                <a:ea typeface="Calibri"/>
                <a:cs typeface="Calibri"/>
              </a:rPr>
              <a:t>α π</a:t>
            </a:r>
            <a:r>
              <a:rPr lang="en-US" sz="2000" i="1" err="1">
                <a:ea typeface="Calibri"/>
                <a:cs typeface="Calibri"/>
              </a:rPr>
              <a:t>ώλησης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του</a:t>
            </a:r>
            <a:r>
              <a:rPr lang="en-US" sz="2000" i="1">
                <a:ea typeface="Calibri"/>
                <a:cs typeface="Calibri"/>
              </a:rPr>
              <a:t> π</a:t>
            </a:r>
            <a:r>
              <a:rPr lang="en-US" sz="2000" i="1" err="1">
                <a:ea typeface="Calibri"/>
                <a:cs typeface="Calibri"/>
              </a:rPr>
              <a:t>λοίου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στους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δι</a:t>
            </a:r>
            <a:r>
              <a:rPr lang="en-US" sz="2000" i="1">
                <a:ea typeface="Calibri"/>
                <a:cs typeface="Calibri"/>
              </a:rPr>
              <a:t>α</a:t>
            </a:r>
            <a:r>
              <a:rPr lang="en-US" sz="2000" i="1" err="1">
                <a:ea typeface="Calibri"/>
                <a:cs typeface="Calibri"/>
              </a:rPr>
              <a:t>λυτές</a:t>
            </a:r>
            <a:endParaRPr lang="en-US" sz="2000" i="1">
              <a:ea typeface="Calibri"/>
              <a:cs typeface="Calibri"/>
            </a:endParaRPr>
          </a:p>
          <a:p>
            <a:endParaRPr lang="en-US" sz="2000" i="1">
              <a:ea typeface="Calibri"/>
              <a:cs typeface="Calibri"/>
            </a:endParaRPr>
          </a:p>
          <a:p>
            <a:r>
              <a:rPr lang="en-US" sz="2000" b="1" i="1">
                <a:ea typeface="Calibri"/>
                <a:cs typeface="Calibri"/>
              </a:rPr>
              <a:t>P</a:t>
            </a:r>
            <a:r>
              <a:rPr lang="en-US" b="1" i="1">
                <a:ea typeface="Calibri"/>
                <a:cs typeface="Calibri"/>
              </a:rPr>
              <a:t>t</a:t>
            </a:r>
            <a:r>
              <a:rPr lang="en-US" sz="2000" b="1" i="1">
                <a:ea typeface="Calibri"/>
                <a:cs typeface="Calibri"/>
              </a:rPr>
              <a:t>:</a:t>
            </a:r>
            <a:r>
              <a:rPr lang="en-US" sz="2000" i="1">
                <a:ea typeface="Calibri"/>
                <a:cs typeface="Calibri"/>
              </a:rPr>
              <a:t> Η ανα</a:t>
            </a:r>
            <a:r>
              <a:rPr lang="en-US" sz="2000" i="1" err="1">
                <a:ea typeface="Calibri"/>
                <a:cs typeface="Calibri"/>
              </a:rPr>
              <a:t>μενόμενη</a:t>
            </a:r>
            <a:r>
              <a:rPr lang="en-US" sz="2000" i="1">
                <a:ea typeface="Calibri"/>
                <a:cs typeface="Calibri"/>
              </a:rPr>
              <a:t> α</a:t>
            </a:r>
            <a:r>
              <a:rPr lang="en-US" sz="2000" i="1" err="1">
                <a:ea typeface="Calibri"/>
                <a:cs typeface="Calibri"/>
              </a:rPr>
              <a:t>ξί</a:t>
            </a:r>
            <a:r>
              <a:rPr lang="en-US" sz="2000" i="1">
                <a:ea typeface="Calibri"/>
                <a:cs typeface="Calibri"/>
              </a:rPr>
              <a:t>α π</a:t>
            </a:r>
            <a:r>
              <a:rPr lang="en-US" sz="2000" i="1" err="1">
                <a:ea typeface="Calibri"/>
                <a:cs typeface="Calibri"/>
              </a:rPr>
              <a:t>ώλησης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του</a:t>
            </a:r>
            <a:r>
              <a:rPr lang="en-US" sz="2000" i="1">
                <a:ea typeface="Calibri"/>
                <a:cs typeface="Calibri"/>
              </a:rPr>
              <a:t> π</a:t>
            </a:r>
            <a:r>
              <a:rPr lang="en-US" sz="2000" i="1" err="1">
                <a:ea typeface="Calibri"/>
                <a:cs typeface="Calibri"/>
              </a:rPr>
              <a:t>λοίου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στους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δι</a:t>
            </a:r>
            <a:r>
              <a:rPr lang="en-US" sz="2000" i="1">
                <a:ea typeface="Calibri"/>
                <a:cs typeface="Calibri"/>
              </a:rPr>
              <a:t>α</a:t>
            </a:r>
            <a:r>
              <a:rPr lang="en-US" sz="2000" i="1" err="1">
                <a:ea typeface="Calibri"/>
                <a:cs typeface="Calibri"/>
              </a:rPr>
              <a:t>λυτές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στον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χρόνο</a:t>
            </a:r>
            <a:r>
              <a:rPr lang="en-US" sz="2000" i="1">
                <a:ea typeface="Calibri"/>
                <a:cs typeface="Calibri"/>
              </a:rPr>
              <a:t> t</a:t>
            </a:r>
          </a:p>
          <a:p>
            <a:endParaRPr lang="en-US" sz="2000" i="1">
              <a:ea typeface="Calibri"/>
              <a:cs typeface="Calibri"/>
            </a:endParaRPr>
          </a:p>
          <a:p>
            <a:r>
              <a:rPr lang="en-US" sz="2000" b="1" i="1" err="1">
                <a:ea typeface="Calibri"/>
                <a:cs typeface="Calibri"/>
              </a:rPr>
              <a:t>Y</a:t>
            </a:r>
            <a:r>
              <a:rPr lang="en-US" b="1" i="1" err="1">
                <a:ea typeface="Calibri"/>
                <a:cs typeface="Calibri"/>
              </a:rPr>
              <a:t>t</a:t>
            </a:r>
            <a:r>
              <a:rPr lang="en-US" sz="2000" b="1" i="1">
                <a:ea typeface="Calibri"/>
                <a:cs typeface="Calibri"/>
              </a:rPr>
              <a:t>:</a:t>
            </a:r>
            <a:r>
              <a:rPr lang="en-US" sz="2000" i="1">
                <a:ea typeface="Calibri"/>
                <a:cs typeface="Calibri"/>
              </a:rPr>
              <a:t> Τα ανα</a:t>
            </a:r>
            <a:r>
              <a:rPr lang="en-US" sz="2000" i="1" err="1">
                <a:ea typeface="Calibri"/>
                <a:cs typeface="Calibri"/>
              </a:rPr>
              <a:t>μενόμεν</a:t>
            </a:r>
            <a:r>
              <a:rPr lang="en-US" sz="2000" i="1">
                <a:ea typeface="Calibri"/>
                <a:cs typeface="Calibri"/>
              </a:rPr>
              <a:t>α </a:t>
            </a:r>
            <a:r>
              <a:rPr lang="en-US" sz="2000" i="1" err="1">
                <a:ea typeface="Calibri"/>
                <a:cs typeface="Calibri"/>
              </a:rPr>
              <a:t>έσοδ</a:t>
            </a:r>
            <a:r>
              <a:rPr lang="en-US" sz="2000" i="1">
                <a:ea typeface="Calibri"/>
                <a:cs typeface="Calibri"/>
              </a:rPr>
              <a:t>α </a:t>
            </a:r>
            <a:r>
              <a:rPr lang="en-US" sz="2000" i="1" err="1">
                <a:ea typeface="Calibri"/>
                <a:cs typeface="Calibri"/>
              </a:rPr>
              <a:t>στον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χρόνο</a:t>
            </a:r>
            <a:r>
              <a:rPr lang="en-US" sz="2000" i="1">
                <a:ea typeface="Calibri"/>
                <a:cs typeface="Calibri"/>
              </a:rPr>
              <a:t> t</a:t>
            </a:r>
          </a:p>
          <a:p>
            <a:endParaRPr lang="en-US" sz="2000" i="1">
              <a:ea typeface="Calibri"/>
              <a:cs typeface="Calibri"/>
            </a:endParaRPr>
          </a:p>
          <a:p>
            <a:r>
              <a:rPr lang="en-US" sz="2000" b="1" i="1">
                <a:ea typeface="Calibri"/>
                <a:cs typeface="Calibri"/>
              </a:rPr>
              <a:t>C</a:t>
            </a:r>
            <a:r>
              <a:rPr lang="en-US" b="1" i="1">
                <a:ea typeface="Calibri"/>
                <a:cs typeface="Calibri"/>
              </a:rPr>
              <a:t>t</a:t>
            </a:r>
            <a:r>
              <a:rPr lang="en-US" sz="2000" b="1" i="1">
                <a:ea typeface="Calibri"/>
                <a:cs typeface="Calibri"/>
              </a:rPr>
              <a:t>:</a:t>
            </a:r>
            <a:r>
              <a:rPr lang="en-US" sz="2000" i="1">
                <a:ea typeface="Calibri"/>
                <a:cs typeface="Calibri"/>
              </a:rPr>
              <a:t> Τα ανα</a:t>
            </a:r>
            <a:r>
              <a:rPr lang="en-US" sz="2000" i="1" err="1">
                <a:ea typeface="Calibri"/>
                <a:cs typeface="Calibri"/>
              </a:rPr>
              <a:t>μενόμεν</a:t>
            </a:r>
            <a:r>
              <a:rPr lang="en-US" sz="2000" i="1">
                <a:ea typeface="Calibri"/>
                <a:cs typeface="Calibri"/>
              </a:rPr>
              <a:t>α </a:t>
            </a:r>
            <a:r>
              <a:rPr lang="en-US" sz="2000" i="1" err="1">
                <a:ea typeface="Calibri"/>
                <a:cs typeface="Calibri"/>
              </a:rPr>
              <a:t>κόστη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στον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χρόνο</a:t>
            </a:r>
            <a:r>
              <a:rPr lang="en-US" sz="2000" i="1">
                <a:ea typeface="Calibri"/>
                <a:cs typeface="Calibri"/>
              </a:rPr>
              <a:t> t</a:t>
            </a:r>
          </a:p>
          <a:p>
            <a:endParaRPr lang="en-US" sz="2000" i="1">
              <a:ea typeface="Calibri"/>
              <a:cs typeface="Calibri"/>
            </a:endParaRPr>
          </a:p>
          <a:p>
            <a:r>
              <a:rPr lang="en-US" sz="2000" b="1" i="1">
                <a:ea typeface="Calibri"/>
                <a:cs typeface="Calibri"/>
              </a:rPr>
              <a:t>r: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Το</a:t>
            </a:r>
            <a:r>
              <a:rPr lang="en-US" sz="2000" i="1">
                <a:ea typeface="Calibri"/>
                <a:cs typeface="Calibri"/>
              </a:rPr>
              <a:t> επίπ</a:t>
            </a:r>
            <a:r>
              <a:rPr lang="en-US" sz="2000" i="1" err="1">
                <a:ea typeface="Calibri"/>
                <a:cs typeface="Calibri"/>
              </a:rPr>
              <a:t>εδο</a:t>
            </a:r>
            <a:r>
              <a:rPr lang="en-US" sz="2000" i="1">
                <a:ea typeface="Calibri"/>
                <a:cs typeface="Calibri"/>
              </a:rPr>
              <a:t> </a:t>
            </a:r>
            <a:r>
              <a:rPr lang="en-US" sz="2000" i="1" err="1">
                <a:ea typeface="Calibri"/>
                <a:cs typeface="Calibri"/>
              </a:rPr>
              <a:t>του</a:t>
            </a:r>
            <a:r>
              <a:rPr lang="en-US" sz="2000" i="1">
                <a:ea typeface="Calibri"/>
                <a:cs typeface="Calibri"/>
              </a:rPr>
              <a:t> επ</a:t>
            </a:r>
            <a:r>
              <a:rPr lang="en-US" sz="2000" i="1" err="1">
                <a:ea typeface="Calibri"/>
                <a:cs typeface="Calibri"/>
              </a:rPr>
              <a:t>ιτοκίου</a:t>
            </a:r>
            <a:r>
              <a:rPr lang="en-US" sz="2000" i="1">
                <a:ea typeface="Calibri"/>
                <a:cs typeface="Calibri"/>
              </a:rPr>
              <a:t> 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51ECF-5C98-8398-3695-D70A335B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78" y="540739"/>
            <a:ext cx="6846928" cy="23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7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4" y="360612"/>
            <a:ext cx="3462050" cy="3387497"/>
          </a:xfrm>
        </p:spPr>
        <p:txBody>
          <a:bodyPr anchor="b">
            <a:normAutofit/>
          </a:bodyPr>
          <a:lstStyle/>
          <a:p>
            <a:r>
              <a:rPr lang="el-GR" b="1" i="1">
                <a:solidFill>
                  <a:srgbClr val="FFFFFF"/>
                </a:solidFill>
                <a:latin typeface="Calibri Light"/>
                <a:cs typeface="Calibri Light"/>
              </a:rPr>
              <a:t>3. Αλλαγές στην ταχύτητα πλεύσης</a:t>
            </a:r>
            <a:endParaRPr lang="el-GR" b="1" i="1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41" y="322909"/>
            <a:ext cx="6961441" cy="6368490"/>
          </a:xfrm>
        </p:spPr>
        <p:txBody>
          <a:bodyPr anchor="ctr">
            <a:normAutofit/>
          </a:bodyPr>
          <a:lstStyle/>
          <a:p>
            <a:pPr algn="just"/>
            <a:r>
              <a:rPr lang="el-GR" dirty="0">
                <a:ea typeface="Calibri"/>
                <a:cs typeface="Calibri"/>
              </a:rPr>
              <a:t>Με δεδομένο το επίπεδο τεχνολογίας, η ενεργή προσφορά των μεταφορικών υπηρεσιών είναι ευθέως ανάλογη προς την ταχύτητα πλεύσης.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Προσοχή όμως, σε περιόδους υπερπροσφοράς, υιοθετούνται πολιτικές υπηρεσιακής-οικονομικής ταχύτητας (</a:t>
            </a:r>
            <a:r>
              <a:rPr lang="el-GR" dirty="0" err="1">
                <a:ea typeface="Calibri"/>
                <a:cs typeface="Calibri"/>
              </a:rPr>
              <a:t>slow</a:t>
            </a:r>
            <a:r>
              <a:rPr lang="el-GR" dirty="0">
                <a:ea typeface="Calibri"/>
                <a:cs typeface="Calibri"/>
              </a:rPr>
              <a:t> </a:t>
            </a:r>
            <a:r>
              <a:rPr lang="el-GR" dirty="0" err="1">
                <a:ea typeface="Calibri"/>
                <a:cs typeface="Calibri"/>
              </a:rPr>
              <a:t>streaming</a:t>
            </a:r>
            <a:r>
              <a:rPr lang="el-GR" dirty="0">
                <a:ea typeface="Calibri"/>
                <a:cs typeface="Calibri"/>
              </a:rPr>
              <a:t>), βασική πρακτική σε αρκετούς κλάδους της ναυτιλίας, από τη δεκαετία του 1980.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Πρέπει να λαμβάνεται υπόψη και το φαινόμενο συμφόρησης ή/και καθυστερήσεων στα λιμάνια.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11" y="360612"/>
            <a:ext cx="3612444" cy="2986445"/>
          </a:xfrm>
        </p:spPr>
        <p:txBody>
          <a:bodyPr anchor="b">
            <a:normAutofit/>
          </a:bodyPr>
          <a:lstStyle/>
          <a:p>
            <a:r>
              <a:rPr lang="el-GR" sz="4200" b="1" i="1">
                <a:solidFill>
                  <a:srgbClr val="FFFFFF"/>
                </a:solidFill>
                <a:latin typeface="Calibri Light"/>
                <a:cs typeface="Calibri Light"/>
              </a:rPr>
              <a:t>4. Παροπλισμός χωρητικότητας πλοίων</a:t>
            </a:r>
            <a:endParaRPr lang="el-GR" sz="4200" b="1" i="1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541" y="322909"/>
            <a:ext cx="6961441" cy="636849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l-GR">
                <a:ea typeface="Calibri"/>
                <a:cs typeface="Calibri"/>
              </a:rPr>
              <a:t>Ο </a:t>
            </a:r>
            <a:r>
              <a:rPr lang="el-GR" b="1">
                <a:ea typeface="Calibri"/>
                <a:cs typeface="Calibri"/>
              </a:rPr>
              <a:t>παροπλισμός</a:t>
            </a:r>
            <a:r>
              <a:rPr lang="el-GR">
                <a:ea typeface="Calibri"/>
                <a:cs typeface="Calibri"/>
              </a:rPr>
              <a:t> (</a:t>
            </a:r>
            <a:r>
              <a:rPr lang="el-GR" err="1">
                <a:ea typeface="Calibri"/>
                <a:cs typeface="Calibri"/>
              </a:rPr>
              <a:t>lay-up</a:t>
            </a:r>
            <a:r>
              <a:rPr lang="el-GR">
                <a:ea typeface="Calibri"/>
                <a:cs typeface="Calibri"/>
              </a:rPr>
              <a:t>) είναι η απόσυρση μέρους της χωρητικότητας στόλου από την ενεργό προσφορά. Πρόκειται για </a:t>
            </a:r>
            <a:r>
              <a:rPr lang="el-GR" b="1">
                <a:ea typeface="Calibri"/>
                <a:cs typeface="Calibri"/>
              </a:rPr>
              <a:t>προσωρινή λύση</a:t>
            </a:r>
            <a:r>
              <a:rPr lang="el-GR">
                <a:ea typeface="Calibri"/>
                <a:cs typeface="Calibri"/>
              </a:rPr>
              <a:t>!</a:t>
            </a:r>
          </a:p>
          <a:p>
            <a:pPr algn="just"/>
            <a:r>
              <a:rPr lang="el-GR">
                <a:ea typeface="Calibri"/>
                <a:cs typeface="Calibri"/>
              </a:rPr>
              <a:t>Ο παροπλισμός συμβαίνει εκείνες τις χρονικές περιόδους κατά τις οποίες καταγράφεται </a:t>
            </a:r>
            <a:r>
              <a:rPr lang="el-GR" b="1">
                <a:ea typeface="Calibri"/>
                <a:cs typeface="Calibri"/>
              </a:rPr>
              <a:t>υπερπροσφορά</a:t>
            </a:r>
            <a:r>
              <a:rPr lang="el-GR">
                <a:ea typeface="Calibri"/>
                <a:cs typeface="Calibri"/>
              </a:rPr>
              <a:t> χωρητικότητας, σε σύγκριση με τη ζήτηση.</a:t>
            </a:r>
          </a:p>
          <a:p>
            <a:pPr algn="just"/>
            <a:r>
              <a:rPr lang="el-GR">
                <a:ea typeface="Calibri"/>
                <a:cs typeface="Calibri"/>
              </a:rPr>
              <a:t>Η παροπλισμένη χωρητικότητα ή ανενεργή χωρητικότητα (</a:t>
            </a:r>
            <a:r>
              <a:rPr lang="el-GR" err="1">
                <a:ea typeface="Calibri"/>
                <a:cs typeface="Calibri"/>
              </a:rPr>
              <a:t>idle</a:t>
            </a:r>
            <a:r>
              <a:rPr lang="el-GR">
                <a:ea typeface="Calibri"/>
                <a:cs typeface="Calibri"/>
              </a:rPr>
              <a:t> </a:t>
            </a:r>
            <a:r>
              <a:rPr lang="el-GR" err="1">
                <a:ea typeface="Calibri"/>
                <a:cs typeface="Calibri"/>
              </a:rPr>
              <a:t>tonnage</a:t>
            </a:r>
            <a:r>
              <a:rPr lang="el-GR">
                <a:ea typeface="Calibri"/>
                <a:cs typeface="Calibri"/>
              </a:rPr>
              <a:t>), αποτελεί "</a:t>
            </a:r>
            <a:r>
              <a:rPr lang="el-GR" b="1">
                <a:ea typeface="Calibri"/>
                <a:cs typeface="Calibri"/>
              </a:rPr>
              <a:t>βαρόμετρο</a:t>
            </a:r>
            <a:r>
              <a:rPr lang="el-GR">
                <a:ea typeface="Calibri"/>
                <a:cs typeface="Calibri"/>
              </a:rPr>
              <a:t>" για το επίπεδο της οικονομικής και εμπορικής δραστηριότητας της βιομηχανίας.</a:t>
            </a:r>
          </a:p>
          <a:p>
            <a:pPr algn="just"/>
            <a:r>
              <a:rPr lang="el-GR" b="1">
                <a:ea typeface="Calibri"/>
                <a:cs typeface="Calibri"/>
              </a:rPr>
              <a:t>Χαμηλά</a:t>
            </a:r>
            <a:r>
              <a:rPr lang="el-GR">
                <a:ea typeface="Calibri"/>
                <a:cs typeface="Calibri"/>
              </a:rPr>
              <a:t> επίπεδα παροπλισμένης χωρητικότητας καταγράφονται σε </a:t>
            </a:r>
            <a:r>
              <a:rPr lang="el-GR" b="1">
                <a:ea typeface="Calibri"/>
                <a:cs typeface="Calibri"/>
              </a:rPr>
              <a:t>περιόδους ευημερίας</a:t>
            </a:r>
            <a:r>
              <a:rPr lang="el-GR">
                <a:ea typeface="Calibri"/>
                <a:cs typeface="Calibri"/>
              </a:rPr>
              <a:t> της ναυτιλιακής αγοράς (</a:t>
            </a:r>
            <a:r>
              <a:rPr lang="el-GR" i="1">
                <a:ea typeface="Calibri"/>
                <a:cs typeface="Calibri"/>
              </a:rPr>
              <a:t>ναύλοι σε υψηλά επίπεδα</a:t>
            </a:r>
            <a:r>
              <a:rPr lang="el-GR">
                <a:ea typeface="Calibri"/>
                <a:cs typeface="Calibri"/>
              </a:rPr>
              <a:t>) και αντίστροφα. 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18" y="425423"/>
            <a:ext cx="10871181" cy="111501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/>
              <a:t>Η Διάρθρωση του Κόστους σε ένα υποθετικό Πλοίο</a:t>
            </a:r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DDE1944-5C96-EC6D-3939-813C2B5CF7BF}"/>
              </a:ext>
            </a:extLst>
          </p:cNvPr>
          <p:cNvSpPr/>
          <p:nvPr/>
        </p:nvSpPr>
        <p:spPr>
          <a:xfrm>
            <a:off x="2049885" y="3109712"/>
            <a:ext cx="1749380" cy="52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Στ</a:t>
            </a:r>
            <a:r>
              <a:rPr lang="en-US" dirty="0">
                <a:cs typeface="Calibri"/>
              </a:rPr>
              <a:t>α</a:t>
            </a:r>
            <a:r>
              <a:rPr lang="en-US" dirty="0" err="1">
                <a:cs typeface="Calibri"/>
              </a:rPr>
              <a:t>θερό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κόστος</a:t>
            </a:r>
            <a:endParaRPr lang="en-US" dirty="0" err="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EC08CD-4570-2D23-E835-D438E2AFB534}"/>
              </a:ext>
            </a:extLst>
          </p:cNvPr>
          <p:cNvSpPr/>
          <p:nvPr/>
        </p:nvSpPr>
        <p:spPr>
          <a:xfrm>
            <a:off x="8650308" y="3109712"/>
            <a:ext cx="1749380" cy="52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Μετ</a:t>
            </a:r>
            <a:r>
              <a:rPr lang="en-US" dirty="0">
                <a:cs typeface="Calibri"/>
              </a:rPr>
              <a:t>αβ</a:t>
            </a:r>
            <a:r>
              <a:rPr lang="en-US" dirty="0" err="1">
                <a:cs typeface="Calibri"/>
              </a:rPr>
              <a:t>λητό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κόστος</a:t>
            </a:r>
            <a:endParaRPr lang="en-US" dirty="0" err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C95FDC-6DDA-0B2B-D850-E309D1DE410E}"/>
              </a:ext>
            </a:extLst>
          </p:cNvPr>
          <p:cNvSpPr/>
          <p:nvPr/>
        </p:nvSpPr>
        <p:spPr>
          <a:xfrm>
            <a:off x="5312533" y="2379908"/>
            <a:ext cx="1749380" cy="52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Συνολικό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Κόστος</a:t>
            </a:r>
            <a:endParaRPr lang="en-US" dirty="0" err="1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7EF598-0B74-E10D-B612-D13D3103FCA9}"/>
              </a:ext>
            </a:extLst>
          </p:cNvPr>
          <p:cNvCxnSpPr/>
          <p:nvPr/>
        </p:nvCxnSpPr>
        <p:spPr>
          <a:xfrm>
            <a:off x="2765873" y="2642449"/>
            <a:ext cx="2234484" cy="214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B4FB5A-0A2D-346B-3477-D5994FBC8FA2}"/>
              </a:ext>
            </a:extLst>
          </p:cNvPr>
          <p:cNvCxnSpPr>
            <a:cxnSpLocks/>
          </p:cNvCxnSpPr>
          <p:nvPr/>
        </p:nvCxnSpPr>
        <p:spPr>
          <a:xfrm>
            <a:off x="7359338" y="2696111"/>
            <a:ext cx="2234484" cy="2147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605A95B-701D-1831-1C77-685F4FFA3BB1}"/>
              </a:ext>
            </a:extLst>
          </p:cNvPr>
          <p:cNvSpPr/>
          <p:nvPr/>
        </p:nvSpPr>
        <p:spPr>
          <a:xfrm>
            <a:off x="244162" y="3944155"/>
            <a:ext cx="1706450" cy="8693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Κόστος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Κεφ</a:t>
            </a:r>
            <a:r>
              <a:rPr lang="en-US" dirty="0">
                <a:cs typeface="Calibri"/>
              </a:rPr>
              <a:t>αλα</a:t>
            </a:r>
            <a:r>
              <a:rPr lang="en-US" dirty="0" err="1">
                <a:cs typeface="Calibri"/>
              </a:rPr>
              <a:t>ίου</a:t>
            </a:r>
            <a:r>
              <a:rPr lang="en-US" dirty="0">
                <a:cs typeface="Calibri"/>
              </a:rPr>
              <a:t> &amp; Αποπ</a:t>
            </a:r>
            <a:r>
              <a:rPr lang="en-US" dirty="0" err="1">
                <a:cs typeface="Calibri"/>
              </a:rPr>
              <a:t>ληρωμής</a:t>
            </a:r>
            <a:endParaRPr lang="en-US" dirty="0" err="1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5B74D01-EB6F-A2A6-F00F-F014EB7C530F}"/>
              </a:ext>
            </a:extLst>
          </p:cNvPr>
          <p:cNvSpPr/>
          <p:nvPr/>
        </p:nvSpPr>
        <p:spPr>
          <a:xfrm>
            <a:off x="2090133" y="3944155"/>
            <a:ext cx="1706450" cy="482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Φορολογί</a:t>
            </a:r>
            <a:r>
              <a:rPr lang="en-US" dirty="0">
                <a:cs typeface="Calibri"/>
              </a:rPr>
              <a:t>α</a:t>
            </a:r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03FAC3-E383-725A-DA94-AE7CFDC4DE62}"/>
              </a:ext>
            </a:extLst>
          </p:cNvPr>
          <p:cNvSpPr/>
          <p:nvPr/>
        </p:nvSpPr>
        <p:spPr>
          <a:xfrm>
            <a:off x="2090133" y="4545169"/>
            <a:ext cx="1706450" cy="4400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Απ</a:t>
            </a:r>
            <a:r>
              <a:rPr lang="en-US" dirty="0" err="1">
                <a:cs typeface="Calibri"/>
              </a:rPr>
              <a:t>όσ</a:t>
            </a:r>
            <a:r>
              <a:rPr lang="en-US" dirty="0">
                <a:cs typeface="Calibri"/>
              </a:rPr>
              <a:t>β</a:t>
            </a:r>
            <a:r>
              <a:rPr lang="en-US" dirty="0" err="1">
                <a:cs typeface="Calibri"/>
              </a:rPr>
              <a:t>εση</a:t>
            </a:r>
            <a:endParaRPr lang="en-US" dirty="0" err="1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A145BC9-8D06-F46B-DED3-945741C1F0DC}"/>
              </a:ext>
            </a:extLst>
          </p:cNvPr>
          <p:cNvSpPr/>
          <p:nvPr/>
        </p:nvSpPr>
        <p:spPr>
          <a:xfrm>
            <a:off x="2090133" y="5092521"/>
            <a:ext cx="1706450" cy="44002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Ασφάλιση</a:t>
            </a:r>
            <a:endParaRPr lang="en-US" dirty="0" err="1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FB4D11B-A871-798E-F46C-3CE88ACBEF26}"/>
              </a:ext>
            </a:extLst>
          </p:cNvPr>
          <p:cNvSpPr/>
          <p:nvPr/>
        </p:nvSpPr>
        <p:spPr>
          <a:xfrm>
            <a:off x="3936105" y="3944155"/>
            <a:ext cx="1717182" cy="8049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Ημερήσιο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Λειτουργικό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Κόστος</a:t>
            </a:r>
            <a:endParaRPr lang="en-US" dirty="0" err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A09BDBE-64EB-5291-9ADD-2CF89325C115}"/>
              </a:ext>
            </a:extLst>
          </p:cNvPr>
          <p:cNvSpPr/>
          <p:nvPr/>
        </p:nvSpPr>
        <p:spPr>
          <a:xfrm>
            <a:off x="4000498" y="4931536"/>
            <a:ext cx="1706450" cy="6010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Επ</a:t>
            </a:r>
            <a:r>
              <a:rPr lang="en-US" dirty="0" err="1">
                <a:cs typeface="Calibri"/>
              </a:rPr>
              <a:t>ισκευές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Συντήρηση</a:t>
            </a:r>
            <a:endParaRPr lang="en-US" dirty="0" err="1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1D54097-B109-1CC9-3CB1-813597B2566B}"/>
              </a:ext>
            </a:extLst>
          </p:cNvPr>
          <p:cNvSpPr/>
          <p:nvPr/>
        </p:nvSpPr>
        <p:spPr>
          <a:xfrm>
            <a:off x="7885626" y="3901224"/>
            <a:ext cx="1706450" cy="5580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Κόστος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Πληρωμάτων</a:t>
            </a:r>
            <a:endParaRPr lang="en-US" dirty="0" err="1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65F3E30-D56E-8685-D802-1EF89A9D5E17}"/>
              </a:ext>
            </a:extLst>
          </p:cNvPr>
          <p:cNvSpPr/>
          <p:nvPr/>
        </p:nvSpPr>
        <p:spPr>
          <a:xfrm>
            <a:off x="7885626" y="4631027"/>
            <a:ext cx="1706450" cy="5580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Κόστος</a:t>
            </a:r>
            <a:r>
              <a:rPr lang="en-US" dirty="0">
                <a:cs typeface="Calibri"/>
              </a:rPr>
              <a:t> Κα</a:t>
            </a:r>
            <a:r>
              <a:rPr lang="en-US" dirty="0" err="1">
                <a:cs typeface="Calibri"/>
              </a:rPr>
              <a:t>υσίμων</a:t>
            </a:r>
            <a:endParaRPr lang="en-US" dirty="0" err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40B0C3F-908A-49AD-DF92-6ED43D8E131B}"/>
              </a:ext>
            </a:extLst>
          </p:cNvPr>
          <p:cNvSpPr/>
          <p:nvPr/>
        </p:nvSpPr>
        <p:spPr>
          <a:xfrm>
            <a:off x="9763795" y="4974463"/>
            <a:ext cx="1706450" cy="9122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Κόστος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Χειρισμού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Φορτίου</a:t>
            </a:r>
            <a:endParaRPr lang="en-US" dirty="0" err="1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D7200EF-503C-A1FD-B01A-2240CB2AC296}"/>
              </a:ext>
            </a:extLst>
          </p:cNvPr>
          <p:cNvSpPr/>
          <p:nvPr/>
        </p:nvSpPr>
        <p:spPr>
          <a:xfrm>
            <a:off x="9753063" y="3901225"/>
            <a:ext cx="1717182" cy="88005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Λιμενικά</a:t>
            </a:r>
            <a:r>
              <a:rPr lang="en-US" dirty="0">
                <a:cs typeface="Calibri"/>
              </a:rPr>
              <a:t> &amp; </a:t>
            </a:r>
            <a:r>
              <a:rPr lang="en-US" dirty="0" err="1">
                <a:cs typeface="Calibri"/>
              </a:rPr>
              <a:t>λοι</a:t>
            </a:r>
            <a:r>
              <a:rPr lang="en-US" dirty="0">
                <a:cs typeface="Calibri"/>
              </a:rPr>
              <a:t>πά </a:t>
            </a:r>
            <a:r>
              <a:rPr lang="en-US" dirty="0" err="1">
                <a:cs typeface="Calibri"/>
              </a:rPr>
              <a:t>τέλη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διελέυσεως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999708-145C-FF6E-14AB-A19568BEBE5B}"/>
              </a:ext>
            </a:extLst>
          </p:cNvPr>
          <p:cNvSpPr/>
          <p:nvPr/>
        </p:nvSpPr>
        <p:spPr>
          <a:xfrm>
            <a:off x="5870619" y="4692739"/>
            <a:ext cx="1813773" cy="11483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Διοικητικές</a:t>
            </a:r>
            <a:r>
              <a:rPr lang="en-US" dirty="0">
                <a:cs typeface="Calibri"/>
              </a:rPr>
              <a:t> Δαπ</a:t>
            </a:r>
            <a:r>
              <a:rPr lang="en-US" dirty="0" err="1">
                <a:cs typeface="Calibri"/>
              </a:rPr>
              <a:t>άνες</a:t>
            </a:r>
            <a:endParaRPr lang="en-US" dirty="0" err="1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692802-4476-E195-11C0-B2051D168362}"/>
              </a:ext>
            </a:extLst>
          </p:cNvPr>
          <p:cNvCxnSpPr/>
          <p:nvPr/>
        </p:nvCxnSpPr>
        <p:spPr>
          <a:xfrm>
            <a:off x="2762518" y="2649828"/>
            <a:ext cx="2147" cy="4529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CD326C-CE3F-6810-44AE-20A4798CF9A6}"/>
              </a:ext>
            </a:extLst>
          </p:cNvPr>
          <p:cNvCxnSpPr>
            <a:cxnSpLocks/>
          </p:cNvCxnSpPr>
          <p:nvPr/>
        </p:nvCxnSpPr>
        <p:spPr>
          <a:xfrm>
            <a:off x="9588321" y="2692757"/>
            <a:ext cx="2147" cy="452908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371B4A-CC89-06C8-3899-CDB8ECB34DFA}"/>
              </a:ext>
            </a:extLst>
          </p:cNvPr>
          <p:cNvSpPr txBox="1"/>
          <p:nvPr/>
        </p:nvSpPr>
        <p:spPr>
          <a:xfrm>
            <a:off x="5194478" y="3190204"/>
            <a:ext cx="24013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Calibri"/>
              </a:rPr>
              <a:t>Τρέχον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κόστος</a:t>
            </a:r>
            <a:endParaRPr lang="en-US" b="1" dirty="0"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B61527-BE2C-CA10-7891-F2A66F1FF50B}"/>
              </a:ext>
            </a:extLst>
          </p:cNvPr>
          <p:cNvCxnSpPr/>
          <p:nvPr/>
        </p:nvCxnSpPr>
        <p:spPr>
          <a:xfrm flipH="1">
            <a:off x="3984135" y="3375607"/>
            <a:ext cx="1672105" cy="1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CCFDCB-78CC-2548-2D47-1F4E98C97D55}"/>
              </a:ext>
            </a:extLst>
          </p:cNvPr>
          <p:cNvCxnSpPr/>
          <p:nvPr/>
        </p:nvCxnSpPr>
        <p:spPr>
          <a:xfrm>
            <a:off x="7183594" y="3378960"/>
            <a:ext cx="1322230" cy="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108961-2BA6-D8F3-5C8A-C972EFA8EB44}"/>
              </a:ext>
            </a:extLst>
          </p:cNvPr>
          <p:cNvSpPr txBox="1"/>
          <p:nvPr/>
        </p:nvSpPr>
        <p:spPr>
          <a:xfrm>
            <a:off x="6670183" y="5969894"/>
            <a:ext cx="25623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cs typeface="Calibri"/>
              </a:rPr>
              <a:t>Μερικώς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err="1">
                <a:cs typeface="Calibri"/>
              </a:rPr>
              <a:t>Μετ</a:t>
            </a:r>
            <a:r>
              <a:rPr lang="en-US" sz="1600" b="1" dirty="0">
                <a:cs typeface="Calibri"/>
              </a:rPr>
              <a:t>αβ</a:t>
            </a:r>
            <a:r>
              <a:rPr lang="en-US" sz="1600" b="1" err="1">
                <a:cs typeface="Calibri"/>
              </a:rPr>
              <a:t>λητό</a:t>
            </a:r>
            <a:endParaRPr lang="en-US" sz="1600" b="1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0E539-662B-6F16-9687-C6E213405C7E}"/>
              </a:ext>
            </a:extLst>
          </p:cNvPr>
          <p:cNvSpPr txBox="1"/>
          <p:nvPr/>
        </p:nvSpPr>
        <p:spPr>
          <a:xfrm>
            <a:off x="5650605" y="6345528"/>
            <a:ext cx="25623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cs typeface="Calibri"/>
              </a:rPr>
              <a:t>Μερικώς</a:t>
            </a:r>
            <a:r>
              <a:rPr lang="en-US" sz="1600" b="1" dirty="0">
                <a:cs typeface="Calibri"/>
              </a:rPr>
              <a:t> </a:t>
            </a:r>
            <a:r>
              <a:rPr lang="en-US" sz="1600" b="1" err="1">
                <a:cs typeface="Calibri"/>
              </a:rPr>
              <a:t>Στ</a:t>
            </a:r>
            <a:r>
              <a:rPr lang="en-US" sz="1600" b="1" dirty="0">
                <a:cs typeface="Calibri"/>
              </a:rPr>
              <a:t>α</a:t>
            </a:r>
            <a:r>
              <a:rPr lang="en-US" sz="1600" b="1" err="1">
                <a:cs typeface="Calibri"/>
              </a:rPr>
              <a:t>θερό</a:t>
            </a:r>
            <a:endParaRPr lang="en-US" sz="1600" b="1"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C61208-E8F6-5FDE-24CC-362267FD976D}"/>
              </a:ext>
            </a:extLst>
          </p:cNvPr>
          <p:cNvCxnSpPr>
            <a:cxnSpLocks/>
          </p:cNvCxnSpPr>
          <p:nvPr/>
        </p:nvCxnSpPr>
        <p:spPr>
          <a:xfrm>
            <a:off x="8696862" y="6137185"/>
            <a:ext cx="946596" cy="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289286-DB82-9026-38F2-94C0CEAC4E53}"/>
              </a:ext>
            </a:extLst>
          </p:cNvPr>
          <p:cNvCxnSpPr>
            <a:cxnSpLocks/>
          </p:cNvCxnSpPr>
          <p:nvPr/>
        </p:nvCxnSpPr>
        <p:spPr>
          <a:xfrm flipH="1">
            <a:off x="3962670" y="6541662"/>
            <a:ext cx="1661374" cy="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0D7CE0-F47A-6818-E2D7-CBDE7C15F9E6}"/>
              </a:ext>
            </a:extLst>
          </p:cNvPr>
          <p:cNvCxnSpPr/>
          <p:nvPr/>
        </p:nvCxnSpPr>
        <p:spPr>
          <a:xfrm>
            <a:off x="3852527" y="3267612"/>
            <a:ext cx="34345" cy="324332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2F79C5-5785-7105-8C7E-45BD6483597B}"/>
              </a:ext>
            </a:extLst>
          </p:cNvPr>
          <p:cNvCxnSpPr>
            <a:cxnSpLocks/>
          </p:cNvCxnSpPr>
          <p:nvPr/>
        </p:nvCxnSpPr>
        <p:spPr>
          <a:xfrm>
            <a:off x="9712415" y="3686175"/>
            <a:ext cx="55809" cy="25349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86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18" y="425423"/>
            <a:ext cx="10871181" cy="1115011"/>
          </a:xfrm>
        </p:spPr>
        <p:txBody>
          <a:bodyPr>
            <a:normAutofit/>
          </a:bodyPr>
          <a:lstStyle/>
          <a:p>
            <a:r>
              <a:rPr lang="el-GR" sz="5400" b="1"/>
              <a:t>Βασική Δομή της Ναυτιλιακής Αγοράς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49BBA5-5B40-B759-0CFD-54413B874784}"/>
              </a:ext>
            </a:extLst>
          </p:cNvPr>
          <p:cNvSpPr/>
          <p:nvPr/>
        </p:nvSpPr>
        <p:spPr>
          <a:xfrm>
            <a:off x="669257" y="3022935"/>
            <a:ext cx="2757236" cy="4110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>
                <a:cs typeface="Calibri"/>
              </a:rPr>
              <a:t>Αγορά Χύδην Ξηρών φορτίων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BB7DF3-A25C-14D9-1670-19DD221FFC09}"/>
              </a:ext>
            </a:extLst>
          </p:cNvPr>
          <p:cNvSpPr/>
          <p:nvPr/>
        </p:nvSpPr>
        <p:spPr>
          <a:xfrm>
            <a:off x="669256" y="3684671"/>
            <a:ext cx="2717131" cy="4311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Αγορά Χύδην Υγρών φορτίων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428F0-35A8-7658-ED1F-A436184FBED7}"/>
              </a:ext>
            </a:extLst>
          </p:cNvPr>
          <p:cNvSpPr/>
          <p:nvPr/>
        </p:nvSpPr>
        <p:spPr>
          <a:xfrm>
            <a:off x="4652210" y="3138236"/>
            <a:ext cx="2326105" cy="9926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cs typeface="Calibri"/>
              </a:rPr>
              <a:t>Τέλειος Ανταγωνισμός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0CA84B-ABAA-8685-1268-18E5846A9FBF}"/>
              </a:ext>
            </a:extLst>
          </p:cNvPr>
          <p:cNvSpPr/>
          <p:nvPr/>
        </p:nvSpPr>
        <p:spPr>
          <a:xfrm>
            <a:off x="8580019" y="2962777"/>
            <a:ext cx="2767262" cy="6817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Πλοία Μεταφοράς Χύδην Φορτίου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D73E02-084C-54C1-560F-D9031B90004C}"/>
              </a:ext>
            </a:extLst>
          </p:cNvPr>
          <p:cNvSpPr/>
          <p:nvPr/>
        </p:nvSpPr>
        <p:spPr>
          <a:xfrm>
            <a:off x="8920913" y="3825039"/>
            <a:ext cx="2165684" cy="4712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Δεξαμενόπλοια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0F9F8D-8562-D0F1-B2FD-EC9C437E25B8}"/>
              </a:ext>
            </a:extLst>
          </p:cNvPr>
          <p:cNvCxnSpPr>
            <a:cxnSpLocks/>
          </p:cNvCxnSpPr>
          <p:nvPr/>
        </p:nvCxnSpPr>
        <p:spPr>
          <a:xfrm flipV="1">
            <a:off x="3433012" y="3745832"/>
            <a:ext cx="1104897" cy="1584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16B3EA-520D-BC77-4287-1AC80F88C5D4}"/>
              </a:ext>
            </a:extLst>
          </p:cNvPr>
          <p:cNvCxnSpPr>
            <a:cxnSpLocks/>
          </p:cNvCxnSpPr>
          <p:nvPr/>
        </p:nvCxnSpPr>
        <p:spPr>
          <a:xfrm>
            <a:off x="3518969" y="3184890"/>
            <a:ext cx="1024688" cy="1925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E56664-205F-0EF5-D77F-C53ED9A89577}"/>
              </a:ext>
            </a:extLst>
          </p:cNvPr>
          <p:cNvCxnSpPr>
            <a:cxnSpLocks/>
          </p:cNvCxnSpPr>
          <p:nvPr/>
        </p:nvCxnSpPr>
        <p:spPr>
          <a:xfrm flipH="1">
            <a:off x="7060262" y="3275127"/>
            <a:ext cx="1421732" cy="1523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F2B862-EC2B-0333-A5F0-2C9A095A296D}"/>
              </a:ext>
            </a:extLst>
          </p:cNvPr>
          <p:cNvCxnSpPr>
            <a:cxnSpLocks/>
          </p:cNvCxnSpPr>
          <p:nvPr/>
        </p:nvCxnSpPr>
        <p:spPr>
          <a:xfrm flipH="1" flipV="1">
            <a:off x="7170551" y="3928840"/>
            <a:ext cx="1662362" cy="12833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9589A7-AEE6-3BA8-1F95-F3E5FB399744}"/>
              </a:ext>
            </a:extLst>
          </p:cNvPr>
          <p:cNvSpPr txBox="1"/>
          <p:nvPr/>
        </p:nvSpPr>
        <p:spPr>
          <a:xfrm>
            <a:off x="483769" y="1925053"/>
            <a:ext cx="3085597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>
                <a:cs typeface="Calibri"/>
              </a:rPr>
              <a:t>Ζήτηση </a:t>
            </a:r>
            <a:endParaRPr lang="el-GR">
              <a:cs typeface="Calibri"/>
            </a:endParaRPr>
          </a:p>
          <a:p>
            <a:pPr algn="ctr"/>
            <a:r>
              <a:rPr lang="el-GR" sz="2400" b="1">
                <a:cs typeface="Calibri"/>
              </a:rPr>
              <a:t>(για Διεθνές Εμπόριο)</a:t>
            </a:r>
            <a:endParaRPr lang="el-GR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67F2E-2028-BBB0-3AE6-3846E83A7F8F}"/>
              </a:ext>
            </a:extLst>
          </p:cNvPr>
          <p:cNvSpPr txBox="1"/>
          <p:nvPr/>
        </p:nvSpPr>
        <p:spPr>
          <a:xfrm>
            <a:off x="4223584" y="2215815"/>
            <a:ext cx="3085597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>
                <a:cs typeface="Calibri"/>
              </a:rPr>
              <a:t>Μοντέλο Αγοράς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5D037B-9888-02D3-BFA3-494E0AFCB063}"/>
              </a:ext>
            </a:extLst>
          </p:cNvPr>
          <p:cNvSpPr txBox="1"/>
          <p:nvPr/>
        </p:nvSpPr>
        <p:spPr>
          <a:xfrm>
            <a:off x="8234111" y="1844841"/>
            <a:ext cx="3526754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>
                <a:cs typeface="Calibri"/>
              </a:rPr>
              <a:t>Προσφορά </a:t>
            </a:r>
            <a:endParaRPr lang="en-US">
              <a:cs typeface="Calibri"/>
            </a:endParaRPr>
          </a:p>
          <a:p>
            <a:pPr algn="ctr"/>
            <a:r>
              <a:rPr lang="el-GR" sz="2400" b="1">
                <a:cs typeface="Calibri"/>
              </a:rPr>
              <a:t>(Ναυτιλιακή Βιομηχανία)</a:t>
            </a:r>
            <a:endParaRPr lang="en-US">
              <a:cs typeface="Calibri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9B19BF-D07E-9873-8F3C-C3AF4BB21AF5}"/>
              </a:ext>
            </a:extLst>
          </p:cNvPr>
          <p:cNvSpPr/>
          <p:nvPr/>
        </p:nvSpPr>
        <p:spPr>
          <a:xfrm>
            <a:off x="579019" y="5218698"/>
            <a:ext cx="2757236" cy="4110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Αγορά Γενικών φορτίων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BB7954-5EFA-D200-8A64-A66462800A4E}"/>
              </a:ext>
            </a:extLst>
          </p:cNvPr>
          <p:cNvSpPr/>
          <p:nvPr/>
        </p:nvSpPr>
        <p:spPr>
          <a:xfrm>
            <a:off x="579019" y="5960645"/>
            <a:ext cx="2757236" cy="4110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Αγορά Εμπορευματοκιβωτίων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0B81C1-32C6-6F12-2813-3CAC609E4260}"/>
              </a:ext>
            </a:extLst>
          </p:cNvPr>
          <p:cNvSpPr/>
          <p:nvPr/>
        </p:nvSpPr>
        <p:spPr>
          <a:xfrm>
            <a:off x="4652210" y="5223709"/>
            <a:ext cx="2326105" cy="9926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>
                <a:cs typeface="Calibri"/>
              </a:rPr>
              <a:t>Ατελής Ανταγωνισμός*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CF10D79-6F1B-6632-958D-DA397DB414D5}"/>
              </a:ext>
            </a:extLst>
          </p:cNvPr>
          <p:cNvSpPr/>
          <p:nvPr/>
        </p:nvSpPr>
        <p:spPr>
          <a:xfrm>
            <a:off x="8920913" y="5379116"/>
            <a:ext cx="2165684" cy="6817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l-GR" sz="1600">
                <a:cs typeface="Calibri"/>
              </a:rPr>
              <a:t>Πλοία της Ναυτιλίας Γραμμών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C16A6A-75B4-3199-C431-BD9E51D04028}"/>
              </a:ext>
            </a:extLst>
          </p:cNvPr>
          <p:cNvCxnSpPr>
            <a:cxnSpLocks/>
          </p:cNvCxnSpPr>
          <p:nvPr/>
        </p:nvCxnSpPr>
        <p:spPr>
          <a:xfrm flipH="1">
            <a:off x="7190604" y="5681442"/>
            <a:ext cx="1562099" cy="220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86BF5B-3322-A878-674C-050E470B2A55}"/>
              </a:ext>
            </a:extLst>
          </p:cNvPr>
          <p:cNvCxnSpPr>
            <a:cxnSpLocks/>
          </p:cNvCxnSpPr>
          <p:nvPr/>
        </p:nvCxnSpPr>
        <p:spPr>
          <a:xfrm>
            <a:off x="3433012" y="5438274"/>
            <a:ext cx="1104897" cy="2225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553696-DC36-8A2F-85F5-1145D7C8255E}"/>
              </a:ext>
            </a:extLst>
          </p:cNvPr>
          <p:cNvCxnSpPr>
            <a:cxnSpLocks/>
          </p:cNvCxnSpPr>
          <p:nvPr/>
        </p:nvCxnSpPr>
        <p:spPr>
          <a:xfrm flipV="1">
            <a:off x="3433011" y="6011779"/>
            <a:ext cx="1104897" cy="1584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BEC32-B152-999B-74B3-344B07EF5495}"/>
              </a:ext>
            </a:extLst>
          </p:cNvPr>
          <p:cNvCxnSpPr/>
          <p:nvPr/>
        </p:nvCxnSpPr>
        <p:spPr>
          <a:xfrm>
            <a:off x="5914524" y="4240129"/>
            <a:ext cx="12032" cy="904374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FE1F89-9AEE-1A61-BFAB-A664AC4CF8E0}"/>
              </a:ext>
            </a:extLst>
          </p:cNvPr>
          <p:cNvSpPr txBox="1"/>
          <p:nvPr/>
        </p:nvSpPr>
        <p:spPr>
          <a:xfrm>
            <a:off x="4343902" y="6469479"/>
            <a:ext cx="776287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>
                <a:cs typeface="Calibri"/>
              </a:rPr>
              <a:t>*Πολλές επιχειρήσεις: </a:t>
            </a:r>
            <a:r>
              <a:rPr lang="el-GR" sz="1600" b="1">
                <a:cs typeface="Calibri"/>
              </a:rPr>
              <a:t>Μονοπωλιακός Ανταγωνισμός</a:t>
            </a:r>
            <a:r>
              <a:rPr lang="el-GR" sz="1600">
                <a:cs typeface="Calibri"/>
              </a:rPr>
              <a:t>  |  Λίγες Επιχειρήσεις: </a:t>
            </a:r>
            <a:r>
              <a:rPr lang="el-GR" sz="1600" b="1">
                <a:cs typeface="Calibri"/>
              </a:rPr>
              <a:t>Ολιγοπώλιο</a:t>
            </a:r>
          </a:p>
        </p:txBody>
      </p:sp>
    </p:spTree>
    <p:extLst>
      <p:ext uri="{BB962C8B-B14F-4D97-AF65-F5344CB8AC3E}">
        <p14:creationId xmlns:p14="http://schemas.microsoft.com/office/powerpoint/2010/main" val="2029853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Οι κλάδοι της Ναυτιλιακής Βιομηχανίας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D2BCC7-7246-9ECC-E809-A758E1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9" y="1866927"/>
            <a:ext cx="6549054" cy="385507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l-GR" sz="4000">
                <a:cs typeface="Calibri"/>
              </a:rPr>
              <a:t>Η Αγορά Χύδην Ξηρού Φορτίου</a:t>
            </a:r>
          </a:p>
          <a:p>
            <a:pPr marL="0" indent="0">
              <a:buNone/>
            </a:pPr>
            <a:endParaRPr lang="el-GR" sz="4000">
              <a:cs typeface="Calibri"/>
            </a:endParaRPr>
          </a:p>
          <a:p>
            <a:r>
              <a:rPr lang="el-GR" sz="4000">
                <a:cs typeface="Calibri"/>
              </a:rPr>
              <a:t>Η Αγορά των Δεξαμενόπλοιων (Χύδην Υγρού Φορτίου)</a:t>
            </a:r>
          </a:p>
          <a:p>
            <a:pPr marL="0" indent="0">
              <a:buNone/>
            </a:pPr>
            <a:endParaRPr lang="el-GR" sz="4000">
              <a:cs typeface="Calibri"/>
            </a:endParaRPr>
          </a:p>
          <a:p>
            <a:r>
              <a:rPr lang="el-GR" sz="4000">
                <a:cs typeface="Calibri"/>
              </a:rPr>
              <a:t>Η Ναυτιλία Γραμμών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5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" y="1153572"/>
            <a:ext cx="3812146" cy="4461163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1000"/>
              </a:spcBef>
              <a:buAutoNum type="arabicPeriod"/>
            </a:pPr>
            <a:r>
              <a:rPr lang="el-GR">
                <a:solidFill>
                  <a:srgbClr val="FFFFFF"/>
                </a:solidFill>
                <a:latin typeface="Calibri"/>
                <a:cs typeface="Calibri"/>
              </a:rPr>
              <a:t>Η Αγορά Χύδην Ξηρού Φορτίου</a:t>
            </a: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l-GR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D2BCC7-7246-9ECC-E809-A758E1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266" y="484021"/>
            <a:ext cx="7389448" cy="58646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l-GR">
                <a:ea typeface="Calibri"/>
                <a:cs typeface="Calibri"/>
              </a:rPr>
              <a:t>Ο κλάδος των πλοίων μεταφοράς χύδην ξηρού φορτίου (</a:t>
            </a:r>
            <a:r>
              <a:rPr lang="el-GR" err="1">
                <a:ea typeface="Calibri"/>
                <a:cs typeface="Calibri"/>
              </a:rPr>
              <a:t>dry</a:t>
            </a:r>
            <a:r>
              <a:rPr lang="el-GR">
                <a:ea typeface="Calibri"/>
                <a:cs typeface="Calibri"/>
              </a:rPr>
              <a:t> </a:t>
            </a:r>
            <a:r>
              <a:rPr lang="el-GR" err="1">
                <a:ea typeface="Calibri"/>
                <a:cs typeface="Calibri"/>
              </a:rPr>
              <a:t>bulk</a:t>
            </a:r>
            <a:r>
              <a:rPr lang="el-GR">
                <a:ea typeface="Calibri"/>
                <a:cs typeface="Calibri"/>
              </a:rPr>
              <a:t> </a:t>
            </a:r>
            <a:r>
              <a:rPr lang="el-GR" err="1">
                <a:ea typeface="Calibri"/>
                <a:cs typeface="Calibri"/>
              </a:rPr>
              <a:t>carrier</a:t>
            </a:r>
            <a:r>
              <a:rPr lang="el-GR">
                <a:ea typeface="Calibri"/>
                <a:cs typeface="Calibri"/>
              </a:rPr>
              <a:t> </a:t>
            </a:r>
            <a:r>
              <a:rPr lang="el-GR" err="1">
                <a:ea typeface="Calibri"/>
                <a:cs typeface="Calibri"/>
              </a:rPr>
              <a:t>section</a:t>
            </a:r>
            <a:r>
              <a:rPr lang="el-GR">
                <a:ea typeface="Calibri"/>
                <a:cs typeface="Calibri"/>
              </a:rPr>
              <a:t>), γνωστός και ως "</a:t>
            </a:r>
            <a:r>
              <a:rPr lang="el-GR" err="1">
                <a:ea typeface="Calibri"/>
                <a:cs typeface="Calibri"/>
              </a:rPr>
              <a:t>tramp</a:t>
            </a:r>
            <a:r>
              <a:rPr lang="el-GR">
                <a:ea typeface="Calibri"/>
                <a:cs typeface="Calibri"/>
              </a:rPr>
              <a:t> ναυτιλία", έχει δύο βασικούς ορισμούς: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l-GR">
                <a:ea typeface="Calibri"/>
                <a:cs typeface="Calibri"/>
              </a:rPr>
              <a:t>- "</a:t>
            </a:r>
            <a:r>
              <a:rPr lang="el-GR" i="1">
                <a:ea typeface="Calibri"/>
                <a:cs typeface="Calibri"/>
              </a:rPr>
              <a:t>Το πλοίο που είναι προετοιμασμένο να μεταφέρει ανά πάσα στιγμή οποιοδήποτε φορτίο μεταξύ οποιονδήποτε λιμένων.</a:t>
            </a:r>
            <a:r>
              <a:rPr lang="el-GR">
                <a:ea typeface="Calibri"/>
                <a:cs typeface="Calibri"/>
              </a:rPr>
              <a:t>"</a:t>
            </a:r>
          </a:p>
          <a:p>
            <a:pPr algn="just"/>
            <a:r>
              <a:rPr lang="el-GR">
                <a:ea typeface="Calibri"/>
                <a:cs typeface="Calibri"/>
              </a:rPr>
              <a:t>-  "</a:t>
            </a:r>
            <a:r>
              <a:rPr lang="el-GR" i="1">
                <a:ea typeface="Calibri"/>
                <a:cs typeface="Calibri"/>
              </a:rPr>
              <a:t>Τα πλοία μεταφοράς που απασχολούνται στο ακανόνιστο ή γενικό εμπόριο.</a:t>
            </a:r>
            <a:r>
              <a:rPr lang="el-GR">
                <a:ea typeface="Calibri"/>
                <a:cs typeface="Calibri"/>
              </a:rPr>
              <a:t>"</a:t>
            </a:r>
          </a:p>
          <a:p>
            <a:pPr algn="just"/>
            <a:r>
              <a:rPr lang="el-GR">
                <a:ea typeface="Calibri"/>
                <a:cs typeface="Calibri"/>
              </a:rPr>
              <a:t>Είναι ουσιαστικά πλοία μεσαίου μεγέθους που ονομάζονται εναλλακτικά και πλοία "ελεύθερου/ανεξάρτητου/γενικού εμπορίου.</a:t>
            </a:r>
          </a:p>
          <a:p>
            <a:pPr algn="just"/>
            <a:r>
              <a:rPr lang="el-GR">
                <a:ea typeface="Calibri"/>
                <a:cs typeface="Calibri"/>
              </a:rPr>
              <a:t>Τέθηκαν σε λειτουργία  την δεκαετία του 1960.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" y="1153572"/>
            <a:ext cx="3812146" cy="4461163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1000"/>
              </a:spcBef>
              <a:buAutoNum type="arabicPeriod"/>
            </a:pPr>
            <a:r>
              <a:rPr lang="el-GR">
                <a:solidFill>
                  <a:srgbClr val="FFFFFF"/>
                </a:solidFill>
                <a:latin typeface="Calibri"/>
                <a:cs typeface="Calibri"/>
              </a:rPr>
              <a:t>Η Αγορά Χύδην Ξηρού Φορτίου | Ναυλώσεις</a:t>
            </a: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l-GR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D2BCC7-7246-9ECC-E809-A758E1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224" y="494753"/>
            <a:ext cx="7389448" cy="586466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el-GR" b="1" dirty="0">
                <a:ea typeface="Calibri"/>
                <a:cs typeface="Calibri"/>
              </a:rPr>
              <a:t>Ναύλωση Μονού ταξιδιού ή Συνεχόμενων ταξιδιών</a:t>
            </a:r>
            <a:r>
              <a:rPr lang="el-GR" dirty="0">
                <a:ea typeface="Calibri"/>
                <a:cs typeface="Calibri"/>
              </a:rPr>
              <a:t>: Ο φορτωτής καταβάλει τον ναύλο και ο πλοιοκτήτης διαχειρίζεται όλα τα κόστη.</a:t>
            </a:r>
          </a:p>
          <a:p>
            <a:pPr algn="just"/>
            <a:r>
              <a:rPr lang="el-GR" b="1" err="1">
                <a:ea typeface="Calibri"/>
                <a:cs typeface="Calibri"/>
              </a:rPr>
              <a:t>Χρονοναύλωση</a:t>
            </a:r>
            <a:r>
              <a:rPr lang="el-GR" b="1" dirty="0">
                <a:ea typeface="Calibri"/>
                <a:cs typeface="Calibri"/>
              </a:rPr>
              <a:t> (</a:t>
            </a:r>
            <a:r>
              <a:rPr lang="el-GR" b="1" err="1">
                <a:ea typeface="Calibri"/>
                <a:cs typeface="Calibri"/>
              </a:rPr>
              <a:t>time</a:t>
            </a:r>
            <a:r>
              <a:rPr lang="el-GR" b="1" dirty="0">
                <a:ea typeface="Calibri"/>
                <a:cs typeface="Calibri"/>
              </a:rPr>
              <a:t> </a:t>
            </a:r>
            <a:r>
              <a:rPr lang="el-GR" b="1" err="1">
                <a:ea typeface="Calibri"/>
                <a:cs typeface="Calibri"/>
              </a:rPr>
              <a:t>charter</a:t>
            </a:r>
            <a:r>
              <a:rPr lang="el-GR" b="1" dirty="0">
                <a:ea typeface="Calibri"/>
                <a:cs typeface="Calibri"/>
              </a:rPr>
              <a:t>): </a:t>
            </a:r>
            <a:r>
              <a:rPr lang="el-GR" dirty="0">
                <a:ea typeface="Calibri"/>
                <a:cs typeface="Calibri"/>
              </a:rPr>
              <a:t>Ο πλοιοκτήτης παρέχει το πλοίο του, μαζί με το πλήρωμα, προς αποκλειστική χρήση του ναυλωτή για ένα χρονικό διάστημα, είτε βραχυπρόθεσμο (2 έτη) </a:t>
            </a:r>
            <a:r>
              <a:rPr lang="el-GR">
                <a:ea typeface="Calibri"/>
                <a:cs typeface="Calibri"/>
              </a:rPr>
              <a:t>ή μεσοπρόθεσμό (2-5 έτη).</a:t>
            </a:r>
          </a:p>
          <a:p>
            <a:pPr algn="just"/>
            <a:r>
              <a:rPr lang="el-GR" b="1" dirty="0">
                <a:ea typeface="Calibri"/>
                <a:cs typeface="Calibri"/>
              </a:rPr>
              <a:t>Ναύλωση Γυμνού Πλοίου (</a:t>
            </a:r>
            <a:r>
              <a:rPr lang="el-GR" b="1" err="1">
                <a:ea typeface="Calibri"/>
                <a:cs typeface="Calibri"/>
              </a:rPr>
              <a:t>Bareboat</a:t>
            </a:r>
            <a:r>
              <a:rPr lang="el-GR" b="1" dirty="0">
                <a:ea typeface="Calibri"/>
                <a:cs typeface="Calibri"/>
              </a:rPr>
              <a:t> </a:t>
            </a:r>
            <a:r>
              <a:rPr lang="el-GR" b="1" err="1">
                <a:ea typeface="Calibri"/>
                <a:cs typeface="Calibri"/>
              </a:rPr>
              <a:t>charter</a:t>
            </a:r>
            <a:r>
              <a:rPr lang="el-GR" b="1" dirty="0">
                <a:ea typeface="Calibri"/>
                <a:cs typeface="Calibri"/>
              </a:rPr>
              <a:t>):</a:t>
            </a:r>
            <a:r>
              <a:rPr lang="el-GR" dirty="0">
                <a:ea typeface="Calibri"/>
                <a:cs typeface="Calibri"/>
              </a:rPr>
              <a:t> Ο πλοιοκτήτης παραχωρεί το πλοίο του προς μίσθωση και δεν έχει καμία συμμετοχή στη λειτουργία του. Ο ναυλωτής γίνεται ο μάνατζερ του πλοίου.</a:t>
            </a:r>
          </a:p>
          <a:p>
            <a:pPr algn="just"/>
            <a:r>
              <a:rPr lang="el-GR" b="1" dirty="0">
                <a:ea typeface="Calibri"/>
                <a:cs typeface="Calibri"/>
              </a:rPr>
              <a:t>Συμβόλαιο Εργολαβικής Μεταφοράς</a:t>
            </a:r>
            <a:r>
              <a:rPr lang="el-GR" dirty="0">
                <a:ea typeface="Calibri"/>
                <a:cs typeface="Calibri"/>
              </a:rPr>
              <a:t>: Ο πλοιοκτήτης αναλαμβάνει τη μεταφορά μιας συγκεκριμένης ποσότητας φορτίου, για δεδομένο χρονικό διάστημα και συγκεκριμένα δρομολόγια, όχι με συγκεκριμένο πλοίο (μπορούν να χρησιμοποιηθούν διαφορετικά πλοία)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77" y="1153572"/>
            <a:ext cx="3683357" cy="44611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l-GR" sz="4000">
                <a:solidFill>
                  <a:srgbClr val="FFFFFF"/>
                </a:solidFill>
                <a:latin typeface="Calibri"/>
                <a:cs typeface="Calibri"/>
              </a:rPr>
              <a:t>2. Η Αγορά των Δεξαμενόπλοιων</a:t>
            </a:r>
            <a:br>
              <a:rPr lang="el-GR" sz="4000">
                <a:latin typeface="Calibri"/>
                <a:cs typeface="Calibri"/>
              </a:rPr>
            </a:br>
            <a:r>
              <a:rPr lang="el-GR" sz="4000">
                <a:solidFill>
                  <a:srgbClr val="FFFFFF"/>
                </a:solidFill>
                <a:latin typeface="Calibri"/>
                <a:cs typeface="Calibri"/>
              </a:rPr>
              <a:t>(Χύδην Υγρού Φορτίου)</a:t>
            </a:r>
            <a:endParaRPr lang="en-US" sz="4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l-GR" sz="310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l-GR" sz="31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D2BCC7-7246-9ECC-E809-A758E1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210" y="301570"/>
            <a:ext cx="7110406" cy="62295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/>
            <a:r>
              <a:rPr lang="el-GR" dirty="0">
                <a:ea typeface="Calibri"/>
                <a:cs typeface="Calibri"/>
              </a:rPr>
              <a:t>Είναι ο κλάδος με την υψηλότερη εξειδίκευση στη ναυτιλιακή βιομηχανία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Είναι πλοία που φέρουν δεξαμενές προκειμένου να μεταφέρουν, κυρίως, αργό πετρέλαιο.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Υπάρχουν και επιμέρους τύποι δεξαμενόπλοιων, για τη μεταφορά προϊόντων πετρελαίου, ακόμα και πιο εξειδικευμένα πλοία για μεταφορά κρασιού,  συμπυκνωμάτων χυμών φρούτων, ασφάλτου, κ.α.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Κατέχουν διαχρονικά το 30-35% της χωρητικότητας του παγκόσμιου στόλου.</a:t>
            </a:r>
          </a:p>
          <a:p>
            <a:pPr algn="just"/>
            <a:r>
              <a:rPr lang="el-GR" dirty="0">
                <a:ea typeface="Calibri"/>
                <a:cs typeface="Calibri"/>
              </a:rPr>
              <a:t>! Πρόβλημα κοινού ή συνδυασμένου κόστους (κυκλικό ταξίδι με επιστροφή χωρίς φορτίο)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74" y="1153572"/>
            <a:ext cx="3801413" cy="44611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l-GR" sz="4800">
                <a:solidFill>
                  <a:srgbClr val="FFFFFF"/>
                </a:solidFill>
                <a:latin typeface="Calibri"/>
                <a:cs typeface="Calibri"/>
              </a:rPr>
              <a:t>3. Η Ναυτιλία Γραμμών</a:t>
            </a:r>
            <a:endParaRPr lang="en-US" sz="4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000"/>
              </a:spcBef>
            </a:pPr>
            <a:endParaRPr lang="el-GR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l-GR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D2BCC7-7246-9ECC-E809-A758E17C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just"/>
            <a:r>
              <a:rPr lang="el-GR" dirty="0">
                <a:cs typeface="Calibri"/>
              </a:rPr>
              <a:t>Η εμπορική απασχόληση πλοίων στην παροχή προγραμματισμένων υπηρεσιών (δρομολογίων) μεταξύ καθορισμένων λιμένων.</a:t>
            </a:r>
          </a:p>
          <a:p>
            <a:pPr algn="just"/>
            <a:r>
              <a:rPr lang="el-GR" dirty="0">
                <a:ea typeface="Calibri" panose="020F0502020204030204"/>
                <a:cs typeface="Calibri" panose="020F0502020204030204"/>
              </a:rPr>
              <a:t>Σύνολο πλοίων με σημαντικές διαφορές μεταξύ τους (έλλειψη ομοιογένειας)</a:t>
            </a:r>
          </a:p>
          <a:p>
            <a:pPr algn="just"/>
            <a:r>
              <a:rPr lang="el-GR" dirty="0">
                <a:ea typeface="Calibri" panose="020F0502020204030204"/>
                <a:cs typeface="Calibri" panose="020F0502020204030204"/>
              </a:rPr>
              <a:t>Υψηλού επιπέδου εξειδικευμένες υπηρεσίες μεταφοράς επιβατών, οχημάτων &amp; εμπορευμάτων.</a:t>
            </a:r>
          </a:p>
          <a:p>
            <a:pPr algn="just"/>
            <a:r>
              <a:rPr lang="el-GR" dirty="0">
                <a:ea typeface="Calibri" panose="020F0502020204030204"/>
                <a:cs typeface="Calibri" panose="020F0502020204030204"/>
              </a:rPr>
              <a:t>Απαιτείται ένα εκτεταμένο σύστημα διοίκησης </a:t>
            </a:r>
          </a:p>
          <a:p>
            <a:pPr algn="just"/>
            <a:r>
              <a:rPr lang="el-GR" dirty="0">
                <a:ea typeface="Calibri" panose="020F0502020204030204"/>
                <a:cs typeface="Calibri" panose="020F0502020204030204"/>
              </a:rPr>
              <a:t>Πάνω από το 50%  των εσόδων από ναύλα!</a:t>
            </a:r>
          </a:p>
          <a:p>
            <a:pPr algn="just"/>
            <a:r>
              <a:rPr lang="el-GR" dirty="0">
                <a:ea typeface="Calibri" panose="020F0502020204030204"/>
                <a:cs typeface="Calibri" panose="020F0502020204030204"/>
              </a:rPr>
              <a:t>Το μέσο επίπεδο ναύλου ανά </a:t>
            </a:r>
            <a:r>
              <a:rPr lang="el-GR" dirty="0" err="1">
                <a:ea typeface="Calibri" panose="020F0502020204030204"/>
                <a:cs typeface="Calibri" panose="020F0502020204030204"/>
              </a:rPr>
              <a:t>τονομίλι</a:t>
            </a:r>
            <a:r>
              <a:rPr lang="el-GR" dirty="0">
                <a:ea typeface="Calibri" panose="020F0502020204030204"/>
                <a:cs typeface="Calibri" panose="020F0502020204030204"/>
              </a:rPr>
              <a:t> είναι 10πλάσιο σε σχέση με τους άλλους κλάδους!</a:t>
            </a:r>
          </a:p>
          <a:p>
            <a:pPr algn="just"/>
            <a:endParaRPr lang="el-GR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F0255E-B333-B2D5-32B4-6E3C09A1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/>
              <a:t>Η Συμβολή της Ναυτιλίας στην ελληνική οικονομία | </a:t>
            </a:r>
            <a:r>
              <a:rPr lang="el-GR" sz="4200" b="1" i="1"/>
              <a:t>Μια εισαγωγή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5076E1-D1B2-18B1-1DAD-FC4CC606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5" y="1929383"/>
            <a:ext cx="10973067" cy="45634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l-GR"/>
              <a:t>Σύμφωνα με την πρόσφατη έρευνα που εκπόνησε το ΙΟΒΕ (2023), η </a:t>
            </a:r>
            <a:r>
              <a:rPr lang="el-GR" err="1"/>
              <a:t>ελληνόκτητη</a:t>
            </a:r>
            <a:r>
              <a:rPr lang="el-GR"/>
              <a:t> ποντοπόρος ναυτιλία συνέχισε να κατέχει την </a:t>
            </a:r>
            <a:r>
              <a:rPr lang="el-GR" b="1"/>
              <a:t>1</a:t>
            </a:r>
            <a:r>
              <a:rPr lang="el-GR" b="1" baseline="30000"/>
              <a:t>η</a:t>
            </a:r>
            <a:r>
              <a:rPr lang="el-GR" b="1"/>
              <a:t> θέση παγκοσμίως</a:t>
            </a:r>
            <a:r>
              <a:rPr lang="el-GR"/>
              <a:t> σε όρους </a:t>
            </a:r>
            <a:r>
              <a:rPr lang="el-GR" b="1" err="1"/>
              <a:t>deadweight</a:t>
            </a:r>
            <a:r>
              <a:rPr lang="el-GR" b="1"/>
              <a:t> </a:t>
            </a:r>
            <a:r>
              <a:rPr lang="el-GR" b="1" err="1"/>
              <a:t>tonnage</a:t>
            </a:r>
            <a:r>
              <a:rPr lang="el-GR" b="1"/>
              <a:t> (</a:t>
            </a:r>
            <a:r>
              <a:rPr lang="en-US" b="1"/>
              <a:t>dwt*</a:t>
            </a:r>
            <a:r>
              <a:rPr lang="el-GR" b="1"/>
              <a:t>)</a:t>
            </a:r>
            <a:r>
              <a:rPr lang="el-GR"/>
              <a:t>.</a:t>
            </a:r>
          </a:p>
          <a:p>
            <a:pPr marL="0" indent="0">
              <a:buNone/>
            </a:pPr>
            <a:endParaRPr lang="el-GR" sz="1500"/>
          </a:p>
          <a:p>
            <a:r>
              <a:rPr lang="el-GR"/>
              <a:t>ο ποντοπόρος στόλος της Ελλάδας ανέρχεται σε </a:t>
            </a:r>
            <a:r>
              <a:rPr lang="el-GR" b="1"/>
              <a:t>393,0</a:t>
            </a:r>
            <a:r>
              <a:rPr lang="el-GR"/>
              <a:t> εκατ. </a:t>
            </a:r>
            <a:r>
              <a:rPr lang="el-GR" err="1"/>
              <a:t>dwt</a:t>
            </a:r>
            <a:r>
              <a:rPr lang="el-GR"/>
              <a:t> έναντι 302,0 εκατ. </a:t>
            </a:r>
            <a:r>
              <a:rPr lang="el-GR" err="1"/>
              <a:t>dwt</a:t>
            </a:r>
            <a:r>
              <a:rPr lang="el-GR"/>
              <a:t> της Κίνας και 237,7 </a:t>
            </a:r>
            <a:r>
              <a:rPr lang="el-GR" err="1"/>
              <a:t>εκατ.dwt</a:t>
            </a:r>
            <a:r>
              <a:rPr lang="el-GR"/>
              <a:t> της Ιαπωνίας.</a:t>
            </a:r>
          </a:p>
          <a:p>
            <a:endParaRPr lang="el-GR" sz="1500"/>
          </a:p>
          <a:p>
            <a:r>
              <a:rPr lang="el-GR"/>
              <a:t>Ο </a:t>
            </a:r>
            <a:r>
              <a:rPr lang="el-GR" err="1"/>
              <a:t>ελληνόκτητος</a:t>
            </a:r>
            <a:r>
              <a:rPr lang="el-GR"/>
              <a:t> στόλος είναι 2</a:t>
            </a:r>
            <a:r>
              <a:rPr lang="el-GR" baseline="30000"/>
              <a:t>ος</a:t>
            </a:r>
            <a:r>
              <a:rPr lang="el-GR"/>
              <a:t>  σε αξία (</a:t>
            </a:r>
            <a:r>
              <a:rPr lang="el-GR" b="1"/>
              <a:t>163</a:t>
            </a:r>
            <a:r>
              <a:rPr lang="el-GR"/>
              <a:t> δισ. </a:t>
            </a:r>
            <a:r>
              <a:rPr lang="el-GR" err="1"/>
              <a:t>δολ</a:t>
            </a:r>
            <a:r>
              <a:rPr lang="el-GR"/>
              <a:t>) μετά από αυτόν της Κίνας.</a:t>
            </a:r>
          </a:p>
          <a:p>
            <a:endParaRPr lang="el-GR" sz="1500"/>
          </a:p>
          <a:p>
            <a:r>
              <a:rPr lang="el-GR"/>
              <a:t>Για το 2023, οι ελληνικές πλοιοκτήτριες εταιρείες υλοποιούν το τρίτο μεγαλύτερο πρόγραμμα παραγγελιών (σε όρους GT**), το οποίο ωστόσο υστερεί από τις πρώτες δύο ναυτιλιακές δυνάμεις (Πρώτη είναι η Κίνα, που αυτή τη στιγμή έχει παραγγελίες 34,1 εκατ. GT. Ακολουθεί η Ιαπωνία με 28,9 εκατ.GT και στην 3η θέση είναι η Ελλάδα με 20 εκατ. GT.)</a:t>
            </a:r>
          </a:p>
          <a:p>
            <a:pPr marL="0" indent="0">
              <a:buNone/>
            </a:pPr>
            <a:endParaRPr lang="el-GR" sz="1400"/>
          </a:p>
          <a:p>
            <a:pPr marL="0" indent="0">
              <a:buNone/>
            </a:pPr>
            <a:r>
              <a:rPr lang="en-US" sz="1400"/>
              <a:t>* </a:t>
            </a:r>
            <a:r>
              <a:rPr lang="el-GR" sz="1400"/>
              <a:t>Το συνολικό βάρος που μπορεί να μεταφέρει ένα πλοίο, τουτέστιν, το άθροισμα του βάρους του φορτίου, των καυσίμων, του φρέσκου νερού, του πληρώματος </a:t>
            </a:r>
            <a:r>
              <a:rPr lang="el-GR" sz="1400" err="1"/>
              <a:t>κ.ο.κ.</a:t>
            </a:r>
            <a:endParaRPr lang="el-GR" sz="1400"/>
          </a:p>
          <a:p>
            <a:pPr marL="0" indent="0">
              <a:buNone/>
            </a:pPr>
            <a:r>
              <a:rPr lang="el-GR" sz="1400">
                <a:ea typeface="Calibri"/>
                <a:cs typeface="Calibri"/>
              </a:rPr>
              <a:t>** Gross Tonnage: </a:t>
            </a:r>
            <a:r>
              <a:rPr lang="el-GR" sz="1400">
                <a:ea typeface="+mn-lt"/>
                <a:cs typeface="+mn-lt"/>
                <a:hlinkClick r:id="rId2"/>
              </a:rPr>
              <a:t>https://en.wikipedia.org/wiki/Gross_tonnage</a:t>
            </a:r>
            <a:r>
              <a:rPr lang="el-GR" sz="1400">
                <a:ea typeface="+mn-lt"/>
                <a:cs typeface="+mn-lt"/>
              </a:rPr>
              <a:t> </a:t>
            </a:r>
            <a:endParaRPr lang="el-GR" sz="1400"/>
          </a:p>
          <a:p>
            <a:pPr marL="0" indent="0">
              <a:buNone/>
            </a:pPr>
            <a:r>
              <a:rPr lang="el-GR" sz="1400"/>
              <a:t>Πηγή ΙΟΒΕ (2023): </a:t>
            </a:r>
            <a:r>
              <a:rPr lang="en-US" sz="1400">
                <a:hlinkClick r:id="rId3"/>
              </a:rPr>
              <a:t>http://iobe.gr/docs/research/RES_05_F_18102023_REP.pdf</a:t>
            </a:r>
            <a:r>
              <a:rPr lang="el-GR" sz="1400"/>
              <a:t> </a:t>
            </a:r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E8724473-D845-C9EE-4B5D-EA0DA2EAF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27CD93-DAA5-AAFD-A2A7-5739DA43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18" y="425423"/>
            <a:ext cx="10871181" cy="1115011"/>
          </a:xfrm>
        </p:spPr>
        <p:txBody>
          <a:bodyPr>
            <a:normAutofit fontScale="90000"/>
          </a:bodyPr>
          <a:lstStyle/>
          <a:p>
            <a:r>
              <a:rPr lang="el-GR" sz="5400" b="1" dirty="0">
                <a:cs typeface="Calibri Light"/>
              </a:rPr>
              <a:t>Επίπεδα Εμπορικής Δραστηριότητας ανά Τύπο Πλοίου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D3A82A7-BC46-C0CA-2852-14270E79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0C4570-CE7F-657F-2A68-EF0F1D7AE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11429"/>
              </p:ext>
            </p:extLst>
          </p:nvPr>
        </p:nvGraphicFramePr>
        <p:xfrm>
          <a:off x="590281" y="1760112"/>
          <a:ext cx="11026696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6499">
                  <a:extLst>
                    <a:ext uri="{9D8B030D-6E8A-4147-A177-3AD203B41FA5}">
                      <a16:colId xmlns:a16="http://schemas.microsoft.com/office/drawing/2014/main" val="4288339613"/>
                    </a:ext>
                  </a:extLst>
                </a:gridCol>
                <a:gridCol w="1539696">
                  <a:extLst>
                    <a:ext uri="{9D8B030D-6E8A-4147-A177-3AD203B41FA5}">
                      <a16:colId xmlns:a16="http://schemas.microsoft.com/office/drawing/2014/main" val="1794711722"/>
                    </a:ext>
                  </a:extLst>
                </a:gridCol>
                <a:gridCol w="2124426">
                  <a:extLst>
                    <a:ext uri="{9D8B030D-6E8A-4147-A177-3AD203B41FA5}">
                      <a16:colId xmlns:a16="http://schemas.microsoft.com/office/drawing/2014/main" val="2260678520"/>
                    </a:ext>
                  </a:extLst>
                </a:gridCol>
                <a:gridCol w="1733893">
                  <a:extLst>
                    <a:ext uri="{9D8B030D-6E8A-4147-A177-3AD203B41FA5}">
                      <a16:colId xmlns:a16="http://schemas.microsoft.com/office/drawing/2014/main" val="2606452900"/>
                    </a:ext>
                  </a:extLst>
                </a:gridCol>
                <a:gridCol w="2022182">
                  <a:extLst>
                    <a:ext uri="{9D8B030D-6E8A-4147-A177-3AD203B41FA5}">
                      <a16:colId xmlns:a16="http://schemas.microsoft.com/office/drawing/2014/main" val="2355955832"/>
                    </a:ext>
                  </a:extLst>
                </a:gridCol>
              </a:tblGrid>
              <a:tr h="446489"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400" noProof="0" dirty="0"/>
                        <a:t>Ζήτηση από την πλευρά των φορτωτών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82818"/>
                  </a:ext>
                </a:extLst>
              </a:tr>
              <a:tr h="6959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000" b="1" noProof="0" dirty="0"/>
                        <a:t>Τύποι Πλοίων | Τύποι φορτίων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i="1" noProof="0" dirty="0"/>
                        <a:t>Χύδην Φορτία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i="1" noProof="0" dirty="0"/>
                        <a:t>Δευτερεύοντα Χύδην Φορτία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i="1" noProof="0" dirty="0"/>
                        <a:t>Σιτηρά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i="1" noProof="0" dirty="0"/>
                        <a:t>Πετρέλαιο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33316"/>
                  </a:ext>
                </a:extLst>
              </a:tr>
              <a:tr h="6959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000" b="1" i="1" noProof="0" dirty="0"/>
                        <a:t>Παραδοσιακά Πλοία Ναυτιλίας γραμμών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noProof="0" dirty="0">
                          <a:solidFill>
                            <a:schemeClr val="accent4"/>
                          </a:solidFill>
                        </a:rPr>
                        <a:t>Πολύ Χαμηλή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4"/>
                          </a:solidFill>
                        </a:rPr>
                        <a:t>Χαμηλή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rgbClr val="FF0000"/>
                          </a:solidFill>
                        </a:rPr>
                        <a:t>Μηδενική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rgbClr val="FF0000"/>
                          </a:solidFill>
                        </a:rPr>
                        <a:t>Μηδενική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3212929"/>
                  </a:ext>
                </a:extLst>
              </a:tr>
              <a:tr h="8798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000" b="1" i="1" noProof="0" dirty="0"/>
                        <a:t>Πλοία Ελεύθερης Φορτηγού Ναυτιλίας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Μηδενική</a:t>
                      </a:r>
                    </a:p>
                    <a:p>
                      <a:pPr lvl="0" algn="ctr">
                        <a:buNone/>
                      </a:pPr>
                      <a:endParaRPr lang="el-G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233746"/>
                  </a:ext>
                </a:extLst>
              </a:tr>
              <a:tr h="6959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000" b="1" i="1" noProof="0" dirty="0"/>
                        <a:t>Πλοία Μεταφοράς Χύδην Φορτίου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rgbClr val="FF0000"/>
                          </a:solidFill>
                        </a:rPr>
                        <a:t>Μηδενική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981220"/>
                  </a:ext>
                </a:extLst>
              </a:tr>
              <a:tr h="6959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2000" b="1" i="1" noProof="0" dirty="0"/>
                        <a:t>Πλοία Συνδυασμένων Μεταφορών </a:t>
                      </a:r>
                      <a:r>
                        <a:rPr lang="el-GR" sz="1400" b="1" i="1" noProof="0" dirty="0"/>
                        <a:t>(μέχρι τη </a:t>
                      </a:r>
                      <a:r>
                        <a:rPr lang="el-GR" sz="1400" b="1" i="1" noProof="0" err="1"/>
                        <a:t>δεκ.</a:t>
                      </a:r>
                      <a:r>
                        <a:rPr lang="el-GR" sz="1400" b="1" i="1" noProof="0" dirty="0"/>
                        <a:t> 1990)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Υψηλή</a:t>
                      </a:r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Υψηλή</a:t>
                      </a:r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Υψηλή</a:t>
                      </a:r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452523"/>
                  </a:ext>
                </a:extLst>
              </a:tr>
              <a:tr h="87984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l-GR" sz="2000" b="1" i="1" noProof="0" dirty="0"/>
                    </a:p>
                    <a:p>
                      <a:pPr lvl="0" algn="ctr">
                        <a:buNone/>
                      </a:pPr>
                      <a:r>
                        <a:rPr lang="el-GR" sz="2000" b="1" i="1" noProof="0" dirty="0"/>
                        <a:t>Δεξαμενόπλοια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Μηδενική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l-GR" sz="18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Μηδενική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l-GR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Πολύ Χαμηλ</a:t>
                      </a:r>
                      <a:r>
                        <a:rPr lang="el-GR" sz="1800" b="0" i="0" u="none" strike="noStrike" noProof="0" dirty="0">
                          <a:solidFill>
                            <a:schemeClr val="accent4"/>
                          </a:solidFill>
                          <a:latin typeface="Calibri"/>
                        </a:rPr>
                        <a:t>ή</a:t>
                      </a:r>
                      <a:endParaRPr lang="en-US">
                        <a:solidFill>
                          <a:schemeClr val="accent4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l-G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Υψηλή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48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704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9F4A4C-6011-1DE7-9427-ED7EABDF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4" y="695759"/>
            <a:ext cx="4560584" cy="1128068"/>
          </a:xfrm>
        </p:spPr>
        <p:txBody>
          <a:bodyPr anchor="ctr">
            <a:normAutofit/>
          </a:bodyPr>
          <a:lstStyle/>
          <a:p>
            <a:r>
              <a:rPr lang="el-GR" sz="4000" b="1"/>
              <a:t>Βιβλιογραφία - Πηγές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5501AB-B8FA-7E06-2B64-7264ADC7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1070" y="2360584"/>
            <a:ext cx="5642266" cy="43305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300"/>
              <a:t>McConville, J., 2021. </a:t>
            </a:r>
            <a:r>
              <a:rPr lang="el-GR" sz="2300" i="1"/>
              <a:t>Οικονομικά των Θαλάσσιων Μεταφορών – Θεωρία &amp; Πράξη</a:t>
            </a:r>
            <a:r>
              <a:rPr lang="el-GR" sz="2300"/>
              <a:t>. Εκδόσεις </a:t>
            </a:r>
            <a:r>
              <a:rPr lang="el-GR" sz="2300" err="1"/>
              <a:t>Παπαζήση</a:t>
            </a:r>
            <a:r>
              <a:rPr lang="el-GR" sz="2300"/>
              <a:t>, Αθήνα.</a:t>
            </a:r>
            <a:endParaRPr lang="el-GR" sz="2300">
              <a:ea typeface="Calibri"/>
              <a:cs typeface="Calibri"/>
            </a:endParaRPr>
          </a:p>
          <a:p>
            <a:pPr marL="0" indent="0">
              <a:buNone/>
            </a:pPr>
            <a:endParaRPr lang="el-GR" sz="2300">
              <a:ea typeface="Calibri"/>
              <a:cs typeface="Calibri"/>
            </a:endParaRPr>
          </a:p>
          <a:p>
            <a:r>
              <a:rPr lang="el-GR" sz="2300"/>
              <a:t>ΙΟΒΕ, 2023. </a:t>
            </a:r>
            <a:r>
              <a:rPr lang="el-GR" sz="2300" i="1">
                <a:ea typeface="+mn-lt"/>
                <a:cs typeface="+mn-lt"/>
              </a:rPr>
              <a:t>Η Συμβολή της Ναυτιλίας στην ελληνική οικονομία. Προοπτικές και Προκλήσεις</a:t>
            </a:r>
            <a:r>
              <a:rPr lang="el-GR" sz="2300">
                <a:ea typeface="+mn-lt"/>
                <a:cs typeface="+mn-lt"/>
              </a:rPr>
              <a:t>. Ίδρυμα Οικονομικών &amp; Βιομηχανικών Ερευνών, Αθήνα: 18 Οκτωβρίου 2023.   Διαθέσιμη: </a:t>
            </a:r>
            <a:r>
              <a:rPr lang="el-GR" sz="2300">
                <a:ea typeface="+mn-lt"/>
                <a:cs typeface="+mn-lt"/>
                <a:hlinkClick r:id="rId2"/>
              </a:rPr>
              <a:t>http://iobe.gr/research_dtl.asp?RID=298</a:t>
            </a:r>
            <a:r>
              <a:rPr lang="el-GR" sz="2300">
                <a:ea typeface="+mn-lt"/>
                <a:cs typeface="+mn-lt"/>
              </a:rPr>
              <a:t>  </a:t>
            </a:r>
            <a:endParaRPr lang="el-GR" sz="2300">
              <a:ea typeface="Calibri"/>
              <a:cs typeface="Calibri"/>
            </a:endParaRPr>
          </a:p>
          <a:p>
            <a:endParaRPr lang="el-GR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computer and a globe&#10;&#10;Description automatically generated">
            <a:extLst>
              <a:ext uri="{FF2B5EF4-FFF2-40B4-BE49-F238E27FC236}">
                <a16:creationId xmlns:a16="http://schemas.microsoft.com/office/drawing/2014/main" id="{BB2C38B2-29D5-C62B-8B6D-9F9EAE208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771" r="29718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9EEF6-B846-2090-51CF-F47E50DB7FA0}"/>
              </a:ext>
            </a:extLst>
          </p:cNvPr>
          <p:cNvSpPr txBox="1"/>
          <p:nvPr/>
        </p:nvSpPr>
        <p:spPr>
          <a:xfrm>
            <a:off x="9068906" y="5858593"/>
            <a:ext cx="2534818" cy="20005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1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514CDC-B112-E476-59EC-7858F2BE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7" y="585601"/>
            <a:ext cx="11688400" cy="5686797"/>
          </a:xfrm>
          <a:prstGeom prst="rect">
            <a:avLst/>
          </a:prstGeom>
        </p:spPr>
      </p:pic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E149CE8C-B644-783E-3449-DC006327C1C7}"/>
              </a:ext>
            </a:extLst>
          </p:cNvPr>
          <p:cNvSpPr/>
          <p:nvPr/>
        </p:nvSpPr>
        <p:spPr>
          <a:xfrm rot="1635747">
            <a:off x="2164923" y="714359"/>
            <a:ext cx="466725" cy="8096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BBCDDBF-1A85-D0B7-BA71-0F8B14090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8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06EE29C-FC9D-4D61-B79B-562104C5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480060"/>
            <a:ext cx="11914912" cy="5897880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A4C22640-9AEE-71FA-62AD-5300BD932DEE}"/>
              </a:ext>
            </a:extLst>
          </p:cNvPr>
          <p:cNvSpPr/>
          <p:nvPr/>
        </p:nvSpPr>
        <p:spPr>
          <a:xfrm>
            <a:off x="3127637" y="2782970"/>
            <a:ext cx="1142706" cy="3165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78C9691-5F36-636D-0CD9-80A91DD9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C367BA-212E-DE9F-70F6-E3EB223A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" y="1253331"/>
            <a:ext cx="12269700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292BB-5050-691F-12DE-803E97C856BF}"/>
              </a:ext>
            </a:extLst>
          </p:cNvPr>
          <p:cNvSpPr txBox="1"/>
          <p:nvPr/>
        </p:nvSpPr>
        <p:spPr>
          <a:xfrm>
            <a:off x="256881" y="5973939"/>
            <a:ext cx="618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800"/>
              <a:t>Πηγή ΙΟΒΕ (2023): </a:t>
            </a:r>
            <a:r>
              <a:rPr lang="en-US" sz="1800">
                <a:hlinkClick r:id="rId3"/>
              </a:rPr>
              <a:t>http://iobe.gr/docs/research/RES_05_F_18102023_REP.pdf</a:t>
            </a:r>
            <a:r>
              <a:rPr lang="el-GR" sz="1800"/>
              <a:t> </a:t>
            </a:r>
          </a:p>
        </p:txBody>
      </p:sp>
      <p:pic>
        <p:nvPicPr>
          <p:cNvPr id="8" name="Εικόνα 7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BDDF879-631A-32F0-112F-2FABEF7A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9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9292BB-5050-691F-12DE-803E97C856BF}"/>
              </a:ext>
            </a:extLst>
          </p:cNvPr>
          <p:cNvSpPr txBox="1"/>
          <p:nvPr/>
        </p:nvSpPr>
        <p:spPr>
          <a:xfrm>
            <a:off x="256881" y="5973939"/>
            <a:ext cx="618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800"/>
              <a:t>Πηγή ΙΟΒΕ (2023): </a:t>
            </a:r>
            <a:r>
              <a:rPr lang="en-US" sz="1800">
                <a:hlinkClick r:id="rId2"/>
              </a:rPr>
              <a:t>http://iobe.gr/docs/research/RES_05_F_18102023_REP.pdf</a:t>
            </a:r>
            <a:r>
              <a:rPr lang="el-GR" sz="1800"/>
              <a:t> </a:t>
            </a:r>
          </a:p>
        </p:txBody>
      </p:sp>
      <p:pic>
        <p:nvPicPr>
          <p:cNvPr id="8" name="Εικόνα 7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BDDF879-631A-32F0-112F-2FABEF7A9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A7D7EE-56C9-40DB-5186-40564CD1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6" y="877062"/>
            <a:ext cx="12148444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Ορισμός Ζήτησης για ναυτιλιακές υπηρεσίες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854" y="195090"/>
            <a:ext cx="7337894" cy="6343822"/>
          </a:xfrm>
        </p:spPr>
        <p:txBody>
          <a:bodyPr anchor="ctr">
            <a:normAutofit/>
          </a:bodyPr>
          <a:lstStyle/>
          <a:p>
            <a:pPr algn="just"/>
            <a:r>
              <a:rPr lang="el-GR"/>
              <a:t>Η </a:t>
            </a:r>
            <a:r>
              <a:rPr lang="el-GR" b="1"/>
              <a:t>Ζήτηση για ναυτιλιακές υπηρεσίες </a:t>
            </a:r>
            <a:r>
              <a:rPr lang="el-GR"/>
              <a:t>είναι μια </a:t>
            </a:r>
            <a:r>
              <a:rPr lang="el-GR" b="1"/>
              <a:t> παράγωγος ζήτηση</a:t>
            </a:r>
            <a:r>
              <a:rPr lang="el-GR"/>
              <a:t>, είναι δηλαδή μέρος της παραγωγικής διαδικασίας άλλων αγαθών τα οποία πρέπει να μεταφερθούν δια θαλάσσης (π.χ. η ζήτηση για </a:t>
            </a:r>
            <a:r>
              <a:rPr lang="el-GR" err="1"/>
              <a:t>τάνκερς</a:t>
            </a:r>
            <a:r>
              <a:rPr lang="el-GR"/>
              <a:t> προκύπτει από τη ζήτηση για μεταφορά αργού πετρελαίου)</a:t>
            </a:r>
          </a:p>
          <a:p>
            <a:pPr algn="just"/>
            <a:r>
              <a:rPr lang="el-GR" b="1"/>
              <a:t>Κερδοσκοπική ζήτηση χωρητικότητας: </a:t>
            </a:r>
            <a:r>
              <a:rPr lang="el-GR"/>
              <a:t>βασίζεται στην προσδοκία επίτευξης οικονομικού πλεονεκτήματος, μέσω της απόκτησης πλοίων με σκοπό την άμεση μεταπώλησή τους σε σύντομο χρονικό διάστημα (άρα, ουσιαστικά, δεν προορίζεται για να εξυπηρετήσει το θαλάσσιο εμπόριο)</a:t>
            </a:r>
          </a:p>
          <a:p>
            <a:pPr algn="just"/>
            <a:r>
              <a:rPr lang="el-GR" b="1"/>
              <a:t>Ζήτηση για επιβατικές μεταφορές</a:t>
            </a:r>
            <a:endParaRPr lang="el-GR" sz="2600" b="1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0F3453C-FB69-4DBF-D731-B9C1C7FC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Ορισμός Ζήτησης για ναυτιλιακές υπηρεσίες</a:t>
            </a:r>
          </a:p>
        </p:txBody>
      </p:sp>
      <p:sp>
        <p:nvSpPr>
          <p:cNvPr id="8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87EEDB-6BE3-E1BD-09D4-0D9BF9A78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632" y="1522061"/>
            <a:ext cx="7298203" cy="4083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600"/>
              <a:t>Η Ζήτηση χωρητικότητας πλοίων καθορίζεται όχι μόνον από τους τόνους φορτίου προς θαλάσσια μεταφορά αλλά και από την απόσταση. </a:t>
            </a:r>
          </a:p>
          <a:p>
            <a:pPr marL="0" indent="0">
              <a:buNone/>
            </a:pPr>
            <a:r>
              <a:rPr lang="el-GR" sz="2600"/>
              <a:t>Ο συνδυασμός των δύο υπολογίζεται από τη μονάδα μέτρησης </a:t>
            </a:r>
            <a:r>
              <a:rPr lang="el-GR" sz="2600" b="1" err="1"/>
              <a:t>Τονομίλια</a:t>
            </a:r>
            <a:r>
              <a:rPr lang="el-GR" sz="2600" b="1"/>
              <a:t>:</a:t>
            </a:r>
          </a:p>
          <a:p>
            <a:endParaRPr lang="el-GR" sz="2600" b="1"/>
          </a:p>
          <a:p>
            <a:r>
              <a:rPr lang="el-GR" b="1" err="1">
                <a:solidFill>
                  <a:schemeClr val="accent1">
                    <a:lumMod val="75000"/>
                  </a:schemeClr>
                </a:solidFill>
              </a:rPr>
              <a:t>Τονομίλια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= Τόνοι φορτίου  *  Απόσταση θαλάσσιου ταξιδιού</a:t>
            </a:r>
          </a:p>
          <a:p>
            <a:endParaRPr lang="el-GR" sz="2600"/>
          </a:p>
        </p:txBody>
      </p:sp>
      <p:pic>
        <p:nvPicPr>
          <p:cNvPr id="4" name="Εικόνα 3" descr="Εικόνα που περιέχει κείμενο, γραμματοσειρά, λογότυπ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345532C-FD28-8EF4-5CDE-7A764D7A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475" y="76028"/>
            <a:ext cx="677798" cy="8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14e79a-e3b9-441c-b692-1a9e1e2f9e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8F48CCADA3741B3908F515FB26DA2" ma:contentTypeVersion="12" ma:contentTypeDescription="Create a new document." ma:contentTypeScope="" ma:versionID="d173dc021a78131bd293dc97ef3fc7a9">
  <xsd:schema xmlns:xsd="http://www.w3.org/2001/XMLSchema" xmlns:xs="http://www.w3.org/2001/XMLSchema" xmlns:p="http://schemas.microsoft.com/office/2006/metadata/properties" xmlns:ns3="db14e79a-e3b9-441c-b692-1a9e1e2f9ebb" xmlns:ns4="56b0d8cf-e3f5-4360-9eab-4c70723eb45d" targetNamespace="http://schemas.microsoft.com/office/2006/metadata/properties" ma:root="true" ma:fieldsID="bbbe260d886947a957eebea1bfe4b216" ns3:_="" ns4:_="">
    <xsd:import namespace="db14e79a-e3b9-441c-b692-1a9e1e2f9ebb"/>
    <xsd:import namespace="56b0d8cf-e3f5-4360-9eab-4c70723eb4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4e79a-e3b9-441c-b692-1a9e1e2f9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0d8cf-e3f5-4360-9eab-4c70723eb4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86361-8F25-458B-9D12-D92EEA6B099D}">
  <ds:schemaRefs>
    <ds:schemaRef ds:uri="56b0d8cf-e3f5-4360-9eab-4c70723eb45d"/>
    <ds:schemaRef ds:uri="db14e79a-e3b9-441c-b692-1a9e1e2f9e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17FF69-5A9A-4085-B0B9-53B58D34B901}">
  <ds:schemaRefs>
    <ds:schemaRef ds:uri="56b0d8cf-e3f5-4360-9eab-4c70723eb45d"/>
    <ds:schemaRef ds:uri="db14e79a-e3b9-441c-b692-1a9e1e2f9e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2C11E2-4D43-497D-AE48-BDC1595B5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2100</Words>
  <Application>Microsoft Office PowerPoint</Application>
  <PresentationFormat>Ευρεία οθόνη</PresentationFormat>
  <Paragraphs>205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Θέμα του Office</vt:lpstr>
      <vt:lpstr>Οικονομικά των Θαλάσσιων Μεταφορών  </vt:lpstr>
      <vt:lpstr>Παρουσίαση του PowerPoint</vt:lpstr>
      <vt:lpstr>Η Συμβολή της Ναυτιλίας στην ελληνική οικονομία | Μια εισαγωγή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Ορισμός Ζήτησης για ναυτιλιακές υπηρεσίες</vt:lpstr>
      <vt:lpstr>Ορισμός Ζήτησης για ναυτιλιακές υπηρεσίες</vt:lpstr>
      <vt:lpstr>Παρουσίαση του PowerPoint</vt:lpstr>
      <vt:lpstr>Ορισμός Ζήτησης για ναυτιλιακές υπηρεσίες</vt:lpstr>
      <vt:lpstr>Χρησιμότητα &amp; ναυτιλιακές υπηρεσίες</vt:lpstr>
      <vt:lpstr>Ορισμός Προσφοράς για ναυτιλιακές υπηρεσίες</vt:lpstr>
      <vt:lpstr>Παρουσίαση του PowerPoint</vt:lpstr>
      <vt:lpstr>Ορισμός Προσφοράς για ναυτιλιακές υπηρεσίες</vt:lpstr>
      <vt:lpstr>Ορισμός Προσφοράς για ναυτιλιακές υπηρεσίες</vt:lpstr>
      <vt:lpstr>Παράγοντες Προσφοράς για ναυτιλιακές υπηρεσίες</vt:lpstr>
      <vt:lpstr>1. Η ναυπήγηση νεότευκτων πλοίων </vt:lpstr>
      <vt:lpstr>2. Διάλυση πλοίων </vt:lpstr>
      <vt:lpstr>2. Διάλυση πλοίων </vt:lpstr>
      <vt:lpstr>3. Αλλαγές στην ταχύτητα πλεύσης </vt:lpstr>
      <vt:lpstr>4. Παροπλισμός χωρητικότητας πλοίων </vt:lpstr>
      <vt:lpstr>Η Διάρθρωση του Κόστους σε ένα υποθετικό Πλοίο</vt:lpstr>
      <vt:lpstr>Βασική Δομή της Ναυτιλιακής Αγοράς</vt:lpstr>
      <vt:lpstr>Οι κλάδοι της Ναυτιλιακής Βιομηχανίας</vt:lpstr>
      <vt:lpstr>Η Αγορά Χύδην Ξηρού Φορτίου  </vt:lpstr>
      <vt:lpstr>Η Αγορά Χύδην Ξηρού Φορτίου | Ναυλώσεις  </vt:lpstr>
      <vt:lpstr>2. Η Αγορά των Δεξαμενόπλοιων (Χύδην Υγρού Φορτίου)  </vt:lpstr>
      <vt:lpstr>3. Η Ναυτιλία Γραμμών  </vt:lpstr>
      <vt:lpstr>Επίπεδα Εμπορικής Δραστηριότητας ανά Τύπο Πλοίου</vt:lpstr>
      <vt:lpstr>Βιβλιογραφία - 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των Θαλάσσιων Μεταφορών</dc:title>
  <dc:creator>ΠΑΝΑΓΙΩΤΗΣ ΚΑΛΗΜΕΡΗΣ</dc:creator>
  <cp:lastModifiedBy>Κων/νος Μπίθας</cp:lastModifiedBy>
  <cp:revision>315</cp:revision>
  <dcterms:created xsi:type="dcterms:W3CDTF">2023-11-22T13:40:51Z</dcterms:created>
  <dcterms:modified xsi:type="dcterms:W3CDTF">2023-11-29T12:16:56Z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0x0101005428F48CCADA3741B3908F515FB26DA2</vt:lpwstr>
  </property>
</Properties>
</file>