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6"/>
  </p:notesMasterIdLst>
  <p:sldIdLst>
    <p:sldId id="256" r:id="rId2"/>
    <p:sldId id="302" r:id="rId3"/>
    <p:sldId id="303" r:id="rId4"/>
    <p:sldId id="259" r:id="rId5"/>
    <p:sldId id="262" r:id="rId6"/>
    <p:sldId id="257" r:id="rId7"/>
    <p:sldId id="258" r:id="rId8"/>
    <p:sldId id="261" r:id="rId9"/>
    <p:sldId id="260" r:id="rId10"/>
    <p:sldId id="266" r:id="rId11"/>
    <p:sldId id="269" r:id="rId12"/>
    <p:sldId id="270" r:id="rId13"/>
    <p:sldId id="304" r:id="rId14"/>
    <p:sldId id="275" r:id="rId15"/>
    <p:sldId id="274" r:id="rId16"/>
    <p:sldId id="284" r:id="rId17"/>
    <p:sldId id="276" r:id="rId18"/>
    <p:sldId id="277" r:id="rId19"/>
    <p:sldId id="281" r:id="rId20"/>
    <p:sldId id="285" r:id="rId21"/>
    <p:sldId id="295" r:id="rId22"/>
    <p:sldId id="286" r:id="rId23"/>
    <p:sldId id="289" r:id="rId24"/>
    <p:sldId id="290" r:id="rId25"/>
    <p:sldId id="291" r:id="rId26"/>
    <p:sldId id="287" r:id="rId27"/>
    <p:sldId id="292" r:id="rId28"/>
    <p:sldId id="288" r:id="rId29"/>
    <p:sldId id="293" r:id="rId30"/>
    <p:sldId id="294" r:id="rId31"/>
    <p:sldId id="278" r:id="rId32"/>
    <p:sldId id="305" r:id="rId33"/>
    <p:sldId id="306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&#916;&#953;&#948;&#945;&#954;&#964;&#959;&#961;&#953;&#954;&#972;_Post-doc_research\Papers%20&amp;%20abstracts\Science%20of%20the%20Total%20Environment\Empirical%20Estimates\Global%20MI_1900-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&#916;&#953;&#948;&#945;&#954;&#964;&#959;&#961;&#953;&#954;&#972;_Post-doc_research\Papers%20&amp;%20abstracts\Science%20of%20the%20Total%20Environment\Empirical%20Estimates\USA_total%20material%201870-200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&#916;&#953;&#948;&#945;&#954;&#964;&#959;&#961;&#953;&#954;&#972;_Post-doc_research\Papers%20&amp;%20abstracts\Science%20of%20the%20Total%20Environment\Empirical%20Estimates\Japan_Total%20material%201878-2005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Phd%20&#916;&#953;&#948;&#945;&#954;&#964;&#959;&#961;&#953;&#954;&#972;_Post-doc_research\Papers%20&amp;%20abstracts\Science%20of%20the%20Total%20Environment\Empirical%20Estimates\SERI_selected_countries_Chapt_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&#916;&#953;&#948;&#945;&#954;&#964;&#959;&#961;&#953;&#954;&#972;_Post-doc_research\Papers%20&amp;%20abstracts\Alternative%20welfare%20measurements\Ecological%20Economics_2nd.Submission\REVISION_1\Final_Revised%20Submission\Figures_ECOLEC_R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dirty="0"/>
              <a:t>World Material Intensity 1900-2009</a:t>
            </a:r>
          </a:p>
        </c:rich>
      </c:tx>
      <c:layout>
        <c:manualLayout>
          <c:xMode val="edge"/>
          <c:yMode val="edge"/>
          <c:x val="0.30836729171740129"/>
          <c:y val="4.40754886982410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58914581276928"/>
          <c:y val="0.10328662175080176"/>
          <c:w val="0.82778944069288229"/>
          <c:h val="0.84507235977928719"/>
        </c:manualLayout>
      </c:layout>
      <c:lineChart>
        <c:grouping val="standard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World DMC/GDP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Data!$A$4:$A$113</c:f>
              <c:numCache>
                <c:formatCode>0</c:formatCode>
                <c:ptCount val="11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</c:numCache>
            </c:numRef>
          </c:cat>
          <c:val>
            <c:numRef>
              <c:f>Data!$J$4:$J$113</c:f>
              <c:numCache>
                <c:formatCode>#,##0.0</c:formatCode>
                <c:ptCount val="110"/>
                <c:pt idx="0">
                  <c:v>1</c:v>
                </c:pt>
                <c:pt idx="1">
                  <c:v>0.9874736763307882</c:v>
                </c:pt>
                <c:pt idx="2">
                  <c:v>0.97533993406481889</c:v>
                </c:pt>
                <c:pt idx="3">
                  <c:v>0.9733488433057389</c:v>
                </c:pt>
                <c:pt idx="4">
                  <c:v>0.9606741718695132</c:v>
                </c:pt>
                <c:pt idx="5">
                  <c:v>0.95771281792099339</c:v>
                </c:pt>
                <c:pt idx="6">
                  <c:v>0.95363839096046576</c:v>
                </c:pt>
                <c:pt idx="7">
                  <c:v>0.96025319173615931</c:v>
                </c:pt>
                <c:pt idx="8">
                  <c:v>0.9373952006134727</c:v>
                </c:pt>
                <c:pt idx="9">
                  <c:v>0.93442996371191578</c:v>
                </c:pt>
                <c:pt idx="10">
                  <c:v>0.93184660817391696</c:v>
                </c:pt>
                <c:pt idx="11">
                  <c:v>0.92443886953697352</c:v>
                </c:pt>
                <c:pt idx="12">
                  <c:v>0.92654723344131396</c:v>
                </c:pt>
                <c:pt idx="13">
                  <c:v>0.93169677231895554</c:v>
                </c:pt>
                <c:pt idx="14">
                  <c:v>0.88973975348560086</c:v>
                </c:pt>
                <c:pt idx="15">
                  <c:v>0.87294331229295374</c:v>
                </c:pt>
                <c:pt idx="16">
                  <c:v>0.87483872367476412</c:v>
                </c:pt>
                <c:pt idx="17">
                  <c:v>0.86883146769414743</c:v>
                </c:pt>
                <c:pt idx="18">
                  <c:v>0.85023329209816323</c:v>
                </c:pt>
                <c:pt idx="19">
                  <c:v>0.81253355060546584</c:v>
                </c:pt>
                <c:pt idx="20">
                  <c:v>0.82759095717350295</c:v>
                </c:pt>
                <c:pt idx="21">
                  <c:v>0.78647477612801486</c:v>
                </c:pt>
                <c:pt idx="22">
                  <c:v>0.79946779511320254</c:v>
                </c:pt>
                <c:pt idx="23">
                  <c:v>0.81455388198233092</c:v>
                </c:pt>
                <c:pt idx="24">
                  <c:v>0.81106435559474521</c:v>
                </c:pt>
                <c:pt idx="25">
                  <c:v>0.81192451238835295</c:v>
                </c:pt>
                <c:pt idx="26">
                  <c:v>0.80644610389328653</c:v>
                </c:pt>
                <c:pt idx="27">
                  <c:v>0.81149377349821061</c:v>
                </c:pt>
                <c:pt idx="28">
                  <c:v>0.81994442052660399</c:v>
                </c:pt>
                <c:pt idx="29">
                  <c:v>0.81664202329230551</c:v>
                </c:pt>
                <c:pt idx="30">
                  <c:v>0.79062605089797056</c:v>
                </c:pt>
                <c:pt idx="31">
                  <c:v>0.75345021972876469</c:v>
                </c:pt>
                <c:pt idx="32">
                  <c:v>0.71790228151484548</c:v>
                </c:pt>
                <c:pt idx="33">
                  <c:v>0.71735670433727527</c:v>
                </c:pt>
                <c:pt idx="34">
                  <c:v>0.72937620517303747</c:v>
                </c:pt>
                <c:pt idx="35">
                  <c:v>0.73466990215699746</c:v>
                </c:pt>
                <c:pt idx="36">
                  <c:v>0.74253373241699538</c:v>
                </c:pt>
                <c:pt idx="37">
                  <c:v>0.76051237975215846</c:v>
                </c:pt>
                <c:pt idx="38">
                  <c:v>0.7359286906944803</c:v>
                </c:pt>
                <c:pt idx="39">
                  <c:v>0.74796959654383088</c:v>
                </c:pt>
                <c:pt idx="40">
                  <c:v>0.75183859784034512</c:v>
                </c:pt>
                <c:pt idx="41">
                  <c:v>0.7543084338005337</c:v>
                </c:pt>
                <c:pt idx="42">
                  <c:v>0.74476243580441892</c:v>
                </c:pt>
                <c:pt idx="43">
                  <c:v>0.73906889300386558</c:v>
                </c:pt>
                <c:pt idx="44">
                  <c:v>0.72037463321694351</c:v>
                </c:pt>
                <c:pt idx="45">
                  <c:v>0.68051070935053692</c:v>
                </c:pt>
                <c:pt idx="46">
                  <c:v>0.68982452198451671</c:v>
                </c:pt>
                <c:pt idx="47">
                  <c:v>0.71016224066959444</c:v>
                </c:pt>
                <c:pt idx="48">
                  <c:v>0.7219184525315232</c:v>
                </c:pt>
                <c:pt idx="49">
                  <c:v>0.71677107899297432</c:v>
                </c:pt>
                <c:pt idx="50">
                  <c:v>0.73460605091302777</c:v>
                </c:pt>
                <c:pt idx="51">
                  <c:v>0.7195067551252573</c:v>
                </c:pt>
                <c:pt idx="52">
                  <c:v>0.70343359687216622</c:v>
                </c:pt>
                <c:pt idx="53">
                  <c:v>0.68759478238601179</c:v>
                </c:pt>
                <c:pt idx="54">
                  <c:v>0.68300167642587128</c:v>
                </c:pt>
                <c:pt idx="55">
                  <c:v>0.66779365470694507</c:v>
                </c:pt>
                <c:pt idx="56">
                  <c:v>0.66076521770619268</c:v>
                </c:pt>
                <c:pt idx="57">
                  <c:v>0.65414956017821613</c:v>
                </c:pt>
                <c:pt idx="58">
                  <c:v>0.64801932105942806</c:v>
                </c:pt>
                <c:pt idx="59">
                  <c:v>0.64503837565316879</c:v>
                </c:pt>
                <c:pt idx="60">
                  <c:v>0.63949122338826181</c:v>
                </c:pt>
                <c:pt idx="61">
                  <c:v>0.62991706672001024</c:v>
                </c:pt>
                <c:pt idx="62">
                  <c:v>0.62137235290769111</c:v>
                </c:pt>
                <c:pt idx="63">
                  <c:v>0.61943056295436594</c:v>
                </c:pt>
                <c:pt idx="64">
                  <c:v>0.60895494784656434</c:v>
                </c:pt>
                <c:pt idx="65">
                  <c:v>0.5897860372792314</c:v>
                </c:pt>
                <c:pt idx="66">
                  <c:v>0.5829722610078949</c:v>
                </c:pt>
                <c:pt idx="67">
                  <c:v>0.57410947051799188</c:v>
                </c:pt>
                <c:pt idx="68">
                  <c:v>0.56809900961291393</c:v>
                </c:pt>
                <c:pt idx="69">
                  <c:v>0.55342921110138432</c:v>
                </c:pt>
                <c:pt idx="70">
                  <c:v>0.54963171061873917</c:v>
                </c:pt>
                <c:pt idx="71">
                  <c:v>0.54077552085619285</c:v>
                </c:pt>
                <c:pt idx="72">
                  <c:v>0.53701809121398469</c:v>
                </c:pt>
                <c:pt idx="73">
                  <c:v>0.52663677540014797</c:v>
                </c:pt>
                <c:pt idx="74">
                  <c:v>0.52293803485894474</c:v>
                </c:pt>
                <c:pt idx="75">
                  <c:v>0.51652181620310489</c:v>
                </c:pt>
                <c:pt idx="76">
                  <c:v>0.50762159395325646</c:v>
                </c:pt>
                <c:pt idx="77">
                  <c:v>0.50040220239241728</c:v>
                </c:pt>
                <c:pt idx="78">
                  <c:v>0.49467090403775371</c:v>
                </c:pt>
                <c:pt idx="79">
                  <c:v>0.48925303342187243</c:v>
                </c:pt>
                <c:pt idx="80">
                  <c:v>0.48155089710752186</c:v>
                </c:pt>
                <c:pt idx="81">
                  <c:v>0.47507259206946117</c:v>
                </c:pt>
                <c:pt idx="82">
                  <c:v>0.47426218771486184</c:v>
                </c:pt>
                <c:pt idx="83">
                  <c:v>0.46510859874024446</c:v>
                </c:pt>
                <c:pt idx="84">
                  <c:v>0.46164135274436013</c:v>
                </c:pt>
                <c:pt idx="85">
                  <c:v>0.4580335614394031</c:v>
                </c:pt>
                <c:pt idx="86">
                  <c:v>0.45315777063656493</c:v>
                </c:pt>
                <c:pt idx="87">
                  <c:v>0.44629773868318179</c:v>
                </c:pt>
                <c:pt idx="88">
                  <c:v>0.44063761208874541</c:v>
                </c:pt>
                <c:pt idx="89">
                  <c:v>0.43056659349969295</c:v>
                </c:pt>
                <c:pt idx="90">
                  <c:v>0.42475647578382214</c:v>
                </c:pt>
                <c:pt idx="91">
                  <c:v>0.42945987994513413</c:v>
                </c:pt>
                <c:pt idx="92">
                  <c:v>0.41654386771706353</c:v>
                </c:pt>
                <c:pt idx="93">
                  <c:v>0.41818668579209972</c:v>
                </c:pt>
                <c:pt idx="94">
                  <c:v>0.41312396273001428</c:v>
                </c:pt>
                <c:pt idx="95">
                  <c:v>0.40686861268932761</c:v>
                </c:pt>
                <c:pt idx="96">
                  <c:v>0.40416894332658937</c:v>
                </c:pt>
                <c:pt idx="97">
                  <c:v>0.39551446059454753</c:v>
                </c:pt>
                <c:pt idx="98">
                  <c:v>0.3914866258349553</c:v>
                </c:pt>
                <c:pt idx="99">
                  <c:v>0.3854321974901761</c:v>
                </c:pt>
                <c:pt idx="100">
                  <c:v>0.37525553659241295</c:v>
                </c:pt>
                <c:pt idx="101">
                  <c:v>0.37248218946649203</c:v>
                </c:pt>
                <c:pt idx="102">
                  <c:v>0.36927395576784072</c:v>
                </c:pt>
                <c:pt idx="103">
                  <c:v>0.36855810812570433</c:v>
                </c:pt>
                <c:pt idx="104">
                  <c:v>0.36909727663158531</c:v>
                </c:pt>
                <c:pt idx="105">
                  <c:v>0.36722639926406353</c:v>
                </c:pt>
                <c:pt idx="106">
                  <c:v>0.36644213064840836</c:v>
                </c:pt>
                <c:pt idx="107">
                  <c:v>0.36594918183867142</c:v>
                </c:pt>
                <c:pt idx="108">
                  <c:v>0.36324269512976892</c:v>
                </c:pt>
                <c:pt idx="109">
                  <c:v>0.37305034743137178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6D5-458A-B925-8D441D7771EA}"/>
            </c:ext>
          </c:extLst>
        </c:ser>
        <c:ser>
          <c:idx val="1"/>
          <c:order val="1"/>
          <c:tx>
            <c:strRef>
              <c:f>Data!$K$1</c:f>
              <c:strCache>
                <c:ptCount val="1"/>
                <c:pt idx="0">
                  <c:v>World DMC/[GDP per capita]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Data!$A$4:$A$113</c:f>
              <c:numCache>
                <c:formatCode>0</c:formatCode>
                <c:ptCount val="11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</c:numCache>
            </c:numRef>
          </c:cat>
          <c:val>
            <c:numRef>
              <c:f>Data!$L$4:$L$113</c:f>
              <c:numCache>
                <c:formatCode>#,##0.0</c:formatCode>
                <c:ptCount val="110"/>
                <c:pt idx="0">
                  <c:v>1</c:v>
                </c:pt>
                <c:pt idx="1">
                  <c:v>0.99853520987151256</c:v>
                </c:pt>
                <c:pt idx="2">
                  <c:v>0.99719116038682998</c:v>
                </c:pt>
                <c:pt idx="3">
                  <c:v>1.006058771079384</c:v>
                </c:pt>
                <c:pt idx="4">
                  <c:v>1.0037194897490871</c:v>
                </c:pt>
                <c:pt idx="5">
                  <c:v>1.011353602033735</c:v>
                </c:pt>
                <c:pt idx="6">
                  <c:v>1.0177334851397559</c:v>
                </c:pt>
                <c:pt idx="7">
                  <c:v>1.0355494877266715</c:v>
                </c:pt>
                <c:pt idx="8">
                  <c:v>1.0213996957289604</c:v>
                </c:pt>
                <c:pt idx="9">
                  <c:v>1.0286360754243615</c:v>
                </c:pt>
                <c:pt idx="10">
                  <c:v>1.036230681979581</c:v>
                </c:pt>
                <c:pt idx="11">
                  <c:v>1.0383485664486118</c:v>
                </c:pt>
                <c:pt idx="12">
                  <c:v>1.0510957682987863</c:v>
                </c:pt>
                <c:pt idx="13">
                  <c:v>1.0673742485592475</c:v>
                </c:pt>
                <c:pt idx="14">
                  <c:v>1.0305982444982127</c:v>
                </c:pt>
                <c:pt idx="15">
                  <c:v>1.0222205037399836</c:v>
                </c:pt>
                <c:pt idx="16">
                  <c:v>1.0355419086334452</c:v>
                </c:pt>
                <c:pt idx="17">
                  <c:v>1.0394567884335717</c:v>
                </c:pt>
                <c:pt idx="18">
                  <c:v>1.0279958353958432</c:v>
                </c:pt>
                <c:pt idx="19">
                  <c:v>0.99272522490137283</c:v>
                </c:pt>
                <c:pt idx="20">
                  <c:v>1.0216241270041613</c:v>
                </c:pt>
                <c:pt idx="21">
                  <c:v>0.98084854967445101</c:v>
                </c:pt>
                <c:pt idx="22">
                  <c:v>1.0071981343354743</c:v>
                </c:pt>
                <c:pt idx="23">
                  <c:v>1.0365409700012758</c:v>
                </c:pt>
                <c:pt idx="24">
                  <c:v>1.0423930179188132</c:v>
                </c:pt>
                <c:pt idx="25">
                  <c:v>1.0538019817586686</c:v>
                </c:pt>
                <c:pt idx="26">
                  <c:v>1.0569254749573385</c:v>
                </c:pt>
                <c:pt idx="27">
                  <c:v>1.0738389435547733</c:v>
                </c:pt>
                <c:pt idx="28">
                  <c:v>1.0954268232303217</c:v>
                </c:pt>
                <c:pt idx="29">
                  <c:v>1.1013782392751481</c:v>
                </c:pt>
                <c:pt idx="30">
                  <c:v>1.0763245478159205</c:v>
                </c:pt>
                <c:pt idx="31">
                  <c:v>1.0352763851189637</c:v>
                </c:pt>
                <c:pt idx="32">
                  <c:v>0.99554214619534298</c:v>
                </c:pt>
                <c:pt idx="33">
                  <c:v>1.0038889667280131</c:v>
                </c:pt>
                <c:pt idx="34">
                  <c:v>1.0299653139280409</c:v>
                </c:pt>
                <c:pt idx="35">
                  <c:v>1.046763739793801</c:v>
                </c:pt>
                <c:pt idx="36">
                  <c:v>1.0673910842847298</c:v>
                </c:pt>
                <c:pt idx="37">
                  <c:v>1.1028864085271746</c:v>
                </c:pt>
                <c:pt idx="38">
                  <c:v>1.0765744970949098</c:v>
                </c:pt>
                <c:pt idx="39">
                  <c:v>1.1036807596614504</c:v>
                </c:pt>
                <c:pt idx="40">
                  <c:v>1.1189307128354786</c:v>
                </c:pt>
                <c:pt idx="41">
                  <c:v>1.132178786370345</c:v>
                </c:pt>
                <c:pt idx="42">
                  <c:v>1.1273019033722116</c:v>
                </c:pt>
                <c:pt idx="43">
                  <c:v>1.1280628563828674</c:v>
                </c:pt>
                <c:pt idx="44">
                  <c:v>1.1086709421231928</c:v>
                </c:pt>
                <c:pt idx="45">
                  <c:v>1.0559553777289703</c:v>
                </c:pt>
                <c:pt idx="46">
                  <c:v>1.0791617197022969</c:v>
                </c:pt>
                <c:pt idx="47">
                  <c:v>1.1199901476673992</c:v>
                </c:pt>
                <c:pt idx="48">
                  <c:v>1.1476920405310078</c:v>
                </c:pt>
                <c:pt idx="49">
                  <c:v>1.1486048065639776</c:v>
                </c:pt>
                <c:pt idx="50">
                  <c:v>1.1865071207809483</c:v>
                </c:pt>
                <c:pt idx="51">
                  <c:v>1.1823382461229128</c:v>
                </c:pt>
                <c:pt idx="52">
                  <c:v>1.1769050704382986</c:v>
                </c:pt>
                <c:pt idx="53">
                  <c:v>1.1716504627941595</c:v>
                </c:pt>
                <c:pt idx="54">
                  <c:v>1.1861491002819062</c:v>
                </c:pt>
                <c:pt idx="55">
                  <c:v>1.1820374235721847</c:v>
                </c:pt>
                <c:pt idx="56">
                  <c:v>1.1922007208687084</c:v>
                </c:pt>
                <c:pt idx="57">
                  <c:v>1.2043102467577991</c:v>
                </c:pt>
                <c:pt idx="58">
                  <c:v>1.2175992573666345</c:v>
                </c:pt>
                <c:pt idx="59">
                  <c:v>1.2353416820012031</c:v>
                </c:pt>
                <c:pt idx="60">
                  <c:v>1.2433497757122749</c:v>
                </c:pt>
                <c:pt idx="61">
                  <c:v>1.2431320585976704</c:v>
                </c:pt>
                <c:pt idx="62">
                  <c:v>1.248624929236372</c:v>
                </c:pt>
                <c:pt idx="63">
                  <c:v>1.2676617064565532</c:v>
                </c:pt>
                <c:pt idx="64">
                  <c:v>1.2698339076196627</c:v>
                </c:pt>
                <c:pt idx="65">
                  <c:v>1.254020009751208</c:v>
                </c:pt>
                <c:pt idx="66">
                  <c:v>1.2647907833312957</c:v>
                </c:pt>
                <c:pt idx="67">
                  <c:v>1.271661021159626</c:v>
                </c:pt>
                <c:pt idx="68">
                  <c:v>1.2850897480026227</c:v>
                </c:pt>
                <c:pt idx="69">
                  <c:v>1.2784427777857434</c:v>
                </c:pt>
                <c:pt idx="70">
                  <c:v>1.2961986556723799</c:v>
                </c:pt>
                <c:pt idx="71">
                  <c:v>1.3015262703408508</c:v>
                </c:pt>
                <c:pt idx="72">
                  <c:v>1.3186521057920755</c:v>
                </c:pt>
                <c:pt idx="73">
                  <c:v>1.3188461789355599</c:v>
                </c:pt>
                <c:pt idx="74">
                  <c:v>1.3350073039358521</c:v>
                </c:pt>
                <c:pt idx="75">
                  <c:v>1.3435912329654505</c:v>
                </c:pt>
                <c:pt idx="76">
                  <c:v>1.3447552851470204</c:v>
                </c:pt>
                <c:pt idx="77">
                  <c:v>1.3494293555696153</c:v>
                </c:pt>
                <c:pt idx="78">
                  <c:v>1.3575250915876669</c:v>
                </c:pt>
                <c:pt idx="79">
                  <c:v>1.3662533529940539</c:v>
                </c:pt>
                <c:pt idx="80">
                  <c:v>1.3684685677805097</c:v>
                </c:pt>
                <c:pt idx="81">
                  <c:v>1.3739728821938424</c:v>
                </c:pt>
                <c:pt idx="82">
                  <c:v>1.3959718360370696</c:v>
                </c:pt>
                <c:pt idx="83">
                  <c:v>1.3933944150227067</c:v>
                </c:pt>
                <c:pt idx="84">
                  <c:v>1.4077093816932251</c:v>
                </c:pt>
                <c:pt idx="85">
                  <c:v>1.4217263064439547</c:v>
                </c:pt>
                <c:pt idx="86">
                  <c:v>1.4318737820648122</c:v>
                </c:pt>
                <c:pt idx="87">
                  <c:v>1.4355574458100735</c:v>
                </c:pt>
                <c:pt idx="88">
                  <c:v>1.4425947236974339</c:v>
                </c:pt>
                <c:pt idx="89">
                  <c:v>1.4341804565458331</c:v>
                </c:pt>
                <c:pt idx="90">
                  <c:v>1.4387211615809905</c:v>
                </c:pt>
                <c:pt idx="91">
                  <c:v>1.4783780814729113</c:v>
                </c:pt>
                <c:pt idx="92">
                  <c:v>1.4593252966306578</c:v>
                </c:pt>
                <c:pt idx="93">
                  <c:v>1.4874744079904105</c:v>
                </c:pt>
                <c:pt idx="94">
                  <c:v>1.4913086999880618</c:v>
                </c:pt>
                <c:pt idx="95">
                  <c:v>1.4900187539701391</c:v>
                </c:pt>
                <c:pt idx="96">
                  <c:v>1.5010609396202448</c:v>
                </c:pt>
                <c:pt idx="97">
                  <c:v>1.4891681415107962</c:v>
                </c:pt>
                <c:pt idx="98">
                  <c:v>1.493833207795173</c:v>
                </c:pt>
                <c:pt idx="99">
                  <c:v>1.490073073291682</c:v>
                </c:pt>
                <c:pt idx="100">
                  <c:v>1.4694107441097597</c:v>
                </c:pt>
                <c:pt idx="101">
                  <c:v>1.4769494750897716</c:v>
                </c:pt>
                <c:pt idx="102">
                  <c:v>1.4823455514345878</c:v>
                </c:pt>
                <c:pt idx="103">
                  <c:v>1.4974975125198104</c:v>
                </c:pt>
                <c:pt idx="104">
                  <c:v>1.5177611282081229</c:v>
                </c:pt>
                <c:pt idx="105">
                  <c:v>1.5281264793319114</c:v>
                </c:pt>
                <c:pt idx="106">
                  <c:v>1.5429820614867436</c:v>
                </c:pt>
                <c:pt idx="107">
                  <c:v>1.5590847059324395</c:v>
                </c:pt>
                <c:pt idx="108">
                  <c:v>1.5656675873772981</c:v>
                </c:pt>
                <c:pt idx="109">
                  <c:v>1.6265818442985056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6D5-458A-B925-8D441D777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835968"/>
        <c:axId val="112838144"/>
      </c:lineChart>
      <c:catAx>
        <c:axId val="112835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90869983717788705"/>
              <c:y val="0.554887927741426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12838144"/>
        <c:crossesAt val="1"/>
        <c:auto val="1"/>
        <c:lblAlgn val="ctr"/>
        <c:lblOffset val="100"/>
        <c:tickLblSkip val="10"/>
        <c:tickMarkSkip val="10"/>
        <c:noMultiLvlLbl val="0"/>
      </c:catAx>
      <c:valAx>
        <c:axId val="112838144"/>
        <c:scaling>
          <c:orientation val="minMax"/>
          <c:max val="1.7"/>
          <c:min val="0.2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Indexed 1900=1</a:t>
                </a:r>
              </a:p>
            </c:rich>
          </c:tx>
          <c:layout>
            <c:manualLayout>
              <c:xMode val="edge"/>
              <c:yMode val="edge"/>
              <c:x val="1.3303747990405309E-2"/>
              <c:y val="0.37913595307628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12835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633419110282446"/>
          <c:y val="0.67371039887619688"/>
          <c:w val="0.37262944871617071"/>
          <c:h val="0.2984434340073688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2000"/>
              <a:t>USA Material Intensity for 1870-2005</a:t>
            </a:r>
          </a:p>
        </c:rich>
      </c:tx>
      <c:layout>
        <c:manualLayout>
          <c:xMode val="edge"/>
          <c:yMode val="edge"/>
          <c:x val="0.24766178421245733"/>
          <c:y val="2.037560645828362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453125"/>
          <c:y val="0.11959317249416671"/>
          <c:w val="0.794921875"/>
          <c:h val="0.78371696017453929"/>
        </c:manualLayout>
      </c:layout>
      <c:lineChart>
        <c:grouping val="standard"/>
        <c:varyColors val="0"/>
        <c:ser>
          <c:idx val="0"/>
          <c:order val="0"/>
          <c:tx>
            <c:strRef>
              <c:f>Data!$K$1</c:f>
              <c:strCache>
                <c:ptCount val="1"/>
                <c:pt idx="0">
                  <c:v>USA DMC/GDP</c:v>
                </c:pt>
              </c:strCache>
            </c:strRef>
          </c:tx>
          <c:spPr>
            <a:ln w="34925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Data!$A$4:$A$139</c:f>
              <c:numCache>
                <c:formatCode>General</c:formatCode>
                <c:ptCount val="136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</c:numCache>
            </c:numRef>
          </c:cat>
          <c:val>
            <c:numRef>
              <c:f>Data!$L$4:$L$139</c:f>
              <c:numCache>
                <c:formatCode>0.00</c:formatCode>
                <c:ptCount val="136"/>
                <c:pt idx="0" formatCode="General">
                  <c:v>1</c:v>
                </c:pt>
                <c:pt idx="1">
                  <c:v>0.97271380233405647</c:v>
                </c:pt>
                <c:pt idx="2">
                  <c:v>0.98588322360499359</c:v>
                </c:pt>
                <c:pt idx="3">
                  <c:v>0.91458513873294489</c:v>
                </c:pt>
                <c:pt idx="4">
                  <c:v>0.9368390456632355</c:v>
                </c:pt>
                <c:pt idx="5">
                  <c:v>0.95906811953323523</c:v>
                </c:pt>
                <c:pt idx="6">
                  <c:v>0.96154673142110458</c:v>
                </c:pt>
                <c:pt idx="7">
                  <c:v>0.98571770934023351</c:v>
                </c:pt>
                <c:pt idx="8">
                  <c:v>0.97600692571875602</c:v>
                </c:pt>
                <c:pt idx="9">
                  <c:v>0.92964943261013133</c:v>
                </c:pt>
                <c:pt idx="10">
                  <c:v>0.86936351471029694</c:v>
                </c:pt>
                <c:pt idx="11">
                  <c:v>0.79883450420078672</c:v>
                </c:pt>
                <c:pt idx="12">
                  <c:v>0.85193138652896616</c:v>
                </c:pt>
                <c:pt idx="13">
                  <c:v>0.83583421430951654</c:v>
                </c:pt>
                <c:pt idx="14">
                  <c:v>0.88000528160580205</c:v>
                </c:pt>
                <c:pt idx="15">
                  <c:v>0.88248528519986025</c:v>
                </c:pt>
                <c:pt idx="16">
                  <c:v>0.85869791136912288</c:v>
                </c:pt>
                <c:pt idx="17">
                  <c:v>0.8330212765184084</c:v>
                </c:pt>
                <c:pt idx="18">
                  <c:v>0.92669530786570375</c:v>
                </c:pt>
                <c:pt idx="19">
                  <c:v>0.88485924807368921</c:v>
                </c:pt>
                <c:pt idx="20">
                  <c:v>0.8306940674293779</c:v>
                </c:pt>
                <c:pt idx="21">
                  <c:v>0.898422864595538</c:v>
                </c:pt>
                <c:pt idx="22">
                  <c:v>0.78657356170710258</c:v>
                </c:pt>
                <c:pt idx="23">
                  <c:v>0.81271804736236541</c:v>
                </c:pt>
                <c:pt idx="24">
                  <c:v>0.80410932201137708</c:v>
                </c:pt>
                <c:pt idx="25">
                  <c:v>0.81490083776614597</c:v>
                </c:pt>
                <c:pt idx="26">
                  <c:v>0.83728140688620378</c:v>
                </c:pt>
                <c:pt idx="27">
                  <c:v>0.7564354219574585</c:v>
                </c:pt>
                <c:pt idx="28">
                  <c:v>0.77993302631590544</c:v>
                </c:pt>
                <c:pt idx="29">
                  <c:v>0.76924407003613959</c:v>
                </c:pt>
                <c:pt idx="30">
                  <c:v>0.80034117856427911</c:v>
                </c:pt>
                <c:pt idx="31">
                  <c:v>0.70282821506912163</c:v>
                </c:pt>
                <c:pt idx="32">
                  <c:v>0.78566225813905455</c:v>
                </c:pt>
                <c:pt idx="33">
                  <c:v>0.7662750084438279</c:v>
                </c:pt>
                <c:pt idx="34">
                  <c:v>0.79227424890717313</c:v>
                </c:pt>
                <c:pt idx="35">
                  <c:v>0.79584425000272563</c:v>
                </c:pt>
                <c:pt idx="36">
                  <c:v>0.74916686318214165</c:v>
                </c:pt>
                <c:pt idx="37">
                  <c:v>0.75154724686781016</c:v>
                </c:pt>
                <c:pt idx="38">
                  <c:v>0.76852828827372188</c:v>
                </c:pt>
                <c:pt idx="39">
                  <c:v>0.74270800458325659</c:v>
                </c:pt>
                <c:pt idx="40">
                  <c:v>0.77717063549505916</c:v>
                </c:pt>
                <c:pt idx="41">
                  <c:v>0.72576051735699121</c:v>
                </c:pt>
                <c:pt idx="42">
                  <c:v>0.75147479428666686</c:v>
                </c:pt>
                <c:pt idx="43">
                  <c:v>0.72012216679679564</c:v>
                </c:pt>
                <c:pt idx="44">
                  <c:v>0.75923117474613089</c:v>
                </c:pt>
                <c:pt idx="45">
                  <c:v>0.78425875702736036</c:v>
                </c:pt>
                <c:pt idx="46">
                  <c:v>0.70496935039636477</c:v>
                </c:pt>
                <c:pt idx="47">
                  <c:v>0.77503864639812692</c:v>
                </c:pt>
                <c:pt idx="48">
                  <c:v>0.69870341824204019</c:v>
                </c:pt>
                <c:pt idx="49">
                  <c:v>0.64384056479090757</c:v>
                </c:pt>
                <c:pt idx="50">
                  <c:v>0.71875863727939659</c:v>
                </c:pt>
                <c:pt idx="51">
                  <c:v>0.65202181313385166</c:v>
                </c:pt>
                <c:pt idx="52">
                  <c:v>0.65428447269619383</c:v>
                </c:pt>
                <c:pt idx="53">
                  <c:v>0.67200904741835443</c:v>
                </c:pt>
                <c:pt idx="54">
                  <c:v>0.61885640326468661</c:v>
                </c:pt>
                <c:pt idx="55">
                  <c:v>0.63573488767289366</c:v>
                </c:pt>
                <c:pt idx="56">
                  <c:v>0.60792147246092054</c:v>
                </c:pt>
                <c:pt idx="57">
                  <c:v>0.60029315081159207</c:v>
                </c:pt>
                <c:pt idx="58">
                  <c:v>0.59831125543760255</c:v>
                </c:pt>
                <c:pt idx="59">
                  <c:v>0.57982599706927451</c:v>
                </c:pt>
                <c:pt idx="60">
                  <c:v>0.57994243071618623</c:v>
                </c:pt>
                <c:pt idx="61">
                  <c:v>0.56409869486027397</c:v>
                </c:pt>
                <c:pt idx="62">
                  <c:v>0.57530064560961058</c:v>
                </c:pt>
                <c:pt idx="63">
                  <c:v>0.57082648620578125</c:v>
                </c:pt>
                <c:pt idx="64">
                  <c:v>0.52896547204750755</c:v>
                </c:pt>
                <c:pt idx="65">
                  <c:v>0.54347802717301086</c:v>
                </c:pt>
                <c:pt idx="66">
                  <c:v>0.51730571034008199</c:v>
                </c:pt>
                <c:pt idx="67">
                  <c:v>0.55915420739610644</c:v>
                </c:pt>
                <c:pt idx="68">
                  <c:v>0.52253966165940879</c:v>
                </c:pt>
                <c:pt idx="69">
                  <c:v>0.52556596739117967</c:v>
                </c:pt>
                <c:pt idx="70">
                  <c:v>0.52869701077178632</c:v>
                </c:pt>
                <c:pt idx="71">
                  <c:v>0.50021657739503433</c:v>
                </c:pt>
                <c:pt idx="72">
                  <c:v>0.44511255394050397</c:v>
                </c:pt>
                <c:pt idx="73">
                  <c:v>0.35765445997701717</c:v>
                </c:pt>
                <c:pt idx="74">
                  <c:v>0.33118226130362149</c:v>
                </c:pt>
                <c:pt idx="75">
                  <c:v>0.33811794797520878</c:v>
                </c:pt>
                <c:pt idx="76">
                  <c:v>0.44057240992263358</c:v>
                </c:pt>
                <c:pt idx="77">
                  <c:v>0.47656174031383181</c:v>
                </c:pt>
                <c:pt idx="78">
                  <c:v>0.49373964043119634</c:v>
                </c:pt>
                <c:pt idx="79">
                  <c:v>0.44988127706000491</c:v>
                </c:pt>
                <c:pt idx="80">
                  <c:v>0.45594684991743151</c:v>
                </c:pt>
                <c:pt idx="81">
                  <c:v>0.44209866803037656</c:v>
                </c:pt>
                <c:pt idx="82">
                  <c:v>0.43309191739512953</c:v>
                </c:pt>
                <c:pt idx="83">
                  <c:v>0.42712686166012348</c:v>
                </c:pt>
                <c:pt idx="84">
                  <c:v>0.44343347234285968</c:v>
                </c:pt>
                <c:pt idx="85">
                  <c:v>0.44091913588973586</c:v>
                </c:pt>
                <c:pt idx="86">
                  <c:v>0.45304867927667625</c:v>
                </c:pt>
                <c:pt idx="87">
                  <c:v>0.4392213647464327</c:v>
                </c:pt>
                <c:pt idx="88">
                  <c:v>0.44347390952600474</c:v>
                </c:pt>
                <c:pt idx="89">
                  <c:v>0.43182711347081582</c:v>
                </c:pt>
                <c:pt idx="90">
                  <c:v>0.42852593498656788</c:v>
                </c:pt>
                <c:pt idx="91">
                  <c:v>0.41142892504618478</c:v>
                </c:pt>
                <c:pt idx="92">
                  <c:v>0.40420487439808017</c:v>
                </c:pt>
                <c:pt idx="93">
                  <c:v>0.40917640307739112</c:v>
                </c:pt>
                <c:pt idx="94">
                  <c:v>0.40302129804491016</c:v>
                </c:pt>
                <c:pt idx="95">
                  <c:v>0.40096497507724349</c:v>
                </c:pt>
                <c:pt idx="96">
                  <c:v>0.39100006377324548</c:v>
                </c:pt>
                <c:pt idx="97">
                  <c:v>0.38234350108045434</c:v>
                </c:pt>
                <c:pt idx="98">
                  <c:v>0.38302254671125413</c:v>
                </c:pt>
                <c:pt idx="99">
                  <c:v>0.38403591571258344</c:v>
                </c:pt>
                <c:pt idx="100">
                  <c:v>0.39154565104318995</c:v>
                </c:pt>
                <c:pt idx="101">
                  <c:v>0.39343350316874248</c:v>
                </c:pt>
                <c:pt idx="102">
                  <c:v>0.38580165428651458</c:v>
                </c:pt>
                <c:pt idx="103">
                  <c:v>0.38382308289294897</c:v>
                </c:pt>
                <c:pt idx="104">
                  <c:v>0.37481079496445879</c:v>
                </c:pt>
                <c:pt idx="105">
                  <c:v>0.35619312061975894</c:v>
                </c:pt>
                <c:pt idx="106">
                  <c:v>0.3449808218224053</c:v>
                </c:pt>
                <c:pt idx="107">
                  <c:v>0.34395499014676656</c:v>
                </c:pt>
                <c:pt idx="108">
                  <c:v>0.33931635396057358</c:v>
                </c:pt>
                <c:pt idx="109">
                  <c:v>0.33720086184948339</c:v>
                </c:pt>
                <c:pt idx="110">
                  <c:v>0.30643596615403357</c:v>
                </c:pt>
                <c:pt idx="111">
                  <c:v>0.29518824578821823</c:v>
                </c:pt>
                <c:pt idx="112">
                  <c:v>0.28374219454276406</c:v>
                </c:pt>
                <c:pt idx="113">
                  <c:v>0.26616629632105704</c:v>
                </c:pt>
                <c:pt idx="114">
                  <c:v>0.27729904891617274</c:v>
                </c:pt>
                <c:pt idx="115">
                  <c:v>0.27274155815543566</c:v>
                </c:pt>
                <c:pt idx="116">
                  <c:v>0.26330497649162188</c:v>
                </c:pt>
                <c:pt idx="117">
                  <c:v>0.26332631456626576</c:v>
                </c:pt>
                <c:pt idx="118">
                  <c:v>0.252243991920447</c:v>
                </c:pt>
                <c:pt idx="119">
                  <c:v>0.24822688858511222</c:v>
                </c:pt>
                <c:pt idx="120">
                  <c:v>0.25041179949582848</c:v>
                </c:pt>
                <c:pt idx="121">
                  <c:v>0.2385906257362792</c:v>
                </c:pt>
                <c:pt idx="122">
                  <c:v>0.23958685955479597</c:v>
                </c:pt>
                <c:pt idx="123">
                  <c:v>0.23390914898872917</c:v>
                </c:pt>
                <c:pt idx="124">
                  <c:v>0.24481856622392106</c:v>
                </c:pt>
                <c:pt idx="125">
                  <c:v>0.23368902936481806</c:v>
                </c:pt>
                <c:pt idx="126">
                  <c:v>0.23430056420519929</c:v>
                </c:pt>
                <c:pt idx="127">
                  <c:v>0.23313026190412489</c:v>
                </c:pt>
                <c:pt idx="128">
                  <c:v>0.23160398152082839</c:v>
                </c:pt>
                <c:pt idx="129">
                  <c:v>0.22158073172216031</c:v>
                </c:pt>
                <c:pt idx="130">
                  <c:v>0.21434387598819205</c:v>
                </c:pt>
                <c:pt idx="131">
                  <c:v>0.21200984352050722</c:v>
                </c:pt>
                <c:pt idx="132">
                  <c:v>0.20285568014405875</c:v>
                </c:pt>
                <c:pt idx="133">
                  <c:v>0.19892303331571404</c:v>
                </c:pt>
                <c:pt idx="134">
                  <c:v>0.20283945272593207</c:v>
                </c:pt>
                <c:pt idx="135">
                  <c:v>0.19883819703557792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BF3-4ECC-B721-CE687F857E7C}"/>
            </c:ext>
          </c:extLst>
        </c:ser>
        <c:ser>
          <c:idx val="1"/>
          <c:order val="1"/>
          <c:tx>
            <c:strRef>
              <c:f>Data!$N$1</c:f>
              <c:strCache>
                <c:ptCount val="1"/>
                <c:pt idx="0">
                  <c:v>USA DMC/[GDP per Capita]</c:v>
                </c:pt>
              </c:strCache>
            </c:strRef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Data!$A$4:$A$139</c:f>
              <c:numCache>
                <c:formatCode>General</c:formatCode>
                <c:ptCount val="136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</c:numCache>
            </c:numRef>
          </c:cat>
          <c:val>
            <c:numRef>
              <c:f>Data!$P$4:$P$139</c:f>
              <c:numCache>
                <c:formatCode>0.00</c:formatCode>
                <c:ptCount val="136"/>
                <c:pt idx="0" formatCode="_-* #,##0_-;\-* #,##0_-;_-* &quot;-&quot;??_-;_-@_-">
                  <c:v>1</c:v>
                </c:pt>
                <c:pt idx="1">
                  <c:v>0.99789393910416246</c:v>
                </c:pt>
                <c:pt idx="2">
                  <c:v>1.0369500228329478</c:v>
                </c:pt>
                <c:pt idx="3">
                  <c:v>0.98565714763435741</c:v>
                </c:pt>
                <c:pt idx="4">
                  <c:v>1.0339153382034556</c:v>
                </c:pt>
                <c:pt idx="5">
                  <c:v>1.0832747112322143</c:v>
                </c:pt>
                <c:pt idx="6">
                  <c:v>1.1109894786526215</c:v>
                </c:pt>
                <c:pt idx="7">
                  <c:v>1.1644585524622966</c:v>
                </c:pt>
                <c:pt idx="8">
                  <c:v>1.1782522901785577</c:v>
                </c:pt>
                <c:pt idx="9">
                  <c:v>1.1463773782703757</c:v>
                </c:pt>
                <c:pt idx="10">
                  <c:v>1.0949993478603921</c:v>
                </c:pt>
                <c:pt idx="11">
                  <c:v>1.0317886985469729</c:v>
                </c:pt>
                <c:pt idx="12">
                  <c:v>1.1276749221362365</c:v>
                </c:pt>
                <c:pt idx="13">
                  <c:v>1.1331570227827299</c:v>
                </c:pt>
                <c:pt idx="14">
                  <c:v>1.2212457709572162</c:v>
                </c:pt>
                <c:pt idx="15">
                  <c:v>1.2529720909373181</c:v>
                </c:pt>
                <c:pt idx="16">
                  <c:v>1.2467420019773021</c:v>
                </c:pt>
                <c:pt idx="17">
                  <c:v>1.2361614066305122</c:v>
                </c:pt>
                <c:pt idx="18">
                  <c:v>1.4048705511751314</c:v>
                </c:pt>
                <c:pt idx="19">
                  <c:v>1.3698077947563501</c:v>
                </c:pt>
                <c:pt idx="20">
                  <c:v>1.3126236089669678</c:v>
                </c:pt>
                <c:pt idx="21">
                  <c:v>1.4490262871377875</c:v>
                </c:pt>
                <c:pt idx="22">
                  <c:v>1.294352574941952</c:v>
                </c:pt>
                <c:pt idx="23">
                  <c:v>1.363932530556512</c:v>
                </c:pt>
                <c:pt idx="24">
                  <c:v>1.3757815802612898</c:v>
                </c:pt>
                <c:pt idx="25">
                  <c:v>1.4208946320453184</c:v>
                </c:pt>
                <c:pt idx="26">
                  <c:v>1.4872996498465993</c:v>
                </c:pt>
                <c:pt idx="27">
                  <c:v>1.3684078856205228</c:v>
                </c:pt>
                <c:pt idx="28">
                  <c:v>1.4364214468377685</c:v>
                </c:pt>
                <c:pt idx="29">
                  <c:v>1.4418916725882269</c:v>
                </c:pt>
                <c:pt idx="30">
                  <c:v>1.5261536559746967</c:v>
                </c:pt>
                <c:pt idx="31">
                  <c:v>1.3664509268994547</c:v>
                </c:pt>
                <c:pt idx="32">
                  <c:v>1.5585861756938222</c:v>
                </c:pt>
                <c:pt idx="33">
                  <c:v>1.5483344563549113</c:v>
                </c:pt>
                <c:pt idx="34">
                  <c:v>1.6313245441851087</c:v>
                </c:pt>
                <c:pt idx="35">
                  <c:v>1.6717017096536391</c:v>
                </c:pt>
                <c:pt idx="36">
                  <c:v>1.6042177285782235</c:v>
                </c:pt>
                <c:pt idx="37">
                  <c:v>1.6386573826707034</c:v>
                </c:pt>
                <c:pt idx="38">
                  <c:v>1.7084612066849232</c:v>
                </c:pt>
                <c:pt idx="39">
                  <c:v>1.6841911373196061</c:v>
                </c:pt>
                <c:pt idx="40">
                  <c:v>1.7996743995537383</c:v>
                </c:pt>
                <c:pt idx="41">
                  <c:v>1.7071058624402768</c:v>
                </c:pt>
                <c:pt idx="42">
                  <c:v>1.7953100993188671</c:v>
                </c:pt>
                <c:pt idx="43">
                  <c:v>1.7545139122119644</c:v>
                </c:pt>
                <c:pt idx="44">
                  <c:v>1.8856825199915741</c:v>
                </c:pt>
                <c:pt idx="45">
                  <c:v>1.9760451317898251</c:v>
                </c:pt>
                <c:pt idx="46">
                  <c:v>1.8012624968240507</c:v>
                </c:pt>
                <c:pt idx="47">
                  <c:v>2.00851639089377</c:v>
                </c:pt>
                <c:pt idx="48">
                  <c:v>1.8305836957074377</c:v>
                </c:pt>
                <c:pt idx="49">
                  <c:v>1.6951214448973091</c:v>
                </c:pt>
                <c:pt idx="50">
                  <c:v>1.9175482592006476</c:v>
                </c:pt>
                <c:pt idx="51">
                  <c:v>1.7734405100594408</c:v>
                </c:pt>
                <c:pt idx="52">
                  <c:v>1.8043691751846493</c:v>
                </c:pt>
                <c:pt idx="53">
                  <c:v>1.8852122999960539</c:v>
                </c:pt>
                <c:pt idx="54">
                  <c:v>1.7696300042633788</c:v>
                </c:pt>
                <c:pt idx="55">
                  <c:v>1.8452959855723239</c:v>
                </c:pt>
                <c:pt idx="56">
                  <c:v>1.7884514998745691</c:v>
                </c:pt>
                <c:pt idx="57">
                  <c:v>1.7906501743354934</c:v>
                </c:pt>
                <c:pt idx="58">
                  <c:v>1.8068385185197355</c:v>
                </c:pt>
                <c:pt idx="59">
                  <c:v>1.7899412336040541</c:v>
                </c:pt>
                <c:pt idx="60">
                  <c:v>1.8042669547922263</c:v>
                </c:pt>
                <c:pt idx="61">
                  <c:v>1.7804201608559487</c:v>
                </c:pt>
                <c:pt idx="62">
                  <c:v>1.8120420535439659</c:v>
                </c:pt>
                <c:pt idx="63">
                  <c:v>1.8093218420683681</c:v>
                </c:pt>
                <c:pt idx="64">
                  <c:v>1.6882621338407378</c:v>
                </c:pt>
                <c:pt idx="65">
                  <c:v>1.7457350457602727</c:v>
                </c:pt>
                <c:pt idx="66">
                  <c:v>1.6717770131854981</c:v>
                </c:pt>
                <c:pt idx="67">
                  <c:v>1.8211430442567234</c:v>
                </c:pt>
                <c:pt idx="68">
                  <c:v>1.715758095173763</c:v>
                </c:pt>
                <c:pt idx="69">
                  <c:v>1.7401034142001615</c:v>
                </c:pt>
                <c:pt idx="70">
                  <c:v>1.7674286087201563</c:v>
                </c:pt>
                <c:pt idx="71">
                  <c:v>1.6904951165892577</c:v>
                </c:pt>
                <c:pt idx="72">
                  <c:v>1.5252285556514367</c:v>
                </c:pt>
                <c:pt idx="73">
                  <c:v>1.2404035659050054</c:v>
                </c:pt>
                <c:pt idx="74">
                  <c:v>1.1612998736923481</c:v>
                </c:pt>
                <c:pt idx="75">
                  <c:v>1.1979992117846583</c:v>
                </c:pt>
                <c:pt idx="76">
                  <c:v>1.5912276444683497</c:v>
                </c:pt>
                <c:pt idx="77">
                  <c:v>1.7511270403196963</c:v>
                </c:pt>
                <c:pt idx="78">
                  <c:v>1.8458847131098688</c:v>
                </c:pt>
                <c:pt idx="79">
                  <c:v>1.7100561741528579</c:v>
                </c:pt>
                <c:pt idx="80">
                  <c:v>1.7628535680543984</c:v>
                </c:pt>
                <c:pt idx="81">
                  <c:v>1.7388586478396117</c:v>
                </c:pt>
                <c:pt idx="82">
                  <c:v>1.7317707505113105</c:v>
                </c:pt>
                <c:pt idx="83">
                  <c:v>1.7381671016626765</c:v>
                </c:pt>
                <c:pt idx="84">
                  <c:v>1.8365735406958059</c:v>
                </c:pt>
                <c:pt idx="85">
                  <c:v>1.8587108873200671</c:v>
                </c:pt>
                <c:pt idx="86">
                  <c:v>1.9445046859900625</c:v>
                </c:pt>
                <c:pt idx="87">
                  <c:v>1.9167133862500574</c:v>
                </c:pt>
                <c:pt idx="88">
                  <c:v>1.9678550452699723</c:v>
                </c:pt>
                <c:pt idx="89">
                  <c:v>1.9243657583890532</c:v>
                </c:pt>
                <c:pt idx="90">
                  <c:v>1.9401631174027867</c:v>
                </c:pt>
                <c:pt idx="91">
                  <c:v>1.9495678953992766</c:v>
                </c:pt>
                <c:pt idx="92">
                  <c:v>1.9443363603610844</c:v>
                </c:pt>
                <c:pt idx="93">
                  <c:v>1.9965511627317669</c:v>
                </c:pt>
                <c:pt idx="94">
                  <c:v>1.9929986435531988</c:v>
                </c:pt>
                <c:pt idx="95">
                  <c:v>2.0075478802288669</c:v>
                </c:pt>
                <c:pt idx="96">
                  <c:v>1.9800349050820056</c:v>
                </c:pt>
                <c:pt idx="97">
                  <c:v>1.956539028972109</c:v>
                </c:pt>
                <c:pt idx="98">
                  <c:v>1.9792681702739259</c:v>
                </c:pt>
                <c:pt idx="99">
                  <c:v>2.0032999445323343</c:v>
                </c:pt>
                <c:pt idx="100">
                  <c:v>2.0615975012237984</c:v>
                </c:pt>
                <c:pt idx="101">
                  <c:v>2.0908715670718347</c:v>
                </c:pt>
                <c:pt idx="102">
                  <c:v>2.0693683370116132</c:v>
                </c:pt>
                <c:pt idx="103">
                  <c:v>2.0779732527571881</c:v>
                </c:pt>
                <c:pt idx="104">
                  <c:v>2.0483144604500501</c:v>
                </c:pt>
                <c:pt idx="105">
                  <c:v>1.9651988071983264</c:v>
                </c:pt>
                <c:pt idx="106">
                  <c:v>1.9218989214630391</c:v>
                </c:pt>
                <c:pt idx="107">
                  <c:v>1.9352241158436829</c:v>
                </c:pt>
                <c:pt idx="108">
                  <c:v>1.9283763772196134</c:v>
                </c:pt>
                <c:pt idx="109">
                  <c:v>1.9358396853015911</c:v>
                </c:pt>
                <c:pt idx="110">
                  <c:v>1.7771673418142013</c:v>
                </c:pt>
                <c:pt idx="111">
                  <c:v>1.7294828183256583</c:v>
                </c:pt>
                <c:pt idx="112">
                  <c:v>1.6795433226051173</c:v>
                </c:pt>
                <c:pt idx="113">
                  <c:v>1.5917151389917157</c:v>
                </c:pt>
                <c:pt idx="114">
                  <c:v>1.6751697738397446</c:v>
                </c:pt>
                <c:pt idx="115">
                  <c:v>1.6641575127407116</c:v>
                </c:pt>
                <c:pt idx="116">
                  <c:v>1.6223690691600186</c:v>
                </c:pt>
                <c:pt idx="117">
                  <c:v>1.6382189582234445</c:v>
                </c:pt>
                <c:pt idx="118">
                  <c:v>1.5844690075618351</c:v>
                </c:pt>
                <c:pt idx="119">
                  <c:v>1.5746187612800646</c:v>
                </c:pt>
                <c:pt idx="120">
                  <c:v>1.6046435803201924</c:v>
                </c:pt>
                <c:pt idx="121">
                  <c:v>1.5449766914297962</c:v>
                </c:pt>
                <c:pt idx="122">
                  <c:v>1.5681786999332483</c:v>
                </c:pt>
                <c:pt idx="123">
                  <c:v>1.5478566452251288</c:v>
                </c:pt>
                <c:pt idx="124">
                  <c:v>1.6379990932136552</c:v>
                </c:pt>
                <c:pt idx="125">
                  <c:v>1.5808341068007967</c:v>
                </c:pt>
                <c:pt idx="126">
                  <c:v>1.6024620269424839</c:v>
                </c:pt>
                <c:pt idx="127">
                  <c:v>1.6120076909330003</c:v>
                </c:pt>
                <c:pt idx="128">
                  <c:v>1.6189817676299216</c:v>
                </c:pt>
                <c:pt idx="129">
                  <c:v>1.5657242658152155</c:v>
                </c:pt>
                <c:pt idx="130">
                  <c:v>1.5308519656249269</c:v>
                </c:pt>
                <c:pt idx="131">
                  <c:v>1.5302376940231579</c:v>
                </c:pt>
                <c:pt idx="132">
                  <c:v>1.4794815546364259</c:v>
                </c:pt>
                <c:pt idx="133">
                  <c:v>1.4657793631187195</c:v>
                </c:pt>
                <c:pt idx="134">
                  <c:v>1.5088754417986867</c:v>
                </c:pt>
                <c:pt idx="135">
                  <c:v>1.4940693654511943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BF3-4ECC-B721-CE687F857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702784"/>
        <c:axId val="113721344"/>
      </c:lineChart>
      <c:catAx>
        <c:axId val="113702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931640625"/>
              <c:y val="0.684479974354350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13721344"/>
        <c:crossesAt val="1"/>
        <c:auto val="1"/>
        <c:lblAlgn val="ctr"/>
        <c:lblOffset val="100"/>
        <c:tickLblSkip val="15"/>
        <c:tickMarkSkip val="15"/>
        <c:noMultiLvlLbl val="0"/>
      </c:catAx>
      <c:valAx>
        <c:axId val="113721344"/>
        <c:scaling>
          <c:orientation val="minMax"/>
          <c:max val="2.5"/>
          <c:min val="0"/>
        </c:scaling>
        <c:delete val="0"/>
        <c:axPos val="l"/>
        <c:majorGridlines>
          <c:spPr>
            <a:ln w="3175">
              <a:pattFill prst="pct50">
                <a:fgClr>
                  <a:srgbClr val="FFFFFF"/>
                </a:fgClr>
                <a:bgClr>
                  <a:srgbClr val="FFFFFF"/>
                </a:bgClr>
              </a:patt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Indexed 1870=1</a:t>
                </a:r>
              </a:p>
            </c:rich>
          </c:tx>
          <c:layout>
            <c:manualLayout>
              <c:xMode val="edge"/>
              <c:yMode val="edge"/>
              <c:x val="9.765625E-3"/>
              <c:y val="0.368957544429083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13702784"/>
        <c:crosses val="autoZero"/>
        <c:crossBetween val="between"/>
        <c:minorUnit val="0.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7734375"/>
          <c:y val="0.73282629747617423"/>
          <c:w val="0.453125"/>
          <c:h val="0.2595425190171839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 sz="1800"/>
              <a:t>Japan Material Intensity 1878-2005</a:t>
            </a:r>
          </a:p>
        </c:rich>
      </c:tx>
      <c:layout>
        <c:manualLayout>
          <c:xMode val="edge"/>
          <c:yMode val="edge"/>
          <c:x val="0.30188745274765183"/>
          <c:y val="2.38095238095238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329527559055109E-2"/>
          <c:y val="0.13756649296899018"/>
          <c:w val="0.82589947506561678"/>
          <c:h val="0.73280612600789008"/>
        </c:manualLayout>
      </c:layout>
      <c:lineChart>
        <c:grouping val="standard"/>
        <c:varyColors val="0"/>
        <c:ser>
          <c:idx val="0"/>
          <c:order val="0"/>
          <c:tx>
            <c:strRef>
              <c:f>Data!$Z$1</c:f>
              <c:strCache>
                <c:ptCount val="1"/>
                <c:pt idx="0">
                  <c:v>Japan DMC/GDP</c:v>
                </c:pt>
              </c:strCache>
            </c:strRef>
          </c:tx>
          <c:spPr>
            <a:ln w="34925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Data!$A$4:$A$131</c:f>
              <c:numCache>
                <c:formatCode>0</c:formatCode>
                <c:ptCount val="128"/>
                <c:pt idx="0">
                  <c:v>1878</c:v>
                </c:pt>
                <c:pt idx="1">
                  <c:v>1879</c:v>
                </c:pt>
                <c:pt idx="2">
                  <c:v>1880</c:v>
                </c:pt>
                <c:pt idx="3">
                  <c:v>1881</c:v>
                </c:pt>
                <c:pt idx="4">
                  <c:v>1882</c:v>
                </c:pt>
                <c:pt idx="5">
                  <c:v>1883</c:v>
                </c:pt>
                <c:pt idx="6">
                  <c:v>1884</c:v>
                </c:pt>
                <c:pt idx="7">
                  <c:v>1885</c:v>
                </c:pt>
                <c:pt idx="8">
                  <c:v>1886</c:v>
                </c:pt>
                <c:pt idx="9">
                  <c:v>1887</c:v>
                </c:pt>
                <c:pt idx="10">
                  <c:v>1888</c:v>
                </c:pt>
                <c:pt idx="11">
                  <c:v>1889</c:v>
                </c:pt>
                <c:pt idx="12">
                  <c:v>1890</c:v>
                </c:pt>
                <c:pt idx="13">
                  <c:v>1891</c:v>
                </c:pt>
                <c:pt idx="14">
                  <c:v>1892</c:v>
                </c:pt>
                <c:pt idx="15">
                  <c:v>1893</c:v>
                </c:pt>
                <c:pt idx="16">
                  <c:v>1894</c:v>
                </c:pt>
                <c:pt idx="17">
                  <c:v>1895</c:v>
                </c:pt>
                <c:pt idx="18">
                  <c:v>1896</c:v>
                </c:pt>
                <c:pt idx="19">
                  <c:v>1897</c:v>
                </c:pt>
                <c:pt idx="20">
                  <c:v>1898</c:v>
                </c:pt>
                <c:pt idx="21">
                  <c:v>1899</c:v>
                </c:pt>
                <c:pt idx="22">
                  <c:v>1900</c:v>
                </c:pt>
                <c:pt idx="23">
                  <c:v>1901</c:v>
                </c:pt>
                <c:pt idx="24">
                  <c:v>1902</c:v>
                </c:pt>
                <c:pt idx="25">
                  <c:v>1903</c:v>
                </c:pt>
                <c:pt idx="26">
                  <c:v>1904</c:v>
                </c:pt>
                <c:pt idx="27">
                  <c:v>1905</c:v>
                </c:pt>
                <c:pt idx="28">
                  <c:v>1906</c:v>
                </c:pt>
                <c:pt idx="29">
                  <c:v>1907</c:v>
                </c:pt>
                <c:pt idx="30">
                  <c:v>1908</c:v>
                </c:pt>
                <c:pt idx="31">
                  <c:v>1909</c:v>
                </c:pt>
                <c:pt idx="32">
                  <c:v>1910</c:v>
                </c:pt>
                <c:pt idx="33">
                  <c:v>1911</c:v>
                </c:pt>
                <c:pt idx="34">
                  <c:v>1912</c:v>
                </c:pt>
                <c:pt idx="35">
                  <c:v>1913</c:v>
                </c:pt>
                <c:pt idx="36">
                  <c:v>1914</c:v>
                </c:pt>
                <c:pt idx="37">
                  <c:v>1915</c:v>
                </c:pt>
                <c:pt idx="38">
                  <c:v>1916</c:v>
                </c:pt>
                <c:pt idx="39">
                  <c:v>1917</c:v>
                </c:pt>
                <c:pt idx="40">
                  <c:v>1918</c:v>
                </c:pt>
                <c:pt idx="41">
                  <c:v>1919</c:v>
                </c:pt>
                <c:pt idx="42">
                  <c:v>1920</c:v>
                </c:pt>
                <c:pt idx="43">
                  <c:v>1921</c:v>
                </c:pt>
                <c:pt idx="44">
                  <c:v>1922</c:v>
                </c:pt>
                <c:pt idx="45">
                  <c:v>1923</c:v>
                </c:pt>
                <c:pt idx="46">
                  <c:v>1924</c:v>
                </c:pt>
                <c:pt idx="47">
                  <c:v>1925</c:v>
                </c:pt>
                <c:pt idx="48">
                  <c:v>1926</c:v>
                </c:pt>
                <c:pt idx="49">
                  <c:v>1927</c:v>
                </c:pt>
                <c:pt idx="50">
                  <c:v>1928</c:v>
                </c:pt>
                <c:pt idx="51">
                  <c:v>1929</c:v>
                </c:pt>
                <c:pt idx="52">
                  <c:v>1930</c:v>
                </c:pt>
                <c:pt idx="53">
                  <c:v>1931</c:v>
                </c:pt>
                <c:pt idx="54">
                  <c:v>1932</c:v>
                </c:pt>
                <c:pt idx="55">
                  <c:v>1933</c:v>
                </c:pt>
                <c:pt idx="56">
                  <c:v>1934</c:v>
                </c:pt>
                <c:pt idx="57">
                  <c:v>1935</c:v>
                </c:pt>
                <c:pt idx="58">
                  <c:v>1936</c:v>
                </c:pt>
                <c:pt idx="59">
                  <c:v>1937</c:v>
                </c:pt>
                <c:pt idx="60">
                  <c:v>1938</c:v>
                </c:pt>
                <c:pt idx="61">
                  <c:v>1939</c:v>
                </c:pt>
                <c:pt idx="62">
                  <c:v>1940</c:v>
                </c:pt>
                <c:pt idx="63">
                  <c:v>1941</c:v>
                </c:pt>
                <c:pt idx="64">
                  <c:v>1942</c:v>
                </c:pt>
                <c:pt idx="65">
                  <c:v>1943</c:v>
                </c:pt>
                <c:pt idx="66">
                  <c:v>1944</c:v>
                </c:pt>
                <c:pt idx="67">
                  <c:v>1945</c:v>
                </c:pt>
                <c:pt idx="68">
                  <c:v>1946</c:v>
                </c:pt>
                <c:pt idx="69">
                  <c:v>1947</c:v>
                </c:pt>
                <c:pt idx="70">
                  <c:v>1948</c:v>
                </c:pt>
                <c:pt idx="71">
                  <c:v>1949</c:v>
                </c:pt>
                <c:pt idx="72">
                  <c:v>1950</c:v>
                </c:pt>
                <c:pt idx="73">
                  <c:v>1951</c:v>
                </c:pt>
                <c:pt idx="74">
                  <c:v>1952</c:v>
                </c:pt>
                <c:pt idx="75">
                  <c:v>1953</c:v>
                </c:pt>
                <c:pt idx="76">
                  <c:v>1954</c:v>
                </c:pt>
                <c:pt idx="77">
                  <c:v>1955</c:v>
                </c:pt>
                <c:pt idx="78">
                  <c:v>1956</c:v>
                </c:pt>
                <c:pt idx="79">
                  <c:v>1957</c:v>
                </c:pt>
                <c:pt idx="80">
                  <c:v>1958</c:v>
                </c:pt>
                <c:pt idx="81">
                  <c:v>1959</c:v>
                </c:pt>
                <c:pt idx="82">
                  <c:v>1960</c:v>
                </c:pt>
                <c:pt idx="83">
                  <c:v>1961</c:v>
                </c:pt>
                <c:pt idx="84">
                  <c:v>1962</c:v>
                </c:pt>
                <c:pt idx="85">
                  <c:v>1963</c:v>
                </c:pt>
                <c:pt idx="86">
                  <c:v>1964</c:v>
                </c:pt>
                <c:pt idx="87">
                  <c:v>1965</c:v>
                </c:pt>
                <c:pt idx="88">
                  <c:v>1966</c:v>
                </c:pt>
                <c:pt idx="89">
                  <c:v>1967</c:v>
                </c:pt>
                <c:pt idx="90">
                  <c:v>1968</c:v>
                </c:pt>
                <c:pt idx="91">
                  <c:v>1969</c:v>
                </c:pt>
                <c:pt idx="92">
                  <c:v>1970</c:v>
                </c:pt>
                <c:pt idx="93">
                  <c:v>1971</c:v>
                </c:pt>
                <c:pt idx="94">
                  <c:v>1972</c:v>
                </c:pt>
                <c:pt idx="95">
                  <c:v>1973</c:v>
                </c:pt>
                <c:pt idx="96">
                  <c:v>1974</c:v>
                </c:pt>
                <c:pt idx="97">
                  <c:v>1975</c:v>
                </c:pt>
                <c:pt idx="98">
                  <c:v>1976</c:v>
                </c:pt>
                <c:pt idx="99">
                  <c:v>1977</c:v>
                </c:pt>
                <c:pt idx="100">
                  <c:v>1978</c:v>
                </c:pt>
                <c:pt idx="101">
                  <c:v>1979</c:v>
                </c:pt>
                <c:pt idx="102">
                  <c:v>1980</c:v>
                </c:pt>
                <c:pt idx="103">
                  <c:v>1981</c:v>
                </c:pt>
                <c:pt idx="104">
                  <c:v>1982</c:v>
                </c:pt>
                <c:pt idx="105">
                  <c:v>1983</c:v>
                </c:pt>
                <c:pt idx="106">
                  <c:v>1984</c:v>
                </c:pt>
                <c:pt idx="107">
                  <c:v>1985</c:v>
                </c:pt>
                <c:pt idx="108">
                  <c:v>1986</c:v>
                </c:pt>
                <c:pt idx="109">
                  <c:v>1987</c:v>
                </c:pt>
                <c:pt idx="110">
                  <c:v>1988</c:v>
                </c:pt>
                <c:pt idx="111">
                  <c:v>1989</c:v>
                </c:pt>
                <c:pt idx="112">
                  <c:v>1990</c:v>
                </c:pt>
                <c:pt idx="113">
                  <c:v>1991</c:v>
                </c:pt>
                <c:pt idx="114">
                  <c:v>1992</c:v>
                </c:pt>
                <c:pt idx="115">
                  <c:v>1993</c:v>
                </c:pt>
                <c:pt idx="116">
                  <c:v>1994</c:v>
                </c:pt>
                <c:pt idx="117">
                  <c:v>1995</c:v>
                </c:pt>
                <c:pt idx="118">
                  <c:v>1996</c:v>
                </c:pt>
                <c:pt idx="119">
                  <c:v>1997</c:v>
                </c:pt>
                <c:pt idx="120">
                  <c:v>1998</c:v>
                </c:pt>
                <c:pt idx="121">
                  <c:v>1999</c:v>
                </c:pt>
                <c:pt idx="122">
                  <c:v>2000</c:v>
                </c:pt>
                <c:pt idx="123">
                  <c:v>2001</c:v>
                </c:pt>
                <c:pt idx="124">
                  <c:v>2002</c:v>
                </c:pt>
                <c:pt idx="125">
                  <c:v>2003</c:v>
                </c:pt>
                <c:pt idx="126">
                  <c:v>2004</c:v>
                </c:pt>
                <c:pt idx="127">
                  <c:v>2005</c:v>
                </c:pt>
              </c:numCache>
            </c:numRef>
          </c:cat>
          <c:val>
            <c:numRef>
              <c:f>Data!$AA$4:$AA$131</c:f>
              <c:numCache>
                <c:formatCode>0.00</c:formatCode>
                <c:ptCount val="128"/>
                <c:pt idx="0">
                  <c:v>1</c:v>
                </c:pt>
                <c:pt idx="1">
                  <c:v>1.0440953740930066</c:v>
                </c:pt>
                <c:pt idx="2">
                  <c:v>1.0257166651377658</c:v>
                </c:pt>
                <c:pt idx="3">
                  <c:v>1.0367100669556055</c:v>
                </c:pt>
                <c:pt idx="4">
                  <c:v>1.0532230278572372</c:v>
                </c:pt>
                <c:pt idx="5">
                  <c:v>1.1136099842744653</c:v>
                </c:pt>
                <c:pt idx="6">
                  <c:v>1.0582995994709494</c:v>
                </c:pt>
                <c:pt idx="7">
                  <c:v>1.1542056182457996</c:v>
                </c:pt>
                <c:pt idx="8">
                  <c:v>1.1374965589166937</c:v>
                </c:pt>
                <c:pt idx="9">
                  <c:v>1.185602984329684</c:v>
                </c:pt>
                <c:pt idx="10">
                  <c:v>1.3130729885137371</c:v>
                </c:pt>
                <c:pt idx="11">
                  <c:v>1.1954763295374999</c:v>
                </c:pt>
                <c:pt idx="12">
                  <c:v>1.1554377341238153</c:v>
                </c:pt>
                <c:pt idx="13">
                  <c:v>1.2607808858537959</c:v>
                </c:pt>
                <c:pt idx="14">
                  <c:v>1.1256581655307307</c:v>
                </c:pt>
                <c:pt idx="15">
                  <c:v>1.0503218711449223</c:v>
                </c:pt>
                <c:pt idx="16">
                  <c:v>1.0649695593025925</c:v>
                </c:pt>
                <c:pt idx="17">
                  <c:v>1.060398452951679</c:v>
                </c:pt>
                <c:pt idx="18">
                  <c:v>1.1045889496275758</c:v>
                </c:pt>
                <c:pt idx="19">
                  <c:v>1.1740052861539014</c:v>
                </c:pt>
                <c:pt idx="20">
                  <c:v>1.1584036807588114</c:v>
                </c:pt>
                <c:pt idx="21">
                  <c:v>1.044034259553571</c:v>
                </c:pt>
                <c:pt idx="22">
                  <c:v>1.1038857894107397</c:v>
                </c:pt>
                <c:pt idx="23">
                  <c:v>1.1482255755568538</c:v>
                </c:pt>
                <c:pt idx="24">
                  <c:v>1.1201647852308929</c:v>
                </c:pt>
                <c:pt idx="25">
                  <c:v>1.12853984853023</c:v>
                </c:pt>
                <c:pt idx="26">
                  <c:v>1.1324215781801965</c:v>
                </c:pt>
                <c:pt idx="27">
                  <c:v>1.1042991573318732</c:v>
                </c:pt>
                <c:pt idx="28">
                  <c:v>1.0308229919568555</c:v>
                </c:pt>
                <c:pt idx="29">
                  <c:v>1.0824810935524716</c:v>
                </c:pt>
                <c:pt idx="30">
                  <c:v>1.089936379181816</c:v>
                </c:pt>
                <c:pt idx="31">
                  <c:v>1.1117151013683122</c:v>
                </c:pt>
                <c:pt idx="32">
                  <c:v>1.1730838791385512</c:v>
                </c:pt>
                <c:pt idx="33">
                  <c:v>1.31067270804445</c:v>
                </c:pt>
                <c:pt idx="34">
                  <c:v>1.2193971799399974</c:v>
                </c:pt>
                <c:pt idx="35">
                  <c:v>1.3053276051551079</c:v>
                </c:pt>
                <c:pt idx="36">
                  <c:v>1.4006568194963032</c:v>
                </c:pt>
                <c:pt idx="37">
                  <c:v>1.2498546906590531</c:v>
                </c:pt>
                <c:pt idx="38">
                  <c:v>1.0980516584339983</c:v>
                </c:pt>
                <c:pt idx="39">
                  <c:v>1.0838481594262594</c:v>
                </c:pt>
                <c:pt idx="40">
                  <c:v>1.1297575656644441</c:v>
                </c:pt>
                <c:pt idx="41">
                  <c:v>1.1145337867737037</c:v>
                </c:pt>
                <c:pt idx="42">
                  <c:v>1.1763323870743798</c:v>
                </c:pt>
                <c:pt idx="43">
                  <c:v>1.0447548235712483</c:v>
                </c:pt>
                <c:pt idx="44">
                  <c:v>1.1473508765096117</c:v>
                </c:pt>
                <c:pt idx="45">
                  <c:v>1.227092209844816</c:v>
                </c:pt>
                <c:pt idx="46">
                  <c:v>1.1759801410713429</c:v>
                </c:pt>
                <c:pt idx="47">
                  <c:v>1.1634459114247007</c:v>
                </c:pt>
                <c:pt idx="48">
                  <c:v>1.1831512743175066</c:v>
                </c:pt>
                <c:pt idx="49">
                  <c:v>1.2972247865624351</c:v>
                </c:pt>
                <c:pt idx="50">
                  <c:v>1.1435867657380336</c:v>
                </c:pt>
                <c:pt idx="51">
                  <c:v>1.2107121246780885</c:v>
                </c:pt>
                <c:pt idx="52">
                  <c:v>1.2541672792051954</c:v>
                </c:pt>
                <c:pt idx="53">
                  <c:v>1.1139285141245752</c:v>
                </c:pt>
                <c:pt idx="54">
                  <c:v>1.0429825390506675</c:v>
                </c:pt>
                <c:pt idx="55">
                  <c:v>1.0605850205790401</c:v>
                </c:pt>
                <c:pt idx="56">
                  <c:v>0.99157829370976536</c:v>
                </c:pt>
                <c:pt idx="57">
                  <c:v>1.0449176782049936</c:v>
                </c:pt>
                <c:pt idx="58">
                  <c:v>1.04330572666514</c:v>
                </c:pt>
                <c:pt idx="59">
                  <c:v>1.0602622743449162</c:v>
                </c:pt>
                <c:pt idx="60">
                  <c:v>1.0111278374788528</c:v>
                </c:pt>
                <c:pt idx="61">
                  <c:v>0.93545411495129516</c:v>
                </c:pt>
                <c:pt idx="62">
                  <c:v>0.91986712967780149</c:v>
                </c:pt>
                <c:pt idx="63">
                  <c:v>0.91134098862270119</c:v>
                </c:pt>
                <c:pt idx="64">
                  <c:v>0.8134355051152633</c:v>
                </c:pt>
                <c:pt idx="65">
                  <c:v>0.80701617916010093</c:v>
                </c:pt>
                <c:pt idx="66">
                  <c:v>0.76708684041235897</c:v>
                </c:pt>
                <c:pt idx="67">
                  <c:v>0.94682811903019615</c:v>
                </c:pt>
                <c:pt idx="68">
                  <c:v>0.84568064965115541</c:v>
                </c:pt>
                <c:pt idx="69">
                  <c:v>0.88156420136284352</c:v>
                </c:pt>
                <c:pt idx="70">
                  <c:v>0.95804013455148329</c:v>
                </c:pt>
                <c:pt idx="71">
                  <c:v>1.0243359369613738</c:v>
                </c:pt>
                <c:pt idx="72">
                  <c:v>1.0657517108163603</c:v>
                </c:pt>
                <c:pt idx="73">
                  <c:v>1.1484765561597787</c:v>
                </c:pt>
                <c:pt idx="74">
                  <c:v>1.0943210668430228</c:v>
                </c:pt>
                <c:pt idx="75">
                  <c:v>1.1129543361502021</c:v>
                </c:pt>
                <c:pt idx="76">
                  <c:v>1.1372541659223863</c:v>
                </c:pt>
                <c:pt idx="77">
                  <c:v>1.0809094907187604</c:v>
                </c:pt>
                <c:pt idx="78">
                  <c:v>1.0914021845073603</c:v>
                </c:pt>
                <c:pt idx="79">
                  <c:v>1.1399422570717213</c:v>
                </c:pt>
                <c:pt idx="80">
                  <c:v>1.068286516010087</c:v>
                </c:pt>
                <c:pt idx="81">
                  <c:v>1.0839126270677006</c:v>
                </c:pt>
                <c:pt idx="82">
                  <c:v>1.1492826044244824</c:v>
                </c:pt>
                <c:pt idx="83">
                  <c:v>1.1201269361272232</c:v>
                </c:pt>
                <c:pt idx="84">
                  <c:v>1.1927143594730967</c:v>
                </c:pt>
                <c:pt idx="85">
                  <c:v>1.1599901725361226</c:v>
                </c:pt>
                <c:pt idx="86">
                  <c:v>1.15351778573952</c:v>
                </c:pt>
                <c:pt idx="87">
                  <c:v>1.1203749960882357</c:v>
                </c:pt>
                <c:pt idx="88">
                  <c:v>1.0727986092236312</c:v>
                </c:pt>
                <c:pt idx="89">
                  <c:v>1.1685067840274457</c:v>
                </c:pt>
                <c:pt idx="90">
                  <c:v>1.1362570539205152</c:v>
                </c:pt>
                <c:pt idx="91">
                  <c:v>1.106204056301169</c:v>
                </c:pt>
                <c:pt idx="92">
                  <c:v>1.124986053011888</c:v>
                </c:pt>
                <c:pt idx="93">
                  <c:v>1.1129395550472228</c:v>
                </c:pt>
                <c:pt idx="94">
                  <c:v>1.1150361887242586</c:v>
                </c:pt>
                <c:pt idx="95">
                  <c:v>1.2050354304583808</c:v>
                </c:pt>
                <c:pt idx="96">
                  <c:v>1.1841568825729578</c:v>
                </c:pt>
                <c:pt idx="97">
                  <c:v>1.0323492963811223</c:v>
                </c:pt>
                <c:pt idx="98">
                  <c:v>1.0067387187467203</c:v>
                </c:pt>
                <c:pt idx="99">
                  <c:v>0.99905016625296972</c:v>
                </c:pt>
                <c:pt idx="100">
                  <c:v>1.0082040145054416</c:v>
                </c:pt>
                <c:pt idx="101">
                  <c:v>1.0050338052777632</c:v>
                </c:pt>
                <c:pt idx="102">
                  <c:v>0.98434126383623699</c:v>
                </c:pt>
                <c:pt idx="103">
                  <c:v>0.89951461360630114</c:v>
                </c:pt>
                <c:pt idx="104">
                  <c:v>0.82136556934438176</c:v>
                </c:pt>
                <c:pt idx="105">
                  <c:v>0.7859847582528855</c:v>
                </c:pt>
                <c:pt idx="106">
                  <c:v>0.77278801387772633</c:v>
                </c:pt>
                <c:pt idx="107">
                  <c:v>0.72419954172870815</c:v>
                </c:pt>
                <c:pt idx="108">
                  <c:v>0.72449188979429313</c:v>
                </c:pt>
                <c:pt idx="109">
                  <c:v>0.71289154279495426</c:v>
                </c:pt>
                <c:pt idx="110">
                  <c:v>0.73033157267457782</c:v>
                </c:pt>
                <c:pt idx="111">
                  <c:v>0.70813003291767995</c:v>
                </c:pt>
                <c:pt idx="112">
                  <c:v>0.69610821421608704</c:v>
                </c:pt>
                <c:pt idx="113">
                  <c:v>0.70674627300053783</c:v>
                </c:pt>
                <c:pt idx="114">
                  <c:v>0.67781323717559205</c:v>
                </c:pt>
                <c:pt idx="115">
                  <c:v>0.65463198355759133</c:v>
                </c:pt>
                <c:pt idx="116">
                  <c:v>0.66048158283282643</c:v>
                </c:pt>
                <c:pt idx="117">
                  <c:v>0.6497489464361168</c:v>
                </c:pt>
                <c:pt idx="118">
                  <c:v>0.63824757159443302</c:v>
                </c:pt>
                <c:pt idx="119">
                  <c:v>0.62793719537481429</c:v>
                </c:pt>
                <c:pt idx="120">
                  <c:v>0.60423665901486756</c:v>
                </c:pt>
                <c:pt idx="121">
                  <c:v>0.61246565910974171</c:v>
                </c:pt>
                <c:pt idx="122">
                  <c:v>0.61405828376976501</c:v>
                </c:pt>
                <c:pt idx="123">
                  <c:v>0.58039164902550699</c:v>
                </c:pt>
                <c:pt idx="124">
                  <c:v>0.54863654163848219</c:v>
                </c:pt>
                <c:pt idx="125">
                  <c:v>0.52920120288176897</c:v>
                </c:pt>
                <c:pt idx="126">
                  <c:v>0.51203517010154398</c:v>
                </c:pt>
                <c:pt idx="127">
                  <c:v>0.50379933649938247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70E-4B3C-A764-EFF0FA4BBD65}"/>
            </c:ext>
          </c:extLst>
        </c:ser>
        <c:ser>
          <c:idx val="1"/>
          <c:order val="1"/>
          <c:tx>
            <c:strRef>
              <c:f>Data!$AC$1</c:f>
              <c:strCache>
                <c:ptCount val="1"/>
                <c:pt idx="0">
                  <c:v>Japan DMC/[GDP per Capita]</c:v>
                </c:pt>
              </c:strCache>
            </c:strRef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Data!$A$4:$A$131</c:f>
              <c:numCache>
                <c:formatCode>0</c:formatCode>
                <c:ptCount val="128"/>
                <c:pt idx="0">
                  <c:v>1878</c:v>
                </c:pt>
                <c:pt idx="1">
                  <c:v>1879</c:v>
                </c:pt>
                <c:pt idx="2">
                  <c:v>1880</c:v>
                </c:pt>
                <c:pt idx="3">
                  <c:v>1881</c:v>
                </c:pt>
                <c:pt idx="4">
                  <c:v>1882</c:v>
                </c:pt>
                <c:pt idx="5">
                  <c:v>1883</c:v>
                </c:pt>
                <c:pt idx="6">
                  <c:v>1884</c:v>
                </c:pt>
                <c:pt idx="7">
                  <c:v>1885</c:v>
                </c:pt>
                <c:pt idx="8">
                  <c:v>1886</c:v>
                </c:pt>
                <c:pt idx="9">
                  <c:v>1887</c:v>
                </c:pt>
                <c:pt idx="10">
                  <c:v>1888</c:v>
                </c:pt>
                <c:pt idx="11">
                  <c:v>1889</c:v>
                </c:pt>
                <c:pt idx="12">
                  <c:v>1890</c:v>
                </c:pt>
                <c:pt idx="13">
                  <c:v>1891</c:v>
                </c:pt>
                <c:pt idx="14">
                  <c:v>1892</c:v>
                </c:pt>
                <c:pt idx="15">
                  <c:v>1893</c:v>
                </c:pt>
                <c:pt idx="16">
                  <c:v>1894</c:v>
                </c:pt>
                <c:pt idx="17">
                  <c:v>1895</c:v>
                </c:pt>
                <c:pt idx="18">
                  <c:v>1896</c:v>
                </c:pt>
                <c:pt idx="19">
                  <c:v>1897</c:v>
                </c:pt>
                <c:pt idx="20">
                  <c:v>1898</c:v>
                </c:pt>
                <c:pt idx="21">
                  <c:v>1899</c:v>
                </c:pt>
                <c:pt idx="22">
                  <c:v>1900</c:v>
                </c:pt>
                <c:pt idx="23">
                  <c:v>1901</c:v>
                </c:pt>
                <c:pt idx="24">
                  <c:v>1902</c:v>
                </c:pt>
                <c:pt idx="25">
                  <c:v>1903</c:v>
                </c:pt>
                <c:pt idx="26">
                  <c:v>1904</c:v>
                </c:pt>
                <c:pt idx="27">
                  <c:v>1905</c:v>
                </c:pt>
                <c:pt idx="28">
                  <c:v>1906</c:v>
                </c:pt>
                <c:pt idx="29">
                  <c:v>1907</c:v>
                </c:pt>
                <c:pt idx="30">
                  <c:v>1908</c:v>
                </c:pt>
                <c:pt idx="31">
                  <c:v>1909</c:v>
                </c:pt>
                <c:pt idx="32">
                  <c:v>1910</c:v>
                </c:pt>
                <c:pt idx="33">
                  <c:v>1911</c:v>
                </c:pt>
                <c:pt idx="34">
                  <c:v>1912</c:v>
                </c:pt>
                <c:pt idx="35">
                  <c:v>1913</c:v>
                </c:pt>
                <c:pt idx="36">
                  <c:v>1914</c:v>
                </c:pt>
                <c:pt idx="37">
                  <c:v>1915</c:v>
                </c:pt>
                <c:pt idx="38">
                  <c:v>1916</c:v>
                </c:pt>
                <c:pt idx="39">
                  <c:v>1917</c:v>
                </c:pt>
                <c:pt idx="40">
                  <c:v>1918</c:v>
                </c:pt>
                <c:pt idx="41">
                  <c:v>1919</c:v>
                </c:pt>
                <c:pt idx="42">
                  <c:v>1920</c:v>
                </c:pt>
                <c:pt idx="43">
                  <c:v>1921</c:v>
                </c:pt>
                <c:pt idx="44">
                  <c:v>1922</c:v>
                </c:pt>
                <c:pt idx="45">
                  <c:v>1923</c:v>
                </c:pt>
                <c:pt idx="46">
                  <c:v>1924</c:v>
                </c:pt>
                <c:pt idx="47">
                  <c:v>1925</c:v>
                </c:pt>
                <c:pt idx="48">
                  <c:v>1926</c:v>
                </c:pt>
                <c:pt idx="49">
                  <c:v>1927</c:v>
                </c:pt>
                <c:pt idx="50">
                  <c:v>1928</c:v>
                </c:pt>
                <c:pt idx="51">
                  <c:v>1929</c:v>
                </c:pt>
                <c:pt idx="52">
                  <c:v>1930</c:v>
                </c:pt>
                <c:pt idx="53">
                  <c:v>1931</c:v>
                </c:pt>
                <c:pt idx="54">
                  <c:v>1932</c:v>
                </c:pt>
                <c:pt idx="55">
                  <c:v>1933</c:v>
                </c:pt>
                <c:pt idx="56">
                  <c:v>1934</c:v>
                </c:pt>
                <c:pt idx="57">
                  <c:v>1935</c:v>
                </c:pt>
                <c:pt idx="58">
                  <c:v>1936</c:v>
                </c:pt>
                <c:pt idx="59">
                  <c:v>1937</c:v>
                </c:pt>
                <c:pt idx="60">
                  <c:v>1938</c:v>
                </c:pt>
                <c:pt idx="61">
                  <c:v>1939</c:v>
                </c:pt>
                <c:pt idx="62">
                  <c:v>1940</c:v>
                </c:pt>
                <c:pt idx="63">
                  <c:v>1941</c:v>
                </c:pt>
                <c:pt idx="64">
                  <c:v>1942</c:v>
                </c:pt>
                <c:pt idx="65">
                  <c:v>1943</c:v>
                </c:pt>
                <c:pt idx="66">
                  <c:v>1944</c:v>
                </c:pt>
                <c:pt idx="67">
                  <c:v>1945</c:v>
                </c:pt>
                <c:pt idx="68">
                  <c:v>1946</c:v>
                </c:pt>
                <c:pt idx="69">
                  <c:v>1947</c:v>
                </c:pt>
                <c:pt idx="70">
                  <c:v>1948</c:v>
                </c:pt>
                <c:pt idx="71">
                  <c:v>1949</c:v>
                </c:pt>
                <c:pt idx="72">
                  <c:v>1950</c:v>
                </c:pt>
                <c:pt idx="73">
                  <c:v>1951</c:v>
                </c:pt>
                <c:pt idx="74">
                  <c:v>1952</c:v>
                </c:pt>
                <c:pt idx="75">
                  <c:v>1953</c:v>
                </c:pt>
                <c:pt idx="76">
                  <c:v>1954</c:v>
                </c:pt>
                <c:pt idx="77">
                  <c:v>1955</c:v>
                </c:pt>
                <c:pt idx="78">
                  <c:v>1956</c:v>
                </c:pt>
                <c:pt idx="79">
                  <c:v>1957</c:v>
                </c:pt>
                <c:pt idx="80">
                  <c:v>1958</c:v>
                </c:pt>
                <c:pt idx="81">
                  <c:v>1959</c:v>
                </c:pt>
                <c:pt idx="82">
                  <c:v>1960</c:v>
                </c:pt>
                <c:pt idx="83">
                  <c:v>1961</c:v>
                </c:pt>
                <c:pt idx="84">
                  <c:v>1962</c:v>
                </c:pt>
                <c:pt idx="85">
                  <c:v>1963</c:v>
                </c:pt>
                <c:pt idx="86">
                  <c:v>1964</c:v>
                </c:pt>
                <c:pt idx="87">
                  <c:v>1965</c:v>
                </c:pt>
                <c:pt idx="88">
                  <c:v>1966</c:v>
                </c:pt>
                <c:pt idx="89">
                  <c:v>1967</c:v>
                </c:pt>
                <c:pt idx="90">
                  <c:v>1968</c:v>
                </c:pt>
                <c:pt idx="91">
                  <c:v>1969</c:v>
                </c:pt>
                <c:pt idx="92">
                  <c:v>1970</c:v>
                </c:pt>
                <c:pt idx="93">
                  <c:v>1971</c:v>
                </c:pt>
                <c:pt idx="94">
                  <c:v>1972</c:v>
                </c:pt>
                <c:pt idx="95">
                  <c:v>1973</c:v>
                </c:pt>
                <c:pt idx="96">
                  <c:v>1974</c:v>
                </c:pt>
                <c:pt idx="97">
                  <c:v>1975</c:v>
                </c:pt>
                <c:pt idx="98">
                  <c:v>1976</c:v>
                </c:pt>
                <c:pt idx="99">
                  <c:v>1977</c:v>
                </c:pt>
                <c:pt idx="100">
                  <c:v>1978</c:v>
                </c:pt>
                <c:pt idx="101">
                  <c:v>1979</c:v>
                </c:pt>
                <c:pt idx="102">
                  <c:v>1980</c:v>
                </c:pt>
                <c:pt idx="103">
                  <c:v>1981</c:v>
                </c:pt>
                <c:pt idx="104">
                  <c:v>1982</c:v>
                </c:pt>
                <c:pt idx="105">
                  <c:v>1983</c:v>
                </c:pt>
                <c:pt idx="106">
                  <c:v>1984</c:v>
                </c:pt>
                <c:pt idx="107">
                  <c:v>1985</c:v>
                </c:pt>
                <c:pt idx="108">
                  <c:v>1986</c:v>
                </c:pt>
                <c:pt idx="109">
                  <c:v>1987</c:v>
                </c:pt>
                <c:pt idx="110">
                  <c:v>1988</c:v>
                </c:pt>
                <c:pt idx="111">
                  <c:v>1989</c:v>
                </c:pt>
                <c:pt idx="112">
                  <c:v>1990</c:v>
                </c:pt>
                <c:pt idx="113">
                  <c:v>1991</c:v>
                </c:pt>
                <c:pt idx="114">
                  <c:v>1992</c:v>
                </c:pt>
                <c:pt idx="115">
                  <c:v>1993</c:v>
                </c:pt>
                <c:pt idx="116">
                  <c:v>1994</c:v>
                </c:pt>
                <c:pt idx="117">
                  <c:v>1995</c:v>
                </c:pt>
                <c:pt idx="118">
                  <c:v>1996</c:v>
                </c:pt>
                <c:pt idx="119">
                  <c:v>1997</c:v>
                </c:pt>
                <c:pt idx="120">
                  <c:v>1998</c:v>
                </c:pt>
                <c:pt idx="121">
                  <c:v>1999</c:v>
                </c:pt>
                <c:pt idx="122">
                  <c:v>2000</c:v>
                </c:pt>
                <c:pt idx="123">
                  <c:v>2001</c:v>
                </c:pt>
                <c:pt idx="124">
                  <c:v>2002</c:v>
                </c:pt>
                <c:pt idx="125">
                  <c:v>2003</c:v>
                </c:pt>
                <c:pt idx="126">
                  <c:v>2004</c:v>
                </c:pt>
                <c:pt idx="127">
                  <c:v>2005</c:v>
                </c:pt>
              </c:numCache>
            </c:numRef>
          </c:cat>
          <c:val>
            <c:numRef>
              <c:f>Data!$AD$4:$AD$131</c:f>
              <c:numCache>
                <c:formatCode>0.00</c:formatCode>
                <c:ptCount val="128"/>
                <c:pt idx="0" formatCode="_-* #,##0_-;\-* #,##0_-;_-* &quot;-&quot;??_-;_-@_-">
                  <c:v>1</c:v>
                </c:pt>
                <c:pt idx="1">
                  <c:v>1.051053134812558</c:v>
                </c:pt>
                <c:pt idx="2">
                  <c:v>1.0396131982300911</c:v>
                </c:pt>
                <c:pt idx="3">
                  <c:v>1.0594625913494817</c:v>
                </c:pt>
                <c:pt idx="4">
                  <c:v>1.0850966918422325</c:v>
                </c:pt>
                <c:pt idx="5">
                  <c:v>1.1581053191824167</c:v>
                </c:pt>
                <c:pt idx="6">
                  <c:v>1.1114258605155742</c:v>
                </c:pt>
                <c:pt idx="7">
                  <c:v>1.2213316616365508</c:v>
                </c:pt>
                <c:pt idx="8">
                  <c:v>1.2097588351502284</c:v>
                </c:pt>
                <c:pt idx="9">
                  <c:v>1.2688873905812337</c:v>
                </c:pt>
                <c:pt idx="10">
                  <c:v>1.4192324899394937</c:v>
                </c:pt>
                <c:pt idx="11">
                  <c:v>1.3065142383776487</c:v>
                </c:pt>
                <c:pt idx="12">
                  <c:v>1.2751336381792691</c:v>
                </c:pt>
                <c:pt idx="13">
                  <c:v>1.4019091882356127</c:v>
                </c:pt>
                <c:pt idx="14">
                  <c:v>1.2610843124453326</c:v>
                </c:pt>
                <c:pt idx="15">
                  <c:v>1.1858528717833667</c:v>
                </c:pt>
                <c:pt idx="16">
                  <c:v>1.2126253965898997</c:v>
                </c:pt>
                <c:pt idx="17">
                  <c:v>1.2198305210534599</c:v>
                </c:pt>
                <c:pt idx="18">
                  <c:v>1.2834706132035025</c:v>
                </c:pt>
                <c:pt idx="19">
                  <c:v>1.3785793037990035</c:v>
                </c:pt>
                <c:pt idx="20">
                  <c:v>1.3762722513104482</c:v>
                </c:pt>
                <c:pt idx="21">
                  <c:v>1.25422108239802</c:v>
                </c:pt>
                <c:pt idx="22">
                  <c:v>1.3406216431331917</c:v>
                </c:pt>
                <c:pt idx="23">
                  <c:v>1.4121451371477409</c:v>
                </c:pt>
                <c:pt idx="24">
                  <c:v>1.395926128476499</c:v>
                </c:pt>
                <c:pt idx="25">
                  <c:v>1.424573735273972</c:v>
                </c:pt>
                <c:pt idx="26">
                  <c:v>1.4462191367985999</c:v>
                </c:pt>
                <c:pt idx="27">
                  <c:v>1.4240183185651742</c:v>
                </c:pt>
                <c:pt idx="28">
                  <c:v>1.3405666375091949</c:v>
                </c:pt>
                <c:pt idx="29">
                  <c:v>1.4215780209998878</c:v>
                </c:pt>
                <c:pt idx="30">
                  <c:v>1.4484463626411799</c:v>
                </c:pt>
                <c:pt idx="31">
                  <c:v>1.4960320883593021</c:v>
                </c:pt>
                <c:pt idx="32">
                  <c:v>1.5995805459777719</c:v>
                </c:pt>
                <c:pt idx="33">
                  <c:v>1.8123483418546624</c:v>
                </c:pt>
                <c:pt idx="34">
                  <c:v>1.7105138852629334</c:v>
                </c:pt>
                <c:pt idx="35">
                  <c:v>1.8573285973722908</c:v>
                </c:pt>
                <c:pt idx="36">
                  <c:v>2.0208953521775661</c:v>
                </c:pt>
                <c:pt idx="37">
                  <c:v>1.8283706618909965</c:v>
                </c:pt>
                <c:pt idx="38">
                  <c:v>1.627196750616154</c:v>
                </c:pt>
                <c:pt idx="39">
                  <c:v>1.6247127152605616</c:v>
                </c:pt>
                <c:pt idx="40">
                  <c:v>1.7075003097634225</c:v>
                </c:pt>
                <c:pt idx="41">
                  <c:v>1.6957547933528145</c:v>
                </c:pt>
                <c:pt idx="42">
                  <c:v>1.8080826430322934</c:v>
                </c:pt>
                <c:pt idx="43">
                  <c:v>1.62517416999972</c:v>
                </c:pt>
                <c:pt idx="44">
                  <c:v>1.807484408487908</c:v>
                </c:pt>
                <c:pt idx="45">
                  <c:v>1.9577045673076996</c:v>
                </c:pt>
                <c:pt idx="46">
                  <c:v>1.9004149954264862</c:v>
                </c:pt>
                <c:pt idx="47">
                  <c:v>1.9069427933311589</c:v>
                </c:pt>
                <c:pt idx="48">
                  <c:v>1.9707784822653447</c:v>
                </c:pt>
                <c:pt idx="49">
                  <c:v>2.1943692314065926</c:v>
                </c:pt>
                <c:pt idx="50">
                  <c:v>1.9637949689712113</c:v>
                </c:pt>
                <c:pt idx="51">
                  <c:v>2.1085027567985968</c:v>
                </c:pt>
                <c:pt idx="52">
                  <c:v>2.2173014409145306</c:v>
                </c:pt>
                <c:pt idx="53">
                  <c:v>2.0001021275917097</c:v>
                </c:pt>
                <c:pt idx="54">
                  <c:v>1.9009767665489368</c:v>
                </c:pt>
                <c:pt idx="55">
                  <c:v>1.9620603842087592</c:v>
                </c:pt>
                <c:pt idx="56">
                  <c:v>1.8591922351286774</c:v>
                </c:pt>
                <c:pt idx="57">
                  <c:v>1.9922348947695816</c:v>
                </c:pt>
                <c:pt idx="58">
                  <c:v>2.0159660235665582</c:v>
                </c:pt>
                <c:pt idx="59">
                  <c:v>2.0810512017281271</c:v>
                </c:pt>
                <c:pt idx="60">
                  <c:v>2.0013453897877591</c:v>
                </c:pt>
                <c:pt idx="61">
                  <c:v>1.8640562184864526</c:v>
                </c:pt>
                <c:pt idx="62">
                  <c:v>1.8482705452622927</c:v>
                </c:pt>
                <c:pt idx="63">
                  <c:v>1.8571882104646291</c:v>
                </c:pt>
                <c:pt idx="64">
                  <c:v>1.6806072563208891</c:v>
                </c:pt>
                <c:pt idx="65">
                  <c:v>1.6890338619596166</c:v>
                </c:pt>
                <c:pt idx="66">
                  <c:v>1.6302417229614496</c:v>
                </c:pt>
                <c:pt idx="67">
                  <c:v>1.9873613257595395</c:v>
                </c:pt>
                <c:pt idx="68">
                  <c:v>1.7977612686884084</c:v>
                </c:pt>
                <c:pt idx="69">
                  <c:v>1.8963765343870016</c:v>
                </c:pt>
                <c:pt idx="70">
                  <c:v>2.11460021988088</c:v>
                </c:pt>
                <c:pt idx="71">
                  <c:v>2.3121531347559072</c:v>
                </c:pt>
                <c:pt idx="72">
                  <c:v>2.4594608873734023</c:v>
                </c:pt>
                <c:pt idx="73">
                  <c:v>2.6933411224109838</c:v>
                </c:pt>
                <c:pt idx="74">
                  <c:v>2.6053678225583798</c:v>
                </c:pt>
                <c:pt idx="75">
                  <c:v>2.6863883724852755</c:v>
                </c:pt>
                <c:pt idx="76">
                  <c:v>2.7794501836383199</c:v>
                </c:pt>
                <c:pt idx="77">
                  <c:v>2.6733292238324369</c:v>
                </c:pt>
                <c:pt idx="78">
                  <c:v>2.7278656468361828</c:v>
                </c:pt>
                <c:pt idx="79">
                  <c:v>2.8741991778531832</c:v>
                </c:pt>
                <c:pt idx="80">
                  <c:v>2.717821268300435</c:v>
                </c:pt>
                <c:pt idx="81">
                  <c:v>2.7846709610203817</c:v>
                </c:pt>
                <c:pt idx="82">
                  <c:v>2.9777745497784833</c:v>
                </c:pt>
                <c:pt idx="83">
                  <c:v>2.9285017181307795</c:v>
                </c:pt>
                <c:pt idx="84">
                  <c:v>3.147457322523378</c:v>
                </c:pt>
                <c:pt idx="85">
                  <c:v>3.0924108215381185</c:v>
                </c:pt>
                <c:pt idx="86">
                  <c:v>3.1073754343109763</c:v>
                </c:pt>
                <c:pt idx="87">
                  <c:v>3.0506820499365235</c:v>
                </c:pt>
                <c:pt idx="88">
                  <c:v>2.9479527367863914</c:v>
                </c:pt>
                <c:pt idx="89">
                  <c:v>3.2442523065664313</c:v>
                </c:pt>
                <c:pt idx="90">
                  <c:v>3.1902390963094027</c:v>
                </c:pt>
                <c:pt idx="91">
                  <c:v>3.1427536265515275</c:v>
                </c:pt>
                <c:pt idx="92">
                  <c:v>3.2324559913782744</c:v>
                </c:pt>
                <c:pt idx="93">
                  <c:v>3.2392712097139333</c:v>
                </c:pt>
                <c:pt idx="94">
                  <c:v>3.2911690321314993</c:v>
                </c:pt>
                <c:pt idx="95">
                  <c:v>3.6072020354301761</c:v>
                </c:pt>
                <c:pt idx="96">
                  <c:v>3.592164342926635</c:v>
                </c:pt>
                <c:pt idx="97">
                  <c:v>3.1717589920872729</c:v>
                </c:pt>
                <c:pt idx="98">
                  <c:v>3.1263885153574305</c:v>
                </c:pt>
                <c:pt idx="99">
                  <c:v>3.1327086075254527</c:v>
                </c:pt>
                <c:pt idx="100">
                  <c:v>3.1902976232605402</c:v>
                </c:pt>
                <c:pt idx="101">
                  <c:v>3.2073193133198421</c:v>
                </c:pt>
                <c:pt idx="102">
                  <c:v>3.1661366974079543</c:v>
                </c:pt>
                <c:pt idx="103">
                  <c:v>2.9141175276579538</c:v>
                </c:pt>
                <c:pt idx="104">
                  <c:v>2.6791914404842063</c:v>
                </c:pt>
                <c:pt idx="105">
                  <c:v>2.5814226086079852</c:v>
                </c:pt>
                <c:pt idx="106">
                  <c:v>2.5543542638316037</c:v>
                </c:pt>
                <c:pt idx="107">
                  <c:v>2.4081022736818092</c:v>
                </c:pt>
                <c:pt idx="108">
                  <c:v>2.4237892232987432</c:v>
                </c:pt>
                <c:pt idx="109">
                  <c:v>2.3967471579548443</c:v>
                </c:pt>
                <c:pt idx="110">
                  <c:v>2.4658720947362802</c:v>
                </c:pt>
                <c:pt idx="111">
                  <c:v>2.4005539867110914</c:v>
                </c:pt>
                <c:pt idx="112">
                  <c:v>2.3680407051298422</c:v>
                </c:pt>
                <c:pt idx="113">
                  <c:v>2.4121867812563904</c:v>
                </c:pt>
                <c:pt idx="114">
                  <c:v>2.3205844498572219</c:v>
                </c:pt>
                <c:pt idx="115">
                  <c:v>2.2473267951030014</c:v>
                </c:pt>
                <c:pt idx="116">
                  <c:v>2.2737017105973321</c:v>
                </c:pt>
                <c:pt idx="117">
                  <c:v>2.2426108414257575</c:v>
                </c:pt>
                <c:pt idx="118">
                  <c:v>2.2082559445952725</c:v>
                </c:pt>
                <c:pt idx="119">
                  <c:v>2.1779642219823931</c:v>
                </c:pt>
                <c:pt idx="120">
                  <c:v>2.1005788038196407</c:v>
                </c:pt>
                <c:pt idx="121">
                  <c:v>2.1333740302103346</c:v>
                </c:pt>
                <c:pt idx="122">
                  <c:v>2.1423943802021186</c:v>
                </c:pt>
                <c:pt idx="123">
                  <c:v>2.0280008560955318</c:v>
                </c:pt>
                <c:pt idx="124">
                  <c:v>1.9196740621403074</c:v>
                </c:pt>
                <c:pt idx="125">
                  <c:v>1.8538363181826134</c:v>
                </c:pt>
                <c:pt idx="126">
                  <c:v>1.7953731333776743</c:v>
                </c:pt>
                <c:pt idx="127">
                  <c:v>1.7676641328866842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70E-4B3C-A764-EFF0FA4BB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757184"/>
        <c:axId val="113759360"/>
      </c:lineChart>
      <c:catAx>
        <c:axId val="113757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93221721498649146"/>
              <c:y val="0.8262806038134121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13759360"/>
        <c:crossesAt val="1"/>
        <c:auto val="1"/>
        <c:lblAlgn val="ctr"/>
        <c:lblOffset val="100"/>
        <c:tickLblSkip val="18"/>
        <c:tickMarkSkip val="18"/>
        <c:noMultiLvlLbl val="0"/>
      </c:catAx>
      <c:valAx>
        <c:axId val="113759360"/>
        <c:scaling>
          <c:orientation val="minMax"/>
          <c:max val="4"/>
          <c:min val="0.5"/>
        </c:scaling>
        <c:delete val="0"/>
        <c:axPos val="l"/>
        <c:majorGridlines>
          <c:spPr>
            <a:ln w="3175">
              <a:pattFill prst="pct50">
                <a:fgClr>
                  <a:srgbClr val="FFFFFF"/>
                </a:fgClr>
                <a:bgClr>
                  <a:srgbClr val="FFFFFF"/>
                </a:bgClr>
              </a:patt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Indexed 1878=1</a:t>
                </a:r>
              </a:p>
            </c:rich>
          </c:tx>
          <c:layout>
            <c:manualLayout>
              <c:xMode val="edge"/>
              <c:yMode val="edge"/>
              <c:x val="1.6870532692847356E-2"/>
              <c:y val="0.3562618561568692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113757184"/>
        <c:crosses val="autoZero"/>
        <c:crossBetween val="between"/>
        <c:minorUnit val="0.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616366436863445"/>
          <c:y val="0.12103694127786266"/>
          <c:w val="0.45632534926844837"/>
          <c:h val="0.21781360663250426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GB"/>
              <a:t>India Material Intensity 1980-2008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91647367608462"/>
          <c:y val="8.7768077903305569E-2"/>
          <c:w val="0.8166368623414102"/>
          <c:h val="0.84426184068520971"/>
        </c:manualLayout>
      </c:layout>
      <c:lineChart>
        <c:grouping val="standard"/>
        <c:varyColors val="0"/>
        <c:ser>
          <c:idx val="1"/>
          <c:order val="0"/>
          <c:tx>
            <c:strRef>
              <c:f>Data!$AP$2</c:f>
              <c:strCache>
                <c:ptCount val="1"/>
                <c:pt idx="0">
                  <c:v>DMC/GDP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numRef>
              <c:f>Data!$A$3:$A$33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Data!$U$3:$U$33</c:f>
              <c:numCache>
                <c:formatCode>General</c:formatCode>
                <c:ptCount val="31"/>
                <c:pt idx="0">
                  <c:v>1</c:v>
                </c:pt>
                <c:pt idx="1">
                  <c:v>1.0041485871545333</c:v>
                </c:pt>
                <c:pt idx="2">
                  <c:v>1.0214151813464514</c:v>
                </c:pt>
                <c:pt idx="3">
                  <c:v>0.97256384746457747</c:v>
                </c:pt>
                <c:pt idx="4">
                  <c:v>0.95936967757930436</c:v>
                </c:pt>
                <c:pt idx="5">
                  <c:v>0.95201602901974125</c:v>
                </c:pt>
                <c:pt idx="6">
                  <c:v>0.94431991454393083</c:v>
                </c:pt>
                <c:pt idx="7">
                  <c:v>0.92633169394264847</c:v>
                </c:pt>
                <c:pt idx="8">
                  <c:v>0.87315571402945724</c:v>
                </c:pt>
                <c:pt idx="9">
                  <c:v>0.85533172152248271</c:v>
                </c:pt>
                <c:pt idx="10">
                  <c:v>0.84257011686643257</c:v>
                </c:pt>
                <c:pt idx="11">
                  <c:v>0.85840008234636533</c:v>
                </c:pt>
                <c:pt idx="12">
                  <c:v>0.83626506462832317</c:v>
                </c:pt>
                <c:pt idx="13">
                  <c:v>0.79234687914185054</c:v>
                </c:pt>
                <c:pt idx="14">
                  <c:v>0.7664124383201254</c:v>
                </c:pt>
                <c:pt idx="15">
                  <c:v>0.75506678882607492</c:v>
                </c:pt>
                <c:pt idx="16">
                  <c:v>0.73348467946599372</c:v>
                </c:pt>
                <c:pt idx="17">
                  <c:v>0.71921503460205449</c:v>
                </c:pt>
                <c:pt idx="18">
                  <c:v>0.69028747055057804</c:v>
                </c:pt>
                <c:pt idx="19">
                  <c:v>0.66669826046481995</c:v>
                </c:pt>
                <c:pt idx="20">
                  <c:v>0.64489290598937277</c:v>
                </c:pt>
                <c:pt idx="21">
                  <c:v>0.62830562732770612</c:v>
                </c:pt>
                <c:pt idx="22">
                  <c:v>0.62320972873879199</c:v>
                </c:pt>
                <c:pt idx="23">
                  <c:v>0.59267234501512966</c:v>
                </c:pt>
                <c:pt idx="24">
                  <c:v>0.55875811117925911</c:v>
                </c:pt>
                <c:pt idx="25">
                  <c:v>0.54335751864655668</c:v>
                </c:pt>
                <c:pt idx="26">
                  <c:v>0.53412402311091234</c:v>
                </c:pt>
                <c:pt idx="27">
                  <c:v>0.53075157737834466</c:v>
                </c:pt>
                <c:pt idx="28">
                  <c:v>0.52594291448231534</c:v>
                </c:pt>
                <c:pt idx="29">
                  <c:v>0.49806443320161675</c:v>
                </c:pt>
                <c:pt idx="30">
                  <c:v>0.47929402151173683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2A-44EB-90D1-73898ED6A5AB}"/>
            </c:ext>
          </c:extLst>
        </c:ser>
        <c:ser>
          <c:idx val="2"/>
          <c:order val="1"/>
          <c:tx>
            <c:strRef>
              <c:f>Data!$AR$2</c:f>
              <c:strCache>
                <c:ptCount val="1"/>
                <c:pt idx="0">
                  <c:v>DMC/Income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Data!$A$3:$A$33</c:f>
              <c:numCache>
                <c:formatCode>General</c:formatCode>
                <c:ptCount val="3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</c:numCache>
            </c:numRef>
          </c:cat>
          <c:val>
            <c:numRef>
              <c:f>Data!$W$3:$W$33</c:f>
              <c:numCache>
                <c:formatCode>General</c:formatCode>
                <c:ptCount val="31"/>
                <c:pt idx="0">
                  <c:v>1</c:v>
                </c:pt>
                <c:pt idx="1">
                  <c:v>1.0233738178364316</c:v>
                </c:pt>
                <c:pt idx="2">
                  <c:v>1.0650396883553575</c:v>
                </c:pt>
                <c:pt idx="3">
                  <c:v>1.0355871306581586</c:v>
                </c:pt>
                <c:pt idx="4">
                  <c:v>1.04414461226967</c:v>
                </c:pt>
                <c:pt idx="5">
                  <c:v>1.0585745241677538</c:v>
                </c:pt>
                <c:pt idx="6">
                  <c:v>1.0722690045852294</c:v>
                </c:pt>
                <c:pt idx="7">
                  <c:v>1.0750358981248997</c:v>
                </c:pt>
                <c:pt idx="8">
                  <c:v>1.035184609416367</c:v>
                </c:pt>
                <c:pt idx="9">
                  <c:v>1.0354678572775862</c:v>
                </c:pt>
                <c:pt idx="10">
                  <c:v>1.041113885200202</c:v>
                </c:pt>
                <c:pt idx="11">
                  <c:v>1.0792882944051081</c:v>
                </c:pt>
                <c:pt idx="12">
                  <c:v>1.070382334341428</c:v>
                </c:pt>
                <c:pt idx="13">
                  <c:v>1.0326683715293472</c:v>
                </c:pt>
                <c:pt idx="14">
                  <c:v>1.0171907150450332</c:v>
                </c:pt>
                <c:pt idx="15">
                  <c:v>1.0205878599624219</c:v>
                </c:pt>
                <c:pt idx="16">
                  <c:v>1.0096940530477596</c:v>
                </c:pt>
                <c:pt idx="17">
                  <c:v>1.0082367335071374</c:v>
                </c:pt>
                <c:pt idx="18">
                  <c:v>0.98526387768262802</c:v>
                </c:pt>
                <c:pt idx="19">
                  <c:v>0.96860456537342299</c:v>
                </c:pt>
                <c:pt idx="20">
                  <c:v>0.95368548502750072</c:v>
                </c:pt>
                <c:pt idx="21">
                  <c:v>0.94566659358352567</c:v>
                </c:pt>
                <c:pt idx="22">
                  <c:v>0.95426442721968119</c:v>
                </c:pt>
                <c:pt idx="23">
                  <c:v>0.92305357222809981</c:v>
                </c:pt>
                <c:pt idx="24">
                  <c:v>0.87646073731939189</c:v>
                </c:pt>
                <c:pt idx="25">
                  <c:v>0.87510409155181812</c:v>
                </c:pt>
                <c:pt idx="26">
                  <c:v>0.87451127279635454</c:v>
                </c:pt>
                <c:pt idx="27">
                  <c:v>0.88317844142291735</c:v>
                </c:pt>
                <c:pt idx="28">
                  <c:v>0.88921997357001503</c:v>
                </c:pt>
                <c:pt idx="29">
                  <c:v>0.85414304981574363</c:v>
                </c:pt>
                <c:pt idx="30">
                  <c:v>0.83347027141332941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2A-44EB-90D1-73898ED6A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hiLowLines>
        <c:smooth val="0"/>
        <c:axId val="44246144"/>
        <c:axId val="44248448"/>
      </c:lineChart>
      <c:catAx>
        <c:axId val="44246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Years</a:t>
                </a:r>
              </a:p>
            </c:rich>
          </c:tx>
          <c:layout>
            <c:manualLayout>
              <c:xMode val="edge"/>
              <c:yMode val="edge"/>
              <c:x val="0.93571928292325679"/>
              <c:y val="0.2927371374403970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44248448"/>
        <c:crossesAt val="1"/>
        <c:auto val="1"/>
        <c:lblAlgn val="ctr"/>
        <c:lblOffset val="100"/>
        <c:tickLblSkip val="5"/>
        <c:tickMarkSkip val="5"/>
        <c:noMultiLvlLbl val="0"/>
      </c:catAx>
      <c:valAx>
        <c:axId val="44248448"/>
        <c:scaling>
          <c:orientation val="minMax"/>
          <c:max val="1.1000000000000001"/>
          <c:min val="0.4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Index 1980=1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l-GR"/>
          </a:p>
        </c:txPr>
        <c:crossAx val="44246144"/>
        <c:crosses val="autoZero"/>
        <c:crossBetween val="between"/>
        <c:min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634165313391283"/>
          <c:y val="0.672999223554406"/>
          <c:w val="0.30083416349386138"/>
          <c:h val="0.126084475375242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9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l-G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World's MI 1980-2008</a:t>
            </a:r>
          </a:p>
        </c:rich>
      </c:tx>
      <c:layout>
        <c:manualLayout>
          <c:xMode val="edge"/>
          <c:yMode val="edge"/>
          <c:x val="0.38602666854143231"/>
          <c:y val="2.11640211640211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66638545181851"/>
          <c:y val="0.13119054562624116"/>
          <c:w val="0.78096386389201344"/>
          <c:h val="0.80459414795372797"/>
        </c:manualLayout>
      </c:layout>
      <c:lineChart>
        <c:grouping val="standard"/>
        <c:varyColors val="0"/>
        <c:ser>
          <c:idx val="0"/>
          <c:order val="0"/>
          <c:tx>
            <c:strRef>
              <c:f>'E:\Phd Διδακτορικό_Post-doc_research\Papers &amp; abstracts\Alternative welfare measurements\1st Paper Material\Empirical Estimates\HDI\[HDI.xls]DMC-HDI'!$A$14</c:f>
              <c:strCache>
                <c:ptCount val="1"/>
                <c:pt idx="0">
                  <c:v>World DMC/HDI</c:v>
                </c:pt>
              </c:strCache>
            </c:strRef>
          </c:tx>
          <c:marker>
            <c:symbol val="none"/>
          </c:marker>
          <c:cat>
            <c:numRef>
              <c:f>'E:\Phd Διδακτορικό_Post-doc_research\Papers &amp; abstracts\Alternative welfare measurements\1st Paper Material\Empirical Estimates\HDI\[HDI.xls]DMC-HDI'!$B$2:$G$2</c:f>
              <c:numCache>
                <c:formatCode>General</c:formatCode>
                <c:ptCount val="6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  <c:pt idx="5">
                  <c:v>2010</c:v>
                </c:pt>
              </c:numCache>
            </c:numRef>
          </c:cat>
          <c:val>
            <c:numRef>
              <c:f>'E:\Phd Διδακτορικό_Post-doc_research\Papers &amp; abstracts\Alternative welfare measurements\1st Paper Material\Empirical Estimates\HDI\[HDI.xls]DMC-HDI'!$I$14:$M$14</c:f>
              <c:numCache>
                <c:formatCode>General</c:formatCode>
                <c:ptCount val="5"/>
                <c:pt idx="0">
                  <c:v>1</c:v>
                </c:pt>
                <c:pt idx="1">
                  <c:v>1.118818424935816</c:v>
                </c:pt>
                <c:pt idx="2">
                  <c:v>1.2499853630961333</c:v>
                </c:pt>
                <c:pt idx="3">
                  <c:v>1.4368646554648448</c:v>
                </c:pt>
                <c:pt idx="4">
                  <c:v>1.5684385972582557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AB0-4A2C-89CD-DBFDE7D6D68A}"/>
            </c:ext>
          </c:extLst>
        </c:ser>
        <c:ser>
          <c:idx val="1"/>
          <c:order val="1"/>
          <c:tx>
            <c:strRef>
              <c:f>'E:\Phd Διδακτορικό_Post-doc_research\Papers &amp; abstracts\Alternative welfare measurements\1st Paper Material\Empirical Estimates\HDI\[HDI.xls]DMC-HDI'!$A$29</c:f>
              <c:strCache>
                <c:ptCount val="1"/>
                <c:pt idx="0">
                  <c:v>World DMC/GDP</c:v>
                </c:pt>
              </c:strCache>
            </c:strRef>
          </c:tx>
          <c:marker>
            <c:symbol val="none"/>
          </c:marker>
          <c:cat>
            <c:numRef>
              <c:f>'E:\Phd Διδακτορικό_Post-doc_research\Papers &amp; abstracts\Alternative welfare measurements\1st Paper Material\Empirical Estimates\HDI\[HDI.xls]DMC-HDI'!$B$2:$G$2</c:f>
              <c:numCache>
                <c:formatCode>General</c:formatCode>
                <c:ptCount val="6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  <c:pt idx="5">
                  <c:v>2010</c:v>
                </c:pt>
              </c:numCache>
            </c:numRef>
          </c:cat>
          <c:val>
            <c:numRef>
              <c:f>'E:\Phd Διδακτορικό_Post-doc_research\Papers &amp; abstracts\Alternative welfare measurements\1st Paper Material\Empirical Estimates\HDI\[HDI.xls]DMC-HDI'!$I$29:$M$29</c:f>
              <c:numCache>
                <c:formatCode>General</c:formatCode>
                <c:ptCount val="5"/>
                <c:pt idx="0">
                  <c:v>1</c:v>
                </c:pt>
                <c:pt idx="1">
                  <c:v>0.89268949075115833</c:v>
                </c:pt>
                <c:pt idx="2">
                  <c:v>0.85621285613359233</c:v>
                </c:pt>
                <c:pt idx="3">
                  <c:v>0.83245798348244138</c:v>
                </c:pt>
                <c:pt idx="4">
                  <c:v>0.80694245113425866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AB0-4A2C-89CD-DBFDE7D6D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hiLowLines>
        <c:smooth val="0"/>
        <c:axId val="46949888"/>
        <c:axId val="46951808"/>
      </c:lineChart>
      <c:catAx>
        <c:axId val="46949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years</a:t>
                </a:r>
              </a:p>
            </c:rich>
          </c:tx>
          <c:layout>
            <c:manualLayout>
              <c:xMode val="edge"/>
              <c:yMode val="edge"/>
              <c:x val="0.91575248406449195"/>
              <c:y val="0.6500704078656834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l-GR"/>
          </a:p>
        </c:txPr>
        <c:crossAx val="46951808"/>
        <c:crossesAt val="1"/>
        <c:auto val="1"/>
        <c:lblAlgn val="ctr"/>
        <c:lblOffset val="100"/>
        <c:noMultiLvlLbl val="0"/>
      </c:catAx>
      <c:valAx>
        <c:axId val="46951808"/>
        <c:scaling>
          <c:orientation val="minMax"/>
          <c:max val="1.6"/>
          <c:min val="0.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Indexed 1980=1</a:t>
                </a:r>
              </a:p>
            </c:rich>
          </c:tx>
          <c:layout>
            <c:manualLayout>
              <c:xMode val="edge"/>
              <c:yMode val="edge"/>
              <c:x val="1.1904761904761904E-2"/>
              <c:y val="0.406476968156758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l-GR"/>
          </a:p>
        </c:txPr>
        <c:crossAx val="46949888"/>
        <c:crossesAt val="1"/>
        <c:crossBetween val="between"/>
        <c:majorUnit val="0.5"/>
        <c:minorUnit val="5.000000000000001E-2"/>
      </c:valAx>
    </c:plotArea>
    <c:legend>
      <c:legendPos val="r"/>
      <c:layout>
        <c:manualLayout>
          <c:xMode val="edge"/>
          <c:yMode val="edge"/>
          <c:x val="0.19053501124859396"/>
          <c:y val="0.72914302378869311"/>
          <c:w val="0.29458403637045366"/>
          <c:h val="0.198115791081670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B24BE-B10E-4812-B4ED-CBAD41D46C12}" type="doc">
      <dgm:prSet loTypeId="urn:microsoft.com/office/officeart/2005/8/layout/cycle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C094457-AE24-453C-BB62-B725E4152DB5}">
      <dgm:prSet phldrT="[Κείμενο]" custT="1"/>
      <dgm:spPr/>
      <dgm:t>
        <a:bodyPr/>
        <a:lstStyle/>
        <a:p>
          <a:pPr algn="r"/>
          <a:r>
            <a:rPr lang="en-US" sz="1800" i="1" dirty="0">
              <a:latin typeface="+mj-lt"/>
            </a:rPr>
            <a:t>Composite social indicator measuring well-being (WB) that replaces GDP</a:t>
          </a:r>
          <a:endParaRPr lang="el-GR" sz="1800" dirty="0">
            <a:latin typeface="+mj-lt"/>
          </a:endParaRPr>
        </a:p>
      </dgm:t>
    </dgm:pt>
    <dgm:pt modelId="{6B65FB8E-D06C-4C51-999C-8A2F3D6E0527}" type="parTrans" cxnId="{98EEE448-DF6C-4E24-BED7-9A60FD247CF8}">
      <dgm:prSet/>
      <dgm:spPr/>
      <dgm:t>
        <a:bodyPr/>
        <a:lstStyle/>
        <a:p>
          <a:pPr algn="l"/>
          <a:endParaRPr lang="el-GR"/>
        </a:p>
      </dgm:t>
    </dgm:pt>
    <dgm:pt modelId="{0681FCA5-617B-4EB1-97A4-85E0FB7910DA}" type="sibTrans" cxnId="{98EEE448-DF6C-4E24-BED7-9A60FD247CF8}">
      <dgm:prSet/>
      <dgm:spPr/>
      <dgm:t>
        <a:bodyPr/>
        <a:lstStyle/>
        <a:p>
          <a:pPr algn="l"/>
          <a:endParaRPr lang="el-GR"/>
        </a:p>
      </dgm:t>
    </dgm:pt>
    <dgm:pt modelId="{F2734E28-81D3-4664-A1A0-03FF897E80F6}">
      <dgm:prSet phldrT="[Κείμενο]"/>
      <dgm:spPr/>
      <dgm:t>
        <a:bodyPr/>
        <a:lstStyle/>
        <a:p>
          <a:pPr algn="l"/>
          <a:r>
            <a:rPr lang="en-US" b="1">
              <a:latin typeface="+mj-lt"/>
            </a:rPr>
            <a:t>Geniuine Progress Indicator </a:t>
          </a:r>
          <a:r>
            <a:rPr lang="en-US">
              <a:latin typeface="+mj-lt"/>
            </a:rPr>
            <a:t>(GPI)</a:t>
          </a:r>
          <a:endParaRPr lang="el-GR">
            <a:latin typeface="+mj-lt"/>
          </a:endParaRPr>
        </a:p>
      </dgm:t>
    </dgm:pt>
    <dgm:pt modelId="{AC0350F5-F48E-47AC-8CAE-D227EE3B16BA}" type="parTrans" cxnId="{F8541FEF-6CB4-4C97-8EBA-DF805CC65D34}">
      <dgm:prSet/>
      <dgm:spPr/>
      <dgm:t>
        <a:bodyPr/>
        <a:lstStyle/>
        <a:p>
          <a:pPr algn="l"/>
          <a:endParaRPr lang="el-GR"/>
        </a:p>
      </dgm:t>
    </dgm:pt>
    <dgm:pt modelId="{D0440E06-9060-492F-B211-289B807DD529}" type="sibTrans" cxnId="{F8541FEF-6CB4-4C97-8EBA-DF805CC65D34}">
      <dgm:prSet/>
      <dgm:spPr/>
      <dgm:t>
        <a:bodyPr/>
        <a:lstStyle/>
        <a:p>
          <a:pPr algn="l"/>
          <a:endParaRPr lang="el-GR"/>
        </a:p>
      </dgm:t>
    </dgm:pt>
    <dgm:pt modelId="{1E93A251-DF0D-4A3D-82A7-7083C6F40BB6}">
      <dgm:prSet/>
      <dgm:spPr/>
      <dgm:t>
        <a:bodyPr/>
        <a:lstStyle/>
        <a:p>
          <a:pPr algn="l"/>
          <a:r>
            <a:rPr lang="en-US" b="1" dirty="0">
              <a:latin typeface="+mj-lt"/>
            </a:rPr>
            <a:t>Human Development Index </a:t>
          </a:r>
          <a:r>
            <a:rPr lang="en-US" dirty="0">
              <a:latin typeface="+mj-lt"/>
            </a:rPr>
            <a:t>(HDI)</a:t>
          </a:r>
          <a:endParaRPr lang="el-GR" dirty="0">
            <a:latin typeface="+mj-lt"/>
          </a:endParaRPr>
        </a:p>
      </dgm:t>
    </dgm:pt>
    <dgm:pt modelId="{485EE2CF-1A19-46DB-AC05-800B4245DE58}" type="parTrans" cxnId="{761956CA-8B5D-4DD4-96A0-347621997026}">
      <dgm:prSet/>
      <dgm:spPr/>
      <dgm:t>
        <a:bodyPr/>
        <a:lstStyle/>
        <a:p>
          <a:pPr algn="l"/>
          <a:endParaRPr lang="el-GR"/>
        </a:p>
      </dgm:t>
    </dgm:pt>
    <dgm:pt modelId="{C905769C-A63A-4C8A-A413-F7E135118340}" type="sibTrans" cxnId="{761956CA-8B5D-4DD4-96A0-347621997026}">
      <dgm:prSet/>
      <dgm:spPr/>
      <dgm:t>
        <a:bodyPr/>
        <a:lstStyle/>
        <a:p>
          <a:pPr algn="l"/>
          <a:endParaRPr lang="el-GR"/>
        </a:p>
      </dgm:t>
    </dgm:pt>
    <dgm:pt modelId="{73B31AF4-B22E-4930-A5FB-700C4833156F}">
      <dgm:prSet phldrT="[Κείμενο]" custT="1"/>
      <dgm:spPr/>
      <dgm:t>
        <a:bodyPr/>
        <a:lstStyle/>
        <a:p>
          <a:pPr algn="l"/>
          <a:r>
            <a:rPr lang="en-US" sz="1600" i="1" dirty="0">
              <a:latin typeface="+mj-lt"/>
            </a:rPr>
            <a:t>Supplementary to GDP, average approximation of well-being (WB) and economic welfare (EW</a:t>
          </a:r>
          <a:r>
            <a:rPr lang="en-US" sz="1400" i="1" dirty="0">
              <a:latin typeface="+mj-lt"/>
            </a:rPr>
            <a:t>)</a:t>
          </a:r>
          <a:endParaRPr lang="el-GR" sz="1400" dirty="0">
            <a:latin typeface="+mj-lt"/>
          </a:endParaRPr>
        </a:p>
      </dgm:t>
    </dgm:pt>
    <dgm:pt modelId="{6EED9CA4-1837-4038-AAB8-A03E94CCF659}" type="parTrans" cxnId="{856522C8-2A4F-47EF-8C69-15ADDE5AD1AA}">
      <dgm:prSet/>
      <dgm:spPr/>
      <dgm:t>
        <a:bodyPr/>
        <a:lstStyle/>
        <a:p>
          <a:pPr algn="l"/>
          <a:endParaRPr lang="el-GR"/>
        </a:p>
      </dgm:t>
    </dgm:pt>
    <dgm:pt modelId="{B474FE0A-A39B-4D4B-B990-3787DE1FFEEC}" type="sibTrans" cxnId="{856522C8-2A4F-47EF-8C69-15ADDE5AD1AA}">
      <dgm:prSet/>
      <dgm:spPr/>
      <dgm:t>
        <a:bodyPr/>
        <a:lstStyle/>
        <a:p>
          <a:pPr algn="l"/>
          <a:endParaRPr lang="el-GR"/>
        </a:p>
      </dgm:t>
    </dgm:pt>
    <dgm:pt modelId="{FE289E6B-40FB-42BD-B0CB-1D844F5A3782}">
      <dgm:prSet/>
      <dgm:spPr/>
      <dgm:t>
        <a:bodyPr/>
        <a:lstStyle/>
        <a:p>
          <a:pPr algn="l"/>
          <a:r>
            <a:rPr lang="en-US" b="1" dirty="0">
              <a:latin typeface="+mj-lt"/>
            </a:rPr>
            <a:t>Income  </a:t>
          </a:r>
          <a:r>
            <a:rPr lang="en-US" dirty="0">
              <a:latin typeface="+mj-lt"/>
            </a:rPr>
            <a:t> (GDP/cap.)</a:t>
          </a:r>
          <a:endParaRPr lang="el-GR" dirty="0">
            <a:latin typeface="+mj-lt"/>
          </a:endParaRPr>
        </a:p>
      </dgm:t>
    </dgm:pt>
    <dgm:pt modelId="{E8B93CC2-B0B4-4AEA-A501-C04D0CE8D3C7}" type="parTrans" cxnId="{C5E3011C-94B1-4627-A4B2-38D4085244AB}">
      <dgm:prSet/>
      <dgm:spPr/>
      <dgm:t>
        <a:bodyPr/>
        <a:lstStyle/>
        <a:p>
          <a:pPr algn="l"/>
          <a:endParaRPr lang="el-GR"/>
        </a:p>
      </dgm:t>
    </dgm:pt>
    <dgm:pt modelId="{145B9822-8C06-4D46-88CE-2DBBA1911135}" type="sibTrans" cxnId="{C5E3011C-94B1-4627-A4B2-38D4085244AB}">
      <dgm:prSet/>
      <dgm:spPr/>
      <dgm:t>
        <a:bodyPr/>
        <a:lstStyle/>
        <a:p>
          <a:pPr algn="l"/>
          <a:endParaRPr lang="el-GR"/>
        </a:p>
      </dgm:t>
    </dgm:pt>
    <dgm:pt modelId="{CEBC0B31-9EA1-4224-9613-DE7118809E86}">
      <dgm:prSet custT="1"/>
      <dgm:spPr/>
      <dgm:t>
        <a:bodyPr anchor="b" anchorCtr="0"/>
        <a:lstStyle/>
        <a:p>
          <a:pPr algn="l"/>
          <a:r>
            <a:rPr lang="en-US" sz="1400" i="1" dirty="0">
              <a:latin typeface="+mj-lt"/>
            </a:rPr>
            <a:t>Pragmatic extended economic accounts measuring economic welfare (EW), by adjusting GDP</a:t>
          </a:r>
          <a:endParaRPr lang="el-GR" sz="1400" dirty="0">
            <a:latin typeface="+mj-lt"/>
          </a:endParaRPr>
        </a:p>
      </dgm:t>
    </dgm:pt>
    <dgm:pt modelId="{B4649C71-97C4-4661-A68D-431975E63E3E}" type="parTrans" cxnId="{9A56E32D-3304-4ECE-A3BC-AAA91659A333}">
      <dgm:prSet/>
      <dgm:spPr/>
      <dgm:t>
        <a:bodyPr/>
        <a:lstStyle/>
        <a:p>
          <a:pPr algn="l"/>
          <a:endParaRPr lang="el-GR"/>
        </a:p>
      </dgm:t>
    </dgm:pt>
    <dgm:pt modelId="{D2528E6F-F55D-46C1-A93F-7FD9ACD1CE1C}" type="sibTrans" cxnId="{9A56E32D-3304-4ECE-A3BC-AAA91659A333}">
      <dgm:prSet/>
      <dgm:spPr/>
      <dgm:t>
        <a:bodyPr/>
        <a:lstStyle/>
        <a:p>
          <a:pPr algn="l"/>
          <a:endParaRPr lang="el-GR"/>
        </a:p>
      </dgm:t>
    </dgm:pt>
    <dgm:pt modelId="{8625F37A-415F-422C-B55E-22B16F34266D}">
      <dgm:prSet custT="1"/>
      <dgm:spPr/>
      <dgm:t>
        <a:bodyPr anchor="b" anchorCtr="0"/>
        <a:lstStyle/>
        <a:p>
          <a:pPr algn="l"/>
          <a:endParaRPr lang="el-GR" sz="900" dirty="0"/>
        </a:p>
      </dgm:t>
    </dgm:pt>
    <dgm:pt modelId="{7C35D8A3-DC79-4C26-8A0C-7753B06D1BE1}" type="parTrans" cxnId="{3B732222-0128-4B9F-B4F3-58A12399B107}">
      <dgm:prSet/>
      <dgm:spPr/>
      <dgm:t>
        <a:bodyPr/>
        <a:lstStyle/>
        <a:p>
          <a:pPr algn="l"/>
          <a:endParaRPr lang="el-GR"/>
        </a:p>
      </dgm:t>
    </dgm:pt>
    <dgm:pt modelId="{16D15131-6D94-404F-B221-D59CCBDF2E3E}" type="sibTrans" cxnId="{3B732222-0128-4B9F-B4F3-58A12399B107}">
      <dgm:prSet/>
      <dgm:spPr/>
      <dgm:t>
        <a:bodyPr/>
        <a:lstStyle/>
        <a:p>
          <a:pPr algn="l"/>
          <a:endParaRPr lang="el-GR"/>
        </a:p>
      </dgm:t>
    </dgm:pt>
    <dgm:pt modelId="{A21CE66E-2E92-46EA-A46B-C9DC25054799}">
      <dgm:prSet/>
      <dgm:spPr/>
      <dgm:t>
        <a:bodyPr/>
        <a:lstStyle/>
        <a:p>
          <a:pPr algn="l"/>
          <a:r>
            <a:rPr lang="en-US" b="1">
              <a:latin typeface="+mj-lt"/>
            </a:rPr>
            <a:t>Index of Sustainable Economic Welfare </a:t>
          </a:r>
          <a:r>
            <a:rPr lang="en-US">
              <a:latin typeface="+mj-lt"/>
            </a:rPr>
            <a:t>(ISEW)</a:t>
          </a:r>
          <a:endParaRPr lang="el-GR">
            <a:latin typeface="+mj-lt"/>
          </a:endParaRPr>
        </a:p>
      </dgm:t>
    </dgm:pt>
    <dgm:pt modelId="{608449B5-C2E6-4829-9591-D03A685D1174}" type="parTrans" cxnId="{19BE743D-0688-4156-8E3A-AD2AABBD4E69}">
      <dgm:prSet/>
      <dgm:spPr/>
      <dgm:t>
        <a:bodyPr/>
        <a:lstStyle/>
        <a:p>
          <a:pPr algn="l"/>
          <a:endParaRPr lang="el-GR"/>
        </a:p>
      </dgm:t>
    </dgm:pt>
    <dgm:pt modelId="{DA3BFE8A-9F93-4EAE-90F9-0DE5BDAF3D14}" type="sibTrans" cxnId="{19BE743D-0688-4156-8E3A-AD2AABBD4E69}">
      <dgm:prSet/>
      <dgm:spPr/>
      <dgm:t>
        <a:bodyPr/>
        <a:lstStyle/>
        <a:p>
          <a:pPr algn="l"/>
          <a:endParaRPr lang="el-GR"/>
        </a:p>
      </dgm:t>
    </dgm:pt>
    <dgm:pt modelId="{35F7CA4D-142D-46DF-86AF-C4AC3697A093}">
      <dgm:prSet phldrT="[Κείμενο]" custT="1"/>
      <dgm:spPr/>
      <dgm:t>
        <a:bodyPr vert="horz" anchor="t" anchorCtr="0"/>
        <a:lstStyle/>
        <a:p>
          <a:pPr algn="r"/>
          <a:r>
            <a:rPr lang="en-US" sz="1400" i="1" dirty="0">
              <a:latin typeface="+mj-lt"/>
            </a:rPr>
            <a:t>Pragmatic extended economic accounts measuring economic welfare (EW), by adjusting GDP</a:t>
          </a:r>
          <a:endParaRPr lang="el-GR" sz="1400" dirty="0">
            <a:latin typeface="+mj-lt"/>
          </a:endParaRPr>
        </a:p>
      </dgm:t>
    </dgm:pt>
    <dgm:pt modelId="{465A4A80-7F2D-439E-9A94-5D651BD2F767}" type="parTrans" cxnId="{E7095E1B-D482-4DEA-9376-3D7C3A29FD1B}">
      <dgm:prSet/>
      <dgm:spPr/>
      <dgm:t>
        <a:bodyPr/>
        <a:lstStyle/>
        <a:p>
          <a:pPr algn="l"/>
          <a:endParaRPr lang="el-GR"/>
        </a:p>
      </dgm:t>
    </dgm:pt>
    <dgm:pt modelId="{303718A1-DE9C-4E78-A3B5-E081007929D0}" type="sibTrans" cxnId="{E7095E1B-D482-4DEA-9376-3D7C3A29FD1B}">
      <dgm:prSet/>
      <dgm:spPr/>
      <dgm:t>
        <a:bodyPr/>
        <a:lstStyle/>
        <a:p>
          <a:pPr algn="l"/>
          <a:endParaRPr lang="el-GR"/>
        </a:p>
      </dgm:t>
    </dgm:pt>
    <dgm:pt modelId="{B46BFE0C-EF50-48D3-B783-08312DDD264E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0E66A65B-F99A-4E29-B06A-7F8B46FF3F9E}" type="parTrans" cxnId="{AF1928B9-AAA9-4E1A-B47D-C38F9C44FAC5}">
      <dgm:prSet/>
      <dgm:spPr/>
      <dgm:t>
        <a:bodyPr/>
        <a:lstStyle/>
        <a:p>
          <a:endParaRPr lang="el-GR"/>
        </a:p>
      </dgm:t>
    </dgm:pt>
    <dgm:pt modelId="{8048CC3E-5FFE-42F6-A12B-50964B558698}" type="sibTrans" cxnId="{AF1928B9-AAA9-4E1A-B47D-C38F9C44FAC5}">
      <dgm:prSet/>
      <dgm:spPr/>
      <dgm:t>
        <a:bodyPr/>
        <a:lstStyle/>
        <a:p>
          <a:endParaRPr lang="el-GR"/>
        </a:p>
      </dgm:t>
    </dgm:pt>
    <dgm:pt modelId="{A53B152E-D849-478A-8E6E-BCD4FD467471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1E655321-0B45-461B-BC55-F82A16624CDB}" type="parTrans" cxnId="{6E084968-9A80-4961-96D1-35CDE847DF97}">
      <dgm:prSet/>
      <dgm:spPr/>
      <dgm:t>
        <a:bodyPr/>
        <a:lstStyle/>
        <a:p>
          <a:endParaRPr lang="el-GR"/>
        </a:p>
      </dgm:t>
    </dgm:pt>
    <dgm:pt modelId="{38C831B0-AC5C-45B5-99CA-0CDEB708DDF0}" type="sibTrans" cxnId="{6E084968-9A80-4961-96D1-35CDE847DF97}">
      <dgm:prSet/>
      <dgm:spPr/>
      <dgm:t>
        <a:bodyPr/>
        <a:lstStyle/>
        <a:p>
          <a:endParaRPr lang="el-GR"/>
        </a:p>
      </dgm:t>
    </dgm:pt>
    <dgm:pt modelId="{F560E19E-DBB2-4A46-AEC6-6E014537C6B7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F0CC67BC-A852-4A6A-81D4-7C0F46ABA6A6}" type="parTrans" cxnId="{5B1902CC-460A-41AE-B3F0-F19C69B22DDE}">
      <dgm:prSet/>
      <dgm:spPr/>
      <dgm:t>
        <a:bodyPr/>
        <a:lstStyle/>
        <a:p>
          <a:endParaRPr lang="el-GR"/>
        </a:p>
      </dgm:t>
    </dgm:pt>
    <dgm:pt modelId="{9C8D5ED7-15EF-4853-8DB2-2CF3568A54AC}" type="sibTrans" cxnId="{5B1902CC-460A-41AE-B3F0-F19C69B22DDE}">
      <dgm:prSet/>
      <dgm:spPr/>
      <dgm:t>
        <a:bodyPr/>
        <a:lstStyle/>
        <a:p>
          <a:endParaRPr lang="el-GR"/>
        </a:p>
      </dgm:t>
    </dgm:pt>
    <dgm:pt modelId="{7C58FE7B-BC2A-489A-A356-62498B80514A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A73B020A-5044-4797-B15C-482EA1D7B7B7}" type="parTrans" cxnId="{5517BCBE-2E70-43A8-8D93-CE815A7363F9}">
      <dgm:prSet/>
      <dgm:spPr/>
      <dgm:t>
        <a:bodyPr/>
        <a:lstStyle/>
        <a:p>
          <a:endParaRPr lang="el-GR"/>
        </a:p>
      </dgm:t>
    </dgm:pt>
    <dgm:pt modelId="{3E65B7D5-4728-4EBB-99AD-37E5C2703130}" type="sibTrans" cxnId="{5517BCBE-2E70-43A8-8D93-CE815A7363F9}">
      <dgm:prSet/>
      <dgm:spPr/>
      <dgm:t>
        <a:bodyPr/>
        <a:lstStyle/>
        <a:p>
          <a:endParaRPr lang="el-GR"/>
        </a:p>
      </dgm:t>
    </dgm:pt>
    <dgm:pt modelId="{967E29D8-C965-4B9B-8C56-50D31BB4664B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B602BAA0-D399-4844-9184-E0404AE6107B}" type="parTrans" cxnId="{B3BC3615-4DD4-4A1E-9490-72B3348AC284}">
      <dgm:prSet/>
      <dgm:spPr/>
      <dgm:t>
        <a:bodyPr/>
        <a:lstStyle/>
        <a:p>
          <a:endParaRPr lang="el-GR"/>
        </a:p>
      </dgm:t>
    </dgm:pt>
    <dgm:pt modelId="{2409A17A-AE60-4A0F-A07E-93E15A5E24F8}" type="sibTrans" cxnId="{B3BC3615-4DD4-4A1E-9490-72B3348AC284}">
      <dgm:prSet/>
      <dgm:spPr/>
      <dgm:t>
        <a:bodyPr/>
        <a:lstStyle/>
        <a:p>
          <a:endParaRPr lang="el-GR"/>
        </a:p>
      </dgm:t>
    </dgm:pt>
    <dgm:pt modelId="{B970AE6B-EA8A-4794-A852-7389CB2C19AC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AF3225B4-F094-490C-A9BD-9680010FCDAB}" type="parTrans" cxnId="{A5AFA80C-4171-48E0-B4B2-4F10B759CDA3}">
      <dgm:prSet/>
      <dgm:spPr/>
      <dgm:t>
        <a:bodyPr/>
        <a:lstStyle/>
        <a:p>
          <a:endParaRPr lang="el-GR"/>
        </a:p>
      </dgm:t>
    </dgm:pt>
    <dgm:pt modelId="{7A93C207-0F7F-4C72-B893-5275DE21CD66}" type="sibTrans" cxnId="{A5AFA80C-4171-48E0-B4B2-4F10B759CDA3}">
      <dgm:prSet/>
      <dgm:spPr/>
      <dgm:t>
        <a:bodyPr/>
        <a:lstStyle/>
        <a:p>
          <a:endParaRPr lang="el-GR"/>
        </a:p>
      </dgm:t>
    </dgm:pt>
    <dgm:pt modelId="{C9BB42D7-0EAF-470F-8780-9FAE6112A09F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806864B8-B8B0-457A-B609-6955534ED0A7}" type="parTrans" cxnId="{864683ED-B4C7-4A24-83EA-6D5A61FDC888}">
      <dgm:prSet/>
      <dgm:spPr/>
      <dgm:t>
        <a:bodyPr/>
        <a:lstStyle/>
        <a:p>
          <a:endParaRPr lang="el-GR"/>
        </a:p>
      </dgm:t>
    </dgm:pt>
    <dgm:pt modelId="{CE2E09E7-1E1A-4697-AD43-9F52AD78D92E}" type="sibTrans" cxnId="{864683ED-B4C7-4A24-83EA-6D5A61FDC888}">
      <dgm:prSet/>
      <dgm:spPr/>
      <dgm:t>
        <a:bodyPr/>
        <a:lstStyle/>
        <a:p>
          <a:endParaRPr lang="el-GR"/>
        </a:p>
      </dgm:t>
    </dgm:pt>
    <dgm:pt modelId="{5F4FEFF2-030C-4CB5-AC15-27BCAB046C0E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AE58E754-DB0B-4E6F-A920-AA3C475EB12C}" type="parTrans" cxnId="{C82F396F-4F07-4AB6-BA55-B430AC918576}">
      <dgm:prSet/>
      <dgm:spPr/>
      <dgm:t>
        <a:bodyPr/>
        <a:lstStyle/>
        <a:p>
          <a:endParaRPr lang="el-GR"/>
        </a:p>
      </dgm:t>
    </dgm:pt>
    <dgm:pt modelId="{09559443-4AAB-4768-A686-37B5F4B9BEE5}" type="sibTrans" cxnId="{C82F396F-4F07-4AB6-BA55-B430AC918576}">
      <dgm:prSet/>
      <dgm:spPr/>
      <dgm:t>
        <a:bodyPr/>
        <a:lstStyle/>
        <a:p>
          <a:endParaRPr lang="el-GR"/>
        </a:p>
      </dgm:t>
    </dgm:pt>
    <dgm:pt modelId="{769D4C32-3455-4961-AF34-DE9B2AEA5382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F723445A-ECB2-41EC-B0E0-83BF59388241}" type="parTrans" cxnId="{29D8447B-4FFD-45B6-8713-E62F26E45419}">
      <dgm:prSet/>
      <dgm:spPr/>
      <dgm:t>
        <a:bodyPr/>
        <a:lstStyle/>
        <a:p>
          <a:endParaRPr lang="el-GR"/>
        </a:p>
      </dgm:t>
    </dgm:pt>
    <dgm:pt modelId="{94FF809D-7118-4C32-BDFD-506AA45D60A9}" type="sibTrans" cxnId="{29D8447B-4FFD-45B6-8713-E62F26E45419}">
      <dgm:prSet/>
      <dgm:spPr/>
      <dgm:t>
        <a:bodyPr/>
        <a:lstStyle/>
        <a:p>
          <a:endParaRPr lang="el-GR"/>
        </a:p>
      </dgm:t>
    </dgm:pt>
    <dgm:pt modelId="{0782068A-C498-473D-ABBB-74F48A1E55FC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964EF957-D93F-4539-9574-3CDABE38EC48}" type="parTrans" cxnId="{6F0D3C80-C594-4CA0-A057-F753DA2F47F7}">
      <dgm:prSet/>
      <dgm:spPr/>
      <dgm:t>
        <a:bodyPr/>
        <a:lstStyle/>
        <a:p>
          <a:endParaRPr lang="el-GR"/>
        </a:p>
      </dgm:t>
    </dgm:pt>
    <dgm:pt modelId="{4C868F16-7E42-4525-84CE-AA5E821BD70A}" type="sibTrans" cxnId="{6F0D3C80-C594-4CA0-A057-F753DA2F47F7}">
      <dgm:prSet/>
      <dgm:spPr/>
      <dgm:t>
        <a:bodyPr/>
        <a:lstStyle/>
        <a:p>
          <a:endParaRPr lang="el-GR"/>
        </a:p>
      </dgm:t>
    </dgm:pt>
    <dgm:pt modelId="{0C37416C-EB93-4F9A-A891-F72F263B0FEB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BE3A3C54-4D30-4092-9689-9D299AEF05A3}" type="parTrans" cxnId="{B9098DBA-29CC-410D-B91D-90083BF594A2}">
      <dgm:prSet/>
      <dgm:spPr/>
      <dgm:t>
        <a:bodyPr/>
        <a:lstStyle/>
        <a:p>
          <a:endParaRPr lang="el-GR"/>
        </a:p>
      </dgm:t>
    </dgm:pt>
    <dgm:pt modelId="{08FCF9A0-B673-4200-BD00-4BB4ECD91A90}" type="sibTrans" cxnId="{B9098DBA-29CC-410D-B91D-90083BF594A2}">
      <dgm:prSet/>
      <dgm:spPr/>
      <dgm:t>
        <a:bodyPr/>
        <a:lstStyle/>
        <a:p>
          <a:endParaRPr lang="el-GR"/>
        </a:p>
      </dgm:t>
    </dgm:pt>
    <dgm:pt modelId="{B3A19376-59EE-4AC3-9D89-5B15681CE8BC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2CDC12B0-A8EE-4903-9396-EC79FF573E20}" type="parTrans" cxnId="{C5CD56C1-0A12-4429-A8FD-03057F8939DF}">
      <dgm:prSet/>
      <dgm:spPr/>
      <dgm:t>
        <a:bodyPr/>
        <a:lstStyle/>
        <a:p>
          <a:endParaRPr lang="el-GR"/>
        </a:p>
      </dgm:t>
    </dgm:pt>
    <dgm:pt modelId="{205AB994-C19D-4BBE-A90C-86889FC9D332}" type="sibTrans" cxnId="{C5CD56C1-0A12-4429-A8FD-03057F8939DF}">
      <dgm:prSet/>
      <dgm:spPr/>
      <dgm:t>
        <a:bodyPr/>
        <a:lstStyle/>
        <a:p>
          <a:endParaRPr lang="el-GR"/>
        </a:p>
      </dgm:t>
    </dgm:pt>
    <dgm:pt modelId="{EA98AE27-3C8D-4758-B14F-DC623A652F2F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08F4935B-EC3B-4696-AA67-80CBEC1B2AB4}" type="parTrans" cxnId="{11203FE7-27CD-4403-96F4-1E7A4EBE5793}">
      <dgm:prSet/>
      <dgm:spPr/>
      <dgm:t>
        <a:bodyPr/>
        <a:lstStyle/>
        <a:p>
          <a:endParaRPr lang="el-GR"/>
        </a:p>
      </dgm:t>
    </dgm:pt>
    <dgm:pt modelId="{11B76282-209E-4B7B-B257-F5D581EFC652}" type="sibTrans" cxnId="{11203FE7-27CD-4403-96F4-1E7A4EBE5793}">
      <dgm:prSet/>
      <dgm:spPr/>
      <dgm:t>
        <a:bodyPr/>
        <a:lstStyle/>
        <a:p>
          <a:endParaRPr lang="el-GR"/>
        </a:p>
      </dgm:t>
    </dgm:pt>
    <dgm:pt modelId="{0C6CF960-E218-45AB-9100-6C9196DA5DE1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794454ED-93EF-426A-8686-4B105D810D78}" type="parTrans" cxnId="{B4712AA8-9674-4402-A207-C1E13EF1B52B}">
      <dgm:prSet/>
      <dgm:spPr/>
      <dgm:t>
        <a:bodyPr/>
        <a:lstStyle/>
        <a:p>
          <a:endParaRPr lang="el-GR"/>
        </a:p>
      </dgm:t>
    </dgm:pt>
    <dgm:pt modelId="{C48B51D8-257F-42CF-835A-55BA6143EA72}" type="sibTrans" cxnId="{B4712AA8-9674-4402-A207-C1E13EF1B52B}">
      <dgm:prSet/>
      <dgm:spPr/>
      <dgm:t>
        <a:bodyPr/>
        <a:lstStyle/>
        <a:p>
          <a:endParaRPr lang="el-GR"/>
        </a:p>
      </dgm:t>
    </dgm:pt>
    <dgm:pt modelId="{ECBC266C-E147-4BEA-BFDE-6B61790C1138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33808591-8CF0-4EBC-8A91-ECE79B51D294}" type="parTrans" cxnId="{567DEC8B-5C4F-48DB-BDBC-6DA522D7F69C}">
      <dgm:prSet/>
      <dgm:spPr/>
      <dgm:t>
        <a:bodyPr/>
        <a:lstStyle/>
        <a:p>
          <a:endParaRPr lang="el-GR"/>
        </a:p>
      </dgm:t>
    </dgm:pt>
    <dgm:pt modelId="{AAE86C5B-56D0-4EEF-B0BA-788657467DE5}" type="sibTrans" cxnId="{567DEC8B-5C4F-48DB-BDBC-6DA522D7F69C}">
      <dgm:prSet/>
      <dgm:spPr/>
      <dgm:t>
        <a:bodyPr/>
        <a:lstStyle/>
        <a:p>
          <a:endParaRPr lang="el-GR"/>
        </a:p>
      </dgm:t>
    </dgm:pt>
    <dgm:pt modelId="{84C0F3C0-0CC3-4065-9325-151B829B75C1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A829C92C-A92B-450C-B77C-C0E07C072C72}" type="parTrans" cxnId="{76921F98-6C30-4DB8-AE06-261727EEF584}">
      <dgm:prSet/>
      <dgm:spPr/>
      <dgm:t>
        <a:bodyPr/>
        <a:lstStyle/>
        <a:p>
          <a:endParaRPr lang="el-GR"/>
        </a:p>
      </dgm:t>
    </dgm:pt>
    <dgm:pt modelId="{878D9A2F-B11B-4ABC-A275-4CE42298A895}" type="sibTrans" cxnId="{76921F98-6C30-4DB8-AE06-261727EEF584}">
      <dgm:prSet/>
      <dgm:spPr/>
      <dgm:t>
        <a:bodyPr/>
        <a:lstStyle/>
        <a:p>
          <a:endParaRPr lang="el-GR"/>
        </a:p>
      </dgm:t>
    </dgm:pt>
    <dgm:pt modelId="{7DFE0F72-C5B1-40AB-8915-99DC0595D458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CB19830A-6A82-4D52-A078-437328C115B1}" type="parTrans" cxnId="{32C020F8-43C4-49D9-8377-A09BD914A7C3}">
      <dgm:prSet/>
      <dgm:spPr/>
      <dgm:t>
        <a:bodyPr/>
        <a:lstStyle/>
        <a:p>
          <a:endParaRPr lang="el-GR"/>
        </a:p>
      </dgm:t>
    </dgm:pt>
    <dgm:pt modelId="{C679B166-4B98-4E48-AEF2-7743D48B038B}" type="sibTrans" cxnId="{32C020F8-43C4-49D9-8377-A09BD914A7C3}">
      <dgm:prSet/>
      <dgm:spPr/>
      <dgm:t>
        <a:bodyPr/>
        <a:lstStyle/>
        <a:p>
          <a:endParaRPr lang="el-GR"/>
        </a:p>
      </dgm:t>
    </dgm:pt>
    <dgm:pt modelId="{FF11BF94-BE66-462A-8360-A3EB5107B677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F43B9787-E560-435D-B29D-A5EDFAE533D9}" type="parTrans" cxnId="{C2EF9235-9AB8-4978-85DF-79EC24F51932}">
      <dgm:prSet/>
      <dgm:spPr/>
      <dgm:t>
        <a:bodyPr/>
        <a:lstStyle/>
        <a:p>
          <a:endParaRPr lang="el-GR"/>
        </a:p>
      </dgm:t>
    </dgm:pt>
    <dgm:pt modelId="{9B6CB12A-2BB9-49A9-B555-1DA412B24F4B}" type="sibTrans" cxnId="{C2EF9235-9AB8-4978-85DF-79EC24F51932}">
      <dgm:prSet/>
      <dgm:spPr/>
      <dgm:t>
        <a:bodyPr/>
        <a:lstStyle/>
        <a:p>
          <a:endParaRPr lang="el-GR"/>
        </a:p>
      </dgm:t>
    </dgm:pt>
    <dgm:pt modelId="{CEB5C599-4D14-4489-9D03-B63269FA8965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F6D90A1B-2041-434C-AD09-A396BBE5D86B}" type="parTrans" cxnId="{1D6CAC51-A1BE-4AA5-B018-149304F9F511}">
      <dgm:prSet/>
      <dgm:spPr/>
      <dgm:t>
        <a:bodyPr/>
        <a:lstStyle/>
        <a:p>
          <a:endParaRPr lang="el-GR"/>
        </a:p>
      </dgm:t>
    </dgm:pt>
    <dgm:pt modelId="{2724FB8C-D761-4493-ADE9-2DEFE42424E0}" type="sibTrans" cxnId="{1D6CAC51-A1BE-4AA5-B018-149304F9F511}">
      <dgm:prSet/>
      <dgm:spPr/>
      <dgm:t>
        <a:bodyPr/>
        <a:lstStyle/>
        <a:p>
          <a:endParaRPr lang="el-GR"/>
        </a:p>
      </dgm:t>
    </dgm:pt>
    <dgm:pt modelId="{24CED704-B862-4F35-A4F1-1DAC4B177F2E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6FB99636-86DF-4515-A95D-88FF41911715}" type="parTrans" cxnId="{42876A37-88E8-413F-AF06-ED2D87B72629}">
      <dgm:prSet/>
      <dgm:spPr/>
      <dgm:t>
        <a:bodyPr/>
        <a:lstStyle/>
        <a:p>
          <a:endParaRPr lang="el-GR"/>
        </a:p>
      </dgm:t>
    </dgm:pt>
    <dgm:pt modelId="{EE318084-A3C0-4FC9-9F9D-9A162E3CE899}" type="sibTrans" cxnId="{42876A37-88E8-413F-AF06-ED2D87B72629}">
      <dgm:prSet/>
      <dgm:spPr/>
      <dgm:t>
        <a:bodyPr/>
        <a:lstStyle/>
        <a:p>
          <a:endParaRPr lang="el-GR"/>
        </a:p>
      </dgm:t>
    </dgm:pt>
    <dgm:pt modelId="{50FBE067-3AB9-4DC8-ACB2-D78DB45D17A4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917D2C44-48AA-41CD-BC75-6C0B4F119F10}" type="parTrans" cxnId="{AC7A7997-0690-4D65-A71D-E7D38EC45F62}">
      <dgm:prSet/>
      <dgm:spPr/>
      <dgm:t>
        <a:bodyPr/>
        <a:lstStyle/>
        <a:p>
          <a:endParaRPr lang="el-GR"/>
        </a:p>
      </dgm:t>
    </dgm:pt>
    <dgm:pt modelId="{7FD37764-D24F-4DC1-BE80-D6F1E02B83F6}" type="sibTrans" cxnId="{AC7A7997-0690-4D65-A71D-E7D38EC45F62}">
      <dgm:prSet/>
      <dgm:spPr/>
      <dgm:t>
        <a:bodyPr/>
        <a:lstStyle/>
        <a:p>
          <a:endParaRPr lang="el-GR"/>
        </a:p>
      </dgm:t>
    </dgm:pt>
    <dgm:pt modelId="{32F10651-513C-46AC-B9E2-5392BFC9D65E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3691D4B3-5B7B-4150-9414-E2407D75C6D7}" type="parTrans" cxnId="{291FAFF9-FE08-4E9B-9E58-49DF38B2FE92}">
      <dgm:prSet/>
      <dgm:spPr/>
      <dgm:t>
        <a:bodyPr/>
        <a:lstStyle/>
        <a:p>
          <a:endParaRPr lang="el-GR"/>
        </a:p>
      </dgm:t>
    </dgm:pt>
    <dgm:pt modelId="{04DCA4DA-EC5D-48D7-BE85-071BCDB87A4E}" type="sibTrans" cxnId="{291FAFF9-FE08-4E9B-9E58-49DF38B2FE92}">
      <dgm:prSet/>
      <dgm:spPr/>
      <dgm:t>
        <a:bodyPr/>
        <a:lstStyle/>
        <a:p>
          <a:endParaRPr lang="el-GR"/>
        </a:p>
      </dgm:t>
    </dgm:pt>
    <dgm:pt modelId="{761585E0-A82B-403B-A790-B6E1636EDF82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F583D56D-BD44-43C5-B0B1-C2F251E399B2}" type="parTrans" cxnId="{EA85027D-964F-4069-9B59-2C0EEEBB5DA4}">
      <dgm:prSet/>
      <dgm:spPr/>
      <dgm:t>
        <a:bodyPr/>
        <a:lstStyle/>
        <a:p>
          <a:endParaRPr lang="el-GR"/>
        </a:p>
      </dgm:t>
    </dgm:pt>
    <dgm:pt modelId="{031D4547-101C-49D4-A0AF-87BD035F1A9F}" type="sibTrans" cxnId="{EA85027D-964F-4069-9B59-2C0EEEBB5DA4}">
      <dgm:prSet/>
      <dgm:spPr/>
      <dgm:t>
        <a:bodyPr/>
        <a:lstStyle/>
        <a:p>
          <a:endParaRPr lang="el-GR"/>
        </a:p>
      </dgm:t>
    </dgm:pt>
    <dgm:pt modelId="{F8DD3216-FEF4-4103-BF4F-59D95C00861A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A804EBED-1D17-4663-A645-0C67EA8CCFAB}" type="parTrans" cxnId="{8877BF86-5686-4F9E-93A6-2D113446A74A}">
      <dgm:prSet/>
      <dgm:spPr/>
      <dgm:t>
        <a:bodyPr/>
        <a:lstStyle/>
        <a:p>
          <a:endParaRPr lang="el-GR"/>
        </a:p>
      </dgm:t>
    </dgm:pt>
    <dgm:pt modelId="{3A91AEAD-CD36-479E-9CB7-A52DF306A95B}" type="sibTrans" cxnId="{8877BF86-5686-4F9E-93A6-2D113446A74A}">
      <dgm:prSet/>
      <dgm:spPr/>
      <dgm:t>
        <a:bodyPr/>
        <a:lstStyle/>
        <a:p>
          <a:endParaRPr lang="el-GR"/>
        </a:p>
      </dgm:t>
    </dgm:pt>
    <dgm:pt modelId="{F4C7ED10-791C-4391-AD60-32F217919784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0CA4EA5B-56D9-4111-BCCC-EC519B9F79FC}" type="parTrans" cxnId="{CC7FF21C-75C0-45AE-84CE-A6C741A77774}">
      <dgm:prSet/>
      <dgm:spPr/>
      <dgm:t>
        <a:bodyPr/>
        <a:lstStyle/>
        <a:p>
          <a:endParaRPr lang="el-GR"/>
        </a:p>
      </dgm:t>
    </dgm:pt>
    <dgm:pt modelId="{D0246704-8F41-493F-9264-1D31A5F44F47}" type="sibTrans" cxnId="{CC7FF21C-75C0-45AE-84CE-A6C741A77774}">
      <dgm:prSet/>
      <dgm:spPr/>
      <dgm:t>
        <a:bodyPr/>
        <a:lstStyle/>
        <a:p>
          <a:endParaRPr lang="el-GR"/>
        </a:p>
      </dgm:t>
    </dgm:pt>
    <dgm:pt modelId="{701B6EEE-AEB0-429F-AD43-4E299FE254F7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1342A45C-61B3-4906-BCE3-B22DCB04333D}" type="parTrans" cxnId="{869F993B-84E5-4235-B54D-35BBE4219739}">
      <dgm:prSet/>
      <dgm:spPr/>
      <dgm:t>
        <a:bodyPr/>
        <a:lstStyle/>
        <a:p>
          <a:endParaRPr lang="el-GR"/>
        </a:p>
      </dgm:t>
    </dgm:pt>
    <dgm:pt modelId="{37E387DD-B56B-4243-B07C-1FD036B5881F}" type="sibTrans" cxnId="{869F993B-84E5-4235-B54D-35BBE4219739}">
      <dgm:prSet/>
      <dgm:spPr/>
      <dgm:t>
        <a:bodyPr/>
        <a:lstStyle/>
        <a:p>
          <a:endParaRPr lang="el-GR"/>
        </a:p>
      </dgm:t>
    </dgm:pt>
    <dgm:pt modelId="{AF105F40-6220-44D9-9150-3682A4286BCC}">
      <dgm:prSet custT="1"/>
      <dgm:spPr/>
      <dgm:t>
        <a:bodyPr anchor="b" anchorCtr="0"/>
        <a:lstStyle/>
        <a:p>
          <a:pPr algn="l"/>
          <a:endParaRPr lang="el-GR" sz="1000">
            <a:latin typeface="+mj-lt"/>
          </a:endParaRPr>
        </a:p>
      </dgm:t>
    </dgm:pt>
    <dgm:pt modelId="{5D2B0E56-B728-4B10-9622-3FF834351826}" type="parTrans" cxnId="{5A8EDFD8-048D-4A8B-A467-3BBB3667AFDE}">
      <dgm:prSet/>
      <dgm:spPr/>
      <dgm:t>
        <a:bodyPr/>
        <a:lstStyle/>
        <a:p>
          <a:endParaRPr lang="el-GR"/>
        </a:p>
      </dgm:t>
    </dgm:pt>
    <dgm:pt modelId="{EA10F6C7-36DB-4BF3-9BBC-642EDB39E01C}" type="sibTrans" cxnId="{5A8EDFD8-048D-4A8B-A467-3BBB3667AFDE}">
      <dgm:prSet/>
      <dgm:spPr/>
      <dgm:t>
        <a:bodyPr/>
        <a:lstStyle/>
        <a:p>
          <a:endParaRPr lang="el-GR"/>
        </a:p>
      </dgm:t>
    </dgm:pt>
    <dgm:pt modelId="{43653AA6-0C71-4751-A48E-0622FF4D97C8}">
      <dgm:prSet custT="1"/>
      <dgm:spPr/>
      <dgm:t>
        <a:bodyPr anchor="b" anchorCtr="0"/>
        <a:lstStyle/>
        <a:p>
          <a:pPr algn="l"/>
          <a:endParaRPr lang="el-GR" sz="1000" dirty="0">
            <a:latin typeface="+mj-lt"/>
          </a:endParaRPr>
        </a:p>
      </dgm:t>
    </dgm:pt>
    <dgm:pt modelId="{28A960CD-0C21-404E-AD27-62F2348F0616}" type="parTrans" cxnId="{9398E8C8-A00A-4964-A3A1-5A0532CE966B}">
      <dgm:prSet/>
      <dgm:spPr/>
      <dgm:t>
        <a:bodyPr/>
        <a:lstStyle/>
        <a:p>
          <a:endParaRPr lang="el-GR"/>
        </a:p>
      </dgm:t>
    </dgm:pt>
    <dgm:pt modelId="{A0ABBD73-A54E-4972-B4F4-0457DE2CDCC3}" type="sibTrans" cxnId="{9398E8C8-A00A-4964-A3A1-5A0532CE966B}">
      <dgm:prSet/>
      <dgm:spPr/>
      <dgm:t>
        <a:bodyPr/>
        <a:lstStyle/>
        <a:p>
          <a:endParaRPr lang="el-GR"/>
        </a:p>
      </dgm:t>
    </dgm:pt>
    <dgm:pt modelId="{BA6D83B6-A959-4888-99C8-87E4B634AEF5}">
      <dgm:prSet custT="1"/>
      <dgm:spPr/>
      <dgm:t>
        <a:bodyPr anchor="b" anchorCtr="0"/>
        <a:lstStyle/>
        <a:p>
          <a:pPr algn="l"/>
          <a:endParaRPr lang="el-GR" sz="900">
            <a:latin typeface="+mj-lt"/>
          </a:endParaRPr>
        </a:p>
      </dgm:t>
    </dgm:pt>
    <dgm:pt modelId="{E833D47B-227A-4A98-9470-A6D107662248}" type="parTrans" cxnId="{D9D11955-AA4C-4A0E-958D-CD75EB0036E7}">
      <dgm:prSet/>
      <dgm:spPr/>
      <dgm:t>
        <a:bodyPr/>
        <a:lstStyle/>
        <a:p>
          <a:endParaRPr lang="el-GR"/>
        </a:p>
      </dgm:t>
    </dgm:pt>
    <dgm:pt modelId="{CA94FE6F-769B-42A3-9EA8-EB87BF5CC205}" type="sibTrans" cxnId="{D9D11955-AA4C-4A0E-958D-CD75EB0036E7}">
      <dgm:prSet/>
      <dgm:spPr/>
      <dgm:t>
        <a:bodyPr/>
        <a:lstStyle/>
        <a:p>
          <a:endParaRPr lang="el-GR"/>
        </a:p>
      </dgm:t>
    </dgm:pt>
    <dgm:pt modelId="{3B2E30F4-861B-4DB1-B98D-80BBA4F5228B}">
      <dgm:prSet phldrT="[Κείμενο]" phldr="1" custT="1"/>
      <dgm:spPr/>
      <dgm:t>
        <a:bodyPr vert="horz" anchor="t" anchorCtr="0"/>
        <a:lstStyle/>
        <a:p>
          <a:pPr algn="r"/>
          <a:endParaRPr lang="el-GR" sz="900" dirty="0">
            <a:latin typeface="+mj-lt"/>
          </a:endParaRPr>
        </a:p>
      </dgm:t>
    </dgm:pt>
    <dgm:pt modelId="{F1345855-CEA6-4F74-9D0F-FFA64B0BB562}" type="parTrans" cxnId="{6A36CF8F-A86B-400E-A1CC-C94840C65FFE}">
      <dgm:prSet/>
      <dgm:spPr/>
      <dgm:t>
        <a:bodyPr/>
        <a:lstStyle/>
        <a:p>
          <a:endParaRPr lang="el-GR"/>
        </a:p>
      </dgm:t>
    </dgm:pt>
    <dgm:pt modelId="{4A027028-43E4-4369-9876-5E94189DCA97}" type="sibTrans" cxnId="{6A36CF8F-A86B-400E-A1CC-C94840C65FFE}">
      <dgm:prSet/>
      <dgm:spPr/>
      <dgm:t>
        <a:bodyPr/>
        <a:lstStyle/>
        <a:p>
          <a:endParaRPr lang="el-GR"/>
        </a:p>
      </dgm:t>
    </dgm:pt>
    <dgm:pt modelId="{B5B8F7D9-A498-4401-9412-87F54012F87D}" type="pres">
      <dgm:prSet presAssocID="{59AB24BE-B10E-4812-B4ED-CBAD41D46C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6F1B8E1-A6F5-4E60-9C51-52F9DA87BD9A}" type="pres">
      <dgm:prSet presAssocID="{59AB24BE-B10E-4812-B4ED-CBAD41D46C12}" presName="children" presStyleCnt="0"/>
      <dgm:spPr/>
    </dgm:pt>
    <dgm:pt modelId="{CF6183A8-3D9E-40DC-A0A0-0408FE6ACE2C}" type="pres">
      <dgm:prSet presAssocID="{59AB24BE-B10E-4812-B4ED-CBAD41D46C12}" presName="child1group" presStyleCnt="0"/>
      <dgm:spPr/>
    </dgm:pt>
    <dgm:pt modelId="{E901D197-5AEF-4346-AD72-70CB4EDF759F}" type="pres">
      <dgm:prSet presAssocID="{59AB24BE-B10E-4812-B4ED-CBAD41D46C12}" presName="child1" presStyleLbl="bgAcc1" presStyleIdx="0" presStyleCnt="4" custLinFactNeighborX="410"/>
      <dgm:spPr/>
    </dgm:pt>
    <dgm:pt modelId="{7A57D242-E7AB-487E-87D1-739DCF455A97}" type="pres">
      <dgm:prSet presAssocID="{59AB24BE-B10E-4812-B4ED-CBAD41D46C12}" presName="child1Text" presStyleLbl="bgAcc1" presStyleIdx="0" presStyleCnt="4">
        <dgm:presLayoutVars>
          <dgm:bulletEnabled val="1"/>
        </dgm:presLayoutVars>
      </dgm:prSet>
      <dgm:spPr/>
    </dgm:pt>
    <dgm:pt modelId="{83A1CA37-9A2D-49FA-8746-7F4B84F28D43}" type="pres">
      <dgm:prSet presAssocID="{59AB24BE-B10E-4812-B4ED-CBAD41D46C12}" presName="child2group" presStyleCnt="0"/>
      <dgm:spPr/>
    </dgm:pt>
    <dgm:pt modelId="{083F00C6-3BEA-483B-B72C-1A530F883177}" type="pres">
      <dgm:prSet presAssocID="{59AB24BE-B10E-4812-B4ED-CBAD41D46C12}" presName="child2" presStyleLbl="bgAcc1" presStyleIdx="1" presStyleCnt="4" custLinFactNeighborX="0" custLinFactNeighborY="-4320"/>
      <dgm:spPr/>
    </dgm:pt>
    <dgm:pt modelId="{F91E1E62-E6A3-493E-9D63-46F4F88A43F2}" type="pres">
      <dgm:prSet presAssocID="{59AB24BE-B10E-4812-B4ED-CBAD41D46C12}" presName="child2Text" presStyleLbl="bgAcc1" presStyleIdx="1" presStyleCnt="4">
        <dgm:presLayoutVars>
          <dgm:bulletEnabled val="1"/>
        </dgm:presLayoutVars>
      </dgm:prSet>
      <dgm:spPr/>
    </dgm:pt>
    <dgm:pt modelId="{5AE00D96-0863-4212-AB3B-8522750957AA}" type="pres">
      <dgm:prSet presAssocID="{59AB24BE-B10E-4812-B4ED-CBAD41D46C12}" presName="child3group" presStyleCnt="0"/>
      <dgm:spPr/>
    </dgm:pt>
    <dgm:pt modelId="{30C7802D-3917-4203-9818-8AD5C467EFBD}" type="pres">
      <dgm:prSet presAssocID="{59AB24BE-B10E-4812-B4ED-CBAD41D46C12}" presName="child3" presStyleLbl="bgAcc1" presStyleIdx="2" presStyleCnt="4" custScaleX="91402" custScaleY="122944"/>
      <dgm:spPr/>
    </dgm:pt>
    <dgm:pt modelId="{1E29EBB0-8235-491E-8E7E-6B158202E31F}" type="pres">
      <dgm:prSet presAssocID="{59AB24BE-B10E-4812-B4ED-CBAD41D46C12}" presName="child3Text" presStyleLbl="bgAcc1" presStyleIdx="2" presStyleCnt="4">
        <dgm:presLayoutVars>
          <dgm:bulletEnabled val="1"/>
        </dgm:presLayoutVars>
      </dgm:prSet>
      <dgm:spPr/>
    </dgm:pt>
    <dgm:pt modelId="{0AB27FFC-11DE-49F8-BDB4-075636580D3A}" type="pres">
      <dgm:prSet presAssocID="{59AB24BE-B10E-4812-B4ED-CBAD41D46C12}" presName="child4group" presStyleCnt="0"/>
      <dgm:spPr/>
    </dgm:pt>
    <dgm:pt modelId="{F6AB31D2-ECC8-4EBA-8D7D-98E8BD385A57}" type="pres">
      <dgm:prSet presAssocID="{59AB24BE-B10E-4812-B4ED-CBAD41D46C12}" presName="child4" presStyleLbl="bgAcc1" presStyleIdx="3" presStyleCnt="4" custScaleX="89691" custScaleY="111693" custLinFactNeighborX="290" custLinFactNeighborY="8674"/>
      <dgm:spPr/>
    </dgm:pt>
    <dgm:pt modelId="{7B812D47-6D99-468F-AD02-31FE5831FD73}" type="pres">
      <dgm:prSet presAssocID="{59AB24BE-B10E-4812-B4ED-CBAD41D46C12}" presName="child4Text" presStyleLbl="bgAcc1" presStyleIdx="3" presStyleCnt="4">
        <dgm:presLayoutVars>
          <dgm:bulletEnabled val="1"/>
        </dgm:presLayoutVars>
      </dgm:prSet>
      <dgm:spPr/>
    </dgm:pt>
    <dgm:pt modelId="{42346A9E-1ACD-4732-91EB-66730DB5243A}" type="pres">
      <dgm:prSet presAssocID="{59AB24BE-B10E-4812-B4ED-CBAD41D46C12}" presName="childPlaceholder" presStyleCnt="0"/>
      <dgm:spPr/>
    </dgm:pt>
    <dgm:pt modelId="{4AEA6DEB-D7F5-4A19-B399-D62FAFD1FBAE}" type="pres">
      <dgm:prSet presAssocID="{59AB24BE-B10E-4812-B4ED-CBAD41D46C12}" presName="circle" presStyleCnt="0"/>
      <dgm:spPr/>
    </dgm:pt>
    <dgm:pt modelId="{2DA246FC-4CA5-4C0D-A9D7-AA7C010BF778}" type="pres">
      <dgm:prSet presAssocID="{59AB24BE-B10E-4812-B4ED-CBAD41D46C1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A35FA5B-0267-4679-870E-ED6C4BBF77B5}" type="pres">
      <dgm:prSet presAssocID="{59AB24BE-B10E-4812-B4ED-CBAD41D46C1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412BA3C-67FE-475C-BE8B-F3A1005B16CD}" type="pres">
      <dgm:prSet presAssocID="{59AB24BE-B10E-4812-B4ED-CBAD41D46C12}" presName="quadrant3" presStyleLbl="node1" presStyleIdx="2" presStyleCnt="4" custLinFactNeighborX="1873">
        <dgm:presLayoutVars>
          <dgm:chMax val="1"/>
          <dgm:bulletEnabled val="1"/>
        </dgm:presLayoutVars>
      </dgm:prSet>
      <dgm:spPr/>
    </dgm:pt>
    <dgm:pt modelId="{8A2E4EBB-E3F2-4DA7-B8F5-2498B6801EB7}" type="pres">
      <dgm:prSet presAssocID="{59AB24BE-B10E-4812-B4ED-CBAD41D46C1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A447F12-775E-4D11-8953-FC91E7FAE0D2}" type="pres">
      <dgm:prSet presAssocID="{59AB24BE-B10E-4812-B4ED-CBAD41D46C12}" presName="quadrantPlaceholder" presStyleCnt="0"/>
      <dgm:spPr/>
    </dgm:pt>
    <dgm:pt modelId="{671E1778-69DD-4273-99CA-7870C3C456D9}" type="pres">
      <dgm:prSet presAssocID="{59AB24BE-B10E-4812-B4ED-CBAD41D46C12}" presName="center1" presStyleLbl="fgShp" presStyleIdx="0" presStyleCnt="2" custScaleX="73307" custScaleY="77935"/>
      <dgm:spPr/>
    </dgm:pt>
    <dgm:pt modelId="{2961797F-C4F0-46CF-9218-5F56D45A1098}" type="pres">
      <dgm:prSet presAssocID="{59AB24BE-B10E-4812-B4ED-CBAD41D46C12}" presName="center2" presStyleLbl="fgShp" presStyleIdx="1" presStyleCnt="2" custScaleX="75834" custScaleY="73464"/>
      <dgm:spPr/>
    </dgm:pt>
  </dgm:ptLst>
  <dgm:cxnLst>
    <dgm:cxn modelId="{AFCCCD01-8181-4D88-9F22-EDFB15418E06}" type="presOf" srcId="{3B2E30F4-861B-4DB1-B98D-80BBA4F5228B}" destId="{30C7802D-3917-4203-9818-8AD5C467EFBD}" srcOrd="0" destOrd="0" presId="urn:microsoft.com/office/officeart/2005/8/layout/cycle4"/>
    <dgm:cxn modelId="{C8363103-F1DC-4A2F-8FBE-7771D8C39D03}" type="presOf" srcId="{AF105F40-6220-44D9-9150-3682A4286BCC}" destId="{7B812D47-6D99-468F-AD02-31FE5831FD73}" srcOrd="1" destOrd="26" presId="urn:microsoft.com/office/officeart/2005/8/layout/cycle4"/>
    <dgm:cxn modelId="{C1314F04-89AA-4685-AB19-CECE59D59D95}" type="presOf" srcId="{FE289E6B-40FB-42BD-B0CB-1D844F5A3782}" destId="{2DA246FC-4CA5-4C0D-A9D7-AA7C010BF778}" srcOrd="0" destOrd="0" presId="urn:microsoft.com/office/officeart/2005/8/layout/cycle4"/>
    <dgm:cxn modelId="{5E678708-DF80-422B-91B3-4117BFEE0149}" type="presOf" srcId="{769D4C32-3455-4961-AF34-DE9B2AEA5382}" destId="{7B812D47-6D99-468F-AD02-31FE5831FD73}" srcOrd="1" destOrd="8" presId="urn:microsoft.com/office/officeart/2005/8/layout/cycle4"/>
    <dgm:cxn modelId="{0CFCF70A-B70E-4CA4-B174-A7E14A7CED5A}" type="presOf" srcId="{F4C7ED10-791C-4391-AD60-32F217919784}" destId="{F6AB31D2-ECC8-4EBA-8D7D-98E8BD385A57}" srcOrd="0" destOrd="24" presId="urn:microsoft.com/office/officeart/2005/8/layout/cycle4"/>
    <dgm:cxn modelId="{A891E00B-C972-4256-8EFF-AFD25B921AFE}" type="presOf" srcId="{701B6EEE-AEB0-429F-AD43-4E299FE254F7}" destId="{7B812D47-6D99-468F-AD02-31FE5831FD73}" srcOrd="1" destOrd="25" presId="urn:microsoft.com/office/officeart/2005/8/layout/cycle4"/>
    <dgm:cxn modelId="{A5AFA80C-4171-48E0-B4B2-4F10B759CDA3}" srcId="{F2734E28-81D3-4664-A1A0-03FF897E80F6}" destId="{B970AE6B-EA8A-4794-A852-7389CB2C19AC}" srcOrd="5" destOrd="0" parTransId="{AF3225B4-F094-490C-A9BD-9680010FCDAB}" sibTransId="{7A93C207-0F7F-4C72-B893-5275DE21CD66}"/>
    <dgm:cxn modelId="{C6D5220D-B1AA-4C66-85F3-AD41B1570326}" type="presOf" srcId="{B970AE6B-EA8A-4794-A852-7389CB2C19AC}" destId="{7B812D47-6D99-468F-AD02-31FE5831FD73}" srcOrd="1" destOrd="5" presId="urn:microsoft.com/office/officeart/2005/8/layout/cycle4"/>
    <dgm:cxn modelId="{A7A9300D-7A3D-4CEE-A448-DFA8C9FC8F70}" type="presOf" srcId="{CEB5C599-4D14-4489-9D03-B63269FA8965}" destId="{F6AB31D2-ECC8-4EBA-8D7D-98E8BD385A57}" srcOrd="0" destOrd="18" presId="urn:microsoft.com/office/officeart/2005/8/layout/cycle4"/>
    <dgm:cxn modelId="{EF8D2E0E-C0C5-45CE-929F-59CE3CF7C163}" type="presOf" srcId="{0C094457-AE24-453C-BB62-B725E4152DB5}" destId="{083F00C6-3BEA-483B-B72C-1A530F883177}" srcOrd="0" destOrd="0" presId="urn:microsoft.com/office/officeart/2005/8/layout/cycle4"/>
    <dgm:cxn modelId="{977FEA10-6DB3-406C-BB0B-FB2FBCB5E11B}" type="presOf" srcId="{967E29D8-C965-4B9B-8C56-50D31BB4664B}" destId="{F6AB31D2-ECC8-4EBA-8D7D-98E8BD385A57}" srcOrd="0" destOrd="4" presId="urn:microsoft.com/office/officeart/2005/8/layout/cycle4"/>
    <dgm:cxn modelId="{B1EBEE10-FBDA-4286-9F31-3CC05298AAC6}" type="presOf" srcId="{701B6EEE-AEB0-429F-AD43-4E299FE254F7}" destId="{F6AB31D2-ECC8-4EBA-8D7D-98E8BD385A57}" srcOrd="0" destOrd="25" presId="urn:microsoft.com/office/officeart/2005/8/layout/cycle4"/>
    <dgm:cxn modelId="{5FFCA411-F78D-42B7-96C2-A435C2035C5B}" type="presOf" srcId="{FF11BF94-BE66-462A-8360-A3EB5107B677}" destId="{F6AB31D2-ECC8-4EBA-8D7D-98E8BD385A57}" srcOrd="0" destOrd="17" presId="urn:microsoft.com/office/officeart/2005/8/layout/cycle4"/>
    <dgm:cxn modelId="{B3BC3615-4DD4-4A1E-9490-72B3348AC284}" srcId="{F2734E28-81D3-4664-A1A0-03FF897E80F6}" destId="{967E29D8-C965-4B9B-8C56-50D31BB4664B}" srcOrd="4" destOrd="0" parTransId="{B602BAA0-D399-4844-9184-E0404AE6107B}" sibTransId="{2409A17A-AE60-4A0F-A07E-93E15A5E24F8}"/>
    <dgm:cxn modelId="{E5127F16-15ED-4CA1-8CBE-DB949C19CE3B}" type="presOf" srcId="{0782068A-C498-473D-ABBB-74F48A1E55FC}" destId="{7B812D47-6D99-468F-AD02-31FE5831FD73}" srcOrd="1" destOrd="9" presId="urn:microsoft.com/office/officeart/2005/8/layout/cycle4"/>
    <dgm:cxn modelId="{FD78B319-2D52-403A-B10C-BC14D6A27483}" type="presOf" srcId="{32F10651-513C-46AC-B9E2-5392BFC9D65E}" destId="{7B812D47-6D99-468F-AD02-31FE5831FD73}" srcOrd="1" destOrd="21" presId="urn:microsoft.com/office/officeart/2005/8/layout/cycle4"/>
    <dgm:cxn modelId="{2DAF1B1A-AFEB-4501-9ED2-5B784F57E93F}" type="presOf" srcId="{7C58FE7B-BC2A-489A-A356-62498B80514A}" destId="{F6AB31D2-ECC8-4EBA-8D7D-98E8BD385A57}" srcOrd="0" destOrd="3" presId="urn:microsoft.com/office/officeart/2005/8/layout/cycle4"/>
    <dgm:cxn modelId="{E7095E1B-D482-4DEA-9376-3D7C3A29FD1B}" srcId="{A21CE66E-2E92-46EA-A46B-C9DC25054799}" destId="{35F7CA4D-142D-46DF-86AF-C4AC3697A093}" srcOrd="1" destOrd="0" parTransId="{465A4A80-7F2D-439E-9A94-5D651BD2F767}" sibTransId="{303718A1-DE9C-4E78-A3B5-E081007929D0}"/>
    <dgm:cxn modelId="{C5E3011C-94B1-4627-A4B2-38D4085244AB}" srcId="{59AB24BE-B10E-4812-B4ED-CBAD41D46C12}" destId="{FE289E6B-40FB-42BD-B0CB-1D844F5A3782}" srcOrd="0" destOrd="0" parTransId="{E8B93CC2-B0B4-4AEA-A501-C04D0CE8D3C7}" sibTransId="{145B9822-8C06-4D46-88CE-2DBBA1911135}"/>
    <dgm:cxn modelId="{F46D261C-1050-4856-8A67-F3B299643521}" type="presOf" srcId="{EA98AE27-3C8D-4758-B14F-DC623A652F2F}" destId="{F6AB31D2-ECC8-4EBA-8D7D-98E8BD385A57}" srcOrd="0" destOrd="12" presId="urn:microsoft.com/office/officeart/2005/8/layout/cycle4"/>
    <dgm:cxn modelId="{CC7FF21C-75C0-45AE-84CE-A6C741A77774}" srcId="{F2734E28-81D3-4664-A1A0-03FF897E80F6}" destId="{F4C7ED10-791C-4391-AD60-32F217919784}" srcOrd="24" destOrd="0" parTransId="{0CA4EA5B-56D9-4111-BCCC-EC519B9F79FC}" sibTransId="{D0246704-8F41-493F-9264-1D31A5F44F47}"/>
    <dgm:cxn modelId="{6F417621-4567-46E8-A475-A60FC955A318}" type="presOf" srcId="{CEBC0B31-9EA1-4224-9613-DE7118809E86}" destId="{F6AB31D2-ECC8-4EBA-8D7D-98E8BD385A57}" srcOrd="0" destOrd="29" presId="urn:microsoft.com/office/officeart/2005/8/layout/cycle4"/>
    <dgm:cxn modelId="{3B732222-0128-4B9F-B4F3-58A12399B107}" srcId="{F2734E28-81D3-4664-A1A0-03FF897E80F6}" destId="{8625F37A-415F-422C-B55E-22B16F34266D}" srcOrd="30" destOrd="0" parTransId="{7C35D8A3-DC79-4C26-8A0C-7753B06D1BE1}" sibTransId="{16D15131-6D94-404F-B221-D59CCBDF2E3E}"/>
    <dgm:cxn modelId="{C7850B24-9E48-4174-8803-83D9CEA31581}" type="presOf" srcId="{B46BFE0C-EF50-48D3-B783-08312DDD264E}" destId="{F6AB31D2-ECC8-4EBA-8D7D-98E8BD385A57}" srcOrd="0" destOrd="0" presId="urn:microsoft.com/office/officeart/2005/8/layout/cycle4"/>
    <dgm:cxn modelId="{16A84A24-1043-498E-843A-F366EC4B0772}" type="presOf" srcId="{B46BFE0C-EF50-48D3-B783-08312DDD264E}" destId="{7B812D47-6D99-468F-AD02-31FE5831FD73}" srcOrd="1" destOrd="0" presId="urn:microsoft.com/office/officeart/2005/8/layout/cycle4"/>
    <dgm:cxn modelId="{97B15C27-A54F-4E7D-93F4-7F3D62AE4649}" type="presOf" srcId="{35F7CA4D-142D-46DF-86AF-C4AC3697A093}" destId="{1E29EBB0-8235-491E-8E7E-6B158202E31F}" srcOrd="1" destOrd="1" presId="urn:microsoft.com/office/officeart/2005/8/layout/cycle4"/>
    <dgm:cxn modelId="{C732A927-0281-436F-A509-2A553A51AA1D}" type="presOf" srcId="{7DFE0F72-C5B1-40AB-8915-99DC0595D458}" destId="{F6AB31D2-ECC8-4EBA-8D7D-98E8BD385A57}" srcOrd="0" destOrd="16" presId="urn:microsoft.com/office/officeart/2005/8/layout/cycle4"/>
    <dgm:cxn modelId="{9215F228-EF78-498A-A880-7AA95DB0C3A0}" type="presOf" srcId="{7C58FE7B-BC2A-489A-A356-62498B80514A}" destId="{7B812D47-6D99-468F-AD02-31FE5831FD73}" srcOrd="1" destOrd="3" presId="urn:microsoft.com/office/officeart/2005/8/layout/cycle4"/>
    <dgm:cxn modelId="{D0EF7029-9352-496F-839D-79252073862B}" type="presOf" srcId="{BA6D83B6-A959-4888-99C8-87E4B634AEF5}" destId="{F6AB31D2-ECC8-4EBA-8D7D-98E8BD385A57}" srcOrd="0" destOrd="28" presId="urn:microsoft.com/office/officeart/2005/8/layout/cycle4"/>
    <dgm:cxn modelId="{5C9C7A29-658F-4410-A689-277E090F973B}" type="presOf" srcId="{0782068A-C498-473D-ABBB-74F48A1E55FC}" destId="{F6AB31D2-ECC8-4EBA-8D7D-98E8BD385A57}" srcOrd="0" destOrd="9" presId="urn:microsoft.com/office/officeart/2005/8/layout/cycle4"/>
    <dgm:cxn modelId="{D5098F29-E6EC-4BB4-8AF1-2E1A3A4ED3FF}" type="presOf" srcId="{0C37416C-EB93-4F9A-A891-F72F263B0FEB}" destId="{7B812D47-6D99-468F-AD02-31FE5831FD73}" srcOrd="1" destOrd="10" presId="urn:microsoft.com/office/officeart/2005/8/layout/cycle4"/>
    <dgm:cxn modelId="{FF17D82B-1EA3-48C1-861B-90B27914729D}" type="presOf" srcId="{CEBC0B31-9EA1-4224-9613-DE7118809E86}" destId="{7B812D47-6D99-468F-AD02-31FE5831FD73}" srcOrd="1" destOrd="29" presId="urn:microsoft.com/office/officeart/2005/8/layout/cycle4"/>
    <dgm:cxn modelId="{EC52FB2C-12A1-4DB2-9D12-C77EF66739B4}" type="presOf" srcId="{24CED704-B862-4F35-A4F1-1DAC4B177F2E}" destId="{7B812D47-6D99-468F-AD02-31FE5831FD73}" srcOrd="1" destOrd="19" presId="urn:microsoft.com/office/officeart/2005/8/layout/cycle4"/>
    <dgm:cxn modelId="{9A56E32D-3304-4ECE-A3BC-AAA91659A333}" srcId="{F2734E28-81D3-4664-A1A0-03FF897E80F6}" destId="{CEBC0B31-9EA1-4224-9613-DE7118809E86}" srcOrd="29" destOrd="0" parTransId="{B4649C71-97C4-4661-A68D-431975E63E3E}" sibTransId="{D2528E6F-F55D-46C1-A93F-7FD9ACD1CE1C}"/>
    <dgm:cxn modelId="{CD07C731-8457-4189-8EA5-5F35848A7A01}" type="presOf" srcId="{761585E0-A82B-403B-A790-B6E1636EDF82}" destId="{7B812D47-6D99-468F-AD02-31FE5831FD73}" srcOrd="1" destOrd="22" presId="urn:microsoft.com/office/officeart/2005/8/layout/cycle4"/>
    <dgm:cxn modelId="{E33AFD31-C371-4388-B535-4101AA481510}" type="presOf" srcId="{967E29D8-C965-4B9B-8C56-50D31BB4664B}" destId="{7B812D47-6D99-468F-AD02-31FE5831FD73}" srcOrd="1" destOrd="4" presId="urn:microsoft.com/office/officeart/2005/8/layout/cycle4"/>
    <dgm:cxn modelId="{C2EF9235-9AB8-4978-85DF-79EC24F51932}" srcId="{F2734E28-81D3-4664-A1A0-03FF897E80F6}" destId="{FF11BF94-BE66-462A-8360-A3EB5107B677}" srcOrd="17" destOrd="0" parTransId="{F43B9787-E560-435D-B29D-A5EDFAE533D9}" sibTransId="{9B6CB12A-2BB9-49A9-B555-1DA412B24F4B}"/>
    <dgm:cxn modelId="{4BAA9735-F73B-4EE0-9E10-166C244B0F59}" type="presOf" srcId="{73B31AF4-B22E-4930-A5FB-700C4833156F}" destId="{7A57D242-E7AB-487E-87D1-739DCF455A97}" srcOrd="1" destOrd="0" presId="urn:microsoft.com/office/officeart/2005/8/layout/cycle4"/>
    <dgm:cxn modelId="{42876A37-88E8-413F-AF06-ED2D87B72629}" srcId="{F2734E28-81D3-4664-A1A0-03FF897E80F6}" destId="{24CED704-B862-4F35-A4F1-1DAC4B177F2E}" srcOrd="19" destOrd="0" parTransId="{6FB99636-86DF-4515-A95D-88FF41911715}" sibTransId="{EE318084-A3C0-4FC9-9F9D-9A162E3CE899}"/>
    <dgm:cxn modelId="{869F993B-84E5-4235-B54D-35BBE4219739}" srcId="{F2734E28-81D3-4664-A1A0-03FF897E80F6}" destId="{701B6EEE-AEB0-429F-AD43-4E299FE254F7}" srcOrd="25" destOrd="0" parTransId="{1342A45C-61B3-4906-BCE3-B22DCB04333D}" sibTransId="{37E387DD-B56B-4243-B07C-1FD036B5881F}"/>
    <dgm:cxn modelId="{19BE743D-0688-4156-8E3A-AD2AABBD4E69}" srcId="{59AB24BE-B10E-4812-B4ED-CBAD41D46C12}" destId="{A21CE66E-2E92-46EA-A46B-C9DC25054799}" srcOrd="2" destOrd="0" parTransId="{608449B5-C2E6-4829-9591-D03A685D1174}" sibTransId="{DA3BFE8A-9F93-4EAE-90F9-0DE5BDAF3D14}"/>
    <dgm:cxn modelId="{EF8B643E-3BE4-4D65-BFDE-0D7003236FE8}" type="presOf" srcId="{1E93A251-DF0D-4A3D-82A7-7083C6F40BB6}" destId="{3A35FA5B-0267-4679-870E-ED6C4BBF77B5}" srcOrd="0" destOrd="0" presId="urn:microsoft.com/office/officeart/2005/8/layout/cycle4"/>
    <dgm:cxn modelId="{19B0A03E-7A77-499E-92C7-EC51AC0D2D36}" type="presOf" srcId="{0C37416C-EB93-4F9A-A891-F72F263B0FEB}" destId="{F6AB31D2-ECC8-4EBA-8D7D-98E8BD385A57}" srcOrd="0" destOrd="10" presId="urn:microsoft.com/office/officeart/2005/8/layout/cycle4"/>
    <dgm:cxn modelId="{358F475D-E80D-47BE-826F-84CC90AA4429}" type="presOf" srcId="{F4C7ED10-791C-4391-AD60-32F217919784}" destId="{7B812D47-6D99-468F-AD02-31FE5831FD73}" srcOrd="1" destOrd="24" presId="urn:microsoft.com/office/officeart/2005/8/layout/cycle4"/>
    <dgm:cxn modelId="{739EC05D-08B7-4E18-86E4-BDF2564E3C44}" type="presOf" srcId="{CEB5C599-4D14-4489-9D03-B63269FA8965}" destId="{7B812D47-6D99-468F-AD02-31FE5831FD73}" srcOrd="1" destOrd="18" presId="urn:microsoft.com/office/officeart/2005/8/layout/cycle4"/>
    <dgm:cxn modelId="{2030715E-7EC3-4AFA-8B6E-4CA841CD8F85}" type="presOf" srcId="{F560E19E-DBB2-4A46-AEC6-6E014537C6B7}" destId="{F6AB31D2-ECC8-4EBA-8D7D-98E8BD385A57}" srcOrd="0" destOrd="2" presId="urn:microsoft.com/office/officeart/2005/8/layout/cycle4"/>
    <dgm:cxn modelId="{539B055F-A9CD-4FDA-A658-7AB0EDAD0160}" type="presOf" srcId="{24CED704-B862-4F35-A4F1-1DAC4B177F2E}" destId="{F6AB31D2-ECC8-4EBA-8D7D-98E8BD385A57}" srcOrd="0" destOrd="19" presId="urn:microsoft.com/office/officeart/2005/8/layout/cycle4"/>
    <dgm:cxn modelId="{345B0260-5C62-48A9-BF67-03A77F9FF7B1}" type="presOf" srcId="{A53B152E-D849-478A-8E6E-BCD4FD467471}" destId="{F6AB31D2-ECC8-4EBA-8D7D-98E8BD385A57}" srcOrd="0" destOrd="1" presId="urn:microsoft.com/office/officeart/2005/8/layout/cycle4"/>
    <dgm:cxn modelId="{917FA460-269C-46EB-91C2-996DD3E0D414}" type="presOf" srcId="{8625F37A-415F-422C-B55E-22B16F34266D}" destId="{F6AB31D2-ECC8-4EBA-8D7D-98E8BD385A57}" srcOrd="0" destOrd="30" presId="urn:microsoft.com/office/officeart/2005/8/layout/cycle4"/>
    <dgm:cxn modelId="{63F53241-8196-47AF-850F-5D6D9E82E617}" type="presOf" srcId="{EA98AE27-3C8D-4758-B14F-DC623A652F2F}" destId="{7B812D47-6D99-468F-AD02-31FE5831FD73}" srcOrd="1" destOrd="12" presId="urn:microsoft.com/office/officeart/2005/8/layout/cycle4"/>
    <dgm:cxn modelId="{BEBCD962-B02E-4D82-A00D-375746166D96}" type="presOf" srcId="{32F10651-513C-46AC-B9E2-5392BFC9D65E}" destId="{F6AB31D2-ECC8-4EBA-8D7D-98E8BD385A57}" srcOrd="0" destOrd="21" presId="urn:microsoft.com/office/officeart/2005/8/layout/cycle4"/>
    <dgm:cxn modelId="{C0EC1143-B425-49C1-9148-4AC7933D0E40}" type="presOf" srcId="{761585E0-A82B-403B-A790-B6E1636EDF82}" destId="{F6AB31D2-ECC8-4EBA-8D7D-98E8BD385A57}" srcOrd="0" destOrd="22" presId="urn:microsoft.com/office/officeart/2005/8/layout/cycle4"/>
    <dgm:cxn modelId="{6E084968-9A80-4961-96D1-35CDE847DF97}" srcId="{F2734E28-81D3-4664-A1A0-03FF897E80F6}" destId="{A53B152E-D849-478A-8E6E-BCD4FD467471}" srcOrd="1" destOrd="0" parTransId="{1E655321-0B45-461B-BC55-F82A16624CDB}" sibTransId="{38C831B0-AC5C-45B5-99CA-0CDEB708DDF0}"/>
    <dgm:cxn modelId="{98EEE448-DF6C-4E24-BED7-9A60FD247CF8}" srcId="{1E93A251-DF0D-4A3D-82A7-7083C6F40BB6}" destId="{0C094457-AE24-453C-BB62-B725E4152DB5}" srcOrd="0" destOrd="0" parTransId="{6B65FB8E-D06C-4C51-999C-8A2F3D6E0527}" sibTransId="{0681FCA5-617B-4EB1-97A4-85E0FB7910DA}"/>
    <dgm:cxn modelId="{5F3C0749-8D2B-438A-8FA8-D3A88CD81DC5}" type="presOf" srcId="{AF105F40-6220-44D9-9150-3682A4286BCC}" destId="{F6AB31D2-ECC8-4EBA-8D7D-98E8BD385A57}" srcOrd="0" destOrd="26" presId="urn:microsoft.com/office/officeart/2005/8/layout/cycle4"/>
    <dgm:cxn modelId="{A42AE969-CB65-4092-8746-226FE6C89B7F}" type="presOf" srcId="{50FBE067-3AB9-4DC8-ACB2-D78DB45D17A4}" destId="{F6AB31D2-ECC8-4EBA-8D7D-98E8BD385A57}" srcOrd="0" destOrd="20" presId="urn:microsoft.com/office/officeart/2005/8/layout/cycle4"/>
    <dgm:cxn modelId="{B3A3B86D-AD29-40AE-B9A1-49D6CCF0654E}" type="presOf" srcId="{FF11BF94-BE66-462A-8360-A3EB5107B677}" destId="{7B812D47-6D99-468F-AD02-31FE5831FD73}" srcOrd="1" destOrd="17" presId="urn:microsoft.com/office/officeart/2005/8/layout/cycle4"/>
    <dgm:cxn modelId="{C82F396F-4F07-4AB6-BA55-B430AC918576}" srcId="{F2734E28-81D3-4664-A1A0-03FF897E80F6}" destId="{5F4FEFF2-030C-4CB5-AC15-27BCAB046C0E}" srcOrd="7" destOrd="0" parTransId="{AE58E754-DB0B-4E6F-A920-AA3C475EB12C}" sibTransId="{09559443-4AAB-4768-A686-37B5F4B9BEE5}"/>
    <dgm:cxn modelId="{1457A671-DE5D-4C76-A314-DB5460264C33}" type="presOf" srcId="{3B2E30F4-861B-4DB1-B98D-80BBA4F5228B}" destId="{1E29EBB0-8235-491E-8E7E-6B158202E31F}" srcOrd="1" destOrd="0" presId="urn:microsoft.com/office/officeart/2005/8/layout/cycle4"/>
    <dgm:cxn modelId="{1D6CAC51-A1BE-4AA5-B018-149304F9F511}" srcId="{F2734E28-81D3-4664-A1A0-03FF897E80F6}" destId="{CEB5C599-4D14-4489-9D03-B63269FA8965}" srcOrd="18" destOrd="0" parTransId="{F6D90A1B-2041-434C-AD09-A396BBE5D86B}" sibTransId="{2724FB8C-D761-4493-ADE9-2DEFE42424E0}"/>
    <dgm:cxn modelId="{E4D60D54-EBBF-4444-BF74-8998D5F4CBC5}" type="presOf" srcId="{A53B152E-D849-478A-8E6E-BCD4FD467471}" destId="{7B812D47-6D99-468F-AD02-31FE5831FD73}" srcOrd="1" destOrd="1" presId="urn:microsoft.com/office/officeart/2005/8/layout/cycle4"/>
    <dgm:cxn modelId="{D9D11955-AA4C-4A0E-958D-CD75EB0036E7}" srcId="{F2734E28-81D3-4664-A1A0-03FF897E80F6}" destId="{BA6D83B6-A959-4888-99C8-87E4B634AEF5}" srcOrd="28" destOrd="0" parTransId="{E833D47B-227A-4A98-9470-A6D107662248}" sibTransId="{CA94FE6F-769B-42A3-9EA8-EB87BF5CC205}"/>
    <dgm:cxn modelId="{89FC3D56-EC1C-4119-B525-87F33996D13A}" type="presOf" srcId="{43653AA6-0C71-4751-A48E-0622FF4D97C8}" destId="{7B812D47-6D99-468F-AD02-31FE5831FD73}" srcOrd="1" destOrd="27" presId="urn:microsoft.com/office/officeart/2005/8/layout/cycle4"/>
    <dgm:cxn modelId="{1CD61877-97A6-418C-AAD5-BD898A2950AD}" type="presOf" srcId="{A21CE66E-2E92-46EA-A46B-C9DC25054799}" destId="{5412BA3C-67FE-475C-BE8B-F3A1005B16CD}" srcOrd="0" destOrd="0" presId="urn:microsoft.com/office/officeart/2005/8/layout/cycle4"/>
    <dgm:cxn modelId="{AD3DBF5A-A94D-45C7-957E-DD2B228B04F5}" type="presOf" srcId="{B970AE6B-EA8A-4794-A852-7389CB2C19AC}" destId="{F6AB31D2-ECC8-4EBA-8D7D-98E8BD385A57}" srcOrd="0" destOrd="5" presId="urn:microsoft.com/office/officeart/2005/8/layout/cycle4"/>
    <dgm:cxn modelId="{29D8447B-4FFD-45B6-8713-E62F26E45419}" srcId="{F2734E28-81D3-4664-A1A0-03FF897E80F6}" destId="{769D4C32-3455-4961-AF34-DE9B2AEA5382}" srcOrd="8" destOrd="0" parTransId="{F723445A-ECB2-41EC-B0E0-83BF59388241}" sibTransId="{94FF809D-7118-4C32-BDFD-506AA45D60A9}"/>
    <dgm:cxn modelId="{EA85027D-964F-4069-9B59-2C0EEEBB5DA4}" srcId="{F2734E28-81D3-4664-A1A0-03FF897E80F6}" destId="{761585E0-A82B-403B-A790-B6E1636EDF82}" srcOrd="22" destOrd="0" parTransId="{F583D56D-BD44-43C5-B0B1-C2F251E399B2}" sibTransId="{031D4547-101C-49D4-A0AF-87BD035F1A9F}"/>
    <dgm:cxn modelId="{666FA37D-71FF-419A-88C0-F9CA36FFF227}" type="presOf" srcId="{ECBC266C-E147-4BEA-BFDE-6B61790C1138}" destId="{F6AB31D2-ECC8-4EBA-8D7D-98E8BD385A57}" srcOrd="0" destOrd="14" presId="urn:microsoft.com/office/officeart/2005/8/layout/cycle4"/>
    <dgm:cxn modelId="{7DB0E27E-6A8E-4E13-92EB-039A26C9848E}" type="presOf" srcId="{C9BB42D7-0EAF-470F-8780-9FAE6112A09F}" destId="{F6AB31D2-ECC8-4EBA-8D7D-98E8BD385A57}" srcOrd="0" destOrd="6" presId="urn:microsoft.com/office/officeart/2005/8/layout/cycle4"/>
    <dgm:cxn modelId="{6F0D3C80-C594-4CA0-A057-F753DA2F47F7}" srcId="{F2734E28-81D3-4664-A1A0-03FF897E80F6}" destId="{0782068A-C498-473D-ABBB-74F48A1E55FC}" srcOrd="9" destOrd="0" parTransId="{964EF957-D93F-4539-9574-3CDABE38EC48}" sibTransId="{4C868F16-7E42-4525-84CE-AA5E821BD70A}"/>
    <dgm:cxn modelId="{BFEE5B83-D954-410D-BF7F-1AAEAC552F80}" type="presOf" srcId="{7DFE0F72-C5B1-40AB-8915-99DC0595D458}" destId="{7B812D47-6D99-468F-AD02-31FE5831FD73}" srcOrd="1" destOrd="16" presId="urn:microsoft.com/office/officeart/2005/8/layout/cycle4"/>
    <dgm:cxn modelId="{8877BF86-5686-4F9E-93A6-2D113446A74A}" srcId="{F2734E28-81D3-4664-A1A0-03FF897E80F6}" destId="{F8DD3216-FEF4-4103-BF4F-59D95C00861A}" srcOrd="23" destOrd="0" parTransId="{A804EBED-1D17-4663-A645-0C67EA8CCFAB}" sibTransId="{3A91AEAD-CD36-479E-9CB7-A52DF306A95B}"/>
    <dgm:cxn modelId="{567DEC8B-5C4F-48DB-BDBC-6DA522D7F69C}" srcId="{F2734E28-81D3-4664-A1A0-03FF897E80F6}" destId="{ECBC266C-E147-4BEA-BFDE-6B61790C1138}" srcOrd="14" destOrd="0" parTransId="{33808591-8CF0-4EBC-8A91-ECE79B51D294}" sibTransId="{AAE86C5B-56D0-4EEF-B0BA-788657467DE5}"/>
    <dgm:cxn modelId="{6A36CF8F-A86B-400E-A1CC-C94840C65FFE}" srcId="{A21CE66E-2E92-46EA-A46B-C9DC25054799}" destId="{3B2E30F4-861B-4DB1-B98D-80BBA4F5228B}" srcOrd="0" destOrd="0" parTransId="{F1345855-CEA6-4F74-9D0F-FFA64B0BB562}" sibTransId="{4A027028-43E4-4369-9876-5E94189DCA97}"/>
    <dgm:cxn modelId="{B47E0594-C882-456C-B995-C6C392CC55C7}" type="presOf" srcId="{35F7CA4D-142D-46DF-86AF-C4AC3697A093}" destId="{30C7802D-3917-4203-9818-8AD5C467EFBD}" srcOrd="0" destOrd="1" presId="urn:microsoft.com/office/officeart/2005/8/layout/cycle4"/>
    <dgm:cxn modelId="{AC7A7997-0690-4D65-A71D-E7D38EC45F62}" srcId="{F2734E28-81D3-4664-A1A0-03FF897E80F6}" destId="{50FBE067-3AB9-4DC8-ACB2-D78DB45D17A4}" srcOrd="20" destOrd="0" parTransId="{917D2C44-48AA-41CD-BC75-6C0B4F119F10}" sibTransId="{7FD37764-D24F-4DC1-BE80-D6F1E02B83F6}"/>
    <dgm:cxn modelId="{76921F98-6C30-4DB8-AE06-261727EEF584}" srcId="{F2734E28-81D3-4664-A1A0-03FF897E80F6}" destId="{84C0F3C0-0CC3-4065-9325-151B829B75C1}" srcOrd="15" destOrd="0" parTransId="{A829C92C-A92B-450C-B77C-C0E07C072C72}" sibTransId="{878D9A2F-B11B-4ABC-A275-4CE42298A895}"/>
    <dgm:cxn modelId="{B7CB199D-9F67-43B1-8AE0-4D50027FB8CF}" type="presOf" srcId="{B3A19376-59EE-4AC3-9D89-5B15681CE8BC}" destId="{F6AB31D2-ECC8-4EBA-8D7D-98E8BD385A57}" srcOrd="0" destOrd="11" presId="urn:microsoft.com/office/officeart/2005/8/layout/cycle4"/>
    <dgm:cxn modelId="{FE538EA0-359B-451A-8BBD-8CE6E6A43003}" type="presOf" srcId="{F8DD3216-FEF4-4103-BF4F-59D95C00861A}" destId="{7B812D47-6D99-468F-AD02-31FE5831FD73}" srcOrd="1" destOrd="23" presId="urn:microsoft.com/office/officeart/2005/8/layout/cycle4"/>
    <dgm:cxn modelId="{D174B7A1-B584-49CF-99B0-53395EACA115}" type="presOf" srcId="{BA6D83B6-A959-4888-99C8-87E4B634AEF5}" destId="{7B812D47-6D99-468F-AD02-31FE5831FD73}" srcOrd="1" destOrd="28" presId="urn:microsoft.com/office/officeart/2005/8/layout/cycle4"/>
    <dgm:cxn modelId="{0CAB85A4-765C-4645-BB79-E4CE1CAEEF08}" type="presOf" srcId="{50FBE067-3AB9-4DC8-ACB2-D78DB45D17A4}" destId="{7B812D47-6D99-468F-AD02-31FE5831FD73}" srcOrd="1" destOrd="20" presId="urn:microsoft.com/office/officeart/2005/8/layout/cycle4"/>
    <dgm:cxn modelId="{B4712AA8-9674-4402-A207-C1E13EF1B52B}" srcId="{F2734E28-81D3-4664-A1A0-03FF897E80F6}" destId="{0C6CF960-E218-45AB-9100-6C9196DA5DE1}" srcOrd="13" destOrd="0" parTransId="{794454ED-93EF-426A-8686-4B105D810D78}" sibTransId="{C48B51D8-257F-42CF-835A-55BA6143EA72}"/>
    <dgm:cxn modelId="{0B93A7AB-E361-40A5-8E8E-C3CC65699E9B}" type="presOf" srcId="{0C094457-AE24-453C-BB62-B725E4152DB5}" destId="{F91E1E62-E6A3-493E-9D63-46F4F88A43F2}" srcOrd="1" destOrd="0" presId="urn:microsoft.com/office/officeart/2005/8/layout/cycle4"/>
    <dgm:cxn modelId="{F38042AC-7351-47D4-AB22-F8ED28D5872D}" type="presOf" srcId="{59AB24BE-B10E-4812-B4ED-CBAD41D46C12}" destId="{B5B8F7D9-A498-4401-9412-87F54012F87D}" srcOrd="0" destOrd="0" presId="urn:microsoft.com/office/officeart/2005/8/layout/cycle4"/>
    <dgm:cxn modelId="{997ADFB4-FC2F-4E40-B512-E9BB664B2F3A}" type="presOf" srcId="{ECBC266C-E147-4BEA-BFDE-6B61790C1138}" destId="{7B812D47-6D99-468F-AD02-31FE5831FD73}" srcOrd="1" destOrd="14" presId="urn:microsoft.com/office/officeart/2005/8/layout/cycle4"/>
    <dgm:cxn modelId="{DEC752B5-0D57-4A11-96D7-EC02D798E624}" type="presOf" srcId="{F8DD3216-FEF4-4103-BF4F-59D95C00861A}" destId="{F6AB31D2-ECC8-4EBA-8D7D-98E8BD385A57}" srcOrd="0" destOrd="23" presId="urn:microsoft.com/office/officeart/2005/8/layout/cycle4"/>
    <dgm:cxn modelId="{AF1928B9-AAA9-4E1A-B47D-C38F9C44FAC5}" srcId="{F2734E28-81D3-4664-A1A0-03FF897E80F6}" destId="{B46BFE0C-EF50-48D3-B783-08312DDD264E}" srcOrd="0" destOrd="0" parTransId="{0E66A65B-F99A-4E29-B06A-7F8B46FF3F9E}" sibTransId="{8048CC3E-5FFE-42F6-A12B-50964B558698}"/>
    <dgm:cxn modelId="{B9098DBA-29CC-410D-B91D-90083BF594A2}" srcId="{F2734E28-81D3-4664-A1A0-03FF897E80F6}" destId="{0C37416C-EB93-4F9A-A891-F72F263B0FEB}" srcOrd="10" destOrd="0" parTransId="{BE3A3C54-4D30-4092-9689-9D299AEF05A3}" sibTransId="{08FCF9A0-B673-4200-BD00-4BB4ECD91A90}"/>
    <dgm:cxn modelId="{E9C18BBB-E8BF-455F-A599-6C8C73B77732}" type="presOf" srcId="{F560E19E-DBB2-4A46-AEC6-6E014537C6B7}" destId="{7B812D47-6D99-468F-AD02-31FE5831FD73}" srcOrd="1" destOrd="2" presId="urn:microsoft.com/office/officeart/2005/8/layout/cycle4"/>
    <dgm:cxn modelId="{5517BCBE-2E70-43A8-8D93-CE815A7363F9}" srcId="{F2734E28-81D3-4664-A1A0-03FF897E80F6}" destId="{7C58FE7B-BC2A-489A-A356-62498B80514A}" srcOrd="3" destOrd="0" parTransId="{A73B020A-5044-4797-B15C-482EA1D7B7B7}" sibTransId="{3E65B7D5-4728-4EBB-99AD-37E5C2703130}"/>
    <dgm:cxn modelId="{C5CD56C1-0A12-4429-A8FD-03057F8939DF}" srcId="{F2734E28-81D3-4664-A1A0-03FF897E80F6}" destId="{B3A19376-59EE-4AC3-9D89-5B15681CE8BC}" srcOrd="11" destOrd="0" parTransId="{2CDC12B0-A8EE-4903-9396-EC79FF573E20}" sibTransId="{205AB994-C19D-4BBE-A90C-86889FC9D332}"/>
    <dgm:cxn modelId="{F692BFC1-05FE-4BB0-80CB-979660551BF9}" type="presOf" srcId="{5F4FEFF2-030C-4CB5-AC15-27BCAB046C0E}" destId="{7B812D47-6D99-468F-AD02-31FE5831FD73}" srcOrd="1" destOrd="7" presId="urn:microsoft.com/office/officeart/2005/8/layout/cycle4"/>
    <dgm:cxn modelId="{55553AC2-37D0-40FA-84E3-38180452E869}" type="presOf" srcId="{43653AA6-0C71-4751-A48E-0622FF4D97C8}" destId="{F6AB31D2-ECC8-4EBA-8D7D-98E8BD385A57}" srcOrd="0" destOrd="27" presId="urn:microsoft.com/office/officeart/2005/8/layout/cycle4"/>
    <dgm:cxn modelId="{856522C8-2A4F-47EF-8C69-15ADDE5AD1AA}" srcId="{FE289E6B-40FB-42BD-B0CB-1D844F5A3782}" destId="{73B31AF4-B22E-4930-A5FB-700C4833156F}" srcOrd="0" destOrd="0" parTransId="{6EED9CA4-1837-4038-AAB8-A03E94CCF659}" sibTransId="{B474FE0A-A39B-4D4B-B990-3787DE1FFEEC}"/>
    <dgm:cxn modelId="{9398E8C8-A00A-4964-A3A1-5A0532CE966B}" srcId="{F2734E28-81D3-4664-A1A0-03FF897E80F6}" destId="{43653AA6-0C71-4751-A48E-0622FF4D97C8}" srcOrd="27" destOrd="0" parTransId="{28A960CD-0C21-404E-AD27-62F2348F0616}" sibTransId="{A0ABBD73-A54E-4972-B4F4-0457DE2CDCC3}"/>
    <dgm:cxn modelId="{218469C9-5B9B-4C6B-96F3-F0C7CF9D6910}" type="presOf" srcId="{B3A19376-59EE-4AC3-9D89-5B15681CE8BC}" destId="{7B812D47-6D99-468F-AD02-31FE5831FD73}" srcOrd="1" destOrd="11" presId="urn:microsoft.com/office/officeart/2005/8/layout/cycle4"/>
    <dgm:cxn modelId="{283B55C9-2373-469D-8041-B932AAD2424B}" type="presOf" srcId="{8625F37A-415F-422C-B55E-22B16F34266D}" destId="{7B812D47-6D99-468F-AD02-31FE5831FD73}" srcOrd="1" destOrd="30" presId="urn:microsoft.com/office/officeart/2005/8/layout/cycle4"/>
    <dgm:cxn modelId="{4427A8C9-17B7-4147-A2C2-0FD6CB0EAD8E}" type="presOf" srcId="{769D4C32-3455-4961-AF34-DE9B2AEA5382}" destId="{F6AB31D2-ECC8-4EBA-8D7D-98E8BD385A57}" srcOrd="0" destOrd="8" presId="urn:microsoft.com/office/officeart/2005/8/layout/cycle4"/>
    <dgm:cxn modelId="{761956CA-8B5D-4DD4-96A0-347621997026}" srcId="{59AB24BE-B10E-4812-B4ED-CBAD41D46C12}" destId="{1E93A251-DF0D-4A3D-82A7-7083C6F40BB6}" srcOrd="1" destOrd="0" parTransId="{485EE2CF-1A19-46DB-AC05-800B4245DE58}" sibTransId="{C905769C-A63A-4C8A-A413-F7E135118340}"/>
    <dgm:cxn modelId="{5B1902CC-460A-41AE-B3F0-F19C69B22DDE}" srcId="{F2734E28-81D3-4664-A1A0-03FF897E80F6}" destId="{F560E19E-DBB2-4A46-AEC6-6E014537C6B7}" srcOrd="2" destOrd="0" parTransId="{F0CC67BC-A852-4A6A-81D4-7C0F46ABA6A6}" sibTransId="{9C8D5ED7-15EF-4853-8DB2-2CF3568A54AC}"/>
    <dgm:cxn modelId="{D1BD46CD-083A-455B-972B-E15F3E532739}" type="presOf" srcId="{73B31AF4-B22E-4930-A5FB-700C4833156F}" destId="{E901D197-5AEF-4346-AD72-70CB4EDF759F}" srcOrd="0" destOrd="0" presId="urn:microsoft.com/office/officeart/2005/8/layout/cycle4"/>
    <dgm:cxn modelId="{5A8EDFD8-048D-4A8B-A467-3BBB3667AFDE}" srcId="{F2734E28-81D3-4664-A1A0-03FF897E80F6}" destId="{AF105F40-6220-44D9-9150-3682A4286BCC}" srcOrd="26" destOrd="0" parTransId="{5D2B0E56-B728-4B10-9622-3FF834351826}" sibTransId="{EA10F6C7-36DB-4BF3-9BBC-642EDB39E01C}"/>
    <dgm:cxn modelId="{DE7E36E2-294E-43FE-A365-3D620F174DAF}" type="presOf" srcId="{0C6CF960-E218-45AB-9100-6C9196DA5DE1}" destId="{7B812D47-6D99-468F-AD02-31FE5831FD73}" srcOrd="1" destOrd="13" presId="urn:microsoft.com/office/officeart/2005/8/layout/cycle4"/>
    <dgm:cxn modelId="{AC9DB7E6-4761-496F-BCC4-4A2EEF42F56F}" type="presOf" srcId="{0C6CF960-E218-45AB-9100-6C9196DA5DE1}" destId="{F6AB31D2-ECC8-4EBA-8D7D-98E8BD385A57}" srcOrd="0" destOrd="13" presId="urn:microsoft.com/office/officeart/2005/8/layout/cycle4"/>
    <dgm:cxn modelId="{11203FE7-27CD-4403-96F4-1E7A4EBE5793}" srcId="{F2734E28-81D3-4664-A1A0-03FF897E80F6}" destId="{EA98AE27-3C8D-4758-B14F-DC623A652F2F}" srcOrd="12" destOrd="0" parTransId="{08F4935B-EC3B-4696-AA67-80CBEC1B2AB4}" sibTransId="{11B76282-209E-4B7B-B257-F5D581EFC652}"/>
    <dgm:cxn modelId="{864683ED-B4C7-4A24-83EA-6D5A61FDC888}" srcId="{F2734E28-81D3-4664-A1A0-03FF897E80F6}" destId="{C9BB42D7-0EAF-470F-8780-9FAE6112A09F}" srcOrd="6" destOrd="0" parTransId="{806864B8-B8B0-457A-B609-6955534ED0A7}" sibTransId="{CE2E09E7-1E1A-4697-AD43-9F52AD78D92E}"/>
    <dgm:cxn modelId="{F8541FEF-6CB4-4C97-8EBA-DF805CC65D34}" srcId="{59AB24BE-B10E-4812-B4ED-CBAD41D46C12}" destId="{F2734E28-81D3-4664-A1A0-03FF897E80F6}" srcOrd="3" destOrd="0" parTransId="{AC0350F5-F48E-47AC-8CAE-D227EE3B16BA}" sibTransId="{D0440E06-9060-492F-B211-289B807DD529}"/>
    <dgm:cxn modelId="{A4DF2CF6-3E5F-419C-A2DA-C9D61FA3C5D4}" type="presOf" srcId="{F2734E28-81D3-4664-A1A0-03FF897E80F6}" destId="{8A2E4EBB-E3F2-4DA7-B8F5-2498B6801EB7}" srcOrd="0" destOrd="0" presId="urn:microsoft.com/office/officeart/2005/8/layout/cycle4"/>
    <dgm:cxn modelId="{32C020F8-43C4-49D9-8377-A09BD914A7C3}" srcId="{F2734E28-81D3-4664-A1A0-03FF897E80F6}" destId="{7DFE0F72-C5B1-40AB-8915-99DC0595D458}" srcOrd="16" destOrd="0" parTransId="{CB19830A-6A82-4D52-A078-437328C115B1}" sibTransId="{C679B166-4B98-4E48-AEF2-7743D48B038B}"/>
    <dgm:cxn modelId="{725980F8-6689-4298-B5F9-67934264A68F}" type="presOf" srcId="{5F4FEFF2-030C-4CB5-AC15-27BCAB046C0E}" destId="{F6AB31D2-ECC8-4EBA-8D7D-98E8BD385A57}" srcOrd="0" destOrd="7" presId="urn:microsoft.com/office/officeart/2005/8/layout/cycle4"/>
    <dgm:cxn modelId="{291FAFF9-FE08-4E9B-9E58-49DF38B2FE92}" srcId="{F2734E28-81D3-4664-A1A0-03FF897E80F6}" destId="{32F10651-513C-46AC-B9E2-5392BFC9D65E}" srcOrd="21" destOrd="0" parTransId="{3691D4B3-5B7B-4150-9414-E2407D75C6D7}" sibTransId="{04DCA4DA-EC5D-48D7-BE85-071BCDB87A4E}"/>
    <dgm:cxn modelId="{41FDFAF9-2943-4E2A-8F79-CB9528345C1C}" type="presOf" srcId="{84C0F3C0-0CC3-4065-9325-151B829B75C1}" destId="{F6AB31D2-ECC8-4EBA-8D7D-98E8BD385A57}" srcOrd="0" destOrd="15" presId="urn:microsoft.com/office/officeart/2005/8/layout/cycle4"/>
    <dgm:cxn modelId="{B7E63AFE-07EA-41A8-B841-D0B2AE29CA2D}" type="presOf" srcId="{C9BB42D7-0EAF-470F-8780-9FAE6112A09F}" destId="{7B812D47-6D99-468F-AD02-31FE5831FD73}" srcOrd="1" destOrd="6" presId="urn:microsoft.com/office/officeart/2005/8/layout/cycle4"/>
    <dgm:cxn modelId="{E8FDAEFF-285C-4EC5-8D33-1EA1B1433835}" type="presOf" srcId="{84C0F3C0-0CC3-4065-9325-151B829B75C1}" destId="{7B812D47-6D99-468F-AD02-31FE5831FD73}" srcOrd="1" destOrd="15" presId="urn:microsoft.com/office/officeart/2005/8/layout/cycle4"/>
    <dgm:cxn modelId="{6ED3F2D1-6AB0-4C80-AF35-6CB48F329F56}" type="presParOf" srcId="{B5B8F7D9-A498-4401-9412-87F54012F87D}" destId="{F6F1B8E1-A6F5-4E60-9C51-52F9DA87BD9A}" srcOrd="0" destOrd="0" presId="urn:microsoft.com/office/officeart/2005/8/layout/cycle4"/>
    <dgm:cxn modelId="{BE76F4FC-159E-4785-8E14-52693E68E44D}" type="presParOf" srcId="{F6F1B8E1-A6F5-4E60-9C51-52F9DA87BD9A}" destId="{CF6183A8-3D9E-40DC-A0A0-0408FE6ACE2C}" srcOrd="0" destOrd="0" presId="urn:microsoft.com/office/officeart/2005/8/layout/cycle4"/>
    <dgm:cxn modelId="{BB73484B-A587-4120-A7F5-CFB8B98FC12B}" type="presParOf" srcId="{CF6183A8-3D9E-40DC-A0A0-0408FE6ACE2C}" destId="{E901D197-5AEF-4346-AD72-70CB4EDF759F}" srcOrd="0" destOrd="0" presId="urn:microsoft.com/office/officeart/2005/8/layout/cycle4"/>
    <dgm:cxn modelId="{0910771B-E8C1-47AE-988D-7BBB27775DF8}" type="presParOf" srcId="{CF6183A8-3D9E-40DC-A0A0-0408FE6ACE2C}" destId="{7A57D242-E7AB-487E-87D1-739DCF455A97}" srcOrd="1" destOrd="0" presId="urn:microsoft.com/office/officeart/2005/8/layout/cycle4"/>
    <dgm:cxn modelId="{E42E47A7-0759-45BB-BB95-36079A736793}" type="presParOf" srcId="{F6F1B8E1-A6F5-4E60-9C51-52F9DA87BD9A}" destId="{83A1CA37-9A2D-49FA-8746-7F4B84F28D43}" srcOrd="1" destOrd="0" presId="urn:microsoft.com/office/officeart/2005/8/layout/cycle4"/>
    <dgm:cxn modelId="{D673E4EF-C46D-4A34-BAA5-42E4EACAE0F7}" type="presParOf" srcId="{83A1CA37-9A2D-49FA-8746-7F4B84F28D43}" destId="{083F00C6-3BEA-483B-B72C-1A530F883177}" srcOrd="0" destOrd="0" presId="urn:microsoft.com/office/officeart/2005/8/layout/cycle4"/>
    <dgm:cxn modelId="{78ACFFAB-89A7-4731-A51B-12036939CE58}" type="presParOf" srcId="{83A1CA37-9A2D-49FA-8746-7F4B84F28D43}" destId="{F91E1E62-E6A3-493E-9D63-46F4F88A43F2}" srcOrd="1" destOrd="0" presId="urn:microsoft.com/office/officeart/2005/8/layout/cycle4"/>
    <dgm:cxn modelId="{9A40577F-1A12-4714-B0E9-2824EF54B610}" type="presParOf" srcId="{F6F1B8E1-A6F5-4E60-9C51-52F9DA87BD9A}" destId="{5AE00D96-0863-4212-AB3B-8522750957AA}" srcOrd="2" destOrd="0" presId="urn:microsoft.com/office/officeart/2005/8/layout/cycle4"/>
    <dgm:cxn modelId="{226BC60A-E1A8-4E0F-A2C0-619EDE42D1D7}" type="presParOf" srcId="{5AE00D96-0863-4212-AB3B-8522750957AA}" destId="{30C7802D-3917-4203-9818-8AD5C467EFBD}" srcOrd="0" destOrd="0" presId="urn:microsoft.com/office/officeart/2005/8/layout/cycle4"/>
    <dgm:cxn modelId="{8C5A13C2-D336-4097-9F1B-3F020312F8FD}" type="presParOf" srcId="{5AE00D96-0863-4212-AB3B-8522750957AA}" destId="{1E29EBB0-8235-491E-8E7E-6B158202E31F}" srcOrd="1" destOrd="0" presId="urn:microsoft.com/office/officeart/2005/8/layout/cycle4"/>
    <dgm:cxn modelId="{77CE7528-3D69-4709-95F9-29030212BA47}" type="presParOf" srcId="{F6F1B8E1-A6F5-4E60-9C51-52F9DA87BD9A}" destId="{0AB27FFC-11DE-49F8-BDB4-075636580D3A}" srcOrd="3" destOrd="0" presId="urn:microsoft.com/office/officeart/2005/8/layout/cycle4"/>
    <dgm:cxn modelId="{1AE9017B-4A9B-43A4-9B22-6BDDA2DB87D2}" type="presParOf" srcId="{0AB27FFC-11DE-49F8-BDB4-075636580D3A}" destId="{F6AB31D2-ECC8-4EBA-8D7D-98E8BD385A57}" srcOrd="0" destOrd="0" presId="urn:microsoft.com/office/officeart/2005/8/layout/cycle4"/>
    <dgm:cxn modelId="{FEF3F6F1-E7F6-4045-9565-C9805E00C55F}" type="presParOf" srcId="{0AB27FFC-11DE-49F8-BDB4-075636580D3A}" destId="{7B812D47-6D99-468F-AD02-31FE5831FD73}" srcOrd="1" destOrd="0" presId="urn:microsoft.com/office/officeart/2005/8/layout/cycle4"/>
    <dgm:cxn modelId="{DAF2A388-6407-464C-81FF-CAC73BE8B2A9}" type="presParOf" srcId="{F6F1B8E1-A6F5-4E60-9C51-52F9DA87BD9A}" destId="{42346A9E-1ACD-4732-91EB-66730DB5243A}" srcOrd="4" destOrd="0" presId="urn:microsoft.com/office/officeart/2005/8/layout/cycle4"/>
    <dgm:cxn modelId="{7E0A45D7-B4C4-4D16-B4A8-58EB2F82E6FD}" type="presParOf" srcId="{B5B8F7D9-A498-4401-9412-87F54012F87D}" destId="{4AEA6DEB-D7F5-4A19-B399-D62FAFD1FBAE}" srcOrd="1" destOrd="0" presId="urn:microsoft.com/office/officeart/2005/8/layout/cycle4"/>
    <dgm:cxn modelId="{F052B0E5-A12D-4232-BF3B-6F768BFE2CEA}" type="presParOf" srcId="{4AEA6DEB-D7F5-4A19-B399-D62FAFD1FBAE}" destId="{2DA246FC-4CA5-4C0D-A9D7-AA7C010BF778}" srcOrd="0" destOrd="0" presId="urn:microsoft.com/office/officeart/2005/8/layout/cycle4"/>
    <dgm:cxn modelId="{D21D8A69-0295-46FC-AB32-AC3E18AFFA0B}" type="presParOf" srcId="{4AEA6DEB-D7F5-4A19-B399-D62FAFD1FBAE}" destId="{3A35FA5B-0267-4679-870E-ED6C4BBF77B5}" srcOrd="1" destOrd="0" presId="urn:microsoft.com/office/officeart/2005/8/layout/cycle4"/>
    <dgm:cxn modelId="{B00943C2-EAE6-479A-9CA6-D27729634D4D}" type="presParOf" srcId="{4AEA6DEB-D7F5-4A19-B399-D62FAFD1FBAE}" destId="{5412BA3C-67FE-475C-BE8B-F3A1005B16CD}" srcOrd="2" destOrd="0" presId="urn:microsoft.com/office/officeart/2005/8/layout/cycle4"/>
    <dgm:cxn modelId="{5C369564-9B50-4229-9B0C-06D58EAC978B}" type="presParOf" srcId="{4AEA6DEB-D7F5-4A19-B399-D62FAFD1FBAE}" destId="{8A2E4EBB-E3F2-4DA7-B8F5-2498B6801EB7}" srcOrd="3" destOrd="0" presId="urn:microsoft.com/office/officeart/2005/8/layout/cycle4"/>
    <dgm:cxn modelId="{42262ABE-093F-4197-A7DF-698330D456A8}" type="presParOf" srcId="{4AEA6DEB-D7F5-4A19-B399-D62FAFD1FBAE}" destId="{2A447F12-775E-4D11-8953-FC91E7FAE0D2}" srcOrd="4" destOrd="0" presId="urn:microsoft.com/office/officeart/2005/8/layout/cycle4"/>
    <dgm:cxn modelId="{9B0D95E3-7466-433C-B455-80DB30436AB6}" type="presParOf" srcId="{B5B8F7D9-A498-4401-9412-87F54012F87D}" destId="{671E1778-69DD-4273-99CA-7870C3C456D9}" srcOrd="2" destOrd="0" presId="urn:microsoft.com/office/officeart/2005/8/layout/cycle4"/>
    <dgm:cxn modelId="{738B092A-0B14-4C7E-9559-73D76838E6E4}" type="presParOf" srcId="{B5B8F7D9-A498-4401-9412-87F54012F87D}" destId="{2961797F-C4F0-46CF-9218-5F56D45A109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7802D-3917-4203-9818-8AD5C467EFBD}">
      <dsp:nvSpPr>
        <dsp:cNvPr id="0" name=""/>
        <dsp:cNvSpPr/>
      </dsp:nvSpPr>
      <dsp:spPr>
        <a:xfrm>
          <a:off x="5022684" y="3510842"/>
          <a:ext cx="2498946" cy="2177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900" kern="1200" dirty="0">
            <a:latin typeface="+mj-lt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>
              <a:latin typeface="+mj-lt"/>
            </a:rPr>
            <a:t>Pragmatic extended economic accounts measuring economic welfare (EW), by adjusting GDP</a:t>
          </a:r>
          <a:endParaRPr lang="el-GR" sz="1400" kern="1200" dirty="0">
            <a:latin typeface="+mj-lt"/>
          </a:endParaRPr>
        </a:p>
      </dsp:txBody>
      <dsp:txXfrm>
        <a:off x="5820198" y="4103014"/>
        <a:ext cx="1653602" cy="1537364"/>
      </dsp:txXfrm>
    </dsp:sp>
    <dsp:sp modelId="{F6AB31D2-ECC8-4EBA-8D7D-98E8BD385A57}">
      <dsp:nvSpPr>
        <dsp:cNvPr id="0" name=""/>
        <dsp:cNvSpPr/>
      </dsp:nvSpPr>
      <dsp:spPr>
        <a:xfrm>
          <a:off x="593238" y="3660691"/>
          <a:ext cx="2452166" cy="1978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>
            <a:latin typeface="+mj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000" kern="1200" dirty="0"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900" kern="120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>
              <a:latin typeface="+mj-lt"/>
            </a:rPr>
            <a:t>Pragmatic extended economic accounts measuring economic welfare (EW), by adjusting GDP</a:t>
          </a:r>
          <a:endParaRPr lang="el-GR" sz="1400" kern="1200" dirty="0"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900" kern="1200" dirty="0"/>
        </a:p>
      </dsp:txBody>
      <dsp:txXfrm>
        <a:off x="636691" y="4198671"/>
        <a:ext cx="1629610" cy="1396675"/>
      </dsp:txXfrm>
    </dsp:sp>
    <dsp:sp modelId="{083F00C6-3BEA-483B-B72C-1A530F883177}">
      <dsp:nvSpPr>
        <dsp:cNvPr id="0" name=""/>
        <dsp:cNvSpPr/>
      </dsp:nvSpPr>
      <dsp:spPr>
        <a:xfrm>
          <a:off x="4905149" y="-49409"/>
          <a:ext cx="2734016" cy="177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>
              <a:latin typeface="+mj-lt"/>
            </a:rPr>
            <a:t>Composite social indicator measuring well-being (WB) that replaces GDP</a:t>
          </a:r>
          <a:endParaRPr lang="el-GR" sz="1800" kern="1200" dirty="0">
            <a:latin typeface="+mj-lt"/>
          </a:endParaRPr>
        </a:p>
      </dsp:txBody>
      <dsp:txXfrm>
        <a:off x="5764258" y="-10505"/>
        <a:ext cx="1836003" cy="1250459"/>
      </dsp:txXfrm>
    </dsp:sp>
    <dsp:sp modelId="{E901D197-5AEF-4346-AD72-70CB4EDF759F}">
      <dsp:nvSpPr>
        <dsp:cNvPr id="0" name=""/>
        <dsp:cNvSpPr/>
      </dsp:nvSpPr>
      <dsp:spPr>
        <a:xfrm>
          <a:off x="455594" y="-49409"/>
          <a:ext cx="2734016" cy="177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>
              <a:latin typeface="+mj-lt"/>
            </a:rPr>
            <a:t>Supplementary to GDP, average approximation of well-being (WB) and economic welfare (EW</a:t>
          </a:r>
          <a:r>
            <a:rPr lang="en-US" sz="1400" i="1" kern="1200" dirty="0">
              <a:latin typeface="+mj-lt"/>
            </a:rPr>
            <a:t>)</a:t>
          </a:r>
          <a:endParaRPr lang="el-GR" sz="1400" kern="1200" dirty="0">
            <a:latin typeface="+mj-lt"/>
          </a:endParaRPr>
        </a:p>
      </dsp:txBody>
      <dsp:txXfrm>
        <a:off x="494498" y="-10505"/>
        <a:ext cx="1836003" cy="1250459"/>
      </dsp:txXfrm>
    </dsp:sp>
    <dsp:sp modelId="{2DA246FC-4CA5-4C0D-A9D7-AA7C010BF778}">
      <dsp:nvSpPr>
        <dsp:cNvPr id="0" name=""/>
        <dsp:cNvSpPr/>
      </dsp:nvSpPr>
      <dsp:spPr>
        <a:xfrm>
          <a:off x="1590015" y="367640"/>
          <a:ext cx="2396415" cy="239641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+mj-lt"/>
            </a:rPr>
            <a:t>Income  </a:t>
          </a:r>
          <a:r>
            <a:rPr lang="en-US" sz="1900" kern="1200" dirty="0">
              <a:latin typeface="+mj-lt"/>
            </a:rPr>
            <a:t> (GDP/cap.)</a:t>
          </a:r>
          <a:endParaRPr lang="el-GR" sz="1900" kern="1200" dirty="0">
            <a:latin typeface="+mj-lt"/>
          </a:endParaRPr>
        </a:p>
      </dsp:txBody>
      <dsp:txXfrm>
        <a:off x="2291909" y="1069534"/>
        <a:ext cx="1694521" cy="1694521"/>
      </dsp:txXfrm>
    </dsp:sp>
    <dsp:sp modelId="{3A35FA5B-0267-4679-870E-ED6C4BBF77B5}">
      <dsp:nvSpPr>
        <dsp:cNvPr id="0" name=""/>
        <dsp:cNvSpPr/>
      </dsp:nvSpPr>
      <dsp:spPr>
        <a:xfrm rot="5400000">
          <a:off x="4097119" y="367640"/>
          <a:ext cx="2396415" cy="239641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+mj-lt"/>
            </a:rPr>
            <a:t>Human Development Index </a:t>
          </a:r>
          <a:r>
            <a:rPr lang="en-US" sz="1900" kern="1200" dirty="0">
              <a:latin typeface="+mj-lt"/>
            </a:rPr>
            <a:t>(HDI)</a:t>
          </a:r>
          <a:endParaRPr lang="el-GR" sz="1900" kern="1200" dirty="0">
            <a:latin typeface="+mj-lt"/>
          </a:endParaRPr>
        </a:p>
      </dsp:txBody>
      <dsp:txXfrm rot="-5400000">
        <a:off x="4097119" y="1069534"/>
        <a:ext cx="1694521" cy="1694521"/>
      </dsp:txXfrm>
    </dsp:sp>
    <dsp:sp modelId="{5412BA3C-67FE-475C-BE8B-F3A1005B16CD}">
      <dsp:nvSpPr>
        <dsp:cNvPr id="0" name=""/>
        <dsp:cNvSpPr/>
      </dsp:nvSpPr>
      <dsp:spPr>
        <a:xfrm rot="10800000">
          <a:off x="4142004" y="2874744"/>
          <a:ext cx="2396415" cy="239641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+mj-lt"/>
            </a:rPr>
            <a:t>Index of Sustainable Economic Welfare </a:t>
          </a:r>
          <a:r>
            <a:rPr lang="en-US" sz="1900" kern="1200">
              <a:latin typeface="+mj-lt"/>
            </a:rPr>
            <a:t>(ISEW)</a:t>
          </a:r>
          <a:endParaRPr lang="el-GR" sz="1900" kern="1200">
            <a:latin typeface="+mj-lt"/>
          </a:endParaRPr>
        </a:p>
      </dsp:txBody>
      <dsp:txXfrm rot="10800000">
        <a:off x="4142004" y="2874744"/>
        <a:ext cx="1694521" cy="1694521"/>
      </dsp:txXfrm>
    </dsp:sp>
    <dsp:sp modelId="{8A2E4EBB-E3F2-4DA7-B8F5-2498B6801EB7}">
      <dsp:nvSpPr>
        <dsp:cNvPr id="0" name=""/>
        <dsp:cNvSpPr/>
      </dsp:nvSpPr>
      <dsp:spPr>
        <a:xfrm rot="16200000">
          <a:off x="1590015" y="2874744"/>
          <a:ext cx="2396415" cy="2396415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+mj-lt"/>
            </a:rPr>
            <a:t>Geniuine Progress Indicator </a:t>
          </a:r>
          <a:r>
            <a:rPr lang="en-US" sz="1900" kern="1200">
              <a:latin typeface="+mj-lt"/>
            </a:rPr>
            <a:t>(GPI)</a:t>
          </a:r>
          <a:endParaRPr lang="el-GR" sz="1900" kern="1200">
            <a:latin typeface="+mj-lt"/>
          </a:endParaRPr>
        </a:p>
      </dsp:txBody>
      <dsp:txXfrm rot="5400000">
        <a:off x="2291909" y="2874744"/>
        <a:ext cx="1694521" cy="1694521"/>
      </dsp:txXfrm>
    </dsp:sp>
    <dsp:sp modelId="{671E1778-69DD-4273-99CA-7870C3C456D9}">
      <dsp:nvSpPr>
        <dsp:cNvPr id="0" name=""/>
        <dsp:cNvSpPr/>
      </dsp:nvSpPr>
      <dsp:spPr>
        <a:xfrm>
          <a:off x="3738504" y="2400676"/>
          <a:ext cx="606541" cy="560725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961797F-C4F0-46CF-9218-5F56D45A1098}">
      <dsp:nvSpPr>
        <dsp:cNvPr id="0" name=""/>
        <dsp:cNvSpPr/>
      </dsp:nvSpPr>
      <dsp:spPr>
        <a:xfrm rot="10800000">
          <a:off x="3728050" y="2693482"/>
          <a:ext cx="627450" cy="528557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0.89216</cdr:x>
      <cdr:y>0.4058</cdr:y>
    </cdr:from>
    <cdr:to>
      <cdr:x>0.89216</cdr:x>
      <cdr:y>0.7971</cdr:y>
    </cdr:to>
    <cdr:cxnSp macro="">
      <cdr:nvCxnSpPr>
        <cdr:cNvPr id="3" name="Ευθύγραμμο βέλος σύνδεσης 2">
          <a:extLst xmlns:a="http://schemas.openxmlformats.org/drawingml/2006/main">
            <a:ext uri="{FF2B5EF4-FFF2-40B4-BE49-F238E27FC236}">
              <a16:creationId xmlns:a16="http://schemas.microsoft.com/office/drawing/2014/main" id="{8F9EA93E-E97E-4681-B904-9F6A90569D2D}"/>
            </a:ext>
          </a:extLst>
        </cdr:cNvPr>
        <cdr:cNvCxnSpPr/>
      </cdr:nvCxnSpPr>
      <cdr:spPr>
        <a:xfrm xmlns:a="http://schemas.openxmlformats.org/drawingml/2006/main">
          <a:off x="6934200" y="2133600"/>
          <a:ext cx="0" cy="20574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prstDash val="sysDot"/>
          <a:headEnd type="arrow"/>
          <a:tailEnd type="arrow"/>
        </a:ln>
        <a:effectLst xmlns:a="http://schemas.openxmlformats.org/drawingml/2006/main">
          <a:outerShdw blurRad="50800" dist="38100" algn="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7410-D61E-46D6-800F-9924DD965B29}" type="datetimeFigureOut">
              <a:rPr lang="el-GR" smtClean="0"/>
              <a:t>17/6/2022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4EC3-491A-4589-A8F3-6D9203ECC0B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30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4EC3-491A-4589-A8F3-6D9203ECC0B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50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21032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9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3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7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8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2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7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2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6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sciencedirect.com/science/article/pii/S004896971733119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www.sciencedirect.com/science/article/abs/pii/S09218009183184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hdr.undp.org/en/content/human-development-index-hd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upperinst.org/en/a/wi/a/s/ad/111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upperinst.org/en/a/wi/a/s/ad/1113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hyperlink" Target="mailto:pkalimeris@eesd.gr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CDD2061-51BC-4569-A6F0-3CA7D5B0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ACD7B98-9986-47D5-98C3-20FF92B8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19326" y="-4763"/>
            <a:ext cx="3761187" cy="6862763"/>
            <a:chOff x="2928938" y="-4763"/>
            <a:chExt cx="5014912" cy="6862763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4607533F-9164-452A-90AD-383C8B492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992043EE-00F6-480A-911A-91EAF542B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F3D1F872-B75F-466D-96EB-0FC4E55EB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FC40B5F8-6780-44A4-8765-6820AA4E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46BFBA8F-22D6-42F2-A7E1-E2F77246B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B5A663A8-FC2F-409A-B178-3E7B82513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Picture 2" descr="Αποτέλεσμα εικόνας για panteion logo">
            <a:extLst>
              <a:ext uri="{FF2B5EF4-FFF2-40B4-BE49-F238E27FC236}">
                <a16:creationId xmlns:a16="http://schemas.microsoft.com/office/drawing/2014/main" id="{83AFB2F2-28C3-4746-B01C-F8508B07B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r="-2" b="2447"/>
          <a:stretch/>
        </p:blipFill>
        <p:spPr bwMode="auto">
          <a:xfrm>
            <a:off x="-56094" y="-42201"/>
            <a:ext cx="2663564" cy="2596488"/>
          </a:xfrm>
          <a:custGeom>
            <a:avLst/>
            <a:gdLst>
              <a:gd name="connsiteX0" fmla="*/ 0 w 3530812"/>
              <a:gd name="connsiteY0" fmla="*/ 0 h 2581403"/>
              <a:gd name="connsiteX1" fmla="*/ 3530812 w 3530812"/>
              <a:gd name="connsiteY1" fmla="*/ 0 h 2581403"/>
              <a:gd name="connsiteX2" fmla="*/ 2880350 w 3530812"/>
              <a:gd name="connsiteY2" fmla="*/ 2581403 h 2581403"/>
              <a:gd name="connsiteX3" fmla="*/ 0 w 3530812"/>
              <a:gd name="connsiteY3" fmla="*/ 1853684 h 25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812" h="2581403">
                <a:moveTo>
                  <a:pt x="0" y="0"/>
                </a:moveTo>
                <a:lnTo>
                  <a:pt x="3530812" y="0"/>
                </a:lnTo>
                <a:lnTo>
                  <a:pt x="2880350" y="2581403"/>
                </a:lnTo>
                <a:lnTo>
                  <a:pt x="0" y="185368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ποτέλεσμα εικόνας για welfare">
            <a:extLst>
              <a:ext uri="{FF2B5EF4-FFF2-40B4-BE49-F238E27FC236}">
                <a16:creationId xmlns:a16="http://schemas.microsoft.com/office/drawing/2014/main" id="{53B8D9FF-3DF6-4598-BBD9-64A5DCAD8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r="6127"/>
          <a:stretch/>
        </p:blipFill>
        <p:spPr bwMode="auto">
          <a:xfrm>
            <a:off x="-25176" y="1879919"/>
            <a:ext cx="2925105" cy="2411946"/>
          </a:xfrm>
          <a:custGeom>
            <a:avLst/>
            <a:gdLst>
              <a:gd name="connsiteX0" fmla="*/ 0 w 3900139"/>
              <a:gd name="connsiteY0" fmla="*/ 0 h 2411930"/>
              <a:gd name="connsiteX1" fmla="*/ 2880349 w 3900139"/>
              <a:gd name="connsiteY1" fmla="*/ 727719 h 2411930"/>
              <a:gd name="connsiteX2" fmla="*/ 2879906 w 3900139"/>
              <a:gd name="connsiteY2" fmla="*/ 729478 h 2411930"/>
              <a:gd name="connsiteX3" fmla="*/ 3900139 w 3900139"/>
              <a:gd name="connsiteY3" fmla="*/ 2411930 h 2411930"/>
              <a:gd name="connsiteX4" fmla="*/ 0 w 3900139"/>
              <a:gd name="connsiteY4" fmla="*/ 1918422 h 241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139" h="2411930">
                <a:moveTo>
                  <a:pt x="0" y="0"/>
                </a:moveTo>
                <a:lnTo>
                  <a:pt x="2880349" y="727719"/>
                </a:lnTo>
                <a:lnTo>
                  <a:pt x="2879906" y="729478"/>
                </a:lnTo>
                <a:lnTo>
                  <a:pt x="3900139" y="2411930"/>
                </a:lnTo>
                <a:lnTo>
                  <a:pt x="0" y="1918422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04DDA5EE-E135-4222-A7BC-D93A28C951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86" r="-2" b="17922"/>
          <a:stretch/>
        </p:blipFill>
        <p:spPr>
          <a:xfrm>
            <a:off x="-62135" y="3772108"/>
            <a:ext cx="4104094" cy="3085892"/>
          </a:xfrm>
          <a:custGeom>
            <a:avLst/>
            <a:gdLst>
              <a:gd name="connsiteX0" fmla="*/ 0 w 5472151"/>
              <a:gd name="connsiteY0" fmla="*/ 0 h 3085892"/>
              <a:gd name="connsiteX1" fmla="*/ 3900139 w 5472151"/>
              <a:gd name="connsiteY1" fmla="*/ 493508 h 3085892"/>
              <a:gd name="connsiteX2" fmla="*/ 5472151 w 5472151"/>
              <a:gd name="connsiteY2" fmla="*/ 3085892 h 3085892"/>
              <a:gd name="connsiteX3" fmla="*/ 0 w 5472151"/>
              <a:gd name="connsiteY3" fmla="*/ 3085892 h 308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151" h="3085892">
                <a:moveTo>
                  <a:pt x="0" y="0"/>
                </a:moveTo>
                <a:lnTo>
                  <a:pt x="3900139" y="493508"/>
                </a:lnTo>
                <a:lnTo>
                  <a:pt x="5472151" y="3085892"/>
                </a:lnTo>
                <a:lnTo>
                  <a:pt x="0" y="3085892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7C7E2D2-7758-4659-8864-8177852C4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230" y="574835"/>
            <a:ext cx="5826918" cy="293989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800" b="1" dirty="0"/>
              <a:t>The Welfare – Resources relationship.</a:t>
            </a:r>
            <a:br>
              <a:rPr lang="el-GR" sz="3800" b="1" dirty="0"/>
            </a:br>
            <a:r>
              <a:rPr lang="en-US" sz="3800" b="1" dirty="0"/>
              <a:t> </a:t>
            </a:r>
            <a:br>
              <a:rPr lang="el-GR" sz="3800" b="1" dirty="0"/>
            </a:br>
            <a:r>
              <a:rPr lang="en-US" sz="3800" b="1" dirty="0"/>
              <a:t>A beyond GDP approach</a:t>
            </a:r>
            <a:endParaRPr lang="el-GR" sz="38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CF9728A-0987-4C88-BBAF-AE0533C66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7757" y="3996267"/>
            <a:ext cx="3719509" cy="138853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Dr. P. Kalimeris</a:t>
            </a:r>
            <a:endParaRPr lang="el-GR" b="1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FF713C4-8C34-4E95-BC85-2DDDA388F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18" idx="0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853686"/>
            <a:ext cx="2181821" cy="7244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E86368F-5866-40EF-A697-06ECBAABF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21" idx="0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772108"/>
            <a:ext cx="2925105" cy="4935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775F30F7-3EAE-4383-891A-22F693BD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97395"/>
            <a:ext cx="1126198" cy="112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2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977B6F-3A98-4D6F-8BBF-7FBAA5A21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456" y="1218613"/>
            <a:ext cx="7704667" cy="56388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a nutshell, the main criticism on GDP is mainly directed towards its inappropriateness to:</a:t>
            </a:r>
            <a:endParaRPr lang="el-GR" dirty="0"/>
          </a:p>
          <a:p>
            <a:pPr lvl="0"/>
            <a:r>
              <a:rPr lang="en-US" dirty="0"/>
              <a:t>Accurately account the level (in monetary terms) of economic welfare/utility </a:t>
            </a:r>
            <a:endParaRPr lang="el-GR" dirty="0"/>
          </a:p>
          <a:p>
            <a:pPr lvl="0"/>
            <a:r>
              <a:rPr lang="en-US" dirty="0"/>
              <a:t>Incorporate environmental and other externalities of the economic process </a:t>
            </a:r>
            <a:endParaRPr lang="el-GR" dirty="0"/>
          </a:p>
          <a:p>
            <a:pPr lvl="0"/>
            <a:r>
              <a:rPr lang="en-US" dirty="0"/>
              <a:t>Reflect inequalities in income distribution and the poverty level</a:t>
            </a:r>
            <a:endParaRPr lang="el-GR" dirty="0"/>
          </a:p>
          <a:p>
            <a:pPr lvl="0"/>
            <a:r>
              <a:rPr lang="en-US" dirty="0"/>
              <a:t>Measure demographic trends and other socio-economic variables, such as changes in health conditions or on human capital.</a:t>
            </a:r>
            <a:r>
              <a:rPr lang="en-US" b="1" dirty="0"/>
              <a:t> </a:t>
            </a:r>
            <a:endParaRPr lang="el-GR" dirty="0"/>
          </a:p>
          <a:p>
            <a:pPr lvl="0"/>
            <a:r>
              <a:rPr lang="en-US" dirty="0"/>
              <a:t>Measure socio-economic activities outside the formal economic system</a:t>
            </a:r>
            <a:endParaRPr lang="el-GR" dirty="0"/>
          </a:p>
          <a:p>
            <a:pPr lvl="0"/>
            <a:r>
              <a:rPr lang="en-US" dirty="0"/>
              <a:t>Capture the physical dimensions of the economic process </a:t>
            </a:r>
            <a:endParaRPr lang="el-GR" dirty="0"/>
          </a:p>
          <a:p>
            <a:pPr lvl="0"/>
            <a:r>
              <a:rPr lang="en-US" dirty="0"/>
              <a:t>Capture and evaluate changes in technological progress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B65296E-BCE4-4DD3-B417-07B5C2C7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8" y="190500"/>
            <a:ext cx="7704667" cy="838199"/>
          </a:xfrm>
        </p:spPr>
        <p:txBody>
          <a:bodyPr>
            <a:normAutofit/>
          </a:bodyPr>
          <a:lstStyle/>
          <a:p>
            <a:r>
              <a:rPr lang="en-US" dirty="0"/>
              <a:t>Criticism on GDP</a:t>
            </a:r>
            <a:endParaRPr lang="el-GR" dirty="0"/>
          </a:p>
        </p:txBody>
      </p:sp>
      <p:pic>
        <p:nvPicPr>
          <p:cNvPr id="5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3089DB89-FEFB-44A6-B716-B2AF7420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B233AC-497F-4B53-8207-5ADCB2E7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00984"/>
            <a:ext cx="7704667" cy="914399"/>
          </a:xfrm>
        </p:spPr>
        <p:txBody>
          <a:bodyPr/>
          <a:lstStyle/>
          <a:p>
            <a:r>
              <a:rPr lang="en-US" dirty="0"/>
              <a:t>Are there any Alternatives to GDP?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17E46E-07A4-4C83-BB4B-BDD949C7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67" y="1524000"/>
            <a:ext cx="7857067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err="1"/>
              <a:t>Goosens</a:t>
            </a:r>
            <a:r>
              <a:rPr lang="en-US" sz="2600" dirty="0"/>
              <a:t> </a:t>
            </a:r>
            <a:r>
              <a:rPr lang="en-US" sz="2600" i="1" dirty="0"/>
              <a:t>et al. </a:t>
            </a:r>
            <a:r>
              <a:rPr lang="en-US" sz="2600" dirty="0"/>
              <a:t>(2007) divide the alternative measurements into three broad categories:</a:t>
            </a:r>
          </a:p>
          <a:p>
            <a:pPr marL="0" indent="0">
              <a:buNone/>
            </a:pPr>
            <a:endParaRPr lang="el-GR" sz="2600" dirty="0"/>
          </a:p>
          <a:p>
            <a:pPr lvl="0"/>
            <a:r>
              <a:rPr lang="en-US" sz="2600" dirty="0"/>
              <a:t>Indicators Adjusting GDP (monetizing environmental and social factors, such as ISEW and GPI)</a:t>
            </a:r>
          </a:p>
          <a:p>
            <a:pPr lvl="0"/>
            <a:endParaRPr lang="el-GR" sz="2600" dirty="0"/>
          </a:p>
          <a:p>
            <a:pPr lvl="0"/>
            <a:r>
              <a:rPr lang="en-US" sz="2600" dirty="0"/>
              <a:t>Indicators replacing GDP (more direct assessment of well-being, such as the HDI)</a:t>
            </a:r>
          </a:p>
          <a:p>
            <a:pPr marL="0" lvl="0" indent="0">
              <a:buNone/>
            </a:pPr>
            <a:endParaRPr lang="el-GR" sz="2600" dirty="0"/>
          </a:p>
          <a:p>
            <a:pPr lvl="0"/>
            <a:r>
              <a:rPr lang="en-US" sz="2600" dirty="0"/>
              <a:t>Indicators supplementing GDP (complement GDP with additional information, such as Income=GDP/capita)</a:t>
            </a:r>
            <a:endParaRPr lang="el-GR" sz="2600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D3A024F7-8425-4D86-99D6-A692B1F08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70" y="64369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B233AC-497F-4B53-8207-5ADCB2E7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49" y="-10105"/>
            <a:ext cx="7704667" cy="914399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The four alternative to GDP indicators</a:t>
            </a:r>
            <a:endParaRPr lang="el-GR" dirty="0"/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74275031-735C-430C-B212-73DD698CB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239689"/>
              </p:ext>
            </p:extLst>
          </p:nvPr>
        </p:nvGraphicFramePr>
        <p:xfrm>
          <a:off x="914400" y="990600"/>
          <a:ext cx="8083551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291ABE22-EE42-4E86-AFE6-5E58D745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70" y="25138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876" y="692696"/>
            <a:ext cx="7024744" cy="817160"/>
          </a:xfrm>
        </p:spPr>
        <p:txBody>
          <a:bodyPr>
            <a:normAutofit/>
          </a:bodyPr>
          <a:lstStyle/>
          <a:p>
            <a:r>
              <a:rPr lang="en-US" dirty="0"/>
              <a:t>4 different levels of analysis</a:t>
            </a:r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1368334" y="162880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1. GDP per capita</a:t>
            </a:r>
            <a:endParaRPr lang="el-GR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483768" y="2636912"/>
            <a:ext cx="20882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2. Human Development Index (HDI)</a:t>
            </a:r>
            <a:endParaRPr lang="el-GR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008120" y="4005064"/>
            <a:ext cx="208823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3. Genuine Progress Indicator (GPI)</a:t>
            </a:r>
            <a:endParaRPr lang="el-GR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40464" y="5229200"/>
            <a:ext cx="2088232" cy="1164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4. Index of Sustainable Economic Welfare (ISEW)</a:t>
            </a:r>
            <a:endParaRPr lang="el-GR" b="1" dirty="0"/>
          </a:p>
        </p:txBody>
      </p:sp>
      <p:sp>
        <p:nvSpPr>
          <p:cNvPr id="3" name="Right Brace 2"/>
          <p:cNvSpPr/>
          <p:nvPr/>
        </p:nvSpPr>
        <p:spPr>
          <a:xfrm>
            <a:off x="4499992" y="1628800"/>
            <a:ext cx="864096" cy="216024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607516" y="2122964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Disaggregated (indexing is required to achieve comparability with GDP)</a:t>
            </a:r>
            <a:endParaRPr lang="el-GR" dirty="0"/>
          </a:p>
        </p:txBody>
      </p:sp>
      <p:sp>
        <p:nvSpPr>
          <p:cNvPr id="8" name="Left Brace 7"/>
          <p:cNvSpPr/>
          <p:nvPr/>
        </p:nvSpPr>
        <p:spPr>
          <a:xfrm>
            <a:off x="3384558" y="4005064"/>
            <a:ext cx="576064" cy="231749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187624" y="471743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Aggregated (directly comparable with GDP)</a:t>
            </a:r>
            <a:endParaRPr lang="el-GR" dirty="0"/>
          </a:p>
        </p:txBody>
      </p:sp>
      <p:pic>
        <p:nvPicPr>
          <p:cNvPr id="18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8E4E0BC3-B5E6-4DF7-A4F5-1D989EDF8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6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3" grpId="0" animBg="1"/>
      <p:bldP spid="7" grpId="0"/>
      <p:bldP spid="8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s.els-cdn.com/content/image/1-s2.0-S0048969717331194-fx1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41097"/>
            <a:ext cx="6781800" cy="43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er image Science of The Total Environ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3" y="304800"/>
            <a:ext cx="180975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Ορθογώνιο 3"/>
          <p:cNvSpPr/>
          <p:nvPr/>
        </p:nvSpPr>
        <p:spPr>
          <a:xfrm>
            <a:off x="2514600" y="304800"/>
            <a:ext cx="61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Bithas</a:t>
            </a:r>
            <a:r>
              <a:rPr lang="en-US" dirty="0"/>
              <a:t> &amp; </a:t>
            </a:r>
            <a:r>
              <a:rPr lang="en-US" dirty="0" err="1"/>
              <a:t>Kalimeris</a:t>
            </a:r>
            <a:r>
              <a:rPr lang="en-US" dirty="0"/>
              <a:t> (2018): </a:t>
            </a:r>
            <a:r>
              <a:rPr lang="en-US" dirty="0">
                <a:hlinkClick r:id="rId4"/>
              </a:rPr>
              <a:t>https://www.sciencedirect.com/science/article/pii/S0048969717331194</a:t>
            </a:r>
            <a:r>
              <a:rPr lang="en-US" dirty="0"/>
              <a:t> </a:t>
            </a:r>
          </a:p>
          <a:p>
            <a:endParaRPr lang="en-US" dirty="0"/>
          </a:p>
          <a:p>
            <a:pPr algn="ctr"/>
            <a:r>
              <a:rPr lang="en-US" sz="2400" dirty="0"/>
              <a:t>Indexed </a:t>
            </a:r>
            <a:r>
              <a:rPr lang="en-US" sz="2400" dirty="0" err="1"/>
              <a:t>DMC</a:t>
            </a:r>
            <a:r>
              <a:rPr lang="en-US" sz="2000" i="1" dirty="0" err="1"/>
              <a:t>t</a:t>
            </a:r>
            <a:r>
              <a:rPr lang="en-US" sz="2400" dirty="0"/>
              <a:t>/</a:t>
            </a:r>
            <a:r>
              <a:rPr lang="en-US" sz="2400" dirty="0" err="1"/>
              <a:t>GDP</a:t>
            </a:r>
            <a:r>
              <a:rPr lang="en-US" sz="2000" i="1" dirty="0" err="1"/>
              <a:t>t</a:t>
            </a:r>
            <a:r>
              <a:rPr lang="en-US" sz="2400" dirty="0"/>
              <a:t>  indicator compared to indexed indicator </a:t>
            </a:r>
            <a:r>
              <a:rPr lang="en-US" sz="2400" dirty="0" err="1"/>
              <a:t>DMC</a:t>
            </a:r>
            <a:r>
              <a:rPr lang="en-US" sz="2000" i="1" dirty="0" err="1"/>
              <a:t>t</a:t>
            </a:r>
            <a:r>
              <a:rPr lang="en-US" sz="2400" dirty="0"/>
              <a:t>/</a:t>
            </a:r>
            <a:r>
              <a:rPr lang="en-US" sz="2400" dirty="0" err="1"/>
              <a:t>Income</a:t>
            </a:r>
            <a:r>
              <a:rPr lang="en-US" sz="2000" i="1" dirty="0" err="1"/>
              <a:t>t</a:t>
            </a:r>
            <a:r>
              <a:rPr lang="en-US" sz="2400" dirty="0"/>
              <a:t>    </a:t>
            </a:r>
          </a:p>
        </p:txBody>
      </p:sp>
      <p:pic>
        <p:nvPicPr>
          <p:cNvPr id="5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16816346-CD5F-4F55-B7AF-F2824100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70" y="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4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GDP versus Income (GDP </a:t>
            </a:r>
            <a:r>
              <a:rPr lang="en-US" sz="2400" dirty="0"/>
              <a:t>per capita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Global Level</a:t>
            </a:r>
            <a:endParaRPr lang="el-GR" dirty="0"/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238339"/>
              </p:ext>
            </p:extLst>
          </p:nvPr>
        </p:nvGraphicFramePr>
        <p:xfrm>
          <a:off x="990600" y="1447800"/>
          <a:ext cx="7391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Ευθύγραμμο βέλος σύνδεσης 5"/>
          <p:cNvCxnSpPr/>
          <p:nvPr/>
        </p:nvCxnSpPr>
        <p:spPr>
          <a:xfrm>
            <a:off x="6705600" y="2819400"/>
            <a:ext cx="0" cy="2743200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1BEF4CFC-A95F-48B6-A223-FDA6D4FE2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GDP versus Income (GDP </a:t>
            </a:r>
            <a:r>
              <a:rPr lang="en-US" sz="2400" dirty="0"/>
              <a:t>per capita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Continental Level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8097"/>
            <a:ext cx="8948929" cy="53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B6C2F53B-803A-4AA6-ADF9-83B2BCF1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GDP versus Income (GDP </a:t>
            </a:r>
            <a:r>
              <a:rPr lang="en-US" sz="2400" dirty="0"/>
              <a:t>per capita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The USA</a:t>
            </a:r>
            <a:endParaRPr lang="el-GR" dirty="0"/>
          </a:p>
        </p:txBody>
      </p:sp>
      <p:graphicFrame>
        <p:nvGraphicFramePr>
          <p:cNvPr id="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311513"/>
              </p:ext>
            </p:extLst>
          </p:nvPr>
        </p:nvGraphicFramePr>
        <p:xfrm>
          <a:off x="914400" y="1295400"/>
          <a:ext cx="7772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Ευθύγραμμο βέλος σύνδεσης 5"/>
          <p:cNvCxnSpPr/>
          <p:nvPr/>
        </p:nvCxnSpPr>
        <p:spPr>
          <a:xfrm>
            <a:off x="6934200" y="3352800"/>
            <a:ext cx="0" cy="1752600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49E8D9E7-7D1A-42B6-A245-35C0B9B7E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GDP versus Income (GDP </a:t>
            </a:r>
            <a:r>
              <a:rPr lang="en-US" sz="2400" dirty="0"/>
              <a:t>per capita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Japan</a:t>
            </a:r>
            <a:endParaRPr lang="el-GR" dirty="0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751437"/>
              </p:ext>
            </p:extLst>
          </p:nvPr>
        </p:nvGraphicFramePr>
        <p:xfrm>
          <a:off x="838200" y="1371600"/>
          <a:ext cx="78485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Ευθύγραμμο βέλος σύνδεσης 5"/>
          <p:cNvCxnSpPr/>
          <p:nvPr/>
        </p:nvCxnSpPr>
        <p:spPr>
          <a:xfrm>
            <a:off x="6477000" y="3124200"/>
            <a:ext cx="0" cy="1752600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C29A65DE-6AA8-498C-A54D-0F945A17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GDP versus Income (GDP </a:t>
            </a:r>
            <a:r>
              <a:rPr lang="en-US" sz="2400" dirty="0"/>
              <a:t>per capita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India</a:t>
            </a:r>
            <a:endParaRPr lang="el-GR" dirty="0"/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865689"/>
              </p:ext>
            </p:extLst>
          </p:nvPr>
        </p:nvGraphicFramePr>
        <p:xfrm>
          <a:off x="914400" y="12954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3DA7C7E3-8B2D-498A-ABCF-A205F5C8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5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817160"/>
          </a:xfrm>
        </p:spPr>
        <p:txBody>
          <a:bodyPr>
            <a:normAutofit/>
          </a:bodyPr>
          <a:lstStyle/>
          <a:p>
            <a:r>
              <a:rPr lang="en-US" dirty="0"/>
              <a:t>Material Flow Analysis (MFA)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69644"/>
          </a:xfrm>
        </p:spPr>
        <p:txBody>
          <a:bodyPr/>
          <a:lstStyle/>
          <a:p>
            <a:r>
              <a:rPr lang="en-US" b="1" dirty="0"/>
              <a:t>Domestic Material Consumption (DMC)= </a:t>
            </a:r>
            <a:r>
              <a:rPr lang="en-US" i="1" dirty="0"/>
              <a:t>Domestic Extraction +Imports –Exports</a:t>
            </a:r>
          </a:p>
          <a:p>
            <a:endParaRPr lang="en-US" dirty="0"/>
          </a:p>
          <a:p>
            <a:r>
              <a:rPr lang="en-US" b="1" dirty="0"/>
              <a:t>Material Intensity (MI) </a:t>
            </a:r>
            <a:r>
              <a:rPr lang="en-US" dirty="0"/>
              <a:t>= </a:t>
            </a:r>
            <a:r>
              <a:rPr lang="en-US" i="1" dirty="0"/>
              <a:t>DMC/GDP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GDP</a:t>
            </a:r>
            <a:r>
              <a:rPr lang="en-US" dirty="0"/>
              <a:t> </a:t>
            </a:r>
            <a:r>
              <a:rPr lang="en-US" i="1" dirty="0"/>
              <a:t>is the prevailing denominator used to evaluate the economic output of a national economy</a:t>
            </a:r>
            <a:endParaRPr lang="el-GR" i="1" dirty="0"/>
          </a:p>
        </p:txBody>
      </p:sp>
      <p:pic>
        <p:nvPicPr>
          <p:cNvPr id="1026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3F5A5C31-060F-485E-9940-1EE21707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4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590800" y="126594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Kalimeris </a:t>
            </a:r>
            <a:r>
              <a:rPr lang="en-US" i="1" dirty="0"/>
              <a:t>et al. </a:t>
            </a:r>
            <a:r>
              <a:rPr lang="en-US" dirty="0"/>
              <a:t>(2020): </a:t>
            </a:r>
            <a:r>
              <a:rPr lang="en-GB" dirty="0">
                <a:hlinkClick r:id="rId2"/>
              </a:rPr>
              <a:t>https://www.sciencedirect.com/science/article/abs/pii/S0921800918318482</a:t>
            </a:r>
            <a:endParaRPr lang="en-US" sz="2400" dirty="0"/>
          </a:p>
        </p:txBody>
      </p:sp>
      <p:pic>
        <p:nvPicPr>
          <p:cNvPr id="2" name="Picture 2" descr="View Articles published in Ecological Economics">
            <a:extLst>
              <a:ext uri="{FF2B5EF4-FFF2-40B4-BE49-F238E27FC236}">
                <a16:creationId xmlns:a16="http://schemas.microsoft.com/office/drawing/2014/main" id="{FDA637E4-EF7F-42CC-8C05-DE3C55A3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2" y="685799"/>
            <a:ext cx="2100128" cy="2800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234E47-1E11-41CE-B4F9-9C3113DF6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049924"/>
            <a:ext cx="4191000" cy="560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948E7AC3-4246-4419-94DD-72557BD6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58176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4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990599"/>
          </a:xfrm>
        </p:spPr>
        <p:txBody>
          <a:bodyPr>
            <a:normAutofit/>
          </a:bodyPr>
          <a:lstStyle/>
          <a:p>
            <a:r>
              <a:rPr lang="en-US" dirty="0"/>
              <a:t>GDP versus Alternative Indicators</a:t>
            </a:r>
            <a:endParaRPr lang="el-G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28600" y="1524000"/>
            <a:ext cx="845820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indent="-74295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DMC</a:t>
            </a:r>
            <a:r>
              <a:rPr lang="en-US" sz="4000" b="1" i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  <a:cs typeface="Times New Roman"/>
              </a:rPr>
              <a:t>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/GDP</a:t>
            </a:r>
            <a:r>
              <a:rPr lang="en-US" sz="4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  <a:cs typeface="Times New Roman"/>
              </a:rPr>
              <a:t>   </a:t>
            </a:r>
            <a:r>
              <a:rPr lang="en-US" sz="3200" dirty="0">
                <a:latin typeface="Times New Roman"/>
                <a:cs typeface="Times New Roman"/>
              </a:rPr>
              <a:t>with  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DMC</a:t>
            </a:r>
            <a:r>
              <a:rPr lang="en-US" sz="40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  <a:cs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/HDI</a:t>
            </a:r>
            <a:endParaRPr lang="el-G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indent="-74295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DMC</a:t>
            </a:r>
            <a:r>
              <a:rPr lang="en-US" sz="4000" b="1" i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  <a:cs typeface="Times New Roman"/>
              </a:rPr>
              <a:t>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/GDP</a:t>
            </a:r>
            <a:r>
              <a:rPr lang="en-US" sz="4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  <a:cs typeface="Times New Roman"/>
              </a:rPr>
              <a:t>   </a:t>
            </a:r>
            <a:r>
              <a:rPr lang="en-US" sz="3200" dirty="0">
                <a:latin typeface="Times New Roman"/>
                <a:cs typeface="Times New Roman"/>
              </a:rPr>
              <a:t>with 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DMC /ISEW</a:t>
            </a:r>
            <a:endParaRPr lang="el-G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indent="-742950" algn="just">
              <a:lnSpc>
                <a:spcPct val="2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DMC</a:t>
            </a:r>
            <a:r>
              <a:rPr lang="en-US" sz="4000" b="1" i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  <a:cs typeface="Times New Roman"/>
              </a:rPr>
              <a:t>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/GDP</a:t>
            </a:r>
            <a:r>
              <a:rPr lang="en-US" sz="4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  <a:cs typeface="Times New Roman"/>
              </a:rPr>
              <a:t>   </a:t>
            </a:r>
            <a:r>
              <a:rPr lang="en-US" sz="3200" dirty="0">
                <a:latin typeface="Times New Roman"/>
                <a:cs typeface="Times New Roman"/>
              </a:rPr>
              <a:t>with  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DMC /GPI</a:t>
            </a:r>
            <a:endParaRPr lang="el-G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A7B5B024-C981-4C74-9280-FA7E800A8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990599"/>
          </a:xfrm>
        </p:spPr>
        <p:txBody>
          <a:bodyPr>
            <a:normAutofit/>
          </a:bodyPr>
          <a:lstStyle/>
          <a:p>
            <a:r>
              <a:rPr lang="en-US" dirty="0"/>
              <a:t>Human Development Index (HDI)</a:t>
            </a:r>
            <a:endParaRPr lang="el-G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5" name="Εικόνα 14" descr="http://hdr.undp.org/sites/default/files/hd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4" y="1524000"/>
            <a:ext cx="8595632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4731906"/>
            <a:ext cx="807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1. </a:t>
            </a:r>
            <a:r>
              <a:rPr kumimoji="0" lang="en-US" altLang="el-G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Aspects reflected in the HDI (Source: Human Development Reports, United Nations Development </a:t>
            </a:r>
            <a:r>
              <a:rPr kumimoji="0" lang="en-US" altLang="el-GR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Programme</a:t>
            </a:r>
            <a:r>
              <a:rPr kumimoji="0" lang="en-US" altLang="el-G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available at: </a:t>
            </a:r>
            <a:r>
              <a:rPr kumimoji="0" lang="en-US" altLang="el-G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http://hdr.undp.org/en/content/human-development-index-hdi</a:t>
            </a:r>
            <a:r>
              <a:rPr kumimoji="0" lang="en-US" altLang="el-G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altLang="el-G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A69611B2-EDA8-47DD-8905-C14CC3216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97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A2A96-66A3-49D0-B789-A89E124C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835"/>
            <a:ext cx="7704667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Material Intensity:   GDP  vs  HDI</a:t>
            </a:r>
            <a:endParaRPr lang="el-GR" dirty="0"/>
          </a:p>
        </p:txBody>
      </p:sp>
      <p:graphicFrame>
        <p:nvGraphicFramePr>
          <p:cNvPr id="5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406768"/>
              </p:ext>
            </p:extLst>
          </p:nvPr>
        </p:nvGraphicFramePr>
        <p:xfrm>
          <a:off x="838200" y="1143000"/>
          <a:ext cx="7848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725AE308-01A7-46DD-B414-2795345E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8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A2A96-66A3-49D0-B789-A89E124C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835"/>
            <a:ext cx="7704667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Material Intensity:   GDP  vs  HDI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1" y="990600"/>
            <a:ext cx="8803579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555086D5-DFEA-49A9-BA70-E9F518AE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2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A2A96-66A3-49D0-B789-A89E124C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835"/>
            <a:ext cx="7704667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Material Intensity:   GDP  vs  HDI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696200" cy="581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E6CFF0DC-5134-4F0E-9FAD-22440B801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09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Index of Sustainable Economic Welfare (ISEW)</a:t>
            </a:r>
            <a:endParaRPr lang="el-GR" dirty="0"/>
          </a:p>
        </p:txBody>
      </p:sp>
      <p:grpSp>
        <p:nvGrpSpPr>
          <p:cNvPr id="3" name="Καμβάς 36"/>
          <p:cNvGrpSpPr/>
          <p:nvPr/>
        </p:nvGrpSpPr>
        <p:grpSpPr>
          <a:xfrm>
            <a:off x="0" y="0"/>
            <a:ext cx="2425700" cy="1898650"/>
            <a:chOff x="0" y="0"/>
            <a:chExt cx="2425700" cy="1898650"/>
          </a:xfrm>
        </p:grpSpPr>
        <p:sp>
          <p:nvSpPr>
            <p:cNvPr id="4" name="Ορθογώνιο 3"/>
            <p:cNvSpPr/>
            <p:nvPr/>
          </p:nvSpPr>
          <p:spPr>
            <a:xfrm>
              <a:off x="0" y="0"/>
              <a:ext cx="2425700" cy="1898650"/>
            </a:xfrm>
            <a:prstGeom prst="rect">
              <a:avLst/>
            </a:prstGeom>
            <a:noFill/>
          </p:spPr>
        </p:sp>
      </p:grpSp>
      <p:pic>
        <p:nvPicPr>
          <p:cNvPr id="4099" name="Εικόνα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70888"/>
            <a:ext cx="5905500" cy="453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6019800"/>
            <a:ext cx="723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2. </a:t>
            </a:r>
            <a:r>
              <a:rPr kumimoji="0" lang="en-US" alt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ISEW structure. Source: (</a:t>
            </a:r>
            <a:r>
              <a:rPr kumimoji="0" lang="en-US" altLang="el-G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74</a:t>
            </a:r>
            <a:r>
              <a:rPr kumimoji="0" lang="en-US" alt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-p.24). Available at: </a:t>
            </a:r>
            <a:r>
              <a:rPr kumimoji="0" lang="en-US" alt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http://wupperinst.org/en/a/wi/a/s/ad/1113</a:t>
            </a:r>
            <a:endParaRPr kumimoji="0" lang="en-US" altLang="el-G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F0F222D1-986F-4E5D-BBD4-58989CFDF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52" y="6064185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27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A2A96-66A3-49D0-B789-A89E124C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835"/>
            <a:ext cx="7704667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Material Intensity:   GDP  vs  ISEW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02" y="779462"/>
            <a:ext cx="7320752" cy="607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AF1A26BA-9BF3-44F4-847F-6D87BE26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5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990599"/>
          </a:xfrm>
        </p:spPr>
        <p:txBody>
          <a:bodyPr>
            <a:normAutofit/>
          </a:bodyPr>
          <a:lstStyle/>
          <a:p>
            <a:r>
              <a:rPr lang="en-US" dirty="0"/>
              <a:t>Genuine Progress Indicator (GPI)</a:t>
            </a:r>
            <a:endParaRPr lang="el-G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145" name="Εικόνα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72909"/>
            <a:ext cx="6214810" cy="4490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5852755"/>
            <a:ext cx="74027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3. </a:t>
            </a:r>
            <a:r>
              <a:rPr kumimoji="0" lang="en-US" alt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GPI structure. Source: </a:t>
            </a:r>
            <a:r>
              <a:rPr kumimoji="0" lang="en-US" altLang="el-G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74</a:t>
            </a:r>
            <a:r>
              <a:rPr kumimoji="0" lang="en-US" alt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-p.38). Available at: </a:t>
            </a:r>
            <a:r>
              <a:rPr kumimoji="0" lang="en-US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"/>
              </a:rPr>
              <a:t>http://wupperinst.org/en/a/wi/a/s/ad/1113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altLang="el-G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EA94F2E3-638B-47FA-A1F8-224D4314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27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A2A96-66A3-49D0-B789-A89E124C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835"/>
            <a:ext cx="7704667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Material Intensity:   GDP  vs  GPI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66822"/>
            <a:ext cx="7439826" cy="5991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E3230134-A47C-46B4-B8ED-F19525DA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7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is the actual output of the economic process?</a:t>
            </a:r>
            <a:endParaRPr lang="el-GR" dirty="0"/>
          </a:p>
        </p:txBody>
      </p:sp>
      <p:sp>
        <p:nvSpPr>
          <p:cNvPr id="7" name="Rounded Rectangle 6"/>
          <p:cNvSpPr/>
          <p:nvPr/>
        </p:nvSpPr>
        <p:spPr>
          <a:xfrm>
            <a:off x="2843808" y="2631388"/>
            <a:ext cx="3024336" cy="2453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Economic System:</a:t>
            </a:r>
          </a:p>
          <a:p>
            <a:pPr marL="285750" indent="-285750" algn="ctr">
              <a:buFontTx/>
              <a:buChar char="-"/>
            </a:pPr>
            <a:r>
              <a:rPr lang="en-US" sz="1400" b="1" dirty="0"/>
              <a:t>Capital </a:t>
            </a:r>
          </a:p>
          <a:p>
            <a:pPr marL="285750" indent="-285750" algn="ctr">
              <a:buFontTx/>
              <a:buChar char="-"/>
            </a:pPr>
            <a:r>
              <a:rPr lang="en-US" sz="1400" b="1" dirty="0"/>
              <a:t>Labor</a:t>
            </a:r>
          </a:p>
          <a:p>
            <a:pPr marL="285750" indent="-285750" algn="ctr">
              <a:buFontTx/>
              <a:buChar char="-"/>
            </a:pPr>
            <a:r>
              <a:rPr lang="en-US" sz="1400" b="1" dirty="0"/>
              <a:t>Technology </a:t>
            </a:r>
            <a:endParaRPr lang="el-GR" sz="1400" b="1" dirty="0"/>
          </a:p>
        </p:txBody>
      </p:sp>
      <p:sp>
        <p:nvSpPr>
          <p:cNvPr id="8" name="Right Arrow 7"/>
          <p:cNvSpPr/>
          <p:nvPr/>
        </p:nvSpPr>
        <p:spPr>
          <a:xfrm>
            <a:off x="1259632" y="2631388"/>
            <a:ext cx="151216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Low entropy Energy</a:t>
            </a:r>
            <a:endParaRPr lang="el-GR" sz="1200" b="1" dirty="0"/>
          </a:p>
        </p:txBody>
      </p:sp>
      <p:sp>
        <p:nvSpPr>
          <p:cNvPr id="9" name="Right Arrow 8"/>
          <p:cNvSpPr/>
          <p:nvPr/>
        </p:nvSpPr>
        <p:spPr>
          <a:xfrm>
            <a:off x="5938986" y="2708920"/>
            <a:ext cx="1657309" cy="1665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Economic Welfare-Utility for Human Beings</a:t>
            </a:r>
            <a:endParaRPr lang="el-GR" sz="12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59632" y="4005064"/>
            <a:ext cx="1512169" cy="1296144"/>
          </a:xfrm>
          <a:prstGeom prst="rightArrow">
            <a:avLst>
              <a:gd name="adj1" fmla="val 50000"/>
              <a:gd name="adj2" fmla="val 49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68580" indent="0" algn="ctr">
              <a:buNone/>
            </a:pPr>
            <a:r>
              <a:rPr lang="en-US" sz="1200" b="1" dirty="0"/>
              <a:t>Low entropy Mass</a:t>
            </a:r>
            <a:endParaRPr lang="el-GR" sz="1200" b="1" dirty="0"/>
          </a:p>
        </p:txBody>
      </p:sp>
      <p:sp>
        <p:nvSpPr>
          <p:cNvPr id="13" name="Right Arrow 12"/>
          <p:cNvSpPr/>
          <p:nvPr/>
        </p:nvSpPr>
        <p:spPr>
          <a:xfrm>
            <a:off x="5938986" y="4374776"/>
            <a:ext cx="1584176" cy="710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Waste</a:t>
            </a:r>
            <a:endParaRPr lang="el-GR" b="1" dirty="0"/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2771800" y="4869159"/>
            <a:ext cx="3096344" cy="576066"/>
          </a:xfrm>
          <a:prstGeom prst="bentConnector3">
            <a:avLst>
              <a:gd name="adj1" fmla="val 288"/>
            </a:avLst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 flipH="1" flipV="1">
            <a:off x="2567979" y="5097388"/>
            <a:ext cx="504058" cy="191620"/>
          </a:xfrm>
          <a:prstGeom prst="bentConnector3">
            <a:avLst>
              <a:gd name="adj1" fmla="val 98375"/>
            </a:avLst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71799" y="5517232"/>
            <a:ext cx="3024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Recycling and information (knowledge) flows</a:t>
            </a:r>
            <a:endParaRPr lang="el-GR" sz="1000" b="1" dirty="0"/>
          </a:p>
        </p:txBody>
      </p:sp>
      <p:sp>
        <p:nvSpPr>
          <p:cNvPr id="51" name="Oval 50"/>
          <p:cNvSpPr/>
          <p:nvPr/>
        </p:nvSpPr>
        <p:spPr>
          <a:xfrm>
            <a:off x="5508104" y="2780928"/>
            <a:ext cx="2376264" cy="151216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52" name="Right Arrow 51"/>
          <p:cNvSpPr/>
          <p:nvPr/>
        </p:nvSpPr>
        <p:spPr>
          <a:xfrm rot="18737918">
            <a:off x="7043195" y="2215820"/>
            <a:ext cx="720080" cy="380337"/>
          </a:xfrm>
          <a:prstGeom prst="rightArrow">
            <a:avLst>
              <a:gd name="adj1" fmla="val 50000"/>
              <a:gd name="adj2" fmla="val 7598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/>
          <p:cNvSpPr txBox="1"/>
          <p:nvPr/>
        </p:nvSpPr>
        <p:spPr>
          <a:xfrm>
            <a:off x="7362803" y="17008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?</a:t>
            </a:r>
            <a:endParaRPr lang="el-GR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5497F603-7D6A-439F-A531-172225F8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8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7A2A96-66A3-49D0-B789-A89E124C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835"/>
            <a:ext cx="7704667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Material Intensity:   GDP  vs  GPI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51" y="856716"/>
            <a:ext cx="7315200" cy="585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7F09253C-0516-43D4-AA12-ED440C8F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40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40" y="631900"/>
            <a:ext cx="7024744" cy="817160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41044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natural resources use per unit of GDP is constantly decreasing through time (</a:t>
            </a:r>
            <a:r>
              <a:rPr lang="en-US" b="1" i="1" dirty="0"/>
              <a:t>Decoupling between resources use and GDP</a:t>
            </a:r>
            <a:r>
              <a:rPr lang="en-US" dirty="0"/>
              <a:t>) 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The natural resources use per unit of welfare* is generally increasing (</a:t>
            </a:r>
            <a:r>
              <a:rPr lang="en-US" b="1" i="1" dirty="0"/>
              <a:t>Coupling between resources use and welfare</a:t>
            </a:r>
            <a:r>
              <a:rPr lang="en-US" dirty="0"/>
              <a:t>)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* </a:t>
            </a:r>
            <a:r>
              <a:rPr lang="en-US" i="1" dirty="0"/>
              <a:t>Welfare as approximated by: GDP per capita, HDI, GPI, and ISEW</a:t>
            </a:r>
            <a:endParaRPr lang="el-GR" i="1" dirty="0"/>
          </a:p>
        </p:txBody>
      </p:sp>
      <p:pic>
        <p:nvPicPr>
          <p:cNvPr id="8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BB529EAB-557A-45C2-9EF9-06820555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765" y="119639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1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40" y="631900"/>
            <a:ext cx="7024744" cy="817160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392488"/>
          </a:xfrm>
        </p:spPr>
        <p:txBody>
          <a:bodyPr>
            <a:normAutofit/>
          </a:bodyPr>
          <a:lstStyle/>
          <a:p>
            <a:r>
              <a:rPr lang="en-US" dirty="0"/>
              <a:t>Does GDP index reflect properly the welfare produced by the economic system?</a:t>
            </a:r>
          </a:p>
          <a:p>
            <a:pPr marL="68580" indent="0">
              <a:buNone/>
            </a:pPr>
            <a:endParaRPr lang="en-US" sz="1200" dirty="0"/>
          </a:p>
          <a:p>
            <a:r>
              <a:rPr lang="en-US" dirty="0"/>
              <a:t>Which are the implications by the use of GDP in the MFA, in the context of aggregate scarcity of natural resources and the efficiency of the production process?</a:t>
            </a:r>
          </a:p>
          <a:p>
            <a:pPr marL="68580" indent="0">
              <a:buNone/>
            </a:pPr>
            <a:endParaRPr lang="en-US" sz="1100" dirty="0"/>
          </a:p>
          <a:p>
            <a:pPr marL="68580" indent="0">
              <a:buNone/>
            </a:pPr>
            <a:r>
              <a:rPr lang="en-US" i="1" dirty="0"/>
              <a:t>“…a misinterpretation today of a phenomenon such as the decoupling effect, might give the wrong signals to policy makers and practitioners, causing irreparable damage to the prosperity of future generations…” </a:t>
            </a:r>
            <a:endParaRPr lang="el-GR" i="1" dirty="0"/>
          </a:p>
        </p:txBody>
      </p:sp>
      <p:pic>
        <p:nvPicPr>
          <p:cNvPr id="8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72A4D84B-9ECC-4D52-9CDD-676C3727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18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2056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57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58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59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60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61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7E123AAE-7C5D-4EC5-B570-7141C940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EBE68FE8-33EE-42EC-8894-04923755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xkcd: Thesis Defense">
            <a:extLst>
              <a:ext uri="{FF2B5EF4-FFF2-40B4-BE49-F238E27FC236}">
                <a16:creationId xmlns:a16="http://schemas.microsoft.com/office/drawing/2014/main" id="{50B3AF4B-4696-4203-AA84-2F063662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95884"/>
            <a:ext cx="7924800" cy="56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08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-25000"/>
                    </a14:imgEffect>
                    <a14:imgEffect>
                      <a14:brightnessContrast bright="52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2609088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7918" y="1619251"/>
            <a:ext cx="7704667" cy="2343149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 </a:t>
            </a:r>
            <a:endParaRPr lang="el-G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3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8869"/>
            <a:ext cx="1747418" cy="1693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774698" cy="1774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Program Files (x86)\Microsoft Office\MEDIA\OFFICE14\Lines\BD21427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14" y="409575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FAD7D9-E164-47B5-87DB-B8B017237D09}"/>
              </a:ext>
            </a:extLst>
          </p:cNvPr>
          <p:cNvSpPr txBox="1"/>
          <p:nvPr/>
        </p:nvSpPr>
        <p:spPr>
          <a:xfrm>
            <a:off x="3324107" y="4473714"/>
            <a:ext cx="341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For more info please contact: </a:t>
            </a:r>
            <a:r>
              <a:rPr lang="en-US" sz="2000" dirty="0">
                <a:hlinkClick r:id="rId7"/>
              </a:rPr>
              <a:t>pkalimeris@eesd.gr</a:t>
            </a:r>
            <a:r>
              <a:rPr lang="en-US" sz="2000" dirty="0"/>
              <a:t>  </a:t>
            </a:r>
            <a:endParaRPr lang="el-GR" sz="2000" dirty="0"/>
          </a:p>
        </p:txBody>
      </p:sp>
      <p:pic>
        <p:nvPicPr>
          <p:cNvPr id="8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1E25606B-0EB4-4B0B-BF10-25117941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5308472"/>
            <a:ext cx="1399662" cy="13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7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Αποτέλεσμα εικόνας για beyond GDP">
            <a:extLst>
              <a:ext uri="{FF2B5EF4-FFF2-40B4-BE49-F238E27FC236}">
                <a16:creationId xmlns:a16="http://schemas.microsoft.com/office/drawing/2014/main" id="{B431D342-E1A1-4714-9008-37B399E07D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5" y="0"/>
            <a:ext cx="9160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7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B2AC7-6D1B-4EA3-8B8E-EA686837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66799"/>
          </a:xfrm>
        </p:spPr>
        <p:txBody>
          <a:bodyPr/>
          <a:lstStyle/>
          <a:p>
            <a:r>
              <a:rPr lang="en-US" dirty="0"/>
              <a:t>What is Gross Domestic Product?</a:t>
            </a:r>
            <a:endParaRPr lang="el-GR" dirty="0"/>
          </a:p>
        </p:txBody>
      </p:sp>
      <p:pic>
        <p:nvPicPr>
          <p:cNvPr id="8194" name="Picture 2" descr="Αποτέλεσμα εικόνας για simon kuznets gdp">
            <a:extLst>
              <a:ext uri="{FF2B5EF4-FFF2-40B4-BE49-F238E27FC236}">
                <a16:creationId xmlns:a16="http://schemas.microsoft.com/office/drawing/2014/main" id="{340C0989-E48F-4D63-8027-B9053576A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2" y="2209800"/>
            <a:ext cx="8772258" cy="3619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EF81869E-BDB8-48F5-8E3C-1D39FC7F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B85ED-CF7F-4249-8156-7D10FC4E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4399"/>
          </a:xfrm>
        </p:spPr>
        <p:txBody>
          <a:bodyPr>
            <a:normAutofit fontScale="90000"/>
          </a:bodyPr>
          <a:lstStyle/>
          <a:p>
            <a:r>
              <a:rPr lang="en-US" dirty="0"/>
              <a:t>Is GDP a good welfare measurement?</a:t>
            </a:r>
            <a:endParaRPr lang="el-GR" dirty="0"/>
          </a:p>
        </p:txBody>
      </p:sp>
      <p:pic>
        <p:nvPicPr>
          <p:cNvPr id="2052" name="Picture 4" descr="Αποτέλεσμα εικόνας για beyond GDP">
            <a:extLst>
              <a:ext uri="{FF2B5EF4-FFF2-40B4-BE49-F238E27FC236}">
                <a16:creationId xmlns:a16="http://schemas.microsoft.com/office/drawing/2014/main" id="{520D640D-5C52-43C1-BB02-498A2808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169284" cy="502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2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B85ED-CF7F-4249-8156-7D10FC4E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966" y="159659"/>
            <a:ext cx="7704667" cy="914399"/>
          </a:xfrm>
        </p:spPr>
        <p:txBody>
          <a:bodyPr>
            <a:normAutofit fontScale="90000"/>
          </a:bodyPr>
          <a:lstStyle/>
          <a:p>
            <a:r>
              <a:rPr lang="en-US" dirty="0"/>
              <a:t>Is GDP a good welfare measurement?</a:t>
            </a:r>
            <a:endParaRPr lang="el-GR" dirty="0"/>
          </a:p>
        </p:txBody>
      </p:sp>
      <p:pic>
        <p:nvPicPr>
          <p:cNvPr id="3074" name="Picture 2" descr="Αποτέλεσμα εικόνας για beyond GDP">
            <a:extLst>
              <a:ext uri="{FF2B5EF4-FFF2-40B4-BE49-F238E27FC236}">
                <a16:creationId xmlns:a16="http://schemas.microsoft.com/office/drawing/2014/main" id="{2A04E7A1-0877-4E06-97E2-54533CCE4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7" y="1474311"/>
            <a:ext cx="3333382" cy="4450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68337A-F6A0-4A24-AF64-D9E4E8EDE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877" y="1140069"/>
            <a:ext cx="2971800" cy="2971800"/>
          </a:xfrm>
          <a:prstGeom prst="rect">
            <a:avLst/>
          </a:prstGeom>
        </p:spPr>
      </p:pic>
      <p:pic>
        <p:nvPicPr>
          <p:cNvPr id="3076" name="Picture 4" descr="Αποτέλεσμα εικόνας για beyond GDP">
            <a:extLst>
              <a:ext uri="{FF2B5EF4-FFF2-40B4-BE49-F238E27FC236}">
                <a16:creationId xmlns:a16="http://schemas.microsoft.com/office/drawing/2014/main" id="{36255CB3-37FA-470F-B2C0-D57C43A1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00" y="3581400"/>
            <a:ext cx="3764043" cy="2819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8" name="Picture 6" descr="Αποτέλεσμα εικόνας για beyond GDP">
            <a:extLst>
              <a:ext uri="{FF2B5EF4-FFF2-40B4-BE49-F238E27FC236}">
                <a16:creationId xmlns:a16="http://schemas.microsoft.com/office/drawing/2014/main" id="{3B6FA73B-7397-457C-B605-F77EB2AAA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07476"/>
            <a:ext cx="2890335" cy="4343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Αποτέλεσμα εικόνας για beyond GDP">
            <a:extLst>
              <a:ext uri="{FF2B5EF4-FFF2-40B4-BE49-F238E27FC236}">
                <a16:creationId xmlns:a16="http://schemas.microsoft.com/office/drawing/2014/main" id="{5621DA69-7CC9-4A5B-9F7E-4C3153029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51" y="5703862"/>
            <a:ext cx="4533900" cy="1009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B85ED-CF7F-4249-8156-7D10FC4E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8" y="190500"/>
            <a:ext cx="7704667" cy="838199"/>
          </a:xfrm>
        </p:spPr>
        <p:txBody>
          <a:bodyPr>
            <a:normAutofit/>
          </a:bodyPr>
          <a:lstStyle/>
          <a:p>
            <a:r>
              <a:rPr lang="en-US" dirty="0"/>
              <a:t>Criticism on GDP</a:t>
            </a:r>
            <a:endParaRPr lang="el-GR" dirty="0"/>
          </a:p>
        </p:txBody>
      </p:sp>
      <p:pic>
        <p:nvPicPr>
          <p:cNvPr id="6146" name="Picture 2" descr="Αποτέλεσμα εικόνας για simon kuznets gdp">
            <a:extLst>
              <a:ext uri="{FF2B5EF4-FFF2-40B4-BE49-F238E27FC236}">
                <a16:creationId xmlns:a16="http://schemas.microsoft.com/office/drawing/2014/main" id="{C9FFD6E6-4B23-44AB-B52E-9E974B43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209289" cy="3276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Picture 4" descr="Αποτέλεσμα εικόνας για simon kuznets gdp">
            <a:extLst>
              <a:ext uri="{FF2B5EF4-FFF2-40B4-BE49-F238E27FC236}">
                <a16:creationId xmlns:a16="http://schemas.microsoft.com/office/drawing/2014/main" id="{390BCF64-DAFC-48F2-A144-D1C2DE27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42" y="3158772"/>
            <a:ext cx="4795658" cy="3054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50" name="Picture 6" descr="Αποτέλεσμα εικόνας για simon kuznets gdp">
            <a:extLst>
              <a:ext uri="{FF2B5EF4-FFF2-40B4-BE49-F238E27FC236}">
                <a16:creationId xmlns:a16="http://schemas.microsoft.com/office/drawing/2014/main" id="{FD2806D6-DC70-4AF4-9B1E-5E2581ED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1" y="4232518"/>
            <a:ext cx="3853569" cy="23932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0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B85ED-CF7F-4249-8156-7D10FC4E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8" y="190500"/>
            <a:ext cx="7704667" cy="838199"/>
          </a:xfrm>
        </p:spPr>
        <p:txBody>
          <a:bodyPr>
            <a:normAutofit/>
          </a:bodyPr>
          <a:lstStyle/>
          <a:p>
            <a:r>
              <a:rPr lang="en-US" dirty="0"/>
              <a:t>Criticism on GDP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44C284-9E08-4D10-90A1-79C500254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7704667" cy="4953000"/>
          </a:xfrm>
        </p:spPr>
        <p:txBody>
          <a:bodyPr>
            <a:normAutofit/>
          </a:bodyPr>
          <a:lstStyle/>
          <a:p>
            <a:r>
              <a:rPr lang="en-US" sz="2800" dirty="0"/>
              <a:t>Simon Kuznets admitted early on that the actual welfare of a nation cannot be accurately reflected by the GDP index (Kuznets </a:t>
            </a:r>
            <a:r>
              <a:rPr lang="en-US" sz="2800" i="1" dirty="0"/>
              <a:t>et al., </a:t>
            </a:r>
            <a:r>
              <a:rPr lang="en-US" sz="2800" dirty="0"/>
              <a:t>1934)</a:t>
            </a:r>
          </a:p>
          <a:p>
            <a:r>
              <a:rPr lang="en-US" sz="2800" dirty="0"/>
              <a:t>Arthur Pigou recognized that GDP was not appropriate as an “</a:t>
            </a:r>
            <a:r>
              <a:rPr lang="en-US" sz="2800" i="1" dirty="0"/>
              <a:t>index of total welfare</a:t>
            </a:r>
            <a:r>
              <a:rPr lang="en-US" sz="2800" dirty="0"/>
              <a:t>” (Pigou, 1962)</a:t>
            </a:r>
          </a:p>
          <a:p>
            <a:r>
              <a:rPr lang="en-US" sz="2800" dirty="0"/>
              <a:t>Many scholars have argued that GDP is a specialized tool which is inappropriate for comprehensive evaluation of the socio-economic variables well-being and welfare </a:t>
            </a:r>
            <a:endParaRPr lang="el-GR" sz="2800" dirty="0"/>
          </a:p>
        </p:txBody>
      </p:sp>
      <p:pic>
        <p:nvPicPr>
          <p:cNvPr id="4" name="Picture 2" descr="Πάντειον Πανεπιστήμιο, Πρύτανις - Panteion University, Rector - Home |  Facebook">
            <a:extLst>
              <a:ext uri="{FF2B5EF4-FFF2-40B4-BE49-F238E27FC236}">
                <a16:creationId xmlns:a16="http://schemas.microsoft.com/office/drawing/2014/main" id="{6ACDA994-C437-4DEF-A3E4-9EF788E8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673230" cy="6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88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αράλλαξη">
  <a:themeElements>
    <a:clrScheme name="Παράλλαξη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Παράλλαξη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ρύσταλλο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993</Words>
  <Application>Microsoft Office PowerPoint</Application>
  <PresentationFormat>Προβολή στην οθόνη (4:3)</PresentationFormat>
  <Paragraphs>117</Paragraphs>
  <Slides>34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9" baseType="lpstr">
      <vt:lpstr>Arial</vt:lpstr>
      <vt:lpstr>Calibri</vt:lpstr>
      <vt:lpstr>Corbel</vt:lpstr>
      <vt:lpstr>Times New Roman</vt:lpstr>
      <vt:lpstr>Παράλλαξη</vt:lpstr>
      <vt:lpstr>The Welfare – Resources relationship.   A beyond GDP approach</vt:lpstr>
      <vt:lpstr>Material Flow Analysis (MFA)</vt:lpstr>
      <vt:lpstr>Which is the actual output of the economic process?</vt:lpstr>
      <vt:lpstr>Παρουσίαση του PowerPoint</vt:lpstr>
      <vt:lpstr>What is Gross Domestic Product?</vt:lpstr>
      <vt:lpstr>Is GDP a good welfare measurement?</vt:lpstr>
      <vt:lpstr>Is GDP a good welfare measurement?</vt:lpstr>
      <vt:lpstr>Criticism on GDP</vt:lpstr>
      <vt:lpstr>Criticism on GDP</vt:lpstr>
      <vt:lpstr>Criticism on GDP</vt:lpstr>
      <vt:lpstr>Are there any Alternatives to GDP?</vt:lpstr>
      <vt:lpstr>The four alternative to GDP indicators</vt:lpstr>
      <vt:lpstr>4 different levels of analysis</vt:lpstr>
      <vt:lpstr>Παρουσίαση του PowerPoint</vt:lpstr>
      <vt:lpstr>GDP versus Income (GDP per capita) Global Level</vt:lpstr>
      <vt:lpstr>GDP versus Income (GDP per capita) Continental Level</vt:lpstr>
      <vt:lpstr>GDP versus Income (GDP per capita) The USA</vt:lpstr>
      <vt:lpstr>GDP versus Income (GDP per capita) Japan</vt:lpstr>
      <vt:lpstr>GDP versus Income (GDP per capita) India</vt:lpstr>
      <vt:lpstr>Παρουσίαση του PowerPoint</vt:lpstr>
      <vt:lpstr>GDP versus Alternative Indicators</vt:lpstr>
      <vt:lpstr>Human Development Index (HDI)</vt:lpstr>
      <vt:lpstr>Material Intensity:   GDP  vs  HDI</vt:lpstr>
      <vt:lpstr>Material Intensity:   GDP  vs  HDI</vt:lpstr>
      <vt:lpstr>Material Intensity:   GDP  vs  HDI</vt:lpstr>
      <vt:lpstr>Index of Sustainable Economic Welfare (ISEW)</vt:lpstr>
      <vt:lpstr>Material Intensity:   GDP  vs  ISEW</vt:lpstr>
      <vt:lpstr>Genuine Progress Indicator (GPI)</vt:lpstr>
      <vt:lpstr>Material Intensity:   GDP  vs  GPI</vt:lpstr>
      <vt:lpstr>Material Intensity:   GDP  vs  GPI</vt:lpstr>
      <vt:lpstr>Conclusions</vt:lpstr>
      <vt:lpstr>Conclusions</vt:lpstr>
      <vt:lpstr>Παρουσίαση του PowerPoint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Welfare – Resources relationship.   A beyond GDP approach</dc:title>
  <dc:creator>Καλημέρης Παναγιώτης</dc:creator>
  <cp:lastModifiedBy>Καλημέρης Παναγιώτης</cp:lastModifiedBy>
  <cp:revision>3</cp:revision>
  <dcterms:created xsi:type="dcterms:W3CDTF">2022-06-16T20:35:15Z</dcterms:created>
  <dcterms:modified xsi:type="dcterms:W3CDTF">2022-06-17T16:15:06Z</dcterms:modified>
</cp:coreProperties>
</file>