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1303" r:id="rId2"/>
    <p:sldId id="1302" r:id="rId3"/>
    <p:sldId id="1266" r:id="rId4"/>
    <p:sldId id="1285" r:id="rId5"/>
    <p:sldId id="1267" r:id="rId6"/>
    <p:sldId id="1268" r:id="rId7"/>
    <p:sldId id="1286" r:id="rId8"/>
    <p:sldId id="1287" r:id="rId9"/>
    <p:sldId id="1288" r:id="rId10"/>
    <p:sldId id="1289" r:id="rId11"/>
    <p:sldId id="1290" r:id="rId12"/>
    <p:sldId id="1291" r:id="rId13"/>
    <p:sldId id="1292" r:id="rId14"/>
    <p:sldId id="1293" r:id="rId15"/>
    <p:sldId id="1294" r:id="rId16"/>
    <p:sldId id="1295" r:id="rId17"/>
    <p:sldId id="1296" r:id="rId18"/>
    <p:sldId id="1297" r:id="rId19"/>
    <p:sldId id="1298" r:id="rId20"/>
    <p:sldId id="1299" r:id="rId21"/>
    <p:sldId id="1300" r:id="rId22"/>
    <p:sldId id="1301" r:id="rId23"/>
    <p:sldId id="116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336">
          <p15:clr>
            <a:srgbClr val="A4A3A4"/>
          </p15:clr>
        </p15:guide>
        <p15:guide id="4" orient="horz" pos="3984">
          <p15:clr>
            <a:srgbClr val="A4A3A4"/>
          </p15:clr>
        </p15:guide>
        <p15:guide id="5" orient="horz" pos="720">
          <p15:clr>
            <a:srgbClr val="A4A3A4"/>
          </p15:clr>
        </p15:guide>
        <p15:guide id="6" orient="horz" pos="1056">
          <p15:clr>
            <a:srgbClr val="A4A3A4"/>
          </p15:clr>
        </p15:guide>
        <p15:guide id="7" orient="horz" pos="1392">
          <p15:clr>
            <a:srgbClr val="A4A3A4"/>
          </p15:clr>
        </p15:guide>
        <p15:guide id="8" pos="288">
          <p15:clr>
            <a:srgbClr val="A4A3A4"/>
          </p15:clr>
        </p15:guide>
        <p15:guide id="9" pos="5472">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4EAE4"/>
    <a:srgbClr val="007FA3"/>
    <a:srgbClr val="99008C"/>
    <a:srgbClr val="001581"/>
    <a:srgbClr val="82007C"/>
    <a:srgbClr val="96008F"/>
    <a:srgbClr val="595375"/>
    <a:srgbClr val="6B638B"/>
    <a:srgbClr val="000000"/>
    <a:srgbClr val="FDB94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838" autoAdjust="0"/>
    <p:restoredTop sz="86420" autoAdjust="0"/>
  </p:normalViewPr>
  <p:slideViewPr>
    <p:cSldViewPr>
      <p:cViewPr varScale="1">
        <p:scale>
          <a:sx n="79" d="100"/>
          <a:sy n="79" d="100"/>
        </p:scale>
        <p:origin x="-1500" y="-96"/>
      </p:cViewPr>
      <p:guideLst>
        <p:guide orient="horz" pos="2160"/>
        <p:guide orient="horz" pos="336"/>
        <p:guide orient="horz" pos="3984"/>
        <p:guide orient="horz" pos="720"/>
        <p:guide orient="horz" pos="1056"/>
        <p:guide orient="horz" pos="1392"/>
        <p:guide pos="2880"/>
        <p:guide pos="288"/>
        <p:guide pos="547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5" d="100"/>
          <a:sy n="55" d="100"/>
        </p:scale>
        <p:origin x="2880"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xmlns=""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xmlns=""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Εάν αυτή η παρουσίαση του PowerPoint περιέχει μαθηματικές εξισώσεις, ίσως χρειαστεί να ελέγξετε ότι ο υπολογιστής σας έχει εγκατεστημένα τα ακόλουθα:</a:t>
            </a:r>
            <a:endParaRPr lang="en-US" dirty="0"/>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a:t>Πρόσθετο </a:t>
            </a:r>
            <a:r>
              <a:rPr lang="el-GR" dirty="0" err="1"/>
              <a:t>MathType</a:t>
            </a:r>
            <a:endParaRPr lang="en-US" dirty="0"/>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err="1" smtClean="0"/>
              <a:t>Math</a:t>
            </a:r>
            <a:r>
              <a:rPr lang="el-GR" dirty="0" smtClean="0"/>
              <a:t> </a:t>
            </a:r>
            <a:r>
              <a:rPr lang="el-GR" dirty="0"/>
              <a:t>Player (διαθέσιμη δωρεάν έκδοση)</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a:t>NVDA </a:t>
            </a:r>
            <a:r>
              <a:rPr lang="el-GR" dirty="0" err="1"/>
              <a:t>Reader</a:t>
            </a:r>
            <a:r>
              <a:rPr lang="el-GR" dirty="0"/>
              <a:t> (διαθέσιμη δωρεάν έκδοση</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xmlns="" val="2784040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Οι προσδοκίες ότι μπορεί να επέλθει μια υποτίμηση μπορεί να πυροδοτήσουν μια συναλλαγματική κρίση. Αντιμέτωπη με τέτοιες προσδοκίες, η κυβέρνηση έχει δύο επιλογές: 1) να υποτιμήσει ή 2) να αγωνιστεί για να διατηρήσει την ισοτιμία.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285750"/>
            <a:r>
              <a:rPr lang="el-GR" sz="1200" b="0" i="0" u="none" strike="noStrike" kern="1200" baseline="0" dirty="0">
                <a:solidFill>
                  <a:schemeClr val="tx1"/>
                </a:solidFill>
                <a:latin typeface="+mn-lt"/>
                <a:ea typeface="+mn-ea"/>
                <a:cs typeface="+mn-cs"/>
              </a:rPr>
              <a:t>Ένα παράδειγμα των προβλημάτων που συζητήσαμε σε αυτήν την ενότητα είναι η συναλλαγματική κρίση που συγκλόνισε το Ευρωπαϊκό Νομισματικό Σύστημα (ΕΝΣ) στις αρχές της δεκαετίας του 1990. Τον Σεπτέμβριο του 1992, οι χρηματοπιστωτικές αγορές ήταν πεπεισμένες ότι σύντομα θα ερχόταν η </a:t>
            </a:r>
            <a:r>
              <a:rPr lang="el-GR" sz="1200" b="0" i="0" u="none" strike="noStrike" kern="1200" baseline="0" dirty="0" err="1">
                <a:solidFill>
                  <a:schemeClr val="tx1"/>
                </a:solidFill>
                <a:latin typeface="+mn-lt"/>
                <a:ea typeface="+mn-ea"/>
                <a:cs typeface="+mn-cs"/>
              </a:rPr>
              <a:t>επανευθυγράμμιση</a:t>
            </a:r>
            <a:r>
              <a:rPr lang="el-GR" sz="1200" b="0" i="0" u="none" strike="noStrike" kern="1200" baseline="0" dirty="0">
                <a:solidFill>
                  <a:schemeClr val="tx1"/>
                </a:solidFill>
                <a:latin typeface="+mn-lt"/>
                <a:ea typeface="+mn-ea"/>
                <a:cs typeface="+mn-cs"/>
              </a:rPr>
              <a:t> των σταθερών ισοτιμιών ανταλλαγής με τις ζώνες διακύμανσης. Οι κερδοσκοπικές επιθέσεις οδήγησαν στη βέβαιη υποτίμηση/διολίσθηση νομισμάτων πολλών χωρών.</a:t>
            </a:r>
          </a:p>
          <a:p>
            <a:pPr marL="0" indent="-285750"/>
            <a:endParaRPr lang="el-GR" sz="1200" b="0" i="0" u="none" strike="noStrike" kern="1200" baseline="0" dirty="0">
              <a:solidFill>
                <a:schemeClr val="tx1"/>
              </a:solidFill>
              <a:latin typeface="+mn-lt"/>
              <a:ea typeface="+mn-ea"/>
              <a:cs typeface="+mn-cs"/>
            </a:endParaRPr>
          </a:p>
          <a:p>
            <a:pPr marL="0" indent="-285750"/>
            <a:r>
              <a:rPr lang="el-GR" sz="1200" b="0" i="0" u="none" strike="noStrike" kern="1200" baseline="0" dirty="0">
                <a:solidFill>
                  <a:schemeClr val="tx1"/>
                </a:solidFill>
                <a:latin typeface="+mn-lt"/>
                <a:ea typeface="+mn-ea"/>
                <a:cs typeface="+mn-cs"/>
              </a:rPr>
              <a:t>Μεγάλη περιγραφή</a:t>
            </a:r>
            <a:r>
              <a:rPr lang="el-GR" sz="1200" b="0" i="0" u="none" strike="noStrike" kern="1200" baseline="0" dirty="0" smtClean="0">
                <a:solidFill>
                  <a:schemeClr val="tx1"/>
                </a:solidFill>
                <a:latin typeface="+mn-lt"/>
                <a:ea typeface="+mn-ea"/>
                <a:cs typeface="+mn-cs"/>
              </a:rPr>
              <a:t>: Ο </a:t>
            </a:r>
            <a:r>
              <a:rPr lang="el-GR" sz="1200" b="0" i="0" u="none" strike="noStrike" kern="1200" baseline="0" dirty="0">
                <a:solidFill>
                  <a:schemeClr val="tx1"/>
                </a:solidFill>
                <a:latin typeface="+mn-lt"/>
                <a:ea typeface="+mn-ea"/>
                <a:cs typeface="+mn-cs"/>
              </a:rPr>
              <a:t>κατακόρυφος άξονας του γραφήματος φέρει την ένδειξη «Ιανουάριος 1992 </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1» και κυμαίνεται από 0,70 έως 1,05, σε προσαυξήσεις 0,05. Ο οριζόντιος άξονας του γραφήματος αντιπροσωπεύει το χρόνο μεταξύ Ιανουαρίου 1992 και Νοεμβρίου 1993. Οι συναλλαγματικές ισοτιμίες κάθε χώρας για τη δεδομένη χρονική περίοδο απεικονίζονται ως εξής (Όλες οι τιμές είναι κατά προσέγγιση):</a:t>
            </a:r>
          </a:p>
          <a:p>
            <a:pPr marL="0" indent="-285750"/>
            <a:endParaRPr lang="el-GR" sz="1200" b="0" i="0" u="none" strike="noStrike" kern="1200" baseline="0" dirty="0">
              <a:solidFill>
                <a:schemeClr val="tx1"/>
              </a:solidFill>
              <a:latin typeface="+mn-lt"/>
              <a:ea typeface="+mn-ea"/>
              <a:cs typeface="+mn-cs"/>
            </a:endParaRPr>
          </a:p>
          <a:p>
            <a:pPr marL="0" indent="-285750"/>
            <a:r>
              <a:rPr lang="el-GR" sz="1200" b="0" i="0" u="none" strike="noStrike" kern="1200" baseline="0" dirty="0">
                <a:solidFill>
                  <a:schemeClr val="tx1"/>
                </a:solidFill>
                <a:latin typeface="+mn-lt"/>
                <a:ea typeface="+mn-ea"/>
                <a:cs typeface="+mn-cs"/>
              </a:rPr>
              <a:t>Πορτογαλία: Ιανουάριος 1992, 1; Μάρτιος 1992, 1.01; Μάιος 1992, 1.04; Ιούλιος 1992, 1.03; Σεπτέμβριος 1992, 0,99; Νοέμβριος 1992, 0,97; Ιανουάριος 1993, 0,97; Μάρτιος 1993, 0,94; Μάιος 1993, 0,92; Ιούλιος 1993, 0,87; Σεπτέμβριος 1993, 0,92; Νοέμβριος 1993, 0,85.</a:t>
            </a:r>
          </a:p>
          <a:p>
            <a:pPr marL="0" indent="-285750"/>
            <a:r>
              <a:rPr lang="el-GR" sz="1200" b="0" i="0" u="none" strike="noStrike" kern="1200" baseline="0" dirty="0">
                <a:solidFill>
                  <a:schemeClr val="tx1"/>
                </a:solidFill>
                <a:latin typeface="+mn-lt"/>
                <a:ea typeface="+mn-ea"/>
                <a:cs typeface="+mn-cs"/>
              </a:rPr>
              <a:t>Μ.Β: Ιανουάριος 1992, 1; Μάρτιος 1992, 1.01; Μάιος 1992, 1.03; Ιούλιος 1992, 1; Σεπτέμβριος 1992, 0,92; Νοέμβριος 1992, 0,85; Ιανουάριος 1993, 0,86; Μάρτιος 1993, 0,85; Μάιος 1993, 0,86; Ιούλιος 1993, 0,90; Σεπτέμβριος 1993, 0,87; Νοέμβριος 1993, 0,88.</a:t>
            </a:r>
          </a:p>
          <a:p>
            <a:pPr marL="0" indent="-285750"/>
            <a:r>
              <a:rPr lang="el-GR" sz="1200" b="0" i="0" u="none" strike="noStrike" kern="1200" baseline="0" dirty="0">
                <a:solidFill>
                  <a:schemeClr val="tx1"/>
                </a:solidFill>
                <a:latin typeface="+mn-lt"/>
                <a:ea typeface="+mn-ea"/>
                <a:cs typeface="+mn-cs"/>
              </a:rPr>
              <a:t>Γαλλία: Ιανουάριος 1992, 1; Μάρτιος 1992, 1.01; Μάιος 1992, 1.02; Ιούλιος 1992, 1.02; Σεπτέμβριος 1992, 1.01; Νοέμβριος 1992, 1.02; Ιανουάριος 1993, 1.02; Μάρτιος 1993, 1.02; Μάιος 1993, 1.03; Ιούλιος 1993, 1; Σεπτέμβριος 1993, 0,97; Νοέμβριος 1993, 1.</a:t>
            </a:r>
          </a:p>
          <a:p>
            <a:pPr marL="0" indent="-285750"/>
            <a:r>
              <a:rPr lang="el-GR" sz="1200" b="0" i="0" u="none" strike="noStrike" kern="1200" baseline="0" dirty="0">
                <a:solidFill>
                  <a:schemeClr val="tx1"/>
                </a:solidFill>
                <a:latin typeface="+mn-lt"/>
                <a:ea typeface="+mn-ea"/>
                <a:cs typeface="+mn-cs"/>
              </a:rPr>
              <a:t>Φινλανδία: Ιανουάριος 1992, 1; Μάρτιος 1992, 0,995; Μάιος 1992, 1; Ιούλιος 1992, 1; Σεπτέμβριος 1992, 0,89; Νοέμβριος 1992, 0,85; Ιανουάριος 1993, 0,82; Μάρτιος 1993, 0,75; Μάιος 1993, 0,80; Ιούλιος 1993, 0,79; Σεπτέμβριος 1993, 0,77; Νοέμβριος 1993, 0,80.</a:t>
            </a:r>
          </a:p>
          <a:p>
            <a:pPr marL="0" indent="-285750"/>
            <a:r>
              <a:rPr lang="el-GR" sz="1200" b="0" i="0" u="none" strike="noStrike" kern="1200" baseline="0" dirty="0">
                <a:solidFill>
                  <a:schemeClr val="tx1"/>
                </a:solidFill>
                <a:latin typeface="+mn-lt"/>
                <a:ea typeface="+mn-ea"/>
                <a:cs typeface="+mn-cs"/>
              </a:rPr>
              <a:t>Ιταλία: Ιανουάριος 1992, 1; Μάρτιος 1992, 1.01; Μάιος 1992, 1.04; Ιούλιος 1992, 1.03; Σεπτέμβριος 1992, 0,94; Νοέμβριος 1992, 0,87; Ιανουάριος 1993, 0,82; Μάρτιος 1993, 0,78; Μάιος 1993, 0,82; Ιούλιος 1993, 0,83; Σεπτέμβριος 1993, 0,79; Νοέμβριος 1993, 0,77.</a:t>
            </a:r>
          </a:p>
          <a:p>
            <a:pPr marL="0" indent="-285750"/>
            <a:r>
              <a:rPr lang="el-GR" sz="1200" b="0" i="0" u="none" strike="noStrike" kern="1200" baseline="0" dirty="0">
                <a:solidFill>
                  <a:schemeClr val="tx1"/>
                </a:solidFill>
                <a:latin typeface="+mn-lt"/>
                <a:ea typeface="+mn-ea"/>
                <a:cs typeface="+mn-cs"/>
              </a:rPr>
              <a:t>Ισπανία: Ιανουάριος 1992, 1; Μάρτιος 1992, 1.01; Μάιος 1992, 1.04; Ιούλιος 1992, 1; Σεπτέμβριος 1992, 0,92; Νοέμβριος 1992, 0,89; Ιανουάριος 1993, 0,89; Μάρτιος 1993, 0,89; Μάιος 1993, 0,84; Ιούλιος 1993, 0,81; Σεπτέμβριος 1993, 0,78; Νοέμβριος 1993, 0,79.</a:t>
            </a:r>
          </a:p>
          <a:p>
            <a:pPr marL="0" indent="-285750"/>
            <a:r>
              <a:rPr lang="el-GR" sz="1200" b="0" i="0" u="none" strike="noStrike" kern="1200" baseline="0" dirty="0">
                <a:solidFill>
                  <a:schemeClr val="tx1"/>
                </a:solidFill>
                <a:latin typeface="+mn-lt"/>
                <a:ea typeface="+mn-ea"/>
                <a:cs typeface="+mn-cs"/>
              </a:rPr>
              <a:t>Σουηδία: Ιανουάριος 1992, 1; Μάρτιος 1992, 1.01; Μάιος 1992, 1.04; Ιούλιος 1992, 1.02; Σεπτέμβριος 1992, 0,99; Νοέμβριος 1992, 0,93; Ιανουάριος 1993, 0,97; Μάρτιος 1993, 0,82; Μάιος 1993, 0,80; Ιούλιος 1993, 0,77; Σεπτέμβριος 1993, 0,74; Νοέμβριος 1993, 0,75.</a:t>
            </a:r>
          </a:p>
          <a:p>
            <a:pPr marL="0" indent="-285750"/>
            <a:endParaRPr lang="el-GR" sz="1200" b="0" i="0" u="none" strike="noStrike" kern="1200" baseline="0" dirty="0">
              <a:solidFill>
                <a:schemeClr val="tx1"/>
              </a:solidFill>
              <a:latin typeface="+mn-lt"/>
              <a:ea typeface="+mn-ea"/>
              <a:cs typeface="+mn-cs"/>
            </a:endParaRPr>
          </a:p>
          <a:p>
            <a:pPr marL="0" indent="-285750"/>
            <a:r>
              <a:rPr lang="el-GR" sz="1200" b="0" i="0" u="none" strike="noStrike" kern="1200" baseline="0" dirty="0">
                <a:solidFill>
                  <a:schemeClr val="tx1"/>
                </a:solidFill>
                <a:latin typeface="+mn-lt"/>
                <a:ea typeface="+mn-ea"/>
                <a:cs typeface="+mn-cs"/>
              </a:rPr>
              <a:t>Σχεδιάζεται μια σκιασμένη κάθετη ράβδος για τον μήνα Σεπτέμβριο 1992, με την κορυφή της ράβδου να βρίσκεται απέναντι από το 1,05 στον κατακόρυφο άξονα.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Ας υποθέσουμε ότι το n είναι μεγάλο, π.χ. 10 χρόνια (η εξίσωση </a:t>
            </a:r>
            <a:r>
              <a:rPr lang="el-GR" sz="1200" b="0" i="0" u="none" strike="noStrike" kern="1200" baseline="0" dirty="0" smtClean="0">
                <a:solidFill>
                  <a:schemeClr val="tx1"/>
                </a:solidFill>
                <a:latin typeface="+mn-lt"/>
                <a:ea typeface="+mn-ea"/>
                <a:cs typeface="+mn-cs"/>
              </a:rPr>
              <a:t>20.5 </a:t>
            </a:r>
            <a:r>
              <a:rPr lang="el-GR" sz="1200" b="0" i="0" u="none" strike="noStrike" kern="1200" baseline="0" dirty="0">
                <a:solidFill>
                  <a:schemeClr val="tx1"/>
                </a:solidFill>
                <a:latin typeface="+mn-lt"/>
                <a:ea typeface="+mn-ea"/>
                <a:cs typeface="+mn-cs"/>
              </a:rPr>
              <a:t>ισχύει για οποιαδήποτε τιμή του n). Αυτή η σχέση μας λέει ότι η τρέχουσα συναλλαγματική ισοτιμία εξαρτάται από δύο ομάδες παραγόντων: 1) Τρέχοντα και αναμενόμενα εγχώρια και ξένα επιτόκια για κάθε έτος για τα επόμενα 10 χρόνια και 2) αναμενόμενη συναλλαγματική ισοτιμία σε 10 χρόνια από τώρα.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Υπάρχουν τρία σημαντικά σημεία που αναφέρονται παραπάνω και που μπορούμε να εξάγουμε από την Εξίσωση (20.5). Επιπλέον, στο τέλος της περιόδου του </a:t>
            </a:r>
            <a:r>
              <a:rPr lang="el-GR" sz="1200" b="0" i="0" u="none" strike="noStrike" kern="1200" baseline="0" dirty="0" err="1">
                <a:solidFill>
                  <a:schemeClr val="tx1"/>
                </a:solidFill>
                <a:latin typeface="+mn-lt"/>
                <a:ea typeface="+mn-ea"/>
                <a:cs typeface="+mn-cs"/>
              </a:rPr>
              <a:t>Bretton</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Woods</a:t>
            </a:r>
            <a:r>
              <a:rPr lang="el-GR" sz="1200" b="0" i="0" u="none" strike="noStrike" kern="1200" baseline="0" dirty="0">
                <a:solidFill>
                  <a:schemeClr val="tx1"/>
                </a:solidFill>
                <a:latin typeface="+mn-lt"/>
                <a:ea typeface="+mn-ea"/>
                <a:cs typeface="+mn-cs"/>
              </a:rPr>
              <a:t>, οι χώρες μετακινήθηκαν από σταθερές συναλλαγματικές ισοτιμίες σε κυμαινόμενες συναλλαγματικές ισοτιμίες και οι περισσότεροι οικονομολόγοι περίμεναν ότι οι συναλλαγματικές ισοτιμίες, αν και κυμαινόμενες, θα ήταν σταθερές. Οι μεγάλες διακυμάνσεις στις συναλλαγματικές ισοτιμίες που ακολούθησαν —και συνεχίζονται μέχρι σήμερα— προκάλεσαν έκπληξη. Για κάποιο διάστημα, αυτές οι διακυμάνσεις θεωρούνταν αποτέλεσμα παράλογης κερδοσκοπίας στις αγορές συναλλάγματος. Μόλις στα μέσα της δεκαετίας του 1970 οι οικονομολόγοι συνειδητοποίησαν ότι αυτές οι μεγάλες διακυμάνσεις μπορούσαν να εξηγηθούν, όπως εξηγήσαμε εδώ, από την ορθολογική αντίδραση των χρηματοπιστωτικών αγορών στις ειδήσεις για τα μελλοντικά επιτόκια και τη μελλοντική συναλλαγματική </a:t>
            </a:r>
            <a:r>
              <a:rPr lang="el-GR" sz="1200" b="0" i="0" u="none" strike="noStrike" kern="1200" baseline="0" dirty="0" smtClean="0">
                <a:solidFill>
                  <a:schemeClr val="tx1"/>
                </a:solidFill>
                <a:latin typeface="+mn-lt"/>
                <a:ea typeface="+mn-ea"/>
                <a:cs typeface="+mn-cs"/>
              </a:rPr>
              <a:t>ισοτιμία.</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Ας επιστρέψουμε τώρα στο ερώτημα στο οποίο επικεντρώνεται αυτό το κεφάλαιο. Πρέπει οι χώρες να επιλέξουν κυμαινόμενες συναλλαγματικές ισοτιμίες ή σταθερές συναλλαγματικές ισοτιμίες; Υπάρχουν συνθήκες υπό τις οποίες επικρατούν οι κυμαινόμενες ισοτιμίες και άλλες υπό τις οποίες επικρατούν οι σταθερές ισοτιμίες; Πολλά από αυτά που είδαμε σε αυτό και στο προηγούμενο κεφάλαιο φαίνεται να ευνοούν τις κυμαινόμενες συναλλαγματικές ισοτιμίες. Ωστόσο, ο </a:t>
            </a:r>
            <a:r>
              <a:rPr lang="el-GR" sz="1200" b="0" i="0" u="none" strike="noStrike" kern="1200" baseline="0" dirty="0" err="1">
                <a:solidFill>
                  <a:schemeClr val="tx1"/>
                </a:solidFill>
                <a:latin typeface="+mn-lt"/>
                <a:ea typeface="+mn-ea"/>
                <a:cs typeface="+mn-cs"/>
              </a:rPr>
              <a:t>Robert</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Mundell</a:t>
            </a:r>
            <a:r>
              <a:rPr lang="el-GR" sz="1200" b="0" i="0" u="none" strike="noStrike" kern="1200" baseline="0" dirty="0">
                <a:solidFill>
                  <a:schemeClr val="tx1"/>
                </a:solidFill>
                <a:latin typeface="+mn-lt"/>
                <a:ea typeface="+mn-ea"/>
                <a:cs typeface="+mn-cs"/>
              </a:rPr>
              <a:t> επισήμανε ότι οι χώρες που λειτουργούν υπό καθεστώς σταθερής συναλλαγματικής ισοτιμίας </a:t>
            </a:r>
            <a:r>
              <a:rPr lang="el-GR" sz="1200" b="0" i="0" u="none" strike="noStrike" kern="1200" baseline="0" dirty="0" smtClean="0">
                <a:solidFill>
                  <a:schemeClr val="tx1"/>
                </a:solidFill>
                <a:latin typeface="+mn-lt"/>
                <a:ea typeface="+mn-ea"/>
                <a:cs typeface="+mn-cs"/>
              </a:rPr>
              <a:t>υποχρεώνονται </a:t>
            </a:r>
            <a:r>
              <a:rPr lang="el-GR" sz="1200" b="0" i="0" u="none" strike="noStrike" kern="1200" baseline="0" dirty="0">
                <a:solidFill>
                  <a:schemeClr val="tx1"/>
                </a:solidFill>
                <a:latin typeface="+mn-lt"/>
                <a:ea typeface="+mn-ea"/>
                <a:cs typeface="+mn-cs"/>
              </a:rPr>
              <a:t>να έχουν το ίδιο επιτόκιο. Ο </a:t>
            </a:r>
            <a:r>
              <a:rPr lang="el-GR" sz="1200" b="0" i="0" u="none" strike="noStrike" kern="1200" baseline="0" dirty="0" err="1">
                <a:solidFill>
                  <a:schemeClr val="tx1"/>
                </a:solidFill>
                <a:latin typeface="+mn-lt"/>
                <a:ea typeface="+mn-ea"/>
                <a:cs typeface="+mn-cs"/>
              </a:rPr>
              <a:t>Mundell</a:t>
            </a:r>
            <a:r>
              <a:rPr lang="el-GR" sz="1200" b="0" i="0" u="none" strike="noStrike" kern="1200" baseline="0" dirty="0">
                <a:solidFill>
                  <a:schemeClr val="tx1"/>
                </a:solidFill>
                <a:latin typeface="+mn-lt"/>
                <a:ea typeface="+mn-ea"/>
                <a:cs typeface="+mn-cs"/>
              </a:rPr>
              <a:t> δήλωσε ότι για να αποτελέσουν βέλτιστη νομισματική περιοχή πρέπει να πληρούν μία από τις τρεις προϋποθέσεις που αναφέρονται </a:t>
            </a:r>
            <a:r>
              <a:rPr lang="el-GR" sz="1200" b="0" i="0" u="none" strike="noStrike" kern="1200" baseline="0" dirty="0" smtClean="0">
                <a:solidFill>
                  <a:schemeClr val="tx1"/>
                </a:solidFill>
                <a:latin typeface="+mn-lt"/>
                <a:ea typeface="+mn-ea"/>
                <a:cs typeface="+mn-cs"/>
              </a:rPr>
              <a:t>παραπάνω.</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Διάγραμμα 20-1 δείχνει την εξέλιξη της ανεργίας και της </a:t>
            </a:r>
            <a:r>
              <a:rPr lang="el-GR" sz="1200" b="0" i="0" u="none" strike="noStrike" kern="1200" baseline="0" dirty="0" smtClean="0">
                <a:solidFill>
                  <a:schemeClr val="tx1"/>
                </a:solidFill>
                <a:latin typeface="+mn-lt"/>
                <a:ea typeface="+mn-ea"/>
                <a:cs typeface="+mn-cs"/>
              </a:rPr>
              <a:t>πραγματικής </a:t>
            </a:r>
            <a:r>
              <a:rPr lang="el-GR" sz="1200" b="0" i="0" u="none" strike="noStrike" kern="1200" baseline="0" dirty="0">
                <a:solidFill>
                  <a:schemeClr val="tx1"/>
                </a:solidFill>
                <a:latin typeface="+mn-lt"/>
                <a:ea typeface="+mn-ea"/>
                <a:cs typeface="+mn-cs"/>
              </a:rPr>
              <a:t>πολυμερούς συναλλαγματικής ισοτιμίας για την Ισπανία. Μια αναπτυξιακή έκρηξη από το 1994 έως το 2007 οδήγησε σε σταθερή μείωση της ανεργίας, αλλά και σε σταθερή πραγματική ανατίμηση. Το 2008, η ανάπτυξη μετατράπηκε σε </a:t>
            </a:r>
            <a:r>
              <a:rPr lang="el-GR" sz="1200" b="0" i="0" u="none" strike="noStrike" kern="1200" baseline="0" dirty="0" smtClean="0">
                <a:solidFill>
                  <a:schemeClr val="tx1"/>
                </a:solidFill>
                <a:latin typeface="+mn-lt"/>
                <a:ea typeface="+mn-ea"/>
                <a:cs typeface="+mn-cs"/>
              </a:rPr>
              <a:t>κρίση, </a:t>
            </a:r>
            <a:r>
              <a:rPr lang="el-GR" sz="1200" b="0" i="0" u="none" strike="noStrike" kern="1200" baseline="0" dirty="0">
                <a:solidFill>
                  <a:schemeClr val="tx1"/>
                </a:solidFill>
                <a:latin typeface="+mn-lt"/>
                <a:ea typeface="+mn-ea"/>
                <a:cs typeface="+mn-cs"/>
              </a:rPr>
              <a:t>με απότομη αύξηση της ανεργίας μέχρι το 2013 και πραγματική υποτίμηση.</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r>
              <a:rPr lang="el-GR" sz="1200" b="0" i="0" u="none" strike="noStrike" kern="1200" baseline="0" dirty="0" smtClean="0">
                <a:solidFill>
                  <a:schemeClr val="tx1"/>
                </a:solidFill>
                <a:latin typeface="+mn-lt"/>
                <a:ea typeface="+mn-ea"/>
                <a:cs typeface="+mn-cs"/>
              </a:rPr>
              <a:t>: Ο </a:t>
            </a:r>
            <a:r>
              <a:rPr lang="el-GR" sz="1200" b="0" i="0" u="none" strike="noStrike" kern="1200" baseline="0" dirty="0">
                <a:solidFill>
                  <a:schemeClr val="tx1"/>
                </a:solidFill>
                <a:latin typeface="+mn-lt"/>
                <a:ea typeface="+mn-ea"/>
                <a:cs typeface="+mn-cs"/>
              </a:rPr>
              <a:t>αριστερός 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«Πραγματική </a:t>
            </a:r>
            <a:r>
              <a:rPr lang="el-GR" sz="1200" b="0" i="0" u="none" strike="noStrike" kern="1200" baseline="0" dirty="0">
                <a:solidFill>
                  <a:schemeClr val="tx1"/>
                </a:solidFill>
                <a:latin typeface="+mn-lt"/>
                <a:ea typeface="+mn-ea"/>
                <a:cs typeface="+mn-cs"/>
              </a:rPr>
              <a:t>πολυμερής συναλλαγματική ισοτιμία (</a:t>
            </a:r>
            <a:r>
              <a:rPr lang="el-GR" sz="1200" b="0" i="0" u="none" strike="noStrike" kern="1200" baseline="0" dirty="0" smtClean="0">
                <a:solidFill>
                  <a:schemeClr val="tx1"/>
                </a:solidFill>
                <a:latin typeface="+mn-lt"/>
                <a:ea typeface="+mn-ea"/>
                <a:cs typeface="+mn-cs"/>
              </a:rPr>
              <a:t>δείκτης </a:t>
            </a:r>
            <a:r>
              <a:rPr lang="el-GR" sz="1200" b="0" i="0" u="none" strike="noStrike" kern="1200" baseline="0" dirty="0">
                <a:solidFill>
                  <a:schemeClr val="tx1"/>
                </a:solidFill>
                <a:latin typeface="+mn-lt"/>
                <a:ea typeface="+mn-ea"/>
                <a:cs typeface="+mn-cs"/>
              </a:rPr>
              <a:t>2010 = 100</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και κυμαίνεται από 85 έως 105, σε προσαυξήσεις του 2. Ο δεξιός 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«Ποσοστό ανεργίας» </a:t>
            </a:r>
            <a:r>
              <a:rPr lang="el-GR" sz="1200" b="0" i="0" u="none" strike="noStrike" kern="1200" baseline="0" dirty="0">
                <a:solidFill>
                  <a:schemeClr val="tx1"/>
                </a:solidFill>
                <a:latin typeface="+mn-lt"/>
                <a:ea typeface="+mn-ea"/>
                <a:cs typeface="+mn-cs"/>
              </a:rPr>
              <a:t>και κυμαίνεται από 0 έως 30, σε προσαυξήσεις 5. Ο οριζόντιος άξονας αντιπροσωπεύει τα έτη 1994 έως 2018.</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Η πραγματική πολυμερής συναλλαγματική ισοτιμία για τα έτη απεικονίζεται ως εξής: 1994, 99,99; 1995, 98.99; 1996, 98; 1997, 97.50; 1998, 96; 1999, 94; 2000, 93.25; 2001, 92; 2002, 92.50; 2003, 92.75; 2004, 92; 2005, 91.50; 2006, 90,99; 2007, 90,25; 2008, 92; 2009, 96.50; 2010, 98.75; 2011, 98,99; 2012, 101; 2013, 102; 2014; 100,95; 2015, 100,50; 2016, 98,50; 2017, 96; 2018, 95.50.Το ποσοστό ανεργίας για τα έτη απεικονίζεται ως εξής: 1994, 90,20; 1995, 91; 1996, 95; 1997, 90; 1998, 90; 1999, 90; 2000, 88,50; 2001, 89; 2002, 89,75; 2003, 95; 2004, 98; 2005, 100; 2006, 99; 2007, 100,80; 2008, 100; 2009, 102; 2010, 99; 2011, 100,80; 2012, 98; 2013, 99; 2014; 100; 2015, 96; 2016, 94; 2017, 95; 2018, 97.</a:t>
            </a:r>
          </a:p>
          <a:p>
            <a:r>
              <a:rPr lang="el-GR" sz="1200" b="0" i="0" u="none" strike="noStrike" kern="1200" baseline="0" dirty="0">
                <a:solidFill>
                  <a:schemeClr val="tx1"/>
                </a:solidFill>
                <a:latin typeface="+mn-lt"/>
                <a:ea typeface="+mn-ea"/>
                <a:cs typeface="+mn-cs"/>
              </a:rPr>
              <a:t>Όλες οι τιμές είναι κατά προσέγγιση.</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Καθώς η Ευρωπαϊκή Ένωση (ΕΕ) γιόρταζε την 30ή επέτειό της το 1988, ορισμένες κυβερνήσεις αποφάσισαν ότι είχε έρθει η ώρα να σχεδιάσουν μια μετάβαση σε ένα κοινό νόμισμα. Ζήτησαν από τον </a:t>
            </a:r>
            <a:r>
              <a:rPr lang="el-GR" sz="1200" b="0" i="0" u="none" strike="noStrike" kern="1200" baseline="0" dirty="0" err="1">
                <a:solidFill>
                  <a:schemeClr val="tx1"/>
                </a:solidFill>
                <a:latin typeface="+mn-lt"/>
                <a:ea typeface="+mn-ea"/>
                <a:cs typeface="+mn-cs"/>
              </a:rPr>
              <a:t>Jacques</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Delors</a:t>
            </a:r>
            <a:r>
              <a:rPr lang="el-GR" sz="1200" b="0" i="0" u="none" strike="noStrike" kern="1200" baseline="0" dirty="0">
                <a:solidFill>
                  <a:schemeClr val="tx1"/>
                </a:solidFill>
                <a:latin typeface="+mn-lt"/>
                <a:ea typeface="+mn-ea"/>
                <a:cs typeface="+mn-cs"/>
              </a:rPr>
              <a:t>, πρόεδρο της ΕΕ, να ετοιμάσει μια έκθεση, την οποία παρουσίασε τον Ιούνιο του 1989. Η έκθεση </a:t>
            </a:r>
            <a:r>
              <a:rPr lang="el-GR" sz="1200" b="0" i="0" u="none" strike="noStrike" kern="1200" baseline="0" dirty="0" err="1">
                <a:solidFill>
                  <a:schemeClr val="tx1"/>
                </a:solidFill>
                <a:latin typeface="+mn-lt"/>
                <a:ea typeface="+mn-ea"/>
                <a:cs typeface="+mn-cs"/>
              </a:rPr>
              <a:t>Delors</a:t>
            </a:r>
            <a:r>
              <a:rPr lang="el-GR" sz="1200" b="0" i="0" u="none" strike="noStrike" kern="1200" baseline="0" dirty="0">
                <a:solidFill>
                  <a:schemeClr val="tx1"/>
                </a:solidFill>
                <a:latin typeface="+mn-lt"/>
                <a:ea typeface="+mn-ea"/>
                <a:cs typeface="+mn-cs"/>
              </a:rPr>
              <a:t> πρότεινε τη μετάβαση σε μια Ευρωπαϊκή Νομισματική Ένωση (ΟΝΕ) στα τρία στάδια που αναφέρονται παραπάνω.</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Στο βαθμό που οι χρηματοπιστωτικές αγορές αναμένουν να διατηρηθεί η ισοτιμία, θα σταματήσουν να ανησυχούν ότι η αύξηση του χρήματος θα χρησιμοποιηθεί για τη χρηματοδότηση του δημοσιονομικού ελλείμματος. Ο καθορισμός της ισοτιμίας δεν είναι μαγική λύση. Η χώρα πρέπει επίσης να πείσει τους χρηματοοικονομικούς επενδυτές ότι όχι μόνο η συναλλαγματική ισοτιμία είναι σταθερή σήμερα, αλλά θα παραμείνει σταθερή και στο μέλλον.</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Όταν ο </a:t>
            </a:r>
            <a:r>
              <a:rPr lang="el-GR" sz="1200" b="0" i="0" u="none" strike="noStrike" kern="1200" baseline="0" dirty="0" err="1">
                <a:solidFill>
                  <a:schemeClr val="tx1"/>
                </a:solidFill>
                <a:latin typeface="+mn-lt"/>
                <a:ea typeface="+mn-ea"/>
                <a:cs typeface="+mn-cs"/>
              </a:rPr>
              <a:t>Carlos</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Menem</a:t>
            </a:r>
            <a:r>
              <a:rPr lang="el-GR" sz="1200" b="0" i="0" u="none" strike="noStrike" kern="1200" baseline="0" dirty="0">
                <a:solidFill>
                  <a:schemeClr val="tx1"/>
                </a:solidFill>
                <a:latin typeface="+mn-lt"/>
                <a:ea typeface="+mn-ea"/>
                <a:cs typeface="+mn-cs"/>
              </a:rPr>
              <a:t> έγινε Πρόεδρος της Αργεντινής το 1989, κληρονόμησε ένα οικονομικό χάος. Ο πληθωρισμός ήταν πάνω από 30% το μήνα. Η αύξηση της παραγωγής ήταν αρνητική. Ο </a:t>
            </a:r>
            <a:r>
              <a:rPr lang="el-GR" sz="1200" b="0" i="0" u="none" strike="noStrike" kern="1200" baseline="0" dirty="0" err="1">
                <a:solidFill>
                  <a:schemeClr val="tx1"/>
                </a:solidFill>
                <a:latin typeface="+mn-lt"/>
                <a:ea typeface="+mn-ea"/>
                <a:cs typeface="+mn-cs"/>
              </a:rPr>
              <a:t>Menem</a:t>
            </a:r>
            <a:r>
              <a:rPr lang="el-GR" sz="1200" b="0" i="0" u="none" strike="noStrike" kern="1200" baseline="0" dirty="0">
                <a:solidFill>
                  <a:schemeClr val="tx1"/>
                </a:solidFill>
                <a:latin typeface="+mn-lt"/>
                <a:ea typeface="+mn-ea"/>
                <a:cs typeface="+mn-cs"/>
              </a:rPr>
              <a:t> και ο υπουργός Οικονομίας του, </a:t>
            </a:r>
            <a:r>
              <a:rPr lang="el-GR" sz="1200" b="0" i="0" u="none" strike="noStrike" kern="1200" baseline="0" dirty="0" err="1">
                <a:solidFill>
                  <a:schemeClr val="tx1"/>
                </a:solidFill>
                <a:latin typeface="+mn-lt"/>
                <a:ea typeface="+mn-ea"/>
                <a:cs typeface="+mn-cs"/>
              </a:rPr>
              <a:t>Domingo</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Cavallo</a:t>
            </a:r>
            <a:r>
              <a:rPr lang="el-GR" sz="1200" b="0" i="0" u="none" strike="noStrike" kern="1200" baseline="0" dirty="0">
                <a:solidFill>
                  <a:schemeClr val="tx1"/>
                </a:solidFill>
                <a:latin typeface="+mn-lt"/>
                <a:ea typeface="+mn-ea"/>
                <a:cs typeface="+mn-cs"/>
              </a:rPr>
              <a:t>, κατέληξαν γρήγορα στο συμπέρασμα ότι κάτω από αυτές τις συνθήκες, ο μόνος τρόπος για να τεθεί υπό έλεγχο η αύξηση του χρήματος </a:t>
            </a:r>
            <a:r>
              <a:rPr lang="el-GR" sz="1200" b="0" i="0" u="none" strike="noStrike" kern="1200" baseline="0" dirty="0" smtClean="0">
                <a:solidFill>
                  <a:schemeClr val="tx1"/>
                </a:solidFill>
                <a:latin typeface="+mn-lt"/>
                <a:ea typeface="+mn-ea"/>
                <a:cs typeface="+mn-cs"/>
              </a:rPr>
              <a:t>– και </a:t>
            </a:r>
            <a:r>
              <a:rPr lang="el-GR" sz="1200" b="0" i="0" u="none" strike="noStrike" kern="1200" baseline="0" dirty="0">
                <a:solidFill>
                  <a:schemeClr val="tx1"/>
                </a:solidFill>
                <a:latin typeface="+mn-lt"/>
                <a:ea typeface="+mn-ea"/>
                <a:cs typeface="+mn-cs"/>
              </a:rPr>
              <a:t>κατ' επέκταση ο </a:t>
            </a:r>
            <a:r>
              <a:rPr lang="el-GR" sz="1200" b="0" i="0" u="none" strike="noStrike" kern="1200" baseline="0" dirty="0" smtClean="0">
                <a:solidFill>
                  <a:schemeClr val="tx1"/>
                </a:solidFill>
                <a:latin typeface="+mn-lt"/>
                <a:ea typeface="+mn-ea"/>
                <a:cs typeface="+mn-cs"/>
              </a:rPr>
              <a:t>πληθωρισμός – ήταν </a:t>
            </a:r>
            <a:r>
              <a:rPr lang="el-GR" sz="1200" b="0" i="0" u="none" strike="noStrike" kern="1200" baseline="0" dirty="0">
                <a:solidFill>
                  <a:schemeClr val="tx1"/>
                </a:solidFill>
                <a:latin typeface="+mn-lt"/>
                <a:ea typeface="+mn-ea"/>
                <a:cs typeface="+mn-cs"/>
              </a:rPr>
              <a:t>να προσδεθεί το </a:t>
            </a:r>
            <a:r>
              <a:rPr lang="el-GR" sz="1200" b="0" i="0" u="none" strike="noStrike" kern="1200" baseline="0" dirty="0" err="1">
                <a:solidFill>
                  <a:schemeClr val="tx1"/>
                </a:solidFill>
                <a:latin typeface="+mn-lt"/>
                <a:ea typeface="+mn-ea"/>
                <a:cs typeface="+mn-cs"/>
              </a:rPr>
              <a:t>πέσο</a:t>
            </a:r>
            <a:r>
              <a:rPr lang="el-GR" sz="1200" b="0" i="0" u="none" strike="noStrike" kern="1200" baseline="0" dirty="0">
                <a:solidFill>
                  <a:schemeClr val="tx1"/>
                </a:solidFill>
                <a:latin typeface="+mn-lt"/>
                <a:ea typeface="+mn-ea"/>
                <a:cs typeface="+mn-cs"/>
              </a:rPr>
              <a:t> (νόμισμα της Αργεντινής) στο δολάριο ΗΠΑ και να γίνει αυτό μέσω μιας σκληρής πρόσδεσης (το νομισματικό συμβούλιο).</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l-GR" dirty="0"/>
              <a:t>Στο Παράρτημα</a:t>
            </a:r>
            <a:r>
              <a:rPr lang="en-US" dirty="0"/>
              <a:t> 1 </a:t>
            </a:r>
            <a:r>
              <a:rPr lang="el-GR" dirty="0"/>
              <a:t>γίνεται εξαγωγή της σχέσης</a:t>
            </a:r>
            <a:r>
              <a:rPr lang="en-US" dirty="0"/>
              <a:t> IS </a:t>
            </a:r>
            <a:r>
              <a:rPr lang="el-GR" dirty="0"/>
              <a:t>υπό σταθερές συναλλαγματικές ισοτιμίες</a:t>
            </a:r>
            <a:r>
              <a:rPr lang="en-US" dirty="0"/>
              <a: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l-GR" dirty="0"/>
              <a:t>Στο Παράρτημα 1 εξάγεται η σχέση </a:t>
            </a:r>
            <a:r>
              <a:rPr lang="en-US" dirty="0" smtClean="0"/>
              <a:t>IS </a:t>
            </a:r>
            <a:r>
              <a:rPr lang="el-GR" dirty="0"/>
              <a:t>υπό σταθερές συναλλαγματικές ισοτιμίες</a:t>
            </a:r>
            <a:r>
              <a:rPr lang="en-US" dirty="0"/>
              <a:t>. </a:t>
            </a:r>
          </a:p>
          <a:p>
            <a:pPr defTabSz="931774">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Στην Ενότητα 20-3 εξήγαμε μια σχέση μεταξύ της τρέχουσας ονομαστικής συναλλαγματικής ισοτιμίας, των τρεχόντων και των αναμενόμενων μελλοντικών εγχώριων και ξένων ονομαστικών επιτοκίων και της αναμενόμενης μελλοντικής ονομαστικής συναλλαγματικής ισοτιμίας (εξίσωση </a:t>
            </a:r>
            <a:r>
              <a:rPr lang="el-GR" sz="1200" b="0" i="0" u="none" strike="noStrike" kern="1200" baseline="0" dirty="0" smtClean="0">
                <a:solidFill>
                  <a:schemeClr val="tx1"/>
                </a:solidFill>
                <a:latin typeface="+mn-lt"/>
                <a:ea typeface="+mn-ea"/>
                <a:cs typeface="+mn-cs"/>
              </a:rPr>
              <a:t>20.5). </a:t>
            </a:r>
            <a:r>
              <a:rPr lang="el-GR" sz="1200" b="0" i="0" u="none" strike="noStrike" kern="1200" baseline="0" dirty="0">
                <a:solidFill>
                  <a:schemeClr val="tx1"/>
                </a:solidFill>
                <a:latin typeface="+mn-lt"/>
                <a:ea typeface="+mn-ea"/>
                <a:cs typeface="+mn-cs"/>
              </a:rPr>
              <a:t>Αυτό το παράρτημα εξάγει μια παρόμοια σχέση, αλλά όσον αφορά τα πραγματικά επιτόκια και την πραγματική συναλλαγματική ισοτιμία.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Αυτή η σχέση δίνει την τρέχουσα πραγματική συναλλαγματική ισοτιμία ως συνάρτηση των τρεχόντων και των αναμενόμενων μελλοντικών εγχώριων πραγματικών επιτοκίων, των τρεχόντων και των αναμενόμενων μελλοντικών πραγματικών επιτοκίων εξωτερικού και της αναμενόμενης πραγματικής συναλλαγματικής ισοτιμίας το έτος t + n. Το πλεονέκτημα αυτής της σχέσης σε σύγκριση με τη σχέση που εξήγαμε στο κείμενο μεταξύ της ονομαστικής συναλλαγματικής ισοτιμίας και των ονομαστικών επιτοκίων (εξίσωση </a:t>
            </a:r>
            <a:r>
              <a:rPr lang="el-GR" sz="1200" b="0" i="0" u="none" strike="noStrike" kern="1200" baseline="0" dirty="0" smtClean="0">
                <a:solidFill>
                  <a:schemeClr val="tx1"/>
                </a:solidFill>
                <a:latin typeface="+mn-lt"/>
                <a:ea typeface="+mn-ea"/>
                <a:cs typeface="+mn-cs"/>
              </a:rPr>
              <a:t>20.5) </a:t>
            </a:r>
            <a:r>
              <a:rPr lang="el-GR" sz="1200" b="0" i="0" u="none" strike="noStrike" kern="1200" baseline="0" dirty="0">
                <a:solidFill>
                  <a:schemeClr val="tx1"/>
                </a:solidFill>
                <a:latin typeface="+mn-lt"/>
                <a:ea typeface="+mn-ea"/>
                <a:cs typeface="+mn-cs"/>
              </a:rPr>
              <a:t>είναι ότι είναι συνήθως ευκολότερο να προβλεφθεί η μελλοντική πραγματική συναλλαγματική ισοτιμία παρά να προβλεφθεί η μελλοντική ονομαστική συναλλαγματική ισοτιμία.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smtClean="0">
                <a:solidFill>
                  <a:schemeClr val="tx1"/>
                </a:solidFill>
                <a:latin typeface="+mn-lt"/>
                <a:ea typeface="+mn-ea"/>
                <a:cs typeface="+mn-cs"/>
              </a:rPr>
              <a:t>Δεν υπάρχει τέλειο καθεστώς συναλλαγματικών ισοτιμιών. Τόσο οι σταθερές όσο και οι ευέλικτες συναλλαγματικές ισοτιμίες έχουν πλεονεκτήματα και μειονεκτήματα.</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Υπάρχουν τρεις τρόποι με τους οποίους ένα αυτοκίνητο των ΗΠΑ μπορεί να γίνει φθηνότερο σε σχέση με ένα ιαπωνικό αυτοκίνητο: πρώτον, μέσω της μείωσης της τιμής του αμερικανικού αυτοκινήτου σε δολάρια. Δεύτερον, μέσω της αύξησης της τιμής  του ιαπωνικού αυτοκινήτου σε </a:t>
            </a:r>
            <a:r>
              <a:rPr lang="en-US" sz="1200" b="0" i="0" u="none" strike="noStrike" kern="1200" baseline="0" dirty="0">
                <a:solidFill>
                  <a:schemeClr val="tx1"/>
                </a:solidFill>
                <a:latin typeface="+mn-lt"/>
                <a:ea typeface="+mn-ea"/>
                <a:cs typeface="+mn-cs"/>
              </a:rPr>
              <a:t>yen</a:t>
            </a:r>
            <a:r>
              <a:rPr lang="el-GR" sz="1200" b="0" i="0" u="none" strike="noStrike" kern="1200" baseline="0" dirty="0">
                <a:solidFill>
                  <a:schemeClr val="tx1"/>
                </a:solidFill>
                <a:latin typeface="+mn-lt"/>
                <a:ea typeface="+mn-ea"/>
                <a:cs typeface="+mn-cs"/>
              </a:rPr>
              <a:t>. Τρίτον, μέσω μείωσης της ονομαστικής συναλλαγματικής ισοτιμίας—μείωσης της αξίας του δολαρίου σε όρους </a:t>
            </a:r>
            <a:r>
              <a:rPr lang="en-US" sz="1200" b="0" i="0" u="none" strike="noStrike" kern="1200" baseline="0" dirty="0">
                <a:solidFill>
                  <a:schemeClr val="tx1"/>
                </a:solidFill>
                <a:latin typeface="+mn-lt"/>
                <a:ea typeface="+mn-ea"/>
                <a:cs typeface="+mn-cs"/>
              </a:rPr>
              <a:t>yen</a:t>
            </a:r>
            <a:r>
              <a:rPr lang="el-GR" sz="1200" b="0" i="0" u="none" strike="noStrike" kern="1200" baseline="0" dirty="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Η εξαγωγή της εξίσωσης (20.1) γίνεται στο Παράρτημα 1 στο τέλος αυτού του κεφαλαίου, «Εξαγωγή της σχέσης IS υπό σταθερές συναλλαγματικές ισοτιμίες». Ωστόσο, η διαίσθηση πίσω από την εξίσωση είναι απλή. Η ζήτηση και με τη σειρά της το προϊόν, εξαρτώνται από τις πραγματικές συναλλαγματικές ισοτιμίες, τις κρατικές δαπάνες και τους φόρους, τα εγχώρια πραγματικά επιτόκια και το ξένο προϊόν μέσω της επίδρασης στις εξαγωγές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Καθώς υποθέτουμε ότι ξεκινάμε από μια κατάσταση όπου το προϊόν είναι κάτω από το δυνητικό, η εξίσωση (20.2) υποδηλώνει ότι ο εγχώριος πληθωρισμός είναι χαμηλότερος από ό,τι θα ήταν αν το προϊόν ήταν στο δυνητικό επίπεδο, και επομένως χαμηλότερος από τον πληθωρισμό του εξωτερικού. Με άλλα λόγια, το επίπεδο των εγχώριων τιμών αυξάνεται πιο αργά από το επίπεδο των τιμών του εξωτερικού.</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Η εξίσωση 20.2 υποδηλώνει επίσης ότι, για μια δεδομένη σταθερή ονομαστική συναλλαγματική ισοτιμία, η πραγματική συναλλαγματική ισοτιμία μειώνεται. Οι καθαρές εξαγωγές αυξάνονται διαχρονικά, όπως και η παραγωγή. Μεσοπρόθεσμα, το προϊόν επανέρχεται στο δυνητικό επίπεδο και ο εγχώριος και ο ξένος πληθωρισμός είναι ίσοι. Καθώς οι πληθωρισμοί εσωτερικού και εξωτερικού είναι ίσοι, η πραγματική συναλλαγματική ισοτιμία είναι σταθερή.</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Ο </a:t>
            </a:r>
            <a:r>
              <a:rPr lang="en-US" sz="1200" b="0" i="0" u="none" strike="noStrike" kern="1200" baseline="0" dirty="0">
                <a:solidFill>
                  <a:schemeClr val="tx1"/>
                </a:solidFill>
                <a:latin typeface="+mn-lt"/>
                <a:ea typeface="+mn-ea"/>
                <a:cs typeface="+mn-cs"/>
              </a:rPr>
              <a:t>Keynes</a:t>
            </a:r>
            <a:r>
              <a:rPr lang="el-GR" sz="1200" b="0" i="0" u="none" strike="noStrike" kern="1200" baseline="0" dirty="0">
                <a:solidFill>
                  <a:schemeClr val="tx1"/>
                </a:solidFill>
                <a:latin typeface="+mn-lt"/>
                <a:ea typeface="+mn-ea"/>
                <a:cs typeface="+mn-cs"/>
              </a:rPr>
              <a:t> επέκρινε αυστηρά την απόφαση επανόδου στην προπολεμική ισοτιμία. Στο βιβλίο The Economic </a:t>
            </a:r>
            <a:r>
              <a:rPr lang="el-GR" sz="1200" b="0" i="0" u="none" strike="noStrike" kern="1200" baseline="0" dirty="0" err="1">
                <a:solidFill>
                  <a:schemeClr val="tx1"/>
                </a:solidFill>
                <a:latin typeface="+mn-lt"/>
                <a:ea typeface="+mn-ea"/>
                <a:cs typeface="+mn-cs"/>
              </a:rPr>
              <a:t>Consequences</a:t>
            </a:r>
            <a:r>
              <a:rPr lang="el-GR" sz="1200" b="0" i="0" u="none" strike="noStrike" kern="1200" baseline="0" dirty="0">
                <a:solidFill>
                  <a:schemeClr val="tx1"/>
                </a:solidFill>
                <a:latin typeface="+mn-lt"/>
                <a:ea typeface="+mn-ea"/>
                <a:cs typeface="+mn-cs"/>
              </a:rPr>
              <a:t> of </a:t>
            </a:r>
            <a:r>
              <a:rPr lang="el-GR" sz="1200" b="0" i="0" u="none" strike="noStrike" kern="1200" baseline="0" dirty="0" err="1">
                <a:solidFill>
                  <a:schemeClr val="tx1"/>
                </a:solidFill>
                <a:latin typeface="+mn-lt"/>
                <a:ea typeface="+mn-ea"/>
                <a:cs typeface="+mn-cs"/>
              </a:rPr>
              <a:t>Mr</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Churchill</a:t>
            </a:r>
            <a:r>
              <a:rPr lang="el-GR" sz="1200" b="0" i="0" u="none" strike="noStrike" kern="1200" baseline="0" dirty="0">
                <a:solidFill>
                  <a:schemeClr val="tx1"/>
                </a:solidFill>
                <a:latin typeface="+mn-lt"/>
                <a:ea typeface="+mn-ea"/>
                <a:cs typeface="+mn-cs"/>
              </a:rPr>
              <a:t>, ένα βιβλίο που δημοσίευσε το 1925, ο </a:t>
            </a:r>
            <a:r>
              <a:rPr lang="el-GR" sz="1200" b="0" i="0" u="none" strike="noStrike" kern="1200" baseline="0" dirty="0" err="1">
                <a:solidFill>
                  <a:schemeClr val="tx1"/>
                </a:solidFill>
                <a:latin typeface="+mn-lt"/>
                <a:ea typeface="+mn-ea"/>
                <a:cs typeface="+mn-cs"/>
              </a:rPr>
              <a:t>Keynes</a:t>
            </a:r>
            <a:r>
              <a:rPr lang="el-GR" sz="1200" b="0" i="0" u="none" strike="noStrike" kern="1200" baseline="0" dirty="0">
                <a:solidFill>
                  <a:schemeClr val="tx1"/>
                </a:solidFill>
                <a:latin typeface="+mn-lt"/>
                <a:ea typeface="+mn-ea"/>
                <a:cs typeface="+mn-cs"/>
              </a:rPr>
              <a:t> υποστήριξε τα εξής: Εάν η Βρετανία επρόκειτο να επιστρέψει στον χρυσό κανόνα, θα έπρεπε να το είχε κάνει σε χαμηλότερη τιμή νομίσματος σε όρους χρυσού. δηλαδή σε χαμηλότερη ονομαστική ισοτιμία από την προπολεμική ονομαστική ισοτιμία.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Ας υποθέσουμε ότι μια χώρα έχει επιλέξει να λειτουργεί με σταθερή συναλλαγματική ισοτιμία. Ας υποθέσουμε επίσης ότι οι χρηματοοικονομικοί επενδυτές αρχίζουν να πιστεύουν ότι μπορεί σύντομα να υπάρξει μια προσαρμογή της συναλλαγματικής ισοτιμίας - είτε μια υποτίμηση είτε μια στροφή σε κυμαινόμενες  συναλλαγματικές ισοτιμίες, συνοδευόμενη από μια υποτίμηση. Μόλις οι χρηματοπιστωτικές αγορές πιστέψουν ότι μπορεί να επέλθει μια υποτίμηση, η διατήρηση της συναλλαγματικής ισοτιμίας απαιτεί αύξηση —συχνά μεγάλη— του εγχώριου επιτοκίου</a:t>
            </a:r>
          </a:p>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TextBox 8"/>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8382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47675" y="3048000"/>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4495800"/>
            <a:ext cx="8153400" cy="68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Picture Placeholder 8"/>
          <p:cNvSpPr>
            <a:spLocks noGrp="1"/>
          </p:cNvSpPr>
          <p:nvPr>
            <p:ph type="pic" sz="quarter" idx="15"/>
          </p:nvPr>
        </p:nvSpPr>
        <p:spPr>
          <a:xfrm>
            <a:off x="457200" y="5486400"/>
            <a:ext cx="8229600" cy="457200"/>
          </a:xfrm>
        </p:spPr>
        <p:txBody>
          <a:bodyPr/>
          <a:lstStyle/>
          <a:p>
            <a:endParaRPr lang="en-IN"/>
          </a:p>
        </p:txBody>
      </p:sp>
    </p:spTree>
    <p:extLst>
      <p:ext uri="{BB962C8B-B14F-4D97-AF65-F5344CB8AC3E}">
        <p14:creationId xmlns:p14="http://schemas.microsoft.com/office/powerpoint/2010/main" xmlns="" val="2058026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8382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47675" y="2771775"/>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686175"/>
            <a:ext cx="8153400" cy="68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5"/>
          </p:nvPr>
        </p:nvSpPr>
        <p:spPr>
          <a:xfrm>
            <a:off x="457200" y="5029200"/>
            <a:ext cx="8153400" cy="76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xmlns="" val="1836351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609600" y="41148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83790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3754704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855126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5/21/2022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7" name="TextBox 6"/>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3711136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3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solidFill>
                <a:prstClr val="black"/>
              </a:solidFill>
            </a:endParaRPr>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5/21/2022</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14" name="Content Placeholder 16"/>
          <p:cNvSpPr>
            <a:spLocks noGrp="1"/>
          </p:cNvSpPr>
          <p:nvPr>
            <p:ph sz="quarter" idx="19" hasCustomPrompt="1"/>
          </p:nvPr>
        </p:nvSpPr>
        <p:spPr>
          <a:xfrm>
            <a:off x="2906049" y="6416475"/>
            <a:ext cx="5943600" cy="184666"/>
          </a:xfrm>
          <a:prstGeom prst="rect">
            <a:avLst/>
          </a:prstGeom>
        </p:spPr>
        <p:txBody>
          <a:bodyPr wrap="square" lIns="0" tIns="0" rIns="0" bIns="0">
            <a:spAutoFit/>
          </a:bodyPr>
          <a:lstStyle>
            <a:lvl1pPr marL="0" indent="0" eaLnBrk="1" fontAlgn="auto" hangingPunct="1">
              <a:spcBef>
                <a:spcPts val="0"/>
              </a:spcBef>
              <a:spcAft>
                <a:spcPts val="0"/>
              </a:spcAft>
              <a:buNone/>
              <a:defRPr sz="1200">
                <a:latin typeface="Verdana" panose="020B0604030504040204" pitchFamily="34" charset="0"/>
                <a:ea typeface="Verdana" panose="020B0604030504040204" pitchFamily="34" charset="0"/>
                <a:cs typeface="Verdana" panose="020B0604030504040204" pitchFamily="34" charset="0"/>
              </a:defRPr>
            </a:lvl1pPr>
            <a:lvl2pPr marL="457200" indent="0">
              <a:buNone/>
              <a:defRPr sz="1200">
                <a:latin typeface="Verdana" panose="020B0604030504040204" pitchFamily="34" charset="0"/>
                <a:ea typeface="Verdana" panose="020B0604030504040204" pitchFamily="34" charset="0"/>
                <a:cs typeface="Verdana" panose="020B0604030504040204" pitchFamily="34" charset="0"/>
              </a:defRPr>
            </a:lvl2pPr>
            <a:lvl3pPr marL="914400" indent="0">
              <a:buNone/>
              <a:defRPr sz="1200">
                <a:latin typeface="Verdana" panose="020B0604030504040204" pitchFamily="34" charset="0"/>
                <a:ea typeface="Verdana" panose="020B0604030504040204" pitchFamily="34" charset="0"/>
                <a:cs typeface="Verdana" panose="020B0604030504040204" pitchFamily="34" charset="0"/>
              </a:defRPr>
            </a:lvl3pPr>
            <a:lvl4pPr marL="1371600" indent="0">
              <a:buNone/>
              <a:defRPr sz="1200">
                <a:latin typeface="Verdana" panose="020B0604030504040204" pitchFamily="34" charset="0"/>
                <a:ea typeface="Verdana" panose="020B0604030504040204" pitchFamily="34" charset="0"/>
                <a:cs typeface="Verdana" panose="020B0604030504040204" pitchFamily="34" charset="0"/>
              </a:defRPr>
            </a:lvl4pPr>
            <a:lvl5pPr marL="1828800" indent="0">
              <a:buNone/>
              <a:defRPr sz="1200">
                <a:latin typeface="Verdana" panose="020B0604030504040204" pitchFamily="34" charset="0"/>
                <a:ea typeface="Verdana" panose="020B0604030504040204" pitchFamily="34" charset="0"/>
                <a:cs typeface="Verdana" panose="020B0604030504040204" pitchFamily="34" charset="0"/>
              </a:defRPr>
            </a:lvl5pPr>
          </a:lstStyle>
          <a:p>
            <a:pPr eaLnBrk="1" fontAlgn="auto" hangingPunct="1">
              <a:spcBef>
                <a:spcPts val="0"/>
              </a:spcBef>
              <a:spcAft>
                <a:spcPts val="0"/>
              </a:spcAft>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IN" sz="1200" dirty="0">
                <a:latin typeface="Verdana" panose="020B0604030504040204" pitchFamily="34" charset="0"/>
                <a:ea typeface="Verdana" panose="020B0604030504040204" pitchFamily="34" charset="0"/>
                <a:cs typeface="Verdana" panose="020B0604030504040204" pitchFamily="34" charset="0"/>
              </a:rPr>
              <a:t>2021, 2017, 2013</a:t>
            </a:r>
            <a:r>
              <a:rPr lang="en-US" altLang="en-US" sz="120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
        <p:nvSpPr>
          <p:cNvPr id="3" name="Picture Placeholder 2"/>
          <p:cNvSpPr>
            <a:spLocks noGrp="1"/>
          </p:cNvSpPr>
          <p:nvPr>
            <p:ph type="pic" sz="quarter" idx="20"/>
          </p:nvPr>
        </p:nvSpPr>
        <p:spPr>
          <a:xfrm>
            <a:off x="762000" y="2057400"/>
            <a:ext cx="3429000" cy="3657600"/>
          </a:xfrm>
        </p:spPr>
        <p:txBody>
          <a:bodyPr/>
          <a:lstStyle/>
          <a:p>
            <a:endParaRPr lang="en-IN"/>
          </a:p>
        </p:txBody>
      </p:sp>
    </p:spTree>
    <p:extLst>
      <p:ext uri="{BB962C8B-B14F-4D97-AF65-F5344CB8AC3E}">
        <p14:creationId xmlns:p14="http://schemas.microsoft.com/office/powerpoint/2010/main" xmlns="" val="3240405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5/21/2022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5/21/2022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2" name="TextBox 11"/>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p:cNvSpPr>
            <a:spLocks noGrp="1"/>
          </p:cNvSpPr>
          <p:nvPr>
            <p:ph idx="18"/>
          </p:nvPr>
        </p:nvSpPr>
        <p:spPr>
          <a:xfrm>
            <a:off x="762000" y="4953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914400" y="51054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1066800" y="52578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1219200" y="5410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2"/>
          <p:cNvSpPr>
            <a:spLocks noGrp="1"/>
          </p:cNvSpPr>
          <p:nvPr>
            <p:ph idx="22"/>
          </p:nvPr>
        </p:nvSpPr>
        <p:spPr>
          <a:xfrm>
            <a:off x="1371600" y="5562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p:cNvSpPr>
            <a:spLocks noGrp="1"/>
          </p:cNvSpPr>
          <p:nvPr>
            <p:ph idx="23"/>
          </p:nvPr>
        </p:nvSpPr>
        <p:spPr>
          <a:xfrm>
            <a:off x="1524000" y="5715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22596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2302139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9" name="TextBox 8"/>
          <p:cNvSpPr txBox="1"/>
          <p:nvPr userDrawn="1"/>
        </p:nvSpPr>
        <p:spPr>
          <a:xfrm>
            <a:off x="1532389" y="6378267"/>
            <a:ext cx="7162800" cy="276999"/>
          </a:xfrm>
          <a:prstGeom prst="rect">
            <a:avLst/>
          </a:prstGeom>
          <a:noFill/>
        </p:spPr>
        <p:txBody>
          <a:bodyPr wrap="square" rtlCol="0">
            <a:spAutoFit/>
          </a:bodyPr>
          <a:lstStyle/>
          <a:p>
            <a:pPr algn="r"/>
            <a:r>
              <a:rPr lang="en-IN" sz="1200" dirty="0">
                <a:latin typeface="Verdana" panose="020B0604030504040204" pitchFamily="34" charset="0"/>
                <a:ea typeface="Verdana" panose="020B0604030504040204" pitchFamily="34" charset="0"/>
                <a:cs typeface="Verdana" panose="020B0604030504040204" pitchFamily="34" charset="0"/>
              </a:rPr>
              <a:t>Copyright © 2021, 2017, 2013 Pearson Education, Inc. All Rights Reserved</a:t>
            </a:r>
          </a:p>
        </p:txBody>
      </p:sp>
      <p:pic>
        <p:nvPicPr>
          <p:cNvPr id="10" name="Picture 9" descr="Pearson Logo"/>
          <p:cNvPicPr>
            <a:picLocks noChangeAspect="1"/>
          </p:cNvPicPr>
          <p:nvPr userDrawn="1"/>
        </p:nvPicPr>
        <p:blipFill>
          <a:blip r:embed="rId18"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62" r:id="rId8"/>
    <p:sldLayoutId id="2147483661" r:id="rId9"/>
    <p:sldLayoutId id="2147483665" r:id="rId10"/>
    <p:sldLayoutId id="2147483666" r:id="rId11"/>
    <p:sldLayoutId id="2147483663" r:id="rId12"/>
    <p:sldLayoutId id="2147483651" r:id="rId13"/>
    <p:sldLayoutId id="2147483654" r:id="rId14"/>
    <p:sldLayoutId id="2147483655" r:id="rId15"/>
    <p:sldLayoutId id="2147483668" r:id="rId16"/>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82022"/>
            <a:ext cx="8229600" cy="557174"/>
          </a:xfrm>
        </p:spPr>
        <p:txBody>
          <a:bodyPr>
            <a:noAutofit/>
          </a:bodyPr>
          <a:lstStyle/>
          <a:p>
            <a:r>
              <a:rPr lang="el-GR" sz="3600" dirty="0">
                <a:latin typeface="+mj-lt"/>
              </a:rPr>
              <a:t>Μακροοικονομική</a:t>
            </a:r>
            <a:endParaRPr lang="en-IN" sz="3600" dirty="0">
              <a:latin typeface="+mj-lt"/>
            </a:endParaRPr>
          </a:p>
        </p:txBody>
      </p:sp>
      <p:sp>
        <p:nvSpPr>
          <p:cNvPr id="3" name="Text Placeholder 2"/>
          <p:cNvSpPr>
            <a:spLocks noGrp="1"/>
          </p:cNvSpPr>
          <p:nvPr>
            <p:ph type="body" sz="quarter" idx="13"/>
          </p:nvPr>
        </p:nvSpPr>
        <p:spPr>
          <a:xfrm>
            <a:off x="457200" y="762000"/>
            <a:ext cx="8229600" cy="381000"/>
          </a:xfrm>
        </p:spPr>
        <p:txBody>
          <a:bodyPr>
            <a:noAutofit/>
          </a:bodyPr>
          <a:lstStyle/>
          <a:p>
            <a:r>
              <a:rPr lang="el-GR" dirty="0"/>
              <a:t>Όγδοη Έκδοση</a:t>
            </a:r>
            <a:endParaRPr lang="en-US" dirty="0"/>
          </a:p>
        </p:txBody>
      </p:sp>
      <p:sp>
        <p:nvSpPr>
          <p:cNvPr id="10" name="Text Placeholder 1">
            <a:extLst>
              <a:ext uri="{FF2B5EF4-FFF2-40B4-BE49-F238E27FC236}">
                <a16:creationId xmlns:a16="http://schemas.microsoft.com/office/drawing/2014/main" xmlns="" id="{B90BF7CC-C13E-4975-9A72-17609AD86A49}"/>
              </a:ext>
            </a:extLst>
          </p:cNvPr>
          <p:cNvSpPr>
            <a:spLocks noGrp="1"/>
          </p:cNvSpPr>
          <p:nvPr>
            <p:ph type="body" sz="quarter" idx="4294967295"/>
          </p:nvPr>
        </p:nvSpPr>
        <p:spPr>
          <a:xfrm>
            <a:off x="4581525" y="2828925"/>
            <a:ext cx="4114800" cy="558800"/>
          </a:xfrm>
        </p:spPr>
        <p:txBody>
          <a:bodyPr wrap="square">
            <a:noAutofit/>
          </a:bodyPr>
          <a:lstStyle/>
          <a:p>
            <a:pPr marL="0" indent="0" algn="ctr">
              <a:buNone/>
            </a:pPr>
            <a:r>
              <a:rPr lang="el-GR" sz="3200" dirty="0">
                <a:solidFill>
                  <a:schemeClr val="tx1"/>
                </a:solidFill>
              </a:rPr>
              <a:t>Κεφάλαιο 20</a:t>
            </a:r>
            <a:endParaRPr lang="en-US" sz="3200" dirty="0">
              <a:solidFill>
                <a:schemeClr val="tx1"/>
              </a:solidFill>
            </a:endParaRPr>
          </a:p>
        </p:txBody>
      </p:sp>
      <p:sp>
        <p:nvSpPr>
          <p:cNvPr id="4" name="Text Placeholder 3"/>
          <p:cNvSpPr>
            <a:spLocks noGrp="1"/>
          </p:cNvSpPr>
          <p:nvPr>
            <p:ph type="body" sz="quarter" idx="14"/>
          </p:nvPr>
        </p:nvSpPr>
        <p:spPr>
          <a:xfrm>
            <a:off x="4572000" y="3495675"/>
            <a:ext cx="4114800" cy="466725"/>
          </a:xfrm>
        </p:spPr>
        <p:txBody>
          <a:bodyPr vert="horz" wrap="square" lIns="0" tIns="0" rIns="0" bIns="0" rtlCol="0" anchor="ctr">
            <a:noAutofit/>
          </a:bodyPr>
          <a:lstStyle/>
          <a:p>
            <a:pPr algn="ctr"/>
            <a:r>
              <a:rPr lang="el-GR" sz="2000" dirty="0">
                <a:ea typeface="ヒラギノ角ゴ Pro W3" pitchFamily="-84" charset="-128"/>
              </a:rPr>
              <a:t>Συστήματα Συναλλαγματικών Ισοτιμιών</a:t>
            </a:r>
            <a:endParaRPr lang="en-US" sz="2000" dirty="0"/>
          </a:p>
        </p:txBody>
      </p:sp>
      <p:pic>
        <p:nvPicPr>
          <p:cNvPr id="12" name="Picture Placeholder 11" descr="Front Cover: Macroeconomics, Eighth Edition by Olivier Blanchard">
            <a:extLst>
              <a:ext uri="{FF2B5EF4-FFF2-40B4-BE49-F238E27FC236}">
                <a16:creationId xmlns:a16="http://schemas.microsoft.com/office/drawing/2014/main" xmlns="" id="{4B7C0549-CC8A-406F-AE51-9FCA19C1137C}"/>
              </a:ext>
            </a:extLst>
          </p:cNvPr>
          <p:cNvPicPr>
            <a:picLocks noGrp="1" noChangeAspect="1"/>
          </p:cNvPicPr>
          <p:nvPr>
            <p:ph type="pic" sz="quarter" idx="20"/>
          </p:nvPr>
        </p:nvPicPr>
        <p:blipFill>
          <a:blip r:embed="rId3" cstate="print">
            <a:extLst>
              <a:ext uri="{28A0092B-C50C-407E-A947-70E740481C1C}">
                <a14:useLocalDpi xmlns:a14="http://schemas.microsoft.com/office/drawing/2010/main" xmlns="" val="0"/>
              </a:ext>
            </a:extLst>
          </a:blip>
          <a:stretch>
            <a:fillRect/>
          </a:stretch>
        </p:blipFill>
        <p:spPr>
          <a:xfrm>
            <a:off x="457200" y="1268227"/>
            <a:ext cx="4037479" cy="5046848"/>
          </a:xfrm>
          <a:prstGeom prst="rect">
            <a:avLst/>
          </a:prstGeom>
        </p:spPr>
      </p:pic>
      <p:sp>
        <p:nvSpPr>
          <p:cNvPr id="9" name="Text Placeholder 1">
            <a:extLst>
              <a:ext uri="{FF2B5EF4-FFF2-40B4-BE49-F238E27FC236}">
                <a16:creationId xmlns:a16="http://schemas.microsoft.com/office/drawing/2014/main" xmlns="" id="{B90BF7CC-C13E-4975-9A72-17609AD86A49}"/>
              </a:ext>
            </a:extLst>
          </p:cNvPr>
          <p:cNvSpPr>
            <a:spLocks noGrp="1"/>
          </p:cNvSpPr>
          <p:nvPr>
            <p:ph type="body" sz="quarter" idx="4294967295"/>
          </p:nvPr>
        </p:nvSpPr>
        <p:spPr>
          <a:xfrm>
            <a:off x="2819400" y="6410324"/>
            <a:ext cx="5943600" cy="219075"/>
          </a:xfrm>
        </p:spPr>
        <p:txBody>
          <a:bodyPr wrap="square">
            <a:noAutofit/>
          </a:bodyPr>
          <a:lstStyle/>
          <a:p>
            <a:pPr marL="0" indent="0">
              <a:spcBef>
                <a:spcPts val="0"/>
              </a:spcBef>
              <a:buNone/>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IN" sz="1200" dirty="0">
                <a:latin typeface="Verdana" panose="020B0604030504040204" pitchFamily="34" charset="0"/>
                <a:ea typeface="Verdana" panose="020B0604030504040204" pitchFamily="34" charset="0"/>
                <a:cs typeface="Verdana" panose="020B0604030504040204" pitchFamily="34" charset="0"/>
              </a:rPr>
              <a:t>2021, 2017, 2013</a:t>
            </a:r>
            <a:r>
              <a:rPr lang="en-US" altLang="en-US" sz="120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Tree>
    <p:extLst>
      <p:ext uri="{BB962C8B-B14F-4D97-AF65-F5344CB8AC3E}">
        <p14:creationId xmlns:p14="http://schemas.microsoft.com/office/powerpoint/2010/main" xmlns="" val="4167371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20.2 </a:t>
            </a:r>
            <a:r>
              <a:rPr lang="el-GR" sz="2800" dirty="0">
                <a:latin typeface="+mj-lt"/>
              </a:rPr>
              <a:t>Συναλλαγματικές κρίσεις υπό σταθερές συναλλαγματικές ισοτιμίες</a:t>
            </a:r>
            <a:r>
              <a:rPr lang="en-IN" sz="2800" dirty="0">
                <a:latin typeface="+mj-lt"/>
              </a:rPr>
              <a:t> (</a:t>
            </a:r>
            <a:r>
              <a:rPr lang="el-GR" sz="2800" dirty="0">
                <a:latin typeface="+mj-lt"/>
              </a:rPr>
              <a:t>2</a:t>
            </a:r>
            <a:r>
              <a:rPr lang="en-IN" sz="2800" dirty="0">
                <a:latin typeface="+mj-lt"/>
              </a:rPr>
              <a:t> </a:t>
            </a:r>
            <a:r>
              <a:rPr lang="el-GR" sz="2800" dirty="0">
                <a:latin typeface="+mj-lt"/>
              </a:rPr>
              <a:t>από</a:t>
            </a:r>
            <a:r>
              <a:rPr lang="en-IN" sz="2800" dirty="0">
                <a:latin typeface="+mj-lt"/>
              </a:rPr>
              <a:t> 2) </a:t>
            </a:r>
            <a:endParaRPr lang="en-US" sz="2800" dirty="0">
              <a:latin typeface="+mj-lt"/>
            </a:endParaRPr>
          </a:p>
        </p:txBody>
      </p:sp>
      <p:sp>
        <p:nvSpPr>
          <p:cNvPr id="3" name="Content Placeholder 2"/>
          <p:cNvSpPr>
            <a:spLocks noGrp="1"/>
          </p:cNvSpPr>
          <p:nvPr>
            <p:ph idx="1"/>
          </p:nvPr>
        </p:nvSpPr>
        <p:spPr>
          <a:xfrm>
            <a:off x="457200" y="1600200"/>
            <a:ext cx="8229600" cy="2066453"/>
          </a:xfrm>
        </p:spPr>
        <p:txBody>
          <a:bodyPr wrap="square">
            <a:noAutofit/>
          </a:bodyPr>
          <a:lstStyle/>
          <a:p>
            <a:r>
              <a:rPr lang="el-GR" sz="2200" dirty="0">
                <a:ea typeface="ヒラギノ角ゴ Pro W3" pitchFamily="-84" charset="-128"/>
              </a:rPr>
              <a:t>Αντιμέτωπη με τις προσδοκίες για υποτίμηση, η κυβέρνηση έχει δυο εναλλακτικές</a:t>
            </a:r>
            <a:r>
              <a:rPr lang="en-US" sz="2200" dirty="0">
                <a:ea typeface="ヒラギノ角ゴ Pro W3" pitchFamily="-84" charset="-128"/>
              </a:rPr>
              <a:t>:</a:t>
            </a:r>
          </a:p>
          <a:p>
            <a:pPr lvl="1"/>
            <a:r>
              <a:rPr lang="el-GR" sz="2200" dirty="0">
                <a:ea typeface="ヒラギノ角ゴ Pro W3" pitchFamily="-84" charset="-128"/>
              </a:rPr>
              <a:t>Να υποκύψει και να υποτιμήσει, ή</a:t>
            </a:r>
          </a:p>
          <a:p>
            <a:pPr lvl="1"/>
            <a:r>
              <a:rPr lang="el-GR" sz="2200" dirty="0">
                <a:ea typeface="ヒラギノ角ゴ Pro W3" pitchFamily="-84" charset="-128"/>
              </a:rPr>
              <a:t>Να αγωνιστεί για τη διατήρηση της ισοτιμίας, εις βάρος  υψηλών επιτοκίων και μιας πιθανής ύφεσης.</a:t>
            </a:r>
            <a:endParaRPr lang="en-US" sz="2200" dirty="0">
              <a:ea typeface="ヒラギノ角ゴ Pro W3" pitchFamily="-84" charset="-128"/>
            </a:endParaRPr>
          </a:p>
        </p:txBody>
      </p:sp>
    </p:spTree>
    <p:extLst>
      <p:ext uri="{BB962C8B-B14F-4D97-AF65-F5344CB8AC3E}">
        <p14:creationId xmlns:p14="http://schemas.microsoft.com/office/powerpoint/2010/main" xmlns="" val="1914968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l-GR" sz="2800" dirty="0">
                <a:latin typeface="+mj-lt"/>
              </a:rPr>
              <a:t>ΠΛΑΙΣΙΟ ΕΠΙΚΕΝΤΡΩΣΗΣ</a:t>
            </a:r>
            <a:r>
              <a:rPr lang="en-IN" sz="2800" dirty="0">
                <a:latin typeface="+mj-lt"/>
              </a:rPr>
              <a:t>: </a:t>
            </a:r>
            <a:r>
              <a:rPr lang="el-GR" sz="2800" dirty="0">
                <a:latin typeface="+mj-lt"/>
              </a:rPr>
              <a:t>Η κρίση του ΕΝΣ το 1992</a:t>
            </a:r>
            <a:endParaRPr lang="en-US" sz="2800" dirty="0">
              <a:latin typeface="+mj-lt"/>
            </a:endParaRPr>
          </a:p>
        </p:txBody>
      </p:sp>
      <p:sp>
        <p:nvSpPr>
          <p:cNvPr id="4" name="Content Placeholder 3"/>
          <p:cNvSpPr>
            <a:spLocks noGrp="1"/>
          </p:cNvSpPr>
          <p:nvPr>
            <p:ph idx="13"/>
          </p:nvPr>
        </p:nvSpPr>
        <p:spPr>
          <a:xfrm>
            <a:off x="457200" y="990600"/>
            <a:ext cx="8229600" cy="963966"/>
          </a:xfrm>
        </p:spPr>
        <p:txBody>
          <a:bodyPr/>
          <a:lstStyle/>
          <a:p>
            <a:pPr marL="0" indent="0">
              <a:buNone/>
            </a:pPr>
            <a:r>
              <a:rPr lang="el-GR" sz="2000" b="1" dirty="0"/>
              <a:t>Σχήμα</a:t>
            </a:r>
            <a:r>
              <a:rPr lang="en-US" sz="2000" b="1" dirty="0"/>
              <a:t> 1 </a:t>
            </a:r>
            <a:r>
              <a:rPr lang="el-GR" sz="2000" dirty="0"/>
              <a:t>Συναλλαγματικές ισοτιμίες επιλεγμένων Ευρωπαϊκών χωρών ως προς το </a:t>
            </a:r>
            <a:r>
              <a:rPr lang="el-GR" sz="2000" dirty="0" smtClean="0"/>
              <a:t>Γερμανικό Μάρκο</a:t>
            </a:r>
            <a:r>
              <a:rPr lang="en-US" sz="2000" dirty="0" smtClean="0"/>
              <a:t>, </a:t>
            </a:r>
            <a:r>
              <a:rPr lang="el-GR" sz="2000" dirty="0"/>
              <a:t>Ιανουάριος</a:t>
            </a:r>
            <a:r>
              <a:rPr lang="en-US" sz="2000" dirty="0"/>
              <a:t> 1992 </a:t>
            </a:r>
            <a:r>
              <a:rPr lang="el-GR" sz="2000" dirty="0" smtClean="0"/>
              <a:t>- </a:t>
            </a:r>
            <a:r>
              <a:rPr lang="el-GR" sz="2000" dirty="0"/>
              <a:t>Δεκέμβριος</a:t>
            </a:r>
            <a:r>
              <a:rPr lang="en-US" sz="2000" dirty="0"/>
              <a:t> 1993</a:t>
            </a:r>
          </a:p>
        </p:txBody>
      </p:sp>
      <p:sp>
        <p:nvSpPr>
          <p:cNvPr id="6" name="Content Placeholder 5"/>
          <p:cNvSpPr>
            <a:spLocks noGrp="1"/>
          </p:cNvSpPr>
          <p:nvPr>
            <p:ph sz="quarter" idx="14"/>
          </p:nvPr>
        </p:nvSpPr>
        <p:spPr>
          <a:xfrm>
            <a:off x="457200" y="6017802"/>
            <a:ext cx="8229600" cy="306798"/>
          </a:xfrm>
        </p:spPr>
        <p:txBody>
          <a:bodyPr/>
          <a:lstStyle/>
          <a:p>
            <a:pPr marL="0" indent="0">
              <a:buNone/>
            </a:pPr>
            <a:r>
              <a:rPr lang="el-GR" sz="1200" i="1" dirty="0" smtClean="0"/>
              <a:t>Πηγή</a:t>
            </a:r>
            <a:r>
              <a:rPr lang="en-IN" sz="1200" i="1" dirty="0" smtClean="0"/>
              <a:t>: </a:t>
            </a:r>
            <a:r>
              <a:rPr lang="en-IN" sz="1200" spc="-200" dirty="0"/>
              <a:t>I M </a:t>
            </a:r>
            <a:r>
              <a:rPr lang="en-IN" sz="1200" dirty="0"/>
              <a:t>F database.</a:t>
            </a:r>
          </a:p>
        </p:txBody>
      </p:sp>
      <p:pic>
        <p:nvPicPr>
          <p:cNvPr id="1026" name="Picture 2"/>
          <p:cNvPicPr>
            <a:picLocks noChangeAspect="1" noChangeArrowheads="1"/>
          </p:cNvPicPr>
          <p:nvPr/>
        </p:nvPicPr>
        <p:blipFill>
          <a:blip r:embed="rId3" cstate="print"/>
          <a:srcRect/>
          <a:stretch>
            <a:fillRect/>
          </a:stretch>
        </p:blipFill>
        <p:spPr bwMode="auto">
          <a:xfrm>
            <a:off x="990600" y="1676400"/>
            <a:ext cx="7353300" cy="4158983"/>
          </a:xfrm>
          <a:prstGeom prst="rect">
            <a:avLst/>
          </a:prstGeom>
          <a:noFill/>
          <a:ln w="9525">
            <a:noFill/>
            <a:miter lim="800000"/>
            <a:headEnd/>
            <a:tailEnd/>
          </a:ln>
        </p:spPr>
      </p:pic>
    </p:spTree>
    <p:extLst>
      <p:ext uri="{BB962C8B-B14F-4D97-AF65-F5344CB8AC3E}">
        <p14:creationId xmlns:p14="http://schemas.microsoft.com/office/powerpoint/2010/main" xmlns="" val="1543662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2662"/>
          </a:xfrm>
        </p:spPr>
        <p:txBody>
          <a:bodyPr wrap="square">
            <a:spAutoFit/>
          </a:bodyPr>
          <a:lstStyle/>
          <a:p>
            <a:r>
              <a:rPr lang="en-IN" sz="2800" dirty="0">
                <a:latin typeface="+mj-lt"/>
              </a:rPr>
              <a:t>20.3 </a:t>
            </a:r>
            <a:r>
              <a:rPr lang="el-GR" sz="2800" dirty="0">
                <a:latin typeface="+mj-lt"/>
              </a:rPr>
              <a:t>Διακυμάνσεις συναλλαγματικών ισοτιμιών υπό κυμαινόμενες συναλλαγματικές ισοτιμίες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1 </a:t>
            </a:r>
            <a:r>
              <a:rPr lang="el-GR" sz="2800" dirty="0">
                <a:latin typeface="+mj-lt"/>
              </a:rPr>
              <a:t>από</a:t>
            </a:r>
            <a:r>
              <a:rPr lang="en-IN" sz="2800" dirty="0">
                <a:latin typeface="+mj-lt"/>
              </a:rPr>
              <a:t> 2)</a:t>
            </a:r>
            <a:endParaRPr lang="en-US" sz="2800" dirty="0">
              <a:latin typeface="+mj-lt"/>
            </a:endParaRPr>
          </a:p>
        </p:txBody>
      </p:sp>
      <p:sp>
        <p:nvSpPr>
          <p:cNvPr id="4" name="Content Placeholder 3"/>
          <p:cNvSpPr>
            <a:spLocks noGrp="1"/>
          </p:cNvSpPr>
          <p:nvPr>
            <p:ph idx="1"/>
          </p:nvPr>
        </p:nvSpPr>
        <p:spPr>
          <a:xfrm>
            <a:off x="457200" y="1473322"/>
            <a:ext cx="8229600" cy="355478"/>
          </a:xfrm>
        </p:spPr>
        <p:txBody>
          <a:bodyPr/>
          <a:lstStyle/>
          <a:p>
            <a:r>
              <a:rPr lang="el-GR" sz="2000" dirty="0">
                <a:ea typeface="ヒラギノ角ゴ Pro W3" pitchFamily="-84" charset="-128"/>
              </a:rPr>
              <a:t>Θυμηθείτε τη συνθήκη ισοτιμίας επιτοκίων (Κεφάλαιο 1</a:t>
            </a:r>
            <a:r>
              <a:rPr lang="en-US" sz="2000" dirty="0">
                <a:ea typeface="ヒラギノ角ゴ Pro W3" pitchFamily="-84" charset="-128"/>
              </a:rPr>
              <a:t>7.2):</a:t>
            </a:r>
          </a:p>
        </p:txBody>
      </p:sp>
      <mc:AlternateContent xmlns:mc="http://schemas.openxmlformats.org/markup-compatibility/2006">
        <mc:Choice xmlns:a14="http://schemas.microsoft.com/office/drawing/2010/main" xmlns="" Requires="a14">
          <p:sp>
            <p:nvSpPr>
              <p:cNvPr id="7" name="Object 6"/>
              <p:cNvSpPr txBox="1"/>
              <p:nvPr/>
            </p:nvSpPr>
            <p:spPr>
              <a:xfrm>
                <a:off x="3417782" y="1837854"/>
                <a:ext cx="2754418" cy="775266"/>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e>
                      </m:d>
                      <m:d>
                        <m:dPr>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num>
                            <m:den>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den>
                          </m:f>
                        </m:e>
                      </m:d>
                    </m:oMath>
                  </m:oMathPara>
                </a14:m>
                <a:endParaRPr lang="en-US" dirty="0"/>
              </a:p>
            </p:txBody>
          </p:sp>
        </mc:Choice>
        <mc:Fallback>
          <p:sp>
            <p:nvSpPr>
              <p:cNvPr id="7" name="Object 6"/>
              <p:cNvSpPr txBox="1">
                <a:spLocks noRot="1" noChangeAspect="1" noMove="1" noResize="1" noEditPoints="1" noAdjustHandles="1" noChangeArrowheads="1" noChangeShapeType="1" noTextEdit="1"/>
              </p:cNvSpPr>
              <p:nvPr/>
            </p:nvSpPr>
            <p:spPr>
              <a:xfrm>
                <a:off x="3417782" y="1837854"/>
                <a:ext cx="2754418" cy="775266"/>
              </a:xfrm>
              <a:prstGeom prst="rect">
                <a:avLst/>
              </a:prstGeom>
              <a:blipFill>
                <a:blip r:embed="rId3" cstate="print"/>
                <a:stretch>
                  <a:fillRect/>
                </a:stretch>
              </a:blipFill>
            </p:spPr>
            <p:txBody>
              <a:bodyPr/>
              <a:lstStyle/>
              <a:p>
                <a:r>
                  <a:rPr lang="en-US">
                    <a:noFill/>
                  </a:rPr>
                  <a:t> </a:t>
                </a:r>
              </a:p>
            </p:txBody>
          </p:sp>
        </mc:Fallback>
      </mc:AlternateContent>
      <p:sp>
        <p:nvSpPr>
          <p:cNvPr id="5" name="Content Placeholder 4"/>
          <p:cNvSpPr>
            <a:spLocks noGrp="1"/>
          </p:cNvSpPr>
          <p:nvPr>
            <p:ph idx="13"/>
          </p:nvPr>
        </p:nvSpPr>
        <p:spPr>
          <a:xfrm>
            <a:off x="447675" y="2819400"/>
            <a:ext cx="3209925" cy="428625"/>
          </a:xfrm>
        </p:spPr>
        <p:txBody>
          <a:bodyPr/>
          <a:lstStyle/>
          <a:p>
            <a:pPr>
              <a:spcBef>
                <a:spcPts val="1800"/>
              </a:spcBef>
            </a:pPr>
            <a:r>
              <a:rPr lang="el-GR" sz="2000" dirty="0">
                <a:ea typeface="ヒラギノ角ゴ Pro W3" pitchFamily="-84" charset="-128"/>
              </a:rPr>
              <a:t>Πολλαπλασιάζουμε </a:t>
            </a:r>
            <a:r>
              <a:rPr lang="el-GR" sz="2000" dirty="0" smtClean="0">
                <a:ea typeface="ヒラギノ角ゴ Pro W3" pitchFamily="-84" charset="-128"/>
              </a:rPr>
              <a:t>επί:</a:t>
            </a:r>
            <a:endParaRPr lang="en-US" sz="2000" dirty="0">
              <a:ea typeface="ヒラギノ角ゴ Pro W3" pitchFamily="-84" charset="-128"/>
            </a:endParaRPr>
          </a:p>
        </p:txBody>
      </p:sp>
      <mc:AlternateContent xmlns:mc="http://schemas.openxmlformats.org/markup-compatibility/2006">
        <mc:Choice xmlns:a14="http://schemas.microsoft.com/office/drawing/2010/main" xmlns="" Requires="a14">
          <p:sp>
            <p:nvSpPr>
              <p:cNvPr id="8" name="Object 7"/>
              <p:cNvSpPr txBox="1"/>
              <p:nvPr/>
            </p:nvSpPr>
            <p:spPr>
              <a:xfrm>
                <a:off x="3794724" y="2802511"/>
                <a:ext cx="472476" cy="427478"/>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oMath>
                  </m:oMathPara>
                </a14:m>
                <a:endParaRPr lang="en-US" dirty="0"/>
              </a:p>
            </p:txBody>
          </p:sp>
        </mc:Choice>
        <mc:Fallback>
          <p:sp>
            <p:nvSpPr>
              <p:cNvPr id="8" name="Object 7"/>
              <p:cNvSpPr txBox="1">
                <a:spLocks noRot="1" noChangeAspect="1" noMove="1" noResize="1" noEditPoints="1" noAdjustHandles="1" noChangeArrowheads="1" noChangeShapeType="1" noTextEdit="1"/>
              </p:cNvSpPr>
              <p:nvPr/>
            </p:nvSpPr>
            <p:spPr>
              <a:xfrm>
                <a:off x="3794724" y="2802511"/>
                <a:ext cx="472476" cy="427478"/>
              </a:xfrm>
              <a:prstGeom prst="rect">
                <a:avLst/>
              </a:prstGeom>
              <a:blipFill>
                <a:blip r:embed="rId4" cstate="print"/>
                <a:stretch>
                  <a:fillRect r="-1538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9" name="Object 8"/>
              <p:cNvSpPr txBox="1"/>
              <p:nvPr/>
            </p:nvSpPr>
            <p:spPr>
              <a:xfrm>
                <a:off x="2011439" y="3419381"/>
                <a:ext cx="5133823" cy="695419"/>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num>
                        <m:den>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den>
                      </m:f>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20</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4</m:t>
                          </m:r>
                        </m:e>
                      </m:d>
                    </m:oMath>
                  </m:oMathPara>
                </a14:m>
                <a:endParaRPr lang="en-US" dirty="0"/>
              </a:p>
            </p:txBody>
          </p:sp>
        </mc:Choice>
        <mc:Fallback>
          <p:sp>
            <p:nvSpPr>
              <p:cNvPr id="9" name="Object 8"/>
              <p:cNvSpPr txBox="1">
                <a:spLocks noRot="1" noChangeAspect="1" noMove="1" noResize="1" noEditPoints="1" noAdjustHandles="1" noChangeArrowheads="1" noChangeShapeType="1" noTextEdit="1"/>
              </p:cNvSpPr>
              <p:nvPr/>
            </p:nvSpPr>
            <p:spPr>
              <a:xfrm>
                <a:off x="2011439" y="3419381"/>
                <a:ext cx="5133823" cy="695419"/>
              </a:xfrm>
              <a:prstGeom prst="rect">
                <a:avLst/>
              </a:prstGeom>
              <a:blipFill>
                <a:blip r:embed="rId5" cstate="print"/>
                <a:stretch>
                  <a:fillRect/>
                </a:stretch>
              </a:blipFill>
            </p:spPr>
            <p:txBody>
              <a:bodyPr/>
              <a:lstStyle/>
              <a:p>
                <a:r>
                  <a:rPr lang="en-US">
                    <a:noFill/>
                  </a:rPr>
                  <a:t> </a:t>
                </a:r>
              </a:p>
            </p:txBody>
          </p:sp>
        </mc:Fallback>
      </mc:AlternateContent>
      <p:sp>
        <p:nvSpPr>
          <p:cNvPr id="3" name="Content Placeholder 2"/>
          <p:cNvSpPr>
            <a:spLocks noGrp="1"/>
          </p:cNvSpPr>
          <p:nvPr>
            <p:ph sz="quarter" idx="15"/>
          </p:nvPr>
        </p:nvSpPr>
        <p:spPr>
          <a:xfrm>
            <a:off x="457200" y="4800600"/>
            <a:ext cx="8229600" cy="762000"/>
          </a:xfrm>
        </p:spPr>
        <p:txBody>
          <a:bodyPr/>
          <a:lstStyle/>
          <a:p>
            <a:r>
              <a:rPr lang="el-GR" sz="2000" dirty="0" smtClean="0">
                <a:ea typeface="ヒラギノ角ゴ Pro W3" pitchFamily="-84" charset="-128"/>
              </a:rPr>
              <a:t>Επιλύουμε ως προς την </a:t>
            </a:r>
            <a:r>
              <a:rPr lang="el-GR" sz="2000" dirty="0">
                <a:ea typeface="ヒラギノ角ゴ Pro W3" pitchFamily="-84" charset="-128"/>
              </a:rPr>
              <a:t>αναμενόμενη συναλλαγματική ισοτιμία</a:t>
            </a:r>
            <a:r>
              <a:rPr lang="en-US" sz="20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14" name="Object 13"/>
              <p:cNvSpPr txBox="1"/>
              <p:nvPr/>
            </p:nvSpPr>
            <p:spPr>
              <a:xfrm>
                <a:off x="1910101" y="5315049"/>
                <a:ext cx="5336498" cy="780951"/>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e>
                          </m:d>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𝑛</m:t>
                                  </m:r>
                                </m:sub>
                                <m:sup>
                                  <m:r>
                                    <a:rPr lang="en-US" i="1">
                                      <a:solidFill>
                                        <a:srgbClr val="000000"/>
                                      </a:solidFill>
                                      <a:latin typeface="Cambria Math" panose="02040503050406030204" pitchFamily="18" charset="0"/>
                                    </a:rPr>
                                    <m:t>𝑒</m:t>
                                  </m:r>
                                </m:sup>
                              </m:sSubSup>
                            </m:e>
                          </m:d>
                        </m:num>
                        <m:den>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e>
                          </m:d>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sup>
                              </m:sSubSup>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𝑛</m:t>
                                  </m:r>
                                </m:sub>
                                <m: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sup>
                              </m:sSubSup>
                            </m:e>
                          </m:d>
                        </m:den>
                      </m:f>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𝑛</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20</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5</m:t>
                          </m:r>
                        </m:e>
                      </m:d>
                    </m:oMath>
                  </m:oMathPara>
                </a14:m>
                <a:endParaRPr lang="en-US" dirty="0"/>
              </a:p>
            </p:txBody>
          </p:sp>
        </mc:Choice>
        <mc:Fallback>
          <p:sp>
            <p:nvSpPr>
              <p:cNvPr id="14" name="Object 13"/>
              <p:cNvSpPr txBox="1">
                <a:spLocks noRot="1" noChangeAspect="1" noMove="1" noResize="1" noEditPoints="1" noAdjustHandles="1" noChangeArrowheads="1" noChangeShapeType="1" noTextEdit="1"/>
              </p:cNvSpPr>
              <p:nvPr/>
            </p:nvSpPr>
            <p:spPr>
              <a:xfrm>
                <a:off x="1910101" y="5315049"/>
                <a:ext cx="5336498" cy="780951"/>
              </a:xfrm>
              <a:prstGeom prst="rect">
                <a:avLst/>
              </a:prstGeom>
              <a:blipFill>
                <a:blip r:embed="rId6"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2122326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2662"/>
          </a:xfrm>
        </p:spPr>
        <p:txBody>
          <a:bodyPr wrap="square">
            <a:spAutoFit/>
          </a:bodyPr>
          <a:lstStyle/>
          <a:p>
            <a:r>
              <a:rPr lang="en-IN" sz="2800" dirty="0">
                <a:latin typeface="+mj-lt"/>
              </a:rPr>
              <a:t>20.3 </a:t>
            </a:r>
            <a:r>
              <a:rPr lang="el-GR" sz="2800" dirty="0">
                <a:latin typeface="+mj-lt"/>
              </a:rPr>
              <a:t>Διακυμάνσεις συναλλαγματικών ισοτιμιών υπό κυμαινόμενες συναλλαγματικές ισοτιμίες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l-GR" sz="2800" dirty="0">
                <a:latin typeface="+mj-lt"/>
              </a:rPr>
              <a:t>2</a:t>
            </a:r>
            <a:r>
              <a:rPr lang="en-IN" sz="2800" dirty="0">
                <a:latin typeface="+mj-lt"/>
              </a:rPr>
              <a:t> </a:t>
            </a:r>
            <a:r>
              <a:rPr lang="el-GR" sz="2800" dirty="0">
                <a:latin typeface="+mj-lt"/>
              </a:rPr>
              <a:t>από</a:t>
            </a:r>
            <a:r>
              <a:rPr lang="en-IN" sz="2800" dirty="0">
                <a:latin typeface="+mj-lt"/>
              </a:rPr>
              <a:t> 2) </a:t>
            </a:r>
            <a:endParaRPr lang="en-US" sz="2800" dirty="0">
              <a:latin typeface="+mj-lt"/>
            </a:endParaRPr>
          </a:p>
        </p:txBody>
      </p:sp>
      <p:sp>
        <p:nvSpPr>
          <p:cNvPr id="3" name="Content Placeholder 2"/>
          <p:cNvSpPr>
            <a:spLocks noGrp="1"/>
          </p:cNvSpPr>
          <p:nvPr>
            <p:ph idx="1"/>
          </p:nvPr>
        </p:nvSpPr>
        <p:spPr>
          <a:xfrm>
            <a:off x="457200" y="1748828"/>
            <a:ext cx="8229600" cy="4956772"/>
          </a:xfrm>
        </p:spPr>
        <p:txBody>
          <a:bodyPr wrap="square">
            <a:noAutofit/>
          </a:bodyPr>
          <a:lstStyle/>
          <a:p>
            <a:r>
              <a:rPr lang="el-GR" sz="1800" dirty="0">
                <a:ea typeface="ヒラギノ角ゴ Pro W3" pitchFamily="-84" charset="-128"/>
              </a:rPr>
              <a:t>Τι υποδηλώνει η Εξίσωση</a:t>
            </a:r>
            <a:r>
              <a:rPr lang="en-US" sz="1800" dirty="0">
                <a:ea typeface="ヒラギノ角ゴ Pro W3" pitchFamily="-84" charset="-128"/>
              </a:rPr>
              <a:t> (20.5):</a:t>
            </a:r>
          </a:p>
          <a:p>
            <a:pPr lvl="1"/>
            <a:r>
              <a:rPr lang="el-GR" sz="1800" dirty="0">
                <a:ea typeface="ヒラギノ角ゴ Pro W3" pitchFamily="-84" charset="-128"/>
              </a:rPr>
              <a:t>Το επίπεδο της σημερινής συναλλαγματικής ισοτιμίας θα κινηθεί ακριβώς παράλληλα με τη μελλοντική αναμενόμενη συναλλαγματική ισοτιμία.</a:t>
            </a:r>
          </a:p>
          <a:p>
            <a:pPr lvl="1"/>
            <a:r>
              <a:rPr lang="el-GR" sz="1800" dirty="0">
                <a:ea typeface="ヒラギノ角ゴ Pro W3" pitchFamily="-84" charset="-128"/>
              </a:rPr>
              <a:t>Η σημερινή συναλλαγματική ισοτιμία θα μεταβληθεί όταν τα μελλοντικά αναμενόμενα επιτόκια μεταβληθούν σε οποιαδήποτε χώρα.</a:t>
            </a:r>
          </a:p>
          <a:p>
            <a:pPr lvl="1"/>
            <a:r>
              <a:rPr lang="el-GR" sz="1800" dirty="0">
                <a:ea typeface="ヒラギノ角ゴ Pro W3" pitchFamily="-84" charset="-128"/>
              </a:rPr>
              <a:t>Επειδή η σημερινή συναλλαγματική ισοτιμία μεταβάλλεται με οποιαδήποτε αλλαγή στις προσδοκίες, η συναλλαγματική ισοτιμία θα είναι ασταθής, δηλαδή θα μεταβάλλεται συχνά και ίσως κατά πολύ.</a:t>
            </a:r>
            <a:endParaRPr lang="en-US" sz="1800" dirty="0">
              <a:ea typeface="ヒラギノ角ゴ Pro W3" pitchFamily="-84" charset="-128"/>
            </a:endParaRPr>
          </a:p>
          <a:p>
            <a:r>
              <a:rPr lang="el-GR" sz="1800" dirty="0">
                <a:ea typeface="ヒラギノ角ゴ Pro W3" pitchFamily="-84" charset="-128"/>
              </a:rPr>
              <a:t>Μια χώρα που αποφασίζει να λειτουργεί με κυμαινόμενες συναλλαγματικές ισοτιμίες πρέπει να αποδεχθεί το γεγονός ότι θα εκτεθεί σε σημαντικές διακυμάνσεις των συναλλαγματικών ισοτιμιών διαχρονικά</a:t>
            </a:r>
            <a:r>
              <a:rPr lang="en-US" sz="1800" dirty="0">
                <a:ea typeface="ヒラギノ角ゴ Pro W3" pitchFamily="-84" charset="-128"/>
              </a:rPr>
              <a:t>.</a:t>
            </a:r>
          </a:p>
        </p:txBody>
      </p:sp>
    </p:spTree>
    <p:extLst>
      <p:ext uri="{BB962C8B-B14F-4D97-AF65-F5344CB8AC3E}">
        <p14:creationId xmlns:p14="http://schemas.microsoft.com/office/powerpoint/2010/main" xmlns="" val="3539745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20.4 </a:t>
            </a:r>
            <a:r>
              <a:rPr lang="el-GR" sz="2800" dirty="0">
                <a:latin typeface="+mj-lt"/>
              </a:rPr>
              <a:t>Επιλογή μεταξύ συστημάτων συναλλαγματικών ισοτιμιών </a:t>
            </a:r>
            <a:r>
              <a:rPr lang="en-IN" sz="2800" dirty="0">
                <a:latin typeface="+mj-lt"/>
              </a:rPr>
              <a:t>(1 </a:t>
            </a:r>
            <a:r>
              <a:rPr lang="el-GR" sz="2800" dirty="0">
                <a:latin typeface="+mj-lt"/>
              </a:rPr>
              <a:t>από</a:t>
            </a:r>
            <a:r>
              <a:rPr lang="en-IN" sz="2800" dirty="0">
                <a:latin typeface="+mj-lt"/>
              </a:rPr>
              <a:t> 3)</a:t>
            </a:r>
            <a:endParaRPr lang="en-US" sz="2800" dirty="0">
              <a:latin typeface="+mj-lt"/>
            </a:endParaRPr>
          </a:p>
        </p:txBody>
      </p:sp>
      <p:sp>
        <p:nvSpPr>
          <p:cNvPr id="3" name="Content Placeholder 2"/>
          <p:cNvSpPr>
            <a:spLocks noGrp="1"/>
          </p:cNvSpPr>
          <p:nvPr>
            <p:ph idx="1"/>
          </p:nvPr>
        </p:nvSpPr>
        <p:spPr>
          <a:xfrm>
            <a:off x="457200" y="1362547"/>
            <a:ext cx="8229600" cy="4428653"/>
          </a:xfrm>
        </p:spPr>
        <p:txBody>
          <a:bodyPr wrap="square">
            <a:noAutofit/>
          </a:bodyPr>
          <a:lstStyle/>
          <a:p>
            <a:r>
              <a:rPr lang="el-GR" sz="1800" dirty="0">
                <a:ea typeface="ヒラギノ角ゴ Pro W3" pitchFamily="-84" charset="-128"/>
              </a:rPr>
              <a:t>Σύμφωνα με τον </a:t>
            </a:r>
            <a:r>
              <a:rPr lang="el-GR" sz="1800" dirty="0" err="1">
                <a:ea typeface="ヒラギノ角ゴ Pro W3" pitchFamily="-84" charset="-128"/>
              </a:rPr>
              <a:t>Robert</a:t>
            </a:r>
            <a:r>
              <a:rPr lang="el-GR" sz="1800" dirty="0">
                <a:ea typeface="ヒラギノ角ゴ Pro W3" pitchFamily="-84" charset="-128"/>
              </a:rPr>
              <a:t> </a:t>
            </a:r>
            <a:r>
              <a:rPr lang="el-GR" sz="1800" dirty="0" err="1">
                <a:ea typeface="ヒラギノ角ゴ Pro W3" pitchFamily="-84" charset="-128"/>
              </a:rPr>
              <a:t>Mundell</a:t>
            </a:r>
            <a:r>
              <a:rPr lang="el-GR" sz="1800" dirty="0">
                <a:ea typeface="ヒラギノ角ゴ Pro W3" pitchFamily="-84" charset="-128"/>
              </a:rPr>
              <a:t>, μια βέλτιστη νομισματική περιοχή πρέπει να πληροί μία από τις τρεις προϋποθέσεις:</a:t>
            </a:r>
            <a:endParaRPr lang="en-US" sz="1800" dirty="0">
              <a:ea typeface="ヒラギノ角ゴ Pro W3" pitchFamily="-84" charset="-128"/>
            </a:endParaRPr>
          </a:p>
          <a:p>
            <a:pPr lvl="1"/>
            <a:r>
              <a:rPr lang="el-GR" sz="1800" dirty="0">
                <a:ea typeface="ヒラギノ角ゴ Pro W3" pitchFamily="-84" charset="-128"/>
              </a:rPr>
              <a:t>Οι χώρες πρέπει να βιώσουν παρόμοια σοκ. </a:t>
            </a:r>
            <a:r>
              <a:rPr lang="en-US" sz="1800" dirty="0">
                <a:ea typeface="ヒラギノ角ゴ Pro W3" pitchFamily="-84" charset="-128"/>
              </a:rPr>
              <a:t>.</a:t>
            </a:r>
          </a:p>
          <a:p>
            <a:pPr lvl="1"/>
            <a:r>
              <a:rPr lang="el-GR" sz="1800" dirty="0">
                <a:ea typeface="ヒラギノ角ゴ Pro W3" pitchFamily="-84" charset="-128"/>
              </a:rPr>
              <a:t>Ή, εάν οι χώρες αντιμετωπίζουν διαφορετικά σοκ, οι τιμές και οι μισθοί πρέπει να είναι πολύ ευέλικτοι</a:t>
            </a:r>
            <a:r>
              <a:rPr lang="en-US" sz="1800" dirty="0">
                <a:ea typeface="ヒラギノ角ゴ Pro W3" pitchFamily="-84" charset="-128"/>
              </a:rPr>
              <a:t>.</a:t>
            </a:r>
          </a:p>
          <a:p>
            <a:pPr lvl="1"/>
            <a:r>
              <a:rPr lang="el-GR" sz="1800" dirty="0">
                <a:ea typeface="ヒラギノ角ゴ Pro W3" pitchFamily="-84" charset="-128"/>
              </a:rPr>
              <a:t>Ή, εάν οι χώρες αντιμετωπίζουν διαφορετικά σοκ, πρέπει να έχουν υψηλή κινητικότητα συντελεστών παραγωγής</a:t>
            </a:r>
            <a:r>
              <a:rPr lang="en-US" sz="1800" dirty="0">
                <a:ea typeface="ヒラギノ角ゴ Pro W3" pitchFamily="-84" charset="-128"/>
              </a:rPr>
              <a:t>.</a:t>
            </a:r>
          </a:p>
          <a:p>
            <a:pPr>
              <a:spcBef>
                <a:spcPts val="1200"/>
              </a:spcBef>
            </a:pPr>
            <a:r>
              <a:rPr lang="el-GR" sz="1800" dirty="0">
                <a:ea typeface="ヒラギノ角ゴ Pro W3" pitchFamily="-84" charset="-128"/>
              </a:rPr>
              <a:t>Η κοινή συναλλαγματική περιοχή που αποτελείται από τις 50 πολιτείες των Ηνωμένων Πολιτειών προσομοιάζει μια βέλτιστη νομισματική περιοχή, η οποία έχει υψηλή κινητικότητα συντελεστών παραγωγής, αν και διαφορετικές πολιτείες επηρεάζονται από διαφορετικά σοκ.</a:t>
            </a:r>
            <a:endParaRPr lang="en-US" sz="1800" dirty="0">
              <a:ea typeface="ヒラギノ角ゴ Pro W3" pitchFamily="-84" charset="-128"/>
            </a:endParaRPr>
          </a:p>
        </p:txBody>
      </p:sp>
    </p:spTree>
    <p:extLst>
      <p:ext uri="{BB962C8B-B14F-4D97-AF65-F5344CB8AC3E}">
        <p14:creationId xmlns:p14="http://schemas.microsoft.com/office/powerpoint/2010/main" xmlns="" val="2283207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848" y="0"/>
            <a:ext cx="8229600" cy="861774"/>
          </a:xfrm>
        </p:spPr>
        <p:txBody>
          <a:bodyPr wrap="square">
            <a:spAutoFit/>
          </a:bodyPr>
          <a:lstStyle/>
          <a:p>
            <a:r>
              <a:rPr lang="en-IN" sz="2800" dirty="0">
                <a:latin typeface="+mj-lt"/>
              </a:rPr>
              <a:t>20.4 </a:t>
            </a:r>
            <a:r>
              <a:rPr lang="el-GR" sz="2800" dirty="0">
                <a:latin typeface="+mj-lt"/>
              </a:rPr>
              <a:t>Επιλογή μεταξύ συστημάτων συναλλαγματικών ισοτιμιών </a:t>
            </a:r>
            <a:r>
              <a:rPr lang="en-IN" sz="2800" dirty="0">
                <a:latin typeface="+mj-lt"/>
              </a:rPr>
              <a:t>(</a:t>
            </a:r>
            <a:r>
              <a:rPr lang="el-GR" sz="2800" dirty="0">
                <a:latin typeface="+mj-lt"/>
              </a:rPr>
              <a:t>2</a:t>
            </a:r>
            <a:r>
              <a:rPr lang="en-IN" sz="2800" dirty="0">
                <a:latin typeface="+mj-lt"/>
              </a:rPr>
              <a:t> </a:t>
            </a:r>
            <a:r>
              <a:rPr lang="el-GR" sz="2800" dirty="0">
                <a:latin typeface="+mj-lt"/>
              </a:rPr>
              <a:t>από</a:t>
            </a:r>
            <a:r>
              <a:rPr lang="en-IN" sz="2800" dirty="0">
                <a:latin typeface="+mj-lt"/>
              </a:rPr>
              <a:t> 3) </a:t>
            </a:r>
            <a:endParaRPr lang="en-US" sz="2800" dirty="0">
              <a:latin typeface="+mj-lt"/>
            </a:endParaRPr>
          </a:p>
        </p:txBody>
      </p:sp>
      <p:sp>
        <p:nvSpPr>
          <p:cNvPr id="4" name="Content Placeholder 3"/>
          <p:cNvSpPr>
            <a:spLocks noGrp="1"/>
          </p:cNvSpPr>
          <p:nvPr>
            <p:ph idx="13"/>
          </p:nvPr>
        </p:nvSpPr>
        <p:spPr>
          <a:xfrm>
            <a:off x="470848" y="990600"/>
            <a:ext cx="8229600" cy="990600"/>
          </a:xfrm>
        </p:spPr>
        <p:txBody>
          <a:bodyPr/>
          <a:lstStyle/>
          <a:p>
            <a:pPr marL="0" indent="0">
              <a:buNone/>
            </a:pPr>
            <a:r>
              <a:rPr lang="el-GR" sz="2200" b="1" dirty="0">
                <a:ea typeface="ヒラギノ角ゴ Pro W3" pitchFamily="-84" charset="-128"/>
              </a:rPr>
              <a:t>Απεικόνιση </a:t>
            </a:r>
            <a:r>
              <a:rPr lang="en-US" sz="2200" b="1" dirty="0">
                <a:ea typeface="ヒラギノ角ゴ Pro W3" pitchFamily="-84" charset="-128"/>
              </a:rPr>
              <a:t>20.1 </a:t>
            </a:r>
            <a:r>
              <a:rPr lang="el-GR" sz="2200" dirty="0">
                <a:ea typeface="ヒラギノ角ゴ Pro W3" pitchFamily="-84" charset="-128"/>
              </a:rPr>
              <a:t>Εξέλιξη του ποσοστού ανεργίας και της πραγματικής συναλλαγματικής ισοτιμίας στην Ισπανία, </a:t>
            </a:r>
            <a:r>
              <a:rPr lang="el-GR" sz="2200" dirty="0" smtClean="0">
                <a:ea typeface="ヒラギノ角ゴ Pro W3" pitchFamily="-84" charset="-128"/>
              </a:rPr>
              <a:t/>
            </a:r>
            <a:br>
              <a:rPr lang="el-GR" sz="2200" dirty="0" smtClean="0">
                <a:ea typeface="ヒラギノ角ゴ Pro W3" pitchFamily="-84" charset="-128"/>
              </a:rPr>
            </a:br>
            <a:r>
              <a:rPr lang="el-GR" sz="2200" dirty="0" smtClean="0">
                <a:ea typeface="ヒラギノ角ゴ Pro W3" pitchFamily="-84" charset="-128"/>
              </a:rPr>
              <a:t>από </a:t>
            </a:r>
            <a:r>
              <a:rPr lang="el-GR" sz="2200" dirty="0">
                <a:ea typeface="ヒラギノ角ゴ Pro W3" pitchFamily="-84" charset="-128"/>
              </a:rPr>
              <a:t>το</a:t>
            </a:r>
            <a:r>
              <a:rPr lang="en-US" sz="2200" dirty="0">
                <a:ea typeface="ヒラギノ角ゴ Pro W3" pitchFamily="-84" charset="-128"/>
              </a:rPr>
              <a:t> 1994</a:t>
            </a:r>
          </a:p>
        </p:txBody>
      </p:sp>
      <p:sp>
        <p:nvSpPr>
          <p:cNvPr id="6" name="Content Placeholder 5"/>
          <p:cNvSpPr>
            <a:spLocks noGrp="1"/>
          </p:cNvSpPr>
          <p:nvPr>
            <p:ph sz="quarter" idx="14"/>
          </p:nvPr>
        </p:nvSpPr>
        <p:spPr>
          <a:xfrm>
            <a:off x="457200" y="6096000"/>
            <a:ext cx="8153400" cy="304800"/>
          </a:xfrm>
        </p:spPr>
        <p:txBody>
          <a:bodyPr/>
          <a:lstStyle/>
          <a:p>
            <a:pPr marL="0" indent="0">
              <a:buNone/>
            </a:pPr>
            <a:r>
              <a:rPr lang="el-GR" sz="1200" i="1" dirty="0" smtClean="0"/>
              <a:t>Πηγή</a:t>
            </a:r>
            <a:r>
              <a:rPr lang="en-US" sz="1200" i="1" dirty="0" smtClean="0"/>
              <a:t>: </a:t>
            </a:r>
            <a:r>
              <a:rPr lang="en-US" sz="1200" dirty="0"/>
              <a:t>FRED: BESBIS, LRHUTTTTESM156S</a:t>
            </a:r>
            <a:endParaRPr lang="en-US" sz="1200" dirty="0">
              <a:ea typeface="ヒラギノ角ゴ Pro W3" pitchFamily="-84" charset="-128"/>
            </a:endParaRPr>
          </a:p>
        </p:txBody>
      </p:sp>
      <p:pic>
        <p:nvPicPr>
          <p:cNvPr id="2050" name="Picture 2"/>
          <p:cNvPicPr>
            <a:picLocks noChangeAspect="1" noChangeArrowheads="1"/>
          </p:cNvPicPr>
          <p:nvPr/>
        </p:nvPicPr>
        <p:blipFill>
          <a:blip r:embed="rId3" cstate="print"/>
          <a:srcRect/>
          <a:stretch>
            <a:fillRect/>
          </a:stretch>
        </p:blipFill>
        <p:spPr bwMode="auto">
          <a:xfrm>
            <a:off x="1528762" y="2017017"/>
            <a:ext cx="6091238" cy="3926583"/>
          </a:xfrm>
          <a:prstGeom prst="rect">
            <a:avLst/>
          </a:prstGeom>
          <a:noFill/>
          <a:ln w="9525">
            <a:noFill/>
            <a:miter lim="800000"/>
            <a:headEnd/>
            <a:tailEnd/>
          </a:ln>
        </p:spPr>
      </p:pic>
    </p:spTree>
    <p:extLst>
      <p:ext uri="{BB962C8B-B14F-4D97-AF65-F5344CB8AC3E}">
        <p14:creationId xmlns:p14="http://schemas.microsoft.com/office/powerpoint/2010/main" xmlns="" val="902779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l-GR" sz="2800" dirty="0">
                <a:latin typeface="+mj-lt"/>
              </a:rPr>
              <a:t>ΠΛΑΙΣΙΟ ΕΠΙΚΕΝΤΡΩΣΗΣ</a:t>
            </a:r>
            <a:r>
              <a:rPr lang="en-IN" sz="2800" dirty="0">
                <a:latin typeface="+mj-lt"/>
              </a:rPr>
              <a:t>: </a:t>
            </a:r>
            <a:r>
              <a:rPr lang="el-GR" sz="2800" dirty="0">
                <a:latin typeface="+mj-lt"/>
              </a:rPr>
              <a:t>Το Ευρώ</a:t>
            </a:r>
            <a:r>
              <a:rPr lang="en-IN" sz="2800" dirty="0">
                <a:latin typeface="+mj-lt"/>
              </a:rPr>
              <a:t>: </a:t>
            </a:r>
            <a:r>
              <a:rPr lang="el-GR" sz="2800" dirty="0">
                <a:latin typeface="+mj-lt"/>
              </a:rPr>
              <a:t>Μια σύντομη ιστορία</a:t>
            </a:r>
            <a:endParaRPr lang="en-US" sz="2800" dirty="0">
              <a:latin typeface="+mj-lt"/>
            </a:endParaRPr>
          </a:p>
        </p:txBody>
      </p:sp>
      <p:sp>
        <p:nvSpPr>
          <p:cNvPr id="3" name="Content Placeholder 2"/>
          <p:cNvSpPr>
            <a:spLocks noGrp="1"/>
          </p:cNvSpPr>
          <p:nvPr>
            <p:ph idx="1"/>
          </p:nvPr>
        </p:nvSpPr>
        <p:spPr>
          <a:xfrm>
            <a:off x="457200" y="1219200"/>
            <a:ext cx="8229600" cy="3971453"/>
          </a:xfrm>
        </p:spPr>
        <p:txBody>
          <a:bodyPr wrap="square">
            <a:noAutofit/>
          </a:bodyPr>
          <a:lstStyle/>
          <a:p>
            <a:r>
              <a:rPr lang="el-GR" sz="2200" dirty="0">
                <a:ea typeface="ヒラギノ角ゴ Pro W3" pitchFamily="-84" charset="-128"/>
              </a:rPr>
              <a:t>Στάδια στην πορεία προς μια Ευρωπαϊκή Νομισματική </a:t>
            </a:r>
            <a:r>
              <a:rPr lang="el-GR" sz="2200" dirty="0" smtClean="0">
                <a:ea typeface="ヒラギノ角ゴ Pro W3" pitchFamily="-84" charset="-128"/>
              </a:rPr>
              <a:t>Ένωση </a:t>
            </a:r>
            <a:r>
              <a:rPr lang="en-US" sz="2200" dirty="0" smtClean="0">
                <a:ea typeface="ヒラギノ角ゴ Pro W3" pitchFamily="-84" charset="-128"/>
              </a:rPr>
              <a:t>(</a:t>
            </a:r>
            <a:r>
              <a:rPr lang="el-GR" sz="2200" dirty="0">
                <a:ea typeface="ヒラギノ角ゴ Pro W3" pitchFamily="-84" charset="-128"/>
              </a:rPr>
              <a:t>ΟΝΕ</a:t>
            </a:r>
            <a:r>
              <a:rPr lang="en-US" sz="2200" dirty="0">
                <a:ea typeface="ヒラギノ角ゴ Pro W3" pitchFamily="-84" charset="-128"/>
              </a:rPr>
              <a:t>):</a:t>
            </a:r>
          </a:p>
          <a:p>
            <a:pPr lvl="1"/>
            <a:r>
              <a:rPr lang="el-GR" sz="2200" dirty="0">
                <a:ea typeface="ヒラギノ角ゴ Pro W3" pitchFamily="-84" charset="-128"/>
              </a:rPr>
              <a:t>Στάδιο Ι: Από το 1990, οι έλεγχοι κεφαλαίων καταργήθηκαν.</a:t>
            </a:r>
          </a:p>
          <a:p>
            <a:pPr lvl="1"/>
            <a:r>
              <a:rPr lang="el-GR" sz="2200" dirty="0">
                <a:ea typeface="ヒラギノ角ゴ Pro W3" pitchFamily="-84" charset="-128"/>
              </a:rPr>
              <a:t>Στάδιο II: από το 1994, διατηρήθηκαν σταθερές τιμές της συναλλαγματικής ισοτιμίας.</a:t>
            </a:r>
          </a:p>
          <a:p>
            <a:pPr lvl="1"/>
            <a:r>
              <a:rPr lang="el-GR" sz="2200" dirty="0">
                <a:ea typeface="ヒラギノ角ゴ Pro W3" pitchFamily="-84" charset="-128"/>
              </a:rPr>
              <a:t>Στάδιο III: από το 1999, οι ισοτιμίες μεταξύ των νομισμάτων και ενός κοινού νομίσματος, του ευρώ, καθορίστηκαν «αμετάκλητα». Η νέα </a:t>
            </a:r>
            <a:r>
              <a:rPr lang="el-GR" sz="2200" b="1" dirty="0">
                <a:ea typeface="ヒラギノ角ゴ Pro W3" pitchFamily="-84" charset="-128"/>
              </a:rPr>
              <a:t>Ευρωπαϊκή Κεντρική Τράπεζα (ΕΚΤ</a:t>
            </a:r>
            <a:r>
              <a:rPr lang="el-GR" sz="2200" dirty="0">
                <a:ea typeface="ヒラギノ角ゴ Pro W3" pitchFamily="-84" charset="-128"/>
              </a:rPr>
              <a:t>) κατέστη υπεύθυνη για τη νομισματική πολιτική στη ζώνη του ευρώ.</a:t>
            </a:r>
            <a:r>
              <a:rPr lang="en-US" sz="2200" dirty="0">
                <a:ea typeface="ヒラギノ角ゴ Pro W3" pitchFamily="-84" charset="-128"/>
              </a:rPr>
              <a:t>Stage </a:t>
            </a:r>
            <a:r>
              <a:rPr lang="en-US" sz="2200" dirty="0">
                <a:latin typeface="Times New Roman" panose="02020603050405020304" pitchFamily="18" charset="0"/>
                <a:ea typeface="ヒラギノ角ゴ Pro W3" pitchFamily="-84" charset="-128"/>
                <a:cs typeface="Times New Roman" panose="02020603050405020304" pitchFamily="18" charset="0"/>
              </a:rPr>
              <a:t>I</a:t>
            </a:r>
            <a:r>
              <a:rPr lang="en-US" sz="2200" dirty="0">
                <a:ea typeface="ヒラギノ角ゴ Pro W3" pitchFamily="-84" charset="-128"/>
              </a:rPr>
              <a:t>: </a:t>
            </a:r>
          </a:p>
        </p:txBody>
      </p:sp>
    </p:spTree>
    <p:extLst>
      <p:ext uri="{BB962C8B-B14F-4D97-AF65-F5344CB8AC3E}">
        <p14:creationId xmlns:p14="http://schemas.microsoft.com/office/powerpoint/2010/main" xmlns="" val="1228283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20.4 </a:t>
            </a:r>
            <a:r>
              <a:rPr lang="el-GR" sz="2800" dirty="0">
                <a:latin typeface="+mj-lt"/>
              </a:rPr>
              <a:t>Επιλογή μεταξύ συστημάτων συναλλαγματικών ισοτιμιών </a:t>
            </a:r>
            <a:r>
              <a:rPr lang="en-IN" sz="2800" dirty="0">
                <a:latin typeface="+mj-lt"/>
              </a:rPr>
              <a:t>(</a:t>
            </a:r>
            <a:r>
              <a:rPr lang="el-GR" sz="2800" dirty="0">
                <a:latin typeface="+mj-lt"/>
              </a:rPr>
              <a:t>3</a:t>
            </a:r>
            <a:r>
              <a:rPr lang="en-IN" sz="2800" dirty="0">
                <a:latin typeface="+mj-lt"/>
              </a:rPr>
              <a:t> </a:t>
            </a:r>
            <a:r>
              <a:rPr lang="el-GR" sz="2800" dirty="0">
                <a:latin typeface="+mj-lt"/>
              </a:rPr>
              <a:t>από</a:t>
            </a:r>
            <a:r>
              <a:rPr lang="en-IN" sz="2800" dirty="0">
                <a:latin typeface="+mj-lt"/>
              </a:rPr>
              <a:t> 3) </a:t>
            </a:r>
            <a:endParaRPr lang="en-US" sz="2800" dirty="0">
              <a:latin typeface="+mj-lt"/>
            </a:endParaRPr>
          </a:p>
        </p:txBody>
      </p:sp>
      <p:sp>
        <p:nvSpPr>
          <p:cNvPr id="3" name="Content Placeholder 2"/>
          <p:cNvSpPr>
            <a:spLocks noGrp="1"/>
          </p:cNvSpPr>
          <p:nvPr>
            <p:ph idx="1"/>
          </p:nvPr>
        </p:nvSpPr>
        <p:spPr>
          <a:xfrm>
            <a:off x="457200" y="1133947"/>
            <a:ext cx="8229600" cy="4200053"/>
          </a:xfrm>
        </p:spPr>
        <p:txBody>
          <a:bodyPr wrap="square">
            <a:noAutofit/>
          </a:bodyPr>
          <a:lstStyle/>
          <a:p>
            <a:pPr>
              <a:spcBef>
                <a:spcPts val="600"/>
              </a:spcBef>
            </a:pPr>
            <a:r>
              <a:rPr lang="el-GR" sz="2200" dirty="0">
                <a:ea typeface="ヒラギノ角ゴ Pro W3" pitchFamily="-84" charset="-128"/>
              </a:rPr>
              <a:t>Τρόποι για να καθοριστεί η συναλλαγματική ισοτιμία και να πειστούν οι χρηματοοικονομικοί επενδυτές ότι η συναλλαγματική ισοτιμία είναι σταθερή σήμερα αλλά και στο μέλλον.</a:t>
            </a:r>
          </a:p>
          <a:p>
            <a:pPr lvl="1"/>
            <a:r>
              <a:rPr lang="el-GR" sz="2200" dirty="0">
                <a:ea typeface="ヒラギノ角ゴ Pro W3" pitchFamily="-84" charset="-128"/>
              </a:rPr>
              <a:t>Να γίνει η σταθερή συναλλαγματική ισοτιμία μέρος ενός γενικότερου μακροοικονομικού πακέτου.</a:t>
            </a:r>
            <a:endParaRPr lang="en-US" sz="2200" dirty="0">
              <a:ea typeface="ヒラギノ角ゴ Pro W3" pitchFamily="-84" charset="-128"/>
            </a:endParaRPr>
          </a:p>
          <a:p>
            <a:pPr lvl="1"/>
            <a:r>
              <a:rPr lang="el-GR" sz="2200" dirty="0">
                <a:ea typeface="ヒラギノ角ゴ Pro W3" pitchFamily="-84" charset="-128"/>
              </a:rPr>
              <a:t>Να οριστεί μια </a:t>
            </a:r>
            <a:r>
              <a:rPr lang="el-GR" sz="2200" b="1" dirty="0">
                <a:ea typeface="ヒラギノ角ゴ Pro W3" pitchFamily="-84" charset="-128"/>
              </a:rPr>
              <a:t>σκληρή </a:t>
            </a:r>
            <a:r>
              <a:rPr lang="el-GR" sz="2200" dirty="0">
                <a:ea typeface="ヒラギノ角ゴ Pro W3" pitchFamily="-84" charset="-128"/>
              </a:rPr>
              <a:t>πρόσδεση, έτσι ώστε να είναι συμβολικά ή τεχνικά πιο δύσκολο να μεταβληθεί η</a:t>
            </a:r>
          </a:p>
          <a:p>
            <a:pPr marL="457200" lvl="1" indent="0">
              <a:buNone/>
            </a:pPr>
            <a:r>
              <a:rPr lang="el-GR" sz="2200" dirty="0">
                <a:ea typeface="ヒラギノ角ゴ Pro W3" pitchFamily="-84" charset="-128"/>
              </a:rPr>
              <a:t>Παραδείγματα σκληρής πρόσδεσης</a:t>
            </a:r>
            <a:r>
              <a:rPr lang="en-US" sz="2200" dirty="0">
                <a:ea typeface="ヒラギノ角ゴ Pro W3" pitchFamily="-84" charset="-128"/>
              </a:rPr>
              <a:t>:</a:t>
            </a:r>
          </a:p>
          <a:p>
            <a:pPr lvl="1"/>
            <a:r>
              <a:rPr lang="el-GR" sz="2200" b="1" dirty="0">
                <a:ea typeface="ヒラギノ角ゴ Pro W3" pitchFamily="-84" charset="-128"/>
              </a:rPr>
              <a:t>Δολαριοποίηση:</a:t>
            </a:r>
            <a:r>
              <a:rPr lang="en-US" sz="2200" b="1" dirty="0">
                <a:ea typeface="ヒラギノ角ゴ Pro W3" pitchFamily="-84" charset="-128"/>
              </a:rPr>
              <a:t> </a:t>
            </a:r>
            <a:r>
              <a:rPr lang="el-GR" sz="2200" dirty="0">
                <a:ea typeface="ヒラギノ角ゴ Pro W3" pitchFamily="-84" charset="-128"/>
              </a:rPr>
              <a:t>Αντικατάσταση του εγχώριου νομίσματος με το δολάριο</a:t>
            </a:r>
            <a:endParaRPr lang="en-US" sz="2200" dirty="0">
              <a:ea typeface="ヒラギノ角ゴ Pro W3" pitchFamily="-84" charset="-128"/>
            </a:endParaRPr>
          </a:p>
          <a:p>
            <a:pPr lvl="1"/>
            <a:r>
              <a:rPr lang="el-GR" sz="2200" b="1" dirty="0">
                <a:ea typeface="ヒラギノ角ゴ Pro W3" pitchFamily="-84" charset="-128"/>
              </a:rPr>
              <a:t>Νομισματικό συμβούλιο</a:t>
            </a:r>
            <a:r>
              <a:rPr lang="el-GR" sz="2200" dirty="0">
                <a:ea typeface="ヒラギノ角ゴ Pro W3" pitchFamily="-84" charset="-128"/>
              </a:rPr>
              <a:t>: Μια κεντρική τράπεζα είναι έτοιμη να ανταλλάξει ξένο νόμισμα με εγχώριο νόμισμα στην επίσημη συναλλαγματική ισοτιμία που ορίζει η κυβέρνηση.</a:t>
            </a:r>
            <a:r>
              <a:rPr lang="en-US" sz="2200" dirty="0">
                <a:ea typeface="ヒラギノ角ゴ Pro W3" pitchFamily="-84" charset="-128"/>
              </a:rPr>
              <a:t> </a:t>
            </a:r>
          </a:p>
        </p:txBody>
      </p:sp>
    </p:spTree>
    <p:extLst>
      <p:ext uri="{BB962C8B-B14F-4D97-AF65-F5344CB8AC3E}">
        <p14:creationId xmlns:p14="http://schemas.microsoft.com/office/powerpoint/2010/main" xmlns="" val="2674052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l-GR" sz="2800" dirty="0">
                <a:latin typeface="+mj-lt"/>
              </a:rPr>
              <a:t>ΠΛΑΙΣΙΟ ΕΠΙΚΕΝΤΡΩΣΗΣ</a:t>
            </a:r>
            <a:r>
              <a:rPr lang="en-IN" sz="2800" dirty="0">
                <a:latin typeface="+mj-lt"/>
              </a:rPr>
              <a:t>: </a:t>
            </a:r>
            <a:r>
              <a:rPr lang="el-GR" sz="2800" dirty="0">
                <a:latin typeface="+mj-lt"/>
              </a:rPr>
              <a:t>Διδάγματα από το Νομισματικό Συμβούλιο της Αργεντινής</a:t>
            </a:r>
            <a:endParaRPr lang="en-US" sz="2800" dirty="0">
              <a:latin typeface="+mj-lt"/>
            </a:endParaRPr>
          </a:p>
        </p:txBody>
      </p:sp>
      <p:sp>
        <p:nvSpPr>
          <p:cNvPr id="3" name="Content Placeholder 2"/>
          <p:cNvSpPr>
            <a:spLocks noGrp="1"/>
          </p:cNvSpPr>
          <p:nvPr>
            <p:ph idx="1"/>
          </p:nvPr>
        </p:nvSpPr>
        <p:spPr>
          <a:xfrm>
            <a:off x="457200" y="1161106"/>
            <a:ext cx="8229600" cy="3944294"/>
          </a:xfrm>
        </p:spPr>
        <p:txBody>
          <a:bodyPr wrap="square">
            <a:noAutofit/>
          </a:bodyPr>
          <a:lstStyle/>
          <a:p>
            <a:r>
              <a:rPr lang="el-GR" sz="2200" dirty="0">
                <a:ea typeface="ヒラギノ角ゴ Pro W3" pitchFamily="-84" charset="-128"/>
              </a:rPr>
              <a:t>Το 1991, ο πρόεδρος της Αργεντινής ανακοίνωσε την υιοθέτηση ενός νομισματικού συμβουλίου, που θα ήταν έτοιμο να ανταλλάξει τα </a:t>
            </a:r>
            <a:r>
              <a:rPr lang="el-GR" sz="2200" dirty="0" err="1">
                <a:ea typeface="ヒラギノ角ゴ Pro W3" pitchFamily="-84" charset="-128"/>
              </a:rPr>
              <a:t>πέσο</a:t>
            </a:r>
            <a:r>
              <a:rPr lang="el-GR" sz="2200" dirty="0">
                <a:ea typeface="ヒラギノ角ゴ Pro W3" pitchFamily="-84" charset="-128"/>
              </a:rPr>
              <a:t> του με δολάρια κατά παραγγελία.</a:t>
            </a:r>
          </a:p>
          <a:p>
            <a:r>
              <a:rPr lang="el-GR" sz="2200" dirty="0">
                <a:ea typeface="ヒラギノ角ゴ Pro W3" pitchFamily="-84" charset="-128"/>
              </a:rPr>
              <a:t>Το νομισματικό συμβούλιο φάνηκε να λειτουργεί καλά για λίγο, καθώς ο πληθωρισμός μειώθηκε από 2.300% το 1990 σε 4% το 1994.</a:t>
            </a:r>
          </a:p>
          <a:p>
            <a:r>
              <a:rPr lang="el-GR" sz="2200" dirty="0">
                <a:ea typeface="ヒラギノ角ゴ Pro W3" pitchFamily="-84" charset="-128"/>
              </a:rPr>
              <a:t>Ωστόσο, η ανατίμηση του δολαρίου το δεύτερο μισό της δεκαετίας του 1990 οδήγησε σε μείωση της ζήτησης για τα προϊόντα της Αργεντινής, οδηγώντας σε μείωση της παραγωγής.</a:t>
            </a:r>
          </a:p>
          <a:p>
            <a:r>
              <a:rPr lang="el-GR" sz="2200" dirty="0">
                <a:ea typeface="ヒラギノ角ゴ Pro W3" pitchFamily="-84" charset="-128"/>
              </a:rPr>
              <a:t>Στις αρχές του 2002, η Αργεντινή εγκατέλειψε το νομισματικό συμβούλιο και άφησε το </a:t>
            </a:r>
            <a:r>
              <a:rPr lang="el-GR" sz="2200" dirty="0" err="1">
                <a:ea typeface="ヒラギノ角ゴ Pro W3" pitchFamily="-84" charset="-128"/>
              </a:rPr>
              <a:t>πέσο</a:t>
            </a:r>
            <a:r>
              <a:rPr lang="el-GR" sz="2200" dirty="0">
                <a:ea typeface="ヒラギノ角ゴ Pro W3" pitchFamily="-84" charset="-128"/>
              </a:rPr>
              <a:t> να κυμαίνεται.</a:t>
            </a:r>
            <a:endParaRPr lang="en-US" sz="2200" dirty="0">
              <a:ea typeface="ヒラギノ角ゴ Pro W3" pitchFamily="-84" charset="-128"/>
            </a:endParaRPr>
          </a:p>
        </p:txBody>
      </p:sp>
    </p:spTree>
    <p:extLst>
      <p:ext uri="{BB962C8B-B14F-4D97-AF65-F5344CB8AC3E}">
        <p14:creationId xmlns:p14="http://schemas.microsoft.com/office/powerpoint/2010/main" xmlns="" val="1638872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l-GR" sz="2800" dirty="0">
                <a:latin typeface="+mj-lt"/>
              </a:rPr>
              <a:t>ΠΑΡΑΡΤΗΜΑ</a:t>
            </a:r>
            <a:r>
              <a:rPr lang="en-IN" sz="2800" dirty="0">
                <a:latin typeface="+mj-lt"/>
              </a:rPr>
              <a:t> 1: </a:t>
            </a:r>
            <a:r>
              <a:rPr lang="el-GR" sz="2800" dirty="0">
                <a:latin typeface="+mj-lt"/>
              </a:rPr>
              <a:t>Εξαγωγή της σχέσης</a:t>
            </a:r>
            <a:r>
              <a:rPr lang="en-IN" sz="2800" dirty="0">
                <a:latin typeface="+mj-lt"/>
              </a:rPr>
              <a:t> </a:t>
            </a:r>
            <a:r>
              <a:rPr lang="en-IN" sz="2800" spc="-450" dirty="0">
                <a:latin typeface="+mj-lt"/>
              </a:rPr>
              <a:t>I </a:t>
            </a:r>
            <a:r>
              <a:rPr lang="en-IN" sz="2800" dirty="0">
                <a:latin typeface="+mj-lt"/>
              </a:rPr>
              <a:t>S </a:t>
            </a:r>
            <a:r>
              <a:rPr lang="el-GR" sz="2800" dirty="0">
                <a:latin typeface="+mj-lt"/>
              </a:rPr>
              <a:t>υπό σταθερές συναλλαγματικές ισοτιμίες</a:t>
            </a:r>
            <a:endParaRPr lang="en-US" sz="2800" dirty="0">
              <a:latin typeface="+mj-lt"/>
            </a:endParaRPr>
          </a:p>
        </p:txBody>
      </p:sp>
      <p:sp>
        <p:nvSpPr>
          <p:cNvPr id="4" name="Content Placeholder 3"/>
          <p:cNvSpPr>
            <a:spLocks noGrp="1"/>
          </p:cNvSpPr>
          <p:nvPr>
            <p:ph idx="1"/>
          </p:nvPr>
        </p:nvSpPr>
        <p:spPr>
          <a:xfrm>
            <a:off x="457200" y="1514947"/>
            <a:ext cx="8229600" cy="355478"/>
          </a:xfrm>
        </p:spPr>
        <p:txBody>
          <a:bodyPr/>
          <a:lstStyle/>
          <a:p>
            <a:r>
              <a:rPr lang="el-GR" sz="2000" dirty="0">
                <a:ea typeface="ヒラギノ角ゴ Pro W3" pitchFamily="-84" charset="-128"/>
              </a:rPr>
              <a:t>Η ισορροπία στην αγορά </a:t>
            </a:r>
            <a:r>
              <a:rPr lang="el-GR" sz="2000" dirty="0" smtClean="0">
                <a:ea typeface="ヒラギノ角ゴ Pro W3" pitchFamily="-84" charset="-128"/>
              </a:rPr>
              <a:t>αγαθών </a:t>
            </a:r>
            <a:r>
              <a:rPr lang="el-GR" sz="2000" dirty="0">
                <a:ea typeface="ヒラギノ角ゴ Pro W3" pitchFamily="-84" charset="-128"/>
              </a:rPr>
              <a:t>στην εξίσωση</a:t>
            </a:r>
            <a:r>
              <a:rPr lang="en-US" sz="2000" dirty="0">
                <a:ea typeface="ヒラギノ角ゴ Pro W3" pitchFamily="-84" charset="-128"/>
              </a:rPr>
              <a:t> (19.1):</a:t>
            </a:r>
          </a:p>
        </p:txBody>
      </p:sp>
      <mc:AlternateContent xmlns:mc="http://schemas.openxmlformats.org/markup-compatibility/2006">
        <mc:Choice xmlns:a14="http://schemas.microsoft.com/office/drawing/2010/main" xmlns="" Requires="a14">
          <p:sp>
            <p:nvSpPr>
              <p:cNvPr id="6" name="Object 5"/>
              <p:cNvSpPr txBox="1"/>
              <p:nvPr/>
            </p:nvSpPr>
            <p:spPr>
              <a:xfrm>
                <a:off x="1781583" y="1952625"/>
                <a:ext cx="5580835" cy="598918"/>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𝐶</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𝑟</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𝑁𝑋</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oMath>
                  </m:oMathPara>
                </a14:m>
                <a:endParaRPr lang="en-US" dirty="0"/>
              </a:p>
            </p:txBody>
          </p:sp>
        </mc:Choice>
        <mc:Fallback>
          <p:sp>
            <p:nvSpPr>
              <p:cNvPr id="6" name="Object 5"/>
              <p:cNvSpPr txBox="1">
                <a:spLocks noRot="1" noChangeAspect="1" noMove="1" noResize="1" noEditPoints="1" noAdjustHandles="1" noChangeArrowheads="1" noChangeShapeType="1" noTextEdit="1"/>
              </p:cNvSpPr>
              <p:nvPr/>
            </p:nvSpPr>
            <p:spPr>
              <a:xfrm>
                <a:off x="1781583" y="1952625"/>
                <a:ext cx="5580835" cy="598918"/>
              </a:xfrm>
              <a:prstGeom prst="rect">
                <a:avLst/>
              </a:prstGeom>
              <a:blipFill>
                <a:blip r:embed="rId3" cstate="print"/>
                <a:stretch>
                  <a:fillRect/>
                </a:stretch>
              </a:blipFill>
            </p:spPr>
            <p:txBody>
              <a:bodyPr/>
              <a:lstStyle/>
              <a:p>
                <a:r>
                  <a:rPr lang="en-IN">
                    <a:noFill/>
                  </a:rPr>
                  <a:t> </a:t>
                </a:r>
              </a:p>
            </p:txBody>
          </p:sp>
        </mc:Fallback>
      </mc:AlternateContent>
      <p:sp>
        <p:nvSpPr>
          <p:cNvPr id="5" name="Content Placeholder 4"/>
          <p:cNvSpPr>
            <a:spLocks noGrp="1"/>
          </p:cNvSpPr>
          <p:nvPr>
            <p:ph idx="13"/>
          </p:nvPr>
        </p:nvSpPr>
        <p:spPr>
          <a:xfrm>
            <a:off x="447675" y="2895600"/>
            <a:ext cx="8239125" cy="2286000"/>
          </a:xfrm>
        </p:spPr>
        <p:txBody>
          <a:bodyPr/>
          <a:lstStyle/>
          <a:p>
            <a:pPr>
              <a:spcBef>
                <a:spcPts val="1800"/>
              </a:spcBef>
            </a:pPr>
            <a:r>
              <a:rPr lang="el-GR" sz="2000" dirty="0">
                <a:ea typeface="ヒラギノ角ゴ Pro W3" pitchFamily="-84" charset="-128"/>
              </a:rPr>
              <a:t>Δεδομένης της έννοιας του πραγματικού επιτοκίου (Κεφάλαιο 14), της πραγματικής συναλλαγματικής ισοτιμίας (Κεφάλαιο 17), υπό μια σταθερή ονομαστική συναλλαγματική ισοτιμία 𝐸 ̅ με τέλεια κινητικότητα κεφαλαίου, το εγχώριο επιτόκιο i πρέπει να είναι ίσο με το ξένο επιτόκιο i* , και η παραπάνω εξίσωση μπορεί να εκφραστεί ως</a:t>
            </a:r>
            <a:r>
              <a:rPr lang="en-US" sz="20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7" name="Object 6"/>
              <p:cNvSpPr txBox="1"/>
              <p:nvPr/>
            </p:nvSpPr>
            <p:spPr>
              <a:xfrm>
                <a:off x="1503363" y="4700588"/>
                <a:ext cx="6072187" cy="809625"/>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𝐶</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d>
                        <m:dPr>
                          <m:ctrlPr>
                            <a:rPr lang="en-US" i="1" smtClean="0">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𝑖</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sSup>
                            <m:sSupPr>
                              <m:ctrlPr>
                                <a:rPr lang="en-US" i="1" smtClean="0">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𝜋</m:t>
                              </m:r>
                            </m:e>
                            <m:sup>
                              <m:r>
                                <a:rPr lang="en-US" i="1">
                                  <a:solidFill>
                                    <a:srgbClr val="000000"/>
                                  </a:solidFill>
                                  <a:latin typeface="Cambria Math" panose="02040503050406030204" pitchFamily="18" charset="0"/>
                                </a:rPr>
                                <m:t>𝑒</m:t>
                              </m:r>
                            </m:sup>
                          </m:sSup>
                        </m:e>
                      </m:d>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𝐺</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𝑁𝑋</m:t>
                      </m:r>
                      <m:d>
                        <m:dPr>
                          <m:ctrlPr>
                            <a:rPr lang="en-US" i="1" smtClean="0">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acc>
                                <m:accPr>
                                  <m:chr m:val="̄"/>
                                  <m:ctrlPr>
                                    <a:rPr lang="en-US" i="1">
                                      <a:solidFill>
                                        <a:srgbClr val="000000"/>
                                      </a:solidFill>
                                      <a:latin typeface="Cambria Math" panose="02040503050406030204" pitchFamily="18" charset="0"/>
                                    </a:rPr>
                                  </m:ctrlPr>
                                </m:accPr>
                                <m:e>
                                  <m:r>
                                    <a:rPr lang="en-US" i="1">
                                      <a:solidFill>
                                        <a:srgbClr val="000000"/>
                                      </a:solidFill>
                                      <a:latin typeface="Cambria Math" panose="02040503050406030204" pitchFamily="18" charset="0"/>
                                    </a:rPr>
                                    <m:t>𝐸</m:t>
                                  </m:r>
                                </m:e>
                              </m:acc>
                              <m:r>
                                <a:rPr lang="en-US" i="1">
                                  <a:solidFill>
                                    <a:srgbClr val="000000"/>
                                  </a:solidFill>
                                  <a:latin typeface="Cambria Math" panose="02040503050406030204" pitchFamily="18" charset="0"/>
                                </a:rPr>
                                <m:t>𝑃</m:t>
                              </m:r>
                            </m:num>
                            <m:den>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𝑃</m:t>
                                  </m:r>
                                </m:e>
                                <m:sup>
                                  <m:r>
                                    <a:rPr lang="en-US" i="1">
                                      <a:solidFill>
                                        <a:srgbClr val="000000"/>
                                      </a:solidFill>
                                      <a:latin typeface="Cambria Math" panose="02040503050406030204" pitchFamily="18" charset="0"/>
                                    </a:rPr>
                                    <m:t>∗</m:t>
                                  </m:r>
                                </m:sup>
                              </m:sSup>
                            </m:den>
                          </m:f>
                        </m:e>
                      </m:d>
                    </m:oMath>
                  </m:oMathPara>
                </a14:m>
                <a:endParaRPr lang="en-US" dirty="0"/>
              </a:p>
            </p:txBody>
          </p:sp>
        </mc:Choice>
        <mc:Fallback>
          <p:sp>
            <p:nvSpPr>
              <p:cNvPr id="7" name="Object 6"/>
              <p:cNvSpPr txBox="1">
                <a:spLocks noRot="1" noChangeAspect="1" noMove="1" noResize="1" noEditPoints="1" noAdjustHandles="1" noChangeArrowheads="1" noChangeShapeType="1" noTextEdit="1"/>
              </p:cNvSpPr>
              <p:nvPr/>
            </p:nvSpPr>
            <p:spPr>
              <a:xfrm>
                <a:off x="1503363" y="4700588"/>
                <a:ext cx="6072187" cy="809625"/>
              </a:xfrm>
              <a:prstGeom prst="rect">
                <a:avLst/>
              </a:prstGeom>
              <a:blipFill>
                <a:blip r:embed="rId4" cstate="print"/>
                <a:stretch>
                  <a:fillRect/>
                </a:stretch>
              </a:blipFill>
            </p:spPr>
            <p:txBody>
              <a:bodyPr/>
              <a:lstStyle/>
              <a:p>
                <a:r>
                  <a:rPr lang="en-US">
                    <a:noFill/>
                  </a:rPr>
                  <a:t> </a:t>
                </a:r>
              </a:p>
            </p:txBody>
          </p:sp>
        </mc:Fallback>
      </mc:AlternateContent>
      <p:sp>
        <p:nvSpPr>
          <p:cNvPr id="3" name="Content Placeholder 2"/>
          <p:cNvSpPr>
            <a:spLocks noGrp="1"/>
          </p:cNvSpPr>
          <p:nvPr>
            <p:ph sz="quarter" idx="15"/>
          </p:nvPr>
        </p:nvSpPr>
        <p:spPr>
          <a:xfrm>
            <a:off x="457200" y="5562600"/>
            <a:ext cx="8229600" cy="381000"/>
          </a:xfrm>
        </p:spPr>
        <p:txBody>
          <a:bodyPr/>
          <a:lstStyle/>
          <a:p>
            <a:pPr marL="234950" indent="0">
              <a:buNone/>
            </a:pPr>
            <a:r>
              <a:rPr lang="el-GR" sz="2000" dirty="0" smtClean="0">
                <a:ea typeface="ヒラギノ角ゴ Pro W3" pitchFamily="-84" charset="-128"/>
              </a:rPr>
              <a:t>που </a:t>
            </a:r>
            <a:r>
              <a:rPr lang="el-GR" sz="2000" dirty="0">
                <a:ea typeface="ヒラギノ角ゴ Pro W3" pitchFamily="-84" charset="-128"/>
              </a:rPr>
              <a:t>μπορεί να συνταχθεί </a:t>
            </a:r>
            <a:r>
              <a:rPr lang="el-GR" sz="2000" dirty="0" smtClean="0">
                <a:ea typeface="ヒラギノ角ゴ Pro W3" pitchFamily="-84" charset="-128"/>
              </a:rPr>
              <a:t>ως </a:t>
            </a:r>
            <a:r>
              <a:rPr lang="el-GR" sz="2000" dirty="0">
                <a:ea typeface="ヒラギノ角ゴ Pro W3" pitchFamily="-84" charset="-128"/>
              </a:rPr>
              <a:t>η εξίσωση</a:t>
            </a:r>
            <a:r>
              <a:rPr lang="en-US" sz="2000" dirty="0">
                <a:ea typeface="ヒラギノ角ゴ Pro W3" pitchFamily="-84" charset="-128"/>
              </a:rPr>
              <a:t> (20.1) </a:t>
            </a:r>
            <a:r>
              <a:rPr lang="el-GR" sz="2000" dirty="0">
                <a:ea typeface="ヒラギノ角ゴ Pro W3" pitchFamily="-84" charset="-128"/>
              </a:rPr>
              <a:t>στο κείμενο</a:t>
            </a:r>
            <a:r>
              <a:rPr lang="en-US" sz="2000" dirty="0">
                <a:ea typeface="ヒラギノ角ゴ Pro W3" pitchFamily="-84" charset="-128"/>
              </a:rPr>
              <a:t>.</a:t>
            </a:r>
          </a:p>
        </p:txBody>
      </p:sp>
    </p:spTree>
    <p:extLst>
      <p:ext uri="{BB962C8B-B14F-4D97-AF65-F5344CB8AC3E}">
        <p14:creationId xmlns:p14="http://schemas.microsoft.com/office/powerpoint/2010/main" xmlns="" val="2523595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675"/>
            <a:ext cx="8229600" cy="553998"/>
          </a:xfrm>
        </p:spPr>
        <p:txBody>
          <a:bodyPr wrap="square">
            <a:spAutoFit/>
          </a:bodyPr>
          <a:lstStyle/>
          <a:p>
            <a:r>
              <a:rPr lang="el-GR" sz="3600" dirty="0">
                <a:latin typeface="+mj-lt"/>
              </a:rPr>
              <a:t>Σχεδιάγραμμα Κεφαλαίου</a:t>
            </a:r>
            <a:r>
              <a:rPr lang="en-US" sz="3600" dirty="0">
                <a:latin typeface="+mj-lt"/>
              </a:rPr>
              <a:t> 20</a:t>
            </a:r>
          </a:p>
        </p:txBody>
      </p:sp>
      <p:sp>
        <p:nvSpPr>
          <p:cNvPr id="3" name="Content Placeholder 2"/>
          <p:cNvSpPr>
            <a:spLocks noGrp="1"/>
          </p:cNvSpPr>
          <p:nvPr>
            <p:ph idx="1"/>
          </p:nvPr>
        </p:nvSpPr>
        <p:spPr>
          <a:xfrm>
            <a:off x="457200" y="838200"/>
            <a:ext cx="8229600" cy="3570208"/>
          </a:xfrm>
        </p:spPr>
        <p:txBody>
          <a:bodyPr wrap="square">
            <a:spAutoFit/>
          </a:bodyPr>
          <a:lstStyle/>
          <a:p>
            <a:pPr marL="533400" lvl="0" indent="-533400">
              <a:spcBef>
                <a:spcPts val="1200"/>
              </a:spcBef>
              <a:buClr>
                <a:schemeClr val="lt1"/>
              </a:buClr>
              <a:buSzPct val="25000"/>
              <a:buNone/>
            </a:pPr>
            <a:r>
              <a:rPr lang="el-GR" sz="2400" b="1" dirty="0"/>
              <a:t>Συστήματα Συναλλαγματικών Ισοτιμιών</a:t>
            </a:r>
            <a:endParaRPr lang="en-IN" sz="2400" b="1" dirty="0"/>
          </a:p>
          <a:p>
            <a:pPr marL="727075" lvl="0" indent="-727075">
              <a:spcBef>
                <a:spcPts val="1200"/>
              </a:spcBef>
              <a:buClr>
                <a:schemeClr val="lt1"/>
              </a:buClr>
              <a:buSzPct val="25000"/>
              <a:buNone/>
            </a:pPr>
            <a:r>
              <a:rPr lang="en-IN" sz="2400" b="1" dirty="0">
                <a:solidFill>
                  <a:schemeClr val="bg2"/>
                </a:solidFill>
              </a:rPr>
              <a:t>20.1 </a:t>
            </a:r>
            <a:r>
              <a:rPr lang="el-GR" sz="2400" b="1" dirty="0" smtClean="0">
                <a:solidFill>
                  <a:schemeClr val="bg2"/>
                </a:solidFill>
              </a:rPr>
              <a:t>	</a:t>
            </a:r>
            <a:r>
              <a:rPr lang="el-GR" sz="2400" dirty="0" smtClean="0"/>
              <a:t>Η </a:t>
            </a:r>
            <a:r>
              <a:rPr lang="el-GR" sz="2400" dirty="0"/>
              <a:t>μεσοπρόθεσμη περίοδος</a:t>
            </a:r>
            <a:r>
              <a:rPr lang="en-IN" sz="2400" dirty="0"/>
              <a:t> </a:t>
            </a:r>
            <a:endParaRPr lang="el-GR" sz="2400" dirty="0"/>
          </a:p>
          <a:p>
            <a:pPr marL="727075" lvl="0" indent="-727075">
              <a:spcBef>
                <a:spcPts val="1200"/>
              </a:spcBef>
              <a:buClr>
                <a:schemeClr val="lt1"/>
              </a:buClr>
              <a:buSzPct val="25000"/>
              <a:buNone/>
            </a:pPr>
            <a:r>
              <a:rPr lang="en-IN" sz="2400" b="1" dirty="0">
                <a:solidFill>
                  <a:schemeClr val="bg2"/>
                </a:solidFill>
              </a:rPr>
              <a:t>20.2</a:t>
            </a:r>
            <a:r>
              <a:rPr lang="en-IN" sz="2400" dirty="0"/>
              <a:t> </a:t>
            </a:r>
            <a:r>
              <a:rPr lang="el-GR" sz="2400" dirty="0" smtClean="0"/>
              <a:t>	Συναλλαγματικές </a:t>
            </a:r>
            <a:r>
              <a:rPr lang="el-GR" sz="2400" dirty="0"/>
              <a:t>κρίσεις υπό σταθερές συναλλαγματικές ισοτιμίες</a:t>
            </a:r>
            <a:endParaRPr lang="en-IN" sz="2400" dirty="0"/>
          </a:p>
          <a:p>
            <a:pPr marL="727075" lvl="0" indent="-727075">
              <a:spcBef>
                <a:spcPts val="1200"/>
              </a:spcBef>
              <a:buClr>
                <a:schemeClr val="lt1"/>
              </a:buClr>
              <a:buSzPct val="25000"/>
              <a:buNone/>
            </a:pPr>
            <a:r>
              <a:rPr lang="en-IN" sz="2400" b="1" dirty="0">
                <a:solidFill>
                  <a:schemeClr val="bg2"/>
                </a:solidFill>
              </a:rPr>
              <a:t>20.3 </a:t>
            </a:r>
            <a:r>
              <a:rPr lang="el-GR" sz="2400" b="1" dirty="0" smtClean="0">
                <a:solidFill>
                  <a:schemeClr val="bg2"/>
                </a:solidFill>
              </a:rPr>
              <a:t>	</a:t>
            </a:r>
            <a:r>
              <a:rPr lang="el-GR" sz="2400" dirty="0" smtClean="0"/>
              <a:t>Διακυμάνσεις </a:t>
            </a:r>
            <a:r>
              <a:rPr lang="el-GR" sz="2400" dirty="0"/>
              <a:t>συναλλαγματικών ισοτιμιών υπό κυμαινόμενες συναλλαγματικές ισοτιμίες</a:t>
            </a:r>
            <a:endParaRPr lang="en-IN" sz="2400" dirty="0"/>
          </a:p>
          <a:p>
            <a:pPr marL="727075" lvl="0" indent="-727075">
              <a:spcBef>
                <a:spcPts val="1200"/>
              </a:spcBef>
              <a:buClr>
                <a:schemeClr val="lt1"/>
              </a:buClr>
              <a:buSzPct val="25000"/>
              <a:buNone/>
            </a:pPr>
            <a:r>
              <a:rPr lang="en-IN" sz="2400" b="1" dirty="0">
                <a:solidFill>
                  <a:schemeClr val="bg2"/>
                </a:solidFill>
              </a:rPr>
              <a:t>20.4</a:t>
            </a:r>
            <a:r>
              <a:rPr lang="en-IN" sz="2400" dirty="0"/>
              <a:t> </a:t>
            </a:r>
            <a:r>
              <a:rPr lang="el-GR" sz="2400" dirty="0" smtClean="0"/>
              <a:t>	Επιλογή </a:t>
            </a:r>
            <a:r>
              <a:rPr lang="el-GR" sz="2400" dirty="0"/>
              <a:t>μεταξύ συστημάτων συναλλαγματικών ισοτιμιών</a:t>
            </a:r>
            <a:endParaRPr lang="en-IN" sz="2400" dirty="0"/>
          </a:p>
        </p:txBody>
      </p:sp>
      <p:sp>
        <p:nvSpPr>
          <p:cNvPr id="4" name="Content Placeholder 3"/>
          <p:cNvSpPr>
            <a:spLocks noGrp="1"/>
          </p:cNvSpPr>
          <p:nvPr>
            <p:ph idx="13"/>
          </p:nvPr>
        </p:nvSpPr>
        <p:spPr>
          <a:xfrm>
            <a:off x="457200" y="4484608"/>
            <a:ext cx="8229600" cy="1916192"/>
          </a:xfrm>
        </p:spPr>
        <p:txBody>
          <a:bodyPr/>
          <a:lstStyle/>
          <a:p>
            <a:pPr marL="2338388" indent="-2338388">
              <a:buNone/>
              <a:defRPr/>
            </a:pPr>
            <a:r>
              <a:rPr lang="el-GR" sz="2400" b="1" dirty="0">
                <a:solidFill>
                  <a:schemeClr val="bg2"/>
                </a:solidFill>
                <a:ea typeface="ヒラギノ角ゴ Pro W3" pitchFamily="-65" charset="-128"/>
              </a:rPr>
              <a:t>ΠΑΡΑΡΤΗΜΑ</a:t>
            </a:r>
            <a:r>
              <a:rPr lang="en-US" sz="2400" b="1" dirty="0">
                <a:solidFill>
                  <a:schemeClr val="bg2"/>
                </a:solidFill>
                <a:ea typeface="ヒラギノ角ゴ Pro W3" pitchFamily="-65" charset="-128"/>
              </a:rPr>
              <a:t> 1</a:t>
            </a:r>
            <a:r>
              <a:rPr lang="en-US" sz="2400" dirty="0">
                <a:ea typeface="ヒラギノ角ゴ Pro W3" pitchFamily="-65" charset="-128"/>
              </a:rPr>
              <a:t>	</a:t>
            </a:r>
            <a:r>
              <a:rPr lang="el-GR" sz="2400" dirty="0">
                <a:ea typeface="ヒラギノ角ゴ Pro W3" pitchFamily="-65" charset="-128"/>
              </a:rPr>
              <a:t>Εξαγωγή της σχέσης </a:t>
            </a:r>
            <a:r>
              <a:rPr lang="en-US" sz="2400" spc="-300" dirty="0">
                <a:ea typeface="ヒラギノ角ゴ Pro W3" pitchFamily="-65" charset="-128"/>
              </a:rPr>
              <a:t>I </a:t>
            </a:r>
            <a:r>
              <a:rPr lang="en-US" sz="2400" dirty="0">
                <a:ea typeface="ヒラギノ角ゴ Pro W3" pitchFamily="-65" charset="-128"/>
              </a:rPr>
              <a:t>S </a:t>
            </a:r>
            <a:r>
              <a:rPr lang="el-GR" sz="2400" dirty="0">
                <a:ea typeface="ヒラギノ角ゴ Pro W3" pitchFamily="-65" charset="-128"/>
              </a:rPr>
              <a:t>υπό σταθερές συναλλαγματικές ισοτιμίες</a:t>
            </a:r>
            <a:endParaRPr lang="en-US" sz="2400" kern="0" dirty="0">
              <a:ea typeface="ヒラギノ角ゴ Pro W3" pitchFamily="-84" charset="-128"/>
            </a:endParaRPr>
          </a:p>
          <a:p>
            <a:pPr marL="2338388" indent="-2338388">
              <a:buNone/>
              <a:defRPr/>
            </a:pPr>
            <a:r>
              <a:rPr lang="el-GR" sz="2400" b="1" kern="0" dirty="0">
                <a:solidFill>
                  <a:schemeClr val="bg2"/>
                </a:solidFill>
                <a:ea typeface="ヒラギノ角ゴ Pro W3" pitchFamily="-84" charset="-128"/>
              </a:rPr>
              <a:t>ΠΑΡΑΡΤΗΜΑ</a:t>
            </a:r>
            <a:r>
              <a:rPr lang="en-US" sz="2400" b="1" kern="0" dirty="0">
                <a:solidFill>
                  <a:schemeClr val="bg2"/>
                </a:solidFill>
                <a:ea typeface="ヒラギノ角ゴ Pro W3" pitchFamily="-84" charset="-128"/>
              </a:rPr>
              <a:t> 2</a:t>
            </a:r>
            <a:r>
              <a:rPr lang="en-US" sz="2400" kern="0" dirty="0">
                <a:ea typeface="ヒラギノ角ゴ Pro W3" pitchFamily="-84" charset="-128"/>
              </a:rPr>
              <a:t>	</a:t>
            </a:r>
            <a:r>
              <a:rPr lang="el-GR" sz="2400" kern="0" dirty="0">
                <a:ea typeface="ヒラギノ角ゴ Pro W3" pitchFamily="-84" charset="-128"/>
              </a:rPr>
              <a:t>Η πραγματική συναλλαγματική ισοτιμία και εγχώρια και ξένα πραγματικά επιτόκια</a:t>
            </a:r>
            <a:endParaRPr lang="en-IN" sz="2400" b="1" dirty="0"/>
          </a:p>
        </p:txBody>
      </p:sp>
    </p:spTree>
    <p:extLst>
      <p:ext uri="{BB962C8B-B14F-4D97-AF65-F5344CB8AC3E}">
        <p14:creationId xmlns:p14="http://schemas.microsoft.com/office/powerpoint/2010/main" xmlns="" val="1624823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2662"/>
          </a:xfrm>
        </p:spPr>
        <p:txBody>
          <a:bodyPr wrap="square">
            <a:spAutoFit/>
          </a:bodyPr>
          <a:lstStyle/>
          <a:p>
            <a:r>
              <a:rPr lang="el-GR" sz="2800" dirty="0">
                <a:latin typeface="+mj-lt"/>
              </a:rPr>
              <a:t>ΠΑΡΑΡΤΗΜΑ </a:t>
            </a:r>
            <a:r>
              <a:rPr lang="en-IN" sz="2800" dirty="0">
                <a:latin typeface="+mj-lt"/>
              </a:rPr>
              <a:t>2: </a:t>
            </a:r>
            <a:r>
              <a:rPr lang="el-GR" sz="2800" dirty="0">
                <a:latin typeface="+mj-lt"/>
              </a:rPr>
              <a:t>Η Πραγματική Συναλλαγματική Ισοτιμία και Εγχώρια και Ξένα Πραγματικά Επιτόκια</a:t>
            </a:r>
            <a:r>
              <a:rPr lang="en-IN" sz="2800" dirty="0">
                <a:latin typeface="+mj-lt"/>
              </a:rPr>
              <a:t> (1 </a:t>
            </a:r>
            <a:r>
              <a:rPr lang="el-GR" sz="2800" dirty="0">
                <a:latin typeface="+mj-lt"/>
              </a:rPr>
              <a:t>από</a:t>
            </a:r>
            <a:r>
              <a:rPr lang="en-IN" sz="2800" dirty="0">
                <a:latin typeface="+mj-lt"/>
              </a:rPr>
              <a:t> 3)</a:t>
            </a:r>
            <a:endParaRPr lang="en-US" sz="2800" dirty="0">
              <a:latin typeface="+mj-lt"/>
            </a:endParaRPr>
          </a:p>
        </p:txBody>
      </p:sp>
      <p:sp>
        <p:nvSpPr>
          <p:cNvPr id="4" name="Content Placeholder 3"/>
          <p:cNvSpPr>
            <a:spLocks noGrp="1"/>
          </p:cNvSpPr>
          <p:nvPr>
            <p:ph idx="1"/>
          </p:nvPr>
        </p:nvSpPr>
        <p:spPr>
          <a:xfrm>
            <a:off x="457200" y="2008359"/>
            <a:ext cx="8229600" cy="685800"/>
          </a:xfrm>
        </p:spPr>
        <p:txBody>
          <a:bodyPr/>
          <a:lstStyle/>
          <a:p>
            <a:r>
              <a:rPr lang="el-GR" sz="2000" dirty="0">
                <a:ea typeface="ヒラギノ角ゴ Pro W3" pitchFamily="-84" charset="-128"/>
              </a:rPr>
              <a:t>Θυμηθείτε τη συνθήκη ισοτιμίας ονομαστικών επιτοκίων </a:t>
            </a:r>
            <a:r>
              <a:rPr lang="el-GR" sz="2000" dirty="0" err="1">
                <a:ea typeface="ヒラギノ角ゴ Pro W3" pitchFamily="-84" charset="-128"/>
              </a:rPr>
              <a:t>ρης</a:t>
            </a:r>
            <a:r>
              <a:rPr lang="el-GR" sz="2000" dirty="0">
                <a:ea typeface="ヒラギノ角ゴ Pro W3" pitchFamily="-84" charset="-128"/>
              </a:rPr>
              <a:t> συνθήκης</a:t>
            </a:r>
            <a:r>
              <a:rPr lang="en-US" sz="2000" dirty="0">
                <a:ea typeface="ヒラギノ角ゴ Pro W3" pitchFamily="-84" charset="-128"/>
              </a:rPr>
              <a:t> (19.2)</a:t>
            </a:r>
          </a:p>
        </p:txBody>
      </p:sp>
      <mc:AlternateContent xmlns:mc="http://schemas.openxmlformats.org/markup-compatibility/2006">
        <mc:Choice xmlns:a14="http://schemas.microsoft.com/office/drawing/2010/main" xmlns="" Requires="a14">
          <p:sp>
            <p:nvSpPr>
              <p:cNvPr id="6" name="Object 5"/>
              <p:cNvSpPr txBox="1"/>
              <p:nvPr/>
            </p:nvSpPr>
            <p:spPr>
              <a:xfrm>
                <a:off x="3720531" y="2667000"/>
                <a:ext cx="2299269" cy="595558"/>
              </a:xfrm>
              <a:prstGeom prst="rect">
                <a:avLst/>
              </a:prstGeom>
            </p:spPr>
            <p:txBody>
              <a:bodyPr>
                <a:normAutofit fontScale="77500" lnSpcReduction="20000"/>
              </a:bodyPr>
              <a:lstStyle/>
              <a:p>
                <a:pPr/>
                <a14:m>
                  <m:oMathPara xmlns:m="http://schemas.openxmlformats.org/officeDocument/2006/math">
                    <m:oMathParaPr>
                      <m:jc m:val="left"/>
                    </m:oMathParaPr>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e>
                      </m:d>
                      <m:d>
                        <m:dPr>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num>
                            <m:den>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den>
                          </m:f>
                        </m:e>
                      </m:d>
                    </m:oMath>
                  </m:oMathPara>
                </a14:m>
                <a:endParaRPr lang="en-US" dirty="0"/>
              </a:p>
            </p:txBody>
          </p:sp>
        </mc:Choice>
        <mc:Fallback>
          <p:sp>
            <p:nvSpPr>
              <p:cNvPr id="6" name="Object 5"/>
              <p:cNvSpPr txBox="1">
                <a:spLocks noRot="1" noChangeAspect="1" noMove="1" noResize="1" noEditPoints="1" noAdjustHandles="1" noChangeArrowheads="1" noChangeShapeType="1" noTextEdit="1"/>
              </p:cNvSpPr>
              <p:nvPr/>
            </p:nvSpPr>
            <p:spPr>
              <a:xfrm>
                <a:off x="3720531" y="2667000"/>
                <a:ext cx="2299269" cy="595558"/>
              </a:xfrm>
              <a:prstGeom prst="rect">
                <a:avLst/>
              </a:prstGeom>
              <a:blipFill>
                <a:blip r:embed="rId3" cstate="print"/>
                <a:stretch>
                  <a:fillRect/>
                </a:stretch>
              </a:blipFill>
            </p:spPr>
            <p:txBody>
              <a:bodyPr/>
              <a:lstStyle/>
              <a:p>
                <a:r>
                  <a:rPr lang="en-US">
                    <a:noFill/>
                  </a:rPr>
                  <a:t> </a:t>
                </a:r>
              </a:p>
            </p:txBody>
          </p:sp>
        </mc:Fallback>
      </mc:AlternateContent>
      <p:sp>
        <p:nvSpPr>
          <p:cNvPr id="5" name="Content Placeholder 4"/>
          <p:cNvSpPr>
            <a:spLocks noGrp="1"/>
          </p:cNvSpPr>
          <p:nvPr>
            <p:ph idx="13"/>
          </p:nvPr>
        </p:nvSpPr>
        <p:spPr>
          <a:xfrm>
            <a:off x="447675" y="3382130"/>
            <a:ext cx="8239125" cy="342618"/>
          </a:xfrm>
        </p:spPr>
        <p:txBody>
          <a:bodyPr/>
          <a:lstStyle/>
          <a:p>
            <a:pPr>
              <a:spcBef>
                <a:spcPts val="1800"/>
              </a:spcBef>
            </a:pPr>
            <a:r>
              <a:rPr lang="el-GR" sz="2000" dirty="0">
                <a:ea typeface="ヒラギノ角ゴ Pro W3" pitchFamily="-84" charset="-128"/>
              </a:rPr>
              <a:t>Και το πραγματικό επιτόκιο της εξίσωσης </a:t>
            </a:r>
            <a:r>
              <a:rPr lang="en-US" sz="2000" dirty="0">
                <a:ea typeface="ヒラギノ角ゴ Pro W3" pitchFamily="-84" charset="-128"/>
              </a:rPr>
              <a:t> (6.3):</a:t>
            </a:r>
          </a:p>
        </p:txBody>
      </p:sp>
      <mc:AlternateContent xmlns:mc="http://schemas.openxmlformats.org/markup-compatibility/2006">
        <mc:Choice xmlns:a14="http://schemas.microsoft.com/office/drawing/2010/main" xmlns="" Requires="a14">
          <p:sp>
            <p:nvSpPr>
              <p:cNvPr id="7" name="Object 6"/>
              <p:cNvSpPr txBox="1"/>
              <p:nvPr/>
            </p:nvSpPr>
            <p:spPr>
              <a:xfrm>
                <a:off x="3772290" y="3810000"/>
                <a:ext cx="2247510" cy="609600"/>
              </a:xfrm>
              <a:prstGeom prst="rect">
                <a:avLst/>
              </a:prstGeom>
            </p:spPr>
            <p:txBody>
              <a:bodyPr>
                <a:normAutofit fontScale="85000" lnSpcReduction="10000"/>
              </a:bodyPr>
              <a:lstStyle/>
              <a:p>
                <a:pPr/>
                <a14:m>
                  <m:oMathPara xmlns:m="http://schemas.openxmlformats.org/officeDocument/2006/math">
                    <m:oMathParaPr>
                      <m:jc m:val="left"/>
                    </m:oMathParaPr>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sub>
                          </m:sSub>
                        </m:e>
                      </m:d>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e>
                          </m:d>
                        </m:num>
                        <m:den>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𝜋</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e>
                          </m:d>
                        </m:den>
                      </m:f>
                    </m:oMath>
                  </m:oMathPara>
                </a14:m>
                <a:endParaRPr lang="en-US" dirty="0"/>
              </a:p>
            </p:txBody>
          </p:sp>
        </mc:Choice>
        <mc:Fallback>
          <p:sp>
            <p:nvSpPr>
              <p:cNvPr id="7" name="Object 6"/>
              <p:cNvSpPr txBox="1">
                <a:spLocks noRot="1" noChangeAspect="1" noMove="1" noResize="1" noEditPoints="1" noAdjustHandles="1" noChangeArrowheads="1" noChangeShapeType="1" noTextEdit="1"/>
              </p:cNvSpPr>
              <p:nvPr/>
            </p:nvSpPr>
            <p:spPr>
              <a:xfrm>
                <a:off x="3772290" y="3810000"/>
                <a:ext cx="2247510" cy="609600"/>
              </a:xfrm>
              <a:prstGeom prst="rect">
                <a:avLst/>
              </a:prstGeom>
              <a:blipFill>
                <a:blip r:embed="rId4" cstate="print"/>
                <a:stretch>
                  <a:fillRect/>
                </a:stretch>
              </a:blipFill>
            </p:spPr>
            <p:txBody>
              <a:bodyPr/>
              <a:lstStyle/>
              <a:p>
                <a:r>
                  <a:rPr lang="en-US">
                    <a:noFill/>
                  </a:rPr>
                  <a:t> </a:t>
                </a:r>
              </a:p>
            </p:txBody>
          </p:sp>
        </mc:Fallback>
      </mc:AlternateContent>
      <p:sp>
        <p:nvSpPr>
          <p:cNvPr id="3" name="Content Placeholder 2"/>
          <p:cNvSpPr>
            <a:spLocks noGrp="1"/>
          </p:cNvSpPr>
          <p:nvPr>
            <p:ph sz="quarter" idx="15"/>
          </p:nvPr>
        </p:nvSpPr>
        <p:spPr>
          <a:xfrm>
            <a:off x="457200" y="4648200"/>
            <a:ext cx="8229600" cy="990600"/>
          </a:xfrm>
        </p:spPr>
        <p:txBody>
          <a:bodyPr/>
          <a:lstStyle/>
          <a:p>
            <a:r>
              <a:rPr lang="el-GR" sz="2000" dirty="0">
                <a:ea typeface="ヒラギノ角ゴ Pro W3" pitchFamily="-84" charset="-128"/>
              </a:rPr>
              <a:t>Χρησιμοποιήστε αυτήν τη σχέση για να εξαλείψετε το εγχώριο ονομαστικό επιτόκιο (i) και το ξένο ονομαστικό επιτόκιο (i*) στην συνθήκη ισοτιμίας επιτοκίου:</a:t>
            </a:r>
            <a:endParaRPr lang="en-US" sz="2000" dirty="0">
              <a:ea typeface="ヒラギノ角ゴ Pro W3" pitchFamily="-84" charset="-128"/>
            </a:endParaRPr>
          </a:p>
        </p:txBody>
      </p:sp>
      <mc:AlternateContent xmlns:mc="http://schemas.openxmlformats.org/markup-compatibility/2006">
        <mc:Choice xmlns:a14="http://schemas.microsoft.com/office/drawing/2010/main" xmlns="" Requires="a14">
          <p:sp>
            <p:nvSpPr>
              <p:cNvPr id="11" name="Object 10"/>
              <p:cNvSpPr txBox="1"/>
              <p:nvPr/>
            </p:nvSpPr>
            <p:spPr>
              <a:xfrm>
                <a:off x="2287862" y="5638800"/>
                <a:ext cx="4593032" cy="689738"/>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d>
                        <m:dPr>
                          <m:ctrlPr>
                            <a:rPr lang="en-US" i="1" smtClean="0">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sub>
                          </m:sSub>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e>
                      </m:d>
                      <m:d>
                        <m:dPr>
                          <m:begChr m:val="["/>
                          <m:endChr m:val="]"/>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𝜋</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sup>
                                  </m:sSubSup>
                                </m:e>
                              </m:d>
                            </m:num>
                            <m:den>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𝜋</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sup>
                                  </m:sSubSup>
                                </m:e>
                              </m:d>
                            </m:den>
                          </m:f>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20.</m:t>
                          </m:r>
                          <m:r>
                            <m:rPr>
                              <m:sty m:val="p"/>
                            </m:rPr>
                            <a:rPr lang="en-US" i="0">
                              <a:solidFill>
                                <a:srgbClr val="000000"/>
                              </a:solidFill>
                              <a:latin typeface="Cambria Math" panose="02040503050406030204" pitchFamily="18" charset="0"/>
                            </a:rPr>
                            <m:t>A</m:t>
                          </m:r>
                          <m:r>
                            <a:rPr lang="en-US" i="1">
                              <a:solidFill>
                                <a:srgbClr val="000000"/>
                              </a:solidFill>
                              <a:latin typeface="Cambria Math" panose="02040503050406030204" pitchFamily="18" charset="0"/>
                            </a:rPr>
                            <m:t>1</m:t>
                          </m:r>
                        </m:e>
                      </m:d>
                    </m:oMath>
                  </m:oMathPara>
                </a14:m>
                <a:endParaRPr lang="en-US" dirty="0"/>
              </a:p>
            </p:txBody>
          </p:sp>
        </mc:Choice>
        <mc:Fallback>
          <p:sp>
            <p:nvSpPr>
              <p:cNvPr id="11" name="Object 10"/>
              <p:cNvSpPr txBox="1">
                <a:spLocks noRot="1" noChangeAspect="1" noMove="1" noResize="1" noEditPoints="1" noAdjustHandles="1" noChangeArrowheads="1" noChangeShapeType="1" noTextEdit="1"/>
              </p:cNvSpPr>
              <p:nvPr/>
            </p:nvSpPr>
            <p:spPr>
              <a:xfrm>
                <a:off x="2287862" y="5638800"/>
                <a:ext cx="4593032" cy="689738"/>
              </a:xfrm>
              <a:prstGeom prst="rect">
                <a:avLst/>
              </a:prstGeom>
              <a:blipFill>
                <a:blip r:embed="rId5"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1784063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2662"/>
          </a:xfrm>
        </p:spPr>
        <p:txBody>
          <a:bodyPr wrap="square">
            <a:spAutoFit/>
          </a:bodyPr>
          <a:lstStyle/>
          <a:p>
            <a:r>
              <a:rPr lang="el-GR" sz="2800" dirty="0">
                <a:latin typeface="+mj-lt"/>
              </a:rPr>
              <a:t>ΠΑΡΑΡΤΗΜΑ </a:t>
            </a:r>
            <a:r>
              <a:rPr lang="en-IN" sz="2800" dirty="0">
                <a:latin typeface="+mj-lt"/>
              </a:rPr>
              <a:t>2: </a:t>
            </a:r>
            <a:r>
              <a:rPr lang="el-GR" sz="2800" dirty="0">
                <a:latin typeface="+mj-lt"/>
              </a:rPr>
              <a:t>Η Πραγματική Συναλλαγματική Ισοτιμία και Εγχώρια και Ξένα Πραγματικά Επιτόκια</a:t>
            </a:r>
            <a:r>
              <a:rPr lang="en-IN" sz="2800" dirty="0">
                <a:latin typeface="+mj-lt"/>
              </a:rPr>
              <a:t> (</a:t>
            </a:r>
            <a:r>
              <a:rPr lang="el-GR" sz="2800" dirty="0">
                <a:latin typeface="+mj-lt"/>
              </a:rPr>
              <a:t>2 από</a:t>
            </a:r>
            <a:r>
              <a:rPr lang="en-IN" sz="2800" dirty="0">
                <a:latin typeface="+mj-lt"/>
              </a:rPr>
              <a:t> 3)</a:t>
            </a:r>
            <a:endParaRPr lang="en-US" sz="2800" dirty="0">
              <a:latin typeface="+mj-lt"/>
            </a:endParaRPr>
          </a:p>
        </p:txBody>
      </p:sp>
      <p:sp>
        <p:nvSpPr>
          <p:cNvPr id="4" name="Content Placeholder 3"/>
          <p:cNvSpPr>
            <a:spLocks noGrp="1"/>
          </p:cNvSpPr>
          <p:nvPr>
            <p:ph idx="1"/>
          </p:nvPr>
        </p:nvSpPr>
        <p:spPr>
          <a:xfrm>
            <a:off x="457200" y="1877460"/>
            <a:ext cx="8229600" cy="466254"/>
          </a:xfrm>
        </p:spPr>
        <p:txBody>
          <a:bodyPr/>
          <a:lstStyle/>
          <a:p>
            <a:r>
              <a:rPr lang="el-GR" sz="2000" dirty="0">
                <a:ea typeface="ヒラギノ角ゴ Pro W3" pitchFamily="-84" charset="-128"/>
              </a:rPr>
              <a:t>Αντικαθιστώντας τον ορισμό της πραγματικής συναλλαγματικής ισοτιμίας</a:t>
            </a:r>
            <a:r>
              <a:rPr lang="en-US" sz="20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6" name="Object 5"/>
              <p:cNvSpPr txBox="1"/>
              <p:nvPr/>
            </p:nvSpPr>
            <p:spPr>
              <a:xfrm>
                <a:off x="3438120" y="2488548"/>
                <a:ext cx="2276880" cy="940452"/>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𝑃</m:t>
                              </m:r>
                            </m:e>
                            <m:sub>
                              <m:r>
                                <a:rPr lang="en-US" i="1">
                                  <a:solidFill>
                                    <a:srgbClr val="000000"/>
                                  </a:solidFill>
                                  <a:latin typeface="Cambria Math" panose="02040503050406030204" pitchFamily="18" charset="0"/>
                                </a:rPr>
                                <m:t>𝑡</m:t>
                              </m:r>
                            </m:sub>
                          </m:sSub>
                          <m:r>
                            <a:rPr lang="en-US" i="0">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𝑃</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num>
                        <m:den>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𝑃</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𝑃</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sup>
                          </m:sSubSup>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sub>
                          </m:sSub>
                        </m:num>
                        <m:den>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den>
                      </m:f>
                    </m:oMath>
                  </m:oMathPara>
                </a14:m>
                <a:endParaRPr lang="en-US" dirty="0"/>
              </a:p>
            </p:txBody>
          </p:sp>
        </mc:Choice>
        <mc:Fallback>
          <p:sp>
            <p:nvSpPr>
              <p:cNvPr id="6" name="Object 5"/>
              <p:cNvSpPr txBox="1">
                <a:spLocks noRot="1" noChangeAspect="1" noMove="1" noResize="1" noEditPoints="1" noAdjustHandles="1" noChangeArrowheads="1" noChangeShapeType="1" noTextEdit="1"/>
              </p:cNvSpPr>
              <p:nvPr/>
            </p:nvSpPr>
            <p:spPr>
              <a:xfrm>
                <a:off x="3438120" y="2488548"/>
                <a:ext cx="2276880" cy="940452"/>
              </a:xfrm>
              <a:prstGeom prst="rect">
                <a:avLst/>
              </a:prstGeom>
              <a:blipFill>
                <a:blip r:embed="rId3" cstate="print"/>
                <a:stretch>
                  <a:fillRect/>
                </a:stretch>
              </a:blipFill>
            </p:spPr>
            <p:txBody>
              <a:bodyPr/>
              <a:lstStyle/>
              <a:p>
                <a:r>
                  <a:rPr lang="en-US">
                    <a:noFill/>
                  </a:rPr>
                  <a:t> </a:t>
                </a:r>
              </a:p>
            </p:txBody>
          </p:sp>
        </mc:Fallback>
      </mc:AlternateContent>
      <p:sp>
        <p:nvSpPr>
          <p:cNvPr id="5" name="Content Placeholder 4"/>
          <p:cNvSpPr>
            <a:spLocks noGrp="1"/>
          </p:cNvSpPr>
          <p:nvPr>
            <p:ph idx="13"/>
          </p:nvPr>
        </p:nvSpPr>
        <p:spPr>
          <a:xfrm>
            <a:off x="447675" y="3610729"/>
            <a:ext cx="8239125" cy="732671"/>
          </a:xfrm>
        </p:spPr>
        <p:txBody>
          <a:bodyPr/>
          <a:lstStyle/>
          <a:p>
            <a:pPr marL="347663" lvl="0" indent="0" eaLnBrk="0" fontAlgn="base" hangingPunct="0">
              <a:spcBef>
                <a:spcPct val="20000"/>
              </a:spcBef>
              <a:spcAft>
                <a:spcPct val="0"/>
              </a:spcAft>
              <a:buClrTx/>
              <a:buNone/>
            </a:pPr>
            <a:r>
              <a:rPr lang="el-GR" sz="2000" kern="0" dirty="0">
                <a:solidFill>
                  <a:srgbClr val="000000"/>
                </a:solidFill>
                <a:ea typeface="ヒラギノ角ゴ Pro W3" pitchFamily="-84" charset="-128"/>
              </a:rPr>
              <a:t>Στην εξίσωση</a:t>
            </a:r>
            <a:r>
              <a:rPr lang="en-US" sz="2000" kern="0" dirty="0">
                <a:solidFill>
                  <a:srgbClr val="000000"/>
                </a:solidFill>
                <a:ea typeface="ヒラギノ角ゴ Pro W3" pitchFamily="-84" charset="-128"/>
              </a:rPr>
              <a:t> (20.A1) </a:t>
            </a:r>
            <a:r>
              <a:rPr lang="el-GR" sz="2000" kern="0" dirty="0">
                <a:solidFill>
                  <a:srgbClr val="000000"/>
                </a:solidFill>
                <a:ea typeface="ヒラギノ角ゴ Pro W3" pitchFamily="-84" charset="-128"/>
              </a:rPr>
              <a:t>μας δίνει τη συνθήκη ισοτιμίας πραγματικών επιτοκίων</a:t>
            </a:r>
            <a:r>
              <a:rPr lang="en-US" sz="2000" kern="0" dirty="0">
                <a:solidFill>
                  <a:srgbClr val="000000"/>
                </a:solidFill>
                <a:ea typeface="ヒラギノ角ゴ Pro W3" pitchFamily="-84" charset="-128"/>
              </a:rPr>
              <a:t>:</a:t>
            </a:r>
          </a:p>
        </p:txBody>
      </p:sp>
      <mc:AlternateContent xmlns:mc="http://schemas.openxmlformats.org/markup-compatibility/2006">
        <mc:Choice xmlns:a14="http://schemas.microsoft.com/office/drawing/2010/main" xmlns="" Requires="a14">
          <p:sp>
            <p:nvSpPr>
              <p:cNvPr id="7" name="Object 6"/>
              <p:cNvSpPr txBox="1"/>
              <p:nvPr/>
            </p:nvSpPr>
            <p:spPr>
              <a:xfrm>
                <a:off x="3450936" y="4342834"/>
                <a:ext cx="2229428" cy="695419"/>
              </a:xfrm>
              <a:prstGeom prst="rect">
                <a:avLst/>
              </a:prstGeom>
            </p:spPr>
            <p:txBody>
              <a:bodyPr>
                <a:normAutofit fontScale="85000" lnSpcReduction="10000"/>
              </a:bodyPr>
              <a:lstStyle/>
              <a:p>
                <a:pPr/>
                <a14:m>
                  <m:oMathPara xmlns:m="http://schemas.openxmlformats.org/officeDocument/2006/math">
                    <m:oMathParaPr>
                      <m:jc m:val="left"/>
                    </m:oMathParaPr>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sub>
                          </m:sSub>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𝑟</m:t>
                              </m:r>
                            </m:sub>
                            <m:sup>
                              <m:r>
                                <a:rPr lang="en-US" i="1">
                                  <a:solidFill>
                                    <a:srgbClr val="000000"/>
                                  </a:solidFill>
                                  <a:latin typeface="Cambria Math" panose="02040503050406030204" pitchFamily="18" charset="0"/>
                                </a:rPr>
                                <m:t>∗</m:t>
                              </m:r>
                            </m:sup>
                          </m:sSubSup>
                        </m:e>
                      </m:d>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sub>
                          </m:sSub>
                        </m:num>
                        <m:den>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den>
                      </m:f>
                    </m:oMath>
                  </m:oMathPara>
                </a14:m>
                <a:endParaRPr lang="en-US" dirty="0"/>
              </a:p>
            </p:txBody>
          </p:sp>
        </mc:Choice>
        <mc:Fallback>
          <p:sp>
            <p:nvSpPr>
              <p:cNvPr id="7" name="Object 6"/>
              <p:cNvSpPr txBox="1">
                <a:spLocks noRot="1" noChangeAspect="1" noMove="1" noResize="1" noEditPoints="1" noAdjustHandles="1" noChangeArrowheads="1" noChangeShapeType="1" noTextEdit="1"/>
              </p:cNvSpPr>
              <p:nvPr/>
            </p:nvSpPr>
            <p:spPr>
              <a:xfrm>
                <a:off x="3450936" y="4342834"/>
                <a:ext cx="2229428" cy="695419"/>
              </a:xfrm>
              <a:prstGeom prst="rect">
                <a:avLst/>
              </a:prstGeom>
              <a:blipFill>
                <a:blip r:embed="rId4" cstate="print"/>
                <a:stretch>
                  <a:fillRect/>
                </a:stretch>
              </a:blipFill>
            </p:spPr>
            <p:txBody>
              <a:bodyPr/>
              <a:lstStyle/>
              <a:p>
                <a:r>
                  <a:rPr lang="en-US">
                    <a:noFill/>
                  </a:rPr>
                  <a:t> </a:t>
                </a:r>
              </a:p>
            </p:txBody>
          </p:sp>
        </mc:Fallback>
      </mc:AlternateContent>
      <p:sp>
        <p:nvSpPr>
          <p:cNvPr id="3" name="Content Placeholder 2"/>
          <p:cNvSpPr>
            <a:spLocks noGrp="1"/>
          </p:cNvSpPr>
          <p:nvPr>
            <p:ph sz="quarter" idx="15"/>
          </p:nvPr>
        </p:nvSpPr>
        <p:spPr>
          <a:xfrm>
            <a:off x="457200" y="5105400"/>
            <a:ext cx="8229600" cy="381000"/>
          </a:xfrm>
        </p:spPr>
        <p:txBody>
          <a:bodyPr/>
          <a:lstStyle/>
          <a:p>
            <a:pPr marL="347663" lvl="0" indent="0" eaLnBrk="0" fontAlgn="base" hangingPunct="0">
              <a:spcBef>
                <a:spcPct val="20000"/>
              </a:spcBef>
              <a:spcAft>
                <a:spcPct val="0"/>
              </a:spcAft>
              <a:buClrTx/>
              <a:buNone/>
            </a:pPr>
            <a:r>
              <a:rPr lang="el-GR" sz="2000" kern="0" dirty="0">
                <a:solidFill>
                  <a:srgbClr val="000000"/>
                </a:solidFill>
                <a:ea typeface="ヒラギノ角ゴ Pro W3" pitchFamily="-84" charset="-128"/>
              </a:rPr>
              <a:t>Ή </a:t>
            </a:r>
            <a:r>
              <a:rPr lang="el-GR" sz="2000" kern="0" dirty="0" smtClean="0">
                <a:solidFill>
                  <a:srgbClr val="000000"/>
                </a:solidFill>
                <a:ea typeface="ヒラギノ角ゴ Pro W3" pitchFamily="-84" charset="-128"/>
              </a:rPr>
              <a:t>ι</a:t>
            </a:r>
            <a:r>
              <a:rPr lang="el-GR" sz="2000" kern="0" dirty="0" smtClean="0">
                <a:solidFill>
                  <a:srgbClr val="000000"/>
                </a:solidFill>
                <a:ea typeface="ヒラギノ角ゴ Pro W3" pitchFamily="-84" charset="-128"/>
              </a:rPr>
              <a:t>σοδύναμα</a:t>
            </a:r>
            <a:r>
              <a:rPr lang="en-US" sz="2000" kern="0" dirty="0">
                <a:solidFill>
                  <a:srgbClr val="000000"/>
                </a:solidFill>
                <a:ea typeface="ヒラギノ角ゴ Pro W3" pitchFamily="-84" charset="-128"/>
              </a:rPr>
              <a:t>,</a:t>
            </a:r>
          </a:p>
        </p:txBody>
      </p:sp>
      <mc:AlternateContent xmlns:mc="http://schemas.openxmlformats.org/markup-compatibility/2006">
        <mc:Choice xmlns:a14="http://schemas.microsoft.com/office/drawing/2010/main" xmlns="" Requires="a14">
          <p:sp>
            <p:nvSpPr>
              <p:cNvPr id="8" name="Object 7"/>
              <p:cNvSpPr txBox="1"/>
              <p:nvPr/>
            </p:nvSpPr>
            <p:spPr bwMode="auto">
              <a:xfrm>
                <a:off x="2592321" y="5565396"/>
                <a:ext cx="3960879" cy="690314"/>
              </a:xfrm>
              <a:prstGeom prst="rect">
                <a:avLst/>
              </a:prstGeom>
              <a:noFill/>
              <a:ln>
                <a:noFill/>
              </a:ln>
            </p:spPr>
            <p:txBody>
              <a:bodyPr>
                <a:normAutofit/>
              </a:bodyPr>
              <a:lstStyle/>
              <a:p>
                <a:pPr/>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sub>
                      </m:sSub>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sub>
                              </m:sSub>
                            </m:e>
                          </m:d>
                        </m:num>
                        <m:den>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𝑟</m:t>
                                  </m:r>
                                </m:sub>
                                <m:sup>
                                  <m:r>
                                    <a:rPr lang="en-US" i="1">
                                      <a:solidFill>
                                        <a:srgbClr val="000000"/>
                                      </a:solidFill>
                                      <a:latin typeface="Cambria Math" panose="02040503050406030204" pitchFamily="18" charset="0"/>
                                    </a:rPr>
                                    <m:t>∗</m:t>
                                  </m:r>
                                </m:sup>
                              </m:sSubSup>
                            </m:e>
                          </m:d>
                        </m:den>
                      </m:f>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20</m:t>
                          </m:r>
                          <m:r>
                            <a:rPr lang="en-US" i="1">
                              <a:solidFill>
                                <a:srgbClr val="000000"/>
                              </a:solidFill>
                              <a:latin typeface="Cambria Math" panose="02040503050406030204" pitchFamily="18" charset="0"/>
                            </a:rPr>
                            <m:t>.</m:t>
                          </m:r>
                          <m:r>
                            <m:rPr>
                              <m:sty m:val="p"/>
                            </m:rPr>
                            <a:rPr lang="en-US" i="0">
                              <a:solidFill>
                                <a:srgbClr val="000000"/>
                              </a:solidFill>
                              <a:latin typeface="Cambria Math" panose="02040503050406030204" pitchFamily="18" charset="0"/>
                            </a:rPr>
                            <m:t>A</m:t>
                          </m:r>
                          <m:r>
                            <a:rPr lang="en-US" i="1">
                              <a:solidFill>
                                <a:srgbClr val="000000"/>
                              </a:solidFill>
                              <a:latin typeface="Cambria Math" panose="02040503050406030204" pitchFamily="18" charset="0"/>
                            </a:rPr>
                            <m:t>2</m:t>
                          </m:r>
                        </m:e>
                      </m:d>
                    </m:oMath>
                  </m:oMathPara>
                </a14:m>
                <a:endParaRPr lang="en-US" dirty="0"/>
              </a:p>
            </p:txBody>
          </p:sp>
        </mc:Choice>
        <mc:Fallback>
          <p:sp>
            <p:nvSpPr>
              <p:cNvPr id="8" name="Object 7"/>
              <p:cNvSpPr txBox="1">
                <a:spLocks noRot="1" noChangeAspect="1" noMove="1" noResize="1" noEditPoints="1" noAdjustHandles="1" noChangeArrowheads="1" noChangeShapeType="1" noTextEdit="1"/>
              </p:cNvSpPr>
              <p:nvPr/>
            </p:nvSpPr>
            <p:spPr bwMode="auto">
              <a:xfrm>
                <a:off x="2592321" y="5565396"/>
                <a:ext cx="3960879" cy="690314"/>
              </a:xfrm>
              <a:prstGeom prst="rect">
                <a:avLst/>
              </a:prstGeom>
              <a:blipFill>
                <a:blip r:embed="rId5" cstate="print"/>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xmlns="" val="691397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2662"/>
          </a:xfrm>
        </p:spPr>
        <p:txBody>
          <a:bodyPr wrap="square">
            <a:spAutoFit/>
          </a:bodyPr>
          <a:lstStyle/>
          <a:p>
            <a:r>
              <a:rPr lang="el-GR" sz="2800" dirty="0">
                <a:latin typeface="+mj-lt"/>
              </a:rPr>
              <a:t>ΠΑΡΑΡΤΗΜΑ </a:t>
            </a:r>
            <a:r>
              <a:rPr lang="en-IN" sz="2800" dirty="0">
                <a:latin typeface="+mj-lt"/>
              </a:rPr>
              <a:t>2: </a:t>
            </a:r>
            <a:r>
              <a:rPr lang="el-GR" sz="2800" dirty="0">
                <a:latin typeface="+mj-lt"/>
              </a:rPr>
              <a:t>Η Πραγματική Συναλλαγματική Ισοτιμία και Εγχώρια και Ξένα Πραγματικά Επιτόκια</a:t>
            </a:r>
            <a:r>
              <a:rPr lang="en-IN" sz="2800" dirty="0">
                <a:latin typeface="+mj-lt"/>
              </a:rPr>
              <a:t> (</a:t>
            </a:r>
            <a:r>
              <a:rPr lang="el-GR" sz="2800" dirty="0">
                <a:latin typeface="+mj-lt"/>
              </a:rPr>
              <a:t>3 από</a:t>
            </a:r>
            <a:r>
              <a:rPr lang="en-IN" sz="2800" dirty="0">
                <a:latin typeface="+mj-lt"/>
              </a:rPr>
              <a:t> 3)</a:t>
            </a:r>
            <a:endParaRPr lang="en-US" sz="2800" dirty="0">
              <a:latin typeface="+mj-lt"/>
            </a:endParaRPr>
          </a:p>
        </p:txBody>
      </p:sp>
      <p:sp>
        <p:nvSpPr>
          <p:cNvPr id="4" name="Content Placeholder 3"/>
          <p:cNvSpPr>
            <a:spLocks noGrp="1"/>
          </p:cNvSpPr>
          <p:nvPr>
            <p:ph idx="1"/>
          </p:nvPr>
        </p:nvSpPr>
        <p:spPr>
          <a:xfrm>
            <a:off x="457200" y="1520224"/>
            <a:ext cx="8229600" cy="765776"/>
          </a:xfrm>
        </p:spPr>
        <p:txBody>
          <a:bodyPr/>
          <a:lstStyle/>
          <a:p>
            <a:r>
              <a:rPr lang="el-GR" sz="2000" dirty="0">
                <a:ea typeface="ヒラギノ角ゴ Pro W3" pitchFamily="-84" charset="-128"/>
              </a:rPr>
              <a:t>Η εξίσωση</a:t>
            </a:r>
            <a:r>
              <a:rPr lang="en-US" sz="2000" dirty="0">
                <a:ea typeface="ヒラギノ角ゴ Pro W3" pitchFamily="-84" charset="-128"/>
              </a:rPr>
              <a:t> (20.A2) </a:t>
            </a:r>
            <a:r>
              <a:rPr lang="el-GR" sz="2000" dirty="0">
                <a:ea typeface="ヒラギノ角ゴ Pro W3" pitchFamily="-84" charset="-128"/>
              </a:rPr>
              <a:t>υποδηλώνει ότι η πραγματική συναλλαγματική ισοτιμία το έτος</a:t>
            </a:r>
            <a:r>
              <a:rPr lang="en-US" sz="2000" dirty="0">
                <a:ea typeface="ヒラギノ角ゴ Pro W3" pitchFamily="-84" charset="-128"/>
              </a:rPr>
              <a:t> </a:t>
            </a:r>
            <a:r>
              <a:rPr lang="en-US" sz="2000" i="1" dirty="0" smtClean="0">
                <a:ea typeface="ヒラギノ角ゴ Pro W3" pitchFamily="-84" charset="-128"/>
              </a:rPr>
              <a:t>t</a:t>
            </a:r>
            <a:r>
              <a:rPr lang="en-US" sz="2000" dirty="0" smtClean="0">
                <a:ea typeface="ヒラギノ角ゴ Pro W3" pitchFamily="-84" charset="-128"/>
              </a:rPr>
              <a:t>+1 </a:t>
            </a:r>
            <a:r>
              <a:rPr lang="el-GR" sz="2000" dirty="0">
                <a:ea typeface="ヒラギノ角ゴ Pro W3" pitchFamily="-84" charset="-128"/>
              </a:rPr>
              <a:t>δίνεται από</a:t>
            </a:r>
            <a:r>
              <a:rPr lang="en-US" sz="20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3" name="Object 2"/>
              <p:cNvSpPr txBox="1"/>
              <p:nvPr/>
            </p:nvSpPr>
            <p:spPr>
              <a:xfrm>
                <a:off x="3606063" y="2206024"/>
                <a:ext cx="2108937" cy="765776"/>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num>
                        <m:den>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sup>
                          </m:sSubSup>
                        </m:den>
                      </m:f>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+2</m:t>
                          </m:r>
                        </m:sub>
                        <m:sup>
                          <m:r>
                            <a:rPr lang="en-US" i="1">
                              <a:solidFill>
                                <a:srgbClr val="000000"/>
                              </a:solidFill>
                              <a:latin typeface="Cambria Math" panose="02040503050406030204" pitchFamily="18" charset="0"/>
                            </a:rPr>
                            <m:t>𝑒</m:t>
                          </m:r>
                        </m:sup>
                      </m:sSubSup>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3606063" y="2206024"/>
                <a:ext cx="2108937" cy="765776"/>
              </a:xfrm>
              <a:prstGeom prst="rect">
                <a:avLst/>
              </a:prstGeom>
              <a:blipFill>
                <a:blip r:embed="rId3" cstate="print"/>
                <a:stretch>
                  <a:fillRect/>
                </a:stretch>
              </a:blipFill>
            </p:spPr>
            <p:txBody>
              <a:bodyPr/>
              <a:lstStyle/>
              <a:p>
                <a:r>
                  <a:rPr lang="en-US">
                    <a:noFill/>
                  </a:rPr>
                  <a:t> </a:t>
                </a:r>
              </a:p>
            </p:txBody>
          </p:sp>
        </mc:Fallback>
      </mc:AlternateContent>
      <p:sp>
        <p:nvSpPr>
          <p:cNvPr id="5" name="Content Placeholder 4"/>
          <p:cNvSpPr>
            <a:spLocks noGrp="1"/>
          </p:cNvSpPr>
          <p:nvPr>
            <p:ph idx="13"/>
          </p:nvPr>
        </p:nvSpPr>
        <p:spPr>
          <a:xfrm>
            <a:off x="457200" y="3124201"/>
            <a:ext cx="8229600" cy="380999"/>
          </a:xfrm>
        </p:spPr>
        <p:txBody>
          <a:bodyPr/>
          <a:lstStyle/>
          <a:p>
            <a:pPr marL="346075" indent="-342900" eaLnBrk="0" fontAlgn="base" hangingPunct="0">
              <a:spcBef>
                <a:spcPct val="20000"/>
              </a:spcBef>
              <a:spcAft>
                <a:spcPct val="0"/>
              </a:spcAft>
            </a:pPr>
            <a:r>
              <a:rPr lang="el-GR" sz="2000" dirty="0">
                <a:ea typeface="ヒラギノ角ゴ Pro W3" pitchFamily="-84" charset="-128"/>
              </a:rPr>
              <a:t>Οι προσδοκίες το έτος</a:t>
            </a:r>
            <a:r>
              <a:rPr lang="en-US" sz="2000" dirty="0">
                <a:ea typeface="ヒラギノ角ゴ Pro W3" pitchFamily="-84" charset="-128"/>
              </a:rPr>
              <a:t> </a:t>
            </a:r>
            <a:r>
              <a:rPr lang="en-US" sz="2000" i="1" dirty="0">
                <a:ea typeface="ヒラギノ角ゴ Pro W3" pitchFamily="-84" charset="-128"/>
              </a:rPr>
              <a:t>t</a:t>
            </a:r>
            <a:r>
              <a:rPr lang="en-US" sz="2000" dirty="0">
                <a:ea typeface="ヒラギノ角ゴ Pro W3" pitchFamily="-84" charset="-128"/>
              </a:rPr>
              <a:t>:</a:t>
            </a:r>
            <a:endParaRPr lang="en-US" sz="2000" kern="0" dirty="0">
              <a:solidFill>
                <a:srgbClr val="000000"/>
              </a:solidFill>
              <a:ea typeface="ヒラギノ角ゴ Pro W3" pitchFamily="-84" charset="-128"/>
            </a:endParaRPr>
          </a:p>
        </p:txBody>
      </p:sp>
      <mc:AlternateContent xmlns:mc="http://schemas.openxmlformats.org/markup-compatibility/2006">
        <mc:Choice xmlns:a14="http://schemas.microsoft.com/office/drawing/2010/main" xmlns="" Requires="a14">
          <p:sp>
            <p:nvSpPr>
              <p:cNvPr id="10" name="Object 9"/>
              <p:cNvSpPr txBox="1"/>
              <p:nvPr/>
            </p:nvSpPr>
            <p:spPr bwMode="auto">
              <a:xfrm>
                <a:off x="3537614" y="3581400"/>
                <a:ext cx="2068772" cy="709679"/>
              </a:xfrm>
              <a:prstGeom prst="rect">
                <a:avLst/>
              </a:prstGeom>
              <a:noFill/>
              <a:ln>
                <a:noFill/>
              </a:ln>
            </p:spPr>
            <p:txBody>
              <a:bodyPr>
                <a:normAutofit fontScale="92500"/>
              </a:bodyPr>
              <a:lstStyle/>
              <a:p>
                <a:pP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num>
                        <m:den>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sup>
                          </m:sSubSup>
                        </m:den>
                      </m:f>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+2</m:t>
                          </m:r>
                        </m:sub>
                        <m:sup>
                          <m:r>
                            <a:rPr lang="en-US" i="1">
                              <a:solidFill>
                                <a:srgbClr val="000000"/>
                              </a:solidFill>
                              <a:latin typeface="Cambria Math" panose="02040503050406030204" pitchFamily="18" charset="0"/>
                            </a:rPr>
                            <m:t>𝑒</m:t>
                          </m:r>
                        </m:sup>
                      </m:sSubSup>
                    </m:oMath>
                  </m:oMathPara>
                </a14:m>
                <a:endParaRPr lang="en-US" dirty="0"/>
              </a:p>
            </p:txBody>
          </p:sp>
        </mc:Choice>
        <mc:Fallback>
          <p:sp>
            <p:nvSpPr>
              <p:cNvPr id="10" name="Object 9"/>
              <p:cNvSpPr txBox="1">
                <a:spLocks noRot="1" noChangeAspect="1" noMove="1" noResize="1" noEditPoints="1" noAdjustHandles="1" noChangeArrowheads="1" noChangeShapeType="1" noTextEdit="1"/>
              </p:cNvSpPr>
              <p:nvPr/>
            </p:nvSpPr>
            <p:spPr bwMode="auto">
              <a:xfrm>
                <a:off x="3537614" y="3581400"/>
                <a:ext cx="2068772" cy="709679"/>
              </a:xfrm>
              <a:prstGeom prst="rect">
                <a:avLst/>
              </a:prstGeom>
              <a:blipFill>
                <a:blip r:embed="rId4" cstate="print"/>
                <a:stretch>
                  <a:fillRect/>
                </a:stretch>
              </a:blipFill>
              <a:ln>
                <a:noFill/>
              </a:ln>
            </p:spPr>
            <p:txBody>
              <a:bodyPr/>
              <a:lstStyle/>
              <a:p>
                <a:r>
                  <a:rPr lang="en-US">
                    <a:noFill/>
                  </a:rPr>
                  <a:t> </a:t>
                </a:r>
              </a:p>
            </p:txBody>
          </p:sp>
        </mc:Fallback>
      </mc:AlternateContent>
      <p:sp>
        <p:nvSpPr>
          <p:cNvPr id="6" name="Content Placeholder 5"/>
          <p:cNvSpPr>
            <a:spLocks noGrp="1"/>
          </p:cNvSpPr>
          <p:nvPr>
            <p:ph idx="15"/>
          </p:nvPr>
        </p:nvSpPr>
        <p:spPr>
          <a:xfrm>
            <a:off x="457200" y="4724400"/>
            <a:ext cx="7848600" cy="709679"/>
          </a:xfrm>
        </p:spPr>
        <p:txBody>
          <a:bodyPr/>
          <a:lstStyle/>
          <a:p>
            <a:r>
              <a:rPr lang="el-GR" sz="2000" dirty="0" smtClean="0">
                <a:ea typeface="ヒラギノ角ゴ Pro W3" pitchFamily="-84" charset="-128"/>
              </a:rPr>
              <a:t>Επιλύουμε ως </a:t>
            </a:r>
            <a:r>
              <a:rPr lang="el-GR" sz="2000" dirty="0">
                <a:ea typeface="ヒラギノ角ゴ Pro W3" pitchFamily="-84" charset="-128"/>
              </a:rPr>
              <a:t>προς</a:t>
            </a:r>
            <a:r>
              <a:rPr lang="en-US" sz="2000" dirty="0">
                <a:ea typeface="ヒラギノ角ゴ Pro W3" pitchFamily="-84" charset="-128"/>
              </a:rPr>
              <a:t> </a:t>
            </a:r>
            <a:r>
              <a:rPr lang="el-GR" sz="2000" dirty="0" smtClean="0">
                <a:ea typeface="ヒラギノ角ゴ Pro W3" pitchFamily="-84" charset="-128"/>
              </a:rPr>
              <a:t>τα τρέχοντα και αναμενόμενα εγχώρια </a:t>
            </a:r>
            <a:r>
              <a:rPr lang="el-GR" sz="2000" dirty="0" smtClean="0">
                <a:ea typeface="ヒラギノ角ゴ Pro W3" pitchFamily="-84" charset="-128"/>
              </a:rPr>
              <a:t>και </a:t>
            </a:r>
            <a:r>
              <a:rPr lang="el-GR" sz="2000" dirty="0" smtClean="0">
                <a:ea typeface="ヒラギノ角ゴ Pro W3" pitchFamily="-84" charset="-128"/>
              </a:rPr>
              <a:t>ξένα πραγματικά επιτόκια </a:t>
            </a:r>
            <a:r>
              <a:rPr lang="el-GR" sz="2000" dirty="0" smtClean="0">
                <a:ea typeface="ヒラギノ角ゴ Pro W3" pitchFamily="-84" charset="-128"/>
              </a:rPr>
              <a:t>και </a:t>
            </a:r>
            <a:r>
              <a:rPr lang="el-GR" sz="2000" dirty="0" smtClean="0">
                <a:ea typeface="ヒラギノ角ゴ Pro W3" pitchFamily="-84" charset="-128"/>
              </a:rPr>
              <a:t>την αναμενόμενη πραγματική ισοτιμία </a:t>
            </a:r>
            <a:r>
              <a:rPr lang="el-GR" sz="2000" dirty="0" smtClean="0">
                <a:ea typeface="ヒラギノ角ゴ Pro W3" pitchFamily="-84" charset="-128"/>
              </a:rPr>
              <a:t>το έτος</a:t>
            </a:r>
            <a:r>
              <a:rPr lang="en-US" sz="2000" dirty="0" smtClean="0">
                <a:ea typeface="ヒラギノ角ゴ Pro W3" pitchFamily="-84" charset="-128"/>
              </a:rPr>
              <a:t> </a:t>
            </a:r>
            <a:r>
              <a:rPr lang="en-US" sz="2000" i="1" dirty="0" err="1" smtClean="0">
                <a:ea typeface="ヒラギノ角ゴ Pro W3" pitchFamily="-84" charset="-128"/>
              </a:rPr>
              <a:t>t+n</a:t>
            </a:r>
            <a:r>
              <a:rPr lang="en-US" sz="2000" dirty="0" smtClean="0">
                <a:ea typeface="ヒラギノ角ゴ Pro W3" pitchFamily="-84" charset="-128"/>
              </a:rPr>
              <a:t>:</a:t>
            </a:r>
            <a:endParaRPr lang="en-IN" sz="2000" dirty="0" smtClean="0"/>
          </a:p>
          <a:p>
            <a:endParaRPr lang="en-IN" sz="2000" dirty="0"/>
          </a:p>
        </p:txBody>
      </p:sp>
      <mc:AlternateContent xmlns:mc="http://schemas.openxmlformats.org/markup-compatibility/2006">
        <mc:Choice xmlns:a14="http://schemas.microsoft.com/office/drawing/2010/main" xmlns="" Requires="a14">
          <p:sp>
            <p:nvSpPr>
              <p:cNvPr id="12" name="Object 11"/>
              <p:cNvSpPr txBox="1"/>
              <p:nvPr/>
            </p:nvSpPr>
            <p:spPr>
              <a:xfrm>
                <a:off x="2913365" y="5673531"/>
                <a:ext cx="3716035" cy="651069"/>
              </a:xfrm>
              <a:prstGeom prst="rect">
                <a:avLst/>
              </a:prstGeom>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sub>
                      </m:sSub>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sub>
                              </m:sSub>
                            </m:e>
                          </m:d>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𝑛</m:t>
                                  </m:r>
                                </m:sub>
                                <m:sup>
                                  <m:r>
                                    <a:rPr lang="en-US" i="1">
                                      <a:solidFill>
                                        <a:srgbClr val="000000"/>
                                      </a:solidFill>
                                      <a:latin typeface="Cambria Math" panose="02040503050406030204" pitchFamily="18" charset="0"/>
                                    </a:rPr>
                                    <m:t>𝑒</m:t>
                                  </m:r>
                                </m:sup>
                              </m:sSubSup>
                            </m:e>
                          </m:d>
                        </m:num>
                        <m:den>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e>
                          </m:d>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sup>
                              </m:sSubSup>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𝑟</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𝑛</m:t>
                                  </m:r>
                                </m:sub>
                                <m: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sup>
                              </m:sSubSup>
                            </m:e>
                          </m:d>
                        </m:den>
                      </m:f>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𝜀</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𝑛</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oMath>
                  </m:oMathPara>
                </a14:m>
                <a:endParaRPr lang="en-US" dirty="0"/>
              </a:p>
            </p:txBody>
          </p:sp>
        </mc:Choice>
        <mc:Fallback>
          <p:sp>
            <p:nvSpPr>
              <p:cNvPr id="12" name="Object 11"/>
              <p:cNvSpPr txBox="1">
                <a:spLocks noRot="1" noChangeAspect="1" noMove="1" noResize="1" noEditPoints="1" noAdjustHandles="1" noChangeArrowheads="1" noChangeShapeType="1" noTextEdit="1"/>
              </p:cNvSpPr>
              <p:nvPr/>
            </p:nvSpPr>
            <p:spPr>
              <a:xfrm>
                <a:off x="2913365" y="5673531"/>
                <a:ext cx="3716035" cy="651069"/>
              </a:xfrm>
              <a:prstGeom prst="rect">
                <a:avLst/>
              </a:prstGeom>
              <a:blipFill>
                <a:blip r:embed="rId5"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2251575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154" y="74652"/>
            <a:ext cx="8230646" cy="553998"/>
          </a:xfrm>
        </p:spPr>
        <p:txBody>
          <a:bodyPr wrap="square">
            <a:spAutoFit/>
          </a:bodyPr>
          <a:lstStyle/>
          <a:p>
            <a:r>
              <a:rPr lang="en-US" sz="3600" dirty="0">
                <a:latin typeface="+mj-lt"/>
              </a:rPr>
              <a:t>Copyright</a:t>
            </a:r>
            <a:endParaRPr lang="en-US" sz="3600" b="0" dirty="0">
              <a:latin typeface="+mj-lt"/>
            </a:endParaRPr>
          </a:p>
        </p:txBody>
      </p:sp>
      <p:pic>
        <p:nvPicPr>
          <p:cNvPr id="7" name="Graphic 6" descr="Warning">
            <a:extLst>
              <a:ext uri="{FF2B5EF4-FFF2-40B4-BE49-F238E27FC236}">
                <a16:creationId xmlns:a16="http://schemas.microsoft.com/office/drawing/2014/main" xmlns="" id="{C06FB2D2-3F36-42C9-A5A6-B6234DC54C96}"/>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493574" y="2338447"/>
            <a:ext cx="1240235" cy="1391851"/>
          </a:xfrm>
          <a:prstGeom prst="rect">
            <a:avLst/>
          </a:prstGeom>
        </p:spPr>
      </p:pic>
      <p:sp>
        <p:nvSpPr>
          <p:cNvPr id="8" name="Text Placeholder 1">
            <a:extLst>
              <a:ext uri="{FF2B5EF4-FFF2-40B4-BE49-F238E27FC236}">
                <a16:creationId xmlns:a16="http://schemas.microsoft.com/office/drawing/2014/main" xmlns="" id="{AD5FAE7B-F718-4307-B112-AD6256157E8F}"/>
              </a:ext>
            </a:extLst>
          </p:cNvPr>
          <p:cNvSpPr txBox="1">
            <a:spLocks/>
          </p:cNvSpPr>
          <p:nvPr/>
        </p:nvSpPr>
        <p:spPr>
          <a:xfrm>
            <a:off x="1819274" y="1894227"/>
            <a:ext cx="6858001" cy="2770875"/>
          </a:xfrm>
          <a:prstGeom prst="rect">
            <a:avLst/>
          </a:prstGeom>
        </p:spPr>
        <p:style>
          <a:lnRef idx="2">
            <a:schemeClr val="dk1"/>
          </a:lnRef>
          <a:fillRef idx="1">
            <a:schemeClr val="lt1"/>
          </a:fillRef>
          <a:effectRef idx="0">
            <a:schemeClr val="dk1"/>
          </a:effectRef>
          <a:fontRef idx="minor">
            <a:schemeClr val="dk1"/>
          </a:fontRef>
        </p:style>
        <p:txBody>
          <a:bodyPr vert="horz" lIns="182880" tIns="182880" rIns="182880" bIns="182880" rtlCol="0" anchor="ctr">
            <a:no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dk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dk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9pPr>
          </a:lstStyle>
          <a:p>
            <a:pPr marL="101600" indent="0">
              <a:buNone/>
            </a:pPr>
            <a:r>
              <a:rPr lang="el-GR" sz="1400" b="1" dirty="0" smtClean="0"/>
              <a:t>Αυτό το έργο προστατεύεται από τους νόμους περί πνευματικών δικαιωμάτων των Ηνωμένων Πολιτειών και παρέχεται αποκλειστικά για τη χρήση των εκπαιδευτών για τη διδασκαλία των μαθημάτων τους και την αξιολόγηση της μάθησης των μαθητών. Η διάδοση ή η πώληση οποιουδήποτε μέρους αυτού του έργου (συμπεριλαμβανομένου του Παγκόσμιου Ιστού) θα καταστρέψει την ακεραιότητα του έργου και δεν επιτρέπεται. Το έργο και το υλικό από αυτό δεν πρέπει ποτέ να διατίθενται στους μαθητές παρά μόνο από εκπαιδευτές που χρησιμοποιούν το συνοδευτικό κείμενο στις τάξεις τους. Όλοι οι αποδέκτες αυτής της εργασίας αναμένεται να συμμορφωθούν με αυτούς τους περιορισμούς και να τιμήσουν τους επιδιωκόμενους παιδαγωγικούς σκοπούς και τις ανάγκες άλλων εκπαιδευτών που βασίζονται σε αυτά τα υλικά.</a:t>
            </a:r>
            <a:endParaRPr lang="en-US" sz="1400" b="1" dirty="0"/>
          </a:p>
        </p:txBody>
      </p:sp>
    </p:spTree>
    <p:extLst>
      <p:ext uri="{BB962C8B-B14F-4D97-AF65-F5344CB8AC3E}">
        <p14:creationId xmlns:p14="http://schemas.microsoft.com/office/powerpoint/2010/main" xmlns="" val="334126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l-GR" sz="2800" dirty="0">
                <a:latin typeface="+mj-lt"/>
              </a:rPr>
              <a:t>Συστήματα συναλλαγματικών ισοτιμιών</a:t>
            </a:r>
            <a:endParaRPr lang="en-US" sz="2800" dirty="0">
              <a:latin typeface="+mj-lt"/>
            </a:endParaRPr>
          </a:p>
        </p:txBody>
      </p:sp>
      <p:sp>
        <p:nvSpPr>
          <p:cNvPr id="3" name="Content Placeholder 2"/>
          <p:cNvSpPr>
            <a:spLocks noGrp="1"/>
          </p:cNvSpPr>
          <p:nvPr>
            <p:ph idx="1"/>
          </p:nvPr>
        </p:nvSpPr>
        <p:spPr>
          <a:xfrm>
            <a:off x="457200" y="1066800"/>
            <a:ext cx="8229600" cy="3361853"/>
          </a:xfrm>
        </p:spPr>
        <p:txBody>
          <a:bodyPr wrap="square">
            <a:noAutofit/>
          </a:bodyPr>
          <a:lstStyle/>
          <a:p>
            <a:r>
              <a:rPr lang="el-GR" sz="2200" dirty="0">
                <a:ea typeface="ヒラギノ角ゴ Pro W3" pitchFamily="-84" charset="-128"/>
              </a:rPr>
              <a:t>Κατά την περίοδο του </a:t>
            </a:r>
            <a:r>
              <a:rPr lang="el-GR" sz="2200" dirty="0" err="1">
                <a:ea typeface="ヒラギノ角ゴ Pro W3" pitchFamily="-84" charset="-128"/>
              </a:rPr>
              <a:t>Μπρέτον</a:t>
            </a:r>
            <a:r>
              <a:rPr lang="el-GR" sz="2200" dirty="0">
                <a:ea typeface="ヒラギノ角ゴ Pro W3" pitchFamily="-84" charset="-128"/>
              </a:rPr>
              <a:t> Γουντς μεταξύ 1944 και 1972, ορισμένες χώρες υιοθέτησαν ένα σύστημα σταθερών συναλλαγματικών ισοτιμιών, στο οποίο όλες οι χώρες μέλη, εκτός από τις Ηνωμένες Πολιτείες, καθόριζαν την τιμή του νομίσματός τους σε όρους δολαρίου.</a:t>
            </a:r>
          </a:p>
          <a:p>
            <a:r>
              <a:rPr lang="el-GR" sz="2200" dirty="0">
                <a:ea typeface="ヒラギノ角ゴ Pro W3" pitchFamily="-84" charset="-128"/>
              </a:rPr>
              <a:t>Έκτοτε, ο κόσμος βιώνει μεγάλη ποικιλία συναλλαγματικών ρυθμίσεων.</a:t>
            </a:r>
          </a:p>
          <a:p>
            <a:r>
              <a:rPr lang="el-GR" sz="2200" dirty="0">
                <a:ea typeface="ヒラギノ角ゴ Pro W3" pitchFamily="-84" charset="-128"/>
              </a:rPr>
              <a:t>Το ποιο καθεστώς συναλλαγματικών ισοτιμιών θα πρέπει να επιλεγεί, είναι το θέμα αυτού του κεφαλαίου </a:t>
            </a:r>
            <a:r>
              <a:rPr lang="en-US" sz="2200" dirty="0">
                <a:ea typeface="ヒラギノ角ゴ Pro W3" pitchFamily="-84" charset="-128"/>
              </a:rPr>
              <a:t>.</a:t>
            </a:r>
          </a:p>
        </p:txBody>
      </p:sp>
    </p:spTree>
    <p:extLst>
      <p:ext uri="{BB962C8B-B14F-4D97-AF65-F5344CB8AC3E}">
        <p14:creationId xmlns:p14="http://schemas.microsoft.com/office/powerpoint/2010/main" xmlns="" val="1177666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n-IN" sz="2800" dirty="0">
                <a:latin typeface="+mj-lt"/>
              </a:rPr>
              <a:t>20.1 </a:t>
            </a:r>
            <a:r>
              <a:rPr lang="el-GR" sz="2800" dirty="0">
                <a:latin typeface="+mj-lt"/>
              </a:rPr>
              <a:t>Η μεσοπρόθεσμη περίοδος </a:t>
            </a:r>
            <a:r>
              <a:rPr lang="en-IN" sz="2800" dirty="0">
                <a:latin typeface="+mj-lt"/>
              </a:rPr>
              <a:t>(1 </a:t>
            </a:r>
            <a:r>
              <a:rPr lang="el-GR" sz="2800" dirty="0">
                <a:latin typeface="+mj-lt"/>
              </a:rPr>
              <a:t>από</a:t>
            </a:r>
            <a:r>
              <a:rPr lang="en-IN" sz="2800" dirty="0">
                <a:latin typeface="+mj-lt"/>
              </a:rPr>
              <a:t> 4)</a:t>
            </a:r>
            <a:endParaRPr lang="en-US" sz="2800" dirty="0">
              <a:latin typeface="+mj-lt"/>
            </a:endParaRPr>
          </a:p>
        </p:txBody>
      </p:sp>
      <p:sp>
        <p:nvSpPr>
          <p:cNvPr id="3" name="Content Placeholder 2"/>
          <p:cNvSpPr>
            <a:spLocks noGrp="1"/>
          </p:cNvSpPr>
          <p:nvPr>
            <p:ph idx="1"/>
          </p:nvPr>
        </p:nvSpPr>
        <p:spPr>
          <a:xfrm>
            <a:off x="457200" y="905347"/>
            <a:ext cx="8229600" cy="466253"/>
          </a:xfrm>
        </p:spPr>
        <p:txBody>
          <a:bodyPr wrap="square">
            <a:noAutofit/>
          </a:bodyPr>
          <a:lstStyle/>
          <a:p>
            <a:r>
              <a:rPr lang="el-GR" sz="2000" dirty="0">
                <a:ea typeface="ヒラギノ角ゴ Pro W3" pitchFamily="-84" charset="-128"/>
              </a:rPr>
              <a:t>Η πραγματική συναλλαγματική ισοτιμία είναι</a:t>
            </a:r>
            <a:r>
              <a:rPr lang="en-US" sz="20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6" name="Object 5"/>
              <p:cNvSpPr txBox="1"/>
              <p:nvPr/>
            </p:nvSpPr>
            <p:spPr>
              <a:xfrm>
                <a:off x="4113497" y="1447800"/>
                <a:ext cx="915703" cy="767212"/>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𝜀</m:t>
                      </m:r>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𝐸𝑃</m:t>
                          </m:r>
                        </m:num>
                        <m:den>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𝑃</m:t>
                              </m:r>
                            </m:e>
                            <m:sup>
                              <m:r>
                                <a:rPr lang="en-US" i="1">
                                  <a:solidFill>
                                    <a:srgbClr val="000000"/>
                                  </a:solidFill>
                                  <a:latin typeface="Cambria Math" panose="02040503050406030204" pitchFamily="18" charset="0"/>
                                </a:rPr>
                                <m:t>∗</m:t>
                              </m:r>
                            </m:sup>
                          </m:sSup>
                        </m:den>
                      </m:f>
                    </m:oMath>
                  </m:oMathPara>
                </a14:m>
                <a:endParaRPr lang="en-US" dirty="0"/>
              </a:p>
            </p:txBody>
          </p:sp>
        </mc:Choice>
        <mc:Fallback>
          <p:sp>
            <p:nvSpPr>
              <p:cNvPr id="6" name="Object 5"/>
              <p:cNvSpPr txBox="1">
                <a:spLocks noRot="1" noChangeAspect="1" noMove="1" noResize="1" noEditPoints="1" noAdjustHandles="1" noChangeArrowheads="1" noChangeShapeType="1" noTextEdit="1"/>
              </p:cNvSpPr>
              <p:nvPr/>
            </p:nvSpPr>
            <p:spPr>
              <a:xfrm>
                <a:off x="4113497" y="1447800"/>
                <a:ext cx="915703" cy="767212"/>
              </a:xfrm>
              <a:prstGeom prst="rect">
                <a:avLst/>
              </a:prstGeom>
              <a:blipFill>
                <a:blip r:embed="rId3" cstate="print"/>
                <a:stretch>
                  <a:fillRect/>
                </a:stretch>
              </a:blipFill>
            </p:spPr>
            <p:txBody>
              <a:bodyPr/>
              <a:lstStyle/>
              <a:p>
                <a:r>
                  <a:rPr lang="en-US">
                    <a:noFill/>
                  </a:rPr>
                  <a:t> </a:t>
                </a:r>
              </a:p>
            </p:txBody>
          </p:sp>
        </mc:Fallback>
      </mc:AlternateContent>
      <p:sp>
        <p:nvSpPr>
          <p:cNvPr id="4" name="Content Placeholder 3"/>
          <p:cNvSpPr>
            <a:spLocks noGrp="1"/>
          </p:cNvSpPr>
          <p:nvPr>
            <p:ph idx="13"/>
          </p:nvPr>
        </p:nvSpPr>
        <p:spPr>
          <a:xfrm>
            <a:off x="457200" y="2514600"/>
            <a:ext cx="8229600" cy="3505200"/>
          </a:xfrm>
        </p:spPr>
        <p:txBody>
          <a:bodyPr/>
          <a:lstStyle/>
          <a:p>
            <a:pPr marL="266700" indent="0">
              <a:buNone/>
            </a:pPr>
            <a:r>
              <a:rPr lang="el-GR" sz="2000" dirty="0">
                <a:ea typeface="ヒラギノ角ゴ Pro W3" pitchFamily="-84" charset="-128"/>
              </a:rPr>
              <a:t>Η οποία μπορεί να προσαρμοστεί είτε</a:t>
            </a:r>
            <a:r>
              <a:rPr lang="en-US" sz="2000" dirty="0">
                <a:ea typeface="ヒラギノ角ゴ Pro W3" pitchFamily="-84" charset="-128"/>
              </a:rPr>
              <a:t>:</a:t>
            </a:r>
          </a:p>
          <a:p>
            <a:pPr lvl="1"/>
            <a:r>
              <a:rPr lang="el-GR" sz="2000" dirty="0">
                <a:ea typeface="ヒラギノ角ゴ Pro W3" pitchFamily="-84" charset="-128"/>
              </a:rPr>
              <a:t>μέσω μεταβολής της ονομαστικής συναλλαγματικής ισοτιμίας, Ε: Εάν το επίπεδο των εγχώριων τιμών και το επίπεδο των ξένων τιμών δεν μεταβάλλονται βραχυπρόθεσμα, αυτός είναι ο μόνος τρόπος προσαρμογής της πραγματικής συναλλαγματικής ισοτιμίας βραχυπρόθεσμα.</a:t>
            </a:r>
          </a:p>
          <a:p>
            <a:pPr lvl="1"/>
            <a:r>
              <a:rPr lang="el-GR" sz="2000" dirty="0">
                <a:ea typeface="ヒラギノ角ゴ Pro W3" pitchFamily="-84" charset="-128"/>
              </a:rPr>
              <a:t>μέσω μεταβολής του επιπέδου των εγχώριων τιμών σε σχέση με το επίπεδο των ξένων τιμών: Μεσοπρόθεσμα, καθώς οι τιμές προσαρμόζονται, αυτή η επιλογή είναι ανοιχτή ακόμη και σε μια χώρα με σταθερή ονομαστική συναλλαγματική ισοτιμία.</a:t>
            </a:r>
            <a:endParaRPr lang="en-US" sz="2000" dirty="0">
              <a:ea typeface="ヒラギノ角ゴ Pro W3" pitchFamily="-84" charset="-128"/>
            </a:endParaRPr>
          </a:p>
        </p:txBody>
      </p:sp>
    </p:spTree>
    <p:extLst>
      <p:ext uri="{BB962C8B-B14F-4D97-AF65-F5344CB8AC3E}">
        <p14:creationId xmlns:p14="http://schemas.microsoft.com/office/powerpoint/2010/main" xmlns="" val="3974886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n-IN" sz="2800" dirty="0">
                <a:latin typeface="+mj-lt"/>
              </a:rPr>
              <a:t>20.1 </a:t>
            </a:r>
            <a:r>
              <a:rPr lang="el-GR" sz="2800" dirty="0">
                <a:latin typeface="+mj-lt"/>
              </a:rPr>
              <a:t>Η μεσοπρόθεσμη περίοδος </a:t>
            </a:r>
            <a:r>
              <a:rPr lang="en-IN" sz="2800" dirty="0">
                <a:latin typeface="+mj-lt"/>
              </a:rPr>
              <a:t>(</a:t>
            </a:r>
            <a:r>
              <a:rPr lang="el-GR" sz="2800" dirty="0" smtClean="0">
                <a:latin typeface="+mj-lt"/>
              </a:rPr>
              <a:t>2 από</a:t>
            </a:r>
            <a:r>
              <a:rPr lang="en-IN" sz="2800" dirty="0" smtClean="0">
                <a:latin typeface="+mj-lt"/>
              </a:rPr>
              <a:t> </a:t>
            </a:r>
            <a:r>
              <a:rPr lang="en-IN" sz="2800" dirty="0">
                <a:latin typeface="+mj-lt"/>
              </a:rPr>
              <a:t>4) </a:t>
            </a:r>
            <a:endParaRPr lang="en-US" sz="2800" dirty="0">
              <a:latin typeface="+mj-lt"/>
            </a:endParaRPr>
          </a:p>
        </p:txBody>
      </p:sp>
      <p:sp>
        <p:nvSpPr>
          <p:cNvPr id="4" name="Content Placeholder 3"/>
          <p:cNvSpPr>
            <a:spLocks noGrp="1"/>
          </p:cNvSpPr>
          <p:nvPr>
            <p:ph idx="1"/>
          </p:nvPr>
        </p:nvSpPr>
        <p:spPr>
          <a:xfrm>
            <a:off x="457200" y="914400"/>
            <a:ext cx="8229600" cy="762000"/>
          </a:xfrm>
        </p:spPr>
        <p:txBody>
          <a:bodyPr/>
          <a:lstStyle/>
          <a:p>
            <a:r>
              <a:rPr lang="el-GR" sz="2000" dirty="0">
                <a:ea typeface="ヒラギノ角ゴ Pro W3" pitchFamily="-84" charset="-128"/>
              </a:rPr>
              <a:t>Η σχέση</a:t>
            </a:r>
            <a:r>
              <a:rPr lang="en-US" sz="2000" dirty="0">
                <a:ea typeface="ヒラギノ角ゴ Pro W3" pitchFamily="-84" charset="-128"/>
              </a:rPr>
              <a:t> </a:t>
            </a:r>
            <a:r>
              <a:rPr lang="en-US" sz="2000" i="1" spc="-350" dirty="0">
                <a:ea typeface="ヒラギノ角ゴ Pro W3" pitchFamily="-84" charset="-128"/>
              </a:rPr>
              <a:t>I </a:t>
            </a:r>
            <a:r>
              <a:rPr lang="en-US" sz="2000" i="1" dirty="0">
                <a:ea typeface="ヒラギノ角ゴ Pro W3" pitchFamily="-84" charset="-128"/>
              </a:rPr>
              <a:t>S</a:t>
            </a:r>
            <a:r>
              <a:rPr lang="en-US" sz="2000" dirty="0">
                <a:ea typeface="ヒラギノ角ゴ Pro W3" pitchFamily="-84" charset="-128"/>
              </a:rPr>
              <a:t> </a:t>
            </a:r>
            <a:r>
              <a:rPr lang="el-GR" sz="2000" dirty="0">
                <a:ea typeface="ヒラギノ角ゴ Pro W3" pitchFamily="-84" charset="-128"/>
              </a:rPr>
              <a:t>σε μια ανοιχτή οικονομία με σταθερές συναλλαγματικές ισοτιμίες</a:t>
            </a:r>
            <a:r>
              <a:rPr lang="en-US" sz="20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5" name="Object 4"/>
              <p:cNvSpPr txBox="1"/>
              <p:nvPr/>
            </p:nvSpPr>
            <p:spPr>
              <a:xfrm>
                <a:off x="1647153" y="1744592"/>
                <a:ext cx="5849694" cy="1227208"/>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𝑌</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𝑌</m:t>
                      </m:r>
                      <m:d>
                        <m:dPr>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bar>
                                <m:barPr>
                                  <m:pos m:val="top"/>
                                  <m:ctrlPr>
                                    <a:rPr lang="en-US" i="1">
                                      <a:solidFill>
                                        <a:srgbClr val="000000"/>
                                      </a:solidFill>
                                      <a:latin typeface="Cambria Math" panose="02040503050406030204" pitchFamily="18" charset="0"/>
                                    </a:rPr>
                                  </m:ctrlPr>
                                </m:barPr>
                                <m:e>
                                  <m:r>
                                    <a:rPr lang="en-US" i="1">
                                      <a:solidFill>
                                        <a:srgbClr val="000000"/>
                                      </a:solidFill>
                                      <a:latin typeface="Cambria Math" panose="02040503050406030204" pitchFamily="18" charset="0"/>
                                    </a:rPr>
                                    <m:t>𝐸</m:t>
                                  </m:r>
                                </m:e>
                              </m:bar>
                              <m:r>
                                <a:rPr lang="en-US" i="1">
                                  <a:solidFill>
                                    <a:srgbClr val="000000"/>
                                  </a:solidFill>
                                  <a:latin typeface="Cambria Math" panose="02040503050406030204" pitchFamily="18" charset="0"/>
                                </a:rPr>
                                <m:t>𝑃</m:t>
                              </m:r>
                            </m:num>
                            <m:den>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𝑃</m:t>
                                  </m:r>
                                </m:e>
                                <m:sup>
                                  <m:r>
                                    <a:rPr lang="en-US" i="1">
                                      <a:solidFill>
                                        <a:srgbClr val="000000"/>
                                      </a:solidFill>
                                      <a:latin typeface="Cambria Math" panose="02040503050406030204" pitchFamily="18" charset="0"/>
                                    </a:rPr>
                                    <m:t>∗</m:t>
                                  </m:r>
                                </m:sup>
                              </m:sSup>
                            </m:den>
                          </m:f>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𝑖</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𝜋</m:t>
                              </m:r>
                            </m:e>
                            <m:sup>
                              <m:r>
                                <a:rPr lang="en-US" i="1">
                                  <a:solidFill>
                                    <a:srgbClr val="000000"/>
                                  </a:solidFill>
                                  <a:latin typeface="Cambria Math" panose="02040503050406030204" pitchFamily="18" charset="0"/>
                                </a:rPr>
                                <m:t>𝑒</m:t>
                              </m:r>
                            </m:sup>
                          </m:sSup>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20.1</m:t>
                          </m:r>
                        </m:e>
                      </m:d>
                    </m:oMath>
                    <m:oMath xmlns:m="http://schemas.openxmlformats.org/officeDocument/2006/math">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m:t>
                          </m:r>
                        </m:e>
                      </m:d>
                    </m:oMath>
                  </m:oMathPara>
                </a14:m>
                <a:endParaRPr lang="en-US" dirty="0"/>
              </a:p>
            </p:txBody>
          </p:sp>
        </mc:Choice>
        <mc:Fallback>
          <p:sp>
            <p:nvSpPr>
              <p:cNvPr id="5" name="Object 4"/>
              <p:cNvSpPr txBox="1">
                <a:spLocks noRot="1" noChangeAspect="1" noMove="1" noResize="1" noEditPoints="1" noAdjustHandles="1" noChangeArrowheads="1" noChangeShapeType="1" noTextEdit="1"/>
              </p:cNvSpPr>
              <p:nvPr/>
            </p:nvSpPr>
            <p:spPr>
              <a:xfrm>
                <a:off x="1647153" y="1744592"/>
                <a:ext cx="5849694" cy="1227208"/>
              </a:xfrm>
              <a:prstGeom prst="rect">
                <a:avLst/>
              </a:prstGeom>
              <a:blipFill>
                <a:blip r:embed="rId3" cstate="print"/>
                <a:stretch>
                  <a:fillRect/>
                </a:stretch>
              </a:blipFill>
            </p:spPr>
            <p:txBody>
              <a:bodyPr/>
              <a:lstStyle/>
              <a:p>
                <a:r>
                  <a:rPr lang="en-US">
                    <a:noFill/>
                  </a:rPr>
                  <a:t> </a:t>
                </a:r>
              </a:p>
            </p:txBody>
          </p:sp>
        </mc:Fallback>
      </mc:AlternateContent>
      <p:sp>
        <p:nvSpPr>
          <p:cNvPr id="3" name="Content Placeholder 2"/>
          <p:cNvSpPr>
            <a:spLocks noGrp="1"/>
          </p:cNvSpPr>
          <p:nvPr>
            <p:ph idx="13"/>
          </p:nvPr>
        </p:nvSpPr>
        <p:spPr>
          <a:xfrm>
            <a:off x="447675" y="3200400"/>
            <a:ext cx="8229600" cy="2895600"/>
          </a:xfrm>
        </p:spPr>
        <p:txBody>
          <a:bodyPr/>
          <a:lstStyle/>
          <a:p>
            <a:pPr>
              <a:spcBef>
                <a:spcPts val="1200"/>
              </a:spcBef>
            </a:pPr>
            <a:r>
              <a:rPr lang="el-GR" sz="2000" dirty="0">
                <a:ea typeface="ヒラギノ角ゴ Pro W3" pitchFamily="-84" charset="-128"/>
              </a:rPr>
              <a:t>Η ζήτηση και το προϊόν εξαρτώνται:</a:t>
            </a:r>
            <a:endParaRPr lang="en-US" sz="2000" dirty="0">
              <a:ea typeface="ヒラギノ角ゴ Pro W3" pitchFamily="-84" charset="-128"/>
            </a:endParaRPr>
          </a:p>
          <a:p>
            <a:pPr lvl="1"/>
            <a:r>
              <a:rPr lang="el-GR" sz="2000" dirty="0">
                <a:ea typeface="ヒラギノ角ゴ Pro W3" pitchFamily="-84" charset="-128"/>
              </a:rPr>
              <a:t>αρνητικά από την πραγματική συναλλαγματική ισοτιμία</a:t>
            </a:r>
          </a:p>
          <a:p>
            <a:pPr lvl="1"/>
            <a:r>
              <a:rPr lang="el-GR" sz="2000" dirty="0">
                <a:ea typeface="ヒラギノ角ゴ Pro W3" pitchFamily="-84" charset="-128"/>
              </a:rPr>
              <a:t>θετικά από τις κρατικές δαπάνες και αρνητικά από τους φόρους</a:t>
            </a:r>
          </a:p>
          <a:p>
            <a:pPr lvl="1"/>
            <a:r>
              <a:rPr lang="el-GR" sz="2000" dirty="0">
                <a:ea typeface="ヒラギノ角ゴ Pro W3" pitchFamily="-84" charset="-128"/>
              </a:rPr>
              <a:t>αρνητικά από το εγχώριο πραγματικό επιτόκιο</a:t>
            </a:r>
          </a:p>
          <a:p>
            <a:pPr lvl="1"/>
            <a:r>
              <a:rPr lang="el-GR" sz="2000" dirty="0">
                <a:ea typeface="ヒラギノ角ゴ Pro W3" pitchFamily="-84" charset="-128"/>
              </a:rPr>
              <a:t>θετικά από το ξένο προϊόν μέσω της επίδρασης στις εξαγωγές</a:t>
            </a:r>
            <a:endParaRPr lang="en-US" sz="2000" dirty="0">
              <a:ea typeface="ヒラギノ角ゴ Pro W3" pitchFamily="-84" charset="-128"/>
            </a:endParaRPr>
          </a:p>
          <a:p>
            <a:pPr marL="457200" lvl="1" indent="0">
              <a:buNone/>
            </a:pPr>
            <a:endParaRPr lang="en-US" sz="2000" dirty="0">
              <a:ea typeface="ヒラギノ角ゴ Pro W3" pitchFamily="-84" charset="-128"/>
            </a:endParaRPr>
          </a:p>
        </p:txBody>
      </p:sp>
    </p:spTree>
    <p:extLst>
      <p:ext uri="{BB962C8B-B14F-4D97-AF65-F5344CB8AC3E}">
        <p14:creationId xmlns:p14="http://schemas.microsoft.com/office/powerpoint/2010/main" xmlns="" val="459126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it-IT" sz="2800" dirty="0">
                <a:latin typeface="+mj-lt"/>
              </a:rPr>
              <a:t>20.1 </a:t>
            </a:r>
            <a:r>
              <a:rPr lang="el-GR" sz="2800" dirty="0">
                <a:latin typeface="+mj-lt"/>
              </a:rPr>
              <a:t>Η μεσοπρόθεσμη περίοδος </a:t>
            </a:r>
            <a:r>
              <a:rPr lang="en-IN" sz="2800" dirty="0">
                <a:latin typeface="+mj-lt"/>
              </a:rPr>
              <a:t>(</a:t>
            </a:r>
            <a:r>
              <a:rPr lang="el-GR" sz="2800" dirty="0">
                <a:latin typeface="+mj-lt"/>
              </a:rPr>
              <a:t>3 από</a:t>
            </a:r>
            <a:r>
              <a:rPr lang="en-IN" sz="2800" dirty="0">
                <a:latin typeface="+mj-lt"/>
              </a:rPr>
              <a:t> 4) </a:t>
            </a:r>
            <a:endParaRPr lang="en-US" sz="2800" dirty="0">
              <a:latin typeface="+mj-lt"/>
            </a:endParaRPr>
          </a:p>
        </p:txBody>
      </p:sp>
      <p:sp>
        <p:nvSpPr>
          <p:cNvPr id="4" name="Content Placeholder 3"/>
          <p:cNvSpPr>
            <a:spLocks noGrp="1"/>
          </p:cNvSpPr>
          <p:nvPr>
            <p:ph idx="1"/>
          </p:nvPr>
        </p:nvSpPr>
        <p:spPr>
          <a:xfrm>
            <a:off x="457200" y="981075"/>
            <a:ext cx="8229600" cy="381000"/>
          </a:xfrm>
        </p:spPr>
        <p:txBody>
          <a:bodyPr/>
          <a:lstStyle/>
          <a:p>
            <a:r>
              <a:rPr lang="el-GR" sz="2000" dirty="0">
                <a:ea typeface="ヒラギノ角ゴ Pro W3" pitchFamily="-84" charset="-128"/>
              </a:rPr>
              <a:t>Η σχέση της καμπύλης </a:t>
            </a:r>
            <a:r>
              <a:rPr lang="en-US" sz="2000" dirty="0">
                <a:ea typeface="ヒラギノ角ゴ Pro W3" pitchFamily="-84" charset="-128"/>
              </a:rPr>
              <a:t>Phillips</a:t>
            </a:r>
            <a:r>
              <a:rPr lang="el-GR" sz="2000" dirty="0">
                <a:ea typeface="ヒラギノ角ゴ Pro W3" pitchFamily="-84" charset="-128"/>
              </a:rPr>
              <a:t> μεσοπρόθεσμα (Κεφάλαιο</a:t>
            </a:r>
            <a:r>
              <a:rPr lang="en-US" sz="2000" dirty="0">
                <a:ea typeface="ヒラギノ角ゴ Pro W3" pitchFamily="-84" charset="-128"/>
              </a:rPr>
              <a:t> 9):</a:t>
            </a:r>
          </a:p>
        </p:txBody>
      </p:sp>
      <mc:AlternateContent xmlns:mc="http://schemas.openxmlformats.org/markup-compatibility/2006">
        <mc:Choice xmlns:a14="http://schemas.microsoft.com/office/drawing/2010/main" xmlns="" Requires="a14">
          <p:sp>
            <p:nvSpPr>
              <p:cNvPr id="3" name="Object 2"/>
              <p:cNvSpPr txBox="1"/>
              <p:nvPr/>
            </p:nvSpPr>
            <p:spPr>
              <a:xfrm>
                <a:off x="2845452" y="1436729"/>
                <a:ext cx="3402948" cy="544471"/>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𝜋</m:t>
                      </m:r>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𝜋</m:t>
                          </m:r>
                        </m:e>
                        <m:sup>
                          <m:r>
                            <a:rPr lang="en-US" i="1">
                              <a:solidFill>
                                <a:srgbClr val="000000"/>
                              </a:solidFill>
                              <a:latin typeface="Cambria Math" panose="02040503050406030204" pitchFamily="18" charset="0"/>
                            </a:rPr>
                            <m:t>𝑒</m:t>
                          </m:r>
                        </m:sup>
                      </m:sSup>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𝛼</m:t>
                          </m:r>
                          <m:r>
                            <a:rPr lang="en-US" i="0">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𝐿</m:t>
                          </m:r>
                        </m:e>
                      </m:d>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𝑌</m:t>
                              </m:r>
                            </m:e>
                            <m:sub>
                              <m:r>
                                <a:rPr lang="en-US" i="1">
                                  <a:solidFill>
                                    <a:srgbClr val="000000"/>
                                  </a:solidFill>
                                  <a:latin typeface="Cambria Math" panose="02040503050406030204" pitchFamily="18" charset="0"/>
                                </a:rPr>
                                <m:t>𝑛</m:t>
                              </m:r>
                            </m:sub>
                          </m:sSub>
                        </m:e>
                      </m:d>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2845452" y="1436729"/>
                <a:ext cx="3402948" cy="544471"/>
              </a:xfrm>
              <a:prstGeom prst="rect">
                <a:avLst/>
              </a:prstGeom>
              <a:blipFill>
                <a:blip r:embed="rId3" cstate="print"/>
                <a:stretch>
                  <a:fillRect/>
                </a:stretch>
              </a:blipFill>
            </p:spPr>
            <p:txBody>
              <a:bodyPr/>
              <a:lstStyle/>
              <a:p>
                <a:r>
                  <a:rPr lang="en-US">
                    <a:noFill/>
                  </a:rPr>
                  <a:t> </a:t>
                </a:r>
              </a:p>
            </p:txBody>
          </p:sp>
        </mc:Fallback>
      </mc:AlternateContent>
      <p:sp>
        <p:nvSpPr>
          <p:cNvPr id="5" name="Content Placeholder 4"/>
          <p:cNvSpPr>
            <a:spLocks noGrp="1"/>
          </p:cNvSpPr>
          <p:nvPr>
            <p:ph idx="13"/>
          </p:nvPr>
        </p:nvSpPr>
        <p:spPr>
          <a:xfrm>
            <a:off x="447675" y="2200275"/>
            <a:ext cx="8229600" cy="381000"/>
          </a:xfrm>
        </p:spPr>
        <p:txBody>
          <a:bodyPr/>
          <a:lstStyle/>
          <a:p>
            <a:pPr>
              <a:spcBef>
                <a:spcPts val="1800"/>
              </a:spcBef>
            </a:pPr>
            <a:r>
              <a:rPr lang="el-GR" sz="2000" dirty="0">
                <a:ea typeface="ヒラギノ角ゴ Pro W3" pitchFamily="-84" charset="-128"/>
              </a:rPr>
              <a:t>Υποθέτουμε σταθερό αναμενόμενο πληθωρισμό, έτσι ώστε</a:t>
            </a:r>
            <a:r>
              <a:rPr lang="en-US" sz="20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7" name="Object 6"/>
              <p:cNvSpPr txBox="1"/>
              <p:nvPr/>
            </p:nvSpPr>
            <p:spPr>
              <a:xfrm>
                <a:off x="2180818" y="2649321"/>
                <a:ext cx="5820182" cy="761999"/>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𝜋</m:t>
                      </m:r>
                      <m:r>
                        <a:rPr lang="en-US" i="1" smtClean="0">
                          <a:solidFill>
                            <a:srgbClr val="000000"/>
                          </a:solidFill>
                          <a:latin typeface="Cambria Math" panose="02040503050406030204" pitchFamily="18" charset="0"/>
                        </a:rPr>
                        <m:t>−</m:t>
                      </m:r>
                      <m:bar>
                        <m:barPr>
                          <m:pos m:val="top"/>
                          <m:ctrlPr>
                            <a:rPr lang="en-US" i="1">
                              <a:solidFill>
                                <a:srgbClr val="000000"/>
                              </a:solidFill>
                              <a:latin typeface="Cambria Math" panose="02040503050406030204" pitchFamily="18" charset="0"/>
                            </a:rPr>
                          </m:ctrlPr>
                        </m:barPr>
                        <m:e>
                          <m:r>
                            <a:rPr lang="en-US" i="1">
                              <a:solidFill>
                                <a:srgbClr val="000000"/>
                              </a:solidFill>
                              <a:latin typeface="Cambria Math" panose="02040503050406030204" pitchFamily="18" charset="0"/>
                            </a:rPr>
                            <m:t>𝜋</m:t>
                          </m:r>
                        </m:e>
                      </m:bar>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𝛼</m:t>
                              </m:r>
                            </m:num>
                            <m:den>
                              <m:r>
                                <a:rPr lang="en-US" i="1">
                                  <a:solidFill>
                                    <a:srgbClr val="000000"/>
                                  </a:solidFill>
                                  <a:latin typeface="Cambria Math" panose="02040503050406030204" pitchFamily="18" charset="0"/>
                                </a:rPr>
                                <m:t>𝐿</m:t>
                              </m:r>
                            </m:den>
                          </m:f>
                        </m:e>
                      </m:d>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𝑌</m:t>
                              </m:r>
                            </m:e>
                            <m:sub>
                              <m:r>
                                <a:rPr lang="en-US" i="1">
                                  <a:solidFill>
                                    <a:srgbClr val="000000"/>
                                  </a:solidFill>
                                  <a:latin typeface="Cambria Math" panose="02040503050406030204" pitchFamily="18" charset="0"/>
                                </a:rPr>
                                <m:t>𝑛</m:t>
                              </m:r>
                            </m:sub>
                          </m:sSub>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20.2</m:t>
                          </m:r>
                        </m:e>
                      </m:d>
                    </m:oMath>
                  </m:oMathPara>
                </a14:m>
                <a:endParaRPr lang="en-US" dirty="0"/>
              </a:p>
            </p:txBody>
          </p:sp>
        </mc:Choice>
        <mc:Fallback>
          <p:sp>
            <p:nvSpPr>
              <p:cNvPr id="7" name="Object 6"/>
              <p:cNvSpPr txBox="1">
                <a:spLocks noRot="1" noChangeAspect="1" noMove="1" noResize="1" noEditPoints="1" noAdjustHandles="1" noChangeArrowheads="1" noChangeShapeType="1" noTextEdit="1"/>
              </p:cNvSpPr>
              <p:nvPr/>
            </p:nvSpPr>
            <p:spPr>
              <a:xfrm>
                <a:off x="2180818" y="2649321"/>
                <a:ext cx="5820182" cy="761999"/>
              </a:xfrm>
              <a:prstGeom prst="rect">
                <a:avLst/>
              </a:prstGeom>
              <a:blipFill>
                <a:blip r:embed="rId4" cstate="print"/>
                <a:stretch>
                  <a:fillRect/>
                </a:stretch>
              </a:blipFill>
            </p:spPr>
            <p:txBody>
              <a:bodyPr/>
              <a:lstStyle/>
              <a:p>
                <a:r>
                  <a:rPr lang="en-US">
                    <a:noFill/>
                  </a:rPr>
                  <a:t> </a:t>
                </a:r>
              </a:p>
            </p:txBody>
          </p:sp>
        </mc:Fallback>
      </mc:AlternateContent>
      <p:sp>
        <p:nvSpPr>
          <p:cNvPr id="6" name="Content Placeholder 5"/>
          <p:cNvSpPr>
            <a:spLocks noGrp="1"/>
          </p:cNvSpPr>
          <p:nvPr>
            <p:ph sz="quarter" idx="14"/>
          </p:nvPr>
        </p:nvSpPr>
        <p:spPr>
          <a:xfrm>
            <a:off x="457200" y="3571875"/>
            <a:ext cx="8229600" cy="2295525"/>
          </a:xfrm>
        </p:spPr>
        <p:txBody>
          <a:bodyPr/>
          <a:lstStyle/>
          <a:p>
            <a:pPr marL="341313" indent="0">
              <a:spcBef>
                <a:spcPts val="1800"/>
              </a:spcBef>
              <a:buNone/>
            </a:pPr>
            <a:r>
              <a:rPr lang="el-GR" sz="2000" dirty="0">
                <a:ea typeface="ヒラギノ角ゴ Pro W3" pitchFamily="-84" charset="-128"/>
              </a:rPr>
              <a:t>πράγμα που σημαίνει ότι, εάν δύο οικονομίες λειτουργούν σε πλήρη δυναμικότητα, οι ρυθμοί πληθωρισμού θα είναι οι ίδιοι, οι σχετικές τιμές θα παραμένουν σταθερές, και το ίδιο θα ισχύει και για την πραγματική συναλλαγματική ισοτιμία.</a:t>
            </a:r>
          </a:p>
          <a:p>
            <a:pPr marL="684213" indent="-342900">
              <a:spcBef>
                <a:spcPts val="1800"/>
              </a:spcBef>
            </a:pPr>
            <a:r>
              <a:rPr lang="el-GR" sz="2000" dirty="0">
                <a:ea typeface="ヒラギノ角ゴ Pro W3" pitchFamily="-84" charset="-128"/>
              </a:rPr>
              <a:t>Μεσοπρόθεσμα, εάν ο εγχώριος και ο ξένος πληθωρισμός είναι ίσοι, η πραγματική συναλλαγματική ισοτιμία είναι σταθερή.</a:t>
            </a:r>
            <a:endParaRPr lang="en-US" sz="2000" dirty="0">
              <a:ea typeface="ヒラギノ角ゴ Pro W3" pitchFamily="-84" charset="-128"/>
            </a:endParaRPr>
          </a:p>
        </p:txBody>
      </p:sp>
    </p:spTree>
    <p:extLst>
      <p:ext uri="{BB962C8B-B14F-4D97-AF65-F5344CB8AC3E}">
        <p14:creationId xmlns:p14="http://schemas.microsoft.com/office/powerpoint/2010/main" xmlns="" val="1338885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n-IN" sz="2800" dirty="0">
                <a:latin typeface="+mj-lt"/>
              </a:rPr>
              <a:t>20.1 </a:t>
            </a:r>
            <a:r>
              <a:rPr lang="el-GR" sz="2800" dirty="0">
                <a:latin typeface="+mj-lt"/>
              </a:rPr>
              <a:t>Η μεσοπρόθεσμη περίοδος </a:t>
            </a:r>
            <a:r>
              <a:rPr lang="en-IN" sz="2800" dirty="0">
                <a:latin typeface="+mj-lt"/>
              </a:rPr>
              <a:t>(</a:t>
            </a:r>
            <a:r>
              <a:rPr lang="el-GR" sz="2800" dirty="0">
                <a:latin typeface="+mj-lt"/>
              </a:rPr>
              <a:t>4 από</a:t>
            </a:r>
            <a:r>
              <a:rPr lang="en-IN" sz="2800" dirty="0">
                <a:latin typeface="+mj-lt"/>
              </a:rPr>
              <a:t> 4)  </a:t>
            </a:r>
            <a:endParaRPr lang="en-US" sz="2800" dirty="0">
              <a:latin typeface="+mj-lt"/>
            </a:endParaRPr>
          </a:p>
        </p:txBody>
      </p:sp>
      <p:sp>
        <p:nvSpPr>
          <p:cNvPr id="3" name="Content Placeholder 2"/>
          <p:cNvSpPr>
            <a:spLocks noGrp="1"/>
          </p:cNvSpPr>
          <p:nvPr>
            <p:ph idx="1"/>
          </p:nvPr>
        </p:nvSpPr>
        <p:spPr>
          <a:xfrm>
            <a:off x="457200" y="1133947"/>
            <a:ext cx="8229600" cy="2599853"/>
          </a:xfrm>
        </p:spPr>
        <p:txBody>
          <a:bodyPr wrap="square">
            <a:noAutofit/>
          </a:bodyPr>
          <a:lstStyle/>
          <a:p>
            <a:r>
              <a:rPr lang="el-GR" sz="2200" dirty="0">
                <a:ea typeface="ヒラギノ角ゴ Pro W3" pitchFamily="-84" charset="-128"/>
              </a:rPr>
              <a:t>Βραχυπρόθεσμα, μια σταθερή ονομαστική συναλλαγματική ισοτιμία συνεπάγεται μια σταθερή πραγματική συναλλαγματική ισοτιμία.</a:t>
            </a:r>
          </a:p>
          <a:p>
            <a:r>
              <a:rPr lang="el-GR" sz="2200" dirty="0">
                <a:ea typeface="ヒラギノ角ゴ Pro W3" pitchFamily="-84" charset="-128"/>
              </a:rPr>
              <a:t>Μεσοπρόθεσμα, η πραγματική συναλλαγματική ισοτιμία μπορεί να προσαρμοστεί, ακόμη και αν η ονομαστική συναλλαγματική ισοτιμία είναι σταθερή.</a:t>
            </a:r>
          </a:p>
          <a:p>
            <a:r>
              <a:rPr lang="el-GR" sz="2200" dirty="0">
                <a:ea typeface="ヒラギノ角ゴ Pro W3" pitchFamily="-84" charset="-128"/>
              </a:rPr>
              <a:t>Αυτή η προσαρμογή επιτυγχάνεται μέσω των διαχρονικών κινήσεων στα σχετικά επίπεδα τιμών.</a:t>
            </a:r>
            <a:r>
              <a:rPr lang="en-US" sz="2200" dirty="0">
                <a:ea typeface="ヒラギノ角ゴ Pro W3" pitchFamily="-84" charset="-128"/>
              </a:rPr>
              <a:t> </a:t>
            </a:r>
          </a:p>
        </p:txBody>
      </p:sp>
    </p:spTree>
    <p:extLst>
      <p:ext uri="{BB962C8B-B14F-4D97-AF65-F5344CB8AC3E}">
        <p14:creationId xmlns:p14="http://schemas.microsoft.com/office/powerpoint/2010/main" xmlns="" val="3592613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2662"/>
          </a:xfrm>
        </p:spPr>
        <p:txBody>
          <a:bodyPr wrap="square">
            <a:spAutoFit/>
          </a:bodyPr>
          <a:lstStyle/>
          <a:p>
            <a:r>
              <a:rPr lang="el-GR" sz="2800" dirty="0">
                <a:latin typeface="+mj-lt"/>
              </a:rPr>
              <a:t>ΠΛΑΙΣΙΟ ΕΠΙΚΕΝΤΡΩΣΗΣ</a:t>
            </a:r>
            <a:r>
              <a:rPr lang="en-IN" sz="2800" dirty="0">
                <a:latin typeface="+mj-lt"/>
              </a:rPr>
              <a:t>: </a:t>
            </a:r>
            <a:r>
              <a:rPr lang="el-GR" sz="2800" dirty="0">
                <a:latin typeface="+mj-lt"/>
              </a:rPr>
              <a:t>Η επάνοδος της Βρετανίας στον Χρυσό Κανόνα</a:t>
            </a:r>
            <a:r>
              <a:rPr lang="en-IN" sz="2800" dirty="0">
                <a:latin typeface="+mj-lt"/>
              </a:rPr>
              <a:t>: Keynes </a:t>
            </a:r>
            <a:r>
              <a:rPr lang="el-GR" sz="2800" dirty="0">
                <a:latin typeface="+mj-lt"/>
              </a:rPr>
              <a:t>εναντίον</a:t>
            </a:r>
            <a:r>
              <a:rPr lang="en-IN" sz="2800" dirty="0">
                <a:latin typeface="+mj-lt"/>
              </a:rPr>
              <a:t> Churchill</a:t>
            </a:r>
            <a:endParaRPr lang="en-US" sz="2800" dirty="0">
              <a:latin typeface="+mj-lt"/>
            </a:endParaRPr>
          </a:p>
        </p:txBody>
      </p:sp>
      <p:sp>
        <p:nvSpPr>
          <p:cNvPr id="3" name="Content Placeholder 2"/>
          <p:cNvSpPr>
            <a:spLocks noGrp="1"/>
          </p:cNvSpPr>
          <p:nvPr>
            <p:ph idx="1"/>
          </p:nvPr>
        </p:nvSpPr>
        <p:spPr>
          <a:xfrm>
            <a:off x="457200" y="1543933"/>
            <a:ext cx="8229600" cy="4094867"/>
          </a:xfrm>
        </p:spPr>
        <p:txBody>
          <a:bodyPr wrap="square">
            <a:noAutofit/>
          </a:bodyPr>
          <a:lstStyle/>
          <a:p>
            <a:r>
              <a:rPr lang="el-GR" sz="2200" dirty="0">
                <a:ea typeface="ヒラギノ角ゴ Pro W3" pitchFamily="-84" charset="-128"/>
              </a:rPr>
              <a:t>Ο </a:t>
            </a:r>
            <a:r>
              <a:rPr lang="el-GR" sz="2200" b="1" dirty="0">
                <a:ea typeface="ヒラギノ角ゴ Pro W3" pitchFamily="-84" charset="-128"/>
              </a:rPr>
              <a:t>χρυσός κανόνας</a:t>
            </a:r>
            <a:r>
              <a:rPr lang="el-GR" sz="2200" dirty="0">
                <a:ea typeface="ヒラギノ角ゴ Pro W3" pitchFamily="-84" charset="-128"/>
              </a:rPr>
              <a:t> ήταν ένα σύστημα στο οποίο κάθε χώρα καθόριζε την τιμή του νομίσματός της σε όρους χρυσού και ήταν έτοιμη να ανταλλάξει χρυσό με νόμισμα στην δεδομένη ισοτιμία.</a:t>
            </a:r>
          </a:p>
          <a:p>
            <a:r>
              <a:rPr lang="el-GR" sz="2200" dirty="0">
                <a:ea typeface="ヒラギノ角ゴ Pro W3" pitchFamily="-84" charset="-128"/>
              </a:rPr>
              <a:t>Το 1925, η Βρετανία αποφάσισε να επιστρέψει στον χρυσό κανόνα, ο οποίος ίσχυε από το 1870 μέχρι τον Α’ Παγκόσμιο Πόλεμο.</a:t>
            </a:r>
          </a:p>
          <a:p>
            <a:r>
              <a:rPr lang="el-GR" sz="2200" dirty="0">
                <a:ea typeface="ヒラギノ角ゴ Pro W3" pitchFamily="-84" charset="-128"/>
              </a:rPr>
              <a:t>Όπως προέβλεψε ο </a:t>
            </a:r>
            <a:r>
              <a:rPr lang="en-US" sz="2200" dirty="0">
                <a:ea typeface="ヒラギノ角ゴ Pro W3" pitchFamily="-84" charset="-128"/>
              </a:rPr>
              <a:t>Keynes</a:t>
            </a:r>
            <a:r>
              <a:rPr lang="el-GR" sz="2200" dirty="0">
                <a:ea typeface="ヒラギノ角ゴ Pro W3" pitchFamily="-84" charset="-128"/>
              </a:rPr>
              <a:t>, επειδή οι τιμές των βρετανικών αγαθών είχαν αυξηθεί περισσότερο από το επίπεδο των ξένων τιμών, η Βρετανία αντιμετώπισε πραγματική ανατίμηση σε μια δεδομένη ονομαστική συναλλαγματική ισοτιμία και παρέμεινε σε ύφεση για το υπόλοιπο της δεκαετίας, ενώ άλλες χώρες </a:t>
            </a:r>
            <a:r>
              <a:rPr lang="el-GR" sz="2200" dirty="0" smtClean="0">
                <a:ea typeface="ヒラギノ角ゴ Pro W3" pitchFamily="-84" charset="-128"/>
              </a:rPr>
              <a:t>αναπτύσσονταν.</a:t>
            </a:r>
            <a:endParaRPr lang="en-US" sz="2200" dirty="0">
              <a:ea typeface="ヒラギノ角ゴ Pro W3" pitchFamily="-84" charset="-128"/>
            </a:endParaRPr>
          </a:p>
        </p:txBody>
      </p:sp>
    </p:spTree>
    <p:extLst>
      <p:ext uri="{BB962C8B-B14F-4D97-AF65-F5344CB8AC3E}">
        <p14:creationId xmlns:p14="http://schemas.microsoft.com/office/powerpoint/2010/main" xmlns="" val="2412413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20.2 </a:t>
            </a:r>
            <a:r>
              <a:rPr lang="el-GR" sz="2800" dirty="0">
                <a:latin typeface="+mj-lt"/>
              </a:rPr>
              <a:t>Συναλλαγματικές κρίσεις υπό σταθερές συναλλαγματικές ισοτιμίες</a:t>
            </a:r>
            <a:r>
              <a:rPr lang="en-IN" sz="2800" dirty="0">
                <a:latin typeface="+mj-lt"/>
              </a:rPr>
              <a:t> (1 </a:t>
            </a:r>
            <a:r>
              <a:rPr lang="el-GR" sz="2800" dirty="0">
                <a:latin typeface="+mj-lt"/>
              </a:rPr>
              <a:t>από</a:t>
            </a:r>
            <a:r>
              <a:rPr lang="en-IN" sz="2800" dirty="0">
                <a:latin typeface="+mj-lt"/>
              </a:rPr>
              <a:t> 2)</a:t>
            </a:r>
            <a:endParaRPr lang="en-US" sz="2800" dirty="0">
              <a:latin typeface="+mj-lt"/>
            </a:endParaRPr>
          </a:p>
        </p:txBody>
      </p:sp>
      <p:sp>
        <p:nvSpPr>
          <p:cNvPr id="4" name="Content Placeholder 3"/>
          <p:cNvSpPr>
            <a:spLocks noGrp="1"/>
          </p:cNvSpPr>
          <p:nvPr>
            <p:ph idx="1"/>
          </p:nvPr>
        </p:nvSpPr>
        <p:spPr>
          <a:xfrm>
            <a:off x="457200" y="1676400"/>
            <a:ext cx="8229600" cy="1295400"/>
          </a:xfrm>
        </p:spPr>
        <p:txBody>
          <a:bodyPr/>
          <a:lstStyle/>
          <a:p>
            <a:r>
              <a:rPr lang="el-GR" sz="2000" dirty="0">
                <a:ea typeface="ヒラギノ角ゴ Pro W3" pitchFamily="-84" charset="-128"/>
              </a:rPr>
              <a:t>Το να επιτρέπει κανείς σε ένα νόμισμα να κυμαίνεται, σημαίνει να επιτρέπει τη μετάβαση από ένα καθεστώς σταθερών σε καθεστώς κυμαινόμενων συναλλαγματικών ισοτιμιών</a:t>
            </a:r>
            <a:r>
              <a:rPr lang="el-GR" sz="2000" dirty="0" smtClean="0">
                <a:ea typeface="ヒラギノ角ゴ Pro W3" pitchFamily="-84" charset="-128"/>
              </a:rPr>
              <a:t>.</a:t>
            </a:r>
          </a:p>
          <a:p>
            <a:endParaRPr lang="el-GR" sz="2000" dirty="0">
              <a:ea typeface="ヒラギノ角ゴ Pro W3" pitchFamily="-84" charset="-128"/>
            </a:endParaRPr>
          </a:p>
          <a:p>
            <a:endParaRPr lang="el-GR" sz="2000" dirty="0">
              <a:ea typeface="ヒラギノ角ゴ Pro W3" pitchFamily="-84" charset="-128"/>
            </a:endParaRPr>
          </a:p>
          <a:p>
            <a:r>
              <a:rPr lang="el-GR" sz="2000" dirty="0">
                <a:ea typeface="ヒラギノ角ゴ Pro W3" pitchFamily="-84" charset="-128"/>
              </a:rPr>
              <a:t>Δεδομένης της συνθήκης του επιτοκίου (Κεφάλαιο 17), πράγμα που σημαίνει ότι μόλις οι χρηματοπιστωτικές αγορές πιστέψουν ότι μπορεί να έρθει μια υποτίμηση, η διατήρηση της συναλλαγματικής ισοτιμίας απαιτεί αύξηση του εγχώριου επιτοκίου.</a:t>
            </a:r>
            <a:endParaRPr lang="en-US" sz="2000" dirty="0">
              <a:ea typeface="ヒラギノ角ゴ Pro W3" pitchFamily="-84" charset="-128"/>
            </a:endParaRPr>
          </a:p>
        </p:txBody>
      </p:sp>
      <mc:AlternateContent xmlns:mc="http://schemas.openxmlformats.org/markup-compatibility/2006">
        <mc:Choice xmlns:a14="http://schemas.microsoft.com/office/drawing/2010/main" xmlns="" Requires="a14">
          <p:sp>
            <p:nvSpPr>
              <p:cNvPr id="5" name="Object 4"/>
              <p:cNvSpPr txBox="1"/>
              <p:nvPr/>
            </p:nvSpPr>
            <p:spPr>
              <a:xfrm>
                <a:off x="1143001" y="2812474"/>
                <a:ext cx="6705600" cy="1149926"/>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sSub>
                        <m:sSubPr>
                          <m:ctrlPr>
                            <a:rPr lang="en-US" sz="2000" i="1" smtClean="0">
                              <a:solidFill>
                                <a:srgbClr val="000000"/>
                              </a:solidFill>
                              <a:latin typeface="Cambria Math" panose="02040503050406030204" pitchFamily="18" charset="0"/>
                            </a:rPr>
                          </m:ctrlPr>
                        </m:sSubPr>
                        <m:e>
                          <m:r>
                            <a:rPr lang="en-US" sz="2000" i="1">
                              <a:solidFill>
                                <a:srgbClr val="000000"/>
                              </a:solidFill>
                              <a:latin typeface="Cambria Math" panose="02040503050406030204" pitchFamily="18" charset="0"/>
                            </a:rPr>
                            <m:t>𝑖</m:t>
                          </m:r>
                        </m:e>
                        <m:sub>
                          <m:r>
                            <a:rPr lang="en-US" sz="2000" i="1">
                              <a:solidFill>
                                <a:srgbClr val="000000"/>
                              </a:solidFill>
                              <a:latin typeface="Cambria Math" panose="02040503050406030204" pitchFamily="18" charset="0"/>
                            </a:rPr>
                            <m:t>𝑡</m:t>
                          </m:r>
                        </m:sub>
                      </m:sSub>
                      <m:r>
                        <a:rPr lang="en-US" sz="2000" i="1">
                          <a:solidFill>
                            <a:srgbClr val="000000"/>
                          </a:solidFill>
                          <a:latin typeface="Cambria Math" panose="02040503050406030204" pitchFamily="18" charset="0"/>
                        </a:rPr>
                        <m:t>=</m:t>
                      </m:r>
                      <m:sSubSup>
                        <m:sSubSupPr>
                          <m:ctrlPr>
                            <a:rPr lang="en-US" sz="2000" i="1">
                              <a:solidFill>
                                <a:srgbClr val="000000"/>
                              </a:solidFill>
                              <a:latin typeface="Cambria Math" panose="02040503050406030204" pitchFamily="18" charset="0"/>
                            </a:rPr>
                          </m:ctrlPr>
                        </m:sSubSupPr>
                        <m:e>
                          <m:r>
                            <a:rPr lang="en-US" sz="2000" i="1">
                              <a:solidFill>
                                <a:srgbClr val="000000"/>
                              </a:solidFill>
                              <a:latin typeface="Cambria Math" panose="02040503050406030204" pitchFamily="18" charset="0"/>
                            </a:rPr>
                            <m:t>𝑖</m:t>
                          </m:r>
                        </m:e>
                        <m:sub>
                          <m:r>
                            <a:rPr lang="en-US" sz="2000" i="1">
                              <a:solidFill>
                                <a:srgbClr val="000000"/>
                              </a:solidFill>
                              <a:latin typeface="Cambria Math" panose="02040503050406030204" pitchFamily="18" charset="0"/>
                            </a:rPr>
                            <m:t>𝑡</m:t>
                          </m:r>
                        </m:sub>
                        <m:sup>
                          <m:r>
                            <a:rPr lang="en-US" sz="2000" i="1">
                              <a:solidFill>
                                <a:srgbClr val="000000"/>
                              </a:solidFill>
                              <a:latin typeface="Cambria Math" panose="02040503050406030204" pitchFamily="18" charset="0"/>
                            </a:rPr>
                            <m:t>∗</m:t>
                          </m:r>
                        </m:sup>
                      </m:sSubSup>
                      <m:r>
                        <a:rPr lang="en-US" sz="2000" i="1">
                          <a:solidFill>
                            <a:srgbClr val="000000"/>
                          </a:solidFill>
                          <a:latin typeface="Cambria Math" panose="02040503050406030204" pitchFamily="18" charset="0"/>
                        </a:rPr>
                        <m:t>−</m:t>
                      </m:r>
                      <m:f>
                        <m:fPr>
                          <m:ctrlPr>
                            <a:rPr lang="en-US" sz="2000" i="1">
                              <a:solidFill>
                                <a:srgbClr val="000000"/>
                              </a:solidFill>
                              <a:latin typeface="Cambria Math" panose="02040503050406030204" pitchFamily="18" charset="0"/>
                            </a:rPr>
                          </m:ctrlPr>
                        </m:fPr>
                        <m:num>
                          <m:d>
                            <m:dPr>
                              <m:ctrlPr>
                                <a:rPr lang="en-US" sz="2000" i="1">
                                  <a:solidFill>
                                    <a:srgbClr val="000000"/>
                                  </a:solidFill>
                                  <a:latin typeface="Cambria Math" panose="02040503050406030204" pitchFamily="18" charset="0"/>
                                </a:rPr>
                              </m:ctrlPr>
                            </m:dPr>
                            <m:e>
                              <m:sSubSup>
                                <m:sSubSupPr>
                                  <m:ctrlPr>
                                    <a:rPr lang="en-US" sz="2000" i="1">
                                      <a:solidFill>
                                        <a:srgbClr val="000000"/>
                                      </a:solidFill>
                                      <a:latin typeface="Cambria Math" panose="02040503050406030204" pitchFamily="18" charset="0"/>
                                    </a:rPr>
                                  </m:ctrlPr>
                                </m:sSubSupPr>
                                <m:e>
                                  <m:r>
                                    <a:rPr lang="en-US" sz="2000" i="1">
                                      <a:solidFill>
                                        <a:srgbClr val="000000"/>
                                      </a:solidFill>
                                      <a:latin typeface="Cambria Math" panose="02040503050406030204" pitchFamily="18" charset="0"/>
                                    </a:rPr>
                                    <m:t>𝐸</m:t>
                                  </m:r>
                                </m:e>
                                <m:sub>
                                  <m:r>
                                    <a:rPr lang="en-US" sz="2000" i="1">
                                      <a:solidFill>
                                        <a:srgbClr val="000000"/>
                                      </a:solidFill>
                                      <a:latin typeface="Cambria Math" panose="02040503050406030204" pitchFamily="18" charset="0"/>
                                    </a:rPr>
                                    <m:t>𝑡</m:t>
                                  </m:r>
                                  <m:r>
                                    <a:rPr lang="en-US" sz="2000" i="1">
                                      <a:solidFill>
                                        <a:srgbClr val="000000"/>
                                      </a:solidFill>
                                      <a:latin typeface="Cambria Math" panose="02040503050406030204" pitchFamily="18" charset="0"/>
                                    </a:rPr>
                                    <m:t>+1</m:t>
                                  </m:r>
                                </m:sub>
                                <m:sup>
                                  <m:r>
                                    <a:rPr lang="en-US" sz="2000" i="1">
                                      <a:solidFill>
                                        <a:srgbClr val="000000"/>
                                      </a:solidFill>
                                      <a:latin typeface="Cambria Math" panose="02040503050406030204" pitchFamily="18" charset="0"/>
                                    </a:rPr>
                                    <m:t>𝑒</m:t>
                                  </m:r>
                                </m:sup>
                              </m:sSubSup>
                              <m:r>
                                <a:rPr lang="en-US" sz="2000" i="1">
                                  <a:solidFill>
                                    <a:srgbClr val="000000"/>
                                  </a:solidFill>
                                  <a:latin typeface="Cambria Math" panose="02040503050406030204" pitchFamily="18" charset="0"/>
                                </a:rPr>
                                <m:t>−</m:t>
                              </m:r>
                              <m:sSub>
                                <m:sSubPr>
                                  <m:ctrlPr>
                                    <a:rPr lang="en-US" sz="2000" i="1">
                                      <a:solidFill>
                                        <a:srgbClr val="000000"/>
                                      </a:solidFill>
                                      <a:latin typeface="Cambria Math" panose="02040503050406030204" pitchFamily="18" charset="0"/>
                                    </a:rPr>
                                  </m:ctrlPr>
                                </m:sSubPr>
                                <m:e>
                                  <m:r>
                                    <a:rPr lang="en-US" sz="2000" i="1">
                                      <a:solidFill>
                                        <a:srgbClr val="000000"/>
                                      </a:solidFill>
                                      <a:latin typeface="Cambria Math" panose="02040503050406030204" pitchFamily="18" charset="0"/>
                                    </a:rPr>
                                    <m:t>𝐸</m:t>
                                  </m:r>
                                </m:e>
                                <m:sub>
                                  <m:r>
                                    <a:rPr lang="en-US" sz="2000" i="1">
                                      <a:solidFill>
                                        <a:srgbClr val="000000"/>
                                      </a:solidFill>
                                      <a:latin typeface="Cambria Math" panose="02040503050406030204" pitchFamily="18" charset="0"/>
                                    </a:rPr>
                                    <m:t>𝑡</m:t>
                                  </m:r>
                                </m:sub>
                              </m:sSub>
                            </m:e>
                          </m:d>
                        </m:num>
                        <m:den>
                          <m:sSub>
                            <m:sSubPr>
                              <m:ctrlPr>
                                <a:rPr lang="en-US" sz="2000" i="1">
                                  <a:solidFill>
                                    <a:srgbClr val="000000"/>
                                  </a:solidFill>
                                  <a:latin typeface="Cambria Math" panose="02040503050406030204" pitchFamily="18" charset="0"/>
                                </a:rPr>
                              </m:ctrlPr>
                            </m:sSubPr>
                            <m:e>
                              <m:r>
                                <a:rPr lang="en-US" sz="2000" i="1">
                                  <a:solidFill>
                                    <a:srgbClr val="000000"/>
                                  </a:solidFill>
                                  <a:latin typeface="Cambria Math" panose="02040503050406030204" pitchFamily="18" charset="0"/>
                                </a:rPr>
                                <m:t>𝐸</m:t>
                              </m:r>
                            </m:e>
                            <m:sub>
                              <m:r>
                                <a:rPr lang="en-US" sz="2000" i="1">
                                  <a:solidFill>
                                    <a:srgbClr val="000000"/>
                                  </a:solidFill>
                                  <a:latin typeface="Cambria Math" panose="02040503050406030204" pitchFamily="18" charset="0"/>
                                </a:rPr>
                                <m:t>𝑡</m:t>
                              </m:r>
                            </m:sub>
                          </m:sSub>
                        </m:den>
                      </m:f>
                      <m:r>
                        <a:rPr lang="en-US" sz="2000" i="1">
                          <a:solidFill>
                            <a:srgbClr val="000000"/>
                          </a:solidFill>
                          <a:latin typeface="Cambria Math" panose="02040503050406030204" pitchFamily="18" charset="0"/>
                        </a:rPr>
                        <m:t>			</m:t>
                      </m:r>
                      <m:r>
                        <a:rPr lang="en-US" sz="2000" b="0" i="1" smtClean="0">
                          <a:solidFill>
                            <a:srgbClr val="000000"/>
                          </a:solidFill>
                          <a:latin typeface="Cambria Math" panose="02040503050406030204" pitchFamily="18" charset="0"/>
                        </a:rPr>
                        <m:t>                                         </m:t>
                      </m:r>
                      <m:d>
                        <m:dPr>
                          <m:ctrlPr>
                            <a:rPr lang="en-US" sz="2000" i="1">
                              <a:solidFill>
                                <a:srgbClr val="000000"/>
                              </a:solidFill>
                              <a:latin typeface="Cambria Math" panose="02040503050406030204" pitchFamily="18" charset="0"/>
                            </a:rPr>
                          </m:ctrlPr>
                        </m:dPr>
                        <m:e>
                          <m:r>
                            <a:rPr lang="en-US" sz="2000" i="1">
                              <a:solidFill>
                                <a:srgbClr val="000000"/>
                              </a:solidFill>
                              <a:latin typeface="Cambria Math" panose="02040503050406030204" pitchFamily="18" charset="0"/>
                            </a:rPr>
                            <m:t>20.3</m:t>
                          </m:r>
                        </m:e>
                      </m:d>
                    </m:oMath>
                  </m:oMathPara>
                </a14:m>
                <a:endParaRPr lang="en-US" sz="2000" dirty="0"/>
              </a:p>
            </p:txBody>
          </p:sp>
        </mc:Choice>
        <mc:Fallback>
          <p:sp>
            <p:nvSpPr>
              <p:cNvPr id="5" name="Object 4"/>
              <p:cNvSpPr txBox="1">
                <a:spLocks noRot="1" noChangeAspect="1" noMove="1" noResize="1" noEditPoints="1" noAdjustHandles="1" noChangeArrowheads="1" noChangeShapeType="1" noTextEdit="1"/>
              </p:cNvSpPr>
              <p:nvPr/>
            </p:nvSpPr>
            <p:spPr>
              <a:xfrm>
                <a:off x="1143001" y="2812474"/>
                <a:ext cx="6705600" cy="1149926"/>
              </a:xfrm>
              <a:prstGeom prst="rect">
                <a:avLst/>
              </a:prstGeom>
              <a:blipFill>
                <a:blip r:embed="rId3" cstate="print"/>
                <a:stretch>
                  <a:fillRect/>
                </a:stretch>
              </a:blipFill>
            </p:spPr>
            <p:txBody>
              <a:bodyPr/>
              <a:lstStyle/>
              <a:p>
                <a:r>
                  <a:rPr lang="en-US">
                    <a:noFill/>
                  </a:rPr>
                  <a:t> </a:t>
                </a:r>
              </a:p>
            </p:txBody>
          </p:sp>
        </mc:Fallback>
      </mc:AlternateContent>
      <p:sp>
        <p:nvSpPr>
          <p:cNvPr id="3" name="Content Placeholder 2"/>
          <p:cNvSpPr>
            <a:spLocks noGrp="1"/>
          </p:cNvSpPr>
          <p:nvPr>
            <p:ph idx="13"/>
          </p:nvPr>
        </p:nvSpPr>
        <p:spPr>
          <a:xfrm>
            <a:off x="447675" y="5181600"/>
            <a:ext cx="8229600" cy="1295400"/>
          </a:xfrm>
        </p:spPr>
        <p:txBody>
          <a:bodyPr/>
          <a:lstStyle/>
          <a:p>
            <a:r>
              <a:rPr lang="el-GR" sz="2000" dirty="0" smtClean="0">
                <a:ea typeface="ヒラギノ角ゴ Pro W3" pitchFamily="-84" charset="-128"/>
              </a:rPr>
              <a:t>Οι </a:t>
            </a:r>
            <a:r>
              <a:rPr lang="el-GR" sz="2000" dirty="0">
                <a:ea typeface="ヒラギノ角ゴ Pro W3" pitchFamily="-84" charset="-128"/>
              </a:rPr>
              <a:t>προσδοκίες ότι μπορεί να επέλθει μια υποτίμηση μπορεί να πυροδοτήσουν μια συναλλαγματική κρίση.</a:t>
            </a:r>
            <a:endParaRPr lang="en-US" sz="2000" dirty="0">
              <a:ea typeface="ヒラギノ角ゴ Pro W3" pitchFamily="-84" charset="-128"/>
            </a:endParaRPr>
          </a:p>
        </p:txBody>
      </p:sp>
    </p:spTree>
    <p:extLst>
      <p:ext uri="{BB962C8B-B14F-4D97-AF65-F5344CB8AC3E}">
        <p14:creationId xmlns:p14="http://schemas.microsoft.com/office/powerpoint/2010/main" xmlns="" val="294128268"/>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258</TotalTime>
  <Words>3833</Words>
  <Application>Microsoft Office PowerPoint</Application>
  <PresentationFormat>Προβολή στην οθόνη (4:3)</PresentationFormat>
  <Paragraphs>192</Paragraphs>
  <Slides>23</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508 Lecture</vt:lpstr>
      <vt:lpstr>Μακροοικονομική</vt:lpstr>
      <vt:lpstr>Σχεδιάγραμμα Κεφαλαίου 20</vt:lpstr>
      <vt:lpstr>Συστήματα συναλλαγματικών ισοτιμιών</vt:lpstr>
      <vt:lpstr>20.1 Η μεσοπρόθεσμη περίοδος (1 από 4)</vt:lpstr>
      <vt:lpstr>20.1 Η μεσοπρόθεσμη περίοδος (2 από 4) </vt:lpstr>
      <vt:lpstr>20.1 Η μεσοπρόθεσμη περίοδος (3 από 4) </vt:lpstr>
      <vt:lpstr>20.1 Η μεσοπρόθεσμη περίοδος (4 από 4)  </vt:lpstr>
      <vt:lpstr>ΠΛΑΙΣΙΟ ΕΠΙΚΕΝΤΡΩΣΗΣ: Η επάνοδος της Βρετανίας στον Χρυσό Κανόνα: Keynes εναντίον Churchill</vt:lpstr>
      <vt:lpstr>20.2 Συναλλαγματικές κρίσεις υπό σταθερές συναλλαγματικές ισοτιμίες (1 από 2)</vt:lpstr>
      <vt:lpstr>20.2 Συναλλαγματικές κρίσεις υπό σταθερές συναλλαγματικές ισοτιμίες (2 από 2) </vt:lpstr>
      <vt:lpstr>ΠΛΑΙΣΙΟ ΕΠΙΚΕΝΤΡΩΣΗΣ: Η κρίση του ΕΝΣ το 1992</vt:lpstr>
      <vt:lpstr>20.3 Διακυμάνσεις συναλλαγματικών ισοτιμιών υπό κυμαινόμενες συναλλαγματικές ισοτιμίες  (1 από 2)</vt:lpstr>
      <vt:lpstr>20.3 Διακυμάνσεις συναλλαγματικών ισοτιμιών υπό κυμαινόμενες συναλλαγματικές ισοτιμίες  (2 από 2) </vt:lpstr>
      <vt:lpstr>20.4 Επιλογή μεταξύ συστημάτων συναλλαγματικών ισοτιμιών (1 από 3)</vt:lpstr>
      <vt:lpstr>20.4 Επιλογή μεταξύ συστημάτων συναλλαγματικών ισοτιμιών (2 από 3) </vt:lpstr>
      <vt:lpstr>ΠΛΑΙΣΙΟ ΕΠΙΚΕΝΤΡΩΣΗΣ: Το Ευρώ: Μια σύντομη ιστορία</vt:lpstr>
      <vt:lpstr>20.4 Επιλογή μεταξύ συστημάτων συναλλαγματικών ισοτιμιών (3 από 3) </vt:lpstr>
      <vt:lpstr>ΠΛΑΙΣΙΟ ΕΠΙΚΕΝΤΡΩΣΗΣ: Διδάγματα από το Νομισματικό Συμβούλιο της Αργεντινής</vt:lpstr>
      <vt:lpstr>ΠΑΡΑΡΤΗΜΑ 1: Εξαγωγή της σχέσης I S υπό σταθερές συναλλαγματικές ισοτιμίες</vt:lpstr>
      <vt:lpstr>ΠΑΡΑΡΤΗΜΑ 2: Η Πραγματική Συναλλαγματική Ισοτιμία και Εγχώρια και Ξένα Πραγματικά Επιτόκια (1 από 3)</vt:lpstr>
      <vt:lpstr>ΠΑΡΑΡΤΗΜΑ 2: Η Πραγματική Συναλλαγματική Ισοτιμία και Εγχώρια και Ξένα Πραγματικά Επιτόκια (2 από 3)</vt:lpstr>
      <vt:lpstr>ΠΑΡΑΡΤΗΜΑ 2: Η Πραγματική Συναλλαγματική Ισοτιμία και Εγχώρια και Ξένα Πραγματικά Επιτόκια (3 από 3)</vt:lpstr>
      <vt:lpstr>Copyright</vt:lpstr>
    </vt:vector>
  </TitlesOfParts>
  <Company>Pearson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 Eighth Edition, Chapter 20, Exchange Rate Regimes</dc:title>
  <dc:subject>Economics</dc:subject>
  <dc:creator>Blanchard</dc:creator>
  <cp:keywords>Economics</cp:keywords>
  <cp:lastModifiedBy>VOTIS</cp:lastModifiedBy>
  <cp:revision>4923</cp:revision>
  <dcterms:created xsi:type="dcterms:W3CDTF">2014-07-14T20:04:21Z</dcterms:created>
  <dcterms:modified xsi:type="dcterms:W3CDTF">2022-05-21T18:09:18Z</dcterms:modified>
</cp:coreProperties>
</file>