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1287" r:id="rId2"/>
    <p:sldId id="1285" r:id="rId3"/>
    <p:sldId id="1266" r:id="rId4"/>
    <p:sldId id="1267" r:id="rId5"/>
    <p:sldId id="1268" r:id="rId6"/>
    <p:sldId id="1269" r:id="rId7"/>
    <p:sldId id="1271" r:id="rId8"/>
    <p:sldId id="1274" r:id="rId9"/>
    <p:sldId id="1272" r:id="rId10"/>
    <p:sldId id="1275" r:id="rId11"/>
    <p:sldId id="1276" r:id="rId12"/>
    <p:sldId id="1278" r:id="rId13"/>
    <p:sldId id="1286" r:id="rId14"/>
    <p:sldId id="1279" r:id="rId15"/>
    <p:sldId id="1280" r:id="rId16"/>
    <p:sldId id="1281" r:id="rId17"/>
    <p:sldId id="1282" r:id="rId18"/>
    <p:sldId id="1283" r:id="rId19"/>
    <p:sldId id="1284" r:id="rId20"/>
    <p:sldId id="116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336">
          <p15:clr>
            <a:srgbClr val="A4A3A4"/>
          </p15:clr>
        </p15:guide>
        <p15:guide id="4" orient="horz" pos="3984">
          <p15:clr>
            <a:srgbClr val="A4A3A4"/>
          </p15:clr>
        </p15:guide>
        <p15:guide id="5" orient="horz" pos="720">
          <p15:clr>
            <a:srgbClr val="A4A3A4"/>
          </p15:clr>
        </p15:guide>
        <p15:guide id="6" orient="horz" pos="1056">
          <p15:clr>
            <a:srgbClr val="A4A3A4"/>
          </p15:clr>
        </p15:guide>
        <p15:guide id="7" orient="horz" pos="1392">
          <p15:clr>
            <a:srgbClr val="A4A3A4"/>
          </p15:clr>
        </p15:guide>
        <p15:guide id="8" pos="288">
          <p15:clr>
            <a:srgbClr val="A4A3A4"/>
          </p15:clr>
        </p15:guide>
        <p15:guide id="9" pos="547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7FA3"/>
    <a:srgbClr val="D4EAE4"/>
    <a:srgbClr val="99008C"/>
    <a:srgbClr val="001581"/>
    <a:srgbClr val="82007C"/>
    <a:srgbClr val="96008F"/>
    <a:srgbClr val="595375"/>
    <a:srgbClr val="6B638B"/>
    <a:srgbClr val="000000"/>
    <a:srgbClr val="FDB94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60" autoAdjust="0"/>
    <p:restoredTop sz="86557" autoAdjust="0"/>
  </p:normalViewPr>
  <p:slideViewPr>
    <p:cSldViewPr>
      <p:cViewPr varScale="1">
        <p:scale>
          <a:sx n="79" d="100"/>
          <a:sy n="79" d="100"/>
        </p:scale>
        <p:origin x="-1500" y="-96"/>
      </p:cViewPr>
      <p:guideLst>
        <p:guide orient="horz" pos="2160"/>
        <p:guide orient="horz" pos="336"/>
        <p:guide orient="horz" pos="3984"/>
        <p:guide orient="horz" pos="720"/>
        <p:guide orient="horz" pos="1056"/>
        <p:guide orient="horz" pos="1392"/>
        <p:guide pos="2880"/>
        <p:guide pos="288"/>
        <p:guide pos="5472"/>
      </p:guideLst>
    </p:cSldViewPr>
  </p:slideViewPr>
  <p:outlineViewPr>
    <p:cViewPr>
      <p:scale>
        <a:sx n="33" d="100"/>
        <a:sy n="33" d="100"/>
      </p:scale>
      <p:origin x="0" y="489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880"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xmlns=""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xmlns=""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Εάν αυτή η παρουσίαση του PowerPoint περιέχει μαθηματικές εξισώσεις, ίσως χρειαστεί να ελέγξετε ότι ο υπολογιστής σας έχει εγκατεστημένα τα ακόλουθα:</a:t>
            </a:r>
            <a:endParaRPr lang="en-US" dirty="0"/>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a:t>Πρόσθετο </a:t>
            </a:r>
            <a:r>
              <a:rPr lang="el-GR" dirty="0" err="1"/>
              <a:t>MathType</a:t>
            </a:r>
            <a:endParaRPr lang="en-US" dirty="0"/>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err="1" smtClean="0"/>
              <a:t>Math</a:t>
            </a:r>
            <a:r>
              <a:rPr lang="el-GR" dirty="0" smtClean="0"/>
              <a:t> </a:t>
            </a:r>
            <a:r>
              <a:rPr lang="el-GR" dirty="0"/>
              <a:t>Player (διαθέσιμη δωρεάν έκδοση)</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a:t>NVDA </a:t>
            </a:r>
            <a:r>
              <a:rPr lang="el-GR" dirty="0" err="1"/>
              <a:t>Reader</a:t>
            </a:r>
            <a:r>
              <a:rPr lang="el-GR" dirty="0"/>
              <a:t> (διαθέσιμη δωρεάν έκδοση)</a:t>
            </a:r>
            <a:r>
              <a:rPr lang="en-US"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xmlns="" val="4140038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Ας ξεκινήσουμε από τις επιπτώσεις της απόφασης της κεντρικής τράπεζας να αυξήσει το εγχώριο επιτόκιο. Κοιτάξτε την Εικόνα 19-3(α). Σε ένα δεδομένο επίπεδο προϊόντος, με υψηλότερο επιτόκιο, η καμπύλη LM μετατοπίζεται προς τα πάνω, από LM σε LM'. Η καμπύλη IS δεν μετατοπίζεται (θυμηθείτε ότι η καμπύλη IS μετατοπίζεται μόνο εάν αλλάξουν G ή T ή Y * ή i*). Η ισορροπία κινείται από το σημείο Α στο σημείο Α’. Στο Σχήμα 19-3(β), η αύξηση του επιτοκίου οδηγεί σε ανατίμηση.</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p>
          <a:p>
            <a:r>
              <a:rPr lang="el-GR" sz="1200" b="0" i="0" u="none" strike="noStrike" kern="1200" baseline="0" dirty="0">
                <a:solidFill>
                  <a:schemeClr val="tx1"/>
                </a:solidFill>
                <a:latin typeface="+mn-lt"/>
                <a:ea typeface="+mn-ea"/>
                <a:cs typeface="+mn-cs"/>
              </a:rPr>
              <a:t>Το πρώτο </a:t>
            </a:r>
            <a:r>
              <a:rPr lang="el-GR" sz="1200" b="0" i="0" u="none" strike="noStrike" kern="1200" baseline="0" dirty="0" smtClean="0">
                <a:solidFill>
                  <a:schemeClr val="tx1"/>
                </a:solidFill>
                <a:latin typeface="+mn-lt"/>
                <a:ea typeface="+mn-ea"/>
                <a:cs typeface="+mn-cs"/>
              </a:rPr>
              <a:t>γράφημα (α), </a:t>
            </a:r>
            <a:r>
              <a:rPr lang="el-GR" sz="1200" b="0" i="0" u="none" strike="noStrike" kern="1200" baseline="0" dirty="0">
                <a:solidFill>
                  <a:schemeClr val="tx1"/>
                </a:solidFill>
                <a:latin typeface="+mn-lt"/>
                <a:ea typeface="+mn-ea"/>
                <a:cs typeface="+mn-cs"/>
              </a:rPr>
              <a:t>απεικονίζει τη σχέση μεταξύ εγχώριου επιτοκίου και παραγωγής. Ο κατακόρυφος άξονας του γραφήματος φέρει την ένδειξη «Εγχώριο επιτόκιο, i» με δύο σημεία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σημειωμένα από κάτω προς τα πάνω. Ο οριζόντιος άξονας του γραφήματος φέρει την ένδειξη «</a:t>
            </a:r>
            <a:r>
              <a:rPr lang="el-GR" sz="1200" b="0" i="0" u="none" strike="noStrike" kern="1200" baseline="0" dirty="0" smtClean="0">
                <a:solidFill>
                  <a:schemeClr val="tx1"/>
                </a:solidFill>
                <a:latin typeface="+mn-lt"/>
                <a:ea typeface="+mn-ea"/>
                <a:cs typeface="+mn-cs"/>
              </a:rPr>
              <a:t>Παραγωγή Υ» </a:t>
            </a:r>
            <a:r>
              <a:rPr lang="el-GR" sz="1200" b="0" i="0" u="none" strike="noStrike" kern="1200" baseline="0" dirty="0">
                <a:solidFill>
                  <a:schemeClr val="tx1"/>
                </a:solidFill>
                <a:latin typeface="+mn-lt"/>
                <a:ea typeface="+mn-ea"/>
                <a:cs typeface="+mn-cs"/>
              </a:rPr>
              <a:t>με δύο σημεία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σημειωμένα από αριστερά προς τα δεξιά.</a:t>
            </a:r>
          </a:p>
          <a:p>
            <a:r>
              <a:rPr lang="el-GR" sz="1200" b="0" i="0" u="none" strike="noStrike" kern="1200" baseline="0" dirty="0">
                <a:solidFill>
                  <a:schemeClr val="tx1"/>
                </a:solidFill>
                <a:latin typeface="+mn-lt"/>
                <a:ea typeface="+mn-ea"/>
                <a:cs typeface="+mn-cs"/>
              </a:rPr>
              <a:t>Δύο  ευθείες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σχεδιάζονται παράλληλα στον οριζόντιο άξονα από το σημείο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αντίστοιχα. Μια φθίνουσα, </a:t>
            </a:r>
            <a:r>
              <a:rPr lang="el-GR" sz="1200" b="0" i="0" u="none" strike="noStrike" kern="1200" baseline="0" dirty="0" smtClean="0">
                <a:solidFill>
                  <a:schemeClr val="tx1"/>
                </a:solidFill>
                <a:latin typeface="+mn-lt"/>
                <a:ea typeface="+mn-ea"/>
                <a:cs typeface="+mn-cs"/>
              </a:rPr>
              <a:t>κυρτή </a:t>
            </a:r>
            <a:r>
              <a:rPr lang="el-GR" sz="1200" b="0" i="0" u="none" strike="noStrike" kern="1200" baseline="0" dirty="0">
                <a:solidFill>
                  <a:schemeClr val="tx1"/>
                </a:solidFill>
                <a:latin typeface="+mn-lt"/>
                <a:ea typeface="+mn-ea"/>
                <a:cs typeface="+mn-cs"/>
              </a:rPr>
              <a:t>καμπύλη </a:t>
            </a:r>
            <a:r>
              <a:rPr lang="el-GR" sz="1200" b="0" i="0" u="none" strike="noStrike" kern="1200" baseline="0" dirty="0" smtClean="0">
                <a:solidFill>
                  <a:schemeClr val="tx1"/>
                </a:solidFill>
                <a:latin typeface="+mn-lt"/>
                <a:ea typeface="+mn-ea"/>
                <a:cs typeface="+mn-cs"/>
              </a:rPr>
              <a:t>IS </a:t>
            </a:r>
            <a:r>
              <a:rPr lang="el-GR" sz="1200" b="0" i="0" u="none" strike="noStrike" kern="1200" baseline="0" dirty="0">
                <a:solidFill>
                  <a:schemeClr val="tx1"/>
                </a:solidFill>
                <a:latin typeface="+mn-lt"/>
                <a:ea typeface="+mn-ea"/>
                <a:cs typeface="+mn-cs"/>
              </a:rPr>
              <a:t>σχεδιάζεται έτσι ώστε να τέμνει την καμπύλη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στο </a:t>
            </a:r>
            <a:r>
              <a:rPr lang="el-GR" sz="1200" b="0" i="0" u="none" strike="noStrike" kern="1200" baseline="0" dirty="0" smtClean="0">
                <a:solidFill>
                  <a:schemeClr val="tx1"/>
                </a:solidFill>
                <a:latin typeface="+mn-lt"/>
                <a:ea typeface="+mn-ea"/>
                <a:cs typeface="+mn-cs"/>
              </a:rPr>
              <a:t>A’ </a:t>
            </a:r>
            <a:r>
              <a:rPr lang="el-GR" sz="1200" b="0" i="0" u="none" strike="noStrike" kern="1200" baseline="0" dirty="0">
                <a:solidFill>
                  <a:schemeClr val="tx1"/>
                </a:solidFill>
                <a:latin typeface="+mn-lt"/>
                <a:ea typeface="+mn-ea"/>
                <a:cs typeface="+mn-cs"/>
              </a:rPr>
              <a:t>και την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στο A. Το σημείο </a:t>
            </a:r>
            <a:r>
              <a:rPr lang="el-GR" sz="1200" b="0" i="0" u="none" strike="noStrike" kern="1200" baseline="0" dirty="0" smtClean="0">
                <a:solidFill>
                  <a:schemeClr val="tx1"/>
                </a:solidFill>
                <a:latin typeface="+mn-lt"/>
                <a:ea typeface="+mn-ea"/>
                <a:cs typeface="+mn-cs"/>
              </a:rPr>
              <a:t>A’ </a:t>
            </a:r>
            <a:r>
              <a:rPr lang="el-GR" sz="1200" b="0" i="0" u="none" strike="noStrike" kern="1200" baseline="0" dirty="0">
                <a:solidFill>
                  <a:schemeClr val="tx1"/>
                </a:solidFill>
                <a:latin typeface="+mn-lt"/>
                <a:ea typeface="+mn-ea"/>
                <a:cs typeface="+mn-cs"/>
              </a:rPr>
              <a:t>βρίσκεται απέναντι από το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στον κατακόρυφο άξονα και το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στον οριζόντιο άξονα. Το σημείο Α βρίσκεται απέναντι από το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στον κατακόρυφο άξονα και το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στον οριζόντιο άξονα.</a:t>
            </a:r>
          </a:p>
          <a:p>
            <a:r>
              <a:rPr lang="el-GR" sz="1200" b="0" i="0" u="none" strike="noStrike" kern="1200" baseline="0" dirty="0">
                <a:solidFill>
                  <a:schemeClr val="tx1"/>
                </a:solidFill>
                <a:latin typeface="+mn-lt"/>
                <a:ea typeface="+mn-ea"/>
                <a:cs typeface="+mn-cs"/>
              </a:rPr>
              <a:t>Το δεύτερο </a:t>
            </a:r>
            <a:r>
              <a:rPr lang="el-GR" sz="1200" b="0" i="0" u="none" strike="noStrike" kern="1200" baseline="0" dirty="0" smtClean="0">
                <a:solidFill>
                  <a:schemeClr val="tx1"/>
                </a:solidFill>
                <a:latin typeface="+mn-lt"/>
                <a:ea typeface="+mn-ea"/>
                <a:cs typeface="+mn-cs"/>
              </a:rPr>
              <a:t>γράφημα (β), </a:t>
            </a:r>
            <a:r>
              <a:rPr lang="el-GR" sz="1200" b="0" i="0" u="none" strike="noStrike" kern="1200" baseline="0" dirty="0">
                <a:solidFill>
                  <a:schemeClr val="tx1"/>
                </a:solidFill>
                <a:latin typeface="+mn-lt"/>
                <a:ea typeface="+mn-ea"/>
                <a:cs typeface="+mn-cs"/>
              </a:rPr>
              <a:t>απεικονίζει μια </a:t>
            </a:r>
            <a:r>
              <a:rPr lang="el-GR" sz="1200" b="0" i="0" u="none" strike="noStrike" kern="1200" baseline="0" dirty="0" smtClean="0">
                <a:solidFill>
                  <a:schemeClr val="tx1"/>
                </a:solidFill>
                <a:latin typeface="+mn-lt"/>
                <a:ea typeface="+mn-ea"/>
                <a:cs typeface="+mn-cs"/>
              </a:rPr>
              <a:t>ευθεία θετικής </a:t>
            </a:r>
            <a:r>
              <a:rPr lang="el-GR" sz="1200" b="0" i="0" u="none" strike="noStrike" kern="1200" baseline="0" dirty="0">
                <a:solidFill>
                  <a:schemeClr val="tx1"/>
                </a:solidFill>
                <a:latin typeface="+mn-lt"/>
                <a:ea typeface="+mn-ea"/>
                <a:cs typeface="+mn-cs"/>
              </a:rPr>
              <a:t>κλίσης ισοτιμίας επιτοκίου που δείχνει τη σχέση μεταξύ της συναλλαγματικής ισοτιμίας και του εγχώριου επιτοκίου. Ο κατακόρυφος άξονας του γραφήματος φέρει την ένδειξη «Εγχώριο επιτόκιο, i» με δύο σημεία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σημειωμένα από κάτω προς τα πάνω. Ο οριζόντιος άξονας του γραφήματος φέρει την ένδειξη «Συναλλαγματική ισοτιμία, E» με δύο σημεία </a:t>
            </a:r>
            <a:r>
              <a:rPr lang="el-GR" sz="1200" b="0" i="0" u="none" strike="noStrike" kern="1200" baseline="0" dirty="0" smtClean="0">
                <a:solidFill>
                  <a:schemeClr val="tx1"/>
                </a:solidFill>
                <a:latin typeface="+mn-lt"/>
                <a:ea typeface="+mn-ea"/>
                <a:cs typeface="+mn-cs"/>
              </a:rPr>
              <a:t>E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E’ </a:t>
            </a:r>
            <a:r>
              <a:rPr lang="el-GR" sz="1200" b="0" i="0" u="none" strike="noStrike" kern="1200" baseline="0" dirty="0">
                <a:solidFill>
                  <a:schemeClr val="tx1"/>
                </a:solidFill>
                <a:latin typeface="+mn-lt"/>
                <a:ea typeface="+mn-ea"/>
                <a:cs typeface="+mn-cs"/>
              </a:rPr>
              <a:t>σημειωμένα από αριστερά προς τα δεξιά.</a:t>
            </a:r>
          </a:p>
          <a:p>
            <a:r>
              <a:rPr lang="el-GR" sz="1200" b="0" i="0" u="none" strike="noStrike" kern="1200" baseline="0" dirty="0">
                <a:solidFill>
                  <a:schemeClr val="tx1"/>
                </a:solidFill>
                <a:latin typeface="+mn-lt"/>
                <a:ea typeface="+mn-ea"/>
                <a:cs typeface="+mn-cs"/>
              </a:rPr>
              <a:t>Σχεδιάζεται μια ευθεία θετικής κλίσης με την ένδειξη </a:t>
            </a:r>
            <a:r>
              <a:rPr lang="el-GR" sz="1200" b="0" i="0" u="none" strike="noStrike" kern="1200" baseline="0" dirty="0" smtClean="0">
                <a:solidFill>
                  <a:schemeClr val="tx1"/>
                </a:solidFill>
                <a:latin typeface="+mn-lt"/>
                <a:ea typeface="+mn-ea"/>
                <a:cs typeface="+mn-cs"/>
              </a:rPr>
              <a:t>«Σχέση </a:t>
            </a:r>
            <a:r>
              <a:rPr lang="el-GR" sz="1200" b="0" i="0" u="none" strike="noStrike" kern="1200" baseline="0" dirty="0">
                <a:solidFill>
                  <a:schemeClr val="tx1"/>
                </a:solidFill>
                <a:latin typeface="+mn-lt"/>
                <a:ea typeface="+mn-ea"/>
                <a:cs typeface="+mn-cs"/>
              </a:rPr>
              <a:t>ισοτιμίας </a:t>
            </a:r>
            <a:r>
              <a:rPr lang="el-GR" sz="1200" b="0" i="0" u="none" strike="noStrike" kern="1200" baseline="0" dirty="0" smtClean="0">
                <a:solidFill>
                  <a:schemeClr val="tx1"/>
                </a:solidFill>
                <a:latin typeface="+mn-lt"/>
                <a:ea typeface="+mn-ea"/>
                <a:cs typeface="+mn-cs"/>
              </a:rPr>
              <a:t>επιτοκίου». </a:t>
            </a:r>
            <a:r>
              <a:rPr lang="el-GR" sz="1200" b="0" i="0" u="none" strike="noStrike" kern="1200" baseline="0" dirty="0">
                <a:solidFill>
                  <a:schemeClr val="tx1"/>
                </a:solidFill>
                <a:latin typeface="+mn-lt"/>
                <a:ea typeface="+mn-ea"/>
                <a:cs typeface="+mn-cs"/>
              </a:rPr>
              <a:t>Δύο σημεία, </a:t>
            </a:r>
            <a:r>
              <a:rPr lang="el-GR" sz="1200" b="0" i="0" u="none" strike="noStrike" kern="1200" baseline="0" dirty="0" smtClean="0">
                <a:solidFill>
                  <a:schemeClr val="tx1"/>
                </a:solidFill>
                <a:latin typeface="+mn-lt"/>
                <a:ea typeface="+mn-ea"/>
                <a:cs typeface="+mn-cs"/>
              </a:rPr>
              <a:t>A’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A </a:t>
            </a:r>
            <a:r>
              <a:rPr lang="el-GR" sz="1200" b="0" i="0" u="none" strike="noStrike" kern="1200" baseline="0" dirty="0">
                <a:solidFill>
                  <a:schemeClr val="tx1"/>
                </a:solidFill>
                <a:latin typeface="+mn-lt"/>
                <a:ea typeface="+mn-ea"/>
                <a:cs typeface="+mn-cs"/>
              </a:rPr>
              <a:t>σημειώνονται στην καμπύλη, με το A να βρίσκεται απέναντι από το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στον κατακόρυφο άξονα και το </a:t>
            </a:r>
            <a:r>
              <a:rPr lang="el-GR" sz="1200" b="0" i="0" u="none" strike="noStrike" kern="1200" baseline="0" dirty="0" smtClean="0">
                <a:solidFill>
                  <a:schemeClr val="tx1"/>
                </a:solidFill>
                <a:latin typeface="+mn-lt"/>
                <a:ea typeface="+mn-ea"/>
                <a:cs typeface="+mn-cs"/>
              </a:rPr>
              <a:t>E’ </a:t>
            </a:r>
            <a:r>
              <a:rPr lang="el-GR" sz="1200" b="0" i="0" u="none" strike="noStrike" kern="1200" baseline="0" dirty="0">
                <a:solidFill>
                  <a:schemeClr val="tx1"/>
                </a:solidFill>
                <a:latin typeface="+mn-lt"/>
                <a:ea typeface="+mn-ea"/>
                <a:cs typeface="+mn-cs"/>
              </a:rPr>
              <a:t>στον οριζόντιο άξονα και το A να βρίσκεται στο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στον κατακόρυφο άξονα και στο </a:t>
            </a:r>
            <a:r>
              <a:rPr lang="el-GR" sz="1200" b="0" i="0" u="none" strike="noStrike" kern="1200" baseline="0" dirty="0" smtClean="0">
                <a:solidFill>
                  <a:schemeClr val="tx1"/>
                </a:solidFill>
                <a:latin typeface="+mn-lt"/>
                <a:ea typeface="+mn-ea"/>
                <a:cs typeface="+mn-cs"/>
              </a:rPr>
              <a:t>Ε </a:t>
            </a:r>
            <a:r>
              <a:rPr lang="el-GR" sz="1200" b="0" i="0" u="none" strike="noStrike" kern="1200" baseline="0" dirty="0">
                <a:solidFill>
                  <a:schemeClr val="tx1"/>
                </a:solidFill>
                <a:latin typeface="+mn-lt"/>
                <a:ea typeface="+mn-ea"/>
                <a:cs typeface="+mn-cs"/>
              </a:rPr>
              <a:t>στον οριζόντιο άξονα.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Ας δούμε τώρα μια μεταβολή στις κρατικές δαπάνες. Το τι συμβαίνει στην οικονομία περιγράφεται στο Σχήμα 19-4. Η οικονομία βρίσκεται αρχικά στο σημείο Α. Η αύξηση των κρατικών δαπανών, ΔG &gt; 0, αυξάνει την παραγωγή με δεδομένο επιτόκιο, μετατοπίζοντας την καμπύλη IS προς τα δεξιά, από το IS στο IS’ στο Σχήμα 19-4(α). Επειδή η κεντρική τράπεζα δεν αλλάζει το επιτόκιο πολιτικής, η καμπύλη LM δεν μετατοπίζεται. Η νέα ισορροπία βρίσκεται στο σημείο Α’, με υψηλότερο επίπεδο παραγωγής, το Υ’. Στο πλαίσιο (β), επειδή το επιτόκιο δεν έχει αλλάξει, δεν αλλάζει ούτε και η συναλλαγματική ισοτιμία. Έτσι, μια αύξηση των κρατικών δαπανών, όταν η κεντρική τράπεζα διατηρεί το επιτόκιο αμετάβλητο, οδηγεί σε αύξηση της παραγωγής χωρίς μεταβολή της συναλλαγματικής ισοτιμίας.</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p>
          <a:p>
            <a:r>
              <a:rPr lang="el-GR" sz="1200" b="0" i="0" u="none" strike="noStrike" kern="1200" baseline="0" dirty="0">
                <a:solidFill>
                  <a:schemeClr val="tx1"/>
                </a:solidFill>
                <a:latin typeface="+mn-lt"/>
                <a:ea typeface="+mn-ea"/>
                <a:cs typeface="+mn-cs"/>
              </a:rPr>
              <a:t>Το πρώτο </a:t>
            </a:r>
            <a:r>
              <a:rPr lang="el-GR" sz="1200" b="0" i="0" u="none" strike="noStrike" kern="1200" baseline="0" dirty="0" smtClean="0">
                <a:solidFill>
                  <a:schemeClr val="tx1"/>
                </a:solidFill>
                <a:latin typeface="+mn-lt"/>
                <a:ea typeface="+mn-ea"/>
                <a:cs typeface="+mn-cs"/>
              </a:rPr>
              <a:t>γράφημα</a:t>
            </a:r>
            <a:r>
              <a:rPr lang="el-GR" sz="1200" b="0" i="0" u="none" strike="noStrike" kern="1200" baseline="0" dirty="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(α), </a:t>
            </a:r>
            <a:r>
              <a:rPr lang="el-GR" sz="1200" b="0" i="0" u="none" strike="noStrike" kern="1200" baseline="0" dirty="0">
                <a:solidFill>
                  <a:schemeClr val="tx1"/>
                </a:solidFill>
                <a:latin typeface="+mn-lt"/>
                <a:ea typeface="+mn-ea"/>
                <a:cs typeface="+mn-cs"/>
              </a:rPr>
              <a:t>απεικονίζει τη σχέση μεταξύ εγχώριου επιτοκίου και παραγωγής. Ο 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«Εγχώριο </a:t>
            </a:r>
            <a:r>
              <a:rPr lang="el-GR" sz="1200" b="0" i="0" u="none" strike="noStrike" kern="1200" baseline="0" dirty="0">
                <a:solidFill>
                  <a:schemeClr val="tx1"/>
                </a:solidFill>
                <a:latin typeface="+mn-lt"/>
                <a:ea typeface="+mn-ea"/>
                <a:cs typeface="+mn-cs"/>
              </a:rPr>
              <a:t>επιτόκιο,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Ο οριζόντιος άξονας του γραφήματος φέρει την ένδειξη «</a:t>
            </a:r>
            <a:r>
              <a:rPr lang="el-GR" sz="1200" b="0" i="0" u="none" strike="noStrike" kern="1200" baseline="0" dirty="0" smtClean="0">
                <a:solidFill>
                  <a:schemeClr val="tx1"/>
                </a:solidFill>
                <a:latin typeface="+mn-lt"/>
                <a:ea typeface="+mn-ea"/>
                <a:cs typeface="+mn-cs"/>
              </a:rPr>
              <a:t>Παραγωγή, Υ» </a:t>
            </a:r>
            <a:r>
              <a:rPr lang="el-GR" sz="1200" b="0" i="0" u="none" strike="noStrike" kern="1200" baseline="0" dirty="0">
                <a:solidFill>
                  <a:schemeClr val="tx1"/>
                </a:solidFill>
                <a:latin typeface="+mn-lt"/>
                <a:ea typeface="+mn-ea"/>
                <a:cs typeface="+mn-cs"/>
              </a:rPr>
              <a:t>με δύο σημεία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σημειωμένα από αριστερά προς τα δεξιά. Μια ευθεία γραμμή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σχεδιάζεται παράλληλα στον οριζόντιο άξονα από τον κατακόρυφο άξονα.</a:t>
            </a:r>
          </a:p>
          <a:p>
            <a:r>
              <a:rPr lang="el-GR" sz="1200" b="0" i="0" u="none" strike="noStrike" kern="1200" baseline="0" dirty="0">
                <a:solidFill>
                  <a:schemeClr val="tx1"/>
                </a:solidFill>
                <a:latin typeface="+mn-lt"/>
                <a:ea typeface="+mn-ea"/>
                <a:cs typeface="+mn-cs"/>
              </a:rPr>
              <a:t>Δύο φθίνουσες, κυρτές καμπύλες </a:t>
            </a:r>
            <a:r>
              <a:rPr lang="el-GR" sz="1200" b="0" i="0" u="none" strike="noStrike" kern="1200" baseline="0" dirty="0" smtClean="0">
                <a:solidFill>
                  <a:schemeClr val="tx1"/>
                </a:solidFill>
                <a:latin typeface="+mn-lt"/>
                <a:ea typeface="+mn-ea"/>
                <a:cs typeface="+mn-cs"/>
              </a:rPr>
              <a:t>IS </a:t>
            </a:r>
            <a:r>
              <a:rPr lang="el-GR" sz="1200" b="0" i="0" u="none" strike="noStrike" kern="1200" baseline="0" dirty="0">
                <a:solidFill>
                  <a:schemeClr val="tx1"/>
                </a:solidFill>
                <a:latin typeface="+mn-lt"/>
                <a:ea typeface="+mn-ea"/>
                <a:cs typeface="+mn-cs"/>
              </a:rPr>
              <a:t>και </a:t>
            </a:r>
            <a:r>
              <a:rPr lang="el-GR" sz="1200" b="0" i="0" u="none" strike="noStrike" kern="1200" baseline="0" dirty="0" smtClean="0">
                <a:solidFill>
                  <a:schemeClr val="tx1"/>
                </a:solidFill>
                <a:latin typeface="+mn-lt"/>
                <a:ea typeface="+mn-ea"/>
                <a:cs typeface="+mn-cs"/>
              </a:rPr>
              <a:t>IS’ </a:t>
            </a:r>
            <a:r>
              <a:rPr lang="el-GR" sz="1200" b="0" i="0" u="none" strike="noStrike" kern="1200" baseline="0" dirty="0">
                <a:solidFill>
                  <a:schemeClr val="tx1"/>
                </a:solidFill>
                <a:latin typeface="+mn-lt"/>
                <a:ea typeface="+mn-ea"/>
                <a:cs typeface="+mn-cs"/>
              </a:rPr>
              <a:t>σχεδιάζονται έτσι ώστε η πρώτη να τέμνει την καμπύλη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στο A και η δεύτερη να τέμνει την καμπύλη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στο </a:t>
            </a:r>
            <a:r>
              <a:rPr lang="el-GR" sz="1200" b="0" i="0" u="none" strike="noStrike" kern="1200" baseline="0" dirty="0" smtClean="0">
                <a:solidFill>
                  <a:schemeClr val="tx1"/>
                </a:solidFill>
                <a:latin typeface="+mn-lt"/>
                <a:ea typeface="+mn-ea"/>
                <a:cs typeface="+mn-cs"/>
              </a:rPr>
              <a:t>A’. </a:t>
            </a:r>
            <a:r>
              <a:rPr lang="el-GR" sz="1200" b="0" i="0" u="none" strike="noStrike" kern="1200" baseline="0" dirty="0">
                <a:solidFill>
                  <a:schemeClr val="tx1"/>
                </a:solidFill>
                <a:latin typeface="+mn-lt"/>
                <a:ea typeface="+mn-ea"/>
                <a:cs typeface="+mn-cs"/>
              </a:rPr>
              <a:t>Το σημείο Α βρίσκεται απέναντι από το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στον οριζόντιο άξονα, ενώ το σημείο </a:t>
            </a:r>
            <a:r>
              <a:rPr lang="el-GR" sz="1200" b="0" i="0" u="none" strike="noStrike" kern="1200" baseline="0" dirty="0" smtClean="0">
                <a:solidFill>
                  <a:schemeClr val="tx1"/>
                </a:solidFill>
                <a:latin typeface="+mn-lt"/>
                <a:ea typeface="+mn-ea"/>
                <a:cs typeface="+mn-cs"/>
              </a:rPr>
              <a:t>Α’ </a:t>
            </a:r>
            <a:r>
              <a:rPr lang="el-GR" sz="1200" b="0" i="0" u="none" strike="noStrike" kern="1200" baseline="0" dirty="0">
                <a:solidFill>
                  <a:schemeClr val="tx1"/>
                </a:solidFill>
                <a:latin typeface="+mn-lt"/>
                <a:ea typeface="+mn-ea"/>
                <a:cs typeface="+mn-cs"/>
              </a:rPr>
              <a:t>βρίσκεται απέναντι από το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στον οριζόντιο άξονα. Η μετατόπιση προς τα δεξιά της καμπύλης </a:t>
            </a:r>
            <a:r>
              <a:rPr lang="el-GR" sz="1200" b="0" i="0" u="none" strike="noStrike" kern="1200" baseline="0" dirty="0" smtClean="0">
                <a:solidFill>
                  <a:schemeClr val="tx1"/>
                </a:solidFill>
                <a:latin typeface="+mn-lt"/>
                <a:ea typeface="+mn-ea"/>
                <a:cs typeface="+mn-cs"/>
              </a:rPr>
              <a:t>IS </a:t>
            </a:r>
            <a:r>
              <a:rPr lang="el-GR" sz="1200" b="0" i="0" u="none" strike="noStrike" kern="1200" baseline="0" dirty="0">
                <a:solidFill>
                  <a:schemeClr val="tx1"/>
                </a:solidFill>
                <a:latin typeface="+mn-lt"/>
                <a:ea typeface="+mn-ea"/>
                <a:cs typeface="+mn-cs"/>
              </a:rPr>
              <a:t>στο </a:t>
            </a:r>
            <a:r>
              <a:rPr lang="el-GR" sz="1200" b="0" i="0" u="none" strike="noStrike" kern="1200" baseline="0" dirty="0" smtClean="0">
                <a:solidFill>
                  <a:schemeClr val="tx1"/>
                </a:solidFill>
                <a:latin typeface="+mn-lt"/>
                <a:ea typeface="+mn-ea"/>
                <a:cs typeface="+mn-cs"/>
              </a:rPr>
              <a:t>IS’ φέρει </a:t>
            </a:r>
            <a:r>
              <a:rPr lang="el-GR" sz="1200" b="0" i="0" u="none" strike="noStrike" kern="1200" baseline="0" dirty="0">
                <a:solidFill>
                  <a:schemeClr val="tx1"/>
                </a:solidFill>
                <a:latin typeface="+mn-lt"/>
                <a:ea typeface="+mn-ea"/>
                <a:cs typeface="+mn-cs"/>
              </a:rPr>
              <a:t>την ένδειξη </a:t>
            </a:r>
            <a:r>
              <a:rPr lang="el-GR" sz="1200" b="0" i="0" u="none" strike="noStrike" kern="1200" baseline="0" dirty="0" smtClean="0">
                <a:solidFill>
                  <a:schemeClr val="tx1"/>
                </a:solidFill>
                <a:latin typeface="+mn-lt"/>
                <a:ea typeface="+mn-ea"/>
                <a:cs typeface="+mn-cs"/>
              </a:rPr>
              <a:t>ΔG&gt;0.</a:t>
            </a:r>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Το δεύτερο </a:t>
            </a:r>
            <a:r>
              <a:rPr lang="el-GR" sz="1200" b="0" i="0" u="none" strike="noStrike" kern="1200" baseline="0" dirty="0" smtClean="0">
                <a:solidFill>
                  <a:schemeClr val="tx1"/>
                </a:solidFill>
                <a:latin typeface="+mn-lt"/>
                <a:ea typeface="+mn-ea"/>
                <a:cs typeface="+mn-cs"/>
              </a:rPr>
              <a:t>γράφημα</a:t>
            </a:r>
            <a:r>
              <a:rPr lang="el-GR" sz="1200" b="0" i="0" u="none" strike="noStrike" kern="1200" baseline="0" dirty="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(β), </a:t>
            </a:r>
            <a:r>
              <a:rPr lang="el-GR" sz="1200" b="0" i="0" u="none" strike="noStrike" kern="1200" baseline="0" dirty="0">
                <a:solidFill>
                  <a:schemeClr val="tx1"/>
                </a:solidFill>
                <a:latin typeface="+mn-lt"/>
                <a:ea typeface="+mn-ea"/>
                <a:cs typeface="+mn-cs"/>
              </a:rPr>
              <a:t>απεικονίζει μια </a:t>
            </a:r>
            <a:r>
              <a:rPr lang="el-GR" sz="1200" b="0" i="0" u="none" strike="noStrike" kern="1200" baseline="0" dirty="0" smtClean="0">
                <a:solidFill>
                  <a:schemeClr val="tx1"/>
                </a:solidFill>
                <a:latin typeface="+mn-lt"/>
                <a:ea typeface="+mn-ea"/>
                <a:cs typeface="+mn-cs"/>
              </a:rPr>
              <a:t>ευθεία θετικής </a:t>
            </a:r>
            <a:r>
              <a:rPr lang="el-GR" sz="1200" b="0" i="0" u="none" strike="noStrike" kern="1200" baseline="0" dirty="0">
                <a:solidFill>
                  <a:schemeClr val="tx1"/>
                </a:solidFill>
                <a:latin typeface="+mn-lt"/>
                <a:ea typeface="+mn-ea"/>
                <a:cs typeface="+mn-cs"/>
              </a:rPr>
              <a:t>κλίσης ισοτιμίας επιτοκίου που δείχνει τη σχέση μεταξύ της συναλλαγματικής ισοτιμίας και του εγχώριου επιτοκίου. Ο 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«Εγχώριο </a:t>
            </a:r>
            <a:r>
              <a:rPr lang="el-GR" sz="1200" b="0" i="0" u="none" strike="noStrike" kern="1200" baseline="0" dirty="0">
                <a:solidFill>
                  <a:schemeClr val="tx1"/>
                </a:solidFill>
                <a:latin typeface="+mn-lt"/>
                <a:ea typeface="+mn-ea"/>
                <a:cs typeface="+mn-cs"/>
              </a:rPr>
              <a:t>Επιτόκιο, </a:t>
            </a:r>
            <a:r>
              <a:rPr lang="el-GR" sz="1200" b="0" i="0" u="none" strike="noStrike" kern="1200" baseline="0" dirty="0" smtClean="0">
                <a:solidFill>
                  <a:schemeClr val="tx1"/>
                </a:solidFill>
                <a:latin typeface="+mn-lt"/>
                <a:ea typeface="+mn-ea"/>
                <a:cs typeface="+mn-cs"/>
              </a:rPr>
              <a:t>i». </a:t>
            </a:r>
            <a:r>
              <a:rPr lang="el-GR" sz="1200" b="0" i="0" u="none" strike="noStrike" kern="1200" baseline="0" dirty="0">
                <a:solidFill>
                  <a:schemeClr val="tx1"/>
                </a:solidFill>
                <a:latin typeface="+mn-lt"/>
                <a:ea typeface="+mn-ea"/>
                <a:cs typeface="+mn-cs"/>
              </a:rPr>
              <a:t>Ο οριζόντιος άξονας του γραφήματος φέρει την ένδειξη </a:t>
            </a:r>
            <a:r>
              <a:rPr lang="el-GR" sz="1200" b="0" i="0" u="none" strike="noStrike" kern="1200" baseline="0" dirty="0" smtClean="0">
                <a:solidFill>
                  <a:schemeClr val="tx1"/>
                </a:solidFill>
                <a:latin typeface="+mn-lt"/>
                <a:ea typeface="+mn-ea"/>
                <a:cs typeface="+mn-cs"/>
              </a:rPr>
              <a:t>«Συναλλαγματική </a:t>
            </a:r>
            <a:r>
              <a:rPr lang="el-GR" sz="1200" b="0" i="0" u="none" strike="noStrike" kern="1200" baseline="0" dirty="0">
                <a:solidFill>
                  <a:schemeClr val="tx1"/>
                </a:solidFill>
                <a:latin typeface="+mn-lt"/>
                <a:ea typeface="+mn-ea"/>
                <a:cs typeface="+mn-cs"/>
              </a:rPr>
              <a:t>ισοτιμία, </a:t>
            </a:r>
            <a:r>
              <a:rPr lang="el-GR" sz="1200" b="0" i="0" u="none" strike="noStrike" kern="1200" baseline="0" dirty="0" smtClean="0">
                <a:solidFill>
                  <a:schemeClr val="tx1"/>
                </a:solidFill>
                <a:latin typeface="+mn-lt"/>
                <a:ea typeface="+mn-ea"/>
                <a:cs typeface="+mn-cs"/>
              </a:rPr>
              <a:t>E» </a:t>
            </a:r>
            <a:r>
              <a:rPr lang="el-GR" sz="1200" b="0" i="0" u="none" strike="noStrike" kern="1200" baseline="0" dirty="0">
                <a:solidFill>
                  <a:schemeClr val="tx1"/>
                </a:solidFill>
                <a:latin typeface="+mn-lt"/>
                <a:ea typeface="+mn-ea"/>
                <a:cs typeface="+mn-cs"/>
              </a:rPr>
              <a:t>με ένα σημείο </a:t>
            </a:r>
            <a:r>
              <a:rPr lang="el-GR" sz="1200" b="0" i="0" u="none" strike="noStrike" kern="1200" baseline="0" dirty="0" err="1" smtClean="0">
                <a:solidFill>
                  <a:schemeClr val="tx1"/>
                </a:solidFill>
                <a:latin typeface="+mn-lt"/>
                <a:ea typeface="+mn-ea"/>
                <a:cs typeface="+mn-cs"/>
              </a:rPr>
              <a:t>E</a:t>
            </a:r>
            <a:r>
              <a:rPr lang="el-GR" sz="1200" b="0" i="0" u="none" strike="noStrike" kern="1200" baseline="30000" dirty="0" err="1" smtClean="0">
                <a:solidFill>
                  <a:schemeClr val="tx1"/>
                </a:solidFill>
                <a:latin typeface="+mn-lt"/>
                <a:ea typeface="+mn-ea"/>
                <a:cs typeface="+mn-cs"/>
              </a:rPr>
              <a:t>θ</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σημειωμένο πάνω του.</a:t>
            </a:r>
          </a:p>
          <a:p>
            <a:r>
              <a:rPr lang="el-GR" sz="1200" b="0" i="0" u="none" strike="noStrike" kern="1200" baseline="0" dirty="0">
                <a:solidFill>
                  <a:schemeClr val="tx1"/>
                </a:solidFill>
                <a:latin typeface="+mn-lt"/>
                <a:ea typeface="+mn-ea"/>
                <a:cs typeface="+mn-cs"/>
              </a:rPr>
              <a:t>Σχεδιάζεται μια ευθεία θετικής κλίσης με την ένδειξη </a:t>
            </a:r>
            <a:r>
              <a:rPr lang="el-GR" sz="1200" b="0" i="0" u="none" strike="noStrike" kern="1200" baseline="0" dirty="0" smtClean="0">
                <a:solidFill>
                  <a:schemeClr val="tx1"/>
                </a:solidFill>
                <a:latin typeface="+mn-lt"/>
                <a:ea typeface="+mn-ea"/>
                <a:cs typeface="+mn-cs"/>
              </a:rPr>
              <a:t>«Σχέση </a:t>
            </a:r>
            <a:r>
              <a:rPr lang="el-GR" sz="1200" b="0" i="0" u="none" strike="noStrike" kern="1200" baseline="0" dirty="0">
                <a:solidFill>
                  <a:schemeClr val="tx1"/>
                </a:solidFill>
                <a:latin typeface="+mn-lt"/>
                <a:ea typeface="+mn-ea"/>
                <a:cs typeface="+mn-cs"/>
              </a:rPr>
              <a:t>ισοτιμίας </a:t>
            </a:r>
            <a:r>
              <a:rPr lang="el-GR" sz="1200" b="0" i="0" u="none" strike="noStrike" kern="1200" baseline="0" dirty="0" smtClean="0">
                <a:solidFill>
                  <a:schemeClr val="tx1"/>
                </a:solidFill>
                <a:latin typeface="+mn-lt"/>
                <a:ea typeface="+mn-ea"/>
                <a:cs typeface="+mn-cs"/>
              </a:rPr>
              <a:t>επιτοκίου». </a:t>
            </a:r>
            <a:r>
              <a:rPr lang="el-GR" sz="1200" b="0" i="0" u="none" strike="noStrike" kern="1200" baseline="0" dirty="0">
                <a:solidFill>
                  <a:schemeClr val="tx1"/>
                </a:solidFill>
                <a:latin typeface="+mn-lt"/>
                <a:ea typeface="+mn-ea"/>
                <a:cs typeface="+mn-cs"/>
              </a:rPr>
              <a:t>Ένα σημείο </a:t>
            </a:r>
            <a:r>
              <a:rPr lang="el-GR" sz="1200" b="0" i="0" u="none" strike="noStrike" kern="1200" baseline="0" dirty="0" smtClean="0">
                <a:solidFill>
                  <a:schemeClr val="tx1"/>
                </a:solidFill>
                <a:latin typeface="+mn-lt"/>
                <a:ea typeface="+mn-ea"/>
                <a:cs typeface="+mn-cs"/>
              </a:rPr>
              <a:t>A </a:t>
            </a:r>
            <a:r>
              <a:rPr lang="el-GR" sz="1200" b="0" i="0" u="none" strike="noStrike" kern="1200" baseline="0" dirty="0">
                <a:solidFill>
                  <a:schemeClr val="tx1"/>
                </a:solidFill>
                <a:latin typeface="+mn-lt"/>
                <a:ea typeface="+mn-ea"/>
                <a:cs typeface="+mn-cs"/>
              </a:rPr>
              <a:t>σημειώνεται στην καμπύλη που βρίσκεται απέναντι από το </a:t>
            </a:r>
            <a:r>
              <a:rPr lang="el-GR" sz="1200" b="0" i="0" u="none" strike="noStrike" kern="1200" baseline="0" dirty="0" err="1" smtClean="0">
                <a:solidFill>
                  <a:schemeClr val="tx1"/>
                </a:solidFill>
                <a:latin typeface="+mn-lt"/>
                <a:ea typeface="+mn-ea"/>
                <a:cs typeface="+mn-cs"/>
              </a:rPr>
              <a:t>E</a:t>
            </a:r>
            <a:r>
              <a:rPr lang="el-GR" sz="1200" b="0" i="0" u="none" strike="noStrike" kern="1200" baseline="30000" dirty="0" err="1" smtClean="0">
                <a:solidFill>
                  <a:schemeClr val="tx1"/>
                </a:solidFill>
                <a:latin typeface="+mn-lt"/>
                <a:ea typeface="+mn-ea"/>
                <a:cs typeface="+mn-cs"/>
              </a:rPr>
              <a:t>θ</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στον οριζόντιο άξονα.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 Πίνακας 1 δείχνει την εξέλιξη των κύριων μακροοικονομικών μεταβλητών από το 1980 έως το 1984 , </a:t>
            </a:r>
            <a:r>
              <a:rPr lang="el-GR" sz="1200" b="0" i="0" u="none" strike="noStrike" kern="1200" baseline="0" dirty="0" smtClean="0">
                <a:solidFill>
                  <a:schemeClr val="tx1"/>
                </a:solidFill>
                <a:latin typeface="+mn-lt"/>
                <a:ea typeface="+mn-ea"/>
                <a:cs typeface="+mn-cs"/>
              </a:rPr>
              <a:t>καθώς </a:t>
            </a:r>
            <a:r>
              <a:rPr lang="el-GR" sz="1200" b="0" i="0" u="none" strike="noStrike" kern="1200" baseline="0" dirty="0">
                <a:solidFill>
                  <a:schemeClr val="tx1"/>
                </a:solidFill>
                <a:latin typeface="+mn-lt"/>
                <a:ea typeface="+mn-ea"/>
                <a:cs typeface="+mn-cs"/>
              </a:rPr>
              <a:t>τα δίδυμα ελλείμματα: το δημοσιονομικό έλλειμμα και το εμπορικό έλλειμμα, κυριαρχούσαν στην πολιτική</a:t>
            </a:r>
            <a:r>
              <a:rPr lang="el-GR" sz="1200" b="0" i="0" u="none" strike="noStrike" kern="1200" baseline="0" dirty="0" smtClean="0">
                <a:solidFill>
                  <a:schemeClr val="tx1"/>
                </a:solidFill>
                <a:latin typeface="+mn-lt"/>
                <a:ea typeface="+mn-ea"/>
                <a:cs typeface="+mn-cs"/>
              </a:rPr>
              <a:t>.</a:t>
            </a:r>
          </a:p>
          <a:p>
            <a:endParaRPr lang="el-GR" sz="1200" b="0" i="0" u="none" strike="noStrike" kern="1200" baseline="0" dirty="0" smtClean="0">
              <a:solidFill>
                <a:schemeClr val="tx1"/>
              </a:solidFill>
              <a:latin typeface="+mn-lt"/>
              <a:ea typeface="+mn-ea"/>
              <a:cs typeface="+mn-cs"/>
            </a:endParaRPr>
          </a:p>
          <a:p>
            <a:r>
              <a:rPr lang="el-GR" sz="1200" b="0" i="0" u="none" strike="noStrike" kern="1200" baseline="0" dirty="0" smtClean="0">
                <a:solidFill>
                  <a:schemeClr val="tx1"/>
                </a:solidFill>
                <a:latin typeface="+mn-lt"/>
                <a:ea typeface="+mn-ea"/>
                <a:cs typeface="+mn-cs"/>
              </a:rPr>
              <a:t>Πληθωρισμός: ρυθμός μεταβολής του ΔΤΚ. Το ονομαστικό επιτόκιο είναι το 3μηνο επιτόκιο των γραμματίων του Δημοσίου.</a:t>
            </a:r>
          </a:p>
          <a:p>
            <a:r>
              <a:rPr lang="el-GR" sz="1200" b="0" i="0" u="none" strike="noStrike" kern="1200" baseline="0" dirty="0" smtClean="0">
                <a:solidFill>
                  <a:schemeClr val="tx1"/>
                </a:solidFill>
                <a:latin typeface="+mn-lt"/>
                <a:ea typeface="+mn-ea"/>
                <a:cs typeface="+mn-cs"/>
              </a:rPr>
              <a:t>Το πραγματικό επιτόκιο είναι ίσο με το ονομαστικό μείον την πρόβλεψη του πληθωρισμού από την DRI, μια ιδιωτική εταιρία</a:t>
            </a:r>
          </a:p>
          <a:p>
            <a:r>
              <a:rPr lang="el-GR" sz="1200" b="0" i="0" u="none" strike="noStrike" kern="1200" baseline="0" dirty="0" smtClean="0">
                <a:solidFill>
                  <a:schemeClr val="tx1"/>
                </a:solidFill>
                <a:latin typeface="+mn-lt"/>
                <a:ea typeface="+mn-ea"/>
                <a:cs typeface="+mn-cs"/>
              </a:rPr>
              <a:t>προβλέψεων. Η πραγματική συναλλαγματική ισοτιμία είναι η σταθμισμένη συναλλαγματική ισοτιμία, ομαλοποιημένη ώστε το</a:t>
            </a:r>
          </a:p>
          <a:p>
            <a:r>
              <a:rPr lang="el-GR" sz="1200" b="0" i="0" u="none" strike="noStrike" kern="1200" baseline="0" dirty="0" smtClean="0">
                <a:solidFill>
                  <a:schemeClr val="tx1"/>
                </a:solidFill>
                <a:latin typeface="+mn-lt"/>
                <a:ea typeface="+mn-ea"/>
                <a:cs typeface="+mn-cs"/>
              </a:rPr>
              <a:t>1973=100.</a:t>
            </a:r>
          </a:p>
          <a:p>
            <a:endParaRPr lang="el-GR" sz="1200" b="0" i="0" u="none" strike="noStrike" kern="1200" baseline="0" dirty="0" smtClean="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Αυτό το πλαίσιο επικέντρωσης εξετάζει αν μπορούμε να περιμένουμε ότι οι εμπορικοί δασμοί που εισήγαγε η κυβέρνηση  </a:t>
            </a:r>
            <a:r>
              <a:rPr lang="en-US" sz="1200" b="0" i="0" u="none" strike="noStrike" kern="1200" baseline="0" dirty="0">
                <a:solidFill>
                  <a:schemeClr val="tx1"/>
                </a:solidFill>
                <a:latin typeface="+mn-lt"/>
                <a:ea typeface="+mn-ea"/>
                <a:cs typeface="+mn-cs"/>
              </a:rPr>
              <a:t>Trump</a:t>
            </a:r>
            <a:r>
              <a:rPr lang="el-GR" sz="1200" b="0" i="0" u="none" strike="noStrike" kern="1200" baseline="0" dirty="0">
                <a:solidFill>
                  <a:schemeClr val="tx1"/>
                </a:solidFill>
                <a:latin typeface="+mn-lt"/>
                <a:ea typeface="+mn-ea"/>
                <a:cs typeface="+mn-cs"/>
              </a:rPr>
              <a:t> θα μειώσουν το εμπορικό έλλειμμα. Το εμπορικό έλλειμμα (δεξιός κάθετος άξονας) είναι περίπου το ίδιο με αυτό που ήταν στις αρχές του 2018, περίπου στο 3% του ΑΕΠ. Προς το παρόν, τα πράγματα δεν έχουν κινηθεί προς την κατεύθυνση που ήλπιζε η κυβέρνηση </a:t>
            </a:r>
            <a:r>
              <a:rPr lang="en-US" sz="1200" b="0" i="0" u="none" strike="noStrike" kern="1200" baseline="0" dirty="0">
                <a:solidFill>
                  <a:schemeClr val="tx1"/>
                </a:solidFill>
                <a:latin typeface="+mn-lt"/>
                <a:ea typeface="+mn-ea"/>
                <a:cs typeface="+mn-cs"/>
              </a:rPr>
              <a:t>Trump</a:t>
            </a:r>
            <a:r>
              <a:rPr lang="el-GR" sz="1200" b="0" i="0" u="none" strike="noStrike" kern="1200" baseline="0" dirty="0">
                <a:solidFill>
                  <a:schemeClr val="tx1"/>
                </a:solidFill>
                <a:latin typeface="+mn-lt"/>
                <a:ea typeface="+mn-ea"/>
                <a:cs typeface="+mn-cs"/>
              </a:rPr>
              <a:t>. Ωστόσο, είναι πολύ νωρίς για να εξαχθούν ισχυρά συμπεράσματα, καθώς απαιτείται χρόνος για τους εξαγωγείς και τους εισαγωγείς να αντιδράσουν στους δασμούς και τις μεταβολές των συναλλαγματικών ισοτιμιών.</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p>
          <a:p>
            <a:r>
              <a:rPr lang="el-GR" sz="1200" b="0" i="0" u="none" strike="noStrike" kern="1200" baseline="0" dirty="0">
                <a:solidFill>
                  <a:schemeClr val="tx1"/>
                </a:solidFill>
                <a:latin typeface="+mn-lt"/>
                <a:ea typeface="+mn-ea"/>
                <a:cs typeface="+mn-cs"/>
              </a:rPr>
              <a:t>Ο αριστερός κατακόρυφος άξονας του γραφήματος κυμαίνεται από 90 έως 125, σε προσαυξήσεις του 5 ενώ ο δεξιός κατακόρυφος άξονας του γραφήματος κυμαίνεται από αρνητικό 4 έως αρνητικό 2, σε μειώσεις 0,2. Οι πραγματικές πολυμερείς συναλλαγματικές ισοτιμίες κατά τη διάρκεια των ετών έχουν ως εξής: Ιανουάριος 2010, 100; Ιανουάριος 2011, 95; Ιανουάριος 2012, 96; Ιανουάριος 2013, 97; Ιανουάριος 2014, 98; Ιανουάριος 2015, 105; Ιανουάριος 2016, 115; Ιανουάριος 2017, 118; Ιανουάριος 2018, 110.</a:t>
            </a:r>
          </a:p>
          <a:p>
            <a:r>
              <a:rPr lang="el-GR" sz="1200" b="0" i="0" u="none" strike="noStrike" kern="1200" baseline="0" dirty="0">
                <a:solidFill>
                  <a:schemeClr val="tx1"/>
                </a:solidFill>
                <a:latin typeface="+mn-lt"/>
                <a:ea typeface="+mn-ea"/>
                <a:cs typeface="+mn-cs"/>
              </a:rPr>
              <a:t>Οι καθαρές εξαγωγές προς ΑΕΠ κατά τη διάρκεια των ετών έχουν ως εξής: Ιανουάριος 2010, 103; Ιανουάριος 2011, 96; Ιανουάριος 2012, 93; Ιανουάριος 2013, 104; Ιανουάριος 2014, 110; Ιανουάριος 2015, 110; Ιανουάριος 2016, 110; Ιανουάριος 2017, 107; Ιανουάριος 2018, 106. Μια σκιασμένη, κάθετη γραμμή με την ένδειξη </a:t>
            </a:r>
            <a:r>
              <a:rPr lang="el-GR" sz="1200" b="0" i="0" u="none" strike="noStrike" kern="1200" baseline="0" dirty="0" smtClean="0">
                <a:solidFill>
                  <a:schemeClr val="tx1"/>
                </a:solidFill>
                <a:latin typeface="+mn-lt"/>
                <a:ea typeface="+mn-ea"/>
                <a:cs typeface="+mn-cs"/>
              </a:rPr>
              <a:t>2018 </a:t>
            </a:r>
            <a:r>
              <a:rPr lang="el-GR" sz="1200" b="0" i="0" u="none" strike="noStrike" kern="1200" baseline="0" dirty="0">
                <a:solidFill>
                  <a:schemeClr val="tx1"/>
                </a:solidFill>
                <a:latin typeface="+mn-lt"/>
                <a:ea typeface="+mn-ea"/>
                <a:cs typeface="+mn-cs"/>
              </a:rPr>
              <a:t>σχεδιάζεται για το έτος 2018, βρίσκεται απέναντι από το 120 στον αριστερό κατακόρυφο άξονα και το αρνητικό 2,3 στον δεξιό κατακόρυφο άξονα. Όλες οι τιμές είναι κατά προσέγγιση.</a:t>
            </a:r>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xmlns="" val="1023423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Στο ένα άκρο του φάσματος βρίσκονται χώρες με κυμαινόμενες συναλλαγματικές ισοτιμίες όπως οι Ηνωμένες Πολιτείες, το Ηνωμένο Βασίλειο, η Ιαπωνία και ο Καναδάς. Αυτές οι χώρες δεν έχουν σαφείς στόχους συναλλαγματικών ισοτιμιών. Στο άλλο άκρο βρίσκονται οι χώρες που λειτουργούν με σταθερές συναλλαγματικές ισοτιμίες. Διατηρούν μια σταθερή ισοτιμία ως προς κάποιο ξένο νόμισμα. </a:t>
            </a:r>
            <a:r>
              <a:rPr lang="el-GR" sz="1200" b="0" i="0" u="none" strike="noStrike" kern="1200" baseline="0" dirty="0" smtClean="0">
                <a:solidFill>
                  <a:schemeClr val="tx1"/>
                </a:solidFill>
                <a:latin typeface="+mn-lt"/>
                <a:ea typeface="+mn-ea"/>
                <a:cs typeface="+mn-cs"/>
              </a:rPr>
              <a:t>Κάποιες </a:t>
            </a:r>
            <a:r>
              <a:rPr lang="el-GR" sz="1200" b="0" i="0" u="none" strike="noStrike" kern="1200" baseline="0" dirty="0">
                <a:solidFill>
                  <a:schemeClr val="tx1"/>
                </a:solidFill>
                <a:latin typeface="+mn-lt"/>
                <a:ea typeface="+mn-ea"/>
                <a:cs typeface="+mn-cs"/>
              </a:rPr>
              <a:t>συνδέουν το νόμισμά τους με το δολάριο. Για παράδειγμα, από το 1991 έως το 2001, η Αργεντινή προσάρτησε το νόμισμά της, το </a:t>
            </a:r>
            <a:r>
              <a:rPr lang="el-GR" sz="1200" b="0" i="0" u="none" strike="noStrike" kern="1200" baseline="0" dirty="0" err="1">
                <a:solidFill>
                  <a:schemeClr val="tx1"/>
                </a:solidFill>
                <a:latin typeface="+mn-lt"/>
                <a:ea typeface="+mn-ea"/>
                <a:cs typeface="+mn-cs"/>
              </a:rPr>
              <a:t>πέσο</a:t>
            </a:r>
            <a:r>
              <a:rPr lang="el-GR" sz="1200" b="0" i="0" u="none" strike="noStrike" kern="1200" baseline="0" dirty="0">
                <a:solidFill>
                  <a:schemeClr val="tx1"/>
                </a:solidFill>
                <a:latin typeface="+mn-lt"/>
                <a:ea typeface="+mn-ea"/>
                <a:cs typeface="+mn-cs"/>
              </a:rPr>
              <a:t>, με την εξαιρετικά συμβολική ισοτιμία ενός δολαρίου για ένα </a:t>
            </a:r>
            <a:r>
              <a:rPr lang="el-GR" sz="1200" b="0" i="0" u="none" strike="noStrike" kern="1200" baseline="0" dirty="0" err="1" smtClean="0">
                <a:solidFill>
                  <a:schemeClr val="tx1"/>
                </a:solidFill>
                <a:latin typeface="+mn-lt"/>
                <a:ea typeface="+mn-ea"/>
                <a:cs typeface="+mn-cs"/>
              </a:rPr>
              <a:t>πέσο</a:t>
            </a:r>
            <a:r>
              <a:rPr lang="el-GR" sz="1200" b="0" i="0" u="none" strike="noStrike" kern="1200" baseline="0" dirty="0" smtClean="0">
                <a:solidFill>
                  <a:schemeClr val="tx1"/>
                </a:solidFill>
                <a:latin typeface="+mn-lt"/>
                <a:ea typeface="+mn-ea"/>
                <a:cs typeface="+mn-cs"/>
              </a:rPr>
              <a:t>.</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Η διαφορά μεταξύ σταθερής και κυμαινόμενης συναλλαγματικής ισοτιμίας είναι η ικανότητα της κεντρικής τράπεζας να ανταποκρίνεται. Είδαμε στο Διάγραμμα 19-5 ότι εάν η αύξηση των κρατικών δαπανών ωθούσε την οικονομία πάνω από το δυνητικό προϊόν, αυξάνοντας έτσι την πιθανότητα να αυξηθεί ο πληθωρισμός, η κεντρική τράπεζα θα μπορούσε να αντιδράσει αυξάνοντας το επιτόκιο. Αυτή η επιλογή δεν είναι πλέον διαθέσιμη σε σταθερές συναλλαγματικές ισοτιμίες, επειδή το επιτόκιο πρέπει να είναι ίσο με το ξένο επιτόκιο.</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Στο πλαίσιο ενός καθεστώτος σταθερής συναλλαγματικής ισοτιμίας όπως το Ευρωπαϊκό Νομισματικό Σύστημα (EMS) </a:t>
            </a:r>
            <a:r>
              <a:rPr lang="el-GR" sz="1200" b="0" i="0" u="none" strike="noStrike" kern="1200" baseline="0" dirty="0" smtClean="0">
                <a:solidFill>
                  <a:schemeClr val="tx1"/>
                </a:solidFill>
                <a:latin typeface="+mn-lt"/>
                <a:ea typeface="+mn-ea"/>
                <a:cs typeface="+mn-cs"/>
              </a:rPr>
              <a:t>– το </a:t>
            </a:r>
            <a:r>
              <a:rPr lang="el-GR" sz="1200" b="0" i="0" u="none" strike="noStrike" kern="1200" baseline="0" dirty="0">
                <a:solidFill>
                  <a:schemeClr val="tx1"/>
                </a:solidFill>
                <a:latin typeface="+mn-lt"/>
                <a:ea typeface="+mn-ea"/>
                <a:cs typeface="+mn-cs"/>
              </a:rPr>
              <a:t>σύστημα που επικρατούσε πριν από την εισαγωγή του </a:t>
            </a:r>
            <a:r>
              <a:rPr lang="el-GR" sz="1200" b="0" i="0" u="none" strike="noStrike" kern="1200" baseline="0" dirty="0" smtClean="0">
                <a:solidFill>
                  <a:schemeClr val="tx1"/>
                </a:solidFill>
                <a:latin typeface="+mn-lt"/>
                <a:ea typeface="+mn-ea"/>
                <a:cs typeface="+mn-cs"/>
              </a:rPr>
              <a:t>ευρώ – </a:t>
            </a:r>
            <a:r>
              <a:rPr lang="el-GR" sz="1200" b="0" i="0" u="none" strike="noStrike" kern="1200" baseline="0" dirty="0">
                <a:solidFill>
                  <a:schemeClr val="tx1"/>
                </a:solidFill>
                <a:latin typeface="+mn-lt"/>
                <a:ea typeface="+mn-ea"/>
                <a:cs typeface="+mn-cs"/>
              </a:rPr>
              <a:t>καμία μεμονωμένη χώρα δεν μπορεί να αλλάξει το επιτόκιό της εάν οι άλλες χώρες δεν αλλάξουν και το δικό τους. Η Γερμανία άλλαξε το επιτόκιο και άλλες χώρες του EMS αναγκάστηκαν να προσαρμοστούν</a:t>
            </a:r>
            <a:r>
              <a:rPr lang="el-GR" sz="1200" b="0" i="0" u="none" strike="noStrike" kern="1200" baseline="0" dirty="0" smtClean="0">
                <a:solidFill>
                  <a:schemeClr val="tx1"/>
                </a:solidFill>
                <a:latin typeface="+mn-lt"/>
                <a:ea typeface="+mn-ea"/>
                <a:cs typeface="+mn-cs"/>
              </a:rPr>
              <a:t>.</a:t>
            </a:r>
          </a:p>
          <a:p>
            <a:endParaRPr lang="el-GR"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Το ονομαστικό επιτόκιο είναι το βραχυπρόθεσμο ονομαστικό επιτόκιο. Το πραγματικό επιτόκιο είναι το πραγματοποιηθέν πραγματικό επιτόκιο κατά τη διάρκεια του έτους –  δηλαδή, το ονομαστικό επιτόκιο μείον τον πραγματικό πληθωρισμό κατά τη διάρκεια του έτους. Όλες οι τιμές είναι ετήσιες.</a:t>
            </a:r>
            <a:endParaRPr lang="en-US" sz="1200" dirty="0" smtClean="0"/>
          </a:p>
          <a:p>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Σκεφτείτε τον ισολογισμό της κεντρικής τράπεζας όπως απεικονίζεται στο Σχήμα 1. Στην πλευρά του ενεργητικού είναι τα ομόλογα και τα συναλλαγματικά αποθέματα και στην πλευρά του παθητικού είναι το χρήμα της κεντρικής τράπεζας. Υπάρχουν τώρα δύο τρόποι με τους οποίους η κεντρική τράπεζα μπορεί να μεταβάλλει τα χρήματα της κεντρικής τράπεζας: με αγορές ή πωλήσεις ομολόγων στην αγορά ομολόγων ή με αγορές ή πωλήσεις ξένου νομίσματος στην αγορά συναλλάγματος.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Μετά τις λειτουργίες ανοικτής αγοράς των κεντρικών τραπεζών, ο ισολογισμός της κεντρικής τράπεζας φαίνεται όπως παρουσιάζεται στο Διάγραμμα 2. Τα ομόλογα αυξάνονται κατά ΔΒ, τα αποθέματα ξένου συναλλάγματος μειώνονται κατά ΔΒ και το χρήμα της κεντρικής τράπεζας παραμένει αμετάβλητο, έχοντας αυξηθεί κατά ΔΒ στη λειτουργία της ανοιχτής αγοράς και πέφτοντας κατά ΔΒ ως αποτέλεσμα της πώλησης συναλλάγματος στην αγορά συναλλάγματος.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Με τις μεγάλες κινήσεις στις ροές κεφαλαίων που τεκμηριώνονται στο κεφάλαιο, όλα αυτά τα θέματα είναι αρκετά καυτά. Πολλές χώρες εξετάζουν το ενδεχόμενο μιας πιο ενεργητικής εφαρμογής των ελέγχων κεφαλαίων από ό,τι στο παρελθόν. Πολλές επίσης συσσωρεύουν μεγάλα αποθεματικά ως προφύλαξη έναντι μεγάλων εκροών </a:t>
            </a:r>
            <a:r>
              <a:rPr lang="el-GR" sz="1200" b="0" i="0" u="none" strike="noStrike" kern="1200" baseline="0">
                <a:solidFill>
                  <a:schemeClr val="tx1"/>
                </a:solidFill>
                <a:latin typeface="+mn-lt"/>
                <a:ea typeface="+mn-ea"/>
                <a:cs typeface="+mn-cs"/>
              </a:rPr>
              <a:t>κεφαλαίων.</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Ένα σημαντικό στοιχείο αυτού του κεφαλαίου είναι ότι οι επιπτώσεις των νομισματικών και δημοσιονομικών πολιτικών διαφέρουν πολύ, ανάλογα με το καθεστώς συναλλαγματικών ισοτιμιών.</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Τώρα έχετε συνειδητοποιήσει ότι ο τρόπος για να κατανοήσετε διάφορους μακροοικονομικούς μηχανισμούς είναι να τελειοποιήσετε το βασικό υπόδειγμα προς μια κατεύθυνση και να το απλοποιήσετε σε άλλες (εδώ, ανοίγοντας την οικονομία αλλά αγνοώντας τον κίνδυνο).</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Αυτή η σχέση μας λέει ότι η τρέχουσα συναλλαγματική ισοτιμία εξαρτάται από το εγχώριο επιτόκιο, το ξένο επιτόκιο και την αναμενόμενη μελλοντική συναλλαγματική ισοτιμία.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Σχήμα 1 δείχνει τις καθαρές αγορές μετοχών της Βραζιλίας από ξένους επενδυτές από το 2000 και μετά. Σημειώστε ότι οι ροές έγιναν έντονα αρνητικές το δεύτερο εξάμηνο του 2008, από σχεδόν 30% του ετήσιου ΑΕΠ σε -25%, για να ανακάμψουν  μόλις το 2009.</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p>
          <a:p>
            <a:r>
              <a:rPr lang="el-GR" sz="1200" b="0" i="0" u="none" strike="noStrike" kern="1200" baseline="0" dirty="0">
                <a:solidFill>
                  <a:schemeClr val="tx1"/>
                </a:solidFill>
                <a:latin typeface="+mn-lt"/>
                <a:ea typeface="+mn-ea"/>
                <a:cs typeface="+mn-cs"/>
              </a:rPr>
              <a:t>Ο 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«Ποσοστό </a:t>
            </a:r>
            <a:r>
              <a:rPr lang="el-GR" sz="1200" b="0" i="0" u="none" strike="noStrike" kern="1200" baseline="0" dirty="0">
                <a:solidFill>
                  <a:schemeClr val="tx1"/>
                </a:solidFill>
                <a:latin typeface="+mn-lt"/>
                <a:ea typeface="+mn-ea"/>
                <a:cs typeface="+mn-cs"/>
              </a:rPr>
              <a:t>του </a:t>
            </a:r>
            <a:r>
              <a:rPr lang="el-GR" sz="1200" b="0" i="0" u="none" strike="noStrike" kern="1200" baseline="0" dirty="0" smtClean="0">
                <a:solidFill>
                  <a:schemeClr val="tx1"/>
                </a:solidFill>
                <a:latin typeface="+mn-lt"/>
                <a:ea typeface="+mn-ea"/>
                <a:cs typeface="+mn-cs"/>
              </a:rPr>
              <a:t>ΑΕΠ» </a:t>
            </a:r>
            <a:r>
              <a:rPr lang="el-GR" sz="1200" b="0" i="0" u="none" strike="noStrike" kern="1200" baseline="0" dirty="0">
                <a:solidFill>
                  <a:schemeClr val="tx1"/>
                </a:solidFill>
                <a:latin typeface="+mn-lt"/>
                <a:ea typeface="+mn-ea"/>
                <a:cs typeface="+mn-cs"/>
              </a:rPr>
              <a:t>που κυμαίνεται από αρνητικό 30 έως 50, σε προσαυξήσεις του 10. Ο οριζόντιος άξονας του γραφήματος αντιπροσωπεύει το χρόνο μεταξύ Ιανουαρίου 2000 και Ιουλίου 2017. Το ποσοστό του ΑΕΠ κατά τη διάρκεια των ετών είναι ως </a:t>
            </a:r>
            <a:r>
              <a:rPr lang="el-GR" sz="1200" b="0" i="0" u="none" strike="noStrike" kern="1200" baseline="0" dirty="0" smtClean="0">
                <a:solidFill>
                  <a:schemeClr val="tx1"/>
                </a:solidFill>
                <a:latin typeface="+mn-lt"/>
                <a:ea typeface="+mn-ea"/>
                <a:cs typeface="+mn-cs"/>
              </a:rPr>
              <a:t>εξής:</a:t>
            </a:r>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Ιανουάριος, 2000, 0 τοις εκατό. </a:t>
            </a:r>
          </a:p>
          <a:p>
            <a:r>
              <a:rPr lang="el-GR" sz="1200" b="0" i="0" u="none" strike="noStrike" kern="1200" baseline="0" dirty="0">
                <a:solidFill>
                  <a:schemeClr val="tx1"/>
                </a:solidFill>
                <a:latin typeface="+mn-lt"/>
                <a:ea typeface="+mn-ea"/>
                <a:cs typeface="+mn-cs"/>
              </a:rPr>
              <a:t>Νοέμβριος, 2000, 0 τοις εκατό.</a:t>
            </a:r>
          </a:p>
          <a:p>
            <a:r>
              <a:rPr lang="el-GR" sz="1200" b="0" i="0" u="none" strike="noStrike" kern="1200" baseline="0" dirty="0">
                <a:solidFill>
                  <a:schemeClr val="tx1"/>
                </a:solidFill>
                <a:latin typeface="+mn-lt"/>
                <a:ea typeface="+mn-ea"/>
                <a:cs typeface="+mn-cs"/>
              </a:rPr>
              <a:t>Σεπτέμβριος, 2001, 0 τοις εκατό; </a:t>
            </a:r>
          </a:p>
          <a:p>
            <a:r>
              <a:rPr lang="el-GR" sz="1200" b="0" i="0" u="none" strike="noStrike" kern="1200" baseline="0" dirty="0">
                <a:solidFill>
                  <a:schemeClr val="tx1"/>
                </a:solidFill>
                <a:latin typeface="+mn-lt"/>
                <a:ea typeface="+mn-ea"/>
                <a:cs typeface="+mn-cs"/>
              </a:rPr>
              <a:t>Ιούλιος, 2002, αρνητικό 0,8 τοις εκατό. </a:t>
            </a:r>
          </a:p>
          <a:p>
            <a:r>
              <a:rPr lang="el-GR" sz="1200" b="0" i="0" u="none" strike="noStrike" kern="1200" baseline="0" dirty="0">
                <a:solidFill>
                  <a:schemeClr val="tx1"/>
                </a:solidFill>
                <a:latin typeface="+mn-lt"/>
                <a:ea typeface="+mn-ea"/>
                <a:cs typeface="+mn-cs"/>
              </a:rPr>
              <a:t>Μάιος, 2003, 8 τοις εκατό. </a:t>
            </a:r>
          </a:p>
          <a:p>
            <a:r>
              <a:rPr lang="el-GR" sz="1200" b="0" i="0" u="none" strike="noStrike" kern="1200" baseline="0" dirty="0">
                <a:solidFill>
                  <a:schemeClr val="tx1"/>
                </a:solidFill>
                <a:latin typeface="+mn-lt"/>
                <a:ea typeface="+mn-ea"/>
                <a:cs typeface="+mn-cs"/>
              </a:rPr>
              <a:t>Μάρτιος, 2004, 0 τοις εκατό; </a:t>
            </a:r>
          </a:p>
          <a:p>
            <a:r>
              <a:rPr lang="el-GR" sz="1200" b="0" i="0" u="none" strike="noStrike" kern="1200" baseline="0" dirty="0">
                <a:solidFill>
                  <a:schemeClr val="tx1"/>
                </a:solidFill>
                <a:latin typeface="+mn-lt"/>
                <a:ea typeface="+mn-ea"/>
                <a:cs typeface="+mn-cs"/>
              </a:rPr>
              <a:t>Ιανουάριος, 2005, 0 τοις εκατό. </a:t>
            </a:r>
          </a:p>
          <a:p>
            <a:r>
              <a:rPr lang="el-GR" sz="1200" b="0" i="0" u="none" strike="noStrike" kern="1200" baseline="0" dirty="0">
                <a:solidFill>
                  <a:schemeClr val="tx1"/>
                </a:solidFill>
                <a:latin typeface="+mn-lt"/>
                <a:ea typeface="+mn-ea"/>
                <a:cs typeface="+mn-cs"/>
              </a:rPr>
              <a:t>Νοέμβριος, 2005, 10 τοις εκατό. </a:t>
            </a:r>
          </a:p>
          <a:p>
            <a:r>
              <a:rPr lang="el-GR" sz="1200" b="0" i="0" u="none" strike="noStrike" kern="1200" baseline="0" dirty="0">
                <a:solidFill>
                  <a:schemeClr val="tx1"/>
                </a:solidFill>
                <a:latin typeface="+mn-lt"/>
                <a:ea typeface="+mn-ea"/>
                <a:cs typeface="+mn-cs"/>
              </a:rPr>
              <a:t>Σεπτέμβριος, 2006, 9 τοις εκατό. </a:t>
            </a:r>
          </a:p>
          <a:p>
            <a:r>
              <a:rPr lang="el-GR" sz="1200" b="0" i="0" u="none" strike="noStrike" kern="1200" baseline="0" dirty="0">
                <a:solidFill>
                  <a:schemeClr val="tx1"/>
                </a:solidFill>
                <a:latin typeface="+mn-lt"/>
                <a:ea typeface="+mn-ea"/>
                <a:cs typeface="+mn-cs"/>
              </a:rPr>
              <a:t>Ιούλιος, 2007, αρνητικό 2 τοις εκατό. </a:t>
            </a:r>
          </a:p>
          <a:p>
            <a:r>
              <a:rPr lang="el-GR" sz="1200" b="0" i="0" u="none" strike="noStrike" kern="1200" baseline="0" dirty="0">
                <a:solidFill>
                  <a:schemeClr val="tx1"/>
                </a:solidFill>
                <a:latin typeface="+mn-lt"/>
                <a:ea typeface="+mn-ea"/>
                <a:cs typeface="+mn-cs"/>
              </a:rPr>
              <a:t>Μάιος, 2008, αρνητικό 25 τοις εκατό. </a:t>
            </a:r>
          </a:p>
          <a:p>
            <a:r>
              <a:rPr lang="el-GR" sz="1200" b="0" i="0" u="none" strike="noStrike" kern="1200" baseline="0" dirty="0">
                <a:solidFill>
                  <a:schemeClr val="tx1"/>
                </a:solidFill>
                <a:latin typeface="+mn-lt"/>
                <a:ea typeface="+mn-ea"/>
                <a:cs typeface="+mn-cs"/>
              </a:rPr>
              <a:t>Μάρτιος, 2009, 38 τοις εκατό. </a:t>
            </a:r>
          </a:p>
          <a:p>
            <a:r>
              <a:rPr lang="el-GR" sz="1200" b="0" i="0" u="none" strike="noStrike" kern="1200" baseline="0" dirty="0">
                <a:solidFill>
                  <a:schemeClr val="tx1"/>
                </a:solidFill>
                <a:latin typeface="+mn-lt"/>
                <a:ea typeface="+mn-ea"/>
                <a:cs typeface="+mn-cs"/>
              </a:rPr>
              <a:t>Ιανουάριος 2010, 8 τοις εκατό. </a:t>
            </a:r>
          </a:p>
          <a:p>
            <a:r>
              <a:rPr lang="el-GR" sz="1200" b="0" i="0" u="none" strike="noStrike" kern="1200" baseline="0" dirty="0">
                <a:solidFill>
                  <a:schemeClr val="tx1"/>
                </a:solidFill>
                <a:latin typeface="+mn-lt"/>
                <a:ea typeface="+mn-ea"/>
                <a:cs typeface="+mn-cs"/>
              </a:rPr>
              <a:t>Νοέμβριος, 2010, 0,2 τοις εκατό. </a:t>
            </a:r>
          </a:p>
          <a:p>
            <a:r>
              <a:rPr lang="el-GR" sz="1200" b="0" i="0" u="none" strike="noStrike" kern="1200" baseline="0" dirty="0">
                <a:solidFill>
                  <a:schemeClr val="tx1"/>
                </a:solidFill>
                <a:latin typeface="+mn-lt"/>
                <a:ea typeface="+mn-ea"/>
                <a:cs typeface="+mn-cs"/>
              </a:rPr>
              <a:t>Σεπτέμβριος 2011, αρνητικό 0,1 τοις εκατό. </a:t>
            </a:r>
          </a:p>
          <a:p>
            <a:r>
              <a:rPr lang="el-GR" sz="1200" b="0" i="0" u="none" strike="noStrike" kern="1200" baseline="0" dirty="0">
                <a:solidFill>
                  <a:schemeClr val="tx1"/>
                </a:solidFill>
                <a:latin typeface="+mn-lt"/>
                <a:ea typeface="+mn-ea"/>
                <a:cs typeface="+mn-cs"/>
              </a:rPr>
              <a:t>Ιούλιος, 2012, 10 τοις εκατό. </a:t>
            </a:r>
          </a:p>
          <a:p>
            <a:r>
              <a:rPr lang="el-GR" sz="1200" b="0" i="0" u="none" strike="noStrike" kern="1200" baseline="0" dirty="0">
                <a:solidFill>
                  <a:schemeClr val="tx1"/>
                </a:solidFill>
                <a:latin typeface="+mn-lt"/>
                <a:ea typeface="+mn-ea"/>
                <a:cs typeface="+mn-cs"/>
              </a:rPr>
              <a:t>Μάιος, 2013, 0,1 τοις εκατό. </a:t>
            </a:r>
          </a:p>
          <a:p>
            <a:r>
              <a:rPr lang="el-GR" sz="1200" b="0" i="0" u="none" strike="noStrike" kern="1200" baseline="0" dirty="0">
                <a:solidFill>
                  <a:schemeClr val="tx1"/>
                </a:solidFill>
                <a:latin typeface="+mn-lt"/>
                <a:ea typeface="+mn-ea"/>
                <a:cs typeface="+mn-cs"/>
              </a:rPr>
              <a:t>Μάρτιος 2014, 3 τοις εκατό. </a:t>
            </a:r>
          </a:p>
          <a:p>
            <a:r>
              <a:rPr lang="el-GR" sz="1200" b="0" i="0" u="none" strike="noStrike" kern="1200" baseline="0" dirty="0">
                <a:solidFill>
                  <a:schemeClr val="tx1"/>
                </a:solidFill>
                <a:latin typeface="+mn-lt"/>
                <a:ea typeface="+mn-ea"/>
                <a:cs typeface="+mn-cs"/>
              </a:rPr>
              <a:t>Ιανουάριος 2015, 10 τοις εκατό. </a:t>
            </a:r>
          </a:p>
          <a:p>
            <a:r>
              <a:rPr lang="el-GR" sz="1200" b="0" i="0" u="none" strike="noStrike" kern="1200" baseline="0" dirty="0">
                <a:solidFill>
                  <a:schemeClr val="tx1"/>
                </a:solidFill>
                <a:latin typeface="+mn-lt"/>
                <a:ea typeface="+mn-ea"/>
                <a:cs typeface="+mn-cs"/>
              </a:rPr>
              <a:t>Νοέμβριος 2015, 7 τοις εκατό. </a:t>
            </a:r>
          </a:p>
          <a:p>
            <a:r>
              <a:rPr lang="el-GR" sz="1200" b="0" i="0" u="none" strike="noStrike" kern="1200" baseline="0" dirty="0">
                <a:solidFill>
                  <a:schemeClr val="tx1"/>
                </a:solidFill>
                <a:latin typeface="+mn-lt"/>
                <a:ea typeface="+mn-ea"/>
                <a:cs typeface="+mn-cs"/>
              </a:rPr>
              <a:t>Σεπτέμβριος 2016, αρνητικό 0,1 τοις εκατό. </a:t>
            </a:r>
          </a:p>
          <a:p>
            <a:r>
              <a:rPr lang="el-GR" sz="1200" b="0" i="0" u="none" strike="noStrike" kern="1200" baseline="0" dirty="0">
                <a:solidFill>
                  <a:schemeClr val="tx1"/>
                </a:solidFill>
                <a:latin typeface="+mn-lt"/>
                <a:ea typeface="+mn-ea"/>
                <a:cs typeface="+mn-cs"/>
              </a:rPr>
              <a:t>Ιούλιος 2017, 8 τοις εκατό. </a:t>
            </a:r>
          </a:p>
          <a:p>
            <a:r>
              <a:rPr lang="el-GR" sz="1200" b="0" i="0" u="none" strike="noStrike" kern="1200" baseline="0" dirty="0">
                <a:solidFill>
                  <a:schemeClr val="tx1"/>
                </a:solidFill>
                <a:latin typeface="+mn-lt"/>
                <a:ea typeface="+mn-ea"/>
                <a:cs typeface="+mn-cs"/>
              </a:rPr>
              <a:t>Όλες οι τιμές είναι κατά προσέγγιση.</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Σχήμα 19-1 απεικονίζει τη σχέση μεταξύ του εγχώριου επιτοκίου, i, και της συναλλαγματικής ισοτιμίας, Ε, που δίνεται από την εξίσωση (19.5</a:t>
            </a:r>
            <a:r>
              <a:rPr lang="el-GR" sz="1200" b="0" i="0" u="none" strike="noStrike" kern="1200" baseline="0" dirty="0" smtClean="0">
                <a:solidFill>
                  <a:schemeClr val="tx1"/>
                </a:solidFill>
                <a:latin typeface="+mn-lt"/>
                <a:ea typeface="+mn-ea"/>
                <a:cs typeface="+mn-cs"/>
              </a:rPr>
              <a:t>) – τη </a:t>
            </a:r>
            <a:r>
              <a:rPr lang="el-GR" sz="1200" b="0" i="0" u="none" strike="noStrike" kern="1200" baseline="0" dirty="0">
                <a:solidFill>
                  <a:schemeClr val="tx1"/>
                </a:solidFill>
                <a:latin typeface="+mn-lt"/>
                <a:ea typeface="+mn-ea"/>
                <a:cs typeface="+mn-cs"/>
              </a:rPr>
              <a:t>σχέση ισοτιμίας επιτοκίου. Όσο υψηλότερο είναι το εγχώριο επιτόκιο, τόσο υψηλότερη είναι η συναλλαγματική ισοτιμία. Η εξίσωση (19.5) υποδηλώνει επίσης ότι όταν το εγχώριο επιτόκιο είναι ίσο με το ξένο επιτόκιο, η συναλλαγματική ισοτιμία είναι ίση με την αναμενόμενη μελλοντική συναλλαγματική ισοτιμία.</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p>
          <a:p>
            <a:r>
              <a:rPr lang="el-GR" sz="1200" b="0" i="0" u="none" strike="noStrike" kern="1200" baseline="0" dirty="0">
                <a:solidFill>
                  <a:schemeClr val="tx1"/>
                </a:solidFill>
                <a:latin typeface="+mn-lt"/>
                <a:ea typeface="+mn-ea"/>
                <a:cs typeface="+mn-cs"/>
              </a:rPr>
              <a:t>Ο κατακόρυφος άξονας του γραφήματος φέρει την ένδειξη «Εγχώριο επιτόκιο, </a:t>
            </a:r>
            <a:r>
              <a:rPr lang="en-US" sz="1200" b="0" i="0" u="none" strike="noStrike" kern="1200" baseline="0" dirty="0" err="1">
                <a:solidFill>
                  <a:schemeClr val="tx1"/>
                </a:solidFill>
                <a:latin typeface="+mn-lt"/>
                <a:ea typeface="+mn-ea"/>
                <a:cs typeface="+mn-cs"/>
              </a:rPr>
              <a:t>i</a:t>
            </a:r>
            <a:r>
              <a:rPr lang="el-GR" sz="1200" b="0" i="0" u="none" strike="noStrike" kern="1200" baseline="0" dirty="0">
                <a:solidFill>
                  <a:schemeClr val="tx1"/>
                </a:solidFill>
                <a:latin typeface="+mn-lt"/>
                <a:ea typeface="+mn-ea"/>
                <a:cs typeface="+mn-cs"/>
              </a:rPr>
              <a:t>» με το σημείο </a:t>
            </a:r>
            <a:r>
              <a:rPr lang="en-US" sz="1200" b="0" i="0" u="none" strike="noStrike" kern="1200" baseline="0" dirty="0" err="1" smtClean="0">
                <a:solidFill>
                  <a:schemeClr val="tx1"/>
                </a:solidFill>
                <a:latin typeface="+mn-lt"/>
                <a:ea typeface="+mn-ea"/>
                <a:cs typeface="+mn-cs"/>
              </a:rPr>
              <a:t>i</a:t>
            </a:r>
            <a:r>
              <a:rPr lang="el-GR"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i</a:t>
            </a:r>
            <a:r>
              <a:rPr lang="en-US" sz="1200" b="0" i="0" u="none" strike="noStrike" kern="1200" baseline="0" dirty="0" smtClean="0">
                <a:solidFill>
                  <a:schemeClr val="tx1"/>
                </a:solidFill>
                <a:latin typeface="+mn-lt"/>
                <a:ea typeface="+mn-ea"/>
                <a:cs typeface="+mn-cs"/>
              </a:rPr>
              <a:t>*</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πάνω του. Ο οριζόντιος άξονας του γραφήματος φέρει την ένδειξη </a:t>
            </a:r>
            <a:r>
              <a:rPr lang="el-GR" sz="1200" b="0" i="0" u="none" strike="noStrike" kern="1200" baseline="0" dirty="0" smtClean="0">
                <a:solidFill>
                  <a:schemeClr val="tx1"/>
                </a:solidFill>
                <a:latin typeface="+mn-lt"/>
                <a:ea typeface="+mn-ea"/>
                <a:cs typeface="+mn-cs"/>
              </a:rPr>
              <a:t>«Συναλλαγματική </a:t>
            </a:r>
            <a:r>
              <a:rPr lang="el-GR" sz="1200" b="0" i="0" u="none" strike="noStrike" kern="1200" baseline="0" dirty="0">
                <a:solidFill>
                  <a:schemeClr val="tx1"/>
                </a:solidFill>
                <a:latin typeface="+mn-lt"/>
                <a:ea typeface="+mn-ea"/>
                <a:cs typeface="+mn-cs"/>
              </a:rPr>
              <a:t>ισοτιμία, </a:t>
            </a:r>
            <a:r>
              <a:rPr lang="el-GR" sz="1200" b="0" i="0" u="none" strike="noStrike" kern="1200" baseline="0" dirty="0" smtClean="0">
                <a:solidFill>
                  <a:schemeClr val="tx1"/>
                </a:solidFill>
                <a:latin typeface="+mn-lt"/>
                <a:ea typeface="+mn-ea"/>
                <a:cs typeface="+mn-cs"/>
              </a:rPr>
              <a:t>E» </a:t>
            </a:r>
            <a:r>
              <a:rPr lang="el-GR" sz="1200" b="0" i="0" u="none" strike="noStrike" kern="1200" baseline="0" dirty="0">
                <a:solidFill>
                  <a:schemeClr val="tx1"/>
                </a:solidFill>
                <a:latin typeface="+mn-lt"/>
                <a:ea typeface="+mn-ea"/>
                <a:cs typeface="+mn-cs"/>
              </a:rPr>
              <a:t>με ένα σημείο </a:t>
            </a:r>
            <a:r>
              <a:rPr lang="el-GR" sz="1200" b="0" i="0" u="none" strike="noStrike" kern="1200" baseline="0" dirty="0" err="1" smtClean="0">
                <a:solidFill>
                  <a:schemeClr val="tx1"/>
                </a:solidFill>
                <a:latin typeface="+mn-lt"/>
                <a:ea typeface="+mn-ea"/>
                <a:cs typeface="+mn-cs"/>
              </a:rPr>
              <a:t>E</a:t>
            </a:r>
            <a:r>
              <a:rPr lang="el-GR" sz="1200" b="0" i="0" u="none" strike="noStrike" kern="1200" baseline="30000" dirty="0" err="1" smtClean="0">
                <a:solidFill>
                  <a:schemeClr val="tx1"/>
                </a:solidFill>
                <a:latin typeface="+mn-lt"/>
                <a:ea typeface="+mn-ea"/>
                <a:cs typeface="+mn-cs"/>
              </a:rPr>
              <a:t>θ</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σημειωμένο πάνω του. Μια ευθεία θετικής κλίσης σχεδιάζεται ξεκινώντας από ένα σημείο κοντά στον οριζόντιο άξονα με την ένδειξη </a:t>
            </a:r>
            <a:r>
              <a:rPr lang="el-GR" sz="1200" b="0" i="0" u="none" strike="noStrike" kern="1200" baseline="0" dirty="0" smtClean="0">
                <a:solidFill>
                  <a:schemeClr val="tx1"/>
                </a:solidFill>
                <a:latin typeface="+mn-lt"/>
                <a:ea typeface="+mn-ea"/>
                <a:cs typeface="+mn-cs"/>
              </a:rPr>
              <a:t>«Σχέση επιτοκίου ισοτιμίας». </a:t>
            </a:r>
            <a:r>
              <a:rPr lang="el-GR" sz="1200" b="0" i="0" u="none" strike="noStrike" kern="1200" baseline="0" dirty="0">
                <a:solidFill>
                  <a:schemeClr val="tx1"/>
                </a:solidFill>
                <a:latin typeface="+mn-lt"/>
                <a:ea typeface="+mn-ea"/>
                <a:cs typeface="+mn-cs"/>
              </a:rPr>
              <a:t>Ένα σημείο </a:t>
            </a:r>
            <a:r>
              <a:rPr lang="el-GR" sz="1200" b="0" i="0" u="none" strike="noStrike" kern="1200" baseline="0" dirty="0" smtClean="0">
                <a:solidFill>
                  <a:schemeClr val="tx1"/>
                </a:solidFill>
                <a:latin typeface="+mn-lt"/>
                <a:ea typeface="+mn-ea"/>
                <a:cs typeface="+mn-cs"/>
              </a:rPr>
              <a:t>A </a:t>
            </a:r>
            <a:r>
              <a:rPr lang="el-GR" sz="1200" b="0" i="0" u="none" strike="noStrike" kern="1200" baseline="0" dirty="0">
                <a:solidFill>
                  <a:schemeClr val="tx1"/>
                </a:solidFill>
                <a:latin typeface="+mn-lt"/>
                <a:ea typeface="+mn-ea"/>
                <a:cs typeface="+mn-cs"/>
              </a:rPr>
              <a:t>σημειώνεται στην καμπύλη σε ένα σημείο που βρίσκεται απέναντι από το </a:t>
            </a:r>
            <a:r>
              <a:rPr lang="en-US" sz="1200" b="0" i="0" u="none" strike="noStrike" kern="1200" baseline="0" dirty="0" err="1" smtClean="0">
                <a:solidFill>
                  <a:schemeClr val="tx1"/>
                </a:solidFill>
                <a:latin typeface="+mn-lt"/>
                <a:ea typeface="+mn-ea"/>
                <a:cs typeface="+mn-cs"/>
              </a:rPr>
              <a:t>i</a:t>
            </a:r>
            <a:r>
              <a:rPr lang="el-GR"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i</a:t>
            </a:r>
            <a:r>
              <a:rPr lang="en-US" sz="1200" b="0" i="0" u="none" strike="noStrike" kern="1200" baseline="0" dirty="0" smtClean="0">
                <a:solidFill>
                  <a:schemeClr val="tx1"/>
                </a:solidFill>
                <a:latin typeface="+mn-lt"/>
                <a:ea typeface="+mn-ea"/>
                <a:cs typeface="+mn-cs"/>
              </a:rPr>
              <a:t>*</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στον κατακόρυφο άξονα και </a:t>
            </a:r>
            <a:r>
              <a:rPr lang="el-GR" sz="1200" b="0" i="0" u="none" strike="noStrike" kern="1200" baseline="0" dirty="0" err="1" smtClean="0">
                <a:solidFill>
                  <a:schemeClr val="tx1"/>
                </a:solidFill>
                <a:latin typeface="+mn-lt"/>
                <a:ea typeface="+mn-ea"/>
                <a:cs typeface="+mn-cs"/>
              </a:rPr>
              <a:t>E</a:t>
            </a:r>
            <a:r>
              <a:rPr lang="el-GR" sz="1200" b="0" i="0" u="none" strike="noStrike" kern="1200" baseline="30000" dirty="0" err="1" smtClean="0">
                <a:solidFill>
                  <a:schemeClr val="tx1"/>
                </a:solidFill>
                <a:latin typeface="+mn-lt"/>
                <a:ea typeface="+mn-ea"/>
                <a:cs typeface="+mn-cs"/>
              </a:rPr>
              <a:t>θ</a:t>
            </a:r>
            <a:r>
              <a:rPr lang="el-GR" sz="1200" b="0" i="0" u="none" strike="noStrike" kern="1200" baseline="0" dirty="0" smtClean="0">
                <a:solidFill>
                  <a:schemeClr val="tx1"/>
                </a:solidFill>
                <a:latin typeface="+mn-lt"/>
                <a:ea typeface="+mn-ea"/>
                <a:cs typeface="+mn-cs"/>
              </a:rPr>
              <a:t> στον </a:t>
            </a:r>
            <a:r>
              <a:rPr lang="el-GR" sz="1200" b="0" i="0" u="none" strike="noStrike" kern="1200" baseline="0" dirty="0">
                <a:solidFill>
                  <a:schemeClr val="tx1"/>
                </a:solidFill>
                <a:latin typeface="+mn-lt"/>
                <a:ea typeface="+mn-ea"/>
                <a:cs typeface="+mn-cs"/>
              </a:rPr>
              <a:t>οριζόντιο άξονα.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Μαζί, οι δύο εξισώσεις καθορίζουν το επιτόκιο και το προϊόν ισορροπίας. Η εξίσωση (19.5)  μας δίνει την υποδηλούμενη συναλλαγματική ισοτιμία. Πάρτε αρχικά τη σχέση IS και εξετάστε τις επιπτώσεις μιας αύξησης του επιτοκίου στην παραγωγή. Η αύξηση του επιτοκίου έχει πλέον δύο επιπτώσεις: 1) την άμεση επίδραση στις επενδύσεις και, 2) τη δευτερεύουσα επίδραση μέσω της συναλλαγματικής ισοτιμίας.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Η σχέση IS μεταξύ του επιτοκίου και του προϊόντος απεικονίζεται στο Σχήμα 19-2(α), για δεδομένες τιμές όλων των άλλων μεταβλητών της σχέσης. Η τιμή ισορροπίας της συναλλαγματικής ισοτιμίας δεν μπορεί να διαβαστεί απευθείας από το γράφημα. Αλλά λαμβάνεται εύκολα από το Σχήμα 19-2(β), το οποίο αναπαράγει το Σχήμα 19-1 και δίνει τη συναλλαγματική ισοτιμία που σχετίζεται με ένα δεδομένο επιτόκιο που βρίσκεται στο σημείο Β, δεδομένου του ξένου επιτοκίου i* και της αναμενόμενης συναλλαγματικής ισοτιμίας. Η συναλλαγματική ισοτιμία που σχετίζεται με το επιτόκιο ισορροπίας ī ισούται με E.</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p>
          <a:p>
            <a:r>
              <a:rPr lang="el-GR" sz="1200" b="0" i="0" u="none" strike="noStrike" kern="1200" baseline="0" dirty="0">
                <a:solidFill>
                  <a:schemeClr val="tx1"/>
                </a:solidFill>
                <a:latin typeface="+mn-lt"/>
                <a:ea typeface="+mn-ea"/>
                <a:cs typeface="+mn-cs"/>
              </a:rPr>
              <a:t>Το πρώτο </a:t>
            </a:r>
            <a:r>
              <a:rPr lang="el-GR" sz="1200" b="0" i="0" u="none" strike="noStrike" kern="1200" baseline="0" dirty="0" smtClean="0">
                <a:solidFill>
                  <a:schemeClr val="tx1"/>
                </a:solidFill>
                <a:latin typeface="+mn-lt"/>
                <a:ea typeface="+mn-ea"/>
                <a:cs typeface="+mn-cs"/>
              </a:rPr>
              <a:t>γράφημα (α), </a:t>
            </a:r>
            <a:r>
              <a:rPr lang="el-GR" sz="1200" b="0" i="0" u="none" strike="noStrike" kern="1200" baseline="0" dirty="0">
                <a:solidFill>
                  <a:schemeClr val="tx1"/>
                </a:solidFill>
                <a:latin typeface="+mn-lt"/>
                <a:ea typeface="+mn-ea"/>
                <a:cs typeface="+mn-cs"/>
              </a:rPr>
              <a:t>απεικονίζει τη σχέση μεταξύ εγχώριου επιτοκίου και παραγωγής. Ο 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«Εγχώριο </a:t>
            </a:r>
            <a:r>
              <a:rPr lang="el-GR" sz="1200" b="0" i="0" u="none" strike="noStrike" kern="1200" baseline="0" dirty="0">
                <a:solidFill>
                  <a:schemeClr val="tx1"/>
                </a:solidFill>
                <a:latin typeface="+mn-lt"/>
                <a:ea typeface="+mn-ea"/>
                <a:cs typeface="+mn-cs"/>
              </a:rPr>
              <a:t>επιτόκιο, </a:t>
            </a:r>
            <a:r>
              <a:rPr lang="el-GR" sz="1200" b="0" i="0" u="none" strike="noStrike" kern="1200" baseline="0" dirty="0" smtClean="0">
                <a:solidFill>
                  <a:schemeClr val="tx1"/>
                </a:solidFill>
                <a:latin typeface="+mn-lt"/>
                <a:ea typeface="+mn-ea"/>
                <a:cs typeface="+mn-cs"/>
              </a:rPr>
              <a:t>ī» με </a:t>
            </a:r>
            <a:r>
              <a:rPr lang="el-GR" sz="1200" b="0" i="0" u="none" strike="noStrike" kern="1200" baseline="0" dirty="0">
                <a:solidFill>
                  <a:schemeClr val="tx1"/>
                </a:solidFill>
                <a:latin typeface="+mn-lt"/>
                <a:ea typeface="+mn-ea"/>
                <a:cs typeface="+mn-cs"/>
              </a:rPr>
              <a:t>ένα σημείο </a:t>
            </a:r>
            <a:r>
              <a:rPr lang="el-GR" sz="1200" b="0" i="0" u="none" strike="noStrike" kern="1200" baseline="0" dirty="0" smtClean="0">
                <a:solidFill>
                  <a:schemeClr val="tx1"/>
                </a:solidFill>
                <a:latin typeface="+mn-lt"/>
                <a:ea typeface="+mn-ea"/>
                <a:cs typeface="+mn-cs"/>
              </a:rPr>
              <a:t>ī </a:t>
            </a:r>
            <a:r>
              <a:rPr lang="el-GR" sz="1200" b="0" i="0" u="none" strike="noStrike" kern="1200" baseline="0" dirty="0">
                <a:solidFill>
                  <a:schemeClr val="tx1"/>
                </a:solidFill>
                <a:latin typeface="+mn-lt"/>
                <a:ea typeface="+mn-ea"/>
                <a:cs typeface="+mn-cs"/>
              </a:rPr>
              <a:t>σημειωμένο πάνω του. Ο οριζόντιος άξονας του γραφήματος φέρει την ένδειξη «</a:t>
            </a:r>
            <a:r>
              <a:rPr lang="el-GR" sz="1200" b="0" i="0" u="none" strike="noStrike" kern="1200" baseline="0" dirty="0" smtClean="0">
                <a:solidFill>
                  <a:schemeClr val="tx1"/>
                </a:solidFill>
                <a:latin typeface="+mn-lt"/>
                <a:ea typeface="+mn-ea"/>
                <a:cs typeface="+mn-cs"/>
              </a:rPr>
              <a:t>Παραγωγή, </a:t>
            </a:r>
            <a:r>
              <a:rPr lang="el-GR" sz="1200" b="0" i="0" u="none" strike="noStrike" kern="1200" baseline="0" dirty="0">
                <a:solidFill>
                  <a:schemeClr val="tx1"/>
                </a:solidFill>
                <a:latin typeface="+mn-lt"/>
                <a:ea typeface="+mn-ea"/>
                <a:cs typeface="+mn-cs"/>
              </a:rPr>
              <a:t>Υ» με ένα σημείο </a:t>
            </a:r>
            <a:r>
              <a:rPr lang="el-GR" sz="1200" b="0" i="0" u="none" strike="noStrike" kern="1200" baseline="0" dirty="0" smtClean="0">
                <a:solidFill>
                  <a:schemeClr val="tx1"/>
                </a:solidFill>
                <a:latin typeface="+mn-lt"/>
                <a:ea typeface="+mn-ea"/>
                <a:cs typeface="+mn-cs"/>
              </a:rPr>
              <a:t>Υ </a:t>
            </a:r>
            <a:r>
              <a:rPr lang="el-GR" sz="1200" b="0" i="0" u="none" strike="noStrike" kern="1200" baseline="0" dirty="0">
                <a:solidFill>
                  <a:schemeClr val="tx1"/>
                </a:solidFill>
                <a:latin typeface="+mn-lt"/>
                <a:ea typeface="+mn-ea"/>
                <a:cs typeface="+mn-cs"/>
              </a:rPr>
              <a:t>σημειωμένο πάνω του.</a:t>
            </a:r>
          </a:p>
          <a:p>
            <a:r>
              <a:rPr lang="el-GR" sz="1200" b="0" i="0" u="none" strike="noStrike" kern="1200" baseline="0" dirty="0">
                <a:solidFill>
                  <a:schemeClr val="tx1"/>
                </a:solidFill>
                <a:latin typeface="+mn-lt"/>
                <a:ea typeface="+mn-ea"/>
                <a:cs typeface="+mn-cs"/>
              </a:rPr>
              <a:t>Μια ευθεία γραμμή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σχεδιάζεται παράλληλα στον οριζόντιο άξονα από το σημείο </a:t>
            </a:r>
            <a:r>
              <a:rPr lang="el-GR" sz="1200" b="0" i="0" u="none" strike="noStrike" kern="1200" baseline="0" dirty="0" smtClean="0">
                <a:solidFill>
                  <a:schemeClr val="tx1"/>
                </a:solidFill>
                <a:latin typeface="+mn-lt"/>
                <a:ea typeface="+mn-ea"/>
                <a:cs typeface="+mn-cs"/>
              </a:rPr>
              <a:t>ī </a:t>
            </a:r>
            <a:r>
              <a:rPr lang="el-GR" sz="1200" b="0" i="0" u="none" strike="noStrike" kern="1200" baseline="0" dirty="0">
                <a:solidFill>
                  <a:schemeClr val="tx1"/>
                </a:solidFill>
                <a:latin typeface="+mn-lt"/>
                <a:ea typeface="+mn-ea"/>
                <a:cs typeface="+mn-cs"/>
              </a:rPr>
              <a:t>που σημειώνεται στον κατακόρυφο άξονα. Μια φθίνουσα, </a:t>
            </a:r>
            <a:r>
              <a:rPr lang="el-GR" sz="1200" b="0" i="0" u="none" strike="noStrike" kern="1200" baseline="0" dirty="0" smtClean="0">
                <a:solidFill>
                  <a:schemeClr val="tx1"/>
                </a:solidFill>
                <a:latin typeface="+mn-lt"/>
                <a:ea typeface="+mn-ea"/>
                <a:cs typeface="+mn-cs"/>
              </a:rPr>
              <a:t>κυρτή </a:t>
            </a:r>
            <a:r>
              <a:rPr lang="el-GR" sz="1200" b="0" i="0" u="none" strike="noStrike" kern="1200" baseline="0" dirty="0">
                <a:solidFill>
                  <a:schemeClr val="tx1"/>
                </a:solidFill>
                <a:latin typeface="+mn-lt"/>
                <a:ea typeface="+mn-ea"/>
                <a:cs typeface="+mn-cs"/>
              </a:rPr>
              <a:t>καμπύλη </a:t>
            </a:r>
            <a:r>
              <a:rPr lang="el-GR" sz="1200" b="0" i="0" u="none" strike="noStrike" kern="1200" baseline="0" dirty="0" smtClean="0">
                <a:solidFill>
                  <a:schemeClr val="tx1"/>
                </a:solidFill>
                <a:latin typeface="+mn-lt"/>
                <a:ea typeface="+mn-ea"/>
                <a:cs typeface="+mn-cs"/>
              </a:rPr>
              <a:t>IS </a:t>
            </a:r>
            <a:r>
              <a:rPr lang="el-GR" sz="1200" b="0" i="0" u="none" strike="noStrike" kern="1200" baseline="0" dirty="0">
                <a:solidFill>
                  <a:schemeClr val="tx1"/>
                </a:solidFill>
                <a:latin typeface="+mn-lt"/>
                <a:ea typeface="+mn-ea"/>
                <a:cs typeface="+mn-cs"/>
              </a:rPr>
              <a:t>σχεδιάζεται έτσι ώστε να τέμνει την καμπύλη </a:t>
            </a:r>
            <a:r>
              <a:rPr lang="el-GR" sz="1200" b="0" i="0" u="none" strike="noStrike" kern="1200" baseline="0" dirty="0" smtClean="0">
                <a:solidFill>
                  <a:schemeClr val="tx1"/>
                </a:solidFill>
                <a:latin typeface="+mn-lt"/>
                <a:ea typeface="+mn-ea"/>
                <a:cs typeface="+mn-cs"/>
              </a:rPr>
              <a:t>LM </a:t>
            </a:r>
            <a:r>
              <a:rPr lang="el-GR" sz="1200" b="0" i="0" u="none" strike="noStrike" kern="1200" baseline="0" dirty="0">
                <a:solidFill>
                  <a:schemeClr val="tx1"/>
                </a:solidFill>
                <a:latin typeface="+mn-lt"/>
                <a:ea typeface="+mn-ea"/>
                <a:cs typeface="+mn-cs"/>
              </a:rPr>
              <a:t>στο A. Το σημείο A βρίσκεται απέναντι από το Y στον οριζόντιο άξονα.</a:t>
            </a:r>
          </a:p>
          <a:p>
            <a:r>
              <a:rPr lang="el-GR" sz="1200" b="0" i="0" u="none" strike="noStrike" kern="1200" baseline="0" dirty="0">
                <a:solidFill>
                  <a:schemeClr val="tx1"/>
                </a:solidFill>
                <a:latin typeface="+mn-lt"/>
                <a:ea typeface="+mn-ea"/>
                <a:cs typeface="+mn-cs"/>
              </a:rPr>
              <a:t>Το δεύτερο </a:t>
            </a:r>
            <a:r>
              <a:rPr lang="el-GR" sz="1200" b="0" i="0" u="none" strike="noStrike" kern="1200" baseline="0" dirty="0" smtClean="0">
                <a:solidFill>
                  <a:schemeClr val="tx1"/>
                </a:solidFill>
                <a:latin typeface="+mn-lt"/>
                <a:ea typeface="+mn-ea"/>
                <a:cs typeface="+mn-cs"/>
              </a:rPr>
              <a:t>γράφημα (β), </a:t>
            </a:r>
            <a:r>
              <a:rPr lang="el-GR" sz="1200" b="0" i="0" u="none" strike="noStrike" kern="1200" baseline="0" dirty="0">
                <a:solidFill>
                  <a:schemeClr val="tx1"/>
                </a:solidFill>
                <a:latin typeface="+mn-lt"/>
                <a:ea typeface="+mn-ea"/>
                <a:cs typeface="+mn-cs"/>
              </a:rPr>
              <a:t>απεικονίζει μια καμπύλη θετικής κλίσης ισοτιμίας επιτοκίου που δείχνει τη σχέση μεταξύ της συναλλαγματικής ισοτιμίας και του εγχώριου επιτοκίου. Ο κατακόρυφος άξονας του γραφήματος φέρει την ένδειξη «Εγχώριο επιτόκιο, </a:t>
            </a:r>
            <a:r>
              <a:rPr lang="el-GR" sz="1200" b="0" i="0" u="none" strike="noStrike" kern="1200" baseline="0" dirty="0" smtClean="0">
                <a:solidFill>
                  <a:schemeClr val="tx1"/>
                </a:solidFill>
                <a:latin typeface="+mn-lt"/>
                <a:ea typeface="+mn-ea"/>
                <a:cs typeface="+mn-cs"/>
              </a:rPr>
              <a:t>ī» </a:t>
            </a:r>
            <a:r>
              <a:rPr lang="el-GR" sz="1200" b="0" i="0" u="none" strike="noStrike" kern="1200" baseline="0" dirty="0">
                <a:solidFill>
                  <a:schemeClr val="tx1"/>
                </a:solidFill>
                <a:latin typeface="+mn-lt"/>
                <a:ea typeface="+mn-ea"/>
                <a:cs typeface="+mn-cs"/>
              </a:rPr>
              <a:t>με ένα σημείο </a:t>
            </a:r>
            <a:r>
              <a:rPr lang="el-GR" sz="1200" b="0" i="0" u="none" strike="noStrike" kern="1200" baseline="0" dirty="0" smtClean="0">
                <a:solidFill>
                  <a:schemeClr val="tx1"/>
                </a:solidFill>
                <a:latin typeface="+mn-lt"/>
                <a:ea typeface="+mn-ea"/>
                <a:cs typeface="+mn-cs"/>
              </a:rPr>
              <a:t>ī σημειωμένο </a:t>
            </a:r>
            <a:r>
              <a:rPr lang="el-GR" sz="1200" b="0" i="0" u="none" strike="noStrike" kern="1200" baseline="0" dirty="0">
                <a:solidFill>
                  <a:schemeClr val="tx1"/>
                </a:solidFill>
                <a:latin typeface="+mn-lt"/>
                <a:ea typeface="+mn-ea"/>
                <a:cs typeface="+mn-cs"/>
              </a:rPr>
              <a:t>πάνω του. Ο οριζόντιος άξονας του γραφήματος φέρει την ένδειξη </a:t>
            </a:r>
            <a:r>
              <a:rPr lang="el-GR" sz="1200" b="0" i="0" u="none" strike="noStrike" kern="1200" baseline="0" dirty="0" smtClean="0">
                <a:solidFill>
                  <a:schemeClr val="tx1"/>
                </a:solidFill>
                <a:latin typeface="+mn-lt"/>
                <a:ea typeface="+mn-ea"/>
                <a:cs typeface="+mn-cs"/>
              </a:rPr>
              <a:t>«Συναλλαγματική </a:t>
            </a:r>
            <a:r>
              <a:rPr lang="el-GR" sz="1200" b="0" i="0" u="none" strike="noStrike" kern="1200" baseline="0" dirty="0">
                <a:solidFill>
                  <a:schemeClr val="tx1"/>
                </a:solidFill>
                <a:latin typeface="+mn-lt"/>
                <a:ea typeface="+mn-ea"/>
                <a:cs typeface="+mn-cs"/>
              </a:rPr>
              <a:t>ισοτιμία, </a:t>
            </a:r>
            <a:r>
              <a:rPr lang="el-GR" sz="1200" b="0" i="0" u="none" strike="noStrike" kern="1200" baseline="0" dirty="0" smtClean="0">
                <a:solidFill>
                  <a:schemeClr val="tx1"/>
                </a:solidFill>
                <a:latin typeface="+mn-lt"/>
                <a:ea typeface="+mn-ea"/>
                <a:cs typeface="+mn-cs"/>
              </a:rPr>
              <a:t>E» </a:t>
            </a:r>
            <a:r>
              <a:rPr lang="el-GR" sz="1200" b="0" i="0" u="none" strike="noStrike" kern="1200" baseline="0" dirty="0">
                <a:solidFill>
                  <a:schemeClr val="tx1"/>
                </a:solidFill>
                <a:latin typeface="+mn-lt"/>
                <a:ea typeface="+mn-ea"/>
                <a:cs typeface="+mn-cs"/>
              </a:rPr>
              <a:t>με ένα σημείο </a:t>
            </a:r>
            <a:r>
              <a:rPr lang="el-GR" sz="1200" b="0" i="0" u="none" strike="noStrike" kern="1200" baseline="0" dirty="0" smtClean="0">
                <a:solidFill>
                  <a:schemeClr val="tx1"/>
                </a:solidFill>
                <a:latin typeface="+mn-lt"/>
                <a:ea typeface="+mn-ea"/>
                <a:cs typeface="+mn-cs"/>
              </a:rPr>
              <a:t>E </a:t>
            </a:r>
            <a:r>
              <a:rPr lang="el-GR" sz="1200" b="0" i="0" u="none" strike="noStrike" kern="1200" baseline="0" dirty="0">
                <a:solidFill>
                  <a:schemeClr val="tx1"/>
                </a:solidFill>
                <a:latin typeface="+mn-lt"/>
                <a:ea typeface="+mn-ea"/>
                <a:cs typeface="+mn-cs"/>
              </a:rPr>
              <a:t>σημειωμένο πάνω του.</a:t>
            </a:r>
          </a:p>
          <a:p>
            <a:r>
              <a:rPr lang="el-GR" sz="1200" b="0" i="0" u="none" strike="noStrike" kern="1200" baseline="0" dirty="0">
                <a:solidFill>
                  <a:schemeClr val="tx1"/>
                </a:solidFill>
                <a:latin typeface="+mn-lt"/>
                <a:ea typeface="+mn-ea"/>
                <a:cs typeface="+mn-cs"/>
              </a:rPr>
              <a:t>Σχεδιάζεται μια ευθεία θετικής κλίσης με την ένδειξη </a:t>
            </a:r>
            <a:r>
              <a:rPr lang="el-GR" sz="1200" b="0" i="0" u="none" strike="noStrike" kern="1200" baseline="0" dirty="0" smtClean="0">
                <a:solidFill>
                  <a:schemeClr val="tx1"/>
                </a:solidFill>
                <a:latin typeface="+mn-lt"/>
                <a:ea typeface="+mn-ea"/>
                <a:cs typeface="+mn-cs"/>
              </a:rPr>
              <a:t>«Σχέση επιτοκίου ισοτιμίας». </a:t>
            </a:r>
            <a:r>
              <a:rPr lang="el-GR" sz="1200" b="0" i="0" u="none" strike="noStrike" kern="1200" baseline="0" dirty="0">
                <a:solidFill>
                  <a:schemeClr val="tx1"/>
                </a:solidFill>
                <a:latin typeface="+mn-lt"/>
                <a:ea typeface="+mn-ea"/>
                <a:cs typeface="+mn-cs"/>
              </a:rPr>
              <a:t>Ένα σημείο </a:t>
            </a:r>
            <a:r>
              <a:rPr lang="el-GR" sz="1200" b="0" i="0" u="none" strike="noStrike" kern="1200" baseline="0" dirty="0" smtClean="0">
                <a:solidFill>
                  <a:schemeClr val="tx1"/>
                </a:solidFill>
                <a:latin typeface="+mn-lt"/>
                <a:ea typeface="+mn-ea"/>
                <a:cs typeface="+mn-cs"/>
              </a:rPr>
              <a:t>Β </a:t>
            </a:r>
            <a:r>
              <a:rPr lang="el-GR" sz="1200" b="0" i="0" u="none" strike="noStrike" kern="1200" baseline="0" dirty="0">
                <a:solidFill>
                  <a:schemeClr val="tx1"/>
                </a:solidFill>
                <a:latin typeface="+mn-lt"/>
                <a:ea typeface="+mn-ea"/>
                <a:cs typeface="+mn-cs"/>
              </a:rPr>
              <a:t>σημειώνεται στην καμπύλη σε ένα σημείο που βρίσκεται απέναντι από το </a:t>
            </a:r>
            <a:r>
              <a:rPr lang="el-GR" sz="1200" b="0" i="0" u="none" strike="noStrike" kern="1200" baseline="0" dirty="0" smtClean="0">
                <a:solidFill>
                  <a:schemeClr val="tx1"/>
                </a:solidFill>
                <a:latin typeface="+mn-lt"/>
                <a:ea typeface="+mn-ea"/>
                <a:cs typeface="+mn-cs"/>
              </a:rPr>
              <a:t>ī στον </a:t>
            </a:r>
            <a:r>
              <a:rPr lang="el-GR" sz="1200" b="0" i="0" u="none" strike="noStrike" kern="1200" baseline="0" dirty="0">
                <a:solidFill>
                  <a:schemeClr val="tx1"/>
                </a:solidFill>
                <a:latin typeface="+mn-lt"/>
                <a:ea typeface="+mn-ea"/>
                <a:cs typeface="+mn-cs"/>
              </a:rPr>
              <a:t>κατακόρυφο άξονα και </a:t>
            </a:r>
            <a:r>
              <a:rPr lang="el-GR" sz="1200" b="0" i="0" u="none" strike="noStrike" kern="1200" baseline="0" dirty="0" smtClean="0">
                <a:solidFill>
                  <a:schemeClr val="tx1"/>
                </a:solidFill>
                <a:latin typeface="+mn-lt"/>
                <a:ea typeface="+mn-ea"/>
                <a:cs typeface="+mn-cs"/>
              </a:rPr>
              <a:t>E </a:t>
            </a:r>
            <a:r>
              <a:rPr lang="el-GR" sz="1200" b="0" i="0" u="none" strike="noStrike" kern="1200" baseline="0" dirty="0">
                <a:solidFill>
                  <a:schemeClr val="tx1"/>
                </a:solidFill>
                <a:latin typeface="+mn-lt"/>
                <a:ea typeface="+mn-ea"/>
                <a:cs typeface="+mn-cs"/>
              </a:rPr>
              <a:t>στον οριζόντιο άξονα.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TextBox 8"/>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8382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47675" y="3048000"/>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4495800"/>
            <a:ext cx="8153400" cy="68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Picture Placeholder 8"/>
          <p:cNvSpPr>
            <a:spLocks noGrp="1"/>
          </p:cNvSpPr>
          <p:nvPr>
            <p:ph type="pic" sz="quarter" idx="15"/>
          </p:nvPr>
        </p:nvSpPr>
        <p:spPr>
          <a:xfrm>
            <a:off x="457200" y="5410200"/>
            <a:ext cx="8153400" cy="533400"/>
          </a:xfrm>
        </p:spPr>
        <p:txBody>
          <a:bodyPr/>
          <a:lstStyle/>
          <a:p>
            <a:endParaRPr lang="en-IN"/>
          </a:p>
        </p:txBody>
      </p:sp>
    </p:spTree>
    <p:extLst>
      <p:ext uri="{BB962C8B-B14F-4D97-AF65-F5344CB8AC3E}">
        <p14:creationId xmlns:p14="http://schemas.microsoft.com/office/powerpoint/2010/main" xmlns="" val="2058026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8382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47675" y="2771775"/>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686175"/>
            <a:ext cx="8153400" cy="68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5"/>
          </p:nvPr>
        </p:nvSpPr>
        <p:spPr>
          <a:xfrm>
            <a:off x="457200" y="5029200"/>
            <a:ext cx="8153400" cy="76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xmlns="" val="1836351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609600" y="41148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83790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3754704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855126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5/21/2022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7" name="TextBox 6"/>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711136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solidFill>
                <a:prstClr val="black"/>
              </a:solidFill>
            </a:endParaRPr>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5/21/2022</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14" name="Content Placeholder 16"/>
          <p:cNvSpPr>
            <a:spLocks noGrp="1"/>
          </p:cNvSpPr>
          <p:nvPr>
            <p:ph sz="quarter" idx="19" hasCustomPrompt="1"/>
          </p:nvPr>
        </p:nvSpPr>
        <p:spPr>
          <a:xfrm>
            <a:off x="2906049" y="6416475"/>
            <a:ext cx="5943600" cy="184666"/>
          </a:xfrm>
          <a:prstGeom prst="rect">
            <a:avLst/>
          </a:prstGeom>
        </p:spPr>
        <p:txBody>
          <a:bodyPr wrap="square" lIns="0" tIns="0" rIns="0" bIns="0">
            <a:spAutoFit/>
          </a:bodyPr>
          <a:lstStyle>
            <a:lvl1pPr marL="0" indent="0" eaLnBrk="1" fontAlgn="auto" hangingPunct="1">
              <a:spcBef>
                <a:spcPts val="0"/>
              </a:spcBef>
              <a:spcAft>
                <a:spcPts val="0"/>
              </a:spcAft>
              <a:buNone/>
              <a:defRPr sz="1200">
                <a:latin typeface="Verdana" panose="020B0604030504040204" pitchFamily="34" charset="0"/>
                <a:ea typeface="Verdana" panose="020B0604030504040204" pitchFamily="34" charset="0"/>
                <a:cs typeface="Verdana" panose="020B0604030504040204" pitchFamily="34" charset="0"/>
              </a:defRPr>
            </a:lvl1pPr>
            <a:lvl2pPr marL="457200" indent="0">
              <a:buNone/>
              <a:defRPr sz="1200">
                <a:latin typeface="Verdana" panose="020B0604030504040204" pitchFamily="34" charset="0"/>
                <a:ea typeface="Verdana" panose="020B0604030504040204" pitchFamily="34" charset="0"/>
                <a:cs typeface="Verdana" panose="020B0604030504040204" pitchFamily="34" charset="0"/>
              </a:defRPr>
            </a:lvl2pPr>
            <a:lvl3pPr marL="914400" indent="0">
              <a:buNone/>
              <a:defRPr sz="1200">
                <a:latin typeface="Verdana" panose="020B0604030504040204" pitchFamily="34" charset="0"/>
                <a:ea typeface="Verdana" panose="020B0604030504040204" pitchFamily="34" charset="0"/>
                <a:cs typeface="Verdana" panose="020B0604030504040204" pitchFamily="34" charset="0"/>
              </a:defRPr>
            </a:lvl3pPr>
            <a:lvl4pPr marL="1371600" indent="0">
              <a:buNone/>
              <a:defRPr sz="1200">
                <a:latin typeface="Verdana" panose="020B0604030504040204" pitchFamily="34" charset="0"/>
                <a:ea typeface="Verdana" panose="020B0604030504040204" pitchFamily="34" charset="0"/>
                <a:cs typeface="Verdana" panose="020B0604030504040204" pitchFamily="34" charset="0"/>
              </a:defRPr>
            </a:lvl4pPr>
            <a:lvl5pPr marL="1828800" indent="0">
              <a:buNone/>
              <a:defRPr sz="1200">
                <a:latin typeface="Verdana" panose="020B0604030504040204" pitchFamily="34" charset="0"/>
                <a:ea typeface="Verdana" panose="020B0604030504040204" pitchFamily="34" charset="0"/>
                <a:cs typeface="Verdana" panose="020B0604030504040204" pitchFamily="34" charset="0"/>
              </a:defRPr>
            </a:lvl5pPr>
          </a:lstStyle>
          <a:p>
            <a:pPr eaLnBrk="1" fontAlgn="auto" hangingPunct="1">
              <a:spcBef>
                <a:spcPts val="0"/>
              </a:spcBef>
              <a:spcAft>
                <a:spcPts val="0"/>
              </a:spcAft>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IN" sz="1200" dirty="0">
                <a:latin typeface="Verdana" panose="020B0604030504040204" pitchFamily="34" charset="0"/>
                <a:ea typeface="Verdana" panose="020B0604030504040204" pitchFamily="34" charset="0"/>
                <a:cs typeface="Verdana" panose="020B0604030504040204" pitchFamily="34" charset="0"/>
              </a:rPr>
              <a:t>2021, 2017, 2013</a:t>
            </a:r>
            <a:r>
              <a:rPr lang="en-US" altLang="en-US" sz="120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
        <p:nvSpPr>
          <p:cNvPr id="3" name="Picture Placeholder 2"/>
          <p:cNvSpPr>
            <a:spLocks noGrp="1"/>
          </p:cNvSpPr>
          <p:nvPr>
            <p:ph type="pic" sz="quarter" idx="20"/>
          </p:nvPr>
        </p:nvSpPr>
        <p:spPr>
          <a:xfrm>
            <a:off x="762000" y="2057400"/>
            <a:ext cx="3429000" cy="3657600"/>
          </a:xfrm>
        </p:spPr>
        <p:txBody>
          <a:bodyPr/>
          <a:lstStyle/>
          <a:p>
            <a:endParaRPr lang="en-IN"/>
          </a:p>
        </p:txBody>
      </p:sp>
    </p:spTree>
    <p:extLst>
      <p:ext uri="{BB962C8B-B14F-4D97-AF65-F5344CB8AC3E}">
        <p14:creationId xmlns:p14="http://schemas.microsoft.com/office/powerpoint/2010/main" xmlns="" val="2678664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1"/>
            <a:ext cx="8229600" cy="1981200"/>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5/21/2022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p:cNvSpPr>
            <a:spLocks noGrp="1"/>
          </p:cNvSpPr>
          <p:nvPr>
            <p:ph type="pic" sz="quarter" idx="13"/>
          </p:nvPr>
        </p:nvSpPr>
        <p:spPr>
          <a:xfrm>
            <a:off x="457200" y="5029200"/>
            <a:ext cx="8229600" cy="762000"/>
          </a:xfrm>
        </p:spPr>
        <p:txBody>
          <a:bodyPr/>
          <a:lstStyle/>
          <a:p>
            <a:endParaRPr lang="en-IN"/>
          </a:p>
        </p:txBody>
      </p:sp>
      <p:sp>
        <p:nvSpPr>
          <p:cNvPr id="7" name="Content Placeholder 6"/>
          <p:cNvSpPr>
            <a:spLocks noGrp="1"/>
          </p:cNvSpPr>
          <p:nvPr>
            <p:ph sz="quarter" idx="14"/>
          </p:nvPr>
        </p:nvSpPr>
        <p:spPr>
          <a:xfrm>
            <a:off x="457200" y="3962400"/>
            <a:ext cx="8305800" cy="68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xmlns=""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5/21/2022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2" name="TextBox 11"/>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8"/>
          </p:nvPr>
        </p:nvSpPr>
        <p:spPr>
          <a:xfrm>
            <a:off x="762000" y="4953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914400" y="51054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1066800" y="52578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1219200" y="5410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2"/>
          <p:cNvSpPr>
            <a:spLocks noGrp="1"/>
          </p:cNvSpPr>
          <p:nvPr>
            <p:ph idx="22"/>
          </p:nvPr>
        </p:nvSpPr>
        <p:spPr>
          <a:xfrm>
            <a:off x="1371600" y="5562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p:cNvSpPr>
            <a:spLocks noGrp="1"/>
          </p:cNvSpPr>
          <p:nvPr>
            <p:ph idx="23"/>
          </p:nvPr>
        </p:nvSpPr>
        <p:spPr>
          <a:xfrm>
            <a:off x="1524000" y="5715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22596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30213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9" name="TextBox 8"/>
          <p:cNvSpPr txBox="1"/>
          <p:nvPr userDrawn="1"/>
        </p:nvSpPr>
        <p:spPr>
          <a:xfrm>
            <a:off x="1532389" y="6378267"/>
            <a:ext cx="7162800" cy="276999"/>
          </a:xfrm>
          <a:prstGeom prst="rect">
            <a:avLst/>
          </a:prstGeom>
          <a:noFill/>
        </p:spPr>
        <p:txBody>
          <a:bodyPr wrap="square" rtlCol="0">
            <a:spAutoFit/>
          </a:bodyPr>
          <a:lstStyle/>
          <a:p>
            <a:pPr algn="r"/>
            <a:r>
              <a:rPr lang="en-IN" sz="1200" dirty="0">
                <a:latin typeface="Verdana" panose="020B0604030504040204" pitchFamily="34" charset="0"/>
                <a:ea typeface="Verdana" panose="020B0604030504040204" pitchFamily="34" charset="0"/>
                <a:cs typeface="Verdana" panose="020B0604030504040204" pitchFamily="34" charset="0"/>
              </a:rPr>
              <a:t>Copyright © 2021, 2017, 2013 Pearson Education, Inc. All Rights Reserved</a:t>
            </a:r>
          </a:p>
        </p:txBody>
      </p:sp>
      <p:pic>
        <p:nvPicPr>
          <p:cNvPr id="10" name="Picture 9" descr="Pearson Logo"/>
          <p:cNvPicPr>
            <a:picLocks noChangeAspect="1"/>
          </p:cNvPicPr>
          <p:nvPr userDrawn="1"/>
        </p:nvPicPr>
        <p:blipFill>
          <a:blip r:embed="rId18"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62" r:id="rId8"/>
    <p:sldLayoutId id="2147483661" r:id="rId9"/>
    <p:sldLayoutId id="2147483665" r:id="rId10"/>
    <p:sldLayoutId id="2147483666" r:id="rId11"/>
    <p:sldLayoutId id="2147483663" r:id="rId12"/>
    <p:sldLayoutId id="2147483651" r:id="rId13"/>
    <p:sldLayoutId id="2147483654" r:id="rId14"/>
    <p:sldLayoutId id="2147483655" r:id="rId15"/>
    <p:sldLayoutId id="2147483668" r:id="rId16"/>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82022"/>
            <a:ext cx="8229600" cy="557174"/>
          </a:xfrm>
        </p:spPr>
        <p:txBody>
          <a:bodyPr>
            <a:noAutofit/>
          </a:bodyPr>
          <a:lstStyle/>
          <a:p>
            <a:r>
              <a:rPr lang="el-GR" sz="3600" dirty="0">
                <a:latin typeface="+mj-lt"/>
              </a:rPr>
              <a:t>Μακροοικονομική</a:t>
            </a:r>
            <a:endParaRPr lang="en-IN" sz="3600" dirty="0">
              <a:latin typeface="+mj-lt"/>
            </a:endParaRPr>
          </a:p>
        </p:txBody>
      </p:sp>
      <p:sp>
        <p:nvSpPr>
          <p:cNvPr id="3" name="Text Placeholder 2"/>
          <p:cNvSpPr>
            <a:spLocks noGrp="1"/>
          </p:cNvSpPr>
          <p:nvPr>
            <p:ph type="body" sz="quarter" idx="13"/>
          </p:nvPr>
        </p:nvSpPr>
        <p:spPr>
          <a:xfrm>
            <a:off x="457200" y="762000"/>
            <a:ext cx="8229600" cy="381000"/>
          </a:xfrm>
        </p:spPr>
        <p:txBody>
          <a:bodyPr>
            <a:noAutofit/>
          </a:bodyPr>
          <a:lstStyle/>
          <a:p>
            <a:r>
              <a:rPr lang="el-GR" dirty="0" smtClean="0"/>
              <a:t>Όγδοη </a:t>
            </a:r>
            <a:r>
              <a:rPr lang="el-GR" dirty="0"/>
              <a:t>Έκδοση</a:t>
            </a:r>
            <a:endParaRPr lang="en-US" dirty="0"/>
          </a:p>
        </p:txBody>
      </p:sp>
      <p:sp>
        <p:nvSpPr>
          <p:cNvPr id="10" name="Text Placeholder 1">
            <a:extLst>
              <a:ext uri="{FF2B5EF4-FFF2-40B4-BE49-F238E27FC236}">
                <a16:creationId xmlns:a16="http://schemas.microsoft.com/office/drawing/2014/main" xmlns="" id="{B90BF7CC-C13E-4975-9A72-17609AD86A49}"/>
              </a:ext>
            </a:extLst>
          </p:cNvPr>
          <p:cNvSpPr>
            <a:spLocks noGrp="1"/>
          </p:cNvSpPr>
          <p:nvPr>
            <p:ph type="body" sz="quarter" idx="4294967295"/>
          </p:nvPr>
        </p:nvSpPr>
        <p:spPr>
          <a:xfrm>
            <a:off x="4581525" y="2828925"/>
            <a:ext cx="4114800" cy="558800"/>
          </a:xfrm>
        </p:spPr>
        <p:txBody>
          <a:bodyPr wrap="square">
            <a:noAutofit/>
          </a:bodyPr>
          <a:lstStyle/>
          <a:p>
            <a:pPr marL="0" indent="0" algn="ctr">
              <a:buNone/>
            </a:pPr>
            <a:r>
              <a:rPr lang="el-GR" sz="3200" dirty="0">
                <a:solidFill>
                  <a:schemeClr val="tx1"/>
                </a:solidFill>
              </a:rPr>
              <a:t>Κεφάλαιο</a:t>
            </a:r>
            <a:r>
              <a:rPr lang="en-US" sz="3200" dirty="0">
                <a:solidFill>
                  <a:schemeClr val="tx1"/>
                </a:solidFill>
              </a:rPr>
              <a:t> 19</a:t>
            </a:r>
          </a:p>
        </p:txBody>
      </p:sp>
      <p:sp>
        <p:nvSpPr>
          <p:cNvPr id="4" name="Text Placeholder 3"/>
          <p:cNvSpPr>
            <a:spLocks noGrp="1"/>
          </p:cNvSpPr>
          <p:nvPr>
            <p:ph type="body" sz="quarter" idx="14"/>
          </p:nvPr>
        </p:nvSpPr>
        <p:spPr>
          <a:xfrm>
            <a:off x="4572000" y="3495675"/>
            <a:ext cx="4114800" cy="771525"/>
          </a:xfrm>
        </p:spPr>
        <p:txBody>
          <a:bodyPr vert="horz" wrap="square" lIns="0" tIns="0" rIns="0" bIns="0" rtlCol="0" anchor="ctr">
            <a:noAutofit/>
          </a:bodyPr>
          <a:lstStyle/>
          <a:p>
            <a:pPr algn="ctr"/>
            <a:r>
              <a:rPr lang="el-GR" sz="2000" dirty="0">
                <a:ea typeface="ヒラギノ角ゴ Pro W3" pitchFamily="-84" charset="-128"/>
              </a:rPr>
              <a:t>Προϊόν, Επιτόκιο και Συναλλαγματική Ισοτιμία</a:t>
            </a:r>
            <a:endParaRPr lang="en-US" sz="2000" dirty="0"/>
          </a:p>
        </p:txBody>
      </p:sp>
      <p:pic>
        <p:nvPicPr>
          <p:cNvPr id="12" name="Picture Placeholder 11" descr="Front Cover: Macroeconomics, Eighth Edition by Olivier Blanchard">
            <a:extLst>
              <a:ext uri="{FF2B5EF4-FFF2-40B4-BE49-F238E27FC236}">
                <a16:creationId xmlns:a16="http://schemas.microsoft.com/office/drawing/2014/main" xmlns="" id="{4B7C0549-CC8A-406F-AE51-9FCA19C1137C}"/>
              </a:ext>
            </a:extLst>
          </p:cNvPr>
          <p:cNvPicPr>
            <a:picLocks noGrp="1" noChangeAspect="1"/>
          </p:cNvPicPr>
          <p:nvPr>
            <p:ph type="pic" sz="quarter" idx="20"/>
          </p:nvPr>
        </p:nvPicPr>
        <p:blipFill>
          <a:blip r:embed="rId3" cstate="print">
            <a:extLst>
              <a:ext uri="{28A0092B-C50C-407E-A947-70E740481C1C}">
                <a14:useLocalDpi xmlns:a14="http://schemas.microsoft.com/office/drawing/2010/main" xmlns="" val="0"/>
              </a:ext>
            </a:extLst>
          </a:blip>
          <a:stretch>
            <a:fillRect/>
          </a:stretch>
        </p:blipFill>
        <p:spPr>
          <a:xfrm>
            <a:off x="457200" y="1268227"/>
            <a:ext cx="4037479" cy="5046848"/>
          </a:xfrm>
          <a:prstGeom prst="rect">
            <a:avLst/>
          </a:prstGeom>
        </p:spPr>
      </p:pic>
      <p:sp>
        <p:nvSpPr>
          <p:cNvPr id="9" name="Text Placeholder 1">
            <a:extLst>
              <a:ext uri="{FF2B5EF4-FFF2-40B4-BE49-F238E27FC236}">
                <a16:creationId xmlns:a16="http://schemas.microsoft.com/office/drawing/2014/main" xmlns="" id="{B90BF7CC-C13E-4975-9A72-17609AD86A49}"/>
              </a:ext>
            </a:extLst>
          </p:cNvPr>
          <p:cNvSpPr>
            <a:spLocks noGrp="1"/>
          </p:cNvSpPr>
          <p:nvPr>
            <p:ph type="body" sz="quarter" idx="4294967295"/>
          </p:nvPr>
        </p:nvSpPr>
        <p:spPr>
          <a:xfrm>
            <a:off x="2819400" y="6410324"/>
            <a:ext cx="5943600" cy="219075"/>
          </a:xfrm>
        </p:spPr>
        <p:txBody>
          <a:bodyPr wrap="square">
            <a:noAutofit/>
          </a:bodyPr>
          <a:lstStyle/>
          <a:p>
            <a:pPr marL="0" indent="0">
              <a:spcBef>
                <a:spcPts val="0"/>
              </a:spcBef>
              <a:buNone/>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IN" sz="1200" dirty="0">
                <a:latin typeface="Verdana" panose="020B0604030504040204" pitchFamily="34" charset="0"/>
                <a:ea typeface="Verdana" panose="020B0604030504040204" pitchFamily="34" charset="0"/>
                <a:cs typeface="Verdana" panose="020B0604030504040204" pitchFamily="34" charset="0"/>
              </a:rPr>
              <a:t>2021, 2017, 2013</a:t>
            </a:r>
            <a:r>
              <a:rPr lang="en-US" altLang="en-US" sz="120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Tree>
    <p:extLst>
      <p:ext uri="{BB962C8B-B14F-4D97-AF65-F5344CB8AC3E}">
        <p14:creationId xmlns:p14="http://schemas.microsoft.com/office/powerpoint/2010/main" xmlns="" val="106561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19.4 </a:t>
            </a:r>
            <a:r>
              <a:rPr lang="el-GR" sz="2800" dirty="0">
                <a:latin typeface="+mj-lt"/>
              </a:rPr>
              <a:t>Οι επιπτώσεις της πολιτικής σε μια ανοιχτή </a:t>
            </a:r>
            <a:r>
              <a:rPr lang="el-GR" sz="2800" dirty="0" smtClean="0">
                <a:latin typeface="+mj-lt"/>
              </a:rPr>
              <a:t>οικονομία (</a:t>
            </a:r>
            <a:r>
              <a:rPr lang="el-GR" sz="2800" dirty="0">
                <a:latin typeface="+mj-lt"/>
              </a:rPr>
              <a:t>1</a:t>
            </a:r>
            <a:r>
              <a:rPr lang="en-IN" sz="2800" dirty="0">
                <a:latin typeface="+mj-lt"/>
              </a:rPr>
              <a:t> </a:t>
            </a:r>
            <a:r>
              <a:rPr lang="el-GR" sz="2800" dirty="0">
                <a:latin typeface="+mj-lt"/>
              </a:rPr>
              <a:t>από</a:t>
            </a:r>
            <a:r>
              <a:rPr lang="en-IN" sz="2800" dirty="0">
                <a:latin typeface="+mj-lt"/>
              </a:rPr>
              <a:t> 2)</a:t>
            </a:r>
            <a:endParaRPr lang="en-US" sz="2800" dirty="0">
              <a:latin typeface="+mj-lt"/>
            </a:endParaRPr>
          </a:p>
        </p:txBody>
      </p:sp>
      <p:sp>
        <p:nvSpPr>
          <p:cNvPr id="4" name="Content Placeholder 3"/>
          <p:cNvSpPr>
            <a:spLocks noGrp="1"/>
          </p:cNvSpPr>
          <p:nvPr>
            <p:ph idx="1"/>
          </p:nvPr>
        </p:nvSpPr>
        <p:spPr>
          <a:xfrm>
            <a:off x="457200" y="1066800"/>
            <a:ext cx="8229600" cy="372371"/>
          </a:xfrm>
        </p:spPr>
        <p:txBody>
          <a:bodyPr/>
          <a:lstStyle/>
          <a:p>
            <a:pPr marL="0" indent="0">
              <a:buNone/>
            </a:pPr>
            <a:r>
              <a:rPr lang="el-GR" sz="2200" b="1" dirty="0"/>
              <a:t>Απεικόνιση</a:t>
            </a:r>
            <a:r>
              <a:rPr lang="en-US" sz="2200" b="1" dirty="0"/>
              <a:t> 19.3 </a:t>
            </a:r>
            <a:r>
              <a:rPr lang="el-GR" sz="2200" dirty="0"/>
              <a:t>Οι επιπτώσεις μιας αύξησης του επιτοκίου</a:t>
            </a:r>
            <a:r>
              <a:rPr lang="en-US" sz="2200" dirty="0"/>
              <a:t> </a:t>
            </a:r>
          </a:p>
        </p:txBody>
      </p:sp>
      <p:sp>
        <p:nvSpPr>
          <p:cNvPr id="5" name="Content Placeholder 4"/>
          <p:cNvSpPr>
            <a:spLocks noGrp="1"/>
          </p:cNvSpPr>
          <p:nvPr>
            <p:ph idx="13"/>
          </p:nvPr>
        </p:nvSpPr>
        <p:spPr>
          <a:xfrm>
            <a:off x="447675" y="1600200"/>
            <a:ext cx="8229600" cy="749618"/>
          </a:xfrm>
        </p:spPr>
        <p:txBody>
          <a:bodyPr/>
          <a:lstStyle/>
          <a:p>
            <a:pPr marL="0" indent="0">
              <a:buNone/>
            </a:pPr>
            <a:r>
              <a:rPr lang="el-GR" sz="1800" dirty="0"/>
              <a:t>Μια αύξηση του επιτοκίου έχει ως αποτέλεσμα μια μείωση του προϊόντος και μια ανατίμηση</a:t>
            </a:r>
            <a:r>
              <a:rPr lang="en-US" sz="1800" dirty="0"/>
              <a:t>.</a:t>
            </a:r>
          </a:p>
        </p:txBody>
      </p:sp>
      <p:pic>
        <p:nvPicPr>
          <p:cNvPr id="4098" name="Picture 2"/>
          <p:cNvPicPr>
            <a:picLocks noChangeAspect="1" noChangeArrowheads="1"/>
          </p:cNvPicPr>
          <p:nvPr/>
        </p:nvPicPr>
        <p:blipFill>
          <a:blip r:embed="rId3" cstate="print"/>
          <a:srcRect/>
          <a:stretch>
            <a:fillRect/>
          </a:stretch>
        </p:blipFill>
        <p:spPr bwMode="auto">
          <a:xfrm>
            <a:off x="990600" y="2209800"/>
            <a:ext cx="7245883" cy="3886200"/>
          </a:xfrm>
          <a:prstGeom prst="rect">
            <a:avLst/>
          </a:prstGeom>
          <a:noFill/>
          <a:ln w="9525">
            <a:noFill/>
            <a:miter lim="800000"/>
            <a:headEnd/>
            <a:tailEnd/>
          </a:ln>
        </p:spPr>
      </p:pic>
    </p:spTree>
    <p:extLst>
      <p:ext uri="{BB962C8B-B14F-4D97-AF65-F5344CB8AC3E}">
        <p14:creationId xmlns:p14="http://schemas.microsoft.com/office/powerpoint/2010/main" xmlns="" val="2160703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19.4 </a:t>
            </a:r>
            <a:r>
              <a:rPr lang="el-GR" sz="2800" dirty="0">
                <a:latin typeface="+mj-lt"/>
              </a:rPr>
              <a:t>Οι επιπτώσεις της πολιτικής σε μια ανοιχτή </a:t>
            </a:r>
            <a:r>
              <a:rPr lang="el-GR" sz="2800" dirty="0" smtClean="0">
                <a:latin typeface="+mj-lt"/>
              </a:rPr>
              <a:t>οικονομία (</a:t>
            </a:r>
            <a:r>
              <a:rPr lang="el-GR" sz="2800" dirty="0">
                <a:latin typeface="+mj-lt"/>
              </a:rPr>
              <a:t>2 από</a:t>
            </a:r>
            <a:r>
              <a:rPr lang="en-IN" sz="2800" dirty="0">
                <a:latin typeface="+mj-lt"/>
              </a:rPr>
              <a:t> 2) </a:t>
            </a:r>
            <a:endParaRPr lang="en-US" sz="2800" dirty="0">
              <a:latin typeface="+mj-lt"/>
            </a:endParaRPr>
          </a:p>
        </p:txBody>
      </p:sp>
      <p:sp>
        <p:nvSpPr>
          <p:cNvPr id="4" name="Content Placeholder 3"/>
          <p:cNvSpPr>
            <a:spLocks noGrp="1"/>
          </p:cNvSpPr>
          <p:nvPr>
            <p:ph idx="1"/>
          </p:nvPr>
        </p:nvSpPr>
        <p:spPr>
          <a:xfrm>
            <a:off x="457200" y="990600"/>
            <a:ext cx="8229600" cy="738664"/>
          </a:xfrm>
        </p:spPr>
        <p:txBody>
          <a:bodyPr>
            <a:noAutofit/>
          </a:bodyPr>
          <a:lstStyle/>
          <a:p>
            <a:pPr marL="0" indent="0">
              <a:buNone/>
            </a:pPr>
            <a:r>
              <a:rPr lang="el-GR" sz="2200" b="1" dirty="0"/>
              <a:t>Απεικόνιση</a:t>
            </a:r>
            <a:r>
              <a:rPr lang="en-US" sz="2200" b="1" dirty="0"/>
              <a:t> 19.4 </a:t>
            </a:r>
            <a:r>
              <a:rPr lang="el-GR" sz="2200" dirty="0"/>
              <a:t>Οι επιπτώσεις μιας αύξησης των κρατικών δαπανών με αμετάβλητο επιτόκιο</a:t>
            </a:r>
            <a:endParaRPr lang="en-US" sz="2200" dirty="0"/>
          </a:p>
        </p:txBody>
      </p:sp>
      <p:sp>
        <p:nvSpPr>
          <p:cNvPr id="5" name="Content Placeholder 4"/>
          <p:cNvSpPr>
            <a:spLocks noGrp="1"/>
          </p:cNvSpPr>
          <p:nvPr>
            <p:ph idx="13"/>
          </p:nvPr>
        </p:nvSpPr>
        <p:spPr>
          <a:xfrm>
            <a:off x="447675" y="1905000"/>
            <a:ext cx="8229600" cy="1097516"/>
          </a:xfrm>
        </p:spPr>
        <p:txBody>
          <a:bodyPr/>
          <a:lstStyle/>
          <a:p>
            <a:pPr marL="0" indent="0">
              <a:buNone/>
            </a:pPr>
            <a:r>
              <a:rPr lang="el-GR" sz="1800" dirty="0"/>
              <a:t>Η αύξηση των κρατικών δαπανών οδηγεί σε αύξηση της παραγωγής. Εάν η κεντρική τράπεζα διατηρήσει το επιτόκιο αμετάβλητο, η συναλλαγματική ισοτιμία παραμένει επίσης αμετάβλητη.</a:t>
            </a:r>
            <a:endParaRPr lang="en-US" sz="1800" dirty="0"/>
          </a:p>
        </p:txBody>
      </p:sp>
      <p:pic>
        <p:nvPicPr>
          <p:cNvPr id="5122" name="Picture 2"/>
          <p:cNvPicPr>
            <a:picLocks noChangeAspect="1" noChangeArrowheads="1"/>
          </p:cNvPicPr>
          <p:nvPr/>
        </p:nvPicPr>
        <p:blipFill>
          <a:blip r:embed="rId3" cstate="print"/>
          <a:srcRect/>
          <a:stretch>
            <a:fillRect/>
          </a:stretch>
        </p:blipFill>
        <p:spPr bwMode="auto">
          <a:xfrm>
            <a:off x="1371600" y="2882781"/>
            <a:ext cx="6172200" cy="3289419"/>
          </a:xfrm>
          <a:prstGeom prst="rect">
            <a:avLst/>
          </a:prstGeom>
          <a:noFill/>
          <a:ln w="9525">
            <a:noFill/>
            <a:miter lim="800000"/>
            <a:headEnd/>
            <a:tailEnd/>
          </a:ln>
        </p:spPr>
      </p:pic>
    </p:spTree>
    <p:extLst>
      <p:ext uri="{BB962C8B-B14F-4D97-AF65-F5344CB8AC3E}">
        <p14:creationId xmlns:p14="http://schemas.microsoft.com/office/powerpoint/2010/main" xmlns="" val="3062145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07996"/>
          </a:xfrm>
        </p:spPr>
        <p:txBody>
          <a:bodyPr wrap="square">
            <a:spAutoFit/>
          </a:bodyPr>
          <a:lstStyle/>
          <a:p>
            <a:r>
              <a:rPr lang="el-GR" sz="2400" dirty="0">
                <a:latin typeface="+mj-lt"/>
              </a:rPr>
              <a:t>ΠΛΑΙΣΙΟ ΕΠΙΚΕΝΤΡΩΣΗΣ</a:t>
            </a:r>
            <a:r>
              <a:rPr lang="en-IN" sz="2400" dirty="0">
                <a:latin typeface="+mj-lt"/>
              </a:rPr>
              <a:t>: </a:t>
            </a:r>
            <a:r>
              <a:rPr lang="el-GR" sz="2400" dirty="0">
                <a:latin typeface="+mj-lt"/>
              </a:rPr>
              <a:t>Νομισματική συρρίκνωση και δημοσιονομική επέκταση</a:t>
            </a:r>
            <a:r>
              <a:rPr lang="en-IN" sz="2400" dirty="0">
                <a:latin typeface="+mj-lt"/>
              </a:rPr>
              <a:t>: </a:t>
            </a:r>
            <a:r>
              <a:rPr lang="el-GR" sz="2400" dirty="0">
                <a:latin typeface="+mj-lt"/>
              </a:rPr>
              <a:t>Οι ΗΠΑ στις αρχές της δεκαετίας του</a:t>
            </a:r>
            <a:r>
              <a:rPr lang="en-IN" sz="2400" dirty="0">
                <a:latin typeface="+mj-lt"/>
              </a:rPr>
              <a:t> 1980s</a:t>
            </a:r>
            <a:endParaRPr lang="en-US" sz="2400" dirty="0">
              <a:latin typeface="+mj-lt"/>
            </a:endParaRPr>
          </a:p>
        </p:txBody>
      </p:sp>
      <p:sp>
        <p:nvSpPr>
          <p:cNvPr id="4" name="Content Placeholder 3"/>
          <p:cNvSpPr>
            <a:spLocks noGrp="1"/>
          </p:cNvSpPr>
          <p:nvPr>
            <p:ph idx="1"/>
          </p:nvPr>
        </p:nvSpPr>
        <p:spPr>
          <a:xfrm>
            <a:off x="457200" y="1600200"/>
            <a:ext cx="8229600" cy="1538818"/>
          </a:xfrm>
        </p:spPr>
        <p:txBody>
          <a:bodyPr/>
          <a:lstStyle/>
          <a:p>
            <a:pPr marL="285750" indent="-285750">
              <a:spcBef>
                <a:spcPts val="0"/>
              </a:spcBef>
            </a:pPr>
            <a:r>
              <a:rPr lang="el-GR" dirty="0"/>
              <a:t>Οι συνδυασμένες επιπτώσεις των υψηλότερων επιτοκίων και της δημοσιονομικής επέκτασης ήταν μάλλον σύμφωνες με αυτό που προβλέπει το υπόδειγμα </a:t>
            </a:r>
            <a:r>
              <a:rPr lang="el-GR" dirty="0" err="1"/>
              <a:t>Mundell-Fleming</a:t>
            </a:r>
            <a:r>
              <a:rPr lang="el-GR" dirty="0"/>
              <a:t>.</a:t>
            </a:r>
          </a:p>
          <a:p>
            <a:pPr marL="285750" indent="-285750">
              <a:spcBef>
                <a:spcPts val="0"/>
              </a:spcBef>
            </a:pPr>
            <a:r>
              <a:rPr lang="el-GR" dirty="0"/>
              <a:t>Μέχρι τα μέσα της δεκαετίας του 1980, τα δίδυμα ελλείμματα (το έλλειμμα του προϋπολογισμού και το εμπορικό έλλειμμα) ήταν το κύριο ζήτημα της μακροοικονομικής πολιτικής.</a:t>
            </a:r>
            <a:endParaRPr lang="en-US" dirty="0"/>
          </a:p>
        </p:txBody>
      </p:sp>
      <p:sp>
        <p:nvSpPr>
          <p:cNvPr id="5" name="Content Placeholder 4"/>
          <p:cNvSpPr>
            <a:spLocks noGrp="1"/>
          </p:cNvSpPr>
          <p:nvPr>
            <p:ph idx="13"/>
          </p:nvPr>
        </p:nvSpPr>
        <p:spPr>
          <a:xfrm>
            <a:off x="447675" y="1253314"/>
            <a:ext cx="8229600" cy="270686"/>
          </a:xfrm>
        </p:spPr>
        <p:txBody>
          <a:bodyPr/>
          <a:lstStyle/>
          <a:p>
            <a:pPr marL="0" indent="0">
              <a:buNone/>
            </a:pPr>
            <a:r>
              <a:rPr lang="el-GR" sz="1800" b="1" dirty="0"/>
              <a:t>Πίνακας 2</a:t>
            </a:r>
            <a:r>
              <a:rPr lang="el-GR" sz="1800" dirty="0"/>
              <a:t> Οι κυριότερες μακροοικονομικές μεταβλητές των ΗΠΑ, 1980-1984</a:t>
            </a:r>
            <a:endParaRPr lang="en-IN" sz="1800" dirty="0"/>
          </a:p>
        </p:txBody>
      </p:sp>
      <p:sp>
        <p:nvSpPr>
          <p:cNvPr id="6" name="Content Placeholder 5"/>
          <p:cNvSpPr>
            <a:spLocks noGrp="1"/>
          </p:cNvSpPr>
          <p:nvPr>
            <p:ph sz="quarter" idx="14"/>
          </p:nvPr>
        </p:nvSpPr>
        <p:spPr>
          <a:xfrm>
            <a:off x="457200" y="5943600"/>
            <a:ext cx="8229600" cy="372291"/>
          </a:xfrm>
        </p:spPr>
        <p:txBody>
          <a:bodyPr/>
          <a:lstStyle/>
          <a:p>
            <a:pPr marL="0" indent="0">
              <a:buNone/>
            </a:pPr>
            <a:r>
              <a:rPr lang="el-GR" sz="1200" i="1" dirty="0" smtClean="0"/>
              <a:t>Πηγή</a:t>
            </a:r>
            <a:r>
              <a:rPr lang="el-GR" sz="1200" dirty="0" smtClean="0"/>
              <a:t>: </a:t>
            </a:r>
            <a:r>
              <a:rPr lang="en-US" sz="1200" dirty="0" smtClean="0"/>
              <a:t>OECD Economic Outlook.</a:t>
            </a:r>
            <a:endParaRPr lang="en-IN" sz="1200" dirty="0"/>
          </a:p>
        </p:txBody>
      </p:sp>
      <p:pic>
        <p:nvPicPr>
          <p:cNvPr id="6146" name="Picture 2"/>
          <p:cNvPicPr>
            <a:picLocks noChangeAspect="1" noChangeArrowheads="1"/>
          </p:cNvPicPr>
          <p:nvPr/>
        </p:nvPicPr>
        <p:blipFill>
          <a:blip r:embed="rId3" cstate="print"/>
          <a:srcRect/>
          <a:stretch>
            <a:fillRect/>
          </a:stretch>
        </p:blipFill>
        <p:spPr bwMode="auto">
          <a:xfrm>
            <a:off x="1752599" y="2895600"/>
            <a:ext cx="6936249" cy="2971800"/>
          </a:xfrm>
          <a:prstGeom prst="rect">
            <a:avLst/>
          </a:prstGeom>
          <a:noFill/>
          <a:ln w="9525">
            <a:noFill/>
            <a:miter lim="800000"/>
            <a:headEnd/>
            <a:tailEnd/>
          </a:ln>
        </p:spPr>
      </p:pic>
    </p:spTree>
    <p:extLst>
      <p:ext uri="{BB962C8B-B14F-4D97-AF65-F5344CB8AC3E}">
        <p14:creationId xmlns:p14="http://schemas.microsoft.com/office/powerpoint/2010/main" xmlns="" val="2399438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4AE55A-09A7-4D83-B0D8-D9B80BF8E26D}"/>
              </a:ext>
            </a:extLst>
          </p:cNvPr>
          <p:cNvSpPr>
            <a:spLocks noGrp="1"/>
          </p:cNvSpPr>
          <p:nvPr>
            <p:ph type="title"/>
          </p:nvPr>
        </p:nvSpPr>
        <p:spPr>
          <a:xfrm>
            <a:off x="457200" y="0"/>
            <a:ext cx="8229600" cy="1295400"/>
          </a:xfrm>
        </p:spPr>
        <p:txBody>
          <a:bodyPr/>
          <a:lstStyle/>
          <a:p>
            <a:r>
              <a:rPr lang="el-GR" sz="2800" dirty="0"/>
              <a:t>ΠΛΑΙΣΙΟ ΕΠΙΚΕΝΤΡΩΣΗΣ</a:t>
            </a:r>
            <a:r>
              <a:rPr lang="en-US" sz="2800" dirty="0"/>
              <a:t>: </a:t>
            </a:r>
            <a:r>
              <a:rPr lang="el-GR" sz="2800" dirty="0"/>
              <a:t>Εμπορικά </a:t>
            </a:r>
            <a:r>
              <a:rPr lang="el-GR" sz="2800" dirty="0" smtClean="0"/>
              <a:t>ελλείμματα </a:t>
            </a:r>
            <a:r>
              <a:rPr lang="el-GR" sz="2800" dirty="0"/>
              <a:t>των ΗΠΑ και εμπορικοί δασμοί κατά τη διακυβέρνηση </a:t>
            </a:r>
            <a:r>
              <a:rPr lang="en-US" sz="2800" dirty="0"/>
              <a:t>Trump </a:t>
            </a:r>
          </a:p>
        </p:txBody>
      </p:sp>
      <p:sp>
        <p:nvSpPr>
          <p:cNvPr id="3" name="Content Placeholder 2">
            <a:extLst>
              <a:ext uri="{FF2B5EF4-FFF2-40B4-BE49-F238E27FC236}">
                <a16:creationId xmlns:a16="http://schemas.microsoft.com/office/drawing/2014/main" xmlns="" id="{4B6E842A-D988-46DD-9C9A-737F945FD182}"/>
              </a:ext>
            </a:extLst>
          </p:cNvPr>
          <p:cNvSpPr>
            <a:spLocks noGrp="1"/>
          </p:cNvSpPr>
          <p:nvPr>
            <p:ph idx="1"/>
          </p:nvPr>
        </p:nvSpPr>
        <p:spPr>
          <a:xfrm>
            <a:off x="457200" y="1407112"/>
            <a:ext cx="8229600" cy="650288"/>
          </a:xfrm>
        </p:spPr>
        <p:txBody>
          <a:bodyPr/>
          <a:lstStyle/>
          <a:p>
            <a:pPr marL="0" indent="0">
              <a:buNone/>
            </a:pPr>
            <a:r>
              <a:rPr lang="el-GR" sz="2000" b="1" dirty="0"/>
              <a:t>Σχήμα</a:t>
            </a:r>
            <a:r>
              <a:rPr lang="en-US" sz="2000" b="1" dirty="0"/>
              <a:t> 1</a:t>
            </a:r>
            <a:r>
              <a:rPr lang="en-US" sz="2000" dirty="0"/>
              <a:t> </a:t>
            </a:r>
            <a:r>
              <a:rPr lang="el-GR" sz="2000" dirty="0"/>
              <a:t>Καθαρές εξαγωγές</a:t>
            </a:r>
            <a:r>
              <a:rPr lang="en-US" sz="2000" dirty="0"/>
              <a:t>/</a:t>
            </a:r>
            <a:r>
              <a:rPr lang="el-GR" sz="2000" dirty="0"/>
              <a:t>ΑΕΠ</a:t>
            </a:r>
            <a:r>
              <a:rPr lang="en-US" sz="2000" dirty="0"/>
              <a:t> </a:t>
            </a:r>
            <a:r>
              <a:rPr lang="el-GR" sz="2000" dirty="0"/>
              <a:t>και πραγματικές πολυμερείς συναλλαγματικές ισοτιμίες μετά το</a:t>
            </a:r>
            <a:r>
              <a:rPr lang="en-US" sz="2000" dirty="0"/>
              <a:t> 2010</a:t>
            </a:r>
          </a:p>
        </p:txBody>
      </p:sp>
      <p:sp>
        <p:nvSpPr>
          <p:cNvPr id="7" name="Content Placeholder 6"/>
          <p:cNvSpPr>
            <a:spLocks noGrp="1"/>
          </p:cNvSpPr>
          <p:nvPr>
            <p:ph sz="quarter" idx="14"/>
          </p:nvPr>
        </p:nvSpPr>
        <p:spPr>
          <a:xfrm>
            <a:off x="486792" y="6096000"/>
            <a:ext cx="8305800" cy="381000"/>
          </a:xfrm>
        </p:spPr>
        <p:txBody>
          <a:bodyPr/>
          <a:lstStyle/>
          <a:p>
            <a:pPr marL="0" indent="0">
              <a:buNone/>
            </a:pPr>
            <a:r>
              <a:rPr lang="el-GR" sz="1200" i="1" dirty="0" smtClean="0"/>
              <a:t>Πηγή</a:t>
            </a:r>
            <a:r>
              <a:rPr lang="en-US" sz="1200" i="1" dirty="0" smtClean="0"/>
              <a:t>: </a:t>
            </a:r>
            <a:r>
              <a:rPr lang="en-US" sz="1200" dirty="0"/>
              <a:t>FRED: NETEXP, GDP, RBUSBIS</a:t>
            </a:r>
          </a:p>
        </p:txBody>
      </p:sp>
      <p:pic>
        <p:nvPicPr>
          <p:cNvPr id="7170" name="Picture 2"/>
          <p:cNvPicPr>
            <a:picLocks noChangeAspect="1" noChangeArrowheads="1"/>
          </p:cNvPicPr>
          <p:nvPr/>
        </p:nvPicPr>
        <p:blipFill>
          <a:blip r:embed="rId3" cstate="print"/>
          <a:srcRect/>
          <a:stretch>
            <a:fillRect/>
          </a:stretch>
        </p:blipFill>
        <p:spPr bwMode="auto">
          <a:xfrm>
            <a:off x="1295400" y="2163571"/>
            <a:ext cx="6305550" cy="3780029"/>
          </a:xfrm>
          <a:prstGeom prst="rect">
            <a:avLst/>
          </a:prstGeom>
          <a:noFill/>
          <a:ln w="9525">
            <a:noFill/>
            <a:miter lim="800000"/>
            <a:headEnd/>
            <a:tailEnd/>
          </a:ln>
        </p:spPr>
      </p:pic>
    </p:spTree>
    <p:extLst>
      <p:ext uri="{BB962C8B-B14F-4D97-AF65-F5344CB8AC3E}">
        <p14:creationId xmlns:p14="http://schemas.microsoft.com/office/powerpoint/2010/main" xmlns="" val="955317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19.5 </a:t>
            </a:r>
            <a:r>
              <a:rPr lang="el-GR" sz="2800" dirty="0">
                <a:latin typeface="+mj-lt"/>
              </a:rPr>
              <a:t>Σταθερές συναλλαγματικές ισοτιμίες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1 </a:t>
            </a:r>
            <a:r>
              <a:rPr lang="el-GR" sz="2800" dirty="0">
                <a:latin typeface="+mj-lt"/>
              </a:rPr>
              <a:t>από</a:t>
            </a:r>
            <a:r>
              <a:rPr lang="en-IN" sz="2800" dirty="0">
                <a:latin typeface="+mj-lt"/>
              </a:rPr>
              <a:t> 2)</a:t>
            </a:r>
            <a:endParaRPr lang="en-US" sz="2800" dirty="0">
              <a:latin typeface="+mj-lt"/>
            </a:endParaRPr>
          </a:p>
        </p:txBody>
      </p:sp>
      <p:sp>
        <p:nvSpPr>
          <p:cNvPr id="4" name="Content Placeholder 3"/>
          <p:cNvSpPr>
            <a:spLocks noGrp="1"/>
          </p:cNvSpPr>
          <p:nvPr>
            <p:ph idx="1"/>
          </p:nvPr>
        </p:nvSpPr>
        <p:spPr>
          <a:xfrm>
            <a:off x="457200" y="1143000"/>
            <a:ext cx="8229600" cy="5486400"/>
          </a:xfrm>
        </p:spPr>
        <p:txBody>
          <a:bodyPr/>
          <a:lstStyle/>
          <a:p>
            <a:r>
              <a:rPr lang="el-GR" sz="2000" dirty="0">
                <a:ea typeface="ヒラギノ角ゴ Pro W3" pitchFamily="-84" charset="-128"/>
              </a:rPr>
              <a:t>Ορισμένες χώρες προσδένουν το νόμισμά τους με το δολάριο.</a:t>
            </a:r>
          </a:p>
          <a:p>
            <a:r>
              <a:rPr lang="el-GR" sz="2000" dirty="0">
                <a:ea typeface="ヒラギノ角ゴ Pro W3" pitchFamily="-84" charset="-128"/>
              </a:rPr>
              <a:t>Ορισμένες χώρες λειτουργούν σε καθεστώς διολισθαίνουσας πρόσδεσης, μεταβαίνοντας αργά προς έναν στόχο συναλλαγματικής ισοτιμίας.</a:t>
            </a:r>
          </a:p>
          <a:p>
            <a:r>
              <a:rPr lang="el-GR" sz="2000" dirty="0">
                <a:ea typeface="ヒラギノ角ゴ Pro W3" pitchFamily="-84" charset="-128"/>
              </a:rPr>
              <a:t>Το Ευρωπαϊκό Νομισματικό Σύστημα (E M S) καθόριζε τις διακυμάνσεις των συναλλαγματικών ισοτιμιών εντός της Ευρωπαϊκής Ένωσης από το 1978 και το 1998.</a:t>
            </a:r>
          </a:p>
          <a:p>
            <a:r>
              <a:rPr lang="el-GR" sz="2000" dirty="0">
                <a:ea typeface="ヒラギノ角ゴ Pro W3" pitchFamily="-84" charset="-128"/>
              </a:rPr>
              <a:t>Στο EMS, οι χώρες μέλη συμφώνησαν να διατηρήσουν τη συναλλαγματική τους ισοτιμία σε σχέση με τα άλλα νομίσματα του συστήματος εντός στενών ορίων ή περιοχών γύρω από μια κεντρική ισοτιμία - μια δεδομένη τιμή για τη συναλλαγματική ισοτιμία.</a:t>
            </a:r>
          </a:p>
          <a:p>
            <a:r>
              <a:rPr lang="el-GR" sz="2000" dirty="0">
                <a:ea typeface="ヒラギノ角ゴ Pro W3" pitchFamily="-84" charset="-128"/>
              </a:rPr>
              <a:t>Από την 1η Ιανουαρίου 1999, ορισμένες από αυτές τις ευρωπαϊκές χώρες υιοθέτησαν ένα κοινό νόμισμα, το ευρώ </a:t>
            </a:r>
            <a:endParaRPr lang="en-US" sz="2000" dirty="0">
              <a:ea typeface="ヒラギノ角ゴ Pro W3" pitchFamily="-84" charset="-128"/>
            </a:endParaRPr>
          </a:p>
        </p:txBody>
      </p:sp>
    </p:spTree>
    <p:extLst>
      <p:ext uri="{BB962C8B-B14F-4D97-AF65-F5344CB8AC3E}">
        <p14:creationId xmlns:p14="http://schemas.microsoft.com/office/powerpoint/2010/main" xmlns="" val="2063376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it-IT" sz="2800" dirty="0">
                <a:latin typeface="+mj-lt"/>
              </a:rPr>
              <a:t>19.5 </a:t>
            </a:r>
            <a:r>
              <a:rPr lang="el-GR" sz="2800" dirty="0">
                <a:latin typeface="+mj-lt"/>
              </a:rPr>
              <a:t>Σταθερές συναλλαγματικές ισοτιμίες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l-GR" sz="2800" dirty="0">
                <a:latin typeface="+mj-lt"/>
              </a:rPr>
              <a:t>2</a:t>
            </a:r>
            <a:r>
              <a:rPr lang="en-IN" sz="2800" dirty="0">
                <a:latin typeface="+mj-lt"/>
              </a:rPr>
              <a:t> </a:t>
            </a:r>
            <a:r>
              <a:rPr lang="el-GR" sz="2800" dirty="0">
                <a:latin typeface="+mj-lt"/>
              </a:rPr>
              <a:t>από</a:t>
            </a:r>
            <a:r>
              <a:rPr lang="en-IN" sz="2800" dirty="0">
                <a:latin typeface="+mj-lt"/>
              </a:rPr>
              <a:t> 2) </a:t>
            </a:r>
            <a:endParaRPr lang="en-US" sz="2800" dirty="0">
              <a:latin typeface="+mj-lt"/>
            </a:endParaRPr>
          </a:p>
        </p:txBody>
      </p:sp>
      <p:sp>
        <p:nvSpPr>
          <p:cNvPr id="4" name="Content Placeholder 3"/>
          <p:cNvSpPr>
            <a:spLocks noGrp="1"/>
          </p:cNvSpPr>
          <p:nvPr>
            <p:ph idx="1"/>
          </p:nvPr>
        </p:nvSpPr>
        <p:spPr>
          <a:xfrm>
            <a:off x="457200" y="1027496"/>
            <a:ext cx="8229600" cy="344104"/>
          </a:xfrm>
        </p:spPr>
        <p:txBody>
          <a:bodyPr/>
          <a:lstStyle/>
          <a:p>
            <a:r>
              <a:rPr lang="el-GR" sz="2000" dirty="0">
                <a:ea typeface="ヒラギノ角ゴ Pro W3" pitchFamily="-84" charset="-128"/>
              </a:rPr>
              <a:t>Θυμηθείτε τη συνθήκη ισοτιμίας επιτοκίων</a:t>
            </a:r>
            <a:r>
              <a:rPr lang="en-IN" sz="2000" dirty="0">
                <a:ea typeface="ヒラギノ角ゴ Pro W3" pitchFamily="-84" charset="-128"/>
              </a:rPr>
              <a:t>:</a:t>
            </a:r>
            <a:endParaRPr lang="en-US" sz="2000" dirty="0">
              <a:ea typeface="ヒラギノ角ゴ Pro W3" pitchFamily="-84" charset="-128"/>
            </a:endParaRPr>
          </a:p>
        </p:txBody>
      </p:sp>
      <mc:AlternateContent xmlns:mc="http://schemas.openxmlformats.org/markup-compatibility/2006">
        <mc:Choice xmlns:a14="http://schemas.microsoft.com/office/drawing/2010/main" xmlns="" Requires="a14">
          <p:sp>
            <p:nvSpPr>
              <p:cNvPr id="7" name="Object 6"/>
              <p:cNvSpPr txBox="1"/>
              <p:nvPr/>
            </p:nvSpPr>
            <p:spPr>
              <a:xfrm>
                <a:off x="3335267" y="1371600"/>
                <a:ext cx="2454417" cy="777233"/>
              </a:xfrm>
              <a:prstGeom prst="rect">
                <a:avLst/>
              </a:prstGeom>
            </p:spPr>
            <p:txBody>
              <a:bodyPr>
                <a:normAutofit fontScale="85000" lnSpcReduction="10000"/>
              </a:bodyPr>
              <a:lstStyle/>
              <a:p>
                <a:pPr/>
                <a14:m>
                  <m:oMathPara xmlns:m="http://schemas.openxmlformats.org/officeDocument/2006/math">
                    <m:oMathParaPr>
                      <m:jc m:val="left"/>
                    </m:oMathParaPr>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den>
                          </m:f>
                        </m:e>
                      </m:d>
                    </m:oMath>
                  </m:oMathPara>
                </a14:m>
                <a:endParaRPr lang="en-US" dirty="0"/>
              </a:p>
            </p:txBody>
          </p:sp>
        </mc:Choice>
        <mc:Fallback>
          <p:sp>
            <p:nvSpPr>
              <p:cNvPr id="7" name="Object 6"/>
              <p:cNvSpPr txBox="1">
                <a:spLocks noRot="1" noChangeAspect="1" noMove="1" noResize="1" noEditPoints="1" noAdjustHandles="1" noChangeArrowheads="1" noChangeShapeType="1" noTextEdit="1"/>
              </p:cNvSpPr>
              <p:nvPr/>
            </p:nvSpPr>
            <p:spPr>
              <a:xfrm>
                <a:off x="3335267" y="1371600"/>
                <a:ext cx="2454417" cy="777233"/>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57200" y="2342449"/>
            <a:ext cx="6324600" cy="400751"/>
          </a:xfrm>
        </p:spPr>
        <p:txBody>
          <a:bodyPr/>
          <a:lstStyle/>
          <a:p>
            <a:r>
              <a:rPr lang="el-GR" sz="2000" dirty="0">
                <a:ea typeface="ヒラギノ角ゴ Pro W3" pitchFamily="-84" charset="-128"/>
              </a:rPr>
              <a:t>Αν η χώρα προσδέσει </a:t>
            </a:r>
            <a:r>
              <a:rPr lang="el-GR" sz="2000" dirty="0" smtClean="0">
                <a:ea typeface="ヒラギノ角ゴ Pro W3" pitchFamily="-84" charset="-128"/>
              </a:rPr>
              <a:t>την ισοτιμία </a:t>
            </a:r>
            <a:r>
              <a:rPr lang="el-GR" sz="2000" dirty="0">
                <a:ea typeface="ヒラギノ角ゴ Pro W3" pitchFamily="-84" charset="-128"/>
              </a:rPr>
              <a:t>της, ώστε</a:t>
            </a:r>
            <a:endParaRPr lang="en-IN" sz="2000" dirty="0"/>
          </a:p>
        </p:txBody>
      </p:sp>
      <mc:AlternateContent xmlns:mc="http://schemas.openxmlformats.org/markup-compatibility/2006">
        <mc:Choice xmlns:a14="http://schemas.microsoft.com/office/drawing/2010/main" xmlns="" Requires="a14">
          <p:sp>
            <p:nvSpPr>
              <p:cNvPr id="11" name="Object 10"/>
              <p:cNvSpPr txBox="1"/>
              <p:nvPr/>
            </p:nvSpPr>
            <p:spPr>
              <a:xfrm>
                <a:off x="6933843" y="2329772"/>
                <a:ext cx="762357" cy="353287"/>
              </a:xfrm>
              <a:prstGeom prst="rect">
                <a:avLst/>
              </a:prstGeom>
            </p:spPr>
            <p:txBody>
              <a:bodyPr>
                <a:normAutofit fontScale="77500" lnSpcReduction="20000"/>
              </a:bodyPr>
              <a:lstStyle/>
              <a:p>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r>
                        <a:rPr lang="en-US" i="1">
                          <a:solidFill>
                            <a:srgbClr val="000000"/>
                          </a:solidFill>
                          <a:latin typeface="Cambria Math" panose="02040503050406030204" pitchFamily="18" charset="0"/>
                        </a:rPr>
                        <m:t>=</m:t>
                      </m:r>
                      <m:acc>
                        <m:accPr>
                          <m:chr m:val="̄"/>
                          <m:ctrlPr>
                            <a:rPr lang="en-US" i="1">
                              <a:solidFill>
                                <a:srgbClr val="000000"/>
                              </a:solidFill>
                              <a:latin typeface="Cambria Math" panose="02040503050406030204" pitchFamily="18" charset="0"/>
                            </a:rPr>
                          </m:ctrlPr>
                        </m:accPr>
                        <m:e>
                          <m:r>
                            <a:rPr lang="en-US" i="1">
                              <a:solidFill>
                                <a:srgbClr val="000000"/>
                              </a:solidFill>
                              <a:latin typeface="Cambria Math" panose="02040503050406030204" pitchFamily="18" charset="0"/>
                            </a:rPr>
                            <m:t>𝐸</m:t>
                          </m:r>
                        </m:e>
                      </m:acc>
                      <m:r>
                        <a:rPr lang="en-US" i="1">
                          <a:solidFill>
                            <a:srgbClr val="000000"/>
                          </a:solidFill>
                          <a:latin typeface="Cambria Math" panose="02040503050406030204" pitchFamily="18" charset="0"/>
                        </a:rPr>
                        <m:t>,</m:t>
                      </m:r>
                    </m:oMath>
                  </m:oMathPara>
                </a14:m>
                <a:endParaRPr lang="en-US" dirty="0"/>
              </a:p>
            </p:txBody>
          </p:sp>
        </mc:Choice>
        <mc:Fallback>
          <p:sp>
            <p:nvSpPr>
              <p:cNvPr id="11" name="Object 10"/>
              <p:cNvSpPr txBox="1">
                <a:spLocks noRot="1" noChangeAspect="1" noMove="1" noResize="1" noEditPoints="1" noAdjustHandles="1" noChangeArrowheads="1" noChangeShapeType="1" noTextEdit="1"/>
              </p:cNvSpPr>
              <p:nvPr/>
            </p:nvSpPr>
            <p:spPr>
              <a:xfrm>
                <a:off x="6933843" y="2329772"/>
                <a:ext cx="762357" cy="353287"/>
              </a:xfrm>
              <a:prstGeom prst="rect">
                <a:avLst/>
              </a:prstGeom>
              <a:blipFill>
                <a:blip r:embed="rId4" cstate="print"/>
                <a:stretch>
                  <a:fillRect/>
                </a:stretch>
              </a:blipFill>
            </p:spPr>
            <p:txBody>
              <a:bodyPr/>
              <a:lstStyle/>
              <a:p>
                <a:r>
                  <a:rPr lang="en-US">
                    <a:noFill/>
                  </a:rPr>
                  <a:t> </a:t>
                </a:r>
              </a:p>
            </p:txBody>
          </p:sp>
        </mc:Fallback>
      </mc:AlternateContent>
      <p:sp>
        <p:nvSpPr>
          <p:cNvPr id="3" name="Content Placeholder 2"/>
          <p:cNvSpPr>
            <a:spLocks noGrp="1"/>
          </p:cNvSpPr>
          <p:nvPr>
            <p:ph idx="15"/>
          </p:nvPr>
        </p:nvSpPr>
        <p:spPr>
          <a:xfrm>
            <a:off x="457200" y="2914650"/>
            <a:ext cx="8229600" cy="742950"/>
          </a:xfrm>
        </p:spPr>
        <p:txBody>
          <a:bodyPr/>
          <a:lstStyle/>
          <a:p>
            <a:pPr marL="266700" indent="0">
              <a:buNone/>
            </a:pPr>
            <a:r>
              <a:rPr lang="el-GR" sz="2000" dirty="0" smtClean="0">
                <a:ea typeface="ヒラギノ角ゴ Pro W3" pitchFamily="-84" charset="-128"/>
              </a:rPr>
              <a:t>που </a:t>
            </a:r>
            <a:r>
              <a:rPr lang="el-GR" sz="2000" dirty="0">
                <a:ea typeface="ヒラギノ角ゴ Pro W3" pitchFamily="-84" charset="-128"/>
              </a:rPr>
              <a:t>είναι επίσης η αναμενόμενη μελλοντική συναλλαγματική ισοτιμία, τότε η σχέση επιτοκίων γίνεται</a:t>
            </a:r>
            <a:r>
              <a:rPr lang="en-US" sz="2000" dirty="0">
                <a:ea typeface="ヒラギノ角ゴ Pro W3" pitchFamily="-84" charset="-128"/>
              </a:rPr>
              <a:t>:</a:t>
            </a:r>
            <a:endParaRPr lang="en-IN" sz="2000" dirty="0"/>
          </a:p>
        </p:txBody>
      </p:sp>
      <mc:AlternateContent xmlns:mc="http://schemas.openxmlformats.org/markup-compatibility/2006">
        <mc:Choice xmlns:a14="http://schemas.microsoft.com/office/drawing/2010/main" xmlns="" Requires="a14">
          <p:sp>
            <p:nvSpPr>
              <p:cNvPr id="12" name="Object 11"/>
              <p:cNvSpPr txBox="1"/>
              <p:nvPr/>
            </p:nvSpPr>
            <p:spPr>
              <a:xfrm>
                <a:off x="2938585" y="3629111"/>
                <a:ext cx="3266830" cy="544471"/>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oMath>
                  </m:oMathPara>
                </a14:m>
                <a:endParaRPr lang="en-US" dirty="0"/>
              </a:p>
            </p:txBody>
          </p:sp>
        </mc:Choice>
        <mc:Fallback>
          <p:sp>
            <p:nvSpPr>
              <p:cNvPr id="12" name="Object 11"/>
              <p:cNvSpPr txBox="1">
                <a:spLocks noRot="1" noChangeAspect="1" noMove="1" noResize="1" noEditPoints="1" noAdjustHandles="1" noChangeArrowheads="1" noChangeShapeType="1" noTextEdit="1"/>
              </p:cNvSpPr>
              <p:nvPr/>
            </p:nvSpPr>
            <p:spPr>
              <a:xfrm>
                <a:off x="2938585" y="3629111"/>
                <a:ext cx="3266830" cy="544471"/>
              </a:xfrm>
              <a:prstGeom prst="rect">
                <a:avLst/>
              </a:prstGeom>
              <a:blipFill>
                <a:blip r:embed="rId5" cstate="print"/>
                <a:stretch>
                  <a:fillRect/>
                </a:stretch>
              </a:blipFill>
            </p:spPr>
            <p:txBody>
              <a:bodyPr/>
              <a:lstStyle/>
              <a:p>
                <a:r>
                  <a:rPr lang="en-US">
                    <a:noFill/>
                  </a:rPr>
                  <a:t> </a:t>
                </a:r>
              </a:p>
            </p:txBody>
          </p:sp>
        </mc:Fallback>
      </mc:AlternateContent>
      <p:sp>
        <p:nvSpPr>
          <p:cNvPr id="6" name="Content Placeholder 5"/>
          <p:cNvSpPr>
            <a:spLocks noGrp="1"/>
          </p:cNvSpPr>
          <p:nvPr>
            <p:ph idx="14"/>
          </p:nvPr>
        </p:nvSpPr>
        <p:spPr>
          <a:xfrm>
            <a:off x="457200" y="4257675"/>
            <a:ext cx="8229600" cy="1838325"/>
          </a:xfrm>
        </p:spPr>
        <p:txBody>
          <a:bodyPr/>
          <a:lstStyle/>
          <a:p>
            <a:pPr>
              <a:spcBef>
                <a:spcPts val="1800"/>
              </a:spcBef>
            </a:pPr>
            <a:r>
              <a:rPr lang="el-GR" sz="2000" i="1" dirty="0">
                <a:ea typeface="ヒラギノ角ゴ Pro W3" pitchFamily="-84" charset="-128"/>
              </a:rPr>
              <a:t>Με σταθερή συναλλαγματική ισοτιμία και τέλεια κινητικότητα κεφαλαίων, το εγχώριο επιτόκιο πρέπει να είναι ίσο με το ξένο επιτόκιο.</a:t>
            </a:r>
          </a:p>
          <a:p>
            <a:pPr>
              <a:spcBef>
                <a:spcPts val="1800"/>
              </a:spcBef>
            </a:pPr>
            <a:r>
              <a:rPr lang="el-GR" sz="2000" i="1" dirty="0">
                <a:ea typeface="ヒラギノ角ゴ Pro W3" pitchFamily="-84" charset="-128"/>
              </a:rPr>
              <a:t>Με σταθερές συναλλαγματικές ισοτιμίες, η κεντρική τράπεζα εγκαταλείπει τη νομισματική πολιτική ως μέσο πολιτικής</a:t>
            </a:r>
            <a:endParaRPr lang="en-US" sz="2000" dirty="0">
              <a:ea typeface="ヒラギノ角ゴ Pro W3" pitchFamily="-84" charset="-128"/>
            </a:endParaRPr>
          </a:p>
        </p:txBody>
      </p:sp>
    </p:spTree>
    <p:extLst>
      <p:ext uri="{BB962C8B-B14F-4D97-AF65-F5344CB8AC3E}">
        <p14:creationId xmlns:p14="http://schemas.microsoft.com/office/powerpoint/2010/main" xmlns="" val="3088238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l-GR" sz="2800" dirty="0">
                <a:latin typeface="+mj-lt"/>
              </a:rPr>
              <a:t>ΠΛΑΙΣΙΟ ΕΠΙΚΕΝΤΡΩΣΗΣ</a:t>
            </a:r>
            <a:r>
              <a:rPr lang="en-IN" sz="2800" dirty="0">
                <a:latin typeface="+mj-lt"/>
              </a:rPr>
              <a:t>: </a:t>
            </a:r>
            <a:r>
              <a:rPr lang="el-GR" sz="2800" dirty="0">
                <a:latin typeface="+mj-lt"/>
              </a:rPr>
              <a:t>Επανένωση της Γερμανίας, επιτόκια και ΕΝΣ</a:t>
            </a:r>
            <a:endParaRPr lang="en-US" sz="2800" dirty="0">
              <a:latin typeface="+mj-lt"/>
            </a:endParaRPr>
          </a:p>
        </p:txBody>
      </p:sp>
      <p:sp>
        <p:nvSpPr>
          <p:cNvPr id="4" name="Content Placeholder 3"/>
          <p:cNvSpPr>
            <a:spLocks noGrp="1"/>
          </p:cNvSpPr>
          <p:nvPr>
            <p:ph idx="1"/>
          </p:nvPr>
        </p:nvSpPr>
        <p:spPr>
          <a:xfrm>
            <a:off x="457200" y="1811382"/>
            <a:ext cx="8229600" cy="1236618"/>
          </a:xfrm>
        </p:spPr>
        <p:txBody>
          <a:bodyPr/>
          <a:lstStyle/>
          <a:p>
            <a:pPr marL="285750" indent="-285750">
              <a:spcBef>
                <a:spcPts val="600"/>
              </a:spcBef>
            </a:pPr>
            <a:r>
              <a:rPr lang="el-GR" dirty="0">
                <a:ea typeface="Verdana" panose="020B0604030504040204" pitchFamily="34" charset="0"/>
                <a:cs typeface="Verdana" panose="020B0604030504040204" pitchFamily="34" charset="0"/>
              </a:rPr>
              <a:t>Η επανένωση της Γερμανίας το 1990 οδήγησε σε μεγάλες αυξήσεις στη ζήτηση και στα επιτόκια στη Γερμανία.</a:t>
            </a:r>
          </a:p>
          <a:p>
            <a:pPr marL="285750" indent="-285750">
              <a:spcBef>
                <a:spcPts val="600"/>
              </a:spcBef>
            </a:pPr>
            <a:r>
              <a:rPr lang="el-GR" dirty="0">
                <a:ea typeface="Verdana" panose="020B0604030504040204" pitchFamily="34" charset="0"/>
                <a:cs typeface="Verdana" panose="020B0604030504040204" pitchFamily="34" charset="0"/>
              </a:rPr>
              <a:t>Για να παραμείνουν στο καθεστώς σταθερών συναλλαγματικών ισοτιμιών του </a:t>
            </a:r>
            <a:r>
              <a:rPr lang="el-GR" dirty="0" smtClean="0">
                <a:ea typeface="Verdana" panose="020B0604030504040204" pitchFamily="34" charset="0"/>
                <a:cs typeface="Verdana" panose="020B0604030504040204" pitchFamily="34" charset="0"/>
              </a:rPr>
              <a:t>EMS</a:t>
            </a:r>
            <a:r>
              <a:rPr lang="el-GR" dirty="0">
                <a:ea typeface="Verdana" panose="020B0604030504040204" pitchFamily="34" charset="0"/>
                <a:cs typeface="Verdana" panose="020B0604030504040204" pitchFamily="34" charset="0"/>
              </a:rPr>
              <a:t>, τα άλλα ευρωπαϊκά μέλη έπρεπε να </a:t>
            </a:r>
            <a:r>
              <a:rPr lang="el-GR" dirty="0" smtClean="0">
                <a:ea typeface="Verdana" panose="020B0604030504040204" pitchFamily="34" charset="0"/>
                <a:cs typeface="Verdana" panose="020B0604030504040204" pitchFamily="34" charset="0"/>
              </a:rPr>
              <a:t>ευθυγραμμιστούν με </a:t>
            </a:r>
            <a:r>
              <a:rPr lang="el-GR" dirty="0">
                <a:ea typeface="Verdana" panose="020B0604030504040204" pitchFamily="34" charset="0"/>
                <a:cs typeface="Verdana" panose="020B0604030504040204" pitchFamily="34" charset="0"/>
              </a:rPr>
              <a:t>τα γερμανικά επιτόκια, οδηγώντας σε μείωση της παραγωγής τους.</a:t>
            </a:r>
            <a:endParaRPr lang="en-US" dirty="0">
              <a:ea typeface="Verdana" panose="020B0604030504040204" pitchFamily="34" charset="0"/>
              <a:cs typeface="Verdana" panose="020B0604030504040204" pitchFamily="34" charset="0"/>
            </a:endParaRPr>
          </a:p>
        </p:txBody>
      </p:sp>
      <p:sp>
        <p:nvSpPr>
          <p:cNvPr id="5" name="Content Placeholder 4"/>
          <p:cNvSpPr>
            <a:spLocks noGrp="1"/>
          </p:cNvSpPr>
          <p:nvPr>
            <p:ph idx="13"/>
          </p:nvPr>
        </p:nvSpPr>
        <p:spPr>
          <a:xfrm>
            <a:off x="456384" y="1143000"/>
            <a:ext cx="8229600" cy="609600"/>
          </a:xfrm>
        </p:spPr>
        <p:txBody>
          <a:bodyPr/>
          <a:lstStyle/>
          <a:p>
            <a:pPr marL="0" indent="0">
              <a:buNone/>
            </a:pPr>
            <a:r>
              <a:rPr lang="el-GR" sz="1800" b="1" dirty="0">
                <a:ea typeface="Verdana" panose="020B0604030504040204" pitchFamily="34" charset="0"/>
                <a:cs typeface="Verdana" panose="020B0604030504040204" pitchFamily="34" charset="0"/>
              </a:rPr>
              <a:t>Πίνακας</a:t>
            </a:r>
            <a:r>
              <a:rPr lang="en-US" sz="1800" b="1" dirty="0">
                <a:ea typeface="Verdana" panose="020B0604030504040204" pitchFamily="34" charset="0"/>
                <a:cs typeface="Verdana" panose="020B0604030504040204" pitchFamily="34" charset="0"/>
              </a:rPr>
              <a:t> 1 </a:t>
            </a:r>
            <a:r>
              <a:rPr lang="el-GR" sz="1800" dirty="0">
                <a:ea typeface="Verdana" panose="020B0604030504040204" pitchFamily="34" charset="0"/>
                <a:cs typeface="Verdana" panose="020B0604030504040204" pitchFamily="34" charset="0"/>
              </a:rPr>
              <a:t>Επιτόκια, Πληθωρισμός</a:t>
            </a:r>
            <a:r>
              <a:rPr lang="en-US" sz="1800" dirty="0">
                <a:ea typeface="Verdana" panose="020B0604030504040204" pitchFamily="34" charset="0"/>
                <a:cs typeface="Verdana" panose="020B0604030504040204" pitchFamily="34" charset="0"/>
              </a:rPr>
              <a:t>, </a:t>
            </a:r>
            <a:r>
              <a:rPr lang="el-GR" sz="1800" dirty="0">
                <a:ea typeface="Verdana" panose="020B0604030504040204" pitchFamily="34" charset="0"/>
                <a:cs typeface="Verdana" panose="020B0604030504040204" pitchFamily="34" charset="0"/>
              </a:rPr>
              <a:t>και αύξηση προϊόντος μετά την επανένωση της Γερμανίας</a:t>
            </a:r>
            <a:r>
              <a:rPr lang="en-US" sz="1800" dirty="0">
                <a:ea typeface="Verdana" panose="020B0604030504040204" pitchFamily="34" charset="0"/>
                <a:cs typeface="Verdana" panose="020B0604030504040204" pitchFamily="34" charset="0"/>
              </a:rPr>
              <a:t>: </a:t>
            </a:r>
            <a:r>
              <a:rPr lang="el-GR" sz="1800" dirty="0">
                <a:ea typeface="Verdana" panose="020B0604030504040204" pitchFamily="34" charset="0"/>
                <a:cs typeface="Verdana" panose="020B0604030504040204" pitchFamily="34" charset="0"/>
              </a:rPr>
              <a:t>Γερμανία, </a:t>
            </a:r>
            <a:r>
              <a:rPr lang="el-GR" sz="1800" dirty="0" smtClean="0">
                <a:ea typeface="Verdana" panose="020B0604030504040204" pitchFamily="34" charset="0"/>
                <a:cs typeface="Verdana" panose="020B0604030504040204" pitchFamily="34" charset="0"/>
              </a:rPr>
              <a:t>Γαλλία </a:t>
            </a:r>
            <a:r>
              <a:rPr lang="el-GR" sz="1800" dirty="0">
                <a:ea typeface="Verdana" panose="020B0604030504040204" pitchFamily="34" charset="0"/>
                <a:cs typeface="Verdana" panose="020B0604030504040204" pitchFamily="34" charset="0"/>
              </a:rPr>
              <a:t>και Βέλγιο,</a:t>
            </a:r>
            <a:r>
              <a:rPr lang="en-US" sz="1800" dirty="0">
                <a:ea typeface="Verdana" panose="020B0604030504040204" pitchFamily="34" charset="0"/>
                <a:cs typeface="Verdana" panose="020B0604030504040204" pitchFamily="34" charset="0"/>
              </a:rPr>
              <a:t> </a:t>
            </a:r>
            <a:r>
              <a:rPr lang="en-US" sz="1800" dirty="0" smtClean="0">
                <a:ea typeface="Verdana" panose="020B0604030504040204" pitchFamily="34" charset="0"/>
                <a:cs typeface="Verdana" panose="020B0604030504040204" pitchFamily="34" charset="0"/>
              </a:rPr>
              <a:t>1990</a:t>
            </a:r>
            <a:r>
              <a:rPr lang="el-GR" sz="1800" dirty="0" smtClean="0">
                <a:ea typeface="Verdana" panose="020B0604030504040204" pitchFamily="34" charset="0"/>
                <a:cs typeface="Verdana" panose="020B0604030504040204" pitchFamily="34" charset="0"/>
              </a:rPr>
              <a:t>-</a:t>
            </a:r>
            <a:r>
              <a:rPr lang="en-US" sz="1800" dirty="0" smtClean="0">
                <a:ea typeface="Verdana" panose="020B0604030504040204" pitchFamily="34" charset="0"/>
                <a:cs typeface="Verdana" panose="020B0604030504040204" pitchFamily="34" charset="0"/>
              </a:rPr>
              <a:t>1992</a:t>
            </a:r>
            <a:endParaRPr lang="en-US" sz="1800" dirty="0">
              <a:ea typeface="Verdana" panose="020B0604030504040204" pitchFamily="34" charset="0"/>
              <a:cs typeface="Verdana" panose="020B0604030504040204" pitchFamily="34" charset="0"/>
            </a:endParaRPr>
          </a:p>
        </p:txBody>
      </p:sp>
      <p:sp>
        <p:nvSpPr>
          <p:cNvPr id="3" name="Content Placeholder 2"/>
          <p:cNvSpPr>
            <a:spLocks noGrp="1"/>
          </p:cNvSpPr>
          <p:nvPr>
            <p:ph sz="quarter" idx="14"/>
          </p:nvPr>
        </p:nvSpPr>
        <p:spPr>
          <a:xfrm>
            <a:off x="457200" y="6019800"/>
            <a:ext cx="8229600" cy="304800"/>
          </a:xfrm>
        </p:spPr>
        <p:txBody>
          <a:bodyPr/>
          <a:lstStyle/>
          <a:p>
            <a:pPr marL="0" indent="0">
              <a:spcBef>
                <a:spcPts val="600"/>
              </a:spcBef>
              <a:buNone/>
            </a:pPr>
            <a:r>
              <a:rPr lang="el-GR" sz="1200" i="1" dirty="0" smtClean="0"/>
              <a:t>Πηγή</a:t>
            </a:r>
            <a:r>
              <a:rPr lang="en-IN" sz="1200" i="1" dirty="0" smtClean="0"/>
              <a:t>: </a:t>
            </a:r>
            <a:r>
              <a:rPr lang="en-IN" sz="1200" spc="-200" dirty="0"/>
              <a:t>O E C </a:t>
            </a:r>
            <a:r>
              <a:rPr lang="en-IN" sz="1200" dirty="0"/>
              <a:t>D Economic Outlook.</a:t>
            </a:r>
          </a:p>
        </p:txBody>
      </p:sp>
      <p:pic>
        <p:nvPicPr>
          <p:cNvPr id="8194" name="Picture 2"/>
          <p:cNvPicPr>
            <a:picLocks noChangeAspect="1" noChangeArrowheads="1"/>
          </p:cNvPicPr>
          <p:nvPr/>
        </p:nvPicPr>
        <p:blipFill>
          <a:blip r:embed="rId3" cstate="print"/>
          <a:srcRect/>
          <a:stretch>
            <a:fillRect/>
          </a:stretch>
        </p:blipFill>
        <p:spPr bwMode="auto">
          <a:xfrm>
            <a:off x="1600200" y="3200400"/>
            <a:ext cx="6080344" cy="2726599"/>
          </a:xfrm>
          <a:prstGeom prst="rect">
            <a:avLst/>
          </a:prstGeom>
          <a:noFill/>
          <a:ln w="9525">
            <a:noFill/>
            <a:miter lim="800000"/>
            <a:headEnd/>
            <a:tailEnd/>
          </a:ln>
        </p:spPr>
      </p:pic>
    </p:spTree>
    <p:extLst>
      <p:ext uri="{BB962C8B-B14F-4D97-AF65-F5344CB8AC3E}">
        <p14:creationId xmlns:p14="http://schemas.microsoft.com/office/powerpoint/2010/main" xmlns="" val="705279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l-GR" sz="2800" dirty="0">
                <a:latin typeface="+mj-lt"/>
              </a:rPr>
              <a:t>ΠΑΡΑΡΤΗΜΑ</a:t>
            </a:r>
            <a:r>
              <a:rPr lang="en-IN" sz="2800" dirty="0">
                <a:latin typeface="+mj-lt"/>
              </a:rPr>
              <a:t>: </a:t>
            </a:r>
            <a:r>
              <a:rPr lang="el-GR" sz="2800" dirty="0">
                <a:latin typeface="+mj-lt"/>
              </a:rPr>
              <a:t>Σταθερές συναλλαγματικές ισοτιμίες, επιτόκια και κινητικότητα κεφαλαίου</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1 </a:t>
            </a:r>
            <a:r>
              <a:rPr lang="el-GR" sz="2800" dirty="0">
                <a:latin typeface="+mj-lt"/>
              </a:rPr>
              <a:t>από</a:t>
            </a:r>
            <a:r>
              <a:rPr lang="en-IN" sz="2800" dirty="0">
                <a:latin typeface="+mj-lt"/>
              </a:rPr>
              <a:t> 3)</a:t>
            </a:r>
            <a:endParaRPr lang="en-US" sz="2800" dirty="0">
              <a:latin typeface="+mj-lt"/>
            </a:endParaRPr>
          </a:p>
        </p:txBody>
      </p:sp>
      <p:sp>
        <p:nvSpPr>
          <p:cNvPr id="4" name="Content Placeholder 3"/>
          <p:cNvSpPr>
            <a:spLocks noGrp="1"/>
          </p:cNvSpPr>
          <p:nvPr>
            <p:ph idx="1"/>
          </p:nvPr>
        </p:nvSpPr>
        <p:spPr>
          <a:xfrm>
            <a:off x="457200" y="1647826"/>
            <a:ext cx="8229600" cy="352424"/>
          </a:xfrm>
        </p:spPr>
        <p:txBody>
          <a:bodyPr/>
          <a:lstStyle/>
          <a:p>
            <a:pPr marL="0" indent="0">
              <a:buNone/>
            </a:pPr>
            <a:r>
              <a:rPr lang="el-GR" sz="2000" b="1" dirty="0"/>
              <a:t>Σχήμα</a:t>
            </a:r>
            <a:r>
              <a:rPr lang="en-US" sz="2000" b="1" dirty="0"/>
              <a:t> 1 </a:t>
            </a:r>
            <a:r>
              <a:rPr lang="el-GR" sz="2000" dirty="0"/>
              <a:t>Ισολογισμός της Κεντρικής Τράπεζας</a:t>
            </a:r>
            <a:endParaRPr lang="en-US" sz="2000" dirty="0"/>
          </a:p>
        </p:txBody>
      </p:sp>
      <p:sp>
        <p:nvSpPr>
          <p:cNvPr id="5" name="Content Placeholder 4"/>
          <p:cNvSpPr>
            <a:spLocks noGrp="1"/>
          </p:cNvSpPr>
          <p:nvPr>
            <p:ph idx="13"/>
          </p:nvPr>
        </p:nvSpPr>
        <p:spPr>
          <a:xfrm>
            <a:off x="457200" y="3575447"/>
            <a:ext cx="8229600" cy="615553"/>
          </a:xfrm>
        </p:spPr>
        <p:txBody>
          <a:bodyPr>
            <a:noAutofit/>
          </a:bodyPr>
          <a:lstStyle/>
          <a:p>
            <a:pPr marL="0" indent="0">
              <a:buNone/>
            </a:pPr>
            <a:r>
              <a:rPr lang="el-GR" sz="2000" b="1" dirty="0"/>
              <a:t>Απεικόνιση</a:t>
            </a:r>
            <a:r>
              <a:rPr lang="en-US" sz="2000" b="1" dirty="0"/>
              <a:t> 2 </a:t>
            </a:r>
            <a:r>
              <a:rPr lang="el-GR" sz="2000" dirty="0"/>
              <a:t>Ισολογισμός της Κεντρικής Τράπεζας μετά από Λειτουργία Ανοιχτής Αγοράς και Προκληθείσα Παρέμβαση στην Αγορά Συναλλάγματος</a:t>
            </a:r>
            <a:endParaRPr lang="en-US" sz="2000" dirty="0"/>
          </a:p>
        </p:txBody>
      </p:sp>
      <p:pic>
        <p:nvPicPr>
          <p:cNvPr id="9218" name="Picture 2"/>
          <p:cNvPicPr>
            <a:picLocks noChangeAspect="1" noChangeArrowheads="1"/>
          </p:cNvPicPr>
          <p:nvPr/>
        </p:nvPicPr>
        <p:blipFill>
          <a:blip r:embed="rId3" cstate="print"/>
          <a:srcRect/>
          <a:stretch>
            <a:fillRect/>
          </a:stretch>
        </p:blipFill>
        <p:spPr bwMode="auto">
          <a:xfrm>
            <a:off x="2614613" y="2105025"/>
            <a:ext cx="3914775" cy="1323975"/>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2195513" y="4667250"/>
            <a:ext cx="4752975" cy="1123950"/>
          </a:xfrm>
          <a:prstGeom prst="rect">
            <a:avLst/>
          </a:prstGeom>
          <a:noFill/>
          <a:ln w="9525">
            <a:noFill/>
            <a:miter lim="800000"/>
            <a:headEnd/>
            <a:tailEnd/>
          </a:ln>
        </p:spPr>
      </p:pic>
    </p:spTree>
    <p:extLst>
      <p:ext uri="{BB962C8B-B14F-4D97-AF65-F5344CB8AC3E}">
        <p14:creationId xmlns:p14="http://schemas.microsoft.com/office/powerpoint/2010/main" xmlns="" val="4115553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l-GR" sz="2800" dirty="0">
                <a:latin typeface="+mj-lt"/>
              </a:rPr>
              <a:t>ΠΑΡΑΡΤΗΜΑ</a:t>
            </a:r>
            <a:r>
              <a:rPr lang="en-IN" sz="2800" dirty="0">
                <a:latin typeface="+mj-lt"/>
              </a:rPr>
              <a:t>: </a:t>
            </a:r>
            <a:r>
              <a:rPr lang="el-GR" sz="2800" dirty="0">
                <a:latin typeface="+mj-lt"/>
              </a:rPr>
              <a:t>Σταθερές συναλλαγματικές ισοτιμίες, επιτόκια και κινητικότητα κεφαλαίου</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l-GR" sz="2800" dirty="0">
                <a:latin typeface="+mj-lt"/>
              </a:rPr>
              <a:t>2</a:t>
            </a:r>
            <a:r>
              <a:rPr lang="en-IN" sz="2800" dirty="0">
                <a:latin typeface="+mj-lt"/>
              </a:rPr>
              <a:t> </a:t>
            </a:r>
            <a:r>
              <a:rPr lang="el-GR" sz="2800" dirty="0">
                <a:latin typeface="+mj-lt"/>
              </a:rPr>
              <a:t>από</a:t>
            </a:r>
            <a:r>
              <a:rPr lang="en-IN" sz="2800" dirty="0">
                <a:latin typeface="+mj-lt"/>
              </a:rPr>
              <a:t> 3)</a:t>
            </a:r>
            <a:endParaRPr lang="en-US" sz="2800" dirty="0">
              <a:latin typeface="+mj-lt"/>
            </a:endParaRPr>
          </a:p>
        </p:txBody>
      </p:sp>
      <p:sp>
        <p:nvSpPr>
          <p:cNvPr id="4" name="Content Placeholder 3"/>
          <p:cNvSpPr>
            <a:spLocks noGrp="1"/>
          </p:cNvSpPr>
          <p:nvPr>
            <p:ph idx="1"/>
          </p:nvPr>
        </p:nvSpPr>
        <p:spPr>
          <a:xfrm>
            <a:off x="457200" y="1676400"/>
            <a:ext cx="8229600" cy="3885679"/>
          </a:xfrm>
        </p:spPr>
        <p:txBody>
          <a:bodyPr>
            <a:noAutofit/>
          </a:bodyPr>
          <a:lstStyle/>
          <a:p>
            <a:pPr marL="285750" indent="-285750"/>
            <a:r>
              <a:rPr lang="el-GR" sz="2200" dirty="0"/>
              <a:t>Υπό σταθερές συναλλαγματικές ισοτιμίες και τέλεια κινητικότητα κεφαλαίων, το μόνο αποτέλεσμα της λειτουργίας της ανοιχτής αγοράς είναι να αλλάξει η σύνθεση του ισολογισμού της κεντρικής τράπεζας αλλά όχι η νομισματική βάση ούτε το επιτόκιο.</a:t>
            </a:r>
          </a:p>
          <a:p>
            <a:pPr marL="285750" indent="-285750"/>
            <a:r>
              <a:rPr lang="el-GR" sz="2200" dirty="0"/>
              <a:t>Με ατελή κινητικότητα κεφαλαίων, τα καθαρά αποτελέσματα της αρχικής λειτουργίας ανοικτής αγοράς και των επόμενων συναλλαγματικών παρεμβάσεων, θα είναι πιθανά μια αύξηση της νομισματικής βάσης· μείωση του εγχώριου επιτοκίου· αύξηση των ομολόγων της κεντρικής τράπεζας· και κάποια απώλεια σε αποθέματα ξένου συναλλάγματος </a:t>
            </a:r>
            <a:endParaRPr lang="en-US" sz="2200" dirty="0"/>
          </a:p>
        </p:txBody>
      </p:sp>
    </p:spTree>
    <p:extLst>
      <p:ext uri="{BB962C8B-B14F-4D97-AF65-F5344CB8AC3E}">
        <p14:creationId xmlns:p14="http://schemas.microsoft.com/office/powerpoint/2010/main" xmlns="" val="373935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2662"/>
          </a:xfrm>
        </p:spPr>
        <p:txBody>
          <a:bodyPr wrap="square">
            <a:spAutoFit/>
          </a:bodyPr>
          <a:lstStyle/>
          <a:p>
            <a:r>
              <a:rPr lang="el-GR" sz="2800" dirty="0">
                <a:latin typeface="+mj-lt"/>
              </a:rPr>
              <a:t>ΠΑΡΑΡΤΗΜΑ</a:t>
            </a:r>
            <a:r>
              <a:rPr lang="en-IN" sz="2800" dirty="0">
                <a:latin typeface="+mj-lt"/>
              </a:rPr>
              <a:t>: </a:t>
            </a:r>
            <a:r>
              <a:rPr lang="el-GR" sz="2800" dirty="0">
                <a:latin typeface="+mj-lt"/>
              </a:rPr>
              <a:t>Σταθερές συναλλαγματικές ισοτιμίες, επιτόκια και κινητικότητα κεφαλαίου</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l-GR" sz="2800" dirty="0">
                <a:latin typeface="+mj-lt"/>
              </a:rPr>
              <a:t>3</a:t>
            </a:r>
            <a:r>
              <a:rPr lang="en-IN" sz="2800" dirty="0">
                <a:latin typeface="+mj-lt"/>
              </a:rPr>
              <a:t> </a:t>
            </a:r>
            <a:r>
              <a:rPr lang="el-GR" sz="2800" dirty="0">
                <a:latin typeface="+mj-lt"/>
              </a:rPr>
              <a:t>από</a:t>
            </a:r>
            <a:r>
              <a:rPr lang="en-IN" sz="2800" dirty="0">
                <a:latin typeface="+mj-lt"/>
              </a:rPr>
              <a:t> 3)</a:t>
            </a:r>
            <a:endParaRPr lang="en-US" sz="2800" dirty="0">
              <a:latin typeface="+mj-lt"/>
            </a:endParaRPr>
          </a:p>
        </p:txBody>
      </p:sp>
      <p:sp>
        <p:nvSpPr>
          <p:cNvPr id="4" name="Content Placeholder 3"/>
          <p:cNvSpPr>
            <a:spLocks noGrp="1"/>
          </p:cNvSpPr>
          <p:nvPr>
            <p:ph idx="1"/>
          </p:nvPr>
        </p:nvSpPr>
        <p:spPr>
          <a:xfrm>
            <a:off x="457200" y="1524000"/>
            <a:ext cx="8229600" cy="4114800"/>
          </a:xfrm>
        </p:spPr>
        <p:txBody>
          <a:bodyPr/>
          <a:lstStyle/>
          <a:p>
            <a:pPr marL="285750" indent="-285750"/>
            <a:r>
              <a:rPr lang="el-GR" sz="2200" dirty="0"/>
              <a:t>Με ατελή κινητικότητα κεφαλαίων, μια χώρα έχει κάποια ελευθερία μεταβολής του εγχώριου επιτοκίου διατηρώντας παράλληλα τη συναλλαγματική της ισοτιμία.</a:t>
            </a:r>
          </a:p>
          <a:p>
            <a:pPr marL="285750" indent="-285750"/>
            <a:r>
              <a:rPr lang="el-GR" sz="2200" dirty="0"/>
              <a:t>Αυτή η ελευθερία εξαρτάται από: </a:t>
            </a:r>
          </a:p>
          <a:p>
            <a:pPr marL="684213" indent="-398463">
              <a:buFont typeface="Verdana" panose="020B0604030504040204" pitchFamily="34" charset="0"/>
              <a:buChar char="−"/>
            </a:pPr>
            <a:r>
              <a:rPr lang="el-GR" sz="2200" dirty="0"/>
              <a:t>τον βαθμό ανάπτυξης των αγορών χρήματος της και την προθυμία των εγχώριων και ξένων επενδυτών να στρέφονται μεταξύ εγχώριων περιουσιακών στοιχείων και ξένων περιουσιακών στοιχείων </a:t>
            </a:r>
          </a:p>
          <a:p>
            <a:pPr marL="684213" indent="-398463">
              <a:buFont typeface="Verdana" panose="020B0604030504040204" pitchFamily="34" charset="0"/>
              <a:buChar char="−"/>
            </a:pPr>
            <a:r>
              <a:rPr lang="el-GR" sz="2200" dirty="0"/>
              <a:t>Τον βαθμό των ελέγχων κεφαλαίου</a:t>
            </a:r>
            <a:endParaRPr lang="en-US" sz="2200" dirty="0"/>
          </a:p>
          <a:p>
            <a:pPr marL="684213" indent="-398463">
              <a:buFont typeface="Verdana" panose="020B0604030504040204" pitchFamily="34" charset="0"/>
              <a:buChar char="−"/>
            </a:pPr>
            <a:r>
              <a:rPr lang="el-GR" sz="2200" dirty="0"/>
              <a:t>Την ποσότητα των αποθεμάτων ξένου συναλλάγματος που διατηρεί.</a:t>
            </a:r>
            <a:endParaRPr lang="en-US" sz="2200" dirty="0"/>
          </a:p>
        </p:txBody>
      </p:sp>
    </p:spTree>
    <p:extLst>
      <p:ext uri="{BB962C8B-B14F-4D97-AF65-F5344CB8AC3E}">
        <p14:creationId xmlns:p14="http://schemas.microsoft.com/office/powerpoint/2010/main" xmlns="" val="188826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53998"/>
          </a:xfrm>
        </p:spPr>
        <p:txBody>
          <a:bodyPr wrap="square">
            <a:spAutoFit/>
          </a:bodyPr>
          <a:lstStyle/>
          <a:p>
            <a:r>
              <a:rPr lang="el-GR" sz="3600" dirty="0">
                <a:latin typeface="+mj-lt"/>
              </a:rPr>
              <a:t>Σχεδιάγραμμα Κεφαλαίου</a:t>
            </a:r>
            <a:r>
              <a:rPr lang="en-US" sz="3600" dirty="0">
                <a:latin typeface="+mj-lt"/>
              </a:rPr>
              <a:t> 19</a:t>
            </a:r>
          </a:p>
        </p:txBody>
      </p:sp>
      <p:sp>
        <p:nvSpPr>
          <p:cNvPr id="3" name="Content Placeholder 2"/>
          <p:cNvSpPr>
            <a:spLocks noGrp="1"/>
          </p:cNvSpPr>
          <p:nvPr>
            <p:ph idx="1"/>
          </p:nvPr>
        </p:nvSpPr>
        <p:spPr>
          <a:xfrm>
            <a:off x="457200" y="771053"/>
            <a:ext cx="8229600" cy="3177793"/>
          </a:xfrm>
        </p:spPr>
        <p:txBody>
          <a:bodyPr wrap="square">
            <a:spAutoFit/>
          </a:bodyPr>
          <a:lstStyle/>
          <a:p>
            <a:pPr marL="0" indent="0">
              <a:buNone/>
              <a:defRPr/>
            </a:pPr>
            <a:r>
              <a:rPr lang="el-GR" sz="2400" b="1" kern="0" dirty="0">
                <a:ea typeface="ヒラギノ角ゴ Pro W3" pitchFamily="-84" charset="-128"/>
              </a:rPr>
              <a:t>Προϊόν Επιτόκιο και Συναλλαγματική Ισοτιμία</a:t>
            </a:r>
            <a:endParaRPr lang="en-US" sz="2400" kern="0" dirty="0">
              <a:ea typeface="ヒラギノ角ゴ Pro W3" pitchFamily="-84" charset="-128"/>
            </a:endParaRPr>
          </a:p>
          <a:p>
            <a:pPr marL="1714500" indent="-1714500">
              <a:buNone/>
              <a:defRPr/>
            </a:pPr>
            <a:r>
              <a:rPr lang="en-US" sz="2400" b="1" kern="0" dirty="0">
                <a:solidFill>
                  <a:schemeClr val="bg2"/>
                </a:solidFill>
                <a:ea typeface="ヒラギノ角ゴ Pro W3" pitchFamily="-84" charset="-128"/>
              </a:rPr>
              <a:t>19.1</a:t>
            </a:r>
            <a:r>
              <a:rPr lang="en-US" sz="2400" kern="0" dirty="0">
                <a:ea typeface="ヒラギノ角ゴ Pro W3" pitchFamily="-84" charset="-128"/>
              </a:rPr>
              <a:t> </a:t>
            </a:r>
            <a:r>
              <a:rPr lang="el-GR" sz="2400" kern="0" dirty="0">
                <a:ea typeface="ヒラギノ角ゴ Pro W3" pitchFamily="-84" charset="-128"/>
              </a:rPr>
              <a:t>Ισορροπία στην Αγορά Αγαθών</a:t>
            </a:r>
            <a:endParaRPr lang="en-US" sz="2400" kern="0" dirty="0">
              <a:ea typeface="ヒラギノ角ゴ Pro W3" pitchFamily="-84" charset="-128"/>
            </a:endParaRPr>
          </a:p>
          <a:p>
            <a:pPr marL="1714500" indent="-1714500">
              <a:buNone/>
              <a:defRPr/>
            </a:pPr>
            <a:r>
              <a:rPr lang="en-US" sz="2400" b="1" kern="0" dirty="0">
                <a:solidFill>
                  <a:schemeClr val="bg2"/>
                </a:solidFill>
                <a:ea typeface="ヒラギノ角ゴ Pro W3" pitchFamily="-84" charset="-128"/>
              </a:rPr>
              <a:t>19.2</a:t>
            </a:r>
            <a:r>
              <a:rPr lang="en-US" sz="2400" kern="0" dirty="0">
                <a:ea typeface="ヒラギノ角ゴ Pro W3" pitchFamily="-84" charset="-128"/>
              </a:rPr>
              <a:t> </a:t>
            </a:r>
            <a:r>
              <a:rPr lang="el-GR" sz="2400" kern="0" dirty="0">
                <a:ea typeface="ヒラギノ角ゴ Pro W3" pitchFamily="-84" charset="-128"/>
              </a:rPr>
              <a:t>Ισορροπία στις Αγορές Χρήματος</a:t>
            </a:r>
            <a:endParaRPr lang="en-US" sz="2400" kern="0" dirty="0">
              <a:ea typeface="ヒラギノ角ゴ Pro W3" pitchFamily="-84" charset="-128"/>
            </a:endParaRPr>
          </a:p>
          <a:p>
            <a:pPr marL="1714500" indent="-1714500">
              <a:buNone/>
              <a:defRPr/>
            </a:pPr>
            <a:r>
              <a:rPr lang="en-US" sz="2400" b="1" kern="0" dirty="0">
                <a:solidFill>
                  <a:schemeClr val="bg2"/>
                </a:solidFill>
                <a:ea typeface="ヒラギノ角ゴ Pro W3" pitchFamily="-84" charset="-128"/>
              </a:rPr>
              <a:t>19.3</a:t>
            </a:r>
            <a:r>
              <a:rPr lang="en-US" sz="2400" kern="0" dirty="0">
                <a:ea typeface="ヒラギノ角ゴ Pro W3" pitchFamily="-84" charset="-128"/>
              </a:rPr>
              <a:t> </a:t>
            </a:r>
            <a:r>
              <a:rPr lang="el-GR" sz="2400" kern="0" dirty="0">
                <a:ea typeface="ヒラギノ角ゴ Pro W3" pitchFamily="-84" charset="-128"/>
              </a:rPr>
              <a:t>Συνδυάζοντας τις αγορές αγαθών και χρήματος</a:t>
            </a:r>
            <a:endParaRPr lang="en-US" sz="2400" kern="0" dirty="0">
              <a:ea typeface="ヒラギノ角ゴ Pro W3" pitchFamily="-84" charset="-128"/>
            </a:endParaRPr>
          </a:p>
          <a:p>
            <a:pPr marL="1714500" indent="-1714500">
              <a:buNone/>
              <a:defRPr/>
            </a:pPr>
            <a:r>
              <a:rPr lang="en-US" sz="2400" b="1" kern="0" dirty="0">
                <a:solidFill>
                  <a:schemeClr val="bg2"/>
                </a:solidFill>
                <a:ea typeface="ヒラギノ角ゴ Pro W3" pitchFamily="-84" charset="-128"/>
              </a:rPr>
              <a:t>19.4</a:t>
            </a:r>
            <a:r>
              <a:rPr lang="en-US" sz="2400" b="1" kern="0" dirty="0">
                <a:ea typeface="ヒラギノ角ゴ Pro W3" pitchFamily="-84" charset="-128"/>
              </a:rPr>
              <a:t> </a:t>
            </a:r>
            <a:r>
              <a:rPr lang="el-GR" sz="2400" kern="0" dirty="0">
                <a:ea typeface="ヒラギノ角ゴ Pro W3" pitchFamily="-84" charset="-128"/>
              </a:rPr>
              <a:t>Οι επιπτώσεις της πολιτικής σε μια ανοιχτή οικονομία</a:t>
            </a:r>
            <a:endParaRPr lang="en-US" sz="2400" kern="0" dirty="0">
              <a:ea typeface="ヒラギノ角ゴ Pro W3" pitchFamily="-84" charset="-128"/>
            </a:endParaRPr>
          </a:p>
          <a:p>
            <a:pPr marL="1714500" indent="-1714500">
              <a:buNone/>
              <a:defRPr/>
            </a:pPr>
            <a:r>
              <a:rPr lang="en-US" sz="2400" b="1" kern="0" dirty="0">
                <a:solidFill>
                  <a:schemeClr val="bg2"/>
                </a:solidFill>
                <a:ea typeface="ヒラギノ角ゴ Pro W3" pitchFamily="-84" charset="-128"/>
              </a:rPr>
              <a:t>19.5 </a:t>
            </a:r>
            <a:r>
              <a:rPr lang="el-GR" sz="2400" kern="0" dirty="0">
                <a:ea typeface="ヒラギノ角ゴ Pro W3" pitchFamily="-84" charset="-128"/>
              </a:rPr>
              <a:t>Σταθερές συναλλαγματικές ισοτιμίες</a:t>
            </a:r>
            <a:endParaRPr lang="en-US" sz="2400" kern="0" dirty="0">
              <a:ea typeface="ヒラギノ角ゴ Pro W3" pitchFamily="-84" charset="-128"/>
            </a:endParaRPr>
          </a:p>
        </p:txBody>
      </p:sp>
      <p:sp>
        <p:nvSpPr>
          <p:cNvPr id="4" name="Content Placeholder 3"/>
          <p:cNvSpPr>
            <a:spLocks noGrp="1"/>
          </p:cNvSpPr>
          <p:nvPr>
            <p:ph idx="13"/>
          </p:nvPr>
        </p:nvSpPr>
        <p:spPr>
          <a:xfrm>
            <a:off x="457200" y="4138136"/>
            <a:ext cx="8229600" cy="738664"/>
          </a:xfrm>
        </p:spPr>
        <p:txBody>
          <a:bodyPr>
            <a:noAutofit/>
          </a:bodyPr>
          <a:lstStyle/>
          <a:p>
            <a:pPr marL="2057400" indent="-2057400">
              <a:buNone/>
            </a:pPr>
            <a:r>
              <a:rPr lang="el-GR" sz="2400" b="1" kern="0" dirty="0">
                <a:solidFill>
                  <a:schemeClr val="bg2"/>
                </a:solidFill>
                <a:ea typeface="ヒラギノ角ゴ Pro W3" pitchFamily="-84" charset="-128"/>
              </a:rPr>
              <a:t>ΠΑΡΑΡΤΗΜΑ</a:t>
            </a:r>
            <a:r>
              <a:rPr lang="en-US" sz="2400" kern="0" dirty="0">
                <a:ea typeface="ヒラギノ角ゴ Pro W3" pitchFamily="-84" charset="-128"/>
              </a:rPr>
              <a:t>	</a:t>
            </a:r>
            <a:r>
              <a:rPr lang="el-GR" sz="2400" kern="0" dirty="0">
                <a:ea typeface="ヒラギノ角ゴ Pro W3" pitchFamily="-84" charset="-128"/>
              </a:rPr>
              <a:t>Σταθερές συναλλαγματικές ισοτιμίες, επιτόκια και κινητικότητα κεφαλαίου</a:t>
            </a:r>
            <a:endParaRPr lang="en-US" sz="2400" kern="0" dirty="0">
              <a:ea typeface="ヒラギノ角ゴ Pro W3" pitchFamily="-84" charset="-128"/>
            </a:endParaRPr>
          </a:p>
        </p:txBody>
      </p:sp>
    </p:spTree>
    <p:extLst>
      <p:ext uri="{BB962C8B-B14F-4D97-AF65-F5344CB8AC3E}">
        <p14:creationId xmlns:p14="http://schemas.microsoft.com/office/powerpoint/2010/main" xmlns="" val="899576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154" y="74652"/>
            <a:ext cx="8230646" cy="553998"/>
          </a:xfrm>
        </p:spPr>
        <p:txBody>
          <a:bodyPr wrap="square">
            <a:spAutoFit/>
          </a:bodyPr>
          <a:lstStyle/>
          <a:p>
            <a:r>
              <a:rPr lang="en-US" sz="3600" dirty="0">
                <a:latin typeface="+mj-lt"/>
              </a:rPr>
              <a:t>Copyright</a:t>
            </a:r>
            <a:endParaRPr lang="en-US" sz="3600" b="0" dirty="0">
              <a:latin typeface="+mj-lt"/>
            </a:endParaRPr>
          </a:p>
        </p:txBody>
      </p:sp>
      <p:pic>
        <p:nvPicPr>
          <p:cNvPr id="7" name="Graphic 6" descr="Warning">
            <a:extLst>
              <a:ext uri="{FF2B5EF4-FFF2-40B4-BE49-F238E27FC236}">
                <a16:creationId xmlns:a16="http://schemas.microsoft.com/office/drawing/2014/main" xmlns="" id="{C06FB2D2-3F36-42C9-A5A6-B6234DC54C96}"/>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493574" y="2338447"/>
            <a:ext cx="1240235" cy="1391851"/>
          </a:xfrm>
          <a:prstGeom prst="rect">
            <a:avLst/>
          </a:prstGeom>
        </p:spPr>
      </p:pic>
      <p:sp>
        <p:nvSpPr>
          <p:cNvPr id="8" name="Text Placeholder 1">
            <a:extLst>
              <a:ext uri="{FF2B5EF4-FFF2-40B4-BE49-F238E27FC236}">
                <a16:creationId xmlns:a16="http://schemas.microsoft.com/office/drawing/2014/main" xmlns="" id="{AD5FAE7B-F718-4307-B112-AD6256157E8F}"/>
              </a:ext>
            </a:extLst>
          </p:cNvPr>
          <p:cNvSpPr txBox="1">
            <a:spLocks/>
          </p:cNvSpPr>
          <p:nvPr/>
        </p:nvSpPr>
        <p:spPr>
          <a:xfrm>
            <a:off x="1819274" y="1894227"/>
            <a:ext cx="6858001" cy="2770875"/>
          </a:xfrm>
          <a:prstGeom prst="rect">
            <a:avLst/>
          </a:prstGeom>
        </p:spPr>
        <p:style>
          <a:lnRef idx="2">
            <a:schemeClr val="dk1"/>
          </a:lnRef>
          <a:fillRef idx="1">
            <a:schemeClr val="lt1"/>
          </a:fillRef>
          <a:effectRef idx="0">
            <a:schemeClr val="dk1"/>
          </a:effectRef>
          <a:fontRef idx="minor">
            <a:schemeClr val="dk1"/>
          </a:fontRef>
        </p:style>
        <p:txBody>
          <a:bodyPr vert="horz" lIns="182880" tIns="182880" rIns="182880" bIns="182880" rtlCol="0" anchor="ctr">
            <a:no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dk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dk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9pPr>
          </a:lstStyle>
          <a:p>
            <a:pPr marL="101600" indent="0">
              <a:buNone/>
            </a:pPr>
            <a:r>
              <a:rPr lang="el-GR" sz="1400" b="1" dirty="0" smtClean="0"/>
              <a:t>Αυτό το έργο προστατεύεται από τους νόμους περί πνευματικών δικαιωμάτων των Ηνωμένων Πολιτειών και παρέχεται αποκλειστικά για τη χρήση των εκπαιδευτών για τη διδασκαλία των μαθημάτων τους και την αξιολόγηση της μάθησης των μαθητών. Η διάδοση ή η πώληση οποιουδήποτε μέρους αυτού του έργου (συμπεριλαμβανομένου του Παγκόσμιου Ιστού) θα καταστρέψει την ακεραιότητα του έργου και δεν επιτρέπεται. Το έργο και το υλικό από αυτό δεν πρέπει ποτέ να διατίθενται στους μαθητές παρά μόνο από εκπαιδευτές που χρησιμοποιούν το συνοδευτικό κείμενο στις τάξεις τους. Όλοι οι αποδέκτες αυτής της εργασίας αναμένεται να συμμορφωθούν με αυτούς τους περιορισμούς και να τιμήσουν τους επιδιωκόμενους παιδαγωγικούς σκοπούς και τις ανάγκες άλλων εκπαιδευτών που βασίζονται σε αυτά τα υλικά.</a:t>
            </a:r>
            <a:endParaRPr lang="en-US" sz="1400" b="1" dirty="0"/>
          </a:p>
        </p:txBody>
      </p:sp>
    </p:spTree>
    <p:extLst>
      <p:ext uri="{BB962C8B-B14F-4D97-AF65-F5344CB8AC3E}">
        <p14:creationId xmlns:p14="http://schemas.microsoft.com/office/powerpoint/2010/main" xmlns="" val="334126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153400" cy="430887"/>
          </a:xfrm>
        </p:spPr>
        <p:txBody>
          <a:bodyPr wrap="square">
            <a:spAutoFit/>
          </a:bodyPr>
          <a:lstStyle/>
          <a:p>
            <a:r>
              <a:rPr lang="el-GR" sz="2800" dirty="0">
                <a:latin typeface="+mj-lt"/>
              </a:rPr>
              <a:t>Προϊόν, Επιτόκιο και Συναλλαγματική Ισοτιμία</a:t>
            </a:r>
            <a:endParaRPr lang="en-US" sz="2800" dirty="0">
              <a:latin typeface="+mj-lt"/>
            </a:endParaRPr>
          </a:p>
        </p:txBody>
      </p:sp>
      <p:sp>
        <p:nvSpPr>
          <p:cNvPr id="3" name="Content Placeholder 2"/>
          <p:cNvSpPr>
            <a:spLocks noGrp="1"/>
          </p:cNvSpPr>
          <p:nvPr>
            <p:ph idx="1"/>
          </p:nvPr>
        </p:nvSpPr>
        <p:spPr>
          <a:xfrm>
            <a:off x="457200" y="1219200"/>
            <a:ext cx="8229600" cy="4277962"/>
          </a:xfrm>
        </p:spPr>
        <p:txBody>
          <a:bodyPr wrap="square">
            <a:noAutofit/>
          </a:bodyPr>
          <a:lstStyle/>
          <a:p>
            <a:r>
              <a:rPr lang="el-GR" sz="2200" dirty="0">
                <a:ea typeface="ヒラギノ角ゴ Pro W3" pitchFamily="-84" charset="-128"/>
              </a:rPr>
              <a:t>Στο Κεφάλαιο 18, αντιμετωπίσαμε τη συναλλαγματική ισοτιμία ως ένα από τα μέσα πολιτικής που διαθέτει η κυβέρνηση.</a:t>
            </a:r>
          </a:p>
          <a:p>
            <a:r>
              <a:rPr lang="el-GR" sz="2200" dirty="0">
                <a:ea typeface="ヒラギノ角ゴ Pro W3" pitchFamily="-84" charset="-128"/>
              </a:rPr>
              <a:t>Η συναλλαγματική ισοτιμία δεν είναι μέσο πολιτικής, αλλά αντιθέτως καθορίζεται στην αγορά συναλλάγματος.</a:t>
            </a:r>
          </a:p>
          <a:p>
            <a:r>
              <a:rPr lang="el-GR" sz="2200" dirty="0">
                <a:ea typeface="ヒラギノ角ゴ Pro W3" pitchFamily="-84" charset="-128"/>
              </a:rPr>
              <a:t>Σε αυτό το κεφάλαιο, εξετάζουμε τις επιπτώσεις της ισορροπίας τόσο στην αγορά αγαθών, όσο και στις αγορές χρήματος, συμπεριλαμβανομένης της αγοράς συναλλάγματος.</a:t>
            </a:r>
          </a:p>
          <a:p>
            <a:r>
              <a:rPr lang="el-GR" sz="2200" dirty="0">
                <a:ea typeface="ヒラギノ角ゴ Pro W3" pitchFamily="-84" charset="-128"/>
              </a:rPr>
              <a:t>Το υπόδειγμα είναι μια επέκταση ανοιχτής οικονομίας του υποδείγματος </a:t>
            </a:r>
            <a:r>
              <a:rPr lang="el-GR" sz="2200" dirty="0" smtClean="0">
                <a:ea typeface="ヒラギノ角ゴ Pro W3" pitchFamily="-84" charset="-128"/>
              </a:rPr>
              <a:t>IS-LM </a:t>
            </a:r>
            <a:r>
              <a:rPr lang="el-GR" sz="2200" dirty="0">
                <a:ea typeface="ヒラギノ角ゴ Pro W3" pitchFamily="-84" charset="-128"/>
              </a:rPr>
              <a:t>και είναι γνωστό ως υπόδειγμα </a:t>
            </a:r>
            <a:r>
              <a:rPr lang="el-GR" sz="2200" dirty="0" err="1">
                <a:ea typeface="ヒラギノ角ゴ Pro W3" pitchFamily="-84" charset="-128"/>
              </a:rPr>
              <a:t>Mundell</a:t>
            </a:r>
            <a:r>
              <a:rPr lang="el-GR" sz="2200" dirty="0">
                <a:ea typeface="ヒラギノ角ゴ Pro W3" pitchFamily="-84" charset="-128"/>
              </a:rPr>
              <a:t>-</a:t>
            </a:r>
            <a:r>
              <a:rPr lang="el-GR" sz="2200" dirty="0" err="1">
                <a:ea typeface="ヒラギノ角ゴ Pro W3" pitchFamily="-84" charset="-128"/>
              </a:rPr>
              <a:t>Fleming</a:t>
            </a:r>
            <a:r>
              <a:rPr lang="el-GR" sz="2200" dirty="0">
                <a:ea typeface="ヒラギノ角ゴ Pro W3" pitchFamily="-84" charset="-128"/>
              </a:rPr>
              <a:t>.</a:t>
            </a:r>
            <a:r>
              <a:rPr lang="en-US" sz="2200" dirty="0">
                <a:ea typeface="ヒラギノ角ゴ Pro W3" pitchFamily="-84" charset="-128"/>
              </a:rPr>
              <a:t> </a:t>
            </a:r>
          </a:p>
        </p:txBody>
      </p:sp>
    </p:spTree>
    <p:extLst>
      <p:ext uri="{BB962C8B-B14F-4D97-AF65-F5344CB8AC3E}">
        <p14:creationId xmlns:p14="http://schemas.microsoft.com/office/powerpoint/2010/main" xmlns="" val="1177666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19.1 </a:t>
            </a:r>
            <a:r>
              <a:rPr lang="el-GR" sz="2800" dirty="0">
                <a:latin typeface="+mj-lt"/>
              </a:rPr>
              <a:t>Ισορροπία στην αγορά αγαθών</a:t>
            </a:r>
            <a:endParaRPr lang="en-US" sz="2800" dirty="0">
              <a:latin typeface="+mj-lt"/>
            </a:endParaRPr>
          </a:p>
        </p:txBody>
      </p:sp>
      <p:sp>
        <p:nvSpPr>
          <p:cNvPr id="4" name="Content Placeholder 3"/>
          <p:cNvSpPr>
            <a:spLocks noGrp="1"/>
          </p:cNvSpPr>
          <p:nvPr>
            <p:ph idx="1"/>
          </p:nvPr>
        </p:nvSpPr>
        <p:spPr>
          <a:xfrm>
            <a:off x="457200" y="990601"/>
            <a:ext cx="8229600" cy="380999"/>
          </a:xfrm>
        </p:spPr>
        <p:txBody>
          <a:bodyPr/>
          <a:lstStyle/>
          <a:p>
            <a:r>
              <a:rPr lang="el-GR" sz="2200" dirty="0">
                <a:ea typeface="ヒラギノ角ゴ Pro W3" pitchFamily="-84" charset="-128"/>
              </a:rPr>
              <a:t>Θυμηθείτε τη συνθήκη ισορροπίας από το Κεφάλαιο</a:t>
            </a:r>
            <a:r>
              <a:rPr lang="en-US" sz="2200" dirty="0">
                <a:ea typeface="ヒラギノ角ゴ Pro W3" pitchFamily="-84" charset="-128"/>
              </a:rPr>
              <a:t> 18:</a:t>
            </a:r>
          </a:p>
        </p:txBody>
      </p:sp>
      <mc:AlternateContent xmlns:mc="http://schemas.openxmlformats.org/markup-compatibility/2006">
        <mc:Choice xmlns:a14="http://schemas.microsoft.com/office/drawing/2010/main" xmlns="" Requires="a14">
          <p:sp>
            <p:nvSpPr>
              <p:cNvPr id="3" name="Object 2"/>
              <p:cNvSpPr txBox="1"/>
              <p:nvPr/>
            </p:nvSpPr>
            <p:spPr>
              <a:xfrm>
                <a:off x="2201256" y="1419372"/>
                <a:ext cx="4741488" cy="780951"/>
              </a:xfrm>
              <a:prstGeom prst="rect">
                <a:avLst/>
              </a:prstGeom>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𝑌</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𝐶</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𝑟</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𝐼𝑀</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num>
                        <m:den>
                          <m:r>
                            <a:rPr lang="en-US" i="1">
                              <a:solidFill>
                                <a:srgbClr val="000000"/>
                              </a:solidFill>
                              <a:latin typeface="Cambria Math" panose="02040503050406030204" pitchFamily="18" charset="0"/>
                            </a:rPr>
                            <m:t>𝜀</m:t>
                          </m:r>
                        </m:den>
                      </m:f>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𝑋</m:t>
                      </m:r>
                      <m:d>
                        <m:dPr>
                          <m:ctrlPr>
                            <a:rPr lang="en-US" i="1">
                              <a:solidFill>
                                <a:srgbClr val="000000"/>
                              </a:solidFill>
                              <a:latin typeface="Cambria Math" panose="02040503050406030204" pitchFamily="18" charset="0"/>
                            </a:rPr>
                          </m:ctrlPr>
                        </m:dPr>
                        <m:e>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oMath>
                    <m:oMath xmlns:m="http://schemas.openxmlformats.org/officeDocument/2006/math">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2201256" y="1419372"/>
                <a:ext cx="4741488" cy="780951"/>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47675" y="2438400"/>
            <a:ext cx="8229600" cy="381000"/>
          </a:xfrm>
        </p:spPr>
        <p:txBody>
          <a:bodyPr/>
          <a:lstStyle/>
          <a:p>
            <a:pPr marL="0" indent="266700">
              <a:buNone/>
            </a:pPr>
            <a:r>
              <a:rPr lang="el-GR" sz="2200" dirty="0" smtClean="0">
                <a:ea typeface="ヒラギノ角ゴ Pro W3" pitchFamily="-84" charset="-128"/>
              </a:rPr>
              <a:t>που </a:t>
            </a:r>
            <a:r>
              <a:rPr lang="el-GR" sz="2200" dirty="0">
                <a:ea typeface="ヒラギノ角ゴ Pro W3" pitchFamily="-84" charset="-128"/>
              </a:rPr>
              <a:t>μπορεί να εκφραστεί ως</a:t>
            </a:r>
            <a:r>
              <a:rPr lang="en-US" sz="2200" dirty="0">
                <a:ea typeface="ヒラギノ角ゴ Pro W3" pitchFamily="-84" charset="-128"/>
              </a:rPr>
              <a:t>:</a:t>
            </a:r>
            <a:endParaRPr lang="en-IN" sz="2200" dirty="0"/>
          </a:p>
        </p:txBody>
      </p:sp>
      <mc:AlternateContent xmlns:mc="http://schemas.openxmlformats.org/markup-compatibility/2006">
        <mc:Choice xmlns:a14="http://schemas.microsoft.com/office/drawing/2010/main" xmlns="" Requires="a14">
          <p:sp>
            <p:nvSpPr>
              <p:cNvPr id="8" name="Object 7"/>
              <p:cNvSpPr txBox="1"/>
              <p:nvPr/>
            </p:nvSpPr>
            <p:spPr>
              <a:xfrm>
                <a:off x="962663" y="2897775"/>
                <a:ext cx="7199623" cy="68580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𝑌</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𝐶</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𝑟</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𝑁𝑋</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19.1</m:t>
                          </m:r>
                        </m:e>
                      </m:d>
                    </m:oMath>
                  </m:oMathPara>
                </a14:m>
                <a:br>
                  <a:rPr lang="en-US" i="1" dirty="0">
                    <a:solidFill>
                      <a:srgbClr val="000000"/>
                    </a:solidFill>
                    <a:latin typeface="Cambria Math" panose="02040503050406030204" pitchFamily="18" charset="0"/>
                  </a:rPr>
                </a:br>
                <a:r>
                  <a:rPr lang="en-US" i="1" dirty="0">
                    <a:solidFill>
                      <a:srgbClr val="000000"/>
                    </a:solidFill>
                    <a:latin typeface="Cambria Math" panose="02040503050406030204" pitchFamily="18" charset="0"/>
                  </a:rPr>
                  <a:t>                </a:t>
                </a:r>
                <a14:m>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oMath>
                </a14:m>
                <a:endParaRPr lang="en-US" dirty="0"/>
              </a:p>
            </p:txBody>
          </p:sp>
        </mc:Choice>
        <mc:Fallback>
          <p:sp>
            <p:nvSpPr>
              <p:cNvPr id="8" name="Object 7"/>
              <p:cNvSpPr txBox="1">
                <a:spLocks noRot="1" noChangeAspect="1" noMove="1" noResize="1" noEditPoints="1" noAdjustHandles="1" noChangeArrowheads="1" noChangeShapeType="1" noTextEdit="1"/>
              </p:cNvSpPr>
              <p:nvPr/>
            </p:nvSpPr>
            <p:spPr>
              <a:xfrm>
                <a:off x="962663" y="2897775"/>
                <a:ext cx="7199623" cy="685800"/>
              </a:xfrm>
              <a:prstGeom prst="rect">
                <a:avLst/>
              </a:prstGeom>
              <a:blipFill>
                <a:blip r:embed="rId4" cstate="print"/>
                <a:stretch>
                  <a:fillRect/>
                </a:stretch>
              </a:blipFill>
            </p:spPr>
            <p:txBody>
              <a:bodyPr/>
              <a:lstStyle/>
              <a:p>
                <a:r>
                  <a:rPr lang="en-US">
                    <a:noFill/>
                  </a:rPr>
                  <a:t> </a:t>
                </a:r>
              </a:p>
            </p:txBody>
          </p:sp>
        </mc:Fallback>
      </mc:AlternateContent>
      <p:sp>
        <p:nvSpPr>
          <p:cNvPr id="6" name="Content Placeholder 5"/>
          <p:cNvSpPr>
            <a:spLocks noGrp="1"/>
          </p:cNvSpPr>
          <p:nvPr>
            <p:ph sz="quarter" idx="14"/>
          </p:nvPr>
        </p:nvSpPr>
        <p:spPr>
          <a:xfrm>
            <a:off x="457200" y="4038600"/>
            <a:ext cx="8229600" cy="1143000"/>
          </a:xfrm>
        </p:spPr>
        <p:txBody>
          <a:bodyPr/>
          <a:lstStyle/>
          <a:p>
            <a:r>
              <a:rPr lang="el-GR" sz="2200" dirty="0">
                <a:ea typeface="ヒラギノ角ゴ Pro W3" pitchFamily="-84" charset="-128"/>
              </a:rPr>
              <a:t>Εάν ε = E, τότε η ισορροπία στην αγορά αγαθών συνεπάγεται ότι το προϊόν εξαρτάται αρνητικά τόσο από το ονομαστικό επιτόκιο όσο και από την ονομαστική συναλλαγματική ισοτιμία:</a:t>
            </a:r>
            <a:endParaRPr lang="en-US" sz="2200" dirty="0">
              <a:ea typeface="ヒラギノ角ゴ Pro W3" pitchFamily="-84" charset="-128"/>
            </a:endParaRPr>
          </a:p>
        </p:txBody>
      </p:sp>
      <mc:AlternateContent xmlns:mc="http://schemas.openxmlformats.org/markup-compatibility/2006">
        <mc:Choice xmlns:a14="http://schemas.microsoft.com/office/drawing/2010/main" xmlns="" Requires="a14">
          <p:sp>
            <p:nvSpPr>
              <p:cNvPr id="11" name="Object 10"/>
              <p:cNvSpPr txBox="1"/>
              <p:nvPr/>
            </p:nvSpPr>
            <p:spPr>
              <a:xfrm>
                <a:off x="1359233" y="5247377"/>
                <a:ext cx="6565567" cy="859046"/>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𝑌</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𝐶</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𝑖</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𝑁𝑋</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𝐸</m:t>
                          </m:r>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19.2</m:t>
                          </m:r>
                        </m:e>
                      </m:d>
                    </m:oMath>
                  </m:oMathPara>
                </a14:m>
                <a:br>
                  <a:rPr lang="en-US" i="1" dirty="0">
                    <a:solidFill>
                      <a:srgbClr val="000000"/>
                    </a:solidFill>
                    <a:latin typeface="Cambria Math" panose="02040503050406030204" pitchFamily="18" charset="0"/>
                  </a:rPr>
                </a:br>
                <a:r>
                  <a:rPr lang="en-US" i="1" dirty="0">
                    <a:solidFill>
                      <a:srgbClr val="000000"/>
                    </a:solidFill>
                    <a:latin typeface="Cambria Math" panose="02040503050406030204" pitchFamily="18" charset="0"/>
                  </a:rPr>
                  <a:t>                </a:t>
                </a:r>
                <a14:m>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oMath>
                </a14:m>
                <a:endParaRPr lang="en-US" dirty="0"/>
              </a:p>
            </p:txBody>
          </p:sp>
        </mc:Choice>
        <mc:Fallback>
          <p:sp>
            <p:nvSpPr>
              <p:cNvPr id="11" name="Object 10"/>
              <p:cNvSpPr txBox="1">
                <a:spLocks noRot="1" noChangeAspect="1" noMove="1" noResize="1" noEditPoints="1" noAdjustHandles="1" noChangeArrowheads="1" noChangeShapeType="1" noTextEdit="1"/>
              </p:cNvSpPr>
              <p:nvPr/>
            </p:nvSpPr>
            <p:spPr>
              <a:xfrm>
                <a:off x="1359233" y="5247377"/>
                <a:ext cx="6565567" cy="859046"/>
              </a:xfrm>
              <a:prstGeom prst="rect">
                <a:avLst/>
              </a:prstGeom>
              <a:blipFill>
                <a:blip r:embed="rId5"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459126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it-IT" sz="2800" dirty="0">
                <a:latin typeface="+mj-lt"/>
              </a:rPr>
              <a:t>19.2 </a:t>
            </a:r>
            <a:r>
              <a:rPr lang="el-GR" sz="2800" dirty="0">
                <a:latin typeface="+mj-lt"/>
              </a:rPr>
              <a:t>Ισορροπία στις αγορές χρήματος</a:t>
            </a:r>
            <a:r>
              <a:rPr lang="it-IT" sz="2800" dirty="0">
                <a:latin typeface="+mj-lt"/>
              </a:rPr>
              <a:t> (1 </a:t>
            </a:r>
            <a:r>
              <a:rPr lang="el-GR" sz="2800" dirty="0">
                <a:latin typeface="+mj-lt"/>
              </a:rPr>
              <a:t>από</a:t>
            </a:r>
            <a:r>
              <a:rPr lang="it-IT" sz="2800" dirty="0">
                <a:latin typeface="+mj-lt"/>
              </a:rPr>
              <a:t> 2)</a:t>
            </a:r>
            <a:endParaRPr lang="en-US" sz="2800" dirty="0">
              <a:latin typeface="+mj-lt"/>
            </a:endParaRPr>
          </a:p>
        </p:txBody>
      </p:sp>
      <p:sp>
        <p:nvSpPr>
          <p:cNvPr id="4" name="Content Placeholder 3"/>
          <p:cNvSpPr>
            <a:spLocks noGrp="1"/>
          </p:cNvSpPr>
          <p:nvPr>
            <p:ph idx="1"/>
          </p:nvPr>
        </p:nvSpPr>
        <p:spPr>
          <a:xfrm>
            <a:off x="457200" y="1000125"/>
            <a:ext cx="8229600" cy="762000"/>
          </a:xfrm>
        </p:spPr>
        <p:txBody>
          <a:bodyPr/>
          <a:lstStyle/>
          <a:p>
            <a:r>
              <a:rPr lang="el-GR" sz="1800" dirty="0">
                <a:ea typeface="ヒラギノ角ゴ Pro W3" pitchFamily="-84" charset="-128"/>
              </a:rPr>
              <a:t>Θυμηθείτε τη σχέση του </a:t>
            </a:r>
            <a:r>
              <a:rPr lang="el-GR" sz="1800" dirty="0" smtClean="0">
                <a:ea typeface="ヒラギノ角ゴ Pro W3" pitchFamily="-84" charset="-128"/>
              </a:rPr>
              <a:t>αρμπιτράζ ή </a:t>
            </a:r>
            <a:r>
              <a:rPr lang="el-GR" sz="1800" dirty="0">
                <a:ea typeface="ヒラギノ角ゴ Pro W3" pitchFamily="-84" charset="-128"/>
              </a:rPr>
              <a:t>τη συνθήκη ισοτιμίας επιτοκίων από το Κεφάλαιο </a:t>
            </a:r>
            <a:r>
              <a:rPr lang="en-US" sz="1800" dirty="0">
                <a:ea typeface="ヒラギノ角ゴ Pro W3" pitchFamily="-84" charset="-128"/>
              </a:rPr>
              <a:t> 17:</a:t>
            </a:r>
          </a:p>
        </p:txBody>
      </p:sp>
      <mc:AlternateContent xmlns:mc="http://schemas.openxmlformats.org/markup-compatibility/2006">
        <mc:Choice xmlns:a14="http://schemas.microsoft.com/office/drawing/2010/main" xmlns="" Requires="a14">
          <p:sp>
            <p:nvSpPr>
              <p:cNvPr id="3" name="Object 2"/>
              <p:cNvSpPr txBox="1"/>
              <p:nvPr/>
            </p:nvSpPr>
            <p:spPr>
              <a:xfrm>
                <a:off x="2393704" y="1645920"/>
                <a:ext cx="4356591" cy="695419"/>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num>
                        <m:den>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den>
                      </m:f>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19.4</m:t>
                          </m:r>
                        </m:e>
                      </m:d>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2393704" y="1645920"/>
                <a:ext cx="4356591" cy="695419"/>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47675" y="2524125"/>
            <a:ext cx="8229600" cy="381000"/>
          </a:xfrm>
        </p:spPr>
        <p:txBody>
          <a:bodyPr/>
          <a:lstStyle/>
          <a:p>
            <a:r>
              <a:rPr lang="el-GR" sz="1800" dirty="0">
                <a:ea typeface="ヒラギノ角ゴ Pro W3" pitchFamily="-84" charset="-128"/>
              </a:rPr>
              <a:t>Υποθέτουμε ότι η αναμενόμενη μελλοντική συναλλαγματική ισοτιμία είναι δεδομένη, άρα,</a:t>
            </a:r>
            <a:endParaRPr lang="en-IN" sz="1800" dirty="0"/>
          </a:p>
        </p:txBody>
      </p:sp>
      <mc:AlternateContent xmlns:mc="http://schemas.openxmlformats.org/markup-compatibility/2006">
        <mc:Choice xmlns:a14="http://schemas.microsoft.com/office/drawing/2010/main" xmlns="" Requires="a14">
          <p:sp>
            <p:nvSpPr>
              <p:cNvPr id="7" name="Object 6"/>
              <p:cNvSpPr txBox="1"/>
              <p:nvPr/>
            </p:nvSpPr>
            <p:spPr>
              <a:xfrm>
                <a:off x="2467695" y="2971800"/>
                <a:ext cx="4208611" cy="674967"/>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𝐸</m:t>
                      </m:r>
                      <m:r>
                        <a:rPr lang="en-US" i="1" smtClean="0">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𝑖</m:t>
                          </m:r>
                        </m:num>
                        <m:den>
                          <m:r>
                            <a:rPr lang="en-US" i="1">
                              <a:solidFill>
                                <a:srgbClr val="000000"/>
                              </a:solidFill>
                              <a:latin typeface="Cambria Math" panose="02040503050406030204" pitchFamily="18" charset="0"/>
                            </a:rPr>
                            <m:t>1+</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𝑖</m:t>
                              </m:r>
                            </m:e>
                            <m:sup>
                              <m:r>
                                <a:rPr lang="en-US" i="1">
                                  <a:solidFill>
                                    <a:srgbClr val="000000"/>
                                  </a:solidFill>
                                  <a:latin typeface="Cambria Math" panose="02040503050406030204" pitchFamily="18" charset="0"/>
                                </a:rPr>
                                <m:t>∗</m:t>
                              </m:r>
                            </m:sup>
                          </m:sSup>
                        </m:den>
                      </m:f>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𝐸</m:t>
                          </m:r>
                        </m:e>
                        <m:sup>
                          <m:r>
                            <a:rPr lang="en-US" i="1">
                              <a:solidFill>
                                <a:srgbClr val="000000"/>
                              </a:solidFill>
                              <a:latin typeface="Cambria Math" panose="02040503050406030204" pitchFamily="18" charset="0"/>
                            </a:rPr>
                            <m:t>𝑒</m:t>
                          </m:r>
                        </m:sup>
                      </m:sSup>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19.5</m:t>
                          </m:r>
                        </m:e>
                      </m:d>
                    </m:oMath>
                  </m:oMathPara>
                </a14:m>
                <a:endParaRPr lang="en-US" dirty="0"/>
              </a:p>
            </p:txBody>
          </p:sp>
        </mc:Choice>
        <mc:Fallback>
          <p:sp>
            <p:nvSpPr>
              <p:cNvPr id="7" name="Object 6"/>
              <p:cNvSpPr txBox="1">
                <a:spLocks noRot="1" noChangeAspect="1" noMove="1" noResize="1" noEditPoints="1" noAdjustHandles="1" noChangeArrowheads="1" noChangeShapeType="1" noTextEdit="1"/>
              </p:cNvSpPr>
              <p:nvPr/>
            </p:nvSpPr>
            <p:spPr>
              <a:xfrm>
                <a:off x="2467695" y="2971800"/>
                <a:ext cx="4208611" cy="674967"/>
              </a:xfrm>
              <a:prstGeom prst="rect">
                <a:avLst/>
              </a:prstGeom>
              <a:blipFill>
                <a:blip r:embed="rId4" cstate="print"/>
                <a:stretch>
                  <a:fillRect/>
                </a:stretch>
              </a:blipFill>
            </p:spPr>
            <p:txBody>
              <a:bodyPr/>
              <a:lstStyle/>
              <a:p>
                <a:r>
                  <a:rPr lang="en-US">
                    <a:noFill/>
                  </a:rPr>
                  <a:t> </a:t>
                </a:r>
              </a:p>
            </p:txBody>
          </p:sp>
        </mc:Fallback>
      </mc:AlternateContent>
      <p:sp>
        <p:nvSpPr>
          <p:cNvPr id="6" name="Content Placeholder 5"/>
          <p:cNvSpPr>
            <a:spLocks noGrp="1"/>
          </p:cNvSpPr>
          <p:nvPr>
            <p:ph sz="quarter" idx="14"/>
          </p:nvPr>
        </p:nvSpPr>
        <p:spPr>
          <a:xfrm>
            <a:off x="457200" y="3733800"/>
            <a:ext cx="8229600" cy="2590800"/>
          </a:xfrm>
        </p:spPr>
        <p:txBody>
          <a:bodyPr/>
          <a:lstStyle/>
          <a:p>
            <a:pPr marL="0" indent="266700">
              <a:spcBef>
                <a:spcPts val="2400"/>
              </a:spcBef>
              <a:buNone/>
            </a:pPr>
            <a:r>
              <a:rPr lang="el-GR" sz="1800" dirty="0">
                <a:ea typeface="ヒラギノ角ゴ Pro W3" pitchFamily="-84" charset="-128"/>
              </a:rPr>
              <a:t>Που σημαίνει ότι:</a:t>
            </a:r>
            <a:endParaRPr lang="en-US" sz="1800" dirty="0">
              <a:ea typeface="ヒラギノ角ゴ Pro W3" pitchFamily="-84" charset="-128"/>
            </a:endParaRPr>
          </a:p>
          <a:p>
            <a:pPr lvl="1">
              <a:spcBef>
                <a:spcPts val="0"/>
              </a:spcBef>
            </a:pPr>
            <a:r>
              <a:rPr lang="el-GR" sz="1800" dirty="0">
                <a:ea typeface="ヒラギノ角ゴ Pro W3" pitchFamily="-84" charset="-128"/>
              </a:rPr>
              <a:t>Μια αύξηση του εγχώριου επιτοκίου οδηγεί σε αύξηση της συναλλαγματικής ισοτιμίας </a:t>
            </a:r>
          </a:p>
          <a:p>
            <a:pPr lvl="1">
              <a:spcBef>
                <a:spcPts val="0"/>
              </a:spcBef>
            </a:pPr>
            <a:r>
              <a:rPr lang="el-GR" sz="1800" dirty="0">
                <a:ea typeface="ヒラギノ角ゴ Pro W3" pitchFamily="-84" charset="-128"/>
              </a:rPr>
              <a:t>Μια αύξηση του ξένου επιτοκίου οδηγεί σε μείωση της συναλλαγματικής ισοτιμίας </a:t>
            </a:r>
            <a:r>
              <a:rPr lang="en-US" sz="1800" dirty="0">
                <a:ea typeface="ヒラギノ角ゴ Pro W3" pitchFamily="-84" charset="-128"/>
              </a:rPr>
              <a:t>.</a:t>
            </a:r>
          </a:p>
          <a:p>
            <a:pPr lvl="1">
              <a:spcBef>
                <a:spcPts val="0"/>
              </a:spcBef>
            </a:pPr>
            <a:r>
              <a:rPr lang="el-GR" sz="1800" dirty="0">
                <a:ea typeface="ヒラギノ角ゴ Pro W3" pitchFamily="-84" charset="-128"/>
              </a:rPr>
              <a:t>Μια αύξηση της αναμενόμενης μελλοντικής συναλλαγματικής ισοτιμίας οδηγεί σε αύξηση της τρέχουσας συναλλαγματικής ισοτιμίας. </a:t>
            </a:r>
            <a:endParaRPr lang="en-US" sz="1800" dirty="0">
              <a:ea typeface="ヒラギノ角ゴ Pro W3" pitchFamily="-84" charset="-128"/>
            </a:endParaRPr>
          </a:p>
        </p:txBody>
      </p:sp>
    </p:spTree>
    <p:extLst>
      <p:ext uri="{BB962C8B-B14F-4D97-AF65-F5344CB8AC3E}">
        <p14:creationId xmlns:p14="http://schemas.microsoft.com/office/powerpoint/2010/main" xmlns="" val="1338885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wrap="square">
            <a:noAutofit/>
          </a:bodyPr>
          <a:lstStyle/>
          <a:p>
            <a:r>
              <a:rPr lang="el-GR" sz="2800" dirty="0">
                <a:latin typeface="+mj-lt"/>
              </a:rPr>
              <a:t>ΠΛΑΙΣΙΟ ΕΠΙΚΕΝΤΡΩΣΗΣ:</a:t>
            </a:r>
            <a:r>
              <a:rPr lang="en-IN" sz="2800" dirty="0">
                <a:latin typeface="+mj-lt"/>
              </a:rPr>
              <a:t> </a:t>
            </a:r>
            <a:r>
              <a:rPr lang="el-GR" sz="2800" dirty="0">
                <a:latin typeface="+mj-lt"/>
              </a:rPr>
              <a:t>Κεφαλαιακές ροές, ξαφνικές παύσεις και περιορισμοί της συνθήκης ισοτιμίας επιτοκίων</a:t>
            </a:r>
            <a:r>
              <a:rPr lang="en-IN" sz="2800" dirty="0">
                <a:latin typeface="+mj-lt"/>
              </a:rPr>
              <a:t> </a:t>
            </a:r>
            <a:endParaRPr lang="en-US" sz="2800" dirty="0">
              <a:latin typeface="+mj-lt"/>
            </a:endParaRPr>
          </a:p>
        </p:txBody>
      </p:sp>
      <p:sp>
        <p:nvSpPr>
          <p:cNvPr id="5" name="Content Placeholder 4"/>
          <p:cNvSpPr>
            <a:spLocks noGrp="1"/>
          </p:cNvSpPr>
          <p:nvPr>
            <p:ph idx="13"/>
          </p:nvPr>
        </p:nvSpPr>
        <p:spPr>
          <a:xfrm>
            <a:off x="457200" y="1447800"/>
            <a:ext cx="8229600" cy="411480"/>
          </a:xfrm>
        </p:spPr>
        <p:txBody>
          <a:bodyPr/>
          <a:lstStyle/>
          <a:p>
            <a:pPr marL="0" indent="0">
              <a:buNone/>
            </a:pPr>
            <a:r>
              <a:rPr lang="el-GR" sz="2200" b="1" dirty="0"/>
              <a:t>Σχήμα</a:t>
            </a:r>
            <a:r>
              <a:rPr lang="en-US" sz="2200" b="1" dirty="0"/>
              <a:t> 1 </a:t>
            </a:r>
            <a:r>
              <a:rPr lang="el-GR" sz="2200" dirty="0"/>
              <a:t>Καθαρές αγορές μετοχών Βραζιλίας μετά το</a:t>
            </a:r>
            <a:r>
              <a:rPr lang="en-US" sz="2200" dirty="0"/>
              <a:t> 2000</a:t>
            </a:r>
          </a:p>
        </p:txBody>
      </p:sp>
      <p:sp>
        <p:nvSpPr>
          <p:cNvPr id="3" name="Content Placeholder 2"/>
          <p:cNvSpPr>
            <a:spLocks noGrp="1"/>
          </p:cNvSpPr>
          <p:nvPr>
            <p:ph sz="quarter" idx="14"/>
          </p:nvPr>
        </p:nvSpPr>
        <p:spPr>
          <a:xfrm>
            <a:off x="457200" y="6019800"/>
            <a:ext cx="8229600" cy="304800"/>
          </a:xfrm>
        </p:spPr>
        <p:txBody>
          <a:bodyPr/>
          <a:lstStyle/>
          <a:p>
            <a:pPr marL="0" indent="0">
              <a:buNone/>
            </a:pPr>
            <a:r>
              <a:rPr lang="el-GR" sz="1200" i="1" dirty="0" smtClean="0"/>
              <a:t>Πηγή</a:t>
            </a:r>
            <a:r>
              <a:rPr lang="en-IN" sz="1200" i="1" dirty="0" smtClean="0"/>
              <a:t>: </a:t>
            </a:r>
            <a:r>
              <a:rPr lang="en-US" sz="1200" dirty="0"/>
              <a:t>IMF BOP statistics.</a:t>
            </a:r>
            <a:endParaRPr lang="en-IN" sz="1200" dirty="0"/>
          </a:p>
        </p:txBody>
      </p:sp>
      <p:pic>
        <p:nvPicPr>
          <p:cNvPr id="1026" name="Picture 2"/>
          <p:cNvPicPr>
            <a:picLocks noChangeAspect="1" noChangeArrowheads="1"/>
          </p:cNvPicPr>
          <p:nvPr/>
        </p:nvPicPr>
        <p:blipFill>
          <a:blip r:embed="rId3" cstate="print"/>
          <a:srcRect/>
          <a:stretch>
            <a:fillRect/>
          </a:stretch>
        </p:blipFill>
        <p:spPr bwMode="auto">
          <a:xfrm>
            <a:off x="1295400" y="1905000"/>
            <a:ext cx="6358577" cy="3886200"/>
          </a:xfrm>
          <a:prstGeom prst="rect">
            <a:avLst/>
          </a:prstGeom>
          <a:noFill/>
          <a:ln w="9525">
            <a:noFill/>
            <a:miter lim="800000"/>
            <a:headEnd/>
            <a:tailEnd/>
          </a:ln>
        </p:spPr>
      </p:pic>
    </p:spTree>
    <p:extLst>
      <p:ext uri="{BB962C8B-B14F-4D97-AF65-F5344CB8AC3E}">
        <p14:creationId xmlns:p14="http://schemas.microsoft.com/office/powerpoint/2010/main" xmlns="" val="3372604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it-IT" sz="2800" dirty="0">
                <a:latin typeface="+mj-lt"/>
              </a:rPr>
              <a:t>19.2 </a:t>
            </a:r>
            <a:r>
              <a:rPr lang="el-GR" sz="2800" dirty="0">
                <a:latin typeface="+mj-lt"/>
              </a:rPr>
              <a:t>Ισορροπία στις αγορές χρήματος</a:t>
            </a:r>
            <a:r>
              <a:rPr lang="it-IT" sz="2800" dirty="0">
                <a:latin typeface="+mj-lt"/>
              </a:rPr>
              <a:t> (</a:t>
            </a:r>
            <a:r>
              <a:rPr lang="el-GR" sz="2800" dirty="0">
                <a:latin typeface="+mj-lt"/>
              </a:rPr>
              <a:t>2</a:t>
            </a:r>
            <a:r>
              <a:rPr lang="it-IT" sz="2800" dirty="0">
                <a:latin typeface="+mj-lt"/>
              </a:rPr>
              <a:t> </a:t>
            </a:r>
            <a:r>
              <a:rPr lang="el-GR" sz="2800" dirty="0">
                <a:latin typeface="+mj-lt"/>
              </a:rPr>
              <a:t>από</a:t>
            </a:r>
            <a:r>
              <a:rPr lang="it-IT" sz="2800" dirty="0">
                <a:latin typeface="+mj-lt"/>
              </a:rPr>
              <a:t> 2) </a:t>
            </a:r>
            <a:endParaRPr lang="en-US" sz="2800" dirty="0">
              <a:latin typeface="+mj-lt"/>
            </a:endParaRPr>
          </a:p>
        </p:txBody>
      </p:sp>
      <p:sp>
        <p:nvSpPr>
          <p:cNvPr id="4" name="Content Placeholder 3"/>
          <p:cNvSpPr>
            <a:spLocks noGrp="1"/>
          </p:cNvSpPr>
          <p:nvPr>
            <p:ph idx="1"/>
          </p:nvPr>
        </p:nvSpPr>
        <p:spPr>
          <a:xfrm>
            <a:off x="457200" y="752475"/>
            <a:ext cx="8229600" cy="771525"/>
          </a:xfrm>
        </p:spPr>
        <p:txBody>
          <a:bodyPr/>
          <a:lstStyle/>
          <a:p>
            <a:pPr marL="0" indent="0">
              <a:buNone/>
            </a:pPr>
            <a:r>
              <a:rPr lang="el-GR" sz="2200" b="1" dirty="0"/>
              <a:t>Απεικόνιση</a:t>
            </a:r>
            <a:r>
              <a:rPr lang="en-US" sz="2200" b="1" dirty="0"/>
              <a:t> 19.1 </a:t>
            </a:r>
            <a:r>
              <a:rPr lang="el-GR" sz="2200" dirty="0"/>
              <a:t>Η σχέση μεταξύ επιτοκίου και συναλλαγματικής ισοτιμίας που υπαγορεύεται από τη σχέση ισοτιμίας επιτοκίων</a:t>
            </a:r>
            <a:endParaRPr lang="en-US" sz="2200" dirty="0"/>
          </a:p>
        </p:txBody>
      </p:sp>
      <p:sp>
        <p:nvSpPr>
          <p:cNvPr id="5" name="Content Placeholder 4"/>
          <p:cNvSpPr>
            <a:spLocks noGrp="1"/>
          </p:cNvSpPr>
          <p:nvPr>
            <p:ph idx="13"/>
          </p:nvPr>
        </p:nvSpPr>
        <p:spPr>
          <a:xfrm>
            <a:off x="447675" y="1971675"/>
            <a:ext cx="2066925" cy="3438525"/>
          </a:xfrm>
        </p:spPr>
        <p:txBody>
          <a:bodyPr/>
          <a:lstStyle/>
          <a:p>
            <a:pPr marL="0" indent="0">
              <a:buNone/>
            </a:pPr>
            <a:r>
              <a:rPr lang="el-GR" sz="1800" dirty="0"/>
              <a:t>Ένα υψηλότερο εγχώριο επιτόκιο οδηγεί σε υψηλότερη συναλλαγματική ισοτιμία </a:t>
            </a:r>
            <a:r>
              <a:rPr lang="el-GR" sz="1800" dirty="0" smtClean="0"/>
              <a:t>– μια </a:t>
            </a:r>
            <a:r>
              <a:rPr lang="el-GR" sz="1800" dirty="0"/>
              <a:t>ανατίμηση</a:t>
            </a:r>
            <a:r>
              <a:rPr lang="en-US" sz="1800" dirty="0"/>
              <a:t>.</a:t>
            </a:r>
          </a:p>
        </p:txBody>
      </p:sp>
      <p:pic>
        <p:nvPicPr>
          <p:cNvPr id="2050" name="Picture 2"/>
          <p:cNvPicPr>
            <a:picLocks noChangeAspect="1" noChangeArrowheads="1"/>
          </p:cNvPicPr>
          <p:nvPr/>
        </p:nvPicPr>
        <p:blipFill>
          <a:blip r:embed="rId3" cstate="print"/>
          <a:srcRect/>
          <a:stretch>
            <a:fillRect/>
          </a:stretch>
        </p:blipFill>
        <p:spPr bwMode="auto">
          <a:xfrm>
            <a:off x="2724150" y="1685925"/>
            <a:ext cx="5505450" cy="4333875"/>
          </a:xfrm>
          <a:prstGeom prst="rect">
            <a:avLst/>
          </a:prstGeom>
          <a:noFill/>
          <a:ln w="9525">
            <a:noFill/>
            <a:miter lim="800000"/>
            <a:headEnd/>
            <a:tailEnd/>
          </a:ln>
        </p:spPr>
      </p:pic>
    </p:spTree>
    <p:extLst>
      <p:ext uri="{BB962C8B-B14F-4D97-AF65-F5344CB8AC3E}">
        <p14:creationId xmlns:p14="http://schemas.microsoft.com/office/powerpoint/2010/main" xmlns="" val="3765575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19.3 </a:t>
            </a:r>
            <a:r>
              <a:rPr lang="el-GR" sz="2800" dirty="0">
                <a:latin typeface="+mj-lt"/>
              </a:rPr>
              <a:t>Συνδυάζοντας τις αγορές αγαθών και χρήματος </a:t>
            </a:r>
            <a:r>
              <a:rPr lang="en-IN" sz="2800" dirty="0">
                <a:latin typeface="+mj-lt"/>
              </a:rPr>
              <a:t>(1 </a:t>
            </a:r>
            <a:r>
              <a:rPr lang="el-GR" sz="2800" dirty="0">
                <a:latin typeface="+mj-lt"/>
              </a:rPr>
              <a:t>από</a:t>
            </a:r>
            <a:r>
              <a:rPr lang="en-IN" sz="2800" dirty="0">
                <a:latin typeface="+mj-lt"/>
              </a:rPr>
              <a:t> 2)</a:t>
            </a:r>
            <a:endParaRPr lang="en-US" sz="2800" dirty="0">
              <a:latin typeface="+mj-lt"/>
            </a:endParaRPr>
          </a:p>
        </p:txBody>
      </p:sp>
      <p:sp>
        <p:nvSpPr>
          <p:cNvPr id="4" name="Content Placeholder 3"/>
          <p:cNvSpPr>
            <a:spLocks noGrp="1"/>
          </p:cNvSpPr>
          <p:nvPr>
            <p:ph idx="1"/>
          </p:nvPr>
        </p:nvSpPr>
        <p:spPr>
          <a:xfrm>
            <a:off x="457200" y="1381125"/>
            <a:ext cx="8229600" cy="695325"/>
          </a:xfrm>
        </p:spPr>
        <p:txBody>
          <a:bodyPr/>
          <a:lstStyle/>
          <a:p>
            <a:r>
              <a:rPr lang="el-GR" sz="2200" dirty="0">
                <a:ea typeface="ヒラギノ角ゴ Pro W3" pitchFamily="-84" charset="-128"/>
              </a:rPr>
              <a:t>Οι εκδοχές ανοιχτής οικονομίας των γνωστών σχέσεων</a:t>
            </a:r>
            <a:r>
              <a:rPr lang="en-US" sz="2200" dirty="0">
                <a:ea typeface="ヒラギノ角ゴ Pro W3" pitchFamily="-84" charset="-128"/>
              </a:rPr>
              <a:t> </a:t>
            </a:r>
            <a:r>
              <a:rPr lang="el-GR" sz="2200" dirty="0" smtClean="0">
                <a:ea typeface="ヒラギノ角ゴ Pro W3" pitchFamily="-84" charset="-128"/>
              </a:rPr>
              <a:t/>
            </a:r>
            <a:br>
              <a:rPr lang="el-GR" sz="2200" dirty="0" smtClean="0">
                <a:ea typeface="ヒラギノ角ゴ Pro W3" pitchFamily="-84" charset="-128"/>
              </a:rPr>
            </a:br>
            <a:r>
              <a:rPr lang="en-US" sz="2200" i="1" spc="-250" dirty="0" smtClean="0">
                <a:ea typeface="ヒラギノ角ゴ Pro W3" pitchFamily="-84" charset="-128"/>
              </a:rPr>
              <a:t>I </a:t>
            </a:r>
            <a:r>
              <a:rPr lang="en-US" sz="2200" i="1" dirty="0">
                <a:ea typeface="ヒラギノ角ゴ Pro W3" pitchFamily="-84" charset="-128"/>
              </a:rPr>
              <a:t>S</a:t>
            </a:r>
            <a:r>
              <a:rPr lang="en-US" sz="2200" dirty="0">
                <a:ea typeface="ヒラギノ角ゴ Pro W3" pitchFamily="-84" charset="-128"/>
              </a:rPr>
              <a:t> </a:t>
            </a:r>
            <a:r>
              <a:rPr lang="el-GR" sz="2200" dirty="0">
                <a:ea typeface="ヒラギノ角ゴ Pro W3" pitchFamily="-84" charset="-128"/>
              </a:rPr>
              <a:t>και</a:t>
            </a:r>
            <a:r>
              <a:rPr lang="en-US" sz="2200" dirty="0">
                <a:ea typeface="ヒラギノ角ゴ Pro W3" pitchFamily="-84" charset="-128"/>
              </a:rPr>
              <a:t> </a:t>
            </a:r>
            <a:r>
              <a:rPr lang="en-US" sz="2200" i="1" spc="-250" dirty="0" smtClean="0">
                <a:ea typeface="ヒラギノ角ゴ Pro W3" pitchFamily="-84" charset="-128"/>
              </a:rPr>
              <a:t>L</a:t>
            </a:r>
            <a:r>
              <a:rPr lang="en-US" sz="2200" i="1" dirty="0" smtClean="0">
                <a:ea typeface="ヒラギノ角ゴ Pro W3" pitchFamily="-84" charset="-128"/>
              </a:rPr>
              <a:t>M</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3" name="Object 2"/>
              <p:cNvSpPr txBox="1"/>
              <p:nvPr/>
            </p:nvSpPr>
            <p:spPr>
              <a:xfrm>
                <a:off x="1790700" y="2282825"/>
                <a:ext cx="5562600" cy="1146175"/>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𝐼𝑆</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𝐶</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𝑖</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𝑁𝑋</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𝑖</m:t>
                              </m:r>
                            </m:num>
                            <m:den>
                              <m:r>
                                <a:rPr lang="en-US" i="1">
                                  <a:solidFill>
                                    <a:srgbClr val="000000"/>
                                  </a:solidFill>
                                  <a:latin typeface="Cambria Math" panose="02040503050406030204" pitchFamily="18" charset="0"/>
                                </a:rPr>
                                <m:t>1+</m:t>
                              </m:r>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𝑖</m:t>
                                  </m:r>
                                </m:e>
                                <m:sup>
                                  <m:r>
                                    <a:rPr lang="en-US" i="1">
                                      <a:solidFill>
                                        <a:srgbClr val="000000"/>
                                      </a:solidFill>
                                      <a:latin typeface="Cambria Math" panose="02040503050406030204" pitchFamily="18" charset="0"/>
                                    </a:rPr>
                                    <m:t>∗</m:t>
                                  </m:r>
                                </m:sup>
                              </m:sSup>
                            </m:den>
                          </m:f>
                          <m:sSup>
                            <m:sSupPr>
                              <m:ctrlPr>
                                <a:rPr lang="en-US" i="1">
                                  <a:solidFill>
                                    <a:srgbClr val="000000"/>
                                  </a:solidFill>
                                  <a:latin typeface="Cambria Math" panose="02040503050406030204" pitchFamily="18" charset="0"/>
                                </a:rPr>
                              </m:ctrlPr>
                            </m:sSupPr>
                            <m:e>
                              <m:acc>
                                <m:accPr>
                                  <m:chr m:val="̄"/>
                                  <m:ctrlPr>
                                    <a:rPr lang="en-US" i="1">
                                      <a:solidFill>
                                        <a:srgbClr val="000000"/>
                                      </a:solidFill>
                                      <a:latin typeface="Cambria Math" panose="02040503050406030204" pitchFamily="18" charset="0"/>
                                    </a:rPr>
                                  </m:ctrlPr>
                                </m:accPr>
                                <m:e>
                                  <m:r>
                                    <a:rPr lang="en-US" i="1">
                                      <a:solidFill>
                                        <a:srgbClr val="000000"/>
                                      </a:solidFill>
                                      <a:latin typeface="Cambria Math" panose="02040503050406030204" pitchFamily="18" charset="0"/>
                                    </a:rPr>
                                    <m:t>𝐸</m:t>
                                  </m:r>
                                </m:e>
                              </m:acc>
                            </m:e>
                            <m:sup>
                              <m:r>
                                <a:rPr lang="en-US" i="1">
                                  <a:solidFill>
                                    <a:srgbClr val="000000"/>
                                  </a:solidFill>
                                  <a:latin typeface="Cambria Math" panose="02040503050406030204" pitchFamily="18" charset="0"/>
                                </a:rPr>
                                <m:t>𝑒</m:t>
                              </m:r>
                            </m:sup>
                          </m:sSup>
                        </m:e>
                      </m:d>
                    </m:oMath>
                    <m:oMath xmlns:m="http://schemas.openxmlformats.org/officeDocument/2006/math">
                      <m:r>
                        <a:rPr lang="en-US" i="1">
                          <a:solidFill>
                            <a:srgbClr val="000000"/>
                          </a:solidFill>
                          <a:latin typeface="Cambria Math" panose="02040503050406030204" pitchFamily="18" charset="0"/>
                        </a:rPr>
                        <m:t>𝐿𝑀</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𝑖</m:t>
                      </m:r>
                      <m:r>
                        <a:rPr lang="en-US" i="1">
                          <a:solidFill>
                            <a:srgbClr val="000000"/>
                          </a:solidFill>
                          <a:latin typeface="Cambria Math" panose="02040503050406030204" pitchFamily="18" charset="0"/>
                        </a:rPr>
                        <m:t>=</m:t>
                      </m:r>
                      <m:acc>
                        <m:accPr>
                          <m:chr m:val="̄"/>
                          <m:ctrlPr>
                            <a:rPr lang="en-US" i="1">
                              <a:solidFill>
                                <a:srgbClr val="000000"/>
                              </a:solidFill>
                              <a:latin typeface="Cambria Math" panose="02040503050406030204" pitchFamily="18" charset="0"/>
                            </a:rPr>
                          </m:ctrlPr>
                        </m:accPr>
                        <m:e>
                          <m:r>
                            <a:rPr lang="en-US" i="1">
                              <a:solidFill>
                                <a:srgbClr val="000000"/>
                              </a:solidFill>
                              <a:latin typeface="Cambria Math" panose="02040503050406030204" pitchFamily="18" charset="0"/>
                            </a:rPr>
                            <m:t>𝑖</m:t>
                          </m:r>
                        </m:e>
                      </m:acc>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1790700" y="2282825"/>
                <a:ext cx="5562600" cy="1146175"/>
              </a:xfrm>
              <a:prstGeom prst="rect">
                <a:avLst/>
              </a:prstGeom>
              <a:blipFill>
                <a:blip r:embed="rId3" cstate="print"/>
                <a:stretch>
                  <a:fillRect/>
                </a:stretch>
              </a:blipFill>
            </p:spPr>
            <p:txBody>
              <a:bodyPr/>
              <a:lstStyle/>
              <a:p>
                <a:r>
                  <a:rPr lang="en-US">
                    <a:noFill/>
                  </a:rPr>
                  <a:t> </a:t>
                </a:r>
              </a:p>
            </p:txBody>
          </p:sp>
        </mc:Fallback>
      </mc:AlternateContent>
      <p:sp>
        <p:nvSpPr>
          <p:cNvPr id="5" name="Content Placeholder 4"/>
          <p:cNvSpPr>
            <a:spLocks noGrp="1"/>
          </p:cNvSpPr>
          <p:nvPr>
            <p:ph idx="13"/>
          </p:nvPr>
        </p:nvSpPr>
        <p:spPr>
          <a:xfrm>
            <a:off x="447675" y="3657600"/>
            <a:ext cx="8229600" cy="1304925"/>
          </a:xfrm>
        </p:spPr>
        <p:txBody>
          <a:bodyPr/>
          <a:lstStyle/>
          <a:p>
            <a:r>
              <a:rPr lang="el-GR" sz="2200" dirty="0">
                <a:ea typeface="ヒラギノ角ゴ Pro W3" pitchFamily="-84" charset="-128"/>
              </a:rPr>
              <a:t>Μια αύξηση του επιτοκίου έχει τώρα δυο επιπτώσεις</a:t>
            </a:r>
            <a:r>
              <a:rPr lang="en-US" sz="2200" dirty="0">
                <a:ea typeface="ヒラギノ角ゴ Pro W3" pitchFamily="-84" charset="-128"/>
              </a:rPr>
              <a:t>:</a:t>
            </a:r>
          </a:p>
          <a:p>
            <a:pPr lvl="1"/>
            <a:r>
              <a:rPr lang="el-GR" sz="2200" dirty="0">
                <a:ea typeface="ヒラギノ角ゴ Pro W3" pitchFamily="-84" charset="-128"/>
              </a:rPr>
              <a:t>Την άμεση επίπτωση στην επένδυση</a:t>
            </a:r>
            <a:endParaRPr lang="en-US" sz="2200" dirty="0">
              <a:ea typeface="ヒラギノ角ゴ Pro W3" pitchFamily="-84" charset="-128"/>
            </a:endParaRPr>
          </a:p>
          <a:p>
            <a:pPr lvl="1"/>
            <a:r>
              <a:rPr lang="el-GR" sz="2200" dirty="0">
                <a:ea typeface="ヒラギノ角ゴ Pro W3" pitchFamily="-84" charset="-128"/>
              </a:rPr>
              <a:t>Τη δευτερεύουσα επίπτωση μέσω της συναλλαγματικής ισοτιμίας</a:t>
            </a:r>
            <a:endParaRPr lang="en-US" sz="2200" dirty="0">
              <a:ea typeface="ヒラギノ角ゴ Pro W3" pitchFamily="-84" charset="-128"/>
            </a:endParaRPr>
          </a:p>
        </p:txBody>
      </p:sp>
    </p:spTree>
    <p:extLst>
      <p:ext uri="{BB962C8B-B14F-4D97-AF65-F5344CB8AC3E}">
        <p14:creationId xmlns:p14="http://schemas.microsoft.com/office/powerpoint/2010/main" xmlns="" val="4226585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19.3 </a:t>
            </a:r>
            <a:r>
              <a:rPr lang="el-GR" sz="2800" dirty="0">
                <a:latin typeface="+mj-lt"/>
              </a:rPr>
              <a:t>Συνδυάζοντας τις αγορές αγαθών και χρήματος </a:t>
            </a:r>
            <a:r>
              <a:rPr lang="en-IN" sz="2800" dirty="0">
                <a:latin typeface="+mj-lt"/>
              </a:rPr>
              <a:t>(</a:t>
            </a:r>
            <a:r>
              <a:rPr lang="el-GR" sz="2800" dirty="0">
                <a:latin typeface="+mj-lt"/>
              </a:rPr>
              <a:t>2</a:t>
            </a:r>
            <a:r>
              <a:rPr lang="en-IN" sz="2800" dirty="0">
                <a:latin typeface="+mj-lt"/>
              </a:rPr>
              <a:t> </a:t>
            </a:r>
            <a:r>
              <a:rPr lang="el-GR" sz="2800" dirty="0">
                <a:latin typeface="+mj-lt"/>
              </a:rPr>
              <a:t>από</a:t>
            </a:r>
            <a:r>
              <a:rPr lang="en-IN" sz="2800" dirty="0">
                <a:latin typeface="+mj-lt"/>
              </a:rPr>
              <a:t> 2) </a:t>
            </a:r>
            <a:endParaRPr lang="en-US" sz="2800" dirty="0">
              <a:latin typeface="+mj-lt"/>
            </a:endParaRPr>
          </a:p>
        </p:txBody>
      </p:sp>
      <p:sp>
        <p:nvSpPr>
          <p:cNvPr id="4" name="Content Placeholder 3"/>
          <p:cNvSpPr>
            <a:spLocks noGrp="1"/>
          </p:cNvSpPr>
          <p:nvPr>
            <p:ph idx="1"/>
          </p:nvPr>
        </p:nvSpPr>
        <p:spPr>
          <a:xfrm>
            <a:off x="457200" y="1143000"/>
            <a:ext cx="8229600" cy="371475"/>
          </a:xfrm>
        </p:spPr>
        <p:txBody>
          <a:bodyPr/>
          <a:lstStyle/>
          <a:p>
            <a:pPr marL="0" indent="0">
              <a:buNone/>
            </a:pPr>
            <a:r>
              <a:rPr lang="el-GR" sz="2200" b="1" dirty="0"/>
              <a:t>Απεικόνιση</a:t>
            </a:r>
            <a:r>
              <a:rPr lang="en-US" sz="2200" b="1" dirty="0"/>
              <a:t> 19.2 </a:t>
            </a:r>
            <a:r>
              <a:rPr lang="el-GR" sz="2200" dirty="0"/>
              <a:t>Το υπόδειγμα</a:t>
            </a:r>
            <a:r>
              <a:rPr lang="en-US" sz="2200" dirty="0"/>
              <a:t> </a:t>
            </a:r>
            <a:r>
              <a:rPr lang="en-US" sz="2200" i="1" spc="-250" dirty="0"/>
              <a:t>I </a:t>
            </a:r>
            <a:r>
              <a:rPr lang="en-US" sz="2200" i="1" dirty="0" smtClean="0"/>
              <a:t>S</a:t>
            </a:r>
            <a:r>
              <a:rPr lang="el-GR" sz="2200" i="1" dirty="0" smtClean="0"/>
              <a:t>-</a:t>
            </a:r>
            <a:r>
              <a:rPr lang="en-US" sz="2200" i="1" spc="-250" dirty="0" smtClean="0"/>
              <a:t>L </a:t>
            </a:r>
            <a:r>
              <a:rPr lang="en-US" sz="2200" i="1" dirty="0"/>
              <a:t>M </a:t>
            </a:r>
            <a:r>
              <a:rPr lang="el-GR" sz="2200" i="1" dirty="0"/>
              <a:t>σε μια ανοιχτή οικονομία</a:t>
            </a:r>
            <a:endParaRPr lang="en-US" sz="2200" dirty="0"/>
          </a:p>
        </p:txBody>
      </p:sp>
      <p:sp>
        <p:nvSpPr>
          <p:cNvPr id="5" name="Content Placeholder 4"/>
          <p:cNvSpPr>
            <a:spLocks noGrp="1"/>
          </p:cNvSpPr>
          <p:nvPr>
            <p:ph idx="13"/>
          </p:nvPr>
        </p:nvSpPr>
        <p:spPr>
          <a:xfrm>
            <a:off x="447675" y="1676400"/>
            <a:ext cx="8229600" cy="1066800"/>
          </a:xfrm>
        </p:spPr>
        <p:txBody>
          <a:bodyPr/>
          <a:lstStyle/>
          <a:p>
            <a:pPr marL="0" indent="0">
              <a:buNone/>
            </a:pPr>
            <a:r>
              <a:rPr lang="el-GR" sz="1800" dirty="0"/>
              <a:t>Μια αύξηση του επιτοκίου μειώνει την παραγωγή τόσο άμεσα όσο και έμμεσα (μέσω της συναλλαγματικής ισοτιμίας). Η καμπύλη IS έχει καθοδική κλίση. Η καμπύλη </a:t>
            </a:r>
            <a:r>
              <a:rPr lang="el-GR" sz="1800" dirty="0" smtClean="0"/>
              <a:t>LM </a:t>
            </a:r>
            <a:r>
              <a:rPr lang="el-GR" sz="1800" dirty="0"/>
              <a:t>είναι οριζόντια, όπως στο Κεφάλαιο 6.</a:t>
            </a:r>
            <a:endParaRPr lang="en-US" sz="1800" dirty="0"/>
          </a:p>
        </p:txBody>
      </p:sp>
      <p:pic>
        <p:nvPicPr>
          <p:cNvPr id="3074" name="Picture 2"/>
          <p:cNvPicPr>
            <a:picLocks noChangeAspect="1" noChangeArrowheads="1"/>
          </p:cNvPicPr>
          <p:nvPr/>
        </p:nvPicPr>
        <p:blipFill>
          <a:blip r:embed="rId3" cstate="print"/>
          <a:srcRect/>
          <a:stretch>
            <a:fillRect/>
          </a:stretch>
        </p:blipFill>
        <p:spPr bwMode="auto">
          <a:xfrm>
            <a:off x="1219200" y="2590800"/>
            <a:ext cx="6567488" cy="3472820"/>
          </a:xfrm>
          <a:prstGeom prst="rect">
            <a:avLst/>
          </a:prstGeom>
          <a:noFill/>
          <a:ln w="9525">
            <a:noFill/>
            <a:miter lim="800000"/>
            <a:headEnd/>
            <a:tailEnd/>
          </a:ln>
        </p:spPr>
      </p:pic>
    </p:spTree>
    <p:extLst>
      <p:ext uri="{BB962C8B-B14F-4D97-AF65-F5344CB8AC3E}">
        <p14:creationId xmlns:p14="http://schemas.microsoft.com/office/powerpoint/2010/main" xmlns="" val="3056883387"/>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672</TotalTime>
  <Words>3880</Words>
  <Application>Microsoft Office PowerPoint</Application>
  <PresentationFormat>Προβολή στην οθόνη (4:3)</PresentationFormat>
  <Paragraphs>195</Paragraphs>
  <Slides>20</Slides>
  <Notes>19</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508 Lecture</vt:lpstr>
      <vt:lpstr>Μακροοικονομική</vt:lpstr>
      <vt:lpstr>Σχεδιάγραμμα Κεφαλαίου 19</vt:lpstr>
      <vt:lpstr>Προϊόν, Επιτόκιο και Συναλλαγματική Ισοτιμία</vt:lpstr>
      <vt:lpstr>19.1 Ισορροπία στην αγορά αγαθών</vt:lpstr>
      <vt:lpstr>19.2 Ισορροπία στις αγορές χρήματος (1 από 2)</vt:lpstr>
      <vt:lpstr>ΠΛΑΙΣΙΟ ΕΠΙΚΕΝΤΡΩΣΗΣ: Κεφαλαιακές ροές, ξαφνικές παύσεις και περιορισμοί της συνθήκης ισοτιμίας επιτοκίων </vt:lpstr>
      <vt:lpstr>19.2 Ισορροπία στις αγορές χρήματος (2 από 2) </vt:lpstr>
      <vt:lpstr>19.3 Συνδυάζοντας τις αγορές αγαθών και χρήματος (1 από 2)</vt:lpstr>
      <vt:lpstr>19.3 Συνδυάζοντας τις αγορές αγαθών και χρήματος (2 από 2) </vt:lpstr>
      <vt:lpstr>19.4 Οι επιπτώσεις της πολιτικής σε μια ανοιχτή οικονομία (1 από 2)</vt:lpstr>
      <vt:lpstr>19.4 Οι επιπτώσεις της πολιτικής σε μια ανοιχτή οικονομία (2 από 2) </vt:lpstr>
      <vt:lpstr>ΠΛΑΙΣΙΟ ΕΠΙΚΕΝΤΡΩΣΗΣ: Νομισματική συρρίκνωση και δημοσιονομική επέκταση: Οι ΗΠΑ στις αρχές της δεκαετίας του 1980s</vt:lpstr>
      <vt:lpstr>ΠΛΑΙΣΙΟ ΕΠΙΚΕΝΤΡΩΣΗΣ: Εμπορικά ελλείμματα των ΗΠΑ και εμπορικοί δασμοί κατά τη διακυβέρνηση Trump </vt:lpstr>
      <vt:lpstr>19.5 Σταθερές συναλλαγματικές ισοτιμίες  (1 από 2)</vt:lpstr>
      <vt:lpstr>19.5 Σταθερές συναλλαγματικές ισοτιμίες  (2 από 2) </vt:lpstr>
      <vt:lpstr>ΠΛΑΙΣΙΟ ΕΠΙΚΕΝΤΡΩΣΗΣ: Επανένωση της Γερμανίας, επιτόκια και ΕΝΣ</vt:lpstr>
      <vt:lpstr>ΠΑΡΑΡΤΗΜΑ: Σταθερές συναλλαγματικές ισοτιμίες, επιτόκια και κινητικότητα κεφαλαίου  (1 από 3)</vt:lpstr>
      <vt:lpstr>ΠΑΡΑΡΤΗΜΑ: Σταθερές συναλλαγματικές ισοτιμίες, επιτόκια και κινητικότητα κεφαλαίου  (2 από 3)</vt:lpstr>
      <vt:lpstr>ΠΑΡΑΡΤΗΜΑ: Σταθερές συναλλαγματικές ισοτιμίες, επιτόκια και κινητικότητα κεφαλαίου  (3 από 3)</vt:lpstr>
      <vt:lpstr>Copyright</vt:lpstr>
    </vt:vector>
  </TitlesOfParts>
  <Company>Pearson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 Eighth Edition, Chapter 19, Output, the Interest Rate, and the Exchange Rate</dc:title>
  <dc:subject>Economics</dc:subject>
  <dc:creator>Blanchard</dc:creator>
  <cp:keywords>Economics</cp:keywords>
  <cp:lastModifiedBy>VOTIS</cp:lastModifiedBy>
  <cp:revision>4927</cp:revision>
  <dcterms:created xsi:type="dcterms:W3CDTF">2014-07-14T20:04:21Z</dcterms:created>
  <dcterms:modified xsi:type="dcterms:W3CDTF">2022-05-21T16:57:49Z</dcterms:modified>
</cp:coreProperties>
</file>