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Default Extension="svg" ContentType="image/sv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1307" r:id="rId2"/>
    <p:sldId id="1214" r:id="rId3"/>
    <p:sldId id="1266" r:id="rId4"/>
    <p:sldId id="1283" r:id="rId5"/>
    <p:sldId id="1308" r:id="rId6"/>
    <p:sldId id="1309" r:id="rId7"/>
    <p:sldId id="1285" r:id="rId8"/>
    <p:sldId id="1271" r:id="rId9"/>
    <p:sldId id="1272" r:id="rId10"/>
    <p:sldId id="1286" r:id="rId11"/>
    <p:sldId id="1287" r:id="rId12"/>
    <p:sldId id="1274" r:id="rId13"/>
    <p:sldId id="1288" r:id="rId14"/>
    <p:sldId id="1289" r:id="rId15"/>
    <p:sldId id="1290" r:id="rId16"/>
    <p:sldId id="1291" r:id="rId17"/>
    <p:sldId id="1292" r:id="rId18"/>
    <p:sldId id="1293" r:id="rId19"/>
    <p:sldId id="1294" r:id="rId20"/>
    <p:sldId id="1295" r:id="rId21"/>
    <p:sldId id="1296" r:id="rId22"/>
    <p:sldId id="1297" r:id="rId23"/>
    <p:sldId id="1298" r:id="rId24"/>
    <p:sldId id="1299" r:id="rId25"/>
    <p:sldId id="1300" r:id="rId26"/>
    <p:sldId id="1301" r:id="rId27"/>
    <p:sldId id="1310" r:id="rId28"/>
    <p:sldId id="1311" r:id="rId29"/>
    <p:sldId id="1303" r:id="rId30"/>
    <p:sldId id="1304" r:id="rId31"/>
    <p:sldId id="1165"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336">
          <p15:clr>
            <a:srgbClr val="A4A3A4"/>
          </p15:clr>
        </p15:guide>
        <p15:guide id="4" orient="horz" pos="3984">
          <p15:clr>
            <a:srgbClr val="A4A3A4"/>
          </p15:clr>
        </p15:guide>
        <p15:guide id="5" orient="horz" pos="720">
          <p15:clr>
            <a:srgbClr val="A4A3A4"/>
          </p15:clr>
        </p15:guide>
        <p15:guide id="6" orient="horz" pos="1056">
          <p15:clr>
            <a:srgbClr val="A4A3A4"/>
          </p15:clr>
        </p15:guide>
        <p15:guide id="7" orient="horz" pos="1392">
          <p15:clr>
            <a:srgbClr val="A4A3A4"/>
          </p15:clr>
        </p15:guide>
        <p15:guide id="8" pos="288">
          <p15:clr>
            <a:srgbClr val="A4A3A4"/>
          </p15:clr>
        </p15:guide>
        <p15:guide id="9" pos="5472">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 Mohanapriya" initials="D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D4EAE4"/>
    <a:srgbClr val="007FA3"/>
    <a:srgbClr val="99008C"/>
    <a:srgbClr val="001581"/>
    <a:srgbClr val="82007C"/>
    <a:srgbClr val="96008F"/>
    <a:srgbClr val="595375"/>
    <a:srgbClr val="6B638B"/>
    <a:srgbClr val="000000"/>
    <a:srgbClr val="FDB94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9186" autoAdjust="0"/>
    <p:restoredTop sz="85322" autoAdjust="0"/>
  </p:normalViewPr>
  <p:slideViewPr>
    <p:cSldViewPr>
      <p:cViewPr varScale="1">
        <p:scale>
          <a:sx n="78" d="100"/>
          <a:sy n="78" d="100"/>
        </p:scale>
        <p:origin x="-1530" y="-96"/>
      </p:cViewPr>
      <p:guideLst>
        <p:guide orient="horz" pos="2160"/>
        <p:guide orient="horz" pos="336"/>
        <p:guide orient="horz" pos="3984"/>
        <p:guide orient="horz" pos="720"/>
        <p:guide orient="horz" pos="1056"/>
        <p:guide orient="horz" pos="1392"/>
        <p:guide pos="2880"/>
        <p:guide pos="288"/>
        <p:guide pos="5472"/>
      </p:guideLst>
    </p:cSldViewPr>
  </p:slideViewPr>
  <p:outlineViewPr>
    <p:cViewPr>
      <p:scale>
        <a:sx n="33" d="100"/>
        <a:sy n="33" d="100"/>
      </p:scale>
      <p:origin x="0" y="1045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5" d="100"/>
          <a:sy n="55" d="100"/>
        </p:scale>
        <p:origin x="2880"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xmlns=""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5/21/2022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xmlns=""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Εάν αυτή η παρουσίαση του PowerPoint περιέχει μαθηματικές εξισώσεις, ίσως χρειαστεί να ελέγξετε ότι ο υπολογιστής σας έχει εγκατεστημένα τα ακόλουθα:</a:t>
            </a:r>
            <a:endParaRPr lang="en-US" dirty="0"/>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l-GR" dirty="0"/>
              <a:t>Πρόσθετο </a:t>
            </a:r>
            <a:r>
              <a:rPr lang="el-GR" dirty="0" err="1"/>
              <a:t>MathType</a:t>
            </a:r>
            <a:endParaRPr lang="en-US" dirty="0"/>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l-GR" dirty="0" err="1" smtClean="0"/>
              <a:t>Math</a:t>
            </a:r>
            <a:r>
              <a:rPr lang="el-GR" dirty="0" smtClean="0"/>
              <a:t> </a:t>
            </a:r>
            <a:r>
              <a:rPr lang="el-GR" dirty="0"/>
              <a:t>Player (διαθέσιμη δωρεάν έκδοση)</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l-GR" dirty="0"/>
              <a:t>NVDA </a:t>
            </a:r>
            <a:r>
              <a:rPr lang="el-GR" dirty="0" err="1"/>
              <a:t>Reader</a:t>
            </a:r>
            <a:r>
              <a:rPr lang="el-GR" dirty="0"/>
              <a:t> (διαθέσιμη δωρεάν έκδοση)</a:t>
            </a:r>
            <a:r>
              <a:rPr lang="en-US" dirty="0"/>
              <a:t>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xmlns="" val="1814503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Όταν οι αγορές αγαθών είναι ανοιχτές, οι εγχώριοι καταναλωτές αντιμετωπίζουν μια δεύτερη απόφαση: αν θα αγοράσουν εγχώρια ή ξένα αγαθά. Η απόφαση για την αγορά εγχώριων ή ξένων αγαθών επηρεάζεται από την τιμή των εγχώριων αγαθών σε σχέση με τα ξένα αγαθά. Αυτή τη σχετική τιμή </a:t>
            </a:r>
            <a:r>
              <a:rPr lang="el-GR" sz="1200" b="1" i="0" u="none" strike="noStrike" kern="1200" baseline="0" dirty="0">
                <a:solidFill>
                  <a:schemeClr val="tx1"/>
                </a:solidFill>
                <a:latin typeface="+mn-lt"/>
                <a:ea typeface="+mn-ea"/>
                <a:cs typeface="+mn-cs"/>
              </a:rPr>
              <a:t>ονομάζουμε πραγματική συναλλαγματική ισοτιμία</a:t>
            </a:r>
            <a:r>
              <a:rPr lang="el-GR" sz="1200" b="0" i="0" u="none" strike="noStrike" kern="1200" baseline="0" dirty="0">
                <a:solidFill>
                  <a:schemeClr val="tx1"/>
                </a:solidFill>
                <a:latin typeface="+mn-lt"/>
                <a:ea typeface="+mn-ea"/>
                <a:cs typeface="+mn-cs"/>
              </a:rPr>
              <a:t>. Αυτό που θα βρείτε στις εφημερίδες είναι οι ονομαστικές ισοτιμίες, οι σχετικές τιμές των νομισμάτων. Οι συναλλαγματικές ισοτιμίες μεταξύ του δολαρίου και των περισσότερων ξένων νομισμάτων καθορίζονται στις αγορές συναλλάγματος και αλλάζουν κάθε </a:t>
            </a:r>
            <a:r>
              <a:rPr lang="el-GR" sz="1200" b="0" i="0" u="none" strike="noStrike" kern="1200" baseline="0" dirty="0" smtClean="0">
                <a:solidFill>
                  <a:schemeClr val="tx1"/>
                </a:solidFill>
                <a:latin typeface="+mn-lt"/>
                <a:ea typeface="+mn-ea"/>
                <a:cs typeface="+mn-cs"/>
              </a:rPr>
              <a:t>μέρα — μάλιστα </a:t>
            </a:r>
            <a:r>
              <a:rPr lang="el-GR" sz="1200" b="0" i="0" u="none" strike="noStrike" kern="1200" baseline="0" dirty="0">
                <a:solidFill>
                  <a:schemeClr val="tx1"/>
                </a:solidFill>
                <a:latin typeface="+mn-lt"/>
                <a:ea typeface="+mn-ea"/>
                <a:cs typeface="+mn-cs"/>
              </a:rPr>
              <a:t>κάθε λεπτό της ημέρας. Αυτές οι μεταβολές ονομάζονται ονομαστικές ανατιμήσεις ή ονομαστικές υποτιμήσεις.</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Το σχήμα 17-3 απεικονίζει την ονομαστική συναλλαγματική ισοτιμία μεταξύ του δολαρίου και της λίρας μετά το 1971.</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Μεγάλη περιγραφή: Ο κατακόρυφος άξονας του γραφήματος φέρει την ένδειξη «Δολάριο σε </a:t>
            </a:r>
            <a:r>
              <a:rPr lang="el-GR" sz="1200" b="0" i="0" u="none" strike="noStrike" kern="1200" baseline="0" dirty="0" smtClean="0">
                <a:solidFill>
                  <a:schemeClr val="tx1"/>
                </a:solidFill>
                <a:latin typeface="+mn-lt"/>
                <a:ea typeface="+mn-ea"/>
                <a:cs typeface="+mn-cs"/>
              </a:rPr>
              <a:t>σχέση με στερλίνες» </a:t>
            </a:r>
            <a:r>
              <a:rPr lang="el-GR" sz="1200" b="0" i="0" u="none" strike="noStrike" kern="1200" baseline="0" dirty="0">
                <a:solidFill>
                  <a:schemeClr val="tx1"/>
                </a:solidFill>
                <a:latin typeface="+mn-lt"/>
                <a:ea typeface="+mn-ea"/>
                <a:cs typeface="+mn-cs"/>
              </a:rPr>
              <a:t>και κυμαίνεται από 0,30 έως 1, σε προσαυξήσεις 0,10. Ο οριζόντιος άξονας του γραφήματος αντιπροσωπεύει τα έτη από το 1971 έως το 2016. Η αξία των δολαρίων που απεικονίζεται στο γράφημα για τα έτη είναι η εξής</a:t>
            </a:r>
            <a:r>
              <a:rPr lang="en-US" sz="1200" kern="1200" dirty="0">
                <a:solidFill>
                  <a:schemeClr val="tx1"/>
                </a:solidFill>
                <a:effectLst/>
                <a:latin typeface="+mn-lt"/>
                <a:ea typeface="+mn-ea"/>
                <a:cs typeface="+mn-cs"/>
              </a:rPr>
              <a:t>: 1971, 0.42; 1974, 0.43; 1977, 0.53; 1980, 0.45; 1984, 0.70; 1987, 0.60; 1990, 0.52; 1993, 0.65; 1997, 0.62; 2000, 0.68; 2003, 0.54; 2006, 0.50; 2010, 0.65; 2013, 0.65; 2016, 0.74. </a:t>
            </a:r>
            <a:endParaRPr lang="el-GR" sz="1200" kern="1200" dirty="0">
              <a:solidFill>
                <a:schemeClr val="tx1"/>
              </a:solidFill>
              <a:effectLst/>
              <a:latin typeface="+mn-lt"/>
              <a:ea typeface="+mn-ea"/>
              <a:cs typeface="+mn-cs"/>
            </a:endParaRPr>
          </a:p>
          <a:p>
            <a:r>
              <a:rPr lang="el-GR" sz="1200" kern="1200" dirty="0" err="1">
                <a:solidFill>
                  <a:schemeClr val="tx1"/>
                </a:solidFill>
                <a:effectLst/>
                <a:latin typeface="+mn-lt"/>
                <a:ea typeface="+mn-ea"/>
                <a:cs typeface="+mn-cs"/>
              </a:rPr>
              <a:t>Ολες</a:t>
            </a:r>
            <a:r>
              <a:rPr lang="el-GR" sz="1200" kern="1200" dirty="0">
                <a:solidFill>
                  <a:schemeClr val="tx1"/>
                </a:solidFill>
                <a:effectLst/>
                <a:latin typeface="+mn-lt"/>
                <a:ea typeface="+mn-ea"/>
                <a:cs typeface="+mn-cs"/>
              </a:rPr>
              <a:t> οι τιμές είναι κατά προσέγγιση</a:t>
            </a:r>
            <a:r>
              <a:rPr lang="en-US" sz="1200" kern="1200" dirty="0">
                <a:solidFill>
                  <a:schemeClr val="tx1"/>
                </a:solidFill>
                <a:effectLst/>
                <a:latin typeface="+mn-lt"/>
                <a:ea typeface="+mn-ea"/>
                <a:cs typeface="+mn-cs"/>
              </a:rPr>
              <a:t>.</a:t>
            </a:r>
            <a:endParaRPr lang="en-US" dirty="0">
              <a:effectLs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Το Σχήμα 17-4 παρουσιάζει τα βήματα που απαιτούνται για την κατασκευή της πραγματικής συναλλαγματικής ισοτιμίας.</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Όπως οι ονομαστικές συναλλαγματικές ισοτιμίες, οι πραγματικές συναλλαγματικές ισοτιμίες μεταβάλλονται διαχρονικά. Αυτές </a:t>
            </a:r>
            <a:r>
              <a:rPr lang="el-GR" sz="1200" b="0" i="0" u="none" strike="noStrike" kern="1200" baseline="0" dirty="0" err="1">
                <a:solidFill>
                  <a:schemeClr val="tx1"/>
                </a:solidFill>
                <a:latin typeface="+mn-lt"/>
                <a:ea typeface="+mn-ea"/>
                <a:cs typeface="+mn-cs"/>
              </a:rPr>
              <a:t>οιμεταβολές</a:t>
            </a:r>
            <a:r>
              <a:rPr lang="el-GR" sz="1200" b="0" i="0" u="none" strike="noStrike" kern="1200" baseline="0" dirty="0">
                <a:solidFill>
                  <a:schemeClr val="tx1"/>
                </a:solidFill>
                <a:latin typeface="+mn-lt"/>
                <a:ea typeface="+mn-ea"/>
                <a:cs typeface="+mn-cs"/>
              </a:rPr>
              <a:t> ονομάζονται πραγματικές ανατιμήσεις ή πραγματικές υποτιμήσεις</a:t>
            </a:r>
            <a:r>
              <a:rPr lang="en-US" sz="1200" b="0" i="0" u="none" strike="noStrike" kern="1200" baseline="0" dirty="0">
                <a:solidFill>
                  <a:schemeClr val="tx1"/>
                </a:solidFill>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b="0" i="0" u="none" strike="noStrike" kern="1200" baseline="0" dirty="0">
                <a:solidFill>
                  <a:schemeClr val="tx1"/>
                </a:solidFill>
                <a:latin typeface="+mn-lt"/>
                <a:ea typeface="+mn-ea"/>
                <a:cs typeface="+mn-cs"/>
              </a:rPr>
              <a:t>Το Σχήμα 17-5 απεικονίζει την εξέλιξη της πραγματικής συναλλαγματικής ισοτιμίας μεταξύ των Ηνωμένων Πολιτειών και του Ηνωμένου Βασιλείου μετά το 1971, που κατασκευάστηκε χρησιμοποιώντας την εξίσωση (17.1). Εκτός από τη διαφορά στην τάση που αντανακλά υψηλότερο μέσο πληθωρισμό στο Ηνωμένο Βασίλειο από ό,τι στις Ηνωμένες Πολιτείες μέχρι τις αρχές της δεκαετίας του 1990, η ονομαστική και η πραγματική συναλλαγματική ισοτιμία κινήθηκαν σε μεγάλο βαθμό παράλληλα.</a:t>
            </a:r>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b="0" i="0" u="none" strike="noStrike" kern="1200" baseline="0" dirty="0" smtClean="0">
                <a:solidFill>
                  <a:schemeClr val="tx1"/>
                </a:solidFill>
                <a:latin typeface="+mn-lt"/>
                <a:ea typeface="+mn-ea"/>
                <a:cs typeface="+mn-cs"/>
              </a:rPr>
              <a:t>Μεγάλη περιγραφή: Ο κατακόρυφος άξονας του γραφήματος φέρει την ένδειξη «Αγαθά των ΗΠΑ σε όρους αγαθών Με. Βρετανίας» που κυμαίνεται από 0,30 έως 1, σε προσαυξήσεις 0,10. Ο οριζόντιος άξονας του γραφήματος αντιπροσωπεύει τα έτη από το 1971 έως το 2017. Οι ονομαστικές συναλλαγματικές ισοτιμίες για τα έτη είναι οι εξής</a:t>
            </a:r>
            <a:r>
              <a:rPr lang="en-US" sz="1200" kern="1200" dirty="0" smtClean="0">
                <a:solidFill>
                  <a:schemeClr val="tx1"/>
                </a:solidFill>
                <a:effectLst/>
                <a:latin typeface="+mn-lt"/>
                <a:ea typeface="+mn-ea"/>
                <a:cs typeface="+mn-cs"/>
              </a:rPr>
              <a:t>: 1971, 0.41; 1973, 0.42; 1975, 0.43; 1977, 0.60; 1979, 0.50; 1981, 0.42; 1983, 0.58; 1985, 0.80; 1987, 0.62; 1989, 0.60; 1991, 0.52; 1993, 0.65; 1995, 0.62; 1997, 0.62; 1999, 0.60; 2001, 0.70; 2003, 0.63; 2005, 0.58; 2007, 0.55; 2009, 0.68; 2011, 0.62; 2013, 0.63; 2015, 0.65; 2017, 0.80. </a:t>
            </a:r>
            <a:endParaRPr lang="el-GR"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effectLst/>
                <a:latin typeface="+mn-lt"/>
                <a:ea typeface="+mn-ea"/>
                <a:cs typeface="+mn-cs"/>
              </a:rPr>
              <a:t>Όλες </a:t>
            </a:r>
            <a:r>
              <a:rPr lang="el-GR" sz="1200" kern="1200" dirty="0">
                <a:solidFill>
                  <a:schemeClr val="tx1"/>
                </a:solidFill>
                <a:effectLst/>
                <a:latin typeface="+mn-lt"/>
                <a:ea typeface="+mn-ea"/>
                <a:cs typeface="+mn-cs"/>
              </a:rPr>
              <a:t>οι τιμές είναι κατά προσέγγιση</a:t>
            </a:r>
            <a:r>
              <a:rPr lang="en-US" sz="1200" kern="1200" dirty="0">
                <a:solidFill>
                  <a:schemeClr val="tx1"/>
                </a:solidFill>
                <a:effectLst/>
                <a:latin typeface="+mn-lt"/>
                <a:ea typeface="+mn-ea"/>
                <a:cs typeface="+mn-cs"/>
              </a:rPr>
              <a:t>.</a:t>
            </a:r>
            <a:endParaRPr lang="en-US" dirty="0">
              <a:effectLs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Ο Πίνακας </a:t>
            </a:r>
            <a:r>
              <a:rPr lang="en-US" sz="1200" b="0" i="0" u="none" strike="noStrike" kern="1200" baseline="0" dirty="0">
                <a:solidFill>
                  <a:schemeClr val="tx1"/>
                </a:solidFill>
                <a:latin typeface="+mn-lt"/>
                <a:ea typeface="+mn-ea"/>
                <a:cs typeface="+mn-cs"/>
              </a:rPr>
              <a:t> 17-2 </a:t>
            </a:r>
            <a:r>
              <a:rPr lang="el-GR" sz="1200" b="0" i="0" u="none" strike="noStrike" kern="1200" baseline="0" dirty="0">
                <a:solidFill>
                  <a:schemeClr val="tx1"/>
                </a:solidFill>
                <a:latin typeface="+mn-lt"/>
                <a:ea typeface="+mn-ea"/>
                <a:cs typeface="+mn-cs"/>
              </a:rPr>
              <a:t>παρουσιάζει την γεωγραφική κατανομή του εμπορίου των ΗΠΑ  αναφορικά με εξαγωγές και εισαγωγές</a:t>
            </a:r>
            <a:r>
              <a:rPr lang="en-US" sz="1200" b="0" i="0" u="none" strike="noStrike" kern="1200" baseline="0" dirty="0">
                <a:solidFill>
                  <a:schemeClr val="tx1"/>
                </a:solidFill>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Το Σχήμα 17-6 δείχνει την εξέλιξη αυτής της πολυμερούς πραγματικής συναλλαγματικής ισοτιμίας, την τιμή των προϊόντων των ΗΠΑ σε όρους ξένων αγαθών από το 1973. Όπως και οι διμερείς πραγματικές συναλλαγματικές ισοτιμίες που είδαμε μερικές σελίδες νωρίτερα, είναι ένας  δείκτης και η τιμή είναι </a:t>
            </a:r>
            <a:r>
              <a:rPr lang="el-GR" sz="1200" b="0" i="0" u="none" strike="noStrike" kern="1200" baseline="0" dirty="0" smtClean="0">
                <a:solidFill>
                  <a:schemeClr val="tx1"/>
                </a:solidFill>
                <a:latin typeface="+mn-lt"/>
                <a:ea typeface="+mn-ea"/>
                <a:cs typeface="+mn-cs"/>
              </a:rPr>
              <a:t>αυθαίρετη. </a:t>
            </a:r>
            <a:r>
              <a:rPr lang="el-GR" sz="1200" b="0" i="0" u="none" strike="noStrike" kern="1200" baseline="0" dirty="0">
                <a:solidFill>
                  <a:schemeClr val="tx1"/>
                </a:solidFill>
                <a:latin typeface="+mn-lt"/>
                <a:ea typeface="+mn-ea"/>
                <a:cs typeface="+mn-cs"/>
              </a:rPr>
              <a:t>Ο δείκτης βρίσκεται σήμερα περίπου εκεί που ήταν το 1973. Το πιο αξιοσημείωτο σχετικά με τον αριθμό είναι οι μεγάλες διακυμάνσεις στην πολυμερή πραγματική συναλλαγματική ισοτιμία τη δεκαετία του 1980 και, σε μικρότερο βαθμό, τη δεκαετία του 2000.</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Μεγάλη περιγραφή</a:t>
            </a:r>
            <a:r>
              <a:rPr lang="el-GR" sz="1200" b="0" i="0" u="none" strike="noStrike" kern="1200" baseline="0" dirty="0" smtClean="0">
                <a:solidFill>
                  <a:schemeClr val="tx1"/>
                </a:solidFill>
                <a:latin typeface="+mn-lt"/>
                <a:ea typeface="+mn-ea"/>
                <a:cs typeface="+mn-cs"/>
              </a:rPr>
              <a:t>: Ο </a:t>
            </a:r>
            <a:r>
              <a:rPr lang="el-GR" sz="1200" b="0" i="0" u="none" strike="noStrike" kern="1200" baseline="0" dirty="0">
                <a:solidFill>
                  <a:schemeClr val="tx1"/>
                </a:solidFill>
                <a:latin typeface="+mn-lt"/>
                <a:ea typeface="+mn-ea"/>
                <a:cs typeface="+mn-cs"/>
              </a:rPr>
              <a:t>κατακόρυφος άξονας του γραφήματος φέρει την ένδειξη </a:t>
            </a:r>
            <a:r>
              <a:rPr lang="el-GR" sz="1200" b="0" i="0" u="none" strike="noStrike" kern="1200" baseline="0" dirty="0" smtClean="0">
                <a:solidFill>
                  <a:schemeClr val="tx1"/>
                </a:solidFill>
                <a:latin typeface="+mn-lt"/>
                <a:ea typeface="+mn-ea"/>
                <a:cs typeface="+mn-cs"/>
              </a:rPr>
              <a:t>«Δείκτης 1973 = </a:t>
            </a:r>
            <a:r>
              <a:rPr lang="el-GR" sz="1200" b="0" i="0" u="none" strike="noStrike" kern="1200" baseline="0" dirty="0">
                <a:solidFill>
                  <a:schemeClr val="tx1"/>
                </a:solidFill>
                <a:latin typeface="+mn-lt"/>
                <a:ea typeface="+mn-ea"/>
                <a:cs typeface="+mn-cs"/>
              </a:rPr>
              <a:t>1» και κυμαίνεται από 0,80 έως 1,30, σε προσαυξήσεις 0,05. Ο οριζόντιος άξονας του γραφήματος αντιπροσωπεύει τα έτη από το 1973 έως το 2017. Η αξία των δολαρίων που απεικονίζεται στο γράφημα για τα έτη είναι η εξής</a:t>
            </a:r>
            <a:r>
              <a:rPr lang="el-GR" sz="1200" b="0" i="0" u="none" strike="noStrike" kern="1200" baseline="0" dirty="0" smtClean="0">
                <a:solidFill>
                  <a:schemeClr val="tx1"/>
                </a:solidFill>
                <a:latin typeface="+mn-lt"/>
                <a:ea typeface="+mn-ea"/>
                <a:cs typeface="+mn-cs"/>
              </a:rPr>
              <a:t>:</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1973, 1.03; 1974, 0.93; 1976, 0.94; 1978, 0.86; 1980, 0.88; 1982, 1.03; 1984, 1.15; 1986, 1.05; 1988, 0.94; 1990, 0.90; 1992, 0.87; 1994, 0.90; 1996, 0.88; 1997, 1; 1999, 1.02; 2001, 1.10; 2003, 0.97; 2005, 0.96; 2007, 0.88; 2009, 0.89; 2011, 0.81; 2013, 0.84; 2015, 0.94; 2017, 1. </a:t>
            </a:r>
            <a:r>
              <a:rPr lang="el-GR" sz="1200" kern="1200" dirty="0" smtClean="0">
                <a:solidFill>
                  <a:schemeClr val="tx1"/>
                </a:solidFill>
                <a:effectLst/>
                <a:latin typeface="+mn-lt"/>
                <a:ea typeface="+mn-ea"/>
                <a:cs typeface="+mn-cs"/>
              </a:rPr>
              <a:t>Όλες οι τιμές είναι προσεγγιστικές</a:t>
            </a:r>
            <a:r>
              <a:rPr lang="en-US" sz="1200" kern="1200" dirty="0" smtClean="0">
                <a:solidFill>
                  <a:schemeClr val="tx1"/>
                </a:solidFill>
                <a:effectLst/>
                <a:latin typeface="+mn-lt"/>
                <a:ea typeface="+mn-ea"/>
                <a:cs typeface="+mn-cs"/>
              </a:rPr>
              <a:t>.</a:t>
            </a:r>
            <a:endParaRPr lang="en-US" dirty="0">
              <a:effectLs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Το άνοιγμα στις  αγορές χρήματος  επιτρέπει στους χρηματοοικονομικούς επενδυτές να κατέχουν τόσο εγχώρια περιουσιακά στοιχεία όσο και ξένα περιουσιακά στοιχεία, να διαφοροποιούν τα χαρτοφυλάκια τους, να κερδοσκοπούν σχετικά με τις κινήσεις των ξένων επιτοκίων έναντι των εγχώριων επιτοκίων, τις κινήσεις των συναλλαγματικών ισοτιμιών κ.λπ. Δεδομένου ότι η αγορά ή η πώληση ξένων περιουσιακών στοιχείων συνεπάγεται την αγορά ή την πώληση ξένου νομίσματος - μερικές φορές ονομάζεται </a:t>
            </a:r>
            <a:r>
              <a:rPr lang="el-GR" sz="1200" b="1" i="0" u="none" strike="noStrike" kern="1200" baseline="0" dirty="0">
                <a:solidFill>
                  <a:schemeClr val="tx1"/>
                </a:solidFill>
                <a:latin typeface="+mn-lt"/>
                <a:ea typeface="+mn-ea"/>
                <a:cs typeface="+mn-cs"/>
              </a:rPr>
              <a:t>συνάλλαγμα</a:t>
            </a:r>
            <a:r>
              <a:rPr lang="el-GR" sz="1200" b="0" i="0" u="none" strike="noStrike" kern="1200" baseline="0" dirty="0">
                <a:solidFill>
                  <a:schemeClr val="tx1"/>
                </a:solidFill>
                <a:latin typeface="+mn-lt"/>
                <a:ea typeface="+mn-ea"/>
                <a:cs typeface="+mn-cs"/>
              </a:rPr>
              <a:t> - ο όγκος των συναλλαγών στις αγορές συναλλάγματος δίνει μια αίσθηση της σημασίας των διεθνών χρηματοοικονομικών συναλλαγών. Οι συναλλαγές μιας χώρας με τον υπόλοιπο κόσμο, συμπεριλαμβανομένων τόσο των εμπορικών ροών όσο και των χρηματοοικονομικών ροών, συνοψίζονται από ένα σύνολο λογαριασμών που ονομάζεται </a:t>
            </a:r>
            <a:r>
              <a:rPr lang="el-GR" sz="1200" b="1" i="0" u="none" strike="noStrike" kern="1200" baseline="0" dirty="0">
                <a:solidFill>
                  <a:schemeClr val="tx1"/>
                </a:solidFill>
                <a:latin typeface="+mn-lt"/>
                <a:ea typeface="+mn-ea"/>
                <a:cs typeface="+mn-cs"/>
              </a:rPr>
              <a:t>ισοζύγιο πληρωμών</a:t>
            </a:r>
            <a:r>
              <a:rPr lang="el-GR" sz="1200" b="0" i="0" u="none" strike="noStrike" kern="1200" baseline="0" dirty="0">
                <a:solidFill>
                  <a:schemeClr val="tx1"/>
                </a:solidFill>
                <a:latin typeface="+mn-lt"/>
                <a:ea typeface="+mn-ea"/>
                <a:cs typeface="+mn-cs"/>
              </a:rPr>
              <a: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Οι συναλλαγές πάνω από τη γραμμή καταγράφουν πληρωμές προς και από τον υπόλοιπο κόσμο. Ονομάζονται τρέχουσες συναλλαγές</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Μέχρι πρόσφατα, το χρηματοοικονομικό ισοζύγιο ονομαζόταν λογαριασμός κεφαλαίου. Ονομάζεται ακόμα λογαριασμός κεφαλαίου σε πολλές χώρες και στον Τύπο. Οι συναλλαγές του χρηματοοικονομικού ισοζυγίου πραγματοποιούνται κάτω από τη γραμμή.</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Ο πίνακας 17-3 παρουσιάζει το ισοζύγιο πληρωμών των ΗΠΑ για το 2018. Ο πίνακας έχει δύο μέρη. Το ισοζύγιο τρεχουσών συναλλαγών και το χρηματοοικονομικό ισοζύγιο</a:t>
            </a:r>
            <a:r>
              <a:rPr lang="en-US" sz="1200" b="0" i="0" u="none" strike="noStrike" kern="1200" baseline="0" dirty="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Τώρα που εξετάσαμε το ισοζύγιο τρεχουσών συναλλαγών, μπορούμε να επιστρέψουμε σε ένα θέμα που θίξαμε στο Κεφάλαιο 2, τη διαφορά μεταξύ του ακαθάριστου εγχώριου προϊόντος (ΑΕΠ), του μέτρου της παραγωγής που χρησιμοποιήσαμε μέχρι στιγμής και του </a:t>
            </a:r>
            <a:r>
              <a:rPr lang="el-GR" sz="1200" b="1" i="0" u="none" strike="noStrike" kern="1200" baseline="0" dirty="0">
                <a:solidFill>
                  <a:schemeClr val="tx1"/>
                </a:solidFill>
                <a:latin typeface="+mn-lt"/>
                <a:ea typeface="+mn-ea"/>
                <a:cs typeface="+mn-cs"/>
              </a:rPr>
              <a:t>ακαθάριστου εθνικού προϊόντος</a:t>
            </a:r>
            <a:r>
              <a:rPr lang="el-GR" sz="1200" b="0" i="0" u="none" strike="noStrike" kern="1200" baseline="0" dirty="0">
                <a:solidFill>
                  <a:schemeClr val="tx1"/>
                </a:solidFill>
                <a:latin typeface="+mn-lt"/>
                <a:ea typeface="+mn-ea"/>
                <a:cs typeface="+mn-cs"/>
              </a:rPr>
              <a:t> (</a:t>
            </a:r>
            <a:r>
              <a:rPr lang="el-GR" sz="1200" b="0" i="0" u="none" strike="noStrike" kern="1200" baseline="0" dirty="0" err="1">
                <a:solidFill>
                  <a:schemeClr val="tx1"/>
                </a:solidFill>
                <a:latin typeface="+mn-lt"/>
                <a:ea typeface="+mn-ea"/>
                <a:cs typeface="+mn-cs"/>
              </a:rPr>
              <a:t>ΑΕθΠ</a:t>
            </a:r>
            <a:r>
              <a:rPr lang="el-GR" sz="1200" b="0" i="0" u="none" strike="noStrike" kern="1200" baseline="0" dirty="0">
                <a:solidFill>
                  <a:schemeClr val="tx1"/>
                </a:solidFill>
                <a:latin typeface="+mn-lt"/>
                <a:ea typeface="+mn-ea"/>
                <a:cs typeface="+mn-cs"/>
              </a:rPr>
              <a:t>) , ένα άλλο μέτρο της συνολικής παραγωγής</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Ο Πίνακας 1 δίνει το ΑΕΠ, το </a:t>
            </a:r>
            <a:r>
              <a:rPr lang="el-GR" sz="1200" b="0" i="0" u="none" strike="noStrike" kern="1200" baseline="0" dirty="0" err="1" smtClean="0">
                <a:solidFill>
                  <a:schemeClr val="tx1"/>
                </a:solidFill>
                <a:latin typeface="+mn-lt"/>
                <a:ea typeface="+mn-ea"/>
                <a:cs typeface="+mn-cs"/>
              </a:rPr>
              <a:t>ΑΕθνΠ</a:t>
            </a:r>
            <a:r>
              <a:rPr lang="el-GR" sz="1200" b="0" i="0" u="none" strike="noStrike" kern="1200" baseline="0" dirty="0" smtClean="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και το καθαρό εισόδημα από επενδύσεις για το </a:t>
            </a:r>
            <a:r>
              <a:rPr lang="en-US" sz="1200" b="0" i="0" u="none" strike="noStrike" kern="1200" baseline="0" dirty="0">
                <a:solidFill>
                  <a:schemeClr val="tx1"/>
                </a:solidFill>
                <a:latin typeface="+mn-lt"/>
                <a:ea typeface="+mn-ea"/>
                <a:cs typeface="+mn-cs"/>
              </a:rPr>
              <a:t>Kuwait</a:t>
            </a:r>
            <a:r>
              <a:rPr lang="el-GR" sz="1200" b="0" i="0" u="none" strike="noStrike" kern="1200" baseline="0" dirty="0">
                <a:solidFill>
                  <a:schemeClr val="tx1"/>
                </a:solidFill>
                <a:latin typeface="+mn-lt"/>
                <a:ea typeface="+mn-ea"/>
                <a:cs typeface="+mn-cs"/>
              </a:rPr>
              <a:t>, από το 1989 έως το 1994 που είναι η χρονική περίοδος γύρω από τον πόλεμο του Κόλπου. Το </a:t>
            </a:r>
            <a:r>
              <a:rPr lang="en-US" sz="1200" b="0" i="0" u="none" strike="noStrike" kern="1200" baseline="0" dirty="0">
                <a:solidFill>
                  <a:schemeClr val="tx1"/>
                </a:solidFill>
                <a:latin typeface="+mn-lt"/>
                <a:ea typeface="+mn-ea"/>
                <a:cs typeface="+mn-cs"/>
              </a:rPr>
              <a:t>Kuwait</a:t>
            </a:r>
            <a:r>
              <a:rPr lang="el-GR" sz="1200" b="0" i="0" u="none" strike="noStrike" kern="1200" baseline="0" dirty="0">
                <a:solidFill>
                  <a:schemeClr val="tx1"/>
                </a:solidFill>
                <a:latin typeface="+mn-lt"/>
                <a:ea typeface="+mn-ea"/>
                <a:cs typeface="+mn-cs"/>
              </a:rPr>
              <a:t> έπρεπε να πληρώσει τους συμμάχους του για μέρος του κόστους του Πολέμου του Κόλπου 1990-1991 και, επίσης, έπρεπε να πληρώσει για την ανοικοδόμηση μετά τον πόλεμο. Το έκανε με τη δημιουργία ελλείμματος στο ισοζύγιο τρεχουσών συναλλαγών </a:t>
            </a:r>
            <a:r>
              <a:rPr lang="el-GR" sz="1200" b="0" i="0" u="none" strike="noStrike" kern="1200" baseline="0" dirty="0" smtClean="0">
                <a:solidFill>
                  <a:schemeClr val="tx1"/>
                </a:solidFill>
                <a:latin typeface="+mn-lt"/>
                <a:ea typeface="+mn-ea"/>
                <a:cs typeface="+mn-cs"/>
              </a:rPr>
              <a:t>— δηλαδή</a:t>
            </a:r>
            <a:r>
              <a:rPr lang="el-GR" sz="1200" b="0" i="0" u="none" strike="noStrike" kern="1200" baseline="0" dirty="0">
                <a:solidFill>
                  <a:schemeClr val="tx1"/>
                </a:solidFill>
                <a:latin typeface="+mn-lt"/>
                <a:ea typeface="+mn-ea"/>
                <a:cs typeface="+mn-cs"/>
              </a:rPr>
              <a:t>, μειώνοντας τα καθαρά του διαθέσιμα σε ξένα περιουσιακά στοιχεία.</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dirty="0"/>
              <a:t>Εξετάστε την απόφαση ενός Αμερικανού επενδυτή μεταξύ της κατοχής ομολόγων ενός έτους των ΗΠΑ και ομολόγων ενός έτους της Μ. Βρετανίας. Το σχήμα 17-7 δείχνει για κάθε δολάριο που βάζετε σε αμερικανικά ομόλογα θα λαμβάνετε </a:t>
            </a:r>
            <a:r>
              <a:rPr lang="en-US" sz="1200" b="0" i="0" u="none" strike="noStrike" kern="1200" baseline="0" dirty="0">
                <a:solidFill>
                  <a:schemeClr val="tx1"/>
                </a:solidFill>
                <a:latin typeface="+mn-lt"/>
                <a:ea typeface="+mn-ea"/>
                <a:cs typeface="+mn-cs"/>
              </a:rPr>
              <a:t>(1 + </a:t>
            </a:r>
            <a:r>
              <a:rPr lang="en-US" sz="1200" b="0" i="1" u="none" strike="noStrike" kern="1200" baseline="0" dirty="0">
                <a:solidFill>
                  <a:schemeClr val="tx1"/>
                </a:solidFill>
                <a:latin typeface="+mn-lt"/>
                <a:ea typeface="+mn-ea"/>
                <a:cs typeface="+mn-cs"/>
              </a:rPr>
              <a:t>i</a:t>
            </a:r>
            <a:r>
              <a:rPr lang="en-US" sz="1200" b="0" i="1" u="none" strike="noStrike" kern="1200" baseline="-25000" dirty="0">
                <a:solidFill>
                  <a:schemeClr val="tx1"/>
                </a:solidFill>
                <a:latin typeface="+mn-lt"/>
                <a:ea typeface="+mn-ea"/>
                <a:cs typeface="+mn-cs"/>
              </a:rPr>
              <a:t>t</a:t>
            </a:r>
            <a:r>
              <a:rPr lang="en-US" sz="1200" b="0" i="0" u="none" strike="noStrike" kern="1200" baseline="0" dirty="0">
                <a:solidFill>
                  <a:schemeClr val="tx1"/>
                </a:solidFill>
                <a:latin typeface="+mn-lt"/>
                <a:ea typeface="+mn-ea"/>
                <a:cs typeface="+mn-cs"/>
              </a:rPr>
              <a:t>) </a:t>
            </a:r>
            <a:r>
              <a:rPr lang="el-GR" sz="1200" dirty="0"/>
              <a:t> δολάρια το επόμενο έτος. (Αυτό αντιπροσωπεύεται από το βέλος που δείχνει προς τα δεξιά στην κορυφή του σχήματος.) Ας υποθέσουμε ότι αποφασίσατε να διατηρήσετε ομόλογα του Ηνωμένου Βασιλείου. Για να αγοράσετε βρετανικά ομόλογα, πρέπει πρώτα να αγοράσετε λίρες. Έστω </a:t>
            </a:r>
            <a:r>
              <a:rPr lang="el-GR" sz="1200" dirty="0" err="1" smtClean="0"/>
              <a:t>E</a:t>
            </a:r>
            <a:r>
              <a:rPr lang="el-GR" sz="1200" baseline="-25000" dirty="0" err="1" smtClean="0"/>
              <a:t>t</a:t>
            </a:r>
            <a:r>
              <a:rPr lang="el-GR" sz="1200" dirty="0" smtClean="0"/>
              <a:t>  </a:t>
            </a:r>
            <a:r>
              <a:rPr lang="el-GR" sz="1200" dirty="0"/>
              <a:t>η ονομαστική συναλλαγματική ισοτιμία μεταξύ του δολαρίου και της λίρας. Για κάθε δολάριο, παίρνετε  </a:t>
            </a:r>
            <a:r>
              <a:rPr lang="el-GR" sz="1200" dirty="0" err="1" smtClean="0"/>
              <a:t>E</a:t>
            </a:r>
            <a:r>
              <a:rPr lang="el-GR" sz="1200" baseline="-25000" dirty="0" err="1" smtClean="0"/>
              <a:t>t</a:t>
            </a:r>
            <a:r>
              <a:rPr lang="el-GR" sz="1200" dirty="0" smtClean="0"/>
              <a:t> </a:t>
            </a:r>
            <a:r>
              <a:rPr lang="el-GR" sz="1200" dirty="0"/>
              <a:t>λίρες. (Αυτό αντιπροσωπεύεται από το βέλος που δείχνει προς τα κάτω στο σχήμα.) Το επόμενο έτος θα πρέπει να μετατρέψετε τις λίρες σας ξανά σε δολάρια, το οποίο φαίνεται στη δεξιά πλευρά με το βέλος να δείχνει προς τα πάνω.</a:t>
            </a:r>
          </a:p>
          <a:p>
            <a:endParaRPr lang="el-GR" sz="1200" dirty="0"/>
          </a:p>
          <a:p>
            <a:r>
              <a:rPr lang="el-GR" sz="1200" dirty="0"/>
              <a:t>Μεγάλη περιγραφή: Το διάγραμμα απεικονίζει τις αποδόσεις των αμερικανικών ομολόγων ως 1 δολάριο το έτος t, το οποίο δίνει </a:t>
            </a:r>
            <a:r>
              <a:rPr lang="el-GR" sz="1200" dirty="0" smtClean="0"/>
              <a:t>δολάριο 1+i</a:t>
            </a:r>
            <a:r>
              <a:rPr lang="el-GR" sz="1200" baseline="-25000" dirty="0" smtClean="0"/>
              <a:t>t</a:t>
            </a:r>
            <a:r>
              <a:rPr lang="el-GR" sz="1200" dirty="0" smtClean="0"/>
              <a:t> </a:t>
            </a:r>
            <a:r>
              <a:rPr lang="el-GR" sz="1200" dirty="0"/>
              <a:t>για το έτος </a:t>
            </a:r>
            <a:r>
              <a:rPr lang="el-GR" sz="1200" dirty="0" smtClean="0"/>
              <a:t>t+1</a:t>
            </a:r>
            <a:r>
              <a:rPr lang="el-GR" sz="1200" dirty="0"/>
              <a:t>. Δείχνει επίσης ότι 1 δολάριο δίνει </a:t>
            </a:r>
            <a:r>
              <a:rPr lang="el-GR" sz="1200" dirty="0" err="1" smtClean="0"/>
              <a:t>E</a:t>
            </a:r>
            <a:r>
              <a:rPr lang="el-GR" sz="1200" baseline="-25000" dirty="0" err="1" smtClean="0"/>
              <a:t>t</a:t>
            </a:r>
            <a:r>
              <a:rPr lang="el-GR" sz="1200" dirty="0" smtClean="0"/>
              <a:t> λίρες, που </a:t>
            </a:r>
            <a:r>
              <a:rPr lang="el-GR" sz="1200" dirty="0"/>
              <a:t>δίνει </a:t>
            </a:r>
            <a:r>
              <a:rPr lang="el-GR" sz="1200" dirty="0" err="1" smtClean="0"/>
              <a:t>E</a:t>
            </a:r>
            <a:r>
              <a:rPr lang="el-GR" sz="1200" baseline="-25000" dirty="0" err="1" smtClean="0"/>
              <a:t>t</a:t>
            </a:r>
            <a:r>
              <a:rPr lang="el-GR" sz="1200" dirty="0" smtClean="0"/>
              <a:t>(1+i</a:t>
            </a:r>
            <a:r>
              <a:rPr lang="el-GR" sz="1200" baseline="-25000" dirty="0" smtClean="0"/>
              <a:t>t</a:t>
            </a:r>
            <a:r>
              <a:rPr lang="el-GR" sz="1200" dirty="0" smtClean="0"/>
              <a:t>) </a:t>
            </a:r>
            <a:r>
              <a:rPr lang="el-GR" sz="1200" dirty="0"/>
              <a:t>στο έτος </a:t>
            </a:r>
            <a:r>
              <a:rPr lang="el-GR" sz="1200" dirty="0" smtClean="0"/>
              <a:t>t+1</a:t>
            </a:r>
            <a:r>
              <a:rPr lang="el-GR" sz="1200" dirty="0"/>
              <a:t>. Αυτό δίνει στη συνέχεια </a:t>
            </a:r>
            <a:r>
              <a:rPr lang="el-GR" sz="1200" dirty="0" err="1" smtClean="0"/>
              <a:t>E</a:t>
            </a:r>
            <a:r>
              <a:rPr lang="el-GR" sz="1200" baseline="-25000" dirty="0" err="1" smtClean="0"/>
              <a:t>t</a:t>
            </a:r>
            <a:r>
              <a:rPr lang="el-GR" sz="1200" dirty="0" smtClean="0"/>
              <a:t>(1+i*</a:t>
            </a:r>
            <a:r>
              <a:rPr lang="el-GR" sz="1200" baseline="-25000" dirty="0" smtClean="0"/>
              <a:t>t</a:t>
            </a:r>
            <a:r>
              <a:rPr lang="el-GR" sz="1200" dirty="0" smtClean="0"/>
              <a:t>) (1/Ε</a:t>
            </a:r>
            <a:r>
              <a:rPr lang="en-US" sz="1200" baseline="30000" dirty="0" smtClean="0"/>
              <a:t>e</a:t>
            </a:r>
            <a:r>
              <a:rPr lang="el-GR" sz="1200" baseline="-25000" dirty="0" smtClean="0"/>
              <a:t>t+1</a:t>
            </a:r>
            <a:r>
              <a:rPr lang="el-GR" sz="1200" dirty="0" smtClean="0"/>
              <a:t>) δολάρια στο έτος t+1</a:t>
            </a:r>
            <a:r>
              <a:rPr lang="el-GR" sz="1200" dirty="0"/>
              <a:t>.</a:t>
            </a:r>
          </a:p>
          <a:p>
            <a:endParaRPr lang="en-US" sz="1200" b="0" i="0" u="none" strike="noStrike" kern="1200" baseline="0" dirty="0">
              <a:solidFill>
                <a:schemeClr val="tx1"/>
              </a:solidFill>
              <a:latin typeface="+mn-lt"/>
              <a:ea typeface="+mn-ea"/>
              <a:cs typeface="+mn-cs"/>
            </a:endParaRPr>
          </a:p>
          <a:p>
            <a:pPr defTabSz="931774">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Ως χαρακτηρισμός των κινήσεων κεφαλαίων μεταξύ των μεγάλων παγκόσμιων χρηματοπιστωτικών αγορών (Νέα Υόρκη, Φρανκφούρτη, Λονδίνο και Τόκιο), η υπόθεση της ισοτιμίας των επιτοκίων δεν απέχει πολύ. Μικρές μεταβολές των επιτοκίων και φήμες για επικείμενη ανατίμηση ή υποτίμηση μπορεί να οδηγήσουν σε διακυμάνσεις δισεκατομμυρίων δολαρίων μέσα σε λίγα λεπτά. Για τις πλούσιες χώρες του κόσμου, η υπόθεση αρμπιτράζ στην εξίσωση (17.2) είναι μια καλή προσέγγιση της πραγματικότητας</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Αυτή είναι η μορφή της συνθήκης ισοτιμίας επιτοκίων που πρέπει να θυμάστε. </a:t>
            </a:r>
            <a:r>
              <a:rPr lang="el-GR" sz="1200" b="0" i="0" u="none" strike="noStrike" kern="1200" baseline="0" dirty="0" smtClean="0">
                <a:solidFill>
                  <a:schemeClr val="tx1"/>
                </a:solidFill>
                <a:latin typeface="+mn-lt"/>
                <a:ea typeface="+mn-ea"/>
                <a:cs typeface="+mn-cs"/>
              </a:rPr>
              <a:t>Το αρμπιτράζ από </a:t>
            </a:r>
            <a:r>
              <a:rPr lang="el-GR" sz="1200" b="0" i="0" u="none" strike="noStrike" kern="1200" baseline="0" dirty="0">
                <a:solidFill>
                  <a:schemeClr val="tx1"/>
                </a:solidFill>
                <a:latin typeface="+mn-lt"/>
                <a:ea typeface="+mn-ea"/>
                <a:cs typeface="+mn-cs"/>
              </a:rPr>
              <a:t>τους επενδυτές υποδηλώνει ότι το εγχώριο επιτόκιο πρέπει να είναι ίσο με το ξένο επιτόκιο μείον το αναμενόμενο ποσοστό ανατίμησης του εγχώριου νομίσματος.</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Σημειώστε ότι το αναμενόμενο ποσοστό ανατίμησης του εγχώριου νομίσματος είναι επίσης το αναμενόμενο ποσοστό υποτίμησης του ξένου νομίσματος. Αυτό το γεγονός μας επιτρέπει να επαναδιατυπώσουμε την Εξίσωση 17.4 όπως παραπάνω.</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xmlns="" val="27702765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Οι επενδυτές πάντα λαμβάνουν υπόψη τον κίνδυνο όταν αγοράζουν χρέος ή μετοχικό κεφάλαιο</a:t>
            </a:r>
            <a:r>
              <a:rPr lang="en-US" dirty="0"/>
              <a:t>.</a:t>
            </a:r>
          </a:p>
        </p:txBody>
      </p:sp>
      <p:sp>
        <p:nvSpPr>
          <p:cNvPr id="4" name="Slide Number Placeholder 3"/>
          <p:cNvSpPr>
            <a:spLocks noGrp="1"/>
          </p:cNvSpPr>
          <p:nvPr>
            <p:ph type="sldNum" sz="quarter" idx="5"/>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xmlns="" val="6250772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lang="el-GR" sz="1200" dirty="0"/>
              <a:t>Τα ονομαστικά επιτόκια των ΗΠΑ και του Ηνωμένου Βασιλείου έχουν κινηθεί σε μεγάλο βαθμό παράλληλα τα τελευταία 40 χρόνια. </a:t>
            </a:r>
          </a:p>
          <a:p>
            <a:pPr marL="0" marR="0" lvl="0" indent="0" algn="l" defTabSz="931774" rtl="0" eaLnBrk="1" fontAlgn="auto" latinLnBrk="0" hangingPunct="1">
              <a:lnSpc>
                <a:spcPct val="100000"/>
              </a:lnSpc>
              <a:spcBef>
                <a:spcPts val="0"/>
              </a:spcBef>
              <a:spcAft>
                <a:spcPts val="0"/>
              </a:spcAft>
              <a:buClrTx/>
              <a:buSzTx/>
              <a:buFontTx/>
              <a:buNone/>
              <a:tabLst/>
              <a:defRPr/>
            </a:pPr>
            <a:endParaRPr lang="el-GR" sz="1200" dirty="0"/>
          </a:p>
          <a:p>
            <a:pPr marL="0" marR="0" lvl="0" indent="0" algn="l" defTabSz="931774" rtl="0" eaLnBrk="1" fontAlgn="auto" latinLnBrk="0" hangingPunct="1">
              <a:lnSpc>
                <a:spcPct val="100000"/>
              </a:lnSpc>
              <a:spcBef>
                <a:spcPts val="0"/>
              </a:spcBef>
              <a:spcAft>
                <a:spcPts val="0"/>
              </a:spcAft>
              <a:buClrTx/>
              <a:buSzTx/>
              <a:buFontTx/>
              <a:buNone/>
              <a:tabLst/>
              <a:defRPr/>
            </a:pPr>
            <a:r>
              <a:rPr lang="el-GR" sz="1200" dirty="0" smtClean="0"/>
              <a:t>Μεγάλη </a:t>
            </a:r>
            <a:r>
              <a:rPr lang="el-GR" sz="1200" dirty="0"/>
              <a:t>περιγραφή: Ο κατακόρυφος άξονας του γραφήματος φέρει την ένδειξη </a:t>
            </a:r>
            <a:r>
              <a:rPr lang="el-GR" sz="1200" dirty="0" smtClean="0"/>
              <a:t>«Ποσοστό» </a:t>
            </a:r>
            <a:r>
              <a:rPr lang="el-GR" sz="1200" dirty="0"/>
              <a:t>που κυμαίνεται από 0 έως 18, σε προσαυξήσεις του 2. Ο οριζόντιος άξονας του γραφήματος αντιπροσωπεύει τα έτη από το 1970 έως το 2017.</a:t>
            </a:r>
          </a:p>
          <a:p>
            <a:pPr marL="0" marR="0" lvl="0" indent="0" algn="l" defTabSz="931774" rtl="0" eaLnBrk="1" fontAlgn="auto" latinLnBrk="0" hangingPunct="1">
              <a:lnSpc>
                <a:spcPct val="100000"/>
              </a:lnSpc>
              <a:spcBef>
                <a:spcPts val="0"/>
              </a:spcBef>
              <a:spcAft>
                <a:spcPts val="0"/>
              </a:spcAft>
              <a:buClrTx/>
              <a:buSzTx/>
              <a:buFontTx/>
              <a:buNone/>
              <a:tabLst/>
              <a:defRPr/>
            </a:pPr>
            <a:endParaRPr lang="el-GR" sz="1200" dirty="0"/>
          </a:p>
          <a:p>
            <a:pPr marL="0" marR="0" lvl="0" indent="0" algn="l" defTabSz="931774" rtl="0" eaLnBrk="1" fontAlgn="auto" latinLnBrk="0" hangingPunct="1">
              <a:lnSpc>
                <a:spcPct val="100000"/>
              </a:lnSpc>
              <a:spcBef>
                <a:spcPts val="0"/>
              </a:spcBef>
              <a:spcAft>
                <a:spcPts val="0"/>
              </a:spcAft>
              <a:buClrTx/>
              <a:buSzTx/>
              <a:buFontTx/>
              <a:buNone/>
              <a:tabLst/>
              <a:defRPr/>
            </a:pPr>
            <a:r>
              <a:rPr lang="el-GR" sz="1200" dirty="0"/>
              <a:t>Το ιστόγραμμα για το επιτόκιο 3 μηνών στο Ηνωμένο Βασίλειο δείχνει την ακόλουθη τάση: το γράφημα ξεκινά από 7,8 τοις εκατό τον Φεβρουάριο του 1970 και πέφτει στο χαμηλότερο επίπεδο τον Απρίλιο του 1972. Το γράφημα φθάνει στο μέγιστο αγγίζοντας το 16 τοις εκατό το 1981. Το γράφημα δείχνει συνεχή υψηλά και χαμηλά σημεία μεταξύ 1983 και 1989. Η τελευταία αιχμή εμφανίζεται τον Αύγουστο του 1989. Το γράφημα παρουσιάζει σημαντική πτώση το 2009 από 6 τοις εκατό το 2008. Το γράφημα συνεχίζει να είναι σε χαμηλό επίπεδο μέχρι το 2017 .</a:t>
            </a:r>
          </a:p>
          <a:p>
            <a:pPr marL="0" marR="0" lvl="0" indent="0" algn="l" defTabSz="931774" rtl="0" eaLnBrk="1" fontAlgn="auto" latinLnBrk="0" hangingPunct="1">
              <a:lnSpc>
                <a:spcPct val="100000"/>
              </a:lnSpc>
              <a:spcBef>
                <a:spcPts val="0"/>
              </a:spcBef>
              <a:spcAft>
                <a:spcPts val="0"/>
              </a:spcAft>
              <a:buClrTx/>
              <a:buSzTx/>
              <a:buFontTx/>
              <a:buNone/>
              <a:tabLst/>
              <a:defRPr/>
            </a:pPr>
            <a:endParaRPr lang="el-GR" sz="1200" dirty="0"/>
          </a:p>
          <a:p>
            <a:pPr marL="0" marR="0" lvl="0" indent="0" algn="l" defTabSz="931774" rtl="0" eaLnBrk="1" fontAlgn="auto" latinLnBrk="0" hangingPunct="1">
              <a:lnSpc>
                <a:spcPct val="100000"/>
              </a:lnSpc>
              <a:spcBef>
                <a:spcPts val="0"/>
              </a:spcBef>
              <a:spcAft>
                <a:spcPts val="0"/>
              </a:spcAft>
              <a:buClrTx/>
              <a:buSzTx/>
              <a:buFontTx/>
              <a:buNone/>
              <a:tabLst/>
              <a:defRPr/>
            </a:pPr>
            <a:r>
              <a:rPr lang="el-GR" sz="1200" dirty="0"/>
              <a:t>Το ιστόγραμμα για το επιτόκιο 3 μηνών στις Ηνωμένες Πολιτείες δείχνει την ακόλουθη τάση: Το γράφημα ξεκινά από 6,5 τοις εκατό τον Φεβρουάριο του 1970 και πέφτει στο 3,5 τον Απρίλιο του 1972. Το γράφημα συνεχίζει να ανεβαίνει και να πέφτει μέχρι να κορυφωθεί στο 16 τοις εκατό το 1980. Στη συνέχεια, το γράφημα παρουσιάζει μια σταθερή πτώση μέχρι τον Οκτώβριο του 2004. . Στη συνέχεια, παρουσιάζει ελαφριά άνοδο, πριν πέσει στο ιστορικά χαμηλότερο σημείο από το 2009 έως το 2015 με μια μικρή άνοδο το 2017 στο 1%.</a:t>
            </a:r>
          </a:p>
          <a:p>
            <a:r>
              <a:rPr lang="en-US" sz="1200" kern="1200" dirty="0">
                <a:solidFill>
                  <a:schemeClr val="tx1"/>
                </a:solidFill>
                <a:effectLst/>
                <a:latin typeface="+mn-lt"/>
                <a:ea typeface="+mn-ea"/>
                <a:cs typeface="+mn-cs"/>
              </a:rPr>
              <a:t> </a:t>
            </a:r>
            <a:endParaRPr lang="en-US" dirty="0">
              <a:effectLst/>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Η κατανόηση των μακροοικονομικών επιπτώσεων του ανοίγματος θα μας απασχολήσει σε αυτό και στα επόμενα τρία </a:t>
            </a:r>
            <a:r>
              <a:rPr lang="el-GR" sz="1200" b="0" i="0" u="none" strike="noStrike" kern="1200" baseline="0" dirty="0" err="1">
                <a:solidFill>
                  <a:schemeClr val="tx1"/>
                </a:solidFill>
                <a:latin typeface="+mn-lt"/>
                <a:ea typeface="+mn-ea"/>
                <a:cs typeface="+mn-cs"/>
              </a:rPr>
              <a:t>κεφάλαια.Το</a:t>
            </a:r>
            <a:r>
              <a:rPr lang="el-GR" sz="1200" b="0" i="0" u="none" strike="noStrike" kern="1200" baseline="0" dirty="0">
                <a:solidFill>
                  <a:schemeClr val="tx1"/>
                </a:solidFill>
                <a:latin typeface="+mn-lt"/>
                <a:ea typeface="+mn-ea"/>
                <a:cs typeface="+mn-cs"/>
              </a:rPr>
              <a:t> άνοιγμα έχει τρεις διακριτές διαστάσεις: τις αγορές αγαθών, τις χρηματοπιστωτικές αγορές και τις αγορές συντελεστών παραγωγής.</a:t>
            </a:r>
            <a:r>
              <a:rPr lang="en-US" sz="1200" b="0" i="0" u="none" strike="noStrike" kern="1200" baseline="0" dirty="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Έχουμε διαμορφώσει τώρα τις βάσεις για τη μελέτη της ανοιχτής οικονομίας. Στο Κεφάλαιο 18 εξετάζουμε τις επιπτώσεις του ανοίγματος στις αγορές αγαθών. Στο Κεφάλαιο 19, διερευνούμε τις επιπτώσεις του ανοίγματος τόσο στις αγορές αγαθών όσο και στις  αγορές χρήματος. Στο Κεφάλαιο 20, συζητάμε τα πλεονεκτήματα και τα μειονεκτήματα των διαφορετικών καθεστώτων συναλλαγματικών ισοτιμιών.</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Βραχυπρόθεσμα και μεσοπρόθεσμα - το επίκεντρο αυτού και των επόμενων τριών κεφαλαίων - το άνοιγμα στις αγορές συντελεστών παραγωγής παίζει πολύ λιγότερο ρόλο από το άνοιγμα είτε στις αγορές αγαθών είτε στις  αγορές χρήματος. Επομένως, εδώ θα αγνοήσουμε το άνοιγμα στις αγορές συντελεστών παραγωγής και θα επικεντρωθούμε στις επιπτώσεις των δύο πρώτων διαστάσεων του ανοίγματος εδώ.</a:t>
            </a:r>
            <a:r>
              <a:rPr lang="en-US" sz="1200" b="0" i="0" u="none" strike="noStrike" kern="1200" baseline="0" dirty="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Το Σχήμα 17.1 απεικονίζει τους ρυθμούς ανάπτυξης για τις αναπτυγμένες και τις αναδυόμενες οικονομίες μετά το 2000. Το εντυπωσιακό είναι ο τρόπος με τον οποίο οι ρυθμοί ανάπτυξης έχουν κινηθεί παράλληλα. Παρόλο που η κρίση ξεκίνησε στις Ηνωμένες Πολιτείες, το αποτέλεσμα ήταν μια παγκόσμια ύφεση με αρνητική ανάπτυξη στις προηγμένες οικονομίες και πολύ χαμηλότερη ανάπτυξη στις αναδυόμενες οικονομίες. Επομένως, είναι καιρός να απορρίψουμε την υπόθεση της κλειστής οικονομίας.</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Μεγάλη περιγραφή: Ο κατακόρυφος άξονας του γραφήματος φέρει την ένδειξη </a:t>
            </a:r>
            <a:r>
              <a:rPr lang="el-GR" sz="1200" b="0" i="0" u="none" strike="noStrike" kern="1200" baseline="0" dirty="0" smtClean="0">
                <a:solidFill>
                  <a:schemeClr val="tx1"/>
                </a:solidFill>
                <a:latin typeface="+mn-lt"/>
                <a:ea typeface="+mn-ea"/>
                <a:cs typeface="+mn-cs"/>
              </a:rPr>
              <a:t>«Ποσοστό ανάπτυξης» </a:t>
            </a:r>
            <a:r>
              <a:rPr lang="el-GR" sz="1200" b="0" i="0" u="none" strike="noStrike" kern="1200" baseline="0" dirty="0">
                <a:solidFill>
                  <a:schemeClr val="tx1"/>
                </a:solidFill>
                <a:latin typeface="+mn-lt"/>
                <a:ea typeface="+mn-ea"/>
                <a:cs typeface="+mn-cs"/>
              </a:rPr>
              <a:t>που κυμαίνεται από αρνητικό 4 έως 10, σε προσαυξήσεις του 2. Ο οριζόντιος άξονας του γραφήματος αντιπροσωπεύει τα έτη από το 2000 έως το 2018, σε προσαυξήσεις του 1. Τα δεδομένα που παρουσιάζονται στο το γράφημα εμφανίζεται ως εξής:</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l-GR" sz="1200" kern="1200" dirty="0">
                <a:solidFill>
                  <a:schemeClr val="tx1"/>
                </a:solidFill>
                <a:effectLst/>
                <a:latin typeface="+mn-lt"/>
                <a:ea typeface="+mn-ea"/>
                <a:cs typeface="+mn-cs"/>
              </a:rPr>
              <a:t>Αναπτυγμένες οικονομίες</a:t>
            </a:r>
            <a:r>
              <a:rPr lang="en-US" sz="1200" kern="1200" dirty="0">
                <a:solidFill>
                  <a:schemeClr val="tx1"/>
                </a:solidFill>
                <a:effectLst/>
                <a:latin typeface="+mn-lt"/>
                <a:ea typeface="+mn-ea"/>
                <a:cs typeface="+mn-cs"/>
              </a:rPr>
              <a:t>: 2000, 4; 2001, 2; 2002, 1.8; 2003, 2; 2004, 3.5; 2005, 3; 2006, 3; 2007, 3; 2008, 0; 2009, negative 3; 2010, 3; 2011, 2; 2012, 1.5; 2013, 1.8; 2014, 2; 2015, 3; 2016, 2; 2017, 3; 2018, 3.</a:t>
            </a:r>
            <a:endParaRPr lang="en-US" dirty="0">
              <a:effectLst/>
            </a:endParaRPr>
          </a:p>
          <a:p>
            <a:r>
              <a:rPr lang="en-US" sz="1200" kern="1200" dirty="0">
                <a:solidFill>
                  <a:schemeClr val="tx1"/>
                </a:solidFill>
                <a:effectLst/>
                <a:latin typeface="+mn-lt"/>
                <a:ea typeface="+mn-ea"/>
                <a:cs typeface="+mn-cs"/>
              </a:rPr>
              <a:t> </a:t>
            </a:r>
            <a:endParaRPr lang="en-US" dirty="0">
              <a:effectLst/>
            </a:endParaRPr>
          </a:p>
          <a:p>
            <a:r>
              <a:rPr lang="el-GR" sz="1200" kern="1200" dirty="0" smtClean="0">
                <a:solidFill>
                  <a:schemeClr val="tx1"/>
                </a:solidFill>
                <a:effectLst/>
                <a:latin typeface="+mn-lt"/>
                <a:ea typeface="+mn-ea"/>
                <a:cs typeface="+mn-cs"/>
              </a:rPr>
              <a:t>Παγκόσμια οικονομία:</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2000, 5; 2001, 2.5; 2002, 3; 2003, 4; 2004, 5.5; 2005, 5; 2006, 5.8; 2007, 5.9; 2008, 2; 2009, 0; 2010, 5.7; 2011, 4; 2012, 4; 2013, 3.8; 2014, 3.9; 2015, 3.9; 2016, 3.8; 2017, 3.9; 2018, 3.9.</a:t>
            </a:r>
            <a:endParaRPr lang="en-US" dirty="0">
              <a:effectLst/>
            </a:endParaRPr>
          </a:p>
          <a:p>
            <a:r>
              <a:rPr lang="en-US" sz="1200" kern="1200" dirty="0">
                <a:solidFill>
                  <a:schemeClr val="tx1"/>
                </a:solidFill>
                <a:effectLst/>
                <a:latin typeface="+mn-lt"/>
                <a:ea typeface="+mn-ea"/>
                <a:cs typeface="+mn-cs"/>
              </a:rPr>
              <a:t> </a:t>
            </a:r>
            <a:endParaRPr lang="en-US" dirty="0">
              <a:effectLst/>
            </a:endParaRPr>
          </a:p>
          <a:p>
            <a:r>
              <a:rPr lang="el-GR" sz="1200" kern="1200" dirty="0">
                <a:solidFill>
                  <a:schemeClr val="tx1"/>
                </a:solidFill>
                <a:effectLst/>
                <a:latin typeface="+mn-lt"/>
                <a:ea typeface="+mn-ea"/>
                <a:cs typeface="+mn-cs"/>
              </a:rPr>
              <a:t>Αναδυόμενες και αναπτυσσόμενες οικονομίες</a:t>
            </a:r>
            <a:r>
              <a:rPr lang="en-US" sz="1200" kern="1200" dirty="0">
                <a:solidFill>
                  <a:schemeClr val="tx1"/>
                </a:solidFill>
                <a:effectLst/>
                <a:latin typeface="+mn-lt"/>
                <a:ea typeface="+mn-ea"/>
                <a:cs typeface="+mn-cs"/>
              </a:rPr>
              <a:t>: 2000, 5.9; 2001, 3.8; 2002, 4.5; 2003, 7; 2004, 8; 2005, 7.8; 2006, 8; 2007, 8.2; 2008, 5.5; 2009, 3; 2010, 7.8; 2011, 7; 2012, 6; 2013, 5; 2014, 4.5; 2015, 4.3; 2016, 4.5; 2017, 5; 2018, 5.</a:t>
            </a:r>
            <a:endParaRPr lang="en-US" dirty="0">
              <a:effectLst/>
            </a:endParaRPr>
          </a:p>
          <a:p>
            <a:r>
              <a:rPr lang="en-US" sz="1200" kern="1200" dirty="0">
                <a:solidFill>
                  <a:schemeClr val="tx1"/>
                </a:solidFill>
                <a:effectLst/>
                <a:latin typeface="+mn-lt"/>
                <a:ea typeface="+mn-ea"/>
                <a:cs typeface="+mn-cs"/>
              </a:rPr>
              <a:t> </a:t>
            </a:r>
            <a:endParaRPr lang="en-US" dirty="0">
              <a:effectLst/>
            </a:endParaRPr>
          </a:p>
          <a:p>
            <a:r>
              <a:rPr lang="el-GR" sz="1200" kern="1200" dirty="0">
                <a:solidFill>
                  <a:schemeClr val="tx1"/>
                </a:solidFill>
                <a:effectLst/>
                <a:latin typeface="+mn-lt"/>
                <a:ea typeface="+mn-ea"/>
                <a:cs typeface="+mn-cs"/>
              </a:rPr>
              <a:t>Όλες οι τιμές είναι κατά προσέγγιση</a:t>
            </a:r>
            <a:r>
              <a:rPr lang="en-US" sz="1200" kern="1200" dirty="0">
                <a:solidFill>
                  <a:schemeClr val="tx1"/>
                </a:solidFill>
                <a:effectLst/>
                <a:latin typeface="+mn-lt"/>
                <a:ea typeface="+mn-ea"/>
                <a:cs typeface="+mn-cs"/>
              </a:rPr>
              <a:t>.</a:t>
            </a:r>
            <a:endParaRPr lang="en-US" dirty="0">
              <a:effectLs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xmlns="" val="1110412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Το σχήμα 17-2 απεικονίζει την εξέλιξη των εξαγωγών των ΗΠΑ και των εισαγωγών των ΗΠΑ, ως ποσοστό του ΑΕΠ, μετά το 1960 («εξαγωγές ΗΠΑ» σημαίνει εξαγωγές από τις Ηνωμένες Πολιτείες· «εισαγωγές ΗΠΑ» σημαίνει εισαγωγές προς τις Ηνωμένες Πολιτείες). Μπορείτε να δείτε ότι η οικονομία των ΗΠΑ γίνεται πιο ανοιχτή με την πάροδο του χρόνου και ότι οι εισαγωγές ξεπερνούν σταθερά τις εξαγωγές από τη δεκαετία του 1970.</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Μεγάλη περιγραφή: Ο κατακόρυφος άξονας του γραφήματος φέρει την ένδειξη </a:t>
            </a:r>
            <a:r>
              <a:rPr lang="el-GR" sz="1200" b="0" i="0" u="none" strike="noStrike" kern="1200" baseline="0" dirty="0" smtClean="0">
                <a:solidFill>
                  <a:schemeClr val="tx1"/>
                </a:solidFill>
                <a:latin typeface="+mn-lt"/>
                <a:ea typeface="+mn-ea"/>
                <a:cs typeface="+mn-cs"/>
              </a:rPr>
              <a:t>«Ποσοστό του ΑΕΠ» </a:t>
            </a:r>
            <a:r>
              <a:rPr lang="el-GR" sz="1200" b="0" i="0" u="none" strike="noStrike" kern="1200" baseline="0" dirty="0">
                <a:solidFill>
                  <a:schemeClr val="tx1"/>
                </a:solidFill>
                <a:latin typeface="+mn-lt"/>
                <a:ea typeface="+mn-ea"/>
                <a:cs typeface="+mn-cs"/>
              </a:rPr>
              <a:t>που κυμαίνεται από 0 έως 20, σε προσαυξήσεις του 2. Ο οριζόντιος άξονας του γραφήματος αντιπροσωπεύει τα έτη από το 1960 έως το 2017, σε προσαυξήσεις των 3 ετών. Οι </a:t>
            </a:r>
            <a:r>
              <a:rPr lang="el-GR" sz="1200" b="0" i="0" u="none" strike="noStrike" kern="1200" baseline="0" dirty="0" smtClean="0">
                <a:solidFill>
                  <a:schemeClr val="tx1"/>
                </a:solidFill>
                <a:latin typeface="+mn-lt"/>
                <a:ea typeface="+mn-ea"/>
                <a:cs typeface="+mn-cs"/>
              </a:rPr>
              <a:t>«Εισαγωγές / ΑΕΠ</a:t>
            </a:r>
            <a:r>
              <a:rPr lang="el-GR" sz="1200" b="0" i="0" u="none" strike="noStrike" kern="1200" baseline="0" dirty="0">
                <a:solidFill>
                  <a:schemeClr val="tx1"/>
                </a:solidFill>
                <a:latin typeface="+mn-lt"/>
                <a:ea typeface="+mn-ea"/>
                <a:cs typeface="+mn-cs"/>
              </a:rPr>
              <a:t>» για τα έτη απεικονίζονται ως </a:t>
            </a:r>
            <a:r>
              <a:rPr lang="el-GR" sz="1200" b="0" i="0" u="none" strike="noStrike" kern="1200" baseline="0" dirty="0" smtClean="0">
                <a:solidFill>
                  <a:schemeClr val="tx1"/>
                </a:solidFill>
                <a:latin typeface="+mn-lt"/>
                <a:ea typeface="+mn-ea"/>
                <a:cs typeface="+mn-cs"/>
              </a:rPr>
              <a:t>εξής</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1960, 4; 1963, 4; 1966, 4; 1969, 5; 1972, 5.8; 1975, 8; 1978, 8.5; 1981, 10; 1984, 9.5; 1987, 10; 1990, 10; 1993, 9.5; 1996, 11.5; 1999, 12; 2002, 13; 2005, 15; 2008, 17; 2011, 17; 2014, 15; 2017, 14. </a:t>
            </a:r>
            <a:r>
              <a:rPr lang="el-GR" sz="1200" b="0" i="0" u="none" strike="noStrike" kern="1200" baseline="0" dirty="0" smtClean="0">
                <a:solidFill>
                  <a:schemeClr val="tx1"/>
                </a:solidFill>
                <a:latin typeface="+mn-lt"/>
                <a:ea typeface="+mn-ea"/>
                <a:cs typeface="+mn-cs"/>
              </a:rPr>
              <a:t>Οι «Εξαγωγές / ΑΕΠ» για τα έτη απεικονίζονται ως εξής</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1960, 5; 1963, 5; 1966, 5; 1969, 5; 1972, 5.2; 1975, 8; 1978, 7.8; 1981, 9; 1984, 7.8; 1987, 6.5; 1990, 8.5; 1993, 9.5; 1996, 10; 1999, 10.5; 2002, 9; 2005, 10; 2008, 11; 2011, 11; 2014, 13.5; 2017, 12. </a:t>
            </a:r>
            <a:endParaRPr lang="el-GR"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Όλες οι τιμές είναι κατά προσέγγιση</a:t>
            </a:r>
            <a:r>
              <a:rPr lang="en-US" sz="1200" kern="1200" dirty="0">
                <a:solidFill>
                  <a:schemeClr val="tx1"/>
                </a:solidFill>
                <a:effectLst/>
                <a:latin typeface="+mn-lt"/>
                <a:ea typeface="+mn-ea"/>
                <a:cs typeface="+mn-cs"/>
              </a:rPr>
              <a:t>.</a:t>
            </a:r>
            <a:endParaRPr lang="en-US" dirty="0">
              <a:effectLs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xmlns="" val="1142270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Ένας καλύτερος δείκτης ανοίγματος από τους λόγους εξαγωγών ή εισαγωγών είναι το ποσοστό του συνολικού προϊόντος που αποτελείται από </a:t>
            </a:r>
            <a:r>
              <a:rPr lang="el-GR" b="1" dirty="0"/>
              <a:t>εμπορεύσιμα αγαθά</a:t>
            </a:r>
            <a:r>
              <a:rPr lang="el-GR" dirty="0"/>
              <a:t>.</a:t>
            </a:r>
            <a:r>
              <a:rPr lang="en-US" dirty="0"/>
              <a:t>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Με εξαγωγές γύρω στο 12,3% του ΑΕΠ, οι Ηνωμένες Πολιτείες έχουν έναν από τους μικρότερους λόγους εξαγωγών προς ΑΕΠ μεταξύ των πλούσιων χωρών του κόσμου. Ο Πίνακας 17-1 δίνει λόγους για ορισμένες χώρες του ΟΟΣΑ.</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Μπορεί μια χώρα να έχει εξαγωγές μεγαλύτερες από το ΑΕΠ της—δηλαδή μπορεί να έχει λόγο εξαγωγών μεγαλύτερο από ένα; Αυτό το πλαίσιο επικέντρωσης ασχολείται μ’ αυτό το ερώτημα.</a:t>
            </a:r>
            <a:endParaRPr lang="en-US" b="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9" name="TextBox 8"/>
          <p:cNvSpPr txBox="1"/>
          <p:nvPr userDrawn="1"/>
        </p:nvSpPr>
        <p:spPr>
          <a:xfrm>
            <a:off x="1533525" y="6374626"/>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dirty="0">
                <a:latin typeface="Verdana" panose="020B0604030504040204" pitchFamily="34" charset="0"/>
              </a:rPr>
              <a:t>Copyright © 2020 by Pearson Education, Inc. All Rights Reserved</a:t>
            </a:r>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8382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47675" y="3048000"/>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4495800"/>
            <a:ext cx="8153400" cy="685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Picture Placeholder 8"/>
          <p:cNvSpPr>
            <a:spLocks noGrp="1"/>
          </p:cNvSpPr>
          <p:nvPr>
            <p:ph type="pic" sz="quarter" idx="15"/>
          </p:nvPr>
        </p:nvSpPr>
        <p:spPr>
          <a:xfrm>
            <a:off x="533400" y="5257800"/>
            <a:ext cx="8077200" cy="838200"/>
          </a:xfrm>
        </p:spPr>
        <p:txBody>
          <a:bodyPr/>
          <a:lstStyle/>
          <a:p>
            <a:endParaRPr lang="en-IN"/>
          </a:p>
        </p:txBody>
      </p:sp>
    </p:spTree>
    <p:extLst>
      <p:ext uri="{BB962C8B-B14F-4D97-AF65-F5344CB8AC3E}">
        <p14:creationId xmlns:p14="http://schemas.microsoft.com/office/powerpoint/2010/main" xmlns="" val="2058026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8382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47675" y="2771775"/>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686175"/>
            <a:ext cx="8153400" cy="685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5"/>
          </p:nvPr>
        </p:nvSpPr>
        <p:spPr>
          <a:xfrm>
            <a:off x="457200" y="5029200"/>
            <a:ext cx="8153400" cy="76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xmlns="" val="1836351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9" name="Content Placeholder 2"/>
          <p:cNvSpPr>
            <a:spLocks noGrp="1"/>
          </p:cNvSpPr>
          <p:nvPr>
            <p:ph idx="14"/>
          </p:nvPr>
        </p:nvSpPr>
        <p:spPr>
          <a:xfrm>
            <a:off x="609600" y="41148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1837902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3754704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1855126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5/21/2022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7" name="TextBox 6"/>
          <p:cNvSpPr txBox="1"/>
          <p:nvPr userDrawn="1"/>
        </p:nvSpPr>
        <p:spPr>
          <a:xfrm>
            <a:off x="1533525" y="6374626"/>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dirty="0">
                <a:latin typeface="Verdana" panose="020B0604030504040204" pitchFamily="34" charset="0"/>
              </a:rPr>
              <a:t>Copyright © 2020 by Pearson Education, Inc. All Rights Reserved</a:t>
            </a:r>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37111366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3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solidFill>
                <a:prstClr val="black"/>
              </a:solidFill>
            </a:endParaRPr>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5/21/2022</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
        <p:nvSpPr>
          <p:cNvPr id="14" name="Content Placeholder 16"/>
          <p:cNvSpPr>
            <a:spLocks noGrp="1"/>
          </p:cNvSpPr>
          <p:nvPr>
            <p:ph sz="quarter" idx="19" hasCustomPrompt="1"/>
          </p:nvPr>
        </p:nvSpPr>
        <p:spPr>
          <a:xfrm>
            <a:off x="2906049" y="6416475"/>
            <a:ext cx="5943600" cy="184666"/>
          </a:xfrm>
          <a:prstGeom prst="rect">
            <a:avLst/>
          </a:prstGeom>
        </p:spPr>
        <p:txBody>
          <a:bodyPr wrap="square" lIns="0" tIns="0" rIns="0" bIns="0">
            <a:spAutoFit/>
          </a:bodyPr>
          <a:lstStyle>
            <a:lvl1pPr marL="0" indent="0" eaLnBrk="1" fontAlgn="auto" hangingPunct="1">
              <a:spcBef>
                <a:spcPts val="0"/>
              </a:spcBef>
              <a:spcAft>
                <a:spcPts val="0"/>
              </a:spcAft>
              <a:buNone/>
              <a:defRPr sz="1200">
                <a:latin typeface="Verdana" panose="020B0604030504040204" pitchFamily="34" charset="0"/>
                <a:ea typeface="Verdana" panose="020B0604030504040204" pitchFamily="34" charset="0"/>
                <a:cs typeface="Verdana" panose="020B0604030504040204" pitchFamily="34" charset="0"/>
              </a:defRPr>
            </a:lvl1pPr>
            <a:lvl2pPr marL="457200" indent="0">
              <a:buNone/>
              <a:defRPr sz="1200">
                <a:latin typeface="Verdana" panose="020B0604030504040204" pitchFamily="34" charset="0"/>
                <a:ea typeface="Verdana" panose="020B0604030504040204" pitchFamily="34" charset="0"/>
                <a:cs typeface="Verdana" panose="020B0604030504040204" pitchFamily="34" charset="0"/>
              </a:defRPr>
            </a:lvl2pPr>
            <a:lvl3pPr marL="914400" indent="0">
              <a:buNone/>
              <a:defRPr sz="1200">
                <a:latin typeface="Verdana" panose="020B0604030504040204" pitchFamily="34" charset="0"/>
                <a:ea typeface="Verdana" panose="020B0604030504040204" pitchFamily="34" charset="0"/>
                <a:cs typeface="Verdana" panose="020B0604030504040204" pitchFamily="34" charset="0"/>
              </a:defRPr>
            </a:lvl3pPr>
            <a:lvl4pPr marL="1371600" indent="0">
              <a:buNone/>
              <a:defRPr sz="1200">
                <a:latin typeface="Verdana" panose="020B0604030504040204" pitchFamily="34" charset="0"/>
                <a:ea typeface="Verdana" panose="020B0604030504040204" pitchFamily="34" charset="0"/>
                <a:cs typeface="Verdana" panose="020B0604030504040204" pitchFamily="34" charset="0"/>
              </a:defRPr>
            </a:lvl4pPr>
            <a:lvl5pPr marL="1828800" indent="0">
              <a:buNone/>
              <a:defRPr sz="1200">
                <a:latin typeface="Verdana" panose="020B0604030504040204" pitchFamily="34" charset="0"/>
                <a:ea typeface="Verdana" panose="020B0604030504040204" pitchFamily="34" charset="0"/>
                <a:cs typeface="Verdana" panose="020B0604030504040204" pitchFamily="34" charset="0"/>
              </a:defRPr>
            </a:lvl5pPr>
          </a:lstStyle>
          <a:p>
            <a:pPr eaLnBrk="1" fontAlgn="auto" hangingPunct="1">
              <a:spcBef>
                <a:spcPts val="0"/>
              </a:spcBef>
              <a:spcAft>
                <a:spcPts val="0"/>
              </a:spcAft>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a:t>
            </a:r>
            <a:r>
              <a:rPr lang="en-IN" sz="1200" dirty="0">
                <a:latin typeface="Verdana" panose="020B0604030504040204" pitchFamily="34" charset="0"/>
                <a:ea typeface="Verdana" panose="020B0604030504040204" pitchFamily="34" charset="0"/>
                <a:cs typeface="Verdana" panose="020B0604030504040204" pitchFamily="34" charset="0"/>
              </a:rPr>
              <a:t>2021, 2017, 2013</a:t>
            </a:r>
            <a:r>
              <a:rPr lang="en-US" altLang="en-US" sz="1200" dirty="0">
                <a:latin typeface="Verdana" panose="020B0604030504040204" pitchFamily="34" charset="0"/>
                <a:ea typeface="Verdana" panose="020B0604030504040204" pitchFamily="34" charset="0"/>
                <a:cs typeface="Verdana" panose="020B0604030504040204" pitchFamily="34" charset="0"/>
              </a:rPr>
              <a:t> Pearson Education, Inc. All Rights Reserved</a:t>
            </a:r>
          </a:p>
        </p:txBody>
      </p:sp>
      <p:sp>
        <p:nvSpPr>
          <p:cNvPr id="3" name="Picture Placeholder 2"/>
          <p:cNvSpPr>
            <a:spLocks noGrp="1"/>
          </p:cNvSpPr>
          <p:nvPr>
            <p:ph type="pic" sz="quarter" idx="20"/>
          </p:nvPr>
        </p:nvSpPr>
        <p:spPr>
          <a:xfrm>
            <a:off x="762000" y="2057400"/>
            <a:ext cx="3429000" cy="3657600"/>
          </a:xfrm>
        </p:spPr>
        <p:txBody>
          <a:bodyPr/>
          <a:lstStyle/>
          <a:p>
            <a:endParaRPr lang="en-IN"/>
          </a:p>
        </p:txBody>
      </p:sp>
    </p:spTree>
    <p:extLst>
      <p:ext uri="{BB962C8B-B14F-4D97-AF65-F5344CB8AC3E}">
        <p14:creationId xmlns:p14="http://schemas.microsoft.com/office/powerpoint/2010/main" xmlns="" val="179997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5/21/2022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5/21/2022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5/21/2022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5/21/2022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12" name="TextBox 11"/>
          <p:cNvSpPr txBox="1"/>
          <p:nvPr userDrawn="1"/>
        </p:nvSpPr>
        <p:spPr>
          <a:xfrm>
            <a:off x="1533525" y="6374626"/>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dirty="0">
                <a:latin typeface="Verdana" panose="020B0604030504040204" pitchFamily="34" charset="0"/>
              </a:rPr>
              <a:t>Copyright © 2020 by Pearson Education, Inc. All Rights Reserved</a:t>
            </a:r>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362201"/>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9" name="Content Placeholder 2"/>
          <p:cNvSpPr>
            <a:spLocks noGrp="1"/>
          </p:cNvSpPr>
          <p:nvPr>
            <p:ph idx="14"/>
          </p:nvPr>
        </p:nvSpPr>
        <p:spPr>
          <a:xfrm>
            <a:off x="457200" y="3048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457200" y="3810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6"/>
          </p:nvPr>
        </p:nvSpPr>
        <p:spPr>
          <a:xfrm>
            <a:off x="457200" y="4648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p:cNvSpPr>
            <a:spLocks noGrp="1"/>
          </p:cNvSpPr>
          <p:nvPr>
            <p:ph idx="17"/>
          </p:nvPr>
        </p:nvSpPr>
        <p:spPr>
          <a:xfrm>
            <a:off x="609600" y="4800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362201"/>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9" name="Content Placeholder 2"/>
          <p:cNvSpPr>
            <a:spLocks noGrp="1"/>
          </p:cNvSpPr>
          <p:nvPr>
            <p:ph idx="14"/>
          </p:nvPr>
        </p:nvSpPr>
        <p:spPr>
          <a:xfrm>
            <a:off x="457200" y="3048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457200" y="3810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6"/>
          </p:nvPr>
        </p:nvSpPr>
        <p:spPr>
          <a:xfrm>
            <a:off x="457200" y="4648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p:cNvSpPr>
            <a:spLocks noGrp="1"/>
          </p:cNvSpPr>
          <p:nvPr>
            <p:ph idx="17"/>
          </p:nvPr>
        </p:nvSpPr>
        <p:spPr>
          <a:xfrm>
            <a:off x="609600" y="4800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p:cNvSpPr>
            <a:spLocks noGrp="1"/>
          </p:cNvSpPr>
          <p:nvPr>
            <p:ph idx="18"/>
          </p:nvPr>
        </p:nvSpPr>
        <p:spPr>
          <a:xfrm>
            <a:off x="762000" y="4953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914400" y="51054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1066800" y="52578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1219200" y="5410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2"/>
          <p:cNvSpPr>
            <a:spLocks noGrp="1"/>
          </p:cNvSpPr>
          <p:nvPr>
            <p:ph idx="22"/>
          </p:nvPr>
        </p:nvSpPr>
        <p:spPr>
          <a:xfrm>
            <a:off x="1371600" y="5562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2"/>
          <p:cNvSpPr>
            <a:spLocks noGrp="1"/>
          </p:cNvSpPr>
          <p:nvPr>
            <p:ph idx="23"/>
          </p:nvPr>
        </p:nvSpPr>
        <p:spPr>
          <a:xfrm>
            <a:off x="1524000" y="5715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225967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Picture Placeholder 4"/>
          <p:cNvSpPr>
            <a:spLocks noGrp="1"/>
          </p:cNvSpPr>
          <p:nvPr>
            <p:ph type="pic" sz="quarter" idx="14"/>
          </p:nvPr>
        </p:nvSpPr>
        <p:spPr>
          <a:xfrm>
            <a:off x="457200" y="5334000"/>
            <a:ext cx="8229600" cy="792163"/>
          </a:xfrm>
        </p:spPr>
        <p:txBody>
          <a:bodyPr/>
          <a:lstStyle/>
          <a:p>
            <a:endParaRPr lang="en-IN"/>
          </a:p>
        </p:txBody>
      </p:sp>
    </p:spTree>
    <p:extLst>
      <p:ext uri="{BB962C8B-B14F-4D97-AF65-F5344CB8AC3E}">
        <p14:creationId xmlns:p14="http://schemas.microsoft.com/office/powerpoint/2010/main" xmlns="" val="2302139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9" name="TextBox 8"/>
          <p:cNvSpPr txBox="1"/>
          <p:nvPr userDrawn="1"/>
        </p:nvSpPr>
        <p:spPr>
          <a:xfrm>
            <a:off x="1532389" y="6378267"/>
            <a:ext cx="7162800" cy="276999"/>
          </a:xfrm>
          <a:prstGeom prst="rect">
            <a:avLst/>
          </a:prstGeom>
          <a:noFill/>
        </p:spPr>
        <p:txBody>
          <a:bodyPr wrap="square" rtlCol="0">
            <a:spAutoFit/>
          </a:bodyPr>
          <a:lstStyle/>
          <a:p>
            <a:pPr algn="r"/>
            <a:r>
              <a:rPr lang="en-IN" sz="1200" dirty="0">
                <a:latin typeface="Verdana" panose="020B0604030504040204" pitchFamily="34" charset="0"/>
                <a:ea typeface="Verdana" panose="020B0604030504040204" pitchFamily="34" charset="0"/>
                <a:cs typeface="Verdana" panose="020B0604030504040204" pitchFamily="34" charset="0"/>
              </a:rPr>
              <a:t>Copyright © 2021, 2017, 2013 Pearson Education, Inc. All Rights Reserved</a:t>
            </a:r>
          </a:p>
        </p:txBody>
      </p:sp>
      <p:pic>
        <p:nvPicPr>
          <p:cNvPr id="10" name="Picture 9" descr="Pearson Logo"/>
          <p:cNvPicPr>
            <a:picLocks noChangeAspect="1"/>
          </p:cNvPicPr>
          <p:nvPr userDrawn="1"/>
        </p:nvPicPr>
        <p:blipFill>
          <a:blip r:embed="rId18"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62" r:id="rId8"/>
    <p:sldLayoutId id="2147483661" r:id="rId9"/>
    <p:sldLayoutId id="2147483665" r:id="rId10"/>
    <p:sldLayoutId id="2147483666" r:id="rId11"/>
    <p:sldLayoutId id="2147483663" r:id="rId12"/>
    <p:sldLayoutId id="2147483651" r:id="rId13"/>
    <p:sldLayoutId id="2147483654" r:id="rId14"/>
    <p:sldLayoutId id="2147483655" r:id="rId15"/>
    <p:sldLayoutId id="2147483668" r:id="rId16"/>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s://research.stlouisfed.org/fred2/"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725" y="82022"/>
            <a:ext cx="8229600" cy="557174"/>
          </a:xfrm>
        </p:spPr>
        <p:txBody>
          <a:bodyPr>
            <a:noAutofit/>
          </a:bodyPr>
          <a:lstStyle/>
          <a:p>
            <a:r>
              <a:rPr lang="el-GR" sz="3600" dirty="0">
                <a:latin typeface="+mj-lt"/>
              </a:rPr>
              <a:t>Μακροοικονομική</a:t>
            </a:r>
            <a:endParaRPr lang="en-IN" sz="3600" dirty="0">
              <a:latin typeface="+mj-lt"/>
            </a:endParaRPr>
          </a:p>
        </p:txBody>
      </p:sp>
      <p:sp>
        <p:nvSpPr>
          <p:cNvPr id="3" name="Text Placeholder 2"/>
          <p:cNvSpPr>
            <a:spLocks noGrp="1"/>
          </p:cNvSpPr>
          <p:nvPr>
            <p:ph type="body" sz="quarter" idx="13"/>
          </p:nvPr>
        </p:nvSpPr>
        <p:spPr>
          <a:xfrm>
            <a:off x="457200" y="762000"/>
            <a:ext cx="8229600" cy="381000"/>
          </a:xfrm>
        </p:spPr>
        <p:txBody>
          <a:bodyPr>
            <a:noAutofit/>
          </a:bodyPr>
          <a:lstStyle/>
          <a:p>
            <a:r>
              <a:rPr lang="el-GR" dirty="0"/>
              <a:t>Όγδοη Έκδοση</a:t>
            </a:r>
            <a:endParaRPr lang="en-US" dirty="0"/>
          </a:p>
        </p:txBody>
      </p:sp>
      <p:sp>
        <p:nvSpPr>
          <p:cNvPr id="10" name="Text Placeholder 1">
            <a:extLst>
              <a:ext uri="{FF2B5EF4-FFF2-40B4-BE49-F238E27FC236}">
                <a16:creationId xmlns:a16="http://schemas.microsoft.com/office/drawing/2014/main" xmlns="" id="{B90BF7CC-C13E-4975-9A72-17609AD86A49}"/>
              </a:ext>
            </a:extLst>
          </p:cNvPr>
          <p:cNvSpPr>
            <a:spLocks noGrp="1"/>
          </p:cNvSpPr>
          <p:nvPr>
            <p:ph type="body" sz="quarter" idx="4294967295"/>
          </p:nvPr>
        </p:nvSpPr>
        <p:spPr>
          <a:xfrm>
            <a:off x="4581525" y="2828925"/>
            <a:ext cx="4114800" cy="558800"/>
          </a:xfrm>
        </p:spPr>
        <p:txBody>
          <a:bodyPr wrap="square">
            <a:noAutofit/>
          </a:bodyPr>
          <a:lstStyle/>
          <a:p>
            <a:pPr marL="0" indent="0" algn="ctr">
              <a:buNone/>
            </a:pPr>
            <a:r>
              <a:rPr lang="el-GR" sz="3200" dirty="0">
                <a:solidFill>
                  <a:schemeClr val="tx1"/>
                </a:solidFill>
              </a:rPr>
              <a:t>Κεφάλαιο</a:t>
            </a:r>
            <a:r>
              <a:rPr lang="en-US" sz="3200" dirty="0">
                <a:solidFill>
                  <a:schemeClr val="tx1"/>
                </a:solidFill>
              </a:rPr>
              <a:t> 17</a:t>
            </a:r>
          </a:p>
        </p:txBody>
      </p:sp>
      <p:sp>
        <p:nvSpPr>
          <p:cNvPr id="4" name="Text Placeholder 3"/>
          <p:cNvSpPr>
            <a:spLocks noGrp="1"/>
          </p:cNvSpPr>
          <p:nvPr>
            <p:ph type="body" sz="quarter" idx="14"/>
          </p:nvPr>
        </p:nvSpPr>
        <p:spPr>
          <a:xfrm>
            <a:off x="4572000" y="3495675"/>
            <a:ext cx="4114800" cy="771525"/>
          </a:xfrm>
        </p:spPr>
        <p:txBody>
          <a:bodyPr vert="horz" wrap="square" lIns="0" tIns="0" rIns="0" bIns="0" rtlCol="0" anchor="ctr">
            <a:noAutofit/>
          </a:bodyPr>
          <a:lstStyle/>
          <a:p>
            <a:pPr algn="ctr"/>
            <a:r>
              <a:rPr lang="el-GR" sz="2000" dirty="0">
                <a:ea typeface="ヒラギノ角ゴ Pro W3" pitchFamily="-84" charset="-128"/>
              </a:rPr>
              <a:t>Άνοιγμα στις Αγορές Αγαθών και Χρήματος</a:t>
            </a:r>
            <a:endParaRPr lang="en-US" sz="2000" dirty="0"/>
          </a:p>
        </p:txBody>
      </p:sp>
      <p:pic>
        <p:nvPicPr>
          <p:cNvPr id="12" name="Picture Placeholder 11" descr="Front Cover: Macroeconomics, Eighth Edition by Olivier Blanchard">
            <a:extLst>
              <a:ext uri="{FF2B5EF4-FFF2-40B4-BE49-F238E27FC236}">
                <a16:creationId xmlns:a16="http://schemas.microsoft.com/office/drawing/2014/main" xmlns="" id="{4B7C0549-CC8A-406F-AE51-9FCA19C1137C}"/>
              </a:ext>
            </a:extLst>
          </p:cNvPr>
          <p:cNvPicPr>
            <a:picLocks noGrp="1" noChangeAspect="1"/>
          </p:cNvPicPr>
          <p:nvPr>
            <p:ph type="pic" sz="quarter" idx="20"/>
          </p:nvPr>
        </p:nvPicPr>
        <p:blipFill>
          <a:blip r:embed="rId3" cstate="print">
            <a:extLst>
              <a:ext uri="{28A0092B-C50C-407E-A947-70E740481C1C}">
                <a14:useLocalDpi xmlns:a14="http://schemas.microsoft.com/office/drawing/2010/main" xmlns="" val="0"/>
              </a:ext>
            </a:extLst>
          </a:blip>
          <a:stretch>
            <a:fillRect/>
          </a:stretch>
        </p:blipFill>
        <p:spPr>
          <a:xfrm>
            <a:off x="457200" y="1268227"/>
            <a:ext cx="4037479" cy="5046848"/>
          </a:xfrm>
          <a:prstGeom prst="rect">
            <a:avLst/>
          </a:prstGeom>
        </p:spPr>
      </p:pic>
      <p:sp>
        <p:nvSpPr>
          <p:cNvPr id="9" name="Text Placeholder 1">
            <a:extLst>
              <a:ext uri="{FF2B5EF4-FFF2-40B4-BE49-F238E27FC236}">
                <a16:creationId xmlns:a16="http://schemas.microsoft.com/office/drawing/2014/main" xmlns="" id="{B90BF7CC-C13E-4975-9A72-17609AD86A49}"/>
              </a:ext>
            </a:extLst>
          </p:cNvPr>
          <p:cNvSpPr>
            <a:spLocks noGrp="1"/>
          </p:cNvSpPr>
          <p:nvPr>
            <p:ph type="body" sz="quarter" idx="4294967295"/>
          </p:nvPr>
        </p:nvSpPr>
        <p:spPr>
          <a:xfrm>
            <a:off x="2819400" y="6410324"/>
            <a:ext cx="5943600" cy="219075"/>
          </a:xfrm>
        </p:spPr>
        <p:txBody>
          <a:bodyPr wrap="square">
            <a:noAutofit/>
          </a:bodyPr>
          <a:lstStyle/>
          <a:p>
            <a:pPr marL="0" indent="0">
              <a:spcBef>
                <a:spcPts val="0"/>
              </a:spcBef>
              <a:buNone/>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a:t>
            </a:r>
            <a:r>
              <a:rPr lang="en-IN" sz="1200" dirty="0">
                <a:latin typeface="Verdana" panose="020B0604030504040204" pitchFamily="34" charset="0"/>
                <a:ea typeface="Verdana" panose="020B0604030504040204" pitchFamily="34" charset="0"/>
                <a:cs typeface="Verdana" panose="020B0604030504040204" pitchFamily="34" charset="0"/>
              </a:rPr>
              <a:t>2021, 2017, 2013</a:t>
            </a:r>
            <a:r>
              <a:rPr lang="en-US" altLang="en-US" sz="1200" dirty="0">
                <a:latin typeface="Verdana" panose="020B0604030504040204" pitchFamily="34" charset="0"/>
                <a:ea typeface="Verdana" panose="020B0604030504040204" pitchFamily="34" charset="0"/>
                <a:cs typeface="Verdana" panose="020B0604030504040204" pitchFamily="34" charset="0"/>
              </a:rPr>
              <a:t> Pearson Education, Inc. All Rights Reserved</a:t>
            </a:r>
          </a:p>
        </p:txBody>
      </p:sp>
      <p:sp>
        <p:nvSpPr>
          <p:cNvPr id="8" name="TextBox 9"/>
          <p:cNvSpPr txBox="1"/>
          <p:nvPr/>
        </p:nvSpPr>
        <p:spPr>
          <a:xfrm>
            <a:off x="5333992" y="4419600"/>
            <a:ext cx="2971808" cy="57573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N" sz="1000" dirty="0">
                <a:solidFill>
                  <a:schemeClr val="bg1"/>
                </a:solidFill>
              </a:rPr>
              <a:t>Slide in this Presentation Contain Hyperlinks. JAWS users should be able to get a list of links by using INSERT+F7</a:t>
            </a:r>
          </a:p>
        </p:txBody>
      </p:sp>
    </p:spTree>
    <p:extLst>
      <p:ext uri="{BB962C8B-B14F-4D97-AF65-F5344CB8AC3E}">
        <p14:creationId xmlns:p14="http://schemas.microsoft.com/office/powerpoint/2010/main" xmlns="" val="2286701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66725"/>
          </a:xfrm>
        </p:spPr>
        <p:txBody>
          <a:bodyPr wrap="square">
            <a:noAutofit/>
          </a:bodyPr>
          <a:lstStyle/>
          <a:p>
            <a:r>
              <a:rPr lang="en-IN" sz="2800" dirty="0">
                <a:latin typeface="+mj-lt"/>
              </a:rPr>
              <a:t>17.1 </a:t>
            </a:r>
            <a:r>
              <a:rPr lang="el-GR" sz="2800" dirty="0">
                <a:latin typeface="+mj-lt"/>
              </a:rPr>
              <a:t>Άνοιγμα στις Αγορές Αγαθών </a:t>
            </a:r>
            <a:r>
              <a:rPr lang="en-IN" sz="2800" dirty="0">
                <a:latin typeface="+mj-lt"/>
              </a:rPr>
              <a:t>(4 </a:t>
            </a:r>
            <a:r>
              <a:rPr lang="el-GR" sz="2800" dirty="0">
                <a:latin typeface="+mj-lt"/>
              </a:rPr>
              <a:t>από</a:t>
            </a:r>
            <a:r>
              <a:rPr lang="en-IN" sz="2800" dirty="0">
                <a:latin typeface="+mj-lt"/>
              </a:rPr>
              <a:t> 11)</a:t>
            </a:r>
            <a:endParaRPr lang="en-US" sz="2800" dirty="0">
              <a:latin typeface="+mj-lt"/>
            </a:endParaRPr>
          </a:p>
        </p:txBody>
      </p:sp>
      <p:sp>
        <p:nvSpPr>
          <p:cNvPr id="3" name="Content Placeholder 2"/>
          <p:cNvSpPr>
            <a:spLocks noGrp="1"/>
          </p:cNvSpPr>
          <p:nvPr>
            <p:ph idx="1"/>
          </p:nvPr>
        </p:nvSpPr>
        <p:spPr>
          <a:xfrm>
            <a:off x="457200" y="1105049"/>
            <a:ext cx="8229600" cy="3924151"/>
          </a:xfrm>
        </p:spPr>
        <p:txBody>
          <a:bodyPr wrap="square">
            <a:noAutofit/>
          </a:bodyPr>
          <a:lstStyle/>
          <a:p>
            <a:pPr>
              <a:spcBef>
                <a:spcPts val="600"/>
              </a:spcBef>
            </a:pPr>
            <a:r>
              <a:rPr lang="el-GR" sz="2200" b="1" dirty="0">
                <a:ea typeface="ヒラギノ角ゴ Pro W3" pitchFamily="-84" charset="-128"/>
              </a:rPr>
              <a:t>Πραγματική συναλλαγματική ισοτιμία</a:t>
            </a:r>
            <a:r>
              <a:rPr lang="el-GR" sz="2200" dirty="0">
                <a:ea typeface="ヒラギノ角ゴ Pro W3" pitchFamily="-84" charset="-128"/>
              </a:rPr>
              <a:t>: Η τιμή των εγχώριων αγαθών σε σχέση με τα ξένα αγαθά.</a:t>
            </a:r>
          </a:p>
          <a:p>
            <a:pPr>
              <a:spcBef>
                <a:spcPts val="600"/>
              </a:spcBef>
            </a:pPr>
            <a:r>
              <a:rPr lang="el-GR" sz="2200" b="1" dirty="0">
                <a:ea typeface="ヒラギノ角ゴ Pro W3" pitchFamily="-84" charset="-128"/>
              </a:rPr>
              <a:t>Ονομαστική συναλλαγματική ισοτιμία</a:t>
            </a:r>
            <a:r>
              <a:rPr lang="el-GR" sz="2200" dirty="0">
                <a:ea typeface="ヒラギノ角ゴ Pro W3" pitchFamily="-84" charset="-128"/>
              </a:rPr>
              <a:t>: Η τιμή του εγχώριου νομίσματος σε όρους του ξένου νομίσματος.</a:t>
            </a:r>
          </a:p>
          <a:p>
            <a:pPr>
              <a:spcBef>
                <a:spcPts val="600"/>
              </a:spcBef>
            </a:pPr>
            <a:r>
              <a:rPr lang="el-GR" sz="2200" dirty="0">
                <a:ea typeface="ヒラギノ角ゴ Pro W3" pitchFamily="-84" charset="-128"/>
              </a:rPr>
              <a:t>(Ονομαστική) </a:t>
            </a:r>
            <a:r>
              <a:rPr lang="el-GR" sz="2200" b="1" dirty="0">
                <a:ea typeface="ヒラギノ角ゴ Pro W3" pitchFamily="-84" charset="-128"/>
              </a:rPr>
              <a:t>Ανατίμηση</a:t>
            </a:r>
            <a:r>
              <a:rPr lang="el-GR" sz="2200" dirty="0">
                <a:ea typeface="ヒラギノ角ゴ Pro W3" pitchFamily="-84" charset="-128"/>
              </a:rPr>
              <a:t>: αύξηση της τιμής του εγχώριου νομίσματος σε όρους ενός ξένου νομίσματος, δηλ. αύξηση της συναλλαγματικής ισοτιμίας.</a:t>
            </a:r>
          </a:p>
          <a:p>
            <a:pPr>
              <a:spcBef>
                <a:spcPts val="600"/>
              </a:spcBef>
            </a:pPr>
            <a:r>
              <a:rPr lang="el-GR" sz="2200" dirty="0">
                <a:ea typeface="ヒラギノ角ゴ Pro W3" pitchFamily="-84" charset="-128"/>
              </a:rPr>
              <a:t>(Ονομαστική) </a:t>
            </a:r>
            <a:r>
              <a:rPr lang="el-GR" sz="2200" b="1" dirty="0">
                <a:ea typeface="ヒラギノ角ゴ Pro W3" pitchFamily="-84" charset="-128"/>
              </a:rPr>
              <a:t>Υποτίμηση</a:t>
            </a:r>
            <a:r>
              <a:rPr lang="el-GR" sz="2200" dirty="0">
                <a:ea typeface="ヒラギノ角ゴ Pro W3" pitchFamily="-84" charset="-128"/>
              </a:rPr>
              <a:t>: Μείωση της τιμής του εγχώριου νομίσματος σε όρους ενός ξένου νομίσματος, δηλ. μείωση της συναλλαγματικής ισοτιμίας.</a:t>
            </a:r>
            <a:endParaRPr lang="en-US" sz="2200" dirty="0">
              <a:ea typeface="ヒラギノ角ゴ Pro W3" pitchFamily="-84" charset="-128"/>
            </a:endParaRPr>
          </a:p>
        </p:txBody>
      </p:sp>
    </p:spTree>
    <p:extLst>
      <p:ext uri="{BB962C8B-B14F-4D97-AF65-F5344CB8AC3E}">
        <p14:creationId xmlns:p14="http://schemas.microsoft.com/office/powerpoint/2010/main" xmlns="" val="1310386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wrap="square">
            <a:noAutofit/>
          </a:bodyPr>
          <a:lstStyle/>
          <a:p>
            <a:r>
              <a:rPr lang="en-IN" sz="2800" dirty="0">
                <a:latin typeface="+mj-lt"/>
              </a:rPr>
              <a:t>17.1 </a:t>
            </a:r>
            <a:r>
              <a:rPr lang="el-GR" sz="2800" dirty="0">
                <a:latin typeface="+mj-lt"/>
              </a:rPr>
              <a:t>Άνοιγμα στις Αγορές Αγαθών </a:t>
            </a:r>
            <a:r>
              <a:rPr lang="en-IN" sz="2800" dirty="0">
                <a:latin typeface="+mj-lt"/>
              </a:rPr>
              <a:t>(5 </a:t>
            </a:r>
            <a:r>
              <a:rPr lang="el-GR" sz="2800" dirty="0">
                <a:latin typeface="+mj-lt"/>
              </a:rPr>
              <a:t>από</a:t>
            </a:r>
            <a:r>
              <a:rPr lang="en-IN" sz="2800" dirty="0">
                <a:latin typeface="+mj-lt"/>
              </a:rPr>
              <a:t> 11)</a:t>
            </a:r>
            <a:endParaRPr lang="en-US" sz="2800" dirty="0">
              <a:latin typeface="+mj-lt"/>
            </a:endParaRPr>
          </a:p>
        </p:txBody>
      </p:sp>
      <p:sp>
        <p:nvSpPr>
          <p:cNvPr id="3" name="Content Placeholder 2"/>
          <p:cNvSpPr>
            <a:spLocks noGrp="1"/>
          </p:cNvSpPr>
          <p:nvPr>
            <p:ph idx="1"/>
          </p:nvPr>
        </p:nvSpPr>
        <p:spPr>
          <a:xfrm>
            <a:off x="457200" y="1143000"/>
            <a:ext cx="8229600" cy="2292935"/>
          </a:xfrm>
        </p:spPr>
        <p:txBody>
          <a:bodyPr wrap="square">
            <a:noAutofit/>
          </a:bodyPr>
          <a:lstStyle/>
          <a:p>
            <a:pPr>
              <a:spcBef>
                <a:spcPts val="600"/>
              </a:spcBef>
            </a:pPr>
            <a:r>
              <a:rPr lang="el-GR" sz="2200" b="1" dirty="0">
                <a:ea typeface="ヒラギノ角ゴ Pro W3" pitchFamily="-84" charset="-128"/>
              </a:rPr>
              <a:t>Σταθερές συναλλαγματικές ισοτιμίες</a:t>
            </a:r>
            <a:r>
              <a:rPr lang="el-GR" sz="2200" dirty="0">
                <a:ea typeface="ヒラギノ角ゴ Pro W3" pitchFamily="-84" charset="-128"/>
              </a:rPr>
              <a:t>: Ένα σύστημα στο οποίο δύο ή περισσότερες χώρες διατηρούν σταθερή ισοτιμία μεταξύ των νομισμάτων τους.</a:t>
            </a:r>
          </a:p>
          <a:p>
            <a:pPr>
              <a:spcBef>
                <a:spcPts val="600"/>
              </a:spcBef>
            </a:pPr>
            <a:r>
              <a:rPr lang="el-GR" sz="2200" dirty="0">
                <a:ea typeface="ヒラギノ角ゴ Pro W3" pitchFamily="-84" charset="-128"/>
              </a:rPr>
              <a:t>Στο σύστημα σταθερής συναλλαγματικής ισοτιμίας, οι ανατιμήσεις είναι αυξήσεις της συναλλαγματικής ισοτιμίας και οι υποτιμήσεις είναι μειώσεις της συναλλαγματικής ισοτιμίας.</a:t>
            </a:r>
            <a:r>
              <a:rPr lang="en-US" sz="2200" dirty="0">
                <a:ea typeface="ヒラギノ角ゴ Pro W3" pitchFamily="-84" charset="-128"/>
              </a:rPr>
              <a:t> </a:t>
            </a:r>
          </a:p>
        </p:txBody>
      </p:sp>
    </p:spTree>
    <p:extLst>
      <p:ext uri="{BB962C8B-B14F-4D97-AF65-F5344CB8AC3E}">
        <p14:creationId xmlns:p14="http://schemas.microsoft.com/office/powerpoint/2010/main" xmlns="" val="1990762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6"/>
            <a:ext cx="8229600" cy="466436"/>
          </a:xfrm>
        </p:spPr>
        <p:txBody>
          <a:bodyPr wrap="square">
            <a:noAutofit/>
          </a:bodyPr>
          <a:lstStyle/>
          <a:p>
            <a:r>
              <a:rPr lang="en-IN" sz="2800" dirty="0">
                <a:latin typeface="+mj-lt"/>
              </a:rPr>
              <a:t>17.1 </a:t>
            </a:r>
            <a:r>
              <a:rPr lang="el-GR" sz="2800" dirty="0">
                <a:latin typeface="+mj-lt"/>
              </a:rPr>
              <a:t>Άνοιγμα στις Αγορές Αγαθών </a:t>
            </a:r>
            <a:r>
              <a:rPr lang="en-IN" sz="2800" dirty="0">
                <a:latin typeface="+mj-lt"/>
              </a:rPr>
              <a:t>(6 </a:t>
            </a:r>
            <a:r>
              <a:rPr lang="el-GR" sz="2800" dirty="0">
                <a:latin typeface="+mj-lt"/>
              </a:rPr>
              <a:t>από</a:t>
            </a:r>
            <a:r>
              <a:rPr lang="en-IN" sz="2800" dirty="0">
                <a:latin typeface="+mj-lt"/>
              </a:rPr>
              <a:t> 11)</a:t>
            </a:r>
            <a:endParaRPr lang="en-US" sz="2800" dirty="0">
              <a:latin typeface="+mj-lt"/>
            </a:endParaRPr>
          </a:p>
        </p:txBody>
      </p:sp>
      <p:sp>
        <p:nvSpPr>
          <p:cNvPr id="3" name="Content Placeholder 2"/>
          <p:cNvSpPr>
            <a:spLocks noGrp="1"/>
          </p:cNvSpPr>
          <p:nvPr>
            <p:ph idx="1"/>
          </p:nvPr>
        </p:nvSpPr>
        <p:spPr>
          <a:xfrm>
            <a:off x="457200" y="685800"/>
            <a:ext cx="8229600" cy="706583"/>
          </a:xfrm>
        </p:spPr>
        <p:txBody>
          <a:bodyPr wrap="square">
            <a:noAutofit/>
          </a:bodyPr>
          <a:lstStyle/>
          <a:p>
            <a:pPr marL="0" indent="0">
              <a:buNone/>
            </a:pPr>
            <a:r>
              <a:rPr lang="el-GR" sz="2200" b="1" dirty="0" smtClean="0"/>
              <a:t>Απεικόνιση</a:t>
            </a:r>
            <a:r>
              <a:rPr lang="en-IN" sz="2200" b="1" dirty="0" smtClean="0"/>
              <a:t> 17.3 </a:t>
            </a:r>
            <a:r>
              <a:rPr lang="el-GR" sz="2200" dirty="0" smtClean="0"/>
              <a:t>Η ονομαστική συναλλαγματική ισοτιμία ανάμεσα στο δολάριο και στη λίρα μετά το</a:t>
            </a:r>
            <a:r>
              <a:rPr lang="en-IN" sz="2200" dirty="0" smtClean="0"/>
              <a:t> 1971</a:t>
            </a:r>
            <a:endParaRPr lang="en-IN" sz="2200" dirty="0"/>
          </a:p>
        </p:txBody>
      </p:sp>
      <p:sp>
        <p:nvSpPr>
          <p:cNvPr id="4" name="Content Placeholder 3"/>
          <p:cNvSpPr>
            <a:spLocks noGrp="1"/>
          </p:cNvSpPr>
          <p:nvPr>
            <p:ph idx="13"/>
          </p:nvPr>
        </p:nvSpPr>
        <p:spPr>
          <a:xfrm>
            <a:off x="447675" y="1609436"/>
            <a:ext cx="8229600" cy="981364"/>
          </a:xfrm>
        </p:spPr>
        <p:txBody>
          <a:bodyPr>
            <a:noAutofit/>
          </a:bodyPr>
          <a:lstStyle/>
          <a:p>
            <a:pPr marL="0" indent="0">
              <a:spcBef>
                <a:spcPts val="600"/>
              </a:spcBef>
              <a:buNone/>
            </a:pPr>
            <a:r>
              <a:rPr lang="el-GR" sz="1800" dirty="0"/>
              <a:t>Αν και το δολάριο έχει ανατιμηθεί σε σχέση με τη λίρα τις τελευταίες τέσσερις δεκαετίες, αυτή η ανατίμηση έγινε με μεγάλες διακυμάνσεις στην ονομαστική συναλλαγματική ισοτιμία μεταξύ των δύο νομισμάτων.</a:t>
            </a:r>
            <a:endParaRPr lang="en-US" sz="1800" dirty="0"/>
          </a:p>
        </p:txBody>
      </p:sp>
      <p:sp>
        <p:nvSpPr>
          <p:cNvPr id="5" name="Content Placeholder 4"/>
          <p:cNvSpPr>
            <a:spLocks noGrp="1"/>
          </p:cNvSpPr>
          <p:nvPr>
            <p:ph sz="quarter" idx="14"/>
          </p:nvPr>
        </p:nvSpPr>
        <p:spPr>
          <a:xfrm>
            <a:off x="457200" y="6019800"/>
            <a:ext cx="8229600" cy="304800"/>
          </a:xfrm>
        </p:spPr>
        <p:txBody>
          <a:bodyPr/>
          <a:lstStyle/>
          <a:p>
            <a:pPr marL="0" indent="0">
              <a:buNone/>
            </a:pPr>
            <a:r>
              <a:rPr lang="el-GR" sz="1200" i="1" dirty="0" smtClean="0"/>
              <a:t>Πηγή</a:t>
            </a:r>
            <a:r>
              <a:rPr lang="en-US" sz="1200" i="1" dirty="0" smtClean="0"/>
              <a:t>: </a:t>
            </a:r>
            <a:r>
              <a:rPr lang="en-US" sz="1200" dirty="0"/>
              <a:t>FRED DEXUSUK</a:t>
            </a:r>
            <a:r>
              <a:rPr lang="en-IN" sz="1200" dirty="0"/>
              <a:t>.</a:t>
            </a:r>
          </a:p>
        </p:txBody>
      </p:sp>
      <p:pic>
        <p:nvPicPr>
          <p:cNvPr id="4098" name="Picture 2"/>
          <p:cNvPicPr>
            <a:picLocks noChangeAspect="1" noChangeArrowheads="1"/>
          </p:cNvPicPr>
          <p:nvPr/>
        </p:nvPicPr>
        <p:blipFill>
          <a:blip r:embed="rId3" cstate="print"/>
          <a:srcRect/>
          <a:stretch>
            <a:fillRect/>
          </a:stretch>
        </p:blipFill>
        <p:spPr bwMode="auto">
          <a:xfrm>
            <a:off x="990600" y="2461780"/>
            <a:ext cx="6877050" cy="3405620"/>
          </a:xfrm>
          <a:prstGeom prst="rect">
            <a:avLst/>
          </a:prstGeom>
          <a:noFill/>
          <a:ln w="9525">
            <a:noFill/>
            <a:miter lim="800000"/>
            <a:headEnd/>
            <a:tailEnd/>
          </a:ln>
        </p:spPr>
      </p:pic>
    </p:spTree>
    <p:extLst>
      <p:ext uri="{BB962C8B-B14F-4D97-AF65-F5344CB8AC3E}">
        <p14:creationId xmlns:p14="http://schemas.microsoft.com/office/powerpoint/2010/main" xmlns="" val="1493328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wrap="square">
            <a:noAutofit/>
          </a:bodyPr>
          <a:lstStyle/>
          <a:p>
            <a:r>
              <a:rPr lang="en-IN" sz="2800" dirty="0">
                <a:latin typeface="+mj-lt"/>
              </a:rPr>
              <a:t>17.1 </a:t>
            </a:r>
            <a:r>
              <a:rPr lang="el-GR" sz="2800" dirty="0">
                <a:latin typeface="+mj-lt"/>
              </a:rPr>
              <a:t>Άνοιγμα στις Αγορές Αγαθών </a:t>
            </a:r>
            <a:r>
              <a:rPr lang="en-IN" sz="2800" dirty="0">
                <a:latin typeface="+mj-lt"/>
              </a:rPr>
              <a:t>(7 </a:t>
            </a:r>
            <a:r>
              <a:rPr lang="el-GR" sz="2800" dirty="0">
                <a:latin typeface="+mj-lt"/>
              </a:rPr>
              <a:t>από</a:t>
            </a:r>
            <a:r>
              <a:rPr lang="en-IN" sz="2800" dirty="0">
                <a:latin typeface="+mj-lt"/>
              </a:rPr>
              <a:t> 11)</a:t>
            </a:r>
            <a:endParaRPr lang="en-US" sz="2800" dirty="0">
              <a:latin typeface="+mj-lt"/>
            </a:endParaRPr>
          </a:p>
        </p:txBody>
      </p:sp>
      <p:sp>
        <p:nvSpPr>
          <p:cNvPr id="3" name="Content Placeholder 2"/>
          <p:cNvSpPr>
            <a:spLocks noGrp="1"/>
          </p:cNvSpPr>
          <p:nvPr>
            <p:ph idx="1"/>
          </p:nvPr>
        </p:nvSpPr>
        <p:spPr>
          <a:xfrm>
            <a:off x="457200" y="1797186"/>
            <a:ext cx="8229600" cy="641214"/>
          </a:xfrm>
        </p:spPr>
        <p:txBody>
          <a:bodyPr wrap="square">
            <a:noAutofit/>
          </a:bodyPr>
          <a:lstStyle/>
          <a:p>
            <a:pPr marL="0" indent="0">
              <a:buNone/>
            </a:pPr>
            <a:r>
              <a:rPr lang="el-GR" sz="1800" dirty="0">
                <a:ea typeface="ヒラギノ角ゴ Pro W3" pitchFamily="-84" charset="-128"/>
              </a:rPr>
              <a:t>Η πραγματική συναλλαγματική ισοτιμία, η τιμή των αμερικανικών προϊόντων σε όρους βρετανικών προϊόντων, </a:t>
            </a:r>
            <a:r>
              <a:rPr lang="el-GR" sz="1800" dirty="0" smtClean="0">
                <a:ea typeface="ヒラギノ角ゴ Pro W3" pitchFamily="-84" charset="-128"/>
              </a:rPr>
              <a:t>είναι:</a:t>
            </a:r>
            <a:endParaRPr lang="en-US" sz="1800" dirty="0">
              <a:ea typeface="ヒラギノ角ゴ Pro W3" pitchFamily="-84" charset="-128"/>
            </a:endParaRPr>
          </a:p>
        </p:txBody>
      </p:sp>
      <p:sp>
        <p:nvSpPr>
          <p:cNvPr id="4" name="Content Placeholder 3"/>
          <p:cNvSpPr>
            <a:spLocks noGrp="1"/>
          </p:cNvSpPr>
          <p:nvPr>
            <p:ph idx="13"/>
          </p:nvPr>
        </p:nvSpPr>
        <p:spPr>
          <a:xfrm>
            <a:off x="457200" y="911423"/>
            <a:ext cx="8229600" cy="307777"/>
          </a:xfrm>
        </p:spPr>
        <p:txBody>
          <a:bodyPr>
            <a:noAutofit/>
          </a:bodyPr>
          <a:lstStyle/>
          <a:p>
            <a:pPr marL="0" indent="0">
              <a:buNone/>
            </a:pPr>
            <a:r>
              <a:rPr lang="el-GR" sz="2200" b="1" dirty="0"/>
              <a:t>Απεικόνιση</a:t>
            </a:r>
            <a:r>
              <a:rPr lang="en-IN" sz="2200" b="1" dirty="0"/>
              <a:t> 17.4 </a:t>
            </a:r>
            <a:r>
              <a:rPr lang="el-GR" sz="2200" dirty="0"/>
              <a:t>Η κατασκευή της πραγματικής συναλλαγματικής ισοτιμίας</a:t>
            </a:r>
            <a:endParaRPr lang="en-IN" sz="2200" dirty="0"/>
          </a:p>
        </p:txBody>
      </p:sp>
      <p:pic>
        <p:nvPicPr>
          <p:cNvPr id="5122" name="Picture 2"/>
          <p:cNvPicPr>
            <a:picLocks noChangeAspect="1" noChangeArrowheads="1"/>
          </p:cNvPicPr>
          <p:nvPr/>
        </p:nvPicPr>
        <p:blipFill>
          <a:blip r:embed="rId3" cstate="print"/>
          <a:srcRect/>
          <a:stretch>
            <a:fillRect/>
          </a:stretch>
        </p:blipFill>
        <p:spPr bwMode="auto">
          <a:xfrm>
            <a:off x="857250" y="3724275"/>
            <a:ext cx="7429500" cy="2219325"/>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srcRect/>
          <a:stretch>
            <a:fillRect/>
          </a:stretch>
        </p:blipFill>
        <p:spPr bwMode="auto">
          <a:xfrm>
            <a:off x="3657600" y="2514600"/>
            <a:ext cx="1143000" cy="838200"/>
          </a:xfrm>
          <a:prstGeom prst="rect">
            <a:avLst/>
          </a:prstGeom>
          <a:noFill/>
          <a:ln w="9525">
            <a:noFill/>
            <a:miter lim="800000"/>
            <a:headEnd/>
            <a:tailEnd/>
          </a:ln>
        </p:spPr>
      </p:pic>
    </p:spTree>
    <p:extLst>
      <p:ext uri="{BB962C8B-B14F-4D97-AF65-F5344CB8AC3E}">
        <p14:creationId xmlns:p14="http://schemas.microsoft.com/office/powerpoint/2010/main" xmlns="" val="1231670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wrap="square">
            <a:noAutofit/>
          </a:bodyPr>
          <a:lstStyle/>
          <a:p>
            <a:r>
              <a:rPr lang="en-IN" sz="2800" dirty="0">
                <a:latin typeface="+mj-lt"/>
              </a:rPr>
              <a:t>17.1 </a:t>
            </a:r>
            <a:r>
              <a:rPr lang="el-GR" sz="2800" dirty="0">
                <a:latin typeface="+mj-lt"/>
              </a:rPr>
              <a:t>Άνοιγμα στις Αγορές Αγαθών </a:t>
            </a:r>
            <a:r>
              <a:rPr lang="en-IN" sz="2800" dirty="0">
                <a:latin typeface="+mj-lt"/>
              </a:rPr>
              <a:t>(8 </a:t>
            </a:r>
            <a:r>
              <a:rPr lang="el-GR" sz="2800" dirty="0">
                <a:latin typeface="+mj-lt"/>
              </a:rPr>
              <a:t>από</a:t>
            </a:r>
            <a:r>
              <a:rPr lang="en-IN" sz="2800" dirty="0">
                <a:latin typeface="+mj-lt"/>
              </a:rPr>
              <a:t> 11)</a:t>
            </a:r>
            <a:endParaRPr lang="en-US" sz="2800" dirty="0">
              <a:latin typeface="+mj-lt"/>
            </a:endParaRPr>
          </a:p>
        </p:txBody>
      </p:sp>
      <p:sp>
        <p:nvSpPr>
          <p:cNvPr id="3" name="Content Placeholder 2"/>
          <p:cNvSpPr>
            <a:spLocks noGrp="1"/>
          </p:cNvSpPr>
          <p:nvPr>
            <p:ph idx="1"/>
          </p:nvPr>
        </p:nvSpPr>
        <p:spPr>
          <a:xfrm>
            <a:off x="457200" y="1288465"/>
            <a:ext cx="8229600" cy="2292935"/>
          </a:xfrm>
        </p:spPr>
        <p:txBody>
          <a:bodyPr wrap="square">
            <a:noAutofit/>
          </a:bodyPr>
          <a:lstStyle/>
          <a:p>
            <a:pPr>
              <a:spcBef>
                <a:spcPts val="600"/>
              </a:spcBef>
            </a:pPr>
            <a:r>
              <a:rPr lang="el-GR" sz="2200" b="1" dirty="0">
                <a:ea typeface="ヒラギノ角ゴ Pro W3" pitchFamily="-84" charset="-128"/>
              </a:rPr>
              <a:t>Πραγματική ανατίμηση:</a:t>
            </a:r>
            <a:r>
              <a:rPr lang="el-GR" sz="2200" dirty="0">
                <a:ea typeface="ヒラギノ角ゴ Pro W3" pitchFamily="-84" charset="-128"/>
              </a:rPr>
              <a:t> Αύξηση της πραγματικής συναλλαγματικής ισοτιμίας, δηλαδή αύξηση της σχετικής τιμής των εγχώριων αγαθών σε όρους ξένων αγαθών.</a:t>
            </a:r>
          </a:p>
          <a:p>
            <a:pPr>
              <a:spcBef>
                <a:spcPts val="600"/>
              </a:spcBef>
            </a:pPr>
            <a:r>
              <a:rPr lang="el-GR" sz="2200" b="1" dirty="0">
                <a:ea typeface="ヒラギノ角ゴ Pro W3" pitchFamily="-84" charset="-128"/>
              </a:rPr>
              <a:t>Πραγματική υποτίμηση</a:t>
            </a:r>
            <a:r>
              <a:rPr lang="el-GR" sz="2200" dirty="0">
                <a:ea typeface="ヒラギノ角ゴ Pro W3" pitchFamily="-84" charset="-128"/>
              </a:rPr>
              <a:t>: Μείωση της πραγματικής συναλλαγματικής ισοτιμίας, δηλ. μείωση της σχετικής τιμής των εγχώριων αγαθών σε όρους ξένων αγαθών</a:t>
            </a:r>
            <a:endParaRPr lang="en-US" sz="2200" dirty="0">
              <a:ea typeface="ヒラギノ角ゴ Pro W3" pitchFamily="-84" charset="-128"/>
            </a:endParaRPr>
          </a:p>
        </p:txBody>
      </p:sp>
    </p:spTree>
    <p:extLst>
      <p:ext uri="{BB962C8B-B14F-4D97-AF65-F5344CB8AC3E}">
        <p14:creationId xmlns:p14="http://schemas.microsoft.com/office/powerpoint/2010/main" xmlns="" val="131621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533400"/>
          </a:xfrm>
        </p:spPr>
        <p:txBody>
          <a:bodyPr wrap="square" anchor="ctr">
            <a:noAutofit/>
          </a:bodyPr>
          <a:lstStyle/>
          <a:p>
            <a:r>
              <a:rPr lang="en-IN" sz="2800" dirty="0">
                <a:latin typeface="+mj-lt"/>
              </a:rPr>
              <a:t>17.1 </a:t>
            </a:r>
            <a:r>
              <a:rPr lang="el-GR" sz="2800" dirty="0">
                <a:latin typeface="+mj-lt"/>
              </a:rPr>
              <a:t>Άνοιγμα στις Αγορές Αγαθών </a:t>
            </a:r>
            <a:r>
              <a:rPr lang="en-IN" sz="2800" dirty="0">
                <a:latin typeface="+mj-lt"/>
              </a:rPr>
              <a:t>(9 </a:t>
            </a:r>
            <a:r>
              <a:rPr lang="el-GR" sz="2800" dirty="0">
                <a:latin typeface="+mj-lt"/>
              </a:rPr>
              <a:t>από</a:t>
            </a:r>
            <a:r>
              <a:rPr lang="en-IN" sz="2800" dirty="0">
                <a:latin typeface="+mj-lt"/>
              </a:rPr>
              <a:t> 11)</a:t>
            </a:r>
            <a:endParaRPr lang="en-US" sz="2800" dirty="0">
              <a:latin typeface="+mj-lt"/>
            </a:endParaRPr>
          </a:p>
        </p:txBody>
      </p:sp>
      <p:sp>
        <p:nvSpPr>
          <p:cNvPr id="3" name="Content Placeholder 2"/>
          <p:cNvSpPr>
            <a:spLocks noGrp="1"/>
          </p:cNvSpPr>
          <p:nvPr>
            <p:ph idx="1"/>
          </p:nvPr>
        </p:nvSpPr>
        <p:spPr>
          <a:xfrm>
            <a:off x="457200" y="685800"/>
            <a:ext cx="8229600" cy="838200"/>
          </a:xfrm>
        </p:spPr>
        <p:txBody>
          <a:bodyPr wrap="square">
            <a:noAutofit/>
          </a:bodyPr>
          <a:lstStyle/>
          <a:p>
            <a:pPr marL="0" indent="0">
              <a:buNone/>
            </a:pPr>
            <a:r>
              <a:rPr lang="el-GR" sz="2200" b="1" dirty="0"/>
              <a:t>Απεικόνιση</a:t>
            </a:r>
            <a:r>
              <a:rPr lang="en-IN" sz="2200" b="1" dirty="0"/>
              <a:t> 17.5 </a:t>
            </a:r>
            <a:r>
              <a:rPr lang="el-GR" sz="2200" dirty="0"/>
              <a:t>Πραγματικές και Ονομαστικές Συναλλαγματικές Ισοτιμίες μεταξύ των Ηνωμένων Πολιτειών και του Ηνωμένου Βασιλείου μετά το 1971</a:t>
            </a:r>
            <a:endParaRPr lang="en-IN" sz="2200" dirty="0"/>
          </a:p>
        </p:txBody>
      </p:sp>
      <p:sp>
        <p:nvSpPr>
          <p:cNvPr id="5" name="Content Placeholder 4"/>
          <p:cNvSpPr>
            <a:spLocks noGrp="1"/>
          </p:cNvSpPr>
          <p:nvPr>
            <p:ph sz="quarter" idx="14"/>
          </p:nvPr>
        </p:nvSpPr>
        <p:spPr>
          <a:xfrm>
            <a:off x="495300" y="5999018"/>
            <a:ext cx="8191500" cy="325582"/>
          </a:xfrm>
        </p:spPr>
        <p:txBody>
          <a:bodyPr/>
          <a:lstStyle/>
          <a:p>
            <a:pPr>
              <a:buNone/>
            </a:pPr>
            <a:r>
              <a:rPr lang="el-GR" sz="1200" i="1" dirty="0" smtClean="0"/>
              <a:t>Πηγή:</a:t>
            </a:r>
            <a:r>
              <a:rPr lang="en-US" sz="1200" dirty="0" smtClean="0"/>
              <a:t> FRED</a:t>
            </a:r>
            <a:r>
              <a:rPr lang="el-GR" sz="1200" dirty="0" smtClean="0"/>
              <a:t>,</a:t>
            </a:r>
            <a:r>
              <a:rPr lang="en-US" sz="1200" dirty="0" smtClean="0"/>
              <a:t> </a:t>
            </a:r>
            <a:r>
              <a:rPr lang="en-US" sz="1200" dirty="0"/>
              <a:t>GDPDEF, GBRGDPDEFQISMEI, DEXUSUK.</a:t>
            </a:r>
            <a:endParaRPr lang="en-IN" sz="1200" dirty="0"/>
          </a:p>
        </p:txBody>
      </p:sp>
      <p:pic>
        <p:nvPicPr>
          <p:cNvPr id="6146" name="Picture 2"/>
          <p:cNvPicPr>
            <a:picLocks noChangeAspect="1" noChangeArrowheads="1"/>
          </p:cNvPicPr>
          <p:nvPr/>
        </p:nvPicPr>
        <p:blipFill>
          <a:blip r:embed="rId3" cstate="print"/>
          <a:srcRect/>
          <a:stretch>
            <a:fillRect/>
          </a:stretch>
        </p:blipFill>
        <p:spPr bwMode="auto">
          <a:xfrm>
            <a:off x="914400" y="1752600"/>
            <a:ext cx="7211786" cy="4038600"/>
          </a:xfrm>
          <a:prstGeom prst="rect">
            <a:avLst/>
          </a:prstGeom>
          <a:noFill/>
          <a:ln w="9525">
            <a:noFill/>
            <a:miter lim="800000"/>
            <a:headEnd/>
            <a:tailEnd/>
          </a:ln>
        </p:spPr>
      </p:pic>
    </p:spTree>
    <p:extLst>
      <p:ext uri="{BB962C8B-B14F-4D97-AF65-F5344CB8AC3E}">
        <p14:creationId xmlns:p14="http://schemas.microsoft.com/office/powerpoint/2010/main" xmlns="" val="4141390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30887"/>
          </a:xfrm>
        </p:spPr>
        <p:txBody>
          <a:bodyPr wrap="square">
            <a:spAutoFit/>
          </a:bodyPr>
          <a:lstStyle/>
          <a:p>
            <a:r>
              <a:rPr lang="en-IN" sz="2800" dirty="0">
                <a:latin typeface="+mj-lt"/>
              </a:rPr>
              <a:t>17.1 </a:t>
            </a:r>
            <a:r>
              <a:rPr lang="el-GR" sz="2800" dirty="0">
                <a:latin typeface="+mj-lt"/>
              </a:rPr>
              <a:t>Άνοιγμα στις Αγορές Αγαθών </a:t>
            </a:r>
            <a:r>
              <a:rPr lang="en-IN" sz="2800" dirty="0">
                <a:latin typeface="+mj-lt"/>
              </a:rPr>
              <a:t>(10 </a:t>
            </a:r>
            <a:r>
              <a:rPr lang="el-GR" sz="2800" dirty="0">
                <a:latin typeface="+mj-lt"/>
              </a:rPr>
              <a:t>από</a:t>
            </a:r>
            <a:r>
              <a:rPr lang="en-IN" sz="2800" dirty="0">
                <a:latin typeface="+mj-lt"/>
              </a:rPr>
              <a:t> 11)</a:t>
            </a:r>
            <a:endParaRPr lang="en-US" sz="2800" dirty="0">
              <a:latin typeface="+mj-lt"/>
            </a:endParaRPr>
          </a:p>
        </p:txBody>
      </p:sp>
      <p:sp>
        <p:nvSpPr>
          <p:cNvPr id="3" name="Content Placeholder 2"/>
          <p:cNvSpPr>
            <a:spLocks noGrp="1"/>
          </p:cNvSpPr>
          <p:nvPr>
            <p:ph idx="1"/>
          </p:nvPr>
        </p:nvSpPr>
        <p:spPr>
          <a:xfrm>
            <a:off x="457200" y="1245327"/>
            <a:ext cx="8229600" cy="1497873"/>
          </a:xfrm>
        </p:spPr>
        <p:txBody>
          <a:bodyPr wrap="square">
            <a:noAutofit/>
          </a:bodyPr>
          <a:lstStyle/>
          <a:p>
            <a:pPr marL="0" indent="0">
              <a:buNone/>
            </a:pPr>
            <a:r>
              <a:rPr lang="el-GR" sz="1800" dirty="0">
                <a:ea typeface="ヒラギノ角ゴ Pro W3" pitchFamily="-84" charset="-128"/>
              </a:rPr>
              <a:t>Παράδειγμα μετάβασης από τις </a:t>
            </a:r>
            <a:r>
              <a:rPr lang="el-GR" sz="1800" b="1" dirty="0">
                <a:ea typeface="ヒラギノ角ゴ Pro W3" pitchFamily="-84" charset="-128"/>
              </a:rPr>
              <a:t>διμερείς συναλλαγματικές ισοτιμίες</a:t>
            </a:r>
            <a:r>
              <a:rPr lang="el-GR" sz="1800" dirty="0">
                <a:ea typeface="ヒラギノ角ゴ Pro W3" pitchFamily="-84" charset="-128"/>
              </a:rPr>
              <a:t> (δύο χώρες) στις </a:t>
            </a:r>
            <a:r>
              <a:rPr lang="el-GR" sz="1800" b="1" dirty="0">
                <a:ea typeface="ヒラギノ角ゴ Pro W3" pitchFamily="-84" charset="-128"/>
              </a:rPr>
              <a:t>πολυμερείς συναλλαγματικές ισοτιμίες</a:t>
            </a:r>
            <a:r>
              <a:rPr lang="el-GR" sz="1800" dirty="0">
                <a:ea typeface="ヒラギノ角ゴ Pro W3" pitchFamily="-84" charset="-128"/>
              </a:rPr>
              <a:t>: Η </a:t>
            </a:r>
            <a:r>
              <a:rPr lang="el-GR" sz="1800" b="1" dirty="0">
                <a:ea typeface="ヒラギノ角ゴ Pro W3" pitchFamily="-84" charset="-128"/>
              </a:rPr>
              <a:t>πολυμερής πραγματική συναλλαγματική ισοτιμία </a:t>
            </a:r>
            <a:r>
              <a:rPr lang="el-GR" sz="1800" dirty="0">
                <a:ea typeface="ヒラギノ角ゴ Pro W3" pitchFamily="-84" charset="-128"/>
              </a:rPr>
              <a:t>των ΗΠΑ (ή η πραγματική συναλλαγματική ισοτιμία των ΗΠΑ) απαιτεί δεδομένα σχετικά με τη γεωγραφική σύνθεση του εμπορίου των ΗΠΑ τόσο για εξαγωγές όσο και για εισαγωγές</a:t>
            </a:r>
            <a:r>
              <a:rPr lang="en-US" sz="1800" dirty="0">
                <a:ea typeface="ヒラギノ角ゴ Pro W3" pitchFamily="-84" charset="-128"/>
              </a:rPr>
              <a:t>.</a:t>
            </a:r>
          </a:p>
        </p:txBody>
      </p:sp>
      <p:sp>
        <p:nvSpPr>
          <p:cNvPr id="5" name="Content Placeholder 4"/>
          <p:cNvSpPr>
            <a:spLocks noGrp="1"/>
          </p:cNvSpPr>
          <p:nvPr>
            <p:ph idx="13"/>
          </p:nvPr>
        </p:nvSpPr>
        <p:spPr>
          <a:xfrm>
            <a:off x="447675" y="762000"/>
            <a:ext cx="8229600" cy="466520"/>
          </a:xfrm>
        </p:spPr>
        <p:txBody>
          <a:bodyPr>
            <a:noAutofit/>
          </a:bodyPr>
          <a:lstStyle/>
          <a:p>
            <a:pPr marL="0" indent="0">
              <a:buNone/>
            </a:pPr>
            <a:r>
              <a:rPr lang="el-GR" sz="2200" b="1" dirty="0" smtClean="0"/>
              <a:t>Πίνακας</a:t>
            </a:r>
            <a:r>
              <a:rPr lang="en-US" sz="2200" b="1" dirty="0" smtClean="0"/>
              <a:t> </a:t>
            </a:r>
            <a:r>
              <a:rPr lang="en-US" sz="2200" b="1" dirty="0"/>
              <a:t>17.2 </a:t>
            </a:r>
            <a:r>
              <a:rPr lang="el-GR" sz="2200" dirty="0"/>
              <a:t>Σύνθεση του εμπορικού ισοζυγίου των ΗΠΑ</a:t>
            </a:r>
            <a:endParaRPr lang="en-US" sz="2200" dirty="0"/>
          </a:p>
        </p:txBody>
      </p:sp>
      <p:sp>
        <p:nvSpPr>
          <p:cNvPr id="6" name="Content Placeholder 5"/>
          <p:cNvSpPr>
            <a:spLocks noGrp="1"/>
          </p:cNvSpPr>
          <p:nvPr>
            <p:ph sz="quarter" idx="14"/>
          </p:nvPr>
        </p:nvSpPr>
        <p:spPr>
          <a:xfrm>
            <a:off x="457200" y="6019799"/>
            <a:ext cx="8153400" cy="296091"/>
          </a:xfrm>
        </p:spPr>
        <p:txBody>
          <a:bodyPr/>
          <a:lstStyle/>
          <a:p>
            <a:pPr marL="0" indent="0">
              <a:buNone/>
            </a:pPr>
            <a:r>
              <a:rPr lang="el-GR" sz="1200" i="1" dirty="0" smtClean="0"/>
              <a:t>Πηγή</a:t>
            </a:r>
            <a:r>
              <a:rPr lang="en-US" sz="1200" i="1" dirty="0" smtClean="0"/>
              <a:t>: </a:t>
            </a:r>
            <a:r>
              <a:rPr lang="en-US" sz="1200" dirty="0"/>
              <a:t>US Census, International Trade Data, FT900, exhibit 14.</a:t>
            </a:r>
            <a:endParaRPr lang="en-IN" sz="1200" dirty="0"/>
          </a:p>
        </p:txBody>
      </p:sp>
      <p:pic>
        <p:nvPicPr>
          <p:cNvPr id="7170" name="Picture 2"/>
          <p:cNvPicPr>
            <a:picLocks noChangeAspect="1" noChangeArrowheads="1"/>
          </p:cNvPicPr>
          <p:nvPr/>
        </p:nvPicPr>
        <p:blipFill>
          <a:blip r:embed="rId3" cstate="print"/>
          <a:srcRect/>
          <a:stretch>
            <a:fillRect/>
          </a:stretch>
        </p:blipFill>
        <p:spPr bwMode="auto">
          <a:xfrm>
            <a:off x="381000" y="2786441"/>
            <a:ext cx="8223566" cy="2699959"/>
          </a:xfrm>
          <a:prstGeom prst="rect">
            <a:avLst/>
          </a:prstGeom>
          <a:noFill/>
          <a:ln w="9525">
            <a:noFill/>
            <a:miter lim="800000"/>
            <a:headEnd/>
            <a:tailEnd/>
          </a:ln>
        </p:spPr>
      </p:pic>
    </p:spTree>
    <p:extLst>
      <p:ext uri="{BB962C8B-B14F-4D97-AF65-F5344CB8AC3E}">
        <p14:creationId xmlns:p14="http://schemas.microsoft.com/office/powerpoint/2010/main" xmlns="" val="942296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457200"/>
          </a:xfrm>
        </p:spPr>
        <p:txBody>
          <a:bodyPr wrap="square">
            <a:noAutofit/>
          </a:bodyPr>
          <a:lstStyle/>
          <a:p>
            <a:r>
              <a:rPr lang="en-IN" sz="2800" dirty="0">
                <a:latin typeface="+mj-lt"/>
              </a:rPr>
              <a:t>17.1 </a:t>
            </a:r>
            <a:r>
              <a:rPr lang="el-GR" sz="2800" dirty="0">
                <a:latin typeface="+mj-lt"/>
              </a:rPr>
              <a:t>Άνοιγμα στις Αγορές Αγαθών </a:t>
            </a:r>
            <a:r>
              <a:rPr lang="en-IN" sz="2800" dirty="0">
                <a:latin typeface="+mj-lt"/>
              </a:rPr>
              <a:t>(11 </a:t>
            </a:r>
            <a:r>
              <a:rPr lang="el-GR" sz="2800" dirty="0">
                <a:latin typeface="+mj-lt"/>
              </a:rPr>
              <a:t>από</a:t>
            </a:r>
            <a:r>
              <a:rPr lang="en-IN" sz="2800" dirty="0">
                <a:latin typeface="+mj-lt"/>
              </a:rPr>
              <a:t> 11)</a:t>
            </a:r>
            <a:endParaRPr lang="en-US" sz="2800" dirty="0">
              <a:latin typeface="+mj-lt"/>
            </a:endParaRPr>
          </a:p>
        </p:txBody>
      </p:sp>
      <p:sp>
        <p:nvSpPr>
          <p:cNvPr id="3" name="Content Placeholder 2"/>
          <p:cNvSpPr>
            <a:spLocks noGrp="1"/>
          </p:cNvSpPr>
          <p:nvPr>
            <p:ph idx="1"/>
          </p:nvPr>
        </p:nvSpPr>
        <p:spPr>
          <a:xfrm>
            <a:off x="457200" y="838200"/>
            <a:ext cx="8229600" cy="533400"/>
          </a:xfrm>
        </p:spPr>
        <p:txBody>
          <a:bodyPr wrap="square">
            <a:noAutofit/>
          </a:bodyPr>
          <a:lstStyle/>
          <a:p>
            <a:pPr marL="0" indent="0">
              <a:buNone/>
            </a:pPr>
            <a:r>
              <a:rPr lang="el-GR" sz="2200" b="1" dirty="0"/>
              <a:t>Απεικόνιση</a:t>
            </a:r>
            <a:r>
              <a:rPr lang="en-IN" sz="2200" b="1" dirty="0"/>
              <a:t> 17.6 </a:t>
            </a:r>
            <a:r>
              <a:rPr lang="el-GR" sz="2200" dirty="0"/>
              <a:t>Η πολυμερής ισοτιμία των ΗΠΑ από το</a:t>
            </a:r>
            <a:r>
              <a:rPr lang="en-IN" sz="2200" dirty="0"/>
              <a:t> 1973</a:t>
            </a:r>
          </a:p>
        </p:txBody>
      </p:sp>
      <p:sp>
        <p:nvSpPr>
          <p:cNvPr id="4" name="Content Placeholder 3"/>
          <p:cNvSpPr>
            <a:spLocks noGrp="1"/>
          </p:cNvSpPr>
          <p:nvPr>
            <p:ph idx="13"/>
          </p:nvPr>
        </p:nvSpPr>
        <p:spPr>
          <a:xfrm>
            <a:off x="447675" y="1533236"/>
            <a:ext cx="8229600" cy="752764"/>
          </a:xfrm>
        </p:spPr>
        <p:txBody>
          <a:bodyPr>
            <a:noAutofit/>
          </a:bodyPr>
          <a:lstStyle/>
          <a:p>
            <a:pPr marL="0" indent="0">
              <a:buNone/>
            </a:pPr>
            <a:r>
              <a:rPr lang="el-GR"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Από το 1973 υπήρξαν δύο μεγάλες πραγματικές ανατιμήσεις του δολαρίου ΗΠΑ και δύο μεγάλες πραγματικές </a:t>
            </a:r>
            <a:r>
              <a:rPr lang="el-GR" sz="1800" kern="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υποτιμήσεις</a:t>
            </a:r>
            <a:r>
              <a:rPr lang="en-US" sz="1800" kern="0" dirty="0" smtClean="0"/>
              <a:t>.</a:t>
            </a:r>
            <a:endParaRPr lang="en-US" sz="1800" kern="0" dirty="0"/>
          </a:p>
        </p:txBody>
      </p:sp>
      <p:sp>
        <p:nvSpPr>
          <p:cNvPr id="5" name="Content Placeholder 4"/>
          <p:cNvSpPr>
            <a:spLocks noGrp="1"/>
          </p:cNvSpPr>
          <p:nvPr>
            <p:ph sz="quarter" idx="14"/>
          </p:nvPr>
        </p:nvSpPr>
        <p:spPr>
          <a:xfrm>
            <a:off x="457200" y="6019800"/>
            <a:ext cx="8229600" cy="304800"/>
          </a:xfrm>
        </p:spPr>
        <p:txBody>
          <a:bodyPr/>
          <a:lstStyle/>
          <a:p>
            <a:pPr marL="0" indent="0">
              <a:buNone/>
            </a:pPr>
            <a:r>
              <a:rPr lang="el-GR" sz="1200" i="1" dirty="0" smtClean="0"/>
              <a:t>Πηγή</a:t>
            </a:r>
            <a:r>
              <a:rPr lang="en-IN" sz="1200" i="1" dirty="0" smtClean="0"/>
              <a:t>: </a:t>
            </a:r>
            <a:r>
              <a:rPr lang="en-US" sz="1200" dirty="0"/>
              <a:t>FRED, TWEXBPA</a:t>
            </a:r>
            <a:endParaRPr lang="en-IN" sz="1200" dirty="0"/>
          </a:p>
        </p:txBody>
      </p:sp>
      <p:pic>
        <p:nvPicPr>
          <p:cNvPr id="8194" name="Picture 2"/>
          <p:cNvPicPr>
            <a:picLocks noChangeAspect="1" noChangeArrowheads="1"/>
          </p:cNvPicPr>
          <p:nvPr/>
        </p:nvPicPr>
        <p:blipFill>
          <a:blip r:embed="rId3" cstate="print"/>
          <a:srcRect/>
          <a:stretch>
            <a:fillRect/>
          </a:stretch>
        </p:blipFill>
        <p:spPr bwMode="auto">
          <a:xfrm>
            <a:off x="976312" y="2209800"/>
            <a:ext cx="7177088" cy="3642351"/>
          </a:xfrm>
          <a:prstGeom prst="rect">
            <a:avLst/>
          </a:prstGeom>
          <a:noFill/>
          <a:ln w="9525">
            <a:noFill/>
            <a:miter lim="800000"/>
            <a:headEnd/>
            <a:tailEnd/>
          </a:ln>
        </p:spPr>
      </p:pic>
    </p:spTree>
    <p:extLst>
      <p:ext uri="{BB962C8B-B14F-4D97-AF65-F5344CB8AC3E}">
        <p14:creationId xmlns:p14="http://schemas.microsoft.com/office/powerpoint/2010/main" xmlns="" val="3695381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wrap="square">
            <a:noAutofit/>
          </a:bodyPr>
          <a:lstStyle/>
          <a:p>
            <a:r>
              <a:rPr lang="en-IN" sz="2800" dirty="0">
                <a:latin typeface="+mj-lt"/>
              </a:rPr>
              <a:t>17.2 </a:t>
            </a:r>
            <a:r>
              <a:rPr lang="el-GR" sz="2800" dirty="0">
                <a:latin typeface="+mj-lt"/>
              </a:rPr>
              <a:t>Άνοιγμα στις Αγορές Χρήματος</a:t>
            </a:r>
            <a:r>
              <a:rPr lang="en-IN" sz="2800" dirty="0">
                <a:latin typeface="+mj-lt"/>
              </a:rPr>
              <a:t> (1 </a:t>
            </a:r>
            <a:r>
              <a:rPr lang="el-GR" sz="2800" dirty="0">
                <a:latin typeface="+mj-lt"/>
              </a:rPr>
              <a:t>από</a:t>
            </a:r>
            <a:r>
              <a:rPr lang="en-IN" sz="2800" dirty="0">
                <a:latin typeface="+mj-lt"/>
              </a:rPr>
              <a:t> 10)</a:t>
            </a:r>
            <a:endParaRPr lang="en-US" sz="2800" dirty="0">
              <a:latin typeface="+mj-lt"/>
            </a:endParaRPr>
          </a:p>
        </p:txBody>
      </p:sp>
      <p:sp>
        <p:nvSpPr>
          <p:cNvPr id="3" name="Content Placeholder 2"/>
          <p:cNvSpPr>
            <a:spLocks noGrp="1"/>
          </p:cNvSpPr>
          <p:nvPr>
            <p:ph idx="1"/>
          </p:nvPr>
        </p:nvSpPr>
        <p:spPr>
          <a:xfrm>
            <a:off x="457200" y="962829"/>
            <a:ext cx="8229600" cy="4904571"/>
          </a:xfrm>
        </p:spPr>
        <p:txBody>
          <a:bodyPr wrap="square">
            <a:noAutofit/>
          </a:bodyPr>
          <a:lstStyle/>
          <a:p>
            <a:pPr>
              <a:spcBef>
                <a:spcPts val="600"/>
              </a:spcBef>
            </a:pPr>
            <a:r>
              <a:rPr lang="el-GR" sz="2200" b="1" dirty="0">
                <a:ea typeface="ヒラギノ角ゴ Pro W3" pitchFamily="-84" charset="-128"/>
              </a:rPr>
              <a:t>Ξένο συνάλλαγμα</a:t>
            </a:r>
            <a:r>
              <a:rPr lang="el-GR" sz="2200" dirty="0">
                <a:ea typeface="ヒラギノ角ゴ Pro W3" pitchFamily="-84" charset="-128"/>
              </a:rPr>
              <a:t>: Αγορά και πώληση ξένων νομισμάτων.</a:t>
            </a:r>
          </a:p>
          <a:p>
            <a:pPr>
              <a:spcBef>
                <a:spcPts val="600"/>
              </a:spcBef>
            </a:pPr>
            <a:r>
              <a:rPr lang="el-GR" sz="2200" b="1" dirty="0">
                <a:ea typeface="ヒラギノ角ゴ Pro W3" pitchFamily="-84" charset="-128"/>
              </a:rPr>
              <a:t>Ισοζύγιο πληρωμών</a:t>
            </a:r>
            <a:r>
              <a:rPr lang="el-GR" sz="2200" dirty="0">
                <a:ea typeface="ヒラギノ角ゴ Pro W3" pitchFamily="-84" charset="-128"/>
              </a:rPr>
              <a:t>: Ένα σύνολο λογαριασμών που συνοψίζουν τις συναλλαγές μιας χώρας με τον υπόλοιπο κόσμο.</a:t>
            </a:r>
          </a:p>
          <a:p>
            <a:pPr>
              <a:spcBef>
                <a:spcPts val="600"/>
              </a:spcBef>
            </a:pPr>
            <a:r>
              <a:rPr lang="el-GR" sz="2200" b="1" dirty="0">
                <a:ea typeface="ヒラギノ角ゴ Pro W3" pitchFamily="-84" charset="-128"/>
              </a:rPr>
              <a:t>Λογαριασμός Τρεχουσών Συναλλαγών</a:t>
            </a:r>
            <a:r>
              <a:rPr lang="el-GR" sz="2200" dirty="0">
                <a:ea typeface="ヒラギノ角ゴ Pro W3" pitchFamily="-84" charset="-128"/>
              </a:rPr>
              <a:t>: Οι συναλλαγές πάνω από τη γραμμή καταγράφουν πληρωμές προς και από τον υπόλοιπο κόσμο. </a:t>
            </a:r>
            <a:endParaRPr lang="el-GR" sz="2200" dirty="0" smtClean="0">
              <a:ea typeface="ヒラギノ角ゴ Pro W3" pitchFamily="-84" charset="-128"/>
            </a:endParaRPr>
          </a:p>
          <a:p>
            <a:pPr>
              <a:spcBef>
                <a:spcPts val="600"/>
              </a:spcBef>
            </a:pPr>
            <a:r>
              <a:rPr lang="el-GR" sz="2200" dirty="0" smtClean="0">
                <a:ea typeface="ヒラギノ角ゴ Pro W3" pitchFamily="-84" charset="-128"/>
              </a:rPr>
              <a:t>Εξαγωγές και εισαγωγές αγαθών και υπηρεσιών </a:t>
            </a:r>
            <a:r>
              <a:rPr lang="el-GR" sz="2200" dirty="0" smtClean="0">
                <a:ea typeface="ヒラギノ角ゴ Pro W3" pitchFamily="-84" charset="-128"/>
              </a:rPr>
              <a:t/>
            </a:r>
            <a:br>
              <a:rPr lang="el-GR" sz="2200" dirty="0" smtClean="0">
                <a:ea typeface="ヒラギノ角ゴ Pro W3" pitchFamily="-84" charset="-128"/>
              </a:rPr>
            </a:br>
            <a:r>
              <a:rPr lang="el-GR" sz="2200" dirty="0" smtClean="0">
                <a:ea typeface="ヒラギノ角ゴ Pro W3" pitchFamily="-84" charset="-128"/>
              </a:rPr>
              <a:t>(</a:t>
            </a:r>
            <a:r>
              <a:rPr lang="el-GR" sz="2200" dirty="0" smtClean="0">
                <a:ea typeface="ヒラギノ角ゴ Pro W3" pitchFamily="-84" charset="-128"/>
              </a:rPr>
              <a:t>εμπορικό ισοζύγιο)</a:t>
            </a:r>
            <a:endParaRPr lang="el-GR" sz="2200" dirty="0">
              <a:ea typeface="ヒラギノ角ゴ Pro W3" pitchFamily="-84" charset="-128"/>
            </a:endParaRPr>
          </a:p>
          <a:p>
            <a:pPr lvl="1"/>
            <a:r>
              <a:rPr lang="el-GR" sz="2200" dirty="0" smtClean="0">
                <a:ea typeface="ヒラギノ角ゴ Pro W3" pitchFamily="-84" charset="-128"/>
              </a:rPr>
              <a:t>Ισοζύγιο </a:t>
            </a:r>
            <a:r>
              <a:rPr lang="el-GR" sz="2200" dirty="0">
                <a:ea typeface="ヒラギノ角ゴ Pro W3" pitchFamily="-84" charset="-128"/>
              </a:rPr>
              <a:t>καθαρού εισοδήματος μεταξύ εισοδήματος από τον υπόλοιπο κόσμο και εισοδήματος που καταβάλλεται σε αλλοδαπούς</a:t>
            </a:r>
            <a:endParaRPr lang="en-US" sz="2200" dirty="0">
              <a:ea typeface="ヒラギノ角ゴ Pro W3" pitchFamily="-84" charset="-128"/>
            </a:endParaRPr>
          </a:p>
          <a:p>
            <a:pPr lvl="1"/>
            <a:r>
              <a:rPr lang="el-GR" sz="2200" dirty="0">
                <a:ea typeface="ヒラギノ角ゴ Pro W3" pitchFamily="-84" charset="-128"/>
              </a:rPr>
              <a:t>Καθαρή </a:t>
            </a:r>
            <a:r>
              <a:rPr lang="el-GR" sz="2200" dirty="0" smtClean="0">
                <a:ea typeface="ヒラギノ角ゴ Pro W3" pitchFamily="-84" charset="-128"/>
              </a:rPr>
              <a:t>μεταβίβαση – η </a:t>
            </a:r>
            <a:r>
              <a:rPr lang="el-GR" sz="2200" dirty="0">
                <a:ea typeface="ヒラギノ角ゴ Pro W3" pitchFamily="-84" charset="-128"/>
              </a:rPr>
              <a:t>διαφορά στην ξένη βοήθεια που δόθηκε και ελήφθη</a:t>
            </a:r>
            <a:r>
              <a:rPr lang="en-US" sz="2200" dirty="0">
                <a:ea typeface="ヒラギノ角ゴ Pro W3" pitchFamily="-84" charset="-128"/>
              </a:rPr>
              <a:t>.</a:t>
            </a:r>
          </a:p>
        </p:txBody>
      </p:sp>
    </p:spTree>
    <p:extLst>
      <p:ext uri="{BB962C8B-B14F-4D97-AF65-F5344CB8AC3E}">
        <p14:creationId xmlns:p14="http://schemas.microsoft.com/office/powerpoint/2010/main" xmlns="" val="3693980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wrap="square">
            <a:noAutofit/>
          </a:bodyPr>
          <a:lstStyle/>
          <a:p>
            <a:r>
              <a:rPr lang="en-IN" sz="2800" dirty="0">
                <a:latin typeface="+mj-lt"/>
              </a:rPr>
              <a:t>17.2 </a:t>
            </a:r>
            <a:r>
              <a:rPr lang="el-GR" sz="2800" dirty="0">
                <a:latin typeface="+mj-lt"/>
              </a:rPr>
              <a:t>Άνοιγμα στις Αγορές Χρήματος </a:t>
            </a:r>
            <a:r>
              <a:rPr lang="en-IN" sz="2800" dirty="0">
                <a:latin typeface="+mj-lt"/>
              </a:rPr>
              <a:t>(2 </a:t>
            </a:r>
            <a:r>
              <a:rPr lang="el-GR" sz="2800" dirty="0">
                <a:latin typeface="+mj-lt"/>
              </a:rPr>
              <a:t>από</a:t>
            </a:r>
            <a:r>
              <a:rPr lang="en-IN" sz="2800" dirty="0">
                <a:latin typeface="+mj-lt"/>
              </a:rPr>
              <a:t> 10)</a:t>
            </a:r>
            <a:endParaRPr lang="en-US" sz="2800" dirty="0">
              <a:latin typeface="+mj-lt"/>
            </a:endParaRPr>
          </a:p>
        </p:txBody>
      </p:sp>
      <p:sp>
        <p:nvSpPr>
          <p:cNvPr id="3" name="Content Placeholder 2"/>
          <p:cNvSpPr>
            <a:spLocks noGrp="1"/>
          </p:cNvSpPr>
          <p:nvPr>
            <p:ph idx="1"/>
          </p:nvPr>
        </p:nvSpPr>
        <p:spPr>
          <a:xfrm>
            <a:off x="457200" y="1135320"/>
            <a:ext cx="8229600" cy="2369880"/>
          </a:xfrm>
        </p:spPr>
        <p:txBody>
          <a:bodyPr wrap="square">
            <a:noAutofit/>
          </a:bodyPr>
          <a:lstStyle/>
          <a:p>
            <a:pPr>
              <a:spcBef>
                <a:spcPts val="600"/>
              </a:spcBef>
            </a:pPr>
            <a:r>
              <a:rPr lang="el-GR" sz="2200" b="1" dirty="0">
                <a:ea typeface="ヒラギノ角ゴ Pro W3" pitchFamily="-84" charset="-128"/>
              </a:rPr>
              <a:t>Ισοζύγιο Τρεχουσών Συναλλαγών</a:t>
            </a:r>
            <a:r>
              <a:rPr lang="el-GR" sz="2200" dirty="0">
                <a:ea typeface="ヒラギノ角ゴ Pro W3" pitchFamily="-84" charset="-128"/>
              </a:rPr>
              <a:t>: Το άθροισμα των καθαρών πληρωμών προς και από τον υπόλοιπο κόσμο</a:t>
            </a:r>
          </a:p>
          <a:p>
            <a:pPr>
              <a:spcBef>
                <a:spcPts val="600"/>
              </a:spcBef>
            </a:pPr>
            <a:r>
              <a:rPr lang="el-GR" sz="2200" b="1" dirty="0">
                <a:ea typeface="ヒラギノ角ゴ Pro W3" pitchFamily="-84" charset="-128"/>
              </a:rPr>
              <a:t>Πλεόνασμα τρεχουσών συναλλαγών</a:t>
            </a:r>
            <a:r>
              <a:rPr lang="el-GR" sz="2200" dirty="0">
                <a:ea typeface="ヒラギノ角ゴ Pro W3" pitchFamily="-84" charset="-128"/>
              </a:rPr>
              <a:t>: Θετικές καθαρές πληρωμές από τον υπόλοιπο κόσμο</a:t>
            </a:r>
          </a:p>
          <a:p>
            <a:pPr>
              <a:spcBef>
                <a:spcPts val="600"/>
              </a:spcBef>
            </a:pPr>
            <a:r>
              <a:rPr lang="el-GR" sz="2200" b="1" dirty="0">
                <a:ea typeface="ヒラギノ角ゴ Pro W3" pitchFamily="-84" charset="-128"/>
              </a:rPr>
              <a:t>Έλλειμμα τρεχουσών συναλλαγών</a:t>
            </a:r>
            <a:r>
              <a:rPr lang="el-GR" sz="2200" dirty="0">
                <a:ea typeface="ヒラギノ角ゴ Pro W3" pitchFamily="-84" charset="-128"/>
              </a:rPr>
              <a:t>: Αρνητικές καθαρές πληρωμές από τον υπόλοιπο κόσμο</a:t>
            </a:r>
            <a:endParaRPr lang="en-US" sz="2200" dirty="0">
              <a:ea typeface="ヒラギノ角ゴ Pro W3" pitchFamily="-84" charset="-128"/>
            </a:endParaRPr>
          </a:p>
        </p:txBody>
      </p:sp>
    </p:spTree>
    <p:extLst>
      <p:ext uri="{BB962C8B-B14F-4D97-AF65-F5344CB8AC3E}">
        <p14:creationId xmlns:p14="http://schemas.microsoft.com/office/powerpoint/2010/main" xmlns="" val="1855863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6675"/>
            <a:ext cx="8229600" cy="553998"/>
          </a:xfrm>
        </p:spPr>
        <p:txBody>
          <a:bodyPr wrap="square">
            <a:spAutoFit/>
          </a:bodyPr>
          <a:lstStyle/>
          <a:p>
            <a:r>
              <a:rPr lang="el-GR" sz="3600" dirty="0">
                <a:latin typeface="+mj-lt"/>
              </a:rPr>
              <a:t>Σχεδιάγραμμα Κεφαλαίου</a:t>
            </a:r>
            <a:r>
              <a:rPr lang="en-US" sz="3600" dirty="0">
                <a:latin typeface="+mj-lt"/>
              </a:rPr>
              <a:t> 17</a:t>
            </a:r>
          </a:p>
        </p:txBody>
      </p:sp>
      <p:sp>
        <p:nvSpPr>
          <p:cNvPr id="3" name="Content Placeholder 2"/>
          <p:cNvSpPr>
            <a:spLocks noGrp="1"/>
          </p:cNvSpPr>
          <p:nvPr>
            <p:ph idx="1"/>
          </p:nvPr>
        </p:nvSpPr>
        <p:spPr>
          <a:xfrm>
            <a:off x="457200" y="838200"/>
            <a:ext cx="8229600" cy="1938992"/>
          </a:xfrm>
        </p:spPr>
        <p:txBody>
          <a:bodyPr wrap="square">
            <a:noAutofit/>
          </a:bodyPr>
          <a:lstStyle/>
          <a:p>
            <a:pPr marL="533400" lvl="0" indent="-533400">
              <a:spcBef>
                <a:spcPts val="1200"/>
              </a:spcBef>
              <a:buClr>
                <a:schemeClr val="lt1"/>
              </a:buClr>
              <a:buSzPct val="25000"/>
              <a:buNone/>
            </a:pPr>
            <a:r>
              <a:rPr lang="el-GR" sz="2400" b="1" dirty="0"/>
              <a:t>Άνοιγμα στις Αγορές Αγαθών και Χρήματος</a:t>
            </a:r>
            <a:endParaRPr lang="en-IN" sz="2400" b="1" dirty="0"/>
          </a:p>
          <a:p>
            <a:pPr marL="533400" lvl="0" indent="-533400">
              <a:spcBef>
                <a:spcPts val="1200"/>
              </a:spcBef>
              <a:buClr>
                <a:schemeClr val="lt1"/>
              </a:buClr>
              <a:buSzPct val="25000"/>
              <a:buNone/>
            </a:pPr>
            <a:r>
              <a:rPr lang="en-IN" sz="2400" b="1" dirty="0">
                <a:solidFill>
                  <a:srgbClr val="007FA3"/>
                </a:solidFill>
              </a:rPr>
              <a:t>17.1 </a:t>
            </a:r>
            <a:r>
              <a:rPr lang="el-GR" sz="2400" dirty="0"/>
              <a:t>Άνοιγμα στις Αγορές Αγαθών</a:t>
            </a:r>
            <a:endParaRPr lang="en-IN" sz="2400" dirty="0"/>
          </a:p>
          <a:p>
            <a:pPr marL="533400" indent="-533400">
              <a:spcBef>
                <a:spcPts val="1200"/>
              </a:spcBef>
              <a:buClr>
                <a:schemeClr val="lt1"/>
              </a:buClr>
              <a:buSzPct val="25000"/>
              <a:buNone/>
            </a:pPr>
            <a:r>
              <a:rPr lang="en-IN" sz="2400" b="1" dirty="0">
                <a:solidFill>
                  <a:srgbClr val="007FA3"/>
                </a:solidFill>
              </a:rPr>
              <a:t>17.2 </a:t>
            </a:r>
            <a:r>
              <a:rPr lang="el-GR" sz="2400" dirty="0"/>
              <a:t>Άνοιγμα στις Αγορές Χρήματος</a:t>
            </a:r>
            <a:endParaRPr lang="en-IN" sz="2400" dirty="0"/>
          </a:p>
          <a:p>
            <a:pPr marL="533400" lvl="0" indent="-533400">
              <a:spcBef>
                <a:spcPts val="1200"/>
              </a:spcBef>
              <a:buClr>
                <a:schemeClr val="lt1"/>
              </a:buClr>
              <a:buSzPct val="25000"/>
              <a:buNone/>
            </a:pPr>
            <a:r>
              <a:rPr lang="en-IN" sz="2400" b="1" dirty="0">
                <a:solidFill>
                  <a:srgbClr val="007FA3"/>
                </a:solidFill>
              </a:rPr>
              <a:t>17.3 </a:t>
            </a:r>
            <a:r>
              <a:rPr lang="el-GR" sz="2400" dirty="0"/>
              <a:t>Συμπεράσματα και μια Ματιά προς το Μέλλον</a:t>
            </a:r>
            <a:endParaRPr lang="en-IN" sz="2400" dirty="0"/>
          </a:p>
        </p:txBody>
      </p:sp>
    </p:spTree>
    <p:extLst>
      <p:ext uri="{BB962C8B-B14F-4D97-AF65-F5344CB8AC3E}">
        <p14:creationId xmlns:p14="http://schemas.microsoft.com/office/powerpoint/2010/main" xmlns="" val="1036042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wrap="square">
            <a:noAutofit/>
          </a:bodyPr>
          <a:lstStyle/>
          <a:p>
            <a:r>
              <a:rPr lang="en-IN" sz="2800" dirty="0">
                <a:latin typeface="+mj-lt"/>
              </a:rPr>
              <a:t>17.2 </a:t>
            </a:r>
            <a:r>
              <a:rPr lang="el-GR" sz="2800" dirty="0">
                <a:latin typeface="+mj-lt"/>
              </a:rPr>
              <a:t>Άνοιγμα στις Αγορές Χρήματος </a:t>
            </a:r>
            <a:r>
              <a:rPr lang="en-IN" sz="2800" dirty="0">
                <a:latin typeface="+mj-lt"/>
              </a:rPr>
              <a:t>(3 </a:t>
            </a:r>
            <a:r>
              <a:rPr lang="el-GR" sz="2800" dirty="0">
                <a:latin typeface="+mj-lt"/>
              </a:rPr>
              <a:t>από</a:t>
            </a:r>
            <a:r>
              <a:rPr lang="en-IN" sz="2800" dirty="0">
                <a:latin typeface="+mj-lt"/>
              </a:rPr>
              <a:t> 10)</a:t>
            </a:r>
            <a:endParaRPr lang="en-US" sz="2800" dirty="0">
              <a:latin typeface="+mj-lt"/>
            </a:endParaRPr>
          </a:p>
        </p:txBody>
      </p:sp>
      <p:sp>
        <p:nvSpPr>
          <p:cNvPr id="3" name="Content Placeholder 2"/>
          <p:cNvSpPr>
            <a:spLocks noGrp="1"/>
          </p:cNvSpPr>
          <p:nvPr>
            <p:ph idx="1"/>
          </p:nvPr>
        </p:nvSpPr>
        <p:spPr>
          <a:xfrm>
            <a:off x="457200" y="951905"/>
            <a:ext cx="8229600" cy="4001095"/>
          </a:xfrm>
        </p:spPr>
        <p:txBody>
          <a:bodyPr wrap="square">
            <a:noAutofit/>
          </a:bodyPr>
          <a:lstStyle/>
          <a:p>
            <a:pPr>
              <a:spcBef>
                <a:spcPts val="600"/>
              </a:spcBef>
            </a:pPr>
            <a:r>
              <a:rPr lang="el-GR" sz="2200" b="1" dirty="0">
                <a:ea typeface="ヒラギノ角ゴ Pro W3" pitchFamily="-84" charset="-128"/>
              </a:rPr>
              <a:t>Χρηματοοικονομικό Ισοζύγιο</a:t>
            </a:r>
            <a:r>
              <a:rPr lang="el-GR" sz="2200" dirty="0">
                <a:ea typeface="ヒラギノ角ゴ Pro W3" pitchFamily="-84" charset="-128"/>
              </a:rPr>
              <a:t>: Οι συναλλαγές </a:t>
            </a:r>
            <a:r>
              <a:rPr lang="el-GR" sz="2200" b="1" dirty="0">
                <a:ea typeface="ヒラギノ角ゴ Pro W3" pitchFamily="-84" charset="-128"/>
              </a:rPr>
              <a:t>κάτω από τη γραμμή</a:t>
            </a:r>
            <a:r>
              <a:rPr lang="el-GR" sz="2200" dirty="0">
                <a:ea typeface="ヒラギノ角ゴ Pro W3" pitchFamily="-84" charset="-128"/>
              </a:rPr>
              <a:t> καταγράφουν τα εγχώρια περιουσιακά στοιχεία στα χέρια αλλοδαπών</a:t>
            </a:r>
          </a:p>
          <a:p>
            <a:pPr>
              <a:spcBef>
                <a:spcPts val="600"/>
              </a:spcBef>
            </a:pPr>
            <a:r>
              <a:rPr lang="el-GR" sz="2200" b="1" dirty="0">
                <a:ea typeface="ヒラギノ角ゴ Pro W3" pitchFamily="-84" charset="-128"/>
              </a:rPr>
              <a:t>Καθαρές ροές κεφαλαίων</a:t>
            </a:r>
            <a:r>
              <a:rPr lang="el-GR" sz="2200" dirty="0">
                <a:ea typeface="ヒラギノ角ゴ Pro W3" pitchFamily="-84" charset="-128"/>
              </a:rPr>
              <a:t>: Αύξηση του καθαρού εξωτερικού χρέους (εγχώρια περιουσιακά στοιχεία μείον την αύξηση των αλλοδαπών περιουσιακών στοιχείων στα χέρια ντόπιων)</a:t>
            </a:r>
          </a:p>
          <a:p>
            <a:pPr>
              <a:spcBef>
                <a:spcPts val="600"/>
              </a:spcBef>
            </a:pPr>
            <a:r>
              <a:rPr lang="el-GR" sz="2200" b="1" dirty="0">
                <a:ea typeface="ヒラギノ角ゴ Pro W3" pitchFamily="-84" charset="-128"/>
              </a:rPr>
              <a:t>Πλεόνασμα χρηματοοικονομικού ισοζυγίου</a:t>
            </a:r>
            <a:r>
              <a:rPr lang="el-GR" sz="2200" dirty="0">
                <a:ea typeface="ヒラギノ角ゴ Pro W3" pitchFamily="-84" charset="-128"/>
              </a:rPr>
              <a:t>: Θετικές καθαρές ροές κεφαλαίων</a:t>
            </a:r>
          </a:p>
          <a:p>
            <a:pPr>
              <a:spcBef>
                <a:spcPts val="600"/>
              </a:spcBef>
            </a:pPr>
            <a:r>
              <a:rPr lang="el-GR" sz="2200" b="1" dirty="0">
                <a:ea typeface="ヒラギノ角ゴ Pro W3" pitchFamily="-84" charset="-128"/>
              </a:rPr>
              <a:t>Έλλειμμα χρηματοοικονομικού ισοζυγίου</a:t>
            </a:r>
            <a:r>
              <a:rPr lang="el-GR" sz="2200" dirty="0">
                <a:ea typeface="ヒラギノ角ゴ Pro W3" pitchFamily="-84" charset="-128"/>
              </a:rPr>
              <a:t>: Αρνητικές καθαρές ροές κεφαλαίων</a:t>
            </a:r>
          </a:p>
          <a:p>
            <a:pPr>
              <a:spcBef>
                <a:spcPts val="600"/>
              </a:spcBef>
            </a:pPr>
            <a:r>
              <a:rPr lang="el-GR" sz="2200" b="1" dirty="0">
                <a:ea typeface="ヒラギノ角ゴ Pro W3" pitchFamily="-84" charset="-128"/>
              </a:rPr>
              <a:t>Στατιστική απόκλιση</a:t>
            </a:r>
            <a:r>
              <a:rPr lang="el-GR" sz="2200" dirty="0">
                <a:ea typeface="ヒラギノ角ゴ Pro W3" pitchFamily="-84" charset="-128"/>
              </a:rPr>
              <a:t>: Διαφορά μεταξύ ισοζυγίου  τρεχουσών συναλλαγών και λογαριασμού κεφαλαίου</a:t>
            </a:r>
            <a:endParaRPr lang="en-US" sz="2200" dirty="0">
              <a:ea typeface="ヒラギノ角ゴ Pro W3" pitchFamily="-84" charset="-128"/>
            </a:endParaRPr>
          </a:p>
        </p:txBody>
      </p:sp>
    </p:spTree>
    <p:extLst>
      <p:ext uri="{BB962C8B-B14F-4D97-AF65-F5344CB8AC3E}">
        <p14:creationId xmlns:p14="http://schemas.microsoft.com/office/powerpoint/2010/main" xmlns="" val="39737506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30887"/>
          </a:xfrm>
        </p:spPr>
        <p:txBody>
          <a:bodyPr wrap="square">
            <a:spAutoFit/>
          </a:bodyPr>
          <a:lstStyle/>
          <a:p>
            <a:r>
              <a:rPr lang="en-IN" sz="2800" dirty="0">
                <a:latin typeface="+mj-lt"/>
              </a:rPr>
              <a:t>17.2 </a:t>
            </a:r>
            <a:r>
              <a:rPr lang="el-GR" sz="2800" dirty="0">
                <a:latin typeface="+mj-lt"/>
              </a:rPr>
              <a:t>Άνοιγμα στις Αγορές Χρήματος </a:t>
            </a:r>
            <a:r>
              <a:rPr lang="en-IN" sz="2800" dirty="0" smtClean="0">
                <a:latin typeface="+mj-lt"/>
              </a:rPr>
              <a:t>(</a:t>
            </a:r>
            <a:r>
              <a:rPr lang="en-IN" sz="2800" dirty="0">
                <a:latin typeface="+mj-lt"/>
              </a:rPr>
              <a:t>4 </a:t>
            </a:r>
            <a:r>
              <a:rPr lang="el-GR" sz="2800" dirty="0">
                <a:latin typeface="+mj-lt"/>
              </a:rPr>
              <a:t>από</a:t>
            </a:r>
            <a:r>
              <a:rPr lang="en-IN" sz="2800" dirty="0">
                <a:latin typeface="+mj-lt"/>
              </a:rPr>
              <a:t> 10)</a:t>
            </a:r>
            <a:endParaRPr lang="en-US" sz="2800" dirty="0">
              <a:latin typeface="+mj-lt"/>
            </a:endParaRPr>
          </a:p>
        </p:txBody>
      </p:sp>
      <p:sp>
        <p:nvSpPr>
          <p:cNvPr id="3" name="Content Placeholder 2"/>
          <p:cNvSpPr>
            <a:spLocks noGrp="1"/>
          </p:cNvSpPr>
          <p:nvPr>
            <p:ph idx="1"/>
          </p:nvPr>
        </p:nvSpPr>
        <p:spPr>
          <a:xfrm>
            <a:off x="457200" y="609600"/>
            <a:ext cx="8229600" cy="310291"/>
          </a:xfrm>
        </p:spPr>
        <p:txBody>
          <a:bodyPr wrap="square">
            <a:noAutofit/>
          </a:bodyPr>
          <a:lstStyle/>
          <a:p>
            <a:pPr marL="0" indent="0">
              <a:buNone/>
            </a:pPr>
            <a:r>
              <a:rPr lang="el-GR" sz="2200" b="1" dirty="0">
                <a:ea typeface="ヒラギノ角ゴ Pro W3" pitchFamily="-84" charset="-128"/>
              </a:rPr>
              <a:t>Πίνακας </a:t>
            </a:r>
            <a:r>
              <a:rPr lang="en-IN" sz="2200" b="1" dirty="0">
                <a:ea typeface="ヒラギノ角ゴ Pro W3" pitchFamily="-84" charset="-128"/>
              </a:rPr>
              <a:t>17.3 </a:t>
            </a:r>
            <a:r>
              <a:rPr lang="el-GR" sz="2200" dirty="0">
                <a:ea typeface="ヒラギノ角ゴ Pro W3" pitchFamily="-84" charset="-128"/>
              </a:rPr>
              <a:t>Το Ισοζύγιο Πληρωμών των ΗΠΑ,</a:t>
            </a:r>
            <a:r>
              <a:rPr lang="en-IN" sz="2200" dirty="0">
                <a:ea typeface="ヒラギノ角ゴ Pro W3" pitchFamily="-84" charset="-128"/>
              </a:rPr>
              <a:t> 2018, </a:t>
            </a:r>
            <a:r>
              <a:rPr lang="el-GR" sz="2200" dirty="0" smtClean="0">
                <a:ea typeface="ヒラギノ角ゴ Pro W3" pitchFamily="-84" charset="-128"/>
              </a:rPr>
              <a:t/>
            </a:r>
            <a:br>
              <a:rPr lang="el-GR" sz="2200" dirty="0" smtClean="0">
                <a:ea typeface="ヒラギノ角ゴ Pro W3" pitchFamily="-84" charset="-128"/>
              </a:rPr>
            </a:br>
            <a:r>
              <a:rPr lang="el-GR" sz="2200" dirty="0" smtClean="0">
                <a:ea typeface="ヒラギノ角ゴ Pro W3" pitchFamily="-84" charset="-128"/>
              </a:rPr>
              <a:t>σε </a:t>
            </a:r>
            <a:r>
              <a:rPr lang="el-GR" sz="2200" dirty="0">
                <a:ea typeface="ヒラギノ角ゴ Pro W3" pitchFamily="-84" charset="-128"/>
              </a:rPr>
              <a:t>εκ. δολάρια ΗΠΑ</a:t>
            </a:r>
            <a:endParaRPr lang="en-IN" sz="2200" dirty="0">
              <a:ea typeface="ヒラギノ角ゴ Pro W3" pitchFamily="-84" charset="-128"/>
            </a:endParaRPr>
          </a:p>
        </p:txBody>
      </p:sp>
      <p:sp>
        <p:nvSpPr>
          <p:cNvPr id="6" name="Content Placeholder 5"/>
          <p:cNvSpPr>
            <a:spLocks noGrp="1"/>
          </p:cNvSpPr>
          <p:nvPr>
            <p:ph idx="13"/>
          </p:nvPr>
        </p:nvSpPr>
        <p:spPr>
          <a:xfrm>
            <a:off x="457200" y="6068841"/>
            <a:ext cx="8229600" cy="255759"/>
          </a:xfrm>
        </p:spPr>
        <p:txBody>
          <a:bodyPr/>
          <a:lstStyle/>
          <a:p>
            <a:pPr marL="0" indent="0">
              <a:spcBef>
                <a:spcPts val="300"/>
              </a:spcBef>
              <a:buNone/>
            </a:pPr>
            <a:r>
              <a:rPr lang="el-GR" sz="1200" i="1" dirty="0" smtClean="0"/>
              <a:t>Πηγή</a:t>
            </a:r>
            <a:r>
              <a:rPr lang="en-US" sz="1200" i="1" dirty="0" smtClean="0"/>
              <a:t>: </a:t>
            </a:r>
            <a:r>
              <a:rPr lang="en-US" sz="1200" dirty="0"/>
              <a:t>US Bureau of Economic Analysis, US International Transactions, Table. 17.1.</a:t>
            </a:r>
            <a:endParaRPr lang="en-IN" sz="1200" dirty="0"/>
          </a:p>
        </p:txBody>
      </p:sp>
      <p:pic>
        <p:nvPicPr>
          <p:cNvPr id="9218" name="Picture 2"/>
          <p:cNvPicPr>
            <a:picLocks noChangeAspect="1" noChangeArrowheads="1"/>
          </p:cNvPicPr>
          <p:nvPr/>
        </p:nvPicPr>
        <p:blipFill>
          <a:blip r:embed="rId3" cstate="print"/>
          <a:srcRect/>
          <a:stretch>
            <a:fillRect/>
          </a:stretch>
        </p:blipFill>
        <p:spPr bwMode="auto">
          <a:xfrm>
            <a:off x="1066800" y="1371599"/>
            <a:ext cx="7010400" cy="4519823"/>
          </a:xfrm>
          <a:prstGeom prst="rect">
            <a:avLst/>
          </a:prstGeom>
          <a:noFill/>
          <a:ln w="9525">
            <a:noFill/>
            <a:miter lim="800000"/>
            <a:headEnd/>
            <a:tailEnd/>
          </a:ln>
        </p:spPr>
      </p:pic>
    </p:spTree>
    <p:extLst>
      <p:ext uri="{BB962C8B-B14F-4D97-AF65-F5344CB8AC3E}">
        <p14:creationId xmlns:p14="http://schemas.microsoft.com/office/powerpoint/2010/main" xmlns="" val="25063653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30887"/>
          </a:xfrm>
        </p:spPr>
        <p:txBody>
          <a:bodyPr wrap="square">
            <a:spAutoFit/>
          </a:bodyPr>
          <a:lstStyle/>
          <a:p>
            <a:r>
              <a:rPr lang="en-IN" sz="2800" dirty="0">
                <a:latin typeface="+mj-lt"/>
              </a:rPr>
              <a:t>17.2 </a:t>
            </a:r>
            <a:r>
              <a:rPr lang="el-GR" sz="2800" dirty="0">
                <a:latin typeface="+mj-lt"/>
              </a:rPr>
              <a:t>Άνοιγμα στις Αγορές Χρήματος </a:t>
            </a:r>
            <a:r>
              <a:rPr lang="en-IN" sz="2800" dirty="0">
                <a:latin typeface="+mj-lt"/>
              </a:rPr>
              <a:t>(5 </a:t>
            </a:r>
            <a:r>
              <a:rPr lang="el-GR" sz="2800" dirty="0">
                <a:latin typeface="+mj-lt"/>
              </a:rPr>
              <a:t>από</a:t>
            </a:r>
            <a:r>
              <a:rPr lang="en-IN" sz="2800" dirty="0">
                <a:latin typeface="+mj-lt"/>
              </a:rPr>
              <a:t> 10)</a:t>
            </a:r>
            <a:endParaRPr lang="en-US" sz="2800" dirty="0">
              <a:latin typeface="+mj-lt"/>
            </a:endParaRPr>
          </a:p>
        </p:txBody>
      </p:sp>
      <p:sp>
        <p:nvSpPr>
          <p:cNvPr id="3" name="Content Placeholder 2"/>
          <p:cNvSpPr>
            <a:spLocks noGrp="1"/>
          </p:cNvSpPr>
          <p:nvPr>
            <p:ph idx="1"/>
          </p:nvPr>
        </p:nvSpPr>
        <p:spPr>
          <a:xfrm>
            <a:off x="457200" y="838200"/>
            <a:ext cx="8229600" cy="1184940"/>
          </a:xfrm>
        </p:spPr>
        <p:txBody>
          <a:bodyPr wrap="square">
            <a:noAutofit/>
          </a:bodyPr>
          <a:lstStyle/>
          <a:p>
            <a:pPr>
              <a:spcBef>
                <a:spcPts val="600"/>
              </a:spcBef>
            </a:pPr>
            <a:r>
              <a:rPr lang="el-GR" sz="2200" dirty="0">
                <a:ea typeface="ヒラギノ角ゴ Pro W3" pitchFamily="-84" charset="-128"/>
              </a:rPr>
              <a:t>Το ΑΕΠ μετρά την προστιθέμενη αξία στο εσωτερικό.</a:t>
            </a:r>
          </a:p>
          <a:p>
            <a:pPr>
              <a:spcBef>
                <a:spcPts val="600"/>
              </a:spcBef>
            </a:pPr>
            <a:r>
              <a:rPr lang="el-GR" sz="2200" dirty="0">
                <a:ea typeface="ヒラギノ角ゴ Pro W3" pitchFamily="-84" charset="-128"/>
              </a:rPr>
              <a:t>Το Ακαθάριστο Εθνικό Προϊόν (</a:t>
            </a:r>
            <a:r>
              <a:rPr lang="el-GR" sz="2200" dirty="0" err="1" smtClean="0">
                <a:ea typeface="ヒラギノ角ゴ Pro W3" pitchFamily="-84" charset="-128"/>
              </a:rPr>
              <a:t>ΑΕθΠ</a:t>
            </a:r>
            <a:r>
              <a:rPr lang="el-GR" sz="2200" dirty="0">
                <a:ea typeface="ヒラギノ角ゴ Pro W3" pitchFamily="-84" charset="-128"/>
              </a:rPr>
              <a:t>) μετρά την προστιθέμενη αξία από τους εγχώριους συντελεστές παραγωγής</a:t>
            </a:r>
            <a:endParaRPr lang="en-US" sz="2200" dirty="0">
              <a:ea typeface="ヒラギノ角ゴ Pro W3" pitchFamily="-84" charset="-128"/>
            </a:endParaRPr>
          </a:p>
        </p:txBody>
      </p:sp>
      <mc:AlternateContent xmlns:mc="http://schemas.openxmlformats.org/markup-compatibility/2006">
        <mc:Choice xmlns:a14="http://schemas.microsoft.com/office/drawing/2010/main" xmlns="" Requires="a14">
          <p:sp>
            <p:nvSpPr>
              <p:cNvPr id="5" name="Object 4"/>
              <p:cNvSpPr txBox="1"/>
              <p:nvPr/>
            </p:nvSpPr>
            <p:spPr>
              <a:xfrm>
                <a:off x="2667000" y="2257425"/>
                <a:ext cx="4191000" cy="638175"/>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m:rPr>
                          <m:sty m:val="p"/>
                        </m:rPr>
                        <a:rPr lang="en-US" sz="2400" i="1">
                          <a:solidFill>
                            <a:srgbClr val="000000"/>
                          </a:solidFill>
                          <a:latin typeface="Cambria Math" panose="02040503050406030204" pitchFamily="18" charset="0"/>
                        </a:rPr>
                        <m:t>GNP</m:t>
                      </m:r>
                      <m:r>
                        <a:rPr lang="en-US" sz="2400" i="1">
                          <a:solidFill>
                            <a:srgbClr val="000000"/>
                          </a:solidFill>
                          <a:latin typeface="Cambria Math" panose="02040503050406030204" pitchFamily="18" charset="0"/>
                        </a:rPr>
                        <m:t>=</m:t>
                      </m:r>
                      <m:r>
                        <m:rPr>
                          <m:sty m:val="p"/>
                        </m:rPr>
                        <a:rPr lang="en-US" sz="2400" i="1">
                          <a:solidFill>
                            <a:srgbClr val="000000"/>
                          </a:solidFill>
                          <a:latin typeface="Cambria Math" panose="02040503050406030204" pitchFamily="18" charset="0"/>
                        </a:rPr>
                        <m:t>GDP</m:t>
                      </m:r>
                      <m:r>
                        <a:rPr lang="en-US" sz="2400" i="1">
                          <a:solidFill>
                            <a:srgbClr val="000000"/>
                          </a:solidFill>
                          <a:latin typeface="Cambria Math" panose="02040503050406030204" pitchFamily="18" charset="0"/>
                        </a:rPr>
                        <m:t>+</m:t>
                      </m:r>
                      <m:r>
                        <m:rPr>
                          <m:sty m:val="p"/>
                        </m:rPr>
                        <a:rPr lang="en-US" sz="2400" i="1">
                          <a:solidFill>
                            <a:srgbClr val="000000"/>
                          </a:solidFill>
                          <a:latin typeface="Cambria Math" panose="02040503050406030204" pitchFamily="18" charset="0"/>
                        </a:rPr>
                        <m:t>NI</m:t>
                      </m:r>
                    </m:oMath>
                  </m:oMathPara>
                </a14:m>
                <a:endParaRPr lang="en-US" sz="2400" dirty="0"/>
              </a:p>
            </p:txBody>
          </p:sp>
        </mc:Choice>
        <mc:Fallback>
          <p:sp>
            <p:nvSpPr>
              <p:cNvPr id="5" name="Object 4"/>
              <p:cNvSpPr txBox="1">
                <a:spLocks noRot="1" noChangeAspect="1" noMove="1" noResize="1" noEditPoints="1" noAdjustHandles="1" noChangeArrowheads="1" noChangeShapeType="1" noTextEdit="1"/>
              </p:cNvSpPr>
              <p:nvPr/>
            </p:nvSpPr>
            <p:spPr>
              <a:xfrm>
                <a:off x="2667000" y="2257425"/>
                <a:ext cx="4191000" cy="638175"/>
              </a:xfrm>
              <a:prstGeom prst="rect">
                <a:avLst/>
              </a:prstGeom>
              <a:blipFill>
                <a:blip r:embed="rId3" cstate="print"/>
                <a:stretch>
                  <a:fillRect l="-437"/>
                </a:stretch>
              </a:blipFill>
            </p:spPr>
            <p:txBody>
              <a:bodyPr/>
              <a:lstStyle/>
              <a:p>
                <a:r>
                  <a:rPr lang="en-US">
                    <a:noFill/>
                  </a:rPr>
                  <a:t> </a:t>
                </a:r>
              </a:p>
            </p:txBody>
          </p:sp>
        </mc:Fallback>
      </mc:AlternateContent>
      <p:sp>
        <p:nvSpPr>
          <p:cNvPr id="4" name="Content Placeholder 3"/>
          <p:cNvSpPr>
            <a:spLocks noGrp="1"/>
          </p:cNvSpPr>
          <p:nvPr>
            <p:ph idx="13"/>
          </p:nvPr>
        </p:nvSpPr>
        <p:spPr>
          <a:xfrm>
            <a:off x="457200" y="3108226"/>
            <a:ext cx="8229600" cy="1184940"/>
          </a:xfrm>
        </p:spPr>
        <p:txBody>
          <a:bodyPr>
            <a:noAutofit/>
          </a:bodyPr>
          <a:lstStyle/>
          <a:p>
            <a:pPr marL="347663" indent="0">
              <a:buNone/>
            </a:pPr>
            <a:r>
              <a:rPr lang="el-GR" sz="2200" dirty="0" smtClean="0">
                <a:ea typeface="ヒラギノ角ゴ Pro W3" pitchFamily="-84" charset="-128"/>
              </a:rPr>
              <a:t>όπου </a:t>
            </a:r>
            <a:r>
              <a:rPr lang="el-GR" sz="2200" dirty="0">
                <a:ea typeface="ヒラギノ角ゴ Pro W3" pitchFamily="-84" charset="-128"/>
              </a:rPr>
              <a:t>το N I δηλώνει καθαρό </a:t>
            </a:r>
            <a:r>
              <a:rPr lang="el-GR" sz="2200" dirty="0" smtClean="0">
                <a:ea typeface="ヒラギノ角ゴ Pro W3" pitchFamily="-84" charset="-128"/>
              </a:rPr>
              <a:t>εισόδημα – πληρωμές </a:t>
            </a:r>
            <a:r>
              <a:rPr lang="el-GR" sz="2200" dirty="0">
                <a:ea typeface="ヒラギノ角ゴ Pro W3" pitchFamily="-84" charset="-128"/>
              </a:rPr>
              <a:t>που λαμβάνονται από τον υπόλοιπο κόσμο μείον το εισόδημα που καταβάλλεται στον υπόλοιπο κόσμο</a:t>
            </a:r>
            <a:endParaRPr lang="en-US" sz="2200" dirty="0">
              <a:ea typeface="ヒラギノ角ゴ Pro W3" pitchFamily="-84" charset="-128"/>
            </a:endParaRPr>
          </a:p>
        </p:txBody>
      </p:sp>
    </p:spTree>
    <p:extLst>
      <p:ext uri="{BB962C8B-B14F-4D97-AF65-F5344CB8AC3E}">
        <p14:creationId xmlns:p14="http://schemas.microsoft.com/office/powerpoint/2010/main" xmlns="" val="4072914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l-GR" sz="2800" dirty="0">
                <a:latin typeface="+mj-lt"/>
              </a:rPr>
              <a:t>ΠΛΑΙΣΙΟ ΕΠΙΚΕΝΤΡΩΣΗΣ</a:t>
            </a:r>
            <a:r>
              <a:rPr lang="en-IN" sz="2800" dirty="0">
                <a:latin typeface="+mj-lt"/>
              </a:rPr>
              <a:t>: </a:t>
            </a:r>
            <a:r>
              <a:rPr lang="el-GR" sz="2800" dirty="0">
                <a:latin typeface="+mj-lt"/>
              </a:rPr>
              <a:t>ΑΕΠ έναντι </a:t>
            </a:r>
            <a:r>
              <a:rPr lang="el-GR" sz="2800" dirty="0" err="1" smtClean="0">
                <a:latin typeface="+mj-lt"/>
              </a:rPr>
              <a:t>ΑΕθνΠ</a:t>
            </a:r>
            <a:r>
              <a:rPr lang="en-IN" sz="2800" dirty="0" smtClean="0">
                <a:latin typeface="+mj-lt"/>
              </a:rPr>
              <a:t> </a:t>
            </a:r>
            <a:r>
              <a:rPr lang="el-GR" sz="2800" dirty="0" smtClean="0">
                <a:latin typeface="+mj-lt"/>
              </a:rPr>
              <a:t/>
            </a:r>
            <a:br>
              <a:rPr lang="el-GR" sz="2800" dirty="0" smtClean="0">
                <a:latin typeface="+mj-lt"/>
              </a:rPr>
            </a:br>
            <a:r>
              <a:rPr lang="el-GR" sz="2800" dirty="0" smtClean="0">
                <a:latin typeface="+mj-lt"/>
              </a:rPr>
              <a:t>Το </a:t>
            </a:r>
            <a:r>
              <a:rPr lang="el-GR" sz="2800" dirty="0">
                <a:latin typeface="+mj-lt"/>
              </a:rPr>
              <a:t>παράδειγμα του</a:t>
            </a:r>
            <a:r>
              <a:rPr lang="en-IN" sz="2800" dirty="0">
                <a:latin typeface="+mj-lt"/>
              </a:rPr>
              <a:t> Kuwait</a:t>
            </a:r>
            <a:endParaRPr lang="en-US" sz="2800" dirty="0">
              <a:latin typeface="+mj-lt"/>
            </a:endParaRPr>
          </a:p>
        </p:txBody>
      </p:sp>
      <p:sp>
        <p:nvSpPr>
          <p:cNvPr id="6" name="Content Placeholder 5"/>
          <p:cNvSpPr>
            <a:spLocks noGrp="1"/>
          </p:cNvSpPr>
          <p:nvPr>
            <p:ph idx="1"/>
          </p:nvPr>
        </p:nvSpPr>
        <p:spPr>
          <a:xfrm>
            <a:off x="457200" y="1905000"/>
            <a:ext cx="8305800" cy="629752"/>
          </a:xfrm>
        </p:spPr>
        <p:txBody>
          <a:bodyPr>
            <a:noAutofit/>
          </a:bodyPr>
          <a:lstStyle/>
          <a:p>
            <a:pPr marL="0" indent="0">
              <a:buNone/>
            </a:pPr>
            <a:r>
              <a:rPr lang="el-GR" sz="1800" dirty="0">
                <a:ea typeface="ヒラギノ角ゴ Pro W3" pitchFamily="-84" charset="-128"/>
              </a:rPr>
              <a:t>Το </a:t>
            </a:r>
            <a:r>
              <a:rPr lang="en-US" sz="1800" dirty="0">
                <a:ea typeface="ヒラギノ角ゴ Pro W3" pitchFamily="-84" charset="-128"/>
              </a:rPr>
              <a:t>Kuwait</a:t>
            </a:r>
            <a:r>
              <a:rPr lang="el-GR" sz="1800" dirty="0">
                <a:ea typeface="ヒラギノ角ゴ Pro W3" pitchFamily="-84" charset="-128"/>
              </a:rPr>
              <a:t> είχε μεγάλο πλεόνασμα τρεχουσών συναλλαγών και συσσώρευσε μεγάλο όγκο ξένων περιουσιακών στοιχείων με αποτέλεσμα μεγαλύτερο </a:t>
            </a:r>
            <a:r>
              <a:rPr lang="el-GR" sz="1800" dirty="0" err="1">
                <a:ea typeface="ヒラギノ角ゴ Pro W3" pitchFamily="-84" charset="-128"/>
              </a:rPr>
              <a:t>ΑΕθΠ</a:t>
            </a:r>
            <a:r>
              <a:rPr lang="el-GR" sz="1800" dirty="0">
                <a:ea typeface="ヒラギノ角ゴ Pro W3" pitchFamily="-84" charset="-128"/>
              </a:rPr>
              <a:t> σε σύγκριση με το ΑΕΠ του.</a:t>
            </a:r>
            <a:endParaRPr lang="en-US" sz="1800" dirty="0">
              <a:ea typeface="ヒラギノ角ゴ Pro W3" pitchFamily="-84" charset="-128"/>
            </a:endParaRPr>
          </a:p>
        </p:txBody>
      </p:sp>
      <p:sp>
        <p:nvSpPr>
          <p:cNvPr id="7" name="Content Placeholder 6"/>
          <p:cNvSpPr>
            <a:spLocks noGrp="1"/>
          </p:cNvSpPr>
          <p:nvPr>
            <p:ph idx="13"/>
          </p:nvPr>
        </p:nvSpPr>
        <p:spPr>
          <a:xfrm>
            <a:off x="447675" y="1066800"/>
            <a:ext cx="8229600" cy="344104"/>
          </a:xfrm>
        </p:spPr>
        <p:txBody>
          <a:bodyPr>
            <a:noAutofit/>
          </a:bodyPr>
          <a:lstStyle/>
          <a:p>
            <a:pPr marL="0" indent="0">
              <a:buNone/>
            </a:pPr>
            <a:r>
              <a:rPr lang="el-GR" sz="2200" b="1" dirty="0"/>
              <a:t>Πίνακας</a:t>
            </a:r>
            <a:r>
              <a:rPr lang="en-US" sz="2200" b="1" dirty="0"/>
              <a:t> 1 </a:t>
            </a:r>
            <a:r>
              <a:rPr lang="el-GR" sz="2200" kern="0" dirty="0"/>
              <a:t>ΑΕΠ, </a:t>
            </a:r>
            <a:r>
              <a:rPr lang="el-GR" sz="2200" kern="0" dirty="0" err="1" smtClean="0"/>
              <a:t>ΑΕθνΠ</a:t>
            </a:r>
            <a:r>
              <a:rPr lang="el-GR" sz="2200" kern="0" dirty="0" smtClean="0"/>
              <a:t> </a:t>
            </a:r>
            <a:r>
              <a:rPr lang="el-GR" sz="2200" kern="0" dirty="0"/>
              <a:t>και Καθαρό Εισόδημα στο </a:t>
            </a:r>
            <a:r>
              <a:rPr lang="en-US" sz="2200" dirty="0"/>
              <a:t>Kuwait, </a:t>
            </a:r>
            <a:r>
              <a:rPr lang="el-GR" sz="2200" dirty="0" smtClean="0"/>
              <a:t/>
            </a:r>
            <a:br>
              <a:rPr lang="el-GR" sz="2200" dirty="0" smtClean="0"/>
            </a:br>
            <a:r>
              <a:rPr lang="en-US" sz="2200" dirty="0" smtClean="0"/>
              <a:t>1989</a:t>
            </a:r>
            <a:r>
              <a:rPr lang="el-GR" sz="2200" dirty="0" smtClean="0"/>
              <a:t>-</a:t>
            </a:r>
            <a:r>
              <a:rPr lang="en-US" sz="2200" dirty="0" smtClean="0"/>
              <a:t>1994</a:t>
            </a:r>
            <a:endParaRPr lang="en-US" sz="2200" dirty="0"/>
          </a:p>
        </p:txBody>
      </p:sp>
      <p:sp>
        <p:nvSpPr>
          <p:cNvPr id="4" name="Content Placeholder 3"/>
          <p:cNvSpPr>
            <a:spLocks noGrp="1"/>
          </p:cNvSpPr>
          <p:nvPr>
            <p:ph sz="quarter" idx="14"/>
          </p:nvPr>
        </p:nvSpPr>
        <p:spPr>
          <a:xfrm>
            <a:off x="457200" y="6028509"/>
            <a:ext cx="8229600" cy="372291"/>
          </a:xfrm>
        </p:spPr>
        <p:txBody>
          <a:bodyPr/>
          <a:lstStyle/>
          <a:p>
            <a:pPr>
              <a:buNone/>
            </a:pPr>
            <a:r>
              <a:rPr lang="el-GR" sz="1200" i="1" dirty="0" smtClean="0"/>
              <a:t>Πηγή</a:t>
            </a:r>
            <a:r>
              <a:rPr lang="en-US" sz="1200" i="1" dirty="0" smtClean="0"/>
              <a:t>: </a:t>
            </a:r>
            <a:r>
              <a:rPr lang="en-US" sz="1200" i="1" dirty="0"/>
              <a:t>International Financial Statistics, IMF. </a:t>
            </a:r>
            <a:r>
              <a:rPr lang="en-US" sz="1200" dirty="0"/>
              <a:t>All numbers are in millions of Kuwaiti dinars. 1 dinar = $3.0. (2018).</a:t>
            </a:r>
            <a:endParaRPr lang="en-IN" sz="1200" dirty="0"/>
          </a:p>
        </p:txBody>
      </p:sp>
      <p:pic>
        <p:nvPicPr>
          <p:cNvPr id="10242" name="Picture 2"/>
          <p:cNvPicPr>
            <a:picLocks noChangeAspect="1" noChangeArrowheads="1"/>
          </p:cNvPicPr>
          <p:nvPr/>
        </p:nvPicPr>
        <p:blipFill>
          <a:blip r:embed="rId3" cstate="print"/>
          <a:srcRect/>
          <a:stretch>
            <a:fillRect/>
          </a:stretch>
        </p:blipFill>
        <p:spPr bwMode="auto">
          <a:xfrm>
            <a:off x="1752600" y="2819400"/>
            <a:ext cx="5506136" cy="2993713"/>
          </a:xfrm>
          <a:prstGeom prst="rect">
            <a:avLst/>
          </a:prstGeom>
          <a:noFill/>
          <a:ln w="9525">
            <a:noFill/>
            <a:miter lim="800000"/>
            <a:headEnd/>
            <a:tailEnd/>
          </a:ln>
        </p:spPr>
      </p:pic>
    </p:spTree>
    <p:extLst>
      <p:ext uri="{BB962C8B-B14F-4D97-AF65-F5344CB8AC3E}">
        <p14:creationId xmlns:p14="http://schemas.microsoft.com/office/powerpoint/2010/main" xmlns="" val="16666517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30887"/>
          </a:xfrm>
        </p:spPr>
        <p:txBody>
          <a:bodyPr wrap="square">
            <a:spAutoFit/>
          </a:bodyPr>
          <a:lstStyle/>
          <a:p>
            <a:r>
              <a:rPr lang="en-IN" sz="2800" dirty="0">
                <a:latin typeface="+mj-lt"/>
              </a:rPr>
              <a:t>17.2 </a:t>
            </a:r>
            <a:r>
              <a:rPr lang="el-GR" sz="2800" dirty="0">
                <a:latin typeface="+mj-lt"/>
              </a:rPr>
              <a:t>Άνοιγμα στις Αγορές Χρήματος </a:t>
            </a:r>
            <a:r>
              <a:rPr lang="en-IN" sz="2800" dirty="0">
                <a:latin typeface="+mj-lt"/>
              </a:rPr>
              <a:t>(6 </a:t>
            </a:r>
            <a:r>
              <a:rPr lang="el-GR" sz="2800" dirty="0">
                <a:latin typeface="+mj-lt"/>
              </a:rPr>
              <a:t>από</a:t>
            </a:r>
            <a:r>
              <a:rPr lang="en-IN" sz="2800" dirty="0">
                <a:latin typeface="+mj-lt"/>
              </a:rPr>
              <a:t> 10)</a:t>
            </a:r>
            <a:endParaRPr lang="en-US" sz="2800" dirty="0">
              <a:latin typeface="+mj-lt"/>
            </a:endParaRPr>
          </a:p>
        </p:txBody>
      </p:sp>
      <p:sp>
        <p:nvSpPr>
          <p:cNvPr id="7" name="Content Placeholder 6"/>
          <p:cNvSpPr>
            <a:spLocks noGrp="1"/>
          </p:cNvSpPr>
          <p:nvPr>
            <p:ph idx="13"/>
          </p:nvPr>
        </p:nvSpPr>
        <p:spPr>
          <a:xfrm>
            <a:off x="457200" y="937736"/>
            <a:ext cx="8229600" cy="738664"/>
          </a:xfrm>
        </p:spPr>
        <p:txBody>
          <a:bodyPr>
            <a:noAutofit/>
          </a:bodyPr>
          <a:lstStyle/>
          <a:p>
            <a:pPr marL="0" marR="10160" indent="0">
              <a:spcAft>
                <a:spcPts val="800"/>
              </a:spcAft>
              <a:buNone/>
            </a:pPr>
            <a:r>
              <a:rPr lang="el-GR" sz="2200" b="1" dirty="0" smtClean="0"/>
              <a:t>Εικόνα</a:t>
            </a:r>
            <a:r>
              <a:rPr lang="en-IN" sz="2200" b="1" dirty="0" smtClean="0"/>
              <a:t> </a:t>
            </a:r>
            <a:r>
              <a:rPr lang="en-IN" sz="2200" b="1" dirty="0"/>
              <a:t>17.7</a:t>
            </a:r>
            <a:r>
              <a:rPr lang="en-IN" sz="2200" dirty="0"/>
              <a:t> </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 </a:t>
            </a:r>
            <a:r>
              <a:rPr lang="el-GR" sz="22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Προσδοκώμενες αποδόσεις από την κατοχή μονοετών ομολόγων των ΗΠΑ έναντι μονοετών ομολόγων </a:t>
            </a:r>
            <a:br>
              <a:rPr lang="el-GR" sz="22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br>
            <a:r>
              <a:rPr lang="el-GR" sz="22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της Μ. Βρετανίας</a:t>
            </a:r>
            <a:endParaRPr lang="en-IN" sz="2200" dirty="0"/>
          </a:p>
        </p:txBody>
      </p:sp>
      <p:pic>
        <p:nvPicPr>
          <p:cNvPr id="11266" name="Picture 2"/>
          <p:cNvPicPr>
            <a:picLocks noChangeAspect="1" noChangeArrowheads="1"/>
          </p:cNvPicPr>
          <p:nvPr/>
        </p:nvPicPr>
        <p:blipFill>
          <a:blip r:embed="rId3" cstate="print"/>
          <a:srcRect/>
          <a:stretch>
            <a:fillRect/>
          </a:stretch>
        </p:blipFill>
        <p:spPr bwMode="auto">
          <a:xfrm>
            <a:off x="838200" y="2576513"/>
            <a:ext cx="7214771" cy="2376487"/>
          </a:xfrm>
          <a:prstGeom prst="rect">
            <a:avLst/>
          </a:prstGeom>
          <a:noFill/>
          <a:ln w="9525">
            <a:noFill/>
            <a:miter lim="800000"/>
            <a:headEnd/>
            <a:tailEnd/>
          </a:ln>
        </p:spPr>
      </p:pic>
    </p:spTree>
    <p:extLst>
      <p:ext uri="{BB962C8B-B14F-4D97-AF65-F5344CB8AC3E}">
        <p14:creationId xmlns:p14="http://schemas.microsoft.com/office/powerpoint/2010/main" xmlns="" val="774018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wrap="square">
            <a:noAutofit/>
          </a:bodyPr>
          <a:lstStyle/>
          <a:p>
            <a:r>
              <a:rPr lang="en-IN" sz="2800" dirty="0">
                <a:latin typeface="+mj-lt"/>
              </a:rPr>
              <a:t>17.2 </a:t>
            </a:r>
            <a:r>
              <a:rPr lang="el-GR" sz="2800" dirty="0">
                <a:latin typeface="+mj-lt"/>
              </a:rPr>
              <a:t>Άνοιγμα στις Αγορές Χρήματος </a:t>
            </a:r>
            <a:r>
              <a:rPr lang="en-IN" sz="2800" dirty="0">
                <a:latin typeface="+mj-lt"/>
              </a:rPr>
              <a:t>(7 </a:t>
            </a:r>
            <a:r>
              <a:rPr lang="el-GR" sz="2800" dirty="0">
                <a:latin typeface="+mj-lt"/>
              </a:rPr>
              <a:t>από</a:t>
            </a:r>
            <a:r>
              <a:rPr lang="en-IN" sz="2800" dirty="0">
                <a:latin typeface="+mj-lt"/>
              </a:rPr>
              <a:t> 10)</a:t>
            </a:r>
            <a:endParaRPr lang="en-US" sz="2800" dirty="0">
              <a:latin typeface="+mj-lt"/>
            </a:endParaRPr>
          </a:p>
        </p:txBody>
      </p:sp>
      <p:sp>
        <p:nvSpPr>
          <p:cNvPr id="5" name="Content Placeholder 4"/>
          <p:cNvSpPr>
            <a:spLocks noGrp="1"/>
          </p:cNvSpPr>
          <p:nvPr>
            <p:ph idx="1"/>
          </p:nvPr>
        </p:nvSpPr>
        <p:spPr>
          <a:xfrm>
            <a:off x="304800" y="914400"/>
            <a:ext cx="8229600" cy="369332"/>
          </a:xfrm>
        </p:spPr>
        <p:txBody>
          <a:bodyPr>
            <a:noAutofit/>
          </a:bodyPr>
          <a:lstStyle/>
          <a:p>
            <a:r>
              <a:rPr lang="el-GR" sz="2200" dirty="0">
                <a:ea typeface="ヒラギノ角ゴ Pro W3" pitchFamily="-84" charset="-128"/>
              </a:rPr>
              <a:t>Το </a:t>
            </a:r>
            <a:r>
              <a:rPr lang="el-GR" sz="2200" dirty="0" smtClean="0">
                <a:ea typeface="ヒラギノ角ゴ Pro W3" pitchFamily="-84" charset="-128"/>
              </a:rPr>
              <a:t>αρμπιτράζ</a:t>
            </a:r>
            <a:r>
              <a:rPr lang="en-US" sz="2200" dirty="0" smtClean="0">
                <a:ea typeface="ヒラギノ角ゴ Pro W3" pitchFamily="-84" charset="-128"/>
              </a:rPr>
              <a:t> </a:t>
            </a:r>
            <a:r>
              <a:rPr lang="el-GR" sz="2200" dirty="0">
                <a:ea typeface="ヒラギノ角ゴ Pro W3" pitchFamily="-84" charset="-128"/>
              </a:rPr>
              <a:t>υποδηλώνει </a:t>
            </a:r>
            <a:r>
              <a:rPr lang="el-GR" sz="2200" dirty="0" smtClean="0">
                <a:ea typeface="ヒラギノ角ゴ Pro W3" pitchFamily="-84" charset="-128"/>
              </a:rPr>
              <a:t>ότι</a:t>
            </a:r>
            <a:r>
              <a:rPr lang="en-US" sz="2200" dirty="0" smtClean="0">
                <a:ea typeface="ヒラギノ角ゴ Pro W3" pitchFamily="-84" charset="-128"/>
              </a:rPr>
              <a:t>:</a:t>
            </a:r>
            <a:endParaRPr lang="en-US" sz="2200" dirty="0">
              <a:ea typeface="ヒラギノ角ゴ Pro W3" pitchFamily="-84" charset="-128"/>
            </a:endParaRPr>
          </a:p>
        </p:txBody>
      </p:sp>
      <mc:AlternateContent xmlns:mc="http://schemas.openxmlformats.org/markup-compatibility/2006">
        <mc:Choice xmlns:a14="http://schemas.microsoft.com/office/drawing/2010/main" xmlns="" Requires="a14">
          <p:sp>
            <p:nvSpPr>
              <p:cNvPr id="3" name="Object 2"/>
              <p:cNvSpPr txBox="1"/>
              <p:nvPr/>
            </p:nvSpPr>
            <p:spPr>
              <a:xfrm>
                <a:off x="1606587" y="1608437"/>
                <a:ext cx="2802127" cy="777233"/>
              </a:xfrm>
              <a:prstGeom prst="rect">
                <a:avLst/>
              </a:prstGeom>
            </p:spPr>
            <p:txBody>
              <a:bodyPr>
                <a:normAutofit fontScale="85000" lnSpcReduction="10000"/>
              </a:bodyPr>
              <a:lstStyle/>
              <a:p>
                <a:pPr/>
                <a14:m>
                  <m:oMathPara xmlns:m="http://schemas.openxmlformats.org/officeDocument/2006/math">
                    <m:oMathParaPr>
                      <m:jc m:val="left"/>
                    </m:oMathParaPr>
                    <m:oMath xmlns:m="http://schemas.openxmlformats.org/officeDocument/2006/math">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Sub>
                        </m:e>
                      </m:d>
                      <m:r>
                        <a:rPr lang="en-US" i="1">
                          <a:solidFill>
                            <a:srgbClr val="000000"/>
                          </a:solidFill>
                          <a:latin typeface="Cambria Math" panose="02040503050406030204" pitchFamily="18" charset="0"/>
                        </a:rPr>
                        <m:t>=</m:t>
                      </m:r>
                      <m:d>
                        <m:dPr>
                          <m:ctrlPr>
                            <a:rPr lang="en-US" i="1">
                              <a:solidFill>
                                <a:srgbClr val="000000"/>
                              </a:solidFill>
                              <a:latin typeface="Cambria Math" panose="02040503050406030204" pitchFamily="18" charset="0"/>
                            </a:rPr>
                          </m:ctrlPr>
                        </m:dPr>
                        <m:e>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sub>
                          </m:sSub>
                        </m:e>
                      </m:d>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up>
                              <m:r>
                                <a:rPr lang="en-US" i="1">
                                  <a:solidFill>
                                    <a:srgbClr val="000000"/>
                                  </a:solidFill>
                                  <a:latin typeface="Cambria Math" panose="02040503050406030204" pitchFamily="18" charset="0"/>
                                </a:rPr>
                                <m:t>∗</m:t>
                              </m:r>
                            </m:sup>
                          </m:sSubSup>
                        </m:e>
                      </m:d>
                      <m:d>
                        <m:dPr>
                          <m:ctrlPr>
                            <a:rPr lang="en-US" i="1">
                              <a:solidFill>
                                <a:srgbClr val="000000"/>
                              </a:solidFill>
                              <a:latin typeface="Cambria Math" panose="02040503050406030204" pitchFamily="18" charset="0"/>
                            </a:rPr>
                          </m:ctrlPr>
                        </m:dPr>
                        <m:e>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1</m:t>
                              </m:r>
                            </m:num>
                            <m:den>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den>
                          </m:f>
                        </m:e>
                      </m:d>
                    </m:oMath>
                  </m:oMathPara>
                </a14:m>
                <a:endParaRPr lang="en-US" dirty="0"/>
              </a:p>
            </p:txBody>
          </p:sp>
        </mc:Choice>
        <mc:Fallback>
          <p:sp>
            <p:nvSpPr>
              <p:cNvPr id="3" name="Object 2"/>
              <p:cNvSpPr txBox="1">
                <a:spLocks noRot="1" noChangeAspect="1" noMove="1" noResize="1" noEditPoints="1" noAdjustHandles="1" noChangeArrowheads="1" noChangeShapeType="1" noTextEdit="1"/>
              </p:cNvSpPr>
              <p:nvPr/>
            </p:nvSpPr>
            <p:spPr>
              <a:xfrm>
                <a:off x="1606587" y="1608437"/>
                <a:ext cx="2802127" cy="777233"/>
              </a:xfrm>
              <a:prstGeom prst="rect">
                <a:avLst/>
              </a:prstGeom>
              <a:blipFill>
                <a:blip r:embed="rId3" cstate="print"/>
                <a:stretch>
                  <a:fillRect/>
                </a:stretch>
              </a:blipFill>
            </p:spPr>
            <p:txBody>
              <a:bodyPr/>
              <a:lstStyle/>
              <a:p>
                <a:r>
                  <a:rPr lang="en-US">
                    <a:noFill/>
                  </a:rPr>
                  <a:t> </a:t>
                </a:r>
              </a:p>
            </p:txBody>
          </p:sp>
        </mc:Fallback>
      </mc:AlternateContent>
      <p:sp>
        <p:nvSpPr>
          <p:cNvPr id="8" name="Content Placeholder 7"/>
          <p:cNvSpPr>
            <a:spLocks noGrp="1"/>
          </p:cNvSpPr>
          <p:nvPr>
            <p:ph idx="13"/>
          </p:nvPr>
        </p:nvSpPr>
        <p:spPr>
          <a:xfrm>
            <a:off x="447675" y="2335768"/>
            <a:ext cx="8229600" cy="369332"/>
          </a:xfrm>
        </p:spPr>
        <p:txBody>
          <a:bodyPr>
            <a:noAutofit/>
          </a:bodyPr>
          <a:lstStyle/>
          <a:p>
            <a:pPr marL="0" indent="276225">
              <a:buNone/>
            </a:pPr>
            <a:r>
              <a:rPr lang="el-GR" sz="2200" dirty="0">
                <a:ea typeface="ヒラギノ角ゴ Pro W3" pitchFamily="-84" charset="-128"/>
              </a:rPr>
              <a:t>ή</a:t>
            </a:r>
            <a:endParaRPr lang="de-DE" sz="2200" dirty="0"/>
          </a:p>
        </p:txBody>
      </p:sp>
      <mc:AlternateContent xmlns:mc="http://schemas.openxmlformats.org/markup-compatibility/2006">
        <mc:Choice xmlns:a14="http://schemas.microsoft.com/office/drawing/2010/main" xmlns="" Requires="a14">
          <p:sp>
            <p:nvSpPr>
              <p:cNvPr id="4" name="Object 3"/>
              <p:cNvSpPr txBox="1"/>
              <p:nvPr/>
            </p:nvSpPr>
            <p:spPr>
              <a:xfrm>
                <a:off x="1657379" y="2875284"/>
                <a:ext cx="5829242" cy="777233"/>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d>
                        <m:dPr>
                          <m:ctrlPr>
                            <a:rPr lang="en-US" i="1" smtClean="0">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Sub>
                        </m:e>
                      </m:d>
                      <m:r>
                        <a:rPr lang="en-US" i="1">
                          <a:solidFill>
                            <a:srgbClr val="000000"/>
                          </a:solidFill>
                          <a:latin typeface="Cambria Math" panose="02040503050406030204" pitchFamily="18" charset="0"/>
                        </a:rPr>
                        <m:t>=</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up>
                              <m:r>
                                <a:rPr lang="en-US" i="1">
                                  <a:solidFill>
                                    <a:srgbClr val="000000"/>
                                  </a:solidFill>
                                  <a:latin typeface="Cambria Math" panose="02040503050406030204" pitchFamily="18" charset="0"/>
                                </a:rPr>
                                <m:t>∗</m:t>
                              </m:r>
                            </m:sup>
                          </m:sSubSup>
                        </m:e>
                      </m:d>
                      <m:d>
                        <m:dPr>
                          <m:ctrlPr>
                            <a:rPr lang="en-US" i="1">
                              <a:solidFill>
                                <a:srgbClr val="000000"/>
                              </a:solidFill>
                              <a:latin typeface="Cambria Math" panose="02040503050406030204" pitchFamily="18" charset="0"/>
                            </a:rPr>
                          </m:ctrlPr>
                        </m:dPr>
                        <m:e>
                          <m:f>
                            <m:fPr>
                              <m:ctrlPr>
                                <a:rPr lang="en-US" i="1">
                                  <a:solidFill>
                                    <a:srgbClr val="000000"/>
                                  </a:solidFill>
                                  <a:latin typeface="Cambria Math" panose="02040503050406030204" pitchFamily="18" charset="0"/>
                                </a:rPr>
                              </m:ctrlPr>
                            </m:fPr>
                            <m:num>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sub>
                              </m:sSub>
                            </m:num>
                            <m:den>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den>
                          </m:f>
                        </m:e>
                      </m:d>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17.2</m:t>
                          </m:r>
                        </m:e>
                      </m:d>
                    </m:oMath>
                  </m:oMathPara>
                </a14:m>
                <a:endParaRPr lang="en-US" dirty="0"/>
              </a:p>
            </p:txBody>
          </p:sp>
        </mc:Choice>
        <mc:Fallback>
          <p:sp>
            <p:nvSpPr>
              <p:cNvPr id="4" name="Object 3"/>
              <p:cNvSpPr txBox="1">
                <a:spLocks noRot="1" noChangeAspect="1" noMove="1" noResize="1" noEditPoints="1" noAdjustHandles="1" noChangeArrowheads="1" noChangeShapeType="1" noTextEdit="1"/>
              </p:cNvSpPr>
              <p:nvPr/>
            </p:nvSpPr>
            <p:spPr>
              <a:xfrm>
                <a:off x="1657379" y="2875284"/>
                <a:ext cx="5829242" cy="777233"/>
              </a:xfrm>
              <a:prstGeom prst="rect">
                <a:avLst/>
              </a:prstGeom>
              <a:blipFill>
                <a:blip r:embed="rId4" cstate="print"/>
                <a:stretch>
                  <a:fillRect/>
                </a:stretch>
              </a:blipFill>
            </p:spPr>
            <p:txBody>
              <a:bodyPr/>
              <a:lstStyle/>
              <a:p>
                <a:r>
                  <a:rPr lang="en-US">
                    <a:noFill/>
                  </a:rPr>
                  <a:t> </a:t>
                </a:r>
              </a:p>
            </p:txBody>
          </p:sp>
        </mc:Fallback>
      </mc:AlternateContent>
      <p:sp>
        <p:nvSpPr>
          <p:cNvPr id="10" name="Content Placeholder 9"/>
          <p:cNvSpPr>
            <a:spLocks noGrp="1"/>
          </p:cNvSpPr>
          <p:nvPr>
            <p:ph sz="quarter" idx="14"/>
          </p:nvPr>
        </p:nvSpPr>
        <p:spPr>
          <a:xfrm>
            <a:off x="457200" y="3715196"/>
            <a:ext cx="8229600" cy="1923604"/>
          </a:xfrm>
        </p:spPr>
        <p:txBody>
          <a:bodyPr>
            <a:noAutofit/>
          </a:bodyPr>
          <a:lstStyle/>
          <a:p>
            <a:pPr marL="266700" indent="0">
              <a:spcBef>
                <a:spcPts val="600"/>
              </a:spcBef>
              <a:buNone/>
            </a:pPr>
            <a:r>
              <a:rPr lang="el-GR" sz="2200" dirty="0" smtClean="0">
                <a:ea typeface="ヒラギノ角ゴ Pro W3" pitchFamily="-84" charset="-128"/>
              </a:rPr>
              <a:t>που </a:t>
            </a:r>
            <a:r>
              <a:rPr lang="el-GR" sz="2200" dirty="0">
                <a:ea typeface="ヒラギノ角ゴ Pro W3" pitchFamily="-84" charset="-128"/>
              </a:rPr>
              <a:t>ονομάζεται σχέση </a:t>
            </a:r>
            <a:r>
              <a:rPr lang="el-GR" sz="2200" b="1" dirty="0">
                <a:ea typeface="ヒラギノ角ゴ Pro W3" pitchFamily="-84" charset="-128"/>
              </a:rPr>
              <a:t>ακάλυπτης ισοτιμίας επιτοκίων</a:t>
            </a:r>
            <a:r>
              <a:rPr lang="el-GR" sz="2200" dirty="0">
                <a:ea typeface="ヒラギノ角ゴ Pro W3" pitchFamily="-84" charset="-128"/>
              </a:rPr>
              <a:t> ή σχέση ισοτιμίας επιτοκίων. </a:t>
            </a:r>
            <a:endParaRPr lang="el-GR" sz="2200" dirty="0" smtClean="0">
              <a:ea typeface="ヒラギノ角ゴ Pro W3" pitchFamily="-84" charset="-128"/>
            </a:endParaRPr>
          </a:p>
          <a:p>
            <a:pPr marL="266700" indent="0">
              <a:spcBef>
                <a:spcPts val="600"/>
              </a:spcBef>
              <a:buNone/>
            </a:pPr>
            <a:endParaRPr lang="el-GR" sz="2200" dirty="0" smtClean="0">
              <a:ea typeface="ヒラギノ角ゴ Pro W3" pitchFamily="-84" charset="-128"/>
            </a:endParaRPr>
          </a:p>
          <a:p>
            <a:pPr marL="266700" indent="-266700">
              <a:spcBef>
                <a:spcPts val="600"/>
              </a:spcBef>
            </a:pPr>
            <a:r>
              <a:rPr lang="el-GR" sz="2200" dirty="0" smtClean="0">
                <a:ea typeface="ヒラギノ角ゴ Pro W3" pitchFamily="-84" charset="-128"/>
              </a:rPr>
              <a:t>Η υπόθεση ότι οι χρηματοοικονομικοί επενδυτές κατέχουν μόνο τα ομόλογα με </a:t>
            </a:r>
            <a:r>
              <a:rPr lang="el-GR" sz="2200" dirty="0">
                <a:ea typeface="ヒラギノ角ゴ Pro W3" pitchFamily="-84" charset="-128"/>
              </a:rPr>
              <a:t>το υψηλότερο αναμενόμενο ποσοστό απόδοσης αγνοεί το </a:t>
            </a:r>
            <a:r>
              <a:rPr lang="el-GR" sz="2200" dirty="0" smtClean="0">
                <a:ea typeface="ヒラギノ角ゴ Pro W3" pitchFamily="-84" charset="-128"/>
              </a:rPr>
              <a:t>κόστος </a:t>
            </a:r>
            <a:r>
              <a:rPr lang="el-GR" sz="2200" dirty="0">
                <a:ea typeface="ヒラギノ角ゴ Pro W3" pitchFamily="-84" charset="-128"/>
              </a:rPr>
              <a:t>και τον κίνδυνο των συναλλαγών.</a:t>
            </a:r>
            <a:r>
              <a:rPr lang="en-US" sz="2200" dirty="0">
                <a:ea typeface="ヒラギノ角ゴ Pro W3" pitchFamily="-84" charset="-128"/>
              </a:rPr>
              <a:t> </a:t>
            </a:r>
          </a:p>
        </p:txBody>
      </p:sp>
    </p:spTree>
    <p:extLst>
      <p:ext uri="{BB962C8B-B14F-4D97-AF65-F5344CB8AC3E}">
        <p14:creationId xmlns:p14="http://schemas.microsoft.com/office/powerpoint/2010/main" xmlns="" val="15387342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wrap="square">
            <a:noAutofit/>
          </a:bodyPr>
          <a:lstStyle/>
          <a:p>
            <a:r>
              <a:rPr lang="en-IN" sz="2800" dirty="0">
                <a:latin typeface="+mj-lt"/>
              </a:rPr>
              <a:t>17.2 </a:t>
            </a:r>
            <a:r>
              <a:rPr lang="el-GR" sz="2800" dirty="0">
                <a:latin typeface="+mj-lt"/>
              </a:rPr>
              <a:t>Άνοιγμα στις Αγορές Χρήματος </a:t>
            </a:r>
            <a:r>
              <a:rPr lang="en-IN" sz="2800" dirty="0">
                <a:latin typeface="+mj-lt"/>
              </a:rPr>
              <a:t>(8 </a:t>
            </a:r>
            <a:r>
              <a:rPr lang="el-GR" sz="2800" dirty="0">
                <a:latin typeface="+mj-lt"/>
              </a:rPr>
              <a:t>από</a:t>
            </a:r>
            <a:r>
              <a:rPr lang="en-IN" sz="2800" dirty="0">
                <a:latin typeface="+mj-lt"/>
              </a:rPr>
              <a:t> 10)</a:t>
            </a:r>
            <a:endParaRPr lang="en-US" sz="2800" dirty="0">
              <a:latin typeface="+mj-lt"/>
            </a:endParaRPr>
          </a:p>
        </p:txBody>
      </p:sp>
      <p:sp>
        <p:nvSpPr>
          <p:cNvPr id="5" name="Content Placeholder 4"/>
          <p:cNvSpPr>
            <a:spLocks noGrp="1"/>
          </p:cNvSpPr>
          <p:nvPr>
            <p:ph idx="1"/>
          </p:nvPr>
        </p:nvSpPr>
        <p:spPr>
          <a:xfrm>
            <a:off x="457200" y="838200"/>
            <a:ext cx="8229600" cy="369332"/>
          </a:xfrm>
        </p:spPr>
        <p:txBody>
          <a:bodyPr>
            <a:noAutofit/>
          </a:bodyPr>
          <a:lstStyle/>
          <a:p>
            <a:r>
              <a:rPr lang="el-GR" sz="2200" dirty="0">
                <a:ea typeface="ヒラギノ角ゴ Pro W3" pitchFamily="-84" charset="-128"/>
              </a:rPr>
              <a:t>Η εξίσωση</a:t>
            </a:r>
            <a:r>
              <a:rPr lang="en-US" sz="2200" dirty="0">
                <a:ea typeface="ヒラギノ角ゴ Pro W3" pitchFamily="-84" charset="-128"/>
              </a:rPr>
              <a:t> (17.2) </a:t>
            </a:r>
            <a:r>
              <a:rPr lang="el-GR" sz="2200" dirty="0">
                <a:ea typeface="ヒラギノ角ゴ Pro W3" pitchFamily="-84" charset="-128"/>
              </a:rPr>
              <a:t>υποδηλώνει ότι</a:t>
            </a:r>
            <a:r>
              <a:rPr lang="en-US" sz="22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3" name="Object 2"/>
              <p:cNvSpPr txBox="1"/>
              <p:nvPr/>
            </p:nvSpPr>
            <p:spPr>
              <a:xfrm>
                <a:off x="1770897" y="1331913"/>
                <a:ext cx="6611103" cy="855662"/>
              </a:xfrm>
              <a:prstGeom prst="rect">
                <a:avLst/>
              </a:prstGeom>
            </p:spPr>
            <p:txBody>
              <a:bodyPr>
                <a:normAutofit fontScale="92500"/>
              </a:bodyPr>
              <a:lstStyle/>
              <a:p>
                <a:pPr/>
                <a14:m>
                  <m:oMathPara xmlns:m="http://schemas.openxmlformats.org/officeDocument/2006/math">
                    <m:oMathParaPr>
                      <m:jc m:val="left"/>
                    </m:oMathParaPr>
                    <m:oMath xmlns:m="http://schemas.openxmlformats.org/officeDocument/2006/math">
                      <m:d>
                        <m:dPr>
                          <m:ctrlPr>
                            <a:rPr lang="en-US" sz="1600" i="1" smtClean="0">
                              <a:solidFill>
                                <a:srgbClr val="000000"/>
                              </a:solidFill>
                              <a:latin typeface="Cambria Math" panose="02040503050406030204" pitchFamily="18" charset="0"/>
                            </a:rPr>
                          </m:ctrlPr>
                        </m:dPr>
                        <m:e>
                          <m:r>
                            <a:rPr lang="en-US" sz="1600" i="1">
                              <a:solidFill>
                                <a:srgbClr val="000000"/>
                              </a:solidFill>
                              <a:latin typeface="Cambria Math" panose="02040503050406030204" pitchFamily="18" charset="0"/>
                            </a:rPr>
                            <m:t>1+</m:t>
                          </m:r>
                          <m:sSub>
                            <m:sSubPr>
                              <m:ctrlPr>
                                <a:rPr lang="en-US" sz="1600" i="1">
                                  <a:solidFill>
                                    <a:srgbClr val="000000"/>
                                  </a:solidFill>
                                  <a:latin typeface="Cambria Math" panose="02040503050406030204" pitchFamily="18" charset="0"/>
                                </a:rPr>
                              </m:ctrlPr>
                            </m:sSubPr>
                            <m:e>
                              <m:r>
                                <a:rPr lang="en-US" sz="1600" i="1">
                                  <a:solidFill>
                                    <a:srgbClr val="000000"/>
                                  </a:solidFill>
                                  <a:latin typeface="Cambria Math" panose="02040503050406030204" pitchFamily="18" charset="0"/>
                                </a:rPr>
                                <m:t>𝑖</m:t>
                              </m:r>
                            </m:e>
                            <m:sub>
                              <m:r>
                                <a:rPr lang="en-US" sz="1600" i="1">
                                  <a:solidFill>
                                    <a:srgbClr val="000000"/>
                                  </a:solidFill>
                                  <a:latin typeface="Cambria Math" panose="02040503050406030204" pitchFamily="18" charset="0"/>
                                </a:rPr>
                                <m:t>𝑡</m:t>
                              </m:r>
                            </m:sub>
                          </m:sSub>
                        </m:e>
                      </m:d>
                      <m:r>
                        <a:rPr lang="en-US" sz="1600" i="1">
                          <a:solidFill>
                            <a:srgbClr val="000000"/>
                          </a:solidFill>
                          <a:latin typeface="Cambria Math" panose="02040503050406030204" pitchFamily="18" charset="0"/>
                        </a:rPr>
                        <m:t>=</m:t>
                      </m:r>
                      <m:f>
                        <m:fPr>
                          <m:ctrlPr>
                            <a:rPr lang="en-US" sz="1600" i="1">
                              <a:solidFill>
                                <a:srgbClr val="000000"/>
                              </a:solidFill>
                              <a:latin typeface="Cambria Math" panose="02040503050406030204" pitchFamily="18" charset="0"/>
                            </a:rPr>
                          </m:ctrlPr>
                        </m:fPr>
                        <m:num>
                          <m:d>
                            <m:dPr>
                              <m:ctrlPr>
                                <a:rPr lang="en-US" sz="1600" i="1">
                                  <a:solidFill>
                                    <a:srgbClr val="000000"/>
                                  </a:solidFill>
                                  <a:latin typeface="Cambria Math" panose="02040503050406030204" pitchFamily="18" charset="0"/>
                                </a:rPr>
                              </m:ctrlPr>
                            </m:dPr>
                            <m:e>
                              <m:r>
                                <a:rPr lang="en-US" sz="1600" i="1">
                                  <a:solidFill>
                                    <a:srgbClr val="000000"/>
                                  </a:solidFill>
                                  <a:latin typeface="Cambria Math" panose="02040503050406030204" pitchFamily="18" charset="0"/>
                                </a:rPr>
                                <m:t>1+</m:t>
                              </m:r>
                              <m:sSubSup>
                                <m:sSubSupPr>
                                  <m:ctrlPr>
                                    <a:rPr lang="en-US" sz="1600" i="1">
                                      <a:solidFill>
                                        <a:srgbClr val="000000"/>
                                      </a:solidFill>
                                      <a:latin typeface="Cambria Math" panose="02040503050406030204" pitchFamily="18" charset="0"/>
                                    </a:rPr>
                                  </m:ctrlPr>
                                </m:sSubSupPr>
                                <m:e>
                                  <m:r>
                                    <a:rPr lang="en-US" sz="1600" i="1">
                                      <a:solidFill>
                                        <a:srgbClr val="000000"/>
                                      </a:solidFill>
                                      <a:latin typeface="Cambria Math" panose="02040503050406030204" pitchFamily="18" charset="0"/>
                                    </a:rPr>
                                    <m:t>𝑖</m:t>
                                  </m:r>
                                </m:e>
                                <m:sub>
                                  <m:r>
                                    <a:rPr lang="en-US" sz="1600" i="1">
                                      <a:solidFill>
                                        <a:srgbClr val="000000"/>
                                      </a:solidFill>
                                      <a:latin typeface="Cambria Math" panose="02040503050406030204" pitchFamily="18" charset="0"/>
                                    </a:rPr>
                                    <m:t>𝑡</m:t>
                                  </m:r>
                                </m:sub>
                                <m:sup>
                                  <m:r>
                                    <a:rPr lang="en-US" sz="1600" i="1">
                                      <a:solidFill>
                                        <a:srgbClr val="000000"/>
                                      </a:solidFill>
                                      <a:latin typeface="Cambria Math" panose="02040503050406030204" pitchFamily="18" charset="0"/>
                                    </a:rPr>
                                    <m:t>∗</m:t>
                                  </m:r>
                                </m:sup>
                              </m:sSubSup>
                            </m:e>
                          </m:d>
                        </m:num>
                        <m:den>
                          <m:d>
                            <m:dPr>
                              <m:begChr m:val="["/>
                              <m:endChr m:val="]"/>
                              <m:ctrlPr>
                                <a:rPr lang="en-US" sz="1600" i="1">
                                  <a:solidFill>
                                    <a:srgbClr val="000000"/>
                                  </a:solidFill>
                                  <a:latin typeface="Cambria Math" panose="02040503050406030204" pitchFamily="18" charset="0"/>
                                </a:rPr>
                              </m:ctrlPr>
                            </m:dPr>
                            <m:e>
                              <m:r>
                                <a:rPr lang="en-US" sz="1600" i="1">
                                  <a:solidFill>
                                    <a:srgbClr val="000000"/>
                                  </a:solidFill>
                                  <a:latin typeface="Cambria Math" panose="02040503050406030204" pitchFamily="18" charset="0"/>
                                </a:rPr>
                                <m:t>1+</m:t>
                              </m:r>
                              <m:f>
                                <m:fPr>
                                  <m:ctrlPr>
                                    <a:rPr lang="en-US" sz="1600" i="1">
                                      <a:solidFill>
                                        <a:srgbClr val="000000"/>
                                      </a:solidFill>
                                      <a:latin typeface="Cambria Math" panose="02040503050406030204" pitchFamily="18" charset="0"/>
                                    </a:rPr>
                                  </m:ctrlPr>
                                </m:fPr>
                                <m:num>
                                  <m:d>
                                    <m:dPr>
                                      <m:ctrlPr>
                                        <a:rPr lang="en-US" sz="1600" i="1">
                                          <a:solidFill>
                                            <a:srgbClr val="000000"/>
                                          </a:solidFill>
                                          <a:latin typeface="Cambria Math" panose="02040503050406030204" pitchFamily="18" charset="0"/>
                                        </a:rPr>
                                      </m:ctrlPr>
                                    </m:dPr>
                                    <m:e>
                                      <m:sSubSup>
                                        <m:sSubSupPr>
                                          <m:ctrlPr>
                                            <a:rPr lang="en-US" sz="1600" i="1">
                                              <a:solidFill>
                                                <a:srgbClr val="000000"/>
                                              </a:solidFill>
                                              <a:latin typeface="Cambria Math" panose="02040503050406030204" pitchFamily="18" charset="0"/>
                                            </a:rPr>
                                          </m:ctrlPr>
                                        </m:sSubSupPr>
                                        <m:e>
                                          <m:r>
                                            <a:rPr lang="en-US" sz="1600" i="1">
                                              <a:solidFill>
                                                <a:srgbClr val="000000"/>
                                              </a:solidFill>
                                              <a:latin typeface="Cambria Math" panose="02040503050406030204" pitchFamily="18" charset="0"/>
                                            </a:rPr>
                                            <m:t>𝐸</m:t>
                                          </m:r>
                                        </m:e>
                                        <m:sub>
                                          <m:r>
                                            <a:rPr lang="en-US" sz="1600" i="1">
                                              <a:solidFill>
                                                <a:srgbClr val="000000"/>
                                              </a:solidFill>
                                              <a:latin typeface="Cambria Math" panose="02040503050406030204" pitchFamily="18" charset="0"/>
                                            </a:rPr>
                                            <m:t>𝑡</m:t>
                                          </m:r>
                                          <m:r>
                                            <a:rPr lang="en-US" sz="1600" i="1">
                                              <a:solidFill>
                                                <a:srgbClr val="000000"/>
                                              </a:solidFill>
                                              <a:latin typeface="Cambria Math" panose="02040503050406030204" pitchFamily="18" charset="0"/>
                                            </a:rPr>
                                            <m:t>+1</m:t>
                                          </m:r>
                                        </m:sub>
                                        <m:sup>
                                          <m:r>
                                            <a:rPr lang="en-US" sz="1600" i="1">
                                              <a:solidFill>
                                                <a:srgbClr val="000000"/>
                                              </a:solidFill>
                                              <a:latin typeface="Cambria Math" panose="02040503050406030204" pitchFamily="18" charset="0"/>
                                            </a:rPr>
                                            <m:t>𝑒</m:t>
                                          </m:r>
                                        </m:sup>
                                      </m:sSubSup>
                                      <m:r>
                                        <a:rPr lang="en-US" sz="1600" i="1">
                                          <a:solidFill>
                                            <a:srgbClr val="000000"/>
                                          </a:solidFill>
                                          <a:latin typeface="Cambria Math" panose="02040503050406030204" pitchFamily="18" charset="0"/>
                                        </a:rPr>
                                        <m:t>−</m:t>
                                      </m:r>
                                      <m:sSub>
                                        <m:sSubPr>
                                          <m:ctrlPr>
                                            <a:rPr lang="en-US" sz="1600" i="1">
                                              <a:solidFill>
                                                <a:srgbClr val="000000"/>
                                              </a:solidFill>
                                              <a:latin typeface="Cambria Math" panose="02040503050406030204" pitchFamily="18" charset="0"/>
                                            </a:rPr>
                                          </m:ctrlPr>
                                        </m:sSubPr>
                                        <m:e>
                                          <m:r>
                                            <a:rPr lang="en-US" sz="1600" i="1">
                                              <a:solidFill>
                                                <a:srgbClr val="000000"/>
                                              </a:solidFill>
                                              <a:latin typeface="Cambria Math" panose="02040503050406030204" pitchFamily="18" charset="0"/>
                                            </a:rPr>
                                            <m:t>𝐸</m:t>
                                          </m:r>
                                        </m:e>
                                        <m:sub>
                                          <m:r>
                                            <a:rPr lang="en-US" sz="1600" i="1">
                                              <a:solidFill>
                                                <a:srgbClr val="000000"/>
                                              </a:solidFill>
                                              <a:latin typeface="Cambria Math" panose="02040503050406030204" pitchFamily="18" charset="0"/>
                                            </a:rPr>
                                            <m:t>𝑡</m:t>
                                          </m:r>
                                        </m:sub>
                                      </m:sSub>
                                    </m:e>
                                  </m:d>
                                </m:num>
                                <m:den>
                                  <m:sSub>
                                    <m:sSubPr>
                                      <m:ctrlPr>
                                        <a:rPr lang="en-US" sz="1600" i="1">
                                          <a:solidFill>
                                            <a:srgbClr val="000000"/>
                                          </a:solidFill>
                                          <a:latin typeface="Cambria Math" panose="02040503050406030204" pitchFamily="18" charset="0"/>
                                        </a:rPr>
                                      </m:ctrlPr>
                                    </m:sSubPr>
                                    <m:e>
                                      <m:r>
                                        <a:rPr lang="en-US" sz="1600" i="1">
                                          <a:solidFill>
                                            <a:srgbClr val="000000"/>
                                          </a:solidFill>
                                          <a:latin typeface="Cambria Math" panose="02040503050406030204" pitchFamily="18" charset="0"/>
                                        </a:rPr>
                                        <m:t>𝐸</m:t>
                                      </m:r>
                                    </m:e>
                                    <m:sub>
                                      <m:r>
                                        <a:rPr lang="en-US" sz="1600" i="1">
                                          <a:solidFill>
                                            <a:srgbClr val="000000"/>
                                          </a:solidFill>
                                          <a:latin typeface="Cambria Math" panose="02040503050406030204" pitchFamily="18" charset="0"/>
                                        </a:rPr>
                                        <m:t>𝑡</m:t>
                                      </m:r>
                                    </m:sub>
                                  </m:sSub>
                                </m:den>
                              </m:f>
                            </m:e>
                          </m:d>
                        </m:den>
                      </m:f>
                      <m:r>
                        <a:rPr lang="en-US" sz="1600" i="1">
                          <a:solidFill>
                            <a:srgbClr val="000000"/>
                          </a:solidFill>
                          <a:latin typeface="Cambria Math" panose="02040503050406030204" pitchFamily="18" charset="0"/>
                        </a:rPr>
                        <m:t>			</m:t>
                      </m:r>
                      <m:r>
                        <a:rPr lang="en-US" sz="1600" b="0" i="1" smtClean="0">
                          <a:solidFill>
                            <a:srgbClr val="000000"/>
                          </a:solidFill>
                          <a:latin typeface="Cambria Math" panose="02040503050406030204" pitchFamily="18" charset="0"/>
                        </a:rPr>
                        <m:t>                                                                            </m:t>
                      </m:r>
                      <m:d>
                        <m:dPr>
                          <m:ctrlPr>
                            <a:rPr lang="en-US" sz="1600" i="1">
                              <a:solidFill>
                                <a:srgbClr val="000000"/>
                              </a:solidFill>
                              <a:latin typeface="Cambria Math" panose="02040503050406030204" pitchFamily="18" charset="0"/>
                            </a:rPr>
                          </m:ctrlPr>
                        </m:dPr>
                        <m:e>
                          <m:r>
                            <a:rPr lang="en-US" sz="1600" i="1">
                              <a:solidFill>
                                <a:srgbClr val="000000"/>
                              </a:solidFill>
                              <a:latin typeface="Cambria Math" panose="02040503050406030204" pitchFamily="18" charset="0"/>
                            </a:rPr>
                            <m:t>17.3</m:t>
                          </m:r>
                        </m:e>
                      </m:d>
                    </m:oMath>
                  </m:oMathPara>
                </a14:m>
                <a:endParaRPr lang="en-US" sz="1600" dirty="0"/>
              </a:p>
            </p:txBody>
          </p:sp>
        </mc:Choice>
        <mc:Fallback>
          <p:sp>
            <p:nvSpPr>
              <p:cNvPr id="3" name="Object 2"/>
              <p:cNvSpPr txBox="1">
                <a:spLocks noRot="1" noChangeAspect="1" noMove="1" noResize="1" noEditPoints="1" noAdjustHandles="1" noChangeArrowheads="1" noChangeShapeType="1" noTextEdit="1"/>
              </p:cNvSpPr>
              <p:nvPr/>
            </p:nvSpPr>
            <p:spPr>
              <a:xfrm>
                <a:off x="1770897" y="1331913"/>
                <a:ext cx="6611103" cy="855662"/>
              </a:xfrm>
              <a:prstGeom prst="rect">
                <a:avLst/>
              </a:prstGeom>
              <a:blipFill>
                <a:blip r:embed="rId3" cstate="print"/>
                <a:stretch>
                  <a:fillRect/>
                </a:stretch>
              </a:blipFill>
            </p:spPr>
            <p:txBody>
              <a:bodyPr/>
              <a:lstStyle/>
              <a:p>
                <a:r>
                  <a:rPr lang="en-US">
                    <a:noFill/>
                  </a:rPr>
                  <a:t> </a:t>
                </a:r>
              </a:p>
            </p:txBody>
          </p:sp>
        </mc:Fallback>
      </mc:AlternateContent>
      <p:sp>
        <p:nvSpPr>
          <p:cNvPr id="8" name="Content Placeholder 7"/>
          <p:cNvSpPr>
            <a:spLocks noGrp="1"/>
          </p:cNvSpPr>
          <p:nvPr>
            <p:ph idx="13"/>
          </p:nvPr>
        </p:nvSpPr>
        <p:spPr>
          <a:xfrm>
            <a:off x="447675" y="2335768"/>
            <a:ext cx="8229600" cy="738664"/>
          </a:xfrm>
        </p:spPr>
        <p:txBody>
          <a:bodyPr>
            <a:noAutofit/>
          </a:bodyPr>
          <a:lstStyle/>
          <a:p>
            <a:pPr marL="346075" indent="0">
              <a:buNone/>
            </a:pPr>
            <a:r>
              <a:rPr lang="el-GR" sz="2200" dirty="0" smtClean="0">
                <a:ea typeface="ヒラギノ角ゴ Pro W3" pitchFamily="-84" charset="-128"/>
              </a:rPr>
              <a:t>που </a:t>
            </a:r>
            <a:r>
              <a:rPr lang="el-GR" sz="2200" dirty="0">
                <a:ea typeface="ヒラギノ角ゴ Pro W3" pitchFamily="-84" charset="-128"/>
              </a:rPr>
              <a:t>δίνει μια καλή προσέγγιση της συνθήκης ισοτιμίας επιτοκίων</a:t>
            </a:r>
            <a:r>
              <a:rPr lang="en-US" sz="22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4" name="Object 3"/>
              <p:cNvSpPr txBox="1"/>
              <p:nvPr/>
            </p:nvSpPr>
            <p:spPr>
              <a:xfrm>
                <a:off x="1770897" y="3219933"/>
                <a:ext cx="6611103" cy="809958"/>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sSub>
                        <m:sSubPr>
                          <m:ctrlPr>
                            <a:rPr lang="en-US" i="1" smtClean="0">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Sub>
                      <m:r>
                        <a:rPr lang="en-US" i="1">
                          <a:solidFill>
                            <a:srgbClr val="000000"/>
                          </a:solidFill>
                          <a:latin typeface="Cambria Math" panose="02040503050406030204" pitchFamily="18" charset="0"/>
                        </a:rPr>
                        <m:t>≈</m:t>
                      </m:r>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𝑖</m:t>
                          </m:r>
                        </m:e>
                        <m:sub>
                          <m:r>
                            <a:rPr lang="en-US" i="1">
                              <a:solidFill>
                                <a:srgbClr val="000000"/>
                              </a:solidFill>
                              <a:latin typeface="Cambria Math" panose="02040503050406030204" pitchFamily="18" charset="0"/>
                            </a:rPr>
                            <m:t>𝑡</m:t>
                          </m:r>
                        </m:sub>
                        <m:sup>
                          <m:r>
                            <a:rPr lang="en-US" i="1">
                              <a:solidFill>
                                <a:srgbClr val="000000"/>
                              </a:solidFill>
                              <a:latin typeface="Cambria Math" panose="02040503050406030204" pitchFamily="18" charset="0"/>
                            </a:rPr>
                            <m:t>∗</m:t>
                          </m:r>
                        </m:sup>
                      </m:sSubSup>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sSubSup>
                            <m:sSubSupPr>
                              <m:ctrlPr>
                                <a:rPr lang="en-US" i="1">
                                  <a:solidFill>
                                    <a:srgbClr val="000000"/>
                                  </a:solidFill>
                                  <a:latin typeface="Cambria Math" panose="02040503050406030204" pitchFamily="18" charset="0"/>
                                </a:rPr>
                              </m:ctrlPr>
                            </m:sSubSup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r>
                                <a:rPr lang="en-US" i="1">
                                  <a:solidFill>
                                    <a:srgbClr val="000000"/>
                                  </a:solidFill>
                                  <a:latin typeface="Cambria Math" panose="02040503050406030204" pitchFamily="18" charset="0"/>
                                </a:rPr>
                                <m:t>+1</m:t>
                              </m:r>
                            </m:sub>
                            <m:sup>
                              <m:r>
                                <a:rPr lang="en-US" i="1">
                                  <a:solidFill>
                                    <a:srgbClr val="000000"/>
                                  </a:solidFill>
                                  <a:latin typeface="Cambria Math" panose="02040503050406030204" pitchFamily="18" charset="0"/>
                                </a:rPr>
                                <m:t>𝑒</m:t>
                              </m:r>
                            </m:sup>
                          </m:sSubSup>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sub>
                          </m:sSub>
                        </m:num>
                        <m:den>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𝐸</m:t>
                              </m:r>
                            </m:e>
                            <m:sub>
                              <m:r>
                                <a:rPr lang="en-US" i="1">
                                  <a:solidFill>
                                    <a:srgbClr val="000000"/>
                                  </a:solidFill>
                                  <a:latin typeface="Cambria Math" panose="02040503050406030204" pitchFamily="18" charset="0"/>
                                </a:rPr>
                                <m:t>𝑡</m:t>
                              </m:r>
                            </m:sub>
                          </m:sSub>
                        </m:den>
                      </m:f>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17.4</m:t>
                          </m:r>
                        </m:e>
                      </m:d>
                    </m:oMath>
                  </m:oMathPara>
                </a14:m>
                <a:endParaRPr lang="en-US" dirty="0"/>
              </a:p>
            </p:txBody>
          </p:sp>
        </mc:Choice>
        <mc:Fallback>
          <p:sp>
            <p:nvSpPr>
              <p:cNvPr id="4" name="Object 3"/>
              <p:cNvSpPr txBox="1">
                <a:spLocks noRot="1" noChangeAspect="1" noMove="1" noResize="1" noEditPoints="1" noAdjustHandles="1" noChangeArrowheads="1" noChangeShapeType="1" noTextEdit="1"/>
              </p:cNvSpPr>
              <p:nvPr/>
            </p:nvSpPr>
            <p:spPr>
              <a:xfrm>
                <a:off x="1770897" y="3219933"/>
                <a:ext cx="6611103" cy="809958"/>
              </a:xfrm>
              <a:prstGeom prst="rect">
                <a:avLst/>
              </a:prstGeom>
              <a:blipFill>
                <a:blip r:embed="rId4" cstate="print"/>
                <a:stretch>
                  <a:fillRect/>
                </a:stretch>
              </a:blipFill>
            </p:spPr>
            <p:txBody>
              <a:bodyPr/>
              <a:lstStyle/>
              <a:p>
                <a:r>
                  <a:rPr lang="en-US">
                    <a:noFill/>
                  </a:rPr>
                  <a:t> </a:t>
                </a:r>
              </a:p>
            </p:txBody>
          </p:sp>
        </mc:Fallback>
      </mc:AlternateContent>
      <p:sp>
        <p:nvSpPr>
          <p:cNvPr id="10" name="Content Placeholder 9"/>
          <p:cNvSpPr>
            <a:spLocks noGrp="1"/>
          </p:cNvSpPr>
          <p:nvPr>
            <p:ph sz="quarter" idx="14"/>
          </p:nvPr>
        </p:nvSpPr>
        <p:spPr>
          <a:xfrm>
            <a:off x="457200" y="4378404"/>
            <a:ext cx="8229600" cy="1107996"/>
          </a:xfrm>
        </p:spPr>
        <p:txBody>
          <a:bodyPr>
            <a:noAutofit/>
          </a:bodyPr>
          <a:lstStyle/>
          <a:p>
            <a:r>
              <a:rPr lang="el-GR" sz="2200" dirty="0" smtClean="0">
                <a:ea typeface="ヒラギノ角ゴ Pro W3" pitchFamily="-84" charset="-128"/>
              </a:rPr>
              <a:t>Το αρμπιτράζ από </a:t>
            </a:r>
            <a:r>
              <a:rPr lang="el-GR" sz="2200" dirty="0">
                <a:ea typeface="ヒラギノ角ゴ Pro W3" pitchFamily="-84" charset="-128"/>
              </a:rPr>
              <a:t>τους επενδυτές υποδηλώνει ότι το εγχώριο επιτόκιο πρέπει να είναι ίσο με το ξένο επιτόκιο μείον το αναμενόμενο ποσοστό ανατίμησης του εγχώριου νομίσματος.</a:t>
            </a:r>
            <a:r>
              <a:rPr lang="en-US" sz="2200" dirty="0">
                <a:ea typeface="ヒラギノ角ゴ Pro W3" pitchFamily="-84" charset="-128"/>
              </a:rPr>
              <a:t> </a:t>
            </a:r>
          </a:p>
        </p:txBody>
      </p:sp>
    </p:spTree>
    <p:extLst>
      <p:ext uri="{BB962C8B-B14F-4D97-AF65-F5344CB8AC3E}">
        <p14:creationId xmlns:p14="http://schemas.microsoft.com/office/powerpoint/2010/main" xmlns="" val="2876616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wrap="square">
            <a:noAutofit/>
          </a:bodyPr>
          <a:lstStyle/>
          <a:p>
            <a:r>
              <a:rPr lang="en-IN" sz="2800" dirty="0">
                <a:latin typeface="+mj-lt"/>
              </a:rPr>
              <a:t>17.2 </a:t>
            </a:r>
            <a:r>
              <a:rPr lang="el-GR" sz="2800" dirty="0">
                <a:latin typeface="+mj-lt"/>
              </a:rPr>
              <a:t>Άνοιγμα στις Αγορές Χρήματος (9 από</a:t>
            </a:r>
            <a:r>
              <a:rPr lang="en-IN" sz="2800" dirty="0">
                <a:latin typeface="+mj-lt"/>
              </a:rPr>
              <a:t> 10)</a:t>
            </a:r>
            <a:endParaRPr lang="en-US" sz="2800" dirty="0">
              <a:latin typeface="+mj-lt"/>
            </a:endParaRPr>
          </a:p>
        </p:txBody>
      </p:sp>
      <p:sp>
        <p:nvSpPr>
          <p:cNvPr id="8" name="Content Placeholder 7"/>
          <p:cNvSpPr>
            <a:spLocks noGrp="1"/>
          </p:cNvSpPr>
          <p:nvPr>
            <p:ph idx="1"/>
          </p:nvPr>
        </p:nvSpPr>
        <p:spPr>
          <a:xfrm>
            <a:off x="487680" y="1905000"/>
            <a:ext cx="8229600" cy="1981200"/>
          </a:xfrm>
        </p:spPr>
        <p:txBody>
          <a:bodyPr>
            <a:noAutofit/>
          </a:bodyPr>
          <a:lstStyle/>
          <a:p>
            <a:pPr marL="0" indent="0">
              <a:buNone/>
            </a:pPr>
            <a:r>
              <a:rPr lang="el-GR" sz="2200" dirty="0">
                <a:ea typeface="ヒラギノ角ゴ Pro W3" pitchFamily="-84" charset="-128"/>
              </a:rPr>
              <a:t>Η εξίσωση (17.4) μπορεί επίσης να αντιπροσωπεύει τη συνθήκη ότι το εγχώριο επιτόκιο πρέπει να είναι ίσο με το ξένο επιτόκιο μείον την αναμενόμενη υποτίμηση του ξένου νομίσματος.</a:t>
            </a:r>
            <a:endParaRPr lang="en-US" sz="2200" dirty="0">
              <a:ea typeface="ヒラギノ角ゴ Pro W3" pitchFamily="-84" charset="-128"/>
            </a:endParaRPr>
          </a:p>
        </p:txBody>
      </p:sp>
    </p:spTree>
    <p:extLst>
      <p:ext uri="{BB962C8B-B14F-4D97-AF65-F5344CB8AC3E}">
        <p14:creationId xmlns:p14="http://schemas.microsoft.com/office/powerpoint/2010/main" xmlns="" val="11050356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6F2B33-BD2C-417F-8612-5DC815EC88DD}"/>
              </a:ext>
            </a:extLst>
          </p:cNvPr>
          <p:cNvSpPr>
            <a:spLocks noGrp="1"/>
          </p:cNvSpPr>
          <p:nvPr>
            <p:ph type="title"/>
          </p:nvPr>
        </p:nvSpPr>
        <p:spPr>
          <a:xfrm>
            <a:off x="457200" y="0"/>
            <a:ext cx="8229600" cy="838200"/>
          </a:xfrm>
        </p:spPr>
        <p:txBody>
          <a:bodyPr/>
          <a:lstStyle/>
          <a:p>
            <a:r>
              <a:rPr lang="el-GR" sz="2800" dirty="0"/>
              <a:t>ΠΛΑΙΣΙΟ ΕΠΙΚΕΝΤΡΩΣΗΣ</a:t>
            </a:r>
            <a:r>
              <a:rPr lang="en-US" sz="2800" dirty="0"/>
              <a:t>: </a:t>
            </a:r>
            <a:r>
              <a:rPr lang="el-GR" sz="2800" dirty="0"/>
              <a:t>Αγοράζοντας Βραζιλιάνικα Ομόλογα</a:t>
            </a:r>
            <a:endParaRPr lang="en-US" sz="2800" dirty="0"/>
          </a:p>
        </p:txBody>
      </p:sp>
      <p:sp>
        <p:nvSpPr>
          <p:cNvPr id="3" name="Content Placeholder 2">
            <a:extLst>
              <a:ext uri="{FF2B5EF4-FFF2-40B4-BE49-F238E27FC236}">
                <a16:creationId xmlns:a16="http://schemas.microsoft.com/office/drawing/2014/main" xmlns="" id="{80257E86-9D9F-4809-80C8-BF1135D1F88C}"/>
              </a:ext>
            </a:extLst>
          </p:cNvPr>
          <p:cNvSpPr>
            <a:spLocks noGrp="1"/>
          </p:cNvSpPr>
          <p:nvPr>
            <p:ph idx="1"/>
          </p:nvPr>
        </p:nvSpPr>
        <p:spPr>
          <a:xfrm>
            <a:off x="457200" y="1143000"/>
            <a:ext cx="8229600" cy="4525963"/>
          </a:xfrm>
        </p:spPr>
        <p:txBody>
          <a:bodyPr/>
          <a:lstStyle/>
          <a:p>
            <a:r>
              <a:rPr lang="el-GR" sz="2200" dirty="0"/>
              <a:t>Τον Σεπτέμβριο του 1993 τα βραζιλιάνικα ομόλογα απέδιδαν μηνιαίο επιτόκιο 36,9%, ενώ τα ομόλογα των ΗΠΑ 0,2% μηνιαίως.</a:t>
            </a:r>
          </a:p>
          <a:p>
            <a:r>
              <a:rPr lang="el-GR" sz="2200" dirty="0"/>
              <a:t>Ωστόσο, το βραζιλιάνικο νόμισμα (</a:t>
            </a:r>
            <a:r>
              <a:rPr lang="en-US" sz="2200" dirty="0"/>
              <a:t>cruzeiro</a:t>
            </a:r>
            <a:r>
              <a:rPr lang="el-GR" sz="2200" dirty="0"/>
              <a:t>) </a:t>
            </a:r>
            <a:r>
              <a:rPr lang="el-GR" sz="2200" dirty="0" smtClean="0"/>
              <a:t>υποτιμούνταν </a:t>
            </a:r>
            <a:r>
              <a:rPr lang="el-GR" sz="2200" dirty="0"/>
              <a:t>ραγδαία. Υποχώρησε 34,6% τον Αύγουστο του 1993 έναντι του δολαρίου.</a:t>
            </a:r>
          </a:p>
          <a:p>
            <a:r>
              <a:rPr lang="el-GR" sz="2200" dirty="0"/>
              <a:t>Λαμβάνοντας υπόψη τις διακυμάνσεις του νομίσματος, το αναμενόμενο ποσοστό απόδοσης σε δολάρια από την κατοχή βραζιλιάνικων ομολόγων είναι μόνο (1,017 – 1) = 1,7% ανά μήνα. </a:t>
            </a:r>
          </a:p>
          <a:p>
            <a:r>
              <a:rPr lang="el-GR" sz="2200" dirty="0"/>
              <a:t>Παρόλο που αυτή η απόδοση είναι υψηλότερη, πρέπει να λάβει κανείς τον κίνδυνο και το κόστος συναλλαγής.</a:t>
            </a:r>
            <a:r>
              <a:rPr lang="en-US" sz="2200" dirty="0"/>
              <a:t>.</a:t>
            </a:r>
          </a:p>
        </p:txBody>
      </p:sp>
    </p:spTree>
    <p:extLst>
      <p:ext uri="{BB962C8B-B14F-4D97-AF65-F5344CB8AC3E}">
        <p14:creationId xmlns:p14="http://schemas.microsoft.com/office/powerpoint/2010/main" xmlns="" val="41974810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74452"/>
          </a:xfrm>
        </p:spPr>
        <p:txBody>
          <a:bodyPr wrap="square">
            <a:noAutofit/>
          </a:bodyPr>
          <a:lstStyle/>
          <a:p>
            <a:r>
              <a:rPr lang="en-IN" sz="3000" dirty="0">
                <a:latin typeface="+mj-lt"/>
              </a:rPr>
              <a:t>17.2 </a:t>
            </a:r>
            <a:r>
              <a:rPr lang="el-GR" sz="2800" dirty="0">
                <a:latin typeface="+mj-lt"/>
              </a:rPr>
              <a:t>Άνοιγμα στις Αγορές Χρήματος </a:t>
            </a:r>
            <a:r>
              <a:rPr lang="en-IN" sz="2400" dirty="0">
                <a:latin typeface="+mj-lt"/>
              </a:rPr>
              <a:t>(10 </a:t>
            </a:r>
            <a:r>
              <a:rPr lang="el-GR" sz="2400" dirty="0">
                <a:latin typeface="+mj-lt"/>
              </a:rPr>
              <a:t>από</a:t>
            </a:r>
            <a:r>
              <a:rPr lang="en-IN" sz="2400" dirty="0">
                <a:latin typeface="+mj-lt"/>
              </a:rPr>
              <a:t> 10)</a:t>
            </a:r>
            <a:endParaRPr lang="en-US" sz="2400" dirty="0">
              <a:latin typeface="+mj-lt"/>
            </a:endParaRPr>
          </a:p>
        </p:txBody>
      </p:sp>
      <p:sp>
        <p:nvSpPr>
          <p:cNvPr id="3" name="Content Placeholder 2"/>
          <p:cNvSpPr>
            <a:spLocks noGrp="1"/>
          </p:cNvSpPr>
          <p:nvPr>
            <p:ph idx="1"/>
          </p:nvPr>
        </p:nvSpPr>
        <p:spPr>
          <a:xfrm>
            <a:off x="466436" y="762000"/>
            <a:ext cx="8229600" cy="838200"/>
          </a:xfrm>
        </p:spPr>
        <p:txBody>
          <a:bodyPr wrap="square">
            <a:noAutofit/>
          </a:bodyPr>
          <a:lstStyle/>
          <a:p>
            <a:pPr marL="0" indent="0">
              <a:buNone/>
            </a:pPr>
            <a:r>
              <a:rPr lang="el-GR" sz="2200" b="1" dirty="0"/>
              <a:t>Απεικόνιση</a:t>
            </a:r>
            <a:r>
              <a:rPr lang="en-IN" sz="2200" b="1" dirty="0"/>
              <a:t> 17.8 </a:t>
            </a:r>
            <a:r>
              <a:rPr lang="el-GR" sz="2200" dirty="0"/>
              <a:t>Τρίμηνα ονομαστικά επιτόκια στις ΗΠΑ και </a:t>
            </a:r>
            <a:r>
              <a:rPr lang="el-GR" sz="2200" dirty="0" smtClean="0"/>
              <a:t>στη Μ. Βρετανία </a:t>
            </a:r>
            <a:r>
              <a:rPr lang="el-GR" sz="2200" dirty="0"/>
              <a:t>από το</a:t>
            </a:r>
            <a:r>
              <a:rPr lang="en-IN" sz="2200" dirty="0"/>
              <a:t> 1970</a:t>
            </a:r>
          </a:p>
        </p:txBody>
      </p:sp>
      <p:sp>
        <p:nvSpPr>
          <p:cNvPr id="5" name="Content Placeholder 4"/>
          <p:cNvSpPr>
            <a:spLocks noGrp="1"/>
          </p:cNvSpPr>
          <p:nvPr>
            <p:ph sz="quarter" idx="14"/>
          </p:nvPr>
        </p:nvSpPr>
        <p:spPr>
          <a:xfrm>
            <a:off x="457200" y="6019800"/>
            <a:ext cx="8238836" cy="304800"/>
          </a:xfrm>
        </p:spPr>
        <p:txBody>
          <a:bodyPr/>
          <a:lstStyle/>
          <a:p>
            <a:pPr>
              <a:buNone/>
            </a:pPr>
            <a:r>
              <a:rPr lang="el-GR" sz="1200" i="1" dirty="0" smtClean="0"/>
              <a:t>Πηγή</a:t>
            </a:r>
            <a:r>
              <a:rPr lang="en-IN" sz="1200" i="1" dirty="0" smtClean="0"/>
              <a:t>: </a:t>
            </a:r>
            <a:r>
              <a:rPr lang="en-US" sz="1200" dirty="0"/>
              <a:t>FRED TB3MS; IR3TTS01GBM156N</a:t>
            </a:r>
            <a:endParaRPr lang="en-IN" sz="1200" dirty="0"/>
          </a:p>
        </p:txBody>
      </p:sp>
      <p:pic>
        <p:nvPicPr>
          <p:cNvPr id="12290" name="Picture 2"/>
          <p:cNvPicPr>
            <a:picLocks noChangeAspect="1" noChangeArrowheads="1"/>
          </p:cNvPicPr>
          <p:nvPr/>
        </p:nvPicPr>
        <p:blipFill>
          <a:blip r:embed="rId3" cstate="print"/>
          <a:srcRect/>
          <a:stretch>
            <a:fillRect/>
          </a:stretch>
        </p:blipFill>
        <p:spPr bwMode="auto">
          <a:xfrm>
            <a:off x="481013" y="1733550"/>
            <a:ext cx="8181975" cy="3905250"/>
          </a:xfrm>
          <a:prstGeom prst="rect">
            <a:avLst/>
          </a:prstGeom>
          <a:noFill/>
          <a:ln w="9525">
            <a:noFill/>
            <a:miter lim="800000"/>
            <a:headEnd/>
            <a:tailEnd/>
          </a:ln>
        </p:spPr>
      </p:pic>
    </p:spTree>
    <p:extLst>
      <p:ext uri="{BB962C8B-B14F-4D97-AF65-F5344CB8AC3E}">
        <p14:creationId xmlns:p14="http://schemas.microsoft.com/office/powerpoint/2010/main" xmlns="" val="608322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l-GR" sz="2800" dirty="0">
                <a:latin typeface="+mj-lt"/>
              </a:rPr>
              <a:t>Άνοιγμα στις Αγορές Αγαθών και Χρήματος</a:t>
            </a:r>
            <a:r>
              <a:rPr lang="en-IN" sz="2800" dirty="0">
                <a:latin typeface="+mj-lt"/>
              </a:rPr>
              <a:t> </a:t>
            </a:r>
            <a:r>
              <a:rPr lang="el-GR" sz="2800" dirty="0" smtClean="0">
                <a:latin typeface="+mj-lt"/>
              </a:rPr>
              <a:t/>
            </a:r>
            <a:br>
              <a:rPr lang="el-GR" sz="2800" dirty="0" smtClean="0">
                <a:latin typeface="+mj-lt"/>
              </a:rPr>
            </a:br>
            <a:r>
              <a:rPr lang="en-IN" sz="2800" dirty="0" smtClean="0">
                <a:latin typeface="+mj-lt"/>
              </a:rPr>
              <a:t>(</a:t>
            </a:r>
            <a:r>
              <a:rPr lang="en-IN" sz="2800" dirty="0">
                <a:latin typeface="+mj-lt"/>
              </a:rPr>
              <a:t>1 </a:t>
            </a:r>
            <a:r>
              <a:rPr lang="el-GR" sz="2800" dirty="0">
                <a:latin typeface="+mj-lt"/>
              </a:rPr>
              <a:t>από</a:t>
            </a:r>
            <a:r>
              <a:rPr lang="en-IN" sz="2800" dirty="0">
                <a:latin typeface="+mj-lt"/>
              </a:rPr>
              <a:t> 2)</a:t>
            </a:r>
            <a:endParaRPr lang="en-US" sz="2800" dirty="0">
              <a:latin typeface="+mj-lt"/>
            </a:endParaRPr>
          </a:p>
        </p:txBody>
      </p:sp>
      <p:sp>
        <p:nvSpPr>
          <p:cNvPr id="3" name="Content Placeholder 2"/>
          <p:cNvSpPr>
            <a:spLocks noGrp="1"/>
          </p:cNvSpPr>
          <p:nvPr>
            <p:ph idx="1"/>
          </p:nvPr>
        </p:nvSpPr>
        <p:spPr>
          <a:xfrm>
            <a:off x="457200" y="990600"/>
            <a:ext cx="8229600" cy="4139595"/>
          </a:xfrm>
        </p:spPr>
        <p:txBody>
          <a:bodyPr wrap="square">
            <a:noAutofit/>
          </a:bodyPr>
          <a:lstStyle/>
          <a:p>
            <a:pPr>
              <a:spcBef>
                <a:spcPts val="600"/>
              </a:spcBef>
            </a:pPr>
            <a:r>
              <a:rPr lang="el-GR" sz="2200" b="1" dirty="0">
                <a:ea typeface="ヒラギノ角ゴ Pro W3" pitchFamily="-84" charset="-128"/>
              </a:rPr>
              <a:t>Άνοιγμα στις αγορές αγαθών</a:t>
            </a:r>
            <a:r>
              <a:rPr lang="en-US" sz="2200" dirty="0">
                <a:ea typeface="ヒラギノ角ゴ Pro W3" pitchFamily="-84" charset="-128"/>
              </a:rPr>
              <a:t>: </a:t>
            </a:r>
            <a:r>
              <a:rPr lang="el-GR" sz="2200" dirty="0">
                <a:ea typeface="ヒラギノ角ゴ Pro W3" pitchFamily="-84" charset="-128"/>
              </a:rPr>
              <a:t>Η δυνατότητα των καταναλωτών και των επιχειρήσεων να επιλέγουν μεταξύ εγχώριων και ξένων αγαθών. Ακόμη και οι χώρες με τη μεγαλύτερη δέσμευση στο ελεύθερο εμπόριο έχουν </a:t>
            </a:r>
            <a:r>
              <a:rPr lang="el-GR" sz="2200" b="1" dirty="0">
                <a:ea typeface="ヒラギノ角ゴ Pro W3" pitchFamily="-84" charset="-128"/>
              </a:rPr>
              <a:t>δασμούς</a:t>
            </a:r>
            <a:r>
              <a:rPr lang="el-GR" sz="2200" dirty="0">
                <a:ea typeface="ヒラギノ角ゴ Pro W3" pitchFamily="-84" charset="-128"/>
              </a:rPr>
              <a:t> (φόρους στα εισαγόμενα αγαθά) και </a:t>
            </a:r>
            <a:r>
              <a:rPr lang="el-GR" sz="2200" b="1" dirty="0">
                <a:ea typeface="ヒラギノ角ゴ Pro W3" pitchFamily="-84" charset="-128"/>
              </a:rPr>
              <a:t>ποσοστώσεις</a:t>
            </a:r>
            <a:r>
              <a:rPr lang="el-GR" sz="2200" dirty="0">
                <a:ea typeface="ヒラギノ角ゴ Pro W3" pitchFamily="-84" charset="-128"/>
              </a:rPr>
              <a:t> (περιορισμούς στην ποσότητα των αγαθών που μπορούν να εισαχθούν).</a:t>
            </a:r>
          </a:p>
          <a:p>
            <a:pPr>
              <a:spcBef>
                <a:spcPts val="600"/>
              </a:spcBef>
            </a:pPr>
            <a:r>
              <a:rPr lang="el-GR" sz="2200" b="1" dirty="0" err="1">
                <a:ea typeface="ヒラギノ角ゴ Pro W3" pitchFamily="-84" charset="-128"/>
              </a:rPr>
              <a:t>Ανοιγμα</a:t>
            </a:r>
            <a:r>
              <a:rPr lang="el-GR" sz="2200" b="1" dirty="0">
                <a:ea typeface="ヒラギノ角ゴ Pro W3" pitchFamily="-84" charset="-128"/>
              </a:rPr>
              <a:t> στις αγορές χρήματος</a:t>
            </a:r>
            <a:r>
              <a:rPr lang="el-GR" sz="2200" dirty="0">
                <a:ea typeface="ヒラギノ角ゴ Pro W3" pitchFamily="-84" charset="-128"/>
              </a:rPr>
              <a:t>: Η δυνατότητα των χρηματοοικονομικών επενδυτών να επιλέγουν μεταξύ εγχώριων περιουσιακών στοιχείων και ξένων περιουσιακών στοιχείων —μέχρι πρόσφατα, ακόμη και ορισμένες πλούσιες χώρες είχαν </a:t>
            </a:r>
            <a:r>
              <a:rPr lang="el-GR" sz="2200" b="1" dirty="0">
                <a:ea typeface="ヒラギノ角ゴ Pro W3" pitchFamily="-84" charset="-128"/>
              </a:rPr>
              <a:t>ελέγχους κεφαλαίων</a:t>
            </a:r>
            <a:r>
              <a:rPr lang="el-GR" sz="2200" dirty="0">
                <a:ea typeface="ヒラギノ角ゴ Pro W3" pitchFamily="-84" charset="-128"/>
              </a:rPr>
              <a:t>—περιορισμούς στα ξένα περιουσιακά στοιχεία που μπορούσαν να κατέχουν οι εγχώριοι κάτοικοι τους και στα εγχώρια περιουσιακά στοιχεία που μπορούσαν να κατέχουν οι κάτοικοι του εξωτερικού. </a:t>
            </a:r>
            <a:endParaRPr lang="en-US" sz="2200" dirty="0">
              <a:ea typeface="ヒラギノ角ゴ Pro W3" pitchFamily="-84" charset="-128"/>
            </a:endParaRPr>
          </a:p>
        </p:txBody>
      </p:sp>
    </p:spTree>
    <p:extLst>
      <p:ext uri="{BB962C8B-B14F-4D97-AF65-F5344CB8AC3E}">
        <p14:creationId xmlns:p14="http://schemas.microsoft.com/office/powerpoint/2010/main" xmlns="" val="11776663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wrap="square">
            <a:noAutofit/>
          </a:bodyPr>
          <a:lstStyle/>
          <a:p>
            <a:r>
              <a:rPr lang="en-IN" sz="2800" dirty="0">
                <a:latin typeface="+mj-lt"/>
              </a:rPr>
              <a:t>17.3 </a:t>
            </a:r>
            <a:r>
              <a:rPr lang="el-GR" sz="2800" dirty="0">
                <a:latin typeface="+mj-lt"/>
              </a:rPr>
              <a:t>Συμπεράσματα και μια ματιά στο μέλλον</a:t>
            </a:r>
            <a:endParaRPr lang="en-US" sz="2800" dirty="0">
              <a:latin typeface="+mj-lt"/>
            </a:endParaRPr>
          </a:p>
        </p:txBody>
      </p:sp>
      <p:sp>
        <p:nvSpPr>
          <p:cNvPr id="3" name="Content Placeholder 2"/>
          <p:cNvSpPr>
            <a:spLocks noGrp="1"/>
          </p:cNvSpPr>
          <p:nvPr>
            <p:ph idx="1"/>
          </p:nvPr>
        </p:nvSpPr>
        <p:spPr>
          <a:xfrm>
            <a:off x="457200" y="1071533"/>
            <a:ext cx="8229600" cy="2662267"/>
          </a:xfrm>
        </p:spPr>
        <p:txBody>
          <a:bodyPr wrap="square">
            <a:noAutofit/>
          </a:bodyPr>
          <a:lstStyle/>
          <a:p>
            <a:pPr>
              <a:spcBef>
                <a:spcPts val="600"/>
              </a:spcBef>
            </a:pPr>
            <a:r>
              <a:rPr lang="el-GR" sz="2200" dirty="0">
                <a:ea typeface="ヒラギノ角ゴ Pro W3" pitchFamily="-84" charset="-128"/>
              </a:rPr>
              <a:t>Το άνοιγμα στις αγορές αγαθών επιτρέπει στους ανθρώπους και τις επιχειρήσεις να επιλέξουν μεταξύ εγχώριων και ξένων αγαθών. Αυτή η επιλογή εξαρτάται κυρίως από την πραγματική συναλλαγματική ισοτιμία. </a:t>
            </a:r>
          </a:p>
          <a:p>
            <a:pPr>
              <a:spcBef>
                <a:spcPts val="600"/>
              </a:spcBef>
            </a:pPr>
            <a:r>
              <a:rPr lang="el-GR" sz="2200" dirty="0">
                <a:ea typeface="ヒラギノ角ゴ Pro W3" pitchFamily="-84" charset="-128"/>
              </a:rPr>
              <a:t>Το άνοιγμα στις αγορές χρήματος επιτρέπει στους επενδυτές να επιλέξουν μεταξύ εγχώριων περιουσιακών στοιχείων και ξένων περιουσιακών στοιχείων. Αυτή η επιλογή εξαρτάται κυρίως από τα σχετικά ποσοστά απόδοσης και από το αναμενόμενο ποσοστό ανατίμησης του εγχώριου νομίσματος </a:t>
            </a:r>
            <a:endParaRPr lang="en-US" sz="2200" dirty="0">
              <a:ea typeface="ヒラギノ角ゴ Pro W3" pitchFamily="-84" charset="-128"/>
            </a:endParaRPr>
          </a:p>
        </p:txBody>
      </p:sp>
    </p:spTree>
    <p:extLst>
      <p:ext uri="{BB962C8B-B14F-4D97-AF65-F5344CB8AC3E}">
        <p14:creationId xmlns:p14="http://schemas.microsoft.com/office/powerpoint/2010/main" xmlns="" val="22465089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154" y="74652"/>
            <a:ext cx="8230646" cy="553998"/>
          </a:xfrm>
        </p:spPr>
        <p:txBody>
          <a:bodyPr wrap="square">
            <a:spAutoFit/>
          </a:bodyPr>
          <a:lstStyle/>
          <a:p>
            <a:r>
              <a:rPr lang="en-US" sz="3600" dirty="0">
                <a:latin typeface="+mj-lt"/>
              </a:rPr>
              <a:t>Copyright</a:t>
            </a:r>
            <a:endParaRPr lang="en-US" sz="3600" b="0" dirty="0">
              <a:latin typeface="+mj-lt"/>
            </a:endParaRPr>
          </a:p>
        </p:txBody>
      </p:sp>
      <p:pic>
        <p:nvPicPr>
          <p:cNvPr id="7" name="Graphic 6" descr="Warning">
            <a:extLst>
              <a:ext uri="{FF2B5EF4-FFF2-40B4-BE49-F238E27FC236}">
                <a16:creationId xmlns:a16="http://schemas.microsoft.com/office/drawing/2014/main" xmlns="" id="{C06FB2D2-3F36-42C9-A5A6-B6234DC54C96}"/>
              </a:ext>
            </a:extLst>
          </p:cNvPr>
          <p:cNvPicPr>
            <a:picLocks noChangeAspect="1"/>
          </p:cNvPicPr>
          <p:nvPr/>
        </p:nvPicPr>
        <p:blipFill>
          <a:blip r:embed="rId2" cstate="print">
            <a:extLst>
              <a:ext uri="{96DAC541-7B7A-43D3-8B79-37D633B846F1}">
                <asvg:svgBlip xmlns:asvg="http://schemas.microsoft.com/office/drawing/2016/SVG/main" xmlns="" r:embed="rId3"/>
              </a:ext>
            </a:extLst>
          </a:blip>
          <a:stretch>
            <a:fillRect/>
          </a:stretch>
        </p:blipFill>
        <p:spPr>
          <a:xfrm>
            <a:off x="493574" y="2338447"/>
            <a:ext cx="1240235" cy="1391851"/>
          </a:xfrm>
          <a:prstGeom prst="rect">
            <a:avLst/>
          </a:prstGeom>
        </p:spPr>
      </p:pic>
      <p:sp>
        <p:nvSpPr>
          <p:cNvPr id="8" name="Text Placeholder 1">
            <a:extLst>
              <a:ext uri="{FF2B5EF4-FFF2-40B4-BE49-F238E27FC236}">
                <a16:creationId xmlns:a16="http://schemas.microsoft.com/office/drawing/2014/main" xmlns="" id="{AD5FAE7B-F718-4307-B112-AD6256157E8F}"/>
              </a:ext>
            </a:extLst>
          </p:cNvPr>
          <p:cNvSpPr txBox="1">
            <a:spLocks/>
          </p:cNvSpPr>
          <p:nvPr/>
        </p:nvSpPr>
        <p:spPr>
          <a:xfrm>
            <a:off x="1819274" y="1894227"/>
            <a:ext cx="6858001" cy="2770875"/>
          </a:xfrm>
          <a:prstGeom prst="rect">
            <a:avLst/>
          </a:prstGeom>
        </p:spPr>
        <p:style>
          <a:lnRef idx="2">
            <a:schemeClr val="dk1"/>
          </a:lnRef>
          <a:fillRef idx="1">
            <a:schemeClr val="lt1"/>
          </a:fillRef>
          <a:effectRef idx="0">
            <a:schemeClr val="dk1"/>
          </a:effectRef>
          <a:fontRef idx="minor">
            <a:schemeClr val="dk1"/>
          </a:fontRef>
        </p:style>
        <p:txBody>
          <a:bodyPr vert="horz" lIns="182880" tIns="182880" rIns="182880" bIns="182880" rtlCol="0" anchor="ctr">
            <a:noAutofit/>
          </a:bodyPr>
          <a:lst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dk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dk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9pPr>
          </a:lstStyle>
          <a:p>
            <a:pPr marL="101600" indent="0">
              <a:buNone/>
            </a:pPr>
            <a:r>
              <a:rPr lang="el-GR" sz="1400" b="1" dirty="0" smtClean="0"/>
              <a:t>Αυτό το έργο προστατεύεται από τους νόμους περί πνευματικών δικαιωμάτων των Ηνωμένων Πολιτειών και παρέχεται αποκλειστικά για τη χρήση των εκπαιδευτών για τη διδασκαλία των μαθημάτων τους και την αξιολόγηση της μάθησης των μαθητών. Η διάδοση ή η πώληση οποιουδήποτε μέρους αυτού του έργου (συμπεριλαμβανομένου του Παγκόσμιου Ιστού) θα καταστρέψει την ακεραιότητα του έργου και δεν επιτρέπεται. Το έργο και το υλικό από αυτό δεν πρέπει ποτέ να διατίθενται στους μαθητές παρά μόνο από εκπαιδευτές που χρησιμοποιούν το συνοδευτικό κείμενο στις τάξεις τους. Όλοι οι αποδέκτες αυτής της εργασίας αναμένεται να συμμορφωθούν με αυτούς τους περιορισμούς και να τιμήσουν τους επιδιωκόμενους παιδαγωγικούς σκοπούς και τις ανάγκες άλλων εκπαιδευτών που βασίζονται σε αυτά τα υλικά.</a:t>
            </a:r>
            <a:endParaRPr lang="en-US" sz="1400" b="1" dirty="0"/>
          </a:p>
        </p:txBody>
      </p:sp>
    </p:spTree>
    <p:extLst>
      <p:ext uri="{BB962C8B-B14F-4D97-AF65-F5344CB8AC3E}">
        <p14:creationId xmlns:p14="http://schemas.microsoft.com/office/powerpoint/2010/main" xmlns="" val="3341268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0276"/>
            <a:ext cx="8229600" cy="861774"/>
          </a:xfrm>
        </p:spPr>
        <p:txBody>
          <a:bodyPr wrap="square">
            <a:spAutoFit/>
          </a:bodyPr>
          <a:lstStyle/>
          <a:p>
            <a:r>
              <a:rPr lang="el-GR" sz="2800" dirty="0">
                <a:latin typeface="+mj-lt"/>
              </a:rPr>
              <a:t>Άνοιγμα στις Αγορές Αγαθών και Χρήματος</a:t>
            </a:r>
            <a:r>
              <a:rPr lang="en-IN" sz="2800" dirty="0">
                <a:latin typeface="+mj-lt"/>
              </a:rPr>
              <a:t> </a:t>
            </a:r>
            <a:r>
              <a:rPr lang="el-GR" sz="2800" dirty="0" smtClean="0">
                <a:latin typeface="+mj-lt"/>
              </a:rPr>
              <a:t/>
            </a:r>
            <a:br>
              <a:rPr lang="el-GR" sz="2800" dirty="0" smtClean="0">
                <a:latin typeface="+mj-lt"/>
              </a:rPr>
            </a:br>
            <a:r>
              <a:rPr lang="en-IN" sz="2800" dirty="0" smtClean="0">
                <a:latin typeface="+mj-lt"/>
              </a:rPr>
              <a:t>(</a:t>
            </a:r>
            <a:r>
              <a:rPr lang="el-GR" sz="2800" dirty="0">
                <a:latin typeface="+mj-lt"/>
              </a:rPr>
              <a:t>2</a:t>
            </a:r>
            <a:r>
              <a:rPr lang="en-IN" sz="2800" dirty="0">
                <a:latin typeface="+mj-lt"/>
              </a:rPr>
              <a:t> </a:t>
            </a:r>
            <a:r>
              <a:rPr lang="el-GR" sz="2800" dirty="0">
                <a:latin typeface="+mj-lt"/>
              </a:rPr>
              <a:t>από</a:t>
            </a:r>
            <a:r>
              <a:rPr lang="en-IN" sz="2800" dirty="0">
                <a:latin typeface="+mj-lt"/>
              </a:rPr>
              <a:t> 2)</a:t>
            </a:r>
            <a:endParaRPr lang="en-US" sz="2800" dirty="0">
              <a:latin typeface="+mj-lt"/>
            </a:endParaRPr>
          </a:p>
        </p:txBody>
      </p:sp>
      <p:sp>
        <p:nvSpPr>
          <p:cNvPr id="3" name="Content Placeholder 2"/>
          <p:cNvSpPr>
            <a:spLocks noGrp="1"/>
          </p:cNvSpPr>
          <p:nvPr>
            <p:ph idx="1"/>
          </p:nvPr>
        </p:nvSpPr>
        <p:spPr>
          <a:xfrm>
            <a:off x="457200" y="1746409"/>
            <a:ext cx="8229600" cy="2215991"/>
          </a:xfrm>
        </p:spPr>
        <p:txBody>
          <a:bodyPr wrap="square">
            <a:noAutofit/>
          </a:bodyPr>
          <a:lstStyle/>
          <a:p>
            <a:r>
              <a:rPr lang="el-GR" sz="2200" b="1" dirty="0">
                <a:ea typeface="ヒラギノ角ゴ Pro W3" pitchFamily="-84" charset="-128"/>
              </a:rPr>
              <a:t>Άνοιγμα στις αγορές συντελεστών παραγωγής</a:t>
            </a:r>
            <a:r>
              <a:rPr lang="el-GR" sz="2200" dirty="0">
                <a:ea typeface="ヒラギノ角ゴ Pro W3" pitchFamily="-84" charset="-128"/>
              </a:rPr>
              <a:t>: Η δυνατότητα των επιχειρήσεων να επιλέγουν πού θα εγκαταστήσουν την παραγωγή τους και των εργαζομένων να επιλέγουν πού θα εργαστούν, π.χ., η </a:t>
            </a:r>
            <a:r>
              <a:rPr lang="el-GR" sz="2200" b="1" dirty="0">
                <a:ea typeface="ヒラギノ角ゴ Pro W3" pitchFamily="-84" charset="-128"/>
              </a:rPr>
              <a:t>Συμφωνία Ελεύθερου Εμπορίου της Βόρειας Αμερικής (NAFTA)</a:t>
            </a:r>
            <a:r>
              <a:rPr lang="el-GR" sz="2200" dirty="0">
                <a:ea typeface="ヒラギノ角ゴ Pro W3" pitchFamily="-84" charset="-128"/>
              </a:rPr>
              <a:t> που υπογράφηκε το 1993 από τις ΗΠΑ, τον Καναδά και το Μεξικό εστίαζε στον τρόπο που θα επηρέαζε τη μετεγκατάσταση αμερικανικών επιχειρήσεων στο Μεξικό.</a:t>
            </a:r>
          </a:p>
        </p:txBody>
      </p:sp>
    </p:spTree>
    <p:extLst>
      <p:ext uri="{BB962C8B-B14F-4D97-AF65-F5344CB8AC3E}">
        <p14:creationId xmlns:p14="http://schemas.microsoft.com/office/powerpoint/2010/main" xmlns="" val="1374063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l-GR" sz="2800" dirty="0">
                <a:latin typeface="+mj-lt"/>
              </a:rPr>
              <a:t>Απεικόνιση</a:t>
            </a:r>
            <a:r>
              <a:rPr lang="en-IN" sz="2800" dirty="0">
                <a:latin typeface="+mj-lt"/>
              </a:rPr>
              <a:t> 17.1 </a:t>
            </a:r>
            <a:r>
              <a:rPr lang="el-GR" sz="2800" dirty="0">
                <a:latin typeface="+mj-lt"/>
              </a:rPr>
              <a:t>Ανάπτυξη σε Αναπτυγμένες και Αναδυόμενες Οικονομίες μετά το 20</a:t>
            </a:r>
            <a:r>
              <a:rPr lang="en-IN" sz="2800" dirty="0">
                <a:latin typeface="+mj-lt"/>
              </a:rPr>
              <a:t>00</a:t>
            </a:r>
            <a:endParaRPr lang="en-US" sz="2800" dirty="0">
              <a:latin typeface="+mj-lt"/>
            </a:endParaRPr>
          </a:p>
        </p:txBody>
      </p:sp>
      <p:sp>
        <p:nvSpPr>
          <p:cNvPr id="3" name="Content Placeholder 2"/>
          <p:cNvSpPr>
            <a:spLocks noGrp="1"/>
          </p:cNvSpPr>
          <p:nvPr>
            <p:ph idx="1"/>
          </p:nvPr>
        </p:nvSpPr>
        <p:spPr>
          <a:xfrm>
            <a:off x="457200" y="1143000"/>
            <a:ext cx="8229600" cy="828964"/>
          </a:xfrm>
        </p:spPr>
        <p:txBody>
          <a:bodyPr wrap="square">
            <a:noAutofit/>
          </a:bodyPr>
          <a:lstStyle/>
          <a:p>
            <a:pPr marL="0" indent="0">
              <a:buNone/>
            </a:pPr>
            <a:r>
              <a:rPr lang="el-GR" sz="2200" dirty="0"/>
              <a:t>Η κρίση ξεκίνησε στις ΗΠΑ, αλλά επηρέασε σχεδόν όλες τις χώρες στον κόσμο</a:t>
            </a:r>
            <a:r>
              <a:rPr lang="en-US" sz="2200" dirty="0"/>
              <a:t>.</a:t>
            </a:r>
          </a:p>
        </p:txBody>
      </p:sp>
      <p:sp>
        <p:nvSpPr>
          <p:cNvPr id="8" name="Content Placeholder 7"/>
          <p:cNvSpPr>
            <a:spLocks noGrp="1"/>
          </p:cNvSpPr>
          <p:nvPr>
            <p:ph idx="13"/>
          </p:nvPr>
        </p:nvSpPr>
        <p:spPr>
          <a:xfrm>
            <a:off x="457200" y="5980085"/>
            <a:ext cx="8229600" cy="344515"/>
          </a:xfrm>
        </p:spPr>
        <p:txBody>
          <a:bodyPr/>
          <a:lstStyle/>
          <a:p>
            <a:pPr marL="0" indent="0">
              <a:buNone/>
            </a:pPr>
            <a:r>
              <a:rPr lang="en-IN" sz="1200" i="1" dirty="0"/>
              <a:t>Source: </a:t>
            </a:r>
            <a:r>
              <a:rPr lang="en-IN" sz="1200" spc="-200" dirty="0"/>
              <a:t>I M </a:t>
            </a:r>
            <a:r>
              <a:rPr lang="en-IN" sz="1200" dirty="0"/>
              <a:t>F, World Economic Outlook, Oct 2015.Used courtesy of </a:t>
            </a:r>
            <a:r>
              <a:rPr lang="en-IN" sz="1200" spc="-200" dirty="0"/>
              <a:t>I M </a:t>
            </a:r>
            <a:r>
              <a:rPr lang="en-IN" sz="1200" dirty="0"/>
              <a:t>F.</a:t>
            </a:r>
          </a:p>
        </p:txBody>
      </p:sp>
      <p:pic>
        <p:nvPicPr>
          <p:cNvPr id="1026" name="Picture 2"/>
          <p:cNvPicPr>
            <a:picLocks noChangeAspect="1" noChangeArrowheads="1"/>
          </p:cNvPicPr>
          <p:nvPr/>
        </p:nvPicPr>
        <p:blipFill>
          <a:blip r:embed="rId3" cstate="print"/>
          <a:srcRect/>
          <a:stretch>
            <a:fillRect/>
          </a:stretch>
        </p:blipFill>
        <p:spPr bwMode="auto">
          <a:xfrm>
            <a:off x="1014412" y="1981200"/>
            <a:ext cx="6986588" cy="3646618"/>
          </a:xfrm>
          <a:prstGeom prst="rect">
            <a:avLst/>
          </a:prstGeom>
          <a:noFill/>
          <a:ln w="9525">
            <a:noFill/>
            <a:miter lim="800000"/>
            <a:headEnd/>
            <a:tailEnd/>
          </a:ln>
        </p:spPr>
      </p:pic>
    </p:spTree>
    <p:extLst>
      <p:ext uri="{BB962C8B-B14F-4D97-AF65-F5344CB8AC3E}">
        <p14:creationId xmlns:p14="http://schemas.microsoft.com/office/powerpoint/2010/main" xmlns="" val="68722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509" y="0"/>
            <a:ext cx="8229600" cy="454108"/>
          </a:xfrm>
        </p:spPr>
        <p:txBody>
          <a:bodyPr wrap="square">
            <a:noAutofit/>
          </a:bodyPr>
          <a:lstStyle/>
          <a:p>
            <a:r>
              <a:rPr lang="en-IN" sz="2800" dirty="0">
                <a:latin typeface="+mj-lt"/>
              </a:rPr>
              <a:t>17.1 </a:t>
            </a:r>
            <a:r>
              <a:rPr lang="el-GR" sz="2800" dirty="0">
                <a:latin typeface="+mj-lt"/>
              </a:rPr>
              <a:t>Άνοιγμα στις Αγορές Αγαθών </a:t>
            </a:r>
            <a:r>
              <a:rPr lang="en-IN" sz="2800" dirty="0">
                <a:latin typeface="+mj-lt"/>
              </a:rPr>
              <a:t>(1 </a:t>
            </a:r>
            <a:r>
              <a:rPr lang="el-GR" sz="2800" dirty="0">
                <a:latin typeface="+mj-lt"/>
              </a:rPr>
              <a:t>από</a:t>
            </a:r>
            <a:r>
              <a:rPr lang="en-IN" sz="2800" dirty="0">
                <a:latin typeface="+mj-lt"/>
              </a:rPr>
              <a:t> 11)</a:t>
            </a:r>
            <a:endParaRPr lang="en-US" sz="2800" dirty="0">
              <a:latin typeface="+mj-lt"/>
            </a:endParaRPr>
          </a:p>
        </p:txBody>
      </p:sp>
      <p:sp>
        <p:nvSpPr>
          <p:cNvPr id="3" name="Content Placeholder 2"/>
          <p:cNvSpPr>
            <a:spLocks noGrp="1"/>
          </p:cNvSpPr>
          <p:nvPr>
            <p:ph idx="1"/>
          </p:nvPr>
        </p:nvSpPr>
        <p:spPr>
          <a:xfrm>
            <a:off x="457200" y="685800"/>
            <a:ext cx="8229600" cy="838200"/>
          </a:xfrm>
        </p:spPr>
        <p:txBody>
          <a:bodyPr wrap="square">
            <a:noAutofit/>
          </a:bodyPr>
          <a:lstStyle/>
          <a:p>
            <a:pPr marL="0" indent="0">
              <a:buNone/>
            </a:pPr>
            <a:r>
              <a:rPr lang="el-GR" sz="2200" b="1" dirty="0"/>
              <a:t>Απεικόνιση</a:t>
            </a:r>
            <a:r>
              <a:rPr lang="en-IN" sz="2200" b="1" dirty="0"/>
              <a:t> 17.2 </a:t>
            </a:r>
            <a:r>
              <a:rPr lang="el-GR" sz="2200" dirty="0"/>
              <a:t>Εξαγωγές και εισαγωγές των ΗΠΑ ως ποσοστό του ΑΕΠ μετά το</a:t>
            </a:r>
            <a:r>
              <a:rPr lang="en-IN" sz="2200" dirty="0"/>
              <a:t> 1960</a:t>
            </a:r>
          </a:p>
        </p:txBody>
      </p:sp>
      <p:sp>
        <p:nvSpPr>
          <p:cNvPr id="4" name="Content Placeholder 3"/>
          <p:cNvSpPr>
            <a:spLocks noGrp="1"/>
          </p:cNvSpPr>
          <p:nvPr>
            <p:ph idx="13"/>
          </p:nvPr>
        </p:nvSpPr>
        <p:spPr>
          <a:xfrm>
            <a:off x="457200" y="1676400"/>
            <a:ext cx="8229600" cy="685801"/>
          </a:xfrm>
        </p:spPr>
        <p:txBody>
          <a:bodyPr>
            <a:noAutofit/>
          </a:bodyPr>
          <a:lstStyle/>
          <a:p>
            <a:pPr marL="0" indent="0">
              <a:buNone/>
            </a:pPr>
            <a:r>
              <a:rPr lang="el-GR" sz="1800" dirty="0"/>
              <a:t>Μετά το 1960, οι εξαγωγές και οι εισαγωγές έχουν </a:t>
            </a:r>
            <a:r>
              <a:rPr lang="el-GR" sz="1800" dirty="0" err="1"/>
              <a:t>υπερ</a:t>
            </a:r>
            <a:r>
              <a:rPr lang="el-GR" sz="1800" dirty="0"/>
              <a:t>-τριπλασιαστεί σε σχέση με το </a:t>
            </a:r>
            <a:r>
              <a:rPr lang="el-GR" sz="1800" dirty="0" smtClean="0"/>
              <a:t>ΑΕΠ. </a:t>
            </a:r>
            <a:r>
              <a:rPr lang="el-GR" sz="1800" dirty="0"/>
              <a:t>Οι Ηνωμένες Πολιτείες έχουν γίνει μια πολύ πιο ανοιχτή οικονομία.</a:t>
            </a:r>
            <a:endParaRPr lang="en-US" sz="1800" dirty="0"/>
          </a:p>
        </p:txBody>
      </p:sp>
      <p:sp>
        <p:nvSpPr>
          <p:cNvPr id="5" name="Content Placeholder 4"/>
          <p:cNvSpPr>
            <a:spLocks noGrp="1"/>
          </p:cNvSpPr>
          <p:nvPr>
            <p:ph sz="quarter" idx="14"/>
          </p:nvPr>
        </p:nvSpPr>
        <p:spPr>
          <a:xfrm>
            <a:off x="457200" y="5943600"/>
            <a:ext cx="8229600" cy="381000"/>
          </a:xfrm>
        </p:spPr>
        <p:txBody>
          <a:bodyPr/>
          <a:lstStyle/>
          <a:p>
            <a:pPr marL="0" indent="0">
              <a:buNone/>
            </a:pPr>
            <a:r>
              <a:rPr lang="en-IN" sz="1200" i="1" dirty="0"/>
              <a:t>Source: </a:t>
            </a:r>
            <a:r>
              <a:rPr lang="en-IN" sz="1200" dirty="0"/>
              <a:t>Series </a:t>
            </a:r>
            <a:r>
              <a:rPr lang="en-IN" sz="1200" spc="-200" dirty="0"/>
              <a:t>G D </a:t>
            </a:r>
            <a:r>
              <a:rPr lang="en-IN" sz="1200" dirty="0"/>
              <a:t>P, </a:t>
            </a:r>
            <a:r>
              <a:rPr lang="en-IN" sz="1200" spc="-200" dirty="0"/>
              <a:t>E X P G </a:t>
            </a:r>
            <a:r>
              <a:rPr lang="en-IN" sz="1200" dirty="0"/>
              <a:t>S, </a:t>
            </a:r>
            <a:r>
              <a:rPr lang="en-IN" sz="1200" spc="-200" dirty="0"/>
              <a:t>I M P G </a:t>
            </a:r>
            <a:r>
              <a:rPr lang="en-IN" sz="1200" dirty="0"/>
              <a:t>S. Federal Reserve Economic Data (</a:t>
            </a:r>
            <a:r>
              <a:rPr lang="en-IN" sz="1200" spc="-200" dirty="0"/>
              <a:t>F R E </a:t>
            </a:r>
            <a:r>
              <a:rPr lang="en-IN" sz="1200" dirty="0"/>
              <a:t>D) </a:t>
            </a:r>
            <a:r>
              <a:rPr lang="en-IN" sz="1200" dirty="0">
                <a:hlinkClick r:id="rId3" tooltip="https://research.stlouisfed.org/fred2/"/>
              </a:rPr>
              <a:t>https://research.stlouisfed.org/fred2/</a:t>
            </a:r>
            <a:r>
              <a:rPr lang="en-IN" sz="1200" dirty="0"/>
              <a:t>.</a:t>
            </a:r>
          </a:p>
        </p:txBody>
      </p:sp>
      <p:pic>
        <p:nvPicPr>
          <p:cNvPr id="2050" name="Picture 2"/>
          <p:cNvPicPr>
            <a:picLocks noChangeAspect="1" noChangeArrowheads="1"/>
          </p:cNvPicPr>
          <p:nvPr/>
        </p:nvPicPr>
        <p:blipFill>
          <a:blip r:embed="rId4" cstate="print"/>
          <a:srcRect/>
          <a:stretch>
            <a:fillRect/>
          </a:stretch>
        </p:blipFill>
        <p:spPr bwMode="auto">
          <a:xfrm>
            <a:off x="1349067" y="2362200"/>
            <a:ext cx="6347133" cy="3429000"/>
          </a:xfrm>
          <a:prstGeom prst="rect">
            <a:avLst/>
          </a:prstGeom>
          <a:noFill/>
          <a:ln w="9525">
            <a:noFill/>
            <a:miter lim="800000"/>
            <a:headEnd/>
            <a:tailEnd/>
          </a:ln>
        </p:spPr>
      </p:pic>
    </p:spTree>
    <p:extLst>
      <p:ext uri="{BB962C8B-B14F-4D97-AF65-F5344CB8AC3E}">
        <p14:creationId xmlns:p14="http://schemas.microsoft.com/office/powerpoint/2010/main" xmlns="" val="1976115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30887"/>
          </a:xfrm>
        </p:spPr>
        <p:txBody>
          <a:bodyPr wrap="square">
            <a:spAutoFit/>
          </a:bodyPr>
          <a:lstStyle/>
          <a:p>
            <a:r>
              <a:rPr lang="en-IN" sz="2800" dirty="0">
                <a:latin typeface="+mj-lt"/>
              </a:rPr>
              <a:t>17.1 </a:t>
            </a:r>
            <a:r>
              <a:rPr lang="el-GR" sz="2800" dirty="0">
                <a:latin typeface="+mj-lt"/>
              </a:rPr>
              <a:t>Άνοιγμα στις Αγορές Αγαθών </a:t>
            </a:r>
            <a:r>
              <a:rPr lang="en-IN" sz="2800" dirty="0">
                <a:latin typeface="+mj-lt"/>
              </a:rPr>
              <a:t>(2 </a:t>
            </a:r>
            <a:r>
              <a:rPr lang="el-GR" sz="2800" dirty="0">
                <a:latin typeface="+mj-lt"/>
              </a:rPr>
              <a:t>από</a:t>
            </a:r>
            <a:r>
              <a:rPr lang="en-IN" sz="2800" dirty="0">
                <a:latin typeface="+mj-lt"/>
              </a:rPr>
              <a:t> 11)</a:t>
            </a:r>
            <a:endParaRPr lang="en-US" sz="2800" dirty="0">
              <a:latin typeface="+mj-lt"/>
            </a:endParaRPr>
          </a:p>
        </p:txBody>
      </p:sp>
      <p:sp>
        <p:nvSpPr>
          <p:cNvPr id="3" name="Content Placeholder 2"/>
          <p:cNvSpPr>
            <a:spLocks noGrp="1"/>
          </p:cNvSpPr>
          <p:nvPr>
            <p:ph idx="1"/>
          </p:nvPr>
        </p:nvSpPr>
        <p:spPr>
          <a:xfrm>
            <a:off x="457200" y="1059120"/>
            <a:ext cx="8229600" cy="2369880"/>
          </a:xfrm>
        </p:spPr>
        <p:txBody>
          <a:bodyPr wrap="square">
            <a:noAutofit/>
          </a:bodyPr>
          <a:lstStyle/>
          <a:p>
            <a:pPr>
              <a:spcBef>
                <a:spcPts val="600"/>
              </a:spcBef>
            </a:pPr>
            <a:r>
              <a:rPr lang="el-GR" sz="2200" dirty="0">
                <a:ea typeface="ヒラギノ角ゴ Pro W3" pitchFamily="-84" charset="-128"/>
              </a:rPr>
              <a:t>Ο όγκος των συναλλαγών δεν είναι απαραίτητα καλό μέτρο του ανοίγματος.</a:t>
            </a:r>
          </a:p>
          <a:p>
            <a:pPr>
              <a:spcBef>
                <a:spcPts val="600"/>
              </a:spcBef>
            </a:pPr>
            <a:r>
              <a:rPr lang="el-GR" sz="2200" b="1" dirty="0">
                <a:ea typeface="ヒラギノ角ゴ Pro W3" pitchFamily="-84" charset="-128"/>
              </a:rPr>
              <a:t>Εμπορεύσιμα αγαθά</a:t>
            </a:r>
            <a:r>
              <a:rPr lang="el-GR" sz="2200" dirty="0">
                <a:ea typeface="ヒラギノ角ゴ Pro W3" pitchFamily="-84" charset="-128"/>
              </a:rPr>
              <a:t>: Αγαθά που ανταγωνίζονται τα ξένα αγαθά είτε σε εγχώριες είτε σε ξένες αγορές.</a:t>
            </a:r>
          </a:p>
          <a:p>
            <a:pPr>
              <a:spcBef>
                <a:spcPts val="600"/>
              </a:spcBef>
            </a:pPr>
            <a:r>
              <a:rPr lang="el-GR" sz="2200" dirty="0">
                <a:ea typeface="ヒラギノ角ゴ Pro W3" pitchFamily="-84" charset="-128"/>
              </a:rPr>
              <a:t>Τα εμπορεύσιμα αγαθά αντιπροσωπεύουν περίπου το 60% της συνολικής παραγωγής στις Ηνωμένες Πολιτείες σήμερα. </a:t>
            </a:r>
            <a:endParaRPr lang="en-US" sz="2200" dirty="0">
              <a:ea typeface="ヒラギノ角ゴ Pro W3" pitchFamily="-84" charset="-128"/>
            </a:endParaRPr>
          </a:p>
        </p:txBody>
      </p:sp>
    </p:spTree>
    <p:extLst>
      <p:ext uri="{BB962C8B-B14F-4D97-AF65-F5344CB8AC3E}">
        <p14:creationId xmlns:p14="http://schemas.microsoft.com/office/powerpoint/2010/main" xmlns="" val="1697782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65354"/>
          </a:xfrm>
        </p:spPr>
        <p:txBody>
          <a:bodyPr wrap="square">
            <a:noAutofit/>
          </a:bodyPr>
          <a:lstStyle/>
          <a:p>
            <a:r>
              <a:rPr lang="en-IN" sz="2800" dirty="0">
                <a:latin typeface="+mj-lt"/>
              </a:rPr>
              <a:t>17.1 </a:t>
            </a:r>
            <a:r>
              <a:rPr lang="el-GR" sz="2800" dirty="0">
                <a:latin typeface="+mj-lt"/>
              </a:rPr>
              <a:t>Άνοιγμα στις Αγορές Αγαθών </a:t>
            </a:r>
            <a:r>
              <a:rPr lang="en-IN" sz="2800" dirty="0">
                <a:latin typeface="+mj-lt"/>
              </a:rPr>
              <a:t>(3 </a:t>
            </a:r>
            <a:r>
              <a:rPr lang="el-GR" sz="2800" dirty="0">
                <a:latin typeface="+mj-lt"/>
              </a:rPr>
              <a:t>από</a:t>
            </a:r>
            <a:r>
              <a:rPr lang="en-IN" sz="2800" dirty="0">
                <a:latin typeface="+mj-lt"/>
              </a:rPr>
              <a:t> 11)</a:t>
            </a:r>
            <a:endParaRPr lang="en-US" sz="2800" dirty="0">
              <a:latin typeface="+mj-lt"/>
            </a:endParaRPr>
          </a:p>
        </p:txBody>
      </p:sp>
      <p:sp>
        <p:nvSpPr>
          <p:cNvPr id="3" name="Content Placeholder 2"/>
          <p:cNvSpPr>
            <a:spLocks noGrp="1"/>
          </p:cNvSpPr>
          <p:nvPr>
            <p:ph idx="1"/>
          </p:nvPr>
        </p:nvSpPr>
        <p:spPr>
          <a:xfrm>
            <a:off x="457200" y="2057400"/>
            <a:ext cx="8229600" cy="457200"/>
          </a:xfrm>
        </p:spPr>
        <p:txBody>
          <a:bodyPr wrap="square">
            <a:noAutofit/>
          </a:bodyPr>
          <a:lstStyle/>
          <a:p>
            <a:pPr>
              <a:buNone/>
            </a:pPr>
            <a:r>
              <a:rPr lang="el-GR" sz="1800" dirty="0">
                <a:ea typeface="ヒラギノ角ゴ Pro W3" pitchFamily="-84" charset="-128"/>
              </a:rPr>
              <a:t>Οι ΗΠΑ βρίσκονται στο κάτω άκρο της κλίμακας των λόγων εξαγωγών</a:t>
            </a:r>
            <a:r>
              <a:rPr lang="en-US" sz="1800" dirty="0">
                <a:ea typeface="ヒラギノ角ゴ Pro W3" pitchFamily="-84" charset="-128"/>
              </a:rPr>
              <a:t>.</a:t>
            </a:r>
          </a:p>
        </p:txBody>
      </p:sp>
      <p:sp>
        <p:nvSpPr>
          <p:cNvPr id="4" name="Content Placeholder 3"/>
          <p:cNvSpPr>
            <a:spLocks noGrp="1"/>
          </p:cNvSpPr>
          <p:nvPr>
            <p:ph idx="13"/>
          </p:nvPr>
        </p:nvSpPr>
        <p:spPr>
          <a:xfrm>
            <a:off x="447675" y="1014984"/>
            <a:ext cx="8229600" cy="737616"/>
          </a:xfrm>
        </p:spPr>
        <p:txBody>
          <a:bodyPr>
            <a:noAutofit/>
          </a:bodyPr>
          <a:lstStyle/>
          <a:p>
            <a:pPr marL="0" indent="0">
              <a:buNone/>
            </a:pPr>
            <a:r>
              <a:rPr lang="el-GR" sz="2200" b="1" dirty="0"/>
              <a:t>Πίνακας</a:t>
            </a:r>
            <a:r>
              <a:rPr lang="en-US" sz="2200" b="1" dirty="0"/>
              <a:t> 17.1 </a:t>
            </a:r>
            <a:r>
              <a:rPr lang="el-GR" sz="2200" dirty="0"/>
              <a:t>Λόγοι εξαγωγών προς ΑΕΠ για επιλεγμένες χώρες του ΟΟΣΑ</a:t>
            </a:r>
            <a:r>
              <a:rPr lang="en-US" sz="2200" dirty="0"/>
              <a:t>, 2017</a:t>
            </a:r>
          </a:p>
        </p:txBody>
      </p:sp>
      <p:sp>
        <p:nvSpPr>
          <p:cNvPr id="7" name="Content Placeholder 6"/>
          <p:cNvSpPr>
            <a:spLocks noGrp="1"/>
          </p:cNvSpPr>
          <p:nvPr>
            <p:ph sz="quarter" idx="14"/>
          </p:nvPr>
        </p:nvSpPr>
        <p:spPr>
          <a:xfrm>
            <a:off x="457200" y="5791200"/>
            <a:ext cx="8153400" cy="264405"/>
          </a:xfrm>
        </p:spPr>
        <p:txBody>
          <a:bodyPr/>
          <a:lstStyle/>
          <a:p>
            <a:pPr marL="0" indent="0">
              <a:buNone/>
            </a:pPr>
            <a:r>
              <a:rPr lang="el-GR" sz="1200" i="1" dirty="0" smtClean="0"/>
              <a:t>Πηγή</a:t>
            </a:r>
            <a:r>
              <a:rPr lang="en-US" sz="1200" i="1" dirty="0" smtClean="0"/>
              <a:t>: </a:t>
            </a:r>
            <a:r>
              <a:rPr lang="en-US" sz="1200" spc="-200" dirty="0"/>
              <a:t>I M </a:t>
            </a:r>
            <a:r>
              <a:rPr lang="en-US" sz="1200" dirty="0"/>
              <a:t>F, </a:t>
            </a:r>
            <a:r>
              <a:rPr lang="en-US" sz="1200" i="1" dirty="0"/>
              <a:t>World Economic Outlook.</a:t>
            </a:r>
            <a:endParaRPr lang="en-IN" sz="1200" dirty="0"/>
          </a:p>
        </p:txBody>
      </p:sp>
      <p:pic>
        <p:nvPicPr>
          <p:cNvPr id="3074" name="Picture 2"/>
          <p:cNvPicPr>
            <a:picLocks noChangeAspect="1" noChangeArrowheads="1"/>
          </p:cNvPicPr>
          <p:nvPr/>
        </p:nvPicPr>
        <p:blipFill>
          <a:blip r:embed="rId3" cstate="print"/>
          <a:srcRect/>
          <a:stretch>
            <a:fillRect/>
          </a:stretch>
        </p:blipFill>
        <p:spPr bwMode="auto">
          <a:xfrm>
            <a:off x="304800" y="2700565"/>
            <a:ext cx="8582025" cy="1871435"/>
          </a:xfrm>
          <a:prstGeom prst="rect">
            <a:avLst/>
          </a:prstGeom>
          <a:noFill/>
          <a:ln w="9525">
            <a:noFill/>
            <a:miter lim="800000"/>
            <a:headEnd/>
            <a:tailEnd/>
          </a:ln>
        </p:spPr>
      </p:pic>
    </p:spTree>
    <p:extLst>
      <p:ext uri="{BB962C8B-B14F-4D97-AF65-F5344CB8AC3E}">
        <p14:creationId xmlns:p14="http://schemas.microsoft.com/office/powerpoint/2010/main" xmlns="" val="1337230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47726"/>
          </a:xfrm>
        </p:spPr>
        <p:txBody>
          <a:bodyPr wrap="square">
            <a:noAutofit/>
          </a:bodyPr>
          <a:lstStyle/>
          <a:p>
            <a:r>
              <a:rPr lang="el-GR" sz="2800" dirty="0">
                <a:latin typeface="+mj-lt"/>
              </a:rPr>
              <a:t>ΠΛΑΙΣΙΟ ΕΠΙΚΕΝΤΡΩΣΗΣ</a:t>
            </a:r>
            <a:r>
              <a:rPr lang="en-IN" sz="2800" dirty="0">
                <a:latin typeface="+mj-lt"/>
              </a:rPr>
              <a:t>: </a:t>
            </a:r>
            <a:r>
              <a:rPr lang="el-GR" sz="2800" dirty="0">
                <a:latin typeface="+mj-lt"/>
              </a:rPr>
              <a:t>Μπορούν οι εξαγωγές να υπερβαίνουν το ΑΕΠ;</a:t>
            </a:r>
            <a:endParaRPr lang="en-US" sz="2800" dirty="0">
              <a:latin typeface="+mj-lt"/>
            </a:endParaRPr>
          </a:p>
        </p:txBody>
      </p:sp>
      <p:sp>
        <p:nvSpPr>
          <p:cNvPr id="3" name="Content Placeholder 2"/>
          <p:cNvSpPr>
            <a:spLocks noGrp="1"/>
          </p:cNvSpPr>
          <p:nvPr>
            <p:ph idx="1"/>
          </p:nvPr>
        </p:nvSpPr>
        <p:spPr>
          <a:xfrm>
            <a:off x="457200" y="1299389"/>
            <a:ext cx="8229600" cy="2739211"/>
          </a:xfrm>
        </p:spPr>
        <p:txBody>
          <a:bodyPr wrap="square">
            <a:noAutofit/>
          </a:bodyPr>
          <a:lstStyle/>
          <a:p>
            <a:pPr>
              <a:spcBef>
                <a:spcPts val="600"/>
              </a:spcBef>
            </a:pPr>
            <a:r>
              <a:rPr lang="el-GR" sz="2200" dirty="0">
                <a:ea typeface="ヒラギノ角ゴ Pro W3" pitchFamily="-84" charset="-128"/>
              </a:rPr>
              <a:t>Εφόσον μια χώρα δεν μπορεί να εξάγει περισσότερα από όσα παράγει, ο λόγος των εξαγωγών θα είναι πάντα μικρότερος από ένα; Όχι, οι εξαγωγές μπορεί να είναι μεγαλύτερες από το ΑΕΠ, επειδή οι εξαγωγές και οι εισαγωγές μπορεί να περιλαμβάνουν εξαγωγές και εισαγωγές ενδιάμεσων αγαθών. </a:t>
            </a:r>
          </a:p>
          <a:p>
            <a:pPr>
              <a:spcBef>
                <a:spcPts val="600"/>
              </a:spcBef>
            </a:pPr>
            <a:r>
              <a:rPr lang="el-GR" sz="2200" dirty="0">
                <a:ea typeface="ヒラギノ角ゴ Pro W3" pitchFamily="-84" charset="-128"/>
              </a:rPr>
              <a:t>Το 2017, ο λόγος των εξαγωγών προς το ΑΕΠ στη Σιγκαπούρη ήταν 173%!</a:t>
            </a:r>
            <a:r>
              <a:rPr lang="en-US" sz="2200" dirty="0">
                <a:ea typeface="ヒラギノ角ゴ Pro W3" pitchFamily="-84" charset="-128"/>
              </a:rPr>
              <a:t> </a:t>
            </a:r>
          </a:p>
        </p:txBody>
      </p:sp>
    </p:spTree>
    <p:extLst>
      <p:ext uri="{BB962C8B-B14F-4D97-AF65-F5344CB8AC3E}">
        <p14:creationId xmlns:p14="http://schemas.microsoft.com/office/powerpoint/2010/main" xmlns="" val="2382826825"/>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6153</TotalTime>
  <Words>4473</Words>
  <Application>Microsoft Office PowerPoint</Application>
  <PresentationFormat>Προβολή στην οθόνη (4:3)</PresentationFormat>
  <Paragraphs>214</Paragraphs>
  <Slides>31</Slides>
  <Notes>30</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508 Lecture</vt:lpstr>
      <vt:lpstr>Μακροοικονομική</vt:lpstr>
      <vt:lpstr>Σχεδιάγραμμα Κεφαλαίου 17</vt:lpstr>
      <vt:lpstr>Άνοιγμα στις Αγορές Αγαθών και Χρήματος  (1 από 2)</vt:lpstr>
      <vt:lpstr>Άνοιγμα στις Αγορές Αγαθών και Χρήματος  (2 από 2)</vt:lpstr>
      <vt:lpstr>Απεικόνιση 17.1 Ανάπτυξη σε Αναπτυγμένες και Αναδυόμενες Οικονομίες μετά το 2000</vt:lpstr>
      <vt:lpstr>17.1 Άνοιγμα στις Αγορές Αγαθών (1 από 11)</vt:lpstr>
      <vt:lpstr>17.1 Άνοιγμα στις Αγορές Αγαθών (2 από 11)</vt:lpstr>
      <vt:lpstr>17.1 Άνοιγμα στις Αγορές Αγαθών (3 από 11)</vt:lpstr>
      <vt:lpstr>ΠΛΑΙΣΙΟ ΕΠΙΚΕΝΤΡΩΣΗΣ: Μπορούν οι εξαγωγές να υπερβαίνουν το ΑΕΠ;</vt:lpstr>
      <vt:lpstr>17.1 Άνοιγμα στις Αγορές Αγαθών (4 από 11)</vt:lpstr>
      <vt:lpstr>17.1 Άνοιγμα στις Αγορές Αγαθών (5 από 11)</vt:lpstr>
      <vt:lpstr>17.1 Άνοιγμα στις Αγορές Αγαθών (6 από 11)</vt:lpstr>
      <vt:lpstr>17.1 Άνοιγμα στις Αγορές Αγαθών (7 από 11)</vt:lpstr>
      <vt:lpstr>17.1 Άνοιγμα στις Αγορές Αγαθών (8 από 11)</vt:lpstr>
      <vt:lpstr>17.1 Άνοιγμα στις Αγορές Αγαθών (9 από 11)</vt:lpstr>
      <vt:lpstr>17.1 Άνοιγμα στις Αγορές Αγαθών (10 από 11)</vt:lpstr>
      <vt:lpstr>17.1 Άνοιγμα στις Αγορές Αγαθών (11 από 11)</vt:lpstr>
      <vt:lpstr>17.2 Άνοιγμα στις Αγορές Χρήματος (1 από 10)</vt:lpstr>
      <vt:lpstr>17.2 Άνοιγμα στις Αγορές Χρήματος (2 από 10)</vt:lpstr>
      <vt:lpstr>17.2 Άνοιγμα στις Αγορές Χρήματος (3 από 10)</vt:lpstr>
      <vt:lpstr>17.2 Άνοιγμα στις Αγορές Χρήματος (4 από 10)</vt:lpstr>
      <vt:lpstr>17.2 Άνοιγμα στις Αγορές Χρήματος (5 από 10)</vt:lpstr>
      <vt:lpstr>ΠΛΑΙΣΙΟ ΕΠΙΚΕΝΤΡΩΣΗΣ: ΑΕΠ έναντι ΑΕθνΠ  Το παράδειγμα του Kuwait</vt:lpstr>
      <vt:lpstr>17.2 Άνοιγμα στις Αγορές Χρήματος (6 από 10)</vt:lpstr>
      <vt:lpstr>17.2 Άνοιγμα στις Αγορές Χρήματος (7 από 10)</vt:lpstr>
      <vt:lpstr>17.2 Άνοιγμα στις Αγορές Χρήματος (8 από 10)</vt:lpstr>
      <vt:lpstr>17.2 Άνοιγμα στις Αγορές Χρήματος (9 από 10)</vt:lpstr>
      <vt:lpstr>ΠΛΑΙΣΙΟ ΕΠΙΚΕΝΤΡΩΣΗΣ: Αγοράζοντας Βραζιλιάνικα Ομόλογα</vt:lpstr>
      <vt:lpstr>17.2 Άνοιγμα στις Αγορές Χρήματος (10 από 10)</vt:lpstr>
      <vt:lpstr>17.3 Συμπεράσματα και μια ματιά στο μέλλον</vt:lpstr>
      <vt:lpstr>Copyright</vt:lpstr>
    </vt:vector>
  </TitlesOfParts>
  <Company>Pearson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Macroeconomics, Eighth Edition, Chapter 17, Openness in Goods and Financial Markets</dc:title>
  <dc:subject>Economics</dc:subject>
  <dc:creator>Blanchard</dc:creator>
  <cp:keywords>Economics</cp:keywords>
  <cp:lastModifiedBy>VOTIS</cp:lastModifiedBy>
  <cp:revision>4989</cp:revision>
  <dcterms:created xsi:type="dcterms:W3CDTF">2014-07-14T20:04:21Z</dcterms:created>
  <dcterms:modified xsi:type="dcterms:W3CDTF">2022-05-21T11:26:01Z</dcterms:modified>
</cp:coreProperties>
</file>