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1241" r:id="rId2"/>
    <p:sldId id="1214" r:id="rId3"/>
    <p:sldId id="1220" r:id="rId4"/>
    <p:sldId id="1242" r:id="rId5"/>
    <p:sldId id="1243" r:id="rId6"/>
    <p:sldId id="1223" r:id="rId7"/>
    <p:sldId id="1224" r:id="rId8"/>
    <p:sldId id="1244" r:id="rId9"/>
    <p:sldId id="1226" r:id="rId10"/>
    <p:sldId id="1245" r:id="rId11"/>
    <p:sldId id="1228" r:id="rId12"/>
    <p:sldId id="1246" r:id="rId13"/>
    <p:sldId id="1230" r:id="rId14"/>
    <p:sldId id="1247" r:id="rId15"/>
    <p:sldId id="1240" r:id="rId16"/>
    <p:sldId id="1233" r:id="rId17"/>
    <p:sldId id="1231" r:id="rId18"/>
    <p:sldId id="1234" r:id="rId19"/>
    <p:sldId id="1235" r:id="rId20"/>
    <p:sldId id="116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userDrawn="1">
          <p15:clr>
            <a:srgbClr val="A4A3A4"/>
          </p15:clr>
        </p15:guide>
        <p15:guide id="3" orient="horz" pos="336">
          <p15:clr>
            <a:srgbClr val="A4A3A4"/>
          </p15:clr>
        </p15:guide>
        <p15:guide id="4" orient="horz" pos="3984">
          <p15:clr>
            <a:srgbClr val="A4A3A4"/>
          </p15:clr>
        </p15:guide>
        <p15:guide id="5" orient="horz" pos="720">
          <p15:clr>
            <a:srgbClr val="A4A3A4"/>
          </p15:clr>
        </p15:guide>
        <p15:guide id="6" orient="horz" pos="1056">
          <p15:clr>
            <a:srgbClr val="A4A3A4"/>
          </p15:clr>
        </p15:guide>
        <p15:guide id="7" orient="horz" pos="1392">
          <p15:clr>
            <a:srgbClr val="A4A3A4"/>
          </p15:clr>
        </p15:guide>
        <p15:guide id="8" pos="288">
          <p15:clr>
            <a:srgbClr val="A4A3A4"/>
          </p15:clr>
        </p15:guide>
        <p15:guide id="9" pos="5472">
          <p15:clr>
            <a:srgbClr val="A4A3A4"/>
          </p15:clr>
        </p15:guide>
        <p15:guide id="10" pos="96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273" autoAdjust="0"/>
    <p:restoredTop sz="86694" autoAdjust="0"/>
  </p:normalViewPr>
  <p:slideViewPr>
    <p:cSldViewPr>
      <p:cViewPr varScale="1">
        <p:scale>
          <a:sx n="80" d="100"/>
          <a:sy n="80" d="100"/>
        </p:scale>
        <p:origin x="-1470" y="-78"/>
      </p:cViewPr>
      <p:guideLst>
        <p:guide orient="horz" pos="2160"/>
        <p:guide orient="horz" pos="336"/>
        <p:guide orient="horz" pos="3984"/>
        <p:guide orient="horz" pos="720"/>
        <p:guide orient="horz" pos="1056"/>
        <p:guide orient="horz" pos="1392"/>
        <p:guide pos="2880"/>
        <p:guide pos="288"/>
        <p:guide pos="5472"/>
        <p:guide pos="960"/>
      </p:guideLst>
    </p:cSldViewPr>
  </p:slideViewPr>
  <p:outlineViewPr>
    <p:cViewPr>
      <p:scale>
        <a:sx n="33" d="100"/>
        <a:sy n="33" d="100"/>
      </p:scale>
      <p:origin x="0" y="593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80"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5/22/2022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Εάν αυτή η παρουσίαση του PowerPoint περιέχει μαθηματικές εξισώσεις, ίσως χρειαστεί να ελέγξετε ότι ο υπολογιστής σας έχει εγκατεστημένα τα ακόλουθα:</a:t>
            </a:r>
            <a:endParaRPr lang="en-US" dirty="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l-GR" dirty="0"/>
              <a:t>Πρόσθετο </a:t>
            </a:r>
            <a:r>
              <a:rPr lang="el-GR" dirty="0" err="1"/>
              <a:t>MathType</a:t>
            </a:r>
            <a:endParaRPr lang="en-US" dirty="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l-GR" dirty="0" err="1" smtClean="0"/>
              <a:t>Math</a:t>
            </a:r>
            <a:r>
              <a:rPr lang="el-GR" dirty="0" smtClean="0"/>
              <a:t> </a:t>
            </a:r>
            <a:r>
              <a:rPr lang="el-GR" dirty="0"/>
              <a:t>Player (διαθέσιμη δωρεάν έκδοση)</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l-GR" dirty="0"/>
              <a:t>NVDA </a:t>
            </a:r>
            <a:r>
              <a:rPr lang="el-GR" dirty="0" err="1"/>
              <a:t>Reader</a:t>
            </a:r>
            <a:r>
              <a:rPr lang="el-GR" dirty="0"/>
              <a:t> (διαθέσιμη δωρεάν έκδοση)</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 xmlns:p14="http://schemas.microsoft.com/office/powerpoint/2010/main" val="3793771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Αυτή η σύγκλιση των επιπέδων κατά κεφαλή προϊόντος μεταξύ των χωρών δεν αφορά μόνο αυτές τις τέσσερις χώρες που αναφέρονται στον Πίνακα 10.1. Επεκτείνεται σε ένα σύνολο χωρών του ΟΟΣΑ. Αυτό φαίνεται στο Σχήμα 10-2, όπου απεικονίζεται ο μέσος ετήσιος ρυθμός αύξησης της παραγωγής ανά άτομο από το 1950 έναντι του αρχικού επιπέδου παραγωγής ανά άτομο το 1950 για τις τρέχουσες χώρες του ΟΟΣΑ. Υπάρχει μια σαφής αρνητική σχέση μεταξύ του αρχικού επιπέδου κατά κεφαλή προϊόντος και του ρυθμού ανάπτυξης από το 1950: Οι χώρες που υστερούσαν το 1950 έχουν συνήθως αναπτυχθεί ταχύτερα.</a:t>
            </a:r>
          </a:p>
          <a:p>
            <a:endParaRPr lang="el-GR" sz="1200" b="0" i="0" u="none" strike="noStrike" kern="1200" baseline="0" dirty="0">
              <a:solidFill>
                <a:schemeClr val="tx1"/>
              </a:solidFill>
              <a:latin typeface="+mn-lt"/>
              <a:ea typeface="+mn-ea"/>
              <a:cs typeface="+mn-cs"/>
            </a:endParaRPr>
          </a:p>
          <a:p>
            <a:r>
              <a:rPr lang="el-GR" sz="1200" b="0" i="0" u="none" strike="noStrike" kern="1200" baseline="0" dirty="0">
                <a:solidFill>
                  <a:schemeClr val="tx1"/>
                </a:solidFill>
                <a:latin typeface="+mn-lt"/>
                <a:ea typeface="+mn-ea"/>
                <a:cs typeface="+mn-cs"/>
              </a:rPr>
              <a:t>Μεγάλη περιγραφή:</a:t>
            </a:r>
          </a:p>
          <a:p>
            <a:r>
              <a:rPr lang="el-GR" sz="1200" b="0" i="0" u="none" strike="noStrike" kern="1200" baseline="0" dirty="0">
                <a:solidFill>
                  <a:schemeClr val="tx1"/>
                </a:solidFill>
                <a:latin typeface="+mn-lt"/>
                <a:ea typeface="+mn-ea"/>
                <a:cs typeface="+mn-cs"/>
              </a:rPr>
              <a:t>Ο κατακόρυφος άξονας φέρει την ένδειξη «Ετήσιος ρυθμός αύξησης ΑΕΠ κατά κεφαλή, 1950 έως 2017 (ποσοστό)» και κυμαίνεται από 1 έως 5 σε προσαυξήσεις 0,5. Ο οριζόντιος άξονας φέρει την ένδειξη «ΑΕΠ κατά κεφαλή το 1950 </a:t>
            </a:r>
            <a:r>
              <a:rPr lang="el-GR" sz="1200" b="0" i="0" u="none" strike="noStrike" kern="1200" baseline="0" dirty="0" smtClean="0">
                <a:solidFill>
                  <a:schemeClr val="tx1"/>
                </a:solidFill>
                <a:latin typeface="+mn-lt"/>
                <a:ea typeface="+mn-ea"/>
                <a:cs typeface="+mn-cs"/>
              </a:rPr>
              <a:t>(σε δολάρια </a:t>
            </a:r>
            <a:r>
              <a:rPr lang="el-GR" sz="1200" b="0" i="0" u="none" strike="noStrike" kern="1200" baseline="0" dirty="0">
                <a:solidFill>
                  <a:schemeClr val="tx1"/>
                </a:solidFill>
                <a:latin typeface="+mn-lt"/>
                <a:ea typeface="+mn-ea"/>
                <a:cs typeface="+mn-cs"/>
              </a:rPr>
              <a:t>2005)» και κυμαίνεται από 0 δολάρια έως 16.000 δολάρια σε προσαυξήσεις των 2.000 δολαρίων. Το εκτιμώμενο ποσοστό του ετήσιου ρυθμού αύξησης ΑΕΠ κατά κεφαλή από το 1950 και ΑΕΠ κατά κεφαλή το 1950, των χωρών </a:t>
            </a:r>
            <a:r>
              <a:rPr lang="el-GR" sz="1200" b="0" i="0" u="none" strike="noStrike" kern="1200" baseline="0" dirty="0" smtClean="0">
                <a:solidFill>
                  <a:schemeClr val="tx1"/>
                </a:solidFill>
                <a:latin typeface="+mn-lt"/>
                <a:ea typeface="+mn-ea"/>
                <a:cs typeface="+mn-cs"/>
              </a:rPr>
              <a:t>του </a:t>
            </a:r>
            <a:r>
              <a:rPr lang="el-GR" sz="1200" b="0" i="0" u="none" strike="noStrike" kern="1200" baseline="0" dirty="0">
                <a:solidFill>
                  <a:schemeClr val="tx1"/>
                </a:solidFill>
                <a:latin typeface="+mn-lt"/>
                <a:ea typeface="+mn-ea"/>
                <a:cs typeface="+mn-cs"/>
              </a:rPr>
              <a:t>ΟΟΣΑ έχει ως εξής:</a:t>
            </a:r>
          </a:p>
          <a:p>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Ιαπωνία</a:t>
            </a:r>
            <a:r>
              <a:rPr lang="el-GR" sz="1200" b="0" i="0" u="none" strike="noStrike" kern="1200" baseline="0" dirty="0">
                <a:solidFill>
                  <a:schemeClr val="tx1"/>
                </a:solidFill>
                <a:latin typeface="+mn-lt"/>
                <a:ea typeface="+mn-ea"/>
                <a:cs typeface="+mn-cs"/>
              </a:rPr>
              <a:t>: </a:t>
            </a:r>
          </a:p>
          <a:p>
            <a:r>
              <a:rPr lang="el-GR" sz="1200" b="0" i="0" u="none" strike="noStrike" kern="1200" baseline="0" dirty="0">
                <a:solidFill>
                  <a:schemeClr val="tx1"/>
                </a:solidFill>
                <a:latin typeface="+mn-lt"/>
                <a:ea typeface="+mn-ea"/>
                <a:cs typeface="+mn-cs"/>
              </a:rPr>
              <a:t>ΑΕΠ κατά κεφαλή από το 1950, 4,15 τοις εκατό. </a:t>
            </a:r>
          </a:p>
          <a:p>
            <a:r>
              <a:rPr lang="el-GR" sz="1200" b="0" i="0" u="none" strike="noStrike" kern="1200" baseline="0" dirty="0">
                <a:solidFill>
                  <a:schemeClr val="tx1"/>
                </a:solidFill>
                <a:latin typeface="+mn-lt"/>
                <a:ea typeface="+mn-ea"/>
                <a:cs typeface="+mn-cs"/>
              </a:rPr>
              <a:t>ΑΕΠ κατά κεφαλή το 1950, 2.700 δολάρια.</a:t>
            </a:r>
          </a:p>
          <a:p>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Πορτογαλία</a:t>
            </a:r>
            <a:r>
              <a:rPr lang="el-GR" sz="1200" b="0" i="0" u="none" strike="noStrike" kern="1200" baseline="0" dirty="0">
                <a:solidFill>
                  <a:schemeClr val="tx1"/>
                </a:solidFill>
                <a:latin typeface="+mn-lt"/>
                <a:ea typeface="+mn-ea"/>
                <a:cs typeface="+mn-cs"/>
              </a:rPr>
              <a:t>: </a:t>
            </a:r>
          </a:p>
          <a:p>
            <a:r>
              <a:rPr lang="el-GR" sz="1200" b="0" i="0" u="none" strike="noStrike" kern="1200" baseline="0" dirty="0">
                <a:solidFill>
                  <a:schemeClr val="tx1"/>
                </a:solidFill>
                <a:latin typeface="+mn-lt"/>
                <a:ea typeface="+mn-ea"/>
                <a:cs typeface="+mn-cs"/>
              </a:rPr>
              <a:t>ΑΕΠ κατά κεφαλή από το 1950, 3,7 τοις εκατό. </a:t>
            </a:r>
          </a:p>
          <a:p>
            <a:r>
              <a:rPr lang="el-GR" sz="1200" b="0" i="0" u="none" strike="noStrike" kern="1200" baseline="0" dirty="0">
                <a:solidFill>
                  <a:schemeClr val="tx1"/>
                </a:solidFill>
                <a:latin typeface="+mn-lt"/>
                <a:ea typeface="+mn-ea"/>
                <a:cs typeface="+mn-cs"/>
              </a:rPr>
              <a:t>ΑΕΠ κατά κεφαλή το 1950, 2.800 δολάρια.</a:t>
            </a:r>
          </a:p>
          <a:p>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Τουρκία</a:t>
            </a:r>
            <a:r>
              <a:rPr lang="el-GR" sz="1200" b="0" i="0" u="none" strike="noStrike" kern="1200" baseline="0" dirty="0">
                <a:solidFill>
                  <a:schemeClr val="tx1"/>
                </a:solidFill>
                <a:latin typeface="+mn-lt"/>
                <a:ea typeface="+mn-ea"/>
                <a:cs typeface="+mn-cs"/>
              </a:rPr>
              <a:t>:</a:t>
            </a:r>
          </a:p>
          <a:p>
            <a:r>
              <a:rPr lang="el-GR" sz="1200" b="0" i="0" u="none" strike="noStrike" kern="1200" baseline="0" dirty="0">
                <a:solidFill>
                  <a:schemeClr val="tx1"/>
                </a:solidFill>
                <a:latin typeface="+mn-lt"/>
                <a:ea typeface="+mn-ea"/>
                <a:cs typeface="+mn-cs"/>
              </a:rPr>
              <a:t>ΑΕΠ κατά κεφαλή από το 1950, 3,9 τοις εκατό. </a:t>
            </a:r>
          </a:p>
          <a:p>
            <a:r>
              <a:rPr lang="el-GR" sz="1200" b="0" i="0" u="none" strike="noStrike" kern="1200" baseline="0" dirty="0">
                <a:solidFill>
                  <a:schemeClr val="tx1"/>
                </a:solidFill>
                <a:latin typeface="+mn-lt"/>
                <a:ea typeface="+mn-ea"/>
                <a:cs typeface="+mn-cs"/>
              </a:rPr>
              <a:t>ΑΕΠ κατά κεφαλή το 1950, 3.100 δολάρια.</a:t>
            </a:r>
          </a:p>
          <a:p>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Ισπανία</a:t>
            </a:r>
            <a:r>
              <a:rPr lang="el-GR" sz="1200" b="0" i="0" u="none" strike="noStrike" kern="1200" baseline="0" dirty="0">
                <a:solidFill>
                  <a:schemeClr val="tx1"/>
                </a:solidFill>
                <a:latin typeface="+mn-lt"/>
                <a:ea typeface="+mn-ea"/>
                <a:cs typeface="+mn-cs"/>
              </a:rPr>
              <a:t>: </a:t>
            </a:r>
          </a:p>
          <a:p>
            <a:r>
              <a:rPr lang="el-GR" sz="1200" b="0" i="0" u="none" strike="noStrike" kern="1200" baseline="0" dirty="0">
                <a:solidFill>
                  <a:schemeClr val="tx1"/>
                </a:solidFill>
                <a:latin typeface="+mn-lt"/>
                <a:ea typeface="+mn-ea"/>
                <a:cs typeface="+mn-cs"/>
              </a:rPr>
              <a:t>ΑΕΠ κατά κεφαλή από το 1950, 3,57 τοις εκατό. </a:t>
            </a:r>
          </a:p>
          <a:p>
            <a:r>
              <a:rPr lang="el-GR" sz="1200" b="0" i="0" u="none" strike="noStrike" kern="1200" baseline="0" dirty="0">
                <a:solidFill>
                  <a:schemeClr val="tx1"/>
                </a:solidFill>
                <a:latin typeface="+mn-lt"/>
                <a:ea typeface="+mn-ea"/>
                <a:cs typeface="+mn-cs"/>
              </a:rPr>
              <a:t>ΑΕΠ κατά κεφαλή το 1950, 3.500 δολάρια.</a:t>
            </a:r>
          </a:p>
          <a:p>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Γερμανία</a:t>
            </a:r>
            <a:r>
              <a:rPr lang="el-GR" sz="1200" b="0" i="0" u="none" strike="noStrike" kern="1200" baseline="0" dirty="0">
                <a:solidFill>
                  <a:schemeClr val="tx1"/>
                </a:solidFill>
                <a:latin typeface="+mn-lt"/>
                <a:ea typeface="+mn-ea"/>
                <a:cs typeface="+mn-cs"/>
              </a:rPr>
              <a:t>: </a:t>
            </a:r>
          </a:p>
          <a:p>
            <a:r>
              <a:rPr lang="el-GR" sz="1200" b="0" i="0" u="none" strike="noStrike" kern="1200" baseline="0" dirty="0">
                <a:solidFill>
                  <a:schemeClr val="tx1"/>
                </a:solidFill>
                <a:latin typeface="+mn-lt"/>
                <a:ea typeface="+mn-ea"/>
                <a:cs typeface="+mn-cs"/>
              </a:rPr>
              <a:t>ΑΕΠ κατά κεφαλή από το 1950, 3,6 τοις εκατό. </a:t>
            </a:r>
          </a:p>
          <a:p>
            <a:r>
              <a:rPr lang="el-GR" sz="1200" b="0" i="0" u="none" strike="noStrike" kern="1200" baseline="0" dirty="0">
                <a:solidFill>
                  <a:schemeClr val="tx1"/>
                </a:solidFill>
                <a:latin typeface="+mn-lt"/>
                <a:ea typeface="+mn-ea"/>
                <a:cs typeface="+mn-cs"/>
              </a:rPr>
              <a:t>ΑΕΠ κατά κεφαλή το 1950, 4.700 δολάρια.</a:t>
            </a:r>
          </a:p>
          <a:p>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Ιταλία</a:t>
            </a:r>
            <a:r>
              <a:rPr lang="el-GR" sz="1200" b="0" i="0" u="none" strike="noStrike" kern="1200" baseline="0" dirty="0">
                <a:solidFill>
                  <a:schemeClr val="tx1"/>
                </a:solidFill>
                <a:latin typeface="+mn-lt"/>
                <a:ea typeface="+mn-ea"/>
                <a:cs typeface="+mn-cs"/>
              </a:rPr>
              <a:t>: </a:t>
            </a:r>
          </a:p>
          <a:p>
            <a:r>
              <a:rPr lang="el-GR" sz="1200" b="0" i="0" u="none" strike="noStrike" kern="1200" baseline="0" dirty="0">
                <a:solidFill>
                  <a:schemeClr val="tx1"/>
                </a:solidFill>
                <a:latin typeface="+mn-lt"/>
                <a:ea typeface="+mn-ea"/>
                <a:cs typeface="+mn-cs"/>
              </a:rPr>
              <a:t>ΑΕΠ κατά κεφαλή από το 1950, 3,85 τοις εκατό. </a:t>
            </a:r>
          </a:p>
          <a:p>
            <a:r>
              <a:rPr lang="el-GR" sz="1200" b="0" i="0" u="none" strike="noStrike" kern="1200" baseline="0" dirty="0">
                <a:solidFill>
                  <a:schemeClr val="tx1"/>
                </a:solidFill>
                <a:latin typeface="+mn-lt"/>
                <a:ea typeface="+mn-ea"/>
                <a:cs typeface="+mn-cs"/>
              </a:rPr>
              <a:t>ΑΕΠ κατά κεφαλή το 1950, 4.400 δολάρια.</a:t>
            </a:r>
          </a:p>
          <a:p>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Μεξικό</a:t>
            </a:r>
            <a:r>
              <a:rPr lang="el-GR" sz="1200" b="0" i="0" u="none" strike="noStrike" kern="1200" baseline="0" dirty="0">
                <a:solidFill>
                  <a:schemeClr val="tx1"/>
                </a:solidFill>
                <a:latin typeface="+mn-lt"/>
                <a:ea typeface="+mn-ea"/>
                <a:cs typeface="+mn-cs"/>
              </a:rPr>
              <a:t>: </a:t>
            </a:r>
          </a:p>
          <a:p>
            <a:r>
              <a:rPr lang="el-GR" sz="1200" b="0" i="0" u="none" strike="noStrike" kern="1200" baseline="0" dirty="0">
                <a:solidFill>
                  <a:schemeClr val="tx1"/>
                </a:solidFill>
                <a:latin typeface="+mn-lt"/>
                <a:ea typeface="+mn-ea"/>
                <a:cs typeface="+mn-cs"/>
              </a:rPr>
              <a:t>ΑΕΠ κατά κεφαλή από το 1950, 2 τοις εκατό. </a:t>
            </a:r>
          </a:p>
          <a:p>
            <a:r>
              <a:rPr lang="el-GR" sz="1200" b="0" i="0" u="none" strike="noStrike" kern="1200" baseline="0" dirty="0">
                <a:solidFill>
                  <a:schemeClr val="tx1"/>
                </a:solidFill>
                <a:latin typeface="+mn-lt"/>
                <a:ea typeface="+mn-ea"/>
                <a:cs typeface="+mn-cs"/>
              </a:rPr>
              <a:t>ΑΕΠ κατά κεφαλή το 1950, 4.500 δολάρια.</a:t>
            </a:r>
          </a:p>
          <a:p>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Ισλανδία</a:t>
            </a:r>
            <a:r>
              <a:rPr lang="el-GR" sz="1200" b="0" i="0" u="none" strike="noStrike" kern="1200" baseline="0" dirty="0">
                <a:solidFill>
                  <a:schemeClr val="tx1"/>
                </a:solidFill>
                <a:latin typeface="+mn-lt"/>
                <a:ea typeface="+mn-ea"/>
                <a:cs typeface="+mn-cs"/>
              </a:rPr>
              <a:t>: </a:t>
            </a:r>
          </a:p>
          <a:p>
            <a:r>
              <a:rPr lang="el-GR" sz="1200" b="0" i="0" u="none" strike="noStrike" kern="1200" baseline="0" dirty="0">
                <a:solidFill>
                  <a:schemeClr val="tx1"/>
                </a:solidFill>
                <a:latin typeface="+mn-lt"/>
                <a:ea typeface="+mn-ea"/>
                <a:cs typeface="+mn-cs"/>
              </a:rPr>
              <a:t>ΑΕΠ κατά κεφαλή από το 1950, 3,56 τοις εκατό. </a:t>
            </a:r>
          </a:p>
          <a:p>
            <a:r>
              <a:rPr lang="el-GR" sz="1200" b="0" i="0" u="none" strike="noStrike" kern="1200" baseline="0" dirty="0">
                <a:solidFill>
                  <a:schemeClr val="tx1"/>
                </a:solidFill>
                <a:latin typeface="+mn-lt"/>
                <a:ea typeface="+mn-ea"/>
                <a:cs typeface="+mn-cs"/>
              </a:rPr>
              <a:t>ΑΕΠ κατά κεφαλή το 1950, 5.100 δολάρια.</a:t>
            </a:r>
          </a:p>
          <a:p>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Αυστρία</a:t>
            </a:r>
            <a:r>
              <a:rPr lang="el-GR" sz="1200" b="0" i="0" u="none" strike="noStrike" kern="1200" baseline="0" dirty="0">
                <a:solidFill>
                  <a:schemeClr val="tx1"/>
                </a:solidFill>
                <a:latin typeface="+mn-lt"/>
                <a:ea typeface="+mn-ea"/>
                <a:cs typeface="+mn-cs"/>
              </a:rPr>
              <a:t>: </a:t>
            </a:r>
          </a:p>
          <a:p>
            <a:r>
              <a:rPr lang="el-GR" sz="1200" b="0" i="0" u="none" strike="noStrike" kern="1200" baseline="0" dirty="0">
                <a:solidFill>
                  <a:schemeClr val="tx1"/>
                </a:solidFill>
                <a:latin typeface="+mn-lt"/>
                <a:ea typeface="+mn-ea"/>
                <a:cs typeface="+mn-cs"/>
              </a:rPr>
              <a:t>ΑΕΠ κατά κεφαλή από το 1950, 3,5 τοις εκατό. </a:t>
            </a:r>
          </a:p>
          <a:p>
            <a:r>
              <a:rPr lang="el-GR" sz="1200" b="0" i="0" u="none" strike="noStrike" kern="1200" baseline="0" dirty="0">
                <a:solidFill>
                  <a:schemeClr val="tx1"/>
                </a:solidFill>
                <a:latin typeface="+mn-lt"/>
                <a:ea typeface="+mn-ea"/>
                <a:cs typeface="+mn-cs"/>
              </a:rPr>
              <a:t>ΑΕΠ κατά κεφαλή το 1950, 5.200 δολάρια.</a:t>
            </a:r>
          </a:p>
          <a:p>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Φινλανδία</a:t>
            </a:r>
            <a:r>
              <a:rPr lang="el-GR" sz="1200" b="0" i="0" u="none" strike="noStrike" kern="1200" baseline="0" dirty="0">
                <a:solidFill>
                  <a:schemeClr val="tx1"/>
                </a:solidFill>
                <a:latin typeface="+mn-lt"/>
                <a:ea typeface="+mn-ea"/>
                <a:cs typeface="+mn-cs"/>
              </a:rPr>
              <a:t>: </a:t>
            </a:r>
          </a:p>
          <a:p>
            <a:r>
              <a:rPr lang="el-GR" sz="1200" b="0" i="0" u="none" strike="noStrike" kern="1200" baseline="0" dirty="0">
                <a:solidFill>
                  <a:schemeClr val="tx1"/>
                </a:solidFill>
                <a:latin typeface="+mn-lt"/>
                <a:ea typeface="+mn-ea"/>
                <a:cs typeface="+mn-cs"/>
              </a:rPr>
              <a:t>ΑΕΠ κατά κεφαλή από το 1950, 3,03 τοις εκατό. </a:t>
            </a:r>
          </a:p>
          <a:p>
            <a:r>
              <a:rPr lang="el-GR" sz="1200" b="0" i="0" u="none" strike="noStrike" kern="1200" baseline="0" dirty="0">
                <a:solidFill>
                  <a:schemeClr val="tx1"/>
                </a:solidFill>
                <a:latin typeface="+mn-lt"/>
                <a:ea typeface="+mn-ea"/>
                <a:cs typeface="+mn-cs"/>
              </a:rPr>
              <a:t>ΑΕΠ κατά κεφαλή το 1950, 5.950 δολάρια.</a:t>
            </a:r>
          </a:p>
          <a:p>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Γαλλία</a:t>
            </a:r>
            <a:r>
              <a:rPr lang="el-GR" sz="1200" b="0" i="0" u="none" strike="noStrike" kern="1200" baseline="0" dirty="0">
                <a:solidFill>
                  <a:schemeClr val="tx1"/>
                </a:solidFill>
                <a:latin typeface="+mn-lt"/>
                <a:ea typeface="+mn-ea"/>
                <a:cs typeface="+mn-cs"/>
              </a:rPr>
              <a:t>:</a:t>
            </a:r>
          </a:p>
          <a:p>
            <a:r>
              <a:rPr lang="el-GR" sz="1200" b="0" i="0" u="none" strike="noStrike" kern="1200" baseline="0" dirty="0">
                <a:solidFill>
                  <a:schemeClr val="tx1"/>
                </a:solidFill>
                <a:latin typeface="+mn-lt"/>
                <a:ea typeface="+mn-ea"/>
                <a:cs typeface="+mn-cs"/>
              </a:rPr>
              <a:t>ΑΕΠ κατά κεφαλή από το 1950, 2,7 τοις εκατό. </a:t>
            </a:r>
          </a:p>
          <a:p>
            <a:r>
              <a:rPr lang="el-GR" sz="1200" b="0" i="0" u="none" strike="noStrike" kern="1200" baseline="0" dirty="0">
                <a:solidFill>
                  <a:schemeClr val="tx1"/>
                </a:solidFill>
                <a:latin typeface="+mn-lt"/>
                <a:ea typeface="+mn-ea"/>
                <a:cs typeface="+mn-cs"/>
              </a:rPr>
              <a:t>ΑΕΠ κατά κεφαλή το 1950, 7.100 δολάρια.</a:t>
            </a:r>
          </a:p>
          <a:p>
            <a:r>
              <a:rPr lang="el-GR" sz="1200" b="0" i="0" u="none" strike="noStrike" kern="1200" baseline="0" dirty="0">
                <a:solidFill>
                  <a:schemeClr val="tx1"/>
                </a:solidFill>
                <a:latin typeface="+mn-lt"/>
                <a:ea typeface="+mn-ea"/>
                <a:cs typeface="+mn-cs"/>
              </a:rPr>
              <a:t>ΑΕΠ κατά κεφαλή από το 1950, 2,65 τοις εκατό. </a:t>
            </a:r>
          </a:p>
          <a:p>
            <a:r>
              <a:rPr lang="el-GR" sz="1200" b="0" i="0" u="none" strike="noStrike" kern="1200" baseline="0" dirty="0">
                <a:solidFill>
                  <a:schemeClr val="tx1"/>
                </a:solidFill>
                <a:latin typeface="+mn-lt"/>
                <a:ea typeface="+mn-ea"/>
                <a:cs typeface="+mn-cs"/>
              </a:rPr>
              <a:t>ΑΕΠ κατά κεφαλή το 1950, 6.300 δολάρια.</a:t>
            </a:r>
          </a:p>
          <a:p>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Κάτω </a:t>
            </a:r>
            <a:r>
              <a:rPr lang="el-GR" sz="1200" b="0" i="0" u="none" strike="noStrike" kern="1200" baseline="0" dirty="0">
                <a:solidFill>
                  <a:schemeClr val="tx1"/>
                </a:solidFill>
                <a:latin typeface="+mn-lt"/>
                <a:ea typeface="+mn-ea"/>
                <a:cs typeface="+mn-cs"/>
              </a:rPr>
              <a:t>Χώρες: </a:t>
            </a:r>
          </a:p>
          <a:p>
            <a:r>
              <a:rPr lang="el-GR" sz="1200" b="0" i="0" u="none" strike="noStrike" kern="1200" baseline="0" dirty="0">
                <a:solidFill>
                  <a:schemeClr val="tx1"/>
                </a:solidFill>
                <a:latin typeface="+mn-lt"/>
                <a:ea typeface="+mn-ea"/>
                <a:cs typeface="+mn-cs"/>
              </a:rPr>
              <a:t>ΑΕΠ κατά κεφαλή από το 1950, 2,9 τοις εκατό. </a:t>
            </a:r>
          </a:p>
          <a:p>
            <a:r>
              <a:rPr lang="el-GR" sz="1200" b="0" i="0" u="none" strike="noStrike" kern="1200" baseline="0" dirty="0">
                <a:solidFill>
                  <a:schemeClr val="tx1"/>
                </a:solidFill>
                <a:latin typeface="+mn-lt"/>
                <a:ea typeface="+mn-ea"/>
                <a:cs typeface="+mn-cs"/>
              </a:rPr>
              <a:t>ΑΕΠ κατά κεφαλή το 1950, 7.500 δολάρια.</a:t>
            </a:r>
          </a:p>
          <a:p>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Πολωνία</a:t>
            </a:r>
            <a:r>
              <a:rPr lang="el-GR" sz="1200" b="0" i="0" u="none" strike="noStrike" kern="1200" baseline="0" dirty="0">
                <a:solidFill>
                  <a:schemeClr val="tx1"/>
                </a:solidFill>
                <a:latin typeface="+mn-lt"/>
                <a:ea typeface="+mn-ea"/>
                <a:cs typeface="+mn-cs"/>
              </a:rPr>
              <a:t>:</a:t>
            </a:r>
          </a:p>
          <a:p>
            <a:r>
              <a:rPr lang="el-GR" sz="1200" b="0" i="0" u="none" strike="noStrike" kern="1200" baseline="0" dirty="0">
                <a:solidFill>
                  <a:schemeClr val="tx1"/>
                </a:solidFill>
                <a:latin typeface="+mn-lt"/>
                <a:ea typeface="+mn-ea"/>
                <a:cs typeface="+mn-cs"/>
              </a:rPr>
              <a:t>ΑΕΠ κατά κεφαλή από το 1950, 3,15 τοις εκατό. </a:t>
            </a:r>
          </a:p>
          <a:p>
            <a:r>
              <a:rPr lang="el-GR" sz="1200" b="0" i="0" u="none" strike="noStrike" kern="1200" baseline="0" dirty="0">
                <a:solidFill>
                  <a:schemeClr val="tx1"/>
                </a:solidFill>
                <a:latin typeface="+mn-lt"/>
                <a:ea typeface="+mn-ea"/>
                <a:cs typeface="+mn-cs"/>
              </a:rPr>
              <a:t>ΑΕΠ κατά κεφαλή το 1950, 6.900 δολάρια.</a:t>
            </a:r>
          </a:p>
          <a:p>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Βέλγιο</a:t>
            </a:r>
            <a:r>
              <a:rPr lang="el-GR" sz="1200" b="0" i="0" u="none" strike="noStrike" kern="1200" baseline="0" dirty="0">
                <a:solidFill>
                  <a:schemeClr val="tx1"/>
                </a:solidFill>
                <a:latin typeface="+mn-lt"/>
                <a:ea typeface="+mn-ea"/>
                <a:cs typeface="+mn-cs"/>
              </a:rPr>
              <a:t>:</a:t>
            </a:r>
          </a:p>
          <a:p>
            <a:r>
              <a:rPr lang="el-GR" sz="1200" b="0" i="0" u="none" strike="noStrike" kern="1200" baseline="0" dirty="0">
                <a:solidFill>
                  <a:schemeClr val="tx1"/>
                </a:solidFill>
                <a:latin typeface="+mn-lt"/>
                <a:ea typeface="+mn-ea"/>
                <a:cs typeface="+mn-cs"/>
              </a:rPr>
              <a:t>ΑΕΠ κατά κεφαλή από το 1950, 2,65 τοις εκατό. </a:t>
            </a:r>
          </a:p>
          <a:p>
            <a:r>
              <a:rPr lang="el-GR" sz="1200" b="0" i="0" u="none" strike="noStrike" kern="1200" baseline="0" dirty="0">
                <a:solidFill>
                  <a:schemeClr val="tx1"/>
                </a:solidFill>
                <a:latin typeface="+mn-lt"/>
                <a:ea typeface="+mn-ea"/>
                <a:cs typeface="+mn-cs"/>
              </a:rPr>
              <a:t>ΑΕΠ κατά κεφαλή το 1950, 8.100 δολάρια.</a:t>
            </a:r>
          </a:p>
          <a:p>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Ισλανδία</a:t>
            </a:r>
            <a:r>
              <a:rPr lang="el-GR" sz="1200" b="0" i="0" u="none" strike="noStrike" kern="1200" baseline="0" dirty="0">
                <a:solidFill>
                  <a:schemeClr val="tx1"/>
                </a:solidFill>
                <a:latin typeface="+mn-lt"/>
                <a:ea typeface="+mn-ea"/>
                <a:cs typeface="+mn-cs"/>
              </a:rPr>
              <a:t>: </a:t>
            </a:r>
          </a:p>
          <a:p>
            <a:r>
              <a:rPr lang="el-GR" sz="1200" b="0" i="0" u="none" strike="noStrike" kern="1200" baseline="0" dirty="0">
                <a:solidFill>
                  <a:schemeClr val="tx1"/>
                </a:solidFill>
                <a:latin typeface="+mn-lt"/>
                <a:ea typeface="+mn-ea"/>
                <a:cs typeface="+mn-cs"/>
              </a:rPr>
              <a:t>ΑΕΠ κατά κεφαλή από το 1950, 2,6 τοις εκατό. </a:t>
            </a:r>
          </a:p>
          <a:p>
            <a:r>
              <a:rPr lang="el-GR" sz="1200" b="0" i="0" u="none" strike="noStrike" kern="1200" baseline="0" dirty="0">
                <a:solidFill>
                  <a:schemeClr val="tx1"/>
                </a:solidFill>
                <a:latin typeface="+mn-lt"/>
                <a:ea typeface="+mn-ea"/>
                <a:cs typeface="+mn-cs"/>
              </a:rPr>
              <a:t>ΑΕΠ κατά κεφαλή το 1950, 8.400 δολάρια.</a:t>
            </a:r>
          </a:p>
          <a:p>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Ηνωμένο </a:t>
            </a:r>
            <a:r>
              <a:rPr lang="el-GR" sz="1200" b="0" i="0" u="none" strike="noStrike" kern="1200" baseline="0" dirty="0">
                <a:solidFill>
                  <a:schemeClr val="tx1"/>
                </a:solidFill>
                <a:latin typeface="+mn-lt"/>
                <a:ea typeface="+mn-ea"/>
                <a:cs typeface="+mn-cs"/>
              </a:rPr>
              <a:t>Βασίλειο: </a:t>
            </a:r>
          </a:p>
          <a:p>
            <a:r>
              <a:rPr lang="el-GR" sz="1200" b="0" i="0" u="none" strike="noStrike" kern="1200" baseline="0" dirty="0">
                <a:solidFill>
                  <a:schemeClr val="tx1"/>
                </a:solidFill>
                <a:latin typeface="+mn-lt"/>
                <a:ea typeface="+mn-ea"/>
                <a:cs typeface="+mn-cs"/>
              </a:rPr>
              <a:t>ΑΕΠ κατά κεφαλή από το 1950, 2,35 τοις εκατό. </a:t>
            </a:r>
          </a:p>
          <a:p>
            <a:r>
              <a:rPr lang="el-GR" sz="1200" b="0" i="0" u="none" strike="noStrike" kern="1200" baseline="0" dirty="0">
                <a:solidFill>
                  <a:schemeClr val="tx1"/>
                </a:solidFill>
                <a:latin typeface="+mn-lt"/>
                <a:ea typeface="+mn-ea"/>
                <a:cs typeface="+mn-cs"/>
              </a:rPr>
              <a:t>ΑΕΠ κατά κεφαλή το 1950, 9.200 δολάρια.</a:t>
            </a:r>
          </a:p>
          <a:p>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Δανία</a:t>
            </a:r>
            <a:r>
              <a:rPr lang="el-GR" sz="1200" b="0" i="0" u="none" strike="noStrike" kern="1200" baseline="0" dirty="0">
                <a:solidFill>
                  <a:schemeClr val="tx1"/>
                </a:solidFill>
                <a:latin typeface="+mn-lt"/>
                <a:ea typeface="+mn-ea"/>
                <a:cs typeface="+mn-cs"/>
              </a:rPr>
              <a:t>: </a:t>
            </a:r>
          </a:p>
          <a:p>
            <a:r>
              <a:rPr lang="el-GR" sz="1200" b="0" i="0" u="none" strike="noStrike" kern="1200" baseline="0" dirty="0">
                <a:solidFill>
                  <a:schemeClr val="tx1"/>
                </a:solidFill>
                <a:latin typeface="+mn-lt"/>
                <a:ea typeface="+mn-ea"/>
                <a:cs typeface="+mn-cs"/>
              </a:rPr>
              <a:t>ΑΕΠ κατά κεφαλή από το 1950, 2,45 τοις εκατό. </a:t>
            </a:r>
          </a:p>
          <a:p>
            <a:r>
              <a:rPr lang="el-GR" sz="1200" b="0" i="0" u="none" strike="noStrike" kern="1200" baseline="0" dirty="0">
                <a:solidFill>
                  <a:schemeClr val="tx1"/>
                </a:solidFill>
                <a:latin typeface="+mn-lt"/>
                <a:ea typeface="+mn-ea"/>
                <a:cs typeface="+mn-cs"/>
              </a:rPr>
              <a:t>ΑΕΠ κατά κεφαλή το 1950, 9.300 δολάρια.</a:t>
            </a:r>
          </a:p>
          <a:p>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Σουηδία</a:t>
            </a:r>
            <a:r>
              <a:rPr lang="el-GR" sz="1200" b="0" i="0" u="none" strike="noStrike" kern="1200" baseline="0" dirty="0">
                <a:solidFill>
                  <a:schemeClr val="tx1"/>
                </a:solidFill>
                <a:latin typeface="+mn-lt"/>
                <a:ea typeface="+mn-ea"/>
                <a:cs typeface="+mn-cs"/>
              </a:rPr>
              <a:t>:</a:t>
            </a:r>
          </a:p>
          <a:p>
            <a:r>
              <a:rPr lang="el-GR" sz="1200" b="0" i="0" u="none" strike="noStrike" kern="1200" baseline="0" dirty="0">
                <a:solidFill>
                  <a:schemeClr val="tx1"/>
                </a:solidFill>
                <a:latin typeface="+mn-lt"/>
                <a:ea typeface="+mn-ea"/>
                <a:cs typeface="+mn-cs"/>
              </a:rPr>
              <a:t>ΑΕΠ κατά κεφαλή από το 1950, 2,4 τοις εκατό. </a:t>
            </a:r>
          </a:p>
          <a:p>
            <a:r>
              <a:rPr lang="el-GR" sz="1200" b="0" i="0" u="none" strike="noStrike" kern="1200" baseline="0" dirty="0">
                <a:solidFill>
                  <a:schemeClr val="tx1"/>
                </a:solidFill>
                <a:latin typeface="+mn-lt"/>
                <a:ea typeface="+mn-ea"/>
                <a:cs typeface="+mn-cs"/>
              </a:rPr>
              <a:t>ΑΕΠ κατά κεφαλή το 1950, 10.000 δολάρια.</a:t>
            </a:r>
          </a:p>
          <a:p>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Λουξεμβούργο</a:t>
            </a:r>
            <a:r>
              <a:rPr lang="el-GR" sz="1200" b="0" i="0" u="none" strike="noStrike" kern="1200" baseline="0" dirty="0">
                <a:solidFill>
                  <a:schemeClr val="tx1"/>
                </a:solidFill>
                <a:latin typeface="+mn-lt"/>
                <a:ea typeface="+mn-ea"/>
                <a:cs typeface="+mn-cs"/>
              </a:rPr>
              <a:t>: </a:t>
            </a:r>
          </a:p>
          <a:p>
            <a:r>
              <a:rPr lang="el-GR" sz="1200" b="0" i="0" u="none" strike="noStrike" kern="1200" baseline="0" dirty="0">
                <a:solidFill>
                  <a:schemeClr val="tx1"/>
                </a:solidFill>
                <a:latin typeface="+mn-lt"/>
                <a:ea typeface="+mn-ea"/>
                <a:cs typeface="+mn-cs"/>
              </a:rPr>
              <a:t>ΑΕΠ κατά κεφαλή από το 1950, 3,3 τοις εκατό. </a:t>
            </a:r>
          </a:p>
          <a:p>
            <a:r>
              <a:rPr lang="el-GR" sz="1200" b="0" i="0" u="none" strike="noStrike" kern="1200" baseline="0" dirty="0">
                <a:solidFill>
                  <a:schemeClr val="tx1"/>
                </a:solidFill>
                <a:latin typeface="+mn-lt"/>
                <a:ea typeface="+mn-ea"/>
                <a:cs typeface="+mn-cs"/>
              </a:rPr>
              <a:t>ΑΕΠ κατά κεφαλή το 1950, 12.100 δολάρια.</a:t>
            </a:r>
          </a:p>
          <a:p>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Καναδάς</a:t>
            </a:r>
            <a:r>
              <a:rPr lang="el-GR" sz="1200" b="0" i="0" u="none" strike="noStrike" kern="1200" baseline="0" dirty="0">
                <a:solidFill>
                  <a:schemeClr val="tx1"/>
                </a:solidFill>
                <a:latin typeface="+mn-lt"/>
                <a:ea typeface="+mn-ea"/>
                <a:cs typeface="+mn-cs"/>
              </a:rPr>
              <a:t>: </a:t>
            </a:r>
          </a:p>
          <a:p>
            <a:r>
              <a:rPr lang="el-GR" sz="1200" b="0" i="0" u="none" strike="noStrike" kern="1200" baseline="0" dirty="0">
                <a:solidFill>
                  <a:schemeClr val="tx1"/>
                </a:solidFill>
                <a:latin typeface="+mn-lt"/>
                <a:ea typeface="+mn-ea"/>
                <a:cs typeface="+mn-cs"/>
              </a:rPr>
              <a:t>ΑΕΠ κατά κεφαλή από το 1950, 2,2 τοις εκατό. </a:t>
            </a:r>
          </a:p>
          <a:p>
            <a:r>
              <a:rPr lang="el-GR" sz="1200" b="0" i="0" u="none" strike="noStrike" kern="1200" baseline="0" dirty="0">
                <a:solidFill>
                  <a:schemeClr val="tx1"/>
                </a:solidFill>
                <a:latin typeface="+mn-lt"/>
                <a:ea typeface="+mn-ea"/>
                <a:cs typeface="+mn-cs"/>
              </a:rPr>
              <a:t>ΑΕΠ κατά κεφαλή το 1950, 9.200 δολάρια.</a:t>
            </a:r>
          </a:p>
          <a:p>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Ελβετία</a:t>
            </a:r>
            <a:r>
              <a:rPr lang="el-GR" sz="1200" b="0" i="0" u="none" strike="noStrike" kern="1200" baseline="0" dirty="0">
                <a:solidFill>
                  <a:schemeClr val="tx1"/>
                </a:solidFill>
                <a:latin typeface="+mn-lt"/>
                <a:ea typeface="+mn-ea"/>
                <a:cs typeface="+mn-cs"/>
              </a:rPr>
              <a:t>: </a:t>
            </a:r>
          </a:p>
          <a:p>
            <a:r>
              <a:rPr lang="el-GR" sz="1200" b="0" i="0" u="none" strike="noStrike" kern="1200" baseline="0" dirty="0">
                <a:solidFill>
                  <a:schemeClr val="tx1"/>
                </a:solidFill>
                <a:latin typeface="+mn-lt"/>
                <a:ea typeface="+mn-ea"/>
                <a:cs typeface="+mn-cs"/>
              </a:rPr>
              <a:t>ΑΕΠ κατά κεφαλή από το 1950, 2,3 τοις εκατό. </a:t>
            </a:r>
          </a:p>
          <a:p>
            <a:r>
              <a:rPr lang="el-GR" sz="1200" b="0" i="0" u="none" strike="noStrike" kern="1200" baseline="0" dirty="0">
                <a:solidFill>
                  <a:schemeClr val="tx1"/>
                </a:solidFill>
                <a:latin typeface="+mn-lt"/>
                <a:ea typeface="+mn-ea"/>
                <a:cs typeface="+mn-cs"/>
              </a:rPr>
              <a:t>ΑΕΠ κατά κεφαλή το 1950, 14.000 δολάρια.</a:t>
            </a:r>
          </a:p>
          <a:p>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Αυστραλία</a:t>
            </a:r>
            <a:r>
              <a:rPr lang="el-GR" sz="1200" b="0" i="0" u="none" strike="noStrike" kern="1200" baseline="0" dirty="0">
                <a:solidFill>
                  <a:schemeClr val="tx1"/>
                </a:solidFill>
                <a:latin typeface="+mn-lt"/>
                <a:ea typeface="+mn-ea"/>
                <a:cs typeface="+mn-cs"/>
              </a:rPr>
              <a:t>: </a:t>
            </a:r>
          </a:p>
          <a:p>
            <a:r>
              <a:rPr lang="el-GR" sz="1200" b="0" i="0" u="none" strike="noStrike" kern="1200" baseline="0" dirty="0">
                <a:solidFill>
                  <a:schemeClr val="tx1"/>
                </a:solidFill>
                <a:latin typeface="+mn-lt"/>
                <a:ea typeface="+mn-ea"/>
                <a:cs typeface="+mn-cs"/>
              </a:rPr>
              <a:t>ΑΕΠ κατά κεφαλή από το 1950, 1,75 τοις εκατό. </a:t>
            </a:r>
          </a:p>
          <a:p>
            <a:r>
              <a:rPr lang="el-GR" sz="1200" b="0" i="0" u="none" strike="noStrike" kern="1200" baseline="0" dirty="0">
                <a:solidFill>
                  <a:schemeClr val="tx1"/>
                </a:solidFill>
                <a:latin typeface="+mn-lt"/>
                <a:ea typeface="+mn-ea"/>
                <a:cs typeface="+mn-cs"/>
              </a:rPr>
              <a:t>ΑΕΠ κατά κεφαλή το 1950, 13.200 δολάρια.</a:t>
            </a:r>
          </a:p>
          <a:p>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Νέα </a:t>
            </a:r>
            <a:r>
              <a:rPr lang="el-GR" sz="1200" b="0" i="0" u="none" strike="noStrike" kern="1200" baseline="0" dirty="0">
                <a:solidFill>
                  <a:schemeClr val="tx1"/>
                </a:solidFill>
                <a:latin typeface="+mn-lt"/>
                <a:ea typeface="+mn-ea"/>
                <a:cs typeface="+mn-cs"/>
              </a:rPr>
              <a:t>Ζηλανδία:</a:t>
            </a:r>
          </a:p>
          <a:p>
            <a:r>
              <a:rPr lang="el-GR" sz="1200" b="0" i="0" u="none" strike="noStrike" kern="1200" baseline="0" dirty="0">
                <a:solidFill>
                  <a:schemeClr val="tx1"/>
                </a:solidFill>
                <a:latin typeface="+mn-lt"/>
                <a:ea typeface="+mn-ea"/>
                <a:cs typeface="+mn-cs"/>
              </a:rPr>
              <a:t>ΑΕΠ κατά κεφαλή από το 1950, 1,6 τοις εκατό. </a:t>
            </a:r>
          </a:p>
          <a:p>
            <a:r>
              <a:rPr lang="el-GR" sz="1200" b="0" i="0" u="none" strike="noStrike" kern="1200" baseline="0" dirty="0">
                <a:solidFill>
                  <a:schemeClr val="tx1"/>
                </a:solidFill>
                <a:latin typeface="+mn-lt"/>
                <a:ea typeface="+mn-ea"/>
                <a:cs typeface="+mn-cs"/>
              </a:rPr>
              <a:t>ΑΕΠ κατά κεφαλή το 1950, 12.500 δολάρια.</a:t>
            </a:r>
          </a:p>
          <a:p>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Ηνωμένες </a:t>
            </a:r>
            <a:r>
              <a:rPr lang="el-GR" sz="1200" b="0" i="0" u="none" strike="noStrike" kern="1200" baseline="0" dirty="0">
                <a:solidFill>
                  <a:schemeClr val="tx1"/>
                </a:solidFill>
                <a:latin typeface="+mn-lt"/>
                <a:ea typeface="+mn-ea"/>
                <a:cs typeface="+mn-cs"/>
              </a:rPr>
              <a:t>Πολιτείες: </a:t>
            </a:r>
          </a:p>
          <a:p>
            <a:r>
              <a:rPr lang="el-GR" sz="1200" b="0" i="0" u="none" strike="noStrike" kern="1200" baseline="0" dirty="0">
                <a:solidFill>
                  <a:schemeClr val="tx1"/>
                </a:solidFill>
                <a:latin typeface="+mn-lt"/>
                <a:ea typeface="+mn-ea"/>
                <a:cs typeface="+mn-cs"/>
              </a:rPr>
              <a:t>ΑΕΠ κατά κεφαλή από το 1950, 2 τοις εκατό. </a:t>
            </a:r>
          </a:p>
          <a:p>
            <a:r>
              <a:rPr lang="el-GR" sz="1200" b="0" i="0" u="none" strike="noStrike" kern="1200" baseline="0" dirty="0">
                <a:solidFill>
                  <a:schemeClr val="tx1"/>
                </a:solidFill>
                <a:latin typeface="+mn-lt"/>
                <a:ea typeface="+mn-ea"/>
                <a:cs typeface="+mn-cs"/>
              </a:rPr>
              <a:t>ΑΕΠ κατά κεφαλή το 1950, 14.800 δολάρια.</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 xmlns:p14="http://schemas.microsoft.com/office/powerpoint/2010/main" val="3389962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Στην προηγούμενη ενότητα, επικεντρωθήκαμε στην ανάπτυξη μετά το 1950 στις πλούσιες χώρες. Ας βάλουμε ένα πλαίσιο εξετάζοντας τα στοιχεία σε πολύ μεγαλύτερο χρονικό διάστημα και σε ένα ευρύτερο σύνολο χωρών.</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 xmlns:p14="http://schemas.microsoft.com/office/powerpoint/2010/main" val="2124979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Το εντυπωσιακό χαρακτηριστικό του Σχήματος 10-3 είναι ότι δεν υπάρχει σαφές πρότυπο. Δεν ισχύει ότι, γενικά, οι χώρες που ήταν λιγότερο αναπτυγμένες το 1960 έχουν αναπτυχθεί ταχύτερα. </a:t>
            </a:r>
            <a:r>
              <a:rPr lang="el-GR" sz="1200" b="0" i="0" u="none" strike="noStrike" kern="1200" baseline="0" dirty="0" smtClean="0">
                <a:solidFill>
                  <a:schemeClr val="tx1"/>
                </a:solidFill>
                <a:latin typeface="+mn-lt"/>
                <a:ea typeface="+mn-ea"/>
                <a:cs typeface="+mn-cs"/>
              </a:rPr>
              <a:t>Κάποιες </a:t>
            </a:r>
            <a:r>
              <a:rPr lang="el-GR" sz="1200" b="0" i="0" u="none" strike="noStrike" kern="1200" baseline="0" dirty="0">
                <a:solidFill>
                  <a:schemeClr val="tx1"/>
                </a:solidFill>
                <a:latin typeface="+mn-lt"/>
                <a:ea typeface="+mn-ea"/>
                <a:cs typeface="+mn-cs"/>
              </a:rPr>
              <a:t>ναι, αλλά πολλές όχι.</a:t>
            </a:r>
          </a:p>
          <a:p>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Μεγάλη </a:t>
            </a:r>
            <a:r>
              <a:rPr lang="el-GR" sz="1200" b="0" i="0" u="none" strike="noStrike" kern="1200" baseline="0" dirty="0">
                <a:solidFill>
                  <a:schemeClr val="tx1"/>
                </a:solidFill>
                <a:latin typeface="+mn-lt"/>
                <a:ea typeface="+mn-ea"/>
                <a:cs typeface="+mn-cs"/>
              </a:rPr>
              <a:t>περιγραφή:</a:t>
            </a:r>
          </a:p>
          <a:p>
            <a:r>
              <a:rPr lang="el-GR" sz="1200" b="0" i="0" u="none" strike="noStrike" kern="1200" baseline="0" dirty="0">
                <a:solidFill>
                  <a:schemeClr val="tx1"/>
                </a:solidFill>
                <a:latin typeface="+mn-lt"/>
                <a:ea typeface="+mn-ea"/>
                <a:cs typeface="+mn-cs"/>
              </a:rPr>
              <a:t>Ο κατακόρυφος άξονας φέρει την ένδειξη «Ετήσιος ρυθμός </a:t>
            </a:r>
            <a:r>
              <a:rPr lang="el-GR" sz="1200" b="0" i="0" u="none" strike="noStrike" kern="1200" baseline="0" dirty="0" smtClean="0">
                <a:solidFill>
                  <a:schemeClr val="tx1"/>
                </a:solidFill>
                <a:latin typeface="+mn-lt"/>
                <a:ea typeface="+mn-ea"/>
                <a:cs typeface="+mn-cs"/>
              </a:rPr>
              <a:t>αύξησης του ΑΕΠ κατά κεφαλή, </a:t>
            </a:r>
            <a:r>
              <a:rPr lang="el-GR" sz="1200" b="0" i="0" u="none" strike="noStrike" kern="1200" baseline="0" dirty="0">
                <a:solidFill>
                  <a:schemeClr val="tx1"/>
                </a:solidFill>
                <a:latin typeface="+mn-lt"/>
                <a:ea typeface="+mn-ea"/>
                <a:cs typeface="+mn-cs"/>
              </a:rPr>
              <a:t>1960 έως 2017 (ποσοστό)» και κυμαίνεται από αρνητικό 1 έως 8 σε προσαυξήσεις του 1. Ο οριζόντιος άξονας έχει την ένδειξη </a:t>
            </a:r>
            <a:r>
              <a:rPr lang="el-GR" sz="1200" b="0" i="0" u="none" strike="noStrike" kern="1200" baseline="0" dirty="0" smtClean="0">
                <a:solidFill>
                  <a:schemeClr val="tx1"/>
                </a:solidFill>
                <a:latin typeface="+mn-lt"/>
                <a:ea typeface="+mn-ea"/>
                <a:cs typeface="+mn-cs"/>
              </a:rPr>
              <a:t>«ΑΕΠ κατά κεφαλήν το </a:t>
            </a:r>
            <a:r>
              <a:rPr lang="el-GR" sz="1200" b="0" i="0" u="none" strike="noStrike" kern="1200" baseline="0" dirty="0">
                <a:solidFill>
                  <a:schemeClr val="tx1"/>
                </a:solidFill>
                <a:latin typeface="+mn-lt"/>
                <a:ea typeface="+mn-ea"/>
                <a:cs typeface="+mn-cs"/>
              </a:rPr>
              <a:t>1960 (δολάρια 2005)» και κυμαίνεται από 0 δολάρια έως 25.000 δολάρια σε προσαυξήσεις των 5.000 δολαρίων. Η γραφική παράσταση δείχνει τρία συμπλέγματα τετραγώνων, τριγώνων και ρόμβων που συμβολίζουν αφρικανικές, ασιατικές και χώρες ΟΟΣΑ, αντίστοιχα.</a:t>
            </a:r>
          </a:p>
          <a:p>
            <a:endParaRPr lang="el-GR" sz="1200" b="0" i="0" u="none" strike="noStrike" kern="1200" baseline="0" dirty="0">
              <a:solidFill>
                <a:schemeClr val="tx1"/>
              </a:solidFill>
              <a:latin typeface="+mn-lt"/>
              <a:ea typeface="+mn-ea"/>
              <a:cs typeface="+mn-cs"/>
            </a:endParaRPr>
          </a:p>
          <a:p>
            <a:r>
              <a:rPr lang="el-GR" sz="1200" b="0" i="0" u="none" strike="noStrike" kern="1200" baseline="0" dirty="0">
                <a:solidFill>
                  <a:schemeClr val="tx1"/>
                </a:solidFill>
                <a:latin typeface="+mn-lt"/>
                <a:ea typeface="+mn-ea"/>
                <a:cs typeface="+mn-cs"/>
              </a:rPr>
              <a:t>Το σύμπλεγμα των πυκνά συγκεντρωμένων τετραγώνων βρίσκεται μεταξύ αρνητικών 1 έως 4 τοις εκατό του μέσου ετήσιου ρυθμού αύξησης κατά κεφαλή προϊόντος από το 1960 κα  0 έως 5000 δολάρια κατά κεφαλή ΑΕΠ το 1960. Το υψηλότερο τετράγωνο σημειώνεται στο 7 τοις εκατό της ανάπτυξης από το 1960 και περίπου 800 δολάρια κατά κεφαλή ΑΕΠ το 1960. Το χαμηλότερο τετράγωνο σημειώνεται σε αρνητικό 1,5 τοις εκατό της ανάπτυξης από το 1960 και περίπου 1.500 δολάρια κατά κεφαλή ΑΕΠ το 1960.Το σύμπλεγμα των αραιά διάσπαρτων τριγώνων βρίσκεται μεταξύ 1 έως 5 τοις εκατό του μέσου ετήσιου ρυθμού αύξησης κατά κεφαλή προϊόντος από το 1960 και 0 έως 3.500 δολάρια κατά κεφαλή ΑΕΠ το 1960. Το υψηλότερο τρίγωνο σημειώνεται στο 6,3 τοις εκατό της ανάπτυξης από το 1960 και περίπου 3.000 δολάρια κατά κεφαλή ΑΕΠ το 1960. Το χαμηλότερο τρίγωνο σημειώνεται με 1,2 τοις εκατό της ανάπτυξης από το 1960 και περίπου 1.700 δολάρια κατά κεφαλή ΑΕΠ το 1960.Το σύμπλεγμα των αραιά διάσπαρτων ρόμβων κυμαίνεται μεταξύ 1,9 και 3,8 τοις εκατό του μέσου ετήσιου ρυθμού αύξησης κατά κεφαλή προϊόντος από το 1960 και 4.000 έως 19.700 δολάρια κατά κεφαλή ΑΕΠ το 1960. Ο υψηλότερος ρόμβος σημειώνεται στο 6,4 τοις εκατό της ανάπτυξης και  περίπου 1.400 δολάρια κατά κεφαλή ΑΕΠ το 1960. Ο χαμηλότερος ρόμβος σημειώνεται στο 1,7 τοις εκατό της ανάπτυξης από το 1960 και περίπου 13.500 δολάρια κατά κεφαλή ΑΕΠ το 1960.</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 xmlns:p14="http://schemas.microsoft.com/office/powerpoint/2010/main" val="2624308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Οι περισσότερες αφρικανικές χώρες δεν τα κατάφεραν καλά σε αυτό το χρονικό διάστημα. Ωστόσο, η ελπίδα για την Αφρική προέρχεται από πιο πρόσφατους αριθμούς: Η αύξηση του κατά κεφαλή προϊόντος στην </a:t>
            </a:r>
            <a:r>
              <a:rPr lang="el-GR" sz="1200" b="0" i="0" u="none" strike="noStrike" kern="1200" baseline="0" dirty="0" err="1">
                <a:solidFill>
                  <a:schemeClr val="tx1"/>
                </a:solidFill>
                <a:latin typeface="+mn-lt"/>
                <a:ea typeface="+mn-ea"/>
                <a:cs typeface="+mn-cs"/>
              </a:rPr>
              <a:t>υποσαχάρια</a:t>
            </a:r>
            <a:r>
              <a:rPr lang="el-GR" sz="1200" b="0" i="0" u="none" strike="noStrike" kern="1200" baseline="0" dirty="0">
                <a:solidFill>
                  <a:schemeClr val="tx1"/>
                </a:solidFill>
                <a:latin typeface="+mn-lt"/>
                <a:ea typeface="+mn-ea"/>
                <a:cs typeface="+mn-cs"/>
              </a:rPr>
              <a:t> Αφρική πλησιάζει το 3% από το 2000.</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 xmlns:p14="http://schemas.microsoft.com/office/powerpoint/2010/main" val="2124979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Το Πλαίσιο Επικέντρωσης: «Η Πραγματικότητα της ανάπτυξης: Προϋπολογισμός Εργαζόμενου των ΗΠΑ το 1851» δίνει μια ζωντανή αίσθηση της προόδου τα τελευταία 150 χρόνια. Σημειώστε πόσα ξόδεψε ένας εργαζόμενος για φαγητό, το 41% των συνολικών δαπανών. Το σημερινό μερίδιο —όπως αντικατοπτρίζεται στη σύνθεση του καλαθιού κατανάλωσης που χρησιμοποιήθηκε για τον υπολογισμό του Δείκτη Τιμών </a:t>
            </a:r>
            <a:r>
              <a:rPr lang="el-GR" sz="1200" b="0" i="0" u="none" strike="noStrike" kern="1200" baseline="0" dirty="0" smtClean="0">
                <a:solidFill>
                  <a:schemeClr val="tx1"/>
                </a:solidFill>
                <a:latin typeface="+mn-lt"/>
                <a:ea typeface="+mn-ea"/>
                <a:cs typeface="+mn-cs"/>
              </a:rPr>
              <a:t>Καταναλωτή</a:t>
            </a:r>
            <a:r>
              <a:rPr lang="en-US" sz="1200" b="0" i="0" u="none" strike="noStrike" kern="1200" baseline="0" dirty="0" smtClean="0">
                <a:solidFill>
                  <a:schemeClr val="tx1"/>
                </a:solidFill>
                <a:latin typeface="+mn-lt"/>
                <a:ea typeface="+mn-ea"/>
                <a:cs typeface="+mn-cs"/>
              </a:rPr>
              <a:t> </a:t>
            </a:r>
            <a:r>
              <a:rPr lang="el-GR" sz="1200" b="0" i="0" u="none" strike="noStrike" kern="1200" baseline="0" dirty="0" smtClean="0">
                <a:solidFill>
                  <a:schemeClr val="tx1"/>
                </a:solidFill>
                <a:latin typeface="+mn-lt"/>
                <a:ea typeface="+mn-ea"/>
                <a:cs typeface="+mn-cs"/>
              </a:rPr>
              <a:t>— </a:t>
            </a:r>
            <a:r>
              <a:rPr lang="el-GR" sz="1200" b="0" i="0" u="none" strike="noStrike" kern="1200" baseline="0" dirty="0">
                <a:solidFill>
                  <a:schemeClr val="tx1"/>
                </a:solidFill>
                <a:latin typeface="+mn-lt"/>
                <a:ea typeface="+mn-ea"/>
                <a:cs typeface="+mn-cs"/>
              </a:rPr>
              <a:t>είναι μόλις 15,2%. Και το φαγητό στο σπίτι —σε αντίθεση με το φαγητό στα εστιατόρια— αντιπροσωπεύει μόνο το 9,4% της συνολικής κατανάλωσης σήμερα. Ίσως όμως πιο αποκαλυπτική είναι η σύνθεση της κατανάλωσης φαγητού. Συγκρίνετε το φαγητό στον πίνακα με τον πλούτο και την ποικιλομορφία του φαγητού που τρώμε σήμερα.</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 xmlns:p14="http://schemas.microsoft.com/office/powerpoint/2010/main" val="921913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i="0" u="none" strike="noStrike" kern="1200" baseline="0" dirty="0">
                <a:solidFill>
                  <a:schemeClr val="tx1"/>
                </a:solidFill>
                <a:latin typeface="+mn-lt"/>
                <a:ea typeface="+mn-ea"/>
                <a:cs typeface="+mn-cs"/>
              </a:rPr>
              <a:t>Το Πλαίσιο Επικέντρωσης: «Η Πραγματικότητα της ανάπτυξης: Προϋπολογισμός Εργαζόμενου των ΗΠΑ το 1851» δίνει μια ζωντανή αίσθηση της προόδου τα τελευταία 150 χρόνια. Σημειώστε πόσα ξόδεψε ένας εργαζόμενος για φαγητό, το 41% των συνολικών δαπανών. Το σημερινό μερίδιο —όπως αντικατοπτρίζεται στη σύνθεση του καλαθιού κατανάλωσης που χρησιμοποιήθηκε για τον υπολογισμό του Δείκτη Τιμών </a:t>
            </a:r>
            <a:r>
              <a:rPr lang="el-GR" sz="1200" b="0" i="0" u="none" strike="noStrike" kern="1200" baseline="0" dirty="0" smtClean="0">
                <a:solidFill>
                  <a:schemeClr val="tx1"/>
                </a:solidFill>
                <a:latin typeface="+mn-lt"/>
                <a:ea typeface="+mn-ea"/>
                <a:cs typeface="+mn-cs"/>
              </a:rPr>
              <a:t>Καταναλωτή — </a:t>
            </a:r>
            <a:r>
              <a:rPr lang="el-GR" sz="1200" b="0" i="0" u="none" strike="noStrike" kern="1200" baseline="0" dirty="0">
                <a:solidFill>
                  <a:schemeClr val="tx1"/>
                </a:solidFill>
                <a:latin typeface="+mn-lt"/>
                <a:ea typeface="+mn-ea"/>
                <a:cs typeface="+mn-cs"/>
              </a:rPr>
              <a:t>είναι μόλις 15,2%. Και το φαγητό στο σπίτι —σε αντίθεση με το φαγητό στα εστιατόρια— αντιπροσωπεύει μόνο το 9,4% της συνολικής κατανάλωσης σήμερα. Ίσως όμως πιο αποκαλυπτική είναι η σύνθεση της κατανάλωσης φαγητού. Συγκρίνετε το φαγητό στον πίνακα με τον πλούτο και την ποικιλομορφία του φαγητού που τρώμε σήμερα.</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 xmlns:p14="http://schemas.microsoft.com/office/powerpoint/2010/main" val="1990351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Το σημείο εκκίνησης για οποιαδήποτε θεωρία ανάπτυξης πρέπει να είναι μια </a:t>
            </a:r>
            <a:r>
              <a:rPr lang="el-GR" sz="1200" b="1" i="0" u="none" strike="noStrike" kern="1200" baseline="0" dirty="0">
                <a:solidFill>
                  <a:schemeClr val="tx1"/>
                </a:solidFill>
                <a:latin typeface="+mn-lt"/>
                <a:ea typeface="+mn-ea"/>
                <a:cs typeface="+mn-cs"/>
              </a:rPr>
              <a:t>συνάρτηση συνολικής παραγωγής</a:t>
            </a:r>
            <a:r>
              <a:rPr lang="el-GR" sz="1200" b="0" i="0" u="none" strike="noStrike" kern="1200" baseline="0" dirty="0">
                <a:solidFill>
                  <a:schemeClr val="tx1"/>
                </a:solidFill>
                <a:latin typeface="+mn-lt"/>
                <a:ea typeface="+mn-ea"/>
                <a:cs typeface="+mn-cs"/>
              </a:rPr>
              <a:t>, η οποία είναι μια προδιαγραφή της σχέσης μεταξύ της συνολικής παραγωγής και των εισροών στην παραγωγή.</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 xmlns:p14="http://schemas.microsoft.com/office/powerpoint/2010/main" val="2124979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Η εξίσωση (10.3) μας λέει ότι η ποσότητα προϊόντος ανά εργαζόμενο εξαρτάται από την ποσότητα του κεφαλαίου ανά εργαζόμενο.</a:t>
            </a:r>
          </a:p>
          <a:p>
            <a:r>
              <a:rPr lang="en-US" dirty="0"/>
              <a:t>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 xmlns:p14="http://schemas.microsoft.com/office/powerpoint/2010/main" val="2124979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Αυτή η σχέση φαίνεται στο Σχήμα 10-4. Η παραγωγή ανά εργαζόμενο (Y/N) </a:t>
            </a:r>
            <a:r>
              <a:rPr lang="el-GR" sz="1200" b="0" i="0" u="none" strike="noStrike" kern="1200" baseline="0" dirty="0" err="1">
                <a:solidFill>
                  <a:schemeClr val="tx1"/>
                </a:solidFill>
                <a:latin typeface="+mn-lt"/>
                <a:ea typeface="+mn-ea"/>
                <a:cs typeface="+mn-cs"/>
              </a:rPr>
              <a:t>μετράται</a:t>
            </a:r>
            <a:r>
              <a:rPr lang="el-GR" sz="1200" b="0" i="0" u="none" strike="noStrike" kern="1200" baseline="0" dirty="0">
                <a:solidFill>
                  <a:schemeClr val="tx1"/>
                </a:solidFill>
                <a:latin typeface="+mn-lt"/>
                <a:ea typeface="+mn-ea"/>
                <a:cs typeface="+mn-cs"/>
              </a:rPr>
              <a:t> στον κατακόρυφο άξονα και το κεφάλαιο ανά εργαζόμενο (K/N) </a:t>
            </a:r>
            <a:r>
              <a:rPr lang="el-GR" sz="1200" b="0" i="0" u="none" strike="noStrike" kern="1200" baseline="0" dirty="0" err="1">
                <a:solidFill>
                  <a:schemeClr val="tx1"/>
                </a:solidFill>
                <a:latin typeface="+mn-lt"/>
                <a:ea typeface="+mn-ea"/>
                <a:cs typeface="+mn-cs"/>
              </a:rPr>
              <a:t>μετράται</a:t>
            </a:r>
            <a:r>
              <a:rPr lang="el-GR" sz="1200" b="0" i="0" u="none" strike="noStrike" kern="1200" baseline="0" dirty="0">
                <a:solidFill>
                  <a:schemeClr val="tx1"/>
                </a:solidFill>
                <a:latin typeface="+mn-lt"/>
                <a:ea typeface="+mn-ea"/>
                <a:cs typeface="+mn-cs"/>
              </a:rPr>
              <a:t> στον οριζόντιο άξονα. Η σχέση μεταξύ των δύο δίνεται από την καμπύλη με αύξουσα κλίση. Καθώς αυξάνεται το κεφάλαιο ανά εργαζόμενο, αυξάνεται και η παραγωγή ανά εργαζόμενο. Σημειώστε ότι η καμπύλη σχεδιάζεται έτσι ώστε οι αυξήσεις του κεφαλαίου να οδηγούν σε ολοένα </a:t>
            </a:r>
            <a:r>
              <a:rPr lang="el-GR" sz="1200" b="0" i="0" u="none" strike="noStrike" kern="1200" baseline="0" dirty="0" smtClean="0">
                <a:solidFill>
                  <a:schemeClr val="tx1"/>
                </a:solidFill>
                <a:latin typeface="+mn-lt"/>
                <a:ea typeface="+mn-ea"/>
                <a:cs typeface="+mn-cs"/>
              </a:rPr>
              <a:t>μικρότερες </a:t>
            </a:r>
            <a:r>
              <a:rPr lang="el-GR" sz="1200" b="0" i="0" u="none" strike="noStrike" kern="1200" baseline="0" dirty="0">
                <a:solidFill>
                  <a:schemeClr val="tx1"/>
                </a:solidFill>
                <a:latin typeface="+mn-lt"/>
                <a:ea typeface="+mn-ea"/>
                <a:cs typeface="+mn-cs"/>
              </a:rPr>
              <a:t>αυξήσεις στην παραγωγή. Αυτό προκύπτει από την ιδιότητα ότι υπάρχουν φθίνουσες αποδόσεις κεφαλαίου.</a:t>
            </a:r>
          </a:p>
          <a:p>
            <a:endParaRPr lang="el-GR" sz="1200" b="0" i="0" u="none" strike="noStrike" kern="1200" baseline="0" dirty="0">
              <a:solidFill>
                <a:schemeClr val="tx1"/>
              </a:solidFill>
              <a:latin typeface="+mn-lt"/>
              <a:ea typeface="+mn-ea"/>
              <a:cs typeface="+mn-cs"/>
            </a:endParaRPr>
          </a:p>
          <a:p>
            <a:r>
              <a:rPr lang="el-GR" sz="1200" b="0" i="0" u="none" strike="noStrike" kern="1200" baseline="0" dirty="0">
                <a:solidFill>
                  <a:schemeClr val="tx1"/>
                </a:solidFill>
                <a:latin typeface="+mn-lt"/>
                <a:ea typeface="+mn-ea"/>
                <a:cs typeface="+mn-cs"/>
              </a:rPr>
              <a:t>Μεγάλη περιγραφή:</a:t>
            </a:r>
          </a:p>
          <a:p>
            <a:r>
              <a:rPr lang="el-GR" sz="1200" b="0" i="0" u="none" strike="noStrike" kern="1200" baseline="0" dirty="0">
                <a:solidFill>
                  <a:schemeClr val="tx1"/>
                </a:solidFill>
                <a:latin typeface="+mn-lt"/>
                <a:ea typeface="+mn-ea"/>
                <a:cs typeface="+mn-cs"/>
              </a:rPr>
              <a:t>Ο κατακόρυφος άξονας φέρει την ένδειξη </a:t>
            </a:r>
            <a:r>
              <a:rPr lang="el-GR" sz="1200" b="0" i="0" u="none" strike="noStrike" kern="1200" baseline="0" dirty="0" smtClean="0">
                <a:solidFill>
                  <a:schemeClr val="tx1"/>
                </a:solidFill>
                <a:latin typeface="+mn-lt"/>
                <a:ea typeface="+mn-ea"/>
                <a:cs typeface="+mn-cs"/>
              </a:rPr>
              <a:t>«Παραγωγή ανά </a:t>
            </a:r>
            <a:r>
              <a:rPr lang="el-GR" sz="1200" b="0" i="0" u="none" strike="noStrike" kern="1200" baseline="0" dirty="0">
                <a:solidFill>
                  <a:schemeClr val="tx1"/>
                </a:solidFill>
                <a:latin typeface="+mn-lt"/>
                <a:ea typeface="+mn-ea"/>
                <a:cs typeface="+mn-cs"/>
              </a:rPr>
              <a:t>εργαζόμενο, </a:t>
            </a:r>
            <a:r>
              <a:rPr lang="el-GR" sz="1200" b="0" i="0" u="none" strike="noStrike" kern="1200" baseline="0" dirty="0" smtClean="0">
                <a:solidFill>
                  <a:schemeClr val="tx1"/>
                </a:solidFill>
                <a:latin typeface="+mn-lt"/>
                <a:ea typeface="+mn-ea"/>
                <a:cs typeface="+mn-cs"/>
              </a:rPr>
              <a:t>Υ/Ν» </a:t>
            </a:r>
            <a:r>
              <a:rPr lang="el-GR" sz="1200" b="0" i="0" u="none" strike="noStrike" kern="1200" baseline="0" dirty="0">
                <a:solidFill>
                  <a:schemeClr val="tx1"/>
                </a:solidFill>
                <a:latin typeface="+mn-lt"/>
                <a:ea typeface="+mn-ea"/>
                <a:cs typeface="+mn-cs"/>
              </a:rPr>
              <a:t>και ο οριζόντιος άξονας φέρει την ένδειξη </a:t>
            </a:r>
            <a:r>
              <a:rPr lang="el-GR" sz="1200" b="0" i="0" u="none" strike="noStrike" kern="1200" baseline="0" dirty="0" smtClean="0">
                <a:solidFill>
                  <a:schemeClr val="tx1"/>
                </a:solidFill>
                <a:latin typeface="+mn-lt"/>
                <a:ea typeface="+mn-ea"/>
                <a:cs typeface="+mn-cs"/>
              </a:rPr>
              <a:t>«Κεφάλαιο </a:t>
            </a:r>
            <a:r>
              <a:rPr lang="el-GR" sz="1200" b="0" i="0" u="none" strike="noStrike" kern="1200" baseline="0" dirty="0">
                <a:solidFill>
                  <a:schemeClr val="tx1"/>
                </a:solidFill>
                <a:latin typeface="+mn-lt"/>
                <a:ea typeface="+mn-ea"/>
                <a:cs typeface="+mn-cs"/>
              </a:rPr>
              <a:t>ανά εργαζόμενο, </a:t>
            </a:r>
            <a:r>
              <a:rPr lang="el-GR" sz="1200" b="0" i="0" u="none" strike="noStrike" kern="1200" baseline="0" dirty="0" smtClean="0">
                <a:solidFill>
                  <a:schemeClr val="tx1"/>
                </a:solidFill>
                <a:latin typeface="+mn-lt"/>
                <a:ea typeface="+mn-ea"/>
                <a:cs typeface="+mn-cs"/>
              </a:rPr>
              <a:t>Κ/Ν». </a:t>
            </a:r>
            <a:r>
              <a:rPr lang="el-GR" sz="1200" b="0" i="0" u="none" strike="noStrike" kern="1200" baseline="0" dirty="0">
                <a:solidFill>
                  <a:schemeClr val="tx1"/>
                </a:solidFill>
                <a:latin typeface="+mn-lt"/>
                <a:ea typeface="+mn-ea"/>
                <a:cs typeface="+mn-cs"/>
              </a:rPr>
              <a:t>Ο κατακόρυφος άξονας έχει τέσσερα σημεία που επισημαίνονται από κάτω προς τα πάνω ως </a:t>
            </a:r>
            <a:r>
              <a:rPr lang="el-GR" sz="1200" b="0" i="0" u="none" strike="noStrike" kern="1200" baseline="0" dirty="0" smtClean="0">
                <a:solidFill>
                  <a:schemeClr val="tx1"/>
                </a:solidFill>
                <a:latin typeface="+mn-lt"/>
                <a:ea typeface="+mn-ea"/>
                <a:cs typeface="+mn-cs"/>
              </a:rPr>
              <a:t>A’, B’, C’ </a:t>
            </a:r>
            <a:r>
              <a:rPr lang="el-GR" sz="1200" b="0" i="0" u="none" strike="noStrike" kern="1200" baseline="0" dirty="0">
                <a:solidFill>
                  <a:schemeClr val="tx1"/>
                </a:solidFill>
                <a:latin typeface="+mn-lt"/>
                <a:ea typeface="+mn-ea"/>
                <a:cs typeface="+mn-cs"/>
              </a:rPr>
              <a:t>και </a:t>
            </a:r>
            <a:r>
              <a:rPr lang="el-GR" sz="1200" b="0" i="0" u="none" strike="noStrike" kern="1200" baseline="0" dirty="0" smtClean="0">
                <a:solidFill>
                  <a:schemeClr val="tx1"/>
                </a:solidFill>
                <a:latin typeface="+mn-lt"/>
                <a:ea typeface="+mn-ea"/>
                <a:cs typeface="+mn-cs"/>
              </a:rPr>
              <a:t>D’. </a:t>
            </a:r>
            <a:r>
              <a:rPr lang="el-GR" sz="1200" b="0" i="0" u="none" strike="noStrike" kern="1200" baseline="0" dirty="0">
                <a:solidFill>
                  <a:schemeClr val="tx1"/>
                </a:solidFill>
                <a:latin typeface="+mn-lt"/>
                <a:ea typeface="+mn-ea"/>
                <a:cs typeface="+mn-cs"/>
              </a:rPr>
              <a:t>Ο οριζόντιος άξονας έχει τέσσερα σημεία που σημειώνονται από αριστερά προς τα δεξιά ως </a:t>
            </a:r>
            <a:r>
              <a:rPr lang="el-GR" sz="1200" b="0" i="0" u="none" strike="noStrike" kern="1200" baseline="0" dirty="0" smtClean="0">
                <a:solidFill>
                  <a:schemeClr val="tx1"/>
                </a:solidFill>
                <a:latin typeface="+mn-lt"/>
                <a:ea typeface="+mn-ea"/>
                <a:cs typeface="+mn-cs"/>
              </a:rPr>
              <a:t>A, B, C </a:t>
            </a:r>
            <a:r>
              <a:rPr lang="el-GR" sz="1200" b="0" i="0" u="none" strike="noStrike" kern="1200" baseline="0" dirty="0">
                <a:solidFill>
                  <a:schemeClr val="tx1"/>
                </a:solidFill>
                <a:latin typeface="+mn-lt"/>
                <a:ea typeface="+mn-ea"/>
                <a:cs typeface="+mn-cs"/>
              </a:rPr>
              <a:t>και </a:t>
            </a:r>
            <a:r>
              <a:rPr lang="el-GR" sz="1200" b="0" i="0" u="none" strike="noStrike" kern="1200" baseline="0" dirty="0" smtClean="0">
                <a:solidFill>
                  <a:schemeClr val="tx1"/>
                </a:solidFill>
                <a:latin typeface="+mn-lt"/>
                <a:ea typeface="+mn-ea"/>
                <a:cs typeface="+mn-cs"/>
              </a:rPr>
              <a:t>D.</a:t>
            </a:r>
            <a:endParaRPr lang="el-GR" sz="1200" b="0" i="0" u="none" strike="noStrike" kern="1200" baseline="0" dirty="0">
              <a:solidFill>
                <a:schemeClr val="tx1"/>
              </a:solidFill>
              <a:latin typeface="+mn-lt"/>
              <a:ea typeface="+mn-ea"/>
              <a:cs typeface="+mn-cs"/>
            </a:endParaRPr>
          </a:p>
          <a:p>
            <a:r>
              <a:rPr lang="el-GR" sz="1200" b="0" i="0" u="none" strike="noStrike" kern="1200" baseline="0" dirty="0">
                <a:solidFill>
                  <a:schemeClr val="tx1"/>
                </a:solidFill>
                <a:latin typeface="+mn-lt"/>
                <a:ea typeface="+mn-ea"/>
                <a:cs typeface="+mn-cs"/>
              </a:rPr>
              <a:t>Μια κοίλη  καμπύλη με την ένδειξη </a:t>
            </a:r>
            <a:r>
              <a:rPr lang="el-GR" sz="1200" b="0" i="0" u="none" strike="noStrike" kern="1200" baseline="0" dirty="0" smtClean="0">
                <a:solidFill>
                  <a:schemeClr val="tx1"/>
                </a:solidFill>
                <a:latin typeface="+mn-lt"/>
                <a:ea typeface="+mn-ea"/>
                <a:cs typeface="+mn-cs"/>
              </a:rPr>
              <a:t>Y/N=F(K/N) </a:t>
            </a:r>
            <a:r>
              <a:rPr lang="el-GR" sz="1200" b="0" i="0" u="none" strike="noStrike" kern="1200" baseline="0" dirty="0">
                <a:solidFill>
                  <a:schemeClr val="tx1"/>
                </a:solidFill>
                <a:latin typeface="+mn-lt"/>
                <a:ea typeface="+mn-ea"/>
                <a:cs typeface="+mn-cs"/>
              </a:rPr>
              <a:t>σχεδιάζεται από την αφετηρία με αύξουσα κλίση και διέρχεται από τέσσερα σημεία. Οι ευθείες διακεκομμένες γραμμές σχεδιάζονται κάθετα και οριζόντια από τα τέσσερα σημεία στα αντίστοιχα σημεία συντεταγμένων τους στον κατακόρυφο και τον οριζόντιο άξονα.</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 xmlns:p14="http://schemas.microsoft.com/office/powerpoint/2010/main" val="2124979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Το σχήμα 10-5 δείχνει ότι μια βελτίωση στην κατάσταση της τεχνολογίας μετατοπίζει τη συνάρτηση παραγωγής προς τα πάνω, από F(K&gt;N, 1) σε F(K&gt;N, 1). Για ένα δεδομένο επίπεδο κεφαλαίου ανά εργαζόμενο, η βελτίωση της τεχνολογίας οδηγεί σε αύξηση της παραγωγής ανά εργαζόμενο. Για παράδειγμα, για το επίπεδο κεφαλαίου ανά εργαζόμενο που αντιστοιχεί στο σημείο Α, η παραγωγή ανά εργαζόμενο αυξάνεται από το Α στο Β.</a:t>
            </a:r>
          </a:p>
          <a:p>
            <a:endParaRPr lang="el-GR" sz="1200" b="0" i="0" u="none" strike="noStrike" kern="1200" baseline="0" dirty="0">
              <a:solidFill>
                <a:schemeClr val="tx1"/>
              </a:solidFill>
              <a:latin typeface="+mn-lt"/>
              <a:ea typeface="+mn-ea"/>
              <a:cs typeface="+mn-cs"/>
            </a:endParaRPr>
          </a:p>
          <a:p>
            <a:r>
              <a:rPr lang="el-GR" sz="1200" b="0" i="0" u="none" strike="noStrike" kern="1200" baseline="0" dirty="0">
                <a:solidFill>
                  <a:schemeClr val="tx1"/>
                </a:solidFill>
                <a:latin typeface="+mn-lt"/>
                <a:ea typeface="+mn-ea"/>
                <a:cs typeface="+mn-cs"/>
              </a:rPr>
              <a:t>Μεγάλη περιγραφή:</a:t>
            </a:r>
          </a:p>
          <a:p>
            <a:r>
              <a:rPr lang="el-GR" sz="1200" b="0" i="0" u="none" strike="noStrike" kern="1200" baseline="0" dirty="0">
                <a:solidFill>
                  <a:schemeClr val="tx1"/>
                </a:solidFill>
                <a:latin typeface="+mn-lt"/>
                <a:ea typeface="+mn-ea"/>
                <a:cs typeface="+mn-cs"/>
              </a:rPr>
              <a:t>Ο κατακόρυφος άξονας φέρει την ένδειξη «</a:t>
            </a:r>
            <a:r>
              <a:rPr lang="el-GR" sz="1200" b="0" i="0" u="none" strike="noStrike" kern="1200" baseline="0" dirty="0" smtClean="0">
                <a:solidFill>
                  <a:schemeClr val="tx1"/>
                </a:solidFill>
                <a:latin typeface="+mn-lt"/>
                <a:ea typeface="+mn-ea"/>
                <a:cs typeface="+mn-cs"/>
              </a:rPr>
              <a:t>Παραγωγή </a:t>
            </a:r>
            <a:r>
              <a:rPr lang="el-GR" sz="1200" b="0" i="0" u="none" strike="noStrike" kern="1200" baseline="0" dirty="0">
                <a:solidFill>
                  <a:schemeClr val="tx1"/>
                </a:solidFill>
                <a:latin typeface="+mn-lt"/>
                <a:ea typeface="+mn-ea"/>
                <a:cs typeface="+mn-cs"/>
              </a:rPr>
              <a:t>ανά εργαζόμενο, Υ </a:t>
            </a:r>
            <a:r>
              <a:rPr lang="el-GR" sz="1200" b="0" i="0" u="none" strike="noStrike" kern="1200" baseline="0" dirty="0" smtClean="0">
                <a:solidFill>
                  <a:schemeClr val="tx1"/>
                </a:solidFill>
                <a:latin typeface="+mn-lt"/>
                <a:ea typeface="+mn-ea"/>
                <a:cs typeface="+mn-cs"/>
              </a:rPr>
              <a:t>/Ν» </a:t>
            </a:r>
            <a:r>
              <a:rPr lang="el-GR" sz="1200" b="0" i="0" u="none" strike="noStrike" kern="1200" baseline="0" dirty="0">
                <a:solidFill>
                  <a:schemeClr val="tx1"/>
                </a:solidFill>
                <a:latin typeface="+mn-lt"/>
                <a:ea typeface="+mn-ea"/>
                <a:cs typeface="+mn-cs"/>
              </a:rPr>
              <a:t>και ο οριζόντιος άξονας φέρει την ένδειξη </a:t>
            </a:r>
            <a:r>
              <a:rPr lang="el-GR" sz="1200" b="0" i="0" u="none" strike="noStrike" kern="1200" baseline="0" dirty="0" smtClean="0">
                <a:solidFill>
                  <a:schemeClr val="tx1"/>
                </a:solidFill>
                <a:latin typeface="+mn-lt"/>
                <a:ea typeface="+mn-ea"/>
                <a:cs typeface="+mn-cs"/>
              </a:rPr>
              <a:t>«Κεφάλαιο </a:t>
            </a:r>
            <a:r>
              <a:rPr lang="el-GR" sz="1200" b="0" i="0" u="none" strike="noStrike" kern="1200" baseline="0" dirty="0">
                <a:solidFill>
                  <a:schemeClr val="tx1"/>
                </a:solidFill>
                <a:latin typeface="+mn-lt"/>
                <a:ea typeface="+mn-ea"/>
                <a:cs typeface="+mn-cs"/>
              </a:rPr>
              <a:t>ανά εργαζόμενο, </a:t>
            </a:r>
            <a:r>
              <a:rPr lang="el-GR" sz="1200" b="0" i="0" u="none" strike="noStrike" kern="1200" baseline="0" dirty="0" smtClean="0">
                <a:solidFill>
                  <a:schemeClr val="tx1"/>
                </a:solidFill>
                <a:latin typeface="+mn-lt"/>
                <a:ea typeface="+mn-ea"/>
                <a:cs typeface="+mn-cs"/>
              </a:rPr>
              <a:t>Κ/Ν». </a:t>
            </a:r>
            <a:r>
              <a:rPr lang="el-GR" sz="1200" b="0" i="0" u="none" strike="noStrike" kern="1200" baseline="0" dirty="0">
                <a:solidFill>
                  <a:schemeClr val="tx1"/>
                </a:solidFill>
                <a:latin typeface="+mn-lt"/>
                <a:ea typeface="+mn-ea"/>
                <a:cs typeface="+mn-cs"/>
              </a:rPr>
              <a:t>Ο κατακόρυφος άξονας έχει δύο σημεία που επισημαίνονται από κάτω προς τα πάνω ως </a:t>
            </a:r>
            <a:r>
              <a:rPr lang="el-GR" sz="1200" b="0" i="0" u="none" strike="noStrike" kern="1200" baseline="0" dirty="0" smtClean="0">
                <a:solidFill>
                  <a:schemeClr val="tx1"/>
                </a:solidFill>
                <a:latin typeface="+mn-lt"/>
                <a:ea typeface="+mn-ea"/>
                <a:cs typeface="+mn-cs"/>
              </a:rPr>
              <a:t>A’ </a:t>
            </a:r>
            <a:r>
              <a:rPr lang="el-GR" sz="1200" b="0" i="0" u="none" strike="noStrike" kern="1200" baseline="0" dirty="0">
                <a:solidFill>
                  <a:schemeClr val="tx1"/>
                </a:solidFill>
                <a:latin typeface="+mn-lt"/>
                <a:ea typeface="+mn-ea"/>
                <a:cs typeface="+mn-cs"/>
              </a:rPr>
              <a:t>και </a:t>
            </a:r>
            <a:r>
              <a:rPr lang="el-GR" sz="1200" b="0" i="0" u="none" strike="noStrike" kern="1200" baseline="0" dirty="0" smtClean="0">
                <a:solidFill>
                  <a:schemeClr val="tx1"/>
                </a:solidFill>
                <a:latin typeface="+mn-lt"/>
                <a:ea typeface="+mn-ea"/>
                <a:cs typeface="+mn-cs"/>
              </a:rPr>
              <a:t>B’. </a:t>
            </a:r>
            <a:r>
              <a:rPr lang="el-GR" sz="1200" b="0" i="0" u="none" strike="noStrike" kern="1200" baseline="0" dirty="0">
                <a:solidFill>
                  <a:schemeClr val="tx1"/>
                </a:solidFill>
                <a:latin typeface="+mn-lt"/>
                <a:ea typeface="+mn-ea"/>
                <a:cs typeface="+mn-cs"/>
              </a:rPr>
              <a:t>Ο οριζόντιος άξονας έχει ένα σημείο με την ένδειξη </a:t>
            </a:r>
            <a:r>
              <a:rPr lang="el-GR" sz="1200" b="0" i="0" u="none" strike="noStrike" kern="1200" baseline="0" dirty="0" smtClean="0">
                <a:solidFill>
                  <a:schemeClr val="tx1"/>
                </a:solidFill>
                <a:latin typeface="+mn-lt"/>
                <a:ea typeface="+mn-ea"/>
                <a:cs typeface="+mn-cs"/>
              </a:rPr>
              <a:t>A </a:t>
            </a:r>
            <a:r>
              <a:rPr lang="el-GR" sz="1200" b="0" i="0" u="none" strike="noStrike" kern="1200" baseline="0" dirty="0">
                <a:solidFill>
                  <a:schemeClr val="tx1"/>
                </a:solidFill>
                <a:latin typeface="+mn-lt"/>
                <a:ea typeface="+mn-ea"/>
                <a:cs typeface="+mn-cs"/>
              </a:rPr>
              <a:t>στο κέντρο </a:t>
            </a:r>
            <a:r>
              <a:rPr lang="el-GR" sz="1200" b="0" i="0" u="none" strike="noStrike" kern="1200" baseline="0" dirty="0" smtClean="0">
                <a:solidFill>
                  <a:schemeClr val="tx1"/>
                </a:solidFill>
                <a:latin typeface="+mn-lt"/>
                <a:ea typeface="+mn-ea"/>
                <a:cs typeface="+mn-cs"/>
              </a:rPr>
              <a:t>του. Δύο </a:t>
            </a:r>
            <a:r>
              <a:rPr lang="el-GR" sz="1200" b="0" i="0" u="none" strike="noStrike" kern="1200" baseline="0" dirty="0">
                <a:solidFill>
                  <a:schemeClr val="tx1"/>
                </a:solidFill>
                <a:latin typeface="+mn-lt"/>
                <a:ea typeface="+mn-ea"/>
                <a:cs typeface="+mn-cs"/>
              </a:rPr>
              <a:t>κοίλες καμπύλες, η μία στο κάτω μέρος με την ένδειξη </a:t>
            </a:r>
            <a:r>
              <a:rPr lang="el-GR" sz="1200" b="0" i="0" u="none" strike="noStrike" kern="1200" baseline="0" dirty="0" smtClean="0">
                <a:solidFill>
                  <a:schemeClr val="tx1"/>
                </a:solidFill>
                <a:latin typeface="+mn-lt"/>
                <a:ea typeface="+mn-ea"/>
                <a:cs typeface="+mn-cs"/>
              </a:rPr>
              <a:t>F(K/N</a:t>
            </a:r>
            <a:r>
              <a:rPr lang="el-GR" sz="1200" b="0" i="0" u="none" strike="noStrike" kern="1200" baseline="0" dirty="0">
                <a:solidFill>
                  <a:schemeClr val="tx1"/>
                </a:solidFill>
                <a:latin typeface="+mn-lt"/>
                <a:ea typeface="+mn-ea"/>
                <a:cs typeface="+mn-cs"/>
              </a:rPr>
              <a:t>, 1</a:t>
            </a:r>
            <a:r>
              <a:rPr lang="el-GR" sz="1200" b="0" i="0" u="none" strike="noStrike" kern="1200" baseline="0" dirty="0" smtClean="0">
                <a:solidFill>
                  <a:schemeClr val="tx1"/>
                </a:solidFill>
                <a:latin typeface="+mn-lt"/>
                <a:ea typeface="+mn-ea"/>
                <a:cs typeface="+mn-cs"/>
              </a:rPr>
              <a:t>) </a:t>
            </a:r>
            <a:r>
              <a:rPr lang="el-GR" sz="1200" b="0" i="0" u="none" strike="noStrike" kern="1200" baseline="0" dirty="0">
                <a:solidFill>
                  <a:schemeClr val="tx1"/>
                </a:solidFill>
                <a:latin typeface="+mn-lt"/>
                <a:ea typeface="+mn-ea"/>
                <a:cs typeface="+mn-cs"/>
              </a:rPr>
              <a:t>και η άλλη στην κορυφή με την ένδειξη </a:t>
            </a:r>
            <a:r>
              <a:rPr lang="el-GR" sz="1200" b="0" i="0" u="none" strike="noStrike" kern="1200" baseline="0" dirty="0" smtClean="0">
                <a:solidFill>
                  <a:schemeClr val="tx1"/>
                </a:solidFill>
                <a:latin typeface="+mn-lt"/>
                <a:ea typeface="+mn-ea"/>
                <a:cs typeface="+mn-cs"/>
              </a:rPr>
              <a:t>F(K/N</a:t>
            </a:r>
            <a:r>
              <a:rPr lang="el-GR" sz="1200" b="0" i="0" u="none" strike="noStrike" kern="1200" baseline="0" dirty="0">
                <a:solidFill>
                  <a:schemeClr val="tx1"/>
                </a:solidFill>
                <a:latin typeface="+mn-lt"/>
                <a:ea typeface="+mn-ea"/>
                <a:cs typeface="+mn-cs"/>
              </a:rPr>
              <a:t>, 1</a:t>
            </a:r>
            <a:r>
              <a:rPr lang="el-GR" sz="1200" b="0" i="0" u="none" strike="noStrike" kern="1200" baseline="0" dirty="0" smtClean="0">
                <a:solidFill>
                  <a:schemeClr val="tx1"/>
                </a:solidFill>
                <a:latin typeface="+mn-lt"/>
                <a:ea typeface="+mn-ea"/>
                <a:cs typeface="+mn-cs"/>
              </a:rPr>
              <a:t>)’ </a:t>
            </a:r>
            <a:r>
              <a:rPr lang="el-GR" sz="1200" b="0" i="0" u="none" strike="noStrike" kern="1200" baseline="0" dirty="0">
                <a:solidFill>
                  <a:schemeClr val="tx1"/>
                </a:solidFill>
                <a:latin typeface="+mn-lt"/>
                <a:ea typeface="+mn-ea"/>
                <a:cs typeface="+mn-cs"/>
              </a:rPr>
              <a:t>σχεδιάζονται από την αφετηρία με αύξουσες κλίσεις. Η καμπύλη με την ένδειξη </a:t>
            </a:r>
            <a:r>
              <a:rPr lang="el-GR" sz="1200" b="0" i="0" u="none" strike="noStrike" kern="1200" baseline="0" dirty="0" smtClean="0">
                <a:solidFill>
                  <a:schemeClr val="tx1"/>
                </a:solidFill>
                <a:latin typeface="+mn-lt"/>
                <a:ea typeface="+mn-ea"/>
                <a:cs typeface="+mn-cs"/>
              </a:rPr>
              <a:t>F(K/N</a:t>
            </a:r>
            <a:r>
              <a:rPr lang="el-GR" sz="1200" b="0" i="0" u="none" strike="noStrike" kern="1200" baseline="0" dirty="0">
                <a:solidFill>
                  <a:schemeClr val="tx1"/>
                </a:solidFill>
                <a:latin typeface="+mn-lt"/>
                <a:ea typeface="+mn-ea"/>
                <a:cs typeface="+mn-cs"/>
              </a:rPr>
              <a:t>, 1</a:t>
            </a:r>
            <a:r>
              <a:rPr lang="el-GR" sz="1200" b="0" i="0" u="none" strike="noStrike" kern="1200" baseline="0" dirty="0" smtClean="0">
                <a:solidFill>
                  <a:schemeClr val="tx1"/>
                </a:solidFill>
                <a:latin typeface="+mn-lt"/>
                <a:ea typeface="+mn-ea"/>
                <a:cs typeface="+mn-cs"/>
              </a:rPr>
              <a:t>) </a:t>
            </a:r>
            <a:r>
              <a:rPr lang="el-GR" sz="1200" b="0" i="0" u="none" strike="noStrike" kern="1200" baseline="0" dirty="0">
                <a:solidFill>
                  <a:schemeClr val="tx1"/>
                </a:solidFill>
                <a:latin typeface="+mn-lt"/>
                <a:ea typeface="+mn-ea"/>
                <a:cs typeface="+mn-cs"/>
              </a:rPr>
              <a:t>διέρχεται από ένα σημείο στο διατεταγμένο ζεύγος </a:t>
            </a:r>
            <a:r>
              <a:rPr lang="el-GR" sz="1200" b="0" i="0" u="none" strike="noStrike" kern="1200" baseline="0" dirty="0" smtClean="0">
                <a:solidFill>
                  <a:schemeClr val="tx1"/>
                </a:solidFill>
                <a:latin typeface="+mn-lt"/>
                <a:ea typeface="+mn-ea"/>
                <a:cs typeface="+mn-cs"/>
              </a:rPr>
              <a:t>A, Α’ </a:t>
            </a:r>
            <a:r>
              <a:rPr lang="el-GR" sz="1200" b="0" i="0" u="none" strike="noStrike" kern="1200" baseline="0" dirty="0">
                <a:solidFill>
                  <a:schemeClr val="tx1"/>
                </a:solidFill>
                <a:latin typeface="+mn-lt"/>
                <a:ea typeface="+mn-ea"/>
                <a:cs typeface="+mn-cs"/>
              </a:rPr>
              <a:t>και η καμπύλη με την ένδειξη </a:t>
            </a:r>
            <a:r>
              <a:rPr lang="el-GR" sz="1200" b="0" i="0" u="none" strike="noStrike" kern="1200" baseline="0" dirty="0" smtClean="0">
                <a:solidFill>
                  <a:schemeClr val="tx1"/>
                </a:solidFill>
                <a:latin typeface="+mn-lt"/>
                <a:ea typeface="+mn-ea"/>
                <a:cs typeface="+mn-cs"/>
              </a:rPr>
              <a:t>F(K/N</a:t>
            </a:r>
            <a:r>
              <a:rPr lang="el-GR" sz="1200" b="0" i="0" u="none" strike="noStrike" kern="1200" baseline="0" dirty="0">
                <a:solidFill>
                  <a:schemeClr val="tx1"/>
                </a:solidFill>
                <a:latin typeface="+mn-lt"/>
                <a:ea typeface="+mn-ea"/>
                <a:cs typeface="+mn-cs"/>
              </a:rPr>
              <a:t>, 1</a:t>
            </a:r>
            <a:r>
              <a:rPr lang="el-GR" sz="1200" b="0" i="0" u="none" strike="noStrike" kern="1200" baseline="0" dirty="0" smtClean="0">
                <a:solidFill>
                  <a:schemeClr val="tx1"/>
                </a:solidFill>
                <a:latin typeface="+mn-lt"/>
                <a:ea typeface="+mn-ea"/>
                <a:cs typeface="+mn-cs"/>
              </a:rPr>
              <a:t>)’ </a:t>
            </a:r>
            <a:r>
              <a:rPr lang="el-GR" sz="1200" b="0" i="0" u="none" strike="noStrike" kern="1200" baseline="0" dirty="0">
                <a:solidFill>
                  <a:schemeClr val="tx1"/>
                </a:solidFill>
                <a:latin typeface="+mn-lt"/>
                <a:ea typeface="+mn-ea"/>
                <a:cs typeface="+mn-cs"/>
              </a:rPr>
              <a:t>διέρχεται από ένα σημείο στο διατεταγμένο ζεύγος </a:t>
            </a:r>
            <a:r>
              <a:rPr lang="el-GR" sz="1200" b="0" i="0" u="none" strike="noStrike" kern="1200" baseline="0" dirty="0" smtClean="0">
                <a:solidFill>
                  <a:schemeClr val="tx1"/>
                </a:solidFill>
                <a:latin typeface="+mn-lt"/>
                <a:ea typeface="+mn-ea"/>
                <a:cs typeface="+mn-cs"/>
              </a:rPr>
              <a:t>A, B’ . Υπάρχει </a:t>
            </a:r>
            <a:r>
              <a:rPr lang="el-GR" sz="1200" b="0" i="0" u="none" strike="noStrike" kern="1200" baseline="0" dirty="0">
                <a:solidFill>
                  <a:schemeClr val="tx1"/>
                </a:solidFill>
                <a:latin typeface="+mn-lt"/>
                <a:ea typeface="+mn-ea"/>
                <a:cs typeface="+mn-cs"/>
              </a:rPr>
              <a:t>ένα βέλος προς τα πάνω ανάμεσα στις καμπύλες. Οι ευθείες διακεκομμένες γραμμές σχεδιάζονται κάθετα και οριζόντια από τα δύο σημεία στα αντίστοιχα σημεία συντεταγμένων τους στον κατακόρυφο και τον οριζόντιο άξονα.</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 xmlns:p14="http://schemas.microsoft.com/office/powerpoint/2010/main" val="2124979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 xmlns:p14="http://schemas.microsoft.com/office/powerpoint/2010/main" val="2124979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Οι αντιλήψεις μας για την πορεία της οικονομίας συχνά κυριαρχούνται από τις διακυμάνσεις της οικονομικής δραστηριότητας από έτος σε έτος. Η ύφεση οδηγεί σε κατήφεια και η ανάπτυξη σε αισιοδοξία. Αλλά αν κάνουμε ένα βήμα πίσω για να ρίξουμε μια ματιά στη δραστηριότητα σε μεγαλύτερες περιόδους – π.χ. για πολλές δεκαετίες </a:t>
            </a:r>
            <a:r>
              <a:rPr lang="el-GR" sz="1200" b="0" i="0" u="none" strike="noStrike" kern="1200" baseline="0" dirty="0" smtClean="0">
                <a:solidFill>
                  <a:schemeClr val="tx1"/>
                </a:solidFill>
                <a:latin typeface="+mn-lt"/>
                <a:ea typeface="+mn-ea"/>
                <a:cs typeface="+mn-cs"/>
              </a:rPr>
              <a:t>– </a:t>
            </a:r>
            <a:r>
              <a:rPr lang="el-GR" sz="1200" b="0" i="0" u="none" strike="noStrike" kern="1200" baseline="0" dirty="0">
                <a:solidFill>
                  <a:schemeClr val="tx1"/>
                </a:solidFill>
                <a:latin typeface="+mn-lt"/>
                <a:ea typeface="+mn-ea"/>
                <a:cs typeface="+mn-cs"/>
              </a:rPr>
              <a:t>η εικόνα αλλάζει. Οι διακυμάνσεις αμβλύνονται. Η ανάπτυξη, που είναι η σταθερή αύξηση της συνολικής παραγωγής διαχρονικά, κυριαρχεί στην εικόνα.</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 xmlns:p14="http://schemas.microsoft.com/office/powerpoint/2010/main" val="2124979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Το σχήμα 10-1 δείχνει την εξέλιξη του ΑΕΠ των ΗΠΑ (πίνακας (α)) και του κατά κεφαλή ΑΕΠ των ΗΠΑ (πίνακας (β)) (και τα δύο σε δολάρια 2012) από το 1890. (Η κλίμακα που χρησιμοποιείται για τη μέτρηση του ΑΕΠ ή του κατά κεφαλή ΑΕΠ στον κατακόρυφο άξονα ονομάζεται λογαριθμική κλίμακα. Το καθοριστικό χαρακτηριστικό μιας λογαριθμικής κλίμακας είναι ότι η ίδια αναλογική αύξηση μιας μεταβλητής αντιπροσωπεύεται από την ίδια απόσταση στον κατακόρυφο άξονα.)</a:t>
            </a:r>
          </a:p>
          <a:p>
            <a:endParaRPr lang="el-GR" sz="1200" b="0" i="0" u="none" strike="noStrike" kern="1200" baseline="0" dirty="0">
              <a:solidFill>
                <a:schemeClr val="tx1"/>
              </a:solidFill>
              <a:latin typeface="+mn-lt"/>
              <a:ea typeface="+mn-ea"/>
              <a:cs typeface="+mn-cs"/>
            </a:endParaRPr>
          </a:p>
          <a:p>
            <a:r>
              <a:rPr lang="el-GR" sz="1200" b="0" i="0" u="none" strike="noStrike" kern="1200" baseline="0" dirty="0">
                <a:solidFill>
                  <a:schemeClr val="tx1"/>
                </a:solidFill>
                <a:latin typeface="+mn-lt"/>
                <a:ea typeface="+mn-ea"/>
                <a:cs typeface="+mn-cs"/>
              </a:rPr>
              <a:t>Μεγάλη περιγραφή:</a:t>
            </a:r>
          </a:p>
          <a:p>
            <a:r>
              <a:rPr lang="el-GR" sz="1200" b="0" i="0" u="none" strike="noStrike" kern="1200" baseline="0" dirty="0">
                <a:solidFill>
                  <a:schemeClr val="tx1"/>
                </a:solidFill>
                <a:latin typeface="+mn-lt"/>
                <a:ea typeface="+mn-ea"/>
                <a:cs typeface="+mn-cs"/>
              </a:rPr>
              <a:t>Το γράφημα απεικονίζει τον ρυθμό αύξησης του ΑΕΠ των Ηνωμένων Πολιτειών από το 1890 έως το 2016. Ο κατακόρυφος άξονας φέρει την ένδειξη </a:t>
            </a:r>
            <a:r>
              <a:rPr lang="el-GR" sz="1200" b="0" i="0" u="none" strike="noStrike" kern="1200" baseline="0" dirty="0" smtClean="0">
                <a:solidFill>
                  <a:schemeClr val="tx1"/>
                </a:solidFill>
                <a:latin typeface="+mn-lt"/>
                <a:ea typeface="+mn-ea"/>
                <a:cs typeface="+mn-cs"/>
              </a:rPr>
              <a:t>«ΑΕΠ σε δολάρια (2012)» </a:t>
            </a:r>
            <a:r>
              <a:rPr lang="el-GR" sz="1200" b="0" i="0" u="none" strike="noStrike" kern="1200" baseline="0" dirty="0">
                <a:solidFill>
                  <a:schemeClr val="tx1"/>
                </a:solidFill>
                <a:latin typeface="+mn-lt"/>
                <a:ea typeface="+mn-ea"/>
                <a:cs typeface="+mn-cs"/>
              </a:rPr>
              <a:t>και κυμαίνεται από 300 έως 19200 σε πολλαπλάσια του 2. Ο οριζόντιος άξονας αντιπροσωπεύει τα έτη και κυμαίνεται από 1890 έως 2016 σε προσαυξήσεις του 6. Ο εκτιμώμενος  ρυθμός αύξησης του ΑΕΠ κατά τη διάρκεια των ετών έχει ως εξής:</a:t>
            </a:r>
          </a:p>
          <a:p>
            <a:r>
              <a:rPr lang="en-US" sz="1200" b="1" kern="1200" dirty="0">
                <a:solidFill>
                  <a:schemeClr val="tx1"/>
                </a:solidFill>
                <a:effectLst/>
                <a:latin typeface="+mn-lt"/>
                <a:ea typeface="+mn-ea"/>
                <a:cs typeface="+mn-cs"/>
              </a:rPr>
              <a:t> </a:t>
            </a:r>
            <a:endParaRPr lang="en-IN" dirty="0">
              <a:effectLst/>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1890: 400</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1920: 820</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1950: 2400</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1980: 7400</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2010: 17500</a:t>
            </a:r>
            <a:endParaRPr lang="en-IN"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2016: 18500</a:t>
            </a:r>
          </a:p>
          <a:p>
            <a:endParaRPr lang="en-US" sz="1200" b="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Τα έτη στα οποία υπήρχε ύφεση είναι τα εξής:</a:t>
            </a:r>
            <a:r>
              <a:rPr lang="en-US" sz="1200" kern="1200" dirty="0">
                <a:solidFill>
                  <a:schemeClr val="tx1"/>
                </a:solidFill>
                <a:effectLst/>
                <a:latin typeface="+mn-lt"/>
                <a:ea typeface="+mn-ea"/>
                <a:cs typeface="+mn-cs"/>
              </a:rPr>
              <a:t> 1928 </a:t>
            </a:r>
            <a:r>
              <a:rPr lang="el-GR" sz="1200" kern="1200" dirty="0">
                <a:solidFill>
                  <a:schemeClr val="tx1"/>
                </a:solidFill>
                <a:effectLst/>
                <a:latin typeface="+mn-lt"/>
                <a:ea typeface="+mn-ea"/>
                <a:cs typeface="+mn-cs"/>
              </a:rPr>
              <a:t>έως</a:t>
            </a:r>
            <a:r>
              <a:rPr lang="en-US" sz="1200" kern="1200" dirty="0">
                <a:solidFill>
                  <a:schemeClr val="tx1"/>
                </a:solidFill>
                <a:effectLst/>
                <a:latin typeface="+mn-lt"/>
                <a:ea typeface="+mn-ea"/>
                <a:cs typeface="+mn-cs"/>
              </a:rPr>
              <a:t> 1933, 1980 </a:t>
            </a:r>
            <a:r>
              <a:rPr lang="el-GR" sz="1200" kern="1200" dirty="0">
                <a:solidFill>
                  <a:schemeClr val="tx1"/>
                </a:solidFill>
                <a:effectLst/>
                <a:latin typeface="+mn-lt"/>
                <a:ea typeface="+mn-ea"/>
                <a:cs typeface="+mn-cs"/>
              </a:rPr>
              <a:t>έως</a:t>
            </a:r>
            <a:r>
              <a:rPr lang="en-US" sz="1200" kern="1200" dirty="0">
                <a:solidFill>
                  <a:schemeClr val="tx1"/>
                </a:solidFill>
                <a:effectLst/>
                <a:latin typeface="+mn-lt"/>
                <a:ea typeface="+mn-ea"/>
                <a:cs typeface="+mn-cs"/>
              </a:rPr>
              <a:t> 1982, </a:t>
            </a:r>
            <a:r>
              <a:rPr lang="el-GR" sz="1200" kern="1200" dirty="0">
                <a:solidFill>
                  <a:schemeClr val="tx1"/>
                </a:solidFill>
                <a:effectLst/>
                <a:latin typeface="+mn-lt"/>
                <a:ea typeface="+mn-ea"/>
                <a:cs typeface="+mn-cs"/>
              </a:rPr>
              <a:t>και</a:t>
            </a:r>
            <a:r>
              <a:rPr lang="en-US" sz="1200" kern="1200" dirty="0">
                <a:solidFill>
                  <a:schemeClr val="tx1"/>
                </a:solidFill>
                <a:effectLst/>
                <a:latin typeface="+mn-lt"/>
                <a:ea typeface="+mn-ea"/>
                <a:cs typeface="+mn-cs"/>
              </a:rPr>
              <a:t> 2008 </a:t>
            </a:r>
            <a:r>
              <a:rPr lang="el-GR" sz="1200" kern="1200" dirty="0">
                <a:solidFill>
                  <a:schemeClr val="tx1"/>
                </a:solidFill>
                <a:effectLst/>
                <a:latin typeface="+mn-lt"/>
                <a:ea typeface="+mn-ea"/>
                <a:cs typeface="+mn-cs"/>
              </a:rPr>
              <a:t>έως</a:t>
            </a:r>
            <a:r>
              <a:rPr lang="en-US" sz="1200" kern="1200" dirty="0">
                <a:solidFill>
                  <a:schemeClr val="tx1"/>
                </a:solidFill>
                <a:effectLst/>
                <a:latin typeface="+mn-lt"/>
                <a:ea typeface="+mn-ea"/>
                <a:cs typeface="+mn-cs"/>
              </a:rPr>
              <a:t> 2010.</a:t>
            </a:r>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 xmlns:p14="http://schemas.microsoft.com/office/powerpoint/2010/main" val="2879205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Οι κάθετες ράβδοι από το 1929 έως το 1933 αντιστοιχούν στη μεγάλη μείωση της παραγωγής κατά τη διάρκεια της Μεγάλης Ύφεσης: οι άλλες ομάδες ράβδων αντιστοιχούν στην ύφεση 1980–1982, η οποία είναι η μεγαλύτερη μεταπολεμική ύφεση πριν από την οικονομική κρίση και τη Μεγάλη Ύφεση του 2008–2010 .</a:t>
            </a:r>
          </a:p>
          <a:p>
            <a:endParaRPr lang="el-GR" sz="1200" b="0" i="0" u="none" strike="noStrike" kern="1200" baseline="0" dirty="0">
              <a:solidFill>
                <a:schemeClr val="tx1"/>
              </a:solidFill>
              <a:latin typeface="+mn-lt"/>
              <a:ea typeface="+mn-ea"/>
              <a:cs typeface="+mn-cs"/>
            </a:endParaRPr>
          </a:p>
          <a:p>
            <a:r>
              <a:rPr lang="el-GR" sz="1200" b="0" i="0" u="none" strike="noStrike" kern="1200" baseline="0" dirty="0">
                <a:solidFill>
                  <a:schemeClr val="tx1"/>
                </a:solidFill>
                <a:latin typeface="+mn-lt"/>
                <a:ea typeface="+mn-ea"/>
                <a:cs typeface="+mn-cs"/>
              </a:rPr>
              <a:t>Μεγάλη περιγραφή:</a:t>
            </a:r>
          </a:p>
          <a:p>
            <a:r>
              <a:rPr lang="el-GR" sz="1200" b="0" i="0" u="none" strike="noStrike" kern="1200" baseline="0" dirty="0">
                <a:solidFill>
                  <a:schemeClr val="tx1"/>
                </a:solidFill>
                <a:latin typeface="+mn-lt"/>
                <a:ea typeface="+mn-ea"/>
                <a:cs typeface="+mn-cs"/>
              </a:rPr>
              <a:t>Το γράφημα απεικονίζει τον ρυθμό αύξησης του κατά κεφαλή ΑΕΠ στις Ηνωμένες Πολιτείες από το 1890 έως το 2016. Ο κατακόρυφος άξονας φέρει την ένδειξη </a:t>
            </a:r>
            <a:r>
              <a:rPr lang="el-GR" sz="1200" b="0" i="0" u="none" strike="noStrike" kern="1200" baseline="0" dirty="0" smtClean="0">
                <a:solidFill>
                  <a:schemeClr val="tx1"/>
                </a:solidFill>
                <a:latin typeface="+mn-lt"/>
                <a:ea typeface="+mn-ea"/>
                <a:cs typeface="+mn-cs"/>
              </a:rPr>
              <a:t>«Κατά κεφαλή ΑΕΠ σε δολάρια (2012)» και </a:t>
            </a:r>
            <a:r>
              <a:rPr lang="el-GR" sz="1200" b="0" i="0" u="none" strike="noStrike" kern="1200" baseline="0" dirty="0">
                <a:solidFill>
                  <a:schemeClr val="tx1"/>
                </a:solidFill>
                <a:latin typeface="+mn-lt"/>
                <a:ea typeface="+mn-ea"/>
                <a:cs typeface="+mn-cs"/>
              </a:rPr>
              <a:t>κυμαίνεται από 4000 έως 64000 σε πολλαπλάσια του 2. Ο οριζόντιος άξονας αντιπροσωπεύει τα έτη και κυμαίνεται από το 1890 έως το 2016 σε προσαυξήσεις των 6. Ο εκτιμώμενος ρυθμός αύξησης του ΑΕΠ κατά τη διάρκεια των ετών έχει ως εξής:</a:t>
            </a:r>
          </a:p>
          <a:p>
            <a:r>
              <a:rPr lang="en-US" sz="1200" b="1" kern="1200" dirty="0">
                <a:solidFill>
                  <a:schemeClr val="tx1"/>
                </a:solidFill>
                <a:effectLst/>
                <a:latin typeface="+mn-lt"/>
                <a:ea typeface="+mn-ea"/>
                <a:cs typeface="+mn-cs"/>
              </a:rPr>
              <a:t> </a:t>
            </a:r>
            <a:endParaRPr lang="en-IN" dirty="0">
              <a:effectLst/>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1890: 6100</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1920: 7400</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1950: 15700</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1980: 31000</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2010: 54500</a:t>
            </a:r>
            <a:endParaRPr lang="en-IN"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2016: 58000</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dirty="0">
              <a:effectLst/>
            </a:endParaRPr>
          </a:p>
          <a:p>
            <a:r>
              <a:rPr lang="el-GR" sz="1200" kern="1200" dirty="0">
                <a:solidFill>
                  <a:schemeClr val="tx1"/>
                </a:solidFill>
                <a:effectLst/>
                <a:latin typeface="+mn-lt"/>
                <a:ea typeface="+mn-ea"/>
                <a:cs typeface="+mn-cs"/>
              </a:rPr>
              <a:t>Τα έτη στα οποία υπήρχε ύφεση είναι τα εξής:</a:t>
            </a:r>
            <a:r>
              <a:rPr lang="en-US" sz="1200" kern="1200" dirty="0">
                <a:solidFill>
                  <a:schemeClr val="tx1"/>
                </a:solidFill>
                <a:effectLst/>
                <a:latin typeface="+mn-lt"/>
                <a:ea typeface="+mn-ea"/>
                <a:cs typeface="+mn-cs"/>
              </a:rPr>
              <a:t> 1928 </a:t>
            </a:r>
            <a:r>
              <a:rPr lang="el-GR" sz="1200" kern="1200" dirty="0">
                <a:solidFill>
                  <a:schemeClr val="tx1"/>
                </a:solidFill>
                <a:effectLst/>
                <a:latin typeface="+mn-lt"/>
                <a:ea typeface="+mn-ea"/>
                <a:cs typeface="+mn-cs"/>
              </a:rPr>
              <a:t>έως</a:t>
            </a:r>
            <a:r>
              <a:rPr lang="en-US" sz="1200" kern="1200" dirty="0">
                <a:solidFill>
                  <a:schemeClr val="tx1"/>
                </a:solidFill>
                <a:effectLst/>
                <a:latin typeface="+mn-lt"/>
                <a:ea typeface="+mn-ea"/>
                <a:cs typeface="+mn-cs"/>
              </a:rPr>
              <a:t> 1933, 1980 </a:t>
            </a:r>
            <a:r>
              <a:rPr lang="el-GR" sz="1200" kern="1200" dirty="0">
                <a:solidFill>
                  <a:schemeClr val="tx1"/>
                </a:solidFill>
                <a:effectLst/>
                <a:latin typeface="+mn-lt"/>
                <a:ea typeface="+mn-ea"/>
                <a:cs typeface="+mn-cs"/>
              </a:rPr>
              <a:t>έως</a:t>
            </a:r>
            <a:r>
              <a:rPr lang="en-US" sz="1200" kern="1200" dirty="0">
                <a:solidFill>
                  <a:schemeClr val="tx1"/>
                </a:solidFill>
                <a:effectLst/>
                <a:latin typeface="+mn-lt"/>
                <a:ea typeface="+mn-ea"/>
                <a:cs typeface="+mn-cs"/>
              </a:rPr>
              <a:t> 1982, </a:t>
            </a:r>
            <a:r>
              <a:rPr lang="el-GR" sz="1200" kern="1200" dirty="0">
                <a:solidFill>
                  <a:schemeClr val="tx1"/>
                </a:solidFill>
                <a:effectLst/>
                <a:latin typeface="+mn-lt"/>
                <a:ea typeface="+mn-ea"/>
                <a:cs typeface="+mn-cs"/>
              </a:rPr>
              <a:t>και</a:t>
            </a:r>
            <a:r>
              <a:rPr lang="en-US" sz="1200" kern="1200" dirty="0">
                <a:solidFill>
                  <a:schemeClr val="tx1"/>
                </a:solidFill>
                <a:effectLst/>
                <a:latin typeface="+mn-lt"/>
                <a:ea typeface="+mn-ea"/>
                <a:cs typeface="+mn-cs"/>
              </a:rPr>
              <a:t> 2008 </a:t>
            </a:r>
            <a:r>
              <a:rPr lang="el-GR" sz="1200" kern="1200" dirty="0">
                <a:solidFill>
                  <a:schemeClr val="tx1"/>
                </a:solidFill>
                <a:effectLst/>
                <a:latin typeface="+mn-lt"/>
                <a:ea typeface="+mn-ea"/>
                <a:cs typeface="+mn-cs"/>
              </a:rPr>
              <a:t>έως</a:t>
            </a:r>
            <a:r>
              <a:rPr lang="en-US" sz="1200" kern="1200" dirty="0">
                <a:solidFill>
                  <a:schemeClr val="tx1"/>
                </a:solidFill>
                <a:effectLst/>
                <a:latin typeface="+mn-lt"/>
                <a:ea typeface="+mn-ea"/>
                <a:cs typeface="+mn-cs"/>
              </a:rPr>
              <a:t> 2010.</a:t>
            </a:r>
            <a:endParaRPr lang="en-US" dirty="0">
              <a:effectLst/>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 xmlns:p14="http://schemas.microsoft.com/office/powerpoint/2010/main" val="4080344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Ο θεμελιώδης λόγος που ενδιαφερόμαστε για την ανάπτυξη μιας χώρας είναι ότι μας ενδιαφέρει το </a:t>
            </a:r>
            <a:r>
              <a:rPr lang="el-GR" sz="1200" b="1" i="0" u="none" strike="noStrike" kern="1200" baseline="0" dirty="0">
                <a:solidFill>
                  <a:schemeClr val="tx1"/>
                </a:solidFill>
                <a:latin typeface="+mn-lt"/>
                <a:ea typeface="+mn-ea"/>
                <a:cs typeface="+mn-cs"/>
              </a:rPr>
              <a:t>μέσο βιοτικό επίπεδο</a:t>
            </a:r>
            <a:r>
              <a:rPr lang="el-GR" sz="1200" b="0" i="0" u="none" strike="noStrike" kern="1200" baseline="0" dirty="0">
                <a:solidFill>
                  <a:schemeClr val="tx1"/>
                </a:solidFill>
                <a:latin typeface="+mn-lt"/>
                <a:ea typeface="+mn-ea"/>
                <a:cs typeface="+mn-cs"/>
              </a:rPr>
              <a:t> στη χώρα. Κοιτάζοντας διαχρονικά, θέλουμε να μάθουμε κατά πόσο έχει αυξηθεί το βιοτικό επίπεδο. Εξετάζοντας τις διάφορες χώρες, θέλουμε να μάθουμε πόσο υψηλότερο είναι το βιοτικό επίπεδο σε μια χώρα σε σχέση με μια άλλη. Έτσι, η μεταβλητή στην οποία θέλουμε να εστιάσουμε και να συγκρίνουμε είτε διαχρονικά, είτε μεταξύ χωρών, είναι το </a:t>
            </a:r>
            <a:r>
              <a:rPr lang="el-GR" sz="1200" b="1" i="0" u="none" strike="noStrike" kern="1200" baseline="0" dirty="0">
                <a:solidFill>
                  <a:schemeClr val="tx1"/>
                </a:solidFill>
                <a:latin typeface="+mn-lt"/>
                <a:ea typeface="+mn-ea"/>
                <a:cs typeface="+mn-cs"/>
              </a:rPr>
              <a:t>κατά κεφαλή προϊόν</a:t>
            </a:r>
            <a:r>
              <a:rPr lang="el-GR" sz="1200" b="0" i="0" u="none" strike="noStrike" kern="1200" baseline="0" dirty="0">
                <a:solidFill>
                  <a:schemeClr val="tx1"/>
                </a:solidFill>
                <a:latin typeface="+mn-lt"/>
                <a:ea typeface="+mn-ea"/>
                <a:cs typeface="+mn-cs"/>
              </a:rPr>
              <a:t> </a:t>
            </a:r>
            <a:r>
              <a:rPr lang="el-GR" sz="1200" b="0" i="0" u="none" strike="noStrike" kern="1200" baseline="0" dirty="0" smtClean="0">
                <a:solidFill>
                  <a:schemeClr val="tx1"/>
                </a:solidFill>
                <a:latin typeface="+mn-lt"/>
                <a:ea typeface="+mn-ea"/>
                <a:cs typeface="+mn-cs"/>
              </a:rPr>
              <a:t>και </a:t>
            </a:r>
            <a:r>
              <a:rPr lang="el-GR" sz="1200" b="0" i="0" u="none" strike="noStrike" kern="1200" baseline="0" dirty="0">
                <a:solidFill>
                  <a:schemeClr val="tx1"/>
                </a:solidFill>
                <a:latin typeface="+mn-lt"/>
                <a:ea typeface="+mn-ea"/>
                <a:cs typeface="+mn-cs"/>
              </a:rPr>
              <a:t>όχι το ίδιο το προϊόν.</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 xmlns:p14="http://schemas.microsoft.com/office/powerpoint/2010/main" val="2124979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Αυτό το πλαίσιο επικέντρωσης δείχνει πώς κατασκευάζουμε τιμές ισοτιμίας αγοραστικής δύναμης, ώστε να μπορούμε να κάνουμε συγκρίσεις μεταξύ των χωρών. Ο τύπος υπολογισμού, δηλαδή η κατασκευή μεταβλητών μεταξύ των χωρών χρησιμοποιώντας ένα κοινό σύνολο τιμών, αποτελεί τη βάση των εκτιμήσεων ΙΑΔ.</a:t>
            </a:r>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 xmlns:p14="http://schemas.microsoft.com/office/powerpoint/2010/main" val="2124979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25"/>
              </a:spcBef>
            </a:pPr>
            <a:r>
              <a:rPr lang="el-GR" sz="1200" dirty="0">
                <a:ea typeface="ヒラギノ角ゴ Pro W3" pitchFamily="-84" charset="-128"/>
              </a:rPr>
              <a:t>Ο Πίνακας 10.1 δίνει δύο βασικά συμπεράσματα. Έχει σημειωθεί μεγάλη αύξηση του κατά κεφαλή προϊόντος, εν μέρει εξαιτίας </a:t>
            </a:r>
            <a:r>
              <a:rPr lang="el-GR" sz="1200" b="1" dirty="0">
                <a:ea typeface="ヒラギノ角ゴ Pro W3" pitchFamily="-84" charset="-128"/>
              </a:rPr>
              <a:t>της δύναμης της σύνθεσης</a:t>
            </a:r>
            <a:r>
              <a:rPr lang="el-GR" sz="1200" dirty="0">
                <a:ea typeface="ヒラギノ角ゴ Pro W3" pitchFamily="-84" charset="-128"/>
              </a:rPr>
              <a:t>. Υπήρξε </a:t>
            </a:r>
            <a:r>
              <a:rPr lang="el-GR" sz="1200" b="1" dirty="0">
                <a:ea typeface="ヒラギノ角ゴ Pro W3" pitchFamily="-84" charset="-128"/>
              </a:rPr>
              <a:t>σύγκλιση </a:t>
            </a:r>
            <a:r>
              <a:rPr lang="el-GR" sz="1200" b="0" dirty="0">
                <a:ea typeface="ヒラギノ角ゴ Pro W3" pitchFamily="-84" charset="-128"/>
              </a:rPr>
              <a:t>του κατά κεφαλή προϊόντος</a:t>
            </a:r>
            <a:r>
              <a:rPr lang="el-GR" sz="1200" dirty="0">
                <a:ea typeface="ヒラギノ角ゴ Pro W3" pitchFamily="-84" charset="-128"/>
              </a:rPr>
              <a:t> μεταξύ των χωρών</a:t>
            </a:r>
          </a:p>
          <a:p>
            <a:pPr>
              <a:spcBef>
                <a:spcPts val="525"/>
              </a:spcBef>
            </a:pPr>
            <a:endParaRPr lang="el-GR" sz="1200" dirty="0">
              <a:ea typeface="ヒラギノ角ゴ Pro W3" pitchFamily="-84" charset="-128"/>
            </a:endParaRPr>
          </a:p>
          <a:p>
            <a:pPr>
              <a:spcBef>
                <a:spcPts val="525"/>
              </a:spcBef>
            </a:pPr>
            <a:r>
              <a:rPr lang="el-GR" sz="1200" dirty="0">
                <a:ea typeface="ヒラギノ角ゴ Pro W3" pitchFamily="-84" charset="-128"/>
              </a:rPr>
              <a:t>Μεγάλη περιγραφή:</a:t>
            </a:r>
          </a:p>
          <a:p>
            <a:pPr>
              <a:spcBef>
                <a:spcPts val="525"/>
              </a:spcBef>
            </a:pPr>
            <a:r>
              <a:rPr lang="el-GR" sz="1200" dirty="0" smtClean="0">
                <a:ea typeface="ヒラギノ角ゴ Pro W3" pitchFamily="-84" charset="-128"/>
              </a:rPr>
              <a:t>Ο </a:t>
            </a:r>
            <a:r>
              <a:rPr lang="el-GR" sz="1200" dirty="0">
                <a:ea typeface="ヒラギノ角ゴ Pro W3" pitchFamily="-84" charset="-128"/>
              </a:rPr>
              <a:t>πίνακας δείχνει τα ακόλουθα δεδομένα:</a:t>
            </a:r>
          </a:p>
          <a:p>
            <a:pPr>
              <a:spcBef>
                <a:spcPts val="525"/>
              </a:spcBef>
            </a:pPr>
            <a:endParaRPr lang="en-US" sz="1200" dirty="0" smtClean="0">
              <a:ea typeface="ヒラギノ角ゴ Pro W3" pitchFamily="-84" charset="-128"/>
            </a:endParaRPr>
          </a:p>
          <a:p>
            <a:pPr>
              <a:spcBef>
                <a:spcPts val="525"/>
              </a:spcBef>
            </a:pPr>
            <a:r>
              <a:rPr lang="el-GR" sz="1200" dirty="0" smtClean="0">
                <a:ea typeface="ヒラギノ角ゴ Pro W3" pitchFamily="-84" charset="-128"/>
              </a:rPr>
              <a:t>Γαλλία</a:t>
            </a:r>
            <a:endParaRPr lang="el-GR" sz="1200" dirty="0">
              <a:ea typeface="ヒラギノ角ゴ Pro W3" pitchFamily="-84" charset="-128"/>
            </a:endParaRPr>
          </a:p>
          <a:p>
            <a:pPr>
              <a:spcBef>
                <a:spcPts val="525"/>
              </a:spcBef>
            </a:pPr>
            <a:r>
              <a:rPr lang="el-GR" sz="1200" dirty="0">
                <a:ea typeface="ヒラギノ角ゴ Pro W3" pitchFamily="-84" charset="-128"/>
              </a:rPr>
              <a:t>Ετήσιος ρυθμός αύξησης κατά κεφαλή προϊόντος, 1950 έως 2017: 2.6</a:t>
            </a:r>
          </a:p>
          <a:p>
            <a:pPr>
              <a:spcBef>
                <a:spcPts val="525"/>
              </a:spcBef>
            </a:pPr>
            <a:r>
              <a:rPr lang="el-GR" sz="1200" dirty="0">
                <a:ea typeface="ヒラギノ角ゴ Pro W3" pitchFamily="-84" charset="-128"/>
              </a:rPr>
              <a:t>Πραγματικό κατά κεφαλή προϊόν </a:t>
            </a:r>
            <a:r>
              <a:rPr lang="el-GR" sz="1200" dirty="0" smtClean="0">
                <a:ea typeface="ヒラギノ角ゴ Pro W3" pitchFamily="-84" charset="-128"/>
              </a:rPr>
              <a:t>(σε</a:t>
            </a:r>
            <a:r>
              <a:rPr lang="el-GR" sz="1200" baseline="0" dirty="0" smtClean="0">
                <a:ea typeface="ヒラギノ角ゴ Pro W3" pitchFamily="-84" charset="-128"/>
              </a:rPr>
              <a:t> </a:t>
            </a:r>
            <a:r>
              <a:rPr lang="el-GR" sz="1200" dirty="0" smtClean="0">
                <a:ea typeface="ヒラギノ角ゴ Pro W3" pitchFamily="-84" charset="-128"/>
              </a:rPr>
              <a:t>δολάρια </a:t>
            </a:r>
            <a:r>
              <a:rPr lang="el-GR" sz="1200" dirty="0">
                <a:ea typeface="ヒラギノ角ゴ Pro W3" pitchFamily="-84" charset="-128"/>
              </a:rPr>
              <a:t>2011</a:t>
            </a:r>
            <a:r>
              <a:rPr lang="el-GR" sz="1200" dirty="0" smtClean="0">
                <a:ea typeface="ヒラギノ角ゴ Pro W3" pitchFamily="-84" charset="-128"/>
              </a:rPr>
              <a:t>)</a:t>
            </a:r>
            <a:r>
              <a:rPr lang="en-US" sz="1200" dirty="0" smtClean="0">
                <a:ea typeface="ヒラギノ角ゴ Pro W3" pitchFamily="-84" charset="-128"/>
              </a:rPr>
              <a:t> </a:t>
            </a:r>
          </a:p>
          <a:p>
            <a:pPr>
              <a:spcBef>
                <a:spcPts val="525"/>
              </a:spcBef>
            </a:pPr>
            <a:r>
              <a:rPr lang="el-GR" sz="1200" dirty="0" smtClean="0">
                <a:ea typeface="ヒラギノ角ゴ Pro W3" pitchFamily="-84" charset="-128"/>
              </a:rPr>
              <a:t>1950</a:t>
            </a:r>
            <a:r>
              <a:rPr lang="el-GR" sz="1200" dirty="0">
                <a:ea typeface="ヒラギノ角ゴ Pro W3" pitchFamily="-84" charset="-128"/>
              </a:rPr>
              <a:t>: </a:t>
            </a:r>
            <a:r>
              <a:rPr lang="el-GR" sz="1200" dirty="0" smtClean="0">
                <a:ea typeface="ヒラギノ角ゴ Pro W3" pitchFamily="-84" charset="-128"/>
              </a:rPr>
              <a:t>7.025</a:t>
            </a:r>
            <a:endParaRPr lang="en-US" sz="1200" dirty="0" smtClean="0">
              <a:ea typeface="ヒラギノ角ゴ Pro W3" pitchFamily="-84" charset="-128"/>
            </a:endParaRPr>
          </a:p>
          <a:p>
            <a:pPr>
              <a:spcBef>
                <a:spcPts val="525"/>
              </a:spcBef>
            </a:pPr>
            <a:r>
              <a:rPr lang="el-GR" sz="1200" dirty="0" smtClean="0">
                <a:ea typeface="ヒラギノ角ゴ Pro W3" pitchFamily="-84" charset="-128"/>
              </a:rPr>
              <a:t>2017</a:t>
            </a:r>
            <a:r>
              <a:rPr lang="el-GR" sz="1200" dirty="0">
                <a:ea typeface="ヒラギノ角ゴ Pro W3" pitchFamily="-84" charset="-128"/>
              </a:rPr>
              <a:t>: </a:t>
            </a:r>
            <a:r>
              <a:rPr lang="el-GR" sz="1200" dirty="0" smtClean="0">
                <a:ea typeface="ヒラギノ角ゴ Pro W3" pitchFamily="-84" charset="-128"/>
              </a:rPr>
              <a:t>39.461</a:t>
            </a:r>
            <a:endParaRPr lang="en-US" sz="1200" dirty="0" smtClean="0">
              <a:ea typeface="ヒラギノ角ゴ Pro W3" pitchFamily="-84" charset="-128"/>
            </a:endParaRPr>
          </a:p>
          <a:p>
            <a:pPr>
              <a:spcBef>
                <a:spcPts val="525"/>
              </a:spcBef>
            </a:pPr>
            <a:r>
              <a:rPr lang="el-GR" sz="1200" dirty="0" smtClean="0">
                <a:ea typeface="ヒラギノ角ゴ Pro W3" pitchFamily="-84" charset="-128"/>
              </a:rPr>
              <a:t>2017 </a:t>
            </a:r>
            <a:r>
              <a:rPr lang="el-GR" sz="1200" dirty="0">
                <a:ea typeface="ヒラギノ角ゴ Pro W3" pitchFamily="-84" charset="-128"/>
              </a:rPr>
              <a:t>διαιρούμενο με το 1950: </a:t>
            </a:r>
            <a:r>
              <a:rPr lang="el-GR" sz="1200" dirty="0" smtClean="0">
                <a:ea typeface="ヒラギノ角ゴ Pro W3" pitchFamily="-84" charset="-128"/>
              </a:rPr>
              <a:t>5,6</a:t>
            </a:r>
            <a:endParaRPr lang="en-US" sz="1200" dirty="0" smtClean="0">
              <a:ea typeface="ヒラギノ角ゴ Pro W3" pitchFamily="-84" charset="-128"/>
            </a:endParaRPr>
          </a:p>
          <a:p>
            <a:pPr>
              <a:spcBef>
                <a:spcPts val="525"/>
              </a:spcBef>
            </a:pPr>
            <a:endParaRPr lang="en-US" sz="1200" dirty="0" smtClean="0">
              <a:ea typeface="ヒラギノ角ゴ Pro W3" pitchFamily="-84" charset="-128"/>
            </a:endParaRPr>
          </a:p>
          <a:p>
            <a:pPr>
              <a:spcBef>
                <a:spcPts val="525"/>
              </a:spcBef>
            </a:pPr>
            <a:r>
              <a:rPr lang="el-GR" sz="1200" dirty="0" smtClean="0">
                <a:ea typeface="ヒラギノ角ゴ Pro W3" pitchFamily="-84" charset="-128"/>
              </a:rPr>
              <a:t>Ιαπωνία</a:t>
            </a:r>
            <a:endParaRPr lang="en-US" sz="1200" dirty="0" smtClean="0">
              <a:ea typeface="ヒラギノ角ゴ Pro W3" pitchFamily="-84" charset="-128"/>
            </a:endParaRPr>
          </a:p>
          <a:p>
            <a:pPr>
              <a:spcBef>
                <a:spcPts val="525"/>
              </a:spcBef>
            </a:pPr>
            <a:r>
              <a:rPr lang="el-GR" sz="1200" dirty="0" smtClean="0">
                <a:ea typeface="ヒラギノ角ゴ Pro W3" pitchFamily="-84" charset="-128"/>
              </a:rPr>
              <a:t>Ετήσιος </a:t>
            </a:r>
            <a:r>
              <a:rPr lang="el-GR" sz="1200" dirty="0">
                <a:ea typeface="ヒラギノ角ゴ Pro W3" pitchFamily="-84" charset="-128"/>
              </a:rPr>
              <a:t>ρυθμός αύξησης παραγωγής ανά άτομο, 1950 έως 2017: </a:t>
            </a:r>
            <a:r>
              <a:rPr lang="el-GR" sz="1200" dirty="0" smtClean="0">
                <a:ea typeface="ヒラギノ角ゴ Pro W3" pitchFamily="-84" charset="-128"/>
              </a:rPr>
              <a:t>4.1</a:t>
            </a:r>
            <a:endParaRPr lang="en-US" sz="1200" dirty="0" smtClean="0">
              <a:ea typeface="ヒラギノ角ゴ Pro W3" pitchFamily="-84" charset="-128"/>
            </a:endParaRPr>
          </a:p>
          <a:p>
            <a:pPr>
              <a:spcBef>
                <a:spcPts val="525"/>
              </a:spcBef>
            </a:pPr>
            <a:r>
              <a:rPr lang="el-GR" sz="1200" dirty="0" smtClean="0">
                <a:ea typeface="ヒラギノ角ゴ Pro W3" pitchFamily="-84" charset="-128"/>
              </a:rPr>
              <a:t>Πραγματική </a:t>
            </a:r>
            <a:r>
              <a:rPr lang="el-GR" sz="1200" dirty="0">
                <a:ea typeface="ヒラギノ角ゴ Pro W3" pitchFamily="-84" charset="-128"/>
              </a:rPr>
              <a:t>παραγωγή ανά άτομο </a:t>
            </a:r>
            <a:r>
              <a:rPr lang="el-GR" sz="1200" dirty="0" smtClean="0">
                <a:ea typeface="ヒラギノ角ゴ Pro W3" pitchFamily="-84" charset="-128"/>
              </a:rPr>
              <a:t>(σε</a:t>
            </a:r>
            <a:r>
              <a:rPr lang="el-GR" sz="1200" baseline="0" dirty="0" smtClean="0">
                <a:ea typeface="ヒラギノ角ゴ Pro W3" pitchFamily="-84" charset="-128"/>
              </a:rPr>
              <a:t> </a:t>
            </a:r>
            <a:r>
              <a:rPr lang="el-GR" sz="1200" dirty="0" smtClean="0">
                <a:ea typeface="ヒラギノ角ゴ Pro W3" pitchFamily="-84" charset="-128"/>
              </a:rPr>
              <a:t>δολάρια 2011)</a:t>
            </a:r>
            <a:endParaRPr lang="el-GR" sz="1200" dirty="0">
              <a:ea typeface="ヒラギノ角ゴ Pro W3" pitchFamily="-84" charset="-128"/>
            </a:endParaRPr>
          </a:p>
          <a:p>
            <a:pPr>
              <a:spcBef>
                <a:spcPts val="525"/>
              </a:spcBef>
            </a:pPr>
            <a:r>
              <a:rPr lang="el-GR" sz="1200" dirty="0">
                <a:ea typeface="ヒラギノ角ゴ Pro W3" pitchFamily="-84" charset="-128"/>
              </a:rPr>
              <a:t>1950: 7.025</a:t>
            </a:r>
          </a:p>
          <a:p>
            <a:pPr>
              <a:spcBef>
                <a:spcPts val="525"/>
              </a:spcBef>
            </a:pPr>
            <a:r>
              <a:rPr lang="el-GR" sz="1200" dirty="0">
                <a:ea typeface="ヒラギノ角ゴ Pro W3" pitchFamily="-84" charset="-128"/>
              </a:rPr>
              <a:t>2017: 39.461</a:t>
            </a:r>
          </a:p>
          <a:p>
            <a:pPr>
              <a:spcBef>
                <a:spcPts val="525"/>
              </a:spcBef>
            </a:pPr>
            <a:r>
              <a:rPr lang="el-GR" sz="1200" dirty="0">
                <a:ea typeface="ヒラギノ角ゴ Pro W3" pitchFamily="-84" charset="-128"/>
              </a:rPr>
              <a:t>2017 δια  1950: 5,6</a:t>
            </a:r>
          </a:p>
          <a:p>
            <a:pPr>
              <a:spcBef>
                <a:spcPts val="525"/>
              </a:spcBef>
            </a:pPr>
            <a:endParaRPr lang="el-GR" sz="1200" dirty="0">
              <a:ea typeface="ヒラギノ角ゴ Pro W3" pitchFamily="-84" charset="-128"/>
            </a:endParaRPr>
          </a:p>
          <a:p>
            <a:pPr>
              <a:spcBef>
                <a:spcPts val="525"/>
              </a:spcBef>
            </a:pPr>
            <a:r>
              <a:rPr lang="el-GR" sz="1200" dirty="0">
                <a:ea typeface="ヒラギノ角ゴ Pro W3" pitchFamily="-84" charset="-128"/>
              </a:rPr>
              <a:t>Ιαπωνία</a:t>
            </a: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Ετήσιος ρυθμός αύξησης κατά κεφαλή προϊόντος</a:t>
            </a:r>
            <a:r>
              <a:rPr lang="en-IN" sz="1200" kern="1200" dirty="0">
                <a:solidFill>
                  <a:schemeClr val="tx1"/>
                </a:solidFill>
                <a:effectLst/>
                <a:latin typeface="+mn-lt"/>
                <a:ea typeface="+mn-ea"/>
                <a:cs typeface="+mn-cs"/>
              </a:rPr>
              <a:t>, </a:t>
            </a:r>
            <a:endParaRPr lang="el-GR"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1950 </a:t>
            </a:r>
            <a:r>
              <a:rPr lang="el-GR" sz="1200" kern="1200" dirty="0">
                <a:solidFill>
                  <a:schemeClr val="tx1"/>
                </a:solidFill>
                <a:effectLst/>
                <a:latin typeface="+mn-lt"/>
                <a:ea typeface="+mn-ea"/>
                <a:cs typeface="+mn-cs"/>
              </a:rPr>
              <a:t>έως</a:t>
            </a:r>
            <a:r>
              <a:rPr lang="en-IN" sz="1200" kern="1200" dirty="0">
                <a:solidFill>
                  <a:schemeClr val="tx1"/>
                </a:solidFill>
                <a:effectLst/>
                <a:latin typeface="+mn-lt"/>
                <a:ea typeface="+mn-ea"/>
                <a:cs typeface="+mn-cs"/>
              </a:rPr>
              <a:t> 2017: 4.1</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Πραγματικό κατά κεφαλή προϊόν</a:t>
            </a:r>
            <a:r>
              <a:rPr lang="en-IN" sz="1200" kern="1200" dirty="0">
                <a:solidFill>
                  <a:schemeClr val="tx1"/>
                </a:solidFill>
                <a:effectLst/>
                <a:latin typeface="+mn-lt"/>
                <a:ea typeface="+mn-ea"/>
                <a:cs typeface="+mn-cs"/>
              </a:rPr>
              <a:t> </a:t>
            </a:r>
            <a:r>
              <a:rPr lang="en-IN" sz="1200" kern="1200" dirty="0" smtClean="0">
                <a:solidFill>
                  <a:schemeClr val="tx1"/>
                </a:solidFill>
                <a:effectLst/>
                <a:latin typeface="+mn-lt"/>
                <a:ea typeface="+mn-ea"/>
                <a:cs typeface="+mn-cs"/>
              </a:rPr>
              <a:t>(</a:t>
            </a:r>
            <a:r>
              <a:rPr lang="el-GR" sz="1200" kern="1200" dirty="0" smtClean="0">
                <a:solidFill>
                  <a:schemeClr val="tx1"/>
                </a:solidFill>
                <a:effectLst/>
                <a:latin typeface="+mn-lt"/>
                <a:ea typeface="+mn-ea"/>
                <a:cs typeface="+mn-cs"/>
              </a:rPr>
              <a:t>σε δολάρια </a:t>
            </a:r>
            <a:r>
              <a:rPr lang="en-IN" sz="1200" kern="1200" dirty="0">
                <a:solidFill>
                  <a:schemeClr val="tx1"/>
                </a:solidFill>
                <a:effectLst/>
                <a:latin typeface="+mn-lt"/>
                <a:ea typeface="+mn-ea"/>
                <a:cs typeface="+mn-cs"/>
              </a:rPr>
              <a:t>2011)</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1950: 2,531</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2017: 40,374</a:t>
            </a:r>
            <a:r>
              <a:rPr lang="en-IN" sz="9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2017 </a:t>
            </a:r>
            <a:r>
              <a:rPr lang="el-GR" sz="1200" kern="1200" dirty="0">
                <a:solidFill>
                  <a:schemeClr val="tx1"/>
                </a:solidFill>
                <a:effectLst/>
                <a:latin typeface="+mn-lt"/>
                <a:ea typeface="+mn-ea"/>
                <a:cs typeface="+mn-cs"/>
              </a:rPr>
              <a:t>δια</a:t>
            </a:r>
            <a:r>
              <a:rPr lang="en-IN" sz="1200" kern="1200" dirty="0">
                <a:solidFill>
                  <a:schemeClr val="tx1"/>
                </a:solidFill>
                <a:effectLst/>
                <a:latin typeface="+mn-lt"/>
                <a:ea typeface="+mn-ea"/>
                <a:cs typeface="+mn-cs"/>
              </a:rPr>
              <a:t> 1950: 15.9</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None/>
            </a:pPr>
            <a:r>
              <a:rPr lang="el-GR" sz="1200" kern="1200" dirty="0" smtClean="0">
                <a:solidFill>
                  <a:schemeClr val="tx1"/>
                </a:solidFill>
                <a:effectLst/>
                <a:latin typeface="+mn-lt"/>
                <a:ea typeface="+mn-ea"/>
                <a:cs typeface="+mn-cs"/>
              </a:rPr>
              <a:t>Ηνωμένο </a:t>
            </a:r>
            <a:r>
              <a:rPr lang="el-GR" sz="1200" kern="1200" dirty="0">
                <a:solidFill>
                  <a:schemeClr val="tx1"/>
                </a:solidFill>
                <a:effectLst/>
                <a:latin typeface="+mn-lt"/>
                <a:ea typeface="+mn-ea"/>
                <a:cs typeface="+mn-cs"/>
              </a:rPr>
              <a:t>Βασίλειο</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Ετήσιος ρυθμός αύξησης κατά κεφαλή προϊόντος</a:t>
            </a:r>
            <a:r>
              <a:rPr lang="en-IN" sz="1200" kern="1200" dirty="0">
                <a:solidFill>
                  <a:schemeClr val="tx1"/>
                </a:solidFill>
                <a:effectLst/>
                <a:latin typeface="+mn-lt"/>
                <a:ea typeface="+mn-ea"/>
                <a:cs typeface="+mn-cs"/>
              </a:rPr>
              <a:t>, 1950 </a:t>
            </a:r>
            <a:r>
              <a:rPr lang="el-GR" sz="1200" kern="1200" dirty="0">
                <a:solidFill>
                  <a:schemeClr val="tx1"/>
                </a:solidFill>
                <a:effectLst/>
                <a:latin typeface="+mn-lt"/>
                <a:ea typeface="+mn-ea"/>
                <a:cs typeface="+mn-cs"/>
              </a:rPr>
              <a:t>έως</a:t>
            </a:r>
            <a:r>
              <a:rPr lang="en-IN" sz="1200" kern="1200" dirty="0">
                <a:solidFill>
                  <a:schemeClr val="tx1"/>
                </a:solidFill>
                <a:effectLst/>
                <a:latin typeface="+mn-lt"/>
                <a:ea typeface="+mn-ea"/>
                <a:cs typeface="+mn-cs"/>
              </a:rPr>
              <a:t> 2017: 2.1</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Πραγματικό κατά κεφαλή προϊόν </a:t>
            </a:r>
            <a:r>
              <a:rPr lang="en-IN" sz="1200" kern="1200" dirty="0" smtClean="0">
                <a:solidFill>
                  <a:schemeClr val="tx1"/>
                </a:solidFill>
                <a:effectLst/>
                <a:latin typeface="+mn-lt"/>
                <a:ea typeface="+mn-ea"/>
                <a:cs typeface="+mn-cs"/>
              </a:rPr>
              <a:t>(</a:t>
            </a:r>
            <a:r>
              <a:rPr lang="el-GR" sz="1200" kern="1200" dirty="0" smtClean="0">
                <a:solidFill>
                  <a:schemeClr val="tx1"/>
                </a:solidFill>
                <a:effectLst/>
                <a:latin typeface="+mn-lt"/>
                <a:ea typeface="+mn-ea"/>
                <a:cs typeface="+mn-cs"/>
              </a:rPr>
              <a:t>σε δολάρια </a:t>
            </a:r>
            <a:r>
              <a:rPr lang="en-IN" sz="1200" kern="1200" dirty="0">
                <a:solidFill>
                  <a:schemeClr val="tx1"/>
                </a:solidFill>
                <a:effectLst/>
                <a:latin typeface="+mn-lt"/>
                <a:ea typeface="+mn-ea"/>
                <a:cs typeface="+mn-cs"/>
              </a:rPr>
              <a:t>2011)</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1950: 9,354</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2017: 39,128</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2017 </a:t>
            </a:r>
            <a:r>
              <a:rPr lang="el-GR" sz="1200" kern="1200" dirty="0">
                <a:solidFill>
                  <a:schemeClr val="tx1"/>
                </a:solidFill>
                <a:effectLst/>
                <a:latin typeface="+mn-lt"/>
                <a:ea typeface="+mn-ea"/>
                <a:cs typeface="+mn-cs"/>
              </a:rPr>
              <a:t>δια</a:t>
            </a:r>
            <a:r>
              <a:rPr lang="en-IN" sz="1200" kern="1200" dirty="0">
                <a:solidFill>
                  <a:schemeClr val="tx1"/>
                </a:solidFill>
                <a:effectLst/>
                <a:latin typeface="+mn-lt"/>
                <a:ea typeface="+mn-ea"/>
                <a:cs typeface="+mn-cs"/>
              </a:rPr>
              <a:t> 1950: 4.2</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None/>
            </a:pPr>
            <a:r>
              <a:rPr lang="el-GR" sz="1200" kern="1200" dirty="0" smtClean="0">
                <a:solidFill>
                  <a:schemeClr val="tx1"/>
                </a:solidFill>
                <a:effectLst/>
                <a:latin typeface="+mn-lt"/>
                <a:ea typeface="+mn-ea"/>
                <a:cs typeface="+mn-cs"/>
              </a:rPr>
              <a:t>ΗΠΑ</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Ετήσιος ρυθμός αύξησης κατά κεφαλή προϊόντος</a:t>
            </a:r>
            <a:r>
              <a:rPr lang="en-IN" sz="1200" kern="1200" dirty="0">
                <a:solidFill>
                  <a:schemeClr val="tx1"/>
                </a:solidFill>
                <a:effectLst/>
                <a:latin typeface="+mn-lt"/>
                <a:ea typeface="+mn-ea"/>
                <a:cs typeface="+mn-cs"/>
              </a:rPr>
              <a:t>, 1950 </a:t>
            </a:r>
            <a:r>
              <a:rPr lang="el-GR" sz="1200" kern="1200" dirty="0">
                <a:solidFill>
                  <a:schemeClr val="tx1"/>
                </a:solidFill>
                <a:effectLst/>
                <a:latin typeface="+mn-lt"/>
                <a:ea typeface="+mn-ea"/>
                <a:cs typeface="+mn-cs"/>
              </a:rPr>
              <a:t>έως</a:t>
            </a:r>
            <a:r>
              <a:rPr lang="en-IN" sz="1200" kern="1200" dirty="0">
                <a:solidFill>
                  <a:schemeClr val="tx1"/>
                </a:solidFill>
                <a:effectLst/>
                <a:latin typeface="+mn-lt"/>
                <a:ea typeface="+mn-ea"/>
                <a:cs typeface="+mn-cs"/>
              </a:rPr>
              <a:t> 2017: 2.0</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Πραγματικό κατά κεφαλή προϊόν </a:t>
            </a:r>
            <a:r>
              <a:rPr lang="en-IN" sz="1200" kern="1200" dirty="0">
                <a:solidFill>
                  <a:schemeClr val="tx1"/>
                </a:solidFill>
                <a:effectLst/>
                <a:latin typeface="+mn-lt"/>
                <a:ea typeface="+mn-ea"/>
                <a:cs typeface="+mn-cs"/>
              </a:rPr>
              <a:t> </a:t>
            </a:r>
            <a:r>
              <a:rPr lang="en-IN" sz="1200" kern="1200" dirty="0" smtClean="0">
                <a:solidFill>
                  <a:schemeClr val="tx1"/>
                </a:solidFill>
                <a:effectLst/>
                <a:latin typeface="+mn-lt"/>
                <a:ea typeface="+mn-ea"/>
                <a:cs typeface="+mn-cs"/>
              </a:rPr>
              <a:t>(</a:t>
            </a:r>
            <a:r>
              <a:rPr lang="el-GR" sz="1200" kern="1200" dirty="0" smtClean="0">
                <a:solidFill>
                  <a:schemeClr val="tx1"/>
                </a:solidFill>
                <a:effectLst/>
                <a:latin typeface="+mn-lt"/>
                <a:ea typeface="+mn-ea"/>
                <a:cs typeface="+mn-cs"/>
              </a:rPr>
              <a:t>σε δολάρια </a:t>
            </a:r>
            <a:r>
              <a:rPr lang="el-GR" sz="1200" kern="1200" dirty="0">
                <a:solidFill>
                  <a:schemeClr val="tx1"/>
                </a:solidFill>
                <a:effectLst/>
                <a:latin typeface="+mn-lt"/>
                <a:ea typeface="+mn-ea"/>
                <a:cs typeface="+mn-cs"/>
              </a:rPr>
              <a:t>2</a:t>
            </a:r>
            <a:r>
              <a:rPr lang="en-IN" sz="1200" kern="1200" dirty="0">
                <a:solidFill>
                  <a:schemeClr val="tx1"/>
                </a:solidFill>
                <a:effectLst/>
                <a:latin typeface="+mn-lt"/>
                <a:ea typeface="+mn-ea"/>
                <a:cs typeface="+mn-cs"/>
              </a:rPr>
              <a:t>011)</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1950: 14,569</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2017: 54,995</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2017 </a:t>
            </a:r>
            <a:r>
              <a:rPr lang="el-GR" sz="1200" kern="1200" dirty="0">
                <a:solidFill>
                  <a:schemeClr val="tx1"/>
                </a:solidFill>
                <a:effectLst/>
                <a:latin typeface="+mn-lt"/>
                <a:ea typeface="+mn-ea"/>
                <a:cs typeface="+mn-cs"/>
              </a:rPr>
              <a:t>δια</a:t>
            </a:r>
            <a:r>
              <a:rPr lang="en-IN" sz="1200" kern="1200" dirty="0">
                <a:solidFill>
                  <a:schemeClr val="tx1"/>
                </a:solidFill>
                <a:effectLst/>
                <a:latin typeface="+mn-lt"/>
                <a:ea typeface="+mn-ea"/>
                <a:cs typeface="+mn-cs"/>
              </a:rPr>
              <a:t> 1950: 3.8</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None/>
            </a:pPr>
            <a:r>
              <a:rPr lang="el-GR" sz="1200" kern="1200" dirty="0" smtClean="0">
                <a:solidFill>
                  <a:schemeClr val="tx1"/>
                </a:solidFill>
                <a:effectLst/>
                <a:latin typeface="+mn-lt"/>
                <a:ea typeface="+mn-ea"/>
                <a:cs typeface="+mn-cs"/>
              </a:rPr>
              <a:t>Μέσος </a:t>
            </a:r>
            <a:r>
              <a:rPr lang="el-GR" sz="1200" kern="1200" dirty="0">
                <a:solidFill>
                  <a:schemeClr val="tx1"/>
                </a:solidFill>
                <a:effectLst/>
                <a:latin typeface="+mn-lt"/>
                <a:ea typeface="+mn-ea"/>
                <a:cs typeface="+mn-cs"/>
              </a:rPr>
              <a:t>όρος</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Ετήσιος ρυθμός αύξησης κατά κεφαλή προϊόντος</a:t>
            </a:r>
            <a:r>
              <a:rPr lang="en-IN" sz="1200" kern="1200" dirty="0">
                <a:solidFill>
                  <a:schemeClr val="tx1"/>
                </a:solidFill>
                <a:effectLst/>
                <a:latin typeface="+mn-lt"/>
                <a:ea typeface="+mn-ea"/>
                <a:cs typeface="+mn-cs"/>
              </a:rPr>
              <a:t>, 1950 </a:t>
            </a:r>
            <a:r>
              <a:rPr lang="el-GR" sz="1200" kern="1200" dirty="0">
                <a:solidFill>
                  <a:schemeClr val="tx1"/>
                </a:solidFill>
                <a:effectLst/>
                <a:latin typeface="+mn-lt"/>
                <a:ea typeface="+mn-ea"/>
                <a:cs typeface="+mn-cs"/>
              </a:rPr>
              <a:t>έως</a:t>
            </a:r>
            <a:r>
              <a:rPr lang="en-IN" sz="1200" kern="1200" dirty="0">
                <a:solidFill>
                  <a:schemeClr val="tx1"/>
                </a:solidFill>
                <a:effectLst/>
                <a:latin typeface="+mn-lt"/>
                <a:ea typeface="+mn-ea"/>
                <a:cs typeface="+mn-cs"/>
              </a:rPr>
              <a:t> 2017: 2.7</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kern="1200" dirty="0">
                <a:solidFill>
                  <a:schemeClr val="tx1"/>
                </a:solidFill>
                <a:effectLst/>
                <a:latin typeface="+mn-lt"/>
                <a:ea typeface="+mn-ea"/>
                <a:cs typeface="+mn-cs"/>
              </a:rPr>
              <a:t>Πραγματικό κατά κεφαλή προϊόν </a:t>
            </a:r>
            <a:r>
              <a:rPr lang="en-IN" sz="1200" kern="1200" dirty="0" smtClean="0">
                <a:solidFill>
                  <a:schemeClr val="tx1"/>
                </a:solidFill>
                <a:effectLst/>
                <a:latin typeface="+mn-lt"/>
                <a:ea typeface="+mn-ea"/>
                <a:cs typeface="+mn-cs"/>
              </a:rPr>
              <a:t>(</a:t>
            </a:r>
            <a:r>
              <a:rPr lang="el-GR" sz="1200" kern="1200" dirty="0" smtClean="0">
                <a:solidFill>
                  <a:schemeClr val="tx1"/>
                </a:solidFill>
                <a:effectLst/>
                <a:latin typeface="+mn-lt"/>
                <a:ea typeface="+mn-ea"/>
                <a:cs typeface="+mn-cs"/>
              </a:rPr>
              <a:t>σε δολάρια </a:t>
            </a:r>
            <a:r>
              <a:rPr lang="en-IN" sz="1200" kern="1200" dirty="0">
                <a:solidFill>
                  <a:schemeClr val="tx1"/>
                </a:solidFill>
                <a:effectLst/>
                <a:latin typeface="+mn-lt"/>
                <a:ea typeface="+mn-ea"/>
                <a:cs typeface="+mn-cs"/>
              </a:rPr>
              <a:t>2011)</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1950: 8,370</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2017: 43,490</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2017 </a:t>
            </a:r>
            <a:r>
              <a:rPr lang="el-GR" sz="1200" kern="1200" dirty="0">
                <a:solidFill>
                  <a:schemeClr val="tx1"/>
                </a:solidFill>
                <a:effectLst/>
                <a:latin typeface="+mn-lt"/>
                <a:ea typeface="+mn-ea"/>
                <a:cs typeface="+mn-cs"/>
              </a:rPr>
              <a:t>δια</a:t>
            </a:r>
            <a:r>
              <a:rPr lang="en-IN" sz="1200" kern="1200" dirty="0">
                <a:solidFill>
                  <a:schemeClr val="tx1"/>
                </a:solidFill>
                <a:effectLst/>
                <a:latin typeface="+mn-lt"/>
                <a:ea typeface="+mn-ea"/>
                <a:cs typeface="+mn-cs"/>
              </a:rPr>
              <a:t> 1950: 5.2.</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 xmlns:p14="http://schemas.microsoft.com/office/powerpoint/2010/main" val="836044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Αν και η ατομική ευτυχία εξαρτάται από πολύ περισσότερα από το εισόδημα, ασφαλώς αυξάνει με το εισόδημα. Ενώ η ιδέα ότι υπάρχει κάποιο κρίσιμο επίπεδο εισοδήματος πέρα ​​από το οποίο το εισόδημα δεν επηρεάζει πλέον την ευημερία είναι διαισθητικά ελκυστική, έρχεται σε αντίθεση με τα δεδομένα. Επομένως, δεν είναι έγκλημα για τους οικονομολόγους να εστιάζουν αρχικά στα επίπεδα και τους ρυθμούς ανάπτυξης του ΑΕΠ ανά άτομο.</a:t>
            </a:r>
          </a:p>
          <a:p>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Μεγάλη </a:t>
            </a:r>
            <a:r>
              <a:rPr lang="el-GR" sz="1200" b="0" i="0" u="none" strike="noStrike" kern="1200" baseline="0" dirty="0">
                <a:solidFill>
                  <a:schemeClr val="tx1"/>
                </a:solidFill>
                <a:latin typeface="+mn-lt"/>
                <a:ea typeface="+mn-ea"/>
                <a:cs typeface="+mn-cs"/>
              </a:rPr>
              <a:t>περιγραφή:</a:t>
            </a:r>
          </a:p>
          <a:p>
            <a:r>
              <a:rPr lang="el-GR" sz="1200" b="0" i="0" u="none" strike="noStrike" kern="1200" baseline="0" dirty="0">
                <a:solidFill>
                  <a:schemeClr val="tx1"/>
                </a:solidFill>
                <a:latin typeface="+mn-lt"/>
                <a:ea typeface="+mn-ea"/>
                <a:cs typeface="+mn-cs"/>
              </a:rPr>
              <a:t>Ο κατακόρυφος άξονας φέρει την ένδειξη </a:t>
            </a:r>
            <a:r>
              <a:rPr lang="el-GR" sz="1200" b="0" i="0" u="none" strike="noStrike" kern="1200" baseline="0" dirty="0" smtClean="0">
                <a:solidFill>
                  <a:schemeClr val="tx1"/>
                </a:solidFill>
                <a:latin typeface="+mn-lt"/>
                <a:ea typeface="+mn-ea"/>
                <a:cs typeface="+mn-cs"/>
              </a:rPr>
              <a:t>«Μέσος όρος ικανοποίησης </a:t>
            </a:r>
            <a:r>
              <a:rPr lang="el-GR" sz="1200" b="0" i="0" u="none" strike="noStrike" kern="1200" baseline="0" dirty="0">
                <a:solidFill>
                  <a:schemeClr val="tx1"/>
                </a:solidFill>
                <a:latin typeface="+mn-lt"/>
                <a:ea typeface="+mn-ea"/>
                <a:cs typeface="+mn-cs"/>
              </a:rPr>
              <a:t>από τη </a:t>
            </a:r>
            <a:r>
              <a:rPr lang="el-GR" sz="1200" b="0" i="0" u="none" strike="noStrike" kern="1200" baseline="0" dirty="0" smtClean="0">
                <a:solidFill>
                  <a:schemeClr val="tx1"/>
                </a:solidFill>
                <a:latin typeface="+mn-lt"/>
                <a:ea typeface="+mn-ea"/>
                <a:cs typeface="+mn-cs"/>
              </a:rPr>
              <a:t>ζωή» και </a:t>
            </a:r>
            <a:r>
              <a:rPr lang="el-GR" sz="1200" b="0" i="0" u="none" strike="noStrike" kern="1200" baseline="0" dirty="0">
                <a:solidFill>
                  <a:schemeClr val="tx1"/>
                </a:solidFill>
                <a:latin typeface="+mn-lt"/>
                <a:ea typeface="+mn-ea"/>
                <a:cs typeface="+mn-cs"/>
              </a:rPr>
              <a:t>κυμαίνεται από 3 έως 9 σε προσαυξήσεις του 1. Ο οριζόντιος άξονας φέρει την ένδειξη «Κατά κεφαλή </a:t>
            </a:r>
            <a:r>
              <a:rPr lang="el-GR" sz="1200" b="0" i="0" u="none" strike="noStrike" kern="1200" baseline="0" dirty="0" smtClean="0">
                <a:solidFill>
                  <a:schemeClr val="tx1"/>
                </a:solidFill>
                <a:latin typeface="+mn-lt"/>
                <a:ea typeface="+mn-ea"/>
                <a:cs typeface="+mn-cs"/>
              </a:rPr>
              <a:t>εισόδημα </a:t>
            </a:r>
            <a:r>
              <a:rPr lang="el-GR" sz="1200" b="0" i="0" u="none" strike="noStrike" kern="1200" baseline="0" dirty="0">
                <a:solidFill>
                  <a:schemeClr val="tx1"/>
                </a:solidFill>
                <a:latin typeface="+mn-lt"/>
                <a:ea typeface="+mn-ea"/>
                <a:cs typeface="+mn-cs"/>
              </a:rPr>
              <a:t>(</a:t>
            </a:r>
            <a:r>
              <a:rPr lang="el-GR" sz="1200" b="0" i="0" u="none" strike="noStrike" kern="1200" baseline="0" dirty="0" smtClean="0">
                <a:solidFill>
                  <a:schemeClr val="tx1"/>
                </a:solidFill>
                <a:latin typeface="+mn-lt"/>
                <a:ea typeface="+mn-ea"/>
                <a:cs typeface="+mn-cs"/>
              </a:rPr>
              <a:t>2006), λογαριθμική κλίμακα» </a:t>
            </a:r>
            <a:r>
              <a:rPr lang="el-GR" sz="1200" b="0" i="0" u="none" strike="noStrike" kern="1200" baseline="0" dirty="0">
                <a:solidFill>
                  <a:schemeClr val="tx1"/>
                </a:solidFill>
                <a:latin typeface="+mn-lt"/>
                <a:ea typeface="+mn-ea"/>
                <a:cs typeface="+mn-cs"/>
              </a:rPr>
              <a:t>και κυμαίνεται από 500 δολάρια έως 32.000 δολάρια σε πολλαπλάσια του 2. </a:t>
            </a:r>
            <a:endParaRPr lang="el-GR" sz="1200" b="0" i="0" u="none" strike="noStrike" kern="1200" baseline="0" dirty="0" smtClean="0">
              <a:solidFill>
                <a:schemeClr val="tx1"/>
              </a:solidFill>
              <a:latin typeface="+mn-lt"/>
              <a:ea typeface="+mn-ea"/>
              <a:cs typeface="+mn-cs"/>
            </a:endParaRPr>
          </a:p>
          <a:p>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Οι </a:t>
            </a:r>
            <a:r>
              <a:rPr lang="el-GR" sz="1200" b="0" i="0" u="none" strike="noStrike" kern="1200" baseline="0" dirty="0">
                <a:solidFill>
                  <a:schemeClr val="tx1"/>
                </a:solidFill>
                <a:latin typeface="+mn-lt"/>
                <a:ea typeface="+mn-ea"/>
                <a:cs typeface="+mn-cs"/>
              </a:rPr>
              <a:t>χώρες με εκτιμώμενο μέσο όρο ικανοποίησης από τη ζωή μεταξύ 3 και 4 είναι οι εξής:</a:t>
            </a:r>
          </a:p>
          <a:p>
            <a:r>
              <a:rPr lang="el-GR" sz="1200" b="0" i="0" u="none" strike="noStrike" kern="1200" baseline="0" dirty="0">
                <a:solidFill>
                  <a:schemeClr val="tx1"/>
                </a:solidFill>
                <a:latin typeface="+mn-lt"/>
                <a:ea typeface="+mn-ea"/>
                <a:cs typeface="+mn-cs"/>
              </a:rPr>
              <a:t>Αργεντινή, 3,2; Αρμενία, 3,3; Αυστρία, 3,4; Αζερμπαϊτζάν, 3,6; Μπαγκλαντές, 3,6; Λευκορωσία, 3,7; Μπενίν, 3,7; Βολιβία, 3,7; Μποτσουάνα, 3,8; Μπουρκίνα Φάσο, 3,8; Καμπότζη, 3,8; Καμερούν, 3,8; Τσαντ, 3,9; Χιλή, 3,9.</a:t>
            </a:r>
          </a:p>
          <a:p>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Οι </a:t>
            </a:r>
            <a:r>
              <a:rPr lang="el-GR" sz="1200" b="0" i="0" u="none" strike="noStrike" kern="1200" baseline="0" dirty="0">
                <a:solidFill>
                  <a:schemeClr val="tx1"/>
                </a:solidFill>
                <a:latin typeface="+mn-lt"/>
                <a:ea typeface="+mn-ea"/>
                <a:cs typeface="+mn-cs"/>
              </a:rPr>
              <a:t>χώρες με εκτιμώμενο μέσο όρο ικανοποίησης από τη ζωή μεταξύ 4 και 5 είναι οι εξής:</a:t>
            </a:r>
          </a:p>
          <a:p>
            <a:r>
              <a:rPr lang="el-GR" sz="1200" b="0" i="0" u="none" strike="noStrike" kern="1200" baseline="0" dirty="0">
                <a:solidFill>
                  <a:schemeClr val="tx1"/>
                </a:solidFill>
                <a:latin typeface="+mn-lt"/>
                <a:ea typeface="+mn-ea"/>
                <a:cs typeface="+mn-cs"/>
              </a:rPr>
              <a:t>Κίνα, 4,0; Κολομβία, 4,0; Κόστα Ρίκα, 4,2; Κούβα, 4,2; Κύπρος, 4,3; Δομινικανή Δημοκρατία, 4,3; Εκουαδόρ, 4,3; Ελ Σαλβαδόρ, 4,4; Εσθονία, 4,5; Φινλανδία, 4,5; Γαλλία, 4,6; Γεωργία, 4,6; Γκάνα, 4,6; Γουατεμάλα, 4,6; Αϊτή, 4,6; Ονδούρα, 4,7; Χονγκ Κονγκ, 4,7; Ινδία, 4,7; Ινδονησία, 4,7; Ιρλανδία, 4,7; Ισραήλ, 4,7; Τζαμάικα, 4,7; Καζακστάν, 4,7; Κένυα, 4,8; Κουβέιτ, 4,8; </a:t>
            </a:r>
            <a:r>
              <a:rPr lang="el-GR" sz="1200" b="0" i="0" u="none" strike="noStrike" kern="1200" baseline="0" dirty="0" err="1">
                <a:solidFill>
                  <a:schemeClr val="tx1"/>
                </a:solidFill>
                <a:latin typeface="+mn-lt"/>
                <a:ea typeface="+mn-ea"/>
                <a:cs typeface="+mn-cs"/>
              </a:rPr>
              <a:t>Κιργιστάν</a:t>
            </a:r>
            <a:r>
              <a:rPr lang="el-GR" sz="1200" b="0" i="0" u="none" strike="noStrike" kern="1200" baseline="0" dirty="0">
                <a:solidFill>
                  <a:schemeClr val="tx1"/>
                </a:solidFill>
                <a:latin typeface="+mn-lt"/>
                <a:ea typeface="+mn-ea"/>
                <a:cs typeface="+mn-cs"/>
              </a:rPr>
              <a:t>, 4,8; Λάος, 4,9.</a:t>
            </a:r>
          </a:p>
          <a:p>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Οι </a:t>
            </a:r>
            <a:r>
              <a:rPr lang="el-GR" sz="1200" b="0" i="0" u="none" strike="noStrike" kern="1200" baseline="0" dirty="0">
                <a:solidFill>
                  <a:schemeClr val="tx1"/>
                </a:solidFill>
                <a:latin typeface="+mn-lt"/>
                <a:ea typeface="+mn-ea"/>
                <a:cs typeface="+mn-cs"/>
              </a:rPr>
              <a:t>χώρες με εκτιμώμενο μέσο όρο ικανοποίησης από τη ζωή μεταξύ 5 και 6 είναι οι εξής:</a:t>
            </a:r>
          </a:p>
          <a:p>
            <a:r>
              <a:rPr lang="el-GR" sz="1200" b="0" i="0" u="none" strike="noStrike" kern="1200" baseline="0" dirty="0">
                <a:solidFill>
                  <a:schemeClr val="tx1"/>
                </a:solidFill>
                <a:latin typeface="+mn-lt"/>
                <a:ea typeface="+mn-ea"/>
                <a:cs typeface="+mn-cs"/>
              </a:rPr>
              <a:t>Λετονία, 5,0; Λίβανος, 5,0; Λιθουανία, 5,1; Μαδαγασκάρη, 5,1; Μαλάουι, 5,1; Μαλαισία, 5,1; Μάλι, 5,2; Μολδαβία, 5,3; Μοζαμβίκη, 5,3; Νεπάλ, 5,3; Νέα Ζηλανδία, 5,3; Νικαράγουα, 5,4; Νίγηρας, 5,4; Νιγηρία, 5,4; Νορβηγία, 5,4; Παλαιστίνη, 5,4; Παναμάς, 5,5; Παραγουάη, 5,5; Περού, 5,7; Φιλιππίνες, 5,7; Πορτογαλία, 5,8; Ρωσία, 5,8; Ρουάντα, 5,8; Σενεγάλη, 5,9; Σιέρα Λεόνε, 5,9.</a:t>
            </a:r>
          </a:p>
          <a:p>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Οι </a:t>
            </a:r>
            <a:r>
              <a:rPr lang="el-GR" sz="1200" b="0" i="0" u="none" strike="noStrike" kern="1200" baseline="0" dirty="0">
                <a:solidFill>
                  <a:schemeClr val="tx1"/>
                </a:solidFill>
                <a:latin typeface="+mn-lt"/>
                <a:ea typeface="+mn-ea"/>
                <a:cs typeface="+mn-cs"/>
              </a:rPr>
              <a:t>χώρες με εκτιμώμενο μέσο όρο ικανοποίησης από τη ζωή μεταξύ 3 και 4 είναι οι εξής:</a:t>
            </a:r>
          </a:p>
          <a:p>
            <a:r>
              <a:rPr lang="el-GR" sz="1200" b="0" i="0" u="none" strike="noStrike" kern="1200" baseline="0" dirty="0">
                <a:solidFill>
                  <a:schemeClr val="tx1"/>
                </a:solidFill>
                <a:latin typeface="+mn-lt"/>
                <a:ea typeface="+mn-ea"/>
                <a:cs typeface="+mn-cs"/>
              </a:rPr>
              <a:t>Σιγκαπούρη, 6,0; Σλοβακία, 6,0; Σλοβενία, 6,0.</a:t>
            </a:r>
          </a:p>
          <a:p>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Οι </a:t>
            </a:r>
            <a:r>
              <a:rPr lang="el-GR" sz="1200" b="0" i="0" u="none" strike="noStrike" kern="1200" baseline="0" dirty="0">
                <a:solidFill>
                  <a:schemeClr val="tx1"/>
                </a:solidFill>
                <a:latin typeface="+mn-lt"/>
                <a:ea typeface="+mn-ea"/>
                <a:cs typeface="+mn-cs"/>
              </a:rPr>
              <a:t>χώρες με εκτιμώμενο μέσο όρο ικανοποίησης από τη ζωή μεταξύ 6 και 7 είναι οι εξής:</a:t>
            </a:r>
          </a:p>
          <a:p>
            <a:r>
              <a:rPr lang="el-GR" sz="1200" b="0" i="0" u="none" strike="noStrike" kern="1200" baseline="0" dirty="0">
                <a:solidFill>
                  <a:schemeClr val="tx1"/>
                </a:solidFill>
                <a:latin typeface="+mn-lt"/>
                <a:ea typeface="+mn-ea"/>
                <a:cs typeface="+mn-cs"/>
              </a:rPr>
              <a:t>Νότια Αφρική, 6,1; Νότια Κορέα, 6,1; Σρι Λάνκα, 6,1; Ελβετία, 6,2; </a:t>
            </a:r>
            <a:r>
              <a:rPr lang="el-GR" sz="1200" b="0" i="0" u="none" strike="noStrike" kern="1200" baseline="0" dirty="0" err="1">
                <a:solidFill>
                  <a:schemeClr val="tx1"/>
                </a:solidFill>
                <a:latin typeface="+mn-lt"/>
                <a:ea typeface="+mn-ea"/>
                <a:cs typeface="+mn-cs"/>
              </a:rPr>
              <a:t>Ταϊβάν</a:t>
            </a:r>
            <a:r>
              <a:rPr lang="el-GR" sz="1200" b="0" i="0" u="none" strike="noStrike" kern="1200" baseline="0" dirty="0">
                <a:solidFill>
                  <a:schemeClr val="tx1"/>
                </a:solidFill>
                <a:latin typeface="+mn-lt"/>
                <a:ea typeface="+mn-ea"/>
                <a:cs typeface="+mn-cs"/>
              </a:rPr>
              <a:t>, 6,2; Τατζικιστάν, 6,2; Τανζανία, 6,3; Ταϊλάνδη, 6,5; Τόγκο, 6,5; Τρινιντάντ και Τομπάγκο, 6,6; Ουγκάντα, 6.7.</a:t>
            </a:r>
          </a:p>
          <a:p>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Οι </a:t>
            </a:r>
            <a:r>
              <a:rPr lang="el-GR" sz="1200" b="0" i="0" u="none" strike="noStrike" kern="1200" baseline="0" dirty="0">
                <a:solidFill>
                  <a:schemeClr val="tx1"/>
                </a:solidFill>
                <a:latin typeface="+mn-lt"/>
                <a:ea typeface="+mn-ea"/>
                <a:cs typeface="+mn-cs"/>
              </a:rPr>
              <a:t>χώρες με εκτιμώμενο μέσο όρο ικανοποίησης από τη ζωή μεταξύ 7 και 8 είναι οι εξής:</a:t>
            </a:r>
          </a:p>
          <a:p>
            <a:r>
              <a:rPr lang="el-GR" sz="1200" b="0" i="0" u="none" strike="noStrike" kern="1200" baseline="0" dirty="0">
                <a:solidFill>
                  <a:schemeClr val="tx1"/>
                </a:solidFill>
                <a:latin typeface="+mn-lt"/>
                <a:ea typeface="+mn-ea"/>
                <a:cs typeface="+mn-cs"/>
              </a:rPr>
              <a:t>Ουκρανία, 7,1; Ηνωμένα Αραβικά Εμιράτα, 7,1; Ηνωμένες Πολιτείες, 7.1; Ουρουγουάη, 7,2; Ουζμπεκιστάν, 7,2; Βενεζουέλα, 7,3; Βιετνάμ, 7,4; Ζάμπια, 7,5; Ζιμπάμπουε, 7.7.</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 xmlns:p14="http://schemas.microsoft.com/office/powerpoint/2010/main" val="2124979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5/22/2022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TextBox 8"/>
          <p:cNvSpPr txBox="1"/>
          <p:nvPr userDrawn="1"/>
        </p:nvSpPr>
        <p:spPr>
          <a:xfrm>
            <a:off x="1533525" y="6374626"/>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dirty="0">
                <a:latin typeface="Verdana" panose="020B0604030504040204" pitchFamily="34" charset="0"/>
              </a:rPr>
              <a:t>Copyright © 2021, 2017, 2013 Pearson Education, Inc. All Rights Reserved</a:t>
            </a:r>
          </a:p>
        </p:txBody>
      </p:sp>
      <p:pic>
        <p:nvPicPr>
          <p:cNvPr id="11" name="Picture 10" descr="Pearson Logo"/>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47675" y="30480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5/22/2022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4495800"/>
            <a:ext cx="81534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457200" y="5410200"/>
            <a:ext cx="8077200" cy="609600"/>
          </a:xfrm>
        </p:spPr>
        <p:txBody>
          <a:bodyPr/>
          <a:lstStyle/>
          <a:p>
            <a:endParaRPr lang="en-IN"/>
          </a:p>
        </p:txBody>
      </p:sp>
    </p:spTree>
    <p:extLst>
      <p:ext uri="{BB962C8B-B14F-4D97-AF65-F5344CB8AC3E}">
        <p14:creationId xmlns="" xmlns:p14="http://schemas.microsoft.com/office/powerpoint/2010/main" val="2058026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47675" y="2771775"/>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5/22/2022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686175"/>
            <a:ext cx="81534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5"/>
          </p:nvPr>
        </p:nvSpPr>
        <p:spPr>
          <a:xfrm>
            <a:off x="457200" y="5029200"/>
            <a:ext cx="815340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 xmlns:p14="http://schemas.microsoft.com/office/powerpoint/2010/main" val="1836351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5/22/2022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183790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5/22/2022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3754704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5/22/2022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1855126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5/22/2022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TextBox 6"/>
          <p:cNvSpPr txBox="1"/>
          <p:nvPr userDrawn="1"/>
        </p:nvSpPr>
        <p:spPr>
          <a:xfrm>
            <a:off x="1533525" y="6374626"/>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dirty="0">
                <a:latin typeface="Verdana" panose="020B0604030504040204" pitchFamily="34" charset="0"/>
              </a:rPr>
              <a:t>Copyright © 2021, 2017, 2013 Pearson Education, Inc. All Rights Reserved</a:t>
            </a:r>
          </a:p>
        </p:txBody>
      </p:sp>
      <p:pic>
        <p:nvPicPr>
          <p:cNvPr id="11" name="Picture 10" descr="Pearson Logo"/>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 xmlns:p14="http://schemas.microsoft.com/office/powerpoint/2010/main" val="3711136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3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5/22/2022</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57200" y="6376789"/>
            <a:ext cx="918000" cy="279915"/>
          </a:xfrm>
          <a:prstGeom prst="rect">
            <a:avLst/>
          </a:prstGeom>
        </p:spPr>
      </p:pic>
      <p:sp>
        <p:nvSpPr>
          <p:cNvPr id="14" name="Content Placeholder 16"/>
          <p:cNvSpPr>
            <a:spLocks noGrp="1"/>
          </p:cNvSpPr>
          <p:nvPr>
            <p:ph sz="quarter" idx="19" hasCustomPrompt="1"/>
          </p:nvPr>
        </p:nvSpPr>
        <p:spPr>
          <a:xfrm>
            <a:off x="2906049" y="6416475"/>
            <a:ext cx="5943600" cy="184666"/>
          </a:xfrm>
          <a:prstGeom prst="rect">
            <a:avLst/>
          </a:prstGeom>
        </p:spPr>
        <p:txBody>
          <a:bodyPr wrap="square" lIns="0" tIns="0" rIns="0" bIns="0">
            <a:spAutoFit/>
          </a:bodyPr>
          <a:lstStyle>
            <a:lvl1pPr marL="0" indent="0" eaLnBrk="1" fontAlgn="auto" hangingPunct="1">
              <a:spcBef>
                <a:spcPts val="0"/>
              </a:spcBef>
              <a:spcAft>
                <a:spcPts val="0"/>
              </a:spcAft>
              <a:buNone/>
              <a:defRPr sz="1200">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2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2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200">
                <a:latin typeface="Verdana" panose="020B0604030504040204" pitchFamily="34" charset="0"/>
                <a:ea typeface="Verdana" panose="020B0604030504040204" pitchFamily="34" charset="0"/>
                <a:cs typeface="Verdana" panose="020B0604030504040204" pitchFamily="34" charset="0"/>
              </a:defRPr>
            </a:lvl5pPr>
          </a:lstStyle>
          <a:p>
            <a:pPr eaLnBrk="1" fontAlgn="auto" hangingPunct="1">
              <a:spcBef>
                <a:spcPts val="0"/>
              </a:spcBef>
              <a:spcAft>
                <a:spcPts val="0"/>
              </a:spcAft>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IN" sz="1200" dirty="0">
                <a:latin typeface="Verdana" panose="020B0604030504040204" pitchFamily="34" charset="0"/>
                <a:ea typeface="Verdana" panose="020B0604030504040204" pitchFamily="34" charset="0"/>
                <a:cs typeface="Verdana" panose="020B0604030504040204" pitchFamily="34" charset="0"/>
              </a:rPr>
              <a:t>2021, 2017, 2013</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
        <p:nvSpPr>
          <p:cNvPr id="3" name="Picture Placeholder 2"/>
          <p:cNvSpPr>
            <a:spLocks noGrp="1"/>
          </p:cNvSpPr>
          <p:nvPr>
            <p:ph type="pic" sz="quarter" idx="20"/>
          </p:nvPr>
        </p:nvSpPr>
        <p:spPr>
          <a:xfrm>
            <a:off x="762000" y="2057400"/>
            <a:ext cx="3429000" cy="3657600"/>
          </a:xfrm>
        </p:spPr>
        <p:txBody>
          <a:bodyPr/>
          <a:lstStyle/>
          <a:p>
            <a:endParaRPr lang="en-IN"/>
          </a:p>
        </p:txBody>
      </p:sp>
    </p:spTree>
    <p:extLst>
      <p:ext uri="{BB962C8B-B14F-4D97-AF65-F5344CB8AC3E}">
        <p14:creationId xmlns="" xmlns:p14="http://schemas.microsoft.com/office/powerpoint/2010/main" val="566449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5/22/2022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5/22/2022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5/22/2022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5/22/2022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5/22/2022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1533525" y="6374626"/>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dirty="0">
                <a:latin typeface="Verdana" panose="020B0604030504040204" pitchFamily="34" charset="0"/>
              </a:rPr>
              <a:t>Copyright © 2021, 2017, 2013 Pearson Education, Inc. All Rights Reserved</a:t>
            </a:r>
          </a:p>
        </p:txBody>
      </p:sp>
      <p:pic>
        <p:nvPicPr>
          <p:cNvPr id="13" name="Picture 12" descr="Pearson Logo"/>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5/22/2022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5/22/2022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22596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5/22/2022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2302139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5/22/2022</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532389" y="6378267"/>
            <a:ext cx="7162800" cy="276999"/>
          </a:xfrm>
          <a:prstGeom prst="rect">
            <a:avLst/>
          </a:prstGeom>
          <a:noFill/>
        </p:spPr>
        <p:txBody>
          <a:bodyPr wrap="square" rtlCol="0">
            <a:spAutoFit/>
          </a:bodyPr>
          <a:lstStyle/>
          <a:p>
            <a:pPr algn="r"/>
            <a:r>
              <a:rPr lang="en-IN" sz="1200" dirty="0">
                <a:latin typeface="Verdana" panose="020B0604030504040204" pitchFamily="34" charset="0"/>
                <a:ea typeface="Verdana" panose="020B0604030504040204" pitchFamily="34" charset="0"/>
                <a:cs typeface="Verdana" panose="020B0604030504040204" pitchFamily="34" charset="0"/>
              </a:rPr>
              <a:t>Copyright © 2021, 2017, 2013 Pearson Education, Inc. All Rights Reserved</a:t>
            </a:r>
          </a:p>
        </p:txBody>
      </p:sp>
      <p:pic>
        <p:nvPicPr>
          <p:cNvPr id="10" name="Picture 9" descr="Pearson Logo"/>
          <p:cNvPicPr>
            <a:picLocks noChangeAspect="1"/>
          </p:cNvPicPr>
          <p:nvPr userDrawn="1"/>
        </p:nvPicPr>
        <p:blipFill>
          <a:blip r:embed="rId18" cstate="print">
            <a:extLst>
              <a:ext uri="{28A0092B-C50C-407E-A947-70E740481C1C}">
                <a14:useLocalDpi xmlns=""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2" r:id="rId8"/>
    <p:sldLayoutId id="2147483661" r:id="rId9"/>
    <p:sldLayoutId id="2147483665" r:id="rId10"/>
    <p:sldLayoutId id="2147483666" r:id="rId11"/>
    <p:sldLayoutId id="2147483663" r:id="rId12"/>
    <p:sldLayoutId id="2147483651" r:id="rId13"/>
    <p:sldLayoutId id="2147483654" r:id="rId14"/>
    <p:sldLayoutId id="2147483655" r:id="rId15"/>
    <p:sldLayoutId id="2147483668" r:id="rId16"/>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hsus.cambridge.org/HSUSWeb/toc/hsusHome"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hyperlink" Target="http://www.measuringworth.com/datasets/usgdp/"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hsus.cambridge.org/HSUSWeb/toc/hsusHome.do"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hyperlink" Target="http://www.measuringworth.com/datasets/usgdp/"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82022"/>
            <a:ext cx="8229600" cy="557174"/>
          </a:xfrm>
        </p:spPr>
        <p:txBody>
          <a:bodyPr>
            <a:noAutofit/>
          </a:bodyPr>
          <a:lstStyle/>
          <a:p>
            <a:r>
              <a:rPr lang="el-GR" sz="3600" dirty="0">
                <a:latin typeface="+mj-lt"/>
              </a:rPr>
              <a:t>Μακροοικονομική</a:t>
            </a:r>
            <a:endParaRPr lang="en-IN" sz="3600" dirty="0">
              <a:latin typeface="+mj-lt"/>
            </a:endParaRPr>
          </a:p>
        </p:txBody>
      </p:sp>
      <p:sp>
        <p:nvSpPr>
          <p:cNvPr id="3" name="Text Placeholder 2"/>
          <p:cNvSpPr>
            <a:spLocks noGrp="1"/>
          </p:cNvSpPr>
          <p:nvPr>
            <p:ph type="body" sz="quarter" idx="13"/>
          </p:nvPr>
        </p:nvSpPr>
        <p:spPr>
          <a:xfrm>
            <a:off x="457200" y="762000"/>
            <a:ext cx="8229600" cy="381000"/>
          </a:xfrm>
        </p:spPr>
        <p:txBody>
          <a:bodyPr>
            <a:noAutofit/>
          </a:bodyPr>
          <a:lstStyle/>
          <a:p>
            <a:r>
              <a:rPr lang="el-GR" dirty="0"/>
              <a:t>Όγδοη Έκδοση</a:t>
            </a:r>
            <a:endParaRPr lang="en-US" dirty="0"/>
          </a:p>
        </p:txBody>
      </p:sp>
      <p:sp>
        <p:nvSpPr>
          <p:cNvPr id="10" name="Text Placeholder 1">
            <a:extLst>
              <a:ext uri="{FF2B5EF4-FFF2-40B4-BE49-F238E27FC236}">
                <a16:creationId xmlns="" xmlns:a16="http://schemas.microsoft.com/office/drawing/2014/main" id="{B90BF7CC-C13E-4975-9A72-17609AD86A49}"/>
              </a:ext>
            </a:extLst>
          </p:cNvPr>
          <p:cNvSpPr>
            <a:spLocks noGrp="1"/>
          </p:cNvSpPr>
          <p:nvPr>
            <p:ph type="body" sz="quarter" idx="4294967295"/>
          </p:nvPr>
        </p:nvSpPr>
        <p:spPr>
          <a:xfrm>
            <a:off x="4581525" y="2828925"/>
            <a:ext cx="4114800" cy="558800"/>
          </a:xfrm>
        </p:spPr>
        <p:txBody>
          <a:bodyPr wrap="square">
            <a:noAutofit/>
          </a:bodyPr>
          <a:lstStyle/>
          <a:p>
            <a:pPr marL="0" indent="0" algn="ctr">
              <a:buNone/>
            </a:pPr>
            <a:r>
              <a:rPr lang="el-GR" sz="3200" dirty="0">
                <a:solidFill>
                  <a:schemeClr val="tx1"/>
                </a:solidFill>
              </a:rPr>
              <a:t>Κεφάλαιο</a:t>
            </a:r>
            <a:r>
              <a:rPr lang="en-US" sz="3200" dirty="0">
                <a:solidFill>
                  <a:schemeClr val="tx1"/>
                </a:solidFill>
              </a:rPr>
              <a:t> 10</a:t>
            </a:r>
          </a:p>
        </p:txBody>
      </p:sp>
      <p:sp>
        <p:nvSpPr>
          <p:cNvPr id="4" name="Text Placeholder 3"/>
          <p:cNvSpPr>
            <a:spLocks noGrp="1"/>
          </p:cNvSpPr>
          <p:nvPr>
            <p:ph type="body" sz="quarter" idx="14"/>
          </p:nvPr>
        </p:nvSpPr>
        <p:spPr>
          <a:xfrm>
            <a:off x="4572000" y="3495675"/>
            <a:ext cx="4114800" cy="466725"/>
          </a:xfrm>
        </p:spPr>
        <p:txBody>
          <a:bodyPr vert="horz" wrap="square" lIns="0" tIns="0" rIns="0" bIns="0" rtlCol="0" anchor="ctr">
            <a:noAutofit/>
          </a:bodyPr>
          <a:lstStyle/>
          <a:p>
            <a:pPr algn="ctr"/>
            <a:r>
              <a:rPr lang="el-GR" sz="2000" dirty="0">
                <a:ea typeface="ヒラギノ角ゴ Pro W3" pitchFamily="-84" charset="-128"/>
              </a:rPr>
              <a:t>Τα δεδομένα της ανάπτυξης</a:t>
            </a:r>
            <a:endParaRPr lang="en-US" sz="2000" dirty="0">
              <a:latin typeface="Times New Roman" panose="02020603050405020304" pitchFamily="18" charset="0"/>
              <a:cs typeface="Times New Roman" panose="02020603050405020304" pitchFamily="18" charset="0"/>
            </a:endParaRPr>
          </a:p>
        </p:txBody>
      </p:sp>
      <p:pic>
        <p:nvPicPr>
          <p:cNvPr id="12" name="Picture Placeholder 11" descr="Front Cover: Macroeconomics, Eighth Edition by Olivier Blanchard">
            <a:extLst>
              <a:ext uri="{FF2B5EF4-FFF2-40B4-BE49-F238E27FC236}">
                <a16:creationId xmlns="" xmlns:a16="http://schemas.microsoft.com/office/drawing/2014/main" id="{4B7C0549-CC8A-406F-AE51-9FCA19C1137C}"/>
              </a:ext>
            </a:extLst>
          </p:cNvPr>
          <p:cNvPicPr>
            <a:picLocks noGrp="1" noChangeAspect="1"/>
          </p:cNvPicPr>
          <p:nvPr>
            <p:ph type="pic" sz="quarter" idx="20"/>
          </p:nvPr>
        </p:nvPicPr>
        <p:blipFill>
          <a:blip r:embed="rId3" cstate="print">
            <a:extLst>
              <a:ext uri="{28A0092B-C50C-407E-A947-70E740481C1C}">
                <a14:useLocalDpi xmlns="" xmlns:a14="http://schemas.microsoft.com/office/drawing/2010/main" val="0"/>
              </a:ext>
            </a:extLst>
          </a:blip>
          <a:stretch>
            <a:fillRect/>
          </a:stretch>
        </p:blipFill>
        <p:spPr>
          <a:xfrm>
            <a:off x="457200" y="1268227"/>
            <a:ext cx="4037479" cy="5046848"/>
          </a:xfrm>
          <a:prstGeom prst="rect">
            <a:avLst/>
          </a:prstGeom>
        </p:spPr>
      </p:pic>
      <p:sp>
        <p:nvSpPr>
          <p:cNvPr id="9" name="Text Placeholder 1">
            <a:extLst>
              <a:ext uri="{FF2B5EF4-FFF2-40B4-BE49-F238E27FC236}">
                <a16:creationId xmlns="" xmlns:a16="http://schemas.microsoft.com/office/drawing/2014/main" id="{B90BF7CC-C13E-4975-9A72-17609AD86A49}"/>
              </a:ext>
            </a:extLst>
          </p:cNvPr>
          <p:cNvSpPr>
            <a:spLocks noGrp="1"/>
          </p:cNvSpPr>
          <p:nvPr>
            <p:ph type="body" sz="quarter" idx="4294967295"/>
          </p:nvPr>
        </p:nvSpPr>
        <p:spPr>
          <a:xfrm>
            <a:off x="2819400" y="6410324"/>
            <a:ext cx="5943600" cy="219075"/>
          </a:xfrm>
        </p:spPr>
        <p:txBody>
          <a:bodyPr wrap="square">
            <a:noAutofit/>
          </a:bodyPr>
          <a:lstStyle/>
          <a:p>
            <a:pPr marL="0" indent="0">
              <a:spcBef>
                <a:spcPts val="0"/>
              </a:spcBef>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IN" sz="1200" dirty="0">
                <a:latin typeface="Verdana" panose="020B0604030504040204" pitchFamily="34" charset="0"/>
                <a:ea typeface="Verdana" panose="020B0604030504040204" pitchFamily="34" charset="0"/>
                <a:cs typeface="Verdana" panose="020B0604030504040204" pitchFamily="34" charset="0"/>
              </a:rPr>
              <a:t>2021, 2017, 2013</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
        <p:nvSpPr>
          <p:cNvPr id="8" name="TextBox 9"/>
          <p:cNvSpPr txBox="1"/>
          <p:nvPr/>
        </p:nvSpPr>
        <p:spPr>
          <a:xfrm>
            <a:off x="5333992" y="4419600"/>
            <a:ext cx="2971808" cy="5757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000" dirty="0">
                <a:solidFill>
                  <a:schemeClr val="bg1"/>
                </a:solidFill>
              </a:rPr>
              <a:t>Slide in this Presentation Contain Hyperlinks. JAWS users should be able to get a list of links by using INSERT+F7</a:t>
            </a:r>
          </a:p>
        </p:txBody>
      </p:sp>
    </p:spTree>
    <p:extLst>
      <p:ext uri="{BB962C8B-B14F-4D97-AF65-F5344CB8AC3E}">
        <p14:creationId xmlns="" xmlns:p14="http://schemas.microsoft.com/office/powerpoint/2010/main" val="2485674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1774"/>
          </a:xfrm>
        </p:spPr>
        <p:txBody>
          <a:bodyPr wrap="square">
            <a:spAutoFit/>
          </a:bodyPr>
          <a:lstStyle/>
          <a:p>
            <a:r>
              <a:rPr lang="en-US" sz="2800" dirty="0">
                <a:latin typeface="+mj-lt"/>
              </a:rPr>
              <a:t>10.2 </a:t>
            </a:r>
            <a:r>
              <a:rPr lang="el-GR" sz="2800" dirty="0">
                <a:latin typeface="+mj-lt"/>
              </a:rPr>
              <a:t>Η ανάπτυξη στις πλούσιες χώρες μετά το</a:t>
            </a:r>
            <a:r>
              <a:rPr lang="en-US" sz="2800" dirty="0">
                <a:latin typeface="+mj-lt"/>
              </a:rPr>
              <a:t> 1950 (2 </a:t>
            </a:r>
            <a:r>
              <a:rPr lang="el-GR" sz="2800" dirty="0">
                <a:latin typeface="+mj-lt"/>
              </a:rPr>
              <a:t>από</a:t>
            </a:r>
            <a:r>
              <a:rPr lang="en-US" sz="2800" dirty="0">
                <a:latin typeface="+mj-lt"/>
              </a:rPr>
              <a:t> 2)</a:t>
            </a:r>
            <a:endParaRPr lang="en-US" sz="2800" dirty="0"/>
          </a:p>
        </p:txBody>
      </p:sp>
      <p:sp>
        <p:nvSpPr>
          <p:cNvPr id="3" name="Content Placeholder 2"/>
          <p:cNvSpPr>
            <a:spLocks noGrp="1"/>
          </p:cNvSpPr>
          <p:nvPr>
            <p:ph idx="1"/>
          </p:nvPr>
        </p:nvSpPr>
        <p:spPr>
          <a:xfrm>
            <a:off x="466436" y="1066800"/>
            <a:ext cx="8229600" cy="762000"/>
          </a:xfrm>
        </p:spPr>
        <p:txBody>
          <a:bodyPr wrap="square">
            <a:noAutofit/>
          </a:bodyPr>
          <a:lstStyle/>
          <a:p>
            <a:pPr marL="0" indent="0">
              <a:buFontTx/>
              <a:buNone/>
            </a:pPr>
            <a:r>
              <a:rPr lang="el-GR" sz="1800" b="1" dirty="0">
                <a:ea typeface="ヒラギノ角ゴ Pro W3" pitchFamily="-65" charset="-128"/>
              </a:rPr>
              <a:t>Απεικόνιση</a:t>
            </a:r>
            <a:r>
              <a:rPr lang="en-US" sz="1800" b="1" dirty="0">
                <a:ea typeface="ヒラギノ角ゴ Pro W3" pitchFamily="-65" charset="-128"/>
              </a:rPr>
              <a:t> 10.2 </a:t>
            </a:r>
            <a:r>
              <a:rPr lang="el-GR" sz="1800" dirty="0">
                <a:ea typeface="ヒラギノ角ゴ Pro W3" pitchFamily="-65" charset="-128"/>
              </a:rPr>
              <a:t>Ρυθμός αύξησης του ΑΕΠ κατά κεφαλή μετά το</a:t>
            </a:r>
            <a:r>
              <a:rPr lang="en-US" sz="1800" dirty="0">
                <a:ea typeface="ヒラギノ角ゴ Pro W3" pitchFamily="-65" charset="-128"/>
              </a:rPr>
              <a:t> 1950 </a:t>
            </a:r>
            <a:r>
              <a:rPr lang="el-GR" sz="1800" dirty="0">
                <a:ea typeface="ヒラギノ角ゴ Pro W3" pitchFamily="-65" charset="-128"/>
              </a:rPr>
              <a:t>έναντι του ΑΕΠ κατά κεφαλή το 1</a:t>
            </a:r>
            <a:r>
              <a:rPr lang="en-US" sz="1800" dirty="0" smtClean="0">
                <a:ea typeface="ヒラギノ角ゴ Pro W3" pitchFamily="-65" charset="-128"/>
              </a:rPr>
              <a:t>950</a:t>
            </a:r>
            <a:r>
              <a:rPr lang="el-GR" sz="1800" dirty="0" smtClean="0">
                <a:ea typeface="ヒラギノ角ゴ Pro W3" pitchFamily="-65" charset="-128"/>
              </a:rPr>
              <a:t>.</a:t>
            </a:r>
            <a:r>
              <a:rPr lang="en-US" sz="1800" dirty="0" smtClean="0">
                <a:ea typeface="ヒラギノ角ゴ Pro W3" pitchFamily="-65" charset="-128"/>
              </a:rPr>
              <a:t> </a:t>
            </a:r>
            <a:r>
              <a:rPr lang="el-GR" sz="1800" dirty="0">
                <a:ea typeface="ヒラギノ角ゴ Pro W3" pitchFamily="-65" charset="-128"/>
              </a:rPr>
              <a:t>Χώρες του </a:t>
            </a:r>
            <a:r>
              <a:rPr lang="el-GR" sz="1800" dirty="0" smtClean="0">
                <a:ea typeface="ヒラギノ角ゴ Pro W3" pitchFamily="-65" charset="-128"/>
              </a:rPr>
              <a:t>ΟΟΣΑ.</a:t>
            </a:r>
            <a:endParaRPr lang="en-US" sz="1800" dirty="0">
              <a:ea typeface="ヒラギノ角ゴ Pro W3" pitchFamily="-65" charset="-128"/>
            </a:endParaRPr>
          </a:p>
        </p:txBody>
      </p:sp>
      <p:sp>
        <p:nvSpPr>
          <p:cNvPr id="4" name="Content Placeholder 3"/>
          <p:cNvSpPr>
            <a:spLocks noGrp="1"/>
          </p:cNvSpPr>
          <p:nvPr>
            <p:ph idx="13"/>
          </p:nvPr>
        </p:nvSpPr>
        <p:spPr>
          <a:xfrm>
            <a:off x="475383" y="1752600"/>
            <a:ext cx="8211418" cy="838200"/>
          </a:xfrm>
        </p:spPr>
        <p:txBody>
          <a:bodyPr/>
          <a:lstStyle/>
          <a:p>
            <a:pPr marL="0" indent="0">
              <a:spcBef>
                <a:spcPts val="525"/>
              </a:spcBef>
              <a:buNone/>
            </a:pPr>
            <a:r>
              <a:rPr lang="el-GR" sz="1800" kern="0" dirty="0" smtClean="0">
                <a:ea typeface="ヒラギノ角ゴ Pro W3" pitchFamily="-84" charset="-128"/>
              </a:rPr>
              <a:t>Χώρες με χαμηλότερα επίπεδα κατά κεφαλήν προϊόντος το 1950 συνήθως αναπτύχθηκαν ταχύτερα.</a:t>
            </a:r>
            <a:endParaRPr lang="en-US" sz="1800" kern="0" dirty="0">
              <a:ea typeface="ヒラギノ角ゴ Pro W3" pitchFamily="-84" charset="-128"/>
            </a:endParaRPr>
          </a:p>
        </p:txBody>
      </p:sp>
      <p:sp>
        <p:nvSpPr>
          <p:cNvPr id="5" name="Content Placeholder 4"/>
          <p:cNvSpPr>
            <a:spLocks noGrp="1"/>
          </p:cNvSpPr>
          <p:nvPr>
            <p:ph sz="quarter" idx="14"/>
          </p:nvPr>
        </p:nvSpPr>
        <p:spPr>
          <a:xfrm>
            <a:off x="468747" y="5715000"/>
            <a:ext cx="8208528" cy="685800"/>
          </a:xfrm>
        </p:spPr>
        <p:txBody>
          <a:bodyPr/>
          <a:lstStyle/>
          <a:p>
            <a:pPr marL="0" indent="0">
              <a:buNone/>
            </a:pPr>
            <a:r>
              <a:rPr lang="el-GR" sz="1200" i="1" dirty="0" smtClean="0"/>
              <a:t>Πηγή</a:t>
            </a:r>
            <a:r>
              <a:rPr lang="en-US" sz="1200" i="1" dirty="0" smtClean="0"/>
              <a:t>: </a:t>
            </a:r>
            <a:r>
              <a:rPr lang="en-US" sz="1200" dirty="0"/>
              <a:t>Penn World Tables Version 9. /</a:t>
            </a:r>
            <a:r>
              <a:rPr lang="en-US" sz="1200" dirty="0" err="1"/>
              <a:t>Feenstra</a:t>
            </a:r>
            <a:r>
              <a:rPr lang="en-US" sz="1200" dirty="0"/>
              <a:t>, Robert C., Robert </a:t>
            </a:r>
            <a:r>
              <a:rPr lang="en-US" sz="1200" dirty="0" err="1"/>
              <a:t>Inklaar</a:t>
            </a:r>
            <a:r>
              <a:rPr lang="en-US" sz="1200" dirty="0"/>
              <a:t> and Marcel P. Timmer (2015), “The Next Generation of the Penn World Table” American Economic Review, 105(10), 3150–3182, available for download at www.ggdc.net/pwt.</a:t>
            </a:r>
            <a:endParaRPr lang="en-IN" sz="1200" dirty="0"/>
          </a:p>
        </p:txBody>
      </p:sp>
      <p:pic>
        <p:nvPicPr>
          <p:cNvPr id="5122" name="Picture 2"/>
          <p:cNvPicPr>
            <a:picLocks noChangeAspect="1" noChangeArrowheads="1"/>
          </p:cNvPicPr>
          <p:nvPr/>
        </p:nvPicPr>
        <p:blipFill>
          <a:blip r:embed="rId3" cstate="print"/>
          <a:srcRect/>
          <a:stretch>
            <a:fillRect/>
          </a:stretch>
        </p:blipFill>
        <p:spPr bwMode="auto">
          <a:xfrm>
            <a:off x="1143000" y="2362200"/>
            <a:ext cx="6705600" cy="3289836"/>
          </a:xfrm>
          <a:prstGeom prst="rect">
            <a:avLst/>
          </a:prstGeom>
          <a:noFill/>
          <a:ln w="9525">
            <a:noFill/>
            <a:miter lim="800000"/>
            <a:headEnd/>
            <a:tailEnd/>
          </a:ln>
        </p:spPr>
      </p:pic>
    </p:spTree>
    <p:extLst>
      <p:ext uri="{BB962C8B-B14F-4D97-AF65-F5344CB8AC3E}">
        <p14:creationId xmlns="" xmlns:p14="http://schemas.microsoft.com/office/powerpoint/2010/main" val="949660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861774"/>
          </a:xfrm>
        </p:spPr>
        <p:txBody>
          <a:bodyPr wrap="square">
            <a:spAutoFit/>
          </a:bodyPr>
          <a:lstStyle/>
          <a:p>
            <a:r>
              <a:rPr lang="en-US" sz="2800" dirty="0">
                <a:latin typeface="+mj-lt"/>
              </a:rPr>
              <a:t>10.3 </a:t>
            </a:r>
            <a:r>
              <a:rPr lang="el-GR" sz="2800" dirty="0">
                <a:latin typeface="+mj-lt"/>
              </a:rPr>
              <a:t>Μια ευρύτερη ματιά στο χώρο και στο χρόνο</a:t>
            </a:r>
            <a:r>
              <a:rPr lang="en-US" sz="2800" dirty="0">
                <a:latin typeface="+mj-lt"/>
              </a:rPr>
              <a:t> (1 </a:t>
            </a:r>
            <a:r>
              <a:rPr lang="el-GR" sz="2800" dirty="0">
                <a:latin typeface="+mj-lt"/>
              </a:rPr>
              <a:t>από</a:t>
            </a:r>
            <a:r>
              <a:rPr lang="en-US" sz="2800" dirty="0">
                <a:latin typeface="+mj-lt"/>
              </a:rPr>
              <a:t> 5)</a:t>
            </a:r>
            <a:endParaRPr lang="en-US" sz="2800" dirty="0"/>
          </a:p>
        </p:txBody>
      </p:sp>
      <p:sp>
        <p:nvSpPr>
          <p:cNvPr id="3" name="Content Placeholder 2"/>
          <p:cNvSpPr>
            <a:spLocks noGrp="1"/>
          </p:cNvSpPr>
          <p:nvPr>
            <p:ph idx="1"/>
          </p:nvPr>
        </p:nvSpPr>
        <p:spPr>
          <a:xfrm>
            <a:off x="487017" y="1371600"/>
            <a:ext cx="8229600" cy="3577903"/>
          </a:xfrm>
        </p:spPr>
        <p:txBody>
          <a:bodyPr wrap="square">
            <a:spAutoFit/>
          </a:bodyPr>
          <a:lstStyle/>
          <a:p>
            <a:pPr>
              <a:spcBef>
                <a:spcPts val="525"/>
              </a:spcBef>
            </a:pPr>
            <a:r>
              <a:rPr lang="el-GR" sz="2200" dirty="0">
                <a:ea typeface="ヒラギノ角ゴ Pro W3" pitchFamily="-84" charset="-128"/>
              </a:rPr>
              <a:t>Από το τέλος της Ρωμαϊκής Αυτοκρατορίας έως περίπου το έτος 1500, η Ευρώπη βρισκόταν σε μια </a:t>
            </a:r>
            <a:r>
              <a:rPr lang="el-GR" sz="2200" b="1" dirty="0">
                <a:ea typeface="ヒラギノ角ゴ Pro W3" pitchFamily="-84" charset="-128"/>
              </a:rPr>
              <a:t>μαλθουσιανή παγίδα</a:t>
            </a:r>
            <a:r>
              <a:rPr lang="el-GR" sz="2200" dirty="0">
                <a:ea typeface="ヒラギノ角ゴ Pro W3" pitchFamily="-84" charset="-128"/>
              </a:rPr>
              <a:t> ή μαλθουσιανή εποχή με στασιμότητα του κατά κεφαλή προϊόντος, επειδή οι περισσότεροι εργάτες ασχολούνταν με τη γεωργία με μικρή τεχνολογική πρόοδο.</a:t>
            </a:r>
          </a:p>
          <a:p>
            <a:pPr>
              <a:spcBef>
                <a:spcPts val="525"/>
              </a:spcBef>
            </a:pPr>
            <a:r>
              <a:rPr lang="el-GR" sz="2200" dirty="0">
                <a:ea typeface="ヒラギノ角ゴ Pro W3" pitchFamily="-84" charset="-128"/>
              </a:rPr>
              <a:t>Μετά το 1500, η αύξηση του κατά κεφαλή προϊόντος έγινε θετική αλλά ακόμα μικρή.</a:t>
            </a:r>
          </a:p>
          <a:p>
            <a:pPr>
              <a:spcBef>
                <a:spcPts val="525"/>
              </a:spcBef>
            </a:pPr>
            <a:r>
              <a:rPr lang="el-GR" sz="2200" dirty="0">
                <a:ea typeface="ヒラギノ角ゴ Pro W3" pitchFamily="-84" charset="-128"/>
              </a:rPr>
              <a:t>Μεταξύ 1820 και 1950, η ανάπτυξη των ΗΠΑ εξακολουθούσε να είναι 1,5% ετησίως.</a:t>
            </a:r>
          </a:p>
          <a:p>
            <a:pPr>
              <a:spcBef>
                <a:spcPts val="525"/>
              </a:spcBef>
            </a:pPr>
            <a:r>
              <a:rPr lang="el-GR" sz="2200" dirty="0">
                <a:ea typeface="ヒラギノ角ゴ Pro W3" pitchFamily="-84" charset="-128"/>
              </a:rPr>
              <a:t>Υπήρχε υψηλός ρυθμός σταθερής ανάπτυξης μετά το 1950</a:t>
            </a:r>
            <a:endParaRPr lang="en-US" sz="2200" dirty="0">
              <a:ea typeface="ヒラギノ角ゴ Pro W3" pitchFamily="-84" charset="-128"/>
            </a:endParaRPr>
          </a:p>
        </p:txBody>
      </p:sp>
    </p:spTree>
    <p:extLst>
      <p:ext uri="{BB962C8B-B14F-4D97-AF65-F5344CB8AC3E}">
        <p14:creationId xmlns="" xmlns:p14="http://schemas.microsoft.com/office/powerpoint/2010/main" val="1742358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1774"/>
          </a:xfrm>
        </p:spPr>
        <p:txBody>
          <a:bodyPr wrap="square">
            <a:spAutoFit/>
          </a:bodyPr>
          <a:lstStyle/>
          <a:p>
            <a:r>
              <a:rPr lang="en-US" sz="2800" dirty="0">
                <a:latin typeface="+mj-lt"/>
              </a:rPr>
              <a:t>10.3 </a:t>
            </a:r>
            <a:r>
              <a:rPr lang="el-GR" sz="2800" dirty="0">
                <a:latin typeface="+mj-lt"/>
              </a:rPr>
              <a:t>Μια ευρύτερη ματιά στο χώρο και στο χρόνο </a:t>
            </a:r>
            <a:r>
              <a:rPr lang="en-US" sz="2800" dirty="0">
                <a:latin typeface="+mj-lt"/>
              </a:rPr>
              <a:t>(2 </a:t>
            </a:r>
            <a:r>
              <a:rPr lang="el-GR" sz="2800" dirty="0">
                <a:latin typeface="+mj-lt"/>
              </a:rPr>
              <a:t>από </a:t>
            </a:r>
            <a:r>
              <a:rPr lang="en-US" sz="2800" dirty="0">
                <a:latin typeface="+mj-lt"/>
              </a:rPr>
              <a:t>5)</a:t>
            </a:r>
            <a:endParaRPr lang="en-US" sz="2800" dirty="0"/>
          </a:p>
        </p:txBody>
      </p:sp>
      <p:sp>
        <p:nvSpPr>
          <p:cNvPr id="3" name="Content Placeholder 2"/>
          <p:cNvSpPr>
            <a:spLocks noGrp="1"/>
          </p:cNvSpPr>
          <p:nvPr>
            <p:ph idx="1"/>
          </p:nvPr>
        </p:nvSpPr>
        <p:spPr>
          <a:xfrm>
            <a:off x="466436" y="1122402"/>
            <a:ext cx="8229600" cy="553998"/>
          </a:xfrm>
        </p:spPr>
        <p:txBody>
          <a:bodyPr wrap="square">
            <a:spAutoFit/>
          </a:bodyPr>
          <a:lstStyle/>
          <a:p>
            <a:pPr marL="0" indent="0">
              <a:buNone/>
            </a:pPr>
            <a:r>
              <a:rPr lang="el-GR" sz="1800" b="1" dirty="0"/>
              <a:t>Απεικόνιση</a:t>
            </a:r>
            <a:r>
              <a:rPr lang="en-US" sz="1800" b="1" dirty="0"/>
              <a:t> 10.3 </a:t>
            </a:r>
            <a:r>
              <a:rPr lang="el-GR" sz="1800" dirty="0"/>
              <a:t>Ρυθμός αύξησης του κατά κεφαλή ΑΕΠ μετά το</a:t>
            </a:r>
            <a:r>
              <a:rPr lang="en-US" sz="1800" dirty="0"/>
              <a:t> 1960, </a:t>
            </a:r>
            <a:r>
              <a:rPr lang="el-GR" sz="1800" dirty="0"/>
              <a:t>έναντι του κατά κεφαλή ΑΕΠ το</a:t>
            </a:r>
            <a:r>
              <a:rPr lang="en-US" sz="1800" dirty="0"/>
              <a:t> 1960, 85 </a:t>
            </a:r>
            <a:r>
              <a:rPr lang="el-GR" sz="1800" dirty="0"/>
              <a:t>χώρες</a:t>
            </a:r>
            <a:endParaRPr lang="en-US" sz="1800" dirty="0"/>
          </a:p>
        </p:txBody>
      </p:sp>
      <p:sp>
        <p:nvSpPr>
          <p:cNvPr id="4" name="Content Placeholder 3"/>
          <p:cNvSpPr>
            <a:spLocks noGrp="1"/>
          </p:cNvSpPr>
          <p:nvPr>
            <p:ph idx="13"/>
          </p:nvPr>
        </p:nvSpPr>
        <p:spPr>
          <a:xfrm>
            <a:off x="487218" y="2057400"/>
            <a:ext cx="1951182" cy="3124200"/>
          </a:xfrm>
        </p:spPr>
        <p:txBody>
          <a:bodyPr>
            <a:noAutofit/>
          </a:bodyPr>
          <a:lstStyle/>
          <a:p>
            <a:pPr marL="0" indent="0">
              <a:spcBef>
                <a:spcPts val="525"/>
              </a:spcBef>
              <a:buNone/>
            </a:pPr>
            <a:r>
              <a:rPr lang="el-GR" sz="1800" kern="0" dirty="0" smtClean="0">
                <a:ea typeface="ヒラギノ角ゴ Pro W3" pitchFamily="-84" charset="-128"/>
              </a:rPr>
              <a:t>Δεν υπάρχει σαφής σχέση μεταξύ του ρυθμού αύξησης της παραγωγής από το 1960 και του κατά κεφαλήν επιπέδου παραγωγής το 1960.</a:t>
            </a:r>
            <a:endParaRPr lang="en-US" sz="1800" kern="0" dirty="0">
              <a:ea typeface="ヒラギノ角ゴ Pro W3" pitchFamily="-84" charset="-128"/>
            </a:endParaRPr>
          </a:p>
        </p:txBody>
      </p:sp>
      <p:sp>
        <p:nvSpPr>
          <p:cNvPr id="5" name="Content Placeholder 4"/>
          <p:cNvSpPr>
            <a:spLocks noGrp="1"/>
          </p:cNvSpPr>
          <p:nvPr>
            <p:ph sz="quarter" idx="14"/>
          </p:nvPr>
        </p:nvSpPr>
        <p:spPr>
          <a:xfrm>
            <a:off x="486928" y="5715000"/>
            <a:ext cx="8209107" cy="762000"/>
          </a:xfrm>
        </p:spPr>
        <p:txBody>
          <a:bodyPr/>
          <a:lstStyle/>
          <a:p>
            <a:pPr marL="0" indent="0"/>
            <a:r>
              <a:rPr lang="el-GR" sz="1200" i="1" dirty="0" smtClean="0"/>
              <a:t>Πηγή</a:t>
            </a:r>
            <a:r>
              <a:rPr lang="en-US" sz="1200" i="1" dirty="0" smtClean="0"/>
              <a:t>:</a:t>
            </a:r>
            <a:r>
              <a:rPr lang="en-US" sz="1200" dirty="0" smtClean="0"/>
              <a:t> </a:t>
            </a:r>
            <a:r>
              <a:rPr lang="en-US" sz="1200" dirty="0"/>
              <a:t>Penn World Tables Version 9. /</a:t>
            </a:r>
            <a:r>
              <a:rPr lang="en-US" sz="1200" dirty="0" err="1"/>
              <a:t>Feenstra</a:t>
            </a:r>
            <a:r>
              <a:rPr lang="en-US" sz="1200" dirty="0"/>
              <a:t>, Robert C., Robert </a:t>
            </a:r>
            <a:r>
              <a:rPr lang="en-US" sz="1200" dirty="0" err="1"/>
              <a:t>Inklaar</a:t>
            </a:r>
            <a:r>
              <a:rPr lang="en-US" sz="1200" dirty="0"/>
              <a:t> and Marcel P. Timmer (2015), “The Next Generation of the Penn World Table” American Economic Review, 105(10), 3150–3182, available for download at www.ggdc.net/pwt.</a:t>
            </a:r>
            <a:endParaRPr lang="en-IN" sz="1200" dirty="0"/>
          </a:p>
        </p:txBody>
      </p:sp>
      <p:pic>
        <p:nvPicPr>
          <p:cNvPr id="6146" name="Picture 2"/>
          <p:cNvPicPr>
            <a:picLocks noChangeAspect="1" noChangeArrowheads="1"/>
          </p:cNvPicPr>
          <p:nvPr/>
        </p:nvPicPr>
        <p:blipFill>
          <a:blip r:embed="rId3" cstate="print"/>
          <a:srcRect/>
          <a:stretch>
            <a:fillRect/>
          </a:stretch>
        </p:blipFill>
        <p:spPr bwMode="auto">
          <a:xfrm>
            <a:off x="2438400" y="1727693"/>
            <a:ext cx="6029324" cy="3911108"/>
          </a:xfrm>
          <a:prstGeom prst="rect">
            <a:avLst/>
          </a:prstGeom>
          <a:noFill/>
          <a:ln w="9525">
            <a:noFill/>
            <a:miter lim="800000"/>
            <a:headEnd/>
            <a:tailEnd/>
          </a:ln>
        </p:spPr>
      </p:pic>
    </p:spTree>
    <p:extLst>
      <p:ext uri="{BB962C8B-B14F-4D97-AF65-F5344CB8AC3E}">
        <p14:creationId xmlns="" xmlns:p14="http://schemas.microsoft.com/office/powerpoint/2010/main" val="2571858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861774"/>
          </a:xfrm>
        </p:spPr>
        <p:txBody>
          <a:bodyPr wrap="square">
            <a:spAutoFit/>
          </a:bodyPr>
          <a:lstStyle/>
          <a:p>
            <a:r>
              <a:rPr lang="en-US" sz="2800" dirty="0">
                <a:latin typeface="+mj-lt"/>
              </a:rPr>
              <a:t>10.3 </a:t>
            </a:r>
            <a:r>
              <a:rPr lang="el-GR" sz="2800" dirty="0">
                <a:latin typeface="+mj-lt"/>
              </a:rPr>
              <a:t>Μια ευρύτερη ματιά στο χώρο και στο χρόνο </a:t>
            </a:r>
            <a:r>
              <a:rPr lang="en-US" sz="2800" dirty="0">
                <a:latin typeface="+mj-lt"/>
              </a:rPr>
              <a:t>(3 </a:t>
            </a:r>
            <a:r>
              <a:rPr lang="el-GR" sz="2800" dirty="0">
                <a:latin typeface="+mj-lt"/>
              </a:rPr>
              <a:t>από</a:t>
            </a:r>
            <a:r>
              <a:rPr lang="en-US" sz="2800" dirty="0">
                <a:latin typeface="+mj-lt"/>
              </a:rPr>
              <a:t> </a:t>
            </a:r>
            <a:r>
              <a:rPr lang="en-US" sz="2800" dirty="0" smtClean="0">
                <a:latin typeface="+mj-lt"/>
              </a:rPr>
              <a:t>5)</a:t>
            </a:r>
            <a:endParaRPr lang="en-US" sz="2800" dirty="0"/>
          </a:p>
        </p:txBody>
      </p:sp>
      <p:sp>
        <p:nvSpPr>
          <p:cNvPr id="3" name="Content Placeholder 2"/>
          <p:cNvSpPr>
            <a:spLocks noGrp="1"/>
          </p:cNvSpPr>
          <p:nvPr>
            <p:ph idx="1"/>
          </p:nvPr>
        </p:nvSpPr>
        <p:spPr>
          <a:xfrm>
            <a:off x="457200" y="1549172"/>
            <a:ext cx="8229600" cy="3175228"/>
          </a:xfrm>
        </p:spPr>
        <p:txBody>
          <a:bodyPr wrap="square">
            <a:spAutoFit/>
          </a:bodyPr>
          <a:lstStyle/>
          <a:p>
            <a:pPr>
              <a:spcBef>
                <a:spcPts val="525"/>
              </a:spcBef>
            </a:pPr>
            <a:r>
              <a:rPr lang="el-GR" sz="2200" dirty="0">
                <a:ea typeface="ヒラギノ角ゴ Pro W3" pitchFamily="-84" charset="-128"/>
              </a:rPr>
              <a:t>Για τις χώρες του ΟΟΣΑ, υπάρχουν σαφείς ενδείξεις σύγκλισης.</a:t>
            </a:r>
          </a:p>
          <a:p>
            <a:pPr>
              <a:spcBef>
                <a:spcPts val="525"/>
              </a:spcBef>
            </a:pPr>
            <a:r>
              <a:rPr lang="el-GR" sz="2200" dirty="0">
                <a:ea typeface="ヒラギノ角ゴ Pro W3" pitchFamily="-84" charset="-128"/>
              </a:rPr>
              <a:t>Η σύγκλιση είναι επίσης ορατή για πολλές ασιατικές χώρες, ειδικά για εκείνες με υψηλούς ρυθμούς ανάπτυξης, που ονομάζονται τέσσερις </a:t>
            </a:r>
            <a:r>
              <a:rPr lang="el-GR" sz="2200" dirty="0" smtClean="0">
                <a:ea typeface="ヒラギノ角ゴ Pro W3" pitchFamily="-84" charset="-128"/>
              </a:rPr>
              <a:t>τίγρεις – Σιγκαπούρη</a:t>
            </a:r>
            <a:r>
              <a:rPr lang="el-GR" sz="2200" dirty="0">
                <a:ea typeface="ヒラギノ角ゴ Pro W3" pitchFamily="-84" charset="-128"/>
              </a:rPr>
              <a:t>, Ταϊβάν, Χονγκ Κονγκ και Νότια Κορέα.</a:t>
            </a:r>
          </a:p>
          <a:p>
            <a:pPr>
              <a:spcBef>
                <a:spcPts val="525"/>
              </a:spcBef>
            </a:pPr>
            <a:r>
              <a:rPr lang="el-GR" sz="2200" dirty="0">
                <a:ea typeface="ヒラギノ角ゴ Pro W3" pitchFamily="-84" charset="-128"/>
              </a:rPr>
              <a:t>Οι περισσότερες αφρικανικές χώρες ήταν πολύ φτωχές το 1960 και ορισμένες από αυτές είχαν αρνητική αύξηση της κατά κεφαλή ΑΕΠ μεταξύ 1960 και 2017, εν μέρει εξαιτίας εσωτερικών ή εξωτερικών συγκρούσεων </a:t>
            </a:r>
            <a:endParaRPr lang="en-US" sz="2200" dirty="0">
              <a:ea typeface="ヒラギノ角ゴ Pro W3" pitchFamily="-84" charset="-128"/>
            </a:endParaRPr>
          </a:p>
        </p:txBody>
      </p:sp>
    </p:spTree>
    <p:extLst>
      <p:ext uri="{BB962C8B-B14F-4D97-AF65-F5344CB8AC3E}">
        <p14:creationId xmlns="" xmlns:p14="http://schemas.microsoft.com/office/powerpoint/2010/main" val="2177649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3"/>
          </p:nvPr>
        </p:nvSpPr>
        <p:spPr>
          <a:xfrm>
            <a:off x="471055" y="1219200"/>
            <a:ext cx="8229600" cy="288909"/>
          </a:xfrm>
        </p:spPr>
        <p:txBody>
          <a:bodyPr/>
          <a:lstStyle/>
          <a:p>
            <a:pPr marL="0" indent="0">
              <a:buNone/>
            </a:pPr>
            <a:r>
              <a:rPr lang="el-GR" sz="1800" b="1" dirty="0"/>
              <a:t>Πίνακας</a:t>
            </a:r>
            <a:r>
              <a:rPr lang="en-US" sz="1800" b="1" dirty="0"/>
              <a:t> 1 </a:t>
            </a:r>
            <a:r>
              <a:rPr lang="el-GR" sz="1800" dirty="0"/>
              <a:t>Ετήσιος προϋπολογισμός εργαζόμενου, Φιλαδέλφεια</a:t>
            </a:r>
            <a:r>
              <a:rPr lang="en-US" sz="1800" dirty="0"/>
              <a:t>, 1851, </a:t>
            </a:r>
            <a:r>
              <a:rPr lang="el-GR" sz="1800" dirty="0"/>
              <a:t>τρέχοντα δολάρια</a:t>
            </a:r>
            <a:r>
              <a:rPr lang="en-US" sz="1800" dirty="0"/>
              <a:t> </a:t>
            </a:r>
          </a:p>
        </p:txBody>
      </p:sp>
      <p:sp>
        <p:nvSpPr>
          <p:cNvPr id="7" name="Title 1"/>
          <p:cNvSpPr>
            <a:spLocks noGrp="1"/>
          </p:cNvSpPr>
          <p:nvPr>
            <p:ph type="title"/>
          </p:nvPr>
        </p:nvSpPr>
        <p:spPr>
          <a:xfrm>
            <a:off x="457200" y="0"/>
            <a:ext cx="8153400" cy="861774"/>
          </a:xfrm>
        </p:spPr>
        <p:txBody>
          <a:bodyPr wrap="square">
            <a:spAutoFit/>
          </a:bodyPr>
          <a:lstStyle/>
          <a:p>
            <a:r>
              <a:rPr lang="en-US" sz="2800" dirty="0">
                <a:latin typeface="+mj-lt"/>
              </a:rPr>
              <a:t>10.3 </a:t>
            </a:r>
            <a:r>
              <a:rPr lang="el-GR" sz="2800" dirty="0">
                <a:latin typeface="+mj-lt"/>
              </a:rPr>
              <a:t>Μια ευρύτερη ματιά στο χώρο και στο χρόνο </a:t>
            </a:r>
            <a:r>
              <a:rPr lang="en-US" sz="2800" dirty="0" smtClean="0">
                <a:latin typeface="+mj-lt"/>
              </a:rPr>
              <a:t>(4 </a:t>
            </a:r>
            <a:r>
              <a:rPr lang="el-GR" sz="2800" dirty="0">
                <a:latin typeface="+mj-lt"/>
              </a:rPr>
              <a:t>από</a:t>
            </a:r>
            <a:r>
              <a:rPr lang="en-US" sz="2800" dirty="0">
                <a:latin typeface="+mj-lt"/>
              </a:rPr>
              <a:t> </a:t>
            </a:r>
            <a:r>
              <a:rPr lang="en-US" sz="2800" dirty="0" smtClean="0">
                <a:latin typeface="+mj-lt"/>
              </a:rPr>
              <a:t>5)</a:t>
            </a:r>
            <a:endParaRPr lang="en-US" sz="2800" dirty="0"/>
          </a:p>
        </p:txBody>
      </p:sp>
      <p:pic>
        <p:nvPicPr>
          <p:cNvPr id="7170" name="Picture 2"/>
          <p:cNvPicPr>
            <a:picLocks noChangeAspect="1" noChangeArrowheads="1"/>
          </p:cNvPicPr>
          <p:nvPr/>
        </p:nvPicPr>
        <p:blipFill>
          <a:blip r:embed="rId3" cstate="print"/>
          <a:srcRect/>
          <a:stretch>
            <a:fillRect/>
          </a:stretch>
        </p:blipFill>
        <p:spPr bwMode="auto">
          <a:xfrm>
            <a:off x="533400" y="1875867"/>
            <a:ext cx="8062912" cy="3762933"/>
          </a:xfrm>
          <a:prstGeom prst="rect">
            <a:avLst/>
          </a:prstGeom>
          <a:noFill/>
          <a:ln w="9525">
            <a:noFill/>
            <a:miter lim="800000"/>
            <a:headEnd/>
            <a:tailEnd/>
          </a:ln>
        </p:spPr>
      </p:pic>
    </p:spTree>
    <p:extLst>
      <p:ext uri="{BB962C8B-B14F-4D97-AF65-F5344CB8AC3E}">
        <p14:creationId xmlns="" xmlns:p14="http://schemas.microsoft.com/office/powerpoint/2010/main" val="1886621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B7FA312-1996-4596-BC83-8D552B4508CC}"/>
              </a:ext>
            </a:extLst>
          </p:cNvPr>
          <p:cNvSpPr txBox="1"/>
          <p:nvPr/>
        </p:nvSpPr>
        <p:spPr>
          <a:xfrm>
            <a:off x="457199" y="1143000"/>
            <a:ext cx="8153399" cy="923330"/>
          </a:xfrm>
          <a:prstGeom prst="rect">
            <a:avLst/>
          </a:prstGeom>
          <a:noFill/>
        </p:spPr>
        <p:txBody>
          <a:bodyPr wrap="square" rtlCol="0">
            <a:spAutoFit/>
          </a:bodyPr>
          <a:lstStyle/>
          <a:p>
            <a:r>
              <a:rPr lang="el-GR" sz="1800" b="1" dirty="0"/>
              <a:t>Πίνακας</a:t>
            </a:r>
            <a:r>
              <a:rPr lang="en-US" sz="1800" b="1" dirty="0"/>
              <a:t> 1 </a:t>
            </a:r>
            <a:r>
              <a:rPr lang="el-GR" sz="1800" dirty="0"/>
              <a:t>Ετήσιος προϋπολογισμός εργαζόμενου, Φιλαδέλφεια</a:t>
            </a:r>
            <a:r>
              <a:rPr lang="en-US" sz="1800" dirty="0"/>
              <a:t>, 1851, </a:t>
            </a:r>
            <a:r>
              <a:rPr lang="el-GR" sz="1800" dirty="0"/>
              <a:t>τρέχοντα δολάρια</a:t>
            </a:r>
            <a:r>
              <a:rPr lang="en-US" sz="1800" dirty="0"/>
              <a:t> </a:t>
            </a:r>
            <a:r>
              <a:rPr lang="el-GR" sz="1800" dirty="0"/>
              <a:t>(συνέχεια)</a:t>
            </a:r>
            <a:endParaRPr lang="en-US" sz="1800" dirty="0"/>
          </a:p>
          <a:p>
            <a:endParaRPr lang="en-US" dirty="0"/>
          </a:p>
        </p:txBody>
      </p:sp>
      <p:sp>
        <p:nvSpPr>
          <p:cNvPr id="4" name="Content Placeholder 3"/>
          <p:cNvSpPr>
            <a:spLocks noGrp="1"/>
          </p:cNvSpPr>
          <p:nvPr>
            <p:ph idx="13"/>
          </p:nvPr>
        </p:nvSpPr>
        <p:spPr>
          <a:xfrm>
            <a:off x="533400" y="5666235"/>
            <a:ext cx="8229600" cy="658365"/>
          </a:xfrm>
        </p:spPr>
        <p:txBody>
          <a:bodyPr/>
          <a:lstStyle/>
          <a:p>
            <a:pPr marL="0" indent="0">
              <a:buNone/>
            </a:pPr>
            <a:r>
              <a:rPr lang="el-GR" sz="1200" i="1" dirty="0" smtClean="0"/>
              <a:t>Πηγές</a:t>
            </a:r>
            <a:r>
              <a:rPr lang="en-US" sz="1200" i="1" dirty="0" smtClean="0"/>
              <a:t>: </a:t>
            </a:r>
            <a:r>
              <a:rPr lang="en-US" sz="1200" dirty="0"/>
              <a:t>William </a:t>
            </a:r>
            <a:r>
              <a:rPr lang="en-US" sz="1200" dirty="0" err="1"/>
              <a:t>Baumol</a:t>
            </a:r>
            <a:r>
              <a:rPr lang="en-US" sz="1200" dirty="0"/>
              <a:t>, Sue Ann </a:t>
            </a:r>
            <a:r>
              <a:rPr lang="en-US" sz="1200" dirty="0" err="1"/>
              <a:t>Batey</a:t>
            </a:r>
            <a:r>
              <a:rPr lang="en-US" sz="1200" dirty="0"/>
              <a:t> Blackman, and Edward N. Wolff, </a:t>
            </a:r>
            <a:r>
              <a:rPr lang="en-US" sz="1200" i="1" dirty="0"/>
              <a:t>Productivity and American Leadership: The Long View </a:t>
            </a:r>
            <a:r>
              <a:rPr lang="en-US" sz="1200" dirty="0"/>
              <a:t>(1989, MIT Press), Chapter 3, Table 3.2. The composition of expenditures today comes from Appendix 9, Chapter 6, in the BLS </a:t>
            </a:r>
            <a:r>
              <a:rPr lang="en-US" sz="1200" i="1" dirty="0"/>
              <a:t>Handbook of Methods</a:t>
            </a:r>
            <a:r>
              <a:rPr lang="en-US" sz="1200" dirty="0"/>
              <a:t>.</a:t>
            </a:r>
          </a:p>
        </p:txBody>
      </p:sp>
      <p:sp>
        <p:nvSpPr>
          <p:cNvPr id="7" name="Title 1"/>
          <p:cNvSpPr>
            <a:spLocks noGrp="1"/>
          </p:cNvSpPr>
          <p:nvPr>
            <p:ph type="title"/>
          </p:nvPr>
        </p:nvSpPr>
        <p:spPr>
          <a:xfrm>
            <a:off x="457200" y="0"/>
            <a:ext cx="8153400" cy="861774"/>
          </a:xfrm>
        </p:spPr>
        <p:txBody>
          <a:bodyPr wrap="square">
            <a:spAutoFit/>
          </a:bodyPr>
          <a:lstStyle/>
          <a:p>
            <a:r>
              <a:rPr lang="en-US" sz="2800" dirty="0">
                <a:latin typeface="+mj-lt"/>
              </a:rPr>
              <a:t>10.3 </a:t>
            </a:r>
            <a:r>
              <a:rPr lang="el-GR" sz="2800" dirty="0">
                <a:latin typeface="+mj-lt"/>
              </a:rPr>
              <a:t>Μια ευρύτερη ματιά στο χώρο και στο χρόνο </a:t>
            </a:r>
            <a:r>
              <a:rPr lang="en-US" sz="2800" dirty="0" smtClean="0">
                <a:latin typeface="+mj-lt"/>
              </a:rPr>
              <a:t>(5 </a:t>
            </a:r>
            <a:r>
              <a:rPr lang="el-GR" sz="2800" dirty="0">
                <a:latin typeface="+mj-lt"/>
              </a:rPr>
              <a:t>από</a:t>
            </a:r>
            <a:r>
              <a:rPr lang="en-US" sz="2800" dirty="0">
                <a:latin typeface="+mj-lt"/>
              </a:rPr>
              <a:t> </a:t>
            </a:r>
            <a:r>
              <a:rPr lang="en-US" sz="2800" dirty="0" smtClean="0">
                <a:latin typeface="+mj-lt"/>
              </a:rPr>
              <a:t>5)</a:t>
            </a:r>
            <a:endParaRPr lang="en-US" sz="2800" dirty="0"/>
          </a:p>
        </p:txBody>
      </p:sp>
      <p:pic>
        <p:nvPicPr>
          <p:cNvPr id="8194" name="Picture 2"/>
          <p:cNvPicPr>
            <a:picLocks noChangeAspect="1" noChangeArrowheads="1"/>
          </p:cNvPicPr>
          <p:nvPr/>
        </p:nvPicPr>
        <p:blipFill>
          <a:blip r:embed="rId3" cstate="print"/>
          <a:srcRect/>
          <a:stretch>
            <a:fillRect/>
          </a:stretch>
        </p:blipFill>
        <p:spPr bwMode="auto">
          <a:xfrm>
            <a:off x="609600" y="1828800"/>
            <a:ext cx="7772400" cy="3639623"/>
          </a:xfrm>
          <a:prstGeom prst="rect">
            <a:avLst/>
          </a:prstGeom>
          <a:noFill/>
          <a:ln w="9525">
            <a:noFill/>
            <a:miter lim="800000"/>
            <a:headEnd/>
            <a:tailEnd/>
          </a:ln>
        </p:spPr>
      </p:pic>
    </p:spTree>
    <p:extLst>
      <p:ext uri="{BB962C8B-B14F-4D97-AF65-F5344CB8AC3E}">
        <p14:creationId xmlns="" xmlns:p14="http://schemas.microsoft.com/office/powerpoint/2010/main" val="4101182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1774"/>
          </a:xfrm>
        </p:spPr>
        <p:txBody>
          <a:bodyPr wrap="square">
            <a:spAutoFit/>
          </a:bodyPr>
          <a:lstStyle/>
          <a:p>
            <a:r>
              <a:rPr lang="en-US" sz="2800" dirty="0">
                <a:latin typeface="+mj-lt"/>
              </a:rPr>
              <a:t>10.4 </a:t>
            </a:r>
            <a:r>
              <a:rPr lang="el-GR" sz="2800" dirty="0">
                <a:latin typeface="+mj-lt"/>
              </a:rPr>
              <a:t>Σκέψεις γύρω από την ανάπτυξη</a:t>
            </a:r>
            <a:r>
              <a:rPr lang="en-US" sz="2800" dirty="0">
                <a:latin typeface="+mj-lt"/>
              </a:rPr>
              <a:t>: </a:t>
            </a:r>
            <a:r>
              <a:rPr lang="el-GR" sz="2800" dirty="0">
                <a:latin typeface="+mj-lt"/>
              </a:rPr>
              <a:t>Αλφαβητάρι</a:t>
            </a:r>
            <a:r>
              <a:rPr lang="en-US" sz="2800" dirty="0">
                <a:latin typeface="+mj-lt"/>
              </a:rPr>
              <a:t> (1 </a:t>
            </a:r>
            <a:r>
              <a:rPr lang="el-GR" sz="2800" dirty="0">
                <a:latin typeface="+mj-lt"/>
              </a:rPr>
              <a:t>από</a:t>
            </a:r>
            <a:r>
              <a:rPr lang="en-US" sz="2800" dirty="0">
                <a:latin typeface="+mj-lt"/>
              </a:rPr>
              <a:t> 4)</a:t>
            </a:r>
            <a:endParaRPr lang="en-US" sz="2800" dirty="0"/>
          </a:p>
        </p:txBody>
      </p:sp>
      <p:sp>
        <p:nvSpPr>
          <p:cNvPr id="4" name="Content Placeholder 3"/>
          <p:cNvSpPr>
            <a:spLocks noGrp="1"/>
          </p:cNvSpPr>
          <p:nvPr>
            <p:ph idx="1"/>
          </p:nvPr>
        </p:nvSpPr>
        <p:spPr>
          <a:xfrm>
            <a:off x="457200" y="1295400"/>
            <a:ext cx="8229600" cy="304800"/>
          </a:xfrm>
        </p:spPr>
        <p:txBody>
          <a:bodyPr/>
          <a:lstStyle/>
          <a:p>
            <a:r>
              <a:rPr lang="el-GR" sz="2000" dirty="0">
                <a:ea typeface="ヒラギノ角ゴ Pro W3" pitchFamily="-84" charset="-128"/>
              </a:rPr>
              <a:t>Συνάρτηση συνολικής παραγωγής</a:t>
            </a:r>
            <a:r>
              <a:rPr lang="en-US" sz="2000" dirty="0">
                <a:ea typeface="ヒラギノ角ゴ Pro W3" pitchFamily="-84" charset="-128"/>
              </a:rPr>
              <a:t> </a:t>
            </a:r>
            <a:r>
              <a:rPr lang="en-US" sz="2000" i="1" dirty="0">
                <a:ea typeface="ヒラギノ角ゴ Pro W3" pitchFamily="-84" charset="-128"/>
              </a:rPr>
              <a:t>F</a:t>
            </a:r>
            <a:r>
              <a:rPr lang="en-US" sz="2000" dirty="0">
                <a:ea typeface="ヒラギノ角ゴ Pro W3" pitchFamily="-84" charset="-128"/>
              </a:rPr>
              <a:t>:</a:t>
            </a:r>
          </a:p>
        </p:txBody>
      </p:sp>
      <mc:AlternateContent xmlns:mc="http://schemas.openxmlformats.org/markup-compatibility/2006">
        <mc:Choice xmlns="" xmlns:a14="http://schemas.microsoft.com/office/drawing/2010/main" Requires="a14">
          <p:sp>
            <p:nvSpPr>
              <p:cNvPr id="3" name="Object 2"/>
              <p:cNvSpPr txBox="1"/>
              <p:nvPr/>
            </p:nvSpPr>
            <p:spPr>
              <a:xfrm>
                <a:off x="2324939" y="1826801"/>
                <a:ext cx="4443323" cy="40393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𝑌</m:t>
                      </m:r>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𝐹</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𝐾</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𝑁</m:t>
                          </m:r>
                        </m:e>
                      </m:d>
                      <m:r>
                        <a:rPr lang="en-US" i="1">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(10.1)</m:t>
                      </m:r>
                    </m:oMath>
                  </m:oMathPara>
                </a14:m>
                <a:endParaRPr lang="en-US" dirty="0"/>
              </a:p>
            </p:txBody>
          </p:sp>
        </mc:Choice>
        <mc:Fallback>
          <p:sp>
            <p:nvSpPr>
              <p:cNvPr id="3" name="Object 2"/>
              <p:cNvSpPr txBox="1">
                <a:spLocks noRot="1" noChangeAspect="1" noMove="1" noResize="1" noEditPoints="1" noAdjustHandles="1" noChangeArrowheads="1" noChangeShapeType="1" noTextEdit="1"/>
              </p:cNvSpPr>
              <p:nvPr/>
            </p:nvSpPr>
            <p:spPr>
              <a:xfrm>
                <a:off x="2324939" y="1826801"/>
                <a:ext cx="4443323" cy="403939"/>
              </a:xfrm>
              <a:prstGeom prst="rect">
                <a:avLst/>
              </a:prstGeom>
              <a:blipFill>
                <a:blip r:embed="rId3" cstate="print"/>
                <a:stretch>
                  <a:fillRect b="-4545"/>
                </a:stretch>
              </a:blipFill>
            </p:spPr>
            <p:txBody>
              <a:bodyPr/>
              <a:lstStyle/>
              <a:p>
                <a:r>
                  <a:rPr lang="en-US">
                    <a:noFill/>
                  </a:rPr>
                  <a:t> </a:t>
                </a:r>
              </a:p>
            </p:txBody>
          </p:sp>
        </mc:Fallback>
      </mc:AlternateContent>
      <p:sp>
        <p:nvSpPr>
          <p:cNvPr id="5" name="Content Placeholder 4"/>
          <p:cNvSpPr>
            <a:spLocks noGrp="1"/>
          </p:cNvSpPr>
          <p:nvPr>
            <p:ph idx="13"/>
          </p:nvPr>
        </p:nvSpPr>
        <p:spPr>
          <a:xfrm>
            <a:off x="447675" y="2461435"/>
            <a:ext cx="8229600" cy="304800"/>
          </a:xfrm>
        </p:spPr>
        <p:txBody>
          <a:bodyPr/>
          <a:lstStyle/>
          <a:p>
            <a:pPr marL="0" indent="266700">
              <a:buNone/>
            </a:pPr>
            <a:r>
              <a:rPr lang="el-GR" sz="2000" dirty="0">
                <a:ea typeface="ヒラギノ角ゴ Pro W3" pitchFamily="-84" charset="-128"/>
              </a:rPr>
              <a:t>Όπου </a:t>
            </a:r>
            <a:r>
              <a:rPr lang="en-US" sz="2000" i="1" dirty="0">
                <a:ea typeface="ヒラギノ角ゴ Pro W3" pitchFamily="-84" charset="-128"/>
              </a:rPr>
              <a:t>Y</a:t>
            </a:r>
            <a:r>
              <a:rPr lang="en-US" sz="2000" dirty="0">
                <a:ea typeface="ヒラギノ角ゴ Pro W3" pitchFamily="-84" charset="-128"/>
              </a:rPr>
              <a:t> </a:t>
            </a:r>
            <a:r>
              <a:rPr lang="el-GR" sz="2000" dirty="0">
                <a:ea typeface="ヒラギノ角ゴ Pro W3" pitchFamily="-84" charset="-128"/>
              </a:rPr>
              <a:t>προϊόν,</a:t>
            </a:r>
            <a:r>
              <a:rPr lang="en-US" sz="2000" dirty="0">
                <a:ea typeface="ヒラギノ角ゴ Pro W3" pitchFamily="-84" charset="-128"/>
              </a:rPr>
              <a:t> </a:t>
            </a:r>
            <a:r>
              <a:rPr lang="en-US" sz="2000" i="1" dirty="0">
                <a:ea typeface="ヒラギノ角ゴ Pro W3" pitchFamily="-84" charset="-128"/>
              </a:rPr>
              <a:t>K</a:t>
            </a:r>
            <a:r>
              <a:rPr lang="en-US" sz="2000" dirty="0">
                <a:ea typeface="ヒラギノ角ゴ Pro W3" pitchFamily="-84" charset="-128"/>
              </a:rPr>
              <a:t> </a:t>
            </a:r>
            <a:r>
              <a:rPr lang="el-GR" sz="2000" dirty="0">
                <a:ea typeface="ヒラギノ角ゴ Pro W3" pitchFamily="-84" charset="-128"/>
              </a:rPr>
              <a:t>κεφάλαιο και</a:t>
            </a:r>
            <a:r>
              <a:rPr lang="en-US" sz="2000" dirty="0">
                <a:ea typeface="ヒラギノ角ゴ Pro W3" pitchFamily="-84" charset="-128"/>
              </a:rPr>
              <a:t> </a:t>
            </a:r>
            <a:r>
              <a:rPr lang="en-US" sz="2000" i="1" dirty="0">
                <a:ea typeface="ヒラギノ角ゴ Pro W3" pitchFamily="-84" charset="-128"/>
              </a:rPr>
              <a:t>N</a:t>
            </a:r>
            <a:r>
              <a:rPr lang="en-US" sz="2000" dirty="0">
                <a:ea typeface="ヒラギノ角ゴ Pro W3" pitchFamily="-84" charset="-128"/>
              </a:rPr>
              <a:t> </a:t>
            </a:r>
            <a:r>
              <a:rPr lang="el-GR" sz="2000" dirty="0">
                <a:ea typeface="ヒラギノ角ゴ Pro W3" pitchFamily="-84" charset="-128"/>
              </a:rPr>
              <a:t>εργασία</a:t>
            </a:r>
            <a:r>
              <a:rPr lang="en-US" sz="2000" dirty="0">
                <a:ea typeface="ヒラギノ角ゴ Pro W3" pitchFamily="-84" charset="-128"/>
              </a:rPr>
              <a:t>.</a:t>
            </a:r>
            <a:endParaRPr lang="en-US" sz="2000" dirty="0"/>
          </a:p>
        </p:txBody>
      </p:sp>
      <p:sp>
        <p:nvSpPr>
          <p:cNvPr id="6" name="Content Placeholder 5"/>
          <p:cNvSpPr>
            <a:spLocks noGrp="1"/>
          </p:cNvSpPr>
          <p:nvPr>
            <p:ph sz="quarter" idx="14"/>
          </p:nvPr>
        </p:nvSpPr>
        <p:spPr>
          <a:xfrm>
            <a:off x="457200" y="2994835"/>
            <a:ext cx="8229600" cy="685800"/>
          </a:xfrm>
        </p:spPr>
        <p:txBody>
          <a:bodyPr/>
          <a:lstStyle/>
          <a:p>
            <a:pPr>
              <a:spcBef>
                <a:spcPts val="525"/>
              </a:spcBef>
            </a:pPr>
            <a:r>
              <a:rPr lang="el-GR" sz="2000" dirty="0">
                <a:ea typeface="ヒラギノ角ゴ Pro W3" pitchFamily="-84" charset="-128"/>
              </a:rPr>
              <a:t>Η συνάρτηση F εξαρτάται από την </a:t>
            </a:r>
            <a:r>
              <a:rPr lang="el-GR" sz="2000" b="1" dirty="0">
                <a:ea typeface="ヒラギノ角ゴ Pro W3" pitchFamily="-84" charset="-128"/>
              </a:rPr>
              <a:t>κατάσταση της τεχνολογίας</a:t>
            </a:r>
            <a:r>
              <a:rPr lang="el-GR" sz="2000" dirty="0">
                <a:ea typeface="ヒラギノ角ゴ Pro W3" pitchFamily="-84" charset="-128"/>
              </a:rPr>
              <a:t>.</a:t>
            </a:r>
          </a:p>
          <a:p>
            <a:pPr>
              <a:spcBef>
                <a:spcPts val="525"/>
              </a:spcBef>
            </a:pPr>
            <a:r>
              <a:rPr lang="el-GR" sz="2000" b="1" dirty="0">
                <a:ea typeface="ヒラギノ角ゴ Pro W3" pitchFamily="-84" charset="-128"/>
              </a:rPr>
              <a:t>Σταθερές αποδόσεις κλίμακας</a:t>
            </a:r>
            <a:r>
              <a:rPr lang="el-GR" sz="2000" dirty="0" smtClean="0">
                <a:ea typeface="ヒラギノ角ゴ Pro W3" pitchFamily="-84" charset="-128"/>
              </a:rPr>
              <a:t>:</a:t>
            </a:r>
            <a:endParaRPr lang="en-US" sz="2000" dirty="0">
              <a:ea typeface="ヒラギノ角ゴ Pro W3" pitchFamily="-84" charset="-128"/>
            </a:endParaRPr>
          </a:p>
        </p:txBody>
      </p:sp>
      <mc:AlternateContent xmlns:mc="http://schemas.openxmlformats.org/markup-compatibility/2006">
        <mc:Choice xmlns="" xmlns:a14="http://schemas.microsoft.com/office/drawing/2010/main" Requires="a14">
          <p:sp>
            <p:nvSpPr>
              <p:cNvPr id="10" name="Object 9"/>
              <p:cNvSpPr txBox="1"/>
              <p:nvPr/>
            </p:nvSpPr>
            <p:spPr bwMode="auto">
              <a:xfrm>
                <a:off x="1752600" y="3886200"/>
                <a:ext cx="4984835" cy="373936"/>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𝑥𝑌</m:t>
                      </m:r>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𝐹</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𝑥𝐾</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𝑥𝑁</m:t>
                          </m:r>
                        </m:e>
                      </m:d>
                      <m:r>
                        <a:rPr lang="en-US" i="1">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(10.2)</m:t>
                      </m:r>
                    </m:oMath>
                  </m:oMathPara>
                </a14:m>
                <a:endParaRPr lang="en-US" dirty="0"/>
              </a:p>
            </p:txBody>
          </p:sp>
        </mc:Choice>
        <mc:Fallback>
          <p:sp>
            <p:nvSpPr>
              <p:cNvPr id="10" name="Object 9"/>
              <p:cNvSpPr txBox="1">
                <a:spLocks noRot="1" noChangeAspect="1" noMove="1" noResize="1" noEditPoints="1" noAdjustHandles="1" noChangeArrowheads="1" noChangeShapeType="1" noTextEdit="1"/>
              </p:cNvSpPr>
              <p:nvPr/>
            </p:nvSpPr>
            <p:spPr bwMode="auto">
              <a:xfrm>
                <a:off x="1752600" y="3886200"/>
                <a:ext cx="4984835" cy="373936"/>
              </a:xfrm>
              <a:prstGeom prst="rect">
                <a:avLst/>
              </a:prstGeom>
              <a:blipFill>
                <a:blip r:embed="rId4" cstate="print"/>
                <a:stretch>
                  <a:fillRect r="-122" b="-13115"/>
                </a:stretch>
              </a:blipFill>
              <a:ln>
                <a:noFill/>
              </a:ln>
            </p:spPr>
            <p:txBody>
              <a:bodyPr/>
              <a:lstStyle/>
              <a:p>
                <a:r>
                  <a:rPr lang="en-US">
                    <a:noFill/>
                  </a:rPr>
                  <a:t> </a:t>
                </a:r>
              </a:p>
            </p:txBody>
          </p:sp>
        </mc:Fallback>
      </mc:AlternateContent>
      <p:sp>
        <p:nvSpPr>
          <p:cNvPr id="7" name="Content Placeholder 6"/>
          <p:cNvSpPr>
            <a:spLocks noGrp="1"/>
          </p:cNvSpPr>
          <p:nvPr>
            <p:ph sz="quarter" idx="15"/>
          </p:nvPr>
        </p:nvSpPr>
        <p:spPr>
          <a:xfrm>
            <a:off x="457200" y="4518835"/>
            <a:ext cx="8229600" cy="1382233"/>
          </a:xfrm>
        </p:spPr>
        <p:txBody>
          <a:bodyPr/>
          <a:lstStyle/>
          <a:p>
            <a:pPr>
              <a:spcBef>
                <a:spcPts val="525"/>
              </a:spcBef>
            </a:pPr>
            <a:r>
              <a:rPr lang="el-GR" sz="2000" b="1" dirty="0">
                <a:ea typeface="ヒラギノ角ゴ Pro W3" pitchFamily="-84" charset="-128"/>
              </a:rPr>
              <a:t>Φθίνουσες αποδόσεις κεφαλαίου:</a:t>
            </a:r>
            <a:r>
              <a:rPr lang="el-GR" sz="2000" dirty="0">
                <a:ea typeface="ヒラギノ角ゴ Pro W3" pitchFamily="-84" charset="-128"/>
              </a:rPr>
              <a:t> Οι αυξήσεις του κεφαλαίου οδηγούν σε όλο και μικρότερες αυξήσεις της παραγωγής.</a:t>
            </a:r>
          </a:p>
          <a:p>
            <a:pPr>
              <a:spcBef>
                <a:spcPts val="525"/>
              </a:spcBef>
            </a:pPr>
            <a:r>
              <a:rPr lang="el-GR" sz="2000" b="1" dirty="0">
                <a:ea typeface="ヒラギノ角ゴ Pro W3" pitchFamily="-84" charset="-128"/>
              </a:rPr>
              <a:t>Φθίνουσες αποδόσεις εργασίας</a:t>
            </a:r>
            <a:r>
              <a:rPr lang="el-GR" sz="2000" dirty="0">
                <a:ea typeface="ヒラギノ角ゴ Pro W3" pitchFamily="-84" charset="-128"/>
              </a:rPr>
              <a:t>: Οι αυξήσεις της εργασίας οδηγούν όλο και σε μικρότερες αυξήσεις του προϊόντος.</a:t>
            </a:r>
            <a:endParaRPr lang="en-US" sz="2000" dirty="0">
              <a:ea typeface="ヒラギノ角ゴ Pro W3" pitchFamily="-84" charset="-128"/>
            </a:endParaRPr>
          </a:p>
        </p:txBody>
      </p:sp>
    </p:spTree>
    <p:extLst>
      <p:ext uri="{BB962C8B-B14F-4D97-AF65-F5344CB8AC3E}">
        <p14:creationId xmlns="" xmlns:p14="http://schemas.microsoft.com/office/powerpoint/2010/main" val="3598761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1774"/>
          </a:xfrm>
        </p:spPr>
        <p:txBody>
          <a:bodyPr wrap="square">
            <a:spAutoFit/>
          </a:bodyPr>
          <a:lstStyle/>
          <a:p>
            <a:r>
              <a:rPr lang="en-US" sz="2800" dirty="0">
                <a:latin typeface="+mj-lt"/>
              </a:rPr>
              <a:t>10.4 </a:t>
            </a:r>
            <a:r>
              <a:rPr lang="el-GR" sz="2800" dirty="0">
                <a:latin typeface="+mj-lt"/>
              </a:rPr>
              <a:t>Σκέψεις γύρω από την ανάπτυξη</a:t>
            </a:r>
            <a:r>
              <a:rPr lang="en-US" sz="2800" dirty="0">
                <a:latin typeface="+mj-lt"/>
              </a:rPr>
              <a:t>: </a:t>
            </a:r>
            <a:r>
              <a:rPr lang="el-GR" sz="2800" dirty="0">
                <a:latin typeface="+mj-lt"/>
              </a:rPr>
              <a:t>Αλφαβητάρι</a:t>
            </a:r>
            <a:r>
              <a:rPr lang="en-US" sz="2800" dirty="0">
                <a:latin typeface="+mj-lt"/>
              </a:rPr>
              <a:t> (2 </a:t>
            </a:r>
            <a:r>
              <a:rPr lang="el-GR" sz="2800" dirty="0">
                <a:latin typeface="+mj-lt"/>
              </a:rPr>
              <a:t>από</a:t>
            </a:r>
            <a:r>
              <a:rPr lang="en-US" sz="2800" dirty="0">
                <a:latin typeface="+mj-lt"/>
              </a:rPr>
              <a:t> 4)</a:t>
            </a:r>
            <a:endParaRPr lang="en-US" sz="2800" dirty="0"/>
          </a:p>
        </p:txBody>
      </p:sp>
      <p:sp>
        <p:nvSpPr>
          <p:cNvPr id="4" name="Content Placeholder 3"/>
          <p:cNvSpPr>
            <a:spLocks noGrp="1"/>
          </p:cNvSpPr>
          <p:nvPr>
            <p:ph idx="1"/>
          </p:nvPr>
        </p:nvSpPr>
        <p:spPr>
          <a:xfrm>
            <a:off x="457200" y="1219200"/>
            <a:ext cx="8229600" cy="1088066"/>
          </a:xfrm>
        </p:spPr>
        <p:txBody>
          <a:bodyPr/>
          <a:lstStyle/>
          <a:p>
            <a:pPr>
              <a:spcBef>
                <a:spcPts val="525"/>
              </a:spcBef>
            </a:pPr>
            <a:r>
              <a:rPr lang="el-GR" sz="2200" dirty="0">
                <a:ea typeface="ヒラギノ角ゴ Pro W3" pitchFamily="-84" charset="-128"/>
              </a:rPr>
              <a:t>Η συνάρτηση παραγωγής και οι σταθερές αποδόσεις  κλίμακας συνεπάγονται μια απλή σχέση μεταξύ προϊόντος ανά εργαζόμενο (Ν/Ν) και κεφαλαίου ανά εργαζόμενο (Κ/Ν):</a:t>
            </a:r>
            <a:endParaRPr lang="en-US" sz="2200" dirty="0">
              <a:ea typeface="ヒラギノ角ゴ Pro W3" pitchFamily="-84" charset="-128"/>
            </a:endParaRPr>
          </a:p>
        </p:txBody>
      </p:sp>
      <mc:AlternateContent xmlns:mc="http://schemas.openxmlformats.org/markup-compatibility/2006">
        <mc:Choice xmlns="" xmlns:a14="http://schemas.microsoft.com/office/drawing/2010/main" Requires="a14">
          <p:sp>
            <p:nvSpPr>
              <p:cNvPr id="3" name="Object 2"/>
              <p:cNvSpPr txBox="1"/>
              <p:nvPr/>
            </p:nvSpPr>
            <p:spPr>
              <a:xfrm>
                <a:off x="1503160" y="2438400"/>
                <a:ext cx="6137680" cy="84145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𝑌</m:t>
                          </m:r>
                        </m:num>
                        <m:den>
                          <m:r>
                            <a:rPr lang="en-US" i="1">
                              <a:solidFill>
                                <a:srgbClr val="000000"/>
                              </a:solidFill>
                              <a:latin typeface="Cambria Math" panose="02040503050406030204" pitchFamily="18" charset="0"/>
                            </a:rPr>
                            <m:t>𝑁</m:t>
                          </m:r>
                        </m:den>
                      </m:f>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𝐹</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𝐾</m:t>
                              </m:r>
                            </m:num>
                            <m:den>
                              <m:r>
                                <a:rPr lang="en-US" i="1">
                                  <a:solidFill>
                                    <a:srgbClr val="000000"/>
                                  </a:solidFill>
                                  <a:latin typeface="Cambria Math" panose="02040503050406030204" pitchFamily="18" charset="0"/>
                                </a:rPr>
                                <m:t>𝑁</m:t>
                              </m:r>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𝑁</m:t>
                              </m:r>
                            </m:num>
                            <m:den>
                              <m:r>
                                <a:rPr lang="en-US" i="1">
                                  <a:solidFill>
                                    <a:srgbClr val="000000"/>
                                  </a:solidFill>
                                  <a:latin typeface="Cambria Math" panose="02040503050406030204" pitchFamily="18" charset="0"/>
                                </a:rPr>
                                <m:t>𝑁</m:t>
                              </m:r>
                            </m:den>
                          </m:f>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𝐹</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𝐾</m:t>
                              </m:r>
                            </m:num>
                            <m:den>
                              <m:r>
                                <a:rPr lang="en-US" i="1">
                                  <a:solidFill>
                                    <a:srgbClr val="000000"/>
                                  </a:solidFill>
                                  <a:latin typeface="Cambria Math" panose="02040503050406030204" pitchFamily="18" charset="0"/>
                                </a:rPr>
                                <m:t>𝑁</m:t>
                              </m:r>
                            </m:den>
                          </m:f>
                          <m:r>
                            <a:rPr lang="en-US" i="1">
                              <a:solidFill>
                                <a:srgbClr val="000000"/>
                              </a:solidFill>
                              <a:latin typeface="Cambria Math" panose="02040503050406030204" pitchFamily="18" charset="0"/>
                            </a:rPr>
                            <m:t>,1</m:t>
                          </m:r>
                        </m:e>
                      </m:d>
                      <m:r>
                        <a:rPr lang="en-US" i="1">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(10.3)</m:t>
                      </m:r>
                    </m:oMath>
                  </m:oMathPara>
                </a14:m>
                <a:endParaRPr lang="en-US" dirty="0"/>
              </a:p>
            </p:txBody>
          </p:sp>
        </mc:Choice>
        <mc:Fallback>
          <p:sp>
            <p:nvSpPr>
              <p:cNvPr id="3" name="Object 2"/>
              <p:cNvSpPr txBox="1">
                <a:spLocks noRot="1" noChangeAspect="1" noMove="1" noResize="1" noEditPoints="1" noAdjustHandles="1" noChangeArrowheads="1" noChangeShapeType="1" noTextEdit="1"/>
              </p:cNvSpPr>
              <p:nvPr/>
            </p:nvSpPr>
            <p:spPr>
              <a:xfrm>
                <a:off x="1503160" y="2438400"/>
                <a:ext cx="6137680" cy="841457"/>
              </a:xfrm>
              <a:prstGeom prst="rect">
                <a:avLst/>
              </a:prstGeom>
              <a:blipFill>
                <a:blip r:embed="rId3" cstate="print"/>
                <a:stretch>
                  <a:fillRect/>
                </a:stretch>
              </a:blipFill>
            </p:spPr>
            <p:txBody>
              <a:bodyPr/>
              <a:lstStyle/>
              <a:p>
                <a:r>
                  <a:rPr lang="en-US">
                    <a:noFill/>
                  </a:rPr>
                  <a:t> </a:t>
                </a:r>
              </a:p>
            </p:txBody>
          </p:sp>
        </mc:Fallback>
      </mc:AlternateContent>
      <p:sp>
        <p:nvSpPr>
          <p:cNvPr id="7" name="Content Placeholder 6"/>
          <p:cNvSpPr>
            <a:spLocks noGrp="1"/>
          </p:cNvSpPr>
          <p:nvPr>
            <p:ph sz="quarter" idx="15"/>
          </p:nvPr>
        </p:nvSpPr>
        <p:spPr>
          <a:xfrm>
            <a:off x="457200" y="3276600"/>
            <a:ext cx="8229600" cy="2677633"/>
          </a:xfrm>
        </p:spPr>
        <p:txBody>
          <a:bodyPr/>
          <a:lstStyle/>
          <a:p>
            <a:pPr>
              <a:spcBef>
                <a:spcPts val="525"/>
              </a:spcBef>
            </a:pPr>
            <a:r>
              <a:rPr lang="el-GR" sz="2200" dirty="0">
                <a:ea typeface="ヒラギノ角ゴ Pro W3" pitchFamily="-84" charset="-128"/>
              </a:rPr>
              <a:t>Αυξήσεις κεφαλαίου ανά εργαζόμενο: Κινήσεις κατά μήκος της συνάρτησης παραγωγής.</a:t>
            </a:r>
          </a:p>
          <a:p>
            <a:pPr>
              <a:spcBef>
                <a:spcPts val="525"/>
              </a:spcBef>
            </a:pPr>
            <a:r>
              <a:rPr lang="el-GR" sz="2200" dirty="0">
                <a:ea typeface="ヒラギノ角ゴ Pro W3" pitchFamily="-84" charset="-128"/>
              </a:rPr>
              <a:t>Βελτιώσεις στην κατάσταση της τεχνολογίας: Μετατοπίσεις (επάνω) στην συνάρτησης παραγωγής.</a:t>
            </a:r>
          </a:p>
          <a:p>
            <a:pPr>
              <a:spcBef>
                <a:spcPts val="525"/>
              </a:spcBef>
            </a:pPr>
            <a:r>
              <a:rPr lang="el-GR" sz="2200" dirty="0">
                <a:ea typeface="ヒラギノ角ゴ Pro W3" pitchFamily="-84" charset="-128"/>
              </a:rPr>
              <a:t>Η ανάπτυξη προέρχεται από τη </a:t>
            </a:r>
            <a:r>
              <a:rPr lang="el-GR" sz="2200" b="1" dirty="0">
                <a:ea typeface="ヒラギノ角ゴ Pro W3" pitchFamily="-84" charset="-128"/>
              </a:rPr>
              <a:t>συσσώρευση κεφαλαίου</a:t>
            </a:r>
            <a:r>
              <a:rPr lang="el-GR" sz="2200" dirty="0">
                <a:ea typeface="ヒラギノ角ゴ Pro W3" pitchFamily="-84" charset="-128"/>
              </a:rPr>
              <a:t> (υψηλότερο ποσοστό αποταμίευσης) και την </a:t>
            </a:r>
            <a:r>
              <a:rPr lang="el-GR" sz="2200" b="1" dirty="0">
                <a:ea typeface="ヒラギノ角ゴ Pro W3" pitchFamily="-84" charset="-128"/>
              </a:rPr>
              <a:t>τεχνολογική πρόοδο </a:t>
            </a:r>
            <a:r>
              <a:rPr lang="el-GR" sz="2200" dirty="0">
                <a:ea typeface="ヒラギノ角ゴ Pro W3" pitchFamily="-84" charset="-128"/>
              </a:rPr>
              <a:t>(η βελτίωση της κατάστασης της τεχνολογίας).</a:t>
            </a:r>
            <a:endParaRPr lang="en-US" sz="2200" dirty="0">
              <a:ea typeface="ヒラギノ角ゴ Pro W3" pitchFamily="-84" charset="-128"/>
            </a:endParaRPr>
          </a:p>
        </p:txBody>
      </p:sp>
    </p:spTree>
    <p:extLst>
      <p:ext uri="{BB962C8B-B14F-4D97-AF65-F5344CB8AC3E}">
        <p14:creationId xmlns="" xmlns:p14="http://schemas.microsoft.com/office/powerpoint/2010/main" val="2650562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1774"/>
          </a:xfrm>
        </p:spPr>
        <p:txBody>
          <a:bodyPr wrap="square">
            <a:spAutoFit/>
          </a:bodyPr>
          <a:lstStyle/>
          <a:p>
            <a:r>
              <a:rPr lang="en-US" sz="2800" dirty="0">
                <a:latin typeface="+mj-lt"/>
              </a:rPr>
              <a:t>10.4 </a:t>
            </a:r>
            <a:r>
              <a:rPr lang="el-GR" sz="2800" dirty="0">
                <a:latin typeface="+mj-lt"/>
              </a:rPr>
              <a:t>Σκέψεις γύρω από την ανάπτυξη</a:t>
            </a:r>
            <a:r>
              <a:rPr lang="en-US" sz="2800" dirty="0">
                <a:latin typeface="+mj-lt"/>
              </a:rPr>
              <a:t>: </a:t>
            </a:r>
            <a:r>
              <a:rPr lang="el-GR" sz="2800" dirty="0">
                <a:latin typeface="+mj-lt"/>
              </a:rPr>
              <a:t>Αλφαβητάρι</a:t>
            </a:r>
            <a:r>
              <a:rPr lang="en-US" sz="2800" dirty="0">
                <a:latin typeface="+mj-lt"/>
              </a:rPr>
              <a:t>  (3 </a:t>
            </a:r>
            <a:r>
              <a:rPr lang="el-GR" sz="2800" dirty="0">
                <a:latin typeface="+mj-lt"/>
              </a:rPr>
              <a:t>από</a:t>
            </a:r>
            <a:r>
              <a:rPr lang="en-US" sz="2800" dirty="0">
                <a:latin typeface="+mj-lt"/>
              </a:rPr>
              <a:t> 4)</a:t>
            </a:r>
          </a:p>
        </p:txBody>
      </p:sp>
      <p:sp>
        <p:nvSpPr>
          <p:cNvPr id="4" name="Content Placeholder 3"/>
          <p:cNvSpPr>
            <a:spLocks noGrp="1"/>
          </p:cNvSpPr>
          <p:nvPr>
            <p:ph idx="1"/>
          </p:nvPr>
        </p:nvSpPr>
        <p:spPr>
          <a:xfrm>
            <a:off x="457200" y="1143000"/>
            <a:ext cx="8229600" cy="381000"/>
          </a:xfrm>
        </p:spPr>
        <p:txBody>
          <a:bodyPr/>
          <a:lstStyle/>
          <a:p>
            <a:pPr marL="0" indent="0">
              <a:spcBef>
                <a:spcPts val="525"/>
              </a:spcBef>
              <a:buNone/>
            </a:pPr>
            <a:r>
              <a:rPr lang="el-GR" sz="2200" b="1" dirty="0">
                <a:ea typeface="ヒラギノ角ゴ Pro W3" pitchFamily="-84" charset="-128"/>
              </a:rPr>
              <a:t>Απεικόνιση</a:t>
            </a:r>
            <a:r>
              <a:rPr lang="en-US" sz="2200" b="1" dirty="0">
                <a:ea typeface="ヒラギノ角ゴ Pro W3" pitchFamily="-84" charset="-128"/>
              </a:rPr>
              <a:t> 10.4</a:t>
            </a:r>
            <a:r>
              <a:rPr lang="en-US" sz="2200" dirty="0">
                <a:ea typeface="ヒラギノ角ゴ Pro W3" pitchFamily="-84" charset="-128"/>
              </a:rPr>
              <a:t> </a:t>
            </a:r>
            <a:r>
              <a:rPr lang="el-GR" sz="2200" dirty="0">
                <a:ea typeface="ヒラギノ角ゴ Pro W3" pitchFamily="-84" charset="-128"/>
              </a:rPr>
              <a:t>Προϊόν και </a:t>
            </a:r>
            <a:r>
              <a:rPr lang="el-GR" sz="2200" dirty="0" smtClean="0">
                <a:ea typeface="ヒラギノ角ゴ Pro W3" pitchFamily="-84" charset="-128"/>
              </a:rPr>
              <a:t>κεφάλαιο </a:t>
            </a:r>
            <a:r>
              <a:rPr lang="el-GR" sz="2200" dirty="0">
                <a:ea typeface="ヒラギノ角ゴ Pro W3" pitchFamily="-84" charset="-128"/>
              </a:rPr>
              <a:t>ανά εργαζόμενο</a:t>
            </a:r>
            <a:endParaRPr lang="en-US" sz="2200" dirty="0">
              <a:ea typeface="ヒラギノ角ゴ Pro W3" pitchFamily="-84" charset="-128"/>
            </a:endParaRPr>
          </a:p>
        </p:txBody>
      </p:sp>
      <p:sp>
        <p:nvSpPr>
          <p:cNvPr id="7" name="Content Placeholder 6"/>
          <p:cNvSpPr>
            <a:spLocks noGrp="1"/>
          </p:cNvSpPr>
          <p:nvPr>
            <p:ph sz="quarter" idx="15"/>
          </p:nvPr>
        </p:nvSpPr>
        <p:spPr>
          <a:xfrm>
            <a:off x="457200" y="1600200"/>
            <a:ext cx="8229600" cy="772633"/>
          </a:xfrm>
        </p:spPr>
        <p:txBody>
          <a:bodyPr/>
          <a:lstStyle/>
          <a:p>
            <a:pPr marL="0" indent="0">
              <a:spcBef>
                <a:spcPts val="525"/>
              </a:spcBef>
              <a:buNone/>
            </a:pPr>
            <a:r>
              <a:rPr lang="el-GR" sz="1800" kern="0" dirty="0" smtClean="0">
                <a:ea typeface="ヒラギノ角ゴ Pro W3" pitchFamily="-84" charset="-128"/>
              </a:rPr>
              <a:t>Η αύξηση του κεφαλαίου ανά εργαζόμενο οδηγεί σε ολοένα μικρότερες αυξήσεις στην παραγωγή ανά εργαζόμενο.</a:t>
            </a:r>
            <a:endParaRPr lang="en-US" sz="1800" kern="0" dirty="0">
              <a:ea typeface="ヒラギノ角ゴ Pro W3" pitchFamily="-84" charset="-128"/>
            </a:endParaRPr>
          </a:p>
        </p:txBody>
      </p:sp>
      <p:pic>
        <p:nvPicPr>
          <p:cNvPr id="9218" name="Picture 2"/>
          <p:cNvPicPr>
            <a:picLocks noChangeAspect="1" noChangeArrowheads="1"/>
          </p:cNvPicPr>
          <p:nvPr/>
        </p:nvPicPr>
        <p:blipFill>
          <a:blip r:embed="rId3" cstate="print"/>
          <a:srcRect/>
          <a:stretch>
            <a:fillRect/>
          </a:stretch>
        </p:blipFill>
        <p:spPr bwMode="auto">
          <a:xfrm>
            <a:off x="1533613" y="2209800"/>
            <a:ext cx="5552987" cy="3886200"/>
          </a:xfrm>
          <a:prstGeom prst="rect">
            <a:avLst/>
          </a:prstGeom>
          <a:noFill/>
          <a:ln w="9525">
            <a:noFill/>
            <a:miter lim="800000"/>
            <a:headEnd/>
            <a:tailEnd/>
          </a:ln>
        </p:spPr>
      </p:pic>
    </p:spTree>
    <p:extLst>
      <p:ext uri="{BB962C8B-B14F-4D97-AF65-F5344CB8AC3E}">
        <p14:creationId xmlns="" xmlns:p14="http://schemas.microsoft.com/office/powerpoint/2010/main" val="87558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1774"/>
          </a:xfrm>
        </p:spPr>
        <p:txBody>
          <a:bodyPr wrap="square">
            <a:spAutoFit/>
          </a:bodyPr>
          <a:lstStyle/>
          <a:p>
            <a:r>
              <a:rPr lang="en-US" sz="2800" dirty="0">
                <a:latin typeface="+mj-lt"/>
              </a:rPr>
              <a:t>10.4 </a:t>
            </a:r>
            <a:r>
              <a:rPr lang="el-GR" sz="2800" dirty="0">
                <a:latin typeface="+mj-lt"/>
              </a:rPr>
              <a:t>Σκέψεις γύρω από την ανάπτυξη</a:t>
            </a:r>
            <a:r>
              <a:rPr lang="en-US" sz="2800" dirty="0">
                <a:latin typeface="+mj-lt"/>
              </a:rPr>
              <a:t>: </a:t>
            </a:r>
            <a:r>
              <a:rPr lang="el-GR" sz="2800" dirty="0">
                <a:latin typeface="+mj-lt"/>
              </a:rPr>
              <a:t>Αλφαβητάρι</a:t>
            </a:r>
            <a:r>
              <a:rPr lang="en-US" sz="2800" dirty="0">
                <a:latin typeface="+mj-lt"/>
              </a:rPr>
              <a:t> (4 </a:t>
            </a:r>
            <a:r>
              <a:rPr lang="el-GR" sz="2800" dirty="0">
                <a:latin typeface="+mj-lt"/>
              </a:rPr>
              <a:t>από</a:t>
            </a:r>
            <a:r>
              <a:rPr lang="en-US" sz="2800" dirty="0">
                <a:latin typeface="+mj-lt"/>
              </a:rPr>
              <a:t> 4)</a:t>
            </a:r>
            <a:endParaRPr lang="en-US" sz="2800" dirty="0"/>
          </a:p>
        </p:txBody>
      </p:sp>
      <p:sp>
        <p:nvSpPr>
          <p:cNvPr id="4" name="Content Placeholder 3"/>
          <p:cNvSpPr>
            <a:spLocks noGrp="1"/>
          </p:cNvSpPr>
          <p:nvPr>
            <p:ph idx="1"/>
          </p:nvPr>
        </p:nvSpPr>
        <p:spPr>
          <a:xfrm>
            <a:off x="457200" y="1066800"/>
            <a:ext cx="8229600" cy="762000"/>
          </a:xfrm>
        </p:spPr>
        <p:txBody>
          <a:bodyPr/>
          <a:lstStyle/>
          <a:p>
            <a:pPr marL="0" indent="0">
              <a:buNone/>
            </a:pPr>
            <a:r>
              <a:rPr lang="el-GR" sz="2200" b="1" dirty="0"/>
              <a:t>Απεικόνιση</a:t>
            </a:r>
            <a:r>
              <a:rPr lang="en-US" sz="2200" b="1" dirty="0"/>
              <a:t> 10.5 </a:t>
            </a:r>
            <a:r>
              <a:rPr lang="el-GR" sz="2200" dirty="0"/>
              <a:t>Επιπτώσεις μιας βελτίωσης στην κατάσταση της τεχνολογίας</a:t>
            </a:r>
            <a:endParaRPr lang="en-US" sz="2200" dirty="0"/>
          </a:p>
        </p:txBody>
      </p:sp>
      <p:sp>
        <p:nvSpPr>
          <p:cNvPr id="7" name="Content Placeholder 6"/>
          <p:cNvSpPr>
            <a:spLocks noGrp="1"/>
          </p:cNvSpPr>
          <p:nvPr>
            <p:ph sz="quarter" idx="15"/>
          </p:nvPr>
        </p:nvSpPr>
        <p:spPr>
          <a:xfrm>
            <a:off x="457200" y="1828800"/>
            <a:ext cx="8229600" cy="914400"/>
          </a:xfrm>
        </p:spPr>
        <p:txBody>
          <a:bodyPr/>
          <a:lstStyle/>
          <a:p>
            <a:pPr marL="0" indent="0">
              <a:spcBef>
                <a:spcPts val="525"/>
              </a:spcBef>
              <a:buNone/>
            </a:pPr>
            <a:r>
              <a:rPr lang="el-GR" sz="1800" kern="0" dirty="0" smtClean="0">
                <a:ea typeface="ヒラギノ角ゴ Pro W3" pitchFamily="-84" charset="-128"/>
              </a:rPr>
              <a:t>Η βελτίωση της τεχνολογίας μετατοπίζει τη συνάρτηση παραγωγής, οδηγώντας σε αύξηση της παραγωγής ανά εργαζόμενο για ένα δεδομένο επίπεδο κεφαλαίου ανά εργαζόμενο.</a:t>
            </a:r>
            <a:endParaRPr lang="en-US" sz="1800" kern="0" dirty="0">
              <a:ea typeface="ヒラギノ角ゴ Pro W3" pitchFamily="-84" charset="-128"/>
            </a:endParaRPr>
          </a:p>
        </p:txBody>
      </p:sp>
      <p:pic>
        <p:nvPicPr>
          <p:cNvPr id="10242" name="Picture 2"/>
          <p:cNvPicPr>
            <a:picLocks noChangeAspect="1" noChangeArrowheads="1"/>
          </p:cNvPicPr>
          <p:nvPr/>
        </p:nvPicPr>
        <p:blipFill>
          <a:blip r:embed="rId3" cstate="print"/>
          <a:srcRect/>
          <a:stretch>
            <a:fillRect/>
          </a:stretch>
        </p:blipFill>
        <p:spPr bwMode="auto">
          <a:xfrm>
            <a:off x="2824162" y="2514600"/>
            <a:ext cx="4414838" cy="3629978"/>
          </a:xfrm>
          <a:prstGeom prst="rect">
            <a:avLst/>
          </a:prstGeom>
          <a:noFill/>
          <a:ln w="9525">
            <a:noFill/>
            <a:miter lim="800000"/>
            <a:headEnd/>
            <a:tailEnd/>
          </a:ln>
        </p:spPr>
      </p:pic>
    </p:spTree>
    <p:extLst>
      <p:ext uri="{BB962C8B-B14F-4D97-AF65-F5344CB8AC3E}">
        <p14:creationId xmlns="" xmlns:p14="http://schemas.microsoft.com/office/powerpoint/2010/main" val="483003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507"/>
            <a:ext cx="8153400" cy="553998"/>
          </a:xfrm>
        </p:spPr>
        <p:txBody>
          <a:bodyPr wrap="square">
            <a:spAutoFit/>
          </a:bodyPr>
          <a:lstStyle/>
          <a:p>
            <a:r>
              <a:rPr lang="el-GR" sz="3600" dirty="0">
                <a:latin typeface="+mj-lt"/>
              </a:rPr>
              <a:t>Σχεδιάγραμμα Κεφαλαίου</a:t>
            </a:r>
            <a:endParaRPr lang="en-US" sz="3600" dirty="0">
              <a:latin typeface="+mj-lt"/>
            </a:endParaRPr>
          </a:p>
        </p:txBody>
      </p:sp>
      <p:sp>
        <p:nvSpPr>
          <p:cNvPr id="3" name="Content Placeholder 2"/>
          <p:cNvSpPr>
            <a:spLocks noGrp="1"/>
          </p:cNvSpPr>
          <p:nvPr>
            <p:ph idx="1"/>
          </p:nvPr>
        </p:nvSpPr>
        <p:spPr>
          <a:xfrm>
            <a:off x="457200" y="838200"/>
            <a:ext cx="8229600" cy="2500685"/>
          </a:xfrm>
        </p:spPr>
        <p:txBody>
          <a:bodyPr wrap="square">
            <a:spAutoFit/>
          </a:bodyPr>
          <a:lstStyle/>
          <a:p>
            <a:pPr marL="0" indent="0">
              <a:buNone/>
              <a:defRPr/>
            </a:pPr>
            <a:r>
              <a:rPr lang="el-GR" sz="2400" b="1" kern="0" dirty="0">
                <a:ea typeface="ヒラギノ角ゴ Pro W3" pitchFamily="-84" charset="-128"/>
              </a:rPr>
              <a:t>Τα δεδομένα της ανάπτυξης</a:t>
            </a:r>
            <a:endParaRPr lang="en-US" sz="2400" b="1" kern="0" dirty="0">
              <a:ea typeface="ヒラギノ角ゴ Pro W3" pitchFamily="-84" charset="-128"/>
            </a:endParaRPr>
          </a:p>
          <a:p>
            <a:pPr marL="533400" indent="-533400">
              <a:spcBef>
                <a:spcPts val="1200"/>
              </a:spcBef>
              <a:buClr>
                <a:schemeClr val="lt1"/>
              </a:buClr>
              <a:buSzPct val="25000"/>
              <a:buNone/>
            </a:pPr>
            <a:r>
              <a:rPr lang="en-IN" sz="2400" b="1" dirty="0">
                <a:solidFill>
                  <a:srgbClr val="007FA3"/>
                </a:solidFill>
              </a:rPr>
              <a:t>10.1</a:t>
            </a:r>
            <a:r>
              <a:rPr lang="en-US" sz="2400" kern="0" dirty="0">
                <a:ea typeface="ヒラギノ角ゴ Pro W3" pitchFamily="-84" charset="-128"/>
              </a:rPr>
              <a:t> </a:t>
            </a:r>
            <a:r>
              <a:rPr lang="el-GR" sz="2400" kern="0" dirty="0">
                <a:ea typeface="ヒラギノ角ゴ Pro W3" pitchFamily="-84" charset="-128"/>
              </a:rPr>
              <a:t>Μέτρηση του βιοτικού επιπέδου</a:t>
            </a:r>
            <a:endParaRPr lang="en-IN" sz="2400" dirty="0"/>
          </a:p>
          <a:p>
            <a:pPr marL="533400" indent="-533400">
              <a:spcBef>
                <a:spcPts val="1200"/>
              </a:spcBef>
              <a:buClr>
                <a:schemeClr val="lt1"/>
              </a:buClr>
              <a:buSzPct val="25000"/>
              <a:buNone/>
            </a:pPr>
            <a:r>
              <a:rPr lang="en-IN" sz="2400" b="1" dirty="0">
                <a:solidFill>
                  <a:srgbClr val="007FA3"/>
                </a:solidFill>
              </a:rPr>
              <a:t>10.2</a:t>
            </a:r>
            <a:r>
              <a:rPr lang="en-IN" sz="2400" dirty="0"/>
              <a:t> </a:t>
            </a:r>
            <a:r>
              <a:rPr lang="el-GR" sz="2400" dirty="0"/>
              <a:t>Η ανάπτυξη στις πλούσιες χώρες μετά το</a:t>
            </a:r>
            <a:r>
              <a:rPr lang="en-US" sz="2400" kern="0" dirty="0">
                <a:ea typeface="ヒラギノ角ゴ Pro W3" pitchFamily="-84" charset="-128"/>
              </a:rPr>
              <a:t> 1950</a:t>
            </a:r>
            <a:endParaRPr lang="en-IN" sz="2400" dirty="0"/>
          </a:p>
          <a:p>
            <a:pPr marL="1714500" indent="-1714500">
              <a:buNone/>
              <a:defRPr/>
            </a:pPr>
            <a:r>
              <a:rPr lang="en-IN" sz="2400" b="1" dirty="0">
                <a:solidFill>
                  <a:srgbClr val="007FA3"/>
                </a:solidFill>
              </a:rPr>
              <a:t>10.3</a:t>
            </a:r>
            <a:r>
              <a:rPr lang="en-IN" sz="2400" dirty="0">
                <a:solidFill>
                  <a:srgbClr val="007FA3"/>
                </a:solidFill>
              </a:rPr>
              <a:t> </a:t>
            </a:r>
            <a:r>
              <a:rPr lang="el-GR" sz="2400" kern="0" dirty="0">
                <a:ea typeface="ヒラギノ角ゴ Pro W3" pitchFamily="-84" charset="-128"/>
              </a:rPr>
              <a:t>Μια  ευρύτερη ματιά στο χώρο και στο χρόνο</a:t>
            </a:r>
            <a:endParaRPr lang="en-US" sz="2400" kern="0" dirty="0">
              <a:ea typeface="ヒラギノ角ゴ Pro W3" pitchFamily="-84" charset="-128"/>
            </a:endParaRPr>
          </a:p>
          <a:p>
            <a:pPr marL="533400" lvl="0" indent="-533400">
              <a:spcBef>
                <a:spcPts val="1200"/>
              </a:spcBef>
              <a:buClr>
                <a:schemeClr val="lt1"/>
              </a:buClr>
              <a:buSzPct val="25000"/>
              <a:buNone/>
            </a:pPr>
            <a:r>
              <a:rPr lang="en-IN" sz="2400" b="1" dirty="0">
                <a:solidFill>
                  <a:srgbClr val="007FA3"/>
                </a:solidFill>
              </a:rPr>
              <a:t>10.4 </a:t>
            </a:r>
            <a:r>
              <a:rPr lang="el-GR" sz="2400" kern="0" dirty="0">
                <a:ea typeface="ヒラギノ角ゴ Pro W3" pitchFamily="-84" charset="-128"/>
              </a:rPr>
              <a:t>Σκέψεις γύρω από την ανάπτυξη</a:t>
            </a:r>
            <a:r>
              <a:rPr lang="en-US" sz="2400" kern="0" dirty="0">
                <a:ea typeface="ヒラギノ角ゴ Pro W3" pitchFamily="-84" charset="-128"/>
              </a:rPr>
              <a:t>: </a:t>
            </a:r>
            <a:r>
              <a:rPr lang="el-GR" sz="2400" kern="0" dirty="0">
                <a:ea typeface="ヒラギノ角ゴ Pro W3" pitchFamily="-84" charset="-128"/>
              </a:rPr>
              <a:t>Αλφαβητάρι</a:t>
            </a:r>
            <a:endParaRPr lang="en-IN" sz="2400" dirty="0"/>
          </a:p>
        </p:txBody>
      </p:sp>
    </p:spTree>
    <p:extLst>
      <p:ext uri="{BB962C8B-B14F-4D97-AF65-F5344CB8AC3E}">
        <p14:creationId xmlns="" xmlns:p14="http://schemas.microsoft.com/office/powerpoint/2010/main" val="1036042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74652"/>
            <a:ext cx="8230646" cy="553998"/>
          </a:xfrm>
        </p:spPr>
        <p:txBody>
          <a:bodyPr wrap="square">
            <a:spAutoFit/>
          </a:bodyPr>
          <a:lstStyle/>
          <a:p>
            <a:r>
              <a:rPr lang="en-US" sz="3600" dirty="0">
                <a:latin typeface="+mj-lt"/>
              </a:rPr>
              <a:t>Copyright</a:t>
            </a:r>
            <a:endParaRPr lang="en-US" sz="3600" b="0" dirty="0">
              <a:latin typeface="+mj-lt"/>
            </a:endParaRPr>
          </a:p>
        </p:txBody>
      </p:sp>
      <p:pic>
        <p:nvPicPr>
          <p:cNvPr id="7" name="Graphic 6" descr="Warning">
            <a:extLst>
              <a:ext uri="{FF2B5EF4-FFF2-40B4-BE49-F238E27FC236}">
                <a16:creationId xmlns="" xmlns:a16="http://schemas.microsoft.com/office/drawing/2014/main" id="{C06FB2D2-3F36-42C9-A5A6-B6234DC54C96}"/>
              </a:ext>
            </a:extLst>
          </p:cNvPr>
          <p:cNvPicPr>
            <a:picLocks noChangeAspect="1"/>
          </p:cNvPicPr>
          <p:nvPr/>
        </p:nvPicPr>
        <p:blipFill>
          <a:blip r:embed="rId2" cstate="print">
            <a:extLst>
              <a:ext uri="{96DAC541-7B7A-43D3-8B79-37D633B846F1}">
                <asvg:svgBlip xmlns="" xmlns:asvg="http://schemas.microsoft.com/office/drawing/2016/SVG/main" r:embed="rId3"/>
              </a:ext>
            </a:extLst>
          </a:blip>
          <a:stretch>
            <a:fillRect/>
          </a:stretch>
        </p:blipFill>
        <p:spPr>
          <a:xfrm>
            <a:off x="493574" y="2338447"/>
            <a:ext cx="1240235" cy="1391851"/>
          </a:xfrm>
          <a:prstGeom prst="rect">
            <a:avLst/>
          </a:prstGeom>
        </p:spPr>
      </p:pic>
      <p:sp>
        <p:nvSpPr>
          <p:cNvPr id="8" name="Text Placeholder 1">
            <a:extLst>
              <a:ext uri="{FF2B5EF4-FFF2-40B4-BE49-F238E27FC236}">
                <a16:creationId xmlns="" xmlns:a16="http://schemas.microsoft.com/office/drawing/2014/main" id="{AD5FAE7B-F718-4307-B112-AD6256157E8F}"/>
              </a:ext>
            </a:extLst>
          </p:cNvPr>
          <p:cNvSpPr txBox="1">
            <a:spLocks/>
          </p:cNvSpPr>
          <p:nvPr/>
        </p:nvSpPr>
        <p:spPr>
          <a:xfrm>
            <a:off x="1819274" y="1894227"/>
            <a:ext cx="6858001" cy="2770875"/>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None/>
            </a:pPr>
            <a:r>
              <a:rPr lang="el-GR" sz="1400" b="1" dirty="0" smtClean="0"/>
              <a:t>Αυτό το έργο προστατεύεται από τους νόμους περί πνευματικών δικαιωμάτων των Ηνωμένων Πολιτειών και παρέχεται αποκλειστικά για τη χρήση των εκπαιδευτών για τη διδασκαλία των μαθημάτων τους και την αξιολόγηση της μάθησης των μαθητών. Η διάδοση ή η πώληση οποιουδήποτε μέρους αυτού του έργου (συμπεριλαμβανομένου του Παγκόσμιου Ιστού) θα καταστρέψει την ακεραιότητα του έργου και δεν επιτρέπεται. Το έργο και το υλικό από αυτό δεν πρέπει ποτέ να διατίθενται στους μαθητές παρά μόνο από εκπαιδευτές που χρησιμοποιούν το συνοδευτικό κείμενο στις τάξεις τους. Όλοι οι αποδέκτες αυτής της εργασίας αναμένεται να συμμορφωθούν με αυτούς τους περιορισμούς και να τιμήσουν τους επιδιωκόμενους παιδαγωγικούς σκοπούς και τις ανάγκες άλλων εκπαιδευτών που βασίζονται σε αυτά τα υλικά.</a:t>
            </a:r>
            <a:endParaRPr lang="en-US" sz="1400" b="1" dirty="0"/>
          </a:p>
        </p:txBody>
      </p:sp>
    </p:spTree>
    <p:extLst>
      <p:ext uri="{BB962C8B-B14F-4D97-AF65-F5344CB8AC3E}">
        <p14:creationId xmlns="" xmlns:p14="http://schemas.microsoft.com/office/powerpoint/2010/main" val="3341268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430887"/>
          </a:xfrm>
        </p:spPr>
        <p:txBody>
          <a:bodyPr wrap="square">
            <a:spAutoFit/>
          </a:bodyPr>
          <a:lstStyle/>
          <a:p>
            <a:r>
              <a:rPr lang="el-GR" sz="2800" dirty="0">
                <a:latin typeface="+mj-lt"/>
              </a:rPr>
              <a:t>Τα δεδομένα της ανάπτυξης</a:t>
            </a:r>
            <a:endParaRPr lang="en-US" sz="2800" dirty="0"/>
          </a:p>
        </p:txBody>
      </p:sp>
      <p:sp>
        <p:nvSpPr>
          <p:cNvPr id="3" name="Content Placeholder 2"/>
          <p:cNvSpPr>
            <a:spLocks noGrp="1"/>
          </p:cNvSpPr>
          <p:nvPr>
            <p:ph idx="1"/>
          </p:nvPr>
        </p:nvSpPr>
        <p:spPr>
          <a:xfrm>
            <a:off x="457200" y="1205314"/>
            <a:ext cx="8229600" cy="2223686"/>
          </a:xfrm>
        </p:spPr>
        <p:txBody>
          <a:bodyPr wrap="square">
            <a:spAutoFit/>
          </a:bodyPr>
          <a:lstStyle/>
          <a:p>
            <a:r>
              <a:rPr lang="el-GR" sz="2200" b="1" dirty="0">
                <a:ea typeface="ヒラギノ角ゴ Pro W3" pitchFamily="-84" charset="-128"/>
              </a:rPr>
              <a:t>Ανάπτυξη</a:t>
            </a:r>
            <a:r>
              <a:rPr lang="el-GR" sz="2200" dirty="0">
                <a:ea typeface="ヒラギノ角ゴ Pro W3" pitchFamily="-84" charset="-128"/>
              </a:rPr>
              <a:t> είναι η σταθερή αύξηση του συνολικού προϊόντος, διαχρονικά.</a:t>
            </a:r>
          </a:p>
          <a:p>
            <a:r>
              <a:rPr lang="el-GR" sz="2200" dirty="0">
                <a:ea typeface="ヒラギノ角ゴ Pro W3" pitchFamily="-84" charset="-128"/>
              </a:rPr>
              <a:t>Τώρα στρέφουμε την προσοχή μας από τις οικονομικές διακυμάνσεις και τον καθορισμό του προϊόντος βραχυπρόθεσμα και μεσοπρόθεσμα, στην ανάπτυξη και στον καθορισμό του προϊόντος μακροπρόθεσμα.</a:t>
            </a:r>
            <a:r>
              <a:rPr lang="en-US" sz="2200" dirty="0">
                <a:ea typeface="ヒラギノ角ゴ Pro W3" pitchFamily="-84" charset="-128"/>
              </a:rPr>
              <a:t> </a:t>
            </a:r>
          </a:p>
        </p:txBody>
      </p:sp>
    </p:spTree>
    <p:extLst>
      <p:ext uri="{BB962C8B-B14F-4D97-AF65-F5344CB8AC3E}">
        <p14:creationId xmlns="" xmlns:p14="http://schemas.microsoft.com/office/powerpoint/2010/main" val="722099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14400"/>
          </a:xfrm>
        </p:spPr>
        <p:txBody>
          <a:bodyPr wrap="square" anchor="ctr">
            <a:noAutofit/>
          </a:bodyPr>
          <a:lstStyle/>
          <a:p>
            <a:r>
              <a:rPr lang="el-GR" sz="2800" dirty="0">
                <a:latin typeface="+mj-lt"/>
              </a:rPr>
              <a:t>Απεικόνιση</a:t>
            </a:r>
            <a:r>
              <a:rPr lang="en-US" sz="2800" dirty="0">
                <a:latin typeface="+mj-lt"/>
              </a:rPr>
              <a:t> 10.1 </a:t>
            </a:r>
            <a:r>
              <a:rPr lang="el-GR" sz="2800" dirty="0">
                <a:latin typeface="+mj-lt"/>
              </a:rPr>
              <a:t>Το ΑΕΠ των ΗΠΑ και το κατά κεφαλή ΑΕΠ των ΗΠΑ από το</a:t>
            </a:r>
            <a:r>
              <a:rPr lang="en-US" sz="2800" dirty="0">
                <a:latin typeface="+mj-lt"/>
              </a:rPr>
              <a:t> 1890 (1 </a:t>
            </a:r>
            <a:r>
              <a:rPr lang="el-GR" sz="2800" dirty="0">
                <a:latin typeface="+mj-lt"/>
              </a:rPr>
              <a:t>από</a:t>
            </a:r>
            <a:r>
              <a:rPr lang="en-US" sz="2800" dirty="0">
                <a:latin typeface="+mj-lt"/>
              </a:rPr>
              <a:t> 2)</a:t>
            </a:r>
            <a:endParaRPr lang="en-US" sz="2800" dirty="0"/>
          </a:p>
        </p:txBody>
      </p:sp>
      <p:sp>
        <p:nvSpPr>
          <p:cNvPr id="7" name="Content Placeholder 6"/>
          <p:cNvSpPr>
            <a:spLocks noGrp="1"/>
          </p:cNvSpPr>
          <p:nvPr>
            <p:ph idx="13"/>
          </p:nvPr>
        </p:nvSpPr>
        <p:spPr>
          <a:xfrm>
            <a:off x="457200" y="1143000"/>
            <a:ext cx="8229600" cy="561812"/>
          </a:xfrm>
        </p:spPr>
        <p:txBody>
          <a:bodyPr>
            <a:noAutofit/>
          </a:bodyPr>
          <a:lstStyle/>
          <a:p>
            <a:pPr marL="0" indent="0">
              <a:buNone/>
            </a:pPr>
            <a:r>
              <a:rPr lang="el-GR" sz="1800" dirty="0" smtClean="0">
                <a:ea typeface="ヒラギノ角ゴ Pro W3" pitchFamily="-84" charset="-128"/>
              </a:rPr>
              <a:t>Ο πίνακας (α) δείχνει την τεράστια αύξηση του ΑΕΠ των ΗΠΑ από το 1890, </a:t>
            </a:r>
            <a:br>
              <a:rPr lang="el-GR" sz="1800" dirty="0" smtClean="0">
                <a:ea typeface="ヒラギノ角ゴ Pro W3" pitchFamily="-84" charset="-128"/>
              </a:rPr>
            </a:br>
            <a:r>
              <a:rPr lang="el-GR" sz="1800" dirty="0" smtClean="0">
                <a:ea typeface="ヒラギノ角ゴ Pro W3" pitchFamily="-84" charset="-128"/>
              </a:rPr>
              <a:t>κατά 51 φορές.</a:t>
            </a:r>
            <a:endParaRPr lang="en-US" sz="1800" dirty="0">
              <a:ea typeface="ヒラギノ角ゴ Pro W3" pitchFamily="-84" charset="-128"/>
            </a:endParaRPr>
          </a:p>
        </p:txBody>
      </p:sp>
      <p:sp>
        <p:nvSpPr>
          <p:cNvPr id="6" name="Content Placeholder 5"/>
          <p:cNvSpPr>
            <a:spLocks noGrp="1"/>
          </p:cNvSpPr>
          <p:nvPr>
            <p:ph sz="quarter" idx="14"/>
          </p:nvPr>
        </p:nvSpPr>
        <p:spPr>
          <a:xfrm>
            <a:off x="457200" y="5486400"/>
            <a:ext cx="8229600" cy="838200"/>
          </a:xfrm>
        </p:spPr>
        <p:txBody>
          <a:bodyPr/>
          <a:lstStyle/>
          <a:p>
            <a:pPr marL="0" indent="0">
              <a:buNone/>
            </a:pPr>
            <a:r>
              <a:rPr lang="el-GR" sz="1200" i="1" dirty="0" smtClean="0"/>
              <a:t>Πηγή</a:t>
            </a:r>
            <a:r>
              <a:rPr lang="en-IN" sz="1200" i="1" dirty="0" smtClean="0"/>
              <a:t>: </a:t>
            </a:r>
            <a:r>
              <a:rPr lang="en-US" sz="1200" dirty="0"/>
              <a:t>1890–1947: </a:t>
            </a:r>
            <a:r>
              <a:rPr lang="en-US" sz="1200" i="1" dirty="0"/>
              <a:t>Historical Statistics of the United States</a:t>
            </a:r>
            <a:r>
              <a:rPr lang="en-US" sz="1200" dirty="0"/>
              <a:t>. </a:t>
            </a:r>
            <a:r>
              <a:rPr lang="en-US" sz="1200" dirty="0">
                <a:hlinkClick r:id="rId3" tooltip="http://hsus.cambridge.org/HSUSWeb/toc/hsusHome"/>
              </a:rPr>
              <a:t>http://hsus.cambridge.org/HSUSWeb/toc/hsusHome</a:t>
            </a:r>
            <a:r>
              <a:rPr lang="en-US" sz="1200" dirty="0"/>
              <a:t>.do. 1948–2014: </a:t>
            </a:r>
            <a:r>
              <a:rPr lang="en-US" sz="1200" i="1" dirty="0"/>
              <a:t>National Income and Product Accounts</a:t>
            </a:r>
            <a:r>
              <a:rPr lang="en-US" sz="1200" dirty="0"/>
              <a:t>. Population estimates 1890–2014: Louis Johnston and Samuel H. Williamson, “What Was the US GDP Then?” Measuring Worth, 2015, </a:t>
            </a:r>
            <a:r>
              <a:rPr lang="en-US" sz="1200" dirty="0">
                <a:hlinkClick r:id="rId4" tooltip="www.measuringworth.com/datasets/usgdp/"/>
              </a:rPr>
              <a:t>www.measuringworth.com/datasets/usgdp/</a:t>
            </a:r>
            <a:r>
              <a:rPr lang="en-US" sz="1200" dirty="0"/>
              <a:t>. More recent data: FRED: GDPC1, B230RC0Q173SBEA.</a:t>
            </a:r>
            <a:endParaRPr lang="en-IN" sz="1200" dirty="0"/>
          </a:p>
        </p:txBody>
      </p:sp>
      <p:pic>
        <p:nvPicPr>
          <p:cNvPr id="1026" name="Picture 2"/>
          <p:cNvPicPr>
            <a:picLocks noChangeAspect="1" noChangeArrowheads="1"/>
          </p:cNvPicPr>
          <p:nvPr/>
        </p:nvPicPr>
        <p:blipFill>
          <a:blip r:embed="rId5" cstate="print"/>
          <a:srcRect/>
          <a:stretch>
            <a:fillRect/>
          </a:stretch>
        </p:blipFill>
        <p:spPr bwMode="auto">
          <a:xfrm>
            <a:off x="1447800" y="1753064"/>
            <a:ext cx="5943600" cy="3634212"/>
          </a:xfrm>
          <a:prstGeom prst="rect">
            <a:avLst/>
          </a:prstGeom>
          <a:noFill/>
          <a:ln w="9525">
            <a:noFill/>
            <a:miter lim="800000"/>
            <a:headEnd/>
            <a:tailEnd/>
          </a:ln>
        </p:spPr>
      </p:pic>
    </p:spTree>
    <p:extLst>
      <p:ext uri="{BB962C8B-B14F-4D97-AF65-F5344CB8AC3E}">
        <p14:creationId xmlns="" xmlns:p14="http://schemas.microsoft.com/office/powerpoint/2010/main" val="22050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1774"/>
          </a:xfrm>
        </p:spPr>
        <p:txBody>
          <a:bodyPr wrap="square" anchor="ctr">
            <a:noAutofit/>
          </a:bodyPr>
          <a:lstStyle/>
          <a:p>
            <a:r>
              <a:rPr lang="el-GR" sz="2800" dirty="0">
                <a:latin typeface="+mj-lt"/>
              </a:rPr>
              <a:t>Απεικόνιση</a:t>
            </a:r>
            <a:r>
              <a:rPr lang="en-US" sz="2800" dirty="0">
                <a:latin typeface="+mj-lt"/>
              </a:rPr>
              <a:t> 10.1 </a:t>
            </a:r>
            <a:r>
              <a:rPr lang="el-GR" sz="2800" dirty="0">
                <a:latin typeface="+mj-lt"/>
              </a:rPr>
              <a:t>Το ΑΕΠ των ΗΠΑ και το κατά κεφαλή ΑΕΠ των ΗΠΑ από το</a:t>
            </a:r>
            <a:r>
              <a:rPr lang="en-US" sz="2800" dirty="0">
                <a:latin typeface="+mj-lt"/>
              </a:rPr>
              <a:t> 1890 (</a:t>
            </a:r>
            <a:r>
              <a:rPr lang="el-GR" sz="2800" dirty="0">
                <a:latin typeface="+mj-lt"/>
              </a:rPr>
              <a:t>2</a:t>
            </a:r>
            <a:r>
              <a:rPr lang="en-US" sz="2800" dirty="0">
                <a:latin typeface="+mj-lt"/>
              </a:rPr>
              <a:t> </a:t>
            </a:r>
            <a:r>
              <a:rPr lang="el-GR" sz="2800" dirty="0">
                <a:latin typeface="+mj-lt"/>
              </a:rPr>
              <a:t>από</a:t>
            </a:r>
            <a:r>
              <a:rPr lang="en-US" sz="2800" dirty="0">
                <a:latin typeface="+mj-lt"/>
              </a:rPr>
              <a:t> 2)</a:t>
            </a:r>
            <a:endParaRPr lang="en-US" sz="2800" dirty="0"/>
          </a:p>
        </p:txBody>
      </p:sp>
      <p:sp>
        <p:nvSpPr>
          <p:cNvPr id="7" name="Content Placeholder 6"/>
          <p:cNvSpPr>
            <a:spLocks noGrp="1"/>
          </p:cNvSpPr>
          <p:nvPr>
            <p:ph idx="13"/>
          </p:nvPr>
        </p:nvSpPr>
        <p:spPr>
          <a:xfrm>
            <a:off x="457200" y="1066800"/>
            <a:ext cx="8238836" cy="838200"/>
          </a:xfrm>
        </p:spPr>
        <p:txBody>
          <a:bodyPr wrap="square">
            <a:noAutofit/>
          </a:bodyPr>
          <a:lstStyle/>
          <a:p>
            <a:pPr marL="0" indent="0">
              <a:buNone/>
            </a:pPr>
            <a:r>
              <a:rPr lang="el-GR" sz="1800" dirty="0" smtClean="0">
                <a:ea typeface="ヒラギノ角ゴ Pro W3" pitchFamily="-84" charset="-128"/>
              </a:rPr>
              <a:t>0 πίνακας (β) δείχνει ότι η αύξηση του ΑΕΠ δεν είναι απλώς το αποτέλεσμα της μεγάλης αύξησης του πληθυσμού των ΗΠΑ από 63 εκατομμύρια σε περισσότερα από 320 εκατομμύρια κατά την περίοδο αυτή. Το κατά κεφαλήν προϊόν δεκαπλασιάστηκε.</a:t>
            </a:r>
            <a:endParaRPr lang="en-US" sz="1800" dirty="0">
              <a:ea typeface="ヒラギノ角ゴ Pro W3" pitchFamily="-84" charset="-128"/>
            </a:endParaRPr>
          </a:p>
        </p:txBody>
      </p:sp>
      <p:sp>
        <p:nvSpPr>
          <p:cNvPr id="6" name="Content Placeholder 5"/>
          <p:cNvSpPr>
            <a:spLocks noGrp="1"/>
          </p:cNvSpPr>
          <p:nvPr>
            <p:ph sz="quarter" idx="14"/>
          </p:nvPr>
        </p:nvSpPr>
        <p:spPr>
          <a:xfrm>
            <a:off x="467592" y="5562600"/>
            <a:ext cx="8228444" cy="757381"/>
          </a:xfrm>
        </p:spPr>
        <p:txBody>
          <a:bodyPr/>
          <a:lstStyle/>
          <a:p>
            <a:pPr marL="0" indent="0">
              <a:buNone/>
            </a:pPr>
            <a:r>
              <a:rPr lang="el-GR" sz="1200" i="1" dirty="0" smtClean="0"/>
              <a:t>Πηγή</a:t>
            </a:r>
            <a:r>
              <a:rPr lang="en-IN" sz="1200" i="1" dirty="0" smtClean="0"/>
              <a:t>: </a:t>
            </a:r>
            <a:r>
              <a:rPr lang="en-US" sz="1200" dirty="0"/>
              <a:t>1890–1947: </a:t>
            </a:r>
            <a:r>
              <a:rPr lang="en-US" sz="1200" i="1" dirty="0"/>
              <a:t>Historical Statistics of the United States</a:t>
            </a:r>
            <a:r>
              <a:rPr lang="en-US" sz="1200" dirty="0"/>
              <a:t>. </a:t>
            </a:r>
            <a:r>
              <a:rPr lang="en-US" sz="1200" dirty="0">
                <a:hlinkClick r:id="rId3" tooltip="http://hsus.cambridge.org/HSUSWeb/toc/hsusHome.do"/>
              </a:rPr>
              <a:t>http://hsus.cambridge.org/HSUSWeb/toc/hsusHome.do</a:t>
            </a:r>
            <a:r>
              <a:rPr lang="en-US" sz="1200" dirty="0"/>
              <a:t>. 1948–2014: </a:t>
            </a:r>
            <a:r>
              <a:rPr lang="en-US" sz="1200" i="1" dirty="0"/>
              <a:t>National Income and Product Accounts</a:t>
            </a:r>
            <a:r>
              <a:rPr lang="en-US" sz="1200" dirty="0"/>
              <a:t>. Population estimates 1890–2014: Louis Johnston and Samuel H. Williamson, “What Was the US GDP Then?” Measuring Worth, 2015, </a:t>
            </a:r>
            <a:r>
              <a:rPr lang="en-US" sz="1200" dirty="0">
                <a:hlinkClick r:id="rId4" tooltip="www.measuringworth.com/datasets/usgdp/"/>
              </a:rPr>
              <a:t>www.measuringworth.com/datasets/usgdp/</a:t>
            </a:r>
            <a:r>
              <a:rPr lang="en-US" sz="1200" dirty="0"/>
              <a:t>. More recent data: FRED: GDPC1, B230RC0Q173SBEA.</a:t>
            </a:r>
            <a:endParaRPr lang="en-IN" sz="1200" dirty="0"/>
          </a:p>
        </p:txBody>
      </p:sp>
      <p:pic>
        <p:nvPicPr>
          <p:cNvPr id="2050" name="Picture 2"/>
          <p:cNvPicPr>
            <a:picLocks noChangeAspect="1" noChangeArrowheads="1"/>
          </p:cNvPicPr>
          <p:nvPr/>
        </p:nvPicPr>
        <p:blipFill>
          <a:blip r:embed="rId5" cstate="print"/>
          <a:srcRect/>
          <a:stretch>
            <a:fillRect/>
          </a:stretch>
        </p:blipFill>
        <p:spPr bwMode="auto">
          <a:xfrm>
            <a:off x="1676400" y="2268293"/>
            <a:ext cx="5553074" cy="3218107"/>
          </a:xfrm>
          <a:prstGeom prst="rect">
            <a:avLst/>
          </a:prstGeom>
          <a:noFill/>
          <a:ln w="9525">
            <a:noFill/>
            <a:miter lim="800000"/>
            <a:headEnd/>
            <a:tailEnd/>
          </a:ln>
        </p:spPr>
      </p:pic>
    </p:spTree>
    <p:extLst>
      <p:ext uri="{BB962C8B-B14F-4D97-AF65-F5344CB8AC3E}">
        <p14:creationId xmlns="" xmlns:p14="http://schemas.microsoft.com/office/powerpoint/2010/main" val="1350600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430887"/>
          </a:xfrm>
        </p:spPr>
        <p:txBody>
          <a:bodyPr wrap="square">
            <a:spAutoFit/>
          </a:bodyPr>
          <a:lstStyle/>
          <a:p>
            <a:r>
              <a:rPr lang="en-US" sz="2800" dirty="0">
                <a:latin typeface="+mj-lt"/>
              </a:rPr>
              <a:t>10.1 </a:t>
            </a:r>
            <a:r>
              <a:rPr lang="el-GR" sz="2800" dirty="0">
                <a:latin typeface="+mj-lt"/>
              </a:rPr>
              <a:t>Μέτρηση του βιοτικού επιπέδου</a:t>
            </a:r>
            <a:endParaRPr lang="en-US" sz="2800" dirty="0"/>
          </a:p>
        </p:txBody>
      </p:sp>
      <p:sp>
        <p:nvSpPr>
          <p:cNvPr id="3" name="Content Placeholder 2"/>
          <p:cNvSpPr>
            <a:spLocks noGrp="1"/>
          </p:cNvSpPr>
          <p:nvPr>
            <p:ph idx="1"/>
          </p:nvPr>
        </p:nvSpPr>
        <p:spPr>
          <a:xfrm>
            <a:off x="457200" y="914400"/>
            <a:ext cx="8229600" cy="4657685"/>
          </a:xfrm>
        </p:spPr>
        <p:txBody>
          <a:bodyPr wrap="square">
            <a:spAutoFit/>
          </a:bodyPr>
          <a:lstStyle/>
          <a:p>
            <a:pPr>
              <a:spcBef>
                <a:spcPts val="525"/>
              </a:spcBef>
            </a:pPr>
            <a:r>
              <a:rPr lang="el-GR" sz="2200" dirty="0">
                <a:ea typeface="ヒラギノ角ゴ Pro W3" pitchFamily="-84" charset="-128"/>
              </a:rPr>
              <a:t>Μας ενδιαφέρει η ανάπτυξη γιατί μας ενδιαφέρει το βιοτικό επίπεδο.</a:t>
            </a:r>
          </a:p>
          <a:p>
            <a:pPr>
              <a:spcBef>
                <a:spcPts val="525"/>
              </a:spcBef>
            </a:pPr>
            <a:r>
              <a:rPr lang="el-GR" sz="2200" dirty="0">
                <a:ea typeface="ヒラギノ角ゴ Pro W3" pitchFamily="-84" charset="-128"/>
              </a:rPr>
              <a:t>Το κατά κεφαλή προϊόν, και όχι το ίδιο το προϊόν, είναι η μεταβλητή που συγκρίνουμε διαχρονικά ή μεταξύ των χωρών.</a:t>
            </a:r>
          </a:p>
          <a:p>
            <a:pPr>
              <a:spcBef>
                <a:spcPts val="525"/>
              </a:spcBef>
            </a:pPr>
            <a:r>
              <a:rPr lang="el-GR" sz="2200" dirty="0">
                <a:ea typeface="ヒラギノ角ゴ Pro W3" pitchFamily="-84" charset="-128"/>
              </a:rPr>
              <a:t>Πρέπει να λάβουμε υπόψη τις διακυμάνσεις στις συναλλαγματικές ισοτιμίες και τις συστηματικές διαφορές στις τιμές μεταξύ των χωρών.</a:t>
            </a:r>
          </a:p>
          <a:p>
            <a:pPr>
              <a:spcBef>
                <a:spcPts val="525"/>
              </a:spcBef>
            </a:pPr>
            <a:r>
              <a:rPr lang="el-GR" sz="2200" dirty="0">
                <a:ea typeface="ヒラギノ角ゴ Pro W3" pitchFamily="-84" charset="-128"/>
              </a:rPr>
              <a:t>Όταν συγκρίνουμε το βιοτικό επίπεδο μεταξύ των χωρών, χρησιμοποιούμε τιμές</a:t>
            </a:r>
            <a:r>
              <a:rPr lang="el-GR" sz="2200" b="1" dirty="0">
                <a:ea typeface="ヒラギノ角ゴ Pro W3" pitchFamily="-84" charset="-128"/>
              </a:rPr>
              <a:t> ισοτιμίας αγοραστικής δύναμης (ΙΑΔ)</a:t>
            </a:r>
            <a:r>
              <a:rPr lang="el-GR" sz="2200" dirty="0">
                <a:ea typeface="ヒラギノ角ゴ Pro W3" pitchFamily="-84" charset="-128"/>
              </a:rPr>
              <a:t> που προσαρμόζουν τις τιμές για την </a:t>
            </a:r>
            <a:r>
              <a:rPr lang="el-GR" sz="2200" b="1" dirty="0">
                <a:ea typeface="ヒラギノ角ゴ Pro W3" pitchFamily="-84" charset="-128"/>
              </a:rPr>
              <a:t>αγοραστική δύναμη</a:t>
            </a:r>
            <a:r>
              <a:rPr lang="el-GR" sz="2200" dirty="0">
                <a:ea typeface="ヒラギノ角ゴ Pro W3" pitchFamily="-84" charset="-128"/>
              </a:rPr>
              <a:t> διαφορετικών χωρών.</a:t>
            </a:r>
          </a:p>
          <a:p>
            <a:pPr>
              <a:spcBef>
                <a:spcPts val="525"/>
              </a:spcBef>
            </a:pPr>
            <a:r>
              <a:rPr lang="el-GR" sz="2200" dirty="0">
                <a:ea typeface="ヒラギノ角ゴ Pro W3" pitchFamily="-84" charset="-128"/>
              </a:rPr>
              <a:t>Το σωστό μέτρο από την πλευρά της παραγωγής είναι το προϊόν ανά εργαζόμενο ή το προϊόν ανά ώρα εργασίας.</a:t>
            </a:r>
            <a:r>
              <a:rPr lang="en-US" sz="2200" dirty="0">
                <a:ea typeface="ヒラギノ角ゴ Pro W3" pitchFamily="-84" charset="-128"/>
              </a:rPr>
              <a:t> </a:t>
            </a:r>
            <a:endParaRPr lang="en-US" sz="2200" i="1" dirty="0">
              <a:ea typeface="ヒラギノ角ゴ Pro W3" pitchFamily="-84" charset="-128"/>
            </a:endParaRPr>
          </a:p>
        </p:txBody>
      </p:sp>
    </p:spTree>
    <p:extLst>
      <p:ext uri="{BB962C8B-B14F-4D97-AF65-F5344CB8AC3E}">
        <p14:creationId xmlns="" xmlns:p14="http://schemas.microsoft.com/office/powerpoint/2010/main" val="249476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861774"/>
          </a:xfrm>
        </p:spPr>
        <p:txBody>
          <a:bodyPr wrap="square">
            <a:spAutoFit/>
          </a:bodyPr>
          <a:lstStyle/>
          <a:p>
            <a:r>
              <a:rPr lang="el-GR" sz="2800" dirty="0">
                <a:latin typeface="+mj-lt"/>
              </a:rPr>
              <a:t>ΠΛΑΙΣΙΟ ΕΠΙΚΕΝΤΡΩΣΗΣ</a:t>
            </a:r>
            <a:r>
              <a:rPr lang="en-US" sz="2800" dirty="0">
                <a:latin typeface="+mj-lt"/>
              </a:rPr>
              <a:t>:</a:t>
            </a:r>
            <a:r>
              <a:rPr lang="el-GR" sz="2800" dirty="0">
                <a:latin typeface="+mj-lt"/>
              </a:rPr>
              <a:t> Ο υπολογισμός των τιμών </a:t>
            </a:r>
            <a:r>
              <a:rPr lang="el-GR" sz="2800" dirty="0" smtClean="0">
                <a:latin typeface="+mj-lt"/>
              </a:rPr>
              <a:t>ΙΑΔ</a:t>
            </a:r>
            <a:endParaRPr lang="en-US" sz="2800" dirty="0"/>
          </a:p>
        </p:txBody>
      </p:sp>
      <p:sp>
        <p:nvSpPr>
          <p:cNvPr id="3" name="Content Placeholder 2"/>
          <p:cNvSpPr>
            <a:spLocks noGrp="1"/>
          </p:cNvSpPr>
          <p:nvPr>
            <p:ph idx="1"/>
          </p:nvPr>
        </p:nvSpPr>
        <p:spPr>
          <a:xfrm>
            <a:off x="457200" y="1143000"/>
            <a:ext cx="8229600" cy="4750018"/>
          </a:xfrm>
        </p:spPr>
        <p:txBody>
          <a:bodyPr wrap="square">
            <a:spAutoFit/>
          </a:bodyPr>
          <a:lstStyle/>
          <a:p>
            <a:pPr>
              <a:spcBef>
                <a:spcPts val="525"/>
              </a:spcBef>
            </a:pPr>
            <a:r>
              <a:rPr lang="el-GR" sz="2200" dirty="0">
                <a:ea typeface="ヒラギノ角ゴ Pro W3" pitchFamily="-84" charset="-128"/>
              </a:rPr>
              <a:t>Εξετάστε το παρακάτω παράδειγμα</a:t>
            </a:r>
            <a:r>
              <a:rPr lang="en-US" sz="2200" dirty="0">
                <a:ea typeface="ヒラギノ角ゴ Pro W3" pitchFamily="-84" charset="-128"/>
              </a:rPr>
              <a:t>:</a:t>
            </a:r>
          </a:p>
          <a:p>
            <a:pPr lvl="1">
              <a:spcBef>
                <a:spcPts val="525"/>
              </a:spcBef>
            </a:pPr>
            <a:r>
              <a:rPr lang="el-GR" sz="1800" dirty="0">
                <a:ea typeface="ヒラギノ角ゴ Pro W3" pitchFamily="-84" charset="-128"/>
              </a:rPr>
              <a:t>Ηνωμένες Πολιτείες: Κάθε χρόνο οι άνθρωποι αγοράζουν ένα νέο αυτοκίνητο για 10.000 $ και ξοδεύουν άλλα 10.000 $ για φαγητό.</a:t>
            </a:r>
          </a:p>
          <a:p>
            <a:pPr lvl="1">
              <a:spcBef>
                <a:spcPts val="525"/>
              </a:spcBef>
            </a:pPr>
            <a:r>
              <a:rPr lang="el-GR" sz="1800" dirty="0">
                <a:ea typeface="ヒラギノ角ゴ Pro W3" pitchFamily="-84" charset="-128"/>
              </a:rPr>
              <a:t>Ρωσία: Κάθε χρόνο οι άνθρωποι ξοδεύουν 40.000 ρούβλια σε αυτοκίνητα (το καθένα διαρκεί για 15 χρόνια) και 80.000 ρούβλια για φαγητό. </a:t>
            </a:r>
            <a:endParaRPr lang="en-US" sz="1800" dirty="0">
              <a:ea typeface="ヒラギノ角ゴ Pro W3" pitchFamily="-84" charset="-128"/>
            </a:endParaRPr>
          </a:p>
          <a:p>
            <a:pPr>
              <a:spcBef>
                <a:spcPts val="525"/>
              </a:spcBef>
            </a:pPr>
            <a:r>
              <a:rPr lang="el-GR" sz="2200" dirty="0">
                <a:ea typeface="ヒラギノ角ゴ Pro W3" pitchFamily="-84" charset="-128"/>
              </a:rPr>
              <a:t>Εάν η συναλλαγματική ισοτιμία είναι $1 = 60 ρούβλια, η κατανάλωση ανά άτομο στη Ρωσία είναι μόνο το 10% της κατανάλωσης των ΗΠΑ ανά άτομο.</a:t>
            </a:r>
          </a:p>
          <a:p>
            <a:pPr>
              <a:spcBef>
                <a:spcPts val="525"/>
              </a:spcBef>
            </a:pPr>
            <a:r>
              <a:rPr lang="el-GR" sz="2200" dirty="0">
                <a:ea typeface="ヒラギノ角ゴ Pro W3" pitchFamily="-84" charset="-128"/>
              </a:rPr>
              <a:t>Εάν χρησιμοποιήσουμε τις τιμές των ΗΠΑ και για τις δύο χώρες και υποθέσουμε ότι οι άνθρωποι ξοδεύουν όλα τα χρήματα για φαγητό, τότε η κατανάλωση ανά άτομο είναι 20.000 $ (10.000 $ + 10.000 $) στις ΗΠΑ, αλλά μόνο 10.700 $ στη Ρωσία, επομένως η ρωσική κατανάλωση ανά άτομο είναι 53,5% της κατανάλωσης στις ΗΠΑ ανά άτομο.</a:t>
            </a:r>
            <a:r>
              <a:rPr lang="en-US" sz="2200" dirty="0">
                <a:ea typeface="ヒラギノ角ゴ Pro W3" pitchFamily="-84" charset="-128"/>
              </a:rPr>
              <a:t> </a:t>
            </a:r>
          </a:p>
        </p:txBody>
      </p:sp>
    </p:spTree>
    <p:extLst>
      <p:ext uri="{BB962C8B-B14F-4D97-AF65-F5344CB8AC3E}">
        <p14:creationId xmlns="" xmlns:p14="http://schemas.microsoft.com/office/powerpoint/2010/main" val="3108528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1774"/>
          </a:xfrm>
        </p:spPr>
        <p:txBody>
          <a:bodyPr wrap="square">
            <a:spAutoFit/>
          </a:bodyPr>
          <a:lstStyle/>
          <a:p>
            <a:r>
              <a:rPr lang="en-US" sz="2800" dirty="0">
                <a:latin typeface="+mj-lt"/>
              </a:rPr>
              <a:t>10.2 </a:t>
            </a:r>
            <a:r>
              <a:rPr lang="el-GR" sz="2800" dirty="0">
                <a:latin typeface="+mj-lt"/>
              </a:rPr>
              <a:t>Η ανάπτυξη στις πλούσιες χώρες μετά το</a:t>
            </a:r>
            <a:r>
              <a:rPr lang="en-US" sz="2800" dirty="0">
                <a:latin typeface="+mj-lt"/>
              </a:rPr>
              <a:t> 1950 (1 </a:t>
            </a:r>
            <a:r>
              <a:rPr lang="el-GR" sz="2800" dirty="0">
                <a:latin typeface="+mj-lt"/>
              </a:rPr>
              <a:t>από</a:t>
            </a:r>
            <a:r>
              <a:rPr lang="en-US" sz="2800" dirty="0">
                <a:latin typeface="+mj-lt"/>
              </a:rPr>
              <a:t> 2)</a:t>
            </a:r>
            <a:endParaRPr lang="en-US" sz="2800" dirty="0"/>
          </a:p>
        </p:txBody>
      </p:sp>
      <p:sp>
        <p:nvSpPr>
          <p:cNvPr id="3" name="Content Placeholder 2"/>
          <p:cNvSpPr>
            <a:spLocks noGrp="1"/>
          </p:cNvSpPr>
          <p:nvPr>
            <p:ph idx="1"/>
          </p:nvPr>
        </p:nvSpPr>
        <p:spPr>
          <a:xfrm>
            <a:off x="457200" y="1215780"/>
            <a:ext cx="8229600" cy="689220"/>
          </a:xfrm>
        </p:spPr>
        <p:txBody>
          <a:bodyPr wrap="square">
            <a:noAutofit/>
          </a:bodyPr>
          <a:lstStyle/>
          <a:p>
            <a:pPr marL="0" indent="0">
              <a:buNone/>
            </a:pPr>
            <a:r>
              <a:rPr lang="el-GR" sz="1800" b="1" dirty="0"/>
              <a:t>Πίνακας </a:t>
            </a:r>
            <a:r>
              <a:rPr lang="en-US" sz="1800" b="1" dirty="0"/>
              <a:t>10.1 </a:t>
            </a:r>
            <a:r>
              <a:rPr lang="el-GR" sz="1800" dirty="0"/>
              <a:t>Η εξέλιξη του κατά κεφαλή προϊόντος σε τέσσερις πλούσιες χώρες μετά το</a:t>
            </a:r>
            <a:r>
              <a:rPr lang="en-US" sz="1800" dirty="0"/>
              <a:t> 1950 </a:t>
            </a:r>
          </a:p>
        </p:txBody>
      </p:sp>
      <p:sp>
        <p:nvSpPr>
          <p:cNvPr id="6" name="Content Placeholder 5"/>
          <p:cNvSpPr>
            <a:spLocks noGrp="1"/>
          </p:cNvSpPr>
          <p:nvPr>
            <p:ph sz="quarter" idx="14"/>
          </p:nvPr>
        </p:nvSpPr>
        <p:spPr>
          <a:xfrm>
            <a:off x="457200" y="4800600"/>
            <a:ext cx="8229600" cy="1524000"/>
          </a:xfrm>
        </p:spPr>
        <p:txBody>
          <a:bodyPr/>
          <a:lstStyle/>
          <a:p>
            <a:pPr marL="0" indent="0">
              <a:spcBef>
                <a:spcPts val="300"/>
              </a:spcBef>
              <a:buNone/>
            </a:pPr>
            <a:r>
              <a:rPr lang="el-GR" sz="1200" i="1" dirty="0" smtClean="0"/>
              <a:t>Σημείωση</a:t>
            </a:r>
            <a:r>
              <a:rPr lang="en-US" sz="1200" i="1" dirty="0" smtClean="0"/>
              <a:t>: </a:t>
            </a:r>
            <a:r>
              <a:rPr lang="el-GR" sz="1200" i="1" dirty="0" smtClean="0"/>
              <a:t>Τα δεδομένα σταματούν το 2017, που είναι το τελευταίο (αυτή τη στιγμή) διαθέσιμο έτος στους πίνακες </a:t>
            </a:r>
            <a:r>
              <a:rPr lang="en-US" sz="1200" i="1" dirty="0" smtClean="0"/>
              <a:t>Penn.</a:t>
            </a:r>
            <a:endParaRPr lang="en-US" sz="1200" dirty="0"/>
          </a:p>
          <a:p>
            <a:pPr marL="0" indent="0">
              <a:spcBef>
                <a:spcPts val="300"/>
              </a:spcBef>
              <a:buNone/>
            </a:pPr>
            <a:r>
              <a:rPr lang="el-GR" sz="1200" dirty="0" smtClean="0"/>
              <a:t>Ο μέσος όρος στην τελευταία γραμμή είναι απλός (μη σταθμισμένος μέσος).</a:t>
            </a:r>
            <a:endParaRPr lang="en-US" sz="1200" dirty="0" smtClean="0"/>
          </a:p>
          <a:p>
            <a:pPr marL="0" indent="0">
              <a:spcBef>
                <a:spcPts val="300"/>
              </a:spcBef>
              <a:buNone/>
            </a:pPr>
            <a:endParaRPr lang="el-GR" sz="1200" dirty="0" smtClean="0"/>
          </a:p>
          <a:p>
            <a:pPr marL="0" indent="0">
              <a:spcBef>
                <a:spcPts val="300"/>
              </a:spcBef>
              <a:buNone/>
            </a:pPr>
            <a:endParaRPr lang="el-GR" sz="1200" i="1" dirty="0" smtClean="0"/>
          </a:p>
          <a:p>
            <a:pPr marL="0" indent="0">
              <a:spcBef>
                <a:spcPts val="300"/>
              </a:spcBef>
              <a:buNone/>
            </a:pPr>
            <a:r>
              <a:rPr lang="el-GR" sz="1200" i="1" dirty="0" smtClean="0"/>
              <a:t>Πηγή</a:t>
            </a:r>
            <a:r>
              <a:rPr lang="fr-FR" sz="1200" i="1" dirty="0" smtClean="0"/>
              <a:t>: </a:t>
            </a:r>
            <a:r>
              <a:rPr lang="en-US" sz="1200" dirty="0"/>
              <a:t>Penn World Table Version 8.1./</a:t>
            </a:r>
            <a:r>
              <a:rPr lang="en-US" sz="1200" dirty="0" err="1"/>
              <a:t>Feenstra</a:t>
            </a:r>
            <a:r>
              <a:rPr lang="en-US" sz="1200" dirty="0"/>
              <a:t>, Robert C., Robert </a:t>
            </a:r>
            <a:r>
              <a:rPr lang="en-US" sz="1200" dirty="0" err="1"/>
              <a:t>Inklaar</a:t>
            </a:r>
            <a:r>
              <a:rPr lang="en-US" sz="1200" dirty="0"/>
              <a:t> and Marcel P. Timmer (2015), “The Next Generation of the Penn World Table” </a:t>
            </a:r>
            <a:r>
              <a:rPr lang="en-US" sz="1200" dirty="0" smtClean="0"/>
              <a:t>forthcoming</a:t>
            </a:r>
            <a:r>
              <a:rPr lang="el-GR" sz="1200" dirty="0" smtClean="0"/>
              <a:t> </a:t>
            </a:r>
            <a:r>
              <a:rPr lang="en-US" sz="1200" dirty="0" smtClean="0"/>
              <a:t>American </a:t>
            </a:r>
            <a:r>
              <a:rPr lang="en-US" sz="1200" dirty="0"/>
              <a:t>Economic Review.</a:t>
            </a:r>
          </a:p>
        </p:txBody>
      </p:sp>
      <p:pic>
        <p:nvPicPr>
          <p:cNvPr id="3075" name="Picture 3"/>
          <p:cNvPicPr>
            <a:picLocks noChangeAspect="1" noChangeArrowheads="1"/>
          </p:cNvPicPr>
          <p:nvPr/>
        </p:nvPicPr>
        <p:blipFill>
          <a:blip r:embed="rId3" cstate="print"/>
          <a:srcRect/>
          <a:stretch>
            <a:fillRect/>
          </a:stretch>
        </p:blipFill>
        <p:spPr bwMode="auto">
          <a:xfrm>
            <a:off x="457200" y="1905000"/>
            <a:ext cx="8277226" cy="2759076"/>
          </a:xfrm>
          <a:prstGeom prst="rect">
            <a:avLst/>
          </a:prstGeom>
          <a:noFill/>
          <a:ln w="9525">
            <a:noFill/>
            <a:miter lim="800000"/>
            <a:headEnd/>
            <a:tailEnd/>
          </a:ln>
        </p:spPr>
      </p:pic>
    </p:spTree>
    <p:extLst>
      <p:ext uri="{BB962C8B-B14F-4D97-AF65-F5344CB8AC3E}">
        <p14:creationId xmlns="" xmlns:p14="http://schemas.microsoft.com/office/powerpoint/2010/main" val="649800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1774"/>
          </a:xfrm>
        </p:spPr>
        <p:txBody>
          <a:bodyPr wrap="square">
            <a:spAutoFit/>
          </a:bodyPr>
          <a:lstStyle/>
          <a:p>
            <a:r>
              <a:rPr lang="el-GR" sz="2800" dirty="0">
                <a:latin typeface="+mj-lt"/>
              </a:rPr>
              <a:t>ΠΛΑΙΣΙΟ ΕΠΙΚΕΝΤΡΩΣΗΣ</a:t>
            </a:r>
            <a:r>
              <a:rPr lang="en-IN" sz="2800" dirty="0">
                <a:latin typeface="+mj-lt"/>
              </a:rPr>
              <a:t>: </a:t>
            </a:r>
            <a:r>
              <a:rPr lang="el-GR" sz="2800" dirty="0">
                <a:latin typeface="+mj-lt"/>
              </a:rPr>
              <a:t>Τα χρήματα μπορούν να αγοράσουν την ευτυχία;</a:t>
            </a:r>
            <a:endParaRPr lang="en-US" sz="2800" dirty="0"/>
          </a:p>
        </p:txBody>
      </p:sp>
      <p:sp>
        <p:nvSpPr>
          <p:cNvPr id="3" name="Content Placeholder 2"/>
          <p:cNvSpPr>
            <a:spLocks noGrp="1"/>
          </p:cNvSpPr>
          <p:nvPr>
            <p:ph idx="1"/>
          </p:nvPr>
        </p:nvSpPr>
        <p:spPr>
          <a:xfrm>
            <a:off x="457200" y="1143000"/>
            <a:ext cx="8229600" cy="338554"/>
          </a:xfrm>
        </p:spPr>
        <p:txBody>
          <a:bodyPr wrap="square">
            <a:spAutoFit/>
          </a:bodyPr>
          <a:lstStyle/>
          <a:p>
            <a:pPr marL="0" indent="0">
              <a:buNone/>
            </a:pPr>
            <a:r>
              <a:rPr lang="el-GR" sz="2200" b="1" dirty="0"/>
              <a:t>Σχήμα</a:t>
            </a:r>
            <a:r>
              <a:rPr lang="en-US" sz="2200" b="1" dirty="0"/>
              <a:t> 1 </a:t>
            </a:r>
            <a:r>
              <a:rPr lang="el-GR" sz="2200" dirty="0"/>
              <a:t>Ικανοποίηση από τη ζωή και κατά κεφαλή εισόδημα</a:t>
            </a:r>
            <a:endParaRPr lang="en-US" sz="2200" dirty="0"/>
          </a:p>
        </p:txBody>
      </p:sp>
      <p:sp>
        <p:nvSpPr>
          <p:cNvPr id="4" name="Content Placeholder 3"/>
          <p:cNvSpPr>
            <a:spLocks noGrp="1"/>
          </p:cNvSpPr>
          <p:nvPr>
            <p:ph idx="13"/>
          </p:nvPr>
        </p:nvSpPr>
        <p:spPr>
          <a:xfrm>
            <a:off x="447675" y="1600200"/>
            <a:ext cx="8229600" cy="1437407"/>
          </a:xfrm>
        </p:spPr>
        <p:txBody>
          <a:bodyPr/>
          <a:lstStyle/>
          <a:p>
            <a:pPr marL="0" indent="0">
              <a:spcBef>
                <a:spcPts val="525"/>
              </a:spcBef>
              <a:buNone/>
            </a:pPr>
            <a:r>
              <a:rPr lang="el-GR" sz="1800" b="1" dirty="0">
                <a:ea typeface="ヒラギノ角ゴ Pro W3" pitchFamily="-84" charset="-128"/>
              </a:rPr>
              <a:t>Παράδοξο </a:t>
            </a:r>
            <a:r>
              <a:rPr lang="el-GR" sz="1800" b="1" dirty="0" err="1">
                <a:ea typeface="ヒラギノ角ゴ Pro W3" pitchFamily="-84" charset="-128"/>
              </a:rPr>
              <a:t>Easterlin</a:t>
            </a:r>
            <a:r>
              <a:rPr lang="el-GR" sz="1800" dirty="0">
                <a:ea typeface="ヒラギノ角ゴ Pro W3" pitchFamily="-84" charset="-128"/>
              </a:rPr>
              <a:t>: Μόλις ικανοποιηθούν οι βασικές ανάγκες, το υψηλότερο κατά κεφαλή εισόδημα δεν αυξάνει την ευτυχία και  το σημαντικό είναι το επίπεδο εισοδήματος σε σχέση με τους άλλους, και όχι το απόλυτο επίπεδο </a:t>
            </a:r>
            <a:r>
              <a:rPr lang="el-GR" sz="1800" dirty="0" smtClean="0">
                <a:ea typeface="ヒラギノ角ゴ Pro W3" pitchFamily="-84" charset="-128"/>
              </a:rPr>
              <a:t>εισοδήματος.</a:t>
            </a:r>
            <a:endParaRPr lang="en-US" sz="1800" dirty="0">
              <a:ea typeface="ヒラギノ角ゴ Pro W3" pitchFamily="-84" charset="-128"/>
            </a:endParaRPr>
          </a:p>
        </p:txBody>
      </p:sp>
      <p:sp>
        <p:nvSpPr>
          <p:cNvPr id="5" name="Content Placeholder 4"/>
          <p:cNvSpPr>
            <a:spLocks noGrp="1"/>
          </p:cNvSpPr>
          <p:nvPr>
            <p:ph sz="quarter" idx="14"/>
          </p:nvPr>
        </p:nvSpPr>
        <p:spPr>
          <a:xfrm>
            <a:off x="457200" y="6037948"/>
            <a:ext cx="8153400" cy="515252"/>
          </a:xfrm>
        </p:spPr>
        <p:txBody>
          <a:bodyPr/>
          <a:lstStyle/>
          <a:p>
            <a:pPr marL="0" indent="0">
              <a:buNone/>
            </a:pPr>
            <a:r>
              <a:rPr lang="el-GR" sz="1200" i="1" dirty="0" smtClean="0"/>
              <a:t>Πηγή</a:t>
            </a:r>
            <a:r>
              <a:rPr lang="en-US" sz="1200" i="1" dirty="0" smtClean="0"/>
              <a:t>: </a:t>
            </a:r>
            <a:r>
              <a:rPr lang="en-US" sz="1200" dirty="0"/>
              <a:t>Betsey Stevenson and Justin Wolfers, Wharton School at the University of Pennsylvania. Used with Permission.</a:t>
            </a:r>
            <a:endParaRPr lang="en-IN" sz="1200" dirty="0"/>
          </a:p>
        </p:txBody>
      </p:sp>
      <p:pic>
        <p:nvPicPr>
          <p:cNvPr id="4098" name="Picture 2"/>
          <p:cNvPicPr>
            <a:picLocks noChangeAspect="1" noChangeArrowheads="1"/>
          </p:cNvPicPr>
          <p:nvPr/>
        </p:nvPicPr>
        <p:blipFill>
          <a:blip r:embed="rId3" cstate="print"/>
          <a:srcRect/>
          <a:stretch>
            <a:fillRect/>
          </a:stretch>
        </p:blipFill>
        <p:spPr bwMode="auto">
          <a:xfrm>
            <a:off x="1752600" y="2514600"/>
            <a:ext cx="5465910" cy="3429000"/>
          </a:xfrm>
          <a:prstGeom prst="rect">
            <a:avLst/>
          </a:prstGeom>
          <a:noFill/>
          <a:ln w="9525">
            <a:noFill/>
            <a:miter lim="800000"/>
            <a:headEnd/>
            <a:tailEnd/>
          </a:ln>
        </p:spPr>
      </p:pic>
    </p:spTree>
    <p:extLst>
      <p:ext uri="{BB962C8B-B14F-4D97-AF65-F5344CB8AC3E}">
        <p14:creationId xmlns="" xmlns:p14="http://schemas.microsoft.com/office/powerpoint/2010/main" val="1703606017"/>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3724</TotalTime>
  <Words>4911</Words>
  <Application>Microsoft Office PowerPoint</Application>
  <PresentationFormat>Προβολή στην οθόνη (4:3)</PresentationFormat>
  <Paragraphs>335</Paragraphs>
  <Slides>20</Slides>
  <Notes>19</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508 Lecture</vt:lpstr>
      <vt:lpstr>Μακροοικονομική</vt:lpstr>
      <vt:lpstr>Σχεδιάγραμμα Κεφαλαίου</vt:lpstr>
      <vt:lpstr>Τα δεδομένα της ανάπτυξης</vt:lpstr>
      <vt:lpstr>Απεικόνιση 10.1 Το ΑΕΠ των ΗΠΑ και το κατά κεφαλή ΑΕΠ των ΗΠΑ από το 1890 (1 από 2)</vt:lpstr>
      <vt:lpstr>Απεικόνιση 10.1 Το ΑΕΠ των ΗΠΑ και το κατά κεφαλή ΑΕΠ των ΗΠΑ από το 1890 (2 από 2)</vt:lpstr>
      <vt:lpstr>10.1 Μέτρηση του βιοτικού επιπέδου</vt:lpstr>
      <vt:lpstr>ΠΛΑΙΣΙΟ ΕΠΙΚΕΝΤΡΩΣΗΣ: Ο υπολογισμός των τιμών ΙΑΔ</vt:lpstr>
      <vt:lpstr>10.2 Η ανάπτυξη στις πλούσιες χώρες μετά το 1950 (1 από 2)</vt:lpstr>
      <vt:lpstr>ΠΛΑΙΣΙΟ ΕΠΙΚΕΝΤΡΩΣΗΣ: Τα χρήματα μπορούν να αγοράσουν την ευτυχία;</vt:lpstr>
      <vt:lpstr>10.2 Η ανάπτυξη στις πλούσιες χώρες μετά το 1950 (2 από 2)</vt:lpstr>
      <vt:lpstr>10.3 Μια ευρύτερη ματιά στο χώρο και στο χρόνο (1 από 5)</vt:lpstr>
      <vt:lpstr>10.3 Μια ευρύτερη ματιά στο χώρο και στο χρόνο (2 από 5)</vt:lpstr>
      <vt:lpstr>10.3 Μια ευρύτερη ματιά στο χώρο και στο χρόνο (3 από 5)</vt:lpstr>
      <vt:lpstr>10.3 Μια ευρύτερη ματιά στο χώρο και στο χρόνο (4 από 5)</vt:lpstr>
      <vt:lpstr>10.3 Μια ευρύτερη ματιά στο χώρο και στο χρόνο (5 από 5)</vt:lpstr>
      <vt:lpstr>10.4 Σκέψεις γύρω από την ανάπτυξη: Αλφαβητάρι (1 από 4)</vt:lpstr>
      <vt:lpstr>10.4 Σκέψεις γύρω από την ανάπτυξη: Αλφαβητάρι (2 από 4)</vt:lpstr>
      <vt:lpstr>10.4 Σκέψεις γύρω από την ανάπτυξη: Αλφαβητάρι  (3 από 4)</vt:lpstr>
      <vt:lpstr>10.4 Σκέψεις γύρω από την ανάπτυξη: Αλφαβητάρι (4 από 4)</vt:lpstr>
      <vt:lpstr>Copyright</vt:lpstr>
    </vt:vector>
  </TitlesOfParts>
  <Company>Pearson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Macroeconomics, Eighth Edition, Chapter 10, The Facts of Growth</dc:title>
  <dc:subject>Economics</dc:subject>
  <dc:creator>Blanchard</dc:creator>
  <cp:keywords>Economics</cp:keywords>
  <cp:lastModifiedBy>VOTIS</cp:lastModifiedBy>
  <cp:revision>4990</cp:revision>
  <dcterms:created xsi:type="dcterms:W3CDTF">2014-07-14T20:04:21Z</dcterms:created>
  <dcterms:modified xsi:type="dcterms:W3CDTF">2022-05-22T15:27:59Z</dcterms:modified>
</cp:coreProperties>
</file>