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2"/>
  </p:notesMasterIdLst>
  <p:sldIdLst>
    <p:sldId id="256" r:id="rId2"/>
    <p:sldId id="299" r:id="rId3"/>
    <p:sldId id="300" r:id="rId4"/>
    <p:sldId id="301" r:id="rId5"/>
    <p:sldId id="302" r:id="rId6"/>
    <p:sldId id="303" r:id="rId7"/>
    <p:sldId id="304" r:id="rId8"/>
    <p:sldId id="305" r:id="rId9"/>
    <p:sldId id="306" r:id="rId10"/>
    <p:sldId id="307" r:id="rId11"/>
    <p:sldId id="308" r:id="rId12"/>
    <p:sldId id="309" r:id="rId13"/>
    <p:sldId id="310" r:id="rId14"/>
    <p:sldId id="311" r:id="rId15"/>
    <p:sldId id="261" r:id="rId16"/>
    <p:sldId id="312" r:id="rId17"/>
    <p:sldId id="260" r:id="rId18"/>
    <p:sldId id="313" r:id="rId19"/>
    <p:sldId id="314" r:id="rId20"/>
    <p:sldId id="315" r:id="rId21"/>
    <p:sldId id="316" r:id="rId22"/>
    <p:sldId id="317" r:id="rId23"/>
    <p:sldId id="318" r:id="rId24"/>
    <p:sldId id="319" r:id="rId25"/>
    <p:sldId id="320" r:id="rId26"/>
    <p:sldId id="257" r:id="rId27"/>
    <p:sldId id="258" r:id="rId28"/>
    <p:sldId id="259" r:id="rId29"/>
    <p:sldId id="262" r:id="rId30"/>
    <p:sldId id="263" r:id="rId31"/>
    <p:sldId id="264" r:id="rId32"/>
    <p:sldId id="265" r:id="rId33"/>
    <p:sldId id="266" r:id="rId34"/>
    <p:sldId id="281" r:id="rId35"/>
    <p:sldId id="267" r:id="rId36"/>
    <p:sldId id="268" r:id="rId37"/>
    <p:sldId id="282" r:id="rId38"/>
    <p:sldId id="269" r:id="rId39"/>
    <p:sldId id="283" r:id="rId40"/>
    <p:sldId id="270" r:id="rId41"/>
    <p:sldId id="271" r:id="rId42"/>
    <p:sldId id="272" r:id="rId43"/>
    <p:sldId id="273" r:id="rId44"/>
    <p:sldId id="284" r:id="rId45"/>
    <p:sldId id="274" r:id="rId46"/>
    <p:sldId id="275" r:id="rId47"/>
    <p:sldId id="276" r:id="rId48"/>
    <p:sldId id="277" r:id="rId49"/>
    <p:sldId id="278" r:id="rId50"/>
    <p:sldId id="279" r:id="rId51"/>
    <p:sldId id="280" r:id="rId52"/>
    <p:sldId id="285" r:id="rId53"/>
    <p:sldId id="286" r:id="rId54"/>
    <p:sldId id="287" r:id="rId55"/>
    <p:sldId id="288" r:id="rId56"/>
    <p:sldId id="335" r:id="rId57"/>
    <p:sldId id="336" r:id="rId58"/>
    <p:sldId id="289" r:id="rId59"/>
    <p:sldId id="290" r:id="rId60"/>
    <p:sldId id="291" r:id="rId61"/>
    <p:sldId id="292" r:id="rId62"/>
    <p:sldId id="293" r:id="rId63"/>
    <p:sldId id="337" r:id="rId64"/>
    <p:sldId id="294" r:id="rId65"/>
    <p:sldId id="338" r:id="rId66"/>
    <p:sldId id="339" r:id="rId67"/>
    <p:sldId id="295" r:id="rId68"/>
    <p:sldId id="296" r:id="rId69"/>
    <p:sldId id="297" r:id="rId70"/>
    <p:sldId id="298" r:id="rId71"/>
    <p:sldId id="340" r:id="rId72"/>
    <p:sldId id="341" r:id="rId73"/>
    <p:sldId id="342" r:id="rId74"/>
    <p:sldId id="343" r:id="rId75"/>
    <p:sldId id="344" r:id="rId76"/>
    <p:sldId id="345" r:id="rId77"/>
    <p:sldId id="346" r:id="rId78"/>
    <p:sldId id="321" r:id="rId79"/>
    <p:sldId id="322" r:id="rId80"/>
    <p:sldId id="323" r:id="rId81"/>
    <p:sldId id="324" r:id="rId82"/>
    <p:sldId id="325" r:id="rId83"/>
    <p:sldId id="326" r:id="rId84"/>
    <p:sldId id="327" r:id="rId85"/>
    <p:sldId id="328" r:id="rId86"/>
    <p:sldId id="329" r:id="rId87"/>
    <p:sldId id="330" r:id="rId88"/>
    <p:sldId id="331" r:id="rId89"/>
    <p:sldId id="332" r:id="rId90"/>
    <p:sldId id="333" r:id="rId91"/>
  </p:sldIdLst>
  <p:sldSz cx="9144000" cy="6858000" type="screen4x3"/>
  <p:notesSz cx="6858000" cy="9144000"/>
  <p:defaultTextStyle>
    <a:defPPr>
      <a:defRPr lang="el-G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5" d="100"/>
          <a:sy n="105" d="100"/>
        </p:scale>
        <p:origin x="179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theme" Target="theme/theme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notesMaster" Target="notesMasters/notesMaster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992FAF5-E688-4CF8-B784-DE7EE639C5EB}" type="datetimeFigureOut">
              <a:rPr lang="el-GR" smtClean="0"/>
              <a:pPr/>
              <a:t>5/4/2022</a:t>
            </a:fld>
            <a:endParaRPr lang="el-G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73E6BED-6209-4AE8-93AA-3534CC7565DF}"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ChangeArrowheads="1"/>
          </p:cNvSpPr>
          <p:nvPr/>
        </p:nvSpPr>
        <p:spPr bwMode="auto">
          <a:xfrm>
            <a:off x="3884122" y="0"/>
            <a:ext cx="2973878" cy="456653"/>
          </a:xfrm>
          <a:prstGeom prst="rect">
            <a:avLst/>
          </a:prstGeom>
          <a:noFill/>
          <a:ln w="12700">
            <a:noFill/>
            <a:miter lim="800000"/>
            <a:headEnd/>
            <a:tailEnd/>
          </a:ln>
        </p:spPr>
        <p:txBody>
          <a:bodyPr wrap="none" lIns="89934" tIns="44967" rIns="89934" bIns="44967" anchor="ctr"/>
          <a:lstStyle/>
          <a:p>
            <a:endParaRPr lang="tr-TR"/>
          </a:p>
        </p:txBody>
      </p:sp>
      <p:sp>
        <p:nvSpPr>
          <p:cNvPr id="49155" name="Rectangle 3"/>
          <p:cNvSpPr>
            <a:spLocks noChangeArrowheads="1"/>
          </p:cNvSpPr>
          <p:nvPr/>
        </p:nvSpPr>
        <p:spPr bwMode="auto">
          <a:xfrm>
            <a:off x="3884122" y="8685783"/>
            <a:ext cx="2973878" cy="458217"/>
          </a:xfrm>
          <a:prstGeom prst="rect">
            <a:avLst/>
          </a:prstGeom>
          <a:noFill/>
          <a:ln w="12700">
            <a:noFill/>
            <a:miter lim="800000"/>
            <a:headEnd/>
            <a:tailEnd/>
          </a:ln>
        </p:spPr>
        <p:txBody>
          <a:bodyPr lIns="19045" tIns="0" rIns="19045" bIns="0" anchor="b"/>
          <a:lstStyle/>
          <a:p>
            <a:pPr algn="r" defTabSz="954153"/>
            <a:r>
              <a:rPr lang="en-US" sz="1000" i="1" dirty="0"/>
              <a:t>1</a:t>
            </a:r>
          </a:p>
        </p:txBody>
      </p:sp>
      <p:sp>
        <p:nvSpPr>
          <p:cNvPr id="49156" name="Rectangle 4"/>
          <p:cNvSpPr>
            <a:spLocks noChangeArrowheads="1"/>
          </p:cNvSpPr>
          <p:nvPr/>
        </p:nvSpPr>
        <p:spPr bwMode="auto">
          <a:xfrm>
            <a:off x="1" y="8685783"/>
            <a:ext cx="2972320" cy="458217"/>
          </a:xfrm>
          <a:prstGeom prst="rect">
            <a:avLst/>
          </a:prstGeom>
          <a:noFill/>
          <a:ln w="12700">
            <a:noFill/>
            <a:miter lim="800000"/>
            <a:headEnd/>
            <a:tailEnd/>
          </a:ln>
        </p:spPr>
        <p:txBody>
          <a:bodyPr wrap="none" lIns="89934" tIns="44967" rIns="89934" bIns="44967" anchor="ctr"/>
          <a:lstStyle/>
          <a:p>
            <a:endParaRPr lang="tr-TR"/>
          </a:p>
        </p:txBody>
      </p:sp>
      <p:sp>
        <p:nvSpPr>
          <p:cNvPr id="49157" name="Rectangle 5"/>
          <p:cNvSpPr>
            <a:spLocks noChangeArrowheads="1"/>
          </p:cNvSpPr>
          <p:nvPr/>
        </p:nvSpPr>
        <p:spPr bwMode="auto">
          <a:xfrm>
            <a:off x="1" y="0"/>
            <a:ext cx="2972320" cy="456653"/>
          </a:xfrm>
          <a:prstGeom prst="rect">
            <a:avLst/>
          </a:prstGeom>
          <a:noFill/>
          <a:ln w="12700">
            <a:noFill/>
            <a:miter lim="800000"/>
            <a:headEnd/>
            <a:tailEnd/>
          </a:ln>
        </p:spPr>
        <p:txBody>
          <a:bodyPr wrap="none" lIns="89934" tIns="44967" rIns="89934" bIns="44967" anchor="ctr"/>
          <a:lstStyle/>
          <a:p>
            <a:endParaRPr lang="tr-TR"/>
          </a:p>
        </p:txBody>
      </p:sp>
      <p:sp>
        <p:nvSpPr>
          <p:cNvPr id="49158" name="Rectangle 6"/>
          <p:cNvSpPr>
            <a:spLocks noGrp="1" noRot="1" noChangeAspect="1" noChangeArrowheads="1" noTextEdit="1"/>
          </p:cNvSpPr>
          <p:nvPr>
            <p:ph type="sldImg"/>
          </p:nvPr>
        </p:nvSpPr>
        <p:spPr>
          <a:ln cap="flat"/>
        </p:spPr>
      </p:sp>
      <p:sp>
        <p:nvSpPr>
          <p:cNvPr id="49159" name="Rectangle 7"/>
          <p:cNvSpPr>
            <a:spLocks noGrp="1" noChangeArrowheads="1"/>
          </p:cNvSpPr>
          <p:nvPr>
            <p:ph type="body" idx="1"/>
          </p:nvPr>
        </p:nvSpPr>
        <p:spPr>
          <a:noFill/>
          <a:ln w="9525"/>
        </p:spPr>
        <p:txBody>
          <a:bodyPr/>
          <a:lstStyle/>
          <a:p>
            <a:endParaRPr lang="tr-T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4294967295"/>
          </p:nvPr>
        </p:nvSpPr>
        <p:spPr bwMode="auto">
          <a:xfrm>
            <a:off x="3884122" y="8685783"/>
            <a:ext cx="2972320" cy="456653"/>
          </a:xfrm>
          <a:prstGeom prst="rect">
            <a:avLst/>
          </a:prstGeom>
          <a:noFill/>
          <a:ln>
            <a:miter lim="800000"/>
            <a:headEnd/>
            <a:tailEnd/>
          </a:ln>
        </p:spPr>
        <p:txBody>
          <a:bodyPr lIns="91434" tIns="45716" rIns="91434" bIns="45716"/>
          <a:lstStyle/>
          <a:p>
            <a:r>
              <a:rPr lang="en-US"/>
              <a:t>1.</a:t>
            </a:r>
            <a:fld id="{8023154B-BE1D-4765-AC84-3F67BC4A35D5}" type="slidenum">
              <a:rPr lang="en-US"/>
              <a:pPr/>
              <a:t>4</a:t>
            </a:fld>
            <a:endParaRPr lang="en-US"/>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w="9525"/>
        </p:spPr>
        <p:txBody>
          <a:bodyPr/>
          <a:lstStyle/>
          <a:p>
            <a:endParaRPr lang="tr-T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4294967295"/>
          </p:nvPr>
        </p:nvSpPr>
        <p:spPr bwMode="auto">
          <a:xfrm>
            <a:off x="3884122" y="8685783"/>
            <a:ext cx="2972320" cy="456653"/>
          </a:xfrm>
          <a:prstGeom prst="rect">
            <a:avLst/>
          </a:prstGeom>
          <a:noFill/>
          <a:ln>
            <a:miter lim="800000"/>
            <a:headEnd/>
            <a:tailEnd/>
          </a:ln>
        </p:spPr>
        <p:txBody>
          <a:bodyPr lIns="91434" tIns="45716" rIns="91434" bIns="45716"/>
          <a:lstStyle/>
          <a:p>
            <a:r>
              <a:rPr lang="en-US"/>
              <a:t>1.</a:t>
            </a:r>
            <a:fld id="{5580BD16-8DE3-4441-AB59-6A2DBF7123F5}" type="slidenum">
              <a:rPr lang="en-US"/>
              <a:pPr/>
              <a:t>5</a:t>
            </a:fld>
            <a:endParaRPr lang="en-US"/>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w="9525"/>
        </p:spPr>
        <p:txBody>
          <a:bodyPr/>
          <a:lstStyle/>
          <a:p>
            <a:endParaRPr lang="tr-T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ChangeArrowheads="1"/>
          </p:cNvSpPr>
          <p:nvPr/>
        </p:nvSpPr>
        <p:spPr bwMode="auto">
          <a:xfrm>
            <a:off x="3884122" y="0"/>
            <a:ext cx="2973878" cy="456653"/>
          </a:xfrm>
          <a:prstGeom prst="rect">
            <a:avLst/>
          </a:prstGeom>
          <a:noFill/>
          <a:ln w="12700">
            <a:noFill/>
            <a:miter lim="800000"/>
            <a:headEnd/>
            <a:tailEnd/>
          </a:ln>
        </p:spPr>
        <p:txBody>
          <a:bodyPr wrap="none" lIns="89934" tIns="44967" rIns="89934" bIns="44967" anchor="ctr"/>
          <a:lstStyle/>
          <a:p>
            <a:endParaRPr lang="tr-TR"/>
          </a:p>
        </p:txBody>
      </p:sp>
      <p:sp>
        <p:nvSpPr>
          <p:cNvPr id="52227" name="Rectangle 3"/>
          <p:cNvSpPr>
            <a:spLocks noChangeArrowheads="1"/>
          </p:cNvSpPr>
          <p:nvPr/>
        </p:nvSpPr>
        <p:spPr bwMode="auto">
          <a:xfrm>
            <a:off x="3884122" y="8685783"/>
            <a:ext cx="2973878" cy="458217"/>
          </a:xfrm>
          <a:prstGeom prst="rect">
            <a:avLst/>
          </a:prstGeom>
          <a:noFill/>
          <a:ln w="12700">
            <a:noFill/>
            <a:miter lim="800000"/>
            <a:headEnd/>
            <a:tailEnd/>
          </a:ln>
        </p:spPr>
        <p:txBody>
          <a:bodyPr lIns="19045" tIns="0" rIns="19045" bIns="0" anchor="b"/>
          <a:lstStyle/>
          <a:p>
            <a:pPr algn="r" defTabSz="954153"/>
            <a:r>
              <a:rPr lang="en-US" sz="1000" i="1" dirty="0"/>
              <a:t>7</a:t>
            </a:r>
          </a:p>
        </p:txBody>
      </p:sp>
      <p:sp>
        <p:nvSpPr>
          <p:cNvPr id="52228" name="Rectangle 4"/>
          <p:cNvSpPr>
            <a:spLocks noChangeArrowheads="1"/>
          </p:cNvSpPr>
          <p:nvPr/>
        </p:nvSpPr>
        <p:spPr bwMode="auto">
          <a:xfrm>
            <a:off x="1" y="8685783"/>
            <a:ext cx="2972320" cy="458217"/>
          </a:xfrm>
          <a:prstGeom prst="rect">
            <a:avLst/>
          </a:prstGeom>
          <a:noFill/>
          <a:ln w="12700">
            <a:noFill/>
            <a:miter lim="800000"/>
            <a:headEnd/>
            <a:tailEnd/>
          </a:ln>
        </p:spPr>
        <p:txBody>
          <a:bodyPr wrap="none" lIns="89934" tIns="44967" rIns="89934" bIns="44967" anchor="ctr"/>
          <a:lstStyle/>
          <a:p>
            <a:endParaRPr lang="tr-TR"/>
          </a:p>
        </p:txBody>
      </p:sp>
      <p:sp>
        <p:nvSpPr>
          <p:cNvPr id="52229" name="Rectangle 5"/>
          <p:cNvSpPr>
            <a:spLocks noChangeArrowheads="1"/>
          </p:cNvSpPr>
          <p:nvPr/>
        </p:nvSpPr>
        <p:spPr bwMode="auto">
          <a:xfrm>
            <a:off x="1" y="0"/>
            <a:ext cx="2972320" cy="456653"/>
          </a:xfrm>
          <a:prstGeom prst="rect">
            <a:avLst/>
          </a:prstGeom>
          <a:noFill/>
          <a:ln w="12700">
            <a:noFill/>
            <a:miter lim="800000"/>
            <a:headEnd/>
            <a:tailEnd/>
          </a:ln>
        </p:spPr>
        <p:txBody>
          <a:bodyPr wrap="none" lIns="89934" tIns="44967" rIns="89934" bIns="44967" anchor="ctr"/>
          <a:lstStyle/>
          <a:p>
            <a:endParaRPr lang="tr-TR"/>
          </a:p>
        </p:txBody>
      </p:sp>
      <p:sp>
        <p:nvSpPr>
          <p:cNvPr id="52230" name="Rectangle 6"/>
          <p:cNvSpPr>
            <a:spLocks noGrp="1" noRot="1" noChangeAspect="1" noChangeArrowheads="1" noTextEdit="1"/>
          </p:cNvSpPr>
          <p:nvPr>
            <p:ph type="sldImg"/>
          </p:nvPr>
        </p:nvSpPr>
        <p:spPr>
          <a:ln cap="flat"/>
        </p:spPr>
      </p:sp>
      <p:sp>
        <p:nvSpPr>
          <p:cNvPr id="52231" name="Rectangle 7"/>
          <p:cNvSpPr>
            <a:spLocks noGrp="1" noChangeArrowheads="1"/>
          </p:cNvSpPr>
          <p:nvPr>
            <p:ph type="body" idx="1"/>
          </p:nvPr>
        </p:nvSpPr>
        <p:spPr>
          <a:noFill/>
          <a:ln w="9525"/>
        </p:spPr>
        <p:txBody>
          <a:bodyPr/>
          <a:lstStyle/>
          <a:p>
            <a:endParaRPr lang="tr-T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4294967295"/>
          </p:nvPr>
        </p:nvSpPr>
        <p:spPr bwMode="auto">
          <a:xfrm>
            <a:off x="3884122" y="8685783"/>
            <a:ext cx="2972320" cy="456653"/>
          </a:xfrm>
          <a:prstGeom prst="rect">
            <a:avLst/>
          </a:prstGeom>
          <a:noFill/>
          <a:ln>
            <a:miter lim="800000"/>
            <a:headEnd/>
            <a:tailEnd/>
          </a:ln>
        </p:spPr>
        <p:txBody>
          <a:bodyPr lIns="91434" tIns="45716" rIns="91434" bIns="45716"/>
          <a:lstStyle/>
          <a:p>
            <a:r>
              <a:rPr lang="en-US"/>
              <a:t>1.</a:t>
            </a:r>
            <a:fld id="{1CFB1924-7059-4B7E-8332-0AD9DA2A4BE1}" type="slidenum">
              <a:rPr lang="en-US"/>
              <a:pPr/>
              <a:t>12</a:t>
            </a:fld>
            <a:endParaRPr lang="en-US"/>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xfrm>
            <a:off x="685800" y="4342892"/>
            <a:ext cx="5486400" cy="4114565"/>
          </a:xfrm>
          <a:noFill/>
          <a:ln w="9525"/>
        </p:spPr>
        <p:txBody>
          <a:bodyPr/>
          <a:lstStyle/>
          <a:p>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l-GR"/>
          </a:p>
        </p:txBody>
      </p:sp>
      <p:sp>
        <p:nvSpPr>
          <p:cNvPr id="4" name="Date Placeholder 3"/>
          <p:cNvSpPr>
            <a:spLocks noGrp="1"/>
          </p:cNvSpPr>
          <p:nvPr>
            <p:ph type="dt" sz="half" idx="10"/>
          </p:nvPr>
        </p:nvSpPr>
        <p:spPr/>
        <p:txBody>
          <a:bodyPr/>
          <a:lstStyle>
            <a:lvl1pPr>
              <a:defRPr/>
            </a:lvl1pPr>
          </a:lstStyle>
          <a:p>
            <a:pPr>
              <a:defRPr/>
            </a:pPr>
            <a:fld id="{C4C4B5D3-C94F-4028-8B4F-793EDF2C1865}" type="datetimeFigureOut">
              <a:rPr lang="el-GR"/>
              <a:pPr>
                <a:defRPr/>
              </a:pPr>
              <a:t>5/4/2022</a:t>
            </a:fld>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A51BE99C-937A-4C31-9820-0C650779D55B}" type="slidenum">
              <a:rPr lang="el-GR"/>
              <a:pPr>
                <a:defRPr/>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lvl1pPr>
              <a:defRPr/>
            </a:lvl1pPr>
          </a:lstStyle>
          <a:p>
            <a:pPr>
              <a:defRPr/>
            </a:pPr>
            <a:fld id="{E48992A5-8DD2-4D6C-A1D7-13442C0012A0}" type="datetimeFigureOut">
              <a:rPr lang="el-GR"/>
              <a:pPr>
                <a:defRPr/>
              </a:pPr>
              <a:t>5/4/2022</a:t>
            </a:fld>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ECDB72C7-E67D-41FC-8577-96C276604A8E}" type="slidenum">
              <a:rPr lang="el-GR"/>
              <a:pPr>
                <a:defRPr/>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lvl1pPr>
              <a:defRPr/>
            </a:lvl1pPr>
          </a:lstStyle>
          <a:p>
            <a:pPr>
              <a:defRPr/>
            </a:pPr>
            <a:fld id="{A8051F2F-3D5A-4695-9C04-12D210E74213}" type="datetimeFigureOut">
              <a:rPr lang="el-GR"/>
              <a:pPr>
                <a:defRPr/>
              </a:pPr>
              <a:t>5/4/2022</a:t>
            </a:fld>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B7B70744-F7FC-4A53-A891-A86B8A22C9E2}" type="slidenum">
              <a:rPr lang="el-GR"/>
              <a:pPr>
                <a:defRPr/>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lvl1pPr>
              <a:defRPr/>
            </a:lvl1pPr>
          </a:lstStyle>
          <a:p>
            <a:pPr>
              <a:defRPr/>
            </a:pPr>
            <a:fld id="{35397CFE-0196-4815-99E6-FCED7C38921F}" type="datetimeFigureOut">
              <a:rPr lang="el-GR"/>
              <a:pPr>
                <a:defRPr/>
              </a:pPr>
              <a:t>5/4/2022</a:t>
            </a:fld>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08A9BDD6-F93E-442A-8E8A-304081BA5472}" type="slidenum">
              <a:rPr lang="el-GR"/>
              <a:pPr>
                <a:defRPr/>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8D9BF5DA-AF2A-43DC-8910-59B96D98A665}" type="datetimeFigureOut">
              <a:rPr lang="el-GR"/>
              <a:pPr>
                <a:defRPr/>
              </a:pPr>
              <a:t>5/4/2022</a:t>
            </a:fld>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F2D3DB6D-B503-4BED-8AD5-2F2EA6F35CC3}" type="slidenum">
              <a:rPr lang="el-GR"/>
              <a:pPr>
                <a:defRPr/>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Date Placeholder 3"/>
          <p:cNvSpPr>
            <a:spLocks noGrp="1"/>
          </p:cNvSpPr>
          <p:nvPr>
            <p:ph type="dt" sz="half" idx="10"/>
          </p:nvPr>
        </p:nvSpPr>
        <p:spPr/>
        <p:txBody>
          <a:bodyPr/>
          <a:lstStyle>
            <a:lvl1pPr>
              <a:defRPr/>
            </a:lvl1pPr>
          </a:lstStyle>
          <a:p>
            <a:pPr>
              <a:defRPr/>
            </a:pPr>
            <a:fld id="{5DD34E12-AFAE-4823-876F-19E8B45DC3CA}" type="datetimeFigureOut">
              <a:rPr lang="el-GR"/>
              <a:pPr>
                <a:defRPr/>
              </a:pPr>
              <a:t>5/4/2022</a:t>
            </a:fld>
            <a:endParaRPr lang="el-GR"/>
          </a:p>
        </p:txBody>
      </p:sp>
      <p:sp>
        <p:nvSpPr>
          <p:cNvPr id="6" name="Footer Placeholder 4"/>
          <p:cNvSpPr>
            <a:spLocks noGrp="1"/>
          </p:cNvSpPr>
          <p:nvPr>
            <p:ph type="ftr" sz="quarter" idx="11"/>
          </p:nvPr>
        </p:nvSpPr>
        <p:spPr/>
        <p:txBody>
          <a:bodyPr/>
          <a:lstStyle>
            <a:lvl1pPr>
              <a:defRPr/>
            </a:lvl1pPr>
          </a:lstStyle>
          <a:p>
            <a:pPr>
              <a:defRPr/>
            </a:pPr>
            <a:endParaRPr lang="el-GR"/>
          </a:p>
        </p:txBody>
      </p:sp>
      <p:sp>
        <p:nvSpPr>
          <p:cNvPr id="7" name="Slide Number Placeholder 5"/>
          <p:cNvSpPr>
            <a:spLocks noGrp="1"/>
          </p:cNvSpPr>
          <p:nvPr>
            <p:ph type="sldNum" sz="quarter" idx="12"/>
          </p:nvPr>
        </p:nvSpPr>
        <p:spPr/>
        <p:txBody>
          <a:bodyPr/>
          <a:lstStyle>
            <a:lvl1pPr>
              <a:defRPr/>
            </a:lvl1pPr>
          </a:lstStyle>
          <a:p>
            <a:pPr>
              <a:defRPr/>
            </a:pPr>
            <a:fld id="{4C14BA50-312D-4E88-906A-4644DA8AE040}" type="slidenum">
              <a:rPr lang="el-GR"/>
              <a:pPr>
                <a:defRPr/>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Date Placeholder 3"/>
          <p:cNvSpPr>
            <a:spLocks noGrp="1"/>
          </p:cNvSpPr>
          <p:nvPr>
            <p:ph type="dt" sz="half" idx="10"/>
          </p:nvPr>
        </p:nvSpPr>
        <p:spPr/>
        <p:txBody>
          <a:bodyPr/>
          <a:lstStyle>
            <a:lvl1pPr>
              <a:defRPr/>
            </a:lvl1pPr>
          </a:lstStyle>
          <a:p>
            <a:pPr>
              <a:defRPr/>
            </a:pPr>
            <a:fld id="{29327822-377D-4C75-B78D-0D23C40DD4FB}" type="datetimeFigureOut">
              <a:rPr lang="el-GR"/>
              <a:pPr>
                <a:defRPr/>
              </a:pPr>
              <a:t>5/4/2022</a:t>
            </a:fld>
            <a:endParaRPr lang="el-GR"/>
          </a:p>
        </p:txBody>
      </p:sp>
      <p:sp>
        <p:nvSpPr>
          <p:cNvPr id="8" name="Footer Placeholder 4"/>
          <p:cNvSpPr>
            <a:spLocks noGrp="1"/>
          </p:cNvSpPr>
          <p:nvPr>
            <p:ph type="ftr" sz="quarter" idx="11"/>
          </p:nvPr>
        </p:nvSpPr>
        <p:spPr/>
        <p:txBody>
          <a:bodyPr/>
          <a:lstStyle>
            <a:lvl1pPr>
              <a:defRPr/>
            </a:lvl1pPr>
          </a:lstStyle>
          <a:p>
            <a:pPr>
              <a:defRPr/>
            </a:pPr>
            <a:endParaRPr lang="el-GR"/>
          </a:p>
        </p:txBody>
      </p:sp>
      <p:sp>
        <p:nvSpPr>
          <p:cNvPr id="9" name="Slide Number Placeholder 5"/>
          <p:cNvSpPr>
            <a:spLocks noGrp="1"/>
          </p:cNvSpPr>
          <p:nvPr>
            <p:ph type="sldNum" sz="quarter" idx="12"/>
          </p:nvPr>
        </p:nvSpPr>
        <p:spPr/>
        <p:txBody>
          <a:bodyPr/>
          <a:lstStyle>
            <a:lvl1pPr>
              <a:defRPr/>
            </a:lvl1pPr>
          </a:lstStyle>
          <a:p>
            <a:pPr>
              <a:defRPr/>
            </a:pPr>
            <a:fld id="{9BB74821-9EA5-4D52-9023-A91E5D6F518B}" type="slidenum">
              <a:rPr lang="el-GR"/>
              <a:pPr>
                <a:defRPr/>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Date Placeholder 3"/>
          <p:cNvSpPr>
            <a:spLocks noGrp="1"/>
          </p:cNvSpPr>
          <p:nvPr>
            <p:ph type="dt" sz="half" idx="10"/>
          </p:nvPr>
        </p:nvSpPr>
        <p:spPr/>
        <p:txBody>
          <a:bodyPr/>
          <a:lstStyle>
            <a:lvl1pPr>
              <a:defRPr/>
            </a:lvl1pPr>
          </a:lstStyle>
          <a:p>
            <a:pPr>
              <a:defRPr/>
            </a:pPr>
            <a:fld id="{82300B80-389A-41B5-9AE2-771FB01E7E2E}" type="datetimeFigureOut">
              <a:rPr lang="el-GR"/>
              <a:pPr>
                <a:defRPr/>
              </a:pPr>
              <a:t>5/4/2022</a:t>
            </a:fld>
            <a:endParaRPr lang="el-GR"/>
          </a:p>
        </p:txBody>
      </p:sp>
      <p:sp>
        <p:nvSpPr>
          <p:cNvPr id="4" name="Footer Placeholder 4"/>
          <p:cNvSpPr>
            <a:spLocks noGrp="1"/>
          </p:cNvSpPr>
          <p:nvPr>
            <p:ph type="ftr" sz="quarter" idx="11"/>
          </p:nvPr>
        </p:nvSpPr>
        <p:spPr/>
        <p:txBody>
          <a:bodyPr/>
          <a:lstStyle>
            <a:lvl1pPr>
              <a:defRPr/>
            </a:lvl1pPr>
          </a:lstStyle>
          <a:p>
            <a:pPr>
              <a:defRPr/>
            </a:pPr>
            <a:endParaRPr lang="el-GR"/>
          </a:p>
        </p:txBody>
      </p:sp>
      <p:sp>
        <p:nvSpPr>
          <p:cNvPr id="5" name="Slide Number Placeholder 5"/>
          <p:cNvSpPr>
            <a:spLocks noGrp="1"/>
          </p:cNvSpPr>
          <p:nvPr>
            <p:ph type="sldNum" sz="quarter" idx="12"/>
          </p:nvPr>
        </p:nvSpPr>
        <p:spPr/>
        <p:txBody>
          <a:bodyPr/>
          <a:lstStyle>
            <a:lvl1pPr>
              <a:defRPr/>
            </a:lvl1pPr>
          </a:lstStyle>
          <a:p>
            <a:pPr>
              <a:defRPr/>
            </a:pPr>
            <a:fld id="{FD62E382-392F-4721-872A-7EEBEDB6CD25}" type="slidenum">
              <a:rPr lang="el-GR"/>
              <a:pPr>
                <a:defRPr/>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D380145-E38D-49B9-A001-CC3DBDA432EF}" type="datetimeFigureOut">
              <a:rPr lang="el-GR"/>
              <a:pPr>
                <a:defRPr/>
              </a:pPr>
              <a:t>5/4/2022</a:t>
            </a:fld>
            <a:endParaRPr lang="el-GR"/>
          </a:p>
        </p:txBody>
      </p:sp>
      <p:sp>
        <p:nvSpPr>
          <p:cNvPr id="3" name="Footer Placeholder 4"/>
          <p:cNvSpPr>
            <a:spLocks noGrp="1"/>
          </p:cNvSpPr>
          <p:nvPr>
            <p:ph type="ftr" sz="quarter" idx="11"/>
          </p:nvPr>
        </p:nvSpPr>
        <p:spPr/>
        <p:txBody>
          <a:bodyPr/>
          <a:lstStyle>
            <a:lvl1pPr>
              <a:defRPr/>
            </a:lvl1pPr>
          </a:lstStyle>
          <a:p>
            <a:pPr>
              <a:defRPr/>
            </a:pPr>
            <a:endParaRPr lang="el-GR"/>
          </a:p>
        </p:txBody>
      </p:sp>
      <p:sp>
        <p:nvSpPr>
          <p:cNvPr id="4" name="Slide Number Placeholder 5"/>
          <p:cNvSpPr>
            <a:spLocks noGrp="1"/>
          </p:cNvSpPr>
          <p:nvPr>
            <p:ph type="sldNum" sz="quarter" idx="12"/>
          </p:nvPr>
        </p:nvSpPr>
        <p:spPr/>
        <p:txBody>
          <a:bodyPr/>
          <a:lstStyle>
            <a:lvl1pPr>
              <a:defRPr/>
            </a:lvl1pPr>
          </a:lstStyle>
          <a:p>
            <a:pPr>
              <a:defRPr/>
            </a:pPr>
            <a:fld id="{E369667E-28E3-4501-B60B-4DA9A5552496}" type="slidenum">
              <a:rPr lang="el-GR"/>
              <a:pPr>
                <a:defRPr/>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F003417-A687-4510-9164-E83B8EABD772}" type="datetimeFigureOut">
              <a:rPr lang="el-GR"/>
              <a:pPr>
                <a:defRPr/>
              </a:pPr>
              <a:t>5/4/2022</a:t>
            </a:fld>
            <a:endParaRPr lang="el-GR"/>
          </a:p>
        </p:txBody>
      </p:sp>
      <p:sp>
        <p:nvSpPr>
          <p:cNvPr id="6" name="Footer Placeholder 4"/>
          <p:cNvSpPr>
            <a:spLocks noGrp="1"/>
          </p:cNvSpPr>
          <p:nvPr>
            <p:ph type="ftr" sz="quarter" idx="11"/>
          </p:nvPr>
        </p:nvSpPr>
        <p:spPr/>
        <p:txBody>
          <a:bodyPr/>
          <a:lstStyle>
            <a:lvl1pPr>
              <a:defRPr/>
            </a:lvl1pPr>
          </a:lstStyle>
          <a:p>
            <a:pPr>
              <a:defRPr/>
            </a:pPr>
            <a:endParaRPr lang="el-GR"/>
          </a:p>
        </p:txBody>
      </p:sp>
      <p:sp>
        <p:nvSpPr>
          <p:cNvPr id="7" name="Slide Number Placeholder 5"/>
          <p:cNvSpPr>
            <a:spLocks noGrp="1"/>
          </p:cNvSpPr>
          <p:nvPr>
            <p:ph type="sldNum" sz="quarter" idx="12"/>
          </p:nvPr>
        </p:nvSpPr>
        <p:spPr/>
        <p:txBody>
          <a:bodyPr/>
          <a:lstStyle>
            <a:lvl1pPr>
              <a:defRPr/>
            </a:lvl1pPr>
          </a:lstStyle>
          <a:p>
            <a:pPr>
              <a:defRPr/>
            </a:pPr>
            <a:fld id="{93C76DEC-C699-4856-AE86-78CEADF7E3BA}" type="slidenum">
              <a:rPr lang="el-GR"/>
              <a:pPr>
                <a:defRPr/>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l-GR"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D124564-EE1B-4D47-8C9B-097C415770E9}" type="datetimeFigureOut">
              <a:rPr lang="el-GR"/>
              <a:pPr>
                <a:defRPr/>
              </a:pPr>
              <a:t>5/4/2022</a:t>
            </a:fld>
            <a:endParaRPr lang="el-GR"/>
          </a:p>
        </p:txBody>
      </p:sp>
      <p:sp>
        <p:nvSpPr>
          <p:cNvPr id="6" name="Footer Placeholder 4"/>
          <p:cNvSpPr>
            <a:spLocks noGrp="1"/>
          </p:cNvSpPr>
          <p:nvPr>
            <p:ph type="ftr" sz="quarter" idx="11"/>
          </p:nvPr>
        </p:nvSpPr>
        <p:spPr/>
        <p:txBody>
          <a:bodyPr/>
          <a:lstStyle>
            <a:lvl1pPr>
              <a:defRPr/>
            </a:lvl1pPr>
          </a:lstStyle>
          <a:p>
            <a:pPr>
              <a:defRPr/>
            </a:pPr>
            <a:endParaRPr lang="el-GR"/>
          </a:p>
        </p:txBody>
      </p:sp>
      <p:sp>
        <p:nvSpPr>
          <p:cNvPr id="7" name="Slide Number Placeholder 5"/>
          <p:cNvSpPr>
            <a:spLocks noGrp="1"/>
          </p:cNvSpPr>
          <p:nvPr>
            <p:ph type="sldNum" sz="quarter" idx="12"/>
          </p:nvPr>
        </p:nvSpPr>
        <p:spPr/>
        <p:txBody>
          <a:bodyPr/>
          <a:lstStyle>
            <a:lvl1pPr>
              <a:defRPr/>
            </a:lvl1pPr>
          </a:lstStyle>
          <a:p>
            <a:pPr>
              <a:defRPr/>
            </a:pPr>
            <a:fld id="{4EBF904B-18CB-4C88-8CC9-EFA7DEAFF321}" type="slidenum">
              <a:rPr lang="el-GR"/>
              <a:pPr>
                <a:defRPr/>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l-G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528C002B-A6F6-4445-90A9-9B0F25987916}" type="datetimeFigureOut">
              <a:rPr lang="el-GR"/>
              <a:pPr>
                <a:defRPr/>
              </a:pPr>
              <a:t>5/4/2022</a:t>
            </a:fld>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30224191-4CCB-44ED-A0AF-61978C245AA5}" type="slidenum">
              <a:rPr lang="el-GR"/>
              <a:pPr>
                <a:defRPr/>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5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5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6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6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7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p:txBody>
          <a:bodyPr/>
          <a:lstStyle/>
          <a:p>
            <a:r>
              <a:rPr lang="el-GR" dirty="0"/>
              <a:t>ΧΡΗΜΑΤΟΔΟΤΙΚΗ ΔΙΟΙΚΗΣΗ</a:t>
            </a:r>
            <a:br>
              <a:rPr lang="el-GR" dirty="0"/>
            </a:br>
            <a:endParaRPr lang="el-GR" dirty="0"/>
          </a:p>
        </p:txBody>
      </p:sp>
      <p:sp>
        <p:nvSpPr>
          <p:cNvPr id="4" name="Rectangle 2"/>
          <p:cNvSpPr txBox="1">
            <a:spLocks noChangeArrowheads="1"/>
          </p:cNvSpPr>
          <p:nvPr/>
        </p:nvSpPr>
        <p:spPr bwMode="auto">
          <a:xfrm>
            <a:off x="827584" y="1484784"/>
            <a:ext cx="7488832" cy="3024336"/>
          </a:xfrm>
          <a:prstGeom prst="rect">
            <a:avLst/>
          </a:prstGeom>
          <a:solidFill>
            <a:schemeClr val="accent1"/>
          </a:solidFill>
          <a:ln w="50800">
            <a:solidFill>
              <a:schemeClr val="accent2"/>
            </a:solidFill>
            <a:miter lim="800000"/>
            <a:headEnd/>
            <a:tailEnd/>
          </a:ln>
        </p:spPr>
        <p:txBody>
          <a:bodyPr vert="horz" wrap="none" lIns="91440" tIns="45720" rIns="91440" bIns="45720" numCol="1" anchor="ctr" anchorCtr="0" compatLnSpc="1">
            <a:prstTxWarp prst="textNoShape">
              <a:avLst/>
            </a:prstTxWarp>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4000" b="0" i="0" u="none" strike="noStrike" kern="1200" cap="none" spc="0" normalizeH="0" baseline="0" noProof="0" dirty="0">
                <a:ln>
                  <a:noFill/>
                </a:ln>
                <a:solidFill>
                  <a:schemeClr val="bg1"/>
                </a:solidFill>
                <a:effectLst/>
                <a:uLnTx/>
                <a:uFillTx/>
                <a:latin typeface="Times New Roman" pitchFamily="18" charset="0"/>
                <a:ea typeface="+mn-ea"/>
                <a:cs typeface="+mn-cs"/>
              </a:rPr>
              <a:t>Αγορές Χρήματος και Κεφαλαίων</a:t>
            </a:r>
            <a:br>
              <a:rPr kumimoji="0" lang="en-US" sz="4000" b="0" i="0" u="none" strike="noStrike" kern="1200" cap="none" spc="0" normalizeH="0" baseline="0" noProof="0" dirty="0">
                <a:ln>
                  <a:noFill/>
                </a:ln>
                <a:solidFill>
                  <a:schemeClr val="bg1"/>
                </a:solidFill>
                <a:effectLst/>
                <a:uLnTx/>
                <a:uFillTx/>
                <a:latin typeface="Times New Roman" pitchFamily="18" charset="0"/>
                <a:ea typeface="+mn-ea"/>
                <a:cs typeface="+mn-cs"/>
              </a:rPr>
            </a:br>
            <a:br>
              <a:rPr kumimoji="0" lang="el-GR" sz="2400" b="0" i="0" u="none" strike="noStrike" kern="1200" cap="none" spc="0" normalizeH="0" baseline="0" noProof="0" dirty="0">
                <a:ln>
                  <a:noFill/>
                </a:ln>
                <a:solidFill>
                  <a:schemeClr val="bg1"/>
                </a:solidFill>
                <a:effectLst/>
                <a:uLnTx/>
                <a:uFillTx/>
                <a:latin typeface="Times New Roman" pitchFamily="18" charset="0"/>
                <a:ea typeface="+mn-ea"/>
                <a:cs typeface="+mn-cs"/>
              </a:rPr>
            </a:br>
            <a:r>
              <a:rPr kumimoji="0" lang="el-GR" sz="2400" b="0" i="0" u="none" strike="noStrike" kern="1200" cap="none" spc="0" normalizeH="0" baseline="0" noProof="0" dirty="0">
                <a:ln>
                  <a:noFill/>
                </a:ln>
                <a:solidFill>
                  <a:schemeClr val="bg1"/>
                </a:solidFill>
                <a:effectLst/>
                <a:uLnTx/>
                <a:uFillTx/>
                <a:latin typeface="Times New Roman" pitchFamily="18" charset="0"/>
                <a:ea typeface="+mn-ea"/>
                <a:cs typeface="+mn-cs"/>
              </a:rPr>
              <a:t>Καθηγητής  Κωνσταντίνος Λιάπης</a:t>
            </a:r>
            <a:endParaRPr kumimoji="0" lang="el-GR" sz="2800" i="0" u="none" strike="noStrike" kern="1200" cap="none" spc="0" normalizeH="0" baseline="0" noProof="0" dirty="0">
              <a:ln>
                <a:noFill/>
              </a:ln>
              <a:solidFill>
                <a:schemeClr val="bg1"/>
              </a:solidFill>
              <a:effectLst/>
              <a:uLnTx/>
              <a:uFillTx/>
              <a:latin typeface="Times New Roman" pitchFamily="18" charset="0"/>
              <a:ea typeface="+mn-ea"/>
              <a:cs typeface="+mn-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p:cNvSpPr>
            <a:spLocks noGrp="1" noChangeArrowheads="1"/>
          </p:cNvSpPr>
          <p:nvPr>
            <p:ph idx="1"/>
          </p:nvPr>
        </p:nvSpPr>
        <p:spPr>
          <a:xfrm>
            <a:off x="762000" y="2819400"/>
            <a:ext cx="7772400" cy="3581400"/>
          </a:xfrm>
        </p:spPr>
        <p:txBody>
          <a:bodyPr/>
          <a:lstStyle/>
          <a:p>
            <a:pPr eaLnBrk="1" hangingPunct="1">
              <a:spcBef>
                <a:spcPct val="30000"/>
              </a:spcBef>
            </a:pPr>
            <a:r>
              <a:rPr lang="en-US"/>
              <a:t>“Reasonable” annual salary to meet living expenses</a:t>
            </a:r>
          </a:p>
          <a:p>
            <a:pPr eaLnBrk="1" hangingPunct="1">
              <a:spcBef>
                <a:spcPct val="30000"/>
              </a:spcBef>
            </a:pPr>
            <a:r>
              <a:rPr lang="en-US"/>
              <a:t>Cash (or stock) bonus</a:t>
            </a:r>
          </a:p>
          <a:p>
            <a:pPr eaLnBrk="1" hangingPunct="1">
              <a:spcBef>
                <a:spcPct val="30000"/>
              </a:spcBef>
            </a:pPr>
            <a:r>
              <a:rPr lang="en-US"/>
              <a:t>Options to buy stock or actual shares of stock to reward long-term performance</a:t>
            </a:r>
          </a:p>
          <a:p>
            <a:pPr eaLnBrk="1" hangingPunct="1">
              <a:spcBef>
                <a:spcPct val="30000"/>
              </a:spcBef>
            </a:pPr>
            <a:r>
              <a:rPr lang="en-US"/>
              <a:t>Tie bonus/options to EVA</a:t>
            </a:r>
          </a:p>
        </p:txBody>
      </p:sp>
      <p:sp>
        <p:nvSpPr>
          <p:cNvPr id="32771" name="Rectangle 4"/>
          <p:cNvSpPr>
            <a:spLocks noChangeArrowheads="1"/>
          </p:cNvSpPr>
          <p:nvPr/>
        </p:nvSpPr>
        <p:spPr bwMode="auto">
          <a:xfrm>
            <a:off x="635000" y="684213"/>
            <a:ext cx="7929563" cy="1601787"/>
          </a:xfrm>
          <a:prstGeom prst="rect">
            <a:avLst/>
          </a:prstGeom>
          <a:solidFill>
            <a:schemeClr val="accent1"/>
          </a:solidFill>
          <a:ln w="50800">
            <a:solidFill>
              <a:schemeClr val="accent2"/>
            </a:solidFill>
            <a:miter lim="800000"/>
            <a:headEnd/>
            <a:tailEnd/>
          </a:ln>
        </p:spPr>
        <p:txBody>
          <a:bodyPr wrap="none" anchor="ctr"/>
          <a:lstStyle/>
          <a:p>
            <a:endParaRPr lang="tr-TR"/>
          </a:p>
        </p:txBody>
      </p:sp>
      <p:sp>
        <p:nvSpPr>
          <p:cNvPr id="32772" name="Rectangle 5"/>
          <p:cNvSpPr>
            <a:spLocks noChangeArrowheads="1"/>
          </p:cNvSpPr>
          <p:nvPr/>
        </p:nvSpPr>
        <p:spPr bwMode="auto">
          <a:xfrm>
            <a:off x="685800" y="796925"/>
            <a:ext cx="7772400" cy="1412875"/>
          </a:xfrm>
          <a:prstGeom prst="rect">
            <a:avLst/>
          </a:prstGeom>
          <a:noFill/>
          <a:ln w="12700">
            <a:noFill/>
            <a:miter lim="800000"/>
            <a:headEnd/>
            <a:tailEnd/>
          </a:ln>
        </p:spPr>
        <p:txBody>
          <a:bodyPr lIns="90488" tIns="44450" rIns="90488" bIns="44450" anchor="ctr"/>
          <a:lstStyle/>
          <a:p>
            <a:pPr algn="ctr"/>
            <a:r>
              <a:rPr lang="en-US" sz="3200" b="1">
                <a:solidFill>
                  <a:schemeClr val="bg1"/>
                </a:solidFill>
                <a:latin typeface="Arial" charset="0"/>
              </a:rPr>
              <a:t>What kind of compensation program might you use to minimize agency problems?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24" y="404664"/>
            <a:ext cx="8391847" cy="5688632"/>
          </a:xfrm>
          <a:solidFill>
            <a:schemeClr val="accent1">
              <a:lumMod val="90000"/>
            </a:schemeClr>
          </a:solidFill>
          <a:ln>
            <a:solidFill>
              <a:schemeClr val="accent2"/>
            </a:solidFill>
          </a:ln>
        </p:spPr>
        <p:txBody>
          <a:bodyPr anchor="ctr">
            <a:normAutofit/>
          </a:bodyPr>
          <a:lstStyle/>
          <a:p>
            <a:pPr algn="ctr" eaLnBrk="1" fontAlgn="auto" hangingPunct="1">
              <a:spcAft>
                <a:spcPts val="0"/>
              </a:spcAft>
              <a:defRPr/>
            </a:pPr>
            <a:r>
              <a:rPr lang="el-GR" sz="4400" dirty="0">
                <a:solidFill>
                  <a:schemeClr val="bg1"/>
                </a:solidFill>
              </a:rPr>
              <a:t>Χρηματοοικονομικές αγορές &amp; χρηματοοικονομικοί φορείς</a:t>
            </a:r>
            <a:br>
              <a:rPr lang="el-GR" sz="4400" dirty="0">
                <a:solidFill>
                  <a:schemeClr val="bg1"/>
                </a:solidFill>
              </a:rPr>
            </a:br>
            <a:r>
              <a:rPr lang="el-GR" sz="4400" dirty="0">
                <a:solidFill>
                  <a:schemeClr val="bg1"/>
                </a:solidFill>
              </a:rPr>
              <a:t> </a:t>
            </a:r>
            <a:br>
              <a:rPr lang="el-GR" sz="4400" dirty="0">
                <a:solidFill>
                  <a:schemeClr val="bg1"/>
                </a:solidFill>
              </a:rPr>
            </a:br>
            <a:r>
              <a:rPr lang="tr-TR" sz="4400" dirty="0">
                <a:solidFill>
                  <a:schemeClr val="bg1"/>
                </a:solidFill>
              </a:rPr>
              <a:t>FINANCIAL MARKETS AND INSTITUTIONS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3" descr="ros69749__0102"/>
          <p:cNvPicPr>
            <a:picLocks noChangeAspect="1" noChangeArrowheads="1"/>
          </p:cNvPicPr>
          <p:nvPr/>
        </p:nvPicPr>
        <p:blipFill>
          <a:blip r:embed="rId3" cstate="print"/>
          <a:srcRect/>
          <a:stretch>
            <a:fillRect/>
          </a:stretch>
        </p:blipFill>
        <p:spPr bwMode="auto">
          <a:xfrm>
            <a:off x="334963" y="1135063"/>
            <a:ext cx="8809037" cy="5241925"/>
          </a:xfrm>
          <a:prstGeom prst="rect">
            <a:avLst/>
          </a:prstGeom>
          <a:noFill/>
          <a:ln w="9525">
            <a:noFill/>
            <a:miter lim="800000"/>
            <a:headEnd/>
            <a:tailEnd/>
          </a:ln>
        </p:spPr>
      </p:pic>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4"/>
          <p:cNvSpPr>
            <a:spLocks noChangeArrowheads="1"/>
          </p:cNvSpPr>
          <p:nvPr/>
        </p:nvSpPr>
        <p:spPr bwMode="auto">
          <a:xfrm>
            <a:off x="611560" y="332656"/>
            <a:ext cx="7715250" cy="1707083"/>
          </a:xfrm>
          <a:prstGeom prst="rect">
            <a:avLst/>
          </a:prstGeom>
          <a:solidFill>
            <a:schemeClr val="accent1"/>
          </a:solidFill>
          <a:ln w="50800">
            <a:solidFill>
              <a:schemeClr val="accent2"/>
            </a:solidFill>
            <a:miter lim="800000"/>
            <a:headEnd/>
            <a:tailEnd/>
          </a:ln>
        </p:spPr>
        <p:txBody>
          <a:bodyPr wrap="none" anchor="ctr"/>
          <a:lstStyle/>
          <a:p>
            <a:pPr algn="ctr"/>
            <a:r>
              <a:rPr lang="el-GR" sz="4000" dirty="0">
                <a:solidFill>
                  <a:schemeClr val="bg1"/>
                </a:solidFill>
              </a:rPr>
              <a:t>Χρηματοοικονομικές Αγορές</a:t>
            </a:r>
            <a:br>
              <a:rPr lang="el-GR" sz="4000" dirty="0">
                <a:solidFill>
                  <a:schemeClr val="bg1"/>
                </a:solidFill>
              </a:rPr>
            </a:br>
            <a:r>
              <a:rPr lang="en-US" sz="4000" dirty="0">
                <a:solidFill>
                  <a:schemeClr val="bg1"/>
                </a:solidFill>
              </a:rPr>
              <a:t>Financial Markets</a:t>
            </a:r>
            <a:endParaRPr lang="tr-TR" sz="4000" dirty="0"/>
          </a:p>
        </p:txBody>
      </p:sp>
      <p:sp>
        <p:nvSpPr>
          <p:cNvPr id="66563" name="Rectangle 3"/>
          <p:cNvSpPr>
            <a:spLocks noGrp="1" noChangeArrowheads="1"/>
          </p:cNvSpPr>
          <p:nvPr>
            <p:ph idx="1"/>
          </p:nvPr>
        </p:nvSpPr>
        <p:spPr>
          <a:xfrm>
            <a:off x="457200" y="1935163"/>
            <a:ext cx="8229600" cy="3851275"/>
          </a:xfrm>
        </p:spPr>
        <p:txBody>
          <a:bodyPr>
            <a:normAutofit fontScale="92500" lnSpcReduction="10000"/>
          </a:bodyPr>
          <a:lstStyle/>
          <a:p>
            <a:pPr eaLnBrk="1" hangingPunct="1">
              <a:lnSpc>
                <a:spcPct val="200000"/>
              </a:lnSpc>
            </a:pPr>
            <a:r>
              <a:rPr lang="tr-TR" dirty="0"/>
              <a:t>Physical Asset Markets vs Financial Asset Markets</a:t>
            </a:r>
          </a:p>
          <a:p>
            <a:pPr eaLnBrk="1" hangingPunct="1">
              <a:lnSpc>
                <a:spcPct val="200000"/>
              </a:lnSpc>
            </a:pPr>
            <a:r>
              <a:rPr lang="tr-TR" dirty="0"/>
              <a:t>Spot Markets vs Futures Markets</a:t>
            </a:r>
          </a:p>
          <a:p>
            <a:pPr eaLnBrk="1" hangingPunct="1">
              <a:lnSpc>
                <a:spcPct val="200000"/>
              </a:lnSpc>
            </a:pPr>
            <a:r>
              <a:rPr lang="tr-TR" dirty="0"/>
              <a:t>Money Markets vs Capital Markets</a:t>
            </a:r>
          </a:p>
          <a:p>
            <a:pPr eaLnBrk="1" hangingPunct="1">
              <a:lnSpc>
                <a:spcPct val="200000"/>
              </a:lnSpc>
            </a:pPr>
            <a:r>
              <a:rPr lang="tr-TR" dirty="0"/>
              <a:t>Primary Markets vs Secondary Markets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6563">
                                            <p:txEl>
                                              <p:pRg st="0" end="0"/>
                                            </p:txEl>
                                          </p:spTgt>
                                        </p:tgtEl>
                                        <p:attrNameLst>
                                          <p:attrName>style.visibility</p:attrName>
                                        </p:attrNameLst>
                                      </p:cBhvr>
                                      <p:to>
                                        <p:strVal val="visible"/>
                                      </p:to>
                                    </p:set>
                                    <p:animEffect transition="in" filter="fade">
                                      <p:cBhvr>
                                        <p:cTn id="7" dur="1000"/>
                                        <p:tgtEl>
                                          <p:spTgt spid="66563">
                                            <p:txEl>
                                              <p:pRg st="0" end="0"/>
                                            </p:txEl>
                                          </p:spTgt>
                                        </p:tgtEl>
                                      </p:cBhvr>
                                    </p:animEffect>
                                    <p:anim calcmode="lin" valueType="num">
                                      <p:cBhvr>
                                        <p:cTn id="8" dur="1000" fill="hold"/>
                                        <p:tgtEl>
                                          <p:spTgt spid="6656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656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6563">
                                            <p:txEl>
                                              <p:pRg st="1" end="1"/>
                                            </p:txEl>
                                          </p:spTgt>
                                        </p:tgtEl>
                                        <p:attrNameLst>
                                          <p:attrName>style.visibility</p:attrName>
                                        </p:attrNameLst>
                                      </p:cBhvr>
                                      <p:to>
                                        <p:strVal val="visible"/>
                                      </p:to>
                                    </p:set>
                                    <p:animEffect transition="in" filter="fade">
                                      <p:cBhvr>
                                        <p:cTn id="14" dur="1000"/>
                                        <p:tgtEl>
                                          <p:spTgt spid="66563">
                                            <p:txEl>
                                              <p:pRg st="1" end="1"/>
                                            </p:txEl>
                                          </p:spTgt>
                                        </p:tgtEl>
                                      </p:cBhvr>
                                    </p:animEffect>
                                    <p:anim calcmode="lin" valueType="num">
                                      <p:cBhvr>
                                        <p:cTn id="15" dur="1000" fill="hold"/>
                                        <p:tgtEl>
                                          <p:spTgt spid="6656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656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6563">
                                            <p:txEl>
                                              <p:pRg st="2" end="2"/>
                                            </p:txEl>
                                          </p:spTgt>
                                        </p:tgtEl>
                                        <p:attrNameLst>
                                          <p:attrName>style.visibility</p:attrName>
                                        </p:attrNameLst>
                                      </p:cBhvr>
                                      <p:to>
                                        <p:strVal val="visible"/>
                                      </p:to>
                                    </p:set>
                                    <p:animEffect transition="in" filter="fade">
                                      <p:cBhvr>
                                        <p:cTn id="21" dur="1000"/>
                                        <p:tgtEl>
                                          <p:spTgt spid="66563">
                                            <p:txEl>
                                              <p:pRg st="2" end="2"/>
                                            </p:txEl>
                                          </p:spTgt>
                                        </p:tgtEl>
                                      </p:cBhvr>
                                    </p:animEffect>
                                    <p:anim calcmode="lin" valueType="num">
                                      <p:cBhvr>
                                        <p:cTn id="22" dur="1000" fill="hold"/>
                                        <p:tgtEl>
                                          <p:spTgt spid="6656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656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6563">
                                            <p:txEl>
                                              <p:pRg st="3" end="3"/>
                                            </p:txEl>
                                          </p:spTgt>
                                        </p:tgtEl>
                                        <p:attrNameLst>
                                          <p:attrName>style.visibility</p:attrName>
                                        </p:attrNameLst>
                                      </p:cBhvr>
                                      <p:to>
                                        <p:strVal val="visible"/>
                                      </p:to>
                                    </p:set>
                                    <p:animEffect transition="in" filter="fade">
                                      <p:cBhvr>
                                        <p:cTn id="28" dur="1000"/>
                                        <p:tgtEl>
                                          <p:spTgt spid="66563">
                                            <p:txEl>
                                              <p:pRg st="3" end="3"/>
                                            </p:txEl>
                                          </p:spTgt>
                                        </p:tgtEl>
                                      </p:cBhvr>
                                    </p:animEffect>
                                    <p:anim calcmode="lin" valueType="num">
                                      <p:cBhvr>
                                        <p:cTn id="29" dur="1000" fill="hold"/>
                                        <p:tgtEl>
                                          <p:spTgt spid="6656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656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3" grpId="0" build="p"/>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Rectangle 4"/>
          <p:cNvSpPr>
            <a:spLocks noChangeArrowheads="1"/>
          </p:cNvSpPr>
          <p:nvPr/>
        </p:nvSpPr>
        <p:spPr bwMode="auto">
          <a:xfrm>
            <a:off x="323528" y="260648"/>
            <a:ext cx="8568952" cy="1431032"/>
          </a:xfrm>
          <a:prstGeom prst="rect">
            <a:avLst/>
          </a:prstGeom>
          <a:solidFill>
            <a:schemeClr val="accent1"/>
          </a:solidFill>
          <a:ln w="50800">
            <a:solidFill>
              <a:schemeClr val="accent2"/>
            </a:solidFill>
            <a:miter lim="800000"/>
            <a:headEnd/>
            <a:tailEnd/>
          </a:ln>
        </p:spPr>
        <p:txBody>
          <a:bodyPr wrap="none" anchor="ctr"/>
          <a:lstStyle/>
          <a:p>
            <a:endParaRPr lang="tr-TR"/>
          </a:p>
        </p:txBody>
      </p:sp>
      <p:sp>
        <p:nvSpPr>
          <p:cNvPr id="39939" name="Rectangle 32"/>
          <p:cNvSpPr>
            <a:spLocks noChangeArrowheads="1"/>
          </p:cNvSpPr>
          <p:nvPr/>
        </p:nvSpPr>
        <p:spPr bwMode="auto">
          <a:xfrm>
            <a:off x="0" y="1916832"/>
            <a:ext cx="8610600" cy="4724400"/>
          </a:xfrm>
          <a:prstGeom prst="rect">
            <a:avLst/>
          </a:prstGeom>
          <a:solidFill>
            <a:srgbClr val="FFFFFF"/>
          </a:solidFill>
          <a:ln w="28575">
            <a:solidFill>
              <a:srgbClr val="0037A4"/>
            </a:solidFill>
            <a:miter lim="800000"/>
            <a:headEnd/>
            <a:tailEnd/>
          </a:ln>
        </p:spPr>
        <p:txBody>
          <a:bodyPr anchor="ctr"/>
          <a:lstStyle/>
          <a:p>
            <a:endParaRPr lang="tr-TR" sz="4400">
              <a:solidFill>
                <a:srgbClr val="003366"/>
              </a:solidFill>
            </a:endParaRPr>
          </a:p>
        </p:txBody>
      </p:sp>
      <p:sp>
        <p:nvSpPr>
          <p:cNvPr id="39940" name="Rectangle 2"/>
          <p:cNvSpPr>
            <a:spLocks noGrp="1" noChangeArrowheads="1"/>
          </p:cNvSpPr>
          <p:nvPr>
            <p:ph type="title"/>
          </p:nvPr>
        </p:nvSpPr>
        <p:spPr>
          <a:xfrm>
            <a:off x="1115616" y="285750"/>
            <a:ext cx="6696744" cy="1343050"/>
          </a:xfrm>
        </p:spPr>
        <p:txBody>
          <a:bodyPr>
            <a:normAutofit fontScale="90000"/>
          </a:bodyPr>
          <a:lstStyle/>
          <a:p>
            <a:pPr eaLnBrk="1" hangingPunct="1"/>
            <a:r>
              <a:rPr lang="el-GR" dirty="0">
                <a:solidFill>
                  <a:schemeClr val="bg1"/>
                </a:solidFill>
              </a:rPr>
              <a:t>Χρηματαγορές </a:t>
            </a:r>
            <a:br>
              <a:rPr lang="el-GR" dirty="0">
                <a:solidFill>
                  <a:schemeClr val="bg1"/>
                </a:solidFill>
              </a:rPr>
            </a:br>
            <a:r>
              <a:rPr lang="el-GR" dirty="0">
                <a:solidFill>
                  <a:schemeClr val="bg1"/>
                </a:solidFill>
              </a:rPr>
              <a:t>(</a:t>
            </a:r>
            <a:r>
              <a:rPr lang="en-US" dirty="0">
                <a:solidFill>
                  <a:schemeClr val="bg1"/>
                </a:solidFill>
              </a:rPr>
              <a:t>Financial Markets</a:t>
            </a:r>
            <a:r>
              <a:rPr lang="el-GR" dirty="0">
                <a:solidFill>
                  <a:schemeClr val="bg1"/>
                </a:solidFill>
              </a:rPr>
              <a:t>)</a:t>
            </a:r>
            <a:endParaRPr lang="en-US" dirty="0">
              <a:solidFill>
                <a:schemeClr val="bg1"/>
              </a:solidFill>
            </a:endParaRPr>
          </a:p>
        </p:txBody>
      </p:sp>
      <p:sp>
        <p:nvSpPr>
          <p:cNvPr id="41990" name="Text Box 6"/>
          <p:cNvSpPr txBox="1">
            <a:spLocks noChangeArrowheads="1"/>
          </p:cNvSpPr>
          <p:nvPr/>
        </p:nvSpPr>
        <p:spPr bwMode="auto">
          <a:xfrm>
            <a:off x="251520" y="2708920"/>
            <a:ext cx="1872208" cy="1253480"/>
          </a:xfrm>
          <a:prstGeom prst="rect">
            <a:avLst/>
          </a:prstGeom>
          <a:ln>
            <a:headEnd/>
            <a:tailEnd/>
          </a:ln>
        </p:spPr>
        <p:style>
          <a:lnRef idx="1">
            <a:schemeClr val="accent4"/>
          </a:lnRef>
          <a:fillRef idx="3">
            <a:schemeClr val="accent4"/>
          </a:fillRef>
          <a:effectRef idx="2">
            <a:schemeClr val="accent4"/>
          </a:effectRef>
          <a:fontRef idx="minor">
            <a:schemeClr val="lt1"/>
          </a:fontRef>
        </p:style>
        <p:txBody>
          <a:bodyPr/>
          <a:lstStyle/>
          <a:p>
            <a:r>
              <a:rPr lang="el-GR" b="1" dirty="0">
                <a:solidFill>
                  <a:schemeClr val="bg2"/>
                </a:solidFill>
              </a:rPr>
              <a:t>Επιχειρήσεις </a:t>
            </a:r>
          </a:p>
          <a:p>
            <a:r>
              <a:rPr lang="el-GR" b="1" dirty="0">
                <a:solidFill>
                  <a:schemeClr val="bg2"/>
                </a:solidFill>
              </a:rPr>
              <a:t>(</a:t>
            </a:r>
            <a:r>
              <a:rPr lang="en-US" b="1" dirty="0">
                <a:solidFill>
                  <a:schemeClr val="bg2"/>
                </a:solidFill>
              </a:rPr>
              <a:t>Firms</a:t>
            </a:r>
            <a:r>
              <a:rPr lang="el-GR" b="1" dirty="0">
                <a:solidFill>
                  <a:schemeClr val="bg2"/>
                </a:solidFill>
              </a:rPr>
              <a:t>)</a:t>
            </a:r>
            <a:endParaRPr lang="en-US" b="1" dirty="0">
              <a:solidFill>
                <a:schemeClr val="bg2"/>
              </a:solidFill>
            </a:endParaRPr>
          </a:p>
        </p:txBody>
      </p:sp>
      <p:sp>
        <p:nvSpPr>
          <p:cNvPr id="41991" name="Text Box 7"/>
          <p:cNvSpPr txBox="1">
            <a:spLocks noChangeArrowheads="1"/>
          </p:cNvSpPr>
          <p:nvPr/>
        </p:nvSpPr>
        <p:spPr bwMode="auto">
          <a:xfrm>
            <a:off x="5105400" y="1981200"/>
            <a:ext cx="3427040" cy="2671936"/>
          </a:xfrm>
          <a:prstGeom prst="rect">
            <a:avLst/>
          </a:prstGeom>
          <a:solidFill>
            <a:schemeClr val="tx2">
              <a:lumMod val="20000"/>
              <a:lumOff val="80000"/>
            </a:schemeClr>
          </a:solidFill>
          <a:ln w="9525">
            <a:solidFill>
              <a:srgbClr val="000000"/>
            </a:solidFill>
            <a:miter lim="800000"/>
            <a:headEnd/>
            <a:tailEnd/>
          </a:ln>
        </p:spPr>
        <p:txBody>
          <a:bodyPr/>
          <a:lstStyle/>
          <a:p>
            <a:pPr>
              <a:defRPr/>
            </a:pPr>
            <a:endParaRPr lang="en-US" dirty="0"/>
          </a:p>
          <a:p>
            <a:pPr algn="ctr">
              <a:defRPr/>
            </a:pPr>
            <a:r>
              <a:rPr lang="el-GR" b="1" dirty="0">
                <a:solidFill>
                  <a:schemeClr val="accent1">
                    <a:lumMod val="75000"/>
                  </a:schemeClr>
                </a:solidFill>
              </a:rPr>
              <a:t>Επενδυτές (</a:t>
            </a:r>
            <a:r>
              <a:rPr lang="en-US" b="1" dirty="0">
                <a:solidFill>
                  <a:schemeClr val="accent1">
                    <a:lumMod val="75000"/>
                  </a:schemeClr>
                </a:solidFill>
              </a:rPr>
              <a:t>Investors</a:t>
            </a:r>
            <a:r>
              <a:rPr lang="el-GR" b="1" dirty="0">
                <a:solidFill>
                  <a:schemeClr val="accent1">
                    <a:lumMod val="75000"/>
                  </a:schemeClr>
                </a:solidFill>
              </a:rPr>
              <a:t>)</a:t>
            </a:r>
            <a:endParaRPr lang="en-US" b="1" dirty="0">
              <a:solidFill>
                <a:schemeClr val="accent1">
                  <a:lumMod val="75000"/>
                </a:schemeClr>
              </a:solidFill>
            </a:endParaRPr>
          </a:p>
        </p:txBody>
      </p:sp>
      <p:grpSp>
        <p:nvGrpSpPr>
          <p:cNvPr id="2" name="Group 11"/>
          <p:cNvGrpSpPr>
            <a:grpSpLocks/>
          </p:cNvGrpSpPr>
          <p:nvPr/>
        </p:nvGrpSpPr>
        <p:grpSpPr bwMode="auto">
          <a:xfrm>
            <a:off x="5181600" y="4724400"/>
            <a:ext cx="3350840" cy="1219200"/>
            <a:chOff x="3504" y="2640"/>
            <a:chExt cx="1778" cy="768"/>
          </a:xfrm>
        </p:grpSpPr>
        <p:sp>
          <p:nvSpPr>
            <p:cNvPr id="39966" name="AutoShape 12"/>
            <p:cNvSpPr>
              <a:spLocks/>
            </p:cNvSpPr>
            <p:nvPr/>
          </p:nvSpPr>
          <p:spPr bwMode="auto">
            <a:xfrm rot="-5400000">
              <a:off x="4283" y="1861"/>
              <a:ext cx="219" cy="1778"/>
            </a:xfrm>
            <a:prstGeom prst="leftBrace">
              <a:avLst>
                <a:gd name="adj1" fmla="val 67656"/>
                <a:gd name="adj2" fmla="val 50000"/>
              </a:avLst>
            </a:prstGeom>
            <a:noFill/>
            <a:ln w="28575">
              <a:solidFill>
                <a:srgbClr val="FF0000"/>
              </a:solidFill>
              <a:round/>
              <a:headEnd/>
              <a:tailEnd/>
            </a:ln>
          </p:spPr>
          <p:txBody>
            <a:bodyPr/>
            <a:lstStyle/>
            <a:p>
              <a:endParaRPr lang="tr-TR"/>
            </a:p>
          </p:txBody>
        </p:sp>
        <p:sp>
          <p:nvSpPr>
            <p:cNvPr id="39967" name="Text Box 13"/>
            <p:cNvSpPr txBox="1">
              <a:spLocks noChangeArrowheads="1"/>
            </p:cNvSpPr>
            <p:nvPr/>
          </p:nvSpPr>
          <p:spPr bwMode="auto">
            <a:xfrm>
              <a:off x="3696" y="2928"/>
              <a:ext cx="1498" cy="480"/>
            </a:xfrm>
            <a:prstGeom prst="rect">
              <a:avLst/>
            </a:prstGeom>
            <a:noFill/>
            <a:ln w="9525">
              <a:noFill/>
              <a:miter lim="800000"/>
              <a:headEnd/>
              <a:tailEnd/>
            </a:ln>
          </p:spPr>
          <p:txBody>
            <a:bodyPr/>
            <a:lstStyle/>
            <a:p>
              <a:pPr algn="ctr"/>
              <a:r>
                <a:rPr lang="el-GR" dirty="0">
                  <a:solidFill>
                    <a:srgbClr val="FF0000"/>
                  </a:solidFill>
                </a:rPr>
                <a:t>Δευτερογενής Αγορά (</a:t>
              </a:r>
              <a:r>
                <a:rPr lang="en-US" dirty="0">
                  <a:solidFill>
                    <a:srgbClr val="FF0000"/>
                  </a:solidFill>
                </a:rPr>
                <a:t>Secondary Market</a:t>
              </a:r>
              <a:r>
                <a:rPr lang="el-GR" dirty="0">
                  <a:solidFill>
                    <a:srgbClr val="FF0000"/>
                  </a:solidFill>
                </a:rPr>
                <a:t>)</a:t>
              </a:r>
              <a:endParaRPr lang="en-US" dirty="0">
                <a:solidFill>
                  <a:srgbClr val="FF0000"/>
                </a:solidFill>
              </a:endParaRPr>
            </a:p>
          </p:txBody>
        </p:sp>
      </p:grpSp>
      <p:grpSp>
        <p:nvGrpSpPr>
          <p:cNvPr id="3" name="Group 15"/>
          <p:cNvGrpSpPr>
            <a:grpSpLocks/>
          </p:cNvGrpSpPr>
          <p:nvPr/>
        </p:nvGrpSpPr>
        <p:grpSpPr bwMode="auto">
          <a:xfrm>
            <a:off x="5940427" y="3810000"/>
            <a:ext cx="1439863" cy="384175"/>
            <a:chOff x="3982" y="3840"/>
            <a:chExt cx="907" cy="242"/>
          </a:xfrm>
        </p:grpSpPr>
        <p:sp>
          <p:nvSpPr>
            <p:cNvPr id="39964" name="Line 16"/>
            <p:cNvSpPr>
              <a:spLocks noChangeShapeType="1"/>
            </p:cNvSpPr>
            <p:nvPr/>
          </p:nvSpPr>
          <p:spPr bwMode="auto">
            <a:xfrm flipH="1">
              <a:off x="4032" y="3840"/>
              <a:ext cx="624" cy="0"/>
            </a:xfrm>
            <a:prstGeom prst="line">
              <a:avLst/>
            </a:prstGeom>
            <a:noFill/>
            <a:ln w="28575">
              <a:solidFill>
                <a:srgbClr val="C00000"/>
              </a:solidFill>
              <a:round/>
              <a:headEnd/>
              <a:tailEnd type="triangle" w="med" len="med"/>
            </a:ln>
          </p:spPr>
          <p:txBody>
            <a:bodyPr/>
            <a:lstStyle/>
            <a:p>
              <a:endParaRPr lang="el-GR"/>
            </a:p>
          </p:txBody>
        </p:sp>
        <p:sp>
          <p:nvSpPr>
            <p:cNvPr id="39965" name="Text Box 17"/>
            <p:cNvSpPr txBox="1">
              <a:spLocks noChangeArrowheads="1"/>
            </p:cNvSpPr>
            <p:nvPr/>
          </p:nvSpPr>
          <p:spPr bwMode="auto">
            <a:xfrm>
              <a:off x="3982" y="3888"/>
              <a:ext cx="907" cy="194"/>
            </a:xfrm>
            <a:prstGeom prst="rect">
              <a:avLst/>
            </a:prstGeom>
            <a:noFill/>
            <a:ln w="9525">
              <a:noFill/>
              <a:miter lim="800000"/>
              <a:headEnd/>
              <a:tailEnd/>
            </a:ln>
          </p:spPr>
          <p:txBody>
            <a:bodyPr wrap="square">
              <a:spAutoFit/>
            </a:bodyPr>
            <a:lstStyle/>
            <a:p>
              <a:pPr>
                <a:spcBef>
                  <a:spcPct val="50000"/>
                </a:spcBef>
              </a:pPr>
              <a:r>
                <a:rPr lang="el-GR" sz="1400" dirty="0"/>
                <a:t>Χρήμα (</a:t>
              </a:r>
              <a:r>
                <a:rPr lang="en-US" sz="1400" dirty="0"/>
                <a:t>money</a:t>
              </a:r>
              <a:r>
                <a:rPr lang="el-GR" sz="1400" dirty="0"/>
                <a:t>)</a:t>
              </a:r>
              <a:endParaRPr lang="en-US" sz="1400" dirty="0"/>
            </a:p>
          </p:txBody>
        </p:sp>
      </p:grpSp>
      <p:grpSp>
        <p:nvGrpSpPr>
          <p:cNvPr id="4" name="Group 18"/>
          <p:cNvGrpSpPr>
            <a:grpSpLocks/>
          </p:cNvGrpSpPr>
          <p:nvPr/>
        </p:nvGrpSpPr>
        <p:grpSpPr bwMode="auto">
          <a:xfrm>
            <a:off x="5795964" y="2600325"/>
            <a:ext cx="1566863" cy="708025"/>
            <a:chOff x="2805" y="3840"/>
            <a:chExt cx="987" cy="446"/>
          </a:xfrm>
        </p:grpSpPr>
        <p:sp>
          <p:nvSpPr>
            <p:cNvPr id="39962" name="Line 19"/>
            <p:cNvSpPr>
              <a:spLocks noChangeShapeType="1"/>
            </p:cNvSpPr>
            <p:nvPr/>
          </p:nvSpPr>
          <p:spPr bwMode="auto">
            <a:xfrm>
              <a:off x="3168" y="3840"/>
              <a:ext cx="624" cy="0"/>
            </a:xfrm>
            <a:prstGeom prst="line">
              <a:avLst/>
            </a:prstGeom>
            <a:noFill/>
            <a:ln w="28575">
              <a:noFill/>
              <a:round/>
              <a:headEnd/>
              <a:tailEnd type="triangle" w="med" len="med"/>
            </a:ln>
          </p:spPr>
          <p:txBody>
            <a:bodyPr/>
            <a:lstStyle/>
            <a:p>
              <a:endParaRPr lang="el-GR"/>
            </a:p>
          </p:txBody>
        </p:sp>
        <p:sp>
          <p:nvSpPr>
            <p:cNvPr id="39963" name="Text Box 20"/>
            <p:cNvSpPr txBox="1">
              <a:spLocks noChangeArrowheads="1"/>
            </p:cNvSpPr>
            <p:nvPr/>
          </p:nvSpPr>
          <p:spPr bwMode="auto">
            <a:xfrm>
              <a:off x="2805" y="4092"/>
              <a:ext cx="951" cy="194"/>
            </a:xfrm>
            <a:prstGeom prst="rect">
              <a:avLst/>
            </a:prstGeom>
            <a:noFill/>
            <a:ln w="9525">
              <a:noFill/>
              <a:miter lim="800000"/>
              <a:headEnd/>
              <a:tailEnd/>
            </a:ln>
          </p:spPr>
          <p:txBody>
            <a:bodyPr wrap="square">
              <a:spAutoFit/>
            </a:bodyPr>
            <a:lstStyle/>
            <a:p>
              <a:pPr>
                <a:spcBef>
                  <a:spcPct val="50000"/>
                </a:spcBef>
              </a:pPr>
              <a:r>
                <a:rPr lang="el-GR" sz="1400" dirty="0"/>
                <a:t>Τίτλοι (</a:t>
              </a:r>
              <a:r>
                <a:rPr lang="en-US" sz="1400" dirty="0"/>
                <a:t>securities</a:t>
              </a:r>
              <a:r>
                <a:rPr lang="el-GR" sz="1400" dirty="0"/>
                <a:t>)</a:t>
              </a:r>
              <a:endParaRPr lang="en-US" sz="1400" dirty="0"/>
            </a:p>
          </p:txBody>
        </p:sp>
      </p:grpSp>
      <p:sp>
        <p:nvSpPr>
          <p:cNvPr id="42007" name="Text Box 23"/>
          <p:cNvSpPr txBox="1">
            <a:spLocks noChangeArrowheads="1"/>
          </p:cNvSpPr>
          <p:nvPr/>
        </p:nvSpPr>
        <p:spPr bwMode="auto">
          <a:xfrm>
            <a:off x="7086600" y="3505200"/>
            <a:ext cx="762000" cy="457200"/>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a:spAutoFit/>
          </a:bodyPr>
          <a:lstStyle/>
          <a:p>
            <a:pPr>
              <a:spcBef>
                <a:spcPct val="50000"/>
              </a:spcBef>
            </a:pPr>
            <a:r>
              <a:rPr lang="en-US" dirty="0"/>
              <a:t>Sue</a:t>
            </a:r>
          </a:p>
        </p:txBody>
      </p:sp>
      <p:sp>
        <p:nvSpPr>
          <p:cNvPr id="42008" name="Text Box 24"/>
          <p:cNvSpPr txBox="1">
            <a:spLocks noChangeArrowheads="1"/>
          </p:cNvSpPr>
          <p:nvPr/>
        </p:nvSpPr>
        <p:spPr bwMode="auto">
          <a:xfrm>
            <a:off x="5148064" y="3429000"/>
            <a:ext cx="838200" cy="457200"/>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a:spAutoFit/>
          </a:bodyPr>
          <a:lstStyle/>
          <a:p>
            <a:pPr>
              <a:spcBef>
                <a:spcPct val="50000"/>
              </a:spcBef>
            </a:pPr>
            <a:r>
              <a:rPr lang="en-US" dirty="0"/>
              <a:t>Bob</a:t>
            </a:r>
          </a:p>
        </p:txBody>
      </p:sp>
      <p:grpSp>
        <p:nvGrpSpPr>
          <p:cNvPr id="5" name="Group 26"/>
          <p:cNvGrpSpPr>
            <a:grpSpLocks/>
          </p:cNvGrpSpPr>
          <p:nvPr/>
        </p:nvGrpSpPr>
        <p:grpSpPr bwMode="auto">
          <a:xfrm>
            <a:off x="2123729" y="2500313"/>
            <a:ext cx="2989610" cy="871537"/>
            <a:chOff x="1771" y="1239"/>
            <a:chExt cx="1690" cy="549"/>
          </a:xfrm>
        </p:grpSpPr>
        <p:sp>
          <p:nvSpPr>
            <p:cNvPr id="8" name="Text Box 5"/>
            <p:cNvSpPr txBox="1">
              <a:spLocks noChangeArrowheads="1"/>
            </p:cNvSpPr>
            <p:nvPr/>
          </p:nvSpPr>
          <p:spPr bwMode="auto">
            <a:xfrm>
              <a:off x="2040" y="1239"/>
              <a:ext cx="1104" cy="549"/>
            </a:xfrm>
            <a:prstGeom prst="rect">
              <a:avLst/>
            </a:prstGeom>
            <a:noFill/>
            <a:ln w="9525">
              <a:noFill/>
              <a:miter lim="800000"/>
              <a:headEnd/>
              <a:tailEnd/>
            </a:ln>
          </p:spPr>
          <p:txBody>
            <a:bodyPr/>
            <a:lstStyle/>
            <a:p>
              <a:pPr algn="ctr">
                <a:defRPr/>
              </a:pPr>
              <a:r>
                <a:rPr lang="el-GR" sz="1800" dirty="0">
                  <a:solidFill>
                    <a:schemeClr val="accent1">
                      <a:lumMod val="75000"/>
                    </a:schemeClr>
                  </a:solidFill>
                </a:rPr>
                <a:t>Χρηματόγραφα (</a:t>
              </a:r>
              <a:r>
                <a:rPr lang="en-US" sz="1800" dirty="0">
                  <a:solidFill>
                    <a:schemeClr val="accent1">
                      <a:lumMod val="75000"/>
                    </a:schemeClr>
                  </a:solidFill>
                </a:rPr>
                <a:t>Stocks and Bonds</a:t>
              </a:r>
              <a:r>
                <a:rPr lang="el-GR" sz="1800" dirty="0">
                  <a:solidFill>
                    <a:schemeClr val="accent1">
                      <a:lumMod val="75000"/>
                    </a:schemeClr>
                  </a:solidFill>
                </a:rPr>
                <a:t>)</a:t>
              </a:r>
              <a:endParaRPr lang="en-US" sz="1800" dirty="0">
                <a:solidFill>
                  <a:schemeClr val="accent1">
                    <a:lumMod val="75000"/>
                  </a:schemeClr>
                </a:solidFill>
              </a:endParaRPr>
            </a:p>
          </p:txBody>
        </p:sp>
        <p:sp>
          <p:nvSpPr>
            <p:cNvPr id="39960" name="Line 8"/>
            <p:cNvSpPr>
              <a:spLocks noChangeShapeType="1"/>
            </p:cNvSpPr>
            <p:nvPr/>
          </p:nvSpPr>
          <p:spPr bwMode="auto">
            <a:xfrm flipV="1">
              <a:off x="2951" y="1586"/>
              <a:ext cx="510" cy="11"/>
            </a:xfrm>
            <a:prstGeom prst="line">
              <a:avLst/>
            </a:prstGeom>
            <a:noFill/>
            <a:ln w="57150">
              <a:solidFill>
                <a:srgbClr val="C00000"/>
              </a:solidFill>
              <a:round/>
              <a:headEnd/>
              <a:tailEnd type="triangle" w="med" len="med"/>
            </a:ln>
          </p:spPr>
          <p:txBody>
            <a:bodyPr/>
            <a:lstStyle/>
            <a:p>
              <a:endParaRPr lang="el-GR"/>
            </a:p>
          </p:txBody>
        </p:sp>
        <p:sp>
          <p:nvSpPr>
            <p:cNvPr id="39961" name="Line 25"/>
            <p:cNvSpPr>
              <a:spLocks noChangeShapeType="1"/>
            </p:cNvSpPr>
            <p:nvPr/>
          </p:nvSpPr>
          <p:spPr bwMode="auto">
            <a:xfrm>
              <a:off x="1771" y="1584"/>
              <a:ext cx="341" cy="0"/>
            </a:xfrm>
            <a:prstGeom prst="line">
              <a:avLst/>
            </a:prstGeom>
            <a:noFill/>
            <a:ln w="57150">
              <a:solidFill>
                <a:srgbClr val="C00000"/>
              </a:solidFill>
              <a:round/>
              <a:headEnd/>
              <a:tailEnd/>
            </a:ln>
          </p:spPr>
          <p:txBody>
            <a:bodyPr/>
            <a:lstStyle/>
            <a:p>
              <a:endParaRPr lang="el-GR"/>
            </a:p>
          </p:txBody>
        </p:sp>
      </p:grpSp>
      <p:grpSp>
        <p:nvGrpSpPr>
          <p:cNvPr id="6" name="Group 28"/>
          <p:cNvGrpSpPr>
            <a:grpSpLocks/>
          </p:cNvGrpSpPr>
          <p:nvPr/>
        </p:nvGrpSpPr>
        <p:grpSpPr bwMode="auto">
          <a:xfrm>
            <a:off x="2123728" y="3500438"/>
            <a:ext cx="2981672" cy="461962"/>
            <a:chOff x="1776" y="1869"/>
            <a:chExt cx="1680" cy="291"/>
          </a:xfrm>
        </p:grpSpPr>
        <p:sp>
          <p:nvSpPr>
            <p:cNvPr id="40979" name="Text Box 4"/>
            <p:cNvSpPr txBox="1">
              <a:spLocks noChangeArrowheads="1"/>
            </p:cNvSpPr>
            <p:nvPr/>
          </p:nvSpPr>
          <p:spPr bwMode="auto">
            <a:xfrm>
              <a:off x="2182" y="1869"/>
              <a:ext cx="1014" cy="291"/>
            </a:xfrm>
            <a:prstGeom prst="rect">
              <a:avLst/>
            </a:prstGeom>
            <a:noFill/>
            <a:ln w="9525">
              <a:noFill/>
              <a:miter lim="800000"/>
              <a:headEnd/>
              <a:tailEnd/>
            </a:ln>
          </p:spPr>
          <p:txBody>
            <a:bodyPr/>
            <a:lstStyle/>
            <a:p>
              <a:pPr>
                <a:defRPr/>
              </a:pPr>
              <a:r>
                <a:rPr lang="el-GR" sz="1800" dirty="0">
                  <a:solidFill>
                    <a:schemeClr val="accent1">
                      <a:lumMod val="75000"/>
                    </a:schemeClr>
                  </a:solidFill>
                </a:rPr>
                <a:t>Χρήμα (</a:t>
              </a:r>
              <a:r>
                <a:rPr lang="en-US" sz="1800" dirty="0">
                  <a:solidFill>
                    <a:schemeClr val="accent1">
                      <a:lumMod val="75000"/>
                    </a:schemeClr>
                  </a:solidFill>
                </a:rPr>
                <a:t>Money</a:t>
              </a:r>
              <a:r>
                <a:rPr lang="el-GR" sz="1800" dirty="0">
                  <a:solidFill>
                    <a:schemeClr val="accent1">
                      <a:lumMod val="75000"/>
                    </a:schemeClr>
                  </a:solidFill>
                </a:rPr>
                <a:t>)</a:t>
              </a:r>
              <a:endParaRPr lang="en-US" sz="1800" dirty="0">
                <a:solidFill>
                  <a:schemeClr val="accent1">
                    <a:lumMod val="75000"/>
                  </a:schemeClr>
                </a:solidFill>
              </a:endParaRPr>
            </a:p>
          </p:txBody>
        </p:sp>
        <p:sp>
          <p:nvSpPr>
            <p:cNvPr id="39957" name="Line 14"/>
            <p:cNvSpPr>
              <a:spLocks noChangeShapeType="1"/>
            </p:cNvSpPr>
            <p:nvPr/>
          </p:nvSpPr>
          <p:spPr bwMode="auto">
            <a:xfrm flipH="1" flipV="1">
              <a:off x="1776" y="1995"/>
              <a:ext cx="406" cy="10"/>
            </a:xfrm>
            <a:prstGeom prst="line">
              <a:avLst/>
            </a:prstGeom>
            <a:noFill/>
            <a:ln w="57150">
              <a:solidFill>
                <a:srgbClr val="C00000"/>
              </a:solidFill>
              <a:round/>
              <a:headEnd/>
              <a:tailEnd type="triangle" w="med" len="med"/>
            </a:ln>
          </p:spPr>
          <p:txBody>
            <a:bodyPr/>
            <a:lstStyle/>
            <a:p>
              <a:endParaRPr lang="el-GR"/>
            </a:p>
          </p:txBody>
        </p:sp>
        <p:sp>
          <p:nvSpPr>
            <p:cNvPr id="39958" name="Line 27"/>
            <p:cNvSpPr>
              <a:spLocks noChangeShapeType="1"/>
            </p:cNvSpPr>
            <p:nvPr/>
          </p:nvSpPr>
          <p:spPr bwMode="auto">
            <a:xfrm flipH="1">
              <a:off x="3155" y="1995"/>
              <a:ext cx="301" cy="10"/>
            </a:xfrm>
            <a:prstGeom prst="line">
              <a:avLst/>
            </a:prstGeom>
            <a:noFill/>
            <a:ln w="57150">
              <a:solidFill>
                <a:srgbClr val="C00000"/>
              </a:solidFill>
              <a:round/>
              <a:headEnd/>
              <a:tailEnd/>
            </a:ln>
          </p:spPr>
          <p:txBody>
            <a:bodyPr/>
            <a:lstStyle/>
            <a:p>
              <a:endParaRPr lang="el-GR"/>
            </a:p>
          </p:txBody>
        </p:sp>
      </p:grpSp>
      <p:grpSp>
        <p:nvGrpSpPr>
          <p:cNvPr id="7" name="Group 29"/>
          <p:cNvGrpSpPr>
            <a:grpSpLocks/>
          </p:cNvGrpSpPr>
          <p:nvPr/>
        </p:nvGrpSpPr>
        <p:grpSpPr bwMode="auto">
          <a:xfrm>
            <a:off x="2411760" y="4114800"/>
            <a:ext cx="2557115" cy="1055688"/>
            <a:chOff x="1872" y="2544"/>
            <a:chExt cx="1498" cy="665"/>
          </a:xfrm>
        </p:grpSpPr>
        <p:sp>
          <p:nvSpPr>
            <p:cNvPr id="39954" name="AutoShape 30"/>
            <p:cNvSpPr>
              <a:spLocks/>
            </p:cNvSpPr>
            <p:nvPr/>
          </p:nvSpPr>
          <p:spPr bwMode="auto">
            <a:xfrm rot="-5400000">
              <a:off x="2511" y="1905"/>
              <a:ext cx="219" cy="1498"/>
            </a:xfrm>
            <a:prstGeom prst="leftBrace">
              <a:avLst>
                <a:gd name="adj1" fmla="val 57002"/>
                <a:gd name="adj2" fmla="val 50000"/>
              </a:avLst>
            </a:prstGeom>
            <a:noFill/>
            <a:ln w="28575">
              <a:solidFill>
                <a:srgbClr val="C00000"/>
              </a:solidFill>
              <a:round/>
              <a:headEnd/>
              <a:tailEnd/>
            </a:ln>
          </p:spPr>
          <p:txBody>
            <a:bodyPr/>
            <a:lstStyle/>
            <a:p>
              <a:endParaRPr lang="tr-TR"/>
            </a:p>
          </p:txBody>
        </p:sp>
        <p:sp>
          <p:nvSpPr>
            <p:cNvPr id="9" name="Text Box 31"/>
            <p:cNvSpPr txBox="1">
              <a:spLocks noChangeArrowheads="1"/>
            </p:cNvSpPr>
            <p:nvPr/>
          </p:nvSpPr>
          <p:spPr bwMode="auto">
            <a:xfrm>
              <a:off x="1872" y="2880"/>
              <a:ext cx="1498" cy="329"/>
            </a:xfrm>
            <a:prstGeom prst="rect">
              <a:avLst/>
            </a:prstGeom>
            <a:noFill/>
            <a:ln w="9525">
              <a:noFill/>
              <a:miter lim="800000"/>
              <a:headEnd/>
              <a:tailEnd/>
            </a:ln>
          </p:spPr>
          <p:txBody>
            <a:bodyPr/>
            <a:lstStyle/>
            <a:p>
              <a:pPr>
                <a:defRPr/>
              </a:pPr>
              <a:r>
                <a:rPr lang="el-GR" dirty="0">
                  <a:solidFill>
                    <a:schemeClr val="accent1">
                      <a:lumMod val="75000"/>
                    </a:schemeClr>
                  </a:solidFill>
                </a:rPr>
                <a:t>Πρωτογενής Αγορά (</a:t>
              </a:r>
              <a:r>
                <a:rPr lang="en-US" dirty="0">
                  <a:solidFill>
                    <a:schemeClr val="accent1">
                      <a:lumMod val="75000"/>
                    </a:schemeClr>
                  </a:solidFill>
                </a:rPr>
                <a:t>Primary Market</a:t>
              </a:r>
              <a:r>
                <a:rPr lang="el-GR" dirty="0">
                  <a:solidFill>
                    <a:schemeClr val="accent1">
                      <a:lumMod val="75000"/>
                    </a:schemeClr>
                  </a:solidFill>
                </a:rPr>
                <a:t>)</a:t>
              </a:r>
              <a:endParaRPr lang="en-US" dirty="0">
                <a:solidFill>
                  <a:schemeClr val="accent1">
                    <a:lumMod val="75000"/>
                  </a:schemeClr>
                </a:solidFill>
              </a:endParaRPr>
            </a:p>
          </p:txBody>
        </p:sp>
      </p:grpSp>
      <p:cxnSp>
        <p:nvCxnSpPr>
          <p:cNvPr id="39953" name="Straight Arrow Connector 32"/>
          <p:cNvCxnSpPr>
            <a:cxnSpLocks noChangeShapeType="1"/>
          </p:cNvCxnSpPr>
          <p:nvPr/>
        </p:nvCxnSpPr>
        <p:spPr bwMode="auto">
          <a:xfrm>
            <a:off x="6072188" y="3571875"/>
            <a:ext cx="928687" cy="1588"/>
          </a:xfrm>
          <a:prstGeom prst="straightConnector1">
            <a:avLst/>
          </a:prstGeom>
          <a:noFill/>
          <a:ln w="28575">
            <a:solidFill>
              <a:srgbClr val="C00000"/>
            </a:solidFill>
            <a:round/>
            <a:headEnd/>
            <a:tailEnd type="triangle" w="med" len="med"/>
          </a:ln>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1990"/>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41991"/>
                                        </p:tgtEl>
                                        <p:attrNameLst>
                                          <p:attrName>style.visibility</p:attrName>
                                        </p:attrNameLst>
                                      </p:cBhvr>
                                      <p:to>
                                        <p:strVal val="visible"/>
                                      </p:to>
                                    </p:set>
                                  </p:childTnLst>
                                </p:cTn>
                              </p:par>
                            </p:childTnLst>
                          </p:cTn>
                        </p:par>
                        <p:par>
                          <p:cTn id="10" fill="hold" nodeType="afterGroup">
                            <p:stCondLst>
                              <p:cond delay="1000"/>
                            </p:stCondLst>
                            <p:childTnLst>
                              <p:par>
                                <p:cTn id="11" presetID="22" presetClass="entr" presetSubtype="8"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childTnLst>
                          </p:cTn>
                        </p:par>
                        <p:par>
                          <p:cTn id="14" fill="hold" nodeType="afterGroup">
                            <p:stCondLst>
                              <p:cond delay="1500"/>
                            </p:stCondLst>
                            <p:childTnLst>
                              <p:par>
                                <p:cTn id="15" presetID="22" presetClass="entr" presetSubtype="2"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right)">
                                      <p:cBhvr>
                                        <p:cTn id="17" dur="500"/>
                                        <p:tgtEl>
                                          <p:spTgt spid="6"/>
                                        </p:tgtEl>
                                      </p:cBhvr>
                                    </p:animEffect>
                                  </p:childTnLst>
                                </p:cTn>
                              </p:par>
                            </p:childTnLst>
                          </p:cTn>
                        </p:par>
                        <p:par>
                          <p:cTn id="18" fill="hold" nodeType="afterGroup">
                            <p:stCondLst>
                              <p:cond delay="2000"/>
                            </p:stCondLst>
                            <p:childTnLst>
                              <p:par>
                                <p:cTn id="19" presetID="17" presetClass="entr" presetSubtype="1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strVal val="#ppt_h"/>
                                          </p:val>
                                        </p:tav>
                                        <p:tav tm="100000">
                                          <p:val>
                                            <p:strVal val="#ppt_h"/>
                                          </p:val>
                                        </p:tav>
                                      </p:tavLst>
                                    </p:anim>
                                  </p:childTnLst>
                                </p:cTn>
                              </p:par>
                            </p:childTnLst>
                          </p:cTn>
                        </p:par>
                        <p:par>
                          <p:cTn id="23" fill="hold" nodeType="afterGroup">
                            <p:stCondLst>
                              <p:cond delay="2500"/>
                            </p:stCondLst>
                            <p:childTnLst>
                              <p:par>
                                <p:cTn id="24" presetID="4" presetClass="entr" presetSubtype="32" fill="hold" grpId="0" nodeType="afterEffect">
                                  <p:stCondLst>
                                    <p:cond delay="0"/>
                                  </p:stCondLst>
                                  <p:childTnLst>
                                    <p:set>
                                      <p:cBhvr>
                                        <p:cTn id="25" dur="1" fill="hold">
                                          <p:stCondLst>
                                            <p:cond delay="0"/>
                                          </p:stCondLst>
                                        </p:cTn>
                                        <p:tgtEl>
                                          <p:spTgt spid="42008">
                                            <p:txEl>
                                              <p:pRg st="0" end="0"/>
                                            </p:txEl>
                                          </p:spTgt>
                                        </p:tgtEl>
                                        <p:attrNameLst>
                                          <p:attrName>style.visibility</p:attrName>
                                        </p:attrNameLst>
                                      </p:cBhvr>
                                      <p:to>
                                        <p:strVal val="visible"/>
                                      </p:to>
                                    </p:set>
                                    <p:animEffect transition="in" filter="box(out)">
                                      <p:cBhvr>
                                        <p:cTn id="26" dur="500"/>
                                        <p:tgtEl>
                                          <p:spTgt spid="42008">
                                            <p:txEl>
                                              <p:pRg st="0" end="0"/>
                                            </p:txEl>
                                          </p:spTgt>
                                        </p:tgtEl>
                                      </p:cBhvr>
                                    </p:animEffect>
                                  </p:childTnLst>
                                </p:cTn>
                              </p:par>
                            </p:childTnLst>
                          </p:cTn>
                        </p:par>
                        <p:par>
                          <p:cTn id="27" fill="hold" nodeType="afterGroup">
                            <p:stCondLst>
                              <p:cond delay="3000"/>
                            </p:stCondLst>
                            <p:childTnLst>
                              <p:par>
                                <p:cTn id="28" presetID="4" presetClass="entr" presetSubtype="32" fill="hold" grpId="0" nodeType="afterEffect">
                                  <p:stCondLst>
                                    <p:cond delay="0"/>
                                  </p:stCondLst>
                                  <p:childTnLst>
                                    <p:set>
                                      <p:cBhvr>
                                        <p:cTn id="29" dur="1" fill="hold">
                                          <p:stCondLst>
                                            <p:cond delay="0"/>
                                          </p:stCondLst>
                                        </p:cTn>
                                        <p:tgtEl>
                                          <p:spTgt spid="42007">
                                            <p:txEl>
                                              <p:pRg st="0" end="0"/>
                                            </p:txEl>
                                          </p:spTgt>
                                        </p:tgtEl>
                                        <p:attrNameLst>
                                          <p:attrName>style.visibility</p:attrName>
                                        </p:attrNameLst>
                                      </p:cBhvr>
                                      <p:to>
                                        <p:strVal val="visible"/>
                                      </p:to>
                                    </p:set>
                                    <p:animEffect transition="in" filter="box(out)">
                                      <p:cBhvr>
                                        <p:cTn id="30" dur="500"/>
                                        <p:tgtEl>
                                          <p:spTgt spid="42007">
                                            <p:txEl>
                                              <p:pRg st="0" end="0"/>
                                            </p:txEl>
                                          </p:spTgt>
                                        </p:tgtEl>
                                      </p:cBhvr>
                                    </p:animEffect>
                                  </p:childTnLst>
                                </p:cTn>
                              </p:par>
                            </p:childTnLst>
                          </p:cTn>
                        </p:par>
                        <p:par>
                          <p:cTn id="31" fill="hold" nodeType="afterGroup">
                            <p:stCondLst>
                              <p:cond delay="3500"/>
                            </p:stCondLst>
                            <p:childTnLst>
                              <p:par>
                                <p:cTn id="32" presetID="22" presetClass="entr" presetSubtype="2"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right)">
                                      <p:cBhvr>
                                        <p:cTn id="34" dur="500"/>
                                        <p:tgtEl>
                                          <p:spTgt spid="3"/>
                                        </p:tgtEl>
                                      </p:cBhvr>
                                    </p:animEffect>
                                  </p:childTnLst>
                                </p:cTn>
                              </p:par>
                            </p:childTnLst>
                          </p:cTn>
                        </p:par>
                        <p:par>
                          <p:cTn id="35" fill="hold" nodeType="afterGroup">
                            <p:stCondLst>
                              <p:cond delay="4000"/>
                            </p:stCondLst>
                            <p:childTnLst>
                              <p:par>
                                <p:cTn id="36" presetID="22" presetClass="entr" presetSubtype="8"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wipe(left)">
                                      <p:cBhvr>
                                        <p:cTn id="38" dur="500"/>
                                        <p:tgtEl>
                                          <p:spTgt spid="4"/>
                                        </p:tgtEl>
                                      </p:cBhvr>
                                    </p:animEffect>
                                  </p:childTnLst>
                                </p:cTn>
                              </p:par>
                            </p:childTnLst>
                          </p:cTn>
                        </p:par>
                        <p:par>
                          <p:cTn id="39" fill="hold" nodeType="afterGroup">
                            <p:stCondLst>
                              <p:cond delay="4500"/>
                            </p:stCondLst>
                            <p:childTnLst>
                              <p:par>
                                <p:cTn id="40" presetID="17" presetClass="entr" presetSubtype="10"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90" grpId="0" animBg="1" autoUpdateAnimBg="0"/>
      <p:bldP spid="41991" grpId="0" animBg="1" autoUpdateAnimBg="0"/>
      <p:bldP spid="42007" grpId="0" build="p" autoUpdateAnimBg="0" advAuto="0"/>
      <p:bldP spid="42008" grpId="0" build="p" autoUpdateAnimBg="0" advAuto="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57200" y="274638"/>
            <a:ext cx="8229600" cy="706090"/>
          </a:xfrm>
        </p:spPr>
        <p:style>
          <a:lnRef idx="2">
            <a:schemeClr val="accent1">
              <a:shade val="50000"/>
            </a:schemeClr>
          </a:lnRef>
          <a:fillRef idx="1">
            <a:schemeClr val="accent1"/>
          </a:fillRef>
          <a:effectRef idx="0">
            <a:schemeClr val="accent1"/>
          </a:effectRef>
          <a:fontRef idx="minor">
            <a:schemeClr val="lt1"/>
          </a:fontRef>
        </p:style>
        <p:txBody>
          <a:bodyPr/>
          <a:lstStyle/>
          <a:p>
            <a:r>
              <a:rPr lang="el-GR" dirty="0"/>
              <a:t>ΧΡΗΜΑΤΑΓΟΡΕΣ</a:t>
            </a:r>
          </a:p>
        </p:txBody>
      </p:sp>
      <p:sp>
        <p:nvSpPr>
          <p:cNvPr id="3" name="Content Placeholder 2"/>
          <p:cNvSpPr>
            <a:spLocks noGrp="1"/>
          </p:cNvSpPr>
          <p:nvPr>
            <p:ph idx="1"/>
          </p:nvPr>
        </p:nvSpPr>
        <p:spPr>
          <a:xfrm>
            <a:off x="250825" y="1052513"/>
            <a:ext cx="8642350" cy="5805487"/>
          </a:xfrm>
        </p:spPr>
        <p:txBody>
          <a:bodyPr rtlCol="0">
            <a:normAutofit fontScale="70000" lnSpcReduction="20000"/>
          </a:bodyPr>
          <a:lstStyle/>
          <a:p>
            <a:pPr fontAlgn="auto">
              <a:spcAft>
                <a:spcPts val="0"/>
              </a:spcAft>
              <a:buFont typeface="Arial" pitchFamily="34" charset="0"/>
              <a:buChar char="•"/>
              <a:defRPr/>
            </a:pPr>
            <a:r>
              <a:rPr lang="en-US" dirty="0"/>
              <a:t>There are many different types of </a:t>
            </a:r>
            <a:r>
              <a:rPr lang="en-US" b="1" dirty="0"/>
              <a:t>financial markets. </a:t>
            </a:r>
            <a:r>
              <a:rPr lang="en-US" dirty="0"/>
              <a:t>Each market serves a different region or deals with a different type of security.</a:t>
            </a:r>
            <a:endParaRPr lang="el-GR" dirty="0"/>
          </a:p>
          <a:p>
            <a:pPr fontAlgn="auto">
              <a:spcAft>
                <a:spcPts val="0"/>
              </a:spcAft>
              <a:buFont typeface="Arial" pitchFamily="34" charset="0"/>
              <a:buChar char="•"/>
              <a:defRPr/>
            </a:pPr>
            <a:r>
              <a:rPr lang="en-US" b="1" dirty="0"/>
              <a:t>Physical asset markets, </a:t>
            </a:r>
            <a:r>
              <a:rPr lang="en-US" dirty="0"/>
              <a:t>also called tangible or real asset markets, are those for such products as wheat, autos, and real estate. </a:t>
            </a:r>
            <a:r>
              <a:rPr lang="en-US" b="1" dirty="0"/>
              <a:t>Financial asset markets </a:t>
            </a:r>
            <a:r>
              <a:rPr lang="en-US" dirty="0"/>
              <a:t>are for primitive securities and derivative securities.</a:t>
            </a:r>
            <a:endParaRPr lang="el-GR" dirty="0"/>
          </a:p>
          <a:p>
            <a:pPr fontAlgn="auto">
              <a:spcAft>
                <a:spcPts val="0"/>
              </a:spcAft>
              <a:buFont typeface="Arial" pitchFamily="34" charset="0"/>
              <a:buChar char="•"/>
              <a:defRPr/>
            </a:pPr>
            <a:r>
              <a:rPr lang="en-US" b="1" dirty="0"/>
              <a:t>Spot markets </a:t>
            </a:r>
            <a:r>
              <a:rPr lang="en-US" dirty="0"/>
              <a:t>and </a:t>
            </a:r>
            <a:r>
              <a:rPr lang="en-US" b="1" dirty="0"/>
              <a:t>futures markets </a:t>
            </a:r>
            <a:r>
              <a:rPr lang="en-US" dirty="0"/>
              <a:t>are terms that refer to whether the assets are bought or sold for “on-the-spot” delivery or for delivery at some future date.</a:t>
            </a:r>
            <a:endParaRPr lang="el-GR" dirty="0"/>
          </a:p>
          <a:p>
            <a:pPr fontAlgn="auto">
              <a:spcAft>
                <a:spcPts val="0"/>
              </a:spcAft>
              <a:buFont typeface="Arial" pitchFamily="34" charset="0"/>
              <a:buChar char="•"/>
              <a:defRPr/>
            </a:pPr>
            <a:r>
              <a:rPr lang="en-US" b="1" dirty="0"/>
              <a:t>Money markets </a:t>
            </a:r>
            <a:r>
              <a:rPr lang="en-US" dirty="0"/>
              <a:t>are the markets for debt securities with maturities of less than 1 year. </a:t>
            </a:r>
            <a:r>
              <a:rPr lang="en-US" b="1" dirty="0"/>
              <a:t>Capital markets </a:t>
            </a:r>
            <a:r>
              <a:rPr lang="en-US" dirty="0"/>
              <a:t>are the markets for long-term debt and corporate stocks.</a:t>
            </a:r>
            <a:endParaRPr lang="el-GR" dirty="0"/>
          </a:p>
          <a:p>
            <a:pPr fontAlgn="auto">
              <a:spcAft>
                <a:spcPts val="0"/>
              </a:spcAft>
              <a:buFont typeface="Arial" pitchFamily="34" charset="0"/>
              <a:buChar char="•"/>
              <a:defRPr/>
            </a:pPr>
            <a:r>
              <a:rPr lang="en-US" b="1" dirty="0"/>
              <a:t>Primary markets </a:t>
            </a:r>
            <a:r>
              <a:rPr lang="en-US" dirty="0"/>
              <a:t>are the markets in which corporations raise new capital. </a:t>
            </a:r>
            <a:r>
              <a:rPr lang="en-US" b="1" dirty="0"/>
              <a:t>Secondary markets </a:t>
            </a:r>
            <a:r>
              <a:rPr lang="en-US" dirty="0"/>
              <a:t>are markets in which existing, already outstanding securities are traded among investors.</a:t>
            </a:r>
            <a:endParaRPr lang="el-GR" dirty="0"/>
          </a:p>
          <a:p>
            <a:pPr fontAlgn="auto">
              <a:spcAft>
                <a:spcPts val="0"/>
              </a:spcAft>
              <a:buFont typeface="Arial" pitchFamily="34" charset="0"/>
              <a:buChar char="•"/>
              <a:defRPr/>
            </a:pPr>
            <a:r>
              <a:rPr lang="en-US" dirty="0"/>
              <a:t>Orders from buyers and sellers can be matched in one of three ways: (1) in an open outcry </a:t>
            </a:r>
            <a:r>
              <a:rPr lang="en-US" b="1" dirty="0"/>
              <a:t>auction, </a:t>
            </a:r>
            <a:r>
              <a:rPr lang="en-US" dirty="0"/>
              <a:t>(2) through </a:t>
            </a:r>
            <a:r>
              <a:rPr lang="en-US" b="1" dirty="0"/>
              <a:t>dealers, </a:t>
            </a:r>
            <a:r>
              <a:rPr lang="en-US" dirty="0"/>
              <a:t>and (3) automatically through an </a:t>
            </a:r>
            <a:r>
              <a:rPr lang="en-US" b="1" dirty="0"/>
              <a:t>electronic communications network (ECN).</a:t>
            </a:r>
            <a:endParaRPr lang="el-GR" dirty="0"/>
          </a:p>
          <a:p>
            <a:pPr fontAlgn="auto">
              <a:spcAft>
                <a:spcPts val="0"/>
              </a:spcAft>
              <a:buFont typeface="Arial" pitchFamily="34" charset="0"/>
              <a:buChar char="•"/>
              <a:defRPr/>
            </a:pPr>
            <a:endParaRPr lang="el-G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4"/>
          <p:cNvSpPr>
            <a:spLocks noChangeArrowheads="1"/>
          </p:cNvSpPr>
          <p:nvPr/>
        </p:nvSpPr>
        <p:spPr bwMode="auto">
          <a:xfrm>
            <a:off x="357188" y="785813"/>
            <a:ext cx="7715250" cy="1143000"/>
          </a:xfrm>
          <a:prstGeom prst="rect">
            <a:avLst/>
          </a:prstGeom>
          <a:solidFill>
            <a:schemeClr val="accent1"/>
          </a:solidFill>
          <a:ln w="50800">
            <a:solidFill>
              <a:schemeClr val="accent2"/>
            </a:solidFill>
            <a:miter lim="800000"/>
            <a:headEnd/>
            <a:tailEnd/>
          </a:ln>
        </p:spPr>
        <p:txBody>
          <a:bodyPr wrap="none" anchor="ctr"/>
          <a:lstStyle/>
          <a:p>
            <a:endParaRPr lang="tr-TR"/>
          </a:p>
        </p:txBody>
      </p:sp>
      <p:sp>
        <p:nvSpPr>
          <p:cNvPr id="40963" name="Rectangle 2"/>
          <p:cNvSpPr>
            <a:spLocks noGrp="1" noChangeArrowheads="1"/>
          </p:cNvSpPr>
          <p:nvPr>
            <p:ph type="title"/>
          </p:nvPr>
        </p:nvSpPr>
        <p:spPr>
          <a:xfrm>
            <a:off x="457200" y="704850"/>
            <a:ext cx="7571184" cy="1143000"/>
          </a:xfrm>
        </p:spPr>
        <p:txBody>
          <a:bodyPr>
            <a:normAutofit fontScale="90000"/>
          </a:bodyPr>
          <a:lstStyle/>
          <a:p>
            <a:pPr eaLnBrk="1" hangingPunct="1">
              <a:spcAft>
                <a:spcPts val="600"/>
              </a:spcAft>
            </a:pPr>
            <a:r>
              <a:rPr lang="el-GR" dirty="0">
                <a:solidFill>
                  <a:schemeClr val="bg1"/>
                </a:solidFill>
              </a:rPr>
              <a:t>Χρηματοδοτικά Ιδρύματα (</a:t>
            </a:r>
            <a:r>
              <a:rPr lang="en-US" dirty="0">
                <a:solidFill>
                  <a:schemeClr val="bg1"/>
                </a:solidFill>
              </a:rPr>
              <a:t>Financial </a:t>
            </a:r>
            <a:r>
              <a:rPr lang="tr-TR" dirty="0">
                <a:solidFill>
                  <a:schemeClr val="bg1"/>
                </a:solidFill>
              </a:rPr>
              <a:t>Institutions</a:t>
            </a:r>
            <a:r>
              <a:rPr lang="el-GR" dirty="0">
                <a:solidFill>
                  <a:schemeClr val="bg1"/>
                </a:solidFill>
              </a:rPr>
              <a:t>)</a:t>
            </a:r>
            <a:endParaRPr lang="en-US" dirty="0">
              <a:solidFill>
                <a:schemeClr val="bg1"/>
              </a:solidFill>
            </a:endParaRPr>
          </a:p>
        </p:txBody>
      </p:sp>
      <p:sp>
        <p:nvSpPr>
          <p:cNvPr id="66563" name="Rectangle 3"/>
          <p:cNvSpPr>
            <a:spLocks noGrp="1" noChangeArrowheads="1"/>
          </p:cNvSpPr>
          <p:nvPr>
            <p:ph idx="1"/>
          </p:nvPr>
        </p:nvSpPr>
        <p:spPr>
          <a:xfrm>
            <a:off x="457200" y="1935163"/>
            <a:ext cx="8229600" cy="3851275"/>
          </a:xfrm>
        </p:spPr>
        <p:txBody>
          <a:bodyPr>
            <a:normAutofit fontScale="77500" lnSpcReduction="20000"/>
          </a:bodyPr>
          <a:lstStyle/>
          <a:p>
            <a:pPr eaLnBrk="1" hangingPunct="1">
              <a:lnSpc>
                <a:spcPct val="200000"/>
              </a:lnSpc>
            </a:pPr>
            <a:r>
              <a:rPr lang="el-GR" dirty="0"/>
              <a:t>Επενδυτικές Τράπεζες (</a:t>
            </a:r>
            <a:r>
              <a:rPr lang="tr-TR" dirty="0"/>
              <a:t>Investment banks</a:t>
            </a:r>
            <a:r>
              <a:rPr lang="el-GR" dirty="0"/>
              <a:t>)</a:t>
            </a:r>
            <a:endParaRPr lang="tr-TR" dirty="0"/>
          </a:p>
          <a:p>
            <a:pPr eaLnBrk="1" hangingPunct="1">
              <a:lnSpc>
                <a:spcPct val="200000"/>
              </a:lnSpc>
            </a:pPr>
            <a:r>
              <a:rPr lang="el-GR" dirty="0"/>
              <a:t>Χρηματοδοτικοί Διαμεσολαβητές (</a:t>
            </a:r>
            <a:r>
              <a:rPr lang="tr-TR" dirty="0"/>
              <a:t>Financial Intermediaries</a:t>
            </a:r>
            <a:r>
              <a:rPr lang="el-GR" dirty="0"/>
              <a:t>)</a:t>
            </a:r>
            <a:endParaRPr lang="tr-TR" dirty="0"/>
          </a:p>
          <a:p>
            <a:pPr lvl="1" eaLnBrk="1" hangingPunct="1">
              <a:lnSpc>
                <a:spcPct val="150000"/>
              </a:lnSpc>
            </a:pPr>
            <a:r>
              <a:rPr lang="el-GR" dirty="0"/>
              <a:t>Εμπορικές Τράπεζες (</a:t>
            </a:r>
            <a:r>
              <a:rPr lang="tr-TR" dirty="0"/>
              <a:t>Commercial banks</a:t>
            </a:r>
            <a:r>
              <a:rPr lang="el-GR" dirty="0"/>
              <a:t>)</a:t>
            </a:r>
            <a:endParaRPr lang="tr-TR" dirty="0"/>
          </a:p>
          <a:p>
            <a:pPr lvl="1" eaLnBrk="1" hangingPunct="1">
              <a:lnSpc>
                <a:spcPct val="150000"/>
              </a:lnSpc>
            </a:pPr>
            <a:r>
              <a:rPr lang="el-GR" dirty="0"/>
              <a:t>Ασφαλιστικές Επιχειρήσεις (</a:t>
            </a:r>
            <a:r>
              <a:rPr lang="tr-TR" dirty="0"/>
              <a:t>Insurance companies</a:t>
            </a:r>
            <a:r>
              <a:rPr lang="el-GR" dirty="0"/>
              <a:t>)</a:t>
            </a:r>
            <a:endParaRPr lang="tr-TR" dirty="0"/>
          </a:p>
          <a:p>
            <a:pPr lvl="1" eaLnBrk="1" hangingPunct="1">
              <a:lnSpc>
                <a:spcPct val="150000"/>
              </a:lnSpc>
            </a:pPr>
            <a:r>
              <a:rPr lang="el-GR" dirty="0"/>
              <a:t>Αμοιβαία Κεφάλαια (</a:t>
            </a:r>
            <a:r>
              <a:rPr lang="tr-TR" dirty="0"/>
              <a:t>Mutual funds</a:t>
            </a:r>
            <a:r>
              <a:rPr lang="el-GR" dirty="0"/>
              <a:t>)</a:t>
            </a:r>
            <a:endParaRPr lang="tr-TR"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6563">
                                            <p:txEl>
                                              <p:pRg st="0" end="0"/>
                                            </p:txEl>
                                          </p:spTgt>
                                        </p:tgtEl>
                                        <p:attrNameLst>
                                          <p:attrName>style.visibility</p:attrName>
                                        </p:attrNameLst>
                                      </p:cBhvr>
                                      <p:to>
                                        <p:strVal val="visible"/>
                                      </p:to>
                                    </p:set>
                                    <p:animEffect transition="in" filter="fade">
                                      <p:cBhvr>
                                        <p:cTn id="7" dur="1000"/>
                                        <p:tgtEl>
                                          <p:spTgt spid="66563">
                                            <p:txEl>
                                              <p:pRg st="0" end="0"/>
                                            </p:txEl>
                                          </p:spTgt>
                                        </p:tgtEl>
                                      </p:cBhvr>
                                    </p:animEffect>
                                    <p:anim calcmode="lin" valueType="num">
                                      <p:cBhvr>
                                        <p:cTn id="8" dur="1000" fill="hold"/>
                                        <p:tgtEl>
                                          <p:spTgt spid="6656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656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6563">
                                            <p:txEl>
                                              <p:pRg st="1" end="1"/>
                                            </p:txEl>
                                          </p:spTgt>
                                        </p:tgtEl>
                                        <p:attrNameLst>
                                          <p:attrName>style.visibility</p:attrName>
                                        </p:attrNameLst>
                                      </p:cBhvr>
                                      <p:to>
                                        <p:strVal val="visible"/>
                                      </p:to>
                                    </p:set>
                                    <p:animEffect transition="in" filter="fade">
                                      <p:cBhvr>
                                        <p:cTn id="14" dur="1000"/>
                                        <p:tgtEl>
                                          <p:spTgt spid="66563">
                                            <p:txEl>
                                              <p:pRg st="1" end="1"/>
                                            </p:txEl>
                                          </p:spTgt>
                                        </p:tgtEl>
                                      </p:cBhvr>
                                    </p:animEffect>
                                    <p:anim calcmode="lin" valueType="num">
                                      <p:cBhvr>
                                        <p:cTn id="15" dur="1000" fill="hold"/>
                                        <p:tgtEl>
                                          <p:spTgt spid="6656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656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66563">
                                            <p:txEl>
                                              <p:pRg st="2" end="2"/>
                                            </p:txEl>
                                          </p:spTgt>
                                        </p:tgtEl>
                                        <p:attrNameLst>
                                          <p:attrName>style.visibility</p:attrName>
                                        </p:attrNameLst>
                                      </p:cBhvr>
                                      <p:to>
                                        <p:strVal val="visible"/>
                                      </p:to>
                                    </p:set>
                                    <p:animEffect transition="in" filter="fade">
                                      <p:cBhvr>
                                        <p:cTn id="19" dur="1000"/>
                                        <p:tgtEl>
                                          <p:spTgt spid="66563">
                                            <p:txEl>
                                              <p:pRg st="2" end="2"/>
                                            </p:txEl>
                                          </p:spTgt>
                                        </p:tgtEl>
                                      </p:cBhvr>
                                    </p:animEffect>
                                    <p:anim calcmode="lin" valueType="num">
                                      <p:cBhvr>
                                        <p:cTn id="20" dur="1000" fill="hold"/>
                                        <p:tgtEl>
                                          <p:spTgt spid="6656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6656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66563">
                                            <p:txEl>
                                              <p:pRg st="3" end="3"/>
                                            </p:txEl>
                                          </p:spTgt>
                                        </p:tgtEl>
                                        <p:attrNameLst>
                                          <p:attrName>style.visibility</p:attrName>
                                        </p:attrNameLst>
                                      </p:cBhvr>
                                      <p:to>
                                        <p:strVal val="visible"/>
                                      </p:to>
                                    </p:set>
                                    <p:animEffect transition="in" filter="fade">
                                      <p:cBhvr>
                                        <p:cTn id="24" dur="1000"/>
                                        <p:tgtEl>
                                          <p:spTgt spid="66563">
                                            <p:txEl>
                                              <p:pRg st="3" end="3"/>
                                            </p:txEl>
                                          </p:spTgt>
                                        </p:tgtEl>
                                      </p:cBhvr>
                                    </p:animEffect>
                                    <p:anim calcmode="lin" valueType="num">
                                      <p:cBhvr>
                                        <p:cTn id="25" dur="1000" fill="hold"/>
                                        <p:tgtEl>
                                          <p:spTgt spid="6656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66563">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66563">
                                            <p:txEl>
                                              <p:pRg st="4" end="4"/>
                                            </p:txEl>
                                          </p:spTgt>
                                        </p:tgtEl>
                                        <p:attrNameLst>
                                          <p:attrName>style.visibility</p:attrName>
                                        </p:attrNameLst>
                                      </p:cBhvr>
                                      <p:to>
                                        <p:strVal val="visible"/>
                                      </p:to>
                                    </p:set>
                                    <p:animEffect transition="in" filter="fade">
                                      <p:cBhvr>
                                        <p:cTn id="29" dur="1000"/>
                                        <p:tgtEl>
                                          <p:spTgt spid="66563">
                                            <p:txEl>
                                              <p:pRg st="4" end="4"/>
                                            </p:txEl>
                                          </p:spTgt>
                                        </p:tgtEl>
                                      </p:cBhvr>
                                    </p:animEffect>
                                    <p:anim calcmode="lin" valueType="num">
                                      <p:cBhvr>
                                        <p:cTn id="30" dur="1000" fill="hold"/>
                                        <p:tgtEl>
                                          <p:spTgt spid="6656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6656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lstStyle/>
          <a:p>
            <a:r>
              <a:rPr lang="el-GR" dirty="0"/>
              <a:t>ΧΡΗΜΑΤΟΔΟΤΙΚΕΣ ΕΠΕΝΔΥΣΕΙΣ</a:t>
            </a:r>
          </a:p>
        </p:txBody>
      </p:sp>
      <p:sp>
        <p:nvSpPr>
          <p:cNvPr id="3" name="Content Placeholder 2"/>
          <p:cNvSpPr>
            <a:spLocks noGrp="1"/>
          </p:cNvSpPr>
          <p:nvPr>
            <p:ph idx="1"/>
          </p:nvPr>
        </p:nvSpPr>
        <p:spPr/>
        <p:txBody>
          <a:bodyPr rtlCol="0">
            <a:normAutofit fontScale="62500" lnSpcReduction="20000"/>
          </a:bodyPr>
          <a:lstStyle/>
          <a:p>
            <a:pPr fontAlgn="auto">
              <a:spcAft>
                <a:spcPts val="0"/>
              </a:spcAft>
              <a:buFont typeface="Arial" pitchFamily="34" charset="0"/>
              <a:buChar char="•"/>
              <a:defRPr/>
            </a:pPr>
            <a:r>
              <a:rPr lang="en-US" dirty="0"/>
              <a:t>Transfers of capital between borrowers and savers take place (1) by </a:t>
            </a:r>
            <a:r>
              <a:rPr lang="en-US" b="1" dirty="0"/>
              <a:t>direct transfers </a:t>
            </a:r>
            <a:r>
              <a:rPr lang="en-US" dirty="0"/>
              <a:t>of money and securities; (2) by transfers through </a:t>
            </a:r>
            <a:r>
              <a:rPr lang="en-US" b="1" dirty="0"/>
              <a:t>investment banking houses, </a:t>
            </a:r>
            <a:r>
              <a:rPr lang="en-US" dirty="0"/>
              <a:t>which act as middlemen; and (3) by transfers through </a:t>
            </a:r>
            <a:r>
              <a:rPr lang="en-US" b="1" dirty="0"/>
              <a:t>financial intermediaries, </a:t>
            </a:r>
            <a:r>
              <a:rPr lang="en-US" dirty="0"/>
              <a:t>which create new securities.</a:t>
            </a:r>
            <a:endParaRPr lang="el-GR" dirty="0"/>
          </a:p>
          <a:p>
            <a:pPr fontAlgn="auto">
              <a:spcAft>
                <a:spcPts val="0"/>
              </a:spcAft>
              <a:buFont typeface="Arial" pitchFamily="34" charset="0"/>
              <a:buChar char="•"/>
              <a:defRPr/>
            </a:pPr>
            <a:r>
              <a:rPr lang="en-US" dirty="0"/>
              <a:t>Capital is allocated through the price system—a price must be paid to “rent” money. Lenders charge </a:t>
            </a:r>
            <a:r>
              <a:rPr lang="en-US" b="1" dirty="0"/>
              <a:t>interest </a:t>
            </a:r>
            <a:r>
              <a:rPr lang="en-US" dirty="0"/>
              <a:t>on funds they lend, while equity investors receive </a:t>
            </a:r>
            <a:r>
              <a:rPr lang="en-US" b="1" dirty="0"/>
              <a:t>dividends </a:t>
            </a:r>
            <a:r>
              <a:rPr lang="en-US" dirty="0"/>
              <a:t>and </a:t>
            </a:r>
            <a:r>
              <a:rPr lang="en-US" b="1" dirty="0"/>
              <a:t>capital gains </a:t>
            </a:r>
            <a:r>
              <a:rPr lang="en-US" dirty="0"/>
              <a:t>in return for letting firms use their money.</a:t>
            </a:r>
            <a:endParaRPr lang="el-GR" dirty="0"/>
          </a:p>
          <a:p>
            <a:pPr fontAlgn="auto">
              <a:spcAft>
                <a:spcPts val="0"/>
              </a:spcAft>
              <a:buFont typeface="Arial" pitchFamily="34" charset="0"/>
              <a:buChar char="•"/>
              <a:defRPr/>
            </a:pPr>
            <a:r>
              <a:rPr lang="en-US" dirty="0"/>
              <a:t>Four fundamental factors affect the cost of money: (1) </a:t>
            </a:r>
            <a:r>
              <a:rPr lang="en-US" b="1" dirty="0"/>
              <a:t>production opportunities, </a:t>
            </a:r>
            <a:r>
              <a:rPr lang="en-US" dirty="0"/>
              <a:t>(2) </a:t>
            </a:r>
            <a:r>
              <a:rPr lang="en-US" b="1" dirty="0"/>
              <a:t>time preferences for consumption, </a:t>
            </a:r>
            <a:r>
              <a:rPr lang="en-US" dirty="0"/>
              <a:t>(3) </a:t>
            </a:r>
            <a:r>
              <a:rPr lang="en-US" b="1" dirty="0"/>
              <a:t>risk, </a:t>
            </a:r>
            <a:r>
              <a:rPr lang="en-US" dirty="0"/>
              <a:t>and (4) </a:t>
            </a:r>
            <a:r>
              <a:rPr lang="en-US" b="1" dirty="0"/>
              <a:t>inflation.</a:t>
            </a:r>
            <a:endParaRPr lang="el-GR" dirty="0"/>
          </a:p>
          <a:p>
            <a:pPr fontAlgn="auto">
              <a:spcAft>
                <a:spcPts val="0"/>
              </a:spcAft>
              <a:buFont typeface="Arial" pitchFamily="34" charset="0"/>
              <a:buChar char="•"/>
              <a:defRPr/>
            </a:pPr>
            <a:r>
              <a:rPr lang="en-US" dirty="0"/>
              <a:t>• There are many different types of </a:t>
            </a:r>
            <a:r>
              <a:rPr lang="en-US" b="1" dirty="0"/>
              <a:t>financial securities. </a:t>
            </a:r>
            <a:r>
              <a:rPr lang="en-US" dirty="0"/>
              <a:t>Primitive securities represent claims on cash flows, such as stocks and bonds. </a:t>
            </a:r>
            <a:r>
              <a:rPr lang="en-US" b="1" dirty="0"/>
              <a:t>Derivatives </a:t>
            </a:r>
            <a:r>
              <a:rPr lang="en-US" dirty="0"/>
              <a:t>are claims on other traded securities, such as options.</a:t>
            </a:r>
            <a:endParaRPr lang="el-GR" dirty="0"/>
          </a:p>
          <a:p>
            <a:pPr fontAlgn="auto">
              <a:spcAft>
                <a:spcPts val="0"/>
              </a:spcAft>
              <a:buFont typeface="Arial" pitchFamily="34" charset="0"/>
              <a:buChar char="•"/>
              <a:defRPr/>
            </a:pPr>
            <a:r>
              <a:rPr lang="en-US" dirty="0"/>
              <a:t>• Major financial institutions include </a:t>
            </a:r>
            <a:r>
              <a:rPr lang="en-US" b="1" dirty="0"/>
              <a:t>commercial banks, savings and loan associations, mutual savings banks, credit unions, pension funds, life insurance companies, </a:t>
            </a:r>
            <a:r>
              <a:rPr lang="en-US" dirty="0"/>
              <a:t>and </a:t>
            </a:r>
            <a:r>
              <a:rPr lang="en-US" b="1" dirty="0"/>
              <a:t>mutual funds.</a:t>
            </a:r>
            <a:endParaRPr lang="el-GR" dirty="0"/>
          </a:p>
          <a:p>
            <a:pPr fontAlgn="auto">
              <a:spcAft>
                <a:spcPts val="0"/>
              </a:spcAft>
              <a:buFont typeface="Arial" pitchFamily="34" charset="0"/>
              <a:buChar char="•"/>
              <a:defRPr/>
            </a:pPr>
            <a:endParaRPr lang="el-G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25" y="1916832"/>
            <a:ext cx="7772400" cy="2592288"/>
          </a:xfrm>
          <a:solidFill>
            <a:schemeClr val="accent1">
              <a:lumMod val="90000"/>
            </a:schemeClr>
          </a:solidFill>
          <a:ln>
            <a:solidFill>
              <a:schemeClr val="accent2"/>
            </a:solidFill>
          </a:ln>
        </p:spPr>
        <p:txBody>
          <a:bodyPr anchor="ctr">
            <a:normAutofit fontScale="90000"/>
          </a:bodyPr>
          <a:lstStyle/>
          <a:p>
            <a:pPr algn="ctr" eaLnBrk="1" fontAlgn="auto" hangingPunct="1">
              <a:spcAft>
                <a:spcPts val="0"/>
              </a:spcAft>
              <a:defRPr/>
            </a:pPr>
            <a:r>
              <a:rPr lang="el-GR" sz="4400" dirty="0">
                <a:solidFill>
                  <a:schemeClr val="bg1"/>
                </a:solidFill>
              </a:rPr>
              <a:t>ΚΟΣΤΟΣ ΧΡΗΜΑΤΟΣ ΚΑΙ ΕΠΙΤΌΚΙΑ</a:t>
            </a:r>
            <a:br>
              <a:rPr lang="en-US" sz="4400" dirty="0">
                <a:solidFill>
                  <a:schemeClr val="bg1"/>
                </a:solidFill>
              </a:rPr>
            </a:br>
            <a:r>
              <a:rPr lang="el-GR" sz="4400" dirty="0">
                <a:solidFill>
                  <a:schemeClr val="bg1"/>
                </a:solidFill>
              </a:rPr>
              <a:t>(</a:t>
            </a:r>
            <a:r>
              <a:rPr lang="tr-TR" sz="4400" dirty="0">
                <a:solidFill>
                  <a:schemeClr val="bg1"/>
                </a:solidFill>
              </a:rPr>
              <a:t>COST OF MONEY AND </a:t>
            </a:r>
            <a:br>
              <a:rPr lang="tr-TR" sz="4400" dirty="0">
                <a:solidFill>
                  <a:schemeClr val="bg1"/>
                </a:solidFill>
              </a:rPr>
            </a:br>
            <a:r>
              <a:rPr lang="tr-TR" sz="4400" dirty="0">
                <a:solidFill>
                  <a:schemeClr val="bg1"/>
                </a:solidFill>
              </a:rPr>
              <a:t>INTEREST RATES</a:t>
            </a:r>
            <a:r>
              <a:rPr lang="el-GR" sz="4400" dirty="0">
                <a:solidFill>
                  <a:schemeClr val="bg1"/>
                </a:solidFill>
              </a:rPr>
              <a:t>)</a:t>
            </a:r>
            <a:endParaRPr lang="tr-TR" sz="4400" dirty="0">
              <a:solidFill>
                <a:schemeClr val="bg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Rectangle 4"/>
          <p:cNvSpPr>
            <a:spLocks noChangeArrowheads="1"/>
          </p:cNvSpPr>
          <p:nvPr/>
        </p:nvSpPr>
        <p:spPr bwMode="auto">
          <a:xfrm>
            <a:off x="357188" y="188640"/>
            <a:ext cx="7715250" cy="1512168"/>
          </a:xfrm>
          <a:prstGeom prst="rect">
            <a:avLst/>
          </a:prstGeom>
          <a:solidFill>
            <a:schemeClr val="accent1"/>
          </a:solidFill>
          <a:ln w="50800">
            <a:solidFill>
              <a:schemeClr val="accent2"/>
            </a:solidFill>
            <a:miter lim="800000"/>
            <a:headEnd/>
            <a:tailEnd/>
          </a:ln>
        </p:spPr>
        <p:txBody>
          <a:bodyPr wrap="none" anchor="ctr"/>
          <a:lstStyle/>
          <a:p>
            <a:endParaRPr lang="tr-TR"/>
          </a:p>
        </p:txBody>
      </p:sp>
      <p:sp>
        <p:nvSpPr>
          <p:cNvPr id="45059" name="Rectangle 2"/>
          <p:cNvSpPr>
            <a:spLocks noGrp="1" noChangeArrowheads="1"/>
          </p:cNvSpPr>
          <p:nvPr>
            <p:ph type="title"/>
          </p:nvPr>
        </p:nvSpPr>
        <p:spPr>
          <a:xfrm>
            <a:off x="514350" y="362085"/>
            <a:ext cx="7400925" cy="1127596"/>
          </a:xfrm>
        </p:spPr>
        <p:txBody>
          <a:bodyPr>
            <a:normAutofit fontScale="90000"/>
          </a:bodyPr>
          <a:lstStyle/>
          <a:p>
            <a:pPr eaLnBrk="1" fontAlgn="auto" hangingPunct="1">
              <a:spcAft>
                <a:spcPts val="0"/>
              </a:spcAft>
              <a:defRPr/>
            </a:pPr>
            <a:r>
              <a:rPr lang="el-GR" sz="3600" dirty="0">
                <a:solidFill>
                  <a:schemeClr val="bg1"/>
                </a:solidFill>
              </a:rPr>
              <a:t>ΠΡΟΣΔΙΟΡΙΣΤΙΚΟΙ ΠΑΡΑΓΟΝΤΕΣ ΤΩΝ ΕΠΙΤΟΚΙΩΝ</a:t>
            </a:r>
            <a:br>
              <a:rPr lang="el-GR" sz="3600" dirty="0">
                <a:solidFill>
                  <a:schemeClr val="bg1"/>
                </a:solidFill>
              </a:rPr>
            </a:br>
            <a:r>
              <a:rPr lang="el-GR" sz="3600" dirty="0">
                <a:solidFill>
                  <a:schemeClr val="bg1"/>
                </a:solidFill>
              </a:rPr>
              <a:t>(</a:t>
            </a:r>
            <a:r>
              <a:rPr lang="tr-TR" sz="3600" dirty="0">
                <a:solidFill>
                  <a:schemeClr val="bg1"/>
                </a:solidFill>
              </a:rPr>
              <a:t>Determinants of Market Interest Rates </a:t>
            </a:r>
            <a:r>
              <a:rPr lang="el-GR" sz="3600" dirty="0">
                <a:solidFill>
                  <a:schemeClr val="bg1"/>
                </a:solidFill>
              </a:rPr>
              <a:t>)</a:t>
            </a:r>
            <a:endParaRPr lang="en-US" sz="3600" dirty="0">
              <a:solidFill>
                <a:schemeClr val="bg1"/>
              </a:solidFill>
            </a:endParaRPr>
          </a:p>
        </p:txBody>
      </p:sp>
      <p:sp>
        <p:nvSpPr>
          <p:cNvPr id="63491" name="Rectangle 3"/>
          <p:cNvSpPr>
            <a:spLocks noGrp="1" noChangeArrowheads="1"/>
          </p:cNvSpPr>
          <p:nvPr>
            <p:ph idx="1"/>
          </p:nvPr>
        </p:nvSpPr>
        <p:spPr>
          <a:xfrm>
            <a:off x="323528" y="3212976"/>
            <a:ext cx="8549010" cy="3352924"/>
          </a:xfrm>
        </p:spPr>
        <p:txBody>
          <a:bodyPr>
            <a:normAutofit fontScale="77500" lnSpcReduction="20000"/>
          </a:bodyPr>
          <a:lstStyle/>
          <a:p>
            <a:pPr>
              <a:lnSpc>
                <a:spcPct val="90000"/>
              </a:lnSpc>
            </a:pPr>
            <a:r>
              <a:rPr lang="tr-TR" dirty="0"/>
              <a:t>r = </a:t>
            </a:r>
            <a:r>
              <a:rPr lang="el-GR" dirty="0"/>
              <a:t>Ονομαστικό ή Επιτόκιο που απαιτείται (</a:t>
            </a:r>
            <a:r>
              <a:rPr lang="tr-TR" dirty="0"/>
              <a:t>nominal or quoted rate of interest</a:t>
            </a:r>
            <a:r>
              <a:rPr lang="el-GR" dirty="0"/>
              <a:t>)</a:t>
            </a:r>
            <a:endParaRPr lang="tr-TR" dirty="0"/>
          </a:p>
          <a:p>
            <a:pPr eaLnBrk="1" hangingPunct="1">
              <a:lnSpc>
                <a:spcPct val="90000"/>
              </a:lnSpc>
            </a:pPr>
            <a:r>
              <a:rPr lang="tr-TR" dirty="0"/>
              <a:t>r* = </a:t>
            </a:r>
            <a:r>
              <a:rPr lang="el-GR" dirty="0"/>
              <a:t>Μηδενικού κινδύνου επιτόκιο (</a:t>
            </a:r>
            <a:r>
              <a:rPr lang="tr-TR" dirty="0"/>
              <a:t>real risk free rate of interest</a:t>
            </a:r>
            <a:r>
              <a:rPr lang="el-GR" dirty="0"/>
              <a:t>)</a:t>
            </a:r>
            <a:endParaRPr lang="tr-TR" dirty="0"/>
          </a:p>
          <a:p>
            <a:pPr eaLnBrk="1" hangingPunct="1">
              <a:lnSpc>
                <a:spcPct val="90000"/>
              </a:lnSpc>
            </a:pPr>
            <a:r>
              <a:rPr lang="tr-TR" dirty="0"/>
              <a:t>IP = </a:t>
            </a:r>
            <a:r>
              <a:rPr lang="el-GR" dirty="0"/>
              <a:t>Επίδραση Πληθωρισμού (</a:t>
            </a:r>
            <a:r>
              <a:rPr lang="tr-TR" dirty="0"/>
              <a:t>Inflation premium</a:t>
            </a:r>
            <a:r>
              <a:rPr lang="el-GR" dirty="0"/>
              <a:t>)</a:t>
            </a:r>
            <a:endParaRPr lang="tr-TR" dirty="0"/>
          </a:p>
          <a:p>
            <a:pPr eaLnBrk="1" hangingPunct="1">
              <a:lnSpc>
                <a:spcPct val="90000"/>
              </a:lnSpc>
            </a:pPr>
            <a:r>
              <a:rPr lang="tr-TR" dirty="0"/>
              <a:t>DRP = </a:t>
            </a:r>
            <a:r>
              <a:rPr lang="el-GR" dirty="0"/>
              <a:t>Επίδραση της αθέτησης πληρωμής (</a:t>
            </a:r>
            <a:r>
              <a:rPr lang="en-US" dirty="0"/>
              <a:t>Default risk premium</a:t>
            </a:r>
            <a:r>
              <a:rPr lang="el-GR" dirty="0"/>
              <a:t>)</a:t>
            </a:r>
            <a:endParaRPr lang="tr-TR" dirty="0"/>
          </a:p>
          <a:p>
            <a:pPr eaLnBrk="1" hangingPunct="1">
              <a:lnSpc>
                <a:spcPct val="90000"/>
              </a:lnSpc>
            </a:pPr>
            <a:r>
              <a:rPr lang="tr-TR" dirty="0"/>
              <a:t>LP = </a:t>
            </a:r>
            <a:r>
              <a:rPr lang="el-GR" dirty="0"/>
              <a:t>Επίδραση ασφάλιστρο ρευστότητας (</a:t>
            </a:r>
            <a:r>
              <a:rPr lang="en-US" dirty="0"/>
              <a:t>Liquidity premium</a:t>
            </a:r>
            <a:r>
              <a:rPr lang="el-GR" dirty="0"/>
              <a:t>)</a:t>
            </a:r>
            <a:endParaRPr lang="en-US" dirty="0"/>
          </a:p>
          <a:p>
            <a:pPr eaLnBrk="1" hangingPunct="1">
              <a:lnSpc>
                <a:spcPct val="90000"/>
              </a:lnSpc>
            </a:pPr>
            <a:r>
              <a:rPr lang="tr-TR" dirty="0"/>
              <a:t>MRP = </a:t>
            </a:r>
            <a:r>
              <a:rPr lang="el-GR" dirty="0"/>
              <a:t>Επίδραση του χρόνου ωρίμανσης (</a:t>
            </a:r>
            <a:r>
              <a:rPr lang="tr-TR" dirty="0"/>
              <a:t>Maturity risk premium</a:t>
            </a:r>
            <a:r>
              <a:rPr lang="el-GR" dirty="0"/>
              <a:t>)</a:t>
            </a:r>
            <a:r>
              <a:rPr lang="tr-TR" dirty="0"/>
              <a:t>  </a:t>
            </a:r>
            <a:endParaRPr lang="en-US" dirty="0"/>
          </a:p>
        </p:txBody>
      </p:sp>
      <p:sp>
        <p:nvSpPr>
          <p:cNvPr id="43013" name="TextBox 4"/>
          <p:cNvSpPr txBox="1">
            <a:spLocks noChangeArrowheads="1"/>
          </p:cNvSpPr>
          <p:nvPr/>
        </p:nvSpPr>
        <p:spPr bwMode="auto">
          <a:xfrm>
            <a:off x="357188" y="1643064"/>
            <a:ext cx="7815212" cy="1477328"/>
          </a:xfrm>
          <a:prstGeom prst="rect">
            <a:avLst/>
          </a:prstGeom>
          <a:noFill/>
          <a:ln w="9525">
            <a:noFill/>
            <a:miter lim="800000"/>
            <a:headEnd/>
            <a:tailEnd/>
          </a:ln>
        </p:spPr>
        <p:txBody>
          <a:bodyPr wrap="square">
            <a:spAutoFit/>
          </a:bodyPr>
          <a:lstStyle/>
          <a:p>
            <a:pPr algn="ctr">
              <a:lnSpc>
                <a:spcPct val="200000"/>
              </a:lnSpc>
            </a:pPr>
            <a:r>
              <a:rPr lang="tr-TR" dirty="0"/>
              <a:t>r = r* + IP + DRP + LP + MRP</a:t>
            </a:r>
          </a:p>
          <a:p>
            <a:pPr algn="ctr">
              <a:lnSpc>
                <a:spcPct val="200000"/>
              </a:lnSpc>
            </a:pPr>
            <a:r>
              <a:rPr lang="tr-TR" dirty="0"/>
              <a:t>r = Risk free rate+ DRP + LP + MRP</a:t>
            </a:r>
          </a:p>
          <a:p>
            <a:pPr algn="ctr"/>
            <a:endParaRPr lang="tr-TR"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3491">
                                            <p:txEl>
                                              <p:pRg st="0" end="0"/>
                                            </p:txEl>
                                          </p:spTgt>
                                        </p:tgtEl>
                                        <p:attrNameLst>
                                          <p:attrName>style.visibility</p:attrName>
                                        </p:attrNameLst>
                                      </p:cBhvr>
                                      <p:to>
                                        <p:strVal val="visible"/>
                                      </p:to>
                                    </p:set>
                                    <p:anim calcmode="lin" valueType="num">
                                      <p:cBhvr additive="base">
                                        <p:cTn id="7" dur="500" fill="hold"/>
                                        <p:tgtEl>
                                          <p:spTgt spid="6349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3491">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63491">
                                            <p:txEl>
                                              <p:pRg st="0" end="0"/>
                                            </p:txEl>
                                          </p:spTgt>
                                        </p:tgtEl>
                                        <p:attrNameLst>
                                          <p:attrName>ppt_c</p:attrName>
                                        </p:attrNameLst>
                                      </p:cBhvr>
                                      <p:to>
                                        <a:schemeClr val="tx2"/>
                                      </p:to>
                                    </p:animClr>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3491">
                                            <p:txEl>
                                              <p:pRg st="1" end="1"/>
                                            </p:txEl>
                                          </p:spTgt>
                                        </p:tgtEl>
                                        <p:attrNameLst>
                                          <p:attrName>style.visibility</p:attrName>
                                        </p:attrNameLst>
                                      </p:cBhvr>
                                      <p:to>
                                        <p:strVal val="visible"/>
                                      </p:to>
                                    </p:set>
                                    <p:anim calcmode="lin" valueType="num">
                                      <p:cBhvr additive="base">
                                        <p:cTn id="13" dur="500" fill="hold"/>
                                        <p:tgtEl>
                                          <p:spTgt spid="6349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3491">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63491">
                                            <p:txEl>
                                              <p:pRg st="1" end="1"/>
                                            </p:txEl>
                                          </p:spTgt>
                                        </p:tgtEl>
                                        <p:attrNameLst>
                                          <p:attrName>ppt_c</p:attrName>
                                        </p:attrNameLst>
                                      </p:cBhvr>
                                      <p:to>
                                        <a:schemeClr val="tx2"/>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3491">
                                            <p:txEl>
                                              <p:pRg st="2" end="2"/>
                                            </p:txEl>
                                          </p:spTgt>
                                        </p:tgtEl>
                                        <p:attrNameLst>
                                          <p:attrName>style.visibility</p:attrName>
                                        </p:attrNameLst>
                                      </p:cBhvr>
                                      <p:to>
                                        <p:strVal val="visible"/>
                                      </p:to>
                                    </p:set>
                                    <p:anim calcmode="lin" valueType="num">
                                      <p:cBhvr additive="base">
                                        <p:cTn id="19" dur="500" fill="hold"/>
                                        <p:tgtEl>
                                          <p:spTgt spid="6349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3491">
                                            <p:txEl>
                                              <p:pRg st="2" end="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63491">
                                            <p:txEl>
                                              <p:pRg st="2" end="2"/>
                                            </p:txEl>
                                          </p:spTgt>
                                        </p:tgtEl>
                                        <p:attrNameLst>
                                          <p:attrName>ppt_c</p:attrName>
                                        </p:attrNameLst>
                                      </p:cBhvr>
                                      <p:to>
                                        <a:schemeClr val="tx2"/>
                                      </p:to>
                                    </p:animClr>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3491">
                                            <p:txEl>
                                              <p:pRg st="3" end="3"/>
                                            </p:txEl>
                                          </p:spTgt>
                                        </p:tgtEl>
                                        <p:attrNameLst>
                                          <p:attrName>style.visibility</p:attrName>
                                        </p:attrNameLst>
                                      </p:cBhvr>
                                      <p:to>
                                        <p:strVal val="visible"/>
                                      </p:to>
                                    </p:set>
                                    <p:anim calcmode="lin" valueType="num">
                                      <p:cBhvr additive="base">
                                        <p:cTn id="25" dur="500" fill="hold"/>
                                        <p:tgtEl>
                                          <p:spTgt spid="63491">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3491">
                                            <p:txEl>
                                              <p:pRg st="3" end="3"/>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63491">
                                            <p:txEl>
                                              <p:pRg st="3" end="3"/>
                                            </p:txEl>
                                          </p:spTgt>
                                        </p:tgtEl>
                                        <p:attrNameLst>
                                          <p:attrName>ppt_c</p:attrName>
                                        </p:attrNameLst>
                                      </p:cBhvr>
                                      <p:to>
                                        <a:schemeClr val="tx2"/>
                                      </p:to>
                                    </p:animClr>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63491">
                                            <p:txEl>
                                              <p:pRg st="4" end="4"/>
                                            </p:txEl>
                                          </p:spTgt>
                                        </p:tgtEl>
                                        <p:attrNameLst>
                                          <p:attrName>style.visibility</p:attrName>
                                        </p:attrNameLst>
                                      </p:cBhvr>
                                      <p:to>
                                        <p:strVal val="visible"/>
                                      </p:to>
                                    </p:set>
                                    <p:anim calcmode="lin" valueType="num">
                                      <p:cBhvr additive="base">
                                        <p:cTn id="31" dur="500" fill="hold"/>
                                        <p:tgtEl>
                                          <p:spTgt spid="63491">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63491">
                                            <p:txEl>
                                              <p:pRg st="4" end="4"/>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63491">
                                            <p:txEl>
                                              <p:pRg st="4" end="4"/>
                                            </p:txEl>
                                          </p:spTgt>
                                        </p:tgtEl>
                                        <p:attrNameLst>
                                          <p:attrName>ppt_c</p:attrName>
                                        </p:attrNameLst>
                                      </p:cBhvr>
                                      <p:to>
                                        <a:schemeClr val="tx2"/>
                                      </p:to>
                                    </p:animClr>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63491">
                                            <p:txEl>
                                              <p:pRg st="5" end="5"/>
                                            </p:txEl>
                                          </p:spTgt>
                                        </p:tgtEl>
                                        <p:attrNameLst>
                                          <p:attrName>style.visibility</p:attrName>
                                        </p:attrNameLst>
                                      </p:cBhvr>
                                      <p:to>
                                        <p:strVal val="visible"/>
                                      </p:to>
                                    </p:set>
                                    <p:anim calcmode="lin" valueType="num">
                                      <p:cBhvr additive="base">
                                        <p:cTn id="37" dur="500" fill="hold"/>
                                        <p:tgtEl>
                                          <p:spTgt spid="63491">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63491">
                                            <p:txEl>
                                              <p:pRg st="5" end="5"/>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63491">
                                            <p:txEl>
                                              <p:pRg st="5" end="5"/>
                                            </p:txEl>
                                          </p:spTgt>
                                        </p:tgtEl>
                                        <p:attrNameLst>
                                          <p:attrName>ppt_c</p:attrName>
                                        </p:attrNameLst>
                                      </p:cBhvr>
                                      <p:to>
                                        <a:schemeClr val="tx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1"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3"/>
          <p:cNvSpPr>
            <a:spLocks noGrp="1" noChangeArrowheads="1"/>
          </p:cNvSpPr>
          <p:nvPr>
            <p:ph idx="1"/>
          </p:nvPr>
        </p:nvSpPr>
        <p:spPr>
          <a:xfrm>
            <a:off x="685800" y="1295400"/>
            <a:ext cx="8153400" cy="5276850"/>
          </a:xfrm>
        </p:spPr>
        <p:txBody>
          <a:bodyPr>
            <a:noAutofit/>
          </a:bodyPr>
          <a:lstStyle/>
          <a:p>
            <a:pPr marL="609600" indent="-609600" eaLnBrk="1" fontAlgn="auto" hangingPunct="1">
              <a:spcBef>
                <a:spcPts val="580"/>
              </a:spcBef>
              <a:spcAft>
                <a:spcPts val="0"/>
              </a:spcAft>
              <a:buClr>
                <a:schemeClr val="accent3"/>
              </a:buClr>
              <a:buFont typeface="Wingdings" pitchFamily="2" charset="2"/>
              <a:buChar char="Ø"/>
              <a:defRPr/>
            </a:pPr>
            <a:r>
              <a:rPr lang="en-US" sz="2000" dirty="0"/>
              <a:t>Financial Management and the Financial Environment</a:t>
            </a:r>
            <a:r>
              <a:rPr lang="tr-TR" sz="2000" dirty="0"/>
              <a:t>, </a:t>
            </a:r>
            <a:r>
              <a:rPr lang="en-US" sz="2000" dirty="0"/>
              <a:t>Corporate Governance </a:t>
            </a:r>
            <a:endParaRPr lang="tr-TR" sz="2000" dirty="0"/>
          </a:p>
          <a:p>
            <a:pPr marL="609600" indent="-609600" eaLnBrk="1" fontAlgn="auto" hangingPunct="1">
              <a:spcBef>
                <a:spcPts val="580"/>
              </a:spcBef>
              <a:spcAft>
                <a:spcPts val="0"/>
              </a:spcAft>
              <a:buClr>
                <a:schemeClr val="accent3"/>
              </a:buClr>
              <a:buFont typeface="Wingdings" pitchFamily="2" charset="2"/>
              <a:buChar char="Ø"/>
              <a:defRPr/>
            </a:pPr>
            <a:r>
              <a:rPr lang="en-US" sz="2000" dirty="0"/>
              <a:t>Time value of money </a:t>
            </a:r>
            <a:endParaRPr lang="tr-TR" sz="2000" dirty="0"/>
          </a:p>
          <a:p>
            <a:pPr marL="609600" indent="-609600" eaLnBrk="1" fontAlgn="auto" hangingPunct="1">
              <a:spcBef>
                <a:spcPts val="580"/>
              </a:spcBef>
              <a:spcAft>
                <a:spcPts val="0"/>
              </a:spcAft>
              <a:buClr>
                <a:schemeClr val="accent3"/>
              </a:buClr>
              <a:buFont typeface="Wingdings" pitchFamily="2" charset="2"/>
              <a:buChar char="Ø"/>
              <a:defRPr/>
            </a:pPr>
            <a:r>
              <a:rPr lang="en-US" sz="2000" dirty="0"/>
              <a:t>Financial Options and their Valuation   </a:t>
            </a:r>
            <a:endParaRPr lang="tr-TR" sz="2000" dirty="0"/>
          </a:p>
          <a:p>
            <a:pPr marL="609600" indent="-609600" eaLnBrk="1" fontAlgn="auto" hangingPunct="1">
              <a:spcBef>
                <a:spcPts val="580"/>
              </a:spcBef>
              <a:spcAft>
                <a:spcPts val="0"/>
              </a:spcAft>
              <a:buClr>
                <a:schemeClr val="accent3"/>
              </a:buClr>
              <a:buFont typeface="Wingdings" pitchFamily="2" charset="2"/>
              <a:buChar char="Ø"/>
              <a:defRPr/>
            </a:pPr>
            <a:r>
              <a:rPr lang="en-US" sz="2000" dirty="0"/>
              <a:t>Real Options</a:t>
            </a:r>
            <a:endParaRPr lang="tr-TR" sz="2000" dirty="0"/>
          </a:p>
          <a:p>
            <a:pPr marL="609600" indent="-609600" eaLnBrk="1" fontAlgn="auto" hangingPunct="1">
              <a:spcBef>
                <a:spcPts val="580"/>
              </a:spcBef>
              <a:spcAft>
                <a:spcPts val="0"/>
              </a:spcAft>
              <a:buClr>
                <a:schemeClr val="accent3"/>
              </a:buClr>
              <a:buFont typeface="Wingdings" pitchFamily="2" charset="2"/>
              <a:buChar char="Ø"/>
              <a:defRPr/>
            </a:pPr>
            <a:r>
              <a:rPr lang="tr-TR" sz="2000" dirty="0"/>
              <a:t>Capital Structure</a:t>
            </a:r>
          </a:p>
          <a:p>
            <a:pPr marL="609600" indent="-609600" eaLnBrk="1" fontAlgn="auto" hangingPunct="1">
              <a:spcBef>
                <a:spcPts val="580"/>
              </a:spcBef>
              <a:spcAft>
                <a:spcPts val="0"/>
              </a:spcAft>
              <a:buClr>
                <a:schemeClr val="accent3"/>
              </a:buClr>
              <a:buFont typeface="Wingdings" pitchFamily="2" charset="2"/>
              <a:buChar char="Ø"/>
              <a:defRPr/>
            </a:pPr>
            <a:r>
              <a:rPr lang="tr-TR" sz="2000" dirty="0"/>
              <a:t>Dividend Policy</a:t>
            </a:r>
          </a:p>
          <a:p>
            <a:pPr marL="609600" indent="-609600" eaLnBrk="1" fontAlgn="auto" hangingPunct="1">
              <a:spcBef>
                <a:spcPts val="580"/>
              </a:spcBef>
              <a:spcAft>
                <a:spcPts val="0"/>
              </a:spcAft>
              <a:buClr>
                <a:schemeClr val="accent3"/>
              </a:buClr>
              <a:buFont typeface="Wingdings" pitchFamily="2" charset="2"/>
              <a:buChar char="Ø"/>
              <a:defRPr/>
            </a:pPr>
            <a:r>
              <a:rPr lang="en-US" sz="2000" dirty="0"/>
              <a:t>Lease Financing</a:t>
            </a:r>
            <a:endParaRPr lang="tr-TR" sz="2000" dirty="0"/>
          </a:p>
          <a:p>
            <a:pPr marL="609600" indent="-609600" eaLnBrk="1" fontAlgn="auto" hangingPunct="1">
              <a:spcBef>
                <a:spcPts val="580"/>
              </a:spcBef>
              <a:spcAft>
                <a:spcPts val="0"/>
              </a:spcAft>
              <a:buClr>
                <a:schemeClr val="accent3"/>
              </a:buClr>
              <a:buFont typeface="Wingdings" pitchFamily="2" charset="2"/>
              <a:buChar char="Ø"/>
              <a:defRPr/>
            </a:pPr>
            <a:r>
              <a:rPr lang="en-US" sz="2000" dirty="0"/>
              <a:t>Hybrid Financing:  Preferred Stock, Warrants, and Convertibles</a:t>
            </a:r>
            <a:endParaRPr lang="tr-TR" sz="2000" dirty="0"/>
          </a:p>
          <a:p>
            <a:pPr marL="609600" indent="-609600" eaLnBrk="1" fontAlgn="auto" hangingPunct="1">
              <a:spcBef>
                <a:spcPts val="580"/>
              </a:spcBef>
              <a:spcAft>
                <a:spcPts val="0"/>
              </a:spcAft>
              <a:buClr>
                <a:schemeClr val="accent3"/>
              </a:buClr>
              <a:buFont typeface="Wingdings" pitchFamily="2" charset="2"/>
              <a:buChar char="Ø"/>
              <a:defRPr/>
            </a:pPr>
            <a:r>
              <a:rPr lang="en-US" sz="2000" dirty="0"/>
              <a:t>Initial Public Offerings, Investment Banking and Financial Restructuring</a:t>
            </a:r>
            <a:endParaRPr lang="tr-TR" sz="2000" dirty="0"/>
          </a:p>
          <a:p>
            <a:pPr marL="609600" indent="-609600" eaLnBrk="1" fontAlgn="auto" hangingPunct="1">
              <a:spcBef>
                <a:spcPts val="580"/>
              </a:spcBef>
              <a:spcAft>
                <a:spcPts val="0"/>
              </a:spcAft>
              <a:buClr>
                <a:schemeClr val="accent3"/>
              </a:buClr>
              <a:buFont typeface="Wingdings" pitchFamily="2" charset="2"/>
              <a:buChar char="Ø"/>
              <a:defRPr/>
            </a:pPr>
            <a:r>
              <a:rPr lang="en-US" sz="2000" dirty="0"/>
              <a:t>Bankruptcy, Reorganization and Liquidation</a:t>
            </a:r>
            <a:endParaRPr lang="tr-TR" sz="2000" dirty="0"/>
          </a:p>
          <a:p>
            <a:pPr marL="609600" indent="-609600" eaLnBrk="1" fontAlgn="auto" hangingPunct="1">
              <a:spcBef>
                <a:spcPts val="580"/>
              </a:spcBef>
              <a:spcAft>
                <a:spcPts val="0"/>
              </a:spcAft>
              <a:buClr>
                <a:schemeClr val="accent3"/>
              </a:buClr>
              <a:buFont typeface="Wingdings" pitchFamily="2" charset="2"/>
              <a:buChar char="Ø"/>
              <a:defRPr/>
            </a:pPr>
            <a:r>
              <a:rPr lang="en-US" sz="2000" dirty="0"/>
              <a:t>Mergers , LBOs, Divestitures, and Holding Companies  </a:t>
            </a:r>
            <a:endParaRPr lang="tr-TR" sz="2000" dirty="0"/>
          </a:p>
          <a:p>
            <a:pPr marL="609600" indent="-609600" eaLnBrk="1" fontAlgn="auto" hangingPunct="1">
              <a:spcBef>
                <a:spcPts val="580"/>
              </a:spcBef>
              <a:spcAft>
                <a:spcPts val="0"/>
              </a:spcAft>
              <a:buClr>
                <a:schemeClr val="accent3"/>
              </a:buClr>
              <a:buFont typeface="Wingdings" pitchFamily="2" charset="2"/>
              <a:buChar char="Ø"/>
              <a:defRPr/>
            </a:pPr>
            <a:r>
              <a:rPr lang="en-US" sz="2000" dirty="0"/>
              <a:t>Derivatives and Risk Management </a:t>
            </a:r>
            <a:endParaRPr lang="tr-TR" sz="2000" dirty="0"/>
          </a:p>
          <a:p>
            <a:pPr marL="609600" indent="-609600" eaLnBrk="1" fontAlgn="auto" hangingPunct="1">
              <a:spcBef>
                <a:spcPts val="580"/>
              </a:spcBef>
              <a:spcAft>
                <a:spcPts val="0"/>
              </a:spcAft>
              <a:buClr>
                <a:schemeClr val="accent3"/>
              </a:buClr>
              <a:buFont typeface="Wingdings" pitchFamily="2" charset="2"/>
              <a:buChar char="Ø"/>
              <a:defRPr/>
            </a:pPr>
            <a:r>
              <a:rPr lang="en-US" sz="2000" dirty="0"/>
              <a:t>Financial Management in Non-for Profit Businesses  </a:t>
            </a:r>
          </a:p>
        </p:txBody>
      </p:sp>
      <p:sp>
        <p:nvSpPr>
          <p:cNvPr id="14340" name="Slide Number Placeholder 5"/>
          <p:cNvSpPr>
            <a:spLocks noGrp="1"/>
          </p:cNvSpPr>
          <p:nvPr>
            <p:ph type="sldNum" sz="quarter" idx="12"/>
          </p:nvPr>
        </p:nvSpPr>
        <p:spPr bwMode="auto">
          <a:xfrm>
            <a:off x="8129588" y="5734050"/>
            <a:ext cx="609600" cy="520700"/>
          </a:xfrm>
          <a:ln>
            <a:miter lim="800000"/>
            <a:headEnd/>
            <a:tailEnd/>
          </a:ln>
        </p:spPr>
        <p:txBody>
          <a:bodyPr wrap="square" lIns="91440" tIns="45720" rIns="91440" bIns="45720" numCol="1" anchorCtr="0" compatLnSpc="1">
            <a:prstTxWarp prst="textNoShape">
              <a:avLst/>
            </a:prstTxWarp>
          </a:bodyPr>
          <a:lstStyle/>
          <a:p>
            <a:pPr>
              <a:defRPr/>
            </a:pPr>
            <a:fld id="{57E0CD5F-F0AC-4536-A023-C50324F365EC}" type="slidenum">
              <a:rPr lang="en-GB"/>
              <a:pPr>
                <a:defRPr/>
              </a:pPr>
              <a:t>2</a:t>
            </a:fld>
            <a:endParaRPr lang="en-GB"/>
          </a:p>
        </p:txBody>
      </p:sp>
      <p:sp>
        <p:nvSpPr>
          <p:cNvPr id="5" name="Flowchart: Punched Tape 4"/>
          <p:cNvSpPr/>
          <p:nvPr/>
        </p:nvSpPr>
        <p:spPr>
          <a:xfrm>
            <a:off x="1835696" y="260648"/>
            <a:ext cx="5184576" cy="792088"/>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Χρηματοδοτική Διοίκηση</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4"/>
          <p:cNvSpPr>
            <a:spLocks noChangeArrowheads="1"/>
          </p:cNvSpPr>
          <p:nvPr/>
        </p:nvSpPr>
        <p:spPr bwMode="auto">
          <a:xfrm>
            <a:off x="0" y="0"/>
            <a:ext cx="9144000" cy="1988840"/>
          </a:xfrm>
          <a:prstGeom prst="rect">
            <a:avLst/>
          </a:prstGeom>
          <a:solidFill>
            <a:schemeClr val="accent1"/>
          </a:solidFill>
          <a:ln w="50800">
            <a:solidFill>
              <a:schemeClr val="accent2"/>
            </a:solidFill>
            <a:miter lim="800000"/>
            <a:headEnd/>
            <a:tailEnd/>
          </a:ln>
        </p:spPr>
        <p:txBody>
          <a:bodyPr wrap="none" anchor="ctr"/>
          <a:lstStyle/>
          <a:p>
            <a:endParaRPr lang="tr-TR"/>
          </a:p>
        </p:txBody>
      </p:sp>
      <p:sp>
        <p:nvSpPr>
          <p:cNvPr id="44035" name="Rectangle 2"/>
          <p:cNvSpPr>
            <a:spLocks noGrp="1" noChangeArrowheads="1"/>
          </p:cNvSpPr>
          <p:nvPr>
            <p:ph type="title"/>
          </p:nvPr>
        </p:nvSpPr>
        <p:spPr/>
        <p:txBody>
          <a:bodyPr>
            <a:normAutofit fontScale="90000"/>
          </a:bodyPr>
          <a:lstStyle/>
          <a:p>
            <a:r>
              <a:rPr lang="el-GR" dirty="0">
                <a:solidFill>
                  <a:schemeClr val="bg1"/>
                </a:solidFill>
              </a:rPr>
              <a:t>ΟΙ ΔΟΜΗ ΤΩΝ ΤΙΤΛΩΝ ΧΡΗΜΑΤΑΓΟΡΑΣ ΚΑΙ ΤΑ ΕΠΙΤΟΚΙΑ</a:t>
            </a:r>
            <a:br>
              <a:rPr lang="el-GR" dirty="0">
                <a:solidFill>
                  <a:schemeClr val="bg1"/>
                </a:solidFill>
              </a:rPr>
            </a:br>
            <a:r>
              <a:rPr lang="el-GR" dirty="0">
                <a:solidFill>
                  <a:schemeClr val="bg1"/>
                </a:solidFill>
              </a:rPr>
              <a:t>(</a:t>
            </a:r>
            <a:r>
              <a:rPr lang="en-US" dirty="0">
                <a:solidFill>
                  <a:schemeClr val="bg1"/>
                </a:solidFill>
              </a:rPr>
              <a:t>Term Structure of Interest Rates</a:t>
            </a:r>
            <a:r>
              <a:rPr lang="el-GR" dirty="0">
                <a:solidFill>
                  <a:schemeClr val="bg1"/>
                </a:solidFill>
              </a:rPr>
              <a:t>)</a:t>
            </a:r>
            <a:endParaRPr lang="en-US" dirty="0">
              <a:solidFill>
                <a:schemeClr val="bg1"/>
              </a:solidFill>
            </a:endParaRPr>
          </a:p>
        </p:txBody>
      </p:sp>
      <p:sp>
        <p:nvSpPr>
          <p:cNvPr id="57347" name="Rectangle 3"/>
          <p:cNvSpPr>
            <a:spLocks noGrp="1" noChangeArrowheads="1"/>
          </p:cNvSpPr>
          <p:nvPr>
            <p:ph idx="1"/>
          </p:nvPr>
        </p:nvSpPr>
        <p:spPr>
          <a:xfrm>
            <a:off x="642938" y="2000250"/>
            <a:ext cx="7772400" cy="4572000"/>
          </a:xfrm>
        </p:spPr>
        <p:txBody>
          <a:bodyPr>
            <a:normAutofit fontScale="92500" lnSpcReduction="20000"/>
          </a:bodyPr>
          <a:lstStyle/>
          <a:p>
            <a:pPr eaLnBrk="1" hangingPunct="1"/>
            <a:r>
              <a:rPr lang="en-US" dirty="0"/>
              <a:t>Term structure is the relationship between time to maturity and yields, all else equal</a:t>
            </a:r>
            <a:r>
              <a:rPr lang="tr-TR" dirty="0"/>
              <a:t>.</a:t>
            </a:r>
            <a:endParaRPr lang="en-US" dirty="0"/>
          </a:p>
          <a:p>
            <a:pPr eaLnBrk="1" hangingPunct="1"/>
            <a:r>
              <a:rPr lang="en-US" dirty="0"/>
              <a:t>It is important to recognize that we pull out the effect of default risk, different coupons, etc.</a:t>
            </a:r>
          </a:p>
          <a:p>
            <a:pPr eaLnBrk="1" hangingPunct="1"/>
            <a:r>
              <a:rPr lang="en-US" dirty="0"/>
              <a:t>Yield curve – graphical representation of the term structure</a:t>
            </a:r>
          </a:p>
          <a:p>
            <a:pPr lvl="1" eaLnBrk="1" hangingPunct="1"/>
            <a:r>
              <a:rPr lang="en-US" dirty="0"/>
              <a:t>Normal – upward-sloping, long-term yields are higher than short-term yields</a:t>
            </a:r>
          </a:p>
          <a:p>
            <a:pPr lvl="1" eaLnBrk="1" hangingPunct="1"/>
            <a:r>
              <a:rPr lang="en-US" dirty="0"/>
              <a:t>Inverted – downward-sloping, long-term yields are lower than short-term yields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7347">
                                            <p:txEl>
                                              <p:pRg st="0" end="0"/>
                                            </p:txEl>
                                          </p:spTgt>
                                        </p:tgtEl>
                                        <p:attrNameLst>
                                          <p:attrName>style.visibility</p:attrName>
                                        </p:attrNameLst>
                                      </p:cBhvr>
                                      <p:to>
                                        <p:strVal val="visible"/>
                                      </p:to>
                                    </p:set>
                                    <p:anim calcmode="lin" valueType="num">
                                      <p:cBhvr additive="base">
                                        <p:cTn id="7" dur="500" fill="hold"/>
                                        <p:tgtEl>
                                          <p:spTgt spid="5734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7347">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57347">
                                            <p:txEl>
                                              <p:pRg st="0" end="0"/>
                                            </p:txEl>
                                          </p:spTgt>
                                        </p:tgtEl>
                                        <p:attrNameLst>
                                          <p:attrName>ppt_c</p:attrName>
                                        </p:attrNameLst>
                                      </p:cBhvr>
                                      <p:to>
                                        <a:schemeClr val="tx2"/>
                                      </p:to>
                                    </p:animClr>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7347">
                                            <p:txEl>
                                              <p:pRg st="1" end="1"/>
                                            </p:txEl>
                                          </p:spTgt>
                                        </p:tgtEl>
                                        <p:attrNameLst>
                                          <p:attrName>style.visibility</p:attrName>
                                        </p:attrNameLst>
                                      </p:cBhvr>
                                      <p:to>
                                        <p:strVal val="visible"/>
                                      </p:to>
                                    </p:set>
                                    <p:anim calcmode="lin" valueType="num">
                                      <p:cBhvr additive="base">
                                        <p:cTn id="13" dur="500" fill="hold"/>
                                        <p:tgtEl>
                                          <p:spTgt spid="5734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7347">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57347">
                                            <p:txEl>
                                              <p:pRg st="1" end="1"/>
                                            </p:txEl>
                                          </p:spTgt>
                                        </p:tgtEl>
                                        <p:attrNameLst>
                                          <p:attrName>ppt_c</p:attrName>
                                        </p:attrNameLst>
                                      </p:cBhvr>
                                      <p:to>
                                        <a:schemeClr val="tx2"/>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7347">
                                            <p:txEl>
                                              <p:pRg st="2" end="2"/>
                                            </p:txEl>
                                          </p:spTgt>
                                        </p:tgtEl>
                                        <p:attrNameLst>
                                          <p:attrName>style.visibility</p:attrName>
                                        </p:attrNameLst>
                                      </p:cBhvr>
                                      <p:to>
                                        <p:strVal val="visible"/>
                                      </p:to>
                                    </p:set>
                                    <p:anim calcmode="lin" valueType="num">
                                      <p:cBhvr additive="base">
                                        <p:cTn id="19" dur="500" fill="hold"/>
                                        <p:tgtEl>
                                          <p:spTgt spid="5734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7347">
                                            <p:txEl>
                                              <p:pRg st="2" end="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57347">
                                            <p:txEl>
                                              <p:pRg st="2" end="2"/>
                                            </p:txEl>
                                          </p:spTgt>
                                        </p:tgtEl>
                                        <p:attrNameLst>
                                          <p:attrName>ppt_c</p:attrName>
                                        </p:attrNameLst>
                                      </p:cBhvr>
                                      <p:to>
                                        <a:schemeClr val="tx2"/>
                                      </p:to>
                                    </p:animClr>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7347">
                                            <p:txEl>
                                              <p:pRg st="3" end="3"/>
                                            </p:txEl>
                                          </p:spTgt>
                                        </p:tgtEl>
                                        <p:attrNameLst>
                                          <p:attrName>style.visibility</p:attrName>
                                        </p:attrNameLst>
                                      </p:cBhvr>
                                      <p:to>
                                        <p:strVal val="visible"/>
                                      </p:to>
                                    </p:set>
                                    <p:anim calcmode="lin" valueType="num">
                                      <p:cBhvr additive="base">
                                        <p:cTn id="25" dur="500" fill="hold"/>
                                        <p:tgtEl>
                                          <p:spTgt spid="5734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7347">
                                            <p:txEl>
                                              <p:pRg st="3" end="3"/>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57347">
                                            <p:txEl>
                                              <p:pRg st="3" end="3"/>
                                            </p:txEl>
                                          </p:spTgt>
                                        </p:tgtEl>
                                        <p:attrNameLst>
                                          <p:attrName>ppt_c</p:attrName>
                                        </p:attrNameLst>
                                      </p:cBhvr>
                                      <p:to>
                                        <a:schemeClr val="tx2"/>
                                      </p:to>
                                    </p:animClr>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57347">
                                            <p:txEl>
                                              <p:pRg st="4" end="4"/>
                                            </p:txEl>
                                          </p:spTgt>
                                        </p:tgtEl>
                                        <p:attrNameLst>
                                          <p:attrName>style.visibility</p:attrName>
                                        </p:attrNameLst>
                                      </p:cBhvr>
                                      <p:to>
                                        <p:strVal val="visible"/>
                                      </p:to>
                                    </p:set>
                                    <p:anim calcmode="lin" valueType="num">
                                      <p:cBhvr additive="base">
                                        <p:cTn id="31" dur="500" fill="hold"/>
                                        <p:tgtEl>
                                          <p:spTgt spid="57347">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7347">
                                            <p:txEl>
                                              <p:pRg st="4" end="4"/>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57347">
                                            <p:txEl>
                                              <p:pRg st="4" end="4"/>
                                            </p:txEl>
                                          </p:spTgt>
                                        </p:tgtEl>
                                        <p:attrNameLst>
                                          <p:attrName>ppt_c</p:attrName>
                                        </p:attrNameLst>
                                      </p:cBhvr>
                                      <p:to>
                                        <a:schemeClr val="tx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build="p" bldLvl="2"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1"/>
          </a:lnRef>
          <a:fillRef idx="3">
            <a:schemeClr val="accent1"/>
          </a:fillRef>
          <a:effectRef idx="2">
            <a:schemeClr val="accent1"/>
          </a:effectRef>
          <a:fontRef idx="minor">
            <a:schemeClr val="lt1"/>
          </a:fontRef>
        </p:style>
        <p:txBody>
          <a:bodyPr>
            <a:normAutofit fontScale="90000"/>
          </a:bodyPr>
          <a:lstStyle/>
          <a:p>
            <a:r>
              <a:rPr lang="el-GR" dirty="0">
                <a:solidFill>
                  <a:schemeClr val="bg1"/>
                </a:solidFill>
              </a:rPr>
              <a:t>ΟΙ ΔΟΜΗ ΤΩΝ ΤΙΤΛΩΝ ΧΡΗΜΑΤΑΓΟΡΑΣ ΚΑΙ ΤΑ ΕΠΙΤΟΚΙΑ</a:t>
            </a:r>
            <a:endParaRPr lang="el-GR" dirty="0"/>
          </a:p>
        </p:txBody>
      </p:sp>
      <p:sp>
        <p:nvSpPr>
          <p:cNvPr id="3" name="Content Placeholder 2"/>
          <p:cNvSpPr>
            <a:spLocks noGrp="1"/>
          </p:cNvSpPr>
          <p:nvPr>
            <p:ph idx="1"/>
          </p:nvPr>
        </p:nvSpPr>
        <p:spPr/>
        <p:txBody>
          <a:bodyPr>
            <a:normAutofit fontScale="85000" lnSpcReduction="20000"/>
          </a:bodyPr>
          <a:lstStyle/>
          <a:p>
            <a:pPr fontAlgn="t"/>
            <a:r>
              <a:rPr lang="el-GR" dirty="0"/>
              <a:t>Η δομή είναι η σχέση μεταξύ του χρόνου μέχρι τη λήξη και της απόδοσης, με αμετάβλητους τους άλλους όρους.</a:t>
            </a:r>
          </a:p>
          <a:p>
            <a:pPr fontAlgn="t"/>
            <a:r>
              <a:rPr lang="el-GR" dirty="0"/>
              <a:t>Δεν υπολογίζουμε  την επίδραση του κινδύνου αθέτησης, διαφορετικά κουπόνια, κλπ.</a:t>
            </a:r>
          </a:p>
          <a:p>
            <a:pPr fontAlgn="t"/>
            <a:r>
              <a:rPr lang="el-GR" dirty="0"/>
              <a:t>Η Καμπύλη αποδόσεων -  η γραφική παράσταση της δομής δηλαδή το επιτόκιο σε σχέση με την λήξη του τίτλου της χρηματαγοράς μπορεί να έχει:</a:t>
            </a:r>
          </a:p>
          <a:p>
            <a:pPr lvl="1" fontAlgn="t"/>
            <a:r>
              <a:rPr lang="el-GR" dirty="0"/>
              <a:t>Κανονική - θετική κλίση, οι αποδόσεις μακροπρόθεσμα είναι υψηλότερες από τις βραχυπρόθεσμες αποδόσεις</a:t>
            </a:r>
          </a:p>
          <a:p>
            <a:pPr lvl="1" fontAlgn="t"/>
            <a:r>
              <a:rPr lang="el-GR" dirty="0"/>
              <a:t>Ανεστραμμένη - με αρνητική κλίση, οι αποδόσεις μακροπρόθεσμα είναι χαμηλότερες από τις βραχυπρόθεσμες αποδόσεις</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4"/>
          <p:cNvSpPr>
            <a:spLocks noChangeArrowheads="1"/>
          </p:cNvSpPr>
          <p:nvPr/>
        </p:nvSpPr>
        <p:spPr bwMode="auto">
          <a:xfrm>
            <a:off x="0" y="0"/>
            <a:ext cx="9143999" cy="1484783"/>
          </a:xfrm>
          <a:prstGeom prst="rect">
            <a:avLst/>
          </a:prstGeom>
          <a:solidFill>
            <a:schemeClr val="accent1"/>
          </a:solidFill>
          <a:ln w="50800">
            <a:solidFill>
              <a:schemeClr val="accent2"/>
            </a:solidFill>
            <a:miter lim="800000"/>
            <a:headEnd/>
            <a:tailEnd/>
          </a:ln>
        </p:spPr>
        <p:txBody>
          <a:bodyPr wrap="none" anchor="ctr"/>
          <a:lstStyle/>
          <a:p>
            <a:endParaRPr lang="tr-TR"/>
          </a:p>
        </p:txBody>
      </p:sp>
      <p:sp>
        <p:nvSpPr>
          <p:cNvPr id="45059" name="Rectangle 2"/>
          <p:cNvSpPr>
            <a:spLocks noGrp="1" noChangeArrowheads="1"/>
          </p:cNvSpPr>
          <p:nvPr>
            <p:ph type="title"/>
          </p:nvPr>
        </p:nvSpPr>
        <p:spPr>
          <a:xfrm>
            <a:off x="251520" y="260648"/>
            <a:ext cx="8534400" cy="914400"/>
          </a:xfrm>
        </p:spPr>
        <p:txBody>
          <a:bodyPr>
            <a:noAutofit/>
          </a:bodyPr>
          <a:lstStyle/>
          <a:p>
            <a:r>
              <a:rPr lang="el-GR" sz="3600" dirty="0">
                <a:solidFill>
                  <a:schemeClr val="bg1"/>
                </a:solidFill>
              </a:rPr>
              <a:t>Κανονική - θετική κλίση και Ανεστραμμένη - με αρνητική κλίση</a:t>
            </a:r>
            <a:br>
              <a:rPr lang="el-GR" sz="3600" dirty="0">
                <a:solidFill>
                  <a:schemeClr val="bg1"/>
                </a:solidFill>
              </a:rPr>
            </a:br>
            <a:r>
              <a:rPr lang="el-GR" sz="3600" dirty="0">
                <a:solidFill>
                  <a:schemeClr val="bg1"/>
                </a:solidFill>
              </a:rPr>
              <a:t>Καμπύλη επιτοκίων</a:t>
            </a:r>
            <a:endParaRPr lang="en-US" sz="3600" dirty="0">
              <a:solidFill>
                <a:schemeClr val="bg1"/>
              </a:solidFill>
            </a:endParaRPr>
          </a:p>
        </p:txBody>
      </p:sp>
      <p:pic>
        <p:nvPicPr>
          <p:cNvPr id="45060" name="Picture 5" descr="Fig0706"/>
          <p:cNvPicPr>
            <a:picLocks noGrp="1" noChangeAspect="1" noChangeArrowheads="1"/>
          </p:cNvPicPr>
          <p:nvPr>
            <p:ph idx="1"/>
          </p:nvPr>
        </p:nvPicPr>
        <p:blipFill>
          <a:blip r:embed="rId2" cstate="print"/>
          <a:stretch>
            <a:fillRect/>
          </a:stretch>
        </p:blipFill>
        <p:spPr>
          <a:xfrm>
            <a:off x="611560" y="1484784"/>
            <a:ext cx="7488832" cy="5373216"/>
          </a:xfr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4"/>
          <p:cNvSpPr>
            <a:spLocks noChangeArrowheads="1"/>
          </p:cNvSpPr>
          <p:nvPr/>
        </p:nvSpPr>
        <p:spPr bwMode="auto">
          <a:xfrm>
            <a:off x="428625" y="214313"/>
            <a:ext cx="8358188" cy="1143000"/>
          </a:xfrm>
          <a:prstGeom prst="rect">
            <a:avLst/>
          </a:prstGeom>
          <a:solidFill>
            <a:schemeClr val="accent1"/>
          </a:solidFill>
          <a:ln w="50800">
            <a:solidFill>
              <a:schemeClr val="accent2"/>
            </a:solidFill>
            <a:miter lim="800000"/>
            <a:headEnd/>
            <a:tailEnd/>
          </a:ln>
        </p:spPr>
        <p:txBody>
          <a:bodyPr wrap="none" anchor="ctr"/>
          <a:lstStyle/>
          <a:p>
            <a:endParaRPr lang="tr-TR"/>
          </a:p>
        </p:txBody>
      </p:sp>
      <p:sp>
        <p:nvSpPr>
          <p:cNvPr id="47107" name="TextBox 2"/>
          <p:cNvSpPr txBox="1">
            <a:spLocks noChangeArrowheads="1"/>
          </p:cNvSpPr>
          <p:nvPr/>
        </p:nvSpPr>
        <p:spPr bwMode="auto">
          <a:xfrm>
            <a:off x="0" y="357188"/>
            <a:ext cx="9144000" cy="584200"/>
          </a:xfrm>
          <a:prstGeom prst="rect">
            <a:avLst/>
          </a:prstGeom>
          <a:noFill/>
          <a:ln w="9525">
            <a:noFill/>
            <a:miter lim="800000"/>
            <a:headEnd/>
            <a:tailEnd/>
          </a:ln>
        </p:spPr>
        <p:txBody>
          <a:bodyPr>
            <a:spAutoFit/>
          </a:bodyPr>
          <a:lstStyle/>
          <a:p>
            <a:pPr algn="ctr"/>
            <a:r>
              <a:rPr lang="el-GR" sz="3200" dirty="0">
                <a:solidFill>
                  <a:schemeClr val="bg1"/>
                </a:solidFill>
              </a:rPr>
              <a:t>Τι επηρεάζει την κλήση της καμπύλης αποδόσεων</a:t>
            </a:r>
            <a:endParaRPr lang="tr-TR" sz="3200" dirty="0">
              <a:solidFill>
                <a:schemeClr val="bg1"/>
              </a:solidFill>
            </a:endParaRPr>
          </a:p>
        </p:txBody>
      </p:sp>
      <p:sp>
        <p:nvSpPr>
          <p:cNvPr id="47108" name="TextBox 5"/>
          <p:cNvSpPr txBox="1">
            <a:spLocks noChangeArrowheads="1"/>
          </p:cNvSpPr>
          <p:nvPr/>
        </p:nvSpPr>
        <p:spPr bwMode="auto">
          <a:xfrm>
            <a:off x="395536" y="1779687"/>
            <a:ext cx="8429625" cy="5078313"/>
          </a:xfrm>
          <a:prstGeom prst="rect">
            <a:avLst/>
          </a:prstGeom>
          <a:noFill/>
          <a:ln w="9525">
            <a:noFill/>
            <a:miter lim="800000"/>
            <a:headEnd/>
            <a:tailEnd/>
          </a:ln>
        </p:spPr>
        <p:txBody>
          <a:bodyPr>
            <a:spAutoFit/>
          </a:bodyPr>
          <a:lstStyle/>
          <a:p>
            <a:pPr>
              <a:lnSpc>
                <a:spcPct val="150000"/>
              </a:lnSpc>
              <a:buFont typeface="Arial" charset="0"/>
              <a:buChar char="•"/>
            </a:pPr>
            <a:r>
              <a:rPr lang="tr-TR" dirty="0"/>
              <a:t> </a:t>
            </a:r>
            <a:r>
              <a:rPr lang="el-GR" dirty="0"/>
              <a:t>Διεθνείς παράγοντες κινδύνου (</a:t>
            </a:r>
            <a:r>
              <a:rPr lang="tr-TR" dirty="0"/>
              <a:t>International Risk Factors</a:t>
            </a:r>
            <a:r>
              <a:rPr lang="el-GR" dirty="0"/>
              <a:t>)</a:t>
            </a:r>
            <a:endParaRPr lang="tr-TR" dirty="0"/>
          </a:p>
          <a:p>
            <a:pPr lvl="1">
              <a:lnSpc>
                <a:spcPct val="150000"/>
              </a:lnSpc>
              <a:buFont typeface="Arial" charset="0"/>
              <a:buChar char="•"/>
            </a:pPr>
            <a:r>
              <a:rPr lang="el-GR" dirty="0"/>
              <a:t>Κίνδυνος Χώρας (</a:t>
            </a:r>
            <a:r>
              <a:rPr lang="tr-TR" dirty="0"/>
              <a:t>Country risk</a:t>
            </a:r>
            <a:r>
              <a:rPr lang="el-GR" dirty="0"/>
              <a:t>)</a:t>
            </a:r>
            <a:endParaRPr lang="tr-TR" dirty="0"/>
          </a:p>
          <a:p>
            <a:pPr lvl="1">
              <a:lnSpc>
                <a:spcPct val="150000"/>
              </a:lnSpc>
              <a:buFont typeface="Arial" charset="0"/>
              <a:buChar char="•"/>
            </a:pPr>
            <a:r>
              <a:rPr lang="el-GR" dirty="0"/>
              <a:t>Κίνδυνος συναλλαγματικών ισοτιμιών (</a:t>
            </a:r>
            <a:r>
              <a:rPr lang="tr-TR" dirty="0"/>
              <a:t>Exchange rate risk</a:t>
            </a:r>
            <a:r>
              <a:rPr lang="el-GR" dirty="0"/>
              <a:t>)</a:t>
            </a:r>
            <a:endParaRPr lang="tr-TR" dirty="0"/>
          </a:p>
          <a:p>
            <a:pPr>
              <a:lnSpc>
                <a:spcPct val="150000"/>
              </a:lnSpc>
              <a:buFont typeface="Arial" charset="0"/>
              <a:buChar char="•"/>
            </a:pPr>
            <a:r>
              <a:rPr lang="el-GR" dirty="0"/>
              <a:t>Οικονομικοί παράγοντες (</a:t>
            </a:r>
            <a:r>
              <a:rPr lang="tr-TR" dirty="0"/>
              <a:t>Economic Factors</a:t>
            </a:r>
            <a:r>
              <a:rPr lang="el-GR" dirty="0"/>
              <a:t>)</a:t>
            </a:r>
            <a:endParaRPr lang="tr-TR" dirty="0"/>
          </a:p>
          <a:p>
            <a:pPr lvl="1">
              <a:lnSpc>
                <a:spcPct val="150000"/>
              </a:lnSpc>
              <a:buFont typeface="Arial" charset="0"/>
              <a:buChar char="•"/>
            </a:pPr>
            <a:r>
              <a:rPr lang="el-GR" dirty="0"/>
              <a:t>Ελλείμματα ή Πλεονάσματα στον προϋπολογισμό (</a:t>
            </a:r>
            <a:r>
              <a:rPr lang="tr-TR" dirty="0"/>
              <a:t>Budget deficit or surpluses</a:t>
            </a:r>
            <a:r>
              <a:rPr lang="el-GR" dirty="0"/>
              <a:t>)</a:t>
            </a:r>
            <a:endParaRPr lang="tr-TR" dirty="0"/>
          </a:p>
          <a:p>
            <a:pPr lvl="1">
              <a:lnSpc>
                <a:spcPct val="150000"/>
              </a:lnSpc>
              <a:buFont typeface="Arial" charset="0"/>
              <a:buChar char="•"/>
            </a:pPr>
            <a:r>
              <a:rPr lang="el-GR" dirty="0"/>
              <a:t>Εμπορικά Ελλείμματα ή Πλεονάσματα (</a:t>
            </a:r>
            <a:r>
              <a:rPr lang="tr-TR" dirty="0"/>
              <a:t>International trade deficits or surpluses</a:t>
            </a:r>
            <a:r>
              <a:rPr lang="el-GR" dirty="0"/>
              <a:t>)</a:t>
            </a:r>
            <a:endParaRPr lang="tr-TR" dirty="0"/>
          </a:p>
          <a:p>
            <a:pPr lvl="1">
              <a:lnSpc>
                <a:spcPct val="150000"/>
              </a:lnSpc>
              <a:buFont typeface="Arial" charset="0"/>
              <a:buChar char="•"/>
            </a:pPr>
            <a:r>
              <a:rPr lang="el-GR" dirty="0"/>
              <a:t>Η επιχειρηματική δραστηριότητα (</a:t>
            </a:r>
            <a:r>
              <a:rPr lang="tr-TR" dirty="0"/>
              <a:t>Business activity</a:t>
            </a:r>
            <a:r>
              <a:rPr lang="el-GR" dirty="0"/>
              <a:t>)</a:t>
            </a:r>
            <a:endParaRPr lang="tr-T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l-GR" dirty="0"/>
              <a:t>Βασικά Στοιχεία Μαθηματικών</a:t>
            </a:r>
          </a:p>
          <a:p>
            <a:pPr lvl="1"/>
            <a:r>
              <a:rPr lang="el-GR" dirty="0"/>
              <a:t>Δυνάμεις</a:t>
            </a:r>
          </a:p>
          <a:p>
            <a:pPr lvl="1"/>
            <a:r>
              <a:rPr lang="el-GR" dirty="0"/>
              <a:t>Όρια</a:t>
            </a:r>
          </a:p>
          <a:p>
            <a:pPr lvl="1"/>
            <a:r>
              <a:rPr lang="el-GR" dirty="0"/>
              <a:t>Πρόοδοι</a:t>
            </a:r>
          </a:p>
          <a:p>
            <a:pPr lvl="1"/>
            <a:r>
              <a:rPr lang="el-GR" dirty="0"/>
              <a:t>Λογάριθμοι</a:t>
            </a:r>
          </a:p>
          <a:p>
            <a:r>
              <a:rPr lang="el-GR" dirty="0"/>
              <a:t>Αξία Χρήματος</a:t>
            </a:r>
          </a:p>
          <a:p>
            <a:pPr lvl="1"/>
            <a:r>
              <a:rPr lang="el-GR" dirty="0"/>
              <a:t>Παρούσα Αξία </a:t>
            </a:r>
          </a:p>
          <a:p>
            <a:pPr lvl="1"/>
            <a:r>
              <a:rPr lang="el-GR" dirty="0"/>
              <a:t>Μελλοντική Αξία </a:t>
            </a:r>
          </a:p>
          <a:p>
            <a:endParaRPr lang="el-GR" dirty="0"/>
          </a:p>
        </p:txBody>
      </p:sp>
      <p:sp>
        <p:nvSpPr>
          <p:cNvPr id="4" name="Title 1"/>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a:normAutofit fontScale="90000"/>
          </a:bodyPr>
          <a:lstStyle/>
          <a:p>
            <a:r>
              <a:rPr lang="en-US" dirty="0"/>
              <a:t>Time value of money </a:t>
            </a:r>
            <a:br>
              <a:rPr lang="tr-TR" dirty="0"/>
            </a:br>
            <a:endParaRPr lang="el-G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925144"/>
          </a:xfrm>
        </p:spPr>
        <p:txBody>
          <a:bodyPr/>
          <a:lstStyle/>
          <a:p>
            <a:r>
              <a:rPr lang="el-GR" dirty="0"/>
              <a:t>Εκτοκισμός – Προεξόφληση</a:t>
            </a:r>
          </a:p>
          <a:p>
            <a:pPr lvl="1"/>
            <a:r>
              <a:rPr lang="el-GR" dirty="0"/>
              <a:t>Απλός</a:t>
            </a:r>
          </a:p>
          <a:p>
            <a:pPr lvl="1"/>
            <a:r>
              <a:rPr lang="el-GR" dirty="0"/>
              <a:t>Ανατοκισμός</a:t>
            </a:r>
          </a:p>
          <a:p>
            <a:pPr lvl="1"/>
            <a:r>
              <a:rPr lang="el-GR" dirty="0"/>
              <a:t>Διαρκής</a:t>
            </a:r>
          </a:p>
          <a:p>
            <a:r>
              <a:rPr lang="el-GR" dirty="0"/>
              <a:t>Ράντες</a:t>
            </a:r>
          </a:p>
          <a:p>
            <a:pPr lvl="1"/>
            <a:r>
              <a:rPr lang="el-GR" dirty="0"/>
              <a:t>Προκαταβλητέα</a:t>
            </a:r>
          </a:p>
          <a:p>
            <a:pPr lvl="1"/>
            <a:r>
              <a:rPr lang="el-GR" dirty="0"/>
              <a:t>Ληξιπρόθεσμη</a:t>
            </a:r>
          </a:p>
          <a:p>
            <a:pPr lvl="1"/>
            <a:r>
              <a:rPr lang="el-GR" dirty="0"/>
              <a:t>Διηνεκής</a:t>
            </a:r>
          </a:p>
          <a:p>
            <a:r>
              <a:rPr lang="el-GR" dirty="0">
                <a:solidFill>
                  <a:srgbClr val="FF0000"/>
                </a:solidFill>
              </a:rPr>
              <a:t>ΣΗΜΕΙΩΣΕΙΣ ΟΙΚΟΝΟΜΙΚΩΝ ΜΑΘΗΜΑΤΙΚΩΝ</a:t>
            </a:r>
          </a:p>
        </p:txBody>
      </p:sp>
      <p:sp>
        <p:nvSpPr>
          <p:cNvPr id="4" name="Title 1"/>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a:normAutofit fontScale="90000"/>
          </a:bodyPr>
          <a:lstStyle/>
          <a:p>
            <a:r>
              <a:rPr lang="en-US" dirty="0"/>
              <a:t>Time value of money </a:t>
            </a:r>
            <a:br>
              <a:rPr lang="tr-TR" dirty="0"/>
            </a:br>
            <a:endParaRPr lang="el-G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ln>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prstTxWarp prst="textNoShape">
              <a:avLst/>
            </a:prstTxWarp>
            <a:normAutofit/>
          </a:bodyPr>
          <a:lstStyle/>
          <a:p>
            <a:r>
              <a:rPr lang="el-GR" sz="4000" dirty="0"/>
              <a:t>ΚΑΘΑΡΕΣ ΤΑΜΕΙΟΡΟΕΣ </a:t>
            </a:r>
          </a:p>
        </p:txBody>
      </p:sp>
      <p:sp>
        <p:nvSpPr>
          <p:cNvPr id="3075" name="Content Placeholder 2"/>
          <p:cNvSpPr>
            <a:spLocks noGrp="1"/>
          </p:cNvSpPr>
          <p:nvPr>
            <p:ph idx="1"/>
          </p:nvPr>
        </p:nvSpPr>
        <p:spPr/>
        <p:txBody>
          <a:bodyPr/>
          <a:lstStyle/>
          <a:p>
            <a:r>
              <a:rPr lang="en-US" dirty="0"/>
              <a:t>Firms increase cash flows by creating value for </a:t>
            </a:r>
            <a:r>
              <a:rPr lang="en-US" b="1" dirty="0"/>
              <a:t>customers, suppliers, </a:t>
            </a:r>
            <a:r>
              <a:rPr lang="en-US" dirty="0"/>
              <a:t>and </a:t>
            </a:r>
            <a:r>
              <a:rPr lang="en-US" b="1" dirty="0"/>
              <a:t>employees.</a:t>
            </a:r>
            <a:endParaRPr lang="el-GR" dirty="0"/>
          </a:p>
          <a:p>
            <a:r>
              <a:rPr lang="en-US" b="1" dirty="0"/>
              <a:t>Free cash flows (FCFs) </a:t>
            </a:r>
            <a:r>
              <a:rPr lang="en-US" dirty="0"/>
              <a:t>are the cash flows available for distribution to all of a firm’s investors (shareholders and creditors) after the firm has paid all expenses (including taxes) and made the required investments in operations to support growth.</a:t>
            </a:r>
            <a:endParaRPr lang="el-GR" dirty="0"/>
          </a:p>
          <a:p>
            <a:pPr>
              <a:buFont typeface="Arial" charset="0"/>
              <a:buNone/>
            </a:pPr>
            <a:endParaRPr lang="el-G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prstTxWarp prst="textNoShape">
              <a:avLst/>
            </a:prstTxWarp>
            <a:normAutofit fontScale="90000"/>
          </a:bodyPr>
          <a:lstStyle/>
          <a:p>
            <a:pPr>
              <a:defRPr/>
            </a:pPr>
            <a:r>
              <a:rPr lang="el-GR" sz="4000" dirty="0"/>
              <a:t>ΜΕΣΟ ΣΤΑΘΜΙΣΜΕΝΟ ΚΟΣΤΟΣ ΚΕΦΑΛΑΙΩΝ</a:t>
            </a:r>
          </a:p>
        </p:txBody>
      </p:sp>
      <p:sp>
        <p:nvSpPr>
          <p:cNvPr id="3" name="Content Placeholder 2"/>
          <p:cNvSpPr>
            <a:spLocks noGrp="1"/>
          </p:cNvSpPr>
          <p:nvPr>
            <p:ph idx="1"/>
          </p:nvPr>
        </p:nvSpPr>
        <p:spPr/>
        <p:txBody>
          <a:bodyPr rtlCol="0">
            <a:normAutofit fontScale="62500" lnSpcReduction="20000"/>
          </a:bodyPr>
          <a:lstStyle/>
          <a:p>
            <a:pPr fontAlgn="auto">
              <a:spcAft>
                <a:spcPts val="0"/>
              </a:spcAft>
              <a:buFont typeface="Arial" pitchFamily="34" charset="0"/>
              <a:buChar char="•"/>
              <a:defRPr/>
            </a:pPr>
            <a:r>
              <a:rPr lang="en-US" dirty="0">
                <a:latin typeface="Times New Roman" pitchFamily="18" charset="0"/>
                <a:cs typeface="Times New Roman" pitchFamily="18" charset="0"/>
              </a:rPr>
              <a:t>The </a:t>
            </a:r>
            <a:r>
              <a:rPr lang="en-US" b="1" dirty="0">
                <a:latin typeface="Times New Roman" pitchFamily="18" charset="0"/>
                <a:cs typeface="Times New Roman" pitchFamily="18" charset="0"/>
              </a:rPr>
              <a:t>weighted average cost of capital (WACC) </a:t>
            </a:r>
            <a:r>
              <a:rPr lang="en-US" dirty="0">
                <a:latin typeface="Times New Roman" pitchFamily="18" charset="0"/>
                <a:cs typeface="Times New Roman" pitchFamily="18" charset="0"/>
              </a:rPr>
              <a:t>is the average return required by all of the firm’s investors. It is determined by the firm’s </a:t>
            </a:r>
            <a:r>
              <a:rPr lang="en-US" b="1" dirty="0">
                <a:latin typeface="Times New Roman" pitchFamily="18" charset="0"/>
                <a:cs typeface="Times New Roman" pitchFamily="18" charset="0"/>
              </a:rPr>
              <a:t>capital structure </a:t>
            </a:r>
            <a:r>
              <a:rPr lang="en-US" dirty="0">
                <a:latin typeface="Times New Roman" pitchFamily="18" charset="0"/>
                <a:cs typeface="Times New Roman" pitchFamily="18" charset="0"/>
              </a:rPr>
              <a:t>(the firm’s relative amounts of debt and equity), </a:t>
            </a:r>
            <a:r>
              <a:rPr lang="en-US" b="1" dirty="0">
                <a:latin typeface="Times New Roman" pitchFamily="18" charset="0"/>
                <a:cs typeface="Times New Roman" pitchFamily="18" charset="0"/>
              </a:rPr>
              <a:t>interest rates, </a:t>
            </a:r>
            <a:r>
              <a:rPr lang="en-US" dirty="0">
                <a:latin typeface="Times New Roman" pitchFamily="18" charset="0"/>
                <a:cs typeface="Times New Roman" pitchFamily="18" charset="0"/>
              </a:rPr>
              <a:t>the firm’s </a:t>
            </a:r>
            <a:r>
              <a:rPr lang="en-US" b="1" dirty="0">
                <a:latin typeface="Times New Roman" pitchFamily="18" charset="0"/>
                <a:cs typeface="Times New Roman" pitchFamily="18" charset="0"/>
              </a:rPr>
              <a:t>risk, </a:t>
            </a:r>
            <a:r>
              <a:rPr lang="en-US" dirty="0">
                <a:latin typeface="Times New Roman" pitchFamily="18" charset="0"/>
                <a:cs typeface="Times New Roman" pitchFamily="18" charset="0"/>
              </a:rPr>
              <a:t>and the </a:t>
            </a:r>
            <a:r>
              <a:rPr lang="en-US" b="1" dirty="0">
                <a:latin typeface="Times New Roman" pitchFamily="18" charset="0"/>
                <a:cs typeface="Times New Roman" pitchFamily="18" charset="0"/>
              </a:rPr>
              <a:t>market’s attitude toward risk.</a:t>
            </a:r>
            <a:endParaRPr lang="el-GR" dirty="0">
              <a:latin typeface="Times New Roman" pitchFamily="18" charset="0"/>
              <a:cs typeface="Times New Roman" pitchFamily="18" charset="0"/>
            </a:endParaRPr>
          </a:p>
          <a:p>
            <a:pPr fontAlgn="auto">
              <a:spcAft>
                <a:spcPts val="0"/>
              </a:spcAft>
              <a:buFont typeface="Arial" pitchFamily="34" charset="0"/>
              <a:buChar char="•"/>
              <a:defRPr/>
            </a:pPr>
            <a:br>
              <a:rPr lang="en-US" dirty="0">
                <a:latin typeface="Times New Roman" pitchFamily="18" charset="0"/>
                <a:cs typeface="Times New Roman" pitchFamily="18" charset="0"/>
              </a:rPr>
            </a:br>
            <a:r>
              <a:rPr lang="en-US" dirty="0">
                <a:latin typeface="Times New Roman" pitchFamily="18" charset="0"/>
                <a:cs typeface="Times New Roman" pitchFamily="18" charset="0"/>
              </a:rPr>
              <a:t> </a:t>
            </a:r>
            <a:endParaRPr lang="el-GR" dirty="0">
              <a:latin typeface="Times New Roman" pitchFamily="18" charset="0"/>
              <a:cs typeface="Times New Roman" pitchFamily="18" charset="0"/>
            </a:endParaRPr>
          </a:p>
          <a:p>
            <a:pPr fontAlgn="auto">
              <a:spcAft>
                <a:spcPts val="0"/>
              </a:spcAft>
              <a:buFont typeface="Arial" pitchFamily="34" charset="0"/>
              <a:buChar char="•"/>
              <a:defRPr/>
            </a:pPr>
            <a:endParaRPr lang="el-GR" dirty="0">
              <a:latin typeface="Times New Roman" pitchFamily="18" charset="0"/>
              <a:cs typeface="Times New Roman" pitchFamily="18" charset="0"/>
            </a:endParaRPr>
          </a:p>
          <a:p>
            <a:pPr fontAlgn="auto">
              <a:spcAft>
                <a:spcPts val="0"/>
              </a:spcAft>
              <a:buFont typeface="Arial" pitchFamily="34" charset="0"/>
              <a:buChar char="•"/>
              <a:defRPr/>
            </a:pPr>
            <a:r>
              <a:rPr lang="el-GR" dirty="0">
                <a:latin typeface="Times New Roman" pitchFamily="18" charset="0"/>
                <a:cs typeface="Times New Roman" pitchFamily="18" charset="0"/>
              </a:rPr>
              <a:t>Όπου:	Σταθμισμένο κόστος κεφαλαίων το οποίο συμβολίζεται και 		με </a:t>
            </a:r>
            <a:r>
              <a:rPr lang="en-US" dirty="0">
                <a:latin typeface="Times New Roman" pitchFamily="18" charset="0"/>
                <a:cs typeface="Times New Roman" pitchFamily="18" charset="0"/>
              </a:rPr>
              <a:t>WACC (weighted average cost of capital) </a:t>
            </a:r>
            <a:endParaRPr lang="el-GR" dirty="0">
              <a:latin typeface="Times New Roman" pitchFamily="18" charset="0"/>
              <a:cs typeface="Times New Roman" pitchFamily="18" charset="0"/>
            </a:endParaRPr>
          </a:p>
          <a:p>
            <a:pPr fontAlgn="auto">
              <a:spcAft>
                <a:spcPts val="0"/>
              </a:spcAft>
              <a:buFont typeface="Arial" pitchFamily="34" charset="0"/>
              <a:buChar char="•"/>
              <a:defRPr/>
            </a:pPr>
            <a:r>
              <a:rPr lang="en-US" dirty="0">
                <a:latin typeface="Times New Roman" pitchFamily="18" charset="0"/>
                <a:cs typeface="Times New Roman" pitchFamily="18" charset="0"/>
              </a:rPr>
              <a:t>		</a:t>
            </a:r>
            <a:r>
              <a:rPr lang="el-GR" dirty="0">
                <a:latin typeface="Times New Roman" pitchFamily="18" charset="0"/>
                <a:cs typeface="Times New Roman" pitchFamily="18" charset="0"/>
              </a:rPr>
              <a:t>: Μέσο επιτόκιο με το οποίο δανείζεται η επιχείρηση</a:t>
            </a:r>
          </a:p>
          <a:p>
            <a:pPr fontAlgn="auto">
              <a:spcAft>
                <a:spcPts val="0"/>
              </a:spcAft>
              <a:buFont typeface="Arial" pitchFamily="34" charset="0"/>
              <a:buChar char="•"/>
              <a:defRPr/>
            </a:pPr>
            <a:r>
              <a:rPr lang="el-GR" dirty="0">
                <a:latin typeface="Times New Roman" pitchFamily="18" charset="0"/>
                <a:cs typeface="Times New Roman" pitchFamily="18" charset="0"/>
              </a:rPr>
              <a:t>		: Μέση απόδοση που επιθυμούν οι μέτοχοι</a:t>
            </a:r>
          </a:p>
          <a:p>
            <a:pPr fontAlgn="auto">
              <a:spcAft>
                <a:spcPts val="0"/>
              </a:spcAft>
              <a:buFont typeface="Arial" pitchFamily="34" charset="0"/>
              <a:buChar char="•"/>
              <a:defRPr/>
            </a:pPr>
            <a:r>
              <a:rPr lang="el-GR" dirty="0">
                <a:latin typeface="Times New Roman" pitchFamily="18" charset="0"/>
                <a:cs typeface="Times New Roman" pitchFamily="18" charset="0"/>
              </a:rPr>
              <a:t>	     </a:t>
            </a:r>
            <a:r>
              <a:rPr lang="en-US" dirty="0">
                <a:latin typeface="Times New Roman" pitchFamily="18" charset="0"/>
                <a:cs typeface="Times New Roman" pitchFamily="18" charset="0"/>
              </a:rPr>
              <a:t>D</a:t>
            </a:r>
            <a:r>
              <a:rPr lang="el-GR" dirty="0">
                <a:latin typeface="Times New Roman" pitchFamily="18" charset="0"/>
                <a:cs typeface="Times New Roman" pitchFamily="18" charset="0"/>
              </a:rPr>
              <a:t>	: Ύψος δανειακών κεφαλαίων</a:t>
            </a:r>
          </a:p>
          <a:p>
            <a:pPr fontAlgn="auto">
              <a:spcAft>
                <a:spcPts val="0"/>
              </a:spcAft>
              <a:buFont typeface="Arial" pitchFamily="34" charset="0"/>
              <a:buChar char="•"/>
              <a:defRPr/>
            </a:pPr>
            <a:r>
              <a:rPr lang="el-GR" dirty="0">
                <a:latin typeface="Times New Roman" pitchFamily="18" charset="0"/>
                <a:cs typeface="Times New Roman" pitchFamily="18" charset="0"/>
              </a:rPr>
              <a:t>	</a:t>
            </a:r>
            <a:r>
              <a:rPr lang="en-US" dirty="0">
                <a:latin typeface="Times New Roman" pitchFamily="18" charset="0"/>
                <a:cs typeface="Times New Roman" pitchFamily="18" charset="0"/>
              </a:rPr>
              <a:t>     S</a:t>
            </a:r>
            <a:r>
              <a:rPr lang="el-GR" dirty="0">
                <a:latin typeface="Times New Roman" pitchFamily="18" charset="0"/>
                <a:cs typeface="Times New Roman" pitchFamily="18" charset="0"/>
              </a:rPr>
              <a:t>	: Ύψος ιδίων κεφαλαίων</a:t>
            </a:r>
          </a:p>
          <a:p>
            <a:pPr lvl="2" fontAlgn="auto">
              <a:spcAft>
                <a:spcPts val="0"/>
              </a:spcAft>
              <a:buFont typeface="Arial" pitchFamily="34" charset="0"/>
              <a:buNone/>
              <a:defRPr/>
            </a:pPr>
            <a:r>
              <a:rPr lang="el-GR" dirty="0">
                <a:latin typeface="Times New Roman" pitchFamily="18" charset="0"/>
                <a:cs typeface="Times New Roman" pitchFamily="18" charset="0"/>
              </a:rPr>
              <a:t>	φ	:  Φορολογικός Συντελεστής</a:t>
            </a:r>
          </a:p>
        </p:txBody>
      </p:sp>
      <p:sp>
        <p:nvSpPr>
          <p:cNvPr id="4100"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dirty="0">
              <a:latin typeface="Calibri" pitchFamily="34" charset="0"/>
            </a:endParaRPr>
          </a:p>
        </p:txBody>
      </p:sp>
      <p:pic>
        <p:nvPicPr>
          <p:cNvPr id="4101"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476375" y="2708275"/>
            <a:ext cx="6029325" cy="576263"/>
          </a:xfrm>
          <a:prstGeom prst="rect">
            <a:avLst/>
          </a:prstGeom>
          <a:noFill/>
          <a:ln w="9525">
            <a:noFill/>
            <a:miter lim="800000"/>
            <a:headEnd/>
            <a:tailEnd/>
          </a:ln>
        </p:spPr>
      </p:pic>
      <p:sp>
        <p:nvSpPr>
          <p:cNvPr id="4102"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dirty="0">
              <a:latin typeface="Calibri" pitchFamily="34" charset="0"/>
            </a:endParaRPr>
          </a:p>
        </p:txBody>
      </p:sp>
      <p:pic>
        <p:nvPicPr>
          <p:cNvPr id="4103"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763713" y="3500438"/>
            <a:ext cx="195262" cy="331787"/>
          </a:xfrm>
          <a:prstGeom prst="rect">
            <a:avLst/>
          </a:prstGeom>
          <a:noFill/>
          <a:ln w="9525">
            <a:noFill/>
            <a:miter lim="800000"/>
            <a:headEnd/>
            <a:tailEnd/>
          </a:ln>
        </p:spPr>
      </p:pic>
      <p:sp>
        <p:nvSpPr>
          <p:cNvPr id="4104"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dirty="0">
              <a:latin typeface="Calibri" pitchFamily="34" charset="0"/>
            </a:endParaRPr>
          </a:p>
        </p:txBody>
      </p:sp>
      <p:pic>
        <p:nvPicPr>
          <p:cNvPr id="4105" name="Picture 5"/>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763713" y="4076700"/>
            <a:ext cx="225425" cy="354013"/>
          </a:xfrm>
          <a:prstGeom prst="rect">
            <a:avLst/>
          </a:prstGeom>
          <a:noFill/>
          <a:ln w="9525">
            <a:noFill/>
            <a:miter lim="800000"/>
            <a:headEnd/>
            <a:tailEnd/>
          </a:ln>
        </p:spPr>
      </p:pic>
      <p:sp>
        <p:nvSpPr>
          <p:cNvPr id="4106"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dirty="0">
              <a:latin typeface="Calibri" pitchFamily="34" charset="0"/>
            </a:endParaRPr>
          </a:p>
        </p:txBody>
      </p:sp>
      <p:pic>
        <p:nvPicPr>
          <p:cNvPr id="4107" name="Picture 7"/>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763713" y="4365625"/>
            <a:ext cx="222250" cy="407988"/>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lstStyle/>
          <a:p>
            <a:r>
              <a:rPr lang="el-GR" dirty="0"/>
              <a:t>ΑΞΙΑ ΕΠΙΧΕΙΡΗΣΗΣ</a:t>
            </a:r>
          </a:p>
        </p:txBody>
      </p:sp>
      <p:sp>
        <p:nvSpPr>
          <p:cNvPr id="5123" name="Content Placeholder 2"/>
          <p:cNvSpPr>
            <a:spLocks noGrp="1"/>
          </p:cNvSpPr>
          <p:nvPr>
            <p:ph idx="1"/>
          </p:nvPr>
        </p:nvSpPr>
        <p:spPr/>
        <p:txBody>
          <a:bodyPr/>
          <a:lstStyle/>
          <a:p>
            <a:r>
              <a:rPr lang="en-US" dirty="0"/>
              <a:t>The </a:t>
            </a:r>
            <a:r>
              <a:rPr lang="en-US" b="1" dirty="0"/>
              <a:t>value of a firm </a:t>
            </a:r>
            <a:r>
              <a:rPr lang="en-US" dirty="0"/>
              <a:t>depends on the </a:t>
            </a:r>
            <a:r>
              <a:rPr lang="en-US" b="1" dirty="0"/>
              <a:t>size of the firm’s free cash flows, </a:t>
            </a:r>
            <a:r>
              <a:rPr lang="en-US" dirty="0"/>
              <a:t>the </a:t>
            </a:r>
            <a:r>
              <a:rPr lang="en-US" b="1" dirty="0"/>
              <a:t>timing of those flows, </a:t>
            </a:r>
            <a:r>
              <a:rPr lang="en-US" dirty="0"/>
              <a:t>and </a:t>
            </a:r>
            <a:r>
              <a:rPr lang="en-US" b="1" dirty="0"/>
              <a:t>their risk.</a:t>
            </a:r>
            <a:endParaRPr lang="el-GR" b="1" dirty="0"/>
          </a:p>
          <a:p>
            <a:r>
              <a:rPr lang="en-US" dirty="0"/>
              <a:t>A </a:t>
            </a:r>
            <a:r>
              <a:rPr lang="en-US" b="1" dirty="0"/>
              <a:t>firm’s fundamental, </a:t>
            </a:r>
            <a:r>
              <a:rPr lang="en-US" dirty="0"/>
              <a:t>or </a:t>
            </a:r>
            <a:r>
              <a:rPr lang="en-US" b="1" dirty="0"/>
              <a:t>intrinsic, value </a:t>
            </a:r>
            <a:r>
              <a:rPr lang="en-US" dirty="0"/>
              <a:t>is defined by:</a:t>
            </a:r>
            <a:endParaRPr lang="el-GR" dirty="0"/>
          </a:p>
          <a:p>
            <a:endParaRPr lang="el-GR" dirty="0"/>
          </a:p>
        </p:txBody>
      </p:sp>
      <p:sp>
        <p:nvSpPr>
          <p:cNvPr id="5124"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dirty="0">
              <a:latin typeface="Calibri" pitchFamily="34" charset="0"/>
            </a:endParaRPr>
          </a:p>
        </p:txBody>
      </p:sp>
      <p:sp>
        <p:nvSpPr>
          <p:cNvPr id="7065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pic>
        <p:nvPicPr>
          <p:cNvPr id="70657"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403648" y="4509120"/>
            <a:ext cx="5486400" cy="1066800"/>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63" y="142875"/>
            <a:ext cx="8229600" cy="500063"/>
          </a:xfrm>
        </p:spPr>
        <p:style>
          <a:lnRef idx="2">
            <a:schemeClr val="accent1">
              <a:shade val="50000"/>
            </a:schemeClr>
          </a:lnRef>
          <a:fillRef idx="1">
            <a:schemeClr val="accent1"/>
          </a:fillRef>
          <a:effectRef idx="0">
            <a:schemeClr val="accent1"/>
          </a:effectRef>
          <a:fontRef idx="minor">
            <a:schemeClr val="lt1"/>
          </a:fontRef>
        </p:style>
        <p:txBody>
          <a:bodyPr rtlCol="0">
            <a:normAutofit fontScale="90000"/>
          </a:bodyPr>
          <a:lstStyle/>
          <a:p>
            <a:pPr fontAlgn="auto">
              <a:spcAft>
                <a:spcPts val="0"/>
              </a:spcAft>
              <a:defRPr/>
            </a:pPr>
            <a:r>
              <a:rPr lang="el-GR" sz="3200" dirty="0"/>
              <a:t>ΔΙΑΧΡΟΝΙΚΗ ΑΞΙΑ ΧΡΗΜΑΤΟΣ ΚΑΙ ΤΑΜΕΙΟΡΟΕΣ</a:t>
            </a:r>
          </a:p>
        </p:txBody>
      </p:sp>
      <p:sp>
        <p:nvSpPr>
          <p:cNvPr id="3" name="Content Placeholder 2"/>
          <p:cNvSpPr>
            <a:spLocks noGrp="1"/>
          </p:cNvSpPr>
          <p:nvPr>
            <p:ph idx="1"/>
          </p:nvPr>
        </p:nvSpPr>
        <p:spPr>
          <a:xfrm>
            <a:off x="457200" y="714375"/>
            <a:ext cx="8229600" cy="5411788"/>
          </a:xfrm>
        </p:spPr>
        <p:txBody>
          <a:bodyPr rtlCol="0">
            <a:normAutofit fontScale="62500" lnSpcReduction="20000"/>
          </a:bodyPr>
          <a:lstStyle/>
          <a:p>
            <a:pPr fontAlgn="auto">
              <a:spcAft>
                <a:spcPts val="0"/>
              </a:spcAft>
              <a:buFont typeface="Arial" pitchFamily="34" charset="0"/>
              <a:buChar char="•"/>
              <a:defRPr/>
            </a:pPr>
            <a:r>
              <a:rPr lang="en-US" dirty="0"/>
              <a:t>PV; I; INT; FVN; PVAN; FVAN; PMT; M; INOM</a:t>
            </a:r>
            <a:endParaRPr lang="el-GR" dirty="0"/>
          </a:p>
          <a:p>
            <a:pPr fontAlgn="auto">
              <a:spcAft>
                <a:spcPts val="0"/>
              </a:spcAft>
              <a:buFont typeface="Arial" pitchFamily="34" charset="0"/>
              <a:buChar char="•"/>
              <a:defRPr/>
            </a:pPr>
            <a:r>
              <a:rPr lang="en-US" dirty="0"/>
              <a:t>Opportunity cost rate</a:t>
            </a:r>
            <a:endParaRPr lang="el-GR" dirty="0"/>
          </a:p>
          <a:p>
            <a:pPr fontAlgn="auto">
              <a:spcAft>
                <a:spcPts val="0"/>
              </a:spcAft>
              <a:buFont typeface="Arial" pitchFamily="34" charset="0"/>
              <a:buChar char="•"/>
              <a:defRPr/>
            </a:pPr>
            <a:r>
              <a:rPr lang="en-US" dirty="0"/>
              <a:t>Annuity; lump sum payment; cash flow; uneven cash flow stream</a:t>
            </a:r>
            <a:endParaRPr lang="el-GR" dirty="0"/>
          </a:p>
          <a:p>
            <a:pPr fontAlgn="auto">
              <a:spcAft>
                <a:spcPts val="0"/>
              </a:spcAft>
              <a:buFont typeface="Arial" pitchFamily="34" charset="0"/>
              <a:buChar char="•"/>
              <a:defRPr/>
            </a:pPr>
            <a:r>
              <a:rPr lang="en-US" dirty="0"/>
              <a:t>Ordinary (deferred) annuity; annuity due</a:t>
            </a:r>
            <a:endParaRPr lang="el-GR" dirty="0"/>
          </a:p>
          <a:p>
            <a:pPr fontAlgn="auto">
              <a:spcAft>
                <a:spcPts val="0"/>
              </a:spcAft>
              <a:buFont typeface="Arial" pitchFamily="34" charset="0"/>
              <a:buChar char="•"/>
              <a:defRPr/>
            </a:pPr>
            <a:r>
              <a:rPr lang="en-US" dirty="0"/>
              <a:t>Perpetuity; consol</a:t>
            </a:r>
            <a:endParaRPr lang="el-GR" dirty="0"/>
          </a:p>
          <a:p>
            <a:pPr fontAlgn="auto">
              <a:spcAft>
                <a:spcPts val="0"/>
              </a:spcAft>
              <a:buFont typeface="Arial" pitchFamily="34" charset="0"/>
              <a:buChar char="•"/>
              <a:defRPr/>
            </a:pPr>
            <a:r>
              <a:rPr lang="en-US" dirty="0"/>
              <a:t>Outflow; inflow; time line; terminal value</a:t>
            </a:r>
            <a:endParaRPr lang="el-GR" dirty="0"/>
          </a:p>
          <a:p>
            <a:pPr fontAlgn="auto">
              <a:spcAft>
                <a:spcPts val="0"/>
              </a:spcAft>
              <a:buFont typeface="Arial" pitchFamily="34" charset="0"/>
              <a:buChar char="•"/>
              <a:defRPr/>
            </a:pPr>
            <a:r>
              <a:rPr lang="en-US" dirty="0"/>
              <a:t>Compounding; discounting</a:t>
            </a:r>
            <a:endParaRPr lang="el-GR" dirty="0"/>
          </a:p>
          <a:p>
            <a:pPr fontAlgn="auto">
              <a:spcAft>
                <a:spcPts val="0"/>
              </a:spcAft>
              <a:buFont typeface="Arial" pitchFamily="34" charset="0"/>
              <a:buChar char="•"/>
              <a:defRPr/>
            </a:pPr>
            <a:r>
              <a:rPr lang="en-US" dirty="0"/>
              <a:t>Annual, semiannual, quarterly, monthly, and daily compounding</a:t>
            </a:r>
            <a:endParaRPr lang="el-GR" dirty="0"/>
          </a:p>
          <a:p>
            <a:pPr fontAlgn="auto">
              <a:spcAft>
                <a:spcPts val="0"/>
              </a:spcAft>
              <a:buFont typeface="Arial" pitchFamily="34" charset="0"/>
              <a:buChar char="•"/>
              <a:defRPr/>
            </a:pPr>
            <a:r>
              <a:rPr lang="en-US" dirty="0"/>
              <a:t>Effective annual rate (EAR); nominal (quoted) interest rate; APR; periodic rate</a:t>
            </a:r>
            <a:endParaRPr lang="el-GR" dirty="0"/>
          </a:p>
          <a:p>
            <a:pPr fontAlgn="auto">
              <a:spcAft>
                <a:spcPts val="0"/>
              </a:spcAft>
              <a:buFont typeface="Arial" pitchFamily="34" charset="0"/>
              <a:buChar char="•"/>
              <a:defRPr/>
            </a:pPr>
            <a:r>
              <a:rPr lang="en-US" dirty="0"/>
              <a:t>Amortization schedule; principal versus interest component of a payment; amortized loan</a:t>
            </a:r>
            <a:endParaRPr lang="el-GR" dirty="0"/>
          </a:p>
          <a:p>
            <a:pPr fontAlgn="auto">
              <a:spcAft>
                <a:spcPts val="0"/>
              </a:spcAft>
              <a:buFont typeface="Arial" pitchFamily="34" charset="0"/>
              <a:buChar char="•"/>
              <a:defRPr/>
            </a:pPr>
            <a:r>
              <a:rPr lang="en-US" dirty="0"/>
              <a:t>A </a:t>
            </a:r>
            <a:r>
              <a:rPr lang="en-US" b="1" dirty="0"/>
              <a:t>perpetuity </a:t>
            </a:r>
            <a:r>
              <a:rPr lang="en-US" dirty="0"/>
              <a:t>is an annuity with an infinite number of payments</a:t>
            </a:r>
          </a:p>
          <a:p>
            <a:pPr fontAlgn="auto">
              <a:spcAft>
                <a:spcPts val="0"/>
              </a:spcAft>
              <a:buFont typeface="Arial" pitchFamily="34" charset="0"/>
              <a:buChar char="•"/>
              <a:defRPr/>
            </a:pPr>
            <a:endParaRPr lang="en-US" dirty="0"/>
          </a:p>
          <a:p>
            <a:pPr fontAlgn="auto">
              <a:spcAft>
                <a:spcPts val="0"/>
              </a:spcAft>
              <a:buFont typeface="Arial" pitchFamily="34" charset="0"/>
              <a:buChar char="•"/>
              <a:defRPr/>
            </a:pPr>
            <a:endParaRPr lang="en-US" dirty="0"/>
          </a:p>
          <a:p>
            <a:pPr fontAlgn="auto">
              <a:spcAft>
                <a:spcPts val="0"/>
              </a:spcAft>
              <a:buFont typeface="Arial" pitchFamily="34" charset="0"/>
              <a:buChar char="•"/>
              <a:defRPr/>
            </a:pPr>
            <a:endParaRPr lang="en-US" dirty="0"/>
          </a:p>
          <a:p>
            <a:pPr fontAlgn="auto">
              <a:spcAft>
                <a:spcPts val="0"/>
              </a:spcAft>
              <a:buFont typeface="Arial" pitchFamily="34" charset="0"/>
              <a:buChar char="•"/>
              <a:defRPr/>
            </a:pPr>
            <a:endParaRPr lang="en-US" dirty="0"/>
          </a:p>
          <a:p>
            <a:pPr fontAlgn="auto">
              <a:spcAft>
                <a:spcPts val="0"/>
              </a:spcAft>
              <a:buFont typeface="Arial" pitchFamily="34" charset="0"/>
              <a:buNone/>
              <a:defRPr/>
            </a:pPr>
            <a:r>
              <a:rPr lang="el-GR" b="1" dirty="0">
                <a:solidFill>
                  <a:srgbClr val="FF0000"/>
                </a:solidFill>
              </a:rPr>
              <a:t>ΑΣΚΗΣΕΙΣ – ΔΙΑΧΡΟΝΙΚΗΣ ΑΞΙΑΣ ΧΡΗΜΑΤΟΣ</a:t>
            </a:r>
          </a:p>
          <a:p>
            <a:pPr fontAlgn="auto">
              <a:spcAft>
                <a:spcPts val="0"/>
              </a:spcAft>
              <a:buFont typeface="Arial" pitchFamily="34" charset="0"/>
              <a:buChar char="•"/>
              <a:defRPr/>
            </a:pPr>
            <a:endParaRPr lang="el-GR" dirty="0"/>
          </a:p>
          <a:p>
            <a:pPr fontAlgn="auto">
              <a:spcAft>
                <a:spcPts val="0"/>
              </a:spcAft>
              <a:buFont typeface="Arial" pitchFamily="34" charset="0"/>
              <a:buChar char="•"/>
              <a:defRPr/>
            </a:pPr>
            <a:endParaRPr lang="el-GR" dirty="0"/>
          </a:p>
          <a:p>
            <a:pPr fontAlgn="auto">
              <a:spcAft>
                <a:spcPts val="0"/>
              </a:spcAft>
              <a:buFont typeface="Arial" pitchFamily="34" charset="0"/>
              <a:buChar char="•"/>
              <a:defRPr/>
            </a:pPr>
            <a:endParaRPr lang="el-GR" dirty="0"/>
          </a:p>
        </p:txBody>
      </p:sp>
      <p:sp>
        <p:nvSpPr>
          <p:cNvPr id="8196"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dirty="0">
              <a:latin typeface="Calibri" pitchFamily="34" charset="0"/>
            </a:endParaRPr>
          </a:p>
        </p:txBody>
      </p:sp>
      <p:pic>
        <p:nvPicPr>
          <p:cNvPr id="8197"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214563" y="5072063"/>
            <a:ext cx="3384550" cy="792162"/>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6"/>
          <p:cNvSpPr>
            <a:spLocks noChangeArrowheads="1"/>
          </p:cNvSpPr>
          <p:nvPr/>
        </p:nvSpPr>
        <p:spPr bwMode="auto">
          <a:xfrm>
            <a:off x="615950" y="768350"/>
            <a:ext cx="7772400" cy="1731963"/>
          </a:xfrm>
          <a:prstGeom prst="rect">
            <a:avLst/>
          </a:prstGeom>
          <a:noFill/>
          <a:ln w="12700">
            <a:noFill/>
            <a:miter lim="800000"/>
            <a:headEnd/>
            <a:tailEnd/>
          </a:ln>
        </p:spPr>
        <p:txBody>
          <a:bodyPr lIns="90488" tIns="44450" rIns="90488" bIns="44450" anchor="ctr"/>
          <a:lstStyle/>
          <a:p>
            <a:pPr algn="ctr"/>
            <a:r>
              <a:rPr lang="en-US" sz="4000" b="1">
                <a:solidFill>
                  <a:schemeClr val="bg1"/>
                </a:solidFill>
                <a:latin typeface="Arial" charset="0"/>
              </a:rPr>
              <a:t>CHAPTER 1</a:t>
            </a:r>
            <a:br>
              <a:rPr lang="en-US" sz="3600" b="1">
                <a:solidFill>
                  <a:schemeClr val="bg1"/>
                </a:solidFill>
                <a:latin typeface="Arial" charset="0"/>
              </a:rPr>
            </a:br>
            <a:r>
              <a:rPr lang="en-US" sz="3200" b="1">
                <a:solidFill>
                  <a:schemeClr val="bg1"/>
                </a:solidFill>
                <a:latin typeface="Arial" charset="0"/>
              </a:rPr>
              <a:t>An Overview of Financial Management</a:t>
            </a:r>
          </a:p>
        </p:txBody>
      </p:sp>
      <p:sp>
        <p:nvSpPr>
          <p:cNvPr id="4" name="Rectangle 3"/>
          <p:cNvSpPr/>
          <p:nvPr/>
        </p:nvSpPr>
        <p:spPr>
          <a:xfrm>
            <a:off x="539552" y="1196752"/>
            <a:ext cx="7776864" cy="5016758"/>
          </a:xfrm>
          <a:prstGeom prst="rect">
            <a:avLst/>
          </a:prstGeom>
        </p:spPr>
        <p:txBody>
          <a:bodyPr wrap="square">
            <a:spAutoFit/>
          </a:bodyPr>
          <a:lstStyle/>
          <a:p>
            <a:pPr>
              <a:buFont typeface="Wingdings" pitchFamily="2" charset="2"/>
              <a:buChar char="ü"/>
            </a:pPr>
            <a:r>
              <a:rPr lang="el-GR" sz="2000" dirty="0"/>
              <a:t>Η χρηματοδοτική Διοίκηση σε σχέση με το οικονομικό περιβάλλον , και την εταιρική διακυβέρνηση</a:t>
            </a:r>
          </a:p>
          <a:p>
            <a:pPr>
              <a:buFont typeface="Wingdings" pitchFamily="2" charset="2"/>
              <a:buChar char="ü"/>
            </a:pPr>
            <a:r>
              <a:rPr lang="el-GR" sz="2000" dirty="0"/>
              <a:t>Η διαχρονική Αξία του χρήματος </a:t>
            </a:r>
          </a:p>
          <a:p>
            <a:pPr>
              <a:buFont typeface="Wingdings" pitchFamily="2" charset="2"/>
              <a:buChar char="ü"/>
            </a:pPr>
            <a:r>
              <a:rPr lang="el-GR" sz="2000" dirty="0"/>
              <a:t>Οικονομικές επιλογές  και η αποτίμηση τους</a:t>
            </a:r>
          </a:p>
          <a:p>
            <a:pPr>
              <a:buFont typeface="Wingdings" pitchFamily="2" charset="2"/>
              <a:buChar char="ü"/>
            </a:pPr>
            <a:r>
              <a:rPr lang="el-GR" sz="2000" dirty="0"/>
              <a:t>πραγματικές επιλογές</a:t>
            </a:r>
          </a:p>
          <a:p>
            <a:pPr>
              <a:buFont typeface="Wingdings" pitchFamily="2" charset="2"/>
              <a:buChar char="ü"/>
            </a:pPr>
            <a:r>
              <a:rPr lang="el-GR" sz="2000" dirty="0"/>
              <a:t>Κεφαλαιακή διάρθρωση</a:t>
            </a:r>
          </a:p>
          <a:p>
            <a:pPr>
              <a:buFont typeface="Wingdings" pitchFamily="2" charset="2"/>
              <a:buChar char="ü"/>
            </a:pPr>
            <a:r>
              <a:rPr lang="el-GR" sz="2000" dirty="0"/>
              <a:t>Μερισματική πολιτική</a:t>
            </a:r>
          </a:p>
          <a:p>
            <a:pPr>
              <a:buFont typeface="Wingdings" pitchFamily="2" charset="2"/>
              <a:buChar char="ü"/>
            </a:pPr>
            <a:r>
              <a:rPr lang="el-GR" sz="2000" dirty="0"/>
              <a:t>Χρηματοδοτική μίσθωση</a:t>
            </a:r>
          </a:p>
          <a:p>
            <a:pPr>
              <a:buFont typeface="Wingdings" pitchFamily="2" charset="2"/>
              <a:buChar char="ü"/>
            </a:pPr>
            <a:r>
              <a:rPr lang="el-GR" sz="2000" dirty="0"/>
              <a:t>Υβριδική χρηματοδότηση: </a:t>
            </a:r>
            <a:r>
              <a:rPr lang="el-GR" sz="2000" dirty="0" err="1"/>
              <a:t>Preferred</a:t>
            </a:r>
            <a:r>
              <a:rPr lang="el-GR" sz="2000" dirty="0"/>
              <a:t> </a:t>
            </a:r>
            <a:r>
              <a:rPr lang="el-GR" sz="2000" dirty="0" err="1"/>
              <a:t>Stock</a:t>
            </a:r>
            <a:r>
              <a:rPr lang="el-GR" sz="2000" dirty="0"/>
              <a:t>, </a:t>
            </a:r>
            <a:r>
              <a:rPr lang="el-GR" sz="2000" dirty="0" err="1"/>
              <a:t>Warrants</a:t>
            </a:r>
            <a:r>
              <a:rPr lang="el-GR" sz="2000" dirty="0"/>
              <a:t>,</a:t>
            </a:r>
            <a:r>
              <a:rPr lang="en-US" sz="2000" dirty="0"/>
              <a:t> and Convertibles</a:t>
            </a:r>
            <a:endParaRPr lang="el-GR" sz="2000" dirty="0"/>
          </a:p>
          <a:p>
            <a:pPr>
              <a:buFont typeface="Wingdings" pitchFamily="2" charset="2"/>
              <a:buChar char="ü"/>
            </a:pPr>
            <a:r>
              <a:rPr lang="el-GR" sz="2000" dirty="0"/>
              <a:t>Αρχικές δημόσιες προσφορές, επενδυτική τραπεζική επένδυση και χρηματοοικονομική αναδιάρθρωση </a:t>
            </a:r>
          </a:p>
          <a:p>
            <a:pPr>
              <a:buFont typeface="Wingdings" pitchFamily="2" charset="2"/>
              <a:buChar char="ü"/>
            </a:pPr>
            <a:r>
              <a:rPr lang="el-GR" sz="2000" dirty="0"/>
              <a:t>Πτώχευση, αναδιοργάνωση και εκκαθάριση</a:t>
            </a:r>
          </a:p>
          <a:p>
            <a:pPr>
              <a:buFont typeface="Wingdings" pitchFamily="2" charset="2"/>
              <a:buChar char="ü"/>
            </a:pPr>
            <a:r>
              <a:rPr lang="el-GR" sz="2000" dirty="0"/>
              <a:t>Συγχωνεύσεις, μοχλευμένες εξαγορές (</a:t>
            </a:r>
            <a:r>
              <a:rPr lang="el-GR" sz="2000" dirty="0" err="1"/>
              <a:t>LBOs</a:t>
            </a:r>
            <a:r>
              <a:rPr lang="el-GR" sz="2000" dirty="0"/>
              <a:t>)</a:t>
            </a:r>
          </a:p>
          <a:p>
            <a:pPr>
              <a:buFont typeface="Wingdings" pitchFamily="2" charset="2"/>
              <a:buChar char="ü"/>
            </a:pPr>
            <a:r>
              <a:rPr lang="el-GR" sz="2000" dirty="0"/>
              <a:t>Εταιρείες μεταβιβάσεων, και εταιρείες χαρτοφυλακίου Παράγωγα και διαχείριση κινδύνου </a:t>
            </a:r>
          </a:p>
          <a:p>
            <a:pPr>
              <a:buFont typeface="Wingdings" pitchFamily="2" charset="2"/>
              <a:buChar char="ü"/>
            </a:pPr>
            <a:r>
              <a:rPr lang="el-GR" sz="2000" dirty="0"/>
              <a:t>Χρηματοδοτική διοίκηση για μη κερδοσκοπικές επιχειρήσεις</a:t>
            </a:r>
          </a:p>
        </p:txBody>
      </p:sp>
      <p:sp>
        <p:nvSpPr>
          <p:cNvPr id="5" name="Flowchart: Punched Tape 4"/>
          <p:cNvSpPr/>
          <p:nvPr/>
        </p:nvSpPr>
        <p:spPr>
          <a:xfrm>
            <a:off x="1835696" y="260648"/>
            <a:ext cx="5184576" cy="792088"/>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Θέματα της Χρηματοδοτικής Διοίκηση</a:t>
            </a: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57200" y="274638"/>
            <a:ext cx="8229600" cy="850106"/>
          </a:xfrm>
        </p:spPr>
        <p:style>
          <a:lnRef idx="2">
            <a:schemeClr val="accent1">
              <a:shade val="50000"/>
            </a:schemeClr>
          </a:lnRef>
          <a:fillRef idx="1">
            <a:schemeClr val="accent1"/>
          </a:fillRef>
          <a:effectRef idx="0">
            <a:schemeClr val="accent1"/>
          </a:effectRef>
          <a:fontRef idx="minor">
            <a:schemeClr val="lt1"/>
          </a:fontRef>
        </p:style>
        <p:txBody>
          <a:bodyPr/>
          <a:lstStyle/>
          <a:p>
            <a:r>
              <a:rPr lang="el-GR" dirty="0"/>
              <a:t>ΟΙΚΟΝΟΜΙΚΕΣ ΚΑΤΑΣΤΑΣΕΙΣ</a:t>
            </a:r>
          </a:p>
        </p:txBody>
      </p:sp>
      <p:sp>
        <p:nvSpPr>
          <p:cNvPr id="3" name="Content Placeholder 2"/>
          <p:cNvSpPr>
            <a:spLocks noGrp="1"/>
          </p:cNvSpPr>
          <p:nvPr>
            <p:ph idx="1"/>
          </p:nvPr>
        </p:nvSpPr>
        <p:spPr>
          <a:xfrm>
            <a:off x="0" y="1268413"/>
            <a:ext cx="8964613" cy="5400675"/>
          </a:xfrm>
        </p:spPr>
        <p:txBody>
          <a:bodyPr rtlCol="0">
            <a:normAutofit fontScale="70000" lnSpcReduction="20000"/>
          </a:bodyPr>
          <a:lstStyle/>
          <a:p>
            <a:pPr fontAlgn="auto">
              <a:spcAft>
                <a:spcPts val="0"/>
              </a:spcAft>
              <a:buFont typeface="Arial" pitchFamily="34" charset="0"/>
              <a:buChar char="•"/>
              <a:defRPr/>
            </a:pPr>
            <a:r>
              <a:rPr lang="en-US" dirty="0"/>
              <a:t>The four basic statements contained in the </a:t>
            </a:r>
            <a:r>
              <a:rPr lang="en-US" b="1" dirty="0"/>
              <a:t>annual report </a:t>
            </a:r>
            <a:r>
              <a:rPr lang="en-US" dirty="0"/>
              <a:t>are the balance sheet, the income statement, the statement of retained earnings, and the statement of cash flows. Investors use the information provided in these statements to form expectations about the future levels of earnings and dividends, and about a firm’s riskiness.</a:t>
            </a:r>
            <a:endParaRPr lang="el-GR" dirty="0"/>
          </a:p>
          <a:p>
            <a:pPr fontAlgn="auto">
              <a:spcAft>
                <a:spcPts val="0"/>
              </a:spcAft>
              <a:buFont typeface="Arial" pitchFamily="34" charset="0"/>
              <a:buChar char="•"/>
              <a:defRPr/>
            </a:pPr>
            <a:r>
              <a:rPr lang="en-US" dirty="0"/>
              <a:t>The </a:t>
            </a:r>
            <a:r>
              <a:rPr lang="en-US" b="1" dirty="0"/>
              <a:t>balance sheet </a:t>
            </a:r>
            <a:r>
              <a:rPr lang="en-US" dirty="0"/>
              <a:t>shows assets on the left-hand side and liabilities and equity, or claims against assets, on the right-hand side. (Sometimes assets are shown at the top and claims at the bottom of the balance sheet.) The balance sheet may be thought of as a snapshot of the firm’s financial position at a particular point in time.</a:t>
            </a:r>
            <a:endParaRPr lang="el-GR" dirty="0"/>
          </a:p>
          <a:p>
            <a:pPr fontAlgn="auto">
              <a:spcAft>
                <a:spcPts val="0"/>
              </a:spcAft>
              <a:buFont typeface="Arial" pitchFamily="34" charset="0"/>
              <a:buChar char="•"/>
              <a:defRPr/>
            </a:pPr>
            <a:r>
              <a:rPr lang="en-US" dirty="0"/>
              <a:t>The </a:t>
            </a:r>
            <a:r>
              <a:rPr lang="en-US" b="1" dirty="0"/>
              <a:t>income statement </a:t>
            </a:r>
            <a:r>
              <a:rPr lang="en-US" dirty="0"/>
              <a:t>reports the results of operations over a period of time, and it shows earnings per share as its “bottom line.”</a:t>
            </a:r>
            <a:endParaRPr lang="el-GR" dirty="0"/>
          </a:p>
          <a:p>
            <a:pPr fontAlgn="auto">
              <a:spcAft>
                <a:spcPts val="0"/>
              </a:spcAft>
              <a:buFont typeface="Arial" pitchFamily="34" charset="0"/>
              <a:buChar char="•"/>
              <a:defRPr/>
            </a:pPr>
            <a:r>
              <a:rPr lang="en-US" dirty="0"/>
              <a:t>The </a:t>
            </a:r>
            <a:r>
              <a:rPr lang="en-US" b="1" dirty="0"/>
              <a:t>statement of retained earnings </a:t>
            </a:r>
            <a:r>
              <a:rPr lang="en-US" dirty="0"/>
              <a:t>shows the change in retained earnings between balance sheet dates. Retained earnings represent a claim against assets, not assets per se.</a:t>
            </a:r>
            <a:endParaRPr lang="el-GR" dirty="0"/>
          </a:p>
          <a:p>
            <a:pPr fontAlgn="auto">
              <a:spcAft>
                <a:spcPts val="0"/>
              </a:spcAft>
              <a:buFont typeface="Arial" pitchFamily="34" charset="0"/>
              <a:buChar char="•"/>
              <a:defRPr/>
            </a:pPr>
            <a:r>
              <a:rPr lang="en-US" dirty="0"/>
              <a:t>The </a:t>
            </a:r>
            <a:r>
              <a:rPr lang="en-US" b="1" dirty="0"/>
              <a:t>statement of cash flows </a:t>
            </a:r>
            <a:r>
              <a:rPr lang="en-US" dirty="0"/>
              <a:t>reports the effect of operating, investing, and financing activities on cash flows over an accounting period.</a:t>
            </a:r>
            <a:endParaRPr lang="el-GR" dirty="0"/>
          </a:p>
          <a:p>
            <a:pPr fontAlgn="auto">
              <a:spcAft>
                <a:spcPts val="0"/>
              </a:spcAft>
              <a:buFont typeface="Arial" pitchFamily="34" charset="0"/>
              <a:buChar char="•"/>
              <a:defRPr/>
            </a:pPr>
            <a:endParaRPr lang="el-G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395536" y="260648"/>
            <a:ext cx="8352928" cy="1008112"/>
          </a:xfrm>
        </p:spPr>
        <p:style>
          <a:lnRef idx="2">
            <a:schemeClr val="accent1">
              <a:shade val="50000"/>
            </a:schemeClr>
          </a:lnRef>
          <a:fillRef idx="1">
            <a:schemeClr val="accent1"/>
          </a:fillRef>
          <a:effectRef idx="0">
            <a:schemeClr val="accent1"/>
          </a:effectRef>
          <a:fontRef idx="minor">
            <a:schemeClr val="lt1"/>
          </a:fontRef>
        </p:style>
        <p:txBody>
          <a:bodyPr/>
          <a:lstStyle/>
          <a:p>
            <a:r>
              <a:rPr lang="el-GR" sz="3600" dirty="0"/>
              <a:t>ΚΑΘΑΡΕΣ ΤΑΜΕΙΟΡΟΕΣ ΚΑΙ ΚΕΦΑΛΑΙΟ ΚΙΝΗΣΗΣ</a:t>
            </a:r>
          </a:p>
        </p:txBody>
      </p:sp>
      <p:sp>
        <p:nvSpPr>
          <p:cNvPr id="3" name="Content Placeholder 2"/>
          <p:cNvSpPr>
            <a:spLocks noGrp="1"/>
          </p:cNvSpPr>
          <p:nvPr>
            <p:ph idx="1"/>
          </p:nvPr>
        </p:nvSpPr>
        <p:spPr>
          <a:xfrm>
            <a:off x="0" y="1357313"/>
            <a:ext cx="9144000" cy="5500687"/>
          </a:xfrm>
        </p:spPr>
        <p:txBody>
          <a:bodyPr rtlCol="0">
            <a:normAutofit fontScale="62500" lnSpcReduction="20000"/>
          </a:bodyPr>
          <a:lstStyle/>
          <a:p>
            <a:pPr algn="just" fontAlgn="auto">
              <a:spcAft>
                <a:spcPts val="0"/>
              </a:spcAft>
              <a:buFont typeface="Arial" pitchFamily="34" charset="0"/>
              <a:buChar char="•"/>
              <a:defRPr/>
            </a:pPr>
            <a:r>
              <a:rPr lang="en-US" b="1" dirty="0"/>
              <a:t>Net cash flow </a:t>
            </a:r>
            <a:r>
              <a:rPr lang="en-US" dirty="0"/>
              <a:t>differs from </a:t>
            </a:r>
            <a:r>
              <a:rPr lang="en-US" b="1" dirty="0"/>
              <a:t>accounting profit </a:t>
            </a:r>
            <a:r>
              <a:rPr lang="en-US" dirty="0"/>
              <a:t>because some of the revenues and expenses reflected in accounting profits may not have been received or paid out in cash during the year. Depreciation is typically the largest noncash item, so net cash flow is often expressed as net income plus depreciation. Investors are at least as interested in a firm’s projected net cash flow as in reported earnings because it is cash, not paper profit, that is paid out as dividends and plowed back into the business to produce growth.</a:t>
            </a:r>
          </a:p>
          <a:p>
            <a:pPr marL="514350" indent="-514350" algn="just" fontAlgn="auto">
              <a:spcAft>
                <a:spcPts val="0"/>
              </a:spcAft>
              <a:buFont typeface="+mj-lt"/>
              <a:buAutoNum type="arabicParenR"/>
              <a:defRPr/>
            </a:pPr>
            <a:r>
              <a:rPr lang="en-US" b="1" dirty="0">
                <a:solidFill>
                  <a:schemeClr val="accent6">
                    <a:lumMod val="50000"/>
                  </a:schemeClr>
                </a:solidFill>
              </a:rPr>
              <a:t>Net cash flow = Net income - Noncash revenues + Noncash charges</a:t>
            </a:r>
          </a:p>
          <a:p>
            <a:pPr marL="514350" indent="-514350" algn="just" fontAlgn="auto">
              <a:spcAft>
                <a:spcPts val="0"/>
              </a:spcAft>
              <a:buFont typeface="+mj-lt"/>
              <a:buAutoNum type="arabicParenR"/>
              <a:defRPr/>
            </a:pPr>
            <a:r>
              <a:rPr lang="en-US" b="1" dirty="0">
                <a:solidFill>
                  <a:schemeClr val="accent6">
                    <a:lumMod val="50000"/>
                  </a:schemeClr>
                </a:solidFill>
              </a:rPr>
              <a:t>Net cash flow = Net income - Depreciation and amortization</a:t>
            </a:r>
            <a:endParaRPr lang="el-GR" b="1" dirty="0">
              <a:solidFill>
                <a:schemeClr val="accent6">
                  <a:lumMod val="50000"/>
                </a:schemeClr>
              </a:solidFill>
            </a:endParaRPr>
          </a:p>
          <a:p>
            <a:pPr algn="just" fontAlgn="auto">
              <a:spcAft>
                <a:spcPts val="0"/>
              </a:spcAft>
              <a:buFont typeface="Arial" pitchFamily="34" charset="0"/>
              <a:buChar char="•"/>
              <a:defRPr/>
            </a:pPr>
            <a:r>
              <a:rPr lang="en-US" b="1" dirty="0"/>
              <a:t>Operating current assets </a:t>
            </a:r>
            <a:r>
              <a:rPr lang="en-US" dirty="0"/>
              <a:t>are the current assets that are used to support operations, such as cash, inventory, and accounts receivable. They do not include</a:t>
            </a:r>
            <a:endParaRPr lang="el-GR" dirty="0"/>
          </a:p>
          <a:p>
            <a:pPr algn="just" fontAlgn="auto">
              <a:spcAft>
                <a:spcPts val="0"/>
              </a:spcAft>
              <a:buFont typeface="Arial" pitchFamily="34" charset="0"/>
              <a:buChar char="•"/>
              <a:defRPr/>
            </a:pPr>
            <a:r>
              <a:rPr lang="en-US" b="1" dirty="0"/>
              <a:t>Operating current liabilities </a:t>
            </a:r>
            <a:r>
              <a:rPr lang="en-US" dirty="0"/>
              <a:t>are the current liabilities that occur as a natural consequence of operations, such as accounts payable and accruals. They do not include notes payable or any other short-term debts that charge interest.</a:t>
            </a:r>
            <a:endParaRPr lang="el-GR" dirty="0"/>
          </a:p>
          <a:p>
            <a:pPr algn="just" fontAlgn="auto">
              <a:spcAft>
                <a:spcPts val="0"/>
              </a:spcAft>
              <a:buFont typeface="Arial" pitchFamily="34" charset="0"/>
              <a:buChar char="•"/>
              <a:defRPr/>
            </a:pPr>
            <a:r>
              <a:rPr lang="en-US" b="1" dirty="0"/>
              <a:t>Net operating working capital </a:t>
            </a:r>
            <a:r>
              <a:rPr lang="en-US" dirty="0"/>
              <a:t>is the difference between operating current assets and operating current liabilities. Thus, it is the working capital acquired with investor-supplied funds.</a:t>
            </a:r>
          </a:p>
          <a:p>
            <a:pPr marL="514350" indent="-514350" algn="just" fontAlgn="auto">
              <a:spcAft>
                <a:spcPts val="0"/>
              </a:spcAft>
              <a:buFont typeface="+mj-lt"/>
              <a:buAutoNum type="arabicParenR" startAt="3"/>
              <a:defRPr/>
            </a:pPr>
            <a:r>
              <a:rPr lang="en-US" b="1" dirty="0">
                <a:solidFill>
                  <a:schemeClr val="accent6">
                    <a:lumMod val="50000"/>
                  </a:schemeClr>
                </a:solidFill>
              </a:rPr>
              <a:t>Net operating working capital = Operating current assets - Operating current liabilities</a:t>
            </a:r>
            <a:endParaRPr lang="el-GR" b="1" dirty="0">
              <a:solidFill>
                <a:schemeClr val="accent6">
                  <a:lumMod val="50000"/>
                </a:schemeClr>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58175" cy="725487"/>
          </a:xfrm>
        </p:spPr>
        <p:style>
          <a:lnRef idx="2">
            <a:schemeClr val="accent1">
              <a:shade val="50000"/>
            </a:schemeClr>
          </a:lnRef>
          <a:fillRef idx="1">
            <a:schemeClr val="accent1"/>
          </a:fillRef>
          <a:effectRef idx="0">
            <a:schemeClr val="accent1"/>
          </a:effectRef>
          <a:fontRef idx="minor">
            <a:schemeClr val="lt1"/>
          </a:fontRef>
        </p:style>
        <p:txBody>
          <a:bodyPr rtlCol="0">
            <a:normAutofit fontScale="90000"/>
          </a:bodyPr>
          <a:lstStyle/>
          <a:p>
            <a:pPr fontAlgn="auto">
              <a:spcAft>
                <a:spcPts val="0"/>
              </a:spcAft>
              <a:defRPr/>
            </a:pPr>
            <a:r>
              <a:rPr lang="el-GR" dirty="0"/>
              <a:t>ΛΕΙΤΟΥΡΓΙΚΑ ΚΕΡΔΗ</a:t>
            </a:r>
          </a:p>
        </p:txBody>
      </p:sp>
      <p:sp>
        <p:nvSpPr>
          <p:cNvPr id="3" name="Content Placeholder 2"/>
          <p:cNvSpPr>
            <a:spLocks noGrp="1"/>
          </p:cNvSpPr>
          <p:nvPr>
            <p:ph idx="1"/>
          </p:nvPr>
        </p:nvSpPr>
        <p:spPr>
          <a:xfrm>
            <a:off x="179388" y="1196975"/>
            <a:ext cx="8785225" cy="5184775"/>
          </a:xfrm>
        </p:spPr>
        <p:txBody>
          <a:bodyPr rtlCol="0">
            <a:normAutofit fontScale="77500" lnSpcReduction="20000"/>
          </a:bodyPr>
          <a:lstStyle/>
          <a:p>
            <a:pPr fontAlgn="auto">
              <a:spcAft>
                <a:spcPts val="0"/>
              </a:spcAft>
              <a:buFont typeface="Arial" pitchFamily="34" charset="0"/>
              <a:buChar char="•"/>
              <a:defRPr/>
            </a:pPr>
            <a:r>
              <a:rPr lang="en-US" b="1" dirty="0"/>
              <a:t>Operating long-term assets </a:t>
            </a:r>
            <a:r>
              <a:rPr lang="en-US" dirty="0"/>
              <a:t>are the long-term assets used to support operations, such as net plant and equipment. They do not include any long-term investments that pay interest or dividends.</a:t>
            </a:r>
            <a:endParaRPr lang="el-GR" dirty="0"/>
          </a:p>
          <a:p>
            <a:pPr fontAlgn="auto">
              <a:spcAft>
                <a:spcPts val="0"/>
              </a:spcAft>
              <a:buFont typeface="Arial" pitchFamily="34" charset="0"/>
              <a:buChar char="•"/>
              <a:defRPr/>
            </a:pPr>
            <a:r>
              <a:rPr lang="en-US" b="1" dirty="0"/>
              <a:t>Total net operating capital </a:t>
            </a:r>
            <a:r>
              <a:rPr lang="en-US" dirty="0"/>
              <a:t>(which means the same as </a:t>
            </a:r>
            <a:r>
              <a:rPr lang="en-US" b="1" dirty="0"/>
              <a:t>operating capital </a:t>
            </a:r>
            <a:r>
              <a:rPr lang="en-US" dirty="0"/>
              <a:t>and </a:t>
            </a:r>
            <a:r>
              <a:rPr lang="en-US" b="1" dirty="0"/>
              <a:t>net operating assets</a:t>
            </a:r>
            <a:r>
              <a:rPr lang="en-US" dirty="0"/>
              <a:t>) is the sum of net operating working capital and operating long-term assets. It is the total amount of capital needed to run the business.</a:t>
            </a:r>
          </a:p>
          <a:p>
            <a:pPr marL="514350" indent="-514350" algn="just" fontAlgn="auto">
              <a:spcAft>
                <a:spcPts val="0"/>
              </a:spcAft>
              <a:buFont typeface="+mj-lt"/>
              <a:buAutoNum type="arabicParenR" startAt="4"/>
              <a:defRPr/>
            </a:pPr>
            <a:r>
              <a:rPr lang="en-US" sz="2600" b="1" dirty="0">
                <a:solidFill>
                  <a:schemeClr val="accent6">
                    <a:lumMod val="50000"/>
                  </a:schemeClr>
                </a:solidFill>
              </a:rPr>
              <a:t>Total net operating capital  = Net operating working capital + Operating long-term assets </a:t>
            </a:r>
            <a:endParaRPr lang="el-GR" sz="2600" b="1" dirty="0">
              <a:solidFill>
                <a:schemeClr val="accent6">
                  <a:lumMod val="50000"/>
                </a:schemeClr>
              </a:solidFill>
            </a:endParaRPr>
          </a:p>
          <a:p>
            <a:pPr fontAlgn="auto">
              <a:spcAft>
                <a:spcPts val="0"/>
              </a:spcAft>
              <a:buFont typeface="Arial" pitchFamily="34" charset="0"/>
              <a:buChar char="•"/>
              <a:defRPr/>
            </a:pPr>
            <a:r>
              <a:rPr lang="en-US" b="1" dirty="0"/>
              <a:t>NOPAT </a:t>
            </a:r>
            <a:r>
              <a:rPr lang="en-US" dirty="0"/>
              <a:t>is net operating profit after taxes. It is the after-tax profit a company would have if it had no debt and no investments in nonoperating assets. Because it excludes the effects of financial decisions, it is a better measure of operating performance than is net income.</a:t>
            </a:r>
          </a:p>
          <a:p>
            <a:pPr marL="514350" indent="-514350" algn="just" fontAlgn="auto">
              <a:spcAft>
                <a:spcPts val="0"/>
              </a:spcAft>
              <a:buFont typeface="+mj-lt"/>
              <a:buAutoNum type="arabicParenR" startAt="5"/>
              <a:defRPr/>
            </a:pPr>
            <a:r>
              <a:rPr lang="en-US" sz="2600" b="1" dirty="0">
                <a:solidFill>
                  <a:schemeClr val="accent6">
                    <a:lumMod val="50000"/>
                  </a:schemeClr>
                </a:solidFill>
              </a:rPr>
              <a:t>NOPAT = EBIT*(1 - Tax rate)</a:t>
            </a:r>
            <a:endParaRPr lang="el-GR" sz="2600" b="1" dirty="0">
              <a:solidFill>
                <a:schemeClr val="accent6">
                  <a:lumMod val="50000"/>
                </a:schemeClr>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972425" cy="582612"/>
          </a:xfrm>
        </p:spPr>
        <p:style>
          <a:lnRef idx="2">
            <a:schemeClr val="accent1">
              <a:shade val="50000"/>
            </a:schemeClr>
          </a:lnRef>
          <a:fillRef idx="1">
            <a:schemeClr val="accent1"/>
          </a:fillRef>
          <a:effectRef idx="0">
            <a:schemeClr val="accent1"/>
          </a:effectRef>
          <a:fontRef idx="minor">
            <a:schemeClr val="lt1"/>
          </a:fontRef>
        </p:style>
        <p:txBody>
          <a:bodyPr rtlCol="0">
            <a:normAutofit fontScale="90000"/>
          </a:bodyPr>
          <a:lstStyle/>
          <a:p>
            <a:pPr fontAlgn="auto">
              <a:spcAft>
                <a:spcPts val="0"/>
              </a:spcAft>
              <a:defRPr/>
            </a:pPr>
            <a:r>
              <a:rPr lang="el-GR" dirty="0"/>
              <a:t>ΚΑΘΑΡΕΣ ΤΑΜΕΙΟΡΟΕΣ</a:t>
            </a:r>
          </a:p>
        </p:txBody>
      </p:sp>
      <p:sp>
        <p:nvSpPr>
          <p:cNvPr id="3" name="Content Placeholder 2"/>
          <p:cNvSpPr>
            <a:spLocks noGrp="1"/>
          </p:cNvSpPr>
          <p:nvPr>
            <p:ph idx="1"/>
          </p:nvPr>
        </p:nvSpPr>
        <p:spPr>
          <a:xfrm>
            <a:off x="214313" y="714375"/>
            <a:ext cx="8472487" cy="6000750"/>
          </a:xfrm>
        </p:spPr>
        <p:txBody>
          <a:bodyPr rtlCol="0">
            <a:normAutofit/>
          </a:bodyPr>
          <a:lstStyle/>
          <a:p>
            <a:pPr fontAlgn="auto">
              <a:spcAft>
                <a:spcPts val="0"/>
              </a:spcAft>
              <a:buFont typeface="Arial" pitchFamily="34" charset="0"/>
              <a:buChar char="•"/>
              <a:defRPr/>
            </a:pPr>
            <a:r>
              <a:rPr lang="en-US" sz="2800" b="1" dirty="0"/>
              <a:t>Free cash flow (FCF) </a:t>
            </a:r>
            <a:r>
              <a:rPr lang="en-US" sz="2800" dirty="0"/>
              <a:t>is the amount of cash flow remaining after a company makes the asset investments necessary to support operations. In other words, FCF is the amount of cash flow available for distribution to investors, </a:t>
            </a:r>
            <a:r>
              <a:rPr lang="en-US" sz="2800" i="1" dirty="0"/>
              <a:t>so the value of a company is directly related to its ability to generate free cash flow</a:t>
            </a:r>
            <a:r>
              <a:rPr lang="en-US" sz="2800" dirty="0"/>
              <a:t>. It is defined as NOPAT minus the net investment in operating capital.</a:t>
            </a:r>
          </a:p>
          <a:p>
            <a:pPr marL="514350" indent="-514350" algn="just" fontAlgn="auto">
              <a:lnSpc>
                <a:spcPct val="80000"/>
              </a:lnSpc>
              <a:spcAft>
                <a:spcPts val="0"/>
              </a:spcAft>
              <a:buFont typeface="+mj-lt"/>
              <a:buAutoNum type="arabicParenR" startAt="5"/>
              <a:defRPr/>
            </a:pPr>
            <a:r>
              <a:rPr lang="en-US" sz="2200" b="1" dirty="0">
                <a:solidFill>
                  <a:schemeClr val="accent6">
                    <a:lumMod val="50000"/>
                  </a:schemeClr>
                </a:solidFill>
              </a:rPr>
              <a:t>FCF = NOPAT - Net investment in operating capital</a:t>
            </a:r>
          </a:p>
          <a:p>
            <a:pPr marL="514350" indent="-514350" algn="just" fontAlgn="auto">
              <a:lnSpc>
                <a:spcPct val="80000"/>
              </a:lnSpc>
              <a:spcAft>
                <a:spcPts val="0"/>
              </a:spcAft>
              <a:buFont typeface="+mj-lt"/>
              <a:buAutoNum type="arabicParenR" startAt="5"/>
              <a:defRPr/>
            </a:pPr>
            <a:r>
              <a:rPr lang="en-US" sz="2200" b="1" dirty="0">
                <a:solidFill>
                  <a:schemeClr val="accent6">
                    <a:lumMod val="50000"/>
                  </a:schemeClr>
                </a:solidFill>
              </a:rPr>
              <a:t>Gross investment in operating capital = Net investment in operating capital + Depreciation</a:t>
            </a:r>
          </a:p>
          <a:p>
            <a:pPr marL="514350" indent="-514350" algn="just" fontAlgn="auto">
              <a:lnSpc>
                <a:spcPct val="80000"/>
              </a:lnSpc>
              <a:spcAft>
                <a:spcPts val="0"/>
              </a:spcAft>
              <a:buFont typeface="+mj-lt"/>
              <a:buAutoNum type="arabicParenR" startAt="5"/>
              <a:defRPr/>
            </a:pPr>
            <a:r>
              <a:rPr lang="en-US" sz="2200" b="1" dirty="0">
                <a:solidFill>
                  <a:schemeClr val="accent6">
                    <a:lumMod val="50000"/>
                  </a:schemeClr>
                </a:solidFill>
              </a:rPr>
              <a:t>Operating cash flow = NOPAT + Depreciation.</a:t>
            </a:r>
          </a:p>
          <a:p>
            <a:pPr marL="514350" indent="-514350" algn="just" fontAlgn="auto">
              <a:lnSpc>
                <a:spcPct val="80000"/>
              </a:lnSpc>
              <a:spcAft>
                <a:spcPts val="0"/>
              </a:spcAft>
              <a:buFont typeface="+mj-lt"/>
              <a:buAutoNum type="arabicParenR" startAt="5"/>
              <a:defRPr/>
            </a:pPr>
            <a:r>
              <a:rPr lang="en-US" sz="2200" b="1" dirty="0">
                <a:solidFill>
                  <a:schemeClr val="accent6">
                    <a:lumMod val="50000"/>
                  </a:schemeClr>
                </a:solidFill>
              </a:rPr>
              <a:t>FCF  = Operating cash flow - Gross investment in operating capital</a:t>
            </a:r>
          </a:p>
          <a:p>
            <a:pPr marL="514350" indent="-514350" algn="just" fontAlgn="auto">
              <a:lnSpc>
                <a:spcPct val="80000"/>
              </a:lnSpc>
              <a:spcAft>
                <a:spcPts val="0"/>
              </a:spcAft>
              <a:buFont typeface="+mj-lt"/>
              <a:buAutoNum type="arabicParenR" startAt="5"/>
              <a:defRPr/>
            </a:pPr>
            <a:r>
              <a:rPr lang="en-US" sz="2200" b="1" dirty="0">
                <a:solidFill>
                  <a:schemeClr val="accent6">
                    <a:lumMod val="50000"/>
                  </a:schemeClr>
                </a:solidFill>
              </a:rPr>
              <a:t>ROIC = NOPAT / Operating capital</a:t>
            </a:r>
            <a:endParaRPr lang="el-GR"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43863" cy="725487"/>
          </a:xfrm>
        </p:spPr>
        <p:style>
          <a:lnRef idx="2">
            <a:schemeClr val="accent1">
              <a:shade val="50000"/>
            </a:schemeClr>
          </a:lnRef>
          <a:fillRef idx="1">
            <a:schemeClr val="accent1"/>
          </a:fillRef>
          <a:effectRef idx="0">
            <a:schemeClr val="accent1"/>
          </a:effectRef>
          <a:fontRef idx="minor">
            <a:schemeClr val="lt1"/>
          </a:fontRef>
        </p:style>
        <p:txBody>
          <a:bodyPr rtlCol="0">
            <a:normAutofit fontScale="90000"/>
          </a:bodyPr>
          <a:lstStyle/>
          <a:p>
            <a:pPr fontAlgn="auto">
              <a:spcAft>
                <a:spcPts val="0"/>
              </a:spcAft>
              <a:defRPr/>
            </a:pPr>
            <a:r>
              <a:rPr lang="el-GR" dirty="0"/>
              <a:t>ΚΑΘΑΡΕΣ ΤΑΜΕΙΟΡΟΕΣ</a:t>
            </a:r>
          </a:p>
        </p:txBody>
      </p:sp>
      <p:sp>
        <p:nvSpPr>
          <p:cNvPr id="13315" name="Content Placeholder 2"/>
          <p:cNvSpPr>
            <a:spLocks noGrp="1"/>
          </p:cNvSpPr>
          <p:nvPr>
            <p:ph idx="1"/>
          </p:nvPr>
        </p:nvSpPr>
        <p:spPr>
          <a:xfrm>
            <a:off x="457200" y="1000125"/>
            <a:ext cx="8229600" cy="5126038"/>
          </a:xfrm>
        </p:spPr>
        <p:txBody>
          <a:bodyPr/>
          <a:lstStyle/>
          <a:p>
            <a:r>
              <a:rPr lang="en-US" dirty="0"/>
              <a:t>There are five good uses for FCF:</a:t>
            </a:r>
          </a:p>
          <a:p>
            <a:pPr lvl="1"/>
            <a:r>
              <a:rPr lang="en-US" dirty="0"/>
              <a:t>Pay interest to </a:t>
            </a:r>
            <a:r>
              <a:rPr lang="en-US" dirty="0" err="1"/>
              <a:t>debtholders</a:t>
            </a:r>
            <a:r>
              <a:rPr lang="en-US" dirty="0"/>
              <a:t>, keeping in mind that the net cost to the company is the after-tax interest expense.</a:t>
            </a:r>
          </a:p>
          <a:p>
            <a:pPr lvl="1"/>
            <a:r>
              <a:rPr lang="en-US" dirty="0"/>
              <a:t>Repay </a:t>
            </a:r>
            <a:r>
              <a:rPr lang="en-US" dirty="0" err="1"/>
              <a:t>debtholders</a:t>
            </a:r>
            <a:r>
              <a:rPr lang="en-US" dirty="0"/>
              <a:t>, that is, pay off some of the debt.</a:t>
            </a:r>
          </a:p>
          <a:p>
            <a:pPr lvl="1"/>
            <a:r>
              <a:rPr lang="en-US" dirty="0"/>
              <a:t>Pay dividends to shareholders.</a:t>
            </a:r>
          </a:p>
          <a:p>
            <a:pPr lvl="1"/>
            <a:r>
              <a:rPr lang="en-US" dirty="0"/>
              <a:t>Repurchase stock from shareholders.</a:t>
            </a:r>
          </a:p>
          <a:p>
            <a:pPr lvl="1"/>
            <a:r>
              <a:rPr lang="en-US" dirty="0"/>
              <a:t>Buy short-term investments or other </a:t>
            </a:r>
            <a:r>
              <a:rPr lang="en-US" dirty="0" err="1"/>
              <a:t>nonoperating</a:t>
            </a:r>
            <a:r>
              <a:rPr lang="en-US" dirty="0"/>
              <a:t> assets.</a:t>
            </a:r>
            <a:endParaRPr lang="el-GR"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274638"/>
            <a:ext cx="8229600" cy="706090"/>
          </a:xfrm>
        </p:spPr>
        <p:style>
          <a:lnRef idx="2">
            <a:schemeClr val="accent1">
              <a:shade val="50000"/>
            </a:schemeClr>
          </a:lnRef>
          <a:fillRef idx="1">
            <a:schemeClr val="accent1"/>
          </a:fillRef>
          <a:effectRef idx="0">
            <a:schemeClr val="accent1"/>
          </a:effectRef>
          <a:fontRef idx="minor">
            <a:schemeClr val="lt1"/>
          </a:fontRef>
        </p:style>
        <p:txBody>
          <a:bodyPr/>
          <a:lstStyle/>
          <a:p>
            <a:r>
              <a:rPr lang="el-GR" dirty="0"/>
              <a:t>ΑΓΟΡΑΙΑ ΠΡΟΣΤΙΘΕΜΕΝΗ ΑΞΙΑ</a:t>
            </a:r>
          </a:p>
        </p:txBody>
      </p:sp>
      <p:sp>
        <p:nvSpPr>
          <p:cNvPr id="3" name="Content Placeholder 2"/>
          <p:cNvSpPr>
            <a:spLocks noGrp="1"/>
          </p:cNvSpPr>
          <p:nvPr>
            <p:ph idx="1"/>
          </p:nvPr>
        </p:nvSpPr>
        <p:spPr>
          <a:xfrm>
            <a:off x="214313" y="1071563"/>
            <a:ext cx="8715375" cy="5429250"/>
          </a:xfrm>
        </p:spPr>
        <p:txBody>
          <a:bodyPr rtlCol="0">
            <a:normAutofit fontScale="92500"/>
          </a:bodyPr>
          <a:lstStyle/>
          <a:p>
            <a:pPr fontAlgn="auto">
              <a:spcAft>
                <a:spcPts val="0"/>
              </a:spcAft>
              <a:buFont typeface="Arial" pitchFamily="34" charset="0"/>
              <a:buChar char="•"/>
              <a:defRPr/>
            </a:pPr>
            <a:r>
              <a:rPr lang="en-US" b="1" dirty="0"/>
              <a:t>Market Value Added (MVA) </a:t>
            </a:r>
            <a:r>
              <a:rPr lang="en-US" dirty="0"/>
              <a:t>represents the difference between the total market value of a firm and the total amount of investor-supplied capital. If the market values of debt and preferred stock equal their values as reported on the financial statements, then MVA is the difference between the market value of a firm’s stock and the amount of equity its shareholders have supplied.</a:t>
            </a:r>
          </a:p>
          <a:p>
            <a:pPr marL="514350" indent="-514350" algn="just" fontAlgn="auto">
              <a:lnSpc>
                <a:spcPct val="90000"/>
              </a:lnSpc>
              <a:spcAft>
                <a:spcPts val="0"/>
              </a:spcAft>
              <a:buFont typeface="+mj-lt"/>
              <a:buAutoNum type="arabicParenR" startAt="10"/>
              <a:defRPr/>
            </a:pPr>
            <a:r>
              <a:rPr lang="en-US" sz="2200" b="1" dirty="0">
                <a:solidFill>
                  <a:schemeClr val="accent6">
                    <a:lumMod val="50000"/>
                  </a:schemeClr>
                </a:solidFill>
              </a:rPr>
              <a:t>MVA  = Market value of stock  - Equity capital supplied by shareholders = (Shares outstanding)*(Stock price) - Total common equity</a:t>
            </a:r>
          </a:p>
          <a:p>
            <a:pPr marL="514350" indent="-514350" algn="just" fontAlgn="auto">
              <a:lnSpc>
                <a:spcPct val="90000"/>
              </a:lnSpc>
              <a:spcAft>
                <a:spcPts val="0"/>
              </a:spcAft>
              <a:buFont typeface="+mj-lt"/>
              <a:buAutoNum type="arabicParenR" startAt="10"/>
              <a:defRPr/>
            </a:pPr>
            <a:r>
              <a:rPr lang="en-US" sz="2200" b="1" dirty="0">
                <a:solidFill>
                  <a:schemeClr val="accent6">
                    <a:lumMod val="50000"/>
                  </a:schemeClr>
                </a:solidFill>
              </a:rPr>
              <a:t>MVA  =Total market value  - Total investor supplied capital = (Market value of stock + Market value of debt) -  Total investor supplied capital</a:t>
            </a:r>
            <a:endParaRPr lang="el-GR" sz="2200" b="1" dirty="0">
              <a:solidFill>
                <a:schemeClr val="accent6">
                  <a:lumMod val="50000"/>
                </a:schemeClr>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58175" cy="654050"/>
          </a:xfrm>
        </p:spPr>
        <p:style>
          <a:lnRef idx="2">
            <a:schemeClr val="accent1">
              <a:shade val="50000"/>
            </a:schemeClr>
          </a:lnRef>
          <a:fillRef idx="1">
            <a:schemeClr val="accent1"/>
          </a:fillRef>
          <a:effectRef idx="0">
            <a:schemeClr val="accent1"/>
          </a:effectRef>
          <a:fontRef idx="minor">
            <a:schemeClr val="lt1"/>
          </a:fontRef>
        </p:style>
        <p:txBody>
          <a:bodyPr rtlCol="0">
            <a:normAutofit fontScale="90000"/>
          </a:bodyPr>
          <a:lstStyle/>
          <a:p>
            <a:pPr fontAlgn="auto">
              <a:spcAft>
                <a:spcPts val="0"/>
              </a:spcAft>
              <a:defRPr/>
            </a:pPr>
            <a:r>
              <a:rPr lang="el-GR" dirty="0"/>
              <a:t>ΟΙΚΟΝΟΜΙΚΗ ΠΡΟΣΤΙΘΕΜΕΝΗ ΑΞΙΑ</a:t>
            </a:r>
          </a:p>
        </p:txBody>
      </p:sp>
      <p:sp>
        <p:nvSpPr>
          <p:cNvPr id="3" name="Content Placeholder 2"/>
          <p:cNvSpPr>
            <a:spLocks noGrp="1"/>
          </p:cNvSpPr>
          <p:nvPr>
            <p:ph idx="1"/>
          </p:nvPr>
        </p:nvSpPr>
        <p:spPr>
          <a:xfrm>
            <a:off x="142875" y="1143000"/>
            <a:ext cx="8786813" cy="4983163"/>
          </a:xfrm>
        </p:spPr>
        <p:txBody>
          <a:bodyPr rtlCol="0">
            <a:normAutofit lnSpcReduction="10000"/>
          </a:bodyPr>
          <a:lstStyle/>
          <a:p>
            <a:pPr fontAlgn="auto">
              <a:spcAft>
                <a:spcPts val="0"/>
              </a:spcAft>
              <a:buFont typeface="Arial" pitchFamily="34" charset="0"/>
              <a:buChar char="•"/>
              <a:defRPr/>
            </a:pPr>
            <a:r>
              <a:rPr lang="en-US" b="1" dirty="0"/>
              <a:t>Economic Value Added (EVA) </a:t>
            </a:r>
            <a:r>
              <a:rPr lang="en-US" dirty="0"/>
              <a:t>is the difference between after-tax operating profit and the total dollar cost of capital, including the cost of equity capital. EVA is an estimate of the value created by management during the year, and it differs substantially from accounting profit because no charge for the use of equity capital is reflected in accounting profit.</a:t>
            </a:r>
          </a:p>
          <a:p>
            <a:pPr marL="514350" indent="-514350" algn="just" fontAlgn="auto">
              <a:lnSpc>
                <a:spcPct val="110000"/>
              </a:lnSpc>
              <a:spcAft>
                <a:spcPts val="0"/>
              </a:spcAft>
              <a:buFont typeface="+mj-lt"/>
              <a:buAutoNum type="arabicParenR" startAt="11"/>
              <a:defRPr/>
            </a:pPr>
            <a:r>
              <a:rPr lang="en-US" sz="2200" b="1" dirty="0">
                <a:solidFill>
                  <a:schemeClr val="accent6">
                    <a:lumMod val="50000"/>
                  </a:schemeClr>
                </a:solidFill>
              </a:rPr>
              <a:t>EVA = Net operating profit after taxes (NOPAT) - After-tax  cost of capital used to support operations</a:t>
            </a:r>
            <a:r>
              <a:rPr lang="el-GR" sz="2200" b="1" dirty="0">
                <a:solidFill>
                  <a:schemeClr val="accent6">
                    <a:lumMod val="50000"/>
                  </a:schemeClr>
                </a:solidFill>
              </a:rPr>
              <a:t> =</a:t>
            </a:r>
            <a:r>
              <a:rPr lang="en-US" sz="2200" b="1" dirty="0">
                <a:solidFill>
                  <a:schemeClr val="accent6">
                    <a:lumMod val="50000"/>
                  </a:schemeClr>
                </a:solidFill>
              </a:rPr>
              <a:t>EBIT</a:t>
            </a:r>
            <a:r>
              <a:rPr lang="el-GR" sz="2200" b="1" dirty="0">
                <a:solidFill>
                  <a:schemeClr val="accent6">
                    <a:lumMod val="50000"/>
                  </a:schemeClr>
                </a:solidFill>
              </a:rPr>
              <a:t>*(</a:t>
            </a:r>
            <a:r>
              <a:rPr lang="en-US" sz="2200" b="1" dirty="0">
                <a:solidFill>
                  <a:schemeClr val="accent6">
                    <a:lumMod val="50000"/>
                  </a:schemeClr>
                </a:solidFill>
              </a:rPr>
              <a:t>1 </a:t>
            </a:r>
            <a:r>
              <a:rPr lang="el-GR" sz="2200" b="1" dirty="0">
                <a:solidFill>
                  <a:schemeClr val="accent6">
                    <a:lumMod val="50000"/>
                  </a:schemeClr>
                </a:solidFill>
              </a:rPr>
              <a:t>-</a:t>
            </a:r>
            <a:r>
              <a:rPr lang="en-US" sz="2200" b="1" dirty="0">
                <a:solidFill>
                  <a:schemeClr val="accent6">
                    <a:lumMod val="50000"/>
                  </a:schemeClr>
                </a:solidFill>
              </a:rPr>
              <a:t> Tax rate</a:t>
            </a:r>
            <a:r>
              <a:rPr lang="el-GR" sz="2200" b="1" dirty="0">
                <a:solidFill>
                  <a:schemeClr val="accent6">
                    <a:lumMod val="50000"/>
                  </a:schemeClr>
                </a:solidFill>
              </a:rPr>
              <a:t>) - </a:t>
            </a:r>
            <a:r>
              <a:rPr lang="en-US" sz="2200" b="1" dirty="0">
                <a:solidFill>
                  <a:schemeClr val="accent6">
                    <a:lumMod val="50000"/>
                  </a:schemeClr>
                </a:solidFill>
              </a:rPr>
              <a:t>Total net operating capital</a:t>
            </a:r>
            <a:r>
              <a:rPr lang="el-GR" sz="2200" b="1" dirty="0">
                <a:solidFill>
                  <a:schemeClr val="accent6">
                    <a:lumMod val="50000"/>
                  </a:schemeClr>
                </a:solidFill>
              </a:rPr>
              <a:t>*</a:t>
            </a:r>
            <a:r>
              <a:rPr lang="en-US" sz="2200" b="1" dirty="0">
                <a:solidFill>
                  <a:schemeClr val="accent6">
                    <a:lumMod val="50000"/>
                  </a:schemeClr>
                </a:solidFill>
              </a:rPr>
              <a:t>WACC</a:t>
            </a:r>
            <a:r>
              <a:rPr lang="el-GR" sz="2200" b="1" dirty="0">
                <a:solidFill>
                  <a:schemeClr val="accent6">
                    <a:lumMod val="50000"/>
                  </a:schemeClr>
                </a:solidFill>
              </a:rPr>
              <a:t> = (</a:t>
            </a:r>
            <a:r>
              <a:rPr lang="en-US" sz="2200" b="1" dirty="0">
                <a:solidFill>
                  <a:schemeClr val="accent6">
                    <a:lumMod val="50000"/>
                  </a:schemeClr>
                </a:solidFill>
              </a:rPr>
              <a:t>Operating capital</a:t>
            </a:r>
            <a:r>
              <a:rPr lang="el-GR" sz="2200" b="1" dirty="0">
                <a:solidFill>
                  <a:schemeClr val="accent6">
                    <a:lumMod val="50000"/>
                  </a:schemeClr>
                </a:solidFill>
              </a:rPr>
              <a:t>)*(</a:t>
            </a:r>
            <a:r>
              <a:rPr lang="en-US" sz="2200" b="1" dirty="0">
                <a:solidFill>
                  <a:schemeClr val="accent6">
                    <a:lumMod val="50000"/>
                  </a:schemeClr>
                </a:solidFill>
              </a:rPr>
              <a:t>ROIC </a:t>
            </a:r>
            <a:r>
              <a:rPr lang="el-GR" sz="2200" b="1" dirty="0">
                <a:solidFill>
                  <a:schemeClr val="accent6">
                    <a:lumMod val="50000"/>
                  </a:schemeClr>
                </a:solidFill>
              </a:rPr>
              <a:t>– </a:t>
            </a:r>
            <a:r>
              <a:rPr lang="en-US" sz="2200" b="1" dirty="0">
                <a:solidFill>
                  <a:schemeClr val="accent6">
                    <a:lumMod val="50000"/>
                  </a:schemeClr>
                </a:solidFill>
              </a:rPr>
              <a:t>WACC</a:t>
            </a:r>
            <a:r>
              <a:rPr lang="el-GR" sz="2200" b="1" dirty="0">
                <a:solidFill>
                  <a:schemeClr val="accent6">
                    <a:lumMod val="50000"/>
                  </a:schemeClr>
                </a:solidFill>
              </a:rPr>
              <a:t>)</a:t>
            </a:r>
          </a:p>
          <a:p>
            <a:pPr fontAlgn="auto">
              <a:spcAft>
                <a:spcPts val="0"/>
              </a:spcAft>
              <a:buFont typeface="Arial" pitchFamily="34" charset="0"/>
              <a:buChar char="•"/>
              <a:defRPr/>
            </a:pPr>
            <a:endParaRPr lang="el-GR"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115300" cy="582612"/>
          </a:xfrm>
        </p:spPr>
        <p:style>
          <a:lnRef idx="2">
            <a:schemeClr val="accent1">
              <a:shade val="50000"/>
            </a:schemeClr>
          </a:lnRef>
          <a:fillRef idx="1">
            <a:schemeClr val="accent1"/>
          </a:fillRef>
          <a:effectRef idx="0">
            <a:schemeClr val="accent1"/>
          </a:effectRef>
          <a:fontRef idx="minor">
            <a:schemeClr val="lt1"/>
          </a:fontRef>
        </p:style>
        <p:txBody>
          <a:bodyPr rtlCol="0">
            <a:normAutofit fontScale="90000"/>
          </a:bodyPr>
          <a:lstStyle/>
          <a:p>
            <a:pPr fontAlgn="auto">
              <a:spcAft>
                <a:spcPts val="0"/>
              </a:spcAft>
              <a:defRPr/>
            </a:pPr>
            <a:r>
              <a:rPr lang="el-GR" dirty="0"/>
              <a:t>ΤΥΠΟΙ ΚΑΙ ΥΠΟΛΟΓΙΣΜΟΙ</a:t>
            </a:r>
          </a:p>
        </p:txBody>
      </p:sp>
      <p:sp>
        <p:nvSpPr>
          <p:cNvPr id="3" name="Content Placeholder 2"/>
          <p:cNvSpPr>
            <a:spLocks noGrp="1"/>
          </p:cNvSpPr>
          <p:nvPr>
            <p:ph idx="1"/>
          </p:nvPr>
        </p:nvSpPr>
        <p:spPr>
          <a:xfrm>
            <a:off x="214313" y="1071563"/>
            <a:ext cx="8715375" cy="5572125"/>
          </a:xfrm>
        </p:spPr>
        <p:txBody>
          <a:bodyPr rtlCol="0">
            <a:normAutofit fontScale="70000" lnSpcReduction="20000"/>
          </a:bodyPr>
          <a:lstStyle/>
          <a:p>
            <a:pPr fontAlgn="auto">
              <a:spcAft>
                <a:spcPts val="0"/>
              </a:spcAft>
              <a:buFont typeface="Arial" pitchFamily="34" charset="0"/>
              <a:buChar char="•"/>
              <a:defRPr/>
            </a:pPr>
            <a:r>
              <a:rPr lang="en-US" dirty="0"/>
              <a:t>MVA Calculation</a:t>
            </a:r>
          </a:p>
          <a:p>
            <a:pPr lvl="1" fontAlgn="auto">
              <a:spcAft>
                <a:spcPts val="0"/>
              </a:spcAft>
              <a:buFont typeface="Arial" pitchFamily="34" charset="0"/>
              <a:buChar char="–"/>
              <a:defRPr/>
            </a:pPr>
            <a:r>
              <a:rPr lang="en-US" dirty="0"/>
              <a:t>Price per share</a:t>
            </a:r>
          </a:p>
          <a:p>
            <a:pPr lvl="1" fontAlgn="auto">
              <a:spcAft>
                <a:spcPts val="0"/>
              </a:spcAft>
              <a:buFont typeface="Arial" pitchFamily="34" charset="0"/>
              <a:buChar char="–"/>
              <a:defRPr/>
            </a:pPr>
            <a:r>
              <a:rPr lang="en-US" dirty="0"/>
              <a:t>Number of shares (millions)</a:t>
            </a:r>
          </a:p>
          <a:p>
            <a:pPr lvl="1" fontAlgn="auto">
              <a:spcAft>
                <a:spcPts val="0"/>
              </a:spcAft>
              <a:buFont typeface="Arial" pitchFamily="34" charset="0"/>
              <a:buChar char="–"/>
              <a:defRPr/>
            </a:pPr>
            <a:r>
              <a:rPr lang="en-US" dirty="0"/>
              <a:t>Market value of equity </a:t>
            </a:r>
            <a:r>
              <a:rPr lang="el-GR" dirty="0"/>
              <a:t>= </a:t>
            </a:r>
            <a:r>
              <a:rPr lang="en-US" dirty="0"/>
              <a:t>Share price</a:t>
            </a:r>
            <a:r>
              <a:rPr lang="el-GR" dirty="0"/>
              <a:t>*</a:t>
            </a:r>
            <a:r>
              <a:rPr lang="en-US" dirty="0"/>
              <a:t>(Number</a:t>
            </a:r>
            <a:r>
              <a:rPr lang="el-GR" dirty="0"/>
              <a:t> </a:t>
            </a:r>
            <a:r>
              <a:rPr lang="en-US" dirty="0"/>
              <a:t>of shares)</a:t>
            </a:r>
          </a:p>
          <a:p>
            <a:pPr lvl="1" fontAlgn="auto">
              <a:spcAft>
                <a:spcPts val="0"/>
              </a:spcAft>
              <a:buFont typeface="Arial" pitchFamily="34" charset="0"/>
              <a:buChar char="–"/>
              <a:defRPr/>
            </a:pPr>
            <a:r>
              <a:rPr lang="en-US" dirty="0"/>
              <a:t>Book value of equity</a:t>
            </a:r>
          </a:p>
          <a:p>
            <a:pPr lvl="1" fontAlgn="auto">
              <a:spcAft>
                <a:spcPts val="0"/>
              </a:spcAft>
              <a:buFont typeface="Arial" pitchFamily="34" charset="0"/>
              <a:buChar char="–"/>
              <a:defRPr/>
            </a:pPr>
            <a:r>
              <a:rPr lang="en-US" dirty="0"/>
              <a:t>MVA </a:t>
            </a:r>
            <a:r>
              <a:rPr lang="el-GR" dirty="0"/>
              <a:t>=</a:t>
            </a:r>
            <a:r>
              <a:rPr lang="en-US" dirty="0"/>
              <a:t> Market value </a:t>
            </a:r>
            <a:r>
              <a:rPr lang="el-GR" dirty="0"/>
              <a:t>-</a:t>
            </a:r>
            <a:r>
              <a:rPr lang="en-US" dirty="0"/>
              <a:t>Book value</a:t>
            </a:r>
          </a:p>
          <a:p>
            <a:pPr fontAlgn="auto">
              <a:spcAft>
                <a:spcPts val="0"/>
              </a:spcAft>
              <a:buFont typeface="Arial" pitchFamily="34" charset="0"/>
              <a:buChar char="•"/>
              <a:defRPr/>
            </a:pPr>
            <a:r>
              <a:rPr lang="en-US" dirty="0"/>
              <a:t>EVA Calculation</a:t>
            </a:r>
          </a:p>
          <a:p>
            <a:pPr lvl="1" fontAlgn="auto">
              <a:spcAft>
                <a:spcPts val="0"/>
              </a:spcAft>
              <a:buFont typeface="Arial" pitchFamily="34" charset="0"/>
              <a:buChar char="–"/>
              <a:defRPr/>
            </a:pPr>
            <a:r>
              <a:rPr lang="en-US" dirty="0"/>
              <a:t>EBIT</a:t>
            </a:r>
          </a:p>
          <a:p>
            <a:pPr lvl="1" fontAlgn="auto">
              <a:spcAft>
                <a:spcPts val="0"/>
              </a:spcAft>
              <a:buFont typeface="Arial" pitchFamily="34" charset="0"/>
              <a:buChar char="–"/>
              <a:defRPr/>
            </a:pPr>
            <a:r>
              <a:rPr lang="en-US" dirty="0"/>
              <a:t>Tax rate</a:t>
            </a:r>
          </a:p>
          <a:p>
            <a:pPr lvl="1" fontAlgn="auto">
              <a:spcAft>
                <a:spcPts val="0"/>
              </a:spcAft>
              <a:buFont typeface="Arial" pitchFamily="34" charset="0"/>
              <a:buChar char="–"/>
              <a:defRPr/>
            </a:pPr>
            <a:r>
              <a:rPr lang="en-US" dirty="0"/>
              <a:t>NOPAT </a:t>
            </a:r>
            <a:r>
              <a:rPr lang="el-GR" dirty="0"/>
              <a:t>=</a:t>
            </a:r>
            <a:r>
              <a:rPr lang="en-US" dirty="0"/>
              <a:t> EBIT(1 </a:t>
            </a:r>
            <a:r>
              <a:rPr lang="el-GR" dirty="0"/>
              <a:t>-</a:t>
            </a:r>
            <a:r>
              <a:rPr lang="en-US" dirty="0"/>
              <a:t> T)</a:t>
            </a:r>
          </a:p>
          <a:p>
            <a:pPr lvl="1" fontAlgn="auto">
              <a:spcAft>
                <a:spcPts val="0"/>
              </a:spcAft>
              <a:buFont typeface="Arial" pitchFamily="34" charset="0"/>
              <a:buChar char="–"/>
              <a:defRPr/>
            </a:pPr>
            <a:r>
              <a:rPr lang="en-US" dirty="0"/>
              <a:t>Total investor-supplied operating capital</a:t>
            </a:r>
          </a:p>
          <a:p>
            <a:pPr lvl="1" fontAlgn="auto">
              <a:spcAft>
                <a:spcPts val="0"/>
              </a:spcAft>
              <a:buFont typeface="Arial" pitchFamily="34" charset="0"/>
              <a:buChar char="–"/>
              <a:defRPr/>
            </a:pPr>
            <a:r>
              <a:rPr lang="en-US" dirty="0"/>
              <a:t>Weighted average cost of capital, WACC (%)</a:t>
            </a:r>
          </a:p>
          <a:p>
            <a:pPr lvl="1" fontAlgn="auto">
              <a:spcAft>
                <a:spcPts val="0"/>
              </a:spcAft>
              <a:buFont typeface="Arial" pitchFamily="34" charset="0"/>
              <a:buChar char="–"/>
              <a:defRPr/>
            </a:pPr>
            <a:r>
              <a:rPr lang="en-US" dirty="0"/>
              <a:t>Cost of capital  = (Operating capital)*(WACC)</a:t>
            </a:r>
          </a:p>
          <a:p>
            <a:pPr lvl="1" fontAlgn="auto">
              <a:spcAft>
                <a:spcPts val="0"/>
              </a:spcAft>
              <a:buFont typeface="Arial" pitchFamily="34" charset="0"/>
              <a:buChar char="–"/>
              <a:defRPr/>
            </a:pPr>
            <a:r>
              <a:rPr lang="en-US" dirty="0"/>
              <a:t>EVA  = NOPAT  - Cost of capital</a:t>
            </a:r>
          </a:p>
          <a:p>
            <a:pPr lvl="1" fontAlgn="auto">
              <a:spcAft>
                <a:spcPts val="0"/>
              </a:spcAft>
              <a:buFont typeface="Arial" pitchFamily="34" charset="0"/>
              <a:buChar char="–"/>
              <a:defRPr/>
            </a:pPr>
            <a:r>
              <a:rPr lang="en-US" dirty="0"/>
              <a:t>ROIC  = NOPAT/Operating capital</a:t>
            </a:r>
          </a:p>
          <a:p>
            <a:pPr lvl="1" fontAlgn="auto">
              <a:spcAft>
                <a:spcPts val="0"/>
              </a:spcAft>
              <a:buFont typeface="Arial" pitchFamily="34" charset="0"/>
              <a:buChar char="–"/>
              <a:defRPr/>
            </a:pPr>
            <a:r>
              <a:rPr lang="en-US" dirty="0"/>
              <a:t>ROIC  - Cost of capital =  ROIC - WACC</a:t>
            </a:r>
          </a:p>
          <a:p>
            <a:pPr lvl="1" fontAlgn="auto">
              <a:spcAft>
                <a:spcPts val="0"/>
              </a:spcAft>
              <a:buFont typeface="Arial" pitchFamily="34" charset="0"/>
              <a:buChar char="–"/>
              <a:defRPr/>
            </a:pPr>
            <a:r>
              <a:rPr lang="en-US" dirty="0"/>
              <a:t>EVA = (Operating capital)(ROIC  WACC)</a:t>
            </a:r>
            <a:endParaRPr lang="el-GR"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115300" cy="714375"/>
          </a:xfrm>
        </p:spPr>
        <p:style>
          <a:lnRef idx="2">
            <a:schemeClr val="accent1">
              <a:shade val="50000"/>
            </a:schemeClr>
          </a:lnRef>
          <a:fillRef idx="1">
            <a:schemeClr val="accent1"/>
          </a:fillRef>
          <a:effectRef idx="0">
            <a:schemeClr val="accent1"/>
          </a:effectRef>
          <a:fontRef idx="minor">
            <a:schemeClr val="lt1"/>
          </a:fontRef>
        </p:style>
        <p:txBody>
          <a:bodyPr rtlCol="0">
            <a:normAutofit fontScale="90000"/>
          </a:bodyPr>
          <a:lstStyle/>
          <a:p>
            <a:pPr fontAlgn="auto">
              <a:spcAft>
                <a:spcPts val="0"/>
              </a:spcAft>
              <a:defRPr/>
            </a:pPr>
            <a:r>
              <a:rPr lang="el-GR" dirty="0"/>
              <a:t>Η ΦΟΡΟΛΟΓΙΚΗ ΕΠΙΠΤΩΣΗ</a:t>
            </a:r>
          </a:p>
        </p:txBody>
      </p:sp>
      <p:sp>
        <p:nvSpPr>
          <p:cNvPr id="3" name="Content Placeholder 2"/>
          <p:cNvSpPr>
            <a:spLocks noGrp="1"/>
          </p:cNvSpPr>
          <p:nvPr>
            <p:ph idx="1"/>
          </p:nvPr>
        </p:nvSpPr>
        <p:spPr>
          <a:xfrm>
            <a:off x="250825" y="714375"/>
            <a:ext cx="8642350" cy="5667375"/>
          </a:xfrm>
        </p:spPr>
        <p:txBody>
          <a:bodyPr rtlCol="0">
            <a:normAutofit fontScale="70000" lnSpcReduction="20000"/>
          </a:bodyPr>
          <a:lstStyle/>
          <a:p>
            <a:pPr algn="just" fontAlgn="auto">
              <a:spcAft>
                <a:spcPts val="0"/>
              </a:spcAft>
              <a:buFont typeface="Arial" pitchFamily="34" charset="0"/>
              <a:buChar char="•"/>
              <a:defRPr/>
            </a:pPr>
            <a:r>
              <a:rPr lang="en-US" dirty="0"/>
              <a:t>The value of any asset depends on the stream of </a:t>
            </a:r>
            <a:r>
              <a:rPr lang="en-US" b="1" dirty="0"/>
              <a:t>after-tax cash flows </a:t>
            </a:r>
            <a:r>
              <a:rPr lang="en-US" dirty="0"/>
              <a:t>it produces. Tax rates and other aspects of our tax system are changed by Congress every year or so.</a:t>
            </a:r>
            <a:endParaRPr lang="el-GR" dirty="0"/>
          </a:p>
          <a:p>
            <a:pPr algn="just" fontAlgn="auto">
              <a:spcAft>
                <a:spcPts val="0"/>
              </a:spcAft>
              <a:buFont typeface="Arial" pitchFamily="34" charset="0"/>
              <a:buChar char="•"/>
              <a:defRPr/>
            </a:pPr>
            <a:r>
              <a:rPr lang="en-US" dirty="0"/>
              <a:t>Interest income received by a corporation is taxed as </a:t>
            </a:r>
            <a:r>
              <a:rPr lang="en-US" b="1" dirty="0"/>
              <a:t>ordinary income; </a:t>
            </a:r>
            <a:r>
              <a:rPr lang="en-US" dirty="0"/>
              <a:t>however, 70% of the dividends received by one corporation from another are excluded from </a:t>
            </a:r>
            <a:r>
              <a:rPr lang="en-US" b="1" dirty="0"/>
              <a:t>taxable income.</a:t>
            </a:r>
            <a:endParaRPr lang="el-GR" dirty="0"/>
          </a:p>
          <a:p>
            <a:pPr algn="just" fontAlgn="auto">
              <a:spcAft>
                <a:spcPts val="0"/>
              </a:spcAft>
              <a:buFont typeface="Arial" pitchFamily="34" charset="0"/>
              <a:buChar char="•"/>
              <a:defRPr/>
            </a:pPr>
            <a:r>
              <a:rPr lang="en-US" dirty="0"/>
              <a:t>Because interest paid by a corporation is a </a:t>
            </a:r>
            <a:r>
              <a:rPr lang="en-US" b="1" dirty="0"/>
              <a:t>deductible expense </a:t>
            </a:r>
            <a:r>
              <a:rPr lang="en-US" dirty="0"/>
              <a:t>while dividends</a:t>
            </a:r>
            <a:r>
              <a:rPr lang="el-GR" dirty="0"/>
              <a:t> </a:t>
            </a:r>
            <a:r>
              <a:rPr lang="en-US" dirty="0"/>
              <a:t>are not, our tax system favors debt over equity financing.</a:t>
            </a:r>
            <a:endParaRPr lang="el-GR" dirty="0"/>
          </a:p>
          <a:p>
            <a:pPr algn="just" fontAlgn="auto">
              <a:spcAft>
                <a:spcPts val="0"/>
              </a:spcAft>
              <a:buFont typeface="Arial" pitchFamily="34" charset="0"/>
              <a:buChar char="•"/>
              <a:defRPr/>
            </a:pPr>
            <a:r>
              <a:rPr lang="en-US" dirty="0"/>
              <a:t>Ordinary corporate operating losses can be </a:t>
            </a:r>
            <a:r>
              <a:rPr lang="en-US" b="1" dirty="0"/>
              <a:t>carried back </a:t>
            </a:r>
            <a:r>
              <a:rPr lang="en-US" dirty="0"/>
              <a:t>to each of the preceding 2 years and </a:t>
            </a:r>
            <a:r>
              <a:rPr lang="en-US" b="1" dirty="0"/>
              <a:t>forward </a:t>
            </a:r>
            <a:r>
              <a:rPr lang="en-US" dirty="0"/>
              <a:t>for the next 20 years and used to offset taxable income in those years.</a:t>
            </a:r>
            <a:endParaRPr lang="el-GR" dirty="0"/>
          </a:p>
          <a:p>
            <a:pPr algn="just" fontAlgn="auto">
              <a:spcAft>
                <a:spcPts val="0"/>
              </a:spcAft>
              <a:buFont typeface="Arial" pitchFamily="34" charset="0"/>
              <a:buChar char="•"/>
              <a:defRPr/>
            </a:pPr>
            <a:r>
              <a:rPr lang="en-US" dirty="0"/>
              <a:t>In the United States, tax rates are </a:t>
            </a:r>
            <a:r>
              <a:rPr lang="en-US" b="1" dirty="0"/>
              <a:t>progressive</a:t>
            </a:r>
            <a:r>
              <a:rPr lang="en-US" dirty="0"/>
              <a:t>—the higher one’s income, the larger the percentage paid in taxes.</a:t>
            </a:r>
            <a:endParaRPr lang="el-GR" dirty="0"/>
          </a:p>
          <a:p>
            <a:pPr algn="just" fontAlgn="auto">
              <a:spcAft>
                <a:spcPts val="0"/>
              </a:spcAft>
              <a:buFont typeface="Arial" pitchFamily="34" charset="0"/>
              <a:buChar char="•"/>
              <a:defRPr/>
            </a:pPr>
            <a:r>
              <a:rPr lang="en-US" dirty="0"/>
              <a:t>Assets such as stocks, bonds, and real estate are defined as </a:t>
            </a:r>
            <a:r>
              <a:rPr lang="en-US" b="1" dirty="0"/>
              <a:t>capital assets. </a:t>
            </a:r>
            <a:r>
              <a:rPr lang="en-US" dirty="0"/>
              <a:t>If a capital asset is sold for more than its cost, the profit is called a </a:t>
            </a:r>
            <a:r>
              <a:rPr lang="en-US" b="1" dirty="0"/>
              <a:t>capital gain. </a:t>
            </a:r>
            <a:r>
              <a:rPr lang="en-US" dirty="0"/>
              <a:t>If the asset is sold for a loss, it is called a </a:t>
            </a:r>
            <a:r>
              <a:rPr lang="en-US" b="1" dirty="0"/>
              <a:t>capital loss. </a:t>
            </a:r>
            <a:r>
              <a:rPr lang="en-US" dirty="0"/>
              <a:t>Assets held for more than a year provide </a:t>
            </a:r>
            <a:r>
              <a:rPr lang="en-US" b="1" dirty="0"/>
              <a:t>long-term gains </a:t>
            </a:r>
            <a:r>
              <a:rPr lang="en-US" dirty="0"/>
              <a:t>or </a:t>
            </a:r>
            <a:r>
              <a:rPr lang="en-US" b="1" dirty="0"/>
              <a:t>losses.</a:t>
            </a:r>
            <a:endParaRPr lang="el-GR" dirty="0"/>
          </a:p>
          <a:p>
            <a:pPr algn="just" fontAlgn="auto">
              <a:spcAft>
                <a:spcPts val="0"/>
              </a:spcAft>
              <a:buFont typeface="Arial" pitchFamily="34" charset="0"/>
              <a:buChar char="•"/>
              <a:defRPr/>
            </a:pPr>
            <a:r>
              <a:rPr lang="en-US" dirty="0"/>
              <a:t>Dividends are taxed as though they were capital gains.</a:t>
            </a:r>
          </a:p>
          <a:p>
            <a:pPr algn="just" fontAlgn="auto">
              <a:spcAft>
                <a:spcPts val="0"/>
              </a:spcAft>
              <a:buFont typeface="Arial" pitchFamily="34" charset="0"/>
              <a:buNone/>
              <a:defRPr/>
            </a:pPr>
            <a:endParaRPr lang="el-GR"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900988" cy="511175"/>
          </a:xfrm>
        </p:spPr>
        <p:style>
          <a:lnRef idx="2">
            <a:schemeClr val="accent1">
              <a:shade val="50000"/>
            </a:schemeClr>
          </a:lnRef>
          <a:fillRef idx="1">
            <a:schemeClr val="accent1"/>
          </a:fillRef>
          <a:effectRef idx="0">
            <a:schemeClr val="accent1"/>
          </a:effectRef>
          <a:fontRef idx="minor">
            <a:schemeClr val="lt1"/>
          </a:fontRef>
        </p:style>
        <p:txBody>
          <a:bodyPr rtlCol="0">
            <a:normAutofit fontScale="90000"/>
          </a:bodyPr>
          <a:lstStyle/>
          <a:p>
            <a:pPr fontAlgn="auto">
              <a:spcAft>
                <a:spcPts val="0"/>
              </a:spcAft>
              <a:defRPr/>
            </a:pPr>
            <a:r>
              <a:rPr lang="el-GR" dirty="0"/>
              <a:t>ΤΥΠΟΙ ΚΑΙ ΥΠΟΛΟΓΙΣΜΟΙ</a:t>
            </a:r>
          </a:p>
        </p:txBody>
      </p:sp>
      <p:sp>
        <p:nvSpPr>
          <p:cNvPr id="3" name="Content Placeholder 2"/>
          <p:cNvSpPr>
            <a:spLocks noGrp="1"/>
          </p:cNvSpPr>
          <p:nvPr>
            <p:ph idx="1"/>
          </p:nvPr>
        </p:nvSpPr>
        <p:spPr>
          <a:xfrm>
            <a:off x="457200" y="1143000"/>
            <a:ext cx="8229600" cy="4983163"/>
          </a:xfrm>
        </p:spPr>
        <p:txBody>
          <a:bodyPr rtlCol="0">
            <a:normAutofit lnSpcReduction="10000"/>
          </a:bodyPr>
          <a:lstStyle/>
          <a:p>
            <a:pPr fontAlgn="auto">
              <a:spcAft>
                <a:spcPts val="0"/>
              </a:spcAft>
              <a:buFont typeface="Arial" pitchFamily="34" charset="0"/>
              <a:buChar char="•"/>
              <a:defRPr/>
            </a:pPr>
            <a:r>
              <a:rPr lang="en-US" dirty="0"/>
              <a:t>After-tax income</a:t>
            </a:r>
            <a:r>
              <a:rPr lang="el-GR" dirty="0"/>
              <a:t> =</a:t>
            </a:r>
            <a:r>
              <a:rPr lang="en-US" dirty="0"/>
              <a:t> Before-tax income </a:t>
            </a:r>
            <a:r>
              <a:rPr lang="el-GR" dirty="0"/>
              <a:t>–</a:t>
            </a:r>
            <a:r>
              <a:rPr lang="en-US" dirty="0"/>
              <a:t> Taxes</a:t>
            </a:r>
            <a:r>
              <a:rPr lang="el-GR" dirty="0"/>
              <a:t> = </a:t>
            </a:r>
            <a:r>
              <a:rPr lang="en-US" dirty="0"/>
              <a:t>Before-tax income</a:t>
            </a:r>
            <a:r>
              <a:rPr lang="el-GR" dirty="0"/>
              <a:t> -</a:t>
            </a:r>
            <a:r>
              <a:rPr lang="en-US" dirty="0"/>
              <a:t> (Before-tax income) (Effective tax rate)</a:t>
            </a:r>
            <a:r>
              <a:rPr lang="el-GR" dirty="0"/>
              <a:t> = </a:t>
            </a:r>
            <a:r>
              <a:rPr lang="en-US" dirty="0"/>
              <a:t>Before-tax income (1</a:t>
            </a:r>
            <a:r>
              <a:rPr lang="el-GR" dirty="0"/>
              <a:t> -</a:t>
            </a:r>
            <a:r>
              <a:rPr lang="en-US" dirty="0"/>
              <a:t>  Effective tax rate)</a:t>
            </a:r>
            <a:r>
              <a:rPr lang="el-GR" dirty="0"/>
              <a:t> </a:t>
            </a:r>
          </a:p>
          <a:p>
            <a:pPr fontAlgn="auto">
              <a:spcAft>
                <a:spcPts val="0"/>
              </a:spcAft>
              <a:buFont typeface="Arial" pitchFamily="34" charset="0"/>
              <a:buChar char="•"/>
              <a:defRPr/>
            </a:pPr>
            <a:r>
              <a:rPr lang="en-US" dirty="0"/>
              <a:t>Pre-tax income needed</a:t>
            </a:r>
            <a:r>
              <a:rPr lang="el-GR" dirty="0"/>
              <a:t> </a:t>
            </a:r>
            <a:r>
              <a:rPr lang="en-US" dirty="0"/>
              <a:t>to pay $1 of dividends</a:t>
            </a:r>
            <a:r>
              <a:rPr lang="el-GR" dirty="0"/>
              <a:t> =  1 /(1-</a:t>
            </a:r>
            <a:r>
              <a:rPr lang="en-US" dirty="0"/>
              <a:t>Tax rate</a:t>
            </a:r>
            <a:r>
              <a:rPr lang="el-GR" dirty="0"/>
              <a:t>)</a:t>
            </a:r>
          </a:p>
          <a:p>
            <a:pPr fontAlgn="auto">
              <a:spcAft>
                <a:spcPts val="0"/>
              </a:spcAft>
              <a:buFont typeface="Arial" pitchFamily="34" charset="0"/>
              <a:buChar char="•"/>
              <a:defRPr/>
            </a:pPr>
            <a:endParaRPr lang="el-GR" dirty="0"/>
          </a:p>
          <a:p>
            <a:pPr fontAlgn="auto">
              <a:spcAft>
                <a:spcPts val="0"/>
              </a:spcAft>
              <a:buFont typeface="Arial" pitchFamily="34" charset="0"/>
              <a:buNone/>
              <a:defRPr/>
            </a:pPr>
            <a:r>
              <a:rPr lang="el-GR" b="1" dirty="0">
                <a:solidFill>
                  <a:srgbClr val="FF0000"/>
                </a:solidFill>
              </a:rPr>
              <a:t>ΑΣΚΗΣΕΙΣ </a:t>
            </a:r>
            <a:r>
              <a:rPr lang="en-US" b="1" dirty="0">
                <a:solidFill>
                  <a:srgbClr val="FF0000"/>
                </a:solidFill>
              </a:rPr>
              <a:t>– </a:t>
            </a:r>
            <a:r>
              <a:rPr lang="el-GR" b="1" dirty="0">
                <a:solidFill>
                  <a:srgbClr val="FF0000"/>
                </a:solidFill>
              </a:rPr>
              <a:t>ΛΟΓΙΣΤΙΚΑ ΚΑΙ ΧΡΗΜΑΤΟΟΙΚΟΝΟΜΙΚΑ ΜΕΓΕΘΗ ΚΑΙ ΦΟΡΟΛΟΓΙΑ</a:t>
            </a:r>
          </a:p>
          <a:p>
            <a:pPr fontAlgn="auto">
              <a:spcAft>
                <a:spcPts val="0"/>
              </a:spcAft>
              <a:buFont typeface="Arial" pitchFamily="34" charset="0"/>
              <a:buNone/>
              <a:defRPr/>
            </a:pPr>
            <a:endParaRPr lang="el-G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0" y="274638"/>
            <a:ext cx="9144000" cy="1143000"/>
          </a:xfrm>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anchor="t">
            <a:normAutofit fontScale="90000"/>
          </a:bodyPr>
          <a:lstStyle/>
          <a:p>
            <a:pPr eaLnBrk="1" hangingPunct="1"/>
            <a:r>
              <a:rPr lang="el-GR" dirty="0">
                <a:latin typeface="Times New Roman" pitchFamily="18" charset="0"/>
                <a:cs typeface="Times New Roman" pitchFamily="18" charset="0"/>
              </a:rPr>
              <a:t>Η χρηματοδοτική Διοίκηση λαμβάνει αποφάσεις:</a:t>
            </a:r>
            <a:endParaRPr lang="en-US" dirty="0">
              <a:latin typeface="Times New Roman" pitchFamily="18" charset="0"/>
              <a:cs typeface="Times New Roman" pitchFamily="18" charset="0"/>
            </a:endParaRPr>
          </a:p>
        </p:txBody>
      </p:sp>
      <p:sp>
        <p:nvSpPr>
          <p:cNvPr id="25603" name="Rectangle 3"/>
          <p:cNvSpPr>
            <a:spLocks noGrp="1" noChangeArrowheads="1"/>
          </p:cNvSpPr>
          <p:nvPr>
            <p:ph idx="1"/>
          </p:nvPr>
        </p:nvSpPr>
        <p:spPr/>
        <p:txBody>
          <a:bodyPr lIns="91426" tIns="45713" rIns="91426" bIns="45713"/>
          <a:lstStyle/>
          <a:p>
            <a:pPr eaLnBrk="1" hangingPunct="1">
              <a:lnSpc>
                <a:spcPct val="90000"/>
              </a:lnSpc>
              <a:buFont typeface="Wingdings" pitchFamily="2" charset="2"/>
              <a:buChar char="Ø"/>
            </a:pPr>
            <a:r>
              <a:rPr lang="en-US" dirty="0"/>
              <a:t>Capital budgeting</a:t>
            </a:r>
          </a:p>
          <a:p>
            <a:pPr lvl="1" eaLnBrk="1" hangingPunct="1">
              <a:lnSpc>
                <a:spcPct val="90000"/>
              </a:lnSpc>
              <a:buFont typeface="Wingdings" pitchFamily="2" charset="2"/>
              <a:buChar char="ü"/>
            </a:pPr>
            <a:r>
              <a:rPr lang="en-US" dirty="0"/>
              <a:t>What long-term investments or projects should the business take on?</a:t>
            </a:r>
          </a:p>
          <a:p>
            <a:pPr eaLnBrk="1" hangingPunct="1">
              <a:lnSpc>
                <a:spcPct val="90000"/>
              </a:lnSpc>
              <a:buFont typeface="Wingdings" pitchFamily="2" charset="2"/>
              <a:buChar char="Ø"/>
            </a:pPr>
            <a:r>
              <a:rPr lang="en-US" dirty="0"/>
              <a:t>Capital structure</a:t>
            </a:r>
          </a:p>
          <a:p>
            <a:pPr lvl="1">
              <a:lnSpc>
                <a:spcPct val="90000"/>
              </a:lnSpc>
              <a:buFont typeface="Wingdings" pitchFamily="2" charset="2"/>
              <a:buChar char="ü"/>
            </a:pPr>
            <a:r>
              <a:rPr lang="en-US" dirty="0"/>
              <a:t>How should we pay for our assets?</a:t>
            </a:r>
          </a:p>
          <a:p>
            <a:pPr lvl="1">
              <a:lnSpc>
                <a:spcPct val="90000"/>
              </a:lnSpc>
              <a:buFont typeface="Wingdings" pitchFamily="2" charset="2"/>
              <a:buChar char="ü"/>
            </a:pPr>
            <a:r>
              <a:rPr lang="en-US" dirty="0"/>
              <a:t>Should we use debt or equity?</a:t>
            </a:r>
          </a:p>
          <a:p>
            <a:pPr eaLnBrk="1" hangingPunct="1">
              <a:lnSpc>
                <a:spcPct val="90000"/>
              </a:lnSpc>
              <a:buFont typeface="Wingdings" pitchFamily="2" charset="2"/>
              <a:buChar char="Ø"/>
            </a:pPr>
            <a:r>
              <a:rPr lang="en-US" dirty="0"/>
              <a:t>Working capital management</a:t>
            </a:r>
          </a:p>
          <a:p>
            <a:pPr lvl="1">
              <a:lnSpc>
                <a:spcPct val="90000"/>
              </a:lnSpc>
              <a:buFont typeface="Wingdings" pitchFamily="2" charset="2"/>
              <a:buChar char="ü"/>
            </a:pPr>
            <a:r>
              <a:rPr lang="en-US" dirty="0"/>
              <a:t>How do we manage the day-to-day finances of the firm?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 calcmode="lin" valueType="num">
                                      <p:cBhvr additive="base">
                                        <p:cTn id="7" dur="500" fill="hold"/>
                                        <p:tgtEl>
                                          <p:spTgt spid="2560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5603">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25603">
                                            <p:txEl>
                                              <p:pRg st="0" end="0"/>
                                            </p:txEl>
                                          </p:spTgt>
                                        </p:tgtEl>
                                        <p:attrNameLst>
                                          <p:attrName>ppt_c</p:attrName>
                                        </p:attrNameLst>
                                      </p:cBhvr>
                                      <p:to>
                                        <a:schemeClr val="tx2"/>
                                      </p:to>
                                    </p:animClr>
                                  </p:subTnLst>
                                </p:cTn>
                              </p:par>
                              <p:par>
                                <p:cTn id="9" presetID="2" presetClass="entr" presetSubtype="8" fill="hold" grpId="0" nodeType="withEffect">
                                  <p:stCondLst>
                                    <p:cond delay="0"/>
                                  </p:stCondLst>
                                  <p:childTnLst>
                                    <p:set>
                                      <p:cBhvr>
                                        <p:cTn id="10" dur="1" fill="hold">
                                          <p:stCondLst>
                                            <p:cond delay="0"/>
                                          </p:stCondLst>
                                        </p:cTn>
                                        <p:tgtEl>
                                          <p:spTgt spid="25603">
                                            <p:txEl>
                                              <p:pRg st="1" end="1"/>
                                            </p:txEl>
                                          </p:spTgt>
                                        </p:tgtEl>
                                        <p:attrNameLst>
                                          <p:attrName>style.visibility</p:attrName>
                                        </p:attrNameLst>
                                      </p:cBhvr>
                                      <p:to>
                                        <p:strVal val="visible"/>
                                      </p:to>
                                    </p:set>
                                    <p:anim calcmode="lin" valueType="num">
                                      <p:cBhvr additive="base">
                                        <p:cTn id="11" dur="500" fill="hold"/>
                                        <p:tgtEl>
                                          <p:spTgt spid="2560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25603">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25603">
                                            <p:txEl>
                                              <p:pRg st="1" end="1"/>
                                            </p:txEl>
                                          </p:spTgt>
                                        </p:tgtEl>
                                        <p:attrNameLst>
                                          <p:attrName>ppt_c</p:attrName>
                                        </p:attrNameLst>
                                      </p:cBhvr>
                                      <p:to>
                                        <a:schemeClr val="tx2"/>
                                      </p:to>
                                    </p:animClr>
                                  </p:sub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25603">
                                            <p:txEl>
                                              <p:pRg st="2" end="2"/>
                                            </p:txEl>
                                          </p:spTgt>
                                        </p:tgtEl>
                                        <p:attrNameLst>
                                          <p:attrName>style.visibility</p:attrName>
                                        </p:attrNameLst>
                                      </p:cBhvr>
                                      <p:to>
                                        <p:strVal val="visible"/>
                                      </p:to>
                                    </p:set>
                                    <p:anim calcmode="lin" valueType="num">
                                      <p:cBhvr additive="base">
                                        <p:cTn id="17" dur="500" fill="hold"/>
                                        <p:tgtEl>
                                          <p:spTgt spid="25603">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25603">
                                            <p:txEl>
                                              <p:pRg st="2" end="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25603">
                                            <p:txEl>
                                              <p:pRg st="2" end="2"/>
                                            </p:txEl>
                                          </p:spTgt>
                                        </p:tgtEl>
                                        <p:attrNameLst>
                                          <p:attrName>ppt_c</p:attrName>
                                        </p:attrNameLst>
                                      </p:cBhvr>
                                      <p:to>
                                        <a:schemeClr val="tx2"/>
                                      </p:to>
                                    </p:animClr>
                                  </p:subTnLst>
                                </p:cTn>
                              </p:par>
                              <p:par>
                                <p:cTn id="19" presetID="2" presetClass="entr" presetSubtype="8" fill="hold" grpId="0" nodeType="withEffect">
                                  <p:stCondLst>
                                    <p:cond delay="0"/>
                                  </p:stCondLst>
                                  <p:childTnLst>
                                    <p:set>
                                      <p:cBhvr>
                                        <p:cTn id="20" dur="1" fill="hold">
                                          <p:stCondLst>
                                            <p:cond delay="0"/>
                                          </p:stCondLst>
                                        </p:cTn>
                                        <p:tgtEl>
                                          <p:spTgt spid="25603">
                                            <p:txEl>
                                              <p:pRg st="3" end="3"/>
                                            </p:txEl>
                                          </p:spTgt>
                                        </p:tgtEl>
                                        <p:attrNameLst>
                                          <p:attrName>style.visibility</p:attrName>
                                        </p:attrNameLst>
                                      </p:cBhvr>
                                      <p:to>
                                        <p:strVal val="visible"/>
                                      </p:to>
                                    </p:set>
                                    <p:anim calcmode="lin" valueType="num">
                                      <p:cBhvr additive="base">
                                        <p:cTn id="21" dur="500" fill="hold"/>
                                        <p:tgtEl>
                                          <p:spTgt spid="25603">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25603">
                                            <p:txEl>
                                              <p:pRg st="3" end="3"/>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25603">
                                            <p:txEl>
                                              <p:pRg st="3" end="3"/>
                                            </p:txEl>
                                          </p:spTgt>
                                        </p:tgtEl>
                                        <p:attrNameLst>
                                          <p:attrName>ppt_c</p:attrName>
                                        </p:attrNameLst>
                                      </p:cBhvr>
                                      <p:to>
                                        <a:schemeClr val="tx2"/>
                                      </p:to>
                                    </p:animClr>
                                  </p:subTnLst>
                                </p:cTn>
                              </p:par>
                              <p:par>
                                <p:cTn id="23" presetID="2" presetClass="entr" presetSubtype="8" fill="hold" grpId="0" nodeType="withEffect">
                                  <p:stCondLst>
                                    <p:cond delay="0"/>
                                  </p:stCondLst>
                                  <p:childTnLst>
                                    <p:set>
                                      <p:cBhvr>
                                        <p:cTn id="24" dur="1" fill="hold">
                                          <p:stCondLst>
                                            <p:cond delay="0"/>
                                          </p:stCondLst>
                                        </p:cTn>
                                        <p:tgtEl>
                                          <p:spTgt spid="25603">
                                            <p:txEl>
                                              <p:pRg st="4" end="4"/>
                                            </p:txEl>
                                          </p:spTgt>
                                        </p:tgtEl>
                                        <p:attrNameLst>
                                          <p:attrName>style.visibility</p:attrName>
                                        </p:attrNameLst>
                                      </p:cBhvr>
                                      <p:to>
                                        <p:strVal val="visible"/>
                                      </p:to>
                                    </p:set>
                                    <p:anim calcmode="lin" valueType="num">
                                      <p:cBhvr additive="base">
                                        <p:cTn id="25" dur="500" fill="hold"/>
                                        <p:tgtEl>
                                          <p:spTgt spid="25603">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5603">
                                            <p:txEl>
                                              <p:pRg st="4" end="4"/>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25603">
                                            <p:txEl>
                                              <p:pRg st="4" end="4"/>
                                            </p:txEl>
                                          </p:spTgt>
                                        </p:tgtEl>
                                        <p:attrNameLst>
                                          <p:attrName>ppt_c</p:attrName>
                                        </p:attrNameLst>
                                      </p:cBhvr>
                                      <p:to>
                                        <a:schemeClr val="tx2"/>
                                      </p:to>
                                    </p:animClr>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5603">
                                            <p:txEl>
                                              <p:pRg st="5" end="5"/>
                                            </p:txEl>
                                          </p:spTgt>
                                        </p:tgtEl>
                                        <p:attrNameLst>
                                          <p:attrName>style.visibility</p:attrName>
                                        </p:attrNameLst>
                                      </p:cBhvr>
                                      <p:to>
                                        <p:strVal val="visible"/>
                                      </p:to>
                                    </p:set>
                                    <p:anim calcmode="lin" valueType="num">
                                      <p:cBhvr additive="base">
                                        <p:cTn id="31" dur="500" fill="hold"/>
                                        <p:tgtEl>
                                          <p:spTgt spid="25603">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5603">
                                            <p:txEl>
                                              <p:pRg st="5" end="5"/>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25603">
                                            <p:txEl>
                                              <p:pRg st="5" end="5"/>
                                            </p:txEl>
                                          </p:spTgt>
                                        </p:tgtEl>
                                        <p:attrNameLst>
                                          <p:attrName>ppt_c</p:attrName>
                                        </p:attrNameLst>
                                      </p:cBhvr>
                                      <p:to>
                                        <a:schemeClr val="tx2"/>
                                      </p:to>
                                    </p:animClr>
                                  </p:subTnLst>
                                </p:cTn>
                              </p:par>
                              <p:par>
                                <p:cTn id="33" presetID="2" presetClass="entr" presetSubtype="8" fill="hold" grpId="0" nodeType="withEffect">
                                  <p:stCondLst>
                                    <p:cond delay="0"/>
                                  </p:stCondLst>
                                  <p:childTnLst>
                                    <p:set>
                                      <p:cBhvr>
                                        <p:cTn id="34" dur="1" fill="hold">
                                          <p:stCondLst>
                                            <p:cond delay="0"/>
                                          </p:stCondLst>
                                        </p:cTn>
                                        <p:tgtEl>
                                          <p:spTgt spid="25603">
                                            <p:txEl>
                                              <p:pRg st="6" end="6"/>
                                            </p:txEl>
                                          </p:spTgt>
                                        </p:tgtEl>
                                        <p:attrNameLst>
                                          <p:attrName>style.visibility</p:attrName>
                                        </p:attrNameLst>
                                      </p:cBhvr>
                                      <p:to>
                                        <p:strVal val="visible"/>
                                      </p:to>
                                    </p:set>
                                    <p:anim calcmode="lin" valueType="num">
                                      <p:cBhvr additive="base">
                                        <p:cTn id="35" dur="500" fill="hold"/>
                                        <p:tgtEl>
                                          <p:spTgt spid="25603">
                                            <p:txEl>
                                              <p:pRg st="6" end="6"/>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25603">
                                            <p:txEl>
                                              <p:pRg st="6" end="6"/>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25603">
                                            <p:txEl>
                                              <p:pRg st="6" end="6"/>
                                            </p:txEl>
                                          </p:spTgt>
                                        </p:tgtEl>
                                        <p:attrNameLst>
                                          <p:attrName>ppt_c</p:attrName>
                                        </p:attrNameLst>
                                      </p:cBhvr>
                                      <p:to>
                                        <a:schemeClr val="tx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539552" y="260350"/>
            <a:ext cx="8064896" cy="1143000"/>
          </a:xfrm>
        </p:spPr>
        <p:style>
          <a:lnRef idx="2">
            <a:schemeClr val="accent1">
              <a:shade val="50000"/>
            </a:schemeClr>
          </a:lnRef>
          <a:fillRef idx="1">
            <a:schemeClr val="accent1"/>
          </a:fillRef>
          <a:effectRef idx="0">
            <a:schemeClr val="accent1"/>
          </a:effectRef>
          <a:fontRef idx="minor">
            <a:schemeClr val="lt1"/>
          </a:fontRef>
        </p:style>
        <p:txBody>
          <a:bodyPr/>
          <a:lstStyle/>
          <a:p>
            <a:r>
              <a:rPr lang="el-GR" sz="2400" dirty="0"/>
              <a:t>ΧΡΗΜΑΤΟΟΙΚΟΝΟΜΙΚΗ ΑΝΑΛΥΣΗ ΤΩΝ ΜΕΓΕΘΩΝ ΤΩΝ ΕΠΙΧΕΙΡΗΣΕΩΝ</a:t>
            </a:r>
            <a:br>
              <a:rPr lang="el-GR" sz="2400" dirty="0"/>
            </a:br>
            <a:r>
              <a:rPr lang="el-GR" sz="2400" dirty="0"/>
              <a:t>ΑΝΑΛΥΣΗ ΑΡΙΘΜΟΔΕΙΚΤΩΝ</a:t>
            </a:r>
          </a:p>
        </p:txBody>
      </p:sp>
      <p:sp>
        <p:nvSpPr>
          <p:cNvPr id="19459" name="Content Placeholder 2"/>
          <p:cNvSpPr>
            <a:spLocks noGrp="1"/>
          </p:cNvSpPr>
          <p:nvPr>
            <p:ph idx="1"/>
          </p:nvPr>
        </p:nvSpPr>
        <p:spPr/>
        <p:txBody>
          <a:bodyPr/>
          <a:lstStyle/>
          <a:p>
            <a:r>
              <a:rPr lang="en-US" b="1"/>
              <a:t>Financial statement analysis </a:t>
            </a:r>
            <a:r>
              <a:rPr lang="en-US"/>
              <a:t>generally begins with a set of </a:t>
            </a:r>
            <a:r>
              <a:rPr lang="en-US" b="1"/>
              <a:t>financial ratios </a:t>
            </a:r>
            <a:r>
              <a:rPr lang="en-US"/>
              <a:t>designed to reveal a company’s strengths and weaknesses as compared with other companies in the same industry, and to show whether its financial position has been improving or deteriorating over time.</a:t>
            </a:r>
            <a:endParaRPr lang="el-GR"/>
          </a:p>
          <a:p>
            <a:endParaRPr lang="el-G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57200" y="274638"/>
            <a:ext cx="8229600" cy="994122"/>
          </a:xfrm>
        </p:spPr>
        <p:style>
          <a:lnRef idx="2">
            <a:schemeClr val="accent1">
              <a:shade val="50000"/>
            </a:schemeClr>
          </a:lnRef>
          <a:fillRef idx="1">
            <a:schemeClr val="accent1"/>
          </a:fillRef>
          <a:effectRef idx="0">
            <a:schemeClr val="accent1"/>
          </a:effectRef>
          <a:fontRef idx="minor">
            <a:schemeClr val="lt1"/>
          </a:fontRef>
        </p:style>
        <p:txBody>
          <a:bodyPr/>
          <a:lstStyle/>
          <a:p>
            <a:r>
              <a:rPr lang="el-GR" dirty="0"/>
              <a:t>ΒΑΣΙΚΟΙ ΑΡΙΘΜΟΔΕΙΚΤΕΣ</a:t>
            </a:r>
          </a:p>
        </p:txBody>
      </p:sp>
      <p:sp>
        <p:nvSpPr>
          <p:cNvPr id="3" name="Content Placeholder 2"/>
          <p:cNvSpPr>
            <a:spLocks noGrp="1"/>
          </p:cNvSpPr>
          <p:nvPr>
            <p:ph idx="1"/>
          </p:nvPr>
        </p:nvSpPr>
        <p:spPr>
          <a:xfrm>
            <a:off x="0" y="1341438"/>
            <a:ext cx="9144000" cy="5111750"/>
          </a:xfrm>
        </p:spPr>
        <p:txBody>
          <a:bodyPr rtlCol="0">
            <a:normAutofit fontScale="85000" lnSpcReduction="10000"/>
          </a:bodyPr>
          <a:lstStyle/>
          <a:p>
            <a:pPr fontAlgn="auto">
              <a:spcAft>
                <a:spcPts val="0"/>
              </a:spcAft>
              <a:buFont typeface="Arial" pitchFamily="34" charset="0"/>
              <a:buChar char="•"/>
              <a:defRPr/>
            </a:pPr>
            <a:r>
              <a:rPr lang="en-US" b="1" dirty="0"/>
              <a:t>Liquidity ratios </a:t>
            </a:r>
            <a:r>
              <a:rPr lang="en-US" dirty="0"/>
              <a:t>show the relationship of a firm’s current assets to its current liabilities, and thus its ability to meet maturing debts. Two commonly used liquidity ratios are the </a:t>
            </a:r>
            <a:r>
              <a:rPr lang="en-US" b="1" dirty="0"/>
              <a:t>current ratio </a:t>
            </a:r>
            <a:r>
              <a:rPr lang="en-US" dirty="0"/>
              <a:t>and the </a:t>
            </a:r>
            <a:r>
              <a:rPr lang="en-US" b="1" dirty="0"/>
              <a:t>quick, </a:t>
            </a:r>
            <a:r>
              <a:rPr lang="en-US" dirty="0"/>
              <a:t>or </a:t>
            </a:r>
            <a:r>
              <a:rPr lang="en-US" b="1" dirty="0"/>
              <a:t>acid test, ratio.</a:t>
            </a:r>
            <a:endParaRPr lang="el-GR" dirty="0"/>
          </a:p>
          <a:p>
            <a:pPr fontAlgn="auto">
              <a:spcAft>
                <a:spcPts val="0"/>
              </a:spcAft>
              <a:buFont typeface="Arial" pitchFamily="34" charset="0"/>
              <a:buChar char="•"/>
              <a:defRPr/>
            </a:pPr>
            <a:r>
              <a:rPr lang="en-US" b="1" dirty="0"/>
              <a:t>Asset management ratios </a:t>
            </a:r>
            <a:r>
              <a:rPr lang="en-US" dirty="0"/>
              <a:t>measure how effectively a firm is managing its assets. These ratios include </a:t>
            </a:r>
            <a:r>
              <a:rPr lang="en-US" b="1" dirty="0"/>
              <a:t>inventory turnover, days sales outstanding, fixed assets turnover, </a:t>
            </a:r>
            <a:r>
              <a:rPr lang="en-US" dirty="0"/>
              <a:t>and </a:t>
            </a:r>
            <a:r>
              <a:rPr lang="en-US" b="1" dirty="0"/>
              <a:t>total assets turnover.</a:t>
            </a:r>
            <a:endParaRPr lang="el-GR" dirty="0"/>
          </a:p>
          <a:p>
            <a:pPr fontAlgn="auto">
              <a:spcAft>
                <a:spcPts val="0"/>
              </a:spcAft>
              <a:buFont typeface="Arial" pitchFamily="34" charset="0"/>
              <a:buChar char="•"/>
              <a:defRPr/>
            </a:pPr>
            <a:r>
              <a:rPr lang="en-US" b="1" dirty="0"/>
              <a:t>Debt management ratios </a:t>
            </a:r>
            <a:r>
              <a:rPr lang="en-US" dirty="0"/>
              <a:t>reveal (1) the extent to which the firm is financed with debt and (2) its likelihood of defaulting on its debt obligations. They include the </a:t>
            </a:r>
            <a:r>
              <a:rPr lang="en-US" b="1" dirty="0"/>
              <a:t>debt ratio, times-interest-earned ratio, </a:t>
            </a:r>
            <a:r>
              <a:rPr lang="en-US" dirty="0"/>
              <a:t>and </a:t>
            </a:r>
            <a:r>
              <a:rPr lang="en-US" b="1" dirty="0"/>
              <a:t>EBITDA coverage ratio.</a:t>
            </a:r>
            <a:endParaRPr lang="el-GR" dirty="0"/>
          </a:p>
          <a:p>
            <a:pPr fontAlgn="auto">
              <a:spcAft>
                <a:spcPts val="0"/>
              </a:spcAft>
              <a:buFont typeface="Arial" pitchFamily="34" charset="0"/>
              <a:buChar char="•"/>
              <a:defRPr/>
            </a:pPr>
            <a:endParaRPr lang="el-GR"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274638"/>
            <a:ext cx="8229600" cy="778098"/>
          </a:xfrm>
        </p:spPr>
        <p:style>
          <a:lnRef idx="2">
            <a:schemeClr val="accent1">
              <a:shade val="50000"/>
            </a:schemeClr>
          </a:lnRef>
          <a:fillRef idx="1">
            <a:schemeClr val="accent1"/>
          </a:fillRef>
          <a:effectRef idx="0">
            <a:schemeClr val="accent1"/>
          </a:effectRef>
          <a:fontRef idx="minor">
            <a:schemeClr val="lt1"/>
          </a:fontRef>
        </p:style>
        <p:txBody>
          <a:bodyPr/>
          <a:lstStyle/>
          <a:p>
            <a:r>
              <a:rPr lang="el-GR" dirty="0"/>
              <a:t>ΒΑΣΙΚΟΙ ΑΡΙΘΜΟΔΕΙΚΤΕΣ</a:t>
            </a:r>
          </a:p>
        </p:txBody>
      </p:sp>
      <p:sp>
        <p:nvSpPr>
          <p:cNvPr id="3" name="Content Placeholder 2"/>
          <p:cNvSpPr>
            <a:spLocks noGrp="1"/>
          </p:cNvSpPr>
          <p:nvPr>
            <p:ph idx="1"/>
          </p:nvPr>
        </p:nvSpPr>
        <p:spPr>
          <a:xfrm>
            <a:off x="0" y="1268413"/>
            <a:ext cx="8964613" cy="5400675"/>
          </a:xfrm>
        </p:spPr>
        <p:txBody>
          <a:bodyPr rtlCol="0">
            <a:normAutofit fontScale="92500" lnSpcReduction="10000"/>
          </a:bodyPr>
          <a:lstStyle/>
          <a:p>
            <a:pPr fontAlgn="auto">
              <a:spcAft>
                <a:spcPts val="0"/>
              </a:spcAft>
              <a:buFont typeface="Arial" pitchFamily="34" charset="0"/>
              <a:buChar char="•"/>
              <a:defRPr/>
            </a:pPr>
            <a:r>
              <a:rPr lang="en-US" b="1" dirty="0"/>
              <a:t>Profitability ratios </a:t>
            </a:r>
            <a:r>
              <a:rPr lang="en-US" dirty="0"/>
              <a:t>show the combined effects of liquidity, asset management, and debt management policies on operating results. They include the </a:t>
            </a:r>
            <a:r>
              <a:rPr lang="en-US" b="1" dirty="0"/>
              <a:t>profit margin on sales, </a:t>
            </a:r>
            <a:r>
              <a:rPr lang="en-US" dirty="0"/>
              <a:t>the </a:t>
            </a:r>
            <a:r>
              <a:rPr lang="en-US" b="1" dirty="0"/>
              <a:t>basic earning power ratio, </a:t>
            </a:r>
            <a:r>
              <a:rPr lang="en-US" dirty="0"/>
              <a:t>the </a:t>
            </a:r>
            <a:r>
              <a:rPr lang="en-US" b="1" dirty="0"/>
              <a:t>return on total assets, </a:t>
            </a:r>
            <a:r>
              <a:rPr lang="en-US" dirty="0"/>
              <a:t>and the </a:t>
            </a:r>
            <a:r>
              <a:rPr lang="en-US" b="1" dirty="0"/>
              <a:t>return on common equity.</a:t>
            </a:r>
            <a:endParaRPr lang="el-GR" dirty="0"/>
          </a:p>
          <a:p>
            <a:pPr fontAlgn="auto">
              <a:spcAft>
                <a:spcPts val="0"/>
              </a:spcAft>
              <a:buFont typeface="Arial" pitchFamily="34" charset="0"/>
              <a:buChar char="•"/>
              <a:defRPr/>
            </a:pPr>
            <a:r>
              <a:rPr lang="en-US" b="1" dirty="0"/>
              <a:t>Market value ratios </a:t>
            </a:r>
            <a:r>
              <a:rPr lang="en-US" dirty="0"/>
              <a:t>relate the firm’s stock price to its earnings, cash flow, and book value per share, thus giving management an indication of what investors think of the company’s past performance and future prospects. These include the </a:t>
            </a:r>
            <a:r>
              <a:rPr lang="en-US" b="1" dirty="0"/>
              <a:t>price/earnings ratio, price/cash flow ratio, </a:t>
            </a:r>
            <a:r>
              <a:rPr lang="en-US" dirty="0"/>
              <a:t>and the </a:t>
            </a:r>
            <a:r>
              <a:rPr lang="en-US" b="1" dirty="0"/>
              <a:t>market/book ratio.</a:t>
            </a:r>
            <a:endParaRPr lang="el-GR" dirty="0"/>
          </a:p>
          <a:p>
            <a:pPr fontAlgn="auto">
              <a:spcAft>
                <a:spcPts val="0"/>
              </a:spcAft>
              <a:buFont typeface="Arial" pitchFamily="34" charset="0"/>
              <a:buChar char="•"/>
              <a:defRPr/>
            </a:pPr>
            <a:endParaRPr lang="el-GR"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57200" y="274638"/>
            <a:ext cx="8229600" cy="850106"/>
          </a:xfrm>
        </p:spPr>
        <p:style>
          <a:lnRef idx="2">
            <a:schemeClr val="accent1">
              <a:shade val="50000"/>
            </a:schemeClr>
          </a:lnRef>
          <a:fillRef idx="1">
            <a:schemeClr val="accent1"/>
          </a:fillRef>
          <a:effectRef idx="0">
            <a:schemeClr val="accent1"/>
          </a:effectRef>
          <a:fontRef idx="minor">
            <a:schemeClr val="lt1"/>
          </a:fontRef>
        </p:style>
        <p:txBody>
          <a:bodyPr/>
          <a:lstStyle/>
          <a:p>
            <a:r>
              <a:rPr lang="el-GR" dirty="0"/>
              <a:t>ΒΑΣΙΚΟΙ ΑΡΙΘΜΟΔΕΙΚΤΕΣ</a:t>
            </a:r>
          </a:p>
        </p:txBody>
      </p:sp>
      <p:sp>
        <p:nvSpPr>
          <p:cNvPr id="3" name="Content Placeholder 2"/>
          <p:cNvSpPr>
            <a:spLocks noGrp="1"/>
          </p:cNvSpPr>
          <p:nvPr>
            <p:ph idx="1"/>
          </p:nvPr>
        </p:nvSpPr>
        <p:spPr>
          <a:xfrm>
            <a:off x="0" y="1268413"/>
            <a:ext cx="9144000" cy="5589587"/>
          </a:xfrm>
        </p:spPr>
        <p:txBody>
          <a:bodyPr rtlCol="0">
            <a:normAutofit fontScale="92500" lnSpcReduction="20000"/>
          </a:bodyPr>
          <a:lstStyle/>
          <a:p>
            <a:pPr fontAlgn="auto">
              <a:spcAft>
                <a:spcPts val="0"/>
              </a:spcAft>
              <a:buFont typeface="Arial" pitchFamily="34" charset="0"/>
              <a:buChar char="•"/>
              <a:defRPr/>
            </a:pPr>
            <a:r>
              <a:rPr lang="en-US" b="1" dirty="0"/>
              <a:t>Trend analysis, </a:t>
            </a:r>
            <a:r>
              <a:rPr lang="en-US" dirty="0"/>
              <a:t>where one plots a ratio over time, is important, because it reveals whether the firm’s condition has been improving or deteriorating over time. </a:t>
            </a:r>
            <a:endParaRPr lang="el-GR" dirty="0"/>
          </a:p>
          <a:p>
            <a:pPr fontAlgn="auto">
              <a:spcAft>
                <a:spcPts val="0"/>
              </a:spcAft>
              <a:buFont typeface="Arial" pitchFamily="34" charset="0"/>
              <a:buChar char="•"/>
              <a:defRPr/>
            </a:pPr>
            <a:r>
              <a:rPr lang="en-US" dirty="0"/>
              <a:t>• The </a:t>
            </a:r>
            <a:r>
              <a:rPr lang="en-US" b="1" dirty="0"/>
              <a:t>Du Pont system </a:t>
            </a:r>
            <a:r>
              <a:rPr lang="en-US" dirty="0"/>
              <a:t>is designed to show how the profit margin on sales, the assets turnover ratio, and the use of debt interact to determine the rate of return on equity. The firm’s management can use the Du Pont system to analyze ways of improving performance.</a:t>
            </a:r>
            <a:endParaRPr lang="el-GR" dirty="0"/>
          </a:p>
          <a:p>
            <a:pPr fontAlgn="auto">
              <a:spcAft>
                <a:spcPts val="0"/>
              </a:spcAft>
              <a:buFont typeface="Arial" pitchFamily="34" charset="0"/>
              <a:buChar char="•"/>
              <a:defRPr/>
            </a:pPr>
            <a:r>
              <a:rPr lang="en-US" dirty="0"/>
              <a:t>• </a:t>
            </a:r>
            <a:r>
              <a:rPr lang="en-US" b="1" dirty="0"/>
              <a:t>Benchmarking </a:t>
            </a:r>
            <a:r>
              <a:rPr lang="en-US" dirty="0"/>
              <a:t>is the process of comparing a particular company with a group of similar, successful companies.</a:t>
            </a:r>
            <a:endParaRPr lang="el-GR" dirty="0"/>
          </a:p>
          <a:p>
            <a:pPr fontAlgn="auto">
              <a:spcAft>
                <a:spcPts val="0"/>
              </a:spcAft>
              <a:buFont typeface="Arial" pitchFamily="34" charset="0"/>
              <a:buNone/>
              <a:defRPr/>
            </a:pPr>
            <a:r>
              <a:rPr lang="en-US" dirty="0">
                <a:solidFill>
                  <a:srgbClr val="FF0000"/>
                </a:solidFill>
              </a:rPr>
              <a:t>Ratio analysis has limitations, but used with care and judgment, it can be very helpful. </a:t>
            </a:r>
            <a:endParaRPr lang="el-GR" dirty="0">
              <a:solidFill>
                <a:srgbClr val="FF0000"/>
              </a:solidFill>
            </a:endParaRPr>
          </a:p>
          <a:p>
            <a:pPr fontAlgn="auto">
              <a:spcAft>
                <a:spcPts val="0"/>
              </a:spcAft>
              <a:buFont typeface="Arial" pitchFamily="34" charset="0"/>
              <a:buChar char="•"/>
              <a:defRPr/>
            </a:pPr>
            <a:endParaRPr lang="el-GR"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2612"/>
          </a:xfrm>
        </p:spPr>
        <p:style>
          <a:lnRef idx="2">
            <a:schemeClr val="accent1">
              <a:shade val="50000"/>
            </a:schemeClr>
          </a:lnRef>
          <a:fillRef idx="1">
            <a:schemeClr val="accent1"/>
          </a:fillRef>
          <a:effectRef idx="0">
            <a:schemeClr val="accent1"/>
          </a:effectRef>
          <a:fontRef idx="minor">
            <a:schemeClr val="lt1"/>
          </a:fontRef>
        </p:style>
        <p:txBody>
          <a:bodyPr rtlCol="0">
            <a:normAutofit fontScale="90000"/>
          </a:bodyPr>
          <a:lstStyle/>
          <a:p>
            <a:pPr fontAlgn="auto">
              <a:spcAft>
                <a:spcPts val="0"/>
              </a:spcAft>
              <a:defRPr/>
            </a:pPr>
            <a:r>
              <a:rPr lang="el-GR" dirty="0"/>
              <a:t>ΒΑΣΙΚΟΙ ΑΡΙΘΜΟΔΕΙΚΤΕΣ</a:t>
            </a:r>
          </a:p>
        </p:txBody>
      </p:sp>
      <p:sp>
        <p:nvSpPr>
          <p:cNvPr id="3" name="Content Placeholder 2"/>
          <p:cNvSpPr>
            <a:spLocks noGrp="1"/>
          </p:cNvSpPr>
          <p:nvPr>
            <p:ph idx="1"/>
          </p:nvPr>
        </p:nvSpPr>
        <p:spPr>
          <a:xfrm>
            <a:off x="0" y="1000125"/>
            <a:ext cx="9144000" cy="5572125"/>
          </a:xfrm>
        </p:spPr>
        <p:txBody>
          <a:bodyPr rtlCol="0">
            <a:normAutofit fontScale="55000" lnSpcReduction="20000"/>
          </a:bodyPr>
          <a:lstStyle/>
          <a:p>
            <a:pPr fontAlgn="auto">
              <a:spcAft>
                <a:spcPts val="0"/>
              </a:spcAft>
              <a:buFont typeface="Arial" pitchFamily="34" charset="0"/>
              <a:buChar char="•"/>
              <a:defRPr/>
            </a:pPr>
            <a:r>
              <a:rPr lang="en-US" dirty="0"/>
              <a:t>Liquidity</a:t>
            </a:r>
          </a:p>
          <a:p>
            <a:pPr lvl="1" fontAlgn="auto">
              <a:spcAft>
                <a:spcPts val="0"/>
              </a:spcAft>
              <a:buFont typeface="Arial" pitchFamily="34" charset="0"/>
              <a:buChar char="–"/>
              <a:defRPr/>
            </a:pPr>
            <a:r>
              <a:rPr lang="en-US" dirty="0"/>
              <a:t>Current = Current assets/Current liabilities</a:t>
            </a:r>
          </a:p>
          <a:p>
            <a:pPr lvl="1" fontAlgn="auto">
              <a:spcAft>
                <a:spcPts val="0"/>
              </a:spcAft>
              <a:buFont typeface="Arial" pitchFamily="34" charset="0"/>
              <a:buChar char="–"/>
              <a:defRPr/>
            </a:pPr>
            <a:r>
              <a:rPr lang="en-US" dirty="0"/>
              <a:t>Quick = Current assets – Inventories /  Current liabilities</a:t>
            </a:r>
          </a:p>
          <a:p>
            <a:pPr fontAlgn="auto">
              <a:spcAft>
                <a:spcPts val="0"/>
              </a:spcAft>
              <a:buFont typeface="Arial" pitchFamily="34" charset="0"/>
              <a:buChar char="•"/>
              <a:defRPr/>
            </a:pPr>
            <a:r>
              <a:rPr lang="en-US" dirty="0"/>
              <a:t>Asset management</a:t>
            </a:r>
          </a:p>
          <a:p>
            <a:pPr lvl="1" fontAlgn="auto">
              <a:spcAft>
                <a:spcPts val="0"/>
              </a:spcAft>
              <a:buFont typeface="Arial" pitchFamily="34" charset="0"/>
              <a:buChar char="–"/>
              <a:defRPr/>
            </a:pPr>
            <a:r>
              <a:rPr lang="en-US" dirty="0"/>
              <a:t>Inventory turnover = Sales / Inventories</a:t>
            </a:r>
          </a:p>
          <a:p>
            <a:pPr lvl="1" fontAlgn="auto">
              <a:spcAft>
                <a:spcPts val="0"/>
              </a:spcAft>
              <a:buFont typeface="Arial" pitchFamily="34" charset="0"/>
              <a:buChar char="–"/>
              <a:defRPr/>
            </a:pPr>
            <a:r>
              <a:rPr lang="en-US" dirty="0"/>
              <a:t>Days sales outstanding = Receivables/(Annual sales/365)</a:t>
            </a:r>
          </a:p>
          <a:p>
            <a:pPr lvl="1" fontAlgn="auto">
              <a:spcAft>
                <a:spcPts val="0"/>
              </a:spcAft>
              <a:buFont typeface="Arial" pitchFamily="34" charset="0"/>
              <a:buChar char="–"/>
              <a:defRPr/>
            </a:pPr>
            <a:r>
              <a:rPr lang="en-US" dirty="0"/>
              <a:t>Fixed assets turnover =  Sales Net / fixed assets</a:t>
            </a:r>
          </a:p>
          <a:p>
            <a:pPr lvl="1" fontAlgn="auto">
              <a:spcAft>
                <a:spcPts val="0"/>
              </a:spcAft>
              <a:buFont typeface="Arial" pitchFamily="34" charset="0"/>
              <a:buChar char="–"/>
              <a:defRPr/>
            </a:pPr>
            <a:r>
              <a:rPr lang="en-US" dirty="0"/>
              <a:t>Total assets turnover = Sales / Total Assets</a:t>
            </a:r>
          </a:p>
          <a:p>
            <a:pPr fontAlgn="auto">
              <a:spcAft>
                <a:spcPts val="0"/>
              </a:spcAft>
              <a:buFont typeface="Arial" pitchFamily="34" charset="0"/>
              <a:buChar char="•"/>
              <a:defRPr/>
            </a:pPr>
            <a:r>
              <a:rPr lang="en-US" dirty="0"/>
              <a:t>Debt Management</a:t>
            </a:r>
          </a:p>
          <a:p>
            <a:pPr lvl="1" fontAlgn="auto">
              <a:spcAft>
                <a:spcPts val="0"/>
              </a:spcAft>
              <a:buFont typeface="Arial" pitchFamily="34" charset="0"/>
              <a:buChar char="–"/>
              <a:defRPr/>
            </a:pPr>
            <a:r>
              <a:rPr lang="en-US" dirty="0"/>
              <a:t>Total debt to total assets = Total liabilities / Total Assets</a:t>
            </a:r>
          </a:p>
          <a:p>
            <a:pPr lvl="1" fontAlgn="auto">
              <a:spcAft>
                <a:spcPts val="0"/>
              </a:spcAft>
              <a:buFont typeface="Arial" pitchFamily="34" charset="0"/>
              <a:buChar char="–"/>
              <a:defRPr/>
            </a:pPr>
            <a:r>
              <a:rPr lang="en-US" dirty="0"/>
              <a:t>Times-interest-earned (TIE) = Earnings before interest and taxes (EBIT) / Interest charges</a:t>
            </a:r>
          </a:p>
          <a:p>
            <a:pPr lvl="1" fontAlgn="auto">
              <a:spcAft>
                <a:spcPts val="0"/>
              </a:spcAft>
              <a:buFont typeface="Arial" pitchFamily="34" charset="0"/>
              <a:buChar char="–"/>
              <a:defRPr/>
            </a:pPr>
            <a:r>
              <a:rPr lang="en-US" dirty="0"/>
              <a:t>EBITDA coverage =( EBITDA + Lease payments Interest) / (Principal payments + Lease payments)</a:t>
            </a:r>
          </a:p>
          <a:p>
            <a:pPr fontAlgn="auto">
              <a:spcAft>
                <a:spcPts val="0"/>
              </a:spcAft>
              <a:buFont typeface="Arial" pitchFamily="34" charset="0"/>
              <a:buChar char="•"/>
              <a:defRPr/>
            </a:pPr>
            <a:r>
              <a:rPr lang="en-US" dirty="0"/>
              <a:t>Profitability</a:t>
            </a:r>
          </a:p>
          <a:p>
            <a:pPr lvl="1" fontAlgn="auto">
              <a:spcAft>
                <a:spcPts val="0"/>
              </a:spcAft>
              <a:buFont typeface="Arial" pitchFamily="34" charset="0"/>
              <a:buChar char="–"/>
              <a:defRPr/>
            </a:pPr>
            <a:r>
              <a:rPr lang="en-US" dirty="0"/>
              <a:t>Profit margin on sales = Net income available to common stockholders / Sales</a:t>
            </a:r>
          </a:p>
          <a:p>
            <a:pPr lvl="1" fontAlgn="auto">
              <a:spcAft>
                <a:spcPts val="0"/>
              </a:spcAft>
              <a:buFont typeface="Arial" pitchFamily="34" charset="0"/>
              <a:buChar char="–"/>
              <a:defRPr/>
            </a:pPr>
            <a:r>
              <a:rPr lang="en-US" dirty="0"/>
              <a:t>Basic earning power (BEP) =  Earnings before interest and taxes (EBIT) / Sales</a:t>
            </a:r>
          </a:p>
          <a:p>
            <a:pPr lvl="1" fontAlgn="auto">
              <a:spcAft>
                <a:spcPts val="0"/>
              </a:spcAft>
              <a:buFont typeface="Arial" pitchFamily="34" charset="0"/>
              <a:buChar char="–"/>
              <a:defRPr/>
            </a:pPr>
            <a:r>
              <a:rPr lang="en-US" dirty="0"/>
              <a:t>Return on total assets (ROA) = Net income available to common stockholders / Total assets</a:t>
            </a:r>
          </a:p>
          <a:p>
            <a:pPr lvl="1" fontAlgn="auto">
              <a:spcAft>
                <a:spcPts val="0"/>
              </a:spcAft>
              <a:buFont typeface="Arial" pitchFamily="34" charset="0"/>
              <a:buChar char="–"/>
              <a:defRPr/>
            </a:pPr>
            <a:r>
              <a:rPr lang="en-US" dirty="0"/>
              <a:t>Return on common equity (ROE) = Net income available to common stockholders / Common equity</a:t>
            </a:r>
          </a:p>
          <a:p>
            <a:pPr fontAlgn="auto">
              <a:spcAft>
                <a:spcPts val="0"/>
              </a:spcAft>
              <a:buFont typeface="Arial" pitchFamily="34" charset="0"/>
              <a:buChar char="•"/>
              <a:defRPr/>
            </a:pPr>
            <a:r>
              <a:rPr lang="en-US" dirty="0"/>
              <a:t>Market Value</a:t>
            </a:r>
          </a:p>
          <a:p>
            <a:pPr lvl="1" fontAlgn="auto">
              <a:spcAft>
                <a:spcPts val="0"/>
              </a:spcAft>
              <a:buFont typeface="Arial" pitchFamily="34" charset="0"/>
              <a:buChar char="–"/>
              <a:defRPr/>
            </a:pPr>
            <a:r>
              <a:rPr lang="en-US" dirty="0"/>
              <a:t>Price/earnings = Price per share / Earnings per share</a:t>
            </a:r>
          </a:p>
          <a:p>
            <a:pPr lvl="1" fontAlgn="auto">
              <a:spcAft>
                <a:spcPts val="0"/>
              </a:spcAft>
              <a:buFont typeface="Arial" pitchFamily="34" charset="0"/>
              <a:buChar char="–"/>
              <a:defRPr/>
            </a:pPr>
            <a:r>
              <a:rPr lang="en-US" dirty="0"/>
              <a:t>Price/cash flow = Price per share / Cash flow per share</a:t>
            </a:r>
          </a:p>
          <a:p>
            <a:pPr lvl="1" fontAlgn="auto">
              <a:spcAft>
                <a:spcPts val="0"/>
              </a:spcAft>
              <a:buFont typeface="Arial" pitchFamily="34" charset="0"/>
              <a:buChar char="–"/>
              <a:defRPr/>
            </a:pPr>
            <a:r>
              <a:rPr lang="en-US" dirty="0"/>
              <a:t>Market/book (M/B) = Market price per share  / Book value per share</a:t>
            </a:r>
            <a:endParaRPr lang="el-GR" dirty="0"/>
          </a:p>
          <a:p>
            <a:pPr fontAlgn="auto">
              <a:spcAft>
                <a:spcPts val="0"/>
              </a:spcAft>
              <a:buFont typeface="Arial" pitchFamily="34" charset="0"/>
              <a:buNone/>
              <a:defRPr/>
            </a:pPr>
            <a:r>
              <a:rPr lang="el-GR" b="1" dirty="0">
                <a:solidFill>
                  <a:srgbClr val="FF0000"/>
                </a:solidFill>
              </a:rPr>
              <a:t>ΑΣΚΗΣΕΙΣ ΑΝΑΛΥΣΗΣ ΑΡΙΘΜΟΔΕΙΚΤΩΝ</a:t>
            </a:r>
          </a:p>
          <a:p>
            <a:pPr lvl="1" fontAlgn="auto">
              <a:spcAft>
                <a:spcPts val="0"/>
              </a:spcAft>
              <a:buFont typeface="Arial" pitchFamily="34" charset="0"/>
              <a:buChar char="–"/>
              <a:defRPr/>
            </a:pPr>
            <a:endParaRPr lang="el-GR"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274638"/>
            <a:ext cx="8229600" cy="778098"/>
          </a:xfrm>
        </p:spPr>
        <p:style>
          <a:lnRef idx="2">
            <a:schemeClr val="accent1">
              <a:shade val="50000"/>
            </a:schemeClr>
          </a:lnRef>
          <a:fillRef idx="1">
            <a:schemeClr val="accent1"/>
          </a:fillRef>
          <a:effectRef idx="0">
            <a:schemeClr val="accent1"/>
          </a:effectRef>
          <a:fontRef idx="minor">
            <a:schemeClr val="lt1"/>
          </a:fontRef>
        </p:style>
        <p:txBody>
          <a:bodyPr/>
          <a:lstStyle/>
          <a:p>
            <a:r>
              <a:rPr lang="el-GR" dirty="0"/>
              <a:t>ΟΜΟΛΟΓΑ</a:t>
            </a:r>
          </a:p>
        </p:txBody>
      </p:sp>
      <p:sp>
        <p:nvSpPr>
          <p:cNvPr id="3" name="Content Placeholder 2"/>
          <p:cNvSpPr>
            <a:spLocks noGrp="1"/>
          </p:cNvSpPr>
          <p:nvPr>
            <p:ph idx="1"/>
          </p:nvPr>
        </p:nvSpPr>
        <p:spPr>
          <a:xfrm>
            <a:off x="0" y="1268413"/>
            <a:ext cx="9144000" cy="5400675"/>
          </a:xfrm>
        </p:spPr>
        <p:txBody>
          <a:bodyPr rtlCol="0">
            <a:normAutofit fontScale="92500" lnSpcReduction="10000"/>
          </a:bodyPr>
          <a:lstStyle/>
          <a:p>
            <a:pPr fontAlgn="auto">
              <a:spcAft>
                <a:spcPts val="0"/>
              </a:spcAft>
              <a:buFont typeface="Arial" pitchFamily="34" charset="0"/>
              <a:buChar char="•"/>
              <a:defRPr/>
            </a:pPr>
            <a:r>
              <a:rPr lang="en-US" dirty="0"/>
              <a:t>A </a:t>
            </a:r>
            <a:r>
              <a:rPr lang="en-US" b="1" dirty="0"/>
              <a:t>bond </a:t>
            </a:r>
            <a:r>
              <a:rPr lang="en-US" dirty="0"/>
              <a:t>is a long-term promissory note issued by a business or governmental unit. The issuer receives money in exchange for promising to make interest payments and to repay the principal on a specified future date.</a:t>
            </a:r>
            <a:endParaRPr lang="el-GR" dirty="0"/>
          </a:p>
          <a:p>
            <a:pPr fontAlgn="auto">
              <a:spcAft>
                <a:spcPts val="0"/>
              </a:spcAft>
              <a:buFont typeface="Arial" pitchFamily="34" charset="0"/>
              <a:buChar char="•"/>
              <a:defRPr/>
            </a:pPr>
            <a:r>
              <a:rPr lang="en-US" dirty="0"/>
              <a:t>Some recent innovations in long-term financing include </a:t>
            </a:r>
            <a:r>
              <a:rPr lang="en-US" b="1" dirty="0"/>
              <a:t>zero coupon bonds</a:t>
            </a:r>
            <a:r>
              <a:rPr lang="en-US" dirty="0"/>
              <a:t>, which pay no annual interest, but are issued at a discount; </a:t>
            </a:r>
            <a:r>
              <a:rPr lang="en-US" b="1" dirty="0"/>
              <a:t>floating-rate debt</a:t>
            </a:r>
            <a:r>
              <a:rPr lang="en-US" dirty="0"/>
              <a:t>, whose interest payments fluctuate with changes in the general level of interest rates; and </a:t>
            </a:r>
            <a:r>
              <a:rPr lang="en-US" b="1" dirty="0"/>
              <a:t>junk bonds</a:t>
            </a:r>
            <a:r>
              <a:rPr lang="en-US" dirty="0"/>
              <a:t>, which are high-risk, high-yield instruments issued by firms that use a great deal of financial leverage.</a:t>
            </a:r>
            <a:endParaRPr lang="el-GR" dirty="0"/>
          </a:p>
          <a:p>
            <a:pPr fontAlgn="auto">
              <a:spcAft>
                <a:spcPts val="0"/>
              </a:spcAft>
              <a:buFont typeface="Arial" pitchFamily="34" charset="0"/>
              <a:buChar char="•"/>
              <a:defRPr/>
            </a:pPr>
            <a:endParaRPr lang="el-GR"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457200" y="274638"/>
            <a:ext cx="8229600" cy="778098"/>
          </a:xfrm>
        </p:spPr>
        <p:style>
          <a:lnRef idx="2">
            <a:schemeClr val="accent1">
              <a:shade val="50000"/>
            </a:schemeClr>
          </a:lnRef>
          <a:fillRef idx="1">
            <a:schemeClr val="accent1"/>
          </a:fillRef>
          <a:effectRef idx="0">
            <a:schemeClr val="accent1"/>
          </a:effectRef>
          <a:fontRef idx="minor">
            <a:schemeClr val="lt1"/>
          </a:fontRef>
        </p:style>
        <p:txBody>
          <a:bodyPr/>
          <a:lstStyle/>
          <a:p>
            <a:r>
              <a:rPr lang="el-GR" dirty="0"/>
              <a:t>ΟΜΟΛΟΓΑ</a:t>
            </a:r>
          </a:p>
        </p:txBody>
      </p:sp>
      <p:sp>
        <p:nvSpPr>
          <p:cNvPr id="3" name="Content Placeholder 2"/>
          <p:cNvSpPr>
            <a:spLocks noGrp="1"/>
          </p:cNvSpPr>
          <p:nvPr>
            <p:ph idx="1"/>
          </p:nvPr>
        </p:nvSpPr>
        <p:spPr>
          <a:xfrm>
            <a:off x="0" y="1268413"/>
            <a:ext cx="9144000" cy="5589587"/>
          </a:xfrm>
        </p:spPr>
        <p:txBody>
          <a:bodyPr rtlCol="0">
            <a:normAutofit fontScale="85000" lnSpcReduction="10000"/>
          </a:bodyPr>
          <a:lstStyle/>
          <a:p>
            <a:pPr fontAlgn="auto">
              <a:spcAft>
                <a:spcPts val="0"/>
              </a:spcAft>
              <a:buFont typeface="Arial" pitchFamily="34" charset="0"/>
              <a:buChar char="•"/>
              <a:defRPr/>
            </a:pPr>
            <a:r>
              <a:rPr lang="en-US" dirty="0"/>
              <a:t>A </a:t>
            </a:r>
            <a:r>
              <a:rPr lang="en-US" b="1" dirty="0"/>
              <a:t>call provision </a:t>
            </a:r>
            <a:r>
              <a:rPr lang="en-US" dirty="0"/>
              <a:t>gives the issuing corporation the right to redeem the bonds prior to maturity under specified terms, usually at a price greater than the maturity value (the difference is a </a:t>
            </a:r>
            <a:r>
              <a:rPr lang="en-US" b="1" dirty="0"/>
              <a:t>call premium</a:t>
            </a:r>
            <a:r>
              <a:rPr lang="en-US" dirty="0"/>
              <a:t>). A firm will typically call a bond if interest rates fall substantially below the coupon rate.</a:t>
            </a:r>
            <a:endParaRPr lang="el-GR" dirty="0"/>
          </a:p>
          <a:p>
            <a:pPr fontAlgn="auto">
              <a:spcAft>
                <a:spcPts val="0"/>
              </a:spcAft>
              <a:buFont typeface="Arial" pitchFamily="34" charset="0"/>
              <a:buChar char="•"/>
              <a:defRPr/>
            </a:pPr>
            <a:r>
              <a:rPr lang="en-US" dirty="0"/>
              <a:t>A </a:t>
            </a:r>
            <a:r>
              <a:rPr lang="en-US" b="1" dirty="0"/>
              <a:t>redeemable bond </a:t>
            </a:r>
            <a:r>
              <a:rPr lang="en-US" dirty="0"/>
              <a:t>gives the investor the right to sell the bond back to the issuing company at a previously specified price. This is a useful feature (for investors) if interest rates rise or if the company engages in unanticipated risky activities.</a:t>
            </a:r>
            <a:endParaRPr lang="el-GR" dirty="0"/>
          </a:p>
          <a:p>
            <a:pPr fontAlgn="auto">
              <a:spcAft>
                <a:spcPts val="0"/>
              </a:spcAft>
              <a:buFont typeface="Arial" pitchFamily="34" charset="0"/>
              <a:buChar char="•"/>
              <a:defRPr/>
            </a:pPr>
            <a:r>
              <a:rPr lang="en-US" dirty="0"/>
              <a:t>A </a:t>
            </a:r>
            <a:r>
              <a:rPr lang="en-US" b="1" dirty="0"/>
              <a:t>sinking fund </a:t>
            </a:r>
            <a:r>
              <a:rPr lang="en-US" dirty="0"/>
              <a:t>is a provision that requires the corporation to retire a portion of the bond issue each year. The purpose of the sinking fund is to provide for the orderly retirement of the issue. A sinking fund typically requires no call premium</a:t>
            </a:r>
            <a:endParaRPr lang="el-GR"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457200" y="274638"/>
            <a:ext cx="8229600" cy="634082"/>
          </a:xfrm>
        </p:spPr>
        <p:style>
          <a:lnRef idx="2">
            <a:schemeClr val="accent1">
              <a:shade val="50000"/>
            </a:schemeClr>
          </a:lnRef>
          <a:fillRef idx="1">
            <a:schemeClr val="accent1"/>
          </a:fillRef>
          <a:effectRef idx="0">
            <a:schemeClr val="accent1"/>
          </a:effectRef>
          <a:fontRef idx="minor">
            <a:schemeClr val="lt1"/>
          </a:fontRef>
        </p:style>
        <p:txBody>
          <a:bodyPr/>
          <a:lstStyle/>
          <a:p>
            <a:r>
              <a:rPr lang="el-GR" dirty="0"/>
              <a:t>ΟΜΟΛΟΓΑ</a:t>
            </a:r>
          </a:p>
        </p:txBody>
      </p:sp>
      <p:sp>
        <p:nvSpPr>
          <p:cNvPr id="3" name="Content Placeholder 2"/>
          <p:cNvSpPr>
            <a:spLocks noGrp="1"/>
          </p:cNvSpPr>
          <p:nvPr>
            <p:ph idx="1"/>
          </p:nvPr>
        </p:nvSpPr>
        <p:spPr>
          <a:xfrm>
            <a:off x="0" y="1125538"/>
            <a:ext cx="9144000" cy="5732462"/>
          </a:xfrm>
        </p:spPr>
        <p:txBody>
          <a:bodyPr rtlCol="0">
            <a:normAutofit fontScale="92500" lnSpcReduction="20000"/>
          </a:bodyPr>
          <a:lstStyle/>
          <a:p>
            <a:pPr fontAlgn="auto">
              <a:spcAft>
                <a:spcPts val="0"/>
              </a:spcAft>
              <a:buFont typeface="Arial" pitchFamily="34" charset="0"/>
              <a:buChar char="•"/>
              <a:defRPr/>
            </a:pPr>
            <a:r>
              <a:rPr lang="en-US" dirty="0"/>
              <a:t>There are many different types of bonds with different sets of features. These include</a:t>
            </a:r>
            <a:endParaRPr lang="el-GR" dirty="0"/>
          </a:p>
          <a:p>
            <a:pPr lvl="1" fontAlgn="auto">
              <a:spcAft>
                <a:spcPts val="0"/>
              </a:spcAft>
              <a:buFont typeface="Arial" pitchFamily="34" charset="0"/>
              <a:buChar char="–"/>
              <a:defRPr/>
            </a:pPr>
            <a:r>
              <a:rPr lang="en-US" b="1" dirty="0"/>
              <a:t>convertible bonds, </a:t>
            </a:r>
            <a:endParaRPr lang="el-GR" b="1" dirty="0"/>
          </a:p>
          <a:p>
            <a:pPr lvl="1" fontAlgn="auto">
              <a:spcAft>
                <a:spcPts val="0"/>
              </a:spcAft>
              <a:buFont typeface="Arial" pitchFamily="34" charset="0"/>
              <a:buChar char="–"/>
              <a:defRPr/>
            </a:pPr>
            <a:r>
              <a:rPr lang="en-US" b="1" dirty="0"/>
              <a:t>bonds with warrants, </a:t>
            </a:r>
            <a:endParaRPr lang="el-GR" b="1" dirty="0"/>
          </a:p>
          <a:p>
            <a:pPr lvl="1" fontAlgn="auto">
              <a:spcAft>
                <a:spcPts val="0"/>
              </a:spcAft>
              <a:buFont typeface="Arial" pitchFamily="34" charset="0"/>
              <a:buChar char="–"/>
              <a:defRPr/>
            </a:pPr>
            <a:r>
              <a:rPr lang="en-US" b="1" dirty="0"/>
              <a:t>income bonds, </a:t>
            </a:r>
            <a:endParaRPr lang="el-GR" b="1" dirty="0"/>
          </a:p>
          <a:p>
            <a:pPr lvl="1" fontAlgn="auto">
              <a:spcAft>
                <a:spcPts val="0"/>
              </a:spcAft>
              <a:buFont typeface="Arial" pitchFamily="34" charset="0"/>
              <a:buChar char="–"/>
              <a:defRPr/>
            </a:pPr>
            <a:r>
              <a:rPr lang="en-US" b="1" dirty="0"/>
              <a:t>purchasing power (indexed) bonds, </a:t>
            </a:r>
            <a:endParaRPr lang="el-GR" b="1" dirty="0"/>
          </a:p>
          <a:p>
            <a:pPr lvl="1" fontAlgn="auto">
              <a:spcAft>
                <a:spcPts val="0"/>
              </a:spcAft>
              <a:buFont typeface="Arial" pitchFamily="34" charset="0"/>
              <a:buChar char="–"/>
              <a:defRPr/>
            </a:pPr>
            <a:r>
              <a:rPr lang="en-US" b="1" dirty="0"/>
              <a:t>mortgage bonds, </a:t>
            </a:r>
            <a:endParaRPr lang="el-GR" b="1" dirty="0"/>
          </a:p>
          <a:p>
            <a:pPr lvl="1" fontAlgn="auto">
              <a:spcAft>
                <a:spcPts val="0"/>
              </a:spcAft>
              <a:buFont typeface="Arial" pitchFamily="34" charset="0"/>
              <a:buChar char="–"/>
              <a:defRPr/>
            </a:pPr>
            <a:r>
              <a:rPr lang="en-US" b="1" dirty="0"/>
              <a:t>debentures, </a:t>
            </a:r>
            <a:endParaRPr lang="el-GR" b="1" dirty="0"/>
          </a:p>
          <a:p>
            <a:pPr lvl="1" fontAlgn="auto">
              <a:spcAft>
                <a:spcPts val="0"/>
              </a:spcAft>
              <a:buFont typeface="Arial" pitchFamily="34" charset="0"/>
              <a:buChar char="–"/>
              <a:defRPr/>
            </a:pPr>
            <a:r>
              <a:rPr lang="en-US" b="1" dirty="0"/>
              <a:t>subordinated debentures, </a:t>
            </a:r>
            <a:endParaRPr lang="el-GR" b="1" dirty="0"/>
          </a:p>
          <a:p>
            <a:pPr lvl="1" fontAlgn="auto">
              <a:spcAft>
                <a:spcPts val="0"/>
              </a:spcAft>
              <a:buFont typeface="Arial" pitchFamily="34" charset="0"/>
              <a:buChar char="–"/>
              <a:defRPr/>
            </a:pPr>
            <a:r>
              <a:rPr lang="en-US" b="1" dirty="0"/>
              <a:t>junk bonds, </a:t>
            </a:r>
            <a:endParaRPr lang="el-GR" b="1" dirty="0"/>
          </a:p>
          <a:p>
            <a:pPr lvl="1" fontAlgn="auto">
              <a:spcAft>
                <a:spcPts val="0"/>
              </a:spcAft>
              <a:buFont typeface="Arial" pitchFamily="34" charset="0"/>
              <a:buChar char="–"/>
              <a:defRPr/>
            </a:pPr>
            <a:r>
              <a:rPr lang="en-US" b="1" dirty="0"/>
              <a:t>development bonds, </a:t>
            </a:r>
            <a:r>
              <a:rPr lang="en-US" dirty="0"/>
              <a:t>and </a:t>
            </a:r>
            <a:endParaRPr lang="el-GR" dirty="0"/>
          </a:p>
          <a:p>
            <a:pPr lvl="1" fontAlgn="auto">
              <a:spcAft>
                <a:spcPts val="0"/>
              </a:spcAft>
              <a:buFont typeface="Arial" pitchFamily="34" charset="0"/>
              <a:buChar char="–"/>
              <a:defRPr/>
            </a:pPr>
            <a:r>
              <a:rPr lang="en-US" b="1" dirty="0"/>
              <a:t>insured municipal bonds</a:t>
            </a:r>
            <a:r>
              <a:rPr lang="en-US" dirty="0"/>
              <a:t>. </a:t>
            </a:r>
            <a:endParaRPr lang="el-GR" dirty="0"/>
          </a:p>
          <a:p>
            <a:pPr fontAlgn="auto">
              <a:spcAft>
                <a:spcPts val="0"/>
              </a:spcAft>
              <a:buFont typeface="Arial" pitchFamily="34" charset="0"/>
              <a:buNone/>
              <a:defRPr/>
            </a:pPr>
            <a:r>
              <a:rPr lang="en-US" dirty="0">
                <a:solidFill>
                  <a:srgbClr val="FF0000"/>
                </a:solidFill>
              </a:rPr>
              <a:t>The return required on each type of bond is determined by the bond’s riskiness.</a:t>
            </a:r>
            <a:endParaRPr lang="el-GR" dirty="0">
              <a:solidFill>
                <a:srgbClr val="FF0000"/>
              </a:solidFill>
            </a:endParaRPr>
          </a:p>
          <a:p>
            <a:pPr fontAlgn="auto">
              <a:spcAft>
                <a:spcPts val="0"/>
              </a:spcAft>
              <a:buFont typeface="Arial" pitchFamily="34" charset="0"/>
              <a:buChar char="•"/>
              <a:defRPr/>
            </a:pPr>
            <a:endParaRPr lang="el-GR"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457200" y="274638"/>
            <a:ext cx="8229600" cy="778098"/>
          </a:xfrm>
        </p:spPr>
        <p:style>
          <a:lnRef idx="2">
            <a:schemeClr val="accent1">
              <a:shade val="50000"/>
            </a:schemeClr>
          </a:lnRef>
          <a:fillRef idx="1">
            <a:schemeClr val="accent1"/>
          </a:fillRef>
          <a:effectRef idx="0">
            <a:schemeClr val="accent1"/>
          </a:effectRef>
          <a:fontRef idx="minor">
            <a:schemeClr val="lt1"/>
          </a:fontRef>
        </p:style>
        <p:txBody>
          <a:bodyPr/>
          <a:lstStyle/>
          <a:p>
            <a:r>
              <a:rPr lang="el-GR" dirty="0"/>
              <a:t>ΟΜΟΛΟΓΑ</a:t>
            </a:r>
          </a:p>
        </p:txBody>
      </p:sp>
      <p:sp>
        <p:nvSpPr>
          <p:cNvPr id="3" name="Content Placeholder 2"/>
          <p:cNvSpPr>
            <a:spLocks noGrp="1"/>
          </p:cNvSpPr>
          <p:nvPr>
            <p:ph idx="1"/>
          </p:nvPr>
        </p:nvSpPr>
        <p:spPr/>
        <p:txBody>
          <a:bodyPr rtlCol="0">
            <a:normAutofit fontScale="85000" lnSpcReduction="20000"/>
          </a:bodyPr>
          <a:lstStyle/>
          <a:p>
            <a:pPr fontAlgn="auto">
              <a:spcAft>
                <a:spcPts val="0"/>
              </a:spcAft>
              <a:buFont typeface="Arial" pitchFamily="34" charset="0"/>
              <a:buChar char="•"/>
              <a:defRPr/>
            </a:pPr>
            <a:r>
              <a:rPr lang="en-US" dirty="0"/>
              <a:t>The </a:t>
            </a:r>
            <a:r>
              <a:rPr lang="en-US" b="1" dirty="0"/>
              <a:t>value of a bond </a:t>
            </a:r>
            <a:r>
              <a:rPr lang="en-US" dirty="0"/>
              <a:t>is found as the present value of an </a:t>
            </a:r>
            <a:r>
              <a:rPr lang="en-US" b="1" dirty="0"/>
              <a:t>annuity </a:t>
            </a:r>
            <a:r>
              <a:rPr lang="en-US" dirty="0"/>
              <a:t>(the interest payments) plus the present value of a lump sum (the </a:t>
            </a:r>
            <a:r>
              <a:rPr lang="en-US" b="1" dirty="0"/>
              <a:t>principal</a:t>
            </a:r>
            <a:r>
              <a:rPr lang="en-US" dirty="0"/>
              <a:t>). The bond is evaluated at the appropriate periodic interest rate over the number of periods for which interest payments are made.</a:t>
            </a:r>
            <a:endParaRPr lang="el-GR" dirty="0"/>
          </a:p>
          <a:p>
            <a:pPr fontAlgn="auto">
              <a:spcAft>
                <a:spcPts val="0"/>
              </a:spcAft>
              <a:buFont typeface="Arial" pitchFamily="34" charset="0"/>
              <a:buChar char="•"/>
              <a:defRPr/>
            </a:pPr>
            <a:r>
              <a:rPr lang="en-US" dirty="0"/>
              <a:t>• The equation used to find the value of an annual </a:t>
            </a:r>
            <a:r>
              <a:rPr lang="en-US" dirty="0">
                <a:solidFill>
                  <a:srgbClr val="FF0000"/>
                </a:solidFill>
              </a:rPr>
              <a:t>coupon bond is</a:t>
            </a:r>
          </a:p>
          <a:p>
            <a:pPr fontAlgn="auto">
              <a:spcAft>
                <a:spcPts val="0"/>
              </a:spcAft>
              <a:buFont typeface="Arial" pitchFamily="34" charset="0"/>
              <a:buChar char="•"/>
              <a:defRPr/>
            </a:pPr>
            <a:endParaRPr lang="en-US" dirty="0">
              <a:solidFill>
                <a:srgbClr val="FF0000"/>
              </a:solidFill>
            </a:endParaRPr>
          </a:p>
          <a:p>
            <a:pPr fontAlgn="auto">
              <a:spcAft>
                <a:spcPts val="0"/>
              </a:spcAft>
              <a:buFont typeface="Arial" pitchFamily="34" charset="0"/>
              <a:buChar char="•"/>
              <a:defRPr/>
            </a:pPr>
            <a:endParaRPr lang="el-GR" dirty="0">
              <a:solidFill>
                <a:srgbClr val="FF0000"/>
              </a:solidFill>
            </a:endParaRPr>
          </a:p>
          <a:p>
            <a:pPr fontAlgn="auto">
              <a:spcAft>
                <a:spcPts val="0"/>
              </a:spcAft>
              <a:buFont typeface="Arial" pitchFamily="34" charset="0"/>
              <a:buChar char="•"/>
              <a:defRPr/>
            </a:pPr>
            <a:r>
              <a:rPr lang="en-US" dirty="0"/>
              <a:t>• An adjustment to the formula must be made if the bond pays interest </a:t>
            </a:r>
            <a:r>
              <a:rPr lang="en-US" b="1" dirty="0"/>
              <a:t>semiannually:</a:t>
            </a:r>
            <a:r>
              <a:rPr lang="el-GR" b="1" dirty="0"/>
              <a:t> </a:t>
            </a:r>
            <a:r>
              <a:rPr lang="en-US" dirty="0">
                <a:solidFill>
                  <a:srgbClr val="FF0000"/>
                </a:solidFill>
              </a:rPr>
              <a:t>divide INT and rd by 2, and multiply N by 2</a:t>
            </a:r>
            <a:r>
              <a:rPr lang="en-US" dirty="0"/>
              <a:t>.</a:t>
            </a:r>
            <a:endParaRPr lang="el-GR" dirty="0"/>
          </a:p>
          <a:p>
            <a:pPr fontAlgn="auto">
              <a:spcAft>
                <a:spcPts val="0"/>
              </a:spcAft>
              <a:buFont typeface="Arial" pitchFamily="34" charset="0"/>
              <a:buChar char="•"/>
              <a:defRPr/>
            </a:pPr>
            <a:endParaRPr lang="el-GR" dirty="0"/>
          </a:p>
        </p:txBody>
      </p:sp>
      <p:sp>
        <p:nvSpPr>
          <p:cNvPr id="27653"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pic>
        <p:nvPicPr>
          <p:cNvPr id="27652" name="Picture 4"/>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547664" y="4077072"/>
            <a:ext cx="4791075" cy="676275"/>
          </a:xfrm>
          <a:prstGeom prst="rect">
            <a:avLst/>
          </a:prstGeom>
          <a:noFill/>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457200" y="274638"/>
            <a:ext cx="8229600" cy="418058"/>
          </a:xfrm>
        </p:spPr>
        <p:style>
          <a:lnRef idx="2">
            <a:schemeClr val="accent1">
              <a:shade val="50000"/>
            </a:schemeClr>
          </a:lnRef>
          <a:fillRef idx="1">
            <a:schemeClr val="accent1"/>
          </a:fillRef>
          <a:effectRef idx="0">
            <a:schemeClr val="accent1"/>
          </a:effectRef>
          <a:fontRef idx="minor">
            <a:schemeClr val="lt1"/>
          </a:fontRef>
        </p:style>
        <p:txBody>
          <a:bodyPr/>
          <a:lstStyle/>
          <a:p>
            <a:r>
              <a:rPr lang="el-GR" dirty="0"/>
              <a:t>ΟΜΟΛΟΓΑ</a:t>
            </a:r>
          </a:p>
        </p:txBody>
      </p:sp>
      <p:sp>
        <p:nvSpPr>
          <p:cNvPr id="3" name="Content Placeholder 2"/>
          <p:cNvSpPr>
            <a:spLocks noGrp="1"/>
          </p:cNvSpPr>
          <p:nvPr>
            <p:ph idx="1"/>
          </p:nvPr>
        </p:nvSpPr>
        <p:spPr>
          <a:xfrm>
            <a:off x="457200" y="836712"/>
            <a:ext cx="8229600" cy="5760640"/>
          </a:xfrm>
        </p:spPr>
        <p:txBody>
          <a:bodyPr rtlCol="0">
            <a:normAutofit fontScale="92500" lnSpcReduction="20000"/>
          </a:bodyPr>
          <a:lstStyle/>
          <a:p>
            <a:pPr fontAlgn="auto">
              <a:spcAft>
                <a:spcPts val="0"/>
              </a:spcAft>
              <a:buFont typeface="Arial" pitchFamily="34" charset="0"/>
              <a:buChar char="•"/>
              <a:defRPr/>
            </a:pPr>
            <a:r>
              <a:rPr lang="en-US" dirty="0"/>
              <a:t>The return earned on a bond held to maturity is defined as the bond’s </a:t>
            </a:r>
            <a:r>
              <a:rPr lang="en-US" b="1" dirty="0"/>
              <a:t>yield to maturity (YTM)</a:t>
            </a:r>
            <a:r>
              <a:rPr lang="en-US" dirty="0"/>
              <a:t>. If the bond can be redeemed before maturity, it is </a:t>
            </a:r>
            <a:r>
              <a:rPr lang="en-US" b="1" dirty="0"/>
              <a:t>callable</a:t>
            </a:r>
            <a:r>
              <a:rPr lang="en-US" dirty="0"/>
              <a:t>, and the return investors receive if it is called is defined as the </a:t>
            </a:r>
            <a:r>
              <a:rPr lang="en-US" b="1" dirty="0"/>
              <a:t>yield to call (YTC)</a:t>
            </a:r>
            <a:r>
              <a:rPr lang="en-US" dirty="0"/>
              <a:t>. The YTC is found as the present value of the interest payments received while the bond is outstanding plus the present value of the call price (the par value plus a call premium).</a:t>
            </a:r>
            <a:endParaRPr lang="el-GR" dirty="0"/>
          </a:p>
          <a:p>
            <a:pPr fontAlgn="auto">
              <a:spcAft>
                <a:spcPts val="0"/>
              </a:spcAft>
              <a:buFont typeface="Arial" pitchFamily="34" charset="0"/>
              <a:buChar char="•"/>
              <a:defRPr/>
            </a:pPr>
            <a:r>
              <a:rPr lang="en-US" dirty="0"/>
              <a:t>• The </a:t>
            </a:r>
            <a:r>
              <a:rPr lang="en-US" b="1" dirty="0"/>
              <a:t>nominal </a:t>
            </a:r>
            <a:r>
              <a:rPr lang="en-US" dirty="0"/>
              <a:t>(or </a:t>
            </a:r>
            <a:r>
              <a:rPr lang="en-US" b="1" dirty="0"/>
              <a:t>quoted</a:t>
            </a:r>
            <a:r>
              <a:rPr lang="en-US" dirty="0"/>
              <a:t>) </a:t>
            </a:r>
            <a:r>
              <a:rPr lang="en-US" b="1" dirty="0"/>
              <a:t>interest rate </a:t>
            </a:r>
            <a:r>
              <a:rPr lang="en-US" dirty="0"/>
              <a:t>on a debt security, </a:t>
            </a:r>
            <a:r>
              <a:rPr lang="en-US" b="1" dirty="0"/>
              <a:t>rd</a:t>
            </a:r>
            <a:r>
              <a:rPr lang="en-US" dirty="0"/>
              <a:t>, is composed of the real risk-free rate, r*, plus premiums that reflect inflation (IP), default risk (DRP), liquidity (LP), and maturity risk (MRP):</a:t>
            </a:r>
          </a:p>
        </p:txBody>
      </p:sp>
      <p:sp>
        <p:nvSpPr>
          <p:cNvPr id="28677"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pic>
        <p:nvPicPr>
          <p:cNvPr id="28676" name="Picture 4"/>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771800" y="5733256"/>
            <a:ext cx="3960440" cy="478242"/>
          </a:xfrm>
          <a:prstGeom prst="rect">
            <a:avLst/>
          </a:prstGeom>
          <a:noFill/>
        </p:spPr>
      </p:pic>
      <p:sp>
        <p:nvSpPr>
          <p:cNvPr id="28679"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pic>
        <p:nvPicPr>
          <p:cNvPr id="28678" name="Picture 6"/>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347864" y="6237312"/>
            <a:ext cx="1296144" cy="432048"/>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vert="horz" lIns="91426" tIns="45713" rIns="91426" bIns="45713" rtlCol="0" anchor="t">
            <a:normAutofit fontScale="90000"/>
          </a:bodyPr>
          <a:lstStyle/>
          <a:p>
            <a:r>
              <a:rPr lang="el-GR" sz="4000" dirty="0">
                <a:solidFill>
                  <a:schemeClr val="lt1"/>
                </a:solidFill>
                <a:latin typeface="Times New Roman" pitchFamily="18" charset="0"/>
                <a:ea typeface="+mn-ea"/>
                <a:cs typeface="Times New Roman" pitchFamily="18" charset="0"/>
              </a:rPr>
              <a:t>Οι στόχοι της Χρηματοδοτικής διοίκησης είναι:</a:t>
            </a:r>
            <a:endParaRPr lang="en-US" sz="4000" dirty="0">
              <a:solidFill>
                <a:schemeClr val="lt1"/>
              </a:solidFill>
              <a:latin typeface="Times New Roman" pitchFamily="18" charset="0"/>
              <a:ea typeface="+mn-ea"/>
              <a:cs typeface="Times New Roman" pitchFamily="18" charset="0"/>
            </a:endParaRPr>
          </a:p>
        </p:txBody>
      </p:sp>
      <p:sp>
        <p:nvSpPr>
          <p:cNvPr id="35843" name="Rectangle 3"/>
          <p:cNvSpPr>
            <a:spLocks noGrp="1" noChangeArrowheads="1"/>
          </p:cNvSpPr>
          <p:nvPr>
            <p:ph idx="1"/>
          </p:nvPr>
        </p:nvSpPr>
        <p:spPr>
          <a:xfrm>
            <a:off x="685800" y="1828800"/>
            <a:ext cx="8458200" cy="3635375"/>
          </a:xfrm>
        </p:spPr>
        <p:txBody>
          <a:bodyPr lIns="91426" tIns="45713" rIns="91426" bIns="45713">
            <a:normAutofit fontScale="92500" lnSpcReduction="10000"/>
          </a:bodyPr>
          <a:lstStyle/>
          <a:p>
            <a:pPr marL="640080" lvl="1" indent="-246888" eaLnBrk="1" fontAlgn="auto" hangingPunct="1">
              <a:spcBef>
                <a:spcPts val="370"/>
              </a:spcBef>
              <a:spcAft>
                <a:spcPts val="0"/>
              </a:spcAft>
              <a:buFont typeface="Wingdings 2"/>
              <a:buChar char=""/>
              <a:defRPr/>
            </a:pPr>
            <a:r>
              <a:rPr lang="el-GR" dirty="0"/>
              <a:t>Μεγιστοποίηση Κερδών(</a:t>
            </a:r>
            <a:r>
              <a:rPr lang="en-US" dirty="0"/>
              <a:t>Maximize profit</a:t>
            </a:r>
            <a:r>
              <a:rPr lang="el-GR" dirty="0"/>
              <a:t>)</a:t>
            </a:r>
            <a:endParaRPr lang="en-US" dirty="0"/>
          </a:p>
          <a:p>
            <a:pPr marL="640080" lvl="1" indent="-246888" eaLnBrk="1" fontAlgn="auto" hangingPunct="1">
              <a:spcBef>
                <a:spcPts val="370"/>
              </a:spcBef>
              <a:spcAft>
                <a:spcPts val="0"/>
              </a:spcAft>
              <a:buFont typeface="Wingdings 2"/>
              <a:buChar char=""/>
              <a:defRPr/>
            </a:pPr>
            <a:r>
              <a:rPr lang="el-GR" dirty="0"/>
              <a:t>Ελαχιστοποίηση Κόστους(</a:t>
            </a:r>
            <a:r>
              <a:rPr lang="en-US" dirty="0"/>
              <a:t>Minimize costs</a:t>
            </a:r>
            <a:r>
              <a:rPr lang="el-GR" dirty="0"/>
              <a:t>)</a:t>
            </a:r>
            <a:endParaRPr lang="en-US" dirty="0"/>
          </a:p>
          <a:p>
            <a:pPr marL="640080" lvl="1" indent="-246888" eaLnBrk="1" fontAlgn="auto" hangingPunct="1">
              <a:spcBef>
                <a:spcPts val="370"/>
              </a:spcBef>
              <a:spcAft>
                <a:spcPts val="0"/>
              </a:spcAft>
              <a:buFont typeface="Wingdings 2"/>
              <a:buChar char=""/>
              <a:defRPr/>
            </a:pPr>
            <a:r>
              <a:rPr lang="el-GR" dirty="0"/>
              <a:t>Μεγιστοποίηση του μεριδίου αγοράς(</a:t>
            </a:r>
            <a:r>
              <a:rPr lang="en-US" dirty="0"/>
              <a:t>Maximize market share</a:t>
            </a:r>
            <a:r>
              <a:rPr lang="el-GR" dirty="0"/>
              <a:t>)</a:t>
            </a:r>
            <a:endParaRPr lang="en-US" dirty="0"/>
          </a:p>
          <a:p>
            <a:pPr marL="640080" lvl="1" indent="-246888" eaLnBrk="1" fontAlgn="auto" hangingPunct="1">
              <a:spcBef>
                <a:spcPts val="370"/>
              </a:spcBef>
              <a:spcAft>
                <a:spcPts val="0"/>
              </a:spcAft>
              <a:buFont typeface="Wingdings 2"/>
              <a:buChar char=""/>
              <a:defRPr/>
            </a:pPr>
            <a:r>
              <a:rPr lang="el-GR" dirty="0"/>
              <a:t>Μεγιστοποίηση της κεφαλαιοποίησης(</a:t>
            </a:r>
            <a:r>
              <a:rPr lang="en-US" dirty="0"/>
              <a:t>Maximize the current value of the company’s stock</a:t>
            </a:r>
            <a:r>
              <a:rPr lang="el-GR" dirty="0"/>
              <a:t>)</a:t>
            </a:r>
            <a:endParaRPr lang="en-US" dirty="0"/>
          </a:p>
          <a:p>
            <a:pPr marL="422910" lvl="1" indent="-246888">
              <a:spcBef>
                <a:spcPts val="370"/>
              </a:spcBef>
              <a:buClr>
                <a:schemeClr val="accent1">
                  <a:tint val="60000"/>
                </a:schemeClr>
              </a:buClr>
              <a:buNone/>
              <a:defRPr/>
            </a:pPr>
            <a:r>
              <a:rPr lang="el-GR" sz="3600" dirty="0"/>
              <a:t>Κάνουμε τα πάντα για να μεγιστοποιήσουμε την ευημερία των μετόχων</a:t>
            </a:r>
            <a:endParaRPr lang="en-US" sz="3600" dirty="0"/>
          </a:p>
        </p:txBody>
      </p:sp>
      <p:sp>
        <p:nvSpPr>
          <p:cNvPr id="5" name="Rectangle 4"/>
          <p:cNvSpPr txBox="1">
            <a:spLocks noChangeArrowheads="1"/>
          </p:cNvSpPr>
          <p:nvPr/>
        </p:nvSpPr>
        <p:spPr>
          <a:xfrm>
            <a:off x="285750" y="5429250"/>
            <a:ext cx="8096250" cy="1033463"/>
          </a:xfrm>
          <a:prstGeom prst="rect">
            <a:avLst/>
          </a:prstGeom>
        </p:spPr>
        <p:txBody>
          <a:bodyPr>
            <a:normAutofit fontScale="92500" lnSpcReduction="10000"/>
          </a:bodyPr>
          <a:lstStyle/>
          <a:p>
            <a:pPr marL="274320" indent="-274320" eaLnBrk="1" fontAlgn="auto" hangingPunct="1">
              <a:lnSpc>
                <a:spcPct val="85000"/>
              </a:lnSpc>
              <a:spcBef>
                <a:spcPct val="30000"/>
              </a:spcBef>
              <a:spcAft>
                <a:spcPts val="0"/>
              </a:spcAft>
              <a:buClr>
                <a:schemeClr val="accent3"/>
              </a:buClr>
              <a:buSzPct val="95000"/>
              <a:tabLst>
                <a:tab pos="857250" algn="l"/>
              </a:tabLst>
              <a:defRPr/>
            </a:pPr>
            <a:r>
              <a:rPr lang="el-GR" sz="3600" dirty="0">
                <a:solidFill>
                  <a:schemeClr val="accent2">
                    <a:lumMod val="50000"/>
                  </a:schemeClr>
                </a:solidFill>
                <a:latin typeface="+mn-lt"/>
              </a:rPr>
              <a:t>Ο κύριος στόχος είναι</a:t>
            </a:r>
            <a:r>
              <a:rPr lang="en-US" sz="3600" dirty="0">
                <a:solidFill>
                  <a:schemeClr val="accent2">
                    <a:lumMod val="50000"/>
                  </a:schemeClr>
                </a:solidFill>
                <a:latin typeface="+mn-lt"/>
              </a:rPr>
              <a:t>:  </a:t>
            </a:r>
            <a:endParaRPr lang="tr-TR" sz="3600" dirty="0">
              <a:solidFill>
                <a:schemeClr val="accent2">
                  <a:lumMod val="50000"/>
                </a:schemeClr>
              </a:solidFill>
              <a:latin typeface="+mn-lt"/>
            </a:endParaRPr>
          </a:p>
          <a:p>
            <a:pPr marL="274320" indent="-274320" algn="ctr" eaLnBrk="1" fontAlgn="auto" hangingPunct="1">
              <a:lnSpc>
                <a:spcPct val="85000"/>
              </a:lnSpc>
              <a:spcBef>
                <a:spcPct val="30000"/>
              </a:spcBef>
              <a:spcAft>
                <a:spcPts val="0"/>
              </a:spcAft>
              <a:buClr>
                <a:schemeClr val="accent3"/>
              </a:buClr>
              <a:buSzPct val="95000"/>
              <a:tabLst>
                <a:tab pos="857250" algn="l"/>
              </a:tabLst>
              <a:defRPr/>
            </a:pPr>
            <a:r>
              <a:rPr lang="el-GR" sz="3600" b="1" dirty="0">
                <a:solidFill>
                  <a:schemeClr val="accent2">
                    <a:lumMod val="50000"/>
                  </a:schemeClr>
                </a:solidFill>
                <a:latin typeface="+mn-lt"/>
              </a:rPr>
              <a:t>Η δημιουργία Αξίας για τους μετόχους</a:t>
            </a:r>
            <a:endParaRPr lang="en-US" sz="3600" b="1" dirty="0">
              <a:solidFill>
                <a:schemeClr val="accent2">
                  <a:lumMod val="50000"/>
                </a:schemeClr>
              </a:solidFill>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anim calcmode="lin" valueType="num">
                                      <p:cBhvr additive="base">
                                        <p:cTn id="7" dur="500" fill="hold"/>
                                        <p:tgtEl>
                                          <p:spTgt spid="3584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5843">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35843">
                                            <p:txEl>
                                              <p:pRg st="0" end="0"/>
                                            </p:txEl>
                                          </p:spTgt>
                                        </p:tgtEl>
                                        <p:attrNameLst>
                                          <p:attrName>ppt_c</p:attrName>
                                        </p:attrNameLst>
                                      </p:cBhvr>
                                      <p:to>
                                        <a:schemeClr val="tx2"/>
                                      </p:to>
                                    </p:animClr>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5843">
                                            <p:txEl>
                                              <p:pRg st="1" end="1"/>
                                            </p:txEl>
                                          </p:spTgt>
                                        </p:tgtEl>
                                        <p:attrNameLst>
                                          <p:attrName>style.visibility</p:attrName>
                                        </p:attrNameLst>
                                      </p:cBhvr>
                                      <p:to>
                                        <p:strVal val="visible"/>
                                      </p:to>
                                    </p:set>
                                    <p:anim calcmode="lin" valueType="num">
                                      <p:cBhvr additive="base">
                                        <p:cTn id="13" dur="500" fill="hold"/>
                                        <p:tgtEl>
                                          <p:spTgt spid="3584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5843">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35843">
                                            <p:txEl>
                                              <p:pRg st="1" end="1"/>
                                            </p:txEl>
                                          </p:spTgt>
                                        </p:tgtEl>
                                        <p:attrNameLst>
                                          <p:attrName>ppt_c</p:attrName>
                                        </p:attrNameLst>
                                      </p:cBhvr>
                                      <p:to>
                                        <a:schemeClr val="tx2"/>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5843">
                                            <p:txEl>
                                              <p:pRg st="2" end="2"/>
                                            </p:txEl>
                                          </p:spTgt>
                                        </p:tgtEl>
                                        <p:attrNameLst>
                                          <p:attrName>style.visibility</p:attrName>
                                        </p:attrNameLst>
                                      </p:cBhvr>
                                      <p:to>
                                        <p:strVal val="visible"/>
                                      </p:to>
                                    </p:set>
                                    <p:anim calcmode="lin" valueType="num">
                                      <p:cBhvr additive="base">
                                        <p:cTn id="19" dur="500" fill="hold"/>
                                        <p:tgtEl>
                                          <p:spTgt spid="3584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5843">
                                            <p:txEl>
                                              <p:pRg st="2" end="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35843">
                                            <p:txEl>
                                              <p:pRg st="2" end="2"/>
                                            </p:txEl>
                                          </p:spTgt>
                                        </p:tgtEl>
                                        <p:attrNameLst>
                                          <p:attrName>ppt_c</p:attrName>
                                        </p:attrNameLst>
                                      </p:cBhvr>
                                      <p:to>
                                        <a:schemeClr val="tx2"/>
                                      </p:to>
                                    </p:animClr>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5843">
                                            <p:txEl>
                                              <p:pRg st="3" end="3"/>
                                            </p:txEl>
                                          </p:spTgt>
                                        </p:tgtEl>
                                        <p:attrNameLst>
                                          <p:attrName>style.visibility</p:attrName>
                                        </p:attrNameLst>
                                      </p:cBhvr>
                                      <p:to>
                                        <p:strVal val="visible"/>
                                      </p:to>
                                    </p:set>
                                    <p:anim calcmode="lin" valueType="num">
                                      <p:cBhvr additive="base">
                                        <p:cTn id="25" dur="500" fill="hold"/>
                                        <p:tgtEl>
                                          <p:spTgt spid="3584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5843">
                                            <p:txEl>
                                              <p:pRg st="3" end="3"/>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35843">
                                            <p:txEl>
                                              <p:pRg st="3" end="3"/>
                                            </p:txEl>
                                          </p:spTgt>
                                        </p:tgtEl>
                                        <p:attrNameLst>
                                          <p:attrName>ppt_c</p:attrName>
                                        </p:attrNameLst>
                                      </p:cBhvr>
                                      <p:to>
                                        <a:schemeClr val="tx2"/>
                                      </p:to>
                                    </p:animClr>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5843">
                                            <p:txEl>
                                              <p:pRg st="4" end="4"/>
                                            </p:txEl>
                                          </p:spTgt>
                                        </p:tgtEl>
                                        <p:attrNameLst>
                                          <p:attrName>style.visibility</p:attrName>
                                        </p:attrNameLst>
                                      </p:cBhvr>
                                      <p:to>
                                        <p:strVal val="visible"/>
                                      </p:to>
                                    </p:set>
                                    <p:anim calcmode="lin" valueType="num">
                                      <p:cBhvr additive="base">
                                        <p:cTn id="31" dur="500" fill="hold"/>
                                        <p:tgtEl>
                                          <p:spTgt spid="3584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5843">
                                            <p:txEl>
                                              <p:pRg st="4" end="4"/>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35843">
                                            <p:txEl>
                                              <p:pRg st="4" end="4"/>
                                            </p:txEl>
                                          </p:spTgt>
                                        </p:tgtEl>
                                        <p:attrNameLst>
                                          <p:attrName>ppt_c</p:attrName>
                                        </p:attrNameLst>
                                      </p:cBhvr>
                                      <p:to>
                                        <a:schemeClr val="tx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bldLvl="2"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457200" y="274638"/>
            <a:ext cx="8229600" cy="778098"/>
          </a:xfrm>
        </p:spPr>
        <p:style>
          <a:lnRef idx="2">
            <a:schemeClr val="accent1">
              <a:shade val="50000"/>
            </a:schemeClr>
          </a:lnRef>
          <a:fillRef idx="1">
            <a:schemeClr val="accent1"/>
          </a:fillRef>
          <a:effectRef idx="0">
            <a:schemeClr val="accent1"/>
          </a:effectRef>
          <a:fontRef idx="minor">
            <a:schemeClr val="lt1"/>
          </a:fontRef>
        </p:style>
        <p:txBody>
          <a:bodyPr/>
          <a:lstStyle/>
          <a:p>
            <a:r>
              <a:rPr lang="el-GR" dirty="0"/>
              <a:t>ΟΜΟΛΟΓΑ</a:t>
            </a:r>
          </a:p>
        </p:txBody>
      </p:sp>
      <p:sp>
        <p:nvSpPr>
          <p:cNvPr id="3" name="Content Placeholder 2"/>
          <p:cNvSpPr>
            <a:spLocks noGrp="1"/>
          </p:cNvSpPr>
          <p:nvPr>
            <p:ph idx="1"/>
          </p:nvPr>
        </p:nvSpPr>
        <p:spPr/>
        <p:txBody>
          <a:bodyPr rtlCol="0">
            <a:normAutofit fontScale="70000" lnSpcReduction="20000"/>
          </a:bodyPr>
          <a:lstStyle/>
          <a:p>
            <a:pPr fontAlgn="auto">
              <a:spcAft>
                <a:spcPts val="0"/>
              </a:spcAft>
              <a:buFont typeface="Arial" pitchFamily="34" charset="0"/>
              <a:buChar char="•"/>
              <a:defRPr/>
            </a:pPr>
            <a:r>
              <a:rPr lang="en-US" dirty="0"/>
              <a:t>The longer the maturity of a bond, the more its price will change in response to a given change in interest rates; this is called </a:t>
            </a:r>
            <a:r>
              <a:rPr lang="en-US" b="1" dirty="0"/>
              <a:t>interest rate risk</a:t>
            </a:r>
            <a:r>
              <a:rPr lang="en-US" dirty="0"/>
              <a:t>. However, bonds with short maturities expose investors to high </a:t>
            </a:r>
            <a:r>
              <a:rPr lang="en-US" b="1" dirty="0"/>
              <a:t>reinvestment rate risk</a:t>
            </a:r>
            <a:r>
              <a:rPr lang="en-US" dirty="0"/>
              <a:t>, which is the risk that income from a bond portfolio will decline because cash flows received from bonds will be rolled over at lower interest rates.</a:t>
            </a:r>
            <a:endParaRPr lang="el-GR" dirty="0"/>
          </a:p>
          <a:p>
            <a:pPr fontAlgn="auto">
              <a:spcAft>
                <a:spcPts val="0"/>
              </a:spcAft>
              <a:buFont typeface="Arial" pitchFamily="34" charset="0"/>
              <a:buChar char="•"/>
              <a:defRPr/>
            </a:pPr>
            <a:r>
              <a:rPr lang="en-US" dirty="0"/>
              <a:t>Corporate and municipal bonds have </a:t>
            </a:r>
            <a:r>
              <a:rPr lang="en-US" b="1" dirty="0"/>
              <a:t>default risk</a:t>
            </a:r>
            <a:r>
              <a:rPr lang="en-US" dirty="0"/>
              <a:t>. If an issuer defaults, investors receive less than the promised return on the bond. Therefore, investors should evaluate a bond’s default risk before making a purchase.</a:t>
            </a:r>
            <a:endParaRPr lang="el-GR" dirty="0"/>
          </a:p>
          <a:p>
            <a:pPr fontAlgn="auto">
              <a:spcAft>
                <a:spcPts val="0"/>
              </a:spcAft>
              <a:buFont typeface="Arial" pitchFamily="34" charset="0"/>
              <a:buChar char="•"/>
              <a:defRPr/>
            </a:pPr>
            <a:r>
              <a:rPr lang="en-US" dirty="0"/>
              <a:t>Bonds are assigned </a:t>
            </a:r>
            <a:r>
              <a:rPr lang="en-US" b="1" dirty="0"/>
              <a:t>ratings </a:t>
            </a:r>
            <a:r>
              <a:rPr lang="en-US" dirty="0"/>
              <a:t>that reflect the probability of their going into default. The highest rating is AAA, and they go down to D. The higher a bond’s rating, the lower its risk and therefore its interest rate.</a:t>
            </a:r>
            <a:endParaRPr lang="el-GR" dirty="0"/>
          </a:p>
          <a:p>
            <a:pPr fontAlgn="auto">
              <a:spcAft>
                <a:spcPts val="0"/>
              </a:spcAft>
              <a:buFont typeface="Arial" pitchFamily="34" charset="0"/>
              <a:buChar char="•"/>
              <a:defRPr/>
            </a:pPr>
            <a:endParaRPr lang="el-GR"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457200" y="274638"/>
            <a:ext cx="8229600" cy="922114"/>
          </a:xfrm>
        </p:spPr>
        <p:style>
          <a:lnRef idx="2">
            <a:schemeClr val="accent1">
              <a:shade val="50000"/>
            </a:schemeClr>
          </a:lnRef>
          <a:fillRef idx="1">
            <a:schemeClr val="accent1"/>
          </a:fillRef>
          <a:effectRef idx="0">
            <a:schemeClr val="accent1"/>
          </a:effectRef>
          <a:fontRef idx="minor">
            <a:schemeClr val="lt1"/>
          </a:fontRef>
        </p:style>
        <p:txBody>
          <a:bodyPr/>
          <a:lstStyle/>
          <a:p>
            <a:r>
              <a:rPr lang="el-GR" dirty="0"/>
              <a:t>ΟΜΟΛΟΓΑ</a:t>
            </a:r>
          </a:p>
        </p:txBody>
      </p:sp>
      <p:sp>
        <p:nvSpPr>
          <p:cNvPr id="3" name="Content Placeholder 2"/>
          <p:cNvSpPr>
            <a:spLocks noGrp="1"/>
          </p:cNvSpPr>
          <p:nvPr>
            <p:ph idx="1"/>
          </p:nvPr>
        </p:nvSpPr>
        <p:spPr/>
        <p:txBody>
          <a:bodyPr rtlCol="0">
            <a:normAutofit fontScale="70000" lnSpcReduction="20000"/>
          </a:bodyPr>
          <a:lstStyle/>
          <a:p>
            <a:pPr fontAlgn="auto">
              <a:spcAft>
                <a:spcPts val="0"/>
              </a:spcAft>
              <a:buFont typeface="Arial" pitchFamily="34" charset="0"/>
              <a:buChar char="•"/>
              <a:defRPr/>
            </a:pPr>
            <a:r>
              <a:rPr lang="en-US" dirty="0"/>
              <a:t>The relationship between the yields on securities and the securities’ maturities is known as the </a:t>
            </a:r>
            <a:r>
              <a:rPr lang="en-US" b="1" dirty="0"/>
              <a:t>term structure of interest rates</a:t>
            </a:r>
            <a:r>
              <a:rPr lang="en-US" dirty="0"/>
              <a:t>, and the </a:t>
            </a:r>
            <a:r>
              <a:rPr lang="en-US" b="1" dirty="0"/>
              <a:t>yield curve </a:t>
            </a:r>
            <a:r>
              <a:rPr lang="en-US" dirty="0"/>
              <a:t>is a graph of this relationship.</a:t>
            </a:r>
            <a:endParaRPr lang="el-GR" dirty="0"/>
          </a:p>
          <a:p>
            <a:pPr fontAlgn="auto">
              <a:spcAft>
                <a:spcPts val="0"/>
              </a:spcAft>
              <a:buFont typeface="Arial" pitchFamily="34" charset="0"/>
              <a:buChar char="•"/>
              <a:defRPr/>
            </a:pPr>
            <a:r>
              <a:rPr lang="en-US" dirty="0"/>
              <a:t>• The shape of the yield curve depends on two key factors: (1) </a:t>
            </a:r>
            <a:r>
              <a:rPr lang="en-US" b="1" dirty="0"/>
              <a:t>expectations about future inflation </a:t>
            </a:r>
            <a:r>
              <a:rPr lang="en-US" dirty="0"/>
              <a:t>and (2) </a:t>
            </a:r>
            <a:r>
              <a:rPr lang="en-US" b="1" dirty="0"/>
              <a:t>perceptions about the relative risk of securities with different maturities</a:t>
            </a:r>
            <a:r>
              <a:rPr lang="en-US" dirty="0"/>
              <a:t>.</a:t>
            </a:r>
            <a:endParaRPr lang="el-GR" dirty="0"/>
          </a:p>
          <a:p>
            <a:pPr fontAlgn="auto">
              <a:spcAft>
                <a:spcPts val="0"/>
              </a:spcAft>
              <a:buFont typeface="Arial" pitchFamily="34" charset="0"/>
              <a:buChar char="•"/>
              <a:defRPr/>
            </a:pPr>
            <a:r>
              <a:rPr lang="en-US" dirty="0"/>
              <a:t>• The yield curve is normally </a:t>
            </a:r>
            <a:r>
              <a:rPr lang="en-US" b="1" dirty="0"/>
              <a:t>upward sloping</a:t>
            </a:r>
            <a:r>
              <a:rPr lang="en-US" dirty="0"/>
              <a:t>—this is called a </a:t>
            </a:r>
            <a:r>
              <a:rPr lang="en-US" b="1" dirty="0"/>
              <a:t>normal yield curve</a:t>
            </a:r>
            <a:r>
              <a:rPr lang="en-US" dirty="0"/>
              <a:t>. However, the curve can slope downward (an </a:t>
            </a:r>
            <a:r>
              <a:rPr lang="en-US" b="1" dirty="0"/>
              <a:t>inverted yield curve</a:t>
            </a:r>
            <a:r>
              <a:rPr lang="en-US" dirty="0"/>
              <a:t>) if the inflation rate is expected to decline. The yield curve also can be </a:t>
            </a:r>
            <a:r>
              <a:rPr lang="en-US" b="1" dirty="0"/>
              <a:t>humped</a:t>
            </a:r>
            <a:r>
              <a:rPr lang="en-US" dirty="0"/>
              <a:t>, which means that interest rates on medium-term maturities are higher than rates on both short- and long-term maturities.</a:t>
            </a:r>
            <a:endParaRPr lang="el-GR"/>
          </a:p>
          <a:p>
            <a:pPr fontAlgn="auto">
              <a:spcAft>
                <a:spcPts val="0"/>
              </a:spcAft>
              <a:buFont typeface="Arial" pitchFamily="34" charset="0"/>
              <a:buChar char="•"/>
              <a:defRPr/>
            </a:pPr>
            <a:endParaRPr lang="el-G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idx="1"/>
          </p:nvPr>
        </p:nvSpPr>
        <p:spPr>
          <a:xfrm>
            <a:off x="0" y="0"/>
            <a:ext cx="9144000" cy="6858000"/>
          </a:xfrm>
        </p:spPr>
        <p:txBody>
          <a:bodyPr/>
          <a:lstStyle/>
          <a:p>
            <a:pPr>
              <a:buNone/>
            </a:pPr>
            <a:r>
              <a:rPr lang="en-US" sz="1450" b="1" dirty="0"/>
              <a:t>Ratios 			AAA 	AA 	A 	BBB 	BB 	B          	 CCC</a:t>
            </a:r>
            <a:endParaRPr lang="el-GR" sz="1450" dirty="0"/>
          </a:p>
          <a:p>
            <a:pPr>
              <a:buNone/>
            </a:pPr>
            <a:r>
              <a:rPr lang="en-US" sz="1450" dirty="0"/>
              <a:t>EBIT interest coverage (EBIT/Interest)23.83 	13.63 	6.93 	4.23	 2.33 	0.93 	0.43</a:t>
            </a:r>
            <a:endParaRPr lang="el-GR" sz="1450" dirty="0"/>
          </a:p>
          <a:p>
            <a:pPr>
              <a:buNone/>
            </a:pPr>
            <a:r>
              <a:rPr lang="en-US" sz="1450" dirty="0"/>
              <a:t>EBITDA interest coverage 	25.33 	17.13	 9.43 	5.93 	3.13 	1.63  	0.93</a:t>
            </a:r>
            <a:endParaRPr lang="el-GR" sz="1450" dirty="0"/>
          </a:p>
          <a:p>
            <a:pPr>
              <a:buNone/>
            </a:pPr>
            <a:r>
              <a:rPr lang="en-US" sz="1450" dirty="0"/>
              <a:t>(EBITDA/Interest)</a:t>
            </a:r>
            <a:endParaRPr lang="el-GR" sz="1450" dirty="0"/>
          </a:p>
          <a:p>
            <a:pPr>
              <a:buNone/>
            </a:pPr>
            <a:r>
              <a:rPr lang="en-US" sz="1450" dirty="0"/>
              <a:t>Funds from operations/Total debt 	167.8% 	77.5% 	43.2%	 34.6% 	20.0% 	10.1%	   2.9%</a:t>
            </a:r>
            <a:endParaRPr lang="el-GR" sz="1450" dirty="0"/>
          </a:p>
          <a:p>
            <a:pPr>
              <a:buNone/>
            </a:pPr>
            <a:r>
              <a:rPr lang="en-US" sz="1450" dirty="0"/>
              <a:t>Free operating cash flow/Total debt 	104.1%	 41.1%	 25.4% 	16.9% 	7.9% 	2.6%  	20.9%</a:t>
            </a:r>
            <a:endParaRPr lang="el-GR" sz="1450" dirty="0"/>
          </a:p>
          <a:p>
            <a:pPr>
              <a:buNone/>
            </a:pPr>
            <a:r>
              <a:rPr lang="en-US" sz="1450" dirty="0"/>
              <a:t>Total debt/EBITDA		 0.23 	1.13 	1.73 	2.43 	3.83 	5.63    	 7.43</a:t>
            </a:r>
            <a:endParaRPr lang="el-GR" sz="1450" dirty="0"/>
          </a:p>
          <a:p>
            <a:pPr>
              <a:buNone/>
            </a:pPr>
            <a:r>
              <a:rPr lang="en-US" sz="1450" dirty="0"/>
              <a:t>Return on capital		 35.1% 	26.9% 	16.8% 	13.4%	 10.3% 	6.7%  	 2.3%</a:t>
            </a:r>
            <a:endParaRPr lang="el-GR" sz="1450" dirty="0"/>
          </a:p>
          <a:p>
            <a:pPr>
              <a:buNone/>
            </a:pPr>
            <a:r>
              <a:rPr lang="en-US" sz="1450" dirty="0"/>
              <a:t>Total debt/Total capital		 6.23%	 34.83%	 39.83%	 45.63%	 57.23%	74.23%	101.23%</a:t>
            </a:r>
            <a:endParaRPr lang="el-GR" sz="1450" dirty="0"/>
          </a:p>
          <a:p>
            <a:pPr>
              <a:buNone/>
            </a:pPr>
            <a:r>
              <a:rPr lang="en-US" sz="1450" dirty="0"/>
              <a:t> </a:t>
            </a:r>
            <a:endParaRPr lang="el-GR" sz="1450" dirty="0"/>
          </a:p>
          <a:p>
            <a:pPr>
              <a:buNone/>
            </a:pPr>
            <a:r>
              <a:rPr lang="en-US" sz="1450" b="1" dirty="0"/>
              <a:t>Long-Term		 Bonds 		Yield 	T-Bond 	</a:t>
            </a:r>
            <a:endParaRPr lang="el-GR" sz="1450" dirty="0"/>
          </a:p>
          <a:p>
            <a:pPr>
              <a:buNone/>
            </a:pPr>
            <a:r>
              <a:rPr lang="en-US" sz="1450" dirty="0"/>
              <a:t>Investment grade:</a:t>
            </a:r>
            <a:endParaRPr lang="el-GR" sz="1450" dirty="0"/>
          </a:p>
          <a:p>
            <a:pPr>
              <a:buNone/>
            </a:pPr>
            <a:r>
              <a:rPr lang="en-US" sz="1450" dirty="0"/>
              <a:t>U.S. Treasury	 5.25%</a:t>
            </a:r>
            <a:endParaRPr lang="el-GR" sz="1450" dirty="0"/>
          </a:p>
          <a:p>
            <a:pPr>
              <a:buNone/>
            </a:pPr>
            <a:r>
              <a:rPr lang="en-US" sz="1450" dirty="0"/>
              <a:t>AAA			 6.26 		1.01%</a:t>
            </a:r>
            <a:endParaRPr lang="el-GR" sz="1450" dirty="0"/>
          </a:p>
          <a:p>
            <a:pPr>
              <a:buNone/>
            </a:pPr>
            <a:r>
              <a:rPr lang="en-US" sz="1450" dirty="0"/>
              <a:t>AA 			6.42 		1.17 	0.16%</a:t>
            </a:r>
            <a:endParaRPr lang="el-GR" sz="1450" dirty="0"/>
          </a:p>
          <a:p>
            <a:pPr>
              <a:buNone/>
            </a:pPr>
            <a:r>
              <a:rPr lang="en-US" sz="1450" dirty="0"/>
              <a:t>A			 6.54 		1.29	 0.28</a:t>
            </a:r>
            <a:endParaRPr lang="el-GR" sz="1450" dirty="0"/>
          </a:p>
          <a:p>
            <a:pPr>
              <a:buNone/>
            </a:pPr>
            <a:r>
              <a:rPr lang="en-US" sz="1450" dirty="0"/>
              <a:t>BBB			 6.60 		1.35 	0.34</a:t>
            </a:r>
            <a:endParaRPr lang="el-GR" sz="1450" dirty="0"/>
          </a:p>
          <a:p>
            <a:pPr>
              <a:buNone/>
            </a:pPr>
            <a:r>
              <a:rPr lang="en-US" sz="1450" dirty="0"/>
              <a:t>Junk bonds:</a:t>
            </a:r>
            <a:endParaRPr lang="el-GR" sz="1450" dirty="0"/>
          </a:p>
          <a:p>
            <a:pPr>
              <a:buNone/>
            </a:pPr>
            <a:r>
              <a:rPr lang="en-US" sz="1450" dirty="0"/>
              <a:t>BB 			7.80 		2.55 	1.54 </a:t>
            </a:r>
            <a:endParaRPr lang="el-GR" sz="1450" dirty="0"/>
          </a:p>
          <a:p>
            <a:pPr>
              <a:buNone/>
            </a:pPr>
            <a:r>
              <a:rPr lang="en-US" sz="1450" dirty="0"/>
              <a:t>B			 8.42		3.17	2.16</a:t>
            </a:r>
            <a:endParaRPr lang="el-GR" sz="1450" dirty="0"/>
          </a:p>
          <a:p>
            <a:pPr>
              <a:buNone/>
            </a:pPr>
            <a:r>
              <a:rPr lang="en-US" sz="1450" dirty="0"/>
              <a:t>CCC 			10.53		5.28 	4.27</a:t>
            </a:r>
            <a:endParaRPr lang="el-GR" sz="1450"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700808"/>
          </a:xfrm>
        </p:spPr>
        <p:style>
          <a:lnRef idx="2">
            <a:schemeClr val="accent1">
              <a:shade val="50000"/>
            </a:schemeClr>
          </a:lnRef>
          <a:fillRef idx="1">
            <a:schemeClr val="accent1"/>
          </a:fillRef>
          <a:effectRef idx="0">
            <a:schemeClr val="accent1"/>
          </a:effectRef>
          <a:fontRef idx="minor">
            <a:schemeClr val="lt1"/>
          </a:fontRef>
        </p:style>
        <p:txBody>
          <a:bodyPr/>
          <a:lstStyle/>
          <a:p>
            <a:r>
              <a:rPr lang="en-US" sz="2800" b="1" dirty="0"/>
              <a:t>CAPM, which explains how risk affects rates of return. </a:t>
            </a:r>
            <a:br>
              <a:rPr lang="en-US" sz="2800" b="1" dirty="0"/>
            </a:br>
            <a:r>
              <a:rPr lang="en-US" sz="2800" b="1" dirty="0"/>
              <a:t>Estimate the required rates of return for bonds, preferred stock, and common stock, and we will explain how firms use these returns to develop their costs of capital. </a:t>
            </a:r>
            <a:endParaRPr lang="el-GR" sz="2800" b="1" dirty="0"/>
          </a:p>
        </p:txBody>
      </p:sp>
      <p:sp>
        <p:nvSpPr>
          <p:cNvPr id="3" name="Content Placeholder 2"/>
          <p:cNvSpPr>
            <a:spLocks noGrp="1"/>
          </p:cNvSpPr>
          <p:nvPr>
            <p:ph idx="1"/>
          </p:nvPr>
        </p:nvSpPr>
        <p:spPr>
          <a:xfrm>
            <a:off x="0" y="1772816"/>
            <a:ext cx="9144000" cy="4824536"/>
          </a:xfrm>
        </p:spPr>
        <p:txBody>
          <a:bodyPr/>
          <a:lstStyle/>
          <a:p>
            <a:r>
              <a:rPr lang="en-US" sz="1800" b="1" dirty="0"/>
              <a:t>Risk </a:t>
            </a:r>
            <a:r>
              <a:rPr lang="en-US" sz="1800" dirty="0"/>
              <a:t>can be defined as the chance that some unfavorable event will occur.</a:t>
            </a:r>
          </a:p>
          <a:p>
            <a:r>
              <a:rPr lang="en-US" sz="1800" dirty="0"/>
              <a:t>The risk of an asset’s cash flows can be considered on a </a:t>
            </a:r>
            <a:r>
              <a:rPr lang="en-US" sz="1800" b="1" dirty="0"/>
              <a:t>stand-alone basis </a:t>
            </a:r>
            <a:r>
              <a:rPr lang="en-US" sz="1800" dirty="0"/>
              <a:t>(each asset by itself) or in a </a:t>
            </a:r>
            <a:r>
              <a:rPr lang="en-US" sz="1800" b="1" dirty="0"/>
              <a:t>portfolio context, </a:t>
            </a:r>
            <a:r>
              <a:rPr lang="en-US" sz="1800" dirty="0"/>
              <a:t>where the investment is combined with other assets and its risk is reduced through </a:t>
            </a:r>
            <a:r>
              <a:rPr lang="en-US" sz="1800" b="1" dirty="0"/>
              <a:t>diversification.</a:t>
            </a:r>
          </a:p>
          <a:p>
            <a:r>
              <a:rPr lang="en-US" sz="1800" dirty="0"/>
              <a:t>Most rational investors hold </a:t>
            </a:r>
            <a:r>
              <a:rPr lang="en-US" sz="1800" b="1" dirty="0"/>
              <a:t>portfolios of assets, </a:t>
            </a:r>
            <a:r>
              <a:rPr lang="en-US" sz="1800" dirty="0"/>
              <a:t>and they are more concerned with the riskiness of their portfolios than with the risk of individual assets.</a:t>
            </a:r>
            <a:endParaRPr lang="el-GR" sz="1800" dirty="0"/>
          </a:p>
          <a:p>
            <a:r>
              <a:rPr lang="en-US" sz="1800" dirty="0"/>
              <a:t>The </a:t>
            </a:r>
            <a:r>
              <a:rPr lang="en-US" sz="1800" b="1" dirty="0"/>
              <a:t>expected return </a:t>
            </a:r>
            <a:r>
              <a:rPr lang="en-US" sz="1800" dirty="0"/>
              <a:t>on an investment is the </a:t>
            </a:r>
            <a:r>
              <a:rPr lang="en-US" sz="1800" b="1" dirty="0"/>
              <a:t>mean value of its probability distribution of returns</a:t>
            </a:r>
          </a:p>
          <a:p>
            <a:r>
              <a:rPr lang="en-GB" sz="1800" dirty="0"/>
              <a:t>Rate of return = [Amount received  - Amount invested] / Amount invested</a:t>
            </a:r>
          </a:p>
          <a:p>
            <a:r>
              <a:rPr lang="en-US" sz="1800" dirty="0"/>
              <a:t>The </a:t>
            </a:r>
            <a:r>
              <a:rPr lang="en-US" sz="1800" b="1" dirty="0"/>
              <a:t>greater the probability </a:t>
            </a:r>
            <a:r>
              <a:rPr lang="en-US" sz="1800" dirty="0"/>
              <a:t>that the actual return will be far below the expected return, the </a:t>
            </a:r>
            <a:r>
              <a:rPr lang="en-US" sz="1800" b="1" dirty="0"/>
              <a:t>greater the stand-alone risk </a:t>
            </a:r>
            <a:r>
              <a:rPr lang="en-US" sz="1800" dirty="0"/>
              <a:t>associated with an asset.</a:t>
            </a:r>
          </a:p>
          <a:p>
            <a:endParaRPr lang="en-GB" sz="1800" dirty="0"/>
          </a:p>
          <a:p>
            <a:pPr>
              <a:buNone/>
            </a:pPr>
            <a:endParaRPr lang="el-GR" sz="1800" dirty="0"/>
          </a:p>
        </p:txBody>
      </p:sp>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pic>
        <p:nvPicPr>
          <p:cNvPr id="1025"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547664" y="5157192"/>
            <a:ext cx="6025690" cy="648072"/>
          </a:xfrm>
          <a:prstGeom prst="rect">
            <a:avLst/>
          </a:prstGeom>
          <a:noFill/>
        </p:spPr>
      </p:pic>
      <p:sp>
        <p:nvSpPr>
          <p:cNvPr id="1028"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pic>
        <p:nvPicPr>
          <p:cNvPr id="1027"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779912" y="6093296"/>
            <a:ext cx="2238739" cy="387474"/>
          </a:xfrm>
          <a:prstGeom prst="rect">
            <a:avLst/>
          </a:prstGeom>
          <a:noFill/>
        </p:spPr>
      </p:pic>
      <p:sp>
        <p:nvSpPr>
          <p:cNvPr id="1029" name="Rectangle 5"/>
          <p:cNvSpPr>
            <a:spLocks noChangeArrowheads="1"/>
          </p:cNvSpPr>
          <p:nvPr/>
        </p:nvSpPr>
        <p:spPr bwMode="auto">
          <a:xfrm>
            <a:off x="0" y="6286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a:ln>
                <a:noFill/>
              </a:ln>
              <a:solidFill>
                <a:schemeClr val="tx1"/>
              </a:solidFill>
              <a:effectLst/>
              <a:latin typeface="Arial" pitchFamily="34" charset="0"/>
              <a:cs typeface="Arial" pitchFamily="34"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buNone/>
            </a:pPr>
            <a:endParaRPr lang="en-US" sz="1100" dirty="0"/>
          </a:p>
          <a:p>
            <a:pPr>
              <a:buNone/>
            </a:pPr>
            <a:endParaRPr lang="en-US" sz="1100" dirty="0"/>
          </a:p>
          <a:p>
            <a:pPr>
              <a:buNone/>
            </a:pPr>
            <a:endParaRPr lang="en-US" sz="1100" dirty="0"/>
          </a:p>
          <a:p>
            <a:pPr>
              <a:buNone/>
            </a:pPr>
            <a:endParaRPr lang="en-US" sz="1100"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endParaRPr lang="en-US" sz="1100" i="1" dirty="0"/>
          </a:p>
          <a:p>
            <a:pPr algn="just">
              <a:buNone/>
            </a:pPr>
            <a:r>
              <a:rPr lang="en-US" sz="2400" b="1" i="1" dirty="0"/>
              <a:t>The coefficient of variation shows the risk per unit of return, and it provides a more meaningful basis for comparison when the expected returns on two alternatives are not the same</a:t>
            </a:r>
            <a:endParaRPr lang="el-GR" sz="2400" b="1" dirty="0"/>
          </a:p>
          <a:p>
            <a:pPr>
              <a:buNone/>
            </a:pPr>
            <a:r>
              <a:rPr lang="el-GR" sz="1800" i="1" dirty="0"/>
              <a:t> </a:t>
            </a:r>
            <a:endParaRPr lang="el-GR" sz="1800" dirty="0"/>
          </a:p>
          <a:p>
            <a:pPr>
              <a:buNone/>
            </a:pPr>
            <a:r>
              <a:rPr lang="en-US" sz="1800" dirty="0"/>
              <a:t>Distribution of Realized Returns, 1926–2005</a:t>
            </a:r>
            <a:endParaRPr lang="el-GR" sz="1800" dirty="0"/>
          </a:p>
          <a:p>
            <a:pPr>
              <a:buNone/>
            </a:pPr>
            <a:r>
              <a:rPr lang="en-US" sz="1800" b="1" dirty="0"/>
              <a:t>			Small		 Large	 	Long-Term 	</a:t>
            </a:r>
            <a:r>
              <a:rPr lang="en-US" sz="1800" b="1" dirty="0" err="1"/>
              <a:t>Long-Term</a:t>
            </a:r>
            <a:endParaRPr lang="el-GR" sz="1800" dirty="0"/>
          </a:p>
          <a:p>
            <a:pPr>
              <a:buNone/>
            </a:pPr>
            <a:r>
              <a:rPr lang="en-US" sz="1800" b="1" dirty="0"/>
              <a:t>			Company 	Corporate 	</a:t>
            </a:r>
            <a:r>
              <a:rPr lang="en-US" sz="1800" b="1" dirty="0" err="1"/>
              <a:t>Corporate</a:t>
            </a:r>
            <a:r>
              <a:rPr lang="en-US" sz="1800" b="1" dirty="0"/>
              <a:t>	Government </a:t>
            </a:r>
            <a:endParaRPr lang="el-GR" sz="1800" dirty="0"/>
          </a:p>
          <a:p>
            <a:pPr>
              <a:buNone/>
            </a:pPr>
            <a:r>
              <a:rPr lang="en-US" sz="1800" b="1" dirty="0"/>
              <a:t>			Stocks 		</a:t>
            </a:r>
            <a:r>
              <a:rPr lang="en-US" sz="1800" b="1" dirty="0" err="1"/>
              <a:t>Stocks</a:t>
            </a:r>
            <a:r>
              <a:rPr lang="en-US" sz="1800" b="1" dirty="0"/>
              <a:t> 		Bonds		</a:t>
            </a:r>
            <a:r>
              <a:rPr lang="en-US" sz="1800" b="1" dirty="0" err="1"/>
              <a:t>Bonds</a:t>
            </a:r>
            <a:r>
              <a:rPr lang="en-US" sz="1800" b="1" dirty="0"/>
              <a:t> 		 </a:t>
            </a:r>
            <a:endParaRPr lang="el-GR" sz="1800" dirty="0"/>
          </a:p>
          <a:p>
            <a:pPr>
              <a:buNone/>
            </a:pPr>
            <a:r>
              <a:rPr lang="en-US" sz="1800" dirty="0"/>
              <a:t>Average return 	17.4% 		12.3% 		6.2%		5.8%</a:t>
            </a:r>
            <a:endParaRPr lang="el-GR" sz="1800" dirty="0"/>
          </a:p>
          <a:p>
            <a:pPr>
              <a:buNone/>
            </a:pPr>
            <a:r>
              <a:rPr lang="en-US" sz="1800" dirty="0"/>
              <a:t>Standard deviation 	32.9 		20.2 		8.5 </a:t>
            </a:r>
            <a:r>
              <a:rPr lang="el-GR" sz="1800" dirty="0"/>
              <a:t>		9.2</a:t>
            </a:r>
          </a:p>
          <a:p>
            <a:pPr>
              <a:buNone/>
            </a:pPr>
            <a:r>
              <a:rPr lang="en-US" sz="1800" dirty="0"/>
              <a:t>Excess return over T-bonds	11.6	 6.5		 0.4</a:t>
            </a:r>
            <a:endParaRPr lang="el-GR" sz="1800" dirty="0"/>
          </a:p>
          <a:p>
            <a:pPr>
              <a:buNone/>
            </a:pPr>
            <a:endParaRPr lang="en-US" sz="1100" dirty="0"/>
          </a:p>
          <a:p>
            <a:pPr>
              <a:buNone/>
            </a:pPr>
            <a:endParaRPr lang="en-US" sz="1100" dirty="0"/>
          </a:p>
          <a:p>
            <a:pPr>
              <a:buNone/>
            </a:pPr>
            <a:endParaRPr lang="el-GR" sz="1100" dirty="0"/>
          </a:p>
        </p:txBody>
      </p:sp>
      <p:sp>
        <p:nvSpPr>
          <p:cNvPr id="4505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pic>
        <p:nvPicPr>
          <p:cNvPr id="45057"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627784" y="0"/>
            <a:ext cx="3744416" cy="980728"/>
          </a:xfrm>
          <a:prstGeom prst="rect">
            <a:avLst/>
          </a:prstGeom>
          <a:noFill/>
        </p:spPr>
      </p:pic>
      <p:sp>
        <p:nvSpPr>
          <p:cNvPr id="45059" name="Rectangle 3"/>
          <p:cNvSpPr>
            <a:spLocks noChangeArrowheads="1"/>
          </p:cNvSpPr>
          <p:nvPr/>
        </p:nvSpPr>
        <p:spPr bwMode="auto">
          <a:xfrm>
            <a:off x="0" y="9048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a:ln>
                <a:noFill/>
              </a:ln>
              <a:solidFill>
                <a:schemeClr val="tx1"/>
              </a:solidFill>
              <a:effectLst/>
              <a:latin typeface="Arial" pitchFamily="34" charset="0"/>
              <a:cs typeface="Arial" pitchFamily="34" charset="0"/>
            </a:endParaRPr>
          </a:p>
        </p:txBody>
      </p:sp>
      <p:sp>
        <p:nvSpPr>
          <p:cNvPr id="45061"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pic>
        <p:nvPicPr>
          <p:cNvPr id="45060" name="Picture 4"/>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771800" y="764704"/>
            <a:ext cx="3672408" cy="1224136"/>
          </a:xfrm>
          <a:prstGeom prst="rect">
            <a:avLst/>
          </a:prstGeom>
          <a:noFill/>
        </p:spPr>
      </p:pic>
      <p:sp>
        <p:nvSpPr>
          <p:cNvPr id="45063"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pic>
        <p:nvPicPr>
          <p:cNvPr id="45062" name="Picture 6"/>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987824" y="1988840"/>
            <a:ext cx="3449470" cy="573782"/>
          </a:xfrm>
          <a:prstGeom prst="rect">
            <a:avLst/>
          </a:prstGeom>
          <a:noFill/>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lgn="just"/>
            <a:r>
              <a:rPr lang="en-US" sz="1800" dirty="0"/>
              <a:t>The average investor is </a:t>
            </a:r>
            <a:r>
              <a:rPr lang="en-US" sz="1800" b="1" dirty="0"/>
              <a:t>risk averse, </a:t>
            </a:r>
            <a:r>
              <a:rPr lang="en-US" sz="1800" dirty="0"/>
              <a:t>which means that he or she must be compensated for holding risky assets. Therefore, riskier assets have higher required returns than less risky assets.</a:t>
            </a:r>
          </a:p>
          <a:p>
            <a:pPr algn="just"/>
            <a:endParaRPr lang="en-US" sz="1800" dirty="0"/>
          </a:p>
          <a:p>
            <a:pPr algn="just"/>
            <a:endParaRPr lang="en-US" sz="1800" dirty="0"/>
          </a:p>
          <a:p>
            <a:pPr algn="just"/>
            <a:endParaRPr lang="en-US" sz="1800" dirty="0"/>
          </a:p>
          <a:p>
            <a:pPr algn="just"/>
            <a:endParaRPr lang="en-US" sz="1800" dirty="0"/>
          </a:p>
          <a:p>
            <a:pPr algn="just"/>
            <a:r>
              <a:rPr lang="en-US" sz="1800" dirty="0"/>
              <a:t>An asset’s risk consists of (1) </a:t>
            </a:r>
            <a:r>
              <a:rPr lang="en-US" sz="1800" b="1" dirty="0"/>
              <a:t>diversifiable risk, </a:t>
            </a:r>
            <a:r>
              <a:rPr lang="en-US" sz="1800" dirty="0"/>
              <a:t>which can be eliminated by diversification, plus (2) </a:t>
            </a:r>
            <a:r>
              <a:rPr lang="en-US" sz="1800" b="1" dirty="0"/>
              <a:t>market risk, </a:t>
            </a:r>
            <a:r>
              <a:rPr lang="en-US" sz="1800" dirty="0"/>
              <a:t>which cannot be eliminated by diversification.</a:t>
            </a:r>
            <a:endParaRPr lang="el-GR" sz="1800" dirty="0"/>
          </a:p>
          <a:p>
            <a:pPr algn="just"/>
            <a:r>
              <a:rPr lang="en-US" sz="1800" dirty="0"/>
              <a:t>The </a:t>
            </a:r>
            <a:r>
              <a:rPr lang="en-US" sz="1800" b="1" dirty="0"/>
              <a:t>relevant risk </a:t>
            </a:r>
            <a:r>
              <a:rPr lang="en-US" sz="1800" dirty="0"/>
              <a:t>of an individual asset is its contribution to the riskiness of a well-diversified </a:t>
            </a:r>
            <a:r>
              <a:rPr lang="en-US" sz="1800" b="1" dirty="0"/>
              <a:t>portfolio, </a:t>
            </a:r>
            <a:r>
              <a:rPr lang="en-US" sz="1800" dirty="0"/>
              <a:t>which is the asset’s </a:t>
            </a:r>
            <a:r>
              <a:rPr lang="en-US" sz="1800" b="1" dirty="0"/>
              <a:t>market risk. </a:t>
            </a:r>
            <a:r>
              <a:rPr lang="en-US" sz="1800" dirty="0"/>
              <a:t>Since market risk cannot be eliminated by diversification, investors must be compensated for  bearing it.</a:t>
            </a:r>
          </a:p>
          <a:p>
            <a:pPr algn="just"/>
            <a:r>
              <a:rPr lang="el-GR" sz="1800" dirty="0"/>
              <a:t>The N-Asset Case</a:t>
            </a:r>
          </a:p>
          <a:p>
            <a:pPr algn="just"/>
            <a:endParaRPr lang="en-US" sz="1800" dirty="0"/>
          </a:p>
        </p:txBody>
      </p:sp>
      <p:sp>
        <p:nvSpPr>
          <p:cNvPr id="4608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pic>
        <p:nvPicPr>
          <p:cNvPr id="46081"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115616" y="548680"/>
            <a:ext cx="5616624" cy="840261"/>
          </a:xfrm>
          <a:prstGeom prst="rect">
            <a:avLst/>
          </a:prstGeom>
          <a:noFill/>
        </p:spPr>
      </p:pic>
      <p:sp>
        <p:nvSpPr>
          <p:cNvPr id="46083" name="Rectangle 3"/>
          <p:cNvSpPr>
            <a:spLocks noChangeArrowheads="1"/>
          </p:cNvSpPr>
          <p:nvPr/>
        </p:nvSpPr>
        <p:spPr bwMode="auto">
          <a:xfrm>
            <a:off x="0" y="9048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a:ln>
                <a:noFill/>
              </a:ln>
              <a:solidFill>
                <a:schemeClr val="tx1"/>
              </a:solidFill>
              <a:effectLst/>
              <a:latin typeface="Arial" pitchFamily="34" charset="0"/>
              <a:cs typeface="Arial" pitchFamily="34" charset="0"/>
            </a:endParaRPr>
          </a:p>
        </p:txBody>
      </p:sp>
      <p:sp>
        <p:nvSpPr>
          <p:cNvPr id="46085"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pic>
        <p:nvPicPr>
          <p:cNvPr id="46084" name="Picture 4"/>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187624" y="1196752"/>
            <a:ext cx="5472608" cy="1152128"/>
          </a:xfrm>
          <a:prstGeom prst="rect">
            <a:avLst/>
          </a:prstGeom>
          <a:noFill/>
        </p:spPr>
      </p:pic>
      <p:sp>
        <p:nvSpPr>
          <p:cNvPr id="46087"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sp>
        <p:nvSpPr>
          <p:cNvPr id="46088" name="Rectangle 8"/>
          <p:cNvSpPr>
            <a:spLocks noChangeArrowheads="1"/>
          </p:cNvSpPr>
          <p:nvPr/>
        </p:nvSpPr>
        <p:spPr bwMode="auto">
          <a:xfrm>
            <a:off x="0" y="7715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a:ln>
                <a:noFill/>
              </a:ln>
              <a:solidFill>
                <a:schemeClr val="tx1"/>
              </a:solidFill>
              <a:effectLst/>
              <a:latin typeface="Arial" pitchFamily="34" charset="0"/>
              <a:cs typeface="Arial" pitchFamily="34" charset="0"/>
            </a:endParaRPr>
          </a:p>
        </p:txBody>
      </p:sp>
      <p:sp>
        <p:nvSpPr>
          <p:cNvPr id="266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pic>
        <p:nvPicPr>
          <p:cNvPr id="26625" name="Picture 1"/>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357554" y="3929066"/>
            <a:ext cx="1500198" cy="928694"/>
          </a:xfrm>
          <a:prstGeom prst="rect">
            <a:avLst/>
          </a:prstGeom>
          <a:noFill/>
        </p:spPr>
      </p:pic>
      <p:sp>
        <p:nvSpPr>
          <p:cNvPr id="26627" name="Rectangle 3"/>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a:ln>
                <a:noFill/>
              </a:ln>
              <a:solidFill>
                <a:schemeClr val="tx1"/>
              </a:solidFill>
              <a:effectLst/>
              <a:latin typeface="Arial" pitchFamily="34" charset="0"/>
              <a:cs typeface="Arial" pitchFamily="34" charset="0"/>
            </a:endParaRPr>
          </a:p>
        </p:txBody>
      </p:sp>
      <p:sp>
        <p:nvSpPr>
          <p:cNvPr id="26629"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pic>
        <p:nvPicPr>
          <p:cNvPr id="26628" name="Picture 4"/>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500166" y="5143512"/>
            <a:ext cx="5372100" cy="695325"/>
          </a:xfrm>
          <a:prstGeom prst="rect">
            <a:avLst/>
          </a:prstGeom>
          <a:noFill/>
        </p:spPr>
      </p:pic>
      <p:sp>
        <p:nvSpPr>
          <p:cNvPr id="26630" name="Rectangle 6"/>
          <p:cNvSpPr>
            <a:spLocks noChangeArrowheads="1"/>
          </p:cNvSpPr>
          <p:nvPr/>
        </p:nvSpPr>
        <p:spPr bwMode="auto">
          <a:xfrm>
            <a:off x="0" y="11525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a:ln>
                <a:noFill/>
              </a:ln>
              <a:solidFill>
                <a:schemeClr val="tx1"/>
              </a:solidFill>
              <a:effectLst/>
              <a:latin typeface="Arial" pitchFamily="34" charset="0"/>
              <a:cs typeface="Arial" pitchFamily="34"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2852"/>
            <a:ext cx="8401080" cy="6500858"/>
          </a:xfrm>
        </p:spPr>
        <p:txBody>
          <a:bodyPr/>
          <a:lstStyle/>
          <a:p>
            <a:pPr algn="just"/>
            <a:r>
              <a:rPr lang="en-US" sz="2400" b="1" dirty="0">
                <a:latin typeface="Times New Roman" pitchFamily="18" charset="0"/>
                <a:cs typeface="Times New Roman" pitchFamily="18" charset="0"/>
              </a:rPr>
              <a:t>Capital Asset Pricing Model (CAPM), </a:t>
            </a:r>
            <a:r>
              <a:rPr lang="en-US" sz="2400" dirty="0">
                <a:latin typeface="Times New Roman" pitchFamily="18" charset="0"/>
                <a:cs typeface="Times New Roman" pitchFamily="18" charset="0"/>
              </a:rPr>
              <a:t>an important tool used to analyze the </a:t>
            </a:r>
            <a:r>
              <a:rPr lang="en-US" sz="2400" b="1" dirty="0">
                <a:latin typeface="Times New Roman" pitchFamily="18" charset="0"/>
                <a:cs typeface="Times New Roman" pitchFamily="18" charset="0"/>
              </a:rPr>
              <a:t>relationship between risk and rates of return. </a:t>
            </a:r>
            <a:r>
              <a:rPr lang="en-US" sz="2400" dirty="0">
                <a:latin typeface="Times New Roman" pitchFamily="18" charset="0"/>
                <a:cs typeface="Times New Roman" pitchFamily="18" charset="0"/>
              </a:rPr>
              <a:t>The primary conclusion of the CAPM is this: </a:t>
            </a:r>
            <a:r>
              <a:rPr lang="en-US" sz="2400" i="1" dirty="0">
                <a:latin typeface="Times New Roman" pitchFamily="18" charset="0"/>
                <a:cs typeface="Times New Roman" pitchFamily="18" charset="0"/>
              </a:rPr>
              <a:t>The relevant risk of an individual stock is its contribution to the risk of a well-diversified portfolio</a:t>
            </a:r>
            <a:r>
              <a:rPr lang="en-US" sz="2400" dirty="0">
                <a:latin typeface="Times New Roman" pitchFamily="18" charset="0"/>
                <a:cs typeface="Times New Roman" pitchFamily="18" charset="0"/>
              </a:rPr>
              <a:t>. A stock might be quite risky if held by itself, but if half of its risk can be eliminated by diversification, then its </a:t>
            </a:r>
            <a:r>
              <a:rPr lang="en-US" sz="2400" b="1" dirty="0">
                <a:latin typeface="Times New Roman" pitchFamily="18" charset="0"/>
                <a:cs typeface="Times New Roman" pitchFamily="18" charset="0"/>
              </a:rPr>
              <a:t>relevant risk, </a:t>
            </a:r>
            <a:r>
              <a:rPr lang="en-US" sz="2400" dirty="0">
                <a:latin typeface="Times New Roman" pitchFamily="18" charset="0"/>
                <a:cs typeface="Times New Roman" pitchFamily="18" charset="0"/>
              </a:rPr>
              <a:t>which is its </a:t>
            </a:r>
            <a:r>
              <a:rPr lang="en-US" sz="2400" i="1" dirty="0">
                <a:latin typeface="Times New Roman" pitchFamily="18" charset="0"/>
                <a:cs typeface="Times New Roman" pitchFamily="18" charset="0"/>
              </a:rPr>
              <a:t>contribution to the portfolio’s risk</a:t>
            </a:r>
            <a:r>
              <a:rPr lang="en-US" sz="2400" dirty="0">
                <a:latin typeface="Times New Roman" pitchFamily="18" charset="0"/>
                <a:cs typeface="Times New Roman" pitchFamily="18" charset="0"/>
              </a:rPr>
              <a:t>, is much smaller than its stand-alone risk</a:t>
            </a:r>
            <a:endParaRPr lang="el-GR" sz="2400" dirty="0">
              <a:latin typeface="Times New Roman" pitchFamily="18" charset="0"/>
              <a:cs typeface="Times New Roman" pitchFamily="18" charset="0"/>
            </a:endParaRPr>
          </a:p>
          <a:p>
            <a:pPr algn="just"/>
            <a:r>
              <a:rPr lang="en-US" sz="2400" dirty="0">
                <a:latin typeface="Times New Roman" pitchFamily="18" charset="0"/>
                <a:cs typeface="Times New Roman" pitchFamily="18" charset="0"/>
              </a:rPr>
              <a:t>A stock’s </a:t>
            </a:r>
            <a:r>
              <a:rPr lang="en-US" sz="2400" b="1" dirty="0">
                <a:latin typeface="Times New Roman" pitchFamily="18" charset="0"/>
                <a:cs typeface="Times New Roman" pitchFamily="18" charset="0"/>
              </a:rPr>
              <a:t>beta coefficient, b, </a:t>
            </a:r>
            <a:r>
              <a:rPr lang="en-US" sz="2400" dirty="0">
                <a:latin typeface="Times New Roman" pitchFamily="18" charset="0"/>
                <a:cs typeface="Times New Roman" pitchFamily="18" charset="0"/>
              </a:rPr>
              <a:t>is a measure of its market risk. Beta measures the extent to which the stock’s returns move relative to the market.</a:t>
            </a:r>
          </a:p>
          <a:p>
            <a:endParaRPr lang="el-GR" dirty="0"/>
          </a:p>
        </p:txBody>
      </p:sp>
      <p:pic>
        <p:nvPicPr>
          <p:cNvPr id="4" name="Picture 6"/>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357290" y="4214818"/>
            <a:ext cx="2428892" cy="642942"/>
          </a:xfrm>
          <a:prstGeom prst="rect">
            <a:avLst/>
          </a:prstGeom>
          <a:noFill/>
        </p:spPr>
      </p:pic>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pic>
        <p:nvPicPr>
          <p:cNvPr id="1025"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500562" y="4143380"/>
            <a:ext cx="1928826" cy="471489"/>
          </a:xfrm>
          <a:prstGeom prst="rect">
            <a:avLst/>
          </a:prstGeom>
          <a:noFill/>
        </p:spPr>
      </p:pic>
      <p:sp>
        <p:nvSpPr>
          <p:cNvPr id="1027" name="Rectangle 3"/>
          <p:cNvSpPr>
            <a:spLocks noChangeArrowheads="1"/>
          </p:cNvSpPr>
          <p:nvPr/>
        </p:nvSpPr>
        <p:spPr bwMode="auto">
          <a:xfrm>
            <a:off x="0" y="7143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a:ln>
                <a:noFill/>
              </a:ln>
              <a:solidFill>
                <a:schemeClr val="tx1"/>
              </a:solidFill>
              <a:effectLst/>
              <a:latin typeface="Arial" pitchFamily="34" charset="0"/>
              <a:cs typeface="Arial" pitchFamily="34" charset="0"/>
            </a:endParaRPr>
          </a:p>
        </p:txBody>
      </p:sp>
      <p:sp>
        <p:nvSpPr>
          <p:cNvPr id="1029"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pic>
        <p:nvPicPr>
          <p:cNvPr id="1028" name="Picture 4"/>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928662" y="4857760"/>
            <a:ext cx="7572428" cy="1571636"/>
          </a:xfrm>
          <a:prstGeom prst="rect">
            <a:avLst/>
          </a:prstGeom>
          <a:noFill/>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2844" y="142852"/>
            <a:ext cx="9001156" cy="6572296"/>
          </a:xfrm>
        </p:spPr>
        <p:txBody>
          <a:bodyPr/>
          <a:lstStyle/>
          <a:p>
            <a:pPr algn="just">
              <a:buNone/>
            </a:pPr>
            <a:r>
              <a:rPr lang="en-US" sz="2800" b="1" dirty="0">
                <a:latin typeface="Times New Roman" pitchFamily="18" charset="0"/>
                <a:cs typeface="Times New Roman" pitchFamily="18" charset="0"/>
              </a:rPr>
              <a:t>The assumptions underlying the CAPM’s development are summarized in the following list:</a:t>
            </a:r>
            <a:endParaRPr lang="el-GR" sz="2800" b="1" dirty="0">
              <a:latin typeface="Times New Roman" pitchFamily="18" charset="0"/>
              <a:cs typeface="Times New Roman" pitchFamily="18" charset="0"/>
            </a:endParaRPr>
          </a:p>
          <a:p>
            <a:pPr algn="just">
              <a:buFont typeface="+mj-lt"/>
              <a:buAutoNum type="arabicPeriod"/>
            </a:pPr>
            <a:r>
              <a:rPr lang="en-US" sz="2000" dirty="0">
                <a:latin typeface="Times New Roman" pitchFamily="18" charset="0"/>
                <a:cs typeface="Times New Roman" pitchFamily="18" charset="0"/>
              </a:rPr>
              <a:t>All investors focus on a single holding period, and they seek to maximize the expected utility of their terminal wealth by choosing among alternative portfolios on the basis of each portfolio’s expected return and standard deviation.</a:t>
            </a:r>
            <a:endParaRPr lang="el-GR" sz="2000" dirty="0">
              <a:latin typeface="Times New Roman" pitchFamily="18" charset="0"/>
              <a:cs typeface="Times New Roman" pitchFamily="18" charset="0"/>
            </a:endParaRPr>
          </a:p>
          <a:p>
            <a:pPr algn="just">
              <a:buFont typeface="+mj-lt"/>
              <a:buAutoNum type="arabicPeriod"/>
            </a:pPr>
            <a:r>
              <a:rPr lang="en-US" sz="2000" dirty="0">
                <a:latin typeface="Times New Roman" pitchFamily="18" charset="0"/>
                <a:cs typeface="Times New Roman" pitchFamily="18" charset="0"/>
              </a:rPr>
              <a:t>All investors can borrow or lend an unlimited amount at a given risk-free rate of interest, </a:t>
            </a:r>
            <a:r>
              <a:rPr lang="en-US" sz="2000" dirty="0" err="1">
                <a:latin typeface="Times New Roman" pitchFamily="18" charset="0"/>
                <a:cs typeface="Times New Roman" pitchFamily="18" charset="0"/>
              </a:rPr>
              <a:t>rRF</a:t>
            </a:r>
            <a:r>
              <a:rPr lang="en-US" sz="2000" dirty="0">
                <a:latin typeface="Times New Roman" pitchFamily="18" charset="0"/>
                <a:cs typeface="Times New Roman" pitchFamily="18" charset="0"/>
              </a:rPr>
              <a:t>, and there are no restrictions on short sales of any asset.5</a:t>
            </a:r>
            <a:endParaRPr lang="el-GR" sz="2000" dirty="0">
              <a:latin typeface="Times New Roman" pitchFamily="18" charset="0"/>
              <a:cs typeface="Times New Roman" pitchFamily="18" charset="0"/>
            </a:endParaRPr>
          </a:p>
          <a:p>
            <a:pPr algn="just">
              <a:buFont typeface="+mj-lt"/>
              <a:buAutoNum type="arabicPeriod"/>
            </a:pPr>
            <a:r>
              <a:rPr lang="en-US" sz="2000" dirty="0">
                <a:latin typeface="Times New Roman" pitchFamily="18" charset="0"/>
                <a:cs typeface="Times New Roman" pitchFamily="18" charset="0"/>
              </a:rPr>
              <a:t>All investors have identical estimates of the expected returns, variances, and </a:t>
            </a:r>
            <a:r>
              <a:rPr lang="en-US" sz="2000" dirty="0" err="1">
                <a:latin typeface="Times New Roman" pitchFamily="18" charset="0"/>
                <a:cs typeface="Times New Roman" pitchFamily="18" charset="0"/>
              </a:rPr>
              <a:t>covariances</a:t>
            </a:r>
            <a:r>
              <a:rPr lang="en-US" sz="2000" dirty="0">
                <a:latin typeface="Times New Roman" pitchFamily="18" charset="0"/>
                <a:cs typeface="Times New Roman" pitchFamily="18" charset="0"/>
              </a:rPr>
              <a:t> among all assets (that is, investors have homogeneous expectations).</a:t>
            </a:r>
            <a:endParaRPr lang="el-GR" sz="2000" dirty="0">
              <a:latin typeface="Times New Roman" pitchFamily="18" charset="0"/>
              <a:cs typeface="Times New Roman" pitchFamily="18" charset="0"/>
            </a:endParaRPr>
          </a:p>
          <a:p>
            <a:pPr algn="just">
              <a:buFont typeface="+mj-lt"/>
              <a:buAutoNum type="arabicPeriod"/>
            </a:pPr>
            <a:r>
              <a:rPr lang="en-US" sz="2000" dirty="0">
                <a:latin typeface="Times New Roman" pitchFamily="18" charset="0"/>
                <a:cs typeface="Times New Roman" pitchFamily="18" charset="0"/>
              </a:rPr>
              <a:t>All assets are perfectly divisible and perfectly liquid (that is, marketable at the going price).</a:t>
            </a:r>
            <a:endParaRPr lang="el-GR" sz="2000" dirty="0">
              <a:latin typeface="Times New Roman" pitchFamily="18" charset="0"/>
              <a:cs typeface="Times New Roman" pitchFamily="18" charset="0"/>
            </a:endParaRPr>
          </a:p>
          <a:p>
            <a:pPr algn="just">
              <a:buFont typeface="+mj-lt"/>
              <a:buAutoNum type="arabicPeriod"/>
            </a:pPr>
            <a:r>
              <a:rPr lang="en-US" sz="2000" dirty="0">
                <a:latin typeface="Times New Roman" pitchFamily="18" charset="0"/>
                <a:cs typeface="Times New Roman" pitchFamily="18" charset="0"/>
              </a:rPr>
              <a:t>There are no transactions costs.</a:t>
            </a:r>
            <a:endParaRPr lang="el-GR" sz="2000" dirty="0">
              <a:latin typeface="Times New Roman" pitchFamily="18" charset="0"/>
              <a:cs typeface="Times New Roman" pitchFamily="18" charset="0"/>
            </a:endParaRPr>
          </a:p>
          <a:p>
            <a:pPr algn="just">
              <a:buFont typeface="+mj-lt"/>
              <a:buAutoNum type="arabicPeriod"/>
            </a:pPr>
            <a:r>
              <a:rPr lang="en-US" sz="2000" dirty="0">
                <a:latin typeface="Times New Roman" pitchFamily="18" charset="0"/>
                <a:cs typeface="Times New Roman" pitchFamily="18" charset="0"/>
              </a:rPr>
              <a:t>There are no taxes.</a:t>
            </a:r>
            <a:endParaRPr lang="el-GR" sz="2000" dirty="0">
              <a:latin typeface="Times New Roman" pitchFamily="18" charset="0"/>
              <a:cs typeface="Times New Roman" pitchFamily="18" charset="0"/>
            </a:endParaRPr>
          </a:p>
          <a:p>
            <a:pPr algn="just">
              <a:buFont typeface="+mj-lt"/>
              <a:buAutoNum type="arabicPeriod"/>
            </a:pPr>
            <a:r>
              <a:rPr lang="en-US" sz="2000" dirty="0">
                <a:latin typeface="Times New Roman" pitchFamily="18" charset="0"/>
                <a:cs typeface="Times New Roman" pitchFamily="18" charset="0"/>
              </a:rPr>
              <a:t>All investors are price takers (that is, all investors assume that their own buying and selling activity will not affect stock prices).</a:t>
            </a:r>
            <a:endParaRPr lang="el-GR" sz="2000" dirty="0">
              <a:latin typeface="Times New Roman" pitchFamily="18" charset="0"/>
              <a:cs typeface="Times New Roman" pitchFamily="18" charset="0"/>
            </a:endParaRPr>
          </a:p>
          <a:p>
            <a:pPr algn="just">
              <a:buFont typeface="+mj-lt"/>
              <a:buAutoNum type="arabicPeriod"/>
            </a:pPr>
            <a:r>
              <a:rPr lang="en-US" sz="2000" dirty="0">
                <a:latin typeface="Times New Roman" pitchFamily="18" charset="0"/>
                <a:cs typeface="Times New Roman" pitchFamily="18" charset="0"/>
              </a:rPr>
              <a:t>The quantities of all assets are given and fixed.</a:t>
            </a:r>
            <a:endParaRPr lang="el-GR" sz="2000" dirty="0">
              <a:latin typeface="Times New Roman" pitchFamily="18" charset="0"/>
              <a:cs typeface="Times New Roman" pitchFamily="18" charset="0"/>
            </a:endParaRPr>
          </a:p>
          <a:p>
            <a:pPr algn="just"/>
            <a:endParaRPr lang="el-GR" sz="1800" dirty="0">
              <a:latin typeface="Times New Roman" pitchFamily="18" charset="0"/>
              <a:cs typeface="Times New Roman" pitchFamily="18" charset="0"/>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76672"/>
            <a:ext cx="8229600" cy="5649491"/>
          </a:xfrm>
        </p:spPr>
        <p:txBody>
          <a:bodyPr/>
          <a:lstStyle/>
          <a:p>
            <a:pPr algn="just"/>
            <a:r>
              <a:rPr lang="en-US" sz="4000" dirty="0"/>
              <a:t>A </a:t>
            </a:r>
            <a:r>
              <a:rPr lang="en-US" sz="4000" b="1" dirty="0"/>
              <a:t>high-beta stock </a:t>
            </a:r>
            <a:r>
              <a:rPr lang="en-US" sz="4000" dirty="0"/>
              <a:t>is more volatile than an average stock, while a </a:t>
            </a:r>
            <a:r>
              <a:rPr lang="en-US" sz="4000" b="1" dirty="0"/>
              <a:t>low-beta stock </a:t>
            </a:r>
            <a:r>
              <a:rPr lang="en-US" sz="4000" dirty="0"/>
              <a:t>is less volatile than an average stock. An average stock has b = 1.0.</a:t>
            </a:r>
          </a:p>
          <a:p>
            <a:pPr algn="just"/>
            <a:r>
              <a:rPr lang="en-US" sz="4000" dirty="0"/>
              <a:t>The </a:t>
            </a:r>
            <a:r>
              <a:rPr lang="en-US" sz="4000" b="1" dirty="0"/>
              <a:t>beta of a portfolio </a:t>
            </a:r>
            <a:r>
              <a:rPr lang="en-US" sz="4000" dirty="0"/>
              <a:t>is a </a:t>
            </a:r>
            <a:r>
              <a:rPr lang="en-US" sz="4000" b="1" dirty="0"/>
              <a:t>weighted average </a:t>
            </a:r>
            <a:r>
              <a:rPr lang="en-US" sz="4000" dirty="0"/>
              <a:t>of the betas of the individual securities in the portfolio.</a:t>
            </a:r>
          </a:p>
          <a:p>
            <a:endParaRPr lang="el-GR" dirty="0"/>
          </a:p>
          <a:p>
            <a:endParaRPr lang="el-GR"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lgn="just">
              <a:buNone/>
            </a:pPr>
            <a:r>
              <a:rPr lang="en-US" sz="2000" b="1" u="sng" dirty="0"/>
              <a:t>The relationship between risk and return: For a given level of risk as measured by beta, what rate of return should investors require to compensate them for bearing that risk? To begin, let us define the following terms:</a:t>
            </a:r>
            <a:endParaRPr lang="el-GR" sz="2000" b="1" u="sng" dirty="0"/>
          </a:p>
          <a:p>
            <a:r>
              <a:rPr lang="en-US" sz="2000" i="1" dirty="0"/>
              <a:t>	Expected </a:t>
            </a:r>
            <a:r>
              <a:rPr lang="en-US" sz="2000" dirty="0"/>
              <a:t>rate of return on the </a:t>
            </a:r>
            <a:r>
              <a:rPr lang="en-US" sz="2000" i="1" dirty="0" err="1"/>
              <a:t>i</a:t>
            </a:r>
            <a:r>
              <a:rPr lang="en-US" sz="2000" dirty="0" err="1"/>
              <a:t>th</a:t>
            </a:r>
            <a:r>
              <a:rPr lang="en-US" sz="2000" dirty="0"/>
              <a:t> stock.</a:t>
            </a:r>
            <a:endParaRPr lang="el-GR" sz="2000" dirty="0"/>
          </a:p>
          <a:p>
            <a:r>
              <a:rPr lang="en-US" sz="2000" i="1" dirty="0"/>
              <a:t>	Required </a:t>
            </a:r>
            <a:r>
              <a:rPr lang="en-US" sz="2000" dirty="0"/>
              <a:t>rate of return on the </a:t>
            </a:r>
            <a:r>
              <a:rPr lang="en-US" sz="2000" i="1" dirty="0" err="1"/>
              <a:t>i</a:t>
            </a:r>
            <a:r>
              <a:rPr lang="en-US" sz="2000" dirty="0" err="1"/>
              <a:t>th</a:t>
            </a:r>
            <a:r>
              <a:rPr lang="en-US" sz="2000" dirty="0"/>
              <a:t> stock. This is the minimum expected return that is required to induce an average investor to purchase the stock.</a:t>
            </a:r>
            <a:endParaRPr lang="el-GR" sz="2000" dirty="0"/>
          </a:p>
          <a:p>
            <a:r>
              <a:rPr lang="en-US" sz="2000" dirty="0"/>
              <a:t>	Realized, after-the-fact return.</a:t>
            </a:r>
            <a:endParaRPr lang="el-GR" sz="2000" dirty="0"/>
          </a:p>
          <a:p>
            <a:r>
              <a:rPr lang="en-US" sz="2000" dirty="0"/>
              <a:t>	Risk-free rate of return. In this context, </a:t>
            </a:r>
            <a:r>
              <a:rPr lang="en-US" sz="2000" dirty="0" err="1"/>
              <a:t>rRF</a:t>
            </a:r>
            <a:r>
              <a:rPr lang="en-US" sz="2000" dirty="0"/>
              <a:t> is generally measured by the expected return on long-term U.S. Treasury bonds.</a:t>
            </a:r>
            <a:endParaRPr lang="el-GR" sz="2000" dirty="0"/>
          </a:p>
          <a:p>
            <a:r>
              <a:rPr lang="en-US" sz="2000" dirty="0"/>
              <a:t> bi	Beta coefficient of the </a:t>
            </a:r>
            <a:r>
              <a:rPr lang="en-US" sz="2000" i="1" dirty="0" err="1"/>
              <a:t>i</a:t>
            </a:r>
            <a:r>
              <a:rPr lang="en-US" sz="2000" dirty="0" err="1"/>
              <a:t>th</a:t>
            </a:r>
            <a:r>
              <a:rPr lang="en-US" sz="2000" dirty="0"/>
              <a:t> stock.</a:t>
            </a:r>
            <a:endParaRPr lang="el-GR" sz="2000" dirty="0"/>
          </a:p>
          <a:p>
            <a:r>
              <a:rPr lang="en-US" sz="2000" dirty="0"/>
              <a:t>	Required rate of return on a portfolio consisting of all stocks, which is called the </a:t>
            </a:r>
            <a:r>
              <a:rPr lang="en-US" sz="2000" i="1" dirty="0"/>
              <a:t>market portfolio</a:t>
            </a:r>
            <a:r>
              <a:rPr lang="en-US" sz="2000" dirty="0"/>
              <a:t>.</a:t>
            </a:r>
            <a:endParaRPr lang="el-GR" sz="2000" dirty="0"/>
          </a:p>
          <a:p>
            <a:r>
              <a:rPr lang="en-US" sz="2000" dirty="0"/>
              <a:t>	risk premium on “the market.”</a:t>
            </a:r>
            <a:r>
              <a:rPr lang="el-GR" sz="2000" dirty="0"/>
              <a:t> </a:t>
            </a:r>
            <a:r>
              <a:rPr lang="en-US" sz="2000" dirty="0"/>
              <a:t>	 	 is the additional return over the risk-free rate required to induce an average investor to invest in the market portfolio.</a:t>
            </a:r>
            <a:endParaRPr lang="el-GR" sz="2000" dirty="0"/>
          </a:p>
          <a:p>
            <a:r>
              <a:rPr lang="en-US" sz="2000" dirty="0"/>
              <a:t> 	risk premium on the </a:t>
            </a:r>
            <a:r>
              <a:rPr lang="en-US" sz="2000" i="1" dirty="0" err="1"/>
              <a:t>i</a:t>
            </a:r>
            <a:r>
              <a:rPr lang="en-US" sz="2000" dirty="0" err="1"/>
              <a:t>th</a:t>
            </a:r>
            <a:r>
              <a:rPr lang="en-US" sz="2000" dirty="0"/>
              <a:t> stock:</a:t>
            </a:r>
          </a:p>
          <a:p>
            <a:endParaRPr lang="en-US" sz="2000" dirty="0"/>
          </a:p>
          <a:p>
            <a:r>
              <a:rPr lang="en-US" sz="2000" dirty="0"/>
              <a:t>Required return = Risk-free return + Premium for risk.</a:t>
            </a:r>
            <a:endParaRPr lang="el-GR" sz="2000" dirty="0"/>
          </a:p>
          <a:p>
            <a:pPr>
              <a:buNone/>
            </a:pPr>
            <a:r>
              <a:rPr lang="en-US" sz="2000" dirty="0"/>
              <a:t> </a:t>
            </a:r>
            <a:endParaRPr lang="el-GR" sz="1800" dirty="0"/>
          </a:p>
        </p:txBody>
      </p:sp>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pic>
        <p:nvPicPr>
          <p:cNvPr id="1025"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39552" y="1124744"/>
            <a:ext cx="368041" cy="288032"/>
          </a:xfrm>
          <a:prstGeom prst="rect">
            <a:avLst/>
          </a:prstGeom>
          <a:noFill/>
        </p:spPr>
      </p:pic>
      <p:sp>
        <p:nvSpPr>
          <p:cNvPr id="102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pic>
        <p:nvPicPr>
          <p:cNvPr id="1027"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67544" y="1484784"/>
            <a:ext cx="401191" cy="326896"/>
          </a:xfrm>
          <a:prstGeom prst="rect">
            <a:avLst/>
          </a:prstGeom>
          <a:noFill/>
        </p:spPr>
      </p:pic>
      <p:sp>
        <p:nvSpPr>
          <p:cNvPr id="103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pic>
        <p:nvPicPr>
          <p:cNvPr id="1029" name="Picture 5"/>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39552" y="2132856"/>
            <a:ext cx="391666" cy="331410"/>
          </a:xfrm>
          <a:prstGeom prst="rect">
            <a:avLst/>
          </a:prstGeom>
          <a:noFill/>
        </p:spPr>
      </p:pic>
      <p:sp>
        <p:nvSpPr>
          <p:cNvPr id="1032"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pic>
        <p:nvPicPr>
          <p:cNvPr id="1031" name="Picture 7"/>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395536" y="2492896"/>
            <a:ext cx="610705" cy="353566"/>
          </a:xfrm>
          <a:prstGeom prst="rect">
            <a:avLst/>
          </a:prstGeom>
          <a:noFill/>
        </p:spPr>
      </p:pic>
      <p:sp>
        <p:nvSpPr>
          <p:cNvPr id="1034"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pic>
        <p:nvPicPr>
          <p:cNvPr id="1033" name="Picture 9"/>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297344" y="3429000"/>
            <a:ext cx="594634" cy="353566"/>
          </a:xfrm>
          <a:prstGeom prst="rect">
            <a:avLst/>
          </a:prstGeom>
          <a:noFill/>
        </p:spPr>
      </p:pic>
      <p:sp>
        <p:nvSpPr>
          <p:cNvPr id="1036"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pic>
        <p:nvPicPr>
          <p:cNvPr id="1035" name="Picture 11"/>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382443" y="4149080"/>
            <a:ext cx="614309" cy="281558"/>
          </a:xfrm>
          <a:prstGeom prst="rect">
            <a:avLst/>
          </a:prstGeom>
          <a:noFill/>
        </p:spPr>
      </p:pic>
      <p:sp>
        <p:nvSpPr>
          <p:cNvPr id="1038"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pic>
        <p:nvPicPr>
          <p:cNvPr id="1037" name="Picture 13"/>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4139952" y="4077072"/>
            <a:ext cx="1440160" cy="288032"/>
          </a:xfrm>
          <a:prstGeom prst="rect">
            <a:avLst/>
          </a:prstGeom>
          <a:noFill/>
        </p:spPr>
      </p:pic>
      <p:sp>
        <p:nvSpPr>
          <p:cNvPr id="1040" name="Rectangle 1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pic>
        <p:nvPicPr>
          <p:cNvPr id="1039" name="Picture 15"/>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187087" y="5085184"/>
            <a:ext cx="670983" cy="360040"/>
          </a:xfrm>
          <a:prstGeom prst="rect">
            <a:avLst/>
          </a:prstGeom>
          <a:noFill/>
        </p:spPr>
      </p:pic>
      <p:sp>
        <p:nvSpPr>
          <p:cNvPr id="1042" name="Rectangle 1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pic>
        <p:nvPicPr>
          <p:cNvPr id="1041" name="Picture 17"/>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4139952" y="5157192"/>
            <a:ext cx="1309236" cy="288032"/>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noChangeArrowheads="1"/>
          </p:cNvSpPr>
          <p:nvPr/>
        </p:nvSpPr>
        <p:spPr bwMode="auto">
          <a:xfrm>
            <a:off x="755576" y="260649"/>
            <a:ext cx="7929563" cy="1512168"/>
          </a:xfrm>
          <a:prstGeom prst="rect">
            <a:avLst/>
          </a:prstGeom>
          <a:solidFill>
            <a:schemeClr val="accent1"/>
          </a:solidFill>
          <a:ln w="50800">
            <a:solidFill>
              <a:schemeClr val="accent2"/>
            </a:solidFill>
            <a:miter lim="800000"/>
            <a:headEnd/>
            <a:tailEnd/>
          </a:ln>
        </p:spPr>
        <p:txBody>
          <a:bodyPr wrap="none" anchor="ctr"/>
          <a:lstStyle/>
          <a:p>
            <a:endParaRPr lang="tr-TR" sz="1200" dirty="0"/>
          </a:p>
        </p:txBody>
      </p:sp>
      <p:sp>
        <p:nvSpPr>
          <p:cNvPr id="173061" name="Rectangle 5"/>
          <p:cNvSpPr>
            <a:spLocks noGrp="1" noChangeArrowheads="1"/>
          </p:cNvSpPr>
          <p:nvPr>
            <p:ph type="title"/>
          </p:nvPr>
        </p:nvSpPr>
        <p:spPr>
          <a:xfrm>
            <a:off x="685800" y="620689"/>
            <a:ext cx="7918648" cy="864096"/>
          </a:xfrm>
        </p:spPr>
        <p:txBody>
          <a:bodyPr>
            <a:normAutofit fontScale="90000"/>
          </a:bodyPr>
          <a:lstStyle/>
          <a:p>
            <a:pPr eaLnBrk="1" fontAlgn="auto" hangingPunct="1">
              <a:spcAft>
                <a:spcPts val="0"/>
              </a:spcAft>
              <a:defRPr/>
            </a:pPr>
            <a:r>
              <a:rPr lang="el-GR" dirty="0">
                <a:solidFill>
                  <a:schemeClr val="bg1"/>
                </a:solidFill>
              </a:rPr>
              <a:t>Σχέσεις Αντιπροσώπευσης(</a:t>
            </a:r>
            <a:r>
              <a:rPr lang="en-US" dirty="0">
                <a:solidFill>
                  <a:schemeClr val="bg1"/>
                </a:solidFill>
              </a:rPr>
              <a:t>agency relationship</a:t>
            </a:r>
            <a:endParaRPr lang="en-US" dirty="0"/>
          </a:p>
        </p:txBody>
      </p:sp>
      <p:sp>
        <p:nvSpPr>
          <p:cNvPr id="16388" name="Rectangle 6"/>
          <p:cNvSpPr>
            <a:spLocks noGrp="1" noChangeArrowheads="1"/>
          </p:cNvSpPr>
          <p:nvPr>
            <p:ph idx="1"/>
          </p:nvPr>
        </p:nvSpPr>
        <p:spPr>
          <a:xfrm>
            <a:off x="251520" y="1844825"/>
            <a:ext cx="8712967" cy="3793976"/>
          </a:xfrm>
        </p:spPr>
        <p:txBody>
          <a:bodyPr>
            <a:normAutofit fontScale="92500" lnSpcReduction="10000"/>
          </a:bodyPr>
          <a:lstStyle/>
          <a:p>
            <a:pPr marL="0" indent="0" eaLnBrk="1" hangingPunct="1">
              <a:spcBef>
                <a:spcPct val="30000"/>
              </a:spcBef>
              <a:buFont typeface="Wingdings" pitchFamily="2" charset="2"/>
              <a:buNone/>
            </a:pPr>
            <a:r>
              <a:rPr lang="en-US" dirty="0"/>
              <a:t>An agency relationship arises whenever one or more individuals, called </a:t>
            </a:r>
            <a:r>
              <a:rPr lang="en-US" i="1" dirty="0">
                <a:solidFill>
                  <a:schemeClr val="hlink"/>
                </a:solidFill>
              </a:rPr>
              <a:t>principals</a:t>
            </a:r>
            <a:r>
              <a:rPr lang="en-US" dirty="0"/>
              <a:t>, (1) hires another individual or organization, called an </a:t>
            </a:r>
            <a:r>
              <a:rPr lang="en-US" i="1" dirty="0">
                <a:solidFill>
                  <a:schemeClr val="accent2"/>
                </a:solidFill>
              </a:rPr>
              <a:t>agent</a:t>
            </a:r>
            <a:r>
              <a:rPr lang="en-US" dirty="0"/>
              <a:t>, to perform some service and (2) then delegates decision-making authority to that agent.</a:t>
            </a:r>
            <a:endParaRPr lang="el-GR" dirty="0"/>
          </a:p>
          <a:p>
            <a:pPr>
              <a:buNone/>
            </a:pPr>
            <a:r>
              <a:rPr lang="en-US" dirty="0"/>
              <a:t>Conflicts between </a:t>
            </a:r>
            <a:r>
              <a:rPr lang="en-US" u="sng" dirty="0"/>
              <a:t>stockholders </a:t>
            </a:r>
            <a:r>
              <a:rPr lang="en-US" dirty="0"/>
              <a:t>and </a:t>
            </a:r>
            <a:r>
              <a:rPr lang="en-US" u="sng" dirty="0"/>
              <a:t>managers</a:t>
            </a:r>
            <a:r>
              <a:rPr lang="en-US" dirty="0"/>
              <a:t>.</a:t>
            </a:r>
          </a:p>
          <a:p>
            <a:pPr>
              <a:lnSpc>
                <a:spcPct val="200000"/>
              </a:lnSpc>
              <a:buNone/>
            </a:pPr>
            <a:r>
              <a:rPr lang="en-US" dirty="0"/>
              <a:t>Conflicts between </a:t>
            </a:r>
            <a:r>
              <a:rPr lang="en-US" u="sng" dirty="0"/>
              <a:t>stockholders</a:t>
            </a:r>
            <a:r>
              <a:rPr lang="en-US" dirty="0"/>
              <a:t> and </a:t>
            </a:r>
            <a:r>
              <a:rPr lang="en-US" u="sng" dirty="0"/>
              <a:t>creditors</a:t>
            </a:r>
            <a:r>
              <a:rPr lang="en-US" dirty="0"/>
              <a:t>.</a:t>
            </a:r>
          </a:p>
          <a:p>
            <a:pPr marL="0" indent="0" eaLnBrk="1" hangingPunct="1">
              <a:spcBef>
                <a:spcPct val="30000"/>
              </a:spcBef>
              <a:buFont typeface="Wingdings" pitchFamily="2" charset="2"/>
              <a:buNone/>
            </a:pPr>
            <a:endParaRPr lang="en-US" dirty="0"/>
          </a:p>
        </p:txBody>
      </p:sp>
    </p:spTree>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lgn="just"/>
            <a:r>
              <a:rPr lang="en-US" sz="2400" dirty="0"/>
              <a:t>The </a:t>
            </a:r>
            <a:r>
              <a:rPr lang="en-US" sz="2400" b="1" dirty="0"/>
              <a:t>Security Market Line (SML) </a:t>
            </a:r>
            <a:r>
              <a:rPr lang="en-US" sz="2400" dirty="0"/>
              <a:t>equation shows </a:t>
            </a:r>
            <a:r>
              <a:rPr lang="en-US" sz="2400" b="1" u="sng" dirty="0"/>
              <a:t>the relationship between a security’s market risk and its required rate of return</a:t>
            </a:r>
            <a:r>
              <a:rPr lang="en-US" sz="2400" dirty="0"/>
              <a:t>. The return required for any security </a:t>
            </a:r>
            <a:r>
              <a:rPr lang="en-US" sz="2400" dirty="0" err="1"/>
              <a:t>i</a:t>
            </a:r>
            <a:r>
              <a:rPr lang="en-US" sz="2400" dirty="0"/>
              <a:t> is equal to the </a:t>
            </a:r>
            <a:r>
              <a:rPr lang="en-US" sz="2400" b="1" dirty="0"/>
              <a:t>risk-free rate </a:t>
            </a:r>
            <a:r>
              <a:rPr lang="en-US" sz="2400" dirty="0"/>
              <a:t>plus the </a:t>
            </a:r>
            <a:r>
              <a:rPr lang="en-US" sz="2400" b="1" dirty="0"/>
              <a:t>market risk premium </a:t>
            </a:r>
            <a:r>
              <a:rPr lang="en-US" sz="2400" dirty="0"/>
              <a:t>times the security’s beta</a:t>
            </a:r>
          </a:p>
          <a:p>
            <a:pPr algn="just"/>
            <a:endParaRPr lang="en-US" sz="2400" dirty="0"/>
          </a:p>
          <a:p>
            <a:pPr algn="just"/>
            <a:endParaRPr lang="en-US" sz="2400" dirty="0"/>
          </a:p>
          <a:p>
            <a:pPr algn="just"/>
            <a:r>
              <a:rPr lang="en-US" sz="2400" dirty="0"/>
              <a:t>Even though the expected rate of return on a stock is generally equal to its required return, a number of things can happen to cause the required rate of return to change:</a:t>
            </a:r>
            <a:endParaRPr lang="el-GR" sz="2400" dirty="0"/>
          </a:p>
          <a:p>
            <a:pPr marL="914400" lvl="1" indent="-457200" algn="just">
              <a:buFont typeface="+mj-lt"/>
              <a:buAutoNum type="arabicPeriod"/>
            </a:pPr>
            <a:r>
              <a:rPr lang="en-US" sz="2000" b="1" u="sng" dirty="0"/>
              <a:t> the risk-free rate can change because of changes in either real rates or anticipated inflation</a:t>
            </a:r>
          </a:p>
          <a:p>
            <a:pPr marL="914400" lvl="1" indent="-457200" algn="just">
              <a:buFont typeface="+mj-lt"/>
              <a:buAutoNum type="arabicPeriod"/>
            </a:pPr>
            <a:r>
              <a:rPr lang="en-US" sz="2000" b="1" u="sng" dirty="0"/>
              <a:t> a stock’s beta can change, and</a:t>
            </a:r>
            <a:endParaRPr lang="el-GR" sz="2000" b="1" u="sng" dirty="0"/>
          </a:p>
          <a:p>
            <a:pPr marL="914400" lvl="1" indent="-457200" algn="just">
              <a:buFont typeface="+mj-lt"/>
              <a:buAutoNum type="arabicPeriod"/>
            </a:pPr>
            <a:r>
              <a:rPr lang="en-US" sz="2000" b="1" u="sng" dirty="0"/>
              <a:t>investors’ aversion to risk can change.</a:t>
            </a:r>
            <a:endParaRPr lang="el-GR" sz="2000" b="1" u="sng" dirty="0"/>
          </a:p>
          <a:p>
            <a:pPr algn="just">
              <a:buNone/>
            </a:pPr>
            <a:r>
              <a:rPr lang="en-US" sz="2800" b="1" dirty="0"/>
              <a:t> Because returns on assets in different countries are not perfectly correlated, </a:t>
            </a:r>
            <a:r>
              <a:rPr lang="en-US" sz="2800" b="1" u="sng" dirty="0"/>
              <a:t>global diversification </a:t>
            </a:r>
            <a:r>
              <a:rPr lang="en-US" sz="2800" b="1" dirty="0"/>
              <a:t>may result in lower risk for multinational companies and globally diversified portfolios.</a:t>
            </a:r>
            <a:endParaRPr lang="el-GR" sz="2800" b="1" dirty="0"/>
          </a:p>
          <a:p>
            <a:endParaRPr lang="el-GR" sz="2400" dirty="0"/>
          </a:p>
        </p:txBody>
      </p:sp>
      <p:sp>
        <p:nvSpPr>
          <p:cNvPr id="4915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pic>
        <p:nvPicPr>
          <p:cNvPr id="49153"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55576" y="1772816"/>
            <a:ext cx="5472608" cy="432048"/>
          </a:xfrm>
          <a:prstGeom prst="rect">
            <a:avLst/>
          </a:prstGeom>
          <a:noFill/>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buNone/>
            </a:pPr>
            <a:r>
              <a:rPr lang="en-US" b="1" i="1" u="sng" dirty="0"/>
              <a:t>The key concepts for portfolios are listed below:</a:t>
            </a:r>
            <a:endParaRPr lang="el-GR" b="1" i="1" u="sng" dirty="0"/>
          </a:p>
          <a:p>
            <a:r>
              <a:rPr lang="en-US" dirty="0"/>
              <a:t>The </a:t>
            </a:r>
            <a:r>
              <a:rPr lang="en-US" b="1" dirty="0"/>
              <a:t>feasible set </a:t>
            </a:r>
            <a:r>
              <a:rPr lang="en-US" dirty="0"/>
              <a:t>of portfolios represents all portfolios that can be constructed from a given set of assets.</a:t>
            </a:r>
            <a:endParaRPr lang="el-GR" dirty="0"/>
          </a:p>
          <a:p>
            <a:r>
              <a:rPr lang="en-US" dirty="0"/>
              <a:t>An </a:t>
            </a:r>
            <a:r>
              <a:rPr lang="en-US" b="1" dirty="0"/>
              <a:t>efficient portfolio </a:t>
            </a:r>
            <a:r>
              <a:rPr lang="en-US" dirty="0"/>
              <a:t>is one that offers the most return for a given amount of risk, or the least risk for a given amount of return.</a:t>
            </a:r>
            <a:endParaRPr lang="el-GR" dirty="0"/>
          </a:p>
          <a:p>
            <a:r>
              <a:rPr lang="en-US" dirty="0"/>
              <a:t>The </a:t>
            </a:r>
            <a:r>
              <a:rPr lang="en-US" b="1" dirty="0"/>
              <a:t>optimal portfolio </a:t>
            </a:r>
            <a:r>
              <a:rPr lang="en-US" dirty="0"/>
              <a:t>for an investor is defined by the investor’s highest possible </a:t>
            </a:r>
            <a:r>
              <a:rPr lang="en-US" b="1" dirty="0"/>
              <a:t>indifference curve </a:t>
            </a:r>
            <a:r>
              <a:rPr lang="en-US" dirty="0"/>
              <a:t>that is tangent to the </a:t>
            </a:r>
            <a:r>
              <a:rPr lang="en-US" b="1" dirty="0"/>
              <a:t>efficient set </a:t>
            </a:r>
            <a:r>
              <a:rPr lang="en-US" dirty="0"/>
              <a:t>of portfolios</a:t>
            </a:r>
            <a:endParaRPr lang="el-GR" dirty="0"/>
          </a:p>
        </p:txBody>
      </p:sp>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pic>
        <p:nvPicPr>
          <p:cNvPr id="1025"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55575" y="5373216"/>
            <a:ext cx="2084959" cy="504056"/>
          </a:xfrm>
          <a:prstGeom prst="rect">
            <a:avLst/>
          </a:prstGeom>
          <a:noFill/>
        </p:spPr>
      </p:pic>
      <p:sp>
        <p:nvSpPr>
          <p:cNvPr id="102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pic>
        <p:nvPicPr>
          <p:cNvPr id="1027"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635896" y="5373216"/>
            <a:ext cx="5001984" cy="360040"/>
          </a:xfrm>
          <a:prstGeom prst="rect">
            <a:avLst/>
          </a:prstGeom>
          <a:noFill/>
        </p:spPr>
      </p:pic>
      <p:sp>
        <p:nvSpPr>
          <p:cNvPr id="103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pic>
        <p:nvPicPr>
          <p:cNvPr id="1029" name="Picture 5"/>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043608" y="6237312"/>
            <a:ext cx="2071087" cy="288032"/>
          </a:xfrm>
          <a:prstGeom prst="rect">
            <a:avLst/>
          </a:prstGeom>
          <a:noFill/>
        </p:spPr>
      </p:pic>
      <p:sp>
        <p:nvSpPr>
          <p:cNvPr id="1032"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pic>
        <p:nvPicPr>
          <p:cNvPr id="1031" name="Picture 7"/>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4355975" y="5949280"/>
            <a:ext cx="2948899" cy="360040"/>
          </a:xfrm>
          <a:prstGeom prst="rect">
            <a:avLst/>
          </a:prstGeom>
          <a:noFill/>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lgn="just">
              <a:buNone/>
            </a:pPr>
            <a:r>
              <a:rPr lang="en-US" sz="2600" dirty="0"/>
              <a:t>The </a:t>
            </a:r>
            <a:r>
              <a:rPr lang="en-US" sz="2600" b="1" dirty="0"/>
              <a:t>Capital Asset Pricing Model (CAPM) </a:t>
            </a:r>
            <a:r>
              <a:rPr lang="en-US" sz="2600" dirty="0"/>
              <a:t>describes the relationship between market risk and required rates of return.</a:t>
            </a:r>
            <a:endParaRPr lang="el-GR" sz="2600" dirty="0"/>
          </a:p>
          <a:p>
            <a:pPr algn="just">
              <a:buNone/>
            </a:pPr>
            <a:r>
              <a:rPr lang="en-US" sz="2600" dirty="0"/>
              <a:t>The </a:t>
            </a:r>
            <a:r>
              <a:rPr lang="en-US" sz="2600" b="1" dirty="0"/>
              <a:t>Capital Market Line (CML) </a:t>
            </a:r>
            <a:r>
              <a:rPr lang="en-US" sz="2600" dirty="0"/>
              <a:t>describes the risk/return relationship for efficient portfolios, that is, for portfolios that consist of a mix of the market portfolio and a riskless asset.</a:t>
            </a:r>
          </a:p>
          <a:p>
            <a:pPr algn="just">
              <a:buNone/>
            </a:pPr>
            <a:r>
              <a:rPr lang="en-US" sz="2800" dirty="0"/>
              <a:t>The equation for the Capital Market Line may be expressed as follows:</a:t>
            </a:r>
          </a:p>
          <a:p>
            <a:pPr algn="just">
              <a:buNone/>
            </a:pPr>
            <a:endParaRPr lang="el-GR" sz="2800" dirty="0"/>
          </a:p>
          <a:p>
            <a:pPr algn="just">
              <a:buNone/>
            </a:pPr>
            <a:endParaRPr lang="el-GR" sz="2600" dirty="0"/>
          </a:p>
        </p:txBody>
      </p:sp>
      <p:sp>
        <p:nvSpPr>
          <p:cNvPr id="21511"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pic>
        <p:nvPicPr>
          <p:cNvPr id="21510" name="Picture 6"/>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857356" y="3500438"/>
            <a:ext cx="3929090" cy="785818"/>
          </a:xfrm>
          <a:prstGeom prst="rect">
            <a:avLst/>
          </a:prstGeom>
          <a:noFill/>
        </p:spPr>
      </p:pic>
      <p:sp>
        <p:nvSpPr>
          <p:cNvPr id="2151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pic>
        <p:nvPicPr>
          <p:cNvPr id="21512" name="Picture 8"/>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643174" y="5000636"/>
            <a:ext cx="2714644" cy="714380"/>
          </a:xfrm>
          <a:prstGeom prst="rect">
            <a:avLst/>
          </a:prstGeom>
          <a:noFill/>
        </p:spPr>
      </p:pic>
      <p:sp>
        <p:nvSpPr>
          <p:cNvPr id="21514" name="Rectangle 10"/>
          <p:cNvSpPr>
            <a:spLocks noChangeArrowheads="1"/>
          </p:cNvSpPr>
          <p:nvPr/>
        </p:nvSpPr>
        <p:spPr bwMode="auto">
          <a:xfrm>
            <a:off x="0" y="8477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1A9A00"/>
                </a:solidFill>
                <a:effectLst/>
                <a:latin typeface="Calibri" pitchFamily="34" charset="0"/>
                <a:ea typeface="Times New Roman" pitchFamily="18" charset="0"/>
                <a:cs typeface="Bartholeme-Extrabold" charset="-95"/>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01156" cy="6715148"/>
          </a:xfrm>
        </p:spPr>
        <p:txBody>
          <a:bodyPr/>
          <a:lstStyle/>
          <a:p>
            <a:pPr algn="just">
              <a:buNone/>
            </a:pPr>
            <a:r>
              <a:rPr lang="en-US" sz="2000" dirty="0">
                <a:latin typeface="Times New Roman" pitchFamily="18" charset="0"/>
                <a:cs typeface="Times New Roman" pitchFamily="18" charset="0"/>
              </a:rPr>
              <a:t>The </a:t>
            </a:r>
            <a:r>
              <a:rPr lang="en-US" sz="2000" b="1" dirty="0">
                <a:latin typeface="Times New Roman" pitchFamily="18" charset="0"/>
                <a:cs typeface="Times New Roman" pitchFamily="18" charset="0"/>
              </a:rPr>
              <a:t>Security Market Line (SML) </a:t>
            </a:r>
            <a:r>
              <a:rPr lang="en-US" sz="2000" dirty="0">
                <a:latin typeface="Times New Roman" pitchFamily="18" charset="0"/>
                <a:cs typeface="Times New Roman" pitchFamily="18" charset="0"/>
              </a:rPr>
              <a:t>is an integral part of the CAPM, and it describes the risk/return relationship for individual assets. The required rate of return for any Stock </a:t>
            </a:r>
            <a:r>
              <a:rPr lang="en-US" sz="2000" dirty="0" err="1">
                <a:latin typeface="Times New Roman" pitchFamily="18" charset="0"/>
                <a:cs typeface="Times New Roman" pitchFamily="18" charset="0"/>
              </a:rPr>
              <a:t>i</a:t>
            </a:r>
            <a:r>
              <a:rPr lang="en-US" sz="2000" dirty="0">
                <a:latin typeface="Times New Roman" pitchFamily="18" charset="0"/>
                <a:cs typeface="Times New Roman" pitchFamily="18" charset="0"/>
              </a:rPr>
              <a:t> is equal to the </a:t>
            </a:r>
            <a:r>
              <a:rPr lang="en-US" sz="2000" b="1" dirty="0">
                <a:latin typeface="Times New Roman" pitchFamily="18" charset="0"/>
                <a:cs typeface="Times New Roman" pitchFamily="18" charset="0"/>
              </a:rPr>
              <a:t>risk-free rate </a:t>
            </a:r>
            <a:r>
              <a:rPr lang="en-US" sz="2000" dirty="0">
                <a:latin typeface="Times New Roman" pitchFamily="18" charset="0"/>
                <a:cs typeface="Times New Roman" pitchFamily="18" charset="0"/>
              </a:rPr>
              <a:t>plus the </a:t>
            </a:r>
            <a:r>
              <a:rPr lang="en-US" sz="2000" b="1" dirty="0">
                <a:latin typeface="Times New Roman" pitchFamily="18" charset="0"/>
                <a:cs typeface="Times New Roman" pitchFamily="18" charset="0"/>
              </a:rPr>
              <a:t>market risk premium </a:t>
            </a:r>
            <a:r>
              <a:rPr lang="en-US" sz="2000" dirty="0">
                <a:latin typeface="Times New Roman" pitchFamily="18" charset="0"/>
                <a:cs typeface="Times New Roman" pitchFamily="18" charset="0"/>
              </a:rPr>
              <a:t>times the stock’s </a:t>
            </a:r>
            <a:r>
              <a:rPr lang="en-US" sz="2000" b="1" dirty="0">
                <a:latin typeface="Times New Roman" pitchFamily="18" charset="0"/>
                <a:cs typeface="Times New Roman" pitchFamily="18" charset="0"/>
              </a:rPr>
              <a:t>beta coefficient:  </a:t>
            </a:r>
            <a:r>
              <a:rPr lang="en-US" sz="2000" dirty="0" err="1">
                <a:latin typeface="Times New Roman" pitchFamily="18" charset="0"/>
                <a:cs typeface="Times New Roman" pitchFamily="18" charset="0"/>
              </a:rPr>
              <a:t>ri</a:t>
            </a:r>
            <a:r>
              <a:rPr lang="en-US" sz="2000" dirty="0">
                <a:latin typeface="Times New Roman" pitchFamily="18" charset="0"/>
                <a:cs typeface="Times New Roman" pitchFamily="18" charset="0"/>
              </a:rPr>
              <a:t> = </a:t>
            </a:r>
            <a:r>
              <a:rPr lang="en-US" sz="2000" dirty="0" err="1">
                <a:latin typeface="Times New Roman" pitchFamily="18" charset="0"/>
                <a:cs typeface="Times New Roman" pitchFamily="18" charset="0"/>
              </a:rPr>
              <a:t>rRF</a:t>
            </a:r>
            <a:r>
              <a:rPr lang="en-US" sz="2000" dirty="0">
                <a:latin typeface="Times New Roman" pitchFamily="18" charset="0"/>
                <a:cs typeface="Times New Roman" pitchFamily="18" charset="0"/>
              </a:rPr>
              <a:t> + (</a:t>
            </a:r>
            <a:r>
              <a:rPr lang="en-US" sz="2000" dirty="0" err="1">
                <a:latin typeface="Times New Roman" pitchFamily="18" charset="0"/>
                <a:cs typeface="Times New Roman" pitchFamily="18" charset="0"/>
              </a:rPr>
              <a:t>rM</a:t>
            </a:r>
            <a:r>
              <a:rPr lang="en-US" sz="2000" dirty="0">
                <a:latin typeface="Times New Roman" pitchFamily="18" charset="0"/>
                <a:cs typeface="Times New Roman" pitchFamily="18" charset="0"/>
              </a:rPr>
              <a:t> - </a:t>
            </a:r>
            <a:r>
              <a:rPr lang="en-US" sz="2000" dirty="0" err="1">
                <a:latin typeface="Times New Roman" pitchFamily="18" charset="0"/>
                <a:cs typeface="Times New Roman" pitchFamily="18" charset="0"/>
              </a:rPr>
              <a:t>rRF</a:t>
            </a:r>
            <a:r>
              <a:rPr lang="en-US" sz="2000" dirty="0">
                <a:latin typeface="Times New Roman" pitchFamily="18" charset="0"/>
                <a:cs typeface="Times New Roman" pitchFamily="18" charset="0"/>
              </a:rPr>
              <a:t>)bi.</a:t>
            </a:r>
            <a:endParaRPr lang="el-GR" sz="2000" dirty="0">
              <a:latin typeface="Times New Roman" pitchFamily="18" charset="0"/>
              <a:cs typeface="Times New Roman" pitchFamily="18" charset="0"/>
            </a:endParaRPr>
          </a:p>
          <a:p>
            <a:pPr algn="just">
              <a:buNone/>
            </a:pPr>
            <a:r>
              <a:rPr lang="en-US" sz="2000" dirty="0">
                <a:latin typeface="Times New Roman" pitchFamily="18" charset="0"/>
                <a:cs typeface="Times New Roman" pitchFamily="18" charset="0"/>
              </a:rPr>
              <a:t>Stock </a:t>
            </a:r>
            <a:r>
              <a:rPr lang="en-US" sz="2000" dirty="0" err="1">
                <a:latin typeface="Times New Roman" pitchFamily="18" charset="0"/>
                <a:cs typeface="Times New Roman" pitchFamily="18" charset="0"/>
              </a:rPr>
              <a:t>i’s</a:t>
            </a:r>
            <a:r>
              <a:rPr lang="en-US" sz="2000" dirty="0">
                <a:latin typeface="Times New Roman" pitchFamily="18" charset="0"/>
                <a:cs typeface="Times New Roman" pitchFamily="18" charset="0"/>
              </a:rPr>
              <a:t> </a:t>
            </a:r>
            <a:r>
              <a:rPr lang="en-US" sz="2000" b="1" dirty="0">
                <a:latin typeface="Times New Roman" pitchFamily="18" charset="0"/>
                <a:cs typeface="Times New Roman" pitchFamily="18" charset="0"/>
              </a:rPr>
              <a:t>beta coefficient, bi, </a:t>
            </a:r>
            <a:r>
              <a:rPr lang="en-US" sz="2000" dirty="0">
                <a:latin typeface="Times New Roman" pitchFamily="18" charset="0"/>
                <a:cs typeface="Times New Roman" pitchFamily="18" charset="0"/>
              </a:rPr>
              <a:t>is a measure of the stock’s </a:t>
            </a:r>
            <a:r>
              <a:rPr lang="en-US" sz="2000" b="1" dirty="0">
                <a:latin typeface="Times New Roman" pitchFamily="18" charset="0"/>
                <a:cs typeface="Times New Roman" pitchFamily="18" charset="0"/>
              </a:rPr>
              <a:t>market risk. </a:t>
            </a:r>
            <a:r>
              <a:rPr lang="en-US" sz="2000" dirty="0">
                <a:latin typeface="Times New Roman" pitchFamily="18" charset="0"/>
                <a:cs typeface="Times New Roman" pitchFamily="18" charset="0"/>
              </a:rPr>
              <a:t>Beta measures the </a:t>
            </a:r>
            <a:r>
              <a:rPr lang="en-US" sz="2000" b="1" dirty="0">
                <a:latin typeface="Times New Roman" pitchFamily="18" charset="0"/>
                <a:cs typeface="Times New Roman" pitchFamily="18" charset="0"/>
              </a:rPr>
              <a:t>volatility </a:t>
            </a:r>
            <a:r>
              <a:rPr lang="en-US" sz="2000" dirty="0">
                <a:latin typeface="Times New Roman" pitchFamily="18" charset="0"/>
                <a:cs typeface="Times New Roman" pitchFamily="18" charset="0"/>
              </a:rPr>
              <a:t>of returns on a security </a:t>
            </a:r>
            <a:r>
              <a:rPr lang="en-US" sz="2000" b="1" dirty="0">
                <a:latin typeface="Times New Roman" pitchFamily="18" charset="0"/>
                <a:cs typeface="Times New Roman" pitchFamily="18" charset="0"/>
              </a:rPr>
              <a:t>relative to returns on the market, </a:t>
            </a:r>
            <a:r>
              <a:rPr lang="en-US" sz="2000" dirty="0">
                <a:latin typeface="Times New Roman" pitchFamily="18" charset="0"/>
                <a:cs typeface="Times New Roman" pitchFamily="18" charset="0"/>
              </a:rPr>
              <a:t>which is the portfolio of all risky assets. The beta coefficient is measured by the slope of the stock’s </a:t>
            </a:r>
            <a:r>
              <a:rPr lang="en-US" sz="2000" b="1" dirty="0">
                <a:latin typeface="Times New Roman" pitchFamily="18" charset="0"/>
                <a:cs typeface="Times New Roman" pitchFamily="18" charset="0"/>
              </a:rPr>
              <a:t>characteristic line, </a:t>
            </a:r>
            <a:r>
              <a:rPr lang="en-US" sz="2000" dirty="0">
                <a:latin typeface="Times New Roman" pitchFamily="18" charset="0"/>
                <a:cs typeface="Times New Roman" pitchFamily="18" charset="0"/>
              </a:rPr>
              <a:t>which is found by regressing historical returns on the stock versus historical returns on the market.</a:t>
            </a:r>
            <a:endParaRPr lang="el-GR" sz="2000" dirty="0">
              <a:latin typeface="Times New Roman" pitchFamily="18" charset="0"/>
              <a:cs typeface="Times New Roman" pitchFamily="18" charset="0"/>
            </a:endParaRPr>
          </a:p>
          <a:p>
            <a:pPr>
              <a:buNone/>
            </a:pPr>
            <a:r>
              <a:rPr lang="en-US" sz="2000" dirty="0"/>
              <a:t>When we estimated beta, we used the following regression equation:</a:t>
            </a:r>
          </a:p>
          <a:p>
            <a:pPr>
              <a:buNone/>
            </a:pPr>
            <a:endParaRPr lang="el-GR" sz="2000" dirty="0"/>
          </a:p>
          <a:p>
            <a:endParaRPr lang="el-GR" sz="2000" dirty="0">
              <a:latin typeface="Times New Roman" pitchFamily="18" charset="0"/>
              <a:cs typeface="Times New Roman" pitchFamily="18" charset="0"/>
            </a:endParaRPr>
          </a:p>
        </p:txBody>
      </p:sp>
      <p:sp>
        <p:nvSpPr>
          <p:cNvPr id="10240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pic>
        <p:nvPicPr>
          <p:cNvPr id="102401"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285984" y="3500438"/>
            <a:ext cx="2176466" cy="400051"/>
          </a:xfrm>
          <a:prstGeom prst="rect">
            <a:avLst/>
          </a:prstGeom>
          <a:noFill/>
        </p:spPr>
      </p:pic>
      <p:sp>
        <p:nvSpPr>
          <p:cNvPr id="102403" name="Rectangle 3"/>
          <p:cNvSpPr>
            <a:spLocks noChangeArrowheads="1"/>
          </p:cNvSpPr>
          <p:nvPr/>
        </p:nvSpPr>
        <p:spPr bwMode="auto">
          <a:xfrm>
            <a:off x="0" y="7143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a:ln>
                <a:noFill/>
              </a:ln>
              <a:solidFill>
                <a:schemeClr val="tx1"/>
              </a:solidFill>
              <a:effectLst/>
              <a:latin typeface="Arial" pitchFamily="34" charset="0"/>
              <a:cs typeface="Arial" pitchFamily="34" charset="0"/>
            </a:endParaRPr>
          </a:p>
        </p:txBody>
      </p:sp>
      <p:sp>
        <p:nvSpPr>
          <p:cNvPr id="102405"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pic>
        <p:nvPicPr>
          <p:cNvPr id="102404" name="Picture 4"/>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14348" y="4143380"/>
            <a:ext cx="6500858" cy="1000132"/>
          </a:xfrm>
          <a:prstGeom prst="rect">
            <a:avLst/>
          </a:prstGeom>
          <a:noFill/>
        </p:spPr>
      </p:pic>
      <p:sp>
        <p:nvSpPr>
          <p:cNvPr id="102406" name="Rectangle 6"/>
          <p:cNvSpPr>
            <a:spLocks noChangeArrowheads="1"/>
          </p:cNvSpPr>
          <p:nvPr/>
        </p:nvSpPr>
        <p:spPr bwMode="auto">
          <a:xfrm>
            <a:off x="0" y="10382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a:ln>
                <a:noFill/>
              </a:ln>
              <a:solidFill>
                <a:schemeClr val="tx1"/>
              </a:solidFill>
              <a:effectLst/>
              <a:latin typeface="Arial" pitchFamily="34" charset="0"/>
              <a:cs typeface="Arial" pitchFamily="34" charset="0"/>
            </a:endParaRPr>
          </a:p>
        </p:txBody>
      </p:sp>
      <p:sp>
        <p:nvSpPr>
          <p:cNvPr id="102408"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pic>
        <p:nvPicPr>
          <p:cNvPr id="102407" name="Picture 7"/>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642910" y="5357826"/>
            <a:ext cx="8215370" cy="1071570"/>
          </a:xfrm>
          <a:prstGeom prst="rect">
            <a:avLst/>
          </a:prstGeom>
          <a:noFill/>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lgn="just">
              <a:buNone/>
            </a:pPr>
            <a:r>
              <a:rPr lang="en-US" sz="2400" dirty="0">
                <a:latin typeface="Times New Roman" pitchFamily="18" charset="0"/>
                <a:cs typeface="Times New Roman" pitchFamily="18" charset="0"/>
              </a:rPr>
              <a:t>Although the CAPM provides a convenient framework for thinking about risk and return issues, it </a:t>
            </a:r>
            <a:r>
              <a:rPr lang="en-US" sz="2400" i="1" dirty="0">
                <a:latin typeface="Times New Roman" pitchFamily="18" charset="0"/>
                <a:cs typeface="Times New Roman" pitchFamily="18" charset="0"/>
              </a:rPr>
              <a:t>cannot be proven empirically, </a:t>
            </a:r>
            <a:r>
              <a:rPr lang="en-US" sz="2400" dirty="0">
                <a:latin typeface="Times New Roman" pitchFamily="18" charset="0"/>
                <a:cs typeface="Times New Roman" pitchFamily="18" charset="0"/>
              </a:rPr>
              <a:t>and its parameters are very difficult to estimate. Thus, the required rate of return for a stock as estimated by the CAPM may not be exactly equal to the true required rate of return.</a:t>
            </a:r>
            <a:endParaRPr lang="el-GR" sz="2400" dirty="0">
              <a:latin typeface="Times New Roman" pitchFamily="18" charset="0"/>
              <a:cs typeface="Times New Roman" pitchFamily="18" charset="0"/>
            </a:endParaRPr>
          </a:p>
          <a:p>
            <a:pPr algn="just">
              <a:buNone/>
            </a:pPr>
            <a:r>
              <a:rPr lang="en-US" sz="2400" dirty="0">
                <a:latin typeface="Times New Roman" pitchFamily="18" charset="0"/>
                <a:cs typeface="Times New Roman" pitchFamily="18" charset="0"/>
              </a:rPr>
              <a:t>Deficiencies in the CAPM have motivated theorists to seek other risk/return equilibrium models, and the </a:t>
            </a:r>
            <a:r>
              <a:rPr lang="en-US" sz="2400" b="1" dirty="0">
                <a:latin typeface="Times New Roman" pitchFamily="18" charset="0"/>
                <a:cs typeface="Times New Roman" pitchFamily="18" charset="0"/>
              </a:rPr>
              <a:t>Arbitrage Pricing Theory (APT) </a:t>
            </a:r>
            <a:r>
              <a:rPr lang="en-US" sz="2400" dirty="0">
                <a:latin typeface="Times New Roman" pitchFamily="18" charset="0"/>
                <a:cs typeface="Times New Roman" pitchFamily="18" charset="0"/>
              </a:rPr>
              <a:t>is one important new model.</a:t>
            </a:r>
            <a:endParaRPr lang="el-GR" sz="2400" dirty="0">
              <a:latin typeface="Times New Roman" pitchFamily="18" charset="0"/>
              <a:cs typeface="Times New Roman" pitchFamily="18" charset="0"/>
            </a:endParaRPr>
          </a:p>
          <a:p>
            <a:pPr>
              <a:buNone/>
            </a:pPr>
            <a:r>
              <a:rPr lang="en-US" sz="2400" dirty="0">
                <a:latin typeface="Times New Roman" pitchFamily="18" charset="0"/>
                <a:cs typeface="Times New Roman" pitchFamily="18" charset="0"/>
              </a:rPr>
              <a:t>Further, what if many factors (F) are required to specify the equilibrium risk/return relationship rather than just one or two? Stephen Ross has proposed an approach called the </a:t>
            </a:r>
            <a:r>
              <a:rPr lang="en-US" sz="2400" b="1" dirty="0">
                <a:latin typeface="Times New Roman" pitchFamily="18" charset="0"/>
                <a:cs typeface="Times New Roman" pitchFamily="18" charset="0"/>
              </a:rPr>
              <a:t>Arbitrage Pricing Theory (APT).</a:t>
            </a:r>
            <a:endParaRPr lang="el-GR" sz="2400" dirty="0">
              <a:latin typeface="Times New Roman" pitchFamily="18" charset="0"/>
              <a:cs typeface="Times New Roman" pitchFamily="18" charset="0"/>
            </a:endParaRPr>
          </a:p>
          <a:p>
            <a:endParaRPr lang="el-GR" sz="2950" dirty="0"/>
          </a:p>
        </p:txBody>
      </p:sp>
      <p:sp>
        <p:nvSpPr>
          <p:cNvPr id="2048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pic>
        <p:nvPicPr>
          <p:cNvPr id="20481"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42910" y="5000636"/>
            <a:ext cx="7072362" cy="928694"/>
          </a:xfrm>
          <a:prstGeom prst="rect">
            <a:avLst/>
          </a:prstGeom>
          <a:noFill/>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8786874" cy="6572296"/>
          </a:xfrm>
        </p:spPr>
        <p:txBody>
          <a:bodyPr/>
          <a:lstStyle/>
          <a:p>
            <a:pPr algn="just">
              <a:buNone/>
            </a:pPr>
            <a:r>
              <a:rPr lang="en-US" sz="2000" dirty="0">
                <a:latin typeface="Times New Roman" pitchFamily="18" charset="0"/>
                <a:cs typeface="Times New Roman" pitchFamily="18" charset="0"/>
              </a:rPr>
              <a:t>The </a:t>
            </a:r>
            <a:r>
              <a:rPr lang="en-US" sz="2000" b="1" dirty="0" err="1">
                <a:latin typeface="Times New Roman" pitchFamily="18" charset="0"/>
                <a:cs typeface="Times New Roman" pitchFamily="18" charset="0"/>
              </a:rPr>
              <a:t>Fama</a:t>
            </a:r>
            <a:r>
              <a:rPr lang="en-US" sz="2000" b="1" dirty="0">
                <a:latin typeface="Times New Roman" pitchFamily="18" charset="0"/>
                <a:cs typeface="Times New Roman" pitchFamily="18" charset="0"/>
              </a:rPr>
              <a:t>-French three-factor model </a:t>
            </a:r>
            <a:r>
              <a:rPr lang="en-US" sz="2000" dirty="0">
                <a:latin typeface="Times New Roman" pitchFamily="18" charset="0"/>
                <a:cs typeface="Times New Roman" pitchFamily="18" charset="0"/>
              </a:rPr>
              <a:t>has one factor for the </a:t>
            </a:r>
            <a:r>
              <a:rPr lang="en-US" sz="2000" b="1" dirty="0">
                <a:latin typeface="Times New Roman" pitchFamily="18" charset="0"/>
                <a:cs typeface="Times New Roman" pitchFamily="18" charset="0"/>
              </a:rPr>
              <a:t>market return, </a:t>
            </a:r>
            <a:r>
              <a:rPr lang="en-US" sz="2000" dirty="0">
                <a:latin typeface="Times New Roman" pitchFamily="18" charset="0"/>
                <a:cs typeface="Times New Roman" pitchFamily="18" charset="0"/>
              </a:rPr>
              <a:t>a second factor for the </a:t>
            </a:r>
            <a:r>
              <a:rPr lang="en-US" sz="2000" b="1" dirty="0">
                <a:latin typeface="Times New Roman" pitchFamily="18" charset="0"/>
                <a:cs typeface="Times New Roman" pitchFamily="18" charset="0"/>
              </a:rPr>
              <a:t>size effect, </a:t>
            </a:r>
            <a:r>
              <a:rPr lang="en-US" sz="2000" dirty="0">
                <a:latin typeface="Times New Roman" pitchFamily="18" charset="0"/>
                <a:cs typeface="Times New Roman" pitchFamily="18" charset="0"/>
              </a:rPr>
              <a:t>and a third factor for the </a:t>
            </a:r>
            <a:r>
              <a:rPr lang="en-US" sz="2000" b="1" dirty="0">
                <a:latin typeface="Times New Roman" pitchFamily="18" charset="0"/>
                <a:cs typeface="Times New Roman" pitchFamily="18" charset="0"/>
              </a:rPr>
              <a:t>book-to-market effect.</a:t>
            </a:r>
            <a:endParaRPr lang="el-GR" sz="2000" dirty="0">
              <a:latin typeface="Times New Roman" pitchFamily="18" charset="0"/>
              <a:cs typeface="Times New Roman" pitchFamily="18" charset="0"/>
            </a:endParaRPr>
          </a:p>
          <a:p>
            <a:pPr algn="just">
              <a:buNone/>
            </a:pPr>
            <a:r>
              <a:rPr lang="en-US" sz="2000" b="1" dirty="0">
                <a:latin typeface="Times New Roman" pitchFamily="18" charset="0"/>
                <a:cs typeface="Times New Roman" pitchFamily="18" charset="0"/>
              </a:rPr>
              <a:t>Behavioral finance </a:t>
            </a:r>
            <a:r>
              <a:rPr lang="en-US" sz="2000" dirty="0">
                <a:latin typeface="Times New Roman" pitchFamily="18" charset="0"/>
                <a:cs typeface="Times New Roman" pitchFamily="18" charset="0"/>
              </a:rPr>
              <a:t>assumes that investors don’t always behave rationally.</a:t>
            </a:r>
            <a:endParaRPr lang="el-GR" sz="2000" dirty="0">
              <a:latin typeface="Times New Roman" pitchFamily="18" charset="0"/>
              <a:cs typeface="Times New Roman" pitchFamily="18" charset="0"/>
            </a:endParaRPr>
          </a:p>
          <a:p>
            <a:pPr>
              <a:buNone/>
            </a:pPr>
            <a:r>
              <a:rPr lang="en-US" sz="2000" b="1" dirty="0">
                <a:latin typeface="Times New Roman" pitchFamily="18" charset="0"/>
                <a:cs typeface="Times New Roman" pitchFamily="18" charset="0"/>
              </a:rPr>
              <a:t>The </a:t>
            </a:r>
            <a:r>
              <a:rPr lang="en-US" sz="2000" b="1" dirty="0" err="1">
                <a:latin typeface="Times New Roman" pitchFamily="18" charset="0"/>
                <a:cs typeface="Times New Roman" pitchFamily="18" charset="0"/>
              </a:rPr>
              <a:t>Fama</a:t>
            </a:r>
            <a:r>
              <a:rPr lang="en-US" sz="2000" b="1" dirty="0">
                <a:latin typeface="Times New Roman" pitchFamily="18" charset="0"/>
                <a:cs typeface="Times New Roman" pitchFamily="18" charset="0"/>
              </a:rPr>
              <a:t>-French three-factor model version of the CAPM Security Market Line for the required return on a stock is:</a:t>
            </a:r>
          </a:p>
          <a:p>
            <a:pPr>
              <a:buNone/>
            </a:pPr>
            <a:endParaRPr lang="en-US" sz="2000" b="1" dirty="0">
              <a:latin typeface="Times New Roman" pitchFamily="18" charset="0"/>
              <a:cs typeface="Times New Roman" pitchFamily="18" charset="0"/>
            </a:endParaRPr>
          </a:p>
          <a:p>
            <a:pPr>
              <a:buNone/>
            </a:pPr>
            <a:endParaRPr lang="en-US" sz="2000" b="1" dirty="0">
              <a:latin typeface="Times New Roman" pitchFamily="18" charset="0"/>
              <a:cs typeface="Times New Roman" pitchFamily="18" charset="0"/>
            </a:endParaRPr>
          </a:p>
          <a:p>
            <a:pPr>
              <a:buNone/>
            </a:pPr>
            <a:endParaRPr lang="en-US" sz="2000" b="1" dirty="0">
              <a:latin typeface="Times New Roman" pitchFamily="18" charset="0"/>
              <a:cs typeface="Times New Roman" pitchFamily="18" charset="0"/>
            </a:endParaRPr>
          </a:p>
          <a:p>
            <a:r>
              <a:rPr lang="en-US" sz="2000" dirty="0">
                <a:latin typeface="Times New Roman" pitchFamily="18" charset="0"/>
                <a:cs typeface="Times New Roman" pitchFamily="18" charset="0"/>
              </a:rPr>
              <a:t>where </a:t>
            </a:r>
            <a:r>
              <a:rPr lang="en-US" sz="2000" dirty="0" err="1">
                <a:latin typeface="Times New Roman" pitchFamily="18" charset="0"/>
                <a:cs typeface="Times New Roman" pitchFamily="18" charset="0"/>
              </a:rPr>
              <a:t>rM</a:t>
            </a:r>
            <a:r>
              <a:rPr lang="en-US" sz="2000" dirty="0">
                <a:latin typeface="Times New Roman" pitchFamily="18" charset="0"/>
                <a:cs typeface="Times New Roman" pitchFamily="18" charset="0"/>
              </a:rPr>
              <a:t> - </a:t>
            </a:r>
            <a:r>
              <a:rPr lang="en-US" sz="2000" dirty="0" err="1">
                <a:latin typeface="Times New Roman" pitchFamily="18" charset="0"/>
                <a:cs typeface="Times New Roman" pitchFamily="18" charset="0"/>
              </a:rPr>
              <a:t>rRF</a:t>
            </a:r>
            <a:r>
              <a:rPr lang="en-US" sz="2000" dirty="0">
                <a:latin typeface="Times New Roman" pitchFamily="18" charset="0"/>
                <a:cs typeface="Times New Roman" pitchFamily="18" charset="0"/>
              </a:rPr>
              <a:t> is the market risk premium, </a:t>
            </a:r>
          </a:p>
          <a:p>
            <a:r>
              <a:rPr lang="en-US" sz="2000" dirty="0" err="1">
                <a:latin typeface="Times New Roman" pitchFamily="18" charset="0"/>
                <a:cs typeface="Times New Roman" pitchFamily="18" charset="0"/>
              </a:rPr>
              <a:t>rSMB</a:t>
            </a:r>
            <a:r>
              <a:rPr lang="en-US" sz="2000" dirty="0">
                <a:latin typeface="Times New Roman" pitchFamily="18" charset="0"/>
                <a:cs typeface="Times New Roman" pitchFamily="18" charset="0"/>
              </a:rPr>
              <a:t> is the expected value (i.e., premium) for the size factor, and </a:t>
            </a:r>
          </a:p>
          <a:p>
            <a:r>
              <a:rPr lang="en-US" sz="2000" dirty="0" err="1">
                <a:latin typeface="Times New Roman" pitchFamily="18" charset="0"/>
                <a:cs typeface="Times New Roman" pitchFamily="18" charset="0"/>
              </a:rPr>
              <a:t>rHML</a:t>
            </a:r>
            <a:r>
              <a:rPr lang="en-US" sz="2000" dirty="0">
                <a:latin typeface="Times New Roman" pitchFamily="18" charset="0"/>
                <a:cs typeface="Times New Roman" pitchFamily="18" charset="0"/>
              </a:rPr>
              <a:t> is the expected value (i.e., premium) for the book/market factor</a:t>
            </a:r>
            <a:endParaRPr lang="el-GR" sz="2000" dirty="0">
              <a:latin typeface="Times New Roman" pitchFamily="18" charset="0"/>
              <a:cs typeface="Times New Roman" pitchFamily="18" charset="0"/>
            </a:endParaRPr>
          </a:p>
          <a:p>
            <a:pPr>
              <a:buNone/>
            </a:pPr>
            <a:r>
              <a:rPr lang="en-US" sz="2000" dirty="0"/>
              <a:t> </a:t>
            </a:r>
            <a:endParaRPr lang="el-GR" sz="2000" dirty="0"/>
          </a:p>
          <a:p>
            <a:pPr>
              <a:buNone/>
            </a:pPr>
            <a:endParaRPr lang="en-US" sz="2000" b="1" dirty="0">
              <a:latin typeface="Times New Roman" pitchFamily="18" charset="0"/>
              <a:cs typeface="Times New Roman" pitchFamily="18" charset="0"/>
            </a:endParaRPr>
          </a:p>
          <a:p>
            <a:pPr>
              <a:buNone/>
            </a:pPr>
            <a:endParaRPr lang="el-GR" sz="2000" b="1" dirty="0">
              <a:latin typeface="Times New Roman" pitchFamily="18" charset="0"/>
              <a:cs typeface="Times New Roman" pitchFamily="18" charset="0"/>
            </a:endParaRPr>
          </a:p>
          <a:p>
            <a:endParaRPr lang="el-GR" dirty="0"/>
          </a:p>
        </p:txBody>
      </p:sp>
      <p:sp>
        <p:nvSpPr>
          <p:cNvPr id="1044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pic>
        <p:nvPicPr>
          <p:cNvPr id="104449"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14348" y="2214554"/>
            <a:ext cx="7369198" cy="471489"/>
          </a:xfrm>
          <a:prstGeom prst="rect">
            <a:avLst/>
          </a:prstGeom>
          <a:noFill/>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lstStyle/>
          <a:p>
            <a:r>
              <a:rPr lang="en-US" sz="6600" dirty="0">
                <a:latin typeface="Times New Roman" pitchFamily="18" charset="0"/>
                <a:cs typeface="Times New Roman" pitchFamily="18" charset="0"/>
              </a:rPr>
              <a:t>cost of capital</a:t>
            </a:r>
            <a:endParaRPr lang="el-GR" sz="6600"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r>
              <a:rPr lang="en-US" dirty="0"/>
              <a:t>The cost of capital used in capital budgeting is a </a:t>
            </a:r>
            <a:r>
              <a:rPr lang="en-US" b="1" dirty="0"/>
              <a:t>weighted average </a:t>
            </a:r>
            <a:r>
              <a:rPr lang="en-US" dirty="0"/>
              <a:t>of the types of capital the firm uses:</a:t>
            </a:r>
          </a:p>
          <a:p>
            <a:pPr lvl="1"/>
            <a:r>
              <a:rPr lang="en-US" dirty="0"/>
              <a:t> </a:t>
            </a:r>
            <a:r>
              <a:rPr lang="en-US" sz="5400" dirty="0">
                <a:latin typeface="Times New Roman" pitchFamily="18" charset="0"/>
                <a:cs typeface="Times New Roman" pitchFamily="18" charset="0"/>
              </a:rPr>
              <a:t>typically debt,</a:t>
            </a:r>
          </a:p>
          <a:p>
            <a:pPr lvl="1"/>
            <a:r>
              <a:rPr lang="en-US" sz="5400" dirty="0">
                <a:latin typeface="Times New Roman" pitchFamily="18" charset="0"/>
                <a:cs typeface="Times New Roman" pitchFamily="18" charset="0"/>
              </a:rPr>
              <a:t>preferred stock, and </a:t>
            </a:r>
          </a:p>
          <a:p>
            <a:pPr lvl="1"/>
            <a:r>
              <a:rPr lang="en-US" sz="5400" dirty="0">
                <a:latin typeface="Times New Roman" pitchFamily="18" charset="0"/>
                <a:cs typeface="Times New Roman" pitchFamily="18" charset="0"/>
              </a:rPr>
              <a:t>common equity</a:t>
            </a:r>
            <a:r>
              <a:rPr lang="en-US" dirty="0"/>
              <a:t>.</a:t>
            </a:r>
            <a:endParaRPr lang="el-GR" dirty="0"/>
          </a:p>
          <a:p>
            <a:endParaRPr lang="el-GR"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lgn="just">
              <a:buNone/>
            </a:pPr>
            <a:r>
              <a:rPr lang="en-US" sz="2500" dirty="0"/>
              <a:t>The </a:t>
            </a:r>
            <a:r>
              <a:rPr lang="en-US" sz="2500" b="1" dirty="0"/>
              <a:t>component cost of debt </a:t>
            </a:r>
            <a:r>
              <a:rPr lang="en-US" sz="2500" dirty="0"/>
              <a:t>is the </a:t>
            </a:r>
            <a:r>
              <a:rPr lang="en-US" sz="2500" b="1" dirty="0"/>
              <a:t>after-tax cost of new debt. </a:t>
            </a:r>
            <a:r>
              <a:rPr lang="en-US" sz="2500" dirty="0"/>
              <a:t>It is found by multiplying the cost of new debt by (1 -T), where T is the firm’s marginal tax rate  </a:t>
            </a:r>
            <a:r>
              <a:rPr lang="en-US" sz="2500" b="1" dirty="0"/>
              <a:t>rd(1 -T).</a:t>
            </a:r>
            <a:endParaRPr lang="el-GR" sz="2500" b="1" dirty="0"/>
          </a:p>
          <a:p>
            <a:pPr algn="just">
              <a:buNone/>
            </a:pPr>
            <a:r>
              <a:rPr lang="en-US" sz="2500" dirty="0"/>
              <a:t> </a:t>
            </a:r>
            <a:r>
              <a:rPr lang="en-US" sz="2500" b="1" dirty="0"/>
              <a:t>Flotation cost adjustments </a:t>
            </a:r>
            <a:r>
              <a:rPr lang="en-US" sz="2500" dirty="0"/>
              <a:t>should be made for debt if the flotation costs are relatively large. Reduce the bond’s issue price by the flotation expenses, reduce the bond’s cash flows to reflect taxes, and then solve for the after-tax yield to maturity.</a:t>
            </a:r>
            <a:endParaRPr lang="el-GR" sz="2500" dirty="0"/>
          </a:p>
          <a:p>
            <a:pPr algn="just">
              <a:buNone/>
            </a:pPr>
            <a:r>
              <a:rPr lang="en-US" sz="2500" dirty="0"/>
              <a:t>The </a:t>
            </a:r>
            <a:r>
              <a:rPr lang="en-US" sz="2500" b="1" dirty="0"/>
              <a:t>component cost of preferred stock </a:t>
            </a:r>
            <a:r>
              <a:rPr lang="en-US" sz="2500" dirty="0"/>
              <a:t>is calculated as the preferred dividend divided by the net issuing price, where the net issuing price is the price the firm receives after deducting flotation costs:</a:t>
            </a:r>
            <a:r>
              <a:rPr lang="en-US" sz="2500" b="1" dirty="0"/>
              <a:t> </a:t>
            </a:r>
            <a:r>
              <a:rPr lang="en-US" sz="2500" b="1" dirty="0" err="1"/>
              <a:t>rps</a:t>
            </a:r>
            <a:r>
              <a:rPr lang="en-US" sz="2500" b="1" dirty="0"/>
              <a:t> =</a:t>
            </a:r>
            <a:r>
              <a:rPr lang="en-US" sz="2500" b="1" dirty="0" err="1"/>
              <a:t>Dps</a:t>
            </a:r>
            <a:r>
              <a:rPr lang="en-US" sz="2500" b="1" dirty="0"/>
              <a:t>/[</a:t>
            </a:r>
            <a:r>
              <a:rPr lang="en-US" sz="2500" b="1" dirty="0" err="1"/>
              <a:t>Pps</a:t>
            </a:r>
            <a:r>
              <a:rPr lang="en-US" sz="2500" b="1" dirty="0"/>
              <a:t>(1 - F)].</a:t>
            </a:r>
          </a:p>
          <a:p>
            <a:pPr algn="just">
              <a:buNone/>
            </a:pPr>
            <a:r>
              <a:rPr lang="en-US" sz="2500" dirty="0"/>
              <a:t> Flotation costs are usually relatively large for preferred stock issues, so we typically include the impact of flotation costs when estimating </a:t>
            </a:r>
            <a:r>
              <a:rPr lang="en-US" sz="2500" dirty="0" err="1"/>
              <a:t>rps</a:t>
            </a:r>
            <a:r>
              <a:rPr lang="en-US" sz="2500" dirty="0"/>
              <a:t>.</a:t>
            </a:r>
            <a:endParaRPr lang="el-GR" sz="2500" dirty="0"/>
          </a:p>
          <a:p>
            <a:endParaRPr lang="el-GR" sz="2400"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lgn="just">
              <a:buNone/>
            </a:pPr>
            <a:r>
              <a:rPr lang="en-US" sz="2400" b="1" u="sng" dirty="0"/>
              <a:t>The cost of common equity</a:t>
            </a:r>
            <a:r>
              <a:rPr lang="en-US" sz="2400" b="1" dirty="0"/>
              <a:t>, </a:t>
            </a:r>
            <a:r>
              <a:rPr lang="en-US" sz="2400" b="1" dirty="0" err="1"/>
              <a:t>rs</a:t>
            </a:r>
            <a:r>
              <a:rPr lang="en-US" sz="2400" b="1" dirty="0"/>
              <a:t>, </a:t>
            </a:r>
            <a:r>
              <a:rPr lang="en-US" sz="2400" dirty="0"/>
              <a:t>is also called the </a:t>
            </a:r>
            <a:r>
              <a:rPr lang="en-US" sz="2400" b="1" dirty="0"/>
              <a:t>cost of common stock. </a:t>
            </a:r>
            <a:r>
              <a:rPr lang="en-US" sz="2400" dirty="0"/>
              <a:t>It is the rate of return required by the firm’s stockholders, and it can be estimated by three methods:</a:t>
            </a:r>
          </a:p>
          <a:p>
            <a:pPr marL="857250" lvl="1" indent="-457200" algn="just">
              <a:buFont typeface="+mj-lt"/>
              <a:buAutoNum type="arabicPeriod"/>
            </a:pPr>
            <a:r>
              <a:rPr lang="en-US" sz="2400" dirty="0"/>
              <a:t> the CAPM approach, </a:t>
            </a:r>
          </a:p>
          <a:p>
            <a:pPr marL="857250" lvl="1" indent="-457200" algn="just">
              <a:buFont typeface="+mj-lt"/>
              <a:buAutoNum type="arabicPeriod"/>
            </a:pPr>
            <a:r>
              <a:rPr lang="en-US" sz="2400" dirty="0"/>
              <a:t> the dividend-yield-plus growth-rate, or DCF, approach, and </a:t>
            </a:r>
          </a:p>
          <a:p>
            <a:pPr marL="857250" lvl="1" indent="-457200" algn="just">
              <a:buFont typeface="+mj-lt"/>
              <a:buAutoNum type="arabicPeriod"/>
            </a:pPr>
            <a:r>
              <a:rPr lang="en-US" sz="2400" dirty="0"/>
              <a:t>the bond-yield-plus-risk-premium approach.</a:t>
            </a:r>
            <a:endParaRPr lang="el-GR" sz="2400" dirty="0"/>
          </a:p>
          <a:p>
            <a:pPr algn="just">
              <a:buNone/>
            </a:pPr>
            <a:r>
              <a:rPr lang="en-US" sz="2400" dirty="0"/>
              <a:t>To use </a:t>
            </a:r>
            <a:r>
              <a:rPr lang="en-US" sz="2400" b="1" u="sng" dirty="0"/>
              <a:t>the CAPM approach</a:t>
            </a:r>
            <a:r>
              <a:rPr lang="en-US" sz="2400" b="1" dirty="0"/>
              <a:t>,</a:t>
            </a:r>
          </a:p>
          <a:p>
            <a:pPr marL="857250" lvl="1" indent="-457200" algn="just">
              <a:buFont typeface="+mj-lt"/>
              <a:buAutoNum type="arabicPeriod"/>
            </a:pPr>
            <a:r>
              <a:rPr lang="en-US" sz="2400" dirty="0"/>
              <a:t>estimate the firm’s beta,</a:t>
            </a:r>
          </a:p>
          <a:p>
            <a:pPr marL="857250" lvl="1" indent="-457200" algn="just">
              <a:buFont typeface="+mj-lt"/>
              <a:buAutoNum type="arabicPeriod"/>
            </a:pPr>
            <a:r>
              <a:rPr lang="en-US" sz="2400" dirty="0"/>
              <a:t>multiply this beta by the market risk premium to determine the firm’s risk premium, and </a:t>
            </a:r>
          </a:p>
          <a:p>
            <a:pPr marL="857250" lvl="1" indent="-457200" algn="just">
              <a:buFont typeface="+mj-lt"/>
              <a:buAutoNum type="arabicPeriod"/>
            </a:pPr>
            <a:r>
              <a:rPr lang="en-US" sz="2400" dirty="0"/>
              <a:t>add the firm’s risk premium to the risk-free rate to obtain the cost of common stock:  </a:t>
            </a:r>
            <a:r>
              <a:rPr lang="en-US" sz="2400" dirty="0" err="1"/>
              <a:t>rs</a:t>
            </a:r>
            <a:r>
              <a:rPr lang="en-US" sz="2400" dirty="0"/>
              <a:t> = </a:t>
            </a:r>
            <a:r>
              <a:rPr lang="en-US" sz="2400" dirty="0" err="1"/>
              <a:t>rRF</a:t>
            </a:r>
            <a:r>
              <a:rPr lang="en-US" sz="2400" dirty="0"/>
              <a:t> +(RPM)bi.  The best proxy for the risk-free rate is the yield on long-term T-bonds. </a:t>
            </a:r>
            <a:endParaRPr lang="el-GR" sz="2400" dirty="0"/>
          </a:p>
          <a:p>
            <a:pPr algn="just">
              <a:buNone/>
            </a:pPr>
            <a:r>
              <a:rPr lang="en-US" sz="2400" dirty="0"/>
              <a:t> To use </a:t>
            </a:r>
            <a:r>
              <a:rPr lang="en-US" sz="2400" b="1" u="sng" dirty="0"/>
              <a:t>the dividend-yield-plus-growth-rate approach</a:t>
            </a:r>
            <a:r>
              <a:rPr lang="en-US" sz="2400" b="1" dirty="0"/>
              <a:t>, </a:t>
            </a:r>
            <a:r>
              <a:rPr lang="en-US" sz="2400" dirty="0"/>
              <a:t>which is also called the </a:t>
            </a:r>
            <a:r>
              <a:rPr lang="en-US" sz="2400" b="1" dirty="0"/>
              <a:t>discounted cash flow (DCF) approach, </a:t>
            </a:r>
            <a:r>
              <a:rPr lang="en-US" sz="2400" dirty="0"/>
              <a:t>add the firm’s expected growth rate to its expected dividend yield: </a:t>
            </a:r>
            <a:r>
              <a:rPr lang="en-US" sz="2400" b="1" dirty="0" err="1"/>
              <a:t>rs</a:t>
            </a:r>
            <a:r>
              <a:rPr lang="en-US" sz="2400" b="1" dirty="0"/>
              <a:t> = </a:t>
            </a:r>
            <a:r>
              <a:rPr lang="en-US" sz="2400" b="1" dirty="0" err="1"/>
              <a:t>rˆs</a:t>
            </a:r>
            <a:r>
              <a:rPr lang="en-US" sz="2400" b="1" dirty="0"/>
              <a:t> = D1/Po + g.</a:t>
            </a:r>
            <a:endParaRPr lang="el-GR" sz="2400" b="1" dirty="0"/>
          </a:p>
          <a:p>
            <a:endParaRPr lang="el-GR" sz="2400"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idx="1"/>
          </p:nvPr>
        </p:nvSpPr>
        <p:spPr>
          <a:xfrm>
            <a:off x="0" y="0"/>
            <a:ext cx="9144000" cy="6858000"/>
          </a:xfrm>
        </p:spPr>
        <p:txBody>
          <a:bodyPr/>
          <a:lstStyle/>
          <a:p>
            <a:pPr>
              <a:buNone/>
            </a:pPr>
            <a:r>
              <a:rPr lang="en-US" sz="2000" dirty="0">
                <a:latin typeface="Times New Roman" pitchFamily="18" charset="0"/>
                <a:cs typeface="Times New Roman" pitchFamily="18" charset="0"/>
              </a:rPr>
              <a:t>The growth rate can be estimated from </a:t>
            </a:r>
            <a:r>
              <a:rPr lang="en-US" sz="2000" b="1" dirty="0">
                <a:latin typeface="Times New Roman" pitchFamily="18" charset="0"/>
                <a:cs typeface="Times New Roman" pitchFamily="18" charset="0"/>
              </a:rPr>
              <a:t>historical earnings and dividends </a:t>
            </a:r>
            <a:r>
              <a:rPr lang="en-US" sz="2000" dirty="0">
                <a:latin typeface="Times New Roman" pitchFamily="18" charset="0"/>
                <a:cs typeface="Times New Roman" pitchFamily="18" charset="0"/>
              </a:rPr>
              <a:t>or by use of the </a:t>
            </a:r>
            <a:r>
              <a:rPr lang="en-US" sz="2000" b="1" dirty="0">
                <a:latin typeface="Times New Roman" pitchFamily="18" charset="0"/>
                <a:cs typeface="Times New Roman" pitchFamily="18" charset="0"/>
              </a:rPr>
              <a:t>retention growth model, g </a:t>
            </a:r>
            <a:r>
              <a:rPr lang="en-US" sz="2000" dirty="0">
                <a:latin typeface="Times New Roman" pitchFamily="18" charset="0"/>
                <a:cs typeface="Times New Roman" pitchFamily="18" charset="0"/>
              </a:rPr>
              <a:t>= </a:t>
            </a:r>
            <a:r>
              <a:rPr lang="en-US" sz="2000" b="1" dirty="0">
                <a:latin typeface="Times New Roman" pitchFamily="18" charset="0"/>
                <a:cs typeface="Times New Roman" pitchFamily="18" charset="0"/>
              </a:rPr>
              <a:t>(1 </a:t>
            </a:r>
            <a:r>
              <a:rPr lang="en-US" sz="2000" dirty="0">
                <a:latin typeface="Times New Roman" pitchFamily="18" charset="0"/>
                <a:cs typeface="Times New Roman" pitchFamily="18" charset="0"/>
              </a:rPr>
              <a:t>- </a:t>
            </a:r>
            <a:r>
              <a:rPr lang="en-US" sz="2000" b="1" dirty="0">
                <a:latin typeface="Times New Roman" pitchFamily="18" charset="0"/>
                <a:cs typeface="Times New Roman" pitchFamily="18" charset="0"/>
              </a:rPr>
              <a:t>Payout)(Return on equity), </a:t>
            </a:r>
            <a:r>
              <a:rPr lang="en-US" sz="2000" dirty="0">
                <a:latin typeface="Times New Roman" pitchFamily="18" charset="0"/>
                <a:cs typeface="Times New Roman" pitchFamily="18" charset="0"/>
              </a:rPr>
              <a:t>or it can be based on </a:t>
            </a:r>
            <a:r>
              <a:rPr lang="en-US" sz="2000" b="1" dirty="0">
                <a:latin typeface="Times New Roman" pitchFamily="18" charset="0"/>
                <a:cs typeface="Times New Roman" pitchFamily="18" charset="0"/>
              </a:rPr>
              <a:t>analysts’ forecasts.</a:t>
            </a:r>
            <a:endParaRPr lang="el-GR" sz="2000" dirty="0">
              <a:latin typeface="Times New Roman" pitchFamily="18" charset="0"/>
              <a:cs typeface="Times New Roman" pitchFamily="18" charset="0"/>
            </a:endParaRPr>
          </a:p>
          <a:p>
            <a:r>
              <a:rPr lang="en-US" sz="2000" b="1" u="sng" dirty="0">
                <a:latin typeface="Times New Roman" pitchFamily="18" charset="0"/>
                <a:cs typeface="Times New Roman" pitchFamily="18" charset="0"/>
              </a:rPr>
              <a:t>The bond-yield-plus-risk-premium approach </a:t>
            </a:r>
            <a:r>
              <a:rPr lang="en-US" sz="2000" dirty="0">
                <a:latin typeface="Times New Roman" pitchFamily="18" charset="0"/>
                <a:cs typeface="Times New Roman" pitchFamily="18" charset="0"/>
              </a:rPr>
              <a:t>calls for adding a risk premium of from 3 to 5 percentage points to the firm’s interest rate on long-term debt:</a:t>
            </a:r>
          </a:p>
          <a:p>
            <a:pPr lvl="1">
              <a:buNone/>
            </a:pPr>
            <a:r>
              <a:rPr lang="en-US" sz="2000" dirty="0">
                <a:latin typeface="Times New Roman" pitchFamily="18" charset="0"/>
                <a:cs typeface="Times New Roman" pitchFamily="18" charset="0"/>
              </a:rPr>
              <a:t> </a:t>
            </a:r>
            <a:r>
              <a:rPr lang="en-US" sz="2000" b="1" dirty="0" err="1">
                <a:latin typeface="Times New Roman" pitchFamily="18" charset="0"/>
                <a:cs typeface="Times New Roman" pitchFamily="18" charset="0"/>
              </a:rPr>
              <a:t>rs</a:t>
            </a:r>
            <a:r>
              <a:rPr lang="en-US" sz="2000" b="1" dirty="0">
                <a:latin typeface="Times New Roman" pitchFamily="18" charset="0"/>
                <a:cs typeface="Times New Roman" pitchFamily="18" charset="0"/>
              </a:rPr>
              <a:t> = Bond yield + Bond RP.</a:t>
            </a:r>
            <a:endParaRPr lang="el-GR" sz="2000" b="1" dirty="0">
              <a:latin typeface="Times New Roman" pitchFamily="18" charset="0"/>
              <a:cs typeface="Times New Roman" pitchFamily="18" charset="0"/>
            </a:endParaRPr>
          </a:p>
          <a:p>
            <a:r>
              <a:rPr lang="en-US" sz="2000" dirty="0">
                <a:latin typeface="Times New Roman" pitchFamily="18" charset="0"/>
                <a:cs typeface="Times New Roman" pitchFamily="18" charset="0"/>
              </a:rPr>
              <a:t>when calculating the </a:t>
            </a:r>
            <a:r>
              <a:rPr lang="en-US" sz="2000" b="1" dirty="0">
                <a:latin typeface="Times New Roman" pitchFamily="18" charset="0"/>
                <a:cs typeface="Times New Roman" pitchFamily="18" charset="0"/>
              </a:rPr>
              <a:t>cost of new common stock, re, </a:t>
            </a:r>
            <a:r>
              <a:rPr lang="en-US" sz="2000" dirty="0">
                <a:latin typeface="Times New Roman" pitchFamily="18" charset="0"/>
                <a:cs typeface="Times New Roman" pitchFamily="18" charset="0"/>
              </a:rPr>
              <a:t>the DCF approach can be adapted to account for flotation costs. For a constant growth stock, this cost can be expressed as  </a:t>
            </a:r>
          </a:p>
          <a:p>
            <a:pPr lvl="1">
              <a:buNone/>
            </a:pPr>
            <a:r>
              <a:rPr lang="en-US" sz="2000" b="1" dirty="0">
                <a:latin typeface="Times New Roman" pitchFamily="18" charset="0"/>
                <a:cs typeface="Times New Roman" pitchFamily="18" charset="0"/>
              </a:rPr>
              <a:t>re = </a:t>
            </a:r>
            <a:r>
              <a:rPr lang="en-US" sz="2000" b="1" dirty="0" err="1">
                <a:latin typeface="Times New Roman" pitchFamily="18" charset="0"/>
                <a:cs typeface="Times New Roman" pitchFamily="18" charset="0"/>
              </a:rPr>
              <a:t>rˆe</a:t>
            </a:r>
            <a:r>
              <a:rPr lang="en-US" sz="2000" b="1" dirty="0">
                <a:latin typeface="Times New Roman" pitchFamily="18" charset="0"/>
                <a:cs typeface="Times New Roman" pitchFamily="18" charset="0"/>
              </a:rPr>
              <a:t> = D1/[P0(1 - F)] + g</a:t>
            </a:r>
            <a:r>
              <a:rPr lang="en-US" sz="2000" dirty="0">
                <a:latin typeface="Times New Roman" pitchFamily="18" charset="0"/>
                <a:cs typeface="Times New Roman" pitchFamily="18" charset="0"/>
              </a:rPr>
              <a:t>. </a:t>
            </a:r>
          </a:p>
          <a:p>
            <a:pPr lvl="1">
              <a:buNone/>
            </a:pPr>
            <a:r>
              <a:rPr lang="en-US" sz="2000" dirty="0">
                <a:latin typeface="Times New Roman" pitchFamily="18" charset="0"/>
                <a:cs typeface="Times New Roman" pitchFamily="18" charset="0"/>
              </a:rPr>
              <a:t>Note that flotation costs cause re to be greater than </a:t>
            </a:r>
            <a:r>
              <a:rPr lang="en-US" sz="2000" dirty="0" err="1">
                <a:latin typeface="Times New Roman" pitchFamily="18" charset="0"/>
                <a:cs typeface="Times New Roman" pitchFamily="18" charset="0"/>
              </a:rPr>
              <a:t>rs</a:t>
            </a:r>
            <a:r>
              <a:rPr lang="en-US" sz="2000" dirty="0">
                <a:latin typeface="Times New Roman" pitchFamily="18" charset="0"/>
                <a:cs typeface="Times New Roman" pitchFamily="18" charset="0"/>
              </a:rPr>
              <a:t>.</a:t>
            </a:r>
            <a:endParaRPr lang="el-GR" sz="2000" dirty="0">
              <a:latin typeface="Times New Roman" pitchFamily="18" charset="0"/>
              <a:cs typeface="Times New Roman" pitchFamily="18" charset="0"/>
            </a:endParaRPr>
          </a:p>
          <a:p>
            <a:r>
              <a:rPr lang="en-US" sz="2000" dirty="0">
                <a:latin typeface="Times New Roman" pitchFamily="18" charset="0"/>
                <a:cs typeface="Times New Roman" pitchFamily="18" charset="0"/>
              </a:rPr>
              <a:t>Each firm has a </a:t>
            </a:r>
            <a:r>
              <a:rPr lang="en-US" sz="2000" b="1" dirty="0">
                <a:latin typeface="Times New Roman" pitchFamily="18" charset="0"/>
                <a:cs typeface="Times New Roman" pitchFamily="18" charset="0"/>
              </a:rPr>
              <a:t>target capital structure, </a:t>
            </a:r>
            <a:r>
              <a:rPr lang="en-US" sz="2000" dirty="0">
                <a:latin typeface="Times New Roman" pitchFamily="18" charset="0"/>
                <a:cs typeface="Times New Roman" pitchFamily="18" charset="0"/>
              </a:rPr>
              <a:t>defined as that mix of debt, preferred stock, and common equity that minimizes its </a:t>
            </a:r>
            <a:r>
              <a:rPr lang="en-US" sz="2000" b="1" dirty="0">
                <a:latin typeface="Times New Roman" pitchFamily="18" charset="0"/>
                <a:cs typeface="Times New Roman" pitchFamily="18" charset="0"/>
              </a:rPr>
              <a:t>weighted average cost of capital (WACC): </a:t>
            </a:r>
          </a:p>
          <a:p>
            <a:endParaRPr lang="en-US" sz="2000" b="1" dirty="0">
              <a:latin typeface="Times New Roman" pitchFamily="18" charset="0"/>
              <a:cs typeface="Times New Roman" pitchFamily="18" charset="0"/>
            </a:endParaRPr>
          </a:p>
          <a:p>
            <a:endParaRPr lang="en-US" sz="2000" b="1" dirty="0">
              <a:latin typeface="Times New Roman" pitchFamily="18" charset="0"/>
              <a:cs typeface="Times New Roman" pitchFamily="18" charset="0"/>
            </a:endParaRPr>
          </a:p>
          <a:p>
            <a:pPr>
              <a:buNone/>
            </a:pPr>
            <a:r>
              <a:rPr lang="en-US" sz="4000" b="1" dirty="0">
                <a:latin typeface="Times New Roman" pitchFamily="18" charset="0"/>
                <a:cs typeface="Times New Roman" pitchFamily="18" charset="0"/>
              </a:rPr>
              <a:t>WACC =wd rd(1-T) + </a:t>
            </a:r>
            <a:r>
              <a:rPr lang="en-US" sz="4000" b="1" dirty="0" err="1">
                <a:latin typeface="Times New Roman" pitchFamily="18" charset="0"/>
                <a:cs typeface="Times New Roman" pitchFamily="18" charset="0"/>
              </a:rPr>
              <a:t>wps</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rps</a:t>
            </a:r>
            <a:r>
              <a:rPr lang="en-US" sz="4000" b="1" dirty="0">
                <a:latin typeface="Times New Roman" pitchFamily="18" charset="0"/>
                <a:cs typeface="Times New Roman" pitchFamily="18" charset="0"/>
              </a:rPr>
              <a:t> + </a:t>
            </a:r>
            <a:r>
              <a:rPr lang="en-US" sz="4000" b="1" dirty="0" err="1">
                <a:latin typeface="Times New Roman" pitchFamily="18" charset="0"/>
                <a:cs typeface="Times New Roman" pitchFamily="18" charset="0"/>
              </a:rPr>
              <a:t>wce</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rs</a:t>
            </a:r>
            <a:endParaRPr lang="el-GR" sz="4000" b="1" dirty="0">
              <a:latin typeface="Times New Roman" pitchFamily="18" charset="0"/>
              <a:cs typeface="Times New Roman" pitchFamily="18" charset="0"/>
            </a:endParaRPr>
          </a:p>
          <a:p>
            <a:endParaRPr lang="el-GR" sz="2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428625" y="571500"/>
            <a:ext cx="7929563" cy="1571625"/>
          </a:xfrm>
          <a:prstGeom prst="rect">
            <a:avLst/>
          </a:prstGeom>
          <a:solidFill>
            <a:schemeClr val="accent1"/>
          </a:solidFill>
          <a:ln w="50800">
            <a:solidFill>
              <a:schemeClr val="accent2"/>
            </a:solidFill>
            <a:miter lim="800000"/>
            <a:headEnd/>
            <a:tailEnd/>
          </a:ln>
        </p:spPr>
        <p:txBody>
          <a:bodyPr wrap="none" anchor="ctr"/>
          <a:lstStyle/>
          <a:p>
            <a:endParaRPr lang="tr-TR"/>
          </a:p>
        </p:txBody>
      </p:sp>
      <p:sp>
        <p:nvSpPr>
          <p:cNvPr id="161794" name="Rectangle 2"/>
          <p:cNvSpPr>
            <a:spLocks noGrp="1" noChangeArrowheads="1"/>
          </p:cNvSpPr>
          <p:nvPr>
            <p:ph type="title"/>
          </p:nvPr>
        </p:nvSpPr>
        <p:spPr>
          <a:xfrm>
            <a:off x="428625" y="642938"/>
            <a:ext cx="7772400" cy="1143000"/>
          </a:xfrm>
        </p:spPr>
        <p:txBody>
          <a:bodyPr>
            <a:normAutofit fontScale="90000"/>
          </a:bodyPr>
          <a:lstStyle/>
          <a:p>
            <a:pPr eaLnBrk="1" fontAlgn="auto" hangingPunct="1">
              <a:spcAft>
                <a:spcPts val="0"/>
              </a:spcAft>
              <a:defRPr/>
            </a:pPr>
            <a:r>
              <a:rPr lang="en-US" dirty="0">
                <a:solidFill>
                  <a:schemeClr val="bg1"/>
                </a:solidFill>
              </a:rPr>
              <a:t>Two Primary Mechanisms of Corporate Governance</a:t>
            </a:r>
          </a:p>
        </p:txBody>
      </p:sp>
      <p:sp>
        <p:nvSpPr>
          <p:cNvPr id="21508" name="Rectangle 3"/>
          <p:cNvSpPr>
            <a:spLocks noGrp="1" noChangeArrowheads="1"/>
          </p:cNvSpPr>
          <p:nvPr>
            <p:ph idx="1"/>
          </p:nvPr>
        </p:nvSpPr>
        <p:spPr>
          <a:xfrm>
            <a:off x="428625" y="2786063"/>
            <a:ext cx="8229600" cy="2317750"/>
          </a:xfrm>
        </p:spPr>
        <p:txBody>
          <a:bodyPr>
            <a:normAutofit fontScale="92500" lnSpcReduction="20000"/>
          </a:bodyPr>
          <a:lstStyle/>
          <a:p>
            <a:pPr eaLnBrk="1" hangingPunct="1"/>
            <a:r>
              <a:rPr lang="en-US" dirty="0"/>
              <a:t>“Stick”</a:t>
            </a:r>
          </a:p>
          <a:p>
            <a:pPr lvl="1" eaLnBrk="1" hangingPunct="1"/>
            <a:r>
              <a:rPr lang="en-US" dirty="0"/>
              <a:t>Provisions in the charter that affect takeovers.</a:t>
            </a:r>
          </a:p>
          <a:p>
            <a:pPr lvl="1" eaLnBrk="1" hangingPunct="1"/>
            <a:r>
              <a:rPr lang="en-US" dirty="0"/>
              <a:t>Composition of the board of directors.</a:t>
            </a:r>
          </a:p>
          <a:p>
            <a:pPr eaLnBrk="1" hangingPunct="1">
              <a:lnSpc>
                <a:spcPct val="200000"/>
              </a:lnSpc>
            </a:pPr>
            <a:r>
              <a:rPr lang="en-US" dirty="0"/>
              <a:t>“Carrot: Compensation plans.</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idx="1"/>
          </p:nvPr>
        </p:nvSpPr>
        <p:spPr>
          <a:xfrm>
            <a:off x="0" y="0"/>
            <a:ext cx="9144000" cy="6858000"/>
          </a:xfrm>
        </p:spPr>
        <p:txBody>
          <a:bodyPr/>
          <a:lstStyle/>
          <a:p>
            <a:r>
              <a:rPr lang="en-US" sz="2400" b="1" dirty="0">
                <a:latin typeface="Times New Roman" pitchFamily="18" charset="0"/>
                <a:cs typeface="Times New Roman" pitchFamily="18" charset="0"/>
              </a:rPr>
              <a:t>Various factors affect a firm’s cost of capital. </a:t>
            </a:r>
            <a:r>
              <a:rPr lang="en-US" sz="2400" dirty="0">
                <a:latin typeface="Times New Roman" pitchFamily="18" charset="0"/>
                <a:cs typeface="Times New Roman" pitchFamily="18" charset="0"/>
              </a:rPr>
              <a:t>Some of these factors are determined by the </a:t>
            </a:r>
          </a:p>
          <a:p>
            <a:pPr lvl="1"/>
            <a:r>
              <a:rPr lang="en-US" sz="2000" dirty="0">
                <a:latin typeface="Times New Roman" pitchFamily="18" charset="0"/>
                <a:cs typeface="Times New Roman" pitchFamily="18" charset="0"/>
              </a:rPr>
              <a:t>financial environment, but the firm influences others through</a:t>
            </a:r>
          </a:p>
          <a:p>
            <a:pPr lvl="1"/>
            <a:r>
              <a:rPr lang="en-US" sz="2000" dirty="0">
                <a:latin typeface="Times New Roman" pitchFamily="18" charset="0"/>
                <a:cs typeface="Times New Roman" pitchFamily="18" charset="0"/>
              </a:rPr>
              <a:t>its financing, </a:t>
            </a:r>
          </a:p>
          <a:p>
            <a:pPr lvl="1"/>
            <a:r>
              <a:rPr lang="en-US" sz="2000" dirty="0">
                <a:latin typeface="Times New Roman" pitchFamily="18" charset="0"/>
                <a:cs typeface="Times New Roman" pitchFamily="18" charset="0"/>
              </a:rPr>
              <a:t>investment, and </a:t>
            </a:r>
          </a:p>
          <a:p>
            <a:pPr lvl="1"/>
            <a:r>
              <a:rPr lang="en-US" sz="2000" dirty="0">
                <a:latin typeface="Times New Roman" pitchFamily="18" charset="0"/>
                <a:cs typeface="Times New Roman" pitchFamily="18" charset="0"/>
              </a:rPr>
              <a:t>dividend policies.</a:t>
            </a:r>
            <a:endParaRPr lang="el-GR" sz="2000" dirty="0">
              <a:latin typeface="Times New Roman" pitchFamily="18" charset="0"/>
              <a:cs typeface="Times New Roman" pitchFamily="18" charset="0"/>
            </a:endParaRPr>
          </a:p>
          <a:p>
            <a:r>
              <a:rPr lang="en-US" sz="2400" dirty="0">
                <a:latin typeface="Times New Roman" pitchFamily="18" charset="0"/>
                <a:cs typeface="Times New Roman" pitchFamily="18" charset="0"/>
              </a:rPr>
              <a:t>Many firms estimate a </a:t>
            </a:r>
            <a:r>
              <a:rPr lang="en-US" sz="2400" b="1" dirty="0">
                <a:latin typeface="Times New Roman" pitchFamily="18" charset="0"/>
                <a:cs typeface="Times New Roman" pitchFamily="18" charset="0"/>
              </a:rPr>
              <a:t>divisional cost of capital </a:t>
            </a:r>
            <a:r>
              <a:rPr lang="en-US" sz="2400" dirty="0">
                <a:latin typeface="Times New Roman" pitchFamily="18" charset="0"/>
                <a:cs typeface="Times New Roman" pitchFamily="18" charset="0"/>
              </a:rPr>
              <a:t>for each division that reflects that division’s risk and capital structure.</a:t>
            </a:r>
            <a:endParaRPr lang="el-GR" sz="2400" dirty="0">
              <a:latin typeface="Times New Roman" pitchFamily="18" charset="0"/>
              <a:cs typeface="Times New Roman" pitchFamily="18" charset="0"/>
            </a:endParaRPr>
          </a:p>
          <a:p>
            <a:pPr algn="just"/>
            <a:r>
              <a:rPr lang="en-US" sz="2400" dirty="0">
                <a:latin typeface="Times New Roman" pitchFamily="18" charset="0"/>
                <a:cs typeface="Times New Roman" pitchFamily="18" charset="0"/>
              </a:rPr>
              <a:t>The </a:t>
            </a:r>
            <a:r>
              <a:rPr lang="en-US" sz="2400" b="1" dirty="0">
                <a:latin typeface="Times New Roman" pitchFamily="18" charset="0"/>
                <a:cs typeface="Times New Roman" pitchFamily="18" charset="0"/>
              </a:rPr>
              <a:t>pure play </a:t>
            </a:r>
            <a:r>
              <a:rPr lang="en-US" sz="2400" dirty="0">
                <a:latin typeface="Times New Roman" pitchFamily="18" charset="0"/>
                <a:cs typeface="Times New Roman" pitchFamily="18" charset="0"/>
              </a:rPr>
              <a:t>and </a:t>
            </a:r>
            <a:r>
              <a:rPr lang="en-US" sz="2400" b="1" dirty="0">
                <a:latin typeface="Times New Roman" pitchFamily="18" charset="0"/>
                <a:cs typeface="Times New Roman" pitchFamily="18" charset="0"/>
              </a:rPr>
              <a:t>accounting beta methods </a:t>
            </a:r>
            <a:r>
              <a:rPr lang="en-US" sz="2400" dirty="0">
                <a:latin typeface="Times New Roman" pitchFamily="18" charset="0"/>
                <a:cs typeface="Times New Roman" pitchFamily="18" charset="0"/>
              </a:rPr>
              <a:t>can sometimes be used to estimate betas for large projects or for divisions.</a:t>
            </a:r>
            <a:endParaRPr lang="el-GR" sz="2400" dirty="0">
              <a:latin typeface="Times New Roman" pitchFamily="18" charset="0"/>
              <a:cs typeface="Times New Roman" pitchFamily="18" charset="0"/>
            </a:endParaRPr>
          </a:p>
          <a:p>
            <a:pPr algn="just"/>
            <a:r>
              <a:rPr lang="en-US" sz="2400" dirty="0">
                <a:latin typeface="Times New Roman" pitchFamily="18" charset="0"/>
                <a:cs typeface="Times New Roman" pitchFamily="18" charset="0"/>
              </a:rPr>
              <a:t>A project’s </a:t>
            </a:r>
            <a:r>
              <a:rPr lang="en-US" sz="2400" b="1" dirty="0">
                <a:latin typeface="Times New Roman" pitchFamily="18" charset="0"/>
                <a:cs typeface="Times New Roman" pitchFamily="18" charset="0"/>
              </a:rPr>
              <a:t>stand-alone risk </a:t>
            </a:r>
            <a:r>
              <a:rPr lang="en-US" sz="2400" dirty="0">
                <a:latin typeface="Times New Roman" pitchFamily="18" charset="0"/>
                <a:cs typeface="Times New Roman" pitchFamily="18" charset="0"/>
              </a:rPr>
              <a:t>is the risk the project would have if it were the firm’s only asset and if stockholders held only that one stock. Stand-alone risk is measured by the variability of the asset’s expected returns.</a:t>
            </a:r>
            <a:endParaRPr lang="el-GR" sz="2400" dirty="0">
              <a:latin typeface="Times New Roman" pitchFamily="18" charset="0"/>
              <a:cs typeface="Times New Roman" pitchFamily="18" charset="0"/>
            </a:endParaRPr>
          </a:p>
          <a:p>
            <a:pPr algn="just"/>
            <a:r>
              <a:rPr lang="en-US" sz="2400" b="1" dirty="0">
                <a:latin typeface="Times New Roman" pitchFamily="18" charset="0"/>
                <a:cs typeface="Times New Roman" pitchFamily="18" charset="0"/>
              </a:rPr>
              <a:t>Corporate, </a:t>
            </a:r>
            <a:r>
              <a:rPr lang="en-US" sz="2400" dirty="0">
                <a:latin typeface="Times New Roman" pitchFamily="18" charset="0"/>
                <a:cs typeface="Times New Roman" pitchFamily="18" charset="0"/>
              </a:rPr>
              <a:t>or </a:t>
            </a:r>
            <a:r>
              <a:rPr lang="en-US" sz="2400" b="1" dirty="0">
                <a:latin typeface="Times New Roman" pitchFamily="18" charset="0"/>
                <a:cs typeface="Times New Roman" pitchFamily="18" charset="0"/>
              </a:rPr>
              <a:t>within-firm, risk </a:t>
            </a:r>
            <a:r>
              <a:rPr lang="en-US" sz="2400" dirty="0">
                <a:latin typeface="Times New Roman" pitchFamily="18" charset="0"/>
                <a:cs typeface="Times New Roman" pitchFamily="18" charset="0"/>
              </a:rPr>
              <a:t>reflects the effects of a project on the firm’s risk, and it is measured by the project’s effect on the firm’s earnings variability.</a:t>
            </a:r>
            <a:endParaRPr lang="el-GR" sz="2400" dirty="0">
              <a:latin typeface="Times New Roman" pitchFamily="18" charset="0"/>
              <a:cs typeface="Times New Roman" pitchFamily="18" charset="0"/>
            </a:endParaRPr>
          </a:p>
          <a:p>
            <a:pPr algn="just"/>
            <a:endParaRPr lang="el-GR" sz="2100" dirty="0"/>
          </a:p>
          <a:p>
            <a:endParaRPr lang="el-GR" sz="2000"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126163"/>
          </a:xfrm>
        </p:spPr>
        <p:txBody>
          <a:bodyPr/>
          <a:lstStyle/>
          <a:p>
            <a:pPr algn="just"/>
            <a:r>
              <a:rPr lang="en-US" sz="2400" b="1" dirty="0">
                <a:latin typeface="Times New Roman" pitchFamily="18" charset="0"/>
                <a:cs typeface="Times New Roman" pitchFamily="18" charset="0"/>
              </a:rPr>
              <a:t>Market, </a:t>
            </a:r>
            <a:r>
              <a:rPr lang="en-US" sz="2400" dirty="0">
                <a:latin typeface="Times New Roman" pitchFamily="18" charset="0"/>
                <a:cs typeface="Times New Roman" pitchFamily="18" charset="0"/>
              </a:rPr>
              <a:t>or </a:t>
            </a:r>
            <a:r>
              <a:rPr lang="en-US" sz="2400" b="1" dirty="0">
                <a:latin typeface="Times New Roman" pitchFamily="18" charset="0"/>
                <a:cs typeface="Times New Roman" pitchFamily="18" charset="0"/>
              </a:rPr>
              <a:t>beta, risk </a:t>
            </a:r>
            <a:r>
              <a:rPr lang="en-US" sz="2400" dirty="0">
                <a:latin typeface="Times New Roman" pitchFamily="18" charset="0"/>
                <a:cs typeface="Times New Roman" pitchFamily="18" charset="0"/>
              </a:rPr>
              <a:t>reflects the effects of a project on the risk of stockholders, assuming they hold diversified portfolios. </a:t>
            </a:r>
          </a:p>
          <a:p>
            <a:pPr lvl="1" algn="just"/>
            <a:r>
              <a:rPr lang="en-US" sz="2400" dirty="0">
                <a:latin typeface="Times New Roman" pitchFamily="18" charset="0"/>
                <a:cs typeface="Times New Roman" pitchFamily="18" charset="0"/>
              </a:rPr>
              <a:t>Market risk is measured by the project’s effect on the firm’s beta coefficient.</a:t>
            </a:r>
            <a:endParaRPr lang="el-GR" sz="2400" dirty="0">
              <a:latin typeface="Times New Roman" pitchFamily="18" charset="0"/>
              <a:cs typeface="Times New Roman" pitchFamily="18" charset="0"/>
            </a:endParaRPr>
          </a:p>
          <a:p>
            <a:pPr algn="just"/>
            <a:r>
              <a:rPr lang="en-US" sz="2400" dirty="0">
                <a:latin typeface="Times New Roman" pitchFamily="18" charset="0"/>
                <a:cs typeface="Times New Roman" pitchFamily="18" charset="0"/>
              </a:rPr>
              <a:t>Most decision makers consider all three risk measures in a judgmental manner and then classify projects into subjective risk categories. Using the divisional WACC as a starting point, risk-adjusted costs of capital are developed for each category.</a:t>
            </a:r>
          </a:p>
          <a:p>
            <a:pPr algn="just"/>
            <a:r>
              <a:rPr lang="en-US" sz="2400" dirty="0">
                <a:latin typeface="Times New Roman" pitchFamily="18" charset="0"/>
                <a:cs typeface="Times New Roman" pitchFamily="18" charset="0"/>
              </a:rPr>
              <a:t>The </a:t>
            </a:r>
            <a:r>
              <a:rPr lang="en-US" sz="2400" b="1" dirty="0">
                <a:latin typeface="Times New Roman" pitchFamily="18" charset="0"/>
                <a:cs typeface="Times New Roman" pitchFamily="18" charset="0"/>
              </a:rPr>
              <a:t>risk-adjusted cost of capital </a:t>
            </a:r>
            <a:r>
              <a:rPr lang="en-US" sz="2400" dirty="0">
                <a:latin typeface="Times New Roman" pitchFamily="18" charset="0"/>
                <a:cs typeface="Times New Roman" pitchFamily="18" charset="0"/>
              </a:rPr>
              <a:t>is the cost of capital appropriate for a given project, given the risk of that project. </a:t>
            </a:r>
          </a:p>
          <a:p>
            <a:pPr lvl="1" algn="just"/>
            <a:r>
              <a:rPr lang="en-US" sz="2400" dirty="0">
                <a:latin typeface="Times New Roman" pitchFamily="18" charset="0"/>
                <a:cs typeface="Times New Roman" pitchFamily="18" charset="0"/>
              </a:rPr>
              <a:t>The greater the risk, the higher the cost of capital.</a:t>
            </a:r>
            <a:endParaRPr lang="el-GR" sz="2400" dirty="0">
              <a:latin typeface="Times New Roman" pitchFamily="18" charset="0"/>
              <a:cs typeface="Times New Roman" pitchFamily="18" charset="0"/>
            </a:endParaRPr>
          </a:p>
          <a:p>
            <a:pPr algn="just"/>
            <a:r>
              <a:rPr lang="en-US" sz="2400" dirty="0">
                <a:latin typeface="Times New Roman" pitchFamily="18" charset="0"/>
                <a:cs typeface="Times New Roman" pitchFamily="18" charset="0"/>
              </a:rPr>
              <a:t>Firms may be able to use the </a:t>
            </a:r>
            <a:r>
              <a:rPr lang="en-US" sz="2400" b="1" dirty="0">
                <a:latin typeface="Times New Roman" pitchFamily="18" charset="0"/>
                <a:cs typeface="Times New Roman" pitchFamily="18" charset="0"/>
              </a:rPr>
              <a:t>CAPM </a:t>
            </a:r>
            <a:r>
              <a:rPr lang="en-US" sz="2400" dirty="0">
                <a:latin typeface="Times New Roman" pitchFamily="18" charset="0"/>
                <a:cs typeface="Times New Roman" pitchFamily="18" charset="0"/>
              </a:rPr>
              <a:t>to estimate the cost of capital for specific projects or divisions. However, </a:t>
            </a:r>
            <a:r>
              <a:rPr lang="en-US" sz="2400" b="1" dirty="0">
                <a:latin typeface="Times New Roman" pitchFamily="18" charset="0"/>
                <a:cs typeface="Times New Roman" pitchFamily="18" charset="0"/>
              </a:rPr>
              <a:t>estimating betas for projects is difficult</a:t>
            </a:r>
            <a:r>
              <a:rPr lang="en-US" sz="2400" dirty="0">
                <a:latin typeface="Times New Roman" pitchFamily="18" charset="0"/>
                <a:cs typeface="Times New Roman" pitchFamily="18" charset="0"/>
              </a:rPr>
              <a:t>. The cost of capital as developed in this chapter is used in the following chapters to determine the value of a corporation and to evaluate capital budgeting projects.</a:t>
            </a:r>
            <a:endParaRPr lang="el-GR" sz="2400" dirty="0">
              <a:latin typeface="Times New Roman" pitchFamily="18" charset="0"/>
              <a:cs typeface="Times New Roman" pitchFamily="18" charset="0"/>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28670"/>
          </a:xfrm>
        </p:spPr>
        <p:style>
          <a:lnRef idx="2">
            <a:schemeClr val="accent1">
              <a:shade val="50000"/>
            </a:schemeClr>
          </a:lnRef>
          <a:fillRef idx="1">
            <a:schemeClr val="accent1"/>
          </a:fillRef>
          <a:effectRef idx="0">
            <a:schemeClr val="accent1"/>
          </a:effectRef>
          <a:fontRef idx="minor">
            <a:schemeClr val="lt1"/>
          </a:fontRef>
        </p:style>
        <p:txBody>
          <a:bodyPr/>
          <a:lstStyle/>
          <a:p>
            <a:r>
              <a:rPr lang="en-US" sz="6600" dirty="0">
                <a:latin typeface="Times New Roman" pitchFamily="18" charset="0"/>
                <a:cs typeface="Times New Roman" pitchFamily="18" charset="0"/>
              </a:rPr>
              <a:t>options</a:t>
            </a:r>
            <a:endParaRPr lang="el-GR" sz="6600" dirty="0">
              <a:latin typeface="Times New Roman" pitchFamily="18" charset="0"/>
              <a:cs typeface="Times New Roman" pitchFamily="18" charset="0"/>
            </a:endParaRPr>
          </a:p>
        </p:txBody>
      </p:sp>
      <p:sp>
        <p:nvSpPr>
          <p:cNvPr id="3" name="Content Placeholder 2"/>
          <p:cNvSpPr>
            <a:spLocks noGrp="1"/>
          </p:cNvSpPr>
          <p:nvPr>
            <p:ph idx="1"/>
          </p:nvPr>
        </p:nvSpPr>
        <p:spPr>
          <a:xfrm>
            <a:off x="0" y="928670"/>
            <a:ext cx="9144000" cy="5929330"/>
          </a:xfrm>
        </p:spPr>
        <p:txBody>
          <a:bodyPr/>
          <a:lstStyle/>
          <a:p>
            <a:pPr>
              <a:buNone/>
            </a:pPr>
            <a:r>
              <a:rPr lang="en-US" sz="2000" b="1" u="sng" dirty="0">
                <a:latin typeface="Times New Roman" pitchFamily="18" charset="0"/>
                <a:cs typeface="Times New Roman" pitchFamily="18" charset="0"/>
              </a:rPr>
              <a:t>Definition:  </a:t>
            </a:r>
            <a:r>
              <a:rPr lang="en-US" sz="2000" dirty="0">
                <a:latin typeface="Times New Roman" pitchFamily="18" charset="0"/>
                <a:cs typeface="Times New Roman" pitchFamily="18" charset="0"/>
              </a:rPr>
              <a:t>An </a:t>
            </a:r>
            <a:r>
              <a:rPr lang="en-US" sz="2000" b="1" dirty="0">
                <a:latin typeface="Times New Roman" pitchFamily="18" charset="0"/>
                <a:cs typeface="Times New Roman" pitchFamily="18" charset="0"/>
              </a:rPr>
              <a:t>option </a:t>
            </a:r>
            <a:r>
              <a:rPr lang="en-US" sz="2000" dirty="0">
                <a:latin typeface="Times New Roman" pitchFamily="18" charset="0"/>
                <a:cs typeface="Times New Roman" pitchFamily="18" charset="0"/>
              </a:rPr>
              <a:t>is a contract that gives its holder the right to buy (or sell) an asset at some predetermined price within a specified period of time.</a:t>
            </a:r>
          </a:p>
          <a:p>
            <a:pPr>
              <a:buNone/>
            </a:pPr>
            <a:endParaRPr lang="en-US" sz="2000" dirty="0">
              <a:latin typeface="Times New Roman" pitchFamily="18" charset="0"/>
              <a:cs typeface="Times New Roman" pitchFamily="18" charset="0"/>
            </a:endParaRPr>
          </a:p>
          <a:p>
            <a:r>
              <a:rPr lang="el-GR" sz="2000" b="1" dirty="0">
                <a:latin typeface="Times New Roman" pitchFamily="18" charset="0"/>
                <a:cs typeface="Times New Roman" pitchFamily="18" charset="0"/>
              </a:rPr>
              <a:t>Financial options </a:t>
            </a:r>
            <a:r>
              <a:rPr lang="el-GR" sz="2000" dirty="0">
                <a:latin typeface="Times New Roman" pitchFamily="18" charset="0"/>
                <a:cs typeface="Times New Roman" pitchFamily="18" charset="0"/>
              </a:rPr>
              <a:t>are instruments that </a:t>
            </a:r>
            <a:endParaRPr lang="en-US" sz="2000" dirty="0">
              <a:latin typeface="Times New Roman" pitchFamily="18" charset="0"/>
              <a:cs typeface="Times New Roman" pitchFamily="18" charset="0"/>
            </a:endParaRPr>
          </a:p>
          <a:p>
            <a:pPr marL="457200" indent="-457200">
              <a:buFont typeface="+mj-lt"/>
              <a:buAutoNum type="arabicPeriod"/>
            </a:pPr>
            <a:r>
              <a:rPr lang="el-GR" sz="2000" dirty="0">
                <a:latin typeface="Times New Roman" pitchFamily="18" charset="0"/>
                <a:cs typeface="Times New Roman" pitchFamily="18" charset="0"/>
              </a:rPr>
              <a:t>are created by exchanges rather than firms, </a:t>
            </a:r>
            <a:endParaRPr lang="en-US" sz="2000" dirty="0">
              <a:latin typeface="Times New Roman" pitchFamily="18" charset="0"/>
              <a:cs typeface="Times New Roman" pitchFamily="18" charset="0"/>
            </a:endParaRPr>
          </a:p>
          <a:p>
            <a:pPr marL="457200" indent="-457200">
              <a:buFont typeface="+mj-lt"/>
              <a:buAutoNum type="arabicPeriod"/>
            </a:pPr>
            <a:r>
              <a:rPr lang="el-GR" sz="2000" dirty="0">
                <a:latin typeface="Times New Roman" pitchFamily="18" charset="0"/>
                <a:cs typeface="Times New Roman" pitchFamily="18" charset="0"/>
              </a:rPr>
              <a:t>are bought and sold primarily by investors, and </a:t>
            </a:r>
            <a:endParaRPr lang="en-US" sz="2000" dirty="0">
              <a:latin typeface="Times New Roman" pitchFamily="18" charset="0"/>
              <a:cs typeface="Times New Roman" pitchFamily="18" charset="0"/>
            </a:endParaRPr>
          </a:p>
          <a:p>
            <a:pPr marL="457200" indent="-457200">
              <a:buFont typeface="+mj-lt"/>
              <a:buAutoNum type="arabicPeriod"/>
            </a:pPr>
            <a:r>
              <a:rPr lang="el-GR" sz="2000" dirty="0">
                <a:latin typeface="Times New Roman" pitchFamily="18" charset="0"/>
                <a:cs typeface="Times New Roman" pitchFamily="18" charset="0"/>
              </a:rPr>
              <a:t>are of importance to both investors and financial managers.</a:t>
            </a:r>
            <a:endParaRPr lang="en-US" sz="2000" dirty="0">
              <a:latin typeface="Times New Roman" pitchFamily="18" charset="0"/>
              <a:cs typeface="Times New Roman" pitchFamily="18" charset="0"/>
            </a:endParaRPr>
          </a:p>
          <a:p>
            <a:pPr marL="457200" indent="-457200">
              <a:buFont typeface="+mj-lt"/>
              <a:buAutoNum type="arabicPeriod"/>
            </a:pPr>
            <a:endParaRPr lang="el-GR" sz="2000" dirty="0">
              <a:latin typeface="Times New Roman" pitchFamily="18" charset="0"/>
              <a:cs typeface="Times New Roman" pitchFamily="18" charset="0"/>
            </a:endParaRPr>
          </a:p>
          <a:p>
            <a:r>
              <a:rPr lang="el-GR" sz="2000" dirty="0">
                <a:latin typeface="Times New Roman" pitchFamily="18" charset="0"/>
                <a:cs typeface="Times New Roman" pitchFamily="18" charset="0"/>
              </a:rPr>
              <a:t>The </a:t>
            </a:r>
            <a:r>
              <a:rPr lang="el-GR" sz="2000" b="1" dirty="0">
                <a:latin typeface="Times New Roman" pitchFamily="18" charset="0"/>
                <a:cs typeface="Times New Roman" pitchFamily="18" charset="0"/>
              </a:rPr>
              <a:t>two primary types </a:t>
            </a:r>
            <a:r>
              <a:rPr lang="el-GR" sz="2000" dirty="0">
                <a:latin typeface="Times New Roman" pitchFamily="18" charset="0"/>
                <a:cs typeface="Times New Roman" pitchFamily="18" charset="0"/>
              </a:rPr>
              <a:t>of financial options are</a:t>
            </a:r>
            <a:endParaRPr lang="en-US" sz="2000" dirty="0">
              <a:latin typeface="Times New Roman" pitchFamily="18" charset="0"/>
              <a:cs typeface="Times New Roman" pitchFamily="18" charset="0"/>
            </a:endParaRPr>
          </a:p>
          <a:p>
            <a:pPr marL="457200" indent="-457200">
              <a:buFont typeface="+mj-lt"/>
              <a:buAutoNum type="arabicPeriod"/>
            </a:pPr>
            <a:r>
              <a:rPr lang="el-GR" sz="2000" b="1" dirty="0">
                <a:latin typeface="Times New Roman" pitchFamily="18" charset="0"/>
                <a:cs typeface="Times New Roman" pitchFamily="18" charset="0"/>
              </a:rPr>
              <a:t>call options, </a:t>
            </a:r>
            <a:r>
              <a:rPr lang="el-GR" sz="2000" dirty="0">
                <a:latin typeface="Times New Roman" pitchFamily="18" charset="0"/>
                <a:cs typeface="Times New Roman" pitchFamily="18" charset="0"/>
              </a:rPr>
              <a:t>which give the holder the right to purchase a specified asset at a given price (the </a:t>
            </a:r>
            <a:r>
              <a:rPr lang="el-GR" sz="2000" b="1" dirty="0">
                <a:latin typeface="Times New Roman" pitchFamily="18" charset="0"/>
                <a:cs typeface="Times New Roman" pitchFamily="18" charset="0"/>
              </a:rPr>
              <a:t>exercise, </a:t>
            </a:r>
            <a:r>
              <a:rPr lang="el-GR" sz="2000" dirty="0">
                <a:latin typeface="Times New Roman" pitchFamily="18" charset="0"/>
                <a:cs typeface="Times New Roman" pitchFamily="18" charset="0"/>
              </a:rPr>
              <a:t>or </a:t>
            </a:r>
            <a:r>
              <a:rPr lang="el-GR" sz="2000" b="1" dirty="0">
                <a:latin typeface="Times New Roman" pitchFamily="18" charset="0"/>
                <a:cs typeface="Times New Roman" pitchFamily="18" charset="0"/>
              </a:rPr>
              <a:t>strike, price</a:t>
            </a:r>
            <a:r>
              <a:rPr lang="el-GR" sz="2000" dirty="0">
                <a:latin typeface="Times New Roman" pitchFamily="18" charset="0"/>
                <a:cs typeface="Times New Roman" pitchFamily="18" charset="0"/>
              </a:rPr>
              <a:t>) for a given period of time, and</a:t>
            </a:r>
            <a:endParaRPr lang="en-US" sz="2000" dirty="0">
              <a:latin typeface="Times New Roman" pitchFamily="18" charset="0"/>
              <a:cs typeface="Times New Roman" pitchFamily="18" charset="0"/>
            </a:endParaRPr>
          </a:p>
          <a:p>
            <a:pPr marL="457200" indent="-457200">
              <a:buFont typeface="+mj-lt"/>
              <a:buAutoNum type="arabicPeriod"/>
            </a:pPr>
            <a:r>
              <a:rPr lang="el-GR" sz="2000" b="1" dirty="0">
                <a:latin typeface="Times New Roman" pitchFamily="18" charset="0"/>
                <a:cs typeface="Times New Roman" pitchFamily="18" charset="0"/>
              </a:rPr>
              <a:t>put options, </a:t>
            </a:r>
            <a:r>
              <a:rPr lang="el-GR" sz="2000" dirty="0">
                <a:latin typeface="Times New Roman" pitchFamily="18" charset="0"/>
                <a:cs typeface="Times New Roman" pitchFamily="18" charset="0"/>
              </a:rPr>
              <a:t>which give the holder the right to sell an asset at a given price for a given period of time.</a:t>
            </a:r>
            <a:endParaRPr lang="en-US" sz="2000" dirty="0">
              <a:latin typeface="Times New Roman" pitchFamily="18" charset="0"/>
              <a:cs typeface="Times New Roman" pitchFamily="18" charset="0"/>
            </a:endParaRPr>
          </a:p>
          <a:p>
            <a:pPr marL="457200" indent="-457200">
              <a:buFont typeface="+mj-lt"/>
              <a:buAutoNum type="arabicPeriod"/>
            </a:pPr>
            <a:endParaRPr lang="el-GR" sz="2000" dirty="0">
              <a:latin typeface="Times New Roman" pitchFamily="18" charset="0"/>
              <a:cs typeface="Times New Roman" pitchFamily="18" charset="0"/>
            </a:endParaRPr>
          </a:p>
          <a:p>
            <a:pPr algn="just">
              <a:buNone/>
            </a:pPr>
            <a:r>
              <a:rPr lang="en-US" sz="2000" dirty="0">
                <a:latin typeface="Times New Roman" pitchFamily="18" charset="0"/>
                <a:cs typeface="Times New Roman" pitchFamily="18" charset="0"/>
              </a:rPr>
              <a:t>Suppose you owned 100 shares of General Computer Corporation (GCC), which on January 9, 2007, sold for $53.50 per share? You could sell to someone the right to buy your 100 shares at any time until May 18, 2007, at a price of, say, $55 per share.</a:t>
            </a:r>
            <a:endParaRPr lang="el-GR" sz="2000" dirty="0">
              <a:latin typeface="Times New Roman" pitchFamily="18" charset="0"/>
              <a:cs typeface="Times New Roman" pitchFamily="18" charset="0"/>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r>
              <a:rPr lang="en-US" sz="2000" b="1" dirty="0">
                <a:latin typeface="Times New Roman" pitchFamily="18" charset="0"/>
                <a:cs typeface="Times New Roman" pitchFamily="18" charset="0"/>
              </a:rPr>
              <a:t>American option, </a:t>
            </a:r>
            <a:r>
              <a:rPr lang="en-US" sz="2000" dirty="0">
                <a:latin typeface="Times New Roman" pitchFamily="18" charset="0"/>
                <a:cs typeface="Times New Roman" pitchFamily="18" charset="0"/>
              </a:rPr>
              <a:t>it can be exercised any time before it expires. </a:t>
            </a:r>
            <a:endParaRPr lang="el-GR" sz="2000" dirty="0">
              <a:latin typeface="Times New Roman" pitchFamily="18" charset="0"/>
              <a:cs typeface="Times New Roman" pitchFamily="18" charset="0"/>
            </a:endParaRPr>
          </a:p>
          <a:p>
            <a:r>
              <a:rPr lang="en-US" sz="2000" b="1" dirty="0">
                <a:latin typeface="Times New Roman" pitchFamily="18" charset="0"/>
                <a:cs typeface="Times New Roman" pitchFamily="18" charset="0"/>
              </a:rPr>
              <a:t>European option </a:t>
            </a:r>
            <a:r>
              <a:rPr lang="en-US" sz="2000" dirty="0">
                <a:latin typeface="Times New Roman" pitchFamily="18" charset="0"/>
                <a:cs typeface="Times New Roman" pitchFamily="18" charset="0"/>
              </a:rPr>
              <a:t>can only be exercised on its expiration date. </a:t>
            </a:r>
            <a:endParaRPr lang="el-GR" sz="2000" dirty="0">
              <a:latin typeface="Times New Roman" pitchFamily="18" charset="0"/>
              <a:cs typeface="Times New Roman" pitchFamily="18" charset="0"/>
            </a:endParaRPr>
          </a:p>
          <a:p>
            <a:r>
              <a:rPr lang="en-US" sz="2000" dirty="0">
                <a:latin typeface="Times New Roman" pitchFamily="18" charset="0"/>
                <a:cs typeface="Times New Roman" pitchFamily="18" charset="0"/>
              </a:rPr>
              <a:t>The $55 is called the </a:t>
            </a:r>
            <a:r>
              <a:rPr lang="en-US" sz="2000" b="1" dirty="0">
                <a:latin typeface="Times New Roman" pitchFamily="18" charset="0"/>
                <a:cs typeface="Times New Roman" pitchFamily="18" charset="0"/>
              </a:rPr>
              <a:t>strike, </a:t>
            </a:r>
            <a:r>
              <a:rPr lang="en-US" sz="2000" dirty="0">
                <a:latin typeface="Times New Roman" pitchFamily="18" charset="0"/>
                <a:cs typeface="Times New Roman" pitchFamily="18" charset="0"/>
              </a:rPr>
              <a:t>or </a:t>
            </a:r>
            <a:r>
              <a:rPr lang="en-US" sz="2000" b="1" dirty="0">
                <a:latin typeface="Times New Roman" pitchFamily="18" charset="0"/>
                <a:cs typeface="Times New Roman" pitchFamily="18" charset="0"/>
              </a:rPr>
              <a:t>exercise, price. </a:t>
            </a:r>
            <a:endParaRPr lang="el-GR" sz="2000" dirty="0">
              <a:latin typeface="Times New Roman" pitchFamily="18" charset="0"/>
              <a:cs typeface="Times New Roman" pitchFamily="18" charset="0"/>
            </a:endParaRPr>
          </a:p>
          <a:p>
            <a:r>
              <a:rPr lang="en-US" sz="2000" dirty="0">
                <a:latin typeface="Times New Roman" pitchFamily="18" charset="0"/>
                <a:cs typeface="Times New Roman" pitchFamily="18" charset="0"/>
              </a:rPr>
              <a:t>The last day that the option can be exercised is called the </a:t>
            </a:r>
            <a:r>
              <a:rPr lang="en-US" sz="2000" b="1" dirty="0">
                <a:latin typeface="Times New Roman" pitchFamily="18" charset="0"/>
                <a:cs typeface="Times New Roman" pitchFamily="18" charset="0"/>
              </a:rPr>
              <a:t>expiration date. </a:t>
            </a:r>
          </a:p>
          <a:p>
            <a:pPr>
              <a:buNone/>
            </a:pPr>
            <a:r>
              <a:rPr lang="en-US" sz="2400" b="1" dirty="0">
                <a:latin typeface="Times New Roman" pitchFamily="18" charset="0"/>
                <a:cs typeface="Times New Roman" pitchFamily="18" charset="0"/>
              </a:rPr>
              <a:t>Such options exist, and they are traded on a number of exchanges, with the Chicago Board Options Exchange (CBOE) being the oldest and the largest. </a:t>
            </a:r>
            <a:endParaRPr lang="el-GR" sz="2400" b="1" dirty="0">
              <a:latin typeface="Times New Roman" pitchFamily="18" charset="0"/>
              <a:cs typeface="Times New Roman" pitchFamily="18" charset="0"/>
            </a:endParaRPr>
          </a:p>
          <a:p>
            <a:r>
              <a:rPr lang="en-US" sz="2000" dirty="0">
                <a:latin typeface="Times New Roman" pitchFamily="18" charset="0"/>
                <a:cs typeface="Times New Roman" pitchFamily="18" charset="0"/>
              </a:rPr>
              <a:t>This type of option is defined as a </a:t>
            </a:r>
            <a:r>
              <a:rPr lang="en-US" sz="2000" b="1" dirty="0">
                <a:latin typeface="Times New Roman" pitchFamily="18" charset="0"/>
                <a:cs typeface="Times New Roman" pitchFamily="18" charset="0"/>
              </a:rPr>
              <a:t>call option, </a:t>
            </a:r>
            <a:r>
              <a:rPr lang="en-US" sz="2000" dirty="0">
                <a:latin typeface="Times New Roman" pitchFamily="18" charset="0"/>
                <a:cs typeface="Times New Roman" pitchFamily="18" charset="0"/>
              </a:rPr>
              <a:t>because the buyer has a “call” on 100 shares of stock. </a:t>
            </a:r>
            <a:endParaRPr lang="el-GR" sz="2000" dirty="0">
              <a:latin typeface="Times New Roman" pitchFamily="18" charset="0"/>
              <a:cs typeface="Times New Roman" pitchFamily="18" charset="0"/>
            </a:endParaRPr>
          </a:p>
          <a:p>
            <a:r>
              <a:rPr lang="en-US" sz="2000" b="1" dirty="0">
                <a:latin typeface="Times New Roman" pitchFamily="18" charset="0"/>
                <a:cs typeface="Times New Roman" pitchFamily="18" charset="0"/>
              </a:rPr>
              <a:t>The seller of an option is called the option </a:t>
            </a:r>
            <a:r>
              <a:rPr lang="en-US" sz="2000" b="1" i="1" u="sng" dirty="0">
                <a:latin typeface="Times New Roman" pitchFamily="18" charset="0"/>
                <a:cs typeface="Times New Roman" pitchFamily="18" charset="0"/>
              </a:rPr>
              <a:t>writer</a:t>
            </a:r>
            <a:r>
              <a:rPr lang="en-US" sz="2000" dirty="0">
                <a:latin typeface="Times New Roman" pitchFamily="18" charset="0"/>
                <a:cs typeface="Times New Roman" pitchFamily="18" charset="0"/>
              </a:rPr>
              <a:t>. </a:t>
            </a:r>
          </a:p>
          <a:p>
            <a:r>
              <a:rPr lang="en-US" sz="2000" dirty="0">
                <a:latin typeface="Times New Roman" pitchFamily="18" charset="0"/>
                <a:cs typeface="Times New Roman" pitchFamily="18" charset="0"/>
              </a:rPr>
              <a:t>An investor who “writes” call options </a:t>
            </a:r>
            <a:r>
              <a:rPr lang="en-US" sz="2000" b="1" dirty="0">
                <a:latin typeface="Times New Roman" pitchFamily="18" charset="0"/>
                <a:cs typeface="Times New Roman" pitchFamily="18" charset="0"/>
              </a:rPr>
              <a:t>against stock held </a:t>
            </a:r>
            <a:r>
              <a:rPr lang="en-US" sz="2000" dirty="0">
                <a:latin typeface="Times New Roman" pitchFamily="18" charset="0"/>
                <a:cs typeface="Times New Roman" pitchFamily="18" charset="0"/>
              </a:rPr>
              <a:t>in his or her portfolio is said to be selling </a:t>
            </a:r>
            <a:r>
              <a:rPr lang="en-US" sz="2000" b="1" dirty="0">
                <a:latin typeface="Times New Roman" pitchFamily="18" charset="0"/>
                <a:cs typeface="Times New Roman" pitchFamily="18" charset="0"/>
              </a:rPr>
              <a:t>covered options. </a:t>
            </a:r>
            <a:r>
              <a:rPr lang="en-US" sz="2000" dirty="0">
                <a:latin typeface="Times New Roman" pitchFamily="18" charset="0"/>
                <a:cs typeface="Times New Roman" pitchFamily="18" charset="0"/>
              </a:rPr>
              <a:t>Options sold </a:t>
            </a:r>
            <a:r>
              <a:rPr lang="en-US" sz="2000" b="1" dirty="0">
                <a:latin typeface="Times New Roman" pitchFamily="18" charset="0"/>
                <a:cs typeface="Times New Roman" pitchFamily="18" charset="0"/>
              </a:rPr>
              <a:t>without the stock </a:t>
            </a:r>
            <a:r>
              <a:rPr lang="en-US" sz="2000" dirty="0">
                <a:latin typeface="Times New Roman" pitchFamily="18" charset="0"/>
                <a:cs typeface="Times New Roman" pitchFamily="18" charset="0"/>
              </a:rPr>
              <a:t>to back them up are called </a:t>
            </a:r>
            <a:r>
              <a:rPr lang="en-US" sz="2000" b="1" dirty="0">
                <a:latin typeface="Times New Roman" pitchFamily="18" charset="0"/>
                <a:cs typeface="Times New Roman" pitchFamily="18" charset="0"/>
              </a:rPr>
              <a:t>naked options. </a:t>
            </a:r>
          </a:p>
          <a:p>
            <a:r>
              <a:rPr lang="en-US" sz="2000" dirty="0">
                <a:latin typeface="Times New Roman" pitchFamily="18" charset="0"/>
                <a:cs typeface="Times New Roman" pitchFamily="18" charset="0"/>
              </a:rPr>
              <a:t>When </a:t>
            </a:r>
            <a:r>
              <a:rPr lang="en-US" sz="2000" b="1" dirty="0">
                <a:latin typeface="Times New Roman" pitchFamily="18" charset="0"/>
                <a:cs typeface="Times New Roman" pitchFamily="18" charset="0"/>
              </a:rPr>
              <a:t>the strike price exceeds </a:t>
            </a:r>
            <a:r>
              <a:rPr lang="en-US" sz="2000" dirty="0">
                <a:latin typeface="Times New Roman" pitchFamily="18" charset="0"/>
                <a:cs typeface="Times New Roman" pitchFamily="18" charset="0"/>
              </a:rPr>
              <a:t>the current stock price, a call option is said to be </a:t>
            </a:r>
            <a:r>
              <a:rPr lang="en-US" sz="2000" b="1" u="sng" dirty="0">
                <a:latin typeface="Times New Roman" pitchFamily="18" charset="0"/>
                <a:cs typeface="Times New Roman" pitchFamily="18" charset="0"/>
              </a:rPr>
              <a:t>out-of-the-money</a:t>
            </a:r>
            <a:r>
              <a:rPr lang="en-US" sz="2000" b="1" dirty="0">
                <a:latin typeface="Times New Roman" pitchFamily="18" charset="0"/>
                <a:cs typeface="Times New Roman" pitchFamily="18" charset="0"/>
              </a:rPr>
              <a:t>. </a:t>
            </a:r>
          </a:p>
          <a:p>
            <a:r>
              <a:rPr lang="en-US" sz="2000" dirty="0">
                <a:latin typeface="Times New Roman" pitchFamily="18" charset="0"/>
                <a:cs typeface="Times New Roman" pitchFamily="18" charset="0"/>
              </a:rPr>
              <a:t>When </a:t>
            </a:r>
            <a:r>
              <a:rPr lang="en-US" sz="2000" b="1" dirty="0">
                <a:latin typeface="Times New Roman" pitchFamily="18" charset="0"/>
                <a:cs typeface="Times New Roman" pitchFamily="18" charset="0"/>
              </a:rPr>
              <a:t>the strike price is less </a:t>
            </a:r>
            <a:r>
              <a:rPr lang="en-US" sz="2000" dirty="0">
                <a:latin typeface="Times New Roman" pitchFamily="18" charset="0"/>
                <a:cs typeface="Times New Roman" pitchFamily="18" charset="0"/>
              </a:rPr>
              <a:t>than the current price of the stock, the option is</a:t>
            </a:r>
            <a:r>
              <a:rPr lang="en-US" sz="2000" u="sng" dirty="0">
                <a:latin typeface="Times New Roman" pitchFamily="18" charset="0"/>
                <a:cs typeface="Times New Roman" pitchFamily="18" charset="0"/>
              </a:rPr>
              <a:t> </a:t>
            </a:r>
            <a:r>
              <a:rPr lang="en-US" sz="2000" b="1" u="sng" dirty="0">
                <a:latin typeface="Times New Roman" pitchFamily="18" charset="0"/>
                <a:cs typeface="Times New Roman" pitchFamily="18" charset="0"/>
              </a:rPr>
              <a:t>in-the-money</a:t>
            </a:r>
            <a:r>
              <a:rPr lang="en-US" sz="2000" b="1" dirty="0">
                <a:latin typeface="Times New Roman" pitchFamily="18" charset="0"/>
                <a:cs typeface="Times New Roman" pitchFamily="18" charset="0"/>
              </a:rPr>
              <a:t>.</a:t>
            </a:r>
            <a:endParaRPr lang="el-GR" sz="2000" dirty="0">
              <a:latin typeface="Times New Roman" pitchFamily="18" charset="0"/>
              <a:cs typeface="Times New Roman" pitchFamily="18" charset="0"/>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r>
              <a:rPr lang="en-US" sz="2000" dirty="0">
                <a:latin typeface="Times New Roman" pitchFamily="18" charset="0"/>
                <a:cs typeface="Times New Roman" pitchFamily="18" charset="0"/>
              </a:rPr>
              <a:t>You can also buy an option that gives you </a:t>
            </a:r>
            <a:r>
              <a:rPr lang="en-US" sz="2000" b="1" dirty="0">
                <a:latin typeface="Times New Roman" pitchFamily="18" charset="0"/>
                <a:cs typeface="Times New Roman" pitchFamily="18" charset="0"/>
              </a:rPr>
              <a:t>the right to </a:t>
            </a:r>
            <a:r>
              <a:rPr lang="en-US" sz="2000" b="1" i="1" dirty="0">
                <a:latin typeface="Times New Roman" pitchFamily="18" charset="0"/>
                <a:cs typeface="Times New Roman" pitchFamily="18" charset="0"/>
              </a:rPr>
              <a:t>sell </a:t>
            </a:r>
            <a:r>
              <a:rPr lang="en-US" sz="2000" b="1" dirty="0">
                <a:latin typeface="Times New Roman" pitchFamily="18" charset="0"/>
                <a:cs typeface="Times New Roman" pitchFamily="18" charset="0"/>
              </a:rPr>
              <a:t>a stock </a:t>
            </a:r>
            <a:r>
              <a:rPr lang="en-US" sz="2000" dirty="0">
                <a:latin typeface="Times New Roman" pitchFamily="18" charset="0"/>
                <a:cs typeface="Times New Roman" pitchFamily="18" charset="0"/>
              </a:rPr>
              <a:t>at a specified price within some future period, this is called a </a:t>
            </a:r>
            <a:r>
              <a:rPr lang="en-US" sz="2000" b="1" dirty="0">
                <a:latin typeface="Times New Roman" pitchFamily="18" charset="0"/>
                <a:cs typeface="Times New Roman" pitchFamily="18" charset="0"/>
              </a:rPr>
              <a:t>put option.</a:t>
            </a:r>
            <a:endParaRPr lang="el-GR" sz="2000" dirty="0">
              <a:latin typeface="Times New Roman" pitchFamily="18" charset="0"/>
              <a:cs typeface="Times New Roman" pitchFamily="18" charset="0"/>
            </a:endParaRPr>
          </a:p>
          <a:p>
            <a:pPr>
              <a:buNone/>
            </a:pPr>
            <a:endParaRPr lang="en-US" sz="2000" dirty="0">
              <a:latin typeface="Times New Roman" pitchFamily="18" charset="0"/>
              <a:cs typeface="Times New Roman" pitchFamily="18" charset="0"/>
            </a:endParaRPr>
          </a:p>
          <a:p>
            <a:pPr>
              <a:buNone/>
            </a:pPr>
            <a:r>
              <a:rPr lang="en-US" sz="2000" dirty="0">
                <a:latin typeface="Times New Roman" pitchFamily="18" charset="0"/>
                <a:cs typeface="Times New Roman" pitchFamily="18" charset="0"/>
              </a:rPr>
              <a:t>At least 4 factors affect a call option’s value:</a:t>
            </a:r>
          </a:p>
          <a:p>
            <a:pPr marL="457200" indent="-457200">
              <a:buFont typeface="+mj-lt"/>
              <a:buAutoNum type="arabicPeriod"/>
            </a:pPr>
            <a:r>
              <a:rPr lang="en-US" sz="2000" b="1" i="1" dirty="0">
                <a:latin typeface="Times New Roman" pitchFamily="18" charset="0"/>
                <a:cs typeface="Times New Roman" pitchFamily="18" charset="0"/>
              </a:rPr>
              <a:t>Market price versus strike price</a:t>
            </a:r>
            <a:r>
              <a:rPr lang="en-US" sz="2000" b="1" dirty="0">
                <a:latin typeface="Times New Roman" pitchFamily="18" charset="0"/>
                <a:cs typeface="Times New Roman" pitchFamily="18" charset="0"/>
              </a:rPr>
              <a:t>. </a:t>
            </a:r>
            <a:r>
              <a:rPr lang="en-US" sz="2000" dirty="0">
                <a:latin typeface="Times New Roman" pitchFamily="18" charset="0"/>
                <a:cs typeface="Times New Roman" pitchFamily="18" charset="0"/>
              </a:rPr>
              <a:t>The higher the stock’s market price in relation to the strike price, the higher will be the call option price.</a:t>
            </a:r>
          </a:p>
          <a:p>
            <a:pPr marL="457200" indent="-457200">
              <a:buFont typeface="+mj-lt"/>
              <a:buAutoNum type="arabicPeriod"/>
            </a:pPr>
            <a:r>
              <a:rPr lang="en-US" sz="2000" b="1" i="1" dirty="0">
                <a:latin typeface="Times New Roman" pitchFamily="18" charset="0"/>
                <a:cs typeface="Times New Roman" pitchFamily="18" charset="0"/>
              </a:rPr>
              <a:t>Level of strike price</a:t>
            </a:r>
            <a:r>
              <a:rPr lang="en-US" sz="2000" dirty="0">
                <a:latin typeface="Times New Roman" pitchFamily="18" charset="0"/>
                <a:cs typeface="Times New Roman" pitchFamily="18" charset="0"/>
              </a:rPr>
              <a:t>. The higher the strike price, the lower the call option price. </a:t>
            </a:r>
            <a:endParaRPr lang="el-GR" sz="2000" dirty="0">
              <a:latin typeface="Times New Roman" pitchFamily="18" charset="0"/>
              <a:cs typeface="Times New Roman" pitchFamily="18" charset="0"/>
            </a:endParaRPr>
          </a:p>
          <a:p>
            <a:pPr marL="457200" indent="-457200">
              <a:buFont typeface="+mj-lt"/>
              <a:buAutoNum type="arabicPeriod"/>
            </a:pPr>
            <a:r>
              <a:rPr lang="en-US" sz="2000" b="1" i="1" dirty="0">
                <a:latin typeface="Times New Roman" pitchFamily="18" charset="0"/>
                <a:cs typeface="Times New Roman" pitchFamily="18" charset="0"/>
              </a:rPr>
              <a:t>Length of option</a:t>
            </a:r>
            <a:r>
              <a:rPr lang="en-US" sz="2000" b="1" dirty="0">
                <a:latin typeface="Times New Roman" pitchFamily="18" charset="0"/>
                <a:cs typeface="Times New Roman" pitchFamily="18" charset="0"/>
              </a:rPr>
              <a:t>. </a:t>
            </a:r>
            <a:r>
              <a:rPr lang="en-US" sz="2000" dirty="0">
                <a:latin typeface="Times New Roman" pitchFamily="18" charset="0"/>
                <a:cs typeface="Times New Roman" pitchFamily="18" charset="0"/>
              </a:rPr>
              <a:t>The longer the option period, the higher the option price. This occurs because the longer the time before expiration, the greater the chance that the stock price will climb substantially above the exercise price. Thus, option prices increase as the expiration date is lengthened.</a:t>
            </a:r>
          </a:p>
          <a:p>
            <a:pPr marL="457200" indent="-457200">
              <a:buFont typeface="+mj-lt"/>
              <a:buAutoNum type="arabicPeriod"/>
            </a:pPr>
            <a:r>
              <a:rPr lang="en-US" sz="2000" b="1" i="1" dirty="0">
                <a:latin typeface="Times New Roman" pitchFamily="18" charset="0"/>
                <a:cs typeface="Times New Roman" pitchFamily="18" charset="0"/>
              </a:rPr>
              <a:t>Volatility</a:t>
            </a:r>
            <a:r>
              <a:rPr lang="en-US" sz="2000" dirty="0">
                <a:latin typeface="Times New Roman" pitchFamily="18" charset="0"/>
                <a:cs typeface="Times New Roman" pitchFamily="18" charset="0"/>
              </a:rPr>
              <a:t> of the underlying stock,</a:t>
            </a:r>
          </a:p>
          <a:p>
            <a:pPr marL="457200" indent="-457200" algn="ctr">
              <a:buNone/>
            </a:pPr>
            <a:r>
              <a:rPr lang="el-GR" sz="2800" b="1" u="sng" dirty="0">
                <a:latin typeface="Times New Roman" pitchFamily="18" charset="0"/>
                <a:cs typeface="Times New Roman" pitchFamily="18" charset="0"/>
              </a:rPr>
              <a:t>A call option’s value increases if: P increases, X decreases, rRF increases, t increases, or σ2 increases.</a:t>
            </a:r>
            <a:endParaRPr lang="en-US" sz="2800" b="1" u="sng" dirty="0">
              <a:latin typeface="Times New Roman" pitchFamily="18" charset="0"/>
              <a:cs typeface="Times New Roman" pitchFamily="18" charset="0"/>
            </a:endParaRPr>
          </a:p>
          <a:p>
            <a:pPr algn="just">
              <a:buNone/>
            </a:pPr>
            <a:endParaRPr lang="en-US" sz="2000" dirty="0">
              <a:latin typeface="Times New Roman" pitchFamily="18" charset="0"/>
              <a:cs typeface="Times New Roman" pitchFamily="18" charset="0"/>
            </a:endParaRPr>
          </a:p>
          <a:p>
            <a:pPr algn="just">
              <a:buNone/>
            </a:pPr>
            <a:r>
              <a:rPr lang="el-GR" sz="2000" dirty="0">
                <a:latin typeface="Times New Roman" pitchFamily="18" charset="0"/>
                <a:cs typeface="Times New Roman" pitchFamily="18" charset="0"/>
              </a:rPr>
              <a:t>A call option’s exercise value is defined as the maximum of zero or the current price of the stock less the strike price</a:t>
            </a:r>
            <a:endParaRPr lang="en-US" sz="2000" dirty="0">
              <a:latin typeface="Times New Roman" pitchFamily="18" charset="0"/>
              <a:cs typeface="Times New Roman" pitchFamily="18" charset="0"/>
            </a:endParaRPr>
          </a:p>
          <a:p>
            <a:pPr algn="ctr">
              <a:buNone/>
            </a:pPr>
            <a:r>
              <a:rPr lang="en-US" sz="2400" b="1" dirty="0">
                <a:latin typeface="Times New Roman" pitchFamily="18" charset="0"/>
                <a:cs typeface="Times New Roman" pitchFamily="18" charset="0"/>
              </a:rPr>
              <a:t>Exercise value = MAX [Current price of the stock - Strike price, 0]</a:t>
            </a:r>
            <a:endParaRPr lang="el-GR" sz="2400" b="1" dirty="0">
              <a:latin typeface="Times New Roman" pitchFamily="18" charset="0"/>
              <a:cs typeface="Times New Roman" pitchFamily="18" charset="0"/>
            </a:endParaRPr>
          </a:p>
          <a:p>
            <a:endParaRPr lang="el-GR" sz="2000" dirty="0">
              <a:latin typeface="Times New Roman" pitchFamily="18" charset="0"/>
              <a:cs typeface="Times New Roman" pitchFamily="18" charset="0"/>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buNone/>
            </a:pPr>
            <a:r>
              <a:rPr lang="en-US" sz="2000" dirty="0">
                <a:latin typeface="Times New Roman" pitchFamily="18" charset="0"/>
                <a:cs typeface="Times New Roman" pitchFamily="18" charset="0"/>
              </a:rPr>
              <a:t>The </a:t>
            </a:r>
            <a:r>
              <a:rPr lang="en-US" sz="2000" b="1" dirty="0">
                <a:latin typeface="Times New Roman" pitchFamily="18" charset="0"/>
                <a:cs typeface="Times New Roman" pitchFamily="18" charset="0"/>
              </a:rPr>
              <a:t>Black-</a:t>
            </a:r>
            <a:r>
              <a:rPr lang="en-US" sz="2000" b="1" dirty="0" err="1">
                <a:latin typeface="Times New Roman" pitchFamily="18" charset="0"/>
                <a:cs typeface="Times New Roman" pitchFamily="18" charset="0"/>
              </a:rPr>
              <a:t>Scholes</a:t>
            </a:r>
            <a:r>
              <a:rPr lang="en-US" sz="2000" b="1" dirty="0">
                <a:latin typeface="Times New Roman" pitchFamily="18" charset="0"/>
                <a:cs typeface="Times New Roman" pitchFamily="18" charset="0"/>
              </a:rPr>
              <a:t> Option Pricing Model (OPM), </a:t>
            </a:r>
            <a:r>
              <a:rPr lang="en-US" sz="2000" dirty="0">
                <a:latin typeface="Times New Roman" pitchFamily="18" charset="0"/>
                <a:cs typeface="Times New Roman" pitchFamily="18" charset="0"/>
              </a:rPr>
              <a:t>developed in 1973, helped give rise to the rapid growth in options trading. This model, which has even been programmed into some handheld and Web-based calculators, is widely used by option traders</a:t>
            </a:r>
            <a:endParaRPr lang="el-GR" sz="2000" dirty="0">
              <a:latin typeface="Times New Roman" pitchFamily="18" charset="0"/>
              <a:cs typeface="Times New Roman" pitchFamily="18" charset="0"/>
            </a:endParaRPr>
          </a:p>
          <a:p>
            <a:pPr>
              <a:buNone/>
            </a:pPr>
            <a:r>
              <a:rPr lang="en-US" sz="2000" dirty="0">
                <a:latin typeface="Times New Roman" pitchFamily="18" charset="0"/>
                <a:cs typeface="Times New Roman" pitchFamily="18" charset="0"/>
              </a:rPr>
              <a:t>In deriving their option pricing model, Fischer Black and Myron </a:t>
            </a:r>
            <a:r>
              <a:rPr lang="en-US" sz="2000" dirty="0" err="1">
                <a:latin typeface="Times New Roman" pitchFamily="18" charset="0"/>
                <a:cs typeface="Times New Roman" pitchFamily="18" charset="0"/>
              </a:rPr>
              <a:t>Scholes</a:t>
            </a:r>
            <a:r>
              <a:rPr lang="en-US" sz="2000" dirty="0">
                <a:latin typeface="Times New Roman" pitchFamily="18" charset="0"/>
                <a:cs typeface="Times New Roman" pitchFamily="18" charset="0"/>
              </a:rPr>
              <a:t> made the following assumptions:</a:t>
            </a:r>
            <a:endParaRPr lang="el-GR" sz="2000" dirty="0">
              <a:latin typeface="Times New Roman" pitchFamily="18" charset="0"/>
              <a:cs typeface="Times New Roman" pitchFamily="18" charset="0"/>
            </a:endParaRPr>
          </a:p>
          <a:p>
            <a:pPr marL="457200" indent="-457200">
              <a:buFont typeface="+mj-lt"/>
              <a:buAutoNum type="arabicPeriod"/>
            </a:pPr>
            <a:r>
              <a:rPr lang="en-US" sz="2000" dirty="0">
                <a:latin typeface="Times New Roman" pitchFamily="18" charset="0"/>
                <a:cs typeface="Times New Roman" pitchFamily="18" charset="0"/>
              </a:rPr>
              <a:t>The stock underlying the call option provides no dividends or other distributions during the life of the option.</a:t>
            </a:r>
            <a:endParaRPr lang="el-GR" sz="2000" dirty="0">
              <a:latin typeface="Times New Roman" pitchFamily="18" charset="0"/>
              <a:cs typeface="Times New Roman" pitchFamily="18" charset="0"/>
            </a:endParaRPr>
          </a:p>
          <a:p>
            <a:pPr marL="457200" indent="-457200">
              <a:buFont typeface="+mj-lt"/>
              <a:buAutoNum type="arabicPeriod"/>
            </a:pPr>
            <a:r>
              <a:rPr lang="en-US" sz="2000" dirty="0">
                <a:latin typeface="Times New Roman" pitchFamily="18" charset="0"/>
                <a:cs typeface="Times New Roman" pitchFamily="18" charset="0"/>
              </a:rPr>
              <a:t>There are no transaction costs for buying or selling either the stock or the option.</a:t>
            </a:r>
            <a:endParaRPr lang="el-GR" sz="2000" dirty="0">
              <a:latin typeface="Times New Roman" pitchFamily="18" charset="0"/>
              <a:cs typeface="Times New Roman" pitchFamily="18" charset="0"/>
            </a:endParaRPr>
          </a:p>
          <a:p>
            <a:pPr marL="457200" indent="-457200">
              <a:buFont typeface="+mj-lt"/>
              <a:buAutoNum type="arabicPeriod"/>
            </a:pPr>
            <a:r>
              <a:rPr lang="en-US" sz="2000" dirty="0">
                <a:latin typeface="Times New Roman" pitchFamily="18" charset="0"/>
                <a:cs typeface="Times New Roman" pitchFamily="18" charset="0"/>
              </a:rPr>
              <a:t>The short-term, risk-free interest rate is known and is constant during the life of the option.</a:t>
            </a:r>
            <a:endParaRPr lang="el-GR" sz="2000" dirty="0">
              <a:latin typeface="Times New Roman" pitchFamily="18" charset="0"/>
              <a:cs typeface="Times New Roman" pitchFamily="18" charset="0"/>
            </a:endParaRPr>
          </a:p>
          <a:p>
            <a:pPr marL="457200" indent="-457200">
              <a:buFont typeface="+mj-lt"/>
              <a:buAutoNum type="arabicPeriod"/>
            </a:pPr>
            <a:r>
              <a:rPr lang="en-US" sz="2000" dirty="0">
                <a:latin typeface="Times New Roman" pitchFamily="18" charset="0"/>
                <a:cs typeface="Times New Roman" pitchFamily="18" charset="0"/>
              </a:rPr>
              <a:t>Any purchaser of a security may borrow any fraction of the purchase price at the short-term, risk-free interest rate.</a:t>
            </a:r>
            <a:endParaRPr lang="el-GR" sz="2000" dirty="0">
              <a:latin typeface="Times New Roman" pitchFamily="18" charset="0"/>
              <a:cs typeface="Times New Roman" pitchFamily="18" charset="0"/>
            </a:endParaRPr>
          </a:p>
          <a:p>
            <a:pPr marL="457200" indent="-457200">
              <a:buFont typeface="+mj-lt"/>
              <a:buAutoNum type="arabicPeriod"/>
            </a:pPr>
            <a:r>
              <a:rPr lang="en-US" sz="2000" dirty="0">
                <a:latin typeface="Times New Roman" pitchFamily="18" charset="0"/>
                <a:cs typeface="Times New Roman" pitchFamily="18" charset="0"/>
              </a:rPr>
              <a:t>Short selling is permitted, and the short seller will receive immediately the full cash proceeds of today’s price for a security sold short.</a:t>
            </a:r>
            <a:endParaRPr lang="el-GR" sz="2000" dirty="0">
              <a:latin typeface="Times New Roman" pitchFamily="18" charset="0"/>
              <a:cs typeface="Times New Roman" pitchFamily="18" charset="0"/>
            </a:endParaRPr>
          </a:p>
          <a:p>
            <a:pPr marL="457200" indent="-457200">
              <a:buFont typeface="+mj-lt"/>
              <a:buAutoNum type="arabicPeriod"/>
            </a:pPr>
            <a:r>
              <a:rPr lang="en-US" sz="2000" dirty="0">
                <a:latin typeface="Times New Roman" pitchFamily="18" charset="0"/>
                <a:cs typeface="Times New Roman" pitchFamily="18" charset="0"/>
              </a:rPr>
              <a:t>The call option can be exercised only on its expiration date.</a:t>
            </a:r>
            <a:endParaRPr lang="el-GR" sz="2000" dirty="0">
              <a:latin typeface="Times New Roman" pitchFamily="18" charset="0"/>
              <a:cs typeface="Times New Roman" pitchFamily="18" charset="0"/>
            </a:endParaRPr>
          </a:p>
          <a:p>
            <a:pPr marL="457200" indent="-457200">
              <a:buFont typeface="+mj-lt"/>
              <a:buAutoNum type="arabicPeriod"/>
            </a:pPr>
            <a:r>
              <a:rPr lang="en-US" sz="2000" dirty="0">
                <a:latin typeface="Times New Roman" pitchFamily="18" charset="0"/>
                <a:cs typeface="Times New Roman" pitchFamily="18" charset="0"/>
              </a:rPr>
              <a:t>Trading in all securities takes place continuously, and the stock price moves randomly</a:t>
            </a:r>
            <a:endParaRPr lang="el-GR" sz="2000" dirty="0">
              <a:latin typeface="Times New Roman" pitchFamily="18" charset="0"/>
              <a:cs typeface="Times New Roman" pitchFamily="18" charset="0"/>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r>
              <a:rPr lang="en-US" sz="2000" dirty="0">
                <a:latin typeface="Times New Roman" pitchFamily="18" charset="0"/>
                <a:cs typeface="Times New Roman" pitchFamily="18" charset="0"/>
              </a:rPr>
              <a:t>The derivation of the Black-</a:t>
            </a:r>
            <a:r>
              <a:rPr lang="en-US" sz="2000" dirty="0" err="1">
                <a:latin typeface="Times New Roman" pitchFamily="18" charset="0"/>
                <a:cs typeface="Times New Roman" pitchFamily="18" charset="0"/>
              </a:rPr>
              <a:t>Scholes</a:t>
            </a:r>
            <a:r>
              <a:rPr lang="en-US" sz="2000" dirty="0">
                <a:latin typeface="Times New Roman" pitchFamily="18" charset="0"/>
                <a:cs typeface="Times New Roman" pitchFamily="18" charset="0"/>
              </a:rPr>
              <a:t> model rests on the concept of </a:t>
            </a:r>
            <a:r>
              <a:rPr lang="en-US" sz="2000" b="1" dirty="0">
                <a:latin typeface="Times New Roman" pitchFamily="18" charset="0"/>
                <a:cs typeface="Times New Roman" pitchFamily="18" charset="0"/>
              </a:rPr>
              <a:t>a riskless hedge</a:t>
            </a:r>
            <a:r>
              <a:rPr lang="en-US" sz="2000" dirty="0">
                <a:latin typeface="Times New Roman" pitchFamily="18" charset="0"/>
                <a:cs typeface="Times New Roman" pitchFamily="18" charset="0"/>
              </a:rPr>
              <a:t>. By buying shares of a stock and simultaneously selling call options on that stock, an investor can </a:t>
            </a:r>
            <a:r>
              <a:rPr lang="en-US" sz="2000" b="1" dirty="0">
                <a:latin typeface="Times New Roman" pitchFamily="18" charset="0"/>
                <a:cs typeface="Times New Roman" pitchFamily="18" charset="0"/>
              </a:rPr>
              <a:t>create a risk-free investment position</a:t>
            </a:r>
            <a:r>
              <a:rPr lang="en-US" sz="2000" dirty="0">
                <a:latin typeface="Times New Roman" pitchFamily="18" charset="0"/>
                <a:cs typeface="Times New Roman" pitchFamily="18" charset="0"/>
              </a:rPr>
              <a:t>, where gains on the stock will exactly offset losses on the option. This riskless hedged position must earn a rate of return equal to the risk free rate. Otherwise, an arbitrage opportunity will exist, and people trying to take advantage of this opportunity will drive the price of the option to the equilibrium level as specified by the Black-</a:t>
            </a:r>
            <a:r>
              <a:rPr lang="en-US" sz="2000" dirty="0" err="1">
                <a:latin typeface="Times New Roman" pitchFamily="18" charset="0"/>
                <a:cs typeface="Times New Roman" pitchFamily="18" charset="0"/>
              </a:rPr>
              <a:t>Scholes</a:t>
            </a:r>
            <a:r>
              <a:rPr lang="en-US" sz="2000" dirty="0">
                <a:latin typeface="Times New Roman" pitchFamily="18" charset="0"/>
                <a:cs typeface="Times New Roman" pitchFamily="18" charset="0"/>
              </a:rPr>
              <a:t> model. </a:t>
            </a:r>
          </a:p>
          <a:p>
            <a:r>
              <a:rPr lang="en-US" sz="2000" dirty="0">
                <a:latin typeface="Times New Roman" pitchFamily="18" charset="0"/>
                <a:cs typeface="Times New Roman" pitchFamily="18" charset="0"/>
              </a:rPr>
              <a:t>The Black-</a:t>
            </a:r>
            <a:r>
              <a:rPr lang="en-US" sz="2000" dirty="0" err="1">
                <a:latin typeface="Times New Roman" pitchFamily="18" charset="0"/>
                <a:cs typeface="Times New Roman" pitchFamily="18" charset="0"/>
              </a:rPr>
              <a:t>Scholes</a:t>
            </a:r>
            <a:r>
              <a:rPr lang="en-US" sz="2000" dirty="0">
                <a:latin typeface="Times New Roman" pitchFamily="18" charset="0"/>
                <a:cs typeface="Times New Roman" pitchFamily="18" charset="0"/>
              </a:rPr>
              <a:t> model consists of the following three equations:</a:t>
            </a:r>
          </a:p>
          <a:p>
            <a:endParaRPr lang="en-US" sz="2000" dirty="0">
              <a:latin typeface="Times New Roman" pitchFamily="18" charset="0"/>
              <a:cs typeface="Times New Roman" pitchFamily="18" charset="0"/>
            </a:endParaRPr>
          </a:p>
          <a:p>
            <a:endParaRPr lang="en-US" sz="2000" dirty="0">
              <a:latin typeface="Times New Roman" pitchFamily="18" charset="0"/>
              <a:cs typeface="Times New Roman" pitchFamily="18" charset="0"/>
            </a:endParaRPr>
          </a:p>
          <a:p>
            <a:endParaRPr lang="en-US" sz="2000" dirty="0">
              <a:latin typeface="Times New Roman" pitchFamily="18" charset="0"/>
              <a:cs typeface="Times New Roman" pitchFamily="18" charset="0"/>
            </a:endParaRPr>
          </a:p>
          <a:p>
            <a:pPr lvl="1">
              <a:buFont typeface="Wingdings" pitchFamily="2" charset="2"/>
              <a:buChar char="ü"/>
            </a:pPr>
            <a:r>
              <a:rPr lang="en-US" sz="1400" dirty="0">
                <a:latin typeface="Times New Roman" pitchFamily="18" charset="0"/>
                <a:cs typeface="Times New Roman" pitchFamily="18" charset="0"/>
              </a:rPr>
              <a:t>V = Current value of the call option.</a:t>
            </a:r>
            <a:endParaRPr lang="el-GR" sz="1400" dirty="0">
              <a:latin typeface="Times New Roman" pitchFamily="18" charset="0"/>
              <a:cs typeface="Times New Roman" pitchFamily="18" charset="0"/>
            </a:endParaRPr>
          </a:p>
          <a:p>
            <a:pPr lvl="1">
              <a:buFont typeface="Wingdings" pitchFamily="2" charset="2"/>
              <a:buChar char="ü"/>
            </a:pPr>
            <a:r>
              <a:rPr lang="en-US" sz="1400" dirty="0">
                <a:latin typeface="Times New Roman" pitchFamily="18" charset="0"/>
                <a:cs typeface="Times New Roman" pitchFamily="18" charset="0"/>
              </a:rPr>
              <a:t>P = Current price of the underlying stock.</a:t>
            </a:r>
            <a:endParaRPr lang="el-GR" sz="1400" dirty="0">
              <a:latin typeface="Times New Roman" pitchFamily="18" charset="0"/>
              <a:cs typeface="Times New Roman" pitchFamily="18" charset="0"/>
            </a:endParaRPr>
          </a:p>
          <a:p>
            <a:pPr lvl="1">
              <a:buFont typeface="Wingdings" pitchFamily="2" charset="2"/>
              <a:buChar char="ü"/>
            </a:pPr>
            <a:r>
              <a:rPr lang="en-US" sz="1400" dirty="0">
                <a:latin typeface="Times New Roman" pitchFamily="18" charset="0"/>
                <a:cs typeface="Times New Roman" pitchFamily="18" charset="0"/>
              </a:rPr>
              <a:t>N(d1) =  Probability that a deviation less than d1 will occur in a standard normal distribution. Thus, N(d1) and N(d2) represent areas under a standard normal distribution function.</a:t>
            </a:r>
            <a:endParaRPr lang="el-GR" sz="1400" dirty="0">
              <a:latin typeface="Times New Roman" pitchFamily="18" charset="0"/>
              <a:cs typeface="Times New Roman" pitchFamily="18" charset="0"/>
            </a:endParaRPr>
          </a:p>
          <a:p>
            <a:pPr lvl="1">
              <a:buFont typeface="Wingdings" pitchFamily="2" charset="2"/>
              <a:buChar char="ü"/>
            </a:pPr>
            <a:r>
              <a:rPr lang="en-US" sz="1400" dirty="0">
                <a:latin typeface="Times New Roman" pitchFamily="18" charset="0"/>
                <a:cs typeface="Times New Roman" pitchFamily="18" charset="0"/>
              </a:rPr>
              <a:t>X = Strike price of the option.</a:t>
            </a:r>
            <a:endParaRPr lang="el-GR" sz="1400" dirty="0">
              <a:latin typeface="Times New Roman" pitchFamily="18" charset="0"/>
              <a:cs typeface="Times New Roman" pitchFamily="18" charset="0"/>
            </a:endParaRPr>
          </a:p>
          <a:p>
            <a:pPr lvl="1">
              <a:buFont typeface="Wingdings" pitchFamily="2" charset="2"/>
              <a:buChar char="ü"/>
            </a:pPr>
            <a:r>
              <a:rPr lang="en-US" sz="1400" dirty="0">
                <a:latin typeface="Times New Roman" pitchFamily="18" charset="0"/>
                <a:cs typeface="Times New Roman" pitchFamily="18" charset="0"/>
              </a:rPr>
              <a:t>e = 2.7183.</a:t>
            </a:r>
            <a:endParaRPr lang="el-GR" sz="1400" dirty="0">
              <a:latin typeface="Times New Roman" pitchFamily="18" charset="0"/>
              <a:cs typeface="Times New Roman" pitchFamily="18" charset="0"/>
            </a:endParaRPr>
          </a:p>
          <a:p>
            <a:pPr lvl="1">
              <a:buFont typeface="Wingdings" pitchFamily="2" charset="2"/>
              <a:buChar char="ü"/>
            </a:pPr>
            <a:r>
              <a:rPr lang="en-US" sz="1400" dirty="0" err="1">
                <a:latin typeface="Times New Roman" pitchFamily="18" charset="0"/>
                <a:cs typeface="Times New Roman" pitchFamily="18" charset="0"/>
              </a:rPr>
              <a:t>rRF</a:t>
            </a:r>
            <a:r>
              <a:rPr lang="en-US" sz="1400" dirty="0">
                <a:latin typeface="Times New Roman" pitchFamily="18" charset="0"/>
                <a:cs typeface="Times New Roman" pitchFamily="18" charset="0"/>
              </a:rPr>
              <a:t> = Risk-free interest rate. The risk-free rate should be expressed as a continuously compounded rate. If r is a continuously compounded rate, then the effective annual yield is </a:t>
            </a:r>
            <a:r>
              <a:rPr lang="en-US" sz="1400" dirty="0" err="1">
                <a:latin typeface="Times New Roman" pitchFamily="18" charset="0"/>
                <a:cs typeface="Times New Roman" pitchFamily="18" charset="0"/>
              </a:rPr>
              <a:t>er</a:t>
            </a:r>
            <a:r>
              <a:rPr lang="en-US" sz="1400" dirty="0">
                <a:latin typeface="Times New Roman" pitchFamily="18" charset="0"/>
                <a:cs typeface="Times New Roman" pitchFamily="18" charset="0"/>
              </a:rPr>
              <a:t> -1.0. An 8% continuously compounded rate of return yields </a:t>
            </a:r>
            <a:r>
              <a:rPr lang="en-US" sz="1400" dirty="0" err="1">
                <a:latin typeface="Times New Roman" pitchFamily="18" charset="0"/>
                <a:cs typeface="Times New Roman" pitchFamily="18" charset="0"/>
              </a:rPr>
              <a:t>er</a:t>
            </a:r>
            <a:r>
              <a:rPr lang="en-US" sz="1400" dirty="0">
                <a:latin typeface="Times New Roman" pitchFamily="18" charset="0"/>
                <a:cs typeface="Times New Roman" pitchFamily="18" charset="0"/>
              </a:rPr>
              <a:t> -1= 8.33%. In all of the Black-</a:t>
            </a:r>
            <a:r>
              <a:rPr lang="en-US" sz="1400" dirty="0" err="1">
                <a:latin typeface="Times New Roman" pitchFamily="18" charset="0"/>
                <a:cs typeface="Times New Roman" pitchFamily="18" charset="0"/>
              </a:rPr>
              <a:t>Scholes</a:t>
            </a:r>
            <a:r>
              <a:rPr lang="en-US" sz="1400" dirty="0">
                <a:latin typeface="Times New Roman" pitchFamily="18" charset="0"/>
                <a:cs typeface="Times New Roman" pitchFamily="18" charset="0"/>
              </a:rPr>
              <a:t> option pricing model examples, we will assume that the rate is expressed as a continuously compounded rate.</a:t>
            </a:r>
            <a:endParaRPr lang="el-GR" sz="1400" dirty="0">
              <a:latin typeface="Times New Roman" pitchFamily="18" charset="0"/>
              <a:cs typeface="Times New Roman" pitchFamily="18" charset="0"/>
            </a:endParaRPr>
          </a:p>
          <a:p>
            <a:pPr lvl="1">
              <a:buFont typeface="Wingdings" pitchFamily="2" charset="2"/>
              <a:buChar char="ü"/>
            </a:pPr>
            <a:r>
              <a:rPr lang="en-US" sz="1400" dirty="0">
                <a:latin typeface="Times New Roman" pitchFamily="18" charset="0"/>
                <a:cs typeface="Times New Roman" pitchFamily="18" charset="0"/>
              </a:rPr>
              <a:t>t = Time until the option expires (the option period).</a:t>
            </a:r>
            <a:endParaRPr lang="el-GR" sz="1400" dirty="0">
              <a:latin typeface="Times New Roman" pitchFamily="18" charset="0"/>
              <a:cs typeface="Times New Roman" pitchFamily="18" charset="0"/>
            </a:endParaRPr>
          </a:p>
          <a:p>
            <a:pPr lvl="1">
              <a:buFont typeface="Wingdings" pitchFamily="2" charset="2"/>
              <a:buChar char="ü"/>
            </a:pPr>
            <a:r>
              <a:rPr lang="en-US" sz="1400" dirty="0" err="1">
                <a:latin typeface="Times New Roman" pitchFamily="18" charset="0"/>
                <a:cs typeface="Times New Roman" pitchFamily="18" charset="0"/>
              </a:rPr>
              <a:t>ln</a:t>
            </a:r>
            <a:r>
              <a:rPr lang="en-US" sz="1400" dirty="0">
                <a:latin typeface="Times New Roman" pitchFamily="18" charset="0"/>
                <a:cs typeface="Times New Roman" pitchFamily="18" charset="0"/>
              </a:rPr>
              <a:t>(P/X) = Natural logarithm of P/X.</a:t>
            </a:r>
            <a:endParaRPr lang="el-GR" sz="1400" dirty="0">
              <a:latin typeface="Times New Roman" pitchFamily="18" charset="0"/>
              <a:cs typeface="Times New Roman" pitchFamily="18" charset="0"/>
            </a:endParaRPr>
          </a:p>
          <a:p>
            <a:pPr lvl="1">
              <a:buFont typeface="Wingdings" pitchFamily="2" charset="2"/>
              <a:buChar char="ü"/>
            </a:pPr>
            <a:r>
              <a:rPr lang="el-GR" sz="1400" dirty="0">
                <a:latin typeface="Times New Roman" pitchFamily="18" charset="0"/>
                <a:cs typeface="Times New Roman" pitchFamily="18" charset="0"/>
              </a:rPr>
              <a:t>σ</a:t>
            </a:r>
            <a:r>
              <a:rPr lang="en-US" sz="1400" dirty="0">
                <a:latin typeface="Times New Roman" pitchFamily="18" charset="0"/>
                <a:cs typeface="Times New Roman" pitchFamily="18" charset="0"/>
              </a:rPr>
              <a:t>2 = Variance of the rate of return on the stock.</a:t>
            </a:r>
            <a:endParaRPr lang="el-GR" sz="1400" dirty="0">
              <a:latin typeface="Times New Roman" pitchFamily="18" charset="0"/>
              <a:cs typeface="Times New Roman" pitchFamily="18" charset="0"/>
            </a:endParaRPr>
          </a:p>
          <a:p>
            <a:endParaRPr lang="el-GR" sz="2000" dirty="0">
              <a:latin typeface="Times New Roman" pitchFamily="18" charset="0"/>
              <a:cs typeface="Times New Roman" pitchFamily="18" charset="0"/>
            </a:endParaRPr>
          </a:p>
          <a:p>
            <a:endParaRPr lang="el-GR" sz="2000" dirty="0">
              <a:latin typeface="Times New Roman" pitchFamily="18" charset="0"/>
              <a:cs typeface="Times New Roman" pitchFamily="18" charset="0"/>
            </a:endParaRPr>
          </a:p>
        </p:txBody>
      </p:sp>
      <p:sp>
        <p:nvSpPr>
          <p:cNvPr id="1054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pic>
        <p:nvPicPr>
          <p:cNvPr id="105473"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42910" y="2786058"/>
            <a:ext cx="3357586" cy="357190"/>
          </a:xfrm>
          <a:prstGeom prst="rect">
            <a:avLst/>
          </a:prstGeom>
          <a:noFill/>
        </p:spPr>
      </p:pic>
      <p:sp>
        <p:nvSpPr>
          <p:cNvPr id="10547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pic>
        <p:nvPicPr>
          <p:cNvPr id="105475"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643438" y="2643182"/>
            <a:ext cx="3571900" cy="928694"/>
          </a:xfrm>
          <a:prstGeom prst="rect">
            <a:avLst/>
          </a:prstGeom>
          <a:noFill/>
        </p:spPr>
      </p:pic>
      <p:sp>
        <p:nvSpPr>
          <p:cNvPr id="10547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pic>
        <p:nvPicPr>
          <p:cNvPr id="105477" name="Picture 5"/>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214414" y="3286124"/>
            <a:ext cx="2000264" cy="357190"/>
          </a:xfrm>
          <a:prstGeom prst="rect">
            <a:avLst/>
          </a:prstGeom>
          <a:noFill/>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r>
              <a:rPr lang="el-GR" sz="2000" dirty="0">
                <a:latin typeface="Times New Roman" pitchFamily="18" charset="0"/>
                <a:cs typeface="Times New Roman" pitchFamily="18" charset="0"/>
              </a:rPr>
              <a:t>The </a:t>
            </a:r>
            <a:r>
              <a:rPr lang="el-GR" sz="2000" b="1" dirty="0">
                <a:latin typeface="Times New Roman" pitchFamily="18" charset="0"/>
                <a:cs typeface="Times New Roman" pitchFamily="18" charset="0"/>
              </a:rPr>
              <a:t>put-call parity relationship </a:t>
            </a:r>
            <a:r>
              <a:rPr lang="el-GR" sz="2000" dirty="0">
                <a:latin typeface="Times New Roman" pitchFamily="18" charset="0"/>
                <a:cs typeface="Times New Roman" pitchFamily="18" charset="0"/>
              </a:rPr>
              <a:t>states that</a:t>
            </a:r>
            <a:r>
              <a:rPr lang="en-US" sz="2000" dirty="0">
                <a:latin typeface="Times New Roman" pitchFamily="18" charset="0"/>
                <a:cs typeface="Times New Roman" pitchFamily="18" charset="0"/>
              </a:rPr>
              <a:t>, </a:t>
            </a:r>
            <a:r>
              <a:rPr lang="el-GR" sz="2000" dirty="0">
                <a:latin typeface="Times New Roman" pitchFamily="18" charset="0"/>
                <a:cs typeface="Times New Roman" pitchFamily="18" charset="0"/>
              </a:rPr>
              <a:t>Put option </a:t>
            </a:r>
            <a:r>
              <a:rPr lang="en-US" sz="2000" dirty="0">
                <a:latin typeface="Times New Roman" pitchFamily="18" charset="0"/>
                <a:cs typeface="Times New Roman" pitchFamily="18" charset="0"/>
              </a:rPr>
              <a:t>+ </a:t>
            </a:r>
            <a:r>
              <a:rPr lang="el-GR" sz="2000" dirty="0">
                <a:latin typeface="Times New Roman" pitchFamily="18" charset="0"/>
                <a:cs typeface="Times New Roman" pitchFamily="18" charset="0"/>
              </a:rPr>
              <a:t>Stock </a:t>
            </a:r>
            <a:r>
              <a:rPr lang="en-US" sz="2000" dirty="0">
                <a:latin typeface="Times New Roman" pitchFamily="18" charset="0"/>
                <a:cs typeface="Times New Roman" pitchFamily="18" charset="0"/>
              </a:rPr>
              <a:t>= </a:t>
            </a:r>
            <a:r>
              <a:rPr lang="el-GR" sz="2000" dirty="0">
                <a:latin typeface="Times New Roman" pitchFamily="18" charset="0"/>
                <a:cs typeface="Times New Roman" pitchFamily="18" charset="0"/>
              </a:rPr>
              <a:t>Call option </a:t>
            </a:r>
            <a:r>
              <a:rPr lang="en-US" sz="2000" dirty="0">
                <a:latin typeface="Times New Roman" pitchFamily="18" charset="0"/>
                <a:cs typeface="Times New Roman" pitchFamily="18" charset="0"/>
              </a:rPr>
              <a:t>+ </a:t>
            </a:r>
            <a:r>
              <a:rPr lang="el-GR" sz="2000" dirty="0">
                <a:latin typeface="Times New Roman" pitchFamily="18" charset="0"/>
                <a:cs typeface="Times New Roman" pitchFamily="18" charset="0"/>
              </a:rPr>
              <a:t>PV of exercise price.</a:t>
            </a:r>
          </a:p>
          <a:p>
            <a:r>
              <a:rPr lang="el-GR" sz="2000" dirty="0">
                <a:latin typeface="Times New Roman" pitchFamily="18" charset="0"/>
                <a:cs typeface="Times New Roman" pitchFamily="18" charset="0"/>
              </a:rPr>
              <a:t>If V is the Black-Scholes value of the call option, then the value of a put is</a:t>
            </a:r>
            <a:endParaRPr lang="en-US" sz="2000" dirty="0">
              <a:latin typeface="Times New Roman" pitchFamily="18" charset="0"/>
              <a:cs typeface="Times New Roman" pitchFamily="18" charset="0"/>
            </a:endParaRPr>
          </a:p>
          <a:p>
            <a:endParaRPr lang="en-US" sz="2000" dirty="0">
              <a:latin typeface="Times New Roman" pitchFamily="18" charset="0"/>
              <a:cs typeface="Times New Roman" pitchFamily="18" charset="0"/>
            </a:endParaRPr>
          </a:p>
          <a:p>
            <a:r>
              <a:rPr lang="el-GR" sz="2000" dirty="0">
                <a:latin typeface="Times New Roman" pitchFamily="18" charset="0"/>
                <a:cs typeface="Times New Roman" pitchFamily="18" charset="0"/>
              </a:rPr>
              <a:t>This model cannot be applied to an American put option or to a European option on a stock that pays a dividend</a:t>
            </a:r>
            <a:r>
              <a:rPr lang="en-US" sz="2000" dirty="0">
                <a:latin typeface="Times New Roman" pitchFamily="18" charset="0"/>
                <a:cs typeface="Times New Roman" pitchFamily="18" charset="0"/>
              </a:rPr>
              <a:t> </a:t>
            </a:r>
            <a:r>
              <a:rPr lang="el-GR" sz="2000" dirty="0">
                <a:latin typeface="Times New Roman" pitchFamily="18" charset="0"/>
                <a:cs typeface="Times New Roman" pitchFamily="18" charset="0"/>
              </a:rPr>
              <a:t>prior to expiration. </a:t>
            </a:r>
            <a:endParaRPr lang="en-US" sz="2000" dirty="0">
              <a:latin typeface="Times New Roman" pitchFamily="18" charset="0"/>
              <a:cs typeface="Times New Roman" pitchFamily="18" charset="0"/>
            </a:endParaRPr>
          </a:p>
          <a:p>
            <a:endParaRPr lang="en-US" sz="2000" dirty="0">
              <a:latin typeface="Times New Roman" pitchFamily="18" charset="0"/>
              <a:cs typeface="Times New Roman" pitchFamily="18" charset="0"/>
            </a:endParaRPr>
          </a:p>
          <a:p>
            <a:endParaRPr lang="el-GR" sz="2000" dirty="0">
              <a:latin typeface="Times New Roman" pitchFamily="18" charset="0"/>
              <a:cs typeface="Times New Roman" pitchFamily="18" charset="0"/>
            </a:endParaRPr>
          </a:p>
          <a:p>
            <a:r>
              <a:rPr lang="el-GR" sz="2000" b="1" u="sng" dirty="0">
                <a:latin typeface="Times New Roman" pitchFamily="18" charset="0"/>
                <a:cs typeface="Times New Roman" pitchFamily="18" charset="0"/>
              </a:rPr>
              <a:t>Option pricing is used in four major areas in corporate finance</a:t>
            </a:r>
            <a:r>
              <a:rPr lang="el-GR" sz="2000" dirty="0">
                <a:latin typeface="Times New Roman" pitchFamily="18" charset="0"/>
                <a:cs typeface="Times New Roman" pitchFamily="18" charset="0"/>
              </a:rPr>
              <a:t>:</a:t>
            </a:r>
            <a:endParaRPr lang="en-US" sz="2000" dirty="0">
              <a:latin typeface="Times New Roman" pitchFamily="18" charset="0"/>
              <a:cs typeface="Times New Roman" pitchFamily="18" charset="0"/>
            </a:endParaRPr>
          </a:p>
          <a:p>
            <a:pPr marL="857250" lvl="1" indent="-457200">
              <a:buFont typeface="+mj-lt"/>
              <a:buAutoNum type="arabicPeriod"/>
            </a:pPr>
            <a:r>
              <a:rPr lang="el-GR" sz="2000" dirty="0">
                <a:latin typeface="Times New Roman" pitchFamily="18" charset="0"/>
                <a:cs typeface="Times New Roman" pitchFamily="18" charset="0"/>
              </a:rPr>
              <a:t>real options analysis for project evaluation and strategic decisions, </a:t>
            </a:r>
            <a:endParaRPr lang="en-US" sz="2000" dirty="0">
              <a:latin typeface="Times New Roman" pitchFamily="18" charset="0"/>
              <a:cs typeface="Times New Roman" pitchFamily="18" charset="0"/>
            </a:endParaRPr>
          </a:p>
          <a:p>
            <a:pPr marL="857250" lvl="1" indent="-457200">
              <a:buFont typeface="+mj-lt"/>
              <a:buAutoNum type="arabicPeriod"/>
            </a:pPr>
            <a:r>
              <a:rPr lang="el-GR" sz="2000" dirty="0">
                <a:latin typeface="Times New Roman" pitchFamily="18" charset="0"/>
                <a:cs typeface="Times New Roman" pitchFamily="18" charset="0"/>
              </a:rPr>
              <a:t>risk management,</a:t>
            </a:r>
            <a:endParaRPr lang="en-US" sz="2000" dirty="0">
              <a:latin typeface="Times New Roman" pitchFamily="18" charset="0"/>
              <a:cs typeface="Times New Roman" pitchFamily="18" charset="0"/>
            </a:endParaRPr>
          </a:p>
          <a:p>
            <a:pPr marL="857250" lvl="1" indent="-457200">
              <a:buFont typeface="+mj-lt"/>
              <a:buAutoNum type="arabicPeriod"/>
            </a:pPr>
            <a:r>
              <a:rPr lang="el-GR" sz="2000" dirty="0">
                <a:latin typeface="Times New Roman" pitchFamily="18" charset="0"/>
                <a:cs typeface="Times New Roman" pitchFamily="18" charset="0"/>
              </a:rPr>
              <a:t>capital structure decisions, and</a:t>
            </a:r>
            <a:endParaRPr lang="en-US" sz="2000" dirty="0">
              <a:latin typeface="Times New Roman" pitchFamily="18" charset="0"/>
              <a:cs typeface="Times New Roman" pitchFamily="18" charset="0"/>
            </a:endParaRPr>
          </a:p>
          <a:p>
            <a:pPr marL="857250" lvl="1" indent="-457200">
              <a:buFont typeface="+mj-lt"/>
              <a:buAutoNum type="arabicPeriod"/>
            </a:pPr>
            <a:r>
              <a:rPr lang="el-GR" sz="2000" dirty="0">
                <a:latin typeface="Times New Roman" pitchFamily="18" charset="0"/>
                <a:cs typeface="Times New Roman" pitchFamily="18" charset="0"/>
              </a:rPr>
              <a:t>compensation plans</a:t>
            </a:r>
            <a:endParaRPr lang="en-US" sz="2000" dirty="0">
              <a:latin typeface="Times New Roman" pitchFamily="18" charset="0"/>
              <a:cs typeface="Times New Roman" pitchFamily="18" charset="0"/>
            </a:endParaRPr>
          </a:p>
          <a:p>
            <a:pPr marL="857250" lvl="1" indent="-457200">
              <a:buFont typeface="+mj-lt"/>
              <a:buAutoNum type="arabicPeriod"/>
            </a:pPr>
            <a:endParaRPr lang="en-US" sz="2000" dirty="0">
              <a:latin typeface="Times New Roman" pitchFamily="18" charset="0"/>
              <a:cs typeface="Times New Roman" pitchFamily="18" charset="0"/>
            </a:endParaRPr>
          </a:p>
          <a:p>
            <a:pPr marL="857250" lvl="1" indent="-457200">
              <a:buFont typeface="+mj-lt"/>
              <a:buAutoNum type="arabicPeriod"/>
            </a:pPr>
            <a:endParaRPr lang="en-US" sz="2000" dirty="0">
              <a:latin typeface="Times New Roman" pitchFamily="18" charset="0"/>
              <a:cs typeface="Times New Roman" pitchFamily="18" charset="0"/>
            </a:endParaRPr>
          </a:p>
          <a:p>
            <a:pPr marL="857250" lvl="1" indent="-457200">
              <a:buNone/>
            </a:pPr>
            <a:r>
              <a:rPr lang="el-GR" sz="2400" dirty="0">
                <a:solidFill>
                  <a:srgbClr val="FF0000"/>
                </a:solidFill>
                <a:latin typeface="Times New Roman" pitchFamily="18" charset="0"/>
                <a:cs typeface="Times New Roman" pitchFamily="18" charset="0"/>
              </a:rPr>
              <a:t>ΑΣΚΗΣΗ ΤΙΜΟΛΟΓΗΣΗΣ </a:t>
            </a:r>
            <a:r>
              <a:rPr lang="en-US" sz="2400" dirty="0">
                <a:solidFill>
                  <a:srgbClr val="FF0000"/>
                </a:solidFill>
                <a:latin typeface="Times New Roman" pitchFamily="18" charset="0"/>
                <a:cs typeface="Times New Roman" pitchFamily="18" charset="0"/>
              </a:rPr>
              <a:t>OPTION ME BLACK-SCHOLES</a:t>
            </a:r>
            <a:endParaRPr lang="el-GR" sz="2400" dirty="0">
              <a:solidFill>
                <a:srgbClr val="FF0000"/>
              </a:solidFill>
              <a:latin typeface="Times New Roman" pitchFamily="18" charset="0"/>
              <a:cs typeface="Times New Roman" pitchFamily="18" charset="0"/>
            </a:endParaRPr>
          </a:p>
        </p:txBody>
      </p:sp>
      <p:sp>
        <p:nvSpPr>
          <p:cNvPr id="11264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pic>
        <p:nvPicPr>
          <p:cNvPr id="112641"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785919" y="1071546"/>
            <a:ext cx="4071966" cy="357190"/>
          </a:xfrm>
          <a:prstGeom prst="rect">
            <a:avLst/>
          </a:prstGeom>
          <a:noFill/>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lstStyle/>
          <a:p>
            <a:r>
              <a:rPr lang="el-GR" dirty="0"/>
              <a:t>ΧΡΗΜΑΤΟΟΙΚΟΝΟΜΙΚΕΣ ΠΡΟΒΛΕΨΕΙΣ</a:t>
            </a:r>
          </a:p>
        </p:txBody>
      </p:sp>
      <p:sp>
        <p:nvSpPr>
          <p:cNvPr id="3" name="Content Placeholder 2"/>
          <p:cNvSpPr>
            <a:spLocks noGrp="1"/>
          </p:cNvSpPr>
          <p:nvPr>
            <p:ph idx="1"/>
          </p:nvPr>
        </p:nvSpPr>
        <p:spPr/>
        <p:txBody>
          <a:bodyPr/>
          <a:lstStyle/>
          <a:p>
            <a:r>
              <a:rPr lang="en-US" sz="2400" b="1" dirty="0"/>
              <a:t>Financial forecasting </a:t>
            </a:r>
            <a:r>
              <a:rPr lang="en-US" sz="2400" dirty="0"/>
              <a:t>generally begins with a forecast of the firm’s sales, in terms of both units and dollars.</a:t>
            </a:r>
            <a:endParaRPr lang="el-GR" sz="2400" dirty="0"/>
          </a:p>
          <a:p>
            <a:r>
              <a:rPr lang="en-US" sz="2400" dirty="0"/>
              <a:t>• Either the </a:t>
            </a:r>
            <a:r>
              <a:rPr lang="en-US" sz="2400" b="1" dirty="0"/>
              <a:t>forecasted, </a:t>
            </a:r>
            <a:r>
              <a:rPr lang="en-US" sz="2400" dirty="0"/>
              <a:t>or </a:t>
            </a:r>
            <a:r>
              <a:rPr lang="en-US" sz="2400" b="1" dirty="0"/>
              <a:t>pro forma, financial statement method </a:t>
            </a:r>
            <a:r>
              <a:rPr lang="en-US" sz="2400" dirty="0"/>
              <a:t>or the </a:t>
            </a:r>
            <a:r>
              <a:rPr lang="en-US" sz="2400" b="1" dirty="0"/>
              <a:t>AFN formula method </a:t>
            </a:r>
            <a:r>
              <a:rPr lang="en-US" sz="2400" dirty="0"/>
              <a:t>can be used to forecast financial requirements. The financial statement method is more reliable, and it also provides ratios that can be used to evaluate alternative business plans.</a:t>
            </a:r>
            <a:endParaRPr lang="el-GR" sz="2400" dirty="0"/>
          </a:p>
          <a:p>
            <a:r>
              <a:rPr lang="en-US" sz="2400" dirty="0"/>
              <a:t>• A firm can determine its </a:t>
            </a:r>
            <a:r>
              <a:rPr lang="en-US" sz="2400" b="1" dirty="0"/>
              <a:t>additional funds needed (AFN) </a:t>
            </a:r>
            <a:r>
              <a:rPr lang="en-US" sz="2400" dirty="0"/>
              <a:t>by estimating the amount of new assets necessary to support the forecasted level of sales and then subtracting from that amount the spontaneous funds that will be generated from operations. The firm can then plan how to raise the AFN most efficiently.</a:t>
            </a:r>
            <a:endParaRPr lang="el-GR" sz="2400" dirty="0"/>
          </a:p>
          <a:p>
            <a:endParaRPr lang="el-GR" sz="2400"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The </a:t>
            </a:r>
            <a:r>
              <a:rPr lang="en-US" b="1" dirty="0"/>
              <a:t>higher a firm’s sales growth rate, </a:t>
            </a:r>
            <a:r>
              <a:rPr lang="en-US" dirty="0"/>
              <a:t>the </a:t>
            </a:r>
            <a:r>
              <a:rPr lang="en-US" b="1" dirty="0"/>
              <a:t>greater </a:t>
            </a:r>
            <a:r>
              <a:rPr lang="en-US" dirty="0"/>
              <a:t>will be its need for additional financing. Similarly, the </a:t>
            </a:r>
            <a:r>
              <a:rPr lang="en-US" b="1" dirty="0"/>
              <a:t>smaller its retention ratio, </a:t>
            </a:r>
            <a:r>
              <a:rPr lang="en-US" dirty="0"/>
              <a:t>the </a:t>
            </a:r>
            <a:r>
              <a:rPr lang="en-US" b="1" dirty="0"/>
              <a:t>greater </a:t>
            </a:r>
            <a:r>
              <a:rPr lang="en-US" dirty="0"/>
              <a:t>its need for additional funds.</a:t>
            </a:r>
            <a:endParaRPr lang="el-GR" dirty="0"/>
          </a:p>
          <a:p>
            <a:endParaRPr lang="el-GR" dirty="0"/>
          </a:p>
        </p:txBody>
      </p:sp>
      <p:sp>
        <p:nvSpPr>
          <p:cNvPr id="4" name="Title 1"/>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lstStyle/>
          <a:p>
            <a:r>
              <a:rPr lang="el-GR" dirty="0"/>
              <a:t>ΧΡΗΜΑΤΟΟΙΚΟΝΟΜΙΚΕΣ ΠΡΟΒΛΕΨΕΙΣ</a:t>
            </a:r>
          </a:p>
        </p:txBody>
      </p:sp>
      <p:graphicFrame>
        <p:nvGraphicFramePr>
          <p:cNvPr id="6" name="Table 5"/>
          <p:cNvGraphicFramePr>
            <a:graphicFrameLocks noGrp="1"/>
          </p:cNvGraphicFramePr>
          <p:nvPr/>
        </p:nvGraphicFramePr>
        <p:xfrm>
          <a:off x="899592" y="4077072"/>
          <a:ext cx="7128792" cy="1992786"/>
        </p:xfrm>
        <a:graphic>
          <a:graphicData uri="http://schemas.openxmlformats.org/drawingml/2006/table">
            <a:tbl>
              <a:tblPr firstRow="1" bandRow="1">
                <a:tableStyleId>{5C22544A-7EE6-4342-B048-85BDC9FD1C3A}</a:tableStyleId>
              </a:tblPr>
              <a:tblGrid>
                <a:gridCol w="1782198">
                  <a:extLst>
                    <a:ext uri="{9D8B030D-6E8A-4147-A177-3AD203B41FA5}">
                      <a16:colId xmlns:a16="http://schemas.microsoft.com/office/drawing/2014/main" val="20000"/>
                    </a:ext>
                  </a:extLst>
                </a:gridCol>
                <a:gridCol w="1782198">
                  <a:extLst>
                    <a:ext uri="{9D8B030D-6E8A-4147-A177-3AD203B41FA5}">
                      <a16:colId xmlns:a16="http://schemas.microsoft.com/office/drawing/2014/main" val="20001"/>
                    </a:ext>
                  </a:extLst>
                </a:gridCol>
                <a:gridCol w="1782198">
                  <a:extLst>
                    <a:ext uri="{9D8B030D-6E8A-4147-A177-3AD203B41FA5}">
                      <a16:colId xmlns:a16="http://schemas.microsoft.com/office/drawing/2014/main" val="20002"/>
                    </a:ext>
                  </a:extLst>
                </a:gridCol>
                <a:gridCol w="1782198">
                  <a:extLst>
                    <a:ext uri="{9D8B030D-6E8A-4147-A177-3AD203B41FA5}">
                      <a16:colId xmlns:a16="http://schemas.microsoft.com/office/drawing/2014/main" val="20003"/>
                    </a:ext>
                  </a:extLst>
                </a:gridCol>
              </a:tblGrid>
              <a:tr h="1123325">
                <a:tc>
                  <a:txBody>
                    <a:bodyPr/>
                    <a:lstStyle/>
                    <a:p>
                      <a:pPr algn="l">
                        <a:lnSpc>
                          <a:spcPct val="115000"/>
                        </a:lnSpc>
                        <a:spcAft>
                          <a:spcPts val="0"/>
                        </a:spcAft>
                      </a:pPr>
                      <a:r>
                        <a:rPr lang="en-US" sz="1800" dirty="0">
                          <a:latin typeface="Palatino-Roman"/>
                          <a:ea typeface="Times New Roman"/>
                          <a:cs typeface="Palatino-Roman"/>
                        </a:rPr>
                        <a:t>Additional funds</a:t>
                      </a:r>
                      <a:endParaRPr lang="el-GR" sz="1800" dirty="0">
                        <a:latin typeface="Calibri"/>
                        <a:ea typeface="Times New Roman"/>
                        <a:cs typeface="Times New Roman"/>
                      </a:endParaRPr>
                    </a:p>
                    <a:p>
                      <a:pPr algn="l">
                        <a:lnSpc>
                          <a:spcPct val="115000"/>
                        </a:lnSpc>
                        <a:spcAft>
                          <a:spcPts val="0"/>
                        </a:spcAft>
                      </a:pPr>
                      <a:r>
                        <a:rPr lang="en-US" sz="1800" dirty="0">
                          <a:latin typeface="Palatino-Roman"/>
                          <a:ea typeface="Times New Roman"/>
                          <a:cs typeface="Palatino-Roman"/>
                        </a:rPr>
                        <a:t>Needed</a:t>
                      </a:r>
                      <a:endParaRPr lang="el-GR" sz="1800" dirty="0">
                        <a:latin typeface="Calibri"/>
                        <a:ea typeface="Times New Roman"/>
                        <a:cs typeface="Times New Roman"/>
                      </a:endParaRPr>
                    </a:p>
                  </a:txBody>
                  <a:tcPr marL="68580" marR="68580" marT="0" marB="0"/>
                </a:tc>
                <a:tc>
                  <a:txBody>
                    <a:bodyPr/>
                    <a:lstStyle/>
                    <a:p>
                      <a:pPr marL="0" algn="l" defTabSz="914400" rtl="0" eaLnBrk="1" latinLnBrk="0" hangingPunct="1">
                        <a:lnSpc>
                          <a:spcPct val="115000"/>
                        </a:lnSpc>
                        <a:spcAft>
                          <a:spcPts val="0"/>
                        </a:spcAft>
                      </a:pPr>
                      <a:r>
                        <a:rPr lang="en-US" sz="1800" b="1" kern="1200" dirty="0">
                          <a:solidFill>
                            <a:schemeClr val="lt1"/>
                          </a:solidFill>
                          <a:latin typeface="Palatino-Roman"/>
                          <a:ea typeface="Times New Roman"/>
                          <a:cs typeface="Palatino-Roman"/>
                        </a:rPr>
                        <a:t>Increase</a:t>
                      </a:r>
                      <a:r>
                        <a:rPr lang="el-GR" sz="1800" b="1" kern="1200" dirty="0">
                          <a:solidFill>
                            <a:schemeClr val="lt1"/>
                          </a:solidFill>
                          <a:latin typeface="Palatino-Roman"/>
                          <a:ea typeface="Times New Roman"/>
                          <a:cs typeface="Palatino-Roman"/>
                        </a:rPr>
                        <a:t>  </a:t>
                      </a:r>
                      <a:r>
                        <a:rPr lang="el-GR" sz="1800" b="1" kern="1200" dirty="0" err="1">
                          <a:solidFill>
                            <a:schemeClr val="lt1"/>
                          </a:solidFill>
                          <a:latin typeface="Palatino-Roman"/>
                          <a:ea typeface="Times New Roman"/>
                          <a:cs typeface="Palatino-Roman"/>
                        </a:rPr>
                        <a:t>Required</a:t>
                      </a:r>
                      <a:endParaRPr lang="el-GR" sz="1800" b="1" kern="1200" dirty="0">
                        <a:solidFill>
                          <a:schemeClr val="lt1"/>
                        </a:solidFill>
                        <a:latin typeface="Palatino-Roman"/>
                        <a:ea typeface="Times New Roman"/>
                        <a:cs typeface="Palatino-Roman"/>
                      </a:endParaRPr>
                    </a:p>
                    <a:p>
                      <a:pPr marL="0" algn="l" defTabSz="914400" rtl="0" eaLnBrk="1" latinLnBrk="0" hangingPunct="1">
                        <a:lnSpc>
                          <a:spcPct val="115000"/>
                        </a:lnSpc>
                        <a:spcAft>
                          <a:spcPts val="0"/>
                        </a:spcAft>
                      </a:pPr>
                      <a:r>
                        <a:rPr lang="el-GR" sz="1800" b="1" kern="1200" dirty="0" err="1">
                          <a:solidFill>
                            <a:schemeClr val="lt1"/>
                          </a:solidFill>
                          <a:latin typeface="Palatino-Roman"/>
                          <a:ea typeface="Times New Roman"/>
                          <a:cs typeface="Palatino-Roman"/>
                        </a:rPr>
                        <a:t>asset</a:t>
                      </a:r>
                      <a:endParaRPr lang="el-GR" sz="1800" b="1" kern="1200" dirty="0">
                        <a:solidFill>
                          <a:schemeClr val="lt1"/>
                        </a:solidFill>
                        <a:latin typeface="Palatino-Roman"/>
                        <a:ea typeface="Times New Roman"/>
                        <a:cs typeface="Palatino-Roman"/>
                      </a:endParaRP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l-GR" sz="1800" b="1" kern="1200" dirty="0" err="1">
                          <a:solidFill>
                            <a:schemeClr val="lt1"/>
                          </a:solidFill>
                          <a:latin typeface="Palatino-Roman"/>
                          <a:ea typeface="Times New Roman"/>
                          <a:cs typeface="Palatino-Roman"/>
                        </a:rPr>
                        <a:t>increase</a:t>
                      </a:r>
                      <a:endParaRPr lang="el-GR" sz="1800" b="1" kern="1200" dirty="0">
                        <a:solidFill>
                          <a:schemeClr val="lt1"/>
                        </a:solidFill>
                        <a:latin typeface="Palatino-Roman"/>
                        <a:ea typeface="Times New Roman"/>
                        <a:cs typeface="Palatino-Roman"/>
                      </a:endParaRPr>
                    </a:p>
                    <a:p>
                      <a:pPr marL="0" algn="l" defTabSz="914400" rtl="0" eaLnBrk="1" latinLnBrk="0" hangingPunct="1">
                        <a:lnSpc>
                          <a:spcPct val="115000"/>
                        </a:lnSpc>
                        <a:spcAft>
                          <a:spcPts val="0"/>
                        </a:spcAft>
                      </a:pPr>
                      <a:r>
                        <a:rPr lang="en-US" sz="1800" b="1" kern="1200" dirty="0">
                          <a:solidFill>
                            <a:schemeClr val="lt1"/>
                          </a:solidFill>
                          <a:latin typeface="Palatino-Roman"/>
                          <a:ea typeface="Times New Roman"/>
                          <a:cs typeface="Palatino-Roman"/>
                        </a:rPr>
                        <a:t>Spontaneous</a:t>
                      </a:r>
                      <a:endParaRPr lang="el-GR" sz="1800" b="1" kern="1200" dirty="0">
                        <a:solidFill>
                          <a:schemeClr val="lt1"/>
                        </a:solidFill>
                        <a:latin typeface="Palatino-Roman"/>
                        <a:ea typeface="Times New Roman"/>
                        <a:cs typeface="Palatino-Roman"/>
                      </a:endParaRPr>
                    </a:p>
                    <a:p>
                      <a:pPr marL="0" algn="l" defTabSz="914400" rtl="0" eaLnBrk="1" latinLnBrk="0" hangingPunct="1">
                        <a:lnSpc>
                          <a:spcPct val="115000"/>
                        </a:lnSpc>
                        <a:spcAft>
                          <a:spcPts val="0"/>
                        </a:spcAft>
                      </a:pPr>
                      <a:r>
                        <a:rPr lang="en-US" sz="1800" b="1" kern="1200" dirty="0">
                          <a:solidFill>
                            <a:schemeClr val="lt1"/>
                          </a:solidFill>
                          <a:latin typeface="Palatino-Roman"/>
                          <a:ea typeface="Times New Roman"/>
                          <a:cs typeface="Palatino-Roman"/>
                        </a:rPr>
                        <a:t>Liability increase</a:t>
                      </a:r>
                      <a:endParaRPr lang="el-GR" sz="1800" b="1" kern="1200" dirty="0">
                        <a:solidFill>
                          <a:schemeClr val="lt1"/>
                        </a:solidFill>
                        <a:latin typeface="Palatino-Roman"/>
                        <a:ea typeface="Times New Roman"/>
                        <a:cs typeface="Palatino-Roman"/>
                      </a:endParaRPr>
                    </a:p>
                  </a:txBody>
                  <a:tcPr marL="68580" marR="68580" marT="0" marB="0"/>
                </a:tc>
                <a:tc>
                  <a:txBody>
                    <a:bodyPr/>
                    <a:lstStyle/>
                    <a:p>
                      <a:pPr marL="0" algn="l" defTabSz="914400" rtl="0" eaLnBrk="1" latinLnBrk="0" hangingPunct="1">
                        <a:lnSpc>
                          <a:spcPct val="115000"/>
                        </a:lnSpc>
                        <a:spcAft>
                          <a:spcPts val="0"/>
                        </a:spcAft>
                      </a:pPr>
                      <a:r>
                        <a:rPr lang="el-GR" sz="1800" b="1" kern="1200" dirty="0" err="1">
                          <a:solidFill>
                            <a:schemeClr val="lt1"/>
                          </a:solidFill>
                          <a:latin typeface="Palatino-Roman"/>
                          <a:ea typeface="Times New Roman"/>
                          <a:cs typeface="Palatino-Roman"/>
                        </a:rPr>
                        <a:t>Increase</a:t>
                      </a:r>
                      <a:r>
                        <a:rPr lang="el-GR" sz="1800" b="1" kern="1200" dirty="0">
                          <a:solidFill>
                            <a:schemeClr val="lt1"/>
                          </a:solidFill>
                          <a:latin typeface="Palatino-Roman"/>
                          <a:ea typeface="Times New Roman"/>
                          <a:cs typeface="Palatino-Roman"/>
                        </a:rPr>
                        <a:t> </a:t>
                      </a:r>
                      <a:r>
                        <a:rPr lang="el-GR" sz="1800" b="1" kern="1200" dirty="0" err="1">
                          <a:solidFill>
                            <a:schemeClr val="lt1"/>
                          </a:solidFill>
                          <a:latin typeface="Palatino-Roman"/>
                          <a:ea typeface="Times New Roman"/>
                          <a:cs typeface="Palatino-Roman"/>
                        </a:rPr>
                        <a:t>in</a:t>
                      </a:r>
                      <a:endParaRPr lang="el-GR" sz="1800" b="1" kern="1200" dirty="0">
                        <a:solidFill>
                          <a:schemeClr val="lt1"/>
                        </a:solidFill>
                        <a:latin typeface="Palatino-Roman"/>
                        <a:ea typeface="Times New Roman"/>
                        <a:cs typeface="Palatino-Roman"/>
                      </a:endParaRPr>
                    </a:p>
                    <a:p>
                      <a:pPr marL="0" algn="l" defTabSz="914400" rtl="0" eaLnBrk="1" latinLnBrk="0" hangingPunct="1">
                        <a:lnSpc>
                          <a:spcPct val="115000"/>
                        </a:lnSpc>
                        <a:spcAft>
                          <a:spcPts val="0"/>
                        </a:spcAft>
                      </a:pPr>
                      <a:r>
                        <a:rPr lang="el-GR" sz="1800" b="1" kern="1200" dirty="0" err="1">
                          <a:solidFill>
                            <a:schemeClr val="lt1"/>
                          </a:solidFill>
                          <a:latin typeface="Palatino-Roman"/>
                          <a:ea typeface="Times New Roman"/>
                          <a:cs typeface="Palatino-Roman"/>
                        </a:rPr>
                        <a:t>retained</a:t>
                      </a:r>
                      <a:endParaRPr lang="el-GR" sz="1800" b="1" kern="1200" dirty="0">
                        <a:solidFill>
                          <a:schemeClr val="lt1"/>
                        </a:solidFill>
                        <a:latin typeface="Palatino-Roman"/>
                        <a:ea typeface="Times New Roman"/>
                        <a:cs typeface="Palatino-Roman"/>
                      </a:endParaRPr>
                    </a:p>
                    <a:p>
                      <a:pPr marL="0" algn="l" defTabSz="914400" rtl="0" eaLnBrk="1" latinLnBrk="0" hangingPunct="1">
                        <a:lnSpc>
                          <a:spcPct val="115000"/>
                        </a:lnSpc>
                        <a:spcAft>
                          <a:spcPts val="0"/>
                        </a:spcAft>
                      </a:pPr>
                      <a:r>
                        <a:rPr lang="el-GR" sz="1800" b="1" kern="1200" dirty="0" err="1">
                          <a:solidFill>
                            <a:schemeClr val="lt1"/>
                          </a:solidFill>
                          <a:latin typeface="Palatino-Roman"/>
                          <a:ea typeface="Times New Roman"/>
                          <a:cs typeface="Palatino-Roman"/>
                        </a:rPr>
                        <a:t>earnings</a:t>
                      </a:r>
                      <a:endParaRPr lang="el-GR" sz="1800" b="1" kern="1200" dirty="0">
                        <a:solidFill>
                          <a:schemeClr val="lt1"/>
                        </a:solidFill>
                        <a:latin typeface="Palatino-Roman"/>
                        <a:ea typeface="Times New Roman"/>
                        <a:cs typeface="Palatino-Roman"/>
                      </a:endParaRPr>
                    </a:p>
                  </a:txBody>
                  <a:tcPr marL="68580" marR="68580" marT="0" marB="0"/>
                </a:tc>
                <a:extLst>
                  <a:ext uri="{0D108BD9-81ED-4DB2-BD59-A6C34878D82A}">
                    <a16:rowId xmlns:a16="http://schemas.microsoft.com/office/drawing/2014/main" val="10000"/>
                  </a:ext>
                </a:extLst>
              </a:tr>
              <a:tr h="374442">
                <a:tc>
                  <a:txBody>
                    <a:bodyPr/>
                    <a:lstStyle/>
                    <a:p>
                      <a:pPr algn="l">
                        <a:lnSpc>
                          <a:spcPct val="115000"/>
                        </a:lnSpc>
                        <a:spcAft>
                          <a:spcPts val="0"/>
                        </a:spcAft>
                      </a:pPr>
                      <a:r>
                        <a:rPr lang="en-US" sz="1000">
                          <a:latin typeface="Palatino-Roman"/>
                          <a:ea typeface="Times New Roman"/>
                          <a:cs typeface="Palatino-Roman"/>
                        </a:rPr>
                        <a:t>=</a:t>
                      </a:r>
                      <a:endParaRPr lang="el-GR" sz="1000">
                        <a:latin typeface="Calibri"/>
                        <a:ea typeface="Times New Roman"/>
                        <a:cs typeface="Times New Roman"/>
                      </a:endParaRPr>
                    </a:p>
                  </a:txBody>
                  <a:tcPr marL="68580" marR="68580" marT="0" marB="0"/>
                </a:tc>
                <a:tc>
                  <a:txBody>
                    <a:bodyPr/>
                    <a:lstStyle/>
                    <a:p>
                      <a:pPr algn="l">
                        <a:lnSpc>
                          <a:spcPct val="115000"/>
                        </a:lnSpc>
                        <a:spcAft>
                          <a:spcPts val="0"/>
                        </a:spcAft>
                      </a:pPr>
                      <a:r>
                        <a:rPr lang="en-US" sz="1000">
                          <a:latin typeface="Palatino-Roman"/>
                          <a:ea typeface="Times New Roman"/>
                          <a:cs typeface="Palatino-Roman"/>
                        </a:rPr>
                        <a:t>+</a:t>
                      </a:r>
                      <a:endParaRPr lang="el-GR" sz="1000">
                        <a:latin typeface="Calibri"/>
                        <a:ea typeface="Times New Roman"/>
                        <a:cs typeface="Times New Roman"/>
                      </a:endParaRPr>
                    </a:p>
                  </a:txBody>
                  <a:tcPr marL="68580" marR="68580" marT="0" marB="0"/>
                </a:tc>
                <a:tc>
                  <a:txBody>
                    <a:bodyPr/>
                    <a:lstStyle/>
                    <a:p>
                      <a:pPr algn="l">
                        <a:lnSpc>
                          <a:spcPct val="115000"/>
                        </a:lnSpc>
                        <a:spcAft>
                          <a:spcPts val="0"/>
                        </a:spcAft>
                      </a:pPr>
                      <a:r>
                        <a:rPr lang="en-US" sz="1000">
                          <a:latin typeface="Palatino-Roman"/>
                          <a:ea typeface="Times New Roman"/>
                          <a:cs typeface="Palatino-Roman"/>
                        </a:rPr>
                        <a:t>-</a:t>
                      </a:r>
                      <a:endParaRPr lang="el-GR" sz="1000">
                        <a:latin typeface="Calibri"/>
                        <a:ea typeface="Times New Roman"/>
                        <a:cs typeface="Times New Roman"/>
                      </a:endParaRPr>
                    </a:p>
                  </a:txBody>
                  <a:tcPr marL="68580" marR="68580" marT="0" marB="0"/>
                </a:tc>
                <a:tc>
                  <a:txBody>
                    <a:bodyPr/>
                    <a:lstStyle/>
                    <a:p>
                      <a:pPr algn="l">
                        <a:lnSpc>
                          <a:spcPct val="115000"/>
                        </a:lnSpc>
                        <a:spcAft>
                          <a:spcPts val="0"/>
                        </a:spcAft>
                      </a:pPr>
                      <a:r>
                        <a:rPr lang="en-US" sz="1000">
                          <a:latin typeface="Palatino-Roman"/>
                          <a:ea typeface="Times New Roman"/>
                          <a:cs typeface="Palatino-Roman"/>
                        </a:rPr>
                        <a:t>-</a:t>
                      </a:r>
                      <a:endParaRPr lang="el-GR" sz="1000">
                        <a:latin typeface="Calibri"/>
                        <a:ea typeface="Times New Roman"/>
                        <a:cs typeface="Times New Roman"/>
                      </a:endParaRPr>
                    </a:p>
                  </a:txBody>
                  <a:tcPr marL="68580" marR="68580" marT="0" marB="0"/>
                </a:tc>
                <a:extLst>
                  <a:ext uri="{0D108BD9-81ED-4DB2-BD59-A6C34878D82A}">
                    <a16:rowId xmlns:a16="http://schemas.microsoft.com/office/drawing/2014/main" val="10001"/>
                  </a:ext>
                </a:extLst>
              </a:tr>
              <a:tr h="374442">
                <a:tc>
                  <a:txBody>
                    <a:bodyPr/>
                    <a:lstStyle/>
                    <a:p>
                      <a:pPr algn="l">
                        <a:lnSpc>
                          <a:spcPct val="115000"/>
                        </a:lnSpc>
                        <a:spcAft>
                          <a:spcPts val="0"/>
                        </a:spcAft>
                      </a:pPr>
                      <a:r>
                        <a:rPr lang="el-GR" sz="1000">
                          <a:latin typeface="Palatino-Roman"/>
                          <a:ea typeface="Times New Roman"/>
                          <a:cs typeface="Palatino-Roman"/>
                        </a:rPr>
                        <a:t>AFN</a:t>
                      </a:r>
                      <a:endParaRPr lang="el-GR" sz="1000">
                        <a:latin typeface="Calibri"/>
                        <a:ea typeface="Times New Roman"/>
                        <a:cs typeface="Times New Roman"/>
                      </a:endParaRPr>
                    </a:p>
                  </a:txBody>
                  <a:tcPr marL="68580" marR="68580" marT="0" marB="0"/>
                </a:tc>
                <a:tc>
                  <a:txBody>
                    <a:bodyPr/>
                    <a:lstStyle/>
                    <a:p>
                      <a:pPr algn="l">
                        <a:lnSpc>
                          <a:spcPct val="115000"/>
                        </a:lnSpc>
                        <a:spcAft>
                          <a:spcPts val="0"/>
                        </a:spcAft>
                      </a:pPr>
                      <a:r>
                        <a:rPr lang="el-GR" sz="1000">
                          <a:latin typeface="Palatino-Roman"/>
                          <a:ea typeface="Times New Roman"/>
                          <a:cs typeface="Palatino-Roman"/>
                        </a:rPr>
                        <a:t>(A*/S</a:t>
                      </a:r>
                      <a:r>
                        <a:rPr lang="el-GR" sz="1000">
                          <a:latin typeface="Calibri"/>
                          <a:ea typeface="Times New Roman"/>
                          <a:cs typeface="Palatino-Roman"/>
                        </a:rPr>
                        <a:t>ο</a:t>
                      </a:r>
                      <a:r>
                        <a:rPr lang="el-GR" sz="1000">
                          <a:latin typeface="Palatino-Roman"/>
                          <a:ea typeface="Times New Roman"/>
                          <a:cs typeface="Palatino-Roman"/>
                        </a:rPr>
                        <a:t>)</a:t>
                      </a:r>
                      <a:r>
                        <a:rPr lang="el-GR" sz="1000">
                          <a:latin typeface="Calibri"/>
                          <a:ea typeface="Times New Roman"/>
                          <a:cs typeface="MathematicalPi-One"/>
                        </a:rPr>
                        <a:t>Δ</a:t>
                      </a:r>
                      <a:r>
                        <a:rPr lang="el-GR" sz="1000">
                          <a:latin typeface="Palatino-Roman"/>
                          <a:ea typeface="Times New Roman"/>
                          <a:cs typeface="Palatino-Roman"/>
                        </a:rPr>
                        <a:t>S</a:t>
                      </a:r>
                      <a:endParaRPr lang="el-GR" sz="1000">
                        <a:latin typeface="Calibri"/>
                        <a:ea typeface="Times New Roman"/>
                        <a:cs typeface="Times New Roman"/>
                      </a:endParaRPr>
                    </a:p>
                  </a:txBody>
                  <a:tcPr marL="68580" marR="68580" marT="0" marB="0"/>
                </a:tc>
                <a:tc>
                  <a:txBody>
                    <a:bodyPr/>
                    <a:lstStyle/>
                    <a:p>
                      <a:pPr algn="l">
                        <a:lnSpc>
                          <a:spcPct val="115000"/>
                        </a:lnSpc>
                        <a:spcAft>
                          <a:spcPts val="0"/>
                        </a:spcAft>
                      </a:pPr>
                      <a:r>
                        <a:rPr lang="el-GR" sz="1000">
                          <a:latin typeface="Palatino-Roman"/>
                          <a:ea typeface="Times New Roman"/>
                          <a:cs typeface="Palatino-Roman"/>
                        </a:rPr>
                        <a:t>(L*/S</a:t>
                      </a:r>
                      <a:r>
                        <a:rPr lang="en-US" sz="1000">
                          <a:latin typeface="Calibri"/>
                          <a:ea typeface="Times New Roman"/>
                          <a:cs typeface="Palatino-Roman"/>
                        </a:rPr>
                        <a:t>o</a:t>
                      </a:r>
                      <a:r>
                        <a:rPr lang="el-GR" sz="1000">
                          <a:latin typeface="Palatino-Roman"/>
                          <a:ea typeface="Times New Roman"/>
                          <a:cs typeface="Palatino-Roman"/>
                        </a:rPr>
                        <a:t>)</a:t>
                      </a:r>
                      <a:r>
                        <a:rPr lang="el-GR" sz="1000">
                          <a:latin typeface="Calibri"/>
                          <a:ea typeface="Times New Roman"/>
                          <a:cs typeface="MathematicalPi-One"/>
                        </a:rPr>
                        <a:t>Δ</a:t>
                      </a:r>
                      <a:r>
                        <a:rPr lang="el-GR" sz="1000">
                          <a:latin typeface="Palatino-Roman"/>
                          <a:ea typeface="Times New Roman"/>
                          <a:cs typeface="Palatino-Roman"/>
                        </a:rPr>
                        <a:t>S</a:t>
                      </a:r>
                      <a:endParaRPr lang="el-GR" sz="1000">
                        <a:latin typeface="Calibri"/>
                        <a:ea typeface="Times New Roman"/>
                        <a:cs typeface="Times New Roman"/>
                      </a:endParaRPr>
                    </a:p>
                  </a:txBody>
                  <a:tcPr marL="68580" marR="68580" marT="0" marB="0"/>
                </a:tc>
                <a:tc>
                  <a:txBody>
                    <a:bodyPr/>
                    <a:lstStyle/>
                    <a:p>
                      <a:pPr algn="l">
                        <a:lnSpc>
                          <a:spcPct val="115000"/>
                        </a:lnSpc>
                        <a:spcAft>
                          <a:spcPts val="0"/>
                        </a:spcAft>
                      </a:pPr>
                      <a:r>
                        <a:rPr lang="el-GR" sz="1000" dirty="0">
                          <a:latin typeface="Palatino-Roman"/>
                          <a:ea typeface="Times New Roman"/>
                          <a:cs typeface="Palatino-Roman"/>
                        </a:rPr>
                        <a:t>MS</a:t>
                      </a:r>
                      <a:r>
                        <a:rPr lang="en-US" sz="1000" dirty="0">
                          <a:latin typeface="Palatino-Roman"/>
                          <a:ea typeface="Times New Roman"/>
                          <a:cs typeface="Palatino-Roman"/>
                        </a:rPr>
                        <a:t>1</a:t>
                      </a:r>
                      <a:r>
                        <a:rPr lang="el-GR" sz="1000" dirty="0">
                          <a:latin typeface="Palatino-Roman"/>
                          <a:ea typeface="Times New Roman"/>
                          <a:cs typeface="Palatino-Roman"/>
                        </a:rPr>
                        <a:t>(RR)</a:t>
                      </a:r>
                      <a:endParaRPr lang="el-GR" sz="1000" dirty="0">
                        <a:latin typeface="Calibri"/>
                        <a:ea typeface="Times New Roman"/>
                        <a:cs typeface="Times New Roman"/>
                      </a:endParaRPr>
                    </a:p>
                  </a:txBody>
                  <a:tcPr marL="68580" marR="68580" marT="0" marB="0"/>
                </a:tc>
                <a:extLst>
                  <a:ext uri="{0D108BD9-81ED-4DB2-BD59-A6C34878D82A}">
                    <a16:rowId xmlns:a16="http://schemas.microsoft.com/office/drawing/2014/main" val="10002"/>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4"/>
          <p:cNvSpPr>
            <a:spLocks noChangeArrowheads="1"/>
          </p:cNvSpPr>
          <p:nvPr/>
        </p:nvSpPr>
        <p:spPr bwMode="auto">
          <a:xfrm>
            <a:off x="635000" y="684213"/>
            <a:ext cx="7929563" cy="1677987"/>
          </a:xfrm>
          <a:prstGeom prst="rect">
            <a:avLst/>
          </a:prstGeom>
          <a:solidFill>
            <a:schemeClr val="accent1"/>
          </a:solidFill>
          <a:ln w="50800">
            <a:solidFill>
              <a:schemeClr val="accent2"/>
            </a:solidFill>
            <a:miter lim="800000"/>
            <a:headEnd/>
            <a:tailEnd/>
          </a:ln>
        </p:spPr>
        <p:txBody>
          <a:bodyPr wrap="none" anchor="ctr"/>
          <a:lstStyle/>
          <a:p>
            <a:endParaRPr lang="tr-TR"/>
          </a:p>
        </p:txBody>
      </p:sp>
      <p:sp>
        <p:nvSpPr>
          <p:cNvPr id="29699" name="Rectangle 5"/>
          <p:cNvSpPr>
            <a:spLocks noGrp="1" noChangeArrowheads="1"/>
          </p:cNvSpPr>
          <p:nvPr>
            <p:ph type="title"/>
          </p:nvPr>
        </p:nvSpPr>
        <p:spPr>
          <a:xfrm>
            <a:off x="685800" y="796925"/>
            <a:ext cx="7772400" cy="1412875"/>
          </a:xfrm>
        </p:spPr>
        <p:txBody>
          <a:bodyPr>
            <a:normAutofit fontScale="90000"/>
          </a:bodyPr>
          <a:lstStyle/>
          <a:p>
            <a:pPr eaLnBrk="1" fontAlgn="auto" hangingPunct="1">
              <a:lnSpc>
                <a:spcPct val="90000"/>
              </a:lnSpc>
              <a:spcAft>
                <a:spcPts val="0"/>
              </a:spcAft>
              <a:defRPr/>
            </a:pPr>
            <a:r>
              <a:rPr lang="en-US" sz="3600" dirty="0">
                <a:solidFill>
                  <a:schemeClr val="bg1"/>
                </a:solidFill>
              </a:rPr>
              <a:t>If you were a bank lending officer looking at the situation, what actions might make a loan feasible?</a:t>
            </a:r>
          </a:p>
        </p:txBody>
      </p:sp>
      <p:sp>
        <p:nvSpPr>
          <p:cNvPr id="29700" name="Rectangle 6"/>
          <p:cNvSpPr>
            <a:spLocks noGrp="1" noChangeArrowheads="1"/>
          </p:cNvSpPr>
          <p:nvPr>
            <p:ph idx="1"/>
          </p:nvPr>
        </p:nvSpPr>
        <p:spPr>
          <a:xfrm>
            <a:off x="428625" y="2714625"/>
            <a:ext cx="7800975" cy="3305175"/>
          </a:xfrm>
        </p:spPr>
        <p:txBody>
          <a:bodyPr>
            <a:normAutofit fontScale="92500" lnSpcReduction="20000"/>
          </a:bodyPr>
          <a:lstStyle/>
          <a:p>
            <a:pPr marL="0" indent="0" eaLnBrk="1" fontAlgn="auto" hangingPunct="1">
              <a:spcBef>
                <a:spcPct val="30000"/>
              </a:spcBef>
              <a:spcAft>
                <a:spcPts val="0"/>
              </a:spcAft>
              <a:buFont typeface="Wingdings" pitchFamily="2" charset="2"/>
              <a:buNone/>
              <a:defRPr/>
            </a:pPr>
            <a:r>
              <a:rPr lang="en-US" sz="3200" dirty="0"/>
              <a:t>Creditors can protect themselves by </a:t>
            </a:r>
            <a:endParaRPr lang="tr-TR" sz="3200" dirty="0"/>
          </a:p>
          <a:p>
            <a:pPr marL="0" indent="0" eaLnBrk="1" fontAlgn="auto" hangingPunct="1">
              <a:spcBef>
                <a:spcPct val="30000"/>
              </a:spcBef>
              <a:spcAft>
                <a:spcPts val="0"/>
              </a:spcAft>
              <a:buFont typeface="Wingdings" pitchFamily="2" charset="2"/>
              <a:buNone/>
              <a:defRPr/>
            </a:pPr>
            <a:r>
              <a:rPr lang="tr-TR" sz="3200" dirty="0"/>
              <a:t>	</a:t>
            </a:r>
            <a:r>
              <a:rPr lang="en-US" sz="3200" dirty="0"/>
              <a:t>(1) having the loan secured and </a:t>
            </a:r>
            <a:endParaRPr lang="tr-TR" sz="3200" dirty="0"/>
          </a:p>
          <a:p>
            <a:pPr marL="0" indent="0" eaLnBrk="1" fontAlgn="auto" hangingPunct="1">
              <a:spcBef>
                <a:spcPct val="30000"/>
              </a:spcBef>
              <a:spcAft>
                <a:spcPts val="0"/>
              </a:spcAft>
              <a:buFont typeface="Wingdings" pitchFamily="2" charset="2"/>
              <a:buNone/>
              <a:defRPr/>
            </a:pPr>
            <a:r>
              <a:rPr lang="tr-TR" sz="3200" dirty="0"/>
              <a:t>	</a:t>
            </a:r>
            <a:r>
              <a:rPr lang="en-US" sz="3200" dirty="0"/>
              <a:t>(2) placing </a:t>
            </a:r>
            <a:r>
              <a:rPr lang="en-US" sz="3200" b="1" i="1" dirty="0">
                <a:solidFill>
                  <a:schemeClr val="accent2"/>
                </a:solidFill>
              </a:rPr>
              <a:t>restrictive covenants</a:t>
            </a:r>
            <a:r>
              <a:rPr lang="en-US" sz="3200" b="1" dirty="0"/>
              <a:t> </a:t>
            </a:r>
            <a:r>
              <a:rPr lang="en-US" sz="3200" dirty="0"/>
              <a:t>in debt agreements. </a:t>
            </a:r>
            <a:endParaRPr lang="tr-TR" sz="3200" dirty="0"/>
          </a:p>
          <a:p>
            <a:pPr marL="0" indent="0" eaLnBrk="1" fontAlgn="auto" hangingPunct="1">
              <a:spcBef>
                <a:spcPct val="30000"/>
              </a:spcBef>
              <a:spcAft>
                <a:spcPts val="0"/>
              </a:spcAft>
              <a:buFont typeface="Wingdings" pitchFamily="2" charset="2"/>
              <a:buNone/>
              <a:defRPr/>
            </a:pPr>
            <a:endParaRPr lang="tr-TR" sz="3200" dirty="0"/>
          </a:p>
          <a:p>
            <a:pPr marL="0" indent="0" eaLnBrk="1" fontAlgn="auto" hangingPunct="1">
              <a:spcBef>
                <a:spcPct val="30000"/>
              </a:spcBef>
              <a:spcAft>
                <a:spcPts val="0"/>
              </a:spcAft>
              <a:buFont typeface="Wingdings" pitchFamily="2" charset="2"/>
              <a:buNone/>
              <a:defRPr/>
            </a:pPr>
            <a:r>
              <a:rPr lang="en-US" sz="3200" dirty="0"/>
              <a:t> They can also charge a </a:t>
            </a:r>
            <a:r>
              <a:rPr lang="en-US" sz="3200" b="1" i="1" dirty="0">
                <a:solidFill>
                  <a:schemeClr val="accent1">
                    <a:lumMod val="75000"/>
                  </a:schemeClr>
                </a:solidFill>
              </a:rPr>
              <a:t>higher than normal interest rate</a:t>
            </a:r>
            <a:r>
              <a:rPr lang="en-US" sz="3200" b="1" dirty="0"/>
              <a:t> </a:t>
            </a:r>
            <a:r>
              <a:rPr lang="en-US" sz="3200" dirty="0"/>
              <a:t>to compensate for risk.</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1400" dirty="0"/>
              <a:t>AFN = 	Additional funds needed.</a:t>
            </a:r>
            <a:endParaRPr lang="el-GR" sz="1400" dirty="0"/>
          </a:p>
          <a:p>
            <a:r>
              <a:rPr lang="en-US" sz="1400" dirty="0"/>
              <a:t>A* = 	Assets that are tied directly to sales, hence must increase if sales are to increase. Note that A designates total assets and A* designates those assets that must increase if sales are to increase. When the firm is operating at full capacity, as is the case here, A* =A. Often, though, A* and A are not equal, and either the equation must be modified or we must use the projected financial statement method.</a:t>
            </a:r>
            <a:endParaRPr lang="el-GR" sz="1400" dirty="0"/>
          </a:p>
          <a:p>
            <a:r>
              <a:rPr lang="en-US" sz="1400" dirty="0"/>
              <a:t>S</a:t>
            </a:r>
            <a:r>
              <a:rPr lang="el-GR" sz="1400" dirty="0"/>
              <a:t>ο </a:t>
            </a:r>
            <a:r>
              <a:rPr lang="en-US" sz="1400" dirty="0"/>
              <a:t>=	Sales during the last year.</a:t>
            </a:r>
            <a:endParaRPr lang="el-GR" sz="1400" dirty="0"/>
          </a:p>
          <a:p>
            <a:r>
              <a:rPr lang="en-US" sz="1400" dirty="0"/>
              <a:t>A*/S</a:t>
            </a:r>
            <a:r>
              <a:rPr lang="el-GR" sz="1400" dirty="0"/>
              <a:t>ο </a:t>
            </a:r>
            <a:r>
              <a:rPr lang="en-US" sz="1400" dirty="0"/>
              <a:t>=	Percentage of required assets to sales, which also shows the required dollar increase in assets per $1 increase in sales.</a:t>
            </a:r>
            <a:endParaRPr lang="el-GR" sz="1400" dirty="0"/>
          </a:p>
          <a:p>
            <a:r>
              <a:rPr lang="en-US" sz="1400" dirty="0"/>
              <a:t>L* =	Liabilities that increase spontaneously. L* is normally much less than total liabilities (L). Spontaneous liabilities include accounts payable and accruals, but not bank loans and bonds.</a:t>
            </a:r>
            <a:endParaRPr lang="el-GR" sz="1400" dirty="0"/>
          </a:p>
          <a:p>
            <a:r>
              <a:rPr lang="en-US" sz="1400" dirty="0"/>
              <a:t>L*/S</a:t>
            </a:r>
            <a:r>
              <a:rPr lang="el-GR" sz="1400" dirty="0"/>
              <a:t>ο</a:t>
            </a:r>
            <a:r>
              <a:rPr lang="en-US" sz="1400" dirty="0"/>
              <a:t> =	Liabilities that increase spontaneously as a percentage of sales, or spontaneously generated financing   per $1 increase in sales.</a:t>
            </a:r>
            <a:endParaRPr lang="el-GR" sz="1400" dirty="0"/>
          </a:p>
          <a:p>
            <a:r>
              <a:rPr lang="en-US" sz="1400" dirty="0"/>
              <a:t>S1=	Total sales projected for next year.</a:t>
            </a:r>
            <a:endParaRPr lang="el-GR" sz="1400" dirty="0"/>
          </a:p>
          <a:p>
            <a:r>
              <a:rPr lang="el-GR" sz="1400" dirty="0"/>
              <a:t>Δ</a:t>
            </a:r>
            <a:r>
              <a:rPr lang="en-US" sz="1400" dirty="0"/>
              <a:t>S =	Change in sales</a:t>
            </a:r>
            <a:endParaRPr lang="el-GR" sz="1400" dirty="0"/>
          </a:p>
          <a:p>
            <a:r>
              <a:rPr lang="en-US" sz="1400" dirty="0"/>
              <a:t>M =	Profit margin, or profit per $1 of sales.</a:t>
            </a:r>
            <a:endParaRPr lang="el-GR" sz="1400" dirty="0"/>
          </a:p>
          <a:p>
            <a:r>
              <a:rPr lang="en-US" sz="1400" dirty="0"/>
              <a:t>RR= 	Retention ratio, which is the percentage of net income that is retained. The payout ratio is the percentage of net income paid out to shareholders. Because the retention ratio and the payout ratio must total to 1, RR is also equal to (1-payout ratio).</a:t>
            </a:r>
            <a:endParaRPr lang="el-GR" sz="1400" dirty="0"/>
          </a:p>
          <a:p>
            <a:endParaRPr lang="el-GR" sz="1400" dirty="0"/>
          </a:p>
        </p:txBody>
      </p:sp>
      <p:sp>
        <p:nvSpPr>
          <p:cNvPr id="4" name="Title 1"/>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lstStyle/>
          <a:p>
            <a:r>
              <a:rPr lang="el-GR" dirty="0"/>
              <a:t>ΧΡΗΜΑΤΟΟΙΚΟΝΟΜΙΚΕΣ ΠΡΟΒΛΕΨΕΙΣ</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 Adjustments must be made if </a:t>
            </a:r>
            <a:r>
              <a:rPr lang="en-US" b="1" dirty="0"/>
              <a:t>economies of scale </a:t>
            </a:r>
            <a:r>
              <a:rPr lang="en-US" dirty="0"/>
              <a:t>exist in the use of assets, if </a:t>
            </a:r>
            <a:r>
              <a:rPr lang="en-US" b="1" dirty="0"/>
              <a:t>excess capacity </a:t>
            </a:r>
            <a:r>
              <a:rPr lang="en-US" dirty="0"/>
              <a:t>exists, or if assets must be added in </a:t>
            </a:r>
            <a:r>
              <a:rPr lang="en-US" b="1" dirty="0"/>
              <a:t>lumpy increments.</a:t>
            </a:r>
            <a:endParaRPr lang="el-GR" dirty="0"/>
          </a:p>
          <a:p>
            <a:r>
              <a:rPr lang="en-US" dirty="0"/>
              <a:t>• </a:t>
            </a:r>
            <a:r>
              <a:rPr lang="en-US" b="1" dirty="0"/>
              <a:t>Linear regression </a:t>
            </a:r>
            <a:r>
              <a:rPr lang="en-US" dirty="0"/>
              <a:t>and </a:t>
            </a:r>
            <a:r>
              <a:rPr lang="en-US" b="1" dirty="0"/>
              <a:t>excess capacity adjustments </a:t>
            </a:r>
            <a:r>
              <a:rPr lang="en-US" dirty="0"/>
              <a:t>can be used to forecast asset requirements in situations where assets are not expected to grow at the same rate as sales.</a:t>
            </a:r>
            <a:endParaRPr lang="el-GR" dirty="0"/>
          </a:p>
          <a:p>
            <a:endParaRPr lang="el-GR" dirty="0"/>
          </a:p>
        </p:txBody>
      </p:sp>
      <p:sp>
        <p:nvSpPr>
          <p:cNvPr id="4" name="Title 1"/>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lstStyle/>
          <a:p>
            <a:r>
              <a:rPr lang="el-GR" dirty="0"/>
              <a:t>ΧΡΗΜΑΤΟΟΙΚΟΝΟΜΙΚΕΣ ΠΡΟΒΛΕΨΕΙΣ</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000" b="1" dirty="0"/>
              <a:t>Corporate assets </a:t>
            </a:r>
            <a:r>
              <a:rPr lang="en-US" sz="2000" dirty="0"/>
              <a:t>consist of operating assets and financial, or </a:t>
            </a:r>
            <a:r>
              <a:rPr lang="en-US" sz="2000" dirty="0" err="1"/>
              <a:t>nonoperating</a:t>
            </a:r>
            <a:r>
              <a:rPr lang="en-US" sz="2000" dirty="0"/>
              <a:t>, assets.</a:t>
            </a:r>
            <a:endParaRPr lang="el-GR" sz="2000" dirty="0"/>
          </a:p>
          <a:p>
            <a:r>
              <a:rPr lang="en-US" sz="2000" b="1" dirty="0"/>
              <a:t>Operating assets </a:t>
            </a:r>
            <a:r>
              <a:rPr lang="en-US" sz="2000" dirty="0"/>
              <a:t>take two forms: assets-in-place and growth options.</a:t>
            </a:r>
            <a:endParaRPr lang="el-GR" sz="2000" dirty="0"/>
          </a:p>
          <a:p>
            <a:r>
              <a:rPr lang="en-US" sz="2000" b="1" dirty="0"/>
              <a:t>Assets-in-place </a:t>
            </a:r>
            <a:r>
              <a:rPr lang="en-US" sz="2000" dirty="0"/>
              <a:t>include the land, buildings, machines, and inventory that the firm uses in its operations to produce products and services.</a:t>
            </a:r>
            <a:endParaRPr lang="el-GR" sz="2000" dirty="0"/>
          </a:p>
          <a:p>
            <a:r>
              <a:rPr lang="en-US" sz="2000" b="1" dirty="0"/>
              <a:t>Growth options </a:t>
            </a:r>
            <a:r>
              <a:rPr lang="en-US" sz="2000" dirty="0"/>
              <a:t>refer to opportunities the firm has to increase sales. They include opportunities arising from R&amp;D expenditures, customer relationships, and the like.</a:t>
            </a:r>
            <a:endParaRPr lang="el-GR" sz="2000" dirty="0"/>
          </a:p>
          <a:p>
            <a:r>
              <a:rPr lang="en-US" sz="2000" b="1" dirty="0"/>
              <a:t>Financial, </a:t>
            </a:r>
            <a:r>
              <a:rPr lang="en-US" sz="2000" dirty="0"/>
              <a:t>or </a:t>
            </a:r>
            <a:r>
              <a:rPr lang="en-US" sz="2000" b="1" dirty="0" err="1"/>
              <a:t>nonoperating</a:t>
            </a:r>
            <a:r>
              <a:rPr lang="en-US" sz="2000" b="1" dirty="0"/>
              <a:t>, assets </a:t>
            </a:r>
            <a:r>
              <a:rPr lang="en-US" sz="2000" dirty="0"/>
              <a:t>are distinguished from operating assets and include items such as investments in marketable securities and </a:t>
            </a:r>
            <a:r>
              <a:rPr lang="en-US" sz="2000" dirty="0" err="1"/>
              <a:t>noncontrolling</a:t>
            </a:r>
            <a:r>
              <a:rPr lang="en-US" sz="2000" dirty="0"/>
              <a:t> interests in the stock of other companies.</a:t>
            </a:r>
            <a:endParaRPr lang="el-GR" sz="2000" dirty="0"/>
          </a:p>
          <a:p>
            <a:r>
              <a:rPr lang="en-US" sz="2000" dirty="0"/>
              <a:t>The </a:t>
            </a:r>
            <a:r>
              <a:rPr lang="en-US" sz="2000" b="1" dirty="0"/>
              <a:t>value of </a:t>
            </a:r>
            <a:r>
              <a:rPr lang="en-US" sz="2000" b="1" dirty="0" err="1"/>
              <a:t>nonoperating</a:t>
            </a:r>
            <a:r>
              <a:rPr lang="en-US" sz="2000" b="1" dirty="0"/>
              <a:t> assets </a:t>
            </a:r>
            <a:r>
              <a:rPr lang="en-US" sz="2000" dirty="0"/>
              <a:t>is usually close to the figure reported on the balance sheet.</a:t>
            </a:r>
            <a:endParaRPr lang="el-GR" sz="2000" dirty="0"/>
          </a:p>
          <a:p>
            <a:endParaRPr lang="el-GR" sz="2000" dirty="0"/>
          </a:p>
        </p:txBody>
      </p:sp>
      <p:sp>
        <p:nvSpPr>
          <p:cNvPr id="4" name="Title 1"/>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lstStyle/>
          <a:p>
            <a:r>
              <a:rPr lang="el-GR" dirty="0"/>
              <a:t>ΧΡΗΜΑΤΟΟΙΚΟΝΟΜΙΚΕΣ ΠΡΟΒΛΕΨΕΙΣ</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 The </a:t>
            </a:r>
            <a:r>
              <a:rPr lang="en-US" b="1" dirty="0"/>
              <a:t>value of operations </a:t>
            </a:r>
            <a:r>
              <a:rPr lang="en-US" dirty="0"/>
              <a:t>is the present value of all the future free cash flows expected from operations when discounted at the weighted average cost of capital:</a:t>
            </a:r>
            <a:endParaRPr lang="el-GR" dirty="0"/>
          </a:p>
          <a:p>
            <a:endParaRPr lang="el-GR" dirty="0"/>
          </a:p>
        </p:txBody>
      </p:sp>
      <p:sp>
        <p:nvSpPr>
          <p:cNvPr id="4" name="Title 1"/>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lstStyle/>
          <a:p>
            <a:r>
              <a:rPr lang="el-GR" dirty="0"/>
              <a:t>ΧΡΗΜΑΤΟΟΙΚΟΝΟΜΙΚΕΣ ΠΡΟΒΛΕΨΕΙΣ</a:t>
            </a:r>
          </a:p>
        </p:txBody>
      </p:sp>
      <p:sp>
        <p:nvSpPr>
          <p:cNvPr id="8704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pic>
        <p:nvPicPr>
          <p:cNvPr id="87041"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986739" y="4149080"/>
            <a:ext cx="4753679" cy="1440160"/>
          </a:xfrm>
          <a:prstGeom prst="rect">
            <a:avLst/>
          </a:prstGeom>
          <a:noFill/>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800" dirty="0"/>
              <a:t>The </a:t>
            </a:r>
            <a:r>
              <a:rPr lang="en-US" sz="2800" b="1" dirty="0"/>
              <a:t>terminal, </a:t>
            </a:r>
            <a:r>
              <a:rPr lang="en-US" sz="2800" dirty="0"/>
              <a:t>or </a:t>
            </a:r>
            <a:r>
              <a:rPr lang="en-US" sz="2800" b="1" dirty="0"/>
              <a:t>horizon, value </a:t>
            </a:r>
            <a:r>
              <a:rPr lang="en-US" sz="2800" dirty="0"/>
              <a:t>is the value of operations at the end of the explicit forecast period. It is also called the </a:t>
            </a:r>
            <a:r>
              <a:rPr lang="en-US" sz="2800" b="1" dirty="0"/>
              <a:t>continuing value, </a:t>
            </a:r>
            <a:r>
              <a:rPr lang="en-US" sz="2800" dirty="0"/>
              <a:t>and it is equal to the present value of all free cash flows beyond the forecast period, discounted back to the end of the forecast period at the weighted average cost of capital:</a:t>
            </a:r>
            <a:endParaRPr lang="el-GR" sz="2800" dirty="0"/>
          </a:p>
          <a:p>
            <a:endParaRPr lang="el-GR" dirty="0"/>
          </a:p>
        </p:txBody>
      </p:sp>
      <p:sp>
        <p:nvSpPr>
          <p:cNvPr id="4" name="Title 1"/>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lstStyle/>
          <a:p>
            <a:r>
              <a:rPr lang="el-GR" dirty="0"/>
              <a:t>ΧΡΗΜΑΤΟΟΙΚΟΝΟΜΙΚΕΣ ΠΡΟΒΛΕΨΕΙΣ</a:t>
            </a:r>
          </a:p>
        </p:txBody>
      </p:sp>
      <p:sp>
        <p:nvSpPr>
          <p:cNvPr id="9318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pic>
        <p:nvPicPr>
          <p:cNvPr id="93185"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331639" y="5229200"/>
            <a:ext cx="6664927" cy="720080"/>
          </a:xfrm>
          <a:prstGeom prst="rect">
            <a:avLst/>
          </a:prstGeom>
          <a:noFill/>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484784"/>
            <a:ext cx="8496944" cy="5373216"/>
          </a:xfrm>
        </p:spPr>
        <p:txBody>
          <a:bodyPr/>
          <a:lstStyle/>
          <a:p>
            <a:r>
              <a:rPr lang="en-US" sz="2000" dirty="0"/>
              <a:t>The </a:t>
            </a:r>
            <a:r>
              <a:rPr lang="en-US" sz="2000" b="1" dirty="0"/>
              <a:t>corporate valuation model </a:t>
            </a:r>
            <a:r>
              <a:rPr lang="en-US" sz="2000" dirty="0"/>
              <a:t>can be used to calculate the total value of a company by finding the value of operations plus the value of </a:t>
            </a:r>
            <a:r>
              <a:rPr lang="en-US" sz="2000" dirty="0" err="1"/>
              <a:t>nonoperating</a:t>
            </a:r>
            <a:r>
              <a:rPr lang="en-US" sz="2000" dirty="0"/>
              <a:t> assets.</a:t>
            </a:r>
            <a:endParaRPr lang="el-GR" sz="2000" dirty="0"/>
          </a:p>
          <a:p>
            <a:r>
              <a:rPr lang="en-US" sz="2000" dirty="0"/>
              <a:t>The </a:t>
            </a:r>
            <a:r>
              <a:rPr lang="en-US" sz="2000" b="1" dirty="0"/>
              <a:t>value of equity </a:t>
            </a:r>
            <a:r>
              <a:rPr lang="en-US" sz="2000" dirty="0"/>
              <a:t>is the total value of the company minus the value of the debt and preferred stock. The </a:t>
            </a:r>
            <a:r>
              <a:rPr lang="en-US" sz="2000" b="1" dirty="0"/>
              <a:t>price per share </a:t>
            </a:r>
            <a:r>
              <a:rPr lang="en-US" sz="2000" dirty="0"/>
              <a:t>is the total value of the equity divided by the number of shares.</a:t>
            </a:r>
            <a:endParaRPr lang="el-GR" sz="2000" dirty="0"/>
          </a:p>
          <a:p>
            <a:r>
              <a:rPr lang="en-US" sz="2000" b="1" dirty="0"/>
              <a:t>Value-based management </a:t>
            </a:r>
            <a:r>
              <a:rPr lang="en-US" sz="2000" dirty="0"/>
              <a:t>involves the systematic use of the corporate valuation model to evaluate a company’s potential decisions.</a:t>
            </a:r>
            <a:endParaRPr lang="el-GR" sz="2000" dirty="0"/>
          </a:p>
          <a:p>
            <a:pPr>
              <a:buNone/>
            </a:pPr>
            <a:r>
              <a:rPr lang="en-US" sz="2000" dirty="0"/>
              <a:t>The four </a:t>
            </a:r>
            <a:r>
              <a:rPr lang="en-US" sz="2000" b="1" dirty="0"/>
              <a:t>value drivers </a:t>
            </a:r>
            <a:r>
              <a:rPr lang="en-US" sz="2000" dirty="0"/>
              <a:t>are </a:t>
            </a:r>
            <a:endParaRPr lang="el-GR" sz="2000" dirty="0"/>
          </a:p>
          <a:p>
            <a:pPr marL="457200" indent="-457200">
              <a:buFont typeface="+mj-lt"/>
              <a:buAutoNum type="arabicPeriod"/>
            </a:pPr>
            <a:r>
              <a:rPr lang="en-US" sz="2000" dirty="0"/>
              <a:t> the growth rate in sales (g), </a:t>
            </a:r>
            <a:endParaRPr lang="el-GR" sz="2000" dirty="0"/>
          </a:p>
          <a:p>
            <a:pPr marL="457200" indent="-457200">
              <a:buFont typeface="+mj-lt"/>
              <a:buAutoNum type="arabicPeriod"/>
            </a:pPr>
            <a:r>
              <a:rPr lang="en-US" sz="2000" dirty="0"/>
              <a:t>operating profitability (OP), which is measured by the ratio of NOPAT to sales, </a:t>
            </a:r>
            <a:endParaRPr lang="el-GR" sz="2000" dirty="0"/>
          </a:p>
          <a:p>
            <a:pPr marL="457200" indent="-457200">
              <a:buFont typeface="+mj-lt"/>
              <a:buAutoNum type="arabicPeriod"/>
            </a:pPr>
            <a:r>
              <a:rPr lang="en-US" sz="2000" dirty="0"/>
              <a:t>capital requirements (CR) as measured by the ratio of operating capital to sales, and </a:t>
            </a:r>
            <a:endParaRPr lang="el-GR" sz="2000" dirty="0"/>
          </a:p>
          <a:p>
            <a:pPr marL="457200" indent="-457200">
              <a:buFont typeface="+mj-lt"/>
              <a:buAutoNum type="arabicPeriod"/>
            </a:pPr>
            <a:r>
              <a:rPr lang="en-US" sz="2000" dirty="0"/>
              <a:t>the weighted average cost of capital (WACC).</a:t>
            </a:r>
            <a:endParaRPr lang="el-GR" sz="2000" dirty="0"/>
          </a:p>
          <a:p>
            <a:endParaRPr lang="el-GR" sz="2000" dirty="0"/>
          </a:p>
        </p:txBody>
      </p:sp>
      <p:sp>
        <p:nvSpPr>
          <p:cNvPr id="4" name="Title 1"/>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lstStyle/>
          <a:p>
            <a:r>
              <a:rPr lang="el-GR" dirty="0"/>
              <a:t>ΧΡΗΜΑΤΟΟΙΚΟΝΟΜΙΚΕΣ ΠΡΟΒΛΕΨΕΙΣ</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000" b="1" dirty="0"/>
              <a:t>Expected return on invested capital (EROIC) </a:t>
            </a:r>
            <a:r>
              <a:rPr lang="en-US" sz="2000" dirty="0"/>
              <a:t>is equal to expected NOPAT divided by the amount of capital that is available at the beginning of the year.</a:t>
            </a:r>
            <a:endParaRPr lang="el-GR" sz="2000" dirty="0"/>
          </a:p>
          <a:p>
            <a:r>
              <a:rPr lang="en-US" sz="2000" dirty="0"/>
              <a:t>A company creates value when the spread between EROIC and WACC is positive, that is, when EROIC -WACC &gt;0.</a:t>
            </a:r>
            <a:endParaRPr lang="el-GR" sz="2000" dirty="0"/>
          </a:p>
          <a:p>
            <a:endParaRPr lang="el-GR" dirty="0"/>
          </a:p>
        </p:txBody>
      </p:sp>
      <p:sp>
        <p:nvSpPr>
          <p:cNvPr id="4" name="Title 1"/>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lstStyle/>
          <a:p>
            <a:r>
              <a:rPr lang="el-GR" dirty="0"/>
              <a:t>ΧΡΗΜΑΤΟΟΙΚΟΝΟΜΙΚΕΣ ΠΡΟΒΛΕΨΕΙΣ</a:t>
            </a:r>
          </a:p>
        </p:txBody>
      </p:sp>
      <p:sp>
        <p:nvSpPr>
          <p:cNvPr id="9421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pic>
        <p:nvPicPr>
          <p:cNvPr id="94209"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691680" y="3861048"/>
            <a:ext cx="4968552" cy="809272"/>
          </a:xfrm>
          <a:prstGeom prst="rect">
            <a:avLst/>
          </a:prstGeom>
          <a:noFill/>
        </p:spPr>
      </p:pic>
      <p:sp>
        <p:nvSpPr>
          <p:cNvPr id="9421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pic>
        <p:nvPicPr>
          <p:cNvPr id="9"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83568" y="5229200"/>
            <a:ext cx="8180440" cy="663696"/>
          </a:xfrm>
          <a:prstGeom prst="rect">
            <a:avLst/>
          </a:prstGeom>
          <a:noFill/>
          <a:ln w="9525">
            <a:noFill/>
            <a:miter lim="800000"/>
            <a:headEnd/>
            <a:tailEnd/>
          </a:ln>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lstStyle/>
          <a:p>
            <a:r>
              <a:rPr lang="el-GR" dirty="0"/>
              <a:t>ΧΡΗΜΑΤΟΟΙΚΟΝΟΜΙΚΕΣ ΠΡΟΒΛΕΨΕΙΣ</a:t>
            </a:r>
          </a:p>
        </p:txBody>
      </p:sp>
      <p:sp>
        <p:nvSpPr>
          <p:cNvPr id="7" name="Content Placeholder 6"/>
          <p:cNvSpPr>
            <a:spLocks noGrp="1"/>
          </p:cNvSpPr>
          <p:nvPr>
            <p:ph idx="1"/>
          </p:nvPr>
        </p:nvSpPr>
        <p:spPr>
          <a:xfrm>
            <a:off x="0" y="1412776"/>
            <a:ext cx="9144000" cy="5445224"/>
          </a:xfrm>
        </p:spPr>
        <p:txBody>
          <a:bodyPr/>
          <a:lstStyle/>
          <a:p>
            <a:r>
              <a:rPr lang="en-US" sz="1800" dirty="0"/>
              <a:t>Equation above shows that the value of operations can be divided into two components:</a:t>
            </a:r>
            <a:endParaRPr lang="el-GR" sz="1800" dirty="0"/>
          </a:p>
          <a:p>
            <a:pPr lvl="1">
              <a:buFont typeface="+mj-lt"/>
              <a:buAutoNum type="arabicPeriod"/>
            </a:pPr>
            <a:r>
              <a:rPr lang="en-US" sz="1800" dirty="0"/>
              <a:t>the operating capital that investors have provided and </a:t>
            </a:r>
            <a:endParaRPr lang="el-GR" sz="1800" dirty="0"/>
          </a:p>
          <a:p>
            <a:pPr lvl="1">
              <a:buFont typeface="+mj-lt"/>
              <a:buAutoNum type="arabicPeriod"/>
            </a:pPr>
            <a:r>
              <a:rPr lang="en-US" sz="1800" dirty="0"/>
              <a:t>the additional value that management has added or subtracted, which is equivalent to MVA. Note that the first bracket shows the present value of growing sales, discounted at the WACC. This would be the MVA of a firm that has no costs and that never needs to invest additional capital. But firms do have costs and capital requirements, and their effect is shown in the second bracket. </a:t>
            </a:r>
            <a:endParaRPr lang="el-GR" sz="1800" dirty="0"/>
          </a:p>
          <a:p>
            <a:r>
              <a:rPr lang="en-US" sz="1800" dirty="0"/>
              <a:t>Here we see that, holding g constant, MVA will improve if operating profitability (OP) increases, capital requirements (CR) decrease, or WACC decreases.</a:t>
            </a:r>
            <a:r>
              <a:rPr lang="el-GR" sz="1800" dirty="0"/>
              <a:t> </a:t>
            </a:r>
            <a:r>
              <a:rPr lang="en-US" sz="1800" dirty="0"/>
              <a:t>Note that an increase in growth will not necessarily increase value. OP could be positive, but if CR is quite high, meaning that a lot of new capital is needed to support a given increase in sales, then the second bracket can be negative. In this situation, growth causes the term in the first bracket to increase, but it is being multiplied by a negative term in the second bracket, and the net result will be a decrease in MVA.</a:t>
            </a:r>
            <a:endParaRPr lang="el-GR" sz="1800" dirty="0"/>
          </a:p>
          <a:p>
            <a:r>
              <a:rPr lang="en-US" sz="1800" dirty="0"/>
              <a:t>We can also rewrite the equation</a:t>
            </a:r>
            <a:endParaRPr lang="el-GR" sz="1800" dirty="0"/>
          </a:p>
          <a:p>
            <a:endParaRPr lang="el-GR" sz="1800" dirty="0"/>
          </a:p>
          <a:p>
            <a:endParaRPr lang="el-GR" sz="1600" dirty="0"/>
          </a:p>
        </p:txBody>
      </p:sp>
      <p:sp>
        <p:nvSpPr>
          <p:cNvPr id="96259"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pic>
        <p:nvPicPr>
          <p:cNvPr id="96258"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55576" y="5733256"/>
            <a:ext cx="6552728" cy="755408"/>
          </a:xfrm>
          <a:prstGeom prst="rect">
            <a:avLst/>
          </a:prstGeom>
          <a:noFill/>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600200"/>
            <a:ext cx="8784976" cy="5069160"/>
          </a:xfrm>
        </p:spPr>
        <p:txBody>
          <a:bodyPr/>
          <a:lstStyle/>
          <a:p>
            <a:r>
              <a:rPr lang="en-US" sz="2000" b="1" dirty="0"/>
              <a:t>Corporate governance </a:t>
            </a:r>
            <a:r>
              <a:rPr lang="en-US" sz="2000" dirty="0"/>
              <a:t>involves the manner in which shareholders’ objectives are implemented, and it is reflected in a company’s policies and actions.</a:t>
            </a:r>
            <a:endParaRPr lang="el-GR" sz="2000" dirty="0"/>
          </a:p>
          <a:p>
            <a:pPr>
              <a:buNone/>
            </a:pPr>
            <a:r>
              <a:rPr lang="en-US" sz="2000" dirty="0"/>
              <a:t>The two primary mechanisms used in corporate governance are: </a:t>
            </a:r>
            <a:endParaRPr lang="el-GR" sz="2000" dirty="0"/>
          </a:p>
          <a:p>
            <a:pPr marL="457200" indent="-457200">
              <a:buFont typeface="+mj-lt"/>
              <a:buAutoNum type="arabicPeriod"/>
            </a:pPr>
            <a:r>
              <a:rPr lang="en-US" sz="2000" dirty="0"/>
              <a:t> the threat of removal of a poorly performing CEO and </a:t>
            </a:r>
            <a:endParaRPr lang="el-GR" sz="2000" dirty="0"/>
          </a:p>
          <a:p>
            <a:pPr marL="457200" indent="-457200">
              <a:buFont typeface="+mj-lt"/>
              <a:buAutoNum type="arabicPeriod"/>
            </a:pPr>
            <a:r>
              <a:rPr lang="en-US" sz="2000" dirty="0"/>
              <a:t> the type of plan used to compensate executives and managers.</a:t>
            </a:r>
            <a:endParaRPr lang="el-GR" sz="2000" dirty="0"/>
          </a:p>
          <a:p>
            <a:r>
              <a:rPr lang="en-US" sz="2000" dirty="0"/>
              <a:t>Poorly performing managers can be removed either by a takeover or by the company’s own board of directors. Provisions in the corporate charter affect the difficulty of a successful takeover, and the composition of the board of directors affects the likelihood of a manager being removed by the board.</a:t>
            </a:r>
            <a:endParaRPr lang="el-GR" sz="2000" dirty="0"/>
          </a:p>
          <a:p>
            <a:r>
              <a:rPr lang="en-US" sz="2000" b="1" dirty="0"/>
              <a:t>Managerial entrenchment </a:t>
            </a:r>
            <a:r>
              <a:rPr lang="en-US" sz="2000" dirty="0"/>
              <a:t>is most likely when a company has a weak board of directors coupled with strong anti-takeover provisions in its corporate charter. In this situation, the likelihood that badly performing senior managers will be fired is low.</a:t>
            </a:r>
            <a:endParaRPr lang="el-GR" sz="2000" dirty="0"/>
          </a:p>
          <a:p>
            <a:endParaRPr lang="el-GR" sz="2000" dirty="0"/>
          </a:p>
        </p:txBody>
      </p:sp>
      <p:sp>
        <p:nvSpPr>
          <p:cNvPr id="4" name="Title 1"/>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lstStyle/>
          <a:p>
            <a:r>
              <a:rPr lang="el-GR" dirty="0"/>
              <a:t>ΧΡΗΜΑΤΟΟΙΚΟΝΟΜΙΚΕΣ ΠΡΟΒΛΕΨΕΙΣ</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000" b="1" dirty="0" err="1"/>
              <a:t>Nonpecuniary</a:t>
            </a:r>
            <a:r>
              <a:rPr lang="en-US" sz="2000" b="1" dirty="0"/>
              <a:t> benefits </a:t>
            </a:r>
            <a:r>
              <a:rPr lang="en-US" sz="2000" dirty="0"/>
              <a:t>are noncash perks such as lavish offices, memberships at country clubs, corporate jets, foreign junkets, and the like. Some of these expenditures may be cost effective, but others are wasteful and simply reduce profits. Such fat is almost always cut after a hostile takeover.</a:t>
            </a:r>
            <a:endParaRPr lang="el-GR" sz="2000" dirty="0"/>
          </a:p>
          <a:p>
            <a:r>
              <a:rPr lang="en-US" sz="2000" b="1" dirty="0"/>
              <a:t>Targeted share repurchases, </a:t>
            </a:r>
            <a:r>
              <a:rPr lang="en-US" sz="2000" dirty="0"/>
              <a:t>also known as </a:t>
            </a:r>
            <a:r>
              <a:rPr lang="en-US" sz="2000" b="1" dirty="0"/>
              <a:t>greenmail, </a:t>
            </a:r>
            <a:r>
              <a:rPr lang="en-US" sz="2000" dirty="0"/>
              <a:t>occur when a company buys back stock from a potential acquirer at a higher than fair market price. In return, the potential acquirer agrees not to attempt to take over the company.</a:t>
            </a:r>
            <a:endParaRPr lang="el-GR" sz="2000" dirty="0"/>
          </a:p>
          <a:p>
            <a:r>
              <a:rPr lang="en-US" sz="2000" b="1" dirty="0"/>
              <a:t>Shareholder rights provisions, </a:t>
            </a:r>
            <a:r>
              <a:rPr lang="en-US" sz="2000" dirty="0"/>
              <a:t>also known as </a:t>
            </a:r>
            <a:r>
              <a:rPr lang="en-US" sz="2000" b="1" dirty="0"/>
              <a:t>poison pills, </a:t>
            </a:r>
            <a:r>
              <a:rPr lang="en-US" sz="2000" dirty="0"/>
              <a:t>allow existing shareholders to purchase additional shares of stock at a lower than market value if a potential acquirer purchases a controlling stake in the company.</a:t>
            </a:r>
            <a:endParaRPr lang="el-GR" sz="2000" dirty="0"/>
          </a:p>
          <a:p>
            <a:endParaRPr lang="el-GR" sz="2000" dirty="0"/>
          </a:p>
        </p:txBody>
      </p:sp>
      <p:sp>
        <p:nvSpPr>
          <p:cNvPr id="4" name="Title 1"/>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lstStyle/>
          <a:p>
            <a:r>
              <a:rPr lang="el-GR" dirty="0"/>
              <a:t>ΧΡΗΜΑΤΟΟΙΚΟΝΟΜΙΚΕΣ ΠΡΟΒΛΕΨΕΙΣ</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4"/>
          <p:cNvSpPr>
            <a:spLocks noChangeArrowheads="1"/>
          </p:cNvSpPr>
          <p:nvPr/>
        </p:nvSpPr>
        <p:spPr bwMode="auto">
          <a:xfrm>
            <a:off x="635000" y="684213"/>
            <a:ext cx="7929563" cy="1601787"/>
          </a:xfrm>
          <a:prstGeom prst="rect">
            <a:avLst/>
          </a:prstGeom>
          <a:solidFill>
            <a:schemeClr val="accent1"/>
          </a:solidFill>
          <a:ln w="50800">
            <a:solidFill>
              <a:schemeClr val="accent2"/>
            </a:solidFill>
            <a:miter lim="800000"/>
            <a:headEnd/>
            <a:tailEnd/>
          </a:ln>
        </p:spPr>
        <p:txBody>
          <a:bodyPr wrap="none" anchor="ctr"/>
          <a:lstStyle/>
          <a:p>
            <a:endParaRPr lang="tr-TR"/>
          </a:p>
        </p:txBody>
      </p:sp>
      <p:sp>
        <p:nvSpPr>
          <p:cNvPr id="269323" name="Rectangle 11"/>
          <p:cNvSpPr>
            <a:spLocks noGrp="1" noChangeArrowheads="1"/>
          </p:cNvSpPr>
          <p:nvPr>
            <p:ph type="title"/>
          </p:nvPr>
        </p:nvSpPr>
        <p:spPr>
          <a:xfrm>
            <a:off x="714375" y="571500"/>
            <a:ext cx="7772400" cy="1579563"/>
          </a:xfrm>
        </p:spPr>
        <p:txBody>
          <a:bodyPr>
            <a:normAutofit/>
          </a:bodyPr>
          <a:lstStyle/>
          <a:p>
            <a:pPr eaLnBrk="1" fontAlgn="auto" hangingPunct="1">
              <a:lnSpc>
                <a:spcPct val="90000"/>
              </a:lnSpc>
              <a:spcAft>
                <a:spcPts val="0"/>
              </a:spcAft>
              <a:defRPr/>
            </a:pPr>
            <a:r>
              <a:rPr lang="en-US" sz="3200" b="1" dirty="0">
                <a:solidFill>
                  <a:schemeClr val="bg1"/>
                </a:solidFill>
                <a:latin typeface="Arial" charset="0"/>
                <a:ea typeface="+mn-ea"/>
                <a:cs typeface="+mn-cs"/>
              </a:rPr>
              <a:t>What are the potential consequences of inflating earnings or hiding debt?</a:t>
            </a:r>
          </a:p>
        </p:txBody>
      </p:sp>
      <p:sp>
        <p:nvSpPr>
          <p:cNvPr id="31748" name="Rectangle 6"/>
          <p:cNvSpPr>
            <a:spLocks noGrp="1" noChangeArrowheads="1"/>
          </p:cNvSpPr>
          <p:nvPr>
            <p:ph idx="1"/>
          </p:nvPr>
        </p:nvSpPr>
        <p:spPr>
          <a:xfrm>
            <a:off x="533400" y="3048000"/>
            <a:ext cx="8077200" cy="2819400"/>
          </a:xfrm>
        </p:spPr>
        <p:txBody>
          <a:bodyPr/>
          <a:lstStyle/>
          <a:p>
            <a:pPr marL="0" indent="0" eaLnBrk="1" hangingPunct="1">
              <a:buFont typeface="Wingdings" pitchFamily="2" charset="2"/>
              <a:buNone/>
            </a:pPr>
            <a:r>
              <a:rPr lang="en-US" dirty="0"/>
              <a:t>If the firm is publicly traded, the stock price will probably drop once it is revealed that fraud has taken place.  If private, banks may be unwilling to lend to it, and investors may be unwilling to invest more money.</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000" dirty="0"/>
              <a:t>A </a:t>
            </a:r>
            <a:r>
              <a:rPr lang="en-US" sz="2000" b="1" dirty="0"/>
              <a:t>restricted voting rights </a:t>
            </a:r>
            <a:r>
              <a:rPr lang="en-US" sz="2000" dirty="0"/>
              <a:t>provision automatically deprives a shareholder of voting rights if the shareholder owns more than a specified amount of stock.</a:t>
            </a:r>
            <a:endParaRPr lang="el-GR" sz="2000" dirty="0"/>
          </a:p>
          <a:p>
            <a:r>
              <a:rPr lang="en-US" sz="2000" b="1" dirty="0"/>
              <a:t>Interlocking boards of directors </a:t>
            </a:r>
            <a:r>
              <a:rPr lang="en-US" sz="2000" dirty="0"/>
              <a:t>occur when the CEO of Company A sits on the board of Company B, and B’s CEO sits on A’s board.</a:t>
            </a:r>
            <a:endParaRPr lang="el-GR" sz="2000" dirty="0"/>
          </a:p>
          <a:p>
            <a:r>
              <a:rPr lang="en-US" sz="2000" dirty="0"/>
              <a:t>A </a:t>
            </a:r>
            <a:r>
              <a:rPr lang="en-US" sz="2000" b="1" dirty="0"/>
              <a:t>stock option </a:t>
            </a:r>
            <a:r>
              <a:rPr lang="en-US" sz="2000" dirty="0"/>
              <a:t>provides for the purchase of a share of stock at a fixed price, called the </a:t>
            </a:r>
            <a:r>
              <a:rPr lang="en-US" sz="2000" b="1" dirty="0"/>
              <a:t>exercise price, </a:t>
            </a:r>
            <a:r>
              <a:rPr lang="en-US" sz="2000" dirty="0"/>
              <a:t>no matter what the actual price of the stock is. Stock options have an </a:t>
            </a:r>
            <a:r>
              <a:rPr lang="en-US" sz="2000" b="1" dirty="0"/>
              <a:t>expiration date</a:t>
            </a:r>
            <a:r>
              <a:rPr lang="en-US" sz="2000" dirty="0"/>
              <a:t>, after which they cannot be exercised.</a:t>
            </a:r>
            <a:endParaRPr lang="el-GR" sz="2000" dirty="0"/>
          </a:p>
          <a:p>
            <a:r>
              <a:rPr lang="en-US" sz="2000" dirty="0"/>
              <a:t>An </a:t>
            </a:r>
            <a:r>
              <a:rPr lang="en-US" sz="2000" b="1" dirty="0"/>
              <a:t>Employee Stock Ownership Plan, </a:t>
            </a:r>
            <a:r>
              <a:rPr lang="en-US" sz="2000" dirty="0"/>
              <a:t>or </a:t>
            </a:r>
            <a:r>
              <a:rPr lang="en-US" sz="2000" b="1" dirty="0"/>
              <a:t>ESOP, </a:t>
            </a:r>
            <a:r>
              <a:rPr lang="en-US" sz="2000" dirty="0"/>
              <a:t>is a plan that facilitates employees’ ownership of stock in the company for which they work.</a:t>
            </a:r>
            <a:endParaRPr lang="el-GR" sz="2000" dirty="0"/>
          </a:p>
          <a:p>
            <a:endParaRPr lang="el-GR" sz="2000" dirty="0"/>
          </a:p>
        </p:txBody>
      </p:sp>
      <p:sp>
        <p:nvSpPr>
          <p:cNvPr id="4" name="Title 1"/>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lstStyle/>
          <a:p>
            <a:r>
              <a:rPr lang="el-GR" dirty="0"/>
              <a:t>ΧΡΗΜΑΤΟΟΙΚΟΝΟΜΙΚΕΣ ΠΡΟΒΛΕΨΕΙΣ</a:t>
            </a:r>
          </a:p>
        </p:txBody>
      </p:sp>
    </p:spTree>
  </p:cSld>
  <p:clrMapOvr>
    <a:masterClrMapping/>
  </p:clrMapOvr>
</p:sld>
</file>

<file path=ppt/theme/theme1.xml><?xml version="1.0" encoding="utf-8"?>
<a:theme xmlns:a="http://schemas.openxmlformats.org/drawingml/2006/main" name="ΧΡΗΜΑΤΟΔΟΤΙΚΗ ΔΙΟΙΚΗΣΗ ΜΑΘΗΜΑ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ΧΡΗΜΑΤΟΔΟΤΙΚΗ ΔΙΟΙΚΗΣΗ ΜΑΘΗΜΑ 2</Template>
  <TotalTime>1033</TotalTime>
  <Words>10231</Words>
  <Application>Microsoft Office PowerPoint</Application>
  <PresentationFormat>Προβολή στην οθόνη (4:3)</PresentationFormat>
  <Paragraphs>657</Paragraphs>
  <Slides>90</Slides>
  <Notes>6</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1</vt:i4>
      </vt:variant>
      <vt:variant>
        <vt:lpstr>Τίτλοι διαφανειών</vt:lpstr>
      </vt:variant>
      <vt:variant>
        <vt:i4>90</vt:i4>
      </vt:variant>
    </vt:vector>
  </HeadingPairs>
  <TitlesOfParts>
    <vt:vector size="97" baseType="lpstr">
      <vt:lpstr>Arial</vt:lpstr>
      <vt:lpstr>Calibri</vt:lpstr>
      <vt:lpstr>Palatino-Roman</vt:lpstr>
      <vt:lpstr>Times New Roman</vt:lpstr>
      <vt:lpstr>Wingdings</vt:lpstr>
      <vt:lpstr>Wingdings 2</vt:lpstr>
      <vt:lpstr>ΧΡΗΜΑΤΟΔΟΤΙΚΗ ΔΙΟΙΚΗΣΗ ΜΑΘΗΜΑ 2</vt:lpstr>
      <vt:lpstr>ΧΡΗΜΑΤΟΔΟΤΙΚΗ ΔΙΟΙΚΗΣΗ </vt:lpstr>
      <vt:lpstr>Παρουσίαση του PowerPoint</vt:lpstr>
      <vt:lpstr>Παρουσίαση του PowerPoint</vt:lpstr>
      <vt:lpstr>Η χρηματοδοτική Διοίκηση λαμβάνει αποφάσεις:</vt:lpstr>
      <vt:lpstr>Οι στόχοι της Χρηματοδοτικής διοίκησης είναι:</vt:lpstr>
      <vt:lpstr>Σχέσεις Αντιπροσώπευσης(agency relationship</vt:lpstr>
      <vt:lpstr>Two Primary Mechanisms of Corporate Governance</vt:lpstr>
      <vt:lpstr>If you were a bank lending officer looking at the situation, what actions might make a loan feasible?</vt:lpstr>
      <vt:lpstr>What are the potential consequences of inflating earnings or hiding debt?</vt:lpstr>
      <vt:lpstr>Παρουσίαση του PowerPoint</vt:lpstr>
      <vt:lpstr>Χρηματοοικονομικές αγορές &amp; χρηματοοικονομικοί φορείς   FINANCIAL MARKETS AND INSTITUTIONS</vt:lpstr>
      <vt:lpstr>Παρουσίαση του PowerPoint</vt:lpstr>
      <vt:lpstr>Παρουσίαση του PowerPoint</vt:lpstr>
      <vt:lpstr>Χρηματαγορές  (Financial Markets)</vt:lpstr>
      <vt:lpstr>ΧΡΗΜΑΤΑΓΟΡΕΣ</vt:lpstr>
      <vt:lpstr>Χρηματοδοτικά Ιδρύματα (Financial Institutions)</vt:lpstr>
      <vt:lpstr>ΧΡΗΜΑΤΟΔΟΤΙΚΕΣ ΕΠΕΝΔΥΣΕΙΣ</vt:lpstr>
      <vt:lpstr>ΚΟΣΤΟΣ ΧΡΗΜΑΤΟΣ ΚΑΙ ΕΠΙΤΌΚΙΑ (COST OF MONEY AND  INTEREST RATES)</vt:lpstr>
      <vt:lpstr>ΠΡΟΣΔΙΟΡΙΣΤΙΚΟΙ ΠΑΡΑΓΟΝΤΕΣ ΤΩΝ ΕΠΙΤΟΚΙΩΝ (Determinants of Market Interest Rates )</vt:lpstr>
      <vt:lpstr>ΟΙ ΔΟΜΗ ΤΩΝ ΤΙΤΛΩΝ ΧΡΗΜΑΤΑΓΟΡΑΣ ΚΑΙ ΤΑ ΕΠΙΤΟΚΙΑ (Term Structure of Interest Rates)</vt:lpstr>
      <vt:lpstr>ΟΙ ΔΟΜΗ ΤΩΝ ΤΙΤΛΩΝ ΧΡΗΜΑΤΑΓΟΡΑΣ ΚΑΙ ΤΑ ΕΠΙΤΟΚΙΑ</vt:lpstr>
      <vt:lpstr>Κανονική - θετική κλίση και Ανεστραμμένη - με αρνητική κλίση Καμπύλη επιτοκίων</vt:lpstr>
      <vt:lpstr>Παρουσίαση του PowerPoint</vt:lpstr>
      <vt:lpstr>Time value of money  </vt:lpstr>
      <vt:lpstr>Time value of money  </vt:lpstr>
      <vt:lpstr>ΚΑΘΑΡΕΣ ΤΑΜΕΙΟΡΟΕΣ </vt:lpstr>
      <vt:lpstr>ΜΕΣΟ ΣΤΑΘΜΙΣΜΕΝΟ ΚΟΣΤΟΣ ΚΕΦΑΛΑΙΩΝ</vt:lpstr>
      <vt:lpstr>ΑΞΙΑ ΕΠΙΧΕΙΡΗΣΗΣ</vt:lpstr>
      <vt:lpstr>ΔΙΑΧΡΟΝΙΚΗ ΑΞΙΑ ΧΡΗΜΑΤΟΣ ΚΑΙ ΤΑΜΕΙΟΡΟΕΣ</vt:lpstr>
      <vt:lpstr>ΟΙΚΟΝΟΜΙΚΕΣ ΚΑΤΑΣΤΑΣΕΙΣ</vt:lpstr>
      <vt:lpstr>ΚΑΘΑΡΕΣ ΤΑΜΕΙΟΡΟΕΣ ΚΑΙ ΚΕΦΑΛΑΙΟ ΚΙΝΗΣΗΣ</vt:lpstr>
      <vt:lpstr>ΛΕΙΤΟΥΡΓΙΚΑ ΚΕΡΔΗ</vt:lpstr>
      <vt:lpstr>ΚΑΘΑΡΕΣ ΤΑΜΕΙΟΡΟΕΣ</vt:lpstr>
      <vt:lpstr>ΚΑΘΑΡΕΣ ΤΑΜΕΙΟΡΟΕΣ</vt:lpstr>
      <vt:lpstr>ΑΓΟΡΑΙΑ ΠΡΟΣΤΙΘΕΜΕΝΗ ΑΞΙΑ</vt:lpstr>
      <vt:lpstr>ΟΙΚΟΝΟΜΙΚΗ ΠΡΟΣΤΙΘΕΜΕΝΗ ΑΞΙΑ</vt:lpstr>
      <vt:lpstr>ΤΥΠΟΙ ΚΑΙ ΥΠΟΛΟΓΙΣΜΟΙ</vt:lpstr>
      <vt:lpstr>Η ΦΟΡΟΛΟΓΙΚΗ ΕΠΙΠΤΩΣΗ</vt:lpstr>
      <vt:lpstr>ΤΥΠΟΙ ΚΑΙ ΥΠΟΛΟΓΙΣΜΟΙ</vt:lpstr>
      <vt:lpstr>ΧΡΗΜΑΤΟΟΙΚΟΝΟΜΙΚΗ ΑΝΑΛΥΣΗ ΤΩΝ ΜΕΓΕΘΩΝ ΤΩΝ ΕΠΙΧΕΙΡΗΣΕΩΝ ΑΝΑΛΥΣΗ ΑΡΙΘΜΟΔΕΙΚΤΩΝ</vt:lpstr>
      <vt:lpstr>ΒΑΣΙΚΟΙ ΑΡΙΘΜΟΔΕΙΚΤΕΣ</vt:lpstr>
      <vt:lpstr>ΒΑΣΙΚΟΙ ΑΡΙΘΜΟΔΕΙΚΤΕΣ</vt:lpstr>
      <vt:lpstr>ΒΑΣΙΚΟΙ ΑΡΙΘΜΟΔΕΙΚΤΕΣ</vt:lpstr>
      <vt:lpstr>ΒΑΣΙΚΟΙ ΑΡΙΘΜΟΔΕΙΚΤΕΣ</vt:lpstr>
      <vt:lpstr>ΟΜΟΛΟΓΑ</vt:lpstr>
      <vt:lpstr>ΟΜΟΛΟΓΑ</vt:lpstr>
      <vt:lpstr>ΟΜΟΛΟΓΑ</vt:lpstr>
      <vt:lpstr>ΟΜΟΛΟΓΑ</vt:lpstr>
      <vt:lpstr>ΟΜΟΛΟΓΑ</vt:lpstr>
      <vt:lpstr>ΟΜΟΛΟΓΑ</vt:lpstr>
      <vt:lpstr>ΟΜΟΛΟΓΑ</vt:lpstr>
      <vt:lpstr>Παρουσίαση του PowerPoint</vt:lpstr>
      <vt:lpstr>CAPM, which explains how risk affects rates of return.  Estimate the required rates of return for bonds, preferred stock, and common stock, and we will explain how firms use these returns to develop their costs of capital.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cost of capital</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options</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ΧΡΗΜΑΤΟΟΙΚΟΝΟΜΙΚΕΣ ΠΡΟΒΛΕΨΕΙΣ</vt:lpstr>
      <vt:lpstr>ΧΡΗΜΑΤΟΟΙΚΟΝΟΜΙΚΕΣ ΠΡΟΒΛΕΨΕΙΣ</vt:lpstr>
      <vt:lpstr>ΧΡΗΜΑΤΟΟΙΚΟΝΟΜΙΚΕΣ ΠΡΟΒΛΕΨΕΙΣ</vt:lpstr>
      <vt:lpstr>ΧΡΗΜΑΤΟΟΙΚΟΝΟΜΙΚΕΣ ΠΡΟΒΛΕΨΕΙΣ</vt:lpstr>
      <vt:lpstr>ΧΡΗΜΑΤΟΟΙΚΟΝΟΜΙΚΕΣ ΠΡΟΒΛΕΨΕΙΣ</vt:lpstr>
      <vt:lpstr>ΧΡΗΜΑΤΟΟΙΚΟΝΟΜΙΚΕΣ ΠΡΟΒΛΕΨΕΙΣ</vt:lpstr>
      <vt:lpstr>ΧΡΗΜΑΤΟΟΙΚΟΝΟΜΙΚΕΣ ΠΡΟΒΛΕΨΕΙΣ</vt:lpstr>
      <vt:lpstr>ΧΡΗΜΑΤΟΟΙΚΟΝΟΜΙΚΕΣ ΠΡΟΒΛΕΨΕΙΣ</vt:lpstr>
      <vt:lpstr>ΧΡΗΜΑΤΟΟΙΚΟΝΟΜΙΚΕΣ ΠΡΟΒΛΕΨΕΙΣ</vt:lpstr>
      <vt:lpstr>ΧΡΗΜΑΤΟΟΙΚΟΝΟΜΙΚΕΣ ΠΡΟΒΛΕΨΕΙΣ</vt:lpstr>
      <vt:lpstr>ΧΡΗΜΑΤΟΟΙΚΟΝΟΜΙΚΕΣ ΠΡΟΒΛΕΨΕΙΣ</vt:lpstr>
      <vt:lpstr>ΧΡΗΜΑΤΟΟΙΚΟΝΟΜΙΚΕΣ ΠΡΟΒΛΕΨΕΙΣ</vt:lpstr>
      <vt:lpstr>ΧΡΗΜΑΤΟΟΙΚΟΝΟΜΙΚΕΣ ΠΡΟΒΛΕΨΕΙΣ</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ΧΡΗΜΑΤΟΔΟΤΙΚΗ ΔΙΟΙΚΗΣΗ ΜΑΘΗΜΑ 2</dc:title>
  <dc:creator>Windows User</dc:creator>
  <cp:lastModifiedBy>KLP FINANCE</cp:lastModifiedBy>
  <cp:revision>142</cp:revision>
  <dcterms:created xsi:type="dcterms:W3CDTF">2013-01-31T11:38:52Z</dcterms:created>
  <dcterms:modified xsi:type="dcterms:W3CDTF">2022-04-05T14:06:20Z</dcterms:modified>
</cp:coreProperties>
</file>