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6">
  <p:sldMasterIdLst>
    <p:sldMasterId id="2147483672" r:id="rId1"/>
  </p:sldMasterIdLst>
  <p:notesMasterIdLst>
    <p:notesMasterId r:id="rId89"/>
  </p:notesMasterIdLst>
  <p:sldIdLst>
    <p:sldId id="256" r:id="rId2"/>
    <p:sldId id="284" r:id="rId3"/>
    <p:sldId id="285" r:id="rId4"/>
    <p:sldId id="286" r:id="rId5"/>
    <p:sldId id="283" r:id="rId6"/>
    <p:sldId id="287" r:id="rId7"/>
    <p:sldId id="288" r:id="rId8"/>
    <p:sldId id="282" r:id="rId9"/>
    <p:sldId id="291" r:id="rId10"/>
    <p:sldId id="292" r:id="rId11"/>
    <p:sldId id="293" r:id="rId12"/>
    <p:sldId id="259" r:id="rId13"/>
    <p:sldId id="260" r:id="rId14"/>
    <p:sldId id="306" r:id="rId15"/>
    <p:sldId id="275" r:id="rId16"/>
    <p:sldId id="276" r:id="rId17"/>
    <p:sldId id="277" r:id="rId18"/>
    <p:sldId id="294" r:id="rId19"/>
    <p:sldId id="295" r:id="rId20"/>
    <p:sldId id="296" r:id="rId21"/>
    <p:sldId id="297" r:id="rId22"/>
    <p:sldId id="298" r:id="rId23"/>
    <p:sldId id="299" r:id="rId24"/>
    <p:sldId id="262" r:id="rId25"/>
    <p:sldId id="263" r:id="rId26"/>
    <p:sldId id="264" r:id="rId27"/>
    <p:sldId id="265" r:id="rId28"/>
    <p:sldId id="266" r:id="rId29"/>
    <p:sldId id="267" r:id="rId30"/>
    <p:sldId id="300" r:id="rId31"/>
    <p:sldId id="301" r:id="rId32"/>
    <p:sldId id="302" r:id="rId33"/>
    <p:sldId id="303" r:id="rId34"/>
    <p:sldId id="304" r:id="rId35"/>
    <p:sldId id="272" r:id="rId36"/>
    <p:sldId id="273" r:id="rId37"/>
    <p:sldId id="274" r:id="rId38"/>
    <p:sldId id="278" r:id="rId39"/>
    <p:sldId id="279" r:id="rId40"/>
    <p:sldId id="280" r:id="rId41"/>
    <p:sldId id="281" r:id="rId42"/>
    <p:sldId id="311" r:id="rId43"/>
    <p:sldId id="307" r:id="rId44"/>
    <p:sldId id="308" r:id="rId45"/>
    <p:sldId id="309" r:id="rId46"/>
    <p:sldId id="310" r:id="rId47"/>
    <p:sldId id="318" r:id="rId48"/>
    <p:sldId id="319" r:id="rId49"/>
    <p:sldId id="320" r:id="rId50"/>
    <p:sldId id="321" r:id="rId51"/>
    <p:sldId id="322" r:id="rId52"/>
    <p:sldId id="323" r:id="rId53"/>
    <p:sldId id="324"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39" r:id="rId68"/>
    <p:sldId id="346" r:id="rId69"/>
    <p:sldId id="347" r:id="rId70"/>
    <p:sldId id="348" r:id="rId71"/>
    <p:sldId id="349" r:id="rId72"/>
    <p:sldId id="350" r:id="rId73"/>
    <p:sldId id="351" r:id="rId74"/>
    <p:sldId id="352" r:id="rId75"/>
    <p:sldId id="353" r:id="rId76"/>
    <p:sldId id="354" r:id="rId77"/>
    <p:sldId id="355" r:id="rId78"/>
    <p:sldId id="356" r:id="rId79"/>
    <p:sldId id="357" r:id="rId80"/>
    <p:sldId id="268" r:id="rId81"/>
    <p:sldId id="269" r:id="rId82"/>
    <p:sldId id="270" r:id="rId83"/>
    <p:sldId id="271" r:id="rId84"/>
    <p:sldId id="358" r:id="rId85"/>
    <p:sldId id="359" r:id="rId86"/>
    <p:sldId id="360" r:id="rId87"/>
    <p:sldId id="361"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E9F521-DA9F-4B50-8A0B-22A8593E857B}" type="doc">
      <dgm:prSet loTypeId="urn:microsoft.com/office/officeart/2005/8/layout/cycle5" loCatId="cycle" qsTypeId="urn:microsoft.com/office/officeart/2005/8/quickstyle/simple3" qsCatId="simple" csTypeId="urn:microsoft.com/office/officeart/2005/8/colors/accent0_1" csCatId="mainScheme" phldr="1"/>
      <dgm:spPr/>
      <dgm:t>
        <a:bodyPr/>
        <a:lstStyle/>
        <a:p>
          <a:endParaRPr lang="el-GR"/>
        </a:p>
      </dgm:t>
    </dgm:pt>
    <dgm:pt modelId="{81774DA5-7D48-4F06-90A2-5006CEF4E8E9}">
      <dgm:prSet phldrT="[Text]" custT="1"/>
      <dgm:spPr/>
      <dgm:t>
        <a:bodyPr/>
        <a:lstStyle/>
        <a:p>
          <a:r>
            <a:rPr lang="el-GR" sz="1800" dirty="0">
              <a:latin typeface="Times New Roman" pitchFamily="18" charset="0"/>
              <a:cs typeface="Times New Roman" pitchFamily="18" charset="0"/>
            </a:rPr>
            <a:t>1.Στρατηγικό Σχέδιο - </a:t>
          </a:r>
          <a:r>
            <a:rPr lang="en-US" sz="1800" dirty="0">
              <a:latin typeface="Times New Roman" pitchFamily="18" charset="0"/>
              <a:cs typeface="Times New Roman" pitchFamily="18" charset="0"/>
            </a:rPr>
            <a:t>strategic plan</a:t>
          </a:r>
          <a:endParaRPr lang="el-GR" sz="1800" dirty="0">
            <a:latin typeface="Times New Roman" pitchFamily="18" charset="0"/>
            <a:cs typeface="Times New Roman" pitchFamily="18" charset="0"/>
          </a:endParaRPr>
        </a:p>
      </dgm:t>
    </dgm:pt>
    <dgm:pt modelId="{09A63781-9029-4109-9DA9-E16F412C96B0}" type="parTrans" cxnId="{A72B7AB2-B42B-4ED2-AEAE-9326CBBD95DF}">
      <dgm:prSet/>
      <dgm:spPr/>
      <dgm:t>
        <a:bodyPr/>
        <a:lstStyle/>
        <a:p>
          <a:endParaRPr lang="el-GR"/>
        </a:p>
      </dgm:t>
    </dgm:pt>
    <dgm:pt modelId="{44127102-6A28-4202-8E47-CB0BC93BAA66}" type="sibTrans" cxnId="{A72B7AB2-B42B-4ED2-AEAE-9326CBBD95DF}">
      <dgm:prSet/>
      <dgm:spPr/>
      <dgm:t>
        <a:bodyPr/>
        <a:lstStyle/>
        <a:p>
          <a:endParaRPr lang="el-GR" dirty="0"/>
        </a:p>
      </dgm:t>
    </dgm:pt>
    <dgm:pt modelId="{4EBE7A14-95FB-4F03-A71F-9EC359740000}">
      <dgm:prSet phldrT="[Text]" custT="1"/>
      <dgm:spPr/>
      <dgm:t>
        <a:bodyPr/>
        <a:lstStyle/>
        <a:p>
          <a:r>
            <a:rPr lang="el-GR" sz="1800" dirty="0">
              <a:latin typeface="Times New Roman" pitchFamily="18" charset="0"/>
              <a:cs typeface="Times New Roman" pitchFamily="18" charset="0"/>
            </a:rPr>
            <a:t>2.Πηγές ή σχέδιο κεφαλαίων -</a:t>
          </a:r>
          <a:r>
            <a:rPr lang="en-US" sz="1800" dirty="0">
              <a:latin typeface="Times New Roman" pitchFamily="18" charset="0"/>
              <a:cs typeface="Times New Roman" pitchFamily="18" charset="0"/>
            </a:rPr>
            <a:t>resource or capital plan</a:t>
          </a:r>
          <a:endParaRPr lang="el-GR" sz="1800" dirty="0">
            <a:latin typeface="Times New Roman" pitchFamily="18" charset="0"/>
            <a:cs typeface="Times New Roman" pitchFamily="18" charset="0"/>
          </a:endParaRPr>
        </a:p>
      </dgm:t>
    </dgm:pt>
    <dgm:pt modelId="{910397D3-E3D9-4449-87E8-3501B096DA96}" type="parTrans" cxnId="{D09BB69D-C3FF-4105-9B28-1E46E1E8BC56}">
      <dgm:prSet/>
      <dgm:spPr/>
      <dgm:t>
        <a:bodyPr/>
        <a:lstStyle/>
        <a:p>
          <a:endParaRPr lang="el-GR"/>
        </a:p>
      </dgm:t>
    </dgm:pt>
    <dgm:pt modelId="{1EF27E33-1072-43EA-9581-DA177BBAB4DC}" type="sibTrans" cxnId="{D09BB69D-C3FF-4105-9B28-1E46E1E8BC56}">
      <dgm:prSet/>
      <dgm:spPr/>
      <dgm:t>
        <a:bodyPr/>
        <a:lstStyle/>
        <a:p>
          <a:endParaRPr lang="el-GR" dirty="0"/>
        </a:p>
      </dgm:t>
    </dgm:pt>
    <dgm:pt modelId="{D73FBBE9-757C-48A9-B27B-0D961919B6B5}">
      <dgm:prSet phldrT="[Text]" custT="1"/>
      <dgm:spPr/>
      <dgm:t>
        <a:bodyPr/>
        <a:lstStyle/>
        <a:p>
          <a:r>
            <a:rPr lang="el-GR" sz="1800" dirty="0">
              <a:latin typeface="Times New Roman" pitchFamily="18" charset="0"/>
              <a:cs typeface="Times New Roman" pitchFamily="18" charset="0"/>
            </a:rPr>
            <a:t>3.Λειτουργικό σχέδιο -</a:t>
          </a:r>
          <a:r>
            <a:rPr lang="en-US" sz="1800" dirty="0">
              <a:latin typeface="Times New Roman" pitchFamily="18" charset="0"/>
              <a:cs typeface="Times New Roman" pitchFamily="18" charset="0"/>
            </a:rPr>
            <a:t> operating plan</a:t>
          </a:r>
          <a:endParaRPr lang="el-GR" sz="1800" dirty="0">
            <a:latin typeface="Times New Roman" pitchFamily="18" charset="0"/>
            <a:cs typeface="Times New Roman" pitchFamily="18" charset="0"/>
          </a:endParaRPr>
        </a:p>
      </dgm:t>
    </dgm:pt>
    <dgm:pt modelId="{7EE3877C-DB64-4F80-9DAF-1D28BF9D8447}" type="parTrans" cxnId="{8CD153D3-5B7F-48B5-88D7-FF216291B9E7}">
      <dgm:prSet/>
      <dgm:spPr/>
      <dgm:t>
        <a:bodyPr/>
        <a:lstStyle/>
        <a:p>
          <a:endParaRPr lang="el-GR"/>
        </a:p>
      </dgm:t>
    </dgm:pt>
    <dgm:pt modelId="{EAF6E411-8F79-45DA-A0E4-D19C14330FDD}" type="sibTrans" cxnId="{8CD153D3-5B7F-48B5-88D7-FF216291B9E7}">
      <dgm:prSet/>
      <dgm:spPr/>
      <dgm:t>
        <a:bodyPr/>
        <a:lstStyle/>
        <a:p>
          <a:endParaRPr lang="el-GR" dirty="0"/>
        </a:p>
      </dgm:t>
    </dgm:pt>
    <dgm:pt modelId="{EA26411C-61B9-45BC-A625-0C53758D6F71}">
      <dgm:prSet phldrT="[Text]" custT="1"/>
      <dgm:spPr/>
      <dgm:t>
        <a:bodyPr/>
        <a:lstStyle/>
        <a:p>
          <a:r>
            <a:rPr lang="en-US" sz="1800" dirty="0">
              <a:latin typeface="Times New Roman" pitchFamily="18" charset="0"/>
              <a:cs typeface="Times New Roman" pitchFamily="18" charset="0"/>
            </a:rPr>
            <a:t>4. </a:t>
          </a:r>
          <a:r>
            <a:rPr lang="el-GR" sz="1800" dirty="0">
              <a:latin typeface="Times New Roman" pitchFamily="18" charset="0"/>
              <a:cs typeface="Times New Roman" pitchFamily="18" charset="0"/>
            </a:rPr>
            <a:t>Αποτελέσματα </a:t>
          </a:r>
          <a:r>
            <a:rPr lang="en-US" sz="1800" dirty="0">
              <a:latin typeface="Times New Roman" pitchFamily="18" charset="0"/>
              <a:cs typeface="Times New Roman" pitchFamily="18" charset="0"/>
            </a:rPr>
            <a:t>results</a:t>
          </a:r>
          <a:endParaRPr lang="el-GR" sz="1800" dirty="0">
            <a:latin typeface="Times New Roman" pitchFamily="18" charset="0"/>
            <a:cs typeface="Times New Roman" pitchFamily="18" charset="0"/>
          </a:endParaRPr>
        </a:p>
      </dgm:t>
    </dgm:pt>
    <dgm:pt modelId="{E24D2FD7-2C91-466A-9864-6066B02C132B}" type="parTrans" cxnId="{5C87364E-0FAC-4A89-954C-CD93BDE98905}">
      <dgm:prSet/>
      <dgm:spPr/>
      <dgm:t>
        <a:bodyPr/>
        <a:lstStyle/>
        <a:p>
          <a:endParaRPr lang="el-GR"/>
        </a:p>
      </dgm:t>
    </dgm:pt>
    <dgm:pt modelId="{B86099E8-B648-4805-BE3B-B1883D2AC644}" type="sibTrans" cxnId="{5C87364E-0FAC-4A89-954C-CD93BDE98905}">
      <dgm:prSet/>
      <dgm:spPr/>
      <dgm:t>
        <a:bodyPr/>
        <a:lstStyle/>
        <a:p>
          <a:endParaRPr lang="el-GR" dirty="0"/>
        </a:p>
      </dgm:t>
    </dgm:pt>
    <dgm:pt modelId="{E8353D20-DEC2-4B17-B4C4-8DC002714FD9}">
      <dgm:prSet phldrT="[Text]" custT="1"/>
      <dgm:spPr/>
      <dgm:t>
        <a:bodyPr/>
        <a:lstStyle/>
        <a:p>
          <a:r>
            <a:rPr lang="el-GR" sz="1800" dirty="0">
              <a:latin typeface="Times New Roman" pitchFamily="18" charset="0"/>
              <a:cs typeface="Times New Roman" pitchFamily="18" charset="0"/>
            </a:rPr>
            <a:t>5. Ανάλυση - </a:t>
          </a:r>
          <a:r>
            <a:rPr lang="en-US" sz="1800" dirty="0">
              <a:latin typeface="Times New Roman" pitchFamily="18" charset="0"/>
              <a:cs typeface="Times New Roman" pitchFamily="18" charset="0"/>
            </a:rPr>
            <a:t>analysis</a:t>
          </a:r>
          <a:endParaRPr lang="el-GR" sz="1800" dirty="0">
            <a:latin typeface="Times New Roman" pitchFamily="18" charset="0"/>
            <a:cs typeface="Times New Roman" pitchFamily="18" charset="0"/>
          </a:endParaRPr>
        </a:p>
      </dgm:t>
    </dgm:pt>
    <dgm:pt modelId="{0008FF12-A3EB-4F11-BE9F-C1563C642324}" type="parTrans" cxnId="{08CFCAE7-6F7C-4CCA-BE5D-BAFC72D30031}">
      <dgm:prSet/>
      <dgm:spPr/>
      <dgm:t>
        <a:bodyPr/>
        <a:lstStyle/>
        <a:p>
          <a:endParaRPr lang="el-GR"/>
        </a:p>
      </dgm:t>
    </dgm:pt>
    <dgm:pt modelId="{60D3D483-9319-4AB9-A73A-FA4E5398D1F5}" type="sibTrans" cxnId="{08CFCAE7-6F7C-4CCA-BE5D-BAFC72D30031}">
      <dgm:prSet/>
      <dgm:spPr/>
      <dgm:t>
        <a:bodyPr/>
        <a:lstStyle/>
        <a:p>
          <a:endParaRPr lang="el-GR" dirty="0"/>
        </a:p>
      </dgm:t>
    </dgm:pt>
    <dgm:pt modelId="{FEBE084C-0718-4D05-8855-E9706F1492AA}" type="pres">
      <dgm:prSet presAssocID="{0BE9F521-DA9F-4B50-8A0B-22A8593E857B}" presName="cycle" presStyleCnt="0">
        <dgm:presLayoutVars>
          <dgm:dir/>
          <dgm:resizeHandles val="exact"/>
        </dgm:presLayoutVars>
      </dgm:prSet>
      <dgm:spPr/>
    </dgm:pt>
    <dgm:pt modelId="{05AF6560-D7A2-435B-BDD7-FC49B3A3857D}" type="pres">
      <dgm:prSet presAssocID="{81774DA5-7D48-4F06-90A2-5006CEF4E8E9}" presName="node" presStyleLbl="node1" presStyleIdx="0" presStyleCnt="5" custScaleX="319155">
        <dgm:presLayoutVars>
          <dgm:bulletEnabled val="1"/>
        </dgm:presLayoutVars>
      </dgm:prSet>
      <dgm:spPr/>
    </dgm:pt>
    <dgm:pt modelId="{A8F67DE4-6F55-488C-87C2-8FDFAE6293F4}" type="pres">
      <dgm:prSet presAssocID="{81774DA5-7D48-4F06-90A2-5006CEF4E8E9}" presName="spNode" presStyleCnt="0"/>
      <dgm:spPr/>
    </dgm:pt>
    <dgm:pt modelId="{0A9240E6-E056-4B30-BDD8-B64D7E1769F2}" type="pres">
      <dgm:prSet presAssocID="{44127102-6A28-4202-8E47-CB0BC93BAA66}" presName="sibTrans" presStyleLbl="sibTrans1D1" presStyleIdx="0" presStyleCnt="5"/>
      <dgm:spPr/>
    </dgm:pt>
    <dgm:pt modelId="{AAE56732-0197-4034-9DC1-FA6DE91315E5}" type="pres">
      <dgm:prSet presAssocID="{4EBE7A14-95FB-4F03-A71F-9EC359740000}" presName="node" presStyleLbl="node1" presStyleIdx="1" presStyleCnt="5" custScaleX="212509" custRadScaleRad="126839" custRadScaleInc="12012">
        <dgm:presLayoutVars>
          <dgm:bulletEnabled val="1"/>
        </dgm:presLayoutVars>
      </dgm:prSet>
      <dgm:spPr/>
    </dgm:pt>
    <dgm:pt modelId="{C6966D97-E248-4E67-ACD2-294D1FAD99C9}" type="pres">
      <dgm:prSet presAssocID="{4EBE7A14-95FB-4F03-A71F-9EC359740000}" presName="spNode" presStyleCnt="0"/>
      <dgm:spPr/>
    </dgm:pt>
    <dgm:pt modelId="{9C82B9F9-CD88-4A1F-8415-B10934F96D55}" type="pres">
      <dgm:prSet presAssocID="{1EF27E33-1072-43EA-9581-DA177BBAB4DC}" presName="sibTrans" presStyleLbl="sibTrans1D1" presStyleIdx="1" presStyleCnt="5"/>
      <dgm:spPr/>
    </dgm:pt>
    <dgm:pt modelId="{B9431FAD-4F46-4485-986D-6C0A04A8014C}" type="pres">
      <dgm:prSet presAssocID="{D73FBBE9-757C-48A9-B27B-0D961919B6B5}" presName="node" presStyleLbl="node1" presStyleIdx="2" presStyleCnt="5" custScaleX="179503" custRadScaleRad="101083" custRadScaleInc="-112747">
        <dgm:presLayoutVars>
          <dgm:bulletEnabled val="1"/>
        </dgm:presLayoutVars>
      </dgm:prSet>
      <dgm:spPr/>
    </dgm:pt>
    <dgm:pt modelId="{F38F581E-F6F0-4380-8C78-C05236CEAC42}" type="pres">
      <dgm:prSet presAssocID="{D73FBBE9-757C-48A9-B27B-0D961919B6B5}" presName="spNode" presStyleCnt="0"/>
      <dgm:spPr/>
    </dgm:pt>
    <dgm:pt modelId="{31441237-C721-4D80-8C4C-4B1753B12DEC}" type="pres">
      <dgm:prSet presAssocID="{EAF6E411-8F79-45DA-A0E4-D19C14330FDD}" presName="sibTrans" presStyleLbl="sibTrans1D1" presStyleIdx="2" presStyleCnt="5"/>
      <dgm:spPr/>
    </dgm:pt>
    <dgm:pt modelId="{4EE2DB86-F720-4F35-B27C-AF1835520876}" type="pres">
      <dgm:prSet presAssocID="{EA26411C-61B9-45BC-A625-0C53758D6F71}" presName="node" presStyleLbl="node1" presStyleIdx="3" presStyleCnt="5" custScaleX="184043" custRadScaleRad="99112" custRadScaleInc="110331">
        <dgm:presLayoutVars>
          <dgm:bulletEnabled val="1"/>
        </dgm:presLayoutVars>
      </dgm:prSet>
      <dgm:spPr/>
    </dgm:pt>
    <dgm:pt modelId="{EC28685B-3F81-468A-AE7F-82245618C6CC}" type="pres">
      <dgm:prSet presAssocID="{EA26411C-61B9-45BC-A625-0C53758D6F71}" presName="spNode" presStyleCnt="0"/>
      <dgm:spPr/>
    </dgm:pt>
    <dgm:pt modelId="{CBFB8553-179C-4E02-86C6-DFD05D63CE5A}" type="pres">
      <dgm:prSet presAssocID="{B86099E8-B648-4805-BE3B-B1883D2AC644}" presName="sibTrans" presStyleLbl="sibTrans1D1" presStyleIdx="3" presStyleCnt="5"/>
      <dgm:spPr/>
    </dgm:pt>
    <dgm:pt modelId="{4FC936EF-8C67-4C0C-877D-EBDFEDE7E6F2}" type="pres">
      <dgm:prSet presAssocID="{E8353D20-DEC2-4B17-B4C4-8DC002714FD9}" presName="node" presStyleLbl="node1" presStyleIdx="4" presStyleCnt="5" custScaleX="217233" custRadScaleRad="126927" custRadScaleInc="-16615">
        <dgm:presLayoutVars>
          <dgm:bulletEnabled val="1"/>
        </dgm:presLayoutVars>
      </dgm:prSet>
      <dgm:spPr/>
    </dgm:pt>
    <dgm:pt modelId="{F4910D99-EA64-4E84-A114-108DEFE91D11}" type="pres">
      <dgm:prSet presAssocID="{E8353D20-DEC2-4B17-B4C4-8DC002714FD9}" presName="spNode" presStyleCnt="0"/>
      <dgm:spPr/>
    </dgm:pt>
    <dgm:pt modelId="{896EE751-F52E-40B1-85B1-E18AAE1E39E6}" type="pres">
      <dgm:prSet presAssocID="{60D3D483-9319-4AB9-A73A-FA4E5398D1F5}" presName="sibTrans" presStyleLbl="sibTrans1D1" presStyleIdx="4" presStyleCnt="5"/>
      <dgm:spPr/>
    </dgm:pt>
  </dgm:ptLst>
  <dgm:cxnLst>
    <dgm:cxn modelId="{C64EF513-B356-4520-A717-2F52CDB4A75A}" type="presOf" srcId="{D73FBBE9-757C-48A9-B27B-0D961919B6B5}" destId="{B9431FAD-4F46-4485-986D-6C0A04A8014C}" srcOrd="0" destOrd="0" presId="urn:microsoft.com/office/officeart/2005/8/layout/cycle5"/>
    <dgm:cxn modelId="{699F972F-123B-4491-AABC-FC3F7B51B3D0}" type="presOf" srcId="{81774DA5-7D48-4F06-90A2-5006CEF4E8E9}" destId="{05AF6560-D7A2-435B-BDD7-FC49B3A3857D}" srcOrd="0" destOrd="0" presId="urn:microsoft.com/office/officeart/2005/8/layout/cycle5"/>
    <dgm:cxn modelId="{B4A9E030-3A80-4ED9-86AE-D66D140AF286}" type="presOf" srcId="{1EF27E33-1072-43EA-9581-DA177BBAB4DC}" destId="{9C82B9F9-CD88-4A1F-8415-B10934F96D55}" srcOrd="0" destOrd="0" presId="urn:microsoft.com/office/officeart/2005/8/layout/cycle5"/>
    <dgm:cxn modelId="{0FCAE64C-2CBE-482E-8C6B-90BD4B54E306}" type="presOf" srcId="{60D3D483-9319-4AB9-A73A-FA4E5398D1F5}" destId="{896EE751-F52E-40B1-85B1-E18AAE1E39E6}" srcOrd="0" destOrd="0" presId="urn:microsoft.com/office/officeart/2005/8/layout/cycle5"/>
    <dgm:cxn modelId="{A195456D-D60D-4ABB-89F1-4002CD4926CA}" type="presOf" srcId="{4EBE7A14-95FB-4F03-A71F-9EC359740000}" destId="{AAE56732-0197-4034-9DC1-FA6DE91315E5}" srcOrd="0" destOrd="0" presId="urn:microsoft.com/office/officeart/2005/8/layout/cycle5"/>
    <dgm:cxn modelId="{5C87364E-0FAC-4A89-954C-CD93BDE98905}" srcId="{0BE9F521-DA9F-4B50-8A0B-22A8593E857B}" destId="{EA26411C-61B9-45BC-A625-0C53758D6F71}" srcOrd="3" destOrd="0" parTransId="{E24D2FD7-2C91-466A-9864-6066B02C132B}" sibTransId="{B86099E8-B648-4805-BE3B-B1883D2AC644}"/>
    <dgm:cxn modelId="{42AD3471-5D2D-48DA-ADB4-867D4BA20F46}" type="presOf" srcId="{44127102-6A28-4202-8E47-CB0BC93BAA66}" destId="{0A9240E6-E056-4B30-BDD8-B64D7E1769F2}" srcOrd="0" destOrd="0" presId="urn:microsoft.com/office/officeart/2005/8/layout/cycle5"/>
    <dgm:cxn modelId="{9C344A72-4E56-446B-8097-522C77EE4C68}" type="presOf" srcId="{B86099E8-B648-4805-BE3B-B1883D2AC644}" destId="{CBFB8553-179C-4E02-86C6-DFD05D63CE5A}" srcOrd="0" destOrd="0" presId="urn:microsoft.com/office/officeart/2005/8/layout/cycle5"/>
    <dgm:cxn modelId="{C9412092-9A68-409B-AF48-928A0C446732}" type="presOf" srcId="{EA26411C-61B9-45BC-A625-0C53758D6F71}" destId="{4EE2DB86-F720-4F35-B27C-AF1835520876}" srcOrd="0" destOrd="0" presId="urn:microsoft.com/office/officeart/2005/8/layout/cycle5"/>
    <dgm:cxn modelId="{D09BB69D-C3FF-4105-9B28-1E46E1E8BC56}" srcId="{0BE9F521-DA9F-4B50-8A0B-22A8593E857B}" destId="{4EBE7A14-95FB-4F03-A71F-9EC359740000}" srcOrd="1" destOrd="0" parTransId="{910397D3-E3D9-4449-87E8-3501B096DA96}" sibTransId="{1EF27E33-1072-43EA-9581-DA177BBAB4DC}"/>
    <dgm:cxn modelId="{652374A7-3F9E-4748-8BB5-24887F9AA412}" type="presOf" srcId="{E8353D20-DEC2-4B17-B4C4-8DC002714FD9}" destId="{4FC936EF-8C67-4C0C-877D-EBDFEDE7E6F2}" srcOrd="0" destOrd="0" presId="urn:microsoft.com/office/officeart/2005/8/layout/cycle5"/>
    <dgm:cxn modelId="{A72B7AB2-B42B-4ED2-AEAE-9326CBBD95DF}" srcId="{0BE9F521-DA9F-4B50-8A0B-22A8593E857B}" destId="{81774DA5-7D48-4F06-90A2-5006CEF4E8E9}" srcOrd="0" destOrd="0" parTransId="{09A63781-9029-4109-9DA9-E16F412C96B0}" sibTransId="{44127102-6A28-4202-8E47-CB0BC93BAA66}"/>
    <dgm:cxn modelId="{E7F950C0-ABEB-4C11-8D4B-77C8852BC472}" type="presOf" srcId="{0BE9F521-DA9F-4B50-8A0B-22A8593E857B}" destId="{FEBE084C-0718-4D05-8855-E9706F1492AA}" srcOrd="0" destOrd="0" presId="urn:microsoft.com/office/officeart/2005/8/layout/cycle5"/>
    <dgm:cxn modelId="{8CD153D3-5B7F-48B5-88D7-FF216291B9E7}" srcId="{0BE9F521-DA9F-4B50-8A0B-22A8593E857B}" destId="{D73FBBE9-757C-48A9-B27B-0D961919B6B5}" srcOrd="2" destOrd="0" parTransId="{7EE3877C-DB64-4F80-9DAF-1D28BF9D8447}" sibTransId="{EAF6E411-8F79-45DA-A0E4-D19C14330FDD}"/>
    <dgm:cxn modelId="{635C72D4-E778-4769-A5A6-DEF73E159E9B}" type="presOf" srcId="{EAF6E411-8F79-45DA-A0E4-D19C14330FDD}" destId="{31441237-C721-4D80-8C4C-4B1753B12DEC}" srcOrd="0" destOrd="0" presId="urn:microsoft.com/office/officeart/2005/8/layout/cycle5"/>
    <dgm:cxn modelId="{08CFCAE7-6F7C-4CCA-BE5D-BAFC72D30031}" srcId="{0BE9F521-DA9F-4B50-8A0B-22A8593E857B}" destId="{E8353D20-DEC2-4B17-B4C4-8DC002714FD9}" srcOrd="4" destOrd="0" parTransId="{0008FF12-A3EB-4F11-BE9F-C1563C642324}" sibTransId="{60D3D483-9319-4AB9-A73A-FA4E5398D1F5}"/>
    <dgm:cxn modelId="{5F4AA214-2BA2-4FD2-8F84-47D5CCA5A86F}" type="presParOf" srcId="{FEBE084C-0718-4D05-8855-E9706F1492AA}" destId="{05AF6560-D7A2-435B-BDD7-FC49B3A3857D}" srcOrd="0" destOrd="0" presId="urn:microsoft.com/office/officeart/2005/8/layout/cycle5"/>
    <dgm:cxn modelId="{103EEF42-9964-4152-A3FD-26A3F6DB0E84}" type="presParOf" srcId="{FEBE084C-0718-4D05-8855-E9706F1492AA}" destId="{A8F67DE4-6F55-488C-87C2-8FDFAE6293F4}" srcOrd="1" destOrd="0" presId="urn:microsoft.com/office/officeart/2005/8/layout/cycle5"/>
    <dgm:cxn modelId="{03A46BD9-3244-48E2-A6C9-4665383059C3}" type="presParOf" srcId="{FEBE084C-0718-4D05-8855-E9706F1492AA}" destId="{0A9240E6-E056-4B30-BDD8-B64D7E1769F2}" srcOrd="2" destOrd="0" presId="urn:microsoft.com/office/officeart/2005/8/layout/cycle5"/>
    <dgm:cxn modelId="{DB3C6827-2DA0-44C4-BF5D-5E5628015C1B}" type="presParOf" srcId="{FEBE084C-0718-4D05-8855-E9706F1492AA}" destId="{AAE56732-0197-4034-9DC1-FA6DE91315E5}" srcOrd="3" destOrd="0" presId="urn:microsoft.com/office/officeart/2005/8/layout/cycle5"/>
    <dgm:cxn modelId="{ED769CD6-8433-4115-B286-F81DFB025185}" type="presParOf" srcId="{FEBE084C-0718-4D05-8855-E9706F1492AA}" destId="{C6966D97-E248-4E67-ACD2-294D1FAD99C9}" srcOrd="4" destOrd="0" presId="urn:microsoft.com/office/officeart/2005/8/layout/cycle5"/>
    <dgm:cxn modelId="{5785EACF-4D9E-4E98-A5CE-26F879806BC8}" type="presParOf" srcId="{FEBE084C-0718-4D05-8855-E9706F1492AA}" destId="{9C82B9F9-CD88-4A1F-8415-B10934F96D55}" srcOrd="5" destOrd="0" presId="urn:microsoft.com/office/officeart/2005/8/layout/cycle5"/>
    <dgm:cxn modelId="{2BCC555B-B53E-4929-A103-75D85ED28D8B}" type="presParOf" srcId="{FEBE084C-0718-4D05-8855-E9706F1492AA}" destId="{B9431FAD-4F46-4485-986D-6C0A04A8014C}" srcOrd="6" destOrd="0" presId="urn:microsoft.com/office/officeart/2005/8/layout/cycle5"/>
    <dgm:cxn modelId="{BFA453D2-EB33-4D04-A5C6-10BBA8680761}" type="presParOf" srcId="{FEBE084C-0718-4D05-8855-E9706F1492AA}" destId="{F38F581E-F6F0-4380-8C78-C05236CEAC42}" srcOrd="7" destOrd="0" presId="urn:microsoft.com/office/officeart/2005/8/layout/cycle5"/>
    <dgm:cxn modelId="{E00D9521-4080-4342-A7C8-B0553EE2941C}" type="presParOf" srcId="{FEBE084C-0718-4D05-8855-E9706F1492AA}" destId="{31441237-C721-4D80-8C4C-4B1753B12DEC}" srcOrd="8" destOrd="0" presId="urn:microsoft.com/office/officeart/2005/8/layout/cycle5"/>
    <dgm:cxn modelId="{5C8F96D4-7CA8-4F5F-8FF4-DC2892CB933B}" type="presParOf" srcId="{FEBE084C-0718-4D05-8855-E9706F1492AA}" destId="{4EE2DB86-F720-4F35-B27C-AF1835520876}" srcOrd="9" destOrd="0" presId="urn:microsoft.com/office/officeart/2005/8/layout/cycle5"/>
    <dgm:cxn modelId="{88E086A9-5D25-453B-8CA5-25CC23BDC5AA}" type="presParOf" srcId="{FEBE084C-0718-4D05-8855-E9706F1492AA}" destId="{EC28685B-3F81-468A-AE7F-82245618C6CC}" srcOrd="10" destOrd="0" presId="urn:microsoft.com/office/officeart/2005/8/layout/cycle5"/>
    <dgm:cxn modelId="{C497BA5F-93E8-444D-B257-5BD5328C76CC}" type="presParOf" srcId="{FEBE084C-0718-4D05-8855-E9706F1492AA}" destId="{CBFB8553-179C-4E02-86C6-DFD05D63CE5A}" srcOrd="11" destOrd="0" presId="urn:microsoft.com/office/officeart/2005/8/layout/cycle5"/>
    <dgm:cxn modelId="{F5F921BC-C461-473F-855F-0D3D4DD65192}" type="presParOf" srcId="{FEBE084C-0718-4D05-8855-E9706F1492AA}" destId="{4FC936EF-8C67-4C0C-877D-EBDFEDE7E6F2}" srcOrd="12" destOrd="0" presId="urn:microsoft.com/office/officeart/2005/8/layout/cycle5"/>
    <dgm:cxn modelId="{157656DF-32FB-4A67-A41A-51E9BA1BE56F}" type="presParOf" srcId="{FEBE084C-0718-4D05-8855-E9706F1492AA}" destId="{F4910D99-EA64-4E84-A114-108DEFE91D11}" srcOrd="13" destOrd="0" presId="urn:microsoft.com/office/officeart/2005/8/layout/cycle5"/>
    <dgm:cxn modelId="{191CFF76-FB89-48A9-9B69-98B51139C540}" type="presParOf" srcId="{FEBE084C-0718-4D05-8855-E9706F1492AA}" destId="{896EE751-F52E-40B1-85B1-E18AAE1E39E6}"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C83D48-3083-428F-A8DA-B8E1FCD5AB05}" type="doc">
      <dgm:prSet loTypeId="urn:microsoft.com/office/officeart/2005/8/layout/hProcess9" loCatId="process" qsTypeId="urn:microsoft.com/office/officeart/2005/8/quickstyle/simple1" qsCatId="simple" csTypeId="urn:microsoft.com/office/officeart/2005/8/colors/accent0_1" csCatId="mainScheme" phldr="1"/>
      <dgm:spPr/>
    </dgm:pt>
    <dgm:pt modelId="{A73D3C2E-C816-4A13-9515-EFF9F7D977DF}">
      <dgm:prSet phldrT="[Text]"/>
      <dgm:spPr/>
      <dgm:t>
        <a:bodyPr/>
        <a:lstStyle/>
        <a:p>
          <a:r>
            <a:rPr lang="el-GR" dirty="0"/>
            <a:t>Στρατηγικό Σχέδιο - </a:t>
          </a:r>
          <a:r>
            <a:rPr lang="en-US" dirty="0"/>
            <a:t>strategic plan</a:t>
          </a:r>
          <a:endParaRPr lang="el-GR" dirty="0"/>
        </a:p>
      </dgm:t>
    </dgm:pt>
    <dgm:pt modelId="{E01BEAB8-E933-4B40-9988-5950996852AF}" type="parTrans" cxnId="{0807542A-8B7E-4084-80AB-740B9FEC5726}">
      <dgm:prSet/>
      <dgm:spPr/>
      <dgm:t>
        <a:bodyPr/>
        <a:lstStyle/>
        <a:p>
          <a:endParaRPr lang="el-GR"/>
        </a:p>
      </dgm:t>
    </dgm:pt>
    <dgm:pt modelId="{DBADCE49-FE62-474D-8AC2-5FD5F02F9F5F}" type="sibTrans" cxnId="{0807542A-8B7E-4084-80AB-740B9FEC5726}">
      <dgm:prSet/>
      <dgm:spPr/>
      <dgm:t>
        <a:bodyPr/>
        <a:lstStyle/>
        <a:p>
          <a:endParaRPr lang="el-GR"/>
        </a:p>
      </dgm:t>
    </dgm:pt>
    <dgm:pt modelId="{B0FD2768-6C4E-4EB1-9AB0-57BCF2223B38}">
      <dgm:prSet phldrT="[Text]"/>
      <dgm:spPr/>
      <dgm:t>
        <a:bodyPr/>
        <a:lstStyle/>
        <a:p>
          <a:r>
            <a:rPr lang="el-GR" dirty="0"/>
            <a:t>Περιοχές κυρίων </a:t>
          </a:r>
          <a:r>
            <a:rPr lang="el-GR" dirty="0" err="1"/>
            <a:t>αποτελεσματων</a:t>
          </a:r>
          <a:r>
            <a:rPr lang="el-GR"/>
            <a:t> -</a:t>
          </a:r>
          <a:r>
            <a:rPr lang="en-US"/>
            <a:t> KRA key results areas</a:t>
          </a:r>
          <a:endParaRPr lang="el-GR"/>
        </a:p>
      </dgm:t>
    </dgm:pt>
    <dgm:pt modelId="{B56BF9B2-3D1A-4D09-856B-A2206B24CB91}" type="parTrans" cxnId="{CE84F050-0B40-4A10-AADF-DD43600514F2}">
      <dgm:prSet/>
      <dgm:spPr/>
      <dgm:t>
        <a:bodyPr/>
        <a:lstStyle/>
        <a:p>
          <a:endParaRPr lang="el-GR"/>
        </a:p>
      </dgm:t>
    </dgm:pt>
    <dgm:pt modelId="{EAFEB48E-A3F5-4C63-B546-DB2EF22FD479}" type="sibTrans" cxnId="{CE84F050-0B40-4A10-AADF-DD43600514F2}">
      <dgm:prSet/>
      <dgm:spPr/>
      <dgm:t>
        <a:bodyPr/>
        <a:lstStyle/>
        <a:p>
          <a:endParaRPr lang="el-GR"/>
        </a:p>
      </dgm:t>
    </dgm:pt>
    <dgm:pt modelId="{951F34C2-A4DD-452C-B6E7-33B70BA45A59}">
      <dgm:prSet phldrT="[Text]"/>
      <dgm:spPr/>
      <dgm:t>
        <a:bodyPr/>
        <a:lstStyle/>
        <a:p>
          <a:r>
            <a:rPr lang="el-GR"/>
            <a:t>Σχέδιο Δράσης - </a:t>
          </a:r>
          <a:r>
            <a:rPr lang="en-US"/>
            <a:t>action plan</a:t>
          </a:r>
          <a:endParaRPr lang="el-GR"/>
        </a:p>
      </dgm:t>
    </dgm:pt>
    <dgm:pt modelId="{3A8FACF9-7DDD-4259-9DB3-9C13AF9B8521}" type="parTrans" cxnId="{5D999BAD-3ABF-4224-AB10-A1213C570191}">
      <dgm:prSet/>
      <dgm:spPr/>
      <dgm:t>
        <a:bodyPr/>
        <a:lstStyle/>
        <a:p>
          <a:endParaRPr lang="el-GR"/>
        </a:p>
      </dgm:t>
    </dgm:pt>
    <dgm:pt modelId="{B037B9BD-3C0A-43BB-BCCC-B7810069FCAF}" type="sibTrans" cxnId="{5D999BAD-3ABF-4224-AB10-A1213C570191}">
      <dgm:prSet/>
      <dgm:spPr/>
      <dgm:t>
        <a:bodyPr/>
        <a:lstStyle/>
        <a:p>
          <a:endParaRPr lang="el-GR"/>
        </a:p>
      </dgm:t>
    </dgm:pt>
    <dgm:pt modelId="{B5D536A5-60F5-4754-AE82-9D4C8603730D}">
      <dgm:prSet/>
      <dgm:spPr/>
      <dgm:t>
        <a:bodyPr/>
        <a:lstStyle/>
        <a:p>
          <a:r>
            <a:rPr lang="el-GR"/>
            <a:t>Δείκτες Απόδοσης - </a:t>
          </a:r>
          <a:r>
            <a:rPr lang="en-US"/>
            <a:t>Metrics performance indicators</a:t>
          </a:r>
          <a:endParaRPr lang="el-GR"/>
        </a:p>
      </dgm:t>
    </dgm:pt>
    <dgm:pt modelId="{A96C2AFA-4277-47B6-9EB3-DDD8C78BA6E4}" type="parTrans" cxnId="{991F7B64-0A97-4C69-9EA9-073591B9C510}">
      <dgm:prSet/>
      <dgm:spPr/>
      <dgm:t>
        <a:bodyPr/>
        <a:lstStyle/>
        <a:p>
          <a:endParaRPr lang="el-GR"/>
        </a:p>
      </dgm:t>
    </dgm:pt>
    <dgm:pt modelId="{DBD2DCCF-D813-4AB3-BD8D-D791C106F75E}" type="sibTrans" cxnId="{991F7B64-0A97-4C69-9EA9-073591B9C510}">
      <dgm:prSet/>
      <dgm:spPr/>
      <dgm:t>
        <a:bodyPr/>
        <a:lstStyle/>
        <a:p>
          <a:endParaRPr lang="el-GR"/>
        </a:p>
      </dgm:t>
    </dgm:pt>
    <dgm:pt modelId="{2BE6033F-5B88-41B3-A544-C38E272BFF9A}" type="pres">
      <dgm:prSet presAssocID="{CDC83D48-3083-428F-A8DA-B8E1FCD5AB05}" presName="CompostProcess" presStyleCnt="0">
        <dgm:presLayoutVars>
          <dgm:dir/>
          <dgm:resizeHandles val="exact"/>
        </dgm:presLayoutVars>
      </dgm:prSet>
      <dgm:spPr/>
    </dgm:pt>
    <dgm:pt modelId="{4E4B3B74-234A-450E-99DF-1F88EBFF40EF}" type="pres">
      <dgm:prSet presAssocID="{CDC83D48-3083-428F-A8DA-B8E1FCD5AB05}" presName="arrow" presStyleLbl="bgShp" presStyleIdx="0" presStyleCnt="1"/>
      <dgm:spPr/>
    </dgm:pt>
    <dgm:pt modelId="{D5B2F682-6AEA-448F-9289-10FD8BD03739}" type="pres">
      <dgm:prSet presAssocID="{CDC83D48-3083-428F-A8DA-B8E1FCD5AB05}" presName="linearProcess" presStyleCnt="0"/>
      <dgm:spPr/>
    </dgm:pt>
    <dgm:pt modelId="{281C14E5-DDA1-492A-8C1E-05EFE6B484D7}" type="pres">
      <dgm:prSet presAssocID="{A73D3C2E-C816-4A13-9515-EFF9F7D977DF}" presName="textNode" presStyleLbl="node1" presStyleIdx="0" presStyleCnt="4">
        <dgm:presLayoutVars>
          <dgm:bulletEnabled val="1"/>
        </dgm:presLayoutVars>
      </dgm:prSet>
      <dgm:spPr/>
    </dgm:pt>
    <dgm:pt modelId="{A2CE079A-705C-4B42-99AA-A4E5EE0DCA94}" type="pres">
      <dgm:prSet presAssocID="{DBADCE49-FE62-474D-8AC2-5FD5F02F9F5F}" presName="sibTrans" presStyleCnt="0"/>
      <dgm:spPr/>
    </dgm:pt>
    <dgm:pt modelId="{DD6252BD-E004-4BB4-BA61-BD29E9FD8AF1}" type="pres">
      <dgm:prSet presAssocID="{B0FD2768-6C4E-4EB1-9AB0-57BCF2223B38}" presName="textNode" presStyleLbl="node1" presStyleIdx="1" presStyleCnt="4">
        <dgm:presLayoutVars>
          <dgm:bulletEnabled val="1"/>
        </dgm:presLayoutVars>
      </dgm:prSet>
      <dgm:spPr/>
    </dgm:pt>
    <dgm:pt modelId="{A38D3BA2-6823-49DE-B6BD-5DB83D12D0C0}" type="pres">
      <dgm:prSet presAssocID="{EAFEB48E-A3F5-4C63-B546-DB2EF22FD479}" presName="sibTrans" presStyleCnt="0"/>
      <dgm:spPr/>
    </dgm:pt>
    <dgm:pt modelId="{DF41CFDA-E2B2-4AE9-84A7-8B2303B70FA1}" type="pres">
      <dgm:prSet presAssocID="{B5D536A5-60F5-4754-AE82-9D4C8603730D}" presName="textNode" presStyleLbl="node1" presStyleIdx="2" presStyleCnt="4">
        <dgm:presLayoutVars>
          <dgm:bulletEnabled val="1"/>
        </dgm:presLayoutVars>
      </dgm:prSet>
      <dgm:spPr/>
    </dgm:pt>
    <dgm:pt modelId="{C5E13FB7-5FA2-4392-8957-6B3528F9598E}" type="pres">
      <dgm:prSet presAssocID="{DBD2DCCF-D813-4AB3-BD8D-D791C106F75E}" presName="sibTrans" presStyleCnt="0"/>
      <dgm:spPr/>
    </dgm:pt>
    <dgm:pt modelId="{F2BCC2B1-97E4-452E-A30E-8D9D5E5930B6}" type="pres">
      <dgm:prSet presAssocID="{951F34C2-A4DD-452C-B6E7-33B70BA45A59}" presName="textNode" presStyleLbl="node1" presStyleIdx="3" presStyleCnt="4">
        <dgm:presLayoutVars>
          <dgm:bulletEnabled val="1"/>
        </dgm:presLayoutVars>
      </dgm:prSet>
      <dgm:spPr/>
    </dgm:pt>
  </dgm:ptLst>
  <dgm:cxnLst>
    <dgm:cxn modelId="{2DA99017-1E50-45EC-BA63-D2C65543EAF3}" type="presOf" srcId="{B0FD2768-6C4E-4EB1-9AB0-57BCF2223B38}" destId="{DD6252BD-E004-4BB4-BA61-BD29E9FD8AF1}" srcOrd="0" destOrd="0" presId="urn:microsoft.com/office/officeart/2005/8/layout/hProcess9"/>
    <dgm:cxn modelId="{0807542A-8B7E-4084-80AB-740B9FEC5726}" srcId="{CDC83D48-3083-428F-A8DA-B8E1FCD5AB05}" destId="{A73D3C2E-C816-4A13-9515-EFF9F7D977DF}" srcOrd="0" destOrd="0" parTransId="{E01BEAB8-E933-4B40-9988-5950996852AF}" sibTransId="{DBADCE49-FE62-474D-8AC2-5FD5F02F9F5F}"/>
    <dgm:cxn modelId="{991F7B64-0A97-4C69-9EA9-073591B9C510}" srcId="{CDC83D48-3083-428F-A8DA-B8E1FCD5AB05}" destId="{B5D536A5-60F5-4754-AE82-9D4C8603730D}" srcOrd="2" destOrd="0" parTransId="{A96C2AFA-4277-47B6-9EB3-DDD8C78BA6E4}" sibTransId="{DBD2DCCF-D813-4AB3-BD8D-D791C106F75E}"/>
    <dgm:cxn modelId="{02DD5D46-8D5A-4041-80F1-D1FDB0027FC4}" type="presOf" srcId="{B5D536A5-60F5-4754-AE82-9D4C8603730D}" destId="{DF41CFDA-E2B2-4AE9-84A7-8B2303B70FA1}" srcOrd="0" destOrd="0" presId="urn:microsoft.com/office/officeart/2005/8/layout/hProcess9"/>
    <dgm:cxn modelId="{CE84F050-0B40-4A10-AADF-DD43600514F2}" srcId="{CDC83D48-3083-428F-A8DA-B8E1FCD5AB05}" destId="{B0FD2768-6C4E-4EB1-9AB0-57BCF2223B38}" srcOrd="1" destOrd="0" parTransId="{B56BF9B2-3D1A-4D09-856B-A2206B24CB91}" sibTransId="{EAFEB48E-A3F5-4C63-B546-DB2EF22FD479}"/>
    <dgm:cxn modelId="{FC866E92-7E2B-405A-8B95-8F78AA76BCA8}" type="presOf" srcId="{A73D3C2E-C816-4A13-9515-EFF9F7D977DF}" destId="{281C14E5-DDA1-492A-8C1E-05EFE6B484D7}" srcOrd="0" destOrd="0" presId="urn:microsoft.com/office/officeart/2005/8/layout/hProcess9"/>
    <dgm:cxn modelId="{5D999BAD-3ABF-4224-AB10-A1213C570191}" srcId="{CDC83D48-3083-428F-A8DA-B8E1FCD5AB05}" destId="{951F34C2-A4DD-452C-B6E7-33B70BA45A59}" srcOrd="3" destOrd="0" parTransId="{3A8FACF9-7DDD-4259-9DB3-9C13AF9B8521}" sibTransId="{B037B9BD-3C0A-43BB-BCCC-B7810069FCAF}"/>
    <dgm:cxn modelId="{1B4984B7-D1CF-4589-A338-C79E97CBE319}" type="presOf" srcId="{951F34C2-A4DD-452C-B6E7-33B70BA45A59}" destId="{F2BCC2B1-97E4-452E-A30E-8D9D5E5930B6}" srcOrd="0" destOrd="0" presId="urn:microsoft.com/office/officeart/2005/8/layout/hProcess9"/>
    <dgm:cxn modelId="{29FC2BF8-DF43-435B-B46E-416D0A852A45}" type="presOf" srcId="{CDC83D48-3083-428F-A8DA-B8E1FCD5AB05}" destId="{2BE6033F-5B88-41B3-A544-C38E272BFF9A}" srcOrd="0" destOrd="0" presId="urn:microsoft.com/office/officeart/2005/8/layout/hProcess9"/>
    <dgm:cxn modelId="{82460069-B035-4BCC-AC89-C3F13B2E250A}" type="presParOf" srcId="{2BE6033F-5B88-41B3-A544-C38E272BFF9A}" destId="{4E4B3B74-234A-450E-99DF-1F88EBFF40EF}" srcOrd="0" destOrd="0" presId="urn:microsoft.com/office/officeart/2005/8/layout/hProcess9"/>
    <dgm:cxn modelId="{5D09F20C-98CC-45AB-94CF-8F9ECF2BF223}" type="presParOf" srcId="{2BE6033F-5B88-41B3-A544-C38E272BFF9A}" destId="{D5B2F682-6AEA-448F-9289-10FD8BD03739}" srcOrd="1" destOrd="0" presId="urn:microsoft.com/office/officeart/2005/8/layout/hProcess9"/>
    <dgm:cxn modelId="{BC1313D0-8E24-4CC6-B316-3CF0F2853835}" type="presParOf" srcId="{D5B2F682-6AEA-448F-9289-10FD8BD03739}" destId="{281C14E5-DDA1-492A-8C1E-05EFE6B484D7}" srcOrd="0" destOrd="0" presId="urn:microsoft.com/office/officeart/2005/8/layout/hProcess9"/>
    <dgm:cxn modelId="{67898692-CDC4-4FDC-B206-4D1A17BDA19D}" type="presParOf" srcId="{D5B2F682-6AEA-448F-9289-10FD8BD03739}" destId="{A2CE079A-705C-4B42-99AA-A4E5EE0DCA94}" srcOrd="1" destOrd="0" presId="urn:microsoft.com/office/officeart/2005/8/layout/hProcess9"/>
    <dgm:cxn modelId="{8E89C0EF-88FD-44D6-B28D-F91CCCF8EEB8}" type="presParOf" srcId="{D5B2F682-6AEA-448F-9289-10FD8BD03739}" destId="{DD6252BD-E004-4BB4-BA61-BD29E9FD8AF1}" srcOrd="2" destOrd="0" presId="urn:microsoft.com/office/officeart/2005/8/layout/hProcess9"/>
    <dgm:cxn modelId="{69B8F326-6C27-47BC-A591-A3AF601BC7E3}" type="presParOf" srcId="{D5B2F682-6AEA-448F-9289-10FD8BD03739}" destId="{A38D3BA2-6823-49DE-B6BD-5DB83D12D0C0}" srcOrd="3" destOrd="0" presId="urn:microsoft.com/office/officeart/2005/8/layout/hProcess9"/>
    <dgm:cxn modelId="{0F4B8873-F9BF-46EA-9A3A-E0A370B8CDBA}" type="presParOf" srcId="{D5B2F682-6AEA-448F-9289-10FD8BD03739}" destId="{DF41CFDA-E2B2-4AE9-84A7-8B2303B70FA1}" srcOrd="4" destOrd="0" presId="urn:microsoft.com/office/officeart/2005/8/layout/hProcess9"/>
    <dgm:cxn modelId="{8D1A2A43-FA53-4C6B-8441-FBB2BAD0AB89}" type="presParOf" srcId="{D5B2F682-6AEA-448F-9289-10FD8BD03739}" destId="{C5E13FB7-5FA2-4392-8957-6B3528F9598E}" srcOrd="5" destOrd="0" presId="urn:microsoft.com/office/officeart/2005/8/layout/hProcess9"/>
    <dgm:cxn modelId="{A7455739-E803-4000-9595-944EA67E0A54}" type="presParOf" srcId="{D5B2F682-6AEA-448F-9289-10FD8BD03739}" destId="{F2BCC2B1-97E4-452E-A30E-8D9D5E5930B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0B700C-CBCB-4329-B502-A5D154C2DC7A}" type="doc">
      <dgm:prSet loTypeId="urn:microsoft.com/office/officeart/2005/8/layout/hierarchy4" loCatId="hierarchy" qsTypeId="urn:microsoft.com/office/officeart/2005/8/quickstyle/simple1" qsCatId="simple" csTypeId="urn:microsoft.com/office/officeart/2005/8/colors/accent0_1" csCatId="mainScheme" phldr="1"/>
      <dgm:spPr/>
      <dgm:t>
        <a:bodyPr/>
        <a:lstStyle/>
        <a:p>
          <a:endParaRPr lang="el-GR"/>
        </a:p>
      </dgm:t>
    </dgm:pt>
    <dgm:pt modelId="{2084CD1F-3FFD-4B0B-9AD5-15E3A54F1014}">
      <dgm:prSet phldrT="[Text]" custT="1"/>
      <dgm:spPr/>
      <dgm:t>
        <a:bodyPr/>
        <a:lstStyle/>
        <a:p>
          <a:r>
            <a:rPr lang="el-GR" sz="1600"/>
            <a:t>Δείκτων Απόδοσης </a:t>
          </a:r>
          <a:r>
            <a:rPr lang="en-US" sz="1600"/>
            <a:t>(Metrics performance indicators</a:t>
          </a:r>
          <a:r>
            <a:rPr lang="en-US" sz="2000"/>
            <a:t>)</a:t>
          </a:r>
          <a:endParaRPr lang="el-GR" sz="2000"/>
        </a:p>
      </dgm:t>
    </dgm:pt>
    <dgm:pt modelId="{FBA45CCB-FAA4-4B90-958B-C4E9F40EE16F}" type="parTrans" cxnId="{979A26E1-254F-475C-B46D-FCB60D739BC0}">
      <dgm:prSet/>
      <dgm:spPr/>
      <dgm:t>
        <a:bodyPr/>
        <a:lstStyle/>
        <a:p>
          <a:endParaRPr lang="el-GR"/>
        </a:p>
      </dgm:t>
    </dgm:pt>
    <dgm:pt modelId="{2642C3E9-0CFB-413F-9EBC-AABD92521F0F}" type="sibTrans" cxnId="{979A26E1-254F-475C-B46D-FCB60D739BC0}">
      <dgm:prSet/>
      <dgm:spPr/>
      <dgm:t>
        <a:bodyPr/>
        <a:lstStyle/>
        <a:p>
          <a:endParaRPr lang="el-GR"/>
        </a:p>
      </dgm:t>
    </dgm:pt>
    <dgm:pt modelId="{3D7F815B-334D-4737-B5EF-894409FFFFDF}">
      <dgm:prSet phldrT="[Text]" custT="1"/>
      <dgm:spPr/>
      <dgm:t>
        <a:bodyPr/>
        <a:lstStyle/>
        <a:p>
          <a:r>
            <a:rPr lang="el-GR" sz="1400"/>
            <a:t>κερδοφορία (</a:t>
          </a:r>
          <a:r>
            <a:rPr lang="en-US" sz="1400"/>
            <a:t>profitability</a:t>
          </a:r>
          <a:r>
            <a:rPr lang="el-GR" sz="1400"/>
            <a:t>)</a:t>
          </a:r>
        </a:p>
      </dgm:t>
    </dgm:pt>
    <dgm:pt modelId="{DC26B98B-601E-44CF-BF7C-ABFA0FC1DE37}" type="parTrans" cxnId="{5D2B9C7E-D340-48BB-9956-57ED02740EF6}">
      <dgm:prSet/>
      <dgm:spPr/>
      <dgm:t>
        <a:bodyPr/>
        <a:lstStyle/>
        <a:p>
          <a:endParaRPr lang="el-GR"/>
        </a:p>
      </dgm:t>
    </dgm:pt>
    <dgm:pt modelId="{D82EB22B-B1E2-44CF-9895-97D26536C8D4}" type="sibTrans" cxnId="{5D2B9C7E-D340-48BB-9956-57ED02740EF6}">
      <dgm:prSet/>
      <dgm:spPr/>
      <dgm:t>
        <a:bodyPr/>
        <a:lstStyle/>
        <a:p>
          <a:endParaRPr lang="el-GR"/>
        </a:p>
      </dgm:t>
    </dgm:pt>
    <dgm:pt modelId="{2FD76165-F4BC-46C7-B83E-BF6C07FC0D43}">
      <dgm:prSet phldrT="[Text]" custT="1"/>
      <dgm:spPr/>
      <dgm:t>
        <a:bodyPr/>
        <a:lstStyle/>
        <a:p>
          <a:r>
            <a:rPr lang="el-GR" sz="1200"/>
            <a:t>Λογιστική βάση (</a:t>
          </a:r>
          <a:r>
            <a:rPr lang="en-US" sz="1200"/>
            <a:t>Accrual Basis</a:t>
          </a:r>
          <a:r>
            <a:rPr lang="el-GR" sz="1400"/>
            <a:t>)</a:t>
          </a:r>
        </a:p>
      </dgm:t>
    </dgm:pt>
    <dgm:pt modelId="{DC5D5BFB-10AA-4911-A824-54F854B0BD1B}" type="parTrans" cxnId="{117482F4-B3DF-4A9F-B0C1-FFFD8F791168}">
      <dgm:prSet/>
      <dgm:spPr/>
      <dgm:t>
        <a:bodyPr/>
        <a:lstStyle/>
        <a:p>
          <a:endParaRPr lang="el-GR"/>
        </a:p>
      </dgm:t>
    </dgm:pt>
    <dgm:pt modelId="{5AB07CB2-D724-4DE7-A48A-B0022849EF03}" type="sibTrans" cxnId="{117482F4-B3DF-4A9F-B0C1-FFFD8F791168}">
      <dgm:prSet/>
      <dgm:spPr/>
      <dgm:t>
        <a:bodyPr/>
        <a:lstStyle/>
        <a:p>
          <a:endParaRPr lang="el-GR"/>
        </a:p>
      </dgm:t>
    </dgm:pt>
    <dgm:pt modelId="{7D280907-880F-4EEE-B2A9-490D1F5E7D32}">
      <dgm:prSet phldrT="[Text]" custT="1"/>
      <dgm:spPr/>
      <dgm:t>
        <a:bodyPr/>
        <a:lstStyle/>
        <a:p>
          <a:r>
            <a:rPr lang="el-GR" sz="1200"/>
            <a:t>Ταμειακή βάση (</a:t>
          </a:r>
          <a:r>
            <a:rPr lang="en-US" sz="1200"/>
            <a:t>cash flow Basis</a:t>
          </a:r>
          <a:r>
            <a:rPr lang="el-GR" sz="1200"/>
            <a:t>) </a:t>
          </a:r>
        </a:p>
      </dgm:t>
    </dgm:pt>
    <dgm:pt modelId="{14BCA5ED-F8F1-4D84-8A8A-DA8447108C55}" type="parTrans" cxnId="{622F9747-0FA6-4796-9D86-D8FE6E4344F2}">
      <dgm:prSet/>
      <dgm:spPr/>
      <dgm:t>
        <a:bodyPr/>
        <a:lstStyle/>
        <a:p>
          <a:endParaRPr lang="el-GR"/>
        </a:p>
      </dgm:t>
    </dgm:pt>
    <dgm:pt modelId="{92EBE56A-813F-4AB6-BDBF-1F12A059947D}" type="sibTrans" cxnId="{622F9747-0FA6-4796-9D86-D8FE6E4344F2}">
      <dgm:prSet/>
      <dgm:spPr/>
      <dgm:t>
        <a:bodyPr/>
        <a:lstStyle/>
        <a:p>
          <a:endParaRPr lang="el-GR"/>
        </a:p>
      </dgm:t>
    </dgm:pt>
    <dgm:pt modelId="{7CAEF33E-0D1B-492F-A0E7-B419C4974EA9}">
      <dgm:prSet phldrT="[Text]" custT="1"/>
      <dgm:spPr/>
      <dgm:t>
        <a:bodyPr/>
        <a:lstStyle/>
        <a:p>
          <a:r>
            <a:rPr lang="el-GR" sz="1400"/>
            <a:t>ρευστότητα </a:t>
          </a:r>
          <a:r>
            <a:rPr lang="en-US" sz="1400"/>
            <a:t>    </a:t>
          </a:r>
          <a:r>
            <a:rPr lang="el-GR" sz="1400"/>
            <a:t>(</a:t>
          </a:r>
          <a:r>
            <a:rPr lang="en-US" sz="1400"/>
            <a:t>liquidity</a:t>
          </a:r>
          <a:r>
            <a:rPr lang="el-GR" sz="1300"/>
            <a:t>)</a:t>
          </a:r>
        </a:p>
      </dgm:t>
    </dgm:pt>
    <dgm:pt modelId="{1DFC5CD0-E159-41F6-BC54-6E07B87B9CFB}" type="parTrans" cxnId="{AC44643A-E761-41B3-A075-A6AB94115E75}">
      <dgm:prSet/>
      <dgm:spPr/>
      <dgm:t>
        <a:bodyPr/>
        <a:lstStyle/>
        <a:p>
          <a:endParaRPr lang="el-GR"/>
        </a:p>
      </dgm:t>
    </dgm:pt>
    <dgm:pt modelId="{D135FF01-CE76-4AD1-9063-E4905A66F894}" type="sibTrans" cxnId="{AC44643A-E761-41B3-A075-A6AB94115E75}">
      <dgm:prSet/>
      <dgm:spPr/>
      <dgm:t>
        <a:bodyPr/>
        <a:lstStyle/>
        <a:p>
          <a:endParaRPr lang="el-GR"/>
        </a:p>
      </dgm:t>
    </dgm:pt>
    <dgm:pt modelId="{42F7AFB8-54FE-40B1-B899-A42BDA20CE89}">
      <dgm:prSet phldrT="[Text]" custT="1"/>
      <dgm:spPr/>
      <dgm:t>
        <a:bodyPr/>
        <a:lstStyle/>
        <a:p>
          <a:r>
            <a:rPr lang="el-GR" sz="1200"/>
            <a:t>Λογιστική βάση (</a:t>
          </a:r>
          <a:r>
            <a:rPr lang="en-US" sz="1200"/>
            <a:t>Accrual Basis</a:t>
          </a:r>
          <a:r>
            <a:rPr lang="el-GR" sz="1400"/>
            <a:t>) </a:t>
          </a:r>
        </a:p>
      </dgm:t>
    </dgm:pt>
    <dgm:pt modelId="{74707BEA-F27E-406D-82C2-58A9625BA2C2}" type="parTrans" cxnId="{B44CB596-9873-4609-A7AD-7756498235CC}">
      <dgm:prSet/>
      <dgm:spPr/>
      <dgm:t>
        <a:bodyPr/>
        <a:lstStyle/>
        <a:p>
          <a:endParaRPr lang="el-GR"/>
        </a:p>
      </dgm:t>
    </dgm:pt>
    <dgm:pt modelId="{2CF5ECD5-C4BE-4252-A999-28A6DADFE4CD}" type="sibTrans" cxnId="{B44CB596-9873-4609-A7AD-7756498235CC}">
      <dgm:prSet/>
      <dgm:spPr/>
      <dgm:t>
        <a:bodyPr/>
        <a:lstStyle/>
        <a:p>
          <a:endParaRPr lang="el-GR"/>
        </a:p>
      </dgm:t>
    </dgm:pt>
    <dgm:pt modelId="{B8799412-6735-4782-AF0B-BBB28499D175}">
      <dgm:prSet custT="1"/>
      <dgm:spPr/>
      <dgm:t>
        <a:bodyPr/>
        <a:lstStyle/>
        <a:p>
          <a:r>
            <a:rPr lang="el-GR" sz="1400"/>
            <a:t>φερεγγυότητα (</a:t>
          </a:r>
          <a:r>
            <a:rPr lang="en-US" sz="1400"/>
            <a:t>solvency</a:t>
          </a:r>
          <a:r>
            <a:rPr lang="el-GR" sz="1800"/>
            <a:t>)</a:t>
          </a:r>
        </a:p>
      </dgm:t>
    </dgm:pt>
    <dgm:pt modelId="{EFB440A1-38F7-46B8-BEA1-3ABE48240CDC}" type="parTrans" cxnId="{7E562F7F-A008-4730-906D-275238848080}">
      <dgm:prSet/>
      <dgm:spPr/>
      <dgm:t>
        <a:bodyPr/>
        <a:lstStyle/>
        <a:p>
          <a:endParaRPr lang="el-GR"/>
        </a:p>
      </dgm:t>
    </dgm:pt>
    <dgm:pt modelId="{A5CEAB20-387E-45EB-B6C7-0BA041D93339}" type="sibTrans" cxnId="{7E562F7F-A008-4730-906D-275238848080}">
      <dgm:prSet/>
      <dgm:spPr/>
      <dgm:t>
        <a:bodyPr/>
        <a:lstStyle/>
        <a:p>
          <a:endParaRPr lang="el-GR"/>
        </a:p>
      </dgm:t>
    </dgm:pt>
    <dgm:pt modelId="{86F644B7-1685-439C-9DB0-529ECB1AFB7E}">
      <dgm:prSet custT="1"/>
      <dgm:spPr/>
      <dgm:t>
        <a:bodyPr/>
        <a:lstStyle/>
        <a:p>
          <a:r>
            <a:rPr lang="el-GR" sz="1200"/>
            <a:t>Ταμειακή βάση (</a:t>
          </a:r>
          <a:r>
            <a:rPr lang="en-US" sz="1200"/>
            <a:t>cash flow Basis</a:t>
          </a:r>
          <a:r>
            <a:rPr lang="el-GR" sz="1200"/>
            <a:t>) </a:t>
          </a:r>
        </a:p>
      </dgm:t>
    </dgm:pt>
    <dgm:pt modelId="{DECB709F-CDE9-4D6F-A792-5D3ACE01E9CB}" type="parTrans" cxnId="{5A365F55-7C19-4E1E-BF22-38BFB77EF11B}">
      <dgm:prSet/>
      <dgm:spPr/>
      <dgm:t>
        <a:bodyPr/>
        <a:lstStyle/>
        <a:p>
          <a:endParaRPr lang="el-GR"/>
        </a:p>
      </dgm:t>
    </dgm:pt>
    <dgm:pt modelId="{FB0D7510-CB44-4A18-9C03-A289443D82DF}" type="sibTrans" cxnId="{5A365F55-7C19-4E1E-BF22-38BFB77EF11B}">
      <dgm:prSet/>
      <dgm:spPr/>
      <dgm:t>
        <a:bodyPr/>
        <a:lstStyle/>
        <a:p>
          <a:endParaRPr lang="el-GR"/>
        </a:p>
      </dgm:t>
    </dgm:pt>
    <dgm:pt modelId="{DA4D0496-42DE-412E-885A-86B6C00FF79E}">
      <dgm:prSet custT="1"/>
      <dgm:spPr/>
      <dgm:t>
        <a:bodyPr/>
        <a:lstStyle/>
        <a:p>
          <a:r>
            <a:rPr lang="el-GR" sz="1200"/>
            <a:t>Ταμειακή βάση (</a:t>
          </a:r>
          <a:r>
            <a:rPr lang="en-US" sz="1200"/>
            <a:t>cash flow Basis</a:t>
          </a:r>
          <a:endParaRPr lang="el-GR" sz="1200"/>
        </a:p>
      </dgm:t>
    </dgm:pt>
    <dgm:pt modelId="{094733DD-17E6-4EE6-B03D-88F3FAB23877}" type="parTrans" cxnId="{1FBCDD9E-71CB-40BA-BF58-7D6A6E98C6D8}">
      <dgm:prSet/>
      <dgm:spPr/>
      <dgm:t>
        <a:bodyPr/>
        <a:lstStyle/>
        <a:p>
          <a:endParaRPr lang="el-GR"/>
        </a:p>
      </dgm:t>
    </dgm:pt>
    <dgm:pt modelId="{4E24EBE0-B6DD-4A78-8E1F-B739C8BEB364}" type="sibTrans" cxnId="{1FBCDD9E-71CB-40BA-BF58-7D6A6E98C6D8}">
      <dgm:prSet/>
      <dgm:spPr/>
      <dgm:t>
        <a:bodyPr/>
        <a:lstStyle/>
        <a:p>
          <a:endParaRPr lang="el-GR"/>
        </a:p>
      </dgm:t>
    </dgm:pt>
    <dgm:pt modelId="{11CF0408-B238-4F4C-BEA1-7DE4F04C15FA}">
      <dgm:prSet custT="1"/>
      <dgm:spPr/>
      <dgm:t>
        <a:bodyPr/>
        <a:lstStyle/>
        <a:p>
          <a:r>
            <a:rPr lang="el-GR" sz="1200"/>
            <a:t>Λογιστική βάση (</a:t>
          </a:r>
          <a:r>
            <a:rPr lang="en-US" sz="1200"/>
            <a:t>Accrual Basis</a:t>
          </a:r>
          <a:r>
            <a:rPr lang="el-GR" sz="1400"/>
            <a:t>) </a:t>
          </a:r>
        </a:p>
      </dgm:t>
    </dgm:pt>
    <dgm:pt modelId="{7300701C-CE67-4508-BB99-75292793E1DD}" type="parTrans" cxnId="{AD18AFBF-E7DE-4843-AFC2-3AD7DE6C2177}">
      <dgm:prSet/>
      <dgm:spPr/>
      <dgm:t>
        <a:bodyPr/>
        <a:lstStyle/>
        <a:p>
          <a:endParaRPr lang="el-GR"/>
        </a:p>
      </dgm:t>
    </dgm:pt>
    <dgm:pt modelId="{E60DFAF8-D80F-4AFE-B835-585126D39D88}" type="sibTrans" cxnId="{AD18AFBF-E7DE-4843-AFC2-3AD7DE6C2177}">
      <dgm:prSet/>
      <dgm:spPr/>
      <dgm:t>
        <a:bodyPr/>
        <a:lstStyle/>
        <a:p>
          <a:endParaRPr lang="el-GR"/>
        </a:p>
      </dgm:t>
    </dgm:pt>
    <dgm:pt modelId="{DAB3E2F8-EB89-41BF-B411-1D58F77058A7}">
      <dgm:prSet custT="1"/>
      <dgm:spPr/>
      <dgm:t>
        <a:bodyPr/>
        <a:lstStyle/>
        <a:p>
          <a:r>
            <a:rPr lang="el-GR" sz="1000"/>
            <a:t>Πωλήσεις</a:t>
          </a:r>
          <a:r>
            <a:rPr lang="en-US" sz="1000"/>
            <a:t> (sales) </a:t>
          </a:r>
          <a:endParaRPr lang="el-GR" sz="1000"/>
        </a:p>
      </dgm:t>
    </dgm:pt>
    <dgm:pt modelId="{E2DBD88E-5065-46A8-BE9A-B9C59C5FD933}" type="parTrans" cxnId="{19027113-21EE-418F-B7B5-F66889FC8BA8}">
      <dgm:prSet/>
      <dgm:spPr/>
      <dgm:t>
        <a:bodyPr/>
        <a:lstStyle/>
        <a:p>
          <a:endParaRPr lang="el-GR"/>
        </a:p>
      </dgm:t>
    </dgm:pt>
    <dgm:pt modelId="{A2AB5AE4-CDFE-4D53-98D9-110863281F34}" type="sibTrans" cxnId="{19027113-21EE-418F-B7B5-F66889FC8BA8}">
      <dgm:prSet/>
      <dgm:spPr/>
      <dgm:t>
        <a:bodyPr/>
        <a:lstStyle/>
        <a:p>
          <a:endParaRPr lang="el-GR"/>
        </a:p>
      </dgm:t>
    </dgm:pt>
    <dgm:pt modelId="{B71AA8C7-8BC5-45CF-9435-C2114C2F1AA3}">
      <dgm:prSet custT="1"/>
      <dgm:spPr/>
      <dgm:t>
        <a:bodyPr/>
        <a:lstStyle/>
        <a:p>
          <a:r>
            <a:rPr lang="en-US" sz="1000"/>
            <a:t>NI </a:t>
          </a:r>
          <a:r>
            <a:rPr lang="el-GR" sz="1000"/>
            <a:t>ή </a:t>
          </a:r>
          <a:r>
            <a:rPr lang="en-US" sz="1000"/>
            <a:t>NPAT</a:t>
          </a:r>
          <a:endParaRPr lang="el-GR" sz="1000"/>
        </a:p>
      </dgm:t>
    </dgm:pt>
    <dgm:pt modelId="{584B40B6-2599-4B97-9213-11C065D2CE34}" type="parTrans" cxnId="{EC5B9115-8453-4C12-91FF-F3A4FC76DEAA}">
      <dgm:prSet/>
      <dgm:spPr/>
      <dgm:t>
        <a:bodyPr/>
        <a:lstStyle/>
        <a:p>
          <a:endParaRPr lang="el-GR"/>
        </a:p>
      </dgm:t>
    </dgm:pt>
    <dgm:pt modelId="{9841FAE1-18DC-4D7E-98BD-9D218C6175E6}" type="sibTrans" cxnId="{EC5B9115-8453-4C12-91FF-F3A4FC76DEAA}">
      <dgm:prSet/>
      <dgm:spPr/>
      <dgm:t>
        <a:bodyPr/>
        <a:lstStyle/>
        <a:p>
          <a:endParaRPr lang="el-GR"/>
        </a:p>
      </dgm:t>
    </dgm:pt>
    <dgm:pt modelId="{27C08E6B-6C66-4F20-99E4-B3B0F2D3E2E7}">
      <dgm:prSet custT="1"/>
      <dgm:spPr/>
      <dgm:t>
        <a:bodyPr/>
        <a:lstStyle/>
        <a:p>
          <a:r>
            <a:rPr lang="en-US" sz="1000"/>
            <a:t>EPS</a:t>
          </a:r>
          <a:endParaRPr lang="el-GR" sz="1000"/>
        </a:p>
      </dgm:t>
    </dgm:pt>
    <dgm:pt modelId="{EA8F0874-31AA-423C-AC64-63954C783ABA}" type="parTrans" cxnId="{3822A384-C9AE-40B4-8B97-C4EF0B50257A}">
      <dgm:prSet/>
      <dgm:spPr/>
      <dgm:t>
        <a:bodyPr/>
        <a:lstStyle/>
        <a:p>
          <a:endParaRPr lang="el-GR"/>
        </a:p>
      </dgm:t>
    </dgm:pt>
    <dgm:pt modelId="{7B35C6CD-2E51-44B0-B28E-451AE430472B}" type="sibTrans" cxnId="{3822A384-C9AE-40B4-8B97-C4EF0B50257A}">
      <dgm:prSet/>
      <dgm:spPr/>
      <dgm:t>
        <a:bodyPr/>
        <a:lstStyle/>
        <a:p>
          <a:endParaRPr lang="el-GR"/>
        </a:p>
      </dgm:t>
    </dgm:pt>
    <dgm:pt modelId="{5E2D576C-ADCF-46C5-AF32-A1BF39B147EE}">
      <dgm:prSet custT="1"/>
      <dgm:spPr/>
      <dgm:t>
        <a:bodyPr/>
        <a:lstStyle/>
        <a:p>
          <a:r>
            <a:rPr lang="en-US" sz="1000"/>
            <a:t>DUPONT -ROA</a:t>
          </a:r>
          <a:endParaRPr lang="el-GR" sz="1000"/>
        </a:p>
      </dgm:t>
    </dgm:pt>
    <dgm:pt modelId="{D6C7C921-7B09-47DB-86DF-6456654AD712}" type="parTrans" cxnId="{04F5152B-B860-4937-BE05-B90B091AE9ED}">
      <dgm:prSet/>
      <dgm:spPr/>
      <dgm:t>
        <a:bodyPr/>
        <a:lstStyle/>
        <a:p>
          <a:endParaRPr lang="el-GR"/>
        </a:p>
      </dgm:t>
    </dgm:pt>
    <dgm:pt modelId="{8D1F7FD3-79B5-4BC8-BDF2-2E09F64D276D}" type="sibTrans" cxnId="{04F5152B-B860-4937-BE05-B90B091AE9ED}">
      <dgm:prSet/>
      <dgm:spPr/>
      <dgm:t>
        <a:bodyPr/>
        <a:lstStyle/>
        <a:p>
          <a:endParaRPr lang="el-GR"/>
        </a:p>
      </dgm:t>
    </dgm:pt>
    <dgm:pt modelId="{3E9EE74F-2E6F-450B-9BFF-F8AE9EB386E7}">
      <dgm:prSet custT="1"/>
      <dgm:spPr/>
      <dgm:t>
        <a:bodyPr/>
        <a:lstStyle/>
        <a:p>
          <a:r>
            <a:rPr lang="en-US" sz="1000"/>
            <a:t>ROE</a:t>
          </a:r>
          <a:endParaRPr lang="el-GR" sz="1000"/>
        </a:p>
      </dgm:t>
    </dgm:pt>
    <dgm:pt modelId="{1090C7EE-9E18-42C3-BD57-BE696F3F895A}" type="parTrans" cxnId="{1A595C51-0CD0-4612-A6CD-8737AA603D63}">
      <dgm:prSet/>
      <dgm:spPr/>
      <dgm:t>
        <a:bodyPr/>
        <a:lstStyle/>
        <a:p>
          <a:endParaRPr lang="el-GR"/>
        </a:p>
      </dgm:t>
    </dgm:pt>
    <dgm:pt modelId="{48E000DB-3D21-444F-8BEB-107FB65856B7}" type="sibTrans" cxnId="{1A595C51-0CD0-4612-A6CD-8737AA603D63}">
      <dgm:prSet/>
      <dgm:spPr/>
      <dgm:t>
        <a:bodyPr/>
        <a:lstStyle/>
        <a:p>
          <a:endParaRPr lang="el-GR"/>
        </a:p>
      </dgm:t>
    </dgm:pt>
    <dgm:pt modelId="{924E531D-441A-41A3-873B-14048379C251}">
      <dgm:prSet custT="1"/>
      <dgm:spPr/>
      <dgm:t>
        <a:bodyPr/>
        <a:lstStyle/>
        <a:p>
          <a:r>
            <a:rPr lang="en-US" sz="1000"/>
            <a:t>CFO /TOTAL ASSETS</a:t>
          </a:r>
          <a:endParaRPr lang="el-GR" sz="1000"/>
        </a:p>
      </dgm:t>
    </dgm:pt>
    <dgm:pt modelId="{D22B3EA9-1DCA-418B-BDD9-B16ABB59937B}" type="parTrans" cxnId="{572052E2-56E1-48A7-AE71-3DF34FD431CB}">
      <dgm:prSet/>
      <dgm:spPr/>
      <dgm:t>
        <a:bodyPr/>
        <a:lstStyle/>
        <a:p>
          <a:endParaRPr lang="el-GR"/>
        </a:p>
      </dgm:t>
    </dgm:pt>
    <dgm:pt modelId="{AE02B803-FB79-4BC8-B441-9AB4022A557C}" type="sibTrans" cxnId="{572052E2-56E1-48A7-AE71-3DF34FD431CB}">
      <dgm:prSet/>
      <dgm:spPr/>
      <dgm:t>
        <a:bodyPr/>
        <a:lstStyle/>
        <a:p>
          <a:endParaRPr lang="el-GR"/>
        </a:p>
      </dgm:t>
    </dgm:pt>
    <dgm:pt modelId="{F293B2C0-934B-4BAB-A12F-C28918BFEB1C}">
      <dgm:prSet custT="1"/>
      <dgm:spPr/>
      <dgm:t>
        <a:bodyPr/>
        <a:lstStyle/>
        <a:p>
          <a:r>
            <a:rPr lang="en-US" sz="1000"/>
            <a:t>CASH SPEND. / SH.</a:t>
          </a:r>
          <a:endParaRPr lang="el-GR" sz="1000"/>
        </a:p>
      </dgm:t>
    </dgm:pt>
    <dgm:pt modelId="{3F1DD92D-A05E-49B7-A64E-F9824733C9BC}" type="parTrans" cxnId="{EE90B102-3DEC-48C3-8053-E6756F23D723}">
      <dgm:prSet/>
      <dgm:spPr/>
      <dgm:t>
        <a:bodyPr/>
        <a:lstStyle/>
        <a:p>
          <a:endParaRPr lang="el-GR"/>
        </a:p>
      </dgm:t>
    </dgm:pt>
    <dgm:pt modelId="{14F5B3D3-4423-4148-A178-904845122DF4}" type="sibTrans" cxnId="{EE90B102-3DEC-48C3-8053-E6756F23D723}">
      <dgm:prSet/>
      <dgm:spPr/>
      <dgm:t>
        <a:bodyPr/>
        <a:lstStyle/>
        <a:p>
          <a:endParaRPr lang="el-GR"/>
        </a:p>
      </dgm:t>
    </dgm:pt>
    <dgm:pt modelId="{188117DC-AF5A-4EFA-8FE6-9BFCF07A7606}">
      <dgm:prSet/>
      <dgm:spPr/>
      <dgm:t>
        <a:bodyPr/>
        <a:lstStyle/>
        <a:p>
          <a:r>
            <a:rPr lang="en-US"/>
            <a:t>CASH FLOW/ SH</a:t>
          </a:r>
          <a:endParaRPr lang="el-GR"/>
        </a:p>
      </dgm:t>
    </dgm:pt>
    <dgm:pt modelId="{C9E0BA04-5C8D-4671-AEF4-25821A641258}" type="parTrans" cxnId="{8D236EEC-57CB-418C-A0AB-0E40185A61A0}">
      <dgm:prSet/>
      <dgm:spPr/>
      <dgm:t>
        <a:bodyPr/>
        <a:lstStyle/>
        <a:p>
          <a:endParaRPr lang="el-GR"/>
        </a:p>
      </dgm:t>
    </dgm:pt>
    <dgm:pt modelId="{17967A3C-46A4-4F90-8705-3B97AD18870B}" type="sibTrans" cxnId="{8D236EEC-57CB-418C-A0AB-0E40185A61A0}">
      <dgm:prSet/>
      <dgm:spPr/>
      <dgm:t>
        <a:bodyPr/>
        <a:lstStyle/>
        <a:p>
          <a:endParaRPr lang="el-GR"/>
        </a:p>
      </dgm:t>
    </dgm:pt>
    <dgm:pt modelId="{29364A20-4029-40A9-A8FF-EB2F5A690DEA}">
      <dgm:prSet custT="1"/>
      <dgm:spPr/>
      <dgm:t>
        <a:bodyPr/>
        <a:lstStyle/>
        <a:p>
          <a:r>
            <a:rPr lang="en-US" sz="1000"/>
            <a:t>ROIC</a:t>
          </a:r>
          <a:endParaRPr lang="el-GR" sz="1000"/>
        </a:p>
      </dgm:t>
    </dgm:pt>
    <dgm:pt modelId="{6776EFDB-430A-488A-96F2-510EAFF5A06A}" type="parTrans" cxnId="{1F0D4B4F-FEE6-47A2-8257-26DC411619C1}">
      <dgm:prSet/>
      <dgm:spPr/>
      <dgm:t>
        <a:bodyPr/>
        <a:lstStyle/>
        <a:p>
          <a:endParaRPr lang="el-GR"/>
        </a:p>
      </dgm:t>
    </dgm:pt>
    <dgm:pt modelId="{BF037D5A-FC24-44A0-8762-0B850990B934}" type="sibTrans" cxnId="{1F0D4B4F-FEE6-47A2-8257-26DC411619C1}">
      <dgm:prSet/>
      <dgm:spPr/>
      <dgm:t>
        <a:bodyPr/>
        <a:lstStyle/>
        <a:p>
          <a:endParaRPr lang="el-GR"/>
        </a:p>
      </dgm:t>
    </dgm:pt>
    <dgm:pt modelId="{4832401F-B2DF-491C-9E58-DB32AF265410}">
      <dgm:prSet custT="1"/>
      <dgm:spPr/>
      <dgm:t>
        <a:bodyPr/>
        <a:lstStyle/>
        <a:p>
          <a:r>
            <a:rPr lang="en-US" sz="1000"/>
            <a:t>ROS</a:t>
          </a:r>
          <a:endParaRPr lang="el-GR" sz="1000"/>
        </a:p>
      </dgm:t>
    </dgm:pt>
    <dgm:pt modelId="{7C1AC886-D6CC-4BA1-9153-DD7B2C20D62F}" type="parTrans" cxnId="{EE2284CC-78D0-4EA9-AE33-8F2CB05597A1}">
      <dgm:prSet/>
      <dgm:spPr/>
      <dgm:t>
        <a:bodyPr/>
        <a:lstStyle/>
        <a:p>
          <a:endParaRPr lang="el-GR"/>
        </a:p>
      </dgm:t>
    </dgm:pt>
    <dgm:pt modelId="{AE36D007-E312-4448-B828-98A092C6CBF8}" type="sibTrans" cxnId="{EE2284CC-78D0-4EA9-AE33-8F2CB05597A1}">
      <dgm:prSet/>
      <dgm:spPr/>
      <dgm:t>
        <a:bodyPr/>
        <a:lstStyle/>
        <a:p>
          <a:endParaRPr lang="el-GR"/>
        </a:p>
      </dgm:t>
    </dgm:pt>
    <dgm:pt modelId="{574A846A-749C-40B1-921B-700F7D7F3AB8}">
      <dgm:prSet custT="1"/>
      <dgm:spPr/>
      <dgm:t>
        <a:bodyPr/>
        <a:lstStyle/>
        <a:p>
          <a:r>
            <a:rPr lang="en-US" sz="1000"/>
            <a:t>NWC</a:t>
          </a:r>
          <a:endParaRPr lang="el-GR" sz="1000"/>
        </a:p>
      </dgm:t>
    </dgm:pt>
    <dgm:pt modelId="{49D03F98-A5CD-4832-9422-2F651CA3E575}" type="parTrans" cxnId="{09FD7845-EB8A-4D56-9BD7-A7ECFA25C294}">
      <dgm:prSet/>
      <dgm:spPr/>
      <dgm:t>
        <a:bodyPr/>
        <a:lstStyle/>
        <a:p>
          <a:endParaRPr lang="el-GR"/>
        </a:p>
      </dgm:t>
    </dgm:pt>
    <dgm:pt modelId="{BB899ECA-3D85-474A-AEB4-56E6106A62F0}" type="sibTrans" cxnId="{09FD7845-EB8A-4D56-9BD7-A7ECFA25C294}">
      <dgm:prSet/>
      <dgm:spPr/>
      <dgm:t>
        <a:bodyPr/>
        <a:lstStyle/>
        <a:p>
          <a:endParaRPr lang="el-GR"/>
        </a:p>
      </dgm:t>
    </dgm:pt>
    <dgm:pt modelId="{F5E94124-BDCC-45EE-A21F-5671D377CDAC}">
      <dgm:prSet custT="1"/>
      <dgm:spPr/>
      <dgm:t>
        <a:bodyPr/>
        <a:lstStyle/>
        <a:p>
          <a:r>
            <a:rPr lang="en-US" sz="1000"/>
            <a:t>CURRENT RATIO</a:t>
          </a:r>
          <a:endParaRPr lang="el-GR" sz="1000"/>
        </a:p>
      </dgm:t>
    </dgm:pt>
    <dgm:pt modelId="{795E6DA8-0629-41EC-96CF-9BD161B1A1FE}" type="parTrans" cxnId="{B440D28C-FB91-4320-A9A2-6ED5646023AE}">
      <dgm:prSet/>
      <dgm:spPr/>
      <dgm:t>
        <a:bodyPr/>
        <a:lstStyle/>
        <a:p>
          <a:endParaRPr lang="el-GR"/>
        </a:p>
      </dgm:t>
    </dgm:pt>
    <dgm:pt modelId="{9774A9BA-8662-4875-8235-558752C52026}" type="sibTrans" cxnId="{B440D28C-FB91-4320-A9A2-6ED5646023AE}">
      <dgm:prSet/>
      <dgm:spPr/>
      <dgm:t>
        <a:bodyPr/>
        <a:lstStyle/>
        <a:p>
          <a:endParaRPr lang="el-GR"/>
        </a:p>
      </dgm:t>
    </dgm:pt>
    <dgm:pt modelId="{FFC82719-D2BC-4D27-8836-5375F2D9F67B}">
      <dgm:prSet custT="1"/>
      <dgm:spPr/>
      <dgm:t>
        <a:bodyPr/>
        <a:lstStyle/>
        <a:p>
          <a:r>
            <a:rPr lang="en-US" sz="1000"/>
            <a:t>QUICK RATIO</a:t>
          </a:r>
          <a:endParaRPr lang="el-GR" sz="1000"/>
        </a:p>
      </dgm:t>
    </dgm:pt>
    <dgm:pt modelId="{318AB17E-2BDA-40A1-AE11-E587E175C505}" type="parTrans" cxnId="{8E7FE598-6A9B-4DA0-9392-F2E3BCA2152D}">
      <dgm:prSet/>
      <dgm:spPr/>
      <dgm:t>
        <a:bodyPr/>
        <a:lstStyle/>
        <a:p>
          <a:endParaRPr lang="el-GR"/>
        </a:p>
      </dgm:t>
    </dgm:pt>
    <dgm:pt modelId="{0BB7125C-9DEC-4991-AF59-A7685CF5B3ED}" type="sibTrans" cxnId="{8E7FE598-6A9B-4DA0-9392-F2E3BCA2152D}">
      <dgm:prSet/>
      <dgm:spPr/>
      <dgm:t>
        <a:bodyPr/>
        <a:lstStyle/>
        <a:p>
          <a:endParaRPr lang="el-GR"/>
        </a:p>
      </dgm:t>
    </dgm:pt>
    <dgm:pt modelId="{E575DBC3-19C0-4A18-93B8-225F65E87FDC}">
      <dgm:prSet custT="1"/>
      <dgm:spPr/>
      <dgm:t>
        <a:bodyPr/>
        <a:lstStyle/>
        <a:p>
          <a:r>
            <a:rPr lang="en-US" sz="900"/>
            <a:t>A/R TURNOVER</a:t>
          </a:r>
          <a:endParaRPr lang="el-GR" sz="900"/>
        </a:p>
      </dgm:t>
    </dgm:pt>
    <dgm:pt modelId="{4220A47B-782F-4845-9544-E94197A60344}" type="parTrans" cxnId="{BB757A70-85CF-4F0C-BE66-03EC0309FF94}">
      <dgm:prSet/>
      <dgm:spPr/>
      <dgm:t>
        <a:bodyPr/>
        <a:lstStyle/>
        <a:p>
          <a:endParaRPr lang="el-GR"/>
        </a:p>
      </dgm:t>
    </dgm:pt>
    <dgm:pt modelId="{94B69466-09D7-4A3C-8776-735AE8E4784E}" type="sibTrans" cxnId="{BB757A70-85CF-4F0C-BE66-03EC0309FF94}">
      <dgm:prSet/>
      <dgm:spPr/>
      <dgm:t>
        <a:bodyPr/>
        <a:lstStyle/>
        <a:p>
          <a:endParaRPr lang="el-GR"/>
        </a:p>
      </dgm:t>
    </dgm:pt>
    <dgm:pt modelId="{A535A8F1-E1A7-48A8-BDD4-85A3B0E0DA2D}">
      <dgm:prSet custT="1"/>
      <dgm:spPr/>
      <dgm:t>
        <a:bodyPr/>
        <a:lstStyle/>
        <a:p>
          <a:r>
            <a:rPr lang="en-US" sz="800"/>
            <a:t>INVENTORY TURNOVER</a:t>
          </a:r>
          <a:endParaRPr lang="el-GR" sz="800"/>
        </a:p>
      </dgm:t>
    </dgm:pt>
    <dgm:pt modelId="{7CF0CC1C-3623-453B-8C89-BD604FDEA7E0}" type="parTrans" cxnId="{024C0425-57A7-42D0-90E4-033A1F952817}">
      <dgm:prSet/>
      <dgm:spPr/>
      <dgm:t>
        <a:bodyPr/>
        <a:lstStyle/>
        <a:p>
          <a:endParaRPr lang="el-GR"/>
        </a:p>
      </dgm:t>
    </dgm:pt>
    <dgm:pt modelId="{7A4DE321-C1C3-4A4F-98CE-DAD6D0B508C6}" type="sibTrans" cxnId="{024C0425-57A7-42D0-90E4-033A1F952817}">
      <dgm:prSet/>
      <dgm:spPr/>
      <dgm:t>
        <a:bodyPr/>
        <a:lstStyle/>
        <a:p>
          <a:endParaRPr lang="el-GR"/>
        </a:p>
      </dgm:t>
    </dgm:pt>
    <dgm:pt modelId="{44A86932-B08E-4B63-B2EC-7F13307F3996}">
      <dgm:prSet/>
      <dgm:spPr/>
      <dgm:t>
        <a:bodyPr/>
        <a:lstStyle/>
        <a:p>
          <a:r>
            <a:rPr lang="en-US"/>
            <a:t>CFO / CL</a:t>
          </a:r>
          <a:endParaRPr lang="el-GR"/>
        </a:p>
      </dgm:t>
    </dgm:pt>
    <dgm:pt modelId="{44AC1A5C-6B36-44F9-9D08-8D25AD837564}" type="parTrans" cxnId="{358A9181-0FBA-4EA6-83F6-29BB2C64E176}">
      <dgm:prSet/>
      <dgm:spPr/>
      <dgm:t>
        <a:bodyPr/>
        <a:lstStyle/>
        <a:p>
          <a:endParaRPr lang="el-GR"/>
        </a:p>
      </dgm:t>
    </dgm:pt>
    <dgm:pt modelId="{82F6ACBC-6AF0-4366-928C-7E4FEB1410BC}" type="sibTrans" cxnId="{358A9181-0FBA-4EA6-83F6-29BB2C64E176}">
      <dgm:prSet/>
      <dgm:spPr/>
      <dgm:t>
        <a:bodyPr/>
        <a:lstStyle/>
        <a:p>
          <a:endParaRPr lang="el-GR"/>
        </a:p>
      </dgm:t>
    </dgm:pt>
    <dgm:pt modelId="{C308B723-476B-499B-99F8-D5AB336EE67C}">
      <dgm:prSet custT="1"/>
      <dgm:spPr/>
      <dgm:t>
        <a:bodyPr/>
        <a:lstStyle/>
        <a:p>
          <a:r>
            <a:rPr lang="en-US" sz="900"/>
            <a:t>LEVERAGE= D/E</a:t>
          </a:r>
          <a:endParaRPr lang="el-GR" sz="900"/>
        </a:p>
      </dgm:t>
    </dgm:pt>
    <dgm:pt modelId="{F1EB3753-1FC8-456C-8BE0-80EEFCD732B7}" type="parTrans" cxnId="{8F174649-C392-43A9-AC77-8B7AE610335F}">
      <dgm:prSet/>
      <dgm:spPr/>
      <dgm:t>
        <a:bodyPr/>
        <a:lstStyle/>
        <a:p>
          <a:endParaRPr lang="el-GR"/>
        </a:p>
      </dgm:t>
    </dgm:pt>
    <dgm:pt modelId="{8FD2F030-90C2-4CEA-810B-D41C97C47BB1}" type="sibTrans" cxnId="{8F174649-C392-43A9-AC77-8B7AE610335F}">
      <dgm:prSet/>
      <dgm:spPr/>
      <dgm:t>
        <a:bodyPr/>
        <a:lstStyle/>
        <a:p>
          <a:endParaRPr lang="el-GR"/>
        </a:p>
      </dgm:t>
    </dgm:pt>
    <dgm:pt modelId="{B978EF3A-AFA2-4AF2-805F-71EFA15BE2FD}">
      <dgm:prSet/>
      <dgm:spPr/>
      <dgm:t>
        <a:bodyPr/>
        <a:lstStyle/>
        <a:p>
          <a:r>
            <a:rPr lang="en-US"/>
            <a:t>LTD /TOTAL ASSETS</a:t>
          </a:r>
          <a:endParaRPr lang="el-GR"/>
        </a:p>
      </dgm:t>
    </dgm:pt>
    <dgm:pt modelId="{DC6EA569-2DB8-4D3E-88CC-D8D92623BA68}" type="parTrans" cxnId="{6F307B76-43D7-4968-9CD8-DB3226C24328}">
      <dgm:prSet/>
      <dgm:spPr/>
      <dgm:t>
        <a:bodyPr/>
        <a:lstStyle/>
        <a:p>
          <a:endParaRPr lang="el-GR"/>
        </a:p>
      </dgm:t>
    </dgm:pt>
    <dgm:pt modelId="{4179ED49-4C82-4DDE-86AC-BAD0E52E2D49}" type="sibTrans" cxnId="{6F307B76-43D7-4968-9CD8-DB3226C24328}">
      <dgm:prSet/>
      <dgm:spPr/>
      <dgm:t>
        <a:bodyPr/>
        <a:lstStyle/>
        <a:p>
          <a:endParaRPr lang="el-GR"/>
        </a:p>
      </dgm:t>
    </dgm:pt>
    <dgm:pt modelId="{2063F9FC-962A-4BF5-8AB4-3E76DE1C0A93}">
      <dgm:prSet/>
      <dgm:spPr/>
      <dgm:t>
        <a:bodyPr/>
        <a:lstStyle/>
        <a:p>
          <a:r>
            <a:rPr lang="en-US"/>
            <a:t>TIMES INTEREST EARNED</a:t>
          </a:r>
          <a:endParaRPr lang="el-GR"/>
        </a:p>
      </dgm:t>
    </dgm:pt>
    <dgm:pt modelId="{09604499-3069-4AA8-A57D-04FBE2EFB20B}" type="parTrans" cxnId="{F515B513-1D58-4803-AA5C-53786B3C0B0D}">
      <dgm:prSet/>
      <dgm:spPr/>
      <dgm:t>
        <a:bodyPr/>
        <a:lstStyle/>
        <a:p>
          <a:endParaRPr lang="el-GR"/>
        </a:p>
      </dgm:t>
    </dgm:pt>
    <dgm:pt modelId="{B12D5F77-0BB1-43E1-BBEC-5CB8E7B19673}" type="sibTrans" cxnId="{F515B513-1D58-4803-AA5C-53786B3C0B0D}">
      <dgm:prSet/>
      <dgm:spPr/>
      <dgm:t>
        <a:bodyPr/>
        <a:lstStyle/>
        <a:p>
          <a:endParaRPr lang="el-GR"/>
        </a:p>
      </dgm:t>
    </dgm:pt>
    <dgm:pt modelId="{BF074B07-7AAE-49BF-ABC0-652959AAA3AB}">
      <dgm:prSet/>
      <dgm:spPr/>
      <dgm:t>
        <a:bodyPr/>
        <a:lstStyle/>
        <a:p>
          <a:r>
            <a:rPr lang="en-US"/>
            <a:t>MV/TOTAL DEBT</a:t>
          </a:r>
          <a:endParaRPr lang="el-GR"/>
        </a:p>
      </dgm:t>
    </dgm:pt>
    <dgm:pt modelId="{96E897EA-0B8D-473C-A681-17625B15D2CD}" type="parTrans" cxnId="{AE3EA6CF-84FF-4457-AD59-299C436F05BE}">
      <dgm:prSet/>
      <dgm:spPr/>
      <dgm:t>
        <a:bodyPr/>
        <a:lstStyle/>
        <a:p>
          <a:endParaRPr lang="el-GR"/>
        </a:p>
      </dgm:t>
    </dgm:pt>
    <dgm:pt modelId="{CCF72F11-DE35-4FBF-A26C-E920F63F1BF0}" type="sibTrans" cxnId="{AE3EA6CF-84FF-4457-AD59-299C436F05BE}">
      <dgm:prSet/>
      <dgm:spPr/>
      <dgm:t>
        <a:bodyPr/>
        <a:lstStyle/>
        <a:p>
          <a:endParaRPr lang="el-GR"/>
        </a:p>
      </dgm:t>
    </dgm:pt>
    <dgm:pt modelId="{13E4BE39-6A81-4ECE-AD4A-4B7F515A1E3C}" type="pres">
      <dgm:prSet presAssocID="{810B700C-CBCB-4329-B502-A5D154C2DC7A}" presName="Name0" presStyleCnt="0">
        <dgm:presLayoutVars>
          <dgm:chPref val="1"/>
          <dgm:dir/>
          <dgm:animOne val="branch"/>
          <dgm:animLvl val="lvl"/>
          <dgm:resizeHandles/>
        </dgm:presLayoutVars>
      </dgm:prSet>
      <dgm:spPr/>
    </dgm:pt>
    <dgm:pt modelId="{ECAC2A9D-5541-4323-8C9B-BE1D2CBD382D}" type="pres">
      <dgm:prSet presAssocID="{2084CD1F-3FFD-4B0B-9AD5-15E3A54F1014}" presName="vertOne" presStyleCnt="0"/>
      <dgm:spPr/>
    </dgm:pt>
    <dgm:pt modelId="{0374BBE1-1454-403D-A5C9-8D283955A257}" type="pres">
      <dgm:prSet presAssocID="{2084CD1F-3FFD-4B0B-9AD5-15E3A54F1014}" presName="txOne" presStyleLbl="node0" presStyleIdx="0" presStyleCnt="1">
        <dgm:presLayoutVars>
          <dgm:chPref val="3"/>
        </dgm:presLayoutVars>
      </dgm:prSet>
      <dgm:spPr/>
    </dgm:pt>
    <dgm:pt modelId="{81813402-EB66-4247-92F0-C3D10D75A52B}" type="pres">
      <dgm:prSet presAssocID="{2084CD1F-3FFD-4B0B-9AD5-15E3A54F1014}" presName="parTransOne" presStyleCnt="0"/>
      <dgm:spPr/>
    </dgm:pt>
    <dgm:pt modelId="{B1375A6F-1698-4312-BE2A-D19D2714D844}" type="pres">
      <dgm:prSet presAssocID="{2084CD1F-3FFD-4B0B-9AD5-15E3A54F1014}" presName="horzOne" presStyleCnt="0"/>
      <dgm:spPr/>
    </dgm:pt>
    <dgm:pt modelId="{0B161306-FA25-40C8-B4E2-946DFD68F7B9}" type="pres">
      <dgm:prSet presAssocID="{3D7F815B-334D-4737-B5EF-894409FFFFDF}" presName="vertTwo" presStyleCnt="0"/>
      <dgm:spPr/>
    </dgm:pt>
    <dgm:pt modelId="{6B8BFF32-7336-4C20-9B75-58EE85559B4E}" type="pres">
      <dgm:prSet presAssocID="{3D7F815B-334D-4737-B5EF-894409FFFFDF}" presName="txTwo" presStyleLbl="node2" presStyleIdx="0" presStyleCnt="3">
        <dgm:presLayoutVars>
          <dgm:chPref val="3"/>
        </dgm:presLayoutVars>
      </dgm:prSet>
      <dgm:spPr/>
    </dgm:pt>
    <dgm:pt modelId="{DF415808-0C76-460D-AAF6-29683F293B5E}" type="pres">
      <dgm:prSet presAssocID="{3D7F815B-334D-4737-B5EF-894409FFFFDF}" presName="parTransTwo" presStyleCnt="0"/>
      <dgm:spPr/>
    </dgm:pt>
    <dgm:pt modelId="{6A811EF9-A87A-442B-B13A-893FCFDE0E60}" type="pres">
      <dgm:prSet presAssocID="{3D7F815B-334D-4737-B5EF-894409FFFFDF}" presName="horzTwo" presStyleCnt="0"/>
      <dgm:spPr/>
    </dgm:pt>
    <dgm:pt modelId="{7340C891-9711-4303-82C8-3365524956DA}" type="pres">
      <dgm:prSet presAssocID="{2FD76165-F4BC-46C7-B83E-BF6C07FC0D43}" presName="vertThree" presStyleCnt="0"/>
      <dgm:spPr/>
    </dgm:pt>
    <dgm:pt modelId="{D3044EF9-F802-4342-A53B-08BDAA7E667E}" type="pres">
      <dgm:prSet presAssocID="{2FD76165-F4BC-46C7-B83E-BF6C07FC0D43}" presName="txThree" presStyleLbl="node3" presStyleIdx="0" presStyleCnt="6" custScaleX="139035" custScaleY="168073">
        <dgm:presLayoutVars>
          <dgm:chPref val="3"/>
        </dgm:presLayoutVars>
      </dgm:prSet>
      <dgm:spPr/>
    </dgm:pt>
    <dgm:pt modelId="{3608D0B5-E16E-4D05-9B16-2F0CC48F81E9}" type="pres">
      <dgm:prSet presAssocID="{2FD76165-F4BC-46C7-B83E-BF6C07FC0D43}" presName="parTransThree" presStyleCnt="0"/>
      <dgm:spPr/>
    </dgm:pt>
    <dgm:pt modelId="{18BC5926-D1D8-4FB9-8B06-9E360C51789E}" type="pres">
      <dgm:prSet presAssocID="{2FD76165-F4BC-46C7-B83E-BF6C07FC0D43}" presName="horzThree" presStyleCnt="0"/>
      <dgm:spPr/>
    </dgm:pt>
    <dgm:pt modelId="{0C95FDED-84F8-4F53-B185-B5A1E7E06B4F}" type="pres">
      <dgm:prSet presAssocID="{DAB3E2F8-EB89-41BF-B411-1D58F77058A7}" presName="vertFour" presStyleCnt="0">
        <dgm:presLayoutVars>
          <dgm:chPref val="3"/>
        </dgm:presLayoutVars>
      </dgm:prSet>
      <dgm:spPr/>
    </dgm:pt>
    <dgm:pt modelId="{FDF23BB7-B287-4967-9A32-54AE20482C12}" type="pres">
      <dgm:prSet presAssocID="{DAB3E2F8-EB89-41BF-B411-1D58F77058A7}" presName="txFour" presStyleLbl="node4" presStyleIdx="0" presStyleCnt="20">
        <dgm:presLayoutVars>
          <dgm:chPref val="3"/>
        </dgm:presLayoutVars>
      </dgm:prSet>
      <dgm:spPr/>
    </dgm:pt>
    <dgm:pt modelId="{5F9744B8-9C58-4408-82EA-A9FA0C93DA8A}" type="pres">
      <dgm:prSet presAssocID="{DAB3E2F8-EB89-41BF-B411-1D58F77058A7}" presName="parTransFour" presStyleCnt="0"/>
      <dgm:spPr/>
    </dgm:pt>
    <dgm:pt modelId="{7E1E8790-0924-45CC-868B-CEE2A36388CA}" type="pres">
      <dgm:prSet presAssocID="{DAB3E2F8-EB89-41BF-B411-1D58F77058A7}" presName="horzFour" presStyleCnt="0"/>
      <dgm:spPr/>
    </dgm:pt>
    <dgm:pt modelId="{422A5D5C-3EB7-44B8-907F-042895B06BD2}" type="pres">
      <dgm:prSet presAssocID="{B71AA8C7-8BC5-45CF-9435-C2114C2F1AA3}" presName="vertFour" presStyleCnt="0">
        <dgm:presLayoutVars>
          <dgm:chPref val="3"/>
        </dgm:presLayoutVars>
      </dgm:prSet>
      <dgm:spPr/>
    </dgm:pt>
    <dgm:pt modelId="{013C914C-28CF-448A-9714-BD786CA90DB7}" type="pres">
      <dgm:prSet presAssocID="{B71AA8C7-8BC5-45CF-9435-C2114C2F1AA3}" presName="txFour" presStyleLbl="node4" presStyleIdx="1" presStyleCnt="20" custLinFactNeighborX="-377" custLinFactNeighborY="143">
        <dgm:presLayoutVars>
          <dgm:chPref val="3"/>
        </dgm:presLayoutVars>
      </dgm:prSet>
      <dgm:spPr/>
    </dgm:pt>
    <dgm:pt modelId="{FC3E5E39-C311-4DFD-823E-5A6A1DA8A478}" type="pres">
      <dgm:prSet presAssocID="{B71AA8C7-8BC5-45CF-9435-C2114C2F1AA3}" presName="parTransFour" presStyleCnt="0"/>
      <dgm:spPr/>
    </dgm:pt>
    <dgm:pt modelId="{43BC3384-521D-4D8E-8D24-B44D8D9E972E}" type="pres">
      <dgm:prSet presAssocID="{B71AA8C7-8BC5-45CF-9435-C2114C2F1AA3}" presName="horzFour" presStyleCnt="0"/>
      <dgm:spPr/>
    </dgm:pt>
    <dgm:pt modelId="{297A1B50-23F0-47C2-B0E4-B6D958ADE067}" type="pres">
      <dgm:prSet presAssocID="{27C08E6B-6C66-4F20-99E4-B3B0F2D3E2E7}" presName="vertFour" presStyleCnt="0">
        <dgm:presLayoutVars>
          <dgm:chPref val="3"/>
        </dgm:presLayoutVars>
      </dgm:prSet>
      <dgm:spPr/>
    </dgm:pt>
    <dgm:pt modelId="{3048BEB8-787D-434E-8083-E3951532011D}" type="pres">
      <dgm:prSet presAssocID="{27C08E6B-6C66-4F20-99E4-B3B0F2D3E2E7}" presName="txFour" presStyleLbl="node4" presStyleIdx="2" presStyleCnt="20">
        <dgm:presLayoutVars>
          <dgm:chPref val="3"/>
        </dgm:presLayoutVars>
      </dgm:prSet>
      <dgm:spPr/>
    </dgm:pt>
    <dgm:pt modelId="{D55E5E3E-B796-45E0-BF19-52E8C73A801C}" type="pres">
      <dgm:prSet presAssocID="{27C08E6B-6C66-4F20-99E4-B3B0F2D3E2E7}" presName="parTransFour" presStyleCnt="0"/>
      <dgm:spPr/>
    </dgm:pt>
    <dgm:pt modelId="{8D82BE41-B5E0-45A0-A88D-DCE615472674}" type="pres">
      <dgm:prSet presAssocID="{27C08E6B-6C66-4F20-99E4-B3B0F2D3E2E7}" presName="horzFour" presStyleCnt="0"/>
      <dgm:spPr/>
    </dgm:pt>
    <dgm:pt modelId="{71B6D28D-2C00-49FB-9328-0EA68EE8E0F8}" type="pres">
      <dgm:prSet presAssocID="{5E2D576C-ADCF-46C5-AF32-A1BF39B147EE}" presName="vertFour" presStyleCnt="0">
        <dgm:presLayoutVars>
          <dgm:chPref val="3"/>
        </dgm:presLayoutVars>
      </dgm:prSet>
      <dgm:spPr/>
    </dgm:pt>
    <dgm:pt modelId="{CC16F3DA-AC4B-4BB2-AD41-CF193A450267}" type="pres">
      <dgm:prSet presAssocID="{5E2D576C-ADCF-46C5-AF32-A1BF39B147EE}" presName="txFour" presStyleLbl="node4" presStyleIdx="3" presStyleCnt="20">
        <dgm:presLayoutVars>
          <dgm:chPref val="3"/>
        </dgm:presLayoutVars>
      </dgm:prSet>
      <dgm:spPr/>
    </dgm:pt>
    <dgm:pt modelId="{3A697C00-7FA9-4403-B0E5-BD6583DE0E19}" type="pres">
      <dgm:prSet presAssocID="{5E2D576C-ADCF-46C5-AF32-A1BF39B147EE}" presName="parTransFour" presStyleCnt="0"/>
      <dgm:spPr/>
    </dgm:pt>
    <dgm:pt modelId="{00DB3852-E4B2-42CC-9AB4-0FA6979CA588}" type="pres">
      <dgm:prSet presAssocID="{5E2D576C-ADCF-46C5-AF32-A1BF39B147EE}" presName="horzFour" presStyleCnt="0"/>
      <dgm:spPr/>
    </dgm:pt>
    <dgm:pt modelId="{4209CD20-7113-41CB-B8CA-6E91F0C94F94}" type="pres">
      <dgm:prSet presAssocID="{3E9EE74F-2E6F-450B-9BFF-F8AE9EB386E7}" presName="vertFour" presStyleCnt="0">
        <dgm:presLayoutVars>
          <dgm:chPref val="3"/>
        </dgm:presLayoutVars>
      </dgm:prSet>
      <dgm:spPr/>
    </dgm:pt>
    <dgm:pt modelId="{A0AEC9DB-F890-4C1A-91E1-C95CB1670B0B}" type="pres">
      <dgm:prSet presAssocID="{3E9EE74F-2E6F-450B-9BFF-F8AE9EB386E7}" presName="txFour" presStyleLbl="node4" presStyleIdx="4" presStyleCnt="20">
        <dgm:presLayoutVars>
          <dgm:chPref val="3"/>
        </dgm:presLayoutVars>
      </dgm:prSet>
      <dgm:spPr/>
    </dgm:pt>
    <dgm:pt modelId="{518D2A8F-2D65-492B-B964-1CA9180FBF5B}" type="pres">
      <dgm:prSet presAssocID="{3E9EE74F-2E6F-450B-9BFF-F8AE9EB386E7}" presName="parTransFour" presStyleCnt="0"/>
      <dgm:spPr/>
    </dgm:pt>
    <dgm:pt modelId="{6F283439-3F05-49AC-8F01-B3DF4251B43B}" type="pres">
      <dgm:prSet presAssocID="{3E9EE74F-2E6F-450B-9BFF-F8AE9EB386E7}" presName="horzFour" presStyleCnt="0"/>
      <dgm:spPr/>
    </dgm:pt>
    <dgm:pt modelId="{A361D148-B5C3-4556-9EC1-56B4C74BF6AB}" type="pres">
      <dgm:prSet presAssocID="{29364A20-4029-40A9-A8FF-EB2F5A690DEA}" presName="vertFour" presStyleCnt="0">
        <dgm:presLayoutVars>
          <dgm:chPref val="3"/>
        </dgm:presLayoutVars>
      </dgm:prSet>
      <dgm:spPr/>
    </dgm:pt>
    <dgm:pt modelId="{EA3F1229-0D8F-4498-903E-F357ADB21BCB}" type="pres">
      <dgm:prSet presAssocID="{29364A20-4029-40A9-A8FF-EB2F5A690DEA}" presName="txFour" presStyleLbl="node4" presStyleIdx="5" presStyleCnt="20">
        <dgm:presLayoutVars>
          <dgm:chPref val="3"/>
        </dgm:presLayoutVars>
      </dgm:prSet>
      <dgm:spPr/>
    </dgm:pt>
    <dgm:pt modelId="{7FC66D47-56A6-4C1F-85A5-C317A01CBAD0}" type="pres">
      <dgm:prSet presAssocID="{29364A20-4029-40A9-A8FF-EB2F5A690DEA}" presName="parTransFour" presStyleCnt="0"/>
      <dgm:spPr/>
    </dgm:pt>
    <dgm:pt modelId="{3FDB03E3-7761-4840-B9F4-0F3A66D62877}" type="pres">
      <dgm:prSet presAssocID="{29364A20-4029-40A9-A8FF-EB2F5A690DEA}" presName="horzFour" presStyleCnt="0"/>
      <dgm:spPr/>
    </dgm:pt>
    <dgm:pt modelId="{467EBBB9-22D8-4431-9B08-A2D8D22085F6}" type="pres">
      <dgm:prSet presAssocID="{4832401F-B2DF-491C-9E58-DB32AF265410}" presName="vertFour" presStyleCnt="0">
        <dgm:presLayoutVars>
          <dgm:chPref val="3"/>
        </dgm:presLayoutVars>
      </dgm:prSet>
      <dgm:spPr/>
    </dgm:pt>
    <dgm:pt modelId="{DCE306A9-67F8-4802-967E-34218381F8FA}" type="pres">
      <dgm:prSet presAssocID="{4832401F-B2DF-491C-9E58-DB32AF265410}" presName="txFour" presStyleLbl="node4" presStyleIdx="6" presStyleCnt="20">
        <dgm:presLayoutVars>
          <dgm:chPref val="3"/>
        </dgm:presLayoutVars>
      </dgm:prSet>
      <dgm:spPr/>
    </dgm:pt>
    <dgm:pt modelId="{0E2A3508-ABF0-41B4-89C9-5CBF12FC0778}" type="pres">
      <dgm:prSet presAssocID="{4832401F-B2DF-491C-9E58-DB32AF265410}" presName="horzFour" presStyleCnt="0"/>
      <dgm:spPr/>
    </dgm:pt>
    <dgm:pt modelId="{FFB82E39-1C64-4633-B69F-1E2C9D1ADE23}" type="pres">
      <dgm:prSet presAssocID="{5AB07CB2-D724-4DE7-A48A-B0022849EF03}" presName="sibSpaceThree" presStyleCnt="0"/>
      <dgm:spPr/>
    </dgm:pt>
    <dgm:pt modelId="{B76AC9BD-D501-4347-A90C-D5E05F66CDB5}" type="pres">
      <dgm:prSet presAssocID="{7D280907-880F-4EEE-B2A9-490D1F5E7D32}" presName="vertThree" presStyleCnt="0"/>
      <dgm:spPr/>
    </dgm:pt>
    <dgm:pt modelId="{D5CF9E5F-7710-4951-B174-10B8A2AD4FE3}" type="pres">
      <dgm:prSet presAssocID="{7D280907-880F-4EEE-B2A9-490D1F5E7D32}" presName="txThree" presStyleLbl="node3" presStyleIdx="1" presStyleCnt="6" custScaleX="142245" custScaleY="168777">
        <dgm:presLayoutVars>
          <dgm:chPref val="3"/>
        </dgm:presLayoutVars>
      </dgm:prSet>
      <dgm:spPr/>
    </dgm:pt>
    <dgm:pt modelId="{6EAE2BD4-7B14-4A4D-9C45-FC63000AC90E}" type="pres">
      <dgm:prSet presAssocID="{7D280907-880F-4EEE-B2A9-490D1F5E7D32}" presName="parTransThree" presStyleCnt="0"/>
      <dgm:spPr/>
    </dgm:pt>
    <dgm:pt modelId="{4E858BBF-2248-472D-B218-EC9867AAEF20}" type="pres">
      <dgm:prSet presAssocID="{7D280907-880F-4EEE-B2A9-490D1F5E7D32}" presName="horzThree" presStyleCnt="0"/>
      <dgm:spPr/>
    </dgm:pt>
    <dgm:pt modelId="{E44EEAC3-BCC5-4A5D-8E0E-74187FF23D5B}" type="pres">
      <dgm:prSet presAssocID="{924E531D-441A-41A3-873B-14048379C251}" presName="vertFour" presStyleCnt="0">
        <dgm:presLayoutVars>
          <dgm:chPref val="3"/>
        </dgm:presLayoutVars>
      </dgm:prSet>
      <dgm:spPr/>
    </dgm:pt>
    <dgm:pt modelId="{225A612E-DB28-4F3D-AE1F-70B857DD5F35}" type="pres">
      <dgm:prSet presAssocID="{924E531D-441A-41A3-873B-14048379C251}" presName="txFour" presStyleLbl="node4" presStyleIdx="7" presStyleCnt="20">
        <dgm:presLayoutVars>
          <dgm:chPref val="3"/>
        </dgm:presLayoutVars>
      </dgm:prSet>
      <dgm:spPr/>
    </dgm:pt>
    <dgm:pt modelId="{3CEE4374-66A0-4DF1-A363-6B971135A867}" type="pres">
      <dgm:prSet presAssocID="{924E531D-441A-41A3-873B-14048379C251}" presName="parTransFour" presStyleCnt="0"/>
      <dgm:spPr/>
    </dgm:pt>
    <dgm:pt modelId="{320DCB9D-B75D-4A19-95F5-07E4EFACD818}" type="pres">
      <dgm:prSet presAssocID="{924E531D-441A-41A3-873B-14048379C251}" presName="horzFour" presStyleCnt="0"/>
      <dgm:spPr/>
    </dgm:pt>
    <dgm:pt modelId="{136C17A4-F8C7-44FC-88EA-1E99C1A1E9B6}" type="pres">
      <dgm:prSet presAssocID="{F293B2C0-934B-4BAB-A12F-C28918BFEB1C}" presName="vertFour" presStyleCnt="0">
        <dgm:presLayoutVars>
          <dgm:chPref val="3"/>
        </dgm:presLayoutVars>
      </dgm:prSet>
      <dgm:spPr/>
    </dgm:pt>
    <dgm:pt modelId="{8195CC35-8A77-4333-BE93-80A8E5390D82}" type="pres">
      <dgm:prSet presAssocID="{F293B2C0-934B-4BAB-A12F-C28918BFEB1C}" presName="txFour" presStyleLbl="node4" presStyleIdx="8" presStyleCnt="20">
        <dgm:presLayoutVars>
          <dgm:chPref val="3"/>
        </dgm:presLayoutVars>
      </dgm:prSet>
      <dgm:spPr/>
    </dgm:pt>
    <dgm:pt modelId="{93CC92BF-DCA7-43EE-987B-E7DC322E3704}" type="pres">
      <dgm:prSet presAssocID="{F293B2C0-934B-4BAB-A12F-C28918BFEB1C}" presName="parTransFour" presStyleCnt="0"/>
      <dgm:spPr/>
    </dgm:pt>
    <dgm:pt modelId="{96A89B64-7FE6-476B-AF81-8D535963DBA2}" type="pres">
      <dgm:prSet presAssocID="{F293B2C0-934B-4BAB-A12F-C28918BFEB1C}" presName="horzFour" presStyleCnt="0"/>
      <dgm:spPr/>
    </dgm:pt>
    <dgm:pt modelId="{01AFE08E-9103-4113-B8D2-A4D6CBE10E72}" type="pres">
      <dgm:prSet presAssocID="{188117DC-AF5A-4EFA-8FE6-9BFCF07A7606}" presName="vertFour" presStyleCnt="0">
        <dgm:presLayoutVars>
          <dgm:chPref val="3"/>
        </dgm:presLayoutVars>
      </dgm:prSet>
      <dgm:spPr/>
    </dgm:pt>
    <dgm:pt modelId="{DB0475E3-AF0C-4EEE-83A8-4F39E3895151}" type="pres">
      <dgm:prSet presAssocID="{188117DC-AF5A-4EFA-8FE6-9BFCF07A7606}" presName="txFour" presStyleLbl="node4" presStyleIdx="9" presStyleCnt="20">
        <dgm:presLayoutVars>
          <dgm:chPref val="3"/>
        </dgm:presLayoutVars>
      </dgm:prSet>
      <dgm:spPr/>
    </dgm:pt>
    <dgm:pt modelId="{02CF676B-41E7-4F13-99A9-EB2D0E744DDA}" type="pres">
      <dgm:prSet presAssocID="{188117DC-AF5A-4EFA-8FE6-9BFCF07A7606}" presName="horzFour" presStyleCnt="0"/>
      <dgm:spPr/>
    </dgm:pt>
    <dgm:pt modelId="{E2368D6E-261E-4FBF-B72C-0B06D0EF622D}" type="pres">
      <dgm:prSet presAssocID="{D82EB22B-B1E2-44CF-9895-97D26536C8D4}" presName="sibSpaceTwo" presStyleCnt="0"/>
      <dgm:spPr/>
    </dgm:pt>
    <dgm:pt modelId="{2670CF69-FF57-4824-8D40-4CFC44CA415E}" type="pres">
      <dgm:prSet presAssocID="{7CAEF33E-0D1B-492F-A0E7-B419C4974EA9}" presName="vertTwo" presStyleCnt="0"/>
      <dgm:spPr/>
    </dgm:pt>
    <dgm:pt modelId="{25E784AB-60B0-40E6-9576-9E838BC775E5}" type="pres">
      <dgm:prSet presAssocID="{7CAEF33E-0D1B-492F-A0E7-B419C4974EA9}" presName="txTwo" presStyleLbl="node2" presStyleIdx="1" presStyleCnt="3">
        <dgm:presLayoutVars>
          <dgm:chPref val="3"/>
        </dgm:presLayoutVars>
      </dgm:prSet>
      <dgm:spPr/>
    </dgm:pt>
    <dgm:pt modelId="{D54AE309-CF86-41E0-882D-9EE1F4B879E4}" type="pres">
      <dgm:prSet presAssocID="{7CAEF33E-0D1B-492F-A0E7-B419C4974EA9}" presName="parTransTwo" presStyleCnt="0"/>
      <dgm:spPr/>
    </dgm:pt>
    <dgm:pt modelId="{F8774BB4-ED00-438D-A05A-9C3C4B4FEBAE}" type="pres">
      <dgm:prSet presAssocID="{7CAEF33E-0D1B-492F-A0E7-B419C4974EA9}" presName="horzTwo" presStyleCnt="0"/>
      <dgm:spPr/>
    </dgm:pt>
    <dgm:pt modelId="{144C0CB0-9042-4F40-8815-A80AD57E6E45}" type="pres">
      <dgm:prSet presAssocID="{42F7AFB8-54FE-40B1-B899-A42BDA20CE89}" presName="vertThree" presStyleCnt="0"/>
      <dgm:spPr/>
    </dgm:pt>
    <dgm:pt modelId="{75E5B795-3115-4FEF-875C-374531F0EF19}" type="pres">
      <dgm:prSet presAssocID="{42F7AFB8-54FE-40B1-B899-A42BDA20CE89}" presName="txThree" presStyleLbl="node3" presStyleIdx="2" presStyleCnt="6" custScaleX="142010" custScaleY="162486">
        <dgm:presLayoutVars>
          <dgm:chPref val="3"/>
        </dgm:presLayoutVars>
      </dgm:prSet>
      <dgm:spPr/>
    </dgm:pt>
    <dgm:pt modelId="{A5183AD8-DA18-49AD-B214-4275DCB3EC90}" type="pres">
      <dgm:prSet presAssocID="{42F7AFB8-54FE-40B1-B899-A42BDA20CE89}" presName="parTransThree" presStyleCnt="0"/>
      <dgm:spPr/>
    </dgm:pt>
    <dgm:pt modelId="{ABF96956-F660-47AD-94E5-74DBBEDE5134}" type="pres">
      <dgm:prSet presAssocID="{42F7AFB8-54FE-40B1-B899-A42BDA20CE89}" presName="horzThree" presStyleCnt="0"/>
      <dgm:spPr/>
    </dgm:pt>
    <dgm:pt modelId="{5C7A536A-8AA6-47FB-8044-18D8CF08290D}" type="pres">
      <dgm:prSet presAssocID="{574A846A-749C-40B1-921B-700F7D7F3AB8}" presName="vertFour" presStyleCnt="0">
        <dgm:presLayoutVars>
          <dgm:chPref val="3"/>
        </dgm:presLayoutVars>
      </dgm:prSet>
      <dgm:spPr/>
    </dgm:pt>
    <dgm:pt modelId="{B463A1D5-72FF-4D6B-B84A-B17793463D25}" type="pres">
      <dgm:prSet presAssocID="{574A846A-749C-40B1-921B-700F7D7F3AB8}" presName="txFour" presStyleLbl="node4" presStyleIdx="10" presStyleCnt="20">
        <dgm:presLayoutVars>
          <dgm:chPref val="3"/>
        </dgm:presLayoutVars>
      </dgm:prSet>
      <dgm:spPr/>
    </dgm:pt>
    <dgm:pt modelId="{7ABC2AB1-A557-41C9-828C-7F2E7243E411}" type="pres">
      <dgm:prSet presAssocID="{574A846A-749C-40B1-921B-700F7D7F3AB8}" presName="parTransFour" presStyleCnt="0"/>
      <dgm:spPr/>
    </dgm:pt>
    <dgm:pt modelId="{AB62FF66-C753-47AF-B0EB-A9C9CF5EE5AA}" type="pres">
      <dgm:prSet presAssocID="{574A846A-749C-40B1-921B-700F7D7F3AB8}" presName="horzFour" presStyleCnt="0"/>
      <dgm:spPr/>
    </dgm:pt>
    <dgm:pt modelId="{02977DE0-F3B4-4265-BCFF-33740D3F8690}" type="pres">
      <dgm:prSet presAssocID="{F5E94124-BDCC-45EE-A21F-5671D377CDAC}" presName="vertFour" presStyleCnt="0">
        <dgm:presLayoutVars>
          <dgm:chPref val="3"/>
        </dgm:presLayoutVars>
      </dgm:prSet>
      <dgm:spPr/>
    </dgm:pt>
    <dgm:pt modelId="{A426E8C5-5026-4E51-8008-F4EAD6DF387A}" type="pres">
      <dgm:prSet presAssocID="{F5E94124-BDCC-45EE-A21F-5671D377CDAC}" presName="txFour" presStyleLbl="node4" presStyleIdx="11" presStyleCnt="20">
        <dgm:presLayoutVars>
          <dgm:chPref val="3"/>
        </dgm:presLayoutVars>
      </dgm:prSet>
      <dgm:spPr/>
    </dgm:pt>
    <dgm:pt modelId="{AE2879D7-C9A3-411D-AA89-B63B5A8FF843}" type="pres">
      <dgm:prSet presAssocID="{F5E94124-BDCC-45EE-A21F-5671D377CDAC}" presName="parTransFour" presStyleCnt="0"/>
      <dgm:spPr/>
    </dgm:pt>
    <dgm:pt modelId="{AE19101F-A232-4E9A-BA6D-052BD775F997}" type="pres">
      <dgm:prSet presAssocID="{F5E94124-BDCC-45EE-A21F-5671D377CDAC}" presName="horzFour" presStyleCnt="0"/>
      <dgm:spPr/>
    </dgm:pt>
    <dgm:pt modelId="{FEEBC296-9A69-4111-8ED2-CDE8DACE634C}" type="pres">
      <dgm:prSet presAssocID="{FFC82719-D2BC-4D27-8836-5375F2D9F67B}" presName="vertFour" presStyleCnt="0">
        <dgm:presLayoutVars>
          <dgm:chPref val="3"/>
        </dgm:presLayoutVars>
      </dgm:prSet>
      <dgm:spPr/>
    </dgm:pt>
    <dgm:pt modelId="{F9FC348B-B594-4310-871A-44DA3D1EEE63}" type="pres">
      <dgm:prSet presAssocID="{FFC82719-D2BC-4D27-8836-5375F2D9F67B}" presName="txFour" presStyleLbl="node4" presStyleIdx="12" presStyleCnt="20">
        <dgm:presLayoutVars>
          <dgm:chPref val="3"/>
        </dgm:presLayoutVars>
      </dgm:prSet>
      <dgm:spPr/>
    </dgm:pt>
    <dgm:pt modelId="{A53E5E22-53CB-4566-B904-E3912AF4E14F}" type="pres">
      <dgm:prSet presAssocID="{FFC82719-D2BC-4D27-8836-5375F2D9F67B}" presName="parTransFour" presStyleCnt="0"/>
      <dgm:spPr/>
    </dgm:pt>
    <dgm:pt modelId="{CAA5656B-A3CD-475C-A93F-D2204BDC60D5}" type="pres">
      <dgm:prSet presAssocID="{FFC82719-D2BC-4D27-8836-5375F2D9F67B}" presName="horzFour" presStyleCnt="0"/>
      <dgm:spPr/>
    </dgm:pt>
    <dgm:pt modelId="{730A6E27-8E0B-4271-AEFA-13F2DDBB1C63}" type="pres">
      <dgm:prSet presAssocID="{E575DBC3-19C0-4A18-93B8-225F65E87FDC}" presName="vertFour" presStyleCnt="0">
        <dgm:presLayoutVars>
          <dgm:chPref val="3"/>
        </dgm:presLayoutVars>
      </dgm:prSet>
      <dgm:spPr/>
    </dgm:pt>
    <dgm:pt modelId="{B83D52DF-BCA1-458D-949A-BCAA9E4873E0}" type="pres">
      <dgm:prSet presAssocID="{E575DBC3-19C0-4A18-93B8-225F65E87FDC}" presName="txFour" presStyleLbl="node4" presStyleIdx="13" presStyleCnt="20">
        <dgm:presLayoutVars>
          <dgm:chPref val="3"/>
        </dgm:presLayoutVars>
      </dgm:prSet>
      <dgm:spPr/>
    </dgm:pt>
    <dgm:pt modelId="{E0D78875-283D-4DB1-961A-C8B38E429AE6}" type="pres">
      <dgm:prSet presAssocID="{E575DBC3-19C0-4A18-93B8-225F65E87FDC}" presName="parTransFour" presStyleCnt="0"/>
      <dgm:spPr/>
    </dgm:pt>
    <dgm:pt modelId="{38ECFCE4-5E8D-4AEF-94EA-BD565C4A425E}" type="pres">
      <dgm:prSet presAssocID="{E575DBC3-19C0-4A18-93B8-225F65E87FDC}" presName="horzFour" presStyleCnt="0"/>
      <dgm:spPr/>
    </dgm:pt>
    <dgm:pt modelId="{816C10E8-58AB-4C92-A784-F912DD0B6F81}" type="pres">
      <dgm:prSet presAssocID="{A535A8F1-E1A7-48A8-BDD4-85A3B0E0DA2D}" presName="vertFour" presStyleCnt="0">
        <dgm:presLayoutVars>
          <dgm:chPref val="3"/>
        </dgm:presLayoutVars>
      </dgm:prSet>
      <dgm:spPr/>
    </dgm:pt>
    <dgm:pt modelId="{3F5945BF-5D91-4F71-9E02-AAEA6DA9489F}" type="pres">
      <dgm:prSet presAssocID="{A535A8F1-E1A7-48A8-BDD4-85A3B0E0DA2D}" presName="txFour" presStyleLbl="node4" presStyleIdx="14" presStyleCnt="20">
        <dgm:presLayoutVars>
          <dgm:chPref val="3"/>
        </dgm:presLayoutVars>
      </dgm:prSet>
      <dgm:spPr/>
    </dgm:pt>
    <dgm:pt modelId="{BBA0A02B-28BB-4138-80EF-45E255099B55}" type="pres">
      <dgm:prSet presAssocID="{A535A8F1-E1A7-48A8-BDD4-85A3B0E0DA2D}" presName="horzFour" presStyleCnt="0"/>
      <dgm:spPr/>
    </dgm:pt>
    <dgm:pt modelId="{A47B61CC-FB71-4152-9167-91F0204530AE}" type="pres">
      <dgm:prSet presAssocID="{2CF5ECD5-C4BE-4252-A999-28A6DADFE4CD}" presName="sibSpaceThree" presStyleCnt="0"/>
      <dgm:spPr/>
    </dgm:pt>
    <dgm:pt modelId="{7B551D0F-D588-47B6-918C-146DBC17AD03}" type="pres">
      <dgm:prSet presAssocID="{DA4D0496-42DE-412E-885A-86B6C00FF79E}" presName="vertThree" presStyleCnt="0"/>
      <dgm:spPr/>
    </dgm:pt>
    <dgm:pt modelId="{2ACA1265-B733-4CCE-9514-8E9DDDEDDBCE}" type="pres">
      <dgm:prSet presAssocID="{DA4D0496-42DE-412E-885A-86B6C00FF79E}" presName="txThree" presStyleLbl="node3" presStyleIdx="3" presStyleCnt="6" custScaleX="146067" custScaleY="164010">
        <dgm:presLayoutVars>
          <dgm:chPref val="3"/>
        </dgm:presLayoutVars>
      </dgm:prSet>
      <dgm:spPr/>
    </dgm:pt>
    <dgm:pt modelId="{51E34B59-EF9A-4CA8-9B54-A0D38EAF7939}" type="pres">
      <dgm:prSet presAssocID="{DA4D0496-42DE-412E-885A-86B6C00FF79E}" presName="parTransThree" presStyleCnt="0"/>
      <dgm:spPr/>
    </dgm:pt>
    <dgm:pt modelId="{B9A8F7C6-5204-4081-BD48-FFE9A781DEFB}" type="pres">
      <dgm:prSet presAssocID="{DA4D0496-42DE-412E-885A-86B6C00FF79E}" presName="horzThree" presStyleCnt="0"/>
      <dgm:spPr/>
    </dgm:pt>
    <dgm:pt modelId="{44EB723E-1740-4E8C-BB17-46FDC6AF8E7E}" type="pres">
      <dgm:prSet presAssocID="{44A86932-B08E-4B63-B2EC-7F13307F3996}" presName="vertFour" presStyleCnt="0">
        <dgm:presLayoutVars>
          <dgm:chPref val="3"/>
        </dgm:presLayoutVars>
      </dgm:prSet>
      <dgm:spPr/>
    </dgm:pt>
    <dgm:pt modelId="{E225D645-B115-40BF-A132-9FD93E8CDA22}" type="pres">
      <dgm:prSet presAssocID="{44A86932-B08E-4B63-B2EC-7F13307F3996}" presName="txFour" presStyleLbl="node4" presStyleIdx="15" presStyleCnt="20">
        <dgm:presLayoutVars>
          <dgm:chPref val="3"/>
        </dgm:presLayoutVars>
      </dgm:prSet>
      <dgm:spPr/>
    </dgm:pt>
    <dgm:pt modelId="{432F8F0E-BCB5-493C-B9B0-C01208840AEE}" type="pres">
      <dgm:prSet presAssocID="{44A86932-B08E-4B63-B2EC-7F13307F3996}" presName="horzFour" presStyleCnt="0"/>
      <dgm:spPr/>
    </dgm:pt>
    <dgm:pt modelId="{0598B453-9FB1-4C94-9269-183F6C8B9620}" type="pres">
      <dgm:prSet presAssocID="{D135FF01-CE76-4AD1-9063-E4905A66F894}" presName="sibSpaceTwo" presStyleCnt="0"/>
      <dgm:spPr/>
    </dgm:pt>
    <dgm:pt modelId="{3082E4B9-1230-4AE9-97AC-85FF1FED19E1}" type="pres">
      <dgm:prSet presAssocID="{B8799412-6735-4782-AF0B-BBB28499D175}" presName="vertTwo" presStyleCnt="0"/>
      <dgm:spPr/>
    </dgm:pt>
    <dgm:pt modelId="{66023CAC-6F9F-4FE7-833D-F40F894D1B83}" type="pres">
      <dgm:prSet presAssocID="{B8799412-6735-4782-AF0B-BBB28499D175}" presName="txTwo" presStyleLbl="node2" presStyleIdx="2" presStyleCnt="3">
        <dgm:presLayoutVars>
          <dgm:chPref val="3"/>
        </dgm:presLayoutVars>
      </dgm:prSet>
      <dgm:spPr/>
    </dgm:pt>
    <dgm:pt modelId="{E09B22C4-51AA-4B78-B713-3FB65C84120E}" type="pres">
      <dgm:prSet presAssocID="{B8799412-6735-4782-AF0B-BBB28499D175}" presName="parTransTwo" presStyleCnt="0"/>
      <dgm:spPr/>
    </dgm:pt>
    <dgm:pt modelId="{48D53582-4DC3-4979-A05C-A8BFD016E76D}" type="pres">
      <dgm:prSet presAssocID="{B8799412-6735-4782-AF0B-BBB28499D175}" presName="horzTwo" presStyleCnt="0"/>
      <dgm:spPr/>
    </dgm:pt>
    <dgm:pt modelId="{123D02BC-E69D-46A2-9695-963E5D0F3D7F}" type="pres">
      <dgm:prSet presAssocID="{11CF0408-B238-4F4C-BEA1-7DE4F04C15FA}" presName="vertThree" presStyleCnt="0"/>
      <dgm:spPr/>
    </dgm:pt>
    <dgm:pt modelId="{80DD349C-B0E8-494B-8E0E-43F5C64CD4C7}" type="pres">
      <dgm:prSet presAssocID="{11CF0408-B238-4F4C-BEA1-7DE4F04C15FA}" presName="txThree" presStyleLbl="node3" presStyleIdx="4" presStyleCnt="6" custScaleX="142855" custScaleY="159645">
        <dgm:presLayoutVars>
          <dgm:chPref val="3"/>
        </dgm:presLayoutVars>
      </dgm:prSet>
      <dgm:spPr/>
    </dgm:pt>
    <dgm:pt modelId="{B85F9D06-4E9E-4E6B-802B-CBE6AD14CA7B}" type="pres">
      <dgm:prSet presAssocID="{11CF0408-B238-4F4C-BEA1-7DE4F04C15FA}" presName="parTransThree" presStyleCnt="0"/>
      <dgm:spPr/>
    </dgm:pt>
    <dgm:pt modelId="{BCB636E9-BA41-4CAC-98C1-C3F3E2C925DB}" type="pres">
      <dgm:prSet presAssocID="{11CF0408-B238-4F4C-BEA1-7DE4F04C15FA}" presName="horzThree" presStyleCnt="0"/>
      <dgm:spPr/>
    </dgm:pt>
    <dgm:pt modelId="{91322AD8-EABA-4A3A-B00F-B39CB8364D3E}" type="pres">
      <dgm:prSet presAssocID="{C308B723-476B-499B-99F8-D5AB336EE67C}" presName="vertFour" presStyleCnt="0">
        <dgm:presLayoutVars>
          <dgm:chPref val="3"/>
        </dgm:presLayoutVars>
      </dgm:prSet>
      <dgm:spPr/>
    </dgm:pt>
    <dgm:pt modelId="{FF485CEE-4E13-401F-8970-16FAACDFA3E8}" type="pres">
      <dgm:prSet presAssocID="{C308B723-476B-499B-99F8-D5AB336EE67C}" presName="txFour" presStyleLbl="node4" presStyleIdx="16" presStyleCnt="20">
        <dgm:presLayoutVars>
          <dgm:chPref val="3"/>
        </dgm:presLayoutVars>
      </dgm:prSet>
      <dgm:spPr/>
    </dgm:pt>
    <dgm:pt modelId="{8C11DA9A-F4C6-4EBE-A5AC-16CCAF25C514}" type="pres">
      <dgm:prSet presAssocID="{C308B723-476B-499B-99F8-D5AB336EE67C}" presName="parTransFour" presStyleCnt="0"/>
      <dgm:spPr/>
    </dgm:pt>
    <dgm:pt modelId="{60DD6805-4A18-4183-B175-696697EA4576}" type="pres">
      <dgm:prSet presAssocID="{C308B723-476B-499B-99F8-D5AB336EE67C}" presName="horzFour" presStyleCnt="0"/>
      <dgm:spPr/>
    </dgm:pt>
    <dgm:pt modelId="{431FB7B2-3A98-43C6-B8EA-520BF5826505}" type="pres">
      <dgm:prSet presAssocID="{B978EF3A-AFA2-4AF2-805F-71EFA15BE2FD}" presName="vertFour" presStyleCnt="0">
        <dgm:presLayoutVars>
          <dgm:chPref val="3"/>
        </dgm:presLayoutVars>
      </dgm:prSet>
      <dgm:spPr/>
    </dgm:pt>
    <dgm:pt modelId="{FB5329A1-4FED-4B47-AD09-1BCED0ED9B84}" type="pres">
      <dgm:prSet presAssocID="{B978EF3A-AFA2-4AF2-805F-71EFA15BE2FD}" presName="txFour" presStyleLbl="node4" presStyleIdx="17" presStyleCnt="20">
        <dgm:presLayoutVars>
          <dgm:chPref val="3"/>
        </dgm:presLayoutVars>
      </dgm:prSet>
      <dgm:spPr/>
    </dgm:pt>
    <dgm:pt modelId="{D8F96E38-D6AD-4DCA-93E4-4EBB76A79F0A}" type="pres">
      <dgm:prSet presAssocID="{B978EF3A-AFA2-4AF2-805F-71EFA15BE2FD}" presName="parTransFour" presStyleCnt="0"/>
      <dgm:spPr/>
    </dgm:pt>
    <dgm:pt modelId="{BCEA3315-0759-4856-B6B9-864273C5950D}" type="pres">
      <dgm:prSet presAssocID="{B978EF3A-AFA2-4AF2-805F-71EFA15BE2FD}" presName="horzFour" presStyleCnt="0"/>
      <dgm:spPr/>
    </dgm:pt>
    <dgm:pt modelId="{9B074BA4-BE7C-4E8E-B169-F59F8F4C65E8}" type="pres">
      <dgm:prSet presAssocID="{2063F9FC-962A-4BF5-8AB4-3E76DE1C0A93}" presName="vertFour" presStyleCnt="0">
        <dgm:presLayoutVars>
          <dgm:chPref val="3"/>
        </dgm:presLayoutVars>
      </dgm:prSet>
      <dgm:spPr/>
    </dgm:pt>
    <dgm:pt modelId="{C792E52A-FC1A-4E82-897C-F2B14BFA2327}" type="pres">
      <dgm:prSet presAssocID="{2063F9FC-962A-4BF5-8AB4-3E76DE1C0A93}" presName="txFour" presStyleLbl="node4" presStyleIdx="18" presStyleCnt="20">
        <dgm:presLayoutVars>
          <dgm:chPref val="3"/>
        </dgm:presLayoutVars>
      </dgm:prSet>
      <dgm:spPr/>
    </dgm:pt>
    <dgm:pt modelId="{7ECC694D-30F7-4F08-9E58-0D60E9921AC0}" type="pres">
      <dgm:prSet presAssocID="{2063F9FC-962A-4BF5-8AB4-3E76DE1C0A93}" presName="horzFour" presStyleCnt="0"/>
      <dgm:spPr/>
    </dgm:pt>
    <dgm:pt modelId="{AAF8A5BE-85D8-4E9F-9C3C-C0E103CDF6DC}" type="pres">
      <dgm:prSet presAssocID="{E60DFAF8-D80F-4AFE-B835-585126D39D88}" presName="sibSpaceThree" presStyleCnt="0"/>
      <dgm:spPr/>
    </dgm:pt>
    <dgm:pt modelId="{BBE3BE5F-78CF-4A77-BF70-B2849ABE16BE}" type="pres">
      <dgm:prSet presAssocID="{86F644B7-1685-439C-9DB0-529ECB1AFB7E}" presName="vertThree" presStyleCnt="0"/>
      <dgm:spPr/>
    </dgm:pt>
    <dgm:pt modelId="{7CB86A23-7418-45FD-868A-EA83148321B7}" type="pres">
      <dgm:prSet presAssocID="{86F644B7-1685-439C-9DB0-529ECB1AFB7E}" presName="txThree" presStyleLbl="node3" presStyleIdx="5" presStyleCnt="6" custScaleX="150567" custScaleY="156805">
        <dgm:presLayoutVars>
          <dgm:chPref val="3"/>
        </dgm:presLayoutVars>
      </dgm:prSet>
      <dgm:spPr/>
    </dgm:pt>
    <dgm:pt modelId="{1F2916DB-1776-4BF9-94EE-972A6B25BBD8}" type="pres">
      <dgm:prSet presAssocID="{86F644B7-1685-439C-9DB0-529ECB1AFB7E}" presName="parTransThree" presStyleCnt="0"/>
      <dgm:spPr/>
    </dgm:pt>
    <dgm:pt modelId="{DABD8077-311B-4346-B9C0-DD285E8968A3}" type="pres">
      <dgm:prSet presAssocID="{86F644B7-1685-439C-9DB0-529ECB1AFB7E}" presName="horzThree" presStyleCnt="0"/>
      <dgm:spPr/>
    </dgm:pt>
    <dgm:pt modelId="{1A110E63-4C18-4E02-91E3-42465197EC69}" type="pres">
      <dgm:prSet presAssocID="{BF074B07-7AAE-49BF-ABC0-652959AAA3AB}" presName="vertFour" presStyleCnt="0">
        <dgm:presLayoutVars>
          <dgm:chPref val="3"/>
        </dgm:presLayoutVars>
      </dgm:prSet>
      <dgm:spPr/>
    </dgm:pt>
    <dgm:pt modelId="{AD51C389-6FB7-4437-A8FB-DB0DA2EE47C8}" type="pres">
      <dgm:prSet presAssocID="{BF074B07-7AAE-49BF-ABC0-652959AAA3AB}" presName="txFour" presStyleLbl="node4" presStyleIdx="19" presStyleCnt="20">
        <dgm:presLayoutVars>
          <dgm:chPref val="3"/>
        </dgm:presLayoutVars>
      </dgm:prSet>
      <dgm:spPr/>
    </dgm:pt>
    <dgm:pt modelId="{FBA3C444-5FC0-4414-8865-7598E8F63EC4}" type="pres">
      <dgm:prSet presAssocID="{BF074B07-7AAE-49BF-ABC0-652959AAA3AB}" presName="horzFour" presStyleCnt="0"/>
      <dgm:spPr/>
    </dgm:pt>
  </dgm:ptLst>
  <dgm:cxnLst>
    <dgm:cxn modelId="{3A563A01-CEF9-43A8-9F8E-5601FA2B4C7B}" type="presOf" srcId="{86F644B7-1685-439C-9DB0-529ECB1AFB7E}" destId="{7CB86A23-7418-45FD-868A-EA83148321B7}" srcOrd="0" destOrd="0" presId="urn:microsoft.com/office/officeart/2005/8/layout/hierarchy4"/>
    <dgm:cxn modelId="{DD760C02-065D-4E7C-8895-720F8B3C2372}" type="presOf" srcId="{3D7F815B-334D-4737-B5EF-894409FFFFDF}" destId="{6B8BFF32-7336-4C20-9B75-58EE85559B4E}" srcOrd="0" destOrd="0" presId="urn:microsoft.com/office/officeart/2005/8/layout/hierarchy4"/>
    <dgm:cxn modelId="{6B822202-9100-4F28-BE14-39FCA996DC8F}" type="presOf" srcId="{4832401F-B2DF-491C-9E58-DB32AF265410}" destId="{DCE306A9-67F8-4802-967E-34218381F8FA}" srcOrd="0" destOrd="0" presId="urn:microsoft.com/office/officeart/2005/8/layout/hierarchy4"/>
    <dgm:cxn modelId="{EE90B102-3DEC-48C3-8053-E6756F23D723}" srcId="{924E531D-441A-41A3-873B-14048379C251}" destId="{F293B2C0-934B-4BAB-A12F-C28918BFEB1C}" srcOrd="0" destOrd="0" parTransId="{3F1DD92D-A05E-49B7-A64E-F9824733C9BC}" sibTransId="{14F5B3D3-4423-4148-A178-904845122DF4}"/>
    <dgm:cxn modelId="{64981A07-E397-4043-8366-547482947581}" type="presOf" srcId="{F5E94124-BDCC-45EE-A21F-5671D377CDAC}" destId="{A426E8C5-5026-4E51-8008-F4EAD6DF387A}" srcOrd="0" destOrd="0" presId="urn:microsoft.com/office/officeart/2005/8/layout/hierarchy4"/>
    <dgm:cxn modelId="{4CD5CB0C-55C6-490F-A66A-BAAC5529A29F}" type="presOf" srcId="{810B700C-CBCB-4329-B502-A5D154C2DC7A}" destId="{13E4BE39-6A81-4ECE-AD4A-4B7F515A1E3C}" srcOrd="0" destOrd="0" presId="urn:microsoft.com/office/officeart/2005/8/layout/hierarchy4"/>
    <dgm:cxn modelId="{5D12960D-CEA3-41C2-AD4B-A23B9786ABBC}" type="presOf" srcId="{7CAEF33E-0D1B-492F-A0E7-B419C4974EA9}" destId="{25E784AB-60B0-40E6-9576-9E838BC775E5}" srcOrd="0" destOrd="0" presId="urn:microsoft.com/office/officeart/2005/8/layout/hierarchy4"/>
    <dgm:cxn modelId="{19027113-21EE-418F-B7B5-F66889FC8BA8}" srcId="{2FD76165-F4BC-46C7-B83E-BF6C07FC0D43}" destId="{DAB3E2F8-EB89-41BF-B411-1D58F77058A7}" srcOrd="0" destOrd="0" parTransId="{E2DBD88E-5065-46A8-BE9A-B9C59C5FD933}" sibTransId="{A2AB5AE4-CDFE-4D53-98D9-110863281F34}"/>
    <dgm:cxn modelId="{F515B513-1D58-4803-AA5C-53786B3C0B0D}" srcId="{B978EF3A-AFA2-4AF2-805F-71EFA15BE2FD}" destId="{2063F9FC-962A-4BF5-8AB4-3E76DE1C0A93}" srcOrd="0" destOrd="0" parTransId="{09604499-3069-4AA8-A57D-04FBE2EFB20B}" sibTransId="{B12D5F77-0BB1-43E1-BBEC-5CB8E7B19673}"/>
    <dgm:cxn modelId="{EC5B9115-8453-4C12-91FF-F3A4FC76DEAA}" srcId="{DAB3E2F8-EB89-41BF-B411-1D58F77058A7}" destId="{B71AA8C7-8BC5-45CF-9435-C2114C2F1AA3}" srcOrd="0" destOrd="0" parTransId="{584B40B6-2599-4B97-9213-11C065D2CE34}" sibTransId="{9841FAE1-18DC-4D7E-98BD-9D218C6175E6}"/>
    <dgm:cxn modelId="{0F01091A-E1AA-4122-B6C6-0FB9BAE92C6B}" type="presOf" srcId="{A535A8F1-E1A7-48A8-BDD4-85A3B0E0DA2D}" destId="{3F5945BF-5D91-4F71-9E02-AAEA6DA9489F}" srcOrd="0" destOrd="0" presId="urn:microsoft.com/office/officeart/2005/8/layout/hierarchy4"/>
    <dgm:cxn modelId="{45849820-C372-499B-BC3D-FF905C3E59EE}" type="presOf" srcId="{F293B2C0-934B-4BAB-A12F-C28918BFEB1C}" destId="{8195CC35-8A77-4333-BE93-80A8E5390D82}" srcOrd="0" destOrd="0" presId="urn:microsoft.com/office/officeart/2005/8/layout/hierarchy4"/>
    <dgm:cxn modelId="{9884A520-6E2C-4AE2-A0EB-5D1059B1750A}" type="presOf" srcId="{FFC82719-D2BC-4D27-8836-5375F2D9F67B}" destId="{F9FC348B-B594-4310-871A-44DA3D1EEE63}" srcOrd="0" destOrd="0" presId="urn:microsoft.com/office/officeart/2005/8/layout/hierarchy4"/>
    <dgm:cxn modelId="{45E7D921-546C-45E1-B86D-5A1FFA172743}" type="presOf" srcId="{BF074B07-7AAE-49BF-ABC0-652959AAA3AB}" destId="{AD51C389-6FB7-4437-A8FB-DB0DA2EE47C8}" srcOrd="0" destOrd="0" presId="urn:microsoft.com/office/officeart/2005/8/layout/hierarchy4"/>
    <dgm:cxn modelId="{024C0425-57A7-42D0-90E4-033A1F952817}" srcId="{E575DBC3-19C0-4A18-93B8-225F65E87FDC}" destId="{A535A8F1-E1A7-48A8-BDD4-85A3B0E0DA2D}" srcOrd="0" destOrd="0" parTransId="{7CF0CC1C-3623-453B-8C89-BD604FDEA7E0}" sibTransId="{7A4DE321-C1C3-4A4F-98CE-DAD6D0B508C6}"/>
    <dgm:cxn modelId="{04F5152B-B860-4937-BE05-B90B091AE9ED}" srcId="{27C08E6B-6C66-4F20-99E4-B3B0F2D3E2E7}" destId="{5E2D576C-ADCF-46C5-AF32-A1BF39B147EE}" srcOrd="0" destOrd="0" parTransId="{D6C7C921-7B09-47DB-86DF-6456654AD712}" sibTransId="{8D1F7FD3-79B5-4BC8-BDF2-2E09F64D276D}"/>
    <dgm:cxn modelId="{1917E237-596C-4504-A9A2-E28549E44073}" type="presOf" srcId="{E575DBC3-19C0-4A18-93B8-225F65E87FDC}" destId="{B83D52DF-BCA1-458D-949A-BCAA9E4873E0}" srcOrd="0" destOrd="0" presId="urn:microsoft.com/office/officeart/2005/8/layout/hierarchy4"/>
    <dgm:cxn modelId="{AC44643A-E761-41B3-A075-A6AB94115E75}" srcId="{2084CD1F-3FFD-4B0B-9AD5-15E3A54F1014}" destId="{7CAEF33E-0D1B-492F-A0E7-B419C4974EA9}" srcOrd="1" destOrd="0" parTransId="{1DFC5CD0-E159-41F6-BC54-6E07B87B9CFB}" sibTransId="{D135FF01-CE76-4AD1-9063-E4905A66F894}"/>
    <dgm:cxn modelId="{9EFF2243-D536-4335-967F-2FEDDDDFBA1F}" type="presOf" srcId="{2063F9FC-962A-4BF5-8AB4-3E76DE1C0A93}" destId="{C792E52A-FC1A-4E82-897C-F2B14BFA2327}" srcOrd="0" destOrd="0" presId="urn:microsoft.com/office/officeart/2005/8/layout/hierarchy4"/>
    <dgm:cxn modelId="{09FD7845-EB8A-4D56-9BD7-A7ECFA25C294}" srcId="{42F7AFB8-54FE-40B1-B899-A42BDA20CE89}" destId="{574A846A-749C-40B1-921B-700F7D7F3AB8}" srcOrd="0" destOrd="0" parTransId="{49D03F98-A5CD-4832-9422-2F651CA3E575}" sibTransId="{BB899ECA-3D85-474A-AEB4-56E6106A62F0}"/>
    <dgm:cxn modelId="{689A7F46-4C6B-4789-AABC-549D038DD3CB}" type="presOf" srcId="{574A846A-749C-40B1-921B-700F7D7F3AB8}" destId="{B463A1D5-72FF-4D6B-B84A-B17793463D25}" srcOrd="0" destOrd="0" presId="urn:microsoft.com/office/officeart/2005/8/layout/hierarchy4"/>
    <dgm:cxn modelId="{521A4D67-2BE9-46FB-BBAB-080284090682}" type="presOf" srcId="{42F7AFB8-54FE-40B1-B899-A42BDA20CE89}" destId="{75E5B795-3115-4FEF-875C-374531F0EF19}" srcOrd="0" destOrd="0" presId="urn:microsoft.com/office/officeart/2005/8/layout/hierarchy4"/>
    <dgm:cxn modelId="{622F9747-0FA6-4796-9D86-D8FE6E4344F2}" srcId="{3D7F815B-334D-4737-B5EF-894409FFFFDF}" destId="{7D280907-880F-4EEE-B2A9-490D1F5E7D32}" srcOrd="1" destOrd="0" parTransId="{14BCA5ED-F8F1-4D84-8A8A-DA8447108C55}" sibTransId="{92EBE56A-813F-4AB6-BDBF-1F12A059947D}"/>
    <dgm:cxn modelId="{8F174649-C392-43A9-AC77-8B7AE610335F}" srcId="{11CF0408-B238-4F4C-BEA1-7DE4F04C15FA}" destId="{C308B723-476B-499B-99F8-D5AB336EE67C}" srcOrd="0" destOrd="0" parTransId="{F1EB3753-1FC8-456C-8BE0-80EEFCD732B7}" sibTransId="{8FD2F030-90C2-4CEA-810B-D41C97C47BB1}"/>
    <dgm:cxn modelId="{1F0D4B4F-FEE6-47A2-8257-26DC411619C1}" srcId="{3E9EE74F-2E6F-450B-9BFF-F8AE9EB386E7}" destId="{29364A20-4029-40A9-A8FF-EB2F5A690DEA}" srcOrd="0" destOrd="0" parTransId="{6776EFDB-430A-488A-96F2-510EAFF5A06A}" sibTransId="{BF037D5A-FC24-44A0-8762-0B850990B934}"/>
    <dgm:cxn modelId="{8EF10A50-2F0C-4519-BA4E-64F707115F86}" type="presOf" srcId="{188117DC-AF5A-4EFA-8FE6-9BFCF07A7606}" destId="{DB0475E3-AF0C-4EEE-83A8-4F39E3895151}" srcOrd="0" destOrd="0" presId="urn:microsoft.com/office/officeart/2005/8/layout/hierarchy4"/>
    <dgm:cxn modelId="{BB757A70-85CF-4F0C-BE66-03EC0309FF94}" srcId="{FFC82719-D2BC-4D27-8836-5375F2D9F67B}" destId="{E575DBC3-19C0-4A18-93B8-225F65E87FDC}" srcOrd="0" destOrd="0" parTransId="{4220A47B-782F-4845-9544-E94197A60344}" sibTransId="{94B69466-09D7-4A3C-8776-735AE8E4784E}"/>
    <dgm:cxn modelId="{1A595C51-0CD0-4612-A6CD-8737AA603D63}" srcId="{5E2D576C-ADCF-46C5-AF32-A1BF39B147EE}" destId="{3E9EE74F-2E6F-450B-9BFF-F8AE9EB386E7}" srcOrd="0" destOrd="0" parTransId="{1090C7EE-9E18-42C3-BD57-BE696F3F895A}" sibTransId="{48E000DB-3D21-444F-8BEB-107FB65856B7}"/>
    <dgm:cxn modelId="{987A0D52-B3B4-4611-A18F-10899C485FF2}" type="presOf" srcId="{7D280907-880F-4EEE-B2A9-490D1F5E7D32}" destId="{D5CF9E5F-7710-4951-B174-10B8A2AD4FE3}" srcOrd="0" destOrd="0" presId="urn:microsoft.com/office/officeart/2005/8/layout/hierarchy4"/>
    <dgm:cxn modelId="{8B28D752-A532-43CD-9654-D7EEBB335F53}" type="presOf" srcId="{DA4D0496-42DE-412E-885A-86B6C00FF79E}" destId="{2ACA1265-B733-4CCE-9514-8E9DDDEDDBCE}" srcOrd="0" destOrd="0" presId="urn:microsoft.com/office/officeart/2005/8/layout/hierarchy4"/>
    <dgm:cxn modelId="{5A365F55-7C19-4E1E-BF22-38BFB77EF11B}" srcId="{B8799412-6735-4782-AF0B-BBB28499D175}" destId="{86F644B7-1685-439C-9DB0-529ECB1AFB7E}" srcOrd="1" destOrd="0" parTransId="{DECB709F-CDE9-4D6F-A792-5D3ACE01E9CB}" sibTransId="{FB0D7510-CB44-4A18-9C03-A289443D82DF}"/>
    <dgm:cxn modelId="{6F307B76-43D7-4968-9CD8-DB3226C24328}" srcId="{C308B723-476B-499B-99F8-D5AB336EE67C}" destId="{B978EF3A-AFA2-4AF2-805F-71EFA15BE2FD}" srcOrd="0" destOrd="0" parTransId="{DC6EA569-2DB8-4D3E-88CC-D8D92623BA68}" sibTransId="{4179ED49-4C82-4DDE-86AC-BAD0E52E2D49}"/>
    <dgm:cxn modelId="{5D2B9C7E-D340-48BB-9956-57ED02740EF6}" srcId="{2084CD1F-3FFD-4B0B-9AD5-15E3A54F1014}" destId="{3D7F815B-334D-4737-B5EF-894409FFFFDF}" srcOrd="0" destOrd="0" parTransId="{DC26B98B-601E-44CF-BF7C-ABFA0FC1DE37}" sibTransId="{D82EB22B-B1E2-44CF-9895-97D26536C8D4}"/>
    <dgm:cxn modelId="{7E562F7F-A008-4730-906D-275238848080}" srcId="{2084CD1F-3FFD-4B0B-9AD5-15E3A54F1014}" destId="{B8799412-6735-4782-AF0B-BBB28499D175}" srcOrd="2" destOrd="0" parTransId="{EFB440A1-38F7-46B8-BEA1-3ABE48240CDC}" sibTransId="{A5CEAB20-387E-45EB-B6C7-0BA041D93339}"/>
    <dgm:cxn modelId="{358A9181-0FBA-4EA6-83F6-29BB2C64E176}" srcId="{DA4D0496-42DE-412E-885A-86B6C00FF79E}" destId="{44A86932-B08E-4B63-B2EC-7F13307F3996}" srcOrd="0" destOrd="0" parTransId="{44AC1A5C-6B36-44F9-9D08-8D25AD837564}" sibTransId="{82F6ACBC-6AF0-4366-928C-7E4FEB1410BC}"/>
    <dgm:cxn modelId="{3822A384-C9AE-40B4-8B97-C4EF0B50257A}" srcId="{B71AA8C7-8BC5-45CF-9435-C2114C2F1AA3}" destId="{27C08E6B-6C66-4F20-99E4-B3B0F2D3E2E7}" srcOrd="0" destOrd="0" parTransId="{EA8F0874-31AA-423C-AC64-63954C783ABA}" sibTransId="{7B35C6CD-2E51-44B0-B28E-451AE430472B}"/>
    <dgm:cxn modelId="{A1F22189-D22D-415D-B655-058D4478BC6C}" type="presOf" srcId="{B71AA8C7-8BC5-45CF-9435-C2114C2F1AA3}" destId="{013C914C-28CF-448A-9714-BD786CA90DB7}" srcOrd="0" destOrd="0" presId="urn:microsoft.com/office/officeart/2005/8/layout/hierarchy4"/>
    <dgm:cxn modelId="{B440D28C-FB91-4320-A9A2-6ED5646023AE}" srcId="{574A846A-749C-40B1-921B-700F7D7F3AB8}" destId="{F5E94124-BDCC-45EE-A21F-5671D377CDAC}" srcOrd="0" destOrd="0" parTransId="{795E6DA8-0629-41EC-96CF-9BD161B1A1FE}" sibTransId="{9774A9BA-8662-4875-8235-558752C52026}"/>
    <dgm:cxn modelId="{4C71B995-827F-4667-949A-55D8E64D8CD8}" type="presOf" srcId="{B8799412-6735-4782-AF0B-BBB28499D175}" destId="{66023CAC-6F9F-4FE7-833D-F40F894D1B83}" srcOrd="0" destOrd="0" presId="urn:microsoft.com/office/officeart/2005/8/layout/hierarchy4"/>
    <dgm:cxn modelId="{B44CB596-9873-4609-A7AD-7756498235CC}" srcId="{7CAEF33E-0D1B-492F-A0E7-B419C4974EA9}" destId="{42F7AFB8-54FE-40B1-B899-A42BDA20CE89}" srcOrd="0" destOrd="0" parTransId="{74707BEA-F27E-406D-82C2-58A9625BA2C2}" sibTransId="{2CF5ECD5-C4BE-4252-A999-28A6DADFE4CD}"/>
    <dgm:cxn modelId="{8E7FE598-6A9B-4DA0-9392-F2E3BCA2152D}" srcId="{F5E94124-BDCC-45EE-A21F-5671D377CDAC}" destId="{FFC82719-D2BC-4D27-8836-5375F2D9F67B}" srcOrd="0" destOrd="0" parTransId="{318AB17E-2BDA-40A1-AE11-E587E175C505}" sibTransId="{0BB7125C-9DEC-4991-AF59-A7685CF5B3ED}"/>
    <dgm:cxn modelId="{19C8389C-80AF-4FB6-91D2-F3CFD675E6FE}" type="presOf" srcId="{27C08E6B-6C66-4F20-99E4-B3B0F2D3E2E7}" destId="{3048BEB8-787D-434E-8083-E3951532011D}" srcOrd="0" destOrd="0" presId="urn:microsoft.com/office/officeart/2005/8/layout/hierarchy4"/>
    <dgm:cxn modelId="{1FBCDD9E-71CB-40BA-BF58-7D6A6E98C6D8}" srcId="{7CAEF33E-0D1B-492F-A0E7-B419C4974EA9}" destId="{DA4D0496-42DE-412E-885A-86B6C00FF79E}" srcOrd="1" destOrd="0" parTransId="{094733DD-17E6-4EE6-B03D-88F3FAB23877}" sibTransId="{4E24EBE0-B6DD-4A78-8E1F-B739C8BEB364}"/>
    <dgm:cxn modelId="{56C51BA4-113F-4BD1-AACC-3D881F101217}" type="presOf" srcId="{44A86932-B08E-4B63-B2EC-7F13307F3996}" destId="{E225D645-B115-40BF-A132-9FD93E8CDA22}" srcOrd="0" destOrd="0" presId="urn:microsoft.com/office/officeart/2005/8/layout/hierarchy4"/>
    <dgm:cxn modelId="{4133A1AD-38B2-4EA2-8B0F-7617D345A255}" type="presOf" srcId="{DAB3E2F8-EB89-41BF-B411-1D58F77058A7}" destId="{FDF23BB7-B287-4967-9A32-54AE20482C12}" srcOrd="0" destOrd="0" presId="urn:microsoft.com/office/officeart/2005/8/layout/hierarchy4"/>
    <dgm:cxn modelId="{BCDB51B1-ED2B-444F-9178-DF2AEA775DD9}" type="presOf" srcId="{11CF0408-B238-4F4C-BEA1-7DE4F04C15FA}" destId="{80DD349C-B0E8-494B-8E0E-43F5C64CD4C7}" srcOrd="0" destOrd="0" presId="urn:microsoft.com/office/officeart/2005/8/layout/hierarchy4"/>
    <dgm:cxn modelId="{016FEBB5-C530-4B30-9EEE-41FCFAD8FA80}" type="presOf" srcId="{B978EF3A-AFA2-4AF2-805F-71EFA15BE2FD}" destId="{FB5329A1-4FED-4B47-AD09-1BCED0ED9B84}" srcOrd="0" destOrd="0" presId="urn:microsoft.com/office/officeart/2005/8/layout/hierarchy4"/>
    <dgm:cxn modelId="{9CA504BE-ED28-49A5-A575-0641A21B20F8}" type="presOf" srcId="{2084CD1F-3FFD-4B0B-9AD5-15E3A54F1014}" destId="{0374BBE1-1454-403D-A5C9-8D283955A257}" srcOrd="0" destOrd="0" presId="urn:microsoft.com/office/officeart/2005/8/layout/hierarchy4"/>
    <dgm:cxn modelId="{AD18AFBF-E7DE-4843-AFC2-3AD7DE6C2177}" srcId="{B8799412-6735-4782-AF0B-BBB28499D175}" destId="{11CF0408-B238-4F4C-BEA1-7DE4F04C15FA}" srcOrd="0" destOrd="0" parTransId="{7300701C-CE67-4508-BB99-75292793E1DD}" sibTransId="{E60DFAF8-D80F-4AFE-B835-585126D39D88}"/>
    <dgm:cxn modelId="{EE2284CC-78D0-4EA9-AE33-8F2CB05597A1}" srcId="{29364A20-4029-40A9-A8FF-EB2F5A690DEA}" destId="{4832401F-B2DF-491C-9E58-DB32AF265410}" srcOrd="0" destOrd="0" parTransId="{7C1AC886-D6CC-4BA1-9153-DD7B2C20D62F}" sibTransId="{AE36D007-E312-4448-B828-98A092C6CBF8}"/>
    <dgm:cxn modelId="{AE3EA6CF-84FF-4457-AD59-299C436F05BE}" srcId="{86F644B7-1685-439C-9DB0-529ECB1AFB7E}" destId="{BF074B07-7AAE-49BF-ABC0-652959AAA3AB}" srcOrd="0" destOrd="0" parTransId="{96E897EA-0B8D-473C-A681-17625B15D2CD}" sibTransId="{CCF72F11-DE35-4FBF-A26C-E920F63F1BF0}"/>
    <dgm:cxn modelId="{6A744ED6-04B8-4856-9EE5-25A6569EEDD6}" type="presOf" srcId="{924E531D-441A-41A3-873B-14048379C251}" destId="{225A612E-DB28-4F3D-AE1F-70B857DD5F35}" srcOrd="0" destOrd="0" presId="urn:microsoft.com/office/officeart/2005/8/layout/hierarchy4"/>
    <dgm:cxn modelId="{979A26E1-254F-475C-B46D-FCB60D739BC0}" srcId="{810B700C-CBCB-4329-B502-A5D154C2DC7A}" destId="{2084CD1F-3FFD-4B0B-9AD5-15E3A54F1014}" srcOrd="0" destOrd="0" parTransId="{FBA45CCB-FAA4-4B90-958B-C4E9F40EE16F}" sibTransId="{2642C3E9-0CFB-413F-9EBC-AABD92521F0F}"/>
    <dgm:cxn modelId="{572052E2-56E1-48A7-AE71-3DF34FD431CB}" srcId="{7D280907-880F-4EEE-B2A9-490D1F5E7D32}" destId="{924E531D-441A-41A3-873B-14048379C251}" srcOrd="0" destOrd="0" parTransId="{D22B3EA9-1DCA-418B-BDD9-B16ABB59937B}" sibTransId="{AE02B803-FB79-4BC8-B441-9AB4022A557C}"/>
    <dgm:cxn modelId="{8635F0E2-38BF-4EEE-8218-3AA4E5953F59}" type="presOf" srcId="{2FD76165-F4BC-46C7-B83E-BF6C07FC0D43}" destId="{D3044EF9-F802-4342-A53B-08BDAA7E667E}" srcOrd="0" destOrd="0" presId="urn:microsoft.com/office/officeart/2005/8/layout/hierarchy4"/>
    <dgm:cxn modelId="{235362E3-F896-4582-8DF8-916C11E02178}" type="presOf" srcId="{C308B723-476B-499B-99F8-D5AB336EE67C}" destId="{FF485CEE-4E13-401F-8970-16FAACDFA3E8}" srcOrd="0" destOrd="0" presId="urn:microsoft.com/office/officeart/2005/8/layout/hierarchy4"/>
    <dgm:cxn modelId="{DF9048E4-8991-43F7-9381-EEA797CF7F0A}" type="presOf" srcId="{29364A20-4029-40A9-A8FF-EB2F5A690DEA}" destId="{EA3F1229-0D8F-4498-903E-F357ADB21BCB}" srcOrd="0" destOrd="0" presId="urn:microsoft.com/office/officeart/2005/8/layout/hierarchy4"/>
    <dgm:cxn modelId="{F12889E6-E38C-4A52-964B-F21ED949D4D7}" type="presOf" srcId="{5E2D576C-ADCF-46C5-AF32-A1BF39B147EE}" destId="{CC16F3DA-AC4B-4BB2-AD41-CF193A450267}" srcOrd="0" destOrd="0" presId="urn:microsoft.com/office/officeart/2005/8/layout/hierarchy4"/>
    <dgm:cxn modelId="{8D236EEC-57CB-418C-A0AB-0E40185A61A0}" srcId="{F293B2C0-934B-4BAB-A12F-C28918BFEB1C}" destId="{188117DC-AF5A-4EFA-8FE6-9BFCF07A7606}" srcOrd="0" destOrd="0" parTransId="{C9E0BA04-5C8D-4671-AEF4-25821A641258}" sibTransId="{17967A3C-46A4-4F90-8705-3B97AD18870B}"/>
    <dgm:cxn modelId="{117482F4-B3DF-4A9F-B0C1-FFFD8F791168}" srcId="{3D7F815B-334D-4737-B5EF-894409FFFFDF}" destId="{2FD76165-F4BC-46C7-B83E-BF6C07FC0D43}" srcOrd="0" destOrd="0" parTransId="{DC5D5BFB-10AA-4911-A824-54F854B0BD1B}" sibTransId="{5AB07CB2-D724-4DE7-A48A-B0022849EF03}"/>
    <dgm:cxn modelId="{124507F8-BE4A-44B3-9EB3-4F629494D71F}" type="presOf" srcId="{3E9EE74F-2E6F-450B-9BFF-F8AE9EB386E7}" destId="{A0AEC9DB-F890-4C1A-91E1-C95CB1670B0B}" srcOrd="0" destOrd="0" presId="urn:microsoft.com/office/officeart/2005/8/layout/hierarchy4"/>
    <dgm:cxn modelId="{7DCD33B5-BEEA-4A59-B5E6-DACF743969EF}" type="presParOf" srcId="{13E4BE39-6A81-4ECE-AD4A-4B7F515A1E3C}" destId="{ECAC2A9D-5541-4323-8C9B-BE1D2CBD382D}" srcOrd="0" destOrd="0" presId="urn:microsoft.com/office/officeart/2005/8/layout/hierarchy4"/>
    <dgm:cxn modelId="{D837C197-89CC-4661-9B5C-DF728125F117}" type="presParOf" srcId="{ECAC2A9D-5541-4323-8C9B-BE1D2CBD382D}" destId="{0374BBE1-1454-403D-A5C9-8D283955A257}" srcOrd="0" destOrd="0" presId="urn:microsoft.com/office/officeart/2005/8/layout/hierarchy4"/>
    <dgm:cxn modelId="{AF6D030A-3821-4B51-8AB6-883B2978EDD2}" type="presParOf" srcId="{ECAC2A9D-5541-4323-8C9B-BE1D2CBD382D}" destId="{81813402-EB66-4247-92F0-C3D10D75A52B}" srcOrd="1" destOrd="0" presId="urn:microsoft.com/office/officeart/2005/8/layout/hierarchy4"/>
    <dgm:cxn modelId="{56992453-801B-49C9-BF19-92B642965C4F}" type="presParOf" srcId="{ECAC2A9D-5541-4323-8C9B-BE1D2CBD382D}" destId="{B1375A6F-1698-4312-BE2A-D19D2714D844}" srcOrd="2" destOrd="0" presId="urn:microsoft.com/office/officeart/2005/8/layout/hierarchy4"/>
    <dgm:cxn modelId="{C3A5BEEA-EFBC-4483-A586-6A6327AC41F9}" type="presParOf" srcId="{B1375A6F-1698-4312-BE2A-D19D2714D844}" destId="{0B161306-FA25-40C8-B4E2-946DFD68F7B9}" srcOrd="0" destOrd="0" presId="urn:microsoft.com/office/officeart/2005/8/layout/hierarchy4"/>
    <dgm:cxn modelId="{7097B78E-E385-4EDD-B427-FA6DBACFDAB9}" type="presParOf" srcId="{0B161306-FA25-40C8-B4E2-946DFD68F7B9}" destId="{6B8BFF32-7336-4C20-9B75-58EE85559B4E}" srcOrd="0" destOrd="0" presId="urn:microsoft.com/office/officeart/2005/8/layout/hierarchy4"/>
    <dgm:cxn modelId="{8605B881-F2B4-4BA7-B740-9F2855224A34}" type="presParOf" srcId="{0B161306-FA25-40C8-B4E2-946DFD68F7B9}" destId="{DF415808-0C76-460D-AAF6-29683F293B5E}" srcOrd="1" destOrd="0" presId="urn:microsoft.com/office/officeart/2005/8/layout/hierarchy4"/>
    <dgm:cxn modelId="{16FD37B8-7255-4D41-B89B-DC9597ECF3DC}" type="presParOf" srcId="{0B161306-FA25-40C8-B4E2-946DFD68F7B9}" destId="{6A811EF9-A87A-442B-B13A-893FCFDE0E60}" srcOrd="2" destOrd="0" presId="urn:microsoft.com/office/officeart/2005/8/layout/hierarchy4"/>
    <dgm:cxn modelId="{AC5C4DF7-95A0-4B91-8601-44EE2AAE8345}" type="presParOf" srcId="{6A811EF9-A87A-442B-B13A-893FCFDE0E60}" destId="{7340C891-9711-4303-82C8-3365524956DA}" srcOrd="0" destOrd="0" presId="urn:microsoft.com/office/officeart/2005/8/layout/hierarchy4"/>
    <dgm:cxn modelId="{02A4FC44-4FDB-4616-9C68-277237501C57}" type="presParOf" srcId="{7340C891-9711-4303-82C8-3365524956DA}" destId="{D3044EF9-F802-4342-A53B-08BDAA7E667E}" srcOrd="0" destOrd="0" presId="urn:microsoft.com/office/officeart/2005/8/layout/hierarchy4"/>
    <dgm:cxn modelId="{30B0FB9E-DCD1-44A3-B667-C21DBF6D5DAC}" type="presParOf" srcId="{7340C891-9711-4303-82C8-3365524956DA}" destId="{3608D0B5-E16E-4D05-9B16-2F0CC48F81E9}" srcOrd="1" destOrd="0" presId="urn:microsoft.com/office/officeart/2005/8/layout/hierarchy4"/>
    <dgm:cxn modelId="{9FCC6197-B5F5-41F6-8572-F4EDB7CE8DF9}" type="presParOf" srcId="{7340C891-9711-4303-82C8-3365524956DA}" destId="{18BC5926-D1D8-4FB9-8B06-9E360C51789E}" srcOrd="2" destOrd="0" presId="urn:microsoft.com/office/officeart/2005/8/layout/hierarchy4"/>
    <dgm:cxn modelId="{8F9CE9EB-5B65-4258-9D7D-39A63E49DCEC}" type="presParOf" srcId="{18BC5926-D1D8-4FB9-8B06-9E360C51789E}" destId="{0C95FDED-84F8-4F53-B185-B5A1E7E06B4F}" srcOrd="0" destOrd="0" presId="urn:microsoft.com/office/officeart/2005/8/layout/hierarchy4"/>
    <dgm:cxn modelId="{E968D601-87EA-4071-9AD2-D5A3E26C508B}" type="presParOf" srcId="{0C95FDED-84F8-4F53-B185-B5A1E7E06B4F}" destId="{FDF23BB7-B287-4967-9A32-54AE20482C12}" srcOrd="0" destOrd="0" presId="urn:microsoft.com/office/officeart/2005/8/layout/hierarchy4"/>
    <dgm:cxn modelId="{EC23D3D2-DA2C-42FC-9CAF-7863147001AD}" type="presParOf" srcId="{0C95FDED-84F8-4F53-B185-B5A1E7E06B4F}" destId="{5F9744B8-9C58-4408-82EA-A9FA0C93DA8A}" srcOrd="1" destOrd="0" presId="urn:microsoft.com/office/officeart/2005/8/layout/hierarchy4"/>
    <dgm:cxn modelId="{7D1D8EEF-1E56-419F-AA16-A5D28AF00361}" type="presParOf" srcId="{0C95FDED-84F8-4F53-B185-B5A1E7E06B4F}" destId="{7E1E8790-0924-45CC-868B-CEE2A36388CA}" srcOrd="2" destOrd="0" presId="urn:microsoft.com/office/officeart/2005/8/layout/hierarchy4"/>
    <dgm:cxn modelId="{8C9B4D97-2FC1-4C90-98BB-F4A90620D1FE}" type="presParOf" srcId="{7E1E8790-0924-45CC-868B-CEE2A36388CA}" destId="{422A5D5C-3EB7-44B8-907F-042895B06BD2}" srcOrd="0" destOrd="0" presId="urn:microsoft.com/office/officeart/2005/8/layout/hierarchy4"/>
    <dgm:cxn modelId="{65D7BE7C-F25F-41E0-8CDB-C7A0BE6E5D55}" type="presParOf" srcId="{422A5D5C-3EB7-44B8-907F-042895B06BD2}" destId="{013C914C-28CF-448A-9714-BD786CA90DB7}" srcOrd="0" destOrd="0" presId="urn:microsoft.com/office/officeart/2005/8/layout/hierarchy4"/>
    <dgm:cxn modelId="{1CEE4613-AB62-466D-B5B0-3A0949A39E33}" type="presParOf" srcId="{422A5D5C-3EB7-44B8-907F-042895B06BD2}" destId="{FC3E5E39-C311-4DFD-823E-5A6A1DA8A478}" srcOrd="1" destOrd="0" presId="urn:microsoft.com/office/officeart/2005/8/layout/hierarchy4"/>
    <dgm:cxn modelId="{6C9D5F37-8CB1-4BEA-96E0-8C9E78B830F0}" type="presParOf" srcId="{422A5D5C-3EB7-44B8-907F-042895B06BD2}" destId="{43BC3384-521D-4D8E-8D24-B44D8D9E972E}" srcOrd="2" destOrd="0" presId="urn:microsoft.com/office/officeart/2005/8/layout/hierarchy4"/>
    <dgm:cxn modelId="{76B3F83E-1826-47F9-927F-69A964DD71EA}" type="presParOf" srcId="{43BC3384-521D-4D8E-8D24-B44D8D9E972E}" destId="{297A1B50-23F0-47C2-B0E4-B6D958ADE067}" srcOrd="0" destOrd="0" presId="urn:microsoft.com/office/officeart/2005/8/layout/hierarchy4"/>
    <dgm:cxn modelId="{E6D7FE74-698C-4F8D-AD0A-DCFF033E7465}" type="presParOf" srcId="{297A1B50-23F0-47C2-B0E4-B6D958ADE067}" destId="{3048BEB8-787D-434E-8083-E3951532011D}" srcOrd="0" destOrd="0" presId="urn:microsoft.com/office/officeart/2005/8/layout/hierarchy4"/>
    <dgm:cxn modelId="{2DF36085-E338-49E3-A1C8-06385691B2A1}" type="presParOf" srcId="{297A1B50-23F0-47C2-B0E4-B6D958ADE067}" destId="{D55E5E3E-B796-45E0-BF19-52E8C73A801C}" srcOrd="1" destOrd="0" presId="urn:microsoft.com/office/officeart/2005/8/layout/hierarchy4"/>
    <dgm:cxn modelId="{196C82CB-3078-4A55-8958-B62B99F2902B}" type="presParOf" srcId="{297A1B50-23F0-47C2-B0E4-B6D958ADE067}" destId="{8D82BE41-B5E0-45A0-A88D-DCE615472674}" srcOrd="2" destOrd="0" presId="urn:microsoft.com/office/officeart/2005/8/layout/hierarchy4"/>
    <dgm:cxn modelId="{32391233-8839-4279-AB1A-614787B6A3C8}" type="presParOf" srcId="{8D82BE41-B5E0-45A0-A88D-DCE615472674}" destId="{71B6D28D-2C00-49FB-9328-0EA68EE8E0F8}" srcOrd="0" destOrd="0" presId="urn:microsoft.com/office/officeart/2005/8/layout/hierarchy4"/>
    <dgm:cxn modelId="{2F860F9D-77A3-4D05-A5D1-9000C5299E1C}" type="presParOf" srcId="{71B6D28D-2C00-49FB-9328-0EA68EE8E0F8}" destId="{CC16F3DA-AC4B-4BB2-AD41-CF193A450267}" srcOrd="0" destOrd="0" presId="urn:microsoft.com/office/officeart/2005/8/layout/hierarchy4"/>
    <dgm:cxn modelId="{6EEFF1F5-EC2E-41C4-A1F3-62E4F0944C89}" type="presParOf" srcId="{71B6D28D-2C00-49FB-9328-0EA68EE8E0F8}" destId="{3A697C00-7FA9-4403-B0E5-BD6583DE0E19}" srcOrd="1" destOrd="0" presId="urn:microsoft.com/office/officeart/2005/8/layout/hierarchy4"/>
    <dgm:cxn modelId="{83BF46AC-0357-42E8-909C-6F0C180DDFCF}" type="presParOf" srcId="{71B6D28D-2C00-49FB-9328-0EA68EE8E0F8}" destId="{00DB3852-E4B2-42CC-9AB4-0FA6979CA588}" srcOrd="2" destOrd="0" presId="urn:microsoft.com/office/officeart/2005/8/layout/hierarchy4"/>
    <dgm:cxn modelId="{4808DFAD-39EA-4991-8EAD-AD094D34CC56}" type="presParOf" srcId="{00DB3852-E4B2-42CC-9AB4-0FA6979CA588}" destId="{4209CD20-7113-41CB-B8CA-6E91F0C94F94}" srcOrd="0" destOrd="0" presId="urn:microsoft.com/office/officeart/2005/8/layout/hierarchy4"/>
    <dgm:cxn modelId="{D5CE70FD-D0C1-4884-88D7-B05E74E56E3E}" type="presParOf" srcId="{4209CD20-7113-41CB-B8CA-6E91F0C94F94}" destId="{A0AEC9DB-F890-4C1A-91E1-C95CB1670B0B}" srcOrd="0" destOrd="0" presId="urn:microsoft.com/office/officeart/2005/8/layout/hierarchy4"/>
    <dgm:cxn modelId="{3559C542-AFD4-4C0A-A44E-6F03863E9FED}" type="presParOf" srcId="{4209CD20-7113-41CB-B8CA-6E91F0C94F94}" destId="{518D2A8F-2D65-492B-B964-1CA9180FBF5B}" srcOrd="1" destOrd="0" presId="urn:microsoft.com/office/officeart/2005/8/layout/hierarchy4"/>
    <dgm:cxn modelId="{A0848167-0BA1-4BA2-9DEC-E7044BD76309}" type="presParOf" srcId="{4209CD20-7113-41CB-B8CA-6E91F0C94F94}" destId="{6F283439-3F05-49AC-8F01-B3DF4251B43B}" srcOrd="2" destOrd="0" presId="urn:microsoft.com/office/officeart/2005/8/layout/hierarchy4"/>
    <dgm:cxn modelId="{8E0F6748-8983-42B6-8306-DF8EDFEA239F}" type="presParOf" srcId="{6F283439-3F05-49AC-8F01-B3DF4251B43B}" destId="{A361D148-B5C3-4556-9EC1-56B4C74BF6AB}" srcOrd="0" destOrd="0" presId="urn:microsoft.com/office/officeart/2005/8/layout/hierarchy4"/>
    <dgm:cxn modelId="{0396D097-E78C-4965-9D49-C06A6C0288BB}" type="presParOf" srcId="{A361D148-B5C3-4556-9EC1-56B4C74BF6AB}" destId="{EA3F1229-0D8F-4498-903E-F357ADB21BCB}" srcOrd="0" destOrd="0" presId="urn:microsoft.com/office/officeart/2005/8/layout/hierarchy4"/>
    <dgm:cxn modelId="{250859DC-5483-466C-98E4-A6449BD82A8F}" type="presParOf" srcId="{A361D148-B5C3-4556-9EC1-56B4C74BF6AB}" destId="{7FC66D47-56A6-4C1F-85A5-C317A01CBAD0}" srcOrd="1" destOrd="0" presId="urn:microsoft.com/office/officeart/2005/8/layout/hierarchy4"/>
    <dgm:cxn modelId="{917F7F5F-1D60-4DA4-A134-86EC67337C47}" type="presParOf" srcId="{A361D148-B5C3-4556-9EC1-56B4C74BF6AB}" destId="{3FDB03E3-7761-4840-B9F4-0F3A66D62877}" srcOrd="2" destOrd="0" presId="urn:microsoft.com/office/officeart/2005/8/layout/hierarchy4"/>
    <dgm:cxn modelId="{6F972564-9B1F-4725-A8DF-FF5253A67A6F}" type="presParOf" srcId="{3FDB03E3-7761-4840-B9F4-0F3A66D62877}" destId="{467EBBB9-22D8-4431-9B08-A2D8D22085F6}" srcOrd="0" destOrd="0" presId="urn:microsoft.com/office/officeart/2005/8/layout/hierarchy4"/>
    <dgm:cxn modelId="{48A95C53-8194-4C91-9027-EC3FF04E5F30}" type="presParOf" srcId="{467EBBB9-22D8-4431-9B08-A2D8D22085F6}" destId="{DCE306A9-67F8-4802-967E-34218381F8FA}" srcOrd="0" destOrd="0" presId="urn:microsoft.com/office/officeart/2005/8/layout/hierarchy4"/>
    <dgm:cxn modelId="{19403A78-0C1F-4BBD-A009-BF6D1E1FB452}" type="presParOf" srcId="{467EBBB9-22D8-4431-9B08-A2D8D22085F6}" destId="{0E2A3508-ABF0-41B4-89C9-5CBF12FC0778}" srcOrd="1" destOrd="0" presId="urn:microsoft.com/office/officeart/2005/8/layout/hierarchy4"/>
    <dgm:cxn modelId="{6B8F32C2-ADBA-46D2-89B5-808F90B7AC57}" type="presParOf" srcId="{6A811EF9-A87A-442B-B13A-893FCFDE0E60}" destId="{FFB82E39-1C64-4633-B69F-1E2C9D1ADE23}" srcOrd="1" destOrd="0" presId="urn:microsoft.com/office/officeart/2005/8/layout/hierarchy4"/>
    <dgm:cxn modelId="{39086203-7B60-4547-A019-BB8A01DD500E}" type="presParOf" srcId="{6A811EF9-A87A-442B-B13A-893FCFDE0E60}" destId="{B76AC9BD-D501-4347-A90C-D5E05F66CDB5}" srcOrd="2" destOrd="0" presId="urn:microsoft.com/office/officeart/2005/8/layout/hierarchy4"/>
    <dgm:cxn modelId="{C8F5483E-8E9C-4115-AF63-FA327E89B3FE}" type="presParOf" srcId="{B76AC9BD-D501-4347-A90C-D5E05F66CDB5}" destId="{D5CF9E5F-7710-4951-B174-10B8A2AD4FE3}" srcOrd="0" destOrd="0" presId="urn:microsoft.com/office/officeart/2005/8/layout/hierarchy4"/>
    <dgm:cxn modelId="{8B3DE5A1-DB1A-4B49-B79F-257747FCD453}" type="presParOf" srcId="{B76AC9BD-D501-4347-A90C-D5E05F66CDB5}" destId="{6EAE2BD4-7B14-4A4D-9C45-FC63000AC90E}" srcOrd="1" destOrd="0" presId="urn:microsoft.com/office/officeart/2005/8/layout/hierarchy4"/>
    <dgm:cxn modelId="{992CAFC5-49F6-46BC-95B2-DDFBFACDEC51}" type="presParOf" srcId="{B76AC9BD-D501-4347-A90C-D5E05F66CDB5}" destId="{4E858BBF-2248-472D-B218-EC9867AAEF20}" srcOrd="2" destOrd="0" presId="urn:microsoft.com/office/officeart/2005/8/layout/hierarchy4"/>
    <dgm:cxn modelId="{7FC8737C-E5B6-4EEA-98E6-EF52D9BEADCA}" type="presParOf" srcId="{4E858BBF-2248-472D-B218-EC9867AAEF20}" destId="{E44EEAC3-BCC5-4A5D-8E0E-74187FF23D5B}" srcOrd="0" destOrd="0" presId="urn:microsoft.com/office/officeart/2005/8/layout/hierarchy4"/>
    <dgm:cxn modelId="{EB1ECF88-36CB-41E9-B2A4-0056EAE11BF4}" type="presParOf" srcId="{E44EEAC3-BCC5-4A5D-8E0E-74187FF23D5B}" destId="{225A612E-DB28-4F3D-AE1F-70B857DD5F35}" srcOrd="0" destOrd="0" presId="urn:microsoft.com/office/officeart/2005/8/layout/hierarchy4"/>
    <dgm:cxn modelId="{C12605D1-8628-4342-87F5-587237BEAA07}" type="presParOf" srcId="{E44EEAC3-BCC5-4A5D-8E0E-74187FF23D5B}" destId="{3CEE4374-66A0-4DF1-A363-6B971135A867}" srcOrd="1" destOrd="0" presId="urn:microsoft.com/office/officeart/2005/8/layout/hierarchy4"/>
    <dgm:cxn modelId="{CC933D7B-BF34-4AE1-99C7-4D10D1FF7576}" type="presParOf" srcId="{E44EEAC3-BCC5-4A5D-8E0E-74187FF23D5B}" destId="{320DCB9D-B75D-4A19-95F5-07E4EFACD818}" srcOrd="2" destOrd="0" presId="urn:microsoft.com/office/officeart/2005/8/layout/hierarchy4"/>
    <dgm:cxn modelId="{D5E34F5A-FC06-4AE6-875C-45908043C762}" type="presParOf" srcId="{320DCB9D-B75D-4A19-95F5-07E4EFACD818}" destId="{136C17A4-F8C7-44FC-88EA-1E99C1A1E9B6}" srcOrd="0" destOrd="0" presId="urn:microsoft.com/office/officeart/2005/8/layout/hierarchy4"/>
    <dgm:cxn modelId="{CBCD72A5-7AD2-4114-8ADE-612A841B4096}" type="presParOf" srcId="{136C17A4-F8C7-44FC-88EA-1E99C1A1E9B6}" destId="{8195CC35-8A77-4333-BE93-80A8E5390D82}" srcOrd="0" destOrd="0" presId="urn:microsoft.com/office/officeart/2005/8/layout/hierarchy4"/>
    <dgm:cxn modelId="{3AB35D9D-3D9E-4EB7-8845-0D25118E0113}" type="presParOf" srcId="{136C17A4-F8C7-44FC-88EA-1E99C1A1E9B6}" destId="{93CC92BF-DCA7-43EE-987B-E7DC322E3704}" srcOrd="1" destOrd="0" presId="urn:microsoft.com/office/officeart/2005/8/layout/hierarchy4"/>
    <dgm:cxn modelId="{99C1AAD6-1399-4A2E-8C6C-B6AABE23A546}" type="presParOf" srcId="{136C17A4-F8C7-44FC-88EA-1E99C1A1E9B6}" destId="{96A89B64-7FE6-476B-AF81-8D535963DBA2}" srcOrd="2" destOrd="0" presId="urn:microsoft.com/office/officeart/2005/8/layout/hierarchy4"/>
    <dgm:cxn modelId="{C70013BA-0781-415A-9546-3EA3814AC4A0}" type="presParOf" srcId="{96A89B64-7FE6-476B-AF81-8D535963DBA2}" destId="{01AFE08E-9103-4113-B8D2-A4D6CBE10E72}" srcOrd="0" destOrd="0" presId="urn:microsoft.com/office/officeart/2005/8/layout/hierarchy4"/>
    <dgm:cxn modelId="{AC80FF60-9ABA-44F1-9CB9-C260BF4CE886}" type="presParOf" srcId="{01AFE08E-9103-4113-B8D2-A4D6CBE10E72}" destId="{DB0475E3-AF0C-4EEE-83A8-4F39E3895151}" srcOrd="0" destOrd="0" presId="urn:microsoft.com/office/officeart/2005/8/layout/hierarchy4"/>
    <dgm:cxn modelId="{8D1DE49E-86B1-4CDC-8948-96FE475840A1}" type="presParOf" srcId="{01AFE08E-9103-4113-B8D2-A4D6CBE10E72}" destId="{02CF676B-41E7-4F13-99A9-EB2D0E744DDA}" srcOrd="1" destOrd="0" presId="urn:microsoft.com/office/officeart/2005/8/layout/hierarchy4"/>
    <dgm:cxn modelId="{96B3349C-AC0B-4C18-AFF3-C0922DF1A389}" type="presParOf" srcId="{B1375A6F-1698-4312-BE2A-D19D2714D844}" destId="{E2368D6E-261E-4FBF-B72C-0B06D0EF622D}" srcOrd="1" destOrd="0" presId="urn:microsoft.com/office/officeart/2005/8/layout/hierarchy4"/>
    <dgm:cxn modelId="{2D5CE5CF-406A-463D-A57C-AE636B7EB3DC}" type="presParOf" srcId="{B1375A6F-1698-4312-BE2A-D19D2714D844}" destId="{2670CF69-FF57-4824-8D40-4CFC44CA415E}" srcOrd="2" destOrd="0" presId="urn:microsoft.com/office/officeart/2005/8/layout/hierarchy4"/>
    <dgm:cxn modelId="{5EB455C5-A285-4F06-8254-1F662BE2DAC4}" type="presParOf" srcId="{2670CF69-FF57-4824-8D40-4CFC44CA415E}" destId="{25E784AB-60B0-40E6-9576-9E838BC775E5}" srcOrd="0" destOrd="0" presId="urn:microsoft.com/office/officeart/2005/8/layout/hierarchy4"/>
    <dgm:cxn modelId="{BC0C2A41-37E2-4EFE-8C3F-9C518A778C86}" type="presParOf" srcId="{2670CF69-FF57-4824-8D40-4CFC44CA415E}" destId="{D54AE309-CF86-41E0-882D-9EE1F4B879E4}" srcOrd="1" destOrd="0" presId="urn:microsoft.com/office/officeart/2005/8/layout/hierarchy4"/>
    <dgm:cxn modelId="{5E868880-B85F-44D7-85B3-EB9AFA90CE7B}" type="presParOf" srcId="{2670CF69-FF57-4824-8D40-4CFC44CA415E}" destId="{F8774BB4-ED00-438D-A05A-9C3C4B4FEBAE}" srcOrd="2" destOrd="0" presId="urn:microsoft.com/office/officeart/2005/8/layout/hierarchy4"/>
    <dgm:cxn modelId="{AD25F356-F354-41CA-A7B2-67025911656A}" type="presParOf" srcId="{F8774BB4-ED00-438D-A05A-9C3C4B4FEBAE}" destId="{144C0CB0-9042-4F40-8815-A80AD57E6E45}" srcOrd="0" destOrd="0" presId="urn:microsoft.com/office/officeart/2005/8/layout/hierarchy4"/>
    <dgm:cxn modelId="{89CE8BAE-81F1-440F-B5E4-C78521A98883}" type="presParOf" srcId="{144C0CB0-9042-4F40-8815-A80AD57E6E45}" destId="{75E5B795-3115-4FEF-875C-374531F0EF19}" srcOrd="0" destOrd="0" presId="urn:microsoft.com/office/officeart/2005/8/layout/hierarchy4"/>
    <dgm:cxn modelId="{53C12C8C-8936-48D1-9BBA-4CEBFCB603FF}" type="presParOf" srcId="{144C0CB0-9042-4F40-8815-A80AD57E6E45}" destId="{A5183AD8-DA18-49AD-B214-4275DCB3EC90}" srcOrd="1" destOrd="0" presId="urn:microsoft.com/office/officeart/2005/8/layout/hierarchy4"/>
    <dgm:cxn modelId="{1489C5CA-0FAD-4DEA-A6DE-98F978C483BE}" type="presParOf" srcId="{144C0CB0-9042-4F40-8815-A80AD57E6E45}" destId="{ABF96956-F660-47AD-94E5-74DBBEDE5134}" srcOrd="2" destOrd="0" presId="urn:microsoft.com/office/officeart/2005/8/layout/hierarchy4"/>
    <dgm:cxn modelId="{8A36BCB9-181B-4218-96BD-951146A90436}" type="presParOf" srcId="{ABF96956-F660-47AD-94E5-74DBBEDE5134}" destId="{5C7A536A-8AA6-47FB-8044-18D8CF08290D}" srcOrd="0" destOrd="0" presId="urn:microsoft.com/office/officeart/2005/8/layout/hierarchy4"/>
    <dgm:cxn modelId="{41901556-2D86-4023-BD34-EDF57CE337F1}" type="presParOf" srcId="{5C7A536A-8AA6-47FB-8044-18D8CF08290D}" destId="{B463A1D5-72FF-4D6B-B84A-B17793463D25}" srcOrd="0" destOrd="0" presId="urn:microsoft.com/office/officeart/2005/8/layout/hierarchy4"/>
    <dgm:cxn modelId="{948F395F-7DC2-4708-BEAA-7E2FB95F71FD}" type="presParOf" srcId="{5C7A536A-8AA6-47FB-8044-18D8CF08290D}" destId="{7ABC2AB1-A557-41C9-828C-7F2E7243E411}" srcOrd="1" destOrd="0" presId="urn:microsoft.com/office/officeart/2005/8/layout/hierarchy4"/>
    <dgm:cxn modelId="{59683403-BDF0-47B4-970A-CF15EB1F0E0F}" type="presParOf" srcId="{5C7A536A-8AA6-47FB-8044-18D8CF08290D}" destId="{AB62FF66-C753-47AF-B0EB-A9C9CF5EE5AA}" srcOrd="2" destOrd="0" presId="urn:microsoft.com/office/officeart/2005/8/layout/hierarchy4"/>
    <dgm:cxn modelId="{D3557913-97AA-438C-9C1D-42065479A220}" type="presParOf" srcId="{AB62FF66-C753-47AF-B0EB-A9C9CF5EE5AA}" destId="{02977DE0-F3B4-4265-BCFF-33740D3F8690}" srcOrd="0" destOrd="0" presId="urn:microsoft.com/office/officeart/2005/8/layout/hierarchy4"/>
    <dgm:cxn modelId="{CFABF8F9-A1E5-4FA6-845A-A9F95619544F}" type="presParOf" srcId="{02977DE0-F3B4-4265-BCFF-33740D3F8690}" destId="{A426E8C5-5026-4E51-8008-F4EAD6DF387A}" srcOrd="0" destOrd="0" presId="urn:microsoft.com/office/officeart/2005/8/layout/hierarchy4"/>
    <dgm:cxn modelId="{CAE4E4FD-C8EF-4038-94C7-A1C41CFC4A9F}" type="presParOf" srcId="{02977DE0-F3B4-4265-BCFF-33740D3F8690}" destId="{AE2879D7-C9A3-411D-AA89-B63B5A8FF843}" srcOrd="1" destOrd="0" presId="urn:microsoft.com/office/officeart/2005/8/layout/hierarchy4"/>
    <dgm:cxn modelId="{A8254DAE-C10C-43C8-9D3D-646D8CC31CED}" type="presParOf" srcId="{02977DE0-F3B4-4265-BCFF-33740D3F8690}" destId="{AE19101F-A232-4E9A-BA6D-052BD775F997}" srcOrd="2" destOrd="0" presId="urn:microsoft.com/office/officeart/2005/8/layout/hierarchy4"/>
    <dgm:cxn modelId="{4DC42DE1-EFD9-4BAB-B513-F0BD49070EA1}" type="presParOf" srcId="{AE19101F-A232-4E9A-BA6D-052BD775F997}" destId="{FEEBC296-9A69-4111-8ED2-CDE8DACE634C}" srcOrd="0" destOrd="0" presId="urn:microsoft.com/office/officeart/2005/8/layout/hierarchy4"/>
    <dgm:cxn modelId="{0897A0EF-7252-4150-A52F-31FDFE5A06AC}" type="presParOf" srcId="{FEEBC296-9A69-4111-8ED2-CDE8DACE634C}" destId="{F9FC348B-B594-4310-871A-44DA3D1EEE63}" srcOrd="0" destOrd="0" presId="urn:microsoft.com/office/officeart/2005/8/layout/hierarchy4"/>
    <dgm:cxn modelId="{3E22A86A-2106-45DE-B347-68ECE1ACB7D8}" type="presParOf" srcId="{FEEBC296-9A69-4111-8ED2-CDE8DACE634C}" destId="{A53E5E22-53CB-4566-B904-E3912AF4E14F}" srcOrd="1" destOrd="0" presId="urn:microsoft.com/office/officeart/2005/8/layout/hierarchy4"/>
    <dgm:cxn modelId="{9FC1E9BB-9BA5-475F-8BE1-72EE8666B64C}" type="presParOf" srcId="{FEEBC296-9A69-4111-8ED2-CDE8DACE634C}" destId="{CAA5656B-A3CD-475C-A93F-D2204BDC60D5}" srcOrd="2" destOrd="0" presId="urn:microsoft.com/office/officeart/2005/8/layout/hierarchy4"/>
    <dgm:cxn modelId="{38406F5C-A1A0-4477-A380-2E586D1EC3DE}" type="presParOf" srcId="{CAA5656B-A3CD-475C-A93F-D2204BDC60D5}" destId="{730A6E27-8E0B-4271-AEFA-13F2DDBB1C63}" srcOrd="0" destOrd="0" presId="urn:microsoft.com/office/officeart/2005/8/layout/hierarchy4"/>
    <dgm:cxn modelId="{3AAB8149-ACC9-4831-B70A-F5858E967AF4}" type="presParOf" srcId="{730A6E27-8E0B-4271-AEFA-13F2DDBB1C63}" destId="{B83D52DF-BCA1-458D-949A-BCAA9E4873E0}" srcOrd="0" destOrd="0" presId="urn:microsoft.com/office/officeart/2005/8/layout/hierarchy4"/>
    <dgm:cxn modelId="{01F2F536-F7E0-4CCE-9BEF-D2758ED5344E}" type="presParOf" srcId="{730A6E27-8E0B-4271-AEFA-13F2DDBB1C63}" destId="{E0D78875-283D-4DB1-961A-C8B38E429AE6}" srcOrd="1" destOrd="0" presId="urn:microsoft.com/office/officeart/2005/8/layout/hierarchy4"/>
    <dgm:cxn modelId="{3D236A76-69BB-4066-BD79-B54F5D1BC072}" type="presParOf" srcId="{730A6E27-8E0B-4271-AEFA-13F2DDBB1C63}" destId="{38ECFCE4-5E8D-4AEF-94EA-BD565C4A425E}" srcOrd="2" destOrd="0" presId="urn:microsoft.com/office/officeart/2005/8/layout/hierarchy4"/>
    <dgm:cxn modelId="{CDB72FCA-DFD1-474E-97D5-D30F9A748E57}" type="presParOf" srcId="{38ECFCE4-5E8D-4AEF-94EA-BD565C4A425E}" destId="{816C10E8-58AB-4C92-A784-F912DD0B6F81}" srcOrd="0" destOrd="0" presId="urn:microsoft.com/office/officeart/2005/8/layout/hierarchy4"/>
    <dgm:cxn modelId="{9B63F6CD-CFF3-4317-8913-E00526389792}" type="presParOf" srcId="{816C10E8-58AB-4C92-A784-F912DD0B6F81}" destId="{3F5945BF-5D91-4F71-9E02-AAEA6DA9489F}" srcOrd="0" destOrd="0" presId="urn:microsoft.com/office/officeart/2005/8/layout/hierarchy4"/>
    <dgm:cxn modelId="{4B5448BB-F577-4E42-901B-6FFF40D736C8}" type="presParOf" srcId="{816C10E8-58AB-4C92-A784-F912DD0B6F81}" destId="{BBA0A02B-28BB-4138-80EF-45E255099B55}" srcOrd="1" destOrd="0" presId="urn:microsoft.com/office/officeart/2005/8/layout/hierarchy4"/>
    <dgm:cxn modelId="{1EB2760A-1887-4132-9808-FC7414EE331E}" type="presParOf" srcId="{F8774BB4-ED00-438D-A05A-9C3C4B4FEBAE}" destId="{A47B61CC-FB71-4152-9167-91F0204530AE}" srcOrd="1" destOrd="0" presId="urn:microsoft.com/office/officeart/2005/8/layout/hierarchy4"/>
    <dgm:cxn modelId="{683C99C1-4702-4D73-BA47-5B9685988432}" type="presParOf" srcId="{F8774BB4-ED00-438D-A05A-9C3C4B4FEBAE}" destId="{7B551D0F-D588-47B6-918C-146DBC17AD03}" srcOrd="2" destOrd="0" presId="urn:microsoft.com/office/officeart/2005/8/layout/hierarchy4"/>
    <dgm:cxn modelId="{EF03EE42-0133-490E-BD61-624E38FD45E2}" type="presParOf" srcId="{7B551D0F-D588-47B6-918C-146DBC17AD03}" destId="{2ACA1265-B733-4CCE-9514-8E9DDDEDDBCE}" srcOrd="0" destOrd="0" presId="urn:microsoft.com/office/officeart/2005/8/layout/hierarchy4"/>
    <dgm:cxn modelId="{D2B862AB-9859-4F62-AF02-4D88399B041B}" type="presParOf" srcId="{7B551D0F-D588-47B6-918C-146DBC17AD03}" destId="{51E34B59-EF9A-4CA8-9B54-A0D38EAF7939}" srcOrd="1" destOrd="0" presId="urn:microsoft.com/office/officeart/2005/8/layout/hierarchy4"/>
    <dgm:cxn modelId="{4A7E4B78-DF97-4CF8-8314-2922508C515D}" type="presParOf" srcId="{7B551D0F-D588-47B6-918C-146DBC17AD03}" destId="{B9A8F7C6-5204-4081-BD48-FFE9A781DEFB}" srcOrd="2" destOrd="0" presId="urn:microsoft.com/office/officeart/2005/8/layout/hierarchy4"/>
    <dgm:cxn modelId="{9B1F099F-BD54-4409-8BA2-68A73B9FFC99}" type="presParOf" srcId="{B9A8F7C6-5204-4081-BD48-FFE9A781DEFB}" destId="{44EB723E-1740-4E8C-BB17-46FDC6AF8E7E}" srcOrd="0" destOrd="0" presId="urn:microsoft.com/office/officeart/2005/8/layout/hierarchy4"/>
    <dgm:cxn modelId="{AAC99C9F-31B7-4A73-AEDF-ED05A8EFB677}" type="presParOf" srcId="{44EB723E-1740-4E8C-BB17-46FDC6AF8E7E}" destId="{E225D645-B115-40BF-A132-9FD93E8CDA22}" srcOrd="0" destOrd="0" presId="urn:microsoft.com/office/officeart/2005/8/layout/hierarchy4"/>
    <dgm:cxn modelId="{26A694AF-B38D-42C9-A662-311CC5CCE510}" type="presParOf" srcId="{44EB723E-1740-4E8C-BB17-46FDC6AF8E7E}" destId="{432F8F0E-BCB5-493C-B9B0-C01208840AEE}" srcOrd="1" destOrd="0" presId="urn:microsoft.com/office/officeart/2005/8/layout/hierarchy4"/>
    <dgm:cxn modelId="{15EE9C62-6956-4133-AFF7-B269E9E282BA}" type="presParOf" srcId="{B1375A6F-1698-4312-BE2A-D19D2714D844}" destId="{0598B453-9FB1-4C94-9269-183F6C8B9620}" srcOrd="3" destOrd="0" presId="urn:microsoft.com/office/officeart/2005/8/layout/hierarchy4"/>
    <dgm:cxn modelId="{55BC7EAE-1B9C-4D30-BF73-01C29AF990F3}" type="presParOf" srcId="{B1375A6F-1698-4312-BE2A-D19D2714D844}" destId="{3082E4B9-1230-4AE9-97AC-85FF1FED19E1}" srcOrd="4" destOrd="0" presId="urn:microsoft.com/office/officeart/2005/8/layout/hierarchy4"/>
    <dgm:cxn modelId="{AA35E282-531A-4078-A988-16725042C9E6}" type="presParOf" srcId="{3082E4B9-1230-4AE9-97AC-85FF1FED19E1}" destId="{66023CAC-6F9F-4FE7-833D-F40F894D1B83}" srcOrd="0" destOrd="0" presId="urn:microsoft.com/office/officeart/2005/8/layout/hierarchy4"/>
    <dgm:cxn modelId="{FFAB2254-A472-40B2-8B95-5E24B413A6F5}" type="presParOf" srcId="{3082E4B9-1230-4AE9-97AC-85FF1FED19E1}" destId="{E09B22C4-51AA-4B78-B713-3FB65C84120E}" srcOrd="1" destOrd="0" presId="urn:microsoft.com/office/officeart/2005/8/layout/hierarchy4"/>
    <dgm:cxn modelId="{A92EB8D6-9D42-4A90-9F8F-DD6DD8D88824}" type="presParOf" srcId="{3082E4B9-1230-4AE9-97AC-85FF1FED19E1}" destId="{48D53582-4DC3-4979-A05C-A8BFD016E76D}" srcOrd="2" destOrd="0" presId="urn:microsoft.com/office/officeart/2005/8/layout/hierarchy4"/>
    <dgm:cxn modelId="{707C0CC7-AC3F-4C77-A098-ED4C91B67F38}" type="presParOf" srcId="{48D53582-4DC3-4979-A05C-A8BFD016E76D}" destId="{123D02BC-E69D-46A2-9695-963E5D0F3D7F}" srcOrd="0" destOrd="0" presId="urn:microsoft.com/office/officeart/2005/8/layout/hierarchy4"/>
    <dgm:cxn modelId="{C1128492-1598-492B-8B8A-1EE998B3CF3F}" type="presParOf" srcId="{123D02BC-E69D-46A2-9695-963E5D0F3D7F}" destId="{80DD349C-B0E8-494B-8E0E-43F5C64CD4C7}" srcOrd="0" destOrd="0" presId="urn:microsoft.com/office/officeart/2005/8/layout/hierarchy4"/>
    <dgm:cxn modelId="{94F57D27-CC2F-4D88-A59A-C609B181A57B}" type="presParOf" srcId="{123D02BC-E69D-46A2-9695-963E5D0F3D7F}" destId="{B85F9D06-4E9E-4E6B-802B-CBE6AD14CA7B}" srcOrd="1" destOrd="0" presId="urn:microsoft.com/office/officeart/2005/8/layout/hierarchy4"/>
    <dgm:cxn modelId="{725FE660-0DC3-4216-BF4C-955AB06F153A}" type="presParOf" srcId="{123D02BC-E69D-46A2-9695-963E5D0F3D7F}" destId="{BCB636E9-BA41-4CAC-98C1-C3F3E2C925DB}" srcOrd="2" destOrd="0" presId="urn:microsoft.com/office/officeart/2005/8/layout/hierarchy4"/>
    <dgm:cxn modelId="{1763D305-AE4F-40D1-AE1D-F91C4C604FE4}" type="presParOf" srcId="{BCB636E9-BA41-4CAC-98C1-C3F3E2C925DB}" destId="{91322AD8-EABA-4A3A-B00F-B39CB8364D3E}" srcOrd="0" destOrd="0" presId="urn:microsoft.com/office/officeart/2005/8/layout/hierarchy4"/>
    <dgm:cxn modelId="{FA7A3194-96CD-4644-ACFB-D03EC3B8B92B}" type="presParOf" srcId="{91322AD8-EABA-4A3A-B00F-B39CB8364D3E}" destId="{FF485CEE-4E13-401F-8970-16FAACDFA3E8}" srcOrd="0" destOrd="0" presId="urn:microsoft.com/office/officeart/2005/8/layout/hierarchy4"/>
    <dgm:cxn modelId="{1D78AD8F-D314-4763-A7CD-950E64C82091}" type="presParOf" srcId="{91322AD8-EABA-4A3A-B00F-B39CB8364D3E}" destId="{8C11DA9A-F4C6-4EBE-A5AC-16CCAF25C514}" srcOrd="1" destOrd="0" presId="urn:microsoft.com/office/officeart/2005/8/layout/hierarchy4"/>
    <dgm:cxn modelId="{867A106F-9546-4008-AB53-54906241744B}" type="presParOf" srcId="{91322AD8-EABA-4A3A-B00F-B39CB8364D3E}" destId="{60DD6805-4A18-4183-B175-696697EA4576}" srcOrd="2" destOrd="0" presId="urn:microsoft.com/office/officeart/2005/8/layout/hierarchy4"/>
    <dgm:cxn modelId="{795A9E64-2D78-4BDD-A670-EC0CF4D3D1B9}" type="presParOf" srcId="{60DD6805-4A18-4183-B175-696697EA4576}" destId="{431FB7B2-3A98-43C6-B8EA-520BF5826505}" srcOrd="0" destOrd="0" presId="urn:microsoft.com/office/officeart/2005/8/layout/hierarchy4"/>
    <dgm:cxn modelId="{56DB25B2-8132-41A8-891D-973EF5EA9D58}" type="presParOf" srcId="{431FB7B2-3A98-43C6-B8EA-520BF5826505}" destId="{FB5329A1-4FED-4B47-AD09-1BCED0ED9B84}" srcOrd="0" destOrd="0" presId="urn:microsoft.com/office/officeart/2005/8/layout/hierarchy4"/>
    <dgm:cxn modelId="{1FD1786F-4EAF-463F-BC15-A2061A499C5C}" type="presParOf" srcId="{431FB7B2-3A98-43C6-B8EA-520BF5826505}" destId="{D8F96E38-D6AD-4DCA-93E4-4EBB76A79F0A}" srcOrd="1" destOrd="0" presId="urn:microsoft.com/office/officeart/2005/8/layout/hierarchy4"/>
    <dgm:cxn modelId="{A281FBE8-3802-42CA-995D-8A3671CBC2BC}" type="presParOf" srcId="{431FB7B2-3A98-43C6-B8EA-520BF5826505}" destId="{BCEA3315-0759-4856-B6B9-864273C5950D}" srcOrd="2" destOrd="0" presId="urn:microsoft.com/office/officeart/2005/8/layout/hierarchy4"/>
    <dgm:cxn modelId="{3D56D1BC-0C88-443B-8EAD-F38B375CD494}" type="presParOf" srcId="{BCEA3315-0759-4856-B6B9-864273C5950D}" destId="{9B074BA4-BE7C-4E8E-B169-F59F8F4C65E8}" srcOrd="0" destOrd="0" presId="urn:microsoft.com/office/officeart/2005/8/layout/hierarchy4"/>
    <dgm:cxn modelId="{4CF0CF9F-756A-4128-93FC-16F597A5E4E2}" type="presParOf" srcId="{9B074BA4-BE7C-4E8E-B169-F59F8F4C65E8}" destId="{C792E52A-FC1A-4E82-897C-F2B14BFA2327}" srcOrd="0" destOrd="0" presId="urn:microsoft.com/office/officeart/2005/8/layout/hierarchy4"/>
    <dgm:cxn modelId="{B0D97A56-86CF-4A19-A789-2F175A5CA955}" type="presParOf" srcId="{9B074BA4-BE7C-4E8E-B169-F59F8F4C65E8}" destId="{7ECC694D-30F7-4F08-9E58-0D60E9921AC0}" srcOrd="1" destOrd="0" presId="urn:microsoft.com/office/officeart/2005/8/layout/hierarchy4"/>
    <dgm:cxn modelId="{0659F232-8A0B-4FE6-8A3A-BB2894AE11CF}" type="presParOf" srcId="{48D53582-4DC3-4979-A05C-A8BFD016E76D}" destId="{AAF8A5BE-85D8-4E9F-9C3C-C0E103CDF6DC}" srcOrd="1" destOrd="0" presId="urn:microsoft.com/office/officeart/2005/8/layout/hierarchy4"/>
    <dgm:cxn modelId="{181ED5F6-2194-4F15-8DA1-7A86C0494F5C}" type="presParOf" srcId="{48D53582-4DC3-4979-A05C-A8BFD016E76D}" destId="{BBE3BE5F-78CF-4A77-BF70-B2849ABE16BE}" srcOrd="2" destOrd="0" presId="urn:microsoft.com/office/officeart/2005/8/layout/hierarchy4"/>
    <dgm:cxn modelId="{189E84E8-FE53-4FD4-8023-B29D83AD46BC}" type="presParOf" srcId="{BBE3BE5F-78CF-4A77-BF70-B2849ABE16BE}" destId="{7CB86A23-7418-45FD-868A-EA83148321B7}" srcOrd="0" destOrd="0" presId="urn:microsoft.com/office/officeart/2005/8/layout/hierarchy4"/>
    <dgm:cxn modelId="{7A123849-7A81-40AE-967A-D4D34A40A183}" type="presParOf" srcId="{BBE3BE5F-78CF-4A77-BF70-B2849ABE16BE}" destId="{1F2916DB-1776-4BF9-94EE-972A6B25BBD8}" srcOrd="1" destOrd="0" presId="urn:microsoft.com/office/officeart/2005/8/layout/hierarchy4"/>
    <dgm:cxn modelId="{EF921865-C6AB-40FF-8831-7259ADDA42A7}" type="presParOf" srcId="{BBE3BE5F-78CF-4A77-BF70-B2849ABE16BE}" destId="{DABD8077-311B-4346-B9C0-DD285E8968A3}" srcOrd="2" destOrd="0" presId="urn:microsoft.com/office/officeart/2005/8/layout/hierarchy4"/>
    <dgm:cxn modelId="{B27F672D-0DFC-40FB-BF77-8AAD9AA3D650}" type="presParOf" srcId="{DABD8077-311B-4346-B9C0-DD285E8968A3}" destId="{1A110E63-4C18-4E02-91E3-42465197EC69}" srcOrd="0" destOrd="0" presId="urn:microsoft.com/office/officeart/2005/8/layout/hierarchy4"/>
    <dgm:cxn modelId="{CC7A500D-07A2-4995-9FE5-88C68CFB72F2}" type="presParOf" srcId="{1A110E63-4C18-4E02-91E3-42465197EC69}" destId="{AD51C389-6FB7-4437-A8FB-DB0DA2EE47C8}" srcOrd="0" destOrd="0" presId="urn:microsoft.com/office/officeart/2005/8/layout/hierarchy4"/>
    <dgm:cxn modelId="{7573B9AF-6DEB-4F18-95D1-2298F7FC34B4}" type="presParOf" srcId="{1A110E63-4C18-4E02-91E3-42465197EC69}" destId="{FBA3C444-5FC0-4414-8865-7598E8F63EC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2913D8-9132-4C3F-AE84-A010DA300080}" type="doc">
      <dgm:prSet loTypeId="urn:microsoft.com/office/officeart/2005/8/layout/hierarchy4" loCatId="hierarchy" qsTypeId="urn:microsoft.com/office/officeart/2005/8/quickstyle/simple3" qsCatId="simple" csTypeId="urn:microsoft.com/office/officeart/2005/8/colors/accent0_1" csCatId="mainScheme" phldr="1"/>
      <dgm:spPr/>
      <dgm:t>
        <a:bodyPr/>
        <a:lstStyle/>
        <a:p>
          <a:endParaRPr lang="el-GR"/>
        </a:p>
      </dgm:t>
    </dgm:pt>
    <dgm:pt modelId="{CD30F72A-2644-4E9A-9ACB-DA0238BB6A7D}">
      <dgm:prSet phldrT="[Text]" custT="1"/>
      <dgm:spPr/>
      <dgm:t>
        <a:bodyPr/>
        <a:lstStyle/>
        <a:p>
          <a:r>
            <a:rPr lang="el-GR" sz="2000" dirty="0">
              <a:latin typeface="Times New Roman" pitchFamily="18" charset="0"/>
              <a:cs typeface="Times New Roman" pitchFamily="18" charset="0"/>
            </a:rPr>
            <a:t>Απόδοση Ενεργητικού </a:t>
          </a:r>
          <a:r>
            <a:rPr lang="en-US" sz="2000" dirty="0">
              <a:latin typeface="Times New Roman" pitchFamily="18" charset="0"/>
              <a:cs typeface="Times New Roman" pitchFamily="18" charset="0"/>
            </a:rPr>
            <a:t>ROA (return on assets</a:t>
          </a:r>
          <a:r>
            <a:rPr lang="el-GR" sz="2000" dirty="0">
              <a:latin typeface="Times New Roman" pitchFamily="18" charset="0"/>
              <a:cs typeface="Times New Roman" pitchFamily="18" charset="0"/>
            </a:rPr>
            <a:t>)</a:t>
          </a:r>
        </a:p>
      </dgm:t>
    </dgm:pt>
    <dgm:pt modelId="{A3FE7CA1-7121-4996-9CFC-6B169FDBCC97}" type="parTrans" cxnId="{0A78E3C3-78D7-481B-A354-D083335C72A0}">
      <dgm:prSet/>
      <dgm:spPr/>
      <dgm:t>
        <a:bodyPr/>
        <a:lstStyle/>
        <a:p>
          <a:endParaRPr lang="el-GR" sz="1100">
            <a:latin typeface="Times New Roman" pitchFamily="18" charset="0"/>
            <a:cs typeface="Times New Roman" pitchFamily="18" charset="0"/>
          </a:endParaRPr>
        </a:p>
      </dgm:t>
    </dgm:pt>
    <dgm:pt modelId="{14F017A1-8EE5-4C5B-B5B2-854EC64D2A67}" type="sibTrans" cxnId="{0A78E3C3-78D7-481B-A354-D083335C72A0}">
      <dgm:prSet/>
      <dgm:spPr/>
      <dgm:t>
        <a:bodyPr/>
        <a:lstStyle/>
        <a:p>
          <a:endParaRPr lang="el-GR" sz="1100">
            <a:latin typeface="Times New Roman" pitchFamily="18" charset="0"/>
            <a:cs typeface="Times New Roman" pitchFamily="18" charset="0"/>
          </a:endParaRPr>
        </a:p>
      </dgm:t>
    </dgm:pt>
    <dgm:pt modelId="{EA51239A-63BE-4C08-84BE-C58AC38C46CF}">
      <dgm:prSet phldrT="[Text]" custT="1"/>
      <dgm:spPr/>
      <dgm:t>
        <a:bodyPr/>
        <a:lstStyle/>
        <a:p>
          <a:r>
            <a:rPr lang="el-GR" sz="1600" dirty="0">
              <a:latin typeface="Times New Roman" pitchFamily="18" charset="0"/>
              <a:cs typeface="Times New Roman" pitchFamily="18" charset="0"/>
            </a:rPr>
            <a:t>Καθαρά κέρδη </a:t>
          </a:r>
          <a:r>
            <a:rPr lang="el-GR" sz="1600" dirty="0" err="1">
              <a:latin typeface="Times New Roman" pitchFamily="18" charset="0"/>
              <a:cs typeface="Times New Roman" pitchFamily="18" charset="0"/>
            </a:rPr>
            <a:t>πρός</a:t>
          </a:r>
          <a:r>
            <a:rPr lang="el-GR" sz="1600" dirty="0">
              <a:latin typeface="Times New Roman" pitchFamily="18" charset="0"/>
              <a:cs typeface="Times New Roman" pitchFamily="18" charset="0"/>
            </a:rPr>
            <a:t> πωλήσεις </a:t>
          </a:r>
          <a:r>
            <a:rPr lang="en-US" sz="1600" dirty="0">
              <a:latin typeface="Times New Roman" pitchFamily="18" charset="0"/>
              <a:cs typeface="Times New Roman" pitchFamily="18" charset="0"/>
            </a:rPr>
            <a:t>ROS </a:t>
          </a:r>
          <a:r>
            <a:rPr lang="el-GR" sz="1600" dirty="0">
              <a:latin typeface="Times New Roman" pitchFamily="18" charset="0"/>
              <a:cs typeface="Times New Roman" pitchFamily="18" charset="0"/>
            </a:rPr>
            <a:t>(</a:t>
          </a:r>
          <a:r>
            <a:rPr lang="en-US" sz="1600" dirty="0">
              <a:latin typeface="Times New Roman" pitchFamily="18" charset="0"/>
              <a:cs typeface="Times New Roman" pitchFamily="18" charset="0"/>
            </a:rPr>
            <a:t>return on sales)</a:t>
          </a:r>
          <a:endParaRPr lang="el-GR" sz="1600" dirty="0">
            <a:latin typeface="Times New Roman" pitchFamily="18" charset="0"/>
            <a:cs typeface="Times New Roman" pitchFamily="18" charset="0"/>
          </a:endParaRPr>
        </a:p>
      </dgm:t>
    </dgm:pt>
    <dgm:pt modelId="{747B4FA2-4BFA-42D5-A1BD-468705C079A4}" type="parTrans" cxnId="{89354838-C1A6-43F3-8B3A-8025C31DDAB6}">
      <dgm:prSet/>
      <dgm:spPr/>
      <dgm:t>
        <a:bodyPr/>
        <a:lstStyle/>
        <a:p>
          <a:endParaRPr lang="el-GR" sz="1100">
            <a:latin typeface="Times New Roman" pitchFamily="18" charset="0"/>
            <a:cs typeface="Times New Roman" pitchFamily="18" charset="0"/>
          </a:endParaRPr>
        </a:p>
      </dgm:t>
    </dgm:pt>
    <dgm:pt modelId="{1EEA24C0-A693-412B-8A39-987334D98DB2}" type="sibTrans" cxnId="{89354838-C1A6-43F3-8B3A-8025C31DDAB6}">
      <dgm:prSet/>
      <dgm:spPr/>
      <dgm:t>
        <a:bodyPr/>
        <a:lstStyle/>
        <a:p>
          <a:endParaRPr lang="el-GR" sz="1100">
            <a:latin typeface="Times New Roman" pitchFamily="18" charset="0"/>
            <a:cs typeface="Times New Roman" pitchFamily="18" charset="0"/>
          </a:endParaRPr>
        </a:p>
      </dgm:t>
    </dgm:pt>
    <dgm:pt modelId="{4D55E8F5-5C29-4861-9D9B-45BA6B4E5BB1}">
      <dgm:prSet phldrT="[Text]" custT="1"/>
      <dgm:spPr/>
      <dgm:t>
        <a:bodyPr/>
        <a:lstStyle/>
        <a:p>
          <a:r>
            <a:rPr lang="en-US" sz="1600">
              <a:latin typeface="Times New Roman" pitchFamily="18" charset="0"/>
              <a:cs typeface="Times New Roman" pitchFamily="18" charset="0"/>
            </a:rPr>
            <a:t>K</a:t>
          </a:r>
          <a:r>
            <a:rPr lang="el-GR" sz="1600">
              <a:latin typeface="Times New Roman" pitchFamily="18" charset="0"/>
              <a:cs typeface="Times New Roman" pitchFamily="18" charset="0"/>
            </a:rPr>
            <a:t>αθαρά κέρδη </a:t>
          </a:r>
          <a:r>
            <a:rPr lang="en-US" sz="1600">
              <a:latin typeface="Times New Roman" pitchFamily="18" charset="0"/>
              <a:cs typeface="Times New Roman" pitchFamily="18" charset="0"/>
            </a:rPr>
            <a:t>- NI</a:t>
          </a:r>
          <a:endParaRPr lang="el-GR" sz="1600">
            <a:latin typeface="Times New Roman" pitchFamily="18" charset="0"/>
            <a:cs typeface="Times New Roman" pitchFamily="18" charset="0"/>
          </a:endParaRPr>
        </a:p>
      </dgm:t>
    </dgm:pt>
    <dgm:pt modelId="{BC0BCD53-FF64-441E-8711-6ACF13DC5A38}" type="parTrans" cxnId="{1DA33799-5AEE-406A-994D-42DF15BDBCDF}">
      <dgm:prSet/>
      <dgm:spPr/>
      <dgm:t>
        <a:bodyPr/>
        <a:lstStyle/>
        <a:p>
          <a:endParaRPr lang="el-GR" sz="1100">
            <a:latin typeface="Times New Roman" pitchFamily="18" charset="0"/>
            <a:cs typeface="Times New Roman" pitchFamily="18" charset="0"/>
          </a:endParaRPr>
        </a:p>
      </dgm:t>
    </dgm:pt>
    <dgm:pt modelId="{807EA3A9-BC0A-420D-96FA-DDB737FBCF45}" type="sibTrans" cxnId="{1DA33799-5AEE-406A-994D-42DF15BDBCDF}">
      <dgm:prSet/>
      <dgm:spPr/>
      <dgm:t>
        <a:bodyPr/>
        <a:lstStyle/>
        <a:p>
          <a:endParaRPr lang="el-GR" sz="1100">
            <a:latin typeface="Times New Roman" pitchFamily="18" charset="0"/>
            <a:cs typeface="Times New Roman" pitchFamily="18" charset="0"/>
          </a:endParaRPr>
        </a:p>
      </dgm:t>
    </dgm:pt>
    <dgm:pt modelId="{1FB135F6-7CA9-4491-9B9F-8010A4A9E706}">
      <dgm:prSet phldrT="[Text]" custT="1"/>
      <dgm:spPr/>
      <dgm:t>
        <a:bodyPr/>
        <a:lstStyle/>
        <a:p>
          <a:r>
            <a:rPr lang="el-GR" sz="1600">
              <a:latin typeface="Times New Roman" pitchFamily="18" charset="0"/>
              <a:cs typeface="Times New Roman" pitchFamily="18" charset="0"/>
            </a:rPr>
            <a:t>Πωλήσεις</a:t>
          </a:r>
          <a:r>
            <a:rPr lang="en-US" sz="1600">
              <a:latin typeface="Times New Roman" pitchFamily="18" charset="0"/>
              <a:cs typeface="Times New Roman" pitchFamily="18" charset="0"/>
            </a:rPr>
            <a:t> -sales</a:t>
          </a:r>
          <a:endParaRPr lang="el-GR" sz="1600">
            <a:latin typeface="Times New Roman" pitchFamily="18" charset="0"/>
            <a:cs typeface="Times New Roman" pitchFamily="18" charset="0"/>
          </a:endParaRPr>
        </a:p>
      </dgm:t>
    </dgm:pt>
    <dgm:pt modelId="{E2370EA2-1D4B-4D89-8D17-0879CB36019D}" type="parTrans" cxnId="{191AD1D1-D95C-4040-85DA-F271DBD9FC33}">
      <dgm:prSet/>
      <dgm:spPr/>
      <dgm:t>
        <a:bodyPr/>
        <a:lstStyle/>
        <a:p>
          <a:endParaRPr lang="el-GR" sz="1100">
            <a:latin typeface="Times New Roman" pitchFamily="18" charset="0"/>
            <a:cs typeface="Times New Roman" pitchFamily="18" charset="0"/>
          </a:endParaRPr>
        </a:p>
      </dgm:t>
    </dgm:pt>
    <dgm:pt modelId="{F6CBB4FC-E583-4E15-B09C-59F7B9C1490E}" type="sibTrans" cxnId="{191AD1D1-D95C-4040-85DA-F271DBD9FC33}">
      <dgm:prSet/>
      <dgm:spPr/>
      <dgm:t>
        <a:bodyPr/>
        <a:lstStyle/>
        <a:p>
          <a:endParaRPr lang="el-GR" sz="1100">
            <a:latin typeface="Times New Roman" pitchFamily="18" charset="0"/>
            <a:cs typeface="Times New Roman" pitchFamily="18" charset="0"/>
          </a:endParaRPr>
        </a:p>
      </dgm:t>
    </dgm:pt>
    <dgm:pt modelId="{19E9A114-D680-422B-8FF3-3D91B4AC834C}">
      <dgm:prSet phldrT="[Text]" custT="1"/>
      <dgm:spPr/>
      <dgm:t>
        <a:bodyPr/>
        <a:lstStyle/>
        <a:p>
          <a:r>
            <a:rPr lang="el-GR" sz="1600">
              <a:latin typeface="Times New Roman" pitchFamily="18" charset="0"/>
              <a:cs typeface="Times New Roman" pitchFamily="18" charset="0"/>
            </a:rPr>
            <a:t>Πωλήσεις στο σύνολο του ενεργητικού (</a:t>
          </a:r>
          <a:r>
            <a:rPr lang="en-US" sz="1600">
              <a:latin typeface="Times New Roman" pitchFamily="18" charset="0"/>
              <a:cs typeface="Times New Roman" pitchFamily="18" charset="0"/>
            </a:rPr>
            <a:t>assets turnover)</a:t>
          </a:r>
          <a:endParaRPr lang="el-GR" sz="1600">
            <a:latin typeface="Times New Roman" pitchFamily="18" charset="0"/>
            <a:cs typeface="Times New Roman" pitchFamily="18" charset="0"/>
          </a:endParaRPr>
        </a:p>
      </dgm:t>
    </dgm:pt>
    <dgm:pt modelId="{E18DA9A7-B326-4503-8736-47E28E7076F5}" type="parTrans" cxnId="{56274B9F-A274-43B3-89ED-B2B0294D87AF}">
      <dgm:prSet/>
      <dgm:spPr/>
      <dgm:t>
        <a:bodyPr/>
        <a:lstStyle/>
        <a:p>
          <a:endParaRPr lang="el-GR" sz="1100">
            <a:latin typeface="Times New Roman" pitchFamily="18" charset="0"/>
            <a:cs typeface="Times New Roman" pitchFamily="18" charset="0"/>
          </a:endParaRPr>
        </a:p>
      </dgm:t>
    </dgm:pt>
    <dgm:pt modelId="{81E49D28-E272-4A4C-B137-0B8C01D355D2}" type="sibTrans" cxnId="{56274B9F-A274-43B3-89ED-B2B0294D87AF}">
      <dgm:prSet/>
      <dgm:spPr/>
      <dgm:t>
        <a:bodyPr/>
        <a:lstStyle/>
        <a:p>
          <a:endParaRPr lang="el-GR" sz="1100">
            <a:latin typeface="Times New Roman" pitchFamily="18" charset="0"/>
            <a:cs typeface="Times New Roman" pitchFamily="18" charset="0"/>
          </a:endParaRPr>
        </a:p>
      </dgm:t>
    </dgm:pt>
    <dgm:pt modelId="{7F3837DE-63E5-4AD2-A908-8FEE7FE501F5}">
      <dgm:prSet custT="1"/>
      <dgm:spPr/>
      <dgm:t>
        <a:bodyPr/>
        <a:lstStyle/>
        <a:p>
          <a:r>
            <a:rPr lang="el-GR" sz="1600">
              <a:latin typeface="Times New Roman" pitchFamily="18" charset="0"/>
              <a:cs typeface="Times New Roman" pitchFamily="18" charset="0"/>
            </a:rPr>
            <a:t>Πωλήσεις</a:t>
          </a:r>
          <a:r>
            <a:rPr lang="en-US" sz="1600">
              <a:latin typeface="Times New Roman" pitchFamily="18" charset="0"/>
              <a:cs typeface="Times New Roman" pitchFamily="18" charset="0"/>
            </a:rPr>
            <a:t>-sales</a:t>
          </a:r>
          <a:endParaRPr lang="el-GR" sz="1600">
            <a:latin typeface="Times New Roman" pitchFamily="18" charset="0"/>
            <a:cs typeface="Times New Roman" pitchFamily="18" charset="0"/>
          </a:endParaRPr>
        </a:p>
      </dgm:t>
    </dgm:pt>
    <dgm:pt modelId="{2AA69F9F-E1A6-4F12-BFC2-F149556594BB}" type="parTrans" cxnId="{750AADCC-301D-4C33-A6B1-FE5E8858AC68}">
      <dgm:prSet/>
      <dgm:spPr/>
      <dgm:t>
        <a:bodyPr/>
        <a:lstStyle/>
        <a:p>
          <a:endParaRPr lang="el-GR" sz="1100">
            <a:latin typeface="Times New Roman" pitchFamily="18" charset="0"/>
            <a:cs typeface="Times New Roman" pitchFamily="18" charset="0"/>
          </a:endParaRPr>
        </a:p>
      </dgm:t>
    </dgm:pt>
    <dgm:pt modelId="{980D2D40-A9CA-4212-B366-459CDE060FAD}" type="sibTrans" cxnId="{750AADCC-301D-4C33-A6B1-FE5E8858AC68}">
      <dgm:prSet/>
      <dgm:spPr/>
      <dgm:t>
        <a:bodyPr/>
        <a:lstStyle/>
        <a:p>
          <a:endParaRPr lang="el-GR" sz="1100">
            <a:latin typeface="Times New Roman" pitchFamily="18" charset="0"/>
            <a:cs typeface="Times New Roman" pitchFamily="18" charset="0"/>
          </a:endParaRPr>
        </a:p>
      </dgm:t>
    </dgm:pt>
    <dgm:pt modelId="{83C9213A-CF70-44A7-82A5-76F557F64A42}">
      <dgm:prSet custT="1"/>
      <dgm:spPr/>
      <dgm:t>
        <a:bodyPr/>
        <a:lstStyle/>
        <a:p>
          <a:endParaRPr lang="el-GR" sz="1100">
            <a:latin typeface="Times New Roman" pitchFamily="18" charset="0"/>
            <a:cs typeface="Times New Roman" pitchFamily="18" charset="0"/>
          </a:endParaRPr>
        </a:p>
      </dgm:t>
    </dgm:pt>
    <dgm:pt modelId="{87388DC2-F405-4AE0-8A11-EDD8635F0EE6}" type="parTrans" cxnId="{3153FF80-4BB3-4515-9474-B42D6F94136F}">
      <dgm:prSet/>
      <dgm:spPr/>
      <dgm:t>
        <a:bodyPr/>
        <a:lstStyle/>
        <a:p>
          <a:endParaRPr lang="el-GR" sz="1100">
            <a:latin typeface="Times New Roman" pitchFamily="18" charset="0"/>
            <a:cs typeface="Times New Roman" pitchFamily="18" charset="0"/>
          </a:endParaRPr>
        </a:p>
      </dgm:t>
    </dgm:pt>
    <dgm:pt modelId="{8D6A5DCD-A27E-4477-83BD-8C1EE2628FCE}" type="sibTrans" cxnId="{3153FF80-4BB3-4515-9474-B42D6F94136F}">
      <dgm:prSet/>
      <dgm:spPr/>
      <dgm:t>
        <a:bodyPr/>
        <a:lstStyle/>
        <a:p>
          <a:endParaRPr lang="el-GR" sz="1100">
            <a:latin typeface="Times New Roman" pitchFamily="18" charset="0"/>
            <a:cs typeface="Times New Roman" pitchFamily="18" charset="0"/>
          </a:endParaRPr>
        </a:p>
      </dgm:t>
    </dgm:pt>
    <dgm:pt modelId="{260A82D8-74F6-4850-9F97-A856F8FA7458}">
      <dgm:prSet custT="1"/>
      <dgm:spPr/>
      <dgm:t>
        <a:bodyPr/>
        <a:lstStyle/>
        <a:p>
          <a:r>
            <a:rPr lang="el-GR" sz="1600">
              <a:latin typeface="Times New Roman" pitchFamily="18" charset="0"/>
              <a:cs typeface="Times New Roman" pitchFamily="18" charset="0"/>
            </a:rPr>
            <a:t>Σύνολο εργητικού -</a:t>
          </a:r>
          <a:r>
            <a:rPr lang="en-US" sz="1600">
              <a:latin typeface="Times New Roman" pitchFamily="18" charset="0"/>
              <a:cs typeface="Times New Roman" pitchFamily="18" charset="0"/>
            </a:rPr>
            <a:t> Total assets</a:t>
          </a:r>
          <a:endParaRPr lang="el-GR" sz="1600">
            <a:latin typeface="Times New Roman" pitchFamily="18" charset="0"/>
            <a:cs typeface="Times New Roman" pitchFamily="18" charset="0"/>
          </a:endParaRPr>
        </a:p>
      </dgm:t>
    </dgm:pt>
    <dgm:pt modelId="{0D05D69A-97C0-4BDB-B006-CA6C010AF4D2}" type="parTrans" cxnId="{255E9722-00AB-4626-8C73-27CDF13796CD}">
      <dgm:prSet/>
      <dgm:spPr/>
      <dgm:t>
        <a:bodyPr/>
        <a:lstStyle/>
        <a:p>
          <a:endParaRPr lang="el-GR" sz="1100">
            <a:latin typeface="Times New Roman" pitchFamily="18" charset="0"/>
            <a:cs typeface="Times New Roman" pitchFamily="18" charset="0"/>
          </a:endParaRPr>
        </a:p>
      </dgm:t>
    </dgm:pt>
    <dgm:pt modelId="{ECAD0CA0-1A18-4EF7-AEB6-3A3F352C3357}" type="sibTrans" cxnId="{255E9722-00AB-4626-8C73-27CDF13796CD}">
      <dgm:prSet/>
      <dgm:spPr/>
      <dgm:t>
        <a:bodyPr/>
        <a:lstStyle/>
        <a:p>
          <a:endParaRPr lang="el-GR" sz="1100">
            <a:latin typeface="Times New Roman" pitchFamily="18" charset="0"/>
            <a:cs typeface="Times New Roman" pitchFamily="18" charset="0"/>
          </a:endParaRPr>
        </a:p>
      </dgm:t>
    </dgm:pt>
    <dgm:pt modelId="{0803F0FC-42AD-42AE-AE3E-02C9FFBE8838}">
      <dgm:prSet custT="1"/>
      <dgm:spPr/>
      <dgm:t>
        <a:bodyPr/>
        <a:lstStyle/>
        <a:p>
          <a:endParaRPr lang="el-GR" sz="1100">
            <a:latin typeface="Times New Roman" pitchFamily="18" charset="0"/>
            <a:cs typeface="Times New Roman" pitchFamily="18" charset="0"/>
          </a:endParaRPr>
        </a:p>
      </dgm:t>
    </dgm:pt>
    <dgm:pt modelId="{4F69F09B-224C-43F8-A6CE-D1670BBD219C}" type="parTrans" cxnId="{9051E539-0F97-449F-BD26-85F9EBFA8692}">
      <dgm:prSet/>
      <dgm:spPr/>
      <dgm:t>
        <a:bodyPr/>
        <a:lstStyle/>
        <a:p>
          <a:endParaRPr lang="el-GR" sz="1100">
            <a:latin typeface="Times New Roman" pitchFamily="18" charset="0"/>
            <a:cs typeface="Times New Roman" pitchFamily="18" charset="0"/>
          </a:endParaRPr>
        </a:p>
      </dgm:t>
    </dgm:pt>
    <dgm:pt modelId="{365AB472-3359-466F-90F9-CA82CE6F79CD}" type="sibTrans" cxnId="{9051E539-0F97-449F-BD26-85F9EBFA8692}">
      <dgm:prSet/>
      <dgm:spPr/>
      <dgm:t>
        <a:bodyPr/>
        <a:lstStyle/>
        <a:p>
          <a:endParaRPr lang="el-GR" sz="1100">
            <a:latin typeface="Times New Roman" pitchFamily="18" charset="0"/>
            <a:cs typeface="Times New Roman" pitchFamily="18" charset="0"/>
          </a:endParaRPr>
        </a:p>
      </dgm:t>
    </dgm:pt>
    <dgm:pt modelId="{BA5F17A1-5866-46D0-8CE9-C4A386A46BAE}">
      <dgm:prSet custT="1"/>
      <dgm:spPr/>
      <dgm:t>
        <a:bodyPr/>
        <a:lstStyle/>
        <a:p>
          <a:r>
            <a:rPr lang="el-GR" sz="1200" dirty="0">
              <a:latin typeface="Times New Roman" pitchFamily="18" charset="0"/>
              <a:cs typeface="Times New Roman" pitchFamily="18" charset="0"/>
            </a:rPr>
            <a:t>Πωλήσεις</a:t>
          </a:r>
          <a:r>
            <a:rPr lang="en-US" sz="1200" dirty="0">
              <a:latin typeface="Times New Roman" pitchFamily="18" charset="0"/>
              <a:cs typeface="Times New Roman" pitchFamily="18" charset="0"/>
            </a:rPr>
            <a:t>-sales</a:t>
          </a:r>
          <a:endParaRPr lang="el-GR" sz="1200" dirty="0">
            <a:latin typeface="Times New Roman" pitchFamily="18" charset="0"/>
            <a:cs typeface="Times New Roman" pitchFamily="18" charset="0"/>
          </a:endParaRPr>
        </a:p>
      </dgm:t>
    </dgm:pt>
    <dgm:pt modelId="{3BF1851F-1C2F-4C24-AA6B-DB8B5A4A1913}" type="parTrans" cxnId="{9068CB34-6261-4BA1-A16A-12A7F66E9470}">
      <dgm:prSet/>
      <dgm:spPr/>
      <dgm:t>
        <a:bodyPr/>
        <a:lstStyle/>
        <a:p>
          <a:endParaRPr lang="el-GR" sz="1100">
            <a:latin typeface="Times New Roman" pitchFamily="18" charset="0"/>
            <a:cs typeface="Times New Roman" pitchFamily="18" charset="0"/>
          </a:endParaRPr>
        </a:p>
      </dgm:t>
    </dgm:pt>
    <dgm:pt modelId="{868FC9D3-6789-4A7F-9924-ED3DF3886899}" type="sibTrans" cxnId="{9068CB34-6261-4BA1-A16A-12A7F66E9470}">
      <dgm:prSet/>
      <dgm:spPr/>
      <dgm:t>
        <a:bodyPr/>
        <a:lstStyle/>
        <a:p>
          <a:endParaRPr lang="el-GR" sz="1100">
            <a:latin typeface="Times New Roman" pitchFamily="18" charset="0"/>
            <a:cs typeface="Times New Roman" pitchFamily="18" charset="0"/>
          </a:endParaRPr>
        </a:p>
      </dgm:t>
    </dgm:pt>
    <dgm:pt modelId="{046C6BEF-0955-4152-85BE-0E301ABB5658}">
      <dgm:prSet custT="1"/>
      <dgm:spPr/>
      <dgm:t>
        <a:bodyPr/>
        <a:lstStyle/>
        <a:p>
          <a:endParaRPr lang="el-GR" sz="1100">
            <a:latin typeface="Times New Roman" pitchFamily="18" charset="0"/>
            <a:cs typeface="Times New Roman" pitchFamily="18" charset="0"/>
          </a:endParaRPr>
        </a:p>
      </dgm:t>
    </dgm:pt>
    <dgm:pt modelId="{CF0617EC-B813-411A-A39D-82137BFB73AB}" type="parTrans" cxnId="{FAC8D2CE-ECEB-4319-8A6B-0EF1032A9B3F}">
      <dgm:prSet/>
      <dgm:spPr/>
      <dgm:t>
        <a:bodyPr/>
        <a:lstStyle/>
        <a:p>
          <a:endParaRPr lang="el-GR" sz="1100">
            <a:latin typeface="Times New Roman" pitchFamily="18" charset="0"/>
            <a:cs typeface="Times New Roman" pitchFamily="18" charset="0"/>
          </a:endParaRPr>
        </a:p>
      </dgm:t>
    </dgm:pt>
    <dgm:pt modelId="{C882A50C-4E01-4AB7-B961-23CC055DBD7D}" type="sibTrans" cxnId="{FAC8D2CE-ECEB-4319-8A6B-0EF1032A9B3F}">
      <dgm:prSet/>
      <dgm:spPr/>
      <dgm:t>
        <a:bodyPr/>
        <a:lstStyle/>
        <a:p>
          <a:endParaRPr lang="el-GR" sz="1100">
            <a:latin typeface="Times New Roman" pitchFamily="18" charset="0"/>
            <a:cs typeface="Times New Roman" pitchFamily="18" charset="0"/>
          </a:endParaRPr>
        </a:p>
      </dgm:t>
    </dgm:pt>
    <dgm:pt modelId="{5B7D1EAD-1367-4F7F-BF90-E6B2B15B122B}">
      <dgm:prSet custT="1"/>
      <dgm:spPr/>
      <dgm:t>
        <a:bodyPr/>
        <a:lstStyle/>
        <a:p>
          <a:r>
            <a:rPr lang="el-GR" sz="1200">
              <a:latin typeface="Times New Roman" pitchFamily="18" charset="0"/>
              <a:cs typeface="Times New Roman" pitchFamily="18" charset="0"/>
            </a:rPr>
            <a:t>Συνολικό κόστος-</a:t>
          </a:r>
          <a:r>
            <a:rPr lang="en-US" sz="1200">
              <a:latin typeface="Times New Roman" pitchFamily="18" charset="0"/>
              <a:cs typeface="Times New Roman" pitchFamily="18" charset="0"/>
            </a:rPr>
            <a:t>total cost</a:t>
          </a:r>
          <a:endParaRPr lang="el-GR" sz="1200">
            <a:latin typeface="Times New Roman" pitchFamily="18" charset="0"/>
            <a:cs typeface="Times New Roman" pitchFamily="18" charset="0"/>
          </a:endParaRPr>
        </a:p>
      </dgm:t>
    </dgm:pt>
    <dgm:pt modelId="{038E860C-3B80-4AA0-B643-8AD0DED48BBB}" type="parTrans" cxnId="{E7E46DD4-97D6-4222-9D6E-3C45E7B99F61}">
      <dgm:prSet/>
      <dgm:spPr/>
      <dgm:t>
        <a:bodyPr/>
        <a:lstStyle/>
        <a:p>
          <a:endParaRPr lang="el-GR" sz="1100">
            <a:latin typeface="Times New Roman" pitchFamily="18" charset="0"/>
            <a:cs typeface="Times New Roman" pitchFamily="18" charset="0"/>
          </a:endParaRPr>
        </a:p>
      </dgm:t>
    </dgm:pt>
    <dgm:pt modelId="{845A7187-BE2D-418E-B9AF-0E08F0D2654B}" type="sibTrans" cxnId="{E7E46DD4-97D6-4222-9D6E-3C45E7B99F61}">
      <dgm:prSet/>
      <dgm:spPr/>
      <dgm:t>
        <a:bodyPr/>
        <a:lstStyle/>
        <a:p>
          <a:endParaRPr lang="el-GR" sz="1100">
            <a:latin typeface="Times New Roman" pitchFamily="18" charset="0"/>
            <a:cs typeface="Times New Roman" pitchFamily="18" charset="0"/>
          </a:endParaRPr>
        </a:p>
      </dgm:t>
    </dgm:pt>
    <dgm:pt modelId="{D04140CD-AFEA-4D69-9024-5605D72F714D}">
      <dgm:prSet custT="1"/>
      <dgm:spPr/>
      <dgm:t>
        <a:bodyPr/>
        <a:lstStyle/>
        <a:p>
          <a:r>
            <a:rPr lang="el-GR" sz="1200">
              <a:latin typeface="Times New Roman" pitchFamily="18" charset="0"/>
              <a:cs typeface="Times New Roman" pitchFamily="18" charset="0"/>
            </a:rPr>
            <a:t>Μή κυκλοφορούν ενεργητικό- </a:t>
          </a:r>
          <a:r>
            <a:rPr lang="en-US" sz="1200">
              <a:latin typeface="Times New Roman" pitchFamily="18" charset="0"/>
              <a:cs typeface="Times New Roman" pitchFamily="18" charset="0"/>
            </a:rPr>
            <a:t>Non current assets</a:t>
          </a:r>
          <a:endParaRPr lang="el-GR" sz="1200">
            <a:latin typeface="Times New Roman" pitchFamily="18" charset="0"/>
            <a:cs typeface="Times New Roman" pitchFamily="18" charset="0"/>
          </a:endParaRPr>
        </a:p>
      </dgm:t>
    </dgm:pt>
    <dgm:pt modelId="{27F04AF6-E90F-4476-81CE-25FE00C8E50A}" type="parTrans" cxnId="{80B503F9-6A3A-45A2-988F-348AFF2F5520}">
      <dgm:prSet/>
      <dgm:spPr/>
      <dgm:t>
        <a:bodyPr/>
        <a:lstStyle/>
        <a:p>
          <a:endParaRPr lang="el-GR" sz="1100">
            <a:latin typeface="Times New Roman" pitchFamily="18" charset="0"/>
            <a:cs typeface="Times New Roman" pitchFamily="18" charset="0"/>
          </a:endParaRPr>
        </a:p>
      </dgm:t>
    </dgm:pt>
    <dgm:pt modelId="{7FF52C10-28F7-4B89-AB28-389DF2C3FB8D}" type="sibTrans" cxnId="{80B503F9-6A3A-45A2-988F-348AFF2F5520}">
      <dgm:prSet/>
      <dgm:spPr/>
      <dgm:t>
        <a:bodyPr/>
        <a:lstStyle/>
        <a:p>
          <a:endParaRPr lang="el-GR" sz="1100">
            <a:latin typeface="Times New Roman" pitchFamily="18" charset="0"/>
            <a:cs typeface="Times New Roman" pitchFamily="18" charset="0"/>
          </a:endParaRPr>
        </a:p>
      </dgm:t>
    </dgm:pt>
    <dgm:pt modelId="{A6A192C3-ED6A-4E5A-BA26-6F6BE8072224}">
      <dgm:prSet custT="1"/>
      <dgm:spPr/>
      <dgm:t>
        <a:bodyPr/>
        <a:lstStyle/>
        <a:p>
          <a:r>
            <a:rPr lang="el-GR" sz="1200" dirty="0">
              <a:latin typeface="Times New Roman" pitchFamily="18" charset="0"/>
              <a:cs typeface="Times New Roman" pitchFamily="18" charset="0"/>
            </a:rPr>
            <a:t>Κυκλοφορούν ενεργητικό- </a:t>
          </a:r>
          <a:r>
            <a:rPr lang="en-US" sz="1200" dirty="0">
              <a:latin typeface="Times New Roman" pitchFamily="18" charset="0"/>
              <a:cs typeface="Times New Roman" pitchFamily="18" charset="0"/>
            </a:rPr>
            <a:t>current assets</a:t>
          </a:r>
          <a:endParaRPr lang="el-GR" sz="1200" dirty="0">
            <a:latin typeface="Times New Roman" pitchFamily="18" charset="0"/>
            <a:cs typeface="Times New Roman" pitchFamily="18" charset="0"/>
          </a:endParaRPr>
        </a:p>
      </dgm:t>
    </dgm:pt>
    <dgm:pt modelId="{7C7A7471-6CD4-4C0D-9F07-09AA74136224}" type="parTrans" cxnId="{C8AD59C9-053B-4E23-94EB-8A3180BECC12}">
      <dgm:prSet/>
      <dgm:spPr/>
      <dgm:t>
        <a:bodyPr/>
        <a:lstStyle/>
        <a:p>
          <a:endParaRPr lang="el-GR" sz="1100">
            <a:latin typeface="Times New Roman" pitchFamily="18" charset="0"/>
            <a:cs typeface="Times New Roman" pitchFamily="18" charset="0"/>
          </a:endParaRPr>
        </a:p>
      </dgm:t>
    </dgm:pt>
    <dgm:pt modelId="{1676A36C-F1E8-4AEF-AE12-7CCB9B897D5A}" type="sibTrans" cxnId="{C8AD59C9-053B-4E23-94EB-8A3180BECC12}">
      <dgm:prSet/>
      <dgm:spPr/>
      <dgm:t>
        <a:bodyPr/>
        <a:lstStyle/>
        <a:p>
          <a:endParaRPr lang="el-GR" sz="1100">
            <a:latin typeface="Times New Roman" pitchFamily="18" charset="0"/>
            <a:cs typeface="Times New Roman" pitchFamily="18" charset="0"/>
          </a:endParaRPr>
        </a:p>
      </dgm:t>
    </dgm:pt>
    <dgm:pt modelId="{DFBDAA92-584B-41A1-9482-F4C3DCCC11BE}">
      <dgm:prSet custT="1"/>
      <dgm:spPr/>
      <dgm:t>
        <a:bodyPr/>
        <a:lstStyle/>
        <a:p>
          <a:endParaRPr lang="el-GR" sz="1100">
            <a:latin typeface="Times New Roman" pitchFamily="18" charset="0"/>
            <a:cs typeface="Times New Roman" pitchFamily="18" charset="0"/>
          </a:endParaRPr>
        </a:p>
      </dgm:t>
    </dgm:pt>
    <dgm:pt modelId="{F59C4E09-5F6C-44F3-A7A1-FC35E6DC9ACD}" type="parTrans" cxnId="{4369AB2D-FFA6-4169-B763-71528F07A696}">
      <dgm:prSet/>
      <dgm:spPr/>
      <dgm:t>
        <a:bodyPr/>
        <a:lstStyle/>
        <a:p>
          <a:endParaRPr lang="el-GR" sz="1100">
            <a:latin typeface="Times New Roman" pitchFamily="18" charset="0"/>
            <a:cs typeface="Times New Roman" pitchFamily="18" charset="0"/>
          </a:endParaRPr>
        </a:p>
      </dgm:t>
    </dgm:pt>
    <dgm:pt modelId="{4597A64D-3B83-4197-A0C6-5041A1F7913C}" type="sibTrans" cxnId="{4369AB2D-FFA6-4169-B763-71528F07A696}">
      <dgm:prSet/>
      <dgm:spPr/>
      <dgm:t>
        <a:bodyPr/>
        <a:lstStyle/>
        <a:p>
          <a:endParaRPr lang="el-GR" sz="1100">
            <a:latin typeface="Times New Roman" pitchFamily="18" charset="0"/>
            <a:cs typeface="Times New Roman" pitchFamily="18" charset="0"/>
          </a:endParaRPr>
        </a:p>
      </dgm:t>
    </dgm:pt>
    <dgm:pt modelId="{D8B1DCB2-5B79-4554-905B-95EDE16DEC6A}">
      <dgm:prSet custT="1"/>
      <dgm:spPr/>
      <dgm:t>
        <a:bodyPr/>
        <a:lstStyle/>
        <a:p>
          <a:endParaRPr lang="el-GR" sz="1100">
            <a:latin typeface="Times New Roman" pitchFamily="18" charset="0"/>
            <a:cs typeface="Times New Roman" pitchFamily="18" charset="0"/>
          </a:endParaRPr>
        </a:p>
      </dgm:t>
    </dgm:pt>
    <dgm:pt modelId="{48D7D835-9850-4DEA-80FB-D25E982811B2}" type="parTrans" cxnId="{936D87DB-2F67-4E41-8CCB-18589D929A94}">
      <dgm:prSet/>
      <dgm:spPr/>
      <dgm:t>
        <a:bodyPr/>
        <a:lstStyle/>
        <a:p>
          <a:endParaRPr lang="el-GR" sz="1100">
            <a:latin typeface="Times New Roman" pitchFamily="18" charset="0"/>
            <a:cs typeface="Times New Roman" pitchFamily="18" charset="0"/>
          </a:endParaRPr>
        </a:p>
      </dgm:t>
    </dgm:pt>
    <dgm:pt modelId="{D7B413E5-97A9-4F39-B7F7-01FDB082C3D1}" type="sibTrans" cxnId="{936D87DB-2F67-4E41-8CCB-18589D929A94}">
      <dgm:prSet/>
      <dgm:spPr/>
      <dgm:t>
        <a:bodyPr/>
        <a:lstStyle/>
        <a:p>
          <a:endParaRPr lang="el-GR" sz="1100">
            <a:latin typeface="Times New Roman" pitchFamily="18" charset="0"/>
            <a:cs typeface="Times New Roman" pitchFamily="18" charset="0"/>
          </a:endParaRPr>
        </a:p>
      </dgm:t>
    </dgm:pt>
    <dgm:pt modelId="{04001EA9-7D50-4907-B258-E61EF5DFE0E3}" type="pres">
      <dgm:prSet presAssocID="{7F2913D8-9132-4C3F-AE84-A010DA300080}" presName="Name0" presStyleCnt="0">
        <dgm:presLayoutVars>
          <dgm:chPref val="1"/>
          <dgm:dir/>
          <dgm:animOne val="branch"/>
          <dgm:animLvl val="lvl"/>
          <dgm:resizeHandles/>
        </dgm:presLayoutVars>
      </dgm:prSet>
      <dgm:spPr/>
    </dgm:pt>
    <dgm:pt modelId="{8FA95BF4-B09A-42CF-B682-B4B9CCD1CC93}" type="pres">
      <dgm:prSet presAssocID="{CD30F72A-2644-4E9A-9ACB-DA0238BB6A7D}" presName="vertOne" presStyleCnt="0"/>
      <dgm:spPr/>
    </dgm:pt>
    <dgm:pt modelId="{D84A9DE0-7CE2-4DF9-8BD7-1D30574F7F1C}" type="pres">
      <dgm:prSet presAssocID="{CD30F72A-2644-4E9A-9ACB-DA0238BB6A7D}" presName="txOne" presStyleLbl="node0" presStyleIdx="0" presStyleCnt="1" custScaleX="96256" custLinFactNeighborX="-2524" custLinFactNeighborY="-517">
        <dgm:presLayoutVars>
          <dgm:chPref val="3"/>
        </dgm:presLayoutVars>
      </dgm:prSet>
      <dgm:spPr/>
    </dgm:pt>
    <dgm:pt modelId="{9E444BC7-F905-4A70-8A90-940E1540FC96}" type="pres">
      <dgm:prSet presAssocID="{CD30F72A-2644-4E9A-9ACB-DA0238BB6A7D}" presName="parTransOne" presStyleCnt="0"/>
      <dgm:spPr/>
    </dgm:pt>
    <dgm:pt modelId="{E843E730-A3F0-436D-A542-2F6483A631E8}" type="pres">
      <dgm:prSet presAssocID="{CD30F72A-2644-4E9A-9ACB-DA0238BB6A7D}" presName="horzOne" presStyleCnt="0"/>
      <dgm:spPr/>
    </dgm:pt>
    <dgm:pt modelId="{18AC1C60-5FD5-42F8-AA4A-C96810BF0C26}" type="pres">
      <dgm:prSet presAssocID="{EA51239A-63BE-4C08-84BE-C58AC38C46CF}" presName="vertTwo" presStyleCnt="0"/>
      <dgm:spPr/>
    </dgm:pt>
    <dgm:pt modelId="{99FD0B7D-C3DF-4C00-B4DA-F2FC91C9AC51}" type="pres">
      <dgm:prSet presAssocID="{EA51239A-63BE-4C08-84BE-C58AC38C46CF}" presName="txTwo" presStyleLbl="node2" presStyleIdx="0" presStyleCnt="3" custScaleX="89393" custLinFactNeighborX="-5450" custLinFactNeighborY="-74952">
        <dgm:presLayoutVars>
          <dgm:chPref val="3"/>
        </dgm:presLayoutVars>
      </dgm:prSet>
      <dgm:spPr/>
    </dgm:pt>
    <dgm:pt modelId="{AD57CFCB-7034-4CD7-B112-C0C09D3933BB}" type="pres">
      <dgm:prSet presAssocID="{EA51239A-63BE-4C08-84BE-C58AC38C46CF}" presName="parTransTwo" presStyleCnt="0"/>
      <dgm:spPr/>
    </dgm:pt>
    <dgm:pt modelId="{2FF6FCB4-425D-4243-A8E1-B26CC99D4F80}" type="pres">
      <dgm:prSet presAssocID="{EA51239A-63BE-4C08-84BE-C58AC38C46CF}" presName="horzTwo" presStyleCnt="0"/>
      <dgm:spPr/>
    </dgm:pt>
    <dgm:pt modelId="{148D2964-59C6-4467-B49C-DA6BDAEAD616}" type="pres">
      <dgm:prSet presAssocID="{4D55E8F5-5C29-4861-9D9B-45BA6B4E5BB1}" presName="vertThree" presStyleCnt="0"/>
      <dgm:spPr/>
    </dgm:pt>
    <dgm:pt modelId="{969ECC7B-FBBA-46F0-B744-FE17A3CD8D46}" type="pres">
      <dgm:prSet presAssocID="{4D55E8F5-5C29-4861-9D9B-45BA6B4E5BB1}" presName="txThree" presStyleLbl="node3" presStyleIdx="0" presStyleCnt="6" custScaleX="65592" custScaleY="104469" custLinFactNeighborX="-18087" custLinFactNeighborY="-45431">
        <dgm:presLayoutVars>
          <dgm:chPref val="3"/>
        </dgm:presLayoutVars>
      </dgm:prSet>
      <dgm:spPr/>
    </dgm:pt>
    <dgm:pt modelId="{B050341B-DBDC-427E-AAD8-6D5FCDDA7EBC}" type="pres">
      <dgm:prSet presAssocID="{4D55E8F5-5C29-4861-9D9B-45BA6B4E5BB1}" presName="parTransThree" presStyleCnt="0"/>
      <dgm:spPr/>
    </dgm:pt>
    <dgm:pt modelId="{FA94350B-1FA4-4DA6-9BF6-30C7CDC9664D}" type="pres">
      <dgm:prSet presAssocID="{4D55E8F5-5C29-4861-9D9B-45BA6B4E5BB1}" presName="horzThree" presStyleCnt="0"/>
      <dgm:spPr/>
    </dgm:pt>
    <dgm:pt modelId="{53740432-2D26-4D9F-B587-5A2EB40D59C5}" type="pres">
      <dgm:prSet presAssocID="{BA5F17A1-5866-46D0-8CE9-C4A386A46BAE}" presName="vertFour" presStyleCnt="0">
        <dgm:presLayoutVars>
          <dgm:chPref val="3"/>
        </dgm:presLayoutVars>
      </dgm:prSet>
      <dgm:spPr/>
    </dgm:pt>
    <dgm:pt modelId="{336D135D-F3D4-4229-AC44-C5202E7A2C24}" type="pres">
      <dgm:prSet presAssocID="{BA5F17A1-5866-46D0-8CE9-C4A386A46BAE}" presName="txFour" presStyleLbl="node4" presStyleIdx="0" presStyleCnt="6" custScaleX="1953298" custLinFactNeighborX="-49416" custLinFactNeighborY="97">
        <dgm:presLayoutVars>
          <dgm:chPref val="3"/>
        </dgm:presLayoutVars>
      </dgm:prSet>
      <dgm:spPr/>
    </dgm:pt>
    <dgm:pt modelId="{6FFA2418-BBAD-4430-B1DE-320D01D95437}" type="pres">
      <dgm:prSet presAssocID="{BA5F17A1-5866-46D0-8CE9-C4A386A46BAE}" presName="horzFour" presStyleCnt="0"/>
      <dgm:spPr/>
    </dgm:pt>
    <dgm:pt modelId="{8DFA23C4-61B4-4D7A-B56A-A1BE23049A21}" type="pres">
      <dgm:prSet presAssocID="{868FC9D3-6789-4A7F-9924-ED3DF3886899}" presName="sibSpaceFour" presStyleCnt="0"/>
      <dgm:spPr/>
    </dgm:pt>
    <dgm:pt modelId="{FC692280-5A00-4F19-ADD1-E56B779DD2D3}" type="pres">
      <dgm:prSet presAssocID="{046C6BEF-0955-4152-85BE-0E301ABB5658}" presName="vertFour" presStyleCnt="0">
        <dgm:presLayoutVars>
          <dgm:chPref val="3"/>
        </dgm:presLayoutVars>
      </dgm:prSet>
      <dgm:spPr/>
    </dgm:pt>
    <dgm:pt modelId="{DF22117D-6020-447D-89DE-D74D5732565E}" type="pres">
      <dgm:prSet presAssocID="{046C6BEF-0955-4152-85BE-0E301ABB5658}" presName="txFour" presStyleLbl="node4" presStyleIdx="1" presStyleCnt="6" custScaleX="1637460" custScaleY="56793" custLinFactX="-100000" custLinFactNeighborX="-122267" custLinFactNeighborY="17432">
        <dgm:presLayoutVars>
          <dgm:chPref val="3"/>
        </dgm:presLayoutVars>
      </dgm:prSet>
      <dgm:spPr>
        <a:prstGeom prst="mathMinus">
          <a:avLst/>
        </a:prstGeom>
      </dgm:spPr>
    </dgm:pt>
    <dgm:pt modelId="{0BCFEFFC-4202-454C-B35C-5C648EC9F517}" type="pres">
      <dgm:prSet presAssocID="{046C6BEF-0955-4152-85BE-0E301ABB5658}" presName="horzFour" presStyleCnt="0"/>
      <dgm:spPr/>
    </dgm:pt>
    <dgm:pt modelId="{6AC6F9F5-9D39-48A0-A5CE-7667E56C3323}" type="pres">
      <dgm:prSet presAssocID="{C882A50C-4E01-4AB7-B961-23CC055DBD7D}" presName="sibSpaceFour" presStyleCnt="0"/>
      <dgm:spPr/>
    </dgm:pt>
    <dgm:pt modelId="{D62763CF-FB44-4A7D-8AC9-824D6F6DF191}" type="pres">
      <dgm:prSet presAssocID="{5B7D1EAD-1367-4F7F-BF90-E6B2B15B122B}" presName="vertFour" presStyleCnt="0">
        <dgm:presLayoutVars>
          <dgm:chPref val="3"/>
        </dgm:presLayoutVars>
      </dgm:prSet>
      <dgm:spPr/>
    </dgm:pt>
    <dgm:pt modelId="{9D581D54-2B4E-41C1-BB59-9608D0354731}" type="pres">
      <dgm:prSet presAssocID="{5B7D1EAD-1367-4F7F-BF90-E6B2B15B122B}" presName="txFour" presStyleLbl="node4" presStyleIdx="2" presStyleCnt="6" custScaleX="2000000" custLinFactX="-113292" custLinFactNeighborX="-200000" custLinFactNeighborY="97">
        <dgm:presLayoutVars>
          <dgm:chPref val="3"/>
        </dgm:presLayoutVars>
      </dgm:prSet>
      <dgm:spPr/>
    </dgm:pt>
    <dgm:pt modelId="{D8666CA8-6EA9-4486-8319-B65054260ACA}" type="pres">
      <dgm:prSet presAssocID="{5B7D1EAD-1367-4F7F-BF90-E6B2B15B122B}" presName="horzFour" presStyleCnt="0"/>
      <dgm:spPr/>
    </dgm:pt>
    <dgm:pt modelId="{524B534D-E58A-400D-AE91-DD22AEA3824F}" type="pres">
      <dgm:prSet presAssocID="{807EA3A9-BC0A-420D-96FA-DDB737FBCF45}" presName="sibSpaceThree" presStyleCnt="0"/>
      <dgm:spPr/>
    </dgm:pt>
    <dgm:pt modelId="{BE66A8C8-37DA-4EB2-A6B5-FEE7F0A4BF07}" type="pres">
      <dgm:prSet presAssocID="{83C9213A-CF70-44A7-82A5-76F557F64A42}" presName="vertThree" presStyleCnt="0"/>
      <dgm:spPr/>
    </dgm:pt>
    <dgm:pt modelId="{5402FD2A-01C7-424F-8AC8-DA447158DC3B}" type="pres">
      <dgm:prSet presAssocID="{83C9213A-CF70-44A7-82A5-76F557F64A42}" presName="txThree" presStyleLbl="node3" presStyleIdx="1" presStyleCnt="6" custScaleX="1543430" custScaleY="51330" custLinFactX="-628583" custLinFactNeighborX="-700000" custLinFactNeighborY="16666">
        <dgm:presLayoutVars>
          <dgm:chPref val="3"/>
        </dgm:presLayoutVars>
      </dgm:prSet>
      <dgm:spPr>
        <a:prstGeom prst="mathDivide">
          <a:avLst/>
        </a:prstGeom>
      </dgm:spPr>
    </dgm:pt>
    <dgm:pt modelId="{25D309B7-F76E-463D-AC95-B237AD124D2F}" type="pres">
      <dgm:prSet presAssocID="{83C9213A-CF70-44A7-82A5-76F557F64A42}" presName="horzThree" presStyleCnt="0"/>
      <dgm:spPr/>
    </dgm:pt>
    <dgm:pt modelId="{93FB52F1-591B-4256-842F-7239EE62ACA2}" type="pres">
      <dgm:prSet presAssocID="{8D6A5DCD-A27E-4477-83BD-8C1EE2628FCE}" presName="sibSpaceThree" presStyleCnt="0"/>
      <dgm:spPr/>
    </dgm:pt>
    <dgm:pt modelId="{40208828-C439-423C-A543-69F82F1401F3}" type="pres">
      <dgm:prSet presAssocID="{1FB135F6-7CA9-4491-9B9F-8010A4A9E706}" presName="vertThree" presStyleCnt="0"/>
      <dgm:spPr/>
    </dgm:pt>
    <dgm:pt modelId="{42548376-BB58-40C9-99AF-4C40606207A6}" type="pres">
      <dgm:prSet presAssocID="{1FB135F6-7CA9-4491-9B9F-8010A4A9E706}" presName="txThree" presStyleLbl="node3" presStyleIdx="2" presStyleCnt="6" custScaleX="2000000" custScaleY="104378" custLinFactX="-500000" custLinFactNeighborX="-587074" custLinFactNeighborY="-4197">
        <dgm:presLayoutVars>
          <dgm:chPref val="3"/>
        </dgm:presLayoutVars>
      </dgm:prSet>
      <dgm:spPr/>
    </dgm:pt>
    <dgm:pt modelId="{0B1099A6-56B6-448A-96EA-23933B05819A}" type="pres">
      <dgm:prSet presAssocID="{1FB135F6-7CA9-4491-9B9F-8010A4A9E706}" presName="horzThree" presStyleCnt="0"/>
      <dgm:spPr/>
    </dgm:pt>
    <dgm:pt modelId="{EC023499-D409-4C6E-B306-AB39DB006C61}" type="pres">
      <dgm:prSet presAssocID="{1EEA24C0-A693-412B-8A39-987334D98DB2}" presName="sibSpaceTwo" presStyleCnt="0"/>
      <dgm:spPr/>
    </dgm:pt>
    <dgm:pt modelId="{0E93A15A-FABD-4D1D-A429-403C09D14720}" type="pres">
      <dgm:prSet presAssocID="{19E9A114-D680-422B-8FF3-3D91B4AC834C}" presName="vertTwo" presStyleCnt="0"/>
      <dgm:spPr/>
    </dgm:pt>
    <dgm:pt modelId="{C7761CE4-7FAB-436D-B5A6-3E475EBD8EE9}" type="pres">
      <dgm:prSet presAssocID="{19E9A114-D680-422B-8FF3-3D91B4AC834C}" presName="txTwo" presStyleLbl="node2" presStyleIdx="1" presStyleCnt="3" custScaleX="91845" custLinFactNeighborX="13272" custLinFactNeighborY="-63053">
        <dgm:presLayoutVars>
          <dgm:chPref val="3"/>
        </dgm:presLayoutVars>
      </dgm:prSet>
      <dgm:spPr/>
    </dgm:pt>
    <dgm:pt modelId="{12B4B7EB-3B85-472A-825B-6688650175E6}" type="pres">
      <dgm:prSet presAssocID="{19E9A114-D680-422B-8FF3-3D91B4AC834C}" presName="parTransTwo" presStyleCnt="0"/>
      <dgm:spPr/>
    </dgm:pt>
    <dgm:pt modelId="{AADAA5FD-1941-41E0-83BE-E4C7B8D64608}" type="pres">
      <dgm:prSet presAssocID="{19E9A114-D680-422B-8FF3-3D91B4AC834C}" presName="horzTwo" presStyleCnt="0"/>
      <dgm:spPr/>
    </dgm:pt>
    <dgm:pt modelId="{D4E5AEC5-B6CE-41A8-82B7-3C5E5278ABC9}" type="pres">
      <dgm:prSet presAssocID="{7F3837DE-63E5-4AD2-A908-8FEE7FE501F5}" presName="vertThree" presStyleCnt="0"/>
      <dgm:spPr/>
    </dgm:pt>
    <dgm:pt modelId="{75E63A9E-6935-4759-A721-6DAF219E8E97}" type="pres">
      <dgm:prSet presAssocID="{7F3837DE-63E5-4AD2-A908-8FEE7FE501F5}" presName="txThree" presStyleLbl="node3" presStyleIdx="3" presStyleCnt="6" custScaleX="2000000" custLinFactX="800000" custLinFactNeighborX="814661" custLinFactNeighborY="181">
        <dgm:presLayoutVars>
          <dgm:chPref val="3"/>
        </dgm:presLayoutVars>
      </dgm:prSet>
      <dgm:spPr/>
    </dgm:pt>
    <dgm:pt modelId="{16A184DD-FAB7-4EA8-BB05-E35EE5AB8EEB}" type="pres">
      <dgm:prSet presAssocID="{7F3837DE-63E5-4AD2-A908-8FEE7FE501F5}" presName="horzThree" presStyleCnt="0"/>
      <dgm:spPr/>
    </dgm:pt>
    <dgm:pt modelId="{60595801-331D-4754-9F9F-5A31FD300502}" type="pres">
      <dgm:prSet presAssocID="{980D2D40-A9CA-4212-B366-459CDE060FAD}" presName="sibSpaceThree" presStyleCnt="0"/>
      <dgm:spPr/>
    </dgm:pt>
    <dgm:pt modelId="{8C23EC96-9C77-4F23-BC56-50D86D695A03}" type="pres">
      <dgm:prSet presAssocID="{0803F0FC-42AD-42AE-AE3E-02C9FFBE8838}" presName="vertThree" presStyleCnt="0"/>
      <dgm:spPr/>
    </dgm:pt>
    <dgm:pt modelId="{98056DA4-CC8D-4B01-A959-B46EA234D604}" type="pres">
      <dgm:prSet presAssocID="{0803F0FC-42AD-42AE-AE3E-02C9FFBE8838}" presName="txThree" presStyleLbl="node3" presStyleIdx="4" presStyleCnt="6" custScaleX="1721186" custScaleY="51330" custLinFactX="1000000" custLinFactNeighborX="1071541" custLinFactNeighborY="15550">
        <dgm:presLayoutVars>
          <dgm:chPref val="3"/>
        </dgm:presLayoutVars>
      </dgm:prSet>
      <dgm:spPr>
        <a:prstGeom prst="mathDivide">
          <a:avLst/>
        </a:prstGeom>
      </dgm:spPr>
    </dgm:pt>
    <dgm:pt modelId="{7A525606-D6AC-451D-B764-0DFF99680702}" type="pres">
      <dgm:prSet presAssocID="{0803F0FC-42AD-42AE-AE3E-02C9FFBE8838}" presName="horzThree" presStyleCnt="0"/>
      <dgm:spPr/>
    </dgm:pt>
    <dgm:pt modelId="{0DE5840E-58AE-41A0-8AA5-AE1E9BB1F57A}" type="pres">
      <dgm:prSet presAssocID="{365AB472-3359-466F-90F9-CA82CE6F79CD}" presName="sibSpaceThree" presStyleCnt="0"/>
      <dgm:spPr/>
    </dgm:pt>
    <dgm:pt modelId="{3D4AD5B5-EAC7-45C6-A768-298FBE52D938}" type="pres">
      <dgm:prSet presAssocID="{260A82D8-74F6-4850-9F97-A856F8FA7458}" presName="vertThree" presStyleCnt="0"/>
      <dgm:spPr/>
    </dgm:pt>
    <dgm:pt modelId="{6C07A61F-9EB6-4970-99B7-5B99342667B5}" type="pres">
      <dgm:prSet presAssocID="{260A82D8-74F6-4850-9F97-A856F8FA7458}" presName="txThree" presStyleLbl="node3" presStyleIdx="5" presStyleCnt="6" custScaleX="64964" custLinFactNeighborX="33729" custLinFactNeighborY="1914">
        <dgm:presLayoutVars>
          <dgm:chPref val="3"/>
        </dgm:presLayoutVars>
      </dgm:prSet>
      <dgm:spPr/>
    </dgm:pt>
    <dgm:pt modelId="{9B0E0BFF-1116-4124-8183-1149D0FAFA1F}" type="pres">
      <dgm:prSet presAssocID="{260A82D8-74F6-4850-9F97-A856F8FA7458}" presName="parTransThree" presStyleCnt="0"/>
      <dgm:spPr/>
    </dgm:pt>
    <dgm:pt modelId="{7A6DAFB4-961A-4D0B-815A-19E54597B2B7}" type="pres">
      <dgm:prSet presAssocID="{260A82D8-74F6-4850-9F97-A856F8FA7458}" presName="horzThree" presStyleCnt="0"/>
      <dgm:spPr/>
    </dgm:pt>
    <dgm:pt modelId="{28DA714E-2505-49E3-AB14-D69D2FF32B82}" type="pres">
      <dgm:prSet presAssocID="{A6A192C3-ED6A-4E5A-BA26-6F6BE8072224}" presName="vertFour" presStyleCnt="0">
        <dgm:presLayoutVars>
          <dgm:chPref val="3"/>
        </dgm:presLayoutVars>
      </dgm:prSet>
      <dgm:spPr/>
    </dgm:pt>
    <dgm:pt modelId="{4C5D81A8-A6A6-45A0-B77C-4766DBF88F5B}" type="pres">
      <dgm:prSet presAssocID="{A6A192C3-ED6A-4E5A-BA26-6F6BE8072224}" presName="txFour" presStyleLbl="node4" presStyleIdx="3" presStyleCnt="6" custScaleX="2000000" custLinFactX="114105" custLinFactNeighborX="200000" custLinFactNeighborY="8979">
        <dgm:presLayoutVars>
          <dgm:chPref val="3"/>
        </dgm:presLayoutVars>
      </dgm:prSet>
      <dgm:spPr/>
    </dgm:pt>
    <dgm:pt modelId="{C78FB570-DB89-45A9-8143-58AA7A2ADC85}" type="pres">
      <dgm:prSet presAssocID="{A6A192C3-ED6A-4E5A-BA26-6F6BE8072224}" presName="horzFour" presStyleCnt="0"/>
      <dgm:spPr/>
    </dgm:pt>
    <dgm:pt modelId="{CB75A5D0-BBB6-4463-992C-BA35BB0E2848}" type="pres">
      <dgm:prSet presAssocID="{1676A36C-F1E8-4AEF-AE12-7CCB9B897D5A}" presName="sibSpaceFour" presStyleCnt="0"/>
      <dgm:spPr/>
    </dgm:pt>
    <dgm:pt modelId="{C70FFF53-9D9C-4528-9E9A-C2E820010231}" type="pres">
      <dgm:prSet presAssocID="{DFBDAA92-584B-41A1-9482-F4C3DCCC11BE}" presName="vertFour" presStyleCnt="0">
        <dgm:presLayoutVars>
          <dgm:chPref val="3"/>
        </dgm:presLayoutVars>
      </dgm:prSet>
      <dgm:spPr/>
    </dgm:pt>
    <dgm:pt modelId="{F4B5127A-F14B-4553-9CFD-65349C267588}" type="pres">
      <dgm:prSet presAssocID="{DFBDAA92-584B-41A1-9482-F4C3DCCC11BE}" presName="txFour" presStyleLbl="node4" presStyleIdx="4" presStyleCnt="6" custScaleX="1856549" custScaleY="69077" custLinFactX="202979" custLinFactNeighborX="300000" custLinFactNeighborY="23687">
        <dgm:presLayoutVars>
          <dgm:chPref val="3"/>
        </dgm:presLayoutVars>
      </dgm:prSet>
      <dgm:spPr>
        <a:prstGeom prst="mathPlus">
          <a:avLst/>
        </a:prstGeom>
      </dgm:spPr>
    </dgm:pt>
    <dgm:pt modelId="{0F51D8E8-C551-4294-8B7A-09FE9F6778E9}" type="pres">
      <dgm:prSet presAssocID="{DFBDAA92-584B-41A1-9482-F4C3DCCC11BE}" presName="horzFour" presStyleCnt="0"/>
      <dgm:spPr/>
    </dgm:pt>
    <dgm:pt modelId="{5F968FFE-FEF8-40D6-8C8F-00B8A6802F07}" type="pres">
      <dgm:prSet presAssocID="{4597A64D-3B83-4197-A0C6-5041A1F7913C}" presName="sibSpaceFour" presStyleCnt="0"/>
      <dgm:spPr/>
    </dgm:pt>
    <dgm:pt modelId="{9CEAEF50-93DC-4B5B-9E6B-1277B5EB0FF8}" type="pres">
      <dgm:prSet presAssocID="{D04140CD-AFEA-4D69-9024-5605D72F714D}" presName="vertFour" presStyleCnt="0">
        <dgm:presLayoutVars>
          <dgm:chPref val="3"/>
        </dgm:presLayoutVars>
      </dgm:prSet>
      <dgm:spPr/>
    </dgm:pt>
    <dgm:pt modelId="{C46978B4-4353-4012-AE2D-1C305EB9D62B}" type="pres">
      <dgm:prSet presAssocID="{D04140CD-AFEA-4D69-9024-5605D72F714D}" presName="txFour" presStyleLbl="node4" presStyleIdx="5" presStyleCnt="6" custScaleX="2000000" custLinFactX="467195" custLinFactNeighborX="500000" custLinFactNeighborY="4566">
        <dgm:presLayoutVars>
          <dgm:chPref val="3"/>
        </dgm:presLayoutVars>
      </dgm:prSet>
      <dgm:spPr/>
    </dgm:pt>
    <dgm:pt modelId="{B48C7739-BDD5-4288-B65E-4863A7CA6178}" type="pres">
      <dgm:prSet presAssocID="{D04140CD-AFEA-4D69-9024-5605D72F714D}" presName="horzFour" presStyleCnt="0"/>
      <dgm:spPr/>
    </dgm:pt>
    <dgm:pt modelId="{3A5B3205-27F9-4741-AB59-40C83F0598E7}" type="pres">
      <dgm:prSet presAssocID="{81E49D28-E272-4A4C-B137-0B8C01D355D2}" presName="sibSpaceTwo" presStyleCnt="0"/>
      <dgm:spPr/>
    </dgm:pt>
    <dgm:pt modelId="{B666157D-46B7-4BFC-97AB-F4CDC930A9AB}" type="pres">
      <dgm:prSet presAssocID="{D8B1DCB2-5B79-4554-905B-95EDE16DEC6A}" presName="vertTwo" presStyleCnt="0"/>
      <dgm:spPr/>
    </dgm:pt>
    <dgm:pt modelId="{D1900FDD-7AC2-4EB8-8E48-BA267999C6F1}" type="pres">
      <dgm:prSet presAssocID="{D8B1DCB2-5B79-4554-905B-95EDE16DEC6A}" presName="txTwo" presStyleLbl="node2" presStyleIdx="2" presStyleCnt="3" custScaleX="1546708" custScaleY="67103" custLinFactX="-4900000" custLinFactNeighborX="-4944050" custLinFactNeighborY="5078">
        <dgm:presLayoutVars>
          <dgm:chPref val="3"/>
        </dgm:presLayoutVars>
      </dgm:prSet>
      <dgm:spPr>
        <a:prstGeom prst="mathMultiply">
          <a:avLst/>
        </a:prstGeom>
      </dgm:spPr>
    </dgm:pt>
    <dgm:pt modelId="{E0BA43CB-AD83-4A1A-B717-1760060B5965}" type="pres">
      <dgm:prSet presAssocID="{D8B1DCB2-5B79-4554-905B-95EDE16DEC6A}" presName="horzTwo" presStyleCnt="0"/>
      <dgm:spPr/>
    </dgm:pt>
  </dgm:ptLst>
  <dgm:cxnLst>
    <dgm:cxn modelId="{0C76D606-8933-42FE-A6C1-92E62F1E598F}" type="presOf" srcId="{DFBDAA92-584B-41A1-9482-F4C3DCCC11BE}" destId="{F4B5127A-F14B-4553-9CFD-65349C267588}" srcOrd="0" destOrd="0" presId="urn:microsoft.com/office/officeart/2005/8/layout/hierarchy4"/>
    <dgm:cxn modelId="{BDAA370A-3EEF-44AB-B743-DDC020CAD77D}" type="presOf" srcId="{1FB135F6-7CA9-4491-9B9F-8010A4A9E706}" destId="{42548376-BB58-40C9-99AF-4C40606207A6}" srcOrd="0" destOrd="0" presId="urn:microsoft.com/office/officeart/2005/8/layout/hierarchy4"/>
    <dgm:cxn modelId="{FCB13B20-85F2-472F-A70A-DF184A67F754}" type="presOf" srcId="{260A82D8-74F6-4850-9F97-A856F8FA7458}" destId="{6C07A61F-9EB6-4970-99B7-5B99342667B5}" srcOrd="0" destOrd="0" presId="urn:microsoft.com/office/officeart/2005/8/layout/hierarchy4"/>
    <dgm:cxn modelId="{255E9722-00AB-4626-8C73-27CDF13796CD}" srcId="{19E9A114-D680-422B-8FF3-3D91B4AC834C}" destId="{260A82D8-74F6-4850-9F97-A856F8FA7458}" srcOrd="2" destOrd="0" parTransId="{0D05D69A-97C0-4BDB-B006-CA6C010AF4D2}" sibTransId="{ECAD0CA0-1A18-4EF7-AEB6-3A3F352C3357}"/>
    <dgm:cxn modelId="{1B887A26-9B10-4A50-9642-0746ACEAC06D}" type="presOf" srcId="{4D55E8F5-5C29-4861-9D9B-45BA6B4E5BB1}" destId="{969ECC7B-FBBA-46F0-B744-FE17A3CD8D46}" srcOrd="0" destOrd="0" presId="urn:microsoft.com/office/officeart/2005/8/layout/hierarchy4"/>
    <dgm:cxn modelId="{4E4EA028-03B2-4366-96B9-4F079F1FB5BE}" type="presOf" srcId="{7F3837DE-63E5-4AD2-A908-8FEE7FE501F5}" destId="{75E63A9E-6935-4759-A721-6DAF219E8E97}" srcOrd="0" destOrd="0" presId="urn:microsoft.com/office/officeart/2005/8/layout/hierarchy4"/>
    <dgm:cxn modelId="{4369AB2D-FFA6-4169-B763-71528F07A696}" srcId="{260A82D8-74F6-4850-9F97-A856F8FA7458}" destId="{DFBDAA92-584B-41A1-9482-F4C3DCCC11BE}" srcOrd="1" destOrd="0" parTransId="{F59C4E09-5F6C-44F3-A7A1-FC35E6DC9ACD}" sibTransId="{4597A64D-3B83-4197-A0C6-5041A1F7913C}"/>
    <dgm:cxn modelId="{9068CB34-6261-4BA1-A16A-12A7F66E9470}" srcId="{4D55E8F5-5C29-4861-9D9B-45BA6B4E5BB1}" destId="{BA5F17A1-5866-46D0-8CE9-C4A386A46BAE}" srcOrd="0" destOrd="0" parTransId="{3BF1851F-1C2F-4C24-AA6B-DB8B5A4A1913}" sibTransId="{868FC9D3-6789-4A7F-9924-ED3DF3886899}"/>
    <dgm:cxn modelId="{89354838-C1A6-43F3-8B3A-8025C31DDAB6}" srcId="{CD30F72A-2644-4E9A-9ACB-DA0238BB6A7D}" destId="{EA51239A-63BE-4C08-84BE-C58AC38C46CF}" srcOrd="0" destOrd="0" parTransId="{747B4FA2-4BFA-42D5-A1BD-468705C079A4}" sibTransId="{1EEA24C0-A693-412B-8A39-987334D98DB2}"/>
    <dgm:cxn modelId="{9051E539-0F97-449F-BD26-85F9EBFA8692}" srcId="{19E9A114-D680-422B-8FF3-3D91B4AC834C}" destId="{0803F0FC-42AD-42AE-AE3E-02C9FFBE8838}" srcOrd="1" destOrd="0" parTransId="{4F69F09B-224C-43F8-A6CE-D1670BBD219C}" sibTransId="{365AB472-3359-466F-90F9-CA82CE6F79CD}"/>
    <dgm:cxn modelId="{04615C42-1357-407D-A488-B304A3E7D330}" type="presOf" srcId="{0803F0FC-42AD-42AE-AE3E-02C9FFBE8838}" destId="{98056DA4-CC8D-4B01-A959-B46EA234D604}" srcOrd="0" destOrd="0" presId="urn:microsoft.com/office/officeart/2005/8/layout/hierarchy4"/>
    <dgm:cxn modelId="{B297E868-BFC1-4B58-A28F-62F2B5CA660A}" type="presOf" srcId="{A6A192C3-ED6A-4E5A-BA26-6F6BE8072224}" destId="{4C5D81A8-A6A6-45A0-B77C-4766DBF88F5B}" srcOrd="0" destOrd="0" presId="urn:microsoft.com/office/officeart/2005/8/layout/hierarchy4"/>
    <dgm:cxn modelId="{BBD5B54E-8524-4F59-A28A-E057D0054971}" type="presOf" srcId="{BA5F17A1-5866-46D0-8CE9-C4A386A46BAE}" destId="{336D135D-F3D4-4229-AC44-C5202E7A2C24}" srcOrd="0" destOrd="0" presId="urn:microsoft.com/office/officeart/2005/8/layout/hierarchy4"/>
    <dgm:cxn modelId="{E2ECA176-D8FD-4E54-B059-6EC7E1DF1677}" type="presOf" srcId="{CD30F72A-2644-4E9A-9ACB-DA0238BB6A7D}" destId="{D84A9DE0-7CE2-4DF9-8BD7-1D30574F7F1C}" srcOrd="0" destOrd="0" presId="urn:microsoft.com/office/officeart/2005/8/layout/hierarchy4"/>
    <dgm:cxn modelId="{8A91B456-C412-4707-B86F-AEAFD1B060C9}" type="presOf" srcId="{83C9213A-CF70-44A7-82A5-76F557F64A42}" destId="{5402FD2A-01C7-424F-8AC8-DA447158DC3B}" srcOrd="0" destOrd="0" presId="urn:microsoft.com/office/officeart/2005/8/layout/hierarchy4"/>
    <dgm:cxn modelId="{3153FF80-4BB3-4515-9474-B42D6F94136F}" srcId="{EA51239A-63BE-4C08-84BE-C58AC38C46CF}" destId="{83C9213A-CF70-44A7-82A5-76F557F64A42}" srcOrd="1" destOrd="0" parTransId="{87388DC2-F405-4AE0-8A11-EDD8635F0EE6}" sibTransId="{8D6A5DCD-A27E-4477-83BD-8C1EE2628FCE}"/>
    <dgm:cxn modelId="{1DA33799-5AEE-406A-994D-42DF15BDBCDF}" srcId="{EA51239A-63BE-4C08-84BE-C58AC38C46CF}" destId="{4D55E8F5-5C29-4861-9D9B-45BA6B4E5BB1}" srcOrd="0" destOrd="0" parTransId="{BC0BCD53-FF64-441E-8711-6ACF13DC5A38}" sibTransId="{807EA3A9-BC0A-420D-96FA-DDB737FBCF45}"/>
    <dgm:cxn modelId="{56274B9F-A274-43B3-89ED-B2B0294D87AF}" srcId="{CD30F72A-2644-4E9A-9ACB-DA0238BB6A7D}" destId="{19E9A114-D680-422B-8FF3-3D91B4AC834C}" srcOrd="1" destOrd="0" parTransId="{E18DA9A7-B326-4503-8736-47E28E7076F5}" sibTransId="{81E49D28-E272-4A4C-B137-0B8C01D355D2}"/>
    <dgm:cxn modelId="{E8A7E9A1-EC61-48DE-AE4A-6A03F939F9FF}" type="presOf" srcId="{D8B1DCB2-5B79-4554-905B-95EDE16DEC6A}" destId="{D1900FDD-7AC2-4EB8-8E48-BA267999C6F1}" srcOrd="0" destOrd="0" presId="urn:microsoft.com/office/officeart/2005/8/layout/hierarchy4"/>
    <dgm:cxn modelId="{F70319A8-1CE8-4792-BA2A-B4F1169EB752}" type="presOf" srcId="{19E9A114-D680-422B-8FF3-3D91B4AC834C}" destId="{C7761CE4-7FAB-436D-B5A6-3E475EBD8EE9}" srcOrd="0" destOrd="0" presId="urn:microsoft.com/office/officeart/2005/8/layout/hierarchy4"/>
    <dgm:cxn modelId="{7FA7D6AF-46AB-45FC-83F1-4FFFF9AC9054}" type="presOf" srcId="{7F2913D8-9132-4C3F-AE84-A010DA300080}" destId="{04001EA9-7D50-4907-B258-E61EF5DFE0E3}" srcOrd="0" destOrd="0" presId="urn:microsoft.com/office/officeart/2005/8/layout/hierarchy4"/>
    <dgm:cxn modelId="{0A78E3C3-78D7-481B-A354-D083335C72A0}" srcId="{7F2913D8-9132-4C3F-AE84-A010DA300080}" destId="{CD30F72A-2644-4E9A-9ACB-DA0238BB6A7D}" srcOrd="0" destOrd="0" parTransId="{A3FE7CA1-7121-4996-9CFC-6B169FDBCC97}" sibTransId="{14F017A1-8EE5-4C5B-B5B2-854EC64D2A67}"/>
    <dgm:cxn modelId="{3D7416C8-6BB2-4778-8093-B9234CD279F4}" type="presOf" srcId="{D04140CD-AFEA-4D69-9024-5605D72F714D}" destId="{C46978B4-4353-4012-AE2D-1C305EB9D62B}" srcOrd="0" destOrd="0" presId="urn:microsoft.com/office/officeart/2005/8/layout/hierarchy4"/>
    <dgm:cxn modelId="{C8AD59C9-053B-4E23-94EB-8A3180BECC12}" srcId="{260A82D8-74F6-4850-9F97-A856F8FA7458}" destId="{A6A192C3-ED6A-4E5A-BA26-6F6BE8072224}" srcOrd="0" destOrd="0" parTransId="{7C7A7471-6CD4-4C0D-9F07-09AA74136224}" sibTransId="{1676A36C-F1E8-4AEF-AE12-7CCB9B897D5A}"/>
    <dgm:cxn modelId="{750AADCC-301D-4C33-A6B1-FE5E8858AC68}" srcId="{19E9A114-D680-422B-8FF3-3D91B4AC834C}" destId="{7F3837DE-63E5-4AD2-A908-8FEE7FE501F5}" srcOrd="0" destOrd="0" parTransId="{2AA69F9F-E1A6-4F12-BFC2-F149556594BB}" sibTransId="{980D2D40-A9CA-4212-B366-459CDE060FAD}"/>
    <dgm:cxn modelId="{FAC8D2CE-ECEB-4319-8A6B-0EF1032A9B3F}" srcId="{4D55E8F5-5C29-4861-9D9B-45BA6B4E5BB1}" destId="{046C6BEF-0955-4152-85BE-0E301ABB5658}" srcOrd="1" destOrd="0" parTransId="{CF0617EC-B813-411A-A39D-82137BFB73AB}" sibTransId="{C882A50C-4E01-4AB7-B961-23CC055DBD7D}"/>
    <dgm:cxn modelId="{6ACBAAD1-121C-47B8-B75F-91BEF793D6F3}" type="presOf" srcId="{5B7D1EAD-1367-4F7F-BF90-E6B2B15B122B}" destId="{9D581D54-2B4E-41C1-BB59-9608D0354731}" srcOrd="0" destOrd="0" presId="urn:microsoft.com/office/officeart/2005/8/layout/hierarchy4"/>
    <dgm:cxn modelId="{191AD1D1-D95C-4040-85DA-F271DBD9FC33}" srcId="{EA51239A-63BE-4C08-84BE-C58AC38C46CF}" destId="{1FB135F6-7CA9-4491-9B9F-8010A4A9E706}" srcOrd="2" destOrd="0" parTransId="{E2370EA2-1D4B-4D89-8D17-0879CB36019D}" sibTransId="{F6CBB4FC-E583-4E15-B09C-59F7B9C1490E}"/>
    <dgm:cxn modelId="{E7E46DD4-97D6-4222-9D6E-3C45E7B99F61}" srcId="{4D55E8F5-5C29-4861-9D9B-45BA6B4E5BB1}" destId="{5B7D1EAD-1367-4F7F-BF90-E6B2B15B122B}" srcOrd="2" destOrd="0" parTransId="{038E860C-3B80-4AA0-B643-8AD0DED48BBB}" sibTransId="{845A7187-BE2D-418E-B9AF-0E08F0D2654B}"/>
    <dgm:cxn modelId="{936D87DB-2F67-4E41-8CCB-18589D929A94}" srcId="{CD30F72A-2644-4E9A-9ACB-DA0238BB6A7D}" destId="{D8B1DCB2-5B79-4554-905B-95EDE16DEC6A}" srcOrd="2" destOrd="0" parTransId="{48D7D835-9850-4DEA-80FB-D25E982811B2}" sibTransId="{D7B413E5-97A9-4F39-B7F7-01FDB082C3D1}"/>
    <dgm:cxn modelId="{0C8BB3F5-1476-44CC-AD16-54ED1D61FF27}" type="presOf" srcId="{EA51239A-63BE-4C08-84BE-C58AC38C46CF}" destId="{99FD0B7D-C3DF-4C00-B4DA-F2FC91C9AC51}" srcOrd="0" destOrd="0" presId="urn:microsoft.com/office/officeart/2005/8/layout/hierarchy4"/>
    <dgm:cxn modelId="{ECEBE7F6-D4E3-4DB5-B37B-93B3F8CB0135}" type="presOf" srcId="{046C6BEF-0955-4152-85BE-0E301ABB5658}" destId="{DF22117D-6020-447D-89DE-D74D5732565E}" srcOrd="0" destOrd="0" presId="urn:microsoft.com/office/officeart/2005/8/layout/hierarchy4"/>
    <dgm:cxn modelId="{80B503F9-6A3A-45A2-988F-348AFF2F5520}" srcId="{260A82D8-74F6-4850-9F97-A856F8FA7458}" destId="{D04140CD-AFEA-4D69-9024-5605D72F714D}" srcOrd="2" destOrd="0" parTransId="{27F04AF6-E90F-4476-81CE-25FE00C8E50A}" sibTransId="{7FF52C10-28F7-4B89-AB28-389DF2C3FB8D}"/>
    <dgm:cxn modelId="{101A08AB-1B61-4974-9C0B-AE4124FC0269}" type="presParOf" srcId="{04001EA9-7D50-4907-B258-E61EF5DFE0E3}" destId="{8FA95BF4-B09A-42CF-B682-B4B9CCD1CC93}" srcOrd="0" destOrd="0" presId="urn:microsoft.com/office/officeart/2005/8/layout/hierarchy4"/>
    <dgm:cxn modelId="{17F1F71D-4C75-4958-82C3-DB7DF0A81D7A}" type="presParOf" srcId="{8FA95BF4-B09A-42CF-B682-B4B9CCD1CC93}" destId="{D84A9DE0-7CE2-4DF9-8BD7-1D30574F7F1C}" srcOrd="0" destOrd="0" presId="urn:microsoft.com/office/officeart/2005/8/layout/hierarchy4"/>
    <dgm:cxn modelId="{4797E4B9-AD38-4CEF-AF3E-3DB7A8A8F7AB}" type="presParOf" srcId="{8FA95BF4-B09A-42CF-B682-B4B9CCD1CC93}" destId="{9E444BC7-F905-4A70-8A90-940E1540FC96}" srcOrd="1" destOrd="0" presId="urn:microsoft.com/office/officeart/2005/8/layout/hierarchy4"/>
    <dgm:cxn modelId="{B2D33A47-CAC8-4A75-A35E-29759FFFDBAE}" type="presParOf" srcId="{8FA95BF4-B09A-42CF-B682-B4B9CCD1CC93}" destId="{E843E730-A3F0-436D-A542-2F6483A631E8}" srcOrd="2" destOrd="0" presId="urn:microsoft.com/office/officeart/2005/8/layout/hierarchy4"/>
    <dgm:cxn modelId="{AB33889F-2CBB-49DF-8470-795129F4E555}" type="presParOf" srcId="{E843E730-A3F0-436D-A542-2F6483A631E8}" destId="{18AC1C60-5FD5-42F8-AA4A-C96810BF0C26}" srcOrd="0" destOrd="0" presId="urn:microsoft.com/office/officeart/2005/8/layout/hierarchy4"/>
    <dgm:cxn modelId="{D5CD0C5A-5DB2-4825-A9D0-6F28BBA6DDB7}" type="presParOf" srcId="{18AC1C60-5FD5-42F8-AA4A-C96810BF0C26}" destId="{99FD0B7D-C3DF-4C00-B4DA-F2FC91C9AC51}" srcOrd="0" destOrd="0" presId="urn:microsoft.com/office/officeart/2005/8/layout/hierarchy4"/>
    <dgm:cxn modelId="{963BCC92-BFFA-48E4-8B66-D01D3E72F82C}" type="presParOf" srcId="{18AC1C60-5FD5-42F8-AA4A-C96810BF0C26}" destId="{AD57CFCB-7034-4CD7-B112-C0C09D3933BB}" srcOrd="1" destOrd="0" presId="urn:microsoft.com/office/officeart/2005/8/layout/hierarchy4"/>
    <dgm:cxn modelId="{3282A148-A53A-44FF-85B5-A742521748EB}" type="presParOf" srcId="{18AC1C60-5FD5-42F8-AA4A-C96810BF0C26}" destId="{2FF6FCB4-425D-4243-A8E1-B26CC99D4F80}" srcOrd="2" destOrd="0" presId="urn:microsoft.com/office/officeart/2005/8/layout/hierarchy4"/>
    <dgm:cxn modelId="{E5F87993-B596-49DF-B635-9E142B1260D5}" type="presParOf" srcId="{2FF6FCB4-425D-4243-A8E1-B26CC99D4F80}" destId="{148D2964-59C6-4467-B49C-DA6BDAEAD616}" srcOrd="0" destOrd="0" presId="urn:microsoft.com/office/officeart/2005/8/layout/hierarchy4"/>
    <dgm:cxn modelId="{429ADEF8-23BF-46E9-8496-F3644913E721}" type="presParOf" srcId="{148D2964-59C6-4467-B49C-DA6BDAEAD616}" destId="{969ECC7B-FBBA-46F0-B744-FE17A3CD8D46}" srcOrd="0" destOrd="0" presId="urn:microsoft.com/office/officeart/2005/8/layout/hierarchy4"/>
    <dgm:cxn modelId="{E7084A17-455D-448C-B9E1-7EF522B13EEF}" type="presParOf" srcId="{148D2964-59C6-4467-B49C-DA6BDAEAD616}" destId="{B050341B-DBDC-427E-AAD8-6D5FCDDA7EBC}" srcOrd="1" destOrd="0" presId="urn:microsoft.com/office/officeart/2005/8/layout/hierarchy4"/>
    <dgm:cxn modelId="{2FC18C8B-5AD4-401E-B04A-48FF7C4604CF}" type="presParOf" srcId="{148D2964-59C6-4467-B49C-DA6BDAEAD616}" destId="{FA94350B-1FA4-4DA6-9BF6-30C7CDC9664D}" srcOrd="2" destOrd="0" presId="urn:microsoft.com/office/officeart/2005/8/layout/hierarchy4"/>
    <dgm:cxn modelId="{D3611513-4BA6-4458-A19F-9055FAA3460A}" type="presParOf" srcId="{FA94350B-1FA4-4DA6-9BF6-30C7CDC9664D}" destId="{53740432-2D26-4D9F-B587-5A2EB40D59C5}" srcOrd="0" destOrd="0" presId="urn:microsoft.com/office/officeart/2005/8/layout/hierarchy4"/>
    <dgm:cxn modelId="{6C6B4924-AE21-4837-9800-60A6D4787D39}" type="presParOf" srcId="{53740432-2D26-4D9F-B587-5A2EB40D59C5}" destId="{336D135D-F3D4-4229-AC44-C5202E7A2C24}" srcOrd="0" destOrd="0" presId="urn:microsoft.com/office/officeart/2005/8/layout/hierarchy4"/>
    <dgm:cxn modelId="{9E2D5310-A611-4FBC-B8EF-11D6B5C33D70}" type="presParOf" srcId="{53740432-2D26-4D9F-B587-5A2EB40D59C5}" destId="{6FFA2418-BBAD-4430-B1DE-320D01D95437}" srcOrd="1" destOrd="0" presId="urn:microsoft.com/office/officeart/2005/8/layout/hierarchy4"/>
    <dgm:cxn modelId="{20EE790B-4D38-4B6A-BEB4-EAD386DBF767}" type="presParOf" srcId="{FA94350B-1FA4-4DA6-9BF6-30C7CDC9664D}" destId="{8DFA23C4-61B4-4D7A-B56A-A1BE23049A21}" srcOrd="1" destOrd="0" presId="urn:microsoft.com/office/officeart/2005/8/layout/hierarchy4"/>
    <dgm:cxn modelId="{99FFD71C-52D2-439F-BFD3-750A24A88360}" type="presParOf" srcId="{FA94350B-1FA4-4DA6-9BF6-30C7CDC9664D}" destId="{FC692280-5A00-4F19-ADD1-E56B779DD2D3}" srcOrd="2" destOrd="0" presId="urn:microsoft.com/office/officeart/2005/8/layout/hierarchy4"/>
    <dgm:cxn modelId="{E88DDE78-A9ED-4CC9-A8C7-82B28CC44928}" type="presParOf" srcId="{FC692280-5A00-4F19-ADD1-E56B779DD2D3}" destId="{DF22117D-6020-447D-89DE-D74D5732565E}" srcOrd="0" destOrd="0" presId="urn:microsoft.com/office/officeart/2005/8/layout/hierarchy4"/>
    <dgm:cxn modelId="{83895785-9667-4F78-9161-785B49D385C2}" type="presParOf" srcId="{FC692280-5A00-4F19-ADD1-E56B779DD2D3}" destId="{0BCFEFFC-4202-454C-B35C-5C648EC9F517}" srcOrd="1" destOrd="0" presId="urn:microsoft.com/office/officeart/2005/8/layout/hierarchy4"/>
    <dgm:cxn modelId="{E95FD5CE-C5F9-4811-A880-FC224BAC1A68}" type="presParOf" srcId="{FA94350B-1FA4-4DA6-9BF6-30C7CDC9664D}" destId="{6AC6F9F5-9D39-48A0-A5CE-7667E56C3323}" srcOrd="3" destOrd="0" presId="urn:microsoft.com/office/officeart/2005/8/layout/hierarchy4"/>
    <dgm:cxn modelId="{069A8879-DEB6-4D81-8696-F5CB45ADE70B}" type="presParOf" srcId="{FA94350B-1FA4-4DA6-9BF6-30C7CDC9664D}" destId="{D62763CF-FB44-4A7D-8AC9-824D6F6DF191}" srcOrd="4" destOrd="0" presId="urn:microsoft.com/office/officeart/2005/8/layout/hierarchy4"/>
    <dgm:cxn modelId="{52F30A2B-18B7-4C04-BD1B-77701CBA0AEB}" type="presParOf" srcId="{D62763CF-FB44-4A7D-8AC9-824D6F6DF191}" destId="{9D581D54-2B4E-41C1-BB59-9608D0354731}" srcOrd="0" destOrd="0" presId="urn:microsoft.com/office/officeart/2005/8/layout/hierarchy4"/>
    <dgm:cxn modelId="{5CCBA5DC-A11E-4B8B-8745-D1A7392C59B4}" type="presParOf" srcId="{D62763CF-FB44-4A7D-8AC9-824D6F6DF191}" destId="{D8666CA8-6EA9-4486-8319-B65054260ACA}" srcOrd="1" destOrd="0" presId="urn:microsoft.com/office/officeart/2005/8/layout/hierarchy4"/>
    <dgm:cxn modelId="{17DE3567-A542-4578-9CE1-8B032A351071}" type="presParOf" srcId="{2FF6FCB4-425D-4243-A8E1-B26CC99D4F80}" destId="{524B534D-E58A-400D-AE91-DD22AEA3824F}" srcOrd="1" destOrd="0" presId="urn:microsoft.com/office/officeart/2005/8/layout/hierarchy4"/>
    <dgm:cxn modelId="{464229C0-18E6-4D92-9832-4371684AC41F}" type="presParOf" srcId="{2FF6FCB4-425D-4243-A8E1-B26CC99D4F80}" destId="{BE66A8C8-37DA-4EB2-A6B5-FEE7F0A4BF07}" srcOrd="2" destOrd="0" presId="urn:microsoft.com/office/officeart/2005/8/layout/hierarchy4"/>
    <dgm:cxn modelId="{51CA693A-CC4C-4865-A859-7B3A6D1EA522}" type="presParOf" srcId="{BE66A8C8-37DA-4EB2-A6B5-FEE7F0A4BF07}" destId="{5402FD2A-01C7-424F-8AC8-DA447158DC3B}" srcOrd="0" destOrd="0" presId="urn:microsoft.com/office/officeart/2005/8/layout/hierarchy4"/>
    <dgm:cxn modelId="{857E2C8F-C5A0-4648-8374-ECEB15AFA2B9}" type="presParOf" srcId="{BE66A8C8-37DA-4EB2-A6B5-FEE7F0A4BF07}" destId="{25D309B7-F76E-463D-AC95-B237AD124D2F}" srcOrd="1" destOrd="0" presId="urn:microsoft.com/office/officeart/2005/8/layout/hierarchy4"/>
    <dgm:cxn modelId="{9D4D614B-3001-4C6D-9503-9065C77BDC49}" type="presParOf" srcId="{2FF6FCB4-425D-4243-A8E1-B26CC99D4F80}" destId="{93FB52F1-591B-4256-842F-7239EE62ACA2}" srcOrd="3" destOrd="0" presId="urn:microsoft.com/office/officeart/2005/8/layout/hierarchy4"/>
    <dgm:cxn modelId="{5D5A8C14-CF55-4CC1-9996-FE70E3F2A757}" type="presParOf" srcId="{2FF6FCB4-425D-4243-A8E1-B26CC99D4F80}" destId="{40208828-C439-423C-A543-69F82F1401F3}" srcOrd="4" destOrd="0" presId="urn:microsoft.com/office/officeart/2005/8/layout/hierarchy4"/>
    <dgm:cxn modelId="{3AA230FA-B04F-4969-A66F-D1DEC116754E}" type="presParOf" srcId="{40208828-C439-423C-A543-69F82F1401F3}" destId="{42548376-BB58-40C9-99AF-4C40606207A6}" srcOrd="0" destOrd="0" presId="urn:microsoft.com/office/officeart/2005/8/layout/hierarchy4"/>
    <dgm:cxn modelId="{5652EB80-38E2-45A0-841D-64DA2423D552}" type="presParOf" srcId="{40208828-C439-423C-A543-69F82F1401F3}" destId="{0B1099A6-56B6-448A-96EA-23933B05819A}" srcOrd="1" destOrd="0" presId="urn:microsoft.com/office/officeart/2005/8/layout/hierarchy4"/>
    <dgm:cxn modelId="{AEA18E3C-72E2-4E80-AA4B-DBD3CE512887}" type="presParOf" srcId="{E843E730-A3F0-436D-A542-2F6483A631E8}" destId="{EC023499-D409-4C6E-B306-AB39DB006C61}" srcOrd="1" destOrd="0" presId="urn:microsoft.com/office/officeart/2005/8/layout/hierarchy4"/>
    <dgm:cxn modelId="{876A8476-EE5A-4585-B12C-591AF20EAA07}" type="presParOf" srcId="{E843E730-A3F0-436D-A542-2F6483A631E8}" destId="{0E93A15A-FABD-4D1D-A429-403C09D14720}" srcOrd="2" destOrd="0" presId="urn:microsoft.com/office/officeart/2005/8/layout/hierarchy4"/>
    <dgm:cxn modelId="{4AC0DA08-2667-4B95-97E9-42129FA9B148}" type="presParOf" srcId="{0E93A15A-FABD-4D1D-A429-403C09D14720}" destId="{C7761CE4-7FAB-436D-B5A6-3E475EBD8EE9}" srcOrd="0" destOrd="0" presId="urn:microsoft.com/office/officeart/2005/8/layout/hierarchy4"/>
    <dgm:cxn modelId="{DFB2733B-C787-49D5-85D7-406537D732B4}" type="presParOf" srcId="{0E93A15A-FABD-4D1D-A429-403C09D14720}" destId="{12B4B7EB-3B85-472A-825B-6688650175E6}" srcOrd="1" destOrd="0" presId="urn:microsoft.com/office/officeart/2005/8/layout/hierarchy4"/>
    <dgm:cxn modelId="{00AB4050-7F7A-4141-8BEA-76EFF21DB845}" type="presParOf" srcId="{0E93A15A-FABD-4D1D-A429-403C09D14720}" destId="{AADAA5FD-1941-41E0-83BE-E4C7B8D64608}" srcOrd="2" destOrd="0" presId="urn:microsoft.com/office/officeart/2005/8/layout/hierarchy4"/>
    <dgm:cxn modelId="{F408D869-D005-4725-BB13-69289483605D}" type="presParOf" srcId="{AADAA5FD-1941-41E0-83BE-E4C7B8D64608}" destId="{D4E5AEC5-B6CE-41A8-82B7-3C5E5278ABC9}" srcOrd="0" destOrd="0" presId="urn:microsoft.com/office/officeart/2005/8/layout/hierarchy4"/>
    <dgm:cxn modelId="{A558B287-8656-40AA-B91F-078186D40F9E}" type="presParOf" srcId="{D4E5AEC5-B6CE-41A8-82B7-3C5E5278ABC9}" destId="{75E63A9E-6935-4759-A721-6DAF219E8E97}" srcOrd="0" destOrd="0" presId="urn:microsoft.com/office/officeart/2005/8/layout/hierarchy4"/>
    <dgm:cxn modelId="{04F86B7B-1B50-463E-85D0-0B34B94704F8}" type="presParOf" srcId="{D4E5AEC5-B6CE-41A8-82B7-3C5E5278ABC9}" destId="{16A184DD-FAB7-4EA8-BB05-E35EE5AB8EEB}" srcOrd="1" destOrd="0" presId="urn:microsoft.com/office/officeart/2005/8/layout/hierarchy4"/>
    <dgm:cxn modelId="{7DA4E0E6-5189-413E-A9CB-771698D74ADF}" type="presParOf" srcId="{AADAA5FD-1941-41E0-83BE-E4C7B8D64608}" destId="{60595801-331D-4754-9F9F-5A31FD300502}" srcOrd="1" destOrd="0" presId="urn:microsoft.com/office/officeart/2005/8/layout/hierarchy4"/>
    <dgm:cxn modelId="{B3B69E15-6512-4B33-A3AB-2BBF601F7E4F}" type="presParOf" srcId="{AADAA5FD-1941-41E0-83BE-E4C7B8D64608}" destId="{8C23EC96-9C77-4F23-BC56-50D86D695A03}" srcOrd="2" destOrd="0" presId="urn:microsoft.com/office/officeart/2005/8/layout/hierarchy4"/>
    <dgm:cxn modelId="{59C5BCA7-7350-4AD4-BBFA-F3CB09BE6787}" type="presParOf" srcId="{8C23EC96-9C77-4F23-BC56-50D86D695A03}" destId="{98056DA4-CC8D-4B01-A959-B46EA234D604}" srcOrd="0" destOrd="0" presId="urn:microsoft.com/office/officeart/2005/8/layout/hierarchy4"/>
    <dgm:cxn modelId="{375F7B93-C763-4F89-B0A4-696E546831D8}" type="presParOf" srcId="{8C23EC96-9C77-4F23-BC56-50D86D695A03}" destId="{7A525606-D6AC-451D-B764-0DFF99680702}" srcOrd="1" destOrd="0" presId="urn:microsoft.com/office/officeart/2005/8/layout/hierarchy4"/>
    <dgm:cxn modelId="{65111D64-0364-4BD5-856E-27D354921F4C}" type="presParOf" srcId="{AADAA5FD-1941-41E0-83BE-E4C7B8D64608}" destId="{0DE5840E-58AE-41A0-8AA5-AE1E9BB1F57A}" srcOrd="3" destOrd="0" presId="urn:microsoft.com/office/officeart/2005/8/layout/hierarchy4"/>
    <dgm:cxn modelId="{A71B5B62-01ED-4C07-BD08-C156AEAD2303}" type="presParOf" srcId="{AADAA5FD-1941-41E0-83BE-E4C7B8D64608}" destId="{3D4AD5B5-EAC7-45C6-A768-298FBE52D938}" srcOrd="4" destOrd="0" presId="urn:microsoft.com/office/officeart/2005/8/layout/hierarchy4"/>
    <dgm:cxn modelId="{30880AB8-91F9-4AAB-8316-F79FC4D84071}" type="presParOf" srcId="{3D4AD5B5-EAC7-45C6-A768-298FBE52D938}" destId="{6C07A61F-9EB6-4970-99B7-5B99342667B5}" srcOrd="0" destOrd="0" presId="urn:microsoft.com/office/officeart/2005/8/layout/hierarchy4"/>
    <dgm:cxn modelId="{AC650A8C-B2A1-49AE-8C1F-972479EA46C2}" type="presParOf" srcId="{3D4AD5B5-EAC7-45C6-A768-298FBE52D938}" destId="{9B0E0BFF-1116-4124-8183-1149D0FAFA1F}" srcOrd="1" destOrd="0" presId="urn:microsoft.com/office/officeart/2005/8/layout/hierarchy4"/>
    <dgm:cxn modelId="{4A5D3869-3201-437F-A718-6F835BE19A6A}" type="presParOf" srcId="{3D4AD5B5-EAC7-45C6-A768-298FBE52D938}" destId="{7A6DAFB4-961A-4D0B-815A-19E54597B2B7}" srcOrd="2" destOrd="0" presId="urn:microsoft.com/office/officeart/2005/8/layout/hierarchy4"/>
    <dgm:cxn modelId="{04471C26-4A5B-4942-8E69-1B827A814CC5}" type="presParOf" srcId="{7A6DAFB4-961A-4D0B-815A-19E54597B2B7}" destId="{28DA714E-2505-49E3-AB14-D69D2FF32B82}" srcOrd="0" destOrd="0" presId="urn:microsoft.com/office/officeart/2005/8/layout/hierarchy4"/>
    <dgm:cxn modelId="{D03F244D-E4AF-40C7-89FB-446F630D7506}" type="presParOf" srcId="{28DA714E-2505-49E3-AB14-D69D2FF32B82}" destId="{4C5D81A8-A6A6-45A0-B77C-4766DBF88F5B}" srcOrd="0" destOrd="0" presId="urn:microsoft.com/office/officeart/2005/8/layout/hierarchy4"/>
    <dgm:cxn modelId="{8E749434-9CAC-4C51-9402-40E3D9CDC606}" type="presParOf" srcId="{28DA714E-2505-49E3-AB14-D69D2FF32B82}" destId="{C78FB570-DB89-45A9-8143-58AA7A2ADC85}" srcOrd="1" destOrd="0" presId="urn:microsoft.com/office/officeart/2005/8/layout/hierarchy4"/>
    <dgm:cxn modelId="{E1802213-DF9D-4006-85DF-EA4838D11F9D}" type="presParOf" srcId="{7A6DAFB4-961A-4D0B-815A-19E54597B2B7}" destId="{CB75A5D0-BBB6-4463-992C-BA35BB0E2848}" srcOrd="1" destOrd="0" presId="urn:microsoft.com/office/officeart/2005/8/layout/hierarchy4"/>
    <dgm:cxn modelId="{A02BE74D-3DEE-4E20-861B-E2BDF79A873D}" type="presParOf" srcId="{7A6DAFB4-961A-4D0B-815A-19E54597B2B7}" destId="{C70FFF53-9D9C-4528-9E9A-C2E820010231}" srcOrd="2" destOrd="0" presId="urn:microsoft.com/office/officeart/2005/8/layout/hierarchy4"/>
    <dgm:cxn modelId="{38F53B02-8DC2-4BC9-B603-D928D05B3CDB}" type="presParOf" srcId="{C70FFF53-9D9C-4528-9E9A-C2E820010231}" destId="{F4B5127A-F14B-4553-9CFD-65349C267588}" srcOrd="0" destOrd="0" presId="urn:microsoft.com/office/officeart/2005/8/layout/hierarchy4"/>
    <dgm:cxn modelId="{652F7EA3-12C7-41AE-B120-5520BD6B5D27}" type="presParOf" srcId="{C70FFF53-9D9C-4528-9E9A-C2E820010231}" destId="{0F51D8E8-C551-4294-8B7A-09FE9F6778E9}" srcOrd="1" destOrd="0" presId="urn:microsoft.com/office/officeart/2005/8/layout/hierarchy4"/>
    <dgm:cxn modelId="{8BECAF9E-2AB2-4BE1-9E9A-46F600A68AD6}" type="presParOf" srcId="{7A6DAFB4-961A-4D0B-815A-19E54597B2B7}" destId="{5F968FFE-FEF8-40D6-8C8F-00B8A6802F07}" srcOrd="3" destOrd="0" presId="urn:microsoft.com/office/officeart/2005/8/layout/hierarchy4"/>
    <dgm:cxn modelId="{2BAB0719-DC10-4A12-9929-9D5F30658D62}" type="presParOf" srcId="{7A6DAFB4-961A-4D0B-815A-19E54597B2B7}" destId="{9CEAEF50-93DC-4B5B-9E6B-1277B5EB0FF8}" srcOrd="4" destOrd="0" presId="urn:microsoft.com/office/officeart/2005/8/layout/hierarchy4"/>
    <dgm:cxn modelId="{B03D3D0F-EE8D-4BB7-BAB4-BE328F4C7E38}" type="presParOf" srcId="{9CEAEF50-93DC-4B5B-9E6B-1277B5EB0FF8}" destId="{C46978B4-4353-4012-AE2D-1C305EB9D62B}" srcOrd="0" destOrd="0" presId="urn:microsoft.com/office/officeart/2005/8/layout/hierarchy4"/>
    <dgm:cxn modelId="{AD876EFE-4921-4DC7-A467-D0A6CEF412AF}" type="presParOf" srcId="{9CEAEF50-93DC-4B5B-9E6B-1277B5EB0FF8}" destId="{B48C7739-BDD5-4288-B65E-4863A7CA6178}" srcOrd="1" destOrd="0" presId="urn:microsoft.com/office/officeart/2005/8/layout/hierarchy4"/>
    <dgm:cxn modelId="{132051EE-4A2C-4CCD-AEBF-E694A95593DC}" type="presParOf" srcId="{E843E730-A3F0-436D-A542-2F6483A631E8}" destId="{3A5B3205-27F9-4741-AB59-40C83F0598E7}" srcOrd="3" destOrd="0" presId="urn:microsoft.com/office/officeart/2005/8/layout/hierarchy4"/>
    <dgm:cxn modelId="{BD70C29A-9F9B-43D0-8D41-7E07ADB8CA73}" type="presParOf" srcId="{E843E730-A3F0-436D-A542-2F6483A631E8}" destId="{B666157D-46B7-4BFC-97AB-F4CDC930A9AB}" srcOrd="4" destOrd="0" presId="urn:microsoft.com/office/officeart/2005/8/layout/hierarchy4"/>
    <dgm:cxn modelId="{33742DC3-446B-4921-B605-8366A5705910}" type="presParOf" srcId="{B666157D-46B7-4BFC-97AB-F4CDC930A9AB}" destId="{D1900FDD-7AC2-4EB8-8E48-BA267999C6F1}" srcOrd="0" destOrd="0" presId="urn:microsoft.com/office/officeart/2005/8/layout/hierarchy4"/>
    <dgm:cxn modelId="{11623446-396E-43BE-942A-95BBB40D57F9}" type="presParOf" srcId="{B666157D-46B7-4BFC-97AB-F4CDC930A9AB}" destId="{E0BA43CB-AD83-4A1A-B717-1760060B596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F6560-D7A2-435B-BDD7-FC49B3A3857D}">
      <dsp:nvSpPr>
        <dsp:cNvPr id="0" name=""/>
        <dsp:cNvSpPr/>
      </dsp:nvSpPr>
      <dsp:spPr>
        <a:xfrm>
          <a:off x="2345799" y="1184"/>
          <a:ext cx="3543537" cy="721686"/>
        </a:xfrm>
        <a:prstGeom prst="roundRect">
          <a:avLst/>
        </a:prstGeom>
        <a:gradFill rotWithShape="0">
          <a:gsLst>
            <a:gs pos="0">
              <a:schemeClr val="lt1">
                <a:hueOff val="0"/>
                <a:satOff val="0"/>
                <a:lumOff val="0"/>
                <a:alphaOff val="0"/>
                <a:tint val="50000"/>
                <a:shade val="95000"/>
                <a:satMod val="300000"/>
              </a:schemeClr>
            </a:gs>
            <a:gs pos="12000">
              <a:schemeClr val="lt1">
                <a:hueOff val="0"/>
                <a:satOff val="0"/>
                <a:lumOff val="0"/>
                <a:alphaOff val="0"/>
                <a:tint val="50000"/>
                <a:shade val="90000"/>
                <a:satMod val="250000"/>
              </a:schemeClr>
            </a:gs>
            <a:gs pos="100000">
              <a:schemeClr val="lt1">
                <a:hueOff val="0"/>
                <a:satOff val="0"/>
                <a:lumOff val="0"/>
                <a:alphaOff val="0"/>
                <a:tint val="85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Times New Roman" pitchFamily="18" charset="0"/>
              <a:cs typeface="Times New Roman" pitchFamily="18" charset="0"/>
            </a:rPr>
            <a:t>1.Στρατηγικό Σχέδιο - </a:t>
          </a:r>
          <a:r>
            <a:rPr lang="en-US" sz="1800" kern="1200" dirty="0">
              <a:latin typeface="Times New Roman" pitchFamily="18" charset="0"/>
              <a:cs typeface="Times New Roman" pitchFamily="18" charset="0"/>
            </a:rPr>
            <a:t>strategic plan</a:t>
          </a:r>
          <a:endParaRPr lang="el-GR" sz="1800" kern="1200" dirty="0">
            <a:latin typeface="Times New Roman" pitchFamily="18" charset="0"/>
            <a:cs typeface="Times New Roman" pitchFamily="18" charset="0"/>
          </a:endParaRPr>
        </a:p>
      </dsp:txBody>
      <dsp:txXfrm>
        <a:off x="2381029" y="36414"/>
        <a:ext cx="3473077" cy="651226"/>
      </dsp:txXfrm>
    </dsp:sp>
    <dsp:sp modelId="{0A9240E6-E056-4B30-BDD8-B64D7E1769F2}">
      <dsp:nvSpPr>
        <dsp:cNvPr id="0" name=""/>
        <dsp:cNvSpPr/>
      </dsp:nvSpPr>
      <dsp:spPr>
        <a:xfrm>
          <a:off x="2876071" y="648382"/>
          <a:ext cx="2887929" cy="2887929"/>
        </a:xfrm>
        <a:custGeom>
          <a:avLst/>
          <a:gdLst/>
          <a:ahLst/>
          <a:cxnLst/>
          <a:rect l="0" t="0" r="0" b="0"/>
          <a:pathLst>
            <a:path>
              <a:moveTo>
                <a:pt x="1997288" y="110223"/>
              </a:moveTo>
              <a:arcTo wR="1443964" hR="1443964" stAng="17551915" swAng="735071"/>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AE56732-0197-4034-9DC1-FA6DE91315E5}">
      <dsp:nvSpPr>
        <dsp:cNvPr id="0" name=""/>
        <dsp:cNvSpPr/>
      </dsp:nvSpPr>
      <dsp:spPr>
        <a:xfrm>
          <a:off x="4705968" y="967504"/>
          <a:ext cx="2359460" cy="721686"/>
        </a:xfrm>
        <a:prstGeom prst="roundRect">
          <a:avLst/>
        </a:prstGeom>
        <a:gradFill rotWithShape="0">
          <a:gsLst>
            <a:gs pos="0">
              <a:schemeClr val="lt1">
                <a:hueOff val="0"/>
                <a:satOff val="0"/>
                <a:lumOff val="0"/>
                <a:alphaOff val="0"/>
                <a:tint val="50000"/>
                <a:shade val="95000"/>
                <a:satMod val="300000"/>
              </a:schemeClr>
            </a:gs>
            <a:gs pos="12000">
              <a:schemeClr val="lt1">
                <a:hueOff val="0"/>
                <a:satOff val="0"/>
                <a:lumOff val="0"/>
                <a:alphaOff val="0"/>
                <a:tint val="50000"/>
                <a:shade val="90000"/>
                <a:satMod val="250000"/>
              </a:schemeClr>
            </a:gs>
            <a:gs pos="100000">
              <a:schemeClr val="lt1">
                <a:hueOff val="0"/>
                <a:satOff val="0"/>
                <a:lumOff val="0"/>
                <a:alphaOff val="0"/>
                <a:tint val="85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Times New Roman" pitchFamily="18" charset="0"/>
              <a:cs typeface="Times New Roman" pitchFamily="18" charset="0"/>
            </a:rPr>
            <a:t>2.Πηγές ή σχέδιο κεφαλαίων -</a:t>
          </a:r>
          <a:r>
            <a:rPr lang="en-US" sz="1800" kern="1200" dirty="0">
              <a:latin typeface="Times New Roman" pitchFamily="18" charset="0"/>
              <a:cs typeface="Times New Roman" pitchFamily="18" charset="0"/>
            </a:rPr>
            <a:t>resource or capital plan</a:t>
          </a:r>
          <a:endParaRPr lang="el-GR" sz="1800" kern="1200" dirty="0">
            <a:latin typeface="Times New Roman" pitchFamily="18" charset="0"/>
            <a:cs typeface="Times New Roman" pitchFamily="18" charset="0"/>
          </a:endParaRPr>
        </a:p>
      </dsp:txBody>
      <dsp:txXfrm>
        <a:off x="4741198" y="1002734"/>
        <a:ext cx="2289000" cy="651226"/>
      </dsp:txXfrm>
    </dsp:sp>
    <dsp:sp modelId="{9C82B9F9-CD88-4A1F-8415-B10934F96D55}">
      <dsp:nvSpPr>
        <dsp:cNvPr id="0" name=""/>
        <dsp:cNvSpPr/>
      </dsp:nvSpPr>
      <dsp:spPr>
        <a:xfrm>
          <a:off x="3279676" y="-524488"/>
          <a:ext cx="2887929" cy="2887929"/>
        </a:xfrm>
        <a:custGeom>
          <a:avLst/>
          <a:gdLst/>
          <a:ahLst/>
          <a:cxnLst/>
          <a:rect l="0" t="0" r="0" b="0"/>
          <a:pathLst>
            <a:path>
              <a:moveTo>
                <a:pt x="2600249" y="2308856"/>
              </a:moveTo>
              <a:arcTo wR="1443964" hR="1443964" stAng="2207773" swAng="834459"/>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9431FAD-4F46-4485-986D-6C0A04A8014C}">
      <dsp:nvSpPr>
        <dsp:cNvPr id="0" name=""/>
        <dsp:cNvSpPr/>
      </dsp:nvSpPr>
      <dsp:spPr>
        <a:xfrm>
          <a:off x="4422269" y="2106448"/>
          <a:ext cx="1992999" cy="721686"/>
        </a:xfrm>
        <a:prstGeom prst="roundRect">
          <a:avLst/>
        </a:prstGeom>
        <a:gradFill rotWithShape="0">
          <a:gsLst>
            <a:gs pos="0">
              <a:schemeClr val="lt1">
                <a:hueOff val="0"/>
                <a:satOff val="0"/>
                <a:lumOff val="0"/>
                <a:alphaOff val="0"/>
                <a:tint val="50000"/>
                <a:shade val="95000"/>
                <a:satMod val="300000"/>
              </a:schemeClr>
            </a:gs>
            <a:gs pos="12000">
              <a:schemeClr val="lt1">
                <a:hueOff val="0"/>
                <a:satOff val="0"/>
                <a:lumOff val="0"/>
                <a:alphaOff val="0"/>
                <a:tint val="50000"/>
                <a:shade val="90000"/>
                <a:satMod val="250000"/>
              </a:schemeClr>
            </a:gs>
            <a:gs pos="100000">
              <a:schemeClr val="lt1">
                <a:hueOff val="0"/>
                <a:satOff val="0"/>
                <a:lumOff val="0"/>
                <a:alphaOff val="0"/>
                <a:tint val="85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Times New Roman" pitchFamily="18" charset="0"/>
              <a:cs typeface="Times New Roman" pitchFamily="18" charset="0"/>
            </a:rPr>
            <a:t>3.Λειτουργικό σχέδιο -</a:t>
          </a:r>
          <a:r>
            <a:rPr lang="en-US" sz="1800" kern="1200" dirty="0">
              <a:latin typeface="Times New Roman" pitchFamily="18" charset="0"/>
              <a:cs typeface="Times New Roman" pitchFamily="18" charset="0"/>
            </a:rPr>
            <a:t> operating plan</a:t>
          </a:r>
          <a:endParaRPr lang="el-GR" sz="1800" kern="1200" dirty="0">
            <a:latin typeface="Times New Roman" pitchFamily="18" charset="0"/>
            <a:cs typeface="Times New Roman" pitchFamily="18" charset="0"/>
          </a:endParaRPr>
        </a:p>
      </dsp:txBody>
      <dsp:txXfrm>
        <a:off x="4457499" y="2141678"/>
        <a:ext cx="1922539" cy="651226"/>
      </dsp:txXfrm>
    </dsp:sp>
    <dsp:sp modelId="{31441237-C721-4D80-8C4C-4B1753B12DEC}">
      <dsp:nvSpPr>
        <dsp:cNvPr id="0" name=""/>
        <dsp:cNvSpPr/>
      </dsp:nvSpPr>
      <dsp:spPr>
        <a:xfrm>
          <a:off x="2693732" y="363920"/>
          <a:ext cx="2887929" cy="2887929"/>
        </a:xfrm>
        <a:custGeom>
          <a:avLst/>
          <a:gdLst/>
          <a:ahLst/>
          <a:cxnLst/>
          <a:rect l="0" t="0" r="0" b="0"/>
          <a:pathLst>
            <a:path>
              <a:moveTo>
                <a:pt x="2140169" y="2709006"/>
              </a:moveTo>
              <a:arcTo wR="1443964" hR="1443964" stAng="3670451" swAng="3459154"/>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EE2DB86-F720-4F35-B27C-AF1835520876}">
      <dsp:nvSpPr>
        <dsp:cNvPr id="0" name=""/>
        <dsp:cNvSpPr/>
      </dsp:nvSpPr>
      <dsp:spPr>
        <a:xfrm>
          <a:off x="1826663" y="2106432"/>
          <a:ext cx="2043406" cy="721686"/>
        </a:xfrm>
        <a:prstGeom prst="roundRect">
          <a:avLst/>
        </a:prstGeom>
        <a:gradFill rotWithShape="0">
          <a:gsLst>
            <a:gs pos="0">
              <a:schemeClr val="lt1">
                <a:hueOff val="0"/>
                <a:satOff val="0"/>
                <a:lumOff val="0"/>
                <a:alphaOff val="0"/>
                <a:tint val="50000"/>
                <a:shade val="95000"/>
                <a:satMod val="300000"/>
              </a:schemeClr>
            </a:gs>
            <a:gs pos="12000">
              <a:schemeClr val="lt1">
                <a:hueOff val="0"/>
                <a:satOff val="0"/>
                <a:lumOff val="0"/>
                <a:alphaOff val="0"/>
                <a:tint val="50000"/>
                <a:shade val="90000"/>
                <a:satMod val="250000"/>
              </a:schemeClr>
            </a:gs>
            <a:gs pos="100000">
              <a:schemeClr val="lt1">
                <a:hueOff val="0"/>
                <a:satOff val="0"/>
                <a:lumOff val="0"/>
                <a:alphaOff val="0"/>
                <a:tint val="85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itchFamily="18" charset="0"/>
              <a:cs typeface="Times New Roman" pitchFamily="18" charset="0"/>
            </a:rPr>
            <a:t>4. </a:t>
          </a:r>
          <a:r>
            <a:rPr lang="el-GR" sz="1800" kern="1200" dirty="0">
              <a:latin typeface="Times New Roman" pitchFamily="18" charset="0"/>
              <a:cs typeface="Times New Roman" pitchFamily="18" charset="0"/>
            </a:rPr>
            <a:t>Αποτελέσματα </a:t>
          </a:r>
          <a:r>
            <a:rPr lang="en-US" sz="1800" kern="1200" dirty="0">
              <a:latin typeface="Times New Roman" pitchFamily="18" charset="0"/>
              <a:cs typeface="Times New Roman" pitchFamily="18" charset="0"/>
            </a:rPr>
            <a:t>results</a:t>
          </a:r>
          <a:endParaRPr lang="el-GR" sz="1800" kern="1200" dirty="0">
            <a:latin typeface="Times New Roman" pitchFamily="18" charset="0"/>
            <a:cs typeface="Times New Roman" pitchFamily="18" charset="0"/>
          </a:endParaRPr>
        </a:p>
      </dsp:txBody>
      <dsp:txXfrm>
        <a:off x="1861893" y="2141662"/>
        <a:ext cx="1972946" cy="651226"/>
      </dsp:txXfrm>
    </dsp:sp>
    <dsp:sp modelId="{CBFB8553-179C-4E02-86C6-DFD05D63CE5A}">
      <dsp:nvSpPr>
        <dsp:cNvPr id="0" name=""/>
        <dsp:cNvSpPr/>
      </dsp:nvSpPr>
      <dsp:spPr>
        <a:xfrm>
          <a:off x="1998042" y="-587054"/>
          <a:ext cx="2887929" cy="2887929"/>
        </a:xfrm>
        <a:custGeom>
          <a:avLst/>
          <a:gdLst/>
          <a:ahLst/>
          <a:cxnLst/>
          <a:rect l="0" t="0" r="0" b="0"/>
          <a:pathLst>
            <a:path>
              <a:moveTo>
                <a:pt x="622778" y="2631687"/>
              </a:moveTo>
              <a:arcTo wR="1443964" hR="1443964" stAng="7479588" swAng="834002"/>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FC936EF-8C67-4C0C-877D-EBDFEDE7E6F2}">
      <dsp:nvSpPr>
        <dsp:cNvPr id="0" name=""/>
        <dsp:cNvSpPr/>
      </dsp:nvSpPr>
      <dsp:spPr>
        <a:xfrm>
          <a:off x="1133369" y="1001374"/>
          <a:ext cx="2411910" cy="721686"/>
        </a:xfrm>
        <a:prstGeom prst="roundRect">
          <a:avLst/>
        </a:prstGeom>
        <a:gradFill rotWithShape="0">
          <a:gsLst>
            <a:gs pos="0">
              <a:schemeClr val="lt1">
                <a:hueOff val="0"/>
                <a:satOff val="0"/>
                <a:lumOff val="0"/>
                <a:alphaOff val="0"/>
                <a:tint val="50000"/>
                <a:shade val="95000"/>
                <a:satMod val="300000"/>
              </a:schemeClr>
            </a:gs>
            <a:gs pos="12000">
              <a:schemeClr val="lt1">
                <a:hueOff val="0"/>
                <a:satOff val="0"/>
                <a:lumOff val="0"/>
                <a:alphaOff val="0"/>
                <a:tint val="50000"/>
                <a:shade val="90000"/>
                <a:satMod val="250000"/>
              </a:schemeClr>
            </a:gs>
            <a:gs pos="100000">
              <a:schemeClr val="lt1">
                <a:hueOff val="0"/>
                <a:satOff val="0"/>
                <a:lumOff val="0"/>
                <a:alphaOff val="0"/>
                <a:tint val="85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Times New Roman" pitchFamily="18" charset="0"/>
              <a:cs typeface="Times New Roman" pitchFamily="18" charset="0"/>
            </a:rPr>
            <a:t>5. Ανάλυση - </a:t>
          </a:r>
          <a:r>
            <a:rPr lang="en-US" sz="1800" kern="1200" dirty="0">
              <a:latin typeface="Times New Roman" pitchFamily="18" charset="0"/>
              <a:cs typeface="Times New Roman" pitchFamily="18" charset="0"/>
            </a:rPr>
            <a:t>analysis</a:t>
          </a:r>
          <a:endParaRPr lang="el-GR" sz="1800" kern="1200" dirty="0">
            <a:latin typeface="Times New Roman" pitchFamily="18" charset="0"/>
            <a:cs typeface="Times New Roman" pitchFamily="18" charset="0"/>
          </a:endParaRPr>
        </a:p>
      </dsp:txBody>
      <dsp:txXfrm>
        <a:off x="1168599" y="1036604"/>
        <a:ext cx="2341450" cy="651226"/>
      </dsp:txXfrm>
    </dsp:sp>
    <dsp:sp modelId="{896EE751-F52E-40B1-85B1-E18AAE1E39E6}">
      <dsp:nvSpPr>
        <dsp:cNvPr id="0" name=""/>
        <dsp:cNvSpPr/>
      </dsp:nvSpPr>
      <dsp:spPr>
        <a:xfrm>
          <a:off x="2478531" y="652112"/>
          <a:ext cx="2887929" cy="2887929"/>
        </a:xfrm>
        <a:custGeom>
          <a:avLst/>
          <a:gdLst/>
          <a:ahLst/>
          <a:cxnLst/>
          <a:rect l="0" t="0" r="0" b="0"/>
          <a:pathLst>
            <a:path>
              <a:moveTo>
                <a:pt x="591301" y="278631"/>
              </a:moveTo>
              <a:arcTo wR="1443964" hR="1443964" stAng="14028445" swAng="820390"/>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B3B74-234A-450E-99DF-1F88EBFF40EF}">
      <dsp:nvSpPr>
        <dsp:cNvPr id="0" name=""/>
        <dsp:cNvSpPr/>
      </dsp:nvSpPr>
      <dsp:spPr>
        <a:xfrm>
          <a:off x="604867" y="0"/>
          <a:ext cx="6855161" cy="3600400"/>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C14E5-DDA1-492A-8C1E-05EFE6B484D7}">
      <dsp:nvSpPr>
        <dsp:cNvPr id="0" name=""/>
        <dsp:cNvSpPr/>
      </dsp:nvSpPr>
      <dsp:spPr>
        <a:xfrm>
          <a:off x="4036" y="1080119"/>
          <a:ext cx="1941403" cy="144016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Στρατηγικό Σχέδιο - </a:t>
          </a:r>
          <a:r>
            <a:rPr lang="en-US" sz="1700" kern="1200" dirty="0"/>
            <a:t>strategic plan</a:t>
          </a:r>
          <a:endParaRPr lang="el-GR" sz="1700" kern="1200" dirty="0"/>
        </a:p>
      </dsp:txBody>
      <dsp:txXfrm>
        <a:off x="74339" y="1150422"/>
        <a:ext cx="1800797" cy="1299554"/>
      </dsp:txXfrm>
    </dsp:sp>
    <dsp:sp modelId="{DD6252BD-E004-4BB4-BA61-BD29E9FD8AF1}">
      <dsp:nvSpPr>
        <dsp:cNvPr id="0" name=""/>
        <dsp:cNvSpPr/>
      </dsp:nvSpPr>
      <dsp:spPr>
        <a:xfrm>
          <a:off x="2042509" y="1080119"/>
          <a:ext cx="1941403" cy="144016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Περιοχές κυρίων </a:t>
          </a:r>
          <a:r>
            <a:rPr lang="el-GR" sz="1700" kern="1200" dirty="0" err="1"/>
            <a:t>αποτελεσματων</a:t>
          </a:r>
          <a:r>
            <a:rPr lang="el-GR" sz="1700" kern="1200"/>
            <a:t> -</a:t>
          </a:r>
          <a:r>
            <a:rPr lang="en-US" sz="1700" kern="1200"/>
            <a:t> KRA key results areas</a:t>
          </a:r>
          <a:endParaRPr lang="el-GR" sz="1700" kern="1200"/>
        </a:p>
      </dsp:txBody>
      <dsp:txXfrm>
        <a:off x="2112812" y="1150422"/>
        <a:ext cx="1800797" cy="1299554"/>
      </dsp:txXfrm>
    </dsp:sp>
    <dsp:sp modelId="{DF41CFDA-E2B2-4AE9-84A7-8B2303B70FA1}">
      <dsp:nvSpPr>
        <dsp:cNvPr id="0" name=""/>
        <dsp:cNvSpPr/>
      </dsp:nvSpPr>
      <dsp:spPr>
        <a:xfrm>
          <a:off x="4080983" y="1080119"/>
          <a:ext cx="1941403" cy="144016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Δείκτες Απόδοσης - </a:t>
          </a:r>
          <a:r>
            <a:rPr lang="en-US" sz="1700" kern="1200"/>
            <a:t>Metrics performance indicators</a:t>
          </a:r>
          <a:endParaRPr lang="el-GR" sz="1700" kern="1200"/>
        </a:p>
      </dsp:txBody>
      <dsp:txXfrm>
        <a:off x="4151286" y="1150422"/>
        <a:ext cx="1800797" cy="1299554"/>
      </dsp:txXfrm>
    </dsp:sp>
    <dsp:sp modelId="{F2BCC2B1-97E4-452E-A30E-8D9D5E5930B6}">
      <dsp:nvSpPr>
        <dsp:cNvPr id="0" name=""/>
        <dsp:cNvSpPr/>
      </dsp:nvSpPr>
      <dsp:spPr>
        <a:xfrm>
          <a:off x="6119456" y="1080119"/>
          <a:ext cx="1941403" cy="144016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Σχέδιο Δράσης - </a:t>
          </a:r>
          <a:r>
            <a:rPr lang="en-US" sz="1700" kern="1200"/>
            <a:t>action plan</a:t>
          </a:r>
          <a:endParaRPr lang="el-GR" sz="1700" kern="1200"/>
        </a:p>
      </dsp:txBody>
      <dsp:txXfrm>
        <a:off x="6189759" y="1150422"/>
        <a:ext cx="1800797" cy="1299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4BBE1-1454-403D-A5C9-8D283955A257}">
      <dsp:nvSpPr>
        <dsp:cNvPr id="0" name=""/>
        <dsp:cNvSpPr/>
      </dsp:nvSpPr>
      <dsp:spPr>
        <a:xfrm>
          <a:off x="1202" y="1867"/>
          <a:ext cx="7617594" cy="4462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Δείκτων Απόδοσης </a:t>
          </a:r>
          <a:r>
            <a:rPr lang="en-US" sz="1600" kern="1200"/>
            <a:t>(Metrics performance indicators</a:t>
          </a:r>
          <a:r>
            <a:rPr lang="en-US" sz="2000" kern="1200"/>
            <a:t>)</a:t>
          </a:r>
          <a:endParaRPr lang="el-GR" sz="2000" kern="1200"/>
        </a:p>
      </dsp:txBody>
      <dsp:txXfrm>
        <a:off x="14271" y="14936"/>
        <a:ext cx="7591456" cy="420085"/>
      </dsp:txXfrm>
    </dsp:sp>
    <dsp:sp modelId="{6B8BFF32-7336-4C20-9B75-58EE85559B4E}">
      <dsp:nvSpPr>
        <dsp:cNvPr id="0" name=""/>
        <dsp:cNvSpPr/>
      </dsp:nvSpPr>
      <dsp:spPr>
        <a:xfrm>
          <a:off x="8603" y="485388"/>
          <a:ext cx="2432958" cy="4462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a:t>κερδοφορία (</a:t>
          </a:r>
          <a:r>
            <a:rPr lang="en-US" sz="1400" kern="1200"/>
            <a:t>profitability</a:t>
          </a:r>
          <a:r>
            <a:rPr lang="el-GR" sz="1400" kern="1200"/>
            <a:t>)</a:t>
          </a:r>
        </a:p>
      </dsp:txBody>
      <dsp:txXfrm>
        <a:off x="21672" y="498457"/>
        <a:ext cx="2406820" cy="420085"/>
      </dsp:txXfrm>
    </dsp:sp>
    <dsp:sp modelId="{D3044EF9-F802-4342-A53B-08BDAA7E667E}">
      <dsp:nvSpPr>
        <dsp:cNvPr id="0" name=""/>
        <dsp:cNvSpPr/>
      </dsp:nvSpPr>
      <dsp:spPr>
        <a:xfrm>
          <a:off x="18247" y="968908"/>
          <a:ext cx="1175678" cy="749981"/>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t>Λογιστική βάση (</a:t>
          </a:r>
          <a:r>
            <a:rPr lang="en-US" sz="1200" kern="1200"/>
            <a:t>Accrual Basis</a:t>
          </a:r>
          <a:r>
            <a:rPr lang="el-GR" sz="1400" kern="1200"/>
            <a:t>)</a:t>
          </a:r>
        </a:p>
      </dsp:txBody>
      <dsp:txXfrm>
        <a:off x="40213" y="990874"/>
        <a:ext cx="1131746" cy="706049"/>
      </dsp:txXfrm>
    </dsp:sp>
    <dsp:sp modelId="{FDF23BB7-B287-4967-9A32-54AE20482C12}">
      <dsp:nvSpPr>
        <dsp:cNvPr id="0" name=""/>
        <dsp:cNvSpPr/>
      </dsp:nvSpPr>
      <dsp:spPr>
        <a:xfrm>
          <a:off x="183287" y="1756186"/>
          <a:ext cx="845599" cy="4462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kern="1200"/>
            <a:t>Πωλήσεις</a:t>
          </a:r>
          <a:r>
            <a:rPr lang="en-US" sz="1000" kern="1200"/>
            <a:t> (sales) </a:t>
          </a:r>
          <a:endParaRPr lang="el-GR" sz="1000" kern="1200"/>
        </a:p>
      </dsp:txBody>
      <dsp:txXfrm>
        <a:off x="196356" y="1769255"/>
        <a:ext cx="819461" cy="420085"/>
      </dsp:txXfrm>
    </dsp:sp>
    <dsp:sp modelId="{013C914C-28CF-448A-9714-BD786CA90DB7}">
      <dsp:nvSpPr>
        <dsp:cNvPr id="0" name=""/>
        <dsp:cNvSpPr/>
      </dsp:nvSpPr>
      <dsp:spPr>
        <a:xfrm>
          <a:off x="180099" y="2239759"/>
          <a:ext cx="845599" cy="4462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NI </a:t>
          </a:r>
          <a:r>
            <a:rPr lang="el-GR" sz="1000" kern="1200"/>
            <a:t>ή </a:t>
          </a:r>
          <a:r>
            <a:rPr lang="en-US" sz="1000" kern="1200"/>
            <a:t>NPAT</a:t>
          </a:r>
          <a:endParaRPr lang="el-GR" sz="1000" kern="1200"/>
        </a:p>
      </dsp:txBody>
      <dsp:txXfrm>
        <a:off x="193168" y="2252828"/>
        <a:ext cx="819461" cy="420085"/>
      </dsp:txXfrm>
    </dsp:sp>
    <dsp:sp modelId="{3048BEB8-787D-434E-8083-E3951532011D}">
      <dsp:nvSpPr>
        <dsp:cNvPr id="0" name=""/>
        <dsp:cNvSpPr/>
      </dsp:nvSpPr>
      <dsp:spPr>
        <a:xfrm>
          <a:off x="183287" y="2723226"/>
          <a:ext cx="845599" cy="4462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EPS</a:t>
          </a:r>
          <a:endParaRPr lang="el-GR" sz="1000" kern="1200"/>
        </a:p>
      </dsp:txBody>
      <dsp:txXfrm>
        <a:off x="196356" y="2736295"/>
        <a:ext cx="819461" cy="420085"/>
      </dsp:txXfrm>
    </dsp:sp>
    <dsp:sp modelId="{CC16F3DA-AC4B-4BB2-AD41-CF193A450267}">
      <dsp:nvSpPr>
        <dsp:cNvPr id="0" name=""/>
        <dsp:cNvSpPr/>
      </dsp:nvSpPr>
      <dsp:spPr>
        <a:xfrm>
          <a:off x="183287" y="3206746"/>
          <a:ext cx="845599" cy="4462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DUPONT -ROA</a:t>
          </a:r>
          <a:endParaRPr lang="el-GR" sz="1000" kern="1200"/>
        </a:p>
      </dsp:txBody>
      <dsp:txXfrm>
        <a:off x="196356" y="3219815"/>
        <a:ext cx="819461" cy="420085"/>
      </dsp:txXfrm>
    </dsp:sp>
    <dsp:sp modelId="{A0AEC9DB-F890-4C1A-91E1-C95CB1670B0B}">
      <dsp:nvSpPr>
        <dsp:cNvPr id="0" name=""/>
        <dsp:cNvSpPr/>
      </dsp:nvSpPr>
      <dsp:spPr>
        <a:xfrm>
          <a:off x="183287" y="3690266"/>
          <a:ext cx="845599" cy="4462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ROE</a:t>
          </a:r>
          <a:endParaRPr lang="el-GR" sz="1000" kern="1200"/>
        </a:p>
      </dsp:txBody>
      <dsp:txXfrm>
        <a:off x="196356" y="3703335"/>
        <a:ext cx="819461" cy="420085"/>
      </dsp:txXfrm>
    </dsp:sp>
    <dsp:sp modelId="{EA3F1229-0D8F-4498-903E-F357ADB21BCB}">
      <dsp:nvSpPr>
        <dsp:cNvPr id="0" name=""/>
        <dsp:cNvSpPr/>
      </dsp:nvSpPr>
      <dsp:spPr>
        <a:xfrm>
          <a:off x="183287" y="4173787"/>
          <a:ext cx="845599" cy="4462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ROIC</a:t>
          </a:r>
          <a:endParaRPr lang="el-GR" sz="1000" kern="1200"/>
        </a:p>
      </dsp:txBody>
      <dsp:txXfrm>
        <a:off x="196356" y="4186856"/>
        <a:ext cx="819461" cy="420085"/>
      </dsp:txXfrm>
    </dsp:sp>
    <dsp:sp modelId="{DCE306A9-67F8-4802-967E-34218381F8FA}">
      <dsp:nvSpPr>
        <dsp:cNvPr id="0" name=""/>
        <dsp:cNvSpPr/>
      </dsp:nvSpPr>
      <dsp:spPr>
        <a:xfrm>
          <a:off x="183287" y="4657307"/>
          <a:ext cx="845599" cy="4462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ROS</a:t>
          </a:r>
          <a:endParaRPr lang="el-GR" sz="1000" kern="1200"/>
        </a:p>
      </dsp:txBody>
      <dsp:txXfrm>
        <a:off x="196356" y="4670376"/>
        <a:ext cx="819461" cy="420085"/>
      </dsp:txXfrm>
    </dsp:sp>
    <dsp:sp modelId="{D5CF9E5F-7710-4951-B174-10B8A2AD4FE3}">
      <dsp:nvSpPr>
        <dsp:cNvPr id="0" name=""/>
        <dsp:cNvSpPr/>
      </dsp:nvSpPr>
      <dsp:spPr>
        <a:xfrm>
          <a:off x="1229095" y="968908"/>
          <a:ext cx="1202822" cy="7531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t>Ταμειακή βάση (</a:t>
          </a:r>
          <a:r>
            <a:rPr lang="en-US" sz="1200" kern="1200"/>
            <a:t>cash flow Basis</a:t>
          </a:r>
          <a:r>
            <a:rPr lang="el-GR" sz="1200" kern="1200"/>
            <a:t>) </a:t>
          </a:r>
        </a:p>
      </dsp:txBody>
      <dsp:txXfrm>
        <a:off x="1251153" y="990966"/>
        <a:ext cx="1158706" cy="709007"/>
      </dsp:txXfrm>
    </dsp:sp>
    <dsp:sp modelId="{225A612E-DB28-4F3D-AE1F-70B857DD5F35}">
      <dsp:nvSpPr>
        <dsp:cNvPr id="0" name=""/>
        <dsp:cNvSpPr/>
      </dsp:nvSpPr>
      <dsp:spPr>
        <a:xfrm>
          <a:off x="1407707" y="1759327"/>
          <a:ext cx="845599" cy="4462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CFO /TOTAL ASSETS</a:t>
          </a:r>
          <a:endParaRPr lang="el-GR" sz="1000" kern="1200"/>
        </a:p>
      </dsp:txBody>
      <dsp:txXfrm>
        <a:off x="1420776" y="1772396"/>
        <a:ext cx="819461" cy="420085"/>
      </dsp:txXfrm>
    </dsp:sp>
    <dsp:sp modelId="{8195CC35-8A77-4333-BE93-80A8E5390D82}">
      <dsp:nvSpPr>
        <dsp:cNvPr id="0" name=""/>
        <dsp:cNvSpPr/>
      </dsp:nvSpPr>
      <dsp:spPr>
        <a:xfrm>
          <a:off x="1407707" y="2242847"/>
          <a:ext cx="845599" cy="4462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CASH SPEND. / SH.</a:t>
          </a:r>
          <a:endParaRPr lang="el-GR" sz="1000" kern="1200"/>
        </a:p>
      </dsp:txBody>
      <dsp:txXfrm>
        <a:off x="1420776" y="2255916"/>
        <a:ext cx="819461" cy="420085"/>
      </dsp:txXfrm>
    </dsp:sp>
    <dsp:sp modelId="{DB0475E3-AF0C-4EEE-83A8-4F39E3895151}">
      <dsp:nvSpPr>
        <dsp:cNvPr id="0" name=""/>
        <dsp:cNvSpPr/>
      </dsp:nvSpPr>
      <dsp:spPr>
        <a:xfrm>
          <a:off x="1407707" y="2726368"/>
          <a:ext cx="845599" cy="4462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CASH FLOW/ SH</a:t>
          </a:r>
          <a:endParaRPr lang="el-GR" sz="800" kern="1200"/>
        </a:p>
      </dsp:txBody>
      <dsp:txXfrm>
        <a:off x="1420776" y="2739437"/>
        <a:ext cx="819461" cy="420085"/>
      </dsp:txXfrm>
    </dsp:sp>
    <dsp:sp modelId="{25E784AB-60B0-40E6-9576-9E838BC775E5}">
      <dsp:nvSpPr>
        <dsp:cNvPr id="0" name=""/>
        <dsp:cNvSpPr/>
      </dsp:nvSpPr>
      <dsp:spPr>
        <a:xfrm>
          <a:off x="2512870" y="485388"/>
          <a:ext cx="2490850" cy="4462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a:t>ρευστότητα </a:t>
          </a:r>
          <a:r>
            <a:rPr lang="en-US" sz="1400" kern="1200"/>
            <a:t>    </a:t>
          </a:r>
          <a:r>
            <a:rPr lang="el-GR" sz="1400" kern="1200"/>
            <a:t>(</a:t>
          </a:r>
          <a:r>
            <a:rPr lang="en-US" sz="1400" kern="1200"/>
            <a:t>liquidity</a:t>
          </a:r>
          <a:r>
            <a:rPr lang="el-GR" sz="1300" kern="1200"/>
            <a:t>)</a:t>
          </a:r>
        </a:p>
      </dsp:txBody>
      <dsp:txXfrm>
        <a:off x="2525939" y="498457"/>
        <a:ext cx="2464712" cy="420085"/>
      </dsp:txXfrm>
    </dsp:sp>
    <dsp:sp modelId="{75E5B795-3115-4FEF-875C-374531F0EF19}">
      <dsp:nvSpPr>
        <dsp:cNvPr id="0" name=""/>
        <dsp:cNvSpPr/>
      </dsp:nvSpPr>
      <dsp:spPr>
        <a:xfrm>
          <a:off x="2522722" y="968908"/>
          <a:ext cx="1200835" cy="725051"/>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t>Λογιστική βάση (</a:t>
          </a:r>
          <a:r>
            <a:rPr lang="en-US" sz="1200" kern="1200"/>
            <a:t>Accrual Basis</a:t>
          </a:r>
          <a:r>
            <a:rPr lang="el-GR" sz="1400" kern="1200"/>
            <a:t>) </a:t>
          </a:r>
        </a:p>
      </dsp:txBody>
      <dsp:txXfrm>
        <a:off x="2543958" y="990144"/>
        <a:ext cx="1158363" cy="682579"/>
      </dsp:txXfrm>
    </dsp:sp>
    <dsp:sp modelId="{B463A1D5-72FF-4D6B-B84A-B17793463D25}">
      <dsp:nvSpPr>
        <dsp:cNvPr id="0" name=""/>
        <dsp:cNvSpPr/>
      </dsp:nvSpPr>
      <dsp:spPr>
        <a:xfrm>
          <a:off x="2700340" y="1731255"/>
          <a:ext cx="845599" cy="4462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NWC</a:t>
          </a:r>
          <a:endParaRPr lang="el-GR" sz="1000" kern="1200"/>
        </a:p>
      </dsp:txBody>
      <dsp:txXfrm>
        <a:off x="2713409" y="1744324"/>
        <a:ext cx="819461" cy="420085"/>
      </dsp:txXfrm>
    </dsp:sp>
    <dsp:sp modelId="{A426E8C5-5026-4E51-8008-F4EAD6DF387A}">
      <dsp:nvSpPr>
        <dsp:cNvPr id="0" name=""/>
        <dsp:cNvSpPr/>
      </dsp:nvSpPr>
      <dsp:spPr>
        <a:xfrm>
          <a:off x="2700340" y="2214775"/>
          <a:ext cx="845599" cy="4462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CURRENT RATIO</a:t>
          </a:r>
          <a:endParaRPr lang="el-GR" sz="1000" kern="1200"/>
        </a:p>
      </dsp:txBody>
      <dsp:txXfrm>
        <a:off x="2713409" y="2227844"/>
        <a:ext cx="819461" cy="420085"/>
      </dsp:txXfrm>
    </dsp:sp>
    <dsp:sp modelId="{F9FC348B-B594-4310-871A-44DA3D1EEE63}">
      <dsp:nvSpPr>
        <dsp:cNvPr id="0" name=""/>
        <dsp:cNvSpPr/>
      </dsp:nvSpPr>
      <dsp:spPr>
        <a:xfrm>
          <a:off x="2700340" y="2698296"/>
          <a:ext cx="845599" cy="4462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QUICK RATIO</a:t>
          </a:r>
          <a:endParaRPr lang="el-GR" sz="1000" kern="1200"/>
        </a:p>
      </dsp:txBody>
      <dsp:txXfrm>
        <a:off x="2713409" y="2711365"/>
        <a:ext cx="819461" cy="420085"/>
      </dsp:txXfrm>
    </dsp:sp>
    <dsp:sp modelId="{B83D52DF-BCA1-458D-949A-BCAA9E4873E0}">
      <dsp:nvSpPr>
        <dsp:cNvPr id="0" name=""/>
        <dsp:cNvSpPr/>
      </dsp:nvSpPr>
      <dsp:spPr>
        <a:xfrm>
          <a:off x="2700340" y="3181816"/>
          <a:ext cx="845599" cy="4462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A/R TURNOVER</a:t>
          </a:r>
          <a:endParaRPr lang="el-GR" sz="900" kern="1200"/>
        </a:p>
      </dsp:txBody>
      <dsp:txXfrm>
        <a:off x="2713409" y="3194885"/>
        <a:ext cx="819461" cy="420085"/>
      </dsp:txXfrm>
    </dsp:sp>
    <dsp:sp modelId="{3F5945BF-5D91-4F71-9E02-AAEA6DA9489F}">
      <dsp:nvSpPr>
        <dsp:cNvPr id="0" name=""/>
        <dsp:cNvSpPr/>
      </dsp:nvSpPr>
      <dsp:spPr>
        <a:xfrm>
          <a:off x="2700340" y="3665336"/>
          <a:ext cx="845599" cy="4462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INVENTORY TURNOVER</a:t>
          </a:r>
          <a:endParaRPr lang="el-GR" sz="800" kern="1200"/>
        </a:p>
      </dsp:txBody>
      <dsp:txXfrm>
        <a:off x="2713409" y="3678405"/>
        <a:ext cx="819461" cy="420085"/>
      </dsp:txXfrm>
    </dsp:sp>
    <dsp:sp modelId="{2ACA1265-B733-4CCE-9514-8E9DDDEDDBCE}">
      <dsp:nvSpPr>
        <dsp:cNvPr id="0" name=""/>
        <dsp:cNvSpPr/>
      </dsp:nvSpPr>
      <dsp:spPr>
        <a:xfrm>
          <a:off x="3758727" y="968908"/>
          <a:ext cx="1235141" cy="731851"/>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t>Ταμειακή βάση (</a:t>
          </a:r>
          <a:r>
            <a:rPr lang="en-US" sz="1200" kern="1200"/>
            <a:t>cash flow Basis</a:t>
          </a:r>
          <a:endParaRPr lang="el-GR" sz="1200" kern="1200"/>
        </a:p>
      </dsp:txBody>
      <dsp:txXfrm>
        <a:off x="3780162" y="990343"/>
        <a:ext cx="1192271" cy="688981"/>
      </dsp:txXfrm>
    </dsp:sp>
    <dsp:sp modelId="{E225D645-B115-40BF-A132-9FD93E8CDA22}">
      <dsp:nvSpPr>
        <dsp:cNvPr id="0" name=""/>
        <dsp:cNvSpPr/>
      </dsp:nvSpPr>
      <dsp:spPr>
        <a:xfrm>
          <a:off x="3953498" y="1738056"/>
          <a:ext cx="845599" cy="4462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CFO / CL</a:t>
          </a:r>
          <a:endParaRPr lang="el-GR" sz="800" kern="1200"/>
        </a:p>
      </dsp:txBody>
      <dsp:txXfrm>
        <a:off x="3966567" y="1751125"/>
        <a:ext cx="819461" cy="420085"/>
      </dsp:txXfrm>
    </dsp:sp>
    <dsp:sp modelId="{66023CAC-6F9F-4FE7-833D-F40F894D1B83}">
      <dsp:nvSpPr>
        <dsp:cNvPr id="0" name=""/>
        <dsp:cNvSpPr/>
      </dsp:nvSpPr>
      <dsp:spPr>
        <a:xfrm>
          <a:off x="5075029" y="485388"/>
          <a:ext cx="2536367" cy="4462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a:t>φερεγγυότητα (</a:t>
          </a:r>
          <a:r>
            <a:rPr lang="en-US" sz="1400" kern="1200"/>
            <a:t>solvency</a:t>
          </a:r>
          <a:r>
            <a:rPr lang="el-GR" sz="1800" kern="1200"/>
            <a:t>)</a:t>
          </a:r>
        </a:p>
      </dsp:txBody>
      <dsp:txXfrm>
        <a:off x="5088098" y="498457"/>
        <a:ext cx="2510229" cy="420085"/>
      </dsp:txXfrm>
    </dsp:sp>
    <dsp:sp modelId="{80DD349C-B0E8-494B-8E0E-43F5C64CD4C7}">
      <dsp:nvSpPr>
        <dsp:cNvPr id="0" name=""/>
        <dsp:cNvSpPr/>
      </dsp:nvSpPr>
      <dsp:spPr>
        <a:xfrm>
          <a:off x="5085041" y="968908"/>
          <a:ext cx="1207980" cy="712374"/>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t>Λογιστική βάση (</a:t>
          </a:r>
          <a:r>
            <a:rPr lang="en-US" sz="1200" kern="1200"/>
            <a:t>Accrual Basis</a:t>
          </a:r>
          <a:r>
            <a:rPr lang="el-GR" sz="1400" kern="1200"/>
            <a:t>) </a:t>
          </a:r>
        </a:p>
      </dsp:txBody>
      <dsp:txXfrm>
        <a:off x="5105906" y="989773"/>
        <a:ext cx="1166250" cy="670644"/>
      </dsp:txXfrm>
    </dsp:sp>
    <dsp:sp modelId="{FF485CEE-4E13-401F-8970-16FAACDFA3E8}">
      <dsp:nvSpPr>
        <dsp:cNvPr id="0" name=""/>
        <dsp:cNvSpPr/>
      </dsp:nvSpPr>
      <dsp:spPr>
        <a:xfrm>
          <a:off x="5266231" y="1718578"/>
          <a:ext cx="845599" cy="4462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LEVERAGE= D/E</a:t>
          </a:r>
          <a:endParaRPr lang="el-GR" sz="900" kern="1200"/>
        </a:p>
      </dsp:txBody>
      <dsp:txXfrm>
        <a:off x="5279300" y="1731647"/>
        <a:ext cx="819461" cy="420085"/>
      </dsp:txXfrm>
    </dsp:sp>
    <dsp:sp modelId="{FB5329A1-4FED-4B47-AD09-1BCED0ED9B84}">
      <dsp:nvSpPr>
        <dsp:cNvPr id="0" name=""/>
        <dsp:cNvSpPr/>
      </dsp:nvSpPr>
      <dsp:spPr>
        <a:xfrm>
          <a:off x="5266231" y="2202098"/>
          <a:ext cx="845599" cy="4462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LTD /TOTAL ASSETS</a:t>
          </a:r>
          <a:endParaRPr lang="el-GR" sz="800" kern="1200"/>
        </a:p>
      </dsp:txBody>
      <dsp:txXfrm>
        <a:off x="5279300" y="2215167"/>
        <a:ext cx="819461" cy="420085"/>
      </dsp:txXfrm>
    </dsp:sp>
    <dsp:sp modelId="{C792E52A-FC1A-4E82-897C-F2B14BFA2327}">
      <dsp:nvSpPr>
        <dsp:cNvPr id="0" name=""/>
        <dsp:cNvSpPr/>
      </dsp:nvSpPr>
      <dsp:spPr>
        <a:xfrm>
          <a:off x="5266231" y="2685618"/>
          <a:ext cx="845599" cy="4462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TIMES INTEREST EARNED</a:t>
          </a:r>
          <a:endParaRPr lang="el-GR" sz="800" kern="1200"/>
        </a:p>
      </dsp:txBody>
      <dsp:txXfrm>
        <a:off x="5279300" y="2698687"/>
        <a:ext cx="819461" cy="420085"/>
      </dsp:txXfrm>
    </dsp:sp>
    <dsp:sp modelId="{7CB86A23-7418-45FD-868A-EA83148321B7}">
      <dsp:nvSpPr>
        <dsp:cNvPr id="0" name=""/>
        <dsp:cNvSpPr/>
      </dsp:nvSpPr>
      <dsp:spPr>
        <a:xfrm>
          <a:off x="6328191" y="968908"/>
          <a:ext cx="1273193" cy="699701"/>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t>Ταμειακή βάση (</a:t>
          </a:r>
          <a:r>
            <a:rPr lang="en-US" sz="1200" kern="1200"/>
            <a:t>cash flow Basis</a:t>
          </a:r>
          <a:r>
            <a:rPr lang="el-GR" sz="1200" kern="1200"/>
            <a:t>) </a:t>
          </a:r>
        </a:p>
      </dsp:txBody>
      <dsp:txXfrm>
        <a:off x="6348685" y="989402"/>
        <a:ext cx="1232205" cy="658713"/>
      </dsp:txXfrm>
    </dsp:sp>
    <dsp:sp modelId="{AD51C389-6FB7-4437-A8FB-DB0DA2EE47C8}">
      <dsp:nvSpPr>
        <dsp:cNvPr id="0" name=""/>
        <dsp:cNvSpPr/>
      </dsp:nvSpPr>
      <dsp:spPr>
        <a:xfrm>
          <a:off x="6541988" y="1705905"/>
          <a:ext cx="845599" cy="44622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MV/TOTAL DEBT</a:t>
          </a:r>
          <a:endParaRPr lang="el-GR" sz="800" kern="1200"/>
        </a:p>
      </dsp:txBody>
      <dsp:txXfrm>
        <a:off x="6555057" y="1718974"/>
        <a:ext cx="819461" cy="4200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A9DE0-7CE2-4DF9-8BD7-1D30574F7F1C}">
      <dsp:nvSpPr>
        <dsp:cNvPr id="0" name=""/>
        <dsp:cNvSpPr/>
      </dsp:nvSpPr>
      <dsp:spPr>
        <a:xfrm>
          <a:off x="0" y="1729"/>
          <a:ext cx="7840312" cy="1204076"/>
        </a:xfrm>
        <a:prstGeom prst="roundRect">
          <a:avLst>
            <a:gd name="adj" fmla="val 10000"/>
          </a:avLst>
        </a:prstGeom>
        <a:gradFill rotWithShape="0">
          <a:gsLst>
            <a:gs pos="0">
              <a:schemeClr val="lt1">
                <a:hueOff val="0"/>
                <a:satOff val="0"/>
                <a:lumOff val="0"/>
                <a:alphaOff val="0"/>
                <a:tint val="50000"/>
                <a:shade val="95000"/>
                <a:satMod val="300000"/>
              </a:schemeClr>
            </a:gs>
            <a:gs pos="12000">
              <a:schemeClr val="lt1">
                <a:hueOff val="0"/>
                <a:satOff val="0"/>
                <a:lumOff val="0"/>
                <a:alphaOff val="0"/>
                <a:tint val="50000"/>
                <a:shade val="90000"/>
                <a:satMod val="250000"/>
              </a:schemeClr>
            </a:gs>
            <a:gs pos="100000">
              <a:schemeClr val="lt1">
                <a:hueOff val="0"/>
                <a:satOff val="0"/>
                <a:lumOff val="0"/>
                <a:alphaOff val="0"/>
                <a:tint val="85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Times New Roman" pitchFamily="18" charset="0"/>
              <a:cs typeface="Times New Roman" pitchFamily="18" charset="0"/>
            </a:rPr>
            <a:t>Απόδοση Ενεργητικού </a:t>
          </a:r>
          <a:r>
            <a:rPr lang="en-US" sz="2000" kern="1200" dirty="0">
              <a:latin typeface="Times New Roman" pitchFamily="18" charset="0"/>
              <a:cs typeface="Times New Roman" pitchFamily="18" charset="0"/>
            </a:rPr>
            <a:t>ROA (return on assets</a:t>
          </a:r>
          <a:r>
            <a:rPr lang="el-GR" sz="2000" kern="1200" dirty="0">
              <a:latin typeface="Times New Roman" pitchFamily="18" charset="0"/>
              <a:cs typeface="Times New Roman" pitchFamily="18" charset="0"/>
            </a:rPr>
            <a:t>)</a:t>
          </a:r>
        </a:p>
      </dsp:txBody>
      <dsp:txXfrm>
        <a:off x="35266" y="36995"/>
        <a:ext cx="7769780" cy="1133544"/>
      </dsp:txXfrm>
    </dsp:sp>
    <dsp:sp modelId="{99FD0B7D-C3DF-4C00-B4DA-F2FC91C9AC51}">
      <dsp:nvSpPr>
        <dsp:cNvPr id="0" name=""/>
        <dsp:cNvSpPr/>
      </dsp:nvSpPr>
      <dsp:spPr>
        <a:xfrm>
          <a:off x="2826" y="1232803"/>
          <a:ext cx="3280233" cy="1204076"/>
        </a:xfrm>
        <a:prstGeom prst="roundRect">
          <a:avLst>
            <a:gd name="adj" fmla="val 10000"/>
          </a:avLst>
        </a:prstGeom>
        <a:gradFill rotWithShape="0">
          <a:gsLst>
            <a:gs pos="0">
              <a:schemeClr val="lt1">
                <a:hueOff val="0"/>
                <a:satOff val="0"/>
                <a:lumOff val="0"/>
                <a:alphaOff val="0"/>
                <a:tint val="50000"/>
                <a:shade val="95000"/>
                <a:satMod val="300000"/>
              </a:schemeClr>
            </a:gs>
            <a:gs pos="12000">
              <a:schemeClr val="lt1">
                <a:hueOff val="0"/>
                <a:satOff val="0"/>
                <a:lumOff val="0"/>
                <a:alphaOff val="0"/>
                <a:tint val="50000"/>
                <a:shade val="90000"/>
                <a:satMod val="250000"/>
              </a:schemeClr>
            </a:gs>
            <a:gs pos="100000">
              <a:schemeClr val="lt1">
                <a:hueOff val="0"/>
                <a:satOff val="0"/>
                <a:lumOff val="0"/>
                <a:alphaOff val="0"/>
                <a:tint val="85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Times New Roman" pitchFamily="18" charset="0"/>
              <a:cs typeface="Times New Roman" pitchFamily="18" charset="0"/>
            </a:rPr>
            <a:t>Καθαρά κέρδη </a:t>
          </a:r>
          <a:r>
            <a:rPr lang="el-GR" sz="1600" kern="1200" dirty="0" err="1">
              <a:latin typeface="Times New Roman" pitchFamily="18" charset="0"/>
              <a:cs typeface="Times New Roman" pitchFamily="18" charset="0"/>
            </a:rPr>
            <a:t>πρός</a:t>
          </a:r>
          <a:r>
            <a:rPr lang="el-GR" sz="1600" kern="1200" dirty="0">
              <a:latin typeface="Times New Roman" pitchFamily="18" charset="0"/>
              <a:cs typeface="Times New Roman" pitchFamily="18" charset="0"/>
            </a:rPr>
            <a:t> πωλήσεις </a:t>
          </a:r>
          <a:r>
            <a:rPr lang="en-US" sz="1600" kern="1200" dirty="0">
              <a:latin typeface="Times New Roman" pitchFamily="18" charset="0"/>
              <a:cs typeface="Times New Roman" pitchFamily="18" charset="0"/>
            </a:rPr>
            <a:t>ROS </a:t>
          </a:r>
          <a:r>
            <a:rPr lang="el-GR" sz="1600" kern="1200" dirty="0">
              <a:latin typeface="Times New Roman" pitchFamily="18" charset="0"/>
              <a:cs typeface="Times New Roman" pitchFamily="18" charset="0"/>
            </a:rPr>
            <a:t>(</a:t>
          </a:r>
          <a:r>
            <a:rPr lang="en-US" sz="1600" kern="1200" dirty="0">
              <a:latin typeface="Times New Roman" pitchFamily="18" charset="0"/>
              <a:cs typeface="Times New Roman" pitchFamily="18" charset="0"/>
            </a:rPr>
            <a:t>return on sales)</a:t>
          </a:r>
          <a:endParaRPr lang="el-GR" sz="1600" kern="1200" dirty="0">
            <a:latin typeface="Times New Roman" pitchFamily="18" charset="0"/>
            <a:cs typeface="Times New Roman" pitchFamily="18" charset="0"/>
          </a:endParaRPr>
        </a:p>
      </dsp:txBody>
      <dsp:txXfrm>
        <a:off x="38092" y="1268069"/>
        <a:ext cx="3209701" cy="1133544"/>
      </dsp:txXfrm>
    </dsp:sp>
    <dsp:sp modelId="{969ECC7B-FBBA-46F0-B744-FE17A3CD8D46}">
      <dsp:nvSpPr>
        <dsp:cNvPr id="0" name=""/>
        <dsp:cNvSpPr/>
      </dsp:nvSpPr>
      <dsp:spPr>
        <a:xfrm>
          <a:off x="2829" y="2573655"/>
          <a:ext cx="1460783" cy="1257886"/>
        </a:xfrm>
        <a:prstGeom prst="roundRect">
          <a:avLst>
            <a:gd name="adj" fmla="val 10000"/>
          </a:avLst>
        </a:prstGeom>
        <a:gradFill rotWithShape="0">
          <a:gsLst>
            <a:gs pos="0">
              <a:schemeClr val="lt1">
                <a:hueOff val="0"/>
                <a:satOff val="0"/>
                <a:lumOff val="0"/>
                <a:alphaOff val="0"/>
                <a:tint val="50000"/>
                <a:shade val="95000"/>
                <a:satMod val="300000"/>
              </a:schemeClr>
            </a:gs>
            <a:gs pos="12000">
              <a:schemeClr val="lt1">
                <a:hueOff val="0"/>
                <a:satOff val="0"/>
                <a:lumOff val="0"/>
                <a:alphaOff val="0"/>
                <a:tint val="50000"/>
                <a:shade val="90000"/>
                <a:satMod val="250000"/>
              </a:schemeClr>
            </a:gs>
            <a:gs pos="100000">
              <a:schemeClr val="lt1">
                <a:hueOff val="0"/>
                <a:satOff val="0"/>
                <a:lumOff val="0"/>
                <a:alphaOff val="0"/>
                <a:tint val="85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Times New Roman" pitchFamily="18" charset="0"/>
              <a:cs typeface="Times New Roman" pitchFamily="18" charset="0"/>
            </a:rPr>
            <a:t>K</a:t>
          </a:r>
          <a:r>
            <a:rPr lang="el-GR" sz="1600" kern="1200">
              <a:latin typeface="Times New Roman" pitchFamily="18" charset="0"/>
              <a:cs typeface="Times New Roman" pitchFamily="18" charset="0"/>
            </a:rPr>
            <a:t>αθαρά κέρδη </a:t>
          </a:r>
          <a:r>
            <a:rPr lang="en-US" sz="1600" kern="1200">
              <a:latin typeface="Times New Roman" pitchFamily="18" charset="0"/>
              <a:cs typeface="Times New Roman" pitchFamily="18" charset="0"/>
            </a:rPr>
            <a:t>- NI</a:t>
          </a:r>
          <a:endParaRPr lang="el-GR" sz="1600" kern="1200">
            <a:latin typeface="Times New Roman" pitchFamily="18" charset="0"/>
            <a:cs typeface="Times New Roman" pitchFamily="18" charset="0"/>
          </a:endParaRPr>
        </a:p>
      </dsp:txBody>
      <dsp:txXfrm>
        <a:off x="39671" y="2610497"/>
        <a:ext cx="1387099" cy="1184202"/>
      </dsp:txXfrm>
    </dsp:sp>
    <dsp:sp modelId="{336D135D-F3D4-4229-AC44-C5202E7A2C24}">
      <dsp:nvSpPr>
        <dsp:cNvPr id="0" name=""/>
        <dsp:cNvSpPr/>
      </dsp:nvSpPr>
      <dsp:spPr>
        <a:xfrm>
          <a:off x="2828" y="3986287"/>
          <a:ext cx="777510" cy="1204076"/>
        </a:xfrm>
        <a:prstGeom prst="roundRect">
          <a:avLst>
            <a:gd name="adj" fmla="val 10000"/>
          </a:avLst>
        </a:prstGeom>
        <a:gradFill rotWithShape="0">
          <a:gsLst>
            <a:gs pos="0">
              <a:schemeClr val="lt1">
                <a:hueOff val="0"/>
                <a:satOff val="0"/>
                <a:lumOff val="0"/>
                <a:alphaOff val="0"/>
                <a:tint val="50000"/>
                <a:shade val="95000"/>
                <a:satMod val="300000"/>
              </a:schemeClr>
            </a:gs>
            <a:gs pos="12000">
              <a:schemeClr val="lt1">
                <a:hueOff val="0"/>
                <a:satOff val="0"/>
                <a:lumOff val="0"/>
                <a:alphaOff val="0"/>
                <a:tint val="50000"/>
                <a:shade val="90000"/>
                <a:satMod val="250000"/>
              </a:schemeClr>
            </a:gs>
            <a:gs pos="100000">
              <a:schemeClr val="lt1">
                <a:hueOff val="0"/>
                <a:satOff val="0"/>
                <a:lumOff val="0"/>
                <a:alphaOff val="0"/>
                <a:tint val="85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latin typeface="Times New Roman" pitchFamily="18" charset="0"/>
              <a:cs typeface="Times New Roman" pitchFamily="18" charset="0"/>
            </a:rPr>
            <a:t>Πωλήσεις</a:t>
          </a:r>
          <a:r>
            <a:rPr lang="en-US" sz="1200" kern="1200" dirty="0">
              <a:latin typeface="Times New Roman" pitchFamily="18" charset="0"/>
              <a:cs typeface="Times New Roman" pitchFamily="18" charset="0"/>
            </a:rPr>
            <a:t>-sales</a:t>
          </a:r>
          <a:endParaRPr lang="el-GR" sz="1200" kern="1200" dirty="0">
            <a:latin typeface="Times New Roman" pitchFamily="18" charset="0"/>
            <a:cs typeface="Times New Roman" pitchFamily="18" charset="0"/>
          </a:endParaRPr>
        </a:p>
      </dsp:txBody>
      <dsp:txXfrm>
        <a:off x="25600" y="4009059"/>
        <a:ext cx="731966" cy="1158532"/>
      </dsp:txXfrm>
    </dsp:sp>
    <dsp:sp modelId="{DF22117D-6020-447D-89DE-D74D5732565E}">
      <dsp:nvSpPr>
        <dsp:cNvPr id="0" name=""/>
        <dsp:cNvSpPr/>
      </dsp:nvSpPr>
      <dsp:spPr>
        <a:xfrm>
          <a:off x="712368" y="4195013"/>
          <a:ext cx="651791" cy="683831"/>
        </a:xfrm>
        <a:prstGeom prst="mathMinus">
          <a:avLst/>
        </a:prstGeom>
        <a:gradFill rotWithShape="0">
          <a:gsLst>
            <a:gs pos="0">
              <a:schemeClr val="lt1">
                <a:hueOff val="0"/>
                <a:satOff val="0"/>
                <a:lumOff val="0"/>
                <a:alphaOff val="0"/>
                <a:tint val="50000"/>
                <a:shade val="95000"/>
                <a:satMod val="300000"/>
              </a:schemeClr>
            </a:gs>
            <a:gs pos="12000">
              <a:schemeClr val="lt1">
                <a:hueOff val="0"/>
                <a:satOff val="0"/>
                <a:lumOff val="0"/>
                <a:alphaOff val="0"/>
                <a:tint val="50000"/>
                <a:shade val="90000"/>
                <a:satMod val="250000"/>
              </a:schemeClr>
            </a:gs>
            <a:gs pos="100000">
              <a:schemeClr val="lt1">
                <a:hueOff val="0"/>
                <a:satOff val="0"/>
                <a:lumOff val="0"/>
                <a:alphaOff val="0"/>
                <a:tint val="85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l-GR" sz="1100" kern="1200">
            <a:latin typeface="Times New Roman" pitchFamily="18" charset="0"/>
            <a:cs typeface="Times New Roman" pitchFamily="18" charset="0"/>
          </a:endParaRPr>
        </a:p>
      </dsp:txBody>
      <dsp:txXfrm>
        <a:off x="798763" y="4456510"/>
        <a:ext cx="479001" cy="160837"/>
      </dsp:txXfrm>
    </dsp:sp>
    <dsp:sp modelId="{9D581D54-2B4E-41C1-BB59-9608D0354731}">
      <dsp:nvSpPr>
        <dsp:cNvPr id="0" name=""/>
        <dsp:cNvSpPr/>
      </dsp:nvSpPr>
      <dsp:spPr>
        <a:xfrm>
          <a:off x="1328759" y="3986287"/>
          <a:ext cx="796100" cy="1204076"/>
        </a:xfrm>
        <a:prstGeom prst="roundRect">
          <a:avLst>
            <a:gd name="adj" fmla="val 10000"/>
          </a:avLst>
        </a:prstGeom>
        <a:gradFill rotWithShape="0">
          <a:gsLst>
            <a:gs pos="0">
              <a:schemeClr val="lt1">
                <a:hueOff val="0"/>
                <a:satOff val="0"/>
                <a:lumOff val="0"/>
                <a:alphaOff val="0"/>
                <a:tint val="50000"/>
                <a:shade val="95000"/>
                <a:satMod val="300000"/>
              </a:schemeClr>
            </a:gs>
            <a:gs pos="12000">
              <a:schemeClr val="lt1">
                <a:hueOff val="0"/>
                <a:satOff val="0"/>
                <a:lumOff val="0"/>
                <a:alphaOff val="0"/>
                <a:tint val="50000"/>
                <a:shade val="90000"/>
                <a:satMod val="250000"/>
              </a:schemeClr>
            </a:gs>
            <a:gs pos="100000">
              <a:schemeClr val="lt1">
                <a:hueOff val="0"/>
                <a:satOff val="0"/>
                <a:lumOff val="0"/>
                <a:alphaOff val="0"/>
                <a:tint val="85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latin typeface="Times New Roman" pitchFamily="18" charset="0"/>
              <a:cs typeface="Times New Roman" pitchFamily="18" charset="0"/>
            </a:rPr>
            <a:t>Συνολικό κόστος-</a:t>
          </a:r>
          <a:r>
            <a:rPr lang="en-US" sz="1200" kern="1200">
              <a:latin typeface="Times New Roman" pitchFamily="18" charset="0"/>
              <a:cs typeface="Times New Roman" pitchFamily="18" charset="0"/>
            </a:rPr>
            <a:t>total cost</a:t>
          </a:r>
          <a:endParaRPr lang="el-GR" sz="1200" kern="1200">
            <a:latin typeface="Times New Roman" pitchFamily="18" charset="0"/>
            <a:cs typeface="Times New Roman" pitchFamily="18" charset="0"/>
          </a:endParaRPr>
        </a:p>
      </dsp:txBody>
      <dsp:txXfrm>
        <a:off x="1352076" y="4009604"/>
        <a:ext cx="749466" cy="1157442"/>
      </dsp:txXfrm>
    </dsp:sp>
    <dsp:sp modelId="{5402FD2A-01C7-424F-8AC8-DA447158DC3B}">
      <dsp:nvSpPr>
        <dsp:cNvPr id="0" name=""/>
        <dsp:cNvSpPr/>
      </dsp:nvSpPr>
      <dsp:spPr>
        <a:xfrm>
          <a:off x="1722386" y="2822302"/>
          <a:ext cx="614362" cy="618052"/>
        </a:xfrm>
        <a:prstGeom prst="mathDivide">
          <a:avLst/>
        </a:prstGeom>
        <a:gradFill rotWithShape="0">
          <a:gsLst>
            <a:gs pos="0">
              <a:schemeClr val="lt1">
                <a:hueOff val="0"/>
                <a:satOff val="0"/>
                <a:lumOff val="0"/>
                <a:alphaOff val="0"/>
                <a:tint val="50000"/>
                <a:shade val="95000"/>
                <a:satMod val="300000"/>
              </a:schemeClr>
            </a:gs>
            <a:gs pos="12000">
              <a:schemeClr val="lt1">
                <a:hueOff val="0"/>
                <a:satOff val="0"/>
                <a:lumOff val="0"/>
                <a:alphaOff val="0"/>
                <a:tint val="50000"/>
                <a:shade val="90000"/>
                <a:satMod val="250000"/>
              </a:schemeClr>
            </a:gs>
            <a:gs pos="100000">
              <a:schemeClr val="lt1">
                <a:hueOff val="0"/>
                <a:satOff val="0"/>
                <a:lumOff val="0"/>
                <a:alphaOff val="0"/>
                <a:tint val="85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l-GR" sz="1100" kern="1200">
            <a:latin typeface="Times New Roman" pitchFamily="18" charset="0"/>
            <a:cs typeface="Times New Roman" pitchFamily="18" charset="0"/>
          </a:endParaRPr>
        </a:p>
      </dsp:txBody>
      <dsp:txXfrm>
        <a:off x="1803820" y="3058645"/>
        <a:ext cx="451494" cy="145366"/>
      </dsp:txXfrm>
    </dsp:sp>
    <dsp:sp modelId="{42548376-BB58-40C9-99AF-4C40606207A6}">
      <dsp:nvSpPr>
        <dsp:cNvPr id="0" name=""/>
        <dsp:cNvSpPr/>
      </dsp:nvSpPr>
      <dsp:spPr>
        <a:xfrm>
          <a:off x="2434545" y="2571096"/>
          <a:ext cx="796100" cy="1256791"/>
        </a:xfrm>
        <a:prstGeom prst="roundRect">
          <a:avLst>
            <a:gd name="adj" fmla="val 10000"/>
          </a:avLst>
        </a:prstGeom>
        <a:gradFill rotWithShape="0">
          <a:gsLst>
            <a:gs pos="0">
              <a:schemeClr val="lt1">
                <a:hueOff val="0"/>
                <a:satOff val="0"/>
                <a:lumOff val="0"/>
                <a:alphaOff val="0"/>
                <a:tint val="50000"/>
                <a:shade val="95000"/>
                <a:satMod val="300000"/>
              </a:schemeClr>
            </a:gs>
            <a:gs pos="12000">
              <a:schemeClr val="lt1">
                <a:hueOff val="0"/>
                <a:satOff val="0"/>
                <a:lumOff val="0"/>
                <a:alphaOff val="0"/>
                <a:tint val="50000"/>
                <a:shade val="90000"/>
                <a:satMod val="250000"/>
              </a:schemeClr>
            </a:gs>
            <a:gs pos="100000">
              <a:schemeClr val="lt1">
                <a:hueOff val="0"/>
                <a:satOff val="0"/>
                <a:lumOff val="0"/>
                <a:alphaOff val="0"/>
                <a:tint val="85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latin typeface="Times New Roman" pitchFamily="18" charset="0"/>
              <a:cs typeface="Times New Roman" pitchFamily="18" charset="0"/>
            </a:rPr>
            <a:t>Πωλήσεις</a:t>
          </a:r>
          <a:r>
            <a:rPr lang="en-US" sz="1600" kern="1200">
              <a:latin typeface="Times New Roman" pitchFamily="18" charset="0"/>
              <a:cs typeface="Times New Roman" pitchFamily="18" charset="0"/>
            </a:rPr>
            <a:t> -sales</a:t>
          </a:r>
          <a:endParaRPr lang="el-GR" sz="1600" kern="1200">
            <a:latin typeface="Times New Roman" pitchFamily="18" charset="0"/>
            <a:cs typeface="Times New Roman" pitchFamily="18" charset="0"/>
          </a:endParaRPr>
        </a:p>
      </dsp:txBody>
      <dsp:txXfrm>
        <a:off x="2457862" y="2594413"/>
        <a:ext cx="749466" cy="1210157"/>
      </dsp:txXfrm>
    </dsp:sp>
    <dsp:sp modelId="{C7761CE4-7FAB-436D-B5A6-3E475EBD8EE9}">
      <dsp:nvSpPr>
        <dsp:cNvPr id="0" name=""/>
        <dsp:cNvSpPr/>
      </dsp:nvSpPr>
      <dsp:spPr>
        <a:xfrm>
          <a:off x="4319228" y="1245369"/>
          <a:ext cx="3533632" cy="1204076"/>
        </a:xfrm>
        <a:prstGeom prst="roundRect">
          <a:avLst>
            <a:gd name="adj" fmla="val 10000"/>
          </a:avLst>
        </a:prstGeom>
        <a:gradFill rotWithShape="0">
          <a:gsLst>
            <a:gs pos="0">
              <a:schemeClr val="lt1">
                <a:hueOff val="0"/>
                <a:satOff val="0"/>
                <a:lumOff val="0"/>
                <a:alphaOff val="0"/>
                <a:tint val="50000"/>
                <a:shade val="95000"/>
                <a:satMod val="300000"/>
              </a:schemeClr>
            </a:gs>
            <a:gs pos="12000">
              <a:schemeClr val="lt1">
                <a:hueOff val="0"/>
                <a:satOff val="0"/>
                <a:lumOff val="0"/>
                <a:alphaOff val="0"/>
                <a:tint val="50000"/>
                <a:shade val="90000"/>
                <a:satMod val="250000"/>
              </a:schemeClr>
            </a:gs>
            <a:gs pos="100000">
              <a:schemeClr val="lt1">
                <a:hueOff val="0"/>
                <a:satOff val="0"/>
                <a:lumOff val="0"/>
                <a:alphaOff val="0"/>
                <a:tint val="85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latin typeface="Times New Roman" pitchFamily="18" charset="0"/>
              <a:cs typeface="Times New Roman" pitchFamily="18" charset="0"/>
            </a:rPr>
            <a:t>Πωλήσεις στο σύνολο του ενεργητικού (</a:t>
          </a:r>
          <a:r>
            <a:rPr lang="en-US" sz="1600" kern="1200">
              <a:latin typeface="Times New Roman" pitchFamily="18" charset="0"/>
              <a:cs typeface="Times New Roman" pitchFamily="18" charset="0"/>
            </a:rPr>
            <a:t>assets turnover)</a:t>
          </a:r>
          <a:endParaRPr lang="el-GR" sz="1600" kern="1200">
            <a:latin typeface="Times New Roman" pitchFamily="18" charset="0"/>
            <a:cs typeface="Times New Roman" pitchFamily="18" charset="0"/>
          </a:endParaRPr>
        </a:p>
      </dsp:txBody>
      <dsp:txXfrm>
        <a:off x="4354494" y="1280635"/>
        <a:ext cx="3463100" cy="1133544"/>
      </dsp:txXfrm>
    </dsp:sp>
    <dsp:sp modelId="{75E63A9E-6935-4759-A721-6DAF219E8E97}">
      <dsp:nvSpPr>
        <dsp:cNvPr id="0" name=""/>
        <dsp:cNvSpPr/>
      </dsp:nvSpPr>
      <dsp:spPr>
        <a:xfrm>
          <a:off x="4309429" y="2623810"/>
          <a:ext cx="796100" cy="1204076"/>
        </a:xfrm>
        <a:prstGeom prst="roundRect">
          <a:avLst>
            <a:gd name="adj" fmla="val 10000"/>
          </a:avLst>
        </a:prstGeom>
        <a:gradFill rotWithShape="0">
          <a:gsLst>
            <a:gs pos="0">
              <a:schemeClr val="lt1">
                <a:hueOff val="0"/>
                <a:satOff val="0"/>
                <a:lumOff val="0"/>
                <a:alphaOff val="0"/>
                <a:tint val="50000"/>
                <a:shade val="95000"/>
                <a:satMod val="300000"/>
              </a:schemeClr>
            </a:gs>
            <a:gs pos="12000">
              <a:schemeClr val="lt1">
                <a:hueOff val="0"/>
                <a:satOff val="0"/>
                <a:lumOff val="0"/>
                <a:alphaOff val="0"/>
                <a:tint val="50000"/>
                <a:shade val="90000"/>
                <a:satMod val="250000"/>
              </a:schemeClr>
            </a:gs>
            <a:gs pos="100000">
              <a:schemeClr val="lt1">
                <a:hueOff val="0"/>
                <a:satOff val="0"/>
                <a:lumOff val="0"/>
                <a:alphaOff val="0"/>
                <a:tint val="85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latin typeface="Times New Roman" pitchFamily="18" charset="0"/>
              <a:cs typeface="Times New Roman" pitchFamily="18" charset="0"/>
            </a:rPr>
            <a:t>Πωλήσεις</a:t>
          </a:r>
          <a:r>
            <a:rPr lang="en-US" sz="1600" kern="1200">
              <a:latin typeface="Times New Roman" pitchFamily="18" charset="0"/>
              <a:cs typeface="Times New Roman" pitchFamily="18" charset="0"/>
            </a:rPr>
            <a:t>-sales</a:t>
          </a:r>
          <a:endParaRPr lang="el-GR" sz="1600" kern="1200">
            <a:latin typeface="Times New Roman" pitchFamily="18" charset="0"/>
            <a:cs typeface="Times New Roman" pitchFamily="18" charset="0"/>
          </a:endParaRPr>
        </a:p>
      </dsp:txBody>
      <dsp:txXfrm>
        <a:off x="4332746" y="2647127"/>
        <a:ext cx="749466" cy="1157442"/>
      </dsp:txXfrm>
    </dsp:sp>
    <dsp:sp modelId="{98056DA4-CC8D-4B01-A959-B46EA234D604}">
      <dsp:nvSpPr>
        <dsp:cNvPr id="0" name=""/>
        <dsp:cNvSpPr/>
      </dsp:nvSpPr>
      <dsp:spPr>
        <a:xfrm>
          <a:off x="5289055" y="2808865"/>
          <a:ext cx="685118" cy="618052"/>
        </a:xfrm>
        <a:prstGeom prst="mathDivide">
          <a:avLst/>
        </a:prstGeom>
        <a:gradFill rotWithShape="0">
          <a:gsLst>
            <a:gs pos="0">
              <a:schemeClr val="lt1">
                <a:hueOff val="0"/>
                <a:satOff val="0"/>
                <a:lumOff val="0"/>
                <a:alphaOff val="0"/>
                <a:tint val="50000"/>
                <a:shade val="95000"/>
                <a:satMod val="300000"/>
              </a:schemeClr>
            </a:gs>
            <a:gs pos="12000">
              <a:schemeClr val="lt1">
                <a:hueOff val="0"/>
                <a:satOff val="0"/>
                <a:lumOff val="0"/>
                <a:alphaOff val="0"/>
                <a:tint val="50000"/>
                <a:shade val="90000"/>
                <a:satMod val="250000"/>
              </a:schemeClr>
            </a:gs>
            <a:gs pos="100000">
              <a:schemeClr val="lt1">
                <a:hueOff val="0"/>
                <a:satOff val="0"/>
                <a:lumOff val="0"/>
                <a:alphaOff val="0"/>
                <a:tint val="85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l-GR" sz="1100" kern="1200">
            <a:latin typeface="Times New Roman" pitchFamily="18" charset="0"/>
            <a:cs typeface="Times New Roman" pitchFamily="18" charset="0"/>
          </a:endParaRPr>
        </a:p>
      </dsp:txBody>
      <dsp:txXfrm>
        <a:off x="5379867" y="3045208"/>
        <a:ext cx="503494" cy="145366"/>
      </dsp:txXfrm>
    </dsp:sp>
    <dsp:sp modelId="{6C07A61F-9EB6-4970-99B7-5B99342667B5}">
      <dsp:nvSpPr>
        <dsp:cNvPr id="0" name=""/>
        <dsp:cNvSpPr/>
      </dsp:nvSpPr>
      <dsp:spPr>
        <a:xfrm>
          <a:off x="6346783" y="2623652"/>
          <a:ext cx="1515526" cy="1204076"/>
        </a:xfrm>
        <a:prstGeom prst="roundRect">
          <a:avLst>
            <a:gd name="adj" fmla="val 10000"/>
          </a:avLst>
        </a:prstGeom>
        <a:gradFill rotWithShape="0">
          <a:gsLst>
            <a:gs pos="0">
              <a:schemeClr val="lt1">
                <a:hueOff val="0"/>
                <a:satOff val="0"/>
                <a:lumOff val="0"/>
                <a:alphaOff val="0"/>
                <a:tint val="50000"/>
                <a:shade val="95000"/>
                <a:satMod val="300000"/>
              </a:schemeClr>
            </a:gs>
            <a:gs pos="12000">
              <a:schemeClr val="lt1">
                <a:hueOff val="0"/>
                <a:satOff val="0"/>
                <a:lumOff val="0"/>
                <a:alphaOff val="0"/>
                <a:tint val="50000"/>
                <a:shade val="90000"/>
                <a:satMod val="250000"/>
              </a:schemeClr>
            </a:gs>
            <a:gs pos="100000">
              <a:schemeClr val="lt1">
                <a:hueOff val="0"/>
                <a:satOff val="0"/>
                <a:lumOff val="0"/>
                <a:alphaOff val="0"/>
                <a:tint val="85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latin typeface="Times New Roman" pitchFamily="18" charset="0"/>
              <a:cs typeface="Times New Roman" pitchFamily="18" charset="0"/>
            </a:rPr>
            <a:t>Σύνολο εργητικού -</a:t>
          </a:r>
          <a:r>
            <a:rPr lang="en-US" sz="1600" kern="1200">
              <a:latin typeface="Times New Roman" pitchFamily="18" charset="0"/>
              <a:cs typeface="Times New Roman" pitchFamily="18" charset="0"/>
            </a:rPr>
            <a:t> Total assets</a:t>
          </a:r>
          <a:endParaRPr lang="el-GR" sz="1600" kern="1200">
            <a:latin typeface="Times New Roman" pitchFamily="18" charset="0"/>
            <a:cs typeface="Times New Roman" pitchFamily="18" charset="0"/>
          </a:endParaRPr>
        </a:p>
      </dsp:txBody>
      <dsp:txXfrm>
        <a:off x="6382049" y="2658918"/>
        <a:ext cx="1444994" cy="1133544"/>
      </dsp:txXfrm>
    </dsp:sp>
    <dsp:sp modelId="{4C5D81A8-A6A6-45A0-B77C-4766DBF88F5B}">
      <dsp:nvSpPr>
        <dsp:cNvPr id="0" name=""/>
        <dsp:cNvSpPr/>
      </dsp:nvSpPr>
      <dsp:spPr>
        <a:xfrm>
          <a:off x="5276289" y="3987395"/>
          <a:ext cx="796100" cy="1204076"/>
        </a:xfrm>
        <a:prstGeom prst="roundRect">
          <a:avLst>
            <a:gd name="adj" fmla="val 10000"/>
          </a:avLst>
        </a:prstGeom>
        <a:gradFill rotWithShape="0">
          <a:gsLst>
            <a:gs pos="0">
              <a:schemeClr val="lt1">
                <a:hueOff val="0"/>
                <a:satOff val="0"/>
                <a:lumOff val="0"/>
                <a:alphaOff val="0"/>
                <a:tint val="50000"/>
                <a:shade val="95000"/>
                <a:satMod val="300000"/>
              </a:schemeClr>
            </a:gs>
            <a:gs pos="12000">
              <a:schemeClr val="lt1">
                <a:hueOff val="0"/>
                <a:satOff val="0"/>
                <a:lumOff val="0"/>
                <a:alphaOff val="0"/>
                <a:tint val="50000"/>
                <a:shade val="90000"/>
                <a:satMod val="250000"/>
              </a:schemeClr>
            </a:gs>
            <a:gs pos="100000">
              <a:schemeClr val="lt1">
                <a:hueOff val="0"/>
                <a:satOff val="0"/>
                <a:lumOff val="0"/>
                <a:alphaOff val="0"/>
                <a:tint val="85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latin typeface="Times New Roman" pitchFamily="18" charset="0"/>
              <a:cs typeface="Times New Roman" pitchFamily="18" charset="0"/>
            </a:rPr>
            <a:t>Κυκλοφορούν ενεργητικό- </a:t>
          </a:r>
          <a:r>
            <a:rPr lang="en-US" sz="1200" kern="1200" dirty="0">
              <a:latin typeface="Times New Roman" pitchFamily="18" charset="0"/>
              <a:cs typeface="Times New Roman" pitchFamily="18" charset="0"/>
            </a:rPr>
            <a:t>current assets</a:t>
          </a:r>
          <a:endParaRPr lang="el-GR" sz="1200" kern="1200" dirty="0">
            <a:latin typeface="Times New Roman" pitchFamily="18" charset="0"/>
            <a:cs typeface="Times New Roman" pitchFamily="18" charset="0"/>
          </a:endParaRPr>
        </a:p>
      </dsp:txBody>
      <dsp:txXfrm>
        <a:off x="5299606" y="4010712"/>
        <a:ext cx="749466" cy="1157442"/>
      </dsp:txXfrm>
    </dsp:sp>
    <dsp:sp modelId="{F4B5127A-F14B-4553-9CFD-65349C267588}">
      <dsp:nvSpPr>
        <dsp:cNvPr id="0" name=""/>
        <dsp:cNvSpPr/>
      </dsp:nvSpPr>
      <dsp:spPr>
        <a:xfrm>
          <a:off x="6148403" y="4216518"/>
          <a:ext cx="739000" cy="831740"/>
        </a:xfrm>
        <a:prstGeom prst="mathPlus">
          <a:avLst/>
        </a:prstGeom>
        <a:gradFill rotWithShape="0">
          <a:gsLst>
            <a:gs pos="0">
              <a:schemeClr val="lt1">
                <a:hueOff val="0"/>
                <a:satOff val="0"/>
                <a:lumOff val="0"/>
                <a:alphaOff val="0"/>
                <a:tint val="50000"/>
                <a:shade val="95000"/>
                <a:satMod val="300000"/>
              </a:schemeClr>
            </a:gs>
            <a:gs pos="12000">
              <a:schemeClr val="lt1">
                <a:hueOff val="0"/>
                <a:satOff val="0"/>
                <a:lumOff val="0"/>
                <a:alphaOff val="0"/>
                <a:tint val="50000"/>
                <a:shade val="90000"/>
                <a:satMod val="250000"/>
              </a:schemeClr>
            </a:gs>
            <a:gs pos="100000">
              <a:schemeClr val="lt1">
                <a:hueOff val="0"/>
                <a:satOff val="0"/>
                <a:lumOff val="0"/>
                <a:alphaOff val="0"/>
                <a:tint val="85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l-GR" sz="1100" kern="1200">
            <a:latin typeface="Times New Roman" pitchFamily="18" charset="0"/>
            <a:cs typeface="Times New Roman" pitchFamily="18" charset="0"/>
          </a:endParaRPr>
        </a:p>
      </dsp:txBody>
      <dsp:txXfrm>
        <a:off x="6246357" y="4545482"/>
        <a:ext cx="543092" cy="173812"/>
      </dsp:txXfrm>
    </dsp:sp>
    <dsp:sp modelId="{C46978B4-4353-4012-AE2D-1C305EB9D62B}">
      <dsp:nvSpPr>
        <dsp:cNvPr id="0" name=""/>
        <dsp:cNvSpPr/>
      </dsp:nvSpPr>
      <dsp:spPr>
        <a:xfrm>
          <a:off x="7073017" y="3986287"/>
          <a:ext cx="796100" cy="1204076"/>
        </a:xfrm>
        <a:prstGeom prst="roundRect">
          <a:avLst>
            <a:gd name="adj" fmla="val 10000"/>
          </a:avLst>
        </a:prstGeom>
        <a:gradFill rotWithShape="0">
          <a:gsLst>
            <a:gs pos="0">
              <a:schemeClr val="lt1">
                <a:hueOff val="0"/>
                <a:satOff val="0"/>
                <a:lumOff val="0"/>
                <a:alphaOff val="0"/>
                <a:tint val="50000"/>
                <a:shade val="95000"/>
                <a:satMod val="300000"/>
              </a:schemeClr>
            </a:gs>
            <a:gs pos="12000">
              <a:schemeClr val="lt1">
                <a:hueOff val="0"/>
                <a:satOff val="0"/>
                <a:lumOff val="0"/>
                <a:alphaOff val="0"/>
                <a:tint val="50000"/>
                <a:shade val="90000"/>
                <a:satMod val="250000"/>
              </a:schemeClr>
            </a:gs>
            <a:gs pos="100000">
              <a:schemeClr val="lt1">
                <a:hueOff val="0"/>
                <a:satOff val="0"/>
                <a:lumOff val="0"/>
                <a:alphaOff val="0"/>
                <a:tint val="85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latin typeface="Times New Roman" pitchFamily="18" charset="0"/>
              <a:cs typeface="Times New Roman" pitchFamily="18" charset="0"/>
            </a:rPr>
            <a:t>Μή κυκλοφορούν ενεργητικό- </a:t>
          </a:r>
          <a:r>
            <a:rPr lang="en-US" sz="1200" kern="1200">
              <a:latin typeface="Times New Roman" pitchFamily="18" charset="0"/>
              <a:cs typeface="Times New Roman" pitchFamily="18" charset="0"/>
            </a:rPr>
            <a:t>Non current assets</a:t>
          </a:r>
          <a:endParaRPr lang="el-GR" sz="1200" kern="1200">
            <a:latin typeface="Times New Roman" pitchFamily="18" charset="0"/>
            <a:cs typeface="Times New Roman" pitchFamily="18" charset="0"/>
          </a:endParaRPr>
        </a:p>
      </dsp:txBody>
      <dsp:txXfrm>
        <a:off x="7096334" y="4009604"/>
        <a:ext cx="749466" cy="1157442"/>
      </dsp:txXfrm>
    </dsp:sp>
    <dsp:sp modelId="{D1900FDD-7AC2-4EB8-8E48-BA267999C6F1}">
      <dsp:nvSpPr>
        <dsp:cNvPr id="0" name=""/>
        <dsp:cNvSpPr/>
      </dsp:nvSpPr>
      <dsp:spPr>
        <a:xfrm>
          <a:off x="3538306" y="1373096"/>
          <a:ext cx="620498" cy="807971"/>
        </a:xfrm>
        <a:prstGeom prst="mathMultiply">
          <a:avLst/>
        </a:prstGeom>
        <a:gradFill rotWithShape="0">
          <a:gsLst>
            <a:gs pos="0">
              <a:schemeClr val="lt1">
                <a:hueOff val="0"/>
                <a:satOff val="0"/>
                <a:lumOff val="0"/>
                <a:alphaOff val="0"/>
                <a:tint val="50000"/>
                <a:shade val="95000"/>
                <a:satMod val="300000"/>
              </a:schemeClr>
            </a:gs>
            <a:gs pos="12000">
              <a:schemeClr val="lt1">
                <a:hueOff val="0"/>
                <a:satOff val="0"/>
                <a:lumOff val="0"/>
                <a:alphaOff val="0"/>
                <a:tint val="50000"/>
                <a:shade val="90000"/>
                <a:satMod val="250000"/>
              </a:schemeClr>
            </a:gs>
            <a:gs pos="100000">
              <a:schemeClr val="lt1">
                <a:hueOff val="0"/>
                <a:satOff val="0"/>
                <a:lumOff val="0"/>
                <a:alphaOff val="0"/>
                <a:tint val="85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l-GR" sz="1100" kern="1200">
            <a:latin typeface="Times New Roman" pitchFamily="18" charset="0"/>
            <a:cs typeface="Times New Roman" pitchFamily="18" charset="0"/>
          </a:endParaRPr>
        </a:p>
      </dsp:txBody>
      <dsp:txXfrm>
        <a:off x="3629461" y="1522705"/>
        <a:ext cx="438188" cy="508753"/>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97C64B-5C2F-449B-9866-DBA467C39DD7}" type="datetimeFigureOut">
              <a:rPr lang="el-GR" smtClean="0"/>
              <a:pPr/>
              <a:t>22/3/2022</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5DA32-20C8-4EEE-B03A-60004B8FA39E}" type="slidenum">
              <a:rPr lang="el-GR" smtClean="0"/>
              <a:pPr/>
              <a:t>‹#›</a:t>
            </a:fld>
            <a:endParaRPr lang="el-GR"/>
          </a:p>
        </p:txBody>
      </p:sp>
    </p:spTree>
    <p:extLst>
      <p:ext uri="{BB962C8B-B14F-4D97-AF65-F5344CB8AC3E}">
        <p14:creationId xmlns:p14="http://schemas.microsoft.com/office/powerpoint/2010/main" val="775459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537D3102-AD23-4BFF-87AE-61567A0BE8E3}" type="datetime1">
              <a:rPr lang="en-US" smtClean="0"/>
              <a:pPr/>
              <a:t>3/22/2022</a:t>
            </a:fld>
            <a:endParaRPr lang="en-US" dirty="0"/>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2B19053D-4B37-4D7B-8ABF-990319F02EEF}" type="slidenum">
              <a:rPr lang="en-US" smtClean="0"/>
              <a:pPr/>
              <a:t>‹#›</a:t>
            </a:fld>
            <a:endParaRPr lang="en-US" dirty="0"/>
          </a:p>
        </p:txBody>
      </p:sp>
      <p:sp>
        <p:nvSpPr>
          <p:cNvPr id="15" name="Footer Placeholder 14"/>
          <p:cNvSpPr>
            <a:spLocks noGrp="1"/>
          </p:cNvSpPr>
          <p:nvPr>
            <p:ph type="ftr" sz="quarter" idx="12"/>
          </p:nvPr>
        </p:nvSpPr>
        <p:spPr>
          <a:xfrm>
            <a:off x="3581400" y="6296248"/>
            <a:ext cx="2820987" cy="152400"/>
          </a:xfrm>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43FABC42-E576-4B96-A2BC-C9DCC9DAE463}" type="datetime1">
              <a:rPr lang="en-US" smtClean="0"/>
              <a:pPr/>
              <a:t>3/22/2022</a:t>
            </a:fld>
            <a:endParaRPr lang="en-US" dirty="0"/>
          </a:p>
        </p:txBody>
      </p:sp>
      <p:sp>
        <p:nvSpPr>
          <p:cNvPr id="14" name="Slide Number Placeholder 13"/>
          <p:cNvSpPr>
            <a:spLocks noGrp="1"/>
          </p:cNvSpPr>
          <p:nvPr>
            <p:ph type="sldNum" sz="quarter" idx="11"/>
          </p:nvPr>
        </p:nvSpPr>
        <p:spPr/>
        <p:txBody>
          <a:bodyPr/>
          <a:lstStyle/>
          <a:p>
            <a:fld id="{2B19053D-4B37-4D7B-8ABF-990319F02EEF}"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E6B9B64A-A574-4632-8FB6-30501D3E1ACB}" type="datetime1">
              <a:rPr lang="en-US" smtClean="0"/>
              <a:pPr/>
              <a:t>3/22/2022</a:t>
            </a:fld>
            <a:endParaRPr lang="en-US" dirty="0"/>
          </a:p>
        </p:txBody>
      </p:sp>
      <p:sp>
        <p:nvSpPr>
          <p:cNvPr id="14" name="Slide Number Placeholder 13"/>
          <p:cNvSpPr>
            <a:spLocks noGrp="1"/>
          </p:cNvSpPr>
          <p:nvPr>
            <p:ph type="sldNum" sz="quarter" idx="11"/>
          </p:nvPr>
        </p:nvSpPr>
        <p:spPr/>
        <p:txBody>
          <a:bodyPr/>
          <a:lstStyle/>
          <a:p>
            <a:fld id="{2B19053D-4B37-4D7B-8ABF-990319F02EEF}"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B55F5725-E820-4B2A-A81C-15E6A453397F}" type="datetime1">
              <a:rPr lang="en-US" smtClean="0"/>
              <a:pPr/>
              <a:t>3/22/2022</a:t>
            </a:fld>
            <a:endParaRPr lang="en-US" dirty="0"/>
          </a:p>
        </p:txBody>
      </p:sp>
      <p:sp>
        <p:nvSpPr>
          <p:cNvPr id="11" name="Slide Number Placeholder 10"/>
          <p:cNvSpPr>
            <a:spLocks noGrp="1"/>
          </p:cNvSpPr>
          <p:nvPr>
            <p:ph type="sldNum" sz="quarter" idx="11"/>
          </p:nvPr>
        </p:nvSpPr>
        <p:spPr/>
        <p:txBody>
          <a:bodyPr/>
          <a:lstStyle/>
          <a:p>
            <a:fld id="{2B19053D-4B37-4D7B-8ABF-990319F02EEF}"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B68DB90A-5AB2-4BF4-8147-F4CADCC03FE3}" type="datetime1">
              <a:rPr lang="en-US" smtClean="0"/>
              <a:pPr/>
              <a:t>3/22/2022</a:t>
            </a:fld>
            <a:endParaRPr lang="en-US" dirty="0"/>
          </a:p>
        </p:txBody>
      </p:sp>
      <p:sp>
        <p:nvSpPr>
          <p:cNvPr id="13" name="Slide Number Placeholder 12"/>
          <p:cNvSpPr>
            <a:spLocks noGrp="1"/>
          </p:cNvSpPr>
          <p:nvPr>
            <p:ph type="sldNum" sz="quarter" idx="11"/>
          </p:nvPr>
        </p:nvSpPr>
        <p:spPr>
          <a:xfrm>
            <a:off x="4116388" y="6400800"/>
            <a:ext cx="533400" cy="152400"/>
          </a:xfrm>
        </p:spPr>
        <p:txBody>
          <a:bodyPr/>
          <a:lstStyle/>
          <a:p>
            <a:fld id="{2B19053D-4B37-4D7B-8ABF-990319F02EEF}" type="slidenum">
              <a:rPr lang="en-US" smtClean="0"/>
              <a:pPr/>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dirty="0"/>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FC7ECF7D-CB0D-4FDB-902B-9E5CD56B2F3F}" type="datetime1">
              <a:rPr lang="en-US" smtClean="0"/>
              <a:pPr/>
              <a:t>3/22/2022</a:t>
            </a:fld>
            <a:endParaRPr lang="en-US" dirty="0"/>
          </a:p>
        </p:txBody>
      </p:sp>
      <p:sp>
        <p:nvSpPr>
          <p:cNvPr id="13" name="Slide Number Placeholder 12"/>
          <p:cNvSpPr>
            <a:spLocks noGrp="1"/>
          </p:cNvSpPr>
          <p:nvPr>
            <p:ph type="sldNum" sz="quarter" idx="11"/>
          </p:nvPr>
        </p:nvSpPr>
        <p:spPr/>
        <p:txBody>
          <a:bodyPr/>
          <a:lstStyle/>
          <a:p>
            <a:fld id="{2B19053D-4B37-4D7B-8ABF-990319F02EEF}" type="slidenum">
              <a:rPr lang="en-US" smtClean="0"/>
              <a:pPr/>
              <a:t>‹#›</a:t>
            </a:fld>
            <a:endParaRPr lang="en-US"/>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C1155614-9033-4786-9235-17DD4EEE6651}" type="datetime1">
              <a:rPr lang="en-US" smtClean="0"/>
              <a:pPr/>
              <a:t>3/22/2022</a:t>
            </a:fld>
            <a:endParaRPr lang="en-US" dirty="0"/>
          </a:p>
        </p:txBody>
      </p:sp>
      <p:sp>
        <p:nvSpPr>
          <p:cNvPr id="14" name="Slide Number Placeholder 13"/>
          <p:cNvSpPr>
            <a:spLocks noGrp="1"/>
          </p:cNvSpPr>
          <p:nvPr>
            <p:ph type="sldNum" sz="quarter" idx="11"/>
          </p:nvPr>
        </p:nvSpPr>
        <p:spPr/>
        <p:txBody>
          <a:bodyPr/>
          <a:lstStyle/>
          <a:p>
            <a:fld id="{2B19053D-4B37-4D7B-8ABF-990319F02EEF}" type="slidenum">
              <a:rPr lang="en-US" smtClean="0"/>
              <a:pPr/>
              <a:t>‹#›</a:t>
            </a:fld>
            <a:endParaRPr lang="en-US"/>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63DFD299-E27D-455F-9667-E019E6CEA2DD}" type="datetime1">
              <a:rPr lang="en-US" smtClean="0"/>
              <a:pPr/>
              <a:t>3/22/2022</a:t>
            </a:fld>
            <a:endParaRPr lang="en-US" dirty="0"/>
          </a:p>
        </p:txBody>
      </p:sp>
      <p:sp>
        <p:nvSpPr>
          <p:cNvPr id="10" name="Slide Number Placeholder 9"/>
          <p:cNvSpPr>
            <a:spLocks noGrp="1"/>
          </p:cNvSpPr>
          <p:nvPr>
            <p:ph type="sldNum" sz="quarter" idx="11"/>
          </p:nvPr>
        </p:nvSpPr>
        <p:spPr/>
        <p:txBody>
          <a:bodyPr/>
          <a:lstStyle/>
          <a:p>
            <a:fld id="{2B19053D-4B37-4D7B-8ABF-990319F02EEF}" type="slidenum">
              <a:rPr lang="en-US" smtClean="0"/>
              <a:pPr/>
              <a:t>‹#›</a:t>
            </a:fld>
            <a:endParaRPr lang="en-US"/>
          </a:p>
        </p:txBody>
      </p:sp>
      <p:sp>
        <p:nvSpPr>
          <p:cNvPr id="11" name="Footer Placeholder 10"/>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3CAA9CB-1752-48C5-8105-E376DCE212C0}" type="datetime1">
              <a:rPr lang="en-US" smtClean="0"/>
              <a:pPr/>
              <a:t>3/22/2022</a:t>
            </a:fld>
            <a:endParaRPr lang="en-US" dirty="0"/>
          </a:p>
        </p:txBody>
      </p:sp>
      <p:sp>
        <p:nvSpPr>
          <p:cNvPr id="9" name="Slide Number Placeholder 8"/>
          <p:cNvSpPr>
            <a:spLocks noGrp="1"/>
          </p:cNvSpPr>
          <p:nvPr>
            <p:ph type="sldNum" sz="quarter" idx="11"/>
          </p:nvPr>
        </p:nvSpPr>
        <p:spPr/>
        <p:txBody>
          <a:bodyPr/>
          <a:lstStyle/>
          <a:p>
            <a:fld id="{2B19053D-4B37-4D7B-8ABF-990319F02EEF}" type="slidenum">
              <a:rPr lang="en-US" smtClean="0"/>
              <a:pPr/>
              <a:t>‹#›</a:t>
            </a:fld>
            <a:endParaRPr lang="en-US"/>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C01F1C62-8F5A-4581-84EA-8C88B3391AE6}" type="datetime1">
              <a:rPr lang="en-US" smtClean="0"/>
              <a:pPr/>
              <a:t>3/22/2022</a:t>
            </a:fld>
            <a:endParaRPr lang="en-US" dirty="0"/>
          </a:p>
        </p:txBody>
      </p:sp>
      <p:sp>
        <p:nvSpPr>
          <p:cNvPr id="16" name="Slide Number Placeholder 15"/>
          <p:cNvSpPr>
            <a:spLocks noGrp="1"/>
          </p:cNvSpPr>
          <p:nvPr>
            <p:ph type="sldNum" sz="quarter" idx="11"/>
          </p:nvPr>
        </p:nvSpPr>
        <p:spPr/>
        <p:txBody>
          <a:bodyPr/>
          <a:lstStyle/>
          <a:p>
            <a:fld id="{2B19053D-4B37-4D7B-8ABF-990319F02EEF}"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75A98DDE-8CD0-4E97-98D0-8F413940748F}" type="datetime1">
              <a:rPr lang="en-US" smtClean="0"/>
              <a:pPr/>
              <a:t>3/22/2022</a:t>
            </a:fld>
            <a:endParaRPr lang="en-US" dirty="0"/>
          </a:p>
        </p:txBody>
      </p:sp>
      <p:sp>
        <p:nvSpPr>
          <p:cNvPr id="17" name="Slide Number Placeholder 16"/>
          <p:cNvSpPr>
            <a:spLocks noGrp="1"/>
          </p:cNvSpPr>
          <p:nvPr>
            <p:ph type="sldNum" sz="quarter" idx="11"/>
          </p:nvPr>
        </p:nvSpPr>
        <p:spPr/>
        <p:txBody>
          <a:bodyPr/>
          <a:lstStyle/>
          <a:p>
            <a:fld id="{2B19053D-4B37-4D7B-8ABF-990319F02EEF}" type="slidenum">
              <a:rPr lang="en-US" smtClean="0"/>
              <a:pPr/>
              <a:t>‹#›</a:t>
            </a:fld>
            <a:endParaRPr lang="en-US" dirty="0"/>
          </a:p>
        </p:txBody>
      </p:sp>
      <p:sp>
        <p:nvSpPr>
          <p:cNvPr id="18" name="Footer Placeholder 17"/>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2B19053D-4B37-4D7B-8ABF-990319F02EEF}" type="slidenum">
              <a:rPr lang="en-US" smtClean="0"/>
              <a:pPr/>
              <a:t>‹#›</a:t>
            </a:fld>
            <a:endParaRPr lang="en-US" dirty="0"/>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34BB6B48-E8B6-492E-B5F2-B7A73A7469AD}" type="datetime1">
              <a:rPr lang="en-US" smtClean="0"/>
              <a:pPr/>
              <a:t>3/22/2022</a:t>
            </a:fld>
            <a:endParaRPr lang="en-US" dirty="0"/>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828800" y="4038600"/>
            <a:ext cx="4572000" cy="2133600"/>
          </a:xfrm>
        </p:spPr>
        <p:txBody>
          <a:bodyPr/>
          <a:lstStyle/>
          <a:p>
            <a:pPr algn="l"/>
            <a:r>
              <a:rPr lang="el-GR" b="1" dirty="0">
                <a:solidFill>
                  <a:schemeClr val="tx1"/>
                </a:solidFill>
                <a:latin typeface="Times New Roman" pitchFamily="18" charset="0"/>
                <a:cs typeface="Times New Roman" pitchFamily="18" charset="0"/>
              </a:rPr>
              <a:t>Καθηγητής Κωνσταντίνος Ι. Λιάπης</a:t>
            </a:r>
          </a:p>
        </p:txBody>
      </p:sp>
      <p:sp>
        <p:nvSpPr>
          <p:cNvPr id="3" name="Title 2"/>
          <p:cNvSpPr>
            <a:spLocks noGrp="1"/>
          </p:cNvSpPr>
          <p:nvPr>
            <p:ph type="title"/>
          </p:nvPr>
        </p:nvSpPr>
        <p:spPr>
          <a:xfrm>
            <a:off x="1828800" y="1447800"/>
            <a:ext cx="4572000" cy="2133600"/>
          </a:xfrm>
        </p:spPr>
        <p:txBody>
          <a:bodyPr>
            <a:normAutofit fontScale="90000"/>
          </a:bodyPr>
          <a:lstStyle/>
          <a:p>
            <a:pPr lvl="0" algn="l"/>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l-GR" sz="3600" b="1" dirty="0">
                <a:effectLst>
                  <a:glow>
                    <a:srgbClr val="000000"/>
                  </a:glow>
                  <a:reflection stA="0" endPos="0" fadeDir="0" sx="0" sy="0"/>
                </a:effectLst>
                <a:latin typeface="Times New Roman" pitchFamily="18" charset="0"/>
                <a:cs typeface="Times New Roman" pitchFamily="18" charset="0"/>
              </a:rPr>
              <a:t>Χρηματοοικονομική Ανάλυση και Αποτίμηση Επιχειρήσεων</a:t>
            </a:r>
            <a:br>
              <a:rPr lang="en-US" sz="1600" b="1" dirty="0">
                <a:effectLst>
                  <a:glow>
                    <a:srgbClr val="000000"/>
                  </a:glow>
                  <a:outerShdw sx="0" sy="0">
                    <a:srgbClr val="000000"/>
                  </a:outerShdw>
                  <a:reflection stA="0" endPos="0" fadeDir="0" sx="0" sy="0"/>
                </a:effectLst>
              </a:rPr>
            </a:br>
            <a:endParaRPr lang="el-GR"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1301387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51520" y="33055"/>
            <a:ext cx="7344816" cy="2928967"/>
          </a:xfrm>
          <a:prstGeom prst="rect">
            <a:avLst/>
          </a:prstGeom>
          <a:noFill/>
          <a:ln w="9525">
            <a:noFill/>
            <a:miter lim="800000"/>
            <a:headEnd/>
            <a:tailEnd/>
          </a:ln>
          <a:effectLst/>
        </p:spPr>
        <p:txBody>
          <a:bodyPr vert="horz" wrap="square" lIns="457056" tIns="126960" rIns="91440" bIns="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Tx/>
              <a:tabLst/>
            </a:pPr>
            <a:r>
              <a:rPr kumimoji="0" lang="el-GR" sz="2000" b="1" i="1" u="none" strike="noStrike" cap="none" normalizeH="0" baseline="0" dirty="0" bmk="_Toc405125436">
                <a:ln>
                  <a:noFill/>
                </a:ln>
                <a:solidFill>
                  <a:schemeClr val="tx1"/>
                </a:solidFill>
                <a:effectLst/>
                <a:latin typeface="Times New Roman" pitchFamily="18" charset="0"/>
                <a:ea typeface="Times New Roman" pitchFamily="18" charset="0"/>
                <a:cs typeface="Times New Roman" pitchFamily="18" charset="0"/>
              </a:rPr>
              <a:t>Επενδυμένο κεφάλαιο και κεφάλαιο κίνησης</a:t>
            </a:r>
            <a:endParaRPr kumimoji="0" lang="el-GR" sz="2000" b="1" i="1"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marL="914400" marR="0" lvl="2" indent="0" algn="just"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914400" marR="0" lvl="2" indent="0" algn="just" defTabSz="914400" rtl="0" eaLnBrk="0" fontAlgn="base" latinLnBrk="0" hangingPunct="0">
              <a:lnSpc>
                <a:spcPct val="100000"/>
              </a:lnSpc>
              <a:spcBef>
                <a:spcPct val="0"/>
              </a:spcBef>
              <a:spcAft>
                <a:spcPct val="0"/>
              </a:spcAft>
              <a:buClrTx/>
              <a:buSzTx/>
              <a:tabLs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Ο προσδιορισμός του επενδυμένου κεφαλαίου (</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invested capital</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γίνεται από τον κανονικό ισολογισμό (</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normal balance sheet</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μετά τον υπολογισμό του καθαρού κεφαλαίου κίνησης </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NWC</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net working capital</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της επιχείρησης. Το καθαρό κεφάλαιο κίνησης </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NWC</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είναι η διαφορά του κυκλοφορούντος ενεργητικού από τις τρέχουσες (βραχυπρόθεσμες) υποχρεώσεις χωρίς τις τρέχουσες δανειακές οφειλές.  Δηλαδή :</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pic>
        <p:nvPicPr>
          <p:cNvPr id="4915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7704" y="2996952"/>
            <a:ext cx="5400600" cy="720080"/>
          </a:xfrm>
          <a:prstGeom prst="rect">
            <a:avLst/>
          </a:prstGeom>
          <a:noFill/>
        </p:spPr>
      </p:pic>
      <p:sp>
        <p:nvSpPr>
          <p:cNvPr id="49155" name="Rectangle 3"/>
          <p:cNvSpPr>
            <a:spLocks noChangeArrowheads="1"/>
          </p:cNvSpPr>
          <p:nvPr/>
        </p:nvSpPr>
        <p:spPr bwMode="auto">
          <a:xfrm>
            <a:off x="251520" y="4479503"/>
            <a:ext cx="838842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Στον παραπάνω ισολογισμό εμφανίζουμε το καθαρό κεφάλαιο κίνησης μέσω συμψηφισμού των κονδυλίων που το απαρτίζουν και τότε το σύνολο του ενεργητικού ή το σύνολο του παθητικού συν την ΚΘ ταυτίζεται με το επενδυμένο κεφάλαιο.</a:t>
            </a:r>
            <a:r>
              <a:rPr kumimoji="0" lang="el-GR" b="0" i="0" u="none" strike="noStrike" cap="none" normalizeH="0" baseline="0" dirty="0">
                <a:ln>
                  <a:noFill/>
                </a:ln>
                <a:solidFill>
                  <a:schemeClr val="tx1"/>
                </a:solidFill>
                <a:effectLst/>
                <a:latin typeface="Times New Roman" pitchFamily="18" charset="0"/>
                <a:cs typeface="Times New Roman" pitchFamily="18"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51520" y="260648"/>
          <a:ext cx="8640959" cy="6048671"/>
        </p:xfrm>
        <a:graphic>
          <a:graphicData uri="http://schemas.openxmlformats.org/drawingml/2006/table">
            <a:tbl>
              <a:tblPr/>
              <a:tblGrid>
                <a:gridCol w="1757484">
                  <a:extLst>
                    <a:ext uri="{9D8B030D-6E8A-4147-A177-3AD203B41FA5}">
                      <a16:colId xmlns:a16="http://schemas.microsoft.com/office/drawing/2014/main" val="20000"/>
                    </a:ext>
                  </a:extLst>
                </a:gridCol>
                <a:gridCol w="1464570">
                  <a:extLst>
                    <a:ext uri="{9D8B030D-6E8A-4147-A177-3AD203B41FA5}">
                      <a16:colId xmlns:a16="http://schemas.microsoft.com/office/drawing/2014/main" val="20001"/>
                    </a:ext>
                  </a:extLst>
                </a:gridCol>
                <a:gridCol w="1244884">
                  <a:extLst>
                    <a:ext uri="{9D8B030D-6E8A-4147-A177-3AD203B41FA5}">
                      <a16:colId xmlns:a16="http://schemas.microsoft.com/office/drawing/2014/main" val="20002"/>
                    </a:ext>
                  </a:extLst>
                </a:gridCol>
                <a:gridCol w="1537798">
                  <a:extLst>
                    <a:ext uri="{9D8B030D-6E8A-4147-A177-3AD203B41FA5}">
                      <a16:colId xmlns:a16="http://schemas.microsoft.com/office/drawing/2014/main" val="20003"/>
                    </a:ext>
                  </a:extLst>
                </a:gridCol>
                <a:gridCol w="1484096">
                  <a:extLst>
                    <a:ext uri="{9D8B030D-6E8A-4147-A177-3AD203B41FA5}">
                      <a16:colId xmlns:a16="http://schemas.microsoft.com/office/drawing/2014/main" val="20004"/>
                    </a:ext>
                  </a:extLst>
                </a:gridCol>
                <a:gridCol w="1152127">
                  <a:extLst>
                    <a:ext uri="{9D8B030D-6E8A-4147-A177-3AD203B41FA5}">
                      <a16:colId xmlns:a16="http://schemas.microsoft.com/office/drawing/2014/main" val="20005"/>
                    </a:ext>
                  </a:extLst>
                </a:gridCol>
              </a:tblGrid>
              <a:tr h="833479">
                <a:tc>
                  <a:txBody>
                    <a:bodyPr/>
                    <a:lstStyle/>
                    <a:p>
                      <a:pPr algn="just">
                        <a:lnSpc>
                          <a:spcPct val="115000"/>
                        </a:lnSpc>
                        <a:spcAft>
                          <a:spcPts val="0"/>
                        </a:spcAft>
                      </a:pPr>
                      <a:r>
                        <a:rPr lang="el-GR" sz="1800" dirty="0">
                          <a:latin typeface="Times New Roman"/>
                          <a:ea typeface="Times New Roman"/>
                          <a:cs typeface="Times New Roman"/>
                        </a:rPr>
                        <a:t>ΕΝΕΡΓΗΤΙΚΟ</a:t>
                      </a:r>
                      <a:endParaRPr lang="el-G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US" sz="1800">
                          <a:latin typeface="Times New Roman"/>
                          <a:ea typeface="Times New Roman"/>
                          <a:cs typeface="Times New Roman"/>
                        </a:rPr>
                        <a:t>ASSETS</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US" sz="1800">
                          <a:latin typeface="Times New Roman"/>
                          <a:ea typeface="Times New Roman"/>
                          <a:cs typeface="Times New Roman"/>
                        </a:rPr>
                        <a:t> </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l-GR" sz="1800">
                          <a:latin typeface="Times New Roman"/>
                          <a:ea typeface="Times New Roman"/>
                          <a:cs typeface="Times New Roman"/>
                        </a:rPr>
                        <a:t>ΠΑΘΗΤΙΚΟ</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US" sz="1800">
                          <a:latin typeface="Times New Roman"/>
                          <a:ea typeface="Times New Roman"/>
                          <a:cs typeface="Times New Roman"/>
                        </a:rPr>
                        <a:t>LIABILITIES</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US" sz="1800">
                          <a:latin typeface="Times New Roman"/>
                          <a:ea typeface="Times New Roman"/>
                          <a:cs typeface="Times New Roman"/>
                        </a:rPr>
                        <a:t> </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460571">
                <a:tc>
                  <a:txBody>
                    <a:bodyPr/>
                    <a:lstStyle/>
                    <a:p>
                      <a:pPr algn="just">
                        <a:lnSpc>
                          <a:spcPct val="115000"/>
                        </a:lnSpc>
                        <a:spcAft>
                          <a:spcPts val="0"/>
                        </a:spcAft>
                      </a:pPr>
                      <a:r>
                        <a:rPr lang="el-GR" sz="1800" dirty="0">
                          <a:latin typeface="Times New Roman"/>
                          <a:ea typeface="Times New Roman"/>
                          <a:cs typeface="Times New Roman"/>
                        </a:rPr>
                        <a:t>Καθαρό κεφάλαιο κίνησης</a:t>
                      </a:r>
                      <a:endParaRPr lang="el-G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US" sz="1800" dirty="0">
                          <a:latin typeface="Times New Roman"/>
                          <a:ea typeface="Times New Roman"/>
                          <a:cs typeface="Times New Roman"/>
                        </a:rPr>
                        <a:t>Net working capital(NWC)</a:t>
                      </a:r>
                      <a:endParaRPr lang="el-G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US" sz="1800" dirty="0">
                          <a:latin typeface="Times New Roman"/>
                          <a:ea typeface="Times New Roman"/>
                          <a:cs typeface="Times New Roman"/>
                        </a:rPr>
                        <a:t>21.000</a:t>
                      </a:r>
                      <a:endParaRPr lang="el-G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l-GR" sz="1800">
                          <a:latin typeface="Times New Roman"/>
                          <a:ea typeface="Times New Roman"/>
                          <a:cs typeface="Times New Roman"/>
                        </a:rPr>
                        <a:t>Τρέχουσες δανειακές υποχρεώσεις</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800">
                          <a:latin typeface="Times New Roman"/>
                          <a:ea typeface="Times New Roman"/>
                          <a:cs typeface="Times New Roman"/>
                        </a:rPr>
                        <a:t>Current debt due (CDD)</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800">
                          <a:latin typeface="Times New Roman"/>
                          <a:ea typeface="Times New Roman"/>
                          <a:cs typeface="Times New Roman"/>
                        </a:rPr>
                        <a:t>10.000</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60571">
                <a:tc>
                  <a:txBody>
                    <a:bodyPr/>
                    <a:lstStyle/>
                    <a:p>
                      <a:pPr algn="just">
                        <a:lnSpc>
                          <a:spcPct val="115000"/>
                        </a:lnSpc>
                        <a:spcAft>
                          <a:spcPts val="0"/>
                        </a:spcAft>
                      </a:pPr>
                      <a:r>
                        <a:rPr lang="el-GR" sz="1800">
                          <a:latin typeface="Times New Roman"/>
                          <a:ea typeface="Times New Roman"/>
                          <a:cs typeface="Times New Roman"/>
                        </a:rPr>
                        <a:t>Ενσώματα πάγια</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800">
                          <a:latin typeface="Times New Roman"/>
                          <a:ea typeface="Times New Roman"/>
                          <a:cs typeface="Times New Roman"/>
                        </a:rPr>
                        <a:t>Property, Plant &amp; Equipment PP&amp;E</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800" dirty="0">
                          <a:latin typeface="Times New Roman"/>
                          <a:ea typeface="Times New Roman"/>
                          <a:cs typeface="Times New Roman"/>
                        </a:rPr>
                        <a:t>50.000</a:t>
                      </a:r>
                      <a:endParaRPr lang="el-G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800" dirty="0">
                          <a:latin typeface="Times New Roman"/>
                          <a:ea typeface="Times New Roman"/>
                          <a:cs typeface="Times New Roman"/>
                        </a:rPr>
                        <a:t>Μακροπρόθεσμος δανεισμός</a:t>
                      </a:r>
                      <a:endParaRPr lang="el-G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800" dirty="0">
                          <a:latin typeface="Times New Roman"/>
                          <a:ea typeface="Times New Roman"/>
                          <a:cs typeface="Times New Roman"/>
                        </a:rPr>
                        <a:t>Long term debt</a:t>
                      </a:r>
                      <a:endParaRPr lang="el-G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800">
                          <a:latin typeface="Times New Roman"/>
                          <a:ea typeface="Times New Roman"/>
                          <a:cs typeface="Times New Roman"/>
                        </a:rPr>
                        <a:t>30.000</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33479">
                <a:tc>
                  <a:txBody>
                    <a:bodyPr/>
                    <a:lstStyle/>
                    <a:p>
                      <a:pPr algn="just">
                        <a:lnSpc>
                          <a:spcPct val="115000"/>
                        </a:lnSpc>
                        <a:spcAft>
                          <a:spcPts val="0"/>
                        </a:spcAft>
                      </a:pPr>
                      <a:r>
                        <a:rPr lang="el-GR" sz="1800">
                          <a:latin typeface="Times New Roman"/>
                          <a:ea typeface="Times New Roman"/>
                          <a:cs typeface="Times New Roman"/>
                        </a:rPr>
                        <a:t>Άλλα στοιχεία</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800">
                          <a:latin typeface="Times New Roman"/>
                          <a:ea typeface="Times New Roman"/>
                          <a:cs typeface="Times New Roman"/>
                        </a:rPr>
                        <a:t>Other assets</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800">
                          <a:latin typeface="Times New Roman"/>
                          <a:ea typeface="Times New Roman"/>
                          <a:cs typeface="Times New Roman"/>
                        </a:rPr>
                        <a:t>14.000</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800">
                          <a:latin typeface="Times New Roman"/>
                          <a:ea typeface="Times New Roman"/>
                          <a:cs typeface="Times New Roman"/>
                        </a:rPr>
                        <a:t>Ιδ. κεφάλαια(ΚΘ)</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800" dirty="0">
                          <a:latin typeface="Times New Roman"/>
                          <a:ea typeface="Times New Roman"/>
                          <a:cs typeface="Times New Roman"/>
                        </a:rPr>
                        <a:t>Equity </a:t>
                      </a:r>
                      <a:endParaRPr lang="el-G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800" dirty="0">
                          <a:latin typeface="Times New Roman"/>
                          <a:ea typeface="Times New Roman"/>
                          <a:cs typeface="Times New Roman"/>
                        </a:rPr>
                        <a:t>45.000</a:t>
                      </a:r>
                      <a:endParaRPr lang="el-G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60571">
                <a:tc>
                  <a:txBody>
                    <a:bodyPr/>
                    <a:lstStyle/>
                    <a:p>
                      <a:pPr algn="just">
                        <a:lnSpc>
                          <a:spcPct val="115000"/>
                        </a:lnSpc>
                        <a:spcAft>
                          <a:spcPts val="0"/>
                        </a:spcAft>
                      </a:pPr>
                      <a:r>
                        <a:rPr lang="el-GR" sz="1800">
                          <a:latin typeface="Times New Roman"/>
                          <a:ea typeface="Times New Roman"/>
                          <a:cs typeface="Times New Roman"/>
                        </a:rPr>
                        <a:t>Σύνολο Ενεργητικού</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US" sz="1800">
                          <a:latin typeface="Times New Roman"/>
                          <a:ea typeface="Times New Roman"/>
                          <a:cs typeface="Times New Roman"/>
                        </a:rPr>
                        <a:t>Total assets = Invested Capital</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l-GR" sz="2800" dirty="0">
                          <a:latin typeface="Times New Roman"/>
                          <a:ea typeface="Times New Roman"/>
                          <a:cs typeface="Times New Roman"/>
                        </a:rPr>
                        <a:t>85.000</a:t>
                      </a:r>
                      <a:endParaRPr lang="el-GR"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l-GR" sz="1800" dirty="0">
                          <a:latin typeface="Times New Roman"/>
                          <a:ea typeface="Times New Roman"/>
                          <a:cs typeface="Times New Roman"/>
                        </a:rPr>
                        <a:t>Σύνολο Παθητικού + ΚΘ</a:t>
                      </a:r>
                      <a:endParaRPr lang="el-G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US" sz="1800">
                          <a:latin typeface="Times New Roman"/>
                          <a:ea typeface="Times New Roman"/>
                          <a:cs typeface="Times New Roman"/>
                        </a:rPr>
                        <a:t>Liabilities + Equity= Invested capital</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l-GR" sz="2800" dirty="0">
                          <a:latin typeface="Times New Roman"/>
                          <a:ea typeface="Times New Roman"/>
                          <a:cs typeface="Times New Roman"/>
                        </a:rPr>
                        <a:t>85.000</a:t>
                      </a:r>
                      <a:endParaRPr lang="el-GR"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7543800" cy="4800599"/>
          </a:xfrm>
        </p:spPr>
        <p:txBody>
          <a:bodyPr>
            <a:normAutofit/>
          </a:bodyPr>
          <a:lstStyle/>
          <a:p>
            <a:pPr algn="just">
              <a:buNone/>
            </a:pPr>
            <a:r>
              <a:rPr lang="el-GR" sz="2400" dirty="0">
                <a:latin typeface="Times New Roman" pitchFamily="18" charset="0"/>
                <a:cs typeface="Times New Roman" pitchFamily="18" charset="0"/>
              </a:rPr>
              <a:t>Η χρήση των αριθμοδεικτών γίνεται από τις δύο βάσεις της λογιστικής :</a:t>
            </a:r>
          </a:p>
          <a:p>
            <a:pPr lvl="0" algn="just"/>
            <a:r>
              <a:rPr lang="el-GR" sz="2400" dirty="0">
                <a:latin typeface="Times New Roman" pitchFamily="18" charset="0"/>
                <a:cs typeface="Times New Roman" pitchFamily="18" charset="0"/>
              </a:rPr>
              <a:t>Λογιστική βάση των δεδουλευμένων μερών (</a:t>
            </a:r>
            <a:r>
              <a:rPr lang="en-US" sz="2400" dirty="0">
                <a:latin typeface="Times New Roman" pitchFamily="18" charset="0"/>
                <a:cs typeface="Times New Roman" pitchFamily="18" charset="0"/>
              </a:rPr>
              <a:t>Accrual Basis</a:t>
            </a:r>
            <a:r>
              <a:rPr lang="el-GR" sz="2400" dirty="0">
                <a:latin typeface="Times New Roman" pitchFamily="18" charset="0"/>
                <a:cs typeface="Times New Roman" pitchFamily="18" charset="0"/>
              </a:rPr>
              <a:t>)</a:t>
            </a:r>
          </a:p>
          <a:p>
            <a:pPr lvl="0" algn="just"/>
            <a:r>
              <a:rPr lang="el-GR" sz="2400" dirty="0">
                <a:latin typeface="Times New Roman" pitchFamily="18" charset="0"/>
                <a:cs typeface="Times New Roman" pitchFamily="18" charset="0"/>
              </a:rPr>
              <a:t>Ταμειακή βάση (</a:t>
            </a:r>
            <a:r>
              <a:rPr lang="en-US" sz="2400" dirty="0">
                <a:latin typeface="Times New Roman" pitchFamily="18" charset="0"/>
                <a:cs typeface="Times New Roman" pitchFamily="18" charset="0"/>
              </a:rPr>
              <a:t>cash flow Basis</a:t>
            </a:r>
            <a:r>
              <a:rPr lang="el-GR" sz="2400" dirty="0">
                <a:latin typeface="Times New Roman" pitchFamily="18" charset="0"/>
                <a:cs typeface="Times New Roman" pitchFamily="18" charset="0"/>
              </a:rPr>
              <a:t>) ή ταμειακές ροές από συνεχιζόμενες δραστηριότητες (</a:t>
            </a:r>
            <a:r>
              <a:rPr lang="en-US" sz="2400" dirty="0">
                <a:latin typeface="Times New Roman" pitchFamily="18" charset="0"/>
                <a:cs typeface="Times New Roman" pitchFamily="18" charset="0"/>
              </a:rPr>
              <a:t>cash flow from continue operations</a:t>
            </a:r>
            <a:r>
              <a:rPr lang="el-GR" sz="2400" dirty="0">
                <a:latin typeface="Times New Roman" pitchFamily="18" charset="0"/>
                <a:cs typeface="Times New Roman" pitchFamily="18" charset="0"/>
              </a:rPr>
              <a:t>)</a:t>
            </a:r>
          </a:p>
          <a:p>
            <a:pPr algn="just">
              <a:buNone/>
            </a:pPr>
            <a:r>
              <a:rPr lang="el-GR" sz="2400" dirty="0">
                <a:latin typeface="Times New Roman" pitchFamily="18" charset="0"/>
                <a:cs typeface="Times New Roman" pitchFamily="18" charset="0"/>
              </a:rPr>
              <a:t>Οι δύο αυτές βάσεις συγκρούονται μεταξύ τους στο ποιά παρέχει τα πλέον αξιόπιστα στοιχεία προς ανάλυση.</a:t>
            </a:r>
          </a:p>
          <a:p>
            <a:pPr algn="just">
              <a:buFont typeface="Wingdings" pitchFamily="2" charset="2"/>
              <a:buChar char="q"/>
            </a:pPr>
            <a:endParaRPr lang="el-GR" sz="1400" dirty="0">
              <a:latin typeface="Times New Roman" pitchFamily="18" charset="0"/>
              <a:cs typeface="Times New Roman" pitchFamily="18" charset="0"/>
            </a:endParaRPr>
          </a:p>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3" name="Title 2"/>
          <p:cNvSpPr>
            <a:spLocks noGrp="1"/>
          </p:cNvSpPr>
          <p:nvPr>
            <p:ph type="title"/>
          </p:nvPr>
        </p:nvSpPr>
        <p:spPr>
          <a:xfrm>
            <a:off x="381000" y="457200"/>
            <a:ext cx="7315200" cy="457200"/>
          </a:xfrm>
        </p:spPr>
        <p:txBody>
          <a:bodyPr>
            <a:normAutofit/>
          </a:bodyPr>
          <a:lstStyle/>
          <a:p>
            <a:pPr algn="l"/>
            <a:r>
              <a:rPr lang="el-GR" sz="2400" b="1" dirty="0">
                <a:latin typeface="Times New Roman" pitchFamily="18" charset="0"/>
                <a:cs typeface="Times New Roman" pitchFamily="18" charset="0"/>
              </a:rPr>
              <a:t>Ανάλυση αριθμοδεικτών -βάσεις της λογιστικής</a:t>
            </a: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12</a:t>
            </a:fld>
            <a:endParaRPr lang="en-US" sz="1100" dirty="0">
              <a:latin typeface="Times New Roman" pitchFamily="18" charset="0"/>
              <a:cs typeface="Times New Roman" pitchFamily="18" charset="0"/>
            </a:endParaRPr>
          </a:p>
        </p:txBody>
      </p:sp>
    </p:spTree>
    <p:extLst>
      <p:ext uri="{BB962C8B-B14F-4D97-AF65-F5344CB8AC3E}">
        <p14:creationId xmlns:p14="http://schemas.microsoft.com/office/powerpoint/2010/main" val="2967731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7543800" cy="4800599"/>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3" name="Title 2"/>
          <p:cNvSpPr>
            <a:spLocks noGrp="1"/>
          </p:cNvSpPr>
          <p:nvPr>
            <p:ph type="title"/>
          </p:nvPr>
        </p:nvSpPr>
        <p:spPr>
          <a:xfrm>
            <a:off x="381000" y="457200"/>
            <a:ext cx="7315200" cy="457200"/>
          </a:xfrm>
        </p:spPr>
        <p:txBody>
          <a:bodyPr>
            <a:normAutofit/>
          </a:bodyPr>
          <a:lstStyle/>
          <a:p>
            <a:pPr algn="l"/>
            <a:r>
              <a:rPr lang="el-GR" sz="1600" b="1" dirty="0">
                <a:latin typeface="Times New Roman" pitchFamily="18" charset="0"/>
                <a:cs typeface="Times New Roman" pitchFamily="18" charset="0"/>
              </a:rPr>
              <a:t>Χρηματοοικονομική Ανάλυση και Αποτίμηση επιχειρήσεων</a:t>
            </a: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13</a:t>
            </a:fld>
            <a:endParaRPr lang="en-US" sz="1100" dirty="0">
              <a:latin typeface="Times New Roman" pitchFamily="18" charset="0"/>
              <a:cs typeface="Times New Roman" pitchFamily="18" charset="0"/>
            </a:endParaRPr>
          </a:p>
        </p:txBody>
      </p:sp>
      <p:graphicFrame>
        <p:nvGraphicFramePr>
          <p:cNvPr id="9" name="Diagram 8"/>
          <p:cNvGraphicFramePr/>
          <p:nvPr>
            <p:extLst>
              <p:ext uri="{D42A27DB-BD31-4B8C-83A1-F6EECF244321}">
                <p14:modId xmlns:p14="http://schemas.microsoft.com/office/powerpoint/2010/main" val="3312620041"/>
              </p:ext>
            </p:extLst>
          </p:nvPr>
        </p:nvGraphicFramePr>
        <p:xfrm>
          <a:off x="609600" y="990600"/>
          <a:ext cx="7620000" cy="5105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827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0" y="305023"/>
            <a:ext cx="8748464" cy="6037510"/>
          </a:xfrm>
          <a:prstGeom prst="rect">
            <a:avLst/>
          </a:prstGeom>
          <a:noFill/>
          <a:ln w="9525">
            <a:noFill/>
            <a:miter lim="800000"/>
            <a:headEnd/>
            <a:tailEnd/>
          </a:ln>
          <a:effectLst/>
        </p:spPr>
        <p:txBody>
          <a:bodyPr vert="horz" wrap="square" lIns="365010" tIns="126960" rIns="91440" bIns="0" numCol="1" anchor="ctr" anchorCtr="0" compatLnSpc="1">
            <a:prstTxWarp prst="textNoShape">
              <a:avLst/>
            </a:prstTxWarp>
            <a:spAutoFit/>
          </a:bodyPr>
          <a:lstStyle/>
          <a:p>
            <a:pPr algn="just" fontAlgn="base">
              <a:spcBef>
                <a:spcPct val="0"/>
              </a:spcBef>
              <a:spcAft>
                <a:spcPct val="0"/>
              </a:spcAft>
            </a:pPr>
            <a:r>
              <a:rPr kumimoji="0" lang="el-GR" sz="1600" b="1" i="0" u="none" strike="noStrike" cap="none" normalizeH="0" baseline="0" dirty="0" bmk="_Toc405125447">
                <a:ln>
                  <a:noFill/>
                </a:ln>
                <a:solidFill>
                  <a:schemeClr val="tx1"/>
                </a:solidFill>
                <a:effectLst/>
                <a:latin typeface="Times New Roman" pitchFamily="18" charset="0"/>
                <a:ea typeface="Times New Roman" pitchFamily="18" charset="0"/>
                <a:cs typeface="Times New Roman" pitchFamily="18" charset="0"/>
              </a:rPr>
              <a:t>Ταμειακές ροές</a:t>
            </a:r>
            <a:r>
              <a:rPr kumimoji="0" lang="el-GR" sz="1600"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 </a:t>
            </a:r>
            <a:endParaRPr kumimoji="0" lang="el-GR" sz="1600" b="1" i="0" u="none" strike="noStrike" cap="none" normalizeH="0" baseline="0" dirty="0" bmk="">
              <a:ln>
                <a:noFill/>
              </a:ln>
              <a:solidFill>
                <a:srgbClr val="4F81BD"/>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Οι ταμειακές ροές εμφανίζονται σε μία εξειδικευμένη οικονομική κατάσταση την κατάσταση των ταμειακών ροών (</a:t>
            </a:r>
            <a:r>
              <a:rPr kumimoji="0" lang="en-US" sz="1600" b="0"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cash flow statement</a:t>
            </a:r>
            <a:r>
              <a:rPr kumimoji="0" lang="el-GR" sz="1600" b="0"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 ενώ επίσης έχει αναπτυχτεί ένα πλήθος σημαντικών αριθμοδεικτών που στηρίζονται στα στοιχεία της κατάστασης αυτής.</a:t>
            </a:r>
            <a:endParaRPr kumimoji="0" lang="el-GR" sz="1600" b="0" i="0" u="none" strike="noStrike" cap="none" normalizeH="0" baseline="0" dirty="0" bmk="">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Από το </a:t>
            </a:r>
            <a:r>
              <a:rPr kumimoji="0" lang="el-GR" sz="1600"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1988 (</a:t>
            </a:r>
            <a:r>
              <a:rPr kumimoji="0" lang="en-US" sz="1600"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FAS</a:t>
            </a:r>
            <a:r>
              <a:rPr kumimoji="0" lang="el-GR" sz="1600"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95) </a:t>
            </a:r>
            <a:r>
              <a:rPr kumimoji="0" lang="el-GR" sz="1600" b="0"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οι εταιρείες στις </a:t>
            </a:r>
            <a:r>
              <a:rPr kumimoji="0" lang="en-US" sz="1600" b="0"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US</a:t>
            </a:r>
            <a:r>
              <a:rPr kumimoji="0" lang="el-GR" sz="1600" b="0"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 κατασκευάζουν </a:t>
            </a:r>
            <a:r>
              <a:rPr kumimoji="0" lang="el-GR" sz="1600"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πίνακα ταμειακών ροών σε αντικατάσταση του πίνακα των πηγών και χρήσεων κεφαλαίων</a:t>
            </a:r>
            <a:r>
              <a:rPr kumimoji="0" lang="el-GR" sz="1600" b="0"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statement of sources and application of funds</a:t>
            </a:r>
            <a:r>
              <a:rPr kumimoji="0" lang="el-GR" sz="1600" b="0"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a:t>
            </a:r>
            <a:endParaRPr kumimoji="0" lang="el-GR" sz="1600" b="0" i="0" u="none" strike="noStrike" cap="none" normalizeH="0" baseline="0" dirty="0" bmk="">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Στον πίνακα των ταμειακών ροών κατατάσσονται όλες οι κατηγορίες απαιτήσεων, εισπράξεων, πληρωμών, υποχρεώσεων, καταβολών σε μετρητά και μετρητά ισοδύναμα. Η κατάταξη αυτή γίνεται σε τρείς κατηγορίες :</a:t>
            </a:r>
            <a:endParaRPr kumimoji="0" lang="el-GR" sz="1600" b="0" i="0" u="none" strike="noStrike" cap="none" normalizeH="0" baseline="0" dirty="0" bmk="">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600"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Λειτουργικές δραστηριότητες </a:t>
            </a:r>
            <a:r>
              <a:rPr kumimoji="0" lang="el-GR" sz="1600" b="0"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a:t>
            </a:r>
            <a:r>
              <a:rPr kumimoji="0" lang="en-US" sz="1600" b="0"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operating activities)</a:t>
            </a:r>
            <a:endParaRPr kumimoji="0" lang="el-GR" sz="1600" b="0" i="0" u="none" strike="noStrike" cap="none" normalizeH="0" baseline="0" dirty="0" bmk="">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Κατατάσσονται όλες οι συναλλαγές και τα γεγονότα που έχουν γίνει με μετρητά και προσδιορίζουν τα καθαρά λειτουργικά κέρδη μίας επιχείρησης</a:t>
            </a:r>
            <a:r>
              <a:rPr kumimoji="0" lang="el-GR" sz="1600" b="0" i="0" u="none" strike="noStrike" cap="none" normalizeH="0" baseline="30000" dirty="0" bmk="">
                <a:ln>
                  <a:noFill/>
                </a:ln>
                <a:solidFill>
                  <a:schemeClr val="tx1"/>
                </a:solidFill>
                <a:effectLst/>
                <a:latin typeface="Times New Roman" pitchFamily="18" charset="0"/>
                <a:ea typeface="Times New Roman" pitchFamily="18" charset="0"/>
                <a:cs typeface="Times New Roman" pitchFamily="18" charset="0"/>
                <a:hlinkClick r:id="" action="ppaction://noaction"/>
              </a:rPr>
              <a:t>[1]</a:t>
            </a:r>
            <a:endParaRPr kumimoji="0" lang="el-GR" sz="1600" b="0" i="0" u="none" strike="noStrike" cap="none" normalizeH="0" baseline="0" dirty="0" bmk="">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600"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Επενδυτικές δραστηριότητες </a:t>
            </a:r>
            <a:r>
              <a:rPr kumimoji="0" lang="el-GR" sz="1600" b="0"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a:t>
            </a:r>
            <a:r>
              <a:rPr kumimoji="0" lang="en-US" sz="1600" b="0"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investment activities)</a:t>
            </a:r>
            <a:endParaRPr kumimoji="0" lang="el-GR" sz="1600" b="0" i="0" u="none" strike="noStrike" cap="none" normalizeH="0" baseline="0" dirty="0" bmk="">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Περιλαμβάνονται συνάψεις και αποδοχές δανείων, αποκτήσεις και διαθέσεις τίτλων χρέους ή κεφαλαίων, πάγια και άλλα παραγωγικά περιουσιακά στοιχεία τα οποία δημοκρατούνται ή χρησιμοποιούνται στην παραγωγή αγαθών και υπηρεσιών ή για το κύριο αντικείμενο της εκμετάλλευσης της επιχείρησης</a:t>
            </a:r>
            <a:r>
              <a:rPr kumimoji="0" lang="el-GR" sz="1600" b="0" i="0" u="none" strike="noStrike" cap="none" normalizeH="0" baseline="30000" dirty="0" bmk="">
                <a:ln>
                  <a:noFill/>
                </a:ln>
                <a:solidFill>
                  <a:schemeClr val="tx1"/>
                </a:solidFill>
                <a:effectLst/>
                <a:latin typeface="Times New Roman" pitchFamily="18" charset="0"/>
                <a:ea typeface="Times New Roman" pitchFamily="18" charset="0"/>
                <a:cs typeface="Times New Roman" pitchFamily="18" charset="0"/>
                <a:hlinkClick r:id="" action="ppaction://noaction"/>
              </a:rPr>
              <a:t>[2]</a:t>
            </a:r>
            <a:r>
              <a:rPr kumimoji="0" lang="el-GR" sz="1600" b="0"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a:t>
            </a:r>
            <a:endParaRPr kumimoji="0" lang="el-GR" sz="1600" b="0" i="0" u="none" strike="noStrike" cap="none" normalizeH="0" baseline="0" dirty="0" bmk="">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600"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Χρηματοοικονομικές δραστηριότητες </a:t>
            </a:r>
            <a:r>
              <a:rPr kumimoji="0" lang="el-GR" sz="1600" b="0"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a:t>
            </a:r>
            <a:r>
              <a:rPr kumimoji="0" lang="en-US" sz="1600" b="0"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financing activities)</a:t>
            </a:r>
            <a:endParaRPr kumimoji="0" lang="el-GR" sz="1600" b="0" i="0" u="none" strike="noStrike" cap="none" normalizeH="0" baseline="0" dirty="0" bmk="">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Περιλαμβάνουν τις ταμειακές συναλλαγές χρηματοοικονομικών επενδύσεων σε τίτλους χρηματαγοράς ή κεφαλαιαγοράς διάθεση ή λήψη πιστώσεων σε χρεώστες ή από πιστωτές με σκοπό το χρηματοοικονομικό κέρδος εκτός της κύριας εκμετάλλευσης της επιχείρησης</a:t>
            </a:r>
            <a:r>
              <a:rPr kumimoji="0" lang="el-GR" sz="1600" b="0" i="0" u="none" strike="noStrike" cap="none" normalizeH="0" baseline="30000" dirty="0" bmk="">
                <a:ln>
                  <a:noFill/>
                </a:ln>
                <a:solidFill>
                  <a:schemeClr val="tx1"/>
                </a:solidFill>
                <a:effectLst/>
                <a:latin typeface="Times New Roman" pitchFamily="18" charset="0"/>
                <a:ea typeface="Times New Roman" pitchFamily="18" charset="0"/>
                <a:cs typeface="Times New Roman" pitchFamily="18" charset="0"/>
                <a:hlinkClick r:id="" action="ppaction://noaction"/>
              </a:rPr>
              <a:t>[3]</a:t>
            </a: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Για την κατασκευή του πίνακα ταμειακών ροών μπορεί να χρησιμοποιηθεί η άμεση (</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direct</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ή η έμμεση (</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indirect</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μέθοδος.</a:t>
            </a: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63491" name="Rectangle 3"/>
          <p:cNvSpPr>
            <a:spLocks noChangeArrowheads="1"/>
          </p:cNvSpPr>
          <p:nvPr/>
        </p:nvSpPr>
        <p:spPr bwMode="auto">
          <a:xfrm>
            <a:off x="7524328" y="6165304"/>
            <a:ext cx="108012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30000" dirty="0">
                <a:ln>
                  <a:noFill/>
                </a:ln>
                <a:solidFill>
                  <a:schemeClr val="tx1"/>
                </a:solidFill>
                <a:effectLst/>
                <a:latin typeface="Calibri" pitchFamily="34" charset="0"/>
                <a:ea typeface="Calibri" pitchFamily="34" charset="0"/>
                <a:cs typeface="Times New Roman" pitchFamily="18" charset="0"/>
                <a:hlinkClick r:id="" action="ppaction://noaction"/>
              </a:rPr>
              <a:t>[</a:t>
            </a:r>
            <a:r>
              <a:rPr kumimoji="0" lang="el-GR" sz="1000" b="0" i="0" u="none" strike="noStrike" cap="none" normalizeH="0" baseline="30000" dirty="0" bmk="">
                <a:ln>
                  <a:noFill/>
                </a:ln>
                <a:solidFill>
                  <a:schemeClr val="tx1"/>
                </a:solidFill>
                <a:effectLst/>
                <a:latin typeface="Calibri" pitchFamily="34" charset="0"/>
                <a:ea typeface="Calibri" pitchFamily="34" charset="0"/>
                <a:cs typeface="Times New Roman" pitchFamily="18" charset="0"/>
                <a:hlinkClick r:id="" action="ppaction://noaction"/>
              </a:rPr>
              <a:t>1]</a:t>
            </a:r>
            <a:r>
              <a:rPr kumimoji="0" lang="el-GR" sz="1000" b="0" i="0" u="none" strike="noStrike" cap="none" normalizeH="0" baseline="0" dirty="0" bmk="">
                <a:ln>
                  <a:noFill/>
                </a:ln>
                <a:solidFill>
                  <a:schemeClr val="tx1"/>
                </a:solidFill>
                <a:effectLst/>
                <a:latin typeface="Calibri" pitchFamily="34" charset="0"/>
                <a:ea typeface="Calibri" pitchFamily="34" charset="0"/>
                <a:cs typeface="Times New Roman" pitchFamily="18" charset="0"/>
              </a:rPr>
              <a:t> [</a:t>
            </a:r>
            <a:r>
              <a:rPr kumimoji="0" lang="en-US" sz="1000" b="0" i="0" u="none" strike="noStrike" cap="none" normalizeH="0" baseline="0" dirty="0" bmk="">
                <a:ln>
                  <a:noFill/>
                </a:ln>
                <a:solidFill>
                  <a:schemeClr val="tx1"/>
                </a:solidFill>
                <a:effectLst/>
                <a:latin typeface="Calibri" pitchFamily="34" charset="0"/>
                <a:ea typeface="Calibri" pitchFamily="34" charset="0"/>
                <a:cs typeface="Times New Roman" pitchFamily="18" charset="0"/>
              </a:rPr>
              <a:t>FAS</a:t>
            </a:r>
            <a:r>
              <a:rPr kumimoji="0" lang="el-GR" sz="1000" b="0" i="0" u="none" strike="noStrike" cap="none" normalizeH="0" baseline="0" dirty="0" bmk="">
                <a:ln>
                  <a:noFill/>
                </a:ln>
                <a:solidFill>
                  <a:schemeClr val="tx1"/>
                </a:solidFill>
                <a:effectLst/>
                <a:latin typeface="Calibri" pitchFamily="34" charset="0"/>
                <a:ea typeface="Calibri" pitchFamily="34" charset="0"/>
                <a:cs typeface="Times New Roman" pitchFamily="18" charset="0"/>
              </a:rPr>
              <a:t> 95 # 21]</a:t>
            </a:r>
            <a:endParaRPr kumimoji="0" lang="el-GR" sz="1100" b="0" i="0" u="none" strike="noStrike" cap="none" normalizeH="0" baseline="0" dirty="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0" i="0" u="none" strike="noStrike" cap="none" normalizeH="0" baseline="30000" dirty="0" bmk="">
                <a:ln>
                  <a:noFill/>
                </a:ln>
                <a:solidFill>
                  <a:schemeClr val="tx1"/>
                </a:solidFill>
                <a:effectLst/>
                <a:latin typeface="Calibri" pitchFamily="34" charset="0"/>
                <a:ea typeface="Calibri" pitchFamily="34" charset="0"/>
                <a:cs typeface="Times New Roman" pitchFamily="18" charset="0"/>
                <a:hlinkClick r:id="" action="ppaction://noaction"/>
              </a:rPr>
              <a:t>[2]</a:t>
            </a:r>
            <a:r>
              <a:rPr kumimoji="0" lang="el-GR" sz="1000" b="0" i="0" u="none" strike="noStrike" cap="none" normalizeH="0" baseline="0" dirty="0" bmk="">
                <a:ln>
                  <a:noFill/>
                </a:ln>
                <a:solidFill>
                  <a:schemeClr val="tx1"/>
                </a:solidFill>
                <a:effectLst/>
                <a:latin typeface="Calibri" pitchFamily="34" charset="0"/>
                <a:ea typeface="Calibri" pitchFamily="34" charset="0"/>
                <a:cs typeface="Times New Roman" pitchFamily="18" charset="0"/>
              </a:rPr>
              <a:t> [</a:t>
            </a:r>
            <a:r>
              <a:rPr kumimoji="0" lang="en-US" sz="1000" b="0" i="0" u="none" strike="noStrike" cap="none" normalizeH="0" baseline="0" dirty="0" bmk="">
                <a:ln>
                  <a:noFill/>
                </a:ln>
                <a:solidFill>
                  <a:schemeClr val="tx1"/>
                </a:solidFill>
                <a:effectLst/>
                <a:latin typeface="Calibri" pitchFamily="34" charset="0"/>
                <a:ea typeface="Calibri" pitchFamily="34" charset="0"/>
                <a:cs typeface="Times New Roman" pitchFamily="18" charset="0"/>
              </a:rPr>
              <a:t>FAS</a:t>
            </a:r>
            <a:r>
              <a:rPr kumimoji="0" lang="el-GR" sz="1000" b="0" i="0" u="none" strike="noStrike" cap="none" normalizeH="0" baseline="0" dirty="0" bmk="">
                <a:ln>
                  <a:noFill/>
                </a:ln>
                <a:solidFill>
                  <a:schemeClr val="tx1"/>
                </a:solidFill>
                <a:effectLst/>
                <a:latin typeface="Calibri" pitchFamily="34" charset="0"/>
                <a:ea typeface="Calibri" pitchFamily="34" charset="0"/>
                <a:cs typeface="Times New Roman" pitchFamily="18" charset="0"/>
              </a:rPr>
              <a:t> 95 # 15]</a:t>
            </a:r>
            <a:endParaRPr kumimoji="0" lang="el-GR" sz="1100" b="0" i="0" u="none" strike="noStrike" cap="none" normalizeH="0" baseline="0" dirty="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0" i="0" u="none" strike="noStrike" cap="none" normalizeH="0" baseline="30000" dirty="0" bmk="">
                <a:ln>
                  <a:noFill/>
                </a:ln>
                <a:solidFill>
                  <a:schemeClr val="tx1"/>
                </a:solidFill>
                <a:effectLst/>
                <a:latin typeface="Calibri" pitchFamily="34" charset="0"/>
                <a:ea typeface="Calibri" pitchFamily="34" charset="0"/>
                <a:cs typeface="Times New Roman" pitchFamily="18" charset="0"/>
                <a:hlinkClick r:id="" action="ppaction://noaction"/>
              </a:rPr>
              <a:t>[3]</a:t>
            </a:r>
            <a:r>
              <a:rPr kumimoji="0" lang="el-G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FAS</a:t>
            </a:r>
            <a:r>
              <a:rPr kumimoji="0" lang="el-G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95 # 18]</a:t>
            </a: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762000"/>
            <a:ext cx="7543800" cy="4800599"/>
          </a:xfrm>
        </p:spPr>
        <p:txBody>
          <a:bodyPr>
            <a:normAutofit/>
          </a:bodyPr>
          <a:lstStyle/>
          <a:p>
            <a:pPr marL="285750" indent="-285750">
              <a:buFont typeface="Times New Roman" pitchFamily="18" charset="0"/>
              <a:buChar char="−"/>
            </a:pPr>
            <a:endParaRPr lang="en-US" sz="1400" dirty="0">
              <a:solidFill>
                <a:schemeClr val="tx1"/>
              </a:solidFill>
              <a:latin typeface="Times New Roman" pitchFamily="18" charset="0"/>
              <a:cs typeface="Times New Roman" pitchFamily="18" charset="0"/>
            </a:endParaRPr>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a:xfrm>
            <a:off x="7772400" y="6553200"/>
            <a:ext cx="533400" cy="152400"/>
          </a:xfrm>
        </p:spPr>
        <p:txBody>
          <a:bodyPr/>
          <a:lstStyle/>
          <a:p>
            <a:fld id="{2B19053D-4B37-4D7B-8ABF-990319F02EEF}" type="slidenum">
              <a:rPr lang="en-US" sz="1100" smtClean="0">
                <a:latin typeface="Times New Roman" pitchFamily="18" charset="0"/>
                <a:cs typeface="Times New Roman" pitchFamily="18" charset="0"/>
              </a:rPr>
              <a:pPr/>
              <a:t>15</a:t>
            </a:fld>
            <a:endParaRPr lang="en-US" sz="1100" dirty="0">
              <a:latin typeface="Times New Roman" pitchFamily="18" charset="0"/>
              <a:cs typeface="Times New Roman" pitchFamily="18" charset="0"/>
            </a:endParaRPr>
          </a:p>
        </p:txBody>
      </p:sp>
      <p:sp>
        <p:nvSpPr>
          <p:cNvPr id="7" name="Rectangle 6"/>
          <p:cNvSpPr/>
          <p:nvPr/>
        </p:nvSpPr>
        <p:spPr>
          <a:xfrm>
            <a:off x="533400" y="1"/>
            <a:ext cx="8077200" cy="1015663"/>
          </a:xfrm>
          <a:prstGeom prst="rect">
            <a:avLst/>
          </a:prstGeom>
        </p:spPr>
        <p:txBody>
          <a:bodyPr wrap="square">
            <a:spAutoFit/>
          </a:bodyPr>
          <a:lstStyle/>
          <a:p>
            <a:pPr marL="228600" lvl="3" indent="-228600">
              <a:buClr>
                <a:schemeClr val="tx1">
                  <a:lumMod val="50000"/>
                  <a:lumOff val="50000"/>
                </a:schemeClr>
              </a:buClr>
            </a:pPr>
            <a:r>
              <a:rPr lang="el-GR" b="1" dirty="0">
                <a:latin typeface="Times New Roman" pitchFamily="18" charset="0"/>
                <a:cs typeface="Times New Roman" pitchFamily="18" charset="0"/>
              </a:rPr>
              <a:t>Κατάρτιση  πίνακα ταμειακών ροών άμεση μέθοδο</a:t>
            </a:r>
            <a:endParaRPr lang="en-US" b="1"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32560706"/>
              </p:ext>
            </p:extLst>
          </p:nvPr>
        </p:nvGraphicFramePr>
        <p:xfrm>
          <a:off x="251520" y="404668"/>
          <a:ext cx="8280920" cy="6264692"/>
        </p:xfrm>
        <a:graphic>
          <a:graphicData uri="http://schemas.openxmlformats.org/drawingml/2006/table">
            <a:tbl>
              <a:tblPr firstRow="1" firstCol="1" bandRow="1">
                <a:tableStyleId>{616DA210-FB5B-4158-B5E0-FEB733F419BA}</a:tableStyleId>
              </a:tblPr>
              <a:tblGrid>
                <a:gridCol w="3100785">
                  <a:extLst>
                    <a:ext uri="{9D8B030D-6E8A-4147-A177-3AD203B41FA5}">
                      <a16:colId xmlns:a16="http://schemas.microsoft.com/office/drawing/2014/main" val="20000"/>
                    </a:ext>
                  </a:extLst>
                </a:gridCol>
                <a:gridCol w="4016315">
                  <a:extLst>
                    <a:ext uri="{9D8B030D-6E8A-4147-A177-3AD203B41FA5}">
                      <a16:colId xmlns:a16="http://schemas.microsoft.com/office/drawing/2014/main" val="20001"/>
                    </a:ext>
                  </a:extLst>
                </a:gridCol>
                <a:gridCol w="1163820">
                  <a:extLst>
                    <a:ext uri="{9D8B030D-6E8A-4147-A177-3AD203B41FA5}">
                      <a16:colId xmlns:a16="http://schemas.microsoft.com/office/drawing/2014/main" val="20002"/>
                    </a:ext>
                  </a:extLst>
                </a:gridCol>
              </a:tblGrid>
              <a:tr h="608339">
                <a:tc>
                  <a:txBody>
                    <a:bodyPr/>
                    <a:lstStyle/>
                    <a:p>
                      <a:pPr marL="0" marR="0" algn="just">
                        <a:lnSpc>
                          <a:spcPct val="150000"/>
                        </a:lnSpc>
                        <a:spcBef>
                          <a:spcPts val="100"/>
                        </a:spcBef>
                        <a:spcAft>
                          <a:spcPts val="100"/>
                        </a:spcAft>
                      </a:pPr>
                      <a:r>
                        <a:rPr lang="en-US" sz="1400" dirty="0">
                          <a:effectLst/>
                          <a:latin typeface="Times New Roman" pitchFamily="18" charset="0"/>
                          <a:cs typeface="Times New Roman" pitchFamily="18" charset="0"/>
                        </a:rPr>
                        <a:t>Statement of Cash Flows</a:t>
                      </a:r>
                      <a:r>
                        <a:rPr lang="el-GR" sz="1400" dirty="0">
                          <a:effectLst/>
                          <a:latin typeface="Times New Roman" pitchFamily="18" charset="0"/>
                          <a:cs typeface="Times New Roman" pitchFamily="18" charset="0"/>
                        </a:rPr>
                        <a:t> </a:t>
                      </a:r>
                      <a:r>
                        <a:rPr lang="en-US" sz="1400" dirty="0">
                          <a:effectLst/>
                          <a:latin typeface="Times New Roman" pitchFamily="18" charset="0"/>
                          <a:cs typeface="Times New Roman" pitchFamily="18" charset="0"/>
                        </a:rPr>
                        <a:t>(Direct Method)</a:t>
                      </a:r>
                      <a:endParaRPr lang="en-US" sz="1400" dirty="0">
                        <a:effectLst/>
                        <a:latin typeface="Times New Roman" pitchFamily="18" charset="0"/>
                        <a:ea typeface="Times New Roman"/>
                        <a:cs typeface="Times New Roman" pitchFamily="18" charset="0"/>
                      </a:endParaRPr>
                    </a:p>
                  </a:txBody>
                  <a:tcPr marL="43543" marR="43543" marT="0" marB="0"/>
                </a:tc>
                <a:tc>
                  <a:txBody>
                    <a:bodyPr/>
                    <a:lstStyle/>
                    <a:p>
                      <a:pPr marL="0" marR="0" algn="just">
                        <a:lnSpc>
                          <a:spcPct val="150000"/>
                        </a:lnSpc>
                        <a:spcBef>
                          <a:spcPts val="100"/>
                        </a:spcBef>
                        <a:spcAft>
                          <a:spcPts val="100"/>
                        </a:spcAft>
                      </a:pPr>
                      <a:r>
                        <a:rPr lang="en-US" sz="1400" dirty="0" err="1">
                          <a:effectLst/>
                          <a:latin typeface="Times New Roman" pitchFamily="18" charset="0"/>
                          <a:cs typeface="Times New Roman" pitchFamily="18" charset="0"/>
                        </a:rPr>
                        <a:t>Πίνακας</a:t>
                      </a:r>
                      <a:r>
                        <a:rPr lang="en-US" sz="1400" dirty="0">
                          <a:effectLst/>
                          <a:latin typeface="Times New Roman" pitchFamily="18" charset="0"/>
                          <a:cs typeface="Times New Roman" pitchFamily="18" charset="0"/>
                        </a:rPr>
                        <a:t> Ταμειοροών</a:t>
                      </a:r>
                      <a:r>
                        <a:rPr lang="el-GR" sz="1400" dirty="0">
                          <a:effectLst/>
                          <a:latin typeface="Times New Roman" pitchFamily="18" charset="0"/>
                          <a:cs typeface="Times New Roman" pitchFamily="18" charset="0"/>
                        </a:rPr>
                        <a:t> </a:t>
                      </a:r>
                      <a:r>
                        <a:rPr lang="en-US" sz="1400" dirty="0">
                          <a:effectLst/>
                          <a:latin typeface="Times New Roman" pitchFamily="18" charset="0"/>
                          <a:cs typeface="Times New Roman" pitchFamily="18" charset="0"/>
                        </a:rPr>
                        <a:t>(</a:t>
                      </a:r>
                      <a:r>
                        <a:rPr lang="en-US" sz="1400" dirty="0" err="1">
                          <a:effectLst/>
                          <a:latin typeface="Times New Roman" pitchFamily="18" charset="0"/>
                          <a:cs typeface="Times New Roman" pitchFamily="18" charset="0"/>
                        </a:rPr>
                        <a:t>Άμεση</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Μέθοδος</a:t>
                      </a:r>
                      <a:r>
                        <a:rPr lang="en-US" sz="1400" dirty="0">
                          <a:effectLst/>
                          <a:latin typeface="Times New Roman" pitchFamily="18" charset="0"/>
                          <a:cs typeface="Times New Roman" pitchFamily="18" charset="0"/>
                        </a:rPr>
                        <a:t>)</a:t>
                      </a:r>
                      <a:endParaRPr lang="en-US" sz="1400" dirty="0">
                        <a:effectLst/>
                        <a:latin typeface="Times New Roman" pitchFamily="18" charset="0"/>
                        <a:ea typeface="Times New Roman"/>
                        <a:cs typeface="Times New Roman" pitchFamily="18" charset="0"/>
                      </a:endParaRPr>
                    </a:p>
                  </a:txBody>
                  <a:tcPr marL="43543" marR="43543" marT="0" marB="0"/>
                </a:tc>
                <a:tc>
                  <a:txBody>
                    <a:bodyPr/>
                    <a:lstStyle/>
                    <a:p>
                      <a:pPr marL="0" marR="0" algn="just">
                        <a:lnSpc>
                          <a:spcPct val="150000"/>
                        </a:lnSpc>
                        <a:spcBef>
                          <a:spcPts val="100"/>
                        </a:spcBef>
                        <a:spcAft>
                          <a:spcPts val="100"/>
                        </a:spcAft>
                      </a:pPr>
                      <a:r>
                        <a:rPr lang="en-US" sz="1200">
                          <a:effectLst/>
                          <a:latin typeface="Times New Roman" pitchFamily="18" charset="0"/>
                          <a:cs typeface="Times New Roman" pitchFamily="18" charset="0"/>
                        </a:rPr>
                        <a:t>Year / Έτος</a:t>
                      </a:r>
                      <a:endParaRPr lang="en-US" sz="1200">
                        <a:effectLst/>
                        <a:latin typeface="Times New Roman" pitchFamily="18" charset="0"/>
                        <a:ea typeface="Times New Roman"/>
                        <a:cs typeface="Times New Roman" pitchFamily="18" charset="0"/>
                      </a:endParaRPr>
                    </a:p>
                  </a:txBody>
                  <a:tcPr marL="43543" marR="43543" marT="0" marB="0"/>
                </a:tc>
                <a:extLst>
                  <a:ext uri="{0D108BD9-81ED-4DB2-BD59-A6C34878D82A}">
                    <a16:rowId xmlns:a16="http://schemas.microsoft.com/office/drawing/2014/main" val="10000"/>
                  </a:ext>
                </a:extLst>
              </a:tr>
              <a:tr h="304169">
                <a:tc>
                  <a:txBody>
                    <a:bodyPr/>
                    <a:lstStyle/>
                    <a:p>
                      <a:pPr marL="0" marR="0" algn="just">
                        <a:lnSpc>
                          <a:spcPct val="150000"/>
                        </a:lnSpc>
                        <a:spcBef>
                          <a:spcPts val="100"/>
                        </a:spcBef>
                        <a:spcAft>
                          <a:spcPts val="100"/>
                        </a:spcAft>
                      </a:pPr>
                      <a:r>
                        <a:rPr lang="en-US" sz="1400" u="sng" dirty="0">
                          <a:effectLst/>
                          <a:latin typeface="Times New Roman" pitchFamily="18" charset="0"/>
                          <a:cs typeface="Times New Roman" pitchFamily="18" charset="0"/>
                        </a:rPr>
                        <a:t>Cash flow from operating activities:</a:t>
                      </a:r>
                      <a:endParaRPr lang="en-US" sz="1400" dirty="0">
                        <a:effectLst/>
                        <a:latin typeface="Times New Roman" pitchFamily="18" charset="0"/>
                        <a:ea typeface="Times New Roman"/>
                        <a:cs typeface="Times New Roman" pitchFamily="18" charset="0"/>
                      </a:endParaRPr>
                    </a:p>
                  </a:txBody>
                  <a:tcPr marL="43543" marR="43543" marT="0" marB="0"/>
                </a:tc>
                <a:tc>
                  <a:txBody>
                    <a:bodyPr/>
                    <a:lstStyle/>
                    <a:p>
                      <a:pPr marL="0" marR="0" algn="just">
                        <a:lnSpc>
                          <a:spcPct val="150000"/>
                        </a:lnSpc>
                        <a:spcBef>
                          <a:spcPts val="100"/>
                        </a:spcBef>
                        <a:spcAft>
                          <a:spcPts val="100"/>
                        </a:spcAft>
                      </a:pPr>
                      <a:r>
                        <a:rPr lang="en-US" sz="1400" u="sng">
                          <a:effectLst/>
                          <a:latin typeface="Times New Roman" pitchFamily="18" charset="0"/>
                          <a:cs typeface="Times New Roman" pitchFamily="18" charset="0"/>
                        </a:rPr>
                        <a:t>Ταμειοροές λειτουργικών δραστηριοτήτων: </a:t>
                      </a:r>
                      <a:endParaRPr lang="en-US" sz="1400">
                        <a:effectLst/>
                        <a:latin typeface="Times New Roman" pitchFamily="18" charset="0"/>
                        <a:ea typeface="Times New Roman"/>
                        <a:cs typeface="Times New Roman" pitchFamily="18" charset="0"/>
                      </a:endParaRPr>
                    </a:p>
                  </a:txBody>
                  <a:tcPr marL="43543" marR="43543" marT="0" marB="0"/>
                </a:tc>
                <a:tc>
                  <a:txBody>
                    <a:bodyPr/>
                    <a:lstStyle/>
                    <a:p>
                      <a:pPr marL="0" marR="0" algn="r">
                        <a:lnSpc>
                          <a:spcPct val="150000"/>
                        </a:lnSpc>
                        <a:spcBef>
                          <a:spcPts val="0"/>
                        </a:spcBef>
                        <a:spcAft>
                          <a:spcPts val="1000"/>
                        </a:spcAf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Times New Roman"/>
                        <a:cs typeface="Times New Roman" pitchFamily="18" charset="0"/>
                      </a:endParaRPr>
                    </a:p>
                  </a:txBody>
                  <a:tcPr marL="43543" marR="43543" marT="0" marB="0"/>
                </a:tc>
                <a:extLst>
                  <a:ext uri="{0D108BD9-81ED-4DB2-BD59-A6C34878D82A}">
                    <a16:rowId xmlns:a16="http://schemas.microsoft.com/office/drawing/2014/main" val="10001"/>
                  </a:ext>
                </a:extLst>
              </a:tr>
              <a:tr h="304169">
                <a:tc>
                  <a:txBody>
                    <a:bodyPr/>
                    <a:lstStyle/>
                    <a:p>
                      <a:pPr marL="0" marR="0" algn="just">
                        <a:lnSpc>
                          <a:spcPct val="150000"/>
                        </a:lnSpc>
                        <a:spcBef>
                          <a:spcPts val="100"/>
                        </a:spcBef>
                        <a:spcAft>
                          <a:spcPts val="100"/>
                        </a:spcAft>
                      </a:pPr>
                      <a:r>
                        <a:rPr lang="en-US" sz="1400" dirty="0">
                          <a:effectLst/>
                          <a:latin typeface="Times New Roman" pitchFamily="18" charset="0"/>
                          <a:cs typeface="Times New Roman" pitchFamily="18" charset="0"/>
                        </a:rPr>
                        <a:t>   Cash received from customers</a:t>
                      </a:r>
                      <a:endParaRPr lang="en-US" sz="1400" dirty="0">
                        <a:effectLst/>
                        <a:latin typeface="Times New Roman" pitchFamily="18" charset="0"/>
                        <a:ea typeface="Times New Roman"/>
                        <a:cs typeface="Times New Roman" pitchFamily="18" charset="0"/>
                      </a:endParaRPr>
                    </a:p>
                  </a:txBody>
                  <a:tcPr marL="43543" marR="43543" marT="0" marB="0"/>
                </a:tc>
                <a:tc>
                  <a:txBody>
                    <a:bodyPr/>
                    <a:lstStyle/>
                    <a:p>
                      <a:pPr marL="0" marR="0" algn="just">
                        <a:lnSpc>
                          <a:spcPct val="150000"/>
                        </a:lnSpc>
                        <a:spcBef>
                          <a:spcPts val="100"/>
                        </a:spcBef>
                        <a:spcAft>
                          <a:spcPts val="100"/>
                        </a:spcAft>
                      </a:pPr>
                      <a:r>
                        <a:rPr lang="en-US" sz="1400" dirty="0">
                          <a:effectLst/>
                          <a:latin typeface="Times New Roman" pitchFamily="18" charset="0"/>
                          <a:cs typeface="Times New Roman" pitchFamily="18" charset="0"/>
                        </a:rPr>
                        <a:t>   Ταμειοροές </a:t>
                      </a:r>
                      <a:r>
                        <a:rPr lang="en-US" sz="1400" dirty="0" err="1">
                          <a:effectLst/>
                          <a:latin typeface="Times New Roman" pitchFamily="18" charset="0"/>
                          <a:cs typeface="Times New Roman" pitchFamily="18" charset="0"/>
                        </a:rPr>
                        <a:t>από</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πελάτες</a:t>
                      </a:r>
                      <a:endParaRPr lang="en-US" sz="1400" dirty="0">
                        <a:effectLst/>
                        <a:latin typeface="Times New Roman" pitchFamily="18" charset="0"/>
                        <a:ea typeface="Times New Roman"/>
                        <a:cs typeface="Times New Roman" pitchFamily="18" charset="0"/>
                      </a:endParaRPr>
                    </a:p>
                  </a:txBody>
                  <a:tcPr marL="43543" marR="43543" marT="0" marB="0"/>
                </a:tc>
                <a:tc>
                  <a:txBody>
                    <a:bodyPr/>
                    <a:lstStyle/>
                    <a:p>
                      <a:pPr marL="0" marR="0" algn="r">
                        <a:lnSpc>
                          <a:spcPct val="150000"/>
                        </a:lnSpc>
                        <a:spcBef>
                          <a:spcPts val="0"/>
                        </a:spcBef>
                        <a:spcAft>
                          <a:spcPts val="1000"/>
                        </a:spcAft>
                      </a:pPr>
                      <a:r>
                        <a:rPr lang="en-US" sz="1400" dirty="0">
                          <a:effectLst/>
                          <a:latin typeface="Times New Roman" pitchFamily="18" charset="0"/>
                          <a:cs typeface="Times New Roman" pitchFamily="18" charset="0"/>
                        </a:rPr>
                        <a:t>  1.600.000   </a:t>
                      </a:r>
                      <a:endParaRPr lang="en-US" sz="1400" dirty="0">
                        <a:effectLst/>
                        <a:latin typeface="Times New Roman" pitchFamily="18" charset="0"/>
                        <a:ea typeface="Times New Roman"/>
                        <a:cs typeface="Times New Roman" pitchFamily="18" charset="0"/>
                      </a:endParaRPr>
                    </a:p>
                  </a:txBody>
                  <a:tcPr marL="43543" marR="43543" marT="0" marB="0"/>
                </a:tc>
                <a:extLst>
                  <a:ext uri="{0D108BD9-81ED-4DB2-BD59-A6C34878D82A}">
                    <a16:rowId xmlns:a16="http://schemas.microsoft.com/office/drawing/2014/main" val="10002"/>
                  </a:ext>
                </a:extLst>
              </a:tr>
              <a:tr h="340431">
                <a:tc>
                  <a:txBody>
                    <a:bodyPr/>
                    <a:lstStyle/>
                    <a:p>
                      <a:pPr marL="0" marR="0" algn="just">
                        <a:lnSpc>
                          <a:spcPct val="150000"/>
                        </a:lnSpc>
                        <a:spcBef>
                          <a:spcPts val="100"/>
                        </a:spcBef>
                        <a:spcAft>
                          <a:spcPts val="100"/>
                        </a:spcAft>
                      </a:pPr>
                      <a:r>
                        <a:rPr lang="en-US" sz="1400" dirty="0">
                          <a:effectLst/>
                          <a:latin typeface="Times New Roman" pitchFamily="18" charset="0"/>
                          <a:cs typeface="Times New Roman" pitchFamily="18" charset="0"/>
                        </a:rPr>
                        <a:t>   Cash paid to employees and suppliers</a:t>
                      </a:r>
                      <a:endParaRPr lang="en-US" sz="1400" dirty="0">
                        <a:effectLst/>
                        <a:latin typeface="Times New Roman" pitchFamily="18" charset="0"/>
                        <a:ea typeface="Times New Roman"/>
                        <a:cs typeface="Times New Roman" pitchFamily="18" charset="0"/>
                      </a:endParaRPr>
                    </a:p>
                  </a:txBody>
                  <a:tcPr marL="43543" marR="43543" marT="0" marB="0"/>
                </a:tc>
                <a:tc>
                  <a:txBody>
                    <a:bodyPr/>
                    <a:lstStyle/>
                    <a:p>
                      <a:pPr marL="0" marR="0" algn="just">
                        <a:lnSpc>
                          <a:spcPct val="150000"/>
                        </a:lnSpc>
                        <a:spcBef>
                          <a:spcPts val="100"/>
                        </a:spcBef>
                        <a:spcAft>
                          <a:spcPts val="100"/>
                        </a:spcAft>
                      </a:pPr>
                      <a:r>
                        <a:rPr lang="en-US" sz="1400">
                          <a:effectLst/>
                          <a:latin typeface="Times New Roman" pitchFamily="18" charset="0"/>
                          <a:cs typeface="Times New Roman" pitchFamily="18" charset="0"/>
                        </a:rPr>
                        <a:t>   </a:t>
                      </a:r>
                      <a:r>
                        <a:rPr lang="el-GR" sz="1400">
                          <a:effectLst/>
                          <a:latin typeface="Times New Roman" pitchFamily="18" charset="0"/>
                          <a:cs typeface="Times New Roman" pitchFamily="18" charset="0"/>
                        </a:rPr>
                        <a:t>Ταμειοροές προς υπαλλήλους και προμηθευτές</a:t>
                      </a:r>
                      <a:endParaRPr lang="en-US" sz="1400">
                        <a:effectLst/>
                        <a:latin typeface="Times New Roman" pitchFamily="18" charset="0"/>
                        <a:ea typeface="Times New Roman"/>
                        <a:cs typeface="Times New Roman" pitchFamily="18" charset="0"/>
                      </a:endParaRPr>
                    </a:p>
                  </a:txBody>
                  <a:tcPr marL="43543" marR="43543" marT="0" marB="0"/>
                </a:tc>
                <a:tc>
                  <a:txBody>
                    <a:bodyPr/>
                    <a:lstStyle/>
                    <a:p>
                      <a:pPr marL="0" marR="0" algn="r">
                        <a:lnSpc>
                          <a:spcPct val="150000"/>
                        </a:lnSpc>
                        <a:spcBef>
                          <a:spcPts val="0"/>
                        </a:spcBef>
                        <a:spcAft>
                          <a:spcPts val="1000"/>
                        </a:spcAft>
                      </a:pPr>
                      <a:r>
                        <a:rPr lang="en-US" sz="1400" dirty="0">
                          <a:effectLst/>
                          <a:latin typeface="Times New Roman" pitchFamily="18" charset="0"/>
                          <a:cs typeface="Times New Roman" pitchFamily="18" charset="0"/>
                        </a:rPr>
                        <a:t>-1.200.000   </a:t>
                      </a:r>
                      <a:endParaRPr lang="en-US" sz="1400" dirty="0">
                        <a:effectLst/>
                        <a:latin typeface="Times New Roman" pitchFamily="18" charset="0"/>
                        <a:ea typeface="Times New Roman"/>
                        <a:cs typeface="Times New Roman" pitchFamily="18" charset="0"/>
                      </a:endParaRPr>
                    </a:p>
                  </a:txBody>
                  <a:tcPr marL="43543" marR="43543" marT="0" marB="0"/>
                </a:tc>
                <a:extLst>
                  <a:ext uri="{0D108BD9-81ED-4DB2-BD59-A6C34878D82A}">
                    <a16:rowId xmlns:a16="http://schemas.microsoft.com/office/drawing/2014/main" val="10003"/>
                  </a:ext>
                </a:extLst>
              </a:tr>
              <a:tr h="304169">
                <a:tc>
                  <a:txBody>
                    <a:bodyPr/>
                    <a:lstStyle/>
                    <a:p>
                      <a:pPr marL="0" marR="0" algn="just">
                        <a:lnSpc>
                          <a:spcPct val="150000"/>
                        </a:lnSpc>
                        <a:spcBef>
                          <a:spcPts val="100"/>
                        </a:spcBef>
                        <a:spcAft>
                          <a:spcPts val="100"/>
                        </a:spcAft>
                      </a:pPr>
                      <a:r>
                        <a:rPr lang="en-US" sz="1400" dirty="0">
                          <a:effectLst/>
                          <a:latin typeface="Times New Roman" pitchFamily="18" charset="0"/>
                          <a:cs typeface="Times New Roman" pitchFamily="18" charset="0"/>
                        </a:rPr>
                        <a:t>   Cash paid for interest and taxes</a:t>
                      </a:r>
                      <a:endParaRPr lang="en-US" sz="1400" dirty="0">
                        <a:effectLst/>
                        <a:latin typeface="Times New Roman" pitchFamily="18" charset="0"/>
                        <a:ea typeface="Times New Roman"/>
                        <a:cs typeface="Times New Roman" pitchFamily="18" charset="0"/>
                      </a:endParaRPr>
                    </a:p>
                  </a:txBody>
                  <a:tcPr marL="43543" marR="43543" marT="0" marB="0"/>
                </a:tc>
                <a:tc>
                  <a:txBody>
                    <a:bodyPr/>
                    <a:lstStyle/>
                    <a:p>
                      <a:pPr marL="0" marR="0" algn="just">
                        <a:lnSpc>
                          <a:spcPct val="150000"/>
                        </a:lnSpc>
                        <a:spcBef>
                          <a:spcPts val="100"/>
                        </a:spcBef>
                        <a:spcAft>
                          <a:spcPts val="100"/>
                        </a:spcAft>
                      </a:pPr>
                      <a:r>
                        <a:rPr lang="en-US" sz="1400">
                          <a:effectLst/>
                          <a:latin typeface="Times New Roman" pitchFamily="18" charset="0"/>
                          <a:cs typeface="Times New Roman" pitchFamily="18" charset="0"/>
                        </a:rPr>
                        <a:t>   </a:t>
                      </a:r>
                      <a:r>
                        <a:rPr lang="el-GR" sz="1400">
                          <a:effectLst/>
                          <a:latin typeface="Times New Roman" pitchFamily="18" charset="0"/>
                          <a:cs typeface="Times New Roman" pitchFamily="18" charset="0"/>
                        </a:rPr>
                        <a:t>Ταμειοροές για τόκους και για φόρους</a:t>
                      </a:r>
                      <a:endParaRPr lang="en-US" sz="1400">
                        <a:effectLst/>
                        <a:latin typeface="Times New Roman" pitchFamily="18" charset="0"/>
                        <a:ea typeface="Times New Roman"/>
                        <a:cs typeface="Times New Roman" pitchFamily="18" charset="0"/>
                      </a:endParaRPr>
                    </a:p>
                  </a:txBody>
                  <a:tcPr marL="43543" marR="43543" marT="0" marB="0"/>
                </a:tc>
                <a:tc>
                  <a:txBody>
                    <a:bodyPr/>
                    <a:lstStyle/>
                    <a:p>
                      <a:pPr marL="0" marR="0" algn="r">
                        <a:lnSpc>
                          <a:spcPct val="150000"/>
                        </a:lnSpc>
                        <a:spcBef>
                          <a:spcPts val="0"/>
                        </a:spcBef>
                        <a:spcAft>
                          <a:spcPts val="1000"/>
                        </a:spcAft>
                      </a:pPr>
                      <a:r>
                        <a:rPr lang="en-US" sz="1400" dirty="0">
                          <a:effectLst/>
                          <a:latin typeface="Times New Roman" pitchFamily="18" charset="0"/>
                          <a:cs typeface="Times New Roman" pitchFamily="18" charset="0"/>
                        </a:rPr>
                        <a:t>-     60.000   </a:t>
                      </a:r>
                      <a:endParaRPr lang="en-US" sz="1400" dirty="0">
                        <a:effectLst/>
                        <a:latin typeface="Times New Roman" pitchFamily="18" charset="0"/>
                        <a:ea typeface="Times New Roman"/>
                        <a:cs typeface="Times New Roman" pitchFamily="18" charset="0"/>
                      </a:endParaRPr>
                    </a:p>
                  </a:txBody>
                  <a:tcPr marL="43543" marR="43543" marT="0" marB="0"/>
                </a:tc>
                <a:extLst>
                  <a:ext uri="{0D108BD9-81ED-4DB2-BD59-A6C34878D82A}">
                    <a16:rowId xmlns:a16="http://schemas.microsoft.com/office/drawing/2014/main" val="10004"/>
                  </a:ext>
                </a:extLst>
              </a:tr>
              <a:tr h="340431">
                <a:tc>
                  <a:txBody>
                    <a:bodyPr/>
                    <a:lstStyle/>
                    <a:p>
                      <a:pPr marL="0" marR="0" algn="just">
                        <a:lnSpc>
                          <a:spcPct val="150000"/>
                        </a:lnSpc>
                        <a:spcBef>
                          <a:spcPts val="100"/>
                        </a:spcBef>
                        <a:spcAft>
                          <a:spcPts val="100"/>
                        </a:spcAft>
                      </a:pPr>
                      <a:r>
                        <a:rPr lang="en-US" sz="1400" dirty="0">
                          <a:effectLst/>
                          <a:latin typeface="Times New Roman" pitchFamily="18" charset="0"/>
                          <a:cs typeface="Times New Roman" pitchFamily="18" charset="0"/>
                        </a:rPr>
                        <a:t>Net cash flow from operating activities</a:t>
                      </a:r>
                      <a:endParaRPr lang="en-US" sz="1400" dirty="0">
                        <a:effectLst/>
                        <a:latin typeface="Times New Roman" pitchFamily="18" charset="0"/>
                        <a:ea typeface="Times New Roman"/>
                        <a:cs typeface="Times New Roman" pitchFamily="18" charset="0"/>
                      </a:endParaRPr>
                    </a:p>
                  </a:txBody>
                  <a:tcPr marL="43543" marR="43543" marT="0" marB="0"/>
                </a:tc>
                <a:tc>
                  <a:txBody>
                    <a:bodyPr/>
                    <a:lstStyle/>
                    <a:p>
                      <a:pPr marL="0" marR="0" algn="just">
                        <a:lnSpc>
                          <a:spcPct val="150000"/>
                        </a:lnSpc>
                        <a:spcBef>
                          <a:spcPts val="100"/>
                        </a:spcBef>
                        <a:spcAft>
                          <a:spcPts val="100"/>
                        </a:spcAft>
                      </a:pPr>
                      <a:r>
                        <a:rPr lang="el-GR" sz="1400">
                          <a:effectLst/>
                          <a:latin typeface="Times New Roman" pitchFamily="18" charset="0"/>
                          <a:cs typeface="Times New Roman" pitchFamily="18" charset="0"/>
                        </a:rPr>
                        <a:t>Καθαρή ταμειοροή από λειτουργικές δραστηριότητες </a:t>
                      </a:r>
                      <a:endParaRPr lang="en-US" sz="1400">
                        <a:effectLst/>
                        <a:latin typeface="Times New Roman" pitchFamily="18" charset="0"/>
                        <a:ea typeface="Times New Roman"/>
                        <a:cs typeface="Times New Roman" pitchFamily="18" charset="0"/>
                      </a:endParaRPr>
                    </a:p>
                  </a:txBody>
                  <a:tcPr marL="43543" marR="43543" marT="0" marB="0"/>
                </a:tc>
                <a:tc>
                  <a:txBody>
                    <a:bodyPr/>
                    <a:lstStyle/>
                    <a:p>
                      <a:pPr marL="0" marR="0" algn="r">
                        <a:lnSpc>
                          <a:spcPct val="150000"/>
                        </a:lnSpc>
                        <a:spcBef>
                          <a:spcPts val="0"/>
                        </a:spcBef>
                        <a:spcAft>
                          <a:spcPts val="1000"/>
                        </a:spcAft>
                      </a:pPr>
                      <a:r>
                        <a:rPr lang="el-GR" sz="1400" u="sng" dirty="0">
                          <a:effectLst/>
                          <a:latin typeface="Times New Roman" pitchFamily="18" charset="0"/>
                          <a:cs typeface="Times New Roman" pitchFamily="18" charset="0"/>
                        </a:rPr>
                        <a:t>     </a:t>
                      </a:r>
                      <a:r>
                        <a:rPr lang="en-US" sz="1400" u="sng" dirty="0">
                          <a:effectLst/>
                          <a:latin typeface="Times New Roman" pitchFamily="18" charset="0"/>
                          <a:cs typeface="Times New Roman" pitchFamily="18" charset="0"/>
                        </a:rPr>
                        <a:t>340.000   </a:t>
                      </a:r>
                      <a:endParaRPr lang="en-US" sz="1400" dirty="0">
                        <a:effectLst/>
                        <a:latin typeface="Times New Roman" pitchFamily="18" charset="0"/>
                        <a:ea typeface="Times New Roman"/>
                        <a:cs typeface="Times New Roman" pitchFamily="18" charset="0"/>
                      </a:endParaRPr>
                    </a:p>
                  </a:txBody>
                  <a:tcPr marL="43543" marR="43543" marT="0" marB="0"/>
                </a:tc>
                <a:extLst>
                  <a:ext uri="{0D108BD9-81ED-4DB2-BD59-A6C34878D82A}">
                    <a16:rowId xmlns:a16="http://schemas.microsoft.com/office/drawing/2014/main" val="10005"/>
                  </a:ext>
                </a:extLst>
              </a:tr>
              <a:tr h="340431">
                <a:tc>
                  <a:txBody>
                    <a:bodyPr/>
                    <a:lstStyle/>
                    <a:p>
                      <a:pPr marL="0" marR="0" algn="just">
                        <a:lnSpc>
                          <a:spcPct val="150000"/>
                        </a:lnSpc>
                        <a:spcBef>
                          <a:spcPts val="100"/>
                        </a:spcBef>
                        <a:spcAft>
                          <a:spcPts val="100"/>
                        </a:spcAft>
                      </a:pPr>
                      <a:r>
                        <a:rPr lang="en-US" sz="1400" u="sng" dirty="0">
                          <a:effectLst/>
                          <a:latin typeface="Times New Roman" pitchFamily="18" charset="0"/>
                          <a:cs typeface="Times New Roman" pitchFamily="18" charset="0"/>
                        </a:rPr>
                        <a:t>Cash flow from financing activities:</a:t>
                      </a:r>
                      <a:endParaRPr lang="en-US" sz="1400" dirty="0">
                        <a:effectLst/>
                        <a:latin typeface="Times New Roman" pitchFamily="18" charset="0"/>
                        <a:ea typeface="Times New Roman"/>
                        <a:cs typeface="Times New Roman" pitchFamily="18" charset="0"/>
                      </a:endParaRPr>
                    </a:p>
                  </a:txBody>
                  <a:tcPr marL="43543" marR="43543" marT="0" marB="0"/>
                </a:tc>
                <a:tc>
                  <a:txBody>
                    <a:bodyPr/>
                    <a:lstStyle/>
                    <a:p>
                      <a:pPr marL="0" marR="0" algn="just">
                        <a:lnSpc>
                          <a:spcPct val="150000"/>
                        </a:lnSpc>
                        <a:spcBef>
                          <a:spcPts val="100"/>
                        </a:spcBef>
                        <a:spcAft>
                          <a:spcPts val="100"/>
                        </a:spcAft>
                      </a:pPr>
                      <a:r>
                        <a:rPr lang="en-US" sz="1400" u="sng" dirty="0">
                          <a:effectLst/>
                          <a:latin typeface="Times New Roman" pitchFamily="18" charset="0"/>
                          <a:cs typeface="Times New Roman" pitchFamily="18" charset="0"/>
                        </a:rPr>
                        <a:t>Ταμειοροές </a:t>
                      </a:r>
                      <a:r>
                        <a:rPr lang="en-US" sz="1400" u="sng" dirty="0" err="1">
                          <a:effectLst/>
                          <a:latin typeface="Times New Roman" pitchFamily="18" charset="0"/>
                          <a:cs typeface="Times New Roman" pitchFamily="18" charset="0"/>
                        </a:rPr>
                        <a:t>από</a:t>
                      </a:r>
                      <a:r>
                        <a:rPr lang="en-US" sz="1400" u="sng" dirty="0">
                          <a:effectLst/>
                          <a:latin typeface="Times New Roman" pitchFamily="18" charset="0"/>
                          <a:cs typeface="Times New Roman" pitchFamily="18" charset="0"/>
                        </a:rPr>
                        <a:t> </a:t>
                      </a:r>
                      <a:r>
                        <a:rPr lang="en-US" sz="1400" u="sng" dirty="0" err="1">
                          <a:effectLst/>
                          <a:latin typeface="Times New Roman" pitchFamily="18" charset="0"/>
                          <a:cs typeface="Times New Roman" pitchFamily="18" charset="0"/>
                        </a:rPr>
                        <a:t>χρηματοοικονομικές</a:t>
                      </a:r>
                      <a:r>
                        <a:rPr lang="en-US" sz="1400" u="sng" dirty="0">
                          <a:effectLst/>
                          <a:latin typeface="Times New Roman" pitchFamily="18" charset="0"/>
                          <a:cs typeface="Times New Roman" pitchFamily="18" charset="0"/>
                        </a:rPr>
                        <a:t> </a:t>
                      </a:r>
                      <a:r>
                        <a:rPr lang="en-US" sz="1400" u="sng" dirty="0" err="1">
                          <a:effectLst/>
                          <a:latin typeface="Times New Roman" pitchFamily="18" charset="0"/>
                          <a:cs typeface="Times New Roman" pitchFamily="18" charset="0"/>
                        </a:rPr>
                        <a:t>δραστηριότητες</a:t>
                      </a:r>
                      <a:r>
                        <a:rPr lang="en-US" sz="1400" u="sng" dirty="0">
                          <a:effectLst/>
                          <a:latin typeface="Times New Roman" pitchFamily="18" charset="0"/>
                          <a:cs typeface="Times New Roman" pitchFamily="18" charset="0"/>
                        </a:rPr>
                        <a:t>:</a:t>
                      </a:r>
                      <a:endParaRPr lang="en-US" sz="1400" dirty="0">
                        <a:effectLst/>
                        <a:latin typeface="Times New Roman" pitchFamily="18" charset="0"/>
                        <a:ea typeface="Times New Roman"/>
                        <a:cs typeface="Times New Roman" pitchFamily="18" charset="0"/>
                      </a:endParaRPr>
                    </a:p>
                  </a:txBody>
                  <a:tcPr marL="43543" marR="43543" marT="0" marB="0"/>
                </a:tc>
                <a:tc>
                  <a:txBody>
                    <a:bodyPr/>
                    <a:lstStyle/>
                    <a:p>
                      <a:pPr marL="0" marR="0" algn="r">
                        <a:lnSpc>
                          <a:spcPct val="150000"/>
                        </a:lnSpc>
                        <a:spcBef>
                          <a:spcPts val="0"/>
                        </a:spcBef>
                        <a:spcAft>
                          <a:spcPts val="1000"/>
                        </a:spcAf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Times New Roman"/>
                        <a:cs typeface="Times New Roman" pitchFamily="18" charset="0"/>
                      </a:endParaRPr>
                    </a:p>
                  </a:txBody>
                  <a:tcPr marL="43543" marR="43543" marT="0" marB="0"/>
                </a:tc>
                <a:extLst>
                  <a:ext uri="{0D108BD9-81ED-4DB2-BD59-A6C34878D82A}">
                    <a16:rowId xmlns:a16="http://schemas.microsoft.com/office/drawing/2014/main" val="10006"/>
                  </a:ext>
                </a:extLst>
              </a:tr>
              <a:tr h="304169">
                <a:tc>
                  <a:txBody>
                    <a:bodyPr/>
                    <a:lstStyle/>
                    <a:p>
                      <a:pPr marL="0" marR="0" algn="just">
                        <a:lnSpc>
                          <a:spcPct val="150000"/>
                        </a:lnSpc>
                        <a:spcBef>
                          <a:spcPts val="0"/>
                        </a:spcBef>
                        <a:spcAft>
                          <a:spcPts val="1000"/>
                        </a:spcAft>
                      </a:pPr>
                      <a:r>
                        <a:rPr lang="en-US" sz="1400" dirty="0">
                          <a:effectLst/>
                          <a:latin typeface="Times New Roman" pitchFamily="18" charset="0"/>
                          <a:cs typeface="Times New Roman" pitchFamily="18" charset="0"/>
                        </a:rPr>
                        <a:t>   Cash paid to retire bonds payable</a:t>
                      </a:r>
                      <a:endParaRPr lang="en-US" sz="1400" dirty="0">
                        <a:effectLst/>
                        <a:latin typeface="Times New Roman" pitchFamily="18" charset="0"/>
                        <a:ea typeface="Times New Roman"/>
                        <a:cs typeface="Times New Roman" pitchFamily="18" charset="0"/>
                      </a:endParaRPr>
                    </a:p>
                  </a:txBody>
                  <a:tcPr marL="43543" marR="43543" marT="0" marB="0"/>
                </a:tc>
                <a:tc>
                  <a:txBody>
                    <a:bodyPr/>
                    <a:lstStyle/>
                    <a:p>
                      <a:pPr marL="0" marR="0" algn="just">
                        <a:lnSpc>
                          <a:spcPct val="150000"/>
                        </a:lnSpc>
                        <a:spcBef>
                          <a:spcPts val="100"/>
                        </a:spcBef>
                        <a:spcAft>
                          <a:spcPts val="100"/>
                        </a:spcAft>
                      </a:pP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Εξόφληση</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πιστωτικών</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τίτλων</a:t>
                      </a:r>
                      <a:r>
                        <a:rPr lang="en-US" sz="1400" dirty="0">
                          <a:effectLst/>
                          <a:latin typeface="Times New Roman" pitchFamily="18" charset="0"/>
                          <a:cs typeface="Times New Roman" pitchFamily="18" charset="0"/>
                        </a:rPr>
                        <a:t> </a:t>
                      </a:r>
                      <a:endParaRPr lang="en-US" sz="1400" dirty="0">
                        <a:effectLst/>
                        <a:latin typeface="Times New Roman" pitchFamily="18" charset="0"/>
                        <a:ea typeface="Times New Roman"/>
                        <a:cs typeface="Times New Roman" pitchFamily="18" charset="0"/>
                      </a:endParaRPr>
                    </a:p>
                  </a:txBody>
                  <a:tcPr marL="43543" marR="43543" marT="0" marB="0"/>
                </a:tc>
                <a:tc>
                  <a:txBody>
                    <a:bodyPr/>
                    <a:lstStyle/>
                    <a:p>
                      <a:pPr marL="0" marR="0" algn="r">
                        <a:lnSpc>
                          <a:spcPct val="150000"/>
                        </a:lnSpc>
                        <a:spcBef>
                          <a:spcPts val="0"/>
                        </a:spcBef>
                        <a:spcAft>
                          <a:spcPts val="1000"/>
                        </a:spcAft>
                      </a:pPr>
                      <a:r>
                        <a:rPr lang="en-US" sz="1400" dirty="0">
                          <a:effectLst/>
                          <a:latin typeface="Times New Roman" pitchFamily="18" charset="0"/>
                          <a:cs typeface="Times New Roman" pitchFamily="18" charset="0"/>
                        </a:rPr>
                        <a:t>       10.000   </a:t>
                      </a:r>
                      <a:endParaRPr lang="en-US" sz="1400" dirty="0">
                        <a:effectLst/>
                        <a:latin typeface="Times New Roman" pitchFamily="18" charset="0"/>
                        <a:ea typeface="Times New Roman"/>
                        <a:cs typeface="Times New Roman" pitchFamily="18" charset="0"/>
                      </a:endParaRPr>
                    </a:p>
                  </a:txBody>
                  <a:tcPr marL="43543" marR="43543" marT="0" marB="0"/>
                </a:tc>
                <a:extLst>
                  <a:ext uri="{0D108BD9-81ED-4DB2-BD59-A6C34878D82A}">
                    <a16:rowId xmlns:a16="http://schemas.microsoft.com/office/drawing/2014/main" val="10007"/>
                  </a:ext>
                </a:extLst>
              </a:tr>
              <a:tr h="608339">
                <a:tc>
                  <a:txBody>
                    <a:bodyPr/>
                    <a:lstStyle/>
                    <a:p>
                      <a:pPr marL="0" marR="0" algn="just">
                        <a:lnSpc>
                          <a:spcPct val="150000"/>
                        </a:lnSpc>
                        <a:spcBef>
                          <a:spcPts val="0"/>
                        </a:spcBef>
                        <a:spcAft>
                          <a:spcPts val="1000"/>
                        </a:spcAft>
                      </a:pPr>
                      <a:r>
                        <a:rPr lang="en-US" sz="1400">
                          <a:effectLst/>
                          <a:latin typeface="Times New Roman" pitchFamily="18" charset="0"/>
                          <a:cs typeface="Times New Roman" pitchFamily="18" charset="0"/>
                        </a:rPr>
                        <a:t>   Cash paid to reduce capital lease obligations</a:t>
                      </a:r>
                      <a:endParaRPr lang="en-US" sz="1400">
                        <a:effectLst/>
                        <a:latin typeface="Times New Roman" pitchFamily="18" charset="0"/>
                        <a:ea typeface="Times New Roman"/>
                        <a:cs typeface="Times New Roman" pitchFamily="18" charset="0"/>
                      </a:endParaRPr>
                    </a:p>
                  </a:txBody>
                  <a:tcPr marL="43543" marR="43543" marT="0" marB="0"/>
                </a:tc>
                <a:tc>
                  <a:txBody>
                    <a:bodyPr/>
                    <a:lstStyle/>
                    <a:p>
                      <a:pPr marL="0" marR="0" algn="just">
                        <a:lnSpc>
                          <a:spcPct val="150000"/>
                        </a:lnSpc>
                        <a:spcBef>
                          <a:spcPts val="100"/>
                        </a:spcBef>
                        <a:spcAft>
                          <a:spcPts val="100"/>
                        </a:spcAft>
                      </a:pP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Εξόφληση</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μισθώσεων</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κεφαλαίου</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Δανείων</a:t>
                      </a:r>
                      <a:r>
                        <a:rPr lang="en-US" sz="1400" dirty="0">
                          <a:effectLst/>
                          <a:latin typeface="Times New Roman" pitchFamily="18" charset="0"/>
                          <a:cs typeface="Times New Roman" pitchFamily="18" charset="0"/>
                        </a:rPr>
                        <a:t>)</a:t>
                      </a:r>
                      <a:endParaRPr lang="en-US" sz="1400" dirty="0">
                        <a:effectLst/>
                        <a:latin typeface="Times New Roman" pitchFamily="18" charset="0"/>
                        <a:ea typeface="Times New Roman"/>
                        <a:cs typeface="Times New Roman" pitchFamily="18" charset="0"/>
                      </a:endParaRPr>
                    </a:p>
                  </a:txBody>
                  <a:tcPr marL="43543" marR="43543" marT="0" marB="0"/>
                </a:tc>
                <a:tc>
                  <a:txBody>
                    <a:bodyPr/>
                    <a:lstStyle/>
                    <a:p>
                      <a:pPr marL="0" marR="0" algn="r">
                        <a:lnSpc>
                          <a:spcPct val="150000"/>
                        </a:lnSpc>
                        <a:spcBef>
                          <a:spcPts val="0"/>
                        </a:spcBef>
                        <a:spcAft>
                          <a:spcPts val="1000"/>
                        </a:spcAft>
                      </a:pPr>
                      <a:r>
                        <a:rPr lang="en-US" sz="1400" dirty="0">
                          <a:effectLst/>
                          <a:latin typeface="Times New Roman" pitchFamily="18" charset="0"/>
                          <a:cs typeface="Times New Roman" pitchFamily="18" charset="0"/>
                        </a:rPr>
                        <a:t>       20.000   </a:t>
                      </a:r>
                      <a:endParaRPr lang="en-US" sz="1400" dirty="0">
                        <a:effectLst/>
                        <a:latin typeface="Times New Roman" pitchFamily="18" charset="0"/>
                        <a:ea typeface="Times New Roman"/>
                        <a:cs typeface="Times New Roman" pitchFamily="18" charset="0"/>
                      </a:endParaRPr>
                    </a:p>
                  </a:txBody>
                  <a:tcPr marL="43543" marR="43543" marT="0" marB="0"/>
                </a:tc>
                <a:extLst>
                  <a:ext uri="{0D108BD9-81ED-4DB2-BD59-A6C34878D82A}">
                    <a16:rowId xmlns:a16="http://schemas.microsoft.com/office/drawing/2014/main" val="10008"/>
                  </a:ext>
                </a:extLst>
              </a:tr>
              <a:tr h="304169">
                <a:tc>
                  <a:txBody>
                    <a:bodyPr/>
                    <a:lstStyle/>
                    <a:p>
                      <a:pPr marL="0" marR="0" algn="just">
                        <a:lnSpc>
                          <a:spcPct val="150000"/>
                        </a:lnSpc>
                        <a:spcBef>
                          <a:spcPts val="0"/>
                        </a:spcBef>
                        <a:spcAft>
                          <a:spcPts val="1000"/>
                        </a:spcAft>
                      </a:pPr>
                      <a:r>
                        <a:rPr lang="en-US" sz="1400">
                          <a:effectLst/>
                          <a:latin typeface="Times New Roman" pitchFamily="18" charset="0"/>
                          <a:cs typeface="Times New Roman" pitchFamily="18" charset="0"/>
                        </a:rPr>
                        <a:t>   Cash paid for dividends</a:t>
                      </a:r>
                      <a:endParaRPr lang="en-US" sz="1400">
                        <a:effectLst/>
                        <a:latin typeface="Times New Roman" pitchFamily="18" charset="0"/>
                        <a:ea typeface="Times New Roman"/>
                        <a:cs typeface="Times New Roman" pitchFamily="18" charset="0"/>
                      </a:endParaRPr>
                    </a:p>
                  </a:txBody>
                  <a:tcPr marL="43543" marR="43543" marT="0" marB="0"/>
                </a:tc>
                <a:tc>
                  <a:txBody>
                    <a:bodyPr/>
                    <a:lstStyle/>
                    <a:p>
                      <a:pPr marL="0" marR="0" algn="just">
                        <a:lnSpc>
                          <a:spcPct val="150000"/>
                        </a:lnSpc>
                        <a:spcBef>
                          <a:spcPts val="100"/>
                        </a:spcBef>
                        <a:spcAft>
                          <a:spcPts val="100"/>
                        </a:spcAft>
                      </a:pP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Πληρωμή</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μερισμάτων</a:t>
                      </a:r>
                      <a:endParaRPr lang="en-US" sz="1400" dirty="0">
                        <a:effectLst/>
                        <a:latin typeface="Times New Roman" pitchFamily="18" charset="0"/>
                        <a:ea typeface="Times New Roman"/>
                        <a:cs typeface="Times New Roman" pitchFamily="18" charset="0"/>
                      </a:endParaRPr>
                    </a:p>
                  </a:txBody>
                  <a:tcPr marL="43543" marR="43543" marT="0" marB="0"/>
                </a:tc>
                <a:tc>
                  <a:txBody>
                    <a:bodyPr/>
                    <a:lstStyle/>
                    <a:p>
                      <a:pPr marL="0" marR="0" algn="r">
                        <a:lnSpc>
                          <a:spcPct val="150000"/>
                        </a:lnSpc>
                        <a:spcBef>
                          <a:spcPts val="0"/>
                        </a:spcBef>
                        <a:spcAft>
                          <a:spcPts val="1000"/>
                        </a:spcAft>
                      </a:pPr>
                      <a:r>
                        <a:rPr lang="en-US" sz="1400" dirty="0">
                          <a:effectLst/>
                          <a:latin typeface="Times New Roman" pitchFamily="18" charset="0"/>
                          <a:cs typeface="Times New Roman" pitchFamily="18" charset="0"/>
                        </a:rPr>
                        <a:t>       70.000   </a:t>
                      </a:r>
                      <a:endParaRPr lang="en-US" sz="1400" dirty="0">
                        <a:effectLst/>
                        <a:latin typeface="Times New Roman" pitchFamily="18" charset="0"/>
                        <a:ea typeface="Times New Roman"/>
                        <a:cs typeface="Times New Roman" pitchFamily="18" charset="0"/>
                      </a:endParaRPr>
                    </a:p>
                  </a:txBody>
                  <a:tcPr marL="43543" marR="43543" marT="0" marB="0"/>
                </a:tc>
                <a:extLst>
                  <a:ext uri="{0D108BD9-81ED-4DB2-BD59-A6C34878D82A}">
                    <a16:rowId xmlns:a16="http://schemas.microsoft.com/office/drawing/2014/main" val="10009"/>
                  </a:ext>
                </a:extLst>
              </a:tr>
              <a:tr h="340431">
                <a:tc>
                  <a:txBody>
                    <a:bodyPr/>
                    <a:lstStyle/>
                    <a:p>
                      <a:pPr marL="0" marR="0" algn="just">
                        <a:lnSpc>
                          <a:spcPct val="150000"/>
                        </a:lnSpc>
                        <a:spcBef>
                          <a:spcPts val="100"/>
                        </a:spcBef>
                        <a:spcAft>
                          <a:spcPts val="100"/>
                        </a:spcAft>
                      </a:pPr>
                      <a:r>
                        <a:rPr lang="en-US" sz="1400">
                          <a:effectLst/>
                          <a:latin typeface="Times New Roman" pitchFamily="18" charset="0"/>
                          <a:cs typeface="Times New Roman" pitchFamily="18" charset="0"/>
                        </a:rPr>
                        <a:t>Total cash used for financing activities</a:t>
                      </a:r>
                      <a:endParaRPr lang="en-US" sz="1400">
                        <a:effectLst/>
                        <a:latin typeface="Times New Roman" pitchFamily="18" charset="0"/>
                        <a:ea typeface="Times New Roman"/>
                        <a:cs typeface="Times New Roman" pitchFamily="18" charset="0"/>
                      </a:endParaRPr>
                    </a:p>
                  </a:txBody>
                  <a:tcPr marL="43543" marR="43543" marT="0" marB="0"/>
                </a:tc>
                <a:tc>
                  <a:txBody>
                    <a:bodyPr/>
                    <a:lstStyle/>
                    <a:p>
                      <a:pPr marL="0" marR="0" algn="just">
                        <a:lnSpc>
                          <a:spcPct val="150000"/>
                        </a:lnSpc>
                        <a:spcBef>
                          <a:spcPts val="100"/>
                        </a:spcBef>
                        <a:spcAft>
                          <a:spcPts val="100"/>
                        </a:spcAft>
                      </a:pPr>
                      <a:r>
                        <a:rPr lang="en-US" sz="1400" dirty="0" err="1">
                          <a:effectLst/>
                          <a:latin typeface="Times New Roman" pitchFamily="18" charset="0"/>
                          <a:cs typeface="Times New Roman" pitchFamily="18" charset="0"/>
                        </a:rPr>
                        <a:t>Πληρωμές</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για</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χρηματοοικονομικές</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δραστηριότητες</a:t>
                      </a:r>
                      <a:endParaRPr lang="en-US" sz="1400" dirty="0">
                        <a:effectLst/>
                        <a:latin typeface="Times New Roman" pitchFamily="18" charset="0"/>
                        <a:ea typeface="Times New Roman"/>
                        <a:cs typeface="Times New Roman" pitchFamily="18" charset="0"/>
                      </a:endParaRPr>
                    </a:p>
                  </a:txBody>
                  <a:tcPr marL="43543" marR="43543" marT="0" marB="0"/>
                </a:tc>
                <a:tc>
                  <a:txBody>
                    <a:bodyPr/>
                    <a:lstStyle/>
                    <a:p>
                      <a:pPr marL="0" marR="0" algn="r">
                        <a:lnSpc>
                          <a:spcPct val="150000"/>
                        </a:lnSpc>
                        <a:spcBef>
                          <a:spcPts val="0"/>
                        </a:spcBef>
                        <a:spcAft>
                          <a:spcPts val="1000"/>
                        </a:spcAft>
                      </a:pPr>
                      <a:r>
                        <a:rPr lang="en-US" sz="1400" u="sng" dirty="0">
                          <a:effectLst/>
                          <a:latin typeface="Times New Roman" pitchFamily="18" charset="0"/>
                          <a:cs typeface="Times New Roman" pitchFamily="18" charset="0"/>
                        </a:rPr>
                        <a:t>     100.000   </a:t>
                      </a:r>
                      <a:endParaRPr lang="en-US" sz="1400" dirty="0">
                        <a:effectLst/>
                        <a:latin typeface="Times New Roman" pitchFamily="18" charset="0"/>
                        <a:ea typeface="Times New Roman"/>
                        <a:cs typeface="Times New Roman" pitchFamily="18" charset="0"/>
                      </a:endParaRPr>
                    </a:p>
                  </a:txBody>
                  <a:tcPr marL="43543" marR="43543" marT="0" marB="0"/>
                </a:tc>
                <a:extLst>
                  <a:ext uri="{0D108BD9-81ED-4DB2-BD59-A6C34878D82A}">
                    <a16:rowId xmlns:a16="http://schemas.microsoft.com/office/drawing/2014/main" val="10010"/>
                  </a:ext>
                </a:extLst>
              </a:tr>
              <a:tr h="304169">
                <a:tc>
                  <a:txBody>
                    <a:bodyPr/>
                    <a:lstStyle/>
                    <a:p>
                      <a:pPr marL="0" marR="0" algn="just">
                        <a:lnSpc>
                          <a:spcPct val="150000"/>
                        </a:lnSpc>
                        <a:spcBef>
                          <a:spcPts val="100"/>
                        </a:spcBef>
                        <a:spcAft>
                          <a:spcPts val="100"/>
                        </a:spcAft>
                      </a:pPr>
                      <a:r>
                        <a:rPr lang="en-US" sz="1400" u="sng">
                          <a:effectLst/>
                          <a:latin typeface="Times New Roman" pitchFamily="18" charset="0"/>
                          <a:cs typeface="Times New Roman" pitchFamily="18" charset="0"/>
                        </a:rPr>
                        <a:t>Cash flow from investing activities:</a:t>
                      </a:r>
                      <a:endParaRPr lang="en-US" sz="1400">
                        <a:effectLst/>
                        <a:latin typeface="Times New Roman" pitchFamily="18" charset="0"/>
                        <a:ea typeface="Times New Roman"/>
                        <a:cs typeface="Times New Roman" pitchFamily="18" charset="0"/>
                      </a:endParaRPr>
                    </a:p>
                  </a:txBody>
                  <a:tcPr marL="43543" marR="43543" marT="0" marB="0"/>
                </a:tc>
                <a:tc>
                  <a:txBody>
                    <a:bodyPr/>
                    <a:lstStyle/>
                    <a:p>
                      <a:pPr marL="0" marR="0" algn="just">
                        <a:lnSpc>
                          <a:spcPct val="150000"/>
                        </a:lnSpc>
                        <a:spcBef>
                          <a:spcPts val="100"/>
                        </a:spcBef>
                        <a:spcAft>
                          <a:spcPts val="100"/>
                        </a:spcAft>
                      </a:pPr>
                      <a:r>
                        <a:rPr lang="en-US" sz="1400" u="sng" dirty="0">
                          <a:effectLst/>
                          <a:latin typeface="Times New Roman" pitchFamily="18" charset="0"/>
                          <a:cs typeface="Times New Roman" pitchFamily="18" charset="0"/>
                        </a:rPr>
                        <a:t>Ταμειοροές </a:t>
                      </a:r>
                      <a:r>
                        <a:rPr lang="en-US" sz="1400" u="sng" dirty="0" err="1">
                          <a:effectLst/>
                          <a:latin typeface="Times New Roman" pitchFamily="18" charset="0"/>
                          <a:cs typeface="Times New Roman" pitchFamily="18" charset="0"/>
                        </a:rPr>
                        <a:t>για</a:t>
                      </a:r>
                      <a:r>
                        <a:rPr lang="en-US" sz="1400" u="sng" dirty="0">
                          <a:effectLst/>
                          <a:latin typeface="Times New Roman" pitchFamily="18" charset="0"/>
                          <a:cs typeface="Times New Roman" pitchFamily="18" charset="0"/>
                        </a:rPr>
                        <a:t> </a:t>
                      </a:r>
                      <a:r>
                        <a:rPr lang="en-US" sz="1400" u="sng" dirty="0" err="1">
                          <a:effectLst/>
                          <a:latin typeface="Times New Roman" pitchFamily="18" charset="0"/>
                          <a:cs typeface="Times New Roman" pitchFamily="18" charset="0"/>
                        </a:rPr>
                        <a:t>επενδυτικές</a:t>
                      </a:r>
                      <a:r>
                        <a:rPr lang="en-US" sz="1400" u="sng" dirty="0">
                          <a:effectLst/>
                          <a:latin typeface="Times New Roman" pitchFamily="18" charset="0"/>
                          <a:cs typeface="Times New Roman" pitchFamily="18" charset="0"/>
                        </a:rPr>
                        <a:t> </a:t>
                      </a:r>
                      <a:r>
                        <a:rPr lang="en-US" sz="1400" u="sng" dirty="0" err="1">
                          <a:effectLst/>
                          <a:latin typeface="Times New Roman" pitchFamily="18" charset="0"/>
                          <a:cs typeface="Times New Roman" pitchFamily="18" charset="0"/>
                        </a:rPr>
                        <a:t>δραστηριότητες</a:t>
                      </a:r>
                      <a:r>
                        <a:rPr lang="en-US" sz="1400" u="sng" dirty="0">
                          <a:effectLst/>
                          <a:latin typeface="Times New Roman" pitchFamily="18" charset="0"/>
                          <a:cs typeface="Times New Roman" pitchFamily="18" charset="0"/>
                        </a:rPr>
                        <a:t>:</a:t>
                      </a:r>
                      <a:endParaRPr lang="en-US" sz="1400" dirty="0">
                        <a:effectLst/>
                        <a:latin typeface="Times New Roman" pitchFamily="18" charset="0"/>
                        <a:ea typeface="Times New Roman"/>
                        <a:cs typeface="Times New Roman" pitchFamily="18" charset="0"/>
                      </a:endParaRPr>
                    </a:p>
                  </a:txBody>
                  <a:tcPr marL="43543" marR="43543" marT="0" marB="0"/>
                </a:tc>
                <a:tc>
                  <a:txBody>
                    <a:bodyPr/>
                    <a:lstStyle/>
                    <a:p>
                      <a:pPr marL="0" marR="0" algn="r">
                        <a:lnSpc>
                          <a:spcPct val="150000"/>
                        </a:lnSpc>
                        <a:spcBef>
                          <a:spcPts val="0"/>
                        </a:spcBef>
                        <a:spcAft>
                          <a:spcPts val="1000"/>
                        </a:spcAf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Times New Roman"/>
                        <a:cs typeface="Times New Roman" pitchFamily="18" charset="0"/>
                      </a:endParaRPr>
                    </a:p>
                  </a:txBody>
                  <a:tcPr marL="43543" marR="43543" marT="0" marB="0"/>
                </a:tc>
                <a:extLst>
                  <a:ext uri="{0D108BD9-81ED-4DB2-BD59-A6C34878D82A}">
                    <a16:rowId xmlns:a16="http://schemas.microsoft.com/office/drawing/2014/main" val="10011"/>
                  </a:ext>
                </a:extLst>
              </a:tr>
              <a:tr h="304169">
                <a:tc>
                  <a:txBody>
                    <a:bodyPr/>
                    <a:lstStyle/>
                    <a:p>
                      <a:pPr marL="0" marR="0" algn="just">
                        <a:lnSpc>
                          <a:spcPct val="150000"/>
                        </a:lnSpc>
                        <a:spcBef>
                          <a:spcPts val="0"/>
                        </a:spcBef>
                        <a:spcAft>
                          <a:spcPts val="1000"/>
                        </a:spcAft>
                      </a:pPr>
                      <a:r>
                        <a:rPr lang="en-US" sz="1400">
                          <a:effectLst/>
                          <a:latin typeface="Times New Roman" pitchFamily="18" charset="0"/>
                          <a:cs typeface="Times New Roman" pitchFamily="18" charset="0"/>
                        </a:rPr>
                        <a:t>   Cash paid for purchase of equipment</a:t>
                      </a:r>
                      <a:endParaRPr lang="en-US" sz="1400">
                        <a:effectLst/>
                        <a:latin typeface="Times New Roman" pitchFamily="18" charset="0"/>
                        <a:ea typeface="Times New Roman"/>
                        <a:cs typeface="Times New Roman" pitchFamily="18" charset="0"/>
                      </a:endParaRPr>
                    </a:p>
                  </a:txBody>
                  <a:tcPr marL="43543" marR="43543" marT="0" marB="0"/>
                </a:tc>
                <a:tc>
                  <a:txBody>
                    <a:bodyPr/>
                    <a:lstStyle/>
                    <a:p>
                      <a:pPr marL="0" marR="0" algn="just">
                        <a:lnSpc>
                          <a:spcPct val="150000"/>
                        </a:lnSpc>
                        <a:spcBef>
                          <a:spcPts val="100"/>
                        </a:spcBef>
                        <a:spcAft>
                          <a:spcPts val="100"/>
                        </a:spcAft>
                      </a:pP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Πληρωμές</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για</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αγορά</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εξοπλισμού</a:t>
                      </a:r>
                      <a:endParaRPr lang="en-US" sz="1400" dirty="0">
                        <a:effectLst/>
                        <a:latin typeface="Times New Roman" pitchFamily="18" charset="0"/>
                        <a:ea typeface="Times New Roman"/>
                        <a:cs typeface="Times New Roman" pitchFamily="18" charset="0"/>
                      </a:endParaRPr>
                    </a:p>
                  </a:txBody>
                  <a:tcPr marL="43543" marR="43543" marT="0" marB="0"/>
                </a:tc>
                <a:tc>
                  <a:txBody>
                    <a:bodyPr/>
                    <a:lstStyle/>
                    <a:p>
                      <a:pPr marL="0" marR="0" algn="r">
                        <a:lnSpc>
                          <a:spcPct val="150000"/>
                        </a:lnSpc>
                        <a:spcBef>
                          <a:spcPts val="0"/>
                        </a:spcBef>
                        <a:spcAft>
                          <a:spcPts val="1000"/>
                        </a:spcAft>
                      </a:pPr>
                      <a:r>
                        <a:rPr lang="en-US" sz="1400" dirty="0">
                          <a:effectLst/>
                          <a:latin typeface="Times New Roman" pitchFamily="18" charset="0"/>
                          <a:cs typeface="Times New Roman" pitchFamily="18" charset="0"/>
                        </a:rPr>
                        <a:t>     150.000   </a:t>
                      </a:r>
                      <a:endParaRPr lang="en-US" sz="1400" dirty="0">
                        <a:effectLst/>
                        <a:latin typeface="Times New Roman" pitchFamily="18" charset="0"/>
                        <a:ea typeface="Times New Roman"/>
                        <a:cs typeface="Times New Roman" pitchFamily="18" charset="0"/>
                      </a:endParaRPr>
                    </a:p>
                  </a:txBody>
                  <a:tcPr marL="43543" marR="43543" marT="0" marB="0"/>
                </a:tc>
                <a:extLst>
                  <a:ext uri="{0D108BD9-81ED-4DB2-BD59-A6C34878D82A}">
                    <a16:rowId xmlns:a16="http://schemas.microsoft.com/office/drawing/2014/main" val="10012"/>
                  </a:ext>
                </a:extLst>
              </a:tr>
              <a:tr h="340431">
                <a:tc>
                  <a:txBody>
                    <a:bodyPr/>
                    <a:lstStyle/>
                    <a:p>
                      <a:pPr marL="0" marR="0" algn="just">
                        <a:lnSpc>
                          <a:spcPct val="150000"/>
                        </a:lnSpc>
                        <a:spcBef>
                          <a:spcPts val="0"/>
                        </a:spcBef>
                        <a:spcAft>
                          <a:spcPts val="1000"/>
                        </a:spcAft>
                      </a:pPr>
                      <a:r>
                        <a:rPr lang="en-US" sz="1400">
                          <a:effectLst/>
                          <a:latin typeface="Times New Roman" pitchFamily="18" charset="0"/>
                          <a:cs typeface="Times New Roman" pitchFamily="18" charset="0"/>
                        </a:rPr>
                        <a:t>   Cash paid for purchase of franchise </a:t>
                      </a:r>
                      <a:endParaRPr lang="en-US" sz="1400">
                        <a:effectLst/>
                        <a:latin typeface="Times New Roman" pitchFamily="18" charset="0"/>
                        <a:ea typeface="Times New Roman"/>
                        <a:cs typeface="Times New Roman" pitchFamily="18" charset="0"/>
                      </a:endParaRPr>
                    </a:p>
                  </a:txBody>
                  <a:tcPr marL="43543" marR="43543" marT="0" marB="0"/>
                </a:tc>
                <a:tc>
                  <a:txBody>
                    <a:bodyPr/>
                    <a:lstStyle/>
                    <a:p>
                      <a:pPr marL="0" marR="0" algn="just">
                        <a:lnSpc>
                          <a:spcPct val="150000"/>
                        </a:lnSpc>
                        <a:spcBef>
                          <a:spcPts val="100"/>
                        </a:spcBef>
                        <a:spcAft>
                          <a:spcPts val="100"/>
                        </a:spcAft>
                      </a:pPr>
                      <a:r>
                        <a:rPr lang="en-US" sz="1400" dirty="0">
                          <a:effectLst/>
                          <a:latin typeface="Times New Roman" pitchFamily="18" charset="0"/>
                          <a:cs typeface="Times New Roman" pitchFamily="18" charset="0"/>
                        </a:rPr>
                        <a:t>   </a:t>
                      </a:r>
                      <a:r>
                        <a:rPr lang="el-GR" sz="1400" dirty="0">
                          <a:effectLst/>
                          <a:latin typeface="Times New Roman" pitchFamily="18" charset="0"/>
                          <a:cs typeface="Times New Roman" pitchFamily="18" charset="0"/>
                        </a:rPr>
                        <a:t>Πληρωμές κτήσης λοιπών περιουσιακών στοιχείων</a:t>
                      </a:r>
                      <a:endParaRPr lang="en-US" sz="1400" dirty="0">
                        <a:effectLst/>
                        <a:latin typeface="Times New Roman" pitchFamily="18" charset="0"/>
                        <a:ea typeface="Times New Roman"/>
                        <a:cs typeface="Times New Roman" pitchFamily="18" charset="0"/>
                      </a:endParaRPr>
                    </a:p>
                  </a:txBody>
                  <a:tcPr marL="43543" marR="43543" marT="0" marB="0"/>
                </a:tc>
                <a:tc>
                  <a:txBody>
                    <a:bodyPr/>
                    <a:lstStyle/>
                    <a:p>
                      <a:pPr marL="0" marR="0" algn="r">
                        <a:lnSpc>
                          <a:spcPct val="150000"/>
                        </a:lnSpc>
                        <a:spcBef>
                          <a:spcPts val="0"/>
                        </a:spcBef>
                        <a:spcAft>
                          <a:spcPts val="1000"/>
                        </a:spcAft>
                      </a:pPr>
                      <a:r>
                        <a:rPr lang="el-GR" sz="1400" dirty="0">
                          <a:effectLst/>
                          <a:latin typeface="Times New Roman" pitchFamily="18" charset="0"/>
                          <a:cs typeface="Times New Roman" pitchFamily="18" charset="0"/>
                        </a:rPr>
                        <a:t>       </a:t>
                      </a:r>
                      <a:r>
                        <a:rPr lang="en-US" sz="1400" dirty="0">
                          <a:effectLst/>
                          <a:latin typeface="Times New Roman" pitchFamily="18" charset="0"/>
                          <a:cs typeface="Times New Roman" pitchFamily="18" charset="0"/>
                        </a:rPr>
                        <a:t>50.000   </a:t>
                      </a:r>
                      <a:endParaRPr lang="en-US" sz="1400" dirty="0">
                        <a:effectLst/>
                        <a:latin typeface="Times New Roman" pitchFamily="18" charset="0"/>
                        <a:ea typeface="Times New Roman"/>
                        <a:cs typeface="Times New Roman" pitchFamily="18" charset="0"/>
                      </a:endParaRPr>
                    </a:p>
                  </a:txBody>
                  <a:tcPr marL="43543" marR="43543" marT="0" marB="0"/>
                </a:tc>
                <a:extLst>
                  <a:ext uri="{0D108BD9-81ED-4DB2-BD59-A6C34878D82A}">
                    <a16:rowId xmlns:a16="http://schemas.microsoft.com/office/drawing/2014/main" val="10013"/>
                  </a:ext>
                </a:extLst>
              </a:tr>
              <a:tr h="304169">
                <a:tc>
                  <a:txBody>
                    <a:bodyPr/>
                    <a:lstStyle/>
                    <a:p>
                      <a:pPr marL="0" marR="0" algn="just">
                        <a:lnSpc>
                          <a:spcPct val="150000"/>
                        </a:lnSpc>
                        <a:spcBef>
                          <a:spcPts val="100"/>
                        </a:spcBef>
                        <a:spcAft>
                          <a:spcPts val="100"/>
                        </a:spcAft>
                      </a:pPr>
                      <a:r>
                        <a:rPr lang="en-US" sz="1400" u="sng">
                          <a:effectLst/>
                          <a:latin typeface="Times New Roman" pitchFamily="18" charset="0"/>
                          <a:cs typeface="Times New Roman" pitchFamily="18" charset="0"/>
                        </a:rPr>
                        <a:t>Total cash used in investing activities</a:t>
                      </a:r>
                      <a:endParaRPr lang="en-US" sz="1400">
                        <a:effectLst/>
                        <a:latin typeface="Times New Roman" pitchFamily="18" charset="0"/>
                        <a:ea typeface="Times New Roman"/>
                        <a:cs typeface="Times New Roman" pitchFamily="18" charset="0"/>
                      </a:endParaRPr>
                    </a:p>
                  </a:txBody>
                  <a:tcPr marL="43543" marR="43543" marT="0" marB="0"/>
                </a:tc>
                <a:tc>
                  <a:txBody>
                    <a:bodyPr/>
                    <a:lstStyle/>
                    <a:p>
                      <a:pPr marL="0" marR="0" algn="just">
                        <a:lnSpc>
                          <a:spcPct val="150000"/>
                        </a:lnSpc>
                        <a:spcBef>
                          <a:spcPts val="100"/>
                        </a:spcBef>
                        <a:spcAft>
                          <a:spcPts val="100"/>
                        </a:spcAft>
                      </a:pPr>
                      <a:r>
                        <a:rPr lang="en-US" sz="1400" u="sng" dirty="0" err="1">
                          <a:effectLst/>
                          <a:latin typeface="Times New Roman" pitchFamily="18" charset="0"/>
                          <a:cs typeface="Times New Roman" pitchFamily="18" charset="0"/>
                        </a:rPr>
                        <a:t>Πληρωμές</a:t>
                      </a:r>
                      <a:r>
                        <a:rPr lang="en-US" sz="1400" u="sng" dirty="0">
                          <a:effectLst/>
                          <a:latin typeface="Times New Roman" pitchFamily="18" charset="0"/>
                          <a:cs typeface="Times New Roman" pitchFamily="18" charset="0"/>
                        </a:rPr>
                        <a:t> </a:t>
                      </a:r>
                      <a:r>
                        <a:rPr lang="en-US" sz="1400" u="sng" dirty="0" err="1">
                          <a:effectLst/>
                          <a:latin typeface="Times New Roman" pitchFamily="18" charset="0"/>
                          <a:cs typeface="Times New Roman" pitchFamily="18" charset="0"/>
                        </a:rPr>
                        <a:t>για</a:t>
                      </a:r>
                      <a:r>
                        <a:rPr lang="en-US" sz="1400" u="sng" dirty="0">
                          <a:effectLst/>
                          <a:latin typeface="Times New Roman" pitchFamily="18" charset="0"/>
                          <a:cs typeface="Times New Roman" pitchFamily="18" charset="0"/>
                        </a:rPr>
                        <a:t> </a:t>
                      </a:r>
                      <a:r>
                        <a:rPr lang="en-US" sz="1400" u="sng" dirty="0" err="1">
                          <a:effectLst/>
                          <a:latin typeface="Times New Roman" pitchFamily="18" charset="0"/>
                          <a:cs typeface="Times New Roman" pitchFamily="18" charset="0"/>
                        </a:rPr>
                        <a:t>επενδυτικές</a:t>
                      </a:r>
                      <a:r>
                        <a:rPr lang="en-US" sz="1400" u="sng" dirty="0">
                          <a:effectLst/>
                          <a:latin typeface="Times New Roman" pitchFamily="18" charset="0"/>
                          <a:cs typeface="Times New Roman" pitchFamily="18" charset="0"/>
                        </a:rPr>
                        <a:t> </a:t>
                      </a:r>
                      <a:r>
                        <a:rPr lang="en-US" sz="1400" u="sng" dirty="0" err="1">
                          <a:effectLst/>
                          <a:latin typeface="Times New Roman" pitchFamily="18" charset="0"/>
                          <a:cs typeface="Times New Roman" pitchFamily="18" charset="0"/>
                        </a:rPr>
                        <a:t>δραστηριότητες</a:t>
                      </a:r>
                      <a:endParaRPr lang="en-US" sz="1400" dirty="0">
                        <a:effectLst/>
                        <a:latin typeface="Times New Roman" pitchFamily="18" charset="0"/>
                        <a:ea typeface="Times New Roman"/>
                        <a:cs typeface="Times New Roman" pitchFamily="18" charset="0"/>
                      </a:endParaRPr>
                    </a:p>
                  </a:txBody>
                  <a:tcPr marL="43543" marR="43543" marT="0" marB="0"/>
                </a:tc>
                <a:tc>
                  <a:txBody>
                    <a:bodyPr/>
                    <a:lstStyle/>
                    <a:p>
                      <a:pPr marL="0" marR="0" algn="r">
                        <a:lnSpc>
                          <a:spcPct val="150000"/>
                        </a:lnSpc>
                        <a:spcBef>
                          <a:spcPts val="0"/>
                        </a:spcBef>
                        <a:spcAft>
                          <a:spcPts val="1000"/>
                        </a:spcAft>
                      </a:pPr>
                      <a:r>
                        <a:rPr lang="en-US" sz="1400" u="sng" dirty="0">
                          <a:effectLst/>
                          <a:latin typeface="Times New Roman" pitchFamily="18" charset="0"/>
                          <a:cs typeface="Times New Roman" pitchFamily="18" charset="0"/>
                        </a:rPr>
                        <a:t>     200.000   </a:t>
                      </a:r>
                      <a:endParaRPr lang="en-US" sz="1400" dirty="0">
                        <a:effectLst/>
                        <a:latin typeface="Times New Roman" pitchFamily="18" charset="0"/>
                        <a:ea typeface="Times New Roman"/>
                        <a:cs typeface="Times New Roman" pitchFamily="18" charset="0"/>
                      </a:endParaRPr>
                    </a:p>
                  </a:txBody>
                  <a:tcPr marL="43543" marR="43543" marT="0" marB="0"/>
                </a:tc>
                <a:extLst>
                  <a:ext uri="{0D108BD9-81ED-4DB2-BD59-A6C34878D82A}">
                    <a16:rowId xmlns:a16="http://schemas.microsoft.com/office/drawing/2014/main" val="10014"/>
                  </a:ext>
                </a:extLst>
              </a:tr>
              <a:tr h="304169">
                <a:tc>
                  <a:txBody>
                    <a:bodyPr/>
                    <a:lstStyle/>
                    <a:p>
                      <a:pPr marL="0" marR="0" algn="just">
                        <a:lnSpc>
                          <a:spcPct val="150000"/>
                        </a:lnSpc>
                        <a:spcBef>
                          <a:spcPts val="100"/>
                        </a:spcBef>
                        <a:spcAft>
                          <a:spcPts val="100"/>
                        </a:spcAft>
                      </a:pPr>
                      <a:r>
                        <a:rPr lang="en-US" sz="1400">
                          <a:effectLst/>
                          <a:latin typeface="Times New Roman" pitchFamily="18" charset="0"/>
                          <a:cs typeface="Times New Roman" pitchFamily="18" charset="0"/>
                        </a:rPr>
                        <a:t>Increase in cash</a:t>
                      </a:r>
                      <a:endParaRPr lang="en-US" sz="1400">
                        <a:effectLst/>
                        <a:latin typeface="Times New Roman" pitchFamily="18" charset="0"/>
                        <a:ea typeface="Times New Roman"/>
                        <a:cs typeface="Times New Roman" pitchFamily="18" charset="0"/>
                      </a:endParaRPr>
                    </a:p>
                  </a:txBody>
                  <a:tcPr marL="43543" marR="43543" marT="0" marB="0"/>
                </a:tc>
                <a:tc>
                  <a:txBody>
                    <a:bodyPr/>
                    <a:lstStyle/>
                    <a:p>
                      <a:pPr marL="0" marR="0" algn="just">
                        <a:lnSpc>
                          <a:spcPct val="150000"/>
                        </a:lnSpc>
                        <a:spcBef>
                          <a:spcPts val="100"/>
                        </a:spcBef>
                        <a:spcAft>
                          <a:spcPts val="100"/>
                        </a:spcAft>
                      </a:pPr>
                      <a:r>
                        <a:rPr lang="en-US" sz="1400" dirty="0" err="1">
                          <a:effectLst/>
                          <a:latin typeface="Times New Roman" pitchFamily="18" charset="0"/>
                          <a:cs typeface="Times New Roman" pitchFamily="18" charset="0"/>
                        </a:rPr>
                        <a:t>Αύξηση</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Μετρητών</a:t>
                      </a:r>
                      <a:endParaRPr lang="en-US" sz="1400" dirty="0">
                        <a:effectLst/>
                        <a:latin typeface="Times New Roman" pitchFamily="18" charset="0"/>
                        <a:ea typeface="Times New Roman"/>
                        <a:cs typeface="Times New Roman" pitchFamily="18" charset="0"/>
                      </a:endParaRPr>
                    </a:p>
                  </a:txBody>
                  <a:tcPr marL="43543" marR="43543" marT="0" marB="0"/>
                </a:tc>
                <a:tc>
                  <a:txBody>
                    <a:bodyPr/>
                    <a:lstStyle/>
                    <a:p>
                      <a:pPr marL="0" marR="0" algn="r">
                        <a:lnSpc>
                          <a:spcPct val="150000"/>
                        </a:lnSpc>
                        <a:spcBef>
                          <a:spcPts val="0"/>
                        </a:spcBef>
                        <a:spcAft>
                          <a:spcPts val="1000"/>
                        </a:spcAft>
                      </a:pPr>
                      <a:r>
                        <a:rPr lang="en-US" sz="1400" dirty="0">
                          <a:effectLst/>
                          <a:latin typeface="Times New Roman" pitchFamily="18" charset="0"/>
                          <a:cs typeface="Times New Roman" pitchFamily="18" charset="0"/>
                        </a:rPr>
                        <a:t>       40.000   </a:t>
                      </a:r>
                      <a:endParaRPr lang="en-US" sz="1400" dirty="0">
                        <a:effectLst/>
                        <a:latin typeface="Times New Roman" pitchFamily="18" charset="0"/>
                        <a:ea typeface="Times New Roman"/>
                        <a:cs typeface="Times New Roman" pitchFamily="18" charset="0"/>
                      </a:endParaRPr>
                    </a:p>
                  </a:txBody>
                  <a:tcPr marL="43543" marR="43543" marT="0" marB="0"/>
                </a:tc>
                <a:extLst>
                  <a:ext uri="{0D108BD9-81ED-4DB2-BD59-A6C34878D82A}">
                    <a16:rowId xmlns:a16="http://schemas.microsoft.com/office/drawing/2014/main" val="10015"/>
                  </a:ext>
                </a:extLst>
              </a:tr>
              <a:tr h="304169">
                <a:tc>
                  <a:txBody>
                    <a:bodyPr/>
                    <a:lstStyle/>
                    <a:p>
                      <a:pPr marL="0" marR="0" algn="just">
                        <a:lnSpc>
                          <a:spcPct val="150000"/>
                        </a:lnSpc>
                        <a:spcBef>
                          <a:spcPts val="100"/>
                        </a:spcBef>
                        <a:spcAft>
                          <a:spcPts val="100"/>
                        </a:spcAft>
                      </a:pPr>
                      <a:r>
                        <a:rPr lang="en-US" sz="1400" u="sng">
                          <a:effectLst/>
                          <a:latin typeface="Times New Roman" pitchFamily="18" charset="0"/>
                          <a:cs typeface="Times New Roman" pitchFamily="18" charset="0"/>
                        </a:rPr>
                        <a:t>Cash at start of year</a:t>
                      </a:r>
                      <a:endParaRPr lang="en-US" sz="1400">
                        <a:effectLst/>
                        <a:latin typeface="Times New Roman" pitchFamily="18" charset="0"/>
                        <a:ea typeface="Times New Roman"/>
                        <a:cs typeface="Times New Roman" pitchFamily="18" charset="0"/>
                      </a:endParaRPr>
                    </a:p>
                  </a:txBody>
                  <a:tcPr marL="43543" marR="43543" marT="0" marB="0"/>
                </a:tc>
                <a:tc>
                  <a:txBody>
                    <a:bodyPr/>
                    <a:lstStyle/>
                    <a:p>
                      <a:pPr marL="0" marR="0" algn="just">
                        <a:lnSpc>
                          <a:spcPct val="150000"/>
                        </a:lnSpc>
                        <a:spcBef>
                          <a:spcPts val="100"/>
                        </a:spcBef>
                        <a:spcAft>
                          <a:spcPts val="100"/>
                        </a:spcAft>
                      </a:pPr>
                      <a:r>
                        <a:rPr lang="el-GR" sz="1400" u="sng" dirty="0">
                          <a:effectLst/>
                          <a:latin typeface="Times New Roman" pitchFamily="18" charset="0"/>
                          <a:cs typeface="Times New Roman" pitchFamily="18" charset="0"/>
                        </a:rPr>
                        <a:t>Μετρητά στην αρχή του έτους</a:t>
                      </a:r>
                      <a:endParaRPr lang="en-US" sz="1400" dirty="0">
                        <a:effectLst/>
                        <a:latin typeface="Times New Roman" pitchFamily="18" charset="0"/>
                        <a:ea typeface="Times New Roman"/>
                        <a:cs typeface="Times New Roman" pitchFamily="18" charset="0"/>
                      </a:endParaRPr>
                    </a:p>
                  </a:txBody>
                  <a:tcPr marL="43543" marR="43543" marT="0" marB="0"/>
                </a:tc>
                <a:tc>
                  <a:txBody>
                    <a:bodyPr/>
                    <a:lstStyle/>
                    <a:p>
                      <a:pPr marL="0" marR="0" algn="r">
                        <a:lnSpc>
                          <a:spcPct val="150000"/>
                        </a:lnSpc>
                        <a:spcBef>
                          <a:spcPts val="0"/>
                        </a:spcBef>
                        <a:spcAft>
                          <a:spcPts val="1000"/>
                        </a:spcAft>
                      </a:pPr>
                      <a:r>
                        <a:rPr lang="el-GR" sz="1400" u="sng" dirty="0">
                          <a:effectLst/>
                          <a:latin typeface="Times New Roman" pitchFamily="18" charset="0"/>
                          <a:cs typeface="Times New Roman" pitchFamily="18" charset="0"/>
                        </a:rPr>
                        <a:t>       </a:t>
                      </a:r>
                      <a:r>
                        <a:rPr lang="en-US" sz="1400" u="sng" dirty="0">
                          <a:effectLst/>
                          <a:latin typeface="Times New Roman" pitchFamily="18" charset="0"/>
                          <a:cs typeface="Times New Roman" pitchFamily="18" charset="0"/>
                        </a:rPr>
                        <a:t>60.000   </a:t>
                      </a:r>
                      <a:endParaRPr lang="en-US" sz="1400" dirty="0">
                        <a:effectLst/>
                        <a:latin typeface="Times New Roman" pitchFamily="18" charset="0"/>
                        <a:ea typeface="Times New Roman"/>
                        <a:cs typeface="Times New Roman" pitchFamily="18" charset="0"/>
                      </a:endParaRPr>
                    </a:p>
                  </a:txBody>
                  <a:tcPr marL="43543" marR="43543" marT="0" marB="0"/>
                </a:tc>
                <a:extLst>
                  <a:ext uri="{0D108BD9-81ED-4DB2-BD59-A6C34878D82A}">
                    <a16:rowId xmlns:a16="http://schemas.microsoft.com/office/drawing/2014/main" val="10016"/>
                  </a:ext>
                </a:extLst>
              </a:tr>
              <a:tr h="304169">
                <a:tc>
                  <a:txBody>
                    <a:bodyPr/>
                    <a:lstStyle/>
                    <a:p>
                      <a:pPr marL="0" marR="0" algn="just">
                        <a:lnSpc>
                          <a:spcPct val="150000"/>
                        </a:lnSpc>
                        <a:spcBef>
                          <a:spcPts val="100"/>
                        </a:spcBef>
                        <a:spcAft>
                          <a:spcPts val="100"/>
                        </a:spcAft>
                      </a:pPr>
                      <a:r>
                        <a:rPr lang="en-US" sz="1400" dirty="0">
                          <a:effectLst/>
                          <a:latin typeface="Times New Roman" pitchFamily="18" charset="0"/>
                          <a:cs typeface="Times New Roman" pitchFamily="18" charset="0"/>
                        </a:rPr>
                        <a:t>Cash at end of year</a:t>
                      </a:r>
                      <a:endParaRPr lang="en-US" sz="1400" dirty="0">
                        <a:effectLst/>
                        <a:latin typeface="Times New Roman" pitchFamily="18" charset="0"/>
                        <a:ea typeface="Times New Roman"/>
                        <a:cs typeface="Times New Roman" pitchFamily="18" charset="0"/>
                      </a:endParaRPr>
                    </a:p>
                  </a:txBody>
                  <a:tcPr marL="43543" marR="43543" marT="0" marB="0"/>
                </a:tc>
                <a:tc>
                  <a:txBody>
                    <a:bodyPr/>
                    <a:lstStyle/>
                    <a:p>
                      <a:pPr marL="0" marR="0" algn="just">
                        <a:lnSpc>
                          <a:spcPct val="150000"/>
                        </a:lnSpc>
                        <a:spcBef>
                          <a:spcPts val="100"/>
                        </a:spcBef>
                        <a:spcAft>
                          <a:spcPts val="100"/>
                        </a:spcAft>
                      </a:pPr>
                      <a:r>
                        <a:rPr lang="el-GR" sz="1400" dirty="0">
                          <a:effectLst/>
                          <a:latin typeface="Times New Roman" pitchFamily="18" charset="0"/>
                          <a:cs typeface="Times New Roman" pitchFamily="18" charset="0"/>
                        </a:rPr>
                        <a:t>Μετρητά κατά το τέλος της χρήσης</a:t>
                      </a:r>
                      <a:endParaRPr lang="en-US" sz="1400" dirty="0">
                        <a:effectLst/>
                        <a:latin typeface="Times New Roman" pitchFamily="18" charset="0"/>
                        <a:ea typeface="Times New Roman"/>
                        <a:cs typeface="Times New Roman" pitchFamily="18" charset="0"/>
                      </a:endParaRPr>
                    </a:p>
                  </a:txBody>
                  <a:tcPr marL="43543" marR="43543" marT="0" marB="0"/>
                </a:tc>
                <a:tc>
                  <a:txBody>
                    <a:bodyPr/>
                    <a:lstStyle/>
                    <a:p>
                      <a:pPr marL="0" marR="0" algn="r">
                        <a:lnSpc>
                          <a:spcPct val="150000"/>
                        </a:lnSpc>
                        <a:spcBef>
                          <a:spcPts val="0"/>
                        </a:spcBef>
                        <a:spcAft>
                          <a:spcPts val="1000"/>
                        </a:spcAft>
                      </a:pPr>
                      <a:r>
                        <a:rPr lang="el-GR" sz="1400" dirty="0">
                          <a:effectLst/>
                          <a:latin typeface="Times New Roman" pitchFamily="18" charset="0"/>
                          <a:cs typeface="Times New Roman" pitchFamily="18" charset="0"/>
                        </a:rPr>
                        <a:t>     </a:t>
                      </a:r>
                      <a:r>
                        <a:rPr lang="en-US" sz="1400" dirty="0">
                          <a:effectLst/>
                          <a:latin typeface="Times New Roman" pitchFamily="18" charset="0"/>
                          <a:cs typeface="Times New Roman" pitchFamily="18" charset="0"/>
                        </a:rPr>
                        <a:t>100.000   </a:t>
                      </a:r>
                      <a:endParaRPr lang="en-US" sz="1400" dirty="0">
                        <a:effectLst/>
                        <a:latin typeface="Times New Roman" pitchFamily="18" charset="0"/>
                        <a:ea typeface="Times New Roman"/>
                        <a:cs typeface="Times New Roman" pitchFamily="18" charset="0"/>
                      </a:endParaRPr>
                    </a:p>
                  </a:txBody>
                  <a:tcPr marL="43543" marR="43543" marT="0" marB="0"/>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684684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762000"/>
            <a:ext cx="7543800" cy="4800599"/>
          </a:xfrm>
        </p:spPr>
        <p:txBody>
          <a:bodyPr>
            <a:normAutofit/>
          </a:bodyPr>
          <a:lstStyle/>
          <a:p>
            <a:pPr marL="285750" indent="-285750">
              <a:buFont typeface="Times New Roman" pitchFamily="18" charset="0"/>
              <a:buChar char="−"/>
            </a:pPr>
            <a:endParaRPr lang="en-US" sz="1400" dirty="0">
              <a:solidFill>
                <a:schemeClr val="tx1"/>
              </a:solidFill>
              <a:latin typeface="Times New Roman" pitchFamily="18" charset="0"/>
              <a:cs typeface="Times New Roman" pitchFamily="18" charset="0"/>
            </a:endParaRPr>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a:xfrm>
            <a:off x="7772400" y="6553200"/>
            <a:ext cx="533400" cy="152400"/>
          </a:xfrm>
        </p:spPr>
        <p:txBody>
          <a:bodyPr/>
          <a:lstStyle/>
          <a:p>
            <a:fld id="{2B19053D-4B37-4D7B-8ABF-990319F02EEF}" type="slidenum">
              <a:rPr lang="en-US" sz="1100" smtClean="0">
                <a:latin typeface="Times New Roman" pitchFamily="18" charset="0"/>
                <a:cs typeface="Times New Roman" pitchFamily="18" charset="0"/>
              </a:rPr>
              <a:pPr/>
              <a:t>16</a:t>
            </a:fld>
            <a:endParaRPr lang="en-US" sz="1100" dirty="0">
              <a:latin typeface="Times New Roman" pitchFamily="18" charset="0"/>
              <a:cs typeface="Times New Roman" pitchFamily="18" charset="0"/>
            </a:endParaRPr>
          </a:p>
        </p:txBody>
      </p:sp>
      <p:sp>
        <p:nvSpPr>
          <p:cNvPr id="7" name="Rectangle 6"/>
          <p:cNvSpPr/>
          <p:nvPr/>
        </p:nvSpPr>
        <p:spPr>
          <a:xfrm>
            <a:off x="533400" y="260649"/>
            <a:ext cx="8077200" cy="307777"/>
          </a:xfrm>
          <a:prstGeom prst="rect">
            <a:avLst/>
          </a:prstGeom>
        </p:spPr>
        <p:txBody>
          <a:bodyPr wrap="square">
            <a:spAutoFit/>
          </a:bodyPr>
          <a:lstStyle/>
          <a:p>
            <a:pPr marL="228600" lvl="3" indent="-228600">
              <a:buClr>
                <a:schemeClr val="tx1">
                  <a:lumMod val="50000"/>
                  <a:lumOff val="50000"/>
                </a:schemeClr>
              </a:buClr>
            </a:pPr>
            <a:r>
              <a:rPr lang="el-GR" sz="1400" dirty="0">
                <a:latin typeface="Times New Roman" pitchFamily="18" charset="0"/>
                <a:cs typeface="Times New Roman" pitchFamily="18" charset="0"/>
              </a:rPr>
              <a:t>Κατάρτιση  πίνακα ταμειακών ροών έμμεση μέθοδο</a:t>
            </a:r>
            <a:endParaRPr lang="en-US" sz="1400" b="1" dirty="0">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687497884"/>
              </p:ext>
            </p:extLst>
          </p:nvPr>
        </p:nvGraphicFramePr>
        <p:xfrm>
          <a:off x="467542" y="548687"/>
          <a:ext cx="8208913" cy="6173652"/>
        </p:xfrm>
        <a:graphic>
          <a:graphicData uri="http://schemas.openxmlformats.org/drawingml/2006/table">
            <a:tbl>
              <a:tblPr firstRow="1" firstCol="1" bandRow="1">
                <a:tableStyleId>{616DA210-FB5B-4158-B5E0-FEB733F419BA}</a:tableStyleId>
              </a:tblPr>
              <a:tblGrid>
                <a:gridCol w="3816426">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1224135">
                  <a:extLst>
                    <a:ext uri="{9D8B030D-6E8A-4147-A177-3AD203B41FA5}">
                      <a16:colId xmlns:a16="http://schemas.microsoft.com/office/drawing/2014/main" val="20002"/>
                    </a:ext>
                  </a:extLst>
                </a:gridCol>
              </a:tblGrid>
              <a:tr h="610692">
                <a:tc>
                  <a:txBody>
                    <a:bodyPr/>
                    <a:lstStyle/>
                    <a:p>
                      <a:pPr marL="0" marR="0" algn="just">
                        <a:lnSpc>
                          <a:spcPct val="150000"/>
                        </a:lnSpc>
                        <a:spcBef>
                          <a:spcPts val="100"/>
                        </a:spcBef>
                        <a:spcAft>
                          <a:spcPts val="100"/>
                        </a:spcAft>
                      </a:pPr>
                      <a:r>
                        <a:rPr lang="en-US" sz="1200" dirty="0">
                          <a:effectLst/>
                          <a:latin typeface="Times New Roman" pitchFamily="18" charset="0"/>
                          <a:cs typeface="Times New Roman" pitchFamily="18" charset="0"/>
                        </a:rPr>
                        <a:t>Statement of Cash Flows</a:t>
                      </a:r>
                    </a:p>
                    <a:p>
                      <a:pPr marL="0" marR="0" algn="just">
                        <a:lnSpc>
                          <a:spcPct val="150000"/>
                        </a:lnSpc>
                        <a:spcBef>
                          <a:spcPts val="100"/>
                        </a:spcBef>
                        <a:spcAft>
                          <a:spcPts val="100"/>
                        </a:spcAft>
                      </a:pPr>
                      <a:r>
                        <a:rPr lang="en-US" sz="1200" dirty="0">
                          <a:effectLst/>
                          <a:latin typeface="Times New Roman" pitchFamily="18" charset="0"/>
                          <a:cs typeface="Times New Roman" pitchFamily="18" charset="0"/>
                        </a:rPr>
                        <a:t>(Indirect Method)</a:t>
                      </a:r>
                      <a:endParaRPr lang="en-US" sz="1200" dirty="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200" dirty="0" err="1">
                          <a:effectLst/>
                          <a:latin typeface="Times New Roman" pitchFamily="18" charset="0"/>
                          <a:cs typeface="Times New Roman" pitchFamily="18" charset="0"/>
                        </a:rPr>
                        <a:t>Πίνακας</a:t>
                      </a:r>
                      <a:r>
                        <a:rPr lang="en-US" sz="1200" dirty="0">
                          <a:effectLst/>
                          <a:latin typeface="Times New Roman" pitchFamily="18" charset="0"/>
                          <a:cs typeface="Times New Roman" pitchFamily="18" charset="0"/>
                        </a:rPr>
                        <a:t> Ταμειοροών</a:t>
                      </a:r>
                    </a:p>
                    <a:p>
                      <a:pPr marL="0" marR="0" algn="just">
                        <a:lnSpc>
                          <a:spcPct val="150000"/>
                        </a:lnSpc>
                        <a:spcBef>
                          <a:spcPts val="100"/>
                        </a:spcBef>
                        <a:spcAft>
                          <a:spcPts val="100"/>
                        </a:spcAft>
                      </a:pPr>
                      <a:r>
                        <a:rPr lang="en-US" sz="1200" dirty="0">
                          <a:effectLst/>
                          <a:latin typeface="Times New Roman" pitchFamily="18" charset="0"/>
                          <a:cs typeface="Times New Roman" pitchFamily="18" charset="0"/>
                        </a:rPr>
                        <a:t>(</a:t>
                      </a:r>
                      <a:r>
                        <a:rPr lang="el-GR" sz="1200" dirty="0">
                          <a:effectLst/>
                          <a:latin typeface="Times New Roman" pitchFamily="18" charset="0"/>
                          <a:cs typeface="Times New Roman" pitchFamily="18" charset="0"/>
                        </a:rPr>
                        <a:t>Έ</a:t>
                      </a:r>
                      <a:r>
                        <a:rPr lang="en-US" sz="1200" dirty="0" err="1">
                          <a:effectLst/>
                          <a:latin typeface="Times New Roman" pitchFamily="18" charset="0"/>
                          <a:cs typeface="Times New Roman" pitchFamily="18" charset="0"/>
                        </a:rPr>
                        <a:t>μεση</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Μέθοδος</a:t>
                      </a:r>
                      <a:r>
                        <a:rPr lang="en-US" sz="1200" dirty="0">
                          <a:effectLst/>
                          <a:latin typeface="Times New Roman" pitchFamily="18" charset="0"/>
                          <a:cs typeface="Times New Roman" pitchFamily="18" charset="0"/>
                        </a:rPr>
                        <a:t>)</a:t>
                      </a:r>
                      <a:endParaRPr lang="en-US" sz="1200" dirty="0">
                        <a:effectLst/>
                        <a:latin typeface="Times New Roman" pitchFamily="18" charset="0"/>
                        <a:ea typeface="Times New Roman"/>
                        <a:cs typeface="Times New Roman" pitchFamily="18" charset="0"/>
                      </a:endParaRPr>
                    </a:p>
                  </a:txBody>
                  <a:tcPr marL="43040" marR="43040" marT="0" marB="0"/>
                </a:tc>
                <a:tc>
                  <a:txBody>
                    <a:bodyPr/>
                    <a:lstStyle/>
                    <a:p>
                      <a:pPr marL="0" marR="0" algn="r">
                        <a:lnSpc>
                          <a:spcPct val="150000"/>
                        </a:lnSpc>
                        <a:spcBef>
                          <a:spcPts val="100"/>
                        </a:spcBef>
                        <a:spcAft>
                          <a:spcPts val="100"/>
                        </a:spcAft>
                      </a:pPr>
                      <a:r>
                        <a:rPr lang="en-US" sz="1200" dirty="0">
                          <a:effectLst/>
                          <a:latin typeface="Times New Roman" pitchFamily="18" charset="0"/>
                          <a:cs typeface="Times New Roman" pitchFamily="18" charset="0"/>
                        </a:rPr>
                        <a:t>Year / </a:t>
                      </a:r>
                      <a:r>
                        <a:rPr lang="en-US" sz="1200" dirty="0" err="1">
                          <a:effectLst/>
                          <a:latin typeface="Times New Roman" pitchFamily="18" charset="0"/>
                          <a:cs typeface="Times New Roman" pitchFamily="18" charset="0"/>
                        </a:rPr>
                        <a:t>Έτος</a:t>
                      </a:r>
                      <a:endParaRPr lang="en-US" sz="12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00"/>
                  </a:ext>
                </a:extLst>
              </a:tr>
              <a:tr h="289274">
                <a:tc>
                  <a:txBody>
                    <a:bodyPr/>
                    <a:lstStyle/>
                    <a:p>
                      <a:pPr marL="0" marR="0" algn="just">
                        <a:lnSpc>
                          <a:spcPct val="150000"/>
                        </a:lnSpc>
                        <a:spcBef>
                          <a:spcPts val="100"/>
                        </a:spcBef>
                        <a:spcAft>
                          <a:spcPts val="100"/>
                        </a:spcAft>
                      </a:pPr>
                      <a:r>
                        <a:rPr lang="en-US" sz="1200" u="sng" dirty="0">
                          <a:effectLst/>
                          <a:latin typeface="Times New Roman" pitchFamily="18" charset="0"/>
                          <a:cs typeface="Times New Roman" pitchFamily="18" charset="0"/>
                        </a:rPr>
                        <a:t>Cash flow from operating activities:</a:t>
                      </a:r>
                      <a:endParaRPr lang="en-US" sz="1200" dirty="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200" u="sng">
                          <a:effectLst/>
                          <a:latin typeface="Times New Roman" pitchFamily="18" charset="0"/>
                          <a:cs typeface="Times New Roman" pitchFamily="18" charset="0"/>
                        </a:rPr>
                        <a:t>Ταμειοροές λειτουργικών δραστηριοτήτων: </a:t>
                      </a:r>
                      <a:endParaRPr lang="en-US" sz="1200">
                        <a:effectLst/>
                        <a:latin typeface="Times New Roman" pitchFamily="18" charset="0"/>
                        <a:ea typeface="Times New Roman"/>
                        <a:cs typeface="Times New Roman" pitchFamily="18" charset="0"/>
                      </a:endParaRPr>
                    </a:p>
                  </a:txBody>
                  <a:tcPr marL="43040" marR="43040" marT="0" marB="0"/>
                </a:tc>
                <a:tc>
                  <a:txBody>
                    <a:bodyPr/>
                    <a:lstStyle/>
                    <a:p>
                      <a:pPr marL="0" marR="0" algn="r">
                        <a:lnSpc>
                          <a:spcPct val="150000"/>
                        </a:lnSpc>
                        <a:spcBef>
                          <a:spcPts val="0"/>
                        </a:spcBef>
                        <a:spcAft>
                          <a:spcPts val="1000"/>
                        </a:spcAf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01"/>
                  </a:ext>
                </a:extLst>
              </a:tr>
              <a:tr h="289274">
                <a:tc>
                  <a:txBody>
                    <a:bodyPr/>
                    <a:lstStyle/>
                    <a:p>
                      <a:pPr marL="0" marR="0" algn="just">
                        <a:lnSpc>
                          <a:spcPct val="150000"/>
                        </a:lnSpc>
                        <a:spcBef>
                          <a:spcPts val="100"/>
                        </a:spcBef>
                        <a:spcAft>
                          <a:spcPts val="100"/>
                        </a:spcAft>
                      </a:pPr>
                      <a:r>
                        <a:rPr lang="en-US" sz="1200" dirty="0">
                          <a:effectLst/>
                          <a:latin typeface="Times New Roman" pitchFamily="18" charset="0"/>
                          <a:cs typeface="Times New Roman" pitchFamily="18" charset="0"/>
                        </a:rPr>
                        <a:t>  Net income from operations</a:t>
                      </a:r>
                      <a:endParaRPr lang="en-US" sz="1200" dirty="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200">
                          <a:effectLst/>
                          <a:latin typeface="Times New Roman" pitchFamily="18" charset="0"/>
                          <a:cs typeface="Times New Roman" pitchFamily="18" charset="0"/>
                        </a:rPr>
                        <a:t>Καθαρά λειτουργικά έσοδα</a:t>
                      </a:r>
                      <a:endParaRPr lang="en-US" sz="1200">
                        <a:effectLst/>
                        <a:latin typeface="Times New Roman" pitchFamily="18" charset="0"/>
                        <a:ea typeface="Times New Roman"/>
                        <a:cs typeface="Times New Roman" pitchFamily="18" charset="0"/>
                      </a:endParaRPr>
                    </a:p>
                  </a:txBody>
                  <a:tcPr marL="43040" marR="43040" marT="0" marB="0"/>
                </a:tc>
                <a:tc>
                  <a:txBody>
                    <a:bodyPr/>
                    <a:lstStyle/>
                    <a:p>
                      <a:pPr marL="0" marR="0" algn="r">
                        <a:lnSpc>
                          <a:spcPct val="150000"/>
                        </a:lnSpc>
                        <a:spcBef>
                          <a:spcPts val="0"/>
                        </a:spcBef>
                        <a:spcAft>
                          <a:spcPts val="1000"/>
                        </a:spcAft>
                      </a:pPr>
                      <a:r>
                        <a:rPr lang="en-US" sz="1400" u="sng" dirty="0">
                          <a:effectLst/>
                          <a:latin typeface="Times New Roman" pitchFamily="18" charset="0"/>
                          <a:cs typeface="Times New Roman" pitchFamily="18" charset="0"/>
                        </a:rPr>
                        <a:t>            500.000   </a:t>
                      </a:r>
                      <a:endParaRPr lang="en-US" sz="14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02"/>
                  </a:ext>
                </a:extLst>
              </a:tr>
              <a:tr h="289274">
                <a:tc>
                  <a:txBody>
                    <a:bodyPr/>
                    <a:lstStyle/>
                    <a:p>
                      <a:pPr marL="0" marR="0" algn="just">
                        <a:lnSpc>
                          <a:spcPct val="150000"/>
                        </a:lnSpc>
                        <a:spcBef>
                          <a:spcPts val="100"/>
                        </a:spcBef>
                        <a:spcAft>
                          <a:spcPts val="100"/>
                        </a:spcAft>
                      </a:pPr>
                      <a:r>
                        <a:rPr lang="en-US" sz="1200" dirty="0">
                          <a:effectLst/>
                          <a:latin typeface="Times New Roman" pitchFamily="18" charset="0"/>
                          <a:cs typeface="Times New Roman" pitchFamily="18" charset="0"/>
                        </a:rPr>
                        <a:t>  Add:</a:t>
                      </a:r>
                      <a:endParaRPr lang="en-US" sz="1200" dirty="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200">
                          <a:effectLst/>
                          <a:latin typeface="Times New Roman" pitchFamily="18" charset="0"/>
                          <a:cs typeface="Times New Roman" pitchFamily="18" charset="0"/>
                        </a:rPr>
                        <a:t>Συν:</a:t>
                      </a:r>
                      <a:endParaRPr lang="en-US" sz="1200">
                        <a:effectLst/>
                        <a:latin typeface="Times New Roman" pitchFamily="18" charset="0"/>
                        <a:ea typeface="Times New Roman"/>
                        <a:cs typeface="Times New Roman" pitchFamily="18" charset="0"/>
                      </a:endParaRPr>
                    </a:p>
                  </a:txBody>
                  <a:tcPr marL="43040" marR="43040" marT="0" marB="0"/>
                </a:tc>
                <a:tc>
                  <a:txBody>
                    <a:bodyPr/>
                    <a:lstStyle/>
                    <a:p>
                      <a:pPr marL="0" marR="0" algn="r">
                        <a:lnSpc>
                          <a:spcPct val="150000"/>
                        </a:lnSpc>
                        <a:spcBef>
                          <a:spcPts val="0"/>
                        </a:spcBef>
                        <a:spcAft>
                          <a:spcPts val="1000"/>
                        </a:spcAf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03"/>
                  </a:ext>
                </a:extLst>
              </a:tr>
              <a:tr h="289274">
                <a:tc>
                  <a:txBody>
                    <a:bodyPr/>
                    <a:lstStyle/>
                    <a:p>
                      <a:pPr marL="0" marR="0" algn="just">
                        <a:lnSpc>
                          <a:spcPct val="150000"/>
                        </a:lnSpc>
                        <a:spcBef>
                          <a:spcPts val="100"/>
                        </a:spcBef>
                        <a:spcAft>
                          <a:spcPts val="100"/>
                        </a:spcAft>
                      </a:pPr>
                      <a:r>
                        <a:rPr lang="en-US" sz="1200" dirty="0">
                          <a:effectLst/>
                          <a:latin typeface="Times New Roman" pitchFamily="18" charset="0"/>
                          <a:cs typeface="Times New Roman" pitchFamily="18" charset="0"/>
                        </a:rPr>
                        <a:t>       Depreciation and amortization</a:t>
                      </a:r>
                      <a:endParaRPr lang="en-US" sz="1200" dirty="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Αποσβέσεις</a:t>
                      </a:r>
                      <a:endParaRPr lang="en-US" sz="1200" dirty="0">
                        <a:effectLst/>
                        <a:latin typeface="Times New Roman" pitchFamily="18" charset="0"/>
                        <a:ea typeface="Times New Roman"/>
                        <a:cs typeface="Times New Roman" pitchFamily="18" charset="0"/>
                      </a:endParaRPr>
                    </a:p>
                  </a:txBody>
                  <a:tcPr marL="43040" marR="43040" marT="0" marB="0"/>
                </a:tc>
                <a:tc>
                  <a:txBody>
                    <a:bodyPr/>
                    <a:lstStyle/>
                    <a:p>
                      <a:pPr marL="0" marR="0" algn="r">
                        <a:lnSpc>
                          <a:spcPct val="150000"/>
                        </a:lnSpc>
                        <a:spcBef>
                          <a:spcPts val="0"/>
                        </a:spcBef>
                        <a:spcAft>
                          <a:spcPts val="1000"/>
                        </a:spcAft>
                      </a:pPr>
                      <a:r>
                        <a:rPr lang="en-US" sz="1400" dirty="0">
                          <a:effectLst/>
                          <a:latin typeface="Times New Roman" pitchFamily="18" charset="0"/>
                          <a:cs typeface="Times New Roman" pitchFamily="18" charset="0"/>
                        </a:rPr>
                        <a:t>              30.000   </a:t>
                      </a:r>
                      <a:endParaRPr lang="en-US" sz="14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04"/>
                  </a:ext>
                </a:extLst>
              </a:tr>
              <a:tr h="289274">
                <a:tc>
                  <a:txBody>
                    <a:bodyPr/>
                    <a:lstStyle/>
                    <a:p>
                      <a:pPr marL="0" marR="0" algn="just">
                        <a:lnSpc>
                          <a:spcPct val="150000"/>
                        </a:lnSpc>
                        <a:spcBef>
                          <a:spcPts val="100"/>
                        </a:spcBef>
                        <a:spcAft>
                          <a:spcPts val="100"/>
                        </a:spcAft>
                      </a:pPr>
                      <a:r>
                        <a:rPr lang="en-US" sz="1200" dirty="0">
                          <a:effectLst/>
                          <a:latin typeface="Times New Roman" pitchFamily="18" charset="0"/>
                          <a:cs typeface="Times New Roman" pitchFamily="18" charset="0"/>
                        </a:rPr>
                        <a:t>       Decrease in inventory </a:t>
                      </a:r>
                      <a:endParaRPr lang="en-US" sz="1200" dirty="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Μείωση</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αποθεμάτων</a:t>
                      </a:r>
                      <a:endParaRPr lang="en-US" sz="1200" dirty="0">
                        <a:effectLst/>
                        <a:latin typeface="Times New Roman" pitchFamily="18" charset="0"/>
                        <a:ea typeface="Times New Roman"/>
                        <a:cs typeface="Times New Roman" pitchFamily="18" charset="0"/>
                      </a:endParaRPr>
                    </a:p>
                  </a:txBody>
                  <a:tcPr marL="43040" marR="43040" marT="0" marB="0"/>
                </a:tc>
                <a:tc>
                  <a:txBody>
                    <a:bodyPr/>
                    <a:lstStyle/>
                    <a:p>
                      <a:pPr marL="0" marR="0" algn="r">
                        <a:lnSpc>
                          <a:spcPct val="150000"/>
                        </a:lnSpc>
                        <a:spcBef>
                          <a:spcPts val="0"/>
                        </a:spcBef>
                        <a:spcAft>
                          <a:spcPts val="1000"/>
                        </a:spcAft>
                      </a:pPr>
                      <a:r>
                        <a:rPr lang="en-US" sz="1400" dirty="0">
                          <a:effectLst/>
                          <a:latin typeface="Times New Roman" pitchFamily="18" charset="0"/>
                          <a:cs typeface="Times New Roman" pitchFamily="18" charset="0"/>
                        </a:rPr>
                        <a:t>              20.000   </a:t>
                      </a:r>
                      <a:endParaRPr lang="en-US" sz="14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05"/>
                  </a:ext>
                </a:extLst>
              </a:tr>
              <a:tr h="289274">
                <a:tc>
                  <a:txBody>
                    <a:bodyPr/>
                    <a:lstStyle/>
                    <a:p>
                      <a:pPr marL="0" marR="0" algn="just">
                        <a:lnSpc>
                          <a:spcPct val="150000"/>
                        </a:lnSpc>
                        <a:spcBef>
                          <a:spcPts val="0"/>
                        </a:spcBef>
                        <a:spcAft>
                          <a:spcPts val="1000"/>
                        </a:spcAft>
                      </a:pPr>
                      <a:r>
                        <a:rPr lang="en-US" sz="1200" dirty="0">
                          <a:effectLst/>
                          <a:latin typeface="Times New Roman" pitchFamily="18" charset="0"/>
                          <a:cs typeface="Times New Roman" pitchFamily="18" charset="0"/>
                        </a:rPr>
                        <a:t>       Increase in accounts payable  </a:t>
                      </a:r>
                      <a:endParaRPr lang="en-US" sz="1200" dirty="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Αύξηση</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των</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λογαριασμών</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πληρωτέων</a:t>
                      </a:r>
                      <a:endParaRPr lang="en-US" sz="1200" dirty="0">
                        <a:effectLst/>
                        <a:latin typeface="Times New Roman" pitchFamily="18" charset="0"/>
                        <a:ea typeface="Times New Roman"/>
                        <a:cs typeface="Times New Roman" pitchFamily="18" charset="0"/>
                      </a:endParaRPr>
                    </a:p>
                  </a:txBody>
                  <a:tcPr marL="43040" marR="43040" marT="0" marB="0"/>
                </a:tc>
                <a:tc>
                  <a:txBody>
                    <a:bodyPr/>
                    <a:lstStyle/>
                    <a:p>
                      <a:pPr marL="0" marR="0" algn="r">
                        <a:lnSpc>
                          <a:spcPct val="150000"/>
                        </a:lnSpc>
                        <a:spcBef>
                          <a:spcPts val="0"/>
                        </a:spcBef>
                        <a:spcAft>
                          <a:spcPts val="1000"/>
                        </a:spcAft>
                      </a:pPr>
                      <a:r>
                        <a:rPr lang="en-US" sz="1400" dirty="0">
                          <a:effectLst/>
                          <a:latin typeface="Times New Roman" pitchFamily="18" charset="0"/>
                          <a:cs typeface="Times New Roman" pitchFamily="18" charset="0"/>
                        </a:rPr>
                        <a:t>              40.000   </a:t>
                      </a:r>
                      <a:endParaRPr lang="en-US" sz="14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06"/>
                  </a:ext>
                </a:extLst>
              </a:tr>
              <a:tr h="332786">
                <a:tc>
                  <a:txBody>
                    <a:bodyPr/>
                    <a:lstStyle/>
                    <a:p>
                      <a:pPr marL="0" marR="0" algn="just">
                        <a:lnSpc>
                          <a:spcPct val="150000"/>
                        </a:lnSpc>
                        <a:spcBef>
                          <a:spcPts val="0"/>
                        </a:spcBef>
                        <a:spcAft>
                          <a:spcPts val="1000"/>
                        </a:spcAft>
                      </a:pPr>
                      <a:r>
                        <a:rPr lang="en-US" sz="1200" dirty="0">
                          <a:effectLst/>
                          <a:latin typeface="Times New Roman" pitchFamily="18" charset="0"/>
                          <a:cs typeface="Times New Roman" pitchFamily="18" charset="0"/>
                        </a:rPr>
                        <a:t>       Increase in accrued salaries and expenses </a:t>
                      </a:r>
                      <a:endParaRPr lang="en-US" sz="1200" dirty="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200" dirty="0">
                          <a:effectLst/>
                          <a:latin typeface="Times New Roman" pitchFamily="18" charset="0"/>
                          <a:cs typeface="Times New Roman" pitchFamily="18" charset="0"/>
                        </a:rPr>
                        <a:t>   </a:t>
                      </a:r>
                      <a:r>
                        <a:rPr lang="el-GR" sz="1200" dirty="0">
                          <a:effectLst/>
                          <a:latin typeface="Times New Roman" pitchFamily="18" charset="0"/>
                          <a:cs typeface="Times New Roman" pitchFamily="18" charset="0"/>
                        </a:rPr>
                        <a:t>Αύξηση δουλευμένων μισθών και εξόδων</a:t>
                      </a:r>
                      <a:endParaRPr lang="en-US" sz="1200" dirty="0">
                        <a:effectLst/>
                        <a:latin typeface="Times New Roman" pitchFamily="18" charset="0"/>
                        <a:ea typeface="Times New Roman"/>
                        <a:cs typeface="Times New Roman" pitchFamily="18" charset="0"/>
                      </a:endParaRPr>
                    </a:p>
                  </a:txBody>
                  <a:tcPr marL="43040" marR="43040" marT="0" marB="0"/>
                </a:tc>
                <a:tc>
                  <a:txBody>
                    <a:bodyPr/>
                    <a:lstStyle/>
                    <a:p>
                      <a:pPr marL="0" marR="0" algn="r">
                        <a:lnSpc>
                          <a:spcPct val="150000"/>
                        </a:lnSpc>
                        <a:spcBef>
                          <a:spcPts val="0"/>
                        </a:spcBef>
                        <a:spcAft>
                          <a:spcPts val="1000"/>
                        </a:spcAft>
                      </a:pPr>
                      <a:r>
                        <a:rPr lang="el-GR" sz="1400" dirty="0">
                          <a:effectLst/>
                          <a:latin typeface="Times New Roman" pitchFamily="18" charset="0"/>
                          <a:cs typeface="Times New Roman" pitchFamily="18" charset="0"/>
                        </a:rPr>
                        <a:t>              </a:t>
                      </a:r>
                      <a:r>
                        <a:rPr lang="en-US" sz="1400" dirty="0">
                          <a:effectLst/>
                          <a:latin typeface="Times New Roman" pitchFamily="18" charset="0"/>
                          <a:cs typeface="Times New Roman" pitchFamily="18" charset="0"/>
                        </a:rPr>
                        <a:t>10.000   </a:t>
                      </a:r>
                      <a:endParaRPr lang="en-US" sz="14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07"/>
                  </a:ext>
                </a:extLst>
              </a:tr>
              <a:tr h="289274">
                <a:tc>
                  <a:txBody>
                    <a:bodyPr/>
                    <a:lstStyle/>
                    <a:p>
                      <a:pPr marL="0" marR="0" algn="just">
                        <a:lnSpc>
                          <a:spcPct val="150000"/>
                        </a:lnSpc>
                        <a:spcBef>
                          <a:spcPts val="100"/>
                        </a:spcBef>
                        <a:spcAft>
                          <a:spcPts val="100"/>
                        </a:spcAft>
                      </a:pPr>
                      <a:r>
                        <a:rPr lang="en-US" sz="1200">
                          <a:effectLst/>
                          <a:latin typeface="Times New Roman" pitchFamily="18" charset="0"/>
                          <a:cs typeface="Times New Roman" pitchFamily="18" charset="0"/>
                        </a:rPr>
                        <a:t>       Increase in income taxes payable</a:t>
                      </a:r>
                      <a:endParaRPr lang="en-US" sz="120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200" dirty="0">
                          <a:effectLst/>
                          <a:latin typeface="Times New Roman" pitchFamily="18" charset="0"/>
                          <a:cs typeface="Times New Roman" pitchFamily="18" charset="0"/>
                        </a:rPr>
                        <a:t>   </a:t>
                      </a:r>
                      <a:r>
                        <a:rPr lang="el-GR" sz="1200" dirty="0">
                          <a:effectLst/>
                          <a:latin typeface="Times New Roman" pitchFamily="18" charset="0"/>
                          <a:cs typeface="Times New Roman" pitchFamily="18" charset="0"/>
                        </a:rPr>
                        <a:t>Αύξηση των υποχρεώσεων από φόρους</a:t>
                      </a:r>
                      <a:endParaRPr lang="en-US" sz="1200" dirty="0">
                        <a:effectLst/>
                        <a:latin typeface="Times New Roman" pitchFamily="18" charset="0"/>
                        <a:ea typeface="Times New Roman"/>
                        <a:cs typeface="Times New Roman" pitchFamily="18" charset="0"/>
                      </a:endParaRPr>
                    </a:p>
                  </a:txBody>
                  <a:tcPr marL="43040" marR="43040" marT="0" marB="0"/>
                </a:tc>
                <a:tc>
                  <a:txBody>
                    <a:bodyPr/>
                    <a:lstStyle/>
                    <a:p>
                      <a:pPr marL="0" marR="0" algn="r">
                        <a:lnSpc>
                          <a:spcPct val="150000"/>
                        </a:lnSpc>
                        <a:spcBef>
                          <a:spcPts val="0"/>
                        </a:spcBef>
                        <a:spcAft>
                          <a:spcPts val="1000"/>
                        </a:spcAft>
                      </a:pPr>
                      <a:r>
                        <a:rPr lang="el-GR" sz="1400" u="sng" dirty="0">
                          <a:effectLst/>
                          <a:latin typeface="Times New Roman" pitchFamily="18" charset="0"/>
                          <a:cs typeface="Times New Roman" pitchFamily="18" charset="0"/>
                        </a:rPr>
                        <a:t>              </a:t>
                      </a:r>
                      <a:r>
                        <a:rPr lang="en-US" sz="1400" u="sng" dirty="0">
                          <a:effectLst/>
                          <a:latin typeface="Times New Roman" pitchFamily="18" charset="0"/>
                          <a:cs typeface="Times New Roman" pitchFamily="18" charset="0"/>
                        </a:rPr>
                        <a:t>20.000   </a:t>
                      </a:r>
                      <a:endParaRPr lang="en-US" sz="14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08"/>
                  </a:ext>
                </a:extLst>
              </a:tr>
              <a:tr h="289274">
                <a:tc>
                  <a:txBody>
                    <a:bodyPr/>
                    <a:lstStyle/>
                    <a:p>
                      <a:pPr marL="0" marR="0" algn="just">
                        <a:lnSpc>
                          <a:spcPct val="150000"/>
                        </a:lnSpc>
                        <a:spcBef>
                          <a:spcPts val="100"/>
                        </a:spcBef>
                        <a:spcAft>
                          <a:spcPts val="100"/>
                        </a:spcAft>
                      </a:pPr>
                      <a:r>
                        <a:rPr lang="en-US" sz="1200">
                          <a:effectLst/>
                          <a:latin typeface="Times New Roman" pitchFamily="18" charset="0"/>
                          <a:cs typeface="Times New Roman" pitchFamily="18" charset="0"/>
                        </a:rPr>
                        <a:t>       Total additions</a:t>
                      </a:r>
                      <a:endParaRPr lang="en-US" sz="120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Σύνολο</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αυξήσεων</a:t>
                      </a:r>
                      <a:endParaRPr lang="en-US" sz="1200" dirty="0">
                        <a:effectLst/>
                        <a:latin typeface="Times New Roman" pitchFamily="18" charset="0"/>
                        <a:ea typeface="Times New Roman"/>
                        <a:cs typeface="Times New Roman" pitchFamily="18" charset="0"/>
                      </a:endParaRPr>
                    </a:p>
                  </a:txBody>
                  <a:tcPr marL="43040" marR="43040" marT="0" marB="0"/>
                </a:tc>
                <a:tc>
                  <a:txBody>
                    <a:bodyPr/>
                    <a:lstStyle/>
                    <a:p>
                      <a:pPr marL="0" marR="0" algn="r">
                        <a:lnSpc>
                          <a:spcPct val="150000"/>
                        </a:lnSpc>
                        <a:spcBef>
                          <a:spcPts val="0"/>
                        </a:spcBef>
                        <a:spcAft>
                          <a:spcPts val="1000"/>
                        </a:spcAft>
                      </a:pPr>
                      <a:r>
                        <a:rPr lang="en-US" sz="1400" u="sng" dirty="0">
                          <a:effectLst/>
                          <a:latin typeface="Times New Roman" pitchFamily="18" charset="0"/>
                          <a:cs typeface="Times New Roman" pitchFamily="18" charset="0"/>
                        </a:rPr>
                        <a:t>            120.000   </a:t>
                      </a:r>
                      <a:endParaRPr lang="en-US" sz="14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09"/>
                  </a:ext>
                </a:extLst>
              </a:tr>
              <a:tr h="289274">
                <a:tc>
                  <a:txBody>
                    <a:bodyPr/>
                    <a:lstStyle/>
                    <a:p>
                      <a:pPr marL="0" marR="0" algn="just">
                        <a:lnSpc>
                          <a:spcPct val="150000"/>
                        </a:lnSpc>
                        <a:spcBef>
                          <a:spcPts val="100"/>
                        </a:spcBef>
                        <a:spcAft>
                          <a:spcPts val="100"/>
                        </a:spcAft>
                      </a:pPr>
                      <a:r>
                        <a:rPr lang="en-US" sz="1200">
                          <a:effectLst/>
                          <a:latin typeface="Times New Roman" pitchFamily="18" charset="0"/>
                          <a:cs typeface="Times New Roman" pitchFamily="18" charset="0"/>
                        </a:rPr>
                        <a:t>  Cash available</a:t>
                      </a:r>
                      <a:endParaRPr lang="en-US" sz="120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Σύνολο</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χρηματικών</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διαθεσίμων</a:t>
                      </a:r>
                      <a:endParaRPr lang="en-US" sz="1200" dirty="0">
                        <a:effectLst/>
                        <a:latin typeface="Times New Roman" pitchFamily="18" charset="0"/>
                        <a:ea typeface="Times New Roman"/>
                        <a:cs typeface="Times New Roman" pitchFamily="18" charset="0"/>
                      </a:endParaRPr>
                    </a:p>
                  </a:txBody>
                  <a:tcPr marL="43040" marR="43040" marT="0" marB="0"/>
                </a:tc>
                <a:tc>
                  <a:txBody>
                    <a:bodyPr/>
                    <a:lstStyle/>
                    <a:p>
                      <a:pPr marL="0" marR="0" algn="r">
                        <a:lnSpc>
                          <a:spcPct val="150000"/>
                        </a:lnSpc>
                        <a:spcBef>
                          <a:spcPts val="0"/>
                        </a:spcBef>
                        <a:spcAft>
                          <a:spcPts val="1000"/>
                        </a:spcAft>
                      </a:pPr>
                      <a:r>
                        <a:rPr lang="en-US" sz="1400" dirty="0">
                          <a:effectLst/>
                          <a:latin typeface="Times New Roman" pitchFamily="18" charset="0"/>
                          <a:cs typeface="Times New Roman" pitchFamily="18" charset="0"/>
                        </a:rPr>
                        <a:t>            620.000   </a:t>
                      </a:r>
                      <a:endParaRPr lang="en-US" sz="14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10"/>
                  </a:ext>
                </a:extLst>
              </a:tr>
              <a:tr h="289274">
                <a:tc>
                  <a:txBody>
                    <a:bodyPr/>
                    <a:lstStyle/>
                    <a:p>
                      <a:pPr marL="0" marR="0" algn="just">
                        <a:lnSpc>
                          <a:spcPct val="150000"/>
                        </a:lnSpc>
                        <a:spcBef>
                          <a:spcPts val="100"/>
                        </a:spcBef>
                        <a:spcAft>
                          <a:spcPts val="100"/>
                        </a:spcAft>
                      </a:pPr>
                      <a:r>
                        <a:rPr lang="en-US" sz="1200">
                          <a:effectLst/>
                          <a:latin typeface="Times New Roman" pitchFamily="18" charset="0"/>
                          <a:cs typeface="Times New Roman" pitchFamily="18" charset="0"/>
                        </a:rPr>
                        <a:t>  Less:</a:t>
                      </a:r>
                      <a:endParaRPr lang="en-US" sz="120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200" dirty="0" err="1">
                          <a:effectLst/>
                          <a:latin typeface="Times New Roman" pitchFamily="18" charset="0"/>
                          <a:cs typeface="Times New Roman" pitchFamily="18" charset="0"/>
                        </a:rPr>
                        <a:t>Μείον</a:t>
                      </a:r>
                      <a:r>
                        <a:rPr lang="en-US" sz="1200" dirty="0">
                          <a:effectLst/>
                          <a:latin typeface="Times New Roman" pitchFamily="18" charset="0"/>
                          <a:cs typeface="Times New Roman" pitchFamily="18" charset="0"/>
                        </a:rPr>
                        <a:t>:</a:t>
                      </a:r>
                      <a:endParaRPr lang="en-US" sz="1200" dirty="0">
                        <a:effectLst/>
                        <a:latin typeface="Times New Roman" pitchFamily="18" charset="0"/>
                        <a:ea typeface="Times New Roman"/>
                        <a:cs typeface="Times New Roman" pitchFamily="18" charset="0"/>
                      </a:endParaRPr>
                    </a:p>
                  </a:txBody>
                  <a:tcPr marL="43040" marR="43040" marT="0" marB="0"/>
                </a:tc>
                <a:tc>
                  <a:txBody>
                    <a:bodyPr/>
                    <a:lstStyle/>
                    <a:p>
                      <a:pPr marL="0" marR="0" algn="r">
                        <a:lnSpc>
                          <a:spcPct val="150000"/>
                        </a:lnSpc>
                        <a:spcBef>
                          <a:spcPts val="0"/>
                        </a:spcBef>
                        <a:spcAft>
                          <a:spcPts val="1000"/>
                        </a:spcAf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11"/>
                  </a:ext>
                </a:extLst>
              </a:tr>
              <a:tr h="289274">
                <a:tc>
                  <a:txBody>
                    <a:bodyPr/>
                    <a:lstStyle/>
                    <a:p>
                      <a:pPr marL="0" marR="0" algn="just">
                        <a:lnSpc>
                          <a:spcPct val="150000"/>
                        </a:lnSpc>
                        <a:spcBef>
                          <a:spcPts val="100"/>
                        </a:spcBef>
                        <a:spcAft>
                          <a:spcPts val="100"/>
                        </a:spcAft>
                      </a:pPr>
                      <a:r>
                        <a:rPr lang="en-US" sz="1200">
                          <a:effectLst/>
                          <a:latin typeface="Times New Roman" pitchFamily="18" charset="0"/>
                          <a:cs typeface="Times New Roman" pitchFamily="18" charset="0"/>
                        </a:rPr>
                        <a:t>       Increase in marketable securities</a:t>
                      </a:r>
                      <a:endParaRPr lang="en-US" sz="120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Αύξηση</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εμπορικών</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χρεογράφων</a:t>
                      </a:r>
                      <a:endParaRPr lang="en-US" sz="1200" dirty="0">
                        <a:effectLst/>
                        <a:latin typeface="Times New Roman" pitchFamily="18" charset="0"/>
                        <a:ea typeface="Times New Roman"/>
                        <a:cs typeface="Times New Roman" pitchFamily="18" charset="0"/>
                      </a:endParaRPr>
                    </a:p>
                  </a:txBody>
                  <a:tcPr marL="43040" marR="43040" marT="0" marB="0"/>
                </a:tc>
                <a:tc>
                  <a:txBody>
                    <a:bodyPr/>
                    <a:lstStyle/>
                    <a:p>
                      <a:pPr marL="0" marR="0" algn="r">
                        <a:lnSpc>
                          <a:spcPct val="150000"/>
                        </a:lnSpc>
                        <a:spcBef>
                          <a:spcPts val="0"/>
                        </a:spcBef>
                        <a:spcAft>
                          <a:spcPts val="1000"/>
                        </a:spcAft>
                      </a:pPr>
                      <a:r>
                        <a:rPr lang="en-US" sz="1400" dirty="0">
                          <a:effectLst/>
                          <a:latin typeface="Times New Roman" pitchFamily="18" charset="0"/>
                          <a:cs typeface="Times New Roman" pitchFamily="18" charset="0"/>
                        </a:rPr>
                        <a:t>              80.000   </a:t>
                      </a:r>
                      <a:endParaRPr lang="en-US" sz="14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12"/>
                  </a:ext>
                </a:extLst>
              </a:tr>
              <a:tr h="289274">
                <a:tc>
                  <a:txBody>
                    <a:bodyPr/>
                    <a:lstStyle/>
                    <a:p>
                      <a:pPr marL="0" marR="0" algn="just">
                        <a:lnSpc>
                          <a:spcPct val="150000"/>
                        </a:lnSpc>
                        <a:spcBef>
                          <a:spcPts val="100"/>
                        </a:spcBef>
                        <a:spcAft>
                          <a:spcPts val="100"/>
                        </a:spcAft>
                      </a:pPr>
                      <a:r>
                        <a:rPr lang="en-US" sz="1200">
                          <a:effectLst/>
                          <a:latin typeface="Times New Roman" pitchFamily="18" charset="0"/>
                          <a:cs typeface="Times New Roman" pitchFamily="18" charset="0"/>
                        </a:rPr>
                        <a:t>       Increase in notes receivable</a:t>
                      </a:r>
                      <a:endParaRPr lang="en-US" sz="120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Αύξηση</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γραμματίων</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εισπρακτέων</a:t>
                      </a:r>
                      <a:r>
                        <a:rPr lang="en-US" sz="1200" dirty="0">
                          <a:effectLst/>
                          <a:latin typeface="Times New Roman" pitchFamily="18" charset="0"/>
                          <a:cs typeface="Times New Roman" pitchFamily="18" charset="0"/>
                        </a:rPr>
                        <a:t> </a:t>
                      </a:r>
                      <a:endParaRPr lang="en-US" sz="1200" dirty="0">
                        <a:effectLst/>
                        <a:latin typeface="Times New Roman" pitchFamily="18" charset="0"/>
                        <a:ea typeface="Times New Roman"/>
                        <a:cs typeface="Times New Roman" pitchFamily="18" charset="0"/>
                      </a:endParaRPr>
                    </a:p>
                  </a:txBody>
                  <a:tcPr marL="43040" marR="43040" marT="0" marB="0"/>
                </a:tc>
                <a:tc>
                  <a:txBody>
                    <a:bodyPr/>
                    <a:lstStyle/>
                    <a:p>
                      <a:pPr marL="0" marR="0" algn="r">
                        <a:lnSpc>
                          <a:spcPct val="150000"/>
                        </a:lnSpc>
                        <a:spcBef>
                          <a:spcPts val="0"/>
                        </a:spcBef>
                        <a:spcAft>
                          <a:spcPts val="1000"/>
                        </a:spcAft>
                      </a:pPr>
                      <a:r>
                        <a:rPr lang="en-US" sz="1400" dirty="0">
                          <a:effectLst/>
                          <a:latin typeface="Times New Roman" pitchFamily="18" charset="0"/>
                          <a:cs typeface="Times New Roman" pitchFamily="18" charset="0"/>
                        </a:rPr>
                        <a:t>              50.000   </a:t>
                      </a:r>
                      <a:endParaRPr lang="en-US" sz="14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13"/>
                  </a:ext>
                </a:extLst>
              </a:tr>
              <a:tr h="289274">
                <a:tc>
                  <a:txBody>
                    <a:bodyPr/>
                    <a:lstStyle/>
                    <a:p>
                      <a:pPr marL="0" marR="0" algn="just">
                        <a:lnSpc>
                          <a:spcPct val="150000"/>
                        </a:lnSpc>
                        <a:spcBef>
                          <a:spcPts val="0"/>
                        </a:spcBef>
                        <a:spcAft>
                          <a:spcPts val="1000"/>
                        </a:spcAft>
                      </a:pPr>
                      <a:r>
                        <a:rPr lang="en-US" sz="1200">
                          <a:effectLst/>
                          <a:latin typeface="Times New Roman" pitchFamily="18" charset="0"/>
                          <a:cs typeface="Times New Roman" pitchFamily="18" charset="0"/>
                        </a:rPr>
                        <a:t>       Increase in accounts receivable</a:t>
                      </a:r>
                      <a:endParaRPr lang="en-US" sz="120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Αύξηση</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λογαριασμών</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εισπρακτέων</a:t>
                      </a:r>
                      <a:endParaRPr lang="en-US" sz="1200" dirty="0">
                        <a:effectLst/>
                        <a:latin typeface="Times New Roman" pitchFamily="18" charset="0"/>
                        <a:ea typeface="Times New Roman"/>
                        <a:cs typeface="Times New Roman" pitchFamily="18" charset="0"/>
                      </a:endParaRPr>
                    </a:p>
                  </a:txBody>
                  <a:tcPr marL="43040" marR="43040" marT="0" marB="0"/>
                </a:tc>
                <a:tc>
                  <a:txBody>
                    <a:bodyPr/>
                    <a:lstStyle/>
                    <a:p>
                      <a:pPr marL="0" marR="0" algn="r">
                        <a:lnSpc>
                          <a:spcPct val="150000"/>
                        </a:lnSpc>
                        <a:spcBef>
                          <a:spcPts val="0"/>
                        </a:spcBef>
                        <a:spcAft>
                          <a:spcPts val="1000"/>
                        </a:spcAft>
                      </a:pPr>
                      <a:r>
                        <a:rPr lang="en-US" sz="1400" dirty="0">
                          <a:effectLst/>
                          <a:latin typeface="Times New Roman" pitchFamily="18" charset="0"/>
                          <a:cs typeface="Times New Roman" pitchFamily="18" charset="0"/>
                        </a:rPr>
                        <a:t>            120.000   </a:t>
                      </a:r>
                      <a:endParaRPr lang="en-US" sz="14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14"/>
                  </a:ext>
                </a:extLst>
              </a:tr>
              <a:tr h="289274">
                <a:tc>
                  <a:txBody>
                    <a:bodyPr/>
                    <a:lstStyle/>
                    <a:p>
                      <a:pPr marL="0" marR="0" algn="just">
                        <a:lnSpc>
                          <a:spcPct val="150000"/>
                        </a:lnSpc>
                        <a:spcBef>
                          <a:spcPts val="0"/>
                        </a:spcBef>
                        <a:spcAft>
                          <a:spcPts val="1000"/>
                        </a:spcAft>
                      </a:pPr>
                      <a:r>
                        <a:rPr lang="en-US" sz="1200" dirty="0">
                          <a:effectLst/>
                          <a:latin typeface="Times New Roman" pitchFamily="18" charset="0"/>
                          <a:cs typeface="Times New Roman" pitchFamily="18" charset="0"/>
                        </a:rPr>
                        <a:t>       Increase in prepaid expenses </a:t>
                      </a:r>
                      <a:endParaRPr lang="en-US" sz="1200" dirty="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Αύξηση</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προπληρωμένων</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εξόδων</a:t>
                      </a:r>
                      <a:endParaRPr lang="en-US" sz="1200" dirty="0">
                        <a:effectLst/>
                        <a:latin typeface="Times New Roman" pitchFamily="18" charset="0"/>
                        <a:ea typeface="Times New Roman"/>
                        <a:cs typeface="Times New Roman" pitchFamily="18" charset="0"/>
                      </a:endParaRPr>
                    </a:p>
                  </a:txBody>
                  <a:tcPr marL="43040" marR="43040" marT="0" marB="0"/>
                </a:tc>
                <a:tc>
                  <a:txBody>
                    <a:bodyPr/>
                    <a:lstStyle/>
                    <a:p>
                      <a:pPr marL="0" marR="0" algn="r">
                        <a:lnSpc>
                          <a:spcPct val="150000"/>
                        </a:lnSpc>
                        <a:spcBef>
                          <a:spcPts val="0"/>
                        </a:spcBef>
                        <a:spcAft>
                          <a:spcPts val="1000"/>
                        </a:spcAft>
                      </a:pPr>
                      <a:r>
                        <a:rPr lang="en-US" sz="1400" dirty="0">
                          <a:effectLst/>
                          <a:latin typeface="Times New Roman" pitchFamily="18" charset="0"/>
                          <a:cs typeface="Times New Roman" pitchFamily="18" charset="0"/>
                        </a:rPr>
                        <a:t>              15.000   </a:t>
                      </a:r>
                      <a:endParaRPr lang="en-US" sz="14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15"/>
                  </a:ext>
                </a:extLst>
              </a:tr>
              <a:tr h="289274">
                <a:tc>
                  <a:txBody>
                    <a:bodyPr/>
                    <a:lstStyle/>
                    <a:p>
                      <a:pPr marL="0" marR="0" algn="just">
                        <a:lnSpc>
                          <a:spcPct val="150000"/>
                        </a:lnSpc>
                        <a:spcBef>
                          <a:spcPts val="0"/>
                        </a:spcBef>
                        <a:spcAft>
                          <a:spcPts val="1000"/>
                        </a:spcAft>
                      </a:pPr>
                      <a:r>
                        <a:rPr lang="en-US" sz="1200">
                          <a:effectLst/>
                          <a:latin typeface="Times New Roman" pitchFamily="18" charset="0"/>
                          <a:cs typeface="Times New Roman" pitchFamily="18" charset="0"/>
                        </a:rPr>
                        <a:t>       Decrease in notes payable</a:t>
                      </a:r>
                      <a:endParaRPr lang="en-US" sz="120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Μείωση</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γραμματίων</a:t>
                      </a:r>
                      <a:r>
                        <a:rPr lang="en-US" sz="1200" dirty="0">
                          <a:effectLst/>
                          <a:latin typeface="Times New Roman" pitchFamily="18" charset="0"/>
                          <a:cs typeface="Times New Roman" pitchFamily="18" charset="0"/>
                        </a:rPr>
                        <a:t> </a:t>
                      </a:r>
                      <a:r>
                        <a:rPr lang="en-US" sz="1200" dirty="0" err="1">
                          <a:effectLst/>
                          <a:latin typeface="Times New Roman" pitchFamily="18" charset="0"/>
                          <a:cs typeface="Times New Roman" pitchFamily="18" charset="0"/>
                        </a:rPr>
                        <a:t>πληρωτέων</a:t>
                      </a:r>
                      <a:endParaRPr lang="en-US" sz="1200" dirty="0">
                        <a:effectLst/>
                        <a:latin typeface="Times New Roman" pitchFamily="18" charset="0"/>
                        <a:ea typeface="Times New Roman"/>
                        <a:cs typeface="Times New Roman" pitchFamily="18" charset="0"/>
                      </a:endParaRPr>
                    </a:p>
                  </a:txBody>
                  <a:tcPr marL="43040" marR="43040" marT="0" marB="0"/>
                </a:tc>
                <a:tc>
                  <a:txBody>
                    <a:bodyPr/>
                    <a:lstStyle/>
                    <a:p>
                      <a:pPr marL="0" marR="0" algn="r">
                        <a:lnSpc>
                          <a:spcPct val="150000"/>
                        </a:lnSpc>
                        <a:spcBef>
                          <a:spcPts val="0"/>
                        </a:spcBef>
                        <a:spcAft>
                          <a:spcPts val="1000"/>
                        </a:spcAft>
                      </a:pPr>
                      <a:r>
                        <a:rPr lang="en-US" sz="1400" u="sng" dirty="0">
                          <a:effectLst/>
                          <a:latin typeface="Times New Roman" pitchFamily="18" charset="0"/>
                          <a:cs typeface="Times New Roman" pitchFamily="18" charset="0"/>
                        </a:rPr>
                        <a:t>              15.000   </a:t>
                      </a:r>
                      <a:endParaRPr lang="en-US" sz="14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16"/>
                  </a:ext>
                </a:extLst>
              </a:tr>
              <a:tr h="289274">
                <a:tc>
                  <a:txBody>
                    <a:bodyPr/>
                    <a:lstStyle/>
                    <a:p>
                      <a:pPr marL="0" marR="0" algn="just">
                        <a:lnSpc>
                          <a:spcPct val="150000"/>
                        </a:lnSpc>
                        <a:spcBef>
                          <a:spcPts val="0"/>
                        </a:spcBef>
                        <a:spcAft>
                          <a:spcPts val="1000"/>
                        </a:spcAft>
                      </a:pPr>
                      <a:r>
                        <a:rPr lang="en-US" sz="1400">
                          <a:effectLst/>
                          <a:latin typeface="Times New Roman" pitchFamily="18" charset="0"/>
                          <a:cs typeface="Times New Roman" pitchFamily="18" charset="0"/>
                        </a:rPr>
                        <a:t>       Total decreases</a:t>
                      </a:r>
                      <a:endParaRPr lang="en-US" sz="140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Σύνολο</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μειώσεων</a:t>
                      </a:r>
                      <a:endParaRPr lang="en-US" sz="1400" dirty="0">
                        <a:effectLst/>
                        <a:latin typeface="Times New Roman" pitchFamily="18" charset="0"/>
                        <a:ea typeface="Times New Roman"/>
                        <a:cs typeface="Times New Roman" pitchFamily="18" charset="0"/>
                      </a:endParaRPr>
                    </a:p>
                  </a:txBody>
                  <a:tcPr marL="43040" marR="43040" marT="0" marB="0"/>
                </a:tc>
                <a:tc>
                  <a:txBody>
                    <a:bodyPr/>
                    <a:lstStyle/>
                    <a:p>
                      <a:pPr marL="0" marR="0" algn="r">
                        <a:lnSpc>
                          <a:spcPct val="150000"/>
                        </a:lnSpc>
                        <a:spcBef>
                          <a:spcPts val="0"/>
                        </a:spcBef>
                        <a:spcAft>
                          <a:spcPts val="1000"/>
                        </a:spcAft>
                      </a:pPr>
                      <a:r>
                        <a:rPr lang="en-US" sz="1400" u="sng" dirty="0">
                          <a:effectLst/>
                          <a:latin typeface="Times New Roman" pitchFamily="18" charset="0"/>
                          <a:cs typeface="Times New Roman" pitchFamily="18" charset="0"/>
                        </a:rPr>
                        <a:t>            280.000   </a:t>
                      </a:r>
                      <a:endParaRPr lang="en-US" sz="14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17"/>
                  </a:ext>
                </a:extLst>
              </a:tr>
              <a:tr h="332786">
                <a:tc>
                  <a:txBody>
                    <a:bodyPr/>
                    <a:lstStyle/>
                    <a:p>
                      <a:pPr marL="0" marR="0" algn="just">
                        <a:lnSpc>
                          <a:spcPct val="150000"/>
                        </a:lnSpc>
                        <a:spcBef>
                          <a:spcPts val="100"/>
                        </a:spcBef>
                        <a:spcAft>
                          <a:spcPts val="100"/>
                        </a:spcAft>
                      </a:pPr>
                      <a:r>
                        <a:rPr lang="en-US" sz="1400" dirty="0">
                          <a:effectLst/>
                          <a:latin typeface="Times New Roman" pitchFamily="18" charset="0"/>
                          <a:cs typeface="Times New Roman" pitchFamily="18" charset="0"/>
                        </a:rPr>
                        <a:t>Net cash flow from operating activities</a:t>
                      </a:r>
                      <a:endParaRPr lang="en-US" sz="1400" dirty="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l-GR" sz="1400" dirty="0">
                          <a:effectLst/>
                          <a:latin typeface="Times New Roman" pitchFamily="18" charset="0"/>
                          <a:cs typeface="Times New Roman" pitchFamily="18" charset="0"/>
                        </a:rPr>
                        <a:t>Καθαρή ταμειοροή από λειτουργικές δραστηριότητες </a:t>
                      </a:r>
                      <a:endParaRPr lang="en-US" sz="1400" dirty="0">
                        <a:effectLst/>
                        <a:latin typeface="Times New Roman" pitchFamily="18" charset="0"/>
                        <a:ea typeface="Times New Roman"/>
                        <a:cs typeface="Times New Roman" pitchFamily="18" charset="0"/>
                      </a:endParaRPr>
                    </a:p>
                  </a:txBody>
                  <a:tcPr marL="43040" marR="43040" marT="0" marB="0"/>
                </a:tc>
                <a:tc>
                  <a:txBody>
                    <a:bodyPr/>
                    <a:lstStyle/>
                    <a:p>
                      <a:pPr marL="0" marR="0" algn="r">
                        <a:lnSpc>
                          <a:spcPct val="150000"/>
                        </a:lnSpc>
                        <a:spcBef>
                          <a:spcPts val="0"/>
                        </a:spcBef>
                        <a:spcAft>
                          <a:spcPts val="1000"/>
                        </a:spcAft>
                      </a:pPr>
                      <a:r>
                        <a:rPr lang="el-GR" sz="1400" dirty="0">
                          <a:effectLst/>
                          <a:latin typeface="Times New Roman" pitchFamily="18" charset="0"/>
                          <a:cs typeface="Times New Roman" pitchFamily="18" charset="0"/>
                        </a:rPr>
                        <a:t>            </a:t>
                      </a:r>
                      <a:r>
                        <a:rPr lang="en-US" sz="1400" dirty="0">
                          <a:effectLst/>
                          <a:latin typeface="Times New Roman" pitchFamily="18" charset="0"/>
                          <a:cs typeface="Times New Roman" pitchFamily="18" charset="0"/>
                        </a:rPr>
                        <a:t>340.000   </a:t>
                      </a:r>
                      <a:endParaRPr lang="en-US" sz="14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053132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762000"/>
            <a:ext cx="7543800" cy="4800599"/>
          </a:xfrm>
        </p:spPr>
        <p:txBody>
          <a:bodyPr>
            <a:normAutofit/>
          </a:bodyPr>
          <a:lstStyle/>
          <a:p>
            <a:pPr marL="285750" indent="-285750">
              <a:buFont typeface="Times New Roman" pitchFamily="18" charset="0"/>
              <a:buChar char="−"/>
            </a:pPr>
            <a:endParaRPr lang="en-US" sz="1400" dirty="0">
              <a:solidFill>
                <a:schemeClr val="tx1"/>
              </a:solidFill>
              <a:latin typeface="Times New Roman" pitchFamily="18" charset="0"/>
              <a:cs typeface="Times New Roman" pitchFamily="18" charset="0"/>
            </a:endParaRPr>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a:xfrm>
            <a:off x="7772400" y="6553200"/>
            <a:ext cx="533400" cy="152400"/>
          </a:xfrm>
        </p:spPr>
        <p:txBody>
          <a:bodyPr/>
          <a:lstStyle/>
          <a:p>
            <a:fld id="{2B19053D-4B37-4D7B-8ABF-990319F02EEF}" type="slidenum">
              <a:rPr lang="en-US" sz="1100" smtClean="0">
                <a:latin typeface="Times New Roman" pitchFamily="18" charset="0"/>
                <a:cs typeface="Times New Roman" pitchFamily="18" charset="0"/>
              </a:rPr>
              <a:pPr/>
              <a:t>17</a:t>
            </a:fld>
            <a:endParaRPr lang="en-US" sz="1100" dirty="0">
              <a:latin typeface="Times New Roman" pitchFamily="18" charset="0"/>
              <a:cs typeface="Times New Roman" pitchFamily="18" charset="0"/>
            </a:endParaRPr>
          </a:p>
        </p:txBody>
      </p:sp>
      <p:sp>
        <p:nvSpPr>
          <p:cNvPr id="7" name="Rectangle 6"/>
          <p:cNvSpPr/>
          <p:nvPr/>
        </p:nvSpPr>
        <p:spPr>
          <a:xfrm>
            <a:off x="539552" y="1"/>
            <a:ext cx="8077200" cy="307777"/>
          </a:xfrm>
          <a:prstGeom prst="rect">
            <a:avLst/>
          </a:prstGeom>
        </p:spPr>
        <p:txBody>
          <a:bodyPr wrap="square">
            <a:spAutoFit/>
          </a:bodyPr>
          <a:lstStyle/>
          <a:p>
            <a:pPr marL="228600" lvl="3" indent="-228600">
              <a:buClr>
                <a:schemeClr val="tx1">
                  <a:lumMod val="50000"/>
                  <a:lumOff val="50000"/>
                </a:schemeClr>
              </a:buClr>
            </a:pPr>
            <a:r>
              <a:rPr lang="el-GR" sz="1400" dirty="0">
                <a:latin typeface="Times New Roman" pitchFamily="18" charset="0"/>
                <a:cs typeface="Times New Roman" pitchFamily="18" charset="0"/>
              </a:rPr>
              <a:t>Κατάρτιση  πίνακα ταμειακών ροών έμμεση μέθοδο (συνέχεια)</a:t>
            </a:r>
            <a:endParaRPr lang="en-US" sz="1400" b="1" dirty="0">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12327793"/>
              </p:ext>
            </p:extLst>
          </p:nvPr>
        </p:nvGraphicFramePr>
        <p:xfrm>
          <a:off x="0" y="404665"/>
          <a:ext cx="8748464" cy="6272613"/>
        </p:xfrm>
        <a:graphic>
          <a:graphicData uri="http://schemas.openxmlformats.org/drawingml/2006/table">
            <a:tbl>
              <a:tblPr firstRow="1" firstCol="1" bandRow="1">
                <a:tableStyleId>{616DA210-FB5B-4158-B5E0-FEB733F419BA}</a:tableStyleId>
              </a:tblPr>
              <a:tblGrid>
                <a:gridCol w="3108383">
                  <a:extLst>
                    <a:ext uri="{9D8B030D-6E8A-4147-A177-3AD203B41FA5}">
                      <a16:colId xmlns:a16="http://schemas.microsoft.com/office/drawing/2014/main" val="20000"/>
                    </a:ext>
                  </a:extLst>
                </a:gridCol>
                <a:gridCol w="3917651">
                  <a:extLst>
                    <a:ext uri="{9D8B030D-6E8A-4147-A177-3AD203B41FA5}">
                      <a16:colId xmlns:a16="http://schemas.microsoft.com/office/drawing/2014/main" val="20001"/>
                    </a:ext>
                  </a:extLst>
                </a:gridCol>
                <a:gridCol w="1722430">
                  <a:extLst>
                    <a:ext uri="{9D8B030D-6E8A-4147-A177-3AD203B41FA5}">
                      <a16:colId xmlns:a16="http://schemas.microsoft.com/office/drawing/2014/main" val="20002"/>
                    </a:ext>
                  </a:extLst>
                </a:gridCol>
              </a:tblGrid>
              <a:tr h="783996">
                <a:tc>
                  <a:txBody>
                    <a:bodyPr/>
                    <a:lstStyle/>
                    <a:p>
                      <a:pPr marL="0" marR="0" algn="just">
                        <a:lnSpc>
                          <a:spcPct val="150000"/>
                        </a:lnSpc>
                        <a:spcBef>
                          <a:spcPts val="100"/>
                        </a:spcBef>
                        <a:spcAft>
                          <a:spcPts val="100"/>
                        </a:spcAft>
                      </a:pPr>
                      <a:r>
                        <a:rPr lang="en-US" sz="1400" dirty="0">
                          <a:effectLst/>
                          <a:latin typeface="Times New Roman" pitchFamily="18" charset="0"/>
                          <a:cs typeface="Times New Roman" pitchFamily="18" charset="0"/>
                        </a:rPr>
                        <a:t>Statement of Cash Flows</a:t>
                      </a:r>
                    </a:p>
                    <a:p>
                      <a:pPr marL="0" marR="0" algn="just">
                        <a:lnSpc>
                          <a:spcPct val="150000"/>
                        </a:lnSpc>
                        <a:spcBef>
                          <a:spcPts val="100"/>
                        </a:spcBef>
                        <a:spcAft>
                          <a:spcPts val="100"/>
                        </a:spcAft>
                      </a:pPr>
                      <a:r>
                        <a:rPr lang="en-US" sz="1400" dirty="0">
                          <a:effectLst/>
                          <a:latin typeface="Times New Roman" pitchFamily="18" charset="0"/>
                          <a:cs typeface="Times New Roman" pitchFamily="18" charset="0"/>
                        </a:rPr>
                        <a:t>(Indirect Method)</a:t>
                      </a:r>
                      <a:endParaRPr lang="en-US" sz="1400" dirty="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400" dirty="0" err="1">
                          <a:effectLst/>
                          <a:latin typeface="Times New Roman" pitchFamily="18" charset="0"/>
                          <a:cs typeface="Times New Roman" pitchFamily="18" charset="0"/>
                        </a:rPr>
                        <a:t>Πίνακας</a:t>
                      </a:r>
                      <a:r>
                        <a:rPr lang="en-US" sz="1400" dirty="0">
                          <a:effectLst/>
                          <a:latin typeface="Times New Roman" pitchFamily="18" charset="0"/>
                          <a:cs typeface="Times New Roman" pitchFamily="18" charset="0"/>
                        </a:rPr>
                        <a:t> Ταμειοροών</a:t>
                      </a:r>
                    </a:p>
                    <a:p>
                      <a:pPr marL="0" marR="0" algn="just">
                        <a:lnSpc>
                          <a:spcPct val="150000"/>
                        </a:lnSpc>
                        <a:spcBef>
                          <a:spcPts val="100"/>
                        </a:spcBef>
                        <a:spcAft>
                          <a:spcPts val="100"/>
                        </a:spcAft>
                      </a:pPr>
                      <a:r>
                        <a:rPr lang="en-US" sz="1400" dirty="0">
                          <a:effectLst/>
                          <a:latin typeface="Times New Roman" pitchFamily="18" charset="0"/>
                          <a:cs typeface="Times New Roman" pitchFamily="18" charset="0"/>
                        </a:rPr>
                        <a:t>(</a:t>
                      </a:r>
                      <a:r>
                        <a:rPr lang="el-GR" sz="1400" dirty="0">
                          <a:effectLst/>
                          <a:latin typeface="Times New Roman" pitchFamily="18" charset="0"/>
                          <a:cs typeface="Times New Roman" pitchFamily="18" charset="0"/>
                        </a:rPr>
                        <a:t>Έ</a:t>
                      </a:r>
                      <a:r>
                        <a:rPr lang="en-US" sz="1400" dirty="0" err="1">
                          <a:effectLst/>
                          <a:latin typeface="Times New Roman" pitchFamily="18" charset="0"/>
                          <a:cs typeface="Times New Roman" pitchFamily="18" charset="0"/>
                        </a:rPr>
                        <a:t>μεση</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Μέθοδος</a:t>
                      </a:r>
                      <a:r>
                        <a:rPr lang="en-US" sz="1400" dirty="0">
                          <a:effectLst/>
                          <a:latin typeface="Times New Roman" pitchFamily="18" charset="0"/>
                          <a:cs typeface="Times New Roman" pitchFamily="18" charset="0"/>
                        </a:rPr>
                        <a:t>)</a:t>
                      </a:r>
                      <a:endParaRPr lang="en-US" sz="1400" dirty="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400">
                          <a:effectLst/>
                          <a:latin typeface="Times New Roman" pitchFamily="18" charset="0"/>
                          <a:cs typeface="Times New Roman" pitchFamily="18" charset="0"/>
                        </a:rPr>
                        <a:t>Year / Έτος</a:t>
                      </a:r>
                      <a:endParaRPr lang="en-US" sz="140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00"/>
                  </a:ext>
                </a:extLst>
              </a:tr>
              <a:tr h="561825">
                <a:tc>
                  <a:txBody>
                    <a:bodyPr/>
                    <a:lstStyle/>
                    <a:p>
                      <a:pPr marL="0" marR="0" algn="just">
                        <a:lnSpc>
                          <a:spcPct val="150000"/>
                        </a:lnSpc>
                        <a:spcBef>
                          <a:spcPts val="100"/>
                        </a:spcBef>
                        <a:spcAft>
                          <a:spcPts val="100"/>
                        </a:spcAft>
                      </a:pPr>
                      <a:r>
                        <a:rPr lang="en-US" sz="1400" u="sng" dirty="0">
                          <a:effectLst/>
                          <a:latin typeface="Times New Roman" pitchFamily="18" charset="0"/>
                          <a:cs typeface="Times New Roman" pitchFamily="18" charset="0"/>
                        </a:rPr>
                        <a:t>Cash flow from financing activities:</a:t>
                      </a:r>
                      <a:endParaRPr lang="en-US" sz="1400" dirty="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400" u="sng" dirty="0">
                          <a:effectLst/>
                          <a:latin typeface="Times New Roman" pitchFamily="18" charset="0"/>
                          <a:cs typeface="Times New Roman" pitchFamily="18" charset="0"/>
                        </a:rPr>
                        <a:t>Ταμειοροές </a:t>
                      </a:r>
                      <a:r>
                        <a:rPr lang="en-US" sz="1400" u="sng" dirty="0" err="1">
                          <a:effectLst/>
                          <a:latin typeface="Times New Roman" pitchFamily="18" charset="0"/>
                          <a:cs typeface="Times New Roman" pitchFamily="18" charset="0"/>
                        </a:rPr>
                        <a:t>από</a:t>
                      </a:r>
                      <a:r>
                        <a:rPr lang="en-US" sz="1400" u="sng" dirty="0">
                          <a:effectLst/>
                          <a:latin typeface="Times New Roman" pitchFamily="18" charset="0"/>
                          <a:cs typeface="Times New Roman" pitchFamily="18" charset="0"/>
                        </a:rPr>
                        <a:t> </a:t>
                      </a:r>
                      <a:r>
                        <a:rPr lang="en-US" sz="1400" u="sng" dirty="0" err="1">
                          <a:effectLst/>
                          <a:latin typeface="Times New Roman" pitchFamily="18" charset="0"/>
                          <a:cs typeface="Times New Roman" pitchFamily="18" charset="0"/>
                        </a:rPr>
                        <a:t>χρηματοοικονομικές</a:t>
                      </a:r>
                      <a:r>
                        <a:rPr lang="en-US" sz="1400" u="sng" dirty="0">
                          <a:effectLst/>
                          <a:latin typeface="Times New Roman" pitchFamily="18" charset="0"/>
                          <a:cs typeface="Times New Roman" pitchFamily="18" charset="0"/>
                        </a:rPr>
                        <a:t> </a:t>
                      </a:r>
                      <a:r>
                        <a:rPr lang="en-US" sz="1400" u="sng" dirty="0" err="1">
                          <a:effectLst/>
                          <a:latin typeface="Times New Roman" pitchFamily="18" charset="0"/>
                          <a:cs typeface="Times New Roman" pitchFamily="18" charset="0"/>
                        </a:rPr>
                        <a:t>δραστηριότητες</a:t>
                      </a:r>
                      <a:r>
                        <a:rPr lang="en-US" sz="1400" u="sng" dirty="0">
                          <a:effectLst/>
                          <a:latin typeface="Times New Roman" pitchFamily="18" charset="0"/>
                          <a:cs typeface="Times New Roman" pitchFamily="18" charset="0"/>
                        </a:rPr>
                        <a:t>:</a:t>
                      </a:r>
                      <a:endParaRPr lang="en-US" sz="1400" dirty="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0"/>
                        </a:spcBef>
                        <a:spcAft>
                          <a:spcPts val="1000"/>
                        </a:spcAft>
                      </a:pPr>
                      <a:r>
                        <a:rPr lang="en-US" sz="1400">
                          <a:effectLst/>
                          <a:latin typeface="Times New Roman" pitchFamily="18" charset="0"/>
                          <a:cs typeface="Times New Roman" pitchFamily="18" charset="0"/>
                        </a:rPr>
                        <a:t> </a:t>
                      </a:r>
                      <a:endParaRPr lang="en-US" sz="140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01"/>
                  </a:ext>
                </a:extLst>
              </a:tr>
              <a:tr h="371366">
                <a:tc>
                  <a:txBody>
                    <a:bodyPr/>
                    <a:lstStyle/>
                    <a:p>
                      <a:pPr marL="0" marR="0" algn="just">
                        <a:lnSpc>
                          <a:spcPct val="150000"/>
                        </a:lnSpc>
                        <a:spcBef>
                          <a:spcPts val="0"/>
                        </a:spcBef>
                        <a:spcAft>
                          <a:spcPts val="1000"/>
                        </a:spcAft>
                      </a:pPr>
                      <a:r>
                        <a:rPr lang="en-US" sz="1400">
                          <a:effectLst/>
                          <a:latin typeface="Times New Roman" pitchFamily="18" charset="0"/>
                          <a:cs typeface="Times New Roman" pitchFamily="18" charset="0"/>
                        </a:rPr>
                        <a:t>   Cash paid to retire bonds payable</a:t>
                      </a:r>
                      <a:endParaRPr lang="en-US" sz="140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Εξόφληση</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πιστωτικών</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τίτλων</a:t>
                      </a:r>
                      <a:r>
                        <a:rPr lang="en-US" sz="1400" dirty="0">
                          <a:effectLst/>
                          <a:latin typeface="Times New Roman" pitchFamily="18" charset="0"/>
                          <a:cs typeface="Times New Roman" pitchFamily="18" charset="0"/>
                        </a:rPr>
                        <a:t> </a:t>
                      </a:r>
                      <a:endParaRPr lang="en-US" sz="1400" dirty="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0"/>
                        </a:spcBef>
                        <a:spcAft>
                          <a:spcPts val="1000"/>
                        </a:spcAft>
                      </a:pPr>
                      <a:r>
                        <a:rPr lang="en-US" sz="1400">
                          <a:effectLst/>
                          <a:latin typeface="Times New Roman" pitchFamily="18" charset="0"/>
                          <a:cs typeface="Times New Roman" pitchFamily="18" charset="0"/>
                        </a:rPr>
                        <a:t>              10.000   </a:t>
                      </a:r>
                      <a:endParaRPr lang="en-US" sz="140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02"/>
                  </a:ext>
                </a:extLst>
              </a:tr>
              <a:tr h="561825">
                <a:tc>
                  <a:txBody>
                    <a:bodyPr/>
                    <a:lstStyle/>
                    <a:p>
                      <a:pPr marL="0" marR="0" algn="just">
                        <a:lnSpc>
                          <a:spcPct val="150000"/>
                        </a:lnSpc>
                        <a:spcBef>
                          <a:spcPts val="0"/>
                        </a:spcBef>
                        <a:spcAft>
                          <a:spcPts val="1000"/>
                        </a:spcAft>
                      </a:pPr>
                      <a:r>
                        <a:rPr lang="en-US" sz="1400">
                          <a:effectLst/>
                          <a:latin typeface="Times New Roman" pitchFamily="18" charset="0"/>
                          <a:cs typeface="Times New Roman" pitchFamily="18" charset="0"/>
                        </a:rPr>
                        <a:t>   Cash paid to reduce capital lease obligations</a:t>
                      </a:r>
                      <a:endParaRPr lang="en-US" sz="140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Εξόφληση</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μισθώσεων</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κεφαλαίου</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Δανείων</a:t>
                      </a:r>
                      <a:r>
                        <a:rPr lang="en-US" sz="1400" dirty="0">
                          <a:effectLst/>
                          <a:latin typeface="Times New Roman" pitchFamily="18" charset="0"/>
                          <a:cs typeface="Times New Roman" pitchFamily="18" charset="0"/>
                        </a:rPr>
                        <a:t>)</a:t>
                      </a:r>
                      <a:endParaRPr lang="en-US" sz="1400" dirty="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0"/>
                        </a:spcBef>
                        <a:spcAft>
                          <a:spcPts val="1000"/>
                        </a:spcAft>
                      </a:pPr>
                      <a:r>
                        <a:rPr lang="en-US" sz="1400">
                          <a:effectLst/>
                          <a:latin typeface="Times New Roman" pitchFamily="18" charset="0"/>
                          <a:cs typeface="Times New Roman" pitchFamily="18" charset="0"/>
                        </a:rPr>
                        <a:t>              20.000   </a:t>
                      </a:r>
                      <a:endParaRPr lang="en-US" sz="140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03"/>
                  </a:ext>
                </a:extLst>
              </a:tr>
              <a:tr h="371366">
                <a:tc>
                  <a:txBody>
                    <a:bodyPr/>
                    <a:lstStyle/>
                    <a:p>
                      <a:pPr marL="0" marR="0" algn="just">
                        <a:lnSpc>
                          <a:spcPct val="150000"/>
                        </a:lnSpc>
                        <a:spcBef>
                          <a:spcPts val="0"/>
                        </a:spcBef>
                        <a:spcAft>
                          <a:spcPts val="1000"/>
                        </a:spcAft>
                      </a:pPr>
                      <a:r>
                        <a:rPr lang="en-US" sz="1400">
                          <a:effectLst/>
                          <a:latin typeface="Times New Roman" pitchFamily="18" charset="0"/>
                          <a:cs typeface="Times New Roman" pitchFamily="18" charset="0"/>
                        </a:rPr>
                        <a:t>   Cash paid for dividends</a:t>
                      </a:r>
                      <a:endParaRPr lang="en-US" sz="140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Πληρωμή</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μερισμάτων</a:t>
                      </a:r>
                      <a:endParaRPr lang="en-US" sz="1400" dirty="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0"/>
                        </a:spcBef>
                        <a:spcAft>
                          <a:spcPts val="1000"/>
                        </a:spcAft>
                      </a:pPr>
                      <a:r>
                        <a:rPr lang="en-US" sz="1400">
                          <a:effectLst/>
                          <a:latin typeface="Times New Roman" pitchFamily="18" charset="0"/>
                          <a:cs typeface="Times New Roman" pitchFamily="18" charset="0"/>
                        </a:rPr>
                        <a:t>              70.000   </a:t>
                      </a:r>
                      <a:endParaRPr lang="en-US" sz="140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04"/>
                  </a:ext>
                </a:extLst>
              </a:tr>
              <a:tr h="561825">
                <a:tc>
                  <a:txBody>
                    <a:bodyPr/>
                    <a:lstStyle/>
                    <a:p>
                      <a:pPr marL="0" marR="0" algn="just">
                        <a:lnSpc>
                          <a:spcPct val="150000"/>
                        </a:lnSpc>
                        <a:spcBef>
                          <a:spcPts val="100"/>
                        </a:spcBef>
                        <a:spcAft>
                          <a:spcPts val="100"/>
                        </a:spcAft>
                      </a:pPr>
                      <a:r>
                        <a:rPr lang="en-US" sz="1400">
                          <a:effectLst/>
                          <a:latin typeface="Times New Roman" pitchFamily="18" charset="0"/>
                          <a:cs typeface="Times New Roman" pitchFamily="18" charset="0"/>
                        </a:rPr>
                        <a:t>Total cash used for financing activities</a:t>
                      </a:r>
                      <a:endParaRPr lang="en-US" sz="140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400" dirty="0" err="1">
                          <a:effectLst/>
                          <a:latin typeface="Times New Roman" pitchFamily="18" charset="0"/>
                          <a:cs typeface="Times New Roman" pitchFamily="18" charset="0"/>
                        </a:rPr>
                        <a:t>Πληρωμές</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για</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χρηματοοικονομικές</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δραστηριότητες</a:t>
                      </a:r>
                      <a:endParaRPr lang="en-US" sz="1400" dirty="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0"/>
                        </a:spcBef>
                        <a:spcAft>
                          <a:spcPts val="1000"/>
                        </a:spcAft>
                      </a:pPr>
                      <a:r>
                        <a:rPr lang="en-US" sz="1400">
                          <a:effectLst/>
                          <a:latin typeface="Times New Roman" pitchFamily="18" charset="0"/>
                          <a:cs typeface="Times New Roman" pitchFamily="18" charset="0"/>
                        </a:rPr>
                        <a:t>            100.000   </a:t>
                      </a:r>
                      <a:endParaRPr lang="en-US" sz="140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05"/>
                  </a:ext>
                </a:extLst>
              </a:tr>
              <a:tr h="371366">
                <a:tc>
                  <a:txBody>
                    <a:bodyPr/>
                    <a:lstStyle/>
                    <a:p>
                      <a:pPr marL="0" marR="0" algn="just">
                        <a:lnSpc>
                          <a:spcPct val="150000"/>
                        </a:lnSpc>
                        <a:spcBef>
                          <a:spcPts val="100"/>
                        </a:spcBef>
                        <a:spcAft>
                          <a:spcPts val="100"/>
                        </a:spcAft>
                      </a:pPr>
                      <a:r>
                        <a:rPr lang="en-US" sz="1400" u="sng">
                          <a:effectLst/>
                          <a:latin typeface="Times New Roman" pitchFamily="18" charset="0"/>
                          <a:cs typeface="Times New Roman" pitchFamily="18" charset="0"/>
                        </a:rPr>
                        <a:t>Cash flow from investing activities:</a:t>
                      </a:r>
                      <a:endParaRPr lang="en-US" sz="140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400" u="sng" dirty="0">
                          <a:effectLst/>
                          <a:latin typeface="Times New Roman" pitchFamily="18" charset="0"/>
                          <a:cs typeface="Times New Roman" pitchFamily="18" charset="0"/>
                        </a:rPr>
                        <a:t>Ταμειοροές </a:t>
                      </a:r>
                      <a:r>
                        <a:rPr lang="en-US" sz="1400" u="sng" dirty="0" err="1">
                          <a:effectLst/>
                          <a:latin typeface="Times New Roman" pitchFamily="18" charset="0"/>
                          <a:cs typeface="Times New Roman" pitchFamily="18" charset="0"/>
                        </a:rPr>
                        <a:t>για</a:t>
                      </a:r>
                      <a:r>
                        <a:rPr lang="en-US" sz="1400" u="sng" dirty="0">
                          <a:effectLst/>
                          <a:latin typeface="Times New Roman" pitchFamily="18" charset="0"/>
                          <a:cs typeface="Times New Roman" pitchFamily="18" charset="0"/>
                        </a:rPr>
                        <a:t> </a:t>
                      </a:r>
                      <a:r>
                        <a:rPr lang="en-US" sz="1400" u="sng" dirty="0" err="1">
                          <a:effectLst/>
                          <a:latin typeface="Times New Roman" pitchFamily="18" charset="0"/>
                          <a:cs typeface="Times New Roman" pitchFamily="18" charset="0"/>
                        </a:rPr>
                        <a:t>επενδυτικές</a:t>
                      </a:r>
                      <a:r>
                        <a:rPr lang="en-US" sz="1400" u="sng" dirty="0">
                          <a:effectLst/>
                          <a:latin typeface="Times New Roman" pitchFamily="18" charset="0"/>
                          <a:cs typeface="Times New Roman" pitchFamily="18" charset="0"/>
                        </a:rPr>
                        <a:t> </a:t>
                      </a:r>
                      <a:r>
                        <a:rPr lang="en-US" sz="1400" u="sng" dirty="0" err="1">
                          <a:effectLst/>
                          <a:latin typeface="Times New Roman" pitchFamily="18" charset="0"/>
                          <a:cs typeface="Times New Roman" pitchFamily="18" charset="0"/>
                        </a:rPr>
                        <a:t>δραστηριότητες</a:t>
                      </a:r>
                      <a:r>
                        <a:rPr lang="en-US" sz="1400" u="sng" dirty="0">
                          <a:effectLst/>
                          <a:latin typeface="Times New Roman" pitchFamily="18" charset="0"/>
                          <a:cs typeface="Times New Roman" pitchFamily="18" charset="0"/>
                        </a:rPr>
                        <a:t>:</a:t>
                      </a:r>
                      <a:endParaRPr lang="en-US" sz="1400" dirty="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0"/>
                        </a:spcBef>
                        <a:spcAft>
                          <a:spcPts val="1000"/>
                        </a:spcAft>
                      </a:pPr>
                      <a:r>
                        <a:rPr lang="en-US" sz="1400">
                          <a:effectLst/>
                          <a:latin typeface="Times New Roman" pitchFamily="18" charset="0"/>
                          <a:cs typeface="Times New Roman" pitchFamily="18" charset="0"/>
                        </a:rPr>
                        <a:t> </a:t>
                      </a:r>
                      <a:endParaRPr lang="en-US" sz="140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06"/>
                  </a:ext>
                </a:extLst>
              </a:tr>
              <a:tr h="561825">
                <a:tc>
                  <a:txBody>
                    <a:bodyPr/>
                    <a:lstStyle/>
                    <a:p>
                      <a:pPr marL="0" marR="0" algn="just">
                        <a:lnSpc>
                          <a:spcPct val="150000"/>
                        </a:lnSpc>
                        <a:spcBef>
                          <a:spcPts val="0"/>
                        </a:spcBef>
                        <a:spcAft>
                          <a:spcPts val="1000"/>
                        </a:spcAft>
                      </a:pPr>
                      <a:r>
                        <a:rPr lang="en-US" sz="1400">
                          <a:effectLst/>
                          <a:latin typeface="Times New Roman" pitchFamily="18" charset="0"/>
                          <a:cs typeface="Times New Roman" pitchFamily="18" charset="0"/>
                        </a:rPr>
                        <a:t>   Cash paid for purchase of equipment</a:t>
                      </a:r>
                      <a:endParaRPr lang="en-US" sz="140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Πληρωμές</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για</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αγορά</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εξοπλισμού</a:t>
                      </a:r>
                      <a:endParaRPr lang="en-US" sz="1400" dirty="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0"/>
                        </a:spcBef>
                        <a:spcAft>
                          <a:spcPts val="1000"/>
                        </a:spcAft>
                      </a:pPr>
                      <a:r>
                        <a:rPr lang="en-US" sz="1400" dirty="0">
                          <a:effectLst/>
                          <a:latin typeface="Times New Roman" pitchFamily="18" charset="0"/>
                          <a:cs typeface="Times New Roman" pitchFamily="18" charset="0"/>
                        </a:rPr>
                        <a:t>            150.000   </a:t>
                      </a:r>
                      <a:endParaRPr lang="en-US" sz="14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07"/>
                  </a:ext>
                </a:extLst>
              </a:tr>
              <a:tr h="561825">
                <a:tc>
                  <a:txBody>
                    <a:bodyPr/>
                    <a:lstStyle/>
                    <a:p>
                      <a:pPr marL="0" marR="0" algn="just">
                        <a:lnSpc>
                          <a:spcPct val="150000"/>
                        </a:lnSpc>
                        <a:spcBef>
                          <a:spcPts val="0"/>
                        </a:spcBef>
                        <a:spcAft>
                          <a:spcPts val="1000"/>
                        </a:spcAft>
                      </a:pPr>
                      <a:r>
                        <a:rPr lang="en-US" sz="1400">
                          <a:effectLst/>
                          <a:latin typeface="Times New Roman" pitchFamily="18" charset="0"/>
                          <a:cs typeface="Times New Roman" pitchFamily="18" charset="0"/>
                        </a:rPr>
                        <a:t>   Cash paid for purchase of franchise </a:t>
                      </a:r>
                      <a:endParaRPr lang="en-US" sz="140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400">
                          <a:effectLst/>
                          <a:latin typeface="Times New Roman" pitchFamily="18" charset="0"/>
                          <a:cs typeface="Times New Roman" pitchFamily="18" charset="0"/>
                        </a:rPr>
                        <a:t>   </a:t>
                      </a:r>
                      <a:r>
                        <a:rPr lang="el-GR" sz="1400">
                          <a:effectLst/>
                          <a:latin typeface="Times New Roman" pitchFamily="18" charset="0"/>
                          <a:cs typeface="Times New Roman" pitchFamily="18" charset="0"/>
                        </a:rPr>
                        <a:t>Πληρωμές κτήσης λοιπών περιουσιακών στοιχείων</a:t>
                      </a:r>
                      <a:endParaRPr lang="en-US" sz="140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0"/>
                        </a:spcBef>
                        <a:spcAft>
                          <a:spcPts val="1000"/>
                        </a:spcAft>
                      </a:pPr>
                      <a:r>
                        <a:rPr lang="el-GR" sz="1400" dirty="0">
                          <a:effectLst/>
                          <a:latin typeface="Times New Roman" pitchFamily="18" charset="0"/>
                          <a:cs typeface="Times New Roman" pitchFamily="18" charset="0"/>
                        </a:rPr>
                        <a:t>              </a:t>
                      </a:r>
                      <a:r>
                        <a:rPr lang="en-US" sz="1400" dirty="0">
                          <a:effectLst/>
                          <a:latin typeface="Times New Roman" pitchFamily="18" charset="0"/>
                          <a:cs typeface="Times New Roman" pitchFamily="18" charset="0"/>
                        </a:rPr>
                        <a:t>50.000   </a:t>
                      </a:r>
                      <a:endParaRPr lang="en-US" sz="14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08"/>
                  </a:ext>
                </a:extLst>
              </a:tr>
              <a:tr h="371366">
                <a:tc>
                  <a:txBody>
                    <a:bodyPr/>
                    <a:lstStyle/>
                    <a:p>
                      <a:pPr marL="0" marR="0" algn="just">
                        <a:lnSpc>
                          <a:spcPct val="150000"/>
                        </a:lnSpc>
                        <a:spcBef>
                          <a:spcPts val="100"/>
                        </a:spcBef>
                        <a:spcAft>
                          <a:spcPts val="100"/>
                        </a:spcAft>
                      </a:pPr>
                      <a:r>
                        <a:rPr lang="en-US" sz="1400" u="sng">
                          <a:effectLst/>
                          <a:latin typeface="Times New Roman" pitchFamily="18" charset="0"/>
                          <a:cs typeface="Times New Roman" pitchFamily="18" charset="0"/>
                        </a:rPr>
                        <a:t>Total cash used in investing activities</a:t>
                      </a:r>
                      <a:endParaRPr lang="en-US" sz="140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400" u="sng">
                          <a:effectLst/>
                          <a:latin typeface="Times New Roman" pitchFamily="18" charset="0"/>
                          <a:cs typeface="Times New Roman" pitchFamily="18" charset="0"/>
                        </a:rPr>
                        <a:t>Πληρωμές για επενδυτικές δραστηριότητες</a:t>
                      </a:r>
                      <a:endParaRPr lang="en-US" sz="140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0"/>
                        </a:spcBef>
                        <a:spcAft>
                          <a:spcPts val="1000"/>
                        </a:spcAft>
                      </a:pPr>
                      <a:r>
                        <a:rPr lang="en-US" sz="1400" dirty="0">
                          <a:effectLst/>
                          <a:latin typeface="Times New Roman" pitchFamily="18" charset="0"/>
                          <a:cs typeface="Times New Roman" pitchFamily="18" charset="0"/>
                        </a:rPr>
                        <a:t>            200.000   </a:t>
                      </a:r>
                      <a:endParaRPr lang="en-US" sz="14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09"/>
                  </a:ext>
                </a:extLst>
              </a:tr>
              <a:tr h="371366">
                <a:tc>
                  <a:txBody>
                    <a:bodyPr/>
                    <a:lstStyle/>
                    <a:p>
                      <a:pPr marL="0" marR="0" algn="just">
                        <a:lnSpc>
                          <a:spcPct val="150000"/>
                        </a:lnSpc>
                        <a:spcBef>
                          <a:spcPts val="100"/>
                        </a:spcBef>
                        <a:spcAft>
                          <a:spcPts val="100"/>
                        </a:spcAft>
                      </a:pPr>
                      <a:r>
                        <a:rPr lang="en-US" sz="1400">
                          <a:effectLst/>
                          <a:latin typeface="Times New Roman" pitchFamily="18" charset="0"/>
                          <a:cs typeface="Times New Roman" pitchFamily="18" charset="0"/>
                        </a:rPr>
                        <a:t>Increase in cash</a:t>
                      </a:r>
                      <a:endParaRPr lang="en-US" sz="140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n-US" sz="1400">
                          <a:effectLst/>
                          <a:latin typeface="Times New Roman" pitchFamily="18" charset="0"/>
                          <a:cs typeface="Times New Roman" pitchFamily="18" charset="0"/>
                        </a:rPr>
                        <a:t>Αύξηση Μετρητών</a:t>
                      </a:r>
                      <a:endParaRPr lang="en-US" sz="140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0"/>
                        </a:spcBef>
                        <a:spcAft>
                          <a:spcPts val="1000"/>
                        </a:spcAft>
                      </a:pPr>
                      <a:r>
                        <a:rPr lang="en-US" sz="1400" dirty="0">
                          <a:effectLst/>
                          <a:latin typeface="Times New Roman" pitchFamily="18" charset="0"/>
                          <a:cs typeface="Times New Roman" pitchFamily="18" charset="0"/>
                        </a:rPr>
                        <a:t>              40.000   </a:t>
                      </a:r>
                      <a:endParaRPr lang="en-US" sz="14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10"/>
                  </a:ext>
                </a:extLst>
              </a:tr>
              <a:tr h="371366">
                <a:tc>
                  <a:txBody>
                    <a:bodyPr/>
                    <a:lstStyle/>
                    <a:p>
                      <a:pPr marL="0" marR="0" algn="just">
                        <a:lnSpc>
                          <a:spcPct val="150000"/>
                        </a:lnSpc>
                        <a:spcBef>
                          <a:spcPts val="100"/>
                        </a:spcBef>
                        <a:spcAft>
                          <a:spcPts val="100"/>
                        </a:spcAft>
                      </a:pPr>
                      <a:r>
                        <a:rPr lang="en-US" sz="1400" u="sng">
                          <a:effectLst/>
                          <a:latin typeface="Times New Roman" pitchFamily="18" charset="0"/>
                          <a:cs typeface="Times New Roman" pitchFamily="18" charset="0"/>
                        </a:rPr>
                        <a:t>Cash at start of year</a:t>
                      </a:r>
                      <a:endParaRPr lang="en-US" sz="140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l-GR" sz="1400" u="sng">
                          <a:effectLst/>
                          <a:latin typeface="Times New Roman" pitchFamily="18" charset="0"/>
                          <a:cs typeface="Times New Roman" pitchFamily="18" charset="0"/>
                        </a:rPr>
                        <a:t>Μετρητά στην αρχή του έτους</a:t>
                      </a:r>
                      <a:endParaRPr lang="en-US" sz="140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0"/>
                        </a:spcBef>
                        <a:spcAft>
                          <a:spcPts val="1000"/>
                        </a:spcAft>
                      </a:pPr>
                      <a:r>
                        <a:rPr lang="el-GR" sz="1400" dirty="0">
                          <a:effectLst/>
                          <a:latin typeface="Times New Roman" pitchFamily="18" charset="0"/>
                          <a:cs typeface="Times New Roman" pitchFamily="18" charset="0"/>
                        </a:rPr>
                        <a:t>              </a:t>
                      </a:r>
                      <a:r>
                        <a:rPr lang="en-US" sz="1400" dirty="0">
                          <a:effectLst/>
                          <a:latin typeface="Times New Roman" pitchFamily="18" charset="0"/>
                          <a:cs typeface="Times New Roman" pitchFamily="18" charset="0"/>
                        </a:rPr>
                        <a:t>60.000   </a:t>
                      </a:r>
                      <a:endParaRPr lang="en-US" sz="14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11"/>
                  </a:ext>
                </a:extLst>
              </a:tr>
              <a:tr h="371366">
                <a:tc>
                  <a:txBody>
                    <a:bodyPr/>
                    <a:lstStyle/>
                    <a:p>
                      <a:pPr marL="0" marR="0" algn="just">
                        <a:lnSpc>
                          <a:spcPct val="150000"/>
                        </a:lnSpc>
                        <a:spcBef>
                          <a:spcPts val="100"/>
                        </a:spcBef>
                        <a:spcAft>
                          <a:spcPts val="100"/>
                        </a:spcAft>
                      </a:pPr>
                      <a:r>
                        <a:rPr lang="en-US" sz="1400" dirty="0">
                          <a:effectLst/>
                          <a:latin typeface="Times New Roman" pitchFamily="18" charset="0"/>
                          <a:cs typeface="Times New Roman" pitchFamily="18" charset="0"/>
                        </a:rPr>
                        <a:t>Cash at end of year</a:t>
                      </a:r>
                      <a:endParaRPr lang="en-US" sz="1400" dirty="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100"/>
                        </a:spcBef>
                        <a:spcAft>
                          <a:spcPts val="100"/>
                        </a:spcAft>
                      </a:pPr>
                      <a:r>
                        <a:rPr lang="el-GR" sz="1400" dirty="0">
                          <a:effectLst/>
                          <a:latin typeface="Times New Roman" pitchFamily="18" charset="0"/>
                          <a:cs typeface="Times New Roman" pitchFamily="18" charset="0"/>
                        </a:rPr>
                        <a:t>Μετρητά κατά το τέλος της χρήσης</a:t>
                      </a:r>
                      <a:endParaRPr lang="en-US" sz="1400" dirty="0">
                        <a:effectLst/>
                        <a:latin typeface="Times New Roman" pitchFamily="18" charset="0"/>
                        <a:ea typeface="Times New Roman"/>
                        <a:cs typeface="Times New Roman" pitchFamily="18" charset="0"/>
                      </a:endParaRPr>
                    </a:p>
                  </a:txBody>
                  <a:tcPr marL="43040" marR="43040" marT="0" marB="0"/>
                </a:tc>
                <a:tc>
                  <a:txBody>
                    <a:bodyPr/>
                    <a:lstStyle/>
                    <a:p>
                      <a:pPr marL="0" marR="0" algn="just">
                        <a:lnSpc>
                          <a:spcPct val="150000"/>
                        </a:lnSpc>
                        <a:spcBef>
                          <a:spcPts val="0"/>
                        </a:spcBef>
                        <a:spcAft>
                          <a:spcPts val="1000"/>
                        </a:spcAft>
                      </a:pPr>
                      <a:r>
                        <a:rPr lang="el-GR" sz="1400" dirty="0">
                          <a:effectLst/>
                          <a:latin typeface="Times New Roman" pitchFamily="18" charset="0"/>
                          <a:cs typeface="Times New Roman" pitchFamily="18" charset="0"/>
                        </a:rPr>
                        <a:t>            </a:t>
                      </a:r>
                      <a:r>
                        <a:rPr lang="en-US" sz="1400" dirty="0">
                          <a:effectLst/>
                          <a:latin typeface="Times New Roman" pitchFamily="18" charset="0"/>
                          <a:cs typeface="Times New Roman" pitchFamily="18" charset="0"/>
                        </a:rPr>
                        <a:t>100.000   </a:t>
                      </a:r>
                      <a:endParaRPr lang="en-US" sz="1400" dirty="0">
                        <a:effectLst/>
                        <a:latin typeface="Times New Roman" pitchFamily="18" charset="0"/>
                        <a:ea typeface="Times New Roman"/>
                        <a:cs typeface="Times New Roman" pitchFamily="18" charset="0"/>
                      </a:endParaRPr>
                    </a:p>
                  </a:txBody>
                  <a:tcPr marL="43040" marR="43040"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308585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8748464" cy="369332"/>
          </a:xfrm>
          <a:prstGeom prst="rect">
            <a:avLst/>
          </a:prstGeom>
        </p:spPr>
        <p:txBody>
          <a:bodyPr wrap="square">
            <a:spAutoFit/>
          </a:bodyPr>
          <a:lstStyle/>
          <a:p>
            <a:r>
              <a:rPr lang="el-GR" b="1" dirty="0">
                <a:latin typeface="Times New Roman" pitchFamily="18" charset="0"/>
                <a:cs typeface="Times New Roman" pitchFamily="18" charset="0"/>
              </a:rPr>
              <a:t>Δείκτες χρηματοοικονομικής μόχλευσης, περιουσιακής διάρθρωσης και φερεγγυότητας</a:t>
            </a:r>
            <a:endParaRPr lang="el-GR" sz="1600" b="1" dirty="0">
              <a:latin typeface="Times New Roman" pitchFamily="18" charset="0"/>
              <a:cs typeface="Times New Roman" pitchFamily="18" charset="0"/>
            </a:endParaRPr>
          </a:p>
        </p:txBody>
      </p:sp>
      <p:sp>
        <p:nvSpPr>
          <p:cNvPr id="52230" name="Rectangle 6"/>
          <p:cNvSpPr>
            <a:spLocks noChangeArrowheads="1"/>
          </p:cNvSpPr>
          <p:nvPr/>
        </p:nvSpPr>
        <p:spPr bwMode="auto">
          <a:xfrm>
            <a:off x="179512" y="280501"/>
            <a:ext cx="8064896"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b="1" i="0" u="none" strike="noStrike" cap="none" normalizeH="0" baseline="0" dirty="0">
                <a:ln>
                  <a:noFill/>
                </a:ln>
                <a:solidFill>
                  <a:schemeClr val="tx1"/>
                </a:solidFill>
                <a:effectLst/>
                <a:latin typeface="Times New Roman" pitchFamily="18" charset="0"/>
                <a:cs typeface="Times New Roman" pitchFamily="18" charset="0"/>
              </a:rPr>
              <a:t>Δείκτης κεφαλαιακής διάρθρωσης:</a:t>
            </a:r>
            <a:r>
              <a:rPr kumimoji="0" lang="el-GR" b="0" i="0" u="none" strike="noStrike" cap="none" normalizeH="0" baseline="0" dirty="0">
                <a:ln>
                  <a:noFill/>
                </a:ln>
                <a:solidFill>
                  <a:schemeClr val="tx1"/>
                </a:solidFill>
                <a:effectLst/>
                <a:latin typeface="Times New Roman" pitchFamily="18" charset="0"/>
                <a:cs typeface="Times New Roman" pitchFamily="18" charset="0"/>
              </a:rPr>
              <a:t>	</a:t>
            </a:r>
            <a:r>
              <a:rPr kumimoji="0" lang="el-GR" b="0" i="1" u="none" strike="noStrike" cap="none" normalizeH="0" baseline="0" dirty="0">
                <a:ln>
                  <a:noFill/>
                </a:ln>
                <a:solidFill>
                  <a:schemeClr val="tx1"/>
                </a:solidFill>
                <a:effectLst/>
                <a:latin typeface="Times New Roman" pitchFamily="18" charset="0"/>
                <a:cs typeface="Times New Roman" pitchFamily="18" charset="0"/>
              </a:rPr>
              <a:t>(Ίδια Κεφάλαια / Ξένα Κεφάλαια)*%</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b="0" i="0" u="none" strike="noStrike" cap="none" normalizeH="0" baseline="0" dirty="0">
                <a:ln>
                  <a:noFill/>
                </a:ln>
                <a:solidFill>
                  <a:schemeClr val="tx1"/>
                </a:solidFill>
                <a:effectLst/>
                <a:latin typeface="Times New Roman" pitchFamily="18" charset="0"/>
                <a:cs typeface="Times New Roman" pitchFamily="18" charset="0"/>
              </a:rPr>
              <a:t>Δείχνει το ποσοστό των Ξένων Κεφαλαίων που αποτελούν τα Ίδια Κεφάλαια. Στην ερμηνεία του δείκτη σημαντικό ρόλο διαδραματίζει η φύση της επιχείρησης, ωστόσο όσο </a:t>
            </a:r>
            <a:r>
              <a:rPr kumimoji="0" lang="el-GR" b="1" i="0" u="none" strike="noStrike" cap="none" normalizeH="0" baseline="0" dirty="0">
                <a:ln>
                  <a:noFill/>
                </a:ln>
                <a:solidFill>
                  <a:schemeClr val="tx1"/>
                </a:solidFill>
                <a:effectLst/>
                <a:latin typeface="Times New Roman" pitchFamily="18" charset="0"/>
                <a:cs typeface="Times New Roman" pitchFamily="18" charset="0"/>
              </a:rPr>
              <a:t>πιο μικρό είναι το ποσοστό δηλώνει την έλλειψη εμπιστοσύνης από τους μετόχους στην επιχείρηση</a:t>
            </a:r>
            <a:r>
              <a:rPr kumimoji="0" lang="el-GR" b="0" i="0" u="none" strike="noStrike" cap="none" normalizeH="0" baseline="0" dirty="0">
                <a:ln>
                  <a:noFill/>
                </a:ln>
                <a:solidFill>
                  <a:schemeClr val="tx1"/>
                </a:solidFill>
                <a:effectLst/>
                <a:latin typeface="Times New Roman" pitchFamily="18" charset="0"/>
                <a:cs typeface="Times New Roman" pitchFamily="18" charset="0"/>
              </a:rPr>
              <a:t>, με αποτέλεσμα να τη χρηματοδοτούν όχι με τα δικά τους κεφάλαια αλλά με Ξένα.</a:t>
            </a:r>
          </a:p>
          <a:p>
            <a:pPr marL="0" marR="0" lvl="0" indent="0" algn="just" defTabSz="914400" rtl="0" eaLnBrk="0" fontAlgn="base" latinLnBrk="0" hangingPunct="0">
              <a:lnSpc>
                <a:spcPct val="100000"/>
              </a:lnSpc>
              <a:spcBef>
                <a:spcPct val="0"/>
              </a:spcBef>
              <a:spcAft>
                <a:spcPct val="0"/>
              </a:spcAft>
              <a:buClrTx/>
              <a:buSzTx/>
              <a:tabLst/>
            </a:pPr>
            <a:r>
              <a:rPr kumimoji="0" lang="el-GR" b="1" i="0" u="none" strike="noStrike" cap="none" normalizeH="0" baseline="0" dirty="0">
                <a:ln>
                  <a:noFill/>
                </a:ln>
                <a:solidFill>
                  <a:schemeClr val="tx1"/>
                </a:solidFill>
                <a:effectLst/>
                <a:latin typeface="Times New Roman" pitchFamily="18" charset="0"/>
                <a:cs typeface="Times New Roman" pitchFamily="18" charset="0"/>
              </a:rPr>
              <a:t>Δείκτης παγιοποίησης περιουσίας: 	</a:t>
            </a:r>
            <a:r>
              <a:rPr kumimoji="0" lang="el-GR" b="0" i="1" u="none" strike="noStrike" cap="none" normalizeH="0" baseline="0" dirty="0">
                <a:ln>
                  <a:noFill/>
                </a:ln>
                <a:solidFill>
                  <a:schemeClr val="tx1"/>
                </a:solidFill>
                <a:effectLst/>
                <a:latin typeface="Times New Roman" pitchFamily="18" charset="0"/>
                <a:cs typeface="Times New Roman" pitchFamily="18" charset="0"/>
              </a:rPr>
              <a:t>(Πάγια Στοιχεία / Σύνολο Ενεργητικού)*%</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b="0" i="0" u="none" strike="noStrike" cap="none" normalizeH="0" baseline="0" dirty="0">
                <a:ln>
                  <a:noFill/>
                </a:ln>
                <a:solidFill>
                  <a:schemeClr val="tx1"/>
                </a:solidFill>
                <a:effectLst/>
                <a:latin typeface="Times New Roman" pitchFamily="18" charset="0"/>
                <a:cs typeface="Times New Roman" pitchFamily="18" charset="0"/>
              </a:rPr>
              <a:t>Ο δείκτης αυτός εκφράζεται από τον λόγο της αξίας των παγίων στοιχείων προς την συνολική αξία του ενεργητικού. Οι επιχειρήσεις ανάλογα με την τιμή του διακρίνονται σε επιχειρήσεις </a:t>
            </a:r>
            <a:r>
              <a:rPr kumimoji="0" lang="el-GR" b="1" i="0" u="none" strike="noStrike" cap="none" normalizeH="0" baseline="0" dirty="0">
                <a:ln>
                  <a:noFill/>
                </a:ln>
                <a:solidFill>
                  <a:schemeClr val="tx1"/>
                </a:solidFill>
                <a:effectLst/>
                <a:latin typeface="Times New Roman" pitchFamily="18" charset="0"/>
                <a:cs typeface="Times New Roman" pitchFamily="18" charset="0"/>
              </a:rPr>
              <a:t>έντασης παγίων περιουσιακών στοιχείων </a:t>
            </a:r>
            <a:r>
              <a:rPr kumimoji="0" lang="el-GR" b="0" i="0" u="none" strike="noStrike" cap="none" normalizeH="0" baseline="0" dirty="0">
                <a:ln>
                  <a:noFill/>
                </a:ln>
                <a:solidFill>
                  <a:schemeClr val="tx1"/>
                </a:solidFill>
                <a:effectLst/>
                <a:latin typeface="Times New Roman" pitchFamily="18" charset="0"/>
                <a:cs typeface="Times New Roman" pitchFamily="18" charset="0"/>
              </a:rPr>
              <a:t>και σε έντασης κυκλοφορούντων περιουσιακών στοιχείων. Για την ορθή ερμηνεία του δείκτη καθοριστικό ρόλο διαδραματίζει η φύση της επιχείρησης.</a:t>
            </a:r>
          </a:p>
          <a:p>
            <a:pPr marL="0" marR="0" lvl="0" indent="0" algn="just" defTabSz="914400" rtl="0" eaLnBrk="0" fontAlgn="base" latinLnBrk="0" hangingPunct="0">
              <a:lnSpc>
                <a:spcPct val="100000"/>
              </a:lnSpc>
              <a:spcBef>
                <a:spcPct val="0"/>
              </a:spcBef>
              <a:spcAft>
                <a:spcPct val="0"/>
              </a:spcAft>
              <a:buClrTx/>
              <a:buSzTx/>
              <a:tabLst/>
            </a:pPr>
            <a:r>
              <a:rPr kumimoji="0" lang="el-GR" b="1" i="0" u="none" strike="noStrike" cap="none" normalizeH="0" baseline="0" dirty="0">
                <a:ln>
                  <a:noFill/>
                </a:ln>
                <a:solidFill>
                  <a:schemeClr val="tx1"/>
                </a:solidFill>
                <a:effectLst/>
                <a:latin typeface="Times New Roman" pitchFamily="18" charset="0"/>
                <a:cs typeface="Times New Roman" pitchFamily="18" charset="0"/>
              </a:rPr>
              <a:t>Δείκτης κάλυψης τόκων:	</a:t>
            </a:r>
            <a:r>
              <a:rPr kumimoji="0" lang="el-GR" b="0" i="1" u="none" strike="noStrike" cap="none" normalizeH="0" baseline="0" dirty="0">
                <a:ln>
                  <a:noFill/>
                </a:ln>
                <a:solidFill>
                  <a:schemeClr val="tx1"/>
                </a:solidFill>
                <a:effectLst/>
                <a:latin typeface="Times New Roman" pitchFamily="18" charset="0"/>
                <a:cs typeface="Times New Roman" pitchFamily="18" charset="0"/>
              </a:rPr>
              <a:t>(Κέρδη προ Τόκων &amp; Φόρων + Αποσβέσεις) / Τόκοι</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b="0" i="0" u="none" strike="noStrike" cap="none" normalizeH="0" baseline="0" dirty="0">
                <a:ln>
                  <a:noFill/>
                </a:ln>
                <a:solidFill>
                  <a:schemeClr val="tx1"/>
                </a:solidFill>
                <a:effectLst/>
                <a:latin typeface="Times New Roman" pitchFamily="18" charset="0"/>
                <a:cs typeface="Times New Roman" pitchFamily="18" charset="0"/>
              </a:rPr>
              <a:t>Ο δείκτης αυτός μας εμφανίζει τον βαθμό με τον οποίο οι τόκοι καλύπτονται από το άθροισμα των κερδών προ τόκων και φόρων και των αποσβέσεων. Μας δείχνει δηλαδή, την </a:t>
            </a:r>
            <a:r>
              <a:rPr kumimoji="0" lang="el-GR" b="1" i="0" u="none" strike="noStrike" cap="none" normalizeH="0" baseline="0" dirty="0">
                <a:ln>
                  <a:noFill/>
                </a:ln>
                <a:solidFill>
                  <a:schemeClr val="tx1"/>
                </a:solidFill>
                <a:effectLst/>
                <a:latin typeface="Times New Roman" pitchFamily="18" charset="0"/>
                <a:cs typeface="Times New Roman" pitchFamily="18" charset="0"/>
              </a:rPr>
              <a:t>ευχέρεια που έχει η επιχείρηση να πληρώνει τους οφειλόμενους τόκους από χρηματοοικονομικούς πόρους, που δημιουργούνται από τη δραστηριότητα της.</a:t>
            </a:r>
          </a:p>
        </p:txBody>
      </p:sp>
      <p:sp>
        <p:nvSpPr>
          <p:cNvPr id="522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52231"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3528" y="5733256"/>
            <a:ext cx="7776864" cy="93610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0"/>
            <a:ext cx="8424936" cy="6678751"/>
          </a:xfrm>
          <a:prstGeom prst="rect">
            <a:avLst/>
          </a:prstGeom>
        </p:spPr>
        <p:txBody>
          <a:bodyPr wrap="square">
            <a:spAutoFit/>
          </a:bodyPr>
          <a:lstStyle/>
          <a:p>
            <a:pPr lvl="0" algn="just" eaLnBrk="0" fontAlgn="base" hangingPunct="0">
              <a:spcBef>
                <a:spcPct val="0"/>
              </a:spcBef>
              <a:spcAft>
                <a:spcPct val="0"/>
              </a:spcAft>
            </a:pPr>
            <a:r>
              <a:rPr lang="el-GR" b="1" dirty="0">
                <a:latin typeface="Times New Roman" pitchFamily="18" charset="0"/>
                <a:cs typeface="Times New Roman" pitchFamily="18" charset="0"/>
              </a:rPr>
              <a:t>Δείκτης δανειακής επιβάρυνσης: 	</a:t>
            </a:r>
            <a:r>
              <a:rPr lang="el-GR" i="1" dirty="0">
                <a:latin typeface="Times New Roman" pitchFamily="18" charset="0"/>
                <a:cs typeface="Times New Roman" pitchFamily="18" charset="0"/>
              </a:rPr>
              <a:t>(Ξένα Κεφάλαια / Σύνολο Παθητικού)*%</a:t>
            </a:r>
            <a:endParaRPr lang="el-GR" sz="1600" dirty="0">
              <a:latin typeface="Arial" pitchFamily="34" charset="0"/>
              <a:cs typeface="Arial" pitchFamily="34" charset="0"/>
            </a:endParaRPr>
          </a:p>
          <a:p>
            <a:pPr lvl="0" algn="just" eaLnBrk="0" fontAlgn="base" hangingPunct="0">
              <a:spcBef>
                <a:spcPct val="0"/>
              </a:spcBef>
              <a:spcAft>
                <a:spcPct val="0"/>
              </a:spcAft>
            </a:pPr>
            <a:r>
              <a:rPr lang="el-GR" dirty="0">
                <a:latin typeface="Times New Roman" pitchFamily="18" charset="0"/>
                <a:cs typeface="Times New Roman" pitchFamily="18" charset="0"/>
              </a:rPr>
              <a:t>Δείχνει το ποσοστό των Ξένων Κεφαλαίων σε σχέση με το σύνολο του Παθητικού, δηλαδή το ποσοστό της εταιρίας που στην ουσία ανήκει στους δανειστές της μέχρι την αποπληρωμή των δανείων. Ο δείκτης πρέπει να εκτιμάται σε σχέση με τη φύση της επιχείρησης.</a:t>
            </a:r>
          </a:p>
          <a:p>
            <a:pPr lvl="0" algn="just" eaLnBrk="0" fontAlgn="base" hangingPunct="0">
              <a:spcBef>
                <a:spcPct val="0"/>
              </a:spcBef>
              <a:spcAft>
                <a:spcPct val="0"/>
              </a:spcAft>
            </a:pPr>
            <a:r>
              <a:rPr lang="el-GR" b="1" dirty="0">
                <a:latin typeface="Times New Roman" pitchFamily="18" charset="0"/>
                <a:cs typeface="Times New Roman" pitchFamily="18" charset="0"/>
              </a:rPr>
              <a:t>Δείκτης αυτονομίας: 	</a:t>
            </a:r>
            <a:r>
              <a:rPr lang="el-GR" i="1" dirty="0">
                <a:latin typeface="Times New Roman" pitchFamily="18" charset="0"/>
                <a:cs typeface="Times New Roman" pitchFamily="18" charset="0"/>
              </a:rPr>
              <a:t>(Ίδια Κεφάλαια / Συνολικά Κεφάλαια)*%</a:t>
            </a:r>
            <a:endParaRPr lang="el-GR" sz="1600" dirty="0">
              <a:latin typeface="Arial" pitchFamily="34" charset="0"/>
              <a:cs typeface="Arial" pitchFamily="34" charset="0"/>
            </a:endParaRPr>
          </a:p>
          <a:p>
            <a:pPr lvl="0" algn="just" eaLnBrk="0" fontAlgn="base" hangingPunct="0">
              <a:spcBef>
                <a:spcPct val="0"/>
              </a:spcBef>
              <a:spcAft>
                <a:spcPct val="0"/>
              </a:spcAft>
            </a:pPr>
            <a:r>
              <a:rPr lang="el-GR" dirty="0">
                <a:latin typeface="Times New Roman" pitchFamily="18" charset="0"/>
                <a:cs typeface="Times New Roman" pitchFamily="18" charset="0"/>
              </a:rPr>
              <a:t>Δείχνει τη σχέση Ιδίων Κεφαλαίων με τα συνολικά Κεφάλαια της επιχείρησης.</a:t>
            </a:r>
            <a:endParaRPr lang="el-GR" sz="1600" dirty="0">
              <a:latin typeface="Arial" pitchFamily="34" charset="0"/>
              <a:cs typeface="Arial" pitchFamily="34" charset="0"/>
            </a:endParaRPr>
          </a:p>
          <a:p>
            <a:pPr lvl="0" algn="just" eaLnBrk="0" fontAlgn="base" hangingPunct="0">
              <a:spcBef>
                <a:spcPct val="0"/>
              </a:spcBef>
              <a:spcAft>
                <a:spcPct val="0"/>
              </a:spcAft>
            </a:pPr>
            <a:r>
              <a:rPr lang="el-GR" b="1" dirty="0">
                <a:latin typeface="Times New Roman" pitchFamily="18" charset="0"/>
                <a:cs typeface="Times New Roman" pitchFamily="18" charset="0"/>
              </a:rPr>
              <a:t>Δείκτης φερεγγυότητας: 	</a:t>
            </a:r>
            <a:r>
              <a:rPr lang="el-GR" i="1" dirty="0">
                <a:latin typeface="Times New Roman" pitchFamily="18" charset="0"/>
                <a:cs typeface="Times New Roman" pitchFamily="18" charset="0"/>
              </a:rPr>
              <a:t>(Ίδια Κεφάλαια / Σύνολο Ενεργητικού)*%</a:t>
            </a:r>
            <a:endParaRPr lang="el-GR" sz="1600" dirty="0">
              <a:latin typeface="Arial" pitchFamily="34" charset="0"/>
              <a:cs typeface="Arial" pitchFamily="34" charset="0"/>
            </a:endParaRPr>
          </a:p>
          <a:p>
            <a:pPr lvl="0" algn="just" eaLnBrk="0" fontAlgn="base" hangingPunct="0">
              <a:spcBef>
                <a:spcPct val="0"/>
              </a:spcBef>
              <a:spcAft>
                <a:spcPct val="0"/>
              </a:spcAft>
            </a:pPr>
            <a:r>
              <a:rPr lang="el-GR" dirty="0">
                <a:latin typeface="Times New Roman" pitchFamily="18" charset="0"/>
                <a:cs typeface="Times New Roman" pitchFamily="18" charset="0"/>
              </a:rPr>
              <a:t>Δείχνει τη σχέση των Ιδίων Κεφαλαίων με το σύνολο του Ενεργητικού. Δηλαδή το ποσοστό του Ενεργητικού που μπορεί να καλυφθεί από τα Ίδια Κεφάλαια. Στους αριθμοδείκτες φερεγγυότητας (</a:t>
            </a:r>
            <a:r>
              <a:rPr lang="en-US" dirty="0">
                <a:latin typeface="Times New Roman" pitchFamily="18" charset="0"/>
                <a:cs typeface="Times New Roman" pitchFamily="18" charset="0"/>
              </a:rPr>
              <a:t>solvency ratios</a:t>
            </a:r>
            <a:r>
              <a:rPr lang="el-GR" dirty="0">
                <a:latin typeface="Times New Roman" pitchFamily="18" charset="0"/>
                <a:cs typeface="Times New Roman" pitchFamily="18" charset="0"/>
              </a:rPr>
              <a:t>) ή μακροπροθέσμων στοιχείων ισολογισμού (</a:t>
            </a:r>
            <a:r>
              <a:rPr lang="en-US" dirty="0">
                <a:latin typeface="Times New Roman" pitchFamily="18" charset="0"/>
                <a:cs typeface="Times New Roman" pitchFamily="18" charset="0"/>
              </a:rPr>
              <a:t>long term balance sheet</a:t>
            </a:r>
            <a:r>
              <a:rPr lang="el-GR" dirty="0">
                <a:latin typeface="Times New Roman" pitchFamily="18" charset="0"/>
                <a:cs typeface="Times New Roman" pitchFamily="18" charset="0"/>
              </a:rPr>
              <a:t>) ανήκουν οι δείκτες των ξένων προς τα ίδια κεφάλαια όπως :</a:t>
            </a:r>
          </a:p>
          <a:p>
            <a:pPr lvl="0" algn="just" eaLnBrk="0" fontAlgn="base" hangingPunct="0">
              <a:spcBef>
                <a:spcPct val="0"/>
              </a:spcBef>
              <a:spcAft>
                <a:spcPct val="0"/>
              </a:spcAft>
            </a:pPr>
            <a:endParaRPr lang="el-GR" sz="1600" dirty="0">
              <a:latin typeface="Times New Roman" pitchFamily="18" charset="0"/>
              <a:cs typeface="Times New Roman" pitchFamily="18" charset="0"/>
            </a:endParaRPr>
          </a:p>
          <a:p>
            <a:pPr lvl="0" algn="just" eaLnBrk="0" fontAlgn="base" hangingPunct="0">
              <a:spcBef>
                <a:spcPct val="0"/>
              </a:spcBef>
              <a:spcAft>
                <a:spcPct val="0"/>
              </a:spcAft>
            </a:pPr>
            <a:endParaRPr lang="el-GR" sz="1600" dirty="0">
              <a:latin typeface="Times New Roman" pitchFamily="18" charset="0"/>
              <a:cs typeface="Times New Roman" pitchFamily="18" charset="0"/>
            </a:endParaRPr>
          </a:p>
          <a:p>
            <a:pPr lvl="0" algn="just" eaLnBrk="0" fontAlgn="base" hangingPunct="0">
              <a:spcBef>
                <a:spcPct val="0"/>
              </a:spcBef>
              <a:spcAft>
                <a:spcPct val="0"/>
              </a:spcAft>
            </a:pPr>
            <a:r>
              <a:rPr lang="el-GR" b="1" dirty="0">
                <a:latin typeface="Times New Roman" pitchFamily="18" charset="0"/>
                <a:cs typeface="Times New Roman" pitchFamily="18" charset="0"/>
              </a:rPr>
              <a:t>Δείκτης κάλυψης παγίων με διαρκή κεφάλαια:</a:t>
            </a:r>
            <a:endParaRPr lang="el-GR" sz="1600" dirty="0">
              <a:latin typeface="Arial" pitchFamily="34" charset="0"/>
              <a:cs typeface="Arial" pitchFamily="34" charset="0"/>
            </a:endParaRPr>
          </a:p>
          <a:p>
            <a:pPr lvl="0" algn="just" eaLnBrk="0" fontAlgn="base" hangingPunct="0">
              <a:spcBef>
                <a:spcPct val="0"/>
              </a:spcBef>
              <a:spcAft>
                <a:spcPct val="0"/>
              </a:spcAft>
            </a:pPr>
            <a:r>
              <a:rPr lang="el-GR" i="1" dirty="0">
                <a:latin typeface="Times New Roman" pitchFamily="18" charset="0"/>
                <a:cs typeface="Times New Roman" pitchFamily="18" charset="0"/>
              </a:rPr>
              <a:t>[(Ίδια κεφάλαια + Μέσο Μακροπρόθεσμα Κεφάλαια) / Πάγια]*%</a:t>
            </a:r>
            <a:endParaRPr lang="el-GR" sz="1600" dirty="0">
              <a:latin typeface="Arial" pitchFamily="34" charset="0"/>
              <a:cs typeface="Arial" pitchFamily="34" charset="0"/>
            </a:endParaRPr>
          </a:p>
          <a:p>
            <a:pPr lvl="0" algn="just" eaLnBrk="0" fontAlgn="base" hangingPunct="0">
              <a:spcBef>
                <a:spcPct val="0"/>
              </a:spcBef>
              <a:spcAft>
                <a:spcPct val="0"/>
              </a:spcAft>
            </a:pPr>
            <a:r>
              <a:rPr lang="el-GR" dirty="0">
                <a:latin typeface="Times New Roman" pitchFamily="18" charset="0"/>
                <a:cs typeface="Times New Roman" pitchFamily="18" charset="0"/>
              </a:rPr>
              <a:t>Δείχνει το ποσοστό έχουν χρηματοδοτήσει τα Πάγια στοιχεία του Ενεργητικού όλα τας Μακράς αποπληρωμής κεφάλαια του παθητικού.</a:t>
            </a:r>
            <a:endParaRPr lang="el-GR" sz="1600" dirty="0">
              <a:latin typeface="Arial" pitchFamily="34" charset="0"/>
              <a:cs typeface="Arial" pitchFamily="34" charset="0"/>
            </a:endParaRPr>
          </a:p>
          <a:p>
            <a:pPr lvl="0" algn="just" eaLnBrk="0" fontAlgn="base" hangingPunct="0">
              <a:spcBef>
                <a:spcPct val="0"/>
              </a:spcBef>
              <a:spcAft>
                <a:spcPct val="0"/>
              </a:spcAft>
            </a:pPr>
            <a:r>
              <a:rPr lang="el-GR" dirty="0">
                <a:latin typeface="Times New Roman" pitchFamily="18" charset="0"/>
                <a:cs typeface="Times New Roman" pitchFamily="18" charset="0"/>
              </a:rPr>
              <a:t>Πρέπει να τονίσουμε πως ένα μεγάλο χρέος αποτελεί χρηματοοικονομικό πρόβλημα μόνο εάν υπάρχει αβεβαιότητα για τα μελλοντικά κέρδη. Επομένως οφείλουμε να εξετάζουμε και τη διαχρονική μεταβλητότητα των κερδών. Επειδή δεν υπάρχει ένας αποδεκτός δείκτης μέτρησης της μεταβλητότητα αυτής, συνήθως εξετάζεται η τυπική απόκλιση των ετήσιων μεταβολών στα κέρδη σε σχέση με το μέσο επίπεδο των κερδών.</a:t>
            </a:r>
            <a:endParaRPr lang="el-GR" sz="2800" dirty="0">
              <a:latin typeface="Arial" pitchFamily="34" charset="0"/>
              <a:cs typeface="Arial" pitchFamily="34" charset="0"/>
            </a:endParaRPr>
          </a:p>
        </p:txBody>
      </p:sp>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532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15616" y="3573015"/>
            <a:ext cx="7128792" cy="50405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404664"/>
            <a:ext cx="8424936" cy="2016224"/>
          </a:xfrm>
        </p:spPr>
        <p:txBody>
          <a:bodyPr>
            <a:normAutofit/>
          </a:bodyPr>
          <a:lstStyle/>
          <a:p>
            <a:pPr algn="just"/>
            <a:r>
              <a:rPr lang="el-GR" dirty="0">
                <a:latin typeface="Times New Roman" pitchFamily="18" charset="0"/>
                <a:cs typeface="Times New Roman" pitchFamily="18" charset="0"/>
              </a:rPr>
              <a:t>Οι επιχειρήσεις προγραμματίζουν τη δράση τους εντάσσοντας όλες τις δραστηριότητές τους λειτουργικές και επενδυτικές σε ειδικά </a:t>
            </a:r>
            <a:r>
              <a:rPr lang="el-GR" b="1" dirty="0">
                <a:latin typeface="Times New Roman" pitchFamily="18" charset="0"/>
                <a:cs typeface="Times New Roman" pitchFamily="18" charset="0"/>
              </a:rPr>
              <a:t>προγράμματα</a:t>
            </a:r>
            <a:r>
              <a:rPr lang="el-GR" dirty="0">
                <a:latin typeface="Times New Roman" pitchFamily="18" charset="0"/>
                <a:cs typeface="Times New Roman" pitchFamily="18" charset="0"/>
              </a:rPr>
              <a:t> τα οποία καλούνται και </a:t>
            </a:r>
            <a:r>
              <a:rPr lang="el-GR" b="1" dirty="0">
                <a:latin typeface="Times New Roman" pitchFamily="18" charset="0"/>
                <a:cs typeface="Times New Roman" pitchFamily="18" charset="0"/>
              </a:rPr>
              <a:t>σχέδια.</a:t>
            </a:r>
          </a:p>
          <a:p>
            <a:pPr algn="just">
              <a:buFont typeface="Wingdings" pitchFamily="2" charset="2"/>
              <a:buChar char="q"/>
            </a:pPr>
            <a:endParaRPr lang="el-GR" sz="1400" dirty="0">
              <a:latin typeface="Times New Roman" pitchFamily="18" charset="0"/>
              <a:cs typeface="Times New Roman" pitchFamily="18" charset="0"/>
            </a:endParaRPr>
          </a:p>
          <a:p>
            <a:pPr marL="182880" lvl="2" algn="just">
              <a:buFont typeface="Wingdings" pitchFamily="2" charset="2"/>
              <a:buChar char="q"/>
            </a:pPr>
            <a:r>
              <a:rPr lang="el-GR" sz="1800" b="1" dirty="0">
                <a:latin typeface="Times New Roman" pitchFamily="18" charset="0"/>
                <a:cs typeface="Times New Roman" pitchFamily="18" charset="0"/>
              </a:rPr>
              <a:t>Κύκλος Προγραμματισμού</a:t>
            </a: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2</a:t>
            </a:fld>
            <a:endParaRPr lang="en-US" sz="1100" dirty="0">
              <a:latin typeface="Times New Roman" pitchFamily="18" charset="0"/>
              <a:cs typeface="Times New Roman" pitchFamily="18" charset="0"/>
            </a:endParaRPr>
          </a:p>
        </p:txBody>
      </p:sp>
      <p:graphicFrame>
        <p:nvGraphicFramePr>
          <p:cNvPr id="6" name="Diagram 5"/>
          <p:cNvGraphicFramePr/>
          <p:nvPr/>
        </p:nvGraphicFramePr>
        <p:xfrm>
          <a:off x="395536" y="2780928"/>
          <a:ext cx="8208912"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5646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97721"/>
            <a:ext cx="8676456" cy="6745396"/>
          </a:xfrm>
          <a:prstGeom prst="rect">
            <a:avLst/>
          </a:prstGeom>
          <a:noFill/>
          <a:ln w="9525">
            <a:noFill/>
            <a:miter lim="800000"/>
            <a:headEnd/>
            <a:tailEnd/>
          </a:ln>
          <a:effectLst/>
        </p:spPr>
        <p:txBody>
          <a:bodyPr vert="horz" wrap="square" lIns="457056" tIns="126960" rIns="91440" bIns="0" numCol="1" anchor="ctr" anchorCtr="0" compatLnSpc="1">
            <a:prstTxWarp prst="textNoShape">
              <a:avLst/>
            </a:prstTxWarp>
            <a:spAutoFit/>
          </a:bodyPr>
          <a:lstStyle/>
          <a:p>
            <a:pPr algn="just" fontAlgn="base">
              <a:spcBef>
                <a:spcPct val="0"/>
              </a:spcBef>
              <a:spcAft>
                <a:spcPct val="0"/>
              </a:spcAft>
            </a:pPr>
            <a:r>
              <a:rPr kumimoji="0" lang="el-GR"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Δ</a:t>
            </a:r>
            <a:r>
              <a:rPr kumimoji="0" lang="el-GR"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είκτες ρευστότητας</a:t>
            </a:r>
            <a:endParaRPr kumimoji="0" lang="el-GR"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b="0" i="0" u="none" strike="noStrike" cap="none" normalizeH="0" baseline="0" dirty="0">
                <a:ln>
                  <a:noFill/>
                </a:ln>
                <a:solidFill>
                  <a:schemeClr val="tx1"/>
                </a:solidFill>
                <a:effectLst/>
                <a:latin typeface="Times New Roman" pitchFamily="18" charset="0"/>
                <a:cs typeface="Times New Roman" pitchFamily="18" charset="0"/>
              </a:rPr>
              <a:t>Οι δείκτες ρευστότητας μετρούν την ικανότητα της επιχείρησης να ανταπεξέλθει στις βραχυπρόθεσμες υποχρεώσεις της. Είναι σημαντικό να επισημάνουμε πως μια επιχείρηση κατέχει χρηματοοικονομικά ισχυρή θέση όταν:</a:t>
            </a:r>
          </a:p>
          <a:p>
            <a:pPr lvl="1" algn="just" eaLnBrk="0" fontAlgn="base" hangingPunct="0">
              <a:spcBef>
                <a:spcPct val="0"/>
              </a:spcBef>
              <a:spcAft>
                <a:spcPct val="0"/>
              </a:spcAft>
              <a:buFont typeface="Wingdings" pitchFamily="2" charset="2"/>
              <a:buChar char="ü"/>
            </a:pPr>
            <a:r>
              <a:rPr kumimoji="0" lang="el-GR" b="0" i="0" u="none" strike="noStrike" cap="none" normalizeH="0" baseline="0" dirty="0">
                <a:ln>
                  <a:noFill/>
                </a:ln>
                <a:solidFill>
                  <a:schemeClr val="tx1"/>
                </a:solidFill>
                <a:effectLst/>
                <a:latin typeface="Times New Roman" pitchFamily="18" charset="0"/>
                <a:cs typeface="Times New Roman" pitchFamily="18" charset="0"/>
              </a:rPr>
              <a:t>Μπορεί να εξοφλεί τους βραχυπρόθεσμους πιστωτές της και να καταβάλει τους τρέχοντες τόκους και τα μερίσματα.</a:t>
            </a:r>
          </a:p>
          <a:p>
            <a:pPr lvl="1" algn="just" eaLnBrk="0" fontAlgn="base" hangingPunct="0">
              <a:spcBef>
                <a:spcPct val="0"/>
              </a:spcBef>
              <a:spcAft>
                <a:spcPct val="0"/>
              </a:spcAft>
              <a:buFont typeface="Wingdings" pitchFamily="2" charset="2"/>
              <a:buChar char="ü"/>
            </a:pPr>
            <a:r>
              <a:rPr kumimoji="0" lang="el-GR" b="0" i="0" u="none" strike="noStrike" cap="none" normalizeH="0" baseline="0" dirty="0">
                <a:ln>
                  <a:noFill/>
                </a:ln>
                <a:solidFill>
                  <a:schemeClr val="tx1"/>
                </a:solidFill>
                <a:effectLst/>
                <a:latin typeface="Times New Roman" pitchFamily="18" charset="0"/>
                <a:cs typeface="Times New Roman" pitchFamily="18" charset="0"/>
              </a:rPr>
              <a:t>Διατηρεί ευνοϊκή πιστοληπτική κατάσταση.</a:t>
            </a:r>
          </a:p>
          <a:p>
            <a:pPr lvl="0" algn="just"/>
            <a:r>
              <a:rPr lang="el-GR" b="1" dirty="0"/>
              <a:t>Δείκτης κεφαλαίου κίνησης:</a:t>
            </a:r>
            <a:r>
              <a:rPr lang="el-GR" dirty="0"/>
              <a:t>	</a:t>
            </a:r>
            <a:r>
              <a:rPr lang="el-GR" i="1" dirty="0"/>
              <a:t>(Κεφάλαιο Κίνησης /Σύνολο Ενεργητικού)*%</a:t>
            </a:r>
            <a:endParaRPr lang="el-GR" dirty="0"/>
          </a:p>
          <a:p>
            <a:pPr algn="just"/>
            <a:r>
              <a:rPr lang="el-GR" dirty="0"/>
              <a:t>Το κεφάλαιο κίνησης το οποίο ισούται με κυκλοφορούν ενεργητικό μείον τρέχουσες υποχρεώσεις.</a:t>
            </a:r>
          </a:p>
          <a:p>
            <a:pPr algn="just"/>
            <a:endParaRPr lang="el-GR" dirty="0"/>
          </a:p>
          <a:p>
            <a:pPr algn="just"/>
            <a:endParaRPr lang="el-GR" dirty="0"/>
          </a:p>
          <a:p>
            <a:pPr algn="just"/>
            <a:endParaRPr lang="el-GR" dirty="0"/>
          </a:p>
          <a:p>
            <a:pPr algn="just"/>
            <a:r>
              <a:rPr lang="el-GR" dirty="0">
                <a:latin typeface="Times New Roman" pitchFamily="18" charset="0"/>
                <a:cs typeface="Times New Roman" pitchFamily="18" charset="0"/>
              </a:rPr>
              <a:t>Το Κυκλοφορούν Ενεργητικό αποτελείται από τα περιουσιακά στοιχεία της επιχείρησης τα οποία προβλέπει να τα </a:t>
            </a:r>
            <a:r>
              <a:rPr lang="el-GR" b="1" dirty="0">
                <a:latin typeface="Times New Roman" pitchFamily="18" charset="0"/>
                <a:cs typeface="Times New Roman" pitchFamily="18" charset="0"/>
              </a:rPr>
              <a:t>ρευστοποιήσει σε σύντομο χρονικό διάστημα </a:t>
            </a:r>
            <a:r>
              <a:rPr lang="el-GR" dirty="0">
                <a:latin typeface="Times New Roman" pitchFamily="18" charset="0"/>
                <a:cs typeface="Times New Roman" pitchFamily="18" charset="0"/>
              </a:rPr>
              <a:t>(συνήθως εντός του έτους). Οι Βραχυπρόθεσμες Υποχρεώσεις είναι αυτές που πρέπει η επιχείρηση να </a:t>
            </a:r>
            <a:r>
              <a:rPr lang="el-GR" b="1" dirty="0">
                <a:latin typeface="Times New Roman" pitchFamily="18" charset="0"/>
                <a:cs typeface="Times New Roman" pitchFamily="18" charset="0"/>
              </a:rPr>
              <a:t>εξοφλήσει σε σύντομο χρονικό διάστημα </a:t>
            </a:r>
            <a:r>
              <a:rPr lang="el-GR" dirty="0">
                <a:latin typeface="Times New Roman" pitchFamily="18" charset="0"/>
                <a:cs typeface="Times New Roman" pitchFamily="18" charset="0"/>
              </a:rPr>
              <a:t>(συνήθως εντός του έτους).</a:t>
            </a:r>
          </a:p>
          <a:p>
            <a:pPr algn="just"/>
            <a:r>
              <a:rPr lang="el-GR" dirty="0">
                <a:latin typeface="Times New Roman" pitchFamily="18" charset="0"/>
                <a:cs typeface="Times New Roman" pitchFamily="18" charset="0"/>
              </a:rPr>
              <a:t>Η διαφορά μεταξύ Κυκλοφορούντος Ενεργητικού και Βραχυπρόθεσμων Υποχρεώσεων αποτελεί το Κεφάλαιο Κίνησης. Ο δείκτης αυτός χρησιμοποιείται προκειμένου να μας ενημερώσει για το δυνητικό απόθεμα ρευστότητας που έχει στη διάθεση της η επιχείρηση.</a:t>
            </a:r>
          </a:p>
          <a:p>
            <a:pPr algn="just"/>
            <a:endParaRPr lang="el-GR" dirty="0"/>
          </a:p>
          <a:p>
            <a:endParaRPr lang="el-GR" sz="1600" dirty="0"/>
          </a:p>
          <a:p>
            <a:pPr lvl="1" algn="just" eaLnBrk="0" fontAlgn="base" hangingPunct="0">
              <a:spcBef>
                <a:spcPct val="0"/>
              </a:spcBef>
              <a:spcAft>
                <a:spcPct val="0"/>
              </a:spcAft>
              <a:buFont typeface="Wingdings" pitchFamily="2" charset="2"/>
              <a:buChar char="ü"/>
            </a:pP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5529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31640" y="3140968"/>
            <a:ext cx="6611644" cy="36004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Rectangle 7"/>
          <p:cNvSpPr>
            <a:spLocks noChangeArrowheads="1"/>
          </p:cNvSpPr>
          <p:nvPr/>
        </p:nvSpPr>
        <p:spPr bwMode="auto">
          <a:xfrm>
            <a:off x="0" y="-207091"/>
            <a:ext cx="874846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l-GR" b="1" i="0" u="none" strike="noStrike" cap="none" normalizeH="0" baseline="0" dirty="0">
                <a:ln>
                  <a:noFill/>
                </a:ln>
                <a:solidFill>
                  <a:schemeClr val="tx1"/>
                </a:solidFill>
                <a:effectLst/>
                <a:latin typeface="Times New Roman" pitchFamily="18" charset="0"/>
                <a:cs typeface="Times New Roman" pitchFamily="18" charset="0"/>
              </a:rPr>
              <a:t>Δείκτης γενικής ρευστότητας:</a:t>
            </a:r>
            <a:r>
              <a:rPr kumimoji="0" lang="el-GR" b="0"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pPr>
            <a:r>
              <a:rPr kumimoji="0" lang="el-GR" b="0" i="1" u="none" strike="noStrike" cap="none" normalizeH="0" baseline="0" dirty="0">
                <a:ln>
                  <a:noFill/>
                </a:ln>
                <a:solidFill>
                  <a:schemeClr val="tx1"/>
                </a:solidFill>
                <a:effectLst/>
                <a:latin typeface="Times New Roman" pitchFamily="18" charset="0"/>
                <a:cs typeface="Times New Roman" pitchFamily="18" charset="0"/>
              </a:rPr>
              <a:t>(Κυκλοφορούν Ενεργητικό + Διαθέσιμο Ενεργητικό) /Βραχυπρόθεσμες Υποχρεώσεις</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Συντελεστής ρευστότητας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current ratio).</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pic>
        <p:nvPicPr>
          <p:cNvPr id="54278"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87624" y="1196752"/>
            <a:ext cx="5472608" cy="576064"/>
          </a:xfrm>
          <a:prstGeom prst="rect">
            <a:avLst/>
          </a:prstGeom>
          <a:noFill/>
        </p:spPr>
      </p:pic>
      <p:sp>
        <p:nvSpPr>
          <p:cNvPr id="54280" name="Rectangle 8"/>
          <p:cNvSpPr>
            <a:spLocks noChangeArrowheads="1"/>
          </p:cNvSpPr>
          <p:nvPr/>
        </p:nvSpPr>
        <p:spPr bwMode="auto">
          <a:xfrm>
            <a:off x="0" y="1916832"/>
            <a:ext cx="853244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cs typeface="Times New Roman" pitchFamily="18" charset="0"/>
              </a:rPr>
              <a:t>Δείχνει κατά πόσο το σύνολο του </a:t>
            </a:r>
            <a:r>
              <a:rPr kumimoji="0" lang="el-GR" b="1" i="0" u="none" strike="noStrike" cap="none" normalizeH="0" baseline="0" dirty="0">
                <a:ln>
                  <a:noFill/>
                </a:ln>
                <a:solidFill>
                  <a:schemeClr val="tx1"/>
                </a:solidFill>
                <a:effectLst/>
                <a:latin typeface="Times New Roman" pitchFamily="18" charset="0"/>
                <a:cs typeface="Times New Roman" pitchFamily="18" charset="0"/>
              </a:rPr>
              <a:t>Κυκλοφορούντος Ενεργητικού είναι επαρκές για την αντιμετώπιση των βραχυπρόθεσμων υποχρεώσεων </a:t>
            </a:r>
            <a:r>
              <a:rPr kumimoji="0" lang="el-GR" b="0" i="0" u="none" strike="noStrike" cap="none" normalizeH="0" baseline="0" dirty="0">
                <a:ln>
                  <a:noFill/>
                </a:ln>
                <a:solidFill>
                  <a:schemeClr val="tx1"/>
                </a:solidFill>
                <a:effectLst/>
                <a:latin typeface="Times New Roman" pitchFamily="18" charset="0"/>
                <a:cs typeface="Times New Roman" pitchFamily="18" charset="0"/>
              </a:rPr>
              <a:t>της επιχείρησης. Οι τιμές που πρέπει να λαμβάνει είναι </a:t>
            </a:r>
            <a:r>
              <a:rPr kumimoji="0" lang="el-GR" b="1" i="0" u="none" strike="noStrike" cap="none" normalizeH="0" baseline="0" dirty="0">
                <a:ln>
                  <a:noFill/>
                </a:ln>
                <a:solidFill>
                  <a:schemeClr val="tx1"/>
                </a:solidFill>
                <a:effectLst/>
                <a:latin typeface="Times New Roman" pitchFamily="18" charset="0"/>
                <a:cs typeface="Times New Roman" pitchFamily="18" charset="0"/>
              </a:rPr>
              <a:t>μεγαλύτερες της μονάδας</a:t>
            </a:r>
            <a:r>
              <a:rPr kumimoji="0" lang="el-GR" b="0" i="0" u="none" strike="noStrike" cap="none" normalizeH="0" baseline="0" dirty="0">
                <a:ln>
                  <a:noFill/>
                </a:ln>
                <a:solidFill>
                  <a:schemeClr val="tx1"/>
                </a:solidFill>
                <a:effectLst/>
                <a:latin typeface="Times New Roman" pitchFamily="18" charset="0"/>
                <a:cs typeface="Times New Roman" pitchFamily="18" charset="0"/>
              </a:rPr>
              <a:t>, δηλαδή η αναγκαία ρευστότητα της επιχείρησης είναι εξασφαλισμένη όταν οι Βραχυπρόθεσμες Υποχρεώσεις είναι ίσες ή μικρότερης αξίας από το άθροισμα των απαιτήσεων και των διαθεσίμων της. Όσο μεγαλύτερος είναι ο δείκτης τόσο μεγαλύτερο είναι και το περιθώριο ασφαλείας των βραχυπρόθεσμων δανειστών της εταιρίας. Η μη αποδεκτή ένδειξη του συνεπάγεται μη επαρκή κάλυψη στα προβλεπόμενα χρονικά όρια των υποχρεώσεων της επιχείρησης.</a:t>
            </a:r>
            <a:endParaRPr kumimoji="0" lang="el-GR" b="0" i="0" u="none" strike="noStrike" cap="none" normalizeH="0" baseline="0" dirty="0">
              <a:ln>
                <a:noFill/>
              </a:ln>
              <a:solidFill>
                <a:schemeClr val="tx1"/>
              </a:solidFill>
              <a:effectLst/>
              <a:latin typeface="Arial" pitchFamily="34" charset="0"/>
              <a:cs typeface="Arial" pitchFamily="34" charset="0"/>
            </a:endParaRPr>
          </a:p>
        </p:txBody>
      </p:sp>
      <p:sp>
        <p:nvSpPr>
          <p:cNvPr id="54282" name="Rectangle 10"/>
          <p:cNvSpPr>
            <a:spLocks noChangeArrowheads="1"/>
          </p:cNvSpPr>
          <p:nvPr/>
        </p:nvSpPr>
        <p:spPr bwMode="auto">
          <a:xfrm>
            <a:off x="0" y="4129445"/>
            <a:ext cx="831641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l-GR" b="1" i="0" u="none" strike="noStrike" cap="none" normalizeH="0" baseline="0" dirty="0">
                <a:ln>
                  <a:noFill/>
                </a:ln>
                <a:solidFill>
                  <a:schemeClr val="tx1"/>
                </a:solidFill>
                <a:effectLst/>
                <a:latin typeface="Times New Roman" pitchFamily="18" charset="0"/>
                <a:cs typeface="Times New Roman" pitchFamily="18" charset="0"/>
              </a:rPr>
              <a:t>Δείκτης άμεσης ρευστότητας:</a:t>
            </a:r>
            <a:r>
              <a:rPr kumimoji="0" lang="el-GR" b="0" i="0" u="none" strike="noStrike" cap="none" normalizeH="0" baseline="0" dirty="0">
                <a:ln>
                  <a:noFill/>
                </a:ln>
                <a:solidFill>
                  <a:schemeClr val="tx1"/>
                </a:solidFill>
                <a:effectLst/>
                <a:latin typeface="Times New Roman" pitchFamily="18" charset="0"/>
                <a:cs typeface="Times New Roman" pitchFamily="18" charset="0"/>
              </a:rPr>
              <a:t>	</a:t>
            </a:r>
            <a:r>
              <a:rPr kumimoji="0" lang="el-GR" b="0" i="1" u="none" strike="noStrike" cap="none" normalizeH="0" baseline="0" dirty="0">
                <a:ln>
                  <a:noFill/>
                </a:ln>
                <a:solidFill>
                  <a:schemeClr val="tx1"/>
                </a:solidFill>
                <a:effectLst/>
                <a:latin typeface="Times New Roman" pitchFamily="18" charset="0"/>
                <a:cs typeface="Times New Roman" pitchFamily="18" charset="0"/>
              </a:rPr>
              <a:t>Διαθέσιμα / Βραχυπρόθεσμες Υποχρεώσεις</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Συντελεστής</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άμεσης</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ρευστότητας</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(quick ratio or acid test ratio).</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pic>
        <p:nvPicPr>
          <p:cNvPr id="54281"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3568" y="5445224"/>
            <a:ext cx="7560840" cy="1152128"/>
          </a:xfrm>
          <a:prstGeom prst="rect">
            <a:avLst/>
          </a:prstGeom>
          <a:noFill/>
        </p:spPr>
      </p:pic>
      <p:sp>
        <p:nvSpPr>
          <p:cNvPr id="54283" name="Rectangle 11"/>
          <p:cNvSpPr>
            <a:spLocks noChangeArrowheads="1"/>
          </p:cNvSpPr>
          <p:nvPr/>
        </p:nvSpPr>
        <p:spPr bwMode="auto">
          <a:xfrm>
            <a:off x="0" y="593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179512" y="389343"/>
            <a:ext cx="8568952"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b="1" i="0" u="none" strike="noStrike" cap="none" normalizeH="0" baseline="0" dirty="0">
                <a:ln>
                  <a:noFill/>
                </a:ln>
                <a:solidFill>
                  <a:schemeClr val="tx1"/>
                </a:solidFill>
                <a:effectLst/>
                <a:latin typeface="Times New Roman" pitchFamily="18" charset="0"/>
                <a:cs typeface="Times New Roman" pitchFamily="18" charset="0"/>
              </a:rPr>
              <a:t>Δείκτης μετρητών:</a:t>
            </a:r>
            <a:r>
              <a:rPr kumimoji="0" lang="el-GR" b="0"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tabLst/>
            </a:pPr>
            <a:r>
              <a:rPr kumimoji="0" lang="el-GR" b="0" i="1" u="none" strike="noStrike" cap="none" normalizeH="0" baseline="0" dirty="0">
                <a:ln>
                  <a:noFill/>
                </a:ln>
                <a:solidFill>
                  <a:schemeClr val="tx1"/>
                </a:solidFill>
                <a:effectLst/>
                <a:latin typeface="Times New Roman" pitchFamily="18" charset="0"/>
                <a:cs typeface="Times New Roman" pitchFamily="18" charset="0"/>
              </a:rPr>
              <a:t>Μετρητά (&amp; Ισοδύναμα)/Σύνολο Κυκλοφορούντων Περιουσιακών Στοιχείων</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b="0" i="0" u="none" strike="noStrike" cap="none" normalizeH="0" baseline="0" dirty="0">
                <a:ln>
                  <a:noFill/>
                </a:ln>
                <a:solidFill>
                  <a:schemeClr val="tx1"/>
                </a:solidFill>
                <a:effectLst/>
                <a:latin typeface="Times New Roman" pitchFamily="18" charset="0"/>
                <a:cs typeface="Times New Roman" pitchFamily="18" charset="0"/>
              </a:rPr>
              <a:t>Δείχνει τη σχέση των μετρητών στο σύνολο των κυκλοφορούντων περιουσιακών στοιχείων.</a:t>
            </a:r>
          </a:p>
          <a:p>
            <a:pPr marL="0" marR="0" lvl="0" indent="0" algn="just" defTabSz="914400" rtl="0" eaLnBrk="0" fontAlgn="base" latinLnBrk="0" hangingPunct="0">
              <a:lnSpc>
                <a:spcPct val="100000"/>
              </a:lnSpc>
              <a:spcBef>
                <a:spcPct val="0"/>
              </a:spcBef>
              <a:spcAft>
                <a:spcPct val="0"/>
              </a:spcAft>
              <a:buClrTx/>
              <a:buSzTx/>
              <a:tabLst/>
            </a:pPr>
            <a:endParaRPr kumimoji="0" lang="el-GR"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b="1" i="0" u="none" strike="noStrike" cap="none" normalizeH="0" baseline="0" dirty="0">
                <a:ln>
                  <a:noFill/>
                </a:ln>
                <a:solidFill>
                  <a:schemeClr val="tx1"/>
                </a:solidFill>
                <a:effectLst/>
                <a:latin typeface="Times New Roman" pitchFamily="18" charset="0"/>
                <a:cs typeface="Times New Roman" pitchFamily="18" charset="0"/>
              </a:rPr>
              <a:t>Δείκτης μέσης διάρκειας αποπληρωμής καθαρών βραχυπρόθεσμων υποχρεώσεων:</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l-GR" b="0"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b="0" i="1" u="none" strike="noStrike" cap="none" normalizeH="0" baseline="0" dirty="0">
                <a:ln>
                  <a:noFill/>
                </a:ln>
                <a:solidFill>
                  <a:schemeClr val="tx1"/>
                </a:solidFill>
                <a:effectLst/>
                <a:latin typeface="Times New Roman" pitchFamily="18" charset="0"/>
                <a:cs typeface="Times New Roman" pitchFamily="18" charset="0"/>
              </a:rPr>
              <a:t>(Βραχυπρόθεσμες Υποχρεώσεις – Ρευστά Διαθέσιμα)/ (Αποσβέσεις + Καθαρά Κέρδη)*365</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b="0" i="0" u="none" strike="noStrike" cap="none" normalizeH="0" baseline="0" dirty="0">
                <a:ln>
                  <a:noFill/>
                </a:ln>
                <a:solidFill>
                  <a:schemeClr val="tx1"/>
                </a:solidFill>
                <a:effectLst/>
                <a:latin typeface="Times New Roman" pitchFamily="18" charset="0"/>
                <a:cs typeface="Times New Roman" pitchFamily="18" charset="0"/>
              </a:rPr>
              <a:t>Εάν οι Βραχυπρόθεσμες Υποχρεώσεις της επιχείρησης υπερβαίνουν το Κυκλοφορούν Ενεργητικό της, είναι χρήσιμο να γνωρίζουμε πόσο γρήγορα η κατάσταση αυτή μπορεί να βελτιωθεί. Ο δείκτης αυτός δείχνει τον αριθμό των ημερών που χρειάζονται για την αποπληρωμή,  μέσω των καθαρών ταμειακών κερδών, των βραχυπρόθεσμων υποχρεώσεων</a:t>
            </a:r>
            <a:r>
              <a:rPr kumimoji="0" lang="el-GR" b="0" i="0" u="none" strike="noStrike" cap="none" normalizeH="0" dirty="0">
                <a:ln>
                  <a:noFill/>
                </a:ln>
                <a:solidFill>
                  <a:schemeClr val="tx1"/>
                </a:solidFill>
                <a:effectLst/>
                <a:latin typeface="Times New Roman" pitchFamily="18" charset="0"/>
                <a:cs typeface="Times New Roman" pitchFamily="18" charset="0"/>
              </a:rPr>
              <a:t> που δεν καλύπτονται με μετρητά</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52340"/>
            <a:ext cx="8676456" cy="6406842"/>
          </a:xfrm>
          <a:prstGeom prst="rect">
            <a:avLst/>
          </a:prstGeom>
          <a:noFill/>
          <a:ln w="9525">
            <a:noFill/>
            <a:miter lim="800000"/>
            <a:headEnd/>
            <a:tailEnd/>
          </a:ln>
          <a:effectLst/>
        </p:spPr>
        <p:txBody>
          <a:bodyPr vert="horz" wrap="square" lIns="457056" tIns="126960" rIns="91440" bIns="0" numCol="1" anchor="ctr" anchorCtr="0" compatLnSpc="1">
            <a:prstTxWarp prst="textNoShape">
              <a:avLst/>
            </a:prstTxWarp>
            <a:spAutoFit/>
          </a:bodyPr>
          <a:lstStyle/>
          <a:p>
            <a:pPr algn="just" fontAlgn="base">
              <a:spcBef>
                <a:spcPct val="0"/>
              </a:spcBef>
              <a:spcAft>
                <a:spcPct val="0"/>
              </a:spcAft>
            </a:pPr>
            <a:r>
              <a:rPr kumimoji="0" lang="el-GR"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Δ</a:t>
            </a:r>
            <a:r>
              <a:rPr kumimoji="0" lang="el-GR" sz="1600"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είκτες Απόδοσης ή Αποτελεσματικότητας</a:t>
            </a:r>
            <a:endParaRPr kumimoji="0" lang="el-GR" sz="1600"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sz="1600" b="0" i="0" u="none" strike="noStrike" cap="none" normalizeH="0" baseline="0" dirty="0">
                <a:ln>
                  <a:noFill/>
                </a:ln>
                <a:solidFill>
                  <a:schemeClr val="tx1"/>
                </a:solidFill>
                <a:effectLst/>
                <a:latin typeface="Times New Roman" pitchFamily="18" charset="0"/>
                <a:cs typeface="Times New Roman" pitchFamily="18" charset="0"/>
              </a:rPr>
              <a:t>Οι δείκτες απόδοσης δείχνουν το πόσο αποτελεσματικά λειτουργεί η εξεταζόμενη επιχείρηση. Η εξέταση μπορεί να αναφέρεται στην αποδοτικότητα σε σχέση με τις πωλήσεις ή σε σχέση με το επενδυμένο κεφάλαιο.</a:t>
            </a:r>
          </a:p>
          <a:p>
            <a:pPr marL="0" marR="0" lvl="0" indent="0" algn="just" defTabSz="914400" rtl="0" eaLnBrk="0" fontAlgn="base" latinLnBrk="0" hangingPunct="0">
              <a:lnSpc>
                <a:spcPct val="100000"/>
              </a:lnSpc>
              <a:spcBef>
                <a:spcPct val="0"/>
              </a:spcBef>
              <a:spcAft>
                <a:spcPct val="0"/>
              </a:spcAft>
              <a:buClrTx/>
              <a:buSzTx/>
              <a:tabLst/>
            </a:pPr>
            <a:r>
              <a:rPr kumimoji="0" lang="el-GR" sz="1600" b="1" i="0" u="none" strike="noStrike" cap="none" normalizeH="0" baseline="0" dirty="0">
                <a:ln>
                  <a:noFill/>
                </a:ln>
                <a:solidFill>
                  <a:schemeClr val="tx1"/>
                </a:solidFill>
                <a:effectLst/>
                <a:latin typeface="Times New Roman" pitchFamily="18" charset="0"/>
                <a:cs typeface="Times New Roman" pitchFamily="18" charset="0"/>
              </a:rPr>
              <a:t>Δείκτης περιθωρίου καθαρού κέρδους:</a:t>
            </a:r>
            <a:r>
              <a:rPr kumimoji="0" lang="el-GR" sz="1600" b="0" i="0" u="none" strike="noStrike" cap="none" normalizeH="0" baseline="0" dirty="0">
                <a:ln>
                  <a:noFill/>
                </a:ln>
                <a:solidFill>
                  <a:schemeClr val="tx1"/>
                </a:solidFill>
                <a:effectLst/>
                <a:latin typeface="Times New Roman" pitchFamily="18" charset="0"/>
                <a:cs typeface="Times New Roman" pitchFamily="18" charset="0"/>
              </a:rPr>
              <a:t>	</a:t>
            </a:r>
            <a:r>
              <a:rPr kumimoji="0" lang="el-GR" sz="1600" b="0" i="1" u="none" strike="noStrike" cap="none" normalizeH="0" baseline="0" dirty="0">
                <a:ln>
                  <a:noFill/>
                </a:ln>
                <a:solidFill>
                  <a:schemeClr val="tx1"/>
                </a:solidFill>
                <a:effectLst/>
                <a:latin typeface="Times New Roman" pitchFamily="18" charset="0"/>
                <a:cs typeface="Times New Roman" pitchFamily="18" charset="0"/>
              </a:rPr>
              <a:t>(Καθαρό Κέρδος  / Πωλήσεις)*%</a:t>
            </a: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sz="1600" b="0" i="0" u="none" strike="noStrike" cap="none" normalizeH="0" baseline="0" dirty="0">
                <a:ln>
                  <a:noFill/>
                </a:ln>
                <a:solidFill>
                  <a:schemeClr val="tx1"/>
                </a:solidFill>
                <a:effectLst/>
                <a:latin typeface="Times New Roman" pitchFamily="18" charset="0"/>
                <a:cs typeface="Times New Roman" pitchFamily="18" charset="0"/>
              </a:rPr>
              <a:t>Είναι δείκτης που μας δείχνει το καθαρό περιθώριο κέρδους με το οποίο πωλεί η επιχείρηση το παραγόμενο προϊόν. </a:t>
            </a:r>
          </a:p>
          <a:p>
            <a:pPr marL="0" marR="0" lvl="0" indent="0" algn="just" defTabSz="914400" rtl="0" eaLnBrk="0" fontAlgn="base" latinLnBrk="0" hangingPunct="0">
              <a:lnSpc>
                <a:spcPct val="100000"/>
              </a:lnSpc>
              <a:spcBef>
                <a:spcPct val="0"/>
              </a:spcBef>
              <a:spcAft>
                <a:spcPct val="0"/>
              </a:spcAft>
              <a:buClrTx/>
              <a:buSzTx/>
              <a:tabLst/>
            </a:pPr>
            <a:r>
              <a:rPr kumimoji="0" lang="el-GR" sz="1600" b="1" i="0" u="none" strike="noStrike" cap="none" normalizeH="0" baseline="0" dirty="0">
                <a:ln>
                  <a:noFill/>
                </a:ln>
                <a:solidFill>
                  <a:schemeClr val="tx1"/>
                </a:solidFill>
                <a:effectLst/>
                <a:latin typeface="Times New Roman" pitchFamily="18" charset="0"/>
                <a:cs typeface="Times New Roman" pitchFamily="18" charset="0"/>
              </a:rPr>
              <a:t>Δείκτης περιθωρίου μικτού κέρδους:</a:t>
            </a:r>
            <a:r>
              <a:rPr kumimoji="0" lang="el-GR" sz="1600" b="0" i="0" u="none" strike="noStrike" cap="none" normalizeH="0" baseline="0" dirty="0">
                <a:ln>
                  <a:noFill/>
                </a:ln>
                <a:solidFill>
                  <a:schemeClr val="tx1"/>
                </a:solidFill>
                <a:effectLst/>
                <a:latin typeface="Times New Roman" pitchFamily="18" charset="0"/>
                <a:cs typeface="Times New Roman" pitchFamily="18" charset="0"/>
              </a:rPr>
              <a:t>	</a:t>
            </a:r>
            <a:r>
              <a:rPr kumimoji="0" lang="el-GR" sz="1600" b="0" i="1" u="none" strike="noStrike" cap="none" normalizeH="0" baseline="0" dirty="0">
                <a:ln>
                  <a:noFill/>
                </a:ln>
                <a:solidFill>
                  <a:schemeClr val="tx1"/>
                </a:solidFill>
                <a:effectLst/>
                <a:latin typeface="Times New Roman" pitchFamily="18" charset="0"/>
                <a:cs typeface="Times New Roman" pitchFamily="18" charset="0"/>
              </a:rPr>
              <a:t>(Μικτό Κέρδος  / Πωλήσεις)*%</a:t>
            </a: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sz="1600" b="0" i="0" u="none" strike="noStrike" cap="none" normalizeH="0" baseline="0" dirty="0">
                <a:ln>
                  <a:noFill/>
                </a:ln>
                <a:solidFill>
                  <a:schemeClr val="tx1"/>
                </a:solidFill>
                <a:effectLst/>
                <a:latin typeface="Times New Roman" pitchFamily="18" charset="0"/>
                <a:cs typeface="Times New Roman" pitchFamily="18" charset="0"/>
              </a:rPr>
              <a:t>Δείχνει σε ποσοστό το μικτό κέρδος με το οποίο πωλεί η επιχείρηση το παραγόμενο προϊόν, την αποτελεσματικότητα της εκμετάλλευσης και τον τρόπο που καθορίζει την τιμή του προϊόντος η επιχείρηση. </a:t>
            </a:r>
          </a:p>
          <a:p>
            <a:pPr marL="0" marR="0" lvl="0" indent="0" algn="just" defTabSz="914400" rtl="0" eaLnBrk="0" fontAlgn="base" latinLnBrk="0" hangingPunct="0">
              <a:lnSpc>
                <a:spcPct val="100000"/>
              </a:lnSpc>
              <a:spcBef>
                <a:spcPct val="0"/>
              </a:spcBef>
              <a:spcAft>
                <a:spcPct val="0"/>
              </a:spcAft>
              <a:buClrTx/>
              <a:buSzTx/>
              <a:tabLst/>
            </a:pPr>
            <a:r>
              <a:rPr kumimoji="0" lang="el-GR" sz="1600" b="1" i="0" u="none" strike="noStrike" cap="none" normalizeH="0" baseline="0" dirty="0">
                <a:ln>
                  <a:noFill/>
                </a:ln>
                <a:solidFill>
                  <a:schemeClr val="tx1"/>
                </a:solidFill>
                <a:effectLst/>
                <a:latin typeface="Times New Roman" pitchFamily="18" charset="0"/>
                <a:cs typeface="Times New Roman" pitchFamily="18" charset="0"/>
              </a:rPr>
              <a:t>Δείκτης αποδοτικότητας Ιδίων Κεφαλαίων (ROE):</a:t>
            </a:r>
            <a:r>
              <a:rPr kumimoji="0" lang="el-GR" sz="1600" b="0"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tabLst/>
            </a:pPr>
            <a:r>
              <a:rPr kumimoji="0" lang="el-GR" sz="1600" b="0" i="0" u="none" strike="noStrike" cap="none" normalizeH="0" baseline="0" dirty="0">
                <a:ln>
                  <a:noFill/>
                </a:ln>
                <a:solidFill>
                  <a:schemeClr val="tx1"/>
                </a:solidFill>
                <a:effectLst/>
                <a:latin typeface="Times New Roman" pitchFamily="18" charset="0"/>
                <a:cs typeface="Times New Roman" pitchFamily="18" charset="0"/>
              </a:rPr>
              <a:t>(</a:t>
            </a:r>
            <a:r>
              <a:rPr kumimoji="0" lang="el-GR" sz="1600" b="0" i="1" u="none" strike="noStrike" cap="none" normalizeH="0" baseline="0" dirty="0">
                <a:ln>
                  <a:noFill/>
                </a:ln>
                <a:solidFill>
                  <a:schemeClr val="tx1"/>
                </a:solidFill>
                <a:effectLst/>
                <a:latin typeface="Times New Roman" pitchFamily="18" charset="0"/>
                <a:cs typeface="Times New Roman" pitchFamily="18" charset="0"/>
              </a:rPr>
              <a:t>Καθαρό Κέρδος  / Ίδια Κεφάλαια)*%</a:t>
            </a: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sz="1600" b="0" i="0" u="none" strike="noStrike" cap="none" normalizeH="0" baseline="0" dirty="0">
                <a:ln>
                  <a:noFill/>
                </a:ln>
                <a:solidFill>
                  <a:schemeClr val="tx1"/>
                </a:solidFill>
                <a:effectLst/>
                <a:latin typeface="Times New Roman" pitchFamily="18" charset="0"/>
                <a:cs typeface="Times New Roman" pitchFamily="18" charset="0"/>
              </a:rPr>
              <a:t>Δείχνει το βαθμό αξιοποίησης και αποδοτικότητας των Ιδίων Κεφαλαίων. Μια αυξημένη απόδοση του δείκτη αυτού υποδηλώνει την ικανοποιητική αμοιβή των μετόχων που διέθεσαν τα κεφάλαια τους για τη λειτουργία της επιχείρησης</a:t>
            </a:r>
          </a:p>
          <a:p>
            <a:pPr marL="0" marR="0" lvl="0" indent="0" algn="just" defTabSz="914400" rtl="0" eaLnBrk="0" fontAlgn="base" latinLnBrk="0" hangingPunct="0">
              <a:lnSpc>
                <a:spcPct val="100000"/>
              </a:lnSpc>
              <a:spcBef>
                <a:spcPct val="0"/>
              </a:spcBef>
              <a:spcAft>
                <a:spcPct val="0"/>
              </a:spcAft>
              <a:buClrTx/>
              <a:buSzTx/>
              <a:tabLst/>
            </a:pPr>
            <a:r>
              <a:rPr kumimoji="0" lang="el-GR" sz="1600" b="1" i="0" u="none" strike="noStrike" cap="none" normalizeH="0" baseline="0" dirty="0">
                <a:ln>
                  <a:noFill/>
                </a:ln>
                <a:solidFill>
                  <a:schemeClr val="tx1"/>
                </a:solidFill>
                <a:effectLst/>
                <a:latin typeface="Times New Roman" pitchFamily="18" charset="0"/>
                <a:cs typeface="Times New Roman" pitchFamily="18" charset="0"/>
              </a:rPr>
              <a:t>Δείκτης αποδοτικότητας επενδυμένων κεφαλαίων (ROA):</a:t>
            </a:r>
            <a:r>
              <a:rPr kumimoji="0" lang="el-GR" sz="1600" b="0"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tabLst/>
            </a:pPr>
            <a:r>
              <a:rPr kumimoji="0" lang="el-GR" sz="1600" b="0" i="0" u="none" strike="noStrike" cap="none" normalizeH="0" baseline="0" dirty="0">
                <a:ln>
                  <a:noFill/>
                </a:ln>
                <a:solidFill>
                  <a:schemeClr val="tx1"/>
                </a:solidFill>
                <a:effectLst/>
                <a:latin typeface="Times New Roman" pitchFamily="18" charset="0"/>
                <a:cs typeface="Times New Roman" pitchFamily="18" charset="0"/>
              </a:rPr>
              <a:t>(</a:t>
            </a:r>
            <a:r>
              <a:rPr kumimoji="0" lang="el-GR" sz="1600" b="0" i="1" u="none" strike="noStrike" cap="none" normalizeH="0" baseline="0" dirty="0">
                <a:ln>
                  <a:noFill/>
                </a:ln>
                <a:solidFill>
                  <a:schemeClr val="tx1"/>
                </a:solidFill>
                <a:effectLst/>
                <a:latin typeface="Times New Roman" pitchFamily="18" charset="0"/>
                <a:cs typeface="Times New Roman" pitchFamily="18" charset="0"/>
              </a:rPr>
              <a:t>Καθαρό Κέρδος  / Σύνολο Ενεργητικού)*%</a:t>
            </a: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sz="1600" b="0" i="0" u="none" strike="noStrike" cap="none" normalizeH="0" baseline="0" dirty="0">
                <a:ln>
                  <a:noFill/>
                </a:ln>
                <a:solidFill>
                  <a:schemeClr val="tx1"/>
                </a:solidFill>
                <a:effectLst/>
                <a:latin typeface="Times New Roman" pitchFamily="18" charset="0"/>
                <a:cs typeface="Times New Roman" pitchFamily="18" charset="0"/>
              </a:rPr>
              <a:t>Ο δείκτης αυτός απεικονίζει το επιτόκιο απόδοσης των συνολικών επενδυμένων κεφαλαίων και υπολογίζεται από την σχέση των κερδών προ τόκων και φόρων προς το σύνολο των περιουσιακών στοιχείων.</a:t>
            </a:r>
          </a:p>
          <a:p>
            <a:pPr marL="0" marR="0" lvl="0" indent="0" algn="just" defTabSz="914400" rtl="0" eaLnBrk="0" fontAlgn="base" latinLnBrk="0" hangingPunct="0">
              <a:lnSpc>
                <a:spcPct val="100000"/>
              </a:lnSpc>
              <a:spcBef>
                <a:spcPct val="0"/>
              </a:spcBef>
              <a:spcAft>
                <a:spcPct val="0"/>
              </a:spcAft>
              <a:buClrTx/>
              <a:buSzTx/>
              <a:tabLst/>
            </a:pPr>
            <a:r>
              <a:rPr kumimoji="0" lang="el-G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Σε θέματα ανάλυσης τίθεται το ερώτημα εάν η </a:t>
            </a:r>
            <a:r>
              <a:rPr kumimoji="0" lang="el-GR"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χρήση μέσων στοιχείων </a:t>
            </a:r>
            <a:r>
              <a:rPr kumimoji="0" lang="el-G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r>
              <a:rPr kumimoji="0" lang="en-US"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average data</a:t>
            </a:r>
            <a:r>
              <a:rPr kumimoji="0" lang="el-G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έναντι των στοιχείων κλεισίματος (</a:t>
            </a:r>
            <a:r>
              <a:rPr kumimoji="0" lang="en-US"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ending data</a:t>
            </a:r>
            <a:r>
              <a:rPr kumimoji="0" lang="el-G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δίδει πιο αξιόπιστους δείκτες. Έτσι έχουμε απόδοση στο μέσο όρο του ενεργητικού </a:t>
            </a:r>
            <a:r>
              <a:rPr kumimoji="0" lang="en-US"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ROAA</a:t>
            </a:r>
            <a:r>
              <a:rPr kumimoji="0" lang="el-G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return on average assets</a:t>
            </a:r>
            <a:r>
              <a:rPr kumimoji="0" lang="el-G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και τον κλασικό δείκτη της απόδοσης με στοιχεία κλεισίματος για το σύνολο του ενεργητικού.</a:t>
            </a:r>
            <a:endParaRPr kumimoji="0" lang="el-GR" b="0" i="1"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7543800" cy="4800599"/>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24</a:t>
            </a:fld>
            <a:endParaRPr lang="en-US" sz="1100" dirty="0">
              <a:latin typeface="Times New Roman" pitchFamily="18" charset="0"/>
              <a:cs typeface="Times New Roman" pitchFamily="18" charset="0"/>
            </a:endParaRPr>
          </a:p>
        </p:txBody>
      </p:sp>
      <p:sp>
        <p:nvSpPr>
          <p:cNvPr id="7" name="Rectangle 6"/>
          <p:cNvSpPr/>
          <p:nvPr/>
        </p:nvSpPr>
        <p:spPr>
          <a:xfrm>
            <a:off x="533400" y="332656"/>
            <a:ext cx="7848600" cy="646331"/>
          </a:xfrm>
          <a:prstGeom prst="rect">
            <a:avLst/>
          </a:prstGeom>
        </p:spPr>
        <p:txBody>
          <a:bodyPr wrap="square">
            <a:spAutoFit/>
          </a:bodyPr>
          <a:lstStyle/>
          <a:p>
            <a:pPr marL="228600" lvl="2" indent="-228600">
              <a:buClr>
                <a:schemeClr val="tx1">
                  <a:lumMod val="50000"/>
                  <a:lumOff val="50000"/>
                </a:schemeClr>
              </a:buClr>
            </a:pPr>
            <a:r>
              <a:rPr lang="el-GR" b="1" dirty="0">
                <a:latin typeface="Times New Roman" pitchFamily="18" charset="0"/>
                <a:cs typeface="Times New Roman" pitchFamily="18" charset="0"/>
              </a:rPr>
              <a:t>Υπόδειγμα </a:t>
            </a:r>
            <a:r>
              <a:rPr lang="en-US" b="1" dirty="0" err="1">
                <a:latin typeface="Times New Roman" pitchFamily="18" charset="0"/>
                <a:cs typeface="Times New Roman" pitchFamily="18" charset="0"/>
              </a:rPr>
              <a:t>Dupont</a:t>
            </a:r>
            <a:r>
              <a:rPr lang="el-GR" b="1" dirty="0">
                <a:latin typeface="Times New Roman" pitchFamily="18" charset="0"/>
                <a:cs typeface="Times New Roman" pitchFamily="18" charset="0"/>
              </a:rPr>
              <a:t>: </a:t>
            </a:r>
            <a:r>
              <a:rPr lang="el-GR" dirty="0">
                <a:latin typeface="Times New Roman" pitchFamily="18" charset="0"/>
                <a:cs typeface="Times New Roman" pitchFamily="18" charset="0"/>
              </a:rPr>
              <a:t>Το υπόδειγμα </a:t>
            </a:r>
            <a:r>
              <a:rPr lang="en-US" dirty="0" err="1">
                <a:latin typeface="Times New Roman" pitchFamily="18" charset="0"/>
                <a:cs typeface="Times New Roman" pitchFamily="18" charset="0"/>
              </a:rPr>
              <a:t>Dupont</a:t>
            </a:r>
            <a:r>
              <a:rPr lang="el-GR" dirty="0">
                <a:latin typeface="Times New Roman" pitchFamily="18" charset="0"/>
                <a:cs typeface="Times New Roman" pitchFamily="18" charset="0"/>
              </a:rPr>
              <a:t> εγκαθιδρύει τη σχέση απόδοσης μεταξύ των στοιχείων του ισολογισμού και του πίνακα αποτελεσμάτων χρήσης</a:t>
            </a:r>
            <a:endParaRPr lang="en-US" b="1" dirty="0"/>
          </a:p>
        </p:txBody>
      </p:sp>
      <p:graphicFrame>
        <p:nvGraphicFramePr>
          <p:cNvPr id="11" name="Diagram 10"/>
          <p:cNvGraphicFramePr/>
          <p:nvPr>
            <p:extLst>
              <p:ext uri="{D42A27DB-BD31-4B8C-83A1-F6EECF244321}">
                <p14:modId xmlns:p14="http://schemas.microsoft.com/office/powerpoint/2010/main" val="1203401462"/>
              </p:ext>
            </p:extLst>
          </p:nvPr>
        </p:nvGraphicFramePr>
        <p:xfrm>
          <a:off x="251520" y="980728"/>
          <a:ext cx="8130480" cy="5191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771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7543800" cy="4800599"/>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25</a:t>
            </a:fld>
            <a:endParaRPr lang="en-US" sz="11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533400" y="1066800"/>
                <a:ext cx="8077200" cy="3566361"/>
              </a:xfrm>
              <a:prstGeom prst="rect">
                <a:avLst/>
              </a:prstGeom>
            </p:spPr>
            <p:txBody>
              <a:bodyPr wrap="square">
                <a:spAutoFit/>
              </a:bodyPr>
              <a:lstStyle/>
              <a:p>
                <a:pPr marL="228600" lvl="2" indent="-228600">
                  <a:buClr>
                    <a:schemeClr val="tx1">
                      <a:lumMod val="50000"/>
                      <a:lumOff val="50000"/>
                    </a:schemeClr>
                  </a:buClr>
                  <a:buFont typeface="Wingdings" pitchFamily="2" charset="2"/>
                  <a:buChar char="q"/>
                </a:pPr>
                <a:r>
                  <a:rPr lang="el-GR" sz="1400" b="1" dirty="0">
                    <a:latin typeface="Times New Roman" pitchFamily="18" charset="0"/>
                    <a:cs typeface="Times New Roman" pitchFamily="18" charset="0"/>
                  </a:rPr>
                  <a:t>Υπόδειγμα </a:t>
                </a:r>
                <a:r>
                  <a:rPr lang="en-US" sz="1400" b="1" dirty="0" err="1">
                    <a:latin typeface="Times New Roman" pitchFamily="18" charset="0"/>
                    <a:cs typeface="Times New Roman" pitchFamily="18" charset="0"/>
                  </a:rPr>
                  <a:t>Dupont</a:t>
                </a:r>
                <a:r>
                  <a:rPr lang="el-GR" sz="1400" b="1" dirty="0">
                    <a:latin typeface="Times New Roman" pitchFamily="18" charset="0"/>
                    <a:cs typeface="Times New Roman" pitchFamily="18" charset="0"/>
                  </a:rPr>
                  <a:t>:</a:t>
                </a:r>
              </a:p>
              <a:p>
                <a:pPr marL="228600" lvl="2" indent="-228600">
                  <a:buClr>
                    <a:schemeClr val="tx1">
                      <a:lumMod val="50000"/>
                      <a:lumOff val="50000"/>
                    </a:schemeClr>
                  </a:buClr>
                  <a:buFont typeface="Wingdings" pitchFamily="2" charset="2"/>
                  <a:buChar char="q"/>
                </a:pPr>
                <a:endParaRPr lang="el-GR"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l-GR"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l-GR"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l-GR" sz="1400" b="1"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rPr>
                        <m:t>𝐹𝑜𝑟𝑚𝑜𝑢𝑙𝑎</m:t>
                      </m:r>
                      <m:r>
                        <a:rPr lang="en-US" sz="1400" i="1">
                          <a:latin typeface="Cambria Math" panose="02040503050406030204" pitchFamily="18" charset="0"/>
                        </a:rPr>
                        <m:t> </m:t>
                      </m:r>
                      <m:r>
                        <a:rPr lang="en-US" sz="1400" i="1">
                          <a:latin typeface="Cambria Math" panose="02040503050406030204" pitchFamily="18" charset="0"/>
                        </a:rPr>
                        <m:t>𝐷𝑢𝑝𝑜𝑛𝑡</m:t>
                      </m:r>
                      <m:r>
                        <a:rPr lang="en-US" sz="1400" i="1">
                          <a:latin typeface="Cambria Math" panose="02040503050406030204" pitchFamily="18" charset="0"/>
                        </a:rPr>
                        <m:t> </m:t>
                      </m:r>
                      <m:r>
                        <a:rPr lang="en-US" sz="1400" i="1">
                          <a:latin typeface="Cambria Math" panose="02040503050406030204" pitchFamily="18" charset="0"/>
                        </a:rPr>
                        <m:t>𝑅𝑂𝐴</m:t>
                      </m:r>
                      <m:r>
                        <a:rPr lang="en-US" sz="1400" i="1">
                          <a:latin typeface="Cambria Math" panose="02040503050406030204" pitchFamily="18" charset="0"/>
                        </a:rPr>
                        <m:t>=</m:t>
                      </m:r>
                      <m:f>
                        <m:fPr>
                          <m:ctrlPr>
                            <a:rPr lang="en-US" sz="1400" i="1">
                              <a:latin typeface="Cambria Math" panose="02040503050406030204" pitchFamily="18" charset="0"/>
                            </a:rPr>
                          </m:ctrlPr>
                        </m:fPr>
                        <m:num>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𝑠𝑎𝑙𝑒𝑠</m:t>
                              </m:r>
                              <m:r>
                                <a:rPr lang="en-US" sz="1400" i="1">
                                  <a:latin typeface="Cambria Math" panose="02040503050406030204" pitchFamily="18" charset="0"/>
                                </a:rPr>
                                <m:t>−</m:t>
                              </m:r>
                              <m:r>
                                <a:rPr lang="en-US" sz="1400" i="1">
                                  <a:latin typeface="Cambria Math" panose="02040503050406030204" pitchFamily="18" charset="0"/>
                                </a:rPr>
                                <m:t>𝑡𝑜𝑡𝑎𝑙</m:t>
                              </m:r>
                              <m:r>
                                <a:rPr lang="en-US" sz="1400" i="1">
                                  <a:latin typeface="Cambria Math" panose="02040503050406030204" pitchFamily="18" charset="0"/>
                                </a:rPr>
                                <m:t> </m:t>
                              </m:r>
                              <m:r>
                                <a:rPr lang="en-US" sz="1400" i="1">
                                  <a:latin typeface="Cambria Math" panose="02040503050406030204" pitchFamily="18" charset="0"/>
                                </a:rPr>
                                <m:t>𝑐𝑜𝑠𝑡</m:t>
                              </m:r>
                            </m:e>
                          </m:d>
                        </m:num>
                        <m:den>
                          <m:r>
                            <a:rPr lang="en-US" sz="1400" i="1">
                              <a:latin typeface="Cambria Math" panose="02040503050406030204" pitchFamily="18" charset="0"/>
                            </a:rPr>
                            <m:t>𝑠𝑎𝑙𝑒𝑠</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𝑠𝑎𝑙𝑒𝑠</m:t>
                          </m:r>
                        </m:num>
                        <m:den>
                          <m:r>
                            <a:rPr lang="en-US" sz="1400" i="1">
                              <a:latin typeface="Cambria Math" panose="02040503050406030204" pitchFamily="18" charset="0"/>
                            </a:rPr>
                            <m:t>𝑡𝑜𝑡𝑎𝑙</m:t>
                          </m:r>
                          <m:r>
                            <a:rPr lang="en-US" sz="1400" i="1">
                              <a:latin typeface="Cambria Math" panose="02040503050406030204" pitchFamily="18" charset="0"/>
                            </a:rPr>
                            <m:t> </m:t>
                          </m:r>
                          <m:r>
                            <a:rPr lang="en-US" sz="1400" i="1">
                              <a:latin typeface="Cambria Math" panose="02040503050406030204" pitchFamily="18" charset="0"/>
                            </a:rPr>
                            <m:t>𝑎𝑠𝑠𝑒𝑡𝑠</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𝑛𝑒𝑡</m:t>
                          </m:r>
                          <m:r>
                            <a:rPr lang="en-US" sz="1400" i="1">
                              <a:latin typeface="Cambria Math" panose="02040503050406030204" pitchFamily="18" charset="0"/>
                            </a:rPr>
                            <m:t> </m:t>
                          </m:r>
                          <m:r>
                            <a:rPr lang="en-US" sz="1400" i="1">
                              <a:latin typeface="Cambria Math" panose="02040503050406030204" pitchFamily="18" charset="0"/>
                            </a:rPr>
                            <m:t>𝑖𝑛𝑐𝑜𝑚𝑒</m:t>
                          </m:r>
                        </m:num>
                        <m:den>
                          <m:r>
                            <a:rPr lang="en-US" sz="1400" i="1">
                              <a:latin typeface="Cambria Math" panose="02040503050406030204" pitchFamily="18" charset="0"/>
                            </a:rPr>
                            <m:t>𝑡𝑜𝑡𝑎𝑙</m:t>
                          </m:r>
                          <m:r>
                            <a:rPr lang="en-US" sz="1400" i="1">
                              <a:latin typeface="Cambria Math" panose="02040503050406030204" pitchFamily="18" charset="0"/>
                            </a:rPr>
                            <m:t> </m:t>
                          </m:r>
                          <m:r>
                            <a:rPr lang="en-US" sz="1400" i="1">
                              <a:latin typeface="Cambria Math" panose="02040503050406030204" pitchFamily="18" charset="0"/>
                            </a:rPr>
                            <m:t>𝑎𝑠𝑠𝑒𝑡𝑠</m:t>
                          </m:r>
                        </m:den>
                      </m:f>
                    </m:oMath>
                  </m:oMathPara>
                </a14:m>
                <a:endParaRPr lang="en-US" sz="1400" dirty="0"/>
              </a:p>
              <a:p>
                <a:endParaRPr lang="el-GR" sz="1400" dirty="0"/>
              </a:p>
              <a:p>
                <a:endParaRPr lang="el-GR" sz="1400" dirty="0"/>
              </a:p>
              <a:p>
                <a:endParaRPr lang="el-GR" sz="1400" dirty="0"/>
              </a:p>
              <a:p>
                <a:endParaRPr lang="el-GR" sz="1400" dirty="0"/>
              </a:p>
              <a:p>
                <a:pPr/>
                <a14:m>
                  <m:oMathPara xmlns:m="http://schemas.openxmlformats.org/officeDocument/2006/math">
                    <m:oMathParaPr>
                      <m:jc m:val="left"/>
                    </m:oMathParaPr>
                    <m:oMath xmlns:m="http://schemas.openxmlformats.org/officeDocument/2006/math">
                      <m:r>
                        <m:rPr>
                          <m:sty m:val="p"/>
                        </m:rPr>
                        <a:rPr lang="en-US" sz="1400">
                          <a:latin typeface="Cambria Math" panose="02040503050406030204" pitchFamily="18" charset="0"/>
                        </a:rPr>
                        <m:t>Υπόδειγμα</m:t>
                      </m:r>
                      <m:r>
                        <a:rPr lang="en-US" sz="1400">
                          <a:latin typeface="Cambria Math" panose="02040503050406030204" pitchFamily="18" charset="0"/>
                        </a:rPr>
                        <m:t> </m:t>
                      </m:r>
                      <m:r>
                        <m:rPr>
                          <m:sty m:val="p"/>
                        </m:rPr>
                        <a:rPr lang="en-US" sz="1400">
                          <a:latin typeface="Cambria Math" panose="02040503050406030204" pitchFamily="18" charset="0"/>
                        </a:rPr>
                        <m:t>Dupont</m:t>
                      </m:r>
                      <m:r>
                        <a:rPr lang="en-US" sz="1400">
                          <a:latin typeface="Cambria Math" panose="02040503050406030204" pitchFamily="18" charset="0"/>
                        </a:rPr>
                        <m:t> </m:t>
                      </m:r>
                      <m:r>
                        <a:rPr lang="en-US" sz="1400" i="1">
                          <a:latin typeface="Cambria Math" panose="02040503050406030204" pitchFamily="18" charset="0"/>
                        </a:rPr>
                        <m:t>𝑅𝑂𝐴</m:t>
                      </m:r>
                      <m:r>
                        <a:rPr lang="en-US" sz="1400" i="1">
                          <a:latin typeface="Cambria Math" panose="02040503050406030204" pitchFamily="18" charset="0"/>
                        </a:rPr>
                        <m:t>=</m:t>
                      </m:r>
                      <m:f>
                        <m:fPr>
                          <m:ctrlPr>
                            <a:rPr lang="en-US" sz="1400" i="1">
                              <a:latin typeface="Cambria Math" panose="02040503050406030204" pitchFamily="18" charset="0"/>
                            </a:rPr>
                          </m:ctrlPr>
                        </m:fPr>
                        <m:num>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𝜋𝜔𝜆</m:t>
                              </m:r>
                              <m:r>
                                <a:rPr lang="el-GR" sz="1400" b="0" i="1" smtClean="0">
                                  <a:latin typeface="Cambria Math"/>
                                </a:rPr>
                                <m:t>𝜂</m:t>
                              </m:r>
                              <m:r>
                                <a:rPr lang="en-US" sz="1400" i="1">
                                  <a:latin typeface="Cambria Math" panose="02040503050406030204" pitchFamily="18" charset="0"/>
                                </a:rPr>
                                <m:t>𝜎𝜀𝜄𝜍</m:t>
                              </m:r>
                              <m:r>
                                <a:rPr lang="en-US" sz="1400" i="1">
                                  <a:latin typeface="Cambria Math" panose="02040503050406030204" pitchFamily="18" charset="0"/>
                                </a:rPr>
                                <m:t>−</m:t>
                              </m:r>
                              <m:r>
                                <a:rPr lang="en-US" sz="1400" i="1">
                                  <a:latin typeface="Cambria Math" panose="02040503050406030204" pitchFamily="18" charset="0"/>
                                </a:rPr>
                                <m:t>𝜎</m:t>
                              </m:r>
                              <m:r>
                                <m:rPr>
                                  <m:sty m:val="p"/>
                                </m:rPr>
                                <a:rPr lang="en-US" sz="1400" i="1">
                                  <a:latin typeface="Cambria Math" panose="02040503050406030204" pitchFamily="18" charset="0"/>
                                </a:rPr>
                                <m:t>ύ</m:t>
                              </m:r>
                              <m:r>
                                <a:rPr lang="en-US" sz="1400" i="1">
                                  <a:latin typeface="Cambria Math" panose="02040503050406030204" pitchFamily="18" charset="0"/>
                                </a:rPr>
                                <m:t>𝜈𝜊𝜆𝜊</m:t>
                              </m:r>
                              <m:r>
                                <a:rPr lang="en-US" sz="1400" i="1">
                                  <a:latin typeface="Cambria Math" panose="02040503050406030204" pitchFamily="18" charset="0"/>
                                </a:rPr>
                                <m:t> </m:t>
                              </m:r>
                              <m:r>
                                <a:rPr lang="en-US" sz="1400" i="1">
                                  <a:latin typeface="Cambria Math" panose="02040503050406030204" pitchFamily="18" charset="0"/>
                                </a:rPr>
                                <m:t>𝜅</m:t>
                              </m:r>
                              <m:r>
                                <m:rPr>
                                  <m:sty m:val="p"/>
                                </m:rPr>
                                <a:rPr lang="en-US" sz="1400" i="1">
                                  <a:latin typeface="Cambria Math" panose="02040503050406030204" pitchFamily="18" charset="0"/>
                                </a:rPr>
                                <m:t>ό</m:t>
                              </m:r>
                              <m:r>
                                <a:rPr lang="en-US" sz="1400" i="1">
                                  <a:latin typeface="Cambria Math" panose="02040503050406030204" pitchFamily="18" charset="0"/>
                                </a:rPr>
                                <m:t>𝜎𝜏𝜊𝜐𝜍</m:t>
                              </m:r>
                            </m:e>
                          </m:d>
                        </m:num>
                        <m:den>
                          <m:r>
                            <a:rPr lang="en-US" sz="1400" i="1">
                              <a:latin typeface="Cambria Math" panose="02040503050406030204" pitchFamily="18" charset="0"/>
                            </a:rPr>
                            <m:t>𝜋𝜔𝜆</m:t>
                          </m:r>
                          <m:r>
                            <a:rPr lang="el-GR" sz="1400" b="0" i="1" smtClean="0">
                              <a:latin typeface="Cambria Math"/>
                            </a:rPr>
                            <m:t>𝜂</m:t>
                          </m:r>
                          <m:r>
                            <a:rPr lang="en-US" sz="1400" i="1">
                              <a:latin typeface="Cambria Math" panose="02040503050406030204" pitchFamily="18" charset="0"/>
                            </a:rPr>
                            <m:t>𝜎𝜀𝜄𝜍</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𝜋𝜔𝜆</m:t>
                          </m:r>
                          <m:r>
                            <a:rPr lang="el-GR" sz="1400" b="0" i="1" smtClean="0">
                              <a:latin typeface="Cambria Math"/>
                            </a:rPr>
                            <m:t>𝜂</m:t>
                          </m:r>
                          <m:r>
                            <a:rPr lang="en-US" sz="1400" i="1">
                              <a:latin typeface="Cambria Math" panose="02040503050406030204" pitchFamily="18" charset="0"/>
                            </a:rPr>
                            <m:t>𝜎𝜀𝜄𝜍</m:t>
                          </m:r>
                        </m:num>
                        <m:den>
                          <m:r>
                            <a:rPr lang="en-US" sz="1400" i="1">
                              <a:latin typeface="Cambria Math" panose="02040503050406030204" pitchFamily="18" charset="0"/>
                            </a:rPr>
                            <m:t>𝛴</m:t>
                          </m:r>
                          <m:r>
                            <m:rPr>
                              <m:sty m:val="p"/>
                            </m:rPr>
                            <a:rPr lang="en-US" sz="1400" i="1">
                              <a:latin typeface="Cambria Math" panose="02040503050406030204" pitchFamily="18" charset="0"/>
                            </a:rPr>
                            <m:t>ύ</m:t>
                          </m:r>
                          <m:r>
                            <a:rPr lang="en-US" sz="1400" i="1">
                              <a:latin typeface="Cambria Math" panose="02040503050406030204" pitchFamily="18" charset="0"/>
                            </a:rPr>
                            <m:t>𝜈𝜊𝜆𝜊</m:t>
                          </m:r>
                          <m:r>
                            <a:rPr lang="en-US" sz="1400" i="1">
                              <a:latin typeface="Cambria Math" panose="02040503050406030204" pitchFamily="18" charset="0"/>
                            </a:rPr>
                            <m:t> </m:t>
                          </m:r>
                          <m:r>
                            <a:rPr lang="en-US" sz="1400" i="1">
                              <a:latin typeface="Cambria Math" panose="02040503050406030204" pitchFamily="18" charset="0"/>
                            </a:rPr>
                            <m:t>𝜀𝜈𝜀𝜌𝛾𝜂𝜏𝜄𝜅𝜊</m:t>
                          </m:r>
                          <m:r>
                            <m:rPr>
                              <m:sty m:val="p"/>
                            </m:rPr>
                            <a:rPr lang="en-US" sz="1400" i="1">
                              <a:latin typeface="Cambria Math" panose="02040503050406030204" pitchFamily="18" charset="0"/>
                            </a:rPr>
                            <m:t>ύ</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𝜅𝛼𝜃𝛼𝜌</m:t>
                          </m:r>
                          <m:r>
                            <a:rPr lang="el-GR" sz="1400" b="0" i="1" smtClean="0">
                              <a:latin typeface="Cambria Math"/>
                            </a:rPr>
                            <m:t>𝛼</m:t>
                          </m:r>
                          <m:r>
                            <a:rPr lang="en-US" sz="1400" i="1">
                              <a:latin typeface="Cambria Math" panose="02040503050406030204" pitchFamily="18" charset="0"/>
                            </a:rPr>
                            <m:t> </m:t>
                          </m:r>
                          <m:r>
                            <a:rPr lang="en-US" sz="1400" i="1">
                              <a:latin typeface="Cambria Math" panose="02040503050406030204" pitchFamily="18" charset="0"/>
                            </a:rPr>
                            <m:t>𝜅𝜀𝜌𝛿𝜂</m:t>
                          </m:r>
                        </m:num>
                        <m:den>
                          <m:r>
                            <a:rPr lang="en-US" sz="1400" i="1">
                              <a:latin typeface="Cambria Math" panose="02040503050406030204" pitchFamily="18" charset="0"/>
                            </a:rPr>
                            <m:t>𝛴</m:t>
                          </m:r>
                          <m:r>
                            <m:rPr>
                              <m:sty m:val="p"/>
                            </m:rPr>
                            <a:rPr lang="en-US" sz="1400" i="1">
                              <a:latin typeface="Cambria Math" panose="02040503050406030204" pitchFamily="18" charset="0"/>
                            </a:rPr>
                            <m:t>ύ</m:t>
                          </m:r>
                          <m:r>
                            <a:rPr lang="en-US" sz="1400" i="1">
                              <a:latin typeface="Cambria Math" panose="02040503050406030204" pitchFamily="18" charset="0"/>
                            </a:rPr>
                            <m:t>𝜈𝜊𝜆𝜊</m:t>
                          </m:r>
                          <m:r>
                            <a:rPr lang="en-US" sz="1400" i="1">
                              <a:latin typeface="Cambria Math" panose="02040503050406030204" pitchFamily="18" charset="0"/>
                            </a:rPr>
                            <m:t> </m:t>
                          </m:r>
                          <m:r>
                            <a:rPr lang="en-US" sz="1400" i="1">
                              <a:latin typeface="Cambria Math" panose="02040503050406030204" pitchFamily="18" charset="0"/>
                            </a:rPr>
                            <m:t>𝜀𝜈𝜀𝜌𝛾𝜂𝜏𝜄𝜅𝜊</m:t>
                          </m:r>
                          <m:r>
                            <m:rPr>
                              <m:sty m:val="p"/>
                            </m:rPr>
                            <a:rPr lang="en-US" sz="1400" i="1">
                              <a:latin typeface="Cambria Math" panose="02040503050406030204" pitchFamily="18" charset="0"/>
                            </a:rPr>
                            <m:t>ύ</m:t>
                          </m:r>
                        </m:den>
                      </m:f>
                    </m:oMath>
                  </m:oMathPara>
                </a14:m>
                <a:endParaRPr lang="en-US" sz="1400" dirty="0"/>
              </a:p>
              <a:p>
                <a:pPr marL="228600" lvl="2" indent="-228600">
                  <a:buClr>
                    <a:schemeClr val="tx1">
                      <a:lumMod val="50000"/>
                      <a:lumOff val="50000"/>
                    </a:schemeClr>
                  </a:buClr>
                  <a:buFont typeface="Wingdings" pitchFamily="2" charset="2"/>
                  <a:buChar char="q"/>
                </a:pPr>
                <a:endParaRPr lang="en-US" sz="1400" b="1" dirty="0"/>
              </a:p>
            </p:txBody>
          </p:sp>
        </mc:Choice>
        <mc:Fallback xmlns="">
          <p:sp>
            <p:nvSpPr>
              <p:cNvPr id="7" name="Rectangle 6"/>
              <p:cNvSpPr>
                <a:spLocks noRot="1" noChangeAspect="1" noMove="1" noResize="1" noEditPoints="1" noAdjustHandles="1" noChangeArrowheads="1" noChangeShapeType="1" noTextEdit="1"/>
              </p:cNvSpPr>
              <p:nvPr/>
            </p:nvSpPr>
            <p:spPr>
              <a:xfrm>
                <a:off x="533400" y="1066800"/>
                <a:ext cx="8077200" cy="3566361"/>
              </a:xfrm>
              <a:prstGeom prst="rect">
                <a:avLst/>
              </a:prstGeom>
              <a:blipFill rotWithShape="1">
                <a:blip r:embed="rId2" cstate="print"/>
                <a:stretch>
                  <a:fillRect l="-226" t="-171" b="-855"/>
                </a:stretch>
              </a:blipFill>
            </p:spPr>
            <p:txBody>
              <a:bodyPr/>
              <a:lstStyle/>
              <a:p>
                <a:r>
                  <a:rPr lang="el-GR">
                    <a:noFill/>
                  </a:rPr>
                  <a:t> </a:t>
                </a:r>
              </a:p>
            </p:txBody>
          </p:sp>
        </mc:Fallback>
      </mc:AlternateContent>
    </p:spTree>
    <p:extLst>
      <p:ext uri="{BB962C8B-B14F-4D97-AF65-F5344CB8AC3E}">
        <p14:creationId xmlns:p14="http://schemas.microsoft.com/office/powerpoint/2010/main" val="2492518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7543800" cy="4800599"/>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26</a:t>
            </a:fld>
            <a:endParaRPr lang="en-US" sz="1100" dirty="0">
              <a:latin typeface="Times New Roman" pitchFamily="18" charset="0"/>
              <a:cs typeface="Times New Roman" pitchFamily="18" charset="0"/>
            </a:endParaRPr>
          </a:p>
        </p:txBody>
      </p:sp>
      <p:sp>
        <p:nvSpPr>
          <p:cNvPr id="7" name="Rectangle 6"/>
          <p:cNvSpPr/>
          <p:nvPr/>
        </p:nvSpPr>
        <p:spPr>
          <a:xfrm>
            <a:off x="533400" y="1066800"/>
            <a:ext cx="8077200" cy="3847207"/>
          </a:xfrm>
          <a:prstGeom prst="rect">
            <a:avLst/>
          </a:prstGeom>
        </p:spPr>
        <p:txBody>
          <a:bodyPr wrap="square">
            <a:spAutoFit/>
          </a:bodyPr>
          <a:lstStyle/>
          <a:p>
            <a:pPr marL="285750" indent="-285750">
              <a:buClr>
                <a:schemeClr val="tx1">
                  <a:lumMod val="50000"/>
                  <a:lumOff val="50000"/>
                </a:schemeClr>
              </a:buClr>
              <a:buFont typeface="Wingdings" pitchFamily="2" charset="2"/>
              <a:buChar char="q"/>
            </a:pPr>
            <a:r>
              <a:rPr lang="el-GR" b="1" dirty="0">
                <a:latin typeface="Times New Roman" pitchFamily="18" charset="0"/>
                <a:cs typeface="Times New Roman" pitchFamily="18" charset="0"/>
              </a:rPr>
              <a:t>Αριθμοδείκτες κερδοφορίας: </a:t>
            </a:r>
            <a:r>
              <a:rPr lang="el-GR" dirty="0">
                <a:latin typeface="Times New Roman" pitchFamily="18" charset="0"/>
                <a:cs typeface="Times New Roman" pitchFamily="18" charset="0"/>
              </a:rPr>
              <a:t>Ο </a:t>
            </a:r>
            <a:r>
              <a:rPr lang="en-US" dirty="0">
                <a:latin typeface="Times New Roman" pitchFamily="18" charset="0"/>
                <a:cs typeface="Times New Roman" pitchFamily="18" charset="0"/>
              </a:rPr>
              <a:t>ROA</a:t>
            </a:r>
            <a:r>
              <a:rPr lang="el-GR" dirty="0">
                <a:latin typeface="Times New Roman" pitchFamily="18" charset="0"/>
                <a:cs typeface="Times New Roman" pitchFamily="18" charset="0"/>
              </a:rPr>
              <a:t> που είδαμε και πιο πάνω χρησιμοποιείται και με άλλα ονόματα όπως :</a:t>
            </a:r>
          </a:p>
          <a:p>
            <a:endParaRPr lang="en-US" dirty="0">
              <a:latin typeface="Times New Roman" pitchFamily="18" charset="0"/>
              <a:cs typeface="Times New Roman" pitchFamily="18" charset="0"/>
            </a:endParaRPr>
          </a:p>
          <a:p>
            <a:pPr marL="285750" lvl="0" indent="-285750">
              <a:buFont typeface="Times New Roman" pitchFamily="18" charset="0"/>
              <a:buChar char="−"/>
            </a:pPr>
            <a:r>
              <a:rPr lang="en-US" dirty="0">
                <a:latin typeface="Times New Roman" pitchFamily="18" charset="0"/>
                <a:cs typeface="Times New Roman" pitchFamily="18" charset="0"/>
              </a:rPr>
              <a:t>ROGA (return on gross assets)</a:t>
            </a:r>
          </a:p>
          <a:p>
            <a:pPr marL="285750" lvl="0" indent="-285750">
              <a:buFont typeface="Times New Roman" pitchFamily="18" charset="0"/>
              <a:buChar char="−"/>
            </a:pPr>
            <a:r>
              <a:rPr lang="en-US" dirty="0">
                <a:latin typeface="Times New Roman" pitchFamily="18" charset="0"/>
                <a:cs typeface="Times New Roman" pitchFamily="18" charset="0"/>
              </a:rPr>
              <a:t>ROTA (return on total assets)</a:t>
            </a:r>
          </a:p>
          <a:p>
            <a:pPr marL="285750" lvl="0" indent="-285750">
              <a:buFont typeface="Times New Roman" pitchFamily="18" charset="0"/>
              <a:buChar char="−"/>
            </a:pPr>
            <a:r>
              <a:rPr lang="en-US" dirty="0">
                <a:latin typeface="Times New Roman" pitchFamily="18" charset="0"/>
                <a:cs typeface="Times New Roman" pitchFamily="18" charset="0"/>
              </a:rPr>
              <a:t>ROI (return on investment) </a:t>
            </a:r>
            <a:endParaRPr lang="el-GR" dirty="0">
              <a:latin typeface="Times New Roman" pitchFamily="18" charset="0"/>
              <a:cs typeface="Times New Roman" pitchFamily="18" charset="0"/>
            </a:endParaRPr>
          </a:p>
          <a:p>
            <a:pPr marL="285750" lvl="0" indent="-285750">
              <a:buFont typeface="Times New Roman" pitchFamily="18" charset="0"/>
              <a:buChar char="−"/>
            </a:pPr>
            <a:endParaRPr lang="en-US" dirty="0">
              <a:latin typeface="Times New Roman" pitchFamily="18" charset="0"/>
              <a:cs typeface="Times New Roman" pitchFamily="18" charset="0"/>
            </a:endParaRPr>
          </a:p>
          <a:p>
            <a:pPr lvl="0"/>
            <a:r>
              <a:rPr lang="el-GR" dirty="0">
                <a:latin typeface="Times New Roman" pitchFamily="18" charset="0"/>
                <a:cs typeface="Times New Roman" pitchFamily="18" charset="0"/>
              </a:rPr>
              <a:t>Ο δείκτης εξάγεται επίσης και με την χρήση των εννοιών :</a:t>
            </a:r>
          </a:p>
          <a:p>
            <a:pPr lvl="0"/>
            <a:endParaRPr lang="en-US" dirty="0">
              <a:latin typeface="Times New Roman" pitchFamily="18" charset="0"/>
              <a:cs typeface="Times New Roman" pitchFamily="18" charset="0"/>
            </a:endParaRPr>
          </a:p>
          <a:p>
            <a:pPr marL="742950" lvl="1" indent="-285750">
              <a:buFont typeface="Times New Roman" pitchFamily="18" charset="0"/>
              <a:buChar char="−"/>
            </a:pPr>
            <a:r>
              <a:rPr lang="en-US" dirty="0">
                <a:latin typeface="Times New Roman" pitchFamily="18" charset="0"/>
                <a:cs typeface="Times New Roman" pitchFamily="18" charset="0"/>
              </a:rPr>
              <a:t>Απα</a:t>
            </a:r>
            <a:r>
              <a:rPr lang="en-US" dirty="0" err="1">
                <a:latin typeface="Times New Roman" pitchFamily="18" charset="0"/>
                <a:cs typeface="Times New Roman" pitchFamily="18" charset="0"/>
              </a:rPr>
              <a:t>σχολούμενο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ενεργητικό</a:t>
            </a:r>
            <a:r>
              <a:rPr lang="en-US" dirty="0">
                <a:latin typeface="Times New Roman" pitchFamily="18" charset="0"/>
                <a:cs typeface="Times New Roman" pitchFamily="18" charset="0"/>
              </a:rPr>
              <a:t> (employed assets)</a:t>
            </a:r>
          </a:p>
          <a:p>
            <a:pPr marL="742950" lvl="1" indent="-285750">
              <a:buFont typeface="Times New Roman" pitchFamily="18" charset="0"/>
              <a:buChar char="−"/>
            </a:pPr>
            <a:r>
              <a:rPr lang="en-US" dirty="0" err="1">
                <a:latin typeface="Times New Roman" pitchFamily="18" charset="0"/>
                <a:cs typeface="Times New Roman" pitchFamily="18" charset="0"/>
              </a:rPr>
              <a:t>Χρησιμο</a:t>
            </a:r>
            <a:r>
              <a:rPr lang="en-US" dirty="0">
                <a:latin typeface="Times New Roman" pitchFamily="18" charset="0"/>
                <a:cs typeface="Times New Roman" pitchFamily="18" charset="0"/>
              </a:rPr>
              <a:t>ποιούμενο ενεργητικό (utilized assets)</a:t>
            </a:r>
          </a:p>
          <a:p>
            <a:pPr marL="742950" lvl="1" indent="-285750">
              <a:buFont typeface="Times New Roman" pitchFamily="18" charset="0"/>
              <a:buChar char="−"/>
            </a:pPr>
            <a:r>
              <a:rPr lang="en-US" dirty="0">
                <a:latin typeface="Times New Roman" pitchFamily="18" charset="0"/>
                <a:cs typeface="Times New Roman" pitchFamily="18" charset="0"/>
              </a:rPr>
              <a:t>Παρα</a:t>
            </a:r>
            <a:r>
              <a:rPr lang="en-US" dirty="0" err="1">
                <a:latin typeface="Times New Roman" pitchFamily="18" charset="0"/>
                <a:cs typeface="Times New Roman" pitchFamily="18" charset="0"/>
              </a:rPr>
              <a:t>γωγικό</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ενεργητικό</a:t>
            </a:r>
            <a:r>
              <a:rPr lang="en-US" dirty="0">
                <a:latin typeface="Times New Roman" pitchFamily="18" charset="0"/>
                <a:cs typeface="Times New Roman" pitchFamily="18" charset="0"/>
              </a:rPr>
              <a:t> (productive assets)</a:t>
            </a:r>
          </a:p>
          <a:p>
            <a:pPr marL="228600" lvl="2" indent="-228600">
              <a:buClr>
                <a:schemeClr val="tx1">
                  <a:lumMod val="50000"/>
                  <a:lumOff val="50000"/>
                </a:schemeClr>
              </a:buClr>
              <a:buFont typeface="Wingdings" pitchFamily="2" charset="2"/>
              <a:buChar char="q"/>
            </a:pPr>
            <a:endParaRPr lang="en-US"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p>
        </p:txBody>
      </p:sp>
    </p:spTree>
    <p:extLst>
      <p:ext uri="{BB962C8B-B14F-4D97-AF65-F5344CB8AC3E}">
        <p14:creationId xmlns:p14="http://schemas.microsoft.com/office/powerpoint/2010/main" val="3501256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7543800" cy="4800599"/>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4" name="Footer Placeholder 3"/>
          <p:cNvSpPr>
            <a:spLocks noGrp="1"/>
          </p:cNvSpPr>
          <p:nvPr>
            <p:ph type="ftr" sz="quarter" idx="12"/>
          </p:nvPr>
        </p:nvSpPr>
        <p:spPr>
          <a:xfrm>
            <a:off x="3124200" y="6324600"/>
            <a:ext cx="4572000" cy="256952"/>
          </a:xfrm>
        </p:spPr>
        <p:txBody>
          <a:bodyPr/>
          <a:lstStyle/>
          <a:p>
            <a:r>
              <a:rPr lang="el-GR" sz="1100" dirty="0">
                <a:latin typeface="Times New Roman" pitchFamily="18" charset="0"/>
                <a:cs typeface="Times New Roman" pitchFamily="18" charset="0"/>
              </a:rPr>
              <a:t>Χρηματοοικονομική Λογιστική Κ. Ι. Λιάπης - Ε. Δ. Πολίτης</a:t>
            </a:r>
            <a:endParaRPr lang="en-US" sz="11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27</a:t>
            </a:fld>
            <a:endParaRPr lang="en-US" sz="11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533400" y="1066800"/>
                <a:ext cx="8077200" cy="5977919"/>
              </a:xfrm>
              <a:prstGeom prst="rect">
                <a:avLst/>
              </a:prstGeom>
            </p:spPr>
            <p:txBody>
              <a:bodyPr wrap="square">
                <a:spAutoFit/>
              </a:bodyPr>
              <a:lstStyle/>
              <a:p>
                <a:pPr marL="285750" indent="-285750">
                  <a:buClr>
                    <a:schemeClr val="tx1">
                      <a:lumMod val="50000"/>
                      <a:lumOff val="50000"/>
                    </a:schemeClr>
                  </a:buClr>
                  <a:buFont typeface="Wingdings" pitchFamily="2" charset="2"/>
                  <a:buChar char="q"/>
                </a:pPr>
                <a:r>
                  <a:rPr lang="el-GR" sz="1400" dirty="0">
                    <a:latin typeface="Times New Roman" pitchFamily="18" charset="0"/>
                    <a:cs typeface="Times New Roman" pitchFamily="18" charset="0"/>
                  </a:rPr>
                  <a:t>Ο δείκτης </a:t>
                </a:r>
                <a:r>
                  <a:rPr lang="en-US" sz="1400" dirty="0">
                    <a:latin typeface="Times New Roman" pitchFamily="18" charset="0"/>
                    <a:cs typeface="Times New Roman" pitchFamily="18" charset="0"/>
                  </a:rPr>
                  <a:t>ROE</a:t>
                </a:r>
                <a:r>
                  <a:rPr lang="el-GR" sz="1400" dirty="0">
                    <a:latin typeface="Times New Roman" pitchFamily="18" charset="0"/>
                    <a:cs typeface="Times New Roman" pitchFamily="18" charset="0"/>
                  </a:rPr>
                  <a:t> (</a:t>
                </a:r>
                <a:r>
                  <a:rPr lang="en-US" sz="1400" dirty="0">
                    <a:latin typeface="Times New Roman" pitchFamily="18" charset="0"/>
                    <a:cs typeface="Times New Roman" pitchFamily="18" charset="0"/>
                  </a:rPr>
                  <a:t>return on equity</a:t>
                </a:r>
                <a:r>
                  <a:rPr lang="el-GR" sz="1400" dirty="0">
                    <a:latin typeface="Times New Roman" pitchFamily="18" charset="0"/>
                    <a:cs typeface="Times New Roman" pitchFamily="18" charset="0"/>
                  </a:rPr>
                  <a:t>) απόδοσης κεφαλαίων: Μας δείχνει πόσο τοις εκατό κερδίζουν οι μέτοχοι στην σωρευμένη τους επένδυση (</a:t>
                </a:r>
                <a:r>
                  <a:rPr lang="en-US" sz="1400" dirty="0">
                    <a:latin typeface="Times New Roman" pitchFamily="18" charset="0"/>
                    <a:cs typeface="Times New Roman" pitchFamily="18" charset="0"/>
                  </a:rPr>
                  <a:t>accumulated investment</a:t>
                </a:r>
                <a:r>
                  <a:rPr lang="el-GR" sz="1400" dirty="0">
                    <a:latin typeface="Times New Roman" pitchFamily="18" charset="0"/>
                    <a:cs typeface="Times New Roman" pitchFamily="18" charset="0"/>
                  </a:rPr>
                  <a:t>) έτσι :</a:t>
                </a:r>
              </a:p>
              <a:p>
                <a:endParaRPr lang="en-US" sz="1400"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rPr>
                        <m:t>𝛢𝜋</m:t>
                      </m:r>
                      <m:r>
                        <m:rPr>
                          <m:sty m:val="p"/>
                        </m:rPr>
                        <a:rPr lang="en-US" sz="1400" i="1">
                          <a:latin typeface="Cambria Math" panose="02040503050406030204" pitchFamily="18" charset="0"/>
                        </a:rPr>
                        <m:t>ό</m:t>
                      </m:r>
                      <m:r>
                        <a:rPr lang="en-US" sz="1400" i="1">
                          <a:latin typeface="Cambria Math" panose="02040503050406030204" pitchFamily="18" charset="0"/>
                        </a:rPr>
                        <m:t>𝛿𝜊𝜎𝜂</m:t>
                      </m:r>
                      <m:r>
                        <a:rPr lang="en-US" sz="1400" i="1">
                          <a:latin typeface="Cambria Math" panose="02040503050406030204" pitchFamily="18" charset="0"/>
                        </a:rPr>
                        <m:t> </m:t>
                      </m:r>
                      <m:r>
                        <a:rPr lang="en-US" sz="1400" i="1">
                          <a:latin typeface="Cambria Math" panose="02040503050406030204" pitchFamily="18" charset="0"/>
                        </a:rPr>
                        <m:t>𝜅𝜀𝜑𝛼𝜆𝛼𝜄𝜔𝜈</m:t>
                      </m:r>
                      <m:r>
                        <a:rPr lang="en-US" sz="1400" i="1">
                          <a:latin typeface="Cambria Math" panose="02040503050406030204" pitchFamily="18" charset="0"/>
                        </a:rPr>
                        <m:t> </m:t>
                      </m:r>
                      <m:r>
                        <a:rPr lang="en-US" sz="1400" i="1">
                          <a:latin typeface="Cambria Math" panose="02040503050406030204" pitchFamily="18" charset="0"/>
                        </a:rPr>
                        <m:t>𝑅𝑂𝐸</m:t>
                      </m:r>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𝛫𝛼𝜃𝛼𝜌</m:t>
                          </m:r>
                          <m:r>
                            <a:rPr lang="el-GR" sz="1400" b="0" i="1" smtClean="0">
                              <a:latin typeface="Cambria Math"/>
                            </a:rPr>
                            <m:t>𝛼</m:t>
                          </m:r>
                          <m:r>
                            <a:rPr lang="en-US" sz="1400" i="1">
                              <a:latin typeface="Cambria Math" panose="02040503050406030204" pitchFamily="18" charset="0"/>
                            </a:rPr>
                            <m:t> </m:t>
                          </m:r>
                          <m:r>
                            <a:rPr lang="en-US" sz="1400" i="1">
                              <a:latin typeface="Cambria Math" panose="02040503050406030204" pitchFamily="18" charset="0"/>
                            </a:rPr>
                            <m:t>𝜅𝜀𝜌𝛿𝜂</m:t>
                          </m:r>
                        </m:num>
                        <m:den>
                          <m:r>
                            <a:rPr lang="en-US" sz="1400" i="1">
                              <a:latin typeface="Cambria Math" panose="02040503050406030204" pitchFamily="18" charset="0"/>
                            </a:rPr>
                            <m:t>𝛭</m:t>
                          </m:r>
                          <m:r>
                            <a:rPr lang="en-US" sz="1400" i="1">
                              <a:latin typeface="Cambria Math" panose="02040503050406030204" pitchFamily="18" charset="0"/>
                            </a:rPr>
                            <m:t>.</m:t>
                          </m:r>
                          <m:r>
                            <a:rPr lang="en-US" sz="1400" i="1">
                              <a:latin typeface="Cambria Math" panose="02040503050406030204" pitchFamily="18" charset="0"/>
                            </a:rPr>
                            <m:t>𝛰</m:t>
                          </m:r>
                          <m:r>
                            <a:rPr lang="en-US" sz="1400" i="1">
                              <a:latin typeface="Cambria Math" panose="02040503050406030204" pitchFamily="18" charset="0"/>
                            </a:rPr>
                            <m:t> </m:t>
                          </m:r>
                          <m:r>
                            <a:rPr lang="en-US" sz="1400" i="1">
                              <a:latin typeface="Cambria Math" panose="02040503050406030204" pitchFamily="18" charset="0"/>
                            </a:rPr>
                            <m:t>𝜅𝜀𝜑𝛼𝜆𝛼𝜄𝜔𝜈</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𝑁𝑒𝑡</m:t>
                          </m:r>
                          <m:r>
                            <a:rPr lang="en-US" sz="1400" i="1">
                              <a:latin typeface="Cambria Math" panose="02040503050406030204" pitchFamily="18" charset="0"/>
                            </a:rPr>
                            <m:t> </m:t>
                          </m:r>
                          <m:r>
                            <a:rPr lang="en-US" sz="1400" i="1">
                              <a:latin typeface="Cambria Math" panose="02040503050406030204" pitchFamily="18" charset="0"/>
                            </a:rPr>
                            <m:t>𝑖𝑛𝑐𝑜𝑚𝑒</m:t>
                          </m:r>
                        </m:num>
                        <m:den>
                          <m:r>
                            <a:rPr lang="en-US" sz="1400" i="1">
                              <a:latin typeface="Cambria Math" panose="02040503050406030204" pitchFamily="18" charset="0"/>
                            </a:rPr>
                            <m:t>𝐴𝑣𝑒𝑟𝑎𝑔𝑒</m:t>
                          </m:r>
                          <m:r>
                            <a:rPr lang="en-US" sz="1400" i="1">
                              <a:latin typeface="Cambria Math" panose="02040503050406030204" pitchFamily="18" charset="0"/>
                            </a:rPr>
                            <m:t> </m:t>
                          </m:r>
                          <m:r>
                            <a:rPr lang="en-US" sz="1400" i="1">
                              <a:latin typeface="Cambria Math" panose="02040503050406030204" pitchFamily="18" charset="0"/>
                            </a:rPr>
                            <m:t>𝑜𝑤𝑛𝑒</m:t>
                          </m:r>
                          <m:sSup>
                            <m:sSupPr>
                              <m:ctrlPr>
                                <a:rPr lang="en-US" sz="1400" i="1">
                                  <a:latin typeface="Cambria Math" panose="02040503050406030204" pitchFamily="18" charset="0"/>
                                </a:rPr>
                              </m:ctrlPr>
                            </m:sSupPr>
                            <m:e>
                              <m:r>
                                <a:rPr lang="en-US" sz="1400" i="1">
                                  <a:latin typeface="Cambria Math" panose="02040503050406030204" pitchFamily="18" charset="0"/>
                                </a:rPr>
                                <m:t>𝑟</m:t>
                              </m:r>
                            </m:e>
                            <m:sup>
                              <m:r>
                                <a:rPr lang="en-US" sz="1400" i="1">
                                  <a:latin typeface="Cambria Math" panose="02040503050406030204" pitchFamily="18" charset="0"/>
                                </a:rPr>
                                <m:t>′</m:t>
                              </m:r>
                            </m:sup>
                          </m:sSup>
                          <m:r>
                            <a:rPr lang="en-US" sz="1400" i="1">
                              <a:latin typeface="Cambria Math" panose="02040503050406030204" pitchFamily="18" charset="0"/>
                            </a:rPr>
                            <m:t>𝑠</m:t>
                          </m:r>
                          <m:r>
                            <a:rPr lang="en-US" sz="1400" i="1">
                              <a:latin typeface="Cambria Math" panose="02040503050406030204" pitchFamily="18" charset="0"/>
                            </a:rPr>
                            <m:t> </m:t>
                          </m:r>
                          <m:r>
                            <a:rPr lang="en-US" sz="1400" i="1">
                              <a:latin typeface="Cambria Math" panose="02040503050406030204" pitchFamily="18" charset="0"/>
                            </a:rPr>
                            <m:t>𝑒𝑞𝑢𝑖𝑡𝑦</m:t>
                          </m:r>
                        </m:den>
                      </m:f>
                    </m:oMath>
                  </m:oMathPara>
                </a14:m>
                <a:endParaRPr lang="el-GR" sz="1400" dirty="0">
                  <a:latin typeface="Times New Roman" pitchFamily="18" charset="0"/>
                  <a:cs typeface="Times New Roman" pitchFamily="18" charset="0"/>
                </a:endParaRPr>
              </a:p>
              <a:p>
                <a:pPr>
                  <a:buClr>
                    <a:schemeClr val="tx1">
                      <a:lumMod val="50000"/>
                      <a:lumOff val="50000"/>
                    </a:schemeClr>
                  </a:buClr>
                </a:pPr>
                <a:endParaRPr lang="en-US" sz="1400" dirty="0">
                  <a:latin typeface="Times New Roman" pitchFamily="18" charset="0"/>
                  <a:cs typeface="Times New Roman" pitchFamily="18" charset="0"/>
                </a:endParaRPr>
              </a:p>
              <a:p>
                <a:pPr marL="285750" indent="-285750">
                  <a:buClr>
                    <a:schemeClr val="tx1">
                      <a:lumMod val="50000"/>
                      <a:lumOff val="50000"/>
                    </a:schemeClr>
                  </a:buClr>
                  <a:buFont typeface="Wingdings" pitchFamily="2" charset="2"/>
                  <a:buChar char="q"/>
                </a:pPr>
                <a:r>
                  <a:rPr lang="el-GR" sz="1400" dirty="0">
                    <a:latin typeface="Times New Roman" pitchFamily="18" charset="0"/>
                    <a:cs typeface="Times New Roman" pitchFamily="18" charset="0"/>
                  </a:rPr>
                  <a:t>Στην μέγιστή του ανάπτυξη, κάνοντας χρήση την μεθοδολογία του υποδείγματος </a:t>
                </a:r>
                <a:r>
                  <a:rPr lang="en-US" sz="1400" dirty="0" err="1">
                    <a:latin typeface="Times New Roman" pitchFamily="18" charset="0"/>
                    <a:cs typeface="Times New Roman" pitchFamily="18" charset="0"/>
                  </a:rPr>
                  <a:t>Dupont</a:t>
                </a:r>
                <a:r>
                  <a:rPr lang="el-GR" sz="1400" dirty="0">
                    <a:latin typeface="Times New Roman" pitchFamily="18" charset="0"/>
                    <a:cs typeface="Times New Roman" pitchFamily="18" charset="0"/>
                  </a:rPr>
                  <a:t>, ο δείκτης είτε με χρήση στοιχείων τέλους είτε με μέσους όρους μπορεί να γραφεί :</a:t>
                </a:r>
              </a:p>
              <a:p>
                <a:pPr marL="285750" indent="-285750">
                  <a:buClr>
                    <a:schemeClr val="tx1">
                      <a:lumMod val="50000"/>
                      <a:lumOff val="50000"/>
                    </a:schemeClr>
                  </a:buClr>
                  <a:buFont typeface="Wingdings" pitchFamily="2" charset="2"/>
                  <a:buChar char="q"/>
                </a:pPr>
                <a:endParaRPr lang="el-GR"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rPr>
                        <m:t>𝑅𝑂𝐸</m:t>
                      </m:r>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𝑁𝑒𝑡</m:t>
                          </m:r>
                          <m:r>
                            <a:rPr lang="en-US" sz="1400" i="1">
                              <a:latin typeface="Cambria Math" panose="02040503050406030204" pitchFamily="18" charset="0"/>
                            </a:rPr>
                            <m:t> </m:t>
                          </m:r>
                          <m:r>
                            <a:rPr lang="en-US" sz="1400" i="1">
                              <a:latin typeface="Cambria Math" panose="02040503050406030204" pitchFamily="18" charset="0"/>
                            </a:rPr>
                            <m:t>𝑖𝑛𝑐𝑜𝑚𝑒</m:t>
                          </m:r>
                        </m:num>
                        <m:den>
                          <m:r>
                            <a:rPr lang="en-US" sz="1400" i="1">
                              <a:latin typeface="Cambria Math" panose="02040503050406030204" pitchFamily="18" charset="0"/>
                            </a:rPr>
                            <m:t>𝑒𝑞𝑢𝑖𝑡𝑦</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𝑁𝑒𝑡</m:t>
                          </m:r>
                          <m:r>
                            <a:rPr lang="en-US" sz="1400" i="1">
                              <a:latin typeface="Cambria Math" panose="02040503050406030204" pitchFamily="18" charset="0"/>
                            </a:rPr>
                            <m:t> </m:t>
                          </m:r>
                          <m:r>
                            <a:rPr lang="en-US" sz="1400" i="1">
                              <a:latin typeface="Cambria Math" panose="02040503050406030204" pitchFamily="18" charset="0"/>
                            </a:rPr>
                            <m:t>𝑖𝑛𝑐𝑜𝑚𝑒</m:t>
                          </m:r>
                        </m:num>
                        <m:den>
                          <m:r>
                            <a:rPr lang="en-US" sz="1400" i="1">
                              <a:latin typeface="Cambria Math" panose="02040503050406030204" pitchFamily="18" charset="0"/>
                            </a:rPr>
                            <m:t>𝑠𝑎𝑙𝑒𝑠</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𝑠𝑎𝑙𝑒𝑠</m:t>
                          </m:r>
                        </m:num>
                        <m:den>
                          <m:r>
                            <a:rPr lang="en-US" sz="1400" i="1">
                              <a:latin typeface="Cambria Math" panose="02040503050406030204" pitchFamily="18" charset="0"/>
                            </a:rPr>
                            <m:t>𝑎𝑠𝑠𝑒𝑡𝑠</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𝑎𝑠𝑠𝑒𝑡𝑠</m:t>
                          </m:r>
                        </m:num>
                        <m:den>
                          <m:r>
                            <a:rPr lang="en-US" sz="1400" i="1">
                              <a:latin typeface="Cambria Math" panose="02040503050406030204" pitchFamily="18" charset="0"/>
                            </a:rPr>
                            <m:t>𝑒𝑞𝑢𝑖𝑡𝑦</m:t>
                          </m:r>
                        </m:den>
                      </m:f>
                    </m:oMath>
                  </m:oMathPara>
                </a14:m>
                <a:endParaRPr lang="el-GR" sz="1400" dirty="0">
                  <a:latin typeface="Times New Roman" pitchFamily="18" charset="0"/>
                  <a:cs typeface="Times New Roman" pitchFamily="18" charset="0"/>
                </a:endParaRPr>
              </a:p>
              <a:p>
                <a:endParaRPr lang="el-GR" sz="1400" dirty="0">
                  <a:latin typeface="Times New Roman" pitchFamily="18" charset="0"/>
                  <a:cs typeface="Times New Roman" pitchFamily="18" charset="0"/>
                </a:endParaRPr>
              </a:p>
              <a:p>
                <a:pPr marL="285750" indent="-285750">
                  <a:buClr>
                    <a:schemeClr val="tx1">
                      <a:lumMod val="50000"/>
                      <a:lumOff val="50000"/>
                    </a:schemeClr>
                  </a:buClr>
                  <a:buFont typeface="Wingdings" pitchFamily="2" charset="2"/>
                  <a:buChar char="q"/>
                </a:pPr>
                <a:r>
                  <a:rPr lang="el-GR" sz="1400" dirty="0">
                    <a:latin typeface="Times New Roman" pitchFamily="18" charset="0"/>
                    <a:cs typeface="Times New Roman" pitchFamily="18" charset="0"/>
                  </a:rPr>
                  <a:t>Μεγάλη αξία στον προγραμματισμό δράσης των επιχειρήσεων έχει ο δείκτης της απόδοσης του επενδυμένου κεφαλαίου </a:t>
                </a:r>
                <a:r>
                  <a:rPr lang="en-US" sz="1400" dirty="0">
                    <a:latin typeface="Times New Roman" pitchFamily="18" charset="0"/>
                    <a:cs typeface="Times New Roman" pitchFamily="18" charset="0"/>
                  </a:rPr>
                  <a:t>ROIC</a:t>
                </a:r>
                <a:r>
                  <a:rPr lang="el-GR" sz="1400" dirty="0">
                    <a:latin typeface="Times New Roman" pitchFamily="18" charset="0"/>
                    <a:cs typeface="Times New Roman" pitchFamily="18" charset="0"/>
                  </a:rPr>
                  <a:t> (</a:t>
                </a:r>
                <a:r>
                  <a:rPr lang="en-US" sz="1400" dirty="0">
                    <a:latin typeface="Times New Roman" pitchFamily="18" charset="0"/>
                    <a:cs typeface="Times New Roman" pitchFamily="18" charset="0"/>
                  </a:rPr>
                  <a:t>return on invested capital</a:t>
                </a:r>
                <a:r>
                  <a:rPr lang="el-GR" sz="1400" dirty="0">
                    <a:latin typeface="Times New Roman" pitchFamily="18" charset="0"/>
                    <a:cs typeface="Times New Roman" pitchFamily="18" charset="0"/>
                  </a:rPr>
                  <a:t>) που ορίζεται ως :</a:t>
                </a:r>
              </a:p>
              <a:p>
                <a:endParaRPr lang="en-US" sz="1400"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rPr>
                        <m:t>𝛢𝜋</m:t>
                      </m:r>
                      <m:r>
                        <m:rPr>
                          <m:sty m:val="p"/>
                        </m:rPr>
                        <a:rPr lang="en-US" sz="1400" i="1">
                          <a:latin typeface="Cambria Math" panose="02040503050406030204" pitchFamily="18" charset="0"/>
                        </a:rPr>
                        <m:t>ό</m:t>
                      </m:r>
                      <m:r>
                        <a:rPr lang="en-US" sz="1400" i="1">
                          <a:latin typeface="Cambria Math" panose="02040503050406030204" pitchFamily="18" charset="0"/>
                        </a:rPr>
                        <m:t>𝛿𝜊𝜎𝜂</m:t>
                      </m:r>
                      <m:r>
                        <a:rPr lang="en-US" sz="1400" i="1">
                          <a:latin typeface="Cambria Math" panose="02040503050406030204" pitchFamily="18" charset="0"/>
                        </a:rPr>
                        <m:t> </m:t>
                      </m:r>
                      <m:r>
                        <a:rPr lang="en-US" sz="1400" i="1">
                          <a:latin typeface="Cambria Math" panose="02040503050406030204" pitchFamily="18" charset="0"/>
                        </a:rPr>
                        <m:t>𝜀𝜋𝜀𝜈𝛿𝜀𝛿𝜐𝜇𝜀𝜈𝜔𝜈</m:t>
                      </m:r>
                      <m:r>
                        <a:rPr lang="en-US" sz="1400" i="1">
                          <a:latin typeface="Cambria Math" panose="02040503050406030204" pitchFamily="18" charset="0"/>
                        </a:rPr>
                        <m:t> </m:t>
                      </m:r>
                      <m:r>
                        <a:rPr lang="en-US" sz="1400" i="1">
                          <a:latin typeface="Cambria Math" panose="02040503050406030204" pitchFamily="18" charset="0"/>
                        </a:rPr>
                        <m:t>𝜅𝜀𝜑𝛼𝜆𝛼𝜄𝜔𝜈</m:t>
                      </m:r>
                      <m:r>
                        <a:rPr lang="en-US" sz="1400" i="1">
                          <a:latin typeface="Cambria Math" panose="02040503050406030204" pitchFamily="18" charset="0"/>
                        </a:rPr>
                        <m:t> </m:t>
                      </m:r>
                      <m:r>
                        <a:rPr lang="en-US" sz="1400" i="1">
                          <a:latin typeface="Cambria Math" panose="02040503050406030204" pitchFamily="18" charset="0"/>
                        </a:rPr>
                        <m:t>𝑅𝑂𝐼𝐶</m:t>
                      </m:r>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𝛫𝛼𝜃𝛼𝜌</m:t>
                          </m:r>
                          <m:r>
                            <a:rPr lang="el-GR" sz="1400" b="0" i="1" smtClean="0">
                              <a:latin typeface="Cambria Math"/>
                            </a:rPr>
                            <m:t>𝛼</m:t>
                          </m:r>
                          <m:r>
                            <a:rPr lang="en-US" sz="1400" i="1">
                              <a:latin typeface="Cambria Math" panose="02040503050406030204" pitchFamily="18" charset="0"/>
                            </a:rPr>
                            <m:t> </m:t>
                          </m:r>
                          <m:r>
                            <a:rPr lang="en-US" sz="1400" i="1">
                              <a:latin typeface="Cambria Math" panose="02040503050406030204" pitchFamily="18" charset="0"/>
                            </a:rPr>
                            <m:t>𝜅𝜀𝜌𝛿𝜂</m:t>
                          </m:r>
                        </m:num>
                        <m:den>
                          <m:r>
                            <a:rPr lang="en-US" sz="1400" i="1">
                              <a:latin typeface="Cambria Math" panose="02040503050406030204" pitchFamily="18" charset="0"/>
                            </a:rPr>
                            <m:t>𝛭</m:t>
                          </m:r>
                          <m:r>
                            <a:rPr lang="en-US" sz="1400" i="1">
                              <a:latin typeface="Cambria Math" panose="02040503050406030204" pitchFamily="18" charset="0"/>
                            </a:rPr>
                            <m:t>.</m:t>
                          </m:r>
                          <m:r>
                            <a:rPr lang="en-US" sz="1400" i="1">
                              <a:latin typeface="Cambria Math" panose="02040503050406030204" pitchFamily="18" charset="0"/>
                            </a:rPr>
                            <m:t>𝛰</m:t>
                          </m:r>
                          <m:r>
                            <a:rPr lang="en-US" sz="1400" i="1">
                              <a:latin typeface="Cambria Math" panose="02040503050406030204" pitchFamily="18" charset="0"/>
                            </a:rPr>
                            <m:t> </m:t>
                          </m:r>
                          <m:r>
                            <a:rPr lang="en-US" sz="1400" i="1">
                              <a:latin typeface="Cambria Math" panose="02040503050406030204" pitchFamily="18" charset="0"/>
                            </a:rPr>
                            <m:t>𝜀𝜋𝜀𝜈𝛿𝜀𝛿𝜐𝜇𝜀𝜈𝜔𝜈</m:t>
                          </m:r>
                          <m:r>
                            <a:rPr lang="en-US" sz="1400" i="1">
                              <a:latin typeface="Cambria Math" panose="02040503050406030204" pitchFamily="18" charset="0"/>
                            </a:rPr>
                            <m:t> </m:t>
                          </m:r>
                          <m:r>
                            <a:rPr lang="en-US" sz="1400" i="1">
                              <a:latin typeface="Cambria Math" panose="02040503050406030204" pitchFamily="18" charset="0"/>
                            </a:rPr>
                            <m:t>𝜅𝜀𝜑𝛼𝜆𝛼𝜄𝜔𝜈</m:t>
                          </m:r>
                        </m:den>
                      </m:f>
                    </m:oMath>
                  </m:oMathPara>
                </a14:m>
                <a:endParaRPr lang="el-GR" sz="1400" i="1" dirty="0"/>
              </a:p>
              <a:p>
                <a:endParaRPr lang="el-GR" sz="1400" i="1" dirty="0"/>
              </a:p>
              <a:p>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𝑁𝑒𝑡</m:t>
                          </m:r>
                          <m:r>
                            <a:rPr lang="en-US" sz="1400" i="1">
                              <a:latin typeface="Cambria Math" panose="02040503050406030204" pitchFamily="18" charset="0"/>
                            </a:rPr>
                            <m:t> </m:t>
                          </m:r>
                          <m:r>
                            <a:rPr lang="en-US" sz="1400" i="1">
                              <a:latin typeface="Cambria Math" panose="02040503050406030204" pitchFamily="18" charset="0"/>
                            </a:rPr>
                            <m:t>𝑖𝑛𝑐𝑜𝑚𝑒</m:t>
                          </m:r>
                        </m:num>
                        <m:den>
                          <m:r>
                            <a:rPr lang="en-US" sz="1400" i="1">
                              <a:latin typeface="Cambria Math" panose="02040503050406030204" pitchFamily="18" charset="0"/>
                            </a:rPr>
                            <m:t>𝐴𝑣𝑒𝑟𝑎𝑔𝑒</m:t>
                          </m:r>
                          <m:r>
                            <a:rPr lang="en-US" sz="1400" i="1">
                              <a:latin typeface="Cambria Math" panose="02040503050406030204" pitchFamily="18" charset="0"/>
                            </a:rPr>
                            <m:t> </m:t>
                          </m:r>
                          <m:r>
                            <a:rPr lang="en-US" sz="1400" i="1">
                              <a:latin typeface="Cambria Math" panose="02040503050406030204" pitchFamily="18" charset="0"/>
                            </a:rPr>
                            <m:t>𝑖𝑛𝑣𝑒𝑠𝑡𝑒𝑑</m:t>
                          </m:r>
                          <m:r>
                            <a:rPr lang="en-US" sz="1400" i="1">
                              <a:latin typeface="Cambria Math" panose="02040503050406030204" pitchFamily="18" charset="0"/>
                            </a:rPr>
                            <m:t> </m:t>
                          </m:r>
                          <m:r>
                            <a:rPr lang="en-US" sz="1400" i="1">
                              <a:latin typeface="Cambria Math" panose="02040503050406030204" pitchFamily="18" charset="0"/>
                            </a:rPr>
                            <m:t>𝑐𝑎𝑝𝑖𝑡𝑎𝑙</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𝑁𝑒𝑡</m:t>
                          </m:r>
                          <m:r>
                            <a:rPr lang="en-US" sz="1400" i="1">
                              <a:latin typeface="Cambria Math" panose="02040503050406030204" pitchFamily="18" charset="0"/>
                            </a:rPr>
                            <m:t> </m:t>
                          </m:r>
                          <m:r>
                            <a:rPr lang="en-US" sz="1400" i="1">
                              <a:latin typeface="Cambria Math" panose="02040503050406030204" pitchFamily="18" charset="0"/>
                            </a:rPr>
                            <m:t>𝑖𝑛𝑐𝑜𝑚𝑒</m:t>
                          </m:r>
                        </m:num>
                        <m:den>
                          <m:r>
                            <a:rPr lang="en-US" sz="1400" i="1">
                              <a:latin typeface="Cambria Math" panose="02040503050406030204" pitchFamily="18" charset="0"/>
                            </a:rPr>
                            <m:t>𝐴𝑣𝑒𝑟𝑎𝑔𝑒</m:t>
                          </m:r>
                          <m:r>
                            <a:rPr lang="en-US" sz="1400" i="1">
                              <a:latin typeface="Cambria Math" panose="02040503050406030204" pitchFamily="18" charset="0"/>
                            </a:rPr>
                            <m:t> (</m:t>
                          </m:r>
                          <m:r>
                            <a:rPr lang="en-US" sz="1400" i="1">
                              <a:latin typeface="Cambria Math" panose="02040503050406030204" pitchFamily="18" charset="0"/>
                            </a:rPr>
                            <m:t>𝑒𝑞𝑢𝑖𝑡𝑦</m:t>
                          </m:r>
                          <m:r>
                            <a:rPr lang="en-US" sz="1400" i="1">
                              <a:latin typeface="Cambria Math" panose="02040503050406030204" pitchFamily="18" charset="0"/>
                            </a:rPr>
                            <m:t>+</m:t>
                          </m:r>
                          <m:r>
                            <a:rPr lang="en-US" sz="1400" i="1">
                              <a:latin typeface="Cambria Math" panose="02040503050406030204" pitchFamily="18" charset="0"/>
                            </a:rPr>
                            <m:t>𝑖𝑛𝑒𝑟𝑒𝑠𝑡</m:t>
                          </m:r>
                          <m:r>
                            <a:rPr lang="en-US" sz="1400" i="1">
                              <a:latin typeface="Cambria Math" panose="02040503050406030204" pitchFamily="18" charset="0"/>
                            </a:rPr>
                            <m:t> </m:t>
                          </m:r>
                          <m:r>
                            <a:rPr lang="en-US" sz="1400" i="1">
                              <a:latin typeface="Cambria Math" panose="02040503050406030204" pitchFamily="18" charset="0"/>
                            </a:rPr>
                            <m:t>𝑏𝑒𝑎𝑟𝑖𝑛𝑔</m:t>
                          </m:r>
                          <m:r>
                            <a:rPr lang="en-US" sz="1400" i="1">
                              <a:latin typeface="Cambria Math" panose="02040503050406030204" pitchFamily="18" charset="0"/>
                            </a:rPr>
                            <m:t> </m:t>
                          </m:r>
                          <m:r>
                            <a:rPr lang="en-US" sz="1400" i="1">
                              <a:latin typeface="Cambria Math" panose="02040503050406030204" pitchFamily="18" charset="0"/>
                            </a:rPr>
                            <m:t>𝑑𝑒𝑏𝑡</m:t>
                          </m:r>
                          <m:r>
                            <a:rPr lang="en-US" sz="1400" i="1">
                              <a:latin typeface="Cambria Math" panose="02040503050406030204" pitchFamily="18" charset="0"/>
                            </a:rPr>
                            <m:t>)</m:t>
                          </m:r>
                        </m:den>
                      </m:f>
                    </m:oMath>
                  </m:oMathPara>
                </a14:m>
                <a:endParaRPr lang="el-GR"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r>
                  <a:rPr lang="el-GR" sz="1400" dirty="0">
                    <a:latin typeface="Times New Roman" pitchFamily="18" charset="0"/>
                    <a:cs typeface="Times New Roman" pitchFamily="18" charset="0"/>
                  </a:rPr>
                  <a:t>Δηλαδή απόδοση του μέσου όρου των ιδίων και ξένων κεφαλαίων.</a:t>
                </a:r>
                <a:endParaRPr lang="en-US"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p>
            </p:txBody>
          </p:sp>
        </mc:Choice>
        <mc:Fallback xmlns="">
          <p:sp>
            <p:nvSpPr>
              <p:cNvPr id="7" name="Rectangle 6"/>
              <p:cNvSpPr>
                <a:spLocks noRot="1" noChangeAspect="1" noMove="1" noResize="1" noEditPoints="1" noAdjustHandles="1" noChangeArrowheads="1" noChangeShapeType="1" noTextEdit="1"/>
              </p:cNvSpPr>
              <p:nvPr/>
            </p:nvSpPr>
            <p:spPr>
              <a:xfrm>
                <a:off x="533400" y="1066800"/>
                <a:ext cx="8077200" cy="5977919"/>
              </a:xfrm>
              <a:prstGeom prst="rect">
                <a:avLst/>
              </a:prstGeom>
              <a:blipFill rotWithShape="1">
                <a:blip r:embed="rId2" cstate="print"/>
                <a:stretch>
                  <a:fillRect l="-226" t="-102"/>
                </a:stretch>
              </a:blipFill>
            </p:spPr>
            <p:txBody>
              <a:bodyPr/>
              <a:lstStyle/>
              <a:p>
                <a:r>
                  <a:rPr lang="el-GR">
                    <a:noFill/>
                  </a:rPr>
                  <a:t> </a:t>
                </a:r>
              </a:p>
            </p:txBody>
          </p:sp>
        </mc:Fallback>
      </mc:AlternateContent>
    </p:spTree>
    <p:extLst>
      <p:ext uri="{BB962C8B-B14F-4D97-AF65-F5344CB8AC3E}">
        <p14:creationId xmlns:p14="http://schemas.microsoft.com/office/powerpoint/2010/main" val="1174129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7543800" cy="4800599"/>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28</a:t>
            </a:fld>
            <a:endParaRPr lang="en-US" sz="11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533400" y="1066800"/>
                <a:ext cx="8077200" cy="4884029"/>
              </a:xfrm>
              <a:prstGeom prst="rect">
                <a:avLst/>
              </a:prstGeom>
            </p:spPr>
            <p:txBody>
              <a:bodyPr wrap="square">
                <a:spAutoFit/>
              </a:bodyPr>
              <a:lstStyle/>
              <a:p>
                <a:pPr marL="285750" indent="-285750">
                  <a:buClr>
                    <a:schemeClr val="tx1">
                      <a:lumMod val="50000"/>
                      <a:lumOff val="50000"/>
                    </a:schemeClr>
                  </a:buClr>
                  <a:buFont typeface="Wingdings" pitchFamily="2" charset="2"/>
                  <a:buChar char="q"/>
                </a:pPr>
                <a:r>
                  <a:rPr lang="en-US" sz="1400" dirty="0">
                    <a:latin typeface="Times New Roman" pitchFamily="18" charset="0"/>
                    <a:cs typeface="Times New Roman" pitchFamily="18" charset="0"/>
                  </a:rPr>
                  <a:t>Άλλοι</a:t>
                </a:r>
                <a:r>
                  <a:rPr lang="en-US" sz="1400" dirty="0" err="1">
                    <a:latin typeface="Times New Roman" pitchFamily="18" charset="0"/>
                    <a:cs typeface="Times New Roman" pitchFamily="18" charset="0"/>
                  </a:rPr>
                  <a:t>δείκτεςκερδοφορί</a:t>
                </a:r>
                <a:r>
                  <a:rPr lang="en-US" sz="1400" dirty="0">
                    <a:latin typeface="Times New Roman" pitchFamily="18" charset="0"/>
                    <a:cs typeface="Times New Roman" pitchFamily="18" charset="0"/>
                  </a:rPr>
                  <a:t>ας  είναι :</a:t>
                </a:r>
              </a:p>
              <a:p>
                <a:pPr marL="285750" lvl="0" indent="-285750">
                  <a:buFont typeface="Times New Roman" pitchFamily="18" charset="0"/>
                  <a:buChar char="−"/>
                </a:pPr>
                <a:r>
                  <a:rPr lang="el-GR" sz="1400" dirty="0">
                    <a:latin typeface="Times New Roman" pitchFamily="18" charset="0"/>
                    <a:cs typeface="Times New Roman" pitchFamily="18" charset="0"/>
                  </a:rPr>
                  <a:t>Καθαρό περιθώριο κέρδους από τις πωλήσεις </a:t>
                </a:r>
                <a:r>
                  <a:rPr lang="en-US" sz="1400" dirty="0">
                    <a:latin typeface="Times New Roman" pitchFamily="18" charset="0"/>
                    <a:cs typeface="Times New Roman" pitchFamily="18" charset="0"/>
                  </a:rPr>
                  <a:t>ROS</a:t>
                </a:r>
                <a:r>
                  <a:rPr lang="el-GR" sz="1400" dirty="0">
                    <a:latin typeface="Times New Roman" pitchFamily="18" charset="0"/>
                    <a:cs typeface="Times New Roman" pitchFamily="18" charset="0"/>
                  </a:rPr>
                  <a:t> (</a:t>
                </a:r>
                <a:r>
                  <a:rPr lang="en-US" sz="1400" dirty="0">
                    <a:latin typeface="Times New Roman" pitchFamily="18" charset="0"/>
                    <a:cs typeface="Times New Roman" pitchFamily="18" charset="0"/>
                  </a:rPr>
                  <a:t>return on sales</a:t>
                </a:r>
                <a:r>
                  <a:rPr lang="el-GR" sz="1400" dirty="0">
                    <a:latin typeface="Times New Roman" pitchFamily="18" charset="0"/>
                    <a:cs typeface="Times New Roman" pitchFamily="18" charset="0"/>
                  </a:rPr>
                  <a:t>)</a:t>
                </a:r>
                <a:endParaRPr lang="en-US" sz="1400"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rPr>
                        <m:t>𝑅𝑂𝑆</m:t>
                      </m:r>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𝛫𝛼𝜃𝛼𝜌</m:t>
                          </m:r>
                          <m:r>
                            <a:rPr lang="el-GR" sz="1400" b="0" i="1" smtClean="0">
                              <a:latin typeface="Cambria Math"/>
                            </a:rPr>
                            <m:t>𝛼</m:t>
                          </m:r>
                          <m:r>
                            <a:rPr lang="en-US" sz="1400" i="1">
                              <a:latin typeface="Cambria Math" panose="02040503050406030204" pitchFamily="18" charset="0"/>
                            </a:rPr>
                            <m:t> </m:t>
                          </m:r>
                          <m:r>
                            <a:rPr lang="en-US" sz="1400" i="1">
                              <a:latin typeface="Cambria Math" panose="02040503050406030204" pitchFamily="18" charset="0"/>
                            </a:rPr>
                            <m:t>𝜅𝜀𝜌𝛿𝜂</m:t>
                          </m:r>
                        </m:num>
                        <m:den>
                          <m:r>
                            <a:rPr lang="en-US" sz="1400" i="1">
                              <a:latin typeface="Cambria Math" panose="02040503050406030204" pitchFamily="18" charset="0"/>
                            </a:rPr>
                            <m:t>𝛱𝜔𝜆</m:t>
                          </m:r>
                          <m:r>
                            <a:rPr lang="el-GR" sz="1400" b="0" i="1" smtClean="0">
                              <a:latin typeface="Cambria Math"/>
                            </a:rPr>
                            <m:t>𝜂</m:t>
                          </m:r>
                          <m:r>
                            <a:rPr lang="en-US" sz="1400" i="1">
                              <a:latin typeface="Cambria Math" panose="02040503050406030204" pitchFamily="18" charset="0"/>
                            </a:rPr>
                            <m:t>𝜎𝜀𝜄𝜍</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𝑁𝑒𝑡</m:t>
                          </m:r>
                          <m:r>
                            <a:rPr lang="en-US" sz="1400" i="1">
                              <a:latin typeface="Cambria Math" panose="02040503050406030204" pitchFamily="18" charset="0"/>
                            </a:rPr>
                            <m:t> </m:t>
                          </m:r>
                          <m:r>
                            <a:rPr lang="en-US" sz="1400" i="1">
                              <a:latin typeface="Cambria Math" panose="02040503050406030204" pitchFamily="18" charset="0"/>
                            </a:rPr>
                            <m:t>𝑖𝑛𝑐𝑜𝑚𝑒</m:t>
                          </m:r>
                        </m:num>
                        <m:den>
                          <m:r>
                            <a:rPr lang="en-US" sz="1400" i="1">
                              <a:latin typeface="Cambria Math" panose="02040503050406030204" pitchFamily="18" charset="0"/>
                            </a:rPr>
                            <m:t>𝑠𝑎𝑙𝑒𝑠</m:t>
                          </m:r>
                        </m:den>
                      </m:f>
                    </m:oMath>
                  </m:oMathPara>
                </a14:m>
                <a:endParaRPr lang="el-GR"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pPr marL="285750" indent="-285750">
                  <a:buFont typeface="Times New Roman" pitchFamily="18" charset="0"/>
                  <a:buChar char="−"/>
                </a:pPr>
                <a:r>
                  <a:rPr lang="en-US" sz="1400" dirty="0" err="1">
                    <a:latin typeface="Times New Roman" pitchFamily="18" charset="0"/>
                    <a:cs typeface="Times New Roman" pitchFamily="18" charset="0"/>
                  </a:rPr>
                  <a:t>Κέρδη</a:t>
                </a:r>
                <a:r>
                  <a:rPr lang="en-US" sz="1400" dirty="0">
                    <a:latin typeface="Times New Roman" pitchFamily="18" charset="0"/>
                    <a:cs typeface="Times New Roman" pitchFamily="18" charset="0"/>
                  </a:rPr>
                  <a:t> π</a:t>
                </a:r>
                <a:r>
                  <a:rPr lang="en-US" sz="1400" dirty="0" err="1">
                    <a:latin typeface="Times New Roman" pitchFamily="18" charset="0"/>
                    <a:cs typeface="Times New Roman" pitchFamily="18" charset="0"/>
                  </a:rPr>
                  <a:t>ροςκυκλοφορούνενεργητικό</a:t>
                </a:r>
                <a:r>
                  <a:rPr lang="en-US" sz="1400" dirty="0">
                    <a:latin typeface="Times New Roman" pitchFamily="18" charset="0"/>
                    <a:cs typeface="Times New Roman" pitchFamily="18" charset="0"/>
                  </a:rPr>
                  <a:t> ROCA (return on current assets)</a:t>
                </a:r>
                <a:endParaRPr lang="el-GR" sz="1400" dirty="0">
                  <a:latin typeface="Times New Roman" pitchFamily="18" charset="0"/>
                  <a:cs typeface="Times New Roman" pitchFamily="18" charset="0"/>
                </a:endParaRPr>
              </a:p>
              <a:p>
                <a:pPr lvl="0"/>
                <a:endParaRPr lang="en-US" sz="1400" dirty="0">
                  <a:latin typeface="Times New Roman" pitchFamily="18" charset="0"/>
                  <a:cs typeface="Times New Roman" pitchFamily="18" charset="0"/>
                </a:endParaRPr>
              </a:p>
              <a:p>
                <a:pPr marL="285750" lvl="0" indent="-285750">
                  <a:buFont typeface="Times New Roman" pitchFamily="18" charset="0"/>
                  <a:buChar char="−"/>
                </a:pPr>
                <a:r>
                  <a:rPr lang="en-US" sz="1400" dirty="0" err="1">
                    <a:latin typeface="Times New Roman" pitchFamily="18" charset="0"/>
                    <a:cs typeface="Times New Roman" pitchFamily="18" charset="0"/>
                  </a:rPr>
                  <a:t>Κέρδη</a:t>
                </a:r>
                <a:r>
                  <a:rPr lang="en-US" sz="1400" dirty="0">
                    <a:latin typeface="Times New Roman" pitchFamily="18" charset="0"/>
                    <a:cs typeface="Times New Roman" pitchFamily="18" charset="0"/>
                  </a:rPr>
                  <a:t> π</a:t>
                </a:r>
                <a:r>
                  <a:rPr lang="en-US" sz="1400" dirty="0" err="1">
                    <a:latin typeface="Times New Roman" pitchFamily="18" charset="0"/>
                    <a:cs typeface="Times New Roman" pitchFamily="18" charset="0"/>
                  </a:rPr>
                  <a:t>ροςκεφάλ</a:t>
                </a:r>
                <a:r>
                  <a:rPr lang="en-US" sz="1400" dirty="0">
                    <a:latin typeface="Times New Roman" pitchFamily="18" charset="0"/>
                    <a:cs typeface="Times New Roman" pitchFamily="18" charset="0"/>
                  </a:rPr>
                  <a:t>αιο κίνησης ROWC (return on working capital)</a:t>
                </a:r>
                <a:endParaRPr lang="el-GR" sz="1400" dirty="0">
                  <a:latin typeface="Times New Roman" pitchFamily="18" charset="0"/>
                  <a:cs typeface="Times New Roman" pitchFamily="18" charset="0"/>
                </a:endParaRPr>
              </a:p>
              <a:p>
                <a:pPr lvl="0"/>
                <a:endParaRPr lang="en-US" sz="1400"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rPr>
                        <m:t>𝑅𝑂𝑊𝐶</m:t>
                      </m:r>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𝛫𝛼𝜃𝛼𝜌</m:t>
                          </m:r>
                          <m:r>
                            <a:rPr lang="el-GR" sz="1400" b="0" i="1" smtClean="0">
                              <a:latin typeface="Cambria Math"/>
                            </a:rPr>
                            <m:t>𝛼</m:t>
                          </m:r>
                          <m:r>
                            <a:rPr lang="en-US" sz="1400" i="1">
                              <a:latin typeface="Cambria Math" panose="02040503050406030204" pitchFamily="18" charset="0"/>
                            </a:rPr>
                            <m:t> </m:t>
                          </m:r>
                          <m:r>
                            <a:rPr lang="en-US" sz="1400" i="1">
                              <a:latin typeface="Cambria Math" panose="02040503050406030204" pitchFamily="18" charset="0"/>
                            </a:rPr>
                            <m:t>𝜅𝜀𝜌𝛿𝜂</m:t>
                          </m:r>
                        </m:num>
                        <m:den>
                          <m:r>
                            <a:rPr lang="en-US" sz="1400" i="1">
                              <a:latin typeface="Cambria Math" panose="02040503050406030204" pitchFamily="18" charset="0"/>
                            </a:rPr>
                            <m:t>𝜅𝜀𝜑</m:t>
                          </m:r>
                          <m:r>
                            <a:rPr lang="el-GR" sz="1400" b="0" i="1" smtClean="0">
                              <a:latin typeface="Cambria Math"/>
                            </a:rPr>
                            <m:t>𝛼</m:t>
                          </m:r>
                          <m:r>
                            <a:rPr lang="en-US" sz="1400" i="1">
                              <a:latin typeface="Cambria Math" panose="02040503050406030204" pitchFamily="18" charset="0"/>
                            </a:rPr>
                            <m:t>𝜆𝛼𝜄𝜊</m:t>
                          </m:r>
                          <m:r>
                            <a:rPr lang="en-US" sz="1400" i="1">
                              <a:latin typeface="Cambria Math" panose="02040503050406030204" pitchFamily="18" charset="0"/>
                            </a:rPr>
                            <m:t> </m:t>
                          </m:r>
                          <m:r>
                            <a:rPr lang="en-US" sz="1400" i="1">
                              <a:latin typeface="Cambria Math" panose="02040503050406030204" pitchFamily="18" charset="0"/>
                            </a:rPr>
                            <m:t>𝜅𝛺𝜈𝜂𝜎𝜂𝜍</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𝑁𝑒𝑡</m:t>
                          </m:r>
                          <m:r>
                            <a:rPr lang="en-US" sz="1400" i="1">
                              <a:latin typeface="Cambria Math" panose="02040503050406030204" pitchFamily="18" charset="0"/>
                            </a:rPr>
                            <m:t> </m:t>
                          </m:r>
                          <m:r>
                            <a:rPr lang="en-US" sz="1400" i="1">
                              <a:latin typeface="Cambria Math" panose="02040503050406030204" pitchFamily="18" charset="0"/>
                            </a:rPr>
                            <m:t>𝑖𝑛𝑐𝑜𝑚𝑒</m:t>
                          </m:r>
                        </m:num>
                        <m:den>
                          <m:r>
                            <a:rPr lang="en-US" sz="1400" i="1">
                              <a:latin typeface="Cambria Math" panose="02040503050406030204" pitchFamily="18" charset="0"/>
                            </a:rPr>
                            <m:t>𝑤𝑜𝑟𝑘𝑖𝑛𝑔</m:t>
                          </m:r>
                          <m:r>
                            <a:rPr lang="en-US" sz="1400" i="1">
                              <a:latin typeface="Cambria Math" panose="02040503050406030204" pitchFamily="18" charset="0"/>
                            </a:rPr>
                            <m:t> </m:t>
                          </m:r>
                          <m:r>
                            <a:rPr lang="en-US" sz="1400" i="1">
                              <a:latin typeface="Cambria Math" panose="02040503050406030204" pitchFamily="18" charset="0"/>
                            </a:rPr>
                            <m:t>𝑐𝑎𝑝𝑖𝑡𝑎𝑙</m:t>
                          </m:r>
                        </m:den>
                      </m:f>
                      <m:r>
                        <a:rPr lang="el-GR" sz="1400" b="0" i="1" smtClean="0">
                          <a:latin typeface="Cambria Math"/>
                        </a:rPr>
                        <m:t>∗</m:t>
                      </m:r>
                      <m:r>
                        <a:rPr lang="en-US" sz="1400" i="1">
                          <a:latin typeface="Cambria Math" panose="02040503050406030204" pitchFamily="18" charset="0"/>
                        </a:rPr>
                        <m:t> </m:t>
                      </m:r>
                      <m:f>
                        <m:fPr>
                          <m:ctrlPr>
                            <a:rPr lang="en-US" sz="1400" i="1">
                              <a:latin typeface="Cambria Math" panose="02040503050406030204" pitchFamily="18" charset="0"/>
                            </a:rPr>
                          </m:ctrlPr>
                        </m:fPr>
                        <m:num>
                          <m:r>
                            <a:rPr lang="en-US" sz="1400" i="1">
                              <a:latin typeface="Cambria Math" panose="02040503050406030204" pitchFamily="18" charset="0"/>
                            </a:rPr>
                            <m:t>𝑁𝑒𝑡</m:t>
                          </m:r>
                          <m:r>
                            <a:rPr lang="en-US" sz="1400" i="1">
                              <a:latin typeface="Cambria Math" panose="02040503050406030204" pitchFamily="18" charset="0"/>
                            </a:rPr>
                            <m:t> </m:t>
                          </m:r>
                          <m:r>
                            <a:rPr lang="en-US" sz="1400" i="1">
                              <a:latin typeface="Cambria Math" panose="02040503050406030204" pitchFamily="18" charset="0"/>
                            </a:rPr>
                            <m:t>𝑖𝑛𝑐𝑜𝑚𝑒</m:t>
                          </m:r>
                        </m:num>
                        <m:den>
                          <m:r>
                            <a:rPr lang="en-US" sz="1400" i="1">
                              <a:latin typeface="Cambria Math" panose="02040503050406030204" pitchFamily="18" charset="0"/>
                            </a:rPr>
                            <m:t>𝑎𝑣𝑒𝑟𝑎𝑔𝑒</m:t>
                          </m:r>
                          <m:r>
                            <a:rPr lang="en-US" sz="1400" i="1">
                              <a:latin typeface="Cambria Math" panose="02040503050406030204" pitchFamily="18" charset="0"/>
                            </a:rPr>
                            <m:t> </m:t>
                          </m:r>
                          <m:r>
                            <a:rPr lang="en-US" sz="1400" i="1">
                              <a:latin typeface="Cambria Math" panose="02040503050406030204" pitchFamily="18" charset="0"/>
                            </a:rPr>
                            <m:t>𝑤𝑜𝑟𝑘𝑖𝑛𝑔</m:t>
                          </m:r>
                          <m:r>
                            <a:rPr lang="en-US" sz="1400" i="1">
                              <a:latin typeface="Cambria Math" panose="02040503050406030204" pitchFamily="18" charset="0"/>
                            </a:rPr>
                            <m:t> </m:t>
                          </m:r>
                          <m:r>
                            <a:rPr lang="en-US" sz="1400" i="1">
                              <a:latin typeface="Cambria Math" panose="02040503050406030204" pitchFamily="18" charset="0"/>
                            </a:rPr>
                            <m:t>𝑐𝑎𝑝𝑖𝑡𝑎𝑙</m:t>
                          </m:r>
                        </m:den>
                      </m:f>
                    </m:oMath>
                  </m:oMathPara>
                </a14:m>
                <a:endParaRPr lang="el-GR"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rPr>
                        <m:t>𝑅𝑂𝑊𝐶</m:t>
                      </m:r>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𝑁𝑒𝑡</m:t>
                          </m:r>
                          <m:r>
                            <a:rPr lang="en-US" sz="1400" i="1">
                              <a:latin typeface="Cambria Math" panose="02040503050406030204" pitchFamily="18" charset="0"/>
                            </a:rPr>
                            <m:t> </m:t>
                          </m:r>
                          <m:r>
                            <a:rPr lang="en-US" sz="1400" i="1">
                              <a:latin typeface="Cambria Math" panose="02040503050406030204" pitchFamily="18" charset="0"/>
                            </a:rPr>
                            <m:t>𝑖𝑛𝑐𝑜𝑚𝑒</m:t>
                          </m:r>
                        </m:num>
                        <m:den>
                          <m:r>
                            <a:rPr lang="en-US" sz="1400" i="1">
                              <a:latin typeface="Cambria Math" panose="02040503050406030204" pitchFamily="18" charset="0"/>
                            </a:rPr>
                            <m:t>𝑎𝑣𝑒𝑟𝑎𝑔𝑒</m:t>
                          </m:r>
                          <m:r>
                            <a:rPr lang="en-US" sz="1400" i="1">
                              <a:latin typeface="Cambria Math" panose="02040503050406030204" pitchFamily="18" charset="0"/>
                            </a:rPr>
                            <m:t> </m:t>
                          </m:r>
                          <m:r>
                            <a:rPr lang="en-US" sz="1400" i="1">
                              <a:latin typeface="Cambria Math" panose="02040503050406030204" pitchFamily="18" charset="0"/>
                            </a:rPr>
                            <m:t>𝑐𝑢𝑟𝑟𝑒𝑛𝑡</m:t>
                          </m:r>
                          <m:r>
                            <a:rPr lang="en-US" sz="1400" i="1">
                              <a:latin typeface="Cambria Math" panose="02040503050406030204" pitchFamily="18" charset="0"/>
                            </a:rPr>
                            <m:t> </m:t>
                          </m:r>
                          <m:r>
                            <a:rPr lang="en-US" sz="1400" i="1">
                              <a:latin typeface="Cambria Math" panose="02040503050406030204" pitchFamily="18" charset="0"/>
                            </a:rPr>
                            <m:t>𝑎𝑠𝑠𝑒𝑡𝑠</m:t>
                          </m:r>
                          <m:r>
                            <a:rPr lang="en-US" sz="1400" i="1">
                              <a:latin typeface="Cambria Math" panose="02040503050406030204" pitchFamily="18" charset="0"/>
                            </a:rPr>
                            <m:t>−</m:t>
                          </m:r>
                          <m:r>
                            <a:rPr lang="en-US" sz="1400" i="1">
                              <a:latin typeface="Cambria Math" panose="02040503050406030204" pitchFamily="18" charset="0"/>
                            </a:rPr>
                            <m:t>𝑎𝑣𝑒𝑟𝑎𝑔𝑒</m:t>
                          </m:r>
                          <m:r>
                            <a:rPr lang="en-US" sz="1400" i="1">
                              <a:latin typeface="Cambria Math" panose="02040503050406030204" pitchFamily="18" charset="0"/>
                            </a:rPr>
                            <m:t> </m:t>
                          </m:r>
                          <m:r>
                            <a:rPr lang="en-US" sz="1400" i="1">
                              <a:latin typeface="Cambria Math" panose="02040503050406030204" pitchFamily="18" charset="0"/>
                            </a:rPr>
                            <m:t>𝑐𝑢𝑟𝑟𝑒𝑛𝑡</m:t>
                          </m:r>
                          <m:r>
                            <a:rPr lang="en-US" sz="1400" i="1">
                              <a:latin typeface="Cambria Math" panose="02040503050406030204" pitchFamily="18" charset="0"/>
                            </a:rPr>
                            <m:t> </m:t>
                          </m:r>
                          <m:r>
                            <a:rPr lang="en-US" sz="1400" i="1">
                              <a:latin typeface="Cambria Math" panose="02040503050406030204" pitchFamily="18" charset="0"/>
                            </a:rPr>
                            <m:t>𝑙𝑖𝑎𝑏𝑖𝑙𝑖𝑡𝑖𝑒𝑠</m:t>
                          </m:r>
                        </m:den>
                      </m:f>
                    </m:oMath>
                  </m:oMathPara>
                </a14:m>
                <a:endParaRPr lang="en-US" sz="1400" dirty="0">
                  <a:latin typeface="Times New Roman" pitchFamily="18" charset="0"/>
                  <a:cs typeface="Times New Roman" pitchFamily="18" charset="0"/>
                </a:endParaRPr>
              </a:p>
              <a:p>
                <a:r>
                  <a:rPr lang="en-US" sz="1400" dirty="0">
                    <a:latin typeface="Times New Roman" pitchFamily="18" charset="0"/>
                    <a:cs typeface="Times New Roman" pitchFamily="18" charset="0"/>
                  </a:rPr>
                  <a:t> </a:t>
                </a:r>
              </a:p>
              <a:p>
                <a:pPr marL="285750" indent="-285750">
                  <a:buClr>
                    <a:schemeClr val="tx1">
                      <a:lumMod val="50000"/>
                      <a:lumOff val="50000"/>
                    </a:schemeClr>
                  </a:buClr>
                  <a:buFont typeface="Wingdings" pitchFamily="2" charset="2"/>
                  <a:buChar char="§"/>
                </a:pPr>
                <a:r>
                  <a:rPr lang="el-GR" sz="1400" dirty="0">
                    <a:latin typeface="Times New Roman" pitchFamily="18" charset="0"/>
                    <a:cs typeface="Times New Roman" pitchFamily="18" charset="0"/>
                  </a:rPr>
                  <a:t>Μία ενδιαφέρουσα εμφάνιση του δείκτη είναι απόδοση επί των μεταβολών του κεφαλαίου κίνησης </a:t>
                </a:r>
                <a:r>
                  <a:rPr lang="en-US" sz="1400" dirty="0">
                    <a:latin typeface="Times New Roman" pitchFamily="18" charset="0"/>
                    <a:cs typeface="Times New Roman" pitchFamily="18" charset="0"/>
                  </a:rPr>
                  <a:t>ROCWC</a:t>
                </a:r>
                <a:r>
                  <a:rPr lang="el-GR" sz="1400" dirty="0">
                    <a:latin typeface="Times New Roman" pitchFamily="18" charset="0"/>
                    <a:cs typeface="Times New Roman" pitchFamily="18" charset="0"/>
                  </a:rPr>
                  <a:t> (</a:t>
                </a:r>
                <a:r>
                  <a:rPr lang="en-US" sz="1400" dirty="0">
                    <a:latin typeface="Times New Roman" pitchFamily="18" charset="0"/>
                    <a:cs typeface="Times New Roman" pitchFamily="18" charset="0"/>
                  </a:rPr>
                  <a:t>return on changes of working capital</a:t>
                </a:r>
                <a:r>
                  <a:rPr lang="el-GR" sz="1400" dirty="0">
                    <a:latin typeface="Times New Roman" pitchFamily="18" charset="0"/>
                    <a:cs typeface="Times New Roman" pitchFamily="18" charset="0"/>
                  </a:rPr>
                  <a:t>) </a:t>
                </a:r>
              </a:p>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𝑅𝑂𝐶𝑊𝐶</m:t>
                      </m:r>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𝑁𝑒𝑡</m:t>
                          </m:r>
                          <m:r>
                            <a:rPr lang="en-US" sz="1400" i="1">
                              <a:latin typeface="Cambria Math" panose="02040503050406030204" pitchFamily="18" charset="0"/>
                            </a:rPr>
                            <m:t> </m:t>
                          </m:r>
                          <m:r>
                            <a:rPr lang="en-US" sz="1400" i="1">
                              <a:latin typeface="Cambria Math" panose="02040503050406030204" pitchFamily="18" charset="0"/>
                            </a:rPr>
                            <m:t>𝑖𝑛𝑐𝑜𝑚𝑒</m:t>
                          </m:r>
                        </m:num>
                        <m:den>
                          <m:r>
                            <m:rPr>
                              <m:sty m:val="p"/>
                            </m:rPr>
                            <a:rPr lang="en-US" sz="1400">
                              <a:latin typeface="Cambria Math" panose="02040503050406030204" pitchFamily="18" charset="0"/>
                            </a:rPr>
                            <m:t>Beginning</m:t>
                          </m:r>
                          <m:r>
                            <a:rPr lang="en-US" sz="1400">
                              <a:latin typeface="Cambria Math" panose="02040503050406030204" pitchFamily="18" charset="0"/>
                            </a:rPr>
                            <m:t> </m:t>
                          </m:r>
                          <m:r>
                            <m:rPr>
                              <m:sty m:val="p"/>
                            </m:rPr>
                            <a:rPr lang="en-US" sz="1400">
                              <a:latin typeface="Cambria Math" panose="02040503050406030204" pitchFamily="18" charset="0"/>
                            </a:rPr>
                            <m:t>WC</m:t>
                          </m:r>
                          <m:r>
                            <a:rPr lang="en-US" sz="1400" i="1">
                              <a:latin typeface="Cambria Math" panose="02040503050406030204" pitchFamily="18" charset="0"/>
                            </a:rPr>
                            <m:t>−</m:t>
                          </m:r>
                          <m:r>
                            <a:rPr lang="en-US" sz="1400" i="1">
                              <a:latin typeface="Cambria Math" panose="02040503050406030204" pitchFamily="18" charset="0"/>
                            </a:rPr>
                            <m:t>𝐸𝑛𝑑𝑖𝑛𝑔</m:t>
                          </m:r>
                          <m:r>
                            <a:rPr lang="en-US" sz="1400" i="1">
                              <a:latin typeface="Cambria Math" panose="02040503050406030204" pitchFamily="18" charset="0"/>
                            </a:rPr>
                            <m:t> </m:t>
                          </m:r>
                          <m:r>
                            <a:rPr lang="en-US" sz="1400" i="1">
                              <a:latin typeface="Cambria Math" panose="02040503050406030204" pitchFamily="18" charset="0"/>
                            </a:rPr>
                            <m:t>𝑊𝐶</m:t>
                          </m:r>
                        </m:den>
                      </m:f>
                    </m:oMath>
                  </m:oMathPara>
                </a14:m>
                <a:endParaRPr lang="en-US"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p>
            </p:txBody>
          </p:sp>
        </mc:Choice>
        <mc:Fallback xmlns="">
          <p:sp>
            <p:nvSpPr>
              <p:cNvPr id="7" name="Rectangle 6"/>
              <p:cNvSpPr>
                <a:spLocks noRot="1" noChangeAspect="1" noMove="1" noResize="1" noEditPoints="1" noAdjustHandles="1" noChangeArrowheads="1" noChangeShapeType="1" noTextEdit="1"/>
              </p:cNvSpPr>
              <p:nvPr/>
            </p:nvSpPr>
            <p:spPr>
              <a:xfrm>
                <a:off x="533400" y="1066800"/>
                <a:ext cx="8077200" cy="4884029"/>
              </a:xfrm>
              <a:prstGeom prst="rect">
                <a:avLst/>
              </a:prstGeom>
              <a:blipFill rotWithShape="1">
                <a:blip r:embed="rId2" cstate="print"/>
                <a:stretch>
                  <a:fillRect l="-226" t="-125" b="-375"/>
                </a:stretch>
              </a:blipFill>
            </p:spPr>
            <p:txBody>
              <a:bodyPr/>
              <a:lstStyle/>
              <a:p>
                <a:r>
                  <a:rPr lang="el-GR">
                    <a:noFill/>
                  </a:rPr>
                  <a:t> </a:t>
                </a:r>
              </a:p>
            </p:txBody>
          </p:sp>
        </mc:Fallback>
      </mc:AlternateContent>
    </p:spTree>
    <p:extLst>
      <p:ext uri="{BB962C8B-B14F-4D97-AF65-F5344CB8AC3E}">
        <p14:creationId xmlns:p14="http://schemas.microsoft.com/office/powerpoint/2010/main" val="804642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7543800" cy="4800599"/>
          </a:xfrm>
        </p:spPr>
        <p:txBody>
          <a:bodyPr>
            <a:normAutofit/>
          </a:bodyPr>
          <a:lstStyle/>
          <a:p>
            <a:pPr marL="285750" indent="-285750">
              <a:buFont typeface="Times New Roman" pitchFamily="18" charset="0"/>
              <a:buChar char="−"/>
            </a:pPr>
            <a:endParaRPr lang="en-US" sz="1400" dirty="0">
              <a:solidFill>
                <a:schemeClr val="tx1"/>
              </a:solidFill>
              <a:latin typeface="Times New Roman" pitchFamily="18" charset="0"/>
              <a:cs typeface="Times New Roman" pitchFamily="18" charset="0"/>
            </a:endParaRPr>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29</a:t>
            </a:fld>
            <a:endParaRPr lang="en-US" sz="11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533400" y="1066800"/>
                <a:ext cx="8077200" cy="3793090"/>
              </a:xfrm>
              <a:prstGeom prst="rect">
                <a:avLst/>
              </a:prstGeom>
            </p:spPr>
            <p:txBody>
              <a:bodyPr wrap="square">
                <a:spAutoFit/>
              </a:bodyPr>
              <a:lstStyle/>
              <a:p>
                <a:pPr marL="285750" indent="-285750">
                  <a:buClr>
                    <a:schemeClr val="tx1">
                      <a:lumMod val="50000"/>
                      <a:lumOff val="50000"/>
                    </a:schemeClr>
                  </a:buClr>
                  <a:buFont typeface="Wingdings" pitchFamily="2" charset="2"/>
                  <a:buChar char="q"/>
                </a:pPr>
                <a:r>
                  <a:rPr lang="en-US" sz="1400" dirty="0">
                    <a:latin typeface="Times New Roman" pitchFamily="18" charset="0"/>
                    <a:cs typeface="Times New Roman" pitchFamily="18" charset="0"/>
                  </a:rPr>
                  <a:t>Άλλοι</a:t>
                </a:r>
                <a:r>
                  <a:rPr lang="en-US" sz="1400" dirty="0" err="1">
                    <a:latin typeface="Times New Roman" pitchFamily="18" charset="0"/>
                    <a:cs typeface="Times New Roman" pitchFamily="18" charset="0"/>
                  </a:rPr>
                  <a:t>δείκτεςκερδοφορί</a:t>
                </a:r>
                <a:r>
                  <a:rPr lang="en-US" sz="1400" dirty="0">
                    <a:latin typeface="Times New Roman" pitchFamily="18" charset="0"/>
                    <a:cs typeface="Times New Roman" pitchFamily="18" charset="0"/>
                  </a:rPr>
                  <a:t>ας  είναι</a:t>
                </a:r>
                <a:r>
                  <a:rPr lang="el-GR" sz="1400" dirty="0">
                    <a:latin typeface="Times New Roman" pitchFamily="18" charset="0"/>
                    <a:cs typeface="Times New Roman" pitchFamily="18" charset="0"/>
                  </a:rPr>
                  <a:t>(συνέχεια)</a:t>
                </a: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marL="285750" indent="-285750">
                  <a:buClr>
                    <a:schemeClr val="tx1">
                      <a:lumMod val="50000"/>
                      <a:lumOff val="50000"/>
                    </a:schemeClr>
                  </a:buClr>
                  <a:buFont typeface="Wingdings" pitchFamily="2" charset="2"/>
                  <a:buChar char="q"/>
                </a:pPr>
                <a:endParaRPr lang="el-GR" sz="1400" dirty="0">
                  <a:latin typeface="Times New Roman" pitchFamily="18" charset="0"/>
                  <a:cs typeface="Times New Roman" pitchFamily="18" charset="0"/>
                </a:endParaRPr>
              </a:p>
              <a:p>
                <a:pPr marL="285750" indent="-285750">
                  <a:buClr>
                    <a:schemeClr val="tx1">
                      <a:lumMod val="50000"/>
                      <a:lumOff val="50000"/>
                    </a:schemeClr>
                  </a:buClr>
                  <a:buFont typeface="Wingdings" pitchFamily="2" charset="2"/>
                  <a:buChar char="q"/>
                </a:pPr>
                <a:endParaRPr lang="en-US" sz="1400" dirty="0">
                  <a:latin typeface="Times New Roman" pitchFamily="18" charset="0"/>
                  <a:cs typeface="Times New Roman" pitchFamily="18" charset="0"/>
                </a:endParaRPr>
              </a:p>
              <a:p>
                <a:pPr marL="285750" lvl="0" indent="-285750">
                  <a:buFont typeface="Times New Roman" pitchFamily="18" charset="0"/>
                  <a:buChar char="−"/>
                </a:pPr>
                <a:r>
                  <a:rPr lang="el-GR" sz="1400" dirty="0">
                    <a:latin typeface="Times New Roman" pitchFamily="18" charset="0"/>
                    <a:cs typeface="Times New Roman" pitchFamily="18" charset="0"/>
                  </a:rPr>
                  <a:t>Κέρδη προς ρευστά στοιχεία ενεργητικού </a:t>
                </a:r>
                <a:r>
                  <a:rPr lang="en-US" sz="1400" dirty="0">
                    <a:latin typeface="Times New Roman" pitchFamily="18" charset="0"/>
                    <a:cs typeface="Times New Roman" pitchFamily="18" charset="0"/>
                  </a:rPr>
                  <a:t>ROLA</a:t>
                </a:r>
                <a:r>
                  <a:rPr lang="el-GR" sz="1400" dirty="0">
                    <a:latin typeface="Times New Roman" pitchFamily="18" charset="0"/>
                    <a:cs typeface="Times New Roman" pitchFamily="18" charset="0"/>
                  </a:rPr>
                  <a:t> (</a:t>
                </a:r>
                <a:r>
                  <a:rPr lang="en-US" sz="1400" dirty="0">
                    <a:latin typeface="Times New Roman" pitchFamily="18" charset="0"/>
                    <a:cs typeface="Times New Roman" pitchFamily="18" charset="0"/>
                  </a:rPr>
                  <a:t>return on liquid assets</a:t>
                </a:r>
                <a:r>
                  <a:rPr lang="el-GR" sz="1400" dirty="0">
                    <a:latin typeface="Times New Roman" pitchFamily="18" charset="0"/>
                    <a:cs typeface="Times New Roman" pitchFamily="18" charset="0"/>
                  </a:rPr>
                  <a:t>)</a:t>
                </a:r>
              </a:p>
              <a:p>
                <a:pPr marL="285750" lvl="0" indent="-285750">
                  <a:buFont typeface="Times New Roman" pitchFamily="18" charset="0"/>
                  <a:buChar char="−"/>
                </a:pPr>
                <a:endParaRPr lang="en-US" sz="1400" dirty="0">
                  <a:latin typeface="Times New Roman" pitchFamily="18" charset="0"/>
                  <a:cs typeface="Times New Roman" pitchFamily="18" charset="0"/>
                </a:endParaRPr>
              </a:p>
              <a:p>
                <a:pPr marL="285750" indent="-285750">
                  <a:buFont typeface="Times New Roman" pitchFamily="18" charset="0"/>
                  <a:buChar char="−"/>
                </a:pPr>
                <a:r>
                  <a:rPr lang="el-GR" sz="1400" dirty="0">
                    <a:latin typeface="Times New Roman" pitchFamily="18" charset="0"/>
                    <a:cs typeface="Times New Roman" pitchFamily="18" charset="0"/>
                  </a:rPr>
                  <a:t>Κέρδη προ φόρων προς κέρδη μετά από φόρους </a:t>
                </a:r>
                <a:r>
                  <a:rPr lang="en-US" sz="1400" dirty="0">
                    <a:latin typeface="Times New Roman" pitchFamily="18" charset="0"/>
                    <a:cs typeface="Times New Roman" pitchFamily="18" charset="0"/>
                  </a:rPr>
                  <a:t>IBVAT</a:t>
                </a:r>
                <a:r>
                  <a:rPr lang="el-GR" sz="1400" dirty="0">
                    <a:latin typeface="Times New Roman" pitchFamily="18" charset="0"/>
                    <a:cs typeface="Times New Roman" pitchFamily="18" charset="0"/>
                  </a:rPr>
                  <a:t>(</a:t>
                </a:r>
                <a:r>
                  <a:rPr lang="en-US" sz="1400" dirty="0">
                    <a:latin typeface="Times New Roman" pitchFamily="18" charset="0"/>
                    <a:cs typeface="Times New Roman" pitchFamily="18" charset="0"/>
                  </a:rPr>
                  <a:t>Income before versus after taxes</a:t>
                </a:r>
                <a:r>
                  <a:rPr lang="el-GR" sz="1400" dirty="0">
                    <a:latin typeface="Times New Roman" pitchFamily="18" charset="0"/>
                    <a:cs typeface="Times New Roman" pitchFamily="18" charset="0"/>
                  </a:rPr>
                  <a:t>)</a:t>
                </a:r>
              </a:p>
              <a:p>
                <a:pPr marL="285750" indent="-285750">
                  <a:buFont typeface="Times New Roman" pitchFamily="18" charset="0"/>
                  <a:buChar char="−"/>
                </a:pPr>
                <a:endParaRPr lang="el-GR" sz="1400" dirty="0">
                  <a:latin typeface="Times New Roman" pitchFamily="18" charset="0"/>
                  <a:cs typeface="Times New Roman" pitchFamily="18" charset="0"/>
                </a:endParaRPr>
              </a:p>
              <a:p>
                <a:pPr marL="285750" indent="-285750">
                  <a:buFont typeface="Times New Roman" pitchFamily="18" charset="0"/>
                  <a:buChar char="−"/>
                </a:pPr>
                <a:endParaRPr lang="en-US" sz="1400"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rPr>
                        <m:t>𝛫</m:t>
                      </m:r>
                      <m:r>
                        <a:rPr lang="el-GR" sz="1400" b="0" i="1" smtClean="0">
                          <a:latin typeface="Cambria Math"/>
                        </a:rPr>
                        <m:t>𝜀</m:t>
                      </m:r>
                      <m:r>
                        <a:rPr lang="en-US" sz="1400" i="1">
                          <a:latin typeface="Cambria Math" panose="02040503050406030204" pitchFamily="18" charset="0"/>
                        </a:rPr>
                        <m:t>𝜌𝛿𝜂</m:t>
                      </m:r>
                      <m:r>
                        <a:rPr lang="en-US" sz="1400" i="1">
                          <a:latin typeface="Cambria Math" panose="02040503050406030204" pitchFamily="18" charset="0"/>
                        </a:rPr>
                        <m:t> </m:t>
                      </m:r>
                      <m:r>
                        <a:rPr lang="en-US" sz="1400" i="1">
                          <a:latin typeface="Cambria Math" panose="02040503050406030204" pitchFamily="18" charset="0"/>
                        </a:rPr>
                        <m:t>𝜋𝜌</m:t>
                      </m:r>
                      <m:r>
                        <m:rPr>
                          <m:sty m:val="p"/>
                        </m:rPr>
                        <a:rPr lang="en-US" sz="1400" i="1">
                          <a:latin typeface="Cambria Math" panose="02040503050406030204" pitchFamily="18" charset="0"/>
                        </a:rPr>
                        <m:t>ό</m:t>
                      </m:r>
                      <m:r>
                        <a:rPr lang="en-US" sz="1400" i="1">
                          <a:latin typeface="Cambria Math" panose="02040503050406030204" pitchFamily="18" charset="0"/>
                        </a:rPr>
                        <m:t> </m:t>
                      </m:r>
                      <m:r>
                        <a:rPr lang="en-US" sz="1400" i="1">
                          <a:latin typeface="Cambria Math" panose="02040503050406030204" pitchFamily="18" charset="0"/>
                        </a:rPr>
                        <m:t>𝜑</m:t>
                      </m:r>
                      <m:r>
                        <m:rPr>
                          <m:sty m:val="p"/>
                        </m:rPr>
                        <a:rPr lang="en-US" sz="1400" i="1">
                          <a:latin typeface="Cambria Math" panose="02040503050406030204" pitchFamily="18" charset="0"/>
                        </a:rPr>
                        <m:t>ό</m:t>
                      </m:r>
                      <m:r>
                        <a:rPr lang="en-US" sz="1400" i="1">
                          <a:latin typeface="Cambria Math" panose="02040503050406030204" pitchFamily="18" charset="0"/>
                        </a:rPr>
                        <m:t>𝜌𝜔𝜈</m:t>
                      </m:r>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𝛫</m:t>
                          </m:r>
                          <m:r>
                            <a:rPr lang="el-GR" sz="1400" b="0" i="1" smtClean="0">
                              <a:latin typeface="Cambria Math"/>
                            </a:rPr>
                            <m:t>𝜀</m:t>
                          </m:r>
                          <m:r>
                            <a:rPr lang="en-US" sz="1400" i="1">
                              <a:latin typeface="Cambria Math" panose="02040503050406030204" pitchFamily="18" charset="0"/>
                            </a:rPr>
                            <m:t>𝜌𝛿𝜂</m:t>
                          </m:r>
                          <m:r>
                            <a:rPr lang="en-US" sz="1400" i="1">
                              <a:latin typeface="Cambria Math" panose="02040503050406030204" pitchFamily="18" charset="0"/>
                            </a:rPr>
                            <m:t> </m:t>
                          </m:r>
                          <m:r>
                            <a:rPr lang="en-US" sz="1400" i="1">
                              <a:latin typeface="Cambria Math" panose="02040503050406030204" pitchFamily="18" charset="0"/>
                            </a:rPr>
                            <m:t>𝜇𝜀𝜏𝛼</m:t>
                          </m:r>
                          <m:r>
                            <a:rPr lang="en-US" sz="1400" i="1">
                              <a:latin typeface="Cambria Math" panose="02040503050406030204" pitchFamily="18" charset="0"/>
                            </a:rPr>
                            <m:t> </m:t>
                          </m:r>
                          <m:r>
                            <a:rPr lang="en-US" sz="1400" i="1">
                              <a:latin typeface="Cambria Math" panose="02040503050406030204" pitchFamily="18" charset="0"/>
                            </a:rPr>
                            <m:t>𝛼𝜋</m:t>
                          </m:r>
                          <m:r>
                            <m:rPr>
                              <m:sty m:val="p"/>
                            </m:rPr>
                            <a:rPr lang="en-US" sz="1400" i="1">
                              <a:latin typeface="Cambria Math" panose="02040503050406030204" pitchFamily="18" charset="0"/>
                            </a:rPr>
                            <m:t>ό</m:t>
                          </m:r>
                          <m:r>
                            <a:rPr lang="en-US" sz="1400" i="1">
                              <a:latin typeface="Cambria Math" panose="02040503050406030204" pitchFamily="18" charset="0"/>
                            </a:rPr>
                            <m:t> </m:t>
                          </m:r>
                          <m:r>
                            <a:rPr lang="en-US" sz="1400" i="1">
                              <a:latin typeface="Cambria Math" panose="02040503050406030204" pitchFamily="18" charset="0"/>
                            </a:rPr>
                            <m:t>𝜑</m:t>
                          </m:r>
                          <m:r>
                            <m:rPr>
                              <m:sty m:val="p"/>
                            </m:rPr>
                            <a:rPr lang="en-US" sz="1400" i="1">
                              <a:latin typeface="Cambria Math" panose="02040503050406030204" pitchFamily="18" charset="0"/>
                            </a:rPr>
                            <m:t>ό</m:t>
                          </m:r>
                          <m:r>
                            <a:rPr lang="en-US" sz="1400" i="1">
                              <a:latin typeface="Cambria Math" panose="02040503050406030204" pitchFamily="18" charset="0"/>
                            </a:rPr>
                            <m:t>𝜌𝜊𝜐𝜍</m:t>
                          </m:r>
                        </m:num>
                        <m:den>
                          <m:r>
                            <a:rPr lang="en-US" sz="1400" i="1">
                              <a:latin typeface="Cambria Math" panose="02040503050406030204" pitchFamily="18" charset="0"/>
                            </a:rPr>
                            <m:t>(1−</m:t>
                          </m:r>
                          <m:r>
                            <a:rPr lang="en-US" sz="1400" i="1">
                              <a:latin typeface="Cambria Math" panose="02040503050406030204" pitchFamily="18" charset="0"/>
                            </a:rPr>
                            <m:t>𝜑𝜊𝜌𝜊𝜆𝜊𝛾𝜄𝜅</m:t>
                          </m:r>
                          <m:r>
                            <m:rPr>
                              <m:sty m:val="p"/>
                            </m:rPr>
                            <a:rPr lang="en-US" sz="1400" i="1">
                              <a:latin typeface="Cambria Math" panose="02040503050406030204" pitchFamily="18" charset="0"/>
                            </a:rPr>
                            <m:t>ό</m:t>
                          </m:r>
                          <m:r>
                            <a:rPr lang="en-US" sz="1400" i="1">
                              <a:latin typeface="Cambria Math" panose="02040503050406030204" pitchFamily="18" charset="0"/>
                            </a:rPr>
                            <m:t> </m:t>
                          </m:r>
                          <m:r>
                            <a:rPr lang="en-US" sz="1400" i="1">
                              <a:latin typeface="Cambria Math" panose="02040503050406030204" pitchFamily="18" charset="0"/>
                            </a:rPr>
                            <m:t>𝜎𝜐𝜈𝜏𝜀𝜆𝜀𝜎𝜏𝜂</m:t>
                          </m:r>
                          <m:r>
                            <a:rPr lang="en-US" sz="1400" i="1">
                              <a:latin typeface="Cambria Math" panose="02040503050406030204" pitchFamily="18" charset="0"/>
                            </a:rPr>
                            <m:t>)</m:t>
                          </m:r>
                        </m:den>
                      </m:f>
                    </m:oMath>
                  </m:oMathPara>
                </a14:m>
                <a:endParaRPr lang="el-GR" sz="1400" dirty="0">
                  <a:latin typeface="Times New Roman" pitchFamily="18" charset="0"/>
                  <a:cs typeface="Times New Roman" pitchFamily="18" charset="0"/>
                </a:endParaRPr>
              </a:p>
              <a:p>
                <a:endParaRPr lang="el-GR"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rPr>
                        <m:t> </m:t>
                      </m:r>
                      <m:r>
                        <a:rPr lang="en-US" sz="1400" i="1">
                          <a:latin typeface="Cambria Math" panose="02040503050406030204" pitchFamily="18" charset="0"/>
                        </a:rPr>
                        <m:t>𝐼𝑛𝑐𝑜𝑚𝑒</m:t>
                      </m:r>
                      <m:r>
                        <a:rPr lang="en-US" sz="1400" i="1">
                          <a:latin typeface="Cambria Math" panose="02040503050406030204" pitchFamily="18" charset="0"/>
                        </a:rPr>
                        <m:t> </m:t>
                      </m:r>
                      <m:r>
                        <a:rPr lang="en-US" sz="1400" i="1">
                          <a:latin typeface="Cambria Math" panose="02040503050406030204" pitchFamily="18" charset="0"/>
                        </a:rPr>
                        <m:t>𝑏𝑒𝑓𝑜𝑟𝑒</m:t>
                      </m:r>
                      <m:r>
                        <a:rPr lang="en-US" sz="1400" i="1">
                          <a:latin typeface="Cambria Math" panose="02040503050406030204" pitchFamily="18" charset="0"/>
                        </a:rPr>
                        <m:t>  </m:t>
                      </m:r>
                      <m:r>
                        <a:rPr lang="en-US" sz="1400" i="1">
                          <a:latin typeface="Cambria Math" panose="02040503050406030204" pitchFamily="18" charset="0"/>
                        </a:rPr>
                        <m:t>𝑡𝑎𝑥𝑒𝑠</m:t>
                      </m:r>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𝐼𝑛𝑐𝑜𝑚𝑒</m:t>
                          </m:r>
                          <m:r>
                            <a:rPr lang="en-US" sz="1400" i="1">
                              <a:latin typeface="Cambria Math" panose="02040503050406030204" pitchFamily="18" charset="0"/>
                            </a:rPr>
                            <m:t>  </m:t>
                          </m:r>
                          <m:r>
                            <a:rPr lang="en-US" sz="1400" i="1">
                              <a:latin typeface="Cambria Math" panose="02040503050406030204" pitchFamily="18" charset="0"/>
                            </a:rPr>
                            <m:t>𝑎𝑓𝑡𝑒𝑟</m:t>
                          </m:r>
                          <m:r>
                            <a:rPr lang="en-US" sz="1400" i="1">
                              <a:latin typeface="Cambria Math" panose="02040503050406030204" pitchFamily="18" charset="0"/>
                            </a:rPr>
                            <m:t> </m:t>
                          </m:r>
                          <m:r>
                            <a:rPr lang="en-US" sz="1400" i="1">
                              <a:latin typeface="Cambria Math" panose="02040503050406030204" pitchFamily="18" charset="0"/>
                            </a:rPr>
                            <m:t>𝑡𝑎𝑥𝑒𝑠</m:t>
                          </m:r>
                        </m:num>
                        <m:den>
                          <m:r>
                            <a:rPr lang="en-US" sz="1400" i="1">
                              <a:latin typeface="Cambria Math" panose="02040503050406030204" pitchFamily="18" charset="0"/>
                            </a:rPr>
                            <m:t>(1−</m:t>
                          </m:r>
                          <m:r>
                            <a:rPr lang="en-US" sz="1400" i="1">
                              <a:latin typeface="Cambria Math" panose="02040503050406030204" pitchFamily="18" charset="0"/>
                            </a:rPr>
                            <m:t>𝑡𝑎𝑥</m:t>
                          </m:r>
                          <m:r>
                            <a:rPr lang="en-US" sz="1400" i="1">
                              <a:latin typeface="Cambria Math" panose="02040503050406030204" pitchFamily="18" charset="0"/>
                            </a:rPr>
                            <m:t> </m:t>
                          </m:r>
                          <m:r>
                            <a:rPr lang="en-US" sz="1400" i="1">
                              <a:latin typeface="Cambria Math" panose="02040503050406030204" pitchFamily="18" charset="0"/>
                            </a:rPr>
                            <m:t>𝑟𝑎𝑡𝑒</m:t>
                          </m:r>
                          <m:r>
                            <a:rPr lang="en-US" sz="1400" i="1">
                              <a:latin typeface="Cambria Math" panose="02040503050406030204" pitchFamily="18" charset="0"/>
                            </a:rPr>
                            <m:t>)</m:t>
                          </m:r>
                        </m:den>
                      </m:f>
                    </m:oMath>
                  </m:oMathPara>
                </a14:m>
                <a:endParaRPr lang="en-US"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p>
            </p:txBody>
          </p:sp>
        </mc:Choice>
        <mc:Fallback xmlns="">
          <p:sp>
            <p:nvSpPr>
              <p:cNvPr id="7" name="Rectangle 6"/>
              <p:cNvSpPr>
                <a:spLocks noRot="1" noChangeAspect="1" noMove="1" noResize="1" noEditPoints="1" noAdjustHandles="1" noChangeArrowheads="1" noChangeShapeType="1" noTextEdit="1"/>
              </p:cNvSpPr>
              <p:nvPr/>
            </p:nvSpPr>
            <p:spPr>
              <a:xfrm>
                <a:off x="533400" y="1066800"/>
                <a:ext cx="8077200" cy="3793090"/>
              </a:xfrm>
              <a:prstGeom prst="rect">
                <a:avLst/>
              </a:prstGeom>
              <a:blipFill rotWithShape="1">
                <a:blip r:embed="rId2" cstate="print"/>
                <a:stretch>
                  <a:fillRect l="-226" t="-161" b="-804"/>
                </a:stretch>
              </a:blipFill>
            </p:spPr>
            <p:txBody>
              <a:bodyPr/>
              <a:lstStyle/>
              <a:p>
                <a:r>
                  <a:rPr lang="el-GR">
                    <a:noFill/>
                  </a:rPr>
                  <a:t> </a:t>
                </a:r>
              </a:p>
            </p:txBody>
          </p:sp>
        </mc:Fallback>
      </mc:AlternateContent>
    </p:spTree>
    <p:extLst>
      <p:ext uri="{BB962C8B-B14F-4D97-AF65-F5344CB8AC3E}">
        <p14:creationId xmlns:p14="http://schemas.microsoft.com/office/powerpoint/2010/main" val="219460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39552" y="1628800"/>
          <a:ext cx="8064896"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1"/>
          <p:cNvSpPr txBox="1">
            <a:spLocks/>
          </p:cNvSpPr>
          <p:nvPr/>
        </p:nvSpPr>
        <p:spPr>
          <a:xfrm>
            <a:off x="251520" y="404664"/>
            <a:ext cx="8424936" cy="2016224"/>
          </a:xfrm>
          <a:prstGeom prst="rect">
            <a:avLst/>
          </a:prstGeom>
        </p:spPr>
        <p:txBody>
          <a:bodyPr>
            <a:normAutofit/>
          </a:bodyPr>
          <a:lstStyle/>
          <a:p>
            <a:pPr lvl="0"/>
            <a:r>
              <a:rPr lang="el-GR" sz="2400" b="1" dirty="0">
                <a:latin typeface="Times New Roman" pitchFamily="18" charset="0"/>
                <a:cs typeface="Times New Roman" pitchFamily="18" charset="0"/>
              </a:rPr>
              <a:t>Στρατηγικό Σχέδιο </a:t>
            </a:r>
          </a:p>
          <a:p>
            <a:pPr marL="182880" marR="0" lvl="0" indent="-182880" algn="just" defTabSz="914400" rtl="0" eaLnBrk="1" fontAlgn="auto" latinLnBrk="0" hangingPunct="1">
              <a:lnSpc>
                <a:spcPct val="100000"/>
              </a:lnSpc>
              <a:spcBef>
                <a:spcPct val="20000"/>
              </a:spcBef>
              <a:spcAft>
                <a:spcPts val="0"/>
              </a:spcAft>
              <a:buClr>
                <a:schemeClr val="tx1">
                  <a:lumMod val="50000"/>
                  <a:lumOff val="50000"/>
                </a:schemeClr>
              </a:buClr>
              <a:buSzTx/>
              <a:tabLst/>
              <a:defRPr/>
            </a:pPr>
            <a:endParaRPr kumimoji="0" lang="en-US" sz="1400" b="0" i="0" u="none" strike="noStrike" kern="1200" cap="none" spc="0" normalizeH="0" baseline="0" noProof="0" dirty="0">
              <a:ln>
                <a:noFill/>
              </a:ln>
              <a:solidFill>
                <a:schemeClr val="tx1">
                  <a:lumMod val="85000"/>
                </a:schemeClr>
              </a:solidFill>
              <a:effectLst/>
              <a:uLnTx/>
              <a:uFillTx/>
              <a:latin typeface="Times New Roman" pitchFamily="18" charset="0"/>
              <a:ea typeface="+mn-ea"/>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75656" y="2420888"/>
            <a:ext cx="4608512" cy="720080"/>
          </a:xfrm>
          <a:prstGeom prst="rect">
            <a:avLst/>
          </a:prstGeom>
          <a:noFill/>
        </p:spPr>
      </p:pic>
      <p:pic>
        <p:nvPicPr>
          <p:cNvPr id="5836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47664" y="4149080"/>
            <a:ext cx="4608512" cy="792088"/>
          </a:xfrm>
          <a:prstGeom prst="rect">
            <a:avLst/>
          </a:prstGeom>
          <a:noFill/>
        </p:spPr>
      </p:pic>
      <p:sp>
        <p:nvSpPr>
          <p:cNvPr id="58371" name="Rectangle 3"/>
          <p:cNvSpPr>
            <a:spLocks noChangeArrowheads="1"/>
          </p:cNvSpPr>
          <p:nvPr/>
        </p:nvSpPr>
        <p:spPr bwMode="auto">
          <a:xfrm>
            <a:off x="179512" y="350"/>
            <a:ext cx="8424936" cy="2621190"/>
          </a:xfrm>
          <a:prstGeom prst="rect">
            <a:avLst/>
          </a:prstGeom>
          <a:noFill/>
          <a:ln w="9525">
            <a:noFill/>
            <a:miter lim="800000"/>
            <a:headEnd/>
            <a:tailEnd/>
          </a:ln>
          <a:effectLst/>
        </p:spPr>
        <p:txBody>
          <a:bodyPr vert="horz" wrap="square" lIns="457056" tIns="126960" rIns="91440" bIns="0" numCol="1" anchor="ctr" anchorCtr="0" compatLnSpc="1">
            <a:prstTxWarp prst="textNoShape">
              <a:avLst/>
            </a:prstTxWarp>
            <a:spAutoFit/>
          </a:bodyPr>
          <a:lstStyle/>
          <a:p>
            <a:pPr algn="just" fontAlgn="base">
              <a:spcBef>
                <a:spcPct val="0"/>
              </a:spcBef>
              <a:spcAft>
                <a:spcPct val="0"/>
              </a:spcAft>
            </a:pPr>
            <a:r>
              <a:rPr kumimoji="0" lang="el-GR"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Δ</a:t>
            </a:r>
            <a:r>
              <a:rPr kumimoji="0" lang="el-GR"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είκτες Δραστηριότητας</a:t>
            </a:r>
            <a:endParaRPr kumimoji="0" lang="el-GR"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b="0" i="0" u="none" strike="noStrike" cap="none" normalizeH="0" baseline="0" dirty="0">
                <a:ln>
                  <a:noFill/>
                </a:ln>
                <a:solidFill>
                  <a:schemeClr val="tx1"/>
                </a:solidFill>
                <a:effectLst/>
                <a:latin typeface="Times New Roman" pitchFamily="18" charset="0"/>
                <a:cs typeface="Times New Roman" pitchFamily="18" charset="0"/>
              </a:rPr>
              <a:t>Οι δείκτες δραστηριότητας μετρούν τον βαθμό της αποτελεσματικής χρησιμοποίησης των διαφόρων κατηγοριών περιουσιακών στοιχείων της επιχείρησης. Οι δείκτες αυτοί προκύπτουν από την σύγκριση μεταξύ του επιπέδου των πωλήσεων και του επενδυθέντος κεφαλαίου στα εν λόγω περιουσιακά στοιχεία.</a:t>
            </a:r>
          </a:p>
          <a:p>
            <a:pPr marL="0" marR="0" lvl="0" indent="0" algn="just" defTabSz="914400" rtl="0" eaLnBrk="0" fontAlgn="base" latinLnBrk="0" hangingPunct="0">
              <a:lnSpc>
                <a:spcPct val="100000"/>
              </a:lnSpc>
              <a:spcBef>
                <a:spcPct val="0"/>
              </a:spcBef>
              <a:spcAft>
                <a:spcPct val="0"/>
              </a:spcAft>
              <a:buClrTx/>
              <a:buSzTx/>
              <a:tabLst/>
            </a:pPr>
            <a:r>
              <a:rPr kumimoji="0" lang="el-GR" b="1" i="0" u="none" strike="noStrike" cap="none" normalizeH="0" baseline="0" dirty="0">
                <a:ln>
                  <a:noFill/>
                </a:ln>
                <a:solidFill>
                  <a:schemeClr val="tx1"/>
                </a:solidFill>
                <a:effectLst/>
                <a:latin typeface="Times New Roman" pitchFamily="18" charset="0"/>
                <a:cs typeface="Times New Roman" pitchFamily="18" charset="0"/>
              </a:rPr>
              <a:t>Δείκτης ταχύτητας κυκλοφορίας αποθεμάτων:</a:t>
            </a:r>
            <a:r>
              <a:rPr kumimoji="0" lang="el-GR" b="0"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tabLst/>
            </a:pPr>
            <a:r>
              <a:rPr kumimoji="0" lang="el-GR" b="0" i="1" u="none" strike="noStrike" cap="none" normalizeH="0" baseline="0" dirty="0">
                <a:ln>
                  <a:noFill/>
                </a:ln>
                <a:solidFill>
                  <a:schemeClr val="tx1"/>
                </a:solidFill>
                <a:effectLst/>
                <a:latin typeface="Times New Roman" pitchFamily="18" charset="0"/>
                <a:cs typeface="Times New Roman" pitchFamily="18" charset="0"/>
              </a:rPr>
              <a:t>(Αποθέματα  / Πωλήσεις)*365 ημέρες</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Κυκλοφοριακή ταχύτητα αποθεμάτων Ι</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a:t>
            </a: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inventory turnover</a:t>
            </a: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58372" name="Rectangle 4"/>
          <p:cNvSpPr>
            <a:spLocks noChangeArrowheads="1"/>
          </p:cNvSpPr>
          <p:nvPr/>
        </p:nvSpPr>
        <p:spPr bwMode="auto">
          <a:xfrm>
            <a:off x="611560" y="3284984"/>
            <a:ext cx="810039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Από τον αριθμοδείκτη αυτό εξάγεται άλλος ένας από τους πλέον δημοφιλείς διαχειριστικά αριθμοδείκτης αυτός των ημερών αποθήκευσης των αποθεμάτων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ISD</a:t>
            </a: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inventory supply days</a:t>
            </a: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58373" name="Rectangle 5"/>
          <p:cNvSpPr>
            <a:spLocks noChangeArrowheads="1"/>
          </p:cNvSpPr>
          <p:nvPr/>
        </p:nvSpPr>
        <p:spPr bwMode="auto">
          <a:xfrm>
            <a:off x="467544" y="4829381"/>
            <a:ext cx="81724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cs typeface="Times New Roman" pitchFamily="18" charset="0"/>
              </a:rPr>
              <a:t>Δείχνει την ταχύτητα με την οποία τα αποθέματα των εμπορευμάτων μετατρέπονται σε εισπρακτέους λογαριασμούς διαμέσου των πωλήσεων. Μας δείχνει λοιπόν το χρονικό διάστημα που απαιτείται να περιμένει η επιχείρηση για την πώληση και την αντικατάσταση των εμπορευμάτων της. Προκειμένου να αξιολογηθούν οι παραπάνω τιμές των δεικτών κυκλοφοριακής ταχύτητας αποθεμάτων, θα πρέπει να συγκριθούν με τους μέσους δείκτες του κλάδου ή με τους δείκτες των κυριότερων ανταγωνιστών της επιχείρησης.</a:t>
            </a:r>
            <a:endParaRPr kumimoji="0" lang="el-GR"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3568" y="1124744"/>
            <a:ext cx="5976664" cy="576064"/>
          </a:xfrm>
          <a:prstGeom prst="rect">
            <a:avLst/>
          </a:prstGeom>
          <a:noFill/>
        </p:spPr>
      </p:pic>
      <p:pic>
        <p:nvPicPr>
          <p:cNvPr id="5939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71600" y="2924944"/>
            <a:ext cx="5328592" cy="720080"/>
          </a:xfrm>
          <a:prstGeom prst="rect">
            <a:avLst/>
          </a:prstGeom>
          <a:noFill/>
        </p:spPr>
      </p:pic>
      <p:sp>
        <p:nvSpPr>
          <p:cNvPr id="59395" name="Rectangle 3"/>
          <p:cNvSpPr>
            <a:spLocks noChangeArrowheads="1"/>
          </p:cNvSpPr>
          <p:nvPr/>
        </p:nvSpPr>
        <p:spPr bwMode="auto">
          <a:xfrm>
            <a:off x="0" y="-144788"/>
            <a:ext cx="8604448"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l-GR" b="1" i="0" u="none" strike="noStrike" cap="none" normalizeH="0" baseline="0" dirty="0">
                <a:ln>
                  <a:noFill/>
                </a:ln>
                <a:solidFill>
                  <a:schemeClr val="tx1"/>
                </a:solidFill>
                <a:effectLst/>
                <a:latin typeface="Times New Roman" pitchFamily="18" charset="0"/>
                <a:cs typeface="Times New Roman" pitchFamily="18" charset="0"/>
              </a:rPr>
              <a:t>Δείκτης ταχύτητας είσπραξης απαιτήσεων:</a:t>
            </a:r>
            <a:r>
              <a:rPr kumimoji="0" lang="el-GR" sz="1600" b="0"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1" u="none" strike="noStrike" cap="none" normalizeH="0" baseline="0" dirty="0">
                <a:ln>
                  <a:noFill/>
                </a:ln>
                <a:solidFill>
                  <a:schemeClr val="tx1"/>
                </a:solidFill>
                <a:effectLst/>
                <a:latin typeface="Times New Roman" pitchFamily="18" charset="0"/>
                <a:cs typeface="Times New Roman" pitchFamily="18" charset="0"/>
              </a:rPr>
              <a:t>(Απαιτήσεις  / Πωλήσεις)*365 ημέρες</a:t>
            </a: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Κυκλοφοριακή ταχύτητα λογαριασμών εισπρακτέων </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ART</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accounts receivable turnover</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59396" name="Rectangle 4"/>
          <p:cNvSpPr>
            <a:spLocks noChangeArrowheads="1"/>
          </p:cNvSpPr>
          <p:nvPr/>
        </p:nvSpPr>
        <p:spPr bwMode="auto">
          <a:xfrm>
            <a:off x="179512" y="1758008"/>
            <a:ext cx="788436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Από τον αριθμοδείκτη αυτό εξάγεται και ένας από τους πλέον δημοφιλείς διαχειριστικά αριθμοδείκτης αυτός των ημερών της ανοικτής πίστωσης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DSO</a:t>
            </a: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days sales outstanding</a:t>
            </a: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59397" name="Rectangle 5"/>
          <p:cNvSpPr>
            <a:spLocks noChangeArrowheads="1"/>
          </p:cNvSpPr>
          <p:nvPr/>
        </p:nvSpPr>
        <p:spPr bwMode="auto">
          <a:xfrm>
            <a:off x="251520" y="4005064"/>
            <a:ext cx="820891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cs typeface="Times New Roman" pitchFamily="18" charset="0"/>
              </a:rPr>
              <a:t>Δείχνει πόσες ημέρες κατά μέσο όρο οι Απαιτήσεις της επιχείρησης από τους πελάτες παραμένουν ανείσπρακτες. </a:t>
            </a:r>
            <a:r>
              <a:rPr kumimoji="0" lang="el-GR" b="1" i="0" u="none" strike="noStrike" cap="none" normalizeH="0" baseline="0" dirty="0">
                <a:ln>
                  <a:noFill/>
                </a:ln>
                <a:solidFill>
                  <a:schemeClr val="tx1"/>
                </a:solidFill>
                <a:effectLst/>
                <a:latin typeface="Times New Roman" pitchFamily="18" charset="0"/>
                <a:cs typeface="Times New Roman" pitchFamily="18" charset="0"/>
              </a:rPr>
              <a:t>Εμφανίζεται με αυτό τον τρόπο η πολιτική πιστώσεων που ακολουθεί η επιχείρηση. </a:t>
            </a:r>
            <a:r>
              <a:rPr kumimoji="0" lang="el-GR" b="0" i="0" u="none" strike="noStrike" cap="none" normalizeH="0" baseline="0" dirty="0">
                <a:ln>
                  <a:noFill/>
                </a:ln>
                <a:solidFill>
                  <a:schemeClr val="tx1"/>
                </a:solidFill>
                <a:effectLst/>
                <a:latin typeface="Times New Roman" pitchFamily="18" charset="0"/>
                <a:cs typeface="Times New Roman" pitchFamily="18" charset="0"/>
              </a:rPr>
              <a:t>Είναι φανερό ότι όσο  μεγαλύτερη είναι η μέση διάρκεια είσπραξης των απαιτήσεων της επιχείρησης τόσο μεγαλύτερος θα είναι και ο κίνδυνος για τη δημιουργία επισφαλών απαιτήσεων. Εξάλλου από την τιμή του δείκτη μπορούμε να διαπιστώσουμε την </a:t>
            </a:r>
            <a:r>
              <a:rPr kumimoji="0" lang="el-GR" b="1" i="0" u="none" strike="noStrike" cap="none" normalizeH="0" baseline="0" dirty="0">
                <a:ln>
                  <a:noFill/>
                </a:ln>
                <a:solidFill>
                  <a:schemeClr val="tx1"/>
                </a:solidFill>
                <a:effectLst/>
                <a:latin typeface="Times New Roman" pitchFamily="18" charset="0"/>
                <a:cs typeface="Times New Roman" pitchFamily="18" charset="0"/>
              </a:rPr>
              <a:t>αποτελεσματικότητα της οργάνωσης του συστήματος της είσπραξης των απαιτήσεων </a:t>
            </a:r>
            <a:r>
              <a:rPr kumimoji="0" lang="el-GR" b="0" i="0" u="none" strike="noStrike" cap="none" normalizeH="0" baseline="0" dirty="0">
                <a:ln>
                  <a:noFill/>
                </a:ln>
                <a:solidFill>
                  <a:schemeClr val="tx1"/>
                </a:solidFill>
                <a:effectLst/>
                <a:latin typeface="Times New Roman" pitchFamily="18" charset="0"/>
                <a:cs typeface="Times New Roman" pitchFamily="18" charset="0"/>
              </a:rPr>
              <a:t>και τις ενδεχόμενες δυσκολίες της επιχείρηση για την έγκαιρη εξόφληση των υποχρεώσεων της.</a:t>
            </a:r>
            <a:endParaRPr kumimoji="0" lang="el-GR"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0" y="118920"/>
            <a:ext cx="8820472"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l-GR" b="1" i="0" u="none" strike="noStrike" cap="none" normalizeH="0" baseline="0" dirty="0">
                <a:ln>
                  <a:noFill/>
                </a:ln>
                <a:solidFill>
                  <a:schemeClr val="tx1"/>
                </a:solidFill>
                <a:effectLst/>
                <a:latin typeface="Times New Roman" pitchFamily="18" charset="0"/>
                <a:cs typeface="Times New Roman" pitchFamily="18" charset="0"/>
              </a:rPr>
              <a:t>Δείκτης ταχύτητας πληρωμής υποχρεώσεων:</a:t>
            </a:r>
            <a:r>
              <a:rPr kumimoji="0" lang="el-GR" b="0" i="0" u="none" strike="noStrike" cap="none" normalizeH="0" baseline="0" dirty="0">
                <a:ln>
                  <a:noFill/>
                </a:ln>
                <a:solidFill>
                  <a:schemeClr val="tx1"/>
                </a:solidFill>
                <a:effectLst/>
                <a:latin typeface="Times New Roman" pitchFamily="18" charset="0"/>
                <a:cs typeface="Times New Roman" pitchFamily="18" charset="0"/>
              </a:rPr>
              <a:t>	</a:t>
            </a:r>
          </a:p>
          <a:p>
            <a:pPr marL="228600" marR="0" lvl="0" indent="-228600" algn="just" defTabSz="914400" rtl="0" eaLnBrk="0" fontAlgn="base" latinLnBrk="0" hangingPunct="0">
              <a:lnSpc>
                <a:spcPct val="100000"/>
              </a:lnSpc>
              <a:spcBef>
                <a:spcPct val="0"/>
              </a:spcBef>
              <a:spcAft>
                <a:spcPct val="0"/>
              </a:spcAft>
              <a:buClrTx/>
              <a:buSzTx/>
              <a:tabLst/>
            </a:pPr>
            <a:r>
              <a:rPr kumimoji="0" lang="el-GR" b="0" i="1" u="none" strike="noStrike" cap="none" normalizeH="0" baseline="0" dirty="0">
                <a:ln>
                  <a:noFill/>
                </a:ln>
                <a:solidFill>
                  <a:schemeClr val="tx1"/>
                </a:solidFill>
                <a:effectLst/>
                <a:latin typeface="Times New Roman" pitchFamily="18" charset="0"/>
                <a:cs typeface="Times New Roman" pitchFamily="18" charset="0"/>
              </a:rPr>
              <a:t>(Βραχυπρόθεσμες Υποχρεώσεις  / Πωλήσεις)*365 ημέρες</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tabLst/>
            </a:pPr>
            <a:r>
              <a:rPr kumimoji="0" lang="el-GR" b="0" i="0" u="none" strike="noStrike" cap="none" normalizeH="0" baseline="0" dirty="0">
                <a:ln>
                  <a:noFill/>
                </a:ln>
                <a:solidFill>
                  <a:schemeClr val="tx1"/>
                </a:solidFill>
                <a:effectLst/>
                <a:latin typeface="Times New Roman" pitchFamily="18" charset="0"/>
                <a:cs typeface="Times New Roman" pitchFamily="18" charset="0"/>
              </a:rPr>
              <a:t>Δείχνει πόσες ημέρες κατά μέσο όρο οι Βραχυπρόθεσμες Υποχρεώσεις μένουν απλήρωτες. Εμφανίζεται με αυτό τον τρόπο η πολιτική πληρωμών που ακολουθεί η επιχείρηση.</a:t>
            </a:r>
          </a:p>
          <a:p>
            <a:pPr marL="0" marR="0" lvl="0" indent="0" algn="just" defTabSz="914400" rtl="0" eaLnBrk="0" fontAlgn="base" latinLnBrk="0" hangingPunct="0">
              <a:lnSpc>
                <a:spcPct val="100000"/>
              </a:lnSpc>
              <a:spcBef>
                <a:spcPct val="0"/>
              </a:spcBef>
              <a:spcAft>
                <a:spcPct val="0"/>
              </a:spcAft>
              <a:buClrTx/>
              <a:buSzTx/>
              <a:tabLst/>
            </a:pPr>
            <a:r>
              <a:rPr kumimoji="0" lang="el-GR" b="1" i="0" u="none" strike="noStrike" cap="none" normalizeH="0" baseline="0" dirty="0">
                <a:ln>
                  <a:noFill/>
                </a:ln>
                <a:solidFill>
                  <a:schemeClr val="tx1"/>
                </a:solidFill>
                <a:effectLst/>
                <a:latin typeface="Times New Roman" pitchFamily="18" charset="0"/>
                <a:cs typeface="Times New Roman" pitchFamily="18" charset="0"/>
              </a:rPr>
              <a:t>Δείκτης ταχύτητας συνολικού κεφαλαίου:</a:t>
            </a:r>
            <a:r>
              <a:rPr kumimoji="0" lang="el-GR" b="0" i="0" u="none" strike="noStrike" cap="none" normalizeH="0" baseline="0" dirty="0">
                <a:ln>
                  <a:noFill/>
                </a:ln>
                <a:solidFill>
                  <a:schemeClr val="tx1"/>
                </a:solidFill>
                <a:effectLst/>
                <a:latin typeface="Times New Roman" pitchFamily="18" charset="0"/>
                <a:cs typeface="Times New Roman" pitchFamily="18" charset="0"/>
              </a:rPr>
              <a:t>	</a:t>
            </a:r>
          </a:p>
          <a:p>
            <a:pPr marL="228600" marR="0" lvl="0" indent="-228600" algn="just" defTabSz="914400" rtl="0" eaLnBrk="0" fontAlgn="base" latinLnBrk="0" hangingPunct="0">
              <a:lnSpc>
                <a:spcPct val="100000"/>
              </a:lnSpc>
              <a:spcBef>
                <a:spcPct val="0"/>
              </a:spcBef>
              <a:spcAft>
                <a:spcPct val="0"/>
              </a:spcAft>
              <a:buClrTx/>
              <a:buSzTx/>
              <a:tabLst/>
            </a:pPr>
            <a:r>
              <a:rPr kumimoji="0" lang="el-GR" b="0" i="1" u="none" strike="noStrike" cap="none" normalizeH="0" baseline="0" dirty="0">
                <a:ln>
                  <a:noFill/>
                </a:ln>
                <a:solidFill>
                  <a:schemeClr val="tx1"/>
                </a:solidFill>
                <a:effectLst/>
                <a:latin typeface="Times New Roman" pitchFamily="18" charset="0"/>
                <a:cs typeface="Times New Roman" pitchFamily="18" charset="0"/>
              </a:rPr>
              <a:t>Πωλήσεις  /Σύνολο Περιουσιακών Στοιχείων</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tabLst/>
            </a:pPr>
            <a:r>
              <a:rPr kumimoji="0" lang="el-GR" b="0" i="0" u="none" strike="noStrike" cap="none" normalizeH="0" baseline="0" dirty="0">
                <a:ln>
                  <a:noFill/>
                </a:ln>
                <a:solidFill>
                  <a:schemeClr val="tx1"/>
                </a:solidFill>
                <a:effectLst/>
                <a:latin typeface="Times New Roman" pitchFamily="18" charset="0"/>
                <a:cs typeface="Times New Roman" pitchFamily="18" charset="0"/>
              </a:rPr>
              <a:t>Δείχνει πόσες φορές τα κεφάλαια της επιχείρησης επενδύονται στην παραγωγική διαδικασία της. Δηλαδή πόσες φορές αξιοποιεί η επιχείρηση το σύνολο των Κεφαλαίων της σε πωλήσεις.</a:t>
            </a:r>
          </a:p>
          <a:p>
            <a:pPr marL="0" marR="0" lvl="0" indent="0" algn="just" defTabSz="914400" rtl="0" eaLnBrk="0" fontAlgn="base" latinLnBrk="0" hangingPunct="0">
              <a:lnSpc>
                <a:spcPct val="100000"/>
              </a:lnSpc>
              <a:spcBef>
                <a:spcPct val="0"/>
              </a:spcBef>
              <a:spcAft>
                <a:spcPct val="0"/>
              </a:spcAft>
              <a:buClrTx/>
              <a:buSzTx/>
              <a:tabLst/>
            </a:pPr>
            <a:r>
              <a:rPr kumimoji="0" lang="el-GR" b="1" i="0" u="none" strike="noStrike" cap="none" normalizeH="0" baseline="0" dirty="0">
                <a:ln>
                  <a:noFill/>
                </a:ln>
                <a:solidFill>
                  <a:schemeClr val="tx1"/>
                </a:solidFill>
                <a:effectLst/>
                <a:latin typeface="Times New Roman" pitchFamily="18" charset="0"/>
                <a:cs typeface="Times New Roman" pitchFamily="18" charset="0"/>
              </a:rPr>
              <a:t>Δείκτης ταχύτητας Ιδίων κεφαλαίων:</a:t>
            </a:r>
            <a:r>
              <a:rPr kumimoji="0" lang="el-GR" b="0" i="0" u="none" strike="noStrike" cap="none" normalizeH="0" baseline="0" dirty="0">
                <a:ln>
                  <a:noFill/>
                </a:ln>
                <a:solidFill>
                  <a:schemeClr val="tx1"/>
                </a:solidFill>
                <a:effectLst/>
                <a:latin typeface="Times New Roman" pitchFamily="18" charset="0"/>
                <a:cs typeface="Times New Roman" pitchFamily="18" charset="0"/>
              </a:rPr>
              <a:t>	</a:t>
            </a:r>
          </a:p>
          <a:p>
            <a:pPr marL="228600" marR="0" lvl="0" indent="-228600" algn="just" defTabSz="914400" rtl="0" eaLnBrk="0" fontAlgn="base" latinLnBrk="0" hangingPunct="0">
              <a:lnSpc>
                <a:spcPct val="100000"/>
              </a:lnSpc>
              <a:spcBef>
                <a:spcPct val="0"/>
              </a:spcBef>
              <a:spcAft>
                <a:spcPct val="0"/>
              </a:spcAft>
              <a:buClrTx/>
              <a:buSzTx/>
              <a:tabLst/>
            </a:pPr>
            <a:r>
              <a:rPr kumimoji="0" lang="el-GR" b="0" i="1" u="none" strike="noStrike" cap="none" normalizeH="0" baseline="0" dirty="0">
                <a:ln>
                  <a:noFill/>
                </a:ln>
                <a:solidFill>
                  <a:schemeClr val="tx1"/>
                </a:solidFill>
                <a:effectLst/>
                <a:latin typeface="Times New Roman" pitchFamily="18" charset="0"/>
                <a:cs typeface="Times New Roman" pitchFamily="18" charset="0"/>
              </a:rPr>
              <a:t>Πωλήσεις  /Ίδια Κεφάλαια</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tabLst/>
            </a:pPr>
            <a:r>
              <a:rPr kumimoji="0" lang="el-GR" b="0" i="0" u="none" strike="noStrike" cap="none" normalizeH="0" baseline="0" dirty="0">
                <a:ln>
                  <a:noFill/>
                </a:ln>
                <a:solidFill>
                  <a:schemeClr val="tx1"/>
                </a:solidFill>
                <a:effectLst/>
                <a:latin typeface="Times New Roman" pitchFamily="18" charset="0"/>
                <a:cs typeface="Times New Roman" pitchFamily="18" charset="0"/>
              </a:rPr>
              <a:t>Δείχνει πόσες φορές τα Ίδια Κεφάλαια της επιχείρησης επενδύονται στη παραγωγική διαδικασία της.  Δηλαδή πόσες φορές ανακυκλώνει η επιχείρηση το σύνολο των Ιδίων Κεφαλαίων της σε πωλήσεις.</a:t>
            </a:r>
          </a:p>
          <a:p>
            <a:pPr marL="0" marR="0" lvl="0" indent="0" algn="just" defTabSz="914400" rtl="0" eaLnBrk="0" fontAlgn="base" latinLnBrk="0" hangingPunct="0">
              <a:lnSpc>
                <a:spcPct val="100000"/>
              </a:lnSpc>
              <a:spcBef>
                <a:spcPct val="0"/>
              </a:spcBef>
              <a:spcAft>
                <a:spcPct val="0"/>
              </a:spcAft>
              <a:buClrTx/>
              <a:buSzTx/>
              <a:tabLst/>
            </a:pPr>
            <a:r>
              <a:rPr kumimoji="0" lang="el-GR" b="1" i="0" u="none" strike="noStrike" cap="none" normalizeH="0" baseline="0" dirty="0">
                <a:ln>
                  <a:noFill/>
                </a:ln>
                <a:solidFill>
                  <a:schemeClr val="tx1"/>
                </a:solidFill>
                <a:effectLst/>
                <a:latin typeface="Times New Roman" pitchFamily="18" charset="0"/>
                <a:cs typeface="Times New Roman" pitchFamily="18" charset="0"/>
              </a:rPr>
              <a:t>Δείκτης περιόδου παρεχόμενης πίστωσης:</a:t>
            </a:r>
            <a:r>
              <a:rPr kumimoji="0" lang="el-GR" b="0" i="0" u="none" strike="noStrike" cap="none" normalizeH="0" baseline="0" dirty="0">
                <a:ln>
                  <a:noFill/>
                </a:ln>
                <a:solidFill>
                  <a:schemeClr val="tx1"/>
                </a:solidFill>
                <a:effectLst/>
                <a:latin typeface="Times New Roman" pitchFamily="18" charset="0"/>
                <a:cs typeface="Times New Roman" pitchFamily="18" charset="0"/>
              </a:rPr>
              <a:t>		</a:t>
            </a:r>
          </a:p>
          <a:p>
            <a:pPr marL="228600" marR="0" lvl="0" indent="-228600" algn="just" defTabSz="914400" rtl="0" eaLnBrk="0" fontAlgn="base" latinLnBrk="0" hangingPunct="0">
              <a:lnSpc>
                <a:spcPct val="100000"/>
              </a:lnSpc>
              <a:spcBef>
                <a:spcPct val="0"/>
              </a:spcBef>
              <a:spcAft>
                <a:spcPct val="0"/>
              </a:spcAft>
              <a:buClrTx/>
              <a:buSzTx/>
              <a:tabLst/>
            </a:pPr>
            <a:r>
              <a:rPr kumimoji="0" lang="el-GR" b="0" i="1" u="none" strike="noStrike" cap="none" normalizeH="0" baseline="0" dirty="0">
                <a:ln>
                  <a:noFill/>
                </a:ln>
                <a:solidFill>
                  <a:schemeClr val="tx1"/>
                </a:solidFill>
                <a:effectLst/>
                <a:latin typeface="Times New Roman" pitchFamily="18" charset="0"/>
                <a:cs typeface="Times New Roman" pitchFamily="18" charset="0"/>
              </a:rPr>
              <a:t>[(Μέσα υπόλοιπα Προμηθευτών + Γραμμάτια πληρωτέα + Επιταγές Πληρωτέες)  / Ετήσιο Κόστος Πωληθέντων])*365 ημέρες</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tabLst/>
            </a:pPr>
            <a:r>
              <a:rPr kumimoji="0" lang="el-GR" b="0" i="1" u="none" strike="noStrike" cap="none" normalizeH="0" baseline="0" dirty="0">
                <a:ln>
                  <a:noFill/>
                </a:ln>
                <a:solidFill>
                  <a:schemeClr val="tx1"/>
                </a:solidFill>
                <a:effectLst/>
                <a:latin typeface="Times New Roman" pitchFamily="18" charset="0"/>
                <a:cs typeface="Times New Roman" pitchFamily="18" charset="0"/>
              </a:rPr>
              <a:t>Ή</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tabLst/>
            </a:pPr>
            <a:r>
              <a:rPr kumimoji="0" lang="el-GR" b="0" i="1" u="none" strike="noStrike" cap="none" normalizeH="0" baseline="0" dirty="0">
                <a:ln>
                  <a:noFill/>
                </a:ln>
                <a:solidFill>
                  <a:schemeClr val="tx1"/>
                </a:solidFill>
                <a:effectLst/>
                <a:latin typeface="Times New Roman" pitchFamily="18" charset="0"/>
                <a:cs typeface="Times New Roman" pitchFamily="18" charset="0"/>
              </a:rPr>
              <a:t>[(Πελάτες + Γραμμάτια Εισπρακτέα + Επιταγές Εισπρακτέες)/Ετήσιες Πωλήσεις])*365 ημέρες</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tabLst/>
            </a:pPr>
            <a:r>
              <a:rPr kumimoji="0" lang="el-GR" b="0" i="0" u="none" strike="noStrike" cap="none" normalizeH="0" baseline="0" dirty="0">
                <a:ln>
                  <a:noFill/>
                </a:ln>
                <a:solidFill>
                  <a:schemeClr val="tx1"/>
                </a:solidFill>
                <a:effectLst/>
                <a:latin typeface="Times New Roman" pitchFamily="18" charset="0"/>
                <a:cs typeface="Times New Roman" pitchFamily="18" charset="0"/>
              </a:rPr>
              <a:t>Ο δείκτης αυτός ελέγχει τις ημέρες που παρέχει πίστωση η επιχείρηση στους πελάτες της.</a:t>
            </a:r>
          </a:p>
          <a:p>
            <a:pPr marL="0" marR="0" lvl="0" indent="0" algn="just" defTabSz="914400" rtl="0" eaLnBrk="0" fontAlgn="base" latinLnBrk="0" hangingPunct="0">
              <a:lnSpc>
                <a:spcPct val="100000"/>
              </a:lnSpc>
              <a:spcBef>
                <a:spcPct val="0"/>
              </a:spcBef>
              <a:spcAft>
                <a:spcPct val="0"/>
              </a:spcAft>
              <a:buClrTx/>
              <a:buSzTx/>
              <a:tabLst/>
            </a:pPr>
            <a:r>
              <a:rPr kumimoji="0" lang="el-GR" b="1" i="0" u="none" strike="noStrike" cap="none" normalizeH="0" baseline="0" dirty="0">
                <a:ln>
                  <a:noFill/>
                </a:ln>
                <a:solidFill>
                  <a:schemeClr val="tx1"/>
                </a:solidFill>
                <a:effectLst/>
                <a:latin typeface="Times New Roman" pitchFamily="18" charset="0"/>
                <a:cs typeface="Times New Roman" pitchFamily="18" charset="0"/>
              </a:rPr>
              <a:t>Δείκτης περιόδου λαμβανόμενης πίστωσης:</a:t>
            </a:r>
            <a:r>
              <a:rPr kumimoji="0" lang="el-GR" b="0" i="0" u="none" strike="noStrike" cap="none" normalizeH="0" baseline="0" dirty="0">
                <a:ln>
                  <a:noFill/>
                </a:ln>
                <a:solidFill>
                  <a:schemeClr val="tx1"/>
                </a:solidFill>
                <a:effectLst/>
                <a:latin typeface="Times New Roman" pitchFamily="18" charset="0"/>
                <a:cs typeface="Times New Roman" pitchFamily="18" charset="0"/>
              </a:rPr>
              <a:t>		</a:t>
            </a:r>
          </a:p>
          <a:p>
            <a:pPr marL="228600" marR="0" lvl="0" indent="-228600" algn="just" defTabSz="914400" rtl="0" eaLnBrk="0" fontAlgn="base" latinLnBrk="0" hangingPunct="0">
              <a:lnSpc>
                <a:spcPct val="100000"/>
              </a:lnSpc>
              <a:spcBef>
                <a:spcPct val="0"/>
              </a:spcBef>
              <a:spcAft>
                <a:spcPct val="0"/>
              </a:spcAft>
              <a:buClrTx/>
              <a:buSzTx/>
              <a:tabLst/>
            </a:pPr>
            <a:r>
              <a:rPr kumimoji="0" lang="el-GR" b="0" i="0" u="none" strike="noStrike" cap="none" normalizeH="0" baseline="0" dirty="0">
                <a:ln>
                  <a:noFill/>
                </a:ln>
                <a:solidFill>
                  <a:schemeClr val="tx1"/>
                </a:solidFill>
                <a:effectLst/>
                <a:latin typeface="Times New Roman" pitchFamily="18" charset="0"/>
                <a:cs typeface="Times New Roman" pitchFamily="18" charset="0"/>
              </a:rPr>
              <a:t>(</a:t>
            </a:r>
            <a:r>
              <a:rPr kumimoji="0" lang="el-GR" b="0" i="1" u="none" strike="noStrike" cap="none" normalizeH="0" baseline="0" dirty="0">
                <a:ln>
                  <a:noFill/>
                </a:ln>
                <a:solidFill>
                  <a:schemeClr val="tx1"/>
                </a:solidFill>
                <a:effectLst/>
                <a:latin typeface="Times New Roman" pitchFamily="18" charset="0"/>
                <a:cs typeface="Times New Roman" pitchFamily="18" charset="0"/>
              </a:rPr>
              <a:t>Μέσα υπόλοιπα Προμηθευτών  / Ετήσιες Αγορές)*365 ημέρες</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tabLst/>
            </a:pPr>
            <a:r>
              <a:rPr kumimoji="0" lang="el-GR" b="0" i="0" u="none" strike="noStrike" cap="none" normalizeH="0" baseline="0" dirty="0">
                <a:ln>
                  <a:noFill/>
                </a:ln>
                <a:solidFill>
                  <a:schemeClr val="tx1"/>
                </a:solidFill>
                <a:effectLst/>
                <a:latin typeface="Times New Roman" pitchFamily="18" charset="0"/>
                <a:cs typeface="Times New Roman" pitchFamily="18" charset="0"/>
              </a:rPr>
              <a:t>Ο δείκτης αυτός ελέγχει τις ημέρες που λαμβάνει η επιχείρηση πίστωση από τους προμηθευτές της. Οι δύο δείκτες αυτοί πάντοτε εξετάζονται μαζί.</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255087"/>
            <a:ext cx="8604448" cy="7330171"/>
          </a:xfrm>
          <a:prstGeom prst="rect">
            <a:avLst/>
          </a:prstGeom>
          <a:noFill/>
          <a:ln w="9525">
            <a:noFill/>
            <a:miter lim="800000"/>
            <a:headEnd/>
            <a:tailEnd/>
          </a:ln>
          <a:effectLst/>
        </p:spPr>
        <p:txBody>
          <a:bodyPr vert="horz" wrap="square" lIns="457056" tIns="126960" rIns="91440" bIns="0" numCol="1" anchor="ctr" anchorCtr="0" compatLnSpc="1">
            <a:prstTxWarp prst="textNoShape">
              <a:avLst/>
            </a:prstTxWarp>
            <a:spAutoFit/>
          </a:bodyPr>
          <a:lstStyle/>
          <a:p>
            <a:pPr algn="just" fontAlgn="base">
              <a:spcBef>
                <a:spcPct val="0"/>
              </a:spcBef>
              <a:spcAft>
                <a:spcPct val="0"/>
              </a:spcAft>
            </a:pPr>
            <a:r>
              <a:rPr kumimoji="0" lang="el-GR"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Δ</a:t>
            </a:r>
            <a:r>
              <a:rPr kumimoji="0" lang="el-GR" b="1" i="1"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είκτες αγοραίας αξίας ή αποτίμησης (Επενδύτη)</a:t>
            </a:r>
          </a:p>
          <a:p>
            <a:pPr algn="just" fontAlgn="base">
              <a:spcBef>
                <a:spcPct val="0"/>
              </a:spcBef>
              <a:spcAft>
                <a:spcPct val="0"/>
              </a:spcAft>
            </a:pPr>
            <a:endParaRPr kumimoji="0" lang="el-GR" b="1" i="1"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sz="1600" b="0" i="0" u="none" strike="noStrike" cap="none" normalizeH="0" baseline="0" dirty="0">
                <a:ln>
                  <a:noFill/>
                </a:ln>
                <a:solidFill>
                  <a:schemeClr val="tx1"/>
                </a:solidFill>
                <a:effectLst/>
                <a:latin typeface="Times New Roman" pitchFamily="18" charset="0"/>
                <a:cs typeface="Times New Roman" pitchFamily="18" charset="0"/>
              </a:rPr>
              <a:t>Οι δείκτες αυτοί συγκρίνουν την αγοραία τιμή της μετοχής με τα κέρδη της επιχείρησης και τη λογιστική αξία της μετοχής. Ουσιαστικά παρέχουν πληροφόρηση για τις προσδοκίες των επενδυτών για την μελλοντικές προοπτικές της επιχείρησης και την επίδοση της στο παρελθόν.</a:t>
            </a:r>
          </a:p>
          <a:p>
            <a:pPr marL="0" marR="0" lvl="0" indent="0" algn="just" defTabSz="914400" rtl="0" eaLnBrk="0" fontAlgn="base" latinLnBrk="0" hangingPunct="0">
              <a:lnSpc>
                <a:spcPct val="100000"/>
              </a:lnSpc>
              <a:spcBef>
                <a:spcPct val="0"/>
              </a:spcBef>
              <a:spcAft>
                <a:spcPct val="0"/>
              </a:spcAft>
              <a:buClrTx/>
              <a:buSzTx/>
              <a:tabLst/>
            </a:pPr>
            <a:r>
              <a:rPr kumimoji="0" lang="el-GR" sz="1600" b="1" i="0" u="none" strike="noStrike" cap="none" normalizeH="0" baseline="0" dirty="0">
                <a:ln>
                  <a:noFill/>
                </a:ln>
                <a:solidFill>
                  <a:schemeClr val="tx1"/>
                </a:solidFill>
                <a:effectLst/>
                <a:latin typeface="Times New Roman" pitchFamily="18" charset="0"/>
                <a:cs typeface="Times New Roman" pitchFamily="18" charset="0"/>
              </a:rPr>
              <a:t>Δείκτης αγοραίας τιμής μετοχής προς καθαρά κέρδη ανά μετοχή (P/E):</a:t>
            </a: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sz="1600" b="0" i="1" u="none" strike="noStrike" cap="none" normalizeH="0" baseline="0" dirty="0">
                <a:ln>
                  <a:noFill/>
                </a:ln>
                <a:solidFill>
                  <a:schemeClr val="tx1"/>
                </a:solidFill>
                <a:effectLst/>
                <a:latin typeface="Times New Roman" pitchFamily="18" charset="0"/>
                <a:cs typeface="Times New Roman" pitchFamily="18" charset="0"/>
              </a:rPr>
              <a:t>Τιμή Μετοχής / Κέρδη ανά Μετοχή</a:t>
            </a: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sz="1600" b="0" i="0" u="none" strike="noStrike" cap="none" normalizeH="0" baseline="0" dirty="0">
                <a:ln>
                  <a:noFill/>
                </a:ln>
                <a:solidFill>
                  <a:schemeClr val="tx1"/>
                </a:solidFill>
                <a:effectLst/>
                <a:latin typeface="Times New Roman" pitchFamily="18" charset="0"/>
                <a:cs typeface="Times New Roman" pitchFamily="18" charset="0"/>
              </a:rPr>
              <a:t>Ο δείκτης αυτός δείχνει το ποσό που θα επιθυμούσαν οι επενδυτές να πληρώσουν για τα ανά μετοχή καθαρά κέρδη. Όσο υψηλότερη είναι η τιμή του  τόσο μεγαλύτερη αναπτυξιακή εξέλιξη έχει η επιχείρηση, ενώ όσο χαμηλότερη τόσο μεγαλύτερη πιθανότητα να αντιμετωπίσει υψηλούς κινδύνους.</a:t>
            </a:r>
          </a:p>
          <a:p>
            <a:pPr marL="0" marR="0" lvl="0" indent="0" algn="just" defTabSz="914400" rtl="0" eaLnBrk="0" fontAlgn="base" latinLnBrk="0" hangingPunct="0">
              <a:lnSpc>
                <a:spcPct val="100000"/>
              </a:lnSpc>
              <a:spcBef>
                <a:spcPct val="0"/>
              </a:spcBef>
              <a:spcAft>
                <a:spcPct val="0"/>
              </a:spcAft>
              <a:buClrTx/>
              <a:buSzTx/>
              <a:tabLst/>
            </a:pPr>
            <a:r>
              <a:rPr kumimoji="0" lang="el-GR" sz="1600" b="1" i="0" u="none" strike="noStrike" cap="none" normalizeH="0" baseline="0" dirty="0">
                <a:ln>
                  <a:noFill/>
                </a:ln>
                <a:solidFill>
                  <a:schemeClr val="tx1"/>
                </a:solidFill>
                <a:effectLst/>
                <a:latin typeface="Times New Roman" pitchFamily="18" charset="0"/>
                <a:cs typeface="Times New Roman" pitchFamily="18" charset="0"/>
              </a:rPr>
              <a:t>Δείκτης Κερδών ανά μετοχή (EPS):	 </a:t>
            </a: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sz="1600" b="0" i="1" u="none" strike="noStrike" cap="none" normalizeH="0" baseline="0" dirty="0">
                <a:ln>
                  <a:noFill/>
                </a:ln>
                <a:solidFill>
                  <a:schemeClr val="tx1"/>
                </a:solidFill>
                <a:effectLst/>
                <a:latin typeface="Times New Roman" pitchFamily="18" charset="0"/>
                <a:cs typeface="Times New Roman" pitchFamily="18" charset="0"/>
              </a:rPr>
              <a:t>(Καθαρά Κέρδη μετά φόρους – μερίσματα προνομιούχα) / Μετοχές σε κυκλοφορία</a:t>
            </a: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sz="1600" b="0" i="0" u="none" strike="noStrike" cap="none" normalizeH="0" baseline="0" dirty="0">
                <a:ln>
                  <a:noFill/>
                </a:ln>
                <a:solidFill>
                  <a:schemeClr val="tx1"/>
                </a:solidFill>
                <a:effectLst/>
                <a:latin typeface="Times New Roman" pitchFamily="18" charset="0"/>
                <a:cs typeface="Times New Roman" pitchFamily="18" charset="0"/>
              </a:rPr>
              <a:t>Ο δείκτης αυτός μας δείχνει την κερδοφορία της μετοχής.</a:t>
            </a:r>
          </a:p>
          <a:p>
            <a:pPr marL="0" marR="0" lvl="0" indent="0" algn="just" defTabSz="914400" rtl="0" eaLnBrk="0" fontAlgn="base" latinLnBrk="0" hangingPunct="0">
              <a:lnSpc>
                <a:spcPct val="100000"/>
              </a:lnSpc>
              <a:spcBef>
                <a:spcPct val="0"/>
              </a:spcBef>
              <a:spcAft>
                <a:spcPct val="0"/>
              </a:spcAft>
              <a:buClrTx/>
              <a:buSzTx/>
              <a:tabLst/>
            </a:pPr>
            <a:r>
              <a:rPr kumimoji="0" lang="el-GR" sz="1600" b="1" i="0" u="none" strike="noStrike" cap="none" normalizeH="0" baseline="0" dirty="0">
                <a:ln>
                  <a:noFill/>
                </a:ln>
                <a:solidFill>
                  <a:schemeClr val="tx1"/>
                </a:solidFill>
                <a:effectLst/>
                <a:latin typeface="Times New Roman" pitchFamily="18" charset="0"/>
                <a:cs typeface="Times New Roman" pitchFamily="18" charset="0"/>
              </a:rPr>
              <a:t>Δείκτης μερίσματος: 	</a:t>
            </a:r>
          </a:p>
          <a:p>
            <a:pPr marL="0" marR="0" lvl="0" indent="0" algn="just" defTabSz="914400" rtl="0" eaLnBrk="0" fontAlgn="base" latinLnBrk="0" hangingPunct="0">
              <a:lnSpc>
                <a:spcPct val="100000"/>
              </a:lnSpc>
              <a:spcBef>
                <a:spcPct val="0"/>
              </a:spcBef>
              <a:spcAft>
                <a:spcPct val="0"/>
              </a:spcAft>
              <a:buClrTx/>
              <a:buSzTx/>
              <a:tabLst/>
            </a:pPr>
            <a:r>
              <a:rPr kumimoji="0" lang="el-GR" sz="1600" b="0" i="1" u="none" strike="noStrike" cap="none" normalizeH="0" baseline="0" dirty="0">
                <a:ln>
                  <a:noFill/>
                </a:ln>
                <a:solidFill>
                  <a:schemeClr val="tx1"/>
                </a:solidFill>
                <a:effectLst/>
                <a:latin typeface="Times New Roman" pitchFamily="18" charset="0"/>
                <a:cs typeface="Times New Roman" pitchFamily="18" charset="0"/>
              </a:rPr>
              <a:t>Μέρισμα ανά μετοχή /Κέρδη ανά Μετοχή</a:t>
            </a: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sz="1600" b="0" i="0" u="none" strike="noStrike" cap="none" normalizeH="0" baseline="0" dirty="0">
                <a:ln>
                  <a:noFill/>
                </a:ln>
                <a:solidFill>
                  <a:schemeClr val="tx1"/>
                </a:solidFill>
                <a:effectLst/>
                <a:latin typeface="Times New Roman" pitchFamily="18" charset="0"/>
                <a:cs typeface="Times New Roman" pitchFamily="18" charset="0"/>
              </a:rPr>
              <a:t>Ο δείκτης αυτός μας δείχνει το ποσοστό των ετήσιων κερδών της επιχείρησης που διατίθεται για μέρισμα.</a:t>
            </a:r>
          </a:p>
          <a:p>
            <a:pPr marL="0" marR="0" lvl="0" indent="0" algn="just" defTabSz="914400" rtl="0" eaLnBrk="0" fontAlgn="base" latinLnBrk="0" hangingPunct="0">
              <a:lnSpc>
                <a:spcPct val="100000"/>
              </a:lnSpc>
              <a:spcBef>
                <a:spcPct val="0"/>
              </a:spcBef>
              <a:spcAft>
                <a:spcPct val="0"/>
              </a:spcAft>
              <a:buClrTx/>
              <a:buSzTx/>
              <a:tabLst/>
            </a:pPr>
            <a:r>
              <a:rPr kumimoji="0" lang="el-GR" sz="1600" b="1" i="0" u="none" strike="noStrike" cap="none" normalizeH="0" baseline="0" dirty="0">
                <a:ln>
                  <a:noFill/>
                </a:ln>
                <a:solidFill>
                  <a:schemeClr val="tx1"/>
                </a:solidFill>
                <a:effectLst/>
                <a:latin typeface="Times New Roman" pitchFamily="18" charset="0"/>
                <a:cs typeface="Times New Roman" pitchFamily="18" charset="0"/>
              </a:rPr>
              <a:t>Εσωτερική αξία μετοχής: 	</a:t>
            </a:r>
          </a:p>
          <a:p>
            <a:pPr marL="0" marR="0" lvl="0" indent="0" algn="just" defTabSz="914400" rtl="0" eaLnBrk="0" fontAlgn="base" latinLnBrk="0" hangingPunct="0">
              <a:lnSpc>
                <a:spcPct val="100000"/>
              </a:lnSpc>
              <a:spcBef>
                <a:spcPct val="0"/>
              </a:spcBef>
              <a:spcAft>
                <a:spcPct val="0"/>
              </a:spcAft>
              <a:buClrTx/>
              <a:buSzTx/>
              <a:tabLst/>
            </a:pPr>
            <a:r>
              <a:rPr kumimoji="0" lang="el-GR" sz="1600" b="0" i="1" u="none" strike="noStrike" cap="none" normalizeH="0" baseline="0" dirty="0">
                <a:ln>
                  <a:noFill/>
                </a:ln>
                <a:solidFill>
                  <a:schemeClr val="tx1"/>
                </a:solidFill>
                <a:effectLst/>
                <a:latin typeface="Times New Roman" pitchFamily="18" charset="0"/>
                <a:cs typeface="Times New Roman" pitchFamily="18" charset="0"/>
              </a:rPr>
              <a:t>Ίδια Κεφάλαια /Μετοχές σε Κυκλοφορία</a:t>
            </a: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sz="1600" b="0" i="0" u="none" strike="noStrike" cap="none" normalizeH="0" baseline="0" dirty="0">
                <a:ln>
                  <a:noFill/>
                </a:ln>
                <a:solidFill>
                  <a:schemeClr val="tx1"/>
                </a:solidFill>
                <a:effectLst/>
                <a:latin typeface="Times New Roman" pitchFamily="18" charset="0"/>
                <a:cs typeface="Times New Roman" pitchFamily="18" charset="0"/>
              </a:rPr>
              <a:t>Δείχνει την λογιστική αξία της μετοχής.</a:t>
            </a:r>
          </a:p>
          <a:p>
            <a:pPr marL="0" marR="0" lvl="0" indent="0" algn="just" defTabSz="914400" rtl="0" eaLnBrk="0" fontAlgn="base" latinLnBrk="0" hangingPunct="0">
              <a:lnSpc>
                <a:spcPct val="100000"/>
              </a:lnSpc>
              <a:spcBef>
                <a:spcPct val="0"/>
              </a:spcBef>
              <a:spcAft>
                <a:spcPct val="0"/>
              </a:spcAft>
              <a:buClrTx/>
              <a:buSzTx/>
              <a:tabLst/>
            </a:pPr>
            <a:r>
              <a:rPr kumimoji="0" lang="el-GR" sz="1600" b="1" i="0" u="none" strike="noStrike" cap="none" normalizeH="0" baseline="0" dirty="0">
                <a:ln>
                  <a:noFill/>
                </a:ln>
                <a:solidFill>
                  <a:schemeClr val="tx1"/>
                </a:solidFill>
                <a:effectLst/>
                <a:latin typeface="Times New Roman" pitchFamily="18" charset="0"/>
                <a:cs typeface="Times New Roman" pitchFamily="18" charset="0"/>
              </a:rPr>
              <a:t>Δείκτης αγοραίας προς λογιστική τιμή (</a:t>
            </a:r>
            <a:r>
              <a:rPr kumimoji="0" lang="el-GR" sz="1600" b="1" i="0" u="none" strike="noStrike" cap="none" normalizeH="0" baseline="0" dirty="0" err="1">
                <a:ln>
                  <a:noFill/>
                </a:ln>
                <a:solidFill>
                  <a:schemeClr val="tx1"/>
                </a:solidFill>
                <a:effectLst/>
                <a:latin typeface="Times New Roman" pitchFamily="18" charset="0"/>
                <a:cs typeface="Times New Roman" pitchFamily="18" charset="0"/>
              </a:rPr>
              <a:t>Price</a:t>
            </a:r>
            <a:r>
              <a:rPr kumimoji="0" lang="el-GR" sz="1600" b="1" i="0" u="none" strike="noStrike" cap="none" normalizeH="0" baseline="0" dirty="0">
                <a:ln>
                  <a:noFill/>
                </a:ln>
                <a:solidFill>
                  <a:schemeClr val="tx1"/>
                </a:solidFill>
                <a:effectLst/>
                <a:latin typeface="Times New Roman" pitchFamily="18" charset="0"/>
                <a:cs typeface="Times New Roman" pitchFamily="18" charset="0"/>
              </a:rPr>
              <a:t> </a:t>
            </a:r>
            <a:r>
              <a:rPr kumimoji="0" lang="el-GR" sz="1600" b="1" i="0" u="none" strike="noStrike" cap="none" normalizeH="0" baseline="0" dirty="0" err="1">
                <a:ln>
                  <a:noFill/>
                </a:ln>
                <a:solidFill>
                  <a:schemeClr val="tx1"/>
                </a:solidFill>
                <a:effectLst/>
                <a:latin typeface="Times New Roman" pitchFamily="18" charset="0"/>
                <a:cs typeface="Times New Roman" pitchFamily="18" charset="0"/>
              </a:rPr>
              <a:t>to</a:t>
            </a:r>
            <a:r>
              <a:rPr kumimoji="0" lang="el-GR" sz="1600" b="1" i="0" u="none" strike="noStrike" cap="none" normalizeH="0" baseline="0" dirty="0">
                <a:ln>
                  <a:noFill/>
                </a:ln>
                <a:solidFill>
                  <a:schemeClr val="tx1"/>
                </a:solidFill>
                <a:effectLst/>
                <a:latin typeface="Times New Roman" pitchFamily="18" charset="0"/>
                <a:cs typeface="Times New Roman" pitchFamily="18" charset="0"/>
              </a:rPr>
              <a:t> </a:t>
            </a:r>
            <a:r>
              <a:rPr kumimoji="0" lang="el-GR" sz="1600" b="1" i="0" u="none" strike="noStrike" cap="none" normalizeH="0" baseline="0" dirty="0" err="1">
                <a:ln>
                  <a:noFill/>
                </a:ln>
                <a:solidFill>
                  <a:schemeClr val="tx1"/>
                </a:solidFill>
                <a:effectLst/>
                <a:latin typeface="Times New Roman" pitchFamily="18" charset="0"/>
                <a:cs typeface="Times New Roman" pitchFamily="18" charset="0"/>
              </a:rPr>
              <a:t>book</a:t>
            </a:r>
            <a:r>
              <a:rPr kumimoji="0" lang="el-GR" sz="1600" b="1" i="0" u="none" strike="noStrike" cap="none" normalizeH="0" baseline="0" dirty="0">
                <a:ln>
                  <a:noFill/>
                </a:ln>
                <a:solidFill>
                  <a:schemeClr val="tx1"/>
                </a:solidFill>
                <a:effectLst/>
                <a:latin typeface="Times New Roman" pitchFamily="18" charset="0"/>
                <a:cs typeface="Times New Roman" pitchFamily="18" charset="0"/>
              </a:rPr>
              <a:t> </a:t>
            </a:r>
            <a:r>
              <a:rPr kumimoji="0" lang="el-GR" sz="1600" b="1" i="0" u="none" strike="noStrike" cap="none" normalizeH="0" baseline="0" dirty="0" err="1">
                <a:ln>
                  <a:noFill/>
                </a:ln>
                <a:solidFill>
                  <a:schemeClr val="tx1"/>
                </a:solidFill>
                <a:effectLst/>
                <a:latin typeface="Times New Roman" pitchFamily="18" charset="0"/>
                <a:cs typeface="Times New Roman" pitchFamily="18" charset="0"/>
              </a:rPr>
              <a:t>value</a:t>
            </a:r>
            <a:r>
              <a:rPr kumimoji="0" lang="el-GR" sz="16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sz="1600" b="0" i="1" u="none" strike="noStrike" cap="none" normalizeH="0" baseline="0" dirty="0">
                <a:ln>
                  <a:noFill/>
                </a:ln>
                <a:solidFill>
                  <a:schemeClr val="tx1"/>
                </a:solidFill>
                <a:effectLst/>
                <a:latin typeface="Times New Roman" pitchFamily="18" charset="0"/>
                <a:cs typeface="Times New Roman" pitchFamily="18" charset="0"/>
              </a:rPr>
              <a:t>Τιμή Μετοχής /Λογιστική Αξία Μετοχής</a:t>
            </a: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sz="1600" b="0" i="0" u="none" strike="noStrike" cap="none" normalizeH="0" baseline="0" dirty="0">
                <a:ln>
                  <a:noFill/>
                </a:ln>
                <a:solidFill>
                  <a:schemeClr val="tx1"/>
                </a:solidFill>
                <a:effectLst/>
                <a:latin typeface="Times New Roman" pitchFamily="18" charset="0"/>
                <a:cs typeface="Times New Roman" pitchFamily="18" charset="0"/>
              </a:rPr>
              <a:t>Δείχνει το πώς οι επενδυτές αποτιμούν την επιχείρηση. Όσο υψηλότερος είναι ο δείκτης τόσο μεγαλύτερη είναι η απόδοση της επιχείρησης και  τόσο υψηλότερες είναι οι τιμές, από αυτή της λογιστικής αξίας, που μπορούν να διατεθούν οι μετοχές της επιχείρησης. Τέλος ο δείκτης αυτός αποτελεί κριτήριο του βαθμού επιτυχίας των επενδυτικών και χρηματοδοτικών αποφάσεων που έχει λάβει η επιχείρηση.</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0" y="-113310"/>
            <a:ext cx="8604448" cy="6971310"/>
          </a:xfrm>
          <a:prstGeom prst="rect">
            <a:avLst/>
          </a:prstGeom>
          <a:noFill/>
          <a:ln w="9525">
            <a:noFill/>
            <a:miter lim="800000"/>
            <a:headEnd/>
            <a:tailEnd/>
          </a:ln>
          <a:effectLst/>
        </p:spPr>
        <p:txBody>
          <a:bodyPr vert="horz" wrap="square" lIns="457056" tIns="126960" rIns="91440" bIns="0" numCol="1" anchor="ctr" anchorCtr="0" compatLnSpc="1">
            <a:prstTxWarp prst="textNoShape">
              <a:avLst/>
            </a:prstTxWarp>
            <a:spAutoFit/>
          </a:bodyPr>
          <a:lstStyle/>
          <a:p>
            <a:pPr algn="just" fontAlgn="base">
              <a:spcBef>
                <a:spcPct val="0"/>
              </a:spcBef>
              <a:spcAft>
                <a:spcPct val="0"/>
              </a:spcAft>
            </a:pPr>
            <a:r>
              <a:rPr kumimoji="0" lang="el-GR"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Λ</a:t>
            </a:r>
            <a:r>
              <a:rPr kumimoji="0" lang="el-GR"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οιποί Δείκτες</a:t>
            </a:r>
            <a:endParaRPr kumimoji="0" lang="el-GR"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endParaRPr kumimoji="0" lang="el-GR" b="1" i="0" u="none" strike="noStrike" cap="none" normalizeH="0" baseline="0" dirty="0">
              <a:ln>
                <a:noFill/>
              </a:ln>
              <a:solidFill>
                <a:schemeClr val="tx1"/>
              </a:solidFill>
              <a:effectLst/>
              <a:latin typeface="Times New Roman" pitchFamily="18" charset="0"/>
              <a:cs typeface="Times New Roman" pitchFamily="18" charset="0"/>
            </a:endParaRPr>
          </a:p>
          <a:p>
            <a:pPr algn="just" eaLnBrk="0" fontAlgn="base" hangingPunct="0">
              <a:spcBef>
                <a:spcPct val="0"/>
              </a:spcBef>
              <a:spcAft>
                <a:spcPct val="0"/>
              </a:spcAft>
            </a:pPr>
            <a:r>
              <a:rPr kumimoji="0" lang="el-GR" b="1" i="0" u="none" strike="noStrike" cap="none" normalizeH="0" baseline="0" dirty="0">
                <a:ln>
                  <a:noFill/>
                </a:ln>
                <a:solidFill>
                  <a:schemeClr val="tx1"/>
                </a:solidFill>
                <a:effectLst/>
                <a:latin typeface="Times New Roman" pitchFamily="18" charset="0"/>
                <a:cs typeface="Times New Roman" pitchFamily="18" charset="0"/>
              </a:rPr>
              <a:t>Δείκτης κάλυψης επισφαλειών: </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indent="228600" eaLnBrk="0" fontAlgn="base" hangingPunct="0">
              <a:spcBef>
                <a:spcPct val="0"/>
              </a:spcBef>
              <a:spcAft>
                <a:spcPct val="0"/>
              </a:spcAft>
            </a:pPr>
            <a:r>
              <a:rPr kumimoji="0" lang="el-GR" b="0" i="1" u="none" strike="noStrike" cap="none" normalizeH="0" baseline="0" dirty="0">
                <a:ln>
                  <a:noFill/>
                </a:ln>
                <a:solidFill>
                  <a:schemeClr val="tx1"/>
                </a:solidFill>
                <a:effectLst/>
                <a:latin typeface="Times New Roman" pitchFamily="18" charset="0"/>
                <a:cs typeface="Times New Roman" pitchFamily="18" charset="0"/>
              </a:rPr>
              <a:t>Προβλέψεις για Επισφαλείς Απαιτήσεις/ Επισφαλείς Πελάτες</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indent="228600" eaLnBrk="0" fontAlgn="base" hangingPunct="0">
              <a:spcBef>
                <a:spcPct val="0"/>
              </a:spcBef>
              <a:spcAft>
                <a:spcPct val="0"/>
              </a:spcAft>
            </a:pPr>
            <a:r>
              <a:rPr kumimoji="0" lang="el-GR" b="0" i="0" u="none" strike="noStrike" cap="none" normalizeH="0" baseline="0" dirty="0">
                <a:ln>
                  <a:noFill/>
                </a:ln>
                <a:solidFill>
                  <a:schemeClr val="tx1"/>
                </a:solidFill>
                <a:effectLst/>
                <a:latin typeface="Times New Roman" pitchFamily="18" charset="0"/>
                <a:cs typeface="Times New Roman" pitchFamily="18" charset="0"/>
              </a:rPr>
              <a:t>Δείχνει το ποσοστό των επισφαλών πελατών που καλύπτουν οι προβλέψεις.</a:t>
            </a:r>
          </a:p>
          <a:p>
            <a:pPr indent="228600" eaLnBrk="0" fontAlgn="base" hangingPunct="0">
              <a:spcBef>
                <a:spcPct val="0"/>
              </a:spcBef>
              <a:spcAft>
                <a:spcPct val="0"/>
              </a:spcAft>
            </a:pPr>
            <a:endParaRPr kumimoji="0" lang="el-GR" b="1" i="0" u="none" strike="noStrike" cap="none" normalizeH="0" baseline="0" dirty="0">
              <a:ln>
                <a:noFill/>
              </a:ln>
              <a:solidFill>
                <a:schemeClr val="tx1"/>
              </a:solidFill>
              <a:effectLst/>
              <a:latin typeface="Times New Roman" pitchFamily="18" charset="0"/>
              <a:cs typeface="Times New Roman" pitchFamily="18" charset="0"/>
            </a:endParaRPr>
          </a:p>
          <a:p>
            <a:pPr indent="228600" eaLnBrk="0" fontAlgn="base" hangingPunct="0">
              <a:spcBef>
                <a:spcPct val="0"/>
              </a:spcBef>
              <a:spcAft>
                <a:spcPct val="0"/>
              </a:spcAft>
            </a:pPr>
            <a:r>
              <a:rPr kumimoji="0" lang="el-GR" b="1" i="0" u="none" strike="noStrike" cap="none" normalizeH="0" baseline="0" dirty="0">
                <a:ln>
                  <a:noFill/>
                </a:ln>
                <a:solidFill>
                  <a:schemeClr val="tx1"/>
                </a:solidFill>
                <a:effectLst/>
                <a:latin typeface="Times New Roman" pitchFamily="18" charset="0"/>
                <a:cs typeface="Times New Roman" pitchFamily="18" charset="0"/>
              </a:rPr>
              <a:t>Δείκτης Κινδύνου: 	</a:t>
            </a:r>
          </a:p>
          <a:p>
            <a:pPr indent="228600" eaLnBrk="0" fontAlgn="base" hangingPunct="0">
              <a:spcBef>
                <a:spcPct val="0"/>
              </a:spcBef>
              <a:spcAft>
                <a:spcPct val="0"/>
              </a:spcAft>
            </a:pPr>
            <a:r>
              <a:rPr kumimoji="0" lang="el-GR" b="0" i="1" u="none" strike="noStrike" cap="none" normalizeH="0" baseline="0" dirty="0">
                <a:ln>
                  <a:noFill/>
                </a:ln>
                <a:solidFill>
                  <a:schemeClr val="tx1"/>
                </a:solidFill>
                <a:effectLst/>
                <a:latin typeface="Times New Roman" pitchFamily="18" charset="0"/>
                <a:cs typeface="Times New Roman" pitchFamily="18" charset="0"/>
              </a:rPr>
              <a:t>Ύψος  Επισφαλειών/Σύνολο χαρτοφυλακίου πελατών</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indent="228600" eaLnBrk="0" fontAlgn="base" hangingPunct="0">
              <a:spcBef>
                <a:spcPct val="0"/>
              </a:spcBef>
              <a:spcAft>
                <a:spcPct val="0"/>
              </a:spcAft>
            </a:pPr>
            <a:r>
              <a:rPr kumimoji="0" lang="el-GR" b="0" i="0" u="none" strike="noStrike" cap="none" normalizeH="0" baseline="0" dirty="0">
                <a:ln>
                  <a:noFill/>
                </a:ln>
                <a:solidFill>
                  <a:schemeClr val="tx1"/>
                </a:solidFill>
                <a:effectLst/>
                <a:latin typeface="Times New Roman" pitchFamily="18" charset="0"/>
                <a:cs typeface="Times New Roman" pitchFamily="18" charset="0"/>
              </a:rPr>
              <a:t>Δείχνει το ποσοστό των επισφαλειών σε σχέση με το δανειακό χαρτοφυλάκιο της επιχείρησης.</a:t>
            </a:r>
          </a:p>
          <a:p>
            <a:pPr indent="228600" algn="just" eaLnBrk="0" fontAlgn="base" hangingPunct="0">
              <a:spcBef>
                <a:spcPct val="0"/>
              </a:spcBef>
              <a:spcAft>
                <a:spcPct val="0"/>
              </a:spcAft>
            </a:pPr>
            <a:endParaRPr kumimoji="0" lang="el-GR" b="1" i="0" u="none" strike="noStrike" cap="none" normalizeH="0" baseline="0" dirty="0">
              <a:ln>
                <a:noFill/>
              </a:ln>
              <a:solidFill>
                <a:schemeClr val="tx1"/>
              </a:solidFill>
              <a:effectLst/>
              <a:latin typeface="Times New Roman" pitchFamily="18" charset="0"/>
              <a:cs typeface="Times New Roman" pitchFamily="18" charset="0"/>
            </a:endParaRPr>
          </a:p>
          <a:p>
            <a:pPr indent="228600" algn="just" eaLnBrk="0" fontAlgn="base" hangingPunct="0">
              <a:spcBef>
                <a:spcPct val="0"/>
              </a:spcBef>
              <a:spcAft>
                <a:spcPct val="0"/>
              </a:spcAft>
            </a:pPr>
            <a:r>
              <a:rPr kumimoji="0" lang="el-GR" b="1" i="0" u="none" strike="noStrike" cap="none" normalizeH="0" baseline="0" dirty="0">
                <a:ln>
                  <a:noFill/>
                </a:ln>
                <a:solidFill>
                  <a:schemeClr val="tx1"/>
                </a:solidFill>
                <a:effectLst/>
                <a:latin typeface="Times New Roman" pitchFamily="18" charset="0"/>
                <a:cs typeface="Times New Roman" pitchFamily="18" charset="0"/>
              </a:rPr>
              <a:t>Δείκτης Πραγματοποίησης εξόδου προβλέψεων: </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indent="228600" algn="just" eaLnBrk="0" fontAlgn="base" hangingPunct="0">
              <a:spcBef>
                <a:spcPct val="0"/>
              </a:spcBef>
              <a:spcAft>
                <a:spcPct val="0"/>
              </a:spcAft>
            </a:pPr>
            <a:r>
              <a:rPr kumimoji="0" lang="el-GR" b="0" i="1" u="none" strike="noStrike" cap="none" normalizeH="0" baseline="0" dirty="0">
                <a:ln>
                  <a:noFill/>
                </a:ln>
                <a:solidFill>
                  <a:schemeClr val="tx1"/>
                </a:solidFill>
                <a:effectLst/>
                <a:latin typeface="Times New Roman" pitchFamily="18" charset="0"/>
                <a:cs typeface="Times New Roman" pitchFamily="18" charset="0"/>
              </a:rPr>
              <a:t>Έξοδο πρόβλεψης (λογ. 68) / Πελάτες ή Έξοδο πρόβλεψης (λογ. 68) / Τζίρος</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indent="228600" algn="just" eaLnBrk="0" fontAlgn="base" hangingPunct="0">
              <a:spcBef>
                <a:spcPct val="0"/>
              </a:spcBef>
              <a:spcAft>
                <a:spcPct val="0"/>
              </a:spcAft>
            </a:pPr>
            <a:endParaRPr kumimoji="0" lang="el-GR" b="1" i="0" u="none" strike="noStrike" cap="none" normalizeH="0" baseline="0" dirty="0">
              <a:ln>
                <a:noFill/>
              </a:ln>
              <a:solidFill>
                <a:schemeClr val="tx1"/>
              </a:solidFill>
              <a:effectLst/>
              <a:latin typeface="Times New Roman" pitchFamily="18" charset="0"/>
              <a:cs typeface="Times New Roman" pitchFamily="18" charset="0"/>
            </a:endParaRPr>
          </a:p>
          <a:p>
            <a:pPr indent="228600" algn="just" eaLnBrk="0" fontAlgn="base" hangingPunct="0">
              <a:spcBef>
                <a:spcPct val="0"/>
              </a:spcBef>
              <a:spcAft>
                <a:spcPct val="0"/>
              </a:spcAft>
            </a:pPr>
            <a:r>
              <a:rPr kumimoji="0" lang="el-GR" b="1" i="0" u="none" strike="noStrike" cap="none" normalizeH="0" baseline="0" dirty="0">
                <a:ln>
                  <a:noFill/>
                </a:ln>
                <a:solidFill>
                  <a:schemeClr val="tx1"/>
                </a:solidFill>
                <a:effectLst/>
                <a:latin typeface="Times New Roman" pitchFamily="18" charset="0"/>
                <a:cs typeface="Times New Roman" pitchFamily="18" charset="0"/>
              </a:rPr>
              <a:t>Δείκτης Μεριδίου αγοράς: 	</a:t>
            </a:r>
          </a:p>
          <a:p>
            <a:pPr indent="228600" algn="just" eaLnBrk="0" fontAlgn="base" hangingPunct="0">
              <a:spcBef>
                <a:spcPct val="0"/>
              </a:spcBef>
              <a:spcAft>
                <a:spcPct val="0"/>
              </a:spcAft>
            </a:pPr>
            <a:r>
              <a:rPr kumimoji="0" lang="el-GR" b="0" i="1" u="none" strike="noStrike" cap="none" normalizeH="0" baseline="0" dirty="0">
                <a:ln>
                  <a:noFill/>
                </a:ln>
                <a:solidFill>
                  <a:schemeClr val="tx1"/>
                </a:solidFill>
                <a:effectLst/>
                <a:latin typeface="Times New Roman" pitchFamily="18" charset="0"/>
                <a:cs typeface="Times New Roman" pitchFamily="18" charset="0"/>
              </a:rPr>
              <a:t>Τζίρος Επιχείρησης / Τζίρο αγοράς</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indent="228600" algn="just" eaLnBrk="0" fontAlgn="base" hangingPunct="0">
              <a:spcBef>
                <a:spcPct val="0"/>
              </a:spcBef>
              <a:spcAft>
                <a:spcPct val="0"/>
              </a:spcAft>
            </a:pPr>
            <a:r>
              <a:rPr kumimoji="0" lang="el-GR" b="0" i="0" u="none" strike="noStrike" cap="none" normalizeH="0" baseline="0" dirty="0">
                <a:ln>
                  <a:noFill/>
                </a:ln>
                <a:solidFill>
                  <a:schemeClr val="tx1"/>
                </a:solidFill>
                <a:effectLst/>
                <a:latin typeface="Times New Roman" pitchFamily="18" charset="0"/>
                <a:cs typeface="Times New Roman" pitchFamily="18" charset="0"/>
              </a:rPr>
              <a:t>Δείχνει το ποσοστό του τζίρου της αγοράς που καταλαμβάνει η επιχείρηση.</a:t>
            </a:r>
          </a:p>
          <a:p>
            <a:pPr indent="228600" algn="just" eaLnBrk="0" fontAlgn="base" hangingPunct="0">
              <a:spcBef>
                <a:spcPct val="0"/>
              </a:spcBef>
              <a:spcAft>
                <a:spcPct val="0"/>
              </a:spcAft>
            </a:pPr>
            <a:endParaRPr kumimoji="0" lang="el-GR" b="1" i="0" u="none" strike="noStrike" cap="none" normalizeH="0" baseline="0" dirty="0">
              <a:ln>
                <a:noFill/>
              </a:ln>
              <a:solidFill>
                <a:schemeClr val="tx1"/>
              </a:solidFill>
              <a:effectLst/>
              <a:latin typeface="Times New Roman" pitchFamily="18" charset="0"/>
              <a:cs typeface="Times New Roman" pitchFamily="18" charset="0"/>
            </a:endParaRPr>
          </a:p>
          <a:p>
            <a:pPr indent="228600" algn="just" eaLnBrk="0" fontAlgn="base" hangingPunct="0">
              <a:spcBef>
                <a:spcPct val="0"/>
              </a:spcBef>
              <a:spcAft>
                <a:spcPct val="0"/>
              </a:spcAft>
            </a:pPr>
            <a:r>
              <a:rPr kumimoji="0" lang="el-GR" b="1" i="0" u="none" strike="noStrike" cap="none" normalizeH="0" baseline="0" dirty="0">
                <a:ln>
                  <a:noFill/>
                </a:ln>
                <a:solidFill>
                  <a:schemeClr val="tx1"/>
                </a:solidFill>
                <a:effectLst/>
                <a:latin typeface="Times New Roman" pitchFamily="18" charset="0"/>
                <a:cs typeface="Times New Roman" pitchFamily="18" charset="0"/>
              </a:rPr>
              <a:t>Δείκτης Καθαρής Θέσης Ενεργητικού: </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indent="228600" algn="just" eaLnBrk="0" fontAlgn="base" hangingPunct="0">
              <a:spcBef>
                <a:spcPct val="0"/>
              </a:spcBef>
              <a:spcAft>
                <a:spcPct val="0"/>
              </a:spcAft>
            </a:pPr>
            <a:r>
              <a:rPr kumimoji="0" lang="el-GR" b="0" i="1" u="none" strike="noStrike" cap="none" normalizeH="0" baseline="0" dirty="0">
                <a:ln>
                  <a:noFill/>
                </a:ln>
                <a:solidFill>
                  <a:schemeClr val="tx1"/>
                </a:solidFill>
                <a:effectLst/>
                <a:latin typeface="Times New Roman" pitchFamily="18" charset="0"/>
                <a:cs typeface="Times New Roman" pitchFamily="18" charset="0"/>
              </a:rPr>
              <a:t>Πάγια + Κυκλοφορούν Ενεργητικό – Μακροπρόθεσμες Υποχρεώσεις – Βραχυπρόθεσμες Υποχρεώσεις</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indent="228600" algn="just" eaLnBrk="0" fontAlgn="base" hangingPunct="0">
              <a:spcBef>
                <a:spcPct val="0"/>
              </a:spcBef>
              <a:spcAft>
                <a:spcPct val="0"/>
              </a:spcAft>
            </a:pPr>
            <a:r>
              <a:rPr kumimoji="0" lang="el-GR" b="0" i="0" u="none" strike="noStrike" cap="none" normalizeH="0" baseline="0" dirty="0">
                <a:ln>
                  <a:noFill/>
                </a:ln>
                <a:solidFill>
                  <a:schemeClr val="tx1"/>
                </a:solidFill>
                <a:effectLst/>
                <a:latin typeface="Times New Roman" pitchFamily="18" charset="0"/>
                <a:cs typeface="Times New Roman" pitchFamily="18" charset="0"/>
              </a:rPr>
              <a:t>Δείχνει την αξία της επιχείρησης. Αποτελεί σημαντικό δείκτη για τους πιστωτές της εταιρίας, καθώς δείχνει το αντίκρισμα ασφαλείας που υπάρχει έναντι πιστωτικού κινδύνου τους.</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7543800" cy="4800599"/>
          </a:xfrm>
        </p:spPr>
        <p:txBody>
          <a:bodyPr>
            <a:normAutofit/>
          </a:bodyPr>
          <a:lstStyle/>
          <a:p>
            <a:pPr marL="285750" indent="-285750">
              <a:buFont typeface="Times New Roman" pitchFamily="18" charset="0"/>
              <a:buChar char="−"/>
            </a:pPr>
            <a:endParaRPr lang="en-US" sz="1400" dirty="0">
              <a:solidFill>
                <a:schemeClr val="tx1"/>
              </a:solidFill>
              <a:latin typeface="Times New Roman" pitchFamily="18" charset="0"/>
              <a:cs typeface="Times New Roman" pitchFamily="18" charset="0"/>
            </a:endParaRPr>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35</a:t>
            </a:fld>
            <a:endParaRPr lang="en-US" sz="11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533400" y="1066800"/>
                <a:ext cx="8077200" cy="4822218"/>
              </a:xfrm>
              <a:prstGeom prst="rect">
                <a:avLst/>
              </a:prstGeom>
            </p:spPr>
            <p:txBody>
              <a:bodyPr wrap="square">
                <a:spAutoFit/>
              </a:bodyPr>
              <a:lstStyle/>
              <a:p>
                <a:pPr marL="228600" lvl="1" indent="-228600">
                  <a:buClr>
                    <a:schemeClr val="tx1">
                      <a:lumMod val="50000"/>
                      <a:lumOff val="50000"/>
                    </a:schemeClr>
                  </a:buClr>
                  <a:buFont typeface="Wingdings" pitchFamily="2" charset="2"/>
                  <a:buChar char="q"/>
                </a:pPr>
                <a:r>
                  <a:rPr lang="el-GR" sz="1400" b="1" dirty="0">
                    <a:latin typeface="Times New Roman" pitchFamily="18" charset="0"/>
                    <a:cs typeface="Times New Roman" pitchFamily="18" charset="0"/>
                  </a:rPr>
                  <a:t>Αποτίμησεις με βασισμένες  στην ταμειακή ροή</a:t>
                </a:r>
                <a:endParaRPr lang="en-US" sz="1400" b="1" dirty="0">
                  <a:latin typeface="Times New Roman" pitchFamily="18" charset="0"/>
                  <a:cs typeface="Times New Roman" pitchFamily="18" charset="0"/>
                </a:endParaRPr>
              </a:p>
              <a:p>
                <a:pPr algn="just"/>
                <a:r>
                  <a:rPr lang="el-GR" sz="1400" dirty="0">
                    <a:latin typeface="Times New Roman" pitchFamily="18" charset="0"/>
                    <a:cs typeface="Times New Roman" pitchFamily="18" charset="0"/>
                  </a:rPr>
                  <a:t>Από τους λογαριασμούς της λογιστικής για την έξοδο των ταμειακών συναλλαγών όταν δεν υφίστανται μηχανογραφικά φίλτρα για την συνάθροιση των ταμειακών λογιστικών άρθρων – συναλλαγών χρησιμοποιούνται έμμεσες προσεγγίσεις όπως :</a:t>
                </a:r>
              </a:p>
              <a:p>
                <a:pPr algn="just"/>
                <a:endParaRPr lang="en-US" sz="1400" dirty="0">
                  <a:latin typeface="Times New Roman" pitchFamily="18" charset="0"/>
                  <a:cs typeface="Times New Roman" pitchFamily="18" charset="0"/>
                </a:endParaRPr>
              </a:p>
              <a:p>
                <a:pPr marL="285750" indent="-285750">
                  <a:buFont typeface="Times New Roman" pitchFamily="18" charset="0"/>
                  <a:buChar char="−"/>
                </a:pPr>
                <a:r>
                  <a:rPr lang="en-US" sz="1400" dirty="0" err="1">
                    <a:latin typeface="Times New Roman" pitchFamily="18" charset="0"/>
                    <a:cs typeface="Times New Roman" pitchFamily="18" charset="0"/>
                  </a:rPr>
                  <a:t>Μετρητάεισ</a:t>
                </a:r>
                <a:r>
                  <a:rPr lang="en-US" sz="1400" dirty="0">
                    <a:latin typeface="Times New Roman" pitchFamily="18" charset="0"/>
                    <a:cs typeface="Times New Roman" pitchFamily="18" charset="0"/>
                  </a:rPr>
                  <a:t>πραττόμενα από πελάτες CRC (cash received from customers)</a:t>
                </a:r>
                <a:endParaRPr lang="el-GR" sz="1400" dirty="0">
                  <a:latin typeface="Times New Roman" pitchFamily="18" charset="0"/>
                  <a:cs typeface="Times New Roman" pitchFamily="18" charset="0"/>
                </a:endParaRPr>
              </a:p>
              <a:p>
                <a:pPr marL="285750" indent="-285750">
                  <a:buFont typeface="Times New Roman" pitchFamily="18" charset="0"/>
                  <a:buChar char="−"/>
                </a:pPr>
                <a:endParaRPr lang="en-US" sz="1400"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rPr>
                        <m:t>𝐶𝑅𝐶</m:t>
                      </m:r>
                      <m:r>
                        <a:rPr lang="en-US" sz="1400" i="1">
                          <a:latin typeface="Cambria Math" panose="02040503050406030204" pitchFamily="18" charset="0"/>
                        </a:rPr>
                        <m:t>=</m:t>
                      </m:r>
                      <m:r>
                        <a:rPr lang="en-US" sz="1400" i="1">
                          <a:latin typeface="Cambria Math" panose="02040503050406030204" pitchFamily="18" charset="0"/>
                        </a:rPr>
                        <m:t>𝛱𝜔𝜆𝜂𝜎𝜀𝜄𝜍</m:t>
                      </m:r>
                      <m:r>
                        <a:rPr lang="en-US" sz="1400" i="1">
                          <a:latin typeface="Cambria Math" panose="02040503050406030204" pitchFamily="18" charset="0"/>
                        </a:rPr>
                        <m:t>+(</m:t>
                      </m:r>
                      <m:r>
                        <a:rPr lang="en-US" sz="1400" i="1">
                          <a:latin typeface="Cambria Math" panose="02040503050406030204" pitchFamily="18" charset="0"/>
                        </a:rPr>
                        <m:t>𝛼𝜌𝜒𝜄𝜅</m:t>
                      </m:r>
                      <m:r>
                        <m:rPr>
                          <m:sty m:val="p"/>
                        </m:rPr>
                        <a:rPr lang="en-US" sz="1400" i="1">
                          <a:latin typeface="Cambria Math" panose="02040503050406030204" pitchFamily="18" charset="0"/>
                        </a:rPr>
                        <m:t>ό</m:t>
                      </m:r>
                      <m:r>
                        <a:rPr lang="en-US" sz="1400" i="1">
                          <a:latin typeface="Cambria Math" panose="02040503050406030204" pitchFamily="18" charset="0"/>
                        </a:rPr>
                        <m:t> </m:t>
                      </m:r>
                      <m:r>
                        <a:rPr lang="en-US" sz="1400" i="1">
                          <a:latin typeface="Cambria Math" panose="02040503050406030204" pitchFamily="18" charset="0"/>
                        </a:rPr>
                        <m:t>𝜐𝜋</m:t>
                      </m:r>
                      <m:r>
                        <m:rPr>
                          <m:sty m:val="p"/>
                        </m:rPr>
                        <a:rPr lang="en-US" sz="1400" i="1">
                          <a:latin typeface="Cambria Math" panose="02040503050406030204" pitchFamily="18" charset="0"/>
                        </a:rPr>
                        <m:t>ό</m:t>
                      </m:r>
                      <m:r>
                        <a:rPr lang="en-US" sz="1400" i="1">
                          <a:latin typeface="Cambria Math" panose="02040503050406030204" pitchFamily="18" charset="0"/>
                        </a:rPr>
                        <m:t>𝜆𝜊𝜄𝜋𝜊</m:t>
                      </m:r>
                      <m:r>
                        <a:rPr lang="en-US" sz="1400" i="1">
                          <a:latin typeface="Cambria Math" panose="02040503050406030204" pitchFamily="18" charset="0"/>
                        </a:rPr>
                        <m:t> </m:t>
                      </m:r>
                      <m:r>
                        <a:rPr lang="en-US" sz="1400" i="1">
                          <a:latin typeface="Cambria Math" panose="02040503050406030204" pitchFamily="18" charset="0"/>
                        </a:rPr>
                        <m:t>𝜆𝜊𝛾𝛼𝜌𝜄𝛼𝜎𝜇</m:t>
                      </m:r>
                      <m:r>
                        <m:rPr>
                          <m:sty m:val="p"/>
                        </m:rPr>
                        <a:rPr lang="en-US" sz="1400" i="1">
                          <a:latin typeface="Cambria Math" panose="02040503050406030204" pitchFamily="18" charset="0"/>
                        </a:rPr>
                        <m:t>ώ</m:t>
                      </m:r>
                      <m:r>
                        <a:rPr lang="en-US" sz="1400" i="1">
                          <a:latin typeface="Cambria Math" panose="02040503050406030204" pitchFamily="18" charset="0"/>
                        </a:rPr>
                        <m:t>𝜈</m:t>
                      </m:r>
                      <m:r>
                        <a:rPr lang="en-US" sz="1400" i="1">
                          <a:latin typeface="Cambria Math" panose="02040503050406030204" pitchFamily="18" charset="0"/>
                        </a:rPr>
                        <m:t> </m:t>
                      </m:r>
                      <m:r>
                        <a:rPr lang="en-US" sz="1400" i="1">
                          <a:latin typeface="Cambria Math" panose="02040503050406030204" pitchFamily="18" charset="0"/>
                        </a:rPr>
                        <m:t>𝜀𝜄𝜎𝜋𝜌𝛼𝜅𝜏𝜀𝜔𝜈</m:t>
                      </m:r>
                      <m:r>
                        <a:rPr lang="en-US" sz="1400" i="1">
                          <a:latin typeface="Cambria Math" panose="02040503050406030204" pitchFamily="18" charset="0"/>
                        </a:rPr>
                        <m:t>−</m:t>
                      </m:r>
                      <m:r>
                        <a:rPr lang="en-US" sz="1400" i="1">
                          <a:latin typeface="Cambria Math" panose="02040503050406030204" pitchFamily="18" charset="0"/>
                        </a:rPr>
                        <m:t>𝜏𝜀𝜆𝜄𝜅</m:t>
                      </m:r>
                      <m:r>
                        <m:rPr>
                          <m:sty m:val="p"/>
                        </m:rPr>
                        <a:rPr lang="en-US" sz="1400" i="1">
                          <a:latin typeface="Cambria Math" panose="02040503050406030204" pitchFamily="18" charset="0"/>
                        </a:rPr>
                        <m:t>ό</m:t>
                      </m:r>
                      <m:r>
                        <a:rPr lang="en-US" sz="1400" i="1">
                          <a:latin typeface="Cambria Math" panose="02040503050406030204" pitchFamily="18" charset="0"/>
                        </a:rPr>
                        <m:t>)</m:t>
                      </m:r>
                    </m:oMath>
                  </m:oMathPara>
                </a14:m>
                <a:endParaRPr lang="en-US" sz="1400"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rPr>
                        <m:t>𝐶𝑅𝐶</m:t>
                      </m:r>
                      <m:r>
                        <a:rPr lang="en-US" sz="1400" i="1">
                          <a:latin typeface="Cambria Math" panose="02040503050406030204" pitchFamily="18" charset="0"/>
                        </a:rPr>
                        <m:t>=</m:t>
                      </m:r>
                      <m:r>
                        <a:rPr lang="en-US" sz="1400" i="1">
                          <a:latin typeface="Cambria Math" panose="02040503050406030204" pitchFamily="18" charset="0"/>
                        </a:rPr>
                        <m:t>𝑆𝑎𝑙𝑒𝑠</m:t>
                      </m:r>
                      <m:r>
                        <a:rPr lang="en-US" sz="1400" i="1">
                          <a:latin typeface="Cambria Math" panose="02040503050406030204" pitchFamily="18" charset="0"/>
                        </a:rPr>
                        <m:t>+</m:t>
                      </m:r>
                      <m:r>
                        <a:rPr lang="en-US" sz="1400" i="1">
                          <a:latin typeface="Cambria Math" panose="02040503050406030204" pitchFamily="18" charset="0"/>
                        </a:rPr>
                        <m:t>𝑏𝑒𝑔𝑖𝑛𝑛𝑖𝑛𝑔</m:t>
                      </m:r>
                      <m:r>
                        <a:rPr lang="en-US" sz="1400" i="1">
                          <a:latin typeface="Cambria Math" panose="02040503050406030204" pitchFamily="18" charset="0"/>
                        </a:rPr>
                        <m:t> </m:t>
                      </m:r>
                      <m:r>
                        <a:rPr lang="en-US" sz="1400" i="1">
                          <a:latin typeface="Cambria Math" panose="02040503050406030204" pitchFamily="18" charset="0"/>
                        </a:rPr>
                        <m:t>𝐴</m:t>
                      </m:r>
                      <m:r>
                        <a:rPr lang="en-US" sz="1400" i="1">
                          <a:latin typeface="Cambria Math" panose="02040503050406030204" pitchFamily="18" charset="0"/>
                        </a:rPr>
                        <m:t>/</m:t>
                      </m:r>
                      <m:r>
                        <a:rPr lang="en-US" sz="1400" i="1">
                          <a:latin typeface="Cambria Math" panose="02040503050406030204" pitchFamily="18" charset="0"/>
                        </a:rPr>
                        <m:t>𝑅</m:t>
                      </m:r>
                      <m:r>
                        <a:rPr lang="en-US" sz="1400" i="1">
                          <a:latin typeface="Cambria Math" panose="02040503050406030204" pitchFamily="18" charset="0"/>
                        </a:rPr>
                        <m:t>−</m:t>
                      </m:r>
                      <m:r>
                        <a:rPr lang="en-US" sz="1400" i="1">
                          <a:latin typeface="Cambria Math" panose="02040503050406030204" pitchFamily="18" charset="0"/>
                        </a:rPr>
                        <m:t>𝑒𝑛𝑑𝑖𝑛𝑔</m:t>
                      </m:r>
                      <m:r>
                        <a:rPr lang="en-US" sz="1400" i="1">
                          <a:latin typeface="Cambria Math" panose="02040503050406030204" pitchFamily="18" charset="0"/>
                        </a:rPr>
                        <m:t> </m:t>
                      </m:r>
                      <m:r>
                        <a:rPr lang="en-US" sz="1400" i="1">
                          <a:latin typeface="Cambria Math" panose="02040503050406030204" pitchFamily="18" charset="0"/>
                        </a:rPr>
                        <m:t>𝐴</m:t>
                      </m:r>
                      <m:r>
                        <a:rPr lang="en-US" sz="1400" i="1">
                          <a:latin typeface="Cambria Math" panose="02040503050406030204" pitchFamily="18" charset="0"/>
                        </a:rPr>
                        <m:t>/</m:t>
                      </m:r>
                      <m:r>
                        <a:rPr lang="en-US" sz="1400" i="1">
                          <a:latin typeface="Cambria Math" panose="02040503050406030204" pitchFamily="18" charset="0"/>
                        </a:rPr>
                        <m:t>𝑅</m:t>
                      </m:r>
                      <m:r>
                        <a:rPr lang="en-US" sz="1400" i="1">
                          <a:latin typeface="Cambria Math" panose="02040503050406030204" pitchFamily="18" charset="0"/>
                        </a:rPr>
                        <m:t>,  </m:t>
                      </m:r>
                      <m:r>
                        <a:rPr lang="en-US" sz="1400" i="1">
                          <a:latin typeface="Cambria Math" panose="02040503050406030204" pitchFamily="18" charset="0"/>
                        </a:rPr>
                        <m:t>𝐴</m:t>
                      </m:r>
                      <m:r>
                        <a:rPr lang="en-US" sz="1400" i="1">
                          <a:latin typeface="Cambria Math" panose="02040503050406030204" pitchFamily="18" charset="0"/>
                        </a:rPr>
                        <m:t>/</m:t>
                      </m:r>
                      <m:r>
                        <a:rPr lang="en-US" sz="1400" i="1">
                          <a:latin typeface="Cambria Math" panose="02040503050406030204" pitchFamily="18" charset="0"/>
                        </a:rPr>
                        <m:t>𝑅</m:t>
                      </m:r>
                      <m:r>
                        <a:rPr lang="en-US" sz="1400" i="1">
                          <a:latin typeface="Cambria Math" panose="02040503050406030204" pitchFamily="18" charset="0"/>
                        </a:rPr>
                        <m:t>:</m:t>
                      </m:r>
                      <m:r>
                        <a:rPr lang="en-US" sz="1400" i="1">
                          <a:latin typeface="Cambria Math" panose="02040503050406030204" pitchFamily="18" charset="0"/>
                        </a:rPr>
                        <m:t>𝐴𝑐𝑐𝑜𝑢𝑛𝑡𝑠</m:t>
                      </m:r>
                      <m:r>
                        <a:rPr lang="en-US" sz="1400" i="1">
                          <a:latin typeface="Cambria Math" panose="02040503050406030204" pitchFamily="18" charset="0"/>
                        </a:rPr>
                        <m:t> </m:t>
                      </m:r>
                      <m:r>
                        <a:rPr lang="en-US" sz="1400" i="1">
                          <a:latin typeface="Cambria Math" panose="02040503050406030204" pitchFamily="18" charset="0"/>
                        </a:rPr>
                        <m:t>𝑅𝑒𝑐𝑒𝑖𝑣𝑎𝑏𝑙𝑒</m:t>
                      </m:r>
                    </m:oMath>
                  </m:oMathPara>
                </a14:m>
                <a:endParaRPr lang="el-GR"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pPr marL="285750" indent="-285750">
                  <a:buFont typeface="Times New Roman" pitchFamily="18" charset="0"/>
                  <a:buChar char="−"/>
                </a:pPr>
                <a:r>
                  <a:rPr lang="en-US" sz="1400" dirty="0" err="1">
                    <a:latin typeface="Times New Roman" pitchFamily="18" charset="0"/>
                    <a:cs typeface="Times New Roman" pitchFamily="18" charset="0"/>
                  </a:rPr>
                  <a:t>Μετρητά</a:t>
                </a:r>
                <a:r>
                  <a:rPr lang="en-US" sz="1400" dirty="0">
                    <a:latin typeface="Times New Roman" pitchFamily="18" charset="0"/>
                    <a:cs typeface="Times New Roman" pitchFamily="18" charset="0"/>
                  </a:rPr>
                  <a:t> π</a:t>
                </a:r>
                <a:r>
                  <a:rPr lang="en-US" sz="1400" dirty="0" err="1">
                    <a:latin typeface="Times New Roman" pitchFamily="18" charset="0"/>
                    <a:cs typeface="Times New Roman" pitchFamily="18" charset="0"/>
                  </a:rPr>
                  <a:t>ληρωμέν</a:t>
                </a:r>
                <a:r>
                  <a:rPr lang="en-US" sz="1400" dirty="0">
                    <a:latin typeface="Times New Roman" pitchFamily="18" charset="0"/>
                    <a:cs typeface="Times New Roman" pitchFamily="18" charset="0"/>
                  </a:rPr>
                  <a:t>α σε προμηθευτές CPS (cash paid to suppliers)</a:t>
                </a:r>
                <a:endParaRPr lang="el-GR" sz="1400" dirty="0">
                  <a:latin typeface="Times New Roman" pitchFamily="18" charset="0"/>
                  <a:cs typeface="Times New Roman" pitchFamily="18" charset="0"/>
                </a:endParaRPr>
              </a:p>
              <a:p>
                <a:pPr marL="285750" indent="-285750">
                  <a:buFont typeface="Times New Roman" pitchFamily="18" charset="0"/>
                  <a:buChar char="−"/>
                </a:pPr>
                <a:endParaRPr lang="en-US" sz="1400"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rPr>
                        <m:t>𝐶𝑃𝑆</m:t>
                      </m:r>
                      <m:r>
                        <a:rPr lang="en-US" sz="1400" i="1">
                          <a:latin typeface="Cambria Math" panose="02040503050406030204" pitchFamily="18" charset="0"/>
                        </a:rPr>
                        <m:t>=</m:t>
                      </m:r>
                      <m:r>
                        <a:rPr lang="en-US" sz="1400" i="1">
                          <a:latin typeface="Cambria Math" panose="02040503050406030204" pitchFamily="18" charset="0"/>
                        </a:rPr>
                        <m:t>𝛫</m:t>
                      </m:r>
                      <m:r>
                        <m:rPr>
                          <m:sty m:val="p"/>
                        </m:rPr>
                        <a:rPr lang="en-US" sz="1400" i="1">
                          <a:latin typeface="Cambria Math" panose="02040503050406030204" pitchFamily="18" charset="0"/>
                        </a:rPr>
                        <m:t>ό</m:t>
                      </m:r>
                      <m:r>
                        <a:rPr lang="en-US" sz="1400" i="1">
                          <a:latin typeface="Cambria Math" panose="02040503050406030204" pitchFamily="18" charset="0"/>
                        </a:rPr>
                        <m:t>𝜎𝜏𝜊𝜍</m:t>
                      </m:r>
                      <m:r>
                        <a:rPr lang="en-US" sz="1400" i="1">
                          <a:latin typeface="Cambria Math" panose="02040503050406030204" pitchFamily="18" charset="0"/>
                        </a:rPr>
                        <m:t> </m:t>
                      </m:r>
                      <m:r>
                        <a:rPr lang="en-US" sz="1400" i="1">
                          <a:latin typeface="Cambria Math" panose="02040503050406030204" pitchFamily="18" charset="0"/>
                        </a:rPr>
                        <m:t>𝛱𝜔𝜆𝜂𝜃𝜀𝜈𝜏𝜔𝜈</m:t>
                      </m:r>
                      <m:r>
                        <a:rPr lang="en-US" sz="1400" i="1">
                          <a:latin typeface="Cambria Math" panose="02040503050406030204" pitchFamily="18" charset="0"/>
                        </a:rPr>
                        <m:t>+</m:t>
                      </m:r>
                      <m:d>
                        <m:dPr>
                          <m:ctrlPr>
                            <a:rPr lang="en-US" sz="1400" i="1">
                              <a:latin typeface="Cambria Math" panose="02040503050406030204" pitchFamily="18" charset="0"/>
                            </a:rPr>
                          </m:ctrlPr>
                        </m:dPr>
                        <m:e>
                          <m:r>
                            <a:rPr lang="en-US" sz="1400" i="1">
                              <a:latin typeface="Cambria Math" panose="02040503050406030204" pitchFamily="18" charset="0"/>
                            </a:rPr>
                            <m:t>𝛼𝜌𝜒𝜄𝜅</m:t>
                          </m:r>
                          <m:r>
                            <m:rPr>
                              <m:sty m:val="p"/>
                            </m:rPr>
                            <a:rPr lang="en-US" sz="1400" i="1">
                              <a:latin typeface="Cambria Math" panose="02040503050406030204" pitchFamily="18" charset="0"/>
                            </a:rPr>
                            <m:t>ό</m:t>
                          </m:r>
                          <m:r>
                            <a:rPr lang="en-US" sz="1400" i="1">
                              <a:latin typeface="Cambria Math" panose="02040503050406030204" pitchFamily="18" charset="0"/>
                            </a:rPr>
                            <m:t> </m:t>
                          </m:r>
                          <m:r>
                            <a:rPr lang="en-US" sz="1400" i="1">
                              <a:latin typeface="Cambria Math" panose="02040503050406030204" pitchFamily="18" charset="0"/>
                            </a:rPr>
                            <m:t>𝜐𝜋</m:t>
                          </m:r>
                          <m:r>
                            <m:rPr>
                              <m:sty m:val="p"/>
                            </m:rPr>
                            <a:rPr lang="en-US" sz="1400" i="1">
                              <a:latin typeface="Cambria Math" panose="02040503050406030204" pitchFamily="18" charset="0"/>
                            </a:rPr>
                            <m:t>ό</m:t>
                          </m:r>
                          <m:r>
                            <a:rPr lang="en-US" sz="1400" i="1">
                              <a:latin typeface="Cambria Math" panose="02040503050406030204" pitchFamily="18" charset="0"/>
                            </a:rPr>
                            <m:t>𝜆𝜊𝜄𝜋𝜊</m:t>
                          </m:r>
                          <m:r>
                            <a:rPr lang="en-US" sz="1400" i="1">
                              <a:latin typeface="Cambria Math" panose="02040503050406030204" pitchFamily="18" charset="0"/>
                            </a:rPr>
                            <m:t> </m:t>
                          </m:r>
                          <m:r>
                            <a:rPr lang="en-US" sz="1400" i="1">
                              <a:latin typeface="Cambria Math" panose="02040503050406030204" pitchFamily="18" charset="0"/>
                            </a:rPr>
                            <m:t>𝛼𝜋𝜊𝜃𝜀𝜇𝛼𝜏𝜔𝜈</m:t>
                          </m:r>
                          <m:r>
                            <a:rPr lang="en-US" sz="1400" i="1">
                              <a:latin typeface="Cambria Math" panose="02040503050406030204" pitchFamily="18" charset="0"/>
                            </a:rPr>
                            <m:t> −</m:t>
                          </m:r>
                          <m:r>
                            <a:rPr lang="en-US" sz="1400" i="1">
                              <a:latin typeface="Cambria Math" panose="02040503050406030204" pitchFamily="18" charset="0"/>
                            </a:rPr>
                            <m:t>𝜏𝜀𝜆𝜄𝜅</m:t>
                          </m:r>
                          <m:r>
                            <m:rPr>
                              <m:sty m:val="p"/>
                            </m:rPr>
                            <a:rPr lang="en-US" sz="1400" i="1">
                              <a:latin typeface="Cambria Math" panose="02040503050406030204" pitchFamily="18" charset="0"/>
                            </a:rPr>
                            <m:t>ό</m:t>
                          </m:r>
                        </m:e>
                      </m:d>
                      <m:r>
                        <a:rPr lang="en-US" sz="1400" i="1">
                          <a:latin typeface="Cambria Math" panose="02040503050406030204" pitchFamily="18" charset="0"/>
                        </a:rPr>
                        <m:t>+(</m:t>
                      </m:r>
                      <m:r>
                        <a:rPr lang="en-US" sz="1400" i="1">
                          <a:latin typeface="Cambria Math" panose="02040503050406030204" pitchFamily="18" charset="0"/>
                        </a:rPr>
                        <m:t>𝛼𝜌𝜒𝜄𝜅</m:t>
                      </m:r>
                      <m:r>
                        <m:rPr>
                          <m:sty m:val="p"/>
                        </m:rPr>
                        <a:rPr lang="en-US" sz="1400" i="1">
                          <a:latin typeface="Cambria Math" panose="02040503050406030204" pitchFamily="18" charset="0"/>
                        </a:rPr>
                        <m:t>ό</m:t>
                      </m:r>
                      <m:r>
                        <a:rPr lang="en-US" sz="1400" i="1">
                          <a:latin typeface="Cambria Math" panose="02040503050406030204" pitchFamily="18" charset="0"/>
                        </a:rPr>
                        <m:t> </m:t>
                      </m:r>
                      <m:r>
                        <a:rPr lang="en-US" sz="1400" i="1">
                          <a:latin typeface="Cambria Math" panose="02040503050406030204" pitchFamily="18" charset="0"/>
                        </a:rPr>
                        <m:t>𝜐𝜋</m:t>
                      </m:r>
                      <m:r>
                        <m:rPr>
                          <m:sty m:val="p"/>
                        </m:rPr>
                        <a:rPr lang="en-US" sz="1400" i="1">
                          <a:latin typeface="Cambria Math" panose="02040503050406030204" pitchFamily="18" charset="0"/>
                        </a:rPr>
                        <m:t>ό</m:t>
                      </m:r>
                      <m:r>
                        <a:rPr lang="en-US" sz="1400" i="1">
                          <a:latin typeface="Cambria Math" panose="02040503050406030204" pitchFamily="18" charset="0"/>
                        </a:rPr>
                        <m:t>𝜆𝜊𝜄𝜋𝜊</m:t>
                      </m:r>
                      <m:r>
                        <a:rPr lang="en-US" sz="1400" i="1">
                          <a:latin typeface="Cambria Math" panose="02040503050406030204" pitchFamily="18" charset="0"/>
                        </a:rPr>
                        <m:t> </m:t>
                      </m:r>
                      <m:r>
                        <a:rPr lang="en-US" sz="1400" i="1">
                          <a:latin typeface="Cambria Math" panose="02040503050406030204" pitchFamily="18" charset="0"/>
                        </a:rPr>
                        <m:t>𝜋𝜌𝜊𝜇𝜂𝜃𝜀𝜐𝜏</m:t>
                      </m:r>
                      <m:r>
                        <m:rPr>
                          <m:sty m:val="p"/>
                        </m:rPr>
                        <a:rPr lang="en-US" sz="1400" i="1">
                          <a:latin typeface="Cambria Math" panose="02040503050406030204" pitchFamily="18" charset="0"/>
                        </a:rPr>
                        <m:t>ώ</m:t>
                      </m:r>
                      <m:r>
                        <a:rPr lang="en-US" sz="1400" i="1">
                          <a:latin typeface="Cambria Math" panose="02040503050406030204" pitchFamily="18" charset="0"/>
                        </a:rPr>
                        <m:t>𝜈</m:t>
                      </m:r>
                      <m:r>
                        <a:rPr lang="en-US" sz="1400" i="1">
                          <a:latin typeface="Cambria Math" panose="02040503050406030204" pitchFamily="18" charset="0"/>
                        </a:rPr>
                        <m:t> &amp; </m:t>
                      </m:r>
                      <m:r>
                        <a:rPr lang="en-US" sz="1400" i="1">
                          <a:latin typeface="Cambria Math" panose="02040503050406030204" pitchFamily="18" charset="0"/>
                        </a:rPr>
                        <m:t>𝜎𝜐𝜈𝛼𝜑</m:t>
                      </m:r>
                      <m:r>
                        <m:rPr>
                          <m:sty m:val="p"/>
                        </m:rPr>
                        <a:rPr lang="en-US" sz="1400" i="1">
                          <a:latin typeface="Cambria Math" panose="02040503050406030204" pitchFamily="18" charset="0"/>
                        </a:rPr>
                        <m:t>ώ</m:t>
                      </m:r>
                      <m:r>
                        <a:rPr lang="en-US" sz="1400" i="1">
                          <a:latin typeface="Cambria Math" panose="02040503050406030204" pitchFamily="18" charset="0"/>
                        </a:rPr>
                        <m:t>𝜈</m:t>
                      </m:r>
                      <m:r>
                        <a:rPr lang="en-US" sz="1400" i="1">
                          <a:latin typeface="Cambria Math" panose="02040503050406030204" pitchFamily="18" charset="0"/>
                        </a:rPr>
                        <m:t> </m:t>
                      </m:r>
                      <m:r>
                        <a:rPr lang="en-US" sz="1400" i="1">
                          <a:latin typeface="Cambria Math" panose="02040503050406030204" pitchFamily="18" charset="0"/>
                        </a:rPr>
                        <m:t>𝜆𝜊𝛾𝛼𝜌𝜄𝛼𝜎𝜇</m:t>
                      </m:r>
                      <m:r>
                        <m:rPr>
                          <m:sty m:val="p"/>
                        </m:rPr>
                        <a:rPr lang="en-US" sz="1400" i="1">
                          <a:latin typeface="Cambria Math" panose="02040503050406030204" pitchFamily="18" charset="0"/>
                        </a:rPr>
                        <m:t>ώ</m:t>
                      </m:r>
                      <m:r>
                        <a:rPr lang="en-US" sz="1400" i="1">
                          <a:latin typeface="Cambria Math" panose="02040503050406030204" pitchFamily="18" charset="0"/>
                        </a:rPr>
                        <m:t>𝜈</m:t>
                      </m:r>
                      <m:r>
                        <a:rPr lang="en-US" sz="1400" i="1">
                          <a:latin typeface="Cambria Math" panose="02040503050406030204" pitchFamily="18" charset="0"/>
                        </a:rPr>
                        <m:t>− </m:t>
                      </m:r>
                      <m:r>
                        <a:rPr lang="en-US" sz="1400" i="1">
                          <a:latin typeface="Cambria Math" panose="02040503050406030204" pitchFamily="18" charset="0"/>
                        </a:rPr>
                        <m:t>𝜏𝜀𝜆𝜄𝜅</m:t>
                      </m:r>
                      <m:r>
                        <m:rPr>
                          <m:sty m:val="p"/>
                        </m:rPr>
                        <a:rPr lang="en-US" sz="1400" i="1">
                          <a:latin typeface="Cambria Math" panose="02040503050406030204" pitchFamily="18" charset="0"/>
                        </a:rPr>
                        <m:t>ό</m:t>
                      </m:r>
                      <m:r>
                        <a:rPr lang="en-US" sz="1400" i="1">
                          <a:latin typeface="Cambria Math" panose="02040503050406030204" pitchFamily="18" charset="0"/>
                        </a:rPr>
                        <m:t>)</m:t>
                      </m:r>
                    </m:oMath>
                  </m:oMathPara>
                </a14:m>
                <a:endParaRPr lang="el-GR"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rPr>
                        <m:t>𝐶𝑃𝑆</m:t>
                      </m:r>
                      <m:r>
                        <a:rPr lang="en-US" sz="1400" i="1">
                          <a:latin typeface="Cambria Math" panose="02040503050406030204" pitchFamily="18" charset="0"/>
                        </a:rPr>
                        <m:t>=</m:t>
                      </m:r>
                      <m:r>
                        <a:rPr lang="en-US" sz="1400" i="1">
                          <a:latin typeface="Cambria Math" panose="02040503050406030204" pitchFamily="18" charset="0"/>
                        </a:rPr>
                        <m:t>𝐶𝑜𝑠𝑡</m:t>
                      </m:r>
                      <m:r>
                        <a:rPr lang="en-US" sz="1400" i="1">
                          <a:latin typeface="Cambria Math" panose="02040503050406030204" pitchFamily="18" charset="0"/>
                        </a:rPr>
                        <m:t> </m:t>
                      </m:r>
                      <m:r>
                        <a:rPr lang="en-US" sz="1400" i="1">
                          <a:latin typeface="Cambria Math" panose="02040503050406030204" pitchFamily="18" charset="0"/>
                        </a:rPr>
                        <m:t>𝑜𝑓</m:t>
                      </m:r>
                      <m:r>
                        <a:rPr lang="en-US" sz="1400" i="1">
                          <a:latin typeface="Cambria Math" panose="02040503050406030204" pitchFamily="18" charset="0"/>
                        </a:rPr>
                        <m:t> </m:t>
                      </m:r>
                      <m:r>
                        <a:rPr lang="en-US" sz="1400" i="1">
                          <a:latin typeface="Cambria Math" panose="02040503050406030204" pitchFamily="18" charset="0"/>
                        </a:rPr>
                        <m:t>𝑔𝑜𝑜𝑑𝑠</m:t>
                      </m:r>
                      <m:r>
                        <a:rPr lang="en-US" sz="1400" i="1">
                          <a:latin typeface="Cambria Math" panose="02040503050406030204" pitchFamily="18" charset="0"/>
                        </a:rPr>
                        <m:t> </m:t>
                      </m:r>
                      <m:r>
                        <a:rPr lang="en-US" sz="1400" i="1">
                          <a:latin typeface="Cambria Math" panose="02040503050406030204" pitchFamily="18" charset="0"/>
                        </a:rPr>
                        <m:t>𝑆𝑜𝑙𝑑</m:t>
                      </m:r>
                      <m:r>
                        <a:rPr lang="en-US" sz="1400" i="1">
                          <a:latin typeface="Cambria Math" panose="02040503050406030204" pitchFamily="18" charset="0"/>
                        </a:rPr>
                        <m:t>+(</m:t>
                      </m:r>
                      <m:r>
                        <a:rPr lang="en-US" sz="1400" i="1">
                          <a:latin typeface="Cambria Math" panose="02040503050406030204" pitchFamily="18" charset="0"/>
                        </a:rPr>
                        <m:t>𝑏𝑒𝑔𝑖𝑛𝑛𝑖𝑛𝑔</m:t>
                      </m:r>
                      <m:r>
                        <a:rPr lang="en-US" sz="1400" i="1">
                          <a:latin typeface="Cambria Math" panose="02040503050406030204" pitchFamily="18" charset="0"/>
                        </a:rPr>
                        <m:t> </m:t>
                      </m:r>
                      <m:r>
                        <a:rPr lang="en-US" sz="1400" i="1">
                          <a:latin typeface="Cambria Math" panose="02040503050406030204" pitchFamily="18" charset="0"/>
                        </a:rPr>
                        <m:t>𝐼𝑛𝑣𝑒𝑛𝑡𝑜𝑟𝑖𝑒𝑠</m:t>
                      </m:r>
                      <m:r>
                        <a:rPr lang="en-US" sz="1400" i="1">
                          <a:latin typeface="Cambria Math" panose="02040503050406030204" pitchFamily="18" charset="0"/>
                        </a:rPr>
                        <m:t>−</m:t>
                      </m:r>
                      <m:r>
                        <a:rPr lang="en-US" sz="1400" i="1">
                          <a:latin typeface="Cambria Math" panose="02040503050406030204" pitchFamily="18" charset="0"/>
                        </a:rPr>
                        <m:t>𝑒𝑛𝑑𝑖𝑛𝑔</m:t>
                      </m:r>
                      <m:r>
                        <a:rPr lang="en-US" sz="1400" i="1">
                          <a:latin typeface="Cambria Math" panose="02040503050406030204" pitchFamily="18" charset="0"/>
                        </a:rPr>
                        <m:t> </m:t>
                      </m:r>
                      <m:r>
                        <a:rPr lang="en-US" sz="1400" i="1">
                          <a:latin typeface="Cambria Math" panose="02040503050406030204" pitchFamily="18" charset="0"/>
                        </a:rPr>
                        <m:t>𝐼𝑛𝑣𝑒𝑛𝑡𝑜𝑟𝑖𝑒𝑠</m:t>
                      </m:r>
                      <m:r>
                        <a:rPr lang="en-US" sz="1400" i="1">
                          <a:latin typeface="Cambria Math" panose="02040503050406030204" pitchFamily="18" charset="0"/>
                        </a:rPr>
                        <m:t>)+(</m:t>
                      </m:r>
                      <m:r>
                        <a:rPr lang="en-US" sz="1400" i="1">
                          <a:latin typeface="Cambria Math" panose="02040503050406030204" pitchFamily="18" charset="0"/>
                        </a:rPr>
                        <m:t>𝑏𝑒𝑔𝑖𝑛𝑛𝑖𝑛𝑔</m:t>
                      </m:r>
                      <m:r>
                        <a:rPr lang="en-US" sz="1400" i="1">
                          <a:latin typeface="Cambria Math" panose="02040503050406030204" pitchFamily="18" charset="0"/>
                        </a:rPr>
                        <m:t> </m:t>
                      </m:r>
                      <m:r>
                        <a:rPr lang="en-US" sz="1400" i="1">
                          <a:latin typeface="Cambria Math" panose="02040503050406030204" pitchFamily="18" charset="0"/>
                        </a:rPr>
                        <m:t>𝐶</m:t>
                      </m:r>
                      <m:r>
                        <a:rPr lang="en-US" sz="1400" i="1">
                          <a:latin typeface="Cambria Math" panose="02040503050406030204" pitchFamily="18" charset="0"/>
                        </a:rPr>
                        <m:t>/</m:t>
                      </m:r>
                      <m:r>
                        <a:rPr lang="en-US" sz="1400" i="1">
                          <a:latin typeface="Cambria Math" panose="02040503050406030204" pitchFamily="18" charset="0"/>
                        </a:rPr>
                        <m:t>𝐿</m:t>
                      </m:r>
                      <m:r>
                        <a:rPr lang="en-US" sz="1400" i="1">
                          <a:latin typeface="Cambria Math" panose="02040503050406030204" pitchFamily="18" charset="0"/>
                        </a:rPr>
                        <m:t>−</m:t>
                      </m:r>
                      <m:r>
                        <a:rPr lang="en-US" sz="1400" i="1">
                          <a:latin typeface="Cambria Math" panose="02040503050406030204" pitchFamily="18" charset="0"/>
                        </a:rPr>
                        <m:t>𝑒𝑛𝑑𝑖𝑛𝑔</m:t>
                      </m:r>
                      <m:r>
                        <a:rPr lang="en-US" sz="1400" i="1">
                          <a:latin typeface="Cambria Math" panose="02040503050406030204" pitchFamily="18" charset="0"/>
                        </a:rPr>
                        <m:t> </m:t>
                      </m:r>
                      <m:r>
                        <a:rPr lang="en-US" sz="1400" i="1">
                          <a:latin typeface="Cambria Math" panose="02040503050406030204" pitchFamily="18" charset="0"/>
                        </a:rPr>
                        <m:t>𝐶</m:t>
                      </m:r>
                      <m:r>
                        <a:rPr lang="en-US" sz="1400" i="1">
                          <a:latin typeface="Cambria Math" panose="02040503050406030204" pitchFamily="18" charset="0"/>
                        </a:rPr>
                        <m:t>/</m:t>
                      </m:r>
                      <m:r>
                        <a:rPr lang="en-US" sz="1400" i="1">
                          <a:latin typeface="Cambria Math" panose="02040503050406030204" pitchFamily="18" charset="0"/>
                        </a:rPr>
                        <m:t>𝐿</m:t>
                      </m:r>
                      <m:r>
                        <a:rPr lang="en-US" sz="1400" i="1">
                          <a:latin typeface="Cambria Math" panose="02040503050406030204" pitchFamily="18" charset="0"/>
                        </a:rPr>
                        <m:t>),  </m:t>
                      </m:r>
                      <m:r>
                        <a:rPr lang="en-US" sz="1400" i="1">
                          <a:latin typeface="Cambria Math" panose="02040503050406030204" pitchFamily="18" charset="0"/>
                        </a:rPr>
                        <m:t>𝐶</m:t>
                      </m:r>
                      <m:r>
                        <a:rPr lang="en-US" sz="1400" i="1">
                          <a:latin typeface="Cambria Math" panose="02040503050406030204" pitchFamily="18" charset="0"/>
                        </a:rPr>
                        <m:t>/</m:t>
                      </m:r>
                      <m:r>
                        <a:rPr lang="en-US" sz="1400" i="1">
                          <a:latin typeface="Cambria Math" panose="02040503050406030204" pitchFamily="18" charset="0"/>
                        </a:rPr>
                        <m:t>𝐿</m:t>
                      </m:r>
                      <m:r>
                        <a:rPr lang="en-US" sz="1400" i="1">
                          <a:latin typeface="Cambria Math" panose="02040503050406030204" pitchFamily="18" charset="0"/>
                        </a:rPr>
                        <m:t>:</m:t>
                      </m:r>
                      <m:r>
                        <a:rPr lang="en-US" sz="1400" i="1">
                          <a:latin typeface="Cambria Math" panose="02040503050406030204" pitchFamily="18" charset="0"/>
                        </a:rPr>
                        <m:t>𝐶𝑢𝑟𝑟𝑒𝑛𝑡</m:t>
                      </m:r>
                      <m:r>
                        <a:rPr lang="en-US" sz="1400" i="1">
                          <a:latin typeface="Cambria Math" panose="02040503050406030204" pitchFamily="18" charset="0"/>
                        </a:rPr>
                        <m:t> / </m:t>
                      </m:r>
                      <m:r>
                        <a:rPr lang="en-US" sz="1400" i="1">
                          <a:latin typeface="Cambria Math" panose="02040503050406030204" pitchFamily="18" charset="0"/>
                        </a:rPr>
                        <m:t>𝑙𝑖𝑎𝑏𝑖𝑙𝑖𝑡𝑖𝑒𝑠</m:t>
                      </m:r>
                    </m:oMath>
                  </m:oMathPara>
                </a14:m>
                <a:endParaRPr lang="el-GR"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pPr marL="285750" indent="-285750">
                  <a:buFont typeface="Times New Roman" pitchFamily="18" charset="0"/>
                  <a:buChar char="−"/>
                </a:pPr>
                <a:r>
                  <a:rPr lang="el-GR" sz="1400" dirty="0">
                    <a:latin typeface="Times New Roman" pitchFamily="18" charset="0"/>
                    <a:cs typeface="Times New Roman" pitchFamily="18" charset="0"/>
                  </a:rPr>
                  <a:t>Η πλέον δημοφιλής μέτρηση του πίνακα των ταμειακών ροών αποτελεί η άθροιση της πρώτης κατηγορίας των λειτουργικών δραστηριοτήτων η οποία παρέχει τις καθαρές ταμειακές ροές από λειτουργικές δραστηριότητες γνωστή και ως </a:t>
                </a:r>
                <a:r>
                  <a:rPr lang="en-US" sz="1400" dirty="0">
                    <a:latin typeface="Times New Roman" pitchFamily="18" charset="0"/>
                    <a:cs typeface="Times New Roman" pitchFamily="18" charset="0"/>
                  </a:rPr>
                  <a:t>CFO</a:t>
                </a:r>
                <a:r>
                  <a:rPr lang="el-GR" sz="1400" dirty="0">
                    <a:latin typeface="Times New Roman" pitchFamily="18" charset="0"/>
                    <a:cs typeface="Times New Roman" pitchFamily="18" charset="0"/>
                  </a:rPr>
                  <a:t> (</a:t>
                </a:r>
                <a:r>
                  <a:rPr lang="en-US" sz="1400" dirty="0">
                    <a:latin typeface="Times New Roman" pitchFamily="18" charset="0"/>
                    <a:cs typeface="Times New Roman" pitchFamily="18" charset="0"/>
                  </a:rPr>
                  <a:t>cash flow from operations</a:t>
                </a:r>
                <a:r>
                  <a:rPr lang="el-GR" sz="1400" dirty="0">
                    <a:latin typeface="Times New Roman" pitchFamily="18" charset="0"/>
                    <a:cs typeface="Times New Roman" pitchFamily="18" charset="0"/>
                  </a:rPr>
                  <a:t>). </a:t>
                </a:r>
                <a:endParaRPr lang="en-US" sz="1400"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p>
            </p:txBody>
          </p:sp>
        </mc:Choice>
        <mc:Fallback xmlns="">
          <p:sp>
            <p:nvSpPr>
              <p:cNvPr id="7" name="Rectangle 6"/>
              <p:cNvSpPr>
                <a:spLocks noRot="1" noChangeAspect="1" noMove="1" noResize="1" noEditPoints="1" noAdjustHandles="1" noChangeArrowheads="1" noChangeShapeType="1" noTextEdit="1"/>
              </p:cNvSpPr>
              <p:nvPr/>
            </p:nvSpPr>
            <p:spPr>
              <a:xfrm>
                <a:off x="533400" y="1066800"/>
                <a:ext cx="8077200" cy="4822218"/>
              </a:xfrm>
              <a:prstGeom prst="rect">
                <a:avLst/>
              </a:prstGeom>
              <a:blipFill rotWithShape="1">
                <a:blip r:embed="rId2" cstate="print"/>
                <a:stretch>
                  <a:fillRect l="-226" t="-126" r="-830" b="-379"/>
                </a:stretch>
              </a:blipFill>
            </p:spPr>
            <p:txBody>
              <a:bodyPr/>
              <a:lstStyle/>
              <a:p>
                <a:r>
                  <a:rPr lang="el-GR">
                    <a:noFill/>
                  </a:rPr>
                  <a:t> </a:t>
                </a:r>
              </a:p>
            </p:txBody>
          </p:sp>
        </mc:Fallback>
      </mc:AlternateContent>
      <p:sp>
        <p:nvSpPr>
          <p:cNvPr id="6" name="Rectangle 5"/>
          <p:cNvSpPr/>
          <p:nvPr/>
        </p:nvSpPr>
        <p:spPr>
          <a:xfrm>
            <a:off x="533400" y="332656"/>
            <a:ext cx="7848600" cy="369332"/>
          </a:xfrm>
          <a:prstGeom prst="rect">
            <a:avLst/>
          </a:prstGeom>
        </p:spPr>
        <p:txBody>
          <a:bodyPr wrap="square">
            <a:spAutoFit/>
          </a:bodyPr>
          <a:lstStyle/>
          <a:p>
            <a:pPr marL="228600" lvl="2" indent="-228600">
              <a:buClr>
                <a:schemeClr val="tx1">
                  <a:lumMod val="50000"/>
                  <a:lumOff val="50000"/>
                </a:schemeClr>
              </a:buClr>
            </a:pPr>
            <a:r>
              <a:rPr lang="el-GR" b="1" dirty="0">
                <a:latin typeface="Times New Roman" pitchFamily="18" charset="0"/>
                <a:cs typeface="Times New Roman" pitchFamily="18" charset="0"/>
              </a:rPr>
              <a:t>Αριθμοδείκτες Ταμειακών Ροών</a:t>
            </a:r>
            <a:endParaRPr lang="en-US" b="1" dirty="0"/>
          </a:p>
        </p:txBody>
      </p:sp>
    </p:spTree>
    <p:extLst>
      <p:ext uri="{BB962C8B-B14F-4D97-AF65-F5344CB8AC3E}">
        <p14:creationId xmlns:p14="http://schemas.microsoft.com/office/powerpoint/2010/main" val="1954565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7543800" cy="4800599"/>
          </a:xfrm>
        </p:spPr>
        <p:txBody>
          <a:bodyPr>
            <a:normAutofit/>
          </a:bodyPr>
          <a:lstStyle/>
          <a:p>
            <a:pPr marL="285750" indent="-285750">
              <a:buFont typeface="Times New Roman" pitchFamily="18" charset="0"/>
              <a:buChar char="−"/>
            </a:pPr>
            <a:endParaRPr lang="en-US" sz="1400" dirty="0">
              <a:solidFill>
                <a:schemeClr val="tx1"/>
              </a:solidFill>
              <a:latin typeface="Times New Roman" pitchFamily="18" charset="0"/>
              <a:cs typeface="Times New Roman" pitchFamily="18" charset="0"/>
            </a:endParaRPr>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36</a:t>
            </a:fld>
            <a:endParaRPr lang="en-US" sz="11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533400" y="1066800"/>
                <a:ext cx="8077200" cy="3967368"/>
              </a:xfrm>
              <a:prstGeom prst="rect">
                <a:avLst/>
              </a:prstGeom>
            </p:spPr>
            <p:txBody>
              <a:bodyPr wrap="square">
                <a:spAutoFit/>
              </a:bodyPr>
              <a:lstStyle/>
              <a:p>
                <a:pPr marL="285750" lvl="2" indent="-285750">
                  <a:buClr>
                    <a:schemeClr val="tx1">
                      <a:lumMod val="50000"/>
                      <a:lumOff val="50000"/>
                    </a:schemeClr>
                  </a:buClr>
                  <a:buFont typeface="Wingdings" pitchFamily="2" charset="2"/>
                  <a:buChar char="q"/>
                </a:pPr>
                <a:r>
                  <a:rPr lang="en-US" sz="1400" b="1" dirty="0" err="1">
                    <a:latin typeface="Times New Roman" pitchFamily="18" charset="0"/>
                    <a:cs typeface="Times New Roman" pitchFamily="18" charset="0"/>
                  </a:rPr>
                  <a:t>Δείκτες</a:t>
                </a:r>
                <a:r>
                  <a:rPr lang="en-US" sz="1400" b="1" dirty="0">
                    <a:latin typeface="Times New Roman" pitchFamily="18" charset="0"/>
                    <a:cs typeface="Times New Roman" pitchFamily="18" charset="0"/>
                  </a:rPr>
                  <a:t> τα</a:t>
                </a:r>
                <a:r>
                  <a:rPr lang="en-US" sz="1400" b="1" dirty="0" err="1">
                    <a:latin typeface="Times New Roman" pitchFamily="18" charset="0"/>
                    <a:cs typeface="Times New Roman" pitchFamily="18" charset="0"/>
                  </a:rPr>
                  <a:t>μει</a:t>
                </a:r>
                <a:r>
                  <a:rPr lang="en-US" sz="1400" b="1" dirty="0">
                    <a:latin typeface="Times New Roman" pitchFamily="18" charset="0"/>
                    <a:cs typeface="Times New Roman" pitchFamily="18" charset="0"/>
                  </a:rPr>
                  <a:t>ακής κερδοφορίας</a:t>
                </a:r>
                <a:r>
                  <a:rPr lang="el-GR" sz="1400" dirty="0">
                    <a:latin typeface="Times New Roman" pitchFamily="18" charset="0"/>
                    <a:cs typeface="Times New Roman" pitchFamily="18" charset="0"/>
                  </a:rPr>
                  <a:t>Οι δείκτες για τη ταμειακή κερδοφορία (</a:t>
                </a:r>
                <a:r>
                  <a:rPr lang="en-US" sz="1400" dirty="0">
                    <a:latin typeface="Times New Roman" pitchFamily="18" charset="0"/>
                    <a:cs typeface="Times New Roman" pitchFamily="18" charset="0"/>
                  </a:rPr>
                  <a:t>profitability</a:t>
                </a:r>
                <a:r>
                  <a:rPr lang="el-GR" sz="1400" dirty="0">
                    <a:latin typeface="Times New Roman" pitchFamily="18" charset="0"/>
                    <a:cs typeface="Times New Roman" pitchFamily="18" charset="0"/>
                  </a:rPr>
                  <a:t>) της επιχείρησης που εξάγονται από τον πινάκα των ταμειακών ροών είναι :</a:t>
                </a:r>
              </a:p>
              <a:p>
                <a:pPr marL="285750" lvl="2" indent="-285750">
                  <a:buClr>
                    <a:schemeClr val="tx1">
                      <a:lumMod val="50000"/>
                      <a:lumOff val="50000"/>
                    </a:schemeClr>
                  </a:buClr>
                  <a:buFont typeface="Wingdings" pitchFamily="2" charset="2"/>
                  <a:buChar char="q"/>
                </a:pPr>
                <a:endParaRPr lang="en-US" sz="1400" dirty="0">
                  <a:latin typeface="Times New Roman" pitchFamily="18" charset="0"/>
                  <a:cs typeface="Times New Roman" pitchFamily="18" charset="0"/>
                </a:endParaRPr>
              </a:p>
              <a:p>
                <a:pPr marL="285750" lvl="0" indent="-285750">
                  <a:buFont typeface="Times New Roman" pitchFamily="18" charset="0"/>
                  <a:buChar char="−"/>
                </a:pPr>
                <a:r>
                  <a:rPr lang="en-US" sz="1400" dirty="0">
                    <a:latin typeface="Times New Roman" pitchFamily="18" charset="0"/>
                    <a:cs typeface="Times New Roman" pitchFamily="18" charset="0"/>
                  </a:rPr>
                  <a:t>Τα</a:t>
                </a:r>
                <a:r>
                  <a:rPr lang="en-US" sz="1400" dirty="0" err="1">
                    <a:latin typeface="Times New Roman" pitchFamily="18" charset="0"/>
                    <a:cs typeface="Times New Roman" pitchFamily="18" charset="0"/>
                  </a:rPr>
                  <a:t>μει</a:t>
                </a:r>
                <a:r>
                  <a:rPr lang="en-US" sz="1400" dirty="0">
                    <a:latin typeface="Times New Roman" pitchFamily="18" charset="0"/>
                    <a:cs typeface="Times New Roman" pitchFamily="18" charset="0"/>
                  </a:rPr>
                  <a:t>ακή απόδοση ενεργητικού CROA (cash return on assets)</a:t>
                </a:r>
                <a:endParaRPr lang="el-GR" sz="1400" dirty="0">
                  <a:latin typeface="Times New Roman" pitchFamily="18" charset="0"/>
                  <a:cs typeface="Times New Roman" pitchFamily="18" charset="0"/>
                </a:endParaRPr>
              </a:p>
              <a:p>
                <a:pPr marL="285750" lvl="0" indent="-285750">
                  <a:buFont typeface="Times New Roman" pitchFamily="18" charset="0"/>
                  <a:buChar char="−"/>
                </a:pPr>
                <a:endParaRPr lang="en-US" sz="1400"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rPr>
                        <m:t>𝐶𝑅𝑂𝐴</m:t>
                      </m:r>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𝐶𝐹𝑂</m:t>
                          </m:r>
                        </m:num>
                        <m:den>
                          <m:r>
                            <a:rPr lang="en-US" sz="1400" i="1">
                              <a:latin typeface="Cambria Math" panose="02040503050406030204" pitchFamily="18" charset="0"/>
                            </a:rPr>
                            <m:t>𝐴𝑣𝑒𝑟𝑎𝑔𝑒</m:t>
                          </m:r>
                          <m:r>
                            <a:rPr lang="en-US" sz="1400" i="1">
                              <a:latin typeface="Cambria Math" panose="02040503050406030204" pitchFamily="18" charset="0"/>
                            </a:rPr>
                            <m:t> </m:t>
                          </m:r>
                          <m:r>
                            <a:rPr lang="en-US" sz="1400" i="1">
                              <a:latin typeface="Cambria Math" panose="02040503050406030204" pitchFamily="18" charset="0"/>
                            </a:rPr>
                            <m:t>𝑇𝑜𝑡𝑎𝑙</m:t>
                          </m:r>
                          <m:r>
                            <a:rPr lang="en-US" sz="1400" i="1">
                              <a:latin typeface="Cambria Math" panose="02040503050406030204" pitchFamily="18" charset="0"/>
                            </a:rPr>
                            <m:t> </m:t>
                          </m:r>
                          <m:r>
                            <a:rPr lang="en-US" sz="1400" i="1">
                              <a:latin typeface="Cambria Math" panose="02040503050406030204" pitchFamily="18" charset="0"/>
                            </a:rPr>
                            <m:t>𝐴𝑠𝑠𝑒𝑡𝑠</m:t>
                          </m:r>
                        </m:den>
                      </m:f>
                    </m:oMath>
                  </m:oMathPara>
                </a14:m>
                <a:endParaRPr lang="el-GR"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pPr marL="285750" indent="-285750">
                  <a:buFont typeface="Times New Roman" pitchFamily="18" charset="0"/>
                  <a:buChar char="−"/>
                </a:pPr>
                <a:r>
                  <a:rPr lang="en-US" sz="1400" dirty="0">
                    <a:latin typeface="Times New Roman" pitchFamily="18" charset="0"/>
                    <a:cs typeface="Times New Roman" pitchFamily="18" charset="0"/>
                  </a:rPr>
                  <a:t>Τα</a:t>
                </a:r>
                <a:r>
                  <a:rPr lang="en-US" sz="1400" dirty="0" err="1">
                    <a:latin typeface="Times New Roman" pitchFamily="18" charset="0"/>
                    <a:cs typeface="Times New Roman" pitchFamily="18" charset="0"/>
                  </a:rPr>
                  <a:t>μει</a:t>
                </a:r>
                <a:r>
                  <a:rPr lang="en-US" sz="1400" dirty="0">
                    <a:latin typeface="Times New Roman" pitchFamily="18" charset="0"/>
                    <a:cs typeface="Times New Roman" pitchFamily="18" charset="0"/>
                  </a:rPr>
                  <a:t>ακή απόδοση κεφαλαίων CROE (cash return on equity)</a:t>
                </a:r>
                <a:endParaRPr lang="el-GR" sz="1400" dirty="0">
                  <a:latin typeface="Times New Roman" pitchFamily="18" charset="0"/>
                  <a:cs typeface="Times New Roman" pitchFamily="18" charset="0"/>
                </a:endParaRPr>
              </a:p>
              <a:p>
                <a:pPr marL="285750" indent="-285750">
                  <a:buFont typeface="Times New Roman" pitchFamily="18" charset="0"/>
                  <a:buChar char="−"/>
                </a:pPr>
                <a:endParaRPr lang="en-US" sz="1400"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rPr>
                        <m:t>𝐶𝑅𝑂𝐸</m:t>
                      </m:r>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𝐶𝐹𝑂</m:t>
                          </m:r>
                        </m:num>
                        <m:den>
                          <m:r>
                            <a:rPr lang="en-US" sz="1400" i="1">
                              <a:latin typeface="Cambria Math" panose="02040503050406030204" pitchFamily="18" charset="0"/>
                            </a:rPr>
                            <m:t>𝐴𝑣𝑒𝑟𝑎𝑔𝑒</m:t>
                          </m:r>
                          <m:r>
                            <a:rPr lang="en-US" sz="1400" i="1">
                              <a:latin typeface="Cambria Math" panose="02040503050406030204" pitchFamily="18" charset="0"/>
                            </a:rPr>
                            <m:t>  </m:t>
                          </m:r>
                          <m:r>
                            <a:rPr lang="en-US" sz="1400" i="1">
                              <a:latin typeface="Cambria Math" panose="02040503050406030204" pitchFamily="18" charset="0"/>
                            </a:rPr>
                            <m:t>𝐸𝑞𝑢𝑖𝑡𝑦</m:t>
                          </m:r>
                        </m:den>
                      </m:f>
                    </m:oMath>
                  </m:oMathPara>
                </a14:m>
                <a:endParaRPr lang="el-GR"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pPr marL="285750" lvl="0" indent="-285750">
                  <a:buFont typeface="Times New Roman" pitchFamily="18" charset="0"/>
                  <a:buChar char="−"/>
                </a:pPr>
                <a:r>
                  <a:rPr lang="en-US" sz="1400" dirty="0">
                    <a:latin typeface="Times New Roman" pitchFamily="18" charset="0"/>
                    <a:cs typeface="Times New Roman" pitchFamily="18" charset="0"/>
                  </a:rPr>
                  <a:t>Τα</a:t>
                </a:r>
                <a:r>
                  <a:rPr lang="en-US" sz="1400" dirty="0" err="1">
                    <a:latin typeface="Times New Roman" pitchFamily="18" charset="0"/>
                    <a:cs typeface="Times New Roman" pitchFamily="18" charset="0"/>
                  </a:rPr>
                  <a:t>μει</a:t>
                </a:r>
                <a:r>
                  <a:rPr lang="en-US" sz="1400" dirty="0">
                    <a:latin typeface="Times New Roman" pitchFamily="18" charset="0"/>
                    <a:cs typeface="Times New Roman" pitchFamily="18" charset="0"/>
                  </a:rPr>
                  <a:t>ακή απόδοση στις εισπράξεις από πελάτες CRCR (cash return on cash received from customers)</a:t>
                </a:r>
                <a:endParaRPr lang="el-GR" sz="1400" dirty="0">
                  <a:latin typeface="Times New Roman" pitchFamily="18" charset="0"/>
                  <a:cs typeface="Times New Roman" pitchFamily="18" charset="0"/>
                </a:endParaRPr>
              </a:p>
              <a:p>
                <a:pPr marL="285750" lvl="0" indent="-285750">
                  <a:buFont typeface="Times New Roman" pitchFamily="18" charset="0"/>
                  <a:buChar char="−"/>
                </a:pPr>
                <a:endParaRPr lang="en-US" sz="1400"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rPr>
                        <m:t>𝐶𝑅𝐶𝑅</m:t>
                      </m:r>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𝐶𝐹𝑂</m:t>
                          </m:r>
                        </m:num>
                        <m:den>
                          <m:r>
                            <a:rPr lang="en-US" sz="1400" i="1">
                              <a:latin typeface="Cambria Math" panose="02040503050406030204" pitchFamily="18" charset="0"/>
                            </a:rPr>
                            <m:t>𝐶𝑅𝐶</m:t>
                          </m:r>
                        </m:den>
                      </m:f>
                    </m:oMath>
                  </m:oMathPara>
                </a14:m>
                <a:endParaRPr lang="en-US" sz="1400"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p>
            </p:txBody>
          </p:sp>
        </mc:Choice>
        <mc:Fallback xmlns="">
          <p:sp>
            <p:nvSpPr>
              <p:cNvPr id="7" name="Rectangle 6"/>
              <p:cNvSpPr>
                <a:spLocks noRot="1" noChangeAspect="1" noMove="1" noResize="1" noEditPoints="1" noAdjustHandles="1" noChangeArrowheads="1" noChangeShapeType="1" noTextEdit="1"/>
              </p:cNvSpPr>
              <p:nvPr/>
            </p:nvSpPr>
            <p:spPr>
              <a:xfrm>
                <a:off x="533400" y="1066800"/>
                <a:ext cx="8077200" cy="3967368"/>
              </a:xfrm>
              <a:prstGeom prst="rect">
                <a:avLst/>
              </a:prstGeom>
              <a:blipFill rotWithShape="1">
                <a:blip r:embed="rId2" cstate="print"/>
                <a:stretch>
                  <a:fillRect l="-226" t="-154" b="-614"/>
                </a:stretch>
              </a:blipFill>
            </p:spPr>
            <p:txBody>
              <a:bodyPr/>
              <a:lstStyle/>
              <a:p>
                <a:r>
                  <a:rPr lang="el-GR">
                    <a:noFill/>
                  </a:rPr>
                  <a:t> </a:t>
                </a:r>
              </a:p>
            </p:txBody>
          </p:sp>
        </mc:Fallback>
      </mc:AlternateContent>
    </p:spTree>
    <p:extLst>
      <p:ext uri="{BB962C8B-B14F-4D97-AF65-F5344CB8AC3E}">
        <p14:creationId xmlns:p14="http://schemas.microsoft.com/office/powerpoint/2010/main" val="2927820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7543800" cy="4800599"/>
          </a:xfrm>
        </p:spPr>
        <p:txBody>
          <a:bodyPr>
            <a:normAutofit/>
          </a:bodyPr>
          <a:lstStyle/>
          <a:p>
            <a:pPr marL="285750" indent="-285750">
              <a:buFont typeface="Times New Roman" pitchFamily="18" charset="0"/>
              <a:buChar char="−"/>
            </a:pPr>
            <a:endParaRPr lang="en-US" sz="1400" dirty="0">
              <a:solidFill>
                <a:schemeClr val="tx1"/>
              </a:solidFill>
              <a:latin typeface="Times New Roman" pitchFamily="18" charset="0"/>
              <a:cs typeface="Times New Roman" pitchFamily="18" charset="0"/>
            </a:endParaRPr>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37</a:t>
            </a:fld>
            <a:endParaRPr lang="en-US" sz="11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533400" y="1066800"/>
                <a:ext cx="8077200" cy="4421467"/>
              </a:xfrm>
              <a:prstGeom prst="rect">
                <a:avLst/>
              </a:prstGeom>
            </p:spPr>
            <p:txBody>
              <a:bodyPr wrap="square">
                <a:spAutoFit/>
              </a:bodyPr>
              <a:lstStyle/>
              <a:p>
                <a:pPr marL="285750" lvl="2" indent="-285750">
                  <a:buClr>
                    <a:schemeClr val="tx1">
                      <a:lumMod val="50000"/>
                      <a:lumOff val="50000"/>
                    </a:schemeClr>
                  </a:buClr>
                  <a:buFont typeface="Wingdings" pitchFamily="2" charset="2"/>
                  <a:buChar char="q"/>
                </a:pPr>
                <a:r>
                  <a:rPr lang="el-GR" sz="1400" b="1" dirty="0">
                    <a:latin typeface="Times New Roman" pitchFamily="18" charset="0"/>
                    <a:cs typeface="Times New Roman" pitchFamily="18" charset="0"/>
                  </a:rPr>
                  <a:t>Δείκτες ταμειακής ρευστότητας: </a:t>
                </a:r>
                <a:r>
                  <a:rPr lang="el-GR" sz="1400" dirty="0">
                    <a:latin typeface="Times New Roman" pitchFamily="18" charset="0"/>
                    <a:cs typeface="Times New Roman" pitchFamily="18" charset="0"/>
                  </a:rPr>
                  <a:t>Οι δείκτες για τη ταμειακή ρευστότητα (</a:t>
                </a:r>
                <a:r>
                  <a:rPr lang="en-US" sz="1400" dirty="0">
                    <a:latin typeface="Times New Roman" pitchFamily="18" charset="0"/>
                    <a:cs typeface="Times New Roman" pitchFamily="18" charset="0"/>
                  </a:rPr>
                  <a:t>liquidity</a:t>
                </a:r>
                <a:r>
                  <a:rPr lang="el-GR" sz="1400" dirty="0">
                    <a:latin typeface="Times New Roman" pitchFamily="18" charset="0"/>
                    <a:cs typeface="Times New Roman" pitchFamily="18" charset="0"/>
                  </a:rPr>
                  <a:t>) της επιχείρησης που εξάγονται από τον πίνακα των ταμειακών ροών είναι :</a:t>
                </a:r>
              </a:p>
              <a:p>
                <a:pPr marL="285750" lvl="2" indent="-285750">
                  <a:buClr>
                    <a:schemeClr val="tx1">
                      <a:lumMod val="50000"/>
                      <a:lumOff val="50000"/>
                    </a:schemeClr>
                  </a:buClr>
                  <a:buFont typeface="Wingdings" pitchFamily="2" charset="2"/>
                  <a:buChar char="q"/>
                </a:pPr>
                <a:endParaRPr lang="en-US" sz="1400" dirty="0">
                  <a:latin typeface="Times New Roman" pitchFamily="18" charset="0"/>
                  <a:cs typeface="Times New Roman" pitchFamily="18" charset="0"/>
                </a:endParaRPr>
              </a:p>
              <a:p>
                <a:pPr marL="285750" indent="-285750">
                  <a:buFont typeface="Times New Roman" pitchFamily="18" charset="0"/>
                  <a:buChar char="−"/>
                </a:pPr>
                <a:r>
                  <a:rPr lang="el-GR" sz="1400" dirty="0">
                    <a:latin typeface="Times New Roman" pitchFamily="18" charset="0"/>
                    <a:cs typeface="Times New Roman" pitchFamily="18" charset="0"/>
                  </a:rPr>
                  <a:t>Ταμειακές εισπράξεις από πελάτες έναντι των εισπρακτέων λογαριασμών</a:t>
                </a:r>
                <a:endParaRPr lang="en-US" sz="1400"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rPr>
                        <m:t>𝐶𝑅𝐶</m:t>
                      </m:r>
                      <m:r>
                        <a:rPr lang="en-US" sz="1400" i="1">
                          <a:latin typeface="Cambria Math" panose="02040503050406030204" pitchFamily="18" charset="0"/>
                        </a:rPr>
                        <m:t> </m:t>
                      </m:r>
                      <m:r>
                        <a:rPr lang="en-US" sz="1400" i="1">
                          <a:latin typeface="Cambria Math" panose="02040503050406030204" pitchFamily="18" charset="0"/>
                        </a:rPr>
                        <m:t>𝑡𝑜</m:t>
                      </m:r>
                      <m:r>
                        <a:rPr lang="en-US" sz="1400" i="1">
                          <a:latin typeface="Cambria Math" panose="02040503050406030204" pitchFamily="18" charset="0"/>
                        </a:rPr>
                        <m:t> </m:t>
                      </m:r>
                      <m:r>
                        <a:rPr lang="en-US" sz="1400" i="1">
                          <a:latin typeface="Cambria Math" panose="02040503050406030204" pitchFamily="18" charset="0"/>
                        </a:rPr>
                        <m:t>𝐴</m:t>
                      </m:r>
                      <m:r>
                        <a:rPr lang="en-US" sz="1400" i="1">
                          <a:latin typeface="Cambria Math" panose="02040503050406030204" pitchFamily="18" charset="0"/>
                        </a:rPr>
                        <m:t>/</m:t>
                      </m:r>
                      <m:r>
                        <a:rPr lang="en-US" sz="1400" i="1">
                          <a:latin typeface="Cambria Math" panose="02040503050406030204" pitchFamily="18" charset="0"/>
                        </a:rPr>
                        <m:t>𝑅</m:t>
                      </m:r>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𝐶𝑅𝐶</m:t>
                          </m:r>
                        </m:num>
                        <m:den>
                          <m:r>
                            <a:rPr lang="en-US" sz="1400" i="1">
                              <a:latin typeface="Cambria Math" panose="02040503050406030204" pitchFamily="18" charset="0"/>
                            </a:rPr>
                            <m:t>𝐴</m:t>
                          </m:r>
                          <m:r>
                            <a:rPr lang="en-US" sz="1400" i="1">
                              <a:latin typeface="Cambria Math" panose="02040503050406030204" pitchFamily="18" charset="0"/>
                            </a:rPr>
                            <m:t>/</m:t>
                          </m:r>
                          <m:r>
                            <a:rPr lang="en-US" sz="1400" i="1">
                              <a:latin typeface="Cambria Math" panose="02040503050406030204" pitchFamily="18" charset="0"/>
                            </a:rPr>
                            <m:t>𝑅</m:t>
                          </m:r>
                        </m:den>
                      </m:f>
                    </m:oMath>
                  </m:oMathPara>
                </a14:m>
                <a:endParaRPr lang="el-GR"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pPr marL="285750" lvl="2" indent="-285750">
                  <a:buClr>
                    <a:schemeClr val="tx1">
                      <a:lumMod val="50000"/>
                      <a:lumOff val="50000"/>
                    </a:schemeClr>
                  </a:buClr>
                  <a:buFont typeface="Wingdings" pitchFamily="2" charset="2"/>
                  <a:buChar char="q"/>
                </a:pPr>
                <a:r>
                  <a:rPr lang="el-GR" sz="1400" b="1" dirty="0">
                    <a:latin typeface="Times New Roman" pitchFamily="18" charset="0"/>
                    <a:cs typeface="Times New Roman" pitchFamily="18" charset="0"/>
                  </a:rPr>
                  <a:t>Δείκτες ταμειακής φερεγγυότητας: </a:t>
                </a:r>
                <a:r>
                  <a:rPr lang="el-GR" sz="1400" dirty="0">
                    <a:latin typeface="Times New Roman" pitchFamily="18" charset="0"/>
                    <a:cs typeface="Times New Roman" pitchFamily="18" charset="0"/>
                  </a:rPr>
                  <a:t>Οι δείκτες για τη ταμειακή φερεγγυότητα (</a:t>
                </a:r>
                <a:r>
                  <a:rPr lang="en-US" sz="1400" dirty="0">
                    <a:latin typeface="Times New Roman" pitchFamily="18" charset="0"/>
                    <a:cs typeface="Times New Roman" pitchFamily="18" charset="0"/>
                  </a:rPr>
                  <a:t>solvency</a:t>
                </a:r>
                <a:r>
                  <a:rPr lang="el-GR" sz="1400" dirty="0">
                    <a:latin typeface="Times New Roman" pitchFamily="18" charset="0"/>
                    <a:cs typeface="Times New Roman" pitchFamily="18" charset="0"/>
                  </a:rPr>
                  <a:t>) της επιχείρησης που εξάγονται από τον πίνακα των ταμειακών ροών είναι :</a:t>
                </a:r>
              </a:p>
              <a:p>
                <a:pPr marL="285750" lvl="2" indent="-285750">
                  <a:buClr>
                    <a:schemeClr val="tx1">
                      <a:lumMod val="50000"/>
                      <a:lumOff val="50000"/>
                    </a:schemeClr>
                  </a:buClr>
                  <a:buFont typeface="Wingdings" pitchFamily="2" charset="2"/>
                  <a:buChar char="q"/>
                </a:pPr>
                <a:endParaRPr lang="en-US" sz="1400" dirty="0">
                  <a:latin typeface="Times New Roman" pitchFamily="18" charset="0"/>
                  <a:cs typeface="Times New Roman" pitchFamily="18" charset="0"/>
                </a:endParaRPr>
              </a:p>
              <a:p>
                <a:pPr marL="285750" lvl="0" indent="-285750">
                  <a:buFont typeface="Times New Roman" pitchFamily="18" charset="0"/>
                  <a:buChar char="−"/>
                </a:pPr>
                <a:r>
                  <a:rPr lang="el-GR" sz="1400" dirty="0">
                    <a:latin typeface="Times New Roman" pitchFamily="18" charset="0"/>
                    <a:cs typeface="Times New Roman" pitchFamily="18" charset="0"/>
                  </a:rPr>
                  <a:t>Καθαρές ταμειακές ροές από λειτουργικές δραστηριότητες έναντι των τόκων που πληρώθηκαν. Εναλλακτικά πόσες φορές σε μία επιχείρηση κερδίζονται οι τόκοι έξοδα </a:t>
                </a:r>
                <a:r>
                  <a:rPr lang="en-US" sz="1400" dirty="0">
                    <a:latin typeface="Times New Roman" pitchFamily="18" charset="0"/>
                    <a:cs typeface="Times New Roman" pitchFamily="18" charset="0"/>
                  </a:rPr>
                  <a:t>TIECFO</a:t>
                </a:r>
                <a:r>
                  <a:rPr lang="el-GR" sz="1400" dirty="0">
                    <a:latin typeface="Times New Roman" pitchFamily="18" charset="0"/>
                    <a:cs typeface="Times New Roman" pitchFamily="18" charset="0"/>
                  </a:rPr>
                  <a:t> (</a:t>
                </a:r>
                <a:r>
                  <a:rPr lang="en-US" sz="1400" dirty="0">
                    <a:latin typeface="Times New Roman" pitchFamily="18" charset="0"/>
                    <a:cs typeface="Times New Roman" pitchFamily="18" charset="0"/>
                  </a:rPr>
                  <a:t>times interest earned from cash received from operations</a:t>
                </a:r>
                <a:r>
                  <a:rPr lang="el-GR" sz="1400" dirty="0">
                    <a:latin typeface="Times New Roman" pitchFamily="18" charset="0"/>
                    <a:cs typeface="Times New Roman" pitchFamily="18" charset="0"/>
                  </a:rPr>
                  <a:t>) από τις ταμειακές ροές των λειτουργικών δραστηριοτήτων – δίδοντας εναλλακτικά τη δυνατότητα επέκτασης του δανεισμού που μπορεί ταμειακά να εξυπηρετηθεί από τις εισπράξεις των λειτουργικών αποκλειστικά δραστηριοτήτων.</a:t>
                </a:r>
              </a:p>
              <a:p>
                <a:pPr lvl="0"/>
                <a:endParaRPr lang="en-US" sz="1400"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rPr>
                        <m:t>𝑇𝐼𝐸𝐶𝐹𝑂</m:t>
                      </m:r>
                      <m:r>
                        <a:rPr lang="en-US" sz="1400" i="1">
                          <a:latin typeface="Cambria Math" panose="02040503050406030204" pitchFamily="18" charset="0"/>
                        </a:rPr>
                        <m:t>=</m:t>
                      </m:r>
                      <m:f>
                        <m:fPr>
                          <m:ctrlPr>
                            <a:rPr lang="en-US" sz="1400" i="1">
                              <a:latin typeface="Cambria Math" panose="02040503050406030204" pitchFamily="18" charset="0"/>
                            </a:rPr>
                          </m:ctrlPr>
                        </m:fPr>
                        <m:num>
                          <m:r>
                            <m:rPr>
                              <m:sty m:val="p"/>
                            </m:rPr>
                            <a:rPr lang="en-US" sz="1400">
                              <a:latin typeface="Cambria Math" panose="02040503050406030204" pitchFamily="18" charset="0"/>
                            </a:rPr>
                            <m:t>CFO</m:t>
                          </m:r>
                        </m:num>
                        <m:den>
                          <m:r>
                            <a:rPr lang="en-US" sz="1400" i="1">
                              <a:latin typeface="Cambria Math" panose="02040503050406030204" pitchFamily="18" charset="0"/>
                            </a:rPr>
                            <m:t>𝐼𝑛𝑡𝑒𝑟𝑒𝑠𝑡𝑠</m:t>
                          </m:r>
                          <m:r>
                            <a:rPr lang="en-US" sz="1400" i="1">
                              <a:latin typeface="Cambria Math" panose="02040503050406030204" pitchFamily="18" charset="0"/>
                            </a:rPr>
                            <m:t> </m:t>
                          </m:r>
                          <m:r>
                            <a:rPr lang="en-US" sz="1400" i="1">
                              <a:latin typeface="Cambria Math" panose="02040503050406030204" pitchFamily="18" charset="0"/>
                            </a:rPr>
                            <m:t>𝑝𝑎𝑖𝑑</m:t>
                          </m:r>
                        </m:den>
                      </m:f>
                    </m:oMath>
                  </m:oMathPara>
                </a14:m>
                <a:endParaRPr lang="en-US"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latin typeface="Times New Roman" pitchFamily="18" charset="0"/>
                  <a:cs typeface="Times New Roman"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33400" y="1066800"/>
                <a:ext cx="8077200" cy="4421467"/>
              </a:xfrm>
              <a:prstGeom prst="rect">
                <a:avLst/>
              </a:prstGeom>
              <a:blipFill rotWithShape="1">
                <a:blip r:embed="rId2" cstate="print"/>
                <a:stretch>
                  <a:fillRect l="-226" t="-138" r="-755" b="-414"/>
                </a:stretch>
              </a:blipFill>
            </p:spPr>
            <p:txBody>
              <a:bodyPr/>
              <a:lstStyle/>
              <a:p>
                <a:r>
                  <a:rPr lang="el-GR">
                    <a:noFill/>
                  </a:rPr>
                  <a:t> </a:t>
                </a:r>
              </a:p>
            </p:txBody>
          </p:sp>
        </mc:Fallback>
      </mc:AlternateContent>
    </p:spTree>
    <p:extLst>
      <p:ext uri="{BB962C8B-B14F-4D97-AF65-F5344CB8AC3E}">
        <p14:creationId xmlns:p14="http://schemas.microsoft.com/office/powerpoint/2010/main" val="4068405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762000"/>
            <a:ext cx="7543800" cy="4800599"/>
          </a:xfrm>
        </p:spPr>
        <p:txBody>
          <a:bodyPr>
            <a:normAutofit/>
          </a:bodyPr>
          <a:lstStyle/>
          <a:p>
            <a:pPr marL="285750" indent="-285750">
              <a:buFont typeface="Times New Roman" pitchFamily="18" charset="0"/>
              <a:buChar char="−"/>
            </a:pPr>
            <a:endParaRPr lang="en-US" sz="1400" dirty="0">
              <a:solidFill>
                <a:schemeClr val="tx1"/>
              </a:solidFill>
              <a:latin typeface="Times New Roman" pitchFamily="18" charset="0"/>
              <a:cs typeface="Times New Roman" pitchFamily="18" charset="0"/>
            </a:endParaRPr>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a:xfrm>
            <a:off x="7772400" y="6553200"/>
            <a:ext cx="533400" cy="152400"/>
          </a:xfrm>
        </p:spPr>
        <p:txBody>
          <a:bodyPr/>
          <a:lstStyle/>
          <a:p>
            <a:fld id="{2B19053D-4B37-4D7B-8ABF-990319F02EEF}" type="slidenum">
              <a:rPr lang="en-US" sz="1100" smtClean="0">
                <a:latin typeface="Times New Roman" pitchFamily="18" charset="0"/>
                <a:cs typeface="Times New Roman" pitchFamily="18" charset="0"/>
              </a:rPr>
              <a:pPr/>
              <a:t>38</a:t>
            </a:fld>
            <a:endParaRPr lang="en-US" sz="1100" dirty="0">
              <a:latin typeface="Times New Roman" pitchFamily="18" charset="0"/>
              <a:cs typeface="Times New Roman" pitchFamily="18" charset="0"/>
            </a:endParaRPr>
          </a:p>
        </p:txBody>
      </p:sp>
      <p:sp>
        <p:nvSpPr>
          <p:cNvPr id="7" name="Rectangle 6"/>
          <p:cNvSpPr/>
          <p:nvPr/>
        </p:nvSpPr>
        <p:spPr>
          <a:xfrm>
            <a:off x="0" y="0"/>
            <a:ext cx="8748464" cy="7325082"/>
          </a:xfrm>
          <a:prstGeom prst="rect">
            <a:avLst/>
          </a:prstGeom>
        </p:spPr>
        <p:txBody>
          <a:bodyPr wrap="square">
            <a:spAutoFit/>
          </a:bodyPr>
          <a:lstStyle/>
          <a:p>
            <a:pPr marL="285750" indent="-285750" algn="just">
              <a:buClr>
                <a:schemeClr val="tx1">
                  <a:lumMod val="50000"/>
                  <a:lumOff val="50000"/>
                </a:schemeClr>
              </a:buClr>
              <a:buFont typeface="Wingdings" pitchFamily="2" charset="2"/>
              <a:buChar char="q"/>
            </a:pPr>
            <a:r>
              <a:rPr lang="el-GR" b="1" dirty="0">
                <a:latin typeface="Times New Roman" pitchFamily="18" charset="0"/>
                <a:cs typeface="Times New Roman" pitchFamily="18" charset="0"/>
              </a:rPr>
              <a:t>Η ελεύθερη ταμειακή ροή (</a:t>
            </a:r>
            <a:r>
              <a:rPr lang="en-US" b="1" dirty="0">
                <a:latin typeface="Times New Roman" pitchFamily="18" charset="0"/>
                <a:cs typeface="Times New Roman" pitchFamily="18" charset="0"/>
              </a:rPr>
              <a:t>FCF</a:t>
            </a:r>
            <a:r>
              <a:rPr lang="el-GR" b="1" dirty="0">
                <a:latin typeface="Times New Roman" pitchFamily="18" charset="0"/>
                <a:cs typeface="Times New Roman" pitchFamily="18" charset="0"/>
              </a:rPr>
              <a:t>) </a:t>
            </a:r>
          </a:p>
          <a:p>
            <a:pPr marL="285750" indent="-285750" algn="just">
              <a:buClr>
                <a:schemeClr val="tx1">
                  <a:lumMod val="50000"/>
                  <a:lumOff val="50000"/>
                </a:schemeClr>
              </a:buClr>
            </a:pPr>
            <a:r>
              <a:rPr lang="el-GR" dirty="0">
                <a:latin typeface="Times New Roman" pitchFamily="18" charset="0"/>
                <a:cs typeface="Times New Roman" pitchFamily="18" charset="0"/>
              </a:rPr>
              <a:t>είναι η λειτουργική ταμειακή ροή μετά από φόρους, δηλαδή, οι </a:t>
            </a:r>
            <a:r>
              <a:rPr lang="el-GR" b="1" dirty="0">
                <a:latin typeface="Times New Roman" pitchFamily="18" charset="0"/>
                <a:cs typeface="Times New Roman" pitchFamily="18" charset="0"/>
              </a:rPr>
              <a:t>ταμειακές ροές που προέρχονται από τις λειτουργίες</a:t>
            </a:r>
            <a:r>
              <a:rPr lang="el-GR" dirty="0">
                <a:latin typeface="Times New Roman" pitchFamily="18" charset="0"/>
                <a:cs typeface="Times New Roman" pitchFamily="18" charset="0"/>
              </a:rPr>
              <a:t>, χωρίς να λαμβάνονται υπόψη ο δανεισμός (χρηματοοικονομικό χρέος). </a:t>
            </a:r>
          </a:p>
          <a:p>
            <a:pPr marL="285750" indent="-285750" algn="just">
              <a:buClr>
                <a:schemeClr val="tx1">
                  <a:lumMod val="50000"/>
                  <a:lumOff val="50000"/>
                </a:schemeClr>
              </a:buClr>
            </a:pPr>
            <a:endParaRPr lang="el-GR" dirty="0">
              <a:latin typeface="Times New Roman" pitchFamily="18" charset="0"/>
              <a:cs typeface="Times New Roman" pitchFamily="18" charset="0"/>
            </a:endParaRPr>
          </a:p>
          <a:p>
            <a:pPr marL="742950" lvl="1" indent="-285750" algn="just">
              <a:buClr>
                <a:schemeClr val="tx1">
                  <a:lumMod val="50000"/>
                  <a:lumOff val="50000"/>
                </a:schemeClr>
              </a:buClr>
              <a:buFont typeface="Wingdings" pitchFamily="2" charset="2"/>
              <a:buChar char="Ø"/>
            </a:pPr>
            <a:r>
              <a:rPr lang="el-GR" dirty="0">
                <a:latin typeface="Times New Roman" pitchFamily="18" charset="0"/>
                <a:cs typeface="Times New Roman" pitchFamily="18" charset="0"/>
              </a:rPr>
              <a:t>Πρόκειται για τα </a:t>
            </a:r>
            <a:r>
              <a:rPr lang="el-GR" b="1" dirty="0">
                <a:latin typeface="Times New Roman" pitchFamily="18" charset="0"/>
                <a:cs typeface="Times New Roman" pitchFamily="18" charset="0"/>
              </a:rPr>
              <a:t>χρήματα που παράγονται από τα λειτουργικά στοιχεία </a:t>
            </a:r>
            <a:r>
              <a:rPr lang="el-GR" dirty="0">
                <a:latin typeface="Times New Roman" pitchFamily="18" charset="0"/>
                <a:cs typeface="Times New Roman" pitchFamily="18" charset="0"/>
              </a:rPr>
              <a:t>του ενεργητικού μιας επιχείρησης και που είναι διαθέσιμα στην  εταιρεία </a:t>
            </a:r>
            <a:r>
              <a:rPr lang="el-GR" b="1" dirty="0">
                <a:latin typeface="Times New Roman" pitchFamily="18" charset="0"/>
                <a:cs typeface="Times New Roman" pitchFamily="18" charset="0"/>
              </a:rPr>
              <a:t>αφού αυτή έχει πρώτα καλύψει τις αναγκαίες επενδύσεις σε πάγια περιουσιακά στοιχεία και τις επενδυτικές της ανάγκες για κεφάλαιο κίνησης</a:t>
            </a:r>
            <a:r>
              <a:rPr lang="el-GR" dirty="0">
                <a:latin typeface="Times New Roman" pitchFamily="18" charset="0"/>
                <a:cs typeface="Times New Roman" pitchFamily="18" charset="0"/>
              </a:rPr>
              <a:t>, με την προϋπόθεση ότι δεν υπάρχει χρέος και, ως εκ τούτου, δεν υπάρχουν χρηματοοικονομικά έξοδα.</a:t>
            </a:r>
          </a:p>
          <a:p>
            <a:pPr marL="742950" lvl="1" indent="-285750" algn="just">
              <a:buClr>
                <a:schemeClr val="tx1">
                  <a:lumMod val="50000"/>
                  <a:lumOff val="50000"/>
                </a:schemeClr>
              </a:buClr>
              <a:buFont typeface="Wingdings" pitchFamily="2" charset="2"/>
              <a:buChar char="Ø"/>
            </a:pPr>
            <a:endParaRPr lang="el-GR" dirty="0">
              <a:latin typeface="Times New Roman" pitchFamily="18" charset="0"/>
              <a:cs typeface="Times New Roman" pitchFamily="18" charset="0"/>
            </a:endParaRPr>
          </a:p>
          <a:p>
            <a:pPr marL="742950" lvl="1" indent="-285750" algn="just">
              <a:buClr>
                <a:schemeClr val="tx1">
                  <a:lumMod val="50000"/>
                  <a:lumOff val="50000"/>
                </a:schemeClr>
              </a:buClr>
              <a:buFont typeface="Wingdings" pitchFamily="2" charset="2"/>
              <a:buChar char="Ø"/>
            </a:pPr>
            <a:r>
              <a:rPr lang="el-GR" dirty="0">
                <a:latin typeface="Times New Roman" pitchFamily="18" charset="0"/>
                <a:cs typeface="Times New Roman" pitchFamily="18" charset="0"/>
              </a:rPr>
              <a:t>Για τον </a:t>
            </a:r>
            <a:r>
              <a:rPr lang="el-GR" b="1" dirty="0">
                <a:latin typeface="Times New Roman" pitchFamily="18" charset="0"/>
                <a:cs typeface="Times New Roman" pitchFamily="18" charset="0"/>
              </a:rPr>
              <a:t>υπολογισμό των μελλοντικών ελεύθερων ταμειακών ροών</a:t>
            </a:r>
            <a:r>
              <a:rPr lang="el-GR" dirty="0">
                <a:latin typeface="Times New Roman" pitchFamily="18" charset="0"/>
                <a:cs typeface="Times New Roman" pitchFamily="18" charset="0"/>
              </a:rPr>
              <a:t>, πρέπει να προβλέψουμε τα μετρητά που θα λάβουμε και πρέπει να πληρώσουμε σε κάθε περίοδο. Αυτή είναι η βασική προσέγγιση που χρησιμοποιείται για την  κατάρτιση ενός </a:t>
            </a:r>
            <a:r>
              <a:rPr lang="el-GR" b="1" dirty="0">
                <a:latin typeface="Times New Roman" pitchFamily="18" charset="0"/>
                <a:cs typeface="Times New Roman" pitchFamily="18" charset="0"/>
              </a:rPr>
              <a:t>προϋπολογισμού διαθεσίμων</a:t>
            </a:r>
            <a:r>
              <a:rPr lang="el-GR" dirty="0">
                <a:latin typeface="Times New Roman" pitchFamily="18" charset="0"/>
                <a:cs typeface="Times New Roman" pitchFamily="18" charset="0"/>
              </a:rPr>
              <a:t>. Ωστόσο, για την αποτίμηση της εταιρείας, το καθήκον μας απαιτεί πρόβλεψη ταμειακών ροών σε μεγαλύτερο χρονικό διάστημα από ό, τι κάνουμε συνήθως σε  ένα κανονικό  προϋπολογισμό διαθεσίμων.</a:t>
            </a:r>
          </a:p>
          <a:p>
            <a:pPr marL="742950" lvl="1" indent="-285750" algn="just">
              <a:buClr>
                <a:schemeClr val="tx1">
                  <a:lumMod val="50000"/>
                  <a:lumOff val="50000"/>
                </a:schemeClr>
              </a:buClr>
              <a:buFont typeface="Wingdings" pitchFamily="2" charset="2"/>
              <a:buChar char="Ø"/>
            </a:pPr>
            <a:endParaRPr lang="el-GR" dirty="0">
              <a:latin typeface="Times New Roman" pitchFamily="18" charset="0"/>
              <a:cs typeface="Times New Roman" pitchFamily="18" charset="0"/>
            </a:endParaRPr>
          </a:p>
          <a:p>
            <a:pPr marL="742950" lvl="1" indent="-285750" algn="just">
              <a:buClr>
                <a:schemeClr val="tx1">
                  <a:lumMod val="50000"/>
                  <a:lumOff val="50000"/>
                </a:schemeClr>
              </a:buClr>
              <a:buFont typeface="Wingdings" pitchFamily="2" charset="2"/>
              <a:buChar char="Ø"/>
            </a:pPr>
            <a:r>
              <a:rPr lang="el-GR" dirty="0">
                <a:latin typeface="Times New Roman" pitchFamily="18" charset="0"/>
                <a:cs typeface="Times New Roman" pitchFamily="18" charset="0"/>
              </a:rPr>
              <a:t>Η </a:t>
            </a:r>
            <a:r>
              <a:rPr lang="el-GR" b="1" dirty="0">
                <a:latin typeface="Times New Roman" pitchFamily="18" charset="0"/>
                <a:cs typeface="Times New Roman" pitchFamily="18" charset="0"/>
              </a:rPr>
              <a:t>Λογιστική δεν μπορεί να μας δώσει αυτή την πληροφορία άμεσα. </a:t>
            </a:r>
            <a:r>
              <a:rPr lang="el-GR" dirty="0">
                <a:latin typeface="Times New Roman" pitchFamily="18" charset="0"/>
                <a:cs typeface="Times New Roman" pitchFamily="18" charset="0"/>
              </a:rPr>
              <a:t>Ωστόσο, </a:t>
            </a:r>
            <a:r>
              <a:rPr lang="el-GR" b="1" dirty="0">
                <a:latin typeface="Times New Roman" pitchFamily="18" charset="0"/>
                <a:cs typeface="Times New Roman" pitchFamily="18" charset="0"/>
              </a:rPr>
              <a:t>όταν η λογιστική προσαρμόζεται </a:t>
            </a:r>
            <a:r>
              <a:rPr lang="el-GR" dirty="0">
                <a:latin typeface="Times New Roman" pitchFamily="18" charset="0"/>
                <a:cs typeface="Times New Roman" pitchFamily="18" charset="0"/>
              </a:rPr>
              <a:t>με αυτή την προσέγγιση, </a:t>
            </a:r>
            <a:r>
              <a:rPr lang="el-GR" b="1" dirty="0">
                <a:latin typeface="Times New Roman" pitchFamily="18" charset="0"/>
                <a:cs typeface="Times New Roman" pitchFamily="18" charset="0"/>
              </a:rPr>
              <a:t>μπορούμε να υπολογίσουμε οπωσδήποτε τις ταμειακές ροές </a:t>
            </a:r>
            <a:r>
              <a:rPr lang="el-GR" dirty="0">
                <a:latin typeface="Times New Roman" pitchFamily="18" charset="0"/>
                <a:cs typeface="Times New Roman" pitchFamily="18" charset="0"/>
              </a:rPr>
              <a:t>που μας ενδιαφέρουν κυρίως </a:t>
            </a:r>
            <a:r>
              <a:rPr lang="el-GR" b="1" dirty="0">
                <a:latin typeface="Times New Roman" pitchFamily="18" charset="0"/>
                <a:cs typeface="Times New Roman" pitchFamily="18" charset="0"/>
              </a:rPr>
              <a:t>μέσω των καταστάσεων των ταμειακών ροών της επιχείρησης.</a:t>
            </a:r>
            <a:endParaRPr lang="en-US" b="1" dirty="0">
              <a:latin typeface="Times New Roman" pitchFamily="18" charset="0"/>
              <a:cs typeface="Times New Roman" pitchFamily="18" charset="0"/>
            </a:endParaRPr>
          </a:p>
          <a:p>
            <a:pPr marL="228600" lvl="2" indent="-228600" algn="just">
              <a:buClr>
                <a:schemeClr val="tx1">
                  <a:lumMod val="50000"/>
                  <a:lumOff val="50000"/>
                </a:schemeClr>
              </a:buClr>
              <a:buFont typeface="Wingdings" pitchFamily="2" charset="2"/>
              <a:buChar char="q"/>
            </a:pPr>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marL="228600" lvl="2" indent="-228600" algn="just">
              <a:buClr>
                <a:schemeClr val="tx1">
                  <a:lumMod val="50000"/>
                  <a:lumOff val="50000"/>
                </a:schemeClr>
              </a:buClr>
              <a:buFont typeface="Wingdings" pitchFamily="2" charset="2"/>
              <a:buChar char="q"/>
            </a:pPr>
            <a:endParaRPr lang="en-US"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4005199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762000"/>
            <a:ext cx="7543800" cy="4800599"/>
          </a:xfrm>
        </p:spPr>
        <p:txBody>
          <a:bodyPr>
            <a:normAutofit/>
          </a:bodyPr>
          <a:lstStyle/>
          <a:p>
            <a:pPr marL="285750" indent="-285750">
              <a:buFont typeface="Times New Roman" pitchFamily="18" charset="0"/>
              <a:buChar char="−"/>
            </a:pPr>
            <a:endParaRPr lang="en-US" sz="1400" dirty="0">
              <a:solidFill>
                <a:schemeClr val="tx1"/>
              </a:solidFill>
              <a:latin typeface="Times New Roman" pitchFamily="18" charset="0"/>
              <a:cs typeface="Times New Roman" pitchFamily="18" charset="0"/>
            </a:endParaRPr>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a:xfrm>
            <a:off x="7772400" y="6553200"/>
            <a:ext cx="533400" cy="152400"/>
          </a:xfrm>
        </p:spPr>
        <p:txBody>
          <a:bodyPr/>
          <a:lstStyle/>
          <a:p>
            <a:fld id="{2B19053D-4B37-4D7B-8ABF-990319F02EEF}" type="slidenum">
              <a:rPr lang="en-US" sz="1100" smtClean="0">
                <a:latin typeface="Times New Roman" pitchFamily="18" charset="0"/>
                <a:cs typeface="Times New Roman" pitchFamily="18" charset="0"/>
              </a:rPr>
              <a:pPr/>
              <a:t>39</a:t>
            </a:fld>
            <a:endParaRPr lang="en-US" sz="1100" dirty="0">
              <a:latin typeface="Times New Roman" pitchFamily="18" charset="0"/>
              <a:cs typeface="Times New Roman" pitchFamily="18" charset="0"/>
            </a:endParaRPr>
          </a:p>
        </p:txBody>
      </p:sp>
      <p:sp>
        <p:nvSpPr>
          <p:cNvPr id="7" name="Rectangle 6"/>
          <p:cNvSpPr/>
          <p:nvPr/>
        </p:nvSpPr>
        <p:spPr>
          <a:xfrm>
            <a:off x="533400" y="260649"/>
            <a:ext cx="8077200" cy="369332"/>
          </a:xfrm>
          <a:prstGeom prst="rect">
            <a:avLst/>
          </a:prstGeom>
        </p:spPr>
        <p:txBody>
          <a:bodyPr wrap="square">
            <a:spAutoFit/>
          </a:bodyPr>
          <a:lstStyle/>
          <a:p>
            <a:r>
              <a:rPr lang="el-GR" b="1" dirty="0">
                <a:latin typeface="Times New Roman" pitchFamily="18" charset="0"/>
                <a:cs typeface="Times New Roman" pitchFamily="18" charset="0"/>
              </a:rPr>
              <a:t>Η ελεύθερη ταμειακή ροή (</a:t>
            </a:r>
            <a:r>
              <a:rPr lang="en-US" b="1" dirty="0">
                <a:latin typeface="Times New Roman" pitchFamily="18" charset="0"/>
                <a:cs typeface="Times New Roman" pitchFamily="18" charset="0"/>
              </a:rPr>
              <a:t>FCF</a:t>
            </a:r>
            <a:r>
              <a:rPr lang="el-GR" b="1" dirty="0">
                <a:latin typeface="Times New Roman" pitchFamily="18" charset="0"/>
                <a:cs typeface="Times New Roman" pitchFamily="18" charset="0"/>
              </a:rPr>
              <a:t>)</a:t>
            </a:r>
            <a:r>
              <a:rPr lang="el-GR" dirty="0">
                <a:latin typeface="Times New Roman" pitchFamily="18" charset="0"/>
                <a:cs typeface="Times New Roman" pitchFamily="18" charset="0"/>
              </a:rPr>
              <a:t> (παράδειγμα)</a:t>
            </a:r>
            <a:endParaRPr lang="en-US" b="1" dirty="0">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75496260"/>
              </p:ext>
            </p:extLst>
          </p:nvPr>
        </p:nvGraphicFramePr>
        <p:xfrm>
          <a:off x="467541" y="764702"/>
          <a:ext cx="8136906" cy="5760638"/>
        </p:xfrm>
        <a:graphic>
          <a:graphicData uri="http://schemas.openxmlformats.org/drawingml/2006/table">
            <a:tbl>
              <a:tblPr firstRow="1" firstCol="1" bandRow="1">
                <a:tableStyleId>{5940675A-B579-460E-94D1-54222C63F5DA}</a:tableStyleId>
              </a:tblPr>
              <a:tblGrid>
                <a:gridCol w="5419704">
                  <a:extLst>
                    <a:ext uri="{9D8B030D-6E8A-4147-A177-3AD203B41FA5}">
                      <a16:colId xmlns:a16="http://schemas.microsoft.com/office/drawing/2014/main" val="20000"/>
                    </a:ext>
                  </a:extLst>
                </a:gridCol>
                <a:gridCol w="905734">
                  <a:extLst>
                    <a:ext uri="{9D8B030D-6E8A-4147-A177-3AD203B41FA5}">
                      <a16:colId xmlns:a16="http://schemas.microsoft.com/office/drawing/2014/main" val="20001"/>
                    </a:ext>
                  </a:extLst>
                </a:gridCol>
                <a:gridCol w="905734">
                  <a:extLst>
                    <a:ext uri="{9D8B030D-6E8A-4147-A177-3AD203B41FA5}">
                      <a16:colId xmlns:a16="http://schemas.microsoft.com/office/drawing/2014/main" val="20002"/>
                    </a:ext>
                  </a:extLst>
                </a:gridCol>
                <a:gridCol w="905734">
                  <a:extLst>
                    <a:ext uri="{9D8B030D-6E8A-4147-A177-3AD203B41FA5}">
                      <a16:colId xmlns:a16="http://schemas.microsoft.com/office/drawing/2014/main" val="20003"/>
                    </a:ext>
                  </a:extLst>
                </a:gridCol>
              </a:tblGrid>
              <a:tr h="443126">
                <a:tc gridSpan="4">
                  <a:txBody>
                    <a:bodyPr/>
                    <a:lstStyle/>
                    <a:p>
                      <a:pPr marL="0" marR="0" algn="just">
                        <a:lnSpc>
                          <a:spcPct val="150000"/>
                        </a:lnSpc>
                        <a:spcBef>
                          <a:spcPts val="0"/>
                        </a:spcBef>
                        <a:spcAft>
                          <a:spcPts val="0"/>
                        </a:spcAft>
                      </a:pPr>
                      <a:r>
                        <a:rPr lang="el-GR" sz="1800" b="1" dirty="0">
                          <a:effectLst/>
                        </a:rPr>
                        <a:t>Κατάσταση Αποτελεσμάτων της  </a:t>
                      </a:r>
                      <a:r>
                        <a:rPr lang="en-US" sz="1800" b="1" dirty="0">
                          <a:effectLst/>
                        </a:rPr>
                        <a:t>XYZ</a:t>
                      </a:r>
                      <a:endParaRPr lang="en-US" sz="1800" b="1" dirty="0">
                        <a:effectLst/>
                        <a:latin typeface="Times New Roman" pitchFamily="18" charset="0"/>
                        <a:ea typeface="Times New Roman"/>
                        <a:cs typeface="Times New Roman" pitchFamily="18" charset="0"/>
                      </a:endParaRPr>
                    </a:p>
                  </a:txBody>
                  <a:tcPr marL="47536" marR="47536" marT="0" marB="0" anchor="b"/>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443126">
                <a:tc>
                  <a:txBody>
                    <a:bodyPr/>
                    <a:lstStyle/>
                    <a:p>
                      <a:pPr marL="0" marR="0" algn="just">
                        <a:lnSpc>
                          <a:spcPct val="150000"/>
                        </a:lnSpc>
                        <a:spcBef>
                          <a:spcPts val="0"/>
                        </a:spcBef>
                        <a:spcAft>
                          <a:spcPts val="0"/>
                        </a:spcAft>
                      </a:pPr>
                      <a:r>
                        <a:rPr lang="en-US" sz="1800" dirty="0">
                          <a:effectLst/>
                        </a:rPr>
                        <a:t> </a:t>
                      </a:r>
                      <a:endParaRPr lang="en-US" sz="1800"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l-GR" sz="1800" dirty="0">
                          <a:effectLst/>
                        </a:rPr>
                        <a:t>2010</a:t>
                      </a:r>
                      <a:endParaRPr lang="en-US" sz="1800" b="1"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dirty="0">
                          <a:effectLst/>
                        </a:rPr>
                        <a:t>20</a:t>
                      </a:r>
                      <a:r>
                        <a:rPr lang="el-GR" sz="1800" dirty="0">
                          <a:effectLst/>
                        </a:rPr>
                        <a:t>11</a:t>
                      </a:r>
                      <a:endParaRPr lang="en-US" sz="1800" b="1"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dirty="0">
                          <a:effectLst/>
                        </a:rPr>
                        <a:t>20</a:t>
                      </a:r>
                      <a:r>
                        <a:rPr lang="el-GR" sz="1800" dirty="0">
                          <a:effectLst/>
                        </a:rPr>
                        <a:t>12</a:t>
                      </a:r>
                      <a:endParaRPr lang="en-US" sz="1800" b="1" dirty="0">
                        <a:effectLst/>
                        <a:latin typeface="Times New Roman" pitchFamily="18" charset="0"/>
                        <a:ea typeface="Times New Roman"/>
                        <a:cs typeface="Times New Roman" pitchFamily="18" charset="0"/>
                      </a:endParaRPr>
                    </a:p>
                  </a:txBody>
                  <a:tcPr marL="47536" marR="47536" marT="0" marB="0" anchor="b"/>
                </a:tc>
                <a:extLst>
                  <a:ext uri="{0D108BD9-81ED-4DB2-BD59-A6C34878D82A}">
                    <a16:rowId xmlns:a16="http://schemas.microsoft.com/office/drawing/2014/main" val="10001"/>
                  </a:ext>
                </a:extLst>
              </a:tr>
              <a:tr h="443126">
                <a:tc>
                  <a:txBody>
                    <a:bodyPr/>
                    <a:lstStyle/>
                    <a:p>
                      <a:pPr marL="0" marR="0" algn="just">
                        <a:lnSpc>
                          <a:spcPct val="150000"/>
                        </a:lnSpc>
                        <a:spcBef>
                          <a:spcPts val="0"/>
                        </a:spcBef>
                        <a:spcAft>
                          <a:spcPts val="0"/>
                        </a:spcAft>
                      </a:pPr>
                      <a:r>
                        <a:rPr lang="en-US" sz="1800" dirty="0" err="1">
                          <a:effectLst/>
                        </a:rPr>
                        <a:t>Πωλήσεις</a:t>
                      </a:r>
                      <a:endParaRPr lang="en-US" sz="1800" b="0"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dirty="0">
                          <a:effectLst/>
                        </a:rPr>
                        <a:t>1000</a:t>
                      </a:r>
                      <a:endParaRPr lang="en-US" sz="1800"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a:effectLst/>
                        </a:rPr>
                        <a:t>1100</a:t>
                      </a:r>
                      <a:endParaRPr lang="en-US" sz="180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a:effectLst/>
                        </a:rPr>
                        <a:t>1210</a:t>
                      </a:r>
                      <a:endParaRPr lang="en-US" sz="1800">
                        <a:effectLst/>
                        <a:latin typeface="Times New Roman" pitchFamily="18" charset="0"/>
                        <a:ea typeface="Times New Roman"/>
                        <a:cs typeface="Times New Roman" pitchFamily="18" charset="0"/>
                      </a:endParaRPr>
                    </a:p>
                  </a:txBody>
                  <a:tcPr marL="47536" marR="47536" marT="0" marB="0" anchor="b"/>
                </a:tc>
                <a:extLst>
                  <a:ext uri="{0D108BD9-81ED-4DB2-BD59-A6C34878D82A}">
                    <a16:rowId xmlns:a16="http://schemas.microsoft.com/office/drawing/2014/main" val="10002"/>
                  </a:ext>
                </a:extLst>
              </a:tr>
              <a:tr h="443126">
                <a:tc>
                  <a:txBody>
                    <a:bodyPr/>
                    <a:lstStyle/>
                    <a:p>
                      <a:pPr marL="0" marR="0" algn="just">
                        <a:lnSpc>
                          <a:spcPct val="150000"/>
                        </a:lnSpc>
                        <a:spcBef>
                          <a:spcPts val="0"/>
                        </a:spcBef>
                        <a:spcAft>
                          <a:spcPts val="0"/>
                        </a:spcAft>
                      </a:pPr>
                      <a:r>
                        <a:rPr lang="en-US" sz="1800" dirty="0" err="1">
                          <a:effectLst/>
                        </a:rPr>
                        <a:t>Κόστος</a:t>
                      </a:r>
                      <a:r>
                        <a:rPr lang="en-US" sz="1800" dirty="0">
                          <a:effectLst/>
                        </a:rPr>
                        <a:t> </a:t>
                      </a:r>
                      <a:r>
                        <a:rPr lang="en-US" sz="1800" dirty="0" err="1">
                          <a:effectLst/>
                        </a:rPr>
                        <a:t>Πωληθέντων</a:t>
                      </a:r>
                      <a:endParaRPr lang="en-US" sz="1800" b="0"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a:effectLst/>
                        </a:rPr>
                        <a:t>650</a:t>
                      </a:r>
                      <a:endParaRPr lang="en-US" sz="180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dirty="0">
                          <a:effectLst/>
                        </a:rPr>
                        <a:t>715</a:t>
                      </a:r>
                      <a:endParaRPr lang="en-US" sz="1800"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a:effectLst/>
                        </a:rPr>
                        <a:t>786,5</a:t>
                      </a:r>
                      <a:endParaRPr lang="en-US" sz="1800">
                        <a:effectLst/>
                        <a:latin typeface="Times New Roman" pitchFamily="18" charset="0"/>
                        <a:ea typeface="Times New Roman"/>
                        <a:cs typeface="Times New Roman" pitchFamily="18" charset="0"/>
                      </a:endParaRPr>
                    </a:p>
                  </a:txBody>
                  <a:tcPr marL="47536" marR="47536" marT="0" marB="0" anchor="b"/>
                </a:tc>
                <a:extLst>
                  <a:ext uri="{0D108BD9-81ED-4DB2-BD59-A6C34878D82A}">
                    <a16:rowId xmlns:a16="http://schemas.microsoft.com/office/drawing/2014/main" val="10003"/>
                  </a:ext>
                </a:extLst>
              </a:tr>
              <a:tr h="443126">
                <a:tc>
                  <a:txBody>
                    <a:bodyPr/>
                    <a:lstStyle/>
                    <a:p>
                      <a:pPr marL="0" marR="0" algn="just">
                        <a:lnSpc>
                          <a:spcPct val="150000"/>
                        </a:lnSpc>
                        <a:spcBef>
                          <a:spcPts val="0"/>
                        </a:spcBef>
                        <a:spcAft>
                          <a:spcPts val="0"/>
                        </a:spcAft>
                      </a:pPr>
                      <a:r>
                        <a:rPr lang="en-US" sz="1800" dirty="0" err="1">
                          <a:effectLst/>
                        </a:rPr>
                        <a:t>Γενικά</a:t>
                      </a:r>
                      <a:r>
                        <a:rPr lang="en-US" sz="1800" dirty="0">
                          <a:effectLst/>
                        </a:rPr>
                        <a:t> </a:t>
                      </a:r>
                      <a:r>
                        <a:rPr lang="en-US" sz="1800" dirty="0" err="1">
                          <a:effectLst/>
                        </a:rPr>
                        <a:t>Έξοδα</a:t>
                      </a:r>
                      <a:endParaRPr lang="en-US" sz="1800" b="0"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a:effectLst/>
                        </a:rPr>
                        <a:t>189</a:t>
                      </a:r>
                      <a:endParaRPr lang="en-US" sz="180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dirty="0">
                          <a:effectLst/>
                        </a:rPr>
                        <a:t>207,9</a:t>
                      </a:r>
                      <a:endParaRPr lang="en-US" sz="1800"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a:effectLst/>
                        </a:rPr>
                        <a:t>228,7</a:t>
                      </a:r>
                      <a:endParaRPr lang="en-US" sz="1800">
                        <a:effectLst/>
                        <a:latin typeface="Times New Roman" pitchFamily="18" charset="0"/>
                        <a:ea typeface="Times New Roman"/>
                        <a:cs typeface="Times New Roman" pitchFamily="18" charset="0"/>
                      </a:endParaRPr>
                    </a:p>
                  </a:txBody>
                  <a:tcPr marL="47536" marR="47536" marT="0" marB="0" anchor="b"/>
                </a:tc>
                <a:extLst>
                  <a:ext uri="{0D108BD9-81ED-4DB2-BD59-A6C34878D82A}">
                    <a16:rowId xmlns:a16="http://schemas.microsoft.com/office/drawing/2014/main" val="10004"/>
                  </a:ext>
                </a:extLst>
              </a:tr>
              <a:tr h="443126">
                <a:tc>
                  <a:txBody>
                    <a:bodyPr/>
                    <a:lstStyle/>
                    <a:p>
                      <a:pPr marL="0" marR="0" algn="just">
                        <a:lnSpc>
                          <a:spcPct val="150000"/>
                        </a:lnSpc>
                        <a:spcBef>
                          <a:spcPts val="0"/>
                        </a:spcBef>
                        <a:spcAft>
                          <a:spcPts val="0"/>
                        </a:spcAft>
                      </a:pPr>
                      <a:r>
                        <a:rPr lang="en-US" sz="1800" dirty="0" err="1">
                          <a:effectLst/>
                        </a:rPr>
                        <a:t>Αποσβέσεις</a:t>
                      </a:r>
                      <a:endParaRPr lang="en-US" sz="1800" b="0"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a:effectLst/>
                        </a:rPr>
                        <a:t>20</a:t>
                      </a:r>
                      <a:endParaRPr lang="en-US" sz="180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dirty="0">
                          <a:effectLst/>
                        </a:rPr>
                        <a:t>20</a:t>
                      </a:r>
                      <a:endParaRPr lang="en-US" sz="1800"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a:effectLst/>
                        </a:rPr>
                        <a:t>20</a:t>
                      </a:r>
                      <a:endParaRPr lang="en-US" sz="1800">
                        <a:effectLst/>
                        <a:latin typeface="Times New Roman" pitchFamily="18" charset="0"/>
                        <a:ea typeface="Times New Roman"/>
                        <a:cs typeface="Times New Roman" pitchFamily="18" charset="0"/>
                      </a:endParaRPr>
                    </a:p>
                  </a:txBody>
                  <a:tcPr marL="47536" marR="47536" marT="0" marB="0" anchor="b"/>
                </a:tc>
                <a:extLst>
                  <a:ext uri="{0D108BD9-81ED-4DB2-BD59-A6C34878D82A}">
                    <a16:rowId xmlns:a16="http://schemas.microsoft.com/office/drawing/2014/main" val="10005"/>
                  </a:ext>
                </a:extLst>
              </a:tr>
              <a:tr h="443126">
                <a:tc>
                  <a:txBody>
                    <a:bodyPr/>
                    <a:lstStyle/>
                    <a:p>
                      <a:pPr marL="0" marR="0" algn="just">
                        <a:lnSpc>
                          <a:spcPct val="150000"/>
                        </a:lnSpc>
                        <a:spcBef>
                          <a:spcPts val="0"/>
                        </a:spcBef>
                        <a:spcAft>
                          <a:spcPts val="0"/>
                        </a:spcAft>
                      </a:pPr>
                      <a:r>
                        <a:rPr lang="el-GR" sz="1800" dirty="0">
                          <a:effectLst/>
                        </a:rPr>
                        <a:t>Κέρδη Προ Τόκων και Φόρων (</a:t>
                      </a:r>
                      <a:r>
                        <a:rPr lang="en-US" sz="1800" dirty="0">
                          <a:effectLst/>
                        </a:rPr>
                        <a:t>EBIT</a:t>
                      </a:r>
                      <a:r>
                        <a:rPr lang="el-GR" sz="1800" dirty="0">
                          <a:effectLst/>
                        </a:rPr>
                        <a:t>)</a:t>
                      </a:r>
                      <a:endParaRPr lang="en-US" sz="1800"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dirty="0">
                          <a:effectLst/>
                        </a:rPr>
                        <a:t>141</a:t>
                      </a:r>
                      <a:endParaRPr lang="en-US" sz="1800" b="1"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dirty="0">
                          <a:effectLst/>
                        </a:rPr>
                        <a:t>157,1</a:t>
                      </a:r>
                      <a:endParaRPr lang="en-US" sz="1800" b="1"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dirty="0">
                          <a:effectLst/>
                        </a:rPr>
                        <a:t>174,8</a:t>
                      </a:r>
                      <a:endParaRPr lang="en-US" sz="1800" b="1" dirty="0">
                        <a:effectLst/>
                        <a:latin typeface="Times New Roman" pitchFamily="18" charset="0"/>
                        <a:ea typeface="Times New Roman"/>
                        <a:cs typeface="Times New Roman" pitchFamily="18" charset="0"/>
                      </a:endParaRPr>
                    </a:p>
                  </a:txBody>
                  <a:tcPr marL="47536" marR="47536" marT="0" marB="0" anchor="b"/>
                </a:tc>
                <a:extLst>
                  <a:ext uri="{0D108BD9-81ED-4DB2-BD59-A6C34878D82A}">
                    <a16:rowId xmlns:a16="http://schemas.microsoft.com/office/drawing/2014/main" val="10006"/>
                  </a:ext>
                </a:extLst>
              </a:tr>
              <a:tr h="443126">
                <a:tc>
                  <a:txBody>
                    <a:bodyPr/>
                    <a:lstStyle/>
                    <a:p>
                      <a:pPr marL="0" marR="0" algn="just">
                        <a:lnSpc>
                          <a:spcPct val="150000"/>
                        </a:lnSpc>
                        <a:spcBef>
                          <a:spcPts val="0"/>
                        </a:spcBef>
                        <a:spcAft>
                          <a:spcPts val="0"/>
                        </a:spcAft>
                      </a:pPr>
                      <a:r>
                        <a:rPr lang="en-US" sz="1800" dirty="0" err="1">
                          <a:effectLst/>
                        </a:rPr>
                        <a:t>Τόκοι</a:t>
                      </a:r>
                      <a:r>
                        <a:rPr lang="en-US" sz="1800" dirty="0">
                          <a:effectLst/>
                        </a:rPr>
                        <a:t> </a:t>
                      </a:r>
                      <a:r>
                        <a:rPr lang="en-US" sz="1800" dirty="0" err="1">
                          <a:effectLst/>
                        </a:rPr>
                        <a:t>Έξοδα</a:t>
                      </a:r>
                      <a:endParaRPr lang="en-US" sz="1800" b="0"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a:effectLst/>
                        </a:rPr>
                        <a:t>10</a:t>
                      </a:r>
                      <a:endParaRPr lang="en-US" sz="180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a:effectLst/>
                        </a:rPr>
                        <a:t>10</a:t>
                      </a:r>
                      <a:endParaRPr lang="en-US" sz="180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dirty="0">
                          <a:effectLst/>
                        </a:rPr>
                        <a:t>10</a:t>
                      </a:r>
                      <a:endParaRPr lang="en-US" sz="1800" dirty="0">
                        <a:effectLst/>
                        <a:latin typeface="Times New Roman" pitchFamily="18" charset="0"/>
                        <a:ea typeface="Times New Roman"/>
                        <a:cs typeface="Times New Roman" pitchFamily="18" charset="0"/>
                      </a:endParaRPr>
                    </a:p>
                  </a:txBody>
                  <a:tcPr marL="47536" marR="47536" marT="0" marB="0" anchor="b"/>
                </a:tc>
                <a:extLst>
                  <a:ext uri="{0D108BD9-81ED-4DB2-BD59-A6C34878D82A}">
                    <a16:rowId xmlns:a16="http://schemas.microsoft.com/office/drawing/2014/main" val="10007"/>
                  </a:ext>
                </a:extLst>
              </a:tr>
              <a:tr h="443126">
                <a:tc>
                  <a:txBody>
                    <a:bodyPr/>
                    <a:lstStyle/>
                    <a:p>
                      <a:pPr marL="0" marR="0" algn="just">
                        <a:lnSpc>
                          <a:spcPct val="150000"/>
                        </a:lnSpc>
                        <a:spcBef>
                          <a:spcPts val="0"/>
                        </a:spcBef>
                        <a:spcAft>
                          <a:spcPts val="0"/>
                        </a:spcAft>
                      </a:pPr>
                      <a:r>
                        <a:rPr lang="en-US" sz="1800" dirty="0" err="1">
                          <a:effectLst/>
                        </a:rPr>
                        <a:t>Κέρδη</a:t>
                      </a:r>
                      <a:r>
                        <a:rPr lang="en-US" sz="1800" dirty="0">
                          <a:effectLst/>
                        </a:rPr>
                        <a:t> </a:t>
                      </a:r>
                      <a:r>
                        <a:rPr lang="en-US" sz="1800" dirty="0" err="1">
                          <a:effectLst/>
                        </a:rPr>
                        <a:t>Προ</a:t>
                      </a:r>
                      <a:r>
                        <a:rPr lang="en-US" sz="1800" dirty="0">
                          <a:effectLst/>
                        </a:rPr>
                        <a:t> </a:t>
                      </a:r>
                      <a:r>
                        <a:rPr lang="en-US" sz="1800" dirty="0" err="1">
                          <a:effectLst/>
                        </a:rPr>
                        <a:t>Φόρων</a:t>
                      </a:r>
                      <a:r>
                        <a:rPr lang="en-US" sz="1800" dirty="0">
                          <a:effectLst/>
                        </a:rPr>
                        <a:t> (EBT)</a:t>
                      </a:r>
                      <a:endParaRPr lang="en-US" sz="1800"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dirty="0">
                          <a:effectLst/>
                        </a:rPr>
                        <a:t>131</a:t>
                      </a:r>
                      <a:endParaRPr lang="en-US" sz="1800" b="1"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dirty="0">
                          <a:effectLst/>
                        </a:rPr>
                        <a:t>147,1</a:t>
                      </a:r>
                      <a:endParaRPr lang="en-US" sz="1800" b="1"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dirty="0">
                          <a:effectLst/>
                        </a:rPr>
                        <a:t>164,8</a:t>
                      </a:r>
                      <a:endParaRPr lang="en-US" sz="1800" b="1" dirty="0">
                        <a:effectLst/>
                        <a:latin typeface="Times New Roman" pitchFamily="18" charset="0"/>
                        <a:ea typeface="Times New Roman"/>
                        <a:cs typeface="Times New Roman" pitchFamily="18" charset="0"/>
                      </a:endParaRPr>
                    </a:p>
                  </a:txBody>
                  <a:tcPr marL="47536" marR="47536" marT="0" marB="0" anchor="b"/>
                </a:tc>
                <a:extLst>
                  <a:ext uri="{0D108BD9-81ED-4DB2-BD59-A6C34878D82A}">
                    <a16:rowId xmlns:a16="http://schemas.microsoft.com/office/drawing/2014/main" val="10008"/>
                  </a:ext>
                </a:extLst>
              </a:tr>
              <a:tr h="443126">
                <a:tc>
                  <a:txBody>
                    <a:bodyPr/>
                    <a:lstStyle/>
                    <a:p>
                      <a:pPr marL="0" marR="0" algn="just">
                        <a:lnSpc>
                          <a:spcPct val="150000"/>
                        </a:lnSpc>
                        <a:spcBef>
                          <a:spcPts val="0"/>
                        </a:spcBef>
                        <a:spcAft>
                          <a:spcPts val="0"/>
                        </a:spcAft>
                      </a:pPr>
                      <a:r>
                        <a:rPr lang="en-US" sz="1800" dirty="0" err="1">
                          <a:effectLst/>
                        </a:rPr>
                        <a:t>Φόροι</a:t>
                      </a:r>
                      <a:endParaRPr lang="en-US" sz="1800" b="0"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dirty="0">
                          <a:effectLst/>
                        </a:rPr>
                        <a:t>45,85</a:t>
                      </a:r>
                      <a:endParaRPr lang="en-US" sz="1800"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a:effectLst/>
                        </a:rPr>
                        <a:t>51,49</a:t>
                      </a:r>
                      <a:endParaRPr lang="en-US" sz="180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dirty="0">
                          <a:effectLst/>
                        </a:rPr>
                        <a:t>57,68</a:t>
                      </a:r>
                      <a:endParaRPr lang="en-US" sz="1800" dirty="0">
                        <a:effectLst/>
                        <a:latin typeface="Times New Roman" pitchFamily="18" charset="0"/>
                        <a:ea typeface="Times New Roman"/>
                        <a:cs typeface="Times New Roman" pitchFamily="18" charset="0"/>
                      </a:endParaRPr>
                    </a:p>
                  </a:txBody>
                  <a:tcPr marL="47536" marR="47536" marT="0" marB="0" anchor="b"/>
                </a:tc>
                <a:extLst>
                  <a:ext uri="{0D108BD9-81ED-4DB2-BD59-A6C34878D82A}">
                    <a16:rowId xmlns:a16="http://schemas.microsoft.com/office/drawing/2014/main" val="10009"/>
                  </a:ext>
                </a:extLst>
              </a:tr>
              <a:tr h="443126">
                <a:tc>
                  <a:txBody>
                    <a:bodyPr/>
                    <a:lstStyle/>
                    <a:p>
                      <a:pPr marL="0" marR="0" algn="just">
                        <a:lnSpc>
                          <a:spcPct val="150000"/>
                        </a:lnSpc>
                        <a:spcBef>
                          <a:spcPts val="0"/>
                        </a:spcBef>
                        <a:spcAft>
                          <a:spcPts val="0"/>
                        </a:spcAft>
                      </a:pPr>
                      <a:r>
                        <a:rPr lang="el-GR" sz="1800">
                          <a:effectLst/>
                        </a:rPr>
                        <a:t>Καθαρά Κέρδη Μετά από Φόρους (</a:t>
                      </a:r>
                      <a:r>
                        <a:rPr lang="en-US" sz="1800">
                          <a:effectLst/>
                        </a:rPr>
                        <a:t>EAT</a:t>
                      </a:r>
                      <a:r>
                        <a:rPr lang="el-GR" sz="1800">
                          <a:effectLst/>
                        </a:rPr>
                        <a:t>)</a:t>
                      </a:r>
                      <a:endParaRPr lang="en-US" sz="180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dirty="0">
                          <a:effectLst/>
                        </a:rPr>
                        <a:t>85,15</a:t>
                      </a:r>
                      <a:endParaRPr lang="en-US" sz="1800" b="1"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dirty="0">
                          <a:effectLst/>
                        </a:rPr>
                        <a:t>95,62</a:t>
                      </a:r>
                      <a:endParaRPr lang="en-US" sz="1800" b="1"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dirty="0">
                          <a:effectLst/>
                        </a:rPr>
                        <a:t>107,1</a:t>
                      </a:r>
                      <a:endParaRPr lang="en-US" sz="1800" b="1" dirty="0">
                        <a:effectLst/>
                        <a:latin typeface="Times New Roman" pitchFamily="18" charset="0"/>
                        <a:ea typeface="Times New Roman"/>
                        <a:cs typeface="Times New Roman" pitchFamily="18" charset="0"/>
                      </a:endParaRPr>
                    </a:p>
                  </a:txBody>
                  <a:tcPr marL="47536" marR="47536" marT="0" marB="0" anchor="b"/>
                </a:tc>
                <a:extLst>
                  <a:ext uri="{0D108BD9-81ED-4DB2-BD59-A6C34878D82A}">
                    <a16:rowId xmlns:a16="http://schemas.microsoft.com/office/drawing/2014/main" val="10010"/>
                  </a:ext>
                </a:extLst>
              </a:tr>
              <a:tr h="443126">
                <a:tc>
                  <a:txBody>
                    <a:bodyPr/>
                    <a:lstStyle/>
                    <a:p>
                      <a:pPr marL="0" marR="0" algn="just">
                        <a:lnSpc>
                          <a:spcPct val="150000"/>
                        </a:lnSpc>
                        <a:spcBef>
                          <a:spcPts val="0"/>
                        </a:spcBef>
                        <a:spcAft>
                          <a:spcPts val="0"/>
                        </a:spcAft>
                      </a:pPr>
                      <a:r>
                        <a:rPr lang="en-US" sz="1800" dirty="0" err="1">
                          <a:effectLst/>
                        </a:rPr>
                        <a:t>Μερίσματα</a:t>
                      </a:r>
                      <a:endParaRPr lang="en-US" sz="1800" b="0"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dirty="0">
                          <a:effectLst/>
                        </a:rPr>
                        <a:t>34,06</a:t>
                      </a:r>
                      <a:endParaRPr lang="en-US" sz="1800"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dirty="0">
                          <a:effectLst/>
                        </a:rPr>
                        <a:t>38,25</a:t>
                      </a:r>
                      <a:endParaRPr lang="en-US" sz="1800"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dirty="0">
                          <a:effectLst/>
                        </a:rPr>
                        <a:t>42,85</a:t>
                      </a:r>
                      <a:endParaRPr lang="en-US" sz="1800" dirty="0">
                        <a:effectLst/>
                        <a:latin typeface="Times New Roman" pitchFamily="18" charset="0"/>
                        <a:ea typeface="Times New Roman"/>
                        <a:cs typeface="Times New Roman" pitchFamily="18" charset="0"/>
                      </a:endParaRPr>
                    </a:p>
                  </a:txBody>
                  <a:tcPr marL="47536" marR="47536" marT="0" marB="0" anchor="b"/>
                </a:tc>
                <a:extLst>
                  <a:ext uri="{0D108BD9-81ED-4DB2-BD59-A6C34878D82A}">
                    <a16:rowId xmlns:a16="http://schemas.microsoft.com/office/drawing/2014/main" val="10011"/>
                  </a:ext>
                </a:extLst>
              </a:tr>
              <a:tr h="443126">
                <a:tc>
                  <a:txBody>
                    <a:bodyPr/>
                    <a:lstStyle/>
                    <a:p>
                      <a:pPr marL="0" marR="0" algn="just">
                        <a:lnSpc>
                          <a:spcPct val="150000"/>
                        </a:lnSpc>
                        <a:spcBef>
                          <a:spcPts val="0"/>
                        </a:spcBef>
                        <a:spcAft>
                          <a:spcPts val="0"/>
                        </a:spcAft>
                      </a:pPr>
                      <a:r>
                        <a:rPr lang="en-US" sz="1800" dirty="0" err="1">
                          <a:effectLst/>
                        </a:rPr>
                        <a:t>Κέρδη</a:t>
                      </a:r>
                      <a:r>
                        <a:rPr lang="en-US" sz="1800" dirty="0">
                          <a:effectLst/>
                        </a:rPr>
                        <a:t> </a:t>
                      </a:r>
                      <a:r>
                        <a:rPr lang="en-US" sz="1800" dirty="0" err="1">
                          <a:effectLst/>
                        </a:rPr>
                        <a:t>εις</a:t>
                      </a:r>
                      <a:r>
                        <a:rPr lang="en-US" sz="1800" dirty="0">
                          <a:effectLst/>
                        </a:rPr>
                        <a:t> </a:t>
                      </a:r>
                      <a:r>
                        <a:rPr lang="en-US" sz="1800" dirty="0" err="1">
                          <a:effectLst/>
                        </a:rPr>
                        <a:t>Νέο</a:t>
                      </a:r>
                      <a:r>
                        <a:rPr lang="en-US" sz="1800" dirty="0">
                          <a:effectLst/>
                        </a:rPr>
                        <a:t> </a:t>
                      </a:r>
                      <a:endParaRPr lang="en-US" sz="1800"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dirty="0">
                          <a:effectLst/>
                        </a:rPr>
                        <a:t>51,09</a:t>
                      </a:r>
                      <a:endParaRPr lang="en-US" sz="1800" b="1"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dirty="0">
                          <a:effectLst/>
                        </a:rPr>
                        <a:t>57,37</a:t>
                      </a:r>
                      <a:endParaRPr lang="en-US" sz="1800" b="1" dirty="0">
                        <a:effectLst/>
                        <a:latin typeface="Times New Roman" pitchFamily="18" charset="0"/>
                        <a:ea typeface="Times New Roman"/>
                        <a:cs typeface="Times New Roman" pitchFamily="18" charset="0"/>
                      </a:endParaRPr>
                    </a:p>
                  </a:txBody>
                  <a:tcPr marL="47536" marR="47536" marT="0" marB="0" anchor="b"/>
                </a:tc>
                <a:tc>
                  <a:txBody>
                    <a:bodyPr/>
                    <a:lstStyle/>
                    <a:p>
                      <a:pPr marL="0" marR="0" algn="r">
                        <a:lnSpc>
                          <a:spcPct val="150000"/>
                        </a:lnSpc>
                        <a:spcBef>
                          <a:spcPts val="0"/>
                        </a:spcBef>
                        <a:spcAft>
                          <a:spcPts val="0"/>
                        </a:spcAft>
                      </a:pPr>
                      <a:r>
                        <a:rPr lang="en-US" sz="1800" dirty="0">
                          <a:effectLst/>
                        </a:rPr>
                        <a:t>64,25</a:t>
                      </a:r>
                      <a:endParaRPr lang="en-US" sz="1800" b="1" dirty="0">
                        <a:effectLst/>
                        <a:latin typeface="Times New Roman" pitchFamily="18" charset="0"/>
                        <a:ea typeface="Times New Roman"/>
                        <a:cs typeface="Times New Roman" pitchFamily="18" charset="0"/>
                      </a:endParaRPr>
                    </a:p>
                  </a:txBody>
                  <a:tcPr marL="47536" marR="47536" marT="0"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430734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71600" y="3429000"/>
            <a:ext cx="6624736" cy="515491"/>
          </a:xfrm>
          <a:prstGeom prst="rect">
            <a:avLst/>
          </a:prstGeom>
          <a:noFill/>
        </p:spPr>
      </p:pic>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71600" y="4149080"/>
            <a:ext cx="6552728" cy="504056"/>
          </a:xfrm>
          <a:prstGeom prst="rect">
            <a:avLst/>
          </a:prstGeom>
          <a:noFill/>
        </p:spPr>
      </p:pic>
      <p:pic>
        <p:nvPicPr>
          <p:cNvPr id="1025"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71600" y="4869160"/>
            <a:ext cx="6408712" cy="576064"/>
          </a:xfrm>
          <a:prstGeom prst="rect">
            <a:avLst/>
          </a:prstGeom>
          <a:noFill/>
        </p:spPr>
      </p:pic>
      <p:sp>
        <p:nvSpPr>
          <p:cNvPr id="1028" name="Rectangle 4"/>
          <p:cNvSpPr>
            <a:spLocks noChangeArrowheads="1"/>
          </p:cNvSpPr>
          <p:nvPr/>
        </p:nvSpPr>
        <p:spPr bwMode="auto">
          <a:xfrm>
            <a:off x="251520" y="97927"/>
            <a:ext cx="8352928"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Οι </a:t>
            </a:r>
            <a:r>
              <a:rPr kumimoji="0" lang="el-GR"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πηγές ή σχέδιο κεφαλαίων </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Resource or capital plan</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αναφέρεται και ως </a:t>
            </a:r>
            <a:r>
              <a:rPr kumimoji="0" lang="el-GR"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προϋπολογισμός κεφαλαίων </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capital budget</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Είναι ένα μέσο - μακροπρόθεσμο σχέδιο που προγραμματίζει το μέγεθος στη χρήση ιδίων και ξένων – δανειακών, κεφαλαίων.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Οι επιχειρήσεις μέσω του σχεδίου αυτού προσπαθούν να διατηρούν σταθερή την σχέση μεταξύ του δανεισμού </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debt</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και των ιδίων κεφαλαίων </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equity</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εντός κάποιων ορίων διακύμανσης οι οποίες ορίζουν ένα κανάλι (</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tube</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εφικτών ή ανεκτών τιμών μόχλευσης (</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leverage</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αναλογίας ξένων ή δανειακών κεφαλαίων προς τα ίδια κεφάλαια.</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Γενικά απαντώνται τρεις καταστάσεις</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841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br>
              <a:rPr kumimoji="0" lang="el-GR"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br>
            <a:r>
              <a:rPr kumimoji="0" lang="el-GR"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br>
              <a:rPr kumimoji="0" lang="el-GR"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br>
            <a:endParaRPr kumimoji="0" lang="el-GR" sz="1800" b="0" i="0" u="none" strike="noStrike" cap="none" normalizeH="0" baseline="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0" y="1212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1584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762000"/>
            <a:ext cx="7543800" cy="4800599"/>
          </a:xfrm>
        </p:spPr>
        <p:txBody>
          <a:bodyPr>
            <a:normAutofit/>
          </a:bodyPr>
          <a:lstStyle/>
          <a:p>
            <a:pPr marL="285750" indent="-285750">
              <a:buFont typeface="Times New Roman" pitchFamily="18" charset="0"/>
              <a:buChar char="−"/>
            </a:pPr>
            <a:endParaRPr lang="en-US" sz="1400" dirty="0">
              <a:solidFill>
                <a:schemeClr val="tx1"/>
              </a:solidFill>
              <a:latin typeface="Times New Roman" pitchFamily="18" charset="0"/>
              <a:cs typeface="Times New Roman" pitchFamily="18" charset="0"/>
            </a:endParaRPr>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a:xfrm>
            <a:off x="7772400" y="6553200"/>
            <a:ext cx="533400" cy="152400"/>
          </a:xfrm>
        </p:spPr>
        <p:txBody>
          <a:bodyPr/>
          <a:lstStyle/>
          <a:p>
            <a:fld id="{2B19053D-4B37-4D7B-8ABF-990319F02EEF}" type="slidenum">
              <a:rPr lang="en-US" sz="1100" smtClean="0">
                <a:latin typeface="Times New Roman" pitchFamily="18" charset="0"/>
                <a:cs typeface="Times New Roman" pitchFamily="18" charset="0"/>
              </a:rPr>
              <a:pPr/>
              <a:t>40</a:t>
            </a:fld>
            <a:endParaRPr lang="en-US" sz="1100" dirty="0">
              <a:latin typeface="Times New Roman" pitchFamily="18" charset="0"/>
              <a:cs typeface="Times New Roman" pitchFamily="18" charset="0"/>
            </a:endParaRPr>
          </a:p>
        </p:txBody>
      </p:sp>
      <p:sp>
        <p:nvSpPr>
          <p:cNvPr id="7" name="Rectangle 6"/>
          <p:cNvSpPr/>
          <p:nvPr/>
        </p:nvSpPr>
        <p:spPr>
          <a:xfrm>
            <a:off x="395536" y="332656"/>
            <a:ext cx="8077200" cy="369332"/>
          </a:xfrm>
          <a:prstGeom prst="rect">
            <a:avLst/>
          </a:prstGeom>
        </p:spPr>
        <p:txBody>
          <a:bodyPr wrap="square">
            <a:spAutoFit/>
          </a:bodyPr>
          <a:lstStyle/>
          <a:p>
            <a:r>
              <a:rPr lang="el-GR" b="1" dirty="0">
                <a:latin typeface="Times New Roman" pitchFamily="18" charset="0"/>
                <a:cs typeface="Times New Roman" pitchFamily="18" charset="0"/>
              </a:rPr>
              <a:t>Η ελεύθερη ταμειακή ροή (</a:t>
            </a:r>
            <a:r>
              <a:rPr lang="en-US" b="1" dirty="0">
                <a:latin typeface="Times New Roman" pitchFamily="18" charset="0"/>
                <a:cs typeface="Times New Roman" pitchFamily="18" charset="0"/>
              </a:rPr>
              <a:t>FCF</a:t>
            </a:r>
            <a:r>
              <a:rPr lang="el-GR" b="1" dirty="0">
                <a:latin typeface="Times New Roman" pitchFamily="18" charset="0"/>
                <a:cs typeface="Times New Roman" pitchFamily="18" charset="0"/>
              </a:rPr>
              <a:t>)</a:t>
            </a:r>
            <a:r>
              <a:rPr lang="el-GR" dirty="0">
                <a:latin typeface="Times New Roman" pitchFamily="18" charset="0"/>
                <a:cs typeface="Times New Roman" pitchFamily="18" charset="0"/>
              </a:rPr>
              <a:t> (παράδειγμα)</a:t>
            </a:r>
            <a:endParaRPr lang="en-US" b="1" dirty="0">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600417950"/>
              </p:ext>
            </p:extLst>
          </p:nvPr>
        </p:nvGraphicFramePr>
        <p:xfrm>
          <a:off x="179512" y="836706"/>
          <a:ext cx="8208913" cy="5544621"/>
        </p:xfrm>
        <a:graphic>
          <a:graphicData uri="http://schemas.openxmlformats.org/drawingml/2006/table">
            <a:tbl>
              <a:tblPr firstRow="1" firstCol="1" bandRow="1">
                <a:tableStyleId>{5940675A-B579-460E-94D1-54222C63F5DA}</a:tableStyleId>
              </a:tblPr>
              <a:tblGrid>
                <a:gridCol w="5467309">
                  <a:extLst>
                    <a:ext uri="{9D8B030D-6E8A-4147-A177-3AD203B41FA5}">
                      <a16:colId xmlns:a16="http://schemas.microsoft.com/office/drawing/2014/main" val="20000"/>
                    </a:ext>
                  </a:extLst>
                </a:gridCol>
                <a:gridCol w="913868">
                  <a:extLst>
                    <a:ext uri="{9D8B030D-6E8A-4147-A177-3AD203B41FA5}">
                      <a16:colId xmlns:a16="http://schemas.microsoft.com/office/drawing/2014/main" val="20001"/>
                    </a:ext>
                  </a:extLst>
                </a:gridCol>
                <a:gridCol w="913868">
                  <a:extLst>
                    <a:ext uri="{9D8B030D-6E8A-4147-A177-3AD203B41FA5}">
                      <a16:colId xmlns:a16="http://schemas.microsoft.com/office/drawing/2014/main" val="20002"/>
                    </a:ext>
                  </a:extLst>
                </a:gridCol>
                <a:gridCol w="913868">
                  <a:extLst>
                    <a:ext uri="{9D8B030D-6E8A-4147-A177-3AD203B41FA5}">
                      <a16:colId xmlns:a16="http://schemas.microsoft.com/office/drawing/2014/main" val="20003"/>
                    </a:ext>
                  </a:extLst>
                </a:gridCol>
              </a:tblGrid>
              <a:tr h="616069">
                <a:tc gridSpan="4">
                  <a:txBody>
                    <a:bodyPr/>
                    <a:lstStyle/>
                    <a:p>
                      <a:pPr marL="0" marR="0" algn="just">
                        <a:lnSpc>
                          <a:spcPct val="150000"/>
                        </a:lnSpc>
                        <a:spcBef>
                          <a:spcPts val="0"/>
                        </a:spcBef>
                        <a:spcAft>
                          <a:spcPts val="0"/>
                        </a:spcAft>
                      </a:pPr>
                      <a:r>
                        <a:rPr lang="el-GR" sz="1800" b="1" dirty="0">
                          <a:effectLst/>
                        </a:rPr>
                        <a:t>Ελεύθερες Ταμειοροές της  </a:t>
                      </a:r>
                      <a:r>
                        <a:rPr lang="en-US" sz="1800" b="1" dirty="0">
                          <a:effectLst/>
                        </a:rPr>
                        <a:t>XYZ</a:t>
                      </a:r>
                      <a:endParaRPr lang="en-US" sz="1800" b="1" dirty="0">
                        <a:effectLst/>
                        <a:latin typeface="Times New Roman" pitchFamily="18" charset="0"/>
                        <a:ea typeface="Times New Roman"/>
                        <a:cs typeface="Times New Roman" pitchFamily="18" charset="0"/>
                      </a:endParaRPr>
                    </a:p>
                  </a:txBody>
                  <a:tcPr marL="47800" marR="47800" marT="0" marB="0" anchor="b"/>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616069">
                <a:tc>
                  <a:txBody>
                    <a:bodyPr/>
                    <a:lstStyle/>
                    <a:p>
                      <a:pPr marL="0" marR="0" algn="just">
                        <a:lnSpc>
                          <a:spcPct val="150000"/>
                        </a:lnSpc>
                        <a:spcBef>
                          <a:spcPts val="0"/>
                        </a:spcBef>
                        <a:spcAft>
                          <a:spcPts val="0"/>
                        </a:spcAft>
                      </a:pPr>
                      <a:r>
                        <a:rPr lang="en-US" sz="1800" dirty="0">
                          <a:effectLst/>
                        </a:rPr>
                        <a:t> </a:t>
                      </a:r>
                      <a:endParaRPr lang="en-US" sz="1800" dirty="0">
                        <a:effectLst/>
                        <a:latin typeface="Times New Roman" pitchFamily="18" charset="0"/>
                        <a:ea typeface="Times New Roman"/>
                        <a:cs typeface="Times New Roman" pitchFamily="18" charset="0"/>
                      </a:endParaRPr>
                    </a:p>
                  </a:txBody>
                  <a:tcPr marL="47800" marR="47800" marT="0" marB="0" anchor="b"/>
                </a:tc>
                <a:tc>
                  <a:txBody>
                    <a:bodyPr/>
                    <a:lstStyle/>
                    <a:p>
                      <a:pPr marL="0" marR="0" algn="r">
                        <a:lnSpc>
                          <a:spcPct val="150000"/>
                        </a:lnSpc>
                        <a:spcBef>
                          <a:spcPts val="0"/>
                        </a:spcBef>
                        <a:spcAft>
                          <a:spcPts val="0"/>
                        </a:spcAft>
                      </a:pPr>
                      <a:r>
                        <a:rPr lang="el-GR" sz="1800" dirty="0">
                          <a:effectLst/>
                        </a:rPr>
                        <a:t>2010</a:t>
                      </a:r>
                      <a:endParaRPr lang="en-US" sz="1800" dirty="0">
                        <a:effectLst/>
                        <a:latin typeface="Times New Roman" pitchFamily="18" charset="0"/>
                        <a:ea typeface="Times New Roman"/>
                        <a:cs typeface="Times New Roman" pitchFamily="18" charset="0"/>
                      </a:endParaRPr>
                    </a:p>
                  </a:txBody>
                  <a:tcPr marL="47800" marR="47800" marT="0" marB="0" anchor="b"/>
                </a:tc>
                <a:tc>
                  <a:txBody>
                    <a:bodyPr/>
                    <a:lstStyle/>
                    <a:p>
                      <a:pPr marL="0" marR="0" algn="r">
                        <a:lnSpc>
                          <a:spcPct val="150000"/>
                        </a:lnSpc>
                        <a:spcBef>
                          <a:spcPts val="0"/>
                        </a:spcBef>
                        <a:spcAft>
                          <a:spcPts val="0"/>
                        </a:spcAft>
                      </a:pPr>
                      <a:r>
                        <a:rPr lang="en-US" sz="1800" dirty="0">
                          <a:effectLst/>
                        </a:rPr>
                        <a:t>20</a:t>
                      </a:r>
                      <a:r>
                        <a:rPr lang="el-GR" sz="1800" dirty="0">
                          <a:effectLst/>
                        </a:rPr>
                        <a:t>11</a:t>
                      </a:r>
                      <a:endParaRPr lang="en-US" sz="1800" dirty="0">
                        <a:effectLst/>
                        <a:latin typeface="Times New Roman" pitchFamily="18" charset="0"/>
                        <a:ea typeface="Times New Roman"/>
                        <a:cs typeface="Times New Roman" pitchFamily="18" charset="0"/>
                      </a:endParaRPr>
                    </a:p>
                  </a:txBody>
                  <a:tcPr marL="47800" marR="47800" marT="0" marB="0" anchor="b"/>
                </a:tc>
                <a:tc>
                  <a:txBody>
                    <a:bodyPr/>
                    <a:lstStyle/>
                    <a:p>
                      <a:pPr marL="0" marR="0" algn="r">
                        <a:lnSpc>
                          <a:spcPct val="150000"/>
                        </a:lnSpc>
                        <a:spcBef>
                          <a:spcPts val="0"/>
                        </a:spcBef>
                        <a:spcAft>
                          <a:spcPts val="0"/>
                        </a:spcAft>
                      </a:pPr>
                      <a:r>
                        <a:rPr lang="en-US" sz="1800" dirty="0">
                          <a:effectLst/>
                        </a:rPr>
                        <a:t>20</a:t>
                      </a:r>
                      <a:r>
                        <a:rPr lang="el-GR" sz="1800" dirty="0">
                          <a:effectLst/>
                        </a:rPr>
                        <a:t>12</a:t>
                      </a:r>
                      <a:endParaRPr lang="en-US" sz="1800" dirty="0">
                        <a:effectLst/>
                        <a:latin typeface="Times New Roman" pitchFamily="18" charset="0"/>
                        <a:ea typeface="Times New Roman"/>
                        <a:cs typeface="Times New Roman" pitchFamily="18" charset="0"/>
                      </a:endParaRPr>
                    </a:p>
                  </a:txBody>
                  <a:tcPr marL="47800" marR="47800" marT="0" marB="0" anchor="b"/>
                </a:tc>
                <a:extLst>
                  <a:ext uri="{0D108BD9-81ED-4DB2-BD59-A6C34878D82A}">
                    <a16:rowId xmlns:a16="http://schemas.microsoft.com/office/drawing/2014/main" val="10001"/>
                  </a:ext>
                </a:extLst>
              </a:tr>
              <a:tr h="616069">
                <a:tc>
                  <a:txBody>
                    <a:bodyPr/>
                    <a:lstStyle/>
                    <a:p>
                      <a:pPr marL="0" marR="0" algn="just">
                        <a:lnSpc>
                          <a:spcPct val="150000"/>
                        </a:lnSpc>
                        <a:spcBef>
                          <a:spcPts val="0"/>
                        </a:spcBef>
                        <a:spcAft>
                          <a:spcPts val="0"/>
                        </a:spcAft>
                      </a:pPr>
                      <a:r>
                        <a:rPr lang="el-GR" sz="1800" b="1" dirty="0">
                          <a:effectLst/>
                        </a:rPr>
                        <a:t>Κέρδη Προ Τόκων και Φόρων (</a:t>
                      </a:r>
                      <a:r>
                        <a:rPr lang="en-US" sz="1800" b="1" dirty="0">
                          <a:effectLst/>
                        </a:rPr>
                        <a:t>EBIT</a:t>
                      </a:r>
                      <a:r>
                        <a:rPr lang="el-GR" sz="1800" b="1" dirty="0">
                          <a:effectLst/>
                        </a:rPr>
                        <a:t>)</a:t>
                      </a:r>
                      <a:endParaRPr lang="en-US" sz="1800" b="1" dirty="0">
                        <a:effectLst/>
                        <a:latin typeface="Times New Roman" pitchFamily="18" charset="0"/>
                        <a:ea typeface="Times New Roman"/>
                        <a:cs typeface="Times New Roman" pitchFamily="18" charset="0"/>
                      </a:endParaRPr>
                    </a:p>
                  </a:txBody>
                  <a:tcPr marL="47800" marR="47800" marT="0" marB="0" anchor="b"/>
                </a:tc>
                <a:tc>
                  <a:txBody>
                    <a:bodyPr/>
                    <a:lstStyle/>
                    <a:p>
                      <a:pPr marL="0" marR="0" algn="r">
                        <a:lnSpc>
                          <a:spcPct val="150000"/>
                        </a:lnSpc>
                        <a:spcBef>
                          <a:spcPts val="0"/>
                        </a:spcBef>
                        <a:spcAft>
                          <a:spcPts val="0"/>
                        </a:spcAft>
                      </a:pPr>
                      <a:r>
                        <a:rPr lang="en-US" sz="1800" b="1" dirty="0">
                          <a:effectLst/>
                        </a:rPr>
                        <a:t>141</a:t>
                      </a:r>
                      <a:endParaRPr lang="en-US" sz="1800" b="1" dirty="0">
                        <a:effectLst/>
                        <a:latin typeface="Times New Roman" pitchFamily="18" charset="0"/>
                        <a:ea typeface="Times New Roman"/>
                        <a:cs typeface="Times New Roman" pitchFamily="18" charset="0"/>
                      </a:endParaRPr>
                    </a:p>
                  </a:txBody>
                  <a:tcPr marL="47800" marR="47800" marT="0" marB="0" anchor="b"/>
                </a:tc>
                <a:tc>
                  <a:txBody>
                    <a:bodyPr/>
                    <a:lstStyle/>
                    <a:p>
                      <a:pPr marL="0" marR="0" algn="r">
                        <a:lnSpc>
                          <a:spcPct val="150000"/>
                        </a:lnSpc>
                        <a:spcBef>
                          <a:spcPts val="0"/>
                        </a:spcBef>
                        <a:spcAft>
                          <a:spcPts val="0"/>
                        </a:spcAft>
                      </a:pPr>
                      <a:r>
                        <a:rPr lang="en-US" sz="1800" b="1" dirty="0">
                          <a:effectLst/>
                        </a:rPr>
                        <a:t>157,1</a:t>
                      </a:r>
                      <a:endParaRPr lang="en-US" sz="1800" b="1" dirty="0">
                        <a:effectLst/>
                        <a:latin typeface="Times New Roman" pitchFamily="18" charset="0"/>
                        <a:ea typeface="Times New Roman"/>
                        <a:cs typeface="Times New Roman" pitchFamily="18" charset="0"/>
                      </a:endParaRPr>
                    </a:p>
                  </a:txBody>
                  <a:tcPr marL="47800" marR="47800" marT="0" marB="0" anchor="b"/>
                </a:tc>
                <a:tc>
                  <a:txBody>
                    <a:bodyPr/>
                    <a:lstStyle/>
                    <a:p>
                      <a:pPr marL="0" marR="0" algn="r">
                        <a:lnSpc>
                          <a:spcPct val="150000"/>
                        </a:lnSpc>
                        <a:spcBef>
                          <a:spcPts val="0"/>
                        </a:spcBef>
                        <a:spcAft>
                          <a:spcPts val="0"/>
                        </a:spcAft>
                      </a:pPr>
                      <a:r>
                        <a:rPr lang="en-US" sz="1800" b="1" dirty="0">
                          <a:effectLst/>
                        </a:rPr>
                        <a:t>174,8</a:t>
                      </a:r>
                      <a:endParaRPr lang="en-US" sz="1800" b="1" dirty="0">
                        <a:effectLst/>
                        <a:latin typeface="Times New Roman" pitchFamily="18" charset="0"/>
                        <a:ea typeface="Times New Roman"/>
                        <a:cs typeface="Times New Roman" pitchFamily="18" charset="0"/>
                      </a:endParaRPr>
                    </a:p>
                  </a:txBody>
                  <a:tcPr marL="47800" marR="47800" marT="0" marB="0" anchor="b"/>
                </a:tc>
                <a:extLst>
                  <a:ext uri="{0D108BD9-81ED-4DB2-BD59-A6C34878D82A}">
                    <a16:rowId xmlns:a16="http://schemas.microsoft.com/office/drawing/2014/main" val="10002"/>
                  </a:ext>
                </a:extLst>
              </a:tr>
              <a:tr h="616069">
                <a:tc>
                  <a:txBody>
                    <a:bodyPr/>
                    <a:lstStyle/>
                    <a:p>
                      <a:pPr marL="0" marR="0" algn="just">
                        <a:lnSpc>
                          <a:spcPct val="150000"/>
                        </a:lnSpc>
                        <a:spcBef>
                          <a:spcPts val="0"/>
                        </a:spcBef>
                        <a:spcAft>
                          <a:spcPts val="0"/>
                        </a:spcAft>
                      </a:pPr>
                      <a:r>
                        <a:rPr lang="en-US" sz="1800" dirty="0" err="1">
                          <a:effectLst/>
                        </a:rPr>
                        <a:t>Φόροι</a:t>
                      </a:r>
                      <a:r>
                        <a:rPr lang="en-US" sz="1800" dirty="0">
                          <a:effectLst/>
                        </a:rPr>
                        <a:t> </a:t>
                      </a:r>
                      <a:r>
                        <a:rPr lang="en-US" sz="1800" dirty="0" err="1">
                          <a:effectLst/>
                        </a:rPr>
                        <a:t>επί</a:t>
                      </a:r>
                      <a:r>
                        <a:rPr lang="en-US" sz="1800" dirty="0">
                          <a:effectLst/>
                        </a:rPr>
                        <a:t> </a:t>
                      </a:r>
                      <a:r>
                        <a:rPr lang="en-US" sz="1800" dirty="0" err="1">
                          <a:effectLst/>
                        </a:rPr>
                        <a:t>του</a:t>
                      </a:r>
                      <a:r>
                        <a:rPr lang="en-US" sz="1800" dirty="0">
                          <a:effectLst/>
                        </a:rPr>
                        <a:t> EBIT</a:t>
                      </a:r>
                      <a:endParaRPr lang="en-US" sz="1800" dirty="0">
                        <a:effectLst/>
                        <a:latin typeface="Times New Roman" pitchFamily="18" charset="0"/>
                        <a:ea typeface="Times New Roman"/>
                        <a:cs typeface="Times New Roman" pitchFamily="18" charset="0"/>
                      </a:endParaRPr>
                    </a:p>
                  </a:txBody>
                  <a:tcPr marL="47800" marR="47800" marT="0" marB="0" anchor="b"/>
                </a:tc>
                <a:tc>
                  <a:txBody>
                    <a:bodyPr/>
                    <a:lstStyle/>
                    <a:p>
                      <a:pPr marL="0" marR="0" algn="r">
                        <a:lnSpc>
                          <a:spcPct val="150000"/>
                        </a:lnSpc>
                        <a:spcBef>
                          <a:spcPts val="0"/>
                        </a:spcBef>
                        <a:spcAft>
                          <a:spcPts val="0"/>
                        </a:spcAft>
                      </a:pPr>
                      <a:r>
                        <a:rPr lang="en-US" sz="1800">
                          <a:effectLst/>
                        </a:rPr>
                        <a:t>49,4</a:t>
                      </a:r>
                      <a:endParaRPr lang="en-US" sz="1800">
                        <a:effectLst/>
                        <a:latin typeface="Times New Roman" pitchFamily="18" charset="0"/>
                        <a:ea typeface="Times New Roman"/>
                        <a:cs typeface="Times New Roman" pitchFamily="18" charset="0"/>
                      </a:endParaRPr>
                    </a:p>
                  </a:txBody>
                  <a:tcPr marL="47800" marR="47800" marT="0" marB="0" anchor="b"/>
                </a:tc>
                <a:tc>
                  <a:txBody>
                    <a:bodyPr/>
                    <a:lstStyle/>
                    <a:p>
                      <a:pPr marL="0" marR="0" algn="r">
                        <a:lnSpc>
                          <a:spcPct val="150000"/>
                        </a:lnSpc>
                        <a:spcBef>
                          <a:spcPts val="0"/>
                        </a:spcBef>
                        <a:spcAft>
                          <a:spcPts val="0"/>
                        </a:spcAft>
                      </a:pPr>
                      <a:r>
                        <a:rPr lang="en-US" sz="1800" dirty="0">
                          <a:effectLst/>
                        </a:rPr>
                        <a:t>55</a:t>
                      </a:r>
                      <a:endParaRPr lang="en-US" sz="1800" dirty="0">
                        <a:effectLst/>
                        <a:latin typeface="Times New Roman" pitchFamily="18" charset="0"/>
                        <a:ea typeface="Times New Roman"/>
                        <a:cs typeface="Times New Roman" pitchFamily="18" charset="0"/>
                      </a:endParaRPr>
                    </a:p>
                  </a:txBody>
                  <a:tcPr marL="47800" marR="47800" marT="0" marB="0" anchor="b"/>
                </a:tc>
                <a:tc>
                  <a:txBody>
                    <a:bodyPr/>
                    <a:lstStyle/>
                    <a:p>
                      <a:pPr marL="0" marR="0" algn="r">
                        <a:lnSpc>
                          <a:spcPct val="150000"/>
                        </a:lnSpc>
                        <a:spcBef>
                          <a:spcPts val="0"/>
                        </a:spcBef>
                        <a:spcAft>
                          <a:spcPts val="0"/>
                        </a:spcAft>
                      </a:pPr>
                      <a:r>
                        <a:rPr lang="en-US" sz="1800" dirty="0">
                          <a:effectLst/>
                        </a:rPr>
                        <a:t>61,2</a:t>
                      </a:r>
                      <a:endParaRPr lang="en-US" sz="1800" dirty="0">
                        <a:effectLst/>
                        <a:latin typeface="Times New Roman" pitchFamily="18" charset="0"/>
                        <a:ea typeface="Times New Roman"/>
                        <a:cs typeface="Times New Roman" pitchFamily="18" charset="0"/>
                      </a:endParaRPr>
                    </a:p>
                  </a:txBody>
                  <a:tcPr marL="47800" marR="47800" marT="0" marB="0" anchor="b"/>
                </a:tc>
                <a:extLst>
                  <a:ext uri="{0D108BD9-81ED-4DB2-BD59-A6C34878D82A}">
                    <a16:rowId xmlns:a16="http://schemas.microsoft.com/office/drawing/2014/main" val="10003"/>
                  </a:ext>
                </a:extLst>
              </a:tr>
              <a:tr h="616069">
                <a:tc>
                  <a:txBody>
                    <a:bodyPr/>
                    <a:lstStyle/>
                    <a:p>
                      <a:pPr marL="0" marR="0" algn="just">
                        <a:lnSpc>
                          <a:spcPct val="150000"/>
                        </a:lnSpc>
                        <a:spcBef>
                          <a:spcPts val="0"/>
                        </a:spcBef>
                        <a:spcAft>
                          <a:spcPts val="0"/>
                        </a:spcAft>
                      </a:pPr>
                      <a:r>
                        <a:rPr lang="en-US" sz="1800" b="1" dirty="0" err="1">
                          <a:effectLst/>
                        </a:rPr>
                        <a:t>Καθαρά</a:t>
                      </a:r>
                      <a:r>
                        <a:rPr lang="en-US" sz="1800" b="1" dirty="0">
                          <a:effectLst/>
                        </a:rPr>
                        <a:t> </a:t>
                      </a:r>
                      <a:r>
                        <a:rPr lang="en-US" sz="1800" b="1" dirty="0" err="1">
                          <a:effectLst/>
                        </a:rPr>
                        <a:t>Κέρδη</a:t>
                      </a:r>
                      <a:r>
                        <a:rPr lang="en-US" sz="1800" b="1" dirty="0">
                          <a:effectLst/>
                        </a:rPr>
                        <a:t> </a:t>
                      </a:r>
                      <a:r>
                        <a:rPr lang="en-US" sz="1800" b="1" dirty="0" err="1">
                          <a:effectLst/>
                        </a:rPr>
                        <a:t>Χωρίς</a:t>
                      </a:r>
                      <a:r>
                        <a:rPr lang="en-US" sz="1800" b="1" dirty="0">
                          <a:effectLst/>
                        </a:rPr>
                        <a:t> </a:t>
                      </a:r>
                      <a:r>
                        <a:rPr lang="en-US" sz="1800" b="1" dirty="0" err="1">
                          <a:effectLst/>
                        </a:rPr>
                        <a:t>Δανεισμό</a:t>
                      </a:r>
                      <a:endParaRPr lang="en-US" sz="1800" b="1" dirty="0">
                        <a:effectLst/>
                        <a:latin typeface="Times New Roman" pitchFamily="18" charset="0"/>
                        <a:ea typeface="Times New Roman"/>
                        <a:cs typeface="Times New Roman" pitchFamily="18" charset="0"/>
                      </a:endParaRPr>
                    </a:p>
                  </a:txBody>
                  <a:tcPr marL="47800" marR="47800" marT="0" marB="0" anchor="b"/>
                </a:tc>
                <a:tc>
                  <a:txBody>
                    <a:bodyPr/>
                    <a:lstStyle/>
                    <a:p>
                      <a:pPr marL="0" marR="0" algn="r">
                        <a:lnSpc>
                          <a:spcPct val="150000"/>
                        </a:lnSpc>
                        <a:spcBef>
                          <a:spcPts val="0"/>
                        </a:spcBef>
                        <a:spcAft>
                          <a:spcPts val="0"/>
                        </a:spcAft>
                      </a:pPr>
                      <a:r>
                        <a:rPr lang="en-US" sz="1800" b="1" dirty="0">
                          <a:effectLst/>
                        </a:rPr>
                        <a:t>91,65</a:t>
                      </a:r>
                      <a:endParaRPr lang="en-US" sz="1800" b="1" dirty="0">
                        <a:effectLst/>
                        <a:latin typeface="Times New Roman" pitchFamily="18" charset="0"/>
                        <a:ea typeface="Times New Roman"/>
                        <a:cs typeface="Times New Roman" pitchFamily="18" charset="0"/>
                      </a:endParaRPr>
                    </a:p>
                  </a:txBody>
                  <a:tcPr marL="47800" marR="47800" marT="0" marB="0" anchor="b"/>
                </a:tc>
                <a:tc>
                  <a:txBody>
                    <a:bodyPr/>
                    <a:lstStyle/>
                    <a:p>
                      <a:pPr marL="0" marR="0" algn="r">
                        <a:lnSpc>
                          <a:spcPct val="150000"/>
                        </a:lnSpc>
                        <a:spcBef>
                          <a:spcPts val="0"/>
                        </a:spcBef>
                        <a:spcAft>
                          <a:spcPts val="0"/>
                        </a:spcAft>
                      </a:pPr>
                      <a:r>
                        <a:rPr lang="en-US" sz="1800" b="1" dirty="0">
                          <a:effectLst/>
                        </a:rPr>
                        <a:t>102,1</a:t>
                      </a:r>
                      <a:endParaRPr lang="en-US" sz="1800" b="1" dirty="0">
                        <a:effectLst/>
                        <a:latin typeface="Times New Roman" pitchFamily="18" charset="0"/>
                        <a:ea typeface="Times New Roman"/>
                        <a:cs typeface="Times New Roman" pitchFamily="18" charset="0"/>
                      </a:endParaRPr>
                    </a:p>
                  </a:txBody>
                  <a:tcPr marL="47800" marR="47800" marT="0" marB="0" anchor="b"/>
                </a:tc>
                <a:tc>
                  <a:txBody>
                    <a:bodyPr/>
                    <a:lstStyle/>
                    <a:p>
                      <a:pPr marL="0" marR="0" algn="r">
                        <a:lnSpc>
                          <a:spcPct val="150000"/>
                        </a:lnSpc>
                        <a:spcBef>
                          <a:spcPts val="0"/>
                        </a:spcBef>
                        <a:spcAft>
                          <a:spcPts val="0"/>
                        </a:spcAft>
                      </a:pPr>
                      <a:r>
                        <a:rPr lang="en-US" sz="1800" b="1" dirty="0">
                          <a:effectLst/>
                        </a:rPr>
                        <a:t>113,6</a:t>
                      </a:r>
                      <a:endParaRPr lang="en-US" sz="1800" b="1" dirty="0">
                        <a:effectLst/>
                        <a:latin typeface="Times New Roman" pitchFamily="18" charset="0"/>
                        <a:ea typeface="Times New Roman"/>
                        <a:cs typeface="Times New Roman" pitchFamily="18" charset="0"/>
                      </a:endParaRPr>
                    </a:p>
                  </a:txBody>
                  <a:tcPr marL="47800" marR="47800" marT="0" marB="0" anchor="b"/>
                </a:tc>
                <a:extLst>
                  <a:ext uri="{0D108BD9-81ED-4DB2-BD59-A6C34878D82A}">
                    <a16:rowId xmlns:a16="http://schemas.microsoft.com/office/drawing/2014/main" val="10004"/>
                  </a:ext>
                </a:extLst>
              </a:tr>
              <a:tr h="616069">
                <a:tc>
                  <a:txBody>
                    <a:bodyPr/>
                    <a:lstStyle/>
                    <a:p>
                      <a:pPr marL="0" marR="0" algn="just">
                        <a:lnSpc>
                          <a:spcPct val="150000"/>
                        </a:lnSpc>
                        <a:spcBef>
                          <a:spcPts val="0"/>
                        </a:spcBef>
                        <a:spcAft>
                          <a:spcPts val="0"/>
                        </a:spcAft>
                      </a:pPr>
                      <a:r>
                        <a:rPr lang="en-US" sz="1800" dirty="0" err="1">
                          <a:effectLst/>
                        </a:rPr>
                        <a:t>Αποσβέσεις</a:t>
                      </a:r>
                      <a:endParaRPr lang="en-US" sz="1800" dirty="0">
                        <a:effectLst/>
                        <a:latin typeface="Times New Roman" pitchFamily="18" charset="0"/>
                        <a:ea typeface="Times New Roman"/>
                        <a:cs typeface="Times New Roman" pitchFamily="18" charset="0"/>
                      </a:endParaRPr>
                    </a:p>
                  </a:txBody>
                  <a:tcPr marL="47800" marR="47800" marT="0" marB="0" anchor="b"/>
                </a:tc>
                <a:tc>
                  <a:txBody>
                    <a:bodyPr/>
                    <a:lstStyle/>
                    <a:p>
                      <a:pPr marL="0" marR="0" algn="r">
                        <a:lnSpc>
                          <a:spcPct val="150000"/>
                        </a:lnSpc>
                        <a:spcBef>
                          <a:spcPts val="0"/>
                        </a:spcBef>
                        <a:spcAft>
                          <a:spcPts val="0"/>
                        </a:spcAft>
                      </a:pPr>
                      <a:r>
                        <a:rPr lang="el-GR" sz="1800" dirty="0">
                          <a:effectLst/>
                        </a:rPr>
                        <a:t>+</a:t>
                      </a:r>
                      <a:r>
                        <a:rPr lang="en-US" sz="1800" dirty="0">
                          <a:effectLst/>
                        </a:rPr>
                        <a:t>20</a:t>
                      </a:r>
                      <a:endParaRPr lang="en-US" sz="1800" dirty="0">
                        <a:effectLst/>
                        <a:latin typeface="Times New Roman" pitchFamily="18" charset="0"/>
                        <a:ea typeface="Times New Roman"/>
                        <a:cs typeface="Times New Roman" pitchFamily="18" charset="0"/>
                      </a:endParaRPr>
                    </a:p>
                  </a:txBody>
                  <a:tcPr marL="47800" marR="47800" marT="0" marB="0" anchor="b"/>
                </a:tc>
                <a:tc>
                  <a:txBody>
                    <a:bodyPr/>
                    <a:lstStyle/>
                    <a:p>
                      <a:pPr marL="0" marR="0" algn="r">
                        <a:lnSpc>
                          <a:spcPct val="150000"/>
                        </a:lnSpc>
                        <a:spcBef>
                          <a:spcPts val="0"/>
                        </a:spcBef>
                        <a:spcAft>
                          <a:spcPts val="0"/>
                        </a:spcAft>
                      </a:pPr>
                      <a:r>
                        <a:rPr lang="el-GR" sz="1800" dirty="0">
                          <a:effectLst/>
                        </a:rPr>
                        <a:t>+</a:t>
                      </a:r>
                      <a:r>
                        <a:rPr lang="en-US" sz="1800" dirty="0">
                          <a:effectLst/>
                        </a:rPr>
                        <a:t>20</a:t>
                      </a:r>
                      <a:endParaRPr lang="en-US" sz="1800" dirty="0">
                        <a:effectLst/>
                        <a:latin typeface="Times New Roman" pitchFamily="18" charset="0"/>
                        <a:ea typeface="Times New Roman"/>
                        <a:cs typeface="Times New Roman" pitchFamily="18" charset="0"/>
                      </a:endParaRPr>
                    </a:p>
                  </a:txBody>
                  <a:tcPr marL="47800" marR="47800" marT="0" marB="0" anchor="b"/>
                </a:tc>
                <a:tc>
                  <a:txBody>
                    <a:bodyPr/>
                    <a:lstStyle/>
                    <a:p>
                      <a:pPr marL="0" marR="0" algn="r">
                        <a:lnSpc>
                          <a:spcPct val="150000"/>
                        </a:lnSpc>
                        <a:spcBef>
                          <a:spcPts val="0"/>
                        </a:spcBef>
                        <a:spcAft>
                          <a:spcPts val="0"/>
                        </a:spcAft>
                      </a:pPr>
                      <a:r>
                        <a:rPr lang="el-GR" sz="1800" dirty="0">
                          <a:effectLst/>
                        </a:rPr>
                        <a:t>+</a:t>
                      </a:r>
                      <a:r>
                        <a:rPr lang="en-US" sz="1800" dirty="0">
                          <a:effectLst/>
                        </a:rPr>
                        <a:t>20</a:t>
                      </a:r>
                      <a:endParaRPr lang="en-US" sz="1800" dirty="0">
                        <a:effectLst/>
                        <a:latin typeface="Times New Roman" pitchFamily="18" charset="0"/>
                        <a:ea typeface="Times New Roman"/>
                        <a:cs typeface="Times New Roman" pitchFamily="18" charset="0"/>
                      </a:endParaRPr>
                    </a:p>
                  </a:txBody>
                  <a:tcPr marL="47800" marR="47800" marT="0" marB="0" anchor="b"/>
                </a:tc>
                <a:extLst>
                  <a:ext uri="{0D108BD9-81ED-4DB2-BD59-A6C34878D82A}">
                    <a16:rowId xmlns:a16="http://schemas.microsoft.com/office/drawing/2014/main" val="10005"/>
                  </a:ext>
                </a:extLst>
              </a:tr>
              <a:tr h="616069">
                <a:tc>
                  <a:txBody>
                    <a:bodyPr/>
                    <a:lstStyle/>
                    <a:p>
                      <a:pPr marL="0" marR="0" algn="just">
                        <a:lnSpc>
                          <a:spcPct val="150000"/>
                        </a:lnSpc>
                        <a:spcBef>
                          <a:spcPts val="0"/>
                        </a:spcBef>
                        <a:spcAft>
                          <a:spcPts val="0"/>
                        </a:spcAft>
                      </a:pPr>
                      <a:r>
                        <a:rPr lang="en-US" sz="1800" dirty="0" err="1">
                          <a:effectLst/>
                        </a:rPr>
                        <a:t>Αυξήσεις</a:t>
                      </a:r>
                      <a:r>
                        <a:rPr lang="en-US" sz="1800" dirty="0">
                          <a:effectLst/>
                        </a:rPr>
                        <a:t> </a:t>
                      </a:r>
                      <a:r>
                        <a:rPr lang="en-US" sz="1800" dirty="0" err="1">
                          <a:effectLst/>
                        </a:rPr>
                        <a:t>παγίου</a:t>
                      </a:r>
                      <a:r>
                        <a:rPr lang="en-US" sz="1800" dirty="0">
                          <a:effectLst/>
                        </a:rPr>
                        <a:t> </a:t>
                      </a:r>
                      <a:r>
                        <a:rPr lang="en-US" sz="1800" dirty="0" err="1">
                          <a:effectLst/>
                        </a:rPr>
                        <a:t>Ενεργητικού</a:t>
                      </a:r>
                      <a:endParaRPr lang="en-US" sz="1800" dirty="0">
                        <a:effectLst/>
                        <a:latin typeface="Times New Roman" pitchFamily="18" charset="0"/>
                        <a:ea typeface="Times New Roman"/>
                        <a:cs typeface="Times New Roman" pitchFamily="18" charset="0"/>
                      </a:endParaRPr>
                    </a:p>
                  </a:txBody>
                  <a:tcPr marL="47800" marR="47800" marT="0" marB="0" anchor="b"/>
                </a:tc>
                <a:tc>
                  <a:txBody>
                    <a:bodyPr/>
                    <a:lstStyle/>
                    <a:p>
                      <a:pPr marL="0" marR="0" algn="r">
                        <a:lnSpc>
                          <a:spcPct val="150000"/>
                        </a:lnSpc>
                        <a:spcBef>
                          <a:spcPts val="0"/>
                        </a:spcBef>
                        <a:spcAft>
                          <a:spcPts val="0"/>
                        </a:spcAft>
                      </a:pPr>
                      <a:r>
                        <a:rPr lang="el-GR" sz="1800" dirty="0">
                          <a:effectLst/>
                        </a:rPr>
                        <a:t>-</a:t>
                      </a:r>
                      <a:r>
                        <a:rPr lang="en-US" sz="1800" dirty="0">
                          <a:effectLst/>
                        </a:rPr>
                        <a:t>61</a:t>
                      </a:r>
                      <a:endParaRPr lang="en-US" sz="1800" dirty="0">
                        <a:effectLst/>
                        <a:latin typeface="Times New Roman" pitchFamily="18" charset="0"/>
                        <a:ea typeface="Times New Roman"/>
                        <a:cs typeface="Times New Roman" pitchFamily="18" charset="0"/>
                      </a:endParaRPr>
                    </a:p>
                  </a:txBody>
                  <a:tcPr marL="47800" marR="47800" marT="0" marB="0" anchor="b"/>
                </a:tc>
                <a:tc>
                  <a:txBody>
                    <a:bodyPr/>
                    <a:lstStyle/>
                    <a:p>
                      <a:pPr marL="0" marR="0" algn="r">
                        <a:lnSpc>
                          <a:spcPct val="150000"/>
                        </a:lnSpc>
                        <a:spcBef>
                          <a:spcPts val="0"/>
                        </a:spcBef>
                        <a:spcAft>
                          <a:spcPts val="0"/>
                        </a:spcAft>
                      </a:pPr>
                      <a:r>
                        <a:rPr lang="el-GR" sz="1800" dirty="0">
                          <a:effectLst/>
                        </a:rPr>
                        <a:t>-</a:t>
                      </a:r>
                      <a:r>
                        <a:rPr lang="en-US" sz="1800" dirty="0">
                          <a:effectLst/>
                        </a:rPr>
                        <a:t>67,1</a:t>
                      </a:r>
                      <a:endParaRPr lang="en-US" sz="1800" dirty="0">
                        <a:effectLst/>
                        <a:latin typeface="Times New Roman" pitchFamily="18" charset="0"/>
                        <a:ea typeface="Times New Roman"/>
                        <a:cs typeface="Times New Roman" pitchFamily="18" charset="0"/>
                      </a:endParaRPr>
                    </a:p>
                  </a:txBody>
                  <a:tcPr marL="47800" marR="47800" marT="0" marB="0" anchor="b"/>
                </a:tc>
                <a:tc>
                  <a:txBody>
                    <a:bodyPr/>
                    <a:lstStyle/>
                    <a:p>
                      <a:pPr marL="0" marR="0" algn="r">
                        <a:lnSpc>
                          <a:spcPct val="150000"/>
                        </a:lnSpc>
                        <a:spcBef>
                          <a:spcPts val="0"/>
                        </a:spcBef>
                        <a:spcAft>
                          <a:spcPts val="0"/>
                        </a:spcAft>
                      </a:pPr>
                      <a:r>
                        <a:rPr lang="el-GR" sz="1800" dirty="0">
                          <a:effectLst/>
                        </a:rPr>
                        <a:t>-</a:t>
                      </a:r>
                      <a:r>
                        <a:rPr lang="en-US" sz="1800" dirty="0">
                          <a:effectLst/>
                        </a:rPr>
                        <a:t>73,8</a:t>
                      </a:r>
                      <a:endParaRPr lang="en-US" sz="1800" dirty="0">
                        <a:effectLst/>
                        <a:latin typeface="Times New Roman" pitchFamily="18" charset="0"/>
                        <a:ea typeface="Times New Roman"/>
                        <a:cs typeface="Times New Roman" pitchFamily="18" charset="0"/>
                      </a:endParaRPr>
                    </a:p>
                  </a:txBody>
                  <a:tcPr marL="47800" marR="47800" marT="0" marB="0" anchor="b"/>
                </a:tc>
                <a:extLst>
                  <a:ext uri="{0D108BD9-81ED-4DB2-BD59-A6C34878D82A}">
                    <a16:rowId xmlns:a16="http://schemas.microsoft.com/office/drawing/2014/main" val="10006"/>
                  </a:ext>
                </a:extLst>
              </a:tr>
              <a:tr h="616069">
                <a:tc>
                  <a:txBody>
                    <a:bodyPr/>
                    <a:lstStyle/>
                    <a:p>
                      <a:pPr marL="0" marR="0" algn="just">
                        <a:lnSpc>
                          <a:spcPct val="150000"/>
                        </a:lnSpc>
                        <a:spcBef>
                          <a:spcPts val="0"/>
                        </a:spcBef>
                        <a:spcAft>
                          <a:spcPts val="0"/>
                        </a:spcAft>
                      </a:pPr>
                      <a:r>
                        <a:rPr lang="en-US" sz="1800">
                          <a:effectLst/>
                        </a:rPr>
                        <a:t>Αυξήσεις κεφαλαίου Κίνησης  WCR</a:t>
                      </a:r>
                      <a:endParaRPr lang="en-US" sz="1800">
                        <a:effectLst/>
                        <a:latin typeface="Times New Roman" pitchFamily="18" charset="0"/>
                        <a:ea typeface="Times New Roman"/>
                        <a:cs typeface="Times New Roman" pitchFamily="18" charset="0"/>
                      </a:endParaRPr>
                    </a:p>
                  </a:txBody>
                  <a:tcPr marL="47800" marR="47800" marT="0" marB="0" anchor="b"/>
                </a:tc>
                <a:tc>
                  <a:txBody>
                    <a:bodyPr/>
                    <a:lstStyle/>
                    <a:p>
                      <a:pPr marL="0" marR="0" algn="r">
                        <a:lnSpc>
                          <a:spcPct val="150000"/>
                        </a:lnSpc>
                        <a:spcBef>
                          <a:spcPts val="0"/>
                        </a:spcBef>
                        <a:spcAft>
                          <a:spcPts val="0"/>
                        </a:spcAft>
                      </a:pPr>
                      <a:r>
                        <a:rPr lang="el-GR" sz="1800" dirty="0">
                          <a:effectLst/>
                        </a:rPr>
                        <a:t>-</a:t>
                      </a:r>
                      <a:r>
                        <a:rPr lang="en-US" sz="1800" dirty="0">
                          <a:effectLst/>
                        </a:rPr>
                        <a:t>11</a:t>
                      </a:r>
                      <a:endParaRPr lang="en-US" sz="1800" dirty="0">
                        <a:effectLst/>
                        <a:latin typeface="Times New Roman" pitchFamily="18" charset="0"/>
                        <a:ea typeface="Times New Roman"/>
                        <a:cs typeface="Times New Roman" pitchFamily="18" charset="0"/>
                      </a:endParaRPr>
                    </a:p>
                  </a:txBody>
                  <a:tcPr marL="47800" marR="47800" marT="0" marB="0" anchor="b"/>
                </a:tc>
                <a:tc>
                  <a:txBody>
                    <a:bodyPr/>
                    <a:lstStyle/>
                    <a:p>
                      <a:pPr marL="0" marR="0" algn="r">
                        <a:lnSpc>
                          <a:spcPct val="150000"/>
                        </a:lnSpc>
                        <a:spcBef>
                          <a:spcPts val="0"/>
                        </a:spcBef>
                        <a:spcAft>
                          <a:spcPts val="0"/>
                        </a:spcAft>
                      </a:pPr>
                      <a:r>
                        <a:rPr lang="el-GR" sz="1800" dirty="0">
                          <a:effectLst/>
                        </a:rPr>
                        <a:t>-</a:t>
                      </a:r>
                      <a:r>
                        <a:rPr lang="en-US" sz="1800" dirty="0">
                          <a:effectLst/>
                        </a:rPr>
                        <a:t>12,1</a:t>
                      </a:r>
                      <a:endParaRPr lang="en-US" sz="1800" dirty="0">
                        <a:effectLst/>
                        <a:latin typeface="Times New Roman" pitchFamily="18" charset="0"/>
                        <a:ea typeface="Times New Roman"/>
                        <a:cs typeface="Times New Roman" pitchFamily="18" charset="0"/>
                      </a:endParaRPr>
                    </a:p>
                  </a:txBody>
                  <a:tcPr marL="47800" marR="47800" marT="0" marB="0" anchor="b"/>
                </a:tc>
                <a:tc>
                  <a:txBody>
                    <a:bodyPr/>
                    <a:lstStyle/>
                    <a:p>
                      <a:pPr marL="0" marR="0" algn="r">
                        <a:lnSpc>
                          <a:spcPct val="150000"/>
                        </a:lnSpc>
                        <a:spcBef>
                          <a:spcPts val="0"/>
                        </a:spcBef>
                        <a:spcAft>
                          <a:spcPts val="0"/>
                        </a:spcAft>
                      </a:pPr>
                      <a:r>
                        <a:rPr lang="el-GR" sz="1800" dirty="0">
                          <a:effectLst/>
                        </a:rPr>
                        <a:t>-</a:t>
                      </a:r>
                      <a:r>
                        <a:rPr lang="en-US" sz="1800" dirty="0">
                          <a:effectLst/>
                        </a:rPr>
                        <a:t>13,3</a:t>
                      </a:r>
                      <a:endParaRPr lang="en-US" sz="1800" dirty="0">
                        <a:effectLst/>
                        <a:latin typeface="Times New Roman" pitchFamily="18" charset="0"/>
                        <a:ea typeface="Times New Roman"/>
                        <a:cs typeface="Times New Roman" pitchFamily="18" charset="0"/>
                      </a:endParaRPr>
                    </a:p>
                  </a:txBody>
                  <a:tcPr marL="47800" marR="47800" marT="0" marB="0" anchor="b"/>
                </a:tc>
                <a:extLst>
                  <a:ext uri="{0D108BD9-81ED-4DB2-BD59-A6C34878D82A}">
                    <a16:rowId xmlns:a16="http://schemas.microsoft.com/office/drawing/2014/main" val="10007"/>
                  </a:ext>
                </a:extLst>
              </a:tr>
              <a:tr h="616069">
                <a:tc>
                  <a:txBody>
                    <a:bodyPr/>
                    <a:lstStyle/>
                    <a:p>
                      <a:pPr marL="0" marR="0" algn="just">
                        <a:lnSpc>
                          <a:spcPct val="150000"/>
                        </a:lnSpc>
                        <a:spcBef>
                          <a:spcPts val="0"/>
                        </a:spcBef>
                        <a:spcAft>
                          <a:spcPts val="0"/>
                        </a:spcAft>
                      </a:pPr>
                      <a:r>
                        <a:rPr lang="el-GR" sz="1800" b="1" dirty="0">
                          <a:effectLst/>
                        </a:rPr>
                        <a:t>Ελεύθερες Ταμειοροές (</a:t>
                      </a:r>
                      <a:r>
                        <a:rPr lang="en-US" sz="1800" b="1" dirty="0">
                          <a:effectLst/>
                        </a:rPr>
                        <a:t>Free cash flow</a:t>
                      </a:r>
                      <a:r>
                        <a:rPr lang="el-GR" sz="1800" b="1" dirty="0">
                          <a:effectLst/>
                        </a:rPr>
                        <a:t>)</a:t>
                      </a:r>
                      <a:endParaRPr lang="en-US" sz="1800" b="1" dirty="0">
                        <a:effectLst/>
                        <a:latin typeface="Times New Roman" pitchFamily="18" charset="0"/>
                        <a:ea typeface="Times New Roman"/>
                        <a:cs typeface="Times New Roman" pitchFamily="18" charset="0"/>
                      </a:endParaRPr>
                    </a:p>
                  </a:txBody>
                  <a:tcPr marL="47800" marR="47800" marT="0" marB="0" anchor="b"/>
                </a:tc>
                <a:tc>
                  <a:txBody>
                    <a:bodyPr/>
                    <a:lstStyle/>
                    <a:p>
                      <a:pPr marL="0" marR="0" algn="r">
                        <a:lnSpc>
                          <a:spcPct val="150000"/>
                        </a:lnSpc>
                        <a:spcBef>
                          <a:spcPts val="0"/>
                        </a:spcBef>
                        <a:spcAft>
                          <a:spcPts val="0"/>
                        </a:spcAft>
                      </a:pPr>
                      <a:r>
                        <a:rPr lang="en-US" sz="1800" b="1" dirty="0">
                          <a:effectLst/>
                        </a:rPr>
                        <a:t>39,65</a:t>
                      </a:r>
                      <a:endParaRPr lang="en-US" sz="1800" b="1" dirty="0">
                        <a:effectLst/>
                        <a:latin typeface="Times New Roman" pitchFamily="18" charset="0"/>
                        <a:ea typeface="Times New Roman"/>
                        <a:cs typeface="Times New Roman" pitchFamily="18" charset="0"/>
                      </a:endParaRPr>
                    </a:p>
                  </a:txBody>
                  <a:tcPr marL="47800" marR="47800" marT="0" marB="0" anchor="b"/>
                </a:tc>
                <a:tc>
                  <a:txBody>
                    <a:bodyPr/>
                    <a:lstStyle/>
                    <a:p>
                      <a:pPr marL="0" marR="0" algn="r">
                        <a:lnSpc>
                          <a:spcPct val="150000"/>
                        </a:lnSpc>
                        <a:spcBef>
                          <a:spcPts val="0"/>
                        </a:spcBef>
                        <a:spcAft>
                          <a:spcPts val="0"/>
                        </a:spcAft>
                      </a:pPr>
                      <a:r>
                        <a:rPr lang="en-US" sz="1800" b="1" dirty="0">
                          <a:effectLst/>
                        </a:rPr>
                        <a:t>42,9</a:t>
                      </a:r>
                      <a:endParaRPr lang="en-US" sz="1800" b="1" dirty="0">
                        <a:effectLst/>
                        <a:latin typeface="Times New Roman" pitchFamily="18" charset="0"/>
                        <a:ea typeface="Times New Roman"/>
                        <a:cs typeface="Times New Roman" pitchFamily="18" charset="0"/>
                      </a:endParaRPr>
                    </a:p>
                  </a:txBody>
                  <a:tcPr marL="47800" marR="47800" marT="0" marB="0" anchor="b"/>
                </a:tc>
                <a:tc>
                  <a:txBody>
                    <a:bodyPr/>
                    <a:lstStyle/>
                    <a:p>
                      <a:pPr marL="0" marR="0" algn="r">
                        <a:lnSpc>
                          <a:spcPct val="150000"/>
                        </a:lnSpc>
                        <a:spcBef>
                          <a:spcPts val="0"/>
                        </a:spcBef>
                        <a:spcAft>
                          <a:spcPts val="0"/>
                        </a:spcAft>
                      </a:pPr>
                      <a:r>
                        <a:rPr lang="en-US" sz="1800" b="1" dirty="0">
                          <a:effectLst/>
                        </a:rPr>
                        <a:t>46,5</a:t>
                      </a:r>
                      <a:endParaRPr lang="en-US" sz="1800" b="1" dirty="0">
                        <a:effectLst/>
                        <a:latin typeface="Times New Roman" pitchFamily="18" charset="0"/>
                        <a:ea typeface="Times New Roman"/>
                        <a:cs typeface="Times New Roman" pitchFamily="18" charset="0"/>
                      </a:endParaRPr>
                    </a:p>
                  </a:txBody>
                  <a:tcPr marL="47800" marR="47800" marT="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42515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7543800" cy="4800599"/>
          </a:xfrm>
        </p:spPr>
        <p:txBody>
          <a:bodyPr>
            <a:normAutofit/>
          </a:bodyPr>
          <a:lstStyle/>
          <a:p>
            <a:pPr marL="285750" indent="-285750">
              <a:buFont typeface="Times New Roman" pitchFamily="18" charset="0"/>
              <a:buChar char="−"/>
            </a:pPr>
            <a:endParaRPr lang="en-US" sz="1400" dirty="0">
              <a:solidFill>
                <a:schemeClr val="tx1"/>
              </a:solidFill>
              <a:latin typeface="Times New Roman" pitchFamily="18" charset="0"/>
              <a:cs typeface="Times New Roman" pitchFamily="18" charset="0"/>
            </a:endParaRPr>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a:xfrm>
            <a:off x="7772400" y="6553200"/>
            <a:ext cx="533400" cy="152400"/>
          </a:xfrm>
        </p:spPr>
        <p:txBody>
          <a:bodyPr/>
          <a:lstStyle/>
          <a:p>
            <a:fld id="{2B19053D-4B37-4D7B-8ABF-990319F02EEF}" type="slidenum">
              <a:rPr lang="en-US" sz="1100" smtClean="0">
                <a:latin typeface="Times New Roman" pitchFamily="18" charset="0"/>
                <a:cs typeface="Times New Roman" pitchFamily="18" charset="0"/>
              </a:rPr>
              <a:pPr/>
              <a:t>41</a:t>
            </a:fld>
            <a:endParaRPr lang="en-US" sz="1100" dirty="0">
              <a:latin typeface="Times New Roman" pitchFamily="18" charset="0"/>
              <a:cs typeface="Times New Roman" pitchFamily="18" charset="0"/>
            </a:endParaRPr>
          </a:p>
        </p:txBody>
      </p:sp>
      <p:sp>
        <p:nvSpPr>
          <p:cNvPr id="7" name="Rectangle 6"/>
          <p:cNvSpPr/>
          <p:nvPr/>
        </p:nvSpPr>
        <p:spPr>
          <a:xfrm>
            <a:off x="533400" y="332656"/>
            <a:ext cx="8077200" cy="6494085"/>
          </a:xfrm>
          <a:prstGeom prst="rect">
            <a:avLst/>
          </a:prstGeom>
        </p:spPr>
        <p:txBody>
          <a:bodyPr wrap="square">
            <a:spAutoFit/>
          </a:bodyPr>
          <a:lstStyle/>
          <a:p>
            <a:pPr marL="228600" lvl="2" indent="-228600" algn="just"/>
            <a:r>
              <a:rPr lang="el-GR" sz="2000" b="1" dirty="0">
                <a:latin typeface="Times New Roman" pitchFamily="18" charset="0"/>
                <a:cs typeface="Times New Roman" pitchFamily="18" charset="0"/>
              </a:rPr>
              <a:t>Η ταμειακή ροή ιδίων κεφαλαίων (</a:t>
            </a:r>
            <a:r>
              <a:rPr lang="en-US" sz="2000" b="1" dirty="0">
                <a:latin typeface="Times New Roman" pitchFamily="18" charset="0"/>
                <a:cs typeface="Times New Roman" pitchFamily="18" charset="0"/>
              </a:rPr>
              <a:t>The equity cash flow</a:t>
            </a:r>
            <a:r>
              <a:rPr lang="el-GR" sz="2000" b="1" dirty="0">
                <a:latin typeface="Times New Roman" pitchFamily="18" charset="0"/>
                <a:cs typeface="Times New Roman" pitchFamily="18" charset="0"/>
              </a:rPr>
              <a:t>): </a:t>
            </a:r>
          </a:p>
          <a:p>
            <a:pPr marL="228600" lvl="2" indent="-228600" algn="just"/>
            <a:endParaRPr lang="el-GR" sz="2000" b="1" dirty="0">
              <a:latin typeface="Times New Roman" pitchFamily="18" charset="0"/>
              <a:cs typeface="Times New Roman" pitchFamily="18" charset="0"/>
            </a:endParaRPr>
          </a:p>
          <a:p>
            <a:pPr marL="228600" lvl="2" indent="-228600" algn="just"/>
            <a:r>
              <a:rPr lang="el-GR" sz="2000" dirty="0">
                <a:latin typeface="Times New Roman" pitchFamily="18" charset="0"/>
                <a:cs typeface="Times New Roman" pitchFamily="18" charset="0"/>
              </a:rPr>
              <a:t>Η ταμειακή ροή ιδίων κεφαλαίων (</a:t>
            </a:r>
            <a:r>
              <a:rPr lang="en-US" sz="2000" dirty="0">
                <a:latin typeface="Times New Roman" pitchFamily="18" charset="0"/>
                <a:cs typeface="Times New Roman" pitchFamily="18" charset="0"/>
              </a:rPr>
              <a:t>ECF</a:t>
            </a:r>
            <a:r>
              <a:rPr lang="el-GR" sz="2000" dirty="0">
                <a:latin typeface="Times New Roman" pitchFamily="18" charset="0"/>
                <a:cs typeface="Times New Roman" pitchFamily="18" charset="0"/>
              </a:rPr>
              <a:t>) υπολογίζεται αφαιρώντας από την ελεύθερη ταμειακή ροή τους τόκους (μετά από φόρους)  και τα χρεολύσια που πληρώνονται σε κάθε περίοδο συν την προσθήκη νέων δανειακών κεφαλαίων. </a:t>
            </a:r>
          </a:p>
          <a:p>
            <a:pPr marL="228600" lvl="2" indent="-228600" algn="just"/>
            <a:endParaRPr lang="el-GR" sz="2000" dirty="0">
              <a:latin typeface="Times New Roman" pitchFamily="18" charset="0"/>
              <a:cs typeface="Times New Roman" pitchFamily="18" charset="0"/>
            </a:endParaRPr>
          </a:p>
          <a:p>
            <a:pPr marL="285750" lvl="2" indent="-285750" algn="just">
              <a:buClr>
                <a:schemeClr val="tx1">
                  <a:lumMod val="50000"/>
                  <a:lumOff val="50000"/>
                </a:schemeClr>
              </a:buClr>
              <a:buFont typeface="Times New Roman" pitchFamily="18" charset="0"/>
              <a:buChar char="−"/>
            </a:pPr>
            <a:r>
              <a:rPr lang="en-US" sz="2000" dirty="0">
                <a:latin typeface="Times New Roman" pitchFamily="18" charset="0"/>
                <a:cs typeface="Times New Roman" pitchFamily="18" charset="0"/>
              </a:rPr>
              <a:t>ECF</a:t>
            </a:r>
            <a:r>
              <a:rPr lang="el-GR" sz="2000" dirty="0">
                <a:latin typeface="Times New Roman" pitchFamily="18" charset="0"/>
                <a:cs typeface="Times New Roman" pitchFamily="18" charset="0"/>
              </a:rPr>
              <a:t>= </a:t>
            </a:r>
            <a:r>
              <a:rPr lang="en-US" sz="2000" dirty="0">
                <a:latin typeface="Times New Roman" pitchFamily="18" charset="0"/>
                <a:cs typeface="Times New Roman" pitchFamily="18" charset="0"/>
              </a:rPr>
              <a:t>FCF</a:t>
            </a:r>
            <a:r>
              <a:rPr lang="el-GR" sz="2000" dirty="0">
                <a:latin typeface="Times New Roman" pitchFamily="18" charset="0"/>
                <a:cs typeface="Times New Roman" pitchFamily="18" charset="0"/>
              </a:rPr>
              <a:t> - [Πληρωμές Τόκων (</a:t>
            </a:r>
            <a:r>
              <a:rPr lang="en-US" sz="2000" dirty="0">
                <a:latin typeface="Times New Roman" pitchFamily="18" charset="0"/>
                <a:cs typeface="Times New Roman" pitchFamily="18" charset="0"/>
              </a:rPr>
              <a:t>interest payments</a:t>
            </a:r>
            <a:r>
              <a:rPr lang="el-GR" sz="2000" dirty="0">
                <a:latin typeface="Times New Roman" pitchFamily="18" charset="0"/>
                <a:cs typeface="Times New Roman" pitchFamily="18" charset="0"/>
              </a:rPr>
              <a:t>) </a:t>
            </a:r>
            <a:r>
              <a:rPr lang="en-US" sz="2000" dirty="0">
                <a:latin typeface="Times New Roman" pitchFamily="18" charset="0"/>
                <a:cs typeface="Times New Roman" pitchFamily="18" charset="0"/>
              </a:rPr>
              <a:t>x</a:t>
            </a:r>
            <a:r>
              <a:rPr lang="el-GR" sz="2000" dirty="0">
                <a:latin typeface="Times New Roman" pitchFamily="18" charset="0"/>
                <a:cs typeface="Times New Roman" pitchFamily="18" charset="0"/>
              </a:rPr>
              <a:t> (1- φορολογικός συντελεστής </a:t>
            </a:r>
            <a:r>
              <a:rPr lang="en-US" sz="2000" dirty="0">
                <a:latin typeface="Times New Roman" pitchFamily="18" charset="0"/>
                <a:cs typeface="Times New Roman" pitchFamily="18" charset="0"/>
              </a:rPr>
              <a:t>T</a:t>
            </a:r>
            <a:r>
              <a:rPr lang="el-GR" sz="2000" dirty="0">
                <a:latin typeface="Times New Roman" pitchFamily="18" charset="0"/>
                <a:cs typeface="Times New Roman" pitchFamily="18" charset="0"/>
              </a:rPr>
              <a:t>)] – Αποπληρωμές Δανειακού Κεφαλαίου + Νέο Χρέος</a:t>
            </a:r>
          </a:p>
          <a:p>
            <a:pPr marL="228600" lvl="2" indent="-228600" algn="just">
              <a:buClr>
                <a:schemeClr val="tx1">
                  <a:lumMod val="50000"/>
                  <a:lumOff val="50000"/>
                </a:schemeClr>
              </a:buClr>
              <a:buFont typeface="Wingdings" pitchFamily="2" charset="2"/>
              <a:buChar char="q"/>
            </a:pPr>
            <a:endParaRPr lang="en-US" sz="2000" dirty="0">
              <a:latin typeface="Times New Roman" pitchFamily="18" charset="0"/>
              <a:cs typeface="Times New Roman" pitchFamily="18" charset="0"/>
            </a:endParaRPr>
          </a:p>
          <a:p>
            <a:pPr marL="228600" lvl="2" indent="-228600" algn="just">
              <a:buClr>
                <a:schemeClr val="tx1">
                  <a:lumMod val="50000"/>
                  <a:lumOff val="50000"/>
                </a:schemeClr>
              </a:buClr>
              <a:buFont typeface="Wingdings" pitchFamily="2" charset="2"/>
              <a:buChar char="q"/>
            </a:pPr>
            <a:r>
              <a:rPr lang="en-US" sz="2000" b="1" dirty="0">
                <a:latin typeface="Times New Roman" pitchFamily="18" charset="0"/>
                <a:cs typeface="Times New Roman" pitchFamily="18" charset="0"/>
              </a:rPr>
              <a:t>Τα</a:t>
            </a:r>
            <a:r>
              <a:rPr lang="en-US" sz="2000" b="1" dirty="0" err="1">
                <a:latin typeface="Times New Roman" pitchFamily="18" charset="0"/>
                <a:cs typeface="Times New Roman" pitchFamily="18" charset="0"/>
              </a:rPr>
              <a:t>μει</a:t>
            </a:r>
            <a:r>
              <a:rPr lang="en-US" sz="2000" b="1" dirty="0">
                <a:latin typeface="Times New Roman" pitchFamily="18" charset="0"/>
                <a:cs typeface="Times New Roman" pitchFamily="18" charset="0"/>
              </a:rPr>
              <a:t>ακή </a:t>
            </a:r>
            <a:r>
              <a:rPr lang="el-GR" sz="2000" b="1" dirty="0">
                <a:latin typeface="Times New Roman" pitchFamily="18" charset="0"/>
                <a:cs typeface="Times New Roman" pitchFamily="18" charset="0"/>
              </a:rPr>
              <a:t>ρ</a:t>
            </a:r>
            <a:r>
              <a:rPr lang="en-US" sz="2000" b="1" dirty="0" err="1">
                <a:latin typeface="Times New Roman" pitchFamily="18" charset="0"/>
                <a:cs typeface="Times New Roman" pitchFamily="18" charset="0"/>
              </a:rPr>
              <a:t>οή</a:t>
            </a:r>
            <a:r>
              <a:rPr lang="en-US" sz="2000" b="1" dirty="0">
                <a:latin typeface="Times New Roman" pitchFamily="18" charset="0"/>
                <a:cs typeface="Times New Roman" pitchFamily="18" charset="0"/>
              </a:rPr>
              <a:t> </a:t>
            </a:r>
            <a:r>
              <a:rPr lang="el-GR" sz="2000" b="1" dirty="0">
                <a:latin typeface="Times New Roman" pitchFamily="18" charset="0"/>
                <a:cs typeface="Times New Roman" pitchFamily="18" charset="0"/>
              </a:rPr>
              <a:t>κ</a:t>
            </a:r>
            <a:r>
              <a:rPr lang="en-US" sz="2000" b="1" dirty="0" err="1">
                <a:latin typeface="Times New Roman" pitchFamily="18" charset="0"/>
                <a:cs typeface="Times New Roman" pitchFamily="18" charset="0"/>
              </a:rPr>
              <a:t>εφ</a:t>
            </a:r>
            <a:r>
              <a:rPr lang="en-US" sz="2000" b="1" dirty="0">
                <a:latin typeface="Times New Roman" pitchFamily="18" charset="0"/>
                <a:cs typeface="Times New Roman" pitchFamily="18" charset="0"/>
              </a:rPr>
              <a:t>αλαίων (Capital cash flow)</a:t>
            </a:r>
            <a:r>
              <a:rPr lang="el-GR" sz="2000" b="1" dirty="0">
                <a:latin typeface="Times New Roman" pitchFamily="18" charset="0"/>
                <a:cs typeface="Times New Roman" pitchFamily="18" charset="0"/>
              </a:rPr>
              <a:t>: </a:t>
            </a:r>
          </a:p>
          <a:p>
            <a:pPr marL="228600" lvl="2" indent="-228600" algn="just">
              <a:buClr>
                <a:schemeClr val="tx1">
                  <a:lumMod val="50000"/>
                  <a:lumOff val="50000"/>
                </a:schemeClr>
              </a:buClr>
              <a:buFont typeface="Wingdings" pitchFamily="2" charset="2"/>
              <a:buChar char="q"/>
            </a:pPr>
            <a:endParaRPr lang="el-GR" sz="2000" b="1" dirty="0">
              <a:latin typeface="Times New Roman" pitchFamily="18" charset="0"/>
              <a:cs typeface="Times New Roman" pitchFamily="18" charset="0"/>
            </a:endParaRPr>
          </a:p>
          <a:p>
            <a:pPr marL="228600" lvl="2" indent="-228600" algn="just">
              <a:buClr>
                <a:schemeClr val="tx1">
                  <a:lumMod val="50000"/>
                  <a:lumOff val="50000"/>
                </a:schemeClr>
              </a:buClr>
            </a:pPr>
            <a:r>
              <a:rPr lang="el-GR" sz="2000" dirty="0">
                <a:latin typeface="Times New Roman" pitchFamily="18" charset="0"/>
                <a:cs typeface="Times New Roman" pitchFamily="18" charset="0"/>
              </a:rPr>
              <a:t>Η ταμειακή ροή κεφαλαίου (</a:t>
            </a:r>
            <a:r>
              <a:rPr lang="en-US" sz="2000" dirty="0">
                <a:latin typeface="Times New Roman" pitchFamily="18" charset="0"/>
                <a:cs typeface="Times New Roman" pitchFamily="18" charset="0"/>
              </a:rPr>
              <a:t>CCF</a:t>
            </a:r>
            <a:r>
              <a:rPr lang="el-GR" sz="2000" dirty="0">
                <a:latin typeface="Times New Roman" pitchFamily="18" charset="0"/>
                <a:cs typeface="Times New Roman" pitchFamily="18" charset="0"/>
              </a:rPr>
              <a:t>) είναι ο όρος που δίνεται με το άθροισμα των ταμειακών ροών του χρέους καθώς και των ταμειακών ροών της καθαρής θέσης.</a:t>
            </a:r>
          </a:p>
          <a:p>
            <a:pPr marL="228600" lvl="2" indent="-228600" algn="just">
              <a:buClr>
                <a:schemeClr val="tx1">
                  <a:lumMod val="50000"/>
                  <a:lumOff val="50000"/>
                </a:schemeClr>
              </a:buClr>
              <a:buFont typeface="Wingdings" pitchFamily="2" charset="2"/>
              <a:buChar char="q"/>
            </a:pPr>
            <a:endParaRPr lang="en-US" sz="2000" dirty="0">
              <a:latin typeface="Times New Roman" pitchFamily="18" charset="0"/>
              <a:cs typeface="Times New Roman" pitchFamily="18" charset="0"/>
            </a:endParaRPr>
          </a:p>
          <a:p>
            <a:pPr marL="285750" lvl="2" indent="-285750" algn="just">
              <a:buClr>
                <a:schemeClr val="tx1">
                  <a:lumMod val="50000"/>
                  <a:lumOff val="50000"/>
                </a:schemeClr>
              </a:buClr>
              <a:buFont typeface="Times New Roman" pitchFamily="18" charset="0"/>
              <a:buChar char="−"/>
            </a:pPr>
            <a:r>
              <a:rPr lang="en-US" sz="2000" b="1" dirty="0">
                <a:latin typeface="Times New Roman" pitchFamily="18" charset="0"/>
                <a:cs typeface="Times New Roman" pitchFamily="18" charset="0"/>
              </a:rPr>
              <a:t>CCF</a:t>
            </a:r>
            <a:r>
              <a:rPr lang="el-GR"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ECF</a:t>
            </a:r>
            <a:r>
              <a:rPr lang="el-GR" sz="2000" b="1" dirty="0">
                <a:latin typeface="Times New Roman" pitchFamily="18" charset="0"/>
                <a:cs typeface="Times New Roman" pitchFamily="18" charset="0"/>
              </a:rPr>
              <a:t> + </a:t>
            </a:r>
            <a:r>
              <a:rPr lang="en-US" sz="2000" b="1" dirty="0">
                <a:latin typeface="Times New Roman" pitchFamily="18" charset="0"/>
                <a:cs typeface="Times New Roman" pitchFamily="18" charset="0"/>
              </a:rPr>
              <a:t>DCF</a:t>
            </a:r>
            <a:r>
              <a:rPr lang="el-GR"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ECF</a:t>
            </a:r>
            <a:r>
              <a:rPr lang="el-GR" sz="2000" b="1" dirty="0">
                <a:latin typeface="Times New Roman" pitchFamily="18" charset="0"/>
                <a:cs typeface="Times New Roman" pitchFamily="18" charset="0"/>
              </a:rPr>
              <a:t> + </a:t>
            </a:r>
            <a:r>
              <a:rPr lang="en-US" sz="2000" b="1" dirty="0">
                <a:latin typeface="Times New Roman" pitchFamily="18" charset="0"/>
                <a:cs typeface="Times New Roman" pitchFamily="18" charset="0"/>
              </a:rPr>
              <a:t>I</a:t>
            </a:r>
            <a:r>
              <a:rPr lang="el-GR" sz="2000" b="1" dirty="0">
                <a:latin typeface="Times New Roman" pitchFamily="18" charset="0"/>
                <a:cs typeface="Times New Roman" pitchFamily="18" charset="0"/>
              </a:rPr>
              <a:t>-Δ</a:t>
            </a:r>
            <a:r>
              <a:rPr lang="en-US" sz="2000" b="1" dirty="0">
                <a:latin typeface="Times New Roman" pitchFamily="18" charset="0"/>
                <a:cs typeface="Times New Roman" pitchFamily="18" charset="0"/>
              </a:rPr>
              <a:t>D</a:t>
            </a:r>
            <a:r>
              <a:rPr lang="el-GR" sz="2000" b="1" dirty="0">
                <a:latin typeface="Times New Roman" pitchFamily="18" charset="0"/>
                <a:cs typeface="Times New Roman" pitchFamily="18" charset="0"/>
              </a:rPr>
              <a:t>                                                           </a:t>
            </a:r>
            <a:endParaRPr lang="en-US" sz="2000" b="1" dirty="0">
              <a:latin typeface="Times New Roman" pitchFamily="18" charset="0"/>
              <a:cs typeface="Times New Roman" pitchFamily="18" charset="0"/>
            </a:endParaRPr>
          </a:p>
          <a:p>
            <a:pPr marL="285750" lvl="2" indent="-285750" algn="just">
              <a:buClr>
                <a:schemeClr val="tx1">
                  <a:lumMod val="50000"/>
                  <a:lumOff val="50000"/>
                </a:schemeClr>
              </a:buClr>
              <a:buFont typeface="Times New Roman" pitchFamily="18" charset="0"/>
              <a:buChar char="−"/>
            </a:pPr>
            <a:r>
              <a:rPr lang="en-US" sz="2000" b="1" dirty="0">
                <a:latin typeface="Times New Roman" pitchFamily="18" charset="0"/>
                <a:cs typeface="Times New Roman" pitchFamily="18" charset="0"/>
              </a:rPr>
              <a:t>I</a:t>
            </a:r>
            <a:r>
              <a:rPr lang="el-GR" sz="2000" b="1" dirty="0">
                <a:latin typeface="Times New Roman" pitchFamily="18" charset="0"/>
                <a:cs typeface="Times New Roman" pitchFamily="18" charset="0"/>
              </a:rPr>
              <a:t> = </a:t>
            </a:r>
            <a:r>
              <a:rPr lang="en-US" sz="2000" b="1" dirty="0">
                <a:latin typeface="Times New Roman" pitchFamily="18" charset="0"/>
                <a:cs typeface="Times New Roman" pitchFamily="18" charset="0"/>
              </a:rPr>
              <a:t>D </a:t>
            </a:r>
            <a:r>
              <a:rPr lang="en-US" sz="2000" b="1" dirty="0" err="1">
                <a:latin typeface="Times New Roman" pitchFamily="18" charset="0"/>
                <a:cs typeface="Times New Roman" pitchFamily="18" charset="0"/>
              </a:rPr>
              <a:t>Kd</a:t>
            </a:r>
            <a:endParaRPr lang="en-US" sz="2000" b="1" dirty="0">
              <a:latin typeface="Times New Roman" pitchFamily="18" charset="0"/>
              <a:cs typeface="Times New Roman" pitchFamily="18" charset="0"/>
            </a:endParaRPr>
          </a:p>
          <a:p>
            <a:pPr marL="228600" lvl="2" indent="-228600" algn="just">
              <a:buClr>
                <a:schemeClr val="tx1">
                  <a:lumMod val="50000"/>
                  <a:lumOff val="50000"/>
                </a:schemeClr>
              </a:buClr>
              <a:buFont typeface="Wingdings" pitchFamily="2" charset="2"/>
              <a:buChar char="q"/>
            </a:pPr>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marL="228600" lvl="2" indent="-228600" algn="just">
              <a:buClr>
                <a:schemeClr val="tx1">
                  <a:lumMod val="50000"/>
                  <a:lumOff val="50000"/>
                </a:schemeClr>
              </a:buClr>
              <a:buFont typeface="Wingdings" pitchFamily="2" charset="2"/>
              <a:buChar char="q"/>
            </a:pPr>
            <a:endParaRPr lang="en-US"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3875642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7543800" cy="4800599"/>
          </a:xfrm>
        </p:spPr>
        <p:txBody>
          <a:bodyPr>
            <a:normAutofit/>
          </a:bodyPr>
          <a:lstStyle/>
          <a:p>
            <a:pPr marL="285750" indent="-285750">
              <a:buFont typeface="Times New Roman" pitchFamily="18" charset="0"/>
              <a:buChar char="−"/>
            </a:pPr>
            <a:endParaRPr lang="en-US" sz="1400" dirty="0">
              <a:solidFill>
                <a:schemeClr val="tx1"/>
              </a:solidFill>
              <a:latin typeface="Times New Roman" pitchFamily="18" charset="0"/>
              <a:cs typeface="Times New Roman" pitchFamily="18" charset="0"/>
            </a:endParaRPr>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42</a:t>
            </a:fld>
            <a:endParaRPr lang="en-US" sz="1100" dirty="0">
              <a:latin typeface="Times New Roman" pitchFamily="18" charset="0"/>
              <a:cs typeface="Times New Roman" pitchFamily="18" charset="0"/>
            </a:endParaRPr>
          </a:p>
        </p:txBody>
      </p:sp>
      <p:sp>
        <p:nvSpPr>
          <p:cNvPr id="14337" name="Rectangle 1"/>
          <p:cNvSpPr>
            <a:spLocks noChangeArrowheads="1"/>
          </p:cNvSpPr>
          <p:nvPr/>
        </p:nvSpPr>
        <p:spPr bwMode="auto">
          <a:xfrm>
            <a:off x="0" y="0"/>
            <a:ext cx="8786842" cy="4837181"/>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pPr fontAlgn="base">
              <a:spcBef>
                <a:spcPct val="0"/>
              </a:spcBef>
              <a:spcAft>
                <a:spcPct val="0"/>
              </a:spcAft>
            </a:pPr>
            <a:r>
              <a:rPr kumimoji="0" lang="el-GR"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Α</a:t>
            </a:r>
            <a:r>
              <a:rPr kumimoji="0" lang="el-GR"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ριθμοδείκτες και πιστοληπτική αξιολόγηση</a:t>
            </a:r>
            <a:endParaRPr kumimoji="0" lang="el-GR"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Τα επιτόκια δανεισμού μέσω ομολόγων επιχειρήσεων σε σχέση με τους δείκτες αξιολόγησης για τις ΗΠΑ το 2007.</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Ratios 	</a:t>
            </a:r>
            <a:r>
              <a:rPr kumimoji="0" lang="en-GB"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AAA 	AA 	A 	BBB 	BB 	B          CCC</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EBIT interest coverage (EBIT/Interest)</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23.83 	13.63 	6.93 	4.23	 2.33 	0.93      0.43</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EBITDA interest coverage 	</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25.33 	17.13	 9.43 	5.93 	3.13 	1.63      0.93</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(EBITDA/Interest)</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Funds from operations/Total debt 	167.8% 	77.5% 	43.2%	 34.6% 	20.0% 	10.1%    2.9%</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Free operating cash flow/Total debt 	104.1%	 41.1%	 25.4% 	16.9% 	7.9% 	2.6%</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20.9%</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Total debt/EBITDA		 0.23 	1.13 	1.73 	2.43 	3.83 	5.63 </a:t>
            </a:r>
            <a:r>
              <a:rPr kumimoji="0" lang="en-US" sz="12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7.43</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Return on capital	</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35.1% 	26.9% 	16.8% 	13.4%	 10.3% 	6.7%</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2.3%</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Total debt/Total capital	</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6.23%	34.83% </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39.83%</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45.63% 	57.23%</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74.23%101.23</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Long-Term			Bonds 		Yield 	</a:t>
            </a:r>
            <a:r>
              <a:rPr kumimoji="0" lang="en-GB"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T-Bond 	</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Investment grade:</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U.S. Treasury	</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5.25%</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AAA			6.26 		1.01%</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AA 			6.42 		1.17 	</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0.16%</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			6.54 		1.29	</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0.28</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BBB			6.60 		1.35 	</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0.34</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Junk bonds:</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BB 			7.80 		2.55 	</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1.54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8.42		3.17		2.16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CCC</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10.53		</a:t>
            </a:r>
            <a:r>
              <a:rPr kumimoji="0" lang="el-G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5.28 		4.27 </a:t>
            </a: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39595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85720" y="214289"/>
          <a:ext cx="8429684" cy="6398382"/>
        </p:xfrm>
        <a:graphic>
          <a:graphicData uri="http://schemas.openxmlformats.org/drawingml/2006/table">
            <a:tbl>
              <a:tblPr/>
              <a:tblGrid>
                <a:gridCol w="1827978">
                  <a:extLst>
                    <a:ext uri="{9D8B030D-6E8A-4147-A177-3AD203B41FA5}">
                      <a16:colId xmlns:a16="http://schemas.microsoft.com/office/drawing/2014/main" val="20000"/>
                    </a:ext>
                  </a:extLst>
                </a:gridCol>
                <a:gridCol w="3320530">
                  <a:extLst>
                    <a:ext uri="{9D8B030D-6E8A-4147-A177-3AD203B41FA5}">
                      <a16:colId xmlns:a16="http://schemas.microsoft.com/office/drawing/2014/main" val="20001"/>
                    </a:ext>
                  </a:extLst>
                </a:gridCol>
                <a:gridCol w="1640588">
                  <a:extLst>
                    <a:ext uri="{9D8B030D-6E8A-4147-A177-3AD203B41FA5}">
                      <a16:colId xmlns:a16="http://schemas.microsoft.com/office/drawing/2014/main" val="20002"/>
                    </a:ext>
                  </a:extLst>
                </a:gridCol>
                <a:gridCol w="1640588">
                  <a:extLst>
                    <a:ext uri="{9D8B030D-6E8A-4147-A177-3AD203B41FA5}">
                      <a16:colId xmlns:a16="http://schemas.microsoft.com/office/drawing/2014/main" val="20003"/>
                    </a:ext>
                  </a:extLst>
                </a:gridCol>
              </a:tblGrid>
              <a:tr h="638934">
                <a:tc rowSpan="2">
                  <a:txBody>
                    <a:bodyPr/>
                    <a:lstStyle/>
                    <a:p>
                      <a:pPr marL="0" marR="0" algn="just">
                        <a:lnSpc>
                          <a:spcPct val="115000"/>
                        </a:lnSpc>
                        <a:spcBef>
                          <a:spcPts val="100"/>
                        </a:spcBef>
                        <a:spcAft>
                          <a:spcPts val="100"/>
                        </a:spcAft>
                      </a:pPr>
                      <a:r>
                        <a:rPr lang="el-GR" sz="1400" dirty="0">
                          <a:latin typeface="Times New Roman" pitchFamily="18" charset="0"/>
                          <a:ea typeface="Times New Roman"/>
                          <a:cs typeface="Times New Roman" pitchFamily="18" charset="0"/>
                        </a:rPr>
                        <a:t>Συντελεστές μετρήσεων – </a:t>
                      </a:r>
                      <a:r>
                        <a:rPr lang="en-US" sz="1400" dirty="0">
                          <a:latin typeface="Times New Roman" pitchFamily="18" charset="0"/>
                          <a:ea typeface="Times New Roman"/>
                          <a:cs typeface="Times New Roman" pitchFamily="18" charset="0"/>
                        </a:rPr>
                        <a:t>Metric component </a:t>
                      </a:r>
                      <a:endParaRPr lang="en-US" sz="1400" dirty="0">
                        <a:latin typeface="Times New Roman" pitchFamily="18" charset="0"/>
                        <a:ea typeface="Calibri"/>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100"/>
                        </a:spcBef>
                        <a:spcAft>
                          <a:spcPts val="100"/>
                        </a:spcAft>
                      </a:pPr>
                      <a:r>
                        <a:rPr lang="el-GR" sz="1400" dirty="0">
                          <a:latin typeface="Times New Roman" pitchFamily="18" charset="0"/>
                          <a:ea typeface="Times New Roman"/>
                          <a:cs typeface="Times New Roman" pitchFamily="18" charset="0"/>
                        </a:rPr>
                        <a:t>Αριθμοδείκτης Χ συντελεστής στάθμισης - </a:t>
                      </a:r>
                      <a:r>
                        <a:rPr lang="en-US" sz="1400" dirty="0">
                          <a:latin typeface="Times New Roman" pitchFamily="18" charset="0"/>
                          <a:ea typeface="Times New Roman"/>
                          <a:cs typeface="Times New Roman" pitchFamily="18" charset="0"/>
                        </a:rPr>
                        <a:t>Pure ratio X coefficient </a:t>
                      </a:r>
                      <a:endParaRPr lang="en-US" sz="1400" dirty="0">
                        <a:latin typeface="Times New Roman" pitchFamily="18" charset="0"/>
                        <a:ea typeface="Calibri"/>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
                        <a:lnSpc>
                          <a:spcPct val="115000"/>
                        </a:lnSpc>
                        <a:spcBef>
                          <a:spcPts val="100"/>
                        </a:spcBef>
                        <a:spcAft>
                          <a:spcPts val="100"/>
                        </a:spcAft>
                      </a:pPr>
                      <a:r>
                        <a:rPr lang="el-GR" sz="1400" dirty="0">
                          <a:latin typeface="Times New Roman" pitchFamily="18" charset="0"/>
                          <a:ea typeface="Times New Roman"/>
                          <a:cs typeface="Times New Roman" pitchFamily="18" charset="0"/>
                        </a:rPr>
                        <a:t>Κριτικές τιμές αριθμοδεικτών</a:t>
                      </a:r>
                      <a:r>
                        <a:rPr lang="en-US" sz="1400" dirty="0">
                          <a:latin typeface="Times New Roman" pitchFamily="18" charset="0"/>
                          <a:ea typeface="Times New Roman"/>
                          <a:cs typeface="Times New Roman" pitchFamily="18" charset="0"/>
                        </a:rPr>
                        <a:t>  – Pure ratio mean values of Altman’s sampled companies </a:t>
                      </a:r>
                      <a:endParaRPr lang="en-US" sz="1400" dirty="0">
                        <a:latin typeface="Times New Roman" pitchFamily="18" charset="0"/>
                        <a:ea typeface="Calibri"/>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511148">
                <a:tc vMerge="1">
                  <a:txBody>
                    <a:bodyPr/>
                    <a:lstStyle/>
                    <a:p>
                      <a:endParaRPr lang="en-US"/>
                    </a:p>
                  </a:txBody>
                  <a:tcPr/>
                </a:tc>
                <a:tc vMerge="1">
                  <a:txBody>
                    <a:bodyPr/>
                    <a:lstStyle/>
                    <a:p>
                      <a:endParaRPr lang="en-US"/>
                    </a:p>
                  </a:txBody>
                  <a:tcPr/>
                </a:tc>
                <a:tc>
                  <a:txBody>
                    <a:bodyPr/>
                    <a:lstStyle/>
                    <a:p>
                      <a:pPr marL="0" marR="0" algn="just">
                        <a:lnSpc>
                          <a:spcPct val="115000"/>
                        </a:lnSpc>
                        <a:spcBef>
                          <a:spcPts val="100"/>
                        </a:spcBef>
                        <a:spcAft>
                          <a:spcPts val="100"/>
                        </a:spcAft>
                      </a:pPr>
                      <a:r>
                        <a:rPr lang="el-GR" sz="1200">
                          <a:latin typeface="Times New Roman" pitchFamily="18" charset="0"/>
                          <a:ea typeface="Times New Roman"/>
                          <a:cs typeface="Times New Roman" pitchFamily="18" charset="0"/>
                        </a:rPr>
                        <a:t>Πτώχευση - </a:t>
                      </a:r>
                      <a:r>
                        <a:rPr lang="en-US" sz="1200">
                          <a:latin typeface="Times New Roman" pitchFamily="18" charset="0"/>
                          <a:ea typeface="Times New Roman"/>
                          <a:cs typeface="Times New Roman" pitchFamily="18" charset="0"/>
                        </a:rPr>
                        <a:t>bankrupt</a:t>
                      </a:r>
                      <a:endParaRPr lang="en-US" sz="1200">
                        <a:latin typeface="Times New Roman" pitchFamily="18" charset="0"/>
                        <a:ea typeface="Calibri"/>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100"/>
                        </a:spcBef>
                        <a:spcAft>
                          <a:spcPts val="100"/>
                        </a:spcAft>
                      </a:pPr>
                      <a:r>
                        <a:rPr lang="el-GR" sz="1200" dirty="0">
                          <a:latin typeface="Times New Roman" pitchFamily="18" charset="0"/>
                          <a:ea typeface="Times New Roman"/>
                          <a:cs typeface="Times New Roman" pitchFamily="18" charset="0"/>
                        </a:rPr>
                        <a:t>Μη πτώχευση -</a:t>
                      </a:r>
                      <a:r>
                        <a:rPr lang="en-US" sz="1200" dirty="0">
                          <a:latin typeface="Times New Roman" pitchFamily="18" charset="0"/>
                          <a:ea typeface="Times New Roman"/>
                          <a:cs typeface="Times New Roman" pitchFamily="18" charset="0"/>
                        </a:rPr>
                        <a:t>Non bankrupt</a:t>
                      </a:r>
                      <a:endParaRPr lang="en-US" sz="1200" dirty="0">
                        <a:latin typeface="Times New Roman" pitchFamily="18" charset="0"/>
                        <a:ea typeface="Calibri"/>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10733">
                <a:tc>
                  <a:txBody>
                    <a:bodyPr/>
                    <a:lstStyle/>
                    <a:p>
                      <a:pPr marL="0" marR="0">
                        <a:lnSpc>
                          <a:spcPct val="115000"/>
                        </a:lnSpc>
                        <a:spcBef>
                          <a:spcPts val="100"/>
                        </a:spcBef>
                        <a:spcAft>
                          <a:spcPts val="100"/>
                        </a:spcAft>
                      </a:pPr>
                      <a:r>
                        <a:rPr lang="el-GR" sz="1400" dirty="0">
                          <a:latin typeface="Times New Roman" pitchFamily="18" charset="0"/>
                          <a:ea typeface="Times New Roman"/>
                          <a:cs typeface="Times New Roman" pitchFamily="18" charset="0"/>
                        </a:rPr>
                        <a:t>1.Μέτρηση Ρευστότητας – </a:t>
                      </a:r>
                      <a:r>
                        <a:rPr lang="en-US" sz="1400" dirty="0">
                          <a:latin typeface="Times New Roman" pitchFamily="18" charset="0"/>
                          <a:ea typeface="Times New Roman"/>
                          <a:cs typeface="Times New Roman" pitchFamily="18" charset="0"/>
                        </a:rPr>
                        <a:t>liquidity metric</a:t>
                      </a:r>
                      <a:endParaRPr lang="en-US" sz="1400" dirty="0">
                        <a:latin typeface="Times New Roman" pitchFamily="18" charset="0"/>
                        <a:ea typeface="Calibri"/>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00"/>
                        </a:spcBef>
                        <a:spcAft>
                          <a:spcPts val="100"/>
                        </a:spcAft>
                      </a:pPr>
                      <a:endParaRPr lang="el-GR" sz="1000" dirty="0">
                        <a:latin typeface="Times New Roman" pitchFamily="18" charset="0"/>
                        <a:ea typeface="Times New Roman"/>
                        <a:cs typeface="Times New Roman" pitchFamily="18" charset="0"/>
                      </a:endParaRPr>
                    </a:p>
                    <a:p>
                      <a:pPr marL="0" marR="0">
                        <a:lnSpc>
                          <a:spcPct val="115000"/>
                        </a:lnSpc>
                        <a:spcBef>
                          <a:spcPts val="100"/>
                        </a:spcBef>
                        <a:spcAft>
                          <a:spcPts val="100"/>
                        </a:spcAft>
                      </a:pPr>
                      <a:r>
                        <a:rPr lang="el-GR" sz="1000" dirty="0">
                          <a:latin typeface="Times New Roman" pitchFamily="18" charset="0"/>
                          <a:ea typeface="Times New Roman"/>
                          <a:cs typeface="Times New Roman" pitchFamily="18" charset="0"/>
                        </a:rPr>
                        <a:t>ή</a:t>
                      </a:r>
                      <a:endParaRPr lang="en-US" sz="1000" dirty="0">
                        <a:latin typeface="Times New Roman" pitchFamily="18" charset="0"/>
                        <a:ea typeface="Calibri"/>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100"/>
                        </a:spcBef>
                        <a:spcAft>
                          <a:spcPts val="100"/>
                        </a:spcAft>
                      </a:pPr>
                      <a:r>
                        <a:rPr lang="en-US" sz="1000">
                          <a:latin typeface="Times New Roman" pitchFamily="18" charset="0"/>
                          <a:ea typeface="Times New Roman"/>
                          <a:cs typeface="Times New Roman" pitchFamily="18" charset="0"/>
                        </a:rPr>
                        <a:t>-0</a:t>
                      </a:r>
                      <a:r>
                        <a:rPr lang="el-GR" sz="1000">
                          <a:latin typeface="Times New Roman" pitchFamily="18" charset="0"/>
                          <a:ea typeface="Times New Roman"/>
                          <a:cs typeface="Times New Roman" pitchFamily="18" charset="0"/>
                        </a:rPr>
                        <a:t>.</a:t>
                      </a:r>
                      <a:r>
                        <a:rPr lang="en-US" sz="1000">
                          <a:latin typeface="Times New Roman" pitchFamily="18" charset="0"/>
                          <a:ea typeface="Times New Roman"/>
                          <a:cs typeface="Times New Roman" pitchFamily="18" charset="0"/>
                        </a:rPr>
                        <a:t>06</a:t>
                      </a:r>
                      <a:endParaRPr lang="en-US" sz="1000">
                        <a:latin typeface="Times New Roman" pitchFamily="18" charset="0"/>
                        <a:ea typeface="Calibri"/>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100"/>
                        </a:spcBef>
                        <a:spcAft>
                          <a:spcPts val="100"/>
                        </a:spcAft>
                      </a:pPr>
                      <a:r>
                        <a:rPr lang="en-US" sz="1000">
                          <a:latin typeface="Times New Roman" pitchFamily="18" charset="0"/>
                          <a:ea typeface="Times New Roman"/>
                          <a:cs typeface="Times New Roman" pitchFamily="18" charset="0"/>
                        </a:rPr>
                        <a:t>0</a:t>
                      </a:r>
                      <a:r>
                        <a:rPr lang="el-GR" sz="1000">
                          <a:latin typeface="Times New Roman" pitchFamily="18" charset="0"/>
                          <a:ea typeface="Times New Roman"/>
                          <a:cs typeface="Times New Roman" pitchFamily="18" charset="0"/>
                        </a:rPr>
                        <a:t>.</a:t>
                      </a:r>
                      <a:r>
                        <a:rPr lang="en-US" sz="1000">
                          <a:latin typeface="Times New Roman" pitchFamily="18" charset="0"/>
                          <a:ea typeface="Times New Roman"/>
                          <a:cs typeface="Times New Roman" pitchFamily="18" charset="0"/>
                        </a:rPr>
                        <a:t>41</a:t>
                      </a:r>
                      <a:endParaRPr lang="en-US" sz="1000">
                        <a:latin typeface="Times New Roman" pitchFamily="18" charset="0"/>
                        <a:ea typeface="Calibri"/>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37608">
                <a:tc>
                  <a:txBody>
                    <a:bodyPr/>
                    <a:lstStyle/>
                    <a:p>
                      <a:pPr marL="0" marR="0">
                        <a:lnSpc>
                          <a:spcPct val="115000"/>
                        </a:lnSpc>
                        <a:spcBef>
                          <a:spcPts val="100"/>
                        </a:spcBef>
                        <a:spcAft>
                          <a:spcPts val="100"/>
                        </a:spcAft>
                      </a:pPr>
                      <a:r>
                        <a:rPr lang="en-US" sz="1400">
                          <a:latin typeface="Times New Roman" pitchFamily="18" charset="0"/>
                          <a:ea typeface="Times New Roman"/>
                          <a:cs typeface="Times New Roman" pitchFamily="18" charset="0"/>
                        </a:rPr>
                        <a:t>2.</a:t>
                      </a:r>
                      <a:r>
                        <a:rPr lang="el-GR" sz="1400">
                          <a:latin typeface="Times New Roman" pitchFamily="18" charset="0"/>
                          <a:ea typeface="Times New Roman"/>
                          <a:cs typeface="Times New Roman" pitchFamily="18" charset="0"/>
                        </a:rPr>
                        <a:t>Μέτρηση ιστορικής κερδοφορίας</a:t>
                      </a:r>
                      <a:r>
                        <a:rPr lang="en-US" sz="1400">
                          <a:latin typeface="Times New Roman" pitchFamily="18" charset="0"/>
                          <a:ea typeface="Times New Roman"/>
                          <a:cs typeface="Times New Roman" pitchFamily="18" charset="0"/>
                        </a:rPr>
                        <a:t> -Historical profitability metric</a:t>
                      </a:r>
                      <a:endParaRPr lang="en-US" sz="1400">
                        <a:latin typeface="Times New Roman" pitchFamily="18" charset="0"/>
                        <a:ea typeface="Calibri"/>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00"/>
                        </a:spcBef>
                        <a:spcAft>
                          <a:spcPts val="100"/>
                        </a:spcAft>
                      </a:pPr>
                      <a:endParaRPr lang="el-GR" sz="1000" dirty="0">
                        <a:latin typeface="Times New Roman" pitchFamily="18" charset="0"/>
                        <a:ea typeface="Times New Roman"/>
                        <a:cs typeface="Times New Roman" pitchFamily="18" charset="0"/>
                      </a:endParaRPr>
                    </a:p>
                    <a:p>
                      <a:pPr marL="0" marR="0">
                        <a:lnSpc>
                          <a:spcPct val="115000"/>
                        </a:lnSpc>
                        <a:spcBef>
                          <a:spcPts val="100"/>
                        </a:spcBef>
                        <a:spcAft>
                          <a:spcPts val="100"/>
                        </a:spcAft>
                      </a:pPr>
                      <a:endParaRPr lang="en-US" sz="1000" dirty="0">
                        <a:latin typeface="Times New Roman" pitchFamily="18" charset="0"/>
                        <a:ea typeface="Calibri"/>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100"/>
                        </a:spcBef>
                        <a:spcAft>
                          <a:spcPts val="100"/>
                        </a:spcAft>
                      </a:pPr>
                      <a:r>
                        <a:rPr lang="en-US" sz="1000">
                          <a:latin typeface="Times New Roman" pitchFamily="18" charset="0"/>
                          <a:ea typeface="Times New Roman"/>
                          <a:cs typeface="Times New Roman" pitchFamily="18" charset="0"/>
                        </a:rPr>
                        <a:t>-0.63</a:t>
                      </a:r>
                      <a:endParaRPr lang="en-US" sz="1000">
                        <a:latin typeface="Times New Roman" pitchFamily="18" charset="0"/>
                        <a:ea typeface="Calibri"/>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100"/>
                        </a:spcBef>
                        <a:spcAft>
                          <a:spcPts val="100"/>
                        </a:spcAft>
                      </a:pPr>
                      <a:r>
                        <a:rPr lang="en-US" sz="1000">
                          <a:latin typeface="Times New Roman" pitchFamily="18" charset="0"/>
                          <a:ea typeface="Times New Roman"/>
                          <a:cs typeface="Times New Roman" pitchFamily="18" charset="0"/>
                        </a:rPr>
                        <a:t>0.36</a:t>
                      </a:r>
                      <a:endParaRPr lang="en-US" sz="1000">
                        <a:latin typeface="Times New Roman" pitchFamily="18" charset="0"/>
                        <a:ea typeface="Calibri"/>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37608">
                <a:tc>
                  <a:txBody>
                    <a:bodyPr/>
                    <a:lstStyle/>
                    <a:p>
                      <a:pPr marL="0" marR="0">
                        <a:lnSpc>
                          <a:spcPct val="115000"/>
                        </a:lnSpc>
                        <a:spcBef>
                          <a:spcPts val="100"/>
                        </a:spcBef>
                        <a:spcAft>
                          <a:spcPts val="100"/>
                        </a:spcAft>
                      </a:pPr>
                      <a:r>
                        <a:rPr lang="el-GR" sz="1400">
                          <a:latin typeface="Times New Roman" pitchFamily="18" charset="0"/>
                          <a:ea typeface="Times New Roman"/>
                          <a:cs typeface="Times New Roman" pitchFamily="18" charset="0"/>
                        </a:rPr>
                        <a:t>3.Μέτρηση τρέχουσας κερδοφορίας -</a:t>
                      </a:r>
                      <a:r>
                        <a:rPr lang="en-US" sz="1400">
                          <a:latin typeface="Times New Roman" pitchFamily="18" charset="0"/>
                          <a:ea typeface="Times New Roman"/>
                          <a:cs typeface="Times New Roman" pitchFamily="18" charset="0"/>
                        </a:rPr>
                        <a:t>Current profitability metric</a:t>
                      </a:r>
                      <a:endParaRPr lang="en-US" sz="1400">
                        <a:latin typeface="Times New Roman" pitchFamily="18" charset="0"/>
                        <a:ea typeface="Calibri"/>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00"/>
                        </a:spcBef>
                        <a:spcAft>
                          <a:spcPts val="100"/>
                        </a:spcAft>
                      </a:pPr>
                      <a:endParaRPr lang="el-GR" sz="1000" dirty="0">
                        <a:latin typeface="Times New Roman" pitchFamily="18" charset="0"/>
                        <a:ea typeface="Times New Roman"/>
                        <a:cs typeface="Times New Roman" pitchFamily="18" charset="0"/>
                      </a:endParaRPr>
                    </a:p>
                    <a:p>
                      <a:pPr marL="0" marR="0">
                        <a:lnSpc>
                          <a:spcPct val="115000"/>
                        </a:lnSpc>
                        <a:spcBef>
                          <a:spcPts val="100"/>
                        </a:spcBef>
                        <a:spcAft>
                          <a:spcPts val="100"/>
                        </a:spcAft>
                      </a:pPr>
                      <a:endParaRPr lang="en-US" sz="1000" dirty="0">
                        <a:latin typeface="Times New Roman" pitchFamily="18" charset="0"/>
                        <a:ea typeface="Calibri"/>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100"/>
                        </a:spcBef>
                        <a:spcAft>
                          <a:spcPts val="100"/>
                        </a:spcAft>
                      </a:pPr>
                      <a:r>
                        <a:rPr lang="el-GR" sz="1000" dirty="0">
                          <a:latin typeface="Times New Roman" pitchFamily="18" charset="0"/>
                          <a:ea typeface="Times New Roman"/>
                          <a:cs typeface="Times New Roman" pitchFamily="18" charset="0"/>
                        </a:rPr>
                        <a:t>--0.32</a:t>
                      </a:r>
                      <a:endParaRPr lang="en-US" sz="1000" dirty="0">
                        <a:latin typeface="Times New Roman" pitchFamily="18" charset="0"/>
                        <a:ea typeface="Calibri"/>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100"/>
                        </a:spcBef>
                        <a:spcAft>
                          <a:spcPts val="100"/>
                        </a:spcAft>
                      </a:pPr>
                      <a:r>
                        <a:rPr lang="el-GR" sz="1000" dirty="0">
                          <a:latin typeface="Times New Roman" pitchFamily="18" charset="0"/>
                          <a:ea typeface="Times New Roman"/>
                          <a:cs typeface="Times New Roman" pitchFamily="18" charset="0"/>
                        </a:rPr>
                        <a:t>0.15</a:t>
                      </a:r>
                      <a:endParaRPr lang="en-US" sz="1000" dirty="0">
                        <a:latin typeface="Times New Roman" pitchFamily="18" charset="0"/>
                        <a:ea typeface="Calibri"/>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28993">
                <a:tc>
                  <a:txBody>
                    <a:bodyPr/>
                    <a:lstStyle/>
                    <a:p>
                      <a:pPr marL="0" marR="0">
                        <a:lnSpc>
                          <a:spcPct val="115000"/>
                        </a:lnSpc>
                        <a:spcBef>
                          <a:spcPts val="100"/>
                        </a:spcBef>
                        <a:spcAft>
                          <a:spcPts val="100"/>
                        </a:spcAft>
                      </a:pPr>
                      <a:r>
                        <a:rPr lang="en-US" sz="1400">
                          <a:latin typeface="Times New Roman" pitchFamily="18" charset="0"/>
                          <a:ea typeface="Times New Roman"/>
                          <a:cs typeface="Times New Roman" pitchFamily="18" charset="0"/>
                        </a:rPr>
                        <a:t>4</a:t>
                      </a:r>
                      <a:r>
                        <a:rPr lang="el-GR" sz="1400">
                          <a:latin typeface="Times New Roman" pitchFamily="18" charset="0"/>
                          <a:ea typeface="Times New Roman"/>
                          <a:cs typeface="Times New Roman" pitchFamily="18" charset="0"/>
                        </a:rPr>
                        <a:t>.Μέτρηση φερεγγυότητας – </a:t>
                      </a:r>
                      <a:r>
                        <a:rPr lang="en-US" sz="1400">
                          <a:latin typeface="Times New Roman" pitchFamily="18" charset="0"/>
                          <a:ea typeface="Times New Roman"/>
                          <a:cs typeface="Times New Roman" pitchFamily="18" charset="0"/>
                        </a:rPr>
                        <a:t>Solvency metric</a:t>
                      </a:r>
                      <a:endParaRPr lang="en-US" sz="1400">
                        <a:latin typeface="Times New Roman" pitchFamily="18" charset="0"/>
                        <a:ea typeface="Calibri"/>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00"/>
                        </a:spcBef>
                        <a:spcAft>
                          <a:spcPts val="100"/>
                        </a:spcAft>
                      </a:pPr>
                      <a:endParaRPr lang="en-US" sz="1000" dirty="0">
                        <a:latin typeface="Times New Roman" pitchFamily="18" charset="0"/>
                        <a:ea typeface="Times New Roman"/>
                        <a:cs typeface="Times New Roman" pitchFamily="18" charset="0"/>
                      </a:endParaRPr>
                    </a:p>
                    <a:p>
                      <a:pPr marL="0" marR="0">
                        <a:lnSpc>
                          <a:spcPct val="115000"/>
                        </a:lnSpc>
                        <a:spcBef>
                          <a:spcPts val="100"/>
                        </a:spcBef>
                        <a:spcAft>
                          <a:spcPts val="100"/>
                        </a:spcAft>
                      </a:pPr>
                      <a:endParaRPr lang="en-US" sz="1000" dirty="0">
                        <a:latin typeface="Times New Roman" pitchFamily="18" charset="0"/>
                        <a:ea typeface="Times New Roman"/>
                        <a:cs typeface="Times New Roman" pitchFamily="18" charset="0"/>
                      </a:endParaRPr>
                    </a:p>
                    <a:p>
                      <a:pPr marL="0" marR="0">
                        <a:lnSpc>
                          <a:spcPct val="115000"/>
                        </a:lnSpc>
                        <a:spcBef>
                          <a:spcPts val="100"/>
                        </a:spcBef>
                        <a:spcAft>
                          <a:spcPts val="100"/>
                        </a:spcAft>
                      </a:pPr>
                      <a:r>
                        <a:rPr lang="el-GR" sz="1000" dirty="0">
                          <a:latin typeface="Times New Roman" pitchFamily="18" charset="0"/>
                          <a:ea typeface="Times New Roman"/>
                          <a:cs typeface="Times New Roman" pitchFamily="18" charset="0"/>
                        </a:rPr>
                        <a:t>Κοινών και προνομιούχων μετοχών</a:t>
                      </a:r>
                      <a:endParaRPr lang="en-US" sz="1000" dirty="0">
                        <a:latin typeface="Times New Roman" pitchFamily="18" charset="0"/>
                        <a:ea typeface="Calibri"/>
                        <a:cs typeface="Times New Roman" pitchFamily="18" charset="0"/>
                      </a:endParaRPr>
                    </a:p>
                    <a:p>
                      <a:pPr marL="0" marR="0">
                        <a:lnSpc>
                          <a:spcPct val="115000"/>
                        </a:lnSpc>
                        <a:spcBef>
                          <a:spcPts val="100"/>
                        </a:spcBef>
                        <a:spcAft>
                          <a:spcPts val="100"/>
                        </a:spcAft>
                      </a:pPr>
                      <a:r>
                        <a:rPr lang="el-GR" sz="1000" dirty="0">
                          <a:latin typeface="Times New Roman" pitchFamily="18" charset="0"/>
                          <a:ea typeface="Times New Roman"/>
                          <a:cs typeface="Times New Roman" pitchFamily="18" charset="0"/>
                        </a:rPr>
                        <a:t>ή</a:t>
                      </a:r>
                      <a:endParaRPr lang="en-US" sz="1000" dirty="0">
                        <a:latin typeface="Times New Roman" pitchFamily="18" charset="0"/>
                        <a:ea typeface="Calibri"/>
                        <a:cs typeface="Times New Roman" pitchFamily="18" charset="0"/>
                      </a:endParaRPr>
                    </a:p>
                    <a:p>
                      <a:pPr marL="0" marR="0">
                        <a:lnSpc>
                          <a:spcPct val="115000"/>
                        </a:lnSpc>
                        <a:spcBef>
                          <a:spcPts val="100"/>
                        </a:spcBef>
                        <a:spcAft>
                          <a:spcPts val="100"/>
                        </a:spcAft>
                      </a:pPr>
                      <a:r>
                        <a:rPr lang="en-US" sz="1000" dirty="0">
                          <a:latin typeface="Times New Roman" pitchFamily="18" charset="0"/>
                          <a:ea typeface="Times New Roman"/>
                          <a:cs typeface="Times New Roman" pitchFamily="18" charset="0"/>
                        </a:rPr>
                        <a:t>Common and Preferred stock</a:t>
                      </a:r>
                      <a:endParaRPr lang="en-US" sz="1000" dirty="0">
                        <a:latin typeface="Times New Roman" pitchFamily="18" charset="0"/>
                        <a:ea typeface="Calibri"/>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100"/>
                        </a:spcBef>
                        <a:spcAft>
                          <a:spcPts val="100"/>
                        </a:spcAft>
                      </a:pPr>
                      <a:r>
                        <a:rPr lang="en-US" sz="1000">
                          <a:latin typeface="Times New Roman" pitchFamily="18" charset="0"/>
                          <a:ea typeface="Times New Roman"/>
                          <a:cs typeface="Times New Roman" pitchFamily="18" charset="0"/>
                        </a:rPr>
                        <a:t>0.40</a:t>
                      </a:r>
                      <a:endParaRPr lang="en-US" sz="1000">
                        <a:latin typeface="Times New Roman" pitchFamily="18" charset="0"/>
                        <a:ea typeface="Calibri"/>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100"/>
                        </a:spcBef>
                        <a:spcAft>
                          <a:spcPts val="100"/>
                        </a:spcAft>
                      </a:pPr>
                      <a:r>
                        <a:rPr lang="en-US" sz="1000" dirty="0">
                          <a:latin typeface="Times New Roman" pitchFamily="18" charset="0"/>
                          <a:ea typeface="Times New Roman"/>
                          <a:cs typeface="Times New Roman" pitchFamily="18" charset="0"/>
                        </a:rPr>
                        <a:t>2.48</a:t>
                      </a:r>
                      <a:endParaRPr lang="en-US" sz="1000" dirty="0">
                        <a:latin typeface="Times New Roman" pitchFamily="18" charset="0"/>
                        <a:ea typeface="Calibri"/>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50083">
                <a:tc>
                  <a:txBody>
                    <a:bodyPr/>
                    <a:lstStyle/>
                    <a:p>
                      <a:pPr marL="0" marR="0">
                        <a:lnSpc>
                          <a:spcPct val="115000"/>
                        </a:lnSpc>
                        <a:spcBef>
                          <a:spcPts val="100"/>
                        </a:spcBef>
                        <a:spcAft>
                          <a:spcPts val="100"/>
                        </a:spcAft>
                      </a:pPr>
                      <a:r>
                        <a:rPr lang="el-GR" sz="1400" dirty="0">
                          <a:latin typeface="Times New Roman" pitchFamily="18" charset="0"/>
                          <a:ea typeface="Times New Roman"/>
                          <a:cs typeface="Times New Roman" pitchFamily="18" charset="0"/>
                        </a:rPr>
                        <a:t>5.Μέτρηση της ταχύτητας κυκλοφορίας του ενεργητικού – </a:t>
                      </a:r>
                      <a:r>
                        <a:rPr lang="en-US" sz="1400" dirty="0">
                          <a:latin typeface="Times New Roman" pitchFamily="18" charset="0"/>
                          <a:ea typeface="Times New Roman"/>
                          <a:cs typeface="Times New Roman" pitchFamily="18" charset="0"/>
                        </a:rPr>
                        <a:t>Asset turnover metric</a:t>
                      </a:r>
                      <a:endParaRPr lang="en-US" sz="1400" dirty="0">
                        <a:latin typeface="Times New Roman" pitchFamily="18" charset="0"/>
                        <a:ea typeface="Calibri"/>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00"/>
                        </a:spcBef>
                        <a:spcAft>
                          <a:spcPts val="100"/>
                        </a:spcAft>
                      </a:pPr>
                      <a:endParaRPr lang="el-GR" sz="1000" dirty="0">
                        <a:latin typeface="Times New Roman" pitchFamily="18" charset="0"/>
                        <a:ea typeface="Times New Roman"/>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100"/>
                        </a:spcBef>
                        <a:spcAft>
                          <a:spcPts val="100"/>
                        </a:spcAft>
                      </a:pPr>
                      <a:r>
                        <a:rPr lang="en-US" sz="1000">
                          <a:latin typeface="Times New Roman" pitchFamily="18" charset="0"/>
                          <a:ea typeface="Times New Roman"/>
                          <a:cs typeface="Times New Roman" pitchFamily="18" charset="0"/>
                        </a:rPr>
                        <a:t>1.50</a:t>
                      </a:r>
                      <a:endParaRPr lang="en-US" sz="1000">
                        <a:latin typeface="Times New Roman" pitchFamily="18" charset="0"/>
                        <a:ea typeface="Calibri"/>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100"/>
                        </a:spcBef>
                        <a:spcAft>
                          <a:spcPts val="100"/>
                        </a:spcAft>
                      </a:pPr>
                      <a:r>
                        <a:rPr lang="en-US" sz="1000" dirty="0">
                          <a:latin typeface="Times New Roman" pitchFamily="18" charset="0"/>
                          <a:ea typeface="Times New Roman"/>
                          <a:cs typeface="Times New Roman" pitchFamily="18" charset="0"/>
                        </a:rPr>
                        <a:t>1.90</a:t>
                      </a:r>
                      <a:endParaRPr lang="en-US" sz="1000" dirty="0">
                        <a:latin typeface="Times New Roman" pitchFamily="18" charset="0"/>
                        <a:ea typeface="Calibri"/>
                        <a:cs typeface="Times New Roman" pitchFamily="18" charset="0"/>
                      </a:endParaRPr>
                    </a:p>
                  </a:txBody>
                  <a:tcPr marL="40023" marR="40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20490" name="Picture 1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14546" y="1428736"/>
            <a:ext cx="1695450" cy="409575"/>
          </a:xfrm>
          <a:prstGeom prst="rect">
            <a:avLst/>
          </a:prstGeom>
          <a:noFill/>
        </p:spPr>
      </p:pic>
      <p:pic>
        <p:nvPicPr>
          <p:cNvPr id="20489"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57620" y="1643050"/>
            <a:ext cx="1495425" cy="371475"/>
          </a:xfrm>
          <a:prstGeom prst="rect">
            <a:avLst/>
          </a:prstGeom>
          <a:noFill/>
        </p:spPr>
      </p:pic>
      <p:pic>
        <p:nvPicPr>
          <p:cNvPr id="20488"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85984" y="2214554"/>
            <a:ext cx="1695450" cy="409575"/>
          </a:xfrm>
          <a:prstGeom prst="rect">
            <a:avLst/>
          </a:prstGeom>
          <a:noFill/>
        </p:spPr>
      </p:pic>
      <p:pic>
        <p:nvPicPr>
          <p:cNvPr id="20487"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714744" y="2714620"/>
            <a:ext cx="1619250" cy="371475"/>
          </a:xfrm>
          <a:prstGeom prst="rect">
            <a:avLst/>
          </a:prstGeom>
          <a:noFill/>
        </p:spPr>
      </p:pic>
      <p:pic>
        <p:nvPicPr>
          <p:cNvPr id="20486"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285984" y="3429000"/>
            <a:ext cx="2066925" cy="409575"/>
          </a:xfrm>
          <a:prstGeom prst="rect">
            <a:avLst/>
          </a:prstGeom>
          <a:noFill/>
        </p:spPr>
      </p:pic>
      <p:pic>
        <p:nvPicPr>
          <p:cNvPr id="20485"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857620" y="3857628"/>
            <a:ext cx="1190625" cy="371475"/>
          </a:xfrm>
          <a:prstGeom prst="rect">
            <a:avLst/>
          </a:prstGeom>
          <a:noFill/>
        </p:spPr>
      </p:pic>
      <p:pic>
        <p:nvPicPr>
          <p:cNvPr id="20484"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214546" y="4500570"/>
            <a:ext cx="1809750" cy="409575"/>
          </a:xfrm>
          <a:prstGeom prst="rect">
            <a:avLst/>
          </a:prstGeom>
          <a:noFill/>
        </p:spPr>
      </p:pic>
      <p:pic>
        <p:nvPicPr>
          <p:cNvPr id="20483" name="Picture 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929058" y="4929198"/>
            <a:ext cx="1447800" cy="371475"/>
          </a:xfrm>
          <a:prstGeom prst="rect">
            <a:avLst/>
          </a:prstGeom>
          <a:noFill/>
        </p:spPr>
      </p:pic>
      <p:pic>
        <p:nvPicPr>
          <p:cNvPr id="20482" name="Picture 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428860" y="5572140"/>
            <a:ext cx="1695450" cy="409575"/>
          </a:xfrm>
          <a:prstGeom prst="rect">
            <a:avLst/>
          </a:prstGeom>
          <a:noFill/>
        </p:spPr>
      </p:pic>
      <p:pic>
        <p:nvPicPr>
          <p:cNvPr id="20481" name="Picture 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214810" y="6143644"/>
            <a:ext cx="1190625" cy="37147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1"/>
            <a:ext cx="7543800" cy="1366830"/>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44</a:t>
            </a:fld>
            <a:endParaRPr lang="en-US" sz="1100" dirty="0">
              <a:latin typeface="Times New Roman" pitchFamily="18" charset="0"/>
              <a:cs typeface="Times New Roman" pitchFamily="18" charset="0"/>
            </a:endParaRPr>
          </a:p>
        </p:txBody>
      </p:sp>
      <p:sp>
        <p:nvSpPr>
          <p:cNvPr id="7" name="Rectangle 6"/>
          <p:cNvSpPr/>
          <p:nvPr/>
        </p:nvSpPr>
        <p:spPr>
          <a:xfrm>
            <a:off x="533400" y="1066800"/>
            <a:ext cx="8077200" cy="523220"/>
          </a:xfrm>
          <a:prstGeom prst="rect">
            <a:avLst/>
          </a:prstGeom>
        </p:spPr>
        <p:txBody>
          <a:bodyPr wrap="square">
            <a:spAutoFit/>
          </a:bodyPr>
          <a:lstStyle/>
          <a:p>
            <a:pPr marL="228600" lvl="2" indent="-228600">
              <a:buClr>
                <a:schemeClr val="tx1">
                  <a:lumMod val="50000"/>
                  <a:lumOff val="50000"/>
                </a:schemeClr>
              </a:buClr>
            </a:pPr>
            <a:endParaRPr lang="en-US"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p>
        </p:txBody>
      </p:sp>
      <p:graphicFrame>
        <p:nvGraphicFramePr>
          <p:cNvPr id="6" name="Table 5"/>
          <p:cNvGraphicFramePr>
            <a:graphicFrameLocks noGrp="1"/>
          </p:cNvGraphicFramePr>
          <p:nvPr/>
        </p:nvGraphicFramePr>
        <p:xfrm>
          <a:off x="500035" y="2143115"/>
          <a:ext cx="8001055" cy="3254133"/>
        </p:xfrm>
        <a:graphic>
          <a:graphicData uri="http://schemas.openxmlformats.org/drawingml/2006/table">
            <a:tbl>
              <a:tblPr/>
              <a:tblGrid>
                <a:gridCol w="1831736">
                  <a:extLst>
                    <a:ext uri="{9D8B030D-6E8A-4147-A177-3AD203B41FA5}">
                      <a16:colId xmlns:a16="http://schemas.microsoft.com/office/drawing/2014/main" val="20000"/>
                    </a:ext>
                  </a:extLst>
                </a:gridCol>
                <a:gridCol w="2129358">
                  <a:extLst>
                    <a:ext uri="{9D8B030D-6E8A-4147-A177-3AD203B41FA5}">
                      <a16:colId xmlns:a16="http://schemas.microsoft.com/office/drawing/2014/main" val="20001"/>
                    </a:ext>
                  </a:extLst>
                </a:gridCol>
                <a:gridCol w="798979">
                  <a:extLst>
                    <a:ext uri="{9D8B030D-6E8A-4147-A177-3AD203B41FA5}">
                      <a16:colId xmlns:a16="http://schemas.microsoft.com/office/drawing/2014/main" val="20002"/>
                    </a:ext>
                  </a:extLst>
                </a:gridCol>
                <a:gridCol w="1729400">
                  <a:extLst>
                    <a:ext uri="{9D8B030D-6E8A-4147-A177-3AD203B41FA5}">
                      <a16:colId xmlns:a16="http://schemas.microsoft.com/office/drawing/2014/main" val="20003"/>
                    </a:ext>
                  </a:extLst>
                </a:gridCol>
                <a:gridCol w="1511582">
                  <a:extLst>
                    <a:ext uri="{9D8B030D-6E8A-4147-A177-3AD203B41FA5}">
                      <a16:colId xmlns:a16="http://schemas.microsoft.com/office/drawing/2014/main" val="20004"/>
                    </a:ext>
                  </a:extLst>
                </a:gridCol>
              </a:tblGrid>
              <a:tr h="1220300">
                <a:tc>
                  <a:txBody>
                    <a:bodyPr/>
                    <a:lstStyle/>
                    <a:p>
                      <a:pPr marL="0" marR="0" algn="just">
                        <a:lnSpc>
                          <a:spcPct val="115000"/>
                        </a:lnSpc>
                        <a:spcBef>
                          <a:spcPts val="100"/>
                        </a:spcBef>
                        <a:spcAft>
                          <a:spcPts val="100"/>
                        </a:spcAft>
                      </a:pPr>
                      <a:r>
                        <a:rPr lang="el-GR" sz="1600" dirty="0">
                          <a:latin typeface="Times New Roman"/>
                          <a:ea typeface="Times New Roman"/>
                          <a:cs typeface="Times New Roman"/>
                        </a:rPr>
                        <a:t>Επίδοση -</a:t>
                      </a:r>
                      <a:r>
                        <a:rPr lang="en-US" sz="1600" dirty="0">
                          <a:latin typeface="Times New Roman"/>
                          <a:ea typeface="Times New Roman"/>
                          <a:cs typeface="Times New Roman"/>
                        </a:rPr>
                        <a:t> Score</a:t>
                      </a:r>
                      <a:endParaRPr lang="en-US" sz="16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100"/>
                        </a:spcBef>
                        <a:spcAft>
                          <a:spcPts val="100"/>
                        </a:spcAft>
                      </a:pPr>
                      <a:r>
                        <a:rPr lang="el-GR" sz="1600" dirty="0">
                          <a:latin typeface="Times New Roman"/>
                          <a:ea typeface="Times New Roman"/>
                          <a:cs typeface="Times New Roman"/>
                        </a:rPr>
                        <a:t>Πιθανότητα Αποτυχίας- </a:t>
                      </a:r>
                      <a:r>
                        <a:rPr lang="en-US" sz="1600" dirty="0">
                          <a:latin typeface="Times New Roman"/>
                          <a:ea typeface="Times New Roman"/>
                          <a:cs typeface="Times New Roman"/>
                        </a:rPr>
                        <a:t>Likelihood of failure </a:t>
                      </a:r>
                      <a:endParaRPr lang="en-US" sz="16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rowSpan="4">
                  <a:txBody>
                    <a:bodyPr/>
                    <a:lstStyle/>
                    <a:p>
                      <a:pPr marL="0" marR="0" algn="just">
                        <a:lnSpc>
                          <a:spcPct val="115000"/>
                        </a:lnSpc>
                        <a:spcBef>
                          <a:spcPts val="100"/>
                        </a:spcBef>
                        <a:spcAft>
                          <a:spcPts val="100"/>
                        </a:spcAft>
                      </a:pPr>
                      <a:endParaRPr lang="el-GR" sz="1600">
                        <a:latin typeface="Times New Roman"/>
                        <a:ea typeface="Times New Roman"/>
                        <a:cs typeface="Times New Roman"/>
                      </a:endParaRPr>
                    </a:p>
                  </a:txBody>
                  <a:tcPr marL="68580" marR="68580" marT="0" marB="0">
                    <a:lnL>
                      <a:noFill/>
                    </a:lnL>
                    <a:lnR>
                      <a:noFill/>
                    </a:lnR>
                    <a:lnT>
                      <a:noFill/>
                    </a:lnT>
                    <a:lnB>
                      <a:noFill/>
                    </a:lnB>
                  </a:tcPr>
                </a:tc>
                <a:tc gridSpan="2">
                  <a:txBody>
                    <a:bodyPr/>
                    <a:lstStyle/>
                    <a:p>
                      <a:pPr marL="0" marR="0" algn="just">
                        <a:lnSpc>
                          <a:spcPct val="115000"/>
                        </a:lnSpc>
                        <a:spcBef>
                          <a:spcPts val="100"/>
                        </a:spcBef>
                        <a:spcAft>
                          <a:spcPts val="100"/>
                        </a:spcAft>
                      </a:pPr>
                      <a:r>
                        <a:rPr lang="el-GR" sz="1600">
                          <a:latin typeface="Times New Roman"/>
                          <a:ea typeface="Times New Roman"/>
                          <a:cs typeface="Times New Roman"/>
                        </a:rPr>
                        <a:t>Κριτικές τιμές πτώχευσης –</a:t>
                      </a:r>
                      <a:r>
                        <a:rPr lang="en-US" sz="1600">
                          <a:latin typeface="Times New Roman"/>
                          <a:ea typeface="Times New Roman"/>
                          <a:cs typeface="Times New Roman"/>
                        </a:rPr>
                        <a:t>Mean Z</a:t>
                      </a:r>
                      <a:r>
                        <a:rPr lang="el-GR" sz="1600">
                          <a:latin typeface="Times New Roman"/>
                          <a:ea typeface="Times New Roman"/>
                          <a:cs typeface="Times New Roman"/>
                        </a:rPr>
                        <a:t>-</a:t>
                      </a:r>
                      <a:r>
                        <a:rPr lang="en-US" sz="1600">
                          <a:latin typeface="Times New Roman"/>
                          <a:ea typeface="Times New Roman"/>
                          <a:cs typeface="Times New Roman"/>
                        </a:rPr>
                        <a:t>score </a:t>
                      </a:r>
                      <a:endParaRPr lang="en-US" sz="16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813533">
                <a:tc>
                  <a:txBody>
                    <a:bodyPr/>
                    <a:lstStyle/>
                    <a:p>
                      <a:pPr marL="0" marR="0" algn="just">
                        <a:lnSpc>
                          <a:spcPct val="115000"/>
                        </a:lnSpc>
                        <a:spcBef>
                          <a:spcPts val="100"/>
                        </a:spcBef>
                        <a:spcAft>
                          <a:spcPts val="100"/>
                        </a:spcAft>
                      </a:pPr>
                      <a:r>
                        <a:rPr lang="en-US" sz="1600">
                          <a:latin typeface="Times New Roman"/>
                          <a:ea typeface="Times New Roman"/>
                          <a:cs typeface="Times New Roman"/>
                        </a:rPr>
                        <a:t>…  &lt;  1.1</a:t>
                      </a:r>
                      <a:endParaRPr lang="en-US" sz="16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100"/>
                        </a:spcBef>
                        <a:spcAft>
                          <a:spcPts val="100"/>
                        </a:spcAft>
                      </a:pPr>
                      <a:r>
                        <a:rPr lang="el-GR" sz="1600" dirty="0">
                          <a:latin typeface="Times New Roman"/>
                          <a:ea typeface="Times New Roman"/>
                          <a:cs typeface="Times New Roman"/>
                        </a:rPr>
                        <a:t>Υψηλή  - </a:t>
                      </a:r>
                      <a:r>
                        <a:rPr lang="en-US" sz="1600" dirty="0">
                          <a:latin typeface="Times New Roman"/>
                          <a:ea typeface="Times New Roman"/>
                          <a:cs typeface="Times New Roman"/>
                        </a:rPr>
                        <a:t>High</a:t>
                      </a:r>
                      <a:endParaRPr lang="en-US" sz="16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vMerge="1">
                  <a:txBody>
                    <a:bodyPr/>
                    <a:lstStyle/>
                    <a:p>
                      <a:endParaRPr lang="en-US"/>
                    </a:p>
                  </a:txBody>
                  <a:tcPr/>
                </a:tc>
                <a:tc>
                  <a:txBody>
                    <a:bodyPr/>
                    <a:lstStyle/>
                    <a:p>
                      <a:pPr marL="0" marR="0" algn="just">
                        <a:lnSpc>
                          <a:spcPct val="115000"/>
                        </a:lnSpc>
                        <a:spcBef>
                          <a:spcPts val="100"/>
                        </a:spcBef>
                        <a:spcAft>
                          <a:spcPts val="100"/>
                        </a:spcAft>
                      </a:pPr>
                      <a:r>
                        <a:rPr lang="el-GR" sz="1600" dirty="0">
                          <a:latin typeface="Times New Roman"/>
                          <a:ea typeface="Times New Roman"/>
                          <a:cs typeface="Times New Roman"/>
                        </a:rPr>
                        <a:t>Πτώχευση - </a:t>
                      </a:r>
                      <a:r>
                        <a:rPr lang="en-US" sz="1600" dirty="0">
                          <a:latin typeface="Times New Roman"/>
                          <a:ea typeface="Times New Roman"/>
                          <a:cs typeface="Times New Roman"/>
                        </a:rPr>
                        <a:t>bankrupt</a:t>
                      </a:r>
                      <a:endParaRPr lang="en-US" sz="16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100"/>
                        </a:spcBef>
                        <a:spcAft>
                          <a:spcPts val="100"/>
                        </a:spcAft>
                      </a:pPr>
                      <a:r>
                        <a:rPr lang="el-GR" sz="1600">
                          <a:latin typeface="Times New Roman"/>
                          <a:ea typeface="Times New Roman"/>
                          <a:cs typeface="Times New Roman"/>
                        </a:rPr>
                        <a:t>-4.06</a:t>
                      </a:r>
                      <a:endParaRPr lang="en-US" sz="16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813533">
                <a:tc>
                  <a:txBody>
                    <a:bodyPr/>
                    <a:lstStyle/>
                    <a:p>
                      <a:pPr marL="0" marR="0" algn="just">
                        <a:lnSpc>
                          <a:spcPct val="115000"/>
                        </a:lnSpc>
                        <a:spcBef>
                          <a:spcPts val="100"/>
                        </a:spcBef>
                        <a:spcAft>
                          <a:spcPts val="100"/>
                        </a:spcAft>
                      </a:pPr>
                      <a:r>
                        <a:rPr lang="en-US" sz="1600">
                          <a:latin typeface="Times New Roman"/>
                          <a:ea typeface="Times New Roman"/>
                          <a:cs typeface="Times New Roman"/>
                        </a:rPr>
                        <a:t>1.2 &lt; …&lt; 2.5</a:t>
                      </a: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gn="just">
                        <a:lnSpc>
                          <a:spcPct val="115000"/>
                        </a:lnSpc>
                        <a:spcBef>
                          <a:spcPts val="100"/>
                        </a:spcBef>
                        <a:spcAft>
                          <a:spcPts val="100"/>
                        </a:spcAft>
                      </a:pPr>
                      <a:r>
                        <a:rPr lang="el-GR" sz="1600">
                          <a:latin typeface="Times New Roman"/>
                          <a:ea typeface="Times New Roman"/>
                          <a:cs typeface="Times New Roman"/>
                        </a:rPr>
                        <a:t>Πιθανή - </a:t>
                      </a:r>
                      <a:r>
                        <a:rPr lang="en-US" sz="1600">
                          <a:latin typeface="Times New Roman"/>
                          <a:ea typeface="Times New Roman"/>
                          <a:cs typeface="Times New Roman"/>
                        </a:rPr>
                        <a:t>Possible</a:t>
                      </a:r>
                      <a:endParaRPr lang="en-US" sz="1600">
                        <a:latin typeface="Calibri"/>
                        <a:ea typeface="Calibri"/>
                        <a:cs typeface="Times New Roman"/>
                      </a:endParaRPr>
                    </a:p>
                  </a:txBody>
                  <a:tcPr marL="68580" marR="68580" marT="0" marB="0">
                    <a:lnL>
                      <a:noFill/>
                    </a:lnL>
                    <a:lnR>
                      <a:noFill/>
                    </a:lnR>
                    <a:lnT>
                      <a:noFill/>
                    </a:lnT>
                    <a:lnB>
                      <a:noFill/>
                    </a:lnB>
                  </a:tcPr>
                </a:tc>
                <a:tc vMerge="1">
                  <a:txBody>
                    <a:bodyPr/>
                    <a:lstStyle/>
                    <a:p>
                      <a:endParaRPr lang="en-US"/>
                    </a:p>
                  </a:txBody>
                  <a:tcPr/>
                </a:tc>
                <a:tc>
                  <a:txBody>
                    <a:bodyPr/>
                    <a:lstStyle/>
                    <a:p>
                      <a:pPr marL="0" marR="0" algn="just">
                        <a:lnSpc>
                          <a:spcPct val="115000"/>
                        </a:lnSpc>
                        <a:spcBef>
                          <a:spcPts val="100"/>
                        </a:spcBef>
                        <a:spcAft>
                          <a:spcPts val="100"/>
                        </a:spcAft>
                      </a:pPr>
                      <a:r>
                        <a:rPr lang="el-GR" sz="1600" dirty="0">
                          <a:latin typeface="Times New Roman"/>
                          <a:ea typeface="Times New Roman"/>
                          <a:cs typeface="Times New Roman"/>
                        </a:rPr>
                        <a:t>Μη πτώχευση -</a:t>
                      </a:r>
                      <a:r>
                        <a:rPr lang="en-US" sz="1600" dirty="0">
                          <a:latin typeface="Times New Roman"/>
                          <a:ea typeface="Times New Roman"/>
                          <a:cs typeface="Times New Roman"/>
                        </a:rPr>
                        <a:t>Non bankrupt</a:t>
                      </a:r>
                      <a:endParaRPr lang="en-US" sz="1600" dirty="0">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00"/>
                        </a:spcBef>
                        <a:spcAft>
                          <a:spcPts val="100"/>
                        </a:spcAft>
                      </a:pPr>
                      <a:r>
                        <a:rPr lang="en-US" sz="1600" dirty="0">
                          <a:latin typeface="Times New Roman"/>
                          <a:ea typeface="Times New Roman"/>
                          <a:cs typeface="Times New Roman"/>
                        </a:rPr>
                        <a:t>7.70</a:t>
                      </a:r>
                      <a:endParaRPr lang="en-US" sz="1600" dirty="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406767">
                <a:tc>
                  <a:txBody>
                    <a:bodyPr/>
                    <a:lstStyle/>
                    <a:p>
                      <a:pPr marL="0" marR="0" algn="just">
                        <a:lnSpc>
                          <a:spcPct val="115000"/>
                        </a:lnSpc>
                        <a:spcBef>
                          <a:spcPts val="100"/>
                        </a:spcBef>
                        <a:spcAft>
                          <a:spcPts val="100"/>
                        </a:spcAft>
                      </a:pPr>
                      <a:r>
                        <a:rPr lang="en-US" sz="1600">
                          <a:latin typeface="Times New Roman"/>
                          <a:ea typeface="Times New Roman"/>
                          <a:cs typeface="Times New Roman"/>
                        </a:rPr>
                        <a:t>2.6 &lt; …</a:t>
                      </a: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gn="just">
                        <a:lnSpc>
                          <a:spcPct val="115000"/>
                        </a:lnSpc>
                        <a:spcBef>
                          <a:spcPts val="100"/>
                        </a:spcBef>
                        <a:spcAft>
                          <a:spcPts val="100"/>
                        </a:spcAft>
                      </a:pPr>
                      <a:r>
                        <a:rPr lang="el-GR" sz="1600">
                          <a:latin typeface="Times New Roman"/>
                          <a:ea typeface="Times New Roman"/>
                          <a:cs typeface="Times New Roman"/>
                        </a:rPr>
                        <a:t>Χαμηλή - </a:t>
                      </a:r>
                      <a:r>
                        <a:rPr lang="en-US" sz="1600">
                          <a:latin typeface="Times New Roman"/>
                          <a:ea typeface="Times New Roman"/>
                          <a:cs typeface="Times New Roman"/>
                        </a:rPr>
                        <a:t>Low</a:t>
                      </a:r>
                      <a:endParaRPr lang="en-US" sz="1600">
                        <a:latin typeface="Calibri"/>
                        <a:ea typeface="Calibri"/>
                        <a:cs typeface="Times New Roman"/>
                      </a:endParaRPr>
                    </a:p>
                  </a:txBody>
                  <a:tcPr marL="68580" marR="68580" marT="0" marB="0">
                    <a:lnL>
                      <a:noFill/>
                    </a:lnL>
                    <a:lnR>
                      <a:noFill/>
                    </a:lnR>
                    <a:lnT>
                      <a:noFill/>
                    </a:lnT>
                    <a:lnB>
                      <a:noFill/>
                    </a:lnB>
                  </a:tcPr>
                </a:tc>
                <a:tc vMerge="1">
                  <a:txBody>
                    <a:bodyPr/>
                    <a:lstStyle/>
                    <a:p>
                      <a:endParaRPr lang="en-US"/>
                    </a:p>
                  </a:txBody>
                  <a:tcPr/>
                </a:tc>
                <a:tc>
                  <a:txBody>
                    <a:bodyPr/>
                    <a:lstStyle/>
                    <a:p>
                      <a:pPr marL="0" marR="0" algn="just">
                        <a:lnSpc>
                          <a:spcPct val="115000"/>
                        </a:lnSpc>
                        <a:spcBef>
                          <a:spcPts val="100"/>
                        </a:spcBef>
                        <a:spcAft>
                          <a:spcPts val="100"/>
                        </a:spcAft>
                      </a:pPr>
                      <a:endParaRPr lang="el-GR" sz="16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just">
                        <a:lnSpc>
                          <a:spcPct val="115000"/>
                        </a:lnSpc>
                        <a:spcBef>
                          <a:spcPts val="100"/>
                        </a:spcBef>
                        <a:spcAft>
                          <a:spcPts val="100"/>
                        </a:spcAft>
                      </a:pPr>
                      <a:endParaRPr lang="el-GR" sz="1600" dirty="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17409" name="Rectangle 1"/>
          <p:cNvSpPr>
            <a:spLocks noChangeArrowheads="1"/>
          </p:cNvSpPr>
          <p:nvPr/>
        </p:nvSpPr>
        <p:spPr bwMode="auto">
          <a:xfrm>
            <a:off x="0" y="0"/>
            <a:ext cx="857252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Η τιμή του </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Z</a:t>
            </a:r>
            <a:r>
              <a:rPr kumimoji="0" lang="el-GR"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score</a:t>
            </a:r>
            <a:r>
              <a:rPr kumimoji="0" lang="el-GR"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είναι το άθροισμα των πέντε αριθμοδεικτών πολλαπλασιαζόμενων με τον αντίστοιχο συντελεστή δηλαδή το άθροισμα των τιμών της δεύτερης στήλης. Οι κριτικές τιμές που συγκρίνεται η τιμή του </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Z</a:t>
            </a:r>
            <a:r>
              <a:rPr kumimoji="0" lang="el-GR"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score</a:t>
            </a:r>
            <a:r>
              <a:rPr kumimoji="0" lang="el-GR"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είναι :</a:t>
            </a:r>
            <a:endParaRPr kumimoji="0" lang="el-GR"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703459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7543800" cy="4800599"/>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45</a:t>
            </a:fld>
            <a:endParaRPr lang="en-US" sz="1100" dirty="0">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428596" y="642917"/>
          <a:ext cx="8215369" cy="5825909"/>
        </p:xfrm>
        <a:graphic>
          <a:graphicData uri="http://schemas.openxmlformats.org/drawingml/2006/table">
            <a:tbl>
              <a:tblPr/>
              <a:tblGrid>
                <a:gridCol w="1651840">
                  <a:extLst>
                    <a:ext uri="{9D8B030D-6E8A-4147-A177-3AD203B41FA5}">
                      <a16:colId xmlns:a16="http://schemas.microsoft.com/office/drawing/2014/main" val="20000"/>
                    </a:ext>
                  </a:extLst>
                </a:gridCol>
                <a:gridCol w="3365773">
                  <a:extLst>
                    <a:ext uri="{9D8B030D-6E8A-4147-A177-3AD203B41FA5}">
                      <a16:colId xmlns:a16="http://schemas.microsoft.com/office/drawing/2014/main" val="20001"/>
                    </a:ext>
                  </a:extLst>
                </a:gridCol>
                <a:gridCol w="1598878">
                  <a:extLst>
                    <a:ext uri="{9D8B030D-6E8A-4147-A177-3AD203B41FA5}">
                      <a16:colId xmlns:a16="http://schemas.microsoft.com/office/drawing/2014/main" val="20002"/>
                    </a:ext>
                  </a:extLst>
                </a:gridCol>
                <a:gridCol w="1598878">
                  <a:extLst>
                    <a:ext uri="{9D8B030D-6E8A-4147-A177-3AD203B41FA5}">
                      <a16:colId xmlns:a16="http://schemas.microsoft.com/office/drawing/2014/main" val="20003"/>
                    </a:ext>
                  </a:extLst>
                </a:gridCol>
              </a:tblGrid>
              <a:tr h="650904">
                <a:tc rowSpan="2">
                  <a:txBody>
                    <a:bodyPr/>
                    <a:lstStyle/>
                    <a:p>
                      <a:pPr marL="0" marR="0" algn="just">
                        <a:lnSpc>
                          <a:spcPct val="115000"/>
                        </a:lnSpc>
                        <a:spcBef>
                          <a:spcPts val="100"/>
                        </a:spcBef>
                        <a:spcAft>
                          <a:spcPts val="100"/>
                        </a:spcAft>
                      </a:pPr>
                      <a:r>
                        <a:rPr lang="el-GR" sz="1400">
                          <a:latin typeface="Times New Roman"/>
                          <a:ea typeface="Times New Roman"/>
                          <a:cs typeface="Times New Roman"/>
                        </a:rPr>
                        <a:t>Συντελεστές μετρήσεων – </a:t>
                      </a:r>
                      <a:r>
                        <a:rPr lang="en-US" sz="1400">
                          <a:latin typeface="Times New Roman"/>
                          <a:ea typeface="Times New Roman"/>
                          <a:cs typeface="Times New Roman"/>
                        </a:rPr>
                        <a:t>Metric component </a:t>
                      </a:r>
                      <a:endParaRPr lang="en-US" sz="1400">
                        <a:latin typeface="Calibri"/>
                        <a:ea typeface="Calibri"/>
                        <a:cs typeface="Times New Roman"/>
                      </a:endParaRPr>
                    </a:p>
                  </a:txBody>
                  <a:tcPr marL="49693" marR="49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100"/>
                        </a:spcBef>
                        <a:spcAft>
                          <a:spcPts val="100"/>
                        </a:spcAft>
                      </a:pPr>
                      <a:r>
                        <a:rPr lang="el-GR" sz="1400" dirty="0">
                          <a:latin typeface="Times New Roman"/>
                          <a:ea typeface="Times New Roman"/>
                          <a:cs typeface="Times New Roman"/>
                        </a:rPr>
                        <a:t>Αριθμοδείκτης Χ συντελεστής στάθμισης - </a:t>
                      </a:r>
                      <a:r>
                        <a:rPr lang="en-US" sz="1400" dirty="0">
                          <a:latin typeface="Times New Roman"/>
                          <a:ea typeface="Times New Roman"/>
                          <a:cs typeface="Times New Roman"/>
                        </a:rPr>
                        <a:t>Pure ratio X coefficient </a:t>
                      </a:r>
                      <a:endParaRPr lang="en-US" sz="1400" dirty="0">
                        <a:latin typeface="Calibri"/>
                        <a:ea typeface="Calibri"/>
                        <a:cs typeface="Times New Roman"/>
                      </a:endParaRPr>
                    </a:p>
                  </a:txBody>
                  <a:tcPr marL="49693" marR="49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
                        <a:lnSpc>
                          <a:spcPct val="115000"/>
                        </a:lnSpc>
                        <a:spcBef>
                          <a:spcPts val="100"/>
                        </a:spcBef>
                        <a:spcAft>
                          <a:spcPts val="100"/>
                        </a:spcAft>
                      </a:pPr>
                      <a:r>
                        <a:rPr lang="el-GR" sz="1400" dirty="0">
                          <a:latin typeface="Times New Roman"/>
                          <a:ea typeface="Times New Roman"/>
                          <a:cs typeface="Times New Roman"/>
                        </a:rPr>
                        <a:t>Κριτικές τιμές αριθμοδεικτών</a:t>
                      </a:r>
                      <a:r>
                        <a:rPr lang="en-US" sz="1400" dirty="0">
                          <a:latin typeface="Times New Roman"/>
                          <a:ea typeface="Times New Roman"/>
                          <a:cs typeface="Times New Roman"/>
                        </a:rPr>
                        <a:t>  – Pure ratio mean values of Altman’s sampled companies </a:t>
                      </a:r>
                      <a:endParaRPr lang="en-US" sz="1400" dirty="0">
                        <a:latin typeface="Calibri"/>
                        <a:ea typeface="Calibri"/>
                        <a:cs typeface="Times New Roman"/>
                      </a:endParaRPr>
                    </a:p>
                  </a:txBody>
                  <a:tcPr marL="49693" marR="49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433935">
                <a:tc vMerge="1">
                  <a:txBody>
                    <a:bodyPr/>
                    <a:lstStyle/>
                    <a:p>
                      <a:endParaRPr lang="en-US"/>
                    </a:p>
                  </a:txBody>
                  <a:tcPr/>
                </a:tc>
                <a:tc vMerge="1">
                  <a:txBody>
                    <a:bodyPr/>
                    <a:lstStyle/>
                    <a:p>
                      <a:endParaRPr lang="en-US"/>
                    </a:p>
                  </a:txBody>
                  <a:tcPr/>
                </a:tc>
                <a:tc>
                  <a:txBody>
                    <a:bodyPr/>
                    <a:lstStyle/>
                    <a:p>
                      <a:pPr marL="0" marR="0" algn="just">
                        <a:lnSpc>
                          <a:spcPct val="115000"/>
                        </a:lnSpc>
                        <a:spcBef>
                          <a:spcPts val="100"/>
                        </a:spcBef>
                        <a:spcAft>
                          <a:spcPts val="100"/>
                        </a:spcAft>
                      </a:pPr>
                      <a:r>
                        <a:rPr lang="el-GR" sz="1400">
                          <a:latin typeface="Times New Roman"/>
                          <a:ea typeface="Times New Roman"/>
                          <a:cs typeface="Times New Roman"/>
                        </a:rPr>
                        <a:t>Πτώχευση - </a:t>
                      </a:r>
                      <a:r>
                        <a:rPr lang="en-US" sz="1400">
                          <a:latin typeface="Times New Roman"/>
                          <a:ea typeface="Times New Roman"/>
                          <a:cs typeface="Times New Roman"/>
                        </a:rPr>
                        <a:t>bankrupt</a:t>
                      </a:r>
                      <a:endParaRPr lang="en-US" sz="1400">
                        <a:latin typeface="Calibri"/>
                        <a:ea typeface="Calibri"/>
                        <a:cs typeface="Times New Roman"/>
                      </a:endParaRPr>
                    </a:p>
                  </a:txBody>
                  <a:tcPr marL="49693" marR="49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100"/>
                        </a:spcBef>
                        <a:spcAft>
                          <a:spcPts val="100"/>
                        </a:spcAft>
                      </a:pPr>
                      <a:r>
                        <a:rPr lang="el-GR" sz="1400" dirty="0">
                          <a:latin typeface="Times New Roman"/>
                          <a:ea typeface="Times New Roman"/>
                          <a:cs typeface="Times New Roman"/>
                        </a:rPr>
                        <a:t>Μη πτώχευση -</a:t>
                      </a:r>
                      <a:r>
                        <a:rPr lang="en-US" sz="1400" dirty="0">
                          <a:latin typeface="Times New Roman"/>
                          <a:ea typeface="Times New Roman"/>
                          <a:cs typeface="Times New Roman"/>
                        </a:rPr>
                        <a:t>Non bankrupt</a:t>
                      </a:r>
                      <a:endParaRPr lang="en-US" sz="1400" dirty="0">
                        <a:latin typeface="Calibri"/>
                        <a:ea typeface="Calibri"/>
                        <a:cs typeface="Times New Roman"/>
                      </a:endParaRPr>
                    </a:p>
                  </a:txBody>
                  <a:tcPr marL="49693" marR="49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95574">
                <a:tc>
                  <a:txBody>
                    <a:bodyPr/>
                    <a:lstStyle/>
                    <a:p>
                      <a:pPr marL="0" marR="0">
                        <a:lnSpc>
                          <a:spcPct val="115000"/>
                        </a:lnSpc>
                        <a:spcBef>
                          <a:spcPts val="100"/>
                        </a:spcBef>
                        <a:spcAft>
                          <a:spcPts val="100"/>
                        </a:spcAft>
                      </a:pPr>
                      <a:r>
                        <a:rPr lang="el-GR" sz="1400">
                          <a:latin typeface="Times New Roman"/>
                          <a:ea typeface="Times New Roman"/>
                          <a:cs typeface="Times New Roman"/>
                        </a:rPr>
                        <a:t>1.Μέτρηση Ρευστότητας – </a:t>
                      </a:r>
                      <a:r>
                        <a:rPr lang="en-US" sz="1400">
                          <a:latin typeface="Times New Roman"/>
                          <a:ea typeface="Times New Roman"/>
                          <a:cs typeface="Times New Roman"/>
                        </a:rPr>
                        <a:t>liquidity metric</a:t>
                      </a:r>
                      <a:endParaRPr lang="en-US" sz="1400">
                        <a:latin typeface="Calibri"/>
                        <a:ea typeface="Calibri"/>
                        <a:cs typeface="Times New Roman"/>
                      </a:endParaRPr>
                    </a:p>
                  </a:txBody>
                  <a:tcPr marL="49693" marR="49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00"/>
                        </a:spcBef>
                        <a:spcAft>
                          <a:spcPts val="100"/>
                        </a:spcAft>
                      </a:pPr>
                      <a:endParaRPr lang="el-GR" sz="1400" dirty="0">
                        <a:latin typeface="Times New Roman"/>
                        <a:ea typeface="Times New Roman"/>
                        <a:cs typeface="Times New Roman"/>
                      </a:endParaRPr>
                    </a:p>
                    <a:p>
                      <a:pPr marL="0" marR="0">
                        <a:lnSpc>
                          <a:spcPct val="115000"/>
                        </a:lnSpc>
                        <a:spcBef>
                          <a:spcPts val="100"/>
                        </a:spcBef>
                        <a:spcAft>
                          <a:spcPts val="100"/>
                        </a:spcAft>
                      </a:pPr>
                      <a:r>
                        <a:rPr lang="el-GR" sz="1400" dirty="0">
                          <a:latin typeface="Times New Roman"/>
                          <a:ea typeface="Times New Roman"/>
                          <a:cs typeface="Times New Roman"/>
                        </a:rPr>
                        <a:t>ή</a:t>
                      </a:r>
                      <a:endParaRPr lang="en-US" sz="1400" dirty="0">
                        <a:latin typeface="Calibri"/>
                        <a:ea typeface="Calibri"/>
                        <a:cs typeface="Times New Roman"/>
                      </a:endParaRPr>
                    </a:p>
                  </a:txBody>
                  <a:tcPr marL="49693" marR="49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100"/>
                        </a:spcBef>
                        <a:spcAft>
                          <a:spcPts val="100"/>
                        </a:spcAft>
                      </a:pPr>
                      <a:r>
                        <a:rPr lang="en-US" sz="1400">
                          <a:latin typeface="Times New Roman"/>
                          <a:ea typeface="Times New Roman"/>
                          <a:cs typeface="Times New Roman"/>
                        </a:rPr>
                        <a:t>-0</a:t>
                      </a:r>
                      <a:r>
                        <a:rPr lang="el-GR" sz="1400">
                          <a:latin typeface="Times New Roman"/>
                          <a:ea typeface="Times New Roman"/>
                          <a:cs typeface="Times New Roman"/>
                        </a:rPr>
                        <a:t>.</a:t>
                      </a:r>
                      <a:r>
                        <a:rPr lang="en-US" sz="1400">
                          <a:latin typeface="Times New Roman"/>
                          <a:ea typeface="Times New Roman"/>
                          <a:cs typeface="Times New Roman"/>
                        </a:rPr>
                        <a:t>06</a:t>
                      </a:r>
                      <a:endParaRPr lang="en-US" sz="1400">
                        <a:latin typeface="Calibri"/>
                        <a:ea typeface="Calibri"/>
                        <a:cs typeface="Times New Roman"/>
                      </a:endParaRPr>
                    </a:p>
                  </a:txBody>
                  <a:tcPr marL="49693" marR="49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100"/>
                        </a:spcBef>
                        <a:spcAft>
                          <a:spcPts val="100"/>
                        </a:spcAft>
                      </a:pPr>
                      <a:r>
                        <a:rPr lang="en-US" sz="1400" dirty="0">
                          <a:latin typeface="Times New Roman"/>
                          <a:ea typeface="Times New Roman"/>
                          <a:cs typeface="Times New Roman"/>
                        </a:rPr>
                        <a:t>0</a:t>
                      </a:r>
                      <a:r>
                        <a:rPr lang="el-GR" sz="1400" dirty="0">
                          <a:latin typeface="Times New Roman"/>
                          <a:ea typeface="Times New Roman"/>
                          <a:cs typeface="Times New Roman"/>
                        </a:rPr>
                        <a:t>.</a:t>
                      </a:r>
                      <a:r>
                        <a:rPr lang="en-US" sz="1400" dirty="0">
                          <a:latin typeface="Times New Roman"/>
                          <a:ea typeface="Times New Roman"/>
                          <a:cs typeface="Times New Roman"/>
                        </a:rPr>
                        <a:t>41</a:t>
                      </a:r>
                      <a:endParaRPr lang="en-US" sz="1400" dirty="0">
                        <a:latin typeface="Calibri"/>
                        <a:ea typeface="Calibri"/>
                        <a:cs typeface="Times New Roman"/>
                      </a:endParaRPr>
                    </a:p>
                  </a:txBody>
                  <a:tcPr marL="49693" marR="49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01806">
                <a:tc>
                  <a:txBody>
                    <a:bodyPr/>
                    <a:lstStyle/>
                    <a:p>
                      <a:pPr marL="0" marR="0">
                        <a:lnSpc>
                          <a:spcPct val="115000"/>
                        </a:lnSpc>
                        <a:spcBef>
                          <a:spcPts val="100"/>
                        </a:spcBef>
                        <a:spcAft>
                          <a:spcPts val="100"/>
                        </a:spcAft>
                      </a:pPr>
                      <a:r>
                        <a:rPr lang="en-US" sz="1400" dirty="0">
                          <a:latin typeface="Times New Roman"/>
                          <a:ea typeface="Times New Roman"/>
                          <a:cs typeface="Times New Roman"/>
                        </a:rPr>
                        <a:t>2.</a:t>
                      </a:r>
                      <a:r>
                        <a:rPr lang="el-GR" sz="1400" dirty="0">
                          <a:latin typeface="Times New Roman"/>
                          <a:ea typeface="Times New Roman"/>
                          <a:cs typeface="Times New Roman"/>
                        </a:rPr>
                        <a:t>Μέτρηση ιστορικής κερδοφορίας</a:t>
                      </a:r>
                      <a:r>
                        <a:rPr lang="en-US" sz="1400" dirty="0">
                          <a:latin typeface="Times New Roman"/>
                          <a:ea typeface="Times New Roman"/>
                          <a:cs typeface="Times New Roman"/>
                        </a:rPr>
                        <a:t> -Historical profitability metric</a:t>
                      </a:r>
                      <a:endParaRPr lang="en-US" sz="1400" dirty="0">
                        <a:latin typeface="Calibri"/>
                        <a:ea typeface="Calibri"/>
                        <a:cs typeface="Times New Roman"/>
                      </a:endParaRPr>
                    </a:p>
                  </a:txBody>
                  <a:tcPr marL="49693" marR="49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00"/>
                        </a:spcBef>
                        <a:spcAft>
                          <a:spcPts val="100"/>
                        </a:spcAft>
                      </a:pPr>
                      <a:endParaRPr lang="el-GR" sz="1400">
                        <a:latin typeface="Times New Roman"/>
                        <a:ea typeface="Times New Roman"/>
                        <a:cs typeface="Times New Roman"/>
                      </a:endParaRPr>
                    </a:p>
                    <a:p>
                      <a:pPr marL="0" marR="0">
                        <a:lnSpc>
                          <a:spcPct val="115000"/>
                        </a:lnSpc>
                        <a:spcBef>
                          <a:spcPts val="100"/>
                        </a:spcBef>
                        <a:spcAft>
                          <a:spcPts val="100"/>
                        </a:spcAft>
                      </a:pPr>
                      <a:r>
                        <a:rPr lang="el-GR" sz="1400">
                          <a:latin typeface="Times New Roman"/>
                          <a:ea typeface="Times New Roman"/>
                          <a:cs typeface="Times New Roman"/>
                        </a:rPr>
                        <a:t>ή</a:t>
                      </a:r>
                      <a:endParaRPr lang="en-US" sz="1400">
                        <a:latin typeface="Calibri"/>
                        <a:ea typeface="Calibri"/>
                        <a:cs typeface="Times New Roman"/>
                      </a:endParaRPr>
                    </a:p>
                  </a:txBody>
                  <a:tcPr marL="49693" marR="49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100"/>
                        </a:spcBef>
                        <a:spcAft>
                          <a:spcPts val="100"/>
                        </a:spcAft>
                      </a:pPr>
                      <a:r>
                        <a:rPr lang="en-US" sz="1400">
                          <a:latin typeface="Times New Roman"/>
                          <a:ea typeface="Times New Roman"/>
                          <a:cs typeface="Times New Roman"/>
                        </a:rPr>
                        <a:t>-0.63</a:t>
                      </a:r>
                      <a:endParaRPr lang="en-US" sz="1400">
                        <a:latin typeface="Calibri"/>
                        <a:ea typeface="Calibri"/>
                        <a:cs typeface="Times New Roman"/>
                      </a:endParaRPr>
                    </a:p>
                  </a:txBody>
                  <a:tcPr marL="49693" marR="49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100"/>
                        </a:spcBef>
                        <a:spcAft>
                          <a:spcPts val="100"/>
                        </a:spcAft>
                      </a:pPr>
                      <a:r>
                        <a:rPr lang="en-US" sz="1400" dirty="0">
                          <a:latin typeface="Times New Roman"/>
                          <a:ea typeface="Times New Roman"/>
                          <a:cs typeface="Times New Roman"/>
                        </a:rPr>
                        <a:t>0.35</a:t>
                      </a:r>
                      <a:endParaRPr lang="en-US" sz="1400" dirty="0">
                        <a:latin typeface="Calibri"/>
                        <a:ea typeface="Calibri"/>
                        <a:cs typeface="Times New Roman"/>
                      </a:endParaRPr>
                    </a:p>
                  </a:txBody>
                  <a:tcPr marL="49693" marR="49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01806">
                <a:tc>
                  <a:txBody>
                    <a:bodyPr/>
                    <a:lstStyle/>
                    <a:p>
                      <a:pPr marL="0" marR="0">
                        <a:lnSpc>
                          <a:spcPct val="115000"/>
                        </a:lnSpc>
                        <a:spcBef>
                          <a:spcPts val="100"/>
                        </a:spcBef>
                        <a:spcAft>
                          <a:spcPts val="100"/>
                        </a:spcAft>
                      </a:pPr>
                      <a:r>
                        <a:rPr lang="el-GR" sz="1400">
                          <a:latin typeface="Times New Roman"/>
                          <a:ea typeface="Times New Roman"/>
                          <a:cs typeface="Times New Roman"/>
                        </a:rPr>
                        <a:t>3.Μέτρηση τρέχουσας κερδοφορίας -</a:t>
                      </a:r>
                      <a:r>
                        <a:rPr lang="en-US" sz="1400">
                          <a:latin typeface="Times New Roman"/>
                          <a:ea typeface="Times New Roman"/>
                          <a:cs typeface="Times New Roman"/>
                        </a:rPr>
                        <a:t>Current profitability metric</a:t>
                      </a:r>
                      <a:endParaRPr lang="en-US" sz="1400">
                        <a:latin typeface="Calibri"/>
                        <a:ea typeface="Calibri"/>
                        <a:cs typeface="Times New Roman"/>
                      </a:endParaRPr>
                    </a:p>
                  </a:txBody>
                  <a:tcPr marL="49693" marR="49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00"/>
                        </a:spcBef>
                        <a:spcAft>
                          <a:spcPts val="100"/>
                        </a:spcAft>
                      </a:pPr>
                      <a:endParaRPr lang="el-GR" sz="1400">
                        <a:latin typeface="Times New Roman"/>
                        <a:ea typeface="Times New Roman"/>
                        <a:cs typeface="Times New Roman"/>
                      </a:endParaRPr>
                    </a:p>
                    <a:p>
                      <a:pPr marL="0" marR="0">
                        <a:lnSpc>
                          <a:spcPct val="115000"/>
                        </a:lnSpc>
                        <a:spcBef>
                          <a:spcPts val="100"/>
                        </a:spcBef>
                        <a:spcAft>
                          <a:spcPts val="100"/>
                        </a:spcAft>
                      </a:pPr>
                      <a:r>
                        <a:rPr lang="el-GR" sz="1400">
                          <a:latin typeface="Times New Roman"/>
                          <a:ea typeface="Times New Roman"/>
                          <a:cs typeface="Times New Roman"/>
                        </a:rPr>
                        <a:t>ή</a:t>
                      </a:r>
                      <a:endParaRPr lang="en-US" sz="1400">
                        <a:latin typeface="Calibri"/>
                        <a:ea typeface="Calibri"/>
                        <a:cs typeface="Times New Roman"/>
                      </a:endParaRPr>
                    </a:p>
                  </a:txBody>
                  <a:tcPr marL="49693" marR="49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100"/>
                        </a:spcBef>
                        <a:spcAft>
                          <a:spcPts val="100"/>
                        </a:spcAft>
                      </a:pPr>
                      <a:r>
                        <a:rPr lang="el-GR" sz="1400">
                          <a:latin typeface="Times New Roman"/>
                          <a:ea typeface="Times New Roman"/>
                          <a:cs typeface="Times New Roman"/>
                        </a:rPr>
                        <a:t>--0.32</a:t>
                      </a:r>
                      <a:endParaRPr lang="en-US" sz="1400">
                        <a:latin typeface="Calibri"/>
                        <a:ea typeface="Calibri"/>
                        <a:cs typeface="Times New Roman"/>
                      </a:endParaRPr>
                    </a:p>
                  </a:txBody>
                  <a:tcPr marL="49693" marR="49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100"/>
                        </a:spcBef>
                        <a:spcAft>
                          <a:spcPts val="100"/>
                        </a:spcAft>
                      </a:pPr>
                      <a:r>
                        <a:rPr lang="el-GR" sz="1400" dirty="0">
                          <a:latin typeface="Times New Roman"/>
                          <a:ea typeface="Times New Roman"/>
                          <a:cs typeface="Times New Roman"/>
                        </a:rPr>
                        <a:t>0.15</a:t>
                      </a:r>
                      <a:endParaRPr lang="en-US" sz="1400" dirty="0">
                        <a:latin typeface="Calibri"/>
                        <a:ea typeface="Calibri"/>
                        <a:cs typeface="Times New Roman"/>
                      </a:endParaRPr>
                    </a:p>
                  </a:txBody>
                  <a:tcPr marL="49693" marR="49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31017">
                <a:tc>
                  <a:txBody>
                    <a:bodyPr/>
                    <a:lstStyle/>
                    <a:p>
                      <a:pPr marL="0" marR="0">
                        <a:lnSpc>
                          <a:spcPct val="115000"/>
                        </a:lnSpc>
                        <a:spcBef>
                          <a:spcPts val="100"/>
                        </a:spcBef>
                        <a:spcAft>
                          <a:spcPts val="100"/>
                        </a:spcAft>
                      </a:pPr>
                      <a:r>
                        <a:rPr lang="en-US" sz="1400">
                          <a:latin typeface="Times New Roman"/>
                          <a:ea typeface="Times New Roman"/>
                          <a:cs typeface="Times New Roman"/>
                        </a:rPr>
                        <a:t>4</a:t>
                      </a:r>
                      <a:r>
                        <a:rPr lang="el-GR" sz="1400">
                          <a:latin typeface="Times New Roman"/>
                          <a:ea typeface="Times New Roman"/>
                          <a:cs typeface="Times New Roman"/>
                        </a:rPr>
                        <a:t>.Μέτρηση φερεγγυότητας – </a:t>
                      </a:r>
                      <a:r>
                        <a:rPr lang="en-US" sz="1400">
                          <a:latin typeface="Times New Roman"/>
                          <a:ea typeface="Times New Roman"/>
                          <a:cs typeface="Times New Roman"/>
                        </a:rPr>
                        <a:t>Solvency metric</a:t>
                      </a:r>
                      <a:endParaRPr lang="en-US" sz="1400">
                        <a:latin typeface="Calibri"/>
                        <a:ea typeface="Calibri"/>
                        <a:cs typeface="Times New Roman"/>
                      </a:endParaRPr>
                    </a:p>
                  </a:txBody>
                  <a:tcPr marL="49693" marR="49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00"/>
                        </a:spcBef>
                        <a:spcAft>
                          <a:spcPts val="100"/>
                        </a:spcAft>
                      </a:pPr>
                      <a:endParaRPr lang="en-US" sz="1400">
                        <a:latin typeface="Times New Roman"/>
                        <a:ea typeface="Times New Roman"/>
                        <a:cs typeface="Times New Roman"/>
                      </a:endParaRPr>
                    </a:p>
                    <a:p>
                      <a:pPr marL="0" marR="0">
                        <a:lnSpc>
                          <a:spcPct val="115000"/>
                        </a:lnSpc>
                        <a:spcBef>
                          <a:spcPts val="100"/>
                        </a:spcBef>
                        <a:spcAft>
                          <a:spcPts val="100"/>
                        </a:spcAft>
                      </a:pPr>
                      <a:r>
                        <a:rPr lang="el-GR" sz="1400">
                          <a:latin typeface="Times New Roman"/>
                          <a:ea typeface="Times New Roman"/>
                          <a:cs typeface="Times New Roman"/>
                        </a:rPr>
                        <a:t>ή</a:t>
                      </a:r>
                      <a:endParaRPr lang="en-US" sz="1400">
                        <a:latin typeface="Calibri"/>
                        <a:ea typeface="Calibri"/>
                        <a:cs typeface="Times New Roman"/>
                      </a:endParaRPr>
                    </a:p>
                  </a:txBody>
                  <a:tcPr marL="49693" marR="49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100"/>
                        </a:spcBef>
                        <a:spcAft>
                          <a:spcPts val="100"/>
                        </a:spcAft>
                      </a:pPr>
                      <a:r>
                        <a:rPr lang="en-US" sz="1400">
                          <a:latin typeface="Times New Roman"/>
                          <a:ea typeface="Times New Roman"/>
                          <a:cs typeface="Times New Roman"/>
                        </a:rPr>
                        <a:t>0.49</a:t>
                      </a:r>
                      <a:endParaRPr lang="en-US" sz="1400">
                        <a:latin typeface="Calibri"/>
                        <a:ea typeface="Calibri"/>
                        <a:cs typeface="Times New Roman"/>
                      </a:endParaRPr>
                    </a:p>
                  </a:txBody>
                  <a:tcPr marL="49693" marR="49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100"/>
                        </a:spcBef>
                        <a:spcAft>
                          <a:spcPts val="100"/>
                        </a:spcAft>
                      </a:pPr>
                      <a:r>
                        <a:rPr lang="en-US" sz="1400" dirty="0">
                          <a:latin typeface="Times New Roman"/>
                          <a:ea typeface="Times New Roman"/>
                          <a:cs typeface="Times New Roman"/>
                        </a:rPr>
                        <a:t>2.68</a:t>
                      </a:r>
                      <a:endParaRPr lang="en-US" sz="1400" dirty="0">
                        <a:latin typeface="Calibri"/>
                        <a:ea typeface="Calibri"/>
                        <a:cs typeface="Times New Roman"/>
                      </a:endParaRPr>
                    </a:p>
                  </a:txBody>
                  <a:tcPr marL="49693" marR="49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6392" name="Picture 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7554" y="2357430"/>
            <a:ext cx="1781175" cy="409575"/>
          </a:xfrm>
          <a:prstGeom prst="rect">
            <a:avLst/>
          </a:prstGeom>
          <a:noFill/>
        </p:spPr>
      </p:pic>
      <p:pic>
        <p:nvPicPr>
          <p:cNvPr id="16391"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5984" y="1928802"/>
            <a:ext cx="1581150" cy="371475"/>
          </a:xfrm>
          <a:prstGeom prst="rect">
            <a:avLst/>
          </a:prstGeom>
          <a:noFill/>
        </p:spPr>
      </p:pic>
      <p:pic>
        <p:nvPicPr>
          <p:cNvPr id="1639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85984" y="2928934"/>
            <a:ext cx="1781175" cy="409575"/>
          </a:xfrm>
          <a:prstGeom prst="rect">
            <a:avLst/>
          </a:prstGeom>
          <a:noFill/>
        </p:spPr>
      </p:pic>
      <p:pic>
        <p:nvPicPr>
          <p:cNvPr id="16389"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643306" y="3500438"/>
            <a:ext cx="1704975" cy="371475"/>
          </a:xfrm>
          <a:prstGeom prst="rect">
            <a:avLst/>
          </a:prstGeom>
          <a:noFill/>
        </p:spPr>
      </p:pic>
      <p:pic>
        <p:nvPicPr>
          <p:cNvPr id="16388"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643174" y="4286256"/>
            <a:ext cx="2152650" cy="409575"/>
          </a:xfrm>
          <a:prstGeom prst="rect">
            <a:avLst/>
          </a:prstGeom>
          <a:noFill/>
        </p:spPr>
      </p:pic>
      <p:pic>
        <p:nvPicPr>
          <p:cNvPr id="16387"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571868" y="4857760"/>
            <a:ext cx="1276350" cy="371475"/>
          </a:xfrm>
          <a:prstGeom prst="rect">
            <a:avLst/>
          </a:prstGeom>
          <a:noFill/>
        </p:spPr>
      </p:pic>
      <p:pic>
        <p:nvPicPr>
          <p:cNvPr id="16386"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500298" y="5572140"/>
            <a:ext cx="1895475" cy="409575"/>
          </a:xfrm>
          <a:prstGeom prst="rect">
            <a:avLst/>
          </a:prstGeom>
          <a:noFill/>
        </p:spPr>
      </p:pic>
      <p:pic>
        <p:nvPicPr>
          <p:cNvPr id="16385" name="Picture 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214678" y="6000768"/>
            <a:ext cx="1524000" cy="371475"/>
          </a:xfrm>
          <a:prstGeom prst="rect">
            <a:avLst/>
          </a:prstGeom>
          <a:noFill/>
        </p:spPr>
      </p:pic>
    </p:spTree>
    <p:extLst>
      <p:ext uri="{BB962C8B-B14F-4D97-AF65-F5344CB8AC3E}">
        <p14:creationId xmlns:p14="http://schemas.microsoft.com/office/powerpoint/2010/main" val="866357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7543800" cy="4800599"/>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46</a:t>
            </a:fld>
            <a:endParaRPr lang="en-US" sz="1100" dirty="0">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714348" y="2377440"/>
          <a:ext cx="7858179" cy="2900857"/>
        </p:xfrm>
        <a:graphic>
          <a:graphicData uri="http://schemas.openxmlformats.org/drawingml/2006/table">
            <a:tbl>
              <a:tblPr/>
              <a:tblGrid>
                <a:gridCol w="1799027">
                  <a:extLst>
                    <a:ext uri="{9D8B030D-6E8A-4147-A177-3AD203B41FA5}">
                      <a16:colId xmlns:a16="http://schemas.microsoft.com/office/drawing/2014/main" val="20000"/>
                    </a:ext>
                  </a:extLst>
                </a:gridCol>
                <a:gridCol w="2091334">
                  <a:extLst>
                    <a:ext uri="{9D8B030D-6E8A-4147-A177-3AD203B41FA5}">
                      <a16:colId xmlns:a16="http://schemas.microsoft.com/office/drawing/2014/main" val="20001"/>
                    </a:ext>
                  </a:extLst>
                </a:gridCol>
                <a:gridCol w="784711">
                  <a:extLst>
                    <a:ext uri="{9D8B030D-6E8A-4147-A177-3AD203B41FA5}">
                      <a16:colId xmlns:a16="http://schemas.microsoft.com/office/drawing/2014/main" val="20002"/>
                    </a:ext>
                  </a:extLst>
                </a:gridCol>
                <a:gridCol w="1698518">
                  <a:extLst>
                    <a:ext uri="{9D8B030D-6E8A-4147-A177-3AD203B41FA5}">
                      <a16:colId xmlns:a16="http://schemas.microsoft.com/office/drawing/2014/main" val="20003"/>
                    </a:ext>
                  </a:extLst>
                </a:gridCol>
                <a:gridCol w="1484589">
                  <a:extLst>
                    <a:ext uri="{9D8B030D-6E8A-4147-A177-3AD203B41FA5}">
                      <a16:colId xmlns:a16="http://schemas.microsoft.com/office/drawing/2014/main" val="20004"/>
                    </a:ext>
                  </a:extLst>
                </a:gridCol>
              </a:tblGrid>
              <a:tr h="673659">
                <a:tc>
                  <a:txBody>
                    <a:bodyPr/>
                    <a:lstStyle/>
                    <a:p>
                      <a:pPr marL="0" marR="0" algn="just">
                        <a:lnSpc>
                          <a:spcPct val="115000"/>
                        </a:lnSpc>
                        <a:spcBef>
                          <a:spcPts val="100"/>
                        </a:spcBef>
                        <a:spcAft>
                          <a:spcPts val="100"/>
                        </a:spcAft>
                      </a:pPr>
                      <a:r>
                        <a:rPr lang="el-GR" sz="1600">
                          <a:latin typeface="Times New Roman"/>
                          <a:ea typeface="Times New Roman"/>
                          <a:cs typeface="Times New Roman"/>
                        </a:rPr>
                        <a:t>Επίδοση -</a:t>
                      </a:r>
                      <a:r>
                        <a:rPr lang="en-US" sz="1600">
                          <a:latin typeface="Times New Roman"/>
                          <a:ea typeface="Times New Roman"/>
                          <a:cs typeface="Times New Roman"/>
                        </a:rPr>
                        <a:t> Score</a:t>
                      </a:r>
                      <a:endParaRPr lang="en-US" sz="16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100"/>
                        </a:spcBef>
                        <a:spcAft>
                          <a:spcPts val="100"/>
                        </a:spcAft>
                      </a:pPr>
                      <a:r>
                        <a:rPr lang="el-GR" sz="1600">
                          <a:latin typeface="Times New Roman"/>
                          <a:ea typeface="Times New Roman"/>
                          <a:cs typeface="Times New Roman"/>
                        </a:rPr>
                        <a:t>Πιθανότητα Αποτυχίας- </a:t>
                      </a:r>
                      <a:r>
                        <a:rPr lang="en-US" sz="1600">
                          <a:latin typeface="Times New Roman"/>
                          <a:ea typeface="Times New Roman"/>
                          <a:cs typeface="Times New Roman"/>
                        </a:rPr>
                        <a:t>Likelihood of failure </a:t>
                      </a:r>
                      <a:endParaRPr lang="en-US" sz="16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100"/>
                        </a:spcBef>
                        <a:spcAft>
                          <a:spcPts val="100"/>
                        </a:spcAft>
                      </a:pPr>
                      <a:endParaRPr lang="el-GR" sz="1600">
                        <a:latin typeface="Times New Roman"/>
                        <a:ea typeface="Times New Roman"/>
                        <a:cs typeface="Times New Roman"/>
                      </a:endParaRPr>
                    </a:p>
                  </a:txBody>
                  <a:tcPr marL="68580" marR="68580" marT="0" marB="0">
                    <a:lnL>
                      <a:noFill/>
                    </a:lnL>
                    <a:lnR>
                      <a:noFill/>
                    </a:lnR>
                    <a:lnT>
                      <a:noFill/>
                    </a:lnT>
                    <a:lnB>
                      <a:noFill/>
                    </a:lnB>
                  </a:tcPr>
                </a:tc>
                <a:tc gridSpan="2">
                  <a:txBody>
                    <a:bodyPr/>
                    <a:lstStyle/>
                    <a:p>
                      <a:pPr marL="0" marR="0" algn="just">
                        <a:lnSpc>
                          <a:spcPct val="115000"/>
                        </a:lnSpc>
                        <a:spcBef>
                          <a:spcPts val="100"/>
                        </a:spcBef>
                        <a:spcAft>
                          <a:spcPts val="100"/>
                        </a:spcAft>
                      </a:pPr>
                      <a:r>
                        <a:rPr lang="el-GR" sz="1600" dirty="0">
                          <a:latin typeface="Times New Roman"/>
                          <a:ea typeface="Times New Roman"/>
                          <a:cs typeface="Times New Roman"/>
                        </a:rPr>
                        <a:t>Κριτικές τιμές πτώχευσης –</a:t>
                      </a:r>
                      <a:r>
                        <a:rPr lang="en-US" sz="1600" dirty="0">
                          <a:latin typeface="Times New Roman"/>
                          <a:ea typeface="Times New Roman"/>
                          <a:cs typeface="Times New Roman"/>
                        </a:rPr>
                        <a:t>Mean Z</a:t>
                      </a:r>
                      <a:r>
                        <a:rPr lang="el-GR" sz="1600" dirty="0">
                          <a:latin typeface="Times New Roman"/>
                          <a:ea typeface="Times New Roman"/>
                          <a:cs typeface="Times New Roman"/>
                        </a:rPr>
                        <a:t>-</a:t>
                      </a:r>
                      <a:r>
                        <a:rPr lang="en-US" sz="1600" dirty="0">
                          <a:latin typeface="Times New Roman"/>
                          <a:ea typeface="Times New Roman"/>
                          <a:cs typeface="Times New Roman"/>
                        </a:rPr>
                        <a:t>score </a:t>
                      </a:r>
                      <a:endParaRPr lang="en-US" sz="16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36829">
                <a:tc>
                  <a:txBody>
                    <a:bodyPr/>
                    <a:lstStyle/>
                    <a:p>
                      <a:pPr marL="0" marR="0" algn="just">
                        <a:lnSpc>
                          <a:spcPct val="115000"/>
                        </a:lnSpc>
                        <a:spcBef>
                          <a:spcPts val="100"/>
                        </a:spcBef>
                        <a:spcAft>
                          <a:spcPts val="100"/>
                        </a:spcAft>
                      </a:pPr>
                      <a:r>
                        <a:rPr lang="en-US" sz="1600">
                          <a:latin typeface="Times New Roman"/>
                          <a:ea typeface="Times New Roman"/>
                          <a:cs typeface="Times New Roman"/>
                        </a:rPr>
                        <a:t>…  &lt;  1.80</a:t>
                      </a:r>
                      <a:endParaRPr lang="en-US" sz="16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100"/>
                        </a:spcBef>
                        <a:spcAft>
                          <a:spcPts val="100"/>
                        </a:spcAft>
                      </a:pPr>
                      <a:r>
                        <a:rPr lang="el-GR" sz="1600">
                          <a:latin typeface="Times New Roman"/>
                          <a:ea typeface="Times New Roman"/>
                          <a:cs typeface="Times New Roman"/>
                        </a:rPr>
                        <a:t>Πολύ υψηλή  - </a:t>
                      </a:r>
                      <a:r>
                        <a:rPr lang="en-US" sz="1600">
                          <a:latin typeface="Times New Roman"/>
                          <a:ea typeface="Times New Roman"/>
                          <a:cs typeface="Times New Roman"/>
                        </a:rPr>
                        <a:t>Very high</a:t>
                      </a:r>
                      <a:endParaRPr lang="en-US" sz="16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vMerge="1">
                  <a:txBody>
                    <a:bodyPr/>
                    <a:lstStyle/>
                    <a:p>
                      <a:endParaRPr lang="en-US"/>
                    </a:p>
                  </a:txBody>
                  <a:tcPr/>
                </a:tc>
                <a:tc>
                  <a:txBody>
                    <a:bodyPr/>
                    <a:lstStyle/>
                    <a:p>
                      <a:pPr marL="0" marR="0" algn="just">
                        <a:lnSpc>
                          <a:spcPct val="115000"/>
                        </a:lnSpc>
                        <a:spcBef>
                          <a:spcPts val="100"/>
                        </a:spcBef>
                        <a:spcAft>
                          <a:spcPts val="100"/>
                        </a:spcAft>
                      </a:pPr>
                      <a:r>
                        <a:rPr lang="el-GR" sz="1600">
                          <a:latin typeface="Times New Roman"/>
                          <a:ea typeface="Times New Roman"/>
                          <a:cs typeface="Times New Roman"/>
                        </a:rPr>
                        <a:t>Πτώχευση - </a:t>
                      </a:r>
                      <a:r>
                        <a:rPr lang="en-US" sz="1600">
                          <a:latin typeface="Times New Roman"/>
                          <a:ea typeface="Times New Roman"/>
                          <a:cs typeface="Times New Roman"/>
                        </a:rPr>
                        <a:t>bankrupt</a:t>
                      </a:r>
                      <a:endParaRPr lang="en-US" sz="16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100"/>
                        </a:spcBef>
                        <a:spcAft>
                          <a:spcPts val="100"/>
                        </a:spcAft>
                      </a:pPr>
                      <a:r>
                        <a:rPr lang="en-US" sz="1600" dirty="0">
                          <a:latin typeface="Times New Roman"/>
                          <a:ea typeface="Times New Roman"/>
                          <a:cs typeface="Times New Roman"/>
                        </a:rPr>
                        <a:t>1.62</a:t>
                      </a:r>
                      <a:endParaRPr lang="en-US" sz="16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36829">
                <a:tc>
                  <a:txBody>
                    <a:bodyPr/>
                    <a:lstStyle/>
                    <a:p>
                      <a:pPr marL="0" marR="0" algn="just">
                        <a:lnSpc>
                          <a:spcPct val="115000"/>
                        </a:lnSpc>
                        <a:spcBef>
                          <a:spcPts val="100"/>
                        </a:spcBef>
                        <a:spcAft>
                          <a:spcPts val="100"/>
                        </a:spcAft>
                      </a:pPr>
                      <a:r>
                        <a:rPr lang="en-US" sz="1600">
                          <a:latin typeface="Times New Roman"/>
                          <a:ea typeface="Times New Roman"/>
                          <a:cs typeface="Times New Roman"/>
                        </a:rPr>
                        <a:t>1.81 &lt; …&lt; 2.67</a:t>
                      </a: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gn="just">
                        <a:lnSpc>
                          <a:spcPct val="115000"/>
                        </a:lnSpc>
                        <a:spcBef>
                          <a:spcPts val="100"/>
                        </a:spcBef>
                        <a:spcAft>
                          <a:spcPts val="100"/>
                        </a:spcAft>
                      </a:pPr>
                      <a:r>
                        <a:rPr lang="el-GR" sz="1600">
                          <a:latin typeface="Times New Roman"/>
                          <a:ea typeface="Times New Roman"/>
                          <a:cs typeface="Times New Roman"/>
                        </a:rPr>
                        <a:t>Υψηλή  - </a:t>
                      </a:r>
                      <a:r>
                        <a:rPr lang="en-US" sz="1600">
                          <a:latin typeface="Times New Roman"/>
                          <a:ea typeface="Times New Roman"/>
                          <a:cs typeface="Times New Roman"/>
                        </a:rPr>
                        <a:t>High</a:t>
                      </a: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gn="just">
                        <a:lnSpc>
                          <a:spcPct val="115000"/>
                        </a:lnSpc>
                        <a:spcBef>
                          <a:spcPts val="100"/>
                        </a:spcBef>
                        <a:spcAft>
                          <a:spcPts val="100"/>
                        </a:spcAft>
                      </a:pPr>
                      <a:endParaRPr lang="el-GR" sz="16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just">
                        <a:lnSpc>
                          <a:spcPct val="115000"/>
                        </a:lnSpc>
                        <a:spcBef>
                          <a:spcPts val="100"/>
                        </a:spcBef>
                        <a:spcAft>
                          <a:spcPts val="100"/>
                        </a:spcAft>
                      </a:pPr>
                      <a:endParaRPr lang="el-GR" sz="16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00"/>
                        </a:spcBef>
                        <a:spcAft>
                          <a:spcPts val="100"/>
                        </a:spcAft>
                      </a:pPr>
                      <a:endParaRPr lang="en-US" sz="1600" dirty="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673659">
                <a:tc>
                  <a:txBody>
                    <a:bodyPr/>
                    <a:lstStyle/>
                    <a:p>
                      <a:pPr marL="0" marR="0" algn="just">
                        <a:lnSpc>
                          <a:spcPct val="115000"/>
                        </a:lnSpc>
                        <a:spcBef>
                          <a:spcPts val="100"/>
                        </a:spcBef>
                        <a:spcAft>
                          <a:spcPts val="100"/>
                        </a:spcAft>
                      </a:pPr>
                      <a:endParaRPr lang="en-US" sz="16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just">
                        <a:lnSpc>
                          <a:spcPct val="115000"/>
                        </a:lnSpc>
                        <a:spcBef>
                          <a:spcPts val="100"/>
                        </a:spcBef>
                        <a:spcAft>
                          <a:spcPts val="100"/>
                        </a:spcAft>
                      </a:pPr>
                      <a:endParaRPr lang="el-GR" sz="1600">
                        <a:latin typeface="Times New Roman"/>
                        <a:ea typeface="Times New Roman"/>
                        <a:cs typeface="Times New Roman"/>
                      </a:endParaRPr>
                    </a:p>
                  </a:txBody>
                  <a:tcPr marL="68580" marR="68580" marT="0" marB="0">
                    <a:lnL>
                      <a:noFill/>
                    </a:lnL>
                    <a:lnR>
                      <a:noFill/>
                    </a:lnR>
                    <a:lnT>
                      <a:noFill/>
                    </a:lnT>
                    <a:lnB>
                      <a:noFill/>
                    </a:lnB>
                  </a:tcPr>
                </a:tc>
                <a:tc rowSpan="3">
                  <a:txBody>
                    <a:bodyPr/>
                    <a:lstStyle/>
                    <a:p>
                      <a:pPr marL="0" marR="0" algn="just">
                        <a:lnSpc>
                          <a:spcPct val="115000"/>
                        </a:lnSpc>
                        <a:spcBef>
                          <a:spcPts val="100"/>
                        </a:spcBef>
                        <a:spcAft>
                          <a:spcPts val="100"/>
                        </a:spcAft>
                      </a:pPr>
                      <a:endParaRPr lang="el-GR" sz="16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just">
                        <a:lnSpc>
                          <a:spcPct val="115000"/>
                        </a:lnSpc>
                        <a:spcBef>
                          <a:spcPts val="100"/>
                        </a:spcBef>
                        <a:spcAft>
                          <a:spcPts val="100"/>
                        </a:spcAft>
                      </a:pPr>
                      <a:r>
                        <a:rPr lang="el-GR" sz="1600">
                          <a:latin typeface="Times New Roman"/>
                          <a:ea typeface="Times New Roman"/>
                          <a:cs typeface="Times New Roman"/>
                        </a:rPr>
                        <a:t>Μη πτώχευση -</a:t>
                      </a:r>
                      <a:r>
                        <a:rPr lang="en-US" sz="1600">
                          <a:latin typeface="Times New Roman"/>
                          <a:ea typeface="Times New Roman"/>
                          <a:cs typeface="Times New Roman"/>
                        </a:rPr>
                        <a:t>Non bankrupt</a:t>
                      </a: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100"/>
                        </a:spcBef>
                        <a:spcAft>
                          <a:spcPts val="100"/>
                        </a:spcAft>
                      </a:pPr>
                      <a:r>
                        <a:rPr lang="en-US" sz="1600" dirty="0">
                          <a:latin typeface="Times New Roman"/>
                          <a:ea typeface="Times New Roman"/>
                          <a:cs typeface="Times New Roman"/>
                        </a:rPr>
                        <a:t>4.45</a:t>
                      </a:r>
                      <a:endParaRPr lang="en-US" sz="1600" dirty="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336829">
                <a:tc>
                  <a:txBody>
                    <a:bodyPr/>
                    <a:lstStyle/>
                    <a:p>
                      <a:pPr marL="0" marR="0" algn="just">
                        <a:lnSpc>
                          <a:spcPct val="115000"/>
                        </a:lnSpc>
                        <a:spcBef>
                          <a:spcPts val="100"/>
                        </a:spcBef>
                        <a:spcAft>
                          <a:spcPts val="100"/>
                        </a:spcAft>
                      </a:pPr>
                      <a:r>
                        <a:rPr lang="en-US" sz="1600">
                          <a:latin typeface="Times New Roman"/>
                          <a:ea typeface="Times New Roman"/>
                          <a:cs typeface="Times New Roman"/>
                        </a:rPr>
                        <a:t>2.68 &lt; …&lt; 2.99</a:t>
                      </a: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gn="just">
                        <a:lnSpc>
                          <a:spcPct val="115000"/>
                        </a:lnSpc>
                        <a:spcBef>
                          <a:spcPts val="100"/>
                        </a:spcBef>
                        <a:spcAft>
                          <a:spcPts val="100"/>
                        </a:spcAft>
                      </a:pPr>
                      <a:r>
                        <a:rPr lang="el-GR" sz="1600">
                          <a:latin typeface="Times New Roman"/>
                          <a:ea typeface="Times New Roman"/>
                          <a:cs typeface="Times New Roman"/>
                        </a:rPr>
                        <a:t>Πιθανή - </a:t>
                      </a:r>
                      <a:r>
                        <a:rPr lang="en-US" sz="1600">
                          <a:latin typeface="Times New Roman"/>
                          <a:ea typeface="Times New Roman"/>
                          <a:cs typeface="Times New Roman"/>
                        </a:rPr>
                        <a:t>Possible</a:t>
                      </a:r>
                      <a:endParaRPr lang="en-US" sz="1600">
                        <a:latin typeface="Calibri"/>
                        <a:ea typeface="Calibri"/>
                        <a:cs typeface="Times New Roman"/>
                      </a:endParaRPr>
                    </a:p>
                  </a:txBody>
                  <a:tcPr marL="68580" marR="68580" marT="0" marB="0">
                    <a:lnL>
                      <a:noFill/>
                    </a:lnL>
                    <a:lnR>
                      <a:noFill/>
                    </a:lnR>
                    <a:lnT>
                      <a:noFill/>
                    </a:lnT>
                    <a:lnB>
                      <a:noFill/>
                    </a:lnB>
                  </a:tcPr>
                </a:tc>
                <a:tc vMerge="1">
                  <a:txBody>
                    <a:bodyPr/>
                    <a:lstStyle/>
                    <a:p>
                      <a:endParaRPr lang="en-US"/>
                    </a:p>
                  </a:txBody>
                  <a:tcPr/>
                </a:tc>
                <a:tc>
                  <a:txBody>
                    <a:bodyPr/>
                    <a:lstStyle/>
                    <a:p>
                      <a:pPr marL="0" marR="0" algn="just">
                        <a:lnSpc>
                          <a:spcPct val="115000"/>
                        </a:lnSpc>
                        <a:spcBef>
                          <a:spcPts val="100"/>
                        </a:spcBef>
                        <a:spcAft>
                          <a:spcPts val="100"/>
                        </a:spcAft>
                      </a:pPr>
                      <a:endParaRPr lang="el-GR" sz="16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just">
                        <a:lnSpc>
                          <a:spcPct val="115000"/>
                        </a:lnSpc>
                        <a:spcBef>
                          <a:spcPts val="100"/>
                        </a:spcBef>
                        <a:spcAft>
                          <a:spcPts val="100"/>
                        </a:spcAft>
                      </a:pPr>
                      <a:endParaRPr lang="el-GR" sz="1600" dirty="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336829">
                <a:tc>
                  <a:txBody>
                    <a:bodyPr/>
                    <a:lstStyle/>
                    <a:p>
                      <a:pPr marL="0" marR="0" algn="just">
                        <a:lnSpc>
                          <a:spcPct val="115000"/>
                        </a:lnSpc>
                        <a:spcBef>
                          <a:spcPts val="100"/>
                        </a:spcBef>
                        <a:spcAft>
                          <a:spcPts val="100"/>
                        </a:spcAft>
                      </a:pPr>
                      <a:r>
                        <a:rPr lang="en-US" sz="1600">
                          <a:latin typeface="Times New Roman"/>
                          <a:ea typeface="Times New Roman"/>
                          <a:cs typeface="Times New Roman"/>
                        </a:rPr>
                        <a:t>3.00 &lt; …</a:t>
                      </a: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gn="just">
                        <a:lnSpc>
                          <a:spcPct val="115000"/>
                        </a:lnSpc>
                        <a:spcBef>
                          <a:spcPts val="100"/>
                        </a:spcBef>
                        <a:spcAft>
                          <a:spcPts val="100"/>
                        </a:spcAft>
                      </a:pPr>
                      <a:r>
                        <a:rPr lang="el-GR" sz="1600" dirty="0">
                          <a:latin typeface="Times New Roman"/>
                          <a:ea typeface="Times New Roman"/>
                          <a:cs typeface="Times New Roman"/>
                        </a:rPr>
                        <a:t>Χαμηλή - </a:t>
                      </a:r>
                      <a:r>
                        <a:rPr lang="en-US" sz="1600" dirty="0">
                          <a:latin typeface="Times New Roman"/>
                          <a:ea typeface="Times New Roman"/>
                          <a:cs typeface="Times New Roman"/>
                        </a:rPr>
                        <a:t>Low</a:t>
                      </a:r>
                      <a:endParaRPr lang="en-US" sz="1600" dirty="0">
                        <a:latin typeface="Calibri"/>
                        <a:ea typeface="Calibri"/>
                        <a:cs typeface="Times New Roman"/>
                      </a:endParaRPr>
                    </a:p>
                  </a:txBody>
                  <a:tcPr marL="68580" marR="68580" marT="0" marB="0">
                    <a:lnL>
                      <a:noFill/>
                    </a:lnL>
                    <a:lnR>
                      <a:noFill/>
                    </a:lnR>
                    <a:lnT>
                      <a:noFill/>
                    </a:lnT>
                    <a:lnB>
                      <a:noFill/>
                    </a:lnB>
                  </a:tcPr>
                </a:tc>
                <a:tc vMerge="1">
                  <a:txBody>
                    <a:bodyPr/>
                    <a:lstStyle/>
                    <a:p>
                      <a:endParaRPr lang="en-US"/>
                    </a:p>
                  </a:txBody>
                  <a:tcPr/>
                </a:tc>
                <a:tc>
                  <a:txBody>
                    <a:bodyPr/>
                    <a:lstStyle/>
                    <a:p>
                      <a:pPr marL="0" marR="0" algn="just">
                        <a:lnSpc>
                          <a:spcPct val="115000"/>
                        </a:lnSpc>
                        <a:spcBef>
                          <a:spcPts val="100"/>
                        </a:spcBef>
                        <a:spcAft>
                          <a:spcPts val="100"/>
                        </a:spcAft>
                      </a:pPr>
                      <a:endParaRPr lang="el-GR" sz="16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just">
                        <a:lnSpc>
                          <a:spcPct val="115000"/>
                        </a:lnSpc>
                        <a:spcBef>
                          <a:spcPts val="100"/>
                        </a:spcBef>
                        <a:spcAft>
                          <a:spcPts val="100"/>
                        </a:spcAft>
                      </a:pPr>
                      <a:endParaRPr lang="el-GR" sz="1600" dirty="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15361" name="Rectangle 1"/>
          <p:cNvSpPr>
            <a:spLocks noChangeArrowheads="1"/>
          </p:cNvSpPr>
          <p:nvPr/>
        </p:nvSpPr>
        <p:spPr bwMode="auto">
          <a:xfrm>
            <a:off x="0" y="0"/>
            <a:ext cx="850109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Η τιμή του </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Z</a:t>
            </a:r>
            <a:r>
              <a:rPr kumimoji="0" lang="el-GR"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score</a:t>
            </a:r>
            <a:r>
              <a:rPr kumimoji="0" lang="el-GR"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είναι το άθροισμα των τεσσάρων αριθμοδεικτών πολλαπλασιαζόμενων με τον αντίστοιχο συντελεστή δηλαδή το άθροισμα των τιμών της δεύτερης στήλης. Οι κριτικές τιμές που συγκρίνεται η τιμή του </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Z</a:t>
            </a:r>
            <a:r>
              <a:rPr kumimoji="0" lang="el-GR"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score</a:t>
            </a:r>
            <a:r>
              <a:rPr kumimoji="0" lang="el-GR"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είναι :</a:t>
            </a:r>
            <a:endParaRPr kumimoji="0" lang="el-GR"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7653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1"/>
            <a:ext cx="7543800" cy="1366830"/>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47</a:t>
            </a:fld>
            <a:endParaRPr lang="en-US" sz="1100" dirty="0">
              <a:latin typeface="Times New Roman" pitchFamily="18" charset="0"/>
              <a:cs typeface="Times New Roman" pitchFamily="18" charset="0"/>
            </a:endParaRPr>
          </a:p>
        </p:txBody>
      </p:sp>
      <p:sp>
        <p:nvSpPr>
          <p:cNvPr id="7" name="Rectangle 6"/>
          <p:cNvSpPr/>
          <p:nvPr/>
        </p:nvSpPr>
        <p:spPr>
          <a:xfrm>
            <a:off x="533400" y="1066800"/>
            <a:ext cx="8077200" cy="523220"/>
          </a:xfrm>
          <a:prstGeom prst="rect">
            <a:avLst/>
          </a:prstGeom>
        </p:spPr>
        <p:txBody>
          <a:bodyPr wrap="square">
            <a:spAutoFit/>
          </a:bodyPr>
          <a:lstStyle/>
          <a:p>
            <a:pPr marL="228600" lvl="2" indent="-228600">
              <a:buClr>
                <a:schemeClr val="tx1">
                  <a:lumMod val="50000"/>
                  <a:lumOff val="50000"/>
                </a:schemeClr>
              </a:buClr>
            </a:pPr>
            <a:endParaRPr lang="en-US"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p>
        </p:txBody>
      </p:sp>
      <p:sp>
        <p:nvSpPr>
          <p:cNvPr id="16385" name="Rectangle 1"/>
          <p:cNvSpPr>
            <a:spLocks noChangeArrowheads="1"/>
          </p:cNvSpPr>
          <p:nvPr/>
        </p:nvSpPr>
        <p:spPr bwMode="auto">
          <a:xfrm>
            <a:off x="0" y="0"/>
            <a:ext cx="8715404" cy="836086"/>
          </a:xfrm>
          <a:prstGeom prst="rect">
            <a:avLst/>
          </a:prstGeom>
          <a:noFill/>
          <a:ln w="9525">
            <a:noFill/>
            <a:miter lim="800000"/>
            <a:headEnd/>
            <a:tailEnd/>
          </a:ln>
          <a:effectLst/>
        </p:spPr>
        <p:txBody>
          <a:bodyPr vert="horz" wrap="square" lIns="365010" tIns="126960" rIns="0" bIns="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el-GR"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Α</a:t>
            </a:r>
            <a:r>
              <a:rPr kumimoji="0" lang="el-GR" sz="2800"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νάλυση Κεφαλαίων Επιχειρήσεων</a:t>
            </a:r>
            <a:endParaRPr kumimoji="0" lang="el-GR" sz="2800"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16386" name="Rectangle 2"/>
          <p:cNvSpPr>
            <a:spLocks noChangeArrowheads="1"/>
          </p:cNvSpPr>
          <p:nvPr/>
        </p:nvSpPr>
        <p:spPr bwMode="auto">
          <a:xfrm>
            <a:off x="0" y="714356"/>
            <a:ext cx="885828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el-GR"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Μετοχικό κεφάλαιο</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(είναι η υποχρέωση ως προς τους μετόχους με το μικρότερο βαθμό οικονομικής εξασφάλισης. Δηλαδή, σε σειρά κατάταξης, κατά τη λύση της εταιρείας, είναι η τελευταία υποχρέωση της εταιρείας που μπορεί να υπάρξει).</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l-GR"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ΜΕΤΟΧΙΚΟ ΚΕΦΑΛΑΙΟ:</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Το κεφάλαιο που καταβάλλουν οι μέτοχοι της εταιρίας ονομάζεται μετοχικό κεφάλαιο και τα μέρη στα οποία είναι διαιρεμένο μετοχές. Ο Κ.Ν. 2190/1920 ορίζει ότι το κατώτερο όριο του μετοχικού κεφαλαίου είναι 60.000€, το οποίο καταβάλλεται ολοσχερώς κατά τη σύσταση της ανώνυμης εταιρίας. Ωστόσο αν η εταιρία προβεί σε δημόσια εγγραφή το ελάχιστο κεφάλαιο ανέρχεται σε 300.000€. Τέλος πρέπει να τονίσουμε τα ακόλουθα:</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α. Είναι δυνατή η τμηματική καταβολή του μετοχικού κεφαλαίου μόνο σε περίπτωση χρηματικής εισφοράς και δεν πρέπει να ξεπερνά τα 10 έτη.</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β. Η αξία που καταβάλλεται για κάθε μετοχή να μην είναι κατώτερη από το ¼ της ονομαστικής της αξίας</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γ. Η διαφορά από έκδοση υπέρ το άρτιο να καταβάλλεται εφάπαξ με την πρώτη δόση.</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δ. Οι μετοχές παραμένουν ονομαστικές μέχρι την πλήρη εξόφληση τους.</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ε. Δεν είναι δυνατό να πραγματοποιηθεί αύξηση του μετοχικού κεφαλαίου πριν από τη καταβολή της τελευταίας οφειλόμενης δόσης.</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l-GR"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ΜΕΤΟΧΟΣ:</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Είναι φυσικό ή νομικό πρόσωπο που έχει στην ιδιοκτησία του το χρηματόγραφο - μετοχή ποσότητας τουλάχιστον 1 (μετοχή).</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l-GR"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ΜΕΤΟΧΗ:</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Είναι χρηματόγραφο - χρεόγραφο μεταβλητής απόδοσης, το χρηματοοικονομικό άθροισμα των οποίων (μετοχών) δίδει το μετοχικό κεφάλαιο της εταιρείας. Δηλαδή το μετοχικό κεφάλαιο κόβεται σε ίσα κομμάτια, έκαστο των οποίων αποτελεί μια μετοχή. Η ονομαστική αξία της μετοχής δεν μπορεί να είναι κατώτερη από 0,30€ και ανώτερη από 100€.</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Δηλαδή:  π. χ.: μετοχικό κεφάλαιο Α. Ε. : 100.000€ διαιρείται σε 10.000 τμήματα- μετοχές, που η κάθε μία έχει ονομαστική αξία 10€.</a:t>
            </a: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798229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1"/>
            <a:ext cx="7543800" cy="1366830"/>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48</a:t>
            </a:fld>
            <a:endParaRPr lang="en-US" sz="1100" dirty="0">
              <a:latin typeface="Times New Roman" pitchFamily="18" charset="0"/>
              <a:cs typeface="Times New Roman" pitchFamily="18" charset="0"/>
            </a:endParaRPr>
          </a:p>
        </p:txBody>
      </p:sp>
      <p:sp>
        <p:nvSpPr>
          <p:cNvPr id="7" name="Rectangle 6"/>
          <p:cNvSpPr/>
          <p:nvPr/>
        </p:nvSpPr>
        <p:spPr>
          <a:xfrm>
            <a:off x="533400" y="1066800"/>
            <a:ext cx="8077200" cy="523220"/>
          </a:xfrm>
          <a:prstGeom prst="rect">
            <a:avLst/>
          </a:prstGeom>
        </p:spPr>
        <p:txBody>
          <a:bodyPr wrap="square">
            <a:spAutoFit/>
          </a:bodyPr>
          <a:lstStyle/>
          <a:p>
            <a:pPr marL="228600" lvl="2" indent="-228600">
              <a:buClr>
                <a:schemeClr val="tx1">
                  <a:lumMod val="50000"/>
                  <a:lumOff val="50000"/>
                </a:schemeClr>
              </a:buClr>
            </a:pPr>
            <a:endParaRPr lang="en-US"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p>
        </p:txBody>
      </p:sp>
      <p:sp>
        <p:nvSpPr>
          <p:cNvPr id="16385" name="Rectangle 1"/>
          <p:cNvSpPr>
            <a:spLocks noChangeArrowheads="1"/>
          </p:cNvSpPr>
          <p:nvPr/>
        </p:nvSpPr>
        <p:spPr bwMode="auto">
          <a:xfrm>
            <a:off x="0" y="0"/>
            <a:ext cx="8715404" cy="836086"/>
          </a:xfrm>
          <a:prstGeom prst="rect">
            <a:avLst/>
          </a:prstGeom>
          <a:noFill/>
          <a:ln w="9525">
            <a:noFill/>
            <a:miter lim="800000"/>
            <a:headEnd/>
            <a:tailEnd/>
          </a:ln>
          <a:effectLst/>
        </p:spPr>
        <p:txBody>
          <a:bodyPr vert="horz" wrap="square" lIns="365010" tIns="126960" rIns="0" bIns="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el-GR"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Α</a:t>
            </a:r>
            <a:r>
              <a:rPr kumimoji="0" lang="el-GR" sz="2800"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νάλυση Κεφαλαίων Επιχειρήσεων</a:t>
            </a:r>
            <a:endParaRPr kumimoji="0" lang="el-GR" sz="2800"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16386" name="Rectangle 2"/>
          <p:cNvSpPr>
            <a:spLocks noChangeArrowheads="1"/>
          </p:cNvSpPr>
          <p:nvPr/>
        </p:nvSpPr>
        <p:spPr bwMode="auto">
          <a:xfrm>
            <a:off x="0" y="714356"/>
            <a:ext cx="885828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3793" name="Rectangle 1"/>
          <p:cNvSpPr>
            <a:spLocks noChangeArrowheads="1"/>
          </p:cNvSpPr>
          <p:nvPr/>
        </p:nvSpPr>
        <p:spPr bwMode="auto">
          <a:xfrm>
            <a:off x="0" y="785794"/>
            <a:ext cx="8715404"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0" algn="l"/>
              </a:tabLst>
            </a:pPr>
            <a:r>
              <a:rPr kumimoji="0" lang="el-GR"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ΑΞΙΑ ΜΕΤΟΧΗΣ:</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0" algn="l"/>
              </a:tabLst>
            </a:pPr>
            <a:r>
              <a:rPr kumimoji="0" lang="el-GR" sz="20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Ονομαστική τιμή</a:t>
            </a:r>
            <a:r>
              <a:rPr kumimoji="0" lang="el-G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Το ποσό, το οποίο αν αθροιστεί για όλες τις μετοχές                     δίνει το μετοχικό κεφάλαιο.</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0" algn="l"/>
              </a:tabLst>
            </a:pPr>
            <a:r>
              <a:rPr kumimoji="0" lang="el-GR" sz="20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Τιμή διάθεσης</a:t>
            </a:r>
            <a:r>
              <a:rPr kumimoji="0" lang="el-G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Είναι το ποσό που καταβάλλουν οι μέτοχοι για την απόκτηση μιας μετοχής πολλές φορές καλείται και τιμή έκδοσης.</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0" algn="l"/>
              </a:tabLst>
            </a:pPr>
            <a:r>
              <a:rPr kumimoji="0" lang="el-GR" sz="20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Τιμή υπέρ το άρτιο / τιμή διάθεσης (</a:t>
            </a:r>
            <a:r>
              <a:rPr kumimoji="0" lang="en-US" sz="20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Share</a:t>
            </a:r>
            <a:r>
              <a:rPr kumimoji="0" lang="el-GR" sz="20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premium</a:t>
            </a:r>
            <a:r>
              <a:rPr kumimoji="0" lang="el-GR" sz="20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l-G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Είναι η τιμή διάθεσης ότα αυτή είναι μεγαλύτερη από την ονομαστική τιμή.</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0" algn="l"/>
              </a:tabLst>
            </a:pPr>
            <a:r>
              <a:rPr kumimoji="0" lang="el-GR" sz="20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Τιμή υπό το άρτιο/ τιμή διάθεσης (</a:t>
            </a:r>
            <a:r>
              <a:rPr kumimoji="0" lang="en-US" sz="20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Share</a:t>
            </a:r>
            <a:r>
              <a:rPr kumimoji="0" lang="el-GR" sz="20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discount</a:t>
            </a:r>
            <a:r>
              <a:rPr kumimoji="0" lang="el-GR" sz="20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l-G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Είναι η τιμή κάτω από την ονομαστική τιμή.</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0" algn="l"/>
              </a:tabLst>
            </a:pPr>
            <a:r>
              <a:rPr kumimoji="0" lang="el-GR" sz="20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Εσωτερική αξία μετοχής / ΕΣΛΑ (</a:t>
            </a:r>
            <a:r>
              <a:rPr kumimoji="0" lang="en-US" sz="20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Book</a:t>
            </a:r>
            <a:r>
              <a:rPr kumimoji="0" lang="el-GR" sz="20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Value</a:t>
            </a:r>
            <a:r>
              <a:rPr kumimoji="0" lang="el-GR" sz="20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Price</a:t>
            </a:r>
            <a:r>
              <a:rPr kumimoji="0" lang="el-GR" sz="20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l-G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Προκύπτει από τη διαίρεση του συνόλου των ιδίων κεφαλαίων με το συνολικό αριθμό των μετοχών.</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0" algn="l"/>
              </a:tabLst>
            </a:pPr>
            <a:r>
              <a:rPr kumimoji="0" lang="el-GR" sz="20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Πραγματική αξία</a:t>
            </a:r>
            <a:r>
              <a:rPr kumimoji="0" lang="el-G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Προκύπτει από τη διαίρεση της καθαρής θέσης της εταιρίας μετά την αποτίμηση των περιουσιακών στοιχείων στην τρέχουσα αξία και προσαυξημένη με τη φήμη και την πελατεία (υπερξία της) με το σύνολο των μετοχών.</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0" algn="l"/>
              </a:tabLst>
            </a:pPr>
            <a:r>
              <a:rPr kumimoji="0" lang="el-GR" sz="20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Χρηματιστηριακή αξία</a:t>
            </a:r>
            <a:r>
              <a:rPr kumimoji="0" lang="el-G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Διαμορφώνεται στο Χρηματιστήριο από την προσφορά και τη ζήτηση της μετοχής.</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0" algn="l"/>
              </a:tabLst>
            </a:pPr>
            <a:r>
              <a:rPr kumimoji="0" lang="el-GR" sz="20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Αξία ρευστοποίησης ή εκκαθάρισης</a:t>
            </a:r>
            <a:r>
              <a:rPr kumimoji="0" lang="el-G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Είναι το ποσό που αναλογεί στη μετοχή από το καθαρό προϊόν εκκαθάρισης περιουσίας της εταιρίας.</a:t>
            </a:r>
            <a:endParaRPr kumimoji="0" lang="el-GR" sz="20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713741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1"/>
            <a:ext cx="7543800" cy="1366830"/>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49</a:t>
            </a:fld>
            <a:endParaRPr lang="en-US" sz="1100" dirty="0">
              <a:latin typeface="Times New Roman" pitchFamily="18" charset="0"/>
              <a:cs typeface="Times New Roman" pitchFamily="18" charset="0"/>
            </a:endParaRPr>
          </a:p>
        </p:txBody>
      </p:sp>
      <p:sp>
        <p:nvSpPr>
          <p:cNvPr id="7" name="Rectangle 6"/>
          <p:cNvSpPr/>
          <p:nvPr/>
        </p:nvSpPr>
        <p:spPr>
          <a:xfrm>
            <a:off x="533400" y="1066800"/>
            <a:ext cx="8077200" cy="523220"/>
          </a:xfrm>
          <a:prstGeom prst="rect">
            <a:avLst/>
          </a:prstGeom>
        </p:spPr>
        <p:txBody>
          <a:bodyPr wrap="square">
            <a:spAutoFit/>
          </a:bodyPr>
          <a:lstStyle/>
          <a:p>
            <a:pPr marL="228600" lvl="2" indent="-228600">
              <a:buClr>
                <a:schemeClr val="tx1">
                  <a:lumMod val="50000"/>
                  <a:lumOff val="50000"/>
                </a:schemeClr>
              </a:buClr>
            </a:pPr>
            <a:endParaRPr lang="en-US"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p>
        </p:txBody>
      </p:sp>
      <p:sp>
        <p:nvSpPr>
          <p:cNvPr id="16386" name="Rectangle 2"/>
          <p:cNvSpPr>
            <a:spLocks noChangeArrowheads="1"/>
          </p:cNvSpPr>
          <p:nvPr/>
        </p:nvSpPr>
        <p:spPr bwMode="auto">
          <a:xfrm>
            <a:off x="0" y="714356"/>
            <a:ext cx="885828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4817" name="Rectangle 1"/>
          <p:cNvSpPr>
            <a:spLocks noChangeArrowheads="1"/>
          </p:cNvSpPr>
          <p:nvPr/>
        </p:nvSpPr>
        <p:spPr bwMode="auto">
          <a:xfrm>
            <a:off x="0" y="0"/>
            <a:ext cx="8786842"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l-GR" sz="16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Κοινές και προνομιούχες</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l-GR"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Κοινές (</a:t>
            </a:r>
            <a:r>
              <a:rPr kumimoji="0" lang="en-US"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Shared</a:t>
            </a:r>
            <a:r>
              <a:rPr kumimoji="0" lang="el-GR"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Capital</a:t>
            </a:r>
            <a:r>
              <a:rPr kumimoji="0" lang="el-GR"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Κομμάτια του κεφαλαίου, τα οποία έχουν δικαίωμα ψήφου. Συνάμα μετέχουν στην αύξηση μετοχικού κεφαλαίου και στη διανομή κερδών.</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l-GR"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Προνομιούχες (</a:t>
            </a:r>
            <a:r>
              <a:rPr kumimoji="0" lang="en-US"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Preferred</a:t>
            </a:r>
            <a:r>
              <a:rPr kumimoji="0" lang="el-GR"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Stock</a:t>
            </a:r>
            <a:r>
              <a:rPr kumimoji="0" lang="el-GR"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Είναι οι μετοχές, οι οποίες δικαιούνται προνομιακή απόληψη του πρώτου μερίσματος. Ουσιαστικά έχουν μικρότερο επιχειρηματικό κίνδυνο σε σχέση με τις κοινές. </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Ο προνομιούχες διακρίνονται σε:</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Α) Προνομιούχες μετά ψήφου</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Β) Προνομιούχες άνευ ψήφου (Συνήθως δικαιούνται σταθερό ποσοστό απόδοσης, επί   της ονομαστικής τους αξίας)</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l-GR" sz="16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Μετοχές Επικαρπίας:</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Η εταιρία μπορεί να προβεί σε απόσβεση του μετοχικού κεφαλαίου και εκ των υστέρων να χορηγήσει στους μετόχους των οποίων το κεφάλαιο αποσβέστηκε μετοχές επικαρπίας. Οι μετοχές αυτές δίνουν δικαίωμα μόνο στα κέρδη της εταιρίας.</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l-GR" sz="16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Εισηγμένες και μη εισηγμένες</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l-GR"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Εισηγμένες:</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Σε χρηματιστηριακή αγορά (έχει τρέχουσα χρηματιστηριακή τιμή. Ο πολλαπλασιασμός της τρέχουσας τιμής μετοχής με τον αριθμό των μετοχών μου δίνει την κεφαλαιοποίηση της εταιρείας). Με την τρέχουσα τιμή γίνεται η αποτίμηση για να βρούμε τη δίκαιη τιμή εισηγμένης μετοχής, δηλαδή </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fair</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value</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equal</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to</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current</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value</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(δίκαιη τιμή = τρέχουσα τιμή).</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l-GR"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Μη εισηγμένες:</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Δεν πωλούνται σε αγορά, όμως μεταβιβάζονται. Στην περίπτωση μη εισηγμένης μετοχής, η αποτίμηση γίνεται με τις μεθόδους αξιολόγησης- εκτίμησης αξίας των επιχειρήσεων, δηλαδή:</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Χρηματοοικονομική αξία επιχείρησης = Λογιστική Κ. Θ. + κρυμμένο κεφάλαιο (</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Hidden</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Capital</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Υπεραξία. Όπου, κρυμμένο κεφάλαιο = διαφορά τρέχουσας αξίας στοιχείων ενεργητικού από τη λογιστική τους αξία και  υπεραξία = η χρηματοοικονομική εκτίμηση της ικανότητας της  επιχείρησης στην πραγματοποίηση κερδών.</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l-GR" sz="16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Ανώνυμες και ονομαστικές</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Στις ονομαστικές φαίνεται ποιος είναι ο ιδιοκτήτης, ενώ στις ανώνυμες όχι.</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l-GR" sz="1600"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Δεσμευμένες μετοχές</a:t>
            </a: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Κατά την ίδρυση της εταιρίας μπορούν οι ιδρυτές να δεσμεύσουν το σύνολο ή μέρος των μετοχών, οι οποίες δεν μπορούν να μεταβιβαστούν ελεύθερα για το χρονικό διάστημα που διαρκεί η δέσμευση.</a:t>
            </a: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11166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232901"/>
            <a:ext cx="8676456" cy="5570659"/>
          </a:xfrm>
          <a:prstGeom prst="rect">
            <a:avLst/>
          </a:prstGeom>
          <a:noFill/>
          <a:ln w="9525">
            <a:noFill/>
            <a:miter lim="800000"/>
            <a:headEnd/>
            <a:tailEnd/>
          </a:ln>
          <a:effectLst/>
        </p:spPr>
        <p:txBody>
          <a:bodyPr vert="horz" wrap="square" lIns="274551" tIns="304704"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l-GR"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Α</a:t>
            </a:r>
            <a:r>
              <a:rPr kumimoji="0" lang="el-GR"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νάλυση Οικονομικών καταστάσεων μέσω αριθμοδεικτών</a:t>
            </a:r>
            <a:endParaRPr kumimoji="0" lang="el-GR" b="1" i="0" u="none" strike="noStrike" cap="none" normalizeH="0" baseline="0" dirty="0">
              <a:ln>
                <a:noFill/>
              </a:ln>
              <a:solidFill>
                <a:srgbClr val="365F9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b="0" i="0" u="none" strike="noStrike" cap="none" normalizeH="0" baseline="0" dirty="0">
                <a:ln>
                  <a:noFill/>
                </a:ln>
                <a:solidFill>
                  <a:schemeClr val="tx1"/>
                </a:solidFill>
                <a:effectLst/>
                <a:latin typeface="Times New Roman" pitchFamily="18" charset="0"/>
                <a:cs typeface="Times New Roman" pitchFamily="18" charset="0"/>
              </a:rPr>
              <a:t>Οι </a:t>
            </a:r>
            <a:r>
              <a:rPr kumimoji="0" lang="el-GR" b="1" i="0" u="none" strike="noStrike" cap="none" normalizeH="0" baseline="0" dirty="0">
                <a:ln>
                  <a:noFill/>
                </a:ln>
                <a:solidFill>
                  <a:schemeClr val="tx1"/>
                </a:solidFill>
                <a:effectLst/>
                <a:latin typeface="Times New Roman" pitchFamily="18" charset="0"/>
                <a:cs typeface="Times New Roman" pitchFamily="18" charset="0"/>
              </a:rPr>
              <a:t>χρηματοοικονομικοί δείκτες </a:t>
            </a:r>
            <a:r>
              <a:rPr kumimoji="0" lang="el-GR" b="0" i="0" u="none" strike="noStrike" cap="none" normalizeH="0" baseline="0" dirty="0">
                <a:ln>
                  <a:noFill/>
                </a:ln>
                <a:solidFill>
                  <a:schemeClr val="tx1"/>
                </a:solidFill>
                <a:effectLst/>
                <a:latin typeface="Times New Roman" pitchFamily="18" charset="0"/>
                <a:cs typeface="Times New Roman" pitchFamily="18" charset="0"/>
              </a:rPr>
              <a:t>αποτελούν μια κατάλληλη </a:t>
            </a:r>
            <a:r>
              <a:rPr kumimoji="0" lang="el-GR" b="1" i="0" u="none" strike="noStrike" cap="none" normalizeH="0" baseline="0" dirty="0">
                <a:ln>
                  <a:noFill/>
                </a:ln>
                <a:solidFill>
                  <a:schemeClr val="tx1"/>
                </a:solidFill>
                <a:effectLst/>
                <a:latin typeface="Times New Roman" pitchFamily="18" charset="0"/>
                <a:cs typeface="Times New Roman" pitchFamily="18" charset="0"/>
              </a:rPr>
              <a:t>μεθοδολογία</a:t>
            </a:r>
            <a:r>
              <a:rPr kumimoji="0" lang="el-GR" b="0" i="0" u="none" strike="noStrike" cap="none" normalizeH="0" baseline="0" dirty="0">
                <a:ln>
                  <a:noFill/>
                </a:ln>
                <a:solidFill>
                  <a:schemeClr val="tx1"/>
                </a:solidFill>
                <a:effectLst/>
                <a:latin typeface="Times New Roman" pitchFamily="18" charset="0"/>
                <a:cs typeface="Times New Roman" pitchFamily="18" charset="0"/>
              </a:rPr>
              <a:t> με την οποία </a:t>
            </a:r>
            <a:r>
              <a:rPr kumimoji="0" lang="el-GR" b="1" i="0" u="none" strike="noStrike" cap="none" normalizeH="0" baseline="0" dirty="0">
                <a:ln>
                  <a:noFill/>
                </a:ln>
                <a:solidFill>
                  <a:schemeClr val="tx1"/>
                </a:solidFill>
                <a:effectLst/>
                <a:latin typeface="Times New Roman" pitchFamily="18" charset="0"/>
                <a:cs typeface="Times New Roman" pitchFamily="18" charset="0"/>
              </a:rPr>
              <a:t>συνοψίζουμε</a:t>
            </a:r>
            <a:r>
              <a:rPr kumimoji="0" lang="el-GR" b="1" i="0" u="none" strike="noStrike" cap="none" normalizeH="0" dirty="0">
                <a:ln>
                  <a:noFill/>
                </a:ln>
                <a:solidFill>
                  <a:schemeClr val="tx1"/>
                </a:solidFill>
                <a:effectLst/>
                <a:latin typeface="Times New Roman" pitchFamily="18" charset="0"/>
                <a:cs typeface="Times New Roman" pitchFamily="18" charset="0"/>
              </a:rPr>
              <a:t> </a:t>
            </a:r>
            <a:r>
              <a:rPr kumimoji="0" lang="el-GR" b="1" i="0" u="none" strike="noStrike" cap="none" normalizeH="0" baseline="0" dirty="0">
                <a:ln>
                  <a:noFill/>
                </a:ln>
                <a:solidFill>
                  <a:schemeClr val="tx1"/>
                </a:solidFill>
                <a:effectLst/>
                <a:latin typeface="Times New Roman" pitchFamily="18" charset="0"/>
                <a:cs typeface="Times New Roman" pitchFamily="18" charset="0"/>
              </a:rPr>
              <a:t>μεγάλο αριθμό χρηματοοικονομικών δεδομένων</a:t>
            </a:r>
            <a:r>
              <a:rPr kumimoji="0" lang="el-GR" b="0" i="0" u="none" strike="noStrike" cap="none" normalizeH="0" baseline="0" dirty="0">
                <a:ln>
                  <a:noFill/>
                </a:ln>
                <a:solidFill>
                  <a:schemeClr val="tx1"/>
                </a:solidFill>
                <a:effectLst/>
                <a:latin typeface="Times New Roman" pitchFamily="18" charset="0"/>
                <a:cs typeface="Times New Roman" pitchFamily="18" charset="0"/>
              </a:rPr>
              <a:t>, προκειμένου να αξιολογήσουμε και να συγκρίνουμε την </a:t>
            </a:r>
            <a:r>
              <a:rPr kumimoji="0" lang="el-GR" b="1" i="0" u="none" strike="noStrike" cap="none" normalizeH="0" baseline="0" dirty="0">
                <a:ln>
                  <a:noFill/>
                </a:ln>
                <a:solidFill>
                  <a:schemeClr val="tx1"/>
                </a:solidFill>
                <a:effectLst/>
                <a:latin typeface="Times New Roman" pitchFamily="18" charset="0"/>
                <a:cs typeface="Times New Roman" pitchFamily="18" charset="0"/>
              </a:rPr>
              <a:t>επίδοση των επιχειρήσεων</a:t>
            </a:r>
            <a:r>
              <a:rPr kumimoji="0" lang="el-GR" b="0"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tabLst/>
            </a:pPr>
            <a:endParaRPr lang="el-GR" dirty="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b="0" i="0" u="none" strike="noStrike" cap="none" normalizeH="0" baseline="0" dirty="0">
                <a:ln>
                  <a:noFill/>
                </a:ln>
                <a:solidFill>
                  <a:schemeClr val="tx1"/>
                </a:solidFill>
                <a:effectLst/>
                <a:latin typeface="Times New Roman" pitchFamily="18" charset="0"/>
                <a:cs typeface="Times New Roman" pitchFamily="18" charset="0"/>
              </a:rPr>
              <a:t>Οι δείκτες αυτοί χρησιμοποιούνται συχνά από τους αναλυτές για την αξιολόγηση της </a:t>
            </a:r>
            <a:r>
              <a:rPr kumimoji="0" lang="el-GR" b="1" i="0" u="none" strike="noStrike" cap="none" normalizeH="0" baseline="0" dirty="0">
                <a:ln>
                  <a:noFill/>
                </a:ln>
                <a:solidFill>
                  <a:schemeClr val="tx1"/>
                </a:solidFill>
                <a:effectLst/>
                <a:latin typeface="Times New Roman" pitchFamily="18" charset="0"/>
                <a:cs typeface="Times New Roman" pitchFamily="18" charset="0"/>
              </a:rPr>
              <a:t>χρηματοοικονομικής δομής</a:t>
            </a:r>
            <a:r>
              <a:rPr kumimoji="0" lang="el-GR" b="0" i="0" u="none" strike="noStrike" cap="none" normalizeH="0" baseline="0" dirty="0">
                <a:ln>
                  <a:noFill/>
                </a:ln>
                <a:solidFill>
                  <a:schemeClr val="tx1"/>
                </a:solidFill>
                <a:effectLst/>
                <a:latin typeface="Times New Roman" pitchFamily="18" charset="0"/>
                <a:cs typeface="Times New Roman" pitchFamily="18" charset="0"/>
              </a:rPr>
              <a:t>, της </a:t>
            </a:r>
            <a:r>
              <a:rPr kumimoji="0" lang="el-GR" b="1" i="0" u="none" strike="noStrike" cap="none" normalizeH="0" baseline="0" dirty="0">
                <a:ln>
                  <a:noFill/>
                </a:ln>
                <a:solidFill>
                  <a:schemeClr val="tx1"/>
                </a:solidFill>
                <a:effectLst/>
                <a:latin typeface="Times New Roman" pitchFamily="18" charset="0"/>
                <a:cs typeface="Times New Roman" pitchFamily="18" charset="0"/>
              </a:rPr>
              <a:t>ρευστότητας</a:t>
            </a:r>
            <a:r>
              <a:rPr kumimoji="0" lang="el-GR" b="0" i="0" u="none" strike="noStrike" cap="none" normalizeH="0" baseline="0" dirty="0">
                <a:ln>
                  <a:noFill/>
                </a:ln>
                <a:solidFill>
                  <a:schemeClr val="tx1"/>
                </a:solidFill>
                <a:effectLst/>
                <a:latin typeface="Times New Roman" pitchFamily="18" charset="0"/>
                <a:cs typeface="Times New Roman" pitchFamily="18" charset="0"/>
              </a:rPr>
              <a:t>, της </a:t>
            </a:r>
            <a:r>
              <a:rPr kumimoji="0" lang="el-GR" b="1" i="0" u="none" strike="noStrike" cap="none" normalizeH="0" baseline="0" dirty="0">
                <a:ln>
                  <a:noFill/>
                </a:ln>
                <a:solidFill>
                  <a:schemeClr val="tx1"/>
                </a:solidFill>
                <a:effectLst/>
                <a:latin typeface="Times New Roman" pitchFamily="18" charset="0"/>
                <a:cs typeface="Times New Roman" pitchFamily="18" charset="0"/>
              </a:rPr>
              <a:t>αποδοτικότητας</a:t>
            </a:r>
            <a:r>
              <a:rPr kumimoji="0" lang="el-GR" b="0" i="0" u="none" strike="noStrike" cap="none" normalizeH="0" baseline="0" dirty="0">
                <a:ln>
                  <a:noFill/>
                </a:ln>
                <a:solidFill>
                  <a:schemeClr val="tx1"/>
                </a:solidFill>
                <a:effectLst/>
                <a:latin typeface="Times New Roman" pitchFamily="18" charset="0"/>
                <a:cs typeface="Times New Roman" pitchFamily="18" charset="0"/>
              </a:rPr>
              <a:t> και της </a:t>
            </a:r>
            <a:r>
              <a:rPr kumimoji="0" lang="el-GR" b="1" i="0" u="none" strike="noStrike" cap="none" normalizeH="0" baseline="0" dirty="0">
                <a:ln>
                  <a:noFill/>
                </a:ln>
                <a:solidFill>
                  <a:schemeClr val="tx1"/>
                </a:solidFill>
                <a:effectLst/>
                <a:latin typeface="Times New Roman" pitchFamily="18" charset="0"/>
                <a:cs typeface="Times New Roman" pitchFamily="18" charset="0"/>
              </a:rPr>
              <a:t>αποτελεσματικότητας</a:t>
            </a:r>
            <a:r>
              <a:rPr kumimoji="0" lang="el-GR" b="0" i="0" u="none" strike="noStrike" cap="none" normalizeH="0" baseline="0" dirty="0">
                <a:ln>
                  <a:noFill/>
                </a:ln>
                <a:solidFill>
                  <a:schemeClr val="tx1"/>
                </a:solidFill>
                <a:effectLst/>
                <a:latin typeface="Times New Roman" pitchFamily="18" charset="0"/>
                <a:cs typeface="Times New Roman" pitchFamily="18" charset="0"/>
              </a:rPr>
              <a:t> των επιχειρήσεων. Προσδιορίζεται δηλαδή, η σχέση μεταξύ βασικών επιχειρηματικών μεγεθών, διευκολύνεται η επιχειρηματική δραστηριότητα και επεξηγούνται τα αποτελέσματα που προκύπτουν από αυτή. </a:t>
            </a:r>
          </a:p>
          <a:p>
            <a:pPr marL="0" marR="0" lvl="0" indent="0" algn="just" defTabSz="914400" rtl="0" eaLnBrk="0" fontAlgn="base" latinLnBrk="0" hangingPunct="0">
              <a:lnSpc>
                <a:spcPct val="100000"/>
              </a:lnSpc>
              <a:spcBef>
                <a:spcPct val="0"/>
              </a:spcBef>
              <a:spcAft>
                <a:spcPct val="0"/>
              </a:spcAft>
              <a:buClrTx/>
              <a:buSzTx/>
              <a:tabLst/>
            </a:pPr>
            <a:endParaRPr lang="el-GR" dirty="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b="0" i="0" u="none" strike="noStrike" cap="none" normalizeH="0" baseline="0" dirty="0">
                <a:ln>
                  <a:noFill/>
                </a:ln>
                <a:solidFill>
                  <a:schemeClr val="tx1"/>
                </a:solidFill>
                <a:effectLst/>
                <a:latin typeface="Times New Roman" pitchFamily="18" charset="0"/>
                <a:cs typeface="Times New Roman" pitchFamily="18" charset="0"/>
              </a:rPr>
              <a:t>Δεν πρέπει να ξεχνάμε πως </a:t>
            </a:r>
            <a:r>
              <a:rPr kumimoji="0" lang="el-GR" b="1" i="0" u="none" strike="noStrike" cap="none" normalizeH="0" baseline="0" dirty="0">
                <a:ln>
                  <a:noFill/>
                </a:ln>
                <a:solidFill>
                  <a:schemeClr val="tx1"/>
                </a:solidFill>
                <a:effectLst/>
                <a:latin typeface="Times New Roman" pitchFamily="18" charset="0"/>
                <a:cs typeface="Times New Roman" pitchFamily="18" charset="0"/>
              </a:rPr>
              <a:t>τα απόλυτα ποσά που επενδύονται </a:t>
            </a:r>
            <a:r>
              <a:rPr kumimoji="0" lang="el-GR" b="0" i="0" u="none" strike="noStrike" cap="none" normalizeH="0" baseline="0" dirty="0">
                <a:ln>
                  <a:noFill/>
                </a:ln>
                <a:solidFill>
                  <a:schemeClr val="tx1"/>
                </a:solidFill>
                <a:effectLst/>
                <a:latin typeface="Times New Roman" pitchFamily="18" charset="0"/>
                <a:cs typeface="Times New Roman" pitchFamily="18" charset="0"/>
              </a:rPr>
              <a:t>στα διάφορα στοιχεία του ισολογισμού πιθανόν να </a:t>
            </a:r>
            <a:r>
              <a:rPr kumimoji="0" lang="el-GR" b="1" i="0" u="none" strike="noStrike" cap="none" normalizeH="0" baseline="0" dirty="0">
                <a:ln>
                  <a:noFill/>
                </a:ln>
                <a:solidFill>
                  <a:schemeClr val="tx1"/>
                </a:solidFill>
                <a:effectLst/>
                <a:latin typeface="Times New Roman" pitchFamily="18" charset="0"/>
                <a:cs typeface="Times New Roman" pitchFamily="18" charset="0"/>
              </a:rPr>
              <a:t>μεταβάλλονται,</a:t>
            </a:r>
            <a:r>
              <a:rPr kumimoji="0" lang="el-GR" b="0" i="0" u="none" strike="noStrike" cap="none" normalizeH="0" baseline="0" dirty="0">
                <a:ln>
                  <a:noFill/>
                </a:ln>
                <a:solidFill>
                  <a:schemeClr val="tx1"/>
                </a:solidFill>
                <a:effectLst/>
                <a:latin typeface="Times New Roman" pitchFamily="18" charset="0"/>
                <a:cs typeface="Times New Roman" pitchFamily="18" charset="0"/>
              </a:rPr>
              <a:t> οι </a:t>
            </a:r>
            <a:r>
              <a:rPr kumimoji="0" lang="el-GR" b="1" i="0" u="none" strike="noStrike" cap="none" normalizeH="0" baseline="0" dirty="0">
                <a:ln>
                  <a:noFill/>
                </a:ln>
                <a:solidFill>
                  <a:schemeClr val="tx1"/>
                </a:solidFill>
                <a:effectLst/>
                <a:latin typeface="Times New Roman" pitchFamily="18" charset="0"/>
                <a:cs typeface="Times New Roman" pitchFamily="18" charset="0"/>
              </a:rPr>
              <a:t>σχέσεις, όμως</a:t>
            </a:r>
            <a:r>
              <a:rPr kumimoji="0" lang="el-GR" b="0" i="0" u="none" strike="noStrike" cap="none" normalizeH="0" baseline="0" dirty="0">
                <a:ln>
                  <a:noFill/>
                </a:ln>
                <a:solidFill>
                  <a:schemeClr val="tx1"/>
                </a:solidFill>
                <a:effectLst/>
                <a:latin typeface="Times New Roman" pitchFamily="18" charset="0"/>
                <a:cs typeface="Times New Roman" pitchFamily="18" charset="0"/>
              </a:rPr>
              <a:t>, μεταξύ των διαφόρων ομάδων </a:t>
            </a:r>
            <a:r>
              <a:rPr kumimoji="0" lang="el-GR" b="1" i="0" u="none" strike="noStrike" cap="none" normalizeH="0" baseline="0" dirty="0">
                <a:ln>
                  <a:noFill/>
                </a:ln>
                <a:solidFill>
                  <a:schemeClr val="tx1"/>
                </a:solidFill>
                <a:effectLst/>
                <a:latin typeface="Times New Roman" pitchFamily="18" charset="0"/>
                <a:cs typeface="Times New Roman" pitchFamily="18" charset="0"/>
              </a:rPr>
              <a:t>περιουσιακών στοιχείων και στοιχείων του παθητικού </a:t>
            </a:r>
            <a:r>
              <a:rPr kumimoji="0" lang="el-GR" b="0" i="0" u="none" strike="noStrike" cap="none" normalizeH="0" baseline="0" dirty="0">
                <a:ln>
                  <a:noFill/>
                </a:ln>
                <a:solidFill>
                  <a:schemeClr val="tx1"/>
                </a:solidFill>
                <a:effectLst/>
                <a:latin typeface="Times New Roman" pitchFamily="18" charset="0"/>
                <a:cs typeface="Times New Roman" pitchFamily="18" charset="0"/>
              </a:rPr>
              <a:t>θα πρέπει να παραμείνουν περισσότερο ή λιγότερο </a:t>
            </a:r>
            <a:r>
              <a:rPr kumimoji="0" lang="el-GR" b="1" i="0" u="none" strike="noStrike" cap="none" normalizeH="0" baseline="0" dirty="0">
                <a:ln>
                  <a:noFill/>
                </a:ln>
                <a:solidFill>
                  <a:schemeClr val="tx1"/>
                </a:solidFill>
                <a:effectLst/>
                <a:latin typeface="Times New Roman" pitchFamily="18" charset="0"/>
                <a:cs typeface="Times New Roman" pitchFamily="18" charset="0"/>
              </a:rPr>
              <a:t>σταθερές</a:t>
            </a:r>
            <a:r>
              <a:rPr kumimoji="0" lang="el-GR" b="0" i="0" u="none" strike="noStrike" cap="none" normalizeH="0" baseline="0" dirty="0">
                <a:ln>
                  <a:noFill/>
                </a:ln>
                <a:solidFill>
                  <a:schemeClr val="tx1"/>
                </a:solidFill>
                <a:effectLst/>
                <a:latin typeface="Times New Roman" pitchFamily="18" charset="0"/>
                <a:cs typeface="Times New Roman" pitchFamily="18" charset="0"/>
              </a:rPr>
              <a:t>. Έτσι, οι δείκτες θα πρέπει να δίνουν στον αναλυτή την </a:t>
            </a:r>
            <a:r>
              <a:rPr kumimoji="0" lang="el-GR" b="1" i="0" u="none" strike="noStrike" cap="none" normalizeH="0" baseline="0" dirty="0">
                <a:ln>
                  <a:noFill/>
                </a:ln>
                <a:solidFill>
                  <a:schemeClr val="tx1"/>
                </a:solidFill>
                <a:effectLst/>
                <a:latin typeface="Times New Roman" pitchFamily="18" charset="0"/>
                <a:cs typeface="Times New Roman" pitchFamily="18" charset="0"/>
              </a:rPr>
              <a:t>απαιτούμενη πληροφόρηση σε οποιαδήποτε μεταβολή</a:t>
            </a:r>
            <a:r>
              <a:rPr kumimoji="0" lang="el-GR"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a:ln>
                  <a:noFill/>
                </a:ln>
                <a:solidFill>
                  <a:schemeClr val="tx1"/>
                </a:solidFill>
                <a:effectLst/>
                <a:latin typeface="Times New Roman" pitchFamily="18" charset="0"/>
                <a:cs typeface="Times New Roman" pitchFamily="18" charset="0"/>
              </a:rPr>
              <a:t>Για τη μελέτη των δεικτών χρησιμοποιούνται οι εξής οικονομικές καταστάσεις:</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1"/>
            <a:ext cx="7543800" cy="1366830"/>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50</a:t>
            </a:fld>
            <a:endParaRPr lang="en-US" sz="1100" dirty="0">
              <a:latin typeface="Times New Roman" pitchFamily="18" charset="0"/>
              <a:cs typeface="Times New Roman" pitchFamily="18" charset="0"/>
            </a:endParaRPr>
          </a:p>
        </p:txBody>
      </p:sp>
      <p:sp>
        <p:nvSpPr>
          <p:cNvPr id="7" name="Rectangle 6"/>
          <p:cNvSpPr/>
          <p:nvPr/>
        </p:nvSpPr>
        <p:spPr>
          <a:xfrm>
            <a:off x="533400" y="1066800"/>
            <a:ext cx="8077200" cy="523220"/>
          </a:xfrm>
          <a:prstGeom prst="rect">
            <a:avLst/>
          </a:prstGeom>
        </p:spPr>
        <p:txBody>
          <a:bodyPr wrap="square">
            <a:spAutoFit/>
          </a:bodyPr>
          <a:lstStyle/>
          <a:p>
            <a:pPr marL="228600" lvl="2" indent="-228600">
              <a:buClr>
                <a:schemeClr val="tx1">
                  <a:lumMod val="50000"/>
                  <a:lumOff val="50000"/>
                </a:schemeClr>
              </a:buClr>
            </a:pPr>
            <a:endParaRPr lang="en-US"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p>
        </p:txBody>
      </p:sp>
      <p:sp>
        <p:nvSpPr>
          <p:cNvPr id="16386" name="Rectangle 2"/>
          <p:cNvSpPr>
            <a:spLocks noChangeArrowheads="1"/>
          </p:cNvSpPr>
          <p:nvPr/>
        </p:nvSpPr>
        <p:spPr bwMode="auto">
          <a:xfrm>
            <a:off x="0" y="714356"/>
            <a:ext cx="885828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4817" name="Rectangle 1"/>
          <p:cNvSpPr>
            <a:spLocks noChangeArrowheads="1"/>
          </p:cNvSpPr>
          <p:nvPr/>
        </p:nvSpPr>
        <p:spPr bwMode="auto">
          <a:xfrm>
            <a:off x="0" y="0"/>
            <a:ext cx="8786842"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1600" dirty="0">
                <a:latin typeface="Times New Roman" pitchFamily="18" charset="0"/>
                <a:cs typeface="Times New Roman" pitchFamily="18" charset="0"/>
              </a:rPr>
              <a:t>Αυξήσεις μετοχικού κεφαλαίου μπορεί να γίνουν και με του εξής τρόπους:</a:t>
            </a:r>
            <a:endParaRPr lang="en-US" sz="1600" dirty="0">
              <a:latin typeface="Times New Roman" pitchFamily="18" charset="0"/>
              <a:cs typeface="Times New Roman" pitchFamily="18" charset="0"/>
            </a:endParaRPr>
          </a:p>
          <a:p>
            <a:pPr marL="342900" lvl="0" indent="-342900">
              <a:buFont typeface="+mj-lt"/>
              <a:buAutoNum type="arabicPeriod"/>
            </a:pPr>
            <a:r>
              <a:rPr lang="el-GR" sz="1600" dirty="0">
                <a:latin typeface="Times New Roman" pitchFamily="18" charset="0"/>
                <a:cs typeface="Times New Roman" pitchFamily="18" charset="0"/>
              </a:rPr>
              <a:t>Με μετρητά</a:t>
            </a:r>
            <a:endParaRPr lang="en-US" sz="1600" dirty="0">
              <a:latin typeface="Times New Roman" pitchFamily="18" charset="0"/>
              <a:cs typeface="Times New Roman" pitchFamily="18" charset="0"/>
            </a:endParaRPr>
          </a:p>
          <a:p>
            <a:pPr marL="342900" lvl="0" indent="-342900">
              <a:buFont typeface="+mj-lt"/>
              <a:buAutoNum type="arabicPeriod"/>
            </a:pPr>
            <a:r>
              <a:rPr lang="el-GR" sz="1600" dirty="0">
                <a:latin typeface="Times New Roman" pitchFamily="18" charset="0"/>
                <a:cs typeface="Times New Roman" pitchFamily="18" charset="0"/>
              </a:rPr>
              <a:t>Με συνασπισμούς εταιριών</a:t>
            </a:r>
            <a:endParaRPr lang="en-US" sz="1600" dirty="0">
              <a:latin typeface="Times New Roman" pitchFamily="18" charset="0"/>
              <a:cs typeface="Times New Roman" pitchFamily="18" charset="0"/>
            </a:endParaRPr>
          </a:p>
          <a:p>
            <a:pPr marL="342900" lvl="0" indent="-342900">
              <a:buFont typeface="+mj-lt"/>
              <a:buAutoNum type="arabicPeriod"/>
            </a:pPr>
            <a:r>
              <a:rPr lang="el-GR" sz="1600" dirty="0">
                <a:latin typeface="Times New Roman" pitchFamily="18" charset="0"/>
                <a:cs typeface="Times New Roman" pitchFamily="18" charset="0"/>
              </a:rPr>
              <a:t>Κεφαλαιοποίηση αποθεματικών (συνήθως γίνεται με το αποθεματικό υπέρ το άρτιο)</a:t>
            </a:r>
            <a:endParaRPr lang="en-US" sz="1600" dirty="0">
              <a:latin typeface="Times New Roman" pitchFamily="18" charset="0"/>
              <a:cs typeface="Times New Roman" pitchFamily="18" charset="0"/>
            </a:endParaRPr>
          </a:p>
          <a:p>
            <a:pPr marL="342900" lvl="0" indent="-342900">
              <a:buFont typeface="+mj-lt"/>
              <a:buAutoNum type="arabicPeriod"/>
            </a:pPr>
            <a:r>
              <a:rPr lang="el-GR" sz="1600" dirty="0">
                <a:latin typeface="Times New Roman" pitchFamily="18" charset="0"/>
                <a:cs typeface="Times New Roman" pitchFamily="18" charset="0"/>
              </a:rPr>
              <a:t>Κεφαλαιοποίηση κερδών εις νέο</a:t>
            </a:r>
            <a:endParaRPr lang="en-US" sz="1600" dirty="0">
              <a:latin typeface="Times New Roman" pitchFamily="18" charset="0"/>
              <a:cs typeface="Times New Roman" pitchFamily="18" charset="0"/>
            </a:endParaRPr>
          </a:p>
          <a:p>
            <a:pPr marL="342900" lvl="0" indent="-342900">
              <a:buFont typeface="+mj-lt"/>
              <a:buAutoNum type="arabicPeriod"/>
            </a:pPr>
            <a:r>
              <a:rPr lang="el-GR" sz="1600" dirty="0">
                <a:latin typeface="Times New Roman" pitchFamily="18" charset="0"/>
                <a:cs typeface="Times New Roman" pitchFamily="18" charset="0"/>
              </a:rPr>
              <a:t>Κεφαλαιοποίηση μετατρέψιμου ομολογιακού δανείου</a:t>
            </a:r>
            <a:endParaRPr lang="en-US" sz="1600" dirty="0">
              <a:latin typeface="Times New Roman" pitchFamily="18" charset="0"/>
              <a:cs typeface="Times New Roman" pitchFamily="18" charset="0"/>
            </a:endParaRPr>
          </a:p>
          <a:p>
            <a:pPr marL="342900" lvl="0" indent="-342900">
              <a:buFont typeface="+mj-lt"/>
              <a:buAutoNum type="arabicPeriod"/>
            </a:pPr>
            <a:r>
              <a:rPr lang="el-GR" sz="1600" dirty="0">
                <a:latin typeface="Times New Roman" pitchFamily="18" charset="0"/>
                <a:cs typeface="Times New Roman" pitchFamily="18" charset="0"/>
              </a:rPr>
              <a:t>Κεφαλαιοποίηση δανείου</a:t>
            </a:r>
            <a:endParaRPr lang="en-US" sz="1600" dirty="0">
              <a:latin typeface="Times New Roman" pitchFamily="18" charset="0"/>
              <a:cs typeface="Times New Roman" pitchFamily="18" charset="0"/>
            </a:endParaRPr>
          </a:p>
          <a:p>
            <a:pPr marL="342900" lvl="0" indent="-342900">
              <a:buFont typeface="+mj-lt"/>
              <a:buAutoNum type="arabicPeriod"/>
            </a:pPr>
            <a:r>
              <a:rPr lang="el-GR" sz="1600" dirty="0">
                <a:latin typeface="Times New Roman" pitchFamily="18" charset="0"/>
                <a:cs typeface="Times New Roman" pitchFamily="18" charset="0"/>
              </a:rPr>
              <a:t>Κεφαλαιοποίηση οφειλής  σε προμηθευτές- πιστωτές</a:t>
            </a:r>
            <a:endParaRPr lang="en-US" sz="1600" dirty="0">
              <a:latin typeface="Times New Roman" pitchFamily="18" charset="0"/>
              <a:cs typeface="Times New Roman" pitchFamily="18" charset="0"/>
            </a:endParaRPr>
          </a:p>
          <a:p>
            <a:pPr marL="342900" lvl="0" indent="-342900">
              <a:buFont typeface="+mj-lt"/>
              <a:buAutoNum type="arabicPeriod"/>
            </a:pPr>
            <a:r>
              <a:rPr lang="el-GR" sz="1600" dirty="0">
                <a:latin typeface="Times New Roman" pitchFamily="18" charset="0"/>
                <a:cs typeface="Times New Roman" pitchFamily="18" charset="0"/>
              </a:rPr>
              <a:t>Συνδυασμός όλων των παραπάνω τρόπων.</a:t>
            </a:r>
            <a:endParaRPr lang="en-US" sz="1600" dirty="0">
              <a:latin typeface="Times New Roman" pitchFamily="18" charset="0"/>
              <a:cs typeface="Times New Roman" pitchFamily="18" charset="0"/>
            </a:endParaRPr>
          </a:p>
          <a:p>
            <a:r>
              <a:rPr lang="el-GR" sz="1600" dirty="0">
                <a:latin typeface="Times New Roman" pitchFamily="18" charset="0"/>
                <a:cs typeface="Times New Roman" pitchFamily="18" charset="0"/>
              </a:rPr>
              <a:t>Η αύξηση μετοχικού κεφαλαίου πραγματοποιείται ακολούθως:</a:t>
            </a:r>
            <a:endParaRPr lang="en-US" sz="1600" dirty="0">
              <a:latin typeface="Times New Roman" pitchFamily="18" charset="0"/>
              <a:cs typeface="Times New Roman" pitchFamily="18" charset="0"/>
            </a:endParaRPr>
          </a:p>
          <a:p>
            <a:pPr marL="342900" lvl="0" indent="-342900">
              <a:buFont typeface="+mj-lt"/>
              <a:buAutoNum type="arabicPeriod"/>
            </a:pPr>
            <a:r>
              <a:rPr lang="el-GR" sz="1600" i="1" dirty="0">
                <a:latin typeface="Times New Roman" pitchFamily="18" charset="0"/>
                <a:cs typeface="Times New Roman" pitchFamily="18" charset="0"/>
              </a:rPr>
              <a:t>Απόφαση της Γενικής Συνέλευσης:</a:t>
            </a:r>
            <a:r>
              <a:rPr lang="el-GR" sz="1600" dirty="0">
                <a:latin typeface="Times New Roman" pitchFamily="18" charset="0"/>
                <a:cs typeface="Times New Roman" pitchFamily="18" charset="0"/>
              </a:rPr>
              <a:t> Η απόφαση λαμβάνεται από την καταστατική Γ.Σ., στην οποία απαιτείται απαρτία μετόχων (2/3 του μετοχικού κεφαλαίου) και η απόφαση λαμβάνεται με πλειοψηφία ¾ του παριστάμενου μετοχικού κεφαλαίου.</a:t>
            </a:r>
            <a:endParaRPr lang="en-US" sz="1600" dirty="0">
              <a:latin typeface="Times New Roman" pitchFamily="18" charset="0"/>
              <a:cs typeface="Times New Roman" pitchFamily="18" charset="0"/>
            </a:endParaRPr>
          </a:p>
          <a:p>
            <a:pPr marL="342900" lvl="0" indent="-342900">
              <a:buFont typeface="+mj-lt"/>
              <a:buAutoNum type="arabicPeriod"/>
            </a:pPr>
            <a:r>
              <a:rPr lang="el-GR" sz="1600" i="1" dirty="0">
                <a:latin typeface="Times New Roman" pitchFamily="18" charset="0"/>
                <a:cs typeface="Times New Roman" pitchFamily="18" charset="0"/>
              </a:rPr>
              <a:t>Δικαίωμα προτίμησης υπέρ παλαιών μετόχων:</a:t>
            </a:r>
            <a:r>
              <a:rPr lang="el-GR" sz="1600" dirty="0">
                <a:latin typeface="Times New Roman" pitchFamily="18" charset="0"/>
                <a:cs typeface="Times New Roman" pitchFamily="18" charset="0"/>
              </a:rPr>
              <a:t> Παρέχεται το δικαίωμα στους υπάρχοντες μετόχους να επιλεγούν πρώτοι στην ανάληψη μετοχών.</a:t>
            </a:r>
            <a:endParaRPr lang="en-US" sz="1600" dirty="0">
              <a:latin typeface="Times New Roman" pitchFamily="18" charset="0"/>
              <a:cs typeface="Times New Roman" pitchFamily="18" charset="0"/>
            </a:endParaRPr>
          </a:p>
          <a:p>
            <a:pPr marL="342900" lvl="0" indent="-342900">
              <a:buFont typeface="+mj-lt"/>
              <a:buAutoNum type="arabicPeriod"/>
            </a:pPr>
            <a:r>
              <a:rPr lang="el-GR" sz="1600" i="1" dirty="0">
                <a:latin typeface="Times New Roman" pitchFamily="18" charset="0"/>
                <a:cs typeface="Times New Roman" pitchFamily="18" charset="0"/>
              </a:rPr>
              <a:t>Πιστοποίηση καταβολής:</a:t>
            </a:r>
            <a:r>
              <a:rPr lang="el-GR" sz="1600" dirty="0">
                <a:latin typeface="Times New Roman" pitchFamily="18" charset="0"/>
                <a:cs typeface="Times New Roman" pitchFamily="18" charset="0"/>
              </a:rPr>
              <a:t> Μέσα σε διάστημα 2 μηνών από την λήψη της απόφασης από τη Γ.Σ., οι μέτοχοι πρέπει να έχουν καταβάλει τις εισφορές τους και να συγκροτηθεί το Δ.Σ. για πιστοποίηση της καταβολής ή μη των εισφορών των μετόχων.</a:t>
            </a:r>
            <a:endParaRPr lang="en-US" sz="1600" dirty="0">
              <a:latin typeface="Times New Roman" pitchFamily="18" charset="0"/>
              <a:cs typeface="Times New Roman" pitchFamily="18" charset="0"/>
            </a:endParaRPr>
          </a:p>
          <a:p>
            <a:pPr marL="342900" lvl="0" indent="-342900">
              <a:buFont typeface="+mj-lt"/>
              <a:buAutoNum type="arabicPeriod"/>
            </a:pPr>
            <a:r>
              <a:rPr lang="el-GR" sz="1600" i="1" dirty="0">
                <a:latin typeface="Times New Roman" pitchFamily="18" charset="0"/>
                <a:cs typeface="Times New Roman" pitchFamily="18" charset="0"/>
              </a:rPr>
              <a:t>Τροποποίηση καταστατικού:</a:t>
            </a:r>
            <a:r>
              <a:rPr lang="el-GR" sz="1600" dirty="0">
                <a:latin typeface="Times New Roman" pitchFamily="18" charset="0"/>
                <a:cs typeface="Times New Roman" pitchFamily="18" charset="0"/>
              </a:rPr>
              <a:t> Η αύξηση του μετοχικού κεφαλαίου αποτελεί τροποποίηση του καταστατικού και απαιτεί έγκριση από την αρμόδια υπηρεσία της Νομαρχίας εντός 2 μηνών από την λήψη της απόφασης της Γ.Σ.</a:t>
            </a:r>
            <a:endParaRPr lang="en-US" sz="1600" dirty="0">
              <a:latin typeface="Times New Roman" pitchFamily="18" charset="0"/>
              <a:cs typeface="Times New Roman" pitchFamily="18" charset="0"/>
            </a:endParaRPr>
          </a:p>
          <a:p>
            <a:pPr marL="342900" lvl="0" indent="-342900">
              <a:buFont typeface="+mj-lt"/>
              <a:buAutoNum type="arabicPeriod"/>
            </a:pPr>
            <a:r>
              <a:rPr lang="el-GR" sz="1600" i="1" dirty="0">
                <a:latin typeface="Times New Roman" pitchFamily="18" charset="0"/>
                <a:cs typeface="Times New Roman" pitchFamily="18" charset="0"/>
              </a:rPr>
              <a:t>Καταχώρηση της τροποποίησης:</a:t>
            </a:r>
            <a:r>
              <a:rPr lang="el-GR" sz="1600" dirty="0">
                <a:latin typeface="Times New Roman" pitchFamily="18" charset="0"/>
                <a:cs typeface="Times New Roman" pitchFamily="18" charset="0"/>
              </a:rPr>
              <a:t> Η τροποποίηση του καταστατικού καταχωρείται στο Μητρώο Ανώνυμων Εταιριών και δημοσιεύεται στο τεύχος Α.Ε. και Ε.Π.Ε. της Εφημερίδας της Κυβερνήσεως.</a:t>
            </a:r>
            <a:endParaRPr lang="en-US" sz="1600" dirty="0">
              <a:latin typeface="Times New Roman" pitchFamily="18" charset="0"/>
              <a:cs typeface="Times New Roman" pitchFamily="18" charset="0"/>
            </a:endParaRPr>
          </a:p>
          <a:p>
            <a:r>
              <a:rPr lang="el-GR" sz="1600" dirty="0">
                <a:latin typeface="Times New Roman" pitchFamily="18" charset="0"/>
                <a:cs typeface="Times New Roman" pitchFamily="18" charset="0"/>
              </a:rPr>
              <a:t>Πρέπει να τονιστεί πως τα έξοδα της αύξησης του μετοχικού κεφαλαίου βαραίνουν το υπέρ το άρτιο αποθεματικό σύμφωνα με τα Δ.Λ.Π. </a:t>
            </a:r>
            <a:r>
              <a:rPr lang="en-US" sz="1600" dirty="0">
                <a:latin typeface="Times New Roman" pitchFamily="18" charset="0"/>
                <a:cs typeface="Times New Roman" pitchFamily="18" charset="0"/>
              </a:rPr>
              <a:t>A</a:t>
            </a:r>
            <a:r>
              <a:rPr lang="el-GR" sz="1600" dirty="0">
                <a:latin typeface="Times New Roman" pitchFamily="18" charset="0"/>
                <a:cs typeface="Times New Roman" pitchFamily="18" charset="0"/>
              </a:rPr>
              <a:t>ποτελούν προμήθεια έξοδο για την αύξηση κεφαλαίων που δεν βαρύνει τα αποτελέσματα αλλά τα κεφάλαια της επιχείρησης. </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41345680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1"/>
            <a:ext cx="7543800" cy="1366830"/>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51</a:t>
            </a:fld>
            <a:endParaRPr lang="en-US" sz="1100" dirty="0">
              <a:latin typeface="Times New Roman" pitchFamily="18" charset="0"/>
              <a:cs typeface="Times New Roman" pitchFamily="18" charset="0"/>
            </a:endParaRPr>
          </a:p>
        </p:txBody>
      </p:sp>
      <p:sp>
        <p:nvSpPr>
          <p:cNvPr id="7" name="Rectangle 6"/>
          <p:cNvSpPr/>
          <p:nvPr/>
        </p:nvSpPr>
        <p:spPr>
          <a:xfrm>
            <a:off x="533400" y="1066800"/>
            <a:ext cx="8077200" cy="523220"/>
          </a:xfrm>
          <a:prstGeom prst="rect">
            <a:avLst/>
          </a:prstGeom>
        </p:spPr>
        <p:txBody>
          <a:bodyPr wrap="square">
            <a:spAutoFit/>
          </a:bodyPr>
          <a:lstStyle/>
          <a:p>
            <a:pPr marL="228600" lvl="2" indent="-228600">
              <a:buClr>
                <a:schemeClr val="tx1">
                  <a:lumMod val="50000"/>
                  <a:lumOff val="50000"/>
                </a:schemeClr>
              </a:buClr>
            </a:pPr>
            <a:endParaRPr lang="en-US"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p>
        </p:txBody>
      </p:sp>
      <p:sp>
        <p:nvSpPr>
          <p:cNvPr id="16386" name="Rectangle 2"/>
          <p:cNvSpPr>
            <a:spLocks noChangeArrowheads="1"/>
          </p:cNvSpPr>
          <p:nvPr/>
        </p:nvSpPr>
        <p:spPr bwMode="auto">
          <a:xfrm>
            <a:off x="0" y="714356"/>
            <a:ext cx="885828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4817" name="Rectangle 1"/>
          <p:cNvSpPr>
            <a:spLocks noChangeArrowheads="1"/>
          </p:cNvSpPr>
          <p:nvPr/>
        </p:nvSpPr>
        <p:spPr bwMode="auto">
          <a:xfrm>
            <a:off x="0" y="0"/>
            <a:ext cx="8858280"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dirty="0">
                <a:latin typeface="Times New Roman" pitchFamily="18" charset="0"/>
                <a:cs typeface="Times New Roman" pitchFamily="18" charset="0"/>
              </a:rPr>
              <a:t>Η μείωση μετοχικού κεφαλαίου μπορεί να γίνει στις εξής περιπτώσεις:</a:t>
            </a:r>
            <a:endParaRPr lang="en-US" dirty="0">
              <a:latin typeface="Times New Roman" pitchFamily="18" charset="0"/>
              <a:cs typeface="Times New Roman" pitchFamily="18" charset="0"/>
            </a:endParaRPr>
          </a:p>
          <a:p>
            <a:pPr marL="342900" lvl="0" indent="-342900">
              <a:buFont typeface="+mj-lt"/>
              <a:buAutoNum type="arabicPeriod"/>
            </a:pPr>
            <a:r>
              <a:rPr lang="el-GR" dirty="0">
                <a:latin typeface="Times New Roman" pitchFamily="18" charset="0"/>
                <a:cs typeface="Times New Roman" pitchFamily="18" charset="0"/>
              </a:rPr>
              <a:t>Πλεονασματικό μετοχικό κεφάλαιο</a:t>
            </a:r>
            <a:endParaRPr lang="en-US" dirty="0">
              <a:latin typeface="Times New Roman" pitchFamily="18" charset="0"/>
              <a:cs typeface="Times New Roman" pitchFamily="18" charset="0"/>
            </a:endParaRPr>
          </a:p>
          <a:p>
            <a:pPr marL="342900" lvl="0" indent="-342900">
              <a:buFont typeface="+mj-lt"/>
              <a:buAutoNum type="arabicPeriod"/>
            </a:pPr>
            <a:r>
              <a:rPr lang="el-GR" dirty="0">
                <a:latin typeface="Times New Roman" pitchFamily="18" charset="0"/>
                <a:cs typeface="Times New Roman" pitchFamily="18" charset="0"/>
              </a:rPr>
              <a:t>Κάλυψη σωρευμένων ζημιών</a:t>
            </a:r>
            <a:endParaRPr lang="en-US" dirty="0">
              <a:latin typeface="Times New Roman" pitchFamily="18" charset="0"/>
              <a:cs typeface="Times New Roman" pitchFamily="18" charset="0"/>
            </a:endParaRPr>
          </a:p>
          <a:p>
            <a:pPr marL="342900" lvl="0" indent="-342900">
              <a:buFont typeface="+mj-lt"/>
              <a:buAutoNum type="arabicPeriod"/>
            </a:pPr>
            <a:r>
              <a:rPr lang="el-GR" dirty="0">
                <a:latin typeface="Times New Roman" pitchFamily="18" charset="0"/>
                <a:cs typeface="Times New Roman" pitchFamily="18" charset="0"/>
              </a:rPr>
              <a:t>Απόσχιση κλάδου της επιχείρησης</a:t>
            </a:r>
            <a:endParaRPr lang="en-US" dirty="0">
              <a:latin typeface="Times New Roman" pitchFamily="18" charset="0"/>
              <a:cs typeface="Times New Roman" pitchFamily="18" charset="0"/>
            </a:endParaRPr>
          </a:p>
          <a:p>
            <a:pPr marL="342900" lvl="0" indent="-342900">
              <a:buFont typeface="+mj-lt"/>
              <a:buAutoNum type="arabicPeriod"/>
            </a:pPr>
            <a:r>
              <a:rPr lang="el-GR" dirty="0">
                <a:latin typeface="Times New Roman" pitchFamily="18" charset="0"/>
                <a:cs typeface="Times New Roman" pitchFamily="18" charset="0"/>
              </a:rPr>
              <a:t>Από μετασχηματισμούς – συναπισμούς επιχειρήσεων, κυρίως δε από τις αποσχίσεις επιχειρήσεων</a:t>
            </a:r>
            <a:endParaRPr lang="en-US" dirty="0">
              <a:latin typeface="Times New Roman" pitchFamily="18" charset="0"/>
              <a:cs typeface="Times New Roman" pitchFamily="18" charset="0"/>
            </a:endParaRPr>
          </a:p>
          <a:p>
            <a:r>
              <a:rPr lang="el-GR" dirty="0">
                <a:latin typeface="Times New Roman" pitchFamily="18" charset="0"/>
                <a:cs typeface="Times New Roman" pitchFamily="18" charset="0"/>
              </a:rPr>
              <a:t>Η μείωση μετοχικού κεφαλαίου μπορεί να γίνει με 2 τρόπους:</a:t>
            </a:r>
            <a:endParaRPr lang="en-US" dirty="0">
              <a:latin typeface="Times New Roman" pitchFamily="18" charset="0"/>
              <a:cs typeface="Times New Roman" pitchFamily="18" charset="0"/>
            </a:endParaRPr>
          </a:p>
          <a:p>
            <a:pPr marL="342900" lvl="0" indent="-342900">
              <a:buFont typeface="+mj-lt"/>
              <a:buAutoNum type="arabicPeriod"/>
            </a:pPr>
            <a:r>
              <a:rPr lang="el-GR" u="sng" dirty="0">
                <a:latin typeface="Times New Roman" pitchFamily="18" charset="0"/>
                <a:cs typeface="Times New Roman" pitchFamily="18" charset="0"/>
              </a:rPr>
              <a:t>Μείωση ονομαστικής τιμής μετοχής</a:t>
            </a:r>
            <a:r>
              <a:rPr lang="el-GR" dirty="0">
                <a:latin typeface="Times New Roman" pitchFamily="18" charset="0"/>
                <a:cs typeface="Times New Roman" pitchFamily="18" charset="0"/>
              </a:rPr>
              <a:t>:</a:t>
            </a:r>
            <a:endParaRPr lang="en-US" dirty="0">
              <a:latin typeface="Times New Roman" pitchFamily="18" charset="0"/>
              <a:cs typeface="Times New Roman" pitchFamily="18" charset="0"/>
            </a:endParaRPr>
          </a:p>
          <a:p>
            <a:r>
              <a:rPr lang="el-GR" dirty="0">
                <a:latin typeface="Times New Roman" pitchFamily="18" charset="0"/>
                <a:cs typeface="Times New Roman" pitchFamily="18" charset="0"/>
              </a:rPr>
              <a:t>Ακυρώνονται όλες οι παλιές μετοχές και εκδίδονται με διαφορετική ονομαστική τιμή. Με αυτόν τον τρόπο επίσης οι εταιρείες μπορούν να μη μεταβάλλουν το μετοχικό τους κεφάλαιο, αλλά να αυξήσουν τις μετοχές που το απαρτίζουν. Δηλαδή να πληθωρίσουν τον αριθμό των μετοχών τους.</a:t>
            </a:r>
            <a:endParaRPr lang="en-US" dirty="0">
              <a:latin typeface="Times New Roman" pitchFamily="18" charset="0"/>
              <a:cs typeface="Times New Roman" pitchFamily="18" charset="0"/>
            </a:endParaRPr>
          </a:p>
          <a:p>
            <a:r>
              <a:rPr lang="el-GR" dirty="0">
                <a:latin typeface="Times New Roman" pitchFamily="18" charset="0"/>
                <a:cs typeface="Times New Roman" pitchFamily="18" charset="0"/>
              </a:rPr>
              <a:t>Π. χ.:      	100.000 	μετοχές 	Χ 	2€ ονομαστική τιμή 	= 200.000</a:t>
            </a:r>
            <a:endParaRPr lang="en-US" dirty="0">
              <a:latin typeface="Times New Roman" pitchFamily="18" charset="0"/>
              <a:cs typeface="Times New Roman" pitchFamily="18" charset="0"/>
            </a:endParaRPr>
          </a:p>
          <a:p>
            <a:r>
              <a:rPr lang="el-GR" dirty="0">
                <a:latin typeface="Times New Roman" pitchFamily="18" charset="0"/>
                <a:cs typeface="Times New Roman" pitchFamily="18" charset="0"/>
              </a:rPr>
              <a:t>Γίνονται 	200.000 	μετοχές 	Χ 	1€ ονομαστική τιμή 	= 200.000</a:t>
            </a:r>
            <a:endParaRPr lang="en-US" dirty="0">
              <a:latin typeface="Times New Roman" pitchFamily="18" charset="0"/>
              <a:cs typeface="Times New Roman" pitchFamily="18" charset="0"/>
            </a:endParaRPr>
          </a:p>
          <a:p>
            <a:pPr marL="342900" lvl="0" indent="-342900">
              <a:buFont typeface="+mj-lt"/>
              <a:buAutoNum type="arabicPeriod" startAt="2"/>
            </a:pPr>
            <a:r>
              <a:rPr lang="el-GR" u="sng" dirty="0">
                <a:latin typeface="Times New Roman" pitchFamily="18" charset="0"/>
                <a:cs typeface="Times New Roman" pitchFamily="18" charset="0"/>
              </a:rPr>
              <a:t>Ακύρωση των μετοχών</a:t>
            </a:r>
            <a:r>
              <a:rPr lang="el-GR" dirty="0">
                <a:latin typeface="Times New Roman" pitchFamily="18" charset="0"/>
                <a:cs typeface="Times New Roman" pitchFamily="18" charset="0"/>
              </a:rPr>
              <a:t>:</a:t>
            </a:r>
            <a:endParaRPr lang="en-US" dirty="0">
              <a:latin typeface="Times New Roman" pitchFamily="18" charset="0"/>
              <a:cs typeface="Times New Roman" pitchFamily="18" charset="0"/>
            </a:endParaRPr>
          </a:p>
          <a:p>
            <a:r>
              <a:rPr lang="el-GR" dirty="0">
                <a:latin typeface="Times New Roman" pitchFamily="18" charset="0"/>
                <a:cs typeface="Times New Roman" pitchFamily="18" charset="0"/>
              </a:rPr>
              <a:t>Οι προϋποθέσεις για να πραγματοποιηθεί μείωση μετοχικού κεφαλαίου είναι οι ακόλουθες:</a:t>
            </a:r>
            <a:endParaRPr lang="en-US" dirty="0">
              <a:latin typeface="Times New Roman" pitchFamily="18" charset="0"/>
              <a:cs typeface="Times New Roman" pitchFamily="18" charset="0"/>
            </a:endParaRPr>
          </a:p>
          <a:p>
            <a:pPr marL="342900" lvl="0" indent="-342900">
              <a:buFont typeface="+mj-lt"/>
              <a:buAutoNum type="arabicPeriod"/>
            </a:pPr>
            <a:r>
              <a:rPr lang="el-GR" dirty="0">
                <a:latin typeface="Times New Roman" pitchFamily="18" charset="0"/>
                <a:cs typeface="Times New Roman" pitchFamily="18" charset="0"/>
              </a:rPr>
              <a:t>Σύγκληση Γ.Σ. με αυξημένη απαρτία 2/3 του μετοχικού κεφαλαίου και αιτιολόγηση το που αποβλέπει η μείωση του μετοχικού κεφαλαίου και πως αυτή θα πραγματοποιηθεί.</a:t>
            </a:r>
            <a:endParaRPr lang="en-US" dirty="0">
              <a:latin typeface="Times New Roman" pitchFamily="18" charset="0"/>
              <a:cs typeface="Times New Roman" pitchFamily="18" charset="0"/>
            </a:endParaRPr>
          </a:p>
          <a:p>
            <a:pPr marL="342900" lvl="0" indent="-342900">
              <a:buFont typeface="+mj-lt"/>
              <a:buAutoNum type="arabicPeriod"/>
            </a:pPr>
            <a:r>
              <a:rPr lang="el-GR" dirty="0">
                <a:latin typeface="Times New Roman" pitchFamily="18" charset="0"/>
                <a:cs typeface="Times New Roman" pitchFamily="18" charset="0"/>
              </a:rPr>
              <a:t>Έκθεση Ορκωτού Λογιστή που να πιστοποιεί ότι η μείωση δε θα θίξει τα συμφέροντα των πιστωτών της</a:t>
            </a:r>
            <a:endParaRPr lang="en-US" dirty="0">
              <a:latin typeface="Times New Roman" pitchFamily="18" charset="0"/>
              <a:cs typeface="Times New Roman" pitchFamily="18" charset="0"/>
            </a:endParaRPr>
          </a:p>
          <a:p>
            <a:pPr marL="342900" lvl="0" indent="-342900">
              <a:buFont typeface="+mj-lt"/>
              <a:buAutoNum type="arabicPeriod"/>
            </a:pPr>
            <a:r>
              <a:rPr lang="el-GR" dirty="0">
                <a:latin typeface="Times New Roman" pitchFamily="18" charset="0"/>
                <a:cs typeface="Times New Roman" pitchFamily="18" charset="0"/>
              </a:rPr>
              <a:t>Λήψη από τη Γ.Σ. με αυξημένη πλειοψηφία ¾ του παριστάμενου μετοχικού κεφαλαίου.</a:t>
            </a:r>
            <a:endParaRPr lang="en-US" dirty="0">
              <a:latin typeface="Times New Roman" pitchFamily="18" charset="0"/>
              <a:cs typeface="Times New Roman" pitchFamily="18" charset="0"/>
            </a:endParaRPr>
          </a:p>
          <a:p>
            <a:pPr marL="342900" lvl="0" indent="-342900">
              <a:buFont typeface="+mj-lt"/>
              <a:buAutoNum type="arabicPeriod"/>
            </a:pPr>
            <a:r>
              <a:rPr lang="el-GR" dirty="0">
                <a:latin typeface="Times New Roman" pitchFamily="18" charset="0"/>
                <a:cs typeface="Times New Roman" pitchFamily="18" charset="0"/>
              </a:rPr>
              <a:t>Αποστολή της απόφασης μαζί με την έκθεση του Ορκωτού Λογιστή στην αρμόδια υπηρεσία της Νομαρχίας. Η τροποποίηση του καταστατικού καταχωρείται στο Μητρώο Ανώνυμων Εταιριών και δημοσιεύεται στο τεύχος Α.Ε. και Ε.Π.Ε. της Εφημερίδας της Κυβερνήσεως.</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654600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1"/>
            <a:ext cx="7543800" cy="1366830"/>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52</a:t>
            </a:fld>
            <a:endParaRPr lang="en-US" sz="1100" dirty="0">
              <a:latin typeface="Times New Roman" pitchFamily="18" charset="0"/>
              <a:cs typeface="Times New Roman" pitchFamily="18" charset="0"/>
            </a:endParaRPr>
          </a:p>
        </p:txBody>
      </p:sp>
      <p:sp>
        <p:nvSpPr>
          <p:cNvPr id="7" name="Rectangle 6"/>
          <p:cNvSpPr/>
          <p:nvPr/>
        </p:nvSpPr>
        <p:spPr>
          <a:xfrm>
            <a:off x="533400" y="1066800"/>
            <a:ext cx="8077200" cy="523220"/>
          </a:xfrm>
          <a:prstGeom prst="rect">
            <a:avLst/>
          </a:prstGeom>
        </p:spPr>
        <p:txBody>
          <a:bodyPr wrap="square">
            <a:spAutoFit/>
          </a:bodyPr>
          <a:lstStyle/>
          <a:p>
            <a:pPr marL="228600" lvl="2" indent="-228600">
              <a:buClr>
                <a:schemeClr val="tx1">
                  <a:lumMod val="50000"/>
                  <a:lumOff val="50000"/>
                </a:schemeClr>
              </a:buClr>
            </a:pPr>
            <a:endParaRPr lang="en-US"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p>
        </p:txBody>
      </p:sp>
      <p:sp>
        <p:nvSpPr>
          <p:cNvPr id="16386" name="Rectangle 2"/>
          <p:cNvSpPr>
            <a:spLocks noChangeArrowheads="1"/>
          </p:cNvSpPr>
          <p:nvPr/>
        </p:nvSpPr>
        <p:spPr bwMode="auto">
          <a:xfrm>
            <a:off x="0" y="714356"/>
            <a:ext cx="885828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4817" name="Rectangle 1"/>
          <p:cNvSpPr>
            <a:spLocks noChangeArrowheads="1"/>
          </p:cNvSpPr>
          <p:nvPr/>
        </p:nvSpPr>
        <p:spPr bwMode="auto">
          <a:xfrm>
            <a:off x="0" y="0"/>
            <a:ext cx="8858280"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dirty="0">
                <a:latin typeface="Times New Roman" pitchFamily="18" charset="0"/>
                <a:cs typeface="Times New Roman" pitchFamily="18" charset="0"/>
              </a:rPr>
              <a:t>Η μείωση μετοχικού κεφαλαίου μπορεί να γίνει στις εξής περιπτώσεις:</a:t>
            </a:r>
            <a:endParaRPr lang="en-US" dirty="0">
              <a:latin typeface="Times New Roman" pitchFamily="18" charset="0"/>
              <a:cs typeface="Times New Roman" pitchFamily="18" charset="0"/>
            </a:endParaRPr>
          </a:p>
          <a:p>
            <a:pPr marL="342900" lvl="0" indent="-342900">
              <a:buFont typeface="+mj-lt"/>
              <a:buAutoNum type="arabicPeriod"/>
            </a:pPr>
            <a:r>
              <a:rPr lang="el-GR" dirty="0">
                <a:latin typeface="Times New Roman" pitchFamily="18" charset="0"/>
                <a:cs typeface="Times New Roman" pitchFamily="18" charset="0"/>
              </a:rPr>
              <a:t>Πλεονασματικό μετοχικό κεφάλαιο</a:t>
            </a:r>
            <a:endParaRPr lang="en-US" dirty="0">
              <a:latin typeface="Times New Roman" pitchFamily="18" charset="0"/>
              <a:cs typeface="Times New Roman" pitchFamily="18" charset="0"/>
            </a:endParaRPr>
          </a:p>
          <a:p>
            <a:pPr marL="342900" lvl="0" indent="-342900">
              <a:buFont typeface="+mj-lt"/>
              <a:buAutoNum type="arabicPeriod"/>
            </a:pPr>
            <a:r>
              <a:rPr lang="el-GR" dirty="0">
                <a:latin typeface="Times New Roman" pitchFamily="18" charset="0"/>
                <a:cs typeface="Times New Roman" pitchFamily="18" charset="0"/>
              </a:rPr>
              <a:t>Κάλυψη σωρευμένων ζημιών</a:t>
            </a:r>
            <a:endParaRPr lang="en-US" dirty="0">
              <a:latin typeface="Times New Roman" pitchFamily="18" charset="0"/>
              <a:cs typeface="Times New Roman" pitchFamily="18" charset="0"/>
            </a:endParaRPr>
          </a:p>
          <a:p>
            <a:pPr marL="342900" lvl="0" indent="-342900">
              <a:buFont typeface="+mj-lt"/>
              <a:buAutoNum type="arabicPeriod"/>
            </a:pPr>
            <a:r>
              <a:rPr lang="el-GR" dirty="0">
                <a:latin typeface="Times New Roman" pitchFamily="18" charset="0"/>
                <a:cs typeface="Times New Roman" pitchFamily="18" charset="0"/>
              </a:rPr>
              <a:t>Απόσχιση κλάδου της επιχείρησης</a:t>
            </a:r>
            <a:endParaRPr lang="en-US" dirty="0">
              <a:latin typeface="Times New Roman" pitchFamily="18" charset="0"/>
              <a:cs typeface="Times New Roman" pitchFamily="18" charset="0"/>
            </a:endParaRPr>
          </a:p>
          <a:p>
            <a:pPr marL="342900" lvl="0" indent="-342900">
              <a:buFont typeface="+mj-lt"/>
              <a:buAutoNum type="arabicPeriod"/>
            </a:pPr>
            <a:r>
              <a:rPr lang="el-GR" dirty="0">
                <a:latin typeface="Times New Roman" pitchFamily="18" charset="0"/>
                <a:cs typeface="Times New Roman" pitchFamily="18" charset="0"/>
              </a:rPr>
              <a:t>Από μετασχηματισμούς – συναπισμούς επιχειρήσεων, κυρίως δε από τις αποσχίσεις επιχειρήσεων</a:t>
            </a:r>
            <a:endParaRPr lang="en-US" dirty="0">
              <a:latin typeface="Times New Roman" pitchFamily="18" charset="0"/>
              <a:cs typeface="Times New Roman" pitchFamily="18" charset="0"/>
            </a:endParaRPr>
          </a:p>
          <a:p>
            <a:r>
              <a:rPr lang="el-GR" dirty="0">
                <a:latin typeface="Times New Roman" pitchFamily="18" charset="0"/>
                <a:cs typeface="Times New Roman" pitchFamily="18" charset="0"/>
              </a:rPr>
              <a:t>Η μείωση μετοχικού κεφαλαίου μπορεί να γίνει με 2 τρόπους:</a:t>
            </a:r>
            <a:endParaRPr lang="en-US" dirty="0">
              <a:latin typeface="Times New Roman" pitchFamily="18" charset="0"/>
              <a:cs typeface="Times New Roman" pitchFamily="18" charset="0"/>
            </a:endParaRPr>
          </a:p>
          <a:p>
            <a:pPr marL="342900" lvl="0" indent="-342900">
              <a:buFont typeface="+mj-lt"/>
              <a:buAutoNum type="arabicPeriod"/>
            </a:pPr>
            <a:r>
              <a:rPr lang="el-GR" u="sng" dirty="0">
                <a:latin typeface="Times New Roman" pitchFamily="18" charset="0"/>
                <a:cs typeface="Times New Roman" pitchFamily="18" charset="0"/>
              </a:rPr>
              <a:t>Μείωση ονομαστικής τιμής μετοχής</a:t>
            </a:r>
            <a:r>
              <a:rPr lang="el-GR" dirty="0">
                <a:latin typeface="Times New Roman" pitchFamily="18" charset="0"/>
                <a:cs typeface="Times New Roman" pitchFamily="18" charset="0"/>
              </a:rPr>
              <a:t>:</a:t>
            </a:r>
            <a:endParaRPr lang="en-US" dirty="0">
              <a:latin typeface="Times New Roman" pitchFamily="18" charset="0"/>
              <a:cs typeface="Times New Roman" pitchFamily="18" charset="0"/>
            </a:endParaRPr>
          </a:p>
          <a:p>
            <a:r>
              <a:rPr lang="el-GR" dirty="0">
                <a:latin typeface="Times New Roman" pitchFamily="18" charset="0"/>
                <a:cs typeface="Times New Roman" pitchFamily="18" charset="0"/>
              </a:rPr>
              <a:t>Ακυρώνονται όλες οι παλιές μετοχές και εκδίδονται με διαφορετική ονομαστική τιμή. Με αυτόν τον τρόπο επίσης οι εταιρείες μπορούν να μη μεταβάλλουν το μετοχικό τους κεφάλαιο, αλλά να αυξήσουν τις μετοχές που το απαρτίζουν. Δηλαδή να πληθωρίσουν τον αριθμό των μετοχών τους.</a:t>
            </a:r>
            <a:endParaRPr lang="en-US" dirty="0">
              <a:latin typeface="Times New Roman" pitchFamily="18" charset="0"/>
              <a:cs typeface="Times New Roman" pitchFamily="18" charset="0"/>
            </a:endParaRPr>
          </a:p>
          <a:p>
            <a:r>
              <a:rPr lang="el-GR" dirty="0">
                <a:latin typeface="Times New Roman" pitchFamily="18" charset="0"/>
                <a:cs typeface="Times New Roman" pitchFamily="18" charset="0"/>
              </a:rPr>
              <a:t>Π. χ.:      	100.000 	μετοχές 	Χ 	2€ ονομαστική τιμή 	= 200.000</a:t>
            </a:r>
            <a:endParaRPr lang="en-US" dirty="0">
              <a:latin typeface="Times New Roman" pitchFamily="18" charset="0"/>
              <a:cs typeface="Times New Roman" pitchFamily="18" charset="0"/>
            </a:endParaRPr>
          </a:p>
          <a:p>
            <a:r>
              <a:rPr lang="el-GR" dirty="0">
                <a:latin typeface="Times New Roman" pitchFamily="18" charset="0"/>
                <a:cs typeface="Times New Roman" pitchFamily="18" charset="0"/>
              </a:rPr>
              <a:t>Γίνονται 	200.000 	μετοχές 	Χ 	1€ ονομαστική τιμή 	= 200.000</a:t>
            </a:r>
            <a:endParaRPr lang="en-US" dirty="0">
              <a:latin typeface="Times New Roman" pitchFamily="18" charset="0"/>
              <a:cs typeface="Times New Roman" pitchFamily="18" charset="0"/>
            </a:endParaRPr>
          </a:p>
          <a:p>
            <a:pPr marL="342900" lvl="0" indent="-342900">
              <a:buFont typeface="+mj-lt"/>
              <a:buAutoNum type="arabicPeriod" startAt="2"/>
            </a:pPr>
            <a:r>
              <a:rPr lang="el-GR" u="sng" dirty="0">
                <a:latin typeface="Times New Roman" pitchFamily="18" charset="0"/>
                <a:cs typeface="Times New Roman" pitchFamily="18" charset="0"/>
              </a:rPr>
              <a:t>Ακύρωση των μετοχών</a:t>
            </a:r>
            <a:r>
              <a:rPr lang="el-GR" dirty="0">
                <a:latin typeface="Times New Roman" pitchFamily="18" charset="0"/>
                <a:cs typeface="Times New Roman" pitchFamily="18" charset="0"/>
              </a:rPr>
              <a:t>:</a:t>
            </a:r>
            <a:endParaRPr lang="en-US" dirty="0">
              <a:latin typeface="Times New Roman" pitchFamily="18" charset="0"/>
              <a:cs typeface="Times New Roman" pitchFamily="18" charset="0"/>
            </a:endParaRPr>
          </a:p>
          <a:p>
            <a:r>
              <a:rPr lang="el-GR" dirty="0">
                <a:latin typeface="Times New Roman" pitchFamily="18" charset="0"/>
                <a:cs typeface="Times New Roman" pitchFamily="18" charset="0"/>
              </a:rPr>
              <a:t>Οι προϋποθέσεις για να πραγματοποιηθεί μείωση μετοχικού κεφαλαίου είναι οι ακόλουθες:</a:t>
            </a:r>
            <a:endParaRPr lang="en-US" dirty="0">
              <a:latin typeface="Times New Roman" pitchFamily="18" charset="0"/>
              <a:cs typeface="Times New Roman" pitchFamily="18" charset="0"/>
            </a:endParaRPr>
          </a:p>
          <a:p>
            <a:pPr marL="342900" lvl="0" indent="-342900">
              <a:buFont typeface="+mj-lt"/>
              <a:buAutoNum type="arabicPeriod"/>
            </a:pPr>
            <a:r>
              <a:rPr lang="el-GR" dirty="0">
                <a:latin typeface="Times New Roman" pitchFamily="18" charset="0"/>
                <a:cs typeface="Times New Roman" pitchFamily="18" charset="0"/>
              </a:rPr>
              <a:t>Σύγκληση Γ.Σ. με αυξημένη απαρτία 2/3 του μετοχικού κεφαλαίου και αιτιολόγηση το που αποβλέπει η μείωση του μετοχικού κεφαλαίου και πως αυτή θα πραγματοποιηθεί.</a:t>
            </a:r>
            <a:endParaRPr lang="en-US" dirty="0">
              <a:latin typeface="Times New Roman" pitchFamily="18" charset="0"/>
              <a:cs typeface="Times New Roman" pitchFamily="18" charset="0"/>
            </a:endParaRPr>
          </a:p>
          <a:p>
            <a:pPr marL="342900" lvl="0" indent="-342900">
              <a:buFont typeface="+mj-lt"/>
              <a:buAutoNum type="arabicPeriod"/>
            </a:pPr>
            <a:r>
              <a:rPr lang="el-GR" dirty="0">
                <a:latin typeface="Times New Roman" pitchFamily="18" charset="0"/>
                <a:cs typeface="Times New Roman" pitchFamily="18" charset="0"/>
              </a:rPr>
              <a:t>Έκθεση Ορκωτού Λογιστή που να πιστοποιεί ότι η μείωση δε θα θίξει τα συμφέροντα των πιστωτών της</a:t>
            </a:r>
            <a:endParaRPr lang="en-US" dirty="0">
              <a:latin typeface="Times New Roman" pitchFamily="18" charset="0"/>
              <a:cs typeface="Times New Roman" pitchFamily="18" charset="0"/>
            </a:endParaRPr>
          </a:p>
          <a:p>
            <a:pPr marL="342900" lvl="0" indent="-342900">
              <a:buFont typeface="+mj-lt"/>
              <a:buAutoNum type="arabicPeriod"/>
            </a:pPr>
            <a:r>
              <a:rPr lang="el-GR" dirty="0">
                <a:latin typeface="Times New Roman" pitchFamily="18" charset="0"/>
                <a:cs typeface="Times New Roman" pitchFamily="18" charset="0"/>
              </a:rPr>
              <a:t>Λήψη από τη Γ.Σ. με αυξημένη πλειοψηφία ¾ του παριστάμενου μετοχικού κεφαλαίου.</a:t>
            </a:r>
            <a:endParaRPr lang="en-US" dirty="0">
              <a:latin typeface="Times New Roman" pitchFamily="18" charset="0"/>
              <a:cs typeface="Times New Roman" pitchFamily="18" charset="0"/>
            </a:endParaRPr>
          </a:p>
          <a:p>
            <a:pPr marL="342900" lvl="0" indent="-342900">
              <a:buFont typeface="+mj-lt"/>
              <a:buAutoNum type="arabicPeriod"/>
            </a:pPr>
            <a:r>
              <a:rPr lang="el-GR" dirty="0">
                <a:latin typeface="Times New Roman" pitchFamily="18" charset="0"/>
                <a:cs typeface="Times New Roman" pitchFamily="18" charset="0"/>
              </a:rPr>
              <a:t>Αποστολή της απόφασης μαζί με την έκθεση του Ορκωτού Λογιστή στην αρμόδια υπηρεσία της Νομαρχίας. Η τροποποίηση του καταστατικού καταχωρείται στο Μητρώο Ανώνυμων Εταιριών και δημοσιεύεται στο τεύχος Α.Ε. και Ε.Π.Ε. της Εφημερίδας της Κυβερνήσεως.</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45795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1"/>
            <a:ext cx="7543800" cy="1366830"/>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53</a:t>
            </a:fld>
            <a:endParaRPr lang="en-US" sz="1100" dirty="0">
              <a:latin typeface="Times New Roman" pitchFamily="18" charset="0"/>
              <a:cs typeface="Times New Roman" pitchFamily="18" charset="0"/>
            </a:endParaRPr>
          </a:p>
        </p:txBody>
      </p:sp>
      <p:sp>
        <p:nvSpPr>
          <p:cNvPr id="7" name="Rectangle 6"/>
          <p:cNvSpPr/>
          <p:nvPr/>
        </p:nvSpPr>
        <p:spPr>
          <a:xfrm>
            <a:off x="533400" y="1066800"/>
            <a:ext cx="8077200" cy="523220"/>
          </a:xfrm>
          <a:prstGeom prst="rect">
            <a:avLst/>
          </a:prstGeom>
        </p:spPr>
        <p:txBody>
          <a:bodyPr wrap="square">
            <a:spAutoFit/>
          </a:bodyPr>
          <a:lstStyle/>
          <a:p>
            <a:pPr marL="228600" lvl="2" indent="-228600">
              <a:buClr>
                <a:schemeClr val="tx1">
                  <a:lumMod val="50000"/>
                  <a:lumOff val="50000"/>
                </a:schemeClr>
              </a:buClr>
            </a:pPr>
            <a:endParaRPr lang="en-US"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p>
        </p:txBody>
      </p:sp>
      <p:sp>
        <p:nvSpPr>
          <p:cNvPr id="16386" name="Rectangle 2"/>
          <p:cNvSpPr>
            <a:spLocks noChangeArrowheads="1"/>
          </p:cNvSpPr>
          <p:nvPr/>
        </p:nvSpPr>
        <p:spPr bwMode="auto">
          <a:xfrm>
            <a:off x="0" y="714356"/>
            <a:ext cx="885828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4817" name="Rectangle 1"/>
          <p:cNvSpPr>
            <a:spLocks noChangeArrowheads="1"/>
          </p:cNvSpPr>
          <p:nvPr/>
        </p:nvSpPr>
        <p:spPr bwMode="auto">
          <a:xfrm>
            <a:off x="0" y="0"/>
            <a:ext cx="885828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400" b="1" dirty="0">
                <a:latin typeface="Times New Roman" pitchFamily="18" charset="0"/>
                <a:cs typeface="Times New Roman" pitchFamily="18" charset="0"/>
              </a:rPr>
              <a:t>Αποθεματικά Κεφαλαία</a:t>
            </a:r>
            <a:endParaRPr lang="en-US" sz="2400" b="1" dirty="0">
              <a:latin typeface="Times New Roman" pitchFamily="18" charset="0"/>
              <a:cs typeface="Times New Roman" pitchFamily="18" charset="0"/>
            </a:endParaRPr>
          </a:p>
          <a:p>
            <a:pPr marL="342900" lvl="0" indent="-342900">
              <a:buFont typeface="+mj-lt"/>
              <a:buAutoNum type="arabicPeriod"/>
            </a:pPr>
            <a:r>
              <a:rPr lang="el-GR" sz="2400" dirty="0">
                <a:latin typeface="Times New Roman" pitchFamily="18" charset="0"/>
                <a:cs typeface="Times New Roman" pitchFamily="18" charset="0"/>
              </a:rPr>
              <a:t>Αποθεματικό</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υπέρ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το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άρτιο</a:t>
            </a:r>
            <a:endParaRPr lang="en-US" sz="2400" dirty="0">
              <a:latin typeface="Times New Roman" pitchFamily="18" charset="0"/>
              <a:cs typeface="Times New Roman" pitchFamily="18" charset="0"/>
            </a:endParaRPr>
          </a:p>
          <a:p>
            <a:pPr marL="342900" lvl="0" indent="-342900">
              <a:buFont typeface="+mj-lt"/>
              <a:buAutoNum type="arabicPeriod"/>
            </a:pPr>
            <a:r>
              <a:rPr lang="el-GR" sz="2400" dirty="0">
                <a:latin typeface="Times New Roman" pitchFamily="18" charset="0"/>
                <a:cs typeface="Times New Roman" pitchFamily="18" charset="0"/>
              </a:rPr>
              <a:t>Τακτικό αποθεματικό (αναφέρεται στο καταστατικό, κρατείται από τα καθαρά κέρδη κάθε χρήσης ως ποσοστό 5% και μέχρι το σωρευτικό ποσό να φτάσει το 1/3 του μετοχικού κεφαλαίου.</a:t>
            </a:r>
            <a:endParaRPr lang="en-US" sz="2400" dirty="0">
              <a:latin typeface="Times New Roman" pitchFamily="18" charset="0"/>
              <a:cs typeface="Times New Roman" pitchFamily="18" charset="0"/>
            </a:endParaRPr>
          </a:p>
          <a:p>
            <a:pPr marL="342900" lvl="0" indent="-342900">
              <a:buFont typeface="+mj-lt"/>
              <a:buAutoNum type="arabicPeriod"/>
            </a:pPr>
            <a:r>
              <a:rPr lang="el-GR" sz="2400" dirty="0">
                <a:latin typeface="Times New Roman" pitchFamily="18" charset="0"/>
                <a:cs typeface="Times New Roman" pitchFamily="18" charset="0"/>
              </a:rPr>
              <a:t>Έκτακτα αποθεματικά, τα οποία διακρίνονται σε δύο κατηγορίες:</a:t>
            </a:r>
            <a:endParaRPr lang="en-US" sz="2400" dirty="0">
              <a:latin typeface="Times New Roman" pitchFamily="18" charset="0"/>
              <a:cs typeface="Times New Roman" pitchFamily="18" charset="0"/>
            </a:endParaRPr>
          </a:p>
          <a:p>
            <a:pPr marL="800100" lvl="1" indent="-342900">
              <a:buFont typeface="+mj-lt"/>
              <a:buAutoNum type="arabicPeriod"/>
            </a:pPr>
            <a:r>
              <a:rPr lang="en-US" sz="2400" dirty="0" err="1">
                <a:latin typeface="Times New Roman" pitchFamily="18" charset="0"/>
                <a:cs typeface="Times New Roman" pitchFamily="18" charset="0"/>
              </a:rPr>
              <a:t>Βάσει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καταστατικού</a:t>
            </a:r>
            <a:endParaRPr lang="en-US" sz="2400" dirty="0">
              <a:latin typeface="Times New Roman" pitchFamily="18" charset="0"/>
              <a:cs typeface="Times New Roman" pitchFamily="18" charset="0"/>
            </a:endParaRPr>
          </a:p>
          <a:p>
            <a:pPr marL="800100" lvl="1" indent="-342900">
              <a:buFont typeface="+mj-lt"/>
              <a:buAutoNum type="arabicPeriod"/>
            </a:pPr>
            <a:r>
              <a:rPr lang="el-GR" sz="2400" dirty="0">
                <a:latin typeface="Times New Roman" pitchFamily="18" charset="0"/>
                <a:cs typeface="Times New Roman" pitchFamily="18" charset="0"/>
              </a:rPr>
              <a:t>Εκτός καταστατικού</a:t>
            </a:r>
            <a:endParaRPr lang="en-US" sz="2400" dirty="0">
              <a:latin typeface="Times New Roman" pitchFamily="18" charset="0"/>
              <a:cs typeface="Times New Roman" pitchFamily="18" charset="0"/>
            </a:endParaRPr>
          </a:p>
          <a:p>
            <a:pPr marL="342900" lvl="0" indent="-342900">
              <a:buFont typeface="+mj-lt"/>
              <a:buAutoNum type="arabicPeriod"/>
            </a:pPr>
            <a:r>
              <a:rPr lang="el-GR" sz="2400" dirty="0">
                <a:latin typeface="Times New Roman" pitchFamily="18" charset="0"/>
                <a:cs typeface="Times New Roman" pitchFamily="18" charset="0"/>
              </a:rPr>
              <a:t>Αποθεματικά από αφορολόγητα έσοδα και από ειδικώς φορολογημένα έσοδα</a:t>
            </a:r>
            <a:endParaRPr lang="en-US" sz="2400" dirty="0">
              <a:latin typeface="Times New Roman" pitchFamily="18" charset="0"/>
              <a:cs typeface="Times New Roman" pitchFamily="18" charset="0"/>
            </a:endParaRPr>
          </a:p>
          <a:p>
            <a:pPr marL="342900" lvl="0" indent="-342900">
              <a:buFont typeface="+mj-lt"/>
              <a:buAutoNum type="arabicPeriod"/>
            </a:pPr>
            <a:r>
              <a:rPr lang="en-US" sz="2400" dirty="0" err="1">
                <a:latin typeface="Times New Roman" pitchFamily="18" charset="0"/>
                <a:cs typeface="Times New Roman" pitchFamily="18" charset="0"/>
              </a:rPr>
              <a:t>Λοιπά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αφορολόγητα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αποθεματικά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ειδικών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νόμων</a:t>
            </a:r>
            <a:endParaRPr lang="en-US" sz="2400" dirty="0">
              <a:latin typeface="Times New Roman" pitchFamily="18" charset="0"/>
              <a:cs typeface="Times New Roman" pitchFamily="18" charset="0"/>
            </a:endParaRPr>
          </a:p>
          <a:p>
            <a:pPr marL="342900" lvl="0" indent="-342900">
              <a:buFont typeface="+mj-lt"/>
              <a:buAutoNum type="arabicPeriod"/>
            </a:pPr>
            <a:r>
              <a:rPr lang="en-US" sz="2400" dirty="0" err="1">
                <a:latin typeface="Times New Roman" pitchFamily="18" charset="0"/>
                <a:cs typeface="Times New Roman" pitchFamily="18" charset="0"/>
              </a:rPr>
              <a:t>Αποθεματικά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επιχορηγήσεων</a:t>
            </a:r>
            <a:r>
              <a:rPr lang="el-GR" sz="2400" dirty="0">
                <a:latin typeface="Times New Roman" pitchFamily="18" charset="0"/>
                <a:cs typeface="Times New Roman" pitchFamily="18" charset="0"/>
              </a:rPr>
              <a:t> (μετά ΔΠΧΠ δεν αναγνωρίζονται)</a:t>
            </a:r>
            <a:endParaRPr lang="en-US" sz="2400" dirty="0">
              <a:latin typeface="Times New Roman" pitchFamily="18" charset="0"/>
              <a:cs typeface="Times New Roman" pitchFamily="18" charset="0"/>
            </a:endParaRPr>
          </a:p>
          <a:p>
            <a:pPr marL="342900" lvl="0" indent="-342900">
              <a:buFont typeface="+mj-lt"/>
              <a:buAutoNum type="arabicPeriod"/>
            </a:pPr>
            <a:r>
              <a:rPr lang="el-GR" sz="2400" dirty="0">
                <a:latin typeface="Times New Roman" pitchFamily="18" charset="0"/>
                <a:cs typeface="Times New Roman" pitchFamily="18" charset="0"/>
              </a:rPr>
              <a:t>Αποθεματικά από αναπροσαρμογή αξίας περιουσιακών στοιχείων (αποθέματα Ν. 2065 για ακίνητα, αποθεματικά Διεθνών Λογιστικών Προτύπων, κ. ά.)</a:t>
            </a:r>
            <a:endParaRPr lang="en-US" sz="2400" dirty="0">
              <a:latin typeface="Times New Roman" pitchFamily="18" charset="0"/>
              <a:cs typeface="Times New Roman" pitchFamily="18" charset="0"/>
            </a:endParaRPr>
          </a:p>
          <a:p>
            <a:pPr marL="342900" lvl="0" indent="-342900">
              <a:buFont typeface="+mj-lt"/>
              <a:buAutoNum type="arabicPeriod"/>
            </a:pPr>
            <a:r>
              <a:rPr lang="el-GR" sz="2400" dirty="0">
                <a:latin typeface="Times New Roman" pitchFamily="18" charset="0"/>
                <a:cs typeface="Times New Roman" pitchFamily="18" charset="0"/>
              </a:rPr>
              <a:t>Αποθεματικά από αποτίμηση χαρτοφυλακίων χρεογράφων και παγίων στοιχείων βάσει ΔΠΧΠ</a:t>
            </a:r>
            <a:endParaRPr lang="en-US" sz="2400" dirty="0">
              <a:latin typeface="Times New Roman" pitchFamily="18" charset="0"/>
              <a:cs typeface="Times New Roman" pitchFamily="18" charset="0"/>
            </a:endParaRPr>
          </a:p>
          <a:p>
            <a:pPr marL="342900" indent="-342900">
              <a:buFont typeface="+mj-lt"/>
              <a:buAutoNum type="arabicPeriod"/>
            </a:pPr>
            <a:r>
              <a:rPr lang="el-GR" sz="2400" dirty="0">
                <a:latin typeface="Times New Roman" pitchFamily="18" charset="0"/>
                <a:cs typeface="Times New Roman" pitchFamily="18" charset="0"/>
              </a:rPr>
              <a:t>Αποτελέσματα εις νέο (Κέρδη- Ζημιές)</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502368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1"/>
            <a:ext cx="7543800" cy="1366830"/>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54</a:t>
            </a:fld>
            <a:endParaRPr lang="en-US" sz="1100" dirty="0">
              <a:latin typeface="Times New Roman" pitchFamily="18" charset="0"/>
              <a:cs typeface="Times New Roman" pitchFamily="18" charset="0"/>
            </a:endParaRPr>
          </a:p>
        </p:txBody>
      </p:sp>
      <p:sp>
        <p:nvSpPr>
          <p:cNvPr id="7" name="Rectangle 6"/>
          <p:cNvSpPr/>
          <p:nvPr/>
        </p:nvSpPr>
        <p:spPr>
          <a:xfrm>
            <a:off x="533400" y="1066800"/>
            <a:ext cx="8077200" cy="523220"/>
          </a:xfrm>
          <a:prstGeom prst="rect">
            <a:avLst/>
          </a:prstGeom>
        </p:spPr>
        <p:txBody>
          <a:bodyPr wrap="square">
            <a:spAutoFit/>
          </a:bodyPr>
          <a:lstStyle/>
          <a:p>
            <a:pPr marL="228600" lvl="2" indent="-228600">
              <a:buClr>
                <a:schemeClr val="tx1">
                  <a:lumMod val="50000"/>
                  <a:lumOff val="50000"/>
                </a:schemeClr>
              </a:buClr>
            </a:pPr>
            <a:endParaRPr lang="en-US"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p>
        </p:txBody>
      </p:sp>
      <p:sp>
        <p:nvSpPr>
          <p:cNvPr id="16386" name="Rectangle 2"/>
          <p:cNvSpPr>
            <a:spLocks noChangeArrowheads="1"/>
          </p:cNvSpPr>
          <p:nvPr/>
        </p:nvSpPr>
        <p:spPr bwMode="auto">
          <a:xfrm>
            <a:off x="0" y="714356"/>
            <a:ext cx="885828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025" name="Rectangle 1"/>
          <p:cNvSpPr>
            <a:spLocks noChangeArrowheads="1"/>
          </p:cNvSpPr>
          <p:nvPr/>
        </p:nvSpPr>
        <p:spPr bwMode="auto">
          <a:xfrm>
            <a:off x="0" y="0"/>
            <a:ext cx="8429652" cy="6591508"/>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pPr algn="just" fontAlgn="base">
              <a:spcBef>
                <a:spcPct val="0"/>
              </a:spcBef>
              <a:spcAft>
                <a:spcPct val="0"/>
              </a:spcAft>
            </a:pPr>
            <a:r>
              <a:rPr kumimoji="0" lang="el-GR" sz="2000" b="1" i="0" u="none" strike="noStrike" cap="none" normalizeH="0" baseline="0" dirty="0" bmk="_Toc405125489">
                <a:ln>
                  <a:noFill/>
                </a:ln>
                <a:solidFill>
                  <a:schemeClr val="tx1"/>
                </a:solidFill>
                <a:effectLst/>
                <a:latin typeface="Times New Roman" pitchFamily="18" charset="0"/>
                <a:ea typeface="Times New Roman" pitchFamily="18" charset="0"/>
                <a:cs typeface="Times New Roman" pitchFamily="18" charset="0"/>
              </a:rPr>
              <a:t>Αποτιμήσεις Βασισμένες στον Ισολογισμό (καθαρή θέση μετόχων)</a:t>
            </a:r>
            <a:endParaRPr kumimoji="0" lang="el-GR" sz="2000" b="1" i="0" u="none" strike="noStrike" cap="none" normalizeH="0" baseline="0" dirty="0" bmk="">
              <a:ln>
                <a:noFill/>
              </a:ln>
              <a:solidFill>
                <a:srgbClr val="4F81BD"/>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sz="2000" b="0"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Αυτές οι μέθοδοι επιδιώκουν να καθορίσουν την αξία της εταιρίας εκτιμώντας την αξία του ενεργητικού της. Αυτές είναι παραδοσιακά χρησιμοποιούμενες μέθοδοι  που θεωρούν ότι η </a:t>
            </a:r>
            <a:r>
              <a:rPr kumimoji="0" lang="el-GR" sz="2000" b="1"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αξία της εταιρίας έγκειται βασικά στον ισολογισμό</a:t>
            </a:r>
            <a:r>
              <a:rPr kumimoji="0" lang="el-GR" sz="2000" b="0"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 της. Αυτές καθορίζουν την αξία από μια στατική άποψη, η οποία, ως εκ του δεν λαμβάνει υπ’ όψη την πιθανή, μελλοντική εξέλιξη της εταιρίας, την προσωρινή αξία του χρήματος. Οι μέθοδοι αυτές δεν λαμβάνουν υπόψη άλλους παράγοντες που επηρεάζουν επίσης την αξία, όπως: τρέχουσα κατάσταση της επιχείρησης, των ανθρώπινων πόρων ή οργανωτικά πλεονεκτήματα ή προβλήματα, συμβάσεις, κλπ. που δεν εμφανίζονται στις λογιστικές καταστάσεις.</a:t>
            </a:r>
            <a:endParaRPr kumimoji="0" lang="en-US" sz="2000" b="0" i="0" u="none" strike="noStrike" cap="none" normalizeH="0" baseline="0" dirty="0" bmk="">
              <a:ln>
                <a:noFill/>
              </a:ln>
              <a:solidFill>
                <a:schemeClr val="tx1"/>
              </a:solidFill>
              <a:effectLst/>
              <a:latin typeface="Times New Roman" pitchFamily="18" charset="0"/>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tabLst/>
            </a:pPr>
            <a:r>
              <a:rPr kumimoji="0" lang="el-GR" sz="2000" b="0"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Μερικές από αυτές τις μεθόδους είναι οι εξής: η λογιστική αξία, προσαρμοσμένη λογιστική αξία, ρευστοποιήσιμη αξία, και πραγματική αξία.</a:t>
            </a:r>
            <a:endParaRPr kumimoji="0" lang="en-US" sz="2000" b="0" i="0" u="none" strike="noStrike" cap="none" normalizeH="0" baseline="0" dirty="0" bmk="">
              <a:ln>
                <a:noFill/>
              </a:ln>
              <a:solidFill>
                <a:schemeClr val="tx1"/>
              </a:solidFill>
              <a:effectLst/>
              <a:latin typeface="Times New Roman" pitchFamily="18" charset="0"/>
              <a:cs typeface="Times New Roman" pitchFamily="18" charset="0"/>
            </a:endParaRPr>
          </a:p>
          <a:p>
            <a:pPr algn="just" eaLnBrk="0" fontAlgn="base" hangingPunct="0">
              <a:spcBef>
                <a:spcPct val="0"/>
              </a:spcBef>
              <a:spcAft>
                <a:spcPct val="0"/>
              </a:spcAft>
            </a:pPr>
            <a:r>
              <a:rPr kumimoji="0" lang="el-GR" sz="2000"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Λογιστική αξία (Book value)</a:t>
            </a:r>
            <a:endParaRPr kumimoji="0" lang="el-GR" sz="2000"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Η Λογιστική αξία μιας εταιρίας, ή η καθαρή θέση, είναι η </a:t>
            </a:r>
            <a:r>
              <a:rPr kumimoji="0" lang="el-G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αξία των ιδίων κεφαλαίων</a:t>
            </a:r>
            <a:r>
              <a:rPr kumimoji="0" lang="el-GR"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των μετόχων πού αναφέρεται στον ισολογισμό (κεφάλαιο και αποθεματικά). Η ποσότητα αυτή είναι και η διαφορά μεταξύ του συνόλου των στοιχείων του ενεργητικού και του παθητικού, δηλαδή, το πλεόνασμα του συνόλου των αγαθών και των δικαιωμάτων της εταιρείας επί του συνόλου των χρεών της με τρίτους.</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9789466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1"/>
            <a:ext cx="7543800" cy="1366830"/>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55</a:t>
            </a:fld>
            <a:endParaRPr lang="en-US" sz="1100" dirty="0">
              <a:latin typeface="Times New Roman" pitchFamily="18" charset="0"/>
              <a:cs typeface="Times New Roman" pitchFamily="18" charset="0"/>
            </a:endParaRPr>
          </a:p>
        </p:txBody>
      </p:sp>
      <p:sp>
        <p:nvSpPr>
          <p:cNvPr id="7" name="Rectangle 6"/>
          <p:cNvSpPr/>
          <p:nvPr/>
        </p:nvSpPr>
        <p:spPr>
          <a:xfrm>
            <a:off x="533400" y="1066800"/>
            <a:ext cx="8077200" cy="523220"/>
          </a:xfrm>
          <a:prstGeom prst="rect">
            <a:avLst/>
          </a:prstGeom>
        </p:spPr>
        <p:txBody>
          <a:bodyPr wrap="square">
            <a:spAutoFit/>
          </a:bodyPr>
          <a:lstStyle/>
          <a:p>
            <a:pPr marL="228600" lvl="2" indent="-228600">
              <a:buClr>
                <a:schemeClr val="tx1">
                  <a:lumMod val="50000"/>
                  <a:lumOff val="50000"/>
                </a:schemeClr>
              </a:buClr>
            </a:pPr>
            <a:endParaRPr lang="en-US"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p>
        </p:txBody>
      </p:sp>
      <p:sp>
        <p:nvSpPr>
          <p:cNvPr id="16386" name="Rectangle 2"/>
          <p:cNvSpPr>
            <a:spLocks noChangeArrowheads="1"/>
          </p:cNvSpPr>
          <p:nvPr/>
        </p:nvSpPr>
        <p:spPr bwMode="auto">
          <a:xfrm>
            <a:off x="0" y="714356"/>
            <a:ext cx="885828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285720" y="357166"/>
          <a:ext cx="8143931" cy="2298065"/>
        </p:xfrm>
        <a:graphic>
          <a:graphicData uri="http://schemas.openxmlformats.org/drawingml/2006/table">
            <a:tbl>
              <a:tblPr/>
              <a:tblGrid>
                <a:gridCol w="2973129">
                  <a:extLst>
                    <a:ext uri="{9D8B030D-6E8A-4147-A177-3AD203B41FA5}">
                      <a16:colId xmlns:a16="http://schemas.microsoft.com/office/drawing/2014/main" val="20000"/>
                    </a:ext>
                  </a:extLst>
                </a:gridCol>
                <a:gridCol w="969321">
                  <a:extLst>
                    <a:ext uri="{9D8B030D-6E8A-4147-A177-3AD203B41FA5}">
                      <a16:colId xmlns:a16="http://schemas.microsoft.com/office/drawing/2014/main" val="20001"/>
                    </a:ext>
                  </a:extLst>
                </a:gridCol>
                <a:gridCol w="2906336">
                  <a:extLst>
                    <a:ext uri="{9D8B030D-6E8A-4147-A177-3AD203B41FA5}">
                      <a16:colId xmlns:a16="http://schemas.microsoft.com/office/drawing/2014/main" val="20002"/>
                    </a:ext>
                  </a:extLst>
                </a:gridCol>
                <a:gridCol w="1295145">
                  <a:extLst>
                    <a:ext uri="{9D8B030D-6E8A-4147-A177-3AD203B41FA5}">
                      <a16:colId xmlns:a16="http://schemas.microsoft.com/office/drawing/2014/main" val="20003"/>
                    </a:ext>
                  </a:extLst>
                </a:gridCol>
              </a:tblGrid>
              <a:tr h="306163">
                <a:tc gridSpan="4">
                  <a:txBody>
                    <a:bodyPr/>
                    <a:lstStyle/>
                    <a:p>
                      <a:pPr marL="0" marR="0" indent="304800">
                        <a:lnSpc>
                          <a:spcPct val="115000"/>
                        </a:lnSpc>
                        <a:spcBef>
                          <a:spcPts val="0"/>
                        </a:spcBef>
                        <a:spcAft>
                          <a:spcPts val="0"/>
                        </a:spcAft>
                      </a:pPr>
                      <a:r>
                        <a:rPr lang="el-GR" sz="2000" dirty="0">
                          <a:latin typeface="Times New Roman"/>
                          <a:ea typeface="Times New Roman"/>
                          <a:cs typeface="Times New Roman"/>
                        </a:rPr>
                        <a:t>ΠΙΝΑΚΑΣ 1. Ισολογισμός (εκ. Ευρώ) </a:t>
                      </a:r>
                      <a:endParaRPr lang="en-US"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6163">
                <a:tc gridSpan="2">
                  <a:txBody>
                    <a:bodyPr/>
                    <a:lstStyle/>
                    <a:p>
                      <a:pPr marL="0" marR="0">
                        <a:lnSpc>
                          <a:spcPct val="115000"/>
                        </a:lnSpc>
                        <a:spcBef>
                          <a:spcPts val="0"/>
                        </a:spcBef>
                        <a:spcAft>
                          <a:spcPts val="0"/>
                        </a:spcAft>
                      </a:pPr>
                      <a:r>
                        <a:rPr lang="el-GR" sz="2000" b="1" dirty="0">
                          <a:latin typeface="Times New Roman"/>
                          <a:ea typeface="Times New Roman"/>
                          <a:cs typeface="Times New Roman"/>
                        </a:rPr>
                        <a:t>ΕΝΕΡΓΗΤΙΚΟ</a:t>
                      </a:r>
                      <a:endParaRPr lang="en-US"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nSpc>
                          <a:spcPct val="115000"/>
                        </a:lnSpc>
                        <a:spcBef>
                          <a:spcPts val="0"/>
                        </a:spcBef>
                        <a:spcAft>
                          <a:spcPts val="0"/>
                        </a:spcAft>
                      </a:pPr>
                      <a:r>
                        <a:rPr lang="el-GR" sz="2000" b="1">
                          <a:latin typeface="Times New Roman"/>
                          <a:ea typeface="Times New Roman"/>
                          <a:cs typeface="Times New Roman"/>
                        </a:rPr>
                        <a:t>ΠΑΘΗΤΙΚΟ</a:t>
                      </a:r>
                      <a:endParaRPr lang="en-US"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indent="457200">
                        <a:lnSpc>
                          <a:spcPct val="115000"/>
                        </a:lnSpc>
                        <a:spcBef>
                          <a:spcPts val="0"/>
                        </a:spcBef>
                        <a:spcAft>
                          <a:spcPts val="0"/>
                        </a:spcAft>
                      </a:pPr>
                      <a:r>
                        <a:rPr lang="el-GR" sz="2000">
                          <a:latin typeface="Times New Roman"/>
                          <a:ea typeface="Times New Roman"/>
                          <a:cs typeface="Times New Roman"/>
                        </a:rPr>
                        <a:t> </a:t>
                      </a:r>
                      <a:endParaRPr lang="en-US" sz="20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06163">
                <a:tc>
                  <a:txBody>
                    <a:bodyPr/>
                    <a:lstStyle/>
                    <a:p>
                      <a:pPr marL="0" marR="0">
                        <a:lnSpc>
                          <a:spcPct val="115000"/>
                        </a:lnSpc>
                        <a:spcBef>
                          <a:spcPts val="0"/>
                        </a:spcBef>
                        <a:spcAft>
                          <a:spcPts val="0"/>
                        </a:spcAft>
                      </a:pPr>
                      <a:r>
                        <a:rPr lang="el-GR" sz="2000" dirty="0">
                          <a:latin typeface="Times New Roman"/>
                          <a:ea typeface="Times New Roman"/>
                          <a:cs typeface="Times New Roman"/>
                        </a:rPr>
                        <a:t>Cash</a:t>
                      </a:r>
                      <a:endParaRPr lang="en-US"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l-GR" sz="2000">
                          <a:latin typeface="Times New Roman"/>
                          <a:ea typeface="Times New Roman"/>
                          <a:cs typeface="Times New Roman"/>
                        </a:rPr>
                        <a:t>5</a:t>
                      </a:r>
                      <a:endParaRPr lang="en-US" sz="20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l-GR" sz="2000">
                          <a:latin typeface="Times New Roman"/>
                          <a:ea typeface="Times New Roman"/>
                          <a:cs typeface="Times New Roman"/>
                        </a:rPr>
                        <a:t>Accounts payable</a:t>
                      </a:r>
                      <a:endParaRPr lang="en-US"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l-GR" sz="2000">
                          <a:latin typeface="Times New Roman"/>
                          <a:ea typeface="Times New Roman"/>
                          <a:cs typeface="Times New Roman"/>
                        </a:rPr>
                        <a:t>40</a:t>
                      </a:r>
                      <a:endParaRPr lang="en-US" sz="20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06163">
                <a:tc>
                  <a:txBody>
                    <a:bodyPr/>
                    <a:lstStyle/>
                    <a:p>
                      <a:pPr marL="0" marR="0">
                        <a:lnSpc>
                          <a:spcPct val="115000"/>
                        </a:lnSpc>
                        <a:spcBef>
                          <a:spcPts val="0"/>
                        </a:spcBef>
                        <a:spcAft>
                          <a:spcPts val="0"/>
                        </a:spcAft>
                      </a:pPr>
                      <a:r>
                        <a:rPr lang="el-GR" sz="2000" dirty="0">
                          <a:latin typeface="Times New Roman"/>
                          <a:ea typeface="Times New Roman"/>
                          <a:cs typeface="Times New Roman"/>
                        </a:rPr>
                        <a:t>Accounts receivable</a:t>
                      </a:r>
                      <a:endParaRPr lang="en-US"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l-GR" sz="2000">
                          <a:latin typeface="Times New Roman"/>
                          <a:ea typeface="Times New Roman"/>
                          <a:cs typeface="Times New Roman"/>
                        </a:rPr>
                        <a:t>10</a:t>
                      </a:r>
                      <a:endParaRPr lang="en-US" sz="20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l-GR" sz="2000">
                          <a:latin typeface="Times New Roman"/>
                          <a:ea typeface="Times New Roman"/>
                          <a:cs typeface="Times New Roman"/>
                        </a:rPr>
                        <a:t>Bank debt</a:t>
                      </a:r>
                      <a:endParaRPr lang="en-US"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l-GR" sz="2000">
                          <a:latin typeface="Times New Roman"/>
                          <a:ea typeface="Times New Roman"/>
                          <a:cs typeface="Times New Roman"/>
                        </a:rPr>
                        <a:t>10</a:t>
                      </a:r>
                      <a:endParaRPr lang="en-US" sz="20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06163">
                <a:tc>
                  <a:txBody>
                    <a:bodyPr/>
                    <a:lstStyle/>
                    <a:p>
                      <a:pPr marL="0" marR="0">
                        <a:lnSpc>
                          <a:spcPct val="115000"/>
                        </a:lnSpc>
                        <a:spcBef>
                          <a:spcPts val="0"/>
                        </a:spcBef>
                        <a:spcAft>
                          <a:spcPts val="0"/>
                        </a:spcAft>
                      </a:pPr>
                      <a:r>
                        <a:rPr lang="el-GR" sz="2000" dirty="0">
                          <a:latin typeface="Times New Roman"/>
                          <a:ea typeface="Times New Roman"/>
                          <a:cs typeface="Times New Roman"/>
                        </a:rPr>
                        <a:t>Inventories</a:t>
                      </a:r>
                      <a:endParaRPr lang="en-US"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l-GR" sz="2000" dirty="0">
                          <a:latin typeface="Times New Roman"/>
                          <a:ea typeface="Times New Roman"/>
                          <a:cs typeface="Times New Roman"/>
                        </a:rPr>
                        <a:t>45</a:t>
                      </a:r>
                      <a:endParaRPr lang="en-US" sz="20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l-GR" sz="2000" dirty="0">
                          <a:latin typeface="Times New Roman"/>
                          <a:ea typeface="Times New Roman"/>
                          <a:cs typeface="Times New Roman"/>
                        </a:rPr>
                        <a:t>Long-term debt</a:t>
                      </a:r>
                      <a:endParaRPr lang="en-US"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l-GR" sz="2000" dirty="0">
                          <a:latin typeface="Times New Roman"/>
                          <a:ea typeface="Times New Roman"/>
                          <a:cs typeface="Times New Roman"/>
                        </a:rPr>
                        <a:t>30</a:t>
                      </a:r>
                      <a:endParaRPr lang="en-US" sz="20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06163">
                <a:tc>
                  <a:txBody>
                    <a:bodyPr/>
                    <a:lstStyle/>
                    <a:p>
                      <a:pPr marL="0" marR="0">
                        <a:lnSpc>
                          <a:spcPct val="115000"/>
                        </a:lnSpc>
                        <a:spcBef>
                          <a:spcPts val="0"/>
                        </a:spcBef>
                        <a:spcAft>
                          <a:spcPts val="0"/>
                        </a:spcAft>
                      </a:pPr>
                      <a:r>
                        <a:rPr lang="el-GR" sz="2000" dirty="0">
                          <a:latin typeface="Times New Roman"/>
                          <a:ea typeface="Times New Roman"/>
                          <a:cs typeface="Times New Roman"/>
                        </a:rPr>
                        <a:t>Fixed assets</a:t>
                      </a:r>
                      <a:endParaRPr lang="en-US"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l-GR" sz="2000" dirty="0">
                          <a:latin typeface="Times New Roman"/>
                          <a:ea typeface="Times New Roman"/>
                          <a:cs typeface="Times New Roman"/>
                        </a:rPr>
                        <a:t>100</a:t>
                      </a:r>
                      <a:endParaRPr lang="en-US" sz="20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l-GR" sz="2000">
                          <a:latin typeface="Times New Roman"/>
                          <a:ea typeface="Times New Roman"/>
                          <a:cs typeface="Times New Roman"/>
                        </a:rPr>
                        <a:t>Shareholders’ equity</a:t>
                      </a:r>
                      <a:endParaRPr lang="en-US"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l-GR" sz="2000" dirty="0">
                          <a:latin typeface="Times New Roman"/>
                          <a:ea typeface="Times New Roman"/>
                          <a:cs typeface="Times New Roman"/>
                        </a:rPr>
                        <a:t>80</a:t>
                      </a:r>
                      <a:endParaRPr lang="en-US" sz="20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6163">
                <a:tc>
                  <a:txBody>
                    <a:bodyPr/>
                    <a:lstStyle/>
                    <a:p>
                      <a:pPr marL="0" marR="0">
                        <a:lnSpc>
                          <a:spcPct val="115000"/>
                        </a:lnSpc>
                        <a:spcBef>
                          <a:spcPts val="0"/>
                        </a:spcBef>
                        <a:spcAft>
                          <a:spcPts val="0"/>
                        </a:spcAft>
                      </a:pPr>
                      <a:r>
                        <a:rPr lang="el-GR" sz="2000">
                          <a:latin typeface="Times New Roman"/>
                          <a:ea typeface="Times New Roman"/>
                          <a:cs typeface="Times New Roman"/>
                        </a:rPr>
                        <a:t>Total assets</a:t>
                      </a:r>
                      <a:endParaRPr lang="en-US"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l-GR" sz="2000">
                          <a:latin typeface="Times New Roman"/>
                          <a:ea typeface="Times New Roman"/>
                          <a:cs typeface="Times New Roman"/>
                        </a:rPr>
                        <a:t>160</a:t>
                      </a:r>
                      <a:endParaRPr lang="en-US" sz="20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l-GR" sz="2000">
                          <a:latin typeface="Times New Roman"/>
                          <a:ea typeface="Times New Roman"/>
                          <a:cs typeface="Times New Roman"/>
                        </a:rPr>
                        <a:t>Total liabilities</a:t>
                      </a:r>
                      <a:endParaRPr lang="en-US"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l-GR" sz="2000" dirty="0">
                          <a:latin typeface="Times New Roman"/>
                          <a:ea typeface="Times New Roman"/>
                          <a:cs typeface="Times New Roman"/>
                        </a:rPr>
                        <a:t>160</a:t>
                      </a:r>
                      <a:endParaRPr lang="en-US" sz="20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6625" name="Rectangle 1"/>
          <p:cNvSpPr>
            <a:spLocks noChangeArrowheads="1"/>
          </p:cNvSpPr>
          <p:nvPr/>
        </p:nvSpPr>
        <p:spPr bwMode="auto">
          <a:xfrm>
            <a:off x="0" y="2928934"/>
            <a:ext cx="871540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Η Λογιστική αξία των μετοχών (κεφάλαιο πλέον των αποθεματικών) ανέρχεται σε 80 εκατομμύρια Ευρώ. Μπορεί επίσης να υπολογιστεί ως η διαφορά του σύνολο του ενεργητικού (160) και των  υποχρεώσεων (40 + 10 + 30), που είναι 80 εκατομμύρια Ευρώ.</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Η αξία αυτή πάσχει από την αδυναμία της δικού της κριτήριου ορισμού: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Τα κριτήρια της λογιστικής υπόκεινται σε ορισμένο βαθμό υποκειμενικότητας και διαφέρουν από τα κριτήρια «αγοράς», με αποτέλεσμα η λογιστική αξία να μην ταιριάζει σχεδόν ποτέ  με την "αγοραία" τιμή</a:t>
            </a:r>
            <a:r>
              <a:rPr kumimoji="0" lang="el-G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l-GR"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1141033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1"/>
            <a:ext cx="7543800" cy="1366830"/>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56</a:t>
            </a:fld>
            <a:endParaRPr lang="en-US" sz="1100" dirty="0">
              <a:latin typeface="Times New Roman" pitchFamily="18" charset="0"/>
              <a:cs typeface="Times New Roman" pitchFamily="18" charset="0"/>
            </a:endParaRPr>
          </a:p>
        </p:txBody>
      </p:sp>
      <p:sp>
        <p:nvSpPr>
          <p:cNvPr id="7" name="Rectangle 6"/>
          <p:cNvSpPr/>
          <p:nvPr/>
        </p:nvSpPr>
        <p:spPr>
          <a:xfrm>
            <a:off x="533400" y="1066800"/>
            <a:ext cx="8077200" cy="523220"/>
          </a:xfrm>
          <a:prstGeom prst="rect">
            <a:avLst/>
          </a:prstGeom>
        </p:spPr>
        <p:txBody>
          <a:bodyPr wrap="square">
            <a:spAutoFit/>
          </a:bodyPr>
          <a:lstStyle/>
          <a:p>
            <a:pPr marL="228600" lvl="2" indent="-228600">
              <a:buClr>
                <a:schemeClr val="tx1">
                  <a:lumMod val="50000"/>
                  <a:lumOff val="50000"/>
                </a:schemeClr>
              </a:buClr>
            </a:pPr>
            <a:endParaRPr lang="en-US"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p>
        </p:txBody>
      </p:sp>
      <p:sp>
        <p:nvSpPr>
          <p:cNvPr id="16386" name="Rectangle 2"/>
          <p:cNvSpPr>
            <a:spLocks noChangeArrowheads="1"/>
          </p:cNvSpPr>
          <p:nvPr/>
        </p:nvSpPr>
        <p:spPr bwMode="auto">
          <a:xfrm>
            <a:off x="0" y="714356"/>
            <a:ext cx="885828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025" name="Rectangle 1"/>
          <p:cNvSpPr>
            <a:spLocks noChangeArrowheads="1"/>
          </p:cNvSpPr>
          <p:nvPr/>
        </p:nvSpPr>
        <p:spPr bwMode="auto">
          <a:xfrm>
            <a:off x="0" y="1"/>
            <a:ext cx="8786842" cy="4129295"/>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r>
              <a:rPr lang="el-GR" sz="1600" b="1" dirty="0">
                <a:latin typeface="Times New Roman" pitchFamily="18" charset="0"/>
                <a:cs typeface="Times New Roman" pitchFamily="18" charset="0"/>
              </a:rPr>
              <a:t>Προσαρμοσμένη Λογιστική Αξία (Adjusted Value)</a:t>
            </a:r>
            <a:endParaRPr lang="en-US" sz="1600" b="1" dirty="0">
              <a:latin typeface="Times New Roman" pitchFamily="18" charset="0"/>
              <a:cs typeface="Times New Roman" pitchFamily="18" charset="0"/>
            </a:endParaRPr>
          </a:p>
          <a:p>
            <a:r>
              <a:rPr lang="el-GR" sz="1600" dirty="0">
                <a:latin typeface="Times New Roman" pitchFamily="18" charset="0"/>
                <a:cs typeface="Times New Roman" pitchFamily="18" charset="0"/>
              </a:rPr>
              <a:t>Η μέθοδος αυτή επιδιώκει να ξεπεραστούν οι αδυναμίες που εμφανίζονται όταν τα καθαρά κριτήρια της λογιστικής και κυρίως των «σταθερών και ιστορικών τιμών» (</a:t>
            </a:r>
            <a:r>
              <a:rPr lang="en-US" sz="1600" dirty="0">
                <a:latin typeface="Times New Roman" pitchFamily="18" charset="0"/>
                <a:cs typeface="Times New Roman" pitchFamily="18" charset="0"/>
              </a:rPr>
              <a:t>stable dollar and historical values</a:t>
            </a:r>
            <a:r>
              <a:rPr lang="el-GR" sz="1600" dirty="0">
                <a:latin typeface="Times New Roman" pitchFamily="18" charset="0"/>
                <a:cs typeface="Times New Roman" pitchFamily="18" charset="0"/>
              </a:rPr>
              <a:t>) εφαρμόζονται στην αποτίμηση των.  Όταν οι αξίες των περιουσιακών στοιχείων και υποχρεώσεων </a:t>
            </a:r>
            <a:r>
              <a:rPr lang="el-GR" sz="1600" b="1" dirty="0">
                <a:latin typeface="Times New Roman" pitchFamily="18" charset="0"/>
                <a:cs typeface="Times New Roman" pitchFamily="18" charset="0"/>
              </a:rPr>
              <a:t>προσαρμόζονται στην αγοραία αξία</a:t>
            </a:r>
            <a:r>
              <a:rPr lang="el-GR" sz="1600" dirty="0">
                <a:latin typeface="Times New Roman" pitchFamily="18" charset="0"/>
                <a:cs typeface="Times New Roman" pitchFamily="18" charset="0"/>
              </a:rPr>
              <a:t> τους, λαμβάνεται η </a:t>
            </a:r>
            <a:r>
              <a:rPr lang="el-GR" sz="1600" b="1" dirty="0">
                <a:latin typeface="Times New Roman" pitchFamily="18" charset="0"/>
                <a:cs typeface="Times New Roman" pitchFamily="18" charset="0"/>
              </a:rPr>
              <a:t>προσαρμοσμένη καθαρή αξία</a:t>
            </a:r>
            <a:r>
              <a:rPr lang="el-GR" sz="1600" dirty="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r>
              <a:rPr lang="el-GR" sz="1600" dirty="0">
                <a:latin typeface="Times New Roman" pitchFamily="18" charset="0"/>
                <a:cs typeface="Times New Roman" pitchFamily="18" charset="0"/>
              </a:rPr>
              <a:t>Για παράδειγμα, αν λάβουμε υπόψη ότι:</a:t>
            </a:r>
            <a:endParaRPr lang="en-US" sz="1600" dirty="0">
              <a:latin typeface="Times New Roman" pitchFamily="18" charset="0"/>
              <a:cs typeface="Times New Roman" pitchFamily="18" charset="0"/>
            </a:endParaRPr>
          </a:p>
          <a:p>
            <a:pPr marL="342900" lvl="0" indent="-342900">
              <a:buFont typeface="+mj-lt"/>
              <a:buAutoNum type="arabicPeriod"/>
            </a:pPr>
            <a:r>
              <a:rPr lang="el-GR" sz="1600" dirty="0">
                <a:latin typeface="Times New Roman" pitchFamily="18" charset="0"/>
                <a:cs typeface="Times New Roman" pitchFamily="18" charset="0"/>
              </a:rPr>
              <a:t>Οι λογαριασμοί εισπρακτέοι συμπεριλαμβάνουν 2 εκατ. Ευρώ από επισφαλείς απαιτήσεις, το στοιχείο αυτό θα πρέπει να έχει μια τιμή 8 εκατομμύρια Ευρώ</a:t>
            </a:r>
            <a:endParaRPr lang="en-US" sz="1600" dirty="0">
              <a:latin typeface="Times New Roman" pitchFamily="18" charset="0"/>
              <a:cs typeface="Times New Roman" pitchFamily="18" charset="0"/>
            </a:endParaRPr>
          </a:p>
          <a:p>
            <a:pPr marL="342900" lvl="0" indent="-342900">
              <a:buFont typeface="+mj-lt"/>
              <a:buAutoNum type="arabicPeriod"/>
            </a:pPr>
            <a:r>
              <a:rPr lang="el-GR" sz="1600" dirty="0">
                <a:latin typeface="Times New Roman" pitchFamily="18" charset="0"/>
                <a:cs typeface="Times New Roman" pitchFamily="18" charset="0"/>
              </a:rPr>
              <a:t>Το απόθεμα, λόγω ιστορικών τιμών, λόγω υπάρξεως άχρηστων αποθεμάτων και από την ανατίμηση στην αγοραία αξία τους, έχει την τιμή των 52 εκατ. Ευρώ</a:t>
            </a:r>
            <a:endParaRPr lang="en-US" sz="1600" dirty="0">
              <a:latin typeface="Times New Roman" pitchFamily="18" charset="0"/>
              <a:cs typeface="Times New Roman" pitchFamily="18" charset="0"/>
            </a:endParaRPr>
          </a:p>
          <a:p>
            <a:pPr marL="342900" lvl="0" indent="-342900">
              <a:buFont typeface="+mj-lt"/>
              <a:buAutoNum type="arabicPeriod"/>
            </a:pPr>
            <a:r>
              <a:rPr lang="el-GR" sz="1600" dirty="0">
                <a:latin typeface="Times New Roman" pitchFamily="18" charset="0"/>
                <a:cs typeface="Times New Roman" pitchFamily="18" charset="0"/>
              </a:rPr>
              <a:t>Πάγια περιουσιακά στοιχεία (γήπεδα, κτίρια και μηχανήματα) έχουν αξία 150 εκατομμύρια Ευρώ, σύμφωνα με έναν εμπειρογνώμονα, και</a:t>
            </a:r>
            <a:endParaRPr lang="en-US" sz="1600" dirty="0">
              <a:latin typeface="Times New Roman" pitchFamily="18" charset="0"/>
              <a:cs typeface="Times New Roman" pitchFamily="18" charset="0"/>
            </a:endParaRPr>
          </a:p>
          <a:p>
            <a:pPr marL="342900" lvl="0" indent="-342900">
              <a:buFont typeface="+mj-lt"/>
              <a:buAutoNum type="arabicPeriod"/>
            </a:pPr>
            <a:r>
              <a:rPr lang="el-GR" sz="1600" dirty="0">
                <a:latin typeface="Times New Roman" pitchFamily="18" charset="0"/>
                <a:cs typeface="Times New Roman" pitchFamily="18" charset="0"/>
              </a:rPr>
              <a:t>Η λογιστική αξία των πληρωτέων λογαριασμών, τα δάνεια των τραπεζών και μακροπρόθεσμου δανεισμού είναι ίση με την αγοραία αξία τους,</a:t>
            </a:r>
            <a:endParaRPr lang="en-US" sz="1600" dirty="0">
              <a:latin typeface="Times New Roman" pitchFamily="18" charset="0"/>
              <a:cs typeface="Times New Roman" pitchFamily="18" charset="0"/>
            </a:endParaRPr>
          </a:p>
          <a:p>
            <a:r>
              <a:rPr lang="el-GR" sz="1600" dirty="0">
                <a:latin typeface="Times New Roman" pitchFamily="18" charset="0"/>
                <a:cs typeface="Times New Roman" pitchFamily="18" charset="0"/>
              </a:rPr>
              <a:t>Ο προσαρμοσμένος ισολογισμός θα είναι αυτός που φαίνεται στον Πίνακα 2.</a:t>
            </a:r>
            <a:endParaRPr lang="en-US" sz="1600" dirty="0">
              <a:latin typeface="Times New Roman" pitchFamily="18" charset="0"/>
              <a:cs typeface="Times New Roman" pitchFamily="18" charset="0"/>
            </a:endParaRPr>
          </a:p>
          <a:p>
            <a:pPr algn="just" fontAlgn="base">
              <a:spcBef>
                <a:spcPct val="0"/>
              </a:spcBef>
              <a:spcAft>
                <a:spcPct val="0"/>
              </a:spcAf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571473" y="3786190"/>
          <a:ext cx="8001054" cy="2068262"/>
        </p:xfrm>
        <a:graphic>
          <a:graphicData uri="http://schemas.openxmlformats.org/drawingml/2006/table">
            <a:tbl>
              <a:tblPr/>
              <a:tblGrid>
                <a:gridCol w="3174819">
                  <a:extLst>
                    <a:ext uri="{9D8B030D-6E8A-4147-A177-3AD203B41FA5}">
                      <a16:colId xmlns:a16="http://schemas.microsoft.com/office/drawing/2014/main" val="20000"/>
                    </a:ext>
                  </a:extLst>
                </a:gridCol>
                <a:gridCol w="660887">
                  <a:extLst>
                    <a:ext uri="{9D8B030D-6E8A-4147-A177-3AD203B41FA5}">
                      <a16:colId xmlns:a16="http://schemas.microsoft.com/office/drawing/2014/main" val="20001"/>
                    </a:ext>
                  </a:extLst>
                </a:gridCol>
                <a:gridCol w="3504461">
                  <a:extLst>
                    <a:ext uri="{9D8B030D-6E8A-4147-A177-3AD203B41FA5}">
                      <a16:colId xmlns:a16="http://schemas.microsoft.com/office/drawing/2014/main" val="20002"/>
                    </a:ext>
                  </a:extLst>
                </a:gridCol>
                <a:gridCol w="660887">
                  <a:extLst>
                    <a:ext uri="{9D8B030D-6E8A-4147-A177-3AD203B41FA5}">
                      <a16:colId xmlns:a16="http://schemas.microsoft.com/office/drawing/2014/main" val="20003"/>
                    </a:ext>
                  </a:extLst>
                </a:gridCol>
              </a:tblGrid>
              <a:tr h="285752">
                <a:tc gridSpan="3">
                  <a:txBody>
                    <a:bodyPr/>
                    <a:lstStyle/>
                    <a:p>
                      <a:pPr marL="0" marR="0">
                        <a:lnSpc>
                          <a:spcPct val="115000"/>
                        </a:lnSpc>
                        <a:spcBef>
                          <a:spcPts val="0"/>
                        </a:spcBef>
                        <a:spcAft>
                          <a:spcPts val="0"/>
                        </a:spcAft>
                      </a:pPr>
                      <a:r>
                        <a:rPr lang="el-GR" sz="1800" dirty="0">
                          <a:latin typeface="Times New Roman"/>
                          <a:ea typeface="Times New Roman"/>
                          <a:cs typeface="Times New Roman"/>
                        </a:rPr>
                        <a:t>ΠΙΝΑΚΑΣ 2. Προσαρμοσμένος ισολογισμός (εκατομμύρια)</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indent="304800">
                        <a:lnSpc>
                          <a:spcPct val="115000"/>
                        </a:lnSpc>
                        <a:spcBef>
                          <a:spcPts val="0"/>
                        </a:spcBef>
                        <a:spcAft>
                          <a:spcPts val="0"/>
                        </a:spcAft>
                      </a:pPr>
                      <a:r>
                        <a:rPr lang="el-GR" sz="1800">
                          <a:latin typeface="Times New Roman"/>
                          <a:ea typeface="Times New Roman"/>
                          <a:cs typeface="Times New Roman"/>
                        </a:rPr>
                        <a:t> </a:t>
                      </a:r>
                      <a:endParaRPr lang="en-US" sz="18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5752">
                <a:tc gridSpan="2">
                  <a:txBody>
                    <a:bodyPr/>
                    <a:lstStyle/>
                    <a:p>
                      <a:pPr marL="0" marR="0">
                        <a:lnSpc>
                          <a:spcPct val="115000"/>
                        </a:lnSpc>
                        <a:spcBef>
                          <a:spcPts val="0"/>
                        </a:spcBef>
                        <a:spcAft>
                          <a:spcPts val="0"/>
                        </a:spcAft>
                      </a:pPr>
                      <a:r>
                        <a:rPr lang="el-GR" sz="1800" b="1" dirty="0">
                          <a:latin typeface="Times New Roman"/>
                          <a:ea typeface="Times New Roman"/>
                          <a:cs typeface="Times New Roman"/>
                        </a:rPr>
                        <a:t>ΕΝΕΡΓΗΤΙΚΟ</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nSpc>
                          <a:spcPct val="115000"/>
                        </a:lnSpc>
                        <a:spcBef>
                          <a:spcPts val="0"/>
                        </a:spcBef>
                        <a:spcAft>
                          <a:spcPts val="0"/>
                        </a:spcAft>
                      </a:pPr>
                      <a:r>
                        <a:rPr lang="el-GR" sz="1800" b="1">
                          <a:latin typeface="Times New Roman"/>
                          <a:ea typeface="Times New Roman"/>
                          <a:cs typeface="Times New Roman"/>
                        </a:rPr>
                        <a:t>ΠΑΘΗΤΙΚΟ</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indent="457200">
                        <a:lnSpc>
                          <a:spcPct val="115000"/>
                        </a:lnSpc>
                        <a:spcBef>
                          <a:spcPts val="0"/>
                        </a:spcBef>
                        <a:spcAft>
                          <a:spcPts val="0"/>
                        </a:spcAft>
                      </a:pPr>
                      <a:r>
                        <a:rPr lang="el-GR" sz="1800">
                          <a:latin typeface="Times New Roman"/>
                          <a:ea typeface="Times New Roman"/>
                          <a:cs typeface="Times New Roman"/>
                        </a:rPr>
                        <a:t> </a:t>
                      </a:r>
                      <a:endParaRPr lang="en-US" sz="18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85752">
                <a:tc>
                  <a:txBody>
                    <a:bodyPr/>
                    <a:lstStyle/>
                    <a:p>
                      <a:pPr marL="0" marR="0">
                        <a:lnSpc>
                          <a:spcPct val="115000"/>
                        </a:lnSpc>
                        <a:spcBef>
                          <a:spcPts val="0"/>
                        </a:spcBef>
                        <a:spcAft>
                          <a:spcPts val="0"/>
                        </a:spcAft>
                      </a:pPr>
                      <a:r>
                        <a:rPr lang="el-GR" sz="1800" dirty="0">
                          <a:latin typeface="Times New Roman"/>
                          <a:ea typeface="Times New Roman"/>
                          <a:cs typeface="Times New Roman"/>
                        </a:rPr>
                        <a:t>Ρευστά Διαθέσιμα</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l-GR" sz="1800">
                          <a:latin typeface="Times New Roman"/>
                          <a:ea typeface="Times New Roman"/>
                          <a:cs typeface="Times New Roman"/>
                        </a:rPr>
                        <a:t>5</a:t>
                      </a:r>
                      <a:endParaRPr lang="en-US" sz="18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l-GR" sz="1800">
                          <a:latin typeface="Times New Roman"/>
                          <a:ea typeface="Times New Roman"/>
                          <a:cs typeface="Times New Roman"/>
                        </a:rPr>
                        <a:t>Λογαριασμοί Πληρωτέοι</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l-GR" sz="1800">
                          <a:latin typeface="Times New Roman"/>
                          <a:ea typeface="Times New Roman"/>
                          <a:cs typeface="Times New Roman"/>
                        </a:rPr>
                        <a:t>40</a:t>
                      </a:r>
                      <a:endParaRPr lang="en-US" sz="18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85752">
                <a:tc>
                  <a:txBody>
                    <a:bodyPr/>
                    <a:lstStyle/>
                    <a:p>
                      <a:pPr marL="0" marR="0">
                        <a:lnSpc>
                          <a:spcPct val="115000"/>
                        </a:lnSpc>
                        <a:spcBef>
                          <a:spcPts val="0"/>
                        </a:spcBef>
                        <a:spcAft>
                          <a:spcPts val="0"/>
                        </a:spcAft>
                      </a:pPr>
                      <a:r>
                        <a:rPr lang="el-GR" sz="1800" dirty="0">
                          <a:latin typeface="Times New Roman"/>
                          <a:ea typeface="Times New Roman"/>
                          <a:cs typeface="Times New Roman"/>
                        </a:rPr>
                        <a:t>Λογαριασμοί Εισπρακτέοι</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l-GR" sz="1800">
                          <a:latin typeface="Times New Roman"/>
                          <a:ea typeface="Times New Roman"/>
                          <a:cs typeface="Times New Roman"/>
                        </a:rPr>
                        <a:t>8</a:t>
                      </a:r>
                      <a:endParaRPr lang="en-US" sz="18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l-GR" sz="1800">
                          <a:latin typeface="Times New Roman"/>
                          <a:ea typeface="Times New Roman"/>
                          <a:cs typeface="Times New Roman"/>
                        </a:rPr>
                        <a:t>Βραχυπρόθεσμος Δανεισμός </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l-GR" sz="1800">
                          <a:latin typeface="Times New Roman"/>
                          <a:ea typeface="Times New Roman"/>
                          <a:cs typeface="Times New Roman"/>
                        </a:rPr>
                        <a:t>10</a:t>
                      </a:r>
                      <a:endParaRPr lang="en-US" sz="18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l-GR" sz="1800" dirty="0">
                          <a:latin typeface="Times New Roman"/>
                          <a:ea typeface="Times New Roman"/>
                          <a:cs typeface="Times New Roman"/>
                        </a:rPr>
                        <a:t>Αποθέματα</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l-GR" sz="1800">
                          <a:latin typeface="Times New Roman"/>
                          <a:ea typeface="Times New Roman"/>
                          <a:cs typeface="Times New Roman"/>
                        </a:rPr>
                        <a:t>52</a:t>
                      </a:r>
                      <a:endParaRPr lang="en-US" sz="18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l-GR" sz="1800">
                          <a:latin typeface="Times New Roman"/>
                          <a:ea typeface="Times New Roman"/>
                          <a:cs typeface="Times New Roman"/>
                        </a:rPr>
                        <a:t>Μακροπρόθεσμος Δανεισμός</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l-GR" sz="1800">
                          <a:latin typeface="Times New Roman"/>
                          <a:ea typeface="Times New Roman"/>
                          <a:cs typeface="Times New Roman"/>
                        </a:rPr>
                        <a:t>30</a:t>
                      </a:r>
                      <a:endParaRPr lang="en-US" sz="18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85752">
                <a:tc>
                  <a:txBody>
                    <a:bodyPr/>
                    <a:lstStyle/>
                    <a:p>
                      <a:pPr marL="0" marR="0">
                        <a:lnSpc>
                          <a:spcPct val="115000"/>
                        </a:lnSpc>
                        <a:spcBef>
                          <a:spcPts val="0"/>
                        </a:spcBef>
                        <a:spcAft>
                          <a:spcPts val="0"/>
                        </a:spcAft>
                      </a:pPr>
                      <a:r>
                        <a:rPr lang="el-GR" sz="1800" dirty="0">
                          <a:latin typeface="Times New Roman"/>
                          <a:ea typeface="Times New Roman"/>
                          <a:cs typeface="Times New Roman"/>
                        </a:rPr>
                        <a:t>Πάγιο Ενεργητικό</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l-GR" sz="1800" dirty="0">
                          <a:latin typeface="Times New Roman"/>
                          <a:ea typeface="Times New Roman"/>
                          <a:cs typeface="Times New Roman"/>
                        </a:rPr>
                        <a:t>150</a:t>
                      </a:r>
                      <a:endParaRPr lang="en-US" sz="18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l-GR" sz="1800" dirty="0">
                          <a:latin typeface="Times New Roman"/>
                          <a:ea typeface="Times New Roman"/>
                          <a:cs typeface="Times New Roman"/>
                        </a:rPr>
                        <a:t>Ίδια Κεφάλια</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l-GR" sz="1800">
                          <a:latin typeface="Times New Roman"/>
                          <a:ea typeface="Times New Roman"/>
                          <a:cs typeface="Times New Roman"/>
                        </a:rPr>
                        <a:t>135</a:t>
                      </a:r>
                      <a:endParaRPr lang="en-US" sz="18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5752">
                <a:tc>
                  <a:txBody>
                    <a:bodyPr/>
                    <a:lstStyle/>
                    <a:p>
                      <a:pPr marL="0" marR="0">
                        <a:lnSpc>
                          <a:spcPct val="115000"/>
                        </a:lnSpc>
                        <a:spcBef>
                          <a:spcPts val="0"/>
                        </a:spcBef>
                        <a:spcAft>
                          <a:spcPts val="0"/>
                        </a:spcAft>
                      </a:pPr>
                      <a:r>
                        <a:rPr lang="el-GR" sz="1800">
                          <a:latin typeface="Times New Roman"/>
                          <a:ea typeface="Times New Roman"/>
                          <a:cs typeface="Times New Roman"/>
                        </a:rPr>
                        <a:t>Σύνολο Ενεργητικού</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l-GR" sz="1800">
                          <a:latin typeface="Times New Roman"/>
                          <a:ea typeface="Times New Roman"/>
                          <a:cs typeface="Times New Roman"/>
                        </a:rPr>
                        <a:t>215</a:t>
                      </a:r>
                      <a:endParaRPr lang="en-US" sz="18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l-GR" sz="1800" dirty="0">
                          <a:latin typeface="Times New Roman"/>
                          <a:ea typeface="Times New Roman"/>
                          <a:cs typeface="Times New Roman"/>
                        </a:rPr>
                        <a:t>Σύνολο Παθητικού</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l-GR" sz="1800" dirty="0">
                          <a:latin typeface="Times New Roman"/>
                          <a:ea typeface="Times New Roman"/>
                          <a:cs typeface="Times New Roman"/>
                        </a:rPr>
                        <a:t>215</a:t>
                      </a:r>
                      <a:endParaRPr lang="en-US" sz="18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7649" name="Rectangle 1"/>
          <p:cNvSpPr>
            <a:spLocks noChangeArrowheads="1"/>
          </p:cNvSpPr>
          <p:nvPr/>
        </p:nvSpPr>
        <p:spPr bwMode="auto">
          <a:xfrm>
            <a:off x="0" y="5857892"/>
            <a:ext cx="878684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Η αναπροσαρμοσμένη λογιστική αξία είναι 135 εκατομμύρια Ευρώ: το σύνολο του ενεργητικού (215) μείον υποχρεώσεις (80). Σε αυτή την περίπτωση, η αναπροσαρμοσμένη λογιστική αξία υπερβαίνει τη λογιστική αξία κατά 55 εκατομμύρια Ευρώ.</a:t>
            </a:r>
            <a:endParaRPr kumimoji="0" lang="el-GR" sz="16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21628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1"/>
            <a:ext cx="7543800" cy="1366830"/>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57</a:t>
            </a:fld>
            <a:endParaRPr lang="en-US" sz="1100" dirty="0">
              <a:latin typeface="Times New Roman" pitchFamily="18" charset="0"/>
              <a:cs typeface="Times New Roman" pitchFamily="18" charset="0"/>
            </a:endParaRPr>
          </a:p>
        </p:txBody>
      </p:sp>
      <p:sp>
        <p:nvSpPr>
          <p:cNvPr id="7" name="Rectangle 6"/>
          <p:cNvSpPr/>
          <p:nvPr/>
        </p:nvSpPr>
        <p:spPr>
          <a:xfrm>
            <a:off x="533400" y="1066800"/>
            <a:ext cx="8077200" cy="523220"/>
          </a:xfrm>
          <a:prstGeom prst="rect">
            <a:avLst/>
          </a:prstGeom>
        </p:spPr>
        <p:txBody>
          <a:bodyPr wrap="square">
            <a:spAutoFit/>
          </a:bodyPr>
          <a:lstStyle/>
          <a:p>
            <a:pPr marL="228600" lvl="2" indent="-228600">
              <a:buClr>
                <a:schemeClr val="tx1">
                  <a:lumMod val="50000"/>
                  <a:lumOff val="50000"/>
                </a:schemeClr>
              </a:buClr>
            </a:pPr>
            <a:endParaRPr lang="en-US"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p>
        </p:txBody>
      </p:sp>
      <p:sp>
        <p:nvSpPr>
          <p:cNvPr id="16386" name="Rectangle 2"/>
          <p:cNvSpPr>
            <a:spLocks noChangeArrowheads="1"/>
          </p:cNvSpPr>
          <p:nvPr/>
        </p:nvSpPr>
        <p:spPr bwMode="auto">
          <a:xfrm>
            <a:off x="0" y="714356"/>
            <a:ext cx="885828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025" name="Rectangle 1"/>
          <p:cNvSpPr>
            <a:spLocks noChangeArrowheads="1"/>
          </p:cNvSpPr>
          <p:nvPr/>
        </p:nvSpPr>
        <p:spPr bwMode="auto">
          <a:xfrm>
            <a:off x="-142908" y="0"/>
            <a:ext cx="8929750" cy="6776174"/>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pPr algn="just"/>
            <a:r>
              <a:rPr lang="el-GR" sz="2400" b="1" dirty="0">
                <a:latin typeface="Times New Roman" pitchFamily="18" charset="0"/>
                <a:cs typeface="Times New Roman" pitchFamily="18" charset="0"/>
              </a:rPr>
              <a:t>Αξία Ρευστοποίησης (Liquidation value)</a:t>
            </a:r>
            <a:endParaRPr lang="en-US" sz="2400" b="1" dirty="0">
              <a:latin typeface="Times New Roman" pitchFamily="18" charset="0"/>
              <a:cs typeface="Times New Roman" pitchFamily="18" charset="0"/>
            </a:endParaRPr>
          </a:p>
          <a:p>
            <a:pPr algn="just"/>
            <a:r>
              <a:rPr lang="el-GR" sz="2400" dirty="0">
                <a:latin typeface="Times New Roman" pitchFamily="18" charset="0"/>
                <a:cs typeface="Times New Roman" pitchFamily="18" charset="0"/>
              </a:rPr>
              <a:t>Αυτή είναι η αξία της εταιρείας, εφόσον έχει εκκαθαριστεί, δηλαδή, τα στοιχεία του ενεργητικού της που πωλούνται και τα χρέη που εξοφλούνται. Αυτή η αξία υπολογίζεται με την αφαίρεση των εξόδων εκκαθάρισης της επιχείρησης (αποζημιώσεις απόλυσης μισθωτών, φορολογικές δαπάνες και άλλα τυπικά έξοδα εκκαθάρισης) από την προσαρμοσμένη καθαρή θέση. Λαμβάνοντας το παράδειγμα που δίνεται στον Πίνακα 2, εάν οι αποζημιώσεις απόλυσης και άλλα έξοδα που σχετίζονται με την εκκαθάριση της εταιρείας Alfa Α.Ε. ήταν να ανέλθουν σε 60 εκατομμύρια η τιμή ρευστοποιήσιμη αξία των μετοχών θα είναι 75 εκατομμύρια Ευρώ (135 - 60).</a:t>
            </a:r>
            <a:endParaRPr lang="en-US" sz="2400" dirty="0">
              <a:latin typeface="Times New Roman" pitchFamily="18" charset="0"/>
              <a:cs typeface="Times New Roman" pitchFamily="18" charset="0"/>
            </a:endParaRPr>
          </a:p>
          <a:p>
            <a:pPr algn="just"/>
            <a:r>
              <a:rPr lang="el-GR" sz="2400" dirty="0">
                <a:latin typeface="Times New Roman" pitchFamily="18" charset="0"/>
                <a:cs typeface="Times New Roman" pitchFamily="18" charset="0"/>
              </a:rPr>
              <a:t>Προφανώς, </a:t>
            </a:r>
            <a:r>
              <a:rPr lang="el-GR" sz="2400" b="1" dirty="0">
                <a:latin typeface="Times New Roman" pitchFamily="18" charset="0"/>
                <a:cs typeface="Times New Roman" pitchFamily="18" charset="0"/>
              </a:rPr>
              <a:t>η χρησιμότητα αυτής της μεθόδου περιορίζεται σε μια πολύ συγκεκριμένη κατάσταση, δηλαδή, όταν η εταιρεία αγοράστηκε με σκοπό την ρευστοποίηση της σε μεταγενέστερη ημερομηνία</a:t>
            </a:r>
            <a:r>
              <a:rPr lang="el-GR" sz="2400" dirty="0">
                <a:latin typeface="Times New Roman" pitchFamily="18" charset="0"/>
                <a:cs typeface="Times New Roman" pitchFamily="18" charset="0"/>
              </a:rPr>
              <a:t>. Ωστόσο, αυτό αντιπροσωπεύει πάντα την ελάχιστη αξία της εταιρείας, καθώς η αξία μιας επιχείρησης, που υποτίθεται ότι συνεχίζει να λειτουργεί, είναι μεγαλύτερη από την αξία ρευστοποίησης της.</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1679328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1"/>
            <a:ext cx="7543800" cy="1366830"/>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58</a:t>
            </a:fld>
            <a:endParaRPr lang="en-US" sz="1100" dirty="0">
              <a:latin typeface="Times New Roman" pitchFamily="18" charset="0"/>
              <a:cs typeface="Times New Roman" pitchFamily="18" charset="0"/>
            </a:endParaRPr>
          </a:p>
        </p:txBody>
      </p:sp>
      <p:sp>
        <p:nvSpPr>
          <p:cNvPr id="7" name="Rectangle 6"/>
          <p:cNvSpPr/>
          <p:nvPr/>
        </p:nvSpPr>
        <p:spPr>
          <a:xfrm>
            <a:off x="533400" y="1066800"/>
            <a:ext cx="8077200" cy="523220"/>
          </a:xfrm>
          <a:prstGeom prst="rect">
            <a:avLst/>
          </a:prstGeom>
        </p:spPr>
        <p:txBody>
          <a:bodyPr wrap="square">
            <a:spAutoFit/>
          </a:bodyPr>
          <a:lstStyle/>
          <a:p>
            <a:pPr marL="228600" lvl="2" indent="-228600">
              <a:buClr>
                <a:schemeClr val="tx1">
                  <a:lumMod val="50000"/>
                  <a:lumOff val="50000"/>
                </a:schemeClr>
              </a:buClr>
            </a:pPr>
            <a:endParaRPr lang="en-US"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p>
        </p:txBody>
      </p:sp>
      <p:sp>
        <p:nvSpPr>
          <p:cNvPr id="16386" name="Rectangle 2"/>
          <p:cNvSpPr>
            <a:spLocks noChangeArrowheads="1"/>
          </p:cNvSpPr>
          <p:nvPr/>
        </p:nvSpPr>
        <p:spPr bwMode="auto">
          <a:xfrm>
            <a:off x="0" y="714356"/>
            <a:ext cx="885828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025" name="Rectangle 1"/>
          <p:cNvSpPr>
            <a:spLocks noChangeArrowheads="1"/>
          </p:cNvSpPr>
          <p:nvPr/>
        </p:nvSpPr>
        <p:spPr bwMode="auto">
          <a:xfrm>
            <a:off x="-142908" y="0"/>
            <a:ext cx="8929750" cy="6283731"/>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r>
              <a:rPr lang="el-GR" sz="2000" b="1" dirty="0">
                <a:latin typeface="Times New Roman" pitchFamily="18" charset="0"/>
                <a:cs typeface="Times New Roman" pitchFamily="18" charset="0"/>
              </a:rPr>
              <a:t>Πραγματική Αξια (Substantial value)</a:t>
            </a:r>
            <a:endParaRPr lang="en-US" sz="2000" b="1" dirty="0">
              <a:latin typeface="Times New Roman" pitchFamily="18" charset="0"/>
              <a:cs typeface="Times New Roman" pitchFamily="18" charset="0"/>
            </a:endParaRPr>
          </a:p>
          <a:p>
            <a:r>
              <a:rPr lang="el-GR" sz="2000" dirty="0">
                <a:latin typeface="Times New Roman" pitchFamily="18" charset="0"/>
                <a:cs typeface="Times New Roman" pitchFamily="18" charset="0"/>
              </a:rPr>
              <a:t>Η πραγματική αξία αντιπροσωπεύει την επένδυση που πρέπει να γίνει για να σχηματιστεί μια εταιρεία με τις ίδιες συνθήκες με αυτής της εταιρείας που αποτιμάται. Μπορεί, επίσης, να ορίζεται ως </a:t>
            </a:r>
            <a:r>
              <a:rPr lang="el-GR" sz="2000" b="1" dirty="0">
                <a:latin typeface="Times New Roman" pitchFamily="18" charset="0"/>
                <a:cs typeface="Times New Roman" pitchFamily="18" charset="0"/>
              </a:rPr>
              <a:t>η αξία αντικατάστασης</a:t>
            </a:r>
            <a:r>
              <a:rPr lang="el-GR" sz="2000" dirty="0">
                <a:latin typeface="Times New Roman" pitchFamily="18" charset="0"/>
                <a:cs typeface="Times New Roman" pitchFamily="18" charset="0"/>
              </a:rPr>
              <a:t> των περιουσιακών στοιχείων, αν υποτεθεί ότι η εταιρεία συνεχίζει να λειτουργεί, σε αντίθεση με την αξία ρευστοποίησής τους. Κανονικά, η πραγματική αξία δεν περιλαμβάνει τα περιουσιακά στοιχεία που δεν χρησιμοποιούνται για τις εργασίες της εταιρείας (μη χρησιμοποιούμενες εκτάσεις, συμμετοχές σε άλλες εταιρείες, κλπ.)</a:t>
            </a:r>
            <a:endParaRPr lang="en-US" sz="2000" dirty="0">
              <a:latin typeface="Times New Roman" pitchFamily="18" charset="0"/>
              <a:cs typeface="Times New Roman" pitchFamily="18" charset="0"/>
            </a:endParaRPr>
          </a:p>
          <a:p>
            <a:r>
              <a:rPr lang="el-GR" sz="2000" dirty="0">
                <a:latin typeface="Times New Roman" pitchFamily="18" charset="0"/>
                <a:cs typeface="Times New Roman" pitchFamily="18" charset="0"/>
              </a:rPr>
              <a:t>Τρεις τύποι ορίζουν συνήθως την πραγματική αξία:</a:t>
            </a:r>
            <a:endParaRPr lang="en-US" sz="2000" dirty="0">
              <a:latin typeface="Times New Roman" pitchFamily="18" charset="0"/>
              <a:cs typeface="Times New Roman" pitchFamily="18" charset="0"/>
            </a:endParaRPr>
          </a:p>
          <a:p>
            <a:r>
              <a:rPr lang="el-GR" sz="2000" b="1" dirty="0">
                <a:latin typeface="Times New Roman" pitchFamily="18" charset="0"/>
                <a:cs typeface="Times New Roman" pitchFamily="18" charset="0"/>
              </a:rPr>
              <a:t>Μικτή πραγματική αξία</a:t>
            </a:r>
            <a:r>
              <a:rPr lang="el-GR" sz="2000" dirty="0">
                <a:latin typeface="Times New Roman" pitchFamily="18" charset="0"/>
                <a:cs typeface="Times New Roman" pitchFamily="18" charset="0"/>
              </a:rPr>
              <a:t>: αυτή είναι η αξία του περιουσιακού στοιχείου σε τιμή αγοράς (στο παράδειγμα του πίνακα 2: 215).</a:t>
            </a:r>
            <a:endParaRPr lang="en-US" sz="2000" dirty="0">
              <a:latin typeface="Times New Roman" pitchFamily="18" charset="0"/>
              <a:cs typeface="Times New Roman" pitchFamily="18" charset="0"/>
            </a:endParaRPr>
          </a:p>
          <a:p>
            <a:r>
              <a:rPr lang="el-GR" sz="2000" b="1" dirty="0">
                <a:latin typeface="Times New Roman" pitchFamily="18" charset="0"/>
                <a:cs typeface="Times New Roman" pitchFamily="18" charset="0"/>
              </a:rPr>
              <a:t>Καθαρή πραγματική αξία</a:t>
            </a:r>
            <a:r>
              <a:rPr lang="el-GR" sz="2000" dirty="0">
                <a:latin typeface="Times New Roman" pitchFamily="18" charset="0"/>
                <a:cs typeface="Times New Roman" pitchFamily="18" charset="0"/>
              </a:rPr>
              <a:t> ή διόρθωση καθαρών περιουσιακών στοιχείων: αυτό είναι η μικτή πραγματική αξία μείον τις υποχρεώσεις. Είναι επίσης γνωστή ως προσαρμοσμένη καθαρή θέση, που έχουμε ήδη δει στο προηγούμενο τμήμα (στο παράδειγμα του Πίνακα 2:135).</a:t>
            </a:r>
            <a:endParaRPr lang="en-US" sz="2000" dirty="0">
              <a:latin typeface="Times New Roman" pitchFamily="18" charset="0"/>
              <a:cs typeface="Times New Roman" pitchFamily="18" charset="0"/>
            </a:endParaRPr>
          </a:p>
          <a:p>
            <a:r>
              <a:rPr lang="el-GR" sz="2000" b="1" dirty="0">
                <a:latin typeface="Times New Roman" pitchFamily="18" charset="0"/>
                <a:cs typeface="Times New Roman" pitchFamily="18" charset="0"/>
              </a:rPr>
              <a:t>Μειωμένη μικτή πραγματική αξία</a:t>
            </a:r>
            <a:r>
              <a:rPr lang="el-GR" sz="2000" dirty="0">
                <a:latin typeface="Times New Roman" pitchFamily="18" charset="0"/>
                <a:cs typeface="Times New Roman" pitchFamily="18" charset="0"/>
              </a:rPr>
              <a:t>: αυτή είναι η μικτή πραγματική αξία μειωμένη μόνο κατά την αξία του </a:t>
            </a:r>
            <a:r>
              <a:rPr lang="en-US" sz="2000" dirty="0">
                <a:latin typeface="Times New Roman" pitchFamily="18" charset="0"/>
                <a:cs typeface="Times New Roman" pitchFamily="18" charset="0"/>
              </a:rPr>
              <a:t>cost</a:t>
            </a:r>
            <a:r>
              <a:rPr lang="el-GR" sz="2000" dirty="0">
                <a:latin typeface="Times New Roman" pitchFamily="18" charset="0"/>
                <a:cs typeface="Times New Roman" pitchFamily="18" charset="0"/>
              </a:rPr>
              <a:t>-</a:t>
            </a:r>
            <a:r>
              <a:rPr lang="en-US" sz="2000" dirty="0">
                <a:latin typeface="Times New Roman" pitchFamily="18" charset="0"/>
                <a:cs typeface="Times New Roman" pitchFamily="18" charset="0"/>
              </a:rPr>
              <a:t>free debt</a:t>
            </a:r>
            <a:r>
              <a:rPr lang="el-GR" sz="2000" dirty="0">
                <a:latin typeface="Times New Roman" pitchFamily="18" charset="0"/>
                <a:cs typeface="Times New Roman" pitchFamily="18" charset="0"/>
              </a:rPr>
              <a:t> (στο παράδειγμα του Πίνακα 2: 175 = 215 - 40). Τα υπόλοιπα 40 εκατομμύρια Ευρώ αντιστοιχούν σε πληρωτέους λογαριασμούς (</a:t>
            </a:r>
            <a:r>
              <a:rPr lang="en-US" sz="2000" dirty="0">
                <a:latin typeface="Times New Roman" pitchFamily="18" charset="0"/>
                <a:cs typeface="Times New Roman" pitchFamily="18" charset="0"/>
              </a:rPr>
              <a:t>accounts payable</a:t>
            </a:r>
            <a:r>
              <a:rPr lang="el-G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1304929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1"/>
            <a:ext cx="7543800" cy="1366830"/>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59</a:t>
            </a:fld>
            <a:endParaRPr lang="en-US" sz="1100" dirty="0">
              <a:latin typeface="Times New Roman" pitchFamily="18" charset="0"/>
              <a:cs typeface="Times New Roman" pitchFamily="18" charset="0"/>
            </a:endParaRPr>
          </a:p>
        </p:txBody>
      </p:sp>
      <p:sp>
        <p:nvSpPr>
          <p:cNvPr id="7" name="Rectangle 6"/>
          <p:cNvSpPr/>
          <p:nvPr/>
        </p:nvSpPr>
        <p:spPr>
          <a:xfrm>
            <a:off x="533400" y="1066800"/>
            <a:ext cx="8077200" cy="523220"/>
          </a:xfrm>
          <a:prstGeom prst="rect">
            <a:avLst/>
          </a:prstGeom>
        </p:spPr>
        <p:txBody>
          <a:bodyPr wrap="square">
            <a:spAutoFit/>
          </a:bodyPr>
          <a:lstStyle/>
          <a:p>
            <a:pPr marL="228600" lvl="2" indent="-228600">
              <a:buClr>
                <a:schemeClr val="tx1">
                  <a:lumMod val="50000"/>
                  <a:lumOff val="50000"/>
                </a:schemeClr>
              </a:buClr>
            </a:pPr>
            <a:endParaRPr lang="en-US"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p>
        </p:txBody>
      </p:sp>
      <p:sp>
        <p:nvSpPr>
          <p:cNvPr id="16386" name="Rectangle 2"/>
          <p:cNvSpPr>
            <a:spLocks noChangeArrowheads="1"/>
          </p:cNvSpPr>
          <p:nvPr/>
        </p:nvSpPr>
        <p:spPr bwMode="auto">
          <a:xfrm>
            <a:off x="0" y="714356"/>
            <a:ext cx="885828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025" name="Rectangle 1"/>
          <p:cNvSpPr>
            <a:spLocks noChangeArrowheads="1"/>
          </p:cNvSpPr>
          <p:nvPr/>
        </p:nvSpPr>
        <p:spPr bwMode="auto">
          <a:xfrm>
            <a:off x="-142908" y="0"/>
            <a:ext cx="8929750" cy="1667083"/>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r>
              <a:rPr lang="el-GR" sz="2000" b="1" dirty="0">
                <a:latin typeface="Times New Roman" pitchFamily="18" charset="0"/>
                <a:cs typeface="Times New Roman" pitchFamily="18" charset="0"/>
              </a:rPr>
              <a:t>Λογιστική και Αγοραία Αξία</a:t>
            </a:r>
            <a:endParaRPr lang="en-US" sz="2000" b="1" dirty="0">
              <a:latin typeface="Times New Roman" pitchFamily="18" charset="0"/>
              <a:cs typeface="Times New Roman" pitchFamily="18" charset="0"/>
            </a:endParaRPr>
          </a:p>
          <a:p>
            <a:r>
              <a:rPr lang="el-GR" sz="2000" dirty="0">
                <a:latin typeface="Times New Roman" pitchFamily="18" charset="0"/>
                <a:cs typeface="Times New Roman" pitchFamily="18" charset="0"/>
              </a:rPr>
              <a:t>Σε γενικές γραμμές, η λογιστική αξία της μετοχής θυμίζει λίγο την αγοραία αξία της. Αυτό μπορεί να φαίνεται στον Πίνακα 3, ο οποίος δείχνει την τιμή / λογιστική αξία (</a:t>
            </a:r>
            <a:r>
              <a:rPr lang="en-US" sz="2000" dirty="0">
                <a:latin typeface="Times New Roman" pitchFamily="18" charset="0"/>
                <a:cs typeface="Times New Roman" pitchFamily="18" charset="0"/>
              </a:rPr>
              <a:t>P</a:t>
            </a:r>
            <a:r>
              <a:rPr lang="el-GR" sz="2000" dirty="0">
                <a:latin typeface="Times New Roman" pitchFamily="18" charset="0"/>
                <a:cs typeface="Times New Roman" pitchFamily="18" charset="0"/>
              </a:rPr>
              <a:t> / </a:t>
            </a:r>
            <a:r>
              <a:rPr lang="en-US" sz="2000" dirty="0">
                <a:latin typeface="Times New Roman" pitchFamily="18" charset="0"/>
                <a:cs typeface="Times New Roman" pitchFamily="18" charset="0"/>
              </a:rPr>
              <a:t>BV</a:t>
            </a:r>
            <a:r>
              <a:rPr lang="el-GR" sz="2000" dirty="0">
                <a:latin typeface="Times New Roman" pitchFamily="18" charset="0"/>
                <a:cs typeface="Times New Roman" pitchFamily="18" charset="0"/>
              </a:rPr>
              <a:t>) αναλογία των διαφόρων διεθνών χρηματιστηριακών αγορών το Σεπτέμβριο του 1992, τον Αύγουστο του 2000 και του Φεβρουαρίου 2007.</a:t>
            </a:r>
            <a:endParaRPr lang="en-US" sz="2000" dirty="0">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2" y="1766062"/>
          <a:ext cx="8929716" cy="4633311"/>
        </p:xfrm>
        <a:graphic>
          <a:graphicData uri="http://schemas.openxmlformats.org/drawingml/2006/table">
            <a:tbl>
              <a:tblPr/>
              <a:tblGrid>
                <a:gridCol w="1243514">
                  <a:extLst>
                    <a:ext uri="{9D8B030D-6E8A-4147-A177-3AD203B41FA5}">
                      <a16:colId xmlns:a16="http://schemas.microsoft.com/office/drawing/2014/main" val="20000"/>
                    </a:ext>
                  </a:extLst>
                </a:gridCol>
                <a:gridCol w="771837">
                  <a:extLst>
                    <a:ext uri="{9D8B030D-6E8A-4147-A177-3AD203B41FA5}">
                      <a16:colId xmlns:a16="http://schemas.microsoft.com/office/drawing/2014/main" val="20001"/>
                    </a:ext>
                  </a:extLst>
                </a:gridCol>
                <a:gridCol w="718236">
                  <a:extLst>
                    <a:ext uri="{9D8B030D-6E8A-4147-A177-3AD203B41FA5}">
                      <a16:colId xmlns:a16="http://schemas.microsoft.com/office/drawing/2014/main" val="20002"/>
                    </a:ext>
                  </a:extLst>
                </a:gridCol>
                <a:gridCol w="1168474">
                  <a:extLst>
                    <a:ext uri="{9D8B030D-6E8A-4147-A177-3AD203B41FA5}">
                      <a16:colId xmlns:a16="http://schemas.microsoft.com/office/drawing/2014/main" val="20003"/>
                    </a:ext>
                  </a:extLst>
                </a:gridCol>
                <a:gridCol w="771837">
                  <a:extLst>
                    <a:ext uri="{9D8B030D-6E8A-4147-A177-3AD203B41FA5}">
                      <a16:colId xmlns:a16="http://schemas.microsoft.com/office/drawing/2014/main" val="20004"/>
                    </a:ext>
                  </a:extLst>
                </a:gridCol>
                <a:gridCol w="716449">
                  <a:extLst>
                    <a:ext uri="{9D8B030D-6E8A-4147-A177-3AD203B41FA5}">
                      <a16:colId xmlns:a16="http://schemas.microsoft.com/office/drawing/2014/main" val="20005"/>
                    </a:ext>
                  </a:extLst>
                </a:gridCol>
                <a:gridCol w="1039039">
                  <a:extLst>
                    <a:ext uri="{9D8B030D-6E8A-4147-A177-3AD203B41FA5}">
                      <a16:colId xmlns:a16="http://schemas.microsoft.com/office/drawing/2014/main" val="20006"/>
                    </a:ext>
                  </a:extLst>
                </a:gridCol>
                <a:gridCol w="714380">
                  <a:extLst>
                    <a:ext uri="{9D8B030D-6E8A-4147-A177-3AD203B41FA5}">
                      <a16:colId xmlns:a16="http://schemas.microsoft.com/office/drawing/2014/main" val="20007"/>
                    </a:ext>
                  </a:extLst>
                </a:gridCol>
                <a:gridCol w="188678">
                  <a:extLst>
                    <a:ext uri="{9D8B030D-6E8A-4147-A177-3AD203B41FA5}">
                      <a16:colId xmlns:a16="http://schemas.microsoft.com/office/drawing/2014/main" val="20008"/>
                    </a:ext>
                  </a:extLst>
                </a:gridCol>
                <a:gridCol w="525702">
                  <a:extLst>
                    <a:ext uri="{9D8B030D-6E8A-4147-A177-3AD203B41FA5}">
                      <a16:colId xmlns:a16="http://schemas.microsoft.com/office/drawing/2014/main" val="20009"/>
                    </a:ext>
                  </a:extLst>
                </a:gridCol>
                <a:gridCol w="1071570">
                  <a:extLst>
                    <a:ext uri="{9D8B030D-6E8A-4147-A177-3AD203B41FA5}">
                      <a16:colId xmlns:a16="http://schemas.microsoft.com/office/drawing/2014/main" val="20010"/>
                    </a:ext>
                  </a:extLst>
                </a:gridCol>
              </a:tblGrid>
              <a:tr h="461361">
                <a:tc gridSpan="10">
                  <a:txBody>
                    <a:bodyPr/>
                    <a:lstStyle/>
                    <a:p>
                      <a:pPr marL="0" marR="0" algn="ctr">
                        <a:lnSpc>
                          <a:spcPct val="115000"/>
                        </a:lnSpc>
                        <a:spcBef>
                          <a:spcPts val="0"/>
                        </a:spcBef>
                        <a:spcAft>
                          <a:spcPts val="0"/>
                        </a:spcAft>
                      </a:pPr>
                      <a:r>
                        <a:rPr lang="en-US" sz="1600" b="1" dirty="0">
                          <a:latin typeface="Times New Roman" pitchFamily="18" charset="0"/>
                          <a:ea typeface="Times New Roman"/>
                          <a:cs typeface="Times New Roman" pitchFamily="18" charset="0"/>
                        </a:rPr>
                        <a:t>Table 3. Market value/book value (P/BV), PER and dividend yield (Div/P) of different</a:t>
                      </a:r>
                      <a:r>
                        <a:rPr lang="el-GR" sz="1600" b="1" dirty="0">
                          <a:latin typeface="Times New Roman" pitchFamily="18" charset="0"/>
                          <a:ea typeface="Times New Roman"/>
                          <a:cs typeface="Times New Roman" pitchFamily="18" charset="0"/>
                        </a:rPr>
                        <a:t> </a:t>
                      </a:r>
                      <a:r>
                        <a:rPr lang="en-US" sz="1600" b="1" dirty="0">
                          <a:latin typeface="Times New Roman" pitchFamily="18" charset="0"/>
                          <a:ea typeface="Times New Roman"/>
                          <a:cs typeface="Times New Roman" pitchFamily="18" charset="0"/>
                        </a:rPr>
                        <a:t>national stock markets.</a:t>
                      </a:r>
                      <a:endParaRPr lang="en-US" sz="1600" dirty="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15000"/>
                        </a:lnSpc>
                      </a:pPr>
                      <a:endParaRPr lang="en-US" sz="1600">
                        <a:latin typeface="Times New Roman" pitchFamily="18" charset="0"/>
                        <a:cs typeface="Times New Roman"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53749">
                <a:tc gridSpan="9">
                  <a:txBody>
                    <a:bodyPr/>
                    <a:lstStyle/>
                    <a:p>
                      <a:pPr marL="0" marR="0" algn="ctr">
                        <a:lnSpc>
                          <a:spcPct val="115000"/>
                        </a:lnSpc>
                        <a:spcBef>
                          <a:spcPts val="0"/>
                        </a:spcBef>
                        <a:spcAft>
                          <a:spcPts val="0"/>
                        </a:spcAft>
                      </a:pPr>
                      <a:r>
                        <a:rPr lang="en-US" sz="1600" b="1" dirty="0">
                          <a:latin typeface="Times New Roman" pitchFamily="18" charset="0"/>
                          <a:ea typeface="Times New Roman"/>
                          <a:cs typeface="Times New Roman" pitchFamily="18" charset="0"/>
                        </a:rPr>
                        <a:t>Source: Morgan Stanley Capital International Perspective and </a:t>
                      </a:r>
                      <a:r>
                        <a:rPr lang="en-US" sz="1600" b="1" dirty="0" err="1">
                          <a:latin typeface="Times New Roman" pitchFamily="18" charset="0"/>
                          <a:ea typeface="Times New Roman"/>
                          <a:cs typeface="Times New Roman" pitchFamily="18" charset="0"/>
                        </a:rPr>
                        <a:t>Datastream</a:t>
                      </a:r>
                      <a:endParaRPr lang="en-US" sz="1600" dirty="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15000"/>
                        </a:lnSpc>
                      </a:pPr>
                      <a:endParaRPr lang="en-US" sz="1600">
                        <a:latin typeface="Times New Roman" pitchFamily="18" charset="0"/>
                        <a:cs typeface="Times New Roman"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pitchFamily="18" charset="0"/>
                        <a:cs typeface="Times New Roman"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1361">
                <a:tc>
                  <a:txBody>
                    <a:bodyPr/>
                    <a:lstStyle/>
                    <a:p>
                      <a:pPr marL="0" marR="0">
                        <a:lnSpc>
                          <a:spcPct val="115000"/>
                        </a:lnSpc>
                        <a:spcBef>
                          <a:spcPts val="0"/>
                        </a:spcBef>
                        <a:spcAft>
                          <a:spcPts val="0"/>
                        </a:spcAft>
                      </a:pPr>
                      <a:r>
                        <a:rPr lang="en-US" sz="1600">
                          <a:latin typeface="Times New Roman" pitchFamily="18" charset="0"/>
                          <a:ea typeface="Times New Roman"/>
                          <a:cs typeface="Times New Roman" pitchFamily="18" charset="0"/>
                        </a:rPr>
                        <a:t> </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marL="0" marR="0" indent="1397000">
                        <a:lnSpc>
                          <a:spcPct val="115000"/>
                        </a:lnSpc>
                        <a:spcBef>
                          <a:spcPts val="0"/>
                        </a:spcBef>
                        <a:spcAft>
                          <a:spcPts val="0"/>
                        </a:spcAft>
                      </a:pPr>
                      <a:r>
                        <a:rPr lang="el-GR" sz="1600" dirty="0">
                          <a:latin typeface="Times New Roman" pitchFamily="18" charset="0"/>
                          <a:ea typeface="Times New Roman"/>
                          <a:cs typeface="Times New Roman" pitchFamily="18" charset="0"/>
                        </a:rPr>
                        <a:t>S</a:t>
                      </a:r>
                      <a:r>
                        <a:rPr lang="en-US" sz="1600" dirty="0">
                          <a:latin typeface="Times New Roman" pitchFamily="18" charset="0"/>
                          <a:ea typeface="Times New Roman"/>
                          <a:cs typeface="Times New Roman" pitchFamily="18" charset="0"/>
                        </a:rPr>
                        <a:t>S</a:t>
                      </a:r>
                      <a:r>
                        <a:rPr lang="el-GR" sz="1600" dirty="0">
                          <a:latin typeface="Times New Roman" pitchFamily="18" charset="0"/>
                          <a:ea typeface="Times New Roman"/>
                          <a:cs typeface="Times New Roman" pitchFamily="18" charset="0"/>
                        </a:rPr>
                        <a:t>eptember 1992</a:t>
                      </a:r>
                      <a:endParaRPr lang="en-US" sz="1600" dirty="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indent="1397000">
                        <a:lnSpc>
                          <a:spcPct val="115000"/>
                        </a:lnSpc>
                        <a:spcBef>
                          <a:spcPts val="0"/>
                        </a:spcBef>
                        <a:spcAft>
                          <a:spcPts val="0"/>
                        </a:spcAft>
                      </a:pPr>
                      <a:r>
                        <a:rPr lang="el-GR" sz="1600" dirty="0">
                          <a:latin typeface="Times New Roman" pitchFamily="18" charset="0"/>
                          <a:ea typeface="Times New Roman"/>
                          <a:cs typeface="Times New Roman" pitchFamily="18" charset="0"/>
                        </a:rPr>
                        <a:t> </a:t>
                      </a:r>
                      <a:endParaRPr lang="en-US" sz="1600" dirty="0">
                        <a:latin typeface="Times New Roman" pitchFamily="18" charset="0"/>
                        <a:ea typeface="Calibri"/>
                        <a:cs typeface="Times New Roman"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indent="762000">
                        <a:lnSpc>
                          <a:spcPct val="115000"/>
                        </a:lnSpc>
                        <a:spcBef>
                          <a:spcPts val="0"/>
                        </a:spcBef>
                        <a:spcAft>
                          <a:spcPts val="0"/>
                        </a:spcAft>
                      </a:pPr>
                      <a:r>
                        <a:rPr lang="el-GR" sz="1600">
                          <a:latin typeface="Times New Roman" pitchFamily="18" charset="0"/>
                          <a:ea typeface="Times New Roman"/>
                          <a:cs typeface="Times New Roman" pitchFamily="18" charset="0"/>
                        </a:rPr>
                        <a:t>August 2000</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indent="2286000">
                        <a:lnSpc>
                          <a:spcPct val="115000"/>
                        </a:lnSpc>
                        <a:spcBef>
                          <a:spcPts val="0"/>
                        </a:spcBef>
                        <a:spcAft>
                          <a:spcPts val="0"/>
                        </a:spcAft>
                      </a:pPr>
                      <a:r>
                        <a:rPr lang="el-GR" sz="1600">
                          <a:latin typeface="Times New Roman" pitchFamily="18" charset="0"/>
                          <a:ea typeface="Times New Roman"/>
                          <a:cs typeface="Times New Roman" pitchFamily="18" charset="0"/>
                        </a:rPr>
                        <a:t>F</a:t>
                      </a:r>
                      <a:r>
                        <a:rPr lang="en-US" sz="1600">
                          <a:latin typeface="Times New Roman" pitchFamily="18" charset="0"/>
                          <a:ea typeface="Times New Roman"/>
                          <a:cs typeface="Times New Roman" pitchFamily="18" charset="0"/>
                        </a:rPr>
                        <a:t>F</a:t>
                      </a:r>
                      <a:r>
                        <a:rPr lang="el-GR" sz="1600">
                          <a:latin typeface="Times New Roman" pitchFamily="18" charset="0"/>
                          <a:ea typeface="Times New Roman"/>
                          <a:cs typeface="Times New Roman" pitchFamily="18" charset="0"/>
                        </a:rPr>
                        <a:t>ebruary 2007</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indent="2286000">
                        <a:lnSpc>
                          <a:spcPct val="115000"/>
                        </a:lnSpc>
                        <a:spcBef>
                          <a:spcPts val="0"/>
                        </a:spcBef>
                        <a:spcAft>
                          <a:spcPts val="0"/>
                        </a:spcAft>
                      </a:pPr>
                      <a:r>
                        <a:rPr lang="el-GR" sz="1600">
                          <a:latin typeface="Times New Roman" pitchFamily="18" charset="0"/>
                          <a:ea typeface="Times New Roman"/>
                          <a:cs typeface="Times New Roman" pitchFamily="18" charset="0"/>
                        </a:rPr>
                        <a:t> </a:t>
                      </a:r>
                      <a:endParaRPr lang="en-US" sz="1600">
                        <a:latin typeface="Times New Roman" pitchFamily="18" charset="0"/>
                        <a:ea typeface="Calibri"/>
                        <a:cs typeface="Times New Roman"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1361">
                <a:tc>
                  <a:txBody>
                    <a:bodyPr/>
                    <a:lstStyle/>
                    <a:p>
                      <a:pPr marL="0" marR="0">
                        <a:lnSpc>
                          <a:spcPct val="115000"/>
                        </a:lnSpc>
                        <a:spcBef>
                          <a:spcPts val="0"/>
                        </a:spcBef>
                        <a:spcAft>
                          <a:spcPts val="0"/>
                        </a:spcAft>
                      </a:pPr>
                      <a:r>
                        <a:rPr lang="el-GR" sz="1600">
                          <a:latin typeface="Times New Roman" pitchFamily="18" charset="0"/>
                          <a:ea typeface="Times New Roman"/>
                          <a:cs typeface="Times New Roman" pitchFamily="18" charset="0"/>
                        </a:rPr>
                        <a:t> </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l-GR" sz="1600" b="1">
                          <a:latin typeface="Times New Roman" pitchFamily="18" charset="0"/>
                          <a:ea typeface="Times New Roman"/>
                          <a:cs typeface="Times New Roman" pitchFamily="18" charset="0"/>
                        </a:rPr>
                        <a:t>P/BV</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l-GR" sz="1600" b="1">
                          <a:latin typeface="Times New Roman" pitchFamily="18" charset="0"/>
                          <a:ea typeface="Times New Roman"/>
                          <a:cs typeface="Times New Roman" pitchFamily="18" charset="0"/>
                        </a:rPr>
                        <a:t>PER</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l-GR" sz="1600" b="1" dirty="0">
                          <a:latin typeface="Times New Roman" pitchFamily="18" charset="0"/>
                          <a:ea typeface="Times New Roman"/>
                          <a:cs typeface="Times New Roman" pitchFamily="18" charset="0"/>
                        </a:rPr>
                        <a:t>Div/P (%)</a:t>
                      </a:r>
                      <a:endParaRPr lang="en-US" sz="1600" dirty="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l-GR" sz="1600" b="1" dirty="0">
                          <a:latin typeface="Times New Roman" pitchFamily="18" charset="0"/>
                          <a:ea typeface="Times New Roman"/>
                          <a:cs typeface="Times New Roman" pitchFamily="18" charset="0"/>
                        </a:rPr>
                        <a:t>P/BV</a:t>
                      </a:r>
                      <a:endParaRPr lang="en-US" sz="1600" dirty="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l-GR" sz="1600" b="1">
                          <a:latin typeface="Times New Roman" pitchFamily="18" charset="0"/>
                          <a:ea typeface="Times New Roman"/>
                          <a:cs typeface="Times New Roman" pitchFamily="18" charset="0"/>
                        </a:rPr>
                        <a:t>PER</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l-GR" sz="1600" b="1">
                          <a:latin typeface="Times New Roman" pitchFamily="18" charset="0"/>
                          <a:ea typeface="Times New Roman"/>
                          <a:cs typeface="Times New Roman" pitchFamily="18" charset="0"/>
                        </a:rPr>
                        <a:t>Div/P (%)</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l-GR" sz="1600" b="1">
                          <a:latin typeface="Times New Roman" pitchFamily="18" charset="0"/>
                          <a:ea typeface="Times New Roman"/>
                          <a:cs typeface="Times New Roman" pitchFamily="18" charset="0"/>
                        </a:rPr>
                        <a:t>P/BV</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l-GR" sz="1600" b="1" dirty="0">
                          <a:latin typeface="Times New Roman" pitchFamily="18" charset="0"/>
                          <a:ea typeface="Times New Roman"/>
                          <a:cs typeface="Times New Roman" pitchFamily="18" charset="0"/>
                        </a:rPr>
                        <a:t>PER</a:t>
                      </a:r>
                      <a:endParaRPr lang="en-US" sz="1600" dirty="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l-GR" sz="1600" b="1" dirty="0">
                          <a:latin typeface="Times New Roman" pitchFamily="18" charset="0"/>
                          <a:ea typeface="Times New Roman"/>
                          <a:cs typeface="Times New Roman" pitchFamily="18" charset="0"/>
                        </a:rPr>
                        <a:t>Div/P (%)</a:t>
                      </a:r>
                      <a:endParaRPr lang="en-US" sz="1600" dirty="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9068">
                <a:tc>
                  <a:txBody>
                    <a:bodyPr/>
                    <a:lstStyle/>
                    <a:p>
                      <a:pPr marL="0" marR="0">
                        <a:lnSpc>
                          <a:spcPct val="115000"/>
                        </a:lnSpc>
                        <a:spcBef>
                          <a:spcPts val="0"/>
                        </a:spcBef>
                        <a:spcAft>
                          <a:spcPts val="0"/>
                        </a:spcAft>
                      </a:pPr>
                      <a:r>
                        <a:rPr lang="el-GR" sz="1600">
                          <a:latin typeface="Times New Roman" pitchFamily="18" charset="0"/>
                          <a:ea typeface="Times New Roman"/>
                          <a:cs typeface="Times New Roman" pitchFamily="18" charset="0"/>
                        </a:rPr>
                        <a:t>Spain</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0,89</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7,5</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6,3</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l-GR" sz="1600" dirty="0">
                          <a:latin typeface="Times New Roman" pitchFamily="18" charset="0"/>
                          <a:ea typeface="Times New Roman"/>
                          <a:cs typeface="Times New Roman" pitchFamily="18" charset="0"/>
                        </a:rPr>
                        <a:t>3,38</a:t>
                      </a:r>
                      <a:endParaRPr lang="en-US" sz="1600" dirty="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22,7</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1,5</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3,8</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20</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pPr marL="0" marR="0" algn="r">
                        <a:lnSpc>
                          <a:spcPct val="115000"/>
                        </a:lnSpc>
                        <a:spcBef>
                          <a:spcPts val="0"/>
                        </a:spcBef>
                        <a:spcAft>
                          <a:spcPts val="0"/>
                        </a:spcAft>
                      </a:pP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2,9</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249068">
                <a:tc>
                  <a:txBody>
                    <a:bodyPr/>
                    <a:lstStyle/>
                    <a:p>
                      <a:pPr marL="0" marR="0">
                        <a:lnSpc>
                          <a:spcPct val="115000"/>
                        </a:lnSpc>
                        <a:spcBef>
                          <a:spcPts val="0"/>
                        </a:spcBef>
                        <a:spcAft>
                          <a:spcPts val="0"/>
                        </a:spcAft>
                      </a:pPr>
                      <a:r>
                        <a:rPr lang="el-GR" sz="1600">
                          <a:latin typeface="Times New Roman" pitchFamily="18" charset="0"/>
                          <a:ea typeface="Times New Roman"/>
                          <a:cs typeface="Times New Roman" pitchFamily="18" charset="0"/>
                        </a:rPr>
                        <a:t>Canada</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1,35</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57,1</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3,2</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dirty="0">
                          <a:latin typeface="Times New Roman" pitchFamily="18" charset="0"/>
                          <a:ea typeface="Times New Roman"/>
                          <a:cs typeface="Times New Roman" pitchFamily="18" charset="0"/>
                        </a:rPr>
                        <a:t>3,29</a:t>
                      </a:r>
                      <a:endParaRPr lang="en-US" sz="1600" dirty="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dirty="0">
                          <a:latin typeface="Times New Roman" pitchFamily="18" charset="0"/>
                          <a:ea typeface="Times New Roman"/>
                          <a:cs typeface="Times New Roman" pitchFamily="18" charset="0"/>
                        </a:rPr>
                        <a:t>31,7</a:t>
                      </a:r>
                      <a:endParaRPr lang="en-US" sz="1600" dirty="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0,9</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3,2</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15,8</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marL="0" marR="0" algn="r">
                        <a:lnSpc>
                          <a:spcPct val="115000"/>
                        </a:lnSpc>
                        <a:spcBef>
                          <a:spcPts val="0"/>
                        </a:spcBef>
                        <a:spcAft>
                          <a:spcPts val="0"/>
                        </a:spcAft>
                      </a:pP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2,2</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49068">
                <a:tc>
                  <a:txBody>
                    <a:bodyPr/>
                    <a:lstStyle/>
                    <a:p>
                      <a:pPr marL="0" marR="0">
                        <a:lnSpc>
                          <a:spcPct val="115000"/>
                        </a:lnSpc>
                        <a:spcBef>
                          <a:spcPts val="0"/>
                        </a:spcBef>
                        <a:spcAft>
                          <a:spcPts val="0"/>
                        </a:spcAft>
                      </a:pPr>
                      <a:r>
                        <a:rPr lang="el-GR" sz="1600">
                          <a:latin typeface="Times New Roman" pitchFamily="18" charset="0"/>
                          <a:ea typeface="Times New Roman"/>
                          <a:cs typeface="Times New Roman" pitchFamily="18" charset="0"/>
                        </a:rPr>
                        <a:t>France</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1,4</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14</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3,7</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4,6</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dirty="0">
                          <a:latin typeface="Times New Roman" pitchFamily="18" charset="0"/>
                          <a:ea typeface="Times New Roman"/>
                          <a:cs typeface="Times New Roman" pitchFamily="18" charset="0"/>
                        </a:rPr>
                        <a:t>37,9</a:t>
                      </a:r>
                      <a:endParaRPr lang="en-US" sz="1600" dirty="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1,7</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2,6</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16,4</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marL="0" marR="0" algn="r">
                        <a:lnSpc>
                          <a:spcPct val="115000"/>
                        </a:lnSpc>
                        <a:spcBef>
                          <a:spcPts val="0"/>
                        </a:spcBef>
                        <a:spcAft>
                          <a:spcPts val="0"/>
                        </a:spcAft>
                      </a:pP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2,5</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49068">
                <a:tc>
                  <a:txBody>
                    <a:bodyPr/>
                    <a:lstStyle/>
                    <a:p>
                      <a:pPr marL="0" marR="0">
                        <a:lnSpc>
                          <a:spcPct val="115000"/>
                        </a:lnSpc>
                        <a:spcBef>
                          <a:spcPts val="0"/>
                        </a:spcBef>
                        <a:spcAft>
                          <a:spcPts val="0"/>
                        </a:spcAft>
                      </a:pPr>
                      <a:r>
                        <a:rPr lang="el-GR" sz="1600">
                          <a:latin typeface="Times New Roman" pitchFamily="18" charset="0"/>
                          <a:ea typeface="Times New Roman"/>
                          <a:cs typeface="Times New Roman" pitchFamily="18" charset="0"/>
                        </a:rPr>
                        <a:t>Germany</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1,57</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13,9</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4,1</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3,57</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28</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dirty="0">
                          <a:latin typeface="Times New Roman" pitchFamily="18" charset="0"/>
                          <a:ea typeface="Times New Roman"/>
                          <a:cs typeface="Times New Roman" pitchFamily="18" charset="0"/>
                        </a:rPr>
                        <a:t>2</a:t>
                      </a:r>
                      <a:endParaRPr lang="en-US" sz="1600" dirty="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2,4</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14</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marL="0" marR="0" algn="r">
                        <a:lnSpc>
                          <a:spcPct val="115000"/>
                        </a:lnSpc>
                        <a:spcBef>
                          <a:spcPts val="0"/>
                        </a:spcBef>
                        <a:spcAft>
                          <a:spcPts val="0"/>
                        </a:spcAft>
                      </a:pP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1,9</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49068">
                <a:tc>
                  <a:txBody>
                    <a:bodyPr/>
                    <a:lstStyle/>
                    <a:p>
                      <a:pPr marL="0" marR="0">
                        <a:lnSpc>
                          <a:spcPct val="115000"/>
                        </a:lnSpc>
                        <a:spcBef>
                          <a:spcPts val="0"/>
                        </a:spcBef>
                        <a:spcAft>
                          <a:spcPts val="0"/>
                        </a:spcAft>
                      </a:pPr>
                      <a:r>
                        <a:rPr lang="el-GR" sz="1600">
                          <a:latin typeface="Times New Roman" pitchFamily="18" charset="0"/>
                          <a:ea typeface="Times New Roman"/>
                          <a:cs typeface="Times New Roman" pitchFamily="18" charset="0"/>
                        </a:rPr>
                        <a:t>Hong Kong</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1,69</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14,1</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3,9</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1,96</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8,4</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dirty="0">
                          <a:latin typeface="Times New Roman" pitchFamily="18" charset="0"/>
                          <a:ea typeface="Times New Roman"/>
                          <a:cs typeface="Times New Roman" pitchFamily="18" charset="0"/>
                        </a:rPr>
                        <a:t>2,3</a:t>
                      </a:r>
                      <a:endParaRPr lang="en-US" sz="1600" dirty="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2,5</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15,2</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marL="0" marR="0" algn="r">
                        <a:lnSpc>
                          <a:spcPct val="115000"/>
                        </a:lnSpc>
                        <a:spcBef>
                          <a:spcPts val="0"/>
                        </a:spcBef>
                        <a:spcAft>
                          <a:spcPts val="0"/>
                        </a:spcAft>
                      </a:pP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2,4</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49068">
                <a:tc>
                  <a:txBody>
                    <a:bodyPr/>
                    <a:lstStyle/>
                    <a:p>
                      <a:pPr marL="0" marR="0">
                        <a:lnSpc>
                          <a:spcPct val="115000"/>
                        </a:lnSpc>
                        <a:spcBef>
                          <a:spcPts val="0"/>
                        </a:spcBef>
                        <a:spcAft>
                          <a:spcPts val="0"/>
                        </a:spcAft>
                      </a:pPr>
                      <a:r>
                        <a:rPr lang="el-GR" sz="1600">
                          <a:latin typeface="Times New Roman" pitchFamily="18" charset="0"/>
                          <a:ea typeface="Times New Roman"/>
                          <a:cs typeface="Times New Roman" pitchFamily="18" charset="0"/>
                        </a:rPr>
                        <a:t>Ireland</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1,13</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10</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3,2</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2,55</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15,2</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dirty="0">
                          <a:latin typeface="Times New Roman" pitchFamily="18" charset="0"/>
                          <a:ea typeface="Times New Roman"/>
                          <a:cs typeface="Times New Roman" pitchFamily="18" charset="0"/>
                        </a:rPr>
                        <a:t>2,1</a:t>
                      </a:r>
                      <a:endParaRPr lang="en-US" sz="1600" dirty="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2,2</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17,4</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marL="0" marR="0" algn="r">
                        <a:lnSpc>
                          <a:spcPct val="115000"/>
                        </a:lnSpc>
                        <a:spcBef>
                          <a:spcPts val="0"/>
                        </a:spcBef>
                        <a:spcAft>
                          <a:spcPts val="0"/>
                        </a:spcAft>
                      </a:pP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1,6</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49068">
                <a:tc>
                  <a:txBody>
                    <a:bodyPr/>
                    <a:lstStyle/>
                    <a:p>
                      <a:pPr marL="0" marR="0">
                        <a:lnSpc>
                          <a:spcPct val="115000"/>
                        </a:lnSpc>
                        <a:spcBef>
                          <a:spcPts val="0"/>
                        </a:spcBef>
                        <a:spcAft>
                          <a:spcPts val="0"/>
                        </a:spcAft>
                      </a:pPr>
                      <a:r>
                        <a:rPr lang="el-GR" sz="1600">
                          <a:latin typeface="Times New Roman" pitchFamily="18" charset="0"/>
                          <a:ea typeface="Times New Roman"/>
                          <a:cs typeface="Times New Roman" pitchFamily="18" charset="0"/>
                        </a:rPr>
                        <a:t>Italy</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0,78</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16,2</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4,1</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3,84</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23,8</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2</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dirty="0">
                          <a:latin typeface="Times New Roman" pitchFamily="18" charset="0"/>
                          <a:ea typeface="Times New Roman"/>
                          <a:cs typeface="Times New Roman" pitchFamily="18" charset="0"/>
                        </a:rPr>
                        <a:t>2,4</a:t>
                      </a:r>
                      <a:endParaRPr lang="en-US" sz="1600" dirty="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17,9</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marL="0" marR="0" algn="r">
                        <a:lnSpc>
                          <a:spcPct val="115000"/>
                        </a:lnSpc>
                        <a:spcBef>
                          <a:spcPts val="0"/>
                        </a:spcBef>
                        <a:spcAft>
                          <a:spcPts val="0"/>
                        </a:spcAft>
                      </a:pP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3,2</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49068">
                <a:tc>
                  <a:txBody>
                    <a:bodyPr/>
                    <a:lstStyle/>
                    <a:p>
                      <a:pPr marL="0" marR="0">
                        <a:lnSpc>
                          <a:spcPct val="115000"/>
                        </a:lnSpc>
                        <a:spcBef>
                          <a:spcPts val="0"/>
                        </a:spcBef>
                        <a:spcAft>
                          <a:spcPts val="0"/>
                        </a:spcAft>
                      </a:pPr>
                      <a:r>
                        <a:rPr lang="el-GR" sz="1600">
                          <a:latin typeface="Times New Roman" pitchFamily="18" charset="0"/>
                          <a:ea typeface="Times New Roman"/>
                          <a:cs typeface="Times New Roman" pitchFamily="18" charset="0"/>
                        </a:rPr>
                        <a:t>Japan</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1,82</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36,2</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2,22</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87,6</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dirty="0">
                          <a:latin typeface="Times New Roman" pitchFamily="18" charset="0"/>
                          <a:ea typeface="Times New Roman"/>
                          <a:cs typeface="Times New Roman" pitchFamily="18" charset="0"/>
                        </a:rPr>
                        <a:t>0,6</a:t>
                      </a:r>
                      <a:endParaRPr lang="en-US" sz="1600" dirty="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2,3</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r">
                        <a:lnSpc>
                          <a:spcPct val="115000"/>
                        </a:lnSpc>
                        <a:spcBef>
                          <a:spcPts val="0"/>
                        </a:spcBef>
                        <a:spcAft>
                          <a:spcPts val="0"/>
                        </a:spcAft>
                      </a:pPr>
                      <a:r>
                        <a:rPr lang="el-GR" sz="1600" dirty="0">
                          <a:latin typeface="Times New Roman" pitchFamily="18" charset="0"/>
                          <a:ea typeface="Times New Roman"/>
                          <a:cs typeface="Times New Roman" pitchFamily="18" charset="0"/>
                        </a:rPr>
                        <a:t>28,2</a:t>
                      </a:r>
                      <a:endParaRPr lang="en-US" sz="1600" dirty="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marL="0" marR="0" algn="r">
                        <a:lnSpc>
                          <a:spcPct val="115000"/>
                        </a:lnSpc>
                        <a:spcBef>
                          <a:spcPts val="0"/>
                        </a:spcBef>
                        <a:spcAft>
                          <a:spcPts val="0"/>
                        </a:spcAft>
                      </a:pPr>
                      <a:endParaRPr lang="en-US" sz="1600" dirty="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1,1</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0011"/>
                  </a:ext>
                </a:extLst>
              </a:tr>
              <a:tr h="249068">
                <a:tc>
                  <a:txBody>
                    <a:bodyPr/>
                    <a:lstStyle/>
                    <a:p>
                      <a:pPr marL="0" marR="0">
                        <a:lnSpc>
                          <a:spcPct val="115000"/>
                        </a:lnSpc>
                        <a:spcBef>
                          <a:spcPts val="0"/>
                        </a:spcBef>
                        <a:spcAft>
                          <a:spcPts val="0"/>
                        </a:spcAft>
                      </a:pPr>
                      <a:r>
                        <a:rPr lang="el-GR" sz="1600">
                          <a:latin typeface="Times New Roman" pitchFamily="18" charset="0"/>
                          <a:ea typeface="Times New Roman"/>
                          <a:cs typeface="Times New Roman" pitchFamily="18" charset="0"/>
                        </a:rPr>
                        <a:t>Swizerland</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1,52</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15</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2,2</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4,4</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22,1</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1,4</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3,3</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r">
                        <a:lnSpc>
                          <a:spcPct val="115000"/>
                        </a:lnSpc>
                        <a:spcBef>
                          <a:spcPts val="0"/>
                        </a:spcBef>
                        <a:spcAft>
                          <a:spcPts val="0"/>
                        </a:spcAft>
                      </a:pPr>
                      <a:r>
                        <a:rPr lang="el-GR" sz="1600" dirty="0">
                          <a:latin typeface="Times New Roman" pitchFamily="18" charset="0"/>
                          <a:ea typeface="Times New Roman"/>
                          <a:cs typeface="Times New Roman" pitchFamily="18" charset="0"/>
                        </a:rPr>
                        <a:t>17,5</a:t>
                      </a:r>
                      <a:endParaRPr lang="en-US" sz="1600" dirty="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marL="0" marR="0" algn="r">
                        <a:lnSpc>
                          <a:spcPct val="115000"/>
                        </a:lnSpc>
                        <a:spcBef>
                          <a:spcPts val="0"/>
                        </a:spcBef>
                        <a:spcAft>
                          <a:spcPts val="0"/>
                        </a:spcAft>
                      </a:pPr>
                      <a:endParaRPr lang="en-US" sz="1600" dirty="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dirty="0">
                          <a:latin typeface="Times New Roman" pitchFamily="18" charset="0"/>
                          <a:ea typeface="Times New Roman"/>
                          <a:cs typeface="Times New Roman" pitchFamily="18" charset="0"/>
                        </a:rPr>
                        <a:t>1,5</a:t>
                      </a:r>
                      <a:endParaRPr lang="en-US" sz="1600" dirty="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49068">
                <a:tc>
                  <a:txBody>
                    <a:bodyPr/>
                    <a:lstStyle/>
                    <a:p>
                      <a:pPr marL="0" marR="0">
                        <a:lnSpc>
                          <a:spcPct val="115000"/>
                        </a:lnSpc>
                        <a:spcBef>
                          <a:spcPts val="0"/>
                        </a:spcBef>
                        <a:spcAft>
                          <a:spcPts val="0"/>
                        </a:spcAft>
                      </a:pPr>
                      <a:r>
                        <a:rPr lang="el-GR" sz="1600">
                          <a:latin typeface="Times New Roman" pitchFamily="18" charset="0"/>
                          <a:ea typeface="Times New Roman"/>
                          <a:cs typeface="Times New Roman" pitchFamily="18" charset="0"/>
                        </a:rPr>
                        <a:t>UK</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1,88</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16,3</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5,2</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2,9</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24,4</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2,1</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3</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14,4</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marL="0" marR="0" algn="r">
                        <a:lnSpc>
                          <a:spcPct val="115000"/>
                        </a:lnSpc>
                        <a:spcBef>
                          <a:spcPts val="0"/>
                        </a:spcBef>
                        <a:spcAft>
                          <a:spcPts val="0"/>
                        </a:spcAft>
                      </a:pP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l-GR" sz="1600" dirty="0">
                          <a:latin typeface="Times New Roman" pitchFamily="18" charset="0"/>
                          <a:ea typeface="Times New Roman"/>
                          <a:cs typeface="Times New Roman" pitchFamily="18" charset="0"/>
                        </a:rPr>
                        <a:t>2,9</a:t>
                      </a:r>
                      <a:endParaRPr lang="en-US" sz="1600" dirty="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49068">
                <a:tc>
                  <a:txBody>
                    <a:bodyPr/>
                    <a:lstStyle/>
                    <a:p>
                      <a:pPr marL="0" marR="0">
                        <a:lnSpc>
                          <a:spcPct val="115000"/>
                        </a:lnSpc>
                        <a:spcBef>
                          <a:spcPts val="0"/>
                        </a:spcBef>
                        <a:spcAft>
                          <a:spcPts val="0"/>
                        </a:spcAft>
                      </a:pPr>
                      <a:r>
                        <a:rPr lang="el-GR" sz="1600">
                          <a:latin typeface="Times New Roman" pitchFamily="18" charset="0"/>
                          <a:ea typeface="Times New Roman"/>
                          <a:cs typeface="Times New Roman" pitchFamily="18" charset="0"/>
                        </a:rPr>
                        <a:t>US</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2,26</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23,3</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3,1</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5,29</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29,4</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1,1</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3,2</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r">
                        <a:lnSpc>
                          <a:spcPct val="115000"/>
                        </a:lnSpc>
                        <a:spcBef>
                          <a:spcPts val="0"/>
                        </a:spcBef>
                        <a:spcAft>
                          <a:spcPts val="0"/>
                        </a:spcAft>
                      </a:pPr>
                      <a:r>
                        <a:rPr lang="el-GR" sz="1600">
                          <a:latin typeface="Times New Roman" pitchFamily="18" charset="0"/>
                          <a:ea typeface="Times New Roman"/>
                          <a:cs typeface="Times New Roman" pitchFamily="18" charset="0"/>
                        </a:rPr>
                        <a:t>18</a:t>
                      </a: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marL="0" marR="0" algn="r">
                        <a:lnSpc>
                          <a:spcPct val="115000"/>
                        </a:lnSpc>
                        <a:spcBef>
                          <a:spcPts val="0"/>
                        </a:spcBef>
                        <a:spcAft>
                          <a:spcPts val="0"/>
                        </a:spcAft>
                      </a:pPr>
                      <a:endParaRPr lang="en-US" sz="160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l-GR" sz="1600" dirty="0">
                          <a:latin typeface="Times New Roman" pitchFamily="18" charset="0"/>
                          <a:ea typeface="Times New Roman"/>
                          <a:cs typeface="Times New Roman" pitchFamily="18" charset="0"/>
                        </a:rPr>
                        <a:t>1,7</a:t>
                      </a:r>
                      <a:endParaRPr lang="en-US" sz="1600" dirty="0">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362738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692697"/>
          <a:ext cx="8748464" cy="5832650"/>
        </p:xfrm>
        <a:graphic>
          <a:graphicData uri="http://schemas.openxmlformats.org/drawingml/2006/table">
            <a:tbl>
              <a:tblPr/>
              <a:tblGrid>
                <a:gridCol w="3375157">
                  <a:extLst>
                    <a:ext uri="{9D8B030D-6E8A-4147-A177-3AD203B41FA5}">
                      <a16:colId xmlns:a16="http://schemas.microsoft.com/office/drawing/2014/main" val="20000"/>
                    </a:ext>
                  </a:extLst>
                </a:gridCol>
                <a:gridCol w="3299921">
                  <a:extLst>
                    <a:ext uri="{9D8B030D-6E8A-4147-A177-3AD203B41FA5}">
                      <a16:colId xmlns:a16="http://schemas.microsoft.com/office/drawing/2014/main" val="20001"/>
                    </a:ext>
                  </a:extLst>
                </a:gridCol>
                <a:gridCol w="1091808">
                  <a:extLst>
                    <a:ext uri="{9D8B030D-6E8A-4147-A177-3AD203B41FA5}">
                      <a16:colId xmlns:a16="http://schemas.microsoft.com/office/drawing/2014/main" val="20002"/>
                    </a:ext>
                  </a:extLst>
                </a:gridCol>
                <a:gridCol w="981578">
                  <a:extLst>
                    <a:ext uri="{9D8B030D-6E8A-4147-A177-3AD203B41FA5}">
                      <a16:colId xmlns:a16="http://schemas.microsoft.com/office/drawing/2014/main" val="20003"/>
                    </a:ext>
                  </a:extLst>
                </a:gridCol>
              </a:tblGrid>
              <a:tr h="325347">
                <a:tc>
                  <a:txBody>
                    <a:bodyPr/>
                    <a:lstStyle/>
                    <a:p>
                      <a:pPr algn="just">
                        <a:lnSpc>
                          <a:spcPct val="115000"/>
                        </a:lnSpc>
                        <a:spcBef>
                          <a:spcPts val="100"/>
                        </a:spcBef>
                        <a:spcAft>
                          <a:spcPts val="100"/>
                        </a:spcAft>
                      </a:pPr>
                      <a:r>
                        <a:rPr lang="el-GR" sz="1600" dirty="0">
                          <a:latin typeface="Times New Roman"/>
                          <a:ea typeface="Calibri"/>
                          <a:cs typeface="Times New Roman"/>
                        </a:rPr>
                        <a:t>Πωλήσεις (τζίρος)</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Bef>
                          <a:spcPts val="100"/>
                        </a:spcBef>
                        <a:spcAft>
                          <a:spcPts val="100"/>
                        </a:spcAft>
                      </a:pPr>
                      <a:r>
                        <a:rPr lang="en-US" sz="1600">
                          <a:latin typeface="Times New Roman"/>
                          <a:ea typeface="Calibri"/>
                          <a:cs typeface="Times New Roman"/>
                        </a:rPr>
                        <a:t>Sales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US" sz="1600">
                          <a:latin typeface="Times New Roman"/>
                          <a:ea typeface="Calibri"/>
                          <a:cs typeface="Times New Roman"/>
                        </a:rPr>
                        <a:t> 100.000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US" sz="1600">
                          <a:latin typeface="Times New Roman"/>
                          <a:ea typeface="Calibri"/>
                          <a:cs typeface="Times New Roman"/>
                        </a:rPr>
                        <a:t>100,0%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27703">
                <a:tc>
                  <a:txBody>
                    <a:bodyPr/>
                    <a:lstStyle/>
                    <a:p>
                      <a:pPr algn="just">
                        <a:lnSpc>
                          <a:spcPct val="115000"/>
                        </a:lnSpc>
                        <a:spcBef>
                          <a:spcPts val="100"/>
                        </a:spcBef>
                        <a:spcAft>
                          <a:spcPts val="100"/>
                        </a:spcAft>
                      </a:pPr>
                      <a:r>
                        <a:rPr lang="el-GR" sz="1600" dirty="0">
                          <a:latin typeface="Times New Roman"/>
                          <a:ea typeface="Calibri"/>
                          <a:cs typeface="Times New Roman"/>
                        </a:rPr>
                        <a:t>-Κόστος Πωληθέντων</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
                        </a:spcBef>
                        <a:spcAft>
                          <a:spcPts val="100"/>
                        </a:spcAft>
                      </a:pPr>
                      <a:r>
                        <a:rPr lang="en-US" sz="1600">
                          <a:latin typeface="Times New Roman"/>
                          <a:ea typeface="Calibri"/>
                          <a:cs typeface="Times New Roman"/>
                        </a:rPr>
                        <a:t>Cost of goods sold</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a:latin typeface="Times New Roman"/>
                          <a:ea typeface="Calibri"/>
                          <a:cs typeface="Times New Roman"/>
                        </a:rPr>
                        <a:t>-  80.000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a:latin typeface="Times New Roman"/>
                          <a:ea typeface="Calibri"/>
                          <a:cs typeface="Times New Roman"/>
                        </a:rPr>
                        <a:t>-80,0%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7703">
                <a:tc>
                  <a:txBody>
                    <a:bodyPr/>
                    <a:lstStyle/>
                    <a:p>
                      <a:pPr algn="just">
                        <a:lnSpc>
                          <a:spcPct val="115000"/>
                        </a:lnSpc>
                        <a:spcBef>
                          <a:spcPts val="100"/>
                        </a:spcBef>
                        <a:spcAft>
                          <a:spcPts val="100"/>
                        </a:spcAft>
                      </a:pPr>
                      <a:r>
                        <a:rPr lang="el-GR" sz="1600" dirty="0">
                          <a:latin typeface="Times New Roman"/>
                          <a:ea typeface="Calibri"/>
                          <a:cs typeface="Times New Roman"/>
                        </a:rPr>
                        <a:t>Μικτό κέρδος</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Bef>
                          <a:spcPts val="100"/>
                        </a:spcBef>
                        <a:spcAft>
                          <a:spcPts val="100"/>
                        </a:spcAft>
                      </a:pPr>
                      <a:r>
                        <a:rPr lang="en-US" sz="1600">
                          <a:latin typeface="Times New Roman"/>
                          <a:ea typeface="Calibri"/>
                          <a:cs typeface="Times New Roman"/>
                        </a:rPr>
                        <a:t>Gross margin</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US" sz="1600">
                          <a:latin typeface="Times New Roman"/>
                          <a:ea typeface="Calibri"/>
                          <a:cs typeface="Times New Roman"/>
                        </a:rPr>
                        <a:t>   20.000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l-GR" sz="1600">
                          <a:latin typeface="Times New Roman"/>
                          <a:ea typeface="Calibri"/>
                          <a:cs typeface="Times New Roman"/>
                        </a:rPr>
                        <a:t>20,0%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601182">
                <a:tc>
                  <a:txBody>
                    <a:bodyPr/>
                    <a:lstStyle/>
                    <a:p>
                      <a:pPr algn="just">
                        <a:lnSpc>
                          <a:spcPct val="115000"/>
                        </a:lnSpc>
                        <a:spcBef>
                          <a:spcPts val="100"/>
                        </a:spcBef>
                        <a:spcAft>
                          <a:spcPts val="100"/>
                        </a:spcAft>
                      </a:pPr>
                      <a:r>
                        <a:rPr lang="el-GR" sz="1600" dirty="0">
                          <a:latin typeface="Times New Roman"/>
                          <a:ea typeface="Calibri"/>
                          <a:cs typeface="Times New Roman"/>
                        </a:rPr>
                        <a:t>Λειτουργικά έξοδα</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
                        </a:spcBef>
                        <a:spcAft>
                          <a:spcPts val="100"/>
                        </a:spcAft>
                      </a:pPr>
                      <a:r>
                        <a:rPr lang="en-US" sz="1600">
                          <a:latin typeface="Times New Roman"/>
                          <a:ea typeface="Calibri"/>
                          <a:cs typeface="Times New Roman"/>
                        </a:rPr>
                        <a:t>Selling, General &amp;Administration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a:latin typeface="Times New Roman"/>
                          <a:ea typeface="Calibri"/>
                          <a:cs typeface="Times New Roman"/>
                        </a:rPr>
                        <a:t>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a:latin typeface="Times New Roman"/>
                          <a:ea typeface="Calibri"/>
                          <a:cs typeface="Times New Roman"/>
                        </a:rPr>
                        <a:t>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7703">
                <a:tc>
                  <a:txBody>
                    <a:bodyPr/>
                    <a:lstStyle/>
                    <a:p>
                      <a:pPr algn="just">
                        <a:lnSpc>
                          <a:spcPct val="115000"/>
                        </a:lnSpc>
                        <a:spcBef>
                          <a:spcPts val="100"/>
                        </a:spcBef>
                        <a:spcAft>
                          <a:spcPts val="100"/>
                        </a:spcAft>
                      </a:pPr>
                      <a:r>
                        <a:rPr lang="el-GR" sz="1600" dirty="0">
                          <a:latin typeface="Times New Roman"/>
                          <a:ea typeface="Calibri"/>
                          <a:cs typeface="Times New Roman"/>
                        </a:rPr>
                        <a:t>Έξοδα Διάθεσης</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
                        </a:spcBef>
                        <a:spcAft>
                          <a:spcPts val="100"/>
                        </a:spcAft>
                      </a:pPr>
                      <a:r>
                        <a:rPr lang="en-US" sz="1600">
                          <a:latin typeface="Times New Roman"/>
                          <a:ea typeface="Calibri"/>
                          <a:cs typeface="Times New Roman"/>
                        </a:rPr>
                        <a:t>Selling expenses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a:latin typeface="Times New Roman"/>
                          <a:ea typeface="Calibri"/>
                          <a:cs typeface="Times New Roman"/>
                        </a:rPr>
                        <a:t>-    2.000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a:latin typeface="Times New Roman"/>
                          <a:ea typeface="Calibri"/>
                          <a:cs typeface="Times New Roman"/>
                        </a:rPr>
                        <a:t>-2,0%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5347">
                <a:tc>
                  <a:txBody>
                    <a:bodyPr/>
                    <a:lstStyle/>
                    <a:p>
                      <a:pPr algn="just">
                        <a:lnSpc>
                          <a:spcPct val="115000"/>
                        </a:lnSpc>
                        <a:spcBef>
                          <a:spcPts val="100"/>
                        </a:spcBef>
                        <a:spcAft>
                          <a:spcPts val="100"/>
                        </a:spcAft>
                      </a:pPr>
                      <a:r>
                        <a:rPr lang="el-GR" sz="1600">
                          <a:latin typeface="Times New Roman"/>
                          <a:ea typeface="Calibri"/>
                          <a:cs typeface="Times New Roman"/>
                        </a:rPr>
                        <a:t>Έξοδα έρευνας &amp; ανάπτυξης</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
                        </a:spcBef>
                        <a:spcAft>
                          <a:spcPts val="100"/>
                        </a:spcAft>
                      </a:pPr>
                      <a:r>
                        <a:rPr lang="en-US" sz="1600" dirty="0">
                          <a:latin typeface="Times New Roman"/>
                          <a:ea typeface="Calibri"/>
                          <a:cs typeface="Times New Roman"/>
                        </a:rPr>
                        <a:t>R&amp;D expenses</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a:latin typeface="Times New Roman"/>
                          <a:ea typeface="Calibri"/>
                          <a:cs typeface="Times New Roman"/>
                        </a:rPr>
                        <a:t>-    3.000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a:latin typeface="Times New Roman"/>
                          <a:ea typeface="Calibri"/>
                          <a:cs typeface="Times New Roman"/>
                        </a:rPr>
                        <a:t>-3,0%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7703">
                <a:tc>
                  <a:txBody>
                    <a:bodyPr/>
                    <a:lstStyle/>
                    <a:p>
                      <a:pPr algn="just">
                        <a:lnSpc>
                          <a:spcPct val="115000"/>
                        </a:lnSpc>
                        <a:spcBef>
                          <a:spcPts val="100"/>
                        </a:spcBef>
                        <a:spcAft>
                          <a:spcPts val="100"/>
                        </a:spcAft>
                      </a:pPr>
                      <a:r>
                        <a:rPr lang="el-GR" sz="1600">
                          <a:latin typeface="Times New Roman"/>
                          <a:ea typeface="Calibri"/>
                          <a:cs typeface="Times New Roman"/>
                        </a:rPr>
                        <a:t>Διοικητικά έξοδα</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
                        </a:spcBef>
                        <a:spcAft>
                          <a:spcPts val="100"/>
                        </a:spcAft>
                      </a:pPr>
                      <a:r>
                        <a:rPr lang="en-US" sz="1600" dirty="0">
                          <a:latin typeface="Times New Roman"/>
                          <a:ea typeface="Calibri"/>
                          <a:cs typeface="Times New Roman"/>
                        </a:rPr>
                        <a:t>Administrative expenses</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a:latin typeface="Times New Roman"/>
                          <a:ea typeface="Calibri"/>
                          <a:cs typeface="Times New Roman"/>
                        </a:rPr>
                        <a:t>-    5.000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a:latin typeface="Times New Roman"/>
                          <a:ea typeface="Calibri"/>
                          <a:cs typeface="Times New Roman"/>
                        </a:rPr>
                        <a:t>-5,0%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7703">
                <a:tc>
                  <a:txBody>
                    <a:bodyPr/>
                    <a:lstStyle/>
                    <a:p>
                      <a:pPr algn="just">
                        <a:lnSpc>
                          <a:spcPct val="115000"/>
                        </a:lnSpc>
                        <a:spcBef>
                          <a:spcPts val="100"/>
                        </a:spcBef>
                        <a:spcAft>
                          <a:spcPts val="100"/>
                        </a:spcAft>
                      </a:pPr>
                      <a:r>
                        <a:rPr lang="el-GR" sz="1600">
                          <a:latin typeface="Times New Roman"/>
                          <a:ea typeface="Calibri"/>
                          <a:cs typeface="Times New Roman"/>
                        </a:rPr>
                        <a:t>Σύνολο Λειτουργικών Εξόδων</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Bef>
                          <a:spcPts val="100"/>
                        </a:spcBef>
                        <a:spcAft>
                          <a:spcPts val="100"/>
                        </a:spcAft>
                      </a:pPr>
                      <a:r>
                        <a:rPr lang="en-US" sz="1600" dirty="0">
                          <a:latin typeface="Times New Roman"/>
                          <a:ea typeface="Calibri"/>
                          <a:cs typeface="Times New Roman"/>
                        </a:rPr>
                        <a:t>Total SG&amp;A expenses</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US" sz="1600">
                          <a:latin typeface="Times New Roman"/>
                          <a:ea typeface="Calibri"/>
                          <a:cs typeface="Times New Roman"/>
                        </a:rPr>
                        <a:t>-  10.000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l-GR" sz="1600">
                          <a:latin typeface="Times New Roman"/>
                          <a:ea typeface="Calibri"/>
                          <a:cs typeface="Times New Roman"/>
                        </a:rPr>
                        <a:t>-10,0%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325347">
                <a:tc>
                  <a:txBody>
                    <a:bodyPr/>
                    <a:lstStyle/>
                    <a:p>
                      <a:pPr algn="just">
                        <a:lnSpc>
                          <a:spcPct val="115000"/>
                        </a:lnSpc>
                        <a:spcBef>
                          <a:spcPts val="100"/>
                        </a:spcBef>
                        <a:spcAft>
                          <a:spcPts val="100"/>
                        </a:spcAft>
                      </a:pPr>
                      <a:r>
                        <a:rPr lang="el-GR" sz="1600">
                          <a:latin typeface="Times New Roman"/>
                          <a:ea typeface="Calibri"/>
                          <a:cs typeface="Times New Roman"/>
                        </a:rPr>
                        <a:t>Λειτουργικά Έσοδα Κέρδη</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
                        </a:spcBef>
                        <a:spcAft>
                          <a:spcPts val="100"/>
                        </a:spcAft>
                      </a:pPr>
                      <a:r>
                        <a:rPr lang="en-US" sz="1600" dirty="0">
                          <a:latin typeface="Times New Roman"/>
                          <a:ea typeface="Calibri"/>
                          <a:cs typeface="Times New Roman"/>
                        </a:rPr>
                        <a:t>Operating income</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a:latin typeface="Times New Roman"/>
                          <a:ea typeface="Calibri"/>
                          <a:cs typeface="Times New Roman"/>
                        </a:rPr>
                        <a:t>     6.000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a:latin typeface="Times New Roman"/>
                          <a:ea typeface="Calibri"/>
                          <a:cs typeface="Times New Roman"/>
                        </a:rPr>
                        <a:t>6,0%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7703">
                <a:tc>
                  <a:txBody>
                    <a:bodyPr/>
                    <a:lstStyle/>
                    <a:p>
                      <a:pPr algn="just">
                        <a:lnSpc>
                          <a:spcPct val="115000"/>
                        </a:lnSpc>
                        <a:spcBef>
                          <a:spcPts val="100"/>
                        </a:spcBef>
                        <a:spcAft>
                          <a:spcPts val="100"/>
                        </a:spcAft>
                      </a:pPr>
                      <a:r>
                        <a:rPr lang="el-GR" sz="1600">
                          <a:latin typeface="Times New Roman"/>
                          <a:ea typeface="Calibri"/>
                          <a:cs typeface="Times New Roman"/>
                        </a:rPr>
                        <a:t>Άλλα έσοδα και έξοδα</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
                        </a:spcBef>
                        <a:spcAft>
                          <a:spcPts val="100"/>
                        </a:spcAft>
                      </a:pPr>
                      <a:r>
                        <a:rPr lang="en-US" sz="1600" dirty="0">
                          <a:latin typeface="Times New Roman"/>
                          <a:ea typeface="Calibri"/>
                          <a:cs typeface="Times New Roman"/>
                        </a:rPr>
                        <a:t>Other income and expenses</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dirty="0">
                          <a:latin typeface="Times New Roman"/>
                          <a:ea typeface="Calibri"/>
                          <a:cs typeface="Times New Roman"/>
                        </a:rPr>
                        <a:t> </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a:latin typeface="Times New Roman"/>
                          <a:ea typeface="Calibri"/>
                          <a:cs typeface="Times New Roman"/>
                        </a:rPr>
                        <a:t>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27703">
                <a:tc>
                  <a:txBody>
                    <a:bodyPr/>
                    <a:lstStyle/>
                    <a:p>
                      <a:pPr algn="just">
                        <a:lnSpc>
                          <a:spcPct val="115000"/>
                        </a:lnSpc>
                        <a:spcBef>
                          <a:spcPts val="100"/>
                        </a:spcBef>
                        <a:spcAft>
                          <a:spcPts val="100"/>
                        </a:spcAft>
                      </a:pPr>
                      <a:r>
                        <a:rPr lang="el-GR" sz="1600">
                          <a:latin typeface="Times New Roman"/>
                          <a:ea typeface="Calibri"/>
                          <a:cs typeface="Times New Roman"/>
                        </a:rPr>
                        <a:t>Έσοδα τόκων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
                        </a:spcBef>
                        <a:spcAft>
                          <a:spcPts val="100"/>
                        </a:spcAft>
                      </a:pPr>
                      <a:r>
                        <a:rPr lang="en-US" sz="1600">
                          <a:latin typeface="Times New Roman"/>
                          <a:ea typeface="Calibri"/>
                          <a:cs typeface="Times New Roman"/>
                        </a:rPr>
                        <a:t>Interest income</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dirty="0">
                          <a:latin typeface="Times New Roman"/>
                          <a:ea typeface="Calibri"/>
                          <a:cs typeface="Times New Roman"/>
                        </a:rPr>
                        <a:t>        700   </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a:latin typeface="Times New Roman"/>
                          <a:ea typeface="Calibri"/>
                          <a:cs typeface="Times New Roman"/>
                        </a:rPr>
                        <a:t>0,7%</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25347">
                <a:tc>
                  <a:txBody>
                    <a:bodyPr/>
                    <a:lstStyle/>
                    <a:p>
                      <a:pPr algn="just">
                        <a:lnSpc>
                          <a:spcPct val="115000"/>
                        </a:lnSpc>
                        <a:spcBef>
                          <a:spcPts val="100"/>
                        </a:spcBef>
                        <a:spcAft>
                          <a:spcPts val="100"/>
                        </a:spcAft>
                      </a:pPr>
                      <a:r>
                        <a:rPr lang="el-GR" sz="1600">
                          <a:latin typeface="Times New Roman"/>
                          <a:ea typeface="Calibri"/>
                          <a:cs typeface="Times New Roman"/>
                        </a:rPr>
                        <a:t>Έξοδα τόκων</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
                        </a:spcBef>
                        <a:spcAft>
                          <a:spcPts val="100"/>
                        </a:spcAft>
                      </a:pPr>
                      <a:r>
                        <a:rPr lang="en-US" sz="1600">
                          <a:latin typeface="Times New Roman"/>
                          <a:ea typeface="Calibri"/>
                          <a:cs typeface="Times New Roman"/>
                        </a:rPr>
                        <a:t>Interest expenses</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dirty="0">
                          <a:latin typeface="Times New Roman"/>
                          <a:ea typeface="Calibri"/>
                          <a:cs typeface="Times New Roman"/>
                        </a:rPr>
                        <a:t>-       900   </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a:latin typeface="Times New Roman"/>
                          <a:ea typeface="Calibri"/>
                          <a:cs typeface="Times New Roman"/>
                        </a:rPr>
                        <a:t>-0,9%</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27703">
                <a:tc>
                  <a:txBody>
                    <a:bodyPr/>
                    <a:lstStyle/>
                    <a:p>
                      <a:pPr algn="just">
                        <a:lnSpc>
                          <a:spcPct val="115000"/>
                        </a:lnSpc>
                        <a:spcBef>
                          <a:spcPts val="100"/>
                        </a:spcBef>
                        <a:spcAft>
                          <a:spcPts val="100"/>
                        </a:spcAft>
                      </a:pPr>
                      <a:r>
                        <a:rPr lang="el-GR" sz="1600">
                          <a:latin typeface="Times New Roman"/>
                          <a:ea typeface="Calibri"/>
                          <a:cs typeface="Times New Roman"/>
                        </a:rPr>
                        <a:t>Κέρδη από πώληση παγίων</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
                        </a:spcBef>
                        <a:spcAft>
                          <a:spcPts val="100"/>
                        </a:spcAft>
                      </a:pPr>
                      <a:r>
                        <a:rPr lang="en-US" sz="1600">
                          <a:latin typeface="Times New Roman"/>
                          <a:ea typeface="Calibri"/>
                          <a:cs typeface="Times New Roman"/>
                        </a:rPr>
                        <a:t>Gain on sale of assets</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dirty="0">
                          <a:latin typeface="Times New Roman"/>
                          <a:ea typeface="Calibri"/>
                          <a:cs typeface="Times New Roman"/>
                        </a:rPr>
                        <a:t>        500   </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dirty="0">
                          <a:latin typeface="Times New Roman"/>
                          <a:ea typeface="Calibri"/>
                          <a:cs typeface="Times New Roman"/>
                        </a:rPr>
                        <a:t>0,5%</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25347">
                <a:tc>
                  <a:txBody>
                    <a:bodyPr/>
                    <a:lstStyle/>
                    <a:p>
                      <a:pPr algn="just">
                        <a:lnSpc>
                          <a:spcPct val="115000"/>
                        </a:lnSpc>
                        <a:spcBef>
                          <a:spcPts val="100"/>
                        </a:spcBef>
                        <a:spcAft>
                          <a:spcPts val="100"/>
                        </a:spcAft>
                      </a:pPr>
                      <a:r>
                        <a:rPr lang="el-GR" sz="1600">
                          <a:latin typeface="Times New Roman"/>
                          <a:ea typeface="Calibri"/>
                          <a:cs typeface="Times New Roman"/>
                        </a:rPr>
                        <a:t>Σύνολο λοιπών εσόδων και εξόδων</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Bef>
                          <a:spcPts val="100"/>
                        </a:spcBef>
                        <a:spcAft>
                          <a:spcPts val="100"/>
                        </a:spcAft>
                      </a:pPr>
                      <a:r>
                        <a:rPr lang="en-US" sz="1600">
                          <a:latin typeface="Times New Roman"/>
                          <a:ea typeface="Calibri"/>
                          <a:cs typeface="Times New Roman"/>
                        </a:rPr>
                        <a:t>Total other income expenses</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US" sz="1600">
                          <a:latin typeface="Times New Roman"/>
                          <a:ea typeface="Calibri"/>
                          <a:cs typeface="Times New Roman"/>
                        </a:rPr>
                        <a:t>        300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l-GR" sz="1600" dirty="0">
                          <a:latin typeface="Times New Roman"/>
                          <a:ea typeface="Calibri"/>
                          <a:cs typeface="Times New Roman"/>
                        </a:rPr>
                        <a:t>0,3%</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3"/>
                  </a:ext>
                </a:extLst>
              </a:tr>
              <a:tr h="327703">
                <a:tc>
                  <a:txBody>
                    <a:bodyPr/>
                    <a:lstStyle/>
                    <a:p>
                      <a:pPr algn="just">
                        <a:lnSpc>
                          <a:spcPct val="115000"/>
                        </a:lnSpc>
                        <a:spcBef>
                          <a:spcPts val="100"/>
                        </a:spcBef>
                        <a:spcAft>
                          <a:spcPts val="100"/>
                        </a:spcAft>
                      </a:pPr>
                      <a:r>
                        <a:rPr lang="el-GR" sz="1600">
                          <a:latin typeface="Times New Roman"/>
                          <a:ea typeface="Calibri"/>
                          <a:cs typeface="Times New Roman"/>
                        </a:rPr>
                        <a:t>Καθαρά κέρδη προ φόρων</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Bef>
                          <a:spcPts val="100"/>
                        </a:spcBef>
                        <a:spcAft>
                          <a:spcPts val="100"/>
                        </a:spcAft>
                      </a:pPr>
                      <a:r>
                        <a:rPr lang="en-US" sz="1600">
                          <a:latin typeface="Times New Roman"/>
                          <a:ea typeface="Calibri"/>
                          <a:cs typeface="Times New Roman"/>
                        </a:rPr>
                        <a:t>Net profit before income taxes</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US" sz="1600">
                          <a:latin typeface="Times New Roman"/>
                          <a:ea typeface="Calibri"/>
                          <a:cs typeface="Times New Roman"/>
                        </a:rPr>
                        <a:t>   10.300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l-GR" sz="1600" dirty="0">
                          <a:latin typeface="Times New Roman"/>
                          <a:ea typeface="Calibri"/>
                          <a:cs typeface="Times New Roman"/>
                        </a:rPr>
                        <a:t>10,3%</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4"/>
                  </a:ext>
                </a:extLst>
              </a:tr>
              <a:tr h="327703">
                <a:tc>
                  <a:txBody>
                    <a:bodyPr/>
                    <a:lstStyle/>
                    <a:p>
                      <a:pPr algn="just">
                        <a:lnSpc>
                          <a:spcPct val="115000"/>
                        </a:lnSpc>
                        <a:spcBef>
                          <a:spcPts val="100"/>
                        </a:spcBef>
                        <a:spcAft>
                          <a:spcPts val="100"/>
                        </a:spcAft>
                      </a:pPr>
                      <a:r>
                        <a:rPr lang="el-GR" sz="1600">
                          <a:latin typeface="Times New Roman"/>
                          <a:ea typeface="Calibri"/>
                          <a:cs typeface="Times New Roman"/>
                        </a:rPr>
                        <a:t>Φόροι εισοδήματος</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
                        </a:spcBef>
                        <a:spcAft>
                          <a:spcPts val="100"/>
                        </a:spcAft>
                      </a:pPr>
                      <a:r>
                        <a:rPr lang="en-US" sz="1600">
                          <a:latin typeface="Times New Roman"/>
                          <a:ea typeface="Calibri"/>
                          <a:cs typeface="Times New Roman"/>
                        </a:rPr>
                        <a:t>Provisions for income taxes</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a:latin typeface="Times New Roman"/>
                          <a:ea typeface="Calibri"/>
                          <a:cs typeface="Times New Roman"/>
                        </a:rPr>
                        <a:t>-    2.300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dirty="0">
                          <a:latin typeface="Times New Roman"/>
                          <a:ea typeface="Calibri"/>
                          <a:cs typeface="Times New Roman"/>
                        </a:rPr>
                        <a:t>-2,3%</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27703">
                <a:tc>
                  <a:txBody>
                    <a:bodyPr/>
                    <a:lstStyle/>
                    <a:p>
                      <a:pPr algn="just">
                        <a:lnSpc>
                          <a:spcPct val="115000"/>
                        </a:lnSpc>
                        <a:spcBef>
                          <a:spcPts val="100"/>
                        </a:spcBef>
                        <a:spcAft>
                          <a:spcPts val="100"/>
                        </a:spcAft>
                      </a:pPr>
                      <a:r>
                        <a:rPr lang="el-GR" sz="1600">
                          <a:latin typeface="Times New Roman"/>
                          <a:ea typeface="Calibri"/>
                          <a:cs typeface="Times New Roman"/>
                        </a:rPr>
                        <a:t>Καθαρά κέρδη μετά από φόρους</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Bef>
                          <a:spcPts val="100"/>
                        </a:spcBef>
                        <a:spcAft>
                          <a:spcPts val="100"/>
                        </a:spcAft>
                      </a:pPr>
                      <a:r>
                        <a:rPr lang="en-US" sz="1600">
                          <a:latin typeface="Times New Roman"/>
                          <a:ea typeface="Calibri"/>
                          <a:cs typeface="Times New Roman"/>
                        </a:rPr>
                        <a:t>Net profit after taxes</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US" sz="1600">
                          <a:latin typeface="Times New Roman"/>
                          <a:ea typeface="Calibri"/>
                          <a:cs typeface="Times New Roman"/>
                        </a:rPr>
                        <a:t>     8.000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l-GR" sz="1600" dirty="0">
                          <a:latin typeface="Times New Roman"/>
                          <a:ea typeface="Calibri"/>
                          <a:cs typeface="Times New Roman"/>
                        </a:rPr>
                        <a:t>8,0%</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6"/>
                  </a:ext>
                </a:extLst>
              </a:tr>
            </a:tbl>
          </a:graphicData>
        </a:graphic>
      </p:graphicFrame>
      <p:sp>
        <p:nvSpPr>
          <p:cNvPr id="45057" name="Rectangle 1"/>
          <p:cNvSpPr>
            <a:spLocks noChangeArrowheads="1"/>
          </p:cNvSpPr>
          <p:nvPr/>
        </p:nvSpPr>
        <p:spPr bwMode="auto">
          <a:xfrm>
            <a:off x="0" y="224111"/>
            <a:ext cx="8172400" cy="682198"/>
          </a:xfrm>
          <a:prstGeom prst="rect">
            <a:avLst/>
          </a:prstGeom>
          <a:noFill/>
          <a:ln w="9525">
            <a:noFill/>
            <a:miter lim="800000"/>
            <a:headEnd/>
            <a:tailEnd/>
          </a:ln>
          <a:effectLst/>
        </p:spPr>
        <p:txBody>
          <a:bodyPr vert="horz" wrap="square" lIns="457056" tIns="126960" rIns="91440" bIns="0" numCol="1" anchor="ctr" anchorCtr="0" compatLnSpc="1">
            <a:prstTxWarp prst="textNoShape">
              <a:avLst/>
            </a:prstTxWarp>
            <a:spAutoFit/>
          </a:bodyPr>
          <a:lstStyle/>
          <a:p>
            <a:pPr marL="1828800" marR="0" lvl="4" indent="0" algn="ctr" defTabSz="914400" rtl="0" eaLnBrk="1" fontAlgn="base" latinLnBrk="0" hangingPunct="1">
              <a:lnSpc>
                <a:spcPct val="100000"/>
              </a:lnSpc>
              <a:spcBef>
                <a:spcPct val="0"/>
              </a:spcBef>
              <a:spcAft>
                <a:spcPct val="0"/>
              </a:spcAft>
              <a:buClrTx/>
              <a:buSzTx/>
              <a:tabLst/>
            </a:pPr>
            <a:r>
              <a:rPr kumimoji="0" lang="el-GR" b="1" i="0" u="none" strike="noStrike" cap="none" normalizeH="0" baseline="0" dirty="0" bmk="_Toc405125431">
                <a:ln>
                  <a:noFill/>
                </a:ln>
                <a:solidFill>
                  <a:schemeClr val="tx1"/>
                </a:solidFill>
                <a:effectLst/>
                <a:latin typeface="Times New Roman" pitchFamily="18" charset="0"/>
                <a:ea typeface="Times New Roman" pitchFamily="18" charset="0"/>
                <a:cs typeface="Times New Roman" pitchFamily="18" charset="0"/>
              </a:rPr>
              <a:t>Κατάσταση αποτελεσμάτων χρήσης</a:t>
            </a:r>
            <a:r>
              <a:rPr kumimoji="0" lang="el-GR"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l-GR"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1"/>
            <a:ext cx="7543800" cy="1366830"/>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60</a:t>
            </a:fld>
            <a:endParaRPr lang="en-US" sz="1100" dirty="0">
              <a:latin typeface="Times New Roman" pitchFamily="18" charset="0"/>
              <a:cs typeface="Times New Roman" pitchFamily="18" charset="0"/>
            </a:endParaRPr>
          </a:p>
        </p:txBody>
      </p:sp>
      <p:sp>
        <p:nvSpPr>
          <p:cNvPr id="7" name="Rectangle 6"/>
          <p:cNvSpPr/>
          <p:nvPr/>
        </p:nvSpPr>
        <p:spPr>
          <a:xfrm>
            <a:off x="533400" y="1066800"/>
            <a:ext cx="8077200" cy="523220"/>
          </a:xfrm>
          <a:prstGeom prst="rect">
            <a:avLst/>
          </a:prstGeom>
        </p:spPr>
        <p:txBody>
          <a:bodyPr wrap="square">
            <a:spAutoFit/>
          </a:bodyPr>
          <a:lstStyle/>
          <a:p>
            <a:pPr marL="228600" lvl="2" indent="-228600">
              <a:buClr>
                <a:schemeClr val="tx1">
                  <a:lumMod val="50000"/>
                  <a:lumOff val="50000"/>
                </a:schemeClr>
              </a:buClr>
            </a:pPr>
            <a:endParaRPr lang="en-US"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p>
        </p:txBody>
      </p:sp>
      <p:sp>
        <p:nvSpPr>
          <p:cNvPr id="16386" name="Rectangle 2"/>
          <p:cNvSpPr>
            <a:spLocks noChangeArrowheads="1"/>
          </p:cNvSpPr>
          <p:nvPr/>
        </p:nvSpPr>
        <p:spPr bwMode="auto">
          <a:xfrm>
            <a:off x="0" y="714356"/>
            <a:ext cx="885828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025" name="Rectangle 1"/>
          <p:cNvSpPr>
            <a:spLocks noChangeArrowheads="1"/>
          </p:cNvSpPr>
          <p:nvPr/>
        </p:nvSpPr>
        <p:spPr bwMode="auto">
          <a:xfrm>
            <a:off x="-142908" y="0"/>
            <a:ext cx="8929750" cy="3729186"/>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r>
              <a:rPr lang="el-GR" b="1" dirty="0">
                <a:latin typeface="Times New Roman" pitchFamily="18" charset="0"/>
                <a:cs typeface="Times New Roman" pitchFamily="18" charset="0"/>
              </a:rPr>
              <a:t>Μέθοδοι με βάση την κατάσταση αποτελεσμάτων χρήσης (Income statement-based methods)</a:t>
            </a:r>
            <a:endParaRPr lang="en-US" b="1" dirty="0">
              <a:latin typeface="Times New Roman" pitchFamily="18" charset="0"/>
              <a:cs typeface="Times New Roman" pitchFamily="18" charset="0"/>
            </a:endParaRPr>
          </a:p>
          <a:p>
            <a:r>
              <a:rPr lang="el-GR" dirty="0">
                <a:latin typeface="Times New Roman" pitchFamily="18" charset="0"/>
                <a:cs typeface="Times New Roman" pitchFamily="18" charset="0"/>
              </a:rPr>
              <a:t>Σε αντίθεση με τις μεθόδους βάσει του ισολογισμού , οι μέθοδοι αυτοί βασίζονται στα αποτελέσματα της εταιρείας. Επιδιώκουν να προσδιοριστεί η αξία της εταιρείας μέσω του μεγέθους των κερδών, των πωλήσεων  ή άλλων δεικτών. Έτσι, για παράδειγμα, είναι μια κοινή πρακτική για να εκτελέσει κάποιος γρήγορα αποτιμήσεις των εταιρειών τσιμέντου  πολλαπλασιάζει την ετήσια παραγωγική ικανότητα (ή τις πωλήσεις) σε μετρικούς τόνους, με αναλογία (πολλαπλάσιο). Είναι επίσης κοινή πρακτική για αποτίμηση χώρων στάθμευσης αυτοκινήτων να πολλαπλασιάζει κάποιος τον αριθμού των χώρων στάθμευσης  με ένα πολλαπλάσιο και για αποτίμηση ασφαλιστικών εταιριών πολλαπλασιάζοντας τα ετήσια ασφάλιστρα με ένα πολλαπλάσιο. </a:t>
            </a:r>
            <a:endParaRPr lang="en-US" dirty="0">
              <a:latin typeface="Times New Roman" pitchFamily="18" charset="0"/>
              <a:cs typeface="Times New Roman" pitchFamily="18" charset="0"/>
            </a:endParaRPr>
          </a:p>
          <a:p>
            <a:r>
              <a:rPr lang="el-GR" dirty="0">
                <a:latin typeface="Times New Roman" pitchFamily="18" charset="0"/>
                <a:cs typeface="Times New Roman" pitchFamily="18" charset="0"/>
              </a:rPr>
              <a:t>Αυτή η κατηγορία αποτιμήσεων περιλαμβάνει τις μεθόδους που βασίζονται στην </a:t>
            </a:r>
            <a:r>
              <a:rPr lang="en-US" dirty="0">
                <a:latin typeface="Times New Roman" pitchFamily="18" charset="0"/>
                <a:cs typeface="Times New Roman" pitchFamily="18" charset="0"/>
              </a:rPr>
              <a:t>PER</a:t>
            </a:r>
            <a:r>
              <a:rPr lang="el-GR" dirty="0">
                <a:latin typeface="Times New Roman" pitchFamily="18" charset="0"/>
                <a:cs typeface="Times New Roman" pitchFamily="18" charset="0"/>
              </a:rPr>
              <a:t>: σύμφωνα με αυτή τη μέθοδο, η τιμή της μετοχής είναι πολλαπλάσιο των κερδών.</a:t>
            </a:r>
            <a:endParaRPr lang="en-US" dirty="0">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214282" y="3929066"/>
          <a:ext cx="8286808" cy="2728595"/>
        </p:xfrm>
        <a:graphic>
          <a:graphicData uri="http://schemas.openxmlformats.org/drawingml/2006/table">
            <a:tbl>
              <a:tblPr/>
              <a:tblGrid>
                <a:gridCol w="6652650">
                  <a:extLst>
                    <a:ext uri="{9D8B030D-6E8A-4147-A177-3AD203B41FA5}">
                      <a16:colId xmlns:a16="http://schemas.microsoft.com/office/drawing/2014/main" val="20000"/>
                    </a:ext>
                  </a:extLst>
                </a:gridCol>
                <a:gridCol w="1634158">
                  <a:extLst>
                    <a:ext uri="{9D8B030D-6E8A-4147-A177-3AD203B41FA5}">
                      <a16:colId xmlns:a16="http://schemas.microsoft.com/office/drawing/2014/main" val="20001"/>
                    </a:ext>
                  </a:extLst>
                </a:gridCol>
              </a:tblGrid>
              <a:tr h="430530">
                <a:tc gridSpan="2">
                  <a:txBody>
                    <a:bodyPr/>
                    <a:lstStyle/>
                    <a:p>
                      <a:pPr marL="0" marR="0">
                        <a:lnSpc>
                          <a:spcPct val="115000"/>
                        </a:lnSpc>
                        <a:spcBef>
                          <a:spcPts val="0"/>
                        </a:spcBef>
                        <a:spcAft>
                          <a:spcPts val="0"/>
                        </a:spcAft>
                      </a:pPr>
                      <a:r>
                        <a:rPr lang="en-US" sz="2000" dirty="0">
                          <a:latin typeface="Times New Roman"/>
                          <a:ea typeface="Times New Roman"/>
                          <a:cs typeface="Times New Roman"/>
                        </a:rPr>
                        <a:t>Table 4. </a:t>
                      </a:r>
                      <a:r>
                        <a:rPr lang="el-GR" sz="2000" dirty="0">
                          <a:latin typeface="Times New Roman"/>
                          <a:ea typeface="Times New Roman"/>
                          <a:cs typeface="Times New Roman"/>
                        </a:rPr>
                        <a:t>Κατάσταση Αποτελεσμάτων χρήσης</a:t>
                      </a:r>
                      <a:endParaRPr lang="en-US"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20980">
                <a:tc>
                  <a:txBody>
                    <a:bodyPr/>
                    <a:lstStyle/>
                    <a:p>
                      <a:pPr marL="0" marR="0">
                        <a:lnSpc>
                          <a:spcPct val="115000"/>
                        </a:lnSpc>
                        <a:spcBef>
                          <a:spcPts val="0"/>
                        </a:spcBef>
                        <a:spcAft>
                          <a:spcPts val="0"/>
                        </a:spcAft>
                      </a:pPr>
                      <a:r>
                        <a:rPr lang="el-GR" sz="2000" dirty="0">
                          <a:latin typeface="Times New Roman"/>
                          <a:ea typeface="Times New Roman"/>
                          <a:cs typeface="Times New Roman"/>
                        </a:rPr>
                        <a:t>Πωλήσεις</a:t>
                      </a:r>
                      <a:endParaRPr lang="en-US"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l-GR" sz="2000">
                          <a:latin typeface="Times New Roman"/>
                          <a:ea typeface="Times New Roman"/>
                          <a:cs typeface="Times New Roman"/>
                        </a:rPr>
                        <a:t>300</a:t>
                      </a:r>
                      <a:endParaRPr lang="en-US" sz="20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20980">
                <a:tc>
                  <a:txBody>
                    <a:bodyPr/>
                    <a:lstStyle/>
                    <a:p>
                      <a:pPr marL="0" marR="0">
                        <a:lnSpc>
                          <a:spcPct val="115000"/>
                        </a:lnSpc>
                        <a:spcBef>
                          <a:spcPts val="0"/>
                        </a:spcBef>
                        <a:spcAft>
                          <a:spcPts val="0"/>
                        </a:spcAft>
                      </a:pPr>
                      <a:r>
                        <a:rPr lang="el-GR" sz="2000" dirty="0">
                          <a:latin typeface="Times New Roman"/>
                          <a:ea typeface="Times New Roman"/>
                          <a:cs typeface="Times New Roman"/>
                        </a:rPr>
                        <a:t>Κόστος Πωληθέντων</a:t>
                      </a:r>
                      <a:endParaRPr lang="en-US"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l-GR" sz="2000">
                          <a:latin typeface="Times New Roman"/>
                          <a:ea typeface="Times New Roman"/>
                          <a:cs typeface="Times New Roman"/>
                        </a:rPr>
                        <a:t>-136</a:t>
                      </a:r>
                      <a:endParaRPr lang="en-US" sz="20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20980">
                <a:tc>
                  <a:txBody>
                    <a:bodyPr/>
                    <a:lstStyle/>
                    <a:p>
                      <a:pPr marL="0" marR="0">
                        <a:lnSpc>
                          <a:spcPct val="115000"/>
                        </a:lnSpc>
                        <a:spcBef>
                          <a:spcPts val="0"/>
                        </a:spcBef>
                        <a:spcAft>
                          <a:spcPts val="0"/>
                        </a:spcAft>
                      </a:pPr>
                      <a:r>
                        <a:rPr lang="el-GR" sz="2000" dirty="0">
                          <a:latin typeface="Times New Roman"/>
                          <a:ea typeface="Times New Roman"/>
                          <a:cs typeface="Times New Roman"/>
                        </a:rPr>
                        <a:t>Γενικά Έξοδα</a:t>
                      </a:r>
                      <a:endParaRPr lang="en-US"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l-GR" sz="2000">
                          <a:latin typeface="Times New Roman"/>
                          <a:ea typeface="Times New Roman"/>
                          <a:cs typeface="Times New Roman"/>
                        </a:rPr>
                        <a:t>-120</a:t>
                      </a:r>
                      <a:endParaRPr lang="en-US" sz="20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31775">
                <a:tc>
                  <a:txBody>
                    <a:bodyPr/>
                    <a:lstStyle/>
                    <a:p>
                      <a:pPr marL="0" marR="0">
                        <a:lnSpc>
                          <a:spcPct val="115000"/>
                        </a:lnSpc>
                        <a:spcBef>
                          <a:spcPts val="0"/>
                        </a:spcBef>
                        <a:spcAft>
                          <a:spcPts val="0"/>
                        </a:spcAft>
                      </a:pPr>
                      <a:r>
                        <a:rPr lang="el-GR" sz="2000" dirty="0">
                          <a:latin typeface="Times New Roman"/>
                          <a:ea typeface="Times New Roman"/>
                          <a:cs typeface="Times New Roman"/>
                        </a:rPr>
                        <a:t>Τόκοι Έξοδα</a:t>
                      </a:r>
                      <a:endParaRPr lang="en-US"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l-GR" sz="2000">
                          <a:latin typeface="Times New Roman"/>
                          <a:ea typeface="Times New Roman"/>
                          <a:cs typeface="Times New Roman"/>
                        </a:rPr>
                        <a:t>-4</a:t>
                      </a:r>
                      <a:endParaRPr lang="en-US" sz="20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1775">
                <a:tc>
                  <a:txBody>
                    <a:bodyPr/>
                    <a:lstStyle/>
                    <a:p>
                      <a:pPr marL="0" marR="0">
                        <a:lnSpc>
                          <a:spcPct val="115000"/>
                        </a:lnSpc>
                        <a:spcBef>
                          <a:spcPts val="0"/>
                        </a:spcBef>
                        <a:spcAft>
                          <a:spcPts val="0"/>
                        </a:spcAft>
                      </a:pPr>
                      <a:r>
                        <a:rPr lang="el-GR" sz="2000" dirty="0">
                          <a:latin typeface="Times New Roman"/>
                          <a:ea typeface="Times New Roman"/>
                          <a:cs typeface="Times New Roman"/>
                        </a:rPr>
                        <a:t>Κέρδη Προ Φόρων  </a:t>
                      </a:r>
                      <a:endParaRPr lang="en-US"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l-GR" sz="2000">
                          <a:latin typeface="Times New Roman"/>
                          <a:ea typeface="Times New Roman"/>
                          <a:cs typeface="Times New Roman"/>
                        </a:rPr>
                        <a:t>40</a:t>
                      </a:r>
                      <a:endParaRPr lang="en-US" sz="20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231775">
                <a:tc>
                  <a:txBody>
                    <a:bodyPr/>
                    <a:lstStyle/>
                    <a:p>
                      <a:pPr marL="0" marR="0">
                        <a:lnSpc>
                          <a:spcPct val="115000"/>
                        </a:lnSpc>
                        <a:spcBef>
                          <a:spcPts val="0"/>
                        </a:spcBef>
                        <a:spcAft>
                          <a:spcPts val="0"/>
                        </a:spcAft>
                      </a:pPr>
                      <a:r>
                        <a:rPr lang="el-GR" sz="2000" dirty="0">
                          <a:latin typeface="Times New Roman"/>
                          <a:ea typeface="Times New Roman"/>
                          <a:cs typeface="Times New Roman"/>
                        </a:rPr>
                        <a:t>Φόρος (35%)</a:t>
                      </a:r>
                      <a:endParaRPr lang="en-US"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l-GR" sz="2000">
                          <a:latin typeface="Times New Roman"/>
                          <a:ea typeface="Times New Roman"/>
                          <a:cs typeface="Times New Roman"/>
                        </a:rPr>
                        <a:t>-14</a:t>
                      </a:r>
                      <a:endParaRPr lang="en-US" sz="20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1775">
                <a:tc>
                  <a:txBody>
                    <a:bodyPr/>
                    <a:lstStyle/>
                    <a:p>
                      <a:pPr marL="0" marR="0">
                        <a:lnSpc>
                          <a:spcPct val="115000"/>
                        </a:lnSpc>
                        <a:spcBef>
                          <a:spcPts val="0"/>
                        </a:spcBef>
                        <a:spcAft>
                          <a:spcPts val="0"/>
                        </a:spcAft>
                      </a:pPr>
                      <a:r>
                        <a:rPr lang="el-GR" sz="2000" dirty="0">
                          <a:latin typeface="Times New Roman"/>
                          <a:ea typeface="Times New Roman"/>
                          <a:cs typeface="Times New Roman"/>
                        </a:rPr>
                        <a:t>Καθαρά Κέρδη Μετά από Φόρους</a:t>
                      </a:r>
                      <a:endParaRPr lang="en-US"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l-GR" sz="2000" dirty="0">
                          <a:latin typeface="Times New Roman"/>
                          <a:ea typeface="Times New Roman"/>
                          <a:cs typeface="Times New Roman"/>
                        </a:rPr>
                        <a:t>26</a:t>
                      </a:r>
                      <a:endParaRPr lang="en-US" sz="20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03048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1"/>
            <a:ext cx="7543800" cy="1366830"/>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61</a:t>
            </a:fld>
            <a:endParaRPr lang="en-US" sz="1100" dirty="0">
              <a:latin typeface="Times New Roman" pitchFamily="18" charset="0"/>
              <a:cs typeface="Times New Roman" pitchFamily="18" charset="0"/>
            </a:endParaRPr>
          </a:p>
        </p:txBody>
      </p:sp>
      <p:sp>
        <p:nvSpPr>
          <p:cNvPr id="7" name="Rectangle 6"/>
          <p:cNvSpPr/>
          <p:nvPr/>
        </p:nvSpPr>
        <p:spPr>
          <a:xfrm>
            <a:off x="533400" y="1066800"/>
            <a:ext cx="8077200" cy="523220"/>
          </a:xfrm>
          <a:prstGeom prst="rect">
            <a:avLst/>
          </a:prstGeom>
        </p:spPr>
        <p:txBody>
          <a:bodyPr wrap="square">
            <a:spAutoFit/>
          </a:bodyPr>
          <a:lstStyle/>
          <a:p>
            <a:pPr marL="228600" lvl="2" indent="-228600">
              <a:buClr>
                <a:schemeClr val="tx1">
                  <a:lumMod val="50000"/>
                  <a:lumOff val="50000"/>
                </a:schemeClr>
              </a:buClr>
            </a:pPr>
            <a:endParaRPr lang="en-US"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p>
        </p:txBody>
      </p:sp>
      <p:sp>
        <p:nvSpPr>
          <p:cNvPr id="16386" name="Rectangle 2"/>
          <p:cNvSpPr>
            <a:spLocks noChangeArrowheads="1"/>
          </p:cNvSpPr>
          <p:nvPr/>
        </p:nvSpPr>
        <p:spPr bwMode="auto">
          <a:xfrm>
            <a:off x="0" y="714356"/>
            <a:ext cx="885828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025" name="Rectangle 1"/>
          <p:cNvSpPr>
            <a:spLocks noChangeArrowheads="1"/>
          </p:cNvSpPr>
          <p:nvPr/>
        </p:nvSpPr>
        <p:spPr bwMode="auto">
          <a:xfrm>
            <a:off x="-142908" y="0"/>
            <a:ext cx="8929750" cy="6529952"/>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r>
              <a:rPr lang="el-GR" sz="1600" b="1" dirty="0">
                <a:latin typeface="Times New Roman" pitchFamily="18" charset="0"/>
                <a:cs typeface="Times New Roman" pitchFamily="18" charset="0"/>
              </a:rPr>
              <a:t>Αποτίμηση με βάση τον πολλαπλασιαστή των κερδών, PER</a:t>
            </a:r>
            <a:endParaRPr lang="en-US" sz="1600" b="1" dirty="0">
              <a:latin typeface="Times New Roman" pitchFamily="18" charset="0"/>
              <a:cs typeface="Times New Roman" pitchFamily="18" charset="0"/>
            </a:endParaRPr>
          </a:p>
          <a:p>
            <a:r>
              <a:rPr lang="el-GR" sz="1600" dirty="0">
                <a:latin typeface="Times New Roman" pitchFamily="18" charset="0"/>
                <a:cs typeface="Times New Roman" pitchFamily="18" charset="0"/>
              </a:rPr>
              <a:t>Σύμφωνα με τη μέθοδο αυτή, η αξία της μετοχής προκύπτει από τον πολλαπλασιασμό του ετήσιου καθαρού εισοδήματος με ένα δείκτη  που ονομάζεται </a:t>
            </a:r>
            <a:r>
              <a:rPr lang="en-US" sz="1600" dirty="0">
                <a:latin typeface="Times New Roman" pitchFamily="18" charset="0"/>
                <a:cs typeface="Times New Roman" pitchFamily="18" charset="0"/>
              </a:rPr>
              <a:t>PER</a:t>
            </a:r>
            <a:r>
              <a:rPr lang="el-GR" sz="1600" dirty="0">
                <a:latin typeface="Times New Roman" pitchFamily="18" charset="0"/>
                <a:cs typeface="Times New Roman" pitchFamily="18" charset="0"/>
              </a:rPr>
              <a:t>(</a:t>
            </a:r>
            <a:r>
              <a:rPr lang="en-US" sz="1600" dirty="0">
                <a:latin typeface="Times New Roman" pitchFamily="18" charset="0"/>
                <a:cs typeface="Times New Roman" pitchFamily="18" charset="0"/>
              </a:rPr>
              <a:t>price earnings ratio</a:t>
            </a:r>
            <a:r>
              <a:rPr lang="el-GR" sz="1600" dirty="0">
                <a:latin typeface="Times New Roman" pitchFamily="18" charset="0"/>
                <a:cs typeface="Times New Roman" pitchFamily="18" charset="0"/>
              </a:rPr>
              <a:t> ), δηλαδή: </a:t>
            </a:r>
            <a:endParaRPr lang="en-US" sz="1600" dirty="0">
              <a:latin typeface="Times New Roman" pitchFamily="18" charset="0"/>
              <a:cs typeface="Times New Roman" pitchFamily="18" charset="0"/>
            </a:endParaRPr>
          </a:p>
          <a:p>
            <a:r>
              <a:rPr lang="el-GR" sz="1600" dirty="0">
                <a:latin typeface="Times New Roman" pitchFamily="18" charset="0"/>
                <a:cs typeface="Times New Roman" pitchFamily="18" charset="0"/>
              </a:rPr>
              <a:t>Καθαρή αξία = </a:t>
            </a:r>
            <a:r>
              <a:rPr lang="en-US" sz="1600" dirty="0">
                <a:latin typeface="Times New Roman" pitchFamily="18" charset="0"/>
                <a:cs typeface="Times New Roman" pitchFamily="18" charset="0"/>
              </a:rPr>
              <a:t>PER</a:t>
            </a:r>
            <a:r>
              <a:rPr lang="el-GR" sz="1600" dirty="0">
                <a:latin typeface="Times New Roman" pitchFamily="18" charset="0"/>
                <a:cs typeface="Times New Roman" pitchFamily="18" charset="0"/>
              </a:rPr>
              <a:t> × κέρδη</a:t>
            </a:r>
            <a:endParaRPr lang="en-US" sz="1600" dirty="0">
              <a:latin typeface="Times New Roman" pitchFamily="18" charset="0"/>
              <a:cs typeface="Times New Roman" pitchFamily="18" charset="0"/>
            </a:endParaRPr>
          </a:p>
          <a:p>
            <a:r>
              <a:rPr lang="el-GR" sz="1600" dirty="0">
                <a:latin typeface="Times New Roman" pitchFamily="18" charset="0"/>
                <a:cs typeface="Times New Roman" pitchFamily="18" charset="0"/>
              </a:rPr>
              <a:t>Ο πίνακας 3 δείχνει τη μέση τιμή του </a:t>
            </a:r>
            <a:r>
              <a:rPr lang="en-US" sz="1600" dirty="0">
                <a:latin typeface="Times New Roman" pitchFamily="18" charset="0"/>
                <a:cs typeface="Times New Roman" pitchFamily="18" charset="0"/>
              </a:rPr>
              <a:t>PER</a:t>
            </a:r>
            <a:r>
              <a:rPr lang="el-GR" sz="1600" dirty="0">
                <a:latin typeface="Times New Roman" pitchFamily="18" charset="0"/>
                <a:cs typeface="Times New Roman" pitchFamily="18" charset="0"/>
              </a:rPr>
              <a:t> σε διάφορες εθνικές αγορές μετοχών.</a:t>
            </a:r>
            <a:endParaRPr lang="en-US" sz="1600" dirty="0">
              <a:latin typeface="Times New Roman" pitchFamily="18" charset="0"/>
              <a:cs typeface="Times New Roman" pitchFamily="18" charset="0"/>
            </a:endParaRPr>
          </a:p>
          <a:p>
            <a:r>
              <a:rPr lang="el-GR" sz="1600" b="1" dirty="0">
                <a:latin typeface="Times New Roman" pitchFamily="18" charset="0"/>
                <a:cs typeface="Times New Roman" pitchFamily="18" charset="0"/>
              </a:rPr>
              <a:t>Αποτίμηση με βάση τα Μερίσματα, DPS</a:t>
            </a:r>
            <a:endParaRPr lang="en-US" sz="1600" b="1" dirty="0">
              <a:latin typeface="Times New Roman" pitchFamily="18" charset="0"/>
              <a:cs typeface="Times New Roman" pitchFamily="18" charset="0"/>
            </a:endParaRPr>
          </a:p>
          <a:p>
            <a:r>
              <a:rPr lang="el-GR" sz="1600" dirty="0">
                <a:latin typeface="Times New Roman" pitchFamily="18" charset="0"/>
                <a:cs typeface="Times New Roman" pitchFamily="18" charset="0"/>
              </a:rPr>
              <a:t>Μερίσματα είναι το τμήμα των κερδών που έχουν πραγματικά καταβληθεί στους μετόχους και, </a:t>
            </a:r>
            <a:r>
              <a:rPr lang="el-GR" sz="1600" b="1" dirty="0">
                <a:latin typeface="Times New Roman" pitchFamily="18" charset="0"/>
                <a:cs typeface="Times New Roman" pitchFamily="18" charset="0"/>
              </a:rPr>
              <a:t>στις περισσότερες περιπτώσεις, είναι η μόνη κανονική ροή που λαμβάνεται από τους μετόχους</a:t>
            </a:r>
            <a:r>
              <a:rPr lang="el-GR" sz="1600" dirty="0">
                <a:latin typeface="Times New Roman" pitchFamily="18" charset="0"/>
                <a:cs typeface="Times New Roman" pitchFamily="18" charset="0"/>
              </a:rPr>
              <a:t>. Σύμφωνα με τη μέθοδο αυτή, η αξία μιας μετοχής είναι η καθαρή παρούσα αξία των μερισμάτων που αναμένουμε να αποκτήσουμε από αυτή. Στην περίπτωση της διηνεκούς επένδυσης σε μια επιχείρηση, όταν υπάρχει  μια εταιρεία από την οποία οι μέτοχοι αναμένουν σταθερά μερίσματα κάθε χρόνο, η τιμή αυτή μπορεί να εκφραστεί ως εξής:  </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Equity value = DPS / </a:t>
            </a:r>
            <a:r>
              <a:rPr lang="en-US" sz="1600" dirty="0" err="1">
                <a:latin typeface="Times New Roman" pitchFamily="18" charset="0"/>
                <a:cs typeface="Times New Roman" pitchFamily="18" charset="0"/>
              </a:rPr>
              <a:t>Ke</a:t>
            </a:r>
            <a:r>
              <a:rPr lang="en-US" sz="1600" dirty="0">
                <a:latin typeface="Times New Roman" pitchFamily="18" charset="0"/>
                <a:cs typeface="Times New Roman" pitchFamily="18" charset="0"/>
              </a:rPr>
              <a:t>    </a:t>
            </a:r>
            <a:r>
              <a:rPr lang="el-GR" sz="1600" dirty="0">
                <a:latin typeface="Times New Roman" pitchFamily="18" charset="0"/>
                <a:cs typeface="Times New Roman" pitchFamily="18" charset="0"/>
              </a:rPr>
              <a:t>Όπου</a:t>
            </a:r>
            <a:r>
              <a:rPr lang="en-US" sz="1600" dirty="0">
                <a:latin typeface="Times New Roman" pitchFamily="18" charset="0"/>
                <a:cs typeface="Times New Roman" pitchFamily="18" charset="0"/>
              </a:rPr>
              <a:t> : </a:t>
            </a:r>
          </a:p>
          <a:p>
            <a:r>
              <a:rPr lang="el-GR" sz="1600" dirty="0">
                <a:latin typeface="Times New Roman" pitchFamily="18" charset="0"/>
                <a:cs typeface="Times New Roman" pitchFamily="18" charset="0"/>
              </a:rPr>
              <a:t>DPS = μέρισμα ανά μετοχή, που καταβλήθηκε από την εταιρεία κατά το τελευταίο έτος,  </a:t>
            </a:r>
            <a:endParaRPr lang="en-US" sz="1600" dirty="0">
              <a:latin typeface="Times New Roman" pitchFamily="18" charset="0"/>
              <a:cs typeface="Times New Roman" pitchFamily="18" charset="0"/>
            </a:endParaRPr>
          </a:p>
          <a:p>
            <a:r>
              <a:rPr lang="el-GR" sz="1600" dirty="0">
                <a:latin typeface="Times New Roman" pitchFamily="18" charset="0"/>
                <a:cs typeface="Times New Roman" pitchFamily="18" charset="0"/>
              </a:rPr>
              <a:t>Ke = απαιτούμενη απόδοση στα ίδια κεφάλαια</a:t>
            </a:r>
            <a:endParaRPr lang="en-US" sz="1600" dirty="0">
              <a:latin typeface="Times New Roman" pitchFamily="18" charset="0"/>
              <a:cs typeface="Times New Roman" pitchFamily="18" charset="0"/>
            </a:endParaRPr>
          </a:p>
          <a:p>
            <a:r>
              <a:rPr lang="el-GR" sz="1600" dirty="0">
                <a:latin typeface="Times New Roman" pitchFamily="18" charset="0"/>
                <a:cs typeface="Times New Roman" pitchFamily="18" charset="0"/>
              </a:rPr>
              <a:t>Εάν, από την άλλη πλευρά, το μέρισμα αναμένεται να αυξηθεί απεριόριστα με ένα σταθερό ετήσιο ρυθμό g, ο ανωτέρω τύπος γίνεται ως εξής: </a:t>
            </a:r>
            <a:r>
              <a:rPr lang="en-US" sz="1600" dirty="0">
                <a:latin typeface="Times New Roman" pitchFamily="18" charset="0"/>
                <a:cs typeface="Times New Roman" pitchFamily="18" charset="0"/>
              </a:rPr>
              <a:t>Equity value = DPS1 / (</a:t>
            </a:r>
            <a:r>
              <a:rPr lang="en-US" sz="1600" dirty="0" err="1">
                <a:latin typeface="Times New Roman" pitchFamily="18" charset="0"/>
                <a:cs typeface="Times New Roman" pitchFamily="18" charset="0"/>
              </a:rPr>
              <a:t>Ke</a:t>
            </a:r>
            <a:r>
              <a:rPr lang="en-US" sz="1600" dirty="0">
                <a:latin typeface="Times New Roman" pitchFamily="18" charset="0"/>
                <a:cs typeface="Times New Roman" pitchFamily="18" charset="0"/>
              </a:rPr>
              <a:t> – g)</a:t>
            </a:r>
            <a:r>
              <a:rPr lang="el-GR" sz="1600" dirty="0">
                <a:latin typeface="Times New Roman" pitchFamily="18" charset="0"/>
                <a:cs typeface="Times New Roman" pitchFamily="18" charset="0"/>
              </a:rPr>
              <a:t> </a:t>
            </a:r>
            <a:r>
              <a:rPr lang="en-US" sz="1600" dirty="0">
                <a:latin typeface="Times New Roman" pitchFamily="18" charset="0"/>
                <a:cs typeface="Times New Roman" pitchFamily="18" charset="0"/>
              </a:rPr>
              <a:t> </a:t>
            </a:r>
            <a:r>
              <a:rPr lang="el-GR" sz="1600" dirty="0">
                <a:latin typeface="Times New Roman" pitchFamily="18" charset="0"/>
                <a:cs typeface="Times New Roman" pitchFamily="18" charset="0"/>
              </a:rPr>
              <a:t>Όπου το </a:t>
            </a:r>
            <a:r>
              <a:rPr lang="en-US" sz="1600" dirty="0">
                <a:latin typeface="Times New Roman" pitchFamily="18" charset="0"/>
                <a:cs typeface="Times New Roman" pitchFamily="18" charset="0"/>
              </a:rPr>
              <a:t>DPS</a:t>
            </a:r>
            <a:r>
              <a:rPr lang="el-GR" sz="1600" dirty="0">
                <a:latin typeface="Times New Roman" pitchFamily="18" charset="0"/>
                <a:cs typeface="Times New Roman" pitchFamily="18" charset="0"/>
              </a:rPr>
              <a:t>1 είναι τα μερίσματα ανά μετοχή για τον επόμενο χρόνο</a:t>
            </a:r>
            <a:endParaRPr lang="en-US" sz="1600" dirty="0">
              <a:latin typeface="Times New Roman" pitchFamily="18" charset="0"/>
              <a:cs typeface="Times New Roman" pitchFamily="18" charset="0"/>
            </a:endParaRPr>
          </a:p>
          <a:p>
            <a:r>
              <a:rPr lang="el-GR" sz="1600" dirty="0">
                <a:latin typeface="Times New Roman" pitchFamily="18" charset="0"/>
                <a:cs typeface="Times New Roman" pitchFamily="18" charset="0"/>
              </a:rPr>
              <a:t>Τα εμπειρικά στοιχεία δείχνουν ότι οι εταιρείες που πληρώνουν περισσότερα μερίσματα (ως ποσοστό των κερδών τους) δεν αποκτούν ως αποτέλεσμα αύξηση της τιμής της μετοχής τους. Αυτό οφείλεται στο γεγονός ότι όταν μια εταιρεία διανέμει περισσότερο τα μερίσματα, συνήθως μειώνει την ανάπτυξή της, διότι διανέμει τα χρήματα στους μετόχους της, αντί να τα γυρίσει πίσω σε νέες επενδύσεις</a:t>
            </a:r>
            <a:endParaRPr lang="en-US" sz="1600" dirty="0">
              <a:latin typeface="Times New Roman" pitchFamily="18" charset="0"/>
              <a:cs typeface="Times New Roman" pitchFamily="18" charset="0"/>
            </a:endParaRPr>
          </a:p>
          <a:p>
            <a:r>
              <a:rPr lang="el-GR" sz="1600" dirty="0">
                <a:latin typeface="Times New Roman" pitchFamily="18" charset="0"/>
                <a:cs typeface="Times New Roman" pitchFamily="18" charset="0"/>
              </a:rPr>
              <a:t>Ο Πίνακας 3 παρουσιάζει τη μερισματική απόδοση διαφόρων διεθνών χρηματιστηρίων αγορών το Σεπτέμβριο του 1992, τον Αύγουστο 2000 και Φεβρουαρίου 2007. Το 2000, η Ιαπωνία ήταν η χώρα με τη χαμηλότερη μερισματική απόδοση (0,6%) και η Ισπανία είχε μερισματική απόδοση 1,5%.</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7050449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1"/>
            <a:ext cx="7543800" cy="1366830"/>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62</a:t>
            </a:fld>
            <a:endParaRPr lang="en-US" sz="1100" dirty="0">
              <a:latin typeface="Times New Roman" pitchFamily="18" charset="0"/>
              <a:cs typeface="Times New Roman" pitchFamily="18" charset="0"/>
            </a:endParaRPr>
          </a:p>
        </p:txBody>
      </p:sp>
      <p:sp>
        <p:nvSpPr>
          <p:cNvPr id="7" name="Rectangle 6"/>
          <p:cNvSpPr/>
          <p:nvPr/>
        </p:nvSpPr>
        <p:spPr>
          <a:xfrm>
            <a:off x="533400" y="1066800"/>
            <a:ext cx="8077200" cy="523220"/>
          </a:xfrm>
          <a:prstGeom prst="rect">
            <a:avLst/>
          </a:prstGeom>
        </p:spPr>
        <p:txBody>
          <a:bodyPr wrap="square">
            <a:spAutoFit/>
          </a:bodyPr>
          <a:lstStyle/>
          <a:p>
            <a:pPr marL="228600" lvl="2" indent="-228600">
              <a:buClr>
                <a:schemeClr val="tx1">
                  <a:lumMod val="50000"/>
                  <a:lumOff val="50000"/>
                </a:schemeClr>
              </a:buClr>
            </a:pPr>
            <a:endParaRPr lang="en-US"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p>
        </p:txBody>
      </p:sp>
      <p:sp>
        <p:nvSpPr>
          <p:cNvPr id="16386" name="Rectangle 2"/>
          <p:cNvSpPr>
            <a:spLocks noChangeArrowheads="1"/>
          </p:cNvSpPr>
          <p:nvPr/>
        </p:nvSpPr>
        <p:spPr bwMode="auto">
          <a:xfrm>
            <a:off x="0" y="714356"/>
            <a:ext cx="885828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el-GR"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025" name="Rectangle 1"/>
          <p:cNvSpPr>
            <a:spLocks noChangeArrowheads="1"/>
          </p:cNvSpPr>
          <p:nvPr/>
        </p:nvSpPr>
        <p:spPr bwMode="auto">
          <a:xfrm>
            <a:off x="-142908" y="0"/>
            <a:ext cx="8929750" cy="6529952"/>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r>
              <a:rPr lang="el-GR" sz="2000" b="1" dirty="0">
                <a:latin typeface="Times New Roman" pitchFamily="18" charset="0"/>
                <a:cs typeface="Times New Roman" pitchFamily="18" charset="0"/>
              </a:rPr>
              <a:t>Αποτίμηση με βάση Πολλαπλασιαστές Πωλήσεων (Sales multiples)</a:t>
            </a:r>
            <a:endParaRPr lang="en-US" sz="2000" b="1" dirty="0">
              <a:latin typeface="Times New Roman" pitchFamily="18" charset="0"/>
              <a:cs typeface="Times New Roman" pitchFamily="18" charset="0"/>
            </a:endParaRPr>
          </a:p>
          <a:p>
            <a:r>
              <a:rPr lang="el-GR" sz="2000" dirty="0">
                <a:latin typeface="Times New Roman" pitchFamily="18" charset="0"/>
                <a:cs typeface="Times New Roman" pitchFamily="18" charset="0"/>
              </a:rPr>
              <a:t>Αυτή η μέθοδος αποτίμησης, η οποίο χρησιμοποιείται σε ορισμένες επιχειρήσεις, αποτελείται από τον υπολογισμό της αξίας μιας εταιρείας πολλαπλασιάζοντας τις πωλήσεις της με έναν αριθμό. Για παράδειγμα, ένα φαρμακείο συχνά αποτιμάται πολλαπλασιάζοντας τις ετήσιες πωλήσεις του (σε Ευρώ) με το 2 ή άλλο αριθμό, ανάλογα με την κατάσταση της αγοράς. Είναι επίσης μια κοινή πρακτική  για να αποτιμήσεις ένα εμφιαλωτήριο αναψυκτικών, πολλαπλασιάζοντας τις ετήσιες πωλήσεις του με ένα αριθμό, ανάλογα με την κατάσταση της αγοράς.</a:t>
            </a:r>
            <a:endParaRPr lang="en-US" sz="2000" dirty="0">
              <a:latin typeface="Times New Roman" pitchFamily="18" charset="0"/>
              <a:cs typeface="Times New Roman" pitchFamily="18" charset="0"/>
            </a:endParaRPr>
          </a:p>
          <a:p>
            <a:r>
              <a:rPr lang="el-GR" sz="2000" dirty="0">
                <a:latin typeface="Times New Roman" pitchFamily="18" charset="0"/>
                <a:cs typeface="Times New Roman" pitchFamily="18" charset="0"/>
              </a:rPr>
              <a:t> Η αναλογία τιμή / πωλήσεις μπορεί να χωριστεί σε δύο ακόμη αναλογίες :</a:t>
            </a:r>
            <a:endParaRPr lang="en-US" sz="2000" dirty="0">
              <a:latin typeface="Times New Roman" pitchFamily="18" charset="0"/>
              <a:cs typeface="Times New Roman" pitchFamily="18" charset="0"/>
            </a:endParaRPr>
          </a:p>
          <a:p>
            <a:r>
              <a:rPr lang="el-GR" sz="2000" b="1" dirty="0">
                <a:latin typeface="Times New Roman" pitchFamily="18" charset="0"/>
                <a:cs typeface="Times New Roman" pitchFamily="18" charset="0"/>
              </a:rPr>
              <a:t>Τιμή/Πωλήσεις = (τιμή / κέρδη) </a:t>
            </a:r>
            <a:r>
              <a:rPr lang="en-US" sz="2000" b="1" dirty="0">
                <a:latin typeface="Times New Roman" pitchFamily="18" charset="0"/>
                <a:cs typeface="Times New Roman" pitchFamily="18" charset="0"/>
              </a:rPr>
              <a:t>x</a:t>
            </a:r>
            <a:r>
              <a:rPr lang="el-GR" sz="2000" b="1" dirty="0">
                <a:latin typeface="Times New Roman" pitchFamily="18" charset="0"/>
                <a:cs typeface="Times New Roman" pitchFamily="18" charset="0"/>
              </a:rPr>
              <a:t> (κέρδη / πωλήσεις)</a:t>
            </a:r>
            <a:endParaRPr lang="en-US" sz="2000" dirty="0">
              <a:latin typeface="Times New Roman" pitchFamily="18" charset="0"/>
              <a:cs typeface="Times New Roman" pitchFamily="18" charset="0"/>
            </a:endParaRPr>
          </a:p>
          <a:p>
            <a:r>
              <a:rPr lang="el-GR" sz="2000" dirty="0">
                <a:latin typeface="Times New Roman" pitchFamily="18" charset="0"/>
                <a:cs typeface="Times New Roman" pitchFamily="18" charset="0"/>
              </a:rPr>
              <a:t>Ο πρώτος λόγος (τιμή / κέρδη) είναι το PER και ο δεύτερος (κέρδη / πωλήσεις) είναι συνήθως γνωστός ως συντελεστής καθαρού κέρδους.</a:t>
            </a:r>
            <a:endParaRPr lang="en-US" sz="2000" dirty="0">
              <a:latin typeface="Times New Roman" pitchFamily="18" charset="0"/>
              <a:cs typeface="Times New Roman" pitchFamily="18" charset="0"/>
            </a:endParaRPr>
          </a:p>
          <a:p>
            <a:r>
              <a:rPr lang="el-GR" sz="2000" b="1" dirty="0">
                <a:latin typeface="Times New Roman" pitchFamily="18" charset="0"/>
                <a:cs typeface="Times New Roman" pitchFamily="18" charset="0"/>
              </a:rPr>
              <a:t>Άλλοι Πολλαπλασιαστές (Other multiples)</a:t>
            </a:r>
            <a:endParaRPr lang="en-US" sz="2000" b="1" dirty="0">
              <a:latin typeface="Times New Roman" pitchFamily="18" charset="0"/>
              <a:cs typeface="Times New Roman" pitchFamily="18" charset="0"/>
            </a:endParaRPr>
          </a:p>
          <a:p>
            <a:r>
              <a:rPr lang="el-GR" sz="2000" dirty="0">
                <a:latin typeface="Times New Roman" pitchFamily="18" charset="0"/>
                <a:cs typeface="Times New Roman" pitchFamily="18" charset="0"/>
              </a:rPr>
              <a:t>Εκτός από το PER και τον λόγο τιμή/πωλήσεις, οι ποιο συχνά χρησιμοποιούμενοι πολλαπλασιαστές είναι:</a:t>
            </a:r>
            <a:endParaRPr lang="en-US" sz="2000" dirty="0">
              <a:latin typeface="Times New Roman" pitchFamily="18" charset="0"/>
              <a:cs typeface="Times New Roman" pitchFamily="18" charset="0"/>
            </a:endParaRPr>
          </a:p>
          <a:p>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Value of the company / earnings before interest and taxes (EBIT)</a:t>
            </a:r>
          </a:p>
          <a:p>
            <a:r>
              <a:rPr lang="en-US" sz="2000" dirty="0">
                <a:latin typeface="Times New Roman" pitchFamily="18" charset="0"/>
                <a:cs typeface="Times New Roman" pitchFamily="18" charset="0"/>
              </a:rPr>
              <a:t>- Value of the company / earnings before interest, taxes, depreciation and amortization (EBITDA)</a:t>
            </a:r>
          </a:p>
          <a:p>
            <a:r>
              <a:rPr lang="en-US" sz="2000" dirty="0">
                <a:latin typeface="Times New Roman" pitchFamily="18" charset="0"/>
                <a:cs typeface="Times New Roman" pitchFamily="18" charset="0"/>
              </a:rPr>
              <a:t>- Value of the company / operating cash flow</a:t>
            </a:r>
          </a:p>
          <a:p>
            <a:r>
              <a:rPr lang="en-US" sz="2000" dirty="0">
                <a:latin typeface="Times New Roman" pitchFamily="18" charset="0"/>
                <a:cs typeface="Times New Roman" pitchFamily="18" charset="0"/>
              </a:rPr>
              <a:t>- Value of the equity / book value</a:t>
            </a:r>
          </a:p>
          <a:p>
            <a:endParaRPr lang="en-US" sz="1600" dirty="0"/>
          </a:p>
        </p:txBody>
      </p:sp>
    </p:spTree>
    <p:extLst>
      <p:ext uri="{BB962C8B-B14F-4D97-AF65-F5344CB8AC3E}">
        <p14:creationId xmlns:p14="http://schemas.microsoft.com/office/powerpoint/2010/main" val="7941626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8786842" cy="6222176"/>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tabLst/>
            </a:pPr>
            <a:r>
              <a:rPr kumimoji="0" lang="el-GR" b="1" i="0" u="none" strike="noStrike" cap="none" normalizeH="0" baseline="0" dirty="0" bmk="_Toc405125500">
                <a:ln>
                  <a:noFill/>
                </a:ln>
                <a:solidFill>
                  <a:schemeClr val="tx1"/>
                </a:solidFill>
                <a:effectLst/>
                <a:latin typeface="Times New Roman" pitchFamily="18" charset="0"/>
                <a:ea typeface="Times New Roman" pitchFamily="18" charset="0"/>
                <a:cs typeface="Times New Roman" pitchFamily="18" charset="0"/>
              </a:rPr>
              <a:t>Μέθοδοι Αποτίμησης βασισμένες στην υπεραξία (Goodwill-based methods)</a:t>
            </a:r>
            <a:endParaRPr lang="en-US" b="1" dirty="0" bmk="">
              <a:solidFill>
                <a:srgbClr val="4F81BD"/>
              </a:solidFill>
              <a:latin typeface="Times New Roman" pitchFamily="18" charset="0"/>
              <a:ea typeface="Times New Roman" pitchFamily="18" charset="0"/>
              <a:cs typeface="Times New Roman" pitchFamily="18" charset="0"/>
            </a:endParaRPr>
          </a:p>
          <a:p>
            <a:pPr algn="just" fontAlgn="base">
              <a:spcBef>
                <a:spcPct val="0"/>
              </a:spcBef>
              <a:spcAft>
                <a:spcPct val="0"/>
              </a:spcAft>
            </a:pPr>
            <a:r>
              <a:rPr kumimoji="0" lang="el-GR"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Η κλασική μέθοδο της υπεραξίας (The “classic” valuation method)</a:t>
            </a:r>
            <a:endParaRPr kumimoji="0" lang="el-GR"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Σύμφωνα με τη μέθοδο αυτή η αξία μιας επιχείρησης είναι ίση με την καθαρή προσαρμοσμένη αξία της (</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net</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substantial</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value</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συν την αξία της υπεραξίας της. Η υπεραξία μιας επιχείρησης προκύπτει από τον πολλαπλασιασμό των κερδών της με ένα πολλαπλασιαστή  Σύμφωνα με τη μέθοδο αυτή η αξία της επιχείρησης προκύπτει από τον τύπο:</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PT"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V = A + (n x B), or V = A + (z x F)</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Όπου</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 = net asset value;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n = coefficient between 1.5 and 3,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 = net income,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z = percentage of sales revenue</a:t>
            </a:r>
            <a:r>
              <a:rPr kumimoji="0" lang="en-US"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turnover</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Ο πρώτος τύπος χρησιμοποιείται κυρίως για βιομηχανικές εταιρίες, ενώ ο δεύτερος χρησιμοποιείται συνήθως για το λιανικό εμπόριο.</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Εάν η πρώτη μέθοδος εφαρμοστεί στην υποθετική εταιρία </a:t>
            </a:r>
            <a:r>
              <a:rPr kumimoji="0" lang="en-US"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Alfa</a:t>
            </a:r>
            <a:r>
              <a:rPr kumimoji="0" lang="el-G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Inc</a:t>
            </a:r>
            <a:r>
              <a:rPr kumimoji="0" lang="el-G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προυποθέτοντας ότι η υπεραξία υπολογίζεται σε τρεις φορές τω ετησίων κερδών, θα δώσει μια τιμή για την αποτίμηση του μετοχικού κεφάλαίου της εταιρείας που θα ανέρχεται σε 213 εκατομμύρια Ευρώ (135 +3×26).</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Μια παραλλαγή αυτής της μεθόδου συνιστά τη χρήση της ταμειακής ροής, αντί του καθαρού εισοδήματος.</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7" name="Rectangle 21"/>
          <p:cNvSpPr>
            <a:spLocks noChangeArrowheads="1"/>
          </p:cNvSpPr>
          <p:nvPr/>
        </p:nvSpPr>
        <p:spPr bwMode="auto">
          <a:xfrm>
            <a:off x="0" y="0"/>
            <a:ext cx="8786842" cy="6776174"/>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pPr algn="just" fontAlgn="base">
              <a:spcBef>
                <a:spcPct val="0"/>
              </a:spcBef>
              <a:spcAft>
                <a:spcPct val="0"/>
              </a:spcAft>
            </a:pPr>
            <a:r>
              <a:rPr kumimoji="0" lang="el-GR" b="1" i="0" u="none" strike="noStrike" cap="none" normalizeH="0" baseline="0" dirty="0" bmk="_Toc405125502">
                <a:ln>
                  <a:noFill/>
                </a:ln>
                <a:solidFill>
                  <a:schemeClr val="tx1"/>
                </a:solidFill>
                <a:effectLst/>
                <a:latin typeface="Times New Roman" pitchFamily="18" charset="0"/>
                <a:ea typeface="Times New Roman" pitchFamily="18" charset="0"/>
                <a:cs typeface="Times New Roman" pitchFamily="18" charset="0"/>
              </a:rPr>
              <a:t>Η απλοποιημένη μέθοδος του εισοδήματος υπεραξίας</a:t>
            </a:r>
            <a:r>
              <a:rPr kumimoji="0" lang="en-US" b="1" i="0" u="none" strike="noStrike" cap="none" normalizeH="0" baseline="0" dirty="0" bmk="_Toc405125502">
                <a:ln>
                  <a:noFill/>
                </a:ln>
                <a:solidFill>
                  <a:schemeClr val="tx1"/>
                </a:solidFill>
                <a:effectLst/>
                <a:latin typeface="Times New Roman" pitchFamily="18" charset="0"/>
                <a:ea typeface="Times New Roman" pitchFamily="18" charset="0"/>
                <a:cs typeface="Times New Roman" pitchFamily="18" charset="0"/>
              </a:rPr>
              <a:t> (The simplified "abbreviated goodwill income" method or the simplified UEC10 method)</a:t>
            </a:r>
            <a:endParaRPr kumimoji="0" lang="el-GR"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Σύμφωνα με τη μέθοδο αυτή η αξία μιας επιχείρησης υπολογίζεται με τον τύπο</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V = A + an (B - </a:t>
            </a:r>
            <a:r>
              <a:rPr kumimoji="0" lang="en-US"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iA</a:t>
            </a:r>
            <a:r>
              <a:rPr kumimoji="0" lang="en-US"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Where:</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 = corrected net assets or net substantial value</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an = </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Πολλαπλασιαστής δόσης στην παρούσα αξία ράντας</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 rate t, of n annuities, with n between 5 and 8 years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 = net income for the previous year or that forecast for the coming year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i</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interest rate obtained by an alternative placement, which could be debentures, the return on equities, or the return on real estate investments (after tax).</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Σύμφωνα με τη μέθοδο αυτή η υπεραξία </a:t>
            </a:r>
            <a:r>
              <a:rPr kumimoji="0" lang="en-US"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Goodwill</a:t>
            </a:r>
            <a:r>
              <a:rPr kumimoji="0" lang="el-GR"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an</a:t>
            </a:r>
            <a:r>
              <a:rPr kumimoji="0" lang="el-GR"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r>
              <a:rPr kumimoji="0" lang="en-US"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a:t>
            </a:r>
            <a:r>
              <a:rPr kumimoji="0" lang="el-GR"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a:t>
            </a:r>
            <a:r>
              <a:rPr kumimoji="0" lang="en-US"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iA</a:t>
            </a:r>
            <a:r>
              <a:rPr kumimoji="0" lang="el-GR"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δηλαδή είναι η παρούσα αξία ράντας με όρο ή δόση (</a:t>
            </a:r>
            <a:r>
              <a:rPr kumimoji="0" lang="en-US"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a:t>
            </a:r>
            <a:r>
              <a:rPr kumimoji="0" lang="el-GR"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a:t>
            </a:r>
            <a:r>
              <a:rPr kumimoji="0" lang="en-US"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iA</a:t>
            </a:r>
            <a:r>
              <a:rPr kumimoji="0" lang="el-GR"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Αυτός ο τύπος θα μπορούσε να εξηγηθεί με τον ακόλουθο τρόπο: η αξία της εταιρείας είναι η αξία της προσαρμοσμένης καθαρής θέσης της συν την αξία της υπεραξίας. Η αξία της υπεραξίας προκύπτει από την κεφαλαιοποίηση, από την εφαρμογή ενός συντελεστή </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an</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ενός ετήσιου υπερβάλλοντος κέρδους "superprofit" που είναι ίσο με τη διαφορά μεταξύ των καθαρών κερδών της επιχείρησης από μια υποτιθέμενη επένδυση των καθαρών περιουσιακών στοιχείων "Α" με επιτόκιο "i" που αντιστοιχεί στο επιτόκιο μηδενικού κινδύνου η μιας εναλλακτικής επένδυσης.</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Στην περίπτωση της εταιρείας Alfa Inc, Β = 26, Α = 135. Ας υποθέσουμε ότι είναι 5 χρόνια και το 15% χρησιμοποιήθηκε για τον υπολογισμό του </a:t>
            </a:r>
            <a:r>
              <a:rPr kumimoji="0" lang="en-US"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an</a:t>
            </a:r>
            <a:r>
              <a:rPr kumimoji="0" lang="el-G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το οποίο θα δώσει  </a:t>
            </a:r>
            <a:r>
              <a:rPr kumimoji="0" lang="en-US"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an</a:t>
            </a:r>
            <a:r>
              <a:rPr kumimoji="0" lang="el-G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3,352. Ας υποθέσουμε επίσης ότι i = 10%. Με αυτή την υπόθεση, η αξία της μετοχής θα είναι: 135 + 3,352 (26 - 0.1x135) = 135 + 41,9 = 176,9 εκατομμύρια Ευρώ.</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0" y="0"/>
            <a:ext cx="8643966" cy="5975955"/>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pPr algn="just" fontAlgn="base">
              <a:spcBef>
                <a:spcPct val="0"/>
              </a:spcBef>
              <a:spcAft>
                <a:spcPct val="0"/>
              </a:spcAft>
            </a:pPr>
            <a:r>
              <a:rPr kumimoji="0" lang="el-GR" sz="2000" b="1" i="0" u="none" strike="noStrike" cap="none" normalizeH="0" baseline="0" dirty="0" bmk="_Toc405125503">
                <a:ln>
                  <a:noFill/>
                </a:ln>
                <a:solidFill>
                  <a:schemeClr val="tx1"/>
                </a:solidFill>
                <a:effectLst/>
                <a:latin typeface="Times New Roman" pitchFamily="18" charset="0"/>
                <a:ea typeface="Times New Roman" pitchFamily="18" charset="0"/>
                <a:cs typeface="Times New Roman" pitchFamily="18" charset="0"/>
              </a:rPr>
              <a:t>Η μέθοδος της ένωσης των εμπειρογνωμόνων Ευρωπαίων Λογιστών (Union of European Accounting Experts (UEC) method).</a:t>
            </a:r>
            <a:endParaRPr kumimoji="0" lang="el-GR" sz="2000"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Η αξία της επιχείρησης με τη μέθοδο αυτή προκύπτει από τις ποιο κάτω εξισώσεις:</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V</a:t>
            </a:r>
            <a:r>
              <a:rPr kumimoji="0" lang="el-G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a:t>
            </a:r>
            <a:r>
              <a:rPr kumimoji="0" lang="en-US"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a:t>
            </a:r>
            <a:r>
              <a:rPr kumimoji="0" lang="el-G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a:t>
            </a:r>
            <a:r>
              <a:rPr kumimoji="0" lang="en-US"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an</a:t>
            </a:r>
            <a:r>
              <a:rPr kumimoji="0" lang="el-G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a:t>
            </a:r>
            <a:r>
              <a:rPr kumimoji="0" lang="el-G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a:t>
            </a:r>
            <a:r>
              <a:rPr kumimoji="0" lang="en-US" sz="2000"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iV</a:t>
            </a:r>
            <a:r>
              <a:rPr kumimoji="0" lang="el-G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το οποίο λύνοντας ως προς </a:t>
            </a:r>
            <a:r>
              <a:rPr kumimoji="0" lang="en-US"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V</a:t>
            </a:r>
            <a:r>
              <a:rPr kumimoji="0" lang="el-G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έχουμε: </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V</a:t>
            </a:r>
            <a:r>
              <a:rPr kumimoji="0" lang="el-G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a:t>
            </a:r>
            <a:r>
              <a:rPr kumimoji="0" lang="en-US"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a:t>
            </a:r>
            <a:r>
              <a:rPr kumimoji="0" lang="el-G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r>
              <a:rPr kumimoji="0" lang="en-US" sz="2000"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anxB</a:t>
            </a:r>
            <a:r>
              <a:rPr kumimoji="0" lang="el-G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(1+</a:t>
            </a:r>
            <a:r>
              <a:rPr kumimoji="0" lang="en-US" sz="2000"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ian</a:t>
            </a:r>
            <a:r>
              <a:rPr kumimoji="0" lang="el-G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Για την </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UEC</a:t>
            </a:r>
            <a:r>
              <a:rPr kumimoji="0" lang="el-GR"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η συνολική αξία μιας επιχείρησης είναι ίση με την πραγματική αξία (ή την αναπροσαρμοσμένη καθαρή θέση), καθώς και την υπεραξία.</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Η υπεραξία υπολογίζεται με κεφαλαιοποίηση με ανατοκισμό (χρησιμοποιώντας τον παράγοντα- </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an</a:t>
            </a:r>
            <a:r>
              <a:rPr kumimoji="0" lang="el-GR"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ενός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superprofit</a:t>
            </a:r>
            <a:r>
              <a:rPr kumimoji="0" lang="el-GR"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το οποίο είναι το κέρδος της επιχείρησης μειωμένο κατά τη ροή που λαμβάνεται με την επένδυση του συνόλου της αξίας της με επιτόκιο χωρίς κίνδυνο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i</a:t>
            </a:r>
            <a:r>
              <a:rPr kumimoji="0" lang="el-GR"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Η διαφορά μεταξύ αυτής της μεθόδου και της προηγούμενης μεθόδου έγκειται στην αξία της υπεραξίας, η οποία, στην περίπτωση αυτή, υπολογίζεται από την συνολική αξία της επιχείρησης </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V</a:t>
            </a:r>
            <a:r>
              <a:rPr kumimoji="0" lang="el-GR"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που ψάχνουμε, ενώ στην απλουστευμένη μέθοδο, υπολογίζεται από το καθαρό ενεργητικό Α.</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Στην περίπτωση της εταιρείας </a:t>
            </a:r>
            <a:r>
              <a:rPr kumimoji="0" lang="en-US"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Alfa</a:t>
            </a:r>
            <a:r>
              <a:rPr kumimoji="0" lang="el-G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Inc</a:t>
            </a:r>
            <a:r>
              <a:rPr kumimoji="0" lang="el-G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Β = 26, Α = 135, </a:t>
            </a:r>
            <a:r>
              <a:rPr kumimoji="0" lang="en-US"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an</a:t>
            </a:r>
            <a:r>
              <a:rPr kumimoji="0" lang="el-G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3.352, </a:t>
            </a:r>
            <a:r>
              <a:rPr kumimoji="0" lang="en-US" sz="20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i</a:t>
            </a:r>
            <a:r>
              <a:rPr kumimoji="0" lang="el-G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10%. Με αυτές τις υποθέσεις, η αξία του μετοχικού κεφαλαίου θα είναι: (135 + 3.352 </a:t>
            </a:r>
            <a:r>
              <a:rPr kumimoji="0" lang="en-US"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x</a:t>
            </a:r>
            <a:r>
              <a:rPr kumimoji="0" lang="el-G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26) / (1+ 0.1</a:t>
            </a:r>
            <a:r>
              <a:rPr kumimoji="0" lang="en-US"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x</a:t>
            </a:r>
            <a:r>
              <a:rPr kumimoji="0" lang="el-G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3.352) = 222,1 / 1,3352 = 166,8 εκατομμύρια Ευρώ</a:t>
            </a:r>
            <a:endParaRPr kumimoji="0" lang="el-GR" sz="20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5" name="Rectangle 11"/>
          <p:cNvSpPr>
            <a:spLocks noChangeArrowheads="1"/>
          </p:cNvSpPr>
          <p:nvPr/>
        </p:nvSpPr>
        <p:spPr bwMode="auto">
          <a:xfrm>
            <a:off x="0" y="0"/>
            <a:ext cx="8786842" cy="6776174"/>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pPr algn="just" fontAlgn="base">
              <a:spcBef>
                <a:spcPct val="0"/>
              </a:spcBef>
              <a:spcAft>
                <a:spcPct val="0"/>
              </a:spcAft>
            </a:pPr>
            <a:r>
              <a:rPr kumimoji="0" lang="el-GR" b="1" i="0" u="none" strike="noStrike" cap="none" normalizeH="0" baseline="0" dirty="0" bmk="_Toc405125504">
                <a:ln>
                  <a:noFill/>
                </a:ln>
                <a:solidFill>
                  <a:schemeClr val="tx1"/>
                </a:solidFill>
                <a:effectLst/>
                <a:latin typeface="Times New Roman" pitchFamily="18" charset="0"/>
                <a:ea typeface="Times New Roman" pitchFamily="18" charset="0"/>
                <a:cs typeface="Times New Roman" pitchFamily="18" charset="0"/>
              </a:rPr>
              <a:t>Έμμεση  Μέθοδος (Indirect method)</a:t>
            </a:r>
            <a:endParaRPr kumimoji="0" lang="el-GR" b="1" i="0" u="none" strike="noStrike" cap="none" normalizeH="0" baseline="0" dirty="0" bmk="">
              <a:ln>
                <a:noFill/>
              </a:ln>
              <a:solidFill>
                <a:srgbClr val="4F81BD"/>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b="0"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Ο τύπος για την εύρεση της αξίας μιας εταιρίας σύμφωνα με την μέθοδο αυτή είναι</a:t>
            </a:r>
            <a:r>
              <a:rPr lang="en-US" dirty="0" bmk="">
                <a:latin typeface="Times New Roman" pitchFamily="18" charset="0"/>
                <a:ea typeface="Calibri" pitchFamily="34" charset="0"/>
                <a:cs typeface="Times New Roman" pitchFamily="18" charset="0"/>
              </a:rPr>
              <a:t>:</a:t>
            </a:r>
            <a:endParaRPr kumimoji="0" lang="en-US" b="0" i="0" u="none" strike="noStrike" cap="none" normalizeH="0" baseline="0" dirty="0" bmk="">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V</a:t>
            </a:r>
            <a:r>
              <a:rPr kumimoji="0" lang="el-GR" b="1"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 = (Α + Β / ί) / 2, </a:t>
            </a:r>
            <a:endParaRPr kumimoji="0" lang="en-US" b="0" i="0" u="none" strike="noStrike" cap="none" normalizeH="0" baseline="0" dirty="0" bmk="">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το οποίο μπορεί επίσης να γραφεί σαν:</a:t>
            </a:r>
            <a:r>
              <a:rPr kumimoji="0" lang="en-US" b="0"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V</a:t>
            </a:r>
            <a:r>
              <a:rPr kumimoji="0" lang="el-GR" b="1"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 = Α + (Β-</a:t>
            </a:r>
            <a:r>
              <a:rPr kumimoji="0" lang="en-US" b="1" i="0" u="none" strike="noStrike" cap="none" normalizeH="0" baseline="0" dirty="0" err="1" bmk="">
                <a:ln>
                  <a:noFill/>
                </a:ln>
                <a:solidFill>
                  <a:schemeClr val="tx1"/>
                </a:solidFill>
                <a:effectLst/>
                <a:latin typeface="Times New Roman" pitchFamily="18" charset="0"/>
                <a:ea typeface="Calibri" pitchFamily="34" charset="0"/>
                <a:cs typeface="Times New Roman" pitchFamily="18" charset="0"/>
              </a:rPr>
              <a:t>iA</a:t>
            </a:r>
            <a:r>
              <a:rPr kumimoji="0" lang="el-GR" b="1"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 / 2</a:t>
            </a:r>
            <a:r>
              <a:rPr kumimoji="0" lang="en-US" b="1" i="0" u="none" strike="noStrike" cap="none" normalizeH="0" baseline="0" dirty="0" err="1" bmk="">
                <a:ln>
                  <a:noFill/>
                </a:ln>
                <a:solidFill>
                  <a:schemeClr val="tx1"/>
                </a:solidFill>
                <a:effectLst/>
                <a:latin typeface="Times New Roman" pitchFamily="18" charset="0"/>
                <a:ea typeface="Calibri" pitchFamily="34" charset="0"/>
                <a:cs typeface="Times New Roman" pitchFamily="18" charset="0"/>
              </a:rPr>
              <a:t>i</a:t>
            </a:r>
            <a:endParaRPr kumimoji="0" lang="en-US" b="0" i="0" u="none" strike="noStrike" cap="none" normalizeH="0" baseline="0" dirty="0" bmk="">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Το ποσοστό i χρησιμοποιείται συνήθως σαν το επιτόκιο που καταβάλλεται για τα μακροπρόθεσμα ομόλογα του Δημοσίου. Όπως μπορεί να φανεί στον πρώτο τύπο, η μέθοδος αυτή δίνει την ίδια βαρύτητα  στην αξία των καθαρών περιουσιακών στοιχείων (πραγματική αξία) και στην αξία της απόδοσης. Αυτή  μέθοδος έχει ένα μεγάλο αριθμό παραλλαγών που λαμβάνονται δίνοντας διαφορετική βαρύτητα στη πραγματική - προσαρμοσμένη αξία και στη αξία της υπεραξίας μέσω της κεφαλαιοποίησης κερδών.</a:t>
            </a:r>
            <a:endParaRPr kumimoji="0" lang="en-US" b="0" i="0" u="none" strike="noStrike" cap="none" normalizeH="0" baseline="0" dirty="0" bmk="">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1"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Στην περίπτωση της εταιρείας Alfa Inc, Β = 26, Α = 135, ί = 10%. Με αυτές τις παραδοχές, η αξία της μετοχής θα είναι 197,5 εκατομμύρια Ευρώ.</a:t>
            </a:r>
            <a:endParaRPr kumimoji="0" lang="en-US" b="0" i="0" u="none" strike="noStrike" cap="none" normalizeH="0" baseline="0" dirty="0" bmk="">
              <a:ln>
                <a:noFill/>
              </a:ln>
              <a:solidFill>
                <a:schemeClr val="tx1"/>
              </a:solidFill>
              <a:effectLst/>
              <a:latin typeface="Times New Roman" pitchFamily="18" charset="0"/>
              <a:cs typeface="Times New Roman" pitchFamily="18" charset="0"/>
            </a:endParaRPr>
          </a:p>
          <a:p>
            <a:pPr algn="just" eaLnBrk="0" fontAlgn="base" hangingPunct="0">
              <a:spcBef>
                <a:spcPct val="0"/>
              </a:spcBef>
              <a:spcAft>
                <a:spcPct val="0"/>
              </a:spcAft>
            </a:pPr>
            <a:r>
              <a:rPr kumimoji="0" lang="el-GR"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Αγγλοσαξονική ή Άμεση Μέθοδος (Anglo-Saxon or direct method)</a:t>
            </a:r>
            <a:endParaRPr kumimoji="0" lang="el-GR"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Η αξία της επιχείρησης με την μέθοδο αυτή προκύπτει από τον τύπο:</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V</a:t>
            </a:r>
            <a:r>
              <a:rPr kumimoji="0" lang="el-GR"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a:t>
            </a:r>
            <a:r>
              <a:rPr kumimoji="0" lang="en-US"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a:t>
            </a:r>
            <a:r>
              <a:rPr kumimoji="0" lang="el-GR"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a:t>
            </a:r>
            <a:r>
              <a:rPr kumimoji="0" lang="en-US"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a:t>
            </a:r>
            <a:r>
              <a:rPr kumimoji="0" lang="el-GR"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a:t>
            </a:r>
            <a:r>
              <a:rPr kumimoji="0" lang="en-US"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iA</a:t>
            </a:r>
            <a:r>
              <a:rPr kumimoji="0" lang="el-GR"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a:t>
            </a:r>
            <a:r>
              <a:rPr kumimoji="0" lang="en-US"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tm</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Στην περίπτωση αυτή, η αξία της υπεραξίας προκύπτει από την χρήση της διηνεκούς ράντας της αξίας του </a:t>
            </a:r>
            <a:r>
              <a:rPr kumimoji="0" lang="en-US"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superprofit</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της εταιρείας. Το </a:t>
            </a:r>
            <a:r>
              <a:rPr kumimoji="0" lang="en-US"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superprofit</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είναι η διαφορά μεταξύ του καθαρού κέρδους και του τι θα μπορούσε να προκύψει από την τοποθέτηση στο </a:t>
            </a:r>
            <a:r>
              <a:rPr kumimoji="0" lang="en-US"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i</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επιτόκιο, ενός  κεφαλαίου ίσου με την αξία των περιουσιακών στοιχείων της εταιρείας.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Το ποσοστό που ανάγει την ταμειοροή των υπερκερδών στο διηνεκές </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tm</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είναι το επιτόκιο για βραχυπρόθεσμους τίτλους σταθερού εισοδήματος πολλαπλασιασμένο με ένα συντελεστή μεταξύ 1,25 και 1,5 για την προσαρμογή  στον κίνδυνο.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Στην περίπτωση της εταιρείας </a:t>
            </a:r>
            <a:r>
              <a:rPr kumimoji="0" lang="en-US"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Alfa</a:t>
            </a:r>
            <a:r>
              <a:rPr kumimoji="0" lang="el-G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Inc</a:t>
            </a:r>
            <a:r>
              <a:rPr kumimoji="0" lang="el-G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Β = 26, Α = 135, ί = 10%. Ας υποθέσουμε ότι </a:t>
            </a:r>
            <a:r>
              <a:rPr kumimoji="0" lang="en-US"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tm</a:t>
            </a:r>
            <a:r>
              <a:rPr kumimoji="0" lang="el-G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15%. Με αυτές τις παραδοχές, η αξία της μετοχής θα είναι 218,3 εκατομμύρια Ευρώ.</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8858280" cy="6776174"/>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pPr algn="just" fontAlgn="base">
              <a:spcBef>
                <a:spcPct val="0"/>
              </a:spcBef>
              <a:spcAft>
                <a:spcPct val="0"/>
              </a:spcAft>
            </a:pPr>
            <a:r>
              <a:rPr kumimoji="0" lang="el-GR" b="1" i="0" u="none" strike="noStrike" cap="none" normalizeH="0" baseline="0" dirty="0" bmk="_Toc405125506">
                <a:ln>
                  <a:noFill/>
                </a:ln>
                <a:solidFill>
                  <a:schemeClr val="tx1"/>
                </a:solidFill>
                <a:effectLst/>
                <a:latin typeface="Times New Roman" pitchFamily="18" charset="0"/>
                <a:ea typeface="Times New Roman" pitchFamily="18" charset="0"/>
                <a:cs typeface="Times New Roman" pitchFamily="18" charset="0"/>
              </a:rPr>
              <a:t>Μέθοδος των αγοραζόμενων ετησίων κερδών (Annual profit purchase method)</a:t>
            </a:r>
            <a:endParaRPr kumimoji="0" lang="el-GR" b="1" i="0" u="none" strike="noStrike" cap="none" normalizeH="0" baseline="0" dirty="0" bmk="">
              <a:ln>
                <a:noFill/>
              </a:ln>
              <a:solidFill>
                <a:srgbClr val="4F81BD"/>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b="0"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Με τη μέθοδο αυτή, ο ακόλουθος τύπος αποτίμησης είναι: </a:t>
            </a:r>
            <a:r>
              <a:rPr kumimoji="0" lang="en-US" b="0"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 </a:t>
            </a:r>
            <a:r>
              <a:rPr kumimoji="0" lang="el-GR" b="1"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V = Α + m (Β - iA)</a:t>
            </a:r>
            <a:endParaRPr kumimoji="0" lang="en-US" b="0" i="0" u="none" strike="noStrike" cap="none" normalizeH="0" baseline="0" dirty="0" bmk="">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Εδώ, η αξία της υπεραξίας είναι ίση με την προσαρμοσμένη αξία της συν ένα συγκεκριμένο αριθμό ετών </a:t>
            </a:r>
            <a:r>
              <a:rPr kumimoji="0" lang="en-US" b="0" i="0" u="none" strike="noStrike" cap="none" normalizeH="0" baseline="0" dirty="0" err="1" bmk="">
                <a:ln>
                  <a:noFill/>
                </a:ln>
                <a:solidFill>
                  <a:schemeClr val="tx1"/>
                </a:solidFill>
                <a:effectLst/>
                <a:latin typeface="Times New Roman" pitchFamily="18" charset="0"/>
                <a:ea typeface="Calibri" pitchFamily="34" charset="0"/>
                <a:cs typeface="Times New Roman" pitchFamily="18" charset="0"/>
              </a:rPr>
              <a:t>superprofits</a:t>
            </a:r>
            <a:r>
              <a:rPr kumimoji="0" lang="el-GR" b="0"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 Δηλαδή απλά ο αγοραστής είναι διατεθειμένος να πληρώσει στον πωλητή την αξία των καθαρών περιουσιακών στοιχείων συν m χρόνια τα </a:t>
            </a:r>
            <a:r>
              <a:rPr kumimoji="0" lang="en-US" b="0" i="0" u="none" strike="noStrike" cap="none" normalizeH="0" baseline="0" dirty="0" err="1" bmk="">
                <a:ln>
                  <a:noFill/>
                </a:ln>
                <a:solidFill>
                  <a:schemeClr val="tx1"/>
                </a:solidFill>
                <a:effectLst/>
                <a:latin typeface="Times New Roman" pitchFamily="18" charset="0"/>
                <a:ea typeface="Calibri" pitchFamily="34" charset="0"/>
                <a:cs typeface="Times New Roman" pitchFamily="18" charset="0"/>
              </a:rPr>
              <a:t>superprofits</a:t>
            </a:r>
            <a:r>
              <a:rPr kumimoji="0" lang="el-GR" b="0"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 Ο αριθμός των ετών (m) που χρησιμοποιείται συνήθως κυμαίνεται μεταξύ 3 και 5, καθώς και το επιτόκιο (i) είναι συνήθως το επιτόκιο για μακροπρόθεσμα δάνεια, μέσω των οποίων υποτίθεται ότι ο αγοραστής χρηματοδοτεί την επένδυσή του .</a:t>
            </a:r>
            <a:endParaRPr kumimoji="0" lang="en-US" b="0" i="0" u="none" strike="noStrike" cap="none" normalizeH="0" baseline="0" dirty="0" bmk="">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1"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Στην περίπτωση της εταιρείας Alfa Inc, Β = 26, Α = 135, ί = 10%. Με αυτές τις παραδοχές, και αν το m είναι 5 έτη, η αξία των ιδίων κεφαλαίων θα ήταν 197,5 εκατομμύρια Ευρώ.</a:t>
            </a:r>
            <a:endParaRPr kumimoji="0" lang="en-US" b="0" i="0" u="none" strike="noStrike" cap="none" normalizeH="0" baseline="0" dirty="0" bmk="">
              <a:ln>
                <a:noFill/>
              </a:ln>
              <a:solidFill>
                <a:schemeClr val="tx1"/>
              </a:solidFill>
              <a:effectLst/>
              <a:latin typeface="Times New Roman" pitchFamily="18" charset="0"/>
              <a:cs typeface="Times New Roman" pitchFamily="18" charset="0"/>
            </a:endParaRPr>
          </a:p>
          <a:p>
            <a:pPr algn="just" eaLnBrk="0" fontAlgn="base" hangingPunct="0">
              <a:spcBef>
                <a:spcPct val="0"/>
              </a:spcBef>
              <a:spcAft>
                <a:spcPct val="0"/>
              </a:spcAft>
            </a:pPr>
            <a:r>
              <a:rPr kumimoji="0" lang="el-GR"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Μέθοδος του κινδύνου και του χωρίς κινδύνου (Risk-bearing and risk-free rate method)</a:t>
            </a:r>
            <a:endParaRPr kumimoji="0" lang="el-GR"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Η μέθοδος αυτή καθορίζει την αξία μιας εταιρείας χρησιμοποιώντας τον ακόλουθο τύπο:</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V = Α + (Β - iV) / t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και λύνοντας ως προ </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V</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έχουμε</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l-GR"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V = (Α + Β / t) / (1 + i / t)</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Το επιτόκιο </a:t>
            </a:r>
            <a:r>
              <a:rPr kumimoji="0" lang="en-US"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i</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είναι ο επιτόκιο ελευθέρου κινδύνου και το </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είναι το επιτόκιο με κίνδυνο το οποίο είναι το επιτόκιο ελευθέρου κινδύνου συν ένα περιθώριο για τον κίνδυνο που αναλαμβάνει ο επενδυτής επενδύοντας στην εταιρεία αυτή.</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Σύμφωνα με τη μέθοδο αυτή, η αξία μιας επιχείρησης είναι ίση με το καθαρό προσαρμοσμένο ενεργητικό ( προσαρμοσμένη καθαρή θέση) αυξημένο κατά το επαναδιατυπωμένο superprofit. Όπως μπορεί να φανεί, ο τύπος είναι μια παραλλαγή της μεθόδου της UEC όταν ο αριθμός των ετών τείνει προς το άπειρο.</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Στην περίπτωση της εταιρείας Alfa Inc, Β = 26, Α = 135, ί = 10%. Με αυτές τις υποθέσεις, αν t = 15%, η αξία των ίδιων κεφαλαίων του θα είναι 185 εκατομμύρια Ευρώ.</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8786842" cy="1236195"/>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pPr algn="just" fontAlgn="base">
              <a:spcBef>
                <a:spcPct val="0"/>
              </a:spcBef>
              <a:spcAft>
                <a:spcPct val="0"/>
              </a:spcAft>
            </a:pPr>
            <a:r>
              <a:rPr kumimoji="0" lang="el-GR" sz="1200" b="1" i="0" u="none" strike="noStrike" cap="none" normalizeH="0" baseline="0" dirty="0" bmk="_Toc405125484">
                <a:ln>
                  <a:noFill/>
                </a:ln>
                <a:solidFill>
                  <a:schemeClr val="tx1"/>
                </a:solidFill>
                <a:effectLst/>
                <a:latin typeface="Cambria" pitchFamily="18" charset="0"/>
                <a:ea typeface="Times New Roman" pitchFamily="18" charset="0"/>
                <a:cs typeface="Times New Roman" pitchFamily="18" charset="0"/>
              </a:rPr>
              <a:t>Κόστος κεφαλαίων μετόχων ή επιχείρησης</a:t>
            </a:r>
            <a:endParaRPr kumimoji="0" lang="el-GR" sz="1100" b="1" i="0" u="none" strike="noStrike" cap="none" normalizeH="0" baseline="0" dirty="0" bmk="">
              <a:ln>
                <a:noFill/>
              </a:ln>
              <a:solidFill>
                <a:srgbClr val="4F81BD"/>
              </a:solidFill>
              <a:effectLst/>
              <a:latin typeface="Cambria"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sz="1200" b="0" i="0" u="none" strike="noStrike" cap="none" normalizeH="0" baseline="0" dirty="0" bmk="">
                <a:ln>
                  <a:noFill/>
                </a:ln>
                <a:solidFill>
                  <a:schemeClr val="tx1"/>
                </a:solidFill>
                <a:effectLst/>
                <a:latin typeface="Calibri" pitchFamily="34" charset="0"/>
                <a:ea typeface="Times New Roman" pitchFamily="18" charset="0"/>
                <a:cs typeface="Times New Roman" pitchFamily="18" charset="0"/>
              </a:rPr>
              <a:t>Το κόστος κεφαλαίου των μετόχων (</a:t>
            </a:r>
            <a:r>
              <a:rPr kumimoji="0" lang="en-US" sz="1200" b="0" i="0" u="none" strike="noStrike" cap="none" normalizeH="0" baseline="0" dirty="0" bmk="">
                <a:ln>
                  <a:noFill/>
                </a:ln>
                <a:solidFill>
                  <a:schemeClr val="tx1"/>
                </a:solidFill>
                <a:effectLst/>
                <a:latin typeface="Calibri" pitchFamily="34" charset="0"/>
                <a:ea typeface="Times New Roman" pitchFamily="18" charset="0"/>
                <a:cs typeface="Times New Roman" pitchFamily="18" charset="0"/>
              </a:rPr>
              <a:t>cost</a:t>
            </a:r>
            <a:r>
              <a:rPr kumimoji="0" lang="el-GR" sz="1200" b="0" i="0" u="none" strike="noStrike" cap="none" normalizeH="0" baseline="0" dirty="0" bmk="">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baseline="0" dirty="0" bmk="">
                <a:ln>
                  <a:noFill/>
                </a:ln>
                <a:solidFill>
                  <a:schemeClr val="tx1"/>
                </a:solidFill>
                <a:effectLst/>
                <a:latin typeface="Calibri" pitchFamily="34" charset="0"/>
                <a:ea typeface="Times New Roman" pitchFamily="18" charset="0"/>
                <a:cs typeface="Times New Roman" pitchFamily="18" charset="0"/>
              </a:rPr>
              <a:t>of</a:t>
            </a:r>
            <a:r>
              <a:rPr kumimoji="0" lang="el-GR" sz="1200" b="0" i="0" u="none" strike="noStrike" cap="none" normalizeH="0" baseline="0" dirty="0" bmk="">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baseline="0" dirty="0" bmk="">
                <a:ln>
                  <a:noFill/>
                </a:ln>
                <a:solidFill>
                  <a:schemeClr val="tx1"/>
                </a:solidFill>
                <a:effectLst/>
                <a:latin typeface="Calibri" pitchFamily="34" charset="0"/>
                <a:ea typeface="Times New Roman" pitchFamily="18" charset="0"/>
                <a:cs typeface="Times New Roman" pitchFamily="18" charset="0"/>
              </a:rPr>
              <a:t>equity</a:t>
            </a:r>
            <a:r>
              <a:rPr kumimoji="0" lang="el-GR" sz="1200" b="0" i="0" u="none" strike="noStrike" cap="none" normalizeH="0" baseline="0" dirty="0" bmk="">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baseline="0" dirty="0" bmk="">
                <a:ln>
                  <a:noFill/>
                </a:ln>
                <a:solidFill>
                  <a:schemeClr val="tx1"/>
                </a:solidFill>
                <a:effectLst/>
                <a:latin typeface="Calibri" pitchFamily="34" charset="0"/>
                <a:ea typeface="Times New Roman" pitchFamily="18" charset="0"/>
                <a:cs typeface="Times New Roman" pitchFamily="18" charset="0"/>
              </a:rPr>
              <a:t>capital</a:t>
            </a:r>
            <a:r>
              <a:rPr kumimoji="0" lang="el-GR" sz="1200" b="0" i="0" u="none" strike="noStrike" cap="none" normalizeH="0" baseline="0" dirty="0" bmk="">
                <a:ln>
                  <a:noFill/>
                </a:ln>
                <a:solidFill>
                  <a:schemeClr val="tx1"/>
                </a:solidFill>
                <a:effectLst/>
                <a:latin typeface="Calibri" pitchFamily="34" charset="0"/>
                <a:ea typeface="Times New Roman" pitchFamily="18" charset="0"/>
                <a:cs typeface="Times New Roman" pitchFamily="18" charset="0"/>
              </a:rPr>
              <a:t>) είναι ουσιαστικά το κόστος ευκαιρίας (</a:t>
            </a:r>
            <a:r>
              <a:rPr kumimoji="0" lang="en-US" sz="1200" b="0" i="0" u="none" strike="noStrike" cap="none" normalizeH="0" baseline="0" dirty="0" bmk="">
                <a:ln>
                  <a:noFill/>
                </a:ln>
                <a:solidFill>
                  <a:schemeClr val="tx1"/>
                </a:solidFill>
                <a:effectLst/>
                <a:latin typeface="Calibri" pitchFamily="34" charset="0"/>
                <a:ea typeface="Times New Roman" pitchFamily="18" charset="0"/>
                <a:cs typeface="Times New Roman" pitchFamily="18" charset="0"/>
              </a:rPr>
              <a:t>opportunity</a:t>
            </a:r>
            <a:r>
              <a:rPr kumimoji="0" lang="el-GR" sz="1200" b="0" i="0" u="none" strike="noStrike" cap="none" normalizeH="0" baseline="0" dirty="0" bmk="">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baseline="0" dirty="0" bmk="">
                <a:ln>
                  <a:noFill/>
                </a:ln>
                <a:solidFill>
                  <a:schemeClr val="tx1"/>
                </a:solidFill>
                <a:effectLst/>
                <a:latin typeface="Calibri" pitchFamily="34" charset="0"/>
                <a:ea typeface="Times New Roman" pitchFamily="18" charset="0"/>
                <a:cs typeface="Times New Roman" pitchFamily="18" charset="0"/>
              </a:rPr>
              <a:t>cost</a:t>
            </a:r>
            <a:r>
              <a:rPr kumimoji="0" lang="el-GR" sz="1200" b="0" i="0" u="none" strike="noStrike" cap="none" normalizeH="0" baseline="0" dirty="0" bmk="">
                <a:ln>
                  <a:noFill/>
                </a:ln>
                <a:solidFill>
                  <a:schemeClr val="tx1"/>
                </a:solidFill>
                <a:effectLst/>
                <a:latin typeface="Calibri" pitchFamily="34" charset="0"/>
                <a:ea typeface="Times New Roman" pitchFamily="18" charset="0"/>
                <a:cs typeface="Times New Roman" pitchFamily="18" charset="0"/>
              </a:rPr>
              <a:t>) μεταξύ εναλλακτικών επενδύσεων. Το κόστος κεφαλαίων υπολογίζεται στην πράξη συνήθως από το υπόδειγμα τιμολόγησης κεφαλαιακών στοιχείων ενεργητικού </a:t>
            </a:r>
            <a:r>
              <a:rPr kumimoji="0" lang="en-US" sz="1200" b="0" i="0" u="none" strike="noStrike" cap="none" normalizeH="0" baseline="0" dirty="0" bmk="">
                <a:ln>
                  <a:noFill/>
                </a:ln>
                <a:solidFill>
                  <a:schemeClr val="tx1"/>
                </a:solidFill>
                <a:effectLst/>
                <a:latin typeface="Calibri" pitchFamily="34" charset="0"/>
                <a:ea typeface="Times New Roman" pitchFamily="18" charset="0"/>
                <a:cs typeface="Times New Roman" pitchFamily="18" charset="0"/>
              </a:rPr>
              <a:t>CAPM</a:t>
            </a:r>
            <a:r>
              <a:rPr kumimoji="0" lang="el-GR" sz="1200" b="0" i="0" u="none" strike="noStrike" cap="none" normalizeH="0" baseline="0" dirty="0" bmk="">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baseline="0" dirty="0" bmk="">
                <a:ln>
                  <a:noFill/>
                </a:ln>
                <a:solidFill>
                  <a:schemeClr val="tx1"/>
                </a:solidFill>
                <a:effectLst/>
                <a:latin typeface="Calibri" pitchFamily="34" charset="0"/>
                <a:ea typeface="Times New Roman" pitchFamily="18" charset="0"/>
                <a:cs typeface="Times New Roman" pitchFamily="18" charset="0"/>
              </a:rPr>
              <a:t>capital</a:t>
            </a:r>
            <a:r>
              <a:rPr kumimoji="0" lang="el-GR" sz="1200" b="0" i="0" u="none" strike="noStrike" cap="none" normalizeH="0" baseline="0" dirty="0" bmk="">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baseline="0" dirty="0" bmk="">
                <a:ln>
                  <a:noFill/>
                </a:ln>
                <a:solidFill>
                  <a:schemeClr val="tx1"/>
                </a:solidFill>
                <a:effectLst/>
                <a:latin typeface="Calibri" pitchFamily="34" charset="0"/>
                <a:ea typeface="Times New Roman" pitchFamily="18" charset="0"/>
                <a:cs typeface="Times New Roman" pitchFamily="18" charset="0"/>
              </a:rPr>
              <a:t>assets</a:t>
            </a:r>
            <a:r>
              <a:rPr kumimoji="0" lang="el-GR" sz="1200" b="0" i="0" u="none" strike="noStrike" cap="none" normalizeH="0" baseline="0" dirty="0" bmk="">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baseline="0" dirty="0" bmk="">
                <a:ln>
                  <a:noFill/>
                </a:ln>
                <a:solidFill>
                  <a:schemeClr val="tx1"/>
                </a:solidFill>
                <a:effectLst/>
                <a:latin typeface="Calibri" pitchFamily="34" charset="0"/>
                <a:ea typeface="Times New Roman" pitchFamily="18" charset="0"/>
                <a:cs typeface="Times New Roman" pitchFamily="18" charset="0"/>
              </a:rPr>
              <a:t>pricing</a:t>
            </a:r>
            <a:r>
              <a:rPr kumimoji="0" lang="el-GR" sz="1200" b="0" i="0" u="none" strike="noStrike" cap="none" normalizeH="0" baseline="0" dirty="0" bmk="">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baseline="0" dirty="0" bmk="">
                <a:ln>
                  <a:noFill/>
                </a:ln>
                <a:solidFill>
                  <a:schemeClr val="tx1"/>
                </a:solidFill>
                <a:effectLst/>
                <a:latin typeface="Calibri" pitchFamily="34" charset="0"/>
                <a:ea typeface="Times New Roman" pitchFamily="18" charset="0"/>
                <a:cs typeface="Times New Roman" pitchFamily="18" charset="0"/>
              </a:rPr>
              <a:t>models</a:t>
            </a:r>
            <a:r>
              <a:rPr kumimoji="0" lang="el-GR" sz="1200" b="0" i="0" u="none" strike="noStrike" cap="none" normalizeH="0" baseline="0" dirty="0" bmk="">
                <a:ln>
                  <a:noFill/>
                </a:ln>
                <a:solidFill>
                  <a:schemeClr val="tx1"/>
                </a:solidFill>
                <a:effectLst/>
                <a:latin typeface="Calibri" pitchFamily="34" charset="0"/>
                <a:ea typeface="Times New Roman" pitchFamily="18" charset="0"/>
                <a:cs typeface="Times New Roman" pitchFamily="18" charset="0"/>
              </a:rPr>
              <a:t>).</a:t>
            </a:r>
            <a:endParaRPr kumimoji="0" lang="el-GR" sz="1100" b="1" i="0" u="none" strike="noStrike" cap="none" normalizeH="0" baseline="0" dirty="0" bmk="">
              <a:ln>
                <a:noFill/>
              </a:ln>
              <a:solidFill>
                <a:srgbClr val="4F81BD"/>
              </a:solidFill>
              <a:effectLst/>
              <a:latin typeface="Cambria"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sz="1200" b="1" i="0" u="none" strike="noStrike" cap="none" normalizeH="0" baseline="0" dirty="0" bmk="">
                <a:ln>
                  <a:noFill/>
                </a:ln>
                <a:solidFill>
                  <a:schemeClr val="tx1"/>
                </a:solidFill>
                <a:effectLst/>
                <a:latin typeface="Cambria" pitchFamily="18" charset="0"/>
                <a:ea typeface="Times New Roman" pitchFamily="18" charset="0"/>
                <a:cs typeface="Times New Roman" pitchFamily="18" charset="0"/>
              </a:rPr>
              <a:t>Μέθοδος </a:t>
            </a:r>
            <a:r>
              <a:rPr kumimoji="0" lang="en-US" sz="1200" b="1" i="0" u="none" strike="noStrike" cap="none" normalizeH="0" baseline="0" dirty="0" bmk="_Toc405125485">
                <a:ln>
                  <a:noFill/>
                </a:ln>
                <a:solidFill>
                  <a:schemeClr val="tx1"/>
                </a:solidFill>
                <a:effectLst/>
                <a:latin typeface="Cambria" pitchFamily="18" charset="0"/>
                <a:ea typeface="Times New Roman" pitchFamily="18" charset="0"/>
                <a:cs typeface="Times New Roman" pitchFamily="18" charset="0"/>
              </a:rPr>
              <a:t>CAPM</a:t>
            </a:r>
            <a:endParaRPr kumimoji="0" lang="el-GR" sz="1100" b="1" i="0"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Η Τιμολόγηση κεφαλαιακών στοιχείων ενεργητικού με τη μέθοδο </a:t>
            </a:r>
            <a:r>
              <a:rPr kumimoji="0" lang="en-US"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CAPM</a:t>
            </a: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γίνεται μέσω της πιο κάτω απλής εξίσωσης:</a:t>
            </a:r>
            <a:endParaRPr kumimoji="0" lang="el-GR" b="0" i="0" u="none" strike="noStrike" cap="none" normalizeH="0" baseline="0" dirty="0">
              <a:ln>
                <a:noFill/>
              </a:ln>
              <a:solidFill>
                <a:schemeClr val="tx1"/>
              </a:solidFill>
              <a:effectLst/>
              <a:latin typeface="Arial" pitchFamily="34" charset="0"/>
              <a:cs typeface="Arial" pitchFamily="34" charset="0"/>
            </a:endParaRPr>
          </a:p>
        </p:txBody>
      </p:sp>
      <p:pic>
        <p:nvPicPr>
          <p:cNvPr id="21508"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28596" y="1643050"/>
            <a:ext cx="5943600" cy="619125"/>
          </a:xfrm>
          <a:prstGeom prst="rect">
            <a:avLst/>
          </a:prstGeom>
          <a:noFill/>
        </p:spPr>
      </p:pic>
      <p:pic>
        <p:nvPicPr>
          <p:cNvPr id="2150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7158" y="2357430"/>
            <a:ext cx="4505325" cy="209550"/>
          </a:xfrm>
          <a:prstGeom prst="rect">
            <a:avLst/>
          </a:prstGeom>
          <a:noFill/>
        </p:spPr>
      </p:pic>
      <p:pic>
        <p:nvPicPr>
          <p:cNvPr id="21506"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7158" y="2786058"/>
            <a:ext cx="4371975" cy="238125"/>
          </a:xfrm>
          <a:prstGeom prst="rect">
            <a:avLst/>
          </a:prstGeom>
          <a:noFill/>
        </p:spPr>
      </p:pic>
      <p:sp>
        <p:nvSpPr>
          <p:cNvPr id="215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0" name="Rectangle 6"/>
          <p:cNvSpPr>
            <a:spLocks noChangeArrowheads="1"/>
          </p:cNvSpPr>
          <p:nvPr/>
        </p:nvSpPr>
        <p:spPr bwMode="auto">
          <a:xfrm>
            <a:off x="0" y="1089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1" name="Rectangle 7"/>
          <p:cNvSpPr>
            <a:spLocks noChangeArrowheads="1"/>
          </p:cNvSpPr>
          <p:nvPr/>
        </p:nvSpPr>
        <p:spPr bwMode="auto">
          <a:xfrm>
            <a:off x="0" y="1298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2" name="Rectangle 8"/>
          <p:cNvSpPr>
            <a:spLocks noChangeArrowheads="1"/>
          </p:cNvSpPr>
          <p:nvPr/>
        </p:nvSpPr>
        <p:spPr bwMode="auto">
          <a:xfrm>
            <a:off x="0" y="1536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285720" y="3214686"/>
            <a:ext cx="835824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Εάν β&gt;1 η μετοχή της επιχείρησης εμφανίζει μεγαλύτερη μεταβλητότητα (</a:t>
            </a:r>
            <a:r>
              <a:rPr kumimoji="0" lang="en-US"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volatility</a:t>
            </a: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από την αγορά ενώ εάν β&lt;1 χαμηλότερη. Ο συντελεστής BETA εξάγεται από την παλινδρόμηση (</a:t>
            </a:r>
            <a:r>
              <a:rPr kumimoji="0" lang="en-US"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regression</a:t>
            </a: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του απλού υποδείγματος συσχέτισης των μεταβολών της τιμής της μετοχής της μετοχής της  εταιρείας με την μεταβολή της τιμή του δείκτη της χρηματιστηριακής αγοράς. Οι μεταβολές στις τιμές μπορούν να υπολογισθούν αριθμητικά</a:t>
            </a:r>
            <a:r>
              <a:rPr kumimoji="0" lang="el-GR" sz="1200" b="0" i="0" u="none" strike="noStrike" cap="none" normalizeH="0" dirty="0">
                <a:ln>
                  <a:noFill/>
                </a:ln>
                <a:solidFill>
                  <a:schemeClr val="tx1"/>
                </a:solidFill>
                <a:effectLst/>
                <a:latin typeface="Calibri" pitchFamily="34" charset="0"/>
                <a:ea typeface="Times New Roman" pitchFamily="18" charset="0"/>
                <a:cs typeface="Times New Roman" pitchFamily="18" charset="0"/>
              </a:rPr>
              <a:t> ή λογαριθμικά το ίδιο και οι αποδόσεις της μετοχής και του δείκτη.</a:t>
            </a:r>
            <a:endParaRPr kumimoji="0" lang="el-G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Έτσι εάν :</a:t>
            </a:r>
            <a:r>
              <a:rPr kumimoji="0" lang="en-US" sz="700" b="0" i="0" u="none" strike="noStrike" cap="none" normalizeH="0" baseline="0" dirty="0">
                <a:ln>
                  <a:noFill/>
                </a:ln>
                <a:solidFill>
                  <a:schemeClr val="tx1"/>
                </a:solidFill>
                <a:effectLst/>
                <a:latin typeface="Arial" pitchFamily="34"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514"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00034" y="4500570"/>
            <a:ext cx="5943600" cy="43815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0"/>
            <a:ext cx="8786842" cy="682198"/>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Εκτός από την μέθοδο </a:t>
            </a:r>
            <a:r>
              <a:rPr kumimoji="0" lang="en-US"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CAPM</a:t>
            </a: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υπάρχει επίσης η μέθοδος εκτίμησης μέσω των μερισμάτων του </a:t>
            </a:r>
            <a:r>
              <a:rPr kumimoji="0" lang="en-US"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Gordon</a:t>
            </a: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el-GR" sz="1100" b="1" i="0"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sz="1200" b="1" i="0" u="none" strike="noStrike" cap="none" normalizeH="0" baseline="0" dirty="0" bmk="_Toc405125486">
                <a:ln>
                  <a:noFill/>
                </a:ln>
                <a:solidFill>
                  <a:schemeClr val="tx1"/>
                </a:solidFill>
                <a:effectLst/>
                <a:latin typeface="Cambria" pitchFamily="18" charset="0"/>
                <a:ea typeface="Times New Roman" pitchFamily="18" charset="0"/>
                <a:cs typeface="Times New Roman" pitchFamily="18" charset="0"/>
              </a:rPr>
              <a:t>Μέθοδος </a:t>
            </a:r>
            <a:r>
              <a:rPr kumimoji="0" lang="en-US" sz="1200" b="1" i="0" u="none" strike="noStrike" cap="none" normalizeH="0" baseline="0" dirty="0" bmk="_Toc405125486">
                <a:ln>
                  <a:noFill/>
                </a:ln>
                <a:solidFill>
                  <a:schemeClr val="tx1"/>
                </a:solidFill>
                <a:effectLst/>
                <a:latin typeface="Cambria" pitchFamily="18" charset="0"/>
                <a:ea typeface="Times New Roman" pitchFamily="18" charset="0"/>
                <a:cs typeface="Times New Roman" pitchFamily="18" charset="0"/>
              </a:rPr>
              <a:t>Gordon</a:t>
            </a:r>
            <a:endParaRPr kumimoji="0" lang="el-GR" sz="1100" b="1" i="0"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Σύμφωνα με τη μέθοδο αυτή  :</a:t>
            </a:r>
            <a:endParaRPr kumimoji="0" lang="el-GR" b="0" i="0" u="none" strike="noStrike" cap="none" normalizeH="0" baseline="0" dirty="0">
              <a:ln>
                <a:noFill/>
              </a:ln>
              <a:solidFill>
                <a:schemeClr val="tx1"/>
              </a:solidFill>
              <a:effectLst/>
              <a:latin typeface="Arial" pitchFamily="34" charset="0"/>
              <a:cs typeface="Arial" pitchFamily="34" charset="0"/>
            </a:endParaRPr>
          </a:p>
        </p:txBody>
      </p:sp>
      <p:sp>
        <p:nvSpPr>
          <p:cNvPr id="225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3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7224" y="928670"/>
            <a:ext cx="5943600" cy="819150"/>
          </a:xfrm>
          <a:prstGeom prst="rect">
            <a:avLst/>
          </a:prstGeom>
          <a:noFill/>
        </p:spPr>
      </p:pic>
      <p:sp>
        <p:nvSpPr>
          <p:cNvPr id="225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3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786" y="2071678"/>
            <a:ext cx="5876925" cy="381000"/>
          </a:xfrm>
          <a:prstGeom prst="rect">
            <a:avLst/>
          </a:prstGeom>
          <a:noFill/>
        </p:spPr>
      </p:pic>
      <p:sp>
        <p:nvSpPr>
          <p:cNvPr id="225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34"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0034" y="2714620"/>
            <a:ext cx="1990725" cy="371475"/>
          </a:xfrm>
          <a:prstGeom prst="rect">
            <a:avLst/>
          </a:prstGeom>
          <a:noFill/>
        </p:spPr>
      </p:pic>
      <p:sp>
        <p:nvSpPr>
          <p:cNvPr id="225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43" name="Picture 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571868" y="2714620"/>
            <a:ext cx="3095625" cy="390525"/>
          </a:xfrm>
          <a:prstGeom prst="rect">
            <a:avLst/>
          </a:prstGeom>
          <a:noFill/>
        </p:spPr>
      </p:pic>
      <p:sp>
        <p:nvSpPr>
          <p:cNvPr id="22546" name="Rectangle 18"/>
          <p:cNvSpPr>
            <a:spLocks noChangeArrowheads="1"/>
          </p:cNvSpPr>
          <p:nvPr/>
        </p:nvSpPr>
        <p:spPr bwMode="auto">
          <a:xfrm>
            <a:off x="0" y="3571876"/>
            <a:ext cx="8715404" cy="866864"/>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pPr algn="just" fontAlgn="base">
              <a:spcBef>
                <a:spcPct val="0"/>
              </a:spcBef>
              <a:spcAft>
                <a:spcPct val="0"/>
              </a:spcAft>
            </a:pPr>
            <a:r>
              <a:rPr kumimoji="0" lang="el-GR" sz="1200" b="1" i="0" u="none" strike="noStrike" cap="none" normalizeH="0" baseline="0" dirty="0" bmk="_Toc405125487">
                <a:ln>
                  <a:noFill/>
                </a:ln>
                <a:solidFill>
                  <a:schemeClr val="tx1"/>
                </a:solidFill>
                <a:effectLst/>
                <a:latin typeface="Cambria" pitchFamily="18" charset="0"/>
                <a:ea typeface="Times New Roman" pitchFamily="18" charset="0"/>
                <a:cs typeface="Times New Roman" pitchFamily="18" charset="0"/>
              </a:rPr>
              <a:t>Σταθμισμένο κόστος κεφαλαίων</a:t>
            </a:r>
            <a:endParaRPr kumimoji="0" lang="el-GR" sz="1100" b="1" i="0"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Το κόστος κεφαλαίου (</a:t>
            </a:r>
            <a:r>
              <a:rPr kumimoji="0" lang="en-US"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cost</a:t>
            </a: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of</a:t>
            </a: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capital</a:t>
            </a: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WACC</a:t>
            </a: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μιάς επιχείρησης εξάγεται ως το μέσο σταθμικό επιτόκιο των δανειακών κεφαλαίων και του κεφαλαίου των μετόχων. Η αναλογία μεταξύ δανειακών και ιδίων κεφαλαίων επηρεάζει σημαντικά το κόστος κεφαλαίων. Εάν μία επιχείρηση έχει σχέση 2 ίδια προς 1 δανειακά κεφάλαια τότε κάνοντας χρήση τα παραπάνω στοιχεία</a:t>
            </a:r>
            <a:endParaRPr kumimoji="0" lang="el-GR" b="0" i="0" u="none" strike="noStrike" cap="none" normalizeH="0" baseline="0" dirty="0">
              <a:ln>
                <a:noFill/>
              </a:ln>
              <a:solidFill>
                <a:schemeClr val="tx1"/>
              </a:solidFill>
              <a:effectLst/>
              <a:latin typeface="Arial" pitchFamily="34" charset="0"/>
              <a:cs typeface="Arial" pitchFamily="34" charset="0"/>
            </a:endParaRPr>
          </a:p>
        </p:txBody>
      </p:sp>
      <p:pic>
        <p:nvPicPr>
          <p:cNvPr id="22545" name="Picture 1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571736" y="4572008"/>
            <a:ext cx="2343150" cy="371475"/>
          </a:xfrm>
          <a:prstGeom prst="rect">
            <a:avLst/>
          </a:prstGeom>
          <a:noFill/>
        </p:spPr>
      </p:pic>
      <p:sp>
        <p:nvSpPr>
          <p:cNvPr id="22547" name="Rectangle 19"/>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l-GR" sz="1200" b="0" i="0" u="none" strike="noStrike" cap="none" normalizeH="0" baseline="0">
                <a:ln>
                  <a:noFill/>
                </a:ln>
                <a:solidFill>
                  <a:schemeClr val="tx1"/>
                </a:solidFill>
                <a:effectLst/>
                <a:latin typeface="Arial" pitchFamily="34" charset="0"/>
                <a:ea typeface="Times New Roman" pitchFamily="18" charset="0"/>
                <a:cs typeface="Arial" pitchFamily="34" charset="0"/>
              </a:rPr>
            </a:br>
            <a:br>
              <a:rPr kumimoji="0" lang="el-GR" sz="1200" b="0" i="0" u="none" strike="noStrike" cap="none" normalizeH="0" baseline="0">
                <a:ln>
                  <a:noFill/>
                </a:ln>
                <a:solidFill>
                  <a:schemeClr val="tx1"/>
                </a:solidFill>
                <a:effectLst/>
                <a:latin typeface="Arial" pitchFamily="34" charset="0"/>
                <a:ea typeface="Times New Roman" pitchFamily="18" charset="0"/>
                <a:cs typeface="Arial" pitchFamily="34" charset="0"/>
              </a:rPr>
            </a:br>
            <a:endParaRPr kumimoji="0" lang="el-GR" sz="1800" b="0" i="0" u="none" strike="noStrike" cap="none" normalizeH="0" baseline="0">
              <a:ln>
                <a:noFill/>
              </a:ln>
              <a:solidFill>
                <a:schemeClr val="tx1"/>
              </a:solidFill>
              <a:effectLst/>
              <a:latin typeface="Arial" pitchFamily="34" charset="0"/>
              <a:cs typeface="Arial" pitchFamily="34" charset="0"/>
            </a:endParaRPr>
          </a:p>
        </p:txBody>
      </p:sp>
      <p:sp>
        <p:nvSpPr>
          <p:cNvPr id="22549" name="Rectangle 21"/>
          <p:cNvSpPr>
            <a:spLocks noChangeArrowheads="1"/>
          </p:cNvSpPr>
          <p:nvPr/>
        </p:nvSpPr>
        <p:spPr bwMode="auto">
          <a:xfrm>
            <a:off x="285720" y="4857760"/>
            <a:ext cx="850112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Εάν συμβολίσουμε τις αναλογίες στο σύνολο των κεφαλαίων για το χρέος και τα ίδια κεφάλαια  </a:t>
            </a:r>
            <a:r>
              <a:rPr kumimoji="0" lang="en-US"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d</a:t>
            </a: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=1/3=33,33%, </a:t>
            </a:r>
            <a:r>
              <a:rPr kumimoji="0" lang="en-US"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s</a:t>
            </a: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=2/3=66,67%, αντίστοιχα έχουμε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22548" name="Picture 2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214414" y="5429264"/>
            <a:ext cx="5943600" cy="409575"/>
          </a:xfrm>
          <a:prstGeom prst="rect">
            <a:avLst/>
          </a:prstGeom>
          <a:noFill/>
        </p:spPr>
      </p:pic>
      <p:sp>
        <p:nvSpPr>
          <p:cNvPr id="22550" name="Rectangle 22"/>
          <p:cNvSpPr>
            <a:spLocks noChangeArrowheads="1"/>
          </p:cNvSpPr>
          <p:nvPr/>
        </p:nvSpPr>
        <p:spPr bwMode="auto">
          <a:xfrm>
            <a:off x="214282" y="6072206"/>
            <a:ext cx="864399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Δηλαδή σε μία επένδυση ή μία επιχείρηση με σύνολο ιδίων και ξένων κεφαλαίων 100 εκ. ευρώ το ετήσιο κόστος ανέρχεται σε 12,2 εκ ευρώ.</a:t>
            </a: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9510" y="692696"/>
          <a:ext cx="8568954" cy="5946090"/>
        </p:xfrm>
        <a:graphic>
          <a:graphicData uri="http://schemas.openxmlformats.org/drawingml/2006/table">
            <a:tbl>
              <a:tblPr/>
              <a:tblGrid>
                <a:gridCol w="1429302">
                  <a:extLst>
                    <a:ext uri="{9D8B030D-6E8A-4147-A177-3AD203B41FA5}">
                      <a16:colId xmlns:a16="http://schemas.microsoft.com/office/drawing/2014/main" val="20000"/>
                    </a:ext>
                  </a:extLst>
                </a:gridCol>
                <a:gridCol w="1098539">
                  <a:extLst>
                    <a:ext uri="{9D8B030D-6E8A-4147-A177-3AD203B41FA5}">
                      <a16:colId xmlns:a16="http://schemas.microsoft.com/office/drawing/2014/main" val="20001"/>
                    </a:ext>
                  </a:extLst>
                </a:gridCol>
                <a:gridCol w="853468">
                  <a:extLst>
                    <a:ext uri="{9D8B030D-6E8A-4147-A177-3AD203B41FA5}">
                      <a16:colId xmlns:a16="http://schemas.microsoft.com/office/drawing/2014/main" val="20002"/>
                    </a:ext>
                  </a:extLst>
                </a:gridCol>
                <a:gridCol w="675234">
                  <a:extLst>
                    <a:ext uri="{9D8B030D-6E8A-4147-A177-3AD203B41FA5}">
                      <a16:colId xmlns:a16="http://schemas.microsoft.com/office/drawing/2014/main" val="20003"/>
                    </a:ext>
                  </a:extLst>
                </a:gridCol>
                <a:gridCol w="1645239">
                  <a:extLst>
                    <a:ext uri="{9D8B030D-6E8A-4147-A177-3AD203B41FA5}">
                      <a16:colId xmlns:a16="http://schemas.microsoft.com/office/drawing/2014/main" val="20004"/>
                    </a:ext>
                  </a:extLst>
                </a:gridCol>
                <a:gridCol w="1338470">
                  <a:extLst>
                    <a:ext uri="{9D8B030D-6E8A-4147-A177-3AD203B41FA5}">
                      <a16:colId xmlns:a16="http://schemas.microsoft.com/office/drawing/2014/main" val="20005"/>
                    </a:ext>
                  </a:extLst>
                </a:gridCol>
                <a:gridCol w="853468">
                  <a:extLst>
                    <a:ext uri="{9D8B030D-6E8A-4147-A177-3AD203B41FA5}">
                      <a16:colId xmlns:a16="http://schemas.microsoft.com/office/drawing/2014/main" val="20006"/>
                    </a:ext>
                  </a:extLst>
                </a:gridCol>
                <a:gridCol w="675234">
                  <a:extLst>
                    <a:ext uri="{9D8B030D-6E8A-4147-A177-3AD203B41FA5}">
                      <a16:colId xmlns:a16="http://schemas.microsoft.com/office/drawing/2014/main" val="20007"/>
                    </a:ext>
                  </a:extLst>
                </a:gridCol>
              </a:tblGrid>
              <a:tr h="357602">
                <a:tc>
                  <a:txBody>
                    <a:bodyPr/>
                    <a:lstStyle/>
                    <a:p>
                      <a:pPr algn="just">
                        <a:lnSpc>
                          <a:spcPct val="115000"/>
                        </a:lnSpc>
                        <a:spcAft>
                          <a:spcPts val="1000"/>
                        </a:spcAft>
                      </a:pPr>
                      <a:r>
                        <a:rPr lang="el-GR" sz="1600" dirty="0">
                          <a:latin typeface="Times New Roman"/>
                          <a:ea typeface="Calibri"/>
                          <a:cs typeface="Times New Roman"/>
                        </a:rPr>
                        <a:t>ΕΝΕΡΓΗΤΙΚΟ</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1000"/>
                        </a:spcAft>
                      </a:pPr>
                      <a:r>
                        <a:rPr lang="en-US" sz="1600">
                          <a:latin typeface="Times New Roman"/>
                          <a:ea typeface="Calibri"/>
                          <a:cs typeface="Times New Roman"/>
                        </a:rPr>
                        <a:t>ASSETS</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1000"/>
                        </a:spcAft>
                      </a:pPr>
                      <a:r>
                        <a:rPr lang="en-US" sz="1600">
                          <a:latin typeface="Times New Roman"/>
                          <a:ea typeface="Calibri"/>
                          <a:cs typeface="Times New Roman"/>
                        </a:rPr>
                        <a:t>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1000"/>
                        </a:spcAft>
                      </a:pPr>
                      <a:r>
                        <a:rPr lang="en-US" sz="1600">
                          <a:latin typeface="Times New Roman"/>
                          <a:ea typeface="Calibri"/>
                          <a:cs typeface="Times New Roman"/>
                        </a:rPr>
                        <a:t>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1000"/>
                        </a:spcAft>
                      </a:pPr>
                      <a:r>
                        <a:rPr lang="el-GR" sz="1600">
                          <a:latin typeface="Times New Roman"/>
                          <a:ea typeface="Calibri"/>
                          <a:cs typeface="Times New Roman"/>
                        </a:rPr>
                        <a:t>ΠΑΘΗΤΙΚΟ</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1000"/>
                        </a:spcAft>
                      </a:pPr>
                      <a:r>
                        <a:rPr lang="en-US" sz="1600">
                          <a:latin typeface="Times New Roman"/>
                          <a:ea typeface="Calibri"/>
                          <a:cs typeface="Times New Roman"/>
                        </a:rPr>
                        <a:t>LIABILITIES</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1000"/>
                        </a:spcAft>
                      </a:pPr>
                      <a:r>
                        <a:rPr lang="en-US" sz="1600">
                          <a:latin typeface="Times New Roman"/>
                          <a:ea typeface="Calibri"/>
                          <a:cs typeface="Times New Roman"/>
                        </a:rPr>
                        <a:t>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1000"/>
                        </a:spcAft>
                      </a:pPr>
                      <a:r>
                        <a:rPr lang="en-US" sz="1600">
                          <a:latin typeface="Times New Roman"/>
                          <a:ea typeface="Calibri"/>
                          <a:cs typeface="Times New Roman"/>
                        </a:rPr>
                        <a:t>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598170">
                <a:tc>
                  <a:txBody>
                    <a:bodyPr/>
                    <a:lstStyle/>
                    <a:p>
                      <a:pPr algn="just">
                        <a:lnSpc>
                          <a:spcPct val="115000"/>
                        </a:lnSpc>
                        <a:spcAft>
                          <a:spcPts val="1000"/>
                        </a:spcAft>
                      </a:pPr>
                      <a:r>
                        <a:rPr lang="el-GR" sz="1600" dirty="0">
                          <a:latin typeface="Times New Roman"/>
                          <a:ea typeface="Calibri"/>
                          <a:cs typeface="Times New Roman"/>
                        </a:rPr>
                        <a:t>Ταμείο </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a:latin typeface="Times New Roman"/>
                          <a:ea typeface="Calibri"/>
                          <a:cs typeface="Times New Roman"/>
                        </a:rPr>
                        <a:t>Cash</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600">
                          <a:latin typeface="Times New Roman"/>
                          <a:ea typeface="Calibri"/>
                          <a:cs typeface="Times New Roman"/>
                        </a:rPr>
                        <a:t>5.000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600">
                          <a:latin typeface="Times New Roman"/>
                          <a:ea typeface="Calibri"/>
                          <a:cs typeface="Times New Roman"/>
                        </a:rPr>
                        <a:t>5%</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l-GR" sz="1600">
                          <a:latin typeface="Times New Roman"/>
                          <a:ea typeface="Calibri"/>
                          <a:cs typeface="Times New Roman"/>
                        </a:rPr>
                        <a:t>Λογαριασμοί πληρωτέοι</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a:latin typeface="Times New Roman"/>
                          <a:ea typeface="Calibri"/>
                          <a:cs typeface="Times New Roman"/>
                        </a:rPr>
                        <a:t>Assets payable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600">
                          <a:latin typeface="Times New Roman"/>
                          <a:ea typeface="Calibri"/>
                          <a:cs typeface="Times New Roman"/>
                        </a:rPr>
                        <a:t>8.000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600">
                          <a:latin typeface="Times New Roman"/>
                          <a:ea typeface="Calibri"/>
                          <a:cs typeface="Times New Roman"/>
                        </a:rPr>
                        <a:t>8%</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97255">
                <a:tc>
                  <a:txBody>
                    <a:bodyPr/>
                    <a:lstStyle/>
                    <a:p>
                      <a:pPr algn="just">
                        <a:lnSpc>
                          <a:spcPct val="115000"/>
                        </a:lnSpc>
                        <a:spcAft>
                          <a:spcPts val="1000"/>
                        </a:spcAft>
                      </a:pPr>
                      <a:r>
                        <a:rPr lang="el-GR" sz="1600">
                          <a:latin typeface="Times New Roman"/>
                          <a:ea typeface="Calibri"/>
                          <a:cs typeface="Times New Roman"/>
                        </a:rPr>
                        <a:t>Λογαριασμοί εισπρακτέοι</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dirty="0">
                          <a:latin typeface="Times New Roman"/>
                          <a:ea typeface="Calibri"/>
                          <a:cs typeface="Times New Roman"/>
                        </a:rPr>
                        <a:t>Assets receivable</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600">
                          <a:latin typeface="Times New Roman"/>
                          <a:ea typeface="Calibri"/>
                          <a:cs typeface="Times New Roman"/>
                        </a:rPr>
                        <a:t>8.000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600">
                          <a:latin typeface="Times New Roman"/>
                          <a:ea typeface="Calibri"/>
                          <a:cs typeface="Times New Roman"/>
                        </a:rPr>
                        <a:t>8%</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l-GR" sz="1600">
                          <a:latin typeface="Times New Roman"/>
                          <a:ea typeface="Calibri"/>
                          <a:cs typeface="Times New Roman"/>
                        </a:rPr>
                        <a:t>Τρέχουσες δανειακές υποχρεώσεις</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a:latin typeface="Times New Roman"/>
                          <a:ea typeface="Calibri"/>
                          <a:cs typeface="Times New Roman"/>
                        </a:rPr>
                        <a:t>Current debt due (CDD)</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600">
                          <a:latin typeface="Times New Roman"/>
                          <a:ea typeface="Calibri"/>
                          <a:cs typeface="Times New Roman"/>
                        </a:rPr>
                        <a:t>10.000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600">
                          <a:latin typeface="Times New Roman"/>
                          <a:ea typeface="Calibri"/>
                          <a:cs typeface="Times New Roman"/>
                        </a:rPr>
                        <a:t>10%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98949">
                <a:tc>
                  <a:txBody>
                    <a:bodyPr/>
                    <a:lstStyle/>
                    <a:p>
                      <a:pPr algn="just">
                        <a:lnSpc>
                          <a:spcPct val="115000"/>
                        </a:lnSpc>
                        <a:spcAft>
                          <a:spcPts val="1000"/>
                        </a:spcAft>
                      </a:pPr>
                      <a:r>
                        <a:rPr lang="el-GR" sz="1600">
                          <a:latin typeface="Times New Roman"/>
                          <a:ea typeface="Calibri"/>
                          <a:cs typeface="Times New Roman"/>
                        </a:rPr>
                        <a:t>Αποθέματα</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a:latin typeface="Times New Roman"/>
                          <a:ea typeface="Calibri"/>
                          <a:cs typeface="Times New Roman"/>
                        </a:rPr>
                        <a:t>Inventories</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l-GR" sz="1600" dirty="0">
                          <a:latin typeface="Times New Roman"/>
                          <a:ea typeface="Calibri"/>
                          <a:cs typeface="Times New Roman"/>
                        </a:rPr>
                        <a:t>20.000</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l-GR" sz="1600">
                          <a:latin typeface="Times New Roman"/>
                          <a:ea typeface="Calibri"/>
                          <a:cs typeface="Times New Roman"/>
                        </a:rPr>
                        <a:t>20%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l-GR" sz="1600">
                          <a:latin typeface="Times New Roman"/>
                          <a:ea typeface="Calibri"/>
                          <a:cs typeface="Times New Roman"/>
                        </a:rPr>
                        <a:t>Άλλες τρέχουσες υποχρεώσεις</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a:latin typeface="Times New Roman"/>
                          <a:ea typeface="Calibri"/>
                          <a:cs typeface="Times New Roman"/>
                        </a:rPr>
                        <a:t>Other current liabilities</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600">
                          <a:latin typeface="Times New Roman"/>
                          <a:ea typeface="Calibri"/>
                          <a:cs typeface="Times New Roman"/>
                        </a:rPr>
                        <a:t>7.000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l-GR" sz="1600">
                          <a:latin typeface="Times New Roman"/>
                          <a:ea typeface="Calibri"/>
                          <a:cs typeface="Times New Roman"/>
                        </a:rPr>
                        <a:t>7%</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7602">
                <a:tc>
                  <a:txBody>
                    <a:bodyPr/>
                    <a:lstStyle/>
                    <a:p>
                      <a:pPr algn="just">
                        <a:lnSpc>
                          <a:spcPct val="115000"/>
                        </a:lnSpc>
                        <a:spcAft>
                          <a:spcPts val="1000"/>
                        </a:spcAft>
                      </a:pPr>
                      <a:r>
                        <a:rPr lang="el-GR" sz="1600">
                          <a:latin typeface="Times New Roman"/>
                          <a:ea typeface="Calibri"/>
                          <a:cs typeface="Times New Roman"/>
                        </a:rPr>
                        <a:t>Προπληρωμές</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a:latin typeface="Times New Roman"/>
                          <a:ea typeface="Calibri"/>
                          <a:cs typeface="Times New Roman"/>
                        </a:rPr>
                        <a:t>Prepaid</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l-GR" sz="1600">
                          <a:latin typeface="Times New Roman"/>
                          <a:ea typeface="Calibri"/>
                          <a:cs typeface="Times New Roman"/>
                        </a:rPr>
                        <a:t>3.000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l-GR" sz="1600" dirty="0">
                          <a:latin typeface="Times New Roman"/>
                          <a:ea typeface="Calibri"/>
                          <a:cs typeface="Times New Roman"/>
                        </a:rPr>
                        <a:t>3%</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a:latin typeface="Times New Roman"/>
                          <a:ea typeface="Calibri"/>
                          <a:cs typeface="Times New Roman"/>
                        </a:rPr>
                        <a:t>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a:latin typeface="Times New Roman"/>
                          <a:ea typeface="Calibri"/>
                          <a:cs typeface="Times New Roman"/>
                        </a:rPr>
                        <a:t>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l-GR" sz="1600">
                          <a:latin typeface="Times New Roman"/>
                          <a:ea typeface="Calibri"/>
                          <a:cs typeface="Times New Roman"/>
                        </a:rPr>
                        <a:t>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l-GR" sz="1600">
                          <a:latin typeface="Times New Roman"/>
                          <a:ea typeface="Calibri"/>
                          <a:cs typeface="Times New Roman"/>
                        </a:rPr>
                        <a:t>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98949">
                <a:tc>
                  <a:txBody>
                    <a:bodyPr/>
                    <a:lstStyle/>
                    <a:p>
                      <a:pPr algn="just">
                        <a:lnSpc>
                          <a:spcPct val="115000"/>
                        </a:lnSpc>
                        <a:spcAft>
                          <a:spcPts val="1000"/>
                        </a:spcAft>
                      </a:pPr>
                      <a:r>
                        <a:rPr lang="el-GR" sz="1600">
                          <a:latin typeface="Times New Roman"/>
                          <a:ea typeface="Calibri"/>
                          <a:cs typeface="Times New Roman"/>
                        </a:rPr>
                        <a:t>Κυκλοφορούν Ενεργητικό</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a:latin typeface="Times New Roman"/>
                          <a:ea typeface="Calibri"/>
                          <a:cs typeface="Times New Roman"/>
                        </a:rPr>
                        <a:t>Current asset (CA)</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l-GR" sz="1600">
                          <a:latin typeface="Times New Roman"/>
                          <a:ea typeface="Calibri"/>
                          <a:cs typeface="Times New Roman"/>
                        </a:rPr>
                        <a:t>36.000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l-GR" sz="1600" dirty="0">
                          <a:latin typeface="Times New Roman"/>
                          <a:ea typeface="Calibri"/>
                          <a:cs typeface="Times New Roman"/>
                        </a:rPr>
                        <a:t>36%</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l-GR" sz="1600" dirty="0">
                          <a:latin typeface="Times New Roman"/>
                          <a:ea typeface="Calibri"/>
                          <a:cs typeface="Times New Roman"/>
                        </a:rPr>
                        <a:t>Τρέχουσες υποχρεώσεις</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a:latin typeface="Times New Roman"/>
                          <a:ea typeface="Calibri"/>
                          <a:cs typeface="Times New Roman"/>
                        </a:rPr>
                        <a:t>Current liabilities(CL)</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l-GR" sz="1600">
                          <a:latin typeface="Times New Roman"/>
                          <a:ea typeface="Calibri"/>
                          <a:cs typeface="Times New Roman"/>
                        </a:rPr>
                        <a:t>25.000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l-GR" sz="1600">
                          <a:latin typeface="Times New Roman"/>
                          <a:ea typeface="Calibri"/>
                          <a:cs typeface="Times New Roman"/>
                        </a:rPr>
                        <a:t>25%</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96341">
                <a:tc>
                  <a:txBody>
                    <a:bodyPr/>
                    <a:lstStyle/>
                    <a:p>
                      <a:pPr algn="just">
                        <a:lnSpc>
                          <a:spcPct val="115000"/>
                        </a:lnSpc>
                        <a:spcAft>
                          <a:spcPts val="1000"/>
                        </a:spcAft>
                      </a:pPr>
                      <a:r>
                        <a:rPr lang="el-GR" sz="1600">
                          <a:latin typeface="Times New Roman"/>
                          <a:ea typeface="Calibri"/>
                          <a:cs typeface="Times New Roman"/>
                        </a:rPr>
                        <a:t>Ενσώματα πάγια</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a:latin typeface="Times New Roman"/>
                          <a:ea typeface="Calibri"/>
                          <a:cs typeface="Times New Roman"/>
                        </a:rPr>
                        <a:t>Property, Plant &amp; Equipment PP&amp;E</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l-GR" sz="1600">
                          <a:latin typeface="Times New Roman"/>
                          <a:ea typeface="Calibri"/>
                          <a:cs typeface="Times New Roman"/>
                        </a:rPr>
                        <a:t>50.000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l-GR" sz="1600">
                          <a:latin typeface="Times New Roman"/>
                          <a:ea typeface="Calibri"/>
                          <a:cs typeface="Times New Roman"/>
                        </a:rPr>
                        <a:t>50%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l-GR" sz="1600" dirty="0">
                          <a:latin typeface="Times New Roman"/>
                          <a:ea typeface="Calibri"/>
                          <a:cs typeface="Times New Roman"/>
                        </a:rPr>
                        <a:t>Μακροπρόθεσμος δανεισμός</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dirty="0">
                          <a:latin typeface="Times New Roman"/>
                          <a:ea typeface="Calibri"/>
                          <a:cs typeface="Times New Roman"/>
                        </a:rPr>
                        <a:t>Long term debt</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l-GR" sz="1600" dirty="0">
                          <a:latin typeface="Times New Roman"/>
                          <a:ea typeface="Calibri"/>
                          <a:cs typeface="Times New Roman"/>
                        </a:rPr>
                        <a:t>30.000</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l-GR" sz="1600">
                          <a:latin typeface="Times New Roman"/>
                          <a:ea typeface="Calibri"/>
                          <a:cs typeface="Times New Roman"/>
                        </a:rPr>
                        <a:t>30%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7602">
                <a:tc>
                  <a:txBody>
                    <a:bodyPr/>
                    <a:lstStyle/>
                    <a:p>
                      <a:pPr algn="just">
                        <a:lnSpc>
                          <a:spcPct val="115000"/>
                        </a:lnSpc>
                        <a:spcAft>
                          <a:spcPts val="1000"/>
                        </a:spcAft>
                      </a:pPr>
                      <a:r>
                        <a:rPr lang="el-GR" sz="1600">
                          <a:latin typeface="Times New Roman"/>
                          <a:ea typeface="Calibri"/>
                          <a:cs typeface="Times New Roman"/>
                        </a:rPr>
                        <a:t>Άλλα στοιχεία</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a:latin typeface="Times New Roman"/>
                          <a:ea typeface="Calibri"/>
                          <a:cs typeface="Times New Roman"/>
                        </a:rPr>
                        <a:t>Other assets</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l-GR" sz="1600">
                          <a:latin typeface="Times New Roman"/>
                          <a:ea typeface="Calibri"/>
                          <a:cs typeface="Times New Roman"/>
                        </a:rPr>
                        <a:t>14.000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l-GR" sz="1600">
                          <a:latin typeface="Times New Roman"/>
                          <a:ea typeface="Calibri"/>
                          <a:cs typeface="Times New Roman"/>
                        </a:rPr>
                        <a:t>14%</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l-GR" sz="1600">
                          <a:latin typeface="Times New Roman"/>
                          <a:ea typeface="Calibri"/>
                          <a:cs typeface="Times New Roman"/>
                        </a:rPr>
                        <a:t>Ιδ. κεφάλαια(ΚΘ)</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a:latin typeface="Times New Roman"/>
                          <a:ea typeface="Calibri"/>
                          <a:cs typeface="Times New Roman"/>
                        </a:rPr>
                        <a:t>Equity </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l-GR" sz="1600" dirty="0">
                          <a:latin typeface="Times New Roman"/>
                          <a:ea typeface="Calibri"/>
                          <a:cs typeface="Times New Roman"/>
                        </a:rPr>
                        <a:t>45.000</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l-GR" sz="1600" dirty="0">
                          <a:latin typeface="Times New Roman"/>
                          <a:ea typeface="Calibri"/>
                          <a:cs typeface="Times New Roman"/>
                        </a:rPr>
                        <a:t>45%</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98170">
                <a:tc>
                  <a:txBody>
                    <a:bodyPr/>
                    <a:lstStyle/>
                    <a:p>
                      <a:pPr algn="just">
                        <a:lnSpc>
                          <a:spcPct val="115000"/>
                        </a:lnSpc>
                        <a:spcAft>
                          <a:spcPts val="1000"/>
                        </a:spcAft>
                      </a:pPr>
                      <a:r>
                        <a:rPr lang="el-GR" sz="1600">
                          <a:latin typeface="Times New Roman"/>
                          <a:ea typeface="Calibri"/>
                          <a:cs typeface="Times New Roman"/>
                        </a:rPr>
                        <a:t>Σύνολο Ενεργητικού</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1000"/>
                        </a:spcAft>
                      </a:pPr>
                      <a:r>
                        <a:rPr lang="en-US" sz="1600">
                          <a:latin typeface="Times New Roman"/>
                          <a:ea typeface="Calibri"/>
                          <a:cs typeface="Times New Roman"/>
                        </a:rPr>
                        <a:t>Total assets</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1000"/>
                        </a:spcAft>
                      </a:pPr>
                      <a:r>
                        <a:rPr lang="en-US" sz="1600">
                          <a:latin typeface="Times New Roman"/>
                          <a:ea typeface="Calibri"/>
                          <a:cs typeface="Times New Roman"/>
                        </a:rPr>
                        <a:t>100.000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1000"/>
                        </a:spcAft>
                      </a:pPr>
                      <a:r>
                        <a:rPr lang="en-US" sz="1600">
                          <a:latin typeface="Times New Roman"/>
                          <a:ea typeface="Calibri"/>
                          <a:cs typeface="Times New Roman"/>
                        </a:rPr>
                        <a:t>100%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1000"/>
                        </a:spcAft>
                      </a:pPr>
                      <a:r>
                        <a:rPr lang="el-GR" sz="1600">
                          <a:latin typeface="Times New Roman"/>
                          <a:ea typeface="Calibri"/>
                          <a:cs typeface="Times New Roman"/>
                        </a:rPr>
                        <a:t>Σύνολο Παθητικού + ΚΘ</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1000"/>
                        </a:spcAft>
                      </a:pPr>
                      <a:r>
                        <a:rPr lang="en-US" sz="1600">
                          <a:latin typeface="Times New Roman"/>
                          <a:ea typeface="Calibri"/>
                          <a:cs typeface="Times New Roman"/>
                        </a:rPr>
                        <a:t>Liabilities + Equity</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1000"/>
                        </a:spcAft>
                      </a:pPr>
                      <a:r>
                        <a:rPr lang="en-US" sz="1600">
                          <a:latin typeface="Times New Roman"/>
                          <a:ea typeface="Calibri"/>
                          <a:cs typeface="Times New Roman"/>
                        </a:rPr>
                        <a:t>100.000</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1000"/>
                        </a:spcAft>
                      </a:pPr>
                      <a:r>
                        <a:rPr lang="en-US" sz="1600" dirty="0">
                          <a:latin typeface="Times New Roman"/>
                          <a:ea typeface="Calibri"/>
                          <a:cs typeface="Times New Roman"/>
                        </a:rPr>
                        <a:t>100%</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bl>
          </a:graphicData>
        </a:graphic>
      </p:graphicFrame>
      <p:sp>
        <p:nvSpPr>
          <p:cNvPr id="3" name="Rectangle 1"/>
          <p:cNvSpPr>
            <a:spLocks noChangeArrowheads="1"/>
          </p:cNvSpPr>
          <p:nvPr/>
        </p:nvSpPr>
        <p:spPr bwMode="auto">
          <a:xfrm>
            <a:off x="0" y="224111"/>
            <a:ext cx="8172400" cy="682198"/>
          </a:xfrm>
          <a:prstGeom prst="rect">
            <a:avLst/>
          </a:prstGeom>
          <a:noFill/>
          <a:ln w="9525">
            <a:noFill/>
            <a:miter lim="800000"/>
            <a:headEnd/>
            <a:tailEnd/>
          </a:ln>
          <a:effectLst/>
        </p:spPr>
        <p:txBody>
          <a:bodyPr vert="horz" wrap="square" lIns="457056" tIns="126960" rIns="91440" bIns="0" numCol="1" anchor="ctr" anchorCtr="0" compatLnSpc="1">
            <a:prstTxWarp prst="textNoShape">
              <a:avLst/>
            </a:prstTxWarp>
            <a:spAutoFit/>
          </a:bodyPr>
          <a:lstStyle/>
          <a:p>
            <a:pPr marL="1828800" marR="0" lvl="4" indent="0" algn="ctr" defTabSz="914400" rtl="0" eaLnBrk="1" fontAlgn="base" latinLnBrk="0" hangingPunct="1">
              <a:lnSpc>
                <a:spcPct val="100000"/>
              </a:lnSpc>
              <a:spcBef>
                <a:spcPct val="0"/>
              </a:spcBef>
              <a:spcAft>
                <a:spcPct val="0"/>
              </a:spcAft>
              <a:buClrTx/>
              <a:buSzTx/>
              <a:tabLst/>
            </a:pPr>
            <a:r>
              <a:rPr kumimoji="0" lang="el-GR" b="1" i="0" u="none" strike="noStrike" cap="none" normalizeH="0" baseline="0" dirty="0" bmk="_Toc405125431">
                <a:ln>
                  <a:noFill/>
                </a:ln>
                <a:solidFill>
                  <a:schemeClr val="tx1"/>
                </a:solidFill>
                <a:effectLst/>
                <a:latin typeface="Times New Roman" pitchFamily="18" charset="0"/>
                <a:ea typeface="Times New Roman" pitchFamily="18" charset="0"/>
                <a:cs typeface="Times New Roman" pitchFamily="18" charset="0"/>
              </a:rPr>
              <a:t>Ισολογισμός</a:t>
            </a:r>
            <a:endParaRPr kumimoji="0" lang="el-GR"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14283" y="0"/>
            <a:ext cx="8286807" cy="682198"/>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pPr algn="just" fontAlgn="base">
              <a:spcBef>
                <a:spcPct val="0"/>
              </a:spcBef>
              <a:spcAft>
                <a:spcPct val="0"/>
              </a:spcAft>
            </a:pPr>
            <a:r>
              <a:rPr kumimoji="0" lang="el-GR" sz="1200" b="1" i="0" u="none" strike="noStrike" cap="none" normalizeH="0" baseline="0" dirty="0" bmk="_Toc405125488">
                <a:ln>
                  <a:noFill/>
                </a:ln>
                <a:solidFill>
                  <a:schemeClr val="tx1"/>
                </a:solidFill>
                <a:effectLst/>
                <a:latin typeface="Cambria" pitchFamily="18" charset="0"/>
                <a:ea typeface="Times New Roman" pitchFamily="18" charset="0"/>
                <a:cs typeface="Times New Roman" pitchFamily="18" charset="0"/>
              </a:rPr>
              <a:t>Προστιθέμενη αξία μετόχων</a:t>
            </a:r>
            <a:r>
              <a:rPr kumimoji="0" lang="el-GR" sz="1200" b="1"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endParaRPr kumimoji="0" lang="el-GR" sz="1100" b="1" i="0"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Η προστιθεμένη αξία των μετόχων </a:t>
            </a:r>
            <a:r>
              <a:rPr kumimoji="0" lang="en-US"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SVA</a:t>
            </a: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Shareholders</a:t>
            </a: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Value</a:t>
            </a: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Added</a:t>
            </a: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)είναι η διαφορά ανάμεσα στα μετά από φόρους λογιστικά λειτουργικά κέρδη μίας επιχείρησης με το κόστος κεφαλαίων αυτής δηλαδή :</a:t>
            </a: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2355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55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00100" y="857232"/>
            <a:ext cx="5943600" cy="409575"/>
          </a:xfrm>
          <a:prstGeom prst="rect">
            <a:avLst/>
          </a:prstGeom>
          <a:noFill/>
        </p:spPr>
      </p:pic>
      <p:sp>
        <p:nvSpPr>
          <p:cNvPr id="2355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55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00100" y="1428736"/>
            <a:ext cx="6300790" cy="619125"/>
          </a:xfrm>
          <a:prstGeom prst="rect">
            <a:avLst/>
          </a:prstGeom>
          <a:noFill/>
        </p:spPr>
      </p:pic>
      <p:sp>
        <p:nvSpPr>
          <p:cNvPr id="2355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558"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71538" y="2214554"/>
            <a:ext cx="1581150" cy="209550"/>
          </a:xfrm>
          <a:prstGeom prst="rect">
            <a:avLst/>
          </a:prstGeom>
          <a:noFill/>
        </p:spPr>
      </p:pic>
      <p:sp>
        <p:nvSpPr>
          <p:cNvPr id="23560" name="Rectangle 8"/>
          <p:cNvSpPr>
            <a:spLocks noChangeArrowheads="1"/>
          </p:cNvSpPr>
          <p:nvPr/>
        </p:nvSpPr>
        <p:spPr bwMode="auto">
          <a:xfrm>
            <a:off x="0" y="2357430"/>
            <a:ext cx="8715436"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Εάν και με τα στοιχεία που έχουμε ως τώρα υποθέσουμε ότι μια επιχείρηση πραγματοποιεί κέρδη 15εκ.ευρώ τότε η προστιθέμενη αξία για τους μετόχους ανέρχεται :</a:t>
            </a: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235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561"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00298" y="2714620"/>
            <a:ext cx="3381375" cy="209550"/>
          </a:xfrm>
          <a:prstGeom prst="rect">
            <a:avLst/>
          </a:prstGeom>
          <a:noFill/>
        </p:spPr>
      </p:pic>
      <p:sp>
        <p:nvSpPr>
          <p:cNvPr id="23563" name="Rectangle 11"/>
          <p:cNvSpPr>
            <a:spLocks noChangeArrowheads="1"/>
          </p:cNvSpPr>
          <p:nvPr/>
        </p:nvSpPr>
        <p:spPr bwMode="auto">
          <a:xfrm>
            <a:off x="428595" y="3000372"/>
            <a:ext cx="8072495"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l-GR" sz="1200" dirty="0"/>
              <a:t>Πολλοί λογιστές και επιχειρηματίες διαφωνούν με τη φύση των υπολογισμών για το κόστος κεφαλαίων μελέτες όμως έχουν δείξει ότι οι αγορές αντιδρούν σε αυτή τη λογική. </a:t>
            </a:r>
            <a:endParaRPr lang="en-US" sz="1200" dirty="0"/>
          </a:p>
          <a:p>
            <a:pPr lvl="0" fontAlgn="base">
              <a:spcBef>
                <a:spcPct val="0"/>
              </a:spcBef>
              <a:spcAft>
                <a:spcPct val="0"/>
              </a:spcAft>
            </a:pP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Η προστιθέμενη αξία των μετόχων μπορεί να μεταβληθεί σε εργαλείο διοίκησης επιχειρήσεων δηλαδή η επιχείρηση μπορεί να αυξήσει την προστιθέμενη αξία για τους μετόχους της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Πουλώντας περισσότερο</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Αυξάνοντας τις τιμές</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Μειώνοντας το λειτουργικό κόστος</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Μειώνοντας τους φόρους</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Μειώνοντας το κόστος του δανεισμού</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Αυξάνοντας την  χρήση των κεφαλαίων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Μειώνοντας το </a:t>
            </a:r>
            <a:r>
              <a:rPr kumimoji="0" lang="en-US"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BETA</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Μειώνοντας τα κεφάλαια</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Πουλώντας κακό ενεργητικό (στοιχεία με απόδοση &lt;</a:t>
            </a:r>
            <a:r>
              <a:rPr kumimoji="0" lang="en-US"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WACC</a:t>
            </a: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Αυξάνοντας το δανεισμό</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Αγοράζοντας καλό ενεργητικό (στοιχεία με απόδοση &gt;</a:t>
            </a:r>
            <a:r>
              <a:rPr kumimoji="0" lang="en-US"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WACC</a:t>
            </a:r>
            <a:r>
              <a:rPr kumimoji="0" lang="el-GR"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0"/>
            <a:ext cx="8858280" cy="2344191"/>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pPr algn="just" fontAlgn="base">
              <a:spcBef>
                <a:spcPct val="0"/>
              </a:spcBef>
              <a:spcAft>
                <a:spcPct val="0"/>
              </a:spcAft>
            </a:pPr>
            <a:r>
              <a:rPr kumimoji="0" lang="el-GR" sz="2400" b="1" i="0" u="none" strike="noStrike" cap="none" normalizeH="0" baseline="0" dirty="0" bmk="_Toc405125508">
                <a:ln>
                  <a:noFill/>
                </a:ln>
                <a:solidFill>
                  <a:schemeClr val="tx1"/>
                </a:solidFill>
                <a:effectLst/>
                <a:latin typeface="Times New Roman" pitchFamily="18" charset="0"/>
                <a:ea typeface="Times New Roman" pitchFamily="18" charset="0"/>
                <a:cs typeface="Times New Roman" pitchFamily="18" charset="0"/>
              </a:rPr>
              <a:t>Μέθοδοι των προεξοφλημένων ταμειοροών</a:t>
            </a:r>
            <a:r>
              <a:rPr kumimoji="0" lang="en-US" sz="2400" b="1" i="0" u="none" strike="noStrike" cap="none" normalizeH="0" baseline="0" dirty="0" bmk="_Toc405125508">
                <a:ln>
                  <a:noFill/>
                </a:ln>
                <a:solidFill>
                  <a:schemeClr val="tx1"/>
                </a:solidFill>
                <a:effectLst/>
                <a:latin typeface="Times New Roman" pitchFamily="18" charset="0"/>
                <a:ea typeface="Times New Roman" pitchFamily="18" charset="0"/>
                <a:cs typeface="Times New Roman" pitchFamily="18" charset="0"/>
              </a:rPr>
              <a:t> (Cash flow discounting-based methods)</a:t>
            </a:r>
            <a:endParaRPr kumimoji="0" lang="el-GR" sz="2400" b="1" i="0" u="none" strike="noStrike" cap="none" normalizeH="0" baseline="0" dirty="0" bmk="">
              <a:ln>
                <a:noFill/>
              </a:ln>
              <a:solidFill>
                <a:srgbClr val="4F81BD"/>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sz="2400"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Η Γενική μέθοδος για προεξόφληση ταμειοροών (General method for cash flow discounting</a:t>
            </a:r>
            <a:endParaRPr kumimoji="0" lang="el-GR" sz="2400"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Οι διάφορες μέθοδοι προεξόφλησης ταμειοροών ξεκινούν από την εξίσωση: </a:t>
            </a:r>
            <a:endParaRPr kumimoji="0" lang="el-GR" sz="2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457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7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0034" y="2643182"/>
            <a:ext cx="3333750" cy="400050"/>
          </a:xfrm>
          <a:prstGeom prst="rect">
            <a:avLst/>
          </a:prstGeom>
          <a:noFill/>
        </p:spPr>
      </p:pic>
      <p:sp>
        <p:nvSpPr>
          <p:cNvPr id="245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8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43570" y="2714620"/>
            <a:ext cx="1343025" cy="409575"/>
          </a:xfrm>
          <a:prstGeom prst="rect">
            <a:avLst/>
          </a:prstGeom>
          <a:noFill/>
        </p:spPr>
      </p:pic>
      <p:sp>
        <p:nvSpPr>
          <p:cNvPr id="24582" name="Rectangle 6"/>
          <p:cNvSpPr>
            <a:spLocks noChangeArrowheads="1"/>
          </p:cNvSpPr>
          <p:nvPr/>
        </p:nvSpPr>
        <p:spPr bwMode="auto">
          <a:xfrm>
            <a:off x="0" y="3072348"/>
            <a:ext cx="885828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Παρά το γεγονός ότι οι ροές μπορεί να έχουν αόριστη διάρκεια, μπορεί να είναι αποδεκτό να αγνοείται η αξία τους μετά από ένα ορισμένο χρονικό διάστημα, καθώς η παρούσα αξία τους μειώνεται σταδιακά σε μεγαλύτερους χρονικούς ορίζοντες. Επιπλέον, το ανταγωνιστικό πλεονέκτημα πολλών επιχειρήσεων τείνει να εξαφανιστεί μετά από λίγα χρόνια.</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Πριν εξετάσουμε με περισσότερες λεπτομέρειες τις διάφορες μεθόδους αποτίμησης με βάση την προεξόφληση ταμειακών ροών , θα πρέπει πρώτα να καθορίσουμε τα διάφορα είδη των ταμειακών ροών που μπορούν να χρησιμοποιηθούν σε μια αποτίμηση.</a:t>
            </a:r>
            <a:endParaRPr kumimoji="0" lang="el-GR"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00232" y="5000636"/>
          <a:ext cx="6625916" cy="1535750"/>
        </p:xfrm>
        <a:graphic>
          <a:graphicData uri="http://schemas.openxmlformats.org/drawingml/2006/table">
            <a:tbl>
              <a:tblPr/>
              <a:tblGrid>
                <a:gridCol w="6625916">
                  <a:extLst>
                    <a:ext uri="{9D8B030D-6E8A-4147-A177-3AD203B41FA5}">
                      <a16:colId xmlns:a16="http://schemas.microsoft.com/office/drawing/2014/main" val="20000"/>
                    </a:ext>
                  </a:extLst>
                </a:gridCol>
              </a:tblGrid>
              <a:tr h="713594">
                <a:tc>
                  <a:txBody>
                    <a:bodyPr/>
                    <a:lstStyle/>
                    <a:p>
                      <a:pPr marL="0" marR="0" algn="just">
                        <a:lnSpc>
                          <a:spcPct val="115000"/>
                        </a:lnSpc>
                        <a:spcBef>
                          <a:spcPts val="0"/>
                        </a:spcBef>
                        <a:spcAft>
                          <a:spcPts val="1000"/>
                        </a:spcAft>
                      </a:pPr>
                      <a:endParaRPr lang="el-GR" sz="1200" dirty="0">
                        <a:latin typeface="Times New Roman"/>
                        <a:ea typeface="Calibri"/>
                        <a:cs typeface="Times New Roman"/>
                      </a:endParaRPr>
                    </a:p>
                    <a:p>
                      <a:pPr marL="0" marR="0" algn="just">
                        <a:lnSpc>
                          <a:spcPct val="115000"/>
                        </a:lnSpc>
                        <a:spcBef>
                          <a:spcPts val="0"/>
                        </a:spcBef>
                        <a:spcAft>
                          <a:spcPts val="1000"/>
                        </a:spcAft>
                      </a:pPr>
                      <a:r>
                        <a:rPr lang="en-US" sz="1200" b="1" u="sng" dirty="0">
                          <a:latin typeface="Times New Roman"/>
                          <a:ea typeface="Calibri"/>
                          <a:cs typeface="Times New Roman"/>
                        </a:rPr>
                        <a:t>CASH FLOWS</a:t>
                      </a:r>
                      <a:r>
                        <a:rPr lang="en-US" sz="1200" b="1" dirty="0">
                          <a:latin typeface="Times New Roman"/>
                          <a:ea typeface="Calibri"/>
                          <a:cs typeface="Times New Roman"/>
                        </a:rPr>
                        <a:t>                              </a:t>
                      </a:r>
                      <a:r>
                        <a:rPr lang="en-US" sz="1200" b="1" u="sng" dirty="0">
                          <a:latin typeface="Times New Roman"/>
                          <a:ea typeface="Calibri"/>
                          <a:cs typeface="Times New Roman"/>
                        </a:rPr>
                        <a:t>APPROPRIATE DISCOUNT RATE</a:t>
                      </a:r>
                      <a:endParaRPr lang="en-US" sz="1100" dirty="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274052">
                <a:tc>
                  <a:txBody>
                    <a:bodyPr/>
                    <a:lstStyle/>
                    <a:p>
                      <a:pPr marL="0" marR="0" algn="just">
                        <a:lnSpc>
                          <a:spcPct val="115000"/>
                        </a:lnSpc>
                        <a:spcBef>
                          <a:spcPts val="0"/>
                        </a:spcBef>
                        <a:spcAft>
                          <a:spcPts val="1000"/>
                        </a:spcAft>
                      </a:pPr>
                      <a:r>
                        <a:rPr lang="en-US" sz="1200" b="1" dirty="0">
                          <a:latin typeface="Times New Roman"/>
                          <a:ea typeface="Calibri"/>
                          <a:cs typeface="Times New Roman"/>
                        </a:rPr>
                        <a:t>FCF. </a:t>
                      </a:r>
                      <a:r>
                        <a:rPr lang="en-US" sz="1200" dirty="0">
                          <a:latin typeface="Times New Roman"/>
                          <a:ea typeface="Calibri"/>
                          <a:cs typeface="Times New Roman"/>
                        </a:rPr>
                        <a:t>Free cash flow</a:t>
                      </a:r>
                      <a:r>
                        <a:rPr lang="en-US" sz="1200" b="1" dirty="0">
                          <a:latin typeface="Times New Roman"/>
                          <a:ea typeface="Calibri"/>
                          <a:cs typeface="Times New Roman"/>
                        </a:rPr>
                        <a:t>                         WACC. </a:t>
                      </a:r>
                      <a:r>
                        <a:rPr lang="en-US" sz="1200" dirty="0">
                          <a:latin typeface="Times New Roman"/>
                          <a:ea typeface="Calibri"/>
                          <a:cs typeface="Times New Roman"/>
                        </a:rPr>
                        <a:t>Weighted average cost of capital</a:t>
                      </a:r>
                      <a:endParaRPr lang="en-US" sz="1100" dirty="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274052">
                <a:tc>
                  <a:txBody>
                    <a:bodyPr/>
                    <a:lstStyle/>
                    <a:p>
                      <a:pPr marL="0" marR="0" algn="just">
                        <a:lnSpc>
                          <a:spcPct val="115000"/>
                        </a:lnSpc>
                        <a:spcBef>
                          <a:spcPts val="0"/>
                        </a:spcBef>
                        <a:spcAft>
                          <a:spcPts val="1000"/>
                        </a:spcAft>
                      </a:pPr>
                      <a:r>
                        <a:rPr lang="en-US" sz="1200" b="1">
                          <a:latin typeface="Times New Roman"/>
                          <a:ea typeface="Calibri"/>
                          <a:cs typeface="Times New Roman"/>
                        </a:rPr>
                        <a:t>ECF. </a:t>
                      </a:r>
                      <a:r>
                        <a:rPr lang="en-US" sz="1200">
                          <a:latin typeface="Times New Roman"/>
                          <a:ea typeface="Calibri"/>
                          <a:cs typeface="Times New Roman"/>
                        </a:rPr>
                        <a:t>Equity cash flow</a:t>
                      </a:r>
                      <a:r>
                        <a:rPr lang="en-US" sz="1200" b="1">
                          <a:latin typeface="Times New Roman"/>
                          <a:ea typeface="Calibri"/>
                          <a:cs typeface="Times New Roman"/>
                        </a:rPr>
                        <a:t>                     Ke. </a:t>
                      </a:r>
                      <a:r>
                        <a:rPr lang="en-US" sz="1200">
                          <a:latin typeface="Times New Roman"/>
                          <a:ea typeface="Calibri"/>
                          <a:cs typeface="Times New Roman"/>
                        </a:rPr>
                        <a:t>Required return to equity</a:t>
                      </a:r>
                      <a:endParaRPr lang="en-US" sz="110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274052">
                <a:tc>
                  <a:txBody>
                    <a:bodyPr/>
                    <a:lstStyle/>
                    <a:p>
                      <a:pPr marL="0" marR="0" algn="just">
                        <a:lnSpc>
                          <a:spcPct val="115000"/>
                        </a:lnSpc>
                        <a:spcBef>
                          <a:spcPts val="0"/>
                        </a:spcBef>
                        <a:spcAft>
                          <a:spcPts val="1000"/>
                        </a:spcAft>
                      </a:pPr>
                      <a:r>
                        <a:rPr lang="en-US" sz="1200" b="1" dirty="0" err="1">
                          <a:latin typeface="Times New Roman"/>
                          <a:ea typeface="Calibri"/>
                          <a:cs typeface="Times New Roman"/>
                        </a:rPr>
                        <a:t>CFd</a:t>
                      </a:r>
                      <a:r>
                        <a:rPr lang="en-US" sz="1200" b="1" dirty="0">
                          <a:latin typeface="Times New Roman"/>
                          <a:ea typeface="Calibri"/>
                          <a:cs typeface="Times New Roman"/>
                        </a:rPr>
                        <a:t>. </a:t>
                      </a:r>
                      <a:r>
                        <a:rPr lang="en-US" sz="1200" dirty="0">
                          <a:latin typeface="Times New Roman"/>
                          <a:ea typeface="Calibri"/>
                          <a:cs typeface="Times New Roman"/>
                        </a:rPr>
                        <a:t>Debt cash flow</a:t>
                      </a:r>
                      <a:r>
                        <a:rPr lang="en-US" sz="1200" b="1" dirty="0">
                          <a:latin typeface="Times New Roman"/>
                          <a:ea typeface="Calibri"/>
                          <a:cs typeface="Times New Roman"/>
                        </a:rPr>
                        <a:t>                         </a:t>
                      </a:r>
                      <a:r>
                        <a:rPr lang="en-US" sz="1200" b="1" dirty="0" err="1">
                          <a:latin typeface="Times New Roman"/>
                          <a:ea typeface="Calibri"/>
                          <a:cs typeface="Times New Roman"/>
                        </a:rPr>
                        <a:t>Kd</a:t>
                      </a:r>
                      <a:r>
                        <a:rPr lang="en-US" sz="1200" b="1" dirty="0">
                          <a:latin typeface="Times New Roman"/>
                          <a:ea typeface="Calibri"/>
                          <a:cs typeface="Times New Roman"/>
                        </a:rPr>
                        <a:t>. </a:t>
                      </a:r>
                      <a:r>
                        <a:rPr lang="en-US" sz="1200" dirty="0">
                          <a:latin typeface="Times New Roman"/>
                          <a:ea typeface="Calibri"/>
                          <a:cs typeface="Times New Roman"/>
                        </a:rPr>
                        <a:t>Required return to debt</a:t>
                      </a:r>
                      <a:endParaRPr lang="en-US" sz="1100" dirty="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25601" name="Rectangle 1"/>
          <p:cNvSpPr>
            <a:spLocks noChangeArrowheads="1"/>
          </p:cNvSpPr>
          <p:nvPr/>
        </p:nvSpPr>
        <p:spPr bwMode="auto">
          <a:xfrm>
            <a:off x="0" y="1"/>
            <a:ext cx="8572528" cy="5083403"/>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pPr algn="just" fontAlgn="base">
              <a:spcBef>
                <a:spcPct val="0"/>
              </a:spcBef>
              <a:spcAft>
                <a:spcPct val="0"/>
              </a:spcAft>
            </a:pPr>
            <a:r>
              <a:rPr kumimoji="0" lang="el-GR" sz="1400" b="1" i="0" u="none" strike="noStrike" cap="none" normalizeH="0" baseline="0" dirty="0" bmk="_Toc405125510">
                <a:ln>
                  <a:noFill/>
                </a:ln>
                <a:solidFill>
                  <a:schemeClr val="tx1"/>
                </a:solidFill>
                <a:effectLst/>
                <a:latin typeface="Times New Roman" pitchFamily="18" charset="0"/>
                <a:ea typeface="Times New Roman" pitchFamily="18" charset="0"/>
                <a:cs typeface="Times New Roman" pitchFamily="18" charset="0"/>
              </a:rPr>
              <a:t>Η απόφαση για την κατάλληλη ταμειακή ροή για προεξόφληση και ο οικονομικός ισολογισμός της εταιρείας.</a:t>
            </a:r>
            <a:endParaRPr kumimoji="0" lang="el-GR" sz="1400"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Για να καταλάβουμε ποιές είναι οι βασικές ταμειακές ροές που μπορεί να χρησιμοποιηθούν σε μια αποτίμηση, παρέχουμε το παρακάτω </a:t>
            </a:r>
            <a:r>
              <a:rPr lang="el-GR" sz="1400" dirty="0">
                <a:latin typeface="Times New Roman" pitchFamily="18" charset="0"/>
                <a:ea typeface="Calibri" pitchFamily="34" charset="0"/>
                <a:cs typeface="Times New Roman" pitchFamily="18" charset="0"/>
              </a:rPr>
              <a:t>πίνακα</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που δείχνει τις διαφορετικές ταμειακές ροές που παράγονται από μια εταιρεία και τα κατάλληλα προεξοφλητικά επιτόκια για κάθε ροή.</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Υπάρχουν οι τρεις βασικές ταμειακές ροές:</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Η ελεύθερη ταμειακή ροή (</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FCF</a:t>
            </a:r>
            <a:r>
              <a:rPr kumimoji="0" lang="el-GR"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Free</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cash</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flow</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r>
              <a:rPr kumimoji="0" lang="el-GR"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Η ταμειακή ροή κεφαλαίων (</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ECF</a:t>
            </a:r>
            <a:r>
              <a:rPr kumimoji="0" lang="el-GR"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Equity</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cash</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flow</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και </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Η ταμειακή ροή του χρέους ή των δανείων (</a:t>
            </a:r>
            <a:r>
              <a:rPr kumimoji="0" lang="en-US" sz="1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CFd</a:t>
            </a:r>
            <a:r>
              <a:rPr kumimoji="0" lang="el-GR"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Debt</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cash</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flow</a:t>
            </a:r>
            <a:r>
              <a:rPr kumimoji="0" lang="el-GR"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Το πιο εύκολο να κατανοήσουμε είναι οι ταμειακές ροές του χρέους ή των δανείων (</a:t>
            </a:r>
            <a:r>
              <a:rPr kumimoji="0" lang="en-US" sz="1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CFd</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που είναι το άθροισμα των τόκων που πρέπει να καταβληθούν για το χρέος συν τα χρεολύσια. Προκειμένου να προσδιοριστεί η παρούσα αξία της αγοράς του υφιστάμενου χρέους, αυτή η ροή πρέπει να προεξοφληθεί με το απαιτούμενο ποσοστό απόδοσης του χρέους ή δανείου (κόστος του χρέους ή του δανείου). </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Σε πολλές περιπτώσεις, η αγοραία αξία του χρέους είναι ίση με τη λογιστική αξία του, όπου είναι και ο λόγος γιατί </a:t>
            </a:r>
            <a:r>
              <a:rPr kumimoji="0" lang="el-GR"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η λογιστική της αξία συχνά θεωρηθεί ως επαρκής προσέγγιση της αγοραίας αξίας</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και δεν απαιτείται πολλές φορές προσαρμογή των στοιχείων του Παθητικού στις αγοραίες τιμές.</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Η ελεύθερη ταμειακή ροή (FCF), δίνει τη δυνατότητα εκτίμησης της συνολικής αξίας  της εταιρείας (</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debt</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equity</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Η ταμειακή ροή κεφαλαίων (ΕCF), δίνει τη δυνατότητα να προκύψει η αξία της καθαρής θέσης  η οποία, σε συνδυασμό με την αξία του χρέους,  θα δώσει επίσης την δυνατότητα να καθορισθεί η συνολική αξία της εταιρείας. </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Τα ποσοστά ή τα επιτόκια προεξόφλησης που πρέπει να χρησιμοποιούνται για την FCF και την ECF επεξηγούνται στις παρακάτω ενότητες.</a:t>
            </a:r>
            <a:endParaRPr kumimoji="0" lang="el-GR" sz="1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157" y="214290"/>
          <a:ext cx="8215372" cy="1782703"/>
        </p:xfrm>
        <a:graphic>
          <a:graphicData uri="http://schemas.openxmlformats.org/drawingml/2006/table">
            <a:tbl>
              <a:tblPr/>
              <a:tblGrid>
                <a:gridCol w="5471611">
                  <a:extLst>
                    <a:ext uri="{9D8B030D-6E8A-4147-A177-3AD203B41FA5}">
                      <a16:colId xmlns:a16="http://schemas.microsoft.com/office/drawing/2014/main" val="20000"/>
                    </a:ext>
                  </a:extLst>
                </a:gridCol>
                <a:gridCol w="914587">
                  <a:extLst>
                    <a:ext uri="{9D8B030D-6E8A-4147-A177-3AD203B41FA5}">
                      <a16:colId xmlns:a16="http://schemas.microsoft.com/office/drawing/2014/main" val="20001"/>
                    </a:ext>
                  </a:extLst>
                </a:gridCol>
                <a:gridCol w="914587">
                  <a:extLst>
                    <a:ext uri="{9D8B030D-6E8A-4147-A177-3AD203B41FA5}">
                      <a16:colId xmlns:a16="http://schemas.microsoft.com/office/drawing/2014/main" val="20002"/>
                    </a:ext>
                  </a:extLst>
                </a:gridCol>
                <a:gridCol w="914587">
                  <a:extLst>
                    <a:ext uri="{9D8B030D-6E8A-4147-A177-3AD203B41FA5}">
                      <a16:colId xmlns:a16="http://schemas.microsoft.com/office/drawing/2014/main" val="20003"/>
                    </a:ext>
                  </a:extLst>
                </a:gridCol>
              </a:tblGrid>
              <a:tr h="196850">
                <a:tc gridSpan="4">
                  <a:txBody>
                    <a:bodyPr/>
                    <a:lstStyle/>
                    <a:p>
                      <a:pPr marL="0" marR="0" algn="ctr">
                        <a:lnSpc>
                          <a:spcPct val="115000"/>
                        </a:lnSpc>
                        <a:spcBef>
                          <a:spcPts val="0"/>
                        </a:spcBef>
                        <a:spcAft>
                          <a:spcPts val="0"/>
                        </a:spcAft>
                      </a:pPr>
                      <a:r>
                        <a:rPr lang="en-US" sz="1200" b="1" dirty="0">
                          <a:latin typeface="Times New Roman"/>
                          <a:ea typeface="Times New Roman"/>
                          <a:cs typeface="Times New Roman"/>
                        </a:rPr>
                        <a:t>Table</a:t>
                      </a:r>
                      <a:r>
                        <a:rPr lang="el-GR" sz="1200" b="1" dirty="0">
                          <a:latin typeface="Times New Roman"/>
                          <a:ea typeface="Times New Roman"/>
                          <a:cs typeface="Times New Roman"/>
                        </a:rPr>
                        <a:t> 7. Ελεύθερες Ταμειοροές της  </a:t>
                      </a:r>
                      <a:r>
                        <a:rPr lang="en-US" sz="1200" b="1" dirty="0">
                          <a:latin typeface="Times New Roman"/>
                          <a:ea typeface="Times New Roman"/>
                          <a:cs typeface="Times New Roman"/>
                        </a:rPr>
                        <a:t>XYZ</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6375">
                <a:tc>
                  <a:txBody>
                    <a:bodyPr/>
                    <a:lstStyle/>
                    <a:p>
                      <a:pPr marL="0" marR="0">
                        <a:lnSpc>
                          <a:spcPct val="115000"/>
                        </a:lnSpc>
                        <a:spcBef>
                          <a:spcPts val="0"/>
                        </a:spcBef>
                        <a:spcAft>
                          <a:spcPts val="0"/>
                        </a:spcAft>
                      </a:pPr>
                      <a:r>
                        <a:rPr lang="en-US" sz="1200">
                          <a:latin typeface="Times New Roman"/>
                          <a:ea typeface="Times New Roman"/>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b="1" dirty="0">
                          <a:latin typeface="Times New Roman"/>
                          <a:ea typeface="Calibri"/>
                          <a:cs typeface="Times New Roman"/>
                        </a:rPr>
                        <a:t>2012</a:t>
                      </a:r>
                      <a:endParaRPr lang="en-US" sz="11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l-GR" sz="1200" b="1" dirty="0">
                          <a:latin typeface="Times New Roman"/>
                          <a:ea typeface="Times New Roman"/>
                          <a:cs typeface="Times New Roman"/>
                        </a:rPr>
                        <a:t>20</a:t>
                      </a:r>
                      <a:r>
                        <a:rPr lang="en-US" sz="1200" b="1" dirty="0">
                          <a:latin typeface="Times New Roman"/>
                          <a:ea typeface="Times New Roman"/>
                          <a:cs typeface="Times New Roman"/>
                        </a:rPr>
                        <a:t>13</a:t>
                      </a:r>
                      <a:endParaRPr lang="en-US" sz="11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l-GR" sz="1200" b="1" dirty="0">
                          <a:latin typeface="Times New Roman"/>
                          <a:ea typeface="Times New Roman"/>
                          <a:cs typeface="Times New Roman"/>
                        </a:rPr>
                        <a:t>20</a:t>
                      </a:r>
                      <a:r>
                        <a:rPr lang="en-US" sz="1200" b="1" dirty="0">
                          <a:latin typeface="Times New Roman"/>
                          <a:ea typeface="Times New Roman"/>
                          <a:cs typeface="Times New Roman"/>
                        </a:rPr>
                        <a:t>14</a:t>
                      </a:r>
                      <a:endParaRPr lang="en-US" sz="11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6850">
                <a:tc>
                  <a:txBody>
                    <a:bodyPr/>
                    <a:lstStyle/>
                    <a:p>
                      <a:pPr marL="0" marR="0">
                        <a:lnSpc>
                          <a:spcPct val="115000"/>
                        </a:lnSpc>
                        <a:spcBef>
                          <a:spcPts val="0"/>
                        </a:spcBef>
                        <a:spcAft>
                          <a:spcPts val="0"/>
                        </a:spcAft>
                      </a:pPr>
                      <a:r>
                        <a:rPr lang="el-GR" sz="1200" b="1">
                          <a:latin typeface="Times New Roman"/>
                          <a:ea typeface="Times New Roman"/>
                          <a:cs typeface="Times New Roman"/>
                        </a:rPr>
                        <a:t>Κέρδη Προ Τόκων και Φόρων (</a:t>
                      </a:r>
                      <a:r>
                        <a:rPr lang="en-US" sz="1200" b="1">
                          <a:latin typeface="Times New Roman"/>
                          <a:ea typeface="Times New Roman"/>
                          <a:cs typeface="Times New Roman"/>
                        </a:rPr>
                        <a:t>EBIT</a:t>
                      </a:r>
                      <a:r>
                        <a:rPr lang="el-GR" sz="1200" b="1">
                          <a:latin typeface="Times New Roman"/>
                          <a:ea typeface="Times New Roman"/>
                          <a:cs typeface="Times New Roman"/>
                        </a:rPr>
                        <a:t>)</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l-GR" sz="1200">
                          <a:latin typeface="Times New Roman"/>
                          <a:ea typeface="Times New Roman"/>
                          <a:cs typeface="Times New Roman"/>
                        </a:rPr>
                        <a:t>141</a:t>
                      </a:r>
                      <a:endParaRPr lang="en-US" sz="11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l-GR" sz="1200">
                          <a:latin typeface="Times New Roman"/>
                          <a:ea typeface="Times New Roman"/>
                          <a:cs typeface="Times New Roman"/>
                        </a:rPr>
                        <a:t>157,1</a:t>
                      </a:r>
                      <a:endParaRPr lang="en-US" sz="11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l-GR" sz="1200">
                          <a:latin typeface="Times New Roman"/>
                          <a:ea typeface="Times New Roman"/>
                          <a:cs typeface="Times New Roman"/>
                        </a:rPr>
                        <a:t>174,8</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96850">
                <a:tc>
                  <a:txBody>
                    <a:bodyPr/>
                    <a:lstStyle/>
                    <a:p>
                      <a:pPr marL="0" marR="0">
                        <a:lnSpc>
                          <a:spcPct val="115000"/>
                        </a:lnSpc>
                        <a:spcBef>
                          <a:spcPts val="0"/>
                        </a:spcBef>
                        <a:spcAft>
                          <a:spcPts val="0"/>
                        </a:spcAft>
                      </a:pPr>
                      <a:r>
                        <a:rPr lang="el-GR" sz="1200">
                          <a:latin typeface="Times New Roman"/>
                          <a:ea typeface="Times New Roman"/>
                          <a:cs typeface="Times New Roman"/>
                        </a:rPr>
                        <a:t>Φόροι επί του EBIT</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l-GR" sz="1200">
                          <a:latin typeface="Times New Roman"/>
                          <a:ea typeface="Times New Roman"/>
                          <a:cs typeface="Times New Roman"/>
                        </a:rPr>
                        <a:t>49,4</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l-GR" sz="1200">
                          <a:latin typeface="Times New Roman"/>
                          <a:ea typeface="Times New Roman"/>
                          <a:cs typeface="Times New Roman"/>
                        </a:rPr>
                        <a:t>55</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l-GR" sz="1200">
                          <a:latin typeface="Times New Roman"/>
                          <a:ea typeface="Times New Roman"/>
                          <a:cs typeface="Times New Roman"/>
                        </a:rPr>
                        <a:t>61,2</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96850">
                <a:tc>
                  <a:txBody>
                    <a:bodyPr/>
                    <a:lstStyle/>
                    <a:p>
                      <a:pPr marL="0" marR="0">
                        <a:lnSpc>
                          <a:spcPct val="115000"/>
                        </a:lnSpc>
                        <a:spcBef>
                          <a:spcPts val="0"/>
                        </a:spcBef>
                        <a:spcAft>
                          <a:spcPts val="0"/>
                        </a:spcAft>
                      </a:pPr>
                      <a:r>
                        <a:rPr lang="el-GR" sz="1200" b="1" dirty="0">
                          <a:latin typeface="Times New Roman"/>
                          <a:ea typeface="Times New Roman"/>
                          <a:cs typeface="Times New Roman"/>
                        </a:rPr>
                        <a:t>Καθαρά Κέρδη Χωρίς Δανεισμό</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l-GR" sz="1200">
                          <a:latin typeface="Times New Roman"/>
                          <a:ea typeface="Times New Roman"/>
                          <a:cs typeface="Times New Roman"/>
                        </a:rPr>
                        <a:t>91,65</a:t>
                      </a:r>
                      <a:endParaRPr lang="en-US" sz="11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l-GR" sz="1200">
                          <a:latin typeface="Times New Roman"/>
                          <a:ea typeface="Times New Roman"/>
                          <a:cs typeface="Times New Roman"/>
                        </a:rPr>
                        <a:t>102,1</a:t>
                      </a:r>
                      <a:endParaRPr lang="en-US" sz="11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l-GR" sz="1200">
                          <a:latin typeface="Times New Roman"/>
                          <a:ea typeface="Times New Roman"/>
                          <a:cs typeface="Times New Roman"/>
                        </a:rPr>
                        <a:t>113,6</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6850">
                <a:tc>
                  <a:txBody>
                    <a:bodyPr/>
                    <a:lstStyle/>
                    <a:p>
                      <a:pPr marL="0" marR="0">
                        <a:lnSpc>
                          <a:spcPct val="115000"/>
                        </a:lnSpc>
                        <a:spcBef>
                          <a:spcPts val="0"/>
                        </a:spcBef>
                        <a:spcAft>
                          <a:spcPts val="0"/>
                        </a:spcAft>
                      </a:pPr>
                      <a:r>
                        <a:rPr lang="el-GR" sz="1200">
                          <a:latin typeface="Times New Roman"/>
                          <a:ea typeface="Times New Roman"/>
                          <a:cs typeface="Times New Roman"/>
                        </a:rPr>
                        <a:t>Αποσβέσεις</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latin typeface="Times New Roman"/>
                          <a:ea typeface="Times New Roman"/>
                          <a:cs typeface="Times New Roman"/>
                        </a:rPr>
                        <a:t>+</a:t>
                      </a:r>
                      <a:r>
                        <a:rPr lang="el-GR" sz="1200" dirty="0">
                          <a:latin typeface="Times New Roman"/>
                          <a:ea typeface="Times New Roman"/>
                          <a:cs typeface="Times New Roman"/>
                        </a:rPr>
                        <a:t>20</a:t>
                      </a:r>
                      <a:endParaRPr lang="en-US" sz="11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latin typeface="Times New Roman"/>
                          <a:ea typeface="Times New Roman"/>
                          <a:cs typeface="Times New Roman"/>
                        </a:rPr>
                        <a:t>+</a:t>
                      </a:r>
                      <a:r>
                        <a:rPr lang="el-GR" sz="1200" dirty="0">
                          <a:latin typeface="Times New Roman"/>
                          <a:ea typeface="Times New Roman"/>
                          <a:cs typeface="Times New Roman"/>
                        </a:rPr>
                        <a:t>20</a:t>
                      </a:r>
                      <a:endParaRPr lang="en-US" sz="11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latin typeface="Times New Roman"/>
                          <a:ea typeface="Times New Roman"/>
                          <a:cs typeface="Times New Roman"/>
                        </a:rPr>
                        <a:t>+</a:t>
                      </a:r>
                      <a:r>
                        <a:rPr lang="el-GR" sz="1200">
                          <a:latin typeface="Times New Roman"/>
                          <a:ea typeface="Times New Roman"/>
                          <a:cs typeface="Times New Roman"/>
                        </a:rPr>
                        <a:t>20</a:t>
                      </a:r>
                      <a:endParaRPr lang="en-US" sz="11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196850">
                <a:tc>
                  <a:txBody>
                    <a:bodyPr/>
                    <a:lstStyle/>
                    <a:p>
                      <a:pPr marL="0" marR="0">
                        <a:lnSpc>
                          <a:spcPct val="115000"/>
                        </a:lnSpc>
                        <a:spcBef>
                          <a:spcPts val="0"/>
                        </a:spcBef>
                        <a:spcAft>
                          <a:spcPts val="0"/>
                        </a:spcAft>
                      </a:pPr>
                      <a:r>
                        <a:rPr lang="el-GR" sz="1200">
                          <a:latin typeface="Times New Roman"/>
                          <a:ea typeface="Times New Roman"/>
                          <a:cs typeface="Times New Roman"/>
                        </a:rPr>
                        <a:t>Αυξήσεις παγίου Ενεργητικού</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200" dirty="0">
                          <a:latin typeface="Times New Roman"/>
                          <a:ea typeface="Times New Roman"/>
                          <a:cs typeface="Times New Roman"/>
                        </a:rPr>
                        <a:t>-</a:t>
                      </a:r>
                      <a:r>
                        <a:rPr lang="el-GR" sz="1200" dirty="0">
                          <a:latin typeface="Times New Roman"/>
                          <a:ea typeface="Times New Roman"/>
                          <a:cs typeface="Times New Roman"/>
                        </a:rPr>
                        <a:t>61</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latin typeface="Times New Roman"/>
                          <a:ea typeface="Times New Roman"/>
                          <a:cs typeface="Times New Roman"/>
                        </a:rPr>
                        <a:t>-</a:t>
                      </a:r>
                      <a:r>
                        <a:rPr lang="el-GR" sz="1200" dirty="0">
                          <a:latin typeface="Times New Roman"/>
                          <a:ea typeface="Times New Roman"/>
                          <a:cs typeface="Times New Roman"/>
                        </a:rPr>
                        <a:t>67,1</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latin typeface="Times New Roman"/>
                          <a:ea typeface="Times New Roman"/>
                          <a:cs typeface="Times New Roman"/>
                        </a:rPr>
                        <a:t>-</a:t>
                      </a:r>
                      <a:r>
                        <a:rPr lang="el-GR" sz="1200" dirty="0">
                          <a:latin typeface="Times New Roman"/>
                          <a:ea typeface="Times New Roman"/>
                          <a:cs typeface="Times New Roman"/>
                        </a:rPr>
                        <a:t>73,8</a:t>
                      </a:r>
                      <a:endParaRPr lang="en-US" sz="11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96850">
                <a:tc>
                  <a:txBody>
                    <a:bodyPr/>
                    <a:lstStyle/>
                    <a:p>
                      <a:pPr marL="0" marR="0">
                        <a:lnSpc>
                          <a:spcPct val="115000"/>
                        </a:lnSpc>
                        <a:spcBef>
                          <a:spcPts val="0"/>
                        </a:spcBef>
                        <a:spcAft>
                          <a:spcPts val="0"/>
                        </a:spcAft>
                      </a:pPr>
                      <a:r>
                        <a:rPr lang="el-GR" sz="1200">
                          <a:latin typeface="Times New Roman"/>
                          <a:ea typeface="Times New Roman"/>
                          <a:cs typeface="Times New Roman"/>
                        </a:rPr>
                        <a:t>Αυξήσεις κεφαλαίου Κίνησης  WCR</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200" dirty="0">
                          <a:latin typeface="Times New Roman"/>
                          <a:ea typeface="Times New Roman"/>
                          <a:cs typeface="Times New Roman"/>
                        </a:rPr>
                        <a:t>-</a:t>
                      </a:r>
                      <a:r>
                        <a:rPr lang="el-GR" sz="1200" dirty="0">
                          <a:latin typeface="Times New Roman"/>
                          <a:ea typeface="Times New Roman"/>
                          <a:cs typeface="Times New Roman"/>
                        </a:rPr>
                        <a:t>11</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latin typeface="Times New Roman"/>
                          <a:ea typeface="Times New Roman"/>
                          <a:cs typeface="Times New Roman"/>
                        </a:rPr>
                        <a:t>-</a:t>
                      </a:r>
                      <a:r>
                        <a:rPr lang="el-GR" sz="1200" dirty="0">
                          <a:latin typeface="Times New Roman"/>
                          <a:ea typeface="Times New Roman"/>
                          <a:cs typeface="Times New Roman"/>
                        </a:rPr>
                        <a:t>12,1</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latin typeface="Times New Roman"/>
                          <a:ea typeface="Times New Roman"/>
                          <a:cs typeface="Times New Roman"/>
                        </a:rPr>
                        <a:t>-</a:t>
                      </a:r>
                      <a:r>
                        <a:rPr lang="el-GR" sz="1200" dirty="0">
                          <a:latin typeface="Times New Roman"/>
                          <a:ea typeface="Times New Roman"/>
                          <a:cs typeface="Times New Roman"/>
                        </a:rPr>
                        <a:t>13,3</a:t>
                      </a:r>
                      <a:endParaRPr lang="en-US" sz="11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96850">
                <a:tc>
                  <a:txBody>
                    <a:bodyPr/>
                    <a:lstStyle/>
                    <a:p>
                      <a:pPr marL="0" marR="0">
                        <a:lnSpc>
                          <a:spcPct val="115000"/>
                        </a:lnSpc>
                        <a:spcBef>
                          <a:spcPts val="0"/>
                        </a:spcBef>
                        <a:spcAft>
                          <a:spcPts val="0"/>
                        </a:spcAft>
                      </a:pPr>
                      <a:r>
                        <a:rPr lang="el-GR" sz="1200" b="1">
                          <a:latin typeface="Times New Roman"/>
                          <a:ea typeface="Times New Roman"/>
                          <a:cs typeface="Times New Roman"/>
                        </a:rPr>
                        <a:t>Ελεύθερες Ταμειοροές (Free cash flow)</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l-GR" sz="1200" b="1">
                          <a:latin typeface="Times New Roman"/>
                          <a:ea typeface="Times New Roman"/>
                          <a:cs typeface="Times New Roman"/>
                        </a:rPr>
                        <a:t>39,65</a:t>
                      </a:r>
                      <a:endParaRPr lang="en-US" sz="11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l-GR" sz="1200" b="1">
                          <a:latin typeface="Times New Roman"/>
                          <a:ea typeface="Times New Roman"/>
                          <a:cs typeface="Times New Roman"/>
                        </a:rPr>
                        <a:t>42,9</a:t>
                      </a:r>
                      <a:endParaRPr lang="en-US" sz="11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l-GR" sz="1200" b="1" dirty="0">
                          <a:latin typeface="Times New Roman"/>
                          <a:ea typeface="Times New Roman"/>
                          <a:cs typeface="Times New Roman"/>
                        </a:rPr>
                        <a:t>46,5</a:t>
                      </a:r>
                      <a:endParaRPr lang="en-US" sz="11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6625" name="Rectangle 1"/>
          <p:cNvSpPr>
            <a:spLocks noChangeArrowheads="1"/>
          </p:cNvSpPr>
          <p:nvPr/>
        </p:nvSpPr>
        <p:spPr bwMode="auto">
          <a:xfrm>
            <a:off x="0" y="2113152"/>
            <a:ext cx="8786842" cy="4744848"/>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pPr fontAlgn="base">
              <a:spcBef>
                <a:spcPct val="0"/>
              </a:spcBef>
              <a:spcAft>
                <a:spcPct val="0"/>
              </a:spcAft>
            </a:pPr>
            <a:r>
              <a:rPr kumimoji="0" lang="el-GR" sz="1200" b="1" i="0" u="none" strike="noStrike" cap="none" normalizeH="0" baseline="0" dirty="0" bmk="_Toc405125512">
                <a:ln>
                  <a:noFill/>
                </a:ln>
                <a:solidFill>
                  <a:schemeClr val="tx1"/>
                </a:solidFill>
                <a:effectLst/>
                <a:latin typeface="Times New Roman" pitchFamily="18" charset="0"/>
                <a:ea typeface="Times New Roman" pitchFamily="18" charset="0"/>
                <a:cs typeface="Times New Roman" pitchFamily="18" charset="0"/>
              </a:rPr>
              <a:t>Η ταμειακή ροή ιδίων κεφαλαίων (The equity cash flow)</a:t>
            </a:r>
            <a:endParaRPr kumimoji="0" lang="el-GR" sz="1100" b="1" i="0" u="none" strike="noStrike" cap="none" normalizeH="0" baseline="0" dirty="0" bmk="">
              <a:ln>
                <a:noFill/>
              </a:ln>
              <a:solidFill>
                <a:srgbClr val="4F81BD"/>
              </a:solidFill>
              <a:effectLst/>
              <a:latin typeface="Cambria" pitchFamily="18" charset="0"/>
              <a:ea typeface="Times New Roman" pitchFamily="18" charset="0"/>
              <a:cs typeface="Times New Roman" pitchFamily="18" charset="0"/>
            </a:endParaRPr>
          </a:p>
          <a:p>
            <a:pPr eaLnBrk="0" fontAlgn="base" hangingPunct="0">
              <a:spcBef>
                <a:spcPct val="0"/>
              </a:spcBef>
              <a:spcAft>
                <a:spcPct val="0"/>
              </a:spcAft>
            </a:pPr>
            <a:r>
              <a:rPr kumimoji="0" lang="el-GR" sz="1200" b="0"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Η ταμειακή ροή ιδίων κεφαλαίων (ECF) υπολογίζεται αφαιρώντας από την ελεύθερη ταμειακή ροή τον τόκο (μετά από φόρους)  και το χρεολύσιο που γίνονται σε κάθε περίοδο για τους κατόχους του χρέους και την προσθήκη του νέου χρέους. Εν συντομία είναι, είναι η ταμειακή ροή που παραμένει διαθέσιμη στην εταιρεία μετά την κάλυψη των επενδύσεων πάγιων περιουσιακών στοιχείων  και των απαιτήσεων κεφαλαίου κίνηση και μετά την καταβολή των οικονομικών επιβαρύνσεων καθώς και την αποπληρωμή του αντίστοιχου μέρους του χρεολυσίου (σε περίπτωση που υπάρχει οφειλή). Αυτό μπορεί να παρουσιαστεί με τον ακόλουθο τύπο:  </a:t>
            </a:r>
            <a:endParaRPr kumimoji="0" lang="en-US" sz="700" b="0" i="0" u="none" strike="noStrike" cap="none" normalizeH="0" baseline="0" dirty="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ECF</a:t>
            </a:r>
            <a:r>
              <a:rPr kumimoji="0" lang="el-GR" sz="1200" b="1"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 </a:t>
            </a:r>
            <a:r>
              <a:rPr kumimoji="0" lang="en-US" sz="1200" b="1"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FCF</a:t>
            </a:r>
            <a:r>
              <a:rPr kumimoji="0" lang="el-GR" sz="1200" b="1"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 - [Πληρωμές Τόκων (</a:t>
            </a:r>
            <a:r>
              <a:rPr kumimoji="0" lang="en-US" sz="1200" b="1"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interest</a:t>
            </a:r>
            <a:r>
              <a:rPr kumimoji="0" lang="el-GR" sz="1200" b="1"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 </a:t>
            </a:r>
            <a:r>
              <a:rPr kumimoji="0" lang="en-US" sz="1200" b="1"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payments</a:t>
            </a:r>
            <a:r>
              <a:rPr kumimoji="0" lang="el-GR" sz="1200" b="1"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 </a:t>
            </a:r>
            <a:r>
              <a:rPr kumimoji="0" lang="en-US" sz="1200" b="1"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x</a:t>
            </a:r>
            <a:r>
              <a:rPr kumimoji="0" lang="el-GR" sz="1200" b="1"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 (1- φορολογικός συντελεστής </a:t>
            </a:r>
            <a:r>
              <a:rPr kumimoji="0" lang="en-US" sz="1200" b="1"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T</a:t>
            </a:r>
            <a:r>
              <a:rPr kumimoji="0" lang="el-GR" sz="1200" b="1"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 </a:t>
            </a:r>
            <a:r>
              <a:rPr kumimoji="0" lang="el-GR" sz="1200" b="1" i="0" u="none" strike="noStrike" cap="none" normalizeH="0" baseline="0" dirty="0" bmk="">
                <a:ln>
                  <a:noFill/>
                </a:ln>
                <a:solidFill>
                  <a:schemeClr val="tx1"/>
                </a:solidFill>
                <a:effectLst/>
                <a:latin typeface="Calibri"/>
                <a:ea typeface="Calibri" pitchFamily="34" charset="0"/>
                <a:cs typeface="Times New Roman" pitchFamily="18" charset="0"/>
              </a:rPr>
              <a:t>–</a:t>
            </a:r>
            <a:r>
              <a:rPr kumimoji="0" lang="el-GR" sz="1200" b="1"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 Αποπληρωμές Δανειακού Κεφαλαίου + Νέο Χρέος</a:t>
            </a:r>
            <a:endParaRPr kumimoji="0" lang="en-US" sz="700" b="0" i="0" u="none" strike="noStrike" cap="none" normalizeH="0" baseline="0" dirty="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Όταν κάνουμε προβλέψεις για το </a:t>
            </a:r>
            <a:r>
              <a:rPr kumimoji="0" lang="en-US" sz="1200" b="0"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ECF</a:t>
            </a:r>
            <a:r>
              <a:rPr kumimoji="0" lang="el-GR" sz="1200" b="0"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 τα μερίσματα και άλλες αναμενόμενες πληρωμές προς τους μετόχους πρέπει να ταιριάζουν με τις ταμειακές ροές κεφαλαίου.</a:t>
            </a:r>
            <a:endParaRPr kumimoji="0" lang="en-US" sz="700" b="0" i="0" u="none" strike="noStrike" cap="none" normalizeH="0" baseline="0" dirty="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Αυτή η ταμειακή ροή </a:t>
            </a:r>
            <a:r>
              <a:rPr kumimoji="0" lang="el-GR" sz="1200" b="1"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προϋποθέτει την ύπαρξη μιας συγκεκριμένης δομής χρηματοδότησης</a:t>
            </a:r>
            <a:r>
              <a:rPr kumimoji="0" lang="el-GR" sz="1200" b="0"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 σε κάθε περίοδο, κατά την οποία ο τόκος που αντιστοιχεί στα υπάρχοντα χρέη καταβάλλεται, οι δόσεις του κεφαλαίου καταβάλλονται στις αντίστοιχες ημερομηνίες λήξης και τα κεφάλαια από το νέο δανεισμό έχουν ληφθεί. Μετά από αυτό εξακολουθεί να υπάρχει ένα ορισμένο ποσό που είναι τα ταμειακά διαθέσιμο προς τους μετόχους, το οποίο θα διατεθεί για την πληρωμή μερισμάτων ή την επαναγορά μετοχών ή την μείωση του καταβλημένου κεφαλαίου.</a:t>
            </a:r>
            <a:endParaRPr kumimoji="0" lang="en-US" sz="700" b="0" i="0" u="none" strike="noStrike" cap="none" normalizeH="0" baseline="0" dirty="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Όταν επαναδιατυπώνουμε την ταμειακή ροή κεφαλαίων, έχουμε την αποτίμηση ιδίων κεφαλαίων της εταιρείας (Ε), και, ως εκ τούτου, το κατάλληλο προεξοφλητικό επιτόκιο θα είναι η απαιτούμενη απόδοση στα ίδια κεφάλαια (Ke). Για να βρούμε τη συνολική αξία της εταιρείας (</a:t>
            </a:r>
            <a:r>
              <a:rPr kumimoji="0" lang="en-US" sz="1200" b="0"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D</a:t>
            </a:r>
            <a:r>
              <a:rPr kumimoji="0" lang="el-GR" sz="1200" b="0"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 + Ε), πρέπει να προσθέσουμε την αξία του υφιστάμενου δανεισμού (</a:t>
            </a:r>
            <a:r>
              <a:rPr kumimoji="0" lang="en-US" sz="1200" b="0"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D</a:t>
            </a:r>
            <a:r>
              <a:rPr kumimoji="0" lang="el-GR" sz="1200" b="0" i="0" u="none" strike="noStrike" cap="none" normalizeH="0" baseline="0" dirty="0" bmk="">
                <a:ln>
                  <a:noFill/>
                </a:ln>
                <a:solidFill>
                  <a:schemeClr val="tx1"/>
                </a:solidFill>
                <a:effectLst/>
                <a:latin typeface="Times New Roman" pitchFamily="18" charset="0"/>
                <a:ea typeface="Calibri" pitchFamily="34" charset="0"/>
                <a:cs typeface="Times New Roman" pitchFamily="18" charset="0"/>
              </a:rPr>
              <a:t>) με την αξία της καθαρής θέσης (E).</a:t>
            </a:r>
            <a:endParaRPr kumimoji="0" lang="en-US" sz="700" b="0" i="0" u="none" strike="noStrike" cap="none" normalizeH="0" baseline="0" dirty="0" bmk="">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l-GR" sz="1200"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Ταμειακή Ροή Κεφαλαίων (Capital cash flow)</a:t>
            </a:r>
            <a:endParaRPr kumimoji="0" lang="el-GR" sz="1100" b="1" i="0"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a:p>
            <a:pPr eaLnBrk="0" fontAlgn="base" hangingPunct="0">
              <a:spcBef>
                <a:spcPct val="0"/>
              </a:spcBef>
              <a:spcAft>
                <a:spcPct val="0"/>
              </a:spcAft>
            </a:pPr>
            <a:r>
              <a:rPr kumimoji="0" lang="el-G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Η ταμειακή ροή κεφαλαίου (CCF) είναι ο όρος που δίνεται με το άθροισμα των ταμειακών ροών του χρέους καθώς και των ταμειακών ροών της καθαρής θέσης.</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Η ταμειακή ροή του χρέους αποτελείται από το άθροισμα των πληρωμών για τόκους και χρεολύσια. Ως εκ τούτου:</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CCF</a:t>
            </a:r>
            <a:r>
              <a:rPr kumimoji="0" lang="el-G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ECF</a:t>
            </a:r>
            <a:r>
              <a:rPr kumimoji="0" lang="el-G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a:t>
            </a:r>
            <a:r>
              <a:rPr kumimoji="0" lang="en-US"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DCF</a:t>
            </a:r>
            <a:r>
              <a:rPr kumimoji="0" lang="el-G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ECF</a:t>
            </a:r>
            <a:r>
              <a:rPr kumimoji="0" lang="el-G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a:t>
            </a:r>
            <a:r>
              <a:rPr kumimoji="0" lang="en-US"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a:t>
            </a:r>
            <a:r>
              <a:rPr kumimoji="0" lang="el-G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-Δ</a:t>
            </a:r>
            <a:r>
              <a:rPr kumimoji="0" lang="en-US"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a:t>
            </a:r>
            <a:r>
              <a:rPr kumimoji="0" lang="el-G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a:t>
            </a:r>
            <a:r>
              <a:rPr kumimoji="0" lang="el-G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a:t>
            </a:r>
            <a:r>
              <a:rPr kumimoji="0" lang="en-US"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a:t>
            </a:r>
            <a:r>
              <a:rPr kumimoji="0" lang="el-G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200"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Kd</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Είναι σημαντικό να μην συγχέουμε τις ταμειακές ροές κεφαλαίου με την ελεύθερη ταμειακή ροή.</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1"/>
            <a:ext cx="8858280" cy="774531"/>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pPr fontAlgn="base">
              <a:spcBef>
                <a:spcPct val="0"/>
              </a:spcBef>
              <a:spcAft>
                <a:spcPct val="0"/>
              </a:spcAft>
            </a:pPr>
            <a:r>
              <a:rPr kumimoji="0" lang="el-GR" sz="1200" b="1" i="0" u="none" strike="noStrike" cap="none" normalizeH="0" baseline="0" dirty="0" bmk="_Toc405125514">
                <a:ln>
                  <a:noFill/>
                </a:ln>
                <a:solidFill>
                  <a:schemeClr val="tx1"/>
                </a:solidFill>
                <a:effectLst/>
                <a:latin typeface="Times New Roman" pitchFamily="18" charset="0"/>
                <a:ea typeface="Times New Roman" pitchFamily="18" charset="0"/>
                <a:cs typeface="Times New Roman" pitchFamily="18" charset="0"/>
              </a:rPr>
              <a:t>Υπολογισμός της αξίας μιας επιχείρησης με τη χρήση των ελευθέρων ταμειοροών (Calculating the value of the company using the free cash flow)</a:t>
            </a:r>
            <a:endParaRPr kumimoji="0" lang="el-GR" sz="1100" b="1" i="0"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27650" name="Rectangle 2"/>
          <p:cNvSpPr>
            <a:spLocks noChangeArrowheads="1"/>
          </p:cNvSpPr>
          <p:nvPr/>
        </p:nvSpPr>
        <p:spPr bwMode="auto">
          <a:xfrm>
            <a:off x="0" y="571481"/>
            <a:ext cx="850109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 + D = </a:t>
            </a:r>
            <a:r>
              <a:rPr kumimoji="0" lang="el-G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παρούσα Αξία</a:t>
            </a:r>
            <a:r>
              <a:rPr kumimoji="0" lang="en-US"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(present value [FCF; WACC]) </a:t>
            </a:r>
            <a:r>
              <a:rPr kumimoji="0" lang="el-G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Όπου</a:t>
            </a: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WACC = [E </a:t>
            </a:r>
            <a:r>
              <a:rPr kumimoji="0" lang="en-US" sz="1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Ke</a:t>
            </a: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D </a:t>
            </a:r>
            <a:r>
              <a:rPr kumimoji="0" lang="en-US" sz="1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Kd</a:t>
            </a: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(1- T)] / [E + 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285784" y="642918"/>
            <a:ext cx="9072594" cy="6160620"/>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pPr algn="just" fontAlgn="base">
              <a:spcBef>
                <a:spcPct val="0"/>
              </a:spcBef>
              <a:spcAft>
                <a:spcPct val="0"/>
              </a:spcAft>
            </a:pPr>
            <a:r>
              <a:rPr kumimoji="0" lang="el-GR" sz="1400" b="1" i="0" u="none" strike="noStrike" cap="none" normalizeH="0" baseline="0" dirty="0" bmk="_Toc405125515">
                <a:ln>
                  <a:noFill/>
                </a:ln>
                <a:solidFill>
                  <a:schemeClr val="tx1"/>
                </a:solidFill>
                <a:effectLst/>
                <a:latin typeface="Times New Roman" pitchFamily="18" charset="0"/>
                <a:ea typeface="Times New Roman" pitchFamily="18" charset="0"/>
                <a:cs typeface="Times New Roman" pitchFamily="18" charset="0"/>
              </a:rPr>
              <a:t>Υπολογισμός της μη μοχλευμένης αξίας μιας επιχείρησης συν την αξία των εκπτώσεων των φόρων</a:t>
            </a:r>
            <a:r>
              <a:rPr kumimoji="0" lang="en-US" sz="1400" b="1" i="0" u="none" strike="noStrike" cap="none" normalizeH="0" baseline="0" dirty="0" bmk="_Toc405125515">
                <a:ln>
                  <a:noFill/>
                </a:ln>
                <a:solidFill>
                  <a:schemeClr val="tx1"/>
                </a:solidFill>
                <a:effectLst/>
                <a:latin typeface="Times New Roman" pitchFamily="18" charset="0"/>
                <a:ea typeface="Times New Roman" pitchFamily="18" charset="0"/>
                <a:cs typeface="Times New Roman" pitchFamily="18" charset="0"/>
              </a:rPr>
              <a:t> (Calculating the value of the company as the unlevered value plus the discounted value of the tax shield)</a:t>
            </a:r>
            <a:endParaRPr kumimoji="0" lang="el-GR" sz="1400"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Στη μέθοδο αυτή, η αξία της εταιρείας υπολογίζεται με πρόσθεση δύο τιμών: από τη μία πλευρά, η αξία της εταιρείας υποθέτοντας ότι η εταιρεία δεν έχει δάνεια και, από την άλλη πλευρά, η αξία του </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tax</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shield</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που προκύπτει από το γεγονός ότι η εταιρεία χρηματοδοτείται μέσω δανείων. </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Η αξία της εταιρείας χωρίς δάνεια προκύπτει από την προεξόφληση των ελεύθερων ταμειακών ροών, χρησιμοποιώντας το επιτόκιο της απαιτούμενης απόδοσης ιδίων κεφαλαίων,</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που θα ισχύει για την εταιρεία ότι έχει δάνεια.</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Το ποσοστό αυτό</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(Ku) </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είναι γνωστό ως</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unlevered rate or required return to assets . </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Η απαιτούμενη απόδοση του ενεργητικού είναι μικρότερη από την απαιτούμενη απόδοση στα ίδια κεφάλαια αν η εταιρεία έχει δάνεια στην κεφαλαιακή της δομή, όπως, στην προκειμένη περίπτωση, οι μέτοχοι θα φέρουν τον οικονομικό κίνδυνο που συνεπάγεται η ύπαρξη του δανείου και θα απαιτήσει ένα υψηλότερο ασφάλιστρο κινδύνου της καθαρής θέσης. </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Σε εκείνες τις περιπτώσεις όπου δεν υπάρχει δανεισμός, η απαιτούμενη απόδοση στα ίδια κεφάλαια (Ke = Ku) είναι ισοδύναμη με το σταθμισμένο μέσο κόστος κεφαλαίου (WACC), καθώς η μόνη πηγή χρηματοδότησης που χρησιμοποιείται είναι το κεφάλαιο.</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Η παρούσα αξία του </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tax</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shield</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προκύπτει από το γεγονός ότι η εταιρεία χρηματοδοτείται με δάνειο, και αυτή είναι συγκεκριμένη συνέπεια του χαμηλότερου φόρου που έχει καταβληθεί από την εταιρεία ως αποτέλεσμα των τόκων που καταβάλλονται για το δάνειο σε κάθε περίοδο. </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Για να βρούμε την παρούσα αξία του </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tax</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shield</a:t>
            </a: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θα πρέπει πρώτα να υπολογίσουμε την εξοικονόμηση που λαμβάνεται με αυτόν τον τρόπο για καθένα από τα έτη, πολλαπλασιάζοντας τον οφειλόμενο τόκο του  δανείου με τον φορολογικό συντελεστή.</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Μόλις μας προκύψουν αυτές οι ροές, θα πρέπει να τις προεξοφλήσουμε με το κατάλληλο ποσοστό-επιτόκιο. </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Αν και το προεξοφλητικό επιτόκιο που θα χρησιμοποιηθεί σε αυτή την περίπτωση είναι κάπως αμφιλεγόμενο, πολλοί συγγραφείς προτείνουν τη χρήση του αγοραίου κόστους του δανείου, το οποίο δεν πρέπει κατ 'ανάγκη να είναι το επιτόκιο με το οποίο η εταιρεία έχει αναλάβει το δάνειό της.</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Κατά συνέπεια, η APV συμπυκνώνεται στον ακόλουθο τύπο:</a:t>
            </a:r>
            <a:r>
              <a:rPr kumimoji="0" lang="el-GR"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 + E = NPV (FCF; Ku) + value of the debt’s tax shield</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0" y="0"/>
            <a:ext cx="8858280" cy="866864"/>
          </a:xfrm>
          <a:prstGeom prst="rect">
            <a:avLst/>
          </a:prstGeom>
          <a:noFill/>
          <a:ln w="9525">
            <a:noFill/>
            <a:miter lim="800000"/>
            <a:headEnd/>
            <a:tailEnd/>
          </a:ln>
          <a:effectLst/>
        </p:spPr>
        <p:txBody>
          <a:bodyPr vert="horz" wrap="square" lIns="365010" tIns="126960" rIns="0" bIns="0" numCol="1" anchor="ctr" anchorCtr="0" compatLnSpc="1">
            <a:prstTxWarp prst="textNoShape">
              <a:avLst/>
            </a:prstTxWarp>
            <a:spAutoFit/>
          </a:bodyPr>
          <a:lstStyle/>
          <a:p>
            <a:pPr algn="just" fontAlgn="base">
              <a:spcBef>
                <a:spcPct val="0"/>
              </a:spcBef>
              <a:spcAft>
                <a:spcPct val="0"/>
              </a:spcAft>
            </a:pPr>
            <a:r>
              <a:rPr kumimoji="0" lang="el-GR" sz="1600" b="1" i="0" u="none" strike="noStrike" cap="none" normalizeH="0" baseline="0" dirty="0" bmk="_Toc405125528">
                <a:ln>
                  <a:noFill/>
                </a:ln>
                <a:solidFill>
                  <a:schemeClr val="tx1"/>
                </a:solidFill>
                <a:effectLst/>
                <a:latin typeface="Times New Roman" pitchFamily="18" charset="0"/>
                <a:ea typeface="Times New Roman" pitchFamily="18" charset="0"/>
                <a:cs typeface="Times New Roman" pitchFamily="18" charset="0"/>
              </a:rPr>
              <a:t>Ένα ακόμα μείγμα λογιστικών δεδομένων στην αξιολόγηση: οικονομική προστιθέμενη αξία (EVA)</a:t>
            </a:r>
            <a:endParaRPr kumimoji="0" lang="el-GR" sz="1600"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Οικονομική προστιθέμενη αξία (</a:t>
            </a:r>
            <a:r>
              <a:rPr kumimoji="0" lang="en-US"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economic</a:t>
            </a: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value</a:t>
            </a: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added</a:t>
            </a: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είναι ο όρος που χρησιμοποιείται για να ορίσει ως ακολούθως</a:t>
            </a:r>
            <a:r>
              <a:rPr kumimoji="0" lang="el-G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l-GR" b="0" i="0" u="none" strike="noStrike" cap="none" normalizeH="0" baseline="0" dirty="0">
              <a:ln>
                <a:noFill/>
              </a:ln>
              <a:solidFill>
                <a:schemeClr val="tx1"/>
              </a:solidFill>
              <a:effectLst/>
              <a:latin typeface="Arial" pitchFamily="34" charset="0"/>
              <a:cs typeface="Arial" pitchFamily="34" charset="0"/>
            </a:endParaRPr>
          </a:p>
        </p:txBody>
      </p:sp>
      <p:pic>
        <p:nvPicPr>
          <p:cNvPr id="2867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00232" y="642918"/>
            <a:ext cx="4997430" cy="357190"/>
          </a:xfrm>
          <a:prstGeom prst="rect">
            <a:avLst/>
          </a:prstGeom>
          <a:noFill/>
        </p:spPr>
      </p:pic>
      <p:sp>
        <p:nvSpPr>
          <p:cNvPr id="28676" name="Rectangle 4"/>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r>
              <a:rPr kumimoji="0" lang="en-US" sz="7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8678" name="Rectangle 6"/>
          <p:cNvSpPr>
            <a:spLocks noChangeArrowheads="1"/>
          </p:cNvSpPr>
          <p:nvPr/>
        </p:nvSpPr>
        <p:spPr bwMode="auto">
          <a:xfrm>
            <a:off x="0" y="928670"/>
            <a:ext cx="871540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Χρησιμοποιώντας την Οικονομική Προστιθέμενη Αξία</a:t>
            </a:r>
            <a:r>
              <a:rPr lang="el-GR" dirty="0">
                <a:latin typeface="Times New Roman" pitchFamily="18" charset="0"/>
                <a:ea typeface="Calibri" pitchFamily="34" charset="0"/>
                <a:cs typeface="Times New Roman" pitchFamily="18" charset="0"/>
              </a:rPr>
              <a:t>, παίρνουμε μια νέα εξίσωση για να αποτιμήσουμε την εταιρεία:</a:t>
            </a:r>
            <a:endParaRPr lang="el-GR" dirty="0">
              <a:latin typeface="Times New Roman" pitchFamily="18" charset="0"/>
              <a:cs typeface="Times New Roman" pitchFamily="18" charset="0"/>
            </a:endParaRPr>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80"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28728" y="1571612"/>
            <a:ext cx="5941928" cy="357190"/>
          </a:xfrm>
          <a:prstGeom prst="rect">
            <a:avLst/>
          </a:prstGeom>
          <a:noFill/>
        </p:spPr>
      </p:pic>
      <p:sp>
        <p:nvSpPr>
          <p:cNvPr id="28682" name="Rectangle 10"/>
          <p:cNvSpPr>
            <a:spLocks noChangeArrowheads="1"/>
          </p:cNvSpPr>
          <p:nvPr/>
        </p:nvSpPr>
        <p:spPr bwMode="auto">
          <a:xfrm>
            <a:off x="0" y="1714488"/>
            <a:ext cx="878684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685800" algn="l"/>
              </a:tabLst>
            </a:pPr>
            <a:r>
              <a:rPr kumimoji="0" lang="el-GR"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ΤΥΠΟΙ ΚΑΙ ΥΠΟΛΟΓΙΣΜΟΙ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Υπολογισμός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MVA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Τιμή ανά μετοχή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Price per share</a:t>
            </a: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Αριθμός μετοχών</a:t>
            </a:r>
            <a:r>
              <a:rPr kumimoji="0" lang="en-GB"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Number of shares)</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Κεφαλαιοποίηση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Market value of equity </a:t>
            </a:r>
            <a:r>
              <a:rPr kumimoji="0" lang="en-GB"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Share price</a:t>
            </a:r>
            <a:r>
              <a:rPr kumimoji="0" lang="en-GB"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(Number</a:t>
            </a:r>
            <a:r>
              <a:rPr kumimoji="0" lang="en-GB"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of shares)</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Λογιστική Αξία</a:t>
            </a:r>
            <a:r>
              <a:rPr kumimoji="0" lang="en-GB"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Book value of equity</a:t>
            </a:r>
            <a:r>
              <a:rPr kumimoji="0" lang="en-GB"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MVA </a:t>
            </a: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Market value </a:t>
            </a: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Book value</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Υπολογισμός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EVA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Κέρδη προ τόκων και φόρων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EBIT</a:t>
            </a: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Φορολογικός συντελεστής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Tax rate</a:t>
            </a: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NOPAT </a:t>
            </a: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EBIT (1 </a:t>
            </a: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T)</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Συνολικό Λειτουργικό κεφάλαιο</a:t>
            </a:r>
            <a:r>
              <a:rPr kumimoji="0" lang="en-GB"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Total investor-supplied operating capital</a:t>
            </a:r>
            <a:r>
              <a:rPr kumimoji="0" lang="en-GB"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Μέσο σταθμισμένο κόστος κεφαλαίων</a:t>
            </a:r>
            <a:r>
              <a:rPr kumimoji="0" lang="en-GB"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Weighted average cost of capital, WACC (%)</a:t>
            </a:r>
            <a:r>
              <a:rPr kumimoji="0" lang="en-GB"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Κόστος κεφαλαίων</a:t>
            </a:r>
            <a:r>
              <a:rPr kumimoji="0" lang="en-GB"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Cost of capital  = (Operating capital)*(WACC)</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EVA  = NOPAT  - Cost of capital</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ROIC  = NOPAT/Operating capital</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ROIC - Cost of capital =  ROIC - WACC</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EVA = (Operating capital)</a:t>
            </a:r>
            <a:r>
              <a:rPr kumimoji="0" lang="en-GB"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(ROIC</a:t>
            </a:r>
            <a:r>
              <a:rPr kumimoji="0" lang="en-GB"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WACC)</a:t>
            </a:r>
            <a:r>
              <a:rPr kumimoji="0" lang="en-GB"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GB"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1"/>
            <a:ext cx="7543800" cy="1366830"/>
          </a:xfrm>
        </p:spPr>
        <p:txBody>
          <a:bodyPr>
            <a:normAutofit/>
          </a:bodyPr>
          <a:lstStyle/>
          <a:p>
            <a:pPr marL="182880" lvl="2" algn="just">
              <a:buFont typeface="Wingdings" pitchFamily="2" charset="2"/>
              <a:buChar char="q"/>
            </a:pPr>
            <a:endParaRPr lang="en-US" b="1" dirty="0"/>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76</a:t>
            </a:fld>
            <a:endParaRPr lang="en-US" sz="1100" dirty="0">
              <a:latin typeface="Times New Roman" pitchFamily="18" charset="0"/>
              <a:cs typeface="Times New Roman" pitchFamily="18" charset="0"/>
            </a:endParaRPr>
          </a:p>
        </p:txBody>
      </p:sp>
      <p:sp>
        <p:nvSpPr>
          <p:cNvPr id="7" name="Rectangle 6"/>
          <p:cNvSpPr/>
          <p:nvPr/>
        </p:nvSpPr>
        <p:spPr>
          <a:xfrm>
            <a:off x="533400" y="1066800"/>
            <a:ext cx="8077200" cy="523220"/>
          </a:xfrm>
          <a:prstGeom prst="rect">
            <a:avLst/>
          </a:prstGeom>
        </p:spPr>
        <p:txBody>
          <a:bodyPr wrap="square">
            <a:spAutoFit/>
          </a:bodyPr>
          <a:lstStyle/>
          <a:p>
            <a:pPr marL="228600" lvl="2" indent="-228600">
              <a:buClr>
                <a:schemeClr val="tx1">
                  <a:lumMod val="50000"/>
                  <a:lumOff val="50000"/>
                </a:schemeClr>
              </a:buClr>
            </a:pPr>
            <a:endParaRPr lang="en-US" sz="1400" b="1" dirty="0">
              <a:latin typeface="Times New Roman" pitchFamily="18" charset="0"/>
              <a:cs typeface="Times New Roman" pitchFamily="18" charset="0"/>
            </a:endParaRPr>
          </a:p>
          <a:p>
            <a:pPr marL="228600" lvl="2" indent="-228600">
              <a:buClr>
                <a:schemeClr val="tx1">
                  <a:lumMod val="50000"/>
                  <a:lumOff val="50000"/>
                </a:schemeClr>
              </a:buClr>
              <a:buFont typeface="Wingdings" pitchFamily="2" charset="2"/>
              <a:buChar char="q"/>
            </a:pPr>
            <a:endParaRPr lang="en-US" sz="1400" b="1" dirty="0"/>
          </a:p>
        </p:txBody>
      </p:sp>
      <p:sp>
        <p:nvSpPr>
          <p:cNvPr id="11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313" name="Rectangle 1"/>
          <p:cNvSpPr>
            <a:spLocks noChangeArrowheads="1"/>
          </p:cNvSpPr>
          <p:nvPr/>
        </p:nvSpPr>
        <p:spPr bwMode="auto">
          <a:xfrm>
            <a:off x="0" y="0"/>
            <a:ext cx="8643966" cy="6499175"/>
          </a:xfrm>
          <a:prstGeom prst="rect">
            <a:avLst/>
          </a:prstGeom>
          <a:noFill/>
          <a:ln w="9525">
            <a:noFill/>
            <a:miter lim="800000"/>
            <a:headEnd/>
            <a:tailEnd/>
          </a:ln>
          <a:effectLst/>
        </p:spPr>
        <p:txBody>
          <a:bodyPr vert="horz" wrap="square" lIns="365010" tIns="126960" rIns="0" bIns="0" numCol="1" anchor="ctr" anchorCtr="0" compatLnSpc="1">
            <a:prstTxWarp prst="textNoShape">
              <a:avLst/>
            </a:prstTxWarp>
            <a:spAutoFit/>
          </a:bodyPr>
          <a:lstStyle/>
          <a:p>
            <a:pPr algn="just" fontAlgn="base">
              <a:spcBef>
                <a:spcPct val="0"/>
              </a:spcBef>
              <a:spcAft>
                <a:spcPct val="0"/>
              </a:spcAft>
            </a:pPr>
            <a:r>
              <a:rPr kumimoji="0" lang="el-GR"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Τ</a:t>
            </a:r>
            <a:r>
              <a:rPr kumimoji="0" lang="el-GR"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εχνικές ελέγχου της απόδοσης</a:t>
            </a:r>
            <a:endParaRPr kumimoji="0" lang="el-GR"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buFont typeface="Arial" pitchFamily="34" charset="0"/>
              <a:buChar char="•"/>
            </a:pP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Η </a:t>
            </a:r>
            <a:r>
              <a:rPr kumimoji="0" lang="el-GR"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απόδοση</a:t>
            </a: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είναι μια σύνθετη έννοια η οποία αφορά τόσο </a:t>
            </a:r>
            <a:r>
              <a:rPr kumimoji="0" lang="el-GR"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ποιοτικά</a:t>
            </a: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όσο και </a:t>
            </a:r>
            <a:r>
              <a:rPr kumimoji="0" lang="el-GR"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ποσοτικά</a:t>
            </a: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χαρακτηριστικά. </a:t>
            </a:r>
          </a:p>
          <a:p>
            <a:pPr algn="just" eaLnBrk="0" fontAlgn="base" hangingPunct="0">
              <a:spcBef>
                <a:spcPct val="0"/>
              </a:spcBef>
              <a:spcAft>
                <a:spcPct val="0"/>
              </a:spcAft>
              <a:buFont typeface="Arial" pitchFamily="34" charset="0"/>
              <a:buChar char="•"/>
            </a:pP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Σχετίζεται άμεσα με της έννοιες του σχεδιασμού, του προγραμματισμού, της οργάνωσης, της παραγωγής και της ποιότητας των προϊόντων ή υπηρεσιών ενός οργανισμού. </a:t>
            </a:r>
          </a:p>
          <a:p>
            <a:pPr algn="just" eaLnBrk="0" fontAlgn="base" hangingPunct="0">
              <a:spcBef>
                <a:spcPct val="0"/>
              </a:spcBef>
              <a:spcAft>
                <a:spcPct val="0"/>
              </a:spcAft>
              <a:buFont typeface="Arial" pitchFamily="34" charset="0"/>
              <a:buChar char="•"/>
            </a:pP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Η απόδοση ως μέτρο αξιολόγησης της δράσης ενός οργανισμού πρέπει να είναι </a:t>
            </a:r>
            <a:r>
              <a:rPr kumimoji="0" lang="el-GR"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μετρήσιμη </a:t>
            </a: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Η μέτρηση της μπορεί να γίνει είτε σε χρηματοοικονομικές μονάδες είτε με την χρήση κατάλληλων δεικτών.  </a:t>
            </a:r>
          </a:p>
          <a:p>
            <a:pPr algn="just" eaLnBrk="0" fontAlgn="base" hangingPunct="0">
              <a:spcBef>
                <a:spcPct val="0"/>
              </a:spcBef>
              <a:spcAft>
                <a:spcPct val="0"/>
              </a:spcAft>
              <a:buFont typeface="Arial" pitchFamily="34" charset="0"/>
              <a:buChar char="•"/>
            </a:pP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Η απόδοση ενός οργανισμού επηρεάζεται τόσο από εσωτερικές παραμέτρους (πχ βελτίωση παραγωγικότητας) όσο και από εξωτερικούς παράγοντες (πχ συνθήκες ανταγωνισμού, μακροοικονομικά μεγέθη οικονομίας κ.λπ.)</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Ο έλεγχος επί της απόδοσης επικεντρώνεται σε θέματα ευθύνης των διάφορων παραγόντων στην επίτευξη της απόδοσης καθώς και στον κίνδυνο μείωσης της απόδοσης από λανθασμένες  πολιτικές και διαδικασίες που ανακύπτουν από το εσωτερικό ή το εξωτερικό περιβάλλον δράσης ενός οργανισμού</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Το βασικό εργαλείο του έλεγχου αποτελεί κυρίως η σύγκριση των διάφορων πραγματοποιηθέντων χρηματοοικονομικών μεγεθών  με χρηματοοικονομικά μεγέθη σχεδιασμών ή προγραμματισμών δράσης. Ως εκ τούτου η δράση του έλεγχου πραγματοποιείται εκ των υστερών. Η σύγχρονη αντίληψη στις μέρες μας θέλει τον έλεγχο συμμέτοχο και στην αξιολόγηση των διάφορων σχεδιασμών ή προγραμματισμών δράσης σε έναν οργανισμό. Με τον τρόπο αυτό επιτυγχάνεται η βέλτιστη δράση του στην επίτευξη της απόδοσης καθώς και στην δυνατότητα του προς εύρεση των λανθασμένων ή μη παραγωγικών επιμέρους συντελεστών της απόδοσης</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136227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0"/>
            <a:ext cx="8858280" cy="6560730"/>
          </a:xfrm>
          <a:prstGeom prst="rect">
            <a:avLst/>
          </a:prstGeom>
          <a:noFill/>
          <a:ln w="9525">
            <a:noFill/>
            <a:miter lim="800000"/>
            <a:headEnd/>
            <a:tailEnd/>
          </a:ln>
          <a:effectLst/>
        </p:spPr>
        <p:txBody>
          <a:bodyPr vert="horz" wrap="square" lIns="365010" tIns="126960" rIns="0" bIns="0" numCol="1" anchor="ctr" anchorCtr="0" compatLnSpc="1">
            <a:prstTxWarp prst="textNoShape">
              <a:avLst/>
            </a:prstTxWarp>
            <a:spAutoFit/>
          </a:bodyPr>
          <a:lstStyle/>
          <a:p>
            <a:pPr algn="just" fontAlgn="base">
              <a:spcBef>
                <a:spcPct val="0"/>
              </a:spcBef>
              <a:spcAft>
                <a:spcPct val="0"/>
              </a:spcAft>
            </a:pPr>
            <a:r>
              <a:rPr kumimoji="0" lang="el-GR"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Ο</a:t>
            </a:r>
            <a:r>
              <a:rPr kumimoji="0" lang="el-GR" sz="1600"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 Σχεδιασμός - Κεντρικό Εργαλείο Για Την Απόδοση</a:t>
            </a:r>
            <a:endParaRPr kumimoji="0" lang="el-GR" sz="1600"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Ο σχεδιασμός αποτελεί την διαδικασία: </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Κατανομής των πόρων σε έναν οργανισμό</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Της μέτρησης και του τρόπου επίτευξης της απόδοσης</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Της παρακολούθησης των παραγόντων που επηρεάζουν την οικονομική μονάδα από το εσωτερικό ή το εξωτερικό της περιβάλλον.</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Ο σχεδιασμός διακρίνεται</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Στρατηγικό σχεδιασμό – μακροπρόθεσμο σχεδιασμό</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Λειτουργικό σχεδιασμό – βραχυπρόθεσμο σχεδιασμό</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Ο στρατηγικός σχεδιασμός αποτελεί ουσιαστικά έναν μακροπρόθεσμο προϋπολογισμό ο οποίος αφορά ειδικούς-μεγάλους στόχους  ενός οργανισμού όπως:</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Αποδοτικότητα του απασχολούμενου κεφαλαίου</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Μεγέθυνση - μερίδιο αγοράς – επέκταση στα χρησιμοποιούμενα κεφαλαία -στην παραγωγή και στις πωλήσεις</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Γεωγραφικές επεκτάσεις της δράσης </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Αλλαγές στρατηγικής ή στρατηγικές αύξησης ή διατήρησης της απόδοσης</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Ο λειτουργικός σχεδιασμός αποτελεί ουσιαστικά έναν βραχυπρόθεσμο προϋπολογισμό ( 6 έως 12 μηνών) και ουσιαστικά κατασκευάζεται για σκοπούς έλεγχου της δράσης του οργανισμού. </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Πολιτική Δράσης.</a:t>
            </a:r>
            <a:r>
              <a:rPr kumimoji="0" lang="el-GR" sz="16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Οι πολιτικές δράσης σε έναν οργανισμό μπορούν να σχετίζονται:</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Με την ποιότητα προϊόντων και υπηρεσιών</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Με την διάθεση προϊόντων και υπηρεσιών- προσέλκυση πελατείας</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Με την ερευνά και την ανάπτυξη </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Με την μερισματική πολιτική</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Με την χρηματοδότηση – μέρος των αντλούμενων ξένων κεφαλαίων</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Με την τιμολόγηση</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Με λοιπές αλλαγές της υφισταμένης κατάστα</a:t>
            </a: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σης λειτουργίας του οργανισμού</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0"/>
            <a:ext cx="8786842" cy="6776174"/>
          </a:xfrm>
          <a:prstGeom prst="rect">
            <a:avLst/>
          </a:prstGeom>
          <a:noFill/>
          <a:ln w="9525">
            <a:noFill/>
            <a:miter lim="800000"/>
            <a:headEnd/>
            <a:tailEnd/>
          </a:ln>
          <a:effectLst/>
        </p:spPr>
        <p:txBody>
          <a:bodyPr vert="horz" wrap="square" lIns="365010" tIns="126960" rIns="0" bIns="0" numCol="1" anchor="ctr" anchorCtr="0" compatLnSpc="1">
            <a:prstTxWarp prst="textNoShape">
              <a:avLst/>
            </a:prstTxWarp>
            <a:spAutoFit/>
          </a:bodyPr>
          <a:lstStyle/>
          <a:p>
            <a:pPr algn="just" fontAlgn="base">
              <a:spcBef>
                <a:spcPct val="0"/>
              </a:spcBef>
              <a:spcAft>
                <a:spcPct val="0"/>
              </a:spcAft>
            </a:pPr>
            <a:r>
              <a:rPr kumimoji="0" lang="el-GR"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Π</a:t>
            </a:r>
            <a:r>
              <a:rPr kumimoji="0" lang="el-GR"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ροϋπολογισμός Και Προϋπολογιστικός Έλεγχος.</a:t>
            </a:r>
            <a:r>
              <a:rPr kumimoji="0" lang="el-GR"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l-GR"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Προϋπολογισμός (ICMA) είναι μια εκ των προτέρων κατασκευασμένη χρηματοοικονομική και/ή ποσοτικοποιημένη κατάσταση και αφορά την πολιτική που απαιτείται για την επίτευξη δεδομένων στόχων σε δεδομένη χρονική περίοδο.</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Προϋπολογιστικός έλεγχος (ICMA) σε δεδομένο προϋπολογισμό σχετίζεται με τις ευθύνες των αρμόδιων, έναντι των απαιτήσεων μιας πολιτικής. Ο προϋπολογιστικός έλεγχος με συνεχείς συγκριτικές αναλύσεις των πραγματοποιηθέντων με τα προϋπολογίσθηκα αποτελέσματα εξασφαλίζει ότι με τις διάφορες δράσεις εκπληρώνονται οι στόχοι της πολιτικής ή δημιουργεί την βάση για την αναθεώρηση της στην περίπτωση που η πολιτική αυτή χαρακτηρίζεται ως άστοχη ή ως μη εφικτή.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Τύποι Προϋπολογισμών. Οι προϋπολογισμοί ανάλογα με τον λόγο και τον τρόπο κατασκευής των διακρίνονται σε: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Κύριο προϋπολογισμό ή σχεδιασμό κερδών.</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Προϋπολογισμένες χρηματοοικονομικές καταστάσεις ή προσωρινές. χρηματοοικονομικές καταστάσεις – ισολογισμού – αποτελεσμάτων χρήσης – πίνακα ρευστότητας.</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Προϋπολογισμό κεφαλαίων – προϋπολογισμό αναγκαίων κεφαλαίων για τις επιμέρους δράσεις που προϋπολογίζονται.</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Αναλυτικούς και συγκεντρωτικούς προϋπολογισμούς.</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Ευέλικτους προϋπολογισμούς ή προϋπολογισμούς ανάλογα με το επίπεδο της δραστηριοποίησης του οργανισμού.</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Μακροπρόθεσμους προϋπολογισμούς.</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Βραχυπρόθεσμους προϋπολογισμούς.</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Κυκλικούς ή περιστροφικούς ή συνεχείς προϋπολογισμούς</a:t>
            </a:r>
            <a:r>
              <a:rPr kumimoji="0" lang="el-G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l-GR"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0"/>
            <a:ext cx="892971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Ο προϋπολογιστικός έλεγχος στηρίζεται πάνω στην ικανότητα και την δραστηριότητα του ελεγκτή. Ο ελεγκτής πρέπει:</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Να εξασφαλίζει την συνεργασία και συνεισφορά του προσωπικού που απαιτείται.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Να κατασκευάζει τον προϋπολογισμό στον αναγκαίο χρόνο.</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Να οργανώνει συναντήσεις για την κατασκευή και την πορεία του προϋπολογισμού.</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Να παρέχει πληροφορίες σε διάφορα άτομα έτσι ώστε να τα βοήθα τόσο στην άσκηση των καθηκόντων τους όσο και στην προετοιμασία του μέρους του προϋπολογισμού που τα αφορά.</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Τόσο ο ελεγκτής όσο και όσοι ασχολούνται με τον προϋπολογιστικό σχεδιασμό και οργάνωση πρέπει να προσπαθούν να εντάσσουν τις κάτωθι παραμέτρους έτσι ώστε οι προϋπολογισμοί τους να είναι αποτελεσματικοί:</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Συμμετοχή. Με την αύξηση της συμμετοχής στην κατασκευή και την παρακολούθηση οι προϋπολογισμοί γίνονται ποιο ρεαλιστικοί, εφαρμόσιμοι και αποδεκτοί.</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Επικοινωνία, αφορά τα άτομα που εμπλέκονται στην προετοιμασία των προϋπολογισμών. Τα άτομα αυτά πρέπει να δουλεύουν από κοινού, με καθαρή επικοινωνία και να μεταφέρουν γνώσεις ο ένας στον άλλο. Εάν δεν συμβεί αυτό τότε υπάρχει μεγάλη πιθανότητα να τεθούν μη ρεαλιστικοί στόχοι, οι οποίοι αν προκύπτουν από κακές συμβουλές είναι ότι το χειρότερο.</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Τήρηση των περιορισμών, αφορά την σύνταξη του προϋπολογισμού όπου ο ελεγκτής πρέπει να επιτηρεί την τήρηση των περιορισμών πχ η αύξηση των εργασιών μιας τράπεζας είναι συνάρτηση των καταστημάτων της, της τιμολογιακής της πολιτικής κ.λπ.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Ο προϋπολογιστικός έλεγχος λειτουργεί με την άσκηση – εφαρμογή της ευθύνης. Ο έλεγχος με απόδοση ευθύνης λειτουργεί κάνοντας ένα άτομο ή μια ομάδα ατόμων υπεύθυνους για την επίτευξη ενός συγκεκριμένου στόχου.</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7543800" cy="4954487"/>
          </a:xfrm>
        </p:spPr>
        <p:txBody>
          <a:bodyPr>
            <a:normAutofit/>
          </a:bodyPr>
          <a:lstStyle/>
          <a:p>
            <a:pPr algn="just">
              <a:buNone/>
            </a:pPr>
            <a:r>
              <a:rPr lang="el-GR" b="1" dirty="0">
                <a:latin typeface="Times New Roman" pitchFamily="18" charset="0"/>
                <a:cs typeface="Times New Roman" pitchFamily="18" charset="0"/>
              </a:rPr>
              <a:t>Οι χρηματοοικονομική δείκτες βοηθούν να αποτιμήσουμε την λειτουργία της επιχείρησης </a:t>
            </a:r>
            <a:r>
              <a:rPr lang="el-GR" dirty="0">
                <a:latin typeface="Times New Roman" pitchFamily="18" charset="0"/>
                <a:cs typeface="Times New Roman" pitchFamily="18" charset="0"/>
              </a:rPr>
              <a:t>με βάση την αποδοτικότητα της, της βιωσιμότητα της και αποτελεσματική χρήση των χρηματοοικονομικών πόρων. </a:t>
            </a:r>
          </a:p>
          <a:p>
            <a:pPr algn="just">
              <a:buNone/>
            </a:pPr>
            <a:endParaRPr lang="el-GR" dirty="0">
              <a:latin typeface="Times New Roman" pitchFamily="18" charset="0"/>
              <a:cs typeface="Times New Roman" pitchFamily="18" charset="0"/>
            </a:endParaRPr>
          </a:p>
          <a:p>
            <a:pPr algn="just">
              <a:buNone/>
            </a:pPr>
            <a:r>
              <a:rPr lang="el-GR" dirty="0">
                <a:latin typeface="Times New Roman" pitchFamily="18" charset="0"/>
                <a:cs typeface="Times New Roman" pitchFamily="18" charset="0"/>
              </a:rPr>
              <a:t>Επίσης, είναι ένα χρήσιμο εργαλείο για τους </a:t>
            </a:r>
            <a:r>
              <a:rPr lang="el-GR" b="1" dirty="0">
                <a:latin typeface="Times New Roman" pitchFamily="18" charset="0"/>
                <a:cs typeface="Times New Roman" pitchFamily="18" charset="0"/>
              </a:rPr>
              <a:t>επενδυτές</a:t>
            </a:r>
            <a:r>
              <a:rPr lang="el-GR" dirty="0">
                <a:latin typeface="Times New Roman" pitchFamily="18" charset="0"/>
                <a:cs typeface="Times New Roman" pitchFamily="18" charset="0"/>
              </a:rPr>
              <a:t> όταν θέλουν να κάνουν </a:t>
            </a:r>
            <a:r>
              <a:rPr lang="el-GR" b="1" dirty="0">
                <a:latin typeface="Times New Roman" pitchFamily="18" charset="0"/>
                <a:cs typeface="Times New Roman" pitchFamily="18" charset="0"/>
              </a:rPr>
              <a:t>συγκρίσεις των οικονομικών καταστάσεων μεταξύ εταιριών</a:t>
            </a:r>
            <a:r>
              <a:rPr lang="el-GR" dirty="0">
                <a:latin typeface="Times New Roman" pitchFamily="18" charset="0"/>
                <a:cs typeface="Times New Roman" pitchFamily="18" charset="0"/>
              </a:rPr>
              <a:t>. </a:t>
            </a:r>
          </a:p>
          <a:p>
            <a:pPr algn="just">
              <a:buFont typeface="Wingdings" pitchFamily="2" charset="2"/>
              <a:buChar char="q"/>
            </a:pPr>
            <a:endParaRPr lang="el-GR" dirty="0">
              <a:latin typeface="Times New Roman" pitchFamily="18" charset="0"/>
              <a:cs typeface="Times New Roman" pitchFamily="18" charset="0"/>
            </a:endParaRPr>
          </a:p>
          <a:p>
            <a:pPr marL="182880" lvl="2" algn="just">
              <a:buFont typeface="Wingdings" pitchFamily="2" charset="2"/>
              <a:buChar char="q"/>
            </a:pPr>
            <a:r>
              <a:rPr lang="en-US" sz="1800" b="1" dirty="0">
                <a:latin typeface="Times New Roman" pitchFamily="18" charset="0"/>
                <a:cs typeface="Times New Roman" pitchFamily="18" charset="0"/>
              </a:rPr>
              <a:t>Βα</a:t>
            </a:r>
            <a:r>
              <a:rPr lang="en-US" sz="1800" b="1" dirty="0" err="1">
                <a:latin typeface="Times New Roman" pitchFamily="18" charset="0"/>
                <a:cs typeface="Times New Roman" pitchFamily="18" charset="0"/>
              </a:rPr>
              <a:t>σικοί</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Αριθμοδείκτες</a:t>
            </a:r>
            <a:r>
              <a:rPr lang="el-GR" sz="1800" b="1" dirty="0">
                <a:latin typeface="Times New Roman" pitchFamily="18" charset="0"/>
                <a:cs typeface="Times New Roman" pitchFamily="18" charset="0"/>
              </a:rPr>
              <a:t>:</a:t>
            </a:r>
          </a:p>
          <a:p>
            <a:pPr lvl="1">
              <a:buFont typeface="Wingdings" pitchFamily="2" charset="2"/>
              <a:buChar char="ü"/>
            </a:pPr>
            <a:r>
              <a:rPr lang="el-GR" sz="1800" dirty="0">
                <a:latin typeface="Times New Roman" pitchFamily="18" charset="0"/>
                <a:cs typeface="Times New Roman" pitchFamily="18" charset="0"/>
              </a:rPr>
              <a:t>Δείκτες χρηματοοικονομικής μόχλευσης και περιουσιακής διάρθρωσης</a:t>
            </a:r>
            <a:r>
              <a:rPr lang="en-US" sz="1800" dirty="0">
                <a:latin typeface="Times New Roman" pitchFamily="18" charset="0"/>
                <a:cs typeface="Times New Roman" pitchFamily="18" charset="0"/>
              </a:rPr>
              <a:t> (solvency)</a:t>
            </a:r>
            <a:endParaRPr lang="el-GR" sz="1800" dirty="0">
              <a:latin typeface="Times New Roman" pitchFamily="18" charset="0"/>
              <a:cs typeface="Times New Roman" pitchFamily="18" charset="0"/>
            </a:endParaRPr>
          </a:p>
          <a:p>
            <a:pPr lvl="1">
              <a:buFont typeface="Wingdings" pitchFamily="2" charset="2"/>
              <a:buChar char="ü"/>
            </a:pPr>
            <a:r>
              <a:rPr lang="el-GR" sz="1800" dirty="0">
                <a:latin typeface="Times New Roman" pitchFamily="18" charset="0"/>
                <a:cs typeface="Times New Roman" pitchFamily="18" charset="0"/>
              </a:rPr>
              <a:t>Δείκτες ρευστότητας</a:t>
            </a:r>
            <a:r>
              <a:rPr lang="en-US" sz="1800" dirty="0">
                <a:latin typeface="Times New Roman" pitchFamily="18" charset="0"/>
                <a:cs typeface="Times New Roman" pitchFamily="18" charset="0"/>
              </a:rPr>
              <a:t> (liquidity)</a:t>
            </a:r>
            <a:endParaRPr lang="el-GR" sz="1800" dirty="0">
              <a:latin typeface="Times New Roman" pitchFamily="18" charset="0"/>
              <a:cs typeface="Times New Roman" pitchFamily="18" charset="0"/>
            </a:endParaRPr>
          </a:p>
          <a:p>
            <a:pPr lvl="1">
              <a:buFont typeface="Wingdings" pitchFamily="2" charset="2"/>
              <a:buChar char="ü"/>
            </a:pPr>
            <a:r>
              <a:rPr lang="el-GR" sz="1800" dirty="0">
                <a:latin typeface="Times New Roman" pitchFamily="18" charset="0"/>
                <a:cs typeface="Times New Roman" pitchFamily="18" charset="0"/>
              </a:rPr>
              <a:t>Δείκτες απόδοσης ή αποτελεσματικότητας</a:t>
            </a:r>
            <a:r>
              <a:rPr lang="en-US" sz="1800" dirty="0">
                <a:latin typeface="Times New Roman" pitchFamily="18" charset="0"/>
                <a:cs typeface="Times New Roman" pitchFamily="18" charset="0"/>
              </a:rPr>
              <a:t> (profitability)</a:t>
            </a:r>
            <a:endParaRPr lang="el-GR" sz="1800" dirty="0">
              <a:latin typeface="Times New Roman" pitchFamily="18" charset="0"/>
              <a:cs typeface="Times New Roman" pitchFamily="18" charset="0"/>
            </a:endParaRPr>
          </a:p>
          <a:p>
            <a:pPr lvl="1">
              <a:buFont typeface="Wingdings" pitchFamily="2" charset="2"/>
              <a:buChar char="ü"/>
            </a:pPr>
            <a:r>
              <a:rPr lang="el-GR" sz="1800" dirty="0">
                <a:latin typeface="Times New Roman" pitchFamily="18" charset="0"/>
                <a:cs typeface="Times New Roman" pitchFamily="18" charset="0"/>
              </a:rPr>
              <a:t>Δείκτες δραστηριότητας </a:t>
            </a:r>
          </a:p>
          <a:p>
            <a:pPr lvl="1">
              <a:buFont typeface="Wingdings" pitchFamily="2" charset="2"/>
              <a:buChar char="ü"/>
            </a:pPr>
            <a:r>
              <a:rPr lang="el-GR" sz="1800" dirty="0">
                <a:latin typeface="Times New Roman" pitchFamily="18" charset="0"/>
                <a:cs typeface="Times New Roman" pitchFamily="18" charset="0"/>
              </a:rPr>
              <a:t>Δείκτες αγοραίας αξίας ή αποτίμησης</a:t>
            </a:r>
            <a:endParaRPr lang="en-US" sz="1800" b="1" dirty="0">
              <a:latin typeface="Times New Roman" pitchFamily="18" charset="0"/>
              <a:cs typeface="Times New Roman" pitchFamily="18" charset="0"/>
            </a:endParaRPr>
          </a:p>
          <a:p>
            <a:pPr algn="just">
              <a:buFont typeface="Wingdings" pitchFamily="2" charset="2"/>
              <a:buChar char="q"/>
            </a:pPr>
            <a:endParaRPr lang="en-US" sz="14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2B19053D-4B37-4D7B-8ABF-990319F02EEF}" type="slidenum">
              <a:rPr lang="en-US" sz="1100" smtClean="0">
                <a:latin typeface="Times New Roman" pitchFamily="18" charset="0"/>
                <a:cs typeface="Times New Roman" pitchFamily="18" charset="0"/>
              </a:rPr>
              <a:pPr/>
              <a:t>8</a:t>
            </a:fld>
            <a:endParaRPr lang="en-US" sz="1100" dirty="0">
              <a:latin typeface="Times New Roman" pitchFamily="18" charset="0"/>
              <a:cs typeface="Times New Roman" pitchFamily="18" charset="0"/>
            </a:endParaRPr>
          </a:p>
        </p:txBody>
      </p:sp>
    </p:spTree>
    <p:extLst>
      <p:ext uri="{BB962C8B-B14F-4D97-AF65-F5344CB8AC3E}">
        <p14:creationId xmlns:p14="http://schemas.microsoft.com/office/powerpoint/2010/main" val="25956465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0"/>
            <a:ext cx="8786842"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Ένα προϋπολογιστικό σύστημα απαιτεί θεσμοθέτηση καθαρών γραμμών εξουσίας. Από ελεγκτική άποψη η εξουσία αποτελεί την λέξη κλειδί της απόδοσης. Η εξουσία πρέπει να είναι δεδομένη για τις διαδικασίες:</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Προετοιμασίας του προϋπολογισμού,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Διάθεσης πόρων,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Διαχειρίσεις διαθέσιμων,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Διαχειρίσεις δαπανών,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Tx/>
              <a:buChar char="•"/>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Και τέλος για την ανάληψη συγκεκριμένων δράσεων έναντι των αποκλίσεων που μπορεί να εμφανισθούν μεταξύ των προϋπολογιστικών και πραγματοποιηθέντων οικονομικών μεγεθών δράσης του οργανισμού</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Αναφορά αποκλίσεων. Είναι γνωστή και ως διοικητική των αποκλίσεων. Αρχικά πραγματοποιείται με την κατασκευή μιας κατάστασης που περιλαμβάνει μόνο τις αποκλίσεις των προϋπολογισμένων από τα πραγματοποιημένα μεγέθη. Η χρησιμότητα μιας  τέτοιας  κατάστασης είναι ότι οδηγεί την  προσοχή της διοίκησης στις συγκεκριμένες προβληματικές περιοχές δράσης</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Προϋπολογίσθηκες απολογιστικές καταστάσεις. Οι αναφορές αυτές σε έναν σύγχρονο οργανισμό πρέπει να εκδίδονται σε κανονική βάση (μήνας, εβδομάδα, ημέρα). Οι καταστάσεις αυτές παρουσιάζουν τις αποκλίσεις σε μεγέθη, αποδόσεις και δείκτες των προϋπολογιστικών από τα απολογιστικά στοιχεία. Σύμφωνα με την διεθνή πρακτική  οι καταστάσεις αυτές πρέπει να συνοδεύονται από ανάλυση των λόγων στους οποίους οφείλονται οι αποκλίσεις  έτσι ώστε η διοίκηση κατά την διαδικασία λήψης αποφάσεων να μην καθυστερεί στα τεχνικά μέρη και να επικεντρώνει την προσοχή της στις πραγματικές αιτίες των αποκλίσεων.</a:t>
            </a:r>
            <a:endParaRPr kumimoji="0" lang="el-GR"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885828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Καταστάσεις παρακολούθησης του εσωτερικού και εξωτερικού περιβάλλοντος δράσης του οργανισμού. Οι καταστάσεις αυτές καταγράφουν την πορεία των μεγεθών του εξωτερικού περιβάλλοντος (οικονομικής συγκυρίας, ανταγωνισμού, κλαδικά μεγέθη κ.λπ.)  και συγκρίνουν την πορεία αυτή με τις αρχικές υποθέσεις της σύνταξης του προϋπολογισμού. Στην περίπτωση αποκλίσεων αναλύουν τις σπιτώσεις επί των μεγεθών του προϋπολογισμού και προβλέπουν την διαμόρφωση της απόδοσης έναντι των νέων συνθηκών. Τέλος για το εσωτερικό περιβάλλον ενός οργανισμού ένα σύστημα έλεγχου πρέπει να καταγράφει και να παρακολουθεί ότι όλοι δουλεύουν ικανοποιητικά και εκπληρώνουν τα καθήκοντα τους.</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Ανασκόπηση, επαναφορά. Είναι λογικό ότι, εκείνοι που σχεδίασαν, ετοίμασαν ή χρησιμοποίησαν  προϋπολογισμούς, πρέπει να πραγματοποιούν ανασκόπησης για τους προϋπολογισμούς αυτούς ανά τακτά χρονικά διαστήματα.</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Ευέλικτοι προϋπολογισμοί. Οι προϋπολογισμοί πρέπει να σχεδιάζονται έτσι ώστε να αλλάζουν ανάλογα με το επίπεδο της δραστηριοποίησης ενός οργανισμού. Οι ευέλικτοι προϋπολογισμοί είναι καλλίτεροι για την άσκηση έλεγχου. πχ δεν κατέστη εφικτός ο στόχος επί των πωλήσεων τότε ο ευέλικτος προϋπολογισμός θα μας δόση το επίπεδο των υπόλοιπων μεγεθών (πχ των αγορών) που βάσει του σχεδιασμού απαιτούνται για την πραγματοποίηση του νέου επιπέδου πωλήσεων και επιτρέπει ομοιογενείς συγκρίσεις για τα αλλά μεγέθη πχ για τις δαπάνες προσωπικού ή τα έξοδα προώθησης των προϊόντων κ.λπ. Οι ευέλικτοι προϋπολογισμοί επιτρέπουν την σύγκριση προϋπολογιστικών – απολογιστικών μεγεθών ανάλογα με το επίπεδο δραστηριότητας του οργανισμού.</a:t>
            </a:r>
            <a:endParaRPr kumimoji="0" lang="el-GR" sz="20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8572528"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Ταυτοποίηση υπολογιστικών διαδικασιών. Τα απολογιστικά στοιχεία πρέπει τεχνικά να προσδιορίζονται από τις ίδιες ακριβώς μεθοδολογίες και υπολογισμούς που ασκήθηκαν για την κατασκευή του προϋπολογισμού πχ τρόπος υπολογισμού του κόστους παραγωγής. </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Το τελευταίο στάδιο έλεγχου συνίσταται στην λήψη της ικανής και αναγκαίας, της σωστής και συνεπούς δράσης σε σχέση με τις πληροφορίες που προσφέρονται από τις διάφορες καταστάσεις και αναφορές.</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Για την διευκόλυνση του έλεγχου της απόδοσης ενός οργανισμού σύμφωνα με την διεθνή πρακτική απαιτείται η εφαρμογή την λογιστικής της ευθύνης. Ο κλάδος αυτός της επιστήμης της λογιστικής αναφέρεται στην θεσμοθέτηση λογιστικού συστήματος και διαδικασιών οι οποίες να επιτρέπουν την απόδοση του κόστους και των εσόδων σε σφαίρες διοικητικής ευθύνης έτσι ώστε η απόδοση να αποδίδεται σε εκείνους τους διαχειριστές που έχουν την ευθύνη του συγκεκριμένου αντικειμένου. </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Οι σφαίρες αυτές της διοικητικής ευθύνης στην επιστήμη της λογιστικής καλούνται κέντρα ευθύνης και διακρίνονται όπως αναφέρθηκε και σε άλλες ενότητες σε:</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Κέντρα κόστους. Είναι οι περιοχές ευθύνης στις οποίες χρεώνεται το κόστος ενός οργανισμού για σκοπούς έλεγχου και συλλογής των εξόδων.</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Κέντρα κέρδους. Είναι οι περιοχές ευθύνης στις οποίες χρεώνεται το κόστος και αποδίδονται τα έσοδα που πραγματοποιούν για σκοπούς έλεγχου και εκτίμησης της απόδοσης των.</a:t>
            </a:r>
            <a:endParaRPr kumimoji="0" lang="el-GR" sz="20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0"/>
            <a:ext cx="885828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Κέντρα επενδύσεων. Είναι η περιοχή ευθύνης όπου ο διαχειριστής της έχει την ευθύνη για την αποτελεσματικότητα των κεφαλαίων που χρησιμοποιεί.</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Τεχνικές μέτρησης της απόδοσης των τμημάτων μιας επιχείρησης. Ως τεχνικές μέτρησης της απόδοσης των διάφορων τμημάτων ενός οργανισμού αναφέρονται το ποσοστό απόδοσης των χρησιμοποιούμενων κεφαλαίων και η τεχνική του καθαρού υπολειμματικού εισοδήματος. Με την πρώτη μέθοδο η απόδοση εκτιμάται ως ποσοστό επί των χρησιμοποιημένων κεφαλαίων. Τα κέρδη αυτά διαιρούμενα με τα χρησιμοποιημένα κεφαλαία δίδουν την απόδοση των χρησιμοποιούμενων κεφαλαίων για το κατάστημα. Στην πράξη έχουν εξειδικευθεί πολλές τεχνικές απόδοσης των εσόδων και των εξόδων στα κέντρα κέρδους. Στην κατηγόρια αυτή ανήκουν και τα υποδείγματα ανάλυσης ROE, ROA για κάθε τμήμα ή μονάδα.</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Με την δεύτερη μέθοδο αποδίδεται ένα προσθετό λογιστικό κόστος στον υπολογισμό του κέρδους αντιπροσωπεύοντας την χωρίς επιπρόσθετο κόστος χρήση των κεφαλαίων ή την χαμηλότερη απόδοση που δικαιούνται να πάρουν ως μέρισμα οι μέτοχοι ενός οργανισμού.</a:t>
            </a:r>
            <a:endParaRPr kumimoji="0" lang="el-GR" sz="20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43042" y="5214950"/>
          <a:ext cx="6096000" cy="1463675"/>
        </p:xfrm>
        <a:graphic>
          <a:graphicData uri="http://schemas.openxmlformats.org/drawingml/2006/table">
            <a:tbl>
              <a:tblPr/>
              <a:tblGrid>
                <a:gridCol w="1577645">
                  <a:extLst>
                    <a:ext uri="{9D8B030D-6E8A-4147-A177-3AD203B41FA5}">
                      <a16:colId xmlns:a16="http://schemas.microsoft.com/office/drawing/2014/main" val="20000"/>
                    </a:ext>
                  </a:extLst>
                </a:gridCol>
                <a:gridCol w="1720291">
                  <a:extLst>
                    <a:ext uri="{9D8B030D-6E8A-4147-A177-3AD203B41FA5}">
                      <a16:colId xmlns:a16="http://schemas.microsoft.com/office/drawing/2014/main" val="20001"/>
                    </a:ext>
                  </a:extLst>
                </a:gridCol>
                <a:gridCol w="1611782">
                  <a:extLst>
                    <a:ext uri="{9D8B030D-6E8A-4147-A177-3AD203B41FA5}">
                      <a16:colId xmlns:a16="http://schemas.microsoft.com/office/drawing/2014/main" val="20002"/>
                    </a:ext>
                  </a:extLst>
                </a:gridCol>
                <a:gridCol w="1186282">
                  <a:extLst>
                    <a:ext uri="{9D8B030D-6E8A-4147-A177-3AD203B41FA5}">
                      <a16:colId xmlns:a16="http://schemas.microsoft.com/office/drawing/2014/main" val="20003"/>
                    </a:ext>
                  </a:extLst>
                </a:gridCol>
              </a:tblGrid>
              <a:tr h="714375">
                <a:tc>
                  <a:txBody>
                    <a:bodyPr/>
                    <a:lstStyle/>
                    <a:p>
                      <a:pPr marL="228600" marR="0" algn="just">
                        <a:lnSpc>
                          <a:spcPct val="115000"/>
                        </a:lnSpc>
                        <a:spcBef>
                          <a:spcPts val="100"/>
                        </a:spcBef>
                        <a:spcAft>
                          <a:spcPts val="100"/>
                        </a:spcAft>
                      </a:pPr>
                      <a:r>
                        <a:rPr lang="en-US" sz="1200" dirty="0">
                          <a:latin typeface="Times New Roman"/>
                          <a:ea typeface="Times New Roman"/>
                          <a:cs typeface="Times New Roman"/>
                        </a:rPr>
                        <a:t>Additional funds </a:t>
                      </a:r>
                      <a:endParaRPr lang="en-US" sz="1100" dirty="0">
                        <a:latin typeface="Calibri"/>
                        <a:ea typeface="Calibri"/>
                        <a:cs typeface="Times New Roman"/>
                      </a:endParaRPr>
                    </a:p>
                    <a:p>
                      <a:pPr marL="228600" marR="0" algn="just">
                        <a:lnSpc>
                          <a:spcPct val="115000"/>
                        </a:lnSpc>
                        <a:spcBef>
                          <a:spcPts val="100"/>
                        </a:spcBef>
                        <a:spcAft>
                          <a:spcPts val="100"/>
                        </a:spcAft>
                      </a:pPr>
                      <a:r>
                        <a:rPr lang="en-US" sz="1200" dirty="0">
                          <a:latin typeface="Times New Roman"/>
                          <a:ea typeface="Times New Roman"/>
                          <a:cs typeface="Times New Roman"/>
                        </a:rPr>
                        <a:t>Needed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just">
                        <a:lnSpc>
                          <a:spcPct val="115000"/>
                        </a:lnSpc>
                        <a:spcBef>
                          <a:spcPts val="100"/>
                        </a:spcBef>
                        <a:spcAft>
                          <a:spcPts val="100"/>
                        </a:spcAft>
                      </a:pPr>
                      <a:r>
                        <a:rPr lang="en-US" sz="1200">
                          <a:latin typeface="Times New Roman"/>
                          <a:ea typeface="Times New Roman"/>
                          <a:cs typeface="Times New Roman"/>
                        </a:rPr>
                        <a:t>Increase</a:t>
                      </a:r>
                      <a:r>
                        <a:rPr lang="el-GR" sz="1200">
                          <a:latin typeface="Times New Roman"/>
                          <a:ea typeface="Times New Roman"/>
                          <a:cs typeface="Times New Roman"/>
                        </a:rPr>
                        <a:t>  Required </a:t>
                      </a:r>
                      <a:endParaRPr lang="en-US" sz="1100">
                        <a:latin typeface="Calibri"/>
                        <a:ea typeface="Calibri"/>
                        <a:cs typeface="Times New Roman"/>
                      </a:endParaRPr>
                    </a:p>
                    <a:p>
                      <a:pPr marL="228600" marR="0" algn="just">
                        <a:lnSpc>
                          <a:spcPct val="115000"/>
                        </a:lnSpc>
                        <a:spcBef>
                          <a:spcPts val="100"/>
                        </a:spcBef>
                        <a:spcAft>
                          <a:spcPts val="100"/>
                        </a:spcAft>
                      </a:pPr>
                      <a:r>
                        <a:rPr lang="el-GR" sz="1200">
                          <a:latin typeface="Times New Roman"/>
                          <a:ea typeface="Times New Roman"/>
                          <a:cs typeface="Times New Roman"/>
                        </a:rPr>
                        <a:t>asset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just">
                        <a:lnSpc>
                          <a:spcPct val="115000"/>
                        </a:lnSpc>
                        <a:spcBef>
                          <a:spcPts val="100"/>
                        </a:spcBef>
                        <a:spcAft>
                          <a:spcPts val="100"/>
                        </a:spcAft>
                      </a:pPr>
                      <a:r>
                        <a:rPr lang="el-GR" sz="1200">
                          <a:latin typeface="Times New Roman"/>
                          <a:ea typeface="Times New Roman"/>
                          <a:cs typeface="Times New Roman"/>
                        </a:rPr>
                        <a:t>increase </a:t>
                      </a:r>
                      <a:endParaRPr lang="en-US" sz="1100">
                        <a:latin typeface="Calibri"/>
                        <a:ea typeface="Calibri"/>
                        <a:cs typeface="Times New Roman"/>
                      </a:endParaRPr>
                    </a:p>
                    <a:p>
                      <a:pPr marL="228600" marR="0" algn="just">
                        <a:lnSpc>
                          <a:spcPct val="115000"/>
                        </a:lnSpc>
                        <a:spcBef>
                          <a:spcPts val="100"/>
                        </a:spcBef>
                        <a:spcAft>
                          <a:spcPts val="100"/>
                        </a:spcAft>
                      </a:pPr>
                      <a:r>
                        <a:rPr lang="en-US" sz="1200">
                          <a:latin typeface="Times New Roman"/>
                          <a:ea typeface="Times New Roman"/>
                          <a:cs typeface="Times New Roman"/>
                        </a:rPr>
                        <a:t>Spontaneous </a:t>
                      </a:r>
                      <a:endParaRPr lang="en-US" sz="1100">
                        <a:latin typeface="Calibri"/>
                        <a:ea typeface="Calibri"/>
                        <a:cs typeface="Times New Roman"/>
                      </a:endParaRPr>
                    </a:p>
                    <a:p>
                      <a:pPr marL="228600" marR="0" algn="just">
                        <a:lnSpc>
                          <a:spcPct val="115000"/>
                        </a:lnSpc>
                        <a:spcBef>
                          <a:spcPts val="100"/>
                        </a:spcBef>
                        <a:spcAft>
                          <a:spcPts val="100"/>
                        </a:spcAft>
                      </a:pPr>
                      <a:r>
                        <a:rPr lang="en-US" sz="1200">
                          <a:latin typeface="Times New Roman"/>
                          <a:ea typeface="Times New Roman"/>
                          <a:cs typeface="Times New Roman"/>
                        </a:rPr>
                        <a:t>Liability increase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just">
                        <a:lnSpc>
                          <a:spcPct val="115000"/>
                        </a:lnSpc>
                        <a:spcBef>
                          <a:spcPts val="100"/>
                        </a:spcBef>
                        <a:spcAft>
                          <a:spcPts val="100"/>
                        </a:spcAft>
                      </a:pPr>
                      <a:r>
                        <a:rPr lang="el-GR" sz="1200">
                          <a:latin typeface="Times New Roman"/>
                          <a:ea typeface="Times New Roman"/>
                          <a:cs typeface="Times New Roman"/>
                        </a:rPr>
                        <a:t>Increase in </a:t>
                      </a:r>
                      <a:endParaRPr lang="en-US" sz="1100">
                        <a:latin typeface="Calibri"/>
                        <a:ea typeface="Calibri"/>
                        <a:cs typeface="Times New Roman"/>
                      </a:endParaRPr>
                    </a:p>
                    <a:p>
                      <a:pPr marL="228600" marR="0" algn="just">
                        <a:lnSpc>
                          <a:spcPct val="115000"/>
                        </a:lnSpc>
                        <a:spcBef>
                          <a:spcPts val="100"/>
                        </a:spcBef>
                        <a:spcAft>
                          <a:spcPts val="100"/>
                        </a:spcAft>
                      </a:pPr>
                      <a:r>
                        <a:rPr lang="el-GR" sz="1200">
                          <a:latin typeface="Times New Roman"/>
                          <a:ea typeface="Times New Roman"/>
                          <a:cs typeface="Times New Roman"/>
                        </a:rPr>
                        <a:t>retained </a:t>
                      </a:r>
                      <a:endParaRPr lang="en-US" sz="1100">
                        <a:latin typeface="Calibri"/>
                        <a:ea typeface="Calibri"/>
                        <a:cs typeface="Times New Roman"/>
                      </a:endParaRPr>
                    </a:p>
                    <a:p>
                      <a:pPr marL="228600" marR="0" algn="just">
                        <a:lnSpc>
                          <a:spcPct val="115000"/>
                        </a:lnSpc>
                        <a:spcBef>
                          <a:spcPts val="100"/>
                        </a:spcBef>
                        <a:spcAft>
                          <a:spcPts val="100"/>
                        </a:spcAft>
                      </a:pPr>
                      <a:r>
                        <a:rPr lang="el-GR" sz="1200">
                          <a:latin typeface="Times New Roman"/>
                          <a:ea typeface="Times New Roman"/>
                          <a:cs typeface="Times New Roman"/>
                        </a:rPr>
                        <a:t>earnings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650">
                <a:tc>
                  <a:txBody>
                    <a:bodyPr/>
                    <a:lstStyle/>
                    <a:p>
                      <a:pPr marL="228600" marR="0" algn="just">
                        <a:lnSpc>
                          <a:spcPct val="115000"/>
                        </a:lnSpc>
                        <a:spcBef>
                          <a:spcPts val="100"/>
                        </a:spcBef>
                        <a:spcAft>
                          <a:spcPts val="100"/>
                        </a:spcAft>
                      </a:pPr>
                      <a:r>
                        <a:rPr lang="en-US" sz="1200">
                          <a:latin typeface="Times New Roman"/>
                          <a:ea typeface="Times New Roman"/>
                          <a:cs typeface="Times New Roman"/>
                        </a:rPr>
                        <a:t>=</a:t>
                      </a:r>
                      <a:r>
                        <a:rPr lang="el-GR" sz="1200">
                          <a:latin typeface="Times New Roman"/>
                          <a:ea typeface="Times New Roman"/>
                          <a:cs typeface="Times New Roman"/>
                        </a:rPr>
                        <a:t>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just">
                        <a:lnSpc>
                          <a:spcPct val="115000"/>
                        </a:lnSpc>
                        <a:spcBef>
                          <a:spcPts val="100"/>
                        </a:spcBef>
                        <a:spcAft>
                          <a:spcPts val="100"/>
                        </a:spcAft>
                      </a:pPr>
                      <a:r>
                        <a:rPr lang="en-US" sz="1200">
                          <a:latin typeface="Times New Roman"/>
                          <a:ea typeface="Times New Roman"/>
                          <a:cs typeface="Times New Roman"/>
                        </a:rPr>
                        <a:t>+</a:t>
                      </a:r>
                      <a:r>
                        <a:rPr lang="el-GR" sz="1200">
                          <a:latin typeface="Times New Roman"/>
                          <a:ea typeface="Times New Roman"/>
                          <a:cs typeface="Times New Roman"/>
                        </a:rPr>
                        <a:t>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just">
                        <a:lnSpc>
                          <a:spcPct val="115000"/>
                        </a:lnSpc>
                        <a:spcBef>
                          <a:spcPts val="100"/>
                        </a:spcBef>
                        <a:spcAft>
                          <a:spcPts val="100"/>
                        </a:spcAft>
                      </a:pPr>
                      <a:r>
                        <a:rPr lang="en-US" sz="1200">
                          <a:latin typeface="Times New Roman"/>
                          <a:ea typeface="Times New Roman"/>
                          <a:cs typeface="Times New Roman"/>
                        </a:rPr>
                        <a:t>-</a:t>
                      </a:r>
                      <a:r>
                        <a:rPr lang="el-GR" sz="1200">
                          <a:latin typeface="Times New Roman"/>
                          <a:ea typeface="Times New Roman"/>
                          <a:cs typeface="Times New Roman"/>
                        </a:rPr>
                        <a:t>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just">
                        <a:lnSpc>
                          <a:spcPct val="115000"/>
                        </a:lnSpc>
                        <a:spcBef>
                          <a:spcPts val="100"/>
                        </a:spcBef>
                        <a:spcAft>
                          <a:spcPts val="100"/>
                        </a:spcAft>
                      </a:pPr>
                      <a:r>
                        <a:rPr lang="en-US" sz="1200">
                          <a:latin typeface="Times New Roman"/>
                          <a:ea typeface="Times New Roman"/>
                          <a:cs typeface="Times New Roman"/>
                        </a:rPr>
                        <a:t>-</a:t>
                      </a:r>
                      <a:r>
                        <a:rPr lang="el-GR" sz="1200">
                          <a:latin typeface="Times New Roman"/>
                          <a:ea typeface="Times New Roman"/>
                          <a:cs typeface="Times New Roman"/>
                        </a:rPr>
                        <a:t>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28600" marR="0" algn="just">
                        <a:lnSpc>
                          <a:spcPct val="115000"/>
                        </a:lnSpc>
                        <a:spcBef>
                          <a:spcPts val="100"/>
                        </a:spcBef>
                        <a:spcAft>
                          <a:spcPts val="100"/>
                        </a:spcAft>
                      </a:pPr>
                      <a:r>
                        <a:rPr lang="el-GR" sz="1200">
                          <a:latin typeface="Times New Roman"/>
                          <a:ea typeface="Times New Roman"/>
                          <a:cs typeface="Times New Roman"/>
                        </a:rPr>
                        <a:t>AFN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just">
                        <a:lnSpc>
                          <a:spcPct val="115000"/>
                        </a:lnSpc>
                        <a:spcBef>
                          <a:spcPts val="100"/>
                        </a:spcBef>
                        <a:spcAft>
                          <a:spcPts val="100"/>
                        </a:spcAft>
                      </a:pPr>
                      <a:r>
                        <a:rPr lang="el-GR" sz="1200">
                          <a:latin typeface="Times New Roman"/>
                          <a:ea typeface="Times New Roman"/>
                          <a:cs typeface="Times New Roman"/>
                        </a:rPr>
                        <a:t>(A*/Sο)ΔS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just">
                        <a:lnSpc>
                          <a:spcPct val="115000"/>
                        </a:lnSpc>
                        <a:spcBef>
                          <a:spcPts val="100"/>
                        </a:spcBef>
                        <a:spcAft>
                          <a:spcPts val="100"/>
                        </a:spcAft>
                      </a:pPr>
                      <a:r>
                        <a:rPr lang="el-GR" sz="1200">
                          <a:latin typeface="Times New Roman"/>
                          <a:ea typeface="Times New Roman"/>
                          <a:cs typeface="Times New Roman"/>
                        </a:rPr>
                        <a:t>(L*/S</a:t>
                      </a:r>
                      <a:r>
                        <a:rPr lang="en-US" sz="1200">
                          <a:latin typeface="Times New Roman"/>
                          <a:ea typeface="Times New Roman"/>
                          <a:cs typeface="Times New Roman"/>
                        </a:rPr>
                        <a:t>o</a:t>
                      </a:r>
                      <a:r>
                        <a:rPr lang="el-GR" sz="1200">
                          <a:latin typeface="Times New Roman"/>
                          <a:ea typeface="Times New Roman"/>
                          <a:cs typeface="Times New Roman"/>
                        </a:rPr>
                        <a:t>)ΔS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just">
                        <a:lnSpc>
                          <a:spcPct val="115000"/>
                        </a:lnSpc>
                        <a:spcBef>
                          <a:spcPts val="100"/>
                        </a:spcBef>
                        <a:spcAft>
                          <a:spcPts val="100"/>
                        </a:spcAft>
                      </a:pPr>
                      <a:r>
                        <a:rPr lang="el-GR" sz="1200" dirty="0">
                          <a:latin typeface="Times New Roman"/>
                          <a:ea typeface="Times New Roman"/>
                          <a:cs typeface="Times New Roman"/>
                        </a:rPr>
                        <a:t>M*S</a:t>
                      </a:r>
                      <a:r>
                        <a:rPr lang="en-US" sz="1200" dirty="0">
                          <a:latin typeface="Times New Roman"/>
                          <a:ea typeface="Times New Roman"/>
                          <a:cs typeface="Times New Roman"/>
                        </a:rPr>
                        <a:t>1</a:t>
                      </a:r>
                      <a:r>
                        <a:rPr lang="el-GR" sz="1200" dirty="0">
                          <a:latin typeface="Times New Roman"/>
                          <a:ea typeface="Times New Roman"/>
                          <a:cs typeface="Times New Roman"/>
                        </a:rPr>
                        <a:t>*(RR)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5841" name="Rectangle 1"/>
          <p:cNvSpPr>
            <a:spLocks noChangeArrowheads="1"/>
          </p:cNvSpPr>
          <p:nvPr/>
        </p:nvSpPr>
        <p:spPr bwMode="auto">
          <a:xfrm>
            <a:off x="0" y="0"/>
            <a:ext cx="8786842" cy="5083403"/>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pPr algn="just" fontAlgn="base">
              <a:spcBef>
                <a:spcPct val="0"/>
              </a:spcBef>
              <a:spcAft>
                <a:spcPct val="0"/>
              </a:spcAft>
            </a:pPr>
            <a:r>
              <a:rPr kumimoji="0" lang="el-GR" sz="1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Ε</a:t>
            </a:r>
            <a:r>
              <a:rPr kumimoji="0" lang="el-GR" sz="1400"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πιχειρηματικά σχέδια</a:t>
            </a:r>
            <a:endParaRPr kumimoji="0" lang="el-GR" sz="1400" b="1" i="0" u="none" strike="noStrike" cap="none" normalizeH="0" baseline="0" dirty="0" bmk="">
              <a:ln>
                <a:noFill/>
              </a:ln>
              <a:solidFill>
                <a:srgbClr val="4F81BD"/>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kumimoji="0" lang="el-GR" sz="1400" b="1" i="0" u="none" strike="noStrike" cap="none" normalizeH="0" baseline="0" dirty="0" bmk="">
                <a:ln>
                  <a:noFill/>
                </a:ln>
                <a:solidFill>
                  <a:schemeClr val="tx1"/>
                </a:solidFill>
                <a:effectLst/>
                <a:latin typeface="Times New Roman" pitchFamily="18" charset="0"/>
                <a:ea typeface="Times New Roman" pitchFamily="18" charset="0"/>
                <a:cs typeface="Times New Roman" pitchFamily="18" charset="0"/>
              </a:rPr>
              <a:t>Υπόδειγμα AFN</a:t>
            </a:r>
            <a:r>
              <a:rPr kumimoji="0" lang="el-GR" sz="1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l-GR" sz="1400"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Οι χρηματοοικονομικές προβλέψεις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Financial</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forecasting</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τις περισσότερες φορές, ξεκινούν από τη διεύρυνση του Τζίρου που θέλουν να επιτύχουν οι επιχειρήσεις. Είτε προβλεπόμενες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forecasted</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ή προ-φόρμα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pro</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forma</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χρηματοοικονομικές καταστάσεις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financial</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statement</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method</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ή η μέθοδος του υπολογισμού των προσθέτων αναγκαίων κεφαλαίων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AFN</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formula</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method</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μπορούν να χρησιμοποιηθούν για να προβλέψουν τις χρηματοοικονομικές ανάγκες σε μια επιχείρηση.</a:t>
            </a:r>
            <a:r>
              <a:rPr kumimoji="0" lang="el-GR" sz="1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Μια επιχείρηση μπορεί να προσδιορίσει τα πρόσθετα αναγκαία κεφάλαια (</a:t>
            </a:r>
            <a:r>
              <a:rPr kumimoji="0" lang="en-US" sz="1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additional</a:t>
            </a:r>
            <a:r>
              <a:rPr kumimoji="0" lang="el-GR" sz="1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funds</a:t>
            </a:r>
            <a:r>
              <a:rPr kumimoji="0" lang="el-GR" sz="1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needed</a:t>
            </a:r>
            <a:r>
              <a:rPr kumimoji="0" lang="el-GR" sz="1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AFN</a:t>
            </a:r>
            <a:r>
              <a:rPr kumimoji="0" lang="el-GR" sz="1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που χρειάζεται για να επιτύχει μεγαλύτερο Τζίρο – κύκλο εργασιών ακολουθώντας τον πιο κάτω τύπο:</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AFN</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πρόσθετα αναγκαία κεφάλαια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Additional</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funds</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needed</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Περιουσιακά στοιχεία που δημιουργούν ή άμεσα συμμετέχουν στην δημιουργία του κύκλου εργασιών μιας επιχείρησης. </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ο = Κύκλος εργασιών τελευταίου έτους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Sales</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during</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last</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year</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ο = Το ποσοστό των απαιτουμένων περιουσιακών στοιχείων για τη δημιουργία του κύκλου εργασιών </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L</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Οι υποχρεώσεις που δημιουργούνται από τον κύκλο εργασιών, είναι λογαριασμοί πληρωτέοι και δεδουλευμένα έσοδα αλλά όχι τραπεζικά δάνεια και άλλες μορφές χρηματοδότησης όπως τα ομόλογα. </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L</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ο = Το ποσοστό της αύξησης των υποχρεώσεων που προκύπτει από την αύξηση του κύκλου εργασιών της επιχείρησης </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Προβλεπόμενος κύκλος εργασιών – τζίρος για το επόμενο έτος ή την επόμενη περίοδο γενικά.</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Δ</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Μεταβολή στο κύκλο εργασιών  </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Ποσοστό καθαρών κερδών επί του κύκλου εργασιών – πωλήσεων </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RR</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Ποσοστό επανεπένδυσης κερδών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Retention</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ratio</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είναι η διαφορά από την μονάδα του ποσοστού διανομής κερδών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payout</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ratio</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έτσι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RR</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(1-</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payout</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ratio</a:t>
            </a:r>
            <a:r>
              <a:rPr kumimoji="0" lang="el-GR"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l-GR" sz="1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0"/>
            <a:ext cx="8929718" cy="6776174"/>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pPr fontAlgn="base">
              <a:spcBef>
                <a:spcPct val="0"/>
              </a:spcBef>
              <a:spcAft>
                <a:spcPct val="0"/>
              </a:spcAft>
            </a:pPr>
            <a:r>
              <a:rPr kumimoji="0" lang="el-GR"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Κατασκευή επιχειρηματικού σχεδίου με βάση τα ιστορικά στοιχεία οικονομικών καταστάσεων για επιχειρήσεις</a:t>
            </a:r>
            <a:endParaRPr kumimoji="0" lang="el-GR"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l-GR" b="1" dirty="0">
                <a:latin typeface="Times New Roman" pitchFamily="18" charset="0"/>
                <a:ea typeface="Calibri" pitchFamily="34" charset="0"/>
                <a:cs typeface="Times New Roman" pitchFamily="18" charset="0"/>
              </a:rPr>
              <a:t>Προ-φορμα Οικονομικές Καταστάσεις. </a:t>
            </a:r>
            <a:r>
              <a:rPr kumimoji="0" lang="el-GR" b="0" i="0" u="none" strike="noStrike" cap="none" normalizeH="0" baseline="0" dirty="0">
                <a:ln>
                  <a:noFill/>
                </a:ln>
                <a:solidFill>
                  <a:schemeClr val="tx1"/>
                </a:solidFill>
                <a:effectLst/>
                <a:latin typeface="Times New Roman" pitchFamily="18" charset="0"/>
                <a:cs typeface="Times New Roman" pitchFamily="18" charset="0"/>
              </a:rPr>
              <a:t>Κατασκευάζονται κατά περίπτωση όποτε ζητηθούν από την επιχείρηση συνήθως μετά την άσκηση εντός σημαντικού διαταρακτικού</a:t>
            </a:r>
            <a:r>
              <a:rPr kumimoji="0" lang="el-GR" b="0" i="0" u="none" strike="noStrike" cap="none" normalizeH="0" dirty="0">
                <a:ln>
                  <a:noFill/>
                </a:ln>
                <a:solidFill>
                  <a:schemeClr val="tx1"/>
                </a:solidFill>
                <a:effectLst/>
                <a:latin typeface="Times New Roman" pitchFamily="18" charset="0"/>
                <a:cs typeface="Times New Roman" pitchFamily="18" charset="0"/>
              </a:rPr>
              <a:t> παράγοντα όπως:</a:t>
            </a:r>
          </a:p>
          <a:p>
            <a:pPr marL="342900" indent="-342900" eaLnBrk="0" fontAlgn="base" hangingPunct="0">
              <a:spcBef>
                <a:spcPct val="0"/>
              </a:spcBef>
              <a:spcAft>
                <a:spcPct val="0"/>
              </a:spcAft>
              <a:buFont typeface="+mj-lt"/>
              <a:buAutoNum type="arabicPeriod"/>
            </a:pPr>
            <a:r>
              <a:rPr kumimoji="0" lang="el-GR" b="0" i="0" u="none" strike="noStrike" cap="none" normalizeH="0" baseline="0" dirty="0">
                <a:ln>
                  <a:noFill/>
                </a:ln>
                <a:solidFill>
                  <a:schemeClr val="tx1"/>
                </a:solidFill>
                <a:effectLst/>
                <a:latin typeface="Times New Roman" pitchFamily="18" charset="0"/>
                <a:cs typeface="Times New Roman" pitchFamily="18" charset="0"/>
              </a:rPr>
              <a:t>Μεταβολή των εξωτερικών συνθηκών</a:t>
            </a:r>
          </a:p>
          <a:p>
            <a:pPr marL="342900" indent="-342900" eaLnBrk="0" fontAlgn="base" hangingPunct="0">
              <a:spcBef>
                <a:spcPct val="0"/>
              </a:spcBef>
              <a:spcAft>
                <a:spcPct val="0"/>
              </a:spcAft>
              <a:buFont typeface="+mj-lt"/>
              <a:buAutoNum type="arabicPeriod"/>
            </a:pPr>
            <a:r>
              <a:rPr lang="el-GR" dirty="0">
                <a:latin typeface="Times New Roman" pitchFamily="18" charset="0"/>
                <a:cs typeface="Times New Roman" pitchFamily="18" charset="0"/>
              </a:rPr>
              <a:t>Εξαγορά </a:t>
            </a:r>
          </a:p>
          <a:p>
            <a:pPr marL="342900" indent="-342900" eaLnBrk="0" fontAlgn="base" hangingPunct="0">
              <a:spcBef>
                <a:spcPct val="0"/>
              </a:spcBef>
              <a:spcAft>
                <a:spcPct val="0"/>
              </a:spcAft>
              <a:buFont typeface="+mj-lt"/>
              <a:buAutoNum type="arabicPeriod"/>
            </a:pPr>
            <a:r>
              <a:rPr kumimoji="0" lang="el-GR" b="0" i="0" u="none" strike="noStrike" cap="none" normalizeH="0" baseline="0" dirty="0">
                <a:ln>
                  <a:noFill/>
                </a:ln>
                <a:solidFill>
                  <a:schemeClr val="tx1"/>
                </a:solidFill>
                <a:effectLst/>
                <a:latin typeface="Times New Roman" pitchFamily="18" charset="0"/>
                <a:cs typeface="Times New Roman" pitchFamily="18" charset="0"/>
              </a:rPr>
              <a:t>Απορόφηση</a:t>
            </a:r>
          </a:p>
          <a:p>
            <a:pPr marL="342900" indent="-342900" eaLnBrk="0" fontAlgn="base" hangingPunct="0">
              <a:spcBef>
                <a:spcPct val="0"/>
              </a:spcBef>
              <a:spcAft>
                <a:spcPct val="0"/>
              </a:spcAft>
              <a:buFont typeface="+mj-lt"/>
              <a:buAutoNum type="arabicPeriod"/>
            </a:pPr>
            <a:r>
              <a:rPr lang="el-GR" dirty="0">
                <a:latin typeface="Times New Roman" pitchFamily="18" charset="0"/>
                <a:cs typeface="Times New Roman" pitchFamily="18" charset="0"/>
              </a:rPr>
              <a:t>Συγχώνευση</a:t>
            </a:r>
          </a:p>
          <a:p>
            <a:pPr marL="342900" indent="-342900" eaLnBrk="0" fontAlgn="base" hangingPunct="0">
              <a:spcBef>
                <a:spcPct val="0"/>
              </a:spcBef>
              <a:spcAft>
                <a:spcPct val="0"/>
              </a:spcAft>
              <a:buFont typeface="+mj-lt"/>
              <a:buAutoNum type="arabicPeriod"/>
            </a:pPr>
            <a:r>
              <a:rPr lang="el-GR" dirty="0">
                <a:latin typeface="Times New Roman" pitchFamily="18" charset="0"/>
                <a:cs typeface="Times New Roman" pitchFamily="18" charset="0"/>
              </a:rPr>
              <a:t>Επένδυση – δημιουργία υποκαταστήματος ή νέας γραμμής παραγωγής</a:t>
            </a:r>
          </a:p>
          <a:p>
            <a:pPr marL="342900" indent="-342900" eaLnBrk="0" fontAlgn="base" hangingPunct="0">
              <a:spcBef>
                <a:spcPct val="0"/>
              </a:spcBef>
              <a:spcAft>
                <a:spcPct val="0"/>
              </a:spcAft>
              <a:buFont typeface="+mj-lt"/>
              <a:buAutoNum type="arabicPeriod"/>
            </a:pPr>
            <a:r>
              <a:rPr kumimoji="0" lang="el-GR" b="0" i="0" u="none" strike="noStrike" cap="none" normalizeH="0" baseline="0" dirty="0">
                <a:ln>
                  <a:noFill/>
                </a:ln>
                <a:solidFill>
                  <a:schemeClr val="tx1"/>
                </a:solidFill>
                <a:effectLst/>
                <a:latin typeface="Times New Roman" pitchFamily="18" charset="0"/>
                <a:cs typeface="Times New Roman" pitchFamily="18" charset="0"/>
              </a:rPr>
              <a:t>Προσέγγιση της μελλοντικής κατάστασης της επιχείρησης, </a:t>
            </a:r>
            <a:r>
              <a:rPr lang="el-GR" dirty="0">
                <a:latin typeface="Times New Roman" pitchFamily="18" charset="0"/>
                <a:cs typeface="Times New Roman" pitchFamily="18" charset="0"/>
              </a:rPr>
              <a:t>Οποιοσδήποτε άλλος λόγος</a:t>
            </a:r>
          </a:p>
          <a:p>
            <a:pPr eaLnBrk="0" fontAlgn="base" hangingPunct="0">
              <a:spcBef>
                <a:spcPct val="0"/>
              </a:spcBef>
              <a:spcAft>
                <a:spcPct val="0"/>
              </a:spcAft>
            </a:pPr>
            <a:r>
              <a:rPr lang="el-GR" dirty="0">
                <a:latin typeface="Times New Roman" pitchFamily="18" charset="0"/>
                <a:cs typeface="Times New Roman" pitchFamily="18" charset="0"/>
              </a:rPr>
              <a:t>Για την κατασκευή των προφόρμα οικονομικών καταστάσεων απαιτούνται:</a:t>
            </a:r>
          </a:p>
          <a:p>
            <a:pPr marL="342900" indent="-342900" eaLnBrk="0" fontAlgn="base" hangingPunct="0">
              <a:spcBef>
                <a:spcPct val="0"/>
              </a:spcBef>
              <a:spcAft>
                <a:spcPct val="0"/>
              </a:spcAft>
              <a:buFont typeface="+mj-lt"/>
              <a:buAutoNum type="arabicPeriod"/>
            </a:pPr>
            <a:r>
              <a:rPr lang="el-GR" dirty="0">
                <a:latin typeface="Times New Roman" pitchFamily="18" charset="0"/>
                <a:cs typeface="Times New Roman" pitchFamily="18" charset="0"/>
              </a:rPr>
              <a:t>Η Ιστορική βάση (Οικονομικές Κατστάσεις, Τάσεις εξέλιξης των μεγεθών τους ...)</a:t>
            </a:r>
          </a:p>
          <a:p>
            <a:pPr marL="342900" indent="-342900" eaLnBrk="0" fontAlgn="base" hangingPunct="0">
              <a:spcBef>
                <a:spcPct val="0"/>
              </a:spcBef>
              <a:spcAft>
                <a:spcPct val="0"/>
              </a:spcAft>
              <a:buFont typeface="+mj-lt"/>
              <a:buAutoNum type="arabicPeriod"/>
            </a:pPr>
            <a:r>
              <a:rPr lang="el-GR" dirty="0">
                <a:latin typeface="Times New Roman" pitchFamily="18" charset="0"/>
                <a:cs typeface="Times New Roman" pitchFamily="18" charset="0"/>
              </a:rPr>
              <a:t>Η υπολογιστική τεχνική και οι αλληλοεξαρτήσεις μεταξύ των μεγεθών των οικονομικών καταστάσεων (πχ. Από τα πάγια εξαρτώνται οι αποσβέσεις, από τον τζίρο και την πιστωτική πολιτική οι λογαριασμοί εισπρακτεοι και πληρωτέοι, από την μερισματική πολιτική η εσωτερική ενίσχυση των κεφαλαίων, οι πηγές πρέπει να είναι ίσες με τις χρήσεις....).</a:t>
            </a:r>
          </a:p>
          <a:p>
            <a:pPr marL="342900" indent="-342900" eaLnBrk="0" fontAlgn="base" hangingPunct="0">
              <a:spcBef>
                <a:spcPct val="0"/>
              </a:spcBef>
              <a:spcAft>
                <a:spcPct val="0"/>
              </a:spcAft>
              <a:buFont typeface="+mj-lt"/>
              <a:buAutoNum type="arabicPeriod"/>
            </a:pPr>
            <a:r>
              <a:rPr lang="el-GR" dirty="0">
                <a:latin typeface="Times New Roman" pitchFamily="18" charset="0"/>
                <a:cs typeface="Times New Roman" pitchFamily="18" charset="0"/>
              </a:rPr>
              <a:t>Οι Υποθέσεις ή οι ποσοτικές μετρήσεις του ή των διαταρακτικών παραγόντων (πχ, μεταβολή στις πωλήσεις, μεταβολές στα πάγια που συμβάλλουν στην παραγωγή και εμμεσα η παραγωγή, γενικά μεταβολές στις ακούμενες πολιτικές.</a:t>
            </a:r>
          </a:p>
          <a:p>
            <a:pPr marL="342900" indent="-342900" eaLnBrk="0" fontAlgn="base" hangingPunct="0">
              <a:spcBef>
                <a:spcPct val="0"/>
              </a:spcBef>
              <a:spcAft>
                <a:spcPct val="0"/>
              </a:spcAft>
              <a:buFont typeface="+mj-lt"/>
              <a:buAutoNum type="arabicPeriod"/>
            </a:pPr>
            <a:r>
              <a:rPr lang="el-GR" dirty="0">
                <a:latin typeface="Times New Roman" pitchFamily="18" charset="0"/>
                <a:cs typeface="Times New Roman" pitchFamily="18" charset="0"/>
              </a:rPr>
              <a:t>Χρόνος  που αφορούν οι προφόρμα οικονομικές καταστάσεις πχ έτος διετία κ.λ.π</a:t>
            </a:r>
          </a:p>
          <a:p>
            <a:pPr marL="342900" indent="-342900" eaLnBrk="0" fontAlgn="base" hangingPunct="0">
              <a:spcBef>
                <a:spcPct val="0"/>
              </a:spcBef>
              <a:spcAft>
                <a:spcPct val="0"/>
              </a:spcAft>
              <a:buFont typeface="+mj-lt"/>
              <a:buAutoNum type="arabicPeriod"/>
            </a:pPr>
            <a:r>
              <a:rPr lang="el-GR" dirty="0">
                <a:latin typeface="Times New Roman" pitchFamily="18" charset="0"/>
                <a:cs typeface="Times New Roman" pitchFamily="18" charset="0"/>
              </a:rPr>
              <a:t>Παραγωγή και κατασκευή των προφόρμα οικονομικών καταστάσεων </a:t>
            </a:r>
          </a:p>
          <a:p>
            <a:pPr marL="342900" indent="-342900" eaLnBrk="0" fontAlgn="base" hangingPunct="0">
              <a:spcBef>
                <a:spcPct val="0"/>
              </a:spcBef>
              <a:spcAft>
                <a:spcPct val="0"/>
              </a:spcAft>
              <a:buFont typeface="+mj-lt"/>
              <a:buAutoNum type="arabicPeriod"/>
            </a:pPr>
            <a:r>
              <a:rPr lang="el-GR" dirty="0">
                <a:latin typeface="Times New Roman" pitchFamily="18" charset="0"/>
                <a:cs typeface="Times New Roman" pitchFamily="18" charset="0"/>
              </a:rPr>
              <a:t>Συγκριση μεγεθών και αριθμοδεικτών ιστορικών με προφόρμα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457200"/>
            <a:ext cx="8115328" cy="3757617"/>
          </a:xfrm>
        </p:spPr>
        <p:txBody>
          <a:bodyPr>
            <a:normAutofit/>
          </a:bodyPr>
          <a:lstStyle/>
          <a:p>
            <a:pPr>
              <a:buNone/>
            </a:pPr>
            <a:r>
              <a:rPr lang="el-GR" sz="2000" dirty="0">
                <a:latin typeface="Times New Roman" pitchFamily="18" charset="0"/>
                <a:cs typeface="Times New Roman" pitchFamily="18" charset="0"/>
              </a:rPr>
              <a:t>Προβλήματα κατά την κατασκευή  των προφόρμα  οικονομικών καστάσεων είναι:</a:t>
            </a:r>
          </a:p>
          <a:p>
            <a:pPr marL="342900" indent="-342900">
              <a:buFont typeface="+mj-lt"/>
              <a:buAutoNum type="arabicPeriod"/>
            </a:pPr>
            <a:r>
              <a:rPr lang="el-GR" sz="2000" dirty="0">
                <a:latin typeface="Times New Roman" pitchFamily="18" charset="0"/>
                <a:cs typeface="Times New Roman" pitchFamily="18" charset="0"/>
              </a:rPr>
              <a:t>Κυκλικές αναφορές (ένα μέγεθος επηρεάζει ένα άλλο το οποίο στη συνέχια επηρεάζει το αρχικό, αντιμετωπίζεται με τεχνικές επαναλήψεων) </a:t>
            </a:r>
          </a:p>
          <a:p>
            <a:pPr marL="342900" indent="-342900">
              <a:buFont typeface="+mj-lt"/>
              <a:buAutoNum type="arabicPeriod"/>
            </a:pPr>
            <a:r>
              <a:rPr lang="el-GR" sz="2000" dirty="0">
                <a:latin typeface="Times New Roman" pitchFamily="18" charset="0"/>
                <a:cs typeface="Times New Roman" pitchFamily="18" charset="0"/>
              </a:rPr>
              <a:t>Επίτευξη ισορροπίας μεταξύ πηγών και χρήσεων κεφαλαίων (αντιμετωπίζεται με την δημιουργία ενός λογαριασμού συμφωνίας  συνήθως τα δανειακά κεφάλαια ή τα διαθέσιμα κεφάλαια και την τεχνική επίτευξης στόχου )</a:t>
            </a:r>
          </a:p>
          <a:p>
            <a:pPr marL="342900" indent="-342900">
              <a:buFont typeface="+mj-lt"/>
              <a:buAutoNum type="arabicPeriod"/>
            </a:pPr>
            <a:r>
              <a:rPr lang="el-GR" sz="2000" dirty="0">
                <a:latin typeface="Times New Roman" pitchFamily="18" charset="0"/>
                <a:cs typeface="Times New Roman" pitchFamily="18" charset="0"/>
              </a:rPr>
              <a:t>Αριστοποιήσεις μεγεθών υπο περιορισμούς ( αντιμετωπίζεται με τεχνικές επιχειρησιακής έρευνας ή προγραμματισμού)</a:t>
            </a:r>
          </a:p>
          <a:p>
            <a:pPr marL="342900" indent="-342900">
              <a:buFont typeface="+mj-lt"/>
              <a:buAutoNum type="arabicPeriod"/>
            </a:pPr>
            <a:r>
              <a:rPr lang="el-GR" sz="2000" dirty="0">
                <a:latin typeface="Times New Roman" pitchFamily="18" charset="0"/>
                <a:cs typeface="Times New Roman" pitchFamily="18" charset="0"/>
              </a:rPr>
              <a:t>Λοιπά υπολογιστικά προβλήματα</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l-GR"/>
          </a:p>
        </p:txBody>
      </p:sp>
      <p:sp>
        <p:nvSpPr>
          <p:cNvPr id="3" name="Title 2"/>
          <p:cNvSpPr>
            <a:spLocks noGrp="1"/>
          </p:cNvSpPr>
          <p:nvPr>
            <p:ph type="title"/>
          </p:nvPr>
        </p:nvSpPr>
        <p:spPr/>
        <p:txBody>
          <a:bodyPr/>
          <a:lstStyle/>
          <a:p>
            <a:endParaRPr lang="el-GR"/>
          </a:p>
        </p:txBody>
      </p:sp>
      <p:graphicFrame>
        <p:nvGraphicFramePr>
          <p:cNvPr id="28674" name="Object 2"/>
          <p:cNvGraphicFramePr>
            <a:graphicFrameLocks noChangeAspect="1"/>
          </p:cNvGraphicFramePr>
          <p:nvPr/>
        </p:nvGraphicFramePr>
        <p:xfrm>
          <a:off x="251520" y="595313"/>
          <a:ext cx="8496944" cy="6074047"/>
        </p:xfrm>
        <a:graphic>
          <a:graphicData uri="http://schemas.openxmlformats.org/presentationml/2006/ole">
            <mc:AlternateContent xmlns:mc="http://schemas.openxmlformats.org/markup-compatibility/2006">
              <mc:Choice xmlns:v="urn:schemas-microsoft-com:vml" Requires="v">
                <p:oleObj spid="_x0000_s1027" name="Acrobat Document" r:id="rId3" imgW="10685880" imgH="7558200" progId="AcroExch.Document.7">
                  <p:embed/>
                </p:oleObj>
              </mc:Choice>
              <mc:Fallback>
                <p:oleObj name="Acrobat Document" r:id="rId3" imgW="10685880" imgH="7558200" progId="AcroExch.Document.7">
                  <p:embed/>
                  <p:pic>
                    <p:nvPicPr>
                      <p:cNvPr id="286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95313"/>
                        <a:ext cx="8496944" cy="607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51520" y="280246"/>
            <a:ext cx="8496944"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a:ln>
                  <a:noFill/>
                </a:ln>
                <a:solidFill>
                  <a:schemeClr val="tx1"/>
                </a:solidFill>
                <a:effectLst/>
                <a:latin typeface="Times New Roman" pitchFamily="18" charset="0"/>
                <a:cs typeface="Times New Roman" pitchFamily="18" charset="0"/>
              </a:rPr>
              <a:t>Οι αριθμοδείκτες καταρτίζονται με βάση τους εξής κανόνες</a:t>
            </a:r>
            <a:r>
              <a:rPr kumimoji="0" lang="el-GR" b="0" i="0" u="none" strike="noStrike" cap="none" normalizeH="0" baseline="0" dirty="0">
                <a:ln>
                  <a:noFill/>
                </a:ln>
                <a:solidFill>
                  <a:schemeClr val="tx1"/>
                </a:solidFill>
                <a:effectLst/>
                <a:latin typeface="Times New Roman" pitchFamily="18" charset="0"/>
                <a:cs typeface="Times New Roman" pitchFamily="18" charset="0"/>
              </a:rPr>
              <a:t>:</a:t>
            </a:r>
          </a:p>
          <a:p>
            <a:pPr lvl="1" algn="just" eaLnBrk="0" fontAlgn="base" hangingPunct="0">
              <a:spcBef>
                <a:spcPct val="0"/>
              </a:spcBef>
              <a:spcAft>
                <a:spcPct val="0"/>
              </a:spcAft>
              <a:buFont typeface="Wingdings" pitchFamily="2" charset="2"/>
              <a:buChar char="ü"/>
            </a:pPr>
            <a:r>
              <a:rPr kumimoji="0" lang="el-GR" b="0" i="0" u="none" strike="noStrike" cap="none" normalizeH="0" baseline="0" dirty="0">
                <a:ln>
                  <a:noFill/>
                </a:ln>
                <a:solidFill>
                  <a:schemeClr val="tx1"/>
                </a:solidFill>
                <a:effectLst/>
                <a:latin typeface="Times New Roman" pitchFamily="18" charset="0"/>
                <a:cs typeface="Times New Roman" pitchFamily="18" charset="0"/>
              </a:rPr>
              <a:t>Η συσχέτιση των μεγεθών γίνεται με τέτοιο τρόπο ώστε οι δείκτες να είναι ευθέως </a:t>
            </a:r>
            <a:r>
              <a:rPr kumimoji="0" lang="el-GR" b="1" i="0" u="none" strike="noStrike" cap="none" normalizeH="0" baseline="0" dirty="0">
                <a:ln>
                  <a:noFill/>
                </a:ln>
                <a:solidFill>
                  <a:schemeClr val="tx1"/>
                </a:solidFill>
                <a:effectLst/>
                <a:latin typeface="Times New Roman" pitchFamily="18" charset="0"/>
                <a:cs typeface="Times New Roman" pitchFamily="18" charset="0"/>
              </a:rPr>
              <a:t>ανάλογοι</a:t>
            </a:r>
            <a:r>
              <a:rPr kumimoji="0" lang="el-GR" b="0" i="0" u="none" strike="noStrike" cap="none" normalizeH="0" baseline="0" dirty="0">
                <a:ln>
                  <a:noFill/>
                </a:ln>
                <a:solidFill>
                  <a:schemeClr val="tx1"/>
                </a:solidFill>
                <a:effectLst/>
                <a:latin typeface="Times New Roman" pitchFamily="18" charset="0"/>
                <a:cs typeface="Times New Roman" pitchFamily="18" charset="0"/>
              </a:rPr>
              <a:t> με την κατάσταση που απεικονίζουν, δηλαδή </a:t>
            </a:r>
            <a:r>
              <a:rPr kumimoji="0" lang="el-GR" b="1" i="0" u="none" strike="noStrike" cap="none" normalizeH="0" baseline="0" dirty="0">
                <a:ln>
                  <a:noFill/>
                </a:ln>
                <a:solidFill>
                  <a:schemeClr val="tx1"/>
                </a:solidFill>
                <a:effectLst/>
                <a:latin typeface="Times New Roman" pitchFamily="18" charset="0"/>
                <a:cs typeface="Times New Roman" pitchFamily="18" charset="0"/>
              </a:rPr>
              <a:t>οι υψηλότεροι δείκτες να αντιστοιχούν σε ευνοϊκότερες καταστάσεις και οι χαμηλότεροι σε δυσμενέστερες</a:t>
            </a:r>
            <a:r>
              <a:rPr kumimoji="0" lang="el-GR" b="0" i="0" u="none" strike="noStrike" cap="none" normalizeH="0" baseline="0" dirty="0">
                <a:ln>
                  <a:noFill/>
                </a:ln>
                <a:solidFill>
                  <a:schemeClr val="tx1"/>
                </a:solidFill>
                <a:effectLst/>
                <a:latin typeface="Times New Roman" pitchFamily="18" charset="0"/>
                <a:cs typeface="Times New Roman" pitchFamily="18" charset="0"/>
              </a:rPr>
              <a:t>.</a:t>
            </a:r>
          </a:p>
          <a:p>
            <a:pPr lvl="1" algn="just" eaLnBrk="0" fontAlgn="base" hangingPunct="0">
              <a:spcBef>
                <a:spcPct val="0"/>
              </a:spcBef>
              <a:spcAft>
                <a:spcPct val="0"/>
              </a:spcAft>
              <a:buFont typeface="Wingdings" pitchFamily="2" charset="2"/>
              <a:buChar char="ü"/>
            </a:pPr>
            <a:r>
              <a:rPr kumimoji="0" lang="el-GR" b="0" i="0" u="none" strike="noStrike" cap="none" normalizeH="0" baseline="0" dirty="0">
                <a:ln>
                  <a:noFill/>
                </a:ln>
                <a:solidFill>
                  <a:schemeClr val="tx1"/>
                </a:solidFill>
                <a:effectLst/>
                <a:latin typeface="Times New Roman" pitchFamily="18" charset="0"/>
                <a:cs typeface="Times New Roman" pitchFamily="18" charset="0"/>
              </a:rPr>
              <a:t>Τα μεγέθη των συσχετίσεων επιλέγονται κατά τρόπο που να </a:t>
            </a:r>
            <a:r>
              <a:rPr kumimoji="0" lang="el-GR" b="1" i="0" u="none" strike="noStrike" cap="none" normalizeH="0" baseline="0" dirty="0">
                <a:ln>
                  <a:noFill/>
                </a:ln>
                <a:solidFill>
                  <a:schemeClr val="tx1"/>
                </a:solidFill>
                <a:effectLst/>
                <a:latin typeface="Times New Roman" pitchFamily="18" charset="0"/>
                <a:cs typeface="Times New Roman" pitchFamily="18" charset="0"/>
              </a:rPr>
              <a:t>μειώνει στο ελάχιστο τα λάθη και την επιρροή από αστάθμητους παράγοντες</a:t>
            </a:r>
            <a:r>
              <a:rPr kumimoji="0" lang="el-GR" b="0" i="0" u="none" strike="noStrike" cap="none" normalizeH="0" baseline="0" dirty="0">
                <a:ln>
                  <a:noFill/>
                </a:ln>
                <a:solidFill>
                  <a:schemeClr val="tx1"/>
                </a:solidFill>
                <a:effectLst/>
                <a:latin typeface="Times New Roman" pitchFamily="18" charset="0"/>
                <a:cs typeface="Times New Roman" pitchFamily="18" charset="0"/>
              </a:rPr>
              <a:t>.</a:t>
            </a:r>
          </a:p>
          <a:p>
            <a:pPr lvl="1" algn="just" eaLnBrk="0" fontAlgn="base" hangingPunct="0">
              <a:spcBef>
                <a:spcPct val="0"/>
              </a:spcBef>
              <a:spcAft>
                <a:spcPct val="0"/>
              </a:spcAft>
              <a:buFont typeface="Wingdings" pitchFamily="2" charset="2"/>
              <a:buChar char="ü"/>
            </a:pPr>
            <a:r>
              <a:rPr kumimoji="0" lang="el-GR" b="0" i="0" u="none" strike="noStrike" cap="none" normalizeH="0" baseline="0" dirty="0">
                <a:ln>
                  <a:noFill/>
                </a:ln>
                <a:solidFill>
                  <a:schemeClr val="tx1"/>
                </a:solidFill>
                <a:effectLst/>
                <a:latin typeface="Times New Roman" pitchFamily="18" charset="0"/>
                <a:cs typeface="Times New Roman" pitchFamily="18" charset="0"/>
              </a:rPr>
              <a:t>Στη θέση των </a:t>
            </a:r>
            <a:r>
              <a:rPr kumimoji="0" lang="el-GR" b="1" i="0" u="none" strike="noStrike" cap="none" normalizeH="0" baseline="0" dirty="0">
                <a:ln>
                  <a:noFill/>
                </a:ln>
                <a:solidFill>
                  <a:schemeClr val="tx1"/>
                </a:solidFill>
                <a:effectLst/>
                <a:latin typeface="Times New Roman" pitchFamily="18" charset="0"/>
                <a:cs typeface="Times New Roman" pitchFamily="18" charset="0"/>
              </a:rPr>
              <a:t>απόλυτων τιμών λαμβάνονται οι τιμές του μέσου όρου</a:t>
            </a:r>
            <a:r>
              <a:rPr kumimoji="0" lang="el-GR" b="0" i="0" u="none" strike="noStrike" cap="none" normalizeH="0" baseline="0" dirty="0">
                <a:ln>
                  <a:noFill/>
                </a:ln>
                <a:solidFill>
                  <a:schemeClr val="tx1"/>
                </a:solidFill>
                <a:effectLst/>
                <a:latin typeface="Times New Roman" pitchFamily="18" charset="0"/>
                <a:cs typeface="Times New Roman" pitchFamily="18" charset="0"/>
              </a:rPr>
              <a:t>.</a:t>
            </a:r>
          </a:p>
          <a:p>
            <a:pPr lvl="1" algn="just" eaLnBrk="0" fontAlgn="base" hangingPunct="0">
              <a:spcBef>
                <a:spcPct val="0"/>
              </a:spcBef>
              <a:spcAft>
                <a:spcPct val="0"/>
              </a:spcAft>
              <a:buFont typeface="Wingdings" pitchFamily="2" charset="2"/>
              <a:buChar char="ü"/>
            </a:pPr>
            <a:r>
              <a:rPr kumimoji="0" lang="el-GR" b="0" i="0" u="none" strike="noStrike" cap="none" normalizeH="0" baseline="0" dirty="0">
                <a:ln>
                  <a:noFill/>
                </a:ln>
                <a:solidFill>
                  <a:schemeClr val="tx1"/>
                </a:solidFill>
                <a:effectLst/>
                <a:latin typeface="Times New Roman" pitchFamily="18" charset="0"/>
                <a:cs typeface="Times New Roman" pitchFamily="18" charset="0"/>
              </a:rPr>
              <a:t>Οι δείκτες που αναφέρονται στην έννοια του </a:t>
            </a:r>
            <a:r>
              <a:rPr kumimoji="0" lang="el-GR" b="1" i="0" u="none" strike="noStrike" cap="none" normalizeH="0" baseline="0" dirty="0">
                <a:ln>
                  <a:noFill/>
                </a:ln>
                <a:solidFill>
                  <a:schemeClr val="tx1"/>
                </a:solidFill>
                <a:effectLst/>
                <a:latin typeface="Times New Roman" pitchFamily="18" charset="0"/>
                <a:cs typeface="Times New Roman" pitchFamily="18" charset="0"/>
              </a:rPr>
              <a:t>κόστους</a:t>
            </a:r>
            <a:r>
              <a:rPr kumimoji="0" lang="el-GR" b="0" i="0" u="none" strike="noStrike" cap="none" normalizeH="0" baseline="0" dirty="0">
                <a:ln>
                  <a:noFill/>
                </a:ln>
                <a:solidFill>
                  <a:schemeClr val="tx1"/>
                </a:solidFill>
                <a:effectLst/>
                <a:latin typeface="Times New Roman" pitchFamily="18" charset="0"/>
                <a:cs typeface="Times New Roman" pitchFamily="18" charset="0"/>
              </a:rPr>
              <a:t>, κατά κανόνα, εκτιμούνται σε </a:t>
            </a:r>
            <a:r>
              <a:rPr kumimoji="0" lang="el-GR" b="1" i="0" u="none" strike="noStrike" cap="none" normalizeH="0" baseline="0" dirty="0">
                <a:ln>
                  <a:noFill/>
                </a:ln>
                <a:solidFill>
                  <a:schemeClr val="tx1"/>
                </a:solidFill>
                <a:effectLst/>
                <a:latin typeface="Times New Roman" pitchFamily="18" charset="0"/>
                <a:cs typeface="Times New Roman" pitchFamily="18" charset="0"/>
              </a:rPr>
              <a:t>συσχέτιση με δείκτες που η σύνθεσή τους βασίζεται σε ποσοτικά δεδομένα</a:t>
            </a:r>
            <a:r>
              <a:rPr kumimoji="0" lang="el-GR" b="0" i="0" u="none" strike="noStrike" cap="none" normalizeH="0" baseline="0" dirty="0">
                <a:ln>
                  <a:noFill/>
                </a:ln>
                <a:solidFill>
                  <a:schemeClr val="tx1"/>
                </a:solidFill>
                <a:effectLst/>
                <a:latin typeface="Times New Roman" pitchFamily="18" charset="0"/>
                <a:cs typeface="Times New Roman" pitchFamily="18" charset="0"/>
              </a:rPr>
              <a:t>.</a:t>
            </a:r>
          </a:p>
          <a:p>
            <a:pPr lvl="1" algn="just" eaLnBrk="0" fontAlgn="base" hangingPunct="0">
              <a:spcBef>
                <a:spcPct val="0"/>
              </a:spcBef>
              <a:spcAft>
                <a:spcPct val="0"/>
              </a:spcAft>
              <a:buFont typeface="Wingdings" pitchFamily="2" charset="2"/>
              <a:buChar char="ü"/>
            </a:pPr>
            <a:r>
              <a:rPr kumimoji="0" lang="el-GR" b="0" i="0" u="none" strike="noStrike" cap="none" normalizeH="0" baseline="0" dirty="0">
                <a:ln>
                  <a:noFill/>
                </a:ln>
                <a:solidFill>
                  <a:schemeClr val="tx1"/>
                </a:solidFill>
                <a:effectLst/>
                <a:latin typeface="Times New Roman" pitchFamily="18" charset="0"/>
                <a:cs typeface="Times New Roman" pitchFamily="18" charset="0"/>
              </a:rPr>
              <a:t>Δείκτες που οι όροι τους αναφέρονται σε </a:t>
            </a:r>
            <a:r>
              <a:rPr kumimoji="0" lang="el-GR" b="1" i="0" u="none" strike="noStrike" cap="none" normalizeH="0" baseline="0" dirty="0">
                <a:ln>
                  <a:noFill/>
                </a:ln>
                <a:solidFill>
                  <a:schemeClr val="tx1"/>
                </a:solidFill>
                <a:effectLst/>
                <a:latin typeface="Times New Roman" pitchFamily="18" charset="0"/>
                <a:cs typeface="Times New Roman" pitchFamily="18" charset="0"/>
              </a:rPr>
              <a:t>διάστημα χρήσεως μικρότερο </a:t>
            </a:r>
            <a:r>
              <a:rPr kumimoji="0" lang="el-GR" b="0" i="0" u="none" strike="noStrike" cap="none" normalizeH="0" baseline="0" dirty="0">
                <a:ln>
                  <a:noFill/>
                </a:ln>
                <a:solidFill>
                  <a:schemeClr val="tx1"/>
                </a:solidFill>
                <a:effectLst/>
                <a:latin typeface="Times New Roman" pitchFamily="18" charset="0"/>
                <a:cs typeface="Times New Roman" pitchFamily="18" charset="0"/>
              </a:rPr>
              <a:t>από δώδεκα (12) μήνες </a:t>
            </a:r>
            <a:r>
              <a:rPr kumimoji="0" lang="el-GR" b="1" i="0" u="none" strike="noStrike" cap="none" normalizeH="0" baseline="0" dirty="0">
                <a:ln>
                  <a:noFill/>
                </a:ln>
                <a:solidFill>
                  <a:schemeClr val="tx1"/>
                </a:solidFill>
                <a:effectLst/>
                <a:latin typeface="Times New Roman" pitchFamily="18" charset="0"/>
                <a:cs typeface="Times New Roman" pitchFamily="18" charset="0"/>
              </a:rPr>
              <a:t>δεν είναι ενδεικτικοί </a:t>
            </a:r>
            <a:r>
              <a:rPr kumimoji="0" lang="el-GR" b="0" i="0" u="none" strike="noStrike" cap="none" normalizeH="0" baseline="0" dirty="0">
                <a:ln>
                  <a:noFill/>
                </a:ln>
                <a:solidFill>
                  <a:schemeClr val="tx1"/>
                </a:solidFill>
                <a:effectLst/>
                <a:latin typeface="Times New Roman" pitchFamily="18" charset="0"/>
                <a:cs typeface="Times New Roman" pitchFamily="18" charset="0"/>
              </a:rPr>
              <a:t>της όλης καταστάσεως της οικονομικής μονάδας και κρίνονται πάντοτε σε </a:t>
            </a:r>
            <a:r>
              <a:rPr kumimoji="0" lang="el-GR" b="1" i="0" u="none" strike="noStrike" cap="none" normalizeH="0" baseline="0" dirty="0">
                <a:ln>
                  <a:noFill/>
                </a:ln>
                <a:solidFill>
                  <a:schemeClr val="tx1"/>
                </a:solidFill>
                <a:effectLst/>
                <a:latin typeface="Times New Roman" pitchFamily="18" charset="0"/>
                <a:cs typeface="Times New Roman" pitchFamily="18" charset="0"/>
              </a:rPr>
              <a:t>συσχέτιση με δείκτες αντίστοιχων χρονικών περιόδων </a:t>
            </a:r>
            <a:r>
              <a:rPr kumimoji="0" lang="el-GR" b="0" i="0" u="none" strike="noStrike" cap="none" normalizeH="0" baseline="0" dirty="0">
                <a:ln>
                  <a:noFill/>
                </a:ln>
                <a:solidFill>
                  <a:schemeClr val="tx1"/>
                </a:solidFill>
                <a:effectLst/>
                <a:latin typeface="Times New Roman" pitchFamily="18" charset="0"/>
                <a:cs typeface="Times New Roman" pitchFamily="18" charset="0"/>
              </a:rPr>
              <a:t>προηγούμενων ετών.</a:t>
            </a:r>
          </a:p>
          <a:p>
            <a:pPr lvl="1" algn="just" eaLnBrk="0" fontAlgn="base" hangingPunct="0">
              <a:spcBef>
                <a:spcPct val="0"/>
              </a:spcBef>
              <a:spcAft>
                <a:spcPct val="0"/>
              </a:spcAft>
              <a:buFont typeface="Wingdings" pitchFamily="2" charset="2"/>
              <a:buChar char="ü"/>
            </a:pPr>
            <a:r>
              <a:rPr kumimoji="0" lang="el-GR" b="0" i="0" u="none" strike="noStrike" cap="none" normalizeH="0" baseline="0" dirty="0">
                <a:ln>
                  <a:noFill/>
                </a:ln>
                <a:solidFill>
                  <a:schemeClr val="tx1"/>
                </a:solidFill>
                <a:effectLst/>
                <a:latin typeface="Times New Roman" pitchFamily="18" charset="0"/>
                <a:cs typeface="Times New Roman" pitchFamily="18" charset="0"/>
              </a:rPr>
              <a:t>Οι </a:t>
            </a:r>
            <a:r>
              <a:rPr kumimoji="0" lang="el-GR" b="1" i="0" u="none" strike="noStrike" cap="none" normalizeH="0" baseline="0" dirty="0">
                <a:ln>
                  <a:noFill/>
                </a:ln>
                <a:solidFill>
                  <a:schemeClr val="tx1"/>
                </a:solidFill>
                <a:effectLst/>
                <a:latin typeface="Times New Roman" pitchFamily="18" charset="0"/>
                <a:cs typeface="Times New Roman" pitchFamily="18" charset="0"/>
              </a:rPr>
              <a:t>δείκτες καλύπτουν όλους τους τομείς δραστηριότητας της οικονομικής μονάδας</a:t>
            </a:r>
            <a:r>
              <a:rPr kumimoji="0" lang="el-GR" b="0" i="0" u="none" strike="noStrike" cap="none" normalizeH="0" baseline="0" dirty="0">
                <a:ln>
                  <a:noFill/>
                </a:ln>
                <a:solidFill>
                  <a:schemeClr val="tx1"/>
                </a:solidFill>
                <a:effectLst/>
                <a:latin typeface="Times New Roman" pitchFamily="18" charset="0"/>
                <a:cs typeface="Times New Roman" pitchFamily="18" charset="0"/>
              </a:rPr>
              <a:t>. Για το λόγο, αυτό </a:t>
            </a:r>
            <a:r>
              <a:rPr kumimoji="0" lang="el-GR" b="1" i="0" u="none" strike="noStrike" cap="none" normalizeH="0" baseline="0" dirty="0">
                <a:ln>
                  <a:noFill/>
                </a:ln>
                <a:solidFill>
                  <a:schemeClr val="tx1"/>
                </a:solidFill>
                <a:effectLst/>
                <a:latin typeface="Times New Roman" pitchFamily="18" charset="0"/>
                <a:cs typeface="Times New Roman" pitchFamily="18" charset="0"/>
              </a:rPr>
              <a:t>ταξινομούνται σε ομάδες </a:t>
            </a:r>
            <a:r>
              <a:rPr kumimoji="0" lang="el-GR" b="0" i="0" u="none" strike="noStrike" cap="none" normalizeH="0" baseline="0" dirty="0">
                <a:ln>
                  <a:noFill/>
                </a:ln>
                <a:solidFill>
                  <a:schemeClr val="tx1"/>
                </a:solidFill>
                <a:effectLst/>
                <a:latin typeface="Times New Roman" pitchFamily="18" charset="0"/>
                <a:cs typeface="Times New Roman" pitchFamily="18" charset="0"/>
              </a:rPr>
              <a:t>κατά τρόπο που να επιτρέπει μία αρκετά πλατύτερη ανάλυση κάθε δραστηριότητας.</a:t>
            </a:r>
          </a:p>
          <a:p>
            <a:pPr lvl="1" algn="just" eaLnBrk="0" fontAlgn="base" hangingPunct="0">
              <a:spcBef>
                <a:spcPct val="0"/>
              </a:spcBef>
              <a:spcAft>
                <a:spcPct val="0"/>
              </a:spcAft>
              <a:buFont typeface="Wingdings" pitchFamily="2" charset="2"/>
              <a:buChar char="ü"/>
            </a:pPr>
            <a:r>
              <a:rPr kumimoji="0" lang="el-GR" b="1" i="0" u="none" strike="noStrike" cap="none" normalizeH="0" baseline="0" dirty="0">
                <a:ln>
                  <a:noFill/>
                </a:ln>
                <a:solidFill>
                  <a:schemeClr val="tx1"/>
                </a:solidFill>
                <a:effectLst/>
                <a:latin typeface="Times New Roman" pitchFamily="18" charset="0"/>
                <a:cs typeface="Times New Roman" pitchFamily="18" charset="0"/>
              </a:rPr>
              <a:t>Δείκτης μεμονωμένος έχει σχετική μόνο χρησιμότητα</a:t>
            </a:r>
            <a:r>
              <a:rPr kumimoji="0" lang="el-GR" b="0" i="0" u="none" strike="noStrike" cap="none" normalizeH="0" baseline="0" dirty="0">
                <a:ln>
                  <a:noFill/>
                </a:ln>
                <a:solidFill>
                  <a:schemeClr val="tx1"/>
                </a:solidFill>
                <a:effectLst/>
                <a:latin typeface="Times New Roman" pitchFamily="18" charset="0"/>
                <a:cs typeface="Times New Roman" pitchFamily="18" charset="0"/>
              </a:rPr>
              <a:t>. Γι' αυτό επιβάλλεται να γίνεται </a:t>
            </a:r>
            <a:r>
              <a:rPr kumimoji="0" lang="el-GR" b="1" i="0" u="none" strike="noStrike" cap="none" normalizeH="0" baseline="0" dirty="0">
                <a:ln>
                  <a:noFill/>
                </a:ln>
                <a:solidFill>
                  <a:schemeClr val="tx1"/>
                </a:solidFill>
                <a:effectLst/>
                <a:latin typeface="Times New Roman" pitchFamily="18" charset="0"/>
                <a:cs typeface="Times New Roman" pitchFamily="18" charset="0"/>
              </a:rPr>
              <a:t>σύγκριση</a:t>
            </a:r>
            <a:r>
              <a:rPr kumimoji="0" lang="el-GR" b="0" i="0" u="none" strike="noStrike" cap="none" normalizeH="0" baseline="0" dirty="0">
                <a:ln>
                  <a:noFill/>
                </a:ln>
                <a:solidFill>
                  <a:schemeClr val="tx1"/>
                </a:solidFill>
                <a:effectLst/>
                <a:latin typeface="Times New Roman" pitchFamily="18" charset="0"/>
                <a:cs typeface="Times New Roman" pitchFamily="18" charset="0"/>
              </a:rPr>
              <a:t> διάφορων δεικτών μεταξύ τους, ώστε να εξασφαλίζονται ορθά συμπεράσματα.</a:t>
            </a:r>
          </a:p>
          <a:p>
            <a:pPr lvl="1" algn="just" eaLnBrk="0" fontAlgn="base" hangingPunct="0">
              <a:spcBef>
                <a:spcPct val="0"/>
              </a:spcBef>
              <a:spcAft>
                <a:spcPct val="0"/>
              </a:spcAft>
              <a:buFont typeface="Wingdings" pitchFamily="2" charset="2"/>
              <a:buChar char="ü"/>
            </a:pPr>
            <a:r>
              <a:rPr kumimoji="0" lang="el-GR" b="0" i="0" u="none" strike="noStrike" cap="none" normalizeH="0" baseline="0" dirty="0">
                <a:ln>
                  <a:noFill/>
                </a:ln>
                <a:solidFill>
                  <a:schemeClr val="tx1"/>
                </a:solidFill>
                <a:effectLst/>
                <a:latin typeface="Times New Roman" pitchFamily="18" charset="0"/>
                <a:cs typeface="Times New Roman" pitchFamily="18" charset="0"/>
              </a:rPr>
              <a:t>Οι δείκτες είναι δυνατό να είναι </a:t>
            </a:r>
            <a:r>
              <a:rPr kumimoji="0" lang="el-GR" b="1" i="0" u="none" strike="noStrike" cap="none" normalizeH="0" baseline="0" dirty="0">
                <a:ln>
                  <a:noFill/>
                </a:ln>
                <a:solidFill>
                  <a:schemeClr val="tx1"/>
                </a:solidFill>
                <a:effectLst/>
                <a:latin typeface="Times New Roman" pitchFamily="18" charset="0"/>
                <a:cs typeface="Times New Roman" pitchFamily="18" charset="0"/>
              </a:rPr>
              <a:t>απλοί ή σύνθετοι</a:t>
            </a:r>
            <a:r>
              <a:rPr kumimoji="0" lang="el-GR" b="0" i="0" u="none" strike="noStrike" cap="none" normalizeH="0" baseline="0" dirty="0">
                <a:ln>
                  <a:noFill/>
                </a:ln>
                <a:solidFill>
                  <a:schemeClr val="tx1"/>
                </a:solidFill>
                <a:effectLst/>
                <a:latin typeface="Times New Roman" pitchFamily="18" charset="0"/>
                <a:cs typeface="Times New Roman" pitchFamily="18" charset="0"/>
              </a:rPr>
              <a:t>.</a:t>
            </a:r>
          </a:p>
        </p:txBody>
      </p:sp>
    </p:spTree>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1675</TotalTime>
  <Words>15792</Words>
  <Application>Microsoft Office PowerPoint</Application>
  <PresentationFormat>Προβολή στην οθόνη (4:3)</PresentationFormat>
  <Paragraphs>1590</Paragraphs>
  <Slides>87</Slides>
  <Notes>0</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87</vt:i4>
      </vt:variant>
    </vt:vector>
  </HeadingPairs>
  <TitlesOfParts>
    <vt:vector size="95" baseType="lpstr">
      <vt:lpstr>Arial</vt:lpstr>
      <vt:lpstr>Calibri</vt:lpstr>
      <vt:lpstr>Cambria</vt:lpstr>
      <vt:lpstr>Cambria Math</vt:lpstr>
      <vt:lpstr>Times New Roman</vt:lpstr>
      <vt:lpstr>Wingdings</vt:lpstr>
      <vt:lpstr>Composite</vt:lpstr>
      <vt:lpstr>Acrobat Document</vt:lpstr>
      <vt:lpstr>  Χρηματοοικονομική Ανάλυση και Αποτίμηση Επιχειρήσεων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Ανάλυση αριθμοδεικτών -βάσεις της λογιστικής</vt:lpstr>
      <vt:lpstr>Χρηματοοικονομική Ανάλυση και Αποτίμηση επιχειρήσεων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Χρηματοοικονομική Λογιστική  Εισαγωγή</dc:title>
  <dc:creator>Evangelos</dc:creator>
  <cp:lastModifiedBy>KLP FINANCE</cp:lastModifiedBy>
  <cp:revision>138</cp:revision>
  <dcterms:created xsi:type="dcterms:W3CDTF">2014-11-09T16:42:04Z</dcterms:created>
  <dcterms:modified xsi:type="dcterms:W3CDTF">2022-03-22T19:18:29Z</dcterms:modified>
</cp:coreProperties>
</file>