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333"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35" r:id="rId49"/>
    <p:sldId id="336" r:id="rId50"/>
    <p:sldId id="306" r:id="rId51"/>
    <p:sldId id="307" r:id="rId52"/>
    <p:sldId id="308" r:id="rId53"/>
    <p:sldId id="309" r:id="rId54"/>
    <p:sldId id="310" r:id="rId55"/>
    <p:sldId id="311"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BB709-A35A-4F11-85F7-BC30C271B56E}" type="datetimeFigureOut">
              <a:rPr lang="en-US" smtClean="0"/>
              <a:pPr/>
              <a:t>11/1/2018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0FC64-BCE4-46A9-BC2D-85FC85F0EB6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Θέση εικόνας διαφάνειας 1"/>
          <p:cNvSpPr>
            <a:spLocks noGrp="1" noRot="1" noChangeAspect="1" noChangeArrowheads="1" noTextEdit="1"/>
          </p:cNvSpPr>
          <p:nvPr>
            <p:ph type="sldImg"/>
          </p:nvPr>
        </p:nvSpPr>
        <p:spPr>
          <a:ln/>
        </p:spPr>
      </p:sp>
      <p:sp>
        <p:nvSpPr>
          <p:cNvPr id="19459" name="Θέση σημειώσεων 2"/>
          <p:cNvSpPr>
            <a:spLocks noGrp="1" noChangeArrowheads="1"/>
          </p:cNvSpPr>
          <p:nvPr>
            <p:ph type="body" idx="1"/>
          </p:nvPr>
        </p:nvSpPr>
        <p:spPr>
          <a:noFill/>
          <a:ln/>
        </p:spPr>
        <p:txBody>
          <a:bodyPr/>
          <a:lstStyle/>
          <a:p>
            <a:endParaRPr lang="el-GR" smtClean="0"/>
          </a:p>
        </p:txBody>
      </p:sp>
      <p:sp>
        <p:nvSpPr>
          <p:cNvPr id="19460" name="Θέση αριθμού διαφάνειας 3"/>
          <p:cNvSpPr>
            <a:spLocks noGrp="1" noChangeArrowheads="1"/>
          </p:cNvSpPr>
          <p:nvPr>
            <p:ph type="sldNum" sz="quarter" idx="5"/>
          </p:nvPr>
        </p:nvSpPr>
        <p:spPr>
          <a:noFill/>
        </p:spPr>
        <p:txBody>
          <a:bodyPr/>
          <a:lstStyle/>
          <a:p>
            <a:fld id="{BA6ADBE4-5D5A-418D-A64D-B486B75BF9A9}" type="slidenum">
              <a:rPr lang="el-GR" altLang="el-GR"/>
              <a:pPr/>
              <a:t>30</a:t>
            </a:fld>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l-GR" altLang="el-GR"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9A8DC3-4294-43AC-A1A1-F66EA1EDBDCE}" type="datetimeFigureOut">
              <a:rPr lang="en-US" smtClean="0"/>
              <a:pPr/>
              <a:t>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9A8DC3-4294-43AC-A1A1-F66EA1EDBDCE}" type="datetimeFigureOut">
              <a:rPr lang="en-US" smtClean="0"/>
              <a:pPr/>
              <a:t>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9A8DC3-4294-43AC-A1A1-F66EA1EDBDCE}" type="datetimeFigureOut">
              <a:rPr lang="en-US" smtClean="0"/>
              <a:pPr/>
              <a:t>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9A8DC3-4294-43AC-A1A1-F66EA1EDBDCE}" type="datetimeFigureOut">
              <a:rPr lang="en-US" smtClean="0"/>
              <a:pPr/>
              <a:t>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A8DC3-4294-43AC-A1A1-F66EA1EDBDCE}" type="datetimeFigureOut">
              <a:rPr lang="en-US" smtClean="0"/>
              <a:pPr/>
              <a:t>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9A8DC3-4294-43AC-A1A1-F66EA1EDBDCE}" type="datetimeFigureOut">
              <a:rPr lang="en-US" smtClean="0"/>
              <a:pPr/>
              <a:t>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9A8DC3-4294-43AC-A1A1-F66EA1EDBDCE}" type="datetimeFigureOut">
              <a:rPr lang="en-US" smtClean="0"/>
              <a:pPr/>
              <a:t>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9A8DC3-4294-43AC-A1A1-F66EA1EDBDCE}" type="datetimeFigureOut">
              <a:rPr lang="en-US" smtClean="0"/>
              <a:pPr/>
              <a:t>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A8DC3-4294-43AC-A1A1-F66EA1EDBDCE}" type="datetimeFigureOut">
              <a:rPr lang="en-US" smtClean="0"/>
              <a:pPr/>
              <a:t>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A8DC3-4294-43AC-A1A1-F66EA1EDBDCE}" type="datetimeFigureOut">
              <a:rPr lang="en-US" smtClean="0"/>
              <a:pPr/>
              <a:t>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A8DC3-4294-43AC-A1A1-F66EA1EDBDCE}" type="datetimeFigureOut">
              <a:rPr lang="en-US" smtClean="0"/>
              <a:pPr/>
              <a:t>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8BD11-8A7C-4B82-8378-9B70C53F8FE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A8DC3-4294-43AC-A1A1-F66EA1EDBDCE}" type="datetimeFigureOut">
              <a:rPr lang="en-US" smtClean="0"/>
              <a:pPr/>
              <a:t>11/1/2018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8BD11-8A7C-4B82-8378-9B70C53F8FE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a:extLst>
              <a:ext uri="{FF2B5EF4-FFF2-40B4-BE49-F238E27FC236}">
                <a16:creationId xmlns:a16="http://schemas.microsoft.com/office/drawing/2014/main" xmlns="" id="{739E9D91-F27B-43B1-BE35-9A923F527F00}"/>
              </a:ext>
            </a:extLst>
          </p:cNvPr>
          <p:cNvSpPr>
            <a:spLocks noGrp="1" noChangeArrowheads="1"/>
          </p:cNvSpPr>
          <p:nvPr>
            <p:ph type="ctrTitle"/>
          </p:nvPr>
        </p:nvSpPr>
        <p:spPr>
          <a:xfrm>
            <a:off x="571500" y="2286000"/>
            <a:ext cx="7772400" cy="1730375"/>
          </a:xfrm>
        </p:spPr>
        <p:txBody>
          <a:bodyPr/>
          <a:lstStyle/>
          <a:p>
            <a:pPr>
              <a:defRPr/>
            </a:pPr>
            <a:r>
              <a:rPr lang="el-GR" sz="3200" b="1" dirty="0">
                <a:effectLst>
                  <a:outerShdw blurRad="38100" dist="38100" dir="2700000" algn="tl">
                    <a:srgbClr val="C0C0C0"/>
                  </a:outerShdw>
                </a:effectLst>
                <a:latin typeface="Calibri" pitchFamily="34" charset="0"/>
              </a:rPr>
              <a:t>Περιφερειακός Προγραμματισμός:</a:t>
            </a:r>
            <a:br>
              <a:rPr lang="el-GR" sz="3200" b="1" dirty="0">
                <a:effectLst>
                  <a:outerShdw blurRad="38100" dist="38100" dir="2700000" algn="tl">
                    <a:srgbClr val="C0C0C0"/>
                  </a:outerShdw>
                </a:effectLst>
                <a:latin typeface="Calibri" pitchFamily="34" charset="0"/>
              </a:rPr>
            </a:br>
            <a:r>
              <a:rPr lang="el-GR" sz="3200" b="1" dirty="0">
                <a:effectLst>
                  <a:outerShdw blurRad="38100" dist="38100" dir="2700000" algn="tl">
                    <a:srgbClr val="C0C0C0"/>
                  </a:outerShdw>
                </a:effectLst>
                <a:latin typeface="Calibri" pitchFamily="34" charset="0"/>
              </a:rPr>
              <a:t>ευρωπαϊκή, εθνική, περιφερειακή &amp; τοπική διάσταση</a:t>
            </a:r>
          </a:p>
        </p:txBody>
      </p:sp>
      <p:sp>
        <p:nvSpPr>
          <p:cNvPr id="550915" name="Rectangle 3">
            <a:extLst>
              <a:ext uri="{FF2B5EF4-FFF2-40B4-BE49-F238E27FC236}">
                <a16:creationId xmlns:a16="http://schemas.microsoft.com/office/drawing/2014/main" xmlns="" id="{FCD4ECB1-F264-4816-959D-49004DEAD86A}"/>
              </a:ext>
            </a:extLst>
          </p:cNvPr>
          <p:cNvSpPr>
            <a:spLocks noGrp="1" noChangeArrowheads="1"/>
          </p:cNvSpPr>
          <p:nvPr>
            <p:ph type="subTitle" idx="1"/>
          </p:nvPr>
        </p:nvSpPr>
        <p:spPr>
          <a:xfrm>
            <a:off x="-49213" y="536575"/>
            <a:ext cx="9180513" cy="1379538"/>
          </a:xfrm>
        </p:spPr>
        <p:txBody>
          <a:bodyPr/>
          <a:lstStyle/>
          <a:p>
            <a:pPr algn="l">
              <a:lnSpc>
                <a:spcPct val="80000"/>
              </a:lnSpc>
              <a:defRPr/>
            </a:pPr>
            <a:r>
              <a:rPr lang="el-GR" sz="2400" b="1" dirty="0">
                <a:solidFill>
                  <a:schemeClr val="tx1"/>
                </a:solidFill>
                <a:effectLst>
                  <a:outerShdw blurRad="38100" dist="38100" dir="2700000" algn="tl">
                    <a:srgbClr val="C0C0C0"/>
                  </a:outerShdw>
                </a:effectLst>
                <a:latin typeface="Calibri" pitchFamily="34" charset="0"/>
              </a:rPr>
              <a:t>ΠΑΝΤΕΙΟ ΠΑΝΕΠΙΣΤΗΜΙΟ</a:t>
            </a:r>
          </a:p>
          <a:p>
            <a:pPr algn="l">
              <a:lnSpc>
                <a:spcPct val="80000"/>
              </a:lnSpc>
              <a:defRPr/>
            </a:pPr>
            <a:r>
              <a:rPr lang="el-GR" sz="2300" b="1" dirty="0">
                <a:solidFill>
                  <a:schemeClr val="tx1"/>
                </a:solidFill>
                <a:effectLst>
                  <a:outerShdw blurRad="38100" dist="38100" dir="2700000" algn="tl">
                    <a:srgbClr val="C0C0C0"/>
                  </a:outerShdw>
                </a:effectLst>
                <a:latin typeface="Calibri" pitchFamily="34" charset="0"/>
              </a:rPr>
              <a:t>ΤΜΗΜΑ ΟΙΚΟΝΟΜΙΚΗΣ &amp; ΠΕΡΙΦΕΡΕΙΑΚΗΣ ΑΝΑΠΤΥΞΗΣ</a:t>
            </a:r>
            <a:endParaRPr lang="en-US" sz="2300" b="1" dirty="0">
              <a:solidFill>
                <a:schemeClr val="tx1"/>
              </a:solidFill>
              <a:effectLst>
                <a:outerShdw blurRad="38100" dist="38100" dir="2700000" algn="tl">
                  <a:srgbClr val="C0C0C0"/>
                </a:outerShdw>
              </a:effectLst>
              <a:latin typeface="Calibri" pitchFamily="34" charset="0"/>
            </a:endParaRPr>
          </a:p>
          <a:p>
            <a:pPr algn="l">
              <a:lnSpc>
                <a:spcPct val="80000"/>
              </a:lnSpc>
              <a:defRPr/>
            </a:pPr>
            <a:endParaRPr lang="el-GR" sz="800" b="1" dirty="0">
              <a:effectLst>
                <a:outerShdw blurRad="38100" dist="38100" dir="2700000" algn="tl">
                  <a:srgbClr val="C0C0C0"/>
                </a:outerShdw>
              </a:effectLst>
              <a:latin typeface="Calibri" pitchFamily="34" charset="0"/>
            </a:endParaRPr>
          </a:p>
        </p:txBody>
      </p:sp>
      <p:sp>
        <p:nvSpPr>
          <p:cNvPr id="550916" name="Rectangle 4">
            <a:extLst>
              <a:ext uri="{FF2B5EF4-FFF2-40B4-BE49-F238E27FC236}">
                <a16:creationId xmlns:a16="http://schemas.microsoft.com/office/drawing/2014/main" xmlns="" id="{715A01BA-8D83-4F15-8EF2-FA8A4DFF0101}"/>
              </a:ext>
            </a:extLst>
          </p:cNvPr>
          <p:cNvSpPr>
            <a:spLocks noChangeArrowheads="1"/>
          </p:cNvSpPr>
          <p:nvPr/>
        </p:nvSpPr>
        <p:spPr bwMode="auto">
          <a:xfrm>
            <a:off x="250825" y="5229225"/>
            <a:ext cx="8569325" cy="431800"/>
          </a:xfrm>
          <a:prstGeom prst="rect">
            <a:avLst/>
          </a:prstGeom>
          <a:noFill/>
          <a:ln w="9525">
            <a:noFill/>
            <a:miter lim="800000"/>
            <a:headEnd/>
            <a:tailEnd/>
          </a:ln>
          <a:effectLst/>
        </p:spPr>
        <p:txBody>
          <a:bodyPr/>
          <a:lstStyle/>
          <a:p>
            <a:pPr algn="ctr">
              <a:lnSpc>
                <a:spcPct val="90000"/>
              </a:lnSpc>
              <a:spcBef>
                <a:spcPct val="20000"/>
              </a:spcBef>
              <a:defRPr/>
            </a:pPr>
            <a:endParaRPr lang="el-GR" sz="2400" b="1" dirty="0">
              <a:effectLst>
                <a:outerShdw blurRad="38100" dist="38100" dir="2700000" algn="tl">
                  <a:srgbClr val="C0C0C0"/>
                </a:outerShdw>
              </a:effectLst>
              <a:latin typeface="Calibri" pitchFamily="34" charset="0"/>
            </a:endParaRPr>
          </a:p>
        </p:txBody>
      </p:sp>
      <p:sp>
        <p:nvSpPr>
          <p:cNvPr id="550917" name="Rectangle 5">
            <a:extLst>
              <a:ext uri="{FF2B5EF4-FFF2-40B4-BE49-F238E27FC236}">
                <a16:creationId xmlns:a16="http://schemas.microsoft.com/office/drawing/2014/main" xmlns="" id="{73733040-8370-4D97-A95E-658F0C2BE916}"/>
              </a:ext>
            </a:extLst>
          </p:cNvPr>
          <p:cNvSpPr>
            <a:spLocks noChangeArrowheads="1"/>
          </p:cNvSpPr>
          <p:nvPr/>
        </p:nvSpPr>
        <p:spPr bwMode="auto">
          <a:xfrm>
            <a:off x="4872038" y="6219825"/>
            <a:ext cx="4284662" cy="360363"/>
          </a:xfrm>
          <a:prstGeom prst="rect">
            <a:avLst/>
          </a:prstGeom>
          <a:noFill/>
          <a:ln w="9525">
            <a:noFill/>
            <a:miter lim="800000"/>
            <a:headEnd/>
            <a:tailEnd/>
          </a:ln>
          <a:effectLst/>
        </p:spPr>
        <p:txBody>
          <a:bodyPr/>
          <a:lstStyle/>
          <a:p>
            <a:pPr algn="r">
              <a:lnSpc>
                <a:spcPct val="90000"/>
              </a:lnSpc>
              <a:spcBef>
                <a:spcPct val="20000"/>
              </a:spcBef>
              <a:defRPr/>
            </a:pPr>
            <a:r>
              <a:rPr lang="el-GR" sz="1800" b="1">
                <a:effectLst>
                  <a:outerShdw blurRad="38100" dist="38100" dir="2700000" algn="tl">
                    <a:srgbClr val="C0C0C0"/>
                  </a:outerShdw>
                </a:effectLst>
                <a:latin typeface="Calibri" pitchFamily="34" charset="0"/>
              </a:rPr>
              <a:t>Ινστιτούτο Περιφερειακής Ανάπτυξης</a:t>
            </a:r>
          </a:p>
        </p:txBody>
      </p:sp>
      <p:sp>
        <p:nvSpPr>
          <p:cNvPr id="550918" name="Rectangle 6">
            <a:extLst>
              <a:ext uri="{FF2B5EF4-FFF2-40B4-BE49-F238E27FC236}">
                <a16:creationId xmlns:a16="http://schemas.microsoft.com/office/drawing/2014/main" xmlns="" id="{B10D1C91-C881-4A98-866B-464FF672C03F}"/>
              </a:ext>
            </a:extLst>
          </p:cNvPr>
          <p:cNvSpPr>
            <a:spLocks noChangeArrowheads="1"/>
          </p:cNvSpPr>
          <p:nvPr/>
        </p:nvSpPr>
        <p:spPr bwMode="auto">
          <a:xfrm>
            <a:off x="0" y="4857750"/>
            <a:ext cx="9144000" cy="358775"/>
          </a:xfrm>
          <a:prstGeom prst="rect">
            <a:avLst/>
          </a:prstGeom>
          <a:noFill/>
          <a:ln w="9525">
            <a:noFill/>
            <a:miter lim="800000"/>
            <a:headEnd/>
            <a:tailEnd/>
          </a:ln>
          <a:effectLst/>
        </p:spPr>
        <p:txBody>
          <a:bodyPr/>
          <a:lstStyle/>
          <a:p>
            <a:pPr algn="ctr">
              <a:lnSpc>
                <a:spcPct val="90000"/>
              </a:lnSpc>
              <a:spcBef>
                <a:spcPct val="20000"/>
              </a:spcBef>
              <a:defRPr/>
            </a:pPr>
            <a:r>
              <a:rPr lang="el-GR" sz="2000" b="1" dirty="0" smtClean="0">
                <a:effectLst>
                  <a:outerShdw blurRad="38100" dist="38100" dir="2700000" algn="tl">
                    <a:srgbClr val="C0C0C0"/>
                  </a:outerShdw>
                </a:effectLst>
                <a:latin typeface="Calibri" pitchFamily="34" charset="0"/>
              </a:rPr>
              <a:t>Καθ. Αθ. Παπαδασκαλόπουλος</a:t>
            </a:r>
            <a:endParaRPr lang="el-GR" sz="2000" b="1" dirty="0">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0"/>
            <a:ext cx="9144000" cy="1196975"/>
          </a:xfrm>
        </p:spPr>
        <p:txBody>
          <a:bodyPr lIns="92075" tIns="46038" rIns="92075" bIns="46038" anchor="b"/>
          <a:lstStyle/>
          <a:p>
            <a:pPr eaLnBrk="1" hangingPunct="1"/>
            <a:r>
              <a:rPr lang="el-GR" altLang="el-GR" sz="2600" b="1" i="1" smtClean="0"/>
              <a:t>ΠΕΡΙΦΕΡΕΙΑΚΟΣ (ΟΙΚΟΝΟΜΙΚΟΣ) ΠΡΟΓΡΑΜΜΑΤΙΣΜΟΣ ΚΑΙ ΦΥΣΙΚΟΣ-ΧΩΡΟΤΑΞΙΚΟΣ ΣΧΕΔΙΑΣΜΟΣ </a:t>
            </a:r>
          </a:p>
        </p:txBody>
      </p:sp>
      <p:sp>
        <p:nvSpPr>
          <p:cNvPr id="9219" name="Rectangle 3">
            <a:extLst>
              <a:ext uri="{FF2B5EF4-FFF2-40B4-BE49-F238E27FC236}">
                <a16:creationId xmlns:a16="http://schemas.microsoft.com/office/drawing/2014/main" xmlns="" id="{5C728281-5E8F-4849-8726-AE831DAD29EC}"/>
              </a:ext>
            </a:extLst>
          </p:cNvPr>
          <p:cNvSpPr>
            <a:spLocks noGrp="1" noChangeArrowheads="1"/>
          </p:cNvSpPr>
          <p:nvPr>
            <p:ph type="body" idx="4294967295"/>
          </p:nvPr>
        </p:nvSpPr>
        <p:spPr>
          <a:xfrm>
            <a:off x="0" y="1287463"/>
            <a:ext cx="8929688" cy="5589587"/>
          </a:xfrm>
        </p:spPr>
        <p:txBody>
          <a:bodyPr lIns="92075" tIns="46038" rIns="92075" bIns="46038"/>
          <a:lstStyle/>
          <a:p>
            <a:pPr marL="225425" indent="-225425" algn="just" eaLnBrk="1" hangingPunct="1">
              <a:lnSpc>
                <a:spcPct val="90000"/>
              </a:lnSpc>
              <a:buFontTx/>
              <a:buNone/>
              <a:defRPr/>
            </a:pPr>
            <a:r>
              <a:rPr lang="el-GR" sz="2400" dirty="0"/>
              <a:t>    </a:t>
            </a:r>
            <a:r>
              <a:rPr lang="el-GR" sz="2800" dirty="0"/>
              <a:t>Ο όρος </a:t>
            </a:r>
            <a:r>
              <a:rPr lang="el-GR" sz="2800" b="1" dirty="0"/>
              <a:t>Φυσικός Σχεδιασμός</a:t>
            </a:r>
            <a:r>
              <a:rPr lang="en-US" sz="2800" b="1" dirty="0"/>
              <a:t> (Physical Planning)</a:t>
            </a:r>
            <a:r>
              <a:rPr lang="el-GR" sz="2800" dirty="0"/>
              <a:t>, που είναι ευρύτατα διαδεδομένος στη διεθνή πρακτική και αναφέρεται στις διάφορες κλίμακες του χώρου (από τον εθνικό, μέχρι τον αστικό και ενδοαστικό), σε γενικές γραμμές αφορά το </a:t>
            </a:r>
            <a:r>
              <a:rPr lang="el-GR" sz="2800" b="1" dirty="0"/>
              <a:t>σχεδιασμό της φυσικής οργάνωσης του χώρου, δηλαδή τη διευθέτηση και οργάνωση του χώρου, κυρίως μέσω του ελέγχου και της ρύθμισης των χρήσεων γης</a:t>
            </a:r>
            <a:r>
              <a:rPr lang="el-GR" sz="2800" dirty="0"/>
              <a:t>. Έτσι, με το φυσικό σχεδιασμό </a:t>
            </a:r>
            <a:r>
              <a:rPr lang="el-GR" sz="2800" b="1" dirty="0"/>
              <a:t>διασφαλίζεται η τάξη στο χώρο, δηλαδή η χωροταξία</a:t>
            </a:r>
            <a:r>
              <a:rPr lang="el-GR" sz="2800" dirty="0"/>
              <a:t>. </a:t>
            </a:r>
          </a:p>
          <a:p>
            <a:pPr eaLnBrk="1" hangingPunct="1">
              <a:lnSpc>
                <a:spcPct val="90000"/>
              </a:lnSpc>
              <a:buFontTx/>
              <a:buNone/>
              <a:defRPr/>
            </a:pPr>
            <a:r>
              <a:rPr lang="el-GR" sz="2300" dirty="0"/>
              <a:t>    </a:t>
            </a:r>
            <a:endParaRPr lang="el-GR" sz="23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9144000" cy="1196975"/>
          </a:xfrm>
        </p:spPr>
        <p:txBody>
          <a:bodyPr lIns="92075" tIns="46038" rIns="92075" bIns="46038" anchor="b"/>
          <a:lstStyle/>
          <a:p>
            <a:pPr eaLnBrk="1" hangingPunct="1"/>
            <a:r>
              <a:rPr lang="el-GR" altLang="el-GR" sz="2600" b="1" i="1" smtClean="0"/>
              <a:t>ΠΕΡΙΦΕΡΕΙΑΚΟΣ (ΟΙΚΟΝΟΜΙΚΟΣ) ΠΡΟΓΡΑΜΜΑΤΙΣΜΟΣ ΚΑΙ ΦΥΣΙΚΟΣ-ΧΩΡΟΤΑΞΙΚΟΣ ΣΧΕΔΙΑΣΜΟΣ </a:t>
            </a:r>
          </a:p>
        </p:txBody>
      </p:sp>
      <p:sp>
        <p:nvSpPr>
          <p:cNvPr id="9219" name="Rectangle 3">
            <a:extLst>
              <a:ext uri="{FF2B5EF4-FFF2-40B4-BE49-F238E27FC236}">
                <a16:creationId xmlns:a16="http://schemas.microsoft.com/office/drawing/2014/main" xmlns="" id="{CF3561EE-D8E9-45E5-8923-D55A657E6594}"/>
              </a:ext>
            </a:extLst>
          </p:cNvPr>
          <p:cNvSpPr>
            <a:spLocks noGrp="1" noChangeArrowheads="1"/>
          </p:cNvSpPr>
          <p:nvPr>
            <p:ph type="body" idx="4294967295"/>
          </p:nvPr>
        </p:nvSpPr>
        <p:spPr>
          <a:xfrm>
            <a:off x="0" y="1287463"/>
            <a:ext cx="8929688" cy="5589587"/>
          </a:xfrm>
        </p:spPr>
        <p:txBody>
          <a:bodyPr lIns="92075" tIns="46038" rIns="92075" bIns="46038"/>
          <a:lstStyle/>
          <a:p>
            <a:pPr eaLnBrk="1" hangingPunct="1">
              <a:lnSpc>
                <a:spcPct val="90000"/>
              </a:lnSpc>
              <a:buFontTx/>
              <a:buNone/>
              <a:defRPr/>
            </a:pPr>
            <a:r>
              <a:rPr lang="el-GR" sz="2400" dirty="0"/>
              <a:t>    </a:t>
            </a:r>
            <a:endParaRPr lang="el-GR" sz="2300" dirty="0"/>
          </a:p>
          <a:p>
            <a:pPr marL="165100" indent="-165100" algn="just" eaLnBrk="1" hangingPunct="1">
              <a:lnSpc>
                <a:spcPct val="90000"/>
              </a:lnSpc>
              <a:buFontTx/>
              <a:buNone/>
              <a:defRPr/>
            </a:pPr>
            <a:r>
              <a:rPr lang="el-GR" sz="2300" dirty="0"/>
              <a:t>    </a:t>
            </a:r>
            <a:r>
              <a:rPr lang="el-GR" sz="2800" dirty="0"/>
              <a:t>Άρα, ακόμα και στις περιπτώσεις που ο περιφερειακός προγραμματισμός φαίνεται να ταυτίζεται με το σχεδιασμό των χρήσεων γης, </a:t>
            </a:r>
            <a:r>
              <a:rPr lang="el-GR" sz="2800" b="1" dirty="0"/>
              <a:t>αυτό εκφράζει ένα μόνο τμήμα του περιεχομένου του</a:t>
            </a:r>
            <a:r>
              <a:rPr lang="el-GR" sz="2800" dirty="0"/>
              <a:t>. Γιατί, </a:t>
            </a:r>
            <a:r>
              <a:rPr lang="el-GR" sz="2800" u="sng" dirty="0"/>
              <a:t>ο περιφερειακός προγραμματισμός προσπαθεί να προσανατολίσει και να διαχειριστεί την αναπτυξιακή διαδικασία, η οποία εκφράζεται από μία </a:t>
            </a:r>
            <a:r>
              <a:rPr lang="el-GR" sz="2800" b="1" u="sng" dirty="0"/>
              <a:t>αέναη αλλαγή των κοινωνικοοικονομικών σχέσεων</a:t>
            </a:r>
            <a:r>
              <a:rPr lang="el-GR" sz="2800" u="sng" dirty="0"/>
              <a:t> μέσα στις περιφέρειες, αλλά και μεταξύ των περιφερειών.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1258888" y="-28575"/>
            <a:ext cx="6940550" cy="822325"/>
          </a:xfrm>
          <a:prstGeom prst="rect">
            <a:avLst/>
          </a:prstGeom>
          <a:noFill/>
          <a:ln w="12700">
            <a:noFill/>
            <a:miter lim="800000"/>
            <a:headEnd type="none" w="sm" len="sm"/>
            <a:tailEnd type="none" w="sm" len="sm"/>
          </a:ln>
        </p:spPr>
        <p:txBody>
          <a:bodyPr anchor="ctr">
            <a:spAutoFit/>
          </a:bodyPr>
          <a:lstStyle/>
          <a:p>
            <a:pPr algn="ctr" eaLnBrk="1" hangingPunct="1"/>
            <a:r>
              <a:rPr lang="el-GR" altLang="el-GR" sz="2400" b="1">
                <a:latin typeface="Times New Roman" pitchFamily="18" charset="0"/>
              </a:rPr>
              <a:t>ΤΟ ΒΑΣΙΚΟ ΘΕΩΡΗΤΙΚΟ ΥΠΟΒΑΘΡΟ </a:t>
            </a:r>
            <a:endParaRPr lang="en-US" altLang="el-GR" sz="2400" b="1">
              <a:latin typeface="Times New Roman" pitchFamily="18" charset="0"/>
            </a:endParaRPr>
          </a:p>
          <a:p>
            <a:pPr algn="ctr" eaLnBrk="1" hangingPunct="1"/>
            <a:r>
              <a:rPr lang="el-GR" altLang="el-GR" sz="2400" b="1">
                <a:latin typeface="Times New Roman" pitchFamily="18" charset="0"/>
              </a:rPr>
              <a:t>ΤΟΥ ΠΕΡΙΦΕΡΕΙΑΚΟΥ ΠΡΟΓΡΑΜΜΑΤΙΣΜΟΥ</a:t>
            </a:r>
          </a:p>
        </p:txBody>
      </p:sp>
      <p:sp>
        <p:nvSpPr>
          <p:cNvPr id="12291" name="Rectangle 6"/>
          <p:cNvSpPr>
            <a:spLocks noChangeArrowheads="1"/>
          </p:cNvSpPr>
          <p:nvPr/>
        </p:nvSpPr>
        <p:spPr bwMode="auto">
          <a:xfrm>
            <a:off x="0" y="1214438"/>
            <a:ext cx="9144000" cy="4708525"/>
          </a:xfrm>
          <a:prstGeom prst="rect">
            <a:avLst/>
          </a:prstGeom>
          <a:noFill/>
          <a:ln w="12700">
            <a:noFill/>
            <a:miter lim="800000"/>
            <a:headEnd type="none" w="sm" len="sm"/>
            <a:tailEnd type="none" w="sm" len="sm"/>
          </a:ln>
        </p:spPr>
        <p:txBody>
          <a:bodyPr anchor="ctr">
            <a:spAutoFit/>
          </a:bodyPr>
          <a:lstStyle/>
          <a:p>
            <a:pPr marL="344488" indent="-344488" eaLnBrk="1" hangingPunct="1"/>
            <a:r>
              <a:rPr lang="el-GR" altLang="el-GR" sz="3000">
                <a:latin typeface="Times New Roman" pitchFamily="18" charset="0"/>
              </a:rPr>
              <a:t>α) Θεωρίες Χωροθέτησης και Επιλογής Τόπου Εγκατάστασης.</a:t>
            </a:r>
          </a:p>
          <a:p>
            <a:pPr marL="344488" indent="-344488" eaLnBrk="1" hangingPunct="1"/>
            <a:r>
              <a:rPr lang="el-GR" altLang="el-GR" sz="3000">
                <a:latin typeface="Times New Roman" pitchFamily="18" charset="0"/>
              </a:rPr>
              <a:t>β) Θεωρίες Χωρικής Κατανομής και Ανάπτυξης των Οικισμών στο Χώρο – Θεωρίες των Κεντρικών Τόπων, των Πόλων Ανάπτυξης, της Συγκέντρωσης και Διάχυσης.</a:t>
            </a:r>
          </a:p>
          <a:p>
            <a:pPr marL="344488" indent="-344488" eaLnBrk="1" hangingPunct="1"/>
            <a:r>
              <a:rPr lang="el-GR" altLang="el-GR" sz="3000">
                <a:latin typeface="Times New Roman" pitchFamily="18" charset="0"/>
              </a:rPr>
              <a:t>γ) Θεωρίες Αστικής Οικονομικής Ανάπτυξης, Δομής και Λειτουργίας των Πόλεων.</a:t>
            </a:r>
          </a:p>
          <a:p>
            <a:pPr marL="344488" indent="-344488" eaLnBrk="1" hangingPunct="1"/>
            <a:r>
              <a:rPr lang="el-GR" altLang="el-GR" sz="3000">
                <a:latin typeface="Times New Roman" pitchFamily="18" charset="0"/>
              </a:rPr>
              <a:t>δ) Θεωρίες Περιφερειακής Οικονομικής Ανάπτυξης και Μεγέθυνσης.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1258888" y="-28575"/>
            <a:ext cx="6940550" cy="822325"/>
          </a:xfrm>
          <a:prstGeom prst="rect">
            <a:avLst/>
          </a:prstGeom>
          <a:noFill/>
          <a:ln w="12700">
            <a:noFill/>
            <a:miter lim="800000"/>
            <a:headEnd type="none" w="sm" len="sm"/>
            <a:tailEnd type="none" w="sm" len="sm"/>
          </a:ln>
        </p:spPr>
        <p:txBody>
          <a:bodyPr anchor="ctr">
            <a:spAutoFit/>
          </a:bodyPr>
          <a:lstStyle/>
          <a:p>
            <a:pPr algn="ctr" eaLnBrk="1" hangingPunct="1"/>
            <a:r>
              <a:rPr lang="el-GR" altLang="el-GR" sz="2400" b="1">
                <a:latin typeface="Times New Roman" pitchFamily="18" charset="0"/>
              </a:rPr>
              <a:t>ΤΟ ΒΑΣΙΚΟ ΘΕΩΡΗΤΙΚΟ ΥΠΟΒΑΘΡΟ </a:t>
            </a:r>
            <a:endParaRPr lang="en-US" altLang="el-GR" sz="2400" b="1">
              <a:latin typeface="Times New Roman" pitchFamily="18" charset="0"/>
            </a:endParaRPr>
          </a:p>
          <a:p>
            <a:pPr algn="ctr" eaLnBrk="1" hangingPunct="1"/>
            <a:r>
              <a:rPr lang="el-GR" altLang="el-GR" sz="2400" b="1">
                <a:latin typeface="Times New Roman" pitchFamily="18" charset="0"/>
              </a:rPr>
              <a:t>ΤΟΥ ΠΕΡΙΦΕΡΕΙΑΚΟΥ ΠΡΟΓΡΑΜΜΑΤΙΣΜΟΥ</a:t>
            </a:r>
          </a:p>
        </p:txBody>
      </p:sp>
      <p:sp>
        <p:nvSpPr>
          <p:cNvPr id="13315" name="Rectangle 6"/>
          <p:cNvSpPr>
            <a:spLocks noChangeArrowheads="1"/>
          </p:cNvSpPr>
          <p:nvPr/>
        </p:nvSpPr>
        <p:spPr bwMode="auto">
          <a:xfrm>
            <a:off x="0" y="1214438"/>
            <a:ext cx="9324975" cy="2400300"/>
          </a:xfrm>
          <a:prstGeom prst="rect">
            <a:avLst/>
          </a:prstGeom>
          <a:noFill/>
          <a:ln w="12700">
            <a:noFill/>
            <a:miter lim="800000"/>
            <a:headEnd type="none" w="sm" len="sm"/>
            <a:tailEnd type="none" w="sm" len="sm"/>
          </a:ln>
        </p:spPr>
        <p:txBody>
          <a:bodyPr anchor="ctr">
            <a:spAutoFit/>
          </a:bodyPr>
          <a:lstStyle/>
          <a:p>
            <a:pPr marL="344488" indent="-344488" eaLnBrk="1" hangingPunct="1"/>
            <a:r>
              <a:rPr lang="el-GR" altLang="el-GR" sz="3000">
                <a:latin typeface="Times New Roman" pitchFamily="18" charset="0"/>
              </a:rPr>
              <a:t>ε) Θεωρίες Χρήσης των Φυσικών Πόρων και Βιώσιμης Ανάπτυξης.</a:t>
            </a:r>
          </a:p>
          <a:p>
            <a:pPr marL="344488" indent="-344488" eaLnBrk="1" hangingPunct="1"/>
            <a:r>
              <a:rPr lang="el-GR" altLang="el-GR" sz="3000">
                <a:latin typeface="Times New Roman" pitchFamily="18" charset="0"/>
              </a:rPr>
              <a:t>στ) Θεωρίες Τοπικής Ανάπτυξης.</a:t>
            </a:r>
          </a:p>
          <a:p>
            <a:pPr marL="344488" indent="-344488" eaLnBrk="1" hangingPunct="1"/>
            <a:r>
              <a:rPr lang="el-GR" altLang="el-GR" sz="3000">
                <a:latin typeface="Times New Roman" pitchFamily="18" charset="0"/>
              </a:rPr>
              <a:t>ζ) Θεωρίες Λήψης Αποφάσεων</a:t>
            </a:r>
            <a:r>
              <a:rPr lang="en-US" altLang="el-GR" sz="3000">
                <a:latin typeface="Times New Roman" pitchFamily="18" charset="0"/>
              </a:rPr>
              <a:t>, </a:t>
            </a:r>
            <a:r>
              <a:rPr lang="el-GR" altLang="el-GR" sz="3000">
                <a:latin typeface="Times New Roman" pitchFamily="18" charset="0"/>
              </a:rPr>
              <a:t>Διακυβέρνησης και Χωρικής Κατανομής των Αρμοδιοτήτων της Διοίκησης.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258888" y="320675"/>
            <a:ext cx="6940550" cy="822325"/>
          </a:xfrm>
          <a:prstGeom prst="rect">
            <a:avLst/>
          </a:prstGeom>
          <a:noFill/>
          <a:ln w="12700">
            <a:noFill/>
            <a:miter lim="800000"/>
            <a:headEnd type="none" w="sm" len="sm"/>
            <a:tailEnd type="none" w="sm" len="sm"/>
          </a:ln>
        </p:spPr>
        <p:txBody>
          <a:bodyPr anchor="ctr">
            <a:spAutoFit/>
          </a:bodyPr>
          <a:lstStyle/>
          <a:p>
            <a:pPr algn="ctr" eaLnBrk="1" hangingPunct="1"/>
            <a:r>
              <a:rPr lang="el-GR" altLang="el-GR" sz="2400" b="1">
                <a:latin typeface="Times New Roman" pitchFamily="18" charset="0"/>
              </a:rPr>
              <a:t>ΟΙ ΧΡΗΣΙΜΟΠΟΙΟΥΜΕΝΕΣ ΤΕΧΝΙΚΕΣ </a:t>
            </a:r>
            <a:endParaRPr lang="en-US" altLang="el-GR" sz="2400" b="1">
              <a:latin typeface="Times New Roman" pitchFamily="18" charset="0"/>
            </a:endParaRPr>
          </a:p>
          <a:p>
            <a:pPr algn="ctr" eaLnBrk="1" hangingPunct="1"/>
            <a:r>
              <a:rPr lang="el-GR" altLang="el-GR" sz="2400" b="1">
                <a:latin typeface="Times New Roman" pitchFamily="18" charset="0"/>
              </a:rPr>
              <a:t>ΤΟΥ ΠΕΡΙΦΕΡΕΙΑΚΟΥ ΠΡΟΓΡΑΜΜΑΤΙΣΜΟΥ</a:t>
            </a:r>
          </a:p>
        </p:txBody>
      </p:sp>
      <p:sp>
        <p:nvSpPr>
          <p:cNvPr id="14339" name="Rectangle 5"/>
          <p:cNvSpPr>
            <a:spLocks noChangeArrowheads="1"/>
          </p:cNvSpPr>
          <p:nvPr/>
        </p:nvSpPr>
        <p:spPr bwMode="auto">
          <a:xfrm>
            <a:off x="214313" y="1643063"/>
            <a:ext cx="8569325" cy="3508375"/>
          </a:xfrm>
          <a:prstGeom prst="rect">
            <a:avLst/>
          </a:prstGeom>
          <a:noFill/>
          <a:ln w="12700">
            <a:noFill/>
            <a:miter lim="800000"/>
            <a:headEnd type="none" w="sm" len="sm"/>
            <a:tailEnd type="none" w="sm" len="sm"/>
          </a:ln>
        </p:spPr>
        <p:txBody>
          <a:bodyPr anchor="ctr">
            <a:spAutoFit/>
          </a:bodyPr>
          <a:lstStyle/>
          <a:p>
            <a:pPr eaLnBrk="1" hangingPunct="1">
              <a:tabLst>
                <a:tab pos="-442913" algn="l"/>
              </a:tabLst>
            </a:pPr>
            <a:r>
              <a:rPr lang="el-GR" altLang="el-GR" sz="2800" b="1" u="sng">
                <a:solidFill>
                  <a:schemeClr val="tx2"/>
                </a:solidFill>
                <a:latin typeface="Times New Roman" pitchFamily="18" charset="0"/>
              </a:rPr>
              <a:t>Για τη διερεύνηση της αναπτυξιακής φυσιογνωμίας, των ανισοτήτων και της ειδίκευσης της Περιφέρειας:</a:t>
            </a:r>
            <a:r>
              <a:rPr lang="el-GR" altLang="el-GR" sz="2800" b="1">
                <a:latin typeface="Times New Roman" pitchFamily="18" charset="0"/>
              </a:rPr>
              <a:t> </a:t>
            </a:r>
          </a:p>
          <a:p>
            <a:pPr eaLnBrk="1" hangingPunct="1">
              <a:tabLst>
                <a:tab pos="-442913" algn="l"/>
              </a:tabLst>
            </a:pPr>
            <a:endParaRPr lang="el-GR" altLang="el-GR" sz="2800" b="1">
              <a:latin typeface="Times New Roman" pitchFamily="18" charset="0"/>
            </a:endParaRPr>
          </a:p>
          <a:p>
            <a:pPr eaLnBrk="1" hangingPunct="1">
              <a:buFontTx/>
              <a:buChar char="•"/>
              <a:tabLst>
                <a:tab pos="-442913" algn="l"/>
              </a:tabLst>
            </a:pPr>
            <a:r>
              <a:rPr lang="el-GR" altLang="el-GR" sz="2800">
                <a:latin typeface="Times New Roman" pitchFamily="18" charset="0"/>
              </a:rPr>
              <a:t> Μέτρα Περιγραφικής Στατιστικής (Μέτρα Κεντρικής Τάσης και Θέσης, Μέτρα Διασποράς και Συγκέντρωσης).</a:t>
            </a:r>
          </a:p>
          <a:p>
            <a:pPr eaLnBrk="1" hangingPunct="1">
              <a:buFontTx/>
              <a:buChar char="•"/>
              <a:tabLst>
                <a:tab pos="-442913" algn="l"/>
              </a:tabLst>
            </a:pPr>
            <a:r>
              <a:rPr lang="el-GR" altLang="el-GR" sz="2800">
                <a:latin typeface="Times New Roman" pitchFamily="18" charset="0"/>
              </a:rPr>
              <a:t> Συντελεστές Συμμετοχής, Εγκατάστασης, Ειδίκευσης και Χωροταξικής Αλληλεξάρτησης.</a:t>
            </a:r>
          </a:p>
          <a:p>
            <a:pPr eaLnBrk="1" hangingPunct="1">
              <a:buFontTx/>
              <a:buChar char="•"/>
              <a:tabLst>
                <a:tab pos="-442913" algn="l"/>
              </a:tabLst>
            </a:pPr>
            <a:r>
              <a:rPr lang="el-GR" altLang="el-GR" sz="2800">
                <a:latin typeface="Times New Roman" pitchFamily="18" charset="0"/>
              </a:rPr>
              <a:t> Περιφερειακοί Πολλαπλασιαστές και Εξαγωγική Βάση.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71438" y="-38100"/>
            <a:ext cx="8929687" cy="4832350"/>
          </a:xfrm>
          <a:prstGeom prst="rect">
            <a:avLst/>
          </a:prstGeom>
          <a:noFill/>
          <a:ln w="12700">
            <a:noFill/>
            <a:miter lim="800000"/>
            <a:headEnd type="none" w="sm" len="sm"/>
            <a:tailEnd type="none" w="sm" len="sm"/>
          </a:ln>
        </p:spPr>
        <p:txBody>
          <a:bodyPr anchor="ctr">
            <a:spAutoFit/>
          </a:bodyPr>
          <a:lstStyle/>
          <a:p>
            <a:pPr eaLnBrk="1" hangingPunct="1">
              <a:tabLst>
                <a:tab pos="-442913" algn="l"/>
              </a:tabLst>
            </a:pPr>
            <a:r>
              <a:rPr lang="el-GR" altLang="el-GR" sz="2800" b="1" u="sng">
                <a:solidFill>
                  <a:schemeClr val="tx2"/>
                </a:solidFill>
                <a:latin typeface="Times New Roman" pitchFamily="18" charset="0"/>
              </a:rPr>
              <a:t>Για τη συνολική αξιολόγηση των Προγραμμάτων:</a:t>
            </a:r>
            <a:endParaRPr lang="en-US" altLang="el-GR" sz="2800" b="1" u="sng">
              <a:solidFill>
                <a:schemeClr val="tx2"/>
              </a:solidFill>
              <a:latin typeface="Times New Roman" pitchFamily="18" charset="0"/>
            </a:endParaRPr>
          </a:p>
          <a:p>
            <a:pPr eaLnBrk="1" hangingPunct="1">
              <a:tabLst>
                <a:tab pos="-442913" algn="l"/>
              </a:tabLst>
            </a:pPr>
            <a:endParaRPr lang="el-GR" altLang="el-GR" sz="2800" b="1" u="sng">
              <a:solidFill>
                <a:schemeClr val="tx2"/>
              </a:solidFill>
              <a:latin typeface="Times New Roman" pitchFamily="18" charset="0"/>
            </a:endParaRPr>
          </a:p>
          <a:p>
            <a:pPr algn="just" eaLnBrk="1" hangingPunct="1">
              <a:buFontTx/>
              <a:buChar char="•"/>
              <a:tabLst>
                <a:tab pos="-442913" algn="l"/>
              </a:tabLst>
            </a:pPr>
            <a:r>
              <a:rPr lang="el-GR" altLang="el-GR" sz="2800">
                <a:latin typeface="Times New Roman" pitchFamily="18" charset="0"/>
              </a:rPr>
              <a:t> Τεχνικές για την </a:t>
            </a:r>
            <a:r>
              <a:rPr lang="el-GR" altLang="el-GR" sz="2800" u="sng">
                <a:latin typeface="Times New Roman" pitchFamily="18" charset="0"/>
              </a:rPr>
              <a:t>παρουσίαση της υπάρχουσας κατάστασης και των προοπτικών της περιφέρειας,</a:t>
            </a:r>
            <a:r>
              <a:rPr lang="el-GR" altLang="el-GR" sz="2800">
                <a:latin typeface="Times New Roman" pitchFamily="18" charset="0"/>
              </a:rPr>
              <a:t> όπως η SWOT Analysis, η Χαρτογραφική Ανάλυση κλπ. </a:t>
            </a:r>
            <a:endParaRPr lang="en-US" altLang="el-GR" sz="2800">
              <a:latin typeface="Times New Roman" pitchFamily="18" charset="0"/>
            </a:endParaRPr>
          </a:p>
          <a:p>
            <a:pPr algn="just" eaLnBrk="1" hangingPunct="1">
              <a:buFontTx/>
              <a:buChar char="•"/>
              <a:tabLst>
                <a:tab pos="-442913" algn="l"/>
              </a:tabLst>
            </a:pPr>
            <a:endParaRPr lang="el-GR" altLang="el-GR" sz="2800">
              <a:latin typeface="Times New Roman" pitchFamily="18" charset="0"/>
            </a:endParaRPr>
          </a:p>
          <a:p>
            <a:pPr algn="just" eaLnBrk="1" hangingPunct="1">
              <a:buFontTx/>
              <a:buChar char="•"/>
              <a:tabLst>
                <a:tab pos="-442913" algn="l"/>
              </a:tabLst>
            </a:pPr>
            <a:r>
              <a:rPr lang="el-GR" altLang="el-GR" sz="2800">
                <a:latin typeface="Times New Roman" pitchFamily="18" charset="0"/>
              </a:rPr>
              <a:t> Τεχνικές για την </a:t>
            </a:r>
            <a:r>
              <a:rPr lang="el-GR" altLang="el-GR" sz="2800" u="sng">
                <a:latin typeface="Times New Roman" pitchFamily="18" charset="0"/>
              </a:rPr>
              <a:t>επεξεργασία και διασταύρωση απόψεων </a:t>
            </a:r>
            <a:r>
              <a:rPr lang="el-GR" altLang="el-GR" sz="2800">
                <a:latin typeface="Times New Roman" pitchFamily="18" charset="0"/>
              </a:rPr>
              <a:t>ή την αποτύπωση των μεταβολών στα πεδία εφαρμογής των προγραμμάτων, όπως οι Μελέτες Περίπτωσης (Case Studies), η συμπλήρωση ερωτηματολογίων ή οι προσωπικές συνεντεύξεις, η μέθοδος </a:t>
            </a:r>
            <a:r>
              <a:rPr lang="en-US" altLang="el-GR" sz="2800">
                <a:latin typeface="Times New Roman" pitchFamily="18" charset="0"/>
              </a:rPr>
              <a:t>Delphi</a:t>
            </a:r>
            <a:r>
              <a:rPr lang="el-GR" altLang="el-GR" sz="2800">
                <a:latin typeface="Times New Roman" pitchFamily="18" charset="0"/>
              </a:rPr>
              <a:t> κλπ.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104775" y="15875"/>
            <a:ext cx="8929688" cy="6556375"/>
          </a:xfrm>
          <a:prstGeom prst="rect">
            <a:avLst/>
          </a:prstGeom>
          <a:noFill/>
          <a:ln w="12700">
            <a:noFill/>
            <a:miter lim="800000"/>
            <a:headEnd type="none" w="sm" len="sm"/>
            <a:tailEnd type="none" w="sm" len="sm"/>
          </a:ln>
        </p:spPr>
        <p:txBody>
          <a:bodyPr anchor="ctr">
            <a:spAutoFit/>
          </a:bodyPr>
          <a:lstStyle/>
          <a:p>
            <a:pPr eaLnBrk="1" hangingPunct="1">
              <a:tabLst>
                <a:tab pos="-442913" algn="l"/>
              </a:tabLst>
            </a:pPr>
            <a:r>
              <a:rPr lang="el-GR" altLang="el-GR" sz="2800" b="1" u="sng">
                <a:solidFill>
                  <a:schemeClr val="tx2"/>
                </a:solidFill>
                <a:latin typeface="Times New Roman" pitchFamily="18" charset="0"/>
              </a:rPr>
              <a:t>Για τη συνολική αξιολόγηση των Προγραμμάτων:</a:t>
            </a:r>
            <a:endParaRPr lang="en-US" altLang="el-GR" sz="2800" b="1" u="sng">
              <a:solidFill>
                <a:schemeClr val="tx2"/>
              </a:solidFill>
              <a:latin typeface="Times New Roman" pitchFamily="18" charset="0"/>
            </a:endParaRPr>
          </a:p>
          <a:p>
            <a:pPr eaLnBrk="1" hangingPunct="1">
              <a:tabLst>
                <a:tab pos="-442913" algn="l"/>
              </a:tabLst>
            </a:pPr>
            <a:endParaRPr lang="el-GR" altLang="el-GR" sz="2800" b="1" u="sng">
              <a:solidFill>
                <a:schemeClr val="tx2"/>
              </a:solidFill>
              <a:latin typeface="Times New Roman" pitchFamily="18" charset="0"/>
            </a:endParaRPr>
          </a:p>
          <a:p>
            <a:pPr algn="just" eaLnBrk="1" hangingPunct="1">
              <a:buFontTx/>
              <a:buChar char="•"/>
              <a:tabLst>
                <a:tab pos="-442913" algn="l"/>
              </a:tabLst>
            </a:pPr>
            <a:r>
              <a:rPr lang="el-GR" altLang="el-GR" sz="2800">
                <a:latin typeface="Times New Roman" pitchFamily="18" charset="0"/>
              </a:rPr>
              <a:t>Μέθοδοι ανάλυσης δεδομένων και </a:t>
            </a:r>
            <a:r>
              <a:rPr lang="el-GR" altLang="el-GR" sz="2800" u="sng">
                <a:latin typeface="Times New Roman" pitchFamily="18" charset="0"/>
              </a:rPr>
              <a:t>ποσοτικής διερεύνησης χωρικών σχέσεων</a:t>
            </a:r>
            <a:r>
              <a:rPr lang="el-GR" altLang="el-GR" sz="2800">
                <a:latin typeface="Times New Roman" pitchFamily="18" charset="0"/>
              </a:rPr>
              <a:t>, όπως τα Γεωγραφικά Συστήματα Πληροφοριών (GIS), η Ανάλυση Απόκλισης – Συμμετοχής (Shift-Share Analysis), τα Περιφερειακά και Διαπεριφερειακά Υποδείγματα Εισροών – Εκροών (Input-Output Models), τα Μακροοικονομικά Υποδείγματα, η Ανάλυση Συστάδων </a:t>
            </a:r>
            <a:r>
              <a:rPr lang="en-US" altLang="el-GR" sz="2800">
                <a:latin typeface="Times New Roman" pitchFamily="18" charset="0"/>
              </a:rPr>
              <a:t>(Cluster Analysis), </a:t>
            </a:r>
            <a:r>
              <a:rPr lang="el-GR" altLang="el-GR" sz="2800">
                <a:latin typeface="Times New Roman" pitchFamily="18" charset="0"/>
              </a:rPr>
              <a:t>τα </a:t>
            </a:r>
            <a:r>
              <a:rPr lang="en-US" altLang="el-GR" sz="2800">
                <a:latin typeface="Times New Roman" pitchFamily="18" charset="0"/>
              </a:rPr>
              <a:t>Y</a:t>
            </a:r>
            <a:r>
              <a:rPr lang="el-GR" altLang="el-GR" sz="2800">
                <a:latin typeface="Times New Roman" pitchFamily="18" charset="0"/>
              </a:rPr>
              <a:t>ποδείγματα Βαρύτητας </a:t>
            </a:r>
            <a:r>
              <a:rPr lang="en-US" altLang="el-GR" sz="2800">
                <a:latin typeface="Times New Roman" pitchFamily="18" charset="0"/>
              </a:rPr>
              <a:t>(Gravity Models), </a:t>
            </a:r>
            <a:r>
              <a:rPr lang="el-GR" altLang="el-GR" sz="2800">
                <a:latin typeface="Times New Roman" pitchFamily="18" charset="0"/>
              </a:rPr>
              <a:t>Οικονομετρικά Υποδείγματα κλπ. </a:t>
            </a:r>
            <a:endParaRPr lang="en-US" altLang="el-GR" sz="2800">
              <a:latin typeface="Times New Roman" pitchFamily="18" charset="0"/>
            </a:endParaRPr>
          </a:p>
          <a:p>
            <a:pPr algn="just" eaLnBrk="1" hangingPunct="1">
              <a:buFontTx/>
              <a:buChar char="•"/>
              <a:tabLst>
                <a:tab pos="-442913" algn="l"/>
              </a:tabLst>
            </a:pPr>
            <a:endParaRPr lang="el-GR" altLang="el-GR" sz="2800">
              <a:latin typeface="Times New Roman" pitchFamily="18" charset="0"/>
            </a:endParaRPr>
          </a:p>
          <a:p>
            <a:pPr algn="just" eaLnBrk="1" hangingPunct="1">
              <a:buFontTx/>
              <a:buChar char="•"/>
              <a:tabLst>
                <a:tab pos="-442913" algn="l"/>
              </a:tabLst>
            </a:pPr>
            <a:r>
              <a:rPr lang="el-GR" altLang="el-GR" sz="2800">
                <a:latin typeface="Times New Roman" pitchFamily="18" charset="0"/>
              </a:rPr>
              <a:t> Τεχνικές για τη </a:t>
            </a:r>
            <a:r>
              <a:rPr lang="el-GR" altLang="el-GR" sz="2800" u="sng">
                <a:latin typeface="Times New Roman" pitchFamily="18" charset="0"/>
              </a:rPr>
              <a:t>διατύπωση συνολικών κρίσεων </a:t>
            </a:r>
            <a:r>
              <a:rPr lang="el-GR" altLang="el-GR" sz="2800">
                <a:latin typeface="Times New Roman" pitchFamily="18" charset="0"/>
              </a:rPr>
              <a:t>για τα Προγράμματα, όπως η Πολυκριτηριακή Ανάλυση, τα Στρογγυλά Τραπέζια Εμπειρογνώμων κλπ.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79388" y="703263"/>
            <a:ext cx="8964612" cy="5453062"/>
          </a:xfrm>
          <a:prstGeom prst="rect">
            <a:avLst/>
          </a:prstGeom>
          <a:noFill/>
          <a:ln w="12700">
            <a:noFill/>
            <a:miter lim="800000"/>
            <a:headEnd type="none" w="sm" len="sm"/>
            <a:tailEnd type="none" w="sm" len="sm"/>
          </a:ln>
        </p:spPr>
        <p:txBody>
          <a:bodyPr anchor="ctr">
            <a:spAutoFit/>
          </a:bodyPr>
          <a:lstStyle/>
          <a:p>
            <a:pPr eaLnBrk="1" hangingPunct="1">
              <a:tabLst>
                <a:tab pos="-442913" algn="l"/>
              </a:tabLst>
            </a:pPr>
            <a:r>
              <a:rPr lang="el-GR" altLang="el-GR" sz="3200" b="1" u="sng">
                <a:solidFill>
                  <a:schemeClr val="tx2"/>
                </a:solidFill>
                <a:latin typeface="Times New Roman" pitchFamily="18" charset="0"/>
              </a:rPr>
              <a:t>Για τη διερεύνηση ειδικών θεμάτων και την εμβάθυνση της αξιολόγησης προγραμμάτων και παρεμβάσεων:</a:t>
            </a:r>
            <a:r>
              <a:rPr lang="el-GR" altLang="el-GR" sz="3200">
                <a:latin typeface="Times New Roman" pitchFamily="18" charset="0"/>
              </a:rPr>
              <a:t> </a:t>
            </a:r>
          </a:p>
          <a:p>
            <a:pPr eaLnBrk="1" hangingPunct="1">
              <a:buFontTx/>
              <a:buChar char="•"/>
              <a:tabLst>
                <a:tab pos="-442913" algn="l"/>
              </a:tabLst>
            </a:pPr>
            <a:r>
              <a:rPr lang="el-GR" altLang="el-GR" sz="3200">
                <a:latin typeface="Times New Roman" pitchFamily="18" charset="0"/>
              </a:rPr>
              <a:t> Ανάλυση Κόστους – Οφέλους, Παραγοντική Ανάλυση, Δειγματοληπτικές Έρευνες κ.λπ. </a:t>
            </a:r>
          </a:p>
          <a:p>
            <a:pPr eaLnBrk="1" hangingPunct="1">
              <a:tabLst>
                <a:tab pos="-442913" algn="l"/>
              </a:tabLst>
            </a:pPr>
            <a:endParaRPr lang="el-GR" altLang="el-GR" sz="3200">
              <a:latin typeface="Times New Roman" pitchFamily="18" charset="0"/>
            </a:endParaRPr>
          </a:p>
          <a:p>
            <a:pPr eaLnBrk="1" hangingPunct="1">
              <a:tabLst>
                <a:tab pos="-442913" algn="l"/>
              </a:tabLst>
            </a:pPr>
            <a:r>
              <a:rPr lang="el-GR" altLang="el-GR" sz="3200" b="1" u="sng">
                <a:solidFill>
                  <a:schemeClr val="tx2"/>
                </a:solidFill>
                <a:latin typeface="Times New Roman" pitchFamily="18" charset="0"/>
              </a:rPr>
              <a:t>Για την υλοποίηση των προγραμμάτων και των έργων:</a:t>
            </a:r>
          </a:p>
          <a:p>
            <a:pPr eaLnBrk="1" hangingPunct="1">
              <a:buFontTx/>
              <a:buChar char="•"/>
              <a:tabLst>
                <a:tab pos="-442913" algn="l"/>
              </a:tabLst>
            </a:pPr>
            <a:r>
              <a:rPr lang="el-GR" altLang="el-GR" sz="3200">
                <a:latin typeface="Times New Roman" pitchFamily="18" charset="0"/>
              </a:rPr>
              <a:t> Τεχνικές Διοίκησης Προγράμματος (</a:t>
            </a:r>
            <a:r>
              <a:rPr lang="en-US" altLang="el-GR" sz="3200">
                <a:latin typeface="Times New Roman" pitchFamily="18" charset="0"/>
              </a:rPr>
              <a:t>Program Management)</a:t>
            </a:r>
            <a:r>
              <a:rPr lang="el-GR" altLang="el-GR" sz="3200">
                <a:latin typeface="Times New Roman" pitchFamily="18" charset="0"/>
              </a:rPr>
              <a:t>, Διοίκησης Έργου (</a:t>
            </a:r>
            <a:r>
              <a:rPr lang="en-US" altLang="el-GR" sz="3200">
                <a:latin typeface="Times New Roman" pitchFamily="18" charset="0"/>
              </a:rPr>
              <a:t>Project Management)</a:t>
            </a:r>
            <a:r>
              <a:rPr lang="el-GR" altLang="el-GR" sz="3200">
                <a:latin typeface="Times New Roman" pitchFamily="18" charset="0"/>
              </a:rPr>
              <a:t> κ.λπ.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5"/>
          <p:cNvGraphicFramePr>
            <a:graphicFrameLocks noChangeAspect="1"/>
          </p:cNvGraphicFramePr>
          <p:nvPr/>
        </p:nvGraphicFramePr>
        <p:xfrm>
          <a:off x="0" y="0"/>
          <a:ext cx="9239250" cy="7100888"/>
        </p:xfrm>
        <a:graphic>
          <a:graphicData uri="http://schemas.openxmlformats.org/presentationml/2006/ole">
            <p:oleObj spid="_x0000_s2050" name="Document" r:id="rId3" imgW="7240422" imgH="7076056" progId="Word.Documen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xmlns="" id="{5181CC07-806F-4136-BE88-9707E1ED2DFA}"/>
              </a:ext>
            </a:extLst>
          </p:cNvPr>
          <p:cNvSpPr>
            <a:spLocks noGrp="1" noChangeArrowheads="1"/>
          </p:cNvSpPr>
          <p:nvPr>
            <p:ph type="title" idx="4294967295"/>
          </p:nvPr>
        </p:nvSpPr>
        <p:spPr>
          <a:xfrm>
            <a:off x="0" y="0"/>
            <a:ext cx="9144000" cy="765175"/>
          </a:xfrm>
        </p:spPr>
        <p:txBody>
          <a:bodyPr lIns="92075" tIns="46038" rIns="92075" bIns="46038">
            <a:normAutofit fontScale="90000"/>
          </a:bodyPr>
          <a:lstStyle/>
          <a:p>
            <a:pPr eaLnBrk="1" hangingPunct="1">
              <a:lnSpc>
                <a:spcPct val="70000"/>
              </a:lnSpc>
              <a:defRPr/>
            </a:pPr>
            <a:r>
              <a:rPr lang="el-GR" sz="2400" b="1">
                <a:solidFill>
                  <a:schemeClr val="tx1"/>
                </a:solidFill>
                <a:effectLst>
                  <a:outerShdw blurRad="38100" dist="38100" dir="2700000" algn="tl">
                    <a:srgbClr val="C0C0C0"/>
                  </a:outerShdw>
                </a:effectLst>
              </a:rPr>
              <a:t>(ΠΕΡΙΦΕΡΕΙΑΚΟΣ) ΣΤΡΑΤΗΓΙΚΟΣ ΣΧΕΔΙΑΣΜΟΣ ΚΑΙ (ΠΕΡΙΦΕΡΕΙΑΚΟΣ) ΕΠΙΧΕΙΡΗΣΙΑΚΟΣ ΠΡΟΓΡΑΜΜΑΤΙΣΜΟΣ</a:t>
            </a:r>
            <a:r>
              <a:rPr lang="el-GR" sz="4000">
                <a:solidFill>
                  <a:srgbClr val="FFFF99"/>
                </a:solidFill>
                <a:effectLst>
                  <a:outerShdw blurRad="38100" dist="38100" dir="2700000" algn="tl">
                    <a:srgbClr val="C0C0C0"/>
                  </a:outerShdw>
                </a:effectLst>
              </a:rPr>
              <a:t> </a:t>
            </a:r>
          </a:p>
        </p:txBody>
      </p:sp>
      <p:sp>
        <p:nvSpPr>
          <p:cNvPr id="7171" name="Rectangle 3"/>
          <p:cNvSpPr>
            <a:spLocks noChangeArrowheads="1"/>
          </p:cNvSpPr>
          <p:nvPr/>
        </p:nvSpPr>
        <p:spPr bwMode="auto">
          <a:xfrm>
            <a:off x="179388" y="981075"/>
            <a:ext cx="5003800" cy="720725"/>
          </a:xfrm>
          <a:prstGeom prst="rect">
            <a:avLst/>
          </a:prstGeom>
          <a:noFill/>
          <a:ln w="9525">
            <a:solidFill>
              <a:schemeClr val="tx1"/>
            </a:solidFill>
            <a:miter lim="800000"/>
            <a:headEnd/>
            <a:tailEnd/>
          </a:ln>
        </p:spPr>
        <p:txBody>
          <a:bodyPr wrap="none" lIns="90000" tIns="46800" rIns="90000" bIns="46800" anchor="ctr"/>
          <a:lstStyle/>
          <a:p>
            <a:pPr algn="ctr" eaLnBrk="1" hangingPunct="1"/>
            <a:r>
              <a:rPr lang="el-GR" altLang="el-GR" sz="2600" b="1"/>
              <a:t>ΣΤΡΑΤΗΓΙΚΟΣ ΣΧΕΔΙΑΣΜΟΣ</a:t>
            </a:r>
          </a:p>
        </p:txBody>
      </p:sp>
      <p:sp>
        <p:nvSpPr>
          <p:cNvPr id="7172" name="Line 4"/>
          <p:cNvSpPr>
            <a:spLocks noChangeShapeType="1"/>
          </p:cNvSpPr>
          <p:nvPr/>
        </p:nvSpPr>
        <p:spPr bwMode="auto">
          <a:xfrm>
            <a:off x="5219700" y="1341438"/>
            <a:ext cx="647700" cy="0"/>
          </a:xfrm>
          <a:prstGeom prst="line">
            <a:avLst/>
          </a:prstGeom>
          <a:noFill/>
          <a:ln w="12700">
            <a:solidFill>
              <a:schemeClr val="tx1"/>
            </a:solidFill>
            <a:miter lim="800000"/>
            <a:headEnd type="none" w="sm" len="sm"/>
            <a:tailEnd type="none" w="sm" len="sm"/>
          </a:ln>
        </p:spPr>
        <p:txBody>
          <a:bodyPr wrap="none"/>
          <a:lstStyle/>
          <a:p>
            <a:endParaRPr lang="en-GB"/>
          </a:p>
        </p:txBody>
      </p:sp>
      <p:sp>
        <p:nvSpPr>
          <p:cNvPr id="7173" name="Line 5"/>
          <p:cNvSpPr>
            <a:spLocks noChangeShapeType="1"/>
          </p:cNvSpPr>
          <p:nvPr/>
        </p:nvSpPr>
        <p:spPr bwMode="auto">
          <a:xfrm flipH="1">
            <a:off x="5867400" y="1341438"/>
            <a:ext cx="0" cy="720725"/>
          </a:xfrm>
          <a:prstGeom prst="line">
            <a:avLst/>
          </a:prstGeom>
          <a:noFill/>
          <a:ln w="12700">
            <a:solidFill>
              <a:schemeClr val="tx1"/>
            </a:solidFill>
            <a:miter lim="800000"/>
            <a:headEnd type="none" w="sm" len="sm"/>
            <a:tailEnd type="triangle" w="lg" len="med"/>
          </a:ln>
        </p:spPr>
        <p:txBody>
          <a:bodyPr wrap="none"/>
          <a:lstStyle/>
          <a:p>
            <a:endParaRPr lang="en-GB"/>
          </a:p>
        </p:txBody>
      </p:sp>
      <p:sp>
        <p:nvSpPr>
          <p:cNvPr id="7174" name="Rectangle 6"/>
          <p:cNvSpPr>
            <a:spLocks noChangeArrowheads="1"/>
          </p:cNvSpPr>
          <p:nvPr/>
        </p:nvSpPr>
        <p:spPr bwMode="auto">
          <a:xfrm>
            <a:off x="1476375" y="2060575"/>
            <a:ext cx="7488238" cy="1584325"/>
          </a:xfrm>
          <a:prstGeom prst="rect">
            <a:avLst/>
          </a:prstGeom>
          <a:noFill/>
          <a:ln w="9525">
            <a:solidFill>
              <a:schemeClr val="tx1"/>
            </a:solidFill>
            <a:miter lim="800000"/>
            <a:headEnd/>
            <a:tailEnd/>
          </a:ln>
        </p:spPr>
        <p:txBody>
          <a:bodyPr wrap="none" lIns="90000" tIns="46800" rIns="90000" bIns="46800" anchor="ctr"/>
          <a:lstStyle/>
          <a:p>
            <a:pPr algn="ctr" eaLnBrk="1" hangingPunct="1"/>
            <a:r>
              <a:rPr lang="el-GR" altLang="el-GR" sz="2600" b="1" u="sng"/>
              <a:t>1</a:t>
            </a:r>
            <a:r>
              <a:rPr lang="el-GR" altLang="el-GR" sz="2600" b="1" u="sng" baseline="30000"/>
              <a:t>η</a:t>
            </a:r>
            <a:r>
              <a:rPr lang="el-GR" altLang="el-GR" sz="2600" b="1" u="sng"/>
              <a:t> Φάση:</a:t>
            </a:r>
            <a:r>
              <a:rPr lang="el-GR" altLang="el-GR" sz="2600" b="1"/>
              <a:t> Προετοιμασία Στρατηγικής</a:t>
            </a:r>
          </a:p>
          <a:p>
            <a:pPr algn="ctr" eaLnBrk="1" hangingPunct="1"/>
            <a:r>
              <a:rPr lang="el-GR" altLang="el-GR" sz="1800">
                <a:latin typeface="Arial" charset="0"/>
              </a:rPr>
              <a:t>Περιλαμβάνει όλες τις απαραίτητες </a:t>
            </a:r>
            <a:r>
              <a:rPr lang="el-GR" altLang="el-GR" sz="1800" u="sng">
                <a:latin typeface="Arial" charset="0"/>
              </a:rPr>
              <a:t>ενέργειες και μελέτες </a:t>
            </a:r>
          </a:p>
          <a:p>
            <a:pPr algn="ctr" eaLnBrk="1" hangingPunct="1"/>
            <a:r>
              <a:rPr lang="el-GR" altLang="el-GR" sz="1800" u="sng">
                <a:latin typeface="Arial" charset="0"/>
              </a:rPr>
              <a:t>υποβάθρου</a:t>
            </a:r>
            <a:r>
              <a:rPr lang="el-GR" altLang="el-GR" sz="1800">
                <a:latin typeface="Arial" charset="0"/>
              </a:rPr>
              <a:t>,  για τη διερεύνηση </a:t>
            </a:r>
            <a:r>
              <a:rPr lang="el-GR" altLang="el-GR" sz="1800" u="sng">
                <a:latin typeface="Arial" charset="0"/>
              </a:rPr>
              <a:t>και ανάλυση των προηγούμενων </a:t>
            </a:r>
          </a:p>
          <a:p>
            <a:pPr algn="ctr" eaLnBrk="1" hangingPunct="1"/>
            <a:r>
              <a:rPr lang="el-GR" altLang="el-GR" sz="1800" u="sng">
                <a:latin typeface="Arial" charset="0"/>
              </a:rPr>
              <a:t>αναπτυξιακών προσπαθειών,  της παρούσας κατάστασης, </a:t>
            </a:r>
          </a:p>
          <a:p>
            <a:pPr algn="ctr" eaLnBrk="1" hangingPunct="1"/>
            <a:r>
              <a:rPr lang="el-GR" altLang="el-GR" sz="1800" u="sng">
                <a:latin typeface="Arial" charset="0"/>
              </a:rPr>
              <a:t>των αναπτυξιακών συνθηκών και των διαφαινόμενων τάσεων.</a:t>
            </a:r>
          </a:p>
          <a:p>
            <a:pPr algn="ctr" eaLnBrk="1" hangingPunct="1"/>
            <a:endParaRPr lang="el-GR" altLang="el-GR" sz="1200"/>
          </a:p>
        </p:txBody>
      </p:sp>
      <p:sp>
        <p:nvSpPr>
          <p:cNvPr id="7175" name="Rectangle 7"/>
          <p:cNvSpPr>
            <a:spLocks noChangeArrowheads="1"/>
          </p:cNvSpPr>
          <p:nvPr/>
        </p:nvSpPr>
        <p:spPr bwMode="auto">
          <a:xfrm>
            <a:off x="1476375" y="4076700"/>
            <a:ext cx="7488238" cy="2665413"/>
          </a:xfrm>
          <a:prstGeom prst="rect">
            <a:avLst/>
          </a:prstGeom>
          <a:noFill/>
          <a:ln w="9525">
            <a:solidFill>
              <a:schemeClr val="tx1"/>
            </a:solidFill>
            <a:miter lim="800000"/>
            <a:headEnd/>
            <a:tailEnd/>
          </a:ln>
        </p:spPr>
        <p:txBody>
          <a:bodyPr wrap="none" lIns="90000" tIns="46800" rIns="90000" bIns="46800" anchor="ctr"/>
          <a:lstStyle/>
          <a:p>
            <a:pPr algn="ctr" eaLnBrk="1" hangingPunct="1"/>
            <a:r>
              <a:rPr lang="el-GR" altLang="el-GR" sz="2600" b="1" u="sng"/>
              <a:t>2</a:t>
            </a:r>
            <a:r>
              <a:rPr lang="el-GR" altLang="el-GR" sz="2600" b="1" u="sng" baseline="30000"/>
              <a:t>η</a:t>
            </a:r>
            <a:r>
              <a:rPr lang="el-GR" altLang="el-GR" sz="2600" b="1" u="sng"/>
              <a:t> Φάση:</a:t>
            </a:r>
            <a:r>
              <a:rPr lang="el-GR" altLang="el-GR" sz="2600" b="1"/>
              <a:t> Στρατηγική Ανάλυση</a:t>
            </a:r>
          </a:p>
          <a:p>
            <a:pPr algn="ctr" eaLnBrk="1" hangingPunct="1"/>
            <a:r>
              <a:rPr lang="el-GR" altLang="el-GR" sz="1800">
                <a:latin typeface="Arial" charset="0"/>
              </a:rPr>
              <a:t>Περιλαμβάνει τον προσδιορισμό του </a:t>
            </a:r>
            <a:r>
              <a:rPr lang="el-GR" altLang="el-GR" sz="1800" u="sng">
                <a:latin typeface="Arial" charset="0"/>
              </a:rPr>
              <a:t>αναπτυξιακού οράματος</a:t>
            </a:r>
            <a:r>
              <a:rPr lang="el-GR" altLang="el-GR" sz="1800">
                <a:latin typeface="Arial" charset="0"/>
              </a:rPr>
              <a:t>, </a:t>
            </a:r>
          </a:p>
          <a:p>
            <a:pPr algn="ctr" eaLnBrk="1" hangingPunct="1"/>
            <a:r>
              <a:rPr lang="el-GR" altLang="el-GR" sz="1800">
                <a:latin typeface="Arial" charset="0"/>
              </a:rPr>
              <a:t>των </a:t>
            </a:r>
            <a:r>
              <a:rPr lang="el-GR" altLang="el-GR" sz="1800" u="sng">
                <a:latin typeface="Arial" charset="0"/>
              </a:rPr>
              <a:t>στρατηγικών επιλογών</a:t>
            </a:r>
            <a:r>
              <a:rPr lang="el-GR" altLang="el-GR" sz="1800">
                <a:latin typeface="Arial" charset="0"/>
              </a:rPr>
              <a:t>, των γενικών και ειδικών </a:t>
            </a:r>
            <a:r>
              <a:rPr lang="el-GR" altLang="el-GR" sz="1800" u="sng">
                <a:latin typeface="Arial" charset="0"/>
              </a:rPr>
              <a:t>στόχων</a:t>
            </a:r>
            <a:r>
              <a:rPr lang="el-GR" altLang="el-GR" sz="1800">
                <a:latin typeface="Arial" charset="0"/>
              </a:rPr>
              <a:t> </a:t>
            </a:r>
          </a:p>
          <a:p>
            <a:pPr algn="ctr" eaLnBrk="1" hangingPunct="1"/>
            <a:r>
              <a:rPr lang="el-GR" altLang="el-GR" sz="1800">
                <a:latin typeface="Arial" charset="0"/>
              </a:rPr>
              <a:t>και των κύριων κατευθύνσεων των παρεμβάσεων για την </a:t>
            </a:r>
          </a:p>
          <a:p>
            <a:pPr algn="ctr" eaLnBrk="1" hangingPunct="1"/>
            <a:r>
              <a:rPr lang="el-GR" altLang="el-GR" sz="1800">
                <a:latin typeface="Arial" charset="0"/>
              </a:rPr>
              <a:t>επίτευξή τους. Στις τελικές φάσεις του Στρατηγικού Σχεδιασμού </a:t>
            </a:r>
          </a:p>
          <a:p>
            <a:pPr algn="ctr" eaLnBrk="1" hangingPunct="1"/>
            <a:r>
              <a:rPr lang="el-GR" altLang="el-GR" sz="1800" u="sng">
                <a:latin typeface="Arial" charset="0"/>
              </a:rPr>
              <a:t>σκιαγραφείται συνήθως και το πλαίσιο υλοποίησης, παρακολούθησης, </a:t>
            </a:r>
          </a:p>
          <a:p>
            <a:pPr algn="ctr" eaLnBrk="1" hangingPunct="1"/>
            <a:r>
              <a:rPr lang="el-GR" altLang="el-GR" sz="1800" u="sng">
                <a:latin typeface="Arial" charset="0"/>
              </a:rPr>
              <a:t>διαχείρισης και χρηματοδότησης</a:t>
            </a:r>
            <a:r>
              <a:rPr lang="el-GR" altLang="el-GR" sz="1800">
                <a:latin typeface="Arial" charset="0"/>
              </a:rPr>
              <a:t>, ωστόσο, αυτές αποτελούν</a:t>
            </a:r>
          </a:p>
          <a:p>
            <a:pPr algn="ctr" eaLnBrk="1" hangingPunct="1"/>
            <a:r>
              <a:rPr lang="el-GR" altLang="el-GR" sz="1800">
                <a:latin typeface="Arial" charset="0"/>
              </a:rPr>
              <a:t>συστατικά στοιχεία του </a:t>
            </a:r>
            <a:r>
              <a:rPr lang="el-GR" altLang="el-GR" sz="1800" b="1">
                <a:latin typeface="Arial" charset="0"/>
              </a:rPr>
              <a:t>Επιχειρησιακού Προγραμματισμού</a:t>
            </a:r>
            <a:r>
              <a:rPr lang="el-GR" altLang="el-GR" sz="1800">
                <a:latin typeface="Arial" charset="0"/>
              </a:rPr>
              <a:t>, </a:t>
            </a:r>
          </a:p>
          <a:p>
            <a:pPr algn="ctr" eaLnBrk="1" hangingPunct="1"/>
            <a:r>
              <a:rPr lang="el-GR" altLang="el-GR" sz="1800">
                <a:latin typeface="Arial" charset="0"/>
              </a:rPr>
              <a:t>ο οποίος ακολουθεί και εξειδικεύει τον Στρατηγικό Σχεδιασμό. </a:t>
            </a:r>
          </a:p>
          <a:p>
            <a:pPr algn="ctr" eaLnBrk="1" hangingPunct="1"/>
            <a:endParaRPr lang="el-GR" altLang="el-GR" sz="1800"/>
          </a:p>
        </p:txBody>
      </p:sp>
      <p:sp>
        <p:nvSpPr>
          <p:cNvPr id="7176" name="Line 8"/>
          <p:cNvSpPr>
            <a:spLocks noChangeShapeType="1"/>
          </p:cNvSpPr>
          <p:nvPr/>
        </p:nvSpPr>
        <p:spPr bwMode="auto">
          <a:xfrm>
            <a:off x="5867400" y="3644900"/>
            <a:ext cx="0" cy="431800"/>
          </a:xfrm>
          <a:prstGeom prst="line">
            <a:avLst/>
          </a:prstGeom>
          <a:noFill/>
          <a:ln w="12700">
            <a:solidFill>
              <a:schemeClr val="tx1"/>
            </a:solidFill>
            <a:miter lim="800000"/>
            <a:headEnd type="none" w="sm" len="sm"/>
            <a:tailEnd type="triangle" w="lg" len="med"/>
          </a:ln>
        </p:spPr>
        <p:txBody>
          <a:bodyPr wrap="none"/>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762000" y="304800"/>
            <a:ext cx="7772400" cy="838200"/>
          </a:xfrm>
        </p:spPr>
        <p:txBody>
          <a:bodyPr lIns="92075" tIns="46038" rIns="92075" bIns="46038" anchor="b">
            <a:normAutofit fontScale="90000"/>
          </a:bodyPr>
          <a:lstStyle/>
          <a:p>
            <a:pPr eaLnBrk="1" hangingPunct="1"/>
            <a:r>
              <a:rPr lang="el-GR" altLang="el-GR" sz="2800" smtClean="0">
                <a:latin typeface="Verdana" pitchFamily="34" charset="0"/>
              </a:rPr>
              <a:t>ΠΕΡΙΦΕΡΕΙΑΚΟΣ  ΟΙΚΟΝΟΜΙΚΟΣ ΠΡΟΓΡΑΜΜΑΤΙΣΜΟΣ</a:t>
            </a:r>
          </a:p>
        </p:txBody>
      </p:sp>
      <p:sp>
        <p:nvSpPr>
          <p:cNvPr id="2051" name="Rectangle 7"/>
          <p:cNvSpPr>
            <a:spLocks noGrp="1" noChangeArrowheads="1"/>
          </p:cNvSpPr>
          <p:nvPr>
            <p:ph type="subTitle" idx="4294967295"/>
          </p:nvPr>
        </p:nvSpPr>
        <p:spPr>
          <a:xfrm>
            <a:off x="142875" y="1428750"/>
            <a:ext cx="8839200" cy="5105400"/>
          </a:xfrm>
        </p:spPr>
        <p:txBody>
          <a:bodyPr lIns="92075" tIns="46038" rIns="92075" bIns="46038">
            <a:normAutofit lnSpcReduction="10000"/>
          </a:bodyPr>
          <a:lstStyle/>
          <a:p>
            <a:pPr marL="0" indent="0" algn="just" eaLnBrk="1" hangingPunct="1">
              <a:lnSpc>
                <a:spcPct val="80000"/>
              </a:lnSpc>
              <a:buFontTx/>
              <a:buNone/>
            </a:pPr>
            <a:r>
              <a:rPr lang="el-GR" altLang="el-GR" sz="2800" i="1" smtClean="0"/>
              <a:t>Δίνει έμφαση στη σχέση του προγραμματισμού με την </a:t>
            </a:r>
            <a:r>
              <a:rPr lang="el-GR" altLang="el-GR" sz="2800" i="1" u="sng" smtClean="0"/>
              <a:t>εξέλιξη της κοινωνικοοικονομικής πραγματικότητας στο χώρο</a:t>
            </a:r>
            <a:r>
              <a:rPr lang="el-GR" altLang="el-GR" sz="2800" i="1" smtClean="0"/>
              <a:t>.</a:t>
            </a:r>
          </a:p>
          <a:p>
            <a:pPr marL="0" indent="0" algn="just" eaLnBrk="1" hangingPunct="1">
              <a:lnSpc>
                <a:spcPct val="80000"/>
              </a:lnSpc>
              <a:buFontTx/>
              <a:buNone/>
            </a:pPr>
            <a:endParaRPr lang="el-GR" altLang="el-GR" sz="2800" i="1" smtClean="0"/>
          </a:p>
          <a:p>
            <a:pPr marL="0" indent="0" algn="just" eaLnBrk="1" hangingPunct="1">
              <a:lnSpc>
                <a:spcPct val="80000"/>
              </a:lnSpc>
              <a:buFontTx/>
              <a:buNone/>
            </a:pPr>
            <a:r>
              <a:rPr lang="el-GR" altLang="el-GR" sz="2800" i="1" u="sng" smtClean="0"/>
              <a:t>Δυναμική διάσταση του χώρου</a:t>
            </a:r>
          </a:p>
          <a:p>
            <a:pPr marL="0" indent="0" algn="just" eaLnBrk="1" hangingPunct="1">
              <a:lnSpc>
                <a:spcPct val="80000"/>
              </a:lnSpc>
              <a:buFontTx/>
              <a:buNone/>
            </a:pPr>
            <a:r>
              <a:rPr lang="el-GR" altLang="el-GR" sz="2800" smtClean="0"/>
              <a:t>προκύπτει από την ίδια την έννοια της </a:t>
            </a:r>
            <a:r>
              <a:rPr lang="el-GR" altLang="el-GR" sz="2800" b="1" smtClean="0"/>
              <a:t>οικονομικής αναπτυξιακής περιφέρειας</a:t>
            </a:r>
            <a:r>
              <a:rPr lang="el-GR" altLang="el-GR" sz="2800" smtClean="0"/>
              <a:t>: </a:t>
            </a:r>
          </a:p>
          <a:p>
            <a:pPr marL="0" indent="0" algn="just" eaLnBrk="1" hangingPunct="1">
              <a:lnSpc>
                <a:spcPct val="80000"/>
              </a:lnSpc>
              <a:buFontTx/>
              <a:buNone/>
            </a:pPr>
            <a:r>
              <a:rPr lang="el-GR" altLang="el-GR" sz="2800" i="1" smtClean="0"/>
              <a:t>«μία δυναμική γεωγραφική ενότητα, της οποίας τα όρια προσδιορίζονται από τις διαχρονικές μεταβολές των κοινωνικοοικονομικών χαρακτηριστικών, τις ροές και τις αλληλεξαρτήσεις των χωρικών μονάδων από τις οποίες συντίθεται»</a:t>
            </a:r>
            <a:r>
              <a:rPr lang="el-GR" altLang="el-GR" sz="2800" smtClean="0"/>
              <a:t> </a:t>
            </a:r>
          </a:p>
          <a:p>
            <a:pPr marL="0" indent="0" algn="just" eaLnBrk="1" hangingPunct="1">
              <a:lnSpc>
                <a:spcPct val="80000"/>
              </a:lnSpc>
              <a:buFontTx/>
              <a:buNone/>
            </a:pPr>
            <a:r>
              <a:rPr lang="el-GR" altLang="el-GR" sz="2800" smtClean="0"/>
              <a:t>Η (αναπτυξιακή) περιφέρεια αποτελεί ένα «ζωντανό οργανισμό».</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xmlns="" id="{F16686DB-46C3-4A83-BFF7-47D970E24EE6}"/>
              </a:ext>
            </a:extLst>
          </p:cNvPr>
          <p:cNvSpPr>
            <a:spLocks noGrp="1" noChangeArrowheads="1"/>
          </p:cNvSpPr>
          <p:nvPr>
            <p:ph type="title" idx="4294967295"/>
          </p:nvPr>
        </p:nvSpPr>
        <p:spPr>
          <a:xfrm>
            <a:off x="684213" y="260350"/>
            <a:ext cx="7772400" cy="561975"/>
          </a:xfrm>
        </p:spPr>
        <p:txBody>
          <a:bodyPr lIns="92075" tIns="46038" rIns="92075" bIns="46038"/>
          <a:lstStyle/>
          <a:p>
            <a:pPr eaLnBrk="1" hangingPunct="1">
              <a:defRPr/>
            </a:pPr>
            <a:r>
              <a:rPr lang="el-GR" sz="2800" b="1">
                <a:solidFill>
                  <a:schemeClr val="tx1"/>
                </a:solidFill>
                <a:effectLst>
                  <a:outerShdw blurRad="38100" dist="38100" dir="2700000" algn="tl">
                    <a:srgbClr val="C0C0C0"/>
                  </a:outerShdw>
                </a:effectLst>
              </a:rPr>
              <a:t>ΕΠΙΧΕΙΡΗΣΙΑΚΟΣ ΠΡΟΓΡΑΜΜΑΤΙΣΜΟΣ</a:t>
            </a:r>
          </a:p>
        </p:txBody>
      </p:sp>
      <p:sp>
        <p:nvSpPr>
          <p:cNvPr id="8195" name="Rectangle 3"/>
          <p:cNvSpPr>
            <a:spLocks noChangeArrowheads="1"/>
          </p:cNvSpPr>
          <p:nvPr/>
        </p:nvSpPr>
        <p:spPr bwMode="auto">
          <a:xfrm>
            <a:off x="179388" y="1193800"/>
            <a:ext cx="8424862" cy="5216525"/>
          </a:xfrm>
          <a:prstGeom prst="rect">
            <a:avLst/>
          </a:prstGeom>
          <a:noFill/>
          <a:ln w="12700">
            <a:noFill/>
            <a:miter lim="800000"/>
            <a:headEnd type="none" w="sm" len="sm"/>
            <a:tailEnd type="none" w="sm" len="sm"/>
          </a:ln>
        </p:spPr>
        <p:txBody>
          <a:bodyPr anchor="ctr">
            <a:spAutoFit/>
          </a:bodyPr>
          <a:lstStyle/>
          <a:p>
            <a:pPr eaLnBrk="1" hangingPunct="1"/>
            <a:r>
              <a:rPr lang="el-GR" altLang="el-GR" sz="2800" b="1" u="sng">
                <a:latin typeface="Arial" charset="0"/>
              </a:rPr>
              <a:t>Εξειδικεύει τους στρατηγικούς στόχους του Στρατηγικού Σχεδίου σε συγκεκριμένους άξονες προτεραιότητας</a:t>
            </a:r>
            <a:r>
              <a:rPr lang="el-GR" altLang="el-GR" sz="2800" b="1">
                <a:latin typeface="Arial" charset="0"/>
              </a:rPr>
              <a:t>, με καθορισμένο περιεχόμενο, όσον αφορά τις κατηγορίες των παρεμβάσεων, διάρκεια, πόρους, διαδικασίες και μέσα υλοποίησης. </a:t>
            </a:r>
            <a:endParaRPr lang="en-US" altLang="el-GR" sz="2800" b="1">
              <a:latin typeface="Arial" charset="0"/>
            </a:endParaRPr>
          </a:p>
          <a:p>
            <a:pPr eaLnBrk="1" hangingPunct="1"/>
            <a:r>
              <a:rPr lang="el-GR" altLang="el-GR" sz="2800" b="1">
                <a:latin typeface="Arial" charset="0"/>
              </a:rPr>
              <a:t>Καταλήγει με το σαφή </a:t>
            </a:r>
            <a:r>
              <a:rPr lang="el-GR" altLang="el-GR" sz="2800" b="1" u="sng">
                <a:latin typeface="Arial" charset="0"/>
              </a:rPr>
              <a:t>προσδιορισμό των δομών οργάνωσης της εφαρμογής </a:t>
            </a:r>
            <a:r>
              <a:rPr lang="el-GR" altLang="el-GR" sz="2800" b="1">
                <a:latin typeface="Arial" charset="0"/>
              </a:rPr>
              <a:t>του προγράμματος, που αναφέρονται στη </a:t>
            </a:r>
            <a:r>
              <a:rPr lang="el-GR" altLang="el-GR" sz="2800" b="1" i="1">
                <a:latin typeface="Arial" charset="0"/>
              </a:rPr>
              <a:t>διαχείριση, στην παρακολούθηση, στους ελέγχους, στις πληρωμές, στην αξιολόγηση, στα κριτήρια επιλογής δράσεων, στη δημοσιότητα</a:t>
            </a:r>
            <a:r>
              <a:rPr lang="el-GR" altLang="el-GR" sz="2800" b="1">
                <a:latin typeface="Arial"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xmlns="" id="{434ECDB3-AD4A-4D97-B783-67BE08177D8C}"/>
              </a:ext>
            </a:extLst>
          </p:cNvPr>
          <p:cNvSpPr>
            <a:spLocks noGrp="1" noChangeArrowheads="1"/>
          </p:cNvSpPr>
          <p:nvPr>
            <p:ph type="title" idx="4294967295"/>
          </p:nvPr>
        </p:nvSpPr>
        <p:spPr>
          <a:xfrm>
            <a:off x="0" y="152400"/>
            <a:ext cx="9144000" cy="468313"/>
          </a:xfrm>
        </p:spPr>
        <p:txBody>
          <a:bodyPr lIns="92075" tIns="46038" rIns="92075" bIns="46038">
            <a:normAutofit fontScale="90000"/>
          </a:bodyPr>
          <a:lstStyle/>
          <a:p>
            <a:pPr eaLnBrk="1" hangingPunct="1">
              <a:defRPr/>
            </a:pPr>
            <a:r>
              <a:rPr lang="el-GR" sz="2200">
                <a:effectLst>
                  <a:outerShdw blurRad="38100" dist="38100" dir="2700000" algn="tl">
                    <a:srgbClr val="C0C0C0"/>
                  </a:outerShdw>
                </a:effectLst>
              </a:rPr>
              <a:t>Βασικές αρχές στη διαμόρφωση ενός Περιφερειακού Προγράμματος</a:t>
            </a:r>
            <a:r>
              <a:rPr lang="en-GB" sz="3200">
                <a:effectLst>
                  <a:outerShdw blurRad="38100" dist="38100" dir="2700000" algn="tl">
                    <a:srgbClr val="C0C0C0"/>
                  </a:outerShdw>
                </a:effectLst>
              </a:rPr>
              <a:t> </a:t>
            </a:r>
            <a:endParaRPr lang="en-US" sz="3200">
              <a:effectLst>
                <a:outerShdw blurRad="38100" dist="38100" dir="2700000" algn="tl">
                  <a:srgbClr val="C0C0C0"/>
                </a:outerShdw>
              </a:effectLst>
            </a:endParaRPr>
          </a:p>
        </p:txBody>
      </p:sp>
      <p:sp>
        <p:nvSpPr>
          <p:cNvPr id="9219" name="Rectangle 3"/>
          <p:cNvSpPr>
            <a:spLocks noGrp="1" noChangeArrowheads="1"/>
          </p:cNvSpPr>
          <p:nvPr>
            <p:ph type="body" idx="4294967295"/>
          </p:nvPr>
        </p:nvSpPr>
        <p:spPr>
          <a:xfrm>
            <a:off x="228600" y="3276600"/>
            <a:ext cx="8458200" cy="2819400"/>
          </a:xfrm>
        </p:spPr>
        <p:txBody>
          <a:bodyPr/>
          <a:lstStyle/>
          <a:p>
            <a:pPr algn="ctr" eaLnBrk="1" hangingPunct="1">
              <a:buFontTx/>
              <a:buNone/>
            </a:pPr>
            <a:r>
              <a:rPr lang="el-GR" altLang="el-GR" smtClean="0">
                <a:solidFill>
                  <a:schemeClr val="folHlink"/>
                </a:solidFill>
              </a:rPr>
              <a:t> </a:t>
            </a:r>
            <a:endParaRPr lang="el-GR" altLang="el-GR" sz="2000" smtClean="0">
              <a:solidFill>
                <a:schemeClr val="folHlink"/>
              </a:solidFill>
            </a:endParaRPr>
          </a:p>
          <a:p>
            <a:pPr algn="ctr" eaLnBrk="1" hangingPunct="1">
              <a:buFontTx/>
              <a:buNone/>
            </a:pPr>
            <a:endParaRPr lang="en-US" altLang="el-GR" sz="2000" smtClean="0">
              <a:solidFill>
                <a:schemeClr val="folHlink"/>
              </a:solidFill>
            </a:endParaRPr>
          </a:p>
        </p:txBody>
      </p:sp>
      <p:graphicFrame>
        <p:nvGraphicFramePr>
          <p:cNvPr id="9220" name="Object 4"/>
          <p:cNvGraphicFramePr>
            <a:graphicFrameLocks noChangeAspect="1"/>
          </p:cNvGraphicFramePr>
          <p:nvPr/>
        </p:nvGraphicFramePr>
        <p:xfrm>
          <a:off x="38100" y="685800"/>
          <a:ext cx="9448800" cy="6172200"/>
        </p:xfrm>
        <a:graphic>
          <a:graphicData uri="http://schemas.openxmlformats.org/presentationml/2006/ole">
            <p:oleObj spid="_x0000_s3074" name="Document" r:id="rId3" imgW="5643871" imgH="4272083" progId="Word.Documen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xmlns="" id="{3288A9D2-4B74-48CD-812F-C9FA40A72E1C}"/>
              </a:ext>
            </a:extLst>
          </p:cNvPr>
          <p:cNvSpPr>
            <a:spLocks noGrp="1" noChangeArrowheads="1"/>
          </p:cNvSpPr>
          <p:nvPr>
            <p:ph type="title" idx="4294967295"/>
          </p:nvPr>
        </p:nvSpPr>
        <p:spPr>
          <a:xfrm>
            <a:off x="0" y="0"/>
            <a:ext cx="9144000" cy="609600"/>
          </a:xfrm>
        </p:spPr>
        <p:txBody>
          <a:bodyPr lIns="92075" tIns="46038" rIns="92075" bIns="46038"/>
          <a:lstStyle/>
          <a:p>
            <a:pPr eaLnBrk="1" hangingPunct="1">
              <a:defRPr/>
            </a:pPr>
            <a:r>
              <a:rPr lang="en-US" sz="2400" b="1">
                <a:effectLst>
                  <a:outerShdw blurRad="38100" dist="38100" dir="2700000" algn="tl">
                    <a:srgbClr val="C0C0C0"/>
                  </a:outerShdw>
                </a:effectLst>
              </a:rPr>
              <a:t>T</a:t>
            </a:r>
            <a:r>
              <a:rPr lang="el-GR" sz="2400" b="1">
                <a:effectLst>
                  <a:outerShdw blurRad="38100" dist="38100" dir="2700000" algn="tl">
                    <a:srgbClr val="C0C0C0"/>
                  </a:outerShdw>
                </a:effectLst>
              </a:rPr>
              <a:t>α περιεχόμενα ενός Περιφερειακού Προγράμματος</a:t>
            </a:r>
            <a:endParaRPr lang="en-US" sz="2400" i="1">
              <a:effectLst>
                <a:outerShdw blurRad="38100" dist="38100" dir="2700000" algn="tl">
                  <a:srgbClr val="C0C0C0"/>
                </a:outerShdw>
              </a:effectLst>
            </a:endParaRPr>
          </a:p>
        </p:txBody>
      </p:sp>
      <p:sp>
        <p:nvSpPr>
          <p:cNvPr id="10243" name="Rectangle 3"/>
          <p:cNvSpPr>
            <a:spLocks noGrp="1" noChangeArrowheads="1"/>
          </p:cNvSpPr>
          <p:nvPr>
            <p:ph type="body" idx="4294967295"/>
          </p:nvPr>
        </p:nvSpPr>
        <p:spPr>
          <a:xfrm>
            <a:off x="228600" y="3276600"/>
            <a:ext cx="8458200" cy="2819400"/>
          </a:xfrm>
        </p:spPr>
        <p:txBody>
          <a:bodyPr/>
          <a:lstStyle/>
          <a:p>
            <a:pPr algn="ctr" eaLnBrk="1" hangingPunct="1">
              <a:buFontTx/>
              <a:buNone/>
            </a:pPr>
            <a:r>
              <a:rPr lang="el-GR" altLang="el-GR" smtClean="0">
                <a:solidFill>
                  <a:schemeClr val="folHlink"/>
                </a:solidFill>
              </a:rPr>
              <a:t> </a:t>
            </a:r>
            <a:endParaRPr lang="el-GR" altLang="el-GR" sz="2000" smtClean="0">
              <a:solidFill>
                <a:schemeClr val="folHlink"/>
              </a:solidFill>
            </a:endParaRPr>
          </a:p>
          <a:p>
            <a:pPr algn="ctr" eaLnBrk="1" hangingPunct="1">
              <a:buFontTx/>
              <a:buNone/>
            </a:pPr>
            <a:endParaRPr lang="en-US" altLang="el-GR" sz="2000" smtClean="0">
              <a:solidFill>
                <a:schemeClr val="folHlink"/>
              </a:solidFill>
            </a:endParaRPr>
          </a:p>
        </p:txBody>
      </p:sp>
      <p:graphicFrame>
        <p:nvGraphicFramePr>
          <p:cNvPr id="10244" name="Object 4"/>
          <p:cNvGraphicFramePr>
            <a:graphicFrameLocks noChangeAspect="1"/>
          </p:cNvGraphicFramePr>
          <p:nvPr/>
        </p:nvGraphicFramePr>
        <p:xfrm>
          <a:off x="0" y="457200"/>
          <a:ext cx="9540875" cy="6643688"/>
        </p:xfrm>
        <a:graphic>
          <a:graphicData uri="http://schemas.openxmlformats.org/presentationml/2006/ole">
            <p:oleObj spid="_x0000_s4098" name="Document" r:id="rId3" imgW="5643871" imgH="6131564" progId="Word.Document.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xmlns="" id="{0F7223F5-5A93-4C9B-BD90-83EB5C9EFBE5}"/>
              </a:ext>
            </a:extLst>
          </p:cNvPr>
          <p:cNvSpPr>
            <a:spLocks noGrp="1" noChangeArrowheads="1"/>
          </p:cNvSpPr>
          <p:nvPr>
            <p:ph type="title" idx="4294967295"/>
          </p:nvPr>
        </p:nvSpPr>
        <p:spPr>
          <a:xfrm>
            <a:off x="304800" y="228600"/>
            <a:ext cx="8534400" cy="6400800"/>
          </a:xfrm>
        </p:spPr>
        <p:txBody>
          <a:bodyPr lIns="92075" tIns="46038" rIns="92075" bIns="46038"/>
          <a:lstStyle/>
          <a:p>
            <a:pPr algn="l" eaLnBrk="1" hangingPunct="1">
              <a:defRPr/>
            </a:pPr>
            <a:r>
              <a:rPr lang="el-GR" sz="2600" b="1">
                <a:solidFill>
                  <a:schemeClr val="accent2"/>
                </a:solidFill>
                <a:effectLst>
                  <a:outerShdw blurRad="38100" dist="38100" dir="2700000" algn="tl">
                    <a:srgbClr val="000000"/>
                  </a:outerShdw>
                </a:effectLst>
                <a:latin typeface="Bookman Old Style" pitchFamily="18" charset="0"/>
              </a:rPr>
              <a:t/>
            </a:r>
            <a:br>
              <a:rPr lang="el-GR" sz="2600" b="1">
                <a:solidFill>
                  <a:schemeClr val="accent2"/>
                </a:solidFill>
                <a:effectLst>
                  <a:outerShdw blurRad="38100" dist="38100" dir="2700000" algn="tl">
                    <a:srgbClr val="000000"/>
                  </a:outerShdw>
                </a:effectLst>
                <a:latin typeface="Bookman Old Style" pitchFamily="18" charset="0"/>
              </a:rPr>
            </a:br>
            <a:r>
              <a:rPr lang="el-GR" sz="2400">
                <a:solidFill>
                  <a:schemeClr val="accent2"/>
                </a:solidFill>
                <a:effectLst>
                  <a:outerShdw blurRad="38100" dist="38100" dir="2700000" algn="tl">
                    <a:srgbClr val="000000"/>
                  </a:outerShdw>
                </a:effectLst>
                <a:latin typeface="Bookman Old Style" pitchFamily="18" charset="0"/>
              </a:rPr>
              <a:t/>
            </a:r>
            <a:br>
              <a:rPr lang="el-GR" sz="2400">
                <a:solidFill>
                  <a:schemeClr val="accent2"/>
                </a:solidFill>
                <a:effectLst>
                  <a:outerShdw blurRad="38100" dist="38100" dir="2700000" algn="tl">
                    <a:srgbClr val="000000"/>
                  </a:outerShdw>
                </a:effectLst>
                <a:latin typeface="Bookman Old Style" pitchFamily="18" charset="0"/>
              </a:rPr>
            </a:br>
            <a:endParaRPr lang="el-GR">
              <a:solidFill>
                <a:schemeClr val="tx1"/>
              </a:solidFill>
              <a:effectLst>
                <a:outerShdw blurRad="38100" dist="38100" dir="2700000" algn="tl">
                  <a:srgbClr val="000000"/>
                </a:outerShdw>
              </a:effectLst>
              <a:latin typeface="Bookman Old Style" pitchFamily="18" charset="0"/>
            </a:endParaRPr>
          </a:p>
        </p:txBody>
      </p:sp>
      <p:sp>
        <p:nvSpPr>
          <p:cNvPr id="11267" name="Text Box 3"/>
          <p:cNvSpPr txBox="1">
            <a:spLocks noChangeArrowheads="1"/>
          </p:cNvSpPr>
          <p:nvPr/>
        </p:nvSpPr>
        <p:spPr bwMode="auto">
          <a:xfrm>
            <a:off x="827088" y="2492375"/>
            <a:ext cx="7315200" cy="1004888"/>
          </a:xfrm>
          <a:prstGeom prst="rect">
            <a:avLst/>
          </a:prstGeom>
          <a:noFill/>
          <a:ln w="9525">
            <a:noFill/>
            <a:miter lim="800000"/>
            <a:headEnd/>
            <a:tailEnd/>
          </a:ln>
        </p:spPr>
        <p:txBody>
          <a:bodyPr>
            <a:spAutoFit/>
          </a:bodyPr>
          <a:lstStyle/>
          <a:p>
            <a:pPr>
              <a:spcBef>
                <a:spcPct val="50000"/>
              </a:spcBef>
              <a:buFontTx/>
              <a:buChar char="•"/>
            </a:pPr>
            <a:endParaRPr lang="el-GR" altLang="el-GR" b="1">
              <a:solidFill>
                <a:srgbClr val="800080"/>
              </a:solidFill>
            </a:endParaRPr>
          </a:p>
          <a:p>
            <a:pPr>
              <a:spcBef>
                <a:spcPct val="50000"/>
              </a:spcBef>
            </a:pPr>
            <a:endParaRPr lang="el-GR" altLang="el-GR"/>
          </a:p>
        </p:txBody>
      </p:sp>
      <p:sp>
        <p:nvSpPr>
          <p:cNvPr id="11268" name="Rectangle 4"/>
          <p:cNvSpPr>
            <a:spLocks noChangeArrowheads="1"/>
          </p:cNvSpPr>
          <p:nvPr/>
        </p:nvSpPr>
        <p:spPr bwMode="auto">
          <a:xfrm>
            <a:off x="684213" y="188913"/>
            <a:ext cx="7704137" cy="1152525"/>
          </a:xfrm>
          <a:prstGeom prst="rect">
            <a:avLst/>
          </a:prstGeom>
          <a:noFill/>
          <a:ln w="9525">
            <a:solidFill>
              <a:schemeClr val="tx1"/>
            </a:solidFill>
            <a:miter lim="800000"/>
            <a:headEnd/>
            <a:tailEnd/>
          </a:ln>
        </p:spPr>
        <p:txBody>
          <a:bodyPr wrap="none" anchor="ctr"/>
          <a:lstStyle/>
          <a:p>
            <a:pPr algn="ctr"/>
            <a:r>
              <a:rPr lang="el-GR" altLang="el-GR" sz="3600" b="1"/>
              <a:t>ΛΕΙΤΟΥΡΓΙΚΗ ΙΕΡΑΡΧΙΚΗ -</a:t>
            </a:r>
          </a:p>
          <a:p>
            <a:pPr algn="ctr"/>
            <a:r>
              <a:rPr lang="el-GR" altLang="el-GR" sz="3600" b="1"/>
              <a:t>ΕΠΙΧΕΙΡΗΣΙΑΚΗ ΔΟΜΗ ΕΠ</a:t>
            </a:r>
            <a:r>
              <a:rPr lang="el-GR" altLang="el-GR" sz="2800" b="1"/>
              <a:t> </a:t>
            </a:r>
            <a:endParaRPr lang="el-GR" altLang="el-GR" sz="2800"/>
          </a:p>
        </p:txBody>
      </p:sp>
      <p:sp>
        <p:nvSpPr>
          <p:cNvPr id="11269" name="Text Box 5"/>
          <p:cNvSpPr txBox="1">
            <a:spLocks noChangeArrowheads="1"/>
          </p:cNvSpPr>
          <p:nvPr/>
        </p:nvSpPr>
        <p:spPr bwMode="auto">
          <a:xfrm>
            <a:off x="611188" y="6524625"/>
            <a:ext cx="7993062" cy="457200"/>
          </a:xfrm>
          <a:prstGeom prst="rect">
            <a:avLst/>
          </a:prstGeom>
          <a:noFill/>
          <a:ln w="9525">
            <a:noFill/>
            <a:miter lim="800000"/>
            <a:headEnd/>
            <a:tailEnd/>
          </a:ln>
        </p:spPr>
        <p:txBody>
          <a:bodyPr>
            <a:spAutoFit/>
          </a:bodyPr>
          <a:lstStyle/>
          <a:p>
            <a:pPr>
              <a:spcBef>
                <a:spcPct val="50000"/>
              </a:spcBef>
            </a:pPr>
            <a:endParaRPr lang="el-GR" altLang="el-GR"/>
          </a:p>
        </p:txBody>
      </p:sp>
      <p:sp>
        <p:nvSpPr>
          <p:cNvPr id="11270" name="Text Box 6"/>
          <p:cNvSpPr txBox="1">
            <a:spLocks noChangeArrowheads="1"/>
          </p:cNvSpPr>
          <p:nvPr/>
        </p:nvSpPr>
        <p:spPr bwMode="auto">
          <a:xfrm>
            <a:off x="323850" y="6165850"/>
            <a:ext cx="8820150" cy="519113"/>
          </a:xfrm>
          <a:prstGeom prst="rect">
            <a:avLst/>
          </a:prstGeom>
          <a:noFill/>
          <a:ln w="9525">
            <a:noFill/>
            <a:miter lim="800000"/>
            <a:headEnd/>
            <a:tailEnd/>
          </a:ln>
        </p:spPr>
        <p:txBody>
          <a:bodyPr>
            <a:spAutoFit/>
          </a:bodyPr>
          <a:lstStyle/>
          <a:p>
            <a:pPr>
              <a:spcBef>
                <a:spcPct val="50000"/>
              </a:spcBef>
            </a:pPr>
            <a:endParaRPr lang="el-GR" altLang="el-GR" sz="2800">
              <a:solidFill>
                <a:srgbClr val="800080"/>
              </a:solidFill>
            </a:endParaRPr>
          </a:p>
        </p:txBody>
      </p:sp>
      <p:sp>
        <p:nvSpPr>
          <p:cNvPr id="11271" name="Text Box 7"/>
          <p:cNvSpPr txBox="1">
            <a:spLocks noChangeArrowheads="1"/>
          </p:cNvSpPr>
          <p:nvPr/>
        </p:nvSpPr>
        <p:spPr bwMode="auto">
          <a:xfrm>
            <a:off x="250825" y="1628775"/>
            <a:ext cx="8893175" cy="4424363"/>
          </a:xfrm>
          <a:prstGeom prst="rect">
            <a:avLst/>
          </a:prstGeom>
          <a:noFill/>
          <a:ln w="9525">
            <a:noFill/>
            <a:miter lim="800000"/>
            <a:headEnd/>
            <a:tailEnd/>
          </a:ln>
        </p:spPr>
        <p:txBody>
          <a:bodyPr>
            <a:spAutoFit/>
          </a:bodyPr>
          <a:lstStyle/>
          <a:p>
            <a:r>
              <a:rPr lang="el-GR" altLang="el-GR" sz="3600">
                <a:solidFill>
                  <a:srgbClr val="FFFF99"/>
                </a:solidFill>
              </a:rPr>
              <a:t>- </a:t>
            </a:r>
            <a:r>
              <a:rPr lang="el-GR" altLang="el-GR" sz="3600" b="1"/>
              <a:t>Επιχειρησιακό Πρόγραμμα  </a:t>
            </a:r>
          </a:p>
          <a:p>
            <a:endParaRPr lang="el-GR" altLang="el-GR" sz="3600" b="1"/>
          </a:p>
          <a:p>
            <a:r>
              <a:rPr lang="el-GR" altLang="el-GR" sz="3600" b="1"/>
              <a:t>- </a:t>
            </a:r>
            <a:r>
              <a:rPr lang="el-GR" altLang="el-GR" sz="3200" b="1"/>
              <a:t>Άξονες προτεραιότητας (Υποπρογράμματα-    Κατευθύνσεις παρεμβάσεων)</a:t>
            </a:r>
          </a:p>
          <a:p>
            <a:endParaRPr lang="el-GR" altLang="el-GR" sz="3600" b="1"/>
          </a:p>
          <a:p>
            <a:r>
              <a:rPr lang="el-GR" altLang="el-GR" sz="3600" b="1"/>
              <a:t>- </a:t>
            </a:r>
            <a:r>
              <a:rPr lang="el-GR" altLang="el-GR" sz="2800" b="1"/>
              <a:t>Μέτρα (ομάδες ομοειδών έργων ή δράσεων)</a:t>
            </a:r>
          </a:p>
          <a:p>
            <a:endParaRPr lang="el-GR" altLang="el-GR" sz="3600" b="1"/>
          </a:p>
          <a:p>
            <a:r>
              <a:rPr lang="el-GR" altLang="el-GR" sz="3600" b="1"/>
              <a:t>- </a:t>
            </a:r>
            <a:r>
              <a:rPr lang="el-GR" altLang="el-GR" b="1"/>
              <a:t>Πράξεις (έργα και δράσεις)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0" y="0"/>
            <a:ext cx="9144000" cy="1692275"/>
          </a:xfrm>
          <a:prstGeom prst="rect">
            <a:avLst/>
          </a:prstGeom>
          <a:noFill/>
          <a:ln w="9525">
            <a:noFill/>
            <a:miter lim="800000"/>
            <a:headEnd/>
            <a:tailEnd/>
          </a:ln>
        </p:spPr>
        <p:txBody>
          <a:bodyPr lIns="450708" tIns="304704" rIns="90000" bIns="152352" anchor="ctr">
            <a:spAutoFit/>
          </a:bodyPr>
          <a:lstStyle/>
          <a:p>
            <a:pPr algn="ctr"/>
            <a:r>
              <a:rPr lang="el-GR" altLang="el-GR" sz="2800" b="1">
                <a:ea typeface="Times New Roman" pitchFamily="18" charset="0"/>
                <a:cs typeface="Calibri" pitchFamily="34" charset="0"/>
              </a:rPr>
              <a:t>ΕΠΙΧΕΙΡΗΣΙΑΚΟ ΣΧΕΔΙΟ ΜΗΤΡΟΠΟΛΙΤΙΚΗΣ ΑΝΑΠΤΥΞΗΣ ΤΗΣ ΑΘΗΝΑΣ</a:t>
            </a:r>
            <a:endParaRPr lang="el-GR" altLang="el-GR" sz="2800" b="1">
              <a:ea typeface="Times New Roman" pitchFamily="18" charset="0"/>
              <a:cs typeface="Cambria" pitchFamily="18" charset="0"/>
            </a:endParaRPr>
          </a:p>
          <a:p>
            <a:pPr>
              <a:buFontTx/>
              <a:buChar char="•"/>
            </a:pPr>
            <a:endParaRPr lang="el-GR" altLang="el-GR"/>
          </a:p>
        </p:txBody>
      </p:sp>
      <p:sp>
        <p:nvSpPr>
          <p:cNvPr id="12291" name="Rectangle 2"/>
          <p:cNvSpPr>
            <a:spLocks noChangeArrowheads="1"/>
          </p:cNvSpPr>
          <p:nvPr/>
        </p:nvSpPr>
        <p:spPr bwMode="auto">
          <a:xfrm>
            <a:off x="0" y="1500188"/>
            <a:ext cx="9144000" cy="4926012"/>
          </a:xfrm>
          <a:prstGeom prst="rect">
            <a:avLst/>
          </a:prstGeom>
          <a:noFill/>
          <a:ln w="9525">
            <a:noFill/>
            <a:miter lim="800000"/>
            <a:headEnd/>
            <a:tailEnd/>
          </a:ln>
        </p:spPr>
        <p:txBody>
          <a:bodyPr lIns="90000" tIns="46800" rIns="90000" bIns="46800" anchor="ctr">
            <a:spAutoFit/>
          </a:bodyPr>
          <a:lstStyle/>
          <a:p>
            <a:pPr indent="269875"/>
            <a:r>
              <a:rPr lang="el-GR" altLang="el-GR" sz="2600" b="1" u="sng">
                <a:ea typeface="Times New Roman" pitchFamily="18" charset="0"/>
                <a:cs typeface="Calibri" pitchFamily="34" charset="0"/>
              </a:rPr>
              <a:t>ΑΞΟΝΕΣ ΠΡΟΤΕΡΑΙΟΤΗΤΑΣ</a:t>
            </a:r>
          </a:p>
          <a:p>
            <a:pPr indent="269875"/>
            <a:endParaRPr lang="en-GB" altLang="el-GR" sz="2800">
              <a:ea typeface="Times New Roman" pitchFamily="18" charset="0"/>
              <a:cs typeface="Calibri" pitchFamily="34" charset="0"/>
            </a:endParaRPr>
          </a:p>
          <a:p>
            <a:pPr indent="269875"/>
            <a:r>
              <a:rPr lang="el-GR" altLang="el-GR" sz="2600" b="1">
                <a:ea typeface="Times New Roman" pitchFamily="18" charset="0"/>
                <a:cs typeface="Calibri" pitchFamily="34" charset="0"/>
              </a:rPr>
              <a:t>1. Χωροταξική Οργάνωση – Περιβάλλον - Διαχείριση Μητροπολιτικών Λειτουργιών</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1.1. Δημιουργία – Λειτουργία Συντονιστικού Οργάνου</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1.2. Αστικές Αναπλάσεις</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1.3. Διαχείριση Πόρων: Νερού, Ενέργειας, Απορριμμάτων – </a:t>
            </a:r>
          </a:p>
          <a:p>
            <a:pPr indent="269875"/>
            <a:r>
              <a:rPr lang="el-GR" altLang="el-GR" sz="2600">
                <a:ea typeface="Times New Roman" pitchFamily="18" charset="0"/>
                <a:cs typeface="Calibri" pitchFamily="34" charset="0"/>
              </a:rPr>
              <a:t>       Παρεμβάσεις Προστασίας Περιβάλλοντος</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1.4. Ανάδειξη Αστικού Πρασίνου</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1.5. Ανάπτυξη σχέσης Μητροπολιτικού – Περιαστικού </a:t>
            </a:r>
          </a:p>
          <a:p>
            <a:pPr indent="269875"/>
            <a:r>
              <a:rPr lang="el-GR" altLang="el-GR" sz="2600">
                <a:ea typeface="Times New Roman" pitchFamily="18" charset="0"/>
                <a:cs typeface="Calibri" pitchFamily="34" charset="0"/>
              </a:rPr>
              <a:t>       Αγροτικού Χώρου</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1.6. Διαχείριση Κρίσεων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0"/>
            <a:ext cx="9144000" cy="1692275"/>
          </a:xfrm>
          <a:prstGeom prst="rect">
            <a:avLst/>
          </a:prstGeom>
          <a:noFill/>
          <a:ln w="9525">
            <a:noFill/>
            <a:miter lim="800000"/>
            <a:headEnd/>
            <a:tailEnd/>
          </a:ln>
        </p:spPr>
        <p:txBody>
          <a:bodyPr lIns="450708" tIns="304704" rIns="90000" bIns="152352" anchor="ctr">
            <a:spAutoFit/>
          </a:bodyPr>
          <a:lstStyle/>
          <a:p>
            <a:pPr algn="ctr"/>
            <a:r>
              <a:rPr lang="el-GR" altLang="el-GR" sz="2800" b="1">
                <a:ea typeface="Times New Roman" pitchFamily="18" charset="0"/>
                <a:cs typeface="Calibri" pitchFamily="34" charset="0"/>
              </a:rPr>
              <a:t>ΕΠΙΧΕΙΡΗΣΙΑΚΟ ΣΧΕΔΙΟ ΜΗΤΡΟΠΟΛΙΤΙΚΗΣ ΑΝΑΠΤΥΞΗΣ ΤΗΣ ΑΘΗΝΑΣ</a:t>
            </a:r>
            <a:endParaRPr lang="el-GR" altLang="el-GR" sz="2800" b="1">
              <a:ea typeface="Times New Roman" pitchFamily="18" charset="0"/>
              <a:cs typeface="Cambria" pitchFamily="18" charset="0"/>
            </a:endParaRPr>
          </a:p>
          <a:p>
            <a:pPr>
              <a:buFontTx/>
              <a:buChar char="•"/>
            </a:pPr>
            <a:endParaRPr lang="el-GR" altLang="el-GR"/>
          </a:p>
        </p:txBody>
      </p:sp>
      <p:sp>
        <p:nvSpPr>
          <p:cNvPr id="13315" name="Rectangle 2"/>
          <p:cNvSpPr>
            <a:spLocks noChangeArrowheads="1"/>
          </p:cNvSpPr>
          <p:nvPr/>
        </p:nvSpPr>
        <p:spPr bwMode="auto">
          <a:xfrm>
            <a:off x="0" y="1157288"/>
            <a:ext cx="9144000" cy="5726112"/>
          </a:xfrm>
          <a:prstGeom prst="rect">
            <a:avLst/>
          </a:prstGeom>
          <a:noFill/>
          <a:ln w="9525">
            <a:noFill/>
            <a:miter lim="800000"/>
            <a:headEnd/>
            <a:tailEnd/>
          </a:ln>
        </p:spPr>
        <p:txBody>
          <a:bodyPr lIns="90000" tIns="46800" rIns="90000" bIns="46800" anchor="ctr">
            <a:spAutoFit/>
          </a:bodyPr>
          <a:lstStyle/>
          <a:p>
            <a:pPr indent="269875"/>
            <a:r>
              <a:rPr lang="el-GR" altLang="el-GR" sz="2600" b="1">
                <a:ea typeface="Times New Roman" pitchFamily="18" charset="0"/>
                <a:cs typeface="Calibri" pitchFamily="34" charset="0"/>
              </a:rPr>
              <a:t>2. Οικονομική Ανάπτυξη και Προώθηση της Καινοτομίας, </a:t>
            </a:r>
          </a:p>
          <a:p>
            <a:pPr indent="269875"/>
            <a:r>
              <a:rPr lang="el-GR" altLang="el-GR" sz="2600" b="1">
                <a:ea typeface="Times New Roman" pitchFamily="18" charset="0"/>
                <a:cs typeface="Calibri" pitchFamily="34" charset="0"/>
              </a:rPr>
              <a:t>    της Έρευνας και της Ανώτατης Εκπαίδευσης </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2.1. Δημιουργία – Λειτουργία Μητροπολιτικής Δομής </a:t>
            </a:r>
          </a:p>
          <a:p>
            <a:pPr indent="269875"/>
            <a:r>
              <a:rPr lang="el-GR" altLang="el-GR" sz="2600">
                <a:ea typeface="Times New Roman" pitchFamily="18" charset="0"/>
                <a:cs typeface="Calibri" pitchFamily="34" charset="0"/>
              </a:rPr>
              <a:t>       Οικονομικής Ανάπτυξης – Αναπτυξιακός Μητροπολιτικός</a:t>
            </a:r>
          </a:p>
          <a:p>
            <a:pPr indent="269875"/>
            <a:r>
              <a:rPr lang="el-GR" altLang="el-GR" sz="2600">
                <a:ea typeface="Times New Roman" pitchFamily="18" charset="0"/>
                <a:cs typeface="Calibri" pitchFamily="34" charset="0"/>
              </a:rPr>
              <a:t>       Προγραμματισμός</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2.2. Έρευνα και  Ανάπτυξη – Καινοτομία – Ανώτατη Εκπαίδευση</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2.3. Δημιουργία Επιχειρηματικών Περιοχών – Τεχνολογικών Πάρκων</a:t>
            </a:r>
          </a:p>
          <a:p>
            <a:pPr indent="269875"/>
            <a:r>
              <a:rPr lang="el-GR" altLang="el-GR" sz="2600">
                <a:ea typeface="Times New Roman" pitchFamily="18" charset="0"/>
                <a:cs typeface="Calibri" pitchFamily="34" charset="0"/>
              </a:rPr>
              <a:t>       – </a:t>
            </a:r>
            <a:r>
              <a:rPr lang="en-US" altLang="el-GR" sz="2600">
                <a:ea typeface="Times New Roman" pitchFamily="18" charset="0"/>
                <a:cs typeface="Calibri" pitchFamily="34" charset="0"/>
              </a:rPr>
              <a:t>Clusters</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2.4. Στήριξη Επιχειρήσεων και Τομέων Μητροπολιτικού </a:t>
            </a:r>
          </a:p>
          <a:p>
            <a:pPr indent="269875"/>
            <a:r>
              <a:rPr lang="el-GR" altLang="el-GR" sz="2600">
                <a:ea typeface="Times New Roman" pitchFamily="18" charset="0"/>
                <a:cs typeface="Calibri" pitchFamily="34" charset="0"/>
              </a:rPr>
              <a:t>       Ενδιαφέροντος</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 Δημιουργικές Βιομηχανίες</a:t>
            </a:r>
            <a:endParaRPr lang="en-GB" altLang="el-GR" sz="2600">
              <a:ea typeface="Times New Roman" pitchFamily="18" charset="0"/>
              <a:cs typeface="Calibri" pitchFamily="34" charset="0"/>
            </a:endParaRPr>
          </a:p>
          <a:p>
            <a:pPr indent="269875"/>
            <a:r>
              <a:rPr lang="el-GR" altLang="el-GR" sz="2600">
                <a:ea typeface="Times New Roman" pitchFamily="18" charset="0"/>
                <a:cs typeface="Calibri" pitchFamily="34" charset="0"/>
              </a:rPr>
              <a:t>- Επιχειρήσεις Τεχνολογιών Αιχμής</a:t>
            </a:r>
            <a:endParaRPr lang="en-GB" altLang="el-GR" sz="2600">
              <a:ea typeface="Times New Roman" pitchFamily="18" charset="0"/>
              <a:cs typeface="Calibri" pitchFamily="34" charset="0"/>
            </a:endParaRPr>
          </a:p>
          <a:p>
            <a:pPr indent="269875"/>
            <a:r>
              <a:rPr lang="el-GR" altLang="el-GR" sz="2800">
                <a:ea typeface="Times New Roman" pitchFamily="18" charset="0"/>
                <a:cs typeface="Calibri" pitchFamily="34" charset="0"/>
              </a:rPr>
              <a:t>2.5. Δράσεις Μητροπολιτικού Μάρκετινγκ και </a:t>
            </a:r>
            <a:r>
              <a:rPr lang="en-US" altLang="el-GR" sz="2800">
                <a:ea typeface="Times New Roman" pitchFamily="18" charset="0"/>
                <a:cs typeface="Calibri" pitchFamily="34" charset="0"/>
              </a:rPr>
              <a:t>Branding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0" y="0"/>
            <a:ext cx="9144000" cy="1692275"/>
          </a:xfrm>
          <a:prstGeom prst="rect">
            <a:avLst/>
          </a:prstGeom>
          <a:noFill/>
          <a:ln w="9525">
            <a:noFill/>
            <a:miter lim="800000"/>
            <a:headEnd/>
            <a:tailEnd/>
          </a:ln>
        </p:spPr>
        <p:txBody>
          <a:bodyPr lIns="450708" tIns="304704" rIns="90000" bIns="152352" anchor="ctr">
            <a:spAutoFit/>
          </a:bodyPr>
          <a:lstStyle/>
          <a:p>
            <a:pPr algn="ctr"/>
            <a:r>
              <a:rPr lang="el-GR" altLang="el-GR" sz="2800" b="1">
                <a:ea typeface="Times New Roman" pitchFamily="18" charset="0"/>
                <a:cs typeface="Calibri" pitchFamily="34" charset="0"/>
              </a:rPr>
              <a:t>ΕΠΙΧΕΙΡΗΣΙΑΚΟ ΣΧΕΔΙΟ ΜΗΤΡΟΠΟΛΙΤΙΚΗΣ ΑΝΑΠΤΥΞΗΣ ΤΗΣ ΑΘΗΝΑΣ</a:t>
            </a:r>
            <a:endParaRPr lang="el-GR" altLang="el-GR" sz="2800" b="1">
              <a:ea typeface="Times New Roman" pitchFamily="18" charset="0"/>
              <a:cs typeface="Cambria" pitchFamily="18" charset="0"/>
            </a:endParaRPr>
          </a:p>
          <a:p>
            <a:pPr>
              <a:buFontTx/>
              <a:buChar char="•"/>
            </a:pPr>
            <a:endParaRPr lang="el-GR" altLang="el-GR"/>
          </a:p>
        </p:txBody>
      </p:sp>
      <p:sp>
        <p:nvSpPr>
          <p:cNvPr id="14339" name="Rectangle 2"/>
          <p:cNvSpPr>
            <a:spLocks noChangeArrowheads="1"/>
          </p:cNvSpPr>
          <p:nvPr/>
        </p:nvSpPr>
        <p:spPr bwMode="auto">
          <a:xfrm>
            <a:off x="0" y="1500188"/>
            <a:ext cx="9144000" cy="4403725"/>
          </a:xfrm>
          <a:prstGeom prst="rect">
            <a:avLst/>
          </a:prstGeom>
          <a:noFill/>
          <a:ln w="9525">
            <a:noFill/>
            <a:miter lim="800000"/>
            <a:headEnd/>
            <a:tailEnd/>
          </a:ln>
        </p:spPr>
        <p:txBody>
          <a:bodyPr lIns="90000" tIns="46800" rIns="90000" bIns="46800" anchor="ctr">
            <a:spAutoFit/>
          </a:bodyPr>
          <a:lstStyle/>
          <a:p>
            <a:r>
              <a:rPr lang="el-GR" altLang="el-GR" sz="2800" b="1"/>
              <a:t>3. Πολιτιστική Ανάπτυξη και Μητροπολιτικός Τουρισμός</a:t>
            </a:r>
            <a:endParaRPr lang="en-GB" altLang="el-GR" sz="2800"/>
          </a:p>
          <a:p>
            <a:r>
              <a:rPr lang="el-GR" altLang="el-GR" sz="2800"/>
              <a:t>3.1. Ενίσχυση Πολιτιστικών Υποδομών και Λειτουργιών</a:t>
            </a:r>
            <a:endParaRPr lang="en-GB" altLang="el-GR" sz="2800"/>
          </a:p>
          <a:p>
            <a:r>
              <a:rPr lang="el-GR" altLang="el-GR" sz="2800"/>
              <a:t>3.2. Ενίσχυση Αθλητικών Υποδομών και Λειτουργιών</a:t>
            </a:r>
            <a:endParaRPr lang="en-GB" altLang="el-GR" sz="2800"/>
          </a:p>
          <a:p>
            <a:r>
              <a:rPr lang="el-GR" altLang="el-GR" sz="2800"/>
              <a:t>3.3. Οργάνωση Γεγονότων Μεγάλης Κλίμακας </a:t>
            </a:r>
            <a:endParaRPr lang="en-GB" altLang="el-GR" sz="2800"/>
          </a:p>
          <a:p>
            <a:r>
              <a:rPr lang="el-GR" altLang="el-GR" sz="2800"/>
              <a:t>3.4. Μητροπολιτική Τουριστική Ανάπτυξη – Διασύνδεση </a:t>
            </a:r>
          </a:p>
          <a:p>
            <a:r>
              <a:rPr lang="el-GR" altLang="el-GR" sz="2800"/>
              <a:t>       Χώρων Πολιτιστικού και Τουριστικού Ενδιαφέροντος –</a:t>
            </a:r>
          </a:p>
          <a:p>
            <a:r>
              <a:rPr lang="el-GR" altLang="el-GR" sz="2800"/>
              <a:t>       Ανάπτυξη Τομέων Αναψυχής</a:t>
            </a:r>
            <a:endParaRPr lang="en-GB" altLang="el-GR" sz="2800"/>
          </a:p>
          <a:p>
            <a:r>
              <a:rPr lang="el-GR" altLang="el-GR" sz="2800"/>
              <a:t>3.5. Δράσεις ενδομητροπολιτικής διάχυσης Πολιτιστικών και</a:t>
            </a:r>
          </a:p>
          <a:p>
            <a:r>
              <a:rPr lang="el-GR" altLang="el-GR" sz="2800"/>
              <a:t>       Τουριστικών Λειτουργιών – Δικτύωση Δημοτικών </a:t>
            </a:r>
          </a:p>
          <a:p>
            <a:r>
              <a:rPr lang="el-GR" altLang="el-GR" sz="2800"/>
              <a:t>        Πολιτιστικών Φορέων</a:t>
            </a:r>
            <a:endParaRPr lang="en-GB" altLang="el-GR"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9144000" cy="1692275"/>
          </a:xfrm>
          <a:prstGeom prst="rect">
            <a:avLst/>
          </a:prstGeom>
          <a:noFill/>
          <a:ln w="9525">
            <a:noFill/>
            <a:miter lim="800000"/>
            <a:headEnd/>
            <a:tailEnd/>
          </a:ln>
        </p:spPr>
        <p:txBody>
          <a:bodyPr lIns="450708" tIns="304704" rIns="90000" bIns="152352" anchor="ctr">
            <a:spAutoFit/>
          </a:bodyPr>
          <a:lstStyle/>
          <a:p>
            <a:pPr algn="ctr"/>
            <a:r>
              <a:rPr lang="el-GR" altLang="el-GR" sz="2800" b="1">
                <a:ea typeface="Times New Roman" pitchFamily="18" charset="0"/>
                <a:cs typeface="Calibri" pitchFamily="34" charset="0"/>
              </a:rPr>
              <a:t>ΕΠΙΧΕΙΡΗΣΙΑΚΟ ΣΧΕΔΙΟ ΜΗΤΡΟΠΟΛΙΤΙΚΗΣ ΑΝΑΠΤΥΞΗΣ ΤΗΣ ΑΘΗΝΑΣ</a:t>
            </a:r>
            <a:endParaRPr lang="el-GR" altLang="el-GR" sz="2800" b="1">
              <a:ea typeface="Times New Roman" pitchFamily="18" charset="0"/>
              <a:cs typeface="Cambria" pitchFamily="18" charset="0"/>
            </a:endParaRPr>
          </a:p>
          <a:p>
            <a:pPr>
              <a:buFontTx/>
              <a:buChar char="•"/>
            </a:pPr>
            <a:endParaRPr lang="el-GR" altLang="el-GR"/>
          </a:p>
        </p:txBody>
      </p:sp>
      <p:sp>
        <p:nvSpPr>
          <p:cNvPr id="15363" name="Rectangle 2"/>
          <p:cNvSpPr>
            <a:spLocks noChangeArrowheads="1"/>
          </p:cNvSpPr>
          <p:nvPr/>
        </p:nvSpPr>
        <p:spPr bwMode="auto">
          <a:xfrm>
            <a:off x="0" y="1714500"/>
            <a:ext cx="9144000" cy="2679700"/>
          </a:xfrm>
          <a:prstGeom prst="rect">
            <a:avLst/>
          </a:prstGeom>
          <a:noFill/>
          <a:ln w="9525">
            <a:noFill/>
            <a:miter lim="800000"/>
            <a:headEnd/>
            <a:tailEnd/>
          </a:ln>
        </p:spPr>
        <p:txBody>
          <a:bodyPr lIns="90000" tIns="46800" rIns="90000" bIns="46800" anchor="ctr">
            <a:spAutoFit/>
          </a:bodyPr>
          <a:lstStyle/>
          <a:p>
            <a:r>
              <a:rPr lang="el-GR" altLang="el-GR" sz="2800" b="1"/>
              <a:t>4. Ανάπτυξη Υποδομών και Υπηρεσιών Μεταφορών</a:t>
            </a:r>
            <a:endParaRPr lang="en-GB" altLang="el-GR" sz="2800"/>
          </a:p>
          <a:p>
            <a:r>
              <a:rPr lang="el-GR" altLang="el-GR" sz="2800"/>
              <a:t>4.1. Αστικές Μεταφορές Μητροπολιτικού Ενδιαφέροντος</a:t>
            </a:r>
            <a:endParaRPr lang="en-GB" altLang="el-GR" sz="2800"/>
          </a:p>
          <a:p>
            <a:r>
              <a:rPr lang="el-GR" altLang="el-GR" sz="2800"/>
              <a:t>4.2. Δημοτικοί Χώροι Στάθμευσης – Ποδηλατοδρόμων – </a:t>
            </a:r>
          </a:p>
          <a:p>
            <a:r>
              <a:rPr lang="el-GR" altLang="el-GR" sz="2800"/>
              <a:t>      Πεζοδρόμων</a:t>
            </a:r>
            <a:endParaRPr lang="en-GB" altLang="el-GR" sz="2800"/>
          </a:p>
          <a:p>
            <a:r>
              <a:rPr lang="el-GR" altLang="el-GR" sz="2800"/>
              <a:t>4.3. Ανάπτυξη Εθνικών και Διεθνών Μεταφορών</a:t>
            </a:r>
            <a:endParaRPr lang="en-GB" altLang="el-GR" sz="2800"/>
          </a:p>
          <a:p>
            <a:endParaRPr lang="el-GR" altLang="el-GR" sz="28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0" y="0"/>
            <a:ext cx="9144000" cy="1692275"/>
          </a:xfrm>
          <a:prstGeom prst="rect">
            <a:avLst/>
          </a:prstGeom>
          <a:noFill/>
          <a:ln w="9525">
            <a:noFill/>
            <a:miter lim="800000"/>
            <a:headEnd/>
            <a:tailEnd/>
          </a:ln>
        </p:spPr>
        <p:txBody>
          <a:bodyPr lIns="450708" tIns="304704" rIns="90000" bIns="152352" anchor="ctr">
            <a:spAutoFit/>
          </a:bodyPr>
          <a:lstStyle/>
          <a:p>
            <a:pPr algn="ctr"/>
            <a:r>
              <a:rPr lang="el-GR" altLang="el-GR" sz="2800" b="1">
                <a:ea typeface="Times New Roman" pitchFamily="18" charset="0"/>
                <a:cs typeface="Calibri" pitchFamily="34" charset="0"/>
              </a:rPr>
              <a:t>ΕΠΙΧΕΙΡΗΣΙΑΚΟ ΣΧΕΔΙΟ ΜΗΤΡΟΠΟΛΙΤΙΚΗΣ ΑΝΑΠΤΥΞΗΣ ΤΗΣ ΑΘΗΝΑΣ</a:t>
            </a:r>
            <a:endParaRPr lang="el-GR" altLang="el-GR" sz="2800" b="1">
              <a:ea typeface="Times New Roman" pitchFamily="18" charset="0"/>
              <a:cs typeface="Cambria" pitchFamily="18" charset="0"/>
            </a:endParaRPr>
          </a:p>
          <a:p>
            <a:pPr>
              <a:buFontTx/>
              <a:buChar char="•"/>
            </a:pPr>
            <a:endParaRPr lang="el-GR" altLang="el-GR"/>
          </a:p>
        </p:txBody>
      </p:sp>
      <p:sp>
        <p:nvSpPr>
          <p:cNvPr id="16387" name="Rectangle 2"/>
          <p:cNvSpPr>
            <a:spLocks noChangeArrowheads="1"/>
          </p:cNvSpPr>
          <p:nvPr/>
        </p:nvSpPr>
        <p:spPr bwMode="auto">
          <a:xfrm>
            <a:off x="0" y="1500188"/>
            <a:ext cx="8715375" cy="3971925"/>
          </a:xfrm>
          <a:prstGeom prst="rect">
            <a:avLst/>
          </a:prstGeom>
          <a:noFill/>
          <a:ln w="9525">
            <a:noFill/>
            <a:miter lim="800000"/>
            <a:headEnd/>
            <a:tailEnd/>
          </a:ln>
        </p:spPr>
        <p:txBody>
          <a:bodyPr lIns="90000" tIns="46800" rIns="90000" bIns="46800" anchor="ctr">
            <a:spAutoFit/>
          </a:bodyPr>
          <a:lstStyle/>
          <a:p>
            <a:r>
              <a:rPr lang="el-GR" altLang="el-GR" sz="2800" b="1"/>
              <a:t>5. Ισόρροπη Μητροπολιτική Ανάπτυξη</a:t>
            </a:r>
            <a:endParaRPr lang="en-GB" altLang="el-GR" sz="2800"/>
          </a:p>
          <a:p>
            <a:r>
              <a:rPr lang="el-GR" altLang="el-GR" sz="2800"/>
              <a:t>5.1. Στήριξη μειονεκτουσών περιοχών – διάχυση</a:t>
            </a:r>
          </a:p>
          <a:p>
            <a:r>
              <a:rPr lang="el-GR" altLang="el-GR" sz="2800"/>
              <a:t>       μητροπολιτικής ανάπτυξης</a:t>
            </a:r>
            <a:endParaRPr lang="en-GB" altLang="el-GR" sz="2800"/>
          </a:p>
          <a:p>
            <a:r>
              <a:rPr lang="el-GR" altLang="el-GR" sz="2800"/>
              <a:t>5.2. Υγεία – Κοινωνικές Υπηρεσίες – Εκπαίδευση</a:t>
            </a:r>
            <a:endParaRPr lang="en-GB" altLang="el-GR" sz="2800"/>
          </a:p>
          <a:p>
            <a:r>
              <a:rPr lang="el-GR" altLang="el-GR" sz="2800"/>
              <a:t>5.3. Διασφάλιση συνθηκών ασφάλειας για τους κατοίκους,</a:t>
            </a:r>
          </a:p>
          <a:p>
            <a:r>
              <a:rPr lang="el-GR" altLang="el-GR" sz="2800"/>
              <a:t>       τους επισκέπτες και τις επιχειρήσεις</a:t>
            </a:r>
          </a:p>
          <a:p>
            <a:endParaRPr lang="en-GB" altLang="el-GR" sz="2800"/>
          </a:p>
          <a:p>
            <a:r>
              <a:rPr lang="el-GR" altLang="el-GR" sz="2800" b="1"/>
              <a:t>6. Μητροπολιτική Διακυβέρνηση</a:t>
            </a:r>
            <a:endParaRPr lang="en-GB" altLang="el-GR" sz="2800"/>
          </a:p>
          <a:p>
            <a:r>
              <a:rPr lang="el-GR" altLang="el-GR" sz="2800"/>
              <a:t>6.1. Στήριξη Δομής Μητροπολιτικής Διακυβέρνησης</a:t>
            </a:r>
            <a:endParaRPr lang="en-GB" altLang="el-GR"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xmlns="" id="{E90D3997-6DFC-4E5B-B58B-71B499CD893F}"/>
              </a:ext>
            </a:extLst>
          </p:cNvPr>
          <p:cNvSpPr>
            <a:spLocks noGrp="1" noChangeArrowheads="1"/>
          </p:cNvSpPr>
          <p:nvPr>
            <p:ph type="title" idx="4294967295"/>
          </p:nvPr>
        </p:nvSpPr>
        <p:spPr>
          <a:xfrm>
            <a:off x="0" y="0"/>
            <a:ext cx="9144000" cy="228600"/>
          </a:xfrm>
        </p:spPr>
        <p:txBody>
          <a:bodyPr lIns="92075" tIns="46038" rIns="92075" bIns="46038">
            <a:normAutofit fontScale="90000"/>
          </a:bodyPr>
          <a:lstStyle/>
          <a:p>
            <a:pPr eaLnBrk="1" hangingPunct="1">
              <a:defRPr/>
            </a:pPr>
            <a:r>
              <a:rPr lang="el-GR" sz="2200" b="1">
                <a:effectLst>
                  <a:outerShdw blurRad="38100" dist="38100" dir="2700000" algn="tl">
                    <a:srgbClr val="C0C0C0"/>
                  </a:outerShdw>
                </a:effectLst>
              </a:rPr>
              <a:t>ΦΟΡΕΙΣ ΠΡΟΓΡΑΜΜΑΤΙΣΜΟΥ</a:t>
            </a:r>
            <a:endParaRPr lang="en-US" sz="3200" i="1">
              <a:effectLst>
                <a:outerShdw blurRad="38100" dist="38100" dir="2700000" algn="tl">
                  <a:srgbClr val="C0C0C0"/>
                </a:outerShdw>
              </a:effectLst>
            </a:endParaRPr>
          </a:p>
        </p:txBody>
      </p:sp>
      <p:sp>
        <p:nvSpPr>
          <p:cNvPr id="17411" name="Rectangle 3"/>
          <p:cNvSpPr>
            <a:spLocks noGrp="1" noChangeArrowheads="1"/>
          </p:cNvSpPr>
          <p:nvPr>
            <p:ph type="body" idx="4294967295"/>
          </p:nvPr>
        </p:nvSpPr>
        <p:spPr>
          <a:xfrm>
            <a:off x="228600" y="3276600"/>
            <a:ext cx="8458200" cy="2819400"/>
          </a:xfrm>
        </p:spPr>
        <p:txBody>
          <a:bodyPr/>
          <a:lstStyle/>
          <a:p>
            <a:pPr algn="ctr" eaLnBrk="1" hangingPunct="1">
              <a:buFontTx/>
              <a:buNone/>
            </a:pPr>
            <a:r>
              <a:rPr lang="el-GR" altLang="el-GR" smtClean="0">
                <a:solidFill>
                  <a:schemeClr val="folHlink"/>
                </a:solidFill>
              </a:rPr>
              <a:t> </a:t>
            </a:r>
            <a:endParaRPr lang="el-GR" altLang="el-GR" sz="2000" smtClean="0">
              <a:solidFill>
                <a:schemeClr val="folHlink"/>
              </a:solidFill>
            </a:endParaRPr>
          </a:p>
          <a:p>
            <a:pPr algn="ctr" eaLnBrk="1" hangingPunct="1">
              <a:buFontTx/>
              <a:buNone/>
            </a:pPr>
            <a:endParaRPr lang="en-US" altLang="el-GR" sz="2000" smtClean="0">
              <a:solidFill>
                <a:schemeClr val="folHlink"/>
              </a:solidFill>
            </a:endParaRPr>
          </a:p>
        </p:txBody>
      </p:sp>
      <p:graphicFrame>
        <p:nvGraphicFramePr>
          <p:cNvPr id="17412" name="Object 5"/>
          <p:cNvGraphicFramePr>
            <a:graphicFrameLocks noChangeAspect="1"/>
          </p:cNvGraphicFramePr>
          <p:nvPr/>
        </p:nvGraphicFramePr>
        <p:xfrm>
          <a:off x="0" y="0"/>
          <a:ext cx="9144000" cy="10782300"/>
        </p:xfrm>
        <a:graphic>
          <a:graphicData uri="http://schemas.openxmlformats.org/presentationml/2006/ole">
            <p:oleObj spid="_x0000_s5122" name="Document" r:id="rId3" imgW="6336538" imgH="7327130"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762000" y="304800"/>
            <a:ext cx="7772400" cy="838200"/>
          </a:xfrm>
        </p:spPr>
        <p:txBody>
          <a:bodyPr lIns="92075" tIns="46038" rIns="92075" bIns="46038" anchor="b">
            <a:normAutofit fontScale="90000"/>
          </a:bodyPr>
          <a:lstStyle/>
          <a:p>
            <a:pPr eaLnBrk="1" hangingPunct="1"/>
            <a:r>
              <a:rPr lang="el-GR" altLang="el-GR" sz="2800" smtClean="0">
                <a:latin typeface="Verdana" pitchFamily="34" charset="0"/>
              </a:rPr>
              <a:t>ΟΡΙΣΜΟΣ ΤΟΥ ΠΕΡΙΦΕΡΕΙΑΚΟΥ ΠΡΟΓΡΑΜΜΑΤΙΣΜΟΥ</a:t>
            </a:r>
          </a:p>
        </p:txBody>
      </p:sp>
      <p:sp>
        <p:nvSpPr>
          <p:cNvPr id="3075" name="Rectangle 3"/>
          <p:cNvSpPr>
            <a:spLocks noGrp="1" noChangeArrowheads="1"/>
          </p:cNvSpPr>
          <p:nvPr>
            <p:ph type="subTitle" idx="4294967295"/>
          </p:nvPr>
        </p:nvSpPr>
        <p:spPr>
          <a:xfrm>
            <a:off x="304800" y="1214438"/>
            <a:ext cx="8624888" cy="5105400"/>
          </a:xfrm>
        </p:spPr>
        <p:txBody>
          <a:bodyPr lIns="92075" tIns="46038" rIns="92075" bIns="46038"/>
          <a:lstStyle/>
          <a:p>
            <a:pPr marL="0" indent="0" algn="just" eaLnBrk="1" hangingPunct="1">
              <a:buFontTx/>
              <a:buNone/>
            </a:pPr>
            <a:r>
              <a:rPr lang="en-US" altLang="el-GR" sz="3000" i="1" smtClean="0"/>
              <a:t>O</a:t>
            </a:r>
            <a:r>
              <a:rPr lang="el-GR" altLang="el-GR" sz="3000" i="1" smtClean="0"/>
              <a:t> τύπος της</a:t>
            </a:r>
            <a:r>
              <a:rPr lang="el-GR" altLang="el-GR" sz="3000" i="1" u="sng" smtClean="0"/>
              <a:t> δημόσιας δράσης</a:t>
            </a:r>
            <a:r>
              <a:rPr lang="el-GR" altLang="el-GR" sz="3000" i="1" smtClean="0"/>
              <a:t>, που σχετίζεται άμεσα με τον έλεγχο της αναπτυξιακής πραγματικότητας, μέσω μιας συστηματικής προσπάθειας προσδιορισμού και προσανατολισμού των δράσεων </a:t>
            </a:r>
            <a:r>
              <a:rPr lang="el-GR" altLang="el-GR" sz="3000" b="1" i="1" smtClean="0"/>
              <a:t>σε μία δεδομένη κλίμακα χώρου</a:t>
            </a:r>
            <a:r>
              <a:rPr lang="el-GR" altLang="el-GR" sz="3000" i="1" smtClean="0"/>
              <a:t>, η οποία είναι κατά κανόνα </a:t>
            </a:r>
            <a:r>
              <a:rPr lang="el-GR" altLang="el-GR" sz="3000" i="1" u="sng" smtClean="0"/>
              <a:t>μεγαλύτερη από την τοπική και μικρότερη από την εθνική και ονομάζεται περιφέρεια προγραμματισμού</a:t>
            </a:r>
            <a:r>
              <a:rPr lang="el-GR" altLang="el-GR" sz="3000" i="1" smtClean="0"/>
              <a:t>, με σκοπό τον εκ των προτέρων έλεγχο μιας μελλοντικής, </a:t>
            </a:r>
            <a:r>
              <a:rPr lang="el-GR" altLang="el-GR" sz="3000" i="1" u="sng" smtClean="0"/>
              <a:t>σαφώς προσδιορισμένης χρονικά</a:t>
            </a:r>
            <a:r>
              <a:rPr lang="el-GR" altLang="el-GR" sz="3000" i="1" smtClean="0"/>
              <a:t>, αναπτυξιακής κατάστασης</a:t>
            </a:r>
            <a:r>
              <a:rPr lang="en-US" altLang="el-GR" sz="3000" i="1" smtClean="0"/>
              <a:t>.</a:t>
            </a:r>
            <a:endParaRPr lang="el-GR" altLang="el-GR" sz="3000" i="1"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xmlns="" id="{9ECEAD59-429B-4AF8-A922-E37BE900CF8E}"/>
              </a:ext>
            </a:extLst>
          </p:cNvPr>
          <p:cNvSpPr>
            <a:spLocks noGrp="1" noChangeArrowheads="1"/>
          </p:cNvSpPr>
          <p:nvPr>
            <p:ph type="title" idx="4294967295"/>
          </p:nvPr>
        </p:nvSpPr>
        <p:spPr>
          <a:xfrm>
            <a:off x="0" y="0"/>
            <a:ext cx="9144000" cy="609600"/>
          </a:xfrm>
        </p:spPr>
        <p:txBody>
          <a:bodyPr lIns="92075" tIns="46038" rIns="92075" bIns="46038"/>
          <a:lstStyle/>
          <a:p>
            <a:pPr eaLnBrk="1" hangingPunct="1">
              <a:defRPr/>
            </a:pPr>
            <a:r>
              <a:rPr lang="el-GR" sz="2200" b="1">
                <a:effectLst>
                  <a:outerShdw blurRad="38100" dist="38100" dir="2700000" algn="tl">
                    <a:srgbClr val="C0C0C0"/>
                  </a:outerShdw>
                </a:effectLst>
              </a:rPr>
              <a:t>ΔΙΑΔΙΚΑΣΙΑ ΚΑΙ ΦΟΡΕΙΣ ΠΡΟΓΡΑΜΜΑΤΙΣΜΟΥ</a:t>
            </a:r>
            <a:endParaRPr lang="en-US" sz="3200" i="1">
              <a:effectLst>
                <a:outerShdw blurRad="38100" dist="38100" dir="2700000" algn="tl">
                  <a:srgbClr val="C0C0C0"/>
                </a:outerShdw>
              </a:effectLst>
            </a:endParaRPr>
          </a:p>
        </p:txBody>
      </p:sp>
      <p:sp>
        <p:nvSpPr>
          <p:cNvPr id="18435" name="Rectangle 3"/>
          <p:cNvSpPr>
            <a:spLocks noGrp="1" noChangeArrowheads="1"/>
          </p:cNvSpPr>
          <p:nvPr>
            <p:ph type="body" idx="4294967295"/>
          </p:nvPr>
        </p:nvSpPr>
        <p:spPr>
          <a:xfrm>
            <a:off x="228600" y="3276600"/>
            <a:ext cx="8458200" cy="2819400"/>
          </a:xfrm>
        </p:spPr>
        <p:txBody>
          <a:bodyPr/>
          <a:lstStyle/>
          <a:p>
            <a:pPr algn="ctr" eaLnBrk="1" hangingPunct="1">
              <a:buFontTx/>
              <a:buNone/>
            </a:pPr>
            <a:r>
              <a:rPr lang="el-GR" altLang="el-GR" smtClean="0">
                <a:solidFill>
                  <a:schemeClr val="folHlink"/>
                </a:solidFill>
              </a:rPr>
              <a:t> </a:t>
            </a:r>
            <a:endParaRPr lang="el-GR" altLang="el-GR" sz="2000" smtClean="0">
              <a:solidFill>
                <a:schemeClr val="folHlink"/>
              </a:solidFill>
            </a:endParaRPr>
          </a:p>
          <a:p>
            <a:pPr algn="ctr" eaLnBrk="1" hangingPunct="1">
              <a:buFontTx/>
              <a:buNone/>
            </a:pPr>
            <a:endParaRPr lang="en-US" altLang="el-GR" sz="2000" smtClean="0">
              <a:solidFill>
                <a:schemeClr val="folHlink"/>
              </a:solidFill>
            </a:endParaRPr>
          </a:p>
        </p:txBody>
      </p:sp>
      <p:graphicFrame>
        <p:nvGraphicFramePr>
          <p:cNvPr id="18436" name="Object 5"/>
          <p:cNvGraphicFramePr>
            <a:graphicFrameLocks noChangeAspect="1"/>
          </p:cNvGraphicFramePr>
          <p:nvPr/>
        </p:nvGraphicFramePr>
        <p:xfrm>
          <a:off x="461963" y="793750"/>
          <a:ext cx="8983662" cy="5435600"/>
        </p:xfrm>
        <a:graphic>
          <a:graphicData uri="http://schemas.openxmlformats.org/presentationml/2006/ole">
            <p:oleObj spid="_x0000_s6146" name="Document" r:id="rId4" imgW="8517809" imgH="5158212" progId="Word.Document.8">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388390D3-29E5-4814-A00D-FAC2E46C9CC8}" type="slidenum">
              <a:rPr lang="el-GR" altLang="el-GR" sz="1400"/>
              <a:pPr algn="r" eaLnBrk="1" hangingPunct="1"/>
              <a:t>31</a:t>
            </a:fld>
            <a:endParaRPr lang="el-GR" altLang="el-GR" sz="1400"/>
          </a:p>
        </p:txBody>
      </p:sp>
      <p:sp>
        <p:nvSpPr>
          <p:cNvPr id="5123"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5124" name="Rectangle 3"/>
          <p:cNvSpPr>
            <a:spLocks noGrp="1" noChangeArrowheads="1"/>
          </p:cNvSpPr>
          <p:nvPr>
            <p:ph type="body" idx="4294967295"/>
          </p:nvPr>
        </p:nvSpPr>
        <p:spPr>
          <a:xfrm>
            <a:off x="0" y="1052513"/>
            <a:ext cx="8243888" cy="5184775"/>
          </a:xfrm>
        </p:spPr>
        <p:txBody>
          <a:bodyPr/>
          <a:lstStyle/>
          <a:p>
            <a:pPr eaLnBrk="1" hangingPunct="1"/>
            <a:r>
              <a:rPr lang="el-GR" altLang="el-GR" u="sng" smtClean="0"/>
              <a:t>Πριν από την διαμόρφωση της αναπτυξιακής στρατηγικής </a:t>
            </a:r>
            <a:r>
              <a:rPr lang="el-GR" altLang="el-GR" smtClean="0"/>
              <a:t>μιας χώρας ή μιας περιφέρειας και </a:t>
            </a:r>
            <a:r>
              <a:rPr lang="el-GR" altLang="el-GR" u="sng" smtClean="0"/>
              <a:t>πριν από την κατάρτιση των επιχειρησιακών προγραμμάτων</a:t>
            </a:r>
            <a:r>
              <a:rPr lang="el-GR" altLang="el-GR" smtClean="0"/>
              <a:t> είναι αναγκαία η </a:t>
            </a:r>
            <a:r>
              <a:rPr lang="el-GR" altLang="el-GR" u="sng" smtClean="0"/>
              <a:t>διατύπωση, </a:t>
            </a:r>
            <a:r>
              <a:rPr lang="el-GR" altLang="el-GR" smtClean="0"/>
              <a:t>μέσω διαδικασιών </a:t>
            </a:r>
            <a:r>
              <a:rPr lang="el-GR" altLang="el-GR" i="1" smtClean="0"/>
              <a:t>διαβούλευσης</a:t>
            </a:r>
            <a:r>
              <a:rPr lang="el-GR" altLang="el-GR" smtClean="0"/>
              <a:t> και </a:t>
            </a:r>
            <a:r>
              <a:rPr lang="el-GR" altLang="el-GR" i="1" smtClean="0"/>
              <a:t>συναίνεσης</a:t>
            </a:r>
            <a:r>
              <a:rPr lang="el-GR" altLang="el-GR" smtClean="0"/>
              <a:t> τοπικών αναπτυξιακών και κοινωνικών φορέων και κατοίκων</a:t>
            </a:r>
            <a:r>
              <a:rPr lang="el-GR" altLang="el-GR" u="sng" smtClean="0"/>
              <a:t>, του </a:t>
            </a:r>
            <a:r>
              <a:rPr lang="el-GR" altLang="el-GR" i="1" u="sng" smtClean="0"/>
              <a:t>Αναπτυξιακού-Στρατηγικού Οράματος.</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2567721B-11E2-4BE1-AA54-7B9D9E93627F}" type="slidenum">
              <a:rPr lang="el-GR" altLang="el-GR" sz="1400"/>
              <a:pPr algn="r" eaLnBrk="1" hangingPunct="1"/>
              <a:t>32</a:t>
            </a:fld>
            <a:endParaRPr lang="el-GR" altLang="el-GR" sz="1400"/>
          </a:p>
        </p:txBody>
      </p:sp>
      <p:sp>
        <p:nvSpPr>
          <p:cNvPr id="7171" name="Rectangle 2"/>
          <p:cNvSpPr>
            <a:spLocks noGrp="1" noChangeArrowheads="1"/>
          </p:cNvSpPr>
          <p:nvPr>
            <p:ph type="title" idx="4294967295"/>
          </p:nvPr>
        </p:nvSpPr>
        <p:spPr>
          <a:xfrm>
            <a:off x="0" y="52388"/>
            <a:ext cx="8229600" cy="1143000"/>
          </a:xfrm>
        </p:spPr>
        <p:txBody>
          <a:bodyPr/>
          <a:lstStyle/>
          <a:p>
            <a:pPr algn="l" eaLnBrk="1" hangingPunct="1"/>
            <a:r>
              <a:rPr lang="el-GR" altLang="el-GR" sz="2800" b="1" smtClean="0"/>
              <a:t>ΣΤΡΑΤΗΓΙΚΟ ΑΝΑΠΤΥΞΙΑΚΟ ΟΡΑΜΑ</a:t>
            </a:r>
          </a:p>
        </p:txBody>
      </p:sp>
      <p:sp>
        <p:nvSpPr>
          <p:cNvPr id="7172" name="Rectangle 3"/>
          <p:cNvSpPr>
            <a:spLocks noGrp="1" noChangeArrowheads="1"/>
          </p:cNvSpPr>
          <p:nvPr>
            <p:ph type="body" idx="4294967295"/>
          </p:nvPr>
        </p:nvSpPr>
        <p:spPr>
          <a:xfrm>
            <a:off x="250825" y="1068388"/>
            <a:ext cx="8713788" cy="4967287"/>
          </a:xfrm>
        </p:spPr>
        <p:txBody>
          <a:bodyPr/>
          <a:lstStyle/>
          <a:p>
            <a:pPr eaLnBrk="1" hangingPunct="1"/>
            <a:r>
              <a:rPr lang="el-GR" altLang="el-GR" smtClean="0"/>
              <a:t>Το Αναπτυξιακό Όραμα </a:t>
            </a:r>
            <a:r>
              <a:rPr lang="el-GR" altLang="el-GR" u="sng" smtClean="0"/>
              <a:t>προηγείται της κατάρτισης και της εφαρμογής των επιχειρησιακών προγραμμάτων </a:t>
            </a:r>
            <a:r>
              <a:rPr lang="el-GR" altLang="el-GR" smtClean="0"/>
              <a:t>και είναι το </a:t>
            </a:r>
            <a:r>
              <a:rPr lang="el-GR" altLang="el-GR" b="1" smtClean="0"/>
              <a:t>πρώτο βήμα </a:t>
            </a:r>
            <a:r>
              <a:rPr lang="el-GR" altLang="el-GR" smtClean="0"/>
              <a:t>για την έκφραση και την </a:t>
            </a:r>
            <a:r>
              <a:rPr lang="el-GR" altLang="el-GR" u="sng" smtClean="0"/>
              <a:t>προσέγγιση των επιθυμητών αλλαγών και την επιθυμητή πορεία προς την ολοκληρωμένη ανάπτυξη</a:t>
            </a:r>
            <a:r>
              <a:rPr lang="el-GR" altLang="el-GR" smtClean="0"/>
              <a:t>: οικονομική, κοινωνική και οικολογική.</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EB18077B-6E63-4760-8E9B-167DCFC24215}" type="slidenum">
              <a:rPr lang="el-GR" altLang="el-GR" sz="1400"/>
              <a:pPr algn="r" eaLnBrk="1" hangingPunct="1"/>
              <a:t>33</a:t>
            </a:fld>
            <a:endParaRPr lang="el-GR" altLang="el-GR" sz="1400"/>
          </a:p>
        </p:txBody>
      </p:sp>
      <p:sp>
        <p:nvSpPr>
          <p:cNvPr id="9219"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9220" name="Rectangle 3"/>
          <p:cNvSpPr>
            <a:spLocks noGrp="1" noChangeArrowheads="1"/>
          </p:cNvSpPr>
          <p:nvPr>
            <p:ph type="body" idx="4294967295"/>
          </p:nvPr>
        </p:nvSpPr>
        <p:spPr>
          <a:xfrm>
            <a:off x="0" y="1052513"/>
            <a:ext cx="8243888" cy="5184775"/>
          </a:xfrm>
        </p:spPr>
        <p:txBody>
          <a:bodyPr/>
          <a:lstStyle/>
          <a:p>
            <a:r>
              <a:rPr lang="el-GR" altLang="el-GR" sz="2800" smtClean="0"/>
              <a:t>Το Αναπτυξιακό Όραμα </a:t>
            </a:r>
            <a:r>
              <a:rPr lang="el-GR" altLang="el-GR" sz="2800" u="sng" smtClean="0"/>
              <a:t>είναι μια ολοκληρωμένη</a:t>
            </a:r>
            <a:r>
              <a:rPr lang="en-US" altLang="el-GR" sz="2800" u="sng" smtClean="0"/>
              <a:t>,</a:t>
            </a:r>
            <a:r>
              <a:rPr lang="el-GR" altLang="el-GR" sz="2800" u="sng" smtClean="0"/>
              <a:t> ορθολογική, διαισθητική και προοπτική αναπαράσταση του επιθυμητού μέλλοντος </a:t>
            </a:r>
            <a:r>
              <a:rPr lang="el-GR" altLang="el-GR" sz="2800" smtClean="0"/>
              <a:t>της χώρας ή της περιφέρειας. Εμπλέκει φορείς και κατοίκους και προτείνει ένα πλαίσιο ισόρροπης και συνεκτικής παρέμβασης για την υλοποίηση μιας συναινετικά διαμορφωμένης αναπτυξιακής πορείας (</a:t>
            </a:r>
            <a:r>
              <a:rPr lang="fr-FR" altLang="el-GR" sz="2800" smtClean="0"/>
              <a:t>Caron</a:t>
            </a:r>
            <a:r>
              <a:rPr lang="el-GR" altLang="el-GR" sz="2800" smtClean="0"/>
              <a:t> &amp; </a:t>
            </a:r>
            <a:r>
              <a:rPr lang="fr-FR" altLang="el-GR" sz="2800" smtClean="0"/>
              <a:t>Martel</a:t>
            </a:r>
            <a:r>
              <a:rPr lang="el-GR" altLang="el-GR" sz="2800" smtClean="0"/>
              <a:t> 2005).</a:t>
            </a:r>
          </a:p>
          <a:p>
            <a:r>
              <a:rPr lang="el-GR" altLang="el-GR" sz="2800" u="sng" smtClean="0"/>
              <a:t>Αυτή η πορεία οδηγεί </a:t>
            </a:r>
            <a:r>
              <a:rPr lang="el-GR" altLang="el-GR" sz="2800" smtClean="0"/>
              <a:t>στην ολοκληρωμένη οικονομική, κοινωνική και οικολογική ανάπτυξη, ή άλλως </a:t>
            </a:r>
            <a:r>
              <a:rPr lang="el-GR" altLang="el-GR" sz="2800" u="sng" smtClean="0"/>
              <a:t>στην αειφόρο ανάπτυξη</a:t>
            </a:r>
            <a:r>
              <a:rPr lang="el-GR" altLang="el-GR" sz="280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3E72555C-5B5A-4086-BEEB-25B37E52C970}" type="slidenum">
              <a:rPr lang="el-GR" altLang="el-GR" sz="1400"/>
              <a:pPr algn="r" eaLnBrk="1" hangingPunct="1"/>
              <a:t>34</a:t>
            </a:fld>
            <a:endParaRPr lang="el-GR" altLang="el-GR" sz="1400"/>
          </a:p>
        </p:txBody>
      </p:sp>
      <p:sp>
        <p:nvSpPr>
          <p:cNvPr id="11267"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11268" name="Rectangle 3"/>
          <p:cNvSpPr>
            <a:spLocks noGrp="1" noChangeArrowheads="1"/>
          </p:cNvSpPr>
          <p:nvPr>
            <p:ph type="body" idx="4294967295"/>
          </p:nvPr>
        </p:nvSpPr>
        <p:spPr>
          <a:xfrm>
            <a:off x="0" y="1052513"/>
            <a:ext cx="8243888" cy="5184775"/>
          </a:xfrm>
        </p:spPr>
        <p:txBody>
          <a:bodyPr/>
          <a:lstStyle/>
          <a:p>
            <a:pPr>
              <a:buFontTx/>
              <a:buNone/>
            </a:pPr>
            <a:r>
              <a:rPr lang="en-US" altLang="el-GR" smtClean="0"/>
              <a:t>   </a:t>
            </a:r>
            <a:r>
              <a:rPr lang="el-GR" altLang="el-GR" smtClean="0"/>
              <a:t>Ο κύριος στόχος της Αειφόρου Ανάπτυξης είναι να καθορίσει τα βιώσιμα σχήματα που συνδυάζουν τις τρεις πτυχές της ανθρώπινης δραστηριότητας:</a:t>
            </a:r>
          </a:p>
          <a:p>
            <a:r>
              <a:rPr lang="el-GR" altLang="el-GR" smtClean="0"/>
              <a:t>την οικονομική</a:t>
            </a:r>
          </a:p>
          <a:p>
            <a:r>
              <a:rPr lang="el-GR" altLang="el-GR" smtClean="0"/>
              <a:t>την κοινωνική, και</a:t>
            </a:r>
          </a:p>
          <a:p>
            <a:r>
              <a:rPr lang="el-GR" altLang="el-GR" smtClean="0"/>
              <a:t>την οικολογική</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3A40E543-9814-46AF-87E2-F12AD73A177F}" type="slidenum">
              <a:rPr lang="el-GR" altLang="el-GR" sz="1400"/>
              <a:pPr algn="r" eaLnBrk="1" hangingPunct="1"/>
              <a:t>35</a:t>
            </a:fld>
            <a:endParaRPr lang="el-GR" altLang="el-GR" sz="1400"/>
          </a:p>
        </p:txBody>
      </p:sp>
      <p:sp>
        <p:nvSpPr>
          <p:cNvPr id="13315"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13316" name="Rectangle 3"/>
          <p:cNvSpPr>
            <a:spLocks noGrp="1" noChangeArrowheads="1"/>
          </p:cNvSpPr>
          <p:nvPr>
            <p:ph type="body" idx="4294967295"/>
          </p:nvPr>
        </p:nvSpPr>
        <p:spPr>
          <a:xfrm>
            <a:off x="0" y="1001713"/>
            <a:ext cx="8532813" cy="5256212"/>
          </a:xfrm>
        </p:spPr>
        <p:txBody>
          <a:bodyPr/>
          <a:lstStyle/>
          <a:p>
            <a:pPr>
              <a:buFontTx/>
              <a:buNone/>
            </a:pPr>
            <a:r>
              <a:rPr lang="en-US" altLang="el-GR" sz="2800" smtClean="0"/>
              <a:t>   </a:t>
            </a:r>
            <a:r>
              <a:rPr lang="el-GR" altLang="el-GR" sz="2800" smtClean="0"/>
              <a:t>Σε αυτές τις πτυχές προστίθεται και το </a:t>
            </a:r>
            <a:r>
              <a:rPr lang="el-GR" altLang="el-GR" sz="2800" u="sng" smtClean="0"/>
              <a:t>ζήτημα της υλοποίησης των πολιτικών</a:t>
            </a:r>
            <a:r>
              <a:rPr lang="el-GR" altLang="el-GR" sz="2800" smtClean="0"/>
              <a:t> και των σχετικών με την Αειφόρο Ανάπτυξη δράσεων, που αφορά την </a:t>
            </a:r>
            <a:r>
              <a:rPr lang="el-GR" altLang="el-GR" sz="2800" b="1" smtClean="0"/>
              <a:t>διακυβέρνηση</a:t>
            </a:r>
            <a:r>
              <a:rPr lang="el-GR" altLang="el-GR" sz="2800" smtClean="0"/>
              <a:t>, και η οποία αναφέρεται στη </a:t>
            </a:r>
            <a:r>
              <a:rPr lang="el-GR" altLang="el-GR" sz="2800" u="sng" smtClean="0"/>
              <a:t>συμμετοχή όλων των εμπλεκομένων στη διαδικασία της λήψης των αποφάσεων </a:t>
            </a:r>
            <a:r>
              <a:rPr lang="el-GR" altLang="el-GR" sz="2800" smtClean="0"/>
              <a:t>–Πολίτες, Επιχειρήσεις, Κοινωνικοοικονομικοί φορείς, Αυτοδιοίκηση και Αιρετοί, κτλ. Έτσι η διακυβέρνηση διαμορφώνει μια συγκροτημένη </a:t>
            </a:r>
            <a:r>
              <a:rPr lang="el-GR" altLang="el-GR" sz="2800" b="1" smtClean="0"/>
              <a:t>μορφή συμμετοχικής δημοκρατίας</a:t>
            </a:r>
            <a:r>
              <a:rPr lang="el-GR" altLang="el-GR" sz="2800" smtClean="0"/>
              <a:t>, που σχηματοποιεί την ανάπτυξη ως εξής (</a:t>
            </a:r>
            <a:r>
              <a:rPr lang="fr-FR" altLang="el-GR" sz="2800" smtClean="0"/>
              <a:t>Conseil G</a:t>
            </a:r>
            <a:r>
              <a:rPr lang="el-GR" altLang="el-GR" sz="2800" smtClean="0"/>
              <a:t>é</a:t>
            </a:r>
            <a:r>
              <a:rPr lang="fr-FR" altLang="el-GR" sz="2800" smtClean="0"/>
              <a:t>n</a:t>
            </a:r>
            <a:r>
              <a:rPr lang="el-GR" altLang="el-GR" sz="2800" smtClean="0"/>
              <a:t>é</a:t>
            </a:r>
            <a:r>
              <a:rPr lang="fr-FR" altLang="el-GR" sz="2800" smtClean="0"/>
              <a:t>ral des Bouches</a:t>
            </a:r>
            <a:r>
              <a:rPr lang="el-GR" altLang="el-GR" sz="2800" smtClean="0"/>
              <a:t>-</a:t>
            </a:r>
            <a:r>
              <a:rPr lang="fr-FR" altLang="el-GR" sz="2800" smtClean="0"/>
              <a:t>du</a:t>
            </a:r>
            <a:r>
              <a:rPr lang="el-GR" altLang="el-GR" sz="2800" smtClean="0"/>
              <a:t>-</a:t>
            </a:r>
            <a:r>
              <a:rPr lang="fr-FR" altLang="el-GR" sz="2800" smtClean="0"/>
              <a:t>Rh</a:t>
            </a:r>
            <a:r>
              <a:rPr lang="el-GR" altLang="el-GR" sz="2800" smtClean="0"/>
              <a:t>ô</a:t>
            </a:r>
            <a:r>
              <a:rPr lang="fr-FR" altLang="el-GR" sz="2800" smtClean="0"/>
              <a:t>ne</a:t>
            </a:r>
            <a:r>
              <a:rPr lang="el-GR" altLang="el-GR" sz="2800" smtClean="0"/>
              <a:t> 2012):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E849F268-5BED-49EA-A6A6-8D0B13B33E73}" type="slidenum">
              <a:rPr lang="el-GR" altLang="el-GR" sz="1400"/>
              <a:pPr algn="r" eaLnBrk="1" hangingPunct="1"/>
              <a:t>36</a:t>
            </a:fld>
            <a:endParaRPr lang="el-GR" altLang="el-GR" sz="1400"/>
          </a:p>
        </p:txBody>
      </p:sp>
      <p:sp>
        <p:nvSpPr>
          <p:cNvPr id="15363"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pic>
        <p:nvPicPr>
          <p:cNvPr id="15364" name="Picture 6"/>
          <p:cNvPicPr>
            <a:picLocks noChangeAspect="1" noChangeArrowheads="1"/>
          </p:cNvPicPr>
          <p:nvPr/>
        </p:nvPicPr>
        <p:blipFill>
          <a:blip r:embed="rId3"/>
          <a:srcRect/>
          <a:stretch>
            <a:fillRect/>
          </a:stretch>
        </p:blipFill>
        <p:spPr bwMode="auto">
          <a:xfrm>
            <a:off x="900113" y="1268413"/>
            <a:ext cx="5040312" cy="4649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010069DB-191A-4D89-954C-4D9CF0861DCA}" type="slidenum">
              <a:rPr lang="el-GR" altLang="el-GR" sz="1400"/>
              <a:pPr algn="r" eaLnBrk="1" hangingPunct="1"/>
              <a:t>37</a:t>
            </a:fld>
            <a:endParaRPr lang="el-GR" altLang="el-GR" sz="1400"/>
          </a:p>
        </p:txBody>
      </p:sp>
      <p:sp>
        <p:nvSpPr>
          <p:cNvPr id="17411"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17412" name="Rectangle 3"/>
          <p:cNvSpPr>
            <a:spLocks noGrp="1" noChangeArrowheads="1"/>
          </p:cNvSpPr>
          <p:nvPr>
            <p:ph type="body" idx="4294967295"/>
          </p:nvPr>
        </p:nvSpPr>
        <p:spPr>
          <a:xfrm>
            <a:off x="0" y="1001713"/>
            <a:ext cx="8820150" cy="5856287"/>
          </a:xfrm>
        </p:spPr>
        <p:txBody>
          <a:bodyPr/>
          <a:lstStyle/>
          <a:p>
            <a:pPr>
              <a:lnSpc>
                <a:spcPct val="80000"/>
              </a:lnSpc>
              <a:buFontTx/>
              <a:buNone/>
            </a:pPr>
            <a:r>
              <a:rPr lang="en-US" altLang="el-GR" sz="2000" smtClean="0"/>
              <a:t>    </a:t>
            </a:r>
            <a:r>
              <a:rPr lang="el-GR" altLang="el-GR" sz="2400" u="sng" smtClean="0"/>
              <a:t>Η ανάπτυξη </a:t>
            </a:r>
            <a:r>
              <a:rPr lang="el-GR" altLang="el-GR" sz="2400" smtClean="0"/>
              <a:t>έτσι όπως διασαφηνίζεται παραπάνω έχει σαφώς </a:t>
            </a:r>
            <a:r>
              <a:rPr lang="el-GR" altLang="el-GR" sz="2400" u="sng" smtClean="0"/>
              <a:t>χωρική διάσταση </a:t>
            </a:r>
            <a:r>
              <a:rPr lang="el-GR" altLang="el-GR" sz="2400" smtClean="0"/>
              <a:t>που μπορεί να αναφέρεται σε περιφερειακό ή τοπικό επίπεδο. Με βάση τις δύο πρώτες πτυχές στην χωρική μονάδα αναφοράς διαμορφώνονται:</a:t>
            </a:r>
            <a:endParaRPr lang="en-US" altLang="el-GR" sz="2400" smtClean="0"/>
          </a:p>
          <a:p>
            <a:pPr>
              <a:lnSpc>
                <a:spcPct val="80000"/>
              </a:lnSpc>
              <a:buFontTx/>
              <a:buNone/>
            </a:pPr>
            <a:endParaRPr lang="el-GR" altLang="el-GR" sz="2400" u="sng" smtClean="0"/>
          </a:p>
          <a:p>
            <a:pPr>
              <a:lnSpc>
                <a:spcPct val="80000"/>
              </a:lnSpc>
            </a:pPr>
            <a:r>
              <a:rPr lang="el-GR" altLang="el-GR" sz="2400" u="sng" smtClean="0"/>
              <a:t>Οικονομική Επίδραση</a:t>
            </a:r>
            <a:r>
              <a:rPr lang="el-GR" altLang="el-GR" sz="2400" smtClean="0"/>
              <a:t>, όπως η δημιουργία θέσεων εργασίας, η ανάπτυξη της τοπικής επιχειρηματικότητας, η προσέλκυση επενδύσεων, η δημιουργία εισοδημάτων, η αξιοποίηση τοπικών πόρων, κτλ.</a:t>
            </a:r>
            <a:endParaRPr lang="en-US" altLang="el-GR" sz="2400" smtClean="0"/>
          </a:p>
          <a:p>
            <a:pPr>
              <a:lnSpc>
                <a:spcPct val="80000"/>
              </a:lnSpc>
            </a:pPr>
            <a:endParaRPr lang="el-GR" altLang="el-GR" sz="2400" u="sng" smtClean="0"/>
          </a:p>
          <a:p>
            <a:pPr>
              <a:lnSpc>
                <a:spcPct val="80000"/>
              </a:lnSpc>
            </a:pPr>
            <a:r>
              <a:rPr lang="el-GR" altLang="el-GR" sz="2400" u="sng" smtClean="0"/>
              <a:t>Κοινωνική Επίδραση</a:t>
            </a:r>
            <a:r>
              <a:rPr lang="el-GR" altLang="el-GR" sz="2400" smtClean="0"/>
              <a:t>, όπως η ενίσχυση της κοινωνικής συνοχής, η ισόρροπη ανάπτυξη των εδαφικών ενοτήτων, η αλληλεγγύη των γενεών, η ενίσχυση της απασχόλησης, η ανάπτυξη των κοινωνικών υπηρεσιών, κτλ.</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67B54048-4273-433E-B3CC-75D6CBF90B3A}" type="slidenum">
              <a:rPr lang="el-GR" altLang="el-GR" sz="1400"/>
              <a:pPr algn="r" eaLnBrk="1" hangingPunct="1"/>
              <a:t>38</a:t>
            </a:fld>
            <a:endParaRPr lang="el-GR" altLang="el-GR" sz="1400"/>
          </a:p>
        </p:txBody>
      </p:sp>
      <p:sp>
        <p:nvSpPr>
          <p:cNvPr id="19459"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19460" name="Rectangle 3"/>
          <p:cNvSpPr>
            <a:spLocks noGrp="1" noChangeArrowheads="1"/>
          </p:cNvSpPr>
          <p:nvPr>
            <p:ph type="body" idx="4294967295"/>
          </p:nvPr>
        </p:nvSpPr>
        <p:spPr>
          <a:xfrm>
            <a:off x="0" y="874713"/>
            <a:ext cx="8820150" cy="5522912"/>
          </a:xfrm>
        </p:spPr>
        <p:txBody>
          <a:bodyPr/>
          <a:lstStyle/>
          <a:p>
            <a:pPr>
              <a:buFontTx/>
              <a:buNone/>
            </a:pPr>
            <a:r>
              <a:rPr lang="en-US" altLang="el-GR" smtClean="0"/>
              <a:t>   </a:t>
            </a:r>
            <a:r>
              <a:rPr lang="el-GR" altLang="el-GR" sz="2800" smtClean="0"/>
              <a:t>Οι οικονομικές και κοινωνικές δραστηριότητες εντούτοις μπορούν να δημιουργήσουν </a:t>
            </a:r>
            <a:r>
              <a:rPr lang="el-GR" altLang="el-GR" sz="2800" u="sng" smtClean="0"/>
              <a:t>αρνητικές επιπτώσεις στην οικολογική πτυχή της ανάπτυξης</a:t>
            </a:r>
            <a:r>
              <a:rPr lang="el-GR" altLang="el-GR" sz="2800" smtClean="0"/>
              <a:t>, όπως</a:t>
            </a:r>
          </a:p>
          <a:p>
            <a:r>
              <a:rPr lang="el-GR" altLang="el-GR" sz="2800" smtClean="0"/>
              <a:t>σπατάλη φυσικών πόρων</a:t>
            </a:r>
          </a:p>
          <a:p>
            <a:r>
              <a:rPr lang="el-GR" altLang="el-GR" sz="2800" smtClean="0"/>
              <a:t>παραγωγή απορριμμάτων</a:t>
            </a:r>
          </a:p>
          <a:p>
            <a:r>
              <a:rPr lang="el-GR" altLang="el-GR" sz="2800" smtClean="0"/>
              <a:t>ρύπανση της ατμόσφαιρας, του εδάφους, του υδροφόρου ορίζοντα</a:t>
            </a:r>
          </a:p>
          <a:p>
            <a:r>
              <a:rPr lang="el-GR" altLang="el-GR" sz="2800" smtClean="0"/>
              <a:t>ρύπανση προερχόμενη από τις μεταφορές</a:t>
            </a:r>
          </a:p>
          <a:p>
            <a:r>
              <a:rPr lang="el-GR" altLang="el-GR" sz="2800" smtClean="0"/>
              <a:t>υποβάθμιση της ποιότητας ζωής</a:t>
            </a:r>
          </a:p>
          <a:p>
            <a:r>
              <a:rPr lang="el-GR" altLang="el-GR" sz="2800" smtClean="0"/>
              <a:t>καταστροφές στο φυσικό περιβάλλον</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6C6F6147-EA41-4672-A79C-E43411C86E9B}" type="slidenum">
              <a:rPr lang="el-GR" altLang="el-GR" sz="1400"/>
              <a:pPr algn="r" eaLnBrk="1" hangingPunct="1"/>
              <a:t>39</a:t>
            </a:fld>
            <a:endParaRPr lang="el-GR" altLang="el-GR" sz="1400"/>
          </a:p>
        </p:txBody>
      </p:sp>
      <p:sp>
        <p:nvSpPr>
          <p:cNvPr id="21507"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21508" name="Rectangle 3"/>
          <p:cNvSpPr>
            <a:spLocks noGrp="1" noChangeArrowheads="1"/>
          </p:cNvSpPr>
          <p:nvPr>
            <p:ph type="body" idx="4294967295"/>
          </p:nvPr>
        </p:nvSpPr>
        <p:spPr>
          <a:xfrm>
            <a:off x="0" y="1001713"/>
            <a:ext cx="8820150" cy="5522912"/>
          </a:xfrm>
        </p:spPr>
        <p:txBody>
          <a:bodyPr/>
          <a:lstStyle/>
          <a:p>
            <a:pPr>
              <a:lnSpc>
                <a:spcPct val="80000"/>
              </a:lnSpc>
              <a:buFontTx/>
              <a:buNone/>
            </a:pPr>
            <a:r>
              <a:rPr lang="en-US" altLang="el-GR" sz="2400" smtClean="0"/>
              <a:t>    </a:t>
            </a:r>
            <a:r>
              <a:rPr lang="el-GR" altLang="el-GR" sz="2400" smtClean="0"/>
              <a:t>Η πρόληψη των επιπτώσεων αυτών αφορά:</a:t>
            </a:r>
          </a:p>
          <a:p>
            <a:pPr>
              <a:lnSpc>
                <a:spcPct val="80000"/>
              </a:lnSpc>
              <a:buFontTx/>
              <a:buNone/>
            </a:pPr>
            <a:r>
              <a:rPr lang="en-US" altLang="el-GR" sz="2400" smtClean="0"/>
              <a:t>    </a:t>
            </a:r>
            <a:r>
              <a:rPr lang="el-GR" altLang="el-GR" sz="2400" smtClean="0"/>
              <a:t>Πρώτον, </a:t>
            </a:r>
          </a:p>
          <a:p>
            <a:pPr>
              <a:lnSpc>
                <a:spcPct val="80000"/>
              </a:lnSpc>
            </a:pPr>
            <a:r>
              <a:rPr lang="el-GR" altLang="el-GR" sz="2400" smtClean="0"/>
              <a:t>την λήψη σχετικών αποφάσεων και την διαμόρφωση ειδικών πολιτικών.</a:t>
            </a:r>
          </a:p>
          <a:p>
            <a:pPr>
              <a:lnSpc>
                <a:spcPct val="80000"/>
              </a:lnSpc>
              <a:buFontTx/>
              <a:buNone/>
            </a:pPr>
            <a:r>
              <a:rPr lang="en-US" altLang="el-GR" sz="2400" smtClean="0"/>
              <a:t>    </a:t>
            </a:r>
            <a:r>
              <a:rPr lang="el-GR" altLang="el-GR" sz="2400" smtClean="0"/>
              <a:t>Δεύτερον, </a:t>
            </a:r>
          </a:p>
          <a:p>
            <a:pPr>
              <a:lnSpc>
                <a:spcPct val="80000"/>
              </a:lnSpc>
            </a:pPr>
            <a:r>
              <a:rPr lang="el-GR" altLang="el-GR" sz="2400" smtClean="0"/>
              <a:t>την ανάπτυξη οικολογικής συμπεριφοράς στους πολίτες</a:t>
            </a:r>
          </a:p>
          <a:p>
            <a:pPr>
              <a:lnSpc>
                <a:spcPct val="80000"/>
              </a:lnSpc>
            </a:pPr>
            <a:r>
              <a:rPr lang="el-GR" altLang="el-GR" sz="2400" smtClean="0"/>
              <a:t>την ευαισθητοποίηση των οικονομικών και κοινωνικών εταίρων</a:t>
            </a:r>
            <a:endParaRPr lang="en-US" altLang="el-GR" sz="2400" smtClean="0"/>
          </a:p>
          <a:p>
            <a:pPr>
              <a:lnSpc>
                <a:spcPct val="80000"/>
              </a:lnSpc>
            </a:pPr>
            <a:endParaRPr lang="el-GR" altLang="el-GR" sz="2400" smtClean="0"/>
          </a:p>
          <a:p>
            <a:pPr>
              <a:lnSpc>
                <a:spcPct val="80000"/>
              </a:lnSpc>
              <a:buFontTx/>
              <a:buNone/>
            </a:pPr>
            <a:r>
              <a:rPr lang="en-US" altLang="el-GR" sz="2400" u="sng" smtClean="0"/>
              <a:t>    </a:t>
            </a:r>
            <a:r>
              <a:rPr lang="el-GR" altLang="el-GR" sz="2400" u="sng" smtClean="0"/>
              <a:t>Η πορεία στην αειφόρο ανάπτυξη διαμορφώνεται από τις συναινετικές διαδικασίες και αποτυπώνεται αρχικά στο Αναπτυξιακό Όραμα.</a:t>
            </a:r>
          </a:p>
          <a:p>
            <a:pPr>
              <a:lnSpc>
                <a:spcPct val="80000"/>
              </a:lnSpc>
              <a:buFontTx/>
              <a:buNone/>
            </a:pPr>
            <a:r>
              <a:rPr lang="en-US" altLang="el-GR" sz="2400" smtClean="0"/>
              <a:t>    </a:t>
            </a:r>
            <a:r>
              <a:rPr lang="el-GR" altLang="el-GR" sz="2400" smtClean="0"/>
              <a:t>Τα βασικά </a:t>
            </a:r>
            <a:r>
              <a:rPr lang="el-GR" altLang="el-GR" sz="2400" b="1" smtClean="0"/>
              <a:t>στάδια</a:t>
            </a:r>
            <a:r>
              <a:rPr lang="el-GR" altLang="el-GR" sz="2400" smtClean="0"/>
              <a:t> που ακολουθούνται στη διεθνή πρακτική για την διαμόρφωση του αναπτυξιακού οράματος είναι τα ακόλουθα: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838200" y="1219200"/>
            <a:ext cx="7772400" cy="838200"/>
          </a:xfrm>
        </p:spPr>
        <p:txBody>
          <a:bodyPr lIns="92075" tIns="46038" rIns="92075" bIns="46038" anchor="b">
            <a:normAutofit fontScale="90000"/>
          </a:bodyPr>
          <a:lstStyle/>
          <a:p>
            <a:pPr eaLnBrk="1" hangingPunct="1"/>
            <a:r>
              <a:rPr lang="el-GR" altLang="el-GR" sz="2800" smtClean="0">
                <a:latin typeface="Verdana" pitchFamily="34" charset="0"/>
              </a:rPr>
              <a:t>ΠΕΡΙΦΕΡΕΙΑΚΗ ΠΟΛΙΤΙΚΗ ΚΑΙ ΠΕΡΙΦΕΡΕΙΑΚΟΣ ΠΡΟΓΡΑΜΜΑΤΙΣΜΟΣ</a:t>
            </a:r>
          </a:p>
        </p:txBody>
      </p:sp>
      <p:graphicFrame>
        <p:nvGraphicFramePr>
          <p:cNvPr id="4099" name="Object 3"/>
          <p:cNvGraphicFramePr>
            <a:graphicFrameLocks noChangeAspect="1"/>
          </p:cNvGraphicFramePr>
          <p:nvPr>
            <p:ph type="subTitle" idx="4294967295"/>
          </p:nvPr>
        </p:nvGraphicFramePr>
        <p:xfrm>
          <a:off x="17463" y="3814763"/>
          <a:ext cx="9018587" cy="1385887"/>
        </p:xfrm>
        <a:graphic>
          <a:graphicData uri="http://schemas.openxmlformats.org/presentationml/2006/ole">
            <p:oleObj spid="_x0000_s1026" name="Document" r:id="rId3" imgW="9142648" imgH="1404518" progId="Word.Document.8">
              <p:embed/>
            </p:oleObj>
          </a:graphicData>
        </a:graphic>
      </p:graphicFrame>
      <p:sp>
        <p:nvSpPr>
          <p:cNvPr id="4100" name="Rectangle 4"/>
          <p:cNvSpPr>
            <a:spLocks noChangeArrowheads="1"/>
          </p:cNvSpPr>
          <p:nvPr/>
        </p:nvSpPr>
        <p:spPr bwMode="auto">
          <a:xfrm>
            <a:off x="1143000" y="3048000"/>
            <a:ext cx="7772400" cy="838200"/>
          </a:xfrm>
          <a:prstGeom prst="rect">
            <a:avLst/>
          </a:prstGeom>
          <a:noFill/>
          <a:ln w="9525">
            <a:noFill/>
            <a:miter lim="800000"/>
            <a:headEnd/>
            <a:tailEnd/>
          </a:ln>
        </p:spPr>
        <p:txBody>
          <a:bodyPr lIns="92075" tIns="46038" rIns="92075" bIns="46038" anchor="b"/>
          <a:lstStyle/>
          <a:p>
            <a:pPr algn="r" eaLnBrk="1" hangingPunct="1"/>
            <a:r>
              <a:rPr lang="el-GR" altLang="el-GR" sz="2400">
                <a:latin typeface="Verdana" pitchFamily="34" charset="0"/>
              </a:rPr>
              <a:t>ΠΕΡΙΦΕΡΕΙΑΚΗ ΠΟΛΙΤΙΚΗ:</a:t>
            </a:r>
            <a:endParaRPr lang="el-GR" altLang="el-GR" sz="2800" i="1">
              <a:solidFill>
                <a:schemeClr val="tx2"/>
              </a:solidFill>
              <a:latin typeface="Verdana" pitchFamily="34" charset="0"/>
            </a:endParaRPr>
          </a:p>
        </p:txBody>
      </p:sp>
      <p:sp>
        <p:nvSpPr>
          <p:cNvPr id="4101" name="Line 5"/>
          <p:cNvSpPr>
            <a:spLocks noChangeShapeType="1"/>
          </p:cNvSpPr>
          <p:nvPr/>
        </p:nvSpPr>
        <p:spPr bwMode="auto">
          <a:xfrm>
            <a:off x="1371600" y="4724400"/>
            <a:ext cx="0" cy="914400"/>
          </a:xfrm>
          <a:prstGeom prst="line">
            <a:avLst/>
          </a:prstGeom>
          <a:noFill/>
          <a:ln w="15875">
            <a:solidFill>
              <a:schemeClr val="tx1"/>
            </a:solidFill>
            <a:miter lim="800000"/>
            <a:headEnd type="none" w="sm" len="sm"/>
            <a:tailEnd type="stealth" w="lg" len="lg"/>
          </a:ln>
        </p:spPr>
        <p:txBody>
          <a:bodyPr wrap="none" anchor="ctr"/>
          <a:lstStyle/>
          <a:p>
            <a:endParaRPr lang="en-GB"/>
          </a:p>
        </p:txBody>
      </p:sp>
      <p:sp>
        <p:nvSpPr>
          <p:cNvPr id="4102" name="Rectangle 6"/>
          <p:cNvSpPr>
            <a:spLocks noChangeArrowheads="1"/>
          </p:cNvSpPr>
          <p:nvPr/>
        </p:nvSpPr>
        <p:spPr bwMode="auto">
          <a:xfrm>
            <a:off x="228600" y="5638800"/>
            <a:ext cx="8610600" cy="685800"/>
          </a:xfrm>
          <a:prstGeom prst="rect">
            <a:avLst/>
          </a:prstGeom>
          <a:noFill/>
          <a:ln w="9525">
            <a:noFill/>
            <a:miter lim="800000"/>
            <a:headEnd/>
            <a:tailEnd/>
          </a:ln>
        </p:spPr>
        <p:txBody>
          <a:bodyPr lIns="92075" tIns="46038" rIns="92075" bIns="46038" anchor="b"/>
          <a:lstStyle/>
          <a:p>
            <a:pPr eaLnBrk="1" hangingPunct="1"/>
            <a:r>
              <a:rPr lang="el-GR" altLang="el-GR" sz="2400">
                <a:latin typeface="Verdana" pitchFamily="34" charset="0"/>
              </a:rPr>
              <a:t/>
            </a:r>
            <a:br>
              <a:rPr lang="el-GR" altLang="el-GR" sz="2400">
                <a:latin typeface="Verdana" pitchFamily="34" charset="0"/>
              </a:rPr>
            </a:br>
            <a:r>
              <a:rPr lang="el-GR" altLang="el-GR" sz="2400">
                <a:latin typeface="Verdana" pitchFamily="34" charset="0"/>
              </a:rPr>
              <a:t/>
            </a:r>
            <a:br>
              <a:rPr lang="el-GR" altLang="el-GR" sz="2400">
                <a:latin typeface="Verdana" pitchFamily="34" charset="0"/>
              </a:rPr>
            </a:br>
            <a:r>
              <a:rPr lang="el-GR" altLang="el-GR" sz="2400">
                <a:latin typeface="Verdana" pitchFamily="34" charset="0"/>
              </a:rPr>
              <a:t>εργαλείο: ΠΕΡΙΦΕΡΕΙΑΚΟΣ ΠΡΟΓΡΑΜΜΑΤΙΣΜΟΣ</a:t>
            </a:r>
            <a:endParaRPr lang="el-GR" altLang="el-GR" sz="2800" i="1">
              <a:solidFill>
                <a:schemeClr val="tx2"/>
              </a:solidFill>
              <a:latin typeface="Verdana"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A8DD833F-2CDA-49AB-BB61-825136AAA06C}" type="slidenum">
              <a:rPr lang="el-GR" altLang="el-GR" sz="1400"/>
              <a:pPr algn="r" eaLnBrk="1" hangingPunct="1"/>
              <a:t>40</a:t>
            </a:fld>
            <a:endParaRPr lang="el-GR" altLang="el-GR" sz="1400"/>
          </a:p>
        </p:txBody>
      </p:sp>
      <p:sp>
        <p:nvSpPr>
          <p:cNvPr id="23555"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23556" name="Rectangle 3"/>
          <p:cNvSpPr>
            <a:spLocks noGrp="1" noChangeArrowheads="1"/>
          </p:cNvSpPr>
          <p:nvPr>
            <p:ph type="body" idx="4294967295"/>
          </p:nvPr>
        </p:nvSpPr>
        <p:spPr>
          <a:xfrm>
            <a:off x="0" y="862013"/>
            <a:ext cx="8820150" cy="5522912"/>
          </a:xfrm>
        </p:spPr>
        <p:txBody>
          <a:bodyPr/>
          <a:lstStyle/>
          <a:p>
            <a:pPr>
              <a:lnSpc>
                <a:spcPct val="80000"/>
              </a:lnSpc>
              <a:buFontTx/>
              <a:buNone/>
            </a:pPr>
            <a:r>
              <a:rPr lang="en-US" altLang="el-GR" sz="2800" smtClean="0"/>
              <a:t>   </a:t>
            </a:r>
            <a:r>
              <a:rPr lang="el-GR" altLang="el-GR" sz="2800" smtClean="0"/>
              <a:t>1. </a:t>
            </a:r>
            <a:r>
              <a:rPr lang="el-GR" altLang="el-GR" sz="2800" b="1" smtClean="0"/>
              <a:t>Ανάλυση της παρούσας κατάστασης (Που βρισκόμαστε σήμερα;)</a:t>
            </a:r>
          </a:p>
          <a:p>
            <a:pPr>
              <a:lnSpc>
                <a:spcPct val="80000"/>
              </a:lnSpc>
            </a:pPr>
            <a:r>
              <a:rPr lang="el-GR" altLang="el-GR" sz="2800" smtClean="0"/>
              <a:t>Σε αυτό το στάδιο αξιολογείται η </a:t>
            </a:r>
            <a:r>
              <a:rPr lang="el-GR" altLang="el-GR" sz="2800" u="sng" smtClean="0"/>
              <a:t>δυναμική της περιφέρειας</a:t>
            </a:r>
            <a:r>
              <a:rPr lang="el-GR" altLang="el-GR" sz="2800" smtClean="0"/>
              <a:t>, η κλαδική διάρθρωση, τα τοπικά πλεονεκτήματα. Αξιολογούμε στο σύνολό τους </a:t>
            </a:r>
            <a:r>
              <a:rPr lang="el-GR" altLang="el-GR" sz="2800" u="sng" smtClean="0"/>
              <a:t>δεδομένα δημογραφικά, οικονομικά, κοινωνικά, πολιτιστικά, γεωμορφολογικά, περιβαλλοντικά</a:t>
            </a:r>
            <a:r>
              <a:rPr lang="el-GR" altLang="el-GR" sz="2800" smtClean="0"/>
              <a:t>. Η ανάλυση πλεονεκτημάτων-αδυναμιών και κινδύνων ευκαιριών (</a:t>
            </a:r>
            <a:r>
              <a:rPr lang="en-US" altLang="el-GR" sz="2800" u="sng" smtClean="0"/>
              <a:t>SWOT Analysis</a:t>
            </a:r>
            <a:r>
              <a:rPr lang="el-GR" altLang="el-GR" sz="2800" smtClean="0"/>
              <a:t>) είναι ιδιαίτερα χρήσιμη στο στάδιο αυτό.</a:t>
            </a:r>
          </a:p>
          <a:p>
            <a:pPr>
              <a:lnSpc>
                <a:spcPct val="80000"/>
              </a:lnSpc>
            </a:pPr>
            <a:r>
              <a:rPr lang="el-GR" altLang="el-GR" sz="2800" smtClean="0"/>
              <a:t>Η </a:t>
            </a:r>
            <a:r>
              <a:rPr lang="el-GR" altLang="el-GR" sz="2800" u="sng" smtClean="0"/>
              <a:t>συμμετοχή </a:t>
            </a:r>
            <a:r>
              <a:rPr lang="el-GR" altLang="el-GR" sz="2800" smtClean="0"/>
              <a:t>φορέων και κατοίκων διασφαλίζεται με ημερίδες, στρογγυλά τραπέζια, θεματικά (κλαδικά ή τομεακά) ατελιέ, συμπλήρωση ερωτηματολογίων κτλ, και υποστηρίζεται με ειδικές μελέτες, εκθέσεις και αναλύσεις.</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59C8F577-84F0-491C-BAD7-3D16B6F1533D}" type="slidenum">
              <a:rPr lang="el-GR" altLang="el-GR" sz="1400"/>
              <a:pPr algn="r" eaLnBrk="1" hangingPunct="1"/>
              <a:t>41</a:t>
            </a:fld>
            <a:endParaRPr lang="el-GR" altLang="el-GR" sz="1400"/>
          </a:p>
        </p:txBody>
      </p:sp>
      <p:sp>
        <p:nvSpPr>
          <p:cNvPr id="25603"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25604" name="Rectangle 3"/>
          <p:cNvSpPr>
            <a:spLocks noGrp="1" noChangeArrowheads="1"/>
          </p:cNvSpPr>
          <p:nvPr>
            <p:ph type="body" idx="4294967295"/>
          </p:nvPr>
        </p:nvSpPr>
        <p:spPr>
          <a:xfrm>
            <a:off x="0" y="1077913"/>
            <a:ext cx="8820150" cy="4872037"/>
          </a:xfrm>
        </p:spPr>
        <p:txBody>
          <a:bodyPr/>
          <a:lstStyle/>
          <a:p>
            <a:pPr>
              <a:buFontTx/>
              <a:buNone/>
            </a:pPr>
            <a:r>
              <a:rPr lang="en-US" altLang="el-GR" smtClean="0"/>
              <a:t>   </a:t>
            </a:r>
            <a:r>
              <a:rPr lang="el-GR" altLang="el-GR" sz="2800" smtClean="0"/>
              <a:t>2. </a:t>
            </a:r>
            <a:r>
              <a:rPr lang="el-GR" altLang="el-GR" sz="2800" b="1" smtClean="0"/>
              <a:t>Ανάλυση των τάσεων (Που πηγαίνουμε;)</a:t>
            </a:r>
          </a:p>
          <a:p>
            <a:r>
              <a:rPr lang="el-GR" altLang="el-GR" sz="2800" smtClean="0"/>
              <a:t>Στο στάδιο αυτό διαμορφώνονται </a:t>
            </a:r>
            <a:r>
              <a:rPr lang="el-GR" altLang="el-GR" sz="2800" u="sng" smtClean="0"/>
              <a:t>σενάρια για την απεικόνιση του μέλλοντος</a:t>
            </a:r>
            <a:r>
              <a:rPr lang="el-GR" altLang="el-GR" sz="2800" smtClean="0"/>
              <a:t>, βάσει της παρούσας κατάστασης και των τάσεων που επικρατούν στην χώρα, στην περιφέρεια ή στην πόλη. Τα πλεονεκτήματα και οι αδυναμίες της μελλοντικής κατάστασης που προσδιορίζεται με τα </a:t>
            </a:r>
            <a:r>
              <a:rPr lang="el-GR" altLang="el-GR" sz="2800" u="sng" smtClean="0"/>
              <a:t>σενάρια τάσης</a:t>
            </a:r>
            <a:r>
              <a:rPr lang="el-GR" altLang="el-GR" sz="2800" smtClean="0"/>
              <a:t>, βοηθούν στην τεκμηρίωση μιας στροφής-αλλαγής της αναπτυξιακής πορείας.</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D426F523-A331-4ABD-9F1F-0497E11BA17A}" type="slidenum">
              <a:rPr lang="el-GR" altLang="el-GR" sz="1400"/>
              <a:pPr algn="r" eaLnBrk="1" hangingPunct="1"/>
              <a:t>42</a:t>
            </a:fld>
            <a:endParaRPr lang="el-GR" altLang="el-GR" sz="1400"/>
          </a:p>
        </p:txBody>
      </p:sp>
      <p:sp>
        <p:nvSpPr>
          <p:cNvPr id="27651"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27652" name="Rectangle 3"/>
          <p:cNvSpPr>
            <a:spLocks noGrp="1" noChangeArrowheads="1"/>
          </p:cNvSpPr>
          <p:nvPr>
            <p:ph type="body" idx="4294967295"/>
          </p:nvPr>
        </p:nvSpPr>
        <p:spPr>
          <a:xfrm>
            <a:off x="0" y="1077913"/>
            <a:ext cx="8820150" cy="4872037"/>
          </a:xfrm>
        </p:spPr>
        <p:txBody>
          <a:bodyPr/>
          <a:lstStyle/>
          <a:p>
            <a:pPr>
              <a:buFontTx/>
              <a:buNone/>
            </a:pPr>
            <a:r>
              <a:rPr lang="en-US" altLang="el-GR" sz="2800" smtClean="0"/>
              <a:t>   </a:t>
            </a:r>
            <a:r>
              <a:rPr lang="el-GR" altLang="el-GR" sz="2800" smtClean="0"/>
              <a:t>3. </a:t>
            </a:r>
            <a:r>
              <a:rPr lang="el-GR" altLang="el-GR" sz="2800" b="1" smtClean="0"/>
              <a:t>Το Όραμα (Που θέλουμε να πάμε;)</a:t>
            </a:r>
          </a:p>
          <a:p>
            <a:r>
              <a:rPr lang="el-GR" altLang="el-GR" sz="2800" smtClean="0"/>
              <a:t>Στο τρίτο στάδιο διαμορφώνεται ένα </a:t>
            </a:r>
            <a:r>
              <a:rPr lang="el-GR" altLang="el-GR" sz="2800" u="sng" smtClean="0"/>
              <a:t>κοινά αποδεκτό όραμα για ένα επιθυμητό μέλλον.</a:t>
            </a:r>
            <a:r>
              <a:rPr lang="el-GR" altLang="el-GR" sz="2800" smtClean="0"/>
              <a:t> Στο στάδιο αυτό απαιτείται επίσης η </a:t>
            </a:r>
            <a:r>
              <a:rPr lang="el-GR" altLang="el-GR" sz="2800" u="sng" smtClean="0"/>
              <a:t>ενεργοποίηση-συμμετοχή</a:t>
            </a:r>
            <a:r>
              <a:rPr lang="el-GR" altLang="el-GR" sz="2800" smtClean="0"/>
              <a:t> φορέων και πολιτών, με τα μέσα που αξιοποιούνται και στο πρώτο στάδιο. Εκδίδεται </a:t>
            </a:r>
            <a:r>
              <a:rPr lang="el-GR" altLang="el-GR" sz="2800" u="sng" smtClean="0"/>
              <a:t>Οδηγός Διαβούλευσης </a:t>
            </a:r>
            <a:r>
              <a:rPr lang="el-GR" altLang="el-GR" sz="2800" smtClean="0"/>
              <a:t>για την ενημέρωση των φορέων και των πολιτών για τις ημερομηνίες και τους τόπους των ειδικών εκδηλώσεων-συναντήσεων για την διαμόρφωση του Αναπτυξιακού Οράματος.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787BECB9-C136-428C-A356-4246A9BBC23B}" type="slidenum">
              <a:rPr lang="el-GR" altLang="el-GR" sz="1400"/>
              <a:pPr algn="r" eaLnBrk="1" hangingPunct="1"/>
              <a:t>43</a:t>
            </a:fld>
            <a:endParaRPr lang="el-GR" altLang="el-GR" sz="1400"/>
          </a:p>
        </p:txBody>
      </p:sp>
      <p:sp>
        <p:nvSpPr>
          <p:cNvPr id="29699"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29700" name="Rectangle 3"/>
          <p:cNvSpPr>
            <a:spLocks noGrp="1" noChangeArrowheads="1"/>
          </p:cNvSpPr>
          <p:nvPr>
            <p:ph type="body" idx="4294967295"/>
          </p:nvPr>
        </p:nvSpPr>
        <p:spPr>
          <a:xfrm>
            <a:off x="0" y="1077913"/>
            <a:ext cx="8893175" cy="5303837"/>
          </a:xfrm>
        </p:spPr>
        <p:txBody>
          <a:bodyPr/>
          <a:lstStyle/>
          <a:p>
            <a:pPr>
              <a:lnSpc>
                <a:spcPct val="80000"/>
              </a:lnSpc>
              <a:buFontTx/>
              <a:buNone/>
            </a:pPr>
            <a:r>
              <a:rPr lang="en-US" altLang="el-GR" sz="2400" smtClean="0"/>
              <a:t>    </a:t>
            </a:r>
            <a:r>
              <a:rPr lang="el-GR" altLang="el-GR" sz="2400" smtClean="0"/>
              <a:t>4. </a:t>
            </a:r>
            <a:r>
              <a:rPr lang="el-GR" altLang="el-GR" sz="2400" b="1" smtClean="0"/>
              <a:t>Διαμόρφωση κατευθύνσεων και δράσεων (Πως υλοποιούμε το όραμα;)</a:t>
            </a:r>
          </a:p>
          <a:p>
            <a:pPr>
              <a:lnSpc>
                <a:spcPct val="80000"/>
              </a:lnSpc>
            </a:pPr>
            <a:r>
              <a:rPr lang="el-GR" altLang="el-GR" sz="2400" smtClean="0"/>
              <a:t>Στο στάδιο αυτό προσδιορίζονται οι κατευθύνσεις και οι απαιτούμενες δράσεις για την υλοποίηση του επιλεγέντος αναπτυξιακού οράματος. </a:t>
            </a:r>
            <a:r>
              <a:rPr lang="el-GR" altLang="el-GR" sz="2400" u="sng" smtClean="0"/>
              <a:t>Προσδιορίζονται οι διαδικασίες, ο χρονικός προγραμματισμός,</a:t>
            </a:r>
            <a:r>
              <a:rPr lang="el-GR" altLang="el-GR" sz="2400" smtClean="0"/>
              <a:t> οι αρμοδιότητες και τα μέσα για την υλοποίηση του προγράμματος (</a:t>
            </a:r>
            <a:r>
              <a:rPr lang="el-GR" altLang="el-GR" sz="2400" b="1" smtClean="0"/>
              <a:t>Πως, πότε, ποιος, με τι;</a:t>
            </a:r>
            <a:r>
              <a:rPr lang="el-GR" altLang="el-GR" sz="2400" smtClean="0"/>
              <a:t>)</a:t>
            </a:r>
          </a:p>
          <a:p>
            <a:pPr>
              <a:lnSpc>
                <a:spcPct val="80000"/>
              </a:lnSpc>
              <a:buFontTx/>
              <a:buNone/>
            </a:pPr>
            <a:r>
              <a:rPr lang="en-US" altLang="el-GR" sz="2400" smtClean="0"/>
              <a:t>    </a:t>
            </a:r>
            <a:r>
              <a:rPr lang="el-GR" altLang="el-GR" sz="2400" smtClean="0"/>
              <a:t>Ειδικότερα θέματα του σταδίου είναι:</a:t>
            </a:r>
          </a:p>
          <a:p>
            <a:pPr>
              <a:lnSpc>
                <a:spcPct val="80000"/>
              </a:lnSpc>
            </a:pPr>
            <a:r>
              <a:rPr lang="el-GR" altLang="el-GR" sz="2400" smtClean="0"/>
              <a:t>η </a:t>
            </a:r>
            <a:r>
              <a:rPr lang="el-GR" altLang="el-GR" sz="2400" u="sng" smtClean="0"/>
              <a:t>κλαδική εξειδίκευση </a:t>
            </a:r>
            <a:r>
              <a:rPr lang="el-GR" altLang="el-GR" sz="2400" smtClean="0"/>
              <a:t>των απαιτούμενων δράσεων υλοποίησης του οράματος</a:t>
            </a:r>
          </a:p>
          <a:p>
            <a:pPr>
              <a:lnSpc>
                <a:spcPct val="80000"/>
              </a:lnSpc>
            </a:pPr>
            <a:r>
              <a:rPr lang="el-GR" altLang="el-GR" sz="2400" smtClean="0"/>
              <a:t>ο </a:t>
            </a:r>
            <a:r>
              <a:rPr lang="el-GR" altLang="el-GR" sz="2400" u="sng" smtClean="0"/>
              <a:t>προσδιορισμός υπευθύνων υλοποίησης </a:t>
            </a:r>
            <a:r>
              <a:rPr lang="el-GR" altLang="el-GR" sz="2400" smtClean="0"/>
              <a:t>και σχετικών παραδοτέων</a:t>
            </a:r>
          </a:p>
          <a:p>
            <a:pPr>
              <a:lnSpc>
                <a:spcPct val="80000"/>
              </a:lnSpc>
            </a:pPr>
            <a:r>
              <a:rPr lang="el-GR" altLang="el-GR" sz="2400" smtClean="0"/>
              <a:t>η </a:t>
            </a:r>
            <a:r>
              <a:rPr lang="el-GR" altLang="el-GR" sz="2400" u="sng" smtClean="0"/>
              <a:t>διασφάλιση της ενσωμάτωσης του οράματος στο σύνολο των αξόνων και των μέτρων του προγράμματος και στον χρονικό προγραμματισμό του.</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C1A2CCF2-7703-42DD-82D1-58E4EC448344}" type="slidenum">
              <a:rPr lang="el-GR" altLang="el-GR" sz="1400"/>
              <a:pPr algn="r" eaLnBrk="1" hangingPunct="1"/>
              <a:t>44</a:t>
            </a:fld>
            <a:endParaRPr lang="el-GR" altLang="el-GR" sz="1400"/>
          </a:p>
        </p:txBody>
      </p:sp>
      <p:sp>
        <p:nvSpPr>
          <p:cNvPr id="31747"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31748" name="Rectangle 3"/>
          <p:cNvSpPr>
            <a:spLocks noGrp="1" noChangeArrowheads="1"/>
          </p:cNvSpPr>
          <p:nvPr>
            <p:ph type="body" idx="4294967295"/>
          </p:nvPr>
        </p:nvSpPr>
        <p:spPr>
          <a:xfrm>
            <a:off x="0" y="1077913"/>
            <a:ext cx="8893175" cy="5303837"/>
          </a:xfrm>
        </p:spPr>
        <p:txBody>
          <a:bodyPr/>
          <a:lstStyle/>
          <a:p>
            <a:pPr>
              <a:buFontTx/>
              <a:buNone/>
            </a:pPr>
            <a:r>
              <a:rPr lang="en-US" altLang="el-GR" sz="2800" smtClean="0"/>
              <a:t>   </a:t>
            </a:r>
            <a:r>
              <a:rPr lang="el-GR" altLang="el-GR" sz="2800" smtClean="0"/>
              <a:t>5. </a:t>
            </a:r>
            <a:r>
              <a:rPr lang="el-GR" altLang="el-GR" sz="2800" b="1" smtClean="0"/>
              <a:t>Διαμόρφωση ενός μηχανισμού παρακολούθησης και αξιολόγησης (Πως αξιολογούμε τις εξελίξεις;)</a:t>
            </a:r>
          </a:p>
          <a:p>
            <a:r>
              <a:rPr lang="el-GR" altLang="el-GR" sz="2800" smtClean="0"/>
              <a:t>Στο στάδιο αυτό διαμορφώνονται </a:t>
            </a:r>
            <a:r>
              <a:rPr lang="el-GR" altLang="el-GR" sz="2800" u="sng" smtClean="0"/>
              <a:t>διαδικασίες και δείκτες αξιολόγησης </a:t>
            </a:r>
            <a:r>
              <a:rPr lang="el-GR" altLang="el-GR" sz="2800" smtClean="0"/>
              <a:t>και δημιουργείται μια </a:t>
            </a:r>
            <a:r>
              <a:rPr lang="el-GR" altLang="el-GR" sz="2800" u="sng" smtClean="0"/>
              <a:t>επιτροπή παρακολούθησης της υλοποίησης του οράματος</a:t>
            </a:r>
            <a:r>
              <a:rPr lang="el-GR" altLang="el-GR" sz="2800" smtClean="0"/>
              <a:t>.</a:t>
            </a:r>
          </a:p>
          <a:p>
            <a:r>
              <a:rPr lang="el-GR" altLang="el-GR" sz="2800" smtClean="0"/>
              <a:t>Η επιτροπή παρακολουθεί, αξιολογεί και ενημερώνει διοίκηση, φορείς και κατοίκους σε τακτά χρονικά διαστήματα σχετικά με την υλοποίηση του οράματος και την ενσωμάτωσή του στον προγραμματισμό και </a:t>
            </a:r>
            <a:r>
              <a:rPr lang="el-GR" altLang="el-GR" sz="2800" u="sng" smtClean="0"/>
              <a:t>προτείνει σχετικές παρεμβάσεις και βελτιώσεις</a:t>
            </a:r>
            <a:r>
              <a:rPr lang="el-GR" altLang="el-GR" sz="2800" smtClean="0"/>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59E3E81E-01A1-4313-9C6A-1A3E46FDA0E8}" type="slidenum">
              <a:rPr lang="el-GR" altLang="el-GR" sz="1400"/>
              <a:pPr algn="r" eaLnBrk="1" hangingPunct="1"/>
              <a:t>45</a:t>
            </a:fld>
            <a:endParaRPr lang="el-GR" altLang="el-GR" sz="1400"/>
          </a:p>
        </p:txBody>
      </p:sp>
      <p:sp>
        <p:nvSpPr>
          <p:cNvPr id="33795"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33796" name="Rectangle 3"/>
          <p:cNvSpPr>
            <a:spLocks noGrp="1" noChangeArrowheads="1"/>
          </p:cNvSpPr>
          <p:nvPr>
            <p:ph type="body" idx="4294967295"/>
          </p:nvPr>
        </p:nvSpPr>
        <p:spPr>
          <a:xfrm>
            <a:off x="0" y="1311275"/>
            <a:ext cx="8964613" cy="3630613"/>
          </a:xfrm>
        </p:spPr>
        <p:txBody>
          <a:bodyPr/>
          <a:lstStyle/>
          <a:p>
            <a:pPr>
              <a:buFontTx/>
              <a:buNone/>
            </a:pPr>
            <a:r>
              <a:rPr lang="en-US" altLang="el-GR" smtClean="0"/>
              <a:t>   </a:t>
            </a:r>
            <a:r>
              <a:rPr lang="el-GR" altLang="el-GR" sz="2800" smtClean="0"/>
              <a:t>Η χρησιμότητα του Αναπτυξιακού Οράματος στον Σχεδιασμό και τον Προγραμματισμό είναι πολλαπλή, δεδομένου ότι </a:t>
            </a:r>
            <a:r>
              <a:rPr lang="el-GR" altLang="el-GR" sz="2800" u="sng" smtClean="0"/>
              <a:t>το Όραμα διαμορφώνει την στρατηγική της αστικής και της περιφερειακής ανάπτυξης</a:t>
            </a:r>
            <a:r>
              <a:rPr lang="el-GR" altLang="el-GR" sz="2800" smtClean="0"/>
              <a:t>.</a:t>
            </a:r>
            <a:endParaRPr lang="en-US" altLang="el-GR" sz="2800" smtClean="0"/>
          </a:p>
          <a:p>
            <a:pPr>
              <a:buFontTx/>
              <a:buNone/>
            </a:pPr>
            <a:endParaRPr lang="el-GR" altLang="el-GR" sz="2800" smtClean="0"/>
          </a:p>
          <a:p>
            <a:pPr>
              <a:buFontTx/>
              <a:buNone/>
            </a:pPr>
            <a:r>
              <a:rPr lang="en-US" altLang="el-GR" sz="4200" smtClean="0"/>
              <a:t>     </a:t>
            </a:r>
            <a:endParaRPr lang="el-GR" altLang="el-GR" sz="42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0219D7BF-286C-4F83-8B3B-C79194B20A22}" type="slidenum">
              <a:rPr lang="el-GR" altLang="el-GR" sz="1400"/>
              <a:pPr algn="r" eaLnBrk="1" hangingPunct="1"/>
              <a:t>46</a:t>
            </a:fld>
            <a:endParaRPr lang="el-GR" altLang="el-GR" sz="1400"/>
          </a:p>
        </p:txBody>
      </p:sp>
      <p:sp>
        <p:nvSpPr>
          <p:cNvPr id="35843" name="Rectangle 2"/>
          <p:cNvSpPr>
            <a:spLocks noGrp="1" noChangeArrowheads="1"/>
          </p:cNvSpPr>
          <p:nvPr>
            <p:ph type="title" idx="4294967295"/>
          </p:nvPr>
        </p:nvSpPr>
        <p:spPr>
          <a:xfrm>
            <a:off x="0" y="14288"/>
            <a:ext cx="8229600" cy="1143000"/>
          </a:xfrm>
        </p:spPr>
        <p:txBody>
          <a:bodyPr/>
          <a:lstStyle/>
          <a:p>
            <a:pPr algn="l" eaLnBrk="1" hangingPunct="1"/>
            <a:r>
              <a:rPr lang="el-GR" altLang="el-GR" sz="2800" b="1" smtClean="0"/>
              <a:t>ΣΤΡΑΤΗΓΙΚΟ ΑΝΑΠΤΥΞΙΑΚΟ ΟΡΑΜΑ</a:t>
            </a:r>
          </a:p>
        </p:txBody>
      </p:sp>
      <p:sp>
        <p:nvSpPr>
          <p:cNvPr id="35844" name="Rectangle 3"/>
          <p:cNvSpPr>
            <a:spLocks noGrp="1" noChangeArrowheads="1"/>
          </p:cNvSpPr>
          <p:nvPr>
            <p:ph type="body" idx="4294967295"/>
          </p:nvPr>
        </p:nvSpPr>
        <p:spPr>
          <a:xfrm>
            <a:off x="71438" y="1295400"/>
            <a:ext cx="8964612" cy="5446713"/>
          </a:xfrm>
        </p:spPr>
        <p:txBody>
          <a:bodyPr/>
          <a:lstStyle/>
          <a:p>
            <a:pPr>
              <a:lnSpc>
                <a:spcPct val="80000"/>
              </a:lnSpc>
              <a:buFontTx/>
              <a:buNone/>
            </a:pPr>
            <a:r>
              <a:rPr lang="el-GR" altLang="el-GR" sz="2500" smtClean="0"/>
              <a:t>Συγκεκριμένα </a:t>
            </a:r>
            <a:r>
              <a:rPr lang="el-GR" altLang="el-GR" sz="2500" b="1" smtClean="0"/>
              <a:t>το αναπτυξιακό όραμα προκαθορίζει </a:t>
            </a:r>
            <a:r>
              <a:rPr lang="el-GR" altLang="el-GR" sz="2500" smtClean="0"/>
              <a:t>άμεσα ή έμμεσα:</a:t>
            </a:r>
          </a:p>
          <a:p>
            <a:pPr>
              <a:lnSpc>
                <a:spcPct val="80000"/>
              </a:lnSpc>
            </a:pPr>
            <a:r>
              <a:rPr lang="el-GR" altLang="el-GR" sz="2500" smtClean="0"/>
              <a:t>Τις </a:t>
            </a:r>
            <a:r>
              <a:rPr lang="el-GR" altLang="el-GR" sz="2500" u="sng" smtClean="0"/>
              <a:t>συμμετοχικές διαδικασίες </a:t>
            </a:r>
            <a:r>
              <a:rPr lang="el-GR" altLang="el-GR" sz="2500" smtClean="0"/>
              <a:t>στον Σχεδιασμό και στον Προγραμματισμό</a:t>
            </a:r>
          </a:p>
          <a:p>
            <a:pPr>
              <a:lnSpc>
                <a:spcPct val="80000"/>
              </a:lnSpc>
            </a:pPr>
            <a:r>
              <a:rPr lang="el-GR" altLang="el-GR" sz="2500" smtClean="0"/>
              <a:t>Τους </a:t>
            </a:r>
            <a:r>
              <a:rPr lang="el-GR" altLang="el-GR" sz="2500" u="sng" smtClean="0"/>
              <a:t>αναπτυξιακούς στόχους </a:t>
            </a:r>
            <a:r>
              <a:rPr lang="el-GR" altLang="el-GR" sz="2500" smtClean="0"/>
              <a:t>και την </a:t>
            </a:r>
            <a:r>
              <a:rPr lang="el-GR" altLang="el-GR" sz="2500" u="sng" smtClean="0"/>
              <a:t>αναπτυξιακή στρατηγική</a:t>
            </a:r>
            <a:r>
              <a:rPr lang="el-GR" altLang="el-GR" sz="2500" smtClean="0"/>
              <a:t>, μιας χώρας ή μιας περιφέρειας</a:t>
            </a:r>
          </a:p>
          <a:p>
            <a:pPr>
              <a:lnSpc>
                <a:spcPct val="80000"/>
              </a:lnSpc>
            </a:pPr>
            <a:r>
              <a:rPr lang="el-GR" altLang="el-GR" sz="2500" smtClean="0"/>
              <a:t>Τους </a:t>
            </a:r>
            <a:r>
              <a:rPr lang="el-GR" altLang="el-GR" sz="2500" u="sng" smtClean="0"/>
              <a:t>άξονες προτεραιότητας</a:t>
            </a:r>
            <a:r>
              <a:rPr lang="el-GR" altLang="el-GR" sz="2500" smtClean="0"/>
              <a:t> και τη δομή των επιχειρησιακών προγραμμάτων</a:t>
            </a:r>
          </a:p>
          <a:p>
            <a:pPr>
              <a:lnSpc>
                <a:spcPct val="80000"/>
              </a:lnSpc>
            </a:pPr>
            <a:r>
              <a:rPr lang="el-GR" altLang="el-GR" sz="2500" smtClean="0"/>
              <a:t>Την </a:t>
            </a:r>
            <a:r>
              <a:rPr lang="el-GR" altLang="el-GR" sz="2500" u="sng" smtClean="0"/>
              <a:t>ενεργοποίηση φορέων και κατοίκων </a:t>
            </a:r>
            <a:r>
              <a:rPr lang="el-GR" altLang="el-GR" sz="2500" smtClean="0"/>
              <a:t>στην αναπτυξιακή προσπάθεια</a:t>
            </a:r>
          </a:p>
          <a:p>
            <a:pPr>
              <a:lnSpc>
                <a:spcPct val="80000"/>
              </a:lnSpc>
            </a:pPr>
            <a:r>
              <a:rPr lang="el-GR" altLang="el-GR" sz="2500" smtClean="0"/>
              <a:t>Την </a:t>
            </a:r>
            <a:r>
              <a:rPr lang="el-GR" altLang="el-GR" sz="2500" u="sng" smtClean="0"/>
              <a:t>εσωτερική συνοχή και συνέπεια αξόνων, μέτρων, δράσεων.</a:t>
            </a:r>
          </a:p>
          <a:p>
            <a:pPr>
              <a:lnSpc>
                <a:spcPct val="80000"/>
              </a:lnSpc>
            </a:pPr>
            <a:r>
              <a:rPr lang="el-GR" altLang="el-GR" sz="2500" smtClean="0"/>
              <a:t>Την </a:t>
            </a:r>
            <a:r>
              <a:rPr lang="el-GR" altLang="el-GR" sz="2500" u="sng" smtClean="0"/>
              <a:t>παρακολούθηση και την αξιολόγηση των περιφερειακών προγραμμάτων</a:t>
            </a:r>
            <a:r>
              <a:rPr lang="el-GR" altLang="el-GR" sz="250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2EC0764A-B07C-4F38-A1BA-FBC57AB7789B}" type="slidenum">
              <a:rPr lang="el-GR" altLang="el-GR" sz="1400"/>
              <a:pPr algn="r" eaLnBrk="1" hangingPunct="1"/>
              <a:t>47</a:t>
            </a:fld>
            <a:endParaRPr lang="el-GR" altLang="el-GR" sz="1400"/>
          </a:p>
        </p:txBody>
      </p:sp>
      <p:sp>
        <p:nvSpPr>
          <p:cNvPr id="37891" name="Rectangle 2"/>
          <p:cNvSpPr>
            <a:spLocks noGrp="1" noChangeArrowheads="1"/>
          </p:cNvSpPr>
          <p:nvPr>
            <p:ph type="title" idx="4294967295"/>
          </p:nvPr>
        </p:nvSpPr>
        <p:spPr>
          <a:xfrm>
            <a:off x="0" y="260350"/>
            <a:ext cx="9144000" cy="1143000"/>
          </a:xfrm>
        </p:spPr>
        <p:txBody>
          <a:bodyPr/>
          <a:lstStyle/>
          <a:p>
            <a:pPr algn="l" eaLnBrk="1" hangingPunct="1"/>
            <a:r>
              <a:rPr lang="el-GR" altLang="el-GR" sz="2800" b="1" dirty="0" smtClean="0"/>
              <a:t>ΣΤΡΑΤΗΓΙΚΗ ΠΕΡΙΦΕΡΕΙΑΚΗΣ ΑΝΑΠΤΥΞΗΣ</a:t>
            </a:r>
          </a:p>
        </p:txBody>
      </p:sp>
      <p:sp>
        <p:nvSpPr>
          <p:cNvPr id="5" name="Content Placeholder 6">
            <a:extLst>
              <a:ext uri="{FF2B5EF4-FFF2-40B4-BE49-F238E27FC236}"/>
            </a:extLst>
          </p:cNvPr>
          <p:cNvSpPr txBox="1">
            <a:spLocks/>
          </p:cNvSpPr>
          <p:nvPr/>
        </p:nvSpPr>
        <p:spPr>
          <a:xfrm>
            <a:off x="381000" y="1295400"/>
            <a:ext cx="8229600" cy="609600"/>
          </a:xfrm>
          <a:prstGeom prst="rect">
            <a:avLst/>
          </a:prstGeom>
        </p:spPr>
        <p:txBody>
          <a:bodyPr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l-GR" sz="29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Νεοκλασσικό Υπόδειγμα και Υπόδειγμα Ενδογενούς Ανάπτυξης</a:t>
            </a:r>
            <a:endParaRPr kumimoji="0" lang="en-GB" sz="2900" b="1" i="0" u="none" strike="noStrike" kern="1200" cap="none" spc="0" normalizeH="0" baseline="0" noProof="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45059" name="Picture 3"/>
          <p:cNvPicPr>
            <a:picLocks noChangeAspect="1" noChangeArrowheads="1"/>
          </p:cNvPicPr>
          <p:nvPr/>
        </p:nvPicPr>
        <p:blipFill>
          <a:blip r:embed="rId3"/>
          <a:srcRect/>
          <a:stretch>
            <a:fillRect/>
          </a:stretch>
        </p:blipFill>
        <p:spPr bwMode="auto">
          <a:xfrm>
            <a:off x="1752600" y="1752600"/>
            <a:ext cx="4953000" cy="48281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extLst>
          </p:cNvPr>
          <p:cNvSpPr/>
          <p:nvPr/>
        </p:nvSpPr>
        <p:spPr>
          <a:xfrm>
            <a:off x="533400" y="1371600"/>
            <a:ext cx="8259763" cy="4953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Content Placeholder 6">
            <a:extLst>
              <a:ext uri="{FF2B5EF4-FFF2-40B4-BE49-F238E27FC236}"/>
            </a:extLst>
          </p:cNvPr>
          <p:cNvSpPr>
            <a:spLocks noGrp="1"/>
          </p:cNvSpPr>
          <p:nvPr>
            <p:ph idx="1"/>
          </p:nvPr>
        </p:nvSpPr>
        <p:spPr>
          <a:xfrm>
            <a:off x="533400" y="838200"/>
            <a:ext cx="8229600" cy="533400"/>
          </a:xfrm>
        </p:spPr>
        <p:txBody>
          <a:bodyPr rtlCol="0">
            <a:normAutofit/>
          </a:bodyPr>
          <a:lstStyle/>
          <a:p>
            <a:pPr algn="ctr" eaLnBrk="1" fontAlgn="auto" hangingPunct="1">
              <a:spcAft>
                <a:spcPts val="0"/>
              </a:spcAft>
              <a:buFont typeface="Arial" panose="020B0604020202020204" pitchFamily="34" charset="0"/>
              <a:buNone/>
              <a:defRPr/>
            </a:pPr>
            <a:r>
              <a:rPr lang="el-GR" sz="2100" b="1" dirty="0" smtClean="0">
                <a:latin typeface="Arial" pitchFamily="34" charset="0"/>
                <a:cs typeface="Arial" pitchFamily="34" charset="0"/>
              </a:rPr>
              <a:t>Βασικά Μέσα της Περιφερειακής Ανάπτυξης</a:t>
            </a:r>
            <a:endParaRPr lang="en-GB" sz="2100" b="1" dirty="0">
              <a:latin typeface="Arial" pitchFamily="34" charset="0"/>
              <a:cs typeface="Arial" pitchFamily="34" charset="0"/>
            </a:endParaRPr>
          </a:p>
          <a:p>
            <a:pPr eaLnBrk="1" fontAlgn="auto" hangingPunct="1">
              <a:spcAft>
                <a:spcPts val="0"/>
              </a:spcAft>
              <a:buFont typeface="Arial" panose="020B0604020202020204" pitchFamily="34" charset="0"/>
              <a:buChar char="•"/>
              <a:defRPr/>
            </a:pPr>
            <a:endParaRPr lang="en-GB" dirty="0"/>
          </a:p>
        </p:txBody>
      </p:sp>
      <p:graphicFrame>
        <p:nvGraphicFramePr>
          <p:cNvPr id="9" name="Table 8">
            <a:extLst>
              <a:ext uri="{FF2B5EF4-FFF2-40B4-BE49-F238E27FC236}"/>
            </a:extLst>
          </p:cNvPr>
          <p:cNvGraphicFramePr>
            <a:graphicFrameLocks noGrp="1"/>
          </p:cNvGraphicFramePr>
          <p:nvPr/>
        </p:nvGraphicFramePr>
        <p:xfrm>
          <a:off x="1524000" y="1981200"/>
          <a:ext cx="6629400" cy="3453045"/>
        </p:xfrm>
        <a:graphic>
          <a:graphicData uri="http://schemas.openxmlformats.org/drawingml/2006/table">
            <a:tbl>
              <a:tblPr/>
              <a:tblGrid>
                <a:gridCol w="3048000"/>
                <a:gridCol w="3581400">
                  <a:extLst>
                    <a:ext uri="{9D8B030D-6E8A-4147-A177-3AD203B41FA5}"/>
                  </a:extLst>
                </a:gridCol>
              </a:tblGrid>
              <a:tr h="61383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800" b="1" dirty="0" smtClean="0">
                          <a:latin typeface="Arial"/>
                          <a:ea typeface="Calibri"/>
                          <a:cs typeface="Times New Roman"/>
                        </a:rPr>
                        <a:t>Εξωγενής Ανάπτυξη</a:t>
                      </a:r>
                      <a:endParaRPr lang="en-GB" sz="1800" dirty="0" smtClean="0">
                        <a:latin typeface="+mn-lt"/>
                        <a:ea typeface="Calibri"/>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b="1" dirty="0" smtClean="0">
                          <a:latin typeface="Arial"/>
                          <a:ea typeface="Calibri"/>
                          <a:cs typeface="Times New Roman"/>
                        </a:rPr>
                        <a:t>Ενδογενής Ανάπτυξη</a:t>
                      </a:r>
                      <a:endParaRPr lang="en-GB" sz="1800" dirty="0">
                        <a:latin typeface="Calibri"/>
                        <a:ea typeface="Calibri"/>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458586">
                <a:tc>
                  <a:txBody>
                    <a:bodyPr/>
                    <a:lstStyle/>
                    <a:p>
                      <a:pPr marL="120650" indent="-120650" algn="l">
                        <a:lnSpc>
                          <a:spcPct val="115000"/>
                        </a:lnSpc>
                        <a:spcAft>
                          <a:spcPts val="0"/>
                        </a:spcAft>
                        <a:buFont typeface="Arial" pitchFamily="34" charset="0"/>
                        <a:buChar char="•"/>
                      </a:pPr>
                      <a:r>
                        <a:rPr lang="el-GR" sz="1800" dirty="0" smtClean="0">
                          <a:latin typeface="Arial"/>
                          <a:ea typeface="Calibri"/>
                          <a:cs typeface="Times New Roman"/>
                        </a:rPr>
                        <a:t>Πόλοι Ανάπτυξης</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dirty="0" smtClean="0">
                          <a:latin typeface="Arial"/>
                          <a:ea typeface="Calibri"/>
                          <a:cs typeface="Times New Roman"/>
                        </a:rPr>
                        <a:t>Τεχνολογικά Πάρκα</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dirty="0" smtClean="0">
                          <a:latin typeface="Arial"/>
                          <a:ea typeface="Calibri"/>
                          <a:cs typeface="Times New Roman"/>
                        </a:rPr>
                        <a:t>Επιχειρηματικές Περιοχές</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dirty="0" smtClean="0">
                          <a:latin typeface="Arial"/>
                          <a:ea typeface="Calibri"/>
                          <a:cs typeface="Times New Roman"/>
                        </a:rPr>
                        <a:t>Ελεύθερες Βιομηχανικές Ζώνες</a:t>
                      </a:r>
                      <a:endParaRPr lang="en-GB" sz="1800" dirty="0" smtClean="0">
                        <a:latin typeface="+mn-lt"/>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120650" indent="-120650" algn="l" defTabSz="914400" rtl="0" eaLnBrk="1" latinLnBrk="0" hangingPunct="1">
                        <a:lnSpc>
                          <a:spcPct val="115000"/>
                        </a:lnSpc>
                        <a:spcAft>
                          <a:spcPts val="0"/>
                        </a:spcAft>
                        <a:buFont typeface="Arial" pitchFamily="34" charset="0"/>
                        <a:buChar char="•"/>
                      </a:pPr>
                      <a:r>
                        <a:rPr lang="el-GR" sz="1800" kern="1200" dirty="0" smtClean="0">
                          <a:solidFill>
                            <a:schemeClr val="tx1"/>
                          </a:solidFill>
                          <a:latin typeface="Arial"/>
                          <a:ea typeface="Calibri"/>
                          <a:cs typeface="Times New Roman"/>
                        </a:rPr>
                        <a:t>Βιομηχανικές Περιοχές &amp; Βιομηχανικοί Τόποι</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kern="1200" dirty="0" smtClean="0">
                          <a:solidFill>
                            <a:schemeClr val="tx1"/>
                          </a:solidFill>
                          <a:latin typeface="Arial"/>
                          <a:ea typeface="Calibri"/>
                          <a:cs typeface="Times New Roman"/>
                        </a:rPr>
                        <a:t>Τοπικά Παραγωγικά Συστήματα</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kern="1200" dirty="0" smtClean="0">
                          <a:solidFill>
                            <a:schemeClr val="tx1"/>
                          </a:solidFill>
                          <a:latin typeface="Arial"/>
                          <a:ea typeface="Calibri"/>
                          <a:cs typeface="Times New Roman"/>
                        </a:rPr>
                        <a:t>Τόποι Καινοτόμου Περιβάλλοντος</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kern="1200" dirty="0" smtClean="0">
                          <a:solidFill>
                            <a:schemeClr val="tx1"/>
                          </a:solidFill>
                          <a:latin typeface="Arial"/>
                          <a:ea typeface="Calibri"/>
                          <a:cs typeface="Times New Roman"/>
                        </a:rPr>
                        <a:t>Δημιουργική Πόλη</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kern="1200" dirty="0" smtClean="0">
                          <a:solidFill>
                            <a:schemeClr val="tx1"/>
                          </a:solidFill>
                          <a:latin typeface="Arial"/>
                          <a:ea typeface="Calibri"/>
                          <a:cs typeface="Times New Roman"/>
                        </a:rPr>
                        <a:t>Συστάδες Επιχειρήσεων</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kern="1200" dirty="0" smtClean="0">
                          <a:solidFill>
                            <a:schemeClr val="tx1"/>
                          </a:solidFill>
                          <a:latin typeface="Arial"/>
                          <a:ea typeface="Calibri"/>
                          <a:cs typeface="Times New Roman"/>
                        </a:rPr>
                        <a:t>Επιστημονικά Πάρκα</a:t>
                      </a:r>
                    </a:p>
                    <a:p>
                      <a:pPr marL="120650" marR="0" indent="-120650" algn="l" defTabSz="914400" rtl="0" eaLnBrk="1" fontAlgn="auto" latinLnBrk="0" hangingPunct="1">
                        <a:lnSpc>
                          <a:spcPct val="115000"/>
                        </a:lnSpc>
                        <a:spcBef>
                          <a:spcPts val="0"/>
                        </a:spcBef>
                        <a:spcAft>
                          <a:spcPts val="0"/>
                        </a:spcAft>
                        <a:buClrTx/>
                        <a:buSzTx/>
                        <a:buFont typeface="Arial" pitchFamily="34" charset="0"/>
                        <a:buChar char="•"/>
                        <a:tabLst/>
                        <a:defRPr/>
                      </a:pPr>
                      <a:r>
                        <a:rPr lang="el-GR" sz="1800" kern="1200" dirty="0" smtClean="0">
                          <a:solidFill>
                            <a:schemeClr val="tx1"/>
                          </a:solidFill>
                          <a:latin typeface="Arial"/>
                          <a:ea typeface="Calibri"/>
                          <a:cs typeface="Times New Roman"/>
                        </a:rPr>
                        <a:t>Πόλοι Ανταγωνιστικότητας</a:t>
                      </a:r>
                      <a:endParaRPr lang="en-GB" sz="1800" kern="1200" dirty="0" smtClean="0">
                        <a:solidFill>
                          <a:schemeClr val="tx1"/>
                        </a:solidFill>
                        <a:latin typeface="Arial"/>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2EC0764A-B07C-4F38-A1BA-FBC57AB7789B}" type="slidenum">
              <a:rPr lang="el-GR" altLang="el-GR" sz="1400"/>
              <a:pPr algn="r" eaLnBrk="1" hangingPunct="1"/>
              <a:t>49</a:t>
            </a:fld>
            <a:endParaRPr lang="el-GR" altLang="el-GR" sz="1400"/>
          </a:p>
        </p:txBody>
      </p:sp>
      <p:sp>
        <p:nvSpPr>
          <p:cNvPr id="37892" name="Rectangle 3"/>
          <p:cNvSpPr>
            <a:spLocks noGrp="1" noChangeArrowheads="1"/>
          </p:cNvSpPr>
          <p:nvPr>
            <p:ph type="body" idx="4294967295"/>
          </p:nvPr>
        </p:nvSpPr>
        <p:spPr>
          <a:xfrm>
            <a:off x="0" y="1700213"/>
            <a:ext cx="8964613" cy="3816350"/>
          </a:xfrm>
        </p:spPr>
        <p:txBody>
          <a:bodyPr/>
          <a:lstStyle/>
          <a:p>
            <a:pPr>
              <a:buFontTx/>
              <a:buNone/>
            </a:pPr>
            <a:r>
              <a:rPr lang="el-GR" altLang="el-GR" sz="2800" b="1" dirty="0" smtClean="0"/>
              <a:t>   Επιλογή Μοντέλου Περιφερειακής Ανάπτυξης</a:t>
            </a:r>
          </a:p>
          <a:p>
            <a:pPr>
              <a:buFontTx/>
              <a:buNone/>
            </a:pPr>
            <a:endParaRPr lang="el-GR" altLang="el-GR" sz="800" b="1" dirty="0" smtClean="0"/>
          </a:p>
          <a:p>
            <a:r>
              <a:rPr lang="el-GR" altLang="el-GR" sz="2800" dirty="0" smtClean="0"/>
              <a:t>Πολική Ανάπτυξη</a:t>
            </a:r>
          </a:p>
          <a:p>
            <a:endParaRPr lang="el-GR" altLang="el-GR" sz="800" dirty="0" smtClean="0"/>
          </a:p>
          <a:p>
            <a:r>
              <a:rPr lang="el-GR" altLang="el-GR" sz="2800" dirty="0" smtClean="0"/>
              <a:t>Ολοκληρωμένη-Ενδογενής Ανάπτυξη </a:t>
            </a:r>
          </a:p>
          <a:p>
            <a:endParaRPr lang="el-GR" altLang="el-GR" sz="800" dirty="0" smtClean="0"/>
          </a:p>
          <a:p>
            <a:r>
              <a:rPr lang="el-GR" altLang="el-GR" sz="2800" dirty="0" smtClean="0"/>
              <a:t>Μικτό Μοντέλο</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762000" y="304800"/>
            <a:ext cx="7772400" cy="838200"/>
          </a:xfrm>
        </p:spPr>
        <p:txBody>
          <a:bodyPr lIns="92075" tIns="46038" rIns="92075" bIns="46038" anchor="b"/>
          <a:lstStyle/>
          <a:p>
            <a:pPr eaLnBrk="1" hangingPunct="1"/>
            <a:r>
              <a:rPr lang="el-GR" altLang="el-GR" sz="2800" smtClean="0">
                <a:latin typeface="Verdana" pitchFamily="34" charset="0"/>
              </a:rPr>
              <a:t>ΠΕΡΙΦΕΡΕΙΕΣ ΠΡΟΓΡΑΜΜΑΤΙΣΜΟΥ</a:t>
            </a:r>
          </a:p>
        </p:txBody>
      </p:sp>
      <p:sp>
        <p:nvSpPr>
          <p:cNvPr id="5123" name="Rectangle 3"/>
          <p:cNvSpPr>
            <a:spLocks noGrp="1" noChangeArrowheads="1"/>
          </p:cNvSpPr>
          <p:nvPr>
            <p:ph type="subTitle" idx="4294967295"/>
          </p:nvPr>
        </p:nvSpPr>
        <p:spPr>
          <a:xfrm>
            <a:off x="142875" y="1752600"/>
            <a:ext cx="8839200" cy="5105400"/>
          </a:xfrm>
        </p:spPr>
        <p:txBody>
          <a:bodyPr lIns="92075" tIns="46038" rIns="92075" bIns="46038"/>
          <a:lstStyle/>
          <a:p>
            <a:pPr marL="0" indent="0" algn="just" eaLnBrk="1" hangingPunct="1">
              <a:buFontTx/>
              <a:buNone/>
            </a:pPr>
            <a:r>
              <a:rPr lang="el-GR" altLang="el-GR" sz="3000" i="1" smtClean="0"/>
              <a:t>Γεωγραφικές ενότητες που αποτελούνται από </a:t>
            </a:r>
            <a:r>
              <a:rPr lang="el-GR" altLang="el-GR" sz="3000" i="1" u="sng" smtClean="0"/>
              <a:t>όμορες χωρικές μονάδες</a:t>
            </a:r>
            <a:r>
              <a:rPr lang="el-GR" altLang="el-GR" sz="3000" i="1" smtClean="0"/>
              <a:t> και οριοθετούνται για την άσκηση της περιφερειακής πολιτικής και την </a:t>
            </a:r>
            <a:r>
              <a:rPr lang="el-GR" altLang="el-GR" sz="3000" i="1" u="sng" smtClean="0"/>
              <a:t>εφαρμογή του περιφερειακού προγραμματισμού</a:t>
            </a:r>
            <a:r>
              <a:rPr lang="el-GR" altLang="el-GR" sz="3000" i="1" smtClean="0"/>
              <a:t>. Η λειτουργία τους προϋποθέτει </a:t>
            </a:r>
            <a:r>
              <a:rPr lang="el-GR" altLang="el-GR" sz="3000" i="1" u="sng" smtClean="0"/>
              <a:t>ενιαία προγραμματική ή και διοικητική δικαιοδοσία</a:t>
            </a:r>
            <a:r>
              <a:rPr lang="el-GR" altLang="el-GR" sz="3000" i="1" smtClean="0"/>
              <a:t>, που απαιτείται για το σχεδιασμό, την εφαρμογή, την παρακολούθηση, την αξιολόγηση και την προσαρμογή της περιφερειακής πολιτικής και των αναπτυξιακών προγραμμάτων.</a:t>
            </a:r>
            <a:endParaRPr lang="el-GR" altLang="el-GR" sz="3000" smtClean="0"/>
          </a:p>
          <a:p>
            <a:pPr marL="0" indent="0" algn="ctr" eaLnBrk="1" hangingPunct="1">
              <a:buFontTx/>
              <a:buNone/>
            </a:pPr>
            <a:endParaRPr lang="el-GR" altLang="el-GR" sz="3000" i="1"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69F80B11-7A87-477A-8B0B-FA1EB9BD3455}" type="slidenum">
              <a:rPr lang="el-GR" altLang="el-GR" sz="1400"/>
              <a:pPr algn="r" eaLnBrk="1" hangingPunct="1"/>
              <a:t>50</a:t>
            </a:fld>
            <a:endParaRPr lang="el-GR" altLang="el-GR" sz="1400"/>
          </a:p>
        </p:txBody>
      </p:sp>
      <p:sp>
        <p:nvSpPr>
          <p:cNvPr id="39940" name="Rectangle 3"/>
          <p:cNvSpPr>
            <a:spLocks noGrp="1" noChangeArrowheads="1"/>
          </p:cNvSpPr>
          <p:nvPr>
            <p:ph type="body" idx="4294967295"/>
          </p:nvPr>
        </p:nvSpPr>
        <p:spPr>
          <a:xfrm>
            <a:off x="0" y="1700213"/>
            <a:ext cx="8964613" cy="3600450"/>
          </a:xfrm>
        </p:spPr>
        <p:txBody>
          <a:bodyPr/>
          <a:lstStyle/>
          <a:p>
            <a:pPr>
              <a:buFontTx/>
              <a:buNone/>
            </a:pPr>
            <a:r>
              <a:rPr lang="el-GR" altLang="el-GR" sz="2800" b="1" smtClean="0"/>
              <a:t>   Προσδιορισμός του Ρόλου των Αστικών Κέντρων</a:t>
            </a:r>
          </a:p>
          <a:p>
            <a:pPr>
              <a:buFontTx/>
              <a:buNone/>
            </a:pPr>
            <a:endParaRPr lang="el-GR" altLang="el-GR" sz="800" b="1" smtClean="0"/>
          </a:p>
          <a:p>
            <a:r>
              <a:rPr lang="el-GR" altLang="el-GR" sz="2800" smtClean="0"/>
              <a:t>Μητροπόλεις</a:t>
            </a:r>
          </a:p>
          <a:p>
            <a:r>
              <a:rPr lang="el-GR" altLang="el-GR" sz="2800" smtClean="0"/>
              <a:t>Πόλοι Ανάπτυξης</a:t>
            </a:r>
          </a:p>
          <a:p>
            <a:r>
              <a:rPr lang="el-GR" altLang="el-GR" sz="2800" smtClean="0"/>
              <a:t>Πύλες Εισόδου-Εξόδου</a:t>
            </a:r>
          </a:p>
          <a:p>
            <a:r>
              <a:rPr lang="el-GR" altLang="el-GR" sz="2800" smtClean="0"/>
              <a:t>Κέντρα Ανάπτυξης</a:t>
            </a:r>
          </a:p>
          <a:p>
            <a:r>
              <a:rPr lang="el-GR" altLang="el-GR" sz="2800" smtClean="0"/>
              <a:t>Μεσαίες Πόλεις</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780CB7B9-2E6C-4C1A-91C5-314F35D697FB}" type="slidenum">
              <a:rPr lang="el-GR" altLang="el-GR" sz="1400"/>
              <a:pPr algn="r" eaLnBrk="1" hangingPunct="1"/>
              <a:t>51</a:t>
            </a:fld>
            <a:endParaRPr lang="el-GR" altLang="el-GR" sz="1400"/>
          </a:p>
        </p:txBody>
      </p:sp>
      <p:sp>
        <p:nvSpPr>
          <p:cNvPr id="41988" name="Rectangle 3"/>
          <p:cNvSpPr>
            <a:spLocks noGrp="1" noChangeArrowheads="1"/>
          </p:cNvSpPr>
          <p:nvPr>
            <p:ph type="body" idx="4294967295"/>
          </p:nvPr>
        </p:nvSpPr>
        <p:spPr>
          <a:xfrm>
            <a:off x="0" y="1700213"/>
            <a:ext cx="8964613" cy="4033837"/>
          </a:xfrm>
        </p:spPr>
        <p:txBody>
          <a:bodyPr>
            <a:normAutofit lnSpcReduction="10000"/>
          </a:bodyPr>
          <a:lstStyle/>
          <a:p>
            <a:pPr>
              <a:lnSpc>
                <a:spcPct val="90000"/>
              </a:lnSpc>
              <a:buFontTx/>
              <a:buNone/>
            </a:pPr>
            <a:r>
              <a:rPr lang="el-GR" altLang="el-GR" sz="2800" b="1" smtClean="0"/>
              <a:t>   Ανάπτυξη Ειδικών Περιοχών-Ολοκληρωμένη Τοπική Ανάπτυξη</a:t>
            </a:r>
          </a:p>
          <a:p>
            <a:pPr>
              <a:lnSpc>
                <a:spcPct val="90000"/>
              </a:lnSpc>
              <a:buFontTx/>
              <a:buNone/>
            </a:pPr>
            <a:endParaRPr lang="el-GR" altLang="el-GR" sz="900" b="1" smtClean="0"/>
          </a:p>
          <a:p>
            <a:pPr>
              <a:lnSpc>
                <a:spcPct val="90000"/>
              </a:lnSpc>
            </a:pPr>
            <a:r>
              <a:rPr lang="el-GR" altLang="el-GR" sz="2800" smtClean="0"/>
              <a:t>Περιαστικές</a:t>
            </a:r>
          </a:p>
          <a:p>
            <a:pPr>
              <a:lnSpc>
                <a:spcPct val="90000"/>
              </a:lnSpc>
            </a:pPr>
            <a:r>
              <a:rPr lang="el-GR" altLang="el-GR" sz="2800" smtClean="0"/>
              <a:t>Ορεινές</a:t>
            </a:r>
          </a:p>
          <a:p>
            <a:pPr>
              <a:lnSpc>
                <a:spcPct val="90000"/>
              </a:lnSpc>
            </a:pPr>
            <a:r>
              <a:rPr lang="el-GR" altLang="el-GR" sz="2800" smtClean="0"/>
              <a:t>Παράκτιες</a:t>
            </a:r>
          </a:p>
          <a:p>
            <a:pPr>
              <a:lnSpc>
                <a:spcPct val="90000"/>
              </a:lnSpc>
            </a:pPr>
            <a:r>
              <a:rPr lang="el-GR" altLang="el-GR" sz="2800" smtClean="0"/>
              <a:t>Αγροτικές</a:t>
            </a:r>
          </a:p>
          <a:p>
            <a:pPr>
              <a:lnSpc>
                <a:spcPct val="90000"/>
              </a:lnSpc>
            </a:pPr>
            <a:r>
              <a:rPr lang="el-GR" altLang="el-GR" sz="2800" smtClean="0"/>
              <a:t>Νησιωτικές</a:t>
            </a:r>
          </a:p>
          <a:p>
            <a:pPr>
              <a:lnSpc>
                <a:spcPct val="90000"/>
              </a:lnSpc>
            </a:pPr>
            <a:r>
              <a:rPr lang="el-GR" altLang="el-GR" sz="2800" smtClean="0"/>
              <a:t>Παραμεθόριες</a:t>
            </a:r>
          </a:p>
          <a:p>
            <a:pPr>
              <a:lnSpc>
                <a:spcPct val="90000"/>
              </a:lnSpc>
            </a:pPr>
            <a:r>
              <a:rPr lang="el-GR" altLang="el-GR" sz="2800" smtClean="0"/>
              <a:t>Περιοχές σε Παρακμή</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DAD8DBDF-FDB4-4AFF-A53F-735E75DBA107}" type="slidenum">
              <a:rPr lang="el-GR" altLang="el-GR" sz="1400"/>
              <a:pPr algn="r" eaLnBrk="1" hangingPunct="1"/>
              <a:t>52</a:t>
            </a:fld>
            <a:endParaRPr lang="el-GR" altLang="el-GR" sz="1400"/>
          </a:p>
        </p:txBody>
      </p:sp>
      <p:sp>
        <p:nvSpPr>
          <p:cNvPr id="44036" name="Rectangle 3">
            <a:extLst>
              <a:ext uri="{FF2B5EF4-FFF2-40B4-BE49-F238E27FC236}">
                <a16:creationId xmlns:a16="http://schemas.microsoft.com/office/drawing/2014/main" xmlns="" id="{C15521AA-2FB1-4A5A-95EC-E5EA1E726AA5}"/>
              </a:ext>
            </a:extLst>
          </p:cNvPr>
          <p:cNvSpPr>
            <a:spLocks noGrp="1" noChangeArrowheads="1"/>
          </p:cNvSpPr>
          <p:nvPr>
            <p:ph type="body" idx="4294967295"/>
          </p:nvPr>
        </p:nvSpPr>
        <p:spPr>
          <a:xfrm>
            <a:off x="0" y="1700213"/>
            <a:ext cx="8964613" cy="4824412"/>
          </a:xfrm>
        </p:spPr>
        <p:txBody>
          <a:bodyPr/>
          <a:lstStyle/>
          <a:p>
            <a:pPr>
              <a:buFontTx/>
              <a:buNone/>
              <a:defRPr/>
            </a:pPr>
            <a:r>
              <a:rPr lang="el-GR" altLang="el-GR" sz="2800" b="1" dirty="0"/>
              <a:t>   Κλαδικό Πρότυπο</a:t>
            </a:r>
          </a:p>
          <a:p>
            <a:pPr>
              <a:buFontTx/>
              <a:buNone/>
              <a:defRPr/>
            </a:pPr>
            <a:endParaRPr lang="el-GR" altLang="el-GR" sz="800" b="1" dirty="0"/>
          </a:p>
          <a:p>
            <a:pPr>
              <a:defRPr/>
            </a:pPr>
            <a:r>
              <a:rPr lang="el-GR" altLang="el-GR" sz="2800" dirty="0"/>
              <a:t>Προωθητικές Δραστηριότητες</a:t>
            </a:r>
          </a:p>
          <a:p>
            <a:pPr>
              <a:defRPr/>
            </a:pPr>
            <a:endParaRPr lang="el-GR" altLang="el-GR" sz="800" dirty="0"/>
          </a:p>
          <a:p>
            <a:pPr>
              <a:defRPr/>
            </a:pPr>
            <a:r>
              <a:rPr lang="el-GR" altLang="el-GR" sz="2800" dirty="0"/>
              <a:t>Κλαδική Εξειδίκευση Περιφερειών</a:t>
            </a:r>
          </a:p>
          <a:p>
            <a:pPr>
              <a:defRPr/>
            </a:pPr>
            <a:endParaRPr lang="el-GR" altLang="el-GR" sz="800" dirty="0"/>
          </a:p>
          <a:p>
            <a:pPr>
              <a:defRPr/>
            </a:pPr>
            <a:r>
              <a:rPr lang="el-GR" altLang="el-GR" sz="2800" dirty="0"/>
              <a:t>Κλάδοι Τοπικής Ανάπτυξης</a:t>
            </a:r>
          </a:p>
          <a:p>
            <a:pPr marL="0" indent="0">
              <a:buFontTx/>
              <a:buNone/>
              <a:defRPr/>
            </a:pPr>
            <a:r>
              <a:rPr lang="el-GR" altLang="el-GR" sz="2800" dirty="0"/>
              <a:t>    Επώνυμα τοπικά προϊόντα</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281FF0F1-A8BC-4546-994D-3AEA090BCA7E}" type="slidenum">
              <a:rPr lang="el-GR" altLang="el-GR" sz="1400"/>
              <a:pPr algn="r" eaLnBrk="1" hangingPunct="1"/>
              <a:t>53</a:t>
            </a:fld>
            <a:endParaRPr lang="el-GR" altLang="el-GR" sz="1400"/>
          </a:p>
        </p:txBody>
      </p:sp>
      <p:sp>
        <p:nvSpPr>
          <p:cNvPr id="46084" name="Rectangle 3"/>
          <p:cNvSpPr>
            <a:spLocks noGrp="1" noChangeArrowheads="1"/>
          </p:cNvSpPr>
          <p:nvPr>
            <p:ph type="body" idx="4294967295"/>
          </p:nvPr>
        </p:nvSpPr>
        <p:spPr>
          <a:xfrm>
            <a:off x="0" y="1700213"/>
            <a:ext cx="8964613" cy="4392612"/>
          </a:xfrm>
        </p:spPr>
        <p:txBody>
          <a:bodyPr/>
          <a:lstStyle/>
          <a:p>
            <a:pPr>
              <a:buFontTx/>
              <a:buNone/>
            </a:pPr>
            <a:r>
              <a:rPr lang="el-GR" altLang="el-GR" sz="2800" b="1" smtClean="0"/>
              <a:t>   Στρατηγικές Υποδομές</a:t>
            </a:r>
          </a:p>
          <a:p>
            <a:pPr>
              <a:buFontTx/>
              <a:buNone/>
            </a:pPr>
            <a:endParaRPr lang="el-GR" altLang="el-GR" sz="800" b="1" smtClean="0"/>
          </a:p>
          <a:p>
            <a:r>
              <a:rPr lang="el-GR" altLang="el-GR" sz="2800" smtClean="0"/>
              <a:t>Επιχειρηματικές (Β.Ε.ΠΕ., Τεχνολογικά Πάρκα, ΒΙΟ.ΠΑ., Πάρκα Υπηρεσιών, Πάρκα </a:t>
            </a:r>
            <a:r>
              <a:rPr lang="en-US" altLang="el-GR" sz="2800" smtClean="0"/>
              <a:t>Logistics)</a:t>
            </a:r>
            <a:endParaRPr lang="el-GR" altLang="el-GR" sz="2800" smtClean="0"/>
          </a:p>
          <a:p>
            <a:endParaRPr lang="el-GR" altLang="el-GR" sz="800" smtClean="0"/>
          </a:p>
          <a:p>
            <a:r>
              <a:rPr lang="el-GR" altLang="el-GR" sz="2800" smtClean="0"/>
              <a:t>Τεχνικές-Δίκτυα</a:t>
            </a:r>
          </a:p>
          <a:p>
            <a:endParaRPr lang="el-GR" altLang="el-GR" sz="800" smtClean="0"/>
          </a:p>
          <a:p>
            <a:r>
              <a:rPr lang="el-GR" altLang="el-GR" sz="2800" smtClean="0"/>
              <a:t>Κοινωνικές (εκπαίδευση,υγεία-πρόνοια,πολιτισμός,οργανωμένη κατοικία)</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C12AA773-0BA4-4D7B-932E-3B7CB3A061AB}" type="slidenum">
              <a:rPr lang="el-GR" altLang="el-GR" sz="1400"/>
              <a:pPr algn="r" eaLnBrk="1" hangingPunct="1"/>
              <a:t>54</a:t>
            </a:fld>
            <a:endParaRPr lang="el-GR" altLang="el-GR" sz="1400"/>
          </a:p>
        </p:txBody>
      </p:sp>
      <p:sp>
        <p:nvSpPr>
          <p:cNvPr id="48132" name="Rectangle 3"/>
          <p:cNvSpPr>
            <a:spLocks noGrp="1" noChangeArrowheads="1"/>
          </p:cNvSpPr>
          <p:nvPr>
            <p:ph type="body" idx="4294967295"/>
          </p:nvPr>
        </p:nvSpPr>
        <p:spPr>
          <a:xfrm>
            <a:off x="0" y="1700213"/>
            <a:ext cx="8964613" cy="4392612"/>
          </a:xfrm>
        </p:spPr>
        <p:txBody>
          <a:bodyPr/>
          <a:lstStyle/>
          <a:p>
            <a:pPr>
              <a:buFontTx/>
              <a:buNone/>
            </a:pPr>
            <a:r>
              <a:rPr lang="el-GR" altLang="el-GR" sz="2800" b="1" smtClean="0"/>
              <a:t>   Ενίσχυση </a:t>
            </a:r>
            <a:r>
              <a:rPr lang="en-US" altLang="el-GR" sz="2800" b="1" smtClean="0"/>
              <a:t>Clustering</a:t>
            </a:r>
            <a:endParaRPr lang="el-GR" altLang="el-GR" sz="2800" b="1" smtClean="0"/>
          </a:p>
          <a:p>
            <a:pPr>
              <a:buFontTx/>
              <a:buNone/>
            </a:pPr>
            <a:endParaRPr lang="el-GR" altLang="el-GR" sz="800" b="1" smtClean="0"/>
          </a:p>
          <a:p>
            <a:r>
              <a:rPr lang="el-GR" altLang="el-GR" sz="2800" smtClean="0"/>
              <a:t>Συστάδες Επιχειρήσεων</a:t>
            </a:r>
          </a:p>
          <a:p>
            <a:pPr>
              <a:buFontTx/>
              <a:buNone/>
            </a:pPr>
            <a:r>
              <a:rPr lang="el-GR" altLang="el-GR" sz="2800" smtClean="0"/>
              <a:t>    - Τοπικές</a:t>
            </a:r>
          </a:p>
          <a:p>
            <a:pPr>
              <a:buFontTx/>
              <a:buNone/>
            </a:pPr>
            <a:r>
              <a:rPr lang="el-GR" altLang="el-GR" sz="2800" smtClean="0"/>
              <a:t>    - Κλαδικές</a:t>
            </a:r>
          </a:p>
          <a:p>
            <a:endParaRPr lang="el-GR" altLang="el-GR" sz="800" smtClean="0"/>
          </a:p>
          <a:p>
            <a:r>
              <a:rPr lang="el-GR" altLang="el-GR" sz="2800" smtClean="0"/>
              <a:t>Δίκτυα Επιχειρήσεων</a:t>
            </a:r>
          </a:p>
          <a:p>
            <a:endParaRPr lang="el-GR" altLang="el-GR" sz="800" smtClean="0"/>
          </a:p>
          <a:p>
            <a:r>
              <a:rPr lang="el-GR" altLang="el-GR" sz="2800" smtClean="0"/>
              <a:t>Καθολική Εφαρμογή </a:t>
            </a:r>
            <a:r>
              <a:rPr lang="en-US" altLang="el-GR" sz="2800" smtClean="0"/>
              <a:t>Clustering</a:t>
            </a:r>
            <a:endParaRPr lang="el-GR" altLang="el-GR" sz="28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61516B13-82C5-4867-985F-C2FE59A94714}" type="slidenum">
              <a:rPr lang="el-GR" altLang="el-GR" sz="1400"/>
              <a:pPr algn="r" eaLnBrk="1" hangingPunct="1"/>
              <a:t>55</a:t>
            </a:fld>
            <a:endParaRPr lang="el-GR" altLang="el-GR" sz="1400"/>
          </a:p>
        </p:txBody>
      </p:sp>
      <p:sp>
        <p:nvSpPr>
          <p:cNvPr id="50180" name="Rectangle 3"/>
          <p:cNvSpPr>
            <a:spLocks noGrp="1" noChangeArrowheads="1"/>
          </p:cNvSpPr>
          <p:nvPr>
            <p:ph type="body" idx="4294967295"/>
          </p:nvPr>
        </p:nvSpPr>
        <p:spPr>
          <a:xfrm>
            <a:off x="0" y="1700213"/>
            <a:ext cx="9144000" cy="4392612"/>
          </a:xfrm>
        </p:spPr>
        <p:txBody>
          <a:bodyPr/>
          <a:lstStyle/>
          <a:p>
            <a:pPr>
              <a:buFontTx/>
              <a:buNone/>
            </a:pPr>
            <a:r>
              <a:rPr lang="el-GR" altLang="el-GR" b="1" smtClean="0"/>
              <a:t>Διακυβέρνηση-Συναίνεση–Συμμετοχικές Διαδικασίες</a:t>
            </a:r>
          </a:p>
          <a:p>
            <a:pPr>
              <a:buFontTx/>
              <a:buNone/>
            </a:pPr>
            <a:endParaRPr lang="el-GR" altLang="el-GR" sz="800" b="1" smtClean="0"/>
          </a:p>
          <a:p>
            <a:r>
              <a:rPr lang="el-GR" altLang="el-GR" sz="2800" smtClean="0"/>
              <a:t>Κεντρική Κυβέρνηση</a:t>
            </a:r>
          </a:p>
          <a:p>
            <a:r>
              <a:rPr lang="el-GR" altLang="el-GR" sz="2800" smtClean="0"/>
              <a:t>Αυτοδιοίκηση</a:t>
            </a:r>
          </a:p>
          <a:p>
            <a:r>
              <a:rPr lang="el-GR" altLang="el-GR" sz="2800" smtClean="0"/>
              <a:t>Αναπτυξιακοί Φορείς</a:t>
            </a:r>
          </a:p>
          <a:p>
            <a:r>
              <a:rPr lang="el-GR" altLang="el-GR" sz="2800" smtClean="0"/>
              <a:t>Επιχειρήσεις</a:t>
            </a:r>
          </a:p>
          <a:p>
            <a:r>
              <a:rPr lang="el-GR" altLang="el-GR" sz="2800" smtClean="0"/>
              <a:t>Κοινωνικοί Φορείς</a:t>
            </a:r>
          </a:p>
          <a:p>
            <a:r>
              <a:rPr lang="el-GR" altLang="el-GR" sz="2800" smtClean="0"/>
              <a:t>Πολίτες</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828675" y="0"/>
            <a:ext cx="10515600" cy="404813"/>
          </a:xfrm>
        </p:spPr>
        <p:txBody>
          <a:bodyPr lIns="92075" tIns="46038" rIns="92075" bIns="46038">
            <a:normAutofit fontScale="90000"/>
          </a:bodyPr>
          <a:lstStyle/>
          <a:p>
            <a:r>
              <a:rPr lang="el-GR" sz="2400" b="1" i="1">
                <a:solidFill>
                  <a:schemeClr val="tx1"/>
                </a:solidFill>
                <a:effectLst>
                  <a:outerShdw blurRad="38100" dist="38100" dir="2700000" algn="tl">
                    <a:srgbClr val="C0C0C0"/>
                  </a:outerShdw>
                </a:effectLst>
              </a:rPr>
              <a:t>Η πορεία του Περιφερειακού Προγραμματισμού στην Ελλάδα</a:t>
            </a:r>
            <a:endParaRPr lang="en-US" b="1" i="1">
              <a:solidFill>
                <a:schemeClr val="tx1"/>
              </a:solidFill>
              <a:effectLst>
                <a:outerShdw blurRad="38100" dist="38100" dir="2700000" algn="tl">
                  <a:srgbClr val="C0C0C0"/>
                </a:outerShdw>
              </a:effectLst>
            </a:endParaRPr>
          </a:p>
        </p:txBody>
      </p:sp>
      <p:sp>
        <p:nvSpPr>
          <p:cNvPr id="4099" name="Rectangle 3"/>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4100" name="Rectangle 4"/>
          <p:cNvSpPr>
            <a:spLocks noChangeArrowheads="1"/>
          </p:cNvSpPr>
          <p:nvPr/>
        </p:nvSpPr>
        <p:spPr bwMode="auto">
          <a:xfrm>
            <a:off x="4648200" y="457200"/>
            <a:ext cx="4495800" cy="1100138"/>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55000"/>
              </a:lnSpc>
              <a:spcBef>
                <a:spcPct val="5000"/>
              </a:spcBef>
              <a:spcAft>
                <a:spcPct val="5000"/>
              </a:spcAft>
            </a:pPr>
            <a:r>
              <a:rPr lang="el-GR" sz="1800"/>
              <a:t>Έναρξη της πορείας της εθνικής και της </a:t>
            </a:r>
          </a:p>
          <a:p>
            <a:pPr algn="ctr" eaLnBrk="0" hangingPunct="0">
              <a:lnSpc>
                <a:spcPct val="55000"/>
              </a:lnSpc>
              <a:spcBef>
                <a:spcPct val="15000"/>
              </a:spcBef>
              <a:spcAft>
                <a:spcPct val="10000"/>
              </a:spcAft>
            </a:pPr>
            <a:r>
              <a:rPr lang="el-GR" sz="1800"/>
              <a:t>περιφερειακής πολιτικής και του </a:t>
            </a:r>
          </a:p>
          <a:p>
            <a:pPr algn="ctr" eaLnBrk="0" hangingPunct="0">
              <a:lnSpc>
                <a:spcPct val="55000"/>
              </a:lnSpc>
              <a:spcBef>
                <a:spcPct val="15000"/>
              </a:spcBef>
              <a:spcAft>
                <a:spcPct val="10000"/>
              </a:spcAft>
            </a:pPr>
            <a:r>
              <a:rPr lang="el-GR" sz="1800"/>
              <a:t>προγραμματισμού -</a:t>
            </a:r>
            <a:r>
              <a:rPr lang="el-GR" sz="1800" b="1"/>
              <a:t> </a:t>
            </a:r>
            <a:r>
              <a:rPr lang="el-GR" sz="1800"/>
              <a:t>5ετές Πρόγραμμα </a:t>
            </a:r>
          </a:p>
          <a:p>
            <a:pPr algn="ctr" eaLnBrk="0" hangingPunct="0">
              <a:lnSpc>
                <a:spcPct val="55000"/>
              </a:lnSpc>
              <a:spcBef>
                <a:spcPct val="15000"/>
              </a:spcBef>
              <a:spcAft>
                <a:spcPct val="10000"/>
              </a:spcAft>
            </a:pPr>
            <a:r>
              <a:rPr lang="el-GR" sz="1800"/>
              <a:t>Οικονομικής Ανάπτυξης 1960-1964</a:t>
            </a:r>
            <a:endParaRPr lang="el-GR" sz="1800" b="1"/>
          </a:p>
        </p:txBody>
      </p:sp>
      <p:sp>
        <p:nvSpPr>
          <p:cNvPr id="4101" name="Rectangle 5"/>
          <p:cNvSpPr>
            <a:spLocks noChangeArrowheads="1"/>
          </p:cNvSpPr>
          <p:nvPr/>
        </p:nvSpPr>
        <p:spPr bwMode="auto">
          <a:xfrm>
            <a:off x="0" y="3500438"/>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3</a:t>
            </a:r>
            <a:r>
              <a:rPr lang="el-GR" sz="2800" b="1" i="1" baseline="30000"/>
              <a:t>η</a:t>
            </a:r>
            <a:r>
              <a:rPr lang="el-GR" sz="2800" b="1" i="1"/>
              <a:t> Περίοδος: 1980-86</a:t>
            </a:r>
            <a:endParaRPr lang="el-GR" b="1" i="1" u="sng"/>
          </a:p>
        </p:txBody>
      </p:sp>
      <p:sp>
        <p:nvSpPr>
          <p:cNvPr id="4102" name="Rectangle 6"/>
          <p:cNvSpPr>
            <a:spLocks noChangeArrowheads="1"/>
          </p:cNvSpPr>
          <p:nvPr/>
        </p:nvSpPr>
        <p:spPr bwMode="auto">
          <a:xfrm>
            <a:off x="0" y="2133600"/>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2</a:t>
            </a:r>
            <a:r>
              <a:rPr lang="el-GR" sz="2800" b="1" i="1" baseline="30000"/>
              <a:t>η</a:t>
            </a:r>
            <a:r>
              <a:rPr lang="el-GR" sz="2800" b="1" i="1"/>
              <a:t> Περίοδος: 1965-79</a:t>
            </a:r>
            <a:endParaRPr lang="el-GR" b="1" i="1" u="sng"/>
          </a:p>
        </p:txBody>
      </p:sp>
      <p:sp>
        <p:nvSpPr>
          <p:cNvPr id="4103" name="Rectangle 7"/>
          <p:cNvSpPr>
            <a:spLocks noChangeArrowheads="1"/>
          </p:cNvSpPr>
          <p:nvPr/>
        </p:nvSpPr>
        <p:spPr bwMode="auto">
          <a:xfrm>
            <a:off x="0" y="620713"/>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1</a:t>
            </a:r>
            <a:r>
              <a:rPr lang="el-GR" sz="2800" b="1" i="1" baseline="30000"/>
              <a:t>η</a:t>
            </a:r>
            <a:r>
              <a:rPr lang="el-GR" sz="2800" b="1" i="1"/>
              <a:t> Περίοδος: 1948-1964</a:t>
            </a:r>
            <a:endParaRPr lang="el-GR" b="1" i="1" u="sng"/>
          </a:p>
        </p:txBody>
      </p:sp>
      <p:sp>
        <p:nvSpPr>
          <p:cNvPr id="4104" name="Rectangle 8"/>
          <p:cNvSpPr>
            <a:spLocks noChangeArrowheads="1"/>
          </p:cNvSpPr>
          <p:nvPr/>
        </p:nvSpPr>
        <p:spPr bwMode="auto">
          <a:xfrm>
            <a:off x="0" y="4724400"/>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4</a:t>
            </a:r>
            <a:r>
              <a:rPr lang="el-GR" sz="2800" b="1" i="1" baseline="30000"/>
              <a:t>η</a:t>
            </a:r>
            <a:r>
              <a:rPr lang="el-GR" sz="2800" b="1" i="1"/>
              <a:t> Περίοδος:</a:t>
            </a:r>
            <a:r>
              <a:rPr lang="el-GR" sz="2800" b="1" i="1">
                <a:solidFill>
                  <a:srgbClr val="CC0066"/>
                </a:solidFill>
              </a:rPr>
              <a:t> </a:t>
            </a:r>
            <a:r>
              <a:rPr lang="el-GR" sz="2800" b="1" i="1"/>
              <a:t>1986-2006</a:t>
            </a:r>
            <a:endParaRPr lang="el-GR" b="1" i="1" u="sng"/>
          </a:p>
        </p:txBody>
      </p:sp>
      <p:sp>
        <p:nvSpPr>
          <p:cNvPr id="4105" name="Line 9"/>
          <p:cNvSpPr>
            <a:spLocks noChangeShapeType="1"/>
          </p:cNvSpPr>
          <p:nvPr/>
        </p:nvSpPr>
        <p:spPr bwMode="auto">
          <a:xfrm>
            <a:off x="3779838" y="981075"/>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4106" name="Rectangle 10"/>
          <p:cNvSpPr>
            <a:spLocks noChangeArrowheads="1"/>
          </p:cNvSpPr>
          <p:nvPr/>
        </p:nvSpPr>
        <p:spPr bwMode="auto">
          <a:xfrm>
            <a:off x="4648200" y="1773238"/>
            <a:ext cx="4495800" cy="136842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65000"/>
              </a:lnSpc>
              <a:spcBef>
                <a:spcPct val="20000"/>
              </a:spcBef>
              <a:spcAft>
                <a:spcPts val="100"/>
              </a:spcAft>
            </a:pPr>
            <a:r>
              <a:rPr lang="el-GR" sz="1800"/>
              <a:t>Κίνητρα, διαχωρισμός περιφερειών </a:t>
            </a:r>
          </a:p>
          <a:p>
            <a:pPr algn="ctr" eaLnBrk="0" hangingPunct="0">
              <a:lnSpc>
                <a:spcPct val="65000"/>
              </a:lnSpc>
              <a:spcBef>
                <a:spcPct val="20000"/>
              </a:spcBef>
              <a:spcAft>
                <a:spcPts val="100"/>
              </a:spcAft>
            </a:pPr>
            <a:r>
              <a:rPr lang="el-GR" sz="1800"/>
              <a:t>ανάλογα με την προβληματικότητα, </a:t>
            </a:r>
          </a:p>
          <a:p>
            <a:pPr algn="ctr" eaLnBrk="0" hangingPunct="0">
              <a:lnSpc>
                <a:spcPct val="65000"/>
              </a:lnSpc>
              <a:spcBef>
                <a:spcPct val="20000"/>
              </a:spcBef>
              <a:spcAft>
                <a:spcPts val="100"/>
              </a:spcAft>
            </a:pPr>
            <a:r>
              <a:rPr lang="el-GR" sz="1800"/>
              <a:t>ίδρυση Βιομηχανικών Περιοχών, </a:t>
            </a:r>
          </a:p>
          <a:p>
            <a:pPr algn="ctr" eaLnBrk="0" hangingPunct="0">
              <a:lnSpc>
                <a:spcPct val="65000"/>
              </a:lnSpc>
              <a:spcBef>
                <a:spcPct val="20000"/>
              </a:spcBef>
              <a:spcAft>
                <a:spcPts val="100"/>
              </a:spcAft>
            </a:pPr>
            <a:r>
              <a:rPr lang="el-GR" sz="1800"/>
              <a:t>υποτυπώδης ενίσχυση πολικού </a:t>
            </a:r>
          </a:p>
          <a:p>
            <a:pPr algn="ctr" eaLnBrk="0" hangingPunct="0">
              <a:lnSpc>
                <a:spcPct val="65000"/>
              </a:lnSpc>
              <a:spcBef>
                <a:spcPct val="20000"/>
              </a:spcBef>
              <a:spcAft>
                <a:spcPts val="100"/>
              </a:spcAft>
            </a:pPr>
            <a:r>
              <a:rPr lang="el-GR" sz="1800"/>
              <a:t>συστήματος, ενεργοποίηση Υ. Π. Α.</a:t>
            </a:r>
          </a:p>
        </p:txBody>
      </p:sp>
      <p:sp>
        <p:nvSpPr>
          <p:cNvPr id="4107" name="Rectangle 11"/>
          <p:cNvSpPr>
            <a:spLocks noChangeArrowheads="1"/>
          </p:cNvSpPr>
          <p:nvPr/>
        </p:nvSpPr>
        <p:spPr bwMode="auto">
          <a:xfrm>
            <a:off x="4648200" y="3357563"/>
            <a:ext cx="4495800" cy="98742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80000"/>
              </a:lnSpc>
              <a:spcBef>
                <a:spcPct val="10000"/>
              </a:spcBef>
            </a:pPr>
            <a:r>
              <a:rPr lang="el-GR" sz="1800"/>
              <a:t>Ένταξη στην ΕΟΚ-σύνδεση με </a:t>
            </a:r>
          </a:p>
          <a:p>
            <a:pPr algn="ctr" eaLnBrk="0" hangingPunct="0">
              <a:lnSpc>
                <a:spcPct val="80000"/>
              </a:lnSpc>
              <a:spcBef>
                <a:spcPct val="10000"/>
              </a:spcBef>
            </a:pPr>
            <a:r>
              <a:rPr lang="el-GR" sz="1800"/>
              <a:t>Κοινοτική Περιφ. Πολιτική, Πρόγραμμα </a:t>
            </a:r>
          </a:p>
          <a:p>
            <a:pPr algn="ctr" eaLnBrk="0" hangingPunct="0">
              <a:lnSpc>
                <a:spcPct val="80000"/>
              </a:lnSpc>
              <a:spcBef>
                <a:spcPct val="10000"/>
              </a:spcBef>
            </a:pPr>
            <a:r>
              <a:rPr lang="el-GR" sz="1800"/>
              <a:t>Περιφερειακής Ανάπτυξης 1981-85, </a:t>
            </a:r>
          </a:p>
          <a:p>
            <a:pPr algn="ctr" eaLnBrk="0" hangingPunct="0">
              <a:lnSpc>
                <a:spcPct val="80000"/>
              </a:lnSpc>
              <a:spcBef>
                <a:spcPct val="10000"/>
              </a:spcBef>
            </a:pPr>
            <a:r>
              <a:rPr lang="el-GR" sz="1800"/>
              <a:t>Αποκέντρωση-Δημ/κός Προγρ/μός</a:t>
            </a:r>
          </a:p>
        </p:txBody>
      </p:sp>
      <p:sp>
        <p:nvSpPr>
          <p:cNvPr id="4108" name="Line 12"/>
          <p:cNvSpPr>
            <a:spLocks noChangeShapeType="1"/>
          </p:cNvSpPr>
          <p:nvPr/>
        </p:nvSpPr>
        <p:spPr bwMode="auto">
          <a:xfrm>
            <a:off x="3779838" y="2492375"/>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4109" name="Line 13"/>
          <p:cNvSpPr>
            <a:spLocks noChangeShapeType="1"/>
          </p:cNvSpPr>
          <p:nvPr/>
        </p:nvSpPr>
        <p:spPr bwMode="auto">
          <a:xfrm>
            <a:off x="3851275" y="3860800"/>
            <a:ext cx="792163"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4110" name="Rectangle 14"/>
          <p:cNvSpPr>
            <a:spLocks noChangeArrowheads="1"/>
          </p:cNvSpPr>
          <p:nvPr/>
        </p:nvSpPr>
        <p:spPr bwMode="auto">
          <a:xfrm>
            <a:off x="4648200" y="4581525"/>
            <a:ext cx="4495800" cy="93662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80000"/>
              </a:lnSpc>
            </a:pPr>
            <a:r>
              <a:rPr lang="el-GR" sz="1800"/>
              <a:t>ΜΟΠ, ΚΠΣ Ι, ΙΙ, ΙΙΙ, συγκρότηση </a:t>
            </a:r>
          </a:p>
          <a:p>
            <a:pPr algn="ctr" eaLnBrk="0" hangingPunct="0">
              <a:lnSpc>
                <a:spcPct val="80000"/>
              </a:lnSpc>
            </a:pPr>
            <a:r>
              <a:rPr lang="el-GR" sz="1800"/>
              <a:t>Περιφερειών  και Β΄βάθμιας ΤΑ,</a:t>
            </a:r>
          </a:p>
          <a:p>
            <a:pPr algn="ctr" eaLnBrk="0" hangingPunct="0">
              <a:lnSpc>
                <a:spcPct val="80000"/>
              </a:lnSpc>
            </a:pPr>
            <a:r>
              <a:rPr lang="el-GR" sz="1800"/>
              <a:t>διαφοροποίηση </a:t>
            </a:r>
          </a:p>
          <a:p>
            <a:pPr algn="ctr" eaLnBrk="0" hangingPunct="0">
              <a:lnSpc>
                <a:spcPct val="80000"/>
              </a:lnSpc>
            </a:pPr>
            <a:r>
              <a:rPr lang="el-GR" sz="1800"/>
              <a:t>Συστήματος Επενδυτικών Κινήτρων</a:t>
            </a:r>
          </a:p>
        </p:txBody>
      </p:sp>
      <p:sp>
        <p:nvSpPr>
          <p:cNvPr id="4111" name="Line 15"/>
          <p:cNvSpPr>
            <a:spLocks noChangeShapeType="1"/>
          </p:cNvSpPr>
          <p:nvPr/>
        </p:nvSpPr>
        <p:spPr bwMode="auto">
          <a:xfrm>
            <a:off x="3779838" y="5084763"/>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4112" name="Rectangle 16"/>
          <p:cNvSpPr>
            <a:spLocks noChangeArrowheads="1"/>
          </p:cNvSpPr>
          <p:nvPr/>
        </p:nvSpPr>
        <p:spPr bwMode="auto">
          <a:xfrm>
            <a:off x="0" y="6021388"/>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n-US" sz="2800" b="1" i="1"/>
              <a:t>5</a:t>
            </a:r>
            <a:r>
              <a:rPr lang="el-GR" sz="2800" b="1" i="1" baseline="30000"/>
              <a:t>η</a:t>
            </a:r>
            <a:r>
              <a:rPr lang="el-GR" sz="2800" b="1" i="1"/>
              <a:t> Περίοδος: 200</a:t>
            </a:r>
            <a:r>
              <a:rPr lang="en-US" sz="2800" b="1" i="1"/>
              <a:t>7-</a:t>
            </a:r>
            <a:endParaRPr lang="el-GR" b="1" i="1" u="sng"/>
          </a:p>
        </p:txBody>
      </p:sp>
      <p:sp>
        <p:nvSpPr>
          <p:cNvPr id="4113" name="Line 17"/>
          <p:cNvSpPr>
            <a:spLocks noChangeShapeType="1"/>
          </p:cNvSpPr>
          <p:nvPr/>
        </p:nvSpPr>
        <p:spPr bwMode="auto">
          <a:xfrm>
            <a:off x="3779838" y="6381750"/>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4114" name="Rectangle 18"/>
          <p:cNvSpPr>
            <a:spLocks noChangeArrowheads="1"/>
          </p:cNvSpPr>
          <p:nvPr/>
        </p:nvSpPr>
        <p:spPr bwMode="auto">
          <a:xfrm>
            <a:off x="4648200" y="5661025"/>
            <a:ext cx="4495800" cy="119697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80000"/>
              </a:lnSpc>
            </a:pPr>
            <a:r>
              <a:rPr lang="el-GR" sz="1800"/>
              <a:t>ΕΣΠΑ, Έξοδος ελληνικών περιφερειών </a:t>
            </a:r>
          </a:p>
          <a:p>
            <a:pPr algn="ctr" eaLnBrk="0" hangingPunct="0">
              <a:lnSpc>
                <a:spcPct val="80000"/>
              </a:lnSpc>
            </a:pPr>
            <a:r>
              <a:rPr lang="el-GR" sz="1800"/>
              <a:t>από τις προβληματικές περιφέρειες </a:t>
            </a:r>
          </a:p>
          <a:p>
            <a:pPr algn="ctr" eaLnBrk="0" hangingPunct="0">
              <a:lnSpc>
                <a:spcPct val="80000"/>
              </a:lnSpc>
            </a:pPr>
            <a:r>
              <a:rPr lang="el-GR" sz="1800"/>
              <a:t>της ΕΕ, διοικητική ανασυγκρότηση χώρας </a:t>
            </a:r>
          </a:p>
          <a:p>
            <a:pPr algn="ctr" eaLnBrk="0" hangingPunct="0">
              <a:lnSpc>
                <a:spcPct val="80000"/>
              </a:lnSpc>
            </a:pPr>
            <a:r>
              <a:rPr lang="el-GR" sz="1800"/>
              <a:t>(«Καλλικράτης»)</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95248" name="Rectangle 16"/>
          <p:cNvSpPr>
            <a:spLocks noGrp="1" noChangeArrowheads="1"/>
          </p:cNvSpPr>
          <p:nvPr>
            <p:ph type="title" idx="4294967295"/>
          </p:nvPr>
        </p:nvSpPr>
        <p:spPr>
          <a:xfrm>
            <a:off x="685800" y="0"/>
            <a:ext cx="7772400" cy="609600"/>
          </a:xfrm>
        </p:spPr>
        <p:txBody>
          <a:bodyPr lIns="92075" tIns="46038" rIns="92075" bIns="46038"/>
          <a:lstStyle/>
          <a:p>
            <a:r>
              <a:rPr lang="el-GR" sz="2400" b="1">
                <a:effectLst>
                  <a:outerShdw blurRad="38100" dist="38100" dir="2700000" algn="tl">
                    <a:srgbClr val="C0C0C0"/>
                  </a:outerShdw>
                </a:effectLst>
              </a:rPr>
              <a:t>ΠΡΟΓΡΑΜΜΑ ΠΕΡΙΦΕΡΕΙΑΚΗΣ ΑΝΑΠΤΥΞΗΣ 81-85</a:t>
            </a:r>
            <a:endParaRPr lang="el-GR">
              <a:effectLst>
                <a:outerShdw blurRad="38100" dist="38100" dir="2700000" algn="tl">
                  <a:srgbClr val="C0C0C0"/>
                </a:outerShdw>
              </a:effectLst>
            </a:endParaRPr>
          </a:p>
        </p:txBody>
      </p:sp>
      <p:sp>
        <p:nvSpPr>
          <p:cNvPr id="5124" name="Rectangle 17"/>
          <p:cNvSpPr>
            <a:spLocks noChangeArrowheads="1"/>
          </p:cNvSpPr>
          <p:nvPr/>
        </p:nvSpPr>
        <p:spPr bwMode="auto">
          <a:xfrm>
            <a:off x="0" y="7620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Στόχοι:</a:t>
            </a:r>
            <a:endParaRPr lang="el-GR" b="1" i="1" u="sng"/>
          </a:p>
        </p:txBody>
      </p:sp>
      <p:sp>
        <p:nvSpPr>
          <p:cNvPr id="5125" name="Rectangle 18"/>
          <p:cNvSpPr>
            <a:spLocks noChangeArrowheads="1"/>
          </p:cNvSpPr>
          <p:nvPr/>
        </p:nvSpPr>
        <p:spPr bwMode="auto">
          <a:xfrm>
            <a:off x="0" y="35052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Κατευθύνσεις δράσεων:</a:t>
            </a:r>
            <a:endParaRPr lang="el-GR" b="1" i="1" u="sng"/>
          </a:p>
        </p:txBody>
      </p:sp>
      <p:sp>
        <p:nvSpPr>
          <p:cNvPr id="5126" name="Rectangle 19"/>
          <p:cNvSpPr>
            <a:spLocks noChangeArrowheads="1"/>
          </p:cNvSpPr>
          <p:nvPr/>
        </p:nvSpPr>
        <p:spPr bwMode="auto">
          <a:xfrm>
            <a:off x="0" y="1371600"/>
            <a:ext cx="8534400" cy="1981200"/>
          </a:xfrm>
          <a:prstGeom prst="rect">
            <a:avLst/>
          </a:prstGeom>
          <a:noFill/>
          <a:ln w="9525">
            <a:solidFill>
              <a:schemeClr val="tx1"/>
            </a:solidFill>
            <a:miter lim="800000"/>
            <a:headEnd/>
            <a:tailEnd/>
          </a:ln>
        </p:spPr>
        <p:txBody>
          <a:bodyPr wrap="none" lIns="90000" tIns="46800" rIns="90000" bIns="46800" anchor="ctr"/>
          <a:lstStyle/>
          <a:p>
            <a:pPr eaLnBrk="0" hangingPunct="0">
              <a:lnSpc>
                <a:spcPct val="55000"/>
              </a:lnSpc>
              <a:spcBef>
                <a:spcPct val="5000"/>
              </a:spcBef>
              <a:spcAft>
                <a:spcPct val="5000"/>
              </a:spcAft>
            </a:pPr>
            <a:endParaRPr lang="el-GR" sz="2200"/>
          </a:p>
          <a:p>
            <a:pPr lvl="2" eaLnBrk="0" hangingPunct="0">
              <a:buFont typeface="Symbol" pitchFamily="18" charset="2"/>
              <a:buChar char="·"/>
            </a:pPr>
            <a:r>
              <a:rPr lang="el-GR"/>
              <a:t> Συγκράτηση πληθυσμού και μείωση εσωτερικών </a:t>
            </a:r>
          </a:p>
          <a:p>
            <a:pPr lvl="2" eaLnBrk="0" hangingPunct="0">
              <a:buFont typeface="Symbol" pitchFamily="18" charset="2"/>
              <a:buNone/>
            </a:pPr>
            <a:r>
              <a:rPr lang="el-GR"/>
              <a:t>   μεταναστευτικών ροών προς τα μεγάλα αστικά κέντρα.</a:t>
            </a:r>
          </a:p>
          <a:p>
            <a:pPr lvl="2" eaLnBrk="0" hangingPunct="0">
              <a:buFont typeface="Symbol" pitchFamily="18" charset="2"/>
              <a:buChar char="·"/>
            </a:pPr>
            <a:r>
              <a:rPr lang="el-GR"/>
              <a:t> Βιώσιμη και αυτόνομη ανάπτυξη των περιφερειών.</a:t>
            </a:r>
          </a:p>
          <a:p>
            <a:pPr lvl="2" eaLnBrk="0" hangingPunct="0">
              <a:buFont typeface="Symbol" pitchFamily="18" charset="2"/>
              <a:buChar char="·"/>
            </a:pPr>
            <a:r>
              <a:rPr lang="el-GR"/>
              <a:t> Βελτίωση της ποιότητας ζωής στις περιφέρειες.</a:t>
            </a:r>
          </a:p>
          <a:p>
            <a:pPr lvl="2" eaLnBrk="0" hangingPunct="0">
              <a:buFont typeface="Symbol" pitchFamily="18" charset="2"/>
              <a:buChar char="·"/>
            </a:pPr>
            <a:r>
              <a:rPr lang="el-GR"/>
              <a:t> Τόνωση της περιφερειακής απασχόλησης.</a:t>
            </a:r>
            <a:endParaRPr lang="el-GR" sz="2200" b="1"/>
          </a:p>
        </p:txBody>
      </p:sp>
      <p:sp>
        <p:nvSpPr>
          <p:cNvPr id="5127" name="Rectangle 20"/>
          <p:cNvSpPr>
            <a:spLocks noChangeArrowheads="1"/>
          </p:cNvSpPr>
          <p:nvPr/>
        </p:nvSpPr>
        <p:spPr bwMode="auto">
          <a:xfrm>
            <a:off x="0" y="4114800"/>
            <a:ext cx="8610600" cy="2743200"/>
          </a:xfrm>
          <a:prstGeom prst="rect">
            <a:avLst/>
          </a:prstGeom>
          <a:noFill/>
          <a:ln w="9525">
            <a:solidFill>
              <a:schemeClr val="tx1"/>
            </a:solidFill>
            <a:miter lim="800000"/>
            <a:headEnd/>
            <a:tailEnd/>
          </a:ln>
        </p:spPr>
        <p:txBody>
          <a:bodyPr wrap="none" lIns="90000" tIns="46800" rIns="90000" bIns="46800" anchor="ctr"/>
          <a:lstStyle/>
          <a:p>
            <a:pPr eaLnBrk="0" hangingPunct="0">
              <a:lnSpc>
                <a:spcPct val="55000"/>
              </a:lnSpc>
              <a:spcBef>
                <a:spcPct val="5000"/>
              </a:spcBef>
              <a:spcAft>
                <a:spcPct val="5000"/>
              </a:spcAft>
            </a:pPr>
            <a:endParaRPr lang="el-GR" sz="2200">
              <a:solidFill>
                <a:schemeClr val="folHlink"/>
              </a:solidFill>
            </a:endParaRPr>
          </a:p>
          <a:p>
            <a:pPr lvl="2" eaLnBrk="0" hangingPunct="0">
              <a:buFont typeface="Symbol" pitchFamily="18" charset="2"/>
              <a:buChar char="·"/>
            </a:pPr>
            <a:r>
              <a:rPr lang="el-GR"/>
              <a:t> Ανάπτυξη δραστηριοτήτων υψηλής παραγωγικότητας.</a:t>
            </a:r>
          </a:p>
          <a:p>
            <a:pPr lvl="2" eaLnBrk="0" hangingPunct="0">
              <a:buFont typeface="Symbol" pitchFamily="18" charset="2"/>
              <a:buChar char="·"/>
            </a:pPr>
            <a:r>
              <a:rPr lang="el-GR"/>
              <a:t> Ενθάρρυνση τοπικών πρωτοβουλιών.</a:t>
            </a:r>
          </a:p>
          <a:p>
            <a:pPr lvl="2" eaLnBrk="0" hangingPunct="0">
              <a:buFont typeface="Symbol" pitchFamily="18" charset="2"/>
              <a:buChar char="·"/>
            </a:pPr>
            <a:r>
              <a:rPr lang="el-GR"/>
              <a:t> Προστασία περιβάλλοντος και ορθολογική </a:t>
            </a:r>
          </a:p>
          <a:p>
            <a:pPr lvl="2" eaLnBrk="0" hangingPunct="0">
              <a:buFont typeface="Symbol" pitchFamily="18" charset="2"/>
              <a:buNone/>
            </a:pPr>
            <a:r>
              <a:rPr lang="el-GR"/>
              <a:t>   χωροθέτηση δραστηριοτήτων.</a:t>
            </a:r>
          </a:p>
          <a:p>
            <a:pPr lvl="2" eaLnBrk="0" hangingPunct="0">
              <a:buFont typeface="Symbol" pitchFamily="18" charset="2"/>
              <a:buChar char="·"/>
            </a:pPr>
            <a:r>
              <a:rPr lang="el-GR"/>
              <a:t> Υποδομές για οικονομικές δραστηριότητες.</a:t>
            </a:r>
          </a:p>
          <a:p>
            <a:pPr lvl="2" eaLnBrk="0" hangingPunct="0">
              <a:buFont typeface="Symbol" pitchFamily="18" charset="2"/>
              <a:buChar char="·"/>
            </a:pPr>
            <a:r>
              <a:rPr lang="el-GR"/>
              <a:t> Αποκέντρωση αρμοδιοτήτων.</a:t>
            </a:r>
          </a:p>
          <a:p>
            <a:pPr lvl="2" eaLnBrk="0" hangingPunct="0">
              <a:buFont typeface="Symbol" pitchFamily="18" charset="2"/>
              <a:buChar char="·"/>
            </a:pPr>
            <a:r>
              <a:rPr lang="el-GR"/>
              <a:t> Προώθηση κινήτρων.</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96259" name="Rectangle 3"/>
          <p:cNvSpPr>
            <a:spLocks noGrp="1" noChangeArrowheads="1"/>
          </p:cNvSpPr>
          <p:nvPr>
            <p:ph type="title" idx="4294967295"/>
          </p:nvPr>
        </p:nvSpPr>
        <p:spPr>
          <a:xfrm>
            <a:off x="685800" y="0"/>
            <a:ext cx="7772400" cy="609600"/>
          </a:xfrm>
        </p:spPr>
        <p:txBody>
          <a:bodyPr lIns="92075" tIns="46038" rIns="92075" bIns="46038">
            <a:normAutofit fontScale="90000"/>
          </a:bodyPr>
          <a:lstStyle/>
          <a:p>
            <a:r>
              <a:rPr lang="el-GR" sz="2400" b="1">
                <a:effectLst>
                  <a:outerShdw blurRad="38100" dist="38100" dir="2700000" algn="tl">
                    <a:srgbClr val="C0C0C0"/>
                  </a:outerShdw>
                </a:effectLst>
              </a:rPr>
              <a:t>ΠΡΟΓΡΑΜΜΑ ΟΙΚΟΝΟΜΙΚΗΣ ΚΑΙ ΚΟΙΝΩΝΙΚΗΣ ΑΝΑΠΤΥΞΗΣ 83-87 </a:t>
            </a:r>
            <a:endParaRPr lang="el-GR">
              <a:effectLst>
                <a:outerShdw blurRad="38100" dist="38100" dir="2700000" algn="tl">
                  <a:srgbClr val="C0C0C0"/>
                </a:outerShdw>
              </a:effectLst>
            </a:endParaRPr>
          </a:p>
        </p:txBody>
      </p:sp>
      <p:sp>
        <p:nvSpPr>
          <p:cNvPr id="6148" name="Rectangle 4"/>
          <p:cNvSpPr>
            <a:spLocks noChangeArrowheads="1"/>
          </p:cNvSpPr>
          <p:nvPr/>
        </p:nvSpPr>
        <p:spPr bwMode="auto">
          <a:xfrm>
            <a:off x="0" y="990600"/>
            <a:ext cx="3429000" cy="7620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b="1"/>
              <a:t>ΔΗΜΟΚΡΑΤΙΚΟΣ </a:t>
            </a:r>
          </a:p>
          <a:p>
            <a:r>
              <a:rPr lang="el-GR" b="1"/>
              <a:t>ΠΡΟΓΡΑΜΜΑΤΙΣΜΟΣ</a:t>
            </a:r>
          </a:p>
        </p:txBody>
      </p:sp>
      <p:sp>
        <p:nvSpPr>
          <p:cNvPr id="6149" name="Rectangle 5"/>
          <p:cNvSpPr>
            <a:spLocks noChangeArrowheads="1"/>
          </p:cNvSpPr>
          <p:nvPr/>
        </p:nvSpPr>
        <p:spPr bwMode="auto">
          <a:xfrm>
            <a:off x="0" y="39624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Στόχοι προγράμματος:</a:t>
            </a:r>
            <a:endParaRPr lang="el-GR" b="1" i="1" u="sng"/>
          </a:p>
        </p:txBody>
      </p:sp>
      <p:sp>
        <p:nvSpPr>
          <p:cNvPr id="6150" name="Rectangle 7"/>
          <p:cNvSpPr>
            <a:spLocks noChangeArrowheads="1"/>
          </p:cNvSpPr>
          <p:nvPr/>
        </p:nvSpPr>
        <p:spPr bwMode="auto">
          <a:xfrm>
            <a:off x="4267200" y="838200"/>
            <a:ext cx="3962400" cy="990600"/>
          </a:xfrm>
          <a:prstGeom prst="rect">
            <a:avLst/>
          </a:prstGeom>
          <a:noFill/>
          <a:ln w="9525">
            <a:solidFill>
              <a:schemeClr val="tx1"/>
            </a:solidFill>
            <a:miter lim="800000"/>
            <a:headEnd/>
            <a:tailEnd/>
          </a:ln>
        </p:spPr>
        <p:txBody>
          <a:bodyPr wrap="none" lIns="90000" tIns="46800" rIns="90000" bIns="46800" anchor="ctr"/>
          <a:lstStyle/>
          <a:p>
            <a:pPr eaLnBrk="0" hangingPunct="0">
              <a:lnSpc>
                <a:spcPct val="70000"/>
              </a:lnSpc>
              <a:spcBef>
                <a:spcPct val="5000"/>
              </a:spcBef>
              <a:spcAft>
                <a:spcPct val="5000"/>
              </a:spcAft>
            </a:pPr>
            <a:r>
              <a:rPr lang="el-GR"/>
              <a:t>Δυνατότητα συμμετοχής των </a:t>
            </a:r>
          </a:p>
          <a:p>
            <a:pPr eaLnBrk="0" hangingPunct="0">
              <a:lnSpc>
                <a:spcPct val="70000"/>
              </a:lnSpc>
              <a:spcBef>
                <a:spcPct val="5000"/>
              </a:spcBef>
              <a:spcAft>
                <a:spcPct val="5000"/>
              </a:spcAft>
            </a:pPr>
            <a:r>
              <a:rPr lang="el-GR"/>
              <a:t>τοπικών φορέων στην </a:t>
            </a:r>
          </a:p>
          <a:p>
            <a:pPr eaLnBrk="0" hangingPunct="0">
              <a:lnSpc>
                <a:spcPct val="70000"/>
              </a:lnSpc>
              <a:spcBef>
                <a:spcPct val="5000"/>
              </a:spcBef>
              <a:spcAft>
                <a:spcPct val="5000"/>
              </a:spcAft>
            </a:pPr>
            <a:r>
              <a:rPr lang="el-GR"/>
              <a:t>προγραμματική διαδικασία</a:t>
            </a:r>
          </a:p>
        </p:txBody>
      </p:sp>
      <p:sp>
        <p:nvSpPr>
          <p:cNvPr id="6151" name="Line 8"/>
          <p:cNvSpPr>
            <a:spLocks noChangeShapeType="1"/>
          </p:cNvSpPr>
          <p:nvPr/>
        </p:nvSpPr>
        <p:spPr bwMode="auto">
          <a:xfrm>
            <a:off x="3429000" y="1295400"/>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6152" name="Rectangle 9"/>
          <p:cNvSpPr>
            <a:spLocks noChangeArrowheads="1"/>
          </p:cNvSpPr>
          <p:nvPr/>
        </p:nvSpPr>
        <p:spPr bwMode="auto">
          <a:xfrm>
            <a:off x="1447800" y="2286000"/>
            <a:ext cx="4191000" cy="1143000"/>
          </a:xfrm>
          <a:prstGeom prst="rect">
            <a:avLst/>
          </a:prstGeom>
          <a:noFill/>
          <a:ln w="9525">
            <a:solidFill>
              <a:schemeClr val="tx1"/>
            </a:solidFill>
            <a:miter lim="800000"/>
            <a:headEnd/>
            <a:tailEnd/>
          </a:ln>
        </p:spPr>
        <p:txBody>
          <a:bodyPr wrap="none" lIns="90000" tIns="46800" rIns="90000" bIns="46800" anchor="ctr"/>
          <a:lstStyle/>
          <a:p>
            <a:pPr algn="ctr"/>
            <a:r>
              <a:rPr lang="el-GR" b="1"/>
              <a:t>Νέα </a:t>
            </a:r>
            <a:r>
              <a:rPr lang="el-GR" b="1" u="sng"/>
              <a:t>προγραμματικά όργανα</a:t>
            </a:r>
            <a:r>
              <a:rPr lang="el-GR" b="1"/>
              <a:t> και </a:t>
            </a:r>
          </a:p>
          <a:p>
            <a:pPr algn="ctr"/>
            <a:r>
              <a:rPr lang="el-GR" b="1" u="sng"/>
              <a:t>αντίστοιχα προγράμματα</a:t>
            </a:r>
            <a:r>
              <a:rPr lang="el-GR" b="1"/>
              <a:t> </a:t>
            </a:r>
          </a:p>
          <a:p>
            <a:pPr algn="ctr"/>
            <a:r>
              <a:rPr lang="el-GR" b="1"/>
              <a:t>σε κάθε χωρικό επίπεδο </a:t>
            </a:r>
          </a:p>
        </p:txBody>
      </p:sp>
      <p:sp>
        <p:nvSpPr>
          <p:cNvPr id="6153" name="Line 10"/>
          <p:cNvSpPr>
            <a:spLocks noChangeShapeType="1"/>
          </p:cNvSpPr>
          <p:nvPr/>
        </p:nvSpPr>
        <p:spPr bwMode="auto">
          <a:xfrm>
            <a:off x="3886200" y="1295400"/>
            <a:ext cx="0" cy="99060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6154" name="Line 11"/>
          <p:cNvSpPr>
            <a:spLocks noChangeShapeType="1"/>
          </p:cNvSpPr>
          <p:nvPr/>
        </p:nvSpPr>
        <p:spPr bwMode="auto">
          <a:xfrm>
            <a:off x="6400800" y="2057400"/>
            <a:ext cx="0" cy="1752600"/>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6155" name="Line 12"/>
          <p:cNvSpPr>
            <a:spLocks noChangeShapeType="1"/>
          </p:cNvSpPr>
          <p:nvPr/>
        </p:nvSpPr>
        <p:spPr bwMode="auto">
          <a:xfrm>
            <a:off x="5638800" y="2819400"/>
            <a:ext cx="7620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6156" name="Text Box 13"/>
          <p:cNvSpPr txBox="1">
            <a:spLocks noChangeArrowheads="1"/>
          </p:cNvSpPr>
          <p:nvPr/>
        </p:nvSpPr>
        <p:spPr bwMode="auto">
          <a:xfrm>
            <a:off x="6553200" y="2133600"/>
            <a:ext cx="2590800" cy="1552575"/>
          </a:xfrm>
          <a:prstGeom prst="rect">
            <a:avLst/>
          </a:prstGeom>
          <a:noFill/>
          <a:ln w="9525">
            <a:noFill/>
            <a:miter lim="800000"/>
            <a:headEnd/>
            <a:tailEnd/>
          </a:ln>
        </p:spPr>
        <p:txBody>
          <a:bodyPr lIns="90000" tIns="46800" rIns="90000" bIns="46800">
            <a:spAutoFit/>
          </a:bodyPr>
          <a:lstStyle/>
          <a:p>
            <a:r>
              <a:rPr lang="el-GR" b="1"/>
              <a:t>ΕΘΝΙΚΟ </a:t>
            </a:r>
          </a:p>
          <a:p>
            <a:r>
              <a:rPr lang="el-GR" b="1"/>
              <a:t>ΠΕΡΙΦΕΡΕΙΑΚΟ</a:t>
            </a:r>
          </a:p>
          <a:p>
            <a:r>
              <a:rPr lang="el-GR" b="1"/>
              <a:t>ΝΟΜΑΡΧΙΑΚΟ </a:t>
            </a:r>
          </a:p>
          <a:p>
            <a:r>
              <a:rPr lang="el-GR" b="1"/>
              <a:t>ΤΟΠΙΚΟ</a:t>
            </a:r>
            <a:endParaRPr lang="el-GR"/>
          </a:p>
        </p:txBody>
      </p:sp>
      <p:sp>
        <p:nvSpPr>
          <p:cNvPr id="6157" name="Rectangle 14"/>
          <p:cNvSpPr>
            <a:spLocks noChangeArrowheads="1"/>
          </p:cNvSpPr>
          <p:nvPr/>
        </p:nvSpPr>
        <p:spPr bwMode="auto">
          <a:xfrm>
            <a:off x="0" y="4648200"/>
            <a:ext cx="6553200" cy="1981200"/>
          </a:xfrm>
          <a:prstGeom prst="rect">
            <a:avLst/>
          </a:prstGeom>
          <a:noFill/>
          <a:ln w="9525">
            <a:solidFill>
              <a:schemeClr val="tx1"/>
            </a:solidFill>
            <a:miter lim="800000"/>
            <a:headEnd/>
            <a:tailEnd/>
          </a:ln>
        </p:spPr>
        <p:txBody>
          <a:bodyPr wrap="none" lIns="90000" tIns="46800" rIns="90000" bIns="46800" anchor="ctr"/>
          <a:lstStyle/>
          <a:p>
            <a:pPr eaLnBrk="0" hangingPunct="0">
              <a:spcBef>
                <a:spcPct val="5000"/>
              </a:spcBef>
              <a:spcAft>
                <a:spcPct val="5000"/>
              </a:spcAft>
              <a:buFont typeface="Wingdings" pitchFamily="2" charset="2"/>
              <a:buChar char="Ø"/>
            </a:pPr>
            <a:r>
              <a:rPr lang="el-GR"/>
              <a:t>Καταπολέμηση της οικονομικής στασιμότητας.</a:t>
            </a:r>
          </a:p>
          <a:p>
            <a:pPr eaLnBrk="0" hangingPunct="0">
              <a:spcBef>
                <a:spcPts val="600"/>
              </a:spcBef>
              <a:spcAft>
                <a:spcPts val="600"/>
              </a:spcAft>
              <a:buFont typeface="Wingdings" pitchFamily="2" charset="2"/>
              <a:buChar char="Ø"/>
            </a:pPr>
            <a:r>
              <a:rPr lang="el-GR"/>
              <a:t>Καταπολέμηση της ανεργίας.</a:t>
            </a:r>
          </a:p>
          <a:p>
            <a:pPr eaLnBrk="0" hangingPunct="0">
              <a:spcBef>
                <a:spcPts val="600"/>
              </a:spcBef>
              <a:spcAft>
                <a:spcPts val="600"/>
              </a:spcAft>
              <a:buFont typeface="Wingdings" pitchFamily="2" charset="2"/>
              <a:buChar char="Ø"/>
            </a:pPr>
            <a:r>
              <a:rPr lang="el-GR"/>
              <a:t>Προώθηση της αποκέντρωσης. </a:t>
            </a:r>
          </a:p>
          <a:p>
            <a:pPr eaLnBrk="0" hangingPunct="0">
              <a:buFont typeface="Wingdings" pitchFamily="2" charset="2"/>
              <a:buChar char="Ø"/>
            </a:pPr>
            <a:r>
              <a:rPr lang="el-GR"/>
              <a:t>Ισόρροπη περιφερειακή ανάπτυξη.</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title" idx="4294967295"/>
          </p:nvPr>
        </p:nvSpPr>
        <p:spPr>
          <a:xfrm>
            <a:off x="0" y="0"/>
            <a:ext cx="9144000" cy="609600"/>
          </a:xfrm>
        </p:spPr>
        <p:txBody>
          <a:bodyPr lIns="92075" tIns="46038" rIns="92075" bIns="46038"/>
          <a:lstStyle/>
          <a:p>
            <a:r>
              <a:rPr lang="el-GR" sz="2400" b="1">
                <a:effectLst>
                  <a:outerShdw blurRad="38100" dist="38100" dir="2700000" algn="tl">
                    <a:srgbClr val="C0C0C0"/>
                  </a:outerShdw>
                </a:effectLst>
              </a:rPr>
              <a:t>ΜΕΣΟΓΕΙΑΚΑ ΟΛΟΚΛΗΡΩΜΕΝΑ ΠΡΟΓΡΑΜΜΑΤΑ 1986-92 </a:t>
            </a:r>
            <a:endParaRPr lang="el-GR">
              <a:effectLst>
                <a:outerShdw blurRad="38100" dist="38100" dir="2700000" algn="tl">
                  <a:srgbClr val="C0C0C0"/>
                </a:outerShdw>
              </a:effectLst>
            </a:endParaRPr>
          </a:p>
        </p:txBody>
      </p:sp>
      <p:sp>
        <p:nvSpPr>
          <p:cNvPr id="7171" name="Rectangle 4"/>
          <p:cNvSpPr>
            <a:spLocks noChangeArrowheads="1"/>
          </p:cNvSpPr>
          <p:nvPr/>
        </p:nvSpPr>
        <p:spPr bwMode="auto">
          <a:xfrm>
            <a:off x="0" y="3124200"/>
            <a:ext cx="2286000" cy="3505200"/>
          </a:xfrm>
          <a:prstGeom prst="rect">
            <a:avLst/>
          </a:prstGeom>
          <a:noFill/>
          <a:ln w="9525">
            <a:solidFill>
              <a:schemeClr val="tx1"/>
            </a:solidFill>
            <a:miter lim="800000"/>
            <a:headEnd/>
            <a:tailEnd/>
          </a:ln>
        </p:spPr>
        <p:txBody>
          <a:bodyPr wrap="none" lIns="90000" tIns="46800" rIns="90000" bIns="46800" anchor="ctr"/>
          <a:lstStyle/>
          <a:p>
            <a:r>
              <a:rPr lang="el-GR" b="1"/>
              <a:t>Χαρακτήρας </a:t>
            </a:r>
          </a:p>
          <a:p>
            <a:r>
              <a:rPr lang="el-GR" b="1"/>
              <a:t>Προγραμμάτων:</a:t>
            </a:r>
          </a:p>
          <a:p>
            <a:r>
              <a:rPr lang="el-GR"/>
              <a:t>Ολοκληρωμένα </a:t>
            </a:r>
          </a:p>
          <a:p>
            <a:r>
              <a:rPr lang="el-GR"/>
              <a:t>πολυετή και </a:t>
            </a:r>
          </a:p>
          <a:p>
            <a:r>
              <a:rPr lang="el-GR"/>
              <a:t>πολυταμειακά </a:t>
            </a:r>
          </a:p>
          <a:p>
            <a:r>
              <a:rPr lang="el-GR"/>
              <a:t>προγράμματα</a:t>
            </a:r>
          </a:p>
          <a:p>
            <a:r>
              <a:rPr lang="el-GR"/>
              <a:t>(6 με χωρική και </a:t>
            </a:r>
          </a:p>
          <a:p>
            <a:r>
              <a:rPr lang="el-GR"/>
              <a:t>1 με κλαδική</a:t>
            </a:r>
            <a:r>
              <a:rPr lang="el-GR" b="1" i="1"/>
              <a:t> </a:t>
            </a:r>
          </a:p>
          <a:p>
            <a:r>
              <a:rPr lang="el-GR"/>
              <a:t>διάσταση) </a:t>
            </a:r>
          </a:p>
        </p:txBody>
      </p:sp>
      <p:sp>
        <p:nvSpPr>
          <p:cNvPr id="7172" name="Rectangle 6"/>
          <p:cNvSpPr>
            <a:spLocks noChangeArrowheads="1"/>
          </p:cNvSpPr>
          <p:nvPr/>
        </p:nvSpPr>
        <p:spPr bwMode="auto">
          <a:xfrm>
            <a:off x="2895600" y="3276600"/>
            <a:ext cx="6248400" cy="3276600"/>
          </a:xfrm>
          <a:prstGeom prst="rect">
            <a:avLst/>
          </a:prstGeom>
          <a:noFill/>
          <a:ln w="9525">
            <a:solidFill>
              <a:schemeClr val="tx1"/>
            </a:solidFill>
            <a:miter lim="800000"/>
            <a:headEnd/>
            <a:tailEnd/>
          </a:ln>
        </p:spPr>
        <p:txBody>
          <a:bodyPr wrap="none" lIns="90000" tIns="46800" rIns="90000" bIns="46800" anchor="ctr"/>
          <a:lstStyle/>
          <a:p>
            <a:pPr lvl="2" eaLnBrk="0" hangingPunct="0"/>
            <a:r>
              <a:rPr lang="el-GR" b="1" u="sng"/>
              <a:t>ΕΛΛΗΝΙΚΑ ΜΟΠ:</a:t>
            </a:r>
            <a:endParaRPr lang="el-GR"/>
          </a:p>
          <a:p>
            <a:pPr lvl="2" eaLnBrk="0" hangingPunct="0"/>
            <a:r>
              <a:rPr lang="el-GR"/>
              <a:t>1. ΜΟΠ Αττικής.</a:t>
            </a:r>
          </a:p>
          <a:p>
            <a:pPr lvl="2" eaLnBrk="0" hangingPunct="0"/>
            <a:r>
              <a:rPr lang="el-GR"/>
              <a:t>2. ΜΟΠ Μακεδονίας-Θράκης.</a:t>
            </a:r>
          </a:p>
          <a:p>
            <a:pPr lvl="2" eaLnBrk="0" hangingPunct="0"/>
            <a:r>
              <a:rPr lang="el-GR"/>
              <a:t>3. ΜΟΠ Ανατολικής-Κεντρικής Ελλάδας.</a:t>
            </a:r>
          </a:p>
          <a:p>
            <a:pPr lvl="2" eaLnBrk="0" hangingPunct="0"/>
            <a:r>
              <a:rPr lang="el-GR"/>
              <a:t>4. ΜΟΠ Αιγαίου.</a:t>
            </a:r>
          </a:p>
          <a:p>
            <a:pPr lvl="2" eaLnBrk="0" hangingPunct="0"/>
            <a:r>
              <a:rPr lang="el-GR"/>
              <a:t>5. ΜΟΠ Δυτικής Ελλάδας-Πελοποννήσου.</a:t>
            </a:r>
          </a:p>
          <a:p>
            <a:pPr lvl="2" eaLnBrk="0" hangingPunct="0"/>
            <a:r>
              <a:rPr lang="el-GR"/>
              <a:t>6. ΜΟΠ Κρήτης.</a:t>
            </a:r>
          </a:p>
          <a:p>
            <a:pPr lvl="2" eaLnBrk="0" hangingPunct="0"/>
            <a:r>
              <a:rPr lang="el-GR"/>
              <a:t>7. ΜΟΠ Πληροφορικής.</a:t>
            </a:r>
            <a:endParaRPr lang="el-GR" sz="2200" b="1"/>
          </a:p>
        </p:txBody>
      </p:sp>
      <p:sp>
        <p:nvSpPr>
          <p:cNvPr id="7173" name="Rectangle 8"/>
          <p:cNvSpPr>
            <a:spLocks noChangeArrowheads="1"/>
          </p:cNvSpPr>
          <p:nvPr/>
        </p:nvSpPr>
        <p:spPr bwMode="auto">
          <a:xfrm>
            <a:off x="0" y="838200"/>
            <a:ext cx="7315200" cy="1828800"/>
          </a:xfrm>
          <a:prstGeom prst="rect">
            <a:avLst/>
          </a:prstGeom>
          <a:noFill/>
          <a:ln w="9525">
            <a:solidFill>
              <a:schemeClr val="tx1"/>
            </a:solidFill>
            <a:miter lim="800000"/>
            <a:headEnd/>
            <a:tailEnd/>
          </a:ln>
        </p:spPr>
        <p:txBody>
          <a:bodyPr wrap="none" lIns="90000" tIns="46800" rIns="90000" bIns="46800" anchor="ctr"/>
          <a:lstStyle/>
          <a:p>
            <a:r>
              <a:rPr lang="el-GR" b="1">
                <a:solidFill>
                  <a:srgbClr val="000000"/>
                </a:solidFill>
              </a:rPr>
              <a:t>Σκοπιμότητα: </a:t>
            </a:r>
          </a:p>
          <a:p>
            <a:r>
              <a:rPr lang="el-GR">
                <a:solidFill>
                  <a:srgbClr val="000000"/>
                </a:solidFill>
              </a:rPr>
              <a:t>Αντιμετώπιση των επιπτώσεων στις μεσογειακές περιοχές </a:t>
            </a:r>
          </a:p>
          <a:p>
            <a:r>
              <a:rPr lang="el-GR">
                <a:solidFill>
                  <a:srgbClr val="000000"/>
                </a:solidFill>
              </a:rPr>
              <a:t>(Ελλάς, Νότια Γαλλία και Νότια Ιταλία)</a:t>
            </a:r>
          </a:p>
          <a:p>
            <a:r>
              <a:rPr lang="el-GR">
                <a:solidFill>
                  <a:srgbClr val="000000"/>
                </a:solidFill>
              </a:rPr>
              <a:t>από την ένταξη στην ΕΟΚ των ανταγωνιστικών χωρών </a:t>
            </a:r>
          </a:p>
          <a:p>
            <a:r>
              <a:rPr lang="el-GR">
                <a:solidFill>
                  <a:srgbClr val="000000"/>
                </a:solidFill>
              </a:rPr>
              <a:t>της Ισπανίας και Πορτογαλίας</a:t>
            </a:r>
            <a:endParaRPr lang="el-GR" b="1" i="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subTitle" idx="4294967295"/>
          </p:nvPr>
        </p:nvSpPr>
        <p:spPr>
          <a:xfrm>
            <a:off x="0" y="4267200"/>
            <a:ext cx="6400800" cy="685800"/>
          </a:xfrm>
        </p:spPr>
        <p:txBody>
          <a:bodyPr lIns="92075" tIns="46038" rIns="92075" bIns="46038"/>
          <a:lstStyle/>
          <a:p>
            <a:pPr marL="0" indent="0" eaLnBrk="1" hangingPunct="1">
              <a:buFontTx/>
              <a:buNone/>
            </a:pPr>
            <a:r>
              <a:rPr lang="el-GR" altLang="el-GR" sz="2400" b="1" smtClean="0"/>
              <a:t>ΚΕΝΤΡΙΚΟ ΕΠΙΠΕΔΟ</a:t>
            </a:r>
            <a:endParaRPr lang="el-GR" altLang="el-GR" smtClean="0"/>
          </a:p>
        </p:txBody>
      </p:sp>
      <p:sp>
        <p:nvSpPr>
          <p:cNvPr id="6147" name="Rectangle 5"/>
          <p:cNvSpPr>
            <a:spLocks noGrp="1" noChangeArrowheads="1"/>
          </p:cNvSpPr>
          <p:nvPr>
            <p:ph type="ctrTitle" idx="4294967295"/>
          </p:nvPr>
        </p:nvSpPr>
        <p:spPr>
          <a:xfrm>
            <a:off x="304800" y="404813"/>
            <a:ext cx="8458200" cy="1271587"/>
          </a:xfrm>
        </p:spPr>
        <p:txBody>
          <a:bodyPr lIns="92075" tIns="46038" rIns="92075" bIns="46038" anchor="b"/>
          <a:lstStyle/>
          <a:p>
            <a:pPr eaLnBrk="1" hangingPunct="1"/>
            <a:r>
              <a:rPr lang="el-GR" altLang="el-GR" sz="2600" b="1" i="1" smtClean="0"/>
              <a:t>ΕΠΙΠΕΔΑ ΠΕΡΙΦΕΡΕΙΑΚΟΥ ΠΡΟΓΡΑΜΜΑΤΙΣΜΟΥ - ΜΟΡΦΕΣ ΠΡΟΓΡΑΜΜΑΤΩΝ ΣΤΗ ΔΙΕΘΝΗ ΠΡΑΚΤΙΚΗ</a:t>
            </a:r>
            <a:endParaRPr lang="el-GR" altLang="el-GR" b="1" smtClean="0"/>
          </a:p>
        </p:txBody>
      </p:sp>
      <p:sp>
        <p:nvSpPr>
          <p:cNvPr id="6148" name="Rectangle 6"/>
          <p:cNvSpPr>
            <a:spLocks noChangeArrowheads="1"/>
          </p:cNvSpPr>
          <p:nvPr/>
        </p:nvSpPr>
        <p:spPr bwMode="auto">
          <a:xfrm>
            <a:off x="0" y="6172200"/>
            <a:ext cx="6400800" cy="685800"/>
          </a:xfrm>
          <a:prstGeom prst="rect">
            <a:avLst/>
          </a:prstGeom>
          <a:noFill/>
          <a:ln w="9525">
            <a:noFill/>
            <a:miter lim="800000"/>
            <a:headEnd/>
            <a:tailEnd/>
          </a:ln>
        </p:spPr>
        <p:txBody>
          <a:bodyPr lIns="92075" tIns="46038" rIns="92075" bIns="46038"/>
          <a:lstStyle/>
          <a:p>
            <a:pPr eaLnBrk="1" hangingPunct="1">
              <a:spcBef>
                <a:spcPct val="20000"/>
              </a:spcBef>
              <a:buClr>
                <a:schemeClr val="tx2"/>
              </a:buClr>
            </a:pPr>
            <a:r>
              <a:rPr lang="el-GR" altLang="el-GR" sz="2400" b="1">
                <a:latin typeface="Times New Roman" pitchFamily="18" charset="0"/>
              </a:rPr>
              <a:t>ΠΕΡΙΦΕΡΕΙΑΚΟ  ΕΠΙΠΕΔΟ</a:t>
            </a:r>
            <a:endParaRPr lang="el-GR" altLang="el-GR" sz="3200">
              <a:latin typeface="Times New Roman" pitchFamily="18" charset="0"/>
            </a:endParaRPr>
          </a:p>
        </p:txBody>
      </p:sp>
      <p:sp>
        <p:nvSpPr>
          <p:cNvPr id="6149" name="Line 9"/>
          <p:cNvSpPr>
            <a:spLocks noChangeShapeType="1"/>
          </p:cNvSpPr>
          <p:nvPr/>
        </p:nvSpPr>
        <p:spPr bwMode="auto">
          <a:xfrm>
            <a:off x="3276600" y="4508500"/>
            <a:ext cx="1524000" cy="0"/>
          </a:xfrm>
          <a:prstGeom prst="line">
            <a:avLst/>
          </a:prstGeom>
          <a:noFill/>
          <a:ln w="25400">
            <a:solidFill>
              <a:schemeClr val="tx1"/>
            </a:solidFill>
            <a:miter lim="800000"/>
            <a:headEnd type="none" w="sm" len="sm"/>
            <a:tailEnd type="triangle" w="lg" len="lg"/>
          </a:ln>
        </p:spPr>
        <p:txBody>
          <a:bodyPr wrap="none" anchor="ctr"/>
          <a:lstStyle/>
          <a:p>
            <a:endParaRPr lang="en-GB"/>
          </a:p>
        </p:txBody>
      </p:sp>
      <p:sp>
        <p:nvSpPr>
          <p:cNvPr id="6150" name="Line 10"/>
          <p:cNvSpPr>
            <a:spLocks noChangeShapeType="1"/>
          </p:cNvSpPr>
          <p:nvPr/>
        </p:nvSpPr>
        <p:spPr bwMode="auto">
          <a:xfrm>
            <a:off x="4114800" y="6400800"/>
            <a:ext cx="762000" cy="0"/>
          </a:xfrm>
          <a:prstGeom prst="line">
            <a:avLst/>
          </a:prstGeom>
          <a:noFill/>
          <a:ln w="25400">
            <a:solidFill>
              <a:schemeClr val="tx1"/>
            </a:solidFill>
            <a:miter lim="800000"/>
            <a:headEnd type="none" w="sm" len="sm"/>
            <a:tailEnd type="triangle" w="lg" len="lg"/>
          </a:ln>
        </p:spPr>
        <p:txBody>
          <a:bodyPr wrap="none" anchor="ctr"/>
          <a:lstStyle/>
          <a:p>
            <a:endParaRPr lang="en-GB"/>
          </a:p>
        </p:txBody>
      </p:sp>
      <p:sp>
        <p:nvSpPr>
          <p:cNvPr id="6151" name="Rectangle 11"/>
          <p:cNvSpPr>
            <a:spLocks noChangeArrowheads="1"/>
          </p:cNvSpPr>
          <p:nvPr/>
        </p:nvSpPr>
        <p:spPr bwMode="auto">
          <a:xfrm>
            <a:off x="4787900" y="3500438"/>
            <a:ext cx="4356100" cy="1833562"/>
          </a:xfrm>
          <a:prstGeom prst="rect">
            <a:avLst/>
          </a:prstGeom>
          <a:noFill/>
          <a:ln w="12700">
            <a:solidFill>
              <a:schemeClr val="tx1"/>
            </a:solidFill>
            <a:miter lim="800000"/>
            <a:headEnd type="none" w="sm" len="sm"/>
            <a:tailEnd type="none" w="sm" len="sm"/>
          </a:ln>
        </p:spPr>
        <p:txBody>
          <a:bodyPr wrap="none" anchor="ctr"/>
          <a:lstStyle/>
          <a:p>
            <a:pPr algn="ctr" eaLnBrk="1" hangingPunct="1"/>
            <a:r>
              <a:rPr lang="el-GR" altLang="el-GR" sz="2000" b="1">
                <a:latin typeface="Times New Roman" pitchFamily="18" charset="0"/>
              </a:rPr>
              <a:t>ΠΡΟΓΡΑΜΜΑΤΑ ΠΕΡΙΦΕΡΕΙΑΚΗΣ </a:t>
            </a:r>
          </a:p>
          <a:p>
            <a:pPr algn="ctr" eaLnBrk="1" hangingPunct="1"/>
            <a:r>
              <a:rPr lang="el-GR" altLang="el-GR" sz="2000" b="1">
                <a:latin typeface="Times New Roman" pitchFamily="18" charset="0"/>
              </a:rPr>
              <a:t>ΑΝΑΠΤΥΞΗΣ</a:t>
            </a:r>
            <a:endParaRPr lang="el-GR" altLang="el-GR" sz="2000">
              <a:latin typeface="Times New Roman" pitchFamily="18" charset="0"/>
            </a:endParaRPr>
          </a:p>
          <a:p>
            <a:pPr algn="ctr" eaLnBrk="1" hangingPunct="1"/>
            <a:r>
              <a:rPr lang="el-GR" altLang="el-GR" sz="1600">
                <a:latin typeface="Times New Roman" pitchFamily="18" charset="0"/>
              </a:rPr>
              <a:t>(Προγράμματα οικονομικής και κοινωνικής </a:t>
            </a:r>
          </a:p>
          <a:p>
            <a:pPr algn="ctr" eaLnBrk="1" hangingPunct="1"/>
            <a:r>
              <a:rPr lang="el-GR" altLang="el-GR" sz="1600">
                <a:latin typeface="Times New Roman" pitchFamily="18" charset="0"/>
              </a:rPr>
              <a:t>ανάπτυξης με χωρική διάσταση</a:t>
            </a:r>
            <a:r>
              <a:rPr lang="en-US" altLang="el-GR" sz="1600">
                <a:latin typeface="Times New Roman" pitchFamily="18" charset="0"/>
              </a:rPr>
              <a:t>,</a:t>
            </a:r>
            <a:r>
              <a:rPr lang="el-GR" altLang="el-GR" sz="1600">
                <a:latin typeface="Times New Roman" pitchFamily="18" charset="0"/>
              </a:rPr>
              <a:t> για τη </a:t>
            </a:r>
          </a:p>
          <a:p>
            <a:pPr algn="ctr" eaLnBrk="1" hangingPunct="1"/>
            <a:r>
              <a:rPr lang="el-GR" altLang="el-GR" sz="1600">
                <a:latin typeface="Times New Roman" pitchFamily="18" charset="0"/>
              </a:rPr>
              <a:t>διαμόρφωση της Περιφερειακής Αναπτυξιακής </a:t>
            </a:r>
          </a:p>
          <a:p>
            <a:pPr algn="ctr" eaLnBrk="1" hangingPunct="1"/>
            <a:r>
              <a:rPr lang="el-GR" altLang="el-GR" sz="1600">
                <a:latin typeface="Times New Roman" pitchFamily="18" charset="0"/>
              </a:rPr>
              <a:t>Στρατηγικής της χώρας)</a:t>
            </a:r>
          </a:p>
          <a:p>
            <a:pPr algn="ctr" eaLnBrk="1" hangingPunct="1"/>
            <a:endParaRPr lang="el-GR" altLang="el-GR" sz="1600">
              <a:latin typeface="Times New Roman" pitchFamily="18" charset="0"/>
            </a:endParaRPr>
          </a:p>
        </p:txBody>
      </p:sp>
      <p:sp>
        <p:nvSpPr>
          <p:cNvPr id="6152" name="Rectangle 12"/>
          <p:cNvSpPr>
            <a:spLocks noChangeArrowheads="1"/>
          </p:cNvSpPr>
          <p:nvPr/>
        </p:nvSpPr>
        <p:spPr bwMode="auto">
          <a:xfrm>
            <a:off x="4876800" y="5867400"/>
            <a:ext cx="4267200" cy="990600"/>
          </a:xfrm>
          <a:prstGeom prst="rect">
            <a:avLst/>
          </a:prstGeom>
          <a:noFill/>
          <a:ln w="12700">
            <a:solidFill>
              <a:schemeClr val="tx1"/>
            </a:solidFill>
            <a:miter lim="800000"/>
            <a:headEnd type="none" w="sm" len="sm"/>
            <a:tailEnd type="none" w="sm" len="sm"/>
          </a:ln>
        </p:spPr>
        <p:txBody>
          <a:bodyPr wrap="none" anchor="ctr"/>
          <a:lstStyle/>
          <a:p>
            <a:pPr algn="ctr" eaLnBrk="1" hangingPunct="1"/>
            <a:r>
              <a:rPr lang="el-GR" altLang="el-GR" sz="2000" b="1">
                <a:latin typeface="Times New Roman" pitchFamily="18" charset="0"/>
              </a:rPr>
              <a:t>ΠΕΡΙΦΕΡΕΙΑΚΑ ΠΡΟΓΡΑΜΜΑΤΑ</a:t>
            </a:r>
            <a:endParaRPr lang="el-GR" altLang="el-GR" sz="2000">
              <a:latin typeface="Times New Roman" pitchFamily="18" charset="0"/>
            </a:endParaRPr>
          </a:p>
          <a:p>
            <a:pPr algn="ctr" eaLnBrk="1" hangingPunct="1"/>
            <a:r>
              <a:rPr lang="el-GR" altLang="el-GR" sz="1600">
                <a:latin typeface="Times New Roman" pitchFamily="18" charset="0"/>
              </a:rPr>
              <a:t>(Διαμόρφωση Αναπτυξιακής Στρατηγικής</a:t>
            </a:r>
          </a:p>
          <a:p>
            <a:pPr algn="ctr" eaLnBrk="1" hangingPunct="1"/>
            <a:r>
              <a:rPr lang="el-GR" altLang="el-GR" sz="1600">
                <a:latin typeface="Times New Roman" pitchFamily="18" charset="0"/>
              </a:rPr>
              <a:t> της κάθε Περιφέρειας )</a:t>
            </a:r>
          </a:p>
          <a:p>
            <a:pPr algn="ctr" eaLnBrk="1" hangingPunct="1"/>
            <a:endParaRPr lang="el-GR" altLang="el-GR" sz="1600">
              <a:latin typeface="Times New Roman" pitchFamily="18" charset="0"/>
            </a:endParaRPr>
          </a:p>
        </p:txBody>
      </p:sp>
      <p:sp>
        <p:nvSpPr>
          <p:cNvPr id="6153" name="Line 13"/>
          <p:cNvSpPr>
            <a:spLocks noChangeShapeType="1"/>
          </p:cNvSpPr>
          <p:nvPr/>
        </p:nvSpPr>
        <p:spPr bwMode="auto">
          <a:xfrm>
            <a:off x="6934200" y="5334000"/>
            <a:ext cx="0" cy="533400"/>
          </a:xfrm>
          <a:prstGeom prst="line">
            <a:avLst/>
          </a:prstGeom>
          <a:noFill/>
          <a:ln w="19050">
            <a:solidFill>
              <a:schemeClr val="tx1"/>
            </a:solidFill>
            <a:miter lim="800000"/>
            <a:headEnd type="triangle" w="lg" len="lg"/>
            <a:tailEnd type="triangle" w="lg" len="lg"/>
          </a:ln>
        </p:spPr>
        <p:txBody>
          <a:bodyPr wrap="none" anchor="ctr"/>
          <a:lstStyle/>
          <a:p>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99331" name="Rectangle 3"/>
          <p:cNvSpPr>
            <a:spLocks noGrp="1" noChangeArrowheads="1"/>
          </p:cNvSpPr>
          <p:nvPr>
            <p:ph type="title" idx="4294967295"/>
          </p:nvPr>
        </p:nvSpPr>
        <p:spPr>
          <a:xfrm>
            <a:off x="685800" y="0"/>
            <a:ext cx="7772400" cy="609600"/>
          </a:xfrm>
        </p:spPr>
        <p:txBody>
          <a:bodyPr lIns="92075" tIns="46038" rIns="92075" bIns="46038"/>
          <a:lstStyle/>
          <a:p>
            <a:r>
              <a:rPr lang="el-GR" sz="2400" b="1">
                <a:effectLst>
                  <a:outerShdw blurRad="38100" dist="38100" dir="2700000" algn="tl">
                    <a:srgbClr val="C0C0C0"/>
                  </a:outerShdw>
                </a:effectLst>
              </a:rPr>
              <a:t>ΠΡΩΤΟ ΚΟΙΝΟΤΙΚΟ ΠΛΑΙΣΙΟ ΣΤΗΡΙΞΗΣ 1989-93</a:t>
            </a:r>
            <a:endParaRPr lang="el-GR">
              <a:effectLst>
                <a:outerShdw blurRad="38100" dist="38100" dir="2700000" algn="tl">
                  <a:srgbClr val="C0C0C0"/>
                </a:outerShdw>
              </a:effectLst>
            </a:endParaRPr>
          </a:p>
        </p:txBody>
      </p:sp>
      <p:sp>
        <p:nvSpPr>
          <p:cNvPr id="8196" name="Rectangle 4"/>
          <p:cNvSpPr>
            <a:spLocks noChangeArrowheads="1"/>
          </p:cNvSpPr>
          <p:nvPr/>
        </p:nvSpPr>
        <p:spPr bwMode="auto">
          <a:xfrm>
            <a:off x="0" y="7620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8197" name="Rectangle 8"/>
          <p:cNvSpPr>
            <a:spLocks noChangeArrowheads="1"/>
          </p:cNvSpPr>
          <p:nvPr/>
        </p:nvSpPr>
        <p:spPr bwMode="auto">
          <a:xfrm>
            <a:off x="0" y="1676400"/>
            <a:ext cx="5449888" cy="5045075"/>
          </a:xfrm>
          <a:prstGeom prst="rect">
            <a:avLst/>
          </a:prstGeom>
          <a:noFill/>
          <a:ln w="9525">
            <a:noFill/>
            <a:miter lim="800000"/>
            <a:headEnd/>
            <a:tailEnd/>
          </a:ln>
        </p:spPr>
        <p:txBody>
          <a:bodyPr lIns="90000" tIns="46800" rIns="90000" bIns="46800">
            <a:spAutoFit/>
          </a:bodyPr>
          <a:lstStyle/>
          <a:p>
            <a:pPr eaLnBrk="0" hangingPunct="0">
              <a:spcBef>
                <a:spcPct val="5000"/>
              </a:spcBef>
              <a:spcAft>
                <a:spcPct val="5000"/>
              </a:spcAft>
            </a:pPr>
            <a:r>
              <a:rPr lang="el-GR" sz="2500"/>
              <a:t>1. Βελτίωση του επιπέδου της χώρας, στη </a:t>
            </a:r>
          </a:p>
          <a:p>
            <a:pPr eaLnBrk="0" hangingPunct="0">
              <a:spcBef>
                <a:spcPct val="5000"/>
              </a:spcBef>
              <a:spcAft>
                <a:spcPct val="5000"/>
              </a:spcAft>
            </a:pPr>
            <a:r>
              <a:rPr lang="el-GR" sz="2500"/>
              <a:t>    βασική οικονομική υποδομή.</a:t>
            </a:r>
          </a:p>
          <a:p>
            <a:pPr eaLnBrk="0" hangingPunct="0">
              <a:spcBef>
                <a:spcPct val="5000"/>
              </a:spcBef>
              <a:spcAft>
                <a:spcPct val="5000"/>
              </a:spcAft>
            </a:pPr>
            <a:r>
              <a:rPr lang="el-GR" sz="2500"/>
              <a:t>2. Ανάπτυξη του πρωτογενούς τομέα και </a:t>
            </a:r>
          </a:p>
          <a:p>
            <a:pPr eaLnBrk="0" hangingPunct="0">
              <a:spcBef>
                <a:spcPct val="5000"/>
              </a:spcBef>
              <a:spcAft>
                <a:spcPct val="5000"/>
              </a:spcAft>
            </a:pPr>
            <a:r>
              <a:rPr lang="el-GR" sz="2500"/>
              <a:t>    αγροτική ανάπτυξη, με την προώθηση </a:t>
            </a:r>
          </a:p>
          <a:p>
            <a:pPr eaLnBrk="0" hangingPunct="0">
              <a:spcBef>
                <a:spcPct val="5000"/>
              </a:spcBef>
              <a:spcAft>
                <a:spcPct val="5000"/>
              </a:spcAft>
            </a:pPr>
            <a:r>
              <a:rPr lang="el-GR" sz="2500"/>
              <a:t>    διαρθρωτικών μεταβολών.</a:t>
            </a:r>
          </a:p>
          <a:p>
            <a:pPr eaLnBrk="0" hangingPunct="0">
              <a:spcBef>
                <a:spcPct val="5000"/>
              </a:spcBef>
              <a:spcAft>
                <a:spcPct val="5000"/>
              </a:spcAft>
            </a:pPr>
            <a:r>
              <a:rPr lang="el-GR" sz="2500"/>
              <a:t>3. Αύξηση της ανταγωνιστικότητας </a:t>
            </a:r>
          </a:p>
          <a:p>
            <a:pPr eaLnBrk="0" hangingPunct="0">
              <a:spcBef>
                <a:spcPct val="5000"/>
              </a:spcBef>
              <a:spcAft>
                <a:spcPct val="5000"/>
              </a:spcAft>
            </a:pPr>
            <a:r>
              <a:rPr lang="el-GR" sz="2500"/>
              <a:t>    των επιχειρήσεων.</a:t>
            </a:r>
          </a:p>
          <a:p>
            <a:pPr eaLnBrk="0" hangingPunct="0">
              <a:spcBef>
                <a:spcPct val="5000"/>
              </a:spcBef>
              <a:spcAft>
                <a:spcPct val="5000"/>
              </a:spcAft>
            </a:pPr>
            <a:r>
              <a:rPr lang="el-GR" sz="2500"/>
              <a:t>4. Ισόρροπη ανάπτυξη τουρισμού.</a:t>
            </a:r>
          </a:p>
          <a:p>
            <a:pPr eaLnBrk="0" hangingPunct="0">
              <a:spcBef>
                <a:spcPct val="5000"/>
              </a:spcBef>
              <a:spcAft>
                <a:spcPct val="5000"/>
              </a:spcAft>
            </a:pPr>
            <a:r>
              <a:rPr lang="el-GR" sz="2500"/>
              <a:t>5. Αξιοποίηση ανθρώπινου δυναμικού.</a:t>
            </a:r>
          </a:p>
          <a:p>
            <a:pPr eaLnBrk="0" hangingPunct="0">
              <a:spcBef>
                <a:spcPct val="5000"/>
              </a:spcBef>
              <a:spcAft>
                <a:spcPct val="5000"/>
              </a:spcAft>
            </a:pPr>
            <a:endParaRPr lang="el-GR" sz="2500"/>
          </a:p>
          <a:p>
            <a:pPr eaLnBrk="0" hangingPunct="0">
              <a:spcBef>
                <a:spcPct val="5000"/>
              </a:spcBef>
              <a:spcAft>
                <a:spcPct val="5000"/>
              </a:spcAft>
            </a:pPr>
            <a:r>
              <a:rPr lang="el-GR" sz="2500"/>
              <a:t>6. Περιφερειακή και τοπική ανάπτυξη.</a:t>
            </a:r>
          </a:p>
        </p:txBody>
      </p:sp>
      <p:sp>
        <p:nvSpPr>
          <p:cNvPr id="8198" name="Line 9"/>
          <p:cNvSpPr>
            <a:spLocks noChangeShapeType="1"/>
          </p:cNvSpPr>
          <p:nvPr/>
        </p:nvSpPr>
        <p:spPr bwMode="auto">
          <a:xfrm>
            <a:off x="5410200" y="1828800"/>
            <a:ext cx="25400" cy="3832225"/>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8199" name="Line 10"/>
          <p:cNvSpPr>
            <a:spLocks noChangeShapeType="1"/>
          </p:cNvSpPr>
          <p:nvPr/>
        </p:nvSpPr>
        <p:spPr bwMode="auto">
          <a:xfrm>
            <a:off x="5435600" y="3500438"/>
            <a:ext cx="7620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8200" name="Text Box 11"/>
          <p:cNvSpPr txBox="1">
            <a:spLocks noChangeArrowheads="1"/>
          </p:cNvSpPr>
          <p:nvPr/>
        </p:nvSpPr>
        <p:spPr bwMode="auto">
          <a:xfrm>
            <a:off x="6365875" y="2852738"/>
            <a:ext cx="2778125" cy="1187450"/>
          </a:xfrm>
          <a:prstGeom prst="rect">
            <a:avLst/>
          </a:prstGeom>
          <a:noFill/>
          <a:ln w="9525">
            <a:noFill/>
            <a:miter lim="800000"/>
            <a:headEnd/>
            <a:tailEnd/>
          </a:ln>
        </p:spPr>
        <p:txBody>
          <a:bodyPr wrap="none" lIns="90000" tIns="46800" rIns="90000" bIns="46800">
            <a:spAutoFit/>
          </a:bodyPr>
          <a:lstStyle/>
          <a:p>
            <a:r>
              <a:rPr lang="el-GR" b="1"/>
              <a:t>12 ΤΟΜΕΑΚΑ</a:t>
            </a:r>
          </a:p>
          <a:p>
            <a:r>
              <a:rPr lang="el-GR" b="1"/>
              <a:t>ΕΠΙΧΕΙΡΗΣΙΑΚΑ </a:t>
            </a:r>
          </a:p>
          <a:p>
            <a:r>
              <a:rPr lang="el-GR" b="1"/>
              <a:t>ΠΡΟΓΡΑΜΜΑΤΑ</a:t>
            </a:r>
          </a:p>
        </p:txBody>
      </p:sp>
      <p:sp>
        <p:nvSpPr>
          <p:cNvPr id="8201" name="Line 12"/>
          <p:cNvSpPr>
            <a:spLocks noChangeShapeType="1"/>
          </p:cNvSpPr>
          <p:nvPr/>
        </p:nvSpPr>
        <p:spPr bwMode="auto">
          <a:xfrm>
            <a:off x="5364163" y="5949950"/>
            <a:ext cx="0" cy="908050"/>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8202" name="Line 13"/>
          <p:cNvSpPr>
            <a:spLocks noChangeShapeType="1"/>
          </p:cNvSpPr>
          <p:nvPr/>
        </p:nvSpPr>
        <p:spPr bwMode="auto">
          <a:xfrm flipV="1">
            <a:off x="5364163" y="6453188"/>
            <a:ext cx="7620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8203" name="Text Box 14"/>
          <p:cNvSpPr txBox="1">
            <a:spLocks noChangeArrowheads="1"/>
          </p:cNvSpPr>
          <p:nvPr/>
        </p:nvSpPr>
        <p:spPr bwMode="auto">
          <a:xfrm>
            <a:off x="6196013" y="5670550"/>
            <a:ext cx="2947987" cy="1187450"/>
          </a:xfrm>
          <a:prstGeom prst="rect">
            <a:avLst/>
          </a:prstGeom>
          <a:noFill/>
          <a:ln w="9525">
            <a:noFill/>
            <a:miter lim="800000"/>
            <a:headEnd/>
            <a:tailEnd/>
          </a:ln>
        </p:spPr>
        <p:txBody>
          <a:bodyPr wrap="none" lIns="90000" tIns="46800" rIns="90000" bIns="46800">
            <a:spAutoFit/>
          </a:bodyPr>
          <a:lstStyle/>
          <a:p>
            <a:r>
              <a:rPr lang="el-GR" b="1"/>
              <a:t>13 ΠΕΡΙΦΕΡΕΙΑΚΑ</a:t>
            </a:r>
          </a:p>
          <a:p>
            <a:r>
              <a:rPr lang="el-GR" b="1"/>
              <a:t>ΕΠΙΧΕΙΡΗΣΙΑΚΑ </a:t>
            </a:r>
          </a:p>
          <a:p>
            <a:r>
              <a:rPr lang="el-GR" b="1"/>
              <a:t>ΠΡΟΓΡΑΜΜΑΤΑ</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100355" name="Rectangle 3"/>
          <p:cNvSpPr>
            <a:spLocks noGrp="1" noChangeArrowheads="1"/>
          </p:cNvSpPr>
          <p:nvPr>
            <p:ph type="title" idx="4294967295"/>
          </p:nvPr>
        </p:nvSpPr>
        <p:spPr>
          <a:xfrm>
            <a:off x="685800" y="0"/>
            <a:ext cx="7772400" cy="609600"/>
          </a:xfrm>
        </p:spPr>
        <p:txBody>
          <a:bodyPr lIns="92075" tIns="46038" rIns="92075" bIns="46038"/>
          <a:lstStyle/>
          <a:p>
            <a:r>
              <a:rPr lang="el-GR" sz="2400" b="1">
                <a:effectLst>
                  <a:outerShdw blurRad="38100" dist="38100" dir="2700000" algn="tl">
                    <a:srgbClr val="C0C0C0"/>
                  </a:outerShdw>
                </a:effectLst>
              </a:rPr>
              <a:t>ΔΕΥΤΕΡΟ ΚΟΙΝΟΤΙΚΟ ΠΛΑΙΣΙΟ ΣΤΗΡΙΞΗΣ 1994-99</a:t>
            </a:r>
            <a:endParaRPr lang="el-GR">
              <a:effectLst>
                <a:outerShdw blurRad="38100" dist="38100" dir="2700000" algn="tl">
                  <a:srgbClr val="C0C0C0"/>
                </a:outerShdw>
              </a:effectLst>
            </a:endParaRPr>
          </a:p>
        </p:txBody>
      </p:sp>
      <p:sp>
        <p:nvSpPr>
          <p:cNvPr id="9220" name="Rectangle 4"/>
          <p:cNvSpPr>
            <a:spLocks noChangeArrowheads="1"/>
          </p:cNvSpPr>
          <p:nvPr/>
        </p:nvSpPr>
        <p:spPr bwMode="auto">
          <a:xfrm>
            <a:off x="0" y="836613"/>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9221" name="Rectangle 5"/>
          <p:cNvSpPr>
            <a:spLocks noChangeArrowheads="1"/>
          </p:cNvSpPr>
          <p:nvPr/>
        </p:nvSpPr>
        <p:spPr bwMode="auto">
          <a:xfrm>
            <a:off x="0" y="1812925"/>
            <a:ext cx="8172450" cy="4244975"/>
          </a:xfrm>
          <a:prstGeom prst="rect">
            <a:avLst/>
          </a:prstGeom>
          <a:noFill/>
          <a:ln w="9525">
            <a:noFill/>
            <a:miter lim="800000"/>
            <a:headEnd/>
            <a:tailEnd/>
          </a:ln>
        </p:spPr>
        <p:txBody>
          <a:bodyPr lIns="90000" tIns="46800" rIns="90000" bIns="46800">
            <a:spAutoFit/>
          </a:bodyPr>
          <a:lstStyle/>
          <a:p>
            <a:pPr eaLnBrk="0" hangingPunct="0">
              <a:lnSpc>
                <a:spcPct val="105000"/>
              </a:lnSpc>
              <a:spcBef>
                <a:spcPct val="5000"/>
              </a:spcBef>
              <a:spcAft>
                <a:spcPct val="5000"/>
              </a:spcAft>
            </a:pPr>
            <a:r>
              <a:rPr lang="el-GR" sz="2500"/>
              <a:t>1. Μείωση του περιφερειακού χαρακτήρα της χώρας και                                                                                                                                                                                                                προώθηση της εσωτερικής ολοκλήρωσης, μέσω της                                                                                                                                                                                                                  ανάπτυξης των βασικών υποδομών.</a:t>
            </a:r>
          </a:p>
          <a:p>
            <a:pPr eaLnBrk="0" hangingPunct="0">
              <a:lnSpc>
                <a:spcPct val="105000"/>
              </a:lnSpc>
              <a:spcBef>
                <a:spcPct val="5000"/>
              </a:spcBef>
              <a:spcAft>
                <a:spcPct val="5000"/>
              </a:spcAft>
            </a:pPr>
            <a:r>
              <a:rPr lang="el-GR" sz="2500"/>
              <a:t>2. Βελτίωση των συνθηκών διαβίωσης.</a:t>
            </a:r>
          </a:p>
          <a:p>
            <a:pPr eaLnBrk="0" hangingPunct="0">
              <a:lnSpc>
                <a:spcPct val="105000"/>
              </a:lnSpc>
              <a:spcBef>
                <a:spcPct val="5000"/>
              </a:spcBef>
              <a:spcAft>
                <a:spcPct val="5000"/>
              </a:spcAft>
            </a:pPr>
            <a:r>
              <a:rPr lang="el-GR" sz="2500"/>
              <a:t>3. Ανάπτυξη και ανταγωνιστικότητα του οικονομικού ιστού.</a:t>
            </a:r>
          </a:p>
          <a:p>
            <a:pPr eaLnBrk="0" hangingPunct="0">
              <a:lnSpc>
                <a:spcPct val="105000"/>
              </a:lnSpc>
              <a:spcBef>
                <a:spcPct val="5000"/>
              </a:spcBef>
              <a:spcAft>
                <a:spcPct val="5000"/>
              </a:spcAft>
            </a:pPr>
            <a:r>
              <a:rPr lang="el-GR" sz="2500"/>
              <a:t>4. Ανάπτυξη του ανθρώπινου δυναμικού και προώθηση της                                                                                                                                                                                                              απασχόλησης.</a:t>
            </a:r>
          </a:p>
          <a:p>
            <a:pPr eaLnBrk="0" hangingPunct="0">
              <a:lnSpc>
                <a:spcPct val="105000"/>
              </a:lnSpc>
              <a:spcBef>
                <a:spcPct val="5000"/>
              </a:spcBef>
              <a:spcAft>
                <a:spcPct val="5000"/>
              </a:spcAft>
            </a:pPr>
            <a:r>
              <a:rPr lang="el-GR" sz="2500"/>
              <a:t>5. Μείωση των περιφερειακών ανισοτήτων και άρση της                                                                                                                                                                                                                απομόνωσης των νησιωτικών περιοχών, μέσω της                                                                                                                                                                                                                   αξιοποίησης του τοπικού δυναμικού τους.</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101379" name="Rectangle 3"/>
          <p:cNvSpPr>
            <a:spLocks noGrp="1" noChangeArrowheads="1"/>
          </p:cNvSpPr>
          <p:nvPr>
            <p:ph type="title" idx="4294967295"/>
          </p:nvPr>
        </p:nvSpPr>
        <p:spPr>
          <a:xfrm>
            <a:off x="685800" y="0"/>
            <a:ext cx="7772400" cy="609600"/>
          </a:xfrm>
        </p:spPr>
        <p:txBody>
          <a:bodyPr lIns="92075" tIns="46038" rIns="92075" bIns="46038"/>
          <a:lstStyle/>
          <a:p>
            <a:r>
              <a:rPr lang="el-GR" sz="2400" b="1">
                <a:effectLst>
                  <a:outerShdw blurRad="38100" dist="38100" dir="2700000" algn="tl">
                    <a:srgbClr val="C0C0C0"/>
                  </a:outerShdw>
                </a:effectLst>
              </a:rPr>
              <a:t>ΤΡΙΤΟ ΚΟΙΝΟΤΙΚΟ ΠΛΑΙΣΙΟ ΣΤΗΡΙΞΗΣ 2000-06</a:t>
            </a:r>
            <a:endParaRPr lang="el-GR">
              <a:effectLst>
                <a:outerShdw blurRad="38100" dist="38100" dir="2700000" algn="tl">
                  <a:srgbClr val="C0C0C0"/>
                </a:outerShdw>
              </a:effectLst>
            </a:endParaRPr>
          </a:p>
        </p:txBody>
      </p:sp>
      <p:sp>
        <p:nvSpPr>
          <p:cNvPr id="10244" name="Rectangle 4"/>
          <p:cNvSpPr>
            <a:spLocks noChangeArrowheads="1"/>
          </p:cNvSpPr>
          <p:nvPr/>
        </p:nvSpPr>
        <p:spPr bwMode="auto">
          <a:xfrm>
            <a:off x="0" y="9906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10245" name="Rectangle 5"/>
          <p:cNvSpPr>
            <a:spLocks noChangeArrowheads="1"/>
          </p:cNvSpPr>
          <p:nvPr/>
        </p:nvSpPr>
        <p:spPr bwMode="auto">
          <a:xfrm>
            <a:off x="0" y="1676400"/>
            <a:ext cx="5449888" cy="4319588"/>
          </a:xfrm>
          <a:prstGeom prst="rect">
            <a:avLst/>
          </a:prstGeom>
          <a:noFill/>
          <a:ln w="9525">
            <a:noFill/>
            <a:miter lim="800000"/>
            <a:headEnd/>
            <a:tailEnd/>
          </a:ln>
        </p:spPr>
        <p:txBody>
          <a:bodyPr lIns="90000" tIns="46800" rIns="90000" bIns="46800">
            <a:spAutoFit/>
          </a:bodyPr>
          <a:lstStyle/>
          <a:p>
            <a:pPr eaLnBrk="0" hangingPunct="0">
              <a:lnSpc>
                <a:spcPct val="110000"/>
              </a:lnSpc>
              <a:spcBef>
                <a:spcPct val="5000"/>
              </a:spcBef>
              <a:spcAft>
                <a:spcPct val="5000"/>
              </a:spcAft>
            </a:pPr>
            <a:r>
              <a:rPr lang="el-GR" sz="2800"/>
              <a:t>1. Ανθρώπινοι Πόροι.</a:t>
            </a:r>
          </a:p>
          <a:p>
            <a:pPr eaLnBrk="0" hangingPunct="0">
              <a:lnSpc>
                <a:spcPct val="110000"/>
              </a:lnSpc>
              <a:spcBef>
                <a:spcPct val="5000"/>
              </a:spcBef>
              <a:spcAft>
                <a:spcPct val="5000"/>
              </a:spcAft>
            </a:pPr>
            <a:r>
              <a:rPr lang="el-GR" sz="2800"/>
              <a:t>2. Μεταφορές.</a:t>
            </a:r>
          </a:p>
          <a:p>
            <a:pPr eaLnBrk="0" hangingPunct="0">
              <a:lnSpc>
                <a:spcPct val="110000"/>
              </a:lnSpc>
              <a:spcBef>
                <a:spcPct val="5000"/>
              </a:spcBef>
              <a:spcAft>
                <a:spcPct val="5000"/>
              </a:spcAft>
            </a:pPr>
            <a:r>
              <a:rPr lang="el-GR" sz="2800"/>
              <a:t>3. Ανταγωνιστικότητα.</a:t>
            </a:r>
          </a:p>
          <a:p>
            <a:pPr eaLnBrk="0" hangingPunct="0">
              <a:lnSpc>
                <a:spcPct val="110000"/>
              </a:lnSpc>
              <a:spcBef>
                <a:spcPct val="5000"/>
              </a:spcBef>
              <a:spcAft>
                <a:spcPct val="5000"/>
              </a:spcAft>
            </a:pPr>
            <a:r>
              <a:rPr lang="el-GR" sz="2800"/>
              <a:t>4. Ανάπτυξη της Υπαίθρου και                                                                                                                                                                                                                                       Αλιεία.</a:t>
            </a:r>
          </a:p>
          <a:p>
            <a:pPr eaLnBrk="0" hangingPunct="0">
              <a:lnSpc>
                <a:spcPct val="110000"/>
              </a:lnSpc>
              <a:spcBef>
                <a:spcPct val="5000"/>
              </a:spcBef>
              <a:spcAft>
                <a:spcPct val="5000"/>
              </a:spcAft>
            </a:pPr>
            <a:r>
              <a:rPr lang="el-GR" sz="2800"/>
              <a:t>5. Ποιότητα ζωής.</a:t>
            </a:r>
          </a:p>
          <a:p>
            <a:pPr eaLnBrk="0" hangingPunct="0">
              <a:lnSpc>
                <a:spcPct val="110000"/>
              </a:lnSpc>
              <a:spcBef>
                <a:spcPct val="5000"/>
              </a:spcBef>
              <a:spcAft>
                <a:spcPct val="5000"/>
              </a:spcAft>
            </a:pPr>
            <a:r>
              <a:rPr lang="el-GR" sz="2800"/>
              <a:t>6. Κοινωνία της Πληροφορίας.</a:t>
            </a:r>
          </a:p>
          <a:p>
            <a:pPr eaLnBrk="0" hangingPunct="0">
              <a:lnSpc>
                <a:spcPct val="110000"/>
              </a:lnSpc>
              <a:spcBef>
                <a:spcPct val="5000"/>
              </a:spcBef>
              <a:spcAft>
                <a:spcPct val="5000"/>
              </a:spcAft>
            </a:pPr>
            <a:endParaRPr lang="el-GR" sz="1200"/>
          </a:p>
          <a:p>
            <a:pPr eaLnBrk="0" hangingPunct="0">
              <a:lnSpc>
                <a:spcPct val="110000"/>
              </a:lnSpc>
              <a:spcBef>
                <a:spcPct val="5000"/>
              </a:spcBef>
              <a:spcAft>
                <a:spcPct val="5000"/>
              </a:spcAft>
            </a:pPr>
            <a:r>
              <a:rPr lang="el-GR" sz="2800"/>
              <a:t>7. Περιφερειακή Ανάπτυξη.</a:t>
            </a:r>
          </a:p>
        </p:txBody>
      </p:sp>
      <p:sp>
        <p:nvSpPr>
          <p:cNvPr id="10246" name="Line 6"/>
          <p:cNvSpPr>
            <a:spLocks noChangeShapeType="1"/>
          </p:cNvSpPr>
          <p:nvPr/>
        </p:nvSpPr>
        <p:spPr bwMode="auto">
          <a:xfrm>
            <a:off x="4648200" y="1828800"/>
            <a:ext cx="0" cy="3429000"/>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10247" name="Line 7"/>
          <p:cNvSpPr>
            <a:spLocks noChangeShapeType="1"/>
          </p:cNvSpPr>
          <p:nvPr/>
        </p:nvSpPr>
        <p:spPr bwMode="auto">
          <a:xfrm>
            <a:off x="4648200" y="3276600"/>
            <a:ext cx="14478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10248" name="Text Box 8"/>
          <p:cNvSpPr txBox="1">
            <a:spLocks noChangeArrowheads="1"/>
          </p:cNvSpPr>
          <p:nvPr/>
        </p:nvSpPr>
        <p:spPr bwMode="auto">
          <a:xfrm>
            <a:off x="6172200" y="2667000"/>
            <a:ext cx="2778125" cy="1187450"/>
          </a:xfrm>
          <a:prstGeom prst="rect">
            <a:avLst/>
          </a:prstGeom>
          <a:noFill/>
          <a:ln w="9525">
            <a:noFill/>
            <a:miter lim="800000"/>
            <a:headEnd/>
            <a:tailEnd/>
          </a:ln>
        </p:spPr>
        <p:txBody>
          <a:bodyPr wrap="none" lIns="90000" tIns="46800" rIns="90000" bIns="46800">
            <a:spAutoFit/>
          </a:bodyPr>
          <a:lstStyle/>
          <a:p>
            <a:r>
              <a:rPr lang="el-GR" b="1"/>
              <a:t>11 ΤΟΜΕΑΚΑ</a:t>
            </a:r>
          </a:p>
          <a:p>
            <a:r>
              <a:rPr lang="el-GR" b="1"/>
              <a:t>ΕΠΙΧΕΙΡΗΣΙΑΚΑ </a:t>
            </a:r>
          </a:p>
          <a:p>
            <a:r>
              <a:rPr lang="el-GR" b="1"/>
              <a:t>ΠΡΟΓΡΑΜΜΑΤΑ</a:t>
            </a:r>
          </a:p>
        </p:txBody>
      </p:sp>
      <p:sp>
        <p:nvSpPr>
          <p:cNvPr id="10249" name="Line 9"/>
          <p:cNvSpPr>
            <a:spLocks noChangeShapeType="1"/>
          </p:cNvSpPr>
          <p:nvPr/>
        </p:nvSpPr>
        <p:spPr bwMode="auto">
          <a:xfrm>
            <a:off x="4648200" y="5486400"/>
            <a:ext cx="0" cy="685800"/>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10250" name="Line 10"/>
          <p:cNvSpPr>
            <a:spLocks noChangeShapeType="1"/>
          </p:cNvSpPr>
          <p:nvPr/>
        </p:nvSpPr>
        <p:spPr bwMode="auto">
          <a:xfrm flipV="1">
            <a:off x="4648200" y="5791200"/>
            <a:ext cx="15240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10251" name="Text Box 11"/>
          <p:cNvSpPr txBox="1">
            <a:spLocks noChangeArrowheads="1"/>
          </p:cNvSpPr>
          <p:nvPr/>
        </p:nvSpPr>
        <p:spPr bwMode="auto">
          <a:xfrm>
            <a:off x="6196013" y="5181600"/>
            <a:ext cx="2947987" cy="1187450"/>
          </a:xfrm>
          <a:prstGeom prst="rect">
            <a:avLst/>
          </a:prstGeom>
          <a:noFill/>
          <a:ln w="9525">
            <a:noFill/>
            <a:miter lim="800000"/>
            <a:headEnd/>
            <a:tailEnd/>
          </a:ln>
        </p:spPr>
        <p:txBody>
          <a:bodyPr wrap="none" lIns="90000" tIns="46800" rIns="90000" bIns="46800">
            <a:spAutoFit/>
          </a:bodyPr>
          <a:lstStyle/>
          <a:p>
            <a:r>
              <a:rPr lang="el-GR" b="1"/>
              <a:t>13 ΠΕΡΙΦΕΡΕΙΑΚΑ</a:t>
            </a:r>
          </a:p>
          <a:p>
            <a:r>
              <a:rPr lang="el-GR" b="1"/>
              <a:t>ΕΠΙΧΕΙΡΗΣΙΑΚΑ </a:t>
            </a:r>
          </a:p>
          <a:p>
            <a:r>
              <a:rPr lang="el-GR" b="1"/>
              <a:t>ΠΡΟΓΡΑΜΜΑΤΑ</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4294967295"/>
          </p:nvPr>
        </p:nvSpPr>
        <p:spPr>
          <a:xfrm>
            <a:off x="22860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103427" name="Rectangle 3"/>
          <p:cNvSpPr>
            <a:spLocks noGrp="1" noChangeArrowheads="1"/>
          </p:cNvSpPr>
          <p:nvPr>
            <p:ph type="title" idx="4294967295"/>
          </p:nvPr>
        </p:nvSpPr>
        <p:spPr>
          <a:xfrm>
            <a:off x="685800" y="0"/>
            <a:ext cx="7772400" cy="609600"/>
          </a:xfrm>
        </p:spPr>
        <p:txBody>
          <a:bodyPr lIns="92075" tIns="46038" rIns="92075" bIns="46038"/>
          <a:lstStyle/>
          <a:p>
            <a:r>
              <a:rPr lang="el-GR" sz="2400" b="1">
                <a:effectLst>
                  <a:outerShdw blurRad="38100" dist="38100" dir="2700000" algn="tl">
                    <a:srgbClr val="C0C0C0"/>
                  </a:outerShdw>
                </a:effectLst>
              </a:rPr>
              <a:t>ΕΘΝΙΚΟ ΣΤΡΑΤΗΓΙΚΟ ΠΛΑΙΣΙΟ ΑΝΑΦΟΡΑΣ 2007-13</a:t>
            </a:r>
            <a:endParaRPr lang="el-GR">
              <a:effectLst>
                <a:outerShdw blurRad="38100" dist="38100" dir="2700000" algn="tl">
                  <a:srgbClr val="C0C0C0"/>
                </a:outerShdw>
              </a:effectLst>
            </a:endParaRPr>
          </a:p>
        </p:txBody>
      </p:sp>
      <p:sp>
        <p:nvSpPr>
          <p:cNvPr id="11268" name="Rectangle 4"/>
          <p:cNvSpPr>
            <a:spLocks noChangeArrowheads="1"/>
          </p:cNvSpPr>
          <p:nvPr/>
        </p:nvSpPr>
        <p:spPr bwMode="auto">
          <a:xfrm>
            <a:off x="0" y="69215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11269" name="Rectangle 5"/>
          <p:cNvSpPr>
            <a:spLocks noChangeArrowheads="1"/>
          </p:cNvSpPr>
          <p:nvPr/>
        </p:nvSpPr>
        <p:spPr bwMode="auto">
          <a:xfrm>
            <a:off x="0" y="1676400"/>
            <a:ext cx="5449888" cy="5022850"/>
          </a:xfrm>
          <a:prstGeom prst="rect">
            <a:avLst/>
          </a:prstGeom>
          <a:noFill/>
          <a:ln w="9525">
            <a:noFill/>
            <a:miter lim="800000"/>
            <a:headEnd/>
            <a:tailEnd/>
          </a:ln>
        </p:spPr>
        <p:txBody>
          <a:bodyPr lIns="90000" tIns="46800" rIns="90000" bIns="46800">
            <a:spAutoFit/>
          </a:bodyPr>
          <a:lstStyle/>
          <a:p>
            <a:r>
              <a:rPr lang="el-GR" b="1"/>
              <a:t>1. Περιβάλλον και Αειφόρος Ανάπτυξη </a:t>
            </a:r>
          </a:p>
          <a:p>
            <a:r>
              <a:rPr lang="el-GR" b="1"/>
              <a:t>2. Ενίσχυση Προσπελασιμότητας</a:t>
            </a:r>
          </a:p>
          <a:p>
            <a:r>
              <a:rPr lang="el-GR" b="1"/>
              <a:t>3. Ανταγωνιστικότητα και Επιχειρηματικότητα</a:t>
            </a:r>
          </a:p>
          <a:p>
            <a:r>
              <a:rPr lang="el-GR" b="1"/>
              <a:t>4. Ψηφιακή Σύγκλιση</a:t>
            </a:r>
          </a:p>
          <a:p>
            <a:r>
              <a:rPr lang="el-GR" b="1"/>
              <a:t>5. Ανάπτυξη Ανθρώπινου Δυναμικού</a:t>
            </a:r>
          </a:p>
          <a:p>
            <a:r>
              <a:rPr lang="el-GR" b="1"/>
              <a:t>6. Εκπαίδευση και Δια Βίου Μάθηση</a:t>
            </a:r>
          </a:p>
          <a:p>
            <a:r>
              <a:rPr lang="el-GR" b="1"/>
              <a:t>7. Βελτίωση Διοικητικής Ικανότητας Δημόσιας Διοίκησης</a:t>
            </a:r>
          </a:p>
          <a:p>
            <a:endParaRPr lang="el-GR" sz="800" b="1"/>
          </a:p>
          <a:p>
            <a:r>
              <a:rPr lang="el-GR" b="1"/>
              <a:t>8. Τεχνική Υποστήριξη Εφαρμογής</a:t>
            </a:r>
          </a:p>
          <a:p>
            <a:endParaRPr lang="el-GR" sz="1200" b="1"/>
          </a:p>
          <a:p>
            <a:r>
              <a:rPr lang="el-GR" b="1"/>
              <a:t>9. Περιφερειακή Ανάπτυξη (ΠΕΠ)</a:t>
            </a:r>
          </a:p>
          <a:p>
            <a:endParaRPr lang="el-GR" sz="1600" b="1"/>
          </a:p>
          <a:p>
            <a:r>
              <a:rPr lang="el-GR" b="1"/>
              <a:t>10. Χωρική συνεργασία (νέος Στόχος 3)</a:t>
            </a:r>
            <a:endParaRPr lang="el-GR" sz="2800" b="1"/>
          </a:p>
        </p:txBody>
      </p:sp>
      <p:sp>
        <p:nvSpPr>
          <p:cNvPr id="11270" name="Line 6"/>
          <p:cNvSpPr>
            <a:spLocks noChangeShapeType="1"/>
          </p:cNvSpPr>
          <p:nvPr/>
        </p:nvSpPr>
        <p:spPr bwMode="auto">
          <a:xfrm>
            <a:off x="5364163" y="1844675"/>
            <a:ext cx="0" cy="3240088"/>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11271" name="Text Box 8"/>
          <p:cNvSpPr txBox="1">
            <a:spLocks noChangeArrowheads="1"/>
          </p:cNvSpPr>
          <p:nvPr/>
        </p:nvSpPr>
        <p:spPr bwMode="auto">
          <a:xfrm>
            <a:off x="6227763" y="2781300"/>
            <a:ext cx="2916237" cy="1096963"/>
          </a:xfrm>
          <a:prstGeom prst="rect">
            <a:avLst/>
          </a:prstGeom>
          <a:noFill/>
          <a:ln w="9525">
            <a:noFill/>
            <a:miter lim="800000"/>
            <a:headEnd/>
            <a:tailEnd/>
          </a:ln>
        </p:spPr>
        <p:txBody>
          <a:bodyPr lIns="90000" tIns="46800" rIns="90000" bIns="46800">
            <a:spAutoFit/>
          </a:bodyPr>
          <a:lstStyle/>
          <a:p>
            <a:r>
              <a:rPr lang="el-GR" sz="2200" b="1"/>
              <a:t>8 ΤΟΜΕΑΚΑ</a:t>
            </a:r>
          </a:p>
          <a:p>
            <a:r>
              <a:rPr lang="el-GR" sz="2200" b="1"/>
              <a:t>ΕΠΙΧΕΙΡΗΣΙΑΚΑ </a:t>
            </a:r>
          </a:p>
          <a:p>
            <a:r>
              <a:rPr lang="el-GR" sz="2200" b="1"/>
              <a:t>ΠΡΟΓΡΑΜΜΑΤΑ</a:t>
            </a:r>
          </a:p>
        </p:txBody>
      </p:sp>
      <p:sp>
        <p:nvSpPr>
          <p:cNvPr id="11272" name="Line 9"/>
          <p:cNvSpPr>
            <a:spLocks noChangeShapeType="1"/>
          </p:cNvSpPr>
          <p:nvPr/>
        </p:nvSpPr>
        <p:spPr bwMode="auto">
          <a:xfrm>
            <a:off x="5364163" y="5516563"/>
            <a:ext cx="0" cy="576262"/>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11273" name="Line 10"/>
          <p:cNvSpPr>
            <a:spLocks noChangeShapeType="1"/>
          </p:cNvSpPr>
          <p:nvPr/>
        </p:nvSpPr>
        <p:spPr bwMode="auto">
          <a:xfrm flipV="1">
            <a:off x="5364163" y="5805488"/>
            <a:ext cx="792162" cy="14287"/>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11274" name="Text Box 11"/>
          <p:cNvSpPr txBox="1">
            <a:spLocks noChangeArrowheads="1"/>
          </p:cNvSpPr>
          <p:nvPr/>
        </p:nvSpPr>
        <p:spPr bwMode="auto">
          <a:xfrm>
            <a:off x="6227763" y="5084763"/>
            <a:ext cx="2916237" cy="1096962"/>
          </a:xfrm>
          <a:prstGeom prst="rect">
            <a:avLst/>
          </a:prstGeom>
          <a:noFill/>
          <a:ln w="9525">
            <a:noFill/>
            <a:miter lim="800000"/>
            <a:headEnd/>
            <a:tailEnd/>
          </a:ln>
        </p:spPr>
        <p:txBody>
          <a:bodyPr lIns="90000" tIns="46800" rIns="90000" bIns="46800">
            <a:spAutoFit/>
          </a:bodyPr>
          <a:lstStyle/>
          <a:p>
            <a:r>
              <a:rPr lang="el-GR" sz="2200" b="1"/>
              <a:t>5 ΠΕΡΙΦΕΡΕΙΑΚΑ</a:t>
            </a:r>
          </a:p>
          <a:p>
            <a:r>
              <a:rPr lang="el-GR" sz="2200" b="1"/>
              <a:t>ΕΠΙΧΕΙΡΗΣΙΑΚΑ </a:t>
            </a:r>
          </a:p>
          <a:p>
            <a:r>
              <a:rPr lang="el-GR" sz="2200" b="1"/>
              <a:t>ΠΡΟΓΡΑΜΜΑΤΑ</a:t>
            </a:r>
          </a:p>
        </p:txBody>
      </p:sp>
      <p:sp>
        <p:nvSpPr>
          <p:cNvPr id="11275" name="Rectangle 12"/>
          <p:cNvSpPr>
            <a:spLocks noChangeArrowheads="1"/>
          </p:cNvSpPr>
          <p:nvPr/>
        </p:nvSpPr>
        <p:spPr bwMode="auto">
          <a:xfrm>
            <a:off x="6227763" y="6165850"/>
            <a:ext cx="2916237" cy="762000"/>
          </a:xfrm>
          <a:prstGeom prst="rect">
            <a:avLst/>
          </a:prstGeom>
          <a:noFill/>
          <a:ln w="9525">
            <a:noFill/>
            <a:miter lim="800000"/>
            <a:headEnd/>
            <a:tailEnd/>
          </a:ln>
        </p:spPr>
        <p:txBody>
          <a:bodyPr lIns="90000" tIns="46800" rIns="90000" bIns="46800">
            <a:spAutoFit/>
          </a:bodyPr>
          <a:lstStyle/>
          <a:p>
            <a:r>
              <a:rPr lang="en-US" sz="2200" b="1"/>
              <a:t>12</a:t>
            </a:r>
            <a:r>
              <a:rPr lang="el-GR" sz="2200" b="1"/>
              <a:t> ΕΠ ΕΔΑΦΙΚΗΣ ΣΥΝΕΡΓΑΣΙΑΣ</a:t>
            </a:r>
          </a:p>
        </p:txBody>
      </p:sp>
      <p:sp>
        <p:nvSpPr>
          <p:cNvPr id="11276" name="Line 13"/>
          <p:cNvSpPr>
            <a:spLocks noChangeShapeType="1"/>
          </p:cNvSpPr>
          <p:nvPr/>
        </p:nvSpPr>
        <p:spPr bwMode="auto">
          <a:xfrm>
            <a:off x="5364163" y="6308725"/>
            <a:ext cx="0" cy="549275"/>
          </a:xfrm>
          <a:prstGeom prst="line">
            <a:avLst/>
          </a:prstGeom>
          <a:noFill/>
          <a:ln w="9525">
            <a:solidFill>
              <a:schemeClr val="tx1"/>
            </a:solidFill>
            <a:round/>
            <a:headEnd/>
            <a:tailEnd/>
          </a:ln>
        </p:spPr>
        <p:txBody>
          <a:bodyPr wrap="none" lIns="90000" tIns="46800" rIns="90000" bIns="46800" anchor="ctr"/>
          <a:lstStyle/>
          <a:p>
            <a:endParaRPr lang="en-GB"/>
          </a:p>
        </p:txBody>
      </p:sp>
      <p:sp>
        <p:nvSpPr>
          <p:cNvPr id="11277" name="Line 14"/>
          <p:cNvSpPr>
            <a:spLocks noChangeShapeType="1"/>
          </p:cNvSpPr>
          <p:nvPr/>
        </p:nvSpPr>
        <p:spPr bwMode="auto">
          <a:xfrm flipV="1">
            <a:off x="5364163" y="6524625"/>
            <a:ext cx="792162" cy="14288"/>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11278" name="Line 15"/>
          <p:cNvSpPr>
            <a:spLocks noChangeShapeType="1"/>
          </p:cNvSpPr>
          <p:nvPr/>
        </p:nvSpPr>
        <p:spPr bwMode="auto">
          <a:xfrm flipV="1">
            <a:off x="5364163" y="3357563"/>
            <a:ext cx="792162" cy="14287"/>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4294967295"/>
          </p:nvPr>
        </p:nvSpPr>
        <p:spPr>
          <a:xfrm>
            <a:off x="228600" y="3276600"/>
            <a:ext cx="8458200" cy="2819400"/>
          </a:xfrm>
        </p:spPr>
        <p:txBody>
          <a:bodyPr lIns="92075" tIns="46038" rIns="92075" bIns="46038"/>
          <a:lstStyle/>
          <a:p>
            <a:pPr algn="ctr" eaLnBrk="1" hangingPunct="1">
              <a:buFontTx/>
              <a:buNone/>
            </a:pPr>
            <a:r>
              <a:rPr lang="el-GR" smtClean="0">
                <a:solidFill>
                  <a:schemeClr val="folHlink"/>
                </a:solidFill>
              </a:rPr>
              <a:t> </a:t>
            </a:r>
            <a:endParaRPr lang="el-GR" sz="2000" smtClean="0">
              <a:solidFill>
                <a:schemeClr val="folHlink"/>
              </a:solidFill>
            </a:endParaRPr>
          </a:p>
          <a:p>
            <a:pPr algn="ctr" eaLnBrk="1" hangingPunct="1">
              <a:buFontTx/>
              <a:buNone/>
            </a:pPr>
            <a:endParaRPr lang="en-US" sz="2000" smtClean="0">
              <a:solidFill>
                <a:schemeClr val="folHlink"/>
              </a:solidFill>
            </a:endParaRPr>
          </a:p>
        </p:txBody>
      </p:sp>
      <p:sp>
        <p:nvSpPr>
          <p:cNvPr id="2051" name="Rectangle 3"/>
          <p:cNvSpPr>
            <a:spLocks noGrp="1" noChangeArrowheads="1"/>
          </p:cNvSpPr>
          <p:nvPr>
            <p:ph type="title" idx="4294967295"/>
          </p:nvPr>
        </p:nvSpPr>
        <p:spPr>
          <a:xfrm>
            <a:off x="-252413" y="188913"/>
            <a:ext cx="9144001" cy="609600"/>
          </a:xfrm>
        </p:spPr>
        <p:txBody>
          <a:bodyPr lIns="92075" tIns="46038" rIns="92075" bIns="46038" anchor="b"/>
          <a:lstStyle/>
          <a:p>
            <a:pPr eaLnBrk="1" hangingPunct="1"/>
            <a:r>
              <a:rPr lang="el-GR" sz="2400" b="1" smtClean="0">
                <a:solidFill>
                  <a:schemeClr val="tx1"/>
                </a:solidFill>
              </a:rPr>
              <a:t>H ΑΝΑΓΚΑΙΟΤΗΤΑ ΤΗΣ ΚΟΙΝΟΤΙΚΗΣ ΠΕΡΙΦΕΡΕΙΑΚΗΣ ΠΟΛΙΤΙΚΗΣ</a:t>
            </a:r>
            <a:endParaRPr lang="el-GR" smtClean="0">
              <a:solidFill>
                <a:schemeClr val="tx1"/>
              </a:solidFill>
            </a:endParaRPr>
          </a:p>
        </p:txBody>
      </p:sp>
      <p:sp>
        <p:nvSpPr>
          <p:cNvPr id="2052" name="Rectangle 4"/>
          <p:cNvSpPr>
            <a:spLocks noChangeArrowheads="1"/>
          </p:cNvSpPr>
          <p:nvPr/>
        </p:nvSpPr>
        <p:spPr bwMode="auto">
          <a:xfrm>
            <a:off x="0" y="914400"/>
            <a:ext cx="4572000" cy="533400"/>
          </a:xfrm>
          <a:prstGeom prst="rect">
            <a:avLst/>
          </a:prstGeom>
          <a:solidFill>
            <a:schemeClr val="accent1"/>
          </a:solidFill>
          <a:ln w="9525">
            <a:solidFill>
              <a:schemeClr val="tx1"/>
            </a:solidFill>
            <a:miter lim="800000"/>
            <a:headEnd/>
            <a:tailEnd/>
          </a:ln>
        </p:spPr>
        <p:txBody>
          <a:bodyPr wrap="none" lIns="90000" tIns="46800" rIns="90000" bIns="46800" anchor="ctr"/>
          <a:lstStyle/>
          <a:p>
            <a:r>
              <a:rPr lang="el-GR" sz="2800" b="1" u="sng">
                <a:solidFill>
                  <a:srgbClr val="3333CC"/>
                </a:solidFill>
                <a:latin typeface="Times New Roman" pitchFamily="18" charset="0"/>
              </a:rPr>
              <a:t>Βασικοί λόγοι καθιέρωσης:</a:t>
            </a:r>
            <a:endParaRPr lang="el-GR" sz="2400" b="1" i="1" u="sng">
              <a:solidFill>
                <a:srgbClr val="3333CC"/>
              </a:solidFill>
              <a:latin typeface="Times New Roman" pitchFamily="18" charset="0"/>
            </a:endParaRPr>
          </a:p>
        </p:txBody>
      </p:sp>
      <p:sp>
        <p:nvSpPr>
          <p:cNvPr id="2053" name="Text Box 5"/>
          <p:cNvSpPr txBox="1">
            <a:spLocks noChangeArrowheads="1"/>
          </p:cNvSpPr>
          <p:nvPr/>
        </p:nvSpPr>
        <p:spPr bwMode="auto">
          <a:xfrm>
            <a:off x="-935038" y="1600200"/>
            <a:ext cx="10079038" cy="5140325"/>
          </a:xfrm>
          <a:prstGeom prst="rect">
            <a:avLst/>
          </a:prstGeom>
          <a:noFill/>
          <a:ln w="9525">
            <a:noFill/>
            <a:miter lim="800000"/>
            <a:headEnd/>
            <a:tailEnd/>
          </a:ln>
        </p:spPr>
        <p:txBody>
          <a:bodyPr lIns="90000" tIns="46800" rIns="90000" bIns="46800">
            <a:spAutoFit/>
          </a:bodyPr>
          <a:lstStyle/>
          <a:p>
            <a:pPr lvl="2" eaLnBrk="0" hangingPunct="0">
              <a:lnSpc>
                <a:spcPct val="115000"/>
              </a:lnSpc>
              <a:buFont typeface="Symbol" pitchFamily="18" charset="2"/>
              <a:buChar char="·"/>
            </a:pPr>
            <a:r>
              <a:rPr lang="el-GR" sz="2400">
                <a:solidFill>
                  <a:srgbClr val="3333CC"/>
                </a:solidFill>
                <a:latin typeface="Times New Roman" pitchFamily="18" charset="0"/>
              </a:rPr>
              <a:t> Η </a:t>
            </a:r>
            <a:r>
              <a:rPr lang="el-GR" sz="2400" u="sng">
                <a:solidFill>
                  <a:srgbClr val="3333CC"/>
                </a:solidFill>
                <a:latin typeface="Times New Roman" pitchFamily="18" charset="0"/>
              </a:rPr>
              <a:t>επίτευξη της οικονομικής και κοινωνικής συνοχής</a:t>
            </a:r>
            <a:r>
              <a:rPr lang="el-GR" sz="2400" i="1" u="sng">
                <a:solidFill>
                  <a:srgbClr val="3333CC"/>
                </a:solidFill>
                <a:latin typeface="Times New Roman" pitchFamily="18" charset="0"/>
              </a:rPr>
              <a:t> </a:t>
            </a:r>
            <a:r>
              <a:rPr lang="el-GR" sz="2400">
                <a:solidFill>
                  <a:srgbClr val="3333CC"/>
                </a:solidFill>
                <a:latin typeface="Times New Roman" pitchFamily="18" charset="0"/>
              </a:rPr>
              <a:t>μεταξύ των </a:t>
            </a:r>
          </a:p>
          <a:p>
            <a:pPr lvl="2" eaLnBrk="0" hangingPunct="0">
              <a:lnSpc>
                <a:spcPct val="115000"/>
              </a:lnSpc>
              <a:buFont typeface="Symbol" pitchFamily="18" charset="2"/>
              <a:buNone/>
            </a:pPr>
            <a:r>
              <a:rPr lang="el-GR" sz="2400">
                <a:solidFill>
                  <a:srgbClr val="3333CC"/>
                </a:solidFill>
                <a:latin typeface="Times New Roman" pitchFamily="18" charset="0"/>
              </a:rPr>
              <a:t>   περιφερειών, ως βασική προϋπόθεση της ευρωπαϊκής ολοκλήρωσης. </a:t>
            </a:r>
          </a:p>
          <a:p>
            <a:pPr lvl="2" eaLnBrk="0" hangingPunct="0">
              <a:lnSpc>
                <a:spcPct val="115000"/>
              </a:lnSpc>
              <a:buFont typeface="Symbol" pitchFamily="18" charset="2"/>
              <a:buChar char="·"/>
            </a:pPr>
            <a:r>
              <a:rPr lang="el-GR" sz="2400">
                <a:solidFill>
                  <a:srgbClr val="3333CC"/>
                </a:solidFill>
                <a:latin typeface="Times New Roman" pitchFamily="18" charset="0"/>
              </a:rPr>
              <a:t> Η </a:t>
            </a:r>
            <a:r>
              <a:rPr lang="el-GR" sz="2400" u="sng">
                <a:solidFill>
                  <a:srgbClr val="3333CC"/>
                </a:solidFill>
                <a:latin typeface="Times New Roman" pitchFamily="18" charset="0"/>
              </a:rPr>
              <a:t>αδυναμία των φτωχότερων χωρών να διαθέσουν τους </a:t>
            </a:r>
          </a:p>
          <a:p>
            <a:pPr lvl="2" eaLnBrk="0" hangingPunct="0">
              <a:lnSpc>
                <a:spcPct val="115000"/>
              </a:lnSpc>
              <a:buFont typeface="Symbol" pitchFamily="18" charset="2"/>
              <a:buNone/>
            </a:pPr>
            <a:r>
              <a:rPr lang="el-GR" sz="2400" u="sng">
                <a:solidFill>
                  <a:srgbClr val="3333CC"/>
                </a:solidFill>
                <a:latin typeface="Times New Roman" pitchFamily="18" charset="0"/>
              </a:rPr>
              <a:t>   απαραίτητους χρηματοδοτικούς πόρους </a:t>
            </a:r>
            <a:r>
              <a:rPr lang="el-GR" sz="2400">
                <a:solidFill>
                  <a:srgbClr val="3333CC"/>
                </a:solidFill>
                <a:latin typeface="Times New Roman" pitchFamily="18" charset="0"/>
              </a:rPr>
              <a:t>για την αντιμετώπιση </a:t>
            </a:r>
          </a:p>
          <a:p>
            <a:pPr lvl="2" eaLnBrk="0" hangingPunct="0">
              <a:lnSpc>
                <a:spcPct val="115000"/>
              </a:lnSpc>
              <a:buFont typeface="Symbol" pitchFamily="18" charset="2"/>
              <a:buNone/>
            </a:pPr>
            <a:r>
              <a:rPr lang="el-GR" sz="2400">
                <a:solidFill>
                  <a:srgbClr val="3333CC"/>
                </a:solidFill>
                <a:latin typeface="Times New Roman" pitchFamily="18" charset="0"/>
              </a:rPr>
              <a:t>   των περιφερειακών τους προβλημάτων. </a:t>
            </a:r>
          </a:p>
          <a:p>
            <a:pPr lvl="2" eaLnBrk="0" hangingPunct="0">
              <a:lnSpc>
                <a:spcPct val="115000"/>
              </a:lnSpc>
              <a:buFont typeface="Symbol" pitchFamily="18" charset="2"/>
              <a:buChar char="·"/>
            </a:pPr>
            <a:r>
              <a:rPr lang="el-GR" sz="2400">
                <a:solidFill>
                  <a:srgbClr val="3333CC"/>
                </a:solidFill>
                <a:latin typeface="Times New Roman" pitchFamily="18" charset="0"/>
              </a:rPr>
              <a:t> </a:t>
            </a:r>
            <a:r>
              <a:rPr lang="el-GR" sz="2400" u="sng">
                <a:solidFill>
                  <a:srgbClr val="3333CC"/>
                </a:solidFill>
                <a:latin typeface="Times New Roman" pitchFamily="18" charset="0"/>
              </a:rPr>
              <a:t>Η επικρατούσα χωρική πόλωση</a:t>
            </a:r>
            <a:r>
              <a:rPr lang="el-GR" sz="2400">
                <a:solidFill>
                  <a:srgbClr val="3333CC"/>
                </a:solidFill>
                <a:latin typeface="Times New Roman" pitchFamily="18" charset="0"/>
              </a:rPr>
              <a:t>, ως επιχείρημα των φτωχότερων </a:t>
            </a:r>
          </a:p>
          <a:p>
            <a:pPr lvl="2" eaLnBrk="0" hangingPunct="0">
              <a:lnSpc>
                <a:spcPct val="115000"/>
              </a:lnSpc>
              <a:buFont typeface="Symbol" pitchFamily="18" charset="2"/>
              <a:buNone/>
            </a:pPr>
            <a:r>
              <a:rPr lang="el-GR" sz="2400">
                <a:solidFill>
                  <a:srgbClr val="3333CC"/>
                </a:solidFill>
                <a:latin typeface="Times New Roman" pitchFamily="18" charset="0"/>
              </a:rPr>
              <a:t>   χωρών για τη διάθεση περισσότερων χρηματοδοτικών πόρων σ’ αυτές. </a:t>
            </a:r>
          </a:p>
          <a:p>
            <a:pPr lvl="2" eaLnBrk="0" hangingPunct="0">
              <a:lnSpc>
                <a:spcPct val="115000"/>
              </a:lnSpc>
              <a:buFont typeface="Symbol" pitchFamily="18" charset="2"/>
              <a:buChar char="·"/>
            </a:pPr>
            <a:r>
              <a:rPr lang="el-GR" sz="2400">
                <a:solidFill>
                  <a:srgbClr val="3333CC"/>
                </a:solidFill>
                <a:latin typeface="Times New Roman" pitchFamily="18" charset="0"/>
              </a:rPr>
              <a:t> Ο </a:t>
            </a:r>
            <a:r>
              <a:rPr lang="el-GR" sz="2400" u="sng">
                <a:solidFill>
                  <a:srgbClr val="3333CC"/>
                </a:solidFill>
                <a:latin typeface="Times New Roman" pitchFamily="18" charset="0"/>
              </a:rPr>
              <a:t>συντονισμός </a:t>
            </a:r>
            <a:r>
              <a:rPr lang="el-GR" sz="2400">
                <a:solidFill>
                  <a:srgbClr val="3333CC"/>
                </a:solidFill>
                <a:latin typeface="Times New Roman" pitchFamily="18" charset="0"/>
              </a:rPr>
              <a:t>των εθνικών περιφερειακών πολιτικών.</a:t>
            </a:r>
          </a:p>
          <a:p>
            <a:pPr lvl="2" eaLnBrk="0" hangingPunct="0">
              <a:lnSpc>
                <a:spcPct val="115000"/>
              </a:lnSpc>
              <a:buFont typeface="Symbol" pitchFamily="18" charset="2"/>
              <a:buChar char="·"/>
            </a:pPr>
            <a:r>
              <a:rPr lang="el-GR" sz="2400">
                <a:solidFill>
                  <a:srgbClr val="3333CC"/>
                </a:solidFill>
                <a:latin typeface="Times New Roman" pitchFamily="18" charset="0"/>
              </a:rPr>
              <a:t> Η </a:t>
            </a:r>
            <a:r>
              <a:rPr lang="el-GR" sz="2400" u="sng">
                <a:solidFill>
                  <a:srgbClr val="3333CC"/>
                </a:solidFill>
                <a:latin typeface="Times New Roman" pitchFamily="18" charset="0"/>
              </a:rPr>
              <a:t>αντιμετώπιση των επιπτώσεων των άλλων πολιτικών </a:t>
            </a:r>
            <a:r>
              <a:rPr lang="el-GR" sz="2400">
                <a:solidFill>
                  <a:srgbClr val="3333CC"/>
                </a:solidFill>
                <a:latin typeface="Times New Roman" pitchFamily="18" charset="0"/>
              </a:rPr>
              <a:t>της Ένωσης.</a:t>
            </a:r>
          </a:p>
          <a:p>
            <a:pPr lvl="2" eaLnBrk="0" hangingPunct="0">
              <a:lnSpc>
                <a:spcPct val="115000"/>
              </a:lnSpc>
              <a:buFont typeface="Symbol" pitchFamily="18" charset="2"/>
              <a:buChar char="·"/>
            </a:pPr>
            <a:r>
              <a:rPr lang="el-GR" sz="2400">
                <a:solidFill>
                  <a:srgbClr val="3333CC"/>
                </a:solidFill>
                <a:latin typeface="Times New Roman" pitchFamily="18" charset="0"/>
              </a:rPr>
              <a:t> Η </a:t>
            </a:r>
            <a:r>
              <a:rPr lang="el-GR" sz="2400" u="sng">
                <a:solidFill>
                  <a:srgbClr val="3333CC"/>
                </a:solidFill>
                <a:latin typeface="Times New Roman" pitchFamily="18" charset="0"/>
              </a:rPr>
              <a:t>επιδίωξη</a:t>
            </a:r>
            <a:r>
              <a:rPr lang="el-GR" sz="2400">
                <a:solidFill>
                  <a:srgbClr val="3333CC"/>
                </a:solidFill>
                <a:latin typeface="Times New Roman" pitchFamily="18" charset="0"/>
              </a:rPr>
              <a:t> παράλληλα με την οικονομική, </a:t>
            </a:r>
            <a:r>
              <a:rPr lang="el-GR" sz="2400" u="sng">
                <a:solidFill>
                  <a:srgbClr val="3333CC"/>
                </a:solidFill>
                <a:latin typeface="Times New Roman" pitchFamily="18" charset="0"/>
              </a:rPr>
              <a:t>της πολιτικής και </a:t>
            </a:r>
          </a:p>
          <a:p>
            <a:pPr lvl="2" eaLnBrk="0" hangingPunct="0">
              <a:lnSpc>
                <a:spcPct val="115000"/>
              </a:lnSpc>
              <a:buFont typeface="Symbol" pitchFamily="18" charset="2"/>
              <a:buNone/>
            </a:pPr>
            <a:r>
              <a:rPr lang="el-GR" sz="2400" u="sng">
                <a:solidFill>
                  <a:srgbClr val="3333CC"/>
                </a:solidFill>
                <a:latin typeface="Times New Roman" pitchFamily="18" charset="0"/>
              </a:rPr>
              <a:t>   κοινωνικής ολοκλήρωσης</a:t>
            </a:r>
            <a:r>
              <a:rPr lang="el-GR" sz="2400">
                <a:solidFill>
                  <a:srgbClr val="3333CC"/>
                </a:solidFill>
                <a:latin typeface="Times New Roman" pitchFamily="18" charset="0"/>
              </a:rPr>
              <a:t>, που επιβάλλει τη σύνθεση της ισότητας </a:t>
            </a:r>
          </a:p>
          <a:p>
            <a:pPr lvl="2" eaLnBrk="0" hangingPunct="0">
              <a:lnSpc>
                <a:spcPct val="115000"/>
              </a:lnSpc>
              <a:buFont typeface="Symbol" pitchFamily="18" charset="2"/>
              <a:buNone/>
            </a:pPr>
            <a:r>
              <a:rPr lang="el-GR" sz="2400">
                <a:solidFill>
                  <a:srgbClr val="3333CC"/>
                </a:solidFill>
                <a:latin typeface="Times New Roman" pitchFamily="18" charset="0"/>
              </a:rPr>
              <a:t>   και της αποτελεσματικότητας.</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476250"/>
            <a:ext cx="9144000" cy="431800"/>
          </a:xfrm>
        </p:spPr>
        <p:txBody>
          <a:bodyPr lIns="92075" tIns="46038" rIns="92075" bIns="46038" anchor="b">
            <a:normAutofit fontScale="90000"/>
          </a:bodyPr>
          <a:lstStyle/>
          <a:p>
            <a:pPr eaLnBrk="1" hangingPunct="1"/>
            <a:r>
              <a:rPr lang="el-GR" sz="2800" b="1" smtClean="0">
                <a:solidFill>
                  <a:schemeClr val="tx1"/>
                </a:solidFill>
              </a:rPr>
              <a:t>Οι πηγές του  Προϋπολογισμού της Ευρωπαϊκής Ένωσης</a:t>
            </a:r>
          </a:p>
        </p:txBody>
      </p:sp>
      <p:sp>
        <p:nvSpPr>
          <p:cNvPr id="3075" name="Rectangle 4"/>
          <p:cNvSpPr>
            <a:spLocks noChangeArrowheads="1"/>
          </p:cNvSpPr>
          <p:nvPr/>
        </p:nvSpPr>
        <p:spPr bwMode="auto">
          <a:xfrm>
            <a:off x="0" y="955675"/>
            <a:ext cx="9144000" cy="5451475"/>
          </a:xfrm>
          <a:prstGeom prst="rect">
            <a:avLst/>
          </a:prstGeom>
          <a:noFill/>
          <a:ln w="12700">
            <a:noFill/>
            <a:miter lim="800000"/>
            <a:headEnd type="none" w="sm" len="sm"/>
            <a:tailEnd type="none" w="sm" len="sm"/>
          </a:ln>
        </p:spPr>
        <p:txBody>
          <a:bodyPr anchor="ctr">
            <a:spAutoFit/>
          </a:bodyPr>
          <a:lstStyle/>
          <a:p>
            <a:r>
              <a:rPr lang="el-GR" sz="2200" b="1" u="sng">
                <a:solidFill>
                  <a:srgbClr val="0000CC"/>
                </a:solidFill>
                <a:latin typeface="Times New Roman" pitchFamily="18" charset="0"/>
              </a:rPr>
              <a:t>Τελωνειακοί Δασμοί</a:t>
            </a:r>
            <a:r>
              <a:rPr lang="el-GR" sz="2200" b="1">
                <a:solidFill>
                  <a:srgbClr val="0000CC"/>
                </a:solidFill>
                <a:latin typeface="Times New Roman" pitchFamily="18" charset="0"/>
              </a:rPr>
              <a:t>.</a:t>
            </a:r>
            <a:r>
              <a:rPr lang="el-GR" sz="2200">
                <a:solidFill>
                  <a:srgbClr val="0000CC"/>
                </a:solidFill>
                <a:latin typeface="Times New Roman" pitchFamily="18" charset="0"/>
              </a:rPr>
              <a:t> Εισπράττονται στα εξωτερικά σύνορα της Ένωσης επί των εισαγωγών, βάσει του κοινού δασμολογίου των κρατών-μελών για τις εμπορικές σχέσεις με τις τρίτες χώρες. </a:t>
            </a:r>
          </a:p>
          <a:p>
            <a:r>
              <a:rPr lang="el-GR" sz="2200" b="1" u="sng">
                <a:solidFill>
                  <a:srgbClr val="0000CC"/>
                </a:solidFill>
                <a:latin typeface="Times New Roman" pitchFamily="18" charset="0"/>
              </a:rPr>
              <a:t>Γεωργικές Εισφορές</a:t>
            </a:r>
            <a:r>
              <a:rPr lang="el-GR" sz="2200" b="1">
                <a:solidFill>
                  <a:srgbClr val="0000CC"/>
                </a:solidFill>
                <a:latin typeface="Times New Roman" pitchFamily="18" charset="0"/>
              </a:rPr>
              <a:t>.</a:t>
            </a:r>
            <a:r>
              <a:rPr lang="el-GR" sz="2200">
                <a:solidFill>
                  <a:srgbClr val="0000CC"/>
                </a:solidFill>
                <a:latin typeface="Times New Roman" pitchFamily="18" charset="0"/>
              </a:rPr>
              <a:t> Πρόκειται για γεωργικούς (τελωνειακούς) δασμούς που εισπράττονται για τα εισαγόμενα από τρίτες χώρες γεωργικά προϊόντα (προστίθενται οι εισφορές για την παραγωγή ζάχαρης και ισογλυκόζης, από τους παραγωγούς ζάχαρης στο εσωτερικό της ΕΕ.  </a:t>
            </a:r>
          </a:p>
          <a:p>
            <a:r>
              <a:rPr lang="el-GR" sz="2200" b="1" u="sng">
                <a:solidFill>
                  <a:srgbClr val="0000CC"/>
                </a:solidFill>
                <a:latin typeface="Times New Roman" pitchFamily="18" charset="0"/>
              </a:rPr>
              <a:t>Φόρος Προστιθέμενης Αξίας (Φ.Π.Α.).</a:t>
            </a:r>
            <a:r>
              <a:rPr lang="el-GR" sz="2200">
                <a:solidFill>
                  <a:srgbClr val="0000CC"/>
                </a:solidFill>
                <a:latin typeface="Times New Roman" pitchFamily="18" charset="0"/>
              </a:rPr>
              <a:t> Προσδιορίζεται από την εφαρμογή ενός συντελεστή (που σήμερα ανέρχεται στο 0,5%) επί Φορολογικής βάσης που δεν μπορεί να υπερβαίνει το 50% του Α.Ε.Π. κάθε κράτους-μέλους. </a:t>
            </a:r>
          </a:p>
          <a:p>
            <a:r>
              <a:rPr lang="el-GR" sz="2200" b="1" u="sng">
                <a:solidFill>
                  <a:srgbClr val="0000CC"/>
                </a:solidFill>
                <a:latin typeface="Times New Roman" pitchFamily="18" charset="0"/>
              </a:rPr>
              <a:t>Ακαθάριστο Εθνικό Εισόδημα (Α.Ε.Ε.).</a:t>
            </a:r>
            <a:r>
              <a:rPr lang="el-GR" sz="2200">
                <a:solidFill>
                  <a:srgbClr val="0000CC"/>
                </a:solidFill>
                <a:latin typeface="Times New Roman" pitchFamily="18" charset="0"/>
              </a:rPr>
              <a:t> Προσδιορίζεται ως η διαφορά των δαπανών του Προϋπολογισμού της ΕΕ και του συνόλου των τριών προηγούμενων ιδίων πόρων. Διαμορφώνεται για κάθε οικονομικό έτος με την εφαρμογή ενός συντελεστή σε μια φορολογική βάση που διαμορφώνεται βάσει του Α.Ε.Ε</a:t>
            </a:r>
            <a:r>
              <a:rPr lang="en-US" sz="2200">
                <a:solidFill>
                  <a:srgbClr val="0000CC"/>
                </a:solidFill>
                <a:latin typeface="Times New Roman" pitchFamily="18" charset="0"/>
              </a:rPr>
              <a:t>.</a:t>
            </a:r>
            <a:r>
              <a:rPr lang="el-GR" sz="2200">
                <a:solidFill>
                  <a:srgbClr val="0000CC"/>
                </a:solidFill>
                <a:latin typeface="Times New Roman" pitchFamily="18" charset="0"/>
              </a:rPr>
              <a:t> κάθε κράτους-μέλους (το 2009 ανήλθε στο 0,5846576 και η φορολογική βάση στο 1% του Α.Ε.Ε. κάθε κράτους-μέλους).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684213" y="-14288"/>
            <a:ext cx="7272337" cy="304801"/>
          </a:xfrm>
          <a:prstGeom prst="rect">
            <a:avLst/>
          </a:prstGeom>
          <a:noFill/>
          <a:ln w="12700">
            <a:noFill/>
            <a:miter lim="800000"/>
            <a:headEnd type="none" w="sm" len="sm"/>
            <a:tailEnd type="none" w="sm" len="sm"/>
          </a:ln>
        </p:spPr>
        <p:txBody>
          <a:bodyPr anchor="ctr">
            <a:spAutoFit/>
          </a:bodyPr>
          <a:lstStyle/>
          <a:p>
            <a:r>
              <a:rPr lang="el-GR" sz="1400" b="1">
                <a:latin typeface="Times New Roman" pitchFamily="18" charset="0"/>
                <a:ea typeface="EUAlbertina-Regular-Identity-H"/>
                <a:cs typeface="EUAlbertina-Regular-Identity-H"/>
              </a:rPr>
              <a:t>Χρηματοδότηση του Γενικού Προϋπολογισμού 2009 της ΕΕ, κατά κράτος-μέλος</a:t>
            </a:r>
            <a:endParaRPr lang="el-GR" sz="1400">
              <a:latin typeface="Times New Roman" pitchFamily="18" charset="0"/>
            </a:endParaRPr>
          </a:p>
        </p:txBody>
      </p:sp>
      <p:graphicFrame>
        <p:nvGraphicFramePr>
          <p:cNvPr id="5246" name="Group 126"/>
          <p:cNvGraphicFramePr>
            <a:graphicFrameLocks noGrp="1"/>
          </p:cNvGraphicFramePr>
          <p:nvPr/>
        </p:nvGraphicFramePr>
        <p:xfrm>
          <a:off x="0" y="260350"/>
          <a:ext cx="9144000" cy="6609400"/>
        </p:xfrm>
        <a:graphic>
          <a:graphicData uri="http://schemas.openxmlformats.org/drawingml/2006/table">
            <a:tbl>
              <a:tblPr/>
              <a:tblGrid>
                <a:gridCol w="3416300"/>
                <a:gridCol w="3135313"/>
                <a:gridCol w="2592387"/>
              </a:tblGrid>
              <a:tr h="277813">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1300" b="1"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endParaRPr>
                    </a:p>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Κράτη μέλη</a:t>
                      </a:r>
                      <a:endPar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1300" b="1" i="0" u="none" strike="noStrike" cap="none" normalizeH="0" baseline="0" smtClean="0">
                        <a:ln>
                          <a:noFill/>
                        </a:ln>
                        <a:solidFill>
                          <a:srgbClr val="0000CC"/>
                        </a:solidFill>
                        <a:effectLst/>
                        <a:latin typeface="Arial" pitchFamily="34" charset="0"/>
                        <a:cs typeface="Times New Roman" pitchFamily="18" charset="0"/>
                      </a:endParaRPr>
                    </a:p>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cs typeface="Times New Roman" pitchFamily="18" charset="0"/>
                        </a:rPr>
                        <a:t>Σύνολο Ιδίων Πόρων </a:t>
                      </a:r>
                      <a:r>
                        <a:rPr kumimoji="0" lang="en-US" sz="1300" b="0" i="0" u="none" strike="noStrike" cap="none" normalizeH="0" baseline="0" smtClean="0">
                          <a:ln>
                            <a:noFill/>
                          </a:ln>
                          <a:solidFill>
                            <a:srgbClr val="0000CC"/>
                          </a:solidFill>
                          <a:effectLst/>
                          <a:latin typeface="Arial" pitchFamily="34" charset="0"/>
                          <a:cs typeface="Times New Roman" pitchFamily="18" charset="0"/>
                        </a:rPr>
                        <a:t> </a:t>
                      </a:r>
                      <a:r>
                        <a:rPr kumimoji="0" lang="el-GR" sz="1300" b="1" i="0" u="none" strike="noStrike" cap="none" normalizeH="0" baseline="0" smtClean="0">
                          <a:ln>
                            <a:noFill/>
                          </a:ln>
                          <a:solidFill>
                            <a:srgbClr val="0000CC"/>
                          </a:solidFill>
                          <a:effectLst/>
                          <a:latin typeface="Arial" pitchFamily="34" charset="0"/>
                          <a:cs typeface="Times New Roman" pitchFamily="18" charset="0"/>
                        </a:rPr>
                        <a:t>(σε Ευρώ)</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1300" b="1" i="0" u="none" strike="noStrike" cap="none" normalizeH="0" baseline="0" smtClean="0">
                        <a:ln>
                          <a:noFill/>
                        </a:ln>
                        <a:solidFill>
                          <a:srgbClr val="0000CC"/>
                        </a:solidFill>
                        <a:effectLst/>
                        <a:latin typeface="Arial" pitchFamily="34" charset="0"/>
                        <a:cs typeface="Times New Roman" pitchFamily="18" charset="0"/>
                      </a:endParaRPr>
                    </a:p>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cs typeface="Times New Roman" pitchFamily="18" charset="0"/>
                        </a:rPr>
                        <a:t>Ποσοστιαία Κατανομή</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Βέλγιο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4 879 194 220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4,25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70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Βουλγαρία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388 765 528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0,34</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Τσεχική Δημοκρατία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1 487 971 609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1,30</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Δανία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2 363 861 042</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2,06</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Γερμανία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22 638 628 731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19,73</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Εσθονία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185 287 079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0,16</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Ιρλανδία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1 669 669 068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1,46</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70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Ελλάδα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2 374 101 579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cs typeface="Times New Roman" pitchFamily="18" charset="0"/>
                        </a:rPr>
                        <a:t>2,07</a:t>
                      </a:r>
                      <a:endParaRPr kumimoji="0" lang="el-GR" sz="1300" b="1"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Ισπανία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10 616 530 915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9,25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Γαλλία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18 125 130 437</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15,80</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Ιταλία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14 795 799 284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12,90</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Κύπρος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193 019 777</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0,17</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Λετονία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243 016 379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0,21</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70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Λιθουανία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336 893 094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0,29</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Λουξεμβούργο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281 776 666</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0,25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Ουγγαρία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990 183 293</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0,86</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Μάλτα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57 999 638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0,05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Κάτω Χώρες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6 744 850 361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5,88</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Αυστρία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2 414 000 654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2,10</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70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Πολωνία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3 611 439 593</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3,15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Πορτογαλία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1 537 333 167</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1,34</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Ρουμανία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1 400 182 024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1,22</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Σλοβενία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420 567 965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0,37</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Σλοβακία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645 296 480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0,56</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Φινλανδία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1 761 262 512</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1,54</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70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Σουηδία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3 152 149 685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2,75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Ηνωμένο Βασίλειο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11 421 429 060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9,95</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ea typeface="EUAlbertina-Bold-Identity-H" charset="-128"/>
                          <a:cs typeface="Times New Roman" pitchFamily="18" charset="0"/>
                        </a:rPr>
                        <a:t>Σύνολο </a:t>
                      </a:r>
                      <a:endParaRPr kumimoji="0" lang="el-GR" sz="1300" b="0" i="0" u="none" strike="noStrike" cap="none" normalizeH="0" baseline="0" smtClean="0">
                        <a:ln>
                          <a:noFill/>
                        </a:ln>
                        <a:solidFill>
                          <a:srgbClr val="0000CC"/>
                        </a:solidFill>
                        <a:effectLst/>
                        <a:latin typeface="Arial" pitchFamily="34" charset="0"/>
                        <a:ea typeface="EUAlbertina-Bold-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1" i="0" u="none" strike="noStrike" cap="none" normalizeH="0" baseline="0" smtClean="0">
                          <a:ln>
                            <a:noFill/>
                          </a:ln>
                          <a:solidFill>
                            <a:srgbClr val="0000CC"/>
                          </a:solidFill>
                          <a:effectLst/>
                          <a:latin typeface="Arial" pitchFamily="34" charset="0"/>
                          <a:ea typeface="EUAlbertina-Bold-Identity-H" charset="-128"/>
                          <a:cs typeface="Times New Roman" pitchFamily="18" charset="0"/>
                        </a:rPr>
                        <a:t>114 736 339 840</a:t>
                      </a:r>
                      <a:endParaRPr kumimoji="0" lang="el-GR" sz="1300" b="0" i="0" u="none" strike="noStrike" cap="none" normalizeH="0" baseline="0" smtClean="0">
                        <a:ln>
                          <a:noFill/>
                        </a:ln>
                        <a:solidFill>
                          <a:srgbClr val="0000CC"/>
                        </a:solidFill>
                        <a:effectLst/>
                        <a:latin typeface="Arial" pitchFamily="34" charset="0"/>
                        <a:ea typeface="EUAlbertina-Bold-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l-GR" sz="1300" b="0" i="0" u="none" strike="noStrike" cap="none" normalizeH="0" baseline="0" smtClean="0">
                          <a:ln>
                            <a:noFill/>
                          </a:ln>
                          <a:solidFill>
                            <a:srgbClr val="0000CC"/>
                          </a:solidFill>
                          <a:effectLst/>
                          <a:latin typeface="Arial" pitchFamily="34" charset="0"/>
                          <a:cs typeface="Times New Roman" pitchFamily="18" charset="0"/>
                        </a:rPr>
                        <a:t>100,00</a:t>
                      </a:r>
                      <a:endParaRPr kumimoji="0" lang="el-GR" sz="13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908175" y="0"/>
            <a:ext cx="5567363" cy="274638"/>
          </a:xfrm>
          <a:prstGeom prst="rect">
            <a:avLst/>
          </a:prstGeom>
          <a:noFill/>
          <a:ln w="12700">
            <a:noFill/>
            <a:miter lim="800000"/>
            <a:headEnd type="none" w="sm" len="sm"/>
            <a:tailEnd type="none" w="sm" len="sm"/>
          </a:ln>
        </p:spPr>
        <p:txBody>
          <a:bodyPr anchor="ctr">
            <a:spAutoFit/>
          </a:bodyPr>
          <a:lstStyle/>
          <a:p>
            <a:r>
              <a:rPr lang="el-GR" sz="1200" b="1">
                <a:latin typeface="Times New Roman" pitchFamily="18" charset="0"/>
                <a:cs typeface="Times New Roman" pitchFamily="18" charset="0"/>
              </a:rPr>
              <a:t>Κατανομή Δαπανών κατά κατηγορία, στο </a:t>
            </a:r>
            <a:r>
              <a:rPr lang="el-GR" sz="1200" b="1">
                <a:latin typeface="Times New Roman" pitchFamily="18" charset="0"/>
                <a:ea typeface="EUAlbertina-Regular-Identity-H"/>
                <a:cs typeface="EUAlbertina-Regular-Identity-H"/>
              </a:rPr>
              <a:t>Γενικό Προϋπολογισμό 2009 της ΕΕ</a:t>
            </a:r>
            <a:endParaRPr lang="el-GR" sz="2400" b="1">
              <a:latin typeface="Times New Roman" pitchFamily="18" charset="0"/>
            </a:endParaRPr>
          </a:p>
        </p:txBody>
      </p:sp>
      <p:graphicFrame>
        <p:nvGraphicFramePr>
          <p:cNvPr id="6255" name="Group 111"/>
          <p:cNvGraphicFramePr>
            <a:graphicFrameLocks noGrp="1"/>
          </p:cNvGraphicFramePr>
          <p:nvPr/>
        </p:nvGraphicFramePr>
        <p:xfrm>
          <a:off x="0" y="260350"/>
          <a:ext cx="9144000" cy="6595682"/>
        </p:xfrm>
        <a:graphic>
          <a:graphicData uri="http://schemas.openxmlformats.org/drawingml/2006/table">
            <a:tbl>
              <a:tblPr/>
              <a:tblGrid>
                <a:gridCol w="5795963"/>
                <a:gridCol w="3348037"/>
              </a:tblGrid>
              <a:tr h="225425">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1"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Κατηγορία Δαπάνης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1" i="0" u="none" strike="noStrike" cap="none" normalizeH="0" baseline="0" smtClean="0">
                          <a:ln>
                            <a:noFill/>
                          </a:ln>
                          <a:solidFill>
                            <a:srgbClr val="0000CC"/>
                          </a:solidFill>
                          <a:effectLst/>
                          <a:latin typeface="Arial" pitchFamily="34" charset="0"/>
                          <a:cs typeface="Times New Roman" pitchFamily="18" charset="0"/>
                        </a:rPr>
                        <a:t>Δαπάνες (Αναλήψεις υποχρεώσεων, σε Ευρώ)</a:t>
                      </a:r>
                      <a:endParaRPr kumimoji="0" lang="el-GR" sz="1100" b="0" i="0" u="none" strike="noStrike" cap="none" normalizeH="0" baseline="0" smtClean="0">
                        <a:ln>
                          <a:noFill/>
                        </a:ln>
                        <a:solidFill>
                          <a:srgbClr val="0000CC"/>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ΟΙΚΟΝΟΜΙΚΕΣ ΚΑΙ ΧΡΗΜΑΤΟΔΟΤΙΚΕΣ ΥΠΟΘΕΣΕΙΣ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431 274 845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ΕΠΙΧΕΙΡΗΣΕΙΣ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661 343 234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ΑΝΤΑΓΩΝΙΣΜΟΣ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89 365 444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ΑΠΑΣΧΟΛΗΣΗ ΚΑΙ ΚΟΙΝΩΝΙΚΕΣ ΥΠΟΘΕΣΕΙΣ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11 186 932 534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1" i="1"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ΓΕΩΡΓΙΑ ΚΑΙ ΑΓΡΟΤΙΚΗ ΑΝΑΠΤΥΞΗ</a:t>
                      </a:r>
                      <a:endPar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1" i="1"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54 680 222 736</a:t>
                      </a:r>
                      <a:endPar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ΕΝΕΡΓΕΙΑ ΚΑΙ ΜΕΤΑΦΟΡΕΣ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2 737 397 751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ΠΕΡΙΒΑΛΛΟΝ</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461 326 617</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ΕΡΕΥΝΑ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4 664 691 451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ΚΟΙΝΩΝΙΑ ΤΗΣ ΠΛΗΡΟΦΟΡΙΑΣ ΚΑΙ ΜΕΣΑ ΕΠΙΚΟΙΝΩΝΙΑΣ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1 511 261 271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ΑΜΕΣΗ ΕΡΕΥΝΑ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370 840 000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ΘΑΛΑΣΣΙΕΣ ΥΠΟΘΕΣΕΙΣ ΚΑΙ ΑΛΙΕΙΑ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984 611 598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ΕΣΩΤΕΡΙΚΗ ΑΓΟΡΑ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65 419 801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1" i="1"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ΠΕΡΙΦΕΡΕΙΑΚΗ ΠΟΛΙΤΙΚΗ</a:t>
                      </a:r>
                      <a:endPar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1" i="1"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37 900 606 687</a:t>
                      </a:r>
                      <a:endPar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ΦΟΡΟΛΟΓΙΑ ΚΑΙ ΤΕΛΩΝΕΙΑΚΗ ΕΝΩΣΗ</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130 748 625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ΕΚΠΑΙΔΕΥΣΗ ΚΑΙ ΠΟΛΙΤΙΣΜΟΣ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1 398 343 073</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ΕΠΙΚΟΙΝΩΝΙΑ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213 154 075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ΥΓΕΙΑ ΚΑΙ ΠΡΟΣΤΑΣΙΑ ΤΩΝ ΚΑΤΑΝΑΛΩΤΩΝ</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617 002 078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ΧΩΡΟΣ ΕΛΕΥΘΕΡΙΑΣ, ΑΣΦΑΛΕΙΑΣ ΚΑΙ ΔΙΚΑΙΟΣΥΝΗΣ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923 429 198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ΕΞΩΤΕΡΙΚΕΣ ΣΧΕΣΕΙΣ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4 012 930 514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ΕΜΠΟΡΙΟ</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79 521 772</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5425">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ΑΝΑΠΤΥΞΗ</a:t>
                      </a:r>
                      <a:r>
                        <a:rPr kumimoji="0" lang="en-US"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a:t>
                      </a: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ΣΧΕΣΕΙΣ ΜΕ ΤΑ ΚΡΑΤΗ ΑΦΡΙΚΗΣ, ΚΑΡΑΙΒΙΚΗΣ</a:t>
                      </a:r>
                      <a:r>
                        <a:rPr kumimoji="0" lang="en-US"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 </a:t>
                      </a: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ΕΙΡΗΝΙΚΟΥ (ΑΚΕ)</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1 869 356 351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ΔΙΕΥΡΥΝΣΗ</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1 079 092 368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ΑΝΘΡΩΠΙΣΤΙΚΗ ΒΟΗΘΕΙΑ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796 716 719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ΚΑΤΑΠΟΛΕΜΗΣΗ ΤΗΣ ΑΠΑΤΗΣ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78 351 000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2088">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ΣΥΝΤΟΝΙΣΜΟΣ ΠΟΛΙΤΙΚΩΝ ΕΠΙΤΡΟΠΗΣ ΚΑΙ ΠΑΡΟΧΗ ΝΟΜΙΚΩΝ ΣΥΜΒΟΥΛΩΝ</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186 195 522</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ΔΙΟΙΚΗΣΗ</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969 352 759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ΠΡΟΫΠΟΛΟΓΙΣΜΟΣ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277 659 904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ΛΟΓΙΣΤΙΚΟΣ ΕΛΕΓΧΟΣ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10 561 499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ΣΤΑΤΙΣΤΙΚΕΣ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132 463 962</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ΣΥΝΤΑΞΕΙΣ ΚΑΙ ΣΥΝΑΦΕΙΣ ΔΑΠΑΝΕΣ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1 159 931 000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ΓΛΩΣΣΙΚΕΣ ΥΠΗΡΕΣΙΕΣ</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384 323 911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ΑΠΟΘΕΜΑΤΙΚΑ</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0" i="0" u="none" strike="noStrike" cap="none" normalizeH="0" baseline="0" smtClean="0">
                          <a:ln>
                            <a:noFill/>
                          </a:ln>
                          <a:solidFill>
                            <a:srgbClr val="0000CC"/>
                          </a:solidFill>
                          <a:effectLst/>
                          <a:latin typeface="Arial" pitchFamily="34" charset="0"/>
                          <a:ea typeface="EUAlbertina-Regular-Identity-H" charset="-128"/>
                          <a:cs typeface="Times New Roman" pitchFamily="18" charset="0"/>
                        </a:rPr>
                        <a:t>933 398 460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90500">
                <a:tc>
                  <a:txBody>
                    <a:bodyPr/>
                    <a:lstStyle/>
                    <a:p>
                      <a:pPr marL="0" marR="0" lvl="0" indent="0" algn="l" defTabSz="914400" rtl="0" eaLnBrk="1" fontAlgn="base" latinLnBrk="0" hangingPunct="1">
                        <a:lnSpc>
                          <a:spcPct val="60000"/>
                        </a:lnSpc>
                        <a:spcBef>
                          <a:spcPct val="0"/>
                        </a:spcBef>
                        <a:spcAft>
                          <a:spcPct val="0"/>
                        </a:spcAft>
                        <a:buClrTx/>
                        <a:buSzTx/>
                        <a:buFontTx/>
                        <a:buNone/>
                        <a:tabLst/>
                      </a:pPr>
                      <a:r>
                        <a:rPr kumimoji="0" lang="el-GR" sz="1100" b="1" i="0" u="none" strike="noStrike" cap="none" normalizeH="0" baseline="0" smtClean="0">
                          <a:ln>
                            <a:noFill/>
                          </a:ln>
                          <a:solidFill>
                            <a:srgbClr val="0000CC"/>
                          </a:solidFill>
                          <a:effectLst/>
                          <a:latin typeface="Arial" pitchFamily="34" charset="0"/>
                          <a:ea typeface="EUAlbertina-Bold-Identity-H" charset="-128"/>
                          <a:cs typeface="Times New Roman" pitchFamily="18" charset="0"/>
                        </a:rPr>
                        <a:t>Σύνολο</a:t>
                      </a:r>
                      <a:endParaRPr kumimoji="0" lang="el-GR" sz="1100" b="0" i="0" u="none" strike="noStrike" cap="none" normalizeH="0" baseline="0" smtClean="0">
                        <a:ln>
                          <a:noFill/>
                        </a:ln>
                        <a:solidFill>
                          <a:srgbClr val="0000CC"/>
                        </a:solidFill>
                        <a:effectLst/>
                        <a:latin typeface="Arial" pitchFamily="34" charset="0"/>
                        <a:ea typeface="EUAlbertina-Bold-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r>
                        <a:rPr kumimoji="0" lang="el-GR" sz="1100" b="1" i="0" u="none" strike="noStrike" cap="none" normalizeH="0" baseline="0" smtClean="0">
                          <a:ln>
                            <a:noFill/>
                          </a:ln>
                          <a:solidFill>
                            <a:srgbClr val="0000CC"/>
                          </a:solidFill>
                          <a:effectLst/>
                          <a:latin typeface="Arial" pitchFamily="34" charset="0"/>
                          <a:ea typeface="EUAlbertina-Bold-Identity-H" charset="-128"/>
                          <a:cs typeface="Times New Roman" pitchFamily="18" charset="0"/>
                        </a:rPr>
                        <a:t>130 997 826 759</a:t>
                      </a:r>
                      <a:endParaRPr kumimoji="0" lang="el-GR" sz="1100" b="0" i="0" u="none" strike="noStrike" cap="none" normalizeH="0" baseline="0" smtClean="0">
                        <a:ln>
                          <a:noFill/>
                        </a:ln>
                        <a:solidFill>
                          <a:srgbClr val="0000CC"/>
                        </a:solidFill>
                        <a:effectLst/>
                        <a:latin typeface="Arial" pitchFamily="34" charset="0"/>
                        <a:ea typeface="EUAlbertina-Bold-Identity-H" charset="-128"/>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57238" y="-419100"/>
            <a:ext cx="10515601" cy="838200"/>
          </a:xfrm>
        </p:spPr>
        <p:txBody>
          <a:bodyPr lIns="92075" tIns="46038" rIns="92075" bIns="46038" anchor="b"/>
          <a:lstStyle/>
          <a:p>
            <a:pPr eaLnBrk="1" hangingPunct="1"/>
            <a:r>
              <a:rPr lang="el-GR" sz="2400" b="1" smtClean="0">
                <a:solidFill>
                  <a:schemeClr val="tx1"/>
                </a:solidFill>
              </a:rPr>
              <a:t>Η ΕΞΕΛΙΞΗ ΤΗΣ ΚΟΙΝΟΤΙΚΗΣ ΠΕΡΙΦΕΡΕΙΑΚΗΣ ΠΟΛΙΤΙΚΗΣ</a:t>
            </a:r>
            <a:endParaRPr lang="en-US" smtClean="0">
              <a:solidFill>
                <a:schemeClr val="tx1"/>
              </a:solidFill>
            </a:endParaRPr>
          </a:p>
        </p:txBody>
      </p:sp>
      <p:sp>
        <p:nvSpPr>
          <p:cNvPr id="6147" name="Rectangle 3"/>
          <p:cNvSpPr>
            <a:spLocks noGrp="1" noChangeArrowheads="1"/>
          </p:cNvSpPr>
          <p:nvPr>
            <p:ph type="body" idx="4294967295"/>
          </p:nvPr>
        </p:nvSpPr>
        <p:spPr>
          <a:xfrm>
            <a:off x="228600" y="3276600"/>
            <a:ext cx="8458200" cy="2819400"/>
          </a:xfrm>
        </p:spPr>
        <p:txBody>
          <a:bodyPr lIns="92075" tIns="46038" rIns="92075" bIns="46038"/>
          <a:lstStyle/>
          <a:p>
            <a:pPr algn="ctr" eaLnBrk="1" hangingPunct="1">
              <a:buFontTx/>
              <a:buNone/>
            </a:pPr>
            <a:r>
              <a:rPr lang="el-GR" smtClean="0">
                <a:solidFill>
                  <a:schemeClr val="folHlink"/>
                </a:solidFill>
              </a:rPr>
              <a:t> </a:t>
            </a:r>
            <a:endParaRPr lang="el-GR" sz="2000" smtClean="0">
              <a:solidFill>
                <a:schemeClr val="folHlink"/>
              </a:solidFill>
            </a:endParaRPr>
          </a:p>
          <a:p>
            <a:pPr algn="ctr" eaLnBrk="1" hangingPunct="1">
              <a:buFontTx/>
              <a:buNone/>
            </a:pPr>
            <a:endParaRPr lang="en-US" sz="2000" smtClean="0">
              <a:solidFill>
                <a:schemeClr val="folHlink"/>
              </a:solidFill>
            </a:endParaRPr>
          </a:p>
        </p:txBody>
      </p:sp>
      <p:sp>
        <p:nvSpPr>
          <p:cNvPr id="6148" name="Rectangle 4"/>
          <p:cNvSpPr>
            <a:spLocks noChangeArrowheads="1"/>
          </p:cNvSpPr>
          <p:nvPr/>
        </p:nvSpPr>
        <p:spPr bwMode="auto">
          <a:xfrm>
            <a:off x="3276600" y="765175"/>
            <a:ext cx="5715000" cy="1295400"/>
          </a:xfrm>
          <a:prstGeom prst="rect">
            <a:avLst/>
          </a:prstGeom>
          <a:solidFill>
            <a:srgbClr val="CCFFFF"/>
          </a:solidFill>
          <a:ln w="9525">
            <a:solidFill>
              <a:schemeClr val="tx1"/>
            </a:solidFill>
            <a:miter lim="800000"/>
            <a:headEnd/>
            <a:tailEnd/>
          </a:ln>
        </p:spPr>
        <p:txBody>
          <a:bodyPr wrap="none" lIns="90000" tIns="46800" rIns="90000" bIns="46800" anchor="ctr"/>
          <a:lstStyle/>
          <a:p>
            <a:pPr eaLnBrk="0" hangingPunct="0">
              <a:lnSpc>
                <a:spcPct val="55000"/>
              </a:lnSpc>
              <a:spcBef>
                <a:spcPct val="5000"/>
              </a:spcBef>
              <a:spcAft>
                <a:spcPct val="5000"/>
              </a:spcAft>
            </a:pPr>
            <a:endParaRPr lang="el-GR" sz="2300">
              <a:solidFill>
                <a:schemeClr val="folHlink"/>
              </a:solidFill>
              <a:latin typeface="Times New Roman" pitchFamily="18" charset="0"/>
            </a:endParaRPr>
          </a:p>
          <a:p>
            <a:pPr eaLnBrk="0" hangingPunct="0">
              <a:spcBef>
                <a:spcPct val="5000"/>
              </a:spcBef>
              <a:spcAft>
                <a:spcPct val="5000"/>
              </a:spcAft>
              <a:buFontTx/>
              <a:buChar char="•"/>
            </a:pPr>
            <a:r>
              <a:rPr lang="el-GR" sz="2300">
                <a:latin typeface="Times New Roman" pitchFamily="18" charset="0"/>
              </a:rPr>
              <a:t> Έμμεσες αναφορές στις Συνθήκες</a:t>
            </a:r>
          </a:p>
          <a:p>
            <a:pPr eaLnBrk="0" hangingPunct="0">
              <a:spcBef>
                <a:spcPct val="5000"/>
              </a:spcBef>
              <a:spcAft>
                <a:spcPct val="5000"/>
              </a:spcAft>
              <a:buFontTx/>
              <a:buChar char="•"/>
            </a:pPr>
            <a:r>
              <a:rPr lang="el-GR" sz="2300">
                <a:latin typeface="Times New Roman" pitchFamily="18" charset="0"/>
              </a:rPr>
              <a:t> Αναγνώριση του προβλήματος</a:t>
            </a:r>
          </a:p>
          <a:p>
            <a:pPr eaLnBrk="0" hangingPunct="0">
              <a:spcBef>
                <a:spcPct val="5000"/>
              </a:spcBef>
              <a:spcAft>
                <a:spcPct val="5000"/>
              </a:spcAft>
              <a:buFontTx/>
              <a:buChar char="•"/>
            </a:pPr>
            <a:r>
              <a:rPr lang="el-GR" sz="2300">
                <a:latin typeface="Times New Roman" pitchFamily="18" charset="0"/>
              </a:rPr>
              <a:t> Ανυπαρξία ΚΠΠ</a:t>
            </a:r>
            <a:endParaRPr lang="el-GR" sz="2300" b="1">
              <a:latin typeface="Times New Roman" pitchFamily="18" charset="0"/>
            </a:endParaRPr>
          </a:p>
        </p:txBody>
      </p:sp>
      <p:sp>
        <p:nvSpPr>
          <p:cNvPr id="6149" name="Rectangle 5"/>
          <p:cNvSpPr>
            <a:spLocks noChangeArrowheads="1"/>
          </p:cNvSpPr>
          <p:nvPr/>
        </p:nvSpPr>
        <p:spPr bwMode="auto">
          <a:xfrm>
            <a:off x="0" y="4797425"/>
            <a:ext cx="2895600" cy="1143000"/>
          </a:xfrm>
          <a:prstGeom prst="rect">
            <a:avLst/>
          </a:prstGeom>
          <a:solidFill>
            <a:schemeClr val="accent1"/>
          </a:solidFill>
          <a:ln w="9525">
            <a:solidFill>
              <a:schemeClr val="tx1"/>
            </a:solidFill>
            <a:miter lim="800000"/>
            <a:headEnd/>
            <a:tailEnd/>
          </a:ln>
        </p:spPr>
        <p:txBody>
          <a:bodyPr wrap="none" lIns="90000" tIns="46800" rIns="90000" bIns="46800" anchor="ctr"/>
          <a:lstStyle/>
          <a:p>
            <a:pPr algn="ctr"/>
            <a:r>
              <a:rPr lang="el-GR" sz="2800" b="1">
                <a:latin typeface="Times New Roman" pitchFamily="18" charset="0"/>
              </a:rPr>
              <a:t>3</a:t>
            </a:r>
            <a:r>
              <a:rPr lang="el-GR" sz="2800" b="1" baseline="30000">
                <a:latin typeface="Times New Roman" pitchFamily="18" charset="0"/>
              </a:rPr>
              <a:t>η</a:t>
            </a:r>
            <a:r>
              <a:rPr lang="el-GR" sz="2800" b="1">
                <a:latin typeface="Times New Roman" pitchFamily="18" charset="0"/>
              </a:rPr>
              <a:t> ΦΑΣΗ</a:t>
            </a:r>
          </a:p>
          <a:p>
            <a:pPr algn="ctr"/>
            <a:r>
              <a:rPr lang="el-GR" sz="2800" b="1">
                <a:latin typeface="Times New Roman" pitchFamily="18" charset="0"/>
              </a:rPr>
              <a:t>1985 - σήμερα</a:t>
            </a:r>
            <a:endParaRPr lang="el-GR" sz="2400" b="1" i="1" u="sng">
              <a:latin typeface="Times New Roman" pitchFamily="18" charset="0"/>
            </a:endParaRPr>
          </a:p>
        </p:txBody>
      </p:sp>
      <p:sp>
        <p:nvSpPr>
          <p:cNvPr id="6150" name="Rectangle 6"/>
          <p:cNvSpPr>
            <a:spLocks noChangeArrowheads="1"/>
          </p:cNvSpPr>
          <p:nvPr/>
        </p:nvSpPr>
        <p:spPr bwMode="auto">
          <a:xfrm>
            <a:off x="0" y="2636838"/>
            <a:ext cx="2895600" cy="1066800"/>
          </a:xfrm>
          <a:prstGeom prst="rect">
            <a:avLst/>
          </a:prstGeom>
          <a:solidFill>
            <a:schemeClr val="accent1"/>
          </a:solidFill>
          <a:ln w="9525">
            <a:solidFill>
              <a:schemeClr val="tx1"/>
            </a:solidFill>
            <a:miter lim="800000"/>
            <a:headEnd/>
            <a:tailEnd/>
          </a:ln>
        </p:spPr>
        <p:txBody>
          <a:bodyPr wrap="none" lIns="90000" tIns="46800" rIns="90000" bIns="46800" anchor="ctr"/>
          <a:lstStyle/>
          <a:p>
            <a:pPr algn="ctr"/>
            <a:r>
              <a:rPr lang="el-GR" sz="2800" b="1">
                <a:latin typeface="Times New Roman" pitchFamily="18" charset="0"/>
              </a:rPr>
              <a:t>2</a:t>
            </a:r>
            <a:r>
              <a:rPr lang="el-GR" sz="2800" b="1" baseline="30000">
                <a:latin typeface="Times New Roman" pitchFamily="18" charset="0"/>
              </a:rPr>
              <a:t>η</a:t>
            </a:r>
            <a:r>
              <a:rPr lang="el-GR" sz="2800" b="1">
                <a:latin typeface="Times New Roman" pitchFamily="18" charset="0"/>
              </a:rPr>
              <a:t> ΦΑΣΗ</a:t>
            </a:r>
          </a:p>
          <a:p>
            <a:pPr algn="ctr"/>
            <a:r>
              <a:rPr lang="el-GR" sz="2800" b="1">
                <a:latin typeface="Times New Roman" pitchFamily="18" charset="0"/>
              </a:rPr>
              <a:t>1975 - 1984</a:t>
            </a:r>
            <a:endParaRPr lang="el-GR" sz="2400" b="1" u="sng">
              <a:latin typeface="Times New Roman" pitchFamily="18" charset="0"/>
            </a:endParaRPr>
          </a:p>
        </p:txBody>
      </p:sp>
      <p:sp>
        <p:nvSpPr>
          <p:cNvPr id="6151" name="Rectangle 7"/>
          <p:cNvSpPr>
            <a:spLocks noChangeArrowheads="1"/>
          </p:cNvSpPr>
          <p:nvPr/>
        </p:nvSpPr>
        <p:spPr bwMode="auto">
          <a:xfrm>
            <a:off x="0" y="908050"/>
            <a:ext cx="2895600" cy="1066800"/>
          </a:xfrm>
          <a:prstGeom prst="rect">
            <a:avLst/>
          </a:prstGeom>
          <a:solidFill>
            <a:schemeClr val="accent1"/>
          </a:solidFill>
          <a:ln w="9525">
            <a:solidFill>
              <a:schemeClr val="tx1"/>
            </a:solidFill>
            <a:miter lim="800000"/>
            <a:headEnd/>
            <a:tailEnd/>
          </a:ln>
        </p:spPr>
        <p:txBody>
          <a:bodyPr wrap="none" lIns="90000" tIns="46800" rIns="90000" bIns="46800" anchor="ctr"/>
          <a:lstStyle/>
          <a:p>
            <a:pPr algn="ctr"/>
            <a:r>
              <a:rPr lang="el-GR" sz="2800" b="1">
                <a:latin typeface="Times New Roman" pitchFamily="18" charset="0"/>
              </a:rPr>
              <a:t>1</a:t>
            </a:r>
            <a:r>
              <a:rPr lang="el-GR" sz="2800" b="1" baseline="30000">
                <a:latin typeface="Times New Roman" pitchFamily="18" charset="0"/>
              </a:rPr>
              <a:t>η</a:t>
            </a:r>
            <a:r>
              <a:rPr lang="el-GR" sz="2800" b="1">
                <a:latin typeface="Times New Roman" pitchFamily="18" charset="0"/>
              </a:rPr>
              <a:t> ΦΑΣΗ</a:t>
            </a:r>
          </a:p>
          <a:p>
            <a:pPr algn="ctr"/>
            <a:r>
              <a:rPr lang="el-GR" sz="2400" b="1">
                <a:latin typeface="Times New Roman" pitchFamily="18" charset="0"/>
              </a:rPr>
              <a:t>Ίδρυση ΕΟΚ - 1974</a:t>
            </a:r>
            <a:endParaRPr lang="el-GR" sz="2400" b="1" i="1" u="sng">
              <a:latin typeface="Times New Roman" pitchFamily="18" charset="0"/>
            </a:endParaRPr>
          </a:p>
        </p:txBody>
      </p:sp>
      <p:sp>
        <p:nvSpPr>
          <p:cNvPr id="6152" name="Line 8"/>
          <p:cNvSpPr>
            <a:spLocks noChangeShapeType="1"/>
          </p:cNvSpPr>
          <p:nvPr/>
        </p:nvSpPr>
        <p:spPr bwMode="auto">
          <a:xfrm>
            <a:off x="2895600" y="1524000"/>
            <a:ext cx="5334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6153" name="Rectangle 9"/>
          <p:cNvSpPr>
            <a:spLocks noChangeArrowheads="1"/>
          </p:cNvSpPr>
          <p:nvPr/>
        </p:nvSpPr>
        <p:spPr bwMode="auto">
          <a:xfrm>
            <a:off x="3276600" y="2349500"/>
            <a:ext cx="5715000" cy="1600200"/>
          </a:xfrm>
          <a:prstGeom prst="rect">
            <a:avLst/>
          </a:prstGeom>
          <a:solidFill>
            <a:srgbClr val="CCFFFF"/>
          </a:solidFill>
          <a:ln w="9525">
            <a:solidFill>
              <a:schemeClr val="tx1"/>
            </a:solidFill>
            <a:miter lim="800000"/>
            <a:headEnd/>
            <a:tailEnd/>
          </a:ln>
        </p:spPr>
        <p:txBody>
          <a:bodyPr wrap="none" lIns="90000" tIns="46800" rIns="90000" bIns="46800" anchor="ctr"/>
          <a:lstStyle/>
          <a:p>
            <a:pPr eaLnBrk="0" hangingPunct="0">
              <a:lnSpc>
                <a:spcPct val="75000"/>
              </a:lnSpc>
              <a:spcBef>
                <a:spcPct val="20000"/>
              </a:spcBef>
              <a:spcAft>
                <a:spcPts val="100"/>
              </a:spcAft>
              <a:buFontTx/>
              <a:buChar char="•"/>
            </a:pPr>
            <a:r>
              <a:rPr lang="el-GR" sz="2300">
                <a:latin typeface="Times New Roman" pitchFamily="18" charset="0"/>
              </a:rPr>
              <a:t> 1975: Ίδρυση ΕΤΠΑ</a:t>
            </a:r>
          </a:p>
          <a:p>
            <a:pPr eaLnBrk="0" hangingPunct="0">
              <a:lnSpc>
                <a:spcPct val="75000"/>
              </a:lnSpc>
              <a:spcBef>
                <a:spcPct val="20000"/>
              </a:spcBef>
              <a:spcAft>
                <a:spcPts val="100"/>
              </a:spcAft>
              <a:buFontTx/>
              <a:buChar char="•"/>
            </a:pPr>
            <a:r>
              <a:rPr lang="el-GR" sz="2300">
                <a:latin typeface="Times New Roman" pitchFamily="18" charset="0"/>
              </a:rPr>
              <a:t> Πρώτα βήματα ΚΠΠ ως προς το </a:t>
            </a:r>
          </a:p>
          <a:p>
            <a:pPr eaLnBrk="0" hangingPunct="0">
              <a:lnSpc>
                <a:spcPct val="75000"/>
              </a:lnSpc>
              <a:spcBef>
                <a:spcPct val="20000"/>
              </a:spcBef>
              <a:spcAft>
                <a:spcPts val="100"/>
              </a:spcAft>
            </a:pPr>
            <a:r>
              <a:rPr lang="el-GR" sz="2300">
                <a:latin typeface="Times New Roman" pitchFamily="18" charset="0"/>
              </a:rPr>
              <a:t>   χρηματοδοτικό σκέλος, αλλά και </a:t>
            </a:r>
          </a:p>
          <a:p>
            <a:pPr eaLnBrk="0" hangingPunct="0">
              <a:lnSpc>
                <a:spcPct val="75000"/>
              </a:lnSpc>
              <a:spcBef>
                <a:spcPct val="20000"/>
              </a:spcBef>
              <a:spcAft>
                <a:spcPts val="100"/>
              </a:spcAft>
            </a:pPr>
            <a:r>
              <a:rPr lang="el-GR" sz="2300">
                <a:latin typeface="Times New Roman" pitchFamily="18" charset="0"/>
              </a:rPr>
              <a:t>   ως προς το προγραμματικό σκέλος</a:t>
            </a:r>
          </a:p>
        </p:txBody>
      </p:sp>
      <p:sp>
        <p:nvSpPr>
          <p:cNvPr id="6154" name="Rectangle 10"/>
          <p:cNvSpPr>
            <a:spLocks noChangeArrowheads="1"/>
          </p:cNvSpPr>
          <p:nvPr/>
        </p:nvSpPr>
        <p:spPr bwMode="auto">
          <a:xfrm>
            <a:off x="3276600" y="4221163"/>
            <a:ext cx="5867400" cy="2636837"/>
          </a:xfrm>
          <a:prstGeom prst="rect">
            <a:avLst/>
          </a:prstGeom>
          <a:solidFill>
            <a:srgbClr val="CCFFFF"/>
          </a:solidFill>
          <a:ln w="9525">
            <a:solidFill>
              <a:schemeClr val="tx1"/>
            </a:solidFill>
            <a:miter lim="800000"/>
            <a:headEnd/>
            <a:tailEnd/>
          </a:ln>
        </p:spPr>
        <p:txBody>
          <a:bodyPr wrap="none" lIns="90000" tIns="46800" rIns="90000" bIns="46800" anchor="ctr"/>
          <a:lstStyle/>
          <a:p>
            <a:pPr eaLnBrk="0" hangingPunct="0">
              <a:lnSpc>
                <a:spcPct val="80000"/>
              </a:lnSpc>
              <a:spcBef>
                <a:spcPct val="10000"/>
              </a:spcBef>
              <a:buFontTx/>
              <a:buChar char="•"/>
            </a:pPr>
            <a:r>
              <a:rPr lang="el-GR" sz="2100">
                <a:latin typeface="Times New Roman" pitchFamily="18" charset="0"/>
              </a:rPr>
              <a:t> Θεσμοθέτηση με την ΕΕΠ (ως πολιτική </a:t>
            </a:r>
          </a:p>
          <a:p>
            <a:pPr eaLnBrk="0" hangingPunct="0">
              <a:lnSpc>
                <a:spcPct val="80000"/>
              </a:lnSpc>
              <a:spcBef>
                <a:spcPct val="10000"/>
              </a:spcBef>
            </a:pPr>
            <a:r>
              <a:rPr lang="el-GR" sz="2100">
                <a:latin typeface="Times New Roman" pitchFamily="18" charset="0"/>
              </a:rPr>
              <a:t>   για την οικονομική και κοινωνική συνοχή) </a:t>
            </a:r>
          </a:p>
          <a:p>
            <a:pPr eaLnBrk="0" hangingPunct="0">
              <a:lnSpc>
                <a:spcPct val="80000"/>
              </a:lnSpc>
              <a:spcBef>
                <a:spcPct val="10000"/>
              </a:spcBef>
              <a:buFontTx/>
              <a:buChar char="•"/>
            </a:pPr>
            <a:r>
              <a:rPr lang="el-GR" sz="2100">
                <a:latin typeface="Times New Roman" pitchFamily="18" charset="0"/>
              </a:rPr>
              <a:t> Κοινά Κριτήρια – στόχοι επιλεξιμότητας </a:t>
            </a:r>
          </a:p>
          <a:p>
            <a:pPr eaLnBrk="0" hangingPunct="0">
              <a:lnSpc>
                <a:spcPct val="80000"/>
              </a:lnSpc>
              <a:spcBef>
                <a:spcPct val="10000"/>
              </a:spcBef>
            </a:pPr>
            <a:r>
              <a:rPr lang="el-GR" sz="2100">
                <a:latin typeface="Times New Roman" pitchFamily="18" charset="0"/>
              </a:rPr>
              <a:t>  των Διαρθρωτικών Ταμείων – Στατιστικές </a:t>
            </a:r>
          </a:p>
          <a:p>
            <a:pPr eaLnBrk="0" hangingPunct="0">
              <a:lnSpc>
                <a:spcPct val="80000"/>
              </a:lnSpc>
              <a:spcBef>
                <a:spcPct val="10000"/>
              </a:spcBef>
            </a:pPr>
            <a:r>
              <a:rPr lang="el-GR" sz="2100">
                <a:latin typeface="Times New Roman" pitchFamily="18" charset="0"/>
              </a:rPr>
              <a:t> Περιφέρειες (</a:t>
            </a:r>
            <a:r>
              <a:rPr lang="en-US" sz="2100">
                <a:latin typeface="Times New Roman" pitchFamily="18" charset="0"/>
              </a:rPr>
              <a:t>NUTS)</a:t>
            </a:r>
          </a:p>
          <a:p>
            <a:pPr eaLnBrk="0" hangingPunct="0">
              <a:lnSpc>
                <a:spcPct val="80000"/>
              </a:lnSpc>
              <a:spcBef>
                <a:spcPct val="10000"/>
              </a:spcBef>
              <a:buFontTx/>
              <a:buChar char="•"/>
            </a:pPr>
            <a:r>
              <a:rPr lang="en-US" sz="2100">
                <a:latin typeface="Times New Roman" pitchFamily="18" charset="0"/>
              </a:rPr>
              <a:t> </a:t>
            </a:r>
            <a:r>
              <a:rPr lang="el-GR" sz="2100">
                <a:latin typeface="Times New Roman" pitchFamily="18" charset="0"/>
              </a:rPr>
              <a:t>Εφαρμογή ολοκληρωμένων πολυετών και </a:t>
            </a:r>
          </a:p>
          <a:p>
            <a:pPr eaLnBrk="0" hangingPunct="0">
              <a:lnSpc>
                <a:spcPct val="80000"/>
              </a:lnSpc>
              <a:spcBef>
                <a:spcPct val="10000"/>
              </a:spcBef>
            </a:pPr>
            <a:r>
              <a:rPr lang="el-GR" sz="2100">
                <a:latin typeface="Times New Roman" pitchFamily="18" charset="0"/>
              </a:rPr>
              <a:t>   πολυταμειακών τομεακών και </a:t>
            </a:r>
          </a:p>
          <a:p>
            <a:pPr eaLnBrk="0" hangingPunct="0">
              <a:lnSpc>
                <a:spcPct val="80000"/>
              </a:lnSpc>
              <a:spcBef>
                <a:spcPct val="10000"/>
              </a:spcBef>
            </a:pPr>
            <a:r>
              <a:rPr lang="el-GR" sz="2100">
                <a:latin typeface="Times New Roman" pitchFamily="18" charset="0"/>
              </a:rPr>
              <a:t>   περιφερειακών επιχειρησιακών </a:t>
            </a:r>
          </a:p>
          <a:p>
            <a:pPr eaLnBrk="0" hangingPunct="0">
              <a:lnSpc>
                <a:spcPct val="80000"/>
              </a:lnSpc>
              <a:spcBef>
                <a:spcPct val="10000"/>
              </a:spcBef>
            </a:pPr>
            <a:r>
              <a:rPr lang="el-GR" sz="2100">
                <a:latin typeface="Times New Roman" pitchFamily="18" charset="0"/>
              </a:rPr>
              <a:t>   προγραμμάτων (ΜΟΠ, ΚΠΣ Ι, ΙΙ, ΙΙΙ</a:t>
            </a:r>
            <a:r>
              <a:rPr lang="en-US" sz="2100">
                <a:latin typeface="Times New Roman" pitchFamily="18" charset="0"/>
              </a:rPr>
              <a:t>, </a:t>
            </a:r>
            <a:r>
              <a:rPr lang="el-GR" sz="2100">
                <a:latin typeface="Times New Roman" pitchFamily="18" charset="0"/>
              </a:rPr>
              <a:t>ΕΣΠΑ)</a:t>
            </a:r>
          </a:p>
        </p:txBody>
      </p:sp>
      <p:sp>
        <p:nvSpPr>
          <p:cNvPr id="6155" name="Line 11"/>
          <p:cNvSpPr>
            <a:spLocks noChangeShapeType="1"/>
          </p:cNvSpPr>
          <p:nvPr/>
        </p:nvSpPr>
        <p:spPr bwMode="auto">
          <a:xfrm>
            <a:off x="2895600" y="3429000"/>
            <a:ext cx="5334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6156" name="Line 12"/>
          <p:cNvSpPr>
            <a:spLocks noChangeShapeType="1"/>
          </p:cNvSpPr>
          <p:nvPr/>
        </p:nvSpPr>
        <p:spPr bwMode="auto">
          <a:xfrm>
            <a:off x="2895600" y="5562600"/>
            <a:ext cx="5334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0" y="0"/>
            <a:ext cx="9144000" cy="1169988"/>
          </a:xfrm>
        </p:spPr>
        <p:txBody>
          <a:bodyPr lIns="92075" tIns="46038" rIns="92075" bIns="46038" anchor="b">
            <a:normAutofit fontScale="90000"/>
          </a:bodyPr>
          <a:lstStyle/>
          <a:p>
            <a:pPr eaLnBrk="1" hangingPunct="1"/>
            <a:r>
              <a:rPr lang="el-GR" sz="2400" b="1" i="1" smtClean="0">
                <a:solidFill>
                  <a:schemeClr val="tx1"/>
                </a:solidFill>
              </a:rPr>
              <a:t>ΟΝΟΜΑΤΟΛΟΓΙΑ ΕΔΑΦΙΚΩΝ ΣΤΑΤΙΣΤΙΚΩΝ </a:t>
            </a:r>
            <a:br>
              <a:rPr lang="el-GR" sz="2400" b="1" i="1" smtClean="0">
                <a:solidFill>
                  <a:schemeClr val="tx1"/>
                </a:solidFill>
              </a:rPr>
            </a:br>
            <a:r>
              <a:rPr lang="el-GR" sz="2400" b="1" i="1" smtClean="0">
                <a:solidFill>
                  <a:schemeClr val="tx1"/>
                </a:solidFill>
              </a:rPr>
              <a:t>ΜΟΝΑΔΩΝ</a:t>
            </a:r>
            <a:r>
              <a:rPr lang="el-GR" sz="2400" b="1" smtClean="0">
                <a:solidFill>
                  <a:schemeClr val="tx1"/>
                </a:solidFill>
              </a:rPr>
              <a:t> - </a:t>
            </a:r>
            <a:r>
              <a:rPr lang="en-US" sz="2400" b="1" smtClean="0">
                <a:solidFill>
                  <a:schemeClr val="tx1"/>
                </a:solidFill>
                <a:latin typeface="Verdana" pitchFamily="34" charset="0"/>
              </a:rPr>
              <a:t>NUTS </a:t>
            </a:r>
            <a:r>
              <a:rPr lang="el-GR" sz="2400" b="1" smtClean="0">
                <a:solidFill>
                  <a:schemeClr val="tx1"/>
                </a:solidFill>
                <a:latin typeface="Verdana" pitchFamily="34" charset="0"/>
              </a:rPr>
              <a:t/>
            </a:r>
            <a:br>
              <a:rPr lang="el-GR" sz="2400" b="1" smtClean="0">
                <a:solidFill>
                  <a:schemeClr val="tx1"/>
                </a:solidFill>
                <a:latin typeface="Verdana" pitchFamily="34" charset="0"/>
              </a:rPr>
            </a:br>
            <a:r>
              <a:rPr lang="en-US" sz="2200" i="1" smtClean="0">
                <a:solidFill>
                  <a:schemeClr val="tx1"/>
                </a:solidFill>
                <a:latin typeface="Verdana" pitchFamily="34" charset="0"/>
              </a:rPr>
              <a:t>(NOMENCLATURE OF UNITS FOR TERRITORIAL STATISTICS)</a:t>
            </a:r>
            <a:r>
              <a:rPr lang="el-GR" sz="2400" b="1" smtClean="0">
                <a:solidFill>
                  <a:schemeClr val="folHlink"/>
                </a:solidFill>
                <a:latin typeface="Verdana" pitchFamily="34" charset="0"/>
              </a:rPr>
              <a:t> </a:t>
            </a:r>
          </a:p>
        </p:txBody>
      </p:sp>
      <p:sp>
        <p:nvSpPr>
          <p:cNvPr id="7171" name="Rectangle 6"/>
          <p:cNvSpPr>
            <a:spLocks noChangeArrowheads="1"/>
          </p:cNvSpPr>
          <p:nvPr/>
        </p:nvSpPr>
        <p:spPr bwMode="auto">
          <a:xfrm>
            <a:off x="0" y="1143000"/>
            <a:ext cx="9144000" cy="1235075"/>
          </a:xfrm>
          <a:prstGeom prst="rect">
            <a:avLst/>
          </a:prstGeom>
          <a:noFill/>
          <a:ln w="12700">
            <a:noFill/>
            <a:miter lim="800000"/>
            <a:headEnd type="none" w="sm" len="sm"/>
            <a:tailEnd type="none" w="sm" len="sm"/>
          </a:ln>
        </p:spPr>
        <p:txBody>
          <a:bodyPr>
            <a:spAutoFit/>
          </a:bodyPr>
          <a:lstStyle/>
          <a:p>
            <a:r>
              <a:rPr lang="el-GR" sz="2400" b="1" u="sng">
                <a:solidFill>
                  <a:srgbClr val="0000CC"/>
                </a:solidFill>
                <a:latin typeface="Times New Roman" pitchFamily="18" charset="0"/>
              </a:rPr>
              <a:t>Σκοπός</a:t>
            </a:r>
            <a:r>
              <a:rPr lang="el-GR" sz="2400" b="1">
                <a:solidFill>
                  <a:srgbClr val="0000CC"/>
                </a:solidFill>
                <a:latin typeface="Times New Roman" pitchFamily="18" charset="0"/>
              </a:rPr>
              <a:t> </a:t>
            </a:r>
          </a:p>
          <a:p>
            <a:r>
              <a:rPr lang="el-GR" sz="2400">
                <a:solidFill>
                  <a:srgbClr val="0000FF"/>
                </a:solidFill>
                <a:latin typeface="Times New Roman" pitchFamily="18" charset="0"/>
              </a:rPr>
              <a:t>Παροχή ενιαίας, ομοιόμορφης διαίρεσης των εδαφικών μονάδων για την παραγωγή περιφερειακών στατιστικών της Ε.Ε.</a:t>
            </a:r>
          </a:p>
        </p:txBody>
      </p:sp>
      <p:sp>
        <p:nvSpPr>
          <p:cNvPr id="7172" name="Rectangle 7"/>
          <p:cNvSpPr>
            <a:spLocks noChangeArrowheads="1"/>
          </p:cNvSpPr>
          <p:nvPr/>
        </p:nvSpPr>
        <p:spPr bwMode="auto">
          <a:xfrm>
            <a:off x="0" y="2786063"/>
            <a:ext cx="9144000" cy="2759075"/>
          </a:xfrm>
          <a:prstGeom prst="rect">
            <a:avLst/>
          </a:prstGeom>
          <a:noFill/>
          <a:ln w="12700">
            <a:noFill/>
            <a:miter lim="800000"/>
            <a:headEnd type="none" w="sm" len="sm"/>
            <a:tailEnd type="none" w="sm" len="sm"/>
          </a:ln>
        </p:spPr>
        <p:txBody>
          <a:bodyPr>
            <a:spAutoFit/>
          </a:bodyPr>
          <a:lstStyle/>
          <a:p>
            <a:pPr>
              <a:buFontTx/>
              <a:buChar char="•"/>
            </a:pPr>
            <a:r>
              <a:rPr lang="el-GR" sz="2400">
                <a:solidFill>
                  <a:srgbClr val="0000FF"/>
                </a:solidFill>
                <a:latin typeface="Times New Roman" pitchFamily="18" charset="0"/>
              </a:rPr>
              <a:t> Συλλογή, ανάπτυξη και εναρμόνιση των Κοινοτικών       	                                                                                                                                                                                                            περιφερειακών στατιστικών </a:t>
            </a:r>
          </a:p>
          <a:p>
            <a:pPr>
              <a:buFontTx/>
              <a:buChar char="•"/>
            </a:pPr>
            <a:r>
              <a:rPr lang="el-GR" sz="2400">
                <a:solidFill>
                  <a:srgbClr val="0000FF"/>
                </a:solidFill>
                <a:latin typeface="Times New Roman" pitchFamily="18" charset="0"/>
              </a:rPr>
              <a:t> Κοινωνικοοικονομικές αναλύσεις των περιφερειών - </a:t>
            </a:r>
            <a:r>
              <a:rPr lang="en-US" sz="2400">
                <a:solidFill>
                  <a:srgbClr val="0000FF"/>
                </a:solidFill>
                <a:latin typeface="Times New Roman" pitchFamily="18" charset="0"/>
              </a:rPr>
              <a:t> </a:t>
            </a:r>
            <a:r>
              <a:rPr lang="el-GR" sz="2400">
                <a:solidFill>
                  <a:srgbClr val="0000FF"/>
                </a:solidFill>
                <a:latin typeface="Times New Roman" pitchFamily="18" charset="0"/>
              </a:rPr>
              <a:t>συγκριτική ανάλυση</a:t>
            </a:r>
          </a:p>
          <a:p>
            <a:pPr>
              <a:buFontTx/>
              <a:buChar char="•"/>
            </a:pPr>
            <a:r>
              <a:rPr lang="el-GR" sz="2400">
                <a:solidFill>
                  <a:srgbClr val="0000FF"/>
                </a:solidFill>
                <a:latin typeface="Times New Roman" pitchFamily="18" charset="0"/>
              </a:rPr>
              <a:t> Πλαισίωση της Κοινοτικής Περιφερειακής Πολιτικής -                                                                                                                                                                                                                προσδιορισμός των περιοχών επιλεξιμότητας των Διαρθρωτικών                                                                                                                                                                                                     Ταμείων</a:t>
            </a:r>
          </a:p>
        </p:txBody>
      </p:sp>
      <p:sp>
        <p:nvSpPr>
          <p:cNvPr id="7173" name="Rectangle 8"/>
          <p:cNvSpPr>
            <a:spLocks noChangeArrowheads="1"/>
          </p:cNvSpPr>
          <p:nvPr/>
        </p:nvSpPr>
        <p:spPr bwMode="auto">
          <a:xfrm>
            <a:off x="0" y="2357438"/>
            <a:ext cx="1652588" cy="461962"/>
          </a:xfrm>
          <a:prstGeom prst="rect">
            <a:avLst/>
          </a:prstGeom>
          <a:noFill/>
          <a:ln w="12700">
            <a:noFill/>
            <a:miter lim="800000"/>
            <a:headEnd type="none" w="sm" len="sm"/>
            <a:tailEnd type="none" w="sm" len="sm"/>
          </a:ln>
        </p:spPr>
        <p:txBody>
          <a:bodyPr wrap="none">
            <a:spAutoFit/>
          </a:bodyPr>
          <a:lstStyle/>
          <a:p>
            <a:r>
              <a:rPr lang="el-GR" sz="2400" b="1" u="sng">
                <a:solidFill>
                  <a:srgbClr val="0000CC"/>
                </a:solidFill>
                <a:latin typeface="Times New Roman" pitchFamily="18" charset="0"/>
              </a:rPr>
              <a:t>Εφαρμογές</a:t>
            </a:r>
          </a:p>
        </p:txBody>
      </p:sp>
      <p:sp>
        <p:nvSpPr>
          <p:cNvPr id="7174" name="7 - Ορθογώνιο"/>
          <p:cNvSpPr>
            <a:spLocks noChangeArrowheads="1"/>
          </p:cNvSpPr>
          <p:nvPr/>
        </p:nvSpPr>
        <p:spPr bwMode="auto">
          <a:xfrm>
            <a:off x="0" y="5519738"/>
            <a:ext cx="9144000" cy="1200150"/>
          </a:xfrm>
          <a:prstGeom prst="rect">
            <a:avLst/>
          </a:prstGeom>
          <a:noFill/>
          <a:ln w="9525">
            <a:noFill/>
            <a:miter lim="800000"/>
            <a:headEnd/>
            <a:tailEnd/>
          </a:ln>
        </p:spPr>
        <p:txBody>
          <a:bodyPr>
            <a:spAutoFit/>
          </a:bodyPr>
          <a:lstStyle/>
          <a:p>
            <a:pPr>
              <a:spcBef>
                <a:spcPct val="50000"/>
              </a:spcBef>
            </a:pPr>
            <a:r>
              <a:rPr lang="en-US" sz="2400" b="1" u="sng">
                <a:solidFill>
                  <a:srgbClr val="0000CC"/>
                </a:solidFill>
                <a:latin typeface="Times New Roman" pitchFamily="18" charset="0"/>
              </a:rPr>
              <a:t>Αποτέλεσμα:</a:t>
            </a:r>
            <a:r>
              <a:rPr lang="el-GR" sz="2400" b="1">
                <a:solidFill>
                  <a:srgbClr val="0000CC"/>
                </a:solidFill>
                <a:latin typeface="Times New Roman" pitchFamily="18" charset="0"/>
              </a:rPr>
              <a:t> </a:t>
            </a:r>
            <a:r>
              <a:rPr lang="el-GR" sz="2400">
                <a:solidFill>
                  <a:srgbClr val="0000FF"/>
                </a:solidFill>
                <a:latin typeface="Times New Roman" pitchFamily="18" charset="0"/>
              </a:rPr>
              <a:t>Σχετική ε</a:t>
            </a:r>
            <a:r>
              <a:rPr lang="en-US" sz="2400">
                <a:solidFill>
                  <a:srgbClr val="0000FF"/>
                </a:solidFill>
                <a:latin typeface="Times New Roman" pitchFamily="18" charset="0"/>
              </a:rPr>
              <a:t>τερογένεια </a:t>
            </a:r>
            <a:r>
              <a:rPr lang="el-GR" sz="2400">
                <a:solidFill>
                  <a:srgbClr val="0000FF"/>
                </a:solidFill>
                <a:latin typeface="Times New Roman" pitchFamily="18" charset="0"/>
              </a:rPr>
              <a:t>χωρικών μονάδων </a:t>
            </a:r>
            <a:r>
              <a:rPr lang="en-US" sz="2400">
                <a:solidFill>
                  <a:srgbClr val="0000FF"/>
                </a:solidFill>
                <a:latin typeface="Times New Roman" pitchFamily="18" charset="0"/>
              </a:rPr>
              <a:t>- το ίδιο</a:t>
            </a:r>
            <a:r>
              <a:rPr lang="el-GR" sz="2400">
                <a:solidFill>
                  <a:srgbClr val="0000FF"/>
                </a:solidFill>
                <a:latin typeface="Times New Roman" pitchFamily="18" charset="0"/>
              </a:rPr>
              <a:t> </a:t>
            </a:r>
            <a:r>
              <a:rPr lang="en-US" sz="2400">
                <a:solidFill>
                  <a:srgbClr val="0000FF"/>
                </a:solidFill>
                <a:latin typeface="Times New Roman" pitchFamily="18" charset="0"/>
              </a:rPr>
              <a:t>επίπεδο εξακολουθεί να περιλαμβάνει περιφέρειες διαφορετικές ως προς την έκταση, τον πληθυσμό την οικονομική βαρύτητα και τη διοικητική</a:t>
            </a:r>
            <a:r>
              <a:rPr lang="el-GR" sz="2400">
                <a:solidFill>
                  <a:srgbClr val="0000FF"/>
                </a:solidFill>
                <a:latin typeface="Times New Roman" pitchFamily="18" charset="0"/>
              </a:rPr>
              <a:t> δομή</a:t>
            </a:r>
            <a:r>
              <a:rPr lang="en-US" sz="2400">
                <a:solidFill>
                  <a:srgbClr val="0000FF"/>
                </a:solidFill>
                <a:latin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0"/>
            <a:ext cx="9144000" cy="914400"/>
          </a:xfrm>
        </p:spPr>
        <p:txBody>
          <a:bodyPr lIns="92075" tIns="46038" rIns="92075" bIns="46038" anchor="b">
            <a:normAutofit fontScale="90000"/>
          </a:bodyPr>
          <a:lstStyle/>
          <a:p>
            <a:pPr eaLnBrk="1" hangingPunct="1"/>
            <a:r>
              <a:rPr lang="el-GR" altLang="el-GR" sz="2800" b="1" i="1" smtClean="0"/>
              <a:t>Κυρίαρχες αντιλήψεις για το ρόλο και τη σκοπιμότητα του Περιφερειακού Προγραμματισμού</a:t>
            </a:r>
            <a:endParaRPr lang="en-US" altLang="el-GR" b="1" i="1" smtClean="0"/>
          </a:p>
        </p:txBody>
      </p:sp>
      <p:sp>
        <p:nvSpPr>
          <p:cNvPr id="7171" name="Rectangle 3"/>
          <p:cNvSpPr>
            <a:spLocks noGrp="1" noChangeArrowheads="1"/>
          </p:cNvSpPr>
          <p:nvPr>
            <p:ph type="body" idx="4294967295"/>
          </p:nvPr>
        </p:nvSpPr>
        <p:spPr>
          <a:xfrm>
            <a:off x="228600" y="3276600"/>
            <a:ext cx="8458200" cy="2819400"/>
          </a:xfrm>
        </p:spPr>
        <p:txBody>
          <a:bodyPr lIns="92075" tIns="46038" rIns="92075" bIns="46038"/>
          <a:lstStyle/>
          <a:p>
            <a:pPr algn="ctr" eaLnBrk="1" hangingPunct="1">
              <a:buFontTx/>
              <a:buNone/>
            </a:pPr>
            <a:r>
              <a:rPr lang="el-GR" altLang="el-GR" smtClean="0">
                <a:solidFill>
                  <a:schemeClr val="folHlink"/>
                </a:solidFill>
              </a:rPr>
              <a:t> </a:t>
            </a:r>
            <a:endParaRPr lang="el-GR" altLang="el-GR" sz="2000" smtClean="0">
              <a:solidFill>
                <a:schemeClr val="folHlink"/>
              </a:solidFill>
            </a:endParaRPr>
          </a:p>
          <a:p>
            <a:pPr algn="ctr" eaLnBrk="1" hangingPunct="1">
              <a:buFontTx/>
              <a:buNone/>
            </a:pPr>
            <a:endParaRPr lang="en-US" altLang="el-GR" sz="2000" smtClean="0">
              <a:solidFill>
                <a:schemeClr val="folHlink"/>
              </a:solidFill>
            </a:endParaRPr>
          </a:p>
        </p:txBody>
      </p:sp>
      <p:sp>
        <p:nvSpPr>
          <p:cNvPr id="7172" name="Rectangle 4"/>
          <p:cNvSpPr>
            <a:spLocks noChangeArrowheads="1"/>
          </p:cNvSpPr>
          <p:nvPr/>
        </p:nvSpPr>
        <p:spPr bwMode="auto">
          <a:xfrm>
            <a:off x="228600" y="1828800"/>
            <a:ext cx="3810000" cy="1371600"/>
          </a:xfrm>
          <a:prstGeom prst="rect">
            <a:avLst/>
          </a:prstGeom>
          <a:noFill/>
          <a:ln w="9525">
            <a:solidFill>
              <a:schemeClr val="tx1"/>
            </a:solidFill>
            <a:miter lim="800000"/>
            <a:headEnd/>
            <a:tailEnd/>
          </a:ln>
        </p:spPr>
        <p:txBody>
          <a:bodyPr wrap="none" lIns="90000" tIns="46800" rIns="90000" bIns="46800" anchor="ctr"/>
          <a:lstStyle/>
          <a:p>
            <a:pPr algn="ctr" eaLnBrk="1" hangingPunct="1"/>
            <a:r>
              <a:rPr lang="el-GR" altLang="el-GR" sz="2800" b="1">
                <a:latin typeface="Times New Roman" pitchFamily="18" charset="0"/>
              </a:rPr>
              <a:t>Ευρωπαϊκή αντίληψη</a:t>
            </a:r>
            <a:endParaRPr lang="el-GR" altLang="el-GR" sz="2400">
              <a:latin typeface="Times New Roman" pitchFamily="18" charset="0"/>
            </a:endParaRPr>
          </a:p>
        </p:txBody>
      </p:sp>
      <p:sp>
        <p:nvSpPr>
          <p:cNvPr id="7173" name="Rectangle 5"/>
          <p:cNvSpPr>
            <a:spLocks noChangeArrowheads="1"/>
          </p:cNvSpPr>
          <p:nvPr/>
        </p:nvSpPr>
        <p:spPr bwMode="auto">
          <a:xfrm>
            <a:off x="228600" y="4495800"/>
            <a:ext cx="3886200" cy="1447800"/>
          </a:xfrm>
          <a:prstGeom prst="rect">
            <a:avLst/>
          </a:prstGeom>
          <a:noFill/>
          <a:ln w="9525">
            <a:solidFill>
              <a:schemeClr val="tx1"/>
            </a:solidFill>
            <a:miter lim="800000"/>
            <a:headEnd/>
            <a:tailEnd/>
          </a:ln>
        </p:spPr>
        <p:txBody>
          <a:bodyPr wrap="none" lIns="90000" tIns="46800" rIns="90000" bIns="46800" anchor="ctr"/>
          <a:lstStyle/>
          <a:p>
            <a:pPr algn="ctr" eaLnBrk="1" hangingPunct="1"/>
            <a:r>
              <a:rPr lang="el-GR" altLang="el-GR" sz="2800" b="1">
                <a:latin typeface="Times New Roman" pitchFamily="18" charset="0"/>
              </a:rPr>
              <a:t>Αμερικανική αντίληψη - </a:t>
            </a:r>
          </a:p>
          <a:p>
            <a:pPr algn="ctr" eaLnBrk="1" hangingPunct="1"/>
            <a:r>
              <a:rPr lang="el-GR" altLang="el-GR" sz="2800" b="1">
                <a:latin typeface="Times New Roman" pitchFamily="18" charset="0"/>
              </a:rPr>
              <a:t>φιλελεύθερη </a:t>
            </a:r>
          </a:p>
          <a:p>
            <a:pPr algn="ctr" eaLnBrk="1" hangingPunct="1"/>
            <a:r>
              <a:rPr lang="el-GR" altLang="el-GR" sz="2800" b="1">
                <a:latin typeface="Times New Roman" pitchFamily="18" charset="0"/>
              </a:rPr>
              <a:t>(ΗΠΑ, Μ. Βρετανία)</a:t>
            </a:r>
            <a:r>
              <a:rPr lang="el-GR" altLang="el-GR" sz="2400" b="1">
                <a:latin typeface="Times New Roman" pitchFamily="18" charset="0"/>
              </a:rPr>
              <a:t> </a:t>
            </a:r>
          </a:p>
        </p:txBody>
      </p:sp>
      <p:sp>
        <p:nvSpPr>
          <p:cNvPr id="7174" name="Rectangle 6"/>
          <p:cNvSpPr>
            <a:spLocks noChangeArrowheads="1"/>
          </p:cNvSpPr>
          <p:nvPr/>
        </p:nvSpPr>
        <p:spPr bwMode="auto">
          <a:xfrm>
            <a:off x="5029200" y="1219200"/>
            <a:ext cx="3733800" cy="2570163"/>
          </a:xfrm>
          <a:prstGeom prst="rect">
            <a:avLst/>
          </a:prstGeom>
          <a:noFill/>
          <a:ln w="9525">
            <a:solidFill>
              <a:schemeClr val="tx1"/>
            </a:solidFill>
            <a:miter lim="800000"/>
            <a:headEnd/>
            <a:tailEnd/>
          </a:ln>
        </p:spPr>
        <p:txBody>
          <a:bodyPr wrap="none" lIns="90000" tIns="46800" rIns="90000" bIns="46800" anchor="ctr"/>
          <a:lstStyle/>
          <a:p>
            <a:pPr algn="ctr">
              <a:lnSpc>
                <a:spcPct val="80000"/>
              </a:lnSpc>
              <a:spcBef>
                <a:spcPts val="100"/>
              </a:spcBef>
              <a:spcAft>
                <a:spcPts val="100"/>
              </a:spcAft>
            </a:pPr>
            <a:endParaRPr lang="en-US" altLang="el-GR" sz="2400" b="1">
              <a:solidFill>
                <a:schemeClr val="folHlink"/>
              </a:solidFill>
              <a:latin typeface="Times New Roman" pitchFamily="18" charset="0"/>
            </a:endParaRPr>
          </a:p>
          <a:p>
            <a:pPr algn="ctr">
              <a:lnSpc>
                <a:spcPct val="80000"/>
              </a:lnSpc>
              <a:spcBef>
                <a:spcPts val="100"/>
              </a:spcBef>
              <a:spcAft>
                <a:spcPts val="100"/>
              </a:spcAft>
            </a:pPr>
            <a:r>
              <a:rPr lang="en-US" altLang="el-GR" sz="2400" b="1">
                <a:latin typeface="Times New Roman" pitchFamily="18" charset="0"/>
              </a:rPr>
              <a:t>Δημόσια δράση με τη </a:t>
            </a:r>
          </a:p>
          <a:p>
            <a:pPr algn="ctr">
              <a:lnSpc>
                <a:spcPct val="80000"/>
              </a:lnSpc>
              <a:spcBef>
                <a:spcPts val="100"/>
              </a:spcBef>
              <a:spcAft>
                <a:spcPts val="100"/>
              </a:spcAft>
            </a:pPr>
            <a:r>
              <a:rPr lang="en-US" altLang="el-GR" sz="2400" b="1">
                <a:latin typeface="Times New Roman" pitchFamily="18" charset="0"/>
              </a:rPr>
              <a:t>συμμετοχή </a:t>
            </a:r>
          </a:p>
          <a:p>
            <a:pPr algn="ctr">
              <a:lnSpc>
                <a:spcPct val="80000"/>
              </a:lnSpc>
              <a:spcBef>
                <a:spcPts val="100"/>
              </a:spcBef>
              <a:spcAft>
                <a:spcPts val="100"/>
              </a:spcAft>
            </a:pPr>
            <a:r>
              <a:rPr lang="en-US" altLang="el-GR" sz="2400" b="1">
                <a:latin typeface="Times New Roman" pitchFamily="18" charset="0"/>
              </a:rPr>
              <a:t>και του ιδιωτικού τομέα,</a:t>
            </a:r>
          </a:p>
          <a:p>
            <a:pPr algn="ctr">
              <a:lnSpc>
                <a:spcPct val="80000"/>
              </a:lnSpc>
              <a:spcBef>
                <a:spcPts val="100"/>
              </a:spcBef>
              <a:spcAft>
                <a:spcPts val="100"/>
              </a:spcAft>
            </a:pPr>
            <a:r>
              <a:rPr lang="en-US" altLang="el-GR" sz="2400" b="1">
                <a:latin typeface="Times New Roman" pitchFamily="18" charset="0"/>
              </a:rPr>
              <a:t> με στόχο την α</a:t>
            </a:r>
            <a:r>
              <a:rPr lang="el-GR" altLang="el-GR" sz="2400" b="1">
                <a:latin typeface="Times New Roman" pitchFamily="18" charset="0"/>
              </a:rPr>
              <a:t>νάπτυξη </a:t>
            </a:r>
          </a:p>
          <a:p>
            <a:pPr algn="ctr">
              <a:lnSpc>
                <a:spcPct val="80000"/>
              </a:lnSpc>
              <a:spcBef>
                <a:spcPts val="100"/>
              </a:spcBef>
              <a:spcAft>
                <a:spcPts val="100"/>
              </a:spcAft>
            </a:pPr>
            <a:r>
              <a:rPr lang="el-GR" altLang="el-GR" sz="2400" b="1">
                <a:latin typeface="Times New Roman" pitchFamily="18" charset="0"/>
              </a:rPr>
              <a:t>της περιφέρειας ή της </a:t>
            </a:r>
          </a:p>
          <a:p>
            <a:pPr algn="ctr">
              <a:lnSpc>
                <a:spcPct val="80000"/>
              </a:lnSpc>
              <a:spcBef>
                <a:spcPts val="100"/>
              </a:spcBef>
              <a:spcAft>
                <a:spcPts val="100"/>
              </a:spcAft>
            </a:pPr>
            <a:r>
              <a:rPr lang="el-GR" altLang="el-GR" sz="2400" b="1">
                <a:latin typeface="Times New Roman" pitchFamily="18" charset="0"/>
              </a:rPr>
              <a:t>πόλης και τη συνολική </a:t>
            </a:r>
          </a:p>
          <a:p>
            <a:pPr algn="ctr">
              <a:lnSpc>
                <a:spcPct val="80000"/>
              </a:lnSpc>
              <a:spcBef>
                <a:spcPts val="100"/>
              </a:spcBef>
              <a:spcAft>
                <a:spcPts val="100"/>
              </a:spcAft>
            </a:pPr>
            <a:r>
              <a:rPr lang="el-GR" altLang="el-GR" sz="2400" b="1">
                <a:latin typeface="Times New Roman" pitchFamily="18" charset="0"/>
              </a:rPr>
              <a:t>περιφερειακή ανάπτυξη</a:t>
            </a:r>
            <a:endParaRPr lang="en-US" altLang="el-GR" sz="2400" b="1">
              <a:latin typeface="Times New Roman" pitchFamily="18" charset="0"/>
            </a:endParaRPr>
          </a:p>
          <a:p>
            <a:pPr algn="ctr" eaLnBrk="1" hangingPunct="1">
              <a:lnSpc>
                <a:spcPct val="80000"/>
              </a:lnSpc>
            </a:pPr>
            <a:endParaRPr lang="el-GR" altLang="el-GR" sz="2400">
              <a:latin typeface="Times New Roman" pitchFamily="18" charset="0"/>
            </a:endParaRPr>
          </a:p>
        </p:txBody>
      </p:sp>
      <p:sp>
        <p:nvSpPr>
          <p:cNvPr id="7175" name="Line 7"/>
          <p:cNvSpPr>
            <a:spLocks noChangeShapeType="1"/>
          </p:cNvSpPr>
          <p:nvPr/>
        </p:nvSpPr>
        <p:spPr bwMode="auto">
          <a:xfrm>
            <a:off x="4038600" y="2362200"/>
            <a:ext cx="9906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7176" name="Rectangle 8"/>
          <p:cNvSpPr>
            <a:spLocks noChangeArrowheads="1"/>
          </p:cNvSpPr>
          <p:nvPr/>
        </p:nvSpPr>
        <p:spPr bwMode="auto">
          <a:xfrm>
            <a:off x="5029200" y="4038600"/>
            <a:ext cx="3733800" cy="2559050"/>
          </a:xfrm>
          <a:prstGeom prst="rect">
            <a:avLst/>
          </a:prstGeom>
          <a:noFill/>
          <a:ln w="9525">
            <a:solidFill>
              <a:schemeClr val="tx1"/>
            </a:solidFill>
            <a:miter lim="800000"/>
            <a:headEnd/>
            <a:tailEnd/>
          </a:ln>
        </p:spPr>
        <p:txBody>
          <a:bodyPr wrap="none" lIns="90000" tIns="46800" rIns="90000" bIns="46800" anchor="ctr"/>
          <a:lstStyle/>
          <a:p>
            <a:pPr algn="ctr">
              <a:lnSpc>
                <a:spcPct val="80000"/>
              </a:lnSpc>
              <a:spcBef>
                <a:spcPts val="100"/>
              </a:spcBef>
              <a:spcAft>
                <a:spcPts val="100"/>
              </a:spcAft>
            </a:pPr>
            <a:endParaRPr lang="en-US" altLang="el-GR" sz="2400" b="1">
              <a:solidFill>
                <a:schemeClr val="folHlink"/>
              </a:solidFill>
              <a:latin typeface="Times New Roman" pitchFamily="18" charset="0"/>
            </a:endParaRPr>
          </a:p>
          <a:p>
            <a:pPr algn="ctr" eaLnBrk="1" hangingPunct="1">
              <a:lnSpc>
                <a:spcPct val="80000"/>
              </a:lnSpc>
            </a:pPr>
            <a:r>
              <a:rPr lang="en-US" altLang="el-GR" sz="2400" b="1">
                <a:latin typeface="Times New Roman" pitchFamily="18" charset="0"/>
              </a:rPr>
              <a:t>Δημόσια δράση για την </a:t>
            </a:r>
          </a:p>
          <a:p>
            <a:pPr algn="ctr" eaLnBrk="1" hangingPunct="1">
              <a:lnSpc>
                <a:spcPct val="80000"/>
              </a:lnSpc>
            </a:pPr>
            <a:r>
              <a:rPr lang="el-GR" altLang="el-GR" sz="2400" b="1">
                <a:latin typeface="Times New Roman" pitchFamily="18" charset="0"/>
              </a:rPr>
              <a:t>υποστήριξη της </a:t>
            </a:r>
          </a:p>
          <a:p>
            <a:pPr algn="ctr" eaLnBrk="1" hangingPunct="1">
              <a:lnSpc>
                <a:spcPct val="80000"/>
              </a:lnSpc>
            </a:pPr>
            <a:r>
              <a:rPr lang="el-GR" altLang="el-GR" sz="2400" b="1">
                <a:latin typeface="Times New Roman" pitchFamily="18" charset="0"/>
              </a:rPr>
              <a:t>επιχειρηματικής </a:t>
            </a:r>
          </a:p>
          <a:p>
            <a:pPr algn="ctr" eaLnBrk="1" hangingPunct="1">
              <a:lnSpc>
                <a:spcPct val="80000"/>
              </a:lnSpc>
            </a:pPr>
            <a:r>
              <a:rPr lang="el-GR" altLang="el-GR" sz="2400" b="1">
                <a:latin typeface="Times New Roman" pitchFamily="18" charset="0"/>
              </a:rPr>
              <a:t>δραστηριότητας -</a:t>
            </a:r>
          </a:p>
          <a:p>
            <a:pPr algn="ctr" eaLnBrk="1" hangingPunct="1">
              <a:lnSpc>
                <a:spcPct val="80000"/>
              </a:lnSpc>
            </a:pPr>
            <a:r>
              <a:rPr lang="el-GR" altLang="el-GR" sz="2400" b="1">
                <a:latin typeface="Times New Roman" pitchFamily="18" charset="0"/>
              </a:rPr>
              <a:t>οργάνωση του χώρου προς </a:t>
            </a:r>
          </a:p>
          <a:p>
            <a:pPr algn="ctr" eaLnBrk="1" hangingPunct="1">
              <a:lnSpc>
                <a:spcPct val="80000"/>
              </a:lnSpc>
            </a:pPr>
            <a:r>
              <a:rPr lang="el-GR" altLang="el-GR" sz="2400" b="1">
                <a:latin typeface="Times New Roman" pitchFamily="18" charset="0"/>
              </a:rPr>
              <a:t>όφελος της ανάπτυξης </a:t>
            </a:r>
          </a:p>
          <a:p>
            <a:pPr algn="ctr" eaLnBrk="1" hangingPunct="1">
              <a:lnSpc>
                <a:spcPct val="80000"/>
              </a:lnSpc>
            </a:pPr>
            <a:r>
              <a:rPr lang="el-GR" altLang="el-GR" sz="2400" b="1">
                <a:latin typeface="Times New Roman" pitchFamily="18" charset="0"/>
              </a:rPr>
              <a:t>των επιχειρήσεων</a:t>
            </a:r>
            <a:endParaRPr lang="en-US" altLang="el-GR" sz="2400" b="1">
              <a:latin typeface="Times New Roman" pitchFamily="18" charset="0"/>
            </a:endParaRPr>
          </a:p>
          <a:p>
            <a:pPr algn="ctr" eaLnBrk="1" hangingPunct="1">
              <a:lnSpc>
                <a:spcPct val="80000"/>
              </a:lnSpc>
            </a:pPr>
            <a:r>
              <a:rPr lang="el-GR" altLang="el-GR" sz="2400">
                <a:latin typeface="Times New Roman" pitchFamily="18" charset="0"/>
              </a:rPr>
              <a:t> </a:t>
            </a:r>
          </a:p>
        </p:txBody>
      </p:sp>
      <p:sp>
        <p:nvSpPr>
          <p:cNvPr id="7177" name="Line 9"/>
          <p:cNvSpPr>
            <a:spLocks noChangeShapeType="1"/>
          </p:cNvSpPr>
          <p:nvPr/>
        </p:nvSpPr>
        <p:spPr bwMode="auto">
          <a:xfrm>
            <a:off x="4114800" y="5181600"/>
            <a:ext cx="9144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838200" y="0"/>
            <a:ext cx="7772400" cy="533400"/>
          </a:xfrm>
        </p:spPr>
        <p:txBody>
          <a:bodyPr lIns="92075" tIns="46038" rIns="92075" bIns="46038" anchor="b"/>
          <a:lstStyle/>
          <a:p>
            <a:pPr eaLnBrk="1" hangingPunct="1"/>
            <a:r>
              <a:rPr lang="el-GR" sz="2800" smtClean="0">
                <a:solidFill>
                  <a:srgbClr val="993366"/>
                </a:solidFill>
                <a:latin typeface="Verdana" pitchFamily="34" charset="0"/>
              </a:rPr>
              <a:t>ΒΑΣΙΚΕΣ ΑΡΧΕΣ ΔΙΑΜΟΡΦΩΣΗΣ </a:t>
            </a:r>
            <a:r>
              <a:rPr lang="en-US" sz="2800" smtClean="0">
                <a:solidFill>
                  <a:srgbClr val="993366"/>
                </a:solidFill>
                <a:latin typeface="Verdana" pitchFamily="34" charset="0"/>
              </a:rPr>
              <a:t>NUTS</a:t>
            </a:r>
            <a:r>
              <a:rPr lang="el-GR" sz="2800" smtClean="0">
                <a:solidFill>
                  <a:srgbClr val="993366"/>
                </a:solidFill>
                <a:latin typeface="Verdana" pitchFamily="34" charset="0"/>
              </a:rPr>
              <a:t> </a:t>
            </a:r>
          </a:p>
        </p:txBody>
      </p:sp>
      <p:sp>
        <p:nvSpPr>
          <p:cNvPr id="8195" name="Rectangle 3"/>
          <p:cNvSpPr>
            <a:spLocks noGrp="1" noChangeArrowheads="1"/>
          </p:cNvSpPr>
          <p:nvPr>
            <p:ph type="subTitle" idx="4294967295"/>
          </p:nvPr>
        </p:nvSpPr>
        <p:spPr>
          <a:xfrm>
            <a:off x="0" y="762000"/>
            <a:ext cx="8964613" cy="6096000"/>
          </a:xfrm>
        </p:spPr>
        <p:txBody>
          <a:bodyPr lIns="92075" tIns="46038" rIns="92075" bIns="46038"/>
          <a:lstStyle/>
          <a:p>
            <a:pPr marL="0" indent="0" eaLnBrk="1" hangingPunct="1">
              <a:lnSpc>
                <a:spcPct val="80000"/>
              </a:lnSpc>
              <a:spcBef>
                <a:spcPct val="10000"/>
              </a:spcBef>
              <a:spcAft>
                <a:spcPct val="10000"/>
              </a:spcAft>
              <a:buFontTx/>
              <a:buNone/>
            </a:pPr>
            <a:r>
              <a:rPr lang="el-GR" sz="2800" u="sng" smtClean="0">
                <a:solidFill>
                  <a:srgbClr val="3333CC"/>
                </a:solidFill>
              </a:rPr>
              <a:t>1. </a:t>
            </a:r>
            <a:r>
              <a:rPr lang="el-GR" sz="2800" b="1" u="sng" smtClean="0">
                <a:solidFill>
                  <a:srgbClr val="3333CC"/>
                </a:solidFill>
              </a:rPr>
              <a:t>Ευνοεί τις θεσμικές διαιρέσεις.</a:t>
            </a:r>
            <a:r>
              <a:rPr lang="el-GR" sz="2800" smtClean="0">
                <a:solidFill>
                  <a:srgbClr val="3333CC"/>
                </a:solidFill>
              </a:rPr>
              <a:t> Βασίζεται κυρίως                    στις θεσμικές (διοικητικές) διαιρέσεις που ισχύουν στα κράτη – μέλη.</a:t>
            </a:r>
          </a:p>
          <a:p>
            <a:pPr marL="0" indent="0" eaLnBrk="1" hangingPunct="1">
              <a:lnSpc>
                <a:spcPct val="80000"/>
              </a:lnSpc>
              <a:spcBef>
                <a:spcPct val="10000"/>
              </a:spcBef>
              <a:spcAft>
                <a:spcPct val="10000"/>
              </a:spcAft>
              <a:buFontTx/>
              <a:buNone/>
            </a:pPr>
            <a:r>
              <a:rPr lang="el-GR" sz="2800" u="sng" smtClean="0">
                <a:solidFill>
                  <a:srgbClr val="3333CC"/>
                </a:solidFill>
              </a:rPr>
              <a:t>2. </a:t>
            </a:r>
            <a:r>
              <a:rPr lang="el-GR" sz="2800" b="1" u="sng" smtClean="0">
                <a:solidFill>
                  <a:srgbClr val="3333CC"/>
                </a:solidFill>
              </a:rPr>
              <a:t>Ευνοεί τις περιφερειακές μονάδες γενικού χαρακτήρα</a:t>
            </a:r>
            <a:r>
              <a:rPr lang="el-GR" sz="2800" b="1" smtClean="0">
                <a:solidFill>
                  <a:srgbClr val="3333CC"/>
                </a:solidFill>
              </a:rPr>
              <a:t>.</a:t>
            </a:r>
            <a:r>
              <a:rPr lang="el-GR" sz="2800" smtClean="0">
                <a:solidFill>
                  <a:srgbClr val="3333CC"/>
                </a:solidFill>
              </a:rPr>
              <a:t> Συνήθως οι υποδιαιρέσεις NUTS δεν περιλαμβάνουν ειδικές εδαφικές μονάδες (π.χ. εξορυκτικές περιοχές, περιοχές κατοικίας εργατικού δυναμικού κ.λπ.), αλλά ευνοούν περιφερειακές μονάδες γενικότερου χαρακτήρα.</a:t>
            </a:r>
          </a:p>
          <a:p>
            <a:pPr marL="0" indent="0" eaLnBrk="1" hangingPunct="1">
              <a:lnSpc>
                <a:spcPct val="80000"/>
              </a:lnSpc>
              <a:spcBef>
                <a:spcPct val="10000"/>
              </a:spcBef>
              <a:spcAft>
                <a:spcPct val="10000"/>
              </a:spcAft>
              <a:buFontTx/>
              <a:buNone/>
            </a:pPr>
            <a:r>
              <a:rPr lang="el-GR" sz="2800" u="sng" smtClean="0">
                <a:solidFill>
                  <a:srgbClr val="3333CC"/>
                </a:solidFill>
              </a:rPr>
              <a:t>3. </a:t>
            </a:r>
            <a:r>
              <a:rPr lang="el-GR" sz="2800" b="1" u="sng" smtClean="0">
                <a:solidFill>
                  <a:srgbClr val="3333CC"/>
                </a:solidFill>
              </a:rPr>
              <a:t>Αποτελεί ιεραρχική ταξινόμηση σε πέντε επίπεδα</a:t>
            </a:r>
            <a:r>
              <a:rPr lang="el-GR" sz="2800" smtClean="0">
                <a:solidFill>
                  <a:srgbClr val="3333CC"/>
                </a:solidFill>
              </a:rPr>
              <a:t> (τρία περιφερειακά και δύο τοπικά). Η NUTS διαχωρίζει κάθε κράτος-μέλος σ’ έναν ακέραιο αριθμό περιφερειών NUTS 1, καθεμία από τις οποίες διαχωρίζεται σε έναν ακέραιο αριθμό NUTS 2 καθεμία από τις οποίες διαχωρίζεται σε έναν ακέραιο αριθμό NUTS </a:t>
            </a:r>
            <a:r>
              <a:rPr lang="en-US" sz="2800" smtClean="0">
                <a:solidFill>
                  <a:srgbClr val="3333CC"/>
                </a:solidFill>
              </a:rPr>
              <a:t>3.</a:t>
            </a:r>
            <a:r>
              <a:rPr lang="el-GR" sz="2800" smtClean="0">
                <a:solidFill>
                  <a:srgbClr val="3333CC"/>
                </a:solidFill>
              </a:rPr>
              <a:t> </a:t>
            </a:r>
          </a:p>
          <a:p>
            <a:pPr marL="0" indent="0" eaLnBrk="1" hangingPunct="1">
              <a:lnSpc>
                <a:spcPct val="80000"/>
              </a:lnSpc>
              <a:spcBef>
                <a:spcPct val="10000"/>
              </a:spcBef>
              <a:spcAft>
                <a:spcPct val="10000"/>
              </a:spcAft>
              <a:buFontTx/>
              <a:buNone/>
            </a:pPr>
            <a:r>
              <a:rPr lang="el-GR" sz="2400" smtClean="0">
                <a:solidFill>
                  <a:srgbClr val="0000CC"/>
                </a:solidFill>
              </a:rPr>
              <a:t>Δύο ιεραρχικά </a:t>
            </a:r>
            <a:r>
              <a:rPr lang="el-GR" sz="2400" u="sng" smtClean="0">
                <a:solidFill>
                  <a:srgbClr val="0000CC"/>
                </a:solidFill>
              </a:rPr>
              <a:t>τοπικά επίπεδα</a:t>
            </a:r>
            <a:r>
              <a:rPr lang="en-US" sz="2400" smtClean="0">
                <a:solidFill>
                  <a:srgbClr val="0000CC"/>
                </a:solidFill>
              </a:rPr>
              <a:t>, LAU 1</a:t>
            </a:r>
            <a:r>
              <a:rPr lang="el-GR" sz="2400" smtClean="0">
                <a:solidFill>
                  <a:srgbClr val="0000CC"/>
                </a:solidFill>
              </a:rPr>
              <a:t> και </a:t>
            </a:r>
            <a:r>
              <a:rPr lang="en-US" sz="2400" smtClean="0">
                <a:solidFill>
                  <a:srgbClr val="0000CC"/>
                </a:solidFill>
              </a:rPr>
              <a:t>LAU 2</a:t>
            </a:r>
            <a:r>
              <a:rPr lang="el-GR" sz="2400" smtClean="0">
                <a:solidFill>
                  <a:srgbClr val="0000CC"/>
                </a:solidFill>
              </a:rPr>
              <a:t>. </a:t>
            </a:r>
            <a:endParaRPr lang="el-GR" sz="2800" smtClean="0">
              <a:solidFill>
                <a:srgbClr val="0000CC"/>
              </a:solidFill>
            </a:endParaRPr>
          </a:p>
          <a:p>
            <a:pPr marL="0" indent="0" algn="just" eaLnBrk="1" hangingPunct="1">
              <a:lnSpc>
                <a:spcPct val="80000"/>
              </a:lnSpc>
              <a:spcBef>
                <a:spcPct val="0"/>
              </a:spcBef>
              <a:buFontTx/>
              <a:buNone/>
            </a:pPr>
            <a:endParaRPr lang="el-GR" sz="2800" smtClean="0">
              <a:solidFill>
                <a:srgbClr val="0000CC"/>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0"/>
            <a:ext cx="8802688" cy="620713"/>
          </a:xfrm>
        </p:spPr>
        <p:txBody>
          <a:bodyPr lIns="92075" tIns="46038" rIns="92075" bIns="46038" anchor="b"/>
          <a:lstStyle/>
          <a:p>
            <a:pPr eaLnBrk="1" hangingPunct="1">
              <a:lnSpc>
                <a:spcPct val="80000"/>
              </a:lnSpc>
            </a:pPr>
            <a:r>
              <a:rPr lang="en-US" sz="2800" b="1" i="1" smtClean="0">
                <a:solidFill>
                  <a:schemeClr val="tx1"/>
                </a:solidFill>
              </a:rPr>
              <a:t>M</a:t>
            </a:r>
            <a:r>
              <a:rPr lang="el-GR" sz="2800" b="1" i="1" smtClean="0">
                <a:solidFill>
                  <a:schemeClr val="tx1"/>
                </a:solidFill>
              </a:rPr>
              <a:t>ορφές Περιφερειών </a:t>
            </a:r>
            <a:r>
              <a:rPr lang="en-US" sz="2800" b="1" i="1" smtClean="0">
                <a:solidFill>
                  <a:schemeClr val="tx1"/>
                </a:solidFill>
              </a:rPr>
              <a:t>EE, </a:t>
            </a:r>
            <a:r>
              <a:rPr lang="el-GR" sz="2800" b="1" i="1" smtClean="0">
                <a:solidFill>
                  <a:schemeClr val="tx1"/>
                </a:solidFill>
              </a:rPr>
              <a:t>σε εθνικό επίπεδο</a:t>
            </a:r>
            <a:endParaRPr lang="en-US" i="1" smtClean="0">
              <a:solidFill>
                <a:schemeClr val="tx1"/>
              </a:solidFill>
            </a:endParaRPr>
          </a:p>
        </p:txBody>
      </p:sp>
      <p:sp>
        <p:nvSpPr>
          <p:cNvPr id="9219" name="Rectangle 3"/>
          <p:cNvSpPr>
            <a:spLocks noChangeArrowheads="1"/>
          </p:cNvSpPr>
          <p:nvPr/>
        </p:nvSpPr>
        <p:spPr bwMode="auto">
          <a:xfrm>
            <a:off x="228600" y="1447800"/>
            <a:ext cx="2895600" cy="1600200"/>
          </a:xfrm>
          <a:prstGeom prst="rect">
            <a:avLst/>
          </a:prstGeom>
          <a:solidFill>
            <a:schemeClr val="accent1"/>
          </a:solidFill>
          <a:ln w="9525">
            <a:solidFill>
              <a:schemeClr val="tx1"/>
            </a:solidFill>
            <a:miter lim="800000"/>
            <a:headEnd/>
            <a:tailEnd/>
          </a:ln>
        </p:spPr>
        <p:txBody>
          <a:bodyPr wrap="none" lIns="90000" tIns="46800" rIns="90000" bIns="46800" anchor="ctr"/>
          <a:lstStyle/>
          <a:p>
            <a:pPr algn="ctr"/>
            <a:r>
              <a:rPr lang="el-GR" sz="2800" b="1">
                <a:latin typeface="Times New Roman" pitchFamily="18" charset="0"/>
              </a:rPr>
              <a:t>ΚΑΝΟΝΙΣΤΙΚΕΣ </a:t>
            </a:r>
          </a:p>
          <a:p>
            <a:pPr algn="ctr"/>
            <a:r>
              <a:rPr lang="el-GR" sz="2800" b="1">
                <a:latin typeface="Times New Roman" pitchFamily="18" charset="0"/>
              </a:rPr>
              <a:t>ΠΕΡΙΦΕΡΕΙΕΣ</a:t>
            </a:r>
            <a:endParaRPr lang="el-GR" sz="2400" b="1" i="1" u="sng">
              <a:latin typeface="Times New Roman" pitchFamily="18" charset="0"/>
            </a:endParaRPr>
          </a:p>
        </p:txBody>
      </p:sp>
      <p:sp>
        <p:nvSpPr>
          <p:cNvPr id="9220" name="Rectangle 4"/>
          <p:cNvSpPr>
            <a:spLocks noChangeArrowheads="1"/>
          </p:cNvSpPr>
          <p:nvPr/>
        </p:nvSpPr>
        <p:spPr bwMode="auto">
          <a:xfrm>
            <a:off x="228600" y="3581400"/>
            <a:ext cx="2895600" cy="1600200"/>
          </a:xfrm>
          <a:prstGeom prst="rect">
            <a:avLst/>
          </a:prstGeom>
          <a:solidFill>
            <a:schemeClr val="accent1"/>
          </a:solidFill>
          <a:ln w="9525">
            <a:solidFill>
              <a:schemeClr val="tx1"/>
            </a:solidFill>
            <a:miter lim="800000"/>
            <a:headEnd/>
            <a:tailEnd/>
          </a:ln>
        </p:spPr>
        <p:txBody>
          <a:bodyPr wrap="none" lIns="90000" tIns="46800" rIns="90000" bIns="46800" anchor="ctr"/>
          <a:lstStyle/>
          <a:p>
            <a:pPr algn="ctr"/>
            <a:r>
              <a:rPr lang="el-GR" sz="2800" b="1">
                <a:latin typeface="Times New Roman" pitchFamily="18" charset="0"/>
              </a:rPr>
              <a:t>ΑΝΑΛΥΤΙΚΕΣ - </a:t>
            </a:r>
          </a:p>
          <a:p>
            <a:pPr algn="ctr"/>
            <a:r>
              <a:rPr lang="el-GR" sz="2800" b="1">
                <a:latin typeface="Times New Roman" pitchFamily="18" charset="0"/>
              </a:rPr>
              <a:t>ΛΕΙΤΟΥΡΓΙΚΕΣ </a:t>
            </a:r>
          </a:p>
          <a:p>
            <a:pPr algn="ctr"/>
            <a:r>
              <a:rPr lang="el-GR" sz="2800" b="1">
                <a:latin typeface="Times New Roman" pitchFamily="18" charset="0"/>
              </a:rPr>
              <a:t>ΠΕΡΙΦΕΡΕΙΕΣ</a:t>
            </a:r>
            <a:endParaRPr lang="el-GR" sz="2400" b="1" i="1" u="sng">
              <a:latin typeface="Times New Roman" pitchFamily="18" charset="0"/>
            </a:endParaRPr>
          </a:p>
        </p:txBody>
      </p:sp>
      <p:sp>
        <p:nvSpPr>
          <p:cNvPr id="9221" name="Rectangle 5"/>
          <p:cNvSpPr>
            <a:spLocks noChangeArrowheads="1"/>
          </p:cNvSpPr>
          <p:nvPr/>
        </p:nvSpPr>
        <p:spPr bwMode="auto">
          <a:xfrm>
            <a:off x="3657600" y="1066800"/>
            <a:ext cx="5486400" cy="2133600"/>
          </a:xfrm>
          <a:prstGeom prst="rect">
            <a:avLst/>
          </a:prstGeom>
          <a:solidFill>
            <a:srgbClr val="CCFFCC"/>
          </a:solidFill>
          <a:ln w="9525">
            <a:solidFill>
              <a:schemeClr val="tx1"/>
            </a:solidFill>
            <a:miter lim="800000"/>
            <a:headEnd/>
            <a:tailEnd/>
          </a:ln>
        </p:spPr>
        <p:txBody>
          <a:bodyPr wrap="none" lIns="90000" tIns="46800" rIns="90000" bIns="46800" anchor="ctr"/>
          <a:lstStyle/>
          <a:p>
            <a:pPr eaLnBrk="0" hangingPunct="0">
              <a:lnSpc>
                <a:spcPct val="90000"/>
              </a:lnSpc>
              <a:spcBef>
                <a:spcPct val="5000"/>
              </a:spcBef>
              <a:spcAft>
                <a:spcPct val="5000"/>
              </a:spcAft>
              <a:buFontTx/>
              <a:buChar char="•"/>
            </a:pPr>
            <a:r>
              <a:rPr lang="el-GR" sz="2400">
                <a:latin typeface="Times New Roman" pitchFamily="18" charset="0"/>
              </a:rPr>
              <a:t> </a:t>
            </a:r>
            <a:r>
              <a:rPr lang="el-GR" sz="2200">
                <a:latin typeface="Times New Roman" pitchFamily="18" charset="0"/>
              </a:rPr>
              <a:t>Έκφραση πολιτικής βούλησης.</a:t>
            </a:r>
          </a:p>
          <a:p>
            <a:pPr eaLnBrk="0" hangingPunct="0">
              <a:lnSpc>
                <a:spcPct val="90000"/>
              </a:lnSpc>
              <a:spcBef>
                <a:spcPct val="5000"/>
              </a:spcBef>
              <a:spcAft>
                <a:spcPct val="5000"/>
              </a:spcAft>
              <a:buFontTx/>
              <a:buChar char="•"/>
            </a:pPr>
            <a:r>
              <a:rPr lang="el-GR" sz="2200">
                <a:latin typeface="Times New Roman" pitchFamily="18" charset="0"/>
              </a:rPr>
              <a:t> Οριοθέτηση ανάλογα με τους στόχους </a:t>
            </a:r>
          </a:p>
          <a:p>
            <a:pPr eaLnBrk="0" hangingPunct="0">
              <a:lnSpc>
                <a:spcPct val="90000"/>
              </a:lnSpc>
              <a:spcBef>
                <a:spcPct val="5000"/>
              </a:spcBef>
              <a:spcAft>
                <a:spcPct val="5000"/>
              </a:spcAft>
            </a:pPr>
            <a:r>
              <a:rPr lang="el-GR" sz="2200">
                <a:latin typeface="Times New Roman" pitchFamily="18" charset="0"/>
              </a:rPr>
              <a:t>   που τίθενται, σύμφωνα με το αναγκαίο </a:t>
            </a:r>
          </a:p>
          <a:p>
            <a:pPr eaLnBrk="0" hangingPunct="0">
              <a:lnSpc>
                <a:spcPct val="90000"/>
              </a:lnSpc>
              <a:spcBef>
                <a:spcPct val="5000"/>
              </a:spcBef>
              <a:spcAft>
                <a:spcPct val="5000"/>
              </a:spcAft>
            </a:pPr>
            <a:r>
              <a:rPr lang="el-GR" sz="2200">
                <a:latin typeface="Times New Roman" pitchFamily="18" charset="0"/>
              </a:rPr>
              <a:t>   πληθυσμιακό μέγεθος και βάσει </a:t>
            </a:r>
          </a:p>
          <a:p>
            <a:pPr eaLnBrk="0" hangingPunct="0">
              <a:lnSpc>
                <a:spcPct val="90000"/>
              </a:lnSpc>
              <a:spcBef>
                <a:spcPct val="5000"/>
              </a:spcBef>
              <a:spcAft>
                <a:spcPct val="5000"/>
              </a:spcAft>
            </a:pPr>
            <a:r>
              <a:rPr lang="el-GR" sz="2200">
                <a:latin typeface="Times New Roman" pitchFamily="18" charset="0"/>
              </a:rPr>
              <a:t>   ιστορικών, πολιτιστικών κ.ά. στοιχείων.</a:t>
            </a:r>
            <a:endParaRPr lang="el-GR" sz="1200">
              <a:latin typeface="Times New Roman" pitchFamily="18" charset="0"/>
            </a:endParaRPr>
          </a:p>
          <a:p>
            <a:pPr eaLnBrk="0" hangingPunct="0">
              <a:lnSpc>
                <a:spcPct val="90000"/>
              </a:lnSpc>
              <a:spcBef>
                <a:spcPct val="5000"/>
              </a:spcBef>
              <a:spcAft>
                <a:spcPct val="5000"/>
              </a:spcAft>
            </a:pPr>
            <a:r>
              <a:rPr lang="el-GR" sz="2200">
                <a:latin typeface="Times New Roman" pitchFamily="18" charset="0"/>
              </a:rPr>
              <a:t>ΘΕΣΜΙΚΕΣ ΠΕΡΙΦΕΡΕΙΕΣ</a:t>
            </a:r>
          </a:p>
        </p:txBody>
      </p:sp>
      <p:sp>
        <p:nvSpPr>
          <p:cNvPr id="9222" name="Line 6"/>
          <p:cNvSpPr>
            <a:spLocks noChangeShapeType="1"/>
          </p:cNvSpPr>
          <p:nvPr/>
        </p:nvSpPr>
        <p:spPr bwMode="auto">
          <a:xfrm>
            <a:off x="3124200" y="2209800"/>
            <a:ext cx="5334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9223" name="Rectangle 7"/>
          <p:cNvSpPr>
            <a:spLocks noChangeArrowheads="1"/>
          </p:cNvSpPr>
          <p:nvPr/>
        </p:nvSpPr>
        <p:spPr bwMode="auto">
          <a:xfrm>
            <a:off x="3657600" y="3352800"/>
            <a:ext cx="5486400" cy="2057400"/>
          </a:xfrm>
          <a:prstGeom prst="rect">
            <a:avLst/>
          </a:prstGeom>
          <a:solidFill>
            <a:srgbClr val="CCFFCC"/>
          </a:solidFill>
          <a:ln w="9525">
            <a:solidFill>
              <a:schemeClr val="tx1"/>
            </a:solidFill>
            <a:miter lim="800000"/>
            <a:headEnd/>
            <a:tailEnd/>
          </a:ln>
        </p:spPr>
        <p:txBody>
          <a:bodyPr wrap="none" lIns="90000" tIns="46800" rIns="90000" bIns="46800" anchor="ctr"/>
          <a:lstStyle/>
          <a:p>
            <a:pPr eaLnBrk="0" hangingPunct="0">
              <a:lnSpc>
                <a:spcPct val="90000"/>
              </a:lnSpc>
              <a:spcBef>
                <a:spcPct val="5000"/>
              </a:spcBef>
              <a:spcAft>
                <a:spcPct val="5000"/>
              </a:spcAft>
              <a:buFontTx/>
              <a:buChar char="•"/>
            </a:pPr>
            <a:r>
              <a:rPr lang="el-GR" sz="2200">
                <a:latin typeface="Times New Roman" pitchFamily="18" charset="0"/>
              </a:rPr>
              <a:t> Ομαδοποιημένες χωρικές ζώνες βάσει </a:t>
            </a:r>
          </a:p>
          <a:p>
            <a:pPr eaLnBrk="0" hangingPunct="0">
              <a:lnSpc>
                <a:spcPct val="90000"/>
              </a:lnSpc>
              <a:spcBef>
                <a:spcPct val="5000"/>
              </a:spcBef>
              <a:spcAft>
                <a:spcPct val="5000"/>
              </a:spcAft>
            </a:pPr>
            <a:r>
              <a:rPr lang="el-GR" sz="2200">
                <a:latin typeface="Times New Roman" pitchFamily="18" charset="0"/>
              </a:rPr>
              <a:t>   γεωμορφολογικών ή κοινωνικοοικονομικών </a:t>
            </a:r>
          </a:p>
          <a:p>
            <a:pPr eaLnBrk="0" hangingPunct="0">
              <a:lnSpc>
                <a:spcPct val="90000"/>
              </a:lnSpc>
              <a:spcBef>
                <a:spcPct val="5000"/>
              </a:spcBef>
              <a:spcAft>
                <a:spcPct val="5000"/>
              </a:spcAft>
            </a:pPr>
            <a:r>
              <a:rPr lang="el-GR" sz="2200">
                <a:latin typeface="Times New Roman" pitchFamily="18" charset="0"/>
              </a:rPr>
              <a:t>   κριτηρίων (χαρακτηριστικά ομοιογένειας, </a:t>
            </a:r>
          </a:p>
          <a:p>
            <a:pPr eaLnBrk="0" hangingPunct="0">
              <a:lnSpc>
                <a:spcPct val="90000"/>
              </a:lnSpc>
              <a:spcBef>
                <a:spcPct val="5000"/>
              </a:spcBef>
              <a:spcAft>
                <a:spcPct val="5000"/>
              </a:spcAft>
            </a:pPr>
            <a:r>
              <a:rPr lang="el-GR" sz="2200">
                <a:latin typeface="Times New Roman" pitchFamily="18" charset="0"/>
              </a:rPr>
              <a:t>   σχέσεων, ροών και αλληλεξαρτήσεων).</a:t>
            </a:r>
          </a:p>
          <a:p>
            <a:pPr eaLnBrk="0" hangingPunct="0">
              <a:lnSpc>
                <a:spcPct val="90000"/>
              </a:lnSpc>
              <a:spcBef>
                <a:spcPct val="5000"/>
              </a:spcBef>
              <a:spcAft>
                <a:spcPct val="5000"/>
              </a:spcAft>
              <a:buFontTx/>
              <a:buChar char="•"/>
            </a:pPr>
            <a:r>
              <a:rPr lang="el-GR" sz="2200">
                <a:latin typeface="Times New Roman" pitchFamily="18" charset="0"/>
              </a:rPr>
              <a:t> Αναπτυξιακές Περιφέρειες :</a:t>
            </a:r>
            <a:endParaRPr lang="el-GR" sz="1200">
              <a:latin typeface="Times New Roman" pitchFamily="18" charset="0"/>
            </a:endParaRPr>
          </a:p>
          <a:p>
            <a:pPr eaLnBrk="0" hangingPunct="0">
              <a:lnSpc>
                <a:spcPct val="90000"/>
              </a:lnSpc>
              <a:spcBef>
                <a:spcPct val="5000"/>
              </a:spcBef>
              <a:spcAft>
                <a:spcPct val="5000"/>
              </a:spcAft>
            </a:pPr>
            <a:r>
              <a:rPr lang="el-GR" sz="2200">
                <a:latin typeface="Times New Roman" pitchFamily="18" charset="0"/>
              </a:rPr>
              <a:t>ΟΜΟΙΟΓΕΝΕΙΣ Ή ΠΟΛΙΚΕΣ ΠΕΡΙΦΕΡΕΙΕΣ</a:t>
            </a:r>
          </a:p>
        </p:txBody>
      </p:sp>
      <p:sp>
        <p:nvSpPr>
          <p:cNvPr id="9224" name="Line 8"/>
          <p:cNvSpPr>
            <a:spLocks noChangeShapeType="1"/>
          </p:cNvSpPr>
          <p:nvPr/>
        </p:nvSpPr>
        <p:spPr bwMode="auto">
          <a:xfrm>
            <a:off x="3124200" y="4343400"/>
            <a:ext cx="533400" cy="0"/>
          </a:xfrm>
          <a:prstGeom prst="line">
            <a:avLst/>
          </a:prstGeom>
          <a:noFill/>
          <a:ln w="9525">
            <a:solidFill>
              <a:schemeClr val="tx1"/>
            </a:solidFill>
            <a:round/>
            <a:headEnd/>
            <a:tailEnd type="triangle" w="med" len="med"/>
          </a:ln>
        </p:spPr>
        <p:txBody>
          <a:bodyPr wrap="none" lIns="90000" tIns="46800" rIns="90000" bIns="46800" anchor="ctr"/>
          <a:lstStyle/>
          <a:p>
            <a:endParaRPr lang="en-GB"/>
          </a:p>
        </p:txBody>
      </p:sp>
      <p:sp>
        <p:nvSpPr>
          <p:cNvPr id="9225" name="Rectangle 9"/>
          <p:cNvSpPr>
            <a:spLocks noChangeArrowheads="1"/>
          </p:cNvSpPr>
          <p:nvPr/>
        </p:nvSpPr>
        <p:spPr bwMode="auto">
          <a:xfrm>
            <a:off x="0" y="5562600"/>
            <a:ext cx="9144000" cy="1295400"/>
          </a:xfrm>
          <a:prstGeom prst="rect">
            <a:avLst/>
          </a:prstGeom>
          <a:solidFill>
            <a:schemeClr val="accent1"/>
          </a:solidFill>
          <a:ln w="9525">
            <a:solidFill>
              <a:schemeClr val="tx1"/>
            </a:solidFill>
            <a:miter lim="800000"/>
            <a:headEnd/>
            <a:tailEnd/>
          </a:ln>
        </p:spPr>
        <p:txBody>
          <a:bodyPr wrap="none" lIns="90000" tIns="46800" rIns="90000" bIns="46800" anchor="ctr"/>
          <a:lstStyle/>
          <a:p>
            <a:pPr algn="ctr"/>
            <a:r>
              <a:rPr lang="el-GR" sz="2200" b="1" u="sng">
                <a:latin typeface="Times New Roman" pitchFamily="18" charset="0"/>
              </a:rPr>
              <a:t>NUTS:</a:t>
            </a:r>
            <a:r>
              <a:rPr lang="el-GR" sz="2200" b="1">
                <a:latin typeface="Times New Roman" pitchFamily="18" charset="0"/>
              </a:rPr>
              <a:t> Θεσμικές (εθνικές) διαιρέσεις - Κανονιστικές - Διοικητικές</a:t>
            </a:r>
          </a:p>
          <a:p>
            <a:pPr algn="ctr"/>
            <a:r>
              <a:rPr lang="el-GR" sz="2200" b="1">
                <a:latin typeface="Times New Roman" pitchFamily="18" charset="0"/>
              </a:rPr>
              <a:t> Περιφέρειες, οι οποίες μέσα από τον Αναπτυξιακό Σχεδιασμό θα </a:t>
            </a:r>
          </a:p>
          <a:p>
            <a:pPr algn="ctr"/>
            <a:r>
              <a:rPr lang="el-GR" sz="2200" b="1">
                <a:latin typeface="Times New Roman" pitchFamily="18" charset="0"/>
              </a:rPr>
              <a:t>γίνουν Περιφέρειες Προγραμματισμού και θα μετατραπούν σε</a:t>
            </a:r>
          </a:p>
          <a:p>
            <a:pPr algn="ctr"/>
            <a:r>
              <a:rPr lang="el-GR" sz="2200" b="1">
                <a:latin typeface="Times New Roman" pitchFamily="18" charset="0"/>
              </a:rPr>
              <a:t> Λειτουργικές Περιφέρειες</a:t>
            </a:r>
            <a:r>
              <a:rPr lang="el-GR" sz="2400" b="1">
                <a:latin typeface="Times New Roman" pitchFamily="18" charset="0"/>
              </a:rPr>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0" y="2560638"/>
            <a:ext cx="9144000" cy="0"/>
          </a:xfrm>
          <a:prstGeom prst="rect">
            <a:avLst/>
          </a:prstGeom>
          <a:noFill/>
          <a:ln w="12700">
            <a:noFill/>
            <a:miter lim="800000"/>
            <a:headEnd type="none" w="sm" len="sm"/>
            <a:tailEnd type="none" w="sm" len="sm"/>
          </a:ln>
        </p:spPr>
        <p:txBody>
          <a:bodyPr wrap="none" anchor="ctr">
            <a:spAutoFit/>
          </a:bodyPr>
          <a:lstStyle/>
          <a:p>
            <a:endParaRPr lang="en-US" sz="2400">
              <a:latin typeface="Times New Roman" pitchFamily="18" charset="0"/>
            </a:endParaRPr>
          </a:p>
        </p:txBody>
      </p:sp>
      <p:graphicFrame>
        <p:nvGraphicFramePr>
          <p:cNvPr id="67621" name="Group 37"/>
          <p:cNvGraphicFramePr>
            <a:graphicFrameLocks noGrp="1"/>
          </p:cNvGraphicFramePr>
          <p:nvPr/>
        </p:nvGraphicFramePr>
        <p:xfrm>
          <a:off x="323850" y="1268413"/>
          <a:ext cx="8496300" cy="3168651"/>
        </p:xfrm>
        <a:graphic>
          <a:graphicData uri="http://schemas.openxmlformats.org/drawingml/2006/table">
            <a:tbl>
              <a:tblPr/>
              <a:tblGrid>
                <a:gridCol w="2368550"/>
                <a:gridCol w="3063875"/>
                <a:gridCol w="3063875"/>
              </a:tblGrid>
              <a:tr h="1471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smtClean="0">
                          <a:ln>
                            <a:noFill/>
                          </a:ln>
                          <a:solidFill>
                            <a:srgbClr val="0000CC"/>
                          </a:solidFill>
                          <a:effectLst/>
                          <a:latin typeface="Arial" pitchFamily="34" charset="0"/>
                          <a:cs typeface="Times New Roman" pitchFamily="18" charset="0"/>
                        </a:rPr>
                        <a:t>Επίπεδο</a:t>
                      </a:r>
                      <a:endParaRPr kumimoji="0" lang="el-GR" sz="2800" b="1"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smtClean="0">
                          <a:ln>
                            <a:noFill/>
                          </a:ln>
                          <a:solidFill>
                            <a:srgbClr val="0000CC"/>
                          </a:solidFill>
                          <a:effectLst/>
                          <a:latin typeface="Arial" pitchFamily="34" charset="0"/>
                          <a:cs typeface="Times New Roman" pitchFamily="18" charset="0"/>
                        </a:rPr>
                        <a:t>Ελάχιστο πληθυσμιακό όριο</a:t>
                      </a:r>
                      <a:r>
                        <a:rPr kumimoji="0" lang="en-US" sz="2800" b="1" i="0" u="sng" strike="noStrike" cap="none" normalizeH="0" baseline="0" smtClean="0">
                          <a:ln>
                            <a:noFill/>
                          </a:ln>
                          <a:solidFill>
                            <a:srgbClr val="0000CC"/>
                          </a:solidFill>
                          <a:effectLst/>
                          <a:latin typeface="Arial" pitchFamily="34" charset="0"/>
                          <a:cs typeface="Times New Roman" pitchFamily="18" charset="0"/>
                        </a:rPr>
                        <a:t> </a:t>
                      </a:r>
                      <a:endParaRPr kumimoji="0" lang="en-US" sz="2800" b="1"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smtClean="0">
                          <a:ln>
                            <a:noFill/>
                          </a:ln>
                          <a:solidFill>
                            <a:srgbClr val="0000CC"/>
                          </a:solidFill>
                          <a:effectLst/>
                          <a:latin typeface="Arial" pitchFamily="34" charset="0"/>
                          <a:cs typeface="Times New Roman" pitchFamily="18" charset="0"/>
                        </a:rPr>
                        <a:t>Μέγιστο πληθυσμιακό όριο </a:t>
                      </a:r>
                      <a:endParaRPr kumimoji="0" lang="el-GR" sz="2800" b="1"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CC"/>
                          </a:solidFill>
                          <a:effectLst/>
                          <a:latin typeface="Arial" pitchFamily="34" charset="0"/>
                          <a:cs typeface="Times New Roman" pitchFamily="18" charset="0"/>
                        </a:rPr>
                        <a:t>NUTS 1</a:t>
                      </a:r>
                      <a:endParaRPr kumimoji="0" lang="en-US"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CC"/>
                          </a:solidFill>
                          <a:effectLst/>
                          <a:latin typeface="Arial" pitchFamily="34" charset="0"/>
                          <a:cs typeface="Times New Roman" pitchFamily="18" charset="0"/>
                        </a:rPr>
                        <a:t>3.000.000</a:t>
                      </a:r>
                      <a:endParaRPr kumimoji="0" lang="el-GR"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CC"/>
                          </a:solidFill>
                          <a:effectLst/>
                          <a:latin typeface="Arial" pitchFamily="34" charset="0"/>
                          <a:cs typeface="Times New Roman" pitchFamily="18" charset="0"/>
                        </a:rPr>
                        <a:t>7.000.000</a:t>
                      </a:r>
                      <a:endParaRPr kumimoji="0" lang="el-GR"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CC"/>
                          </a:solidFill>
                          <a:effectLst/>
                          <a:latin typeface="Arial" pitchFamily="34" charset="0"/>
                          <a:cs typeface="Times New Roman" pitchFamily="18" charset="0"/>
                        </a:rPr>
                        <a:t>NUTS 2</a:t>
                      </a:r>
                      <a:endParaRPr kumimoji="0" lang="en-US"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CC"/>
                          </a:solidFill>
                          <a:effectLst/>
                          <a:latin typeface="Arial" pitchFamily="34" charset="0"/>
                          <a:cs typeface="Times New Roman" pitchFamily="18" charset="0"/>
                        </a:rPr>
                        <a:t>800.000</a:t>
                      </a:r>
                      <a:endParaRPr kumimoji="0" lang="el-GR"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CC"/>
                          </a:solidFill>
                          <a:effectLst/>
                          <a:latin typeface="Arial" pitchFamily="34" charset="0"/>
                          <a:cs typeface="Times New Roman" pitchFamily="18" charset="0"/>
                        </a:rPr>
                        <a:t>3.000.000</a:t>
                      </a:r>
                      <a:endParaRPr kumimoji="0" lang="el-GR"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CC"/>
                          </a:solidFill>
                          <a:effectLst/>
                          <a:latin typeface="Arial" pitchFamily="34" charset="0"/>
                          <a:cs typeface="Times New Roman" pitchFamily="18" charset="0"/>
                        </a:rPr>
                        <a:t>NUTS 3</a:t>
                      </a:r>
                      <a:endParaRPr kumimoji="0" lang="en-US"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CC"/>
                          </a:solidFill>
                          <a:effectLst/>
                          <a:latin typeface="Arial" pitchFamily="34" charset="0"/>
                          <a:cs typeface="Times New Roman" pitchFamily="18" charset="0"/>
                        </a:rPr>
                        <a:t>150.000</a:t>
                      </a:r>
                      <a:endParaRPr kumimoji="0" lang="el-GR"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smtClean="0">
                          <a:ln>
                            <a:noFill/>
                          </a:ln>
                          <a:solidFill>
                            <a:srgbClr val="0000CC"/>
                          </a:solidFill>
                          <a:effectLst/>
                          <a:latin typeface="Arial" pitchFamily="34" charset="0"/>
                          <a:cs typeface="Times New Roman" pitchFamily="18" charset="0"/>
                        </a:rPr>
                        <a:t>800.000</a:t>
                      </a:r>
                      <a:endParaRPr kumimoji="0" lang="el-GR" sz="2800" b="0" i="0" u="none" strike="noStrike" cap="none" normalizeH="0" baseline="0" smtClean="0">
                        <a:ln>
                          <a:noFill/>
                        </a:ln>
                        <a:solidFill>
                          <a:srgbClr val="0000CC"/>
                        </a:solidFill>
                        <a:effectLst/>
                        <a:latin typeface="Arial"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0256" name="Rectangle 36"/>
          <p:cNvSpPr>
            <a:spLocks noChangeArrowheads="1"/>
          </p:cNvSpPr>
          <p:nvPr/>
        </p:nvSpPr>
        <p:spPr bwMode="auto">
          <a:xfrm>
            <a:off x="0" y="4878388"/>
            <a:ext cx="9144000" cy="1679575"/>
          </a:xfrm>
          <a:prstGeom prst="rect">
            <a:avLst/>
          </a:prstGeom>
          <a:noFill/>
          <a:ln w="12700">
            <a:noFill/>
            <a:miter lim="800000"/>
            <a:headEnd type="none" w="sm" len="sm"/>
            <a:tailEnd type="none" w="sm" len="sm"/>
          </a:ln>
        </p:spPr>
        <p:txBody>
          <a:bodyPr anchor="ctr">
            <a:spAutoFit/>
          </a:bodyPr>
          <a:lstStyle/>
          <a:p>
            <a:r>
              <a:rPr lang="el-GR" sz="2600" b="1">
                <a:solidFill>
                  <a:schemeClr val="hlink"/>
                </a:solidFill>
                <a:latin typeface="Times New Roman" pitchFamily="18" charset="0"/>
                <a:cs typeface="Times New Roman" pitchFamily="18" charset="0"/>
              </a:rPr>
              <a:t>Στα κριτήρια αυτά προσαρμόσθηκαν άμεσα οι νέες χώρες της διεύρυνσης, ενώ οι υπόλοιπες οφείλουν να εναρμονισθούν στο άμεσο μέλλον </a:t>
            </a:r>
            <a:endParaRPr lang="el-GR" sz="2600" b="1">
              <a:solidFill>
                <a:schemeClr val="hlink"/>
              </a:solidFill>
              <a:latin typeface="Times New Roman" pitchFamily="18" charset="0"/>
            </a:endParaRPr>
          </a:p>
          <a:p>
            <a:pPr eaLnBrk="0" hangingPunct="0"/>
            <a:endParaRPr lang="el-GR" sz="2600" b="1">
              <a:solidFill>
                <a:schemeClr val="hlink"/>
              </a:solidFill>
              <a:latin typeface="Times New Roman" pitchFamily="18" charset="0"/>
            </a:endParaRPr>
          </a:p>
        </p:txBody>
      </p:sp>
      <p:sp>
        <p:nvSpPr>
          <p:cNvPr id="10257" name="Rectangle 38"/>
          <p:cNvSpPr>
            <a:spLocks noChangeArrowheads="1"/>
          </p:cNvSpPr>
          <p:nvPr/>
        </p:nvSpPr>
        <p:spPr bwMode="auto">
          <a:xfrm>
            <a:off x="0" y="222250"/>
            <a:ext cx="9144000" cy="822325"/>
          </a:xfrm>
          <a:prstGeom prst="rect">
            <a:avLst/>
          </a:prstGeom>
          <a:noFill/>
          <a:ln w="12700">
            <a:noFill/>
            <a:miter lim="800000"/>
            <a:headEnd type="none" w="sm" len="sm"/>
            <a:tailEnd type="none" w="sm" len="sm"/>
          </a:ln>
        </p:spPr>
        <p:txBody>
          <a:bodyPr anchor="ctr">
            <a:spAutoFit/>
          </a:bodyPr>
          <a:lstStyle/>
          <a:p>
            <a:pPr algn="ctr"/>
            <a:r>
              <a:rPr lang="en-US" sz="2400" b="1">
                <a:solidFill>
                  <a:srgbClr val="993366"/>
                </a:solidFill>
                <a:latin typeface="Times New Roman" pitchFamily="18" charset="0"/>
              </a:rPr>
              <a:t>T</a:t>
            </a:r>
            <a:r>
              <a:rPr lang="el-GR" sz="2400" b="1">
                <a:solidFill>
                  <a:srgbClr val="993366"/>
                </a:solidFill>
                <a:latin typeface="Times New Roman" pitchFamily="18" charset="0"/>
              </a:rPr>
              <a:t>α πληθυσμιακά κριτήρια (όρια) για την ένταξη στις κατηγορίες </a:t>
            </a:r>
            <a:r>
              <a:rPr lang="en-US" sz="2400" b="1">
                <a:solidFill>
                  <a:srgbClr val="993366"/>
                </a:solidFill>
                <a:latin typeface="Times New Roman" pitchFamily="18" charset="0"/>
              </a:rPr>
              <a:t>NUTS</a:t>
            </a:r>
            <a:r>
              <a:rPr lang="el-GR" sz="2400" b="1">
                <a:solidFill>
                  <a:srgbClr val="993366"/>
                </a:solidFill>
                <a:latin typeface="Times New Roman" pitchFamily="18" charset="0"/>
              </a:rPr>
              <a:t> (Κανονισμός ΕΚ 1059/2003)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9144000" cy="533400"/>
          </a:xfrm>
        </p:spPr>
        <p:txBody>
          <a:bodyPr lIns="92075" tIns="46038" rIns="92075" bIns="46038" anchor="b"/>
          <a:lstStyle/>
          <a:p>
            <a:pPr eaLnBrk="1" hangingPunct="1">
              <a:lnSpc>
                <a:spcPct val="80000"/>
              </a:lnSpc>
            </a:pPr>
            <a:r>
              <a:rPr lang="el-GR" sz="3200" b="1" smtClean="0">
                <a:solidFill>
                  <a:schemeClr val="tx1"/>
                </a:solidFill>
              </a:rPr>
              <a:t>ΟΙ ΕΛΛΗΝΙΚΕΣ ΥΠΟΔΙΑΙΡΕΣΕΙΣ </a:t>
            </a:r>
            <a:r>
              <a:rPr lang="en-US" sz="3200" b="1" smtClean="0">
                <a:solidFill>
                  <a:schemeClr val="tx1"/>
                </a:solidFill>
              </a:rPr>
              <a:t>NUTS</a:t>
            </a:r>
            <a:r>
              <a:rPr lang="el-GR" sz="3200" b="1" smtClean="0">
                <a:solidFill>
                  <a:schemeClr val="tx1"/>
                </a:solidFill>
              </a:rPr>
              <a:t> &amp; </a:t>
            </a:r>
            <a:r>
              <a:rPr lang="en-US" sz="3200" b="1" smtClean="0">
                <a:solidFill>
                  <a:schemeClr val="tx1"/>
                </a:solidFill>
              </a:rPr>
              <a:t>LAU</a:t>
            </a:r>
            <a:endParaRPr lang="en-US" sz="3200" smtClean="0">
              <a:solidFill>
                <a:schemeClr val="tx1"/>
              </a:solidFill>
            </a:endParaRPr>
          </a:p>
        </p:txBody>
      </p:sp>
      <p:sp>
        <p:nvSpPr>
          <p:cNvPr id="11267" name="Rectangle 3"/>
          <p:cNvSpPr>
            <a:spLocks noGrp="1" noChangeArrowheads="1"/>
          </p:cNvSpPr>
          <p:nvPr>
            <p:ph type="body" idx="4294967295"/>
          </p:nvPr>
        </p:nvSpPr>
        <p:spPr>
          <a:xfrm>
            <a:off x="228600" y="3276600"/>
            <a:ext cx="8458200" cy="2819400"/>
          </a:xfrm>
        </p:spPr>
        <p:txBody>
          <a:bodyPr lIns="92075" tIns="46038" rIns="92075" bIns="46038"/>
          <a:lstStyle/>
          <a:p>
            <a:pPr algn="ctr" eaLnBrk="1" hangingPunct="1">
              <a:buFontTx/>
              <a:buNone/>
            </a:pPr>
            <a:r>
              <a:rPr lang="el-GR" smtClean="0">
                <a:solidFill>
                  <a:schemeClr val="folHlink"/>
                </a:solidFill>
              </a:rPr>
              <a:t> </a:t>
            </a:r>
            <a:endParaRPr lang="el-GR" sz="2000" smtClean="0">
              <a:solidFill>
                <a:schemeClr val="folHlink"/>
              </a:solidFill>
            </a:endParaRPr>
          </a:p>
          <a:p>
            <a:pPr algn="ctr" eaLnBrk="1" hangingPunct="1">
              <a:buFontTx/>
              <a:buNone/>
            </a:pPr>
            <a:endParaRPr lang="en-US" sz="2000" smtClean="0">
              <a:solidFill>
                <a:schemeClr val="folHlink"/>
              </a:solidFill>
            </a:endParaRPr>
          </a:p>
        </p:txBody>
      </p:sp>
      <p:sp>
        <p:nvSpPr>
          <p:cNvPr id="11268" name="Text Box 4"/>
          <p:cNvSpPr txBox="1">
            <a:spLocks noChangeArrowheads="1"/>
          </p:cNvSpPr>
          <p:nvPr/>
        </p:nvSpPr>
        <p:spPr bwMode="auto">
          <a:xfrm>
            <a:off x="0" y="990600"/>
            <a:ext cx="9144000" cy="5243513"/>
          </a:xfrm>
          <a:prstGeom prst="rect">
            <a:avLst/>
          </a:prstGeom>
          <a:noFill/>
          <a:ln w="9525">
            <a:noFill/>
            <a:miter lim="800000"/>
            <a:headEnd/>
            <a:tailEnd/>
          </a:ln>
        </p:spPr>
        <p:txBody>
          <a:bodyPr lIns="90000" tIns="46800" rIns="90000" bIns="46800">
            <a:spAutoFit/>
          </a:bodyPr>
          <a:lstStyle/>
          <a:p>
            <a:pPr eaLnBrk="0" hangingPunct="0">
              <a:spcBef>
                <a:spcPts val="600"/>
              </a:spcBef>
              <a:spcAft>
                <a:spcPts val="600"/>
              </a:spcAft>
            </a:pPr>
            <a:r>
              <a:rPr lang="el-GR" sz="3000">
                <a:solidFill>
                  <a:srgbClr val="0000CC"/>
                </a:solidFill>
                <a:latin typeface="Times New Roman" pitchFamily="18" charset="0"/>
              </a:rPr>
              <a:t>NUTS 0: Ελλάς</a:t>
            </a:r>
          </a:p>
          <a:p>
            <a:pPr eaLnBrk="0" hangingPunct="0">
              <a:spcBef>
                <a:spcPts val="600"/>
              </a:spcBef>
              <a:spcAft>
                <a:spcPts val="600"/>
              </a:spcAft>
            </a:pPr>
            <a:r>
              <a:rPr lang="el-GR" sz="3000">
                <a:solidFill>
                  <a:srgbClr val="0000CC"/>
                </a:solidFill>
                <a:latin typeface="Times New Roman" pitchFamily="18" charset="0"/>
              </a:rPr>
              <a:t>NUTS 1: Μείζονες Περιφέρειες - Ευρύτερες Γεωγραφικές </a:t>
            </a:r>
          </a:p>
          <a:p>
            <a:pPr eaLnBrk="0" hangingPunct="0">
              <a:spcBef>
                <a:spcPts val="600"/>
              </a:spcBef>
              <a:spcAft>
                <a:spcPts val="600"/>
              </a:spcAft>
            </a:pPr>
            <a:r>
              <a:rPr lang="el-GR" sz="3000">
                <a:solidFill>
                  <a:srgbClr val="0000CC"/>
                </a:solidFill>
                <a:latin typeface="Times New Roman" pitchFamily="18" charset="0"/>
              </a:rPr>
              <a:t>                Ενότητες</a:t>
            </a:r>
            <a:r>
              <a:rPr lang="en-US" sz="3000">
                <a:solidFill>
                  <a:srgbClr val="0000CC"/>
                </a:solidFill>
                <a:latin typeface="Times New Roman" pitchFamily="18" charset="0"/>
              </a:rPr>
              <a:t> (4)</a:t>
            </a:r>
            <a:endParaRPr lang="el-GR" sz="3000">
              <a:solidFill>
                <a:srgbClr val="0000CC"/>
              </a:solidFill>
              <a:latin typeface="Times New Roman" pitchFamily="18" charset="0"/>
            </a:endParaRPr>
          </a:p>
          <a:p>
            <a:pPr eaLnBrk="0" hangingPunct="0">
              <a:spcBef>
                <a:spcPts val="600"/>
              </a:spcBef>
              <a:spcAft>
                <a:spcPts val="600"/>
              </a:spcAft>
            </a:pPr>
            <a:r>
              <a:rPr lang="el-GR" sz="3000">
                <a:solidFill>
                  <a:srgbClr val="0000CC"/>
                </a:solidFill>
                <a:latin typeface="Times New Roman" pitchFamily="18" charset="0"/>
              </a:rPr>
              <a:t>NUTS 2: Περιφέρειες Προγραμματισμού </a:t>
            </a:r>
          </a:p>
          <a:p>
            <a:pPr eaLnBrk="0" hangingPunct="0">
              <a:spcBef>
                <a:spcPts val="600"/>
              </a:spcBef>
              <a:spcAft>
                <a:spcPts val="600"/>
              </a:spcAft>
            </a:pPr>
            <a:r>
              <a:rPr lang="el-GR" sz="3000">
                <a:solidFill>
                  <a:srgbClr val="0000CC"/>
                </a:solidFill>
                <a:latin typeface="Times New Roman" pitchFamily="18" charset="0"/>
              </a:rPr>
              <a:t>               (οι 13 Διοικητικές Περιφέρειες της Χώρας)</a:t>
            </a:r>
          </a:p>
          <a:p>
            <a:pPr eaLnBrk="0" hangingPunct="0">
              <a:spcBef>
                <a:spcPts val="600"/>
              </a:spcBef>
              <a:spcAft>
                <a:spcPts val="600"/>
              </a:spcAft>
            </a:pPr>
            <a:r>
              <a:rPr lang="el-GR" sz="3000">
                <a:solidFill>
                  <a:srgbClr val="0000CC"/>
                </a:solidFill>
                <a:latin typeface="Times New Roman" pitchFamily="18" charset="0"/>
              </a:rPr>
              <a:t>NUTS 3: Νομοί</a:t>
            </a:r>
            <a:r>
              <a:rPr lang="en-US" sz="3000">
                <a:solidFill>
                  <a:srgbClr val="0000CC"/>
                </a:solidFill>
                <a:latin typeface="Times New Roman" pitchFamily="18" charset="0"/>
              </a:rPr>
              <a:t> (51)</a:t>
            </a:r>
            <a:endParaRPr lang="el-GR" sz="3000">
              <a:solidFill>
                <a:srgbClr val="0000CC"/>
              </a:solidFill>
              <a:latin typeface="Times New Roman" pitchFamily="18" charset="0"/>
            </a:endParaRPr>
          </a:p>
          <a:p>
            <a:pPr eaLnBrk="0" hangingPunct="0">
              <a:spcBef>
                <a:spcPts val="600"/>
              </a:spcBef>
              <a:spcAft>
                <a:spcPts val="600"/>
              </a:spcAft>
            </a:pPr>
            <a:endParaRPr lang="el-GR">
              <a:solidFill>
                <a:srgbClr val="0000CC"/>
              </a:solidFill>
              <a:latin typeface="Times New Roman" pitchFamily="18" charset="0"/>
            </a:endParaRPr>
          </a:p>
          <a:p>
            <a:pPr eaLnBrk="0" hangingPunct="0">
              <a:spcBef>
                <a:spcPts val="600"/>
              </a:spcBef>
              <a:spcAft>
                <a:spcPts val="600"/>
              </a:spcAft>
            </a:pPr>
            <a:r>
              <a:rPr lang="en-US" sz="3000">
                <a:solidFill>
                  <a:srgbClr val="0000CC"/>
                </a:solidFill>
                <a:latin typeface="Times New Roman" pitchFamily="18" charset="0"/>
              </a:rPr>
              <a:t>LAU</a:t>
            </a:r>
            <a:r>
              <a:rPr lang="el-GR" sz="3000">
                <a:solidFill>
                  <a:srgbClr val="0000CC"/>
                </a:solidFill>
                <a:latin typeface="Times New Roman" pitchFamily="18" charset="0"/>
              </a:rPr>
              <a:t> </a:t>
            </a:r>
            <a:r>
              <a:rPr lang="en-US" sz="3000">
                <a:solidFill>
                  <a:srgbClr val="0000CC"/>
                </a:solidFill>
                <a:latin typeface="Times New Roman" pitchFamily="18" charset="0"/>
              </a:rPr>
              <a:t>1</a:t>
            </a:r>
            <a:r>
              <a:rPr lang="el-GR" sz="3000">
                <a:solidFill>
                  <a:srgbClr val="0000CC"/>
                </a:solidFill>
                <a:latin typeface="Times New Roman" pitchFamily="18" charset="0"/>
              </a:rPr>
              <a:t>: Δήμοι</a:t>
            </a:r>
          </a:p>
          <a:p>
            <a:pPr eaLnBrk="0" hangingPunct="0">
              <a:spcBef>
                <a:spcPts val="600"/>
              </a:spcBef>
              <a:spcAft>
                <a:spcPts val="600"/>
              </a:spcAft>
            </a:pPr>
            <a:r>
              <a:rPr lang="en-US" sz="3000">
                <a:solidFill>
                  <a:srgbClr val="0000CC"/>
                </a:solidFill>
                <a:latin typeface="Times New Roman" pitchFamily="18" charset="0"/>
              </a:rPr>
              <a:t>LAU</a:t>
            </a:r>
            <a:r>
              <a:rPr lang="el-GR" sz="3000">
                <a:solidFill>
                  <a:srgbClr val="0000CC"/>
                </a:solidFill>
                <a:latin typeface="Times New Roman" pitchFamily="18" charset="0"/>
              </a:rPr>
              <a:t> 2: Δημοτικά Διαμερίσματα</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srcRect/>
          <a:stretch>
            <a:fillRect/>
          </a:stretch>
        </p:blipFill>
        <p:spPr bwMode="auto">
          <a:xfrm>
            <a:off x="0" y="692150"/>
            <a:ext cx="9144000" cy="6165850"/>
          </a:xfrm>
          <a:prstGeom prst="rect">
            <a:avLst/>
          </a:prstGeom>
          <a:noFill/>
          <a:ln w="9525">
            <a:noFill/>
            <a:miter lim="800000"/>
            <a:headEnd/>
            <a:tailEnd/>
          </a:ln>
        </p:spPr>
      </p:pic>
      <p:sp>
        <p:nvSpPr>
          <p:cNvPr id="12291" name="Rectangle 5"/>
          <p:cNvSpPr>
            <a:spLocks noGrp="1" noChangeArrowheads="1"/>
          </p:cNvSpPr>
          <p:nvPr>
            <p:ph type="title" idx="4294967295"/>
          </p:nvPr>
        </p:nvSpPr>
        <p:spPr>
          <a:xfrm>
            <a:off x="0" y="0"/>
            <a:ext cx="9144000" cy="533400"/>
          </a:xfrm>
          <a:noFill/>
        </p:spPr>
        <p:txBody>
          <a:bodyPr lIns="92075" tIns="46038" rIns="92075" bIns="46038" anchor="b"/>
          <a:lstStyle/>
          <a:p>
            <a:pPr eaLnBrk="1" hangingPunct="1">
              <a:lnSpc>
                <a:spcPct val="80000"/>
              </a:lnSpc>
            </a:pPr>
            <a:r>
              <a:rPr lang="el-GR" sz="2400" b="1" smtClean="0">
                <a:solidFill>
                  <a:schemeClr val="tx1"/>
                </a:solidFill>
              </a:rPr>
              <a:t>ΟΙ ΕΛΛΗΝΙΚΕΣ (ΔΙΟΙΚΗΤΙΚΕΣ) ΠΕΡΙΦΕΡΕΙΕΣ </a:t>
            </a:r>
            <a:r>
              <a:rPr lang="en-US" sz="2400" b="1" smtClean="0">
                <a:solidFill>
                  <a:schemeClr val="tx1"/>
                </a:solidFill>
              </a:rPr>
              <a:t>NUTS</a:t>
            </a:r>
            <a:r>
              <a:rPr lang="el-GR" sz="2400" b="1" smtClean="0">
                <a:solidFill>
                  <a:schemeClr val="tx1"/>
                </a:solidFill>
              </a:rPr>
              <a:t> ΙΙ</a:t>
            </a:r>
            <a:endParaRPr lang="en-US" sz="2400" b="1" smtClean="0">
              <a:solidFill>
                <a:schemeClr val="tx1"/>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txBox="1">
            <a:spLocks noChangeArrowheads="1"/>
          </p:cNvSpPr>
          <p:nvPr/>
        </p:nvSpPr>
        <p:spPr bwMode="auto">
          <a:xfrm>
            <a:off x="0" y="323850"/>
            <a:ext cx="9144000" cy="747713"/>
          </a:xfrm>
          <a:prstGeom prst="rect">
            <a:avLst/>
          </a:prstGeom>
          <a:noFill/>
          <a:ln w="9525">
            <a:noFill/>
            <a:miter lim="800000"/>
            <a:headEnd/>
            <a:tailEnd/>
          </a:ln>
        </p:spPr>
        <p:txBody>
          <a:bodyPr lIns="92075" tIns="46038" rIns="92075" bIns="46038" anchor="b"/>
          <a:lstStyle/>
          <a:p>
            <a:pPr algn="ctr">
              <a:defRPr/>
            </a:pPr>
            <a:r>
              <a:rPr lang="el-GR" b="1" dirty="0">
                <a:latin typeface="+mj-lt"/>
                <a:cs typeface="Arial" charset="0"/>
              </a:rPr>
              <a:t>Σύσταση Αποκεντρωμένης Διοίκησης σύμφωνα με το Πρόγραμμα Καλλικράτης (Ν. 3852/2010)</a:t>
            </a:r>
            <a:endParaRPr lang="en-GB" b="1" dirty="0">
              <a:latin typeface="+mj-lt"/>
              <a:cs typeface="Arial" charset="0"/>
            </a:endParaRPr>
          </a:p>
        </p:txBody>
      </p:sp>
      <p:graphicFrame>
        <p:nvGraphicFramePr>
          <p:cNvPr id="4" name="Table 3"/>
          <p:cNvGraphicFramePr>
            <a:graphicFrameLocks noGrp="1"/>
          </p:cNvGraphicFramePr>
          <p:nvPr/>
        </p:nvGraphicFramePr>
        <p:xfrm>
          <a:off x="357188" y="1285875"/>
          <a:ext cx="8358247" cy="5029177"/>
        </p:xfrm>
        <a:graphic>
          <a:graphicData uri="http://schemas.openxmlformats.org/drawingml/2006/table">
            <a:tbl>
              <a:tblPr/>
              <a:tblGrid>
                <a:gridCol w="438260"/>
                <a:gridCol w="2951547"/>
                <a:gridCol w="2922480"/>
                <a:gridCol w="2045960"/>
              </a:tblGrid>
              <a:tr h="447263">
                <a:tc>
                  <a:txBody>
                    <a:bodyPr/>
                    <a:lstStyle/>
                    <a:p>
                      <a:pPr algn="ctr">
                        <a:lnSpc>
                          <a:spcPct val="115000"/>
                        </a:lnSpc>
                        <a:spcAft>
                          <a:spcPts val="0"/>
                        </a:spcAft>
                      </a:pPr>
                      <a:endParaRPr lang="en-GB" sz="1800" dirty="0">
                        <a:latin typeface="+mj-lt"/>
                        <a:ea typeface="Calibri"/>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b="1" dirty="0">
                          <a:latin typeface="+mj-lt"/>
                          <a:ea typeface="Calibri"/>
                          <a:cs typeface="Times New Roman"/>
                        </a:rPr>
                        <a:t>Αποκεντρωμένη Διοίκηση</a:t>
                      </a:r>
                      <a:endParaRPr lang="en-GB" sz="1800" dirty="0">
                        <a:latin typeface="+mj-lt"/>
                        <a:ea typeface="Calibri"/>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b="1" dirty="0">
                          <a:latin typeface="+mj-lt"/>
                          <a:ea typeface="Calibri"/>
                          <a:cs typeface="Times New Roman"/>
                        </a:rPr>
                        <a:t>Όρια</a:t>
                      </a:r>
                      <a:endParaRPr lang="en-GB" sz="1800" dirty="0">
                        <a:latin typeface="+mj-lt"/>
                        <a:ea typeface="Calibri"/>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800" b="1">
                          <a:latin typeface="+mj-lt"/>
                          <a:ea typeface="Calibri"/>
                          <a:cs typeface="Times New Roman"/>
                        </a:rPr>
                        <a:t>Έδρα</a:t>
                      </a:r>
                      <a:endParaRPr lang="en-GB" sz="1800">
                        <a:latin typeface="+mj-lt"/>
                        <a:ea typeface="Calibri"/>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632">
                <a:tc>
                  <a:txBody>
                    <a:bodyPr/>
                    <a:lstStyle/>
                    <a:p>
                      <a:pPr>
                        <a:lnSpc>
                          <a:spcPct val="115000"/>
                        </a:lnSpc>
                        <a:spcAft>
                          <a:spcPts val="0"/>
                        </a:spcAft>
                      </a:pPr>
                      <a:r>
                        <a:rPr lang="el-GR" sz="1800">
                          <a:latin typeface="+mj-lt"/>
                          <a:ea typeface="Calibri"/>
                          <a:cs typeface="Times New Roman"/>
                        </a:rPr>
                        <a:t>1</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Αττικής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Περιφέρεια Αττικής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a:latin typeface="+mj-lt"/>
                          <a:ea typeface="Calibri"/>
                          <a:cs typeface="Times New Roman"/>
                        </a:rPr>
                        <a:t>Αθήνα</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nSpc>
                          <a:spcPct val="115000"/>
                        </a:lnSpc>
                        <a:spcAft>
                          <a:spcPts val="0"/>
                        </a:spcAft>
                      </a:pPr>
                      <a:r>
                        <a:rPr lang="el-GR" sz="1800">
                          <a:latin typeface="+mj-lt"/>
                          <a:ea typeface="Calibri"/>
                          <a:cs typeface="Times New Roman"/>
                        </a:rPr>
                        <a:t>2</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Θεσσαλίας - Στερεάς Ελλάδας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Περιφέρειες Θεσσαλίας και Στερεάς Ελλάδας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Λάρισα</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nSpc>
                          <a:spcPct val="115000"/>
                        </a:lnSpc>
                        <a:spcAft>
                          <a:spcPts val="0"/>
                        </a:spcAft>
                      </a:pPr>
                      <a:r>
                        <a:rPr lang="el-GR" sz="1800">
                          <a:latin typeface="+mj-lt"/>
                          <a:ea typeface="Calibri"/>
                          <a:cs typeface="Times New Roman"/>
                        </a:rPr>
                        <a:t>3</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Ηπείρου - Δυτικής Μακεδονίας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Περιφέρειες Ηπείρου και Δυτικής Μακεδονίας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Ιωάννινα</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4529">
                <a:tc>
                  <a:txBody>
                    <a:bodyPr/>
                    <a:lstStyle/>
                    <a:p>
                      <a:pPr>
                        <a:lnSpc>
                          <a:spcPct val="115000"/>
                        </a:lnSpc>
                        <a:spcAft>
                          <a:spcPts val="0"/>
                        </a:spcAft>
                      </a:pPr>
                      <a:r>
                        <a:rPr lang="el-GR" sz="1800">
                          <a:latin typeface="+mj-lt"/>
                          <a:ea typeface="Calibri"/>
                          <a:cs typeface="Times New Roman"/>
                        </a:rPr>
                        <a:t>4</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a:latin typeface="+mj-lt"/>
                          <a:ea typeface="Calibri"/>
                          <a:cs typeface="Times New Roman"/>
                        </a:rPr>
                        <a:t>Πελοποννήσου, Δυτικής Ελλάδας και Ιονίου</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Περιφέρειες Πελοποννήσου, Δυτικής Ελλάδας και Ιονίου</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Πάτρα</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nSpc>
                          <a:spcPct val="115000"/>
                        </a:lnSpc>
                        <a:spcAft>
                          <a:spcPts val="0"/>
                        </a:spcAft>
                      </a:pPr>
                      <a:r>
                        <a:rPr lang="el-GR" sz="1800">
                          <a:latin typeface="+mj-lt"/>
                          <a:ea typeface="Calibri"/>
                          <a:cs typeface="Times New Roman"/>
                        </a:rPr>
                        <a:t>5</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a:latin typeface="+mj-lt"/>
                          <a:ea typeface="Calibri"/>
                          <a:cs typeface="Times New Roman"/>
                        </a:rPr>
                        <a:t>Αιγαίου</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Περιφέρειες Βορείου Αιγαίου και Νοτίου Αιγαίου</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Πειραιά</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632">
                <a:tc>
                  <a:txBody>
                    <a:bodyPr/>
                    <a:lstStyle/>
                    <a:p>
                      <a:pPr>
                        <a:lnSpc>
                          <a:spcPct val="115000"/>
                        </a:lnSpc>
                        <a:spcAft>
                          <a:spcPts val="0"/>
                        </a:spcAft>
                      </a:pPr>
                      <a:r>
                        <a:rPr lang="el-GR" sz="1800">
                          <a:latin typeface="+mj-lt"/>
                          <a:ea typeface="Calibri"/>
                          <a:cs typeface="Times New Roman"/>
                        </a:rPr>
                        <a:t>6</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a:latin typeface="+mj-lt"/>
                          <a:ea typeface="Calibri"/>
                          <a:cs typeface="Times New Roman"/>
                        </a:rPr>
                        <a:t>Κρήτης</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Περιφέρεια Κρήτης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Ηράκλειο</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761">
                <a:tc>
                  <a:txBody>
                    <a:bodyPr/>
                    <a:lstStyle/>
                    <a:p>
                      <a:pPr>
                        <a:lnSpc>
                          <a:spcPct val="115000"/>
                        </a:lnSpc>
                        <a:spcAft>
                          <a:spcPts val="0"/>
                        </a:spcAft>
                      </a:pPr>
                      <a:r>
                        <a:rPr lang="el-GR" sz="1800">
                          <a:latin typeface="+mj-lt"/>
                          <a:ea typeface="Calibri"/>
                          <a:cs typeface="Times New Roman"/>
                        </a:rPr>
                        <a:t>7</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a:latin typeface="+mj-lt"/>
                          <a:ea typeface="Calibri"/>
                          <a:cs typeface="Times New Roman"/>
                        </a:rPr>
                        <a:t>Μακεδονίας – Θράκης</a:t>
                      </a:r>
                      <a:endParaRPr lang="en-GB" sz="180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Περιφέρειες Ανατολικής Μακεδονίας – Θράκης και Κεντρικής Μακεδονίας</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latin typeface="+mj-lt"/>
                          <a:ea typeface="Calibri"/>
                          <a:cs typeface="Times New Roman"/>
                        </a:rPr>
                        <a:t>Θεσσαλονίκη</a:t>
                      </a:r>
                      <a:endParaRPr lang="en-GB" sz="1800" dirty="0">
                        <a:latin typeface="+mj-lt"/>
                        <a:ea typeface="Calibri"/>
                        <a:cs typeface="Times New Roman"/>
                      </a:endParaRPr>
                    </a:p>
                  </a:txBody>
                  <a:tcPr marL="49387" marR="49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28625" y="142875"/>
            <a:ext cx="8458200" cy="836613"/>
          </a:xfrm>
        </p:spPr>
        <p:txBody>
          <a:bodyPr lIns="92075" tIns="46038" rIns="92075" bIns="46038" anchor="b"/>
          <a:lstStyle/>
          <a:p>
            <a:pPr eaLnBrk="1" hangingPunct="1"/>
            <a:r>
              <a:rPr lang="el-GR" altLang="el-GR" sz="2800" b="1" i="1" smtClean="0"/>
              <a:t>Η ΣΥΜΒΟΛΗ ΤΟΥ ΠΕΡΙΦΕΡΕΙΑΚΟΥ ΣΤΟΝ ΕΘΝΙΚΟ ΑΝΑΠΤΥΞΙΑΚΟ ΠΡΟΓΡΑΜΜΑΤΙΣΜΟ</a:t>
            </a:r>
          </a:p>
        </p:txBody>
      </p:sp>
      <p:sp>
        <p:nvSpPr>
          <p:cNvPr id="8195" name="Rectangle 3"/>
          <p:cNvSpPr>
            <a:spLocks noGrp="1" noChangeArrowheads="1"/>
          </p:cNvSpPr>
          <p:nvPr>
            <p:ph type="body" idx="4294967295"/>
          </p:nvPr>
        </p:nvSpPr>
        <p:spPr>
          <a:xfrm>
            <a:off x="0" y="1096963"/>
            <a:ext cx="8929688" cy="5761037"/>
          </a:xfrm>
        </p:spPr>
        <p:txBody>
          <a:bodyPr lIns="92075" tIns="46038" rIns="92075" bIns="46038"/>
          <a:lstStyle/>
          <a:p>
            <a:pPr algn="just" eaLnBrk="1" hangingPunct="1">
              <a:lnSpc>
                <a:spcPct val="80000"/>
              </a:lnSpc>
              <a:buFontTx/>
              <a:buNone/>
            </a:pPr>
            <a:r>
              <a:rPr lang="el-GR" altLang="el-GR" sz="2800" smtClean="0"/>
              <a:t>α) Η «περιφερειακοποίηση» του εθνικού αναπτυξιακού προγράμματος διευκολύνει τον έλεγχο της συνέπειας και της εφικτότητας των στόχων του, υπό τους περιορισμούς και τις δυνατότητες που θέτει η μεταβλητή του χώρου. Επιπλέον, </a:t>
            </a:r>
            <a:r>
              <a:rPr lang="el-GR" altLang="el-GR" sz="2800" u="sng" smtClean="0"/>
              <a:t>τα μέτρα των περιφερειακών προγραμμάτων συμπληρώνουν και εξειδικεύουν στο χώρο τα μέτρα του εθνικού αναπτυξιακού προγράμματος</a:t>
            </a:r>
            <a:r>
              <a:rPr lang="el-GR" altLang="el-GR" sz="2800" smtClean="0"/>
              <a:t> και έτσι εξασφαλίζεται η συνέπεια και αποτελεσματικότητα της εθνικής αναπτυξιακής στρατηγικής.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57188" y="163513"/>
            <a:ext cx="8458200" cy="836612"/>
          </a:xfrm>
        </p:spPr>
        <p:txBody>
          <a:bodyPr lIns="92075" tIns="46038" rIns="92075" bIns="46038" anchor="b"/>
          <a:lstStyle/>
          <a:p>
            <a:pPr eaLnBrk="1" hangingPunct="1"/>
            <a:r>
              <a:rPr lang="el-GR" altLang="el-GR" sz="2800" b="1" i="1" smtClean="0"/>
              <a:t>Η ΣΥΜΒΟΛΗ ΤΟΥ ΠΕΡΙΦΕΡΙΑΚΟΥ ΣΤΟΝ ΕΘΝΙΚΟ ΑΝΑΠΤΥΞΙΑΚΟ ΠΡΟΓΡΑΜΜΑΤΙΣΜΟ</a:t>
            </a:r>
          </a:p>
        </p:txBody>
      </p:sp>
      <p:sp>
        <p:nvSpPr>
          <p:cNvPr id="9219" name="Rectangle 3"/>
          <p:cNvSpPr>
            <a:spLocks noGrp="1" noChangeArrowheads="1"/>
          </p:cNvSpPr>
          <p:nvPr>
            <p:ph type="body" idx="4294967295"/>
          </p:nvPr>
        </p:nvSpPr>
        <p:spPr>
          <a:xfrm>
            <a:off x="0" y="1357313"/>
            <a:ext cx="8929688" cy="4378325"/>
          </a:xfrm>
        </p:spPr>
        <p:txBody>
          <a:bodyPr lIns="92075" tIns="46038" rIns="92075" bIns="46038"/>
          <a:lstStyle/>
          <a:p>
            <a:pPr algn="just" eaLnBrk="1" hangingPunct="1">
              <a:lnSpc>
                <a:spcPct val="80000"/>
              </a:lnSpc>
              <a:buFontTx/>
              <a:buNone/>
            </a:pPr>
            <a:r>
              <a:rPr lang="el-GR" altLang="el-GR" sz="2800" smtClean="0"/>
              <a:t>β) Η κατάρτιση των περιφερειακών προγραμμάτων διευκολύνει την απογραφή και </a:t>
            </a:r>
            <a:r>
              <a:rPr lang="el-GR" altLang="el-GR" sz="2800" u="sng" smtClean="0"/>
              <a:t>αξιολόγηση των διαθέσιμων παραγωγικών συντελεστών</a:t>
            </a:r>
            <a:r>
              <a:rPr lang="el-GR" altLang="el-GR" sz="2800" smtClean="0"/>
              <a:t>, καθώς και την επισήμανση συμπληρωματικοτήτων για την αξιοποίησή τους.</a:t>
            </a:r>
          </a:p>
          <a:p>
            <a:pPr algn="just" eaLnBrk="1" hangingPunct="1">
              <a:lnSpc>
                <a:spcPct val="80000"/>
              </a:lnSpc>
              <a:buFontTx/>
              <a:buNone/>
            </a:pPr>
            <a:r>
              <a:rPr lang="el-GR" altLang="el-GR" sz="2800" smtClean="0"/>
              <a:t>γ) Η κατάρτιση και εφαρμογή των περιφερειακών προγραμμάτων ενισχύει την </a:t>
            </a:r>
            <a:r>
              <a:rPr lang="el-GR" altLang="el-GR" sz="2800" u="sng" smtClean="0"/>
              <a:t>αποκέντρωση του συστήματος λήψης αποφάσεων,</a:t>
            </a:r>
            <a:r>
              <a:rPr lang="el-GR" altLang="el-GR" sz="2800" smtClean="0"/>
              <a:t> τη συμμετοχή των τοπικών φορέων στην αναπτυξιακή διαδικασία και κατά συνέπεια διευκολύνει την αποδοχή των στόχων του εθνικού αναπτυξιακού</a:t>
            </a:r>
            <a:r>
              <a:rPr lang="en-US" altLang="el-GR" sz="2800" smtClean="0"/>
              <a:t> </a:t>
            </a:r>
            <a:r>
              <a:rPr lang="el-GR" altLang="el-GR" sz="2800" smtClean="0"/>
              <a:t>προγράμματος από τον πληθυσμό.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4767</Words>
  <Application>Microsoft Office PowerPoint</Application>
  <PresentationFormat>On-screen Show (4:3)</PresentationFormat>
  <Paragraphs>810</Paragraphs>
  <Slides>75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77" baseType="lpstr">
      <vt:lpstr>Office Theme</vt:lpstr>
      <vt:lpstr>Document</vt:lpstr>
      <vt:lpstr>Περιφερειακός Προγραμματισμός: ευρωπαϊκή, εθνική, περιφερειακή &amp; τοπική διάσταση</vt:lpstr>
      <vt:lpstr>ΠΕΡΙΦΕΡΕΙΑΚΟΣ  ΟΙΚΟΝΟΜΙΚΟΣ ΠΡΟΓΡΑΜΜΑΤΙΣΜΟΣ</vt:lpstr>
      <vt:lpstr>ΟΡΙΣΜΟΣ ΤΟΥ ΠΕΡΙΦΕΡΕΙΑΚΟΥ ΠΡΟΓΡΑΜΜΑΤΙΣΜΟΥ</vt:lpstr>
      <vt:lpstr>ΠΕΡΙΦΕΡΕΙΑΚΗ ΠΟΛΙΤΙΚΗ ΚΑΙ ΠΕΡΙΦΕΡΕΙΑΚΟΣ ΠΡΟΓΡΑΜΜΑΤΙΣΜΟΣ</vt:lpstr>
      <vt:lpstr>ΠΕΡΙΦΕΡΕΙΕΣ ΠΡΟΓΡΑΜΜΑΤΙΣΜΟΥ</vt:lpstr>
      <vt:lpstr>ΕΠΙΠΕΔΑ ΠΕΡΙΦΕΡΕΙΑΚΟΥ ΠΡΟΓΡΑΜΜΑΤΙΣΜΟΥ - ΜΟΡΦΕΣ ΠΡΟΓΡΑΜΜΑΤΩΝ ΣΤΗ ΔΙΕΘΝΗ ΠΡΑΚΤΙΚΗ</vt:lpstr>
      <vt:lpstr>Κυρίαρχες αντιλήψεις για το ρόλο και τη σκοπιμότητα του Περιφερειακού Προγραμματισμού</vt:lpstr>
      <vt:lpstr>Η ΣΥΜΒΟΛΗ ΤΟΥ ΠΕΡΙΦΕΡΕΙΑΚΟΥ ΣΤΟΝ ΕΘΝΙΚΟ ΑΝΑΠΤΥΞΙΑΚΟ ΠΡΟΓΡΑΜΜΑΤΙΣΜΟ</vt:lpstr>
      <vt:lpstr>Η ΣΥΜΒΟΛΗ ΤΟΥ ΠΕΡΙΦΕΡΙΑΚΟΥ ΣΤΟΝ ΕΘΝΙΚΟ ΑΝΑΠΤΥΞΙΑΚΟ ΠΡΟΓΡΑΜΜΑΤΙΣΜΟ</vt:lpstr>
      <vt:lpstr>ΠΕΡΙΦΕΡΕΙΑΚΟΣ (ΟΙΚΟΝΟΜΙΚΟΣ) ΠΡΟΓΡΑΜΜΑΤΙΣΜΟΣ ΚΑΙ ΦΥΣΙΚΟΣ-ΧΩΡΟΤΑΞΙΚΟΣ ΣΧΕΔΙΑΣΜΟΣ </vt:lpstr>
      <vt:lpstr>ΠΕΡΙΦΕΡΕΙΑΚΟΣ (ΟΙΚΟΝΟΜΙΚΟΣ) ΠΡΟΓΡΑΜΜΑΤΙΣΜΟΣ ΚΑΙ ΦΥΣΙΚΟΣ-ΧΩΡΟΤΑΞΙΚΟΣ ΣΧΕΔΙΑΣΜΟΣ </vt:lpstr>
      <vt:lpstr>Slide 12</vt:lpstr>
      <vt:lpstr>Slide 13</vt:lpstr>
      <vt:lpstr>Slide 14</vt:lpstr>
      <vt:lpstr>Slide 15</vt:lpstr>
      <vt:lpstr>Slide 16</vt:lpstr>
      <vt:lpstr>Slide 17</vt:lpstr>
      <vt:lpstr>Slide 18</vt:lpstr>
      <vt:lpstr>(ΠΕΡΙΦΕΡΕΙΑΚΟΣ) ΣΤΡΑΤΗΓΙΚΟΣ ΣΧΕΔΙΑΣΜΟΣ ΚΑΙ (ΠΕΡΙΦΕΡΕΙΑΚΟΣ) ΕΠΙΧΕΙΡΗΣΙΑΚΟΣ ΠΡΟΓΡΑΜΜΑΤΙΣΜΟΣ </vt:lpstr>
      <vt:lpstr>ΕΠΙΧΕΙΡΗΣΙΑΚΟΣ ΠΡΟΓΡΑΜΜΑΤΙΣΜΟΣ</vt:lpstr>
      <vt:lpstr>Βασικές αρχές στη διαμόρφωση ενός Περιφερειακού Προγράμματος </vt:lpstr>
      <vt:lpstr>Tα περιεχόμενα ενός Περιφερειακού Προγράμματος</vt:lpstr>
      <vt:lpstr>  </vt:lpstr>
      <vt:lpstr>Slide 24</vt:lpstr>
      <vt:lpstr>Slide 25</vt:lpstr>
      <vt:lpstr>Slide 26</vt:lpstr>
      <vt:lpstr>Slide 27</vt:lpstr>
      <vt:lpstr>Slide 28</vt:lpstr>
      <vt:lpstr>ΦΟΡΕΙΣ ΠΡΟΓΡΑΜΜΑΤΙΣΜΟΥ</vt:lpstr>
      <vt:lpstr>ΔΙΑΔΙΚΑΣΙΑ ΚΑΙ ΦΟΡΕΙΣ ΠΡΟΓΡΑΜΜΑΤΙΣΜΟΥ</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ΣΤΡΑΤΗΓΙΚΟ ΑΝΑΠΤΥΞΙΑΚΟ ΟΡΑΜΑ</vt:lpstr>
      <vt:lpstr>ΣΤΡΑΤΗΓΙΚΗ ΠΕΡΙΦΕΡΕΙΑΚΗΣ ΑΝΑΠΤΥΞΗΣ</vt:lpstr>
      <vt:lpstr>Slide 48</vt:lpstr>
      <vt:lpstr>Slide 49</vt:lpstr>
      <vt:lpstr>Slide 50</vt:lpstr>
      <vt:lpstr>Slide 51</vt:lpstr>
      <vt:lpstr>Slide 52</vt:lpstr>
      <vt:lpstr>Slide 53</vt:lpstr>
      <vt:lpstr>Slide 54</vt:lpstr>
      <vt:lpstr>Slide 55</vt:lpstr>
      <vt:lpstr>Η πορεία του Περιφερειακού Προγραμματισμού στην Ελλάδα</vt:lpstr>
      <vt:lpstr>ΠΡΟΓΡΑΜΜΑ ΠΕΡΙΦΕΡΕΙΑΚΗΣ ΑΝΑΠΤΥΞΗΣ 81-85</vt:lpstr>
      <vt:lpstr>ΠΡΟΓΡΑΜΜΑ ΟΙΚΟΝΟΜΙΚΗΣ ΚΑΙ ΚΟΙΝΩΝΙΚΗΣ ΑΝΑΠΤΥΞΗΣ 83-87 </vt:lpstr>
      <vt:lpstr>ΜΕΣΟΓΕΙΑΚΑ ΟΛΟΚΛΗΡΩΜΕΝΑ ΠΡΟΓΡΑΜΜΑΤΑ 1986-92 </vt:lpstr>
      <vt:lpstr>ΠΡΩΤΟ ΚΟΙΝΟΤΙΚΟ ΠΛΑΙΣΙΟ ΣΤΗΡΙΞΗΣ 1989-93</vt:lpstr>
      <vt:lpstr>ΔΕΥΤΕΡΟ ΚΟΙΝΟΤΙΚΟ ΠΛΑΙΣΙΟ ΣΤΗΡΙΞΗΣ 1994-99</vt:lpstr>
      <vt:lpstr>ΤΡΙΤΟ ΚΟΙΝΟΤΙΚΟ ΠΛΑΙΣΙΟ ΣΤΗΡΙΞΗΣ 2000-06</vt:lpstr>
      <vt:lpstr>ΕΘΝΙΚΟ ΣΤΡΑΤΗΓΙΚΟ ΠΛΑΙΣΙΟ ΑΝΑΦΟΡΑΣ 2007-13</vt:lpstr>
      <vt:lpstr>H ΑΝΑΓΚΑΙΟΤΗΤΑ ΤΗΣ ΚΟΙΝΟΤΙΚΗΣ ΠΕΡΙΦΕΡΕΙΑΚΗΣ ΠΟΛΙΤΙΚΗΣ</vt:lpstr>
      <vt:lpstr>Οι πηγές του  Προϋπολογισμού της Ευρωπαϊκής Ένωσης</vt:lpstr>
      <vt:lpstr>Slide 66</vt:lpstr>
      <vt:lpstr>Slide 67</vt:lpstr>
      <vt:lpstr>Η ΕΞΕΛΙΞΗ ΤΗΣ ΚΟΙΝΟΤΙΚΗΣ ΠΕΡΙΦΕΡΕΙΑΚΗΣ ΠΟΛΙΤΙΚΗΣ</vt:lpstr>
      <vt:lpstr>ΟΝΟΜΑΤΟΛΟΓΙΑ ΕΔΑΦΙΚΩΝ ΣΤΑΤΙΣΤΙΚΩΝ  ΜΟΝΑΔΩΝ - NUTS  (NOMENCLATURE OF UNITS FOR TERRITORIAL STATISTICS) </vt:lpstr>
      <vt:lpstr>ΒΑΣΙΚΕΣ ΑΡΧΕΣ ΔΙΑΜΟΡΦΩΣΗΣ NUTS </vt:lpstr>
      <vt:lpstr>Mορφές Περιφερειών EE, σε εθνικό επίπεδο</vt:lpstr>
      <vt:lpstr>Slide 72</vt:lpstr>
      <vt:lpstr>ΟΙ ΕΛΛΗΝΙΚΕΣ ΥΠΟΔΙΑΙΡΕΣΕΙΣ NUTS &amp; LAU</vt:lpstr>
      <vt:lpstr>ΟΙ ΕΛΛΗΝΙΚΕΣ (ΔΙΟΙΚΗΤΙΚΕΣ) ΠΕΡΙΦΕΡΕΙΕΣ NUTS ΙΙ</vt:lpstr>
      <vt:lpstr>Slide 75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Περιφερειακός Προγραμματισμός: ευρωπαϊκή, εθνική, περιφερειακή &amp; τοπική διάσταση</dc:title>
  <dc:creator>Guest</dc:creator>
  <cp:lastModifiedBy>Guest</cp:lastModifiedBy>
  <cp:revision>5</cp:revision>
  <dcterms:created xsi:type="dcterms:W3CDTF">2018-11-01T10:39:18Z</dcterms:created>
  <dcterms:modified xsi:type="dcterms:W3CDTF">2018-11-01T11:25:25Z</dcterms:modified>
</cp:coreProperties>
</file>