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5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76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7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>
      <p:cViewPr varScale="1">
        <p:scale>
          <a:sx n="110" d="100"/>
          <a:sy n="110" d="100"/>
        </p:scale>
        <p:origin x="16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10F1-A0C1-4BEC-A812-EC38F9B23D5E}" type="datetimeFigureOut">
              <a:rPr lang="el-GR" smtClean="0"/>
              <a:pPr/>
              <a:t>18/10/23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9438-67ED-4F33-AD48-1AF393BF20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10F1-A0C1-4BEC-A812-EC38F9B23D5E}" type="datetimeFigureOut">
              <a:rPr lang="el-GR" smtClean="0"/>
              <a:pPr/>
              <a:t>18/10/23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9438-67ED-4F33-AD48-1AF393BF20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10F1-A0C1-4BEC-A812-EC38F9B23D5E}" type="datetimeFigureOut">
              <a:rPr lang="el-GR" smtClean="0"/>
              <a:pPr/>
              <a:t>18/10/23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9438-67ED-4F33-AD48-1AF393BF20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10F1-A0C1-4BEC-A812-EC38F9B23D5E}" type="datetimeFigureOut">
              <a:rPr lang="el-GR" smtClean="0"/>
              <a:pPr/>
              <a:t>18/10/23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9438-67ED-4F33-AD48-1AF393BF20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10F1-A0C1-4BEC-A812-EC38F9B23D5E}" type="datetimeFigureOut">
              <a:rPr lang="el-GR" smtClean="0"/>
              <a:pPr/>
              <a:t>18/10/23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9438-67ED-4F33-AD48-1AF393BF20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10F1-A0C1-4BEC-A812-EC38F9B23D5E}" type="datetimeFigureOut">
              <a:rPr lang="el-GR" smtClean="0"/>
              <a:pPr/>
              <a:t>18/10/23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9438-67ED-4F33-AD48-1AF393BF20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10F1-A0C1-4BEC-A812-EC38F9B23D5E}" type="datetimeFigureOut">
              <a:rPr lang="el-GR" smtClean="0"/>
              <a:pPr/>
              <a:t>18/10/23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9438-67ED-4F33-AD48-1AF393BF20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10F1-A0C1-4BEC-A812-EC38F9B23D5E}" type="datetimeFigureOut">
              <a:rPr lang="el-GR" smtClean="0"/>
              <a:pPr/>
              <a:t>18/10/23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9438-67ED-4F33-AD48-1AF393BF20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10F1-A0C1-4BEC-A812-EC38F9B23D5E}" type="datetimeFigureOut">
              <a:rPr lang="el-GR" smtClean="0"/>
              <a:pPr/>
              <a:t>18/10/23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9438-67ED-4F33-AD48-1AF393BF20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10F1-A0C1-4BEC-A812-EC38F9B23D5E}" type="datetimeFigureOut">
              <a:rPr lang="el-GR" smtClean="0"/>
              <a:pPr/>
              <a:t>18/10/23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9438-67ED-4F33-AD48-1AF393BF20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10F1-A0C1-4BEC-A812-EC38F9B23D5E}" type="datetimeFigureOut">
              <a:rPr lang="el-GR" smtClean="0"/>
              <a:pPr/>
              <a:t>18/10/23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9438-67ED-4F33-AD48-1AF393BF20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510F1-A0C1-4BEC-A812-EC38F9B23D5E}" type="datetimeFigureOut">
              <a:rPr lang="el-GR" smtClean="0"/>
              <a:pPr/>
              <a:t>18/10/23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C9438-67ED-4F33-AD48-1AF393BF20D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eativesurvey.gr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sz="4000" b="1" i="1" dirty="0"/>
              <a:t>Η επισφαλής και ευέλικτη εργασία στην ελληνική βιομηχανία του </a:t>
            </a:r>
            <a:r>
              <a:rPr lang="el-GR" sz="4000" b="1" i="1" dirty="0" err="1"/>
              <a:t>Design</a:t>
            </a:r>
            <a:br>
              <a:rPr lang="en-US" sz="4000" b="1" i="1" dirty="0"/>
            </a:br>
            <a:r>
              <a:rPr lang="el-GR" sz="4000" b="1" i="1" dirty="0"/>
              <a:t> </a:t>
            </a:r>
            <a:r>
              <a:rPr lang="el-GR" sz="2700" b="1" dirty="0" err="1"/>
              <a:t>Αυδίκος</a:t>
            </a:r>
            <a:r>
              <a:rPr lang="el-GR" sz="2700" b="1" dirty="0"/>
              <a:t> Β</a:t>
            </a:r>
            <a:r>
              <a:rPr lang="el-GR" sz="2700" b="1"/>
              <a:t>.</a:t>
            </a:r>
            <a:r>
              <a:rPr lang="el-GR" sz="2700"/>
              <a:t> </a:t>
            </a:r>
            <a:br>
              <a:rPr lang="el-GR" dirty="0"/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8674" name="Picture 2" descr="http://4.bp.blogspot.com/--YSuhosln28/Vg0j32YGrGI/AAAAAAAADGU/_n6pvQMw9I8/s1600/Creative-Survey-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861048"/>
            <a:ext cx="5184576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0596" t="9359" r="22497" b="7919"/>
          <a:stretch>
            <a:fillRect/>
          </a:stretch>
        </p:blipFill>
        <p:spPr bwMode="auto">
          <a:xfrm>
            <a:off x="2267744" y="501191"/>
            <a:ext cx="5766967" cy="635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6997" t="9359" r="24972" b="4319"/>
          <a:stretch>
            <a:fillRect/>
          </a:stretch>
        </p:blipFill>
        <p:spPr bwMode="auto">
          <a:xfrm>
            <a:off x="1403648" y="116632"/>
            <a:ext cx="5768411" cy="648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6997" t="8639" r="34196" b="4319"/>
          <a:stretch>
            <a:fillRect/>
          </a:stretch>
        </p:blipFill>
        <p:spPr bwMode="auto">
          <a:xfrm>
            <a:off x="2123728" y="188640"/>
            <a:ext cx="4680520" cy="656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2497" t="10799" r="20247" b="12958"/>
          <a:stretch>
            <a:fillRect/>
          </a:stretch>
        </p:blipFill>
        <p:spPr bwMode="auto">
          <a:xfrm>
            <a:off x="1403648" y="692696"/>
            <a:ext cx="6661727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33521" t="8279" r="26997" b="6839"/>
          <a:stretch>
            <a:fillRect/>
          </a:stretch>
        </p:blipFill>
        <p:spPr bwMode="auto">
          <a:xfrm>
            <a:off x="2267744" y="548680"/>
            <a:ext cx="4529606" cy="608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32846" t="23397" r="26997" b="9359"/>
          <a:stretch>
            <a:fillRect/>
          </a:stretch>
        </p:blipFill>
        <p:spPr bwMode="auto">
          <a:xfrm>
            <a:off x="2051720" y="836712"/>
            <a:ext cx="5433801" cy="568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26997" t="11159" r="22497" b="20157"/>
          <a:stretch>
            <a:fillRect/>
          </a:stretch>
        </p:blipFill>
        <p:spPr bwMode="auto">
          <a:xfrm>
            <a:off x="827584" y="116632"/>
            <a:ext cx="7521186" cy="639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33521" t="9359" r="26547" b="4319"/>
          <a:stretch>
            <a:fillRect/>
          </a:stretch>
        </p:blipFill>
        <p:spPr bwMode="auto">
          <a:xfrm>
            <a:off x="2339752" y="404664"/>
            <a:ext cx="4608512" cy="622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32396" t="19438" r="22497" b="26637"/>
          <a:stretch>
            <a:fillRect/>
          </a:stretch>
        </p:blipFill>
        <p:spPr bwMode="auto">
          <a:xfrm>
            <a:off x="1907704" y="980728"/>
            <a:ext cx="626375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26997" t="41755" r="22497" b="6119"/>
          <a:stretch>
            <a:fillRect/>
          </a:stretch>
        </p:blipFill>
        <p:spPr bwMode="auto">
          <a:xfrm>
            <a:off x="1187624" y="1124744"/>
            <a:ext cx="6829422" cy="440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Η ψηφιακή οικονομία αναπροσδιόρισε την ζήτηση και προσφορά παγκόσμια</a:t>
            </a:r>
          </a:p>
          <a:p>
            <a:r>
              <a:rPr lang="el-GR" dirty="0"/>
              <a:t>Ζήτηση: νέα διαφοροποιημένα προϊόντα και υπηρεσίες</a:t>
            </a:r>
          </a:p>
          <a:p>
            <a:r>
              <a:rPr lang="el-GR" dirty="0"/>
              <a:t>Προσφορά: η </a:t>
            </a:r>
            <a:r>
              <a:rPr lang="el-GR" dirty="0" err="1"/>
              <a:t>τηλε</a:t>
            </a:r>
            <a:r>
              <a:rPr lang="el-GR" dirty="0"/>
              <a:t>-εργασία αναπροσδιόρισε τα όρια μεταξύ μισθωτής εργασίας και ελεύθερου επαγγέλματος/</a:t>
            </a:r>
            <a:r>
              <a:rPr lang="el-GR" dirty="0" err="1"/>
              <a:t>αυταπασχόλησης</a:t>
            </a:r>
            <a:r>
              <a:rPr lang="el-GR" dirty="0"/>
              <a:t>, μεγαλύτερη τάση στις εταιρίες για ανάθεση εργασιών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26997" t="8999" r="24747" b="4319"/>
          <a:stretch>
            <a:fillRect/>
          </a:stretch>
        </p:blipFill>
        <p:spPr bwMode="auto">
          <a:xfrm>
            <a:off x="1475656" y="404664"/>
            <a:ext cx="5614882" cy="630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33746" t="8279" r="26997" b="4679"/>
          <a:stretch>
            <a:fillRect/>
          </a:stretch>
        </p:blipFill>
        <p:spPr bwMode="auto">
          <a:xfrm>
            <a:off x="1959666" y="188640"/>
            <a:ext cx="4708756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Κατεβάστε το </a:t>
            </a:r>
            <a:r>
              <a:rPr lang="en-US" sz="2800" dirty="0" err="1"/>
              <a:t>pdf</a:t>
            </a:r>
            <a:r>
              <a:rPr lang="en-US" sz="2800" dirty="0"/>
              <a:t> </a:t>
            </a:r>
            <a:r>
              <a:rPr lang="el-GR" sz="2800" dirty="0"/>
              <a:t>με τα αποτελέσματα της μελέτης: </a:t>
            </a:r>
            <a:r>
              <a:rPr lang="en-US" sz="2800" dirty="0"/>
              <a:t>creativesurvey.gr</a:t>
            </a: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49" name="Picture 1" descr="Screensh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00808"/>
            <a:ext cx="5190915" cy="5486797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-540843"/>
            <a:ext cx="505267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el-GR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067" name="Picture 19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7712075"/>
            <a:ext cx="923925" cy="523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οικονομική κρίση ενέτεινε το φαινόμενο της </a:t>
            </a:r>
            <a:r>
              <a:rPr lang="el-GR" dirty="0" err="1"/>
              <a:t>αυταπασχόλησης</a:t>
            </a:r>
            <a:r>
              <a:rPr lang="el-GR" dirty="0"/>
              <a:t>, ιδιαίτερα στα δημιουργικά επαγγέλματα (έντασης γνώσης)</a:t>
            </a:r>
          </a:p>
          <a:p>
            <a:r>
              <a:rPr lang="en-US" dirty="0"/>
              <a:t>Design: </a:t>
            </a:r>
            <a:r>
              <a:rPr lang="el-GR" dirty="0"/>
              <a:t>κλάδος έντονα εξαγωγικός, αλλά με έντονο το φαινόμενο της επισφαλούς και ευέλικτης εργασίας</a:t>
            </a:r>
          </a:p>
          <a:p>
            <a:r>
              <a:rPr lang="el-GR" dirty="0"/>
              <a:t>Κύρια εργοληπτικές συμφωνίες εργασίας </a:t>
            </a:r>
            <a:r>
              <a:rPr lang="en-US" dirty="0"/>
              <a:t>(project based work)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Έρευνα για την προσφορά, ζήτηση και συνθήκες εργασίας στην αγορά του ειδικευμένου σχεδιασμού</a:t>
            </a:r>
          </a:p>
          <a:p>
            <a:r>
              <a:rPr lang="el-GR" dirty="0"/>
              <a:t>Ερωτηματολόγιο 64 ερωτήσεων</a:t>
            </a:r>
          </a:p>
          <a:p>
            <a:r>
              <a:rPr lang="el-GR" dirty="0"/>
              <a:t>Δείγμα 925 ερωτηματολόγια, 2 μήνες </a:t>
            </a:r>
            <a:r>
              <a:rPr lang="el-GR" sz="2800" dirty="0"/>
              <a:t>(Δεκ. 2014-Φεβρ. 2015)</a:t>
            </a:r>
          </a:p>
          <a:p>
            <a:r>
              <a:rPr lang="en-US" dirty="0"/>
              <a:t>Design: </a:t>
            </a:r>
            <a:r>
              <a:rPr lang="el-GR" dirty="0"/>
              <a:t>Γραφιστικό, ψηφιακό, βιομηχανικό, εσωτερικών χώρων</a:t>
            </a:r>
            <a:endParaRPr lang="en-US" dirty="0"/>
          </a:p>
          <a:p>
            <a:r>
              <a:rPr lang="el-GR" dirty="0"/>
              <a:t>Ισχυρό δίκτυο: </a:t>
            </a:r>
            <a:r>
              <a:rPr lang="en-US" dirty="0"/>
              <a:t>digitized, design </a:t>
            </a:r>
            <a:r>
              <a:rPr lang="el-GR" dirty="0"/>
              <a:t>υπό Στέγη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647" t="8279" r="24747" b="5039"/>
          <a:stretch>
            <a:fillRect/>
          </a:stretch>
        </p:blipFill>
        <p:spPr bwMode="auto">
          <a:xfrm>
            <a:off x="1907704" y="404664"/>
            <a:ext cx="5958314" cy="630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7649" t="14038" r="5624" b="5399"/>
          <a:stretch>
            <a:fillRect/>
          </a:stretch>
        </p:blipFill>
        <p:spPr bwMode="auto">
          <a:xfrm>
            <a:off x="539552" y="1556792"/>
            <a:ext cx="7488832" cy="434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0472" t="9719" r="22497" b="3960"/>
          <a:stretch>
            <a:fillRect/>
          </a:stretch>
        </p:blipFill>
        <p:spPr bwMode="auto">
          <a:xfrm>
            <a:off x="1259632" y="476672"/>
            <a:ext cx="6390045" cy="604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9921" t="8279" r="24522" b="4679"/>
          <a:stretch>
            <a:fillRect/>
          </a:stretch>
        </p:blipFill>
        <p:spPr bwMode="auto">
          <a:xfrm>
            <a:off x="1979712" y="260648"/>
            <a:ext cx="5211238" cy="622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2497" t="11519" r="22497" b="12238"/>
          <a:stretch>
            <a:fillRect/>
          </a:stretch>
        </p:blipFill>
        <p:spPr bwMode="auto">
          <a:xfrm>
            <a:off x="1331640" y="332656"/>
            <a:ext cx="7001809" cy="606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82941</TotalTime>
  <Words>159</Words>
  <Application>Microsoft Macintosh PowerPoint</Application>
  <PresentationFormat>Προβολή στην οθόνη (4:3)</PresentationFormat>
  <Paragraphs>16</Paragraphs>
  <Slides>22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5" baseType="lpstr">
      <vt:lpstr>Arial</vt:lpstr>
      <vt:lpstr>Calibri</vt:lpstr>
      <vt:lpstr>Θέμα του Office</vt:lpstr>
      <vt:lpstr>Η επισφαλής και ευέλικτη εργασία στην ελληνική βιομηχανία του Design  Αυδίκος Β. 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Κατεβάστε το pdf με τα αποτελέσματα της μελέτης: creativesurvey.gr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Admin</dc:creator>
  <cp:lastModifiedBy>Vasilis Avdikos</cp:lastModifiedBy>
  <cp:revision>71</cp:revision>
  <dcterms:created xsi:type="dcterms:W3CDTF">2015-12-08T13:45:33Z</dcterms:created>
  <dcterms:modified xsi:type="dcterms:W3CDTF">2023-12-14T11:51:45Z</dcterms:modified>
</cp:coreProperties>
</file>