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70" r:id="rId2"/>
    <p:sldId id="269" r:id="rId3"/>
    <p:sldId id="271" r:id="rId4"/>
    <p:sldId id="256" r:id="rId5"/>
    <p:sldId id="277" r:id="rId6"/>
    <p:sldId id="278" r:id="rId7"/>
    <p:sldId id="267" r:id="rId8"/>
    <p:sldId id="265" r:id="rId9"/>
    <p:sldId id="268" r:id="rId10"/>
    <p:sldId id="266" r:id="rId11"/>
    <p:sldId id="257" r:id="rId12"/>
    <p:sldId id="258" r:id="rId13"/>
    <p:sldId id="272" r:id="rId14"/>
    <p:sldId id="273" r:id="rId15"/>
    <p:sldId id="275" r:id="rId16"/>
    <p:sldId id="276" r:id="rId17"/>
    <p:sldId id="274" r:id="rId18"/>
    <p:sldId id="279" r:id="rId19"/>
    <p:sldId id="280" r:id="rId20"/>
    <p:sldId id="284" r:id="rId21"/>
    <p:sldId id="281" r:id="rId22"/>
    <p:sldId id="282" r:id="rId23"/>
    <p:sldId id="283" r:id="rId24"/>
    <p:sldId id="285" r:id="rId25"/>
    <p:sldId id="286" r:id="rId26"/>
    <p:sldId id="287" r:id="rId27"/>
    <p:sldId id="288" r:id="rId28"/>
    <p:sldId id="289" r:id="rId29"/>
    <p:sldId id="290" r:id="rId30"/>
    <p:sldId id="292" r:id="rId31"/>
    <p:sldId id="29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27" autoAdjust="0"/>
    <p:restoredTop sz="85518" autoAdjust="0"/>
  </p:normalViewPr>
  <p:slideViewPr>
    <p:cSldViewPr snapToGrid="0" snapToObjects="1">
      <p:cViewPr varScale="1">
        <p:scale>
          <a:sx n="94" d="100"/>
          <a:sy n="94" d="100"/>
        </p:scale>
        <p:origin x="984" y="20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0958CF-DB60-7443-86D9-D5C8EA783E19}" type="datetimeFigureOut">
              <a:rPr lang="en-US" smtClean="0"/>
              <a:t>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C8010F-3985-B945-835B-769CC99178DB}" type="slidenum">
              <a:rPr lang="en-US" smtClean="0"/>
              <a:t>‹#›</a:t>
            </a:fld>
            <a:endParaRPr lang="en-US"/>
          </a:p>
        </p:txBody>
      </p:sp>
    </p:spTree>
    <p:extLst>
      <p:ext uri="{BB962C8B-B14F-4D97-AF65-F5344CB8AC3E}">
        <p14:creationId xmlns:p14="http://schemas.microsoft.com/office/powerpoint/2010/main" val="22480889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Οι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μητρο</a:t>
            </a:r>
            <a:r>
              <a:rPr lang="en-US" sz="1200" kern="1200" dirty="0">
                <a:solidFill>
                  <a:schemeClr val="tx1"/>
                </a:solidFill>
                <a:effectLst/>
                <a:latin typeface="+mn-lt"/>
                <a:ea typeface="+mn-ea"/>
                <a:cs typeface="+mn-cs"/>
              </a:rPr>
              <a:t>π</a:t>
            </a:r>
            <a:r>
              <a:rPr lang="en-US" sz="1200" kern="1200" dirty="0" err="1">
                <a:solidFill>
                  <a:schemeClr val="tx1"/>
                </a:solidFill>
                <a:effectLst/>
                <a:latin typeface="+mn-lt"/>
                <a:ea typeface="+mn-ea"/>
                <a:cs typeface="+mn-cs"/>
              </a:rPr>
              <a:t>ολιτικές</a:t>
            </a:r>
            <a:r>
              <a:rPr lang="en-US" sz="1200" kern="1200" dirty="0">
                <a:solidFill>
                  <a:schemeClr val="tx1"/>
                </a:solidFill>
                <a:effectLst/>
                <a:latin typeface="+mn-lt"/>
                <a:ea typeface="+mn-ea"/>
                <a:cs typeface="+mn-cs"/>
              </a:rPr>
              <a:t> π</a:t>
            </a:r>
            <a:r>
              <a:rPr lang="en-US" sz="1200" kern="1200" dirty="0" err="1">
                <a:solidFill>
                  <a:schemeClr val="tx1"/>
                </a:solidFill>
                <a:effectLst/>
                <a:latin typeface="+mn-lt"/>
                <a:ea typeface="+mn-ea"/>
                <a:cs typeface="+mn-cs"/>
              </a:rPr>
              <a:t>εριοχές</a:t>
            </a:r>
            <a:r>
              <a:rPr lang="en-US" sz="1200" kern="1200" dirty="0">
                <a:solidFill>
                  <a:schemeClr val="tx1"/>
                </a:solidFill>
                <a:effectLst/>
                <a:latin typeface="+mn-lt"/>
                <a:ea typeface="+mn-ea"/>
                <a:cs typeface="+mn-cs"/>
              </a:rPr>
              <a:t> - π</a:t>
            </a:r>
            <a:r>
              <a:rPr lang="en-US" sz="1200" kern="1200" dirty="0" err="1">
                <a:solidFill>
                  <a:schemeClr val="tx1"/>
                </a:solidFill>
                <a:effectLst/>
                <a:latin typeface="+mn-lt"/>
                <a:ea typeface="+mn-ea"/>
                <a:cs typeface="+mn-cs"/>
              </a:rPr>
              <a:t>όλεις</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με</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τουλάχιστον</a:t>
            </a:r>
            <a:r>
              <a:rPr lang="en-US" sz="1200" kern="1200" dirty="0">
                <a:solidFill>
                  <a:schemeClr val="tx1"/>
                </a:solidFill>
                <a:effectLst/>
                <a:latin typeface="+mn-lt"/>
                <a:ea typeface="+mn-ea"/>
                <a:cs typeface="+mn-cs"/>
              </a:rPr>
              <a:t> 500.000 </a:t>
            </a:r>
            <a:r>
              <a:rPr lang="en-US" sz="1200" kern="1200" dirty="0" err="1">
                <a:solidFill>
                  <a:schemeClr val="tx1"/>
                </a:solidFill>
                <a:effectLst/>
                <a:latin typeface="+mn-lt"/>
                <a:ea typeface="+mn-ea"/>
                <a:cs typeface="+mn-cs"/>
              </a:rPr>
              <a:t>κ</a:t>
            </a:r>
            <a:r>
              <a:rPr lang="en-US" sz="1200" kern="1200" dirty="0">
                <a:solidFill>
                  <a:schemeClr val="tx1"/>
                </a:solidFill>
                <a:effectLst/>
                <a:latin typeface="+mn-lt"/>
                <a:ea typeface="+mn-ea"/>
                <a:cs typeface="+mn-cs"/>
              </a:rPr>
              <a:t>α</a:t>
            </a:r>
            <a:r>
              <a:rPr lang="en-US" sz="1200" kern="1200" dirty="0" err="1">
                <a:solidFill>
                  <a:schemeClr val="tx1"/>
                </a:solidFill>
                <a:effectLst/>
                <a:latin typeface="+mn-lt"/>
                <a:ea typeface="+mn-ea"/>
                <a:cs typeface="+mn-cs"/>
              </a:rPr>
              <a:t>τοίκους</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εφεξής</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κ</a:t>
            </a:r>
            <a:r>
              <a:rPr lang="en-US" sz="1200" kern="1200" dirty="0">
                <a:solidFill>
                  <a:schemeClr val="tx1"/>
                </a:solidFill>
                <a:effectLst/>
                <a:latin typeface="+mn-lt"/>
                <a:ea typeface="+mn-ea"/>
                <a:cs typeface="+mn-cs"/>
              </a:rPr>
              <a:t>α</a:t>
            </a:r>
            <a:r>
              <a:rPr lang="en-US" sz="1200" kern="1200" dirty="0" err="1">
                <a:solidFill>
                  <a:schemeClr val="tx1"/>
                </a:solidFill>
                <a:effectLst/>
                <a:latin typeface="+mn-lt"/>
                <a:ea typeface="+mn-ea"/>
                <a:cs typeface="+mn-cs"/>
              </a:rPr>
              <a:t>λούμενες</a:t>
            </a:r>
            <a:r>
              <a:rPr lang="en-US" sz="1200" kern="1200" dirty="0">
                <a:solidFill>
                  <a:schemeClr val="tx1"/>
                </a:solidFill>
                <a:effectLst/>
                <a:latin typeface="+mn-lt"/>
                <a:ea typeface="+mn-ea"/>
                <a:cs typeface="+mn-cs"/>
              </a:rPr>
              <a:t> «π</a:t>
            </a:r>
            <a:r>
              <a:rPr lang="en-US" sz="1200" kern="1200" dirty="0" err="1">
                <a:solidFill>
                  <a:schemeClr val="tx1"/>
                </a:solidFill>
                <a:effectLst/>
                <a:latin typeface="+mn-lt"/>
                <a:ea typeface="+mn-ea"/>
                <a:cs typeface="+mn-cs"/>
              </a:rPr>
              <a:t>όλεις</a:t>
            </a:r>
            <a:r>
              <a:rPr lang="en-US" sz="1200" kern="1200" dirty="0">
                <a:solidFill>
                  <a:schemeClr val="tx1"/>
                </a:solidFill>
                <a:effectLst/>
                <a:latin typeface="+mn-lt"/>
                <a:ea typeface="+mn-ea"/>
                <a:cs typeface="+mn-cs"/>
              </a:rPr>
              <a:t>» - </a:t>
            </a:r>
            <a:r>
              <a:rPr lang="en-US" sz="1200" b="1" kern="1200" dirty="0" err="1">
                <a:solidFill>
                  <a:schemeClr val="tx1"/>
                </a:solidFill>
                <a:effectLst/>
                <a:latin typeface="+mn-lt"/>
                <a:ea typeface="+mn-ea"/>
                <a:cs typeface="+mn-cs"/>
              </a:rPr>
              <a:t>συγκεντρώνουν</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το</a:t>
            </a:r>
            <a:r>
              <a:rPr lang="en-US" sz="1200" b="1" kern="1200" dirty="0">
                <a:solidFill>
                  <a:schemeClr val="tx1"/>
                </a:solidFill>
                <a:effectLst/>
                <a:latin typeface="+mn-lt"/>
                <a:ea typeface="+mn-ea"/>
                <a:cs typeface="+mn-cs"/>
              </a:rPr>
              <a:t> 50% </a:t>
            </a:r>
            <a:r>
              <a:rPr lang="en-US" sz="1200" b="1" kern="1200" dirty="0" err="1">
                <a:solidFill>
                  <a:schemeClr val="tx1"/>
                </a:solidFill>
                <a:effectLst/>
                <a:latin typeface="+mn-lt"/>
                <a:ea typeface="+mn-ea"/>
                <a:cs typeface="+mn-cs"/>
              </a:rPr>
              <a:t>του</a:t>
            </a:r>
            <a:r>
              <a:rPr lang="en-US" sz="1200" b="1" kern="1200" dirty="0">
                <a:solidFill>
                  <a:schemeClr val="tx1"/>
                </a:solidFill>
                <a:effectLst/>
                <a:latin typeface="+mn-lt"/>
                <a:ea typeface="+mn-ea"/>
                <a:cs typeface="+mn-cs"/>
              </a:rPr>
              <a:t> π</a:t>
            </a:r>
            <a:r>
              <a:rPr lang="en-US" sz="1200" b="1" kern="1200" dirty="0" err="1">
                <a:solidFill>
                  <a:schemeClr val="tx1"/>
                </a:solidFill>
                <a:effectLst/>
                <a:latin typeface="+mn-lt"/>
                <a:ea typeface="+mn-ea"/>
                <a:cs typeface="+mn-cs"/>
              </a:rPr>
              <a:t>ληθυσμού</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κ</a:t>
            </a:r>
            <a:r>
              <a:rPr lang="en-US" sz="1200" b="1" kern="1200" dirty="0">
                <a:solidFill>
                  <a:schemeClr val="tx1"/>
                </a:solidFill>
                <a:effectLst/>
                <a:latin typeface="+mn-lt"/>
                <a:ea typeface="+mn-ea"/>
                <a:cs typeface="+mn-cs"/>
              </a:rPr>
              <a:t>α</a:t>
            </a:r>
            <a:r>
              <a:rPr lang="en-US" sz="1200" b="1" kern="1200" dirty="0" err="1">
                <a:solidFill>
                  <a:schemeClr val="tx1"/>
                </a:solidFill>
                <a:effectLst/>
                <a:latin typeface="+mn-lt"/>
                <a:ea typeface="+mn-ea"/>
                <a:cs typeface="+mn-cs"/>
              </a:rPr>
              <a:t>ι</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συμ</a:t>
            </a:r>
            <a:r>
              <a:rPr lang="en-US" sz="1200" b="1" kern="1200" dirty="0">
                <a:solidFill>
                  <a:schemeClr val="tx1"/>
                </a:solidFill>
                <a:effectLst/>
                <a:latin typeface="+mn-lt"/>
                <a:ea typeface="+mn-ea"/>
                <a:cs typeface="+mn-cs"/>
              </a:rPr>
              <a:t>β</a:t>
            </a:r>
            <a:r>
              <a:rPr lang="en-US" sz="1200" b="1" kern="1200" dirty="0" err="1">
                <a:solidFill>
                  <a:schemeClr val="tx1"/>
                </a:solidFill>
                <a:effectLst/>
                <a:latin typeface="+mn-lt"/>
                <a:ea typeface="+mn-ea"/>
                <a:cs typeface="+mn-cs"/>
              </a:rPr>
              <a:t>άλλουν</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στο</a:t>
            </a:r>
            <a:r>
              <a:rPr lang="en-US" sz="1200" b="1" kern="1200" dirty="0">
                <a:solidFill>
                  <a:schemeClr val="tx1"/>
                </a:solidFill>
                <a:effectLst/>
                <a:latin typeface="+mn-lt"/>
                <a:ea typeface="+mn-ea"/>
                <a:cs typeface="+mn-cs"/>
              </a:rPr>
              <a:t> 60% </a:t>
            </a:r>
            <a:r>
              <a:rPr lang="en-US" sz="1200" b="1" kern="1200" dirty="0" err="1">
                <a:solidFill>
                  <a:schemeClr val="tx1"/>
                </a:solidFill>
                <a:effectLst/>
                <a:latin typeface="+mn-lt"/>
                <a:ea typeface="+mn-ea"/>
                <a:cs typeface="+mn-cs"/>
              </a:rPr>
              <a:t>της</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συνολικής</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δημιουργί</a:t>
            </a:r>
            <a:r>
              <a:rPr lang="en-US" sz="1200" b="1" kern="1200" dirty="0">
                <a:solidFill>
                  <a:schemeClr val="tx1"/>
                </a:solidFill>
                <a:effectLst/>
                <a:latin typeface="+mn-lt"/>
                <a:ea typeface="+mn-ea"/>
                <a:cs typeface="+mn-cs"/>
              </a:rPr>
              <a:t>α</a:t>
            </a:r>
            <a:r>
              <a:rPr lang="en-US" sz="1200" b="1" kern="1200" dirty="0" err="1">
                <a:solidFill>
                  <a:schemeClr val="tx1"/>
                </a:solidFill>
                <a:effectLst/>
                <a:latin typeface="+mn-lt"/>
                <a:ea typeface="+mn-ea"/>
                <a:cs typeface="+mn-cs"/>
              </a:rPr>
              <a:t>ς</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θέσεων</a:t>
            </a:r>
            <a:r>
              <a:rPr lang="en-US" sz="1200" b="1" kern="1200" dirty="0">
                <a:solidFill>
                  <a:schemeClr val="tx1"/>
                </a:solidFill>
                <a:effectLst/>
                <a:latin typeface="+mn-lt"/>
                <a:ea typeface="+mn-ea"/>
                <a:cs typeface="+mn-cs"/>
              </a:rPr>
              <a:t> απα</a:t>
            </a:r>
            <a:r>
              <a:rPr lang="en-US" sz="1200" b="1" kern="1200" dirty="0" err="1">
                <a:solidFill>
                  <a:schemeClr val="tx1"/>
                </a:solidFill>
                <a:effectLst/>
                <a:latin typeface="+mn-lt"/>
                <a:ea typeface="+mn-ea"/>
                <a:cs typeface="+mn-cs"/>
              </a:rPr>
              <a:t>σχόλησης</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τ</a:t>
            </a:r>
            <a:r>
              <a:rPr lang="en-US" sz="1200" b="1" kern="1200" dirty="0">
                <a:solidFill>
                  <a:schemeClr val="tx1"/>
                </a:solidFill>
                <a:effectLst/>
                <a:latin typeface="+mn-lt"/>
                <a:ea typeface="+mn-ea"/>
                <a:cs typeface="+mn-cs"/>
              </a:rPr>
              <a:t>α </a:t>
            </a:r>
            <a:r>
              <a:rPr lang="en-US" sz="1200" b="1" kern="1200" dirty="0" err="1">
                <a:solidFill>
                  <a:schemeClr val="tx1"/>
                </a:solidFill>
                <a:effectLst/>
                <a:latin typeface="+mn-lt"/>
                <a:ea typeface="+mn-ea"/>
                <a:cs typeface="+mn-cs"/>
              </a:rPr>
              <a:t>τελευτ</a:t>
            </a:r>
            <a:r>
              <a:rPr lang="en-US" sz="1200" b="1" kern="1200" dirty="0">
                <a:solidFill>
                  <a:schemeClr val="tx1"/>
                </a:solidFill>
                <a:effectLst/>
                <a:latin typeface="+mn-lt"/>
                <a:ea typeface="+mn-ea"/>
                <a:cs typeface="+mn-cs"/>
              </a:rPr>
              <a:t>α</a:t>
            </a:r>
            <a:r>
              <a:rPr lang="en-US" sz="1200" b="1" kern="1200" dirty="0" err="1">
                <a:solidFill>
                  <a:schemeClr val="tx1"/>
                </a:solidFill>
                <a:effectLst/>
                <a:latin typeface="+mn-lt"/>
                <a:ea typeface="+mn-ea"/>
                <a:cs typeface="+mn-cs"/>
              </a:rPr>
              <a:t>ί</a:t>
            </a:r>
            <a:r>
              <a:rPr lang="en-US" sz="1200" b="1" kern="1200" dirty="0">
                <a:solidFill>
                  <a:schemeClr val="tx1"/>
                </a:solidFill>
                <a:effectLst/>
                <a:latin typeface="+mn-lt"/>
                <a:ea typeface="+mn-ea"/>
                <a:cs typeface="+mn-cs"/>
              </a:rPr>
              <a:t>α </a:t>
            </a:r>
            <a:r>
              <a:rPr lang="en-US" sz="1200" b="1" kern="1200" dirty="0" err="1">
                <a:solidFill>
                  <a:schemeClr val="tx1"/>
                </a:solidFill>
                <a:effectLst/>
                <a:latin typeface="+mn-lt"/>
                <a:ea typeface="+mn-ea"/>
                <a:cs typeface="+mn-cs"/>
              </a:rPr>
              <a:t>δεκ</a:t>
            </a:r>
            <a:r>
              <a:rPr lang="en-US" sz="1200" b="1" kern="1200" dirty="0">
                <a:solidFill>
                  <a:schemeClr val="tx1"/>
                </a:solidFill>
                <a:effectLst/>
                <a:latin typeface="+mn-lt"/>
                <a:ea typeface="+mn-ea"/>
                <a:cs typeface="+mn-cs"/>
              </a:rPr>
              <a:t>απ</a:t>
            </a:r>
            <a:r>
              <a:rPr lang="en-US" sz="1200" b="1" kern="1200" dirty="0" err="1">
                <a:solidFill>
                  <a:schemeClr val="tx1"/>
                </a:solidFill>
                <a:effectLst/>
                <a:latin typeface="+mn-lt"/>
                <a:ea typeface="+mn-ea"/>
                <a:cs typeface="+mn-cs"/>
              </a:rPr>
              <a:t>έντε</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χρόνι</a:t>
            </a:r>
            <a:r>
              <a:rPr lang="en-US" sz="1200" b="1" kern="1200" dirty="0">
                <a:solidFill>
                  <a:schemeClr val="tx1"/>
                </a:solidFill>
                <a:effectLst/>
                <a:latin typeface="+mn-lt"/>
                <a:ea typeface="+mn-ea"/>
                <a:cs typeface="+mn-cs"/>
              </a:rPr>
              <a:t>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Οι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εργ</a:t>
            </a:r>
            <a:r>
              <a:rPr lang="en-US" sz="1200" kern="1200" dirty="0">
                <a:solidFill>
                  <a:schemeClr val="tx1"/>
                </a:solidFill>
                <a:effectLst/>
                <a:latin typeface="+mn-lt"/>
                <a:ea typeface="+mn-ea"/>
                <a:cs typeface="+mn-cs"/>
              </a:rPr>
              <a:t>α</a:t>
            </a:r>
            <a:r>
              <a:rPr lang="en-US" sz="1200" kern="1200" dirty="0" err="1">
                <a:solidFill>
                  <a:schemeClr val="tx1"/>
                </a:solidFill>
                <a:effectLst/>
                <a:latin typeface="+mn-lt"/>
                <a:ea typeface="+mn-ea"/>
                <a:cs typeface="+mn-cs"/>
              </a:rPr>
              <a:t>ζόμενοι</a:t>
            </a:r>
            <a:r>
              <a:rPr lang="en-US" sz="1200" kern="1200" dirty="0">
                <a:solidFill>
                  <a:schemeClr val="tx1"/>
                </a:solidFill>
                <a:effectLst/>
                <a:latin typeface="+mn-lt"/>
                <a:ea typeface="+mn-ea"/>
                <a:cs typeface="+mn-cs"/>
              </a:rPr>
              <a:t> π</a:t>
            </a:r>
            <a:r>
              <a:rPr lang="en-US" sz="1200" kern="1200" dirty="0" err="1">
                <a:solidFill>
                  <a:schemeClr val="tx1"/>
                </a:solidFill>
                <a:effectLst/>
                <a:latin typeface="+mn-lt"/>
                <a:ea typeface="+mn-ea"/>
                <a:cs typeface="+mn-cs"/>
              </a:rPr>
              <a:t>ου</a:t>
            </a:r>
            <a:r>
              <a:rPr lang="en-US" sz="1200" kern="1200" dirty="0">
                <a:solidFill>
                  <a:schemeClr val="tx1"/>
                </a:solidFill>
                <a:effectLst/>
                <a:latin typeface="+mn-lt"/>
                <a:ea typeface="+mn-ea"/>
                <a:cs typeface="+mn-cs"/>
              </a:rPr>
              <a:t> β</a:t>
            </a:r>
            <a:r>
              <a:rPr lang="en-US" sz="1200" kern="1200" dirty="0" err="1">
                <a:solidFill>
                  <a:schemeClr val="tx1"/>
                </a:solidFill>
                <a:effectLst/>
                <a:latin typeface="+mn-lt"/>
                <a:ea typeface="+mn-ea"/>
                <a:cs typeface="+mn-cs"/>
              </a:rPr>
              <a:t>ρίσκοντ</a:t>
            </a:r>
            <a:r>
              <a:rPr lang="en-US" sz="1200" kern="1200" dirty="0">
                <a:solidFill>
                  <a:schemeClr val="tx1"/>
                </a:solidFill>
                <a:effectLst/>
                <a:latin typeface="+mn-lt"/>
                <a:ea typeface="+mn-ea"/>
                <a:cs typeface="+mn-cs"/>
              </a:rPr>
              <a:t>α</a:t>
            </a:r>
            <a:r>
              <a:rPr lang="en-US" sz="1200" kern="1200" dirty="0" err="1">
                <a:solidFill>
                  <a:schemeClr val="tx1"/>
                </a:solidFill>
                <a:effectLst/>
                <a:latin typeface="+mn-lt"/>
                <a:ea typeface="+mn-ea"/>
                <a:cs typeface="+mn-cs"/>
              </a:rPr>
              <a:t>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στις</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μητρο</a:t>
            </a:r>
            <a:r>
              <a:rPr lang="en-US" sz="1200" kern="1200" dirty="0">
                <a:solidFill>
                  <a:schemeClr val="tx1"/>
                </a:solidFill>
                <a:effectLst/>
                <a:latin typeface="+mn-lt"/>
                <a:ea typeface="+mn-ea"/>
                <a:cs typeface="+mn-cs"/>
              </a:rPr>
              <a:t>π</a:t>
            </a:r>
            <a:r>
              <a:rPr lang="en-US" sz="1200" kern="1200" dirty="0" err="1">
                <a:solidFill>
                  <a:schemeClr val="tx1"/>
                </a:solidFill>
                <a:effectLst/>
                <a:latin typeface="+mn-lt"/>
                <a:ea typeface="+mn-ea"/>
                <a:cs typeface="+mn-cs"/>
              </a:rPr>
              <a:t>ολιτικές</a:t>
            </a:r>
            <a:r>
              <a:rPr lang="en-US" sz="1200" kern="1200" dirty="0">
                <a:solidFill>
                  <a:schemeClr val="tx1"/>
                </a:solidFill>
                <a:effectLst/>
                <a:latin typeface="+mn-lt"/>
                <a:ea typeface="+mn-ea"/>
                <a:cs typeface="+mn-cs"/>
              </a:rPr>
              <a:t> π</a:t>
            </a:r>
            <a:r>
              <a:rPr lang="en-US" sz="1200" kern="1200" dirty="0" err="1">
                <a:solidFill>
                  <a:schemeClr val="tx1"/>
                </a:solidFill>
                <a:effectLst/>
                <a:latin typeface="+mn-lt"/>
                <a:ea typeface="+mn-ea"/>
                <a:cs typeface="+mn-cs"/>
              </a:rPr>
              <a:t>εριοχές</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ε</a:t>
            </a:r>
            <a:r>
              <a:rPr lang="en-US" sz="1200" kern="1200" dirty="0">
                <a:solidFill>
                  <a:schemeClr val="tx1"/>
                </a:solidFill>
                <a:effectLst/>
                <a:latin typeface="+mn-lt"/>
                <a:ea typeface="+mn-ea"/>
                <a:cs typeface="+mn-cs"/>
              </a:rPr>
              <a:t>π</a:t>
            </a:r>
            <a:r>
              <a:rPr lang="en-US" sz="1200" kern="1200" dirty="0" err="1">
                <a:solidFill>
                  <a:schemeClr val="tx1"/>
                </a:solidFill>
                <a:effectLst/>
                <a:latin typeface="+mn-lt"/>
                <a:ea typeface="+mn-ea"/>
                <a:cs typeface="+mn-cs"/>
              </a:rPr>
              <a:t>ωφελούντ</a:t>
            </a:r>
            <a:r>
              <a:rPr lang="en-US" sz="1200" kern="1200" dirty="0">
                <a:solidFill>
                  <a:schemeClr val="tx1"/>
                </a:solidFill>
                <a:effectLst/>
                <a:latin typeface="+mn-lt"/>
                <a:ea typeface="+mn-ea"/>
                <a:cs typeface="+mn-cs"/>
              </a:rPr>
              <a:t>α</a:t>
            </a:r>
            <a:r>
              <a:rPr lang="en-US" sz="1200" kern="1200" dirty="0" err="1">
                <a:solidFill>
                  <a:schemeClr val="tx1"/>
                </a:solidFill>
                <a:effectLst/>
                <a:latin typeface="+mn-lt"/>
                <a:ea typeface="+mn-ea"/>
                <a:cs typeface="+mn-cs"/>
              </a:rPr>
              <a:t>ι</a:t>
            </a:r>
            <a:r>
              <a:rPr lang="en-US" sz="1200" kern="1200" dirty="0">
                <a:solidFill>
                  <a:schemeClr val="tx1"/>
                </a:solidFill>
                <a:effectLst/>
                <a:latin typeface="+mn-lt"/>
                <a:ea typeface="+mn-ea"/>
                <a:cs typeface="+mn-cs"/>
              </a:rPr>
              <a:t> απ</a:t>
            </a:r>
            <a:r>
              <a:rPr lang="en-US" sz="1200" kern="1200" dirty="0" err="1">
                <a:solidFill>
                  <a:schemeClr val="tx1"/>
                </a:solidFill>
                <a:effectLst/>
                <a:latin typeface="+mn-lt"/>
                <a:ea typeface="+mn-ea"/>
                <a:cs typeface="+mn-cs"/>
              </a:rPr>
              <a:t>ό</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τους</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υψηλότερους</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μισθούς</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κ</a:t>
            </a:r>
            <a:r>
              <a:rPr lang="en-US" sz="1200" kern="1200" dirty="0">
                <a:solidFill>
                  <a:schemeClr val="tx1"/>
                </a:solidFill>
                <a:effectLst/>
                <a:latin typeface="+mn-lt"/>
                <a:ea typeface="+mn-ea"/>
                <a:cs typeface="+mn-cs"/>
              </a:rPr>
              <a:t>α</a:t>
            </a:r>
            <a:r>
              <a:rPr lang="en-US" sz="1200" kern="1200" dirty="0" err="1">
                <a:solidFill>
                  <a:schemeClr val="tx1"/>
                </a:solidFill>
                <a:effectLst/>
                <a:latin typeface="+mn-lt"/>
                <a:ea typeface="+mn-ea"/>
                <a:cs typeface="+mn-cs"/>
              </a:rPr>
              <a:t>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την</a:t>
            </a:r>
            <a:r>
              <a:rPr lang="en-US" sz="1200" kern="1200" dirty="0">
                <a:solidFill>
                  <a:schemeClr val="tx1"/>
                </a:solidFill>
                <a:effectLst/>
                <a:latin typeface="+mn-lt"/>
                <a:ea typeface="+mn-ea"/>
                <a:cs typeface="+mn-cs"/>
              </a:rPr>
              <a:t> π</a:t>
            </a:r>
            <a:r>
              <a:rPr lang="en-US" sz="1200" kern="1200" dirty="0" err="1">
                <a:solidFill>
                  <a:schemeClr val="tx1"/>
                </a:solidFill>
                <a:effectLst/>
                <a:latin typeface="+mn-lt"/>
                <a:ea typeface="+mn-ea"/>
                <a:cs typeface="+mn-cs"/>
              </a:rPr>
              <a:t>οιότητ</a:t>
            </a:r>
            <a:r>
              <a:rPr lang="en-US" sz="1200" kern="1200" dirty="0">
                <a:solidFill>
                  <a:schemeClr val="tx1"/>
                </a:solidFill>
                <a:effectLst/>
                <a:latin typeface="+mn-lt"/>
                <a:ea typeface="+mn-ea"/>
                <a:cs typeface="+mn-cs"/>
              </a:rPr>
              <a:t>α </a:t>
            </a:r>
            <a:r>
              <a:rPr lang="en-US" sz="1200" kern="1200" dirty="0" err="1">
                <a:solidFill>
                  <a:schemeClr val="tx1"/>
                </a:solidFill>
                <a:effectLst/>
                <a:latin typeface="+mn-lt"/>
                <a:ea typeface="+mn-ea"/>
                <a:cs typeface="+mn-cs"/>
              </a:rPr>
              <a:t>της</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εργ</a:t>
            </a:r>
            <a:r>
              <a:rPr lang="en-US" sz="1200" kern="1200" dirty="0">
                <a:solidFill>
                  <a:schemeClr val="tx1"/>
                </a:solidFill>
                <a:effectLst/>
                <a:latin typeface="+mn-lt"/>
                <a:ea typeface="+mn-ea"/>
                <a:cs typeface="+mn-cs"/>
              </a:rPr>
              <a:t>α</a:t>
            </a:r>
            <a:r>
              <a:rPr lang="en-US" sz="1200" kern="1200" dirty="0" err="1">
                <a:solidFill>
                  <a:schemeClr val="tx1"/>
                </a:solidFill>
                <a:effectLst/>
                <a:latin typeface="+mn-lt"/>
                <a:ea typeface="+mn-ea"/>
                <a:cs typeface="+mn-cs"/>
              </a:rPr>
              <a:t>σί</a:t>
            </a:r>
            <a:r>
              <a:rPr lang="en-US" sz="1200" kern="1200" dirty="0">
                <a:solidFill>
                  <a:schemeClr val="tx1"/>
                </a:solidFill>
                <a:effectLst/>
                <a:latin typeface="+mn-lt"/>
                <a:ea typeface="+mn-ea"/>
                <a:cs typeface="+mn-cs"/>
              </a:rPr>
              <a:t>α</a:t>
            </a:r>
            <a:r>
              <a:rPr lang="en-US" sz="1200" kern="1200" dirty="0" err="1">
                <a:solidFill>
                  <a:schemeClr val="tx1"/>
                </a:solidFill>
                <a:effectLst/>
                <a:latin typeface="+mn-lt"/>
                <a:ea typeface="+mn-ea"/>
                <a:cs typeface="+mn-cs"/>
              </a:rPr>
              <a:t>ς</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κ</a:t>
            </a:r>
            <a:r>
              <a:rPr lang="en-US" sz="1200" kern="1200" dirty="0">
                <a:solidFill>
                  <a:schemeClr val="tx1"/>
                </a:solidFill>
                <a:effectLst/>
                <a:latin typeface="+mn-lt"/>
                <a:ea typeface="+mn-ea"/>
                <a:cs typeface="+mn-cs"/>
              </a:rPr>
              <a:t>α</a:t>
            </a:r>
            <a:r>
              <a:rPr lang="en-US" sz="1200" kern="1200" dirty="0" err="1">
                <a:solidFill>
                  <a:schemeClr val="tx1"/>
                </a:solidFill>
                <a:effectLst/>
                <a:latin typeface="+mn-lt"/>
                <a:ea typeface="+mn-ea"/>
                <a:cs typeface="+mn-cs"/>
              </a:rPr>
              <a:t>τά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μέσο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όρο</a:t>
            </a:r>
            <a:r>
              <a:rPr lang="en-US" sz="1200" kern="1200" dirty="0">
                <a:solidFill>
                  <a:schemeClr val="tx1"/>
                </a:solidFill>
                <a:effectLst/>
                <a:latin typeface="+mn-lt"/>
                <a:ea typeface="+mn-ea"/>
                <a:cs typeface="+mn-cs"/>
              </a:rPr>
              <a:t>, απ</a:t>
            </a:r>
            <a:r>
              <a:rPr lang="en-US" sz="1200" kern="1200" dirty="0" err="1">
                <a:solidFill>
                  <a:schemeClr val="tx1"/>
                </a:solidFill>
                <a:effectLst/>
                <a:latin typeface="+mn-lt"/>
                <a:ea typeface="+mn-ea"/>
                <a:cs typeface="+mn-cs"/>
              </a:rPr>
              <a:t>ό</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εκείνους</a:t>
            </a:r>
            <a:r>
              <a:rPr lang="en-US" sz="1200" kern="1200" dirty="0">
                <a:solidFill>
                  <a:schemeClr val="tx1"/>
                </a:solidFill>
                <a:effectLst/>
                <a:latin typeface="+mn-lt"/>
                <a:ea typeface="+mn-ea"/>
                <a:cs typeface="+mn-cs"/>
              </a:rPr>
              <a:t> π</a:t>
            </a:r>
            <a:r>
              <a:rPr lang="en-US" sz="1200" kern="1200" dirty="0" err="1">
                <a:solidFill>
                  <a:schemeClr val="tx1"/>
                </a:solidFill>
                <a:effectLst/>
                <a:latin typeface="+mn-lt"/>
                <a:ea typeface="+mn-ea"/>
                <a:cs typeface="+mn-cs"/>
              </a:rPr>
              <a:t>ου</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ζουν</a:t>
            </a:r>
            <a:r>
              <a:rPr lang="en-US" sz="1200" kern="1200" dirty="0">
                <a:solidFill>
                  <a:schemeClr val="tx1"/>
                </a:solidFill>
                <a:effectLst/>
                <a:latin typeface="+mn-lt"/>
                <a:ea typeface="+mn-ea"/>
                <a:cs typeface="+mn-cs"/>
              </a:rPr>
              <a:t> α</a:t>
            </a:r>
            <a:r>
              <a:rPr lang="en-US" sz="1200" kern="1200" dirty="0" err="1">
                <a:solidFill>
                  <a:schemeClr val="tx1"/>
                </a:solidFill>
                <a:effectLst/>
                <a:latin typeface="+mn-lt"/>
                <a:ea typeface="+mn-ea"/>
                <a:cs typeface="+mn-cs"/>
              </a:rPr>
              <a:t>λλού</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εν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μέρει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χάρη</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στις</a:t>
            </a:r>
            <a:r>
              <a:rPr lang="en-US" sz="1200" kern="1200" dirty="0">
                <a:solidFill>
                  <a:schemeClr val="tx1"/>
                </a:solidFill>
                <a:effectLst/>
                <a:latin typeface="+mn-lt"/>
                <a:ea typeface="+mn-ea"/>
                <a:cs typeface="+mn-cs"/>
              </a:rPr>
              <a:t> π</a:t>
            </a:r>
            <a:r>
              <a:rPr lang="en-US" sz="1200" kern="1200" dirty="0" err="1">
                <a:solidFill>
                  <a:schemeClr val="tx1"/>
                </a:solidFill>
                <a:effectLst/>
                <a:latin typeface="+mn-lt"/>
                <a:ea typeface="+mn-ea"/>
                <a:cs typeface="+mn-cs"/>
              </a:rPr>
              <a:t>υκνές</a:t>
            </a:r>
            <a:r>
              <a:rPr lang="en-US" sz="1200" kern="1200" dirty="0">
                <a:solidFill>
                  <a:schemeClr val="tx1"/>
                </a:solidFill>
                <a:effectLst/>
                <a:latin typeface="+mn-lt"/>
                <a:ea typeface="+mn-ea"/>
                <a:cs typeface="+mn-cs"/>
              </a:rPr>
              <a:t> α</a:t>
            </a:r>
            <a:r>
              <a:rPr lang="en-US" sz="1200" kern="1200" dirty="0" err="1">
                <a:solidFill>
                  <a:schemeClr val="tx1"/>
                </a:solidFill>
                <a:effectLst/>
                <a:latin typeface="+mn-lt"/>
                <a:ea typeface="+mn-ea"/>
                <a:cs typeface="+mn-cs"/>
              </a:rPr>
              <a:t>γορές</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εργ</a:t>
            </a:r>
            <a:r>
              <a:rPr lang="en-US" sz="1200" kern="1200" dirty="0">
                <a:solidFill>
                  <a:schemeClr val="tx1"/>
                </a:solidFill>
                <a:effectLst/>
                <a:latin typeface="+mn-lt"/>
                <a:ea typeface="+mn-ea"/>
                <a:cs typeface="+mn-cs"/>
              </a:rPr>
              <a:t>α</a:t>
            </a:r>
            <a:r>
              <a:rPr lang="en-US" sz="1200" kern="1200" dirty="0" err="1">
                <a:solidFill>
                  <a:schemeClr val="tx1"/>
                </a:solidFill>
                <a:effectLst/>
                <a:latin typeface="+mn-lt"/>
                <a:ea typeface="+mn-ea"/>
                <a:cs typeface="+mn-cs"/>
              </a:rPr>
              <a:t>σί</a:t>
            </a:r>
            <a:r>
              <a:rPr lang="en-US" sz="1200" kern="1200" dirty="0">
                <a:solidFill>
                  <a:schemeClr val="tx1"/>
                </a:solidFill>
                <a:effectLst/>
                <a:latin typeface="+mn-lt"/>
                <a:ea typeface="+mn-ea"/>
                <a:cs typeface="+mn-cs"/>
              </a:rPr>
              <a:t>α</a:t>
            </a:r>
            <a:r>
              <a:rPr lang="en-US" sz="1200" kern="1200" dirty="0" err="1">
                <a:solidFill>
                  <a:schemeClr val="tx1"/>
                </a:solidFill>
                <a:effectLst/>
                <a:latin typeface="+mn-lt"/>
                <a:ea typeface="+mn-ea"/>
                <a:cs typeface="+mn-cs"/>
              </a:rPr>
              <a:t>ς</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τις</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ευκ</a:t>
            </a:r>
            <a:r>
              <a:rPr lang="en-US" sz="1200" kern="1200" dirty="0">
                <a:solidFill>
                  <a:schemeClr val="tx1"/>
                </a:solidFill>
                <a:effectLst/>
                <a:latin typeface="+mn-lt"/>
                <a:ea typeface="+mn-ea"/>
                <a:cs typeface="+mn-cs"/>
              </a:rPr>
              <a:t>α</a:t>
            </a:r>
            <a:r>
              <a:rPr lang="en-US" sz="1200" kern="1200" dirty="0" err="1">
                <a:solidFill>
                  <a:schemeClr val="tx1"/>
                </a:solidFill>
                <a:effectLst/>
                <a:latin typeface="+mn-lt"/>
                <a:ea typeface="+mn-ea"/>
                <a:cs typeface="+mn-cs"/>
              </a:rPr>
              <a:t>ιρίες</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εκ</a:t>
            </a:r>
            <a:r>
              <a:rPr lang="en-US" sz="1200" kern="1200" dirty="0">
                <a:solidFill>
                  <a:schemeClr val="tx1"/>
                </a:solidFill>
                <a:effectLst/>
                <a:latin typeface="+mn-lt"/>
                <a:ea typeface="+mn-ea"/>
                <a:cs typeface="+mn-cs"/>
              </a:rPr>
              <a:t>πα</a:t>
            </a:r>
            <a:r>
              <a:rPr lang="en-US" sz="1200" kern="1200" dirty="0" err="1">
                <a:solidFill>
                  <a:schemeClr val="tx1"/>
                </a:solidFill>
                <a:effectLst/>
                <a:latin typeface="+mn-lt"/>
                <a:ea typeface="+mn-ea"/>
                <a:cs typeface="+mn-cs"/>
              </a:rPr>
              <a:t>ίδευσης</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κ</a:t>
            </a:r>
            <a:r>
              <a:rPr lang="en-US" sz="1200" kern="1200" dirty="0">
                <a:solidFill>
                  <a:schemeClr val="tx1"/>
                </a:solidFill>
                <a:effectLst/>
                <a:latin typeface="+mn-lt"/>
                <a:ea typeface="+mn-ea"/>
                <a:cs typeface="+mn-cs"/>
              </a:rPr>
              <a:t>α</a:t>
            </a:r>
            <a:r>
              <a:rPr lang="en-US" sz="1200" kern="1200" dirty="0" err="1">
                <a:solidFill>
                  <a:schemeClr val="tx1"/>
                </a:solidFill>
                <a:effectLst/>
                <a:latin typeface="+mn-lt"/>
                <a:ea typeface="+mn-ea"/>
                <a:cs typeface="+mn-cs"/>
              </a:rPr>
              <a:t>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τη</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συγκέντρωση</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των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άκρως</a:t>
            </a:r>
            <a:r>
              <a:rPr lang="en-US" sz="1200" kern="1200" dirty="0">
                <a:solidFill>
                  <a:schemeClr val="tx1"/>
                </a:solidFill>
                <a:effectLst/>
                <a:latin typeface="+mn-lt"/>
                <a:ea typeface="+mn-ea"/>
                <a:cs typeface="+mn-cs"/>
              </a:rPr>
              <a:t> πα</a:t>
            </a:r>
            <a:r>
              <a:rPr lang="en-US" sz="1200" kern="1200" dirty="0" err="1">
                <a:solidFill>
                  <a:schemeClr val="tx1"/>
                </a:solidFill>
                <a:effectLst/>
                <a:latin typeface="+mn-lt"/>
                <a:ea typeface="+mn-ea"/>
                <a:cs typeface="+mn-cs"/>
              </a:rPr>
              <a:t>ρ</a:t>
            </a:r>
            <a:r>
              <a:rPr lang="en-US" sz="1200" kern="1200" dirty="0">
                <a:solidFill>
                  <a:schemeClr val="tx1"/>
                </a:solidFill>
                <a:effectLst/>
                <a:latin typeface="+mn-lt"/>
                <a:ea typeface="+mn-ea"/>
                <a:cs typeface="+mn-cs"/>
              </a:rPr>
              <a:t>α</a:t>
            </a:r>
            <a:r>
              <a:rPr lang="en-US" sz="1200" kern="1200" dirty="0" err="1">
                <a:solidFill>
                  <a:schemeClr val="tx1"/>
                </a:solidFill>
                <a:effectLst/>
                <a:latin typeface="+mn-lt"/>
                <a:ea typeface="+mn-ea"/>
                <a:cs typeface="+mn-cs"/>
              </a:rPr>
              <a:t>γωγικών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ε</a:t>
            </a:r>
            <a:r>
              <a:rPr lang="en-US" sz="1200" kern="1200" dirty="0">
                <a:solidFill>
                  <a:schemeClr val="tx1"/>
                </a:solidFill>
                <a:effectLst/>
                <a:latin typeface="+mn-lt"/>
                <a:ea typeface="+mn-ea"/>
                <a:cs typeface="+mn-cs"/>
              </a:rPr>
              <a:t>π</a:t>
            </a:r>
            <a:r>
              <a:rPr lang="en-US" sz="1200" kern="1200" dirty="0" err="1">
                <a:solidFill>
                  <a:schemeClr val="tx1"/>
                </a:solidFill>
                <a:effectLst/>
                <a:latin typeface="+mn-lt"/>
                <a:ea typeface="+mn-ea"/>
                <a:cs typeface="+mn-cs"/>
              </a:rPr>
              <a:t>ιχειρήσεων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κ</a:t>
            </a:r>
            <a:r>
              <a:rPr lang="en-US" sz="1200" kern="1200" dirty="0">
                <a:solidFill>
                  <a:schemeClr val="tx1"/>
                </a:solidFill>
                <a:effectLst/>
                <a:latin typeface="+mn-lt"/>
                <a:ea typeface="+mn-ea"/>
                <a:cs typeface="+mn-cs"/>
              </a:rPr>
              <a:t>α</a:t>
            </a:r>
            <a:r>
              <a:rPr lang="en-US" sz="1200" kern="1200" dirty="0" err="1">
                <a:solidFill>
                  <a:schemeClr val="tx1"/>
                </a:solidFill>
                <a:effectLst/>
                <a:latin typeface="+mn-lt"/>
                <a:ea typeface="+mn-ea"/>
                <a:cs typeface="+mn-cs"/>
              </a:rPr>
              <a:t>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των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ειδικευμένων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εργ</a:t>
            </a:r>
            <a:r>
              <a:rPr lang="en-US" sz="1200" kern="1200" dirty="0">
                <a:solidFill>
                  <a:schemeClr val="tx1"/>
                </a:solidFill>
                <a:effectLst/>
                <a:latin typeface="+mn-lt"/>
                <a:ea typeface="+mn-ea"/>
                <a:cs typeface="+mn-cs"/>
              </a:rPr>
              <a:t>α</a:t>
            </a:r>
            <a:r>
              <a:rPr lang="en-US" sz="1200" kern="1200" dirty="0" err="1">
                <a:solidFill>
                  <a:schemeClr val="tx1"/>
                </a:solidFill>
                <a:effectLst/>
                <a:latin typeface="+mn-lt"/>
                <a:ea typeface="+mn-ea"/>
                <a:cs typeface="+mn-cs"/>
              </a:rPr>
              <a:t>ζομένων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Κ</a:t>
            </a:r>
            <a:r>
              <a:rPr lang="en-US" sz="1200" kern="1200" dirty="0">
                <a:solidFill>
                  <a:schemeClr val="tx1"/>
                </a:solidFill>
                <a:effectLst/>
                <a:latin typeface="+mn-lt"/>
                <a:ea typeface="+mn-ea"/>
                <a:cs typeface="+mn-cs"/>
              </a:rPr>
              <a:t>α</a:t>
            </a:r>
            <a:r>
              <a:rPr lang="en-US" sz="1200" kern="1200" dirty="0" err="1">
                <a:solidFill>
                  <a:schemeClr val="tx1"/>
                </a:solidFill>
                <a:effectLst/>
                <a:latin typeface="+mn-lt"/>
                <a:ea typeface="+mn-ea"/>
                <a:cs typeface="+mn-cs"/>
              </a:rPr>
              <a:t>τά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μέσο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όρο</a:t>
            </a:r>
            <a:r>
              <a:rPr lang="en-US" sz="1200"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τ</a:t>
            </a:r>
            <a:r>
              <a:rPr lang="en-US" sz="1200" b="1" kern="1200" dirty="0">
                <a:solidFill>
                  <a:schemeClr val="tx1"/>
                </a:solidFill>
                <a:effectLst/>
                <a:latin typeface="+mn-lt"/>
                <a:ea typeface="+mn-ea"/>
                <a:cs typeface="+mn-cs"/>
              </a:rPr>
              <a:t>α </a:t>
            </a:r>
            <a:r>
              <a:rPr lang="en-US" sz="1200" b="1" kern="1200" dirty="0" err="1">
                <a:solidFill>
                  <a:schemeClr val="tx1"/>
                </a:solidFill>
                <a:effectLst/>
                <a:latin typeface="+mn-lt"/>
                <a:ea typeface="+mn-ea"/>
                <a:cs typeface="+mn-cs"/>
              </a:rPr>
              <a:t>εισοδήμ</a:t>
            </a:r>
            <a:r>
              <a:rPr lang="en-US" sz="1200" b="1" kern="1200" dirty="0">
                <a:solidFill>
                  <a:schemeClr val="tx1"/>
                </a:solidFill>
                <a:effectLst/>
                <a:latin typeface="+mn-lt"/>
                <a:ea typeface="+mn-ea"/>
                <a:cs typeface="+mn-cs"/>
              </a:rPr>
              <a:t>α</a:t>
            </a:r>
            <a:r>
              <a:rPr lang="en-US" sz="1200" b="1" kern="1200" dirty="0" err="1">
                <a:solidFill>
                  <a:schemeClr val="tx1"/>
                </a:solidFill>
                <a:effectLst/>
                <a:latin typeface="+mn-lt"/>
                <a:ea typeface="+mn-ea"/>
                <a:cs typeface="+mn-cs"/>
              </a:rPr>
              <a:t>τ</a:t>
            </a:r>
            <a:r>
              <a:rPr lang="en-US" sz="1200" b="1" kern="1200" dirty="0">
                <a:solidFill>
                  <a:schemeClr val="tx1"/>
                </a:solidFill>
                <a:effectLst/>
                <a:latin typeface="+mn-lt"/>
                <a:ea typeface="+mn-ea"/>
                <a:cs typeface="+mn-cs"/>
              </a:rPr>
              <a:t>α </a:t>
            </a:r>
            <a:r>
              <a:rPr lang="en-US" sz="1200" b="1" kern="1200" dirty="0" err="1">
                <a:solidFill>
                  <a:schemeClr val="tx1"/>
                </a:solidFill>
                <a:effectLst/>
                <a:latin typeface="+mn-lt"/>
                <a:ea typeface="+mn-ea"/>
                <a:cs typeface="+mn-cs"/>
              </a:rPr>
              <a:t>των</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νοικοκυριών</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είν</a:t>
            </a:r>
            <a:r>
              <a:rPr lang="en-US" sz="1200" b="1" kern="1200" dirty="0">
                <a:solidFill>
                  <a:schemeClr val="tx1"/>
                </a:solidFill>
                <a:effectLst/>
                <a:latin typeface="+mn-lt"/>
                <a:ea typeface="+mn-ea"/>
                <a:cs typeface="+mn-cs"/>
              </a:rPr>
              <a:t>α</a:t>
            </a:r>
            <a:r>
              <a:rPr lang="en-US" sz="1200" b="1" kern="1200" dirty="0" err="1">
                <a:solidFill>
                  <a:schemeClr val="tx1"/>
                </a:solidFill>
                <a:effectLst/>
                <a:latin typeface="+mn-lt"/>
                <a:ea typeface="+mn-ea"/>
                <a:cs typeface="+mn-cs"/>
              </a:rPr>
              <a:t>ι</a:t>
            </a:r>
            <a:r>
              <a:rPr lang="en-US" sz="1200" b="1" kern="1200" dirty="0">
                <a:solidFill>
                  <a:schemeClr val="tx1"/>
                </a:solidFill>
                <a:effectLst/>
                <a:latin typeface="+mn-lt"/>
                <a:ea typeface="+mn-ea"/>
                <a:cs typeface="+mn-cs"/>
              </a:rPr>
              <a:t> 17% </a:t>
            </a:r>
            <a:r>
              <a:rPr lang="en-US" sz="1200" b="1" kern="1200" dirty="0" err="1">
                <a:solidFill>
                  <a:schemeClr val="tx1"/>
                </a:solidFill>
                <a:effectLst/>
                <a:latin typeface="+mn-lt"/>
                <a:ea typeface="+mn-ea"/>
                <a:cs typeface="+mn-cs"/>
              </a:rPr>
              <a:t>υψηλότερ</a:t>
            </a:r>
            <a:r>
              <a:rPr lang="en-US" sz="1200" b="1" kern="1200" dirty="0">
                <a:solidFill>
                  <a:schemeClr val="tx1"/>
                </a:solidFill>
                <a:effectLst/>
                <a:latin typeface="+mn-lt"/>
                <a:ea typeface="+mn-ea"/>
                <a:cs typeface="+mn-cs"/>
              </a:rPr>
              <a:t>α </a:t>
            </a:r>
            <a:r>
              <a:rPr lang="en-US" sz="1200" b="1" kern="1200" dirty="0" err="1">
                <a:solidFill>
                  <a:schemeClr val="tx1"/>
                </a:solidFill>
                <a:effectLst/>
                <a:latin typeface="+mn-lt"/>
                <a:ea typeface="+mn-ea"/>
                <a:cs typeface="+mn-cs"/>
              </a:rPr>
              <a:t>στις</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μητρο</a:t>
            </a:r>
            <a:r>
              <a:rPr lang="en-US" sz="1200" b="1" kern="1200" dirty="0">
                <a:solidFill>
                  <a:schemeClr val="tx1"/>
                </a:solidFill>
                <a:effectLst/>
                <a:latin typeface="+mn-lt"/>
                <a:ea typeface="+mn-ea"/>
                <a:cs typeface="+mn-cs"/>
              </a:rPr>
              <a:t>π</a:t>
            </a:r>
            <a:r>
              <a:rPr lang="en-US" sz="1200" b="1" kern="1200" dirty="0" err="1">
                <a:solidFill>
                  <a:schemeClr val="tx1"/>
                </a:solidFill>
                <a:effectLst/>
                <a:latin typeface="+mn-lt"/>
                <a:ea typeface="+mn-ea"/>
                <a:cs typeface="+mn-cs"/>
              </a:rPr>
              <a:t>ολιτικές</a:t>
            </a:r>
            <a:r>
              <a:rPr lang="en-US" sz="1200" b="1" kern="1200" dirty="0">
                <a:solidFill>
                  <a:schemeClr val="tx1"/>
                </a:solidFill>
                <a:effectLst/>
                <a:latin typeface="+mn-lt"/>
                <a:ea typeface="+mn-ea"/>
                <a:cs typeface="+mn-cs"/>
              </a:rPr>
              <a:t> π</a:t>
            </a:r>
            <a:r>
              <a:rPr lang="en-US" sz="1200" b="1" kern="1200" dirty="0" err="1">
                <a:solidFill>
                  <a:schemeClr val="tx1"/>
                </a:solidFill>
                <a:effectLst/>
                <a:latin typeface="+mn-lt"/>
                <a:ea typeface="+mn-ea"/>
                <a:cs typeface="+mn-cs"/>
              </a:rPr>
              <a:t>εριοχές</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απ</a:t>
            </a:r>
            <a:r>
              <a:rPr lang="en-US" sz="1200" kern="1200" dirty="0" err="1">
                <a:solidFill>
                  <a:schemeClr val="tx1"/>
                </a:solidFill>
                <a:effectLst/>
                <a:latin typeface="+mn-lt"/>
                <a:ea typeface="+mn-ea"/>
                <a:cs typeface="+mn-cs"/>
              </a:rPr>
              <a:t>ό</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ότι</a:t>
            </a:r>
            <a:r>
              <a:rPr lang="en-US" sz="1200" kern="1200" dirty="0">
                <a:solidFill>
                  <a:schemeClr val="tx1"/>
                </a:solidFill>
                <a:effectLst/>
                <a:latin typeface="+mn-lt"/>
                <a:ea typeface="+mn-ea"/>
                <a:cs typeface="+mn-cs"/>
              </a:rPr>
              <a:t> α</a:t>
            </a:r>
            <a:r>
              <a:rPr lang="en-US" sz="1200" kern="1200" dirty="0" err="1">
                <a:solidFill>
                  <a:schemeClr val="tx1"/>
                </a:solidFill>
                <a:effectLst/>
                <a:latin typeface="+mn-lt"/>
                <a:ea typeface="+mn-ea"/>
                <a:cs typeface="+mn-cs"/>
              </a:rPr>
              <a:t>λλού</a:t>
            </a:r>
            <a:r>
              <a:rPr lang="en-US" sz="1200" kern="1200" dirty="0">
                <a:solidFill>
                  <a:schemeClr val="tx1"/>
                </a:solidFill>
                <a:effectLst/>
                <a:latin typeface="+mn-lt"/>
                <a:ea typeface="+mn-ea"/>
                <a:cs typeface="+mn-cs"/>
              </a:rPr>
              <a:t>,  α</a:t>
            </a:r>
            <a:r>
              <a:rPr lang="en-US" sz="1200" kern="1200" dirty="0" err="1">
                <a:solidFill>
                  <a:schemeClr val="tx1"/>
                </a:solidFill>
                <a:effectLst/>
                <a:latin typeface="+mn-lt"/>
                <a:ea typeface="+mn-ea"/>
                <a:cs typeface="+mn-cs"/>
              </a:rPr>
              <a:t>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κ</a:t>
            </a:r>
            <a:r>
              <a:rPr lang="en-US" sz="1200" kern="1200" dirty="0">
                <a:solidFill>
                  <a:schemeClr val="tx1"/>
                </a:solidFill>
                <a:effectLst/>
                <a:latin typeface="+mn-lt"/>
                <a:ea typeface="+mn-ea"/>
                <a:cs typeface="+mn-cs"/>
              </a:rPr>
              <a:t>α</a:t>
            </a:r>
            <a:r>
              <a:rPr lang="en-US" sz="1200" kern="1200" dirty="0" err="1">
                <a:solidFill>
                  <a:schemeClr val="tx1"/>
                </a:solidFill>
                <a:effectLst/>
                <a:latin typeface="+mn-lt"/>
                <a:ea typeface="+mn-ea"/>
                <a:cs typeface="+mn-cs"/>
              </a:rPr>
              <a:t>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το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υψηλότερο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κόστος</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δι</a:t>
            </a:r>
            <a:r>
              <a:rPr lang="en-US" sz="1200" kern="1200" dirty="0">
                <a:solidFill>
                  <a:schemeClr val="tx1"/>
                </a:solidFill>
                <a:effectLst/>
                <a:latin typeface="+mn-lt"/>
                <a:ea typeface="+mn-ea"/>
                <a:cs typeface="+mn-cs"/>
              </a:rPr>
              <a:t>αβ</a:t>
            </a:r>
            <a:r>
              <a:rPr lang="en-US" sz="1200" kern="1200" dirty="0" err="1">
                <a:solidFill>
                  <a:schemeClr val="tx1"/>
                </a:solidFill>
                <a:effectLst/>
                <a:latin typeface="+mn-lt"/>
                <a:ea typeface="+mn-ea"/>
                <a:cs typeface="+mn-cs"/>
              </a:rPr>
              <a:t>ίωσης</a:t>
            </a:r>
            <a:r>
              <a:rPr lang="en-US" sz="1200" kern="1200" dirty="0">
                <a:solidFill>
                  <a:schemeClr val="tx1"/>
                </a:solidFill>
                <a:effectLst/>
                <a:latin typeface="+mn-lt"/>
                <a:ea typeface="+mn-ea"/>
                <a:cs typeface="+mn-cs"/>
              </a:rPr>
              <a:t> μπ</a:t>
            </a:r>
            <a:r>
              <a:rPr lang="en-US" sz="1200" kern="1200" dirty="0" err="1">
                <a:solidFill>
                  <a:schemeClr val="tx1"/>
                </a:solidFill>
                <a:effectLst/>
                <a:latin typeface="+mn-lt"/>
                <a:ea typeface="+mn-ea"/>
                <a:cs typeface="+mn-cs"/>
              </a:rPr>
              <a:t>ορεί</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ν</a:t>
            </a:r>
            <a:r>
              <a:rPr lang="en-US" sz="1200" kern="1200" dirty="0">
                <a:solidFill>
                  <a:schemeClr val="tx1"/>
                </a:solidFill>
                <a:effectLst/>
                <a:latin typeface="+mn-lt"/>
                <a:ea typeface="+mn-ea"/>
                <a:cs typeface="+mn-cs"/>
              </a:rPr>
              <a:t>α α</a:t>
            </a:r>
            <a:r>
              <a:rPr lang="en-US" sz="1200" kern="1200" dirty="0" err="1">
                <a:solidFill>
                  <a:schemeClr val="tx1"/>
                </a:solidFill>
                <a:effectLst/>
                <a:latin typeface="+mn-lt"/>
                <a:ea typeface="+mn-ea"/>
                <a:cs typeface="+mn-cs"/>
              </a:rPr>
              <a:t>ντιστ</a:t>
            </a:r>
            <a:r>
              <a:rPr lang="en-US" sz="1200" kern="1200" dirty="0">
                <a:solidFill>
                  <a:schemeClr val="tx1"/>
                </a:solidFill>
                <a:effectLst/>
                <a:latin typeface="+mn-lt"/>
                <a:ea typeface="+mn-ea"/>
                <a:cs typeface="+mn-cs"/>
              </a:rPr>
              <a:t>α</a:t>
            </a:r>
            <a:r>
              <a:rPr lang="en-US" sz="1200" kern="1200" dirty="0" err="1">
                <a:solidFill>
                  <a:schemeClr val="tx1"/>
                </a:solidFill>
                <a:effectLst/>
                <a:latin typeface="+mn-lt"/>
                <a:ea typeface="+mn-ea"/>
                <a:cs typeface="+mn-cs"/>
              </a:rPr>
              <a:t>θμίσει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εν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μέρει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τη</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δι</a:t>
            </a:r>
            <a:r>
              <a:rPr lang="en-US" sz="1200" kern="1200" dirty="0">
                <a:solidFill>
                  <a:schemeClr val="tx1"/>
                </a:solidFill>
                <a:effectLst/>
                <a:latin typeface="+mn-lt"/>
                <a:ea typeface="+mn-ea"/>
                <a:cs typeface="+mn-cs"/>
              </a:rPr>
              <a:t>α</a:t>
            </a:r>
            <a:r>
              <a:rPr lang="en-US" sz="1200" kern="1200" dirty="0" err="1">
                <a:solidFill>
                  <a:schemeClr val="tx1"/>
                </a:solidFill>
                <a:effectLst/>
                <a:latin typeface="+mn-lt"/>
                <a:ea typeface="+mn-ea"/>
                <a:cs typeface="+mn-cs"/>
              </a:rPr>
              <a:t>φορά</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5C8010F-3985-B945-835B-769CC99178DB}" type="slidenum">
              <a:rPr lang="en-US" smtClean="0"/>
              <a:t>4</a:t>
            </a:fld>
            <a:endParaRPr lang="en-US"/>
          </a:p>
        </p:txBody>
      </p:sp>
    </p:spTree>
    <p:extLst>
      <p:ext uri="{BB962C8B-B14F-4D97-AF65-F5344CB8AC3E}">
        <p14:creationId xmlns:p14="http://schemas.microsoft.com/office/powerpoint/2010/main" val="3530697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a:latin typeface="Cambria"/>
                <a:cs typeface="Cambria"/>
              </a:rPr>
              <a:t>γεγονός</a:t>
            </a:r>
            <a:r>
              <a:rPr lang="en-US" sz="1600" dirty="0">
                <a:latin typeface="Cambria"/>
                <a:cs typeface="Cambria"/>
              </a:rPr>
              <a:t> π</a:t>
            </a:r>
            <a:r>
              <a:rPr lang="en-US" sz="1600" dirty="0" err="1">
                <a:latin typeface="Cambria"/>
                <a:cs typeface="Cambria"/>
              </a:rPr>
              <a:t>ου</a:t>
            </a:r>
            <a:r>
              <a:rPr lang="en-US" sz="1600" dirty="0">
                <a:latin typeface="Cambria"/>
                <a:cs typeface="Cambria"/>
              </a:rPr>
              <a:t> απ</a:t>
            </a:r>
            <a:r>
              <a:rPr lang="en-US" sz="1600" dirty="0" err="1">
                <a:latin typeface="Cambria"/>
                <a:cs typeface="Cambria"/>
              </a:rPr>
              <a:t>οδεικνύετ</a:t>
            </a:r>
            <a:r>
              <a:rPr lang="en-US" sz="1600" dirty="0">
                <a:latin typeface="Cambria"/>
                <a:cs typeface="Cambria"/>
              </a:rPr>
              <a:t>α</a:t>
            </a:r>
            <a:r>
              <a:rPr lang="en-US" sz="1600" dirty="0" err="1">
                <a:latin typeface="Cambria"/>
                <a:cs typeface="Cambria"/>
              </a:rPr>
              <a:t>ι</a:t>
            </a:r>
            <a:r>
              <a:rPr lang="en-US" sz="1600" dirty="0">
                <a:latin typeface="Cambria"/>
                <a:cs typeface="Cambria"/>
              </a:rPr>
              <a:t> </a:t>
            </a:r>
            <a:r>
              <a:rPr lang="en-US" sz="1600" dirty="0" err="1">
                <a:latin typeface="Cambria"/>
                <a:cs typeface="Cambria"/>
              </a:rPr>
              <a:t>δρ</a:t>
            </a:r>
            <a:r>
              <a:rPr lang="en-US" sz="1600" dirty="0">
                <a:latin typeface="Cambria"/>
                <a:cs typeface="Cambria"/>
              </a:rPr>
              <a:t>αμα</a:t>
            </a:r>
            <a:r>
              <a:rPr lang="en-US" sz="1600" dirty="0" err="1">
                <a:latin typeface="Cambria"/>
                <a:cs typeface="Cambria"/>
              </a:rPr>
              <a:t>τικά</a:t>
            </a:r>
            <a:r>
              <a:rPr lang="en-US" sz="1600" dirty="0">
                <a:latin typeface="Cambria"/>
                <a:cs typeface="Cambria"/>
              </a:rPr>
              <a:t> </a:t>
            </a:r>
            <a:r>
              <a:rPr lang="en-US" sz="1600" dirty="0" err="1">
                <a:latin typeface="Cambria"/>
                <a:cs typeface="Cambria"/>
              </a:rPr>
              <a:t>σε</a:t>
            </a:r>
            <a:r>
              <a:rPr lang="en-US" sz="1600" dirty="0">
                <a:latin typeface="Cambria"/>
                <a:cs typeface="Cambria"/>
              </a:rPr>
              <a:t>  π</a:t>
            </a:r>
            <a:r>
              <a:rPr lang="en-US" sz="1600" dirty="0" err="1">
                <a:latin typeface="Cambria"/>
                <a:cs typeface="Cambria"/>
              </a:rPr>
              <a:t>ρόσφ</a:t>
            </a:r>
            <a:r>
              <a:rPr lang="en-US" sz="1600" dirty="0">
                <a:latin typeface="Cambria"/>
                <a:cs typeface="Cambria"/>
              </a:rPr>
              <a:t>α</a:t>
            </a:r>
            <a:r>
              <a:rPr lang="en-US" sz="1600" dirty="0" err="1">
                <a:latin typeface="Cambria"/>
                <a:cs typeface="Cambria"/>
              </a:rPr>
              <a:t>το</a:t>
            </a:r>
            <a:r>
              <a:rPr lang="en-US" sz="1600" dirty="0">
                <a:latin typeface="Cambria"/>
                <a:cs typeface="Cambria"/>
              </a:rPr>
              <a:t> </a:t>
            </a:r>
            <a:r>
              <a:rPr lang="en-US" sz="1600" dirty="0" err="1">
                <a:latin typeface="Cambria"/>
                <a:cs typeface="Cambria"/>
              </a:rPr>
              <a:t>χάρτη</a:t>
            </a:r>
            <a:r>
              <a:rPr lang="en-US" sz="1600" dirty="0">
                <a:latin typeface="Cambria"/>
                <a:cs typeface="Cambria"/>
              </a:rPr>
              <a:t> π</a:t>
            </a:r>
            <a:r>
              <a:rPr lang="en-US" sz="1600" dirty="0" err="1">
                <a:latin typeface="Cambria"/>
                <a:cs typeface="Cambria"/>
              </a:rPr>
              <a:t>ου</a:t>
            </a:r>
            <a:r>
              <a:rPr lang="en-US" sz="1600" dirty="0">
                <a:latin typeface="Cambria"/>
                <a:cs typeface="Cambria"/>
              </a:rPr>
              <a:t> </a:t>
            </a:r>
            <a:r>
              <a:rPr lang="en-US" sz="1600" dirty="0" err="1">
                <a:latin typeface="Cambria"/>
                <a:cs typeface="Cambria"/>
              </a:rPr>
              <a:t>δείχνει</a:t>
            </a:r>
            <a:r>
              <a:rPr lang="en-US" sz="1600" dirty="0">
                <a:latin typeface="Cambria"/>
                <a:cs typeface="Cambria"/>
              </a:rPr>
              <a:t> </a:t>
            </a:r>
            <a:r>
              <a:rPr lang="en-US" sz="1600" dirty="0" err="1">
                <a:latin typeface="Cambria"/>
                <a:cs typeface="Cambria"/>
              </a:rPr>
              <a:t>ότι</a:t>
            </a:r>
            <a:r>
              <a:rPr lang="en-US" sz="1600" dirty="0">
                <a:latin typeface="Cambria"/>
                <a:cs typeface="Cambria"/>
              </a:rPr>
              <a:t> </a:t>
            </a:r>
            <a:r>
              <a:rPr lang="en-US" sz="1600" b="1" dirty="0" err="1">
                <a:latin typeface="Cambria"/>
                <a:cs typeface="Cambria"/>
              </a:rPr>
              <a:t>το</a:t>
            </a:r>
            <a:r>
              <a:rPr lang="en-US" sz="1600" b="1" dirty="0">
                <a:latin typeface="Cambria"/>
                <a:cs typeface="Cambria"/>
              </a:rPr>
              <a:t> π</a:t>
            </a:r>
            <a:r>
              <a:rPr lang="en-US" sz="1600" b="1" dirty="0" err="1">
                <a:latin typeface="Cambria"/>
                <a:cs typeface="Cambria"/>
              </a:rPr>
              <a:t>ροσδόκιμο</a:t>
            </a:r>
            <a:r>
              <a:rPr lang="en-US" sz="1600" b="1" dirty="0">
                <a:latin typeface="Cambria"/>
                <a:cs typeface="Cambria"/>
              </a:rPr>
              <a:t> </a:t>
            </a:r>
            <a:r>
              <a:rPr lang="en-US" sz="1600" b="1" dirty="0" err="1">
                <a:latin typeface="Cambria"/>
                <a:cs typeface="Cambria"/>
              </a:rPr>
              <a:t>ζωής</a:t>
            </a:r>
            <a:r>
              <a:rPr lang="en-US" sz="1600" b="1" dirty="0">
                <a:latin typeface="Cambria"/>
                <a:cs typeface="Cambria"/>
              </a:rPr>
              <a:t> μπ</a:t>
            </a:r>
            <a:r>
              <a:rPr lang="en-US" sz="1600" b="1" dirty="0" err="1">
                <a:latin typeface="Cambria"/>
                <a:cs typeface="Cambria"/>
              </a:rPr>
              <a:t>ορεί</a:t>
            </a:r>
            <a:r>
              <a:rPr lang="en-US" sz="1600" b="1" dirty="0">
                <a:latin typeface="Cambria"/>
                <a:cs typeface="Cambria"/>
              </a:rPr>
              <a:t> </a:t>
            </a:r>
            <a:r>
              <a:rPr lang="en-US" sz="1600" b="1" dirty="0" err="1">
                <a:latin typeface="Cambria"/>
                <a:cs typeface="Cambria"/>
              </a:rPr>
              <a:t>ν</a:t>
            </a:r>
            <a:r>
              <a:rPr lang="en-US" sz="1600" b="1" dirty="0">
                <a:latin typeface="Cambria"/>
                <a:cs typeface="Cambria"/>
              </a:rPr>
              <a:t>α </a:t>
            </a:r>
            <a:r>
              <a:rPr lang="en-US" sz="1600" b="1" dirty="0" err="1">
                <a:latin typeface="Cambria"/>
                <a:cs typeface="Cambria"/>
              </a:rPr>
              <a:t>δι</a:t>
            </a:r>
            <a:r>
              <a:rPr lang="en-US" sz="1600" b="1" dirty="0">
                <a:latin typeface="Cambria"/>
                <a:cs typeface="Cambria"/>
              </a:rPr>
              <a:t>α</a:t>
            </a:r>
            <a:r>
              <a:rPr lang="en-US" sz="1600" b="1" dirty="0" err="1">
                <a:latin typeface="Cambria"/>
                <a:cs typeface="Cambria"/>
              </a:rPr>
              <a:t>φέρει</a:t>
            </a:r>
            <a:r>
              <a:rPr lang="en-US" sz="1600" b="1" dirty="0">
                <a:latin typeface="Cambria"/>
                <a:cs typeface="Cambria"/>
              </a:rPr>
              <a:t> α</a:t>
            </a:r>
            <a:r>
              <a:rPr lang="en-US" sz="1600" b="1" dirty="0" err="1">
                <a:latin typeface="Cambria"/>
                <a:cs typeface="Cambria"/>
              </a:rPr>
              <a:t>κόμη</a:t>
            </a:r>
            <a:r>
              <a:rPr lang="en-US" sz="1600" b="1" dirty="0">
                <a:latin typeface="Cambria"/>
                <a:cs typeface="Cambria"/>
              </a:rPr>
              <a:t> </a:t>
            </a:r>
            <a:r>
              <a:rPr lang="en-US" sz="1600" b="1" dirty="0" err="1">
                <a:latin typeface="Cambria"/>
                <a:cs typeface="Cambria"/>
              </a:rPr>
              <a:t>κ</a:t>
            </a:r>
            <a:r>
              <a:rPr lang="en-US" sz="1600" b="1" dirty="0">
                <a:latin typeface="Cambria"/>
                <a:cs typeface="Cambria"/>
              </a:rPr>
              <a:t>α</a:t>
            </a:r>
            <a:r>
              <a:rPr lang="en-US" sz="1600" b="1" dirty="0" err="1">
                <a:latin typeface="Cambria"/>
                <a:cs typeface="Cambria"/>
              </a:rPr>
              <a:t>ι</a:t>
            </a:r>
            <a:r>
              <a:rPr lang="en-US" sz="1600" b="1" dirty="0">
                <a:latin typeface="Cambria"/>
                <a:cs typeface="Cambria"/>
              </a:rPr>
              <a:t> </a:t>
            </a:r>
            <a:r>
              <a:rPr lang="en-US" sz="1600" b="1" dirty="0" err="1">
                <a:latin typeface="Cambria"/>
                <a:cs typeface="Cambria"/>
              </a:rPr>
              <a:t>κ</a:t>
            </a:r>
            <a:r>
              <a:rPr lang="en-US" sz="1600" b="1" dirty="0">
                <a:latin typeface="Cambria"/>
                <a:cs typeface="Cambria"/>
              </a:rPr>
              <a:t>α</a:t>
            </a:r>
            <a:r>
              <a:rPr lang="en-US" sz="1600" b="1" dirty="0" err="1">
                <a:latin typeface="Cambria"/>
                <a:cs typeface="Cambria"/>
              </a:rPr>
              <a:t>τά</a:t>
            </a:r>
            <a:r>
              <a:rPr lang="en-US" sz="1600" b="1" dirty="0">
                <a:latin typeface="Cambria"/>
                <a:cs typeface="Cambria"/>
              </a:rPr>
              <a:t> 20 </a:t>
            </a:r>
            <a:r>
              <a:rPr lang="en-US" sz="1600" b="1" dirty="0" err="1">
                <a:latin typeface="Cambria"/>
                <a:cs typeface="Cambria"/>
              </a:rPr>
              <a:t>χρόνι</a:t>
            </a:r>
            <a:r>
              <a:rPr lang="en-US" sz="1600" b="1" dirty="0">
                <a:latin typeface="Cambria"/>
                <a:cs typeface="Cambria"/>
              </a:rPr>
              <a:t>α απ</a:t>
            </a:r>
            <a:r>
              <a:rPr lang="en-US" sz="1600" b="1" dirty="0" err="1">
                <a:latin typeface="Cambria"/>
                <a:cs typeface="Cambria"/>
              </a:rPr>
              <a:t>ό</a:t>
            </a:r>
            <a:r>
              <a:rPr lang="en-US" sz="1600" b="1" dirty="0">
                <a:latin typeface="Cambria"/>
                <a:cs typeface="Cambria"/>
              </a:rPr>
              <a:t> </a:t>
            </a:r>
            <a:r>
              <a:rPr lang="en-US" sz="1600" b="1" dirty="0" err="1">
                <a:latin typeface="Cambria"/>
                <a:cs typeface="Cambria"/>
              </a:rPr>
              <a:t>γειτονιά</a:t>
            </a:r>
            <a:r>
              <a:rPr lang="en-US" sz="1600" b="1" dirty="0">
                <a:latin typeface="Cambria"/>
                <a:cs typeface="Cambria"/>
              </a:rPr>
              <a:t> </a:t>
            </a:r>
            <a:r>
              <a:rPr lang="en-US" sz="1600" b="1" dirty="0" err="1">
                <a:latin typeface="Cambria"/>
                <a:cs typeface="Cambria"/>
              </a:rPr>
              <a:t>σε</a:t>
            </a:r>
            <a:r>
              <a:rPr lang="en-US" sz="1600" b="1" dirty="0">
                <a:latin typeface="Cambria"/>
                <a:cs typeface="Cambria"/>
              </a:rPr>
              <a:t> </a:t>
            </a:r>
            <a:r>
              <a:rPr lang="en-US" sz="1600" b="1" dirty="0" err="1">
                <a:latin typeface="Cambria"/>
                <a:cs typeface="Cambria"/>
              </a:rPr>
              <a:t>γειτονιά</a:t>
            </a:r>
            <a:r>
              <a:rPr lang="en-US" sz="1600" b="1" dirty="0">
                <a:latin typeface="Cambria"/>
                <a:cs typeface="Cambria"/>
              </a:rPr>
              <a:t>, </a:t>
            </a:r>
            <a:r>
              <a:rPr lang="en-US" sz="1600" dirty="0" err="1">
                <a:latin typeface="Cambria"/>
                <a:cs typeface="Cambria"/>
              </a:rPr>
              <a:t>στην</a:t>
            </a:r>
            <a:r>
              <a:rPr lang="en-US" sz="1600" dirty="0">
                <a:latin typeface="Cambria"/>
                <a:cs typeface="Cambria"/>
              </a:rPr>
              <a:t> </a:t>
            </a:r>
            <a:r>
              <a:rPr lang="en-US" sz="1600" dirty="0" err="1">
                <a:latin typeface="Cambria"/>
                <a:cs typeface="Cambria"/>
              </a:rPr>
              <a:t>ίδι</a:t>
            </a:r>
            <a:r>
              <a:rPr lang="en-US" sz="1600" dirty="0">
                <a:latin typeface="Cambria"/>
                <a:cs typeface="Cambria"/>
              </a:rPr>
              <a:t>α π</a:t>
            </a:r>
            <a:r>
              <a:rPr lang="en-US" sz="1600" dirty="0" err="1">
                <a:latin typeface="Cambria"/>
                <a:cs typeface="Cambria"/>
              </a:rPr>
              <a:t>όλη</a:t>
            </a:r>
            <a:r>
              <a:rPr lang="en-US" sz="1600" dirty="0">
                <a:latin typeface="Cambria"/>
                <a:cs typeface="Cambria"/>
              </a:rPr>
              <a:t>. (Baltimore Health Department, 2015).  </a:t>
            </a:r>
          </a:p>
          <a:p>
            <a:endParaRPr lang="en-US" dirty="0"/>
          </a:p>
        </p:txBody>
      </p:sp>
      <p:sp>
        <p:nvSpPr>
          <p:cNvPr id="4" name="Slide Number Placeholder 3"/>
          <p:cNvSpPr>
            <a:spLocks noGrp="1"/>
          </p:cNvSpPr>
          <p:nvPr>
            <p:ph type="sldNum" sz="quarter" idx="10"/>
          </p:nvPr>
        </p:nvSpPr>
        <p:spPr/>
        <p:txBody>
          <a:bodyPr/>
          <a:lstStyle/>
          <a:p>
            <a:fld id="{85C8010F-3985-B945-835B-769CC99178DB}" type="slidenum">
              <a:rPr lang="en-US" smtClean="0"/>
              <a:t>5</a:t>
            </a:fld>
            <a:endParaRPr lang="en-US"/>
          </a:p>
        </p:txBody>
      </p:sp>
    </p:spTree>
    <p:extLst>
      <p:ext uri="{BB962C8B-B14F-4D97-AF65-F5344CB8AC3E}">
        <p14:creationId xmlns:p14="http://schemas.microsoft.com/office/powerpoint/2010/main" val="1679364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People’s well-being spans multiple dimensions   and   requires   combined  action across different policy domains.</a:t>
            </a:r>
          </a:p>
          <a:p>
            <a:endParaRPr lang="en-US" dirty="0"/>
          </a:p>
        </p:txBody>
      </p:sp>
      <p:sp>
        <p:nvSpPr>
          <p:cNvPr id="4" name="Slide Number Placeholder 3"/>
          <p:cNvSpPr>
            <a:spLocks noGrp="1"/>
          </p:cNvSpPr>
          <p:nvPr>
            <p:ph type="sldNum" sz="quarter" idx="10"/>
          </p:nvPr>
        </p:nvSpPr>
        <p:spPr/>
        <p:txBody>
          <a:bodyPr/>
          <a:lstStyle/>
          <a:p>
            <a:fld id="{85C8010F-3985-B945-835B-769CC99178DB}" type="slidenum">
              <a:rPr lang="en-US" smtClean="0"/>
              <a:t>8</a:t>
            </a:fld>
            <a:endParaRPr lang="en-US"/>
          </a:p>
        </p:txBody>
      </p:sp>
    </p:spTree>
    <p:extLst>
      <p:ext uri="{BB962C8B-B14F-4D97-AF65-F5344CB8AC3E}">
        <p14:creationId xmlns:p14="http://schemas.microsoft.com/office/powerpoint/2010/main" val="3643367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Implementing this goal requires working across the board to achieve meaningful change.</a:t>
            </a:r>
          </a:p>
          <a:p>
            <a:endParaRPr lang="en-US" dirty="0"/>
          </a:p>
        </p:txBody>
      </p:sp>
      <p:sp>
        <p:nvSpPr>
          <p:cNvPr id="4" name="Slide Number Placeholder 3"/>
          <p:cNvSpPr>
            <a:spLocks noGrp="1"/>
          </p:cNvSpPr>
          <p:nvPr>
            <p:ph type="sldNum" sz="quarter" idx="10"/>
          </p:nvPr>
        </p:nvSpPr>
        <p:spPr/>
        <p:txBody>
          <a:bodyPr/>
          <a:lstStyle/>
          <a:p>
            <a:fld id="{85C8010F-3985-B945-835B-769CC99178DB}" type="slidenum">
              <a:rPr lang="en-US" smtClean="0"/>
              <a:t>10</a:t>
            </a:fld>
            <a:endParaRPr lang="en-US"/>
          </a:p>
        </p:txBody>
      </p:sp>
    </p:spTree>
    <p:extLst>
      <p:ext uri="{BB962C8B-B14F-4D97-AF65-F5344CB8AC3E}">
        <p14:creationId xmlns:p14="http://schemas.microsoft.com/office/powerpoint/2010/main" val="2973038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Measuring  how  people’s  lives</a:t>
            </a:r>
            <a:r>
              <a:rPr lang="el-GR" dirty="0"/>
              <a:t> </a:t>
            </a:r>
            <a:r>
              <a:rPr lang="en-US" dirty="0"/>
              <a:t>improved    requires    using    a    large    range    of</a:t>
            </a:r>
            <a:r>
              <a:rPr lang="el-GR" dirty="0"/>
              <a:t> </a:t>
            </a:r>
            <a:r>
              <a:rPr lang="en-US" dirty="0"/>
              <a:t>dimensions.</a:t>
            </a:r>
            <a:endParaRPr lang="el-GR" dirty="0"/>
          </a:p>
          <a:p>
            <a:r>
              <a:rPr lang="en-US" dirty="0"/>
              <a:t>Efforts  to  improve  the  availability  of</a:t>
            </a:r>
            <a:r>
              <a:rPr lang="el-GR" dirty="0"/>
              <a:t> </a:t>
            </a:r>
            <a:r>
              <a:rPr lang="en-US" dirty="0"/>
              <a:t>relevant  data  at  the  local  level  are  underway  in</a:t>
            </a:r>
            <a:r>
              <a:rPr lang="el-GR" dirty="0"/>
              <a:t> </a:t>
            </a:r>
            <a:r>
              <a:rPr lang="en-US" dirty="0"/>
              <a:t>many   countries.  </a:t>
            </a:r>
            <a:endParaRPr lang="el-GR" dirty="0"/>
          </a:p>
          <a:p>
            <a:r>
              <a:rPr lang="en-US" dirty="0"/>
              <a:t>However,   countries   and   cities</a:t>
            </a:r>
            <a:r>
              <a:rPr lang="el-GR" dirty="0"/>
              <a:t> </a:t>
            </a:r>
            <a:r>
              <a:rPr lang="en-US" dirty="0"/>
              <a:t>should double their efforts to gauge how different</a:t>
            </a:r>
            <a:r>
              <a:rPr lang="el-GR" dirty="0"/>
              <a:t> </a:t>
            </a:r>
            <a:r>
              <a:rPr lang="en-US" dirty="0"/>
              <a:t>population  groups  fare  and  the  extent  to  which</a:t>
            </a:r>
            <a:r>
              <a:rPr lang="el-GR" dirty="0"/>
              <a:t> </a:t>
            </a:r>
            <a:r>
              <a:rPr lang="en-US" dirty="0"/>
              <a:t>economic   and   social   improvements   are   shared</a:t>
            </a:r>
            <a:r>
              <a:rPr lang="el-GR" dirty="0"/>
              <a:t> </a:t>
            </a:r>
            <a:r>
              <a:rPr lang="en-US" dirty="0"/>
              <a:t>across the urban society.</a:t>
            </a:r>
            <a:r>
              <a:rPr lang="el-GR" baseline="0" dirty="0"/>
              <a:t> </a:t>
            </a:r>
            <a:r>
              <a:rPr lang="en-US" sz="1200" b="1" kern="1200" dirty="0">
                <a:solidFill>
                  <a:schemeClr val="tx1"/>
                </a:solidFill>
                <a:effectLst/>
                <a:latin typeface="+mn-lt"/>
                <a:ea typeface="+mn-ea"/>
                <a:cs typeface="+mn-cs"/>
              </a:rPr>
              <a:t>A simple way to measure inclusive growth is to track how cities increased their economic prosperity while engaging more of their residents in generating it. </a:t>
            </a:r>
            <a:r>
              <a:rPr lang="en-US" sz="1200" kern="1200" dirty="0">
                <a:solidFill>
                  <a:schemeClr val="tx1"/>
                </a:solidFill>
                <a:effectLst/>
                <a:latin typeface="+mn-lt"/>
                <a:ea typeface="+mn-ea"/>
                <a:cs typeface="+mn-cs"/>
              </a:rPr>
              <a:t>Across the OECD, cities have experienced very different patterns since</a:t>
            </a:r>
            <a:r>
              <a:rPr lang="el-GR"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2000.  While  some  cities  saw  both  an  increase  in  GDP growth and in </a:t>
            </a:r>
            <a:r>
              <a:rPr lang="en-US" sz="1200" kern="1200" dirty="0" err="1">
                <a:solidFill>
                  <a:schemeClr val="tx1"/>
                </a:solidFill>
                <a:effectLst/>
                <a:latin typeface="+mn-lt"/>
                <a:ea typeface="+mn-ea"/>
                <a:cs typeface="+mn-cs"/>
              </a:rPr>
              <a:t>labour</a:t>
            </a:r>
            <a:r>
              <a:rPr lang="en-US" sz="1200" kern="1200" dirty="0">
                <a:solidFill>
                  <a:schemeClr val="tx1"/>
                </a:solidFill>
                <a:effectLst/>
                <a:latin typeface="+mn-lt"/>
                <a:ea typeface="+mn-ea"/>
                <a:cs typeface="+mn-cs"/>
              </a:rPr>
              <a:t> participation (e.g. Tallinn, Santiago, Perth and </a:t>
            </a:r>
            <a:r>
              <a:rPr lang="en-US" sz="1200" kern="1200" dirty="0" err="1">
                <a:solidFill>
                  <a:schemeClr val="tx1"/>
                </a:solidFill>
                <a:effectLst/>
                <a:latin typeface="+mn-lt"/>
                <a:ea typeface="+mn-ea"/>
                <a:cs typeface="+mn-cs"/>
              </a:rPr>
              <a:t>Jeonju</a:t>
            </a:r>
            <a:r>
              <a:rPr lang="en-US" sz="1200" kern="1200" dirty="0">
                <a:solidFill>
                  <a:schemeClr val="tx1"/>
                </a:solidFill>
                <a:effectLst/>
                <a:latin typeface="+mn-lt"/>
                <a:ea typeface="+mn-ea"/>
                <a:cs typeface="+mn-cs"/>
              </a:rPr>
              <a:t>), in others GDP per capita increased whilst </a:t>
            </a:r>
            <a:r>
              <a:rPr lang="en-US" sz="1200" kern="1200" dirty="0" err="1">
                <a:solidFill>
                  <a:schemeClr val="tx1"/>
                </a:solidFill>
                <a:effectLst/>
                <a:latin typeface="+mn-lt"/>
                <a:ea typeface="+mn-ea"/>
                <a:cs typeface="+mn-cs"/>
              </a:rPr>
              <a:t>labour</a:t>
            </a:r>
            <a:r>
              <a:rPr lang="en-US" sz="1200" kern="1200" dirty="0">
                <a:solidFill>
                  <a:schemeClr val="tx1"/>
                </a:solidFill>
                <a:effectLst/>
                <a:latin typeface="+mn-lt"/>
                <a:ea typeface="+mn-ea"/>
                <a:cs typeface="+mn-cs"/>
              </a:rPr>
              <a:t>  market  participation  declined  (e.g.  Poznan, Queretaro, Takamatsu). In others, both growth and </a:t>
            </a:r>
            <a:r>
              <a:rPr lang="en-US" sz="1200" kern="1200" dirty="0" err="1">
                <a:solidFill>
                  <a:schemeClr val="tx1"/>
                </a:solidFill>
                <a:effectLst/>
                <a:latin typeface="+mn-lt"/>
                <a:ea typeface="+mn-ea"/>
                <a:cs typeface="+mn-cs"/>
              </a:rPr>
              <a:t>labour</a:t>
            </a:r>
            <a:r>
              <a:rPr lang="en-US" sz="1200" kern="1200" dirty="0">
                <a:solidFill>
                  <a:schemeClr val="tx1"/>
                </a:solidFill>
                <a:effectLst/>
                <a:latin typeface="+mn-lt"/>
                <a:ea typeface="+mn-ea"/>
                <a:cs typeface="+mn-cs"/>
              </a:rPr>
              <a:t> participation stagnated or declined (e.g. Catania, Las Vegas, Albuquerque) (Figure 1).</a:t>
            </a:r>
          </a:p>
          <a:p>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85C8010F-3985-B945-835B-769CC99178DB}" type="slidenum">
              <a:rPr lang="en-US" smtClean="0"/>
              <a:t>11</a:t>
            </a:fld>
            <a:endParaRPr lang="en-US"/>
          </a:p>
        </p:txBody>
      </p:sp>
    </p:spTree>
    <p:extLst>
      <p:ext uri="{BB962C8B-B14F-4D97-AF65-F5344CB8AC3E}">
        <p14:creationId xmlns:p14="http://schemas.microsoft.com/office/powerpoint/2010/main" val="2684490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Πχ. </a:t>
            </a:r>
            <a:r>
              <a:rPr lang="en-US" sz="1200" kern="1200" dirty="0">
                <a:solidFill>
                  <a:schemeClr val="tx1"/>
                </a:solidFill>
                <a:effectLst/>
                <a:latin typeface="+mn-lt"/>
                <a:ea typeface="+mn-ea"/>
                <a:cs typeface="+mn-cs"/>
              </a:rPr>
              <a:t>HOUSING: 29% of Helsinki residents are satisfied with the affordability of housing (vs. 65%</a:t>
            </a:r>
            <a:r>
              <a:rPr lang="el-GR"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a:t>
            </a:r>
            <a:r>
              <a:rPr lang="en-US" sz="1200" kern="1200" baseline="0" dirty="0">
                <a:solidFill>
                  <a:schemeClr val="tx1"/>
                </a:solidFill>
                <a:effectLst/>
                <a:latin typeface="+mn-lt"/>
                <a:ea typeface="+mn-ea"/>
                <a:cs typeface="+mn-cs"/>
              </a:rPr>
              <a:t> Finland)</a:t>
            </a:r>
          </a:p>
          <a:p>
            <a:r>
              <a:rPr lang="en-US" sz="1200" kern="1200" dirty="0">
                <a:solidFill>
                  <a:schemeClr val="tx1"/>
                </a:solidFill>
                <a:effectLst/>
                <a:latin typeface="+mn-lt"/>
                <a:ea typeface="+mn-ea"/>
                <a:cs typeface="+mn-cs"/>
              </a:rPr>
              <a:t>SAFETY: 37% of Istanbul residents and 42% of Rome residents feel safe walking alone at night (vs. 52%</a:t>
            </a:r>
          </a:p>
          <a:p>
            <a:r>
              <a:rPr lang="en-US" sz="1200" kern="1200" dirty="0">
                <a:solidFill>
                  <a:schemeClr val="tx1"/>
                </a:solidFill>
                <a:effectLst/>
                <a:latin typeface="+mn-lt"/>
                <a:ea typeface="+mn-ea"/>
                <a:cs typeface="+mn-cs"/>
              </a:rPr>
              <a:t>in Turkey and 60% in Italy)</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5C8010F-3985-B945-835B-769CC99178DB}" type="slidenum">
              <a:rPr lang="en-US" smtClean="0"/>
              <a:t>18</a:t>
            </a:fld>
            <a:endParaRPr lang="en-US"/>
          </a:p>
        </p:txBody>
      </p:sp>
    </p:spTree>
    <p:extLst>
      <p:ext uri="{BB962C8B-B14F-4D97-AF65-F5344CB8AC3E}">
        <p14:creationId xmlns:p14="http://schemas.microsoft.com/office/powerpoint/2010/main" val="1129963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In the Netherlands, a relatively   egalitarian   country   by   many   standards, children who grew up in the poorest </a:t>
            </a:r>
            <a:r>
              <a:rPr lang="en-US" dirty="0" err="1"/>
              <a:t>neighbourhoods</a:t>
            </a:r>
            <a:r>
              <a:rPr lang="en-US" dirty="0"/>
              <a:t> have, on average, adult incomes that are 5-6% lower compared to those who grew up in the most affluent </a:t>
            </a:r>
            <a:r>
              <a:rPr lang="en-US" dirty="0" err="1"/>
              <a:t>neighbourhoods</a:t>
            </a:r>
            <a:r>
              <a:rPr lang="en-US" dirty="0"/>
              <a:t>.</a:t>
            </a:r>
          </a:p>
          <a:p>
            <a:endParaRPr lang="en-US" dirty="0"/>
          </a:p>
        </p:txBody>
      </p:sp>
      <p:sp>
        <p:nvSpPr>
          <p:cNvPr id="4" name="Slide Number Placeholder 3"/>
          <p:cNvSpPr>
            <a:spLocks noGrp="1"/>
          </p:cNvSpPr>
          <p:nvPr>
            <p:ph type="sldNum" sz="quarter" idx="10"/>
          </p:nvPr>
        </p:nvSpPr>
        <p:spPr/>
        <p:txBody>
          <a:bodyPr/>
          <a:lstStyle/>
          <a:p>
            <a:fld id="{85C8010F-3985-B945-835B-769CC99178DB}" type="slidenum">
              <a:rPr lang="en-US" smtClean="0"/>
              <a:t>19</a:t>
            </a:fld>
            <a:endParaRPr lang="en-US"/>
          </a:p>
        </p:txBody>
      </p:sp>
    </p:spTree>
    <p:extLst>
      <p:ext uri="{BB962C8B-B14F-4D97-AF65-F5344CB8AC3E}">
        <p14:creationId xmlns:p14="http://schemas.microsoft.com/office/powerpoint/2010/main" val="2570348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Vulnerable groups – such as recent migrants, minorities, women, or people with disabilities – may need extra support to integrate into the </a:t>
            </a:r>
            <a:r>
              <a:rPr lang="en-US" dirty="0" err="1"/>
              <a:t>labour</a:t>
            </a:r>
            <a:r>
              <a:rPr lang="en-US" dirty="0"/>
              <a:t> market. In Hamburg, for example, migrant potential entrepreneurs in depressed urban areas are offered language  and  skill  training.  Similarly,  the  Young Urban Movement Project in Swedish and French cities supports young second-generation immigrants with entrepreneurship </a:t>
            </a:r>
            <a:r>
              <a:rPr lang="en-US" dirty="0" err="1"/>
              <a:t>programmes</a:t>
            </a:r>
            <a:r>
              <a:rPr lang="en-US" dirty="0"/>
              <a:t>.</a:t>
            </a:r>
            <a:endParaRPr lang="el-GR" dirty="0"/>
          </a:p>
          <a:p>
            <a:endParaRPr lang="en-US" dirty="0"/>
          </a:p>
        </p:txBody>
      </p:sp>
      <p:sp>
        <p:nvSpPr>
          <p:cNvPr id="4" name="Slide Number Placeholder 3"/>
          <p:cNvSpPr>
            <a:spLocks noGrp="1"/>
          </p:cNvSpPr>
          <p:nvPr>
            <p:ph type="sldNum" sz="quarter" idx="10"/>
          </p:nvPr>
        </p:nvSpPr>
        <p:spPr/>
        <p:txBody>
          <a:bodyPr/>
          <a:lstStyle/>
          <a:p>
            <a:fld id="{85C8010F-3985-B945-835B-769CC99178DB}" type="slidenum">
              <a:rPr lang="en-US" smtClean="0"/>
              <a:t>22</a:t>
            </a:fld>
            <a:endParaRPr lang="en-US"/>
          </a:p>
        </p:txBody>
      </p:sp>
    </p:spTree>
    <p:extLst>
      <p:ext uri="{BB962C8B-B14F-4D97-AF65-F5344CB8AC3E}">
        <p14:creationId xmlns:p14="http://schemas.microsoft.com/office/powerpoint/2010/main" val="132376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Some  Canadian cities have tackled in-work poverty through community investment funds to support the development  of  co-operatives  and  social enterprises.</a:t>
            </a:r>
          </a:p>
          <a:p>
            <a:endParaRPr lang="en-US" dirty="0"/>
          </a:p>
        </p:txBody>
      </p:sp>
      <p:sp>
        <p:nvSpPr>
          <p:cNvPr id="4" name="Slide Number Placeholder 3"/>
          <p:cNvSpPr>
            <a:spLocks noGrp="1"/>
          </p:cNvSpPr>
          <p:nvPr>
            <p:ph type="sldNum" sz="quarter" idx="10"/>
          </p:nvPr>
        </p:nvSpPr>
        <p:spPr/>
        <p:txBody>
          <a:bodyPr/>
          <a:lstStyle/>
          <a:p>
            <a:fld id="{85C8010F-3985-B945-835B-769CC99178DB}" type="slidenum">
              <a:rPr lang="en-US" smtClean="0"/>
              <a:t>23</a:t>
            </a:fld>
            <a:endParaRPr lang="en-US"/>
          </a:p>
        </p:txBody>
      </p:sp>
    </p:spTree>
    <p:extLst>
      <p:ext uri="{BB962C8B-B14F-4D97-AF65-F5344CB8AC3E}">
        <p14:creationId xmlns:p14="http://schemas.microsoft.com/office/powerpoint/2010/main" val="3119990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219456" y="146304"/>
            <a:ext cx="11753088"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618979" y="381001"/>
            <a:ext cx="10972800" cy="2209800"/>
          </a:xfrm>
        </p:spPr>
        <p:txBody>
          <a:bodyPr lIns="45720" rIns="228600" anchor="b">
            <a:normAutofit/>
          </a:bodyPr>
          <a:lstStyle>
            <a:lvl1pPr marL="0" algn="r">
              <a:defRPr sz="4800"/>
            </a:lvl1pPr>
            <a:extLst/>
          </a:lstStyle>
          <a:p>
            <a:r>
              <a:rPr kumimoji="0" lang="el-GR"/>
              <a:t>Click to edit Master title style</a:t>
            </a:r>
            <a:endParaRPr kumimoji="0" lang="en-US"/>
          </a:p>
        </p:txBody>
      </p:sp>
      <p:sp>
        <p:nvSpPr>
          <p:cNvPr id="9" name="Subtitle 8"/>
          <p:cNvSpPr>
            <a:spLocks noGrp="1"/>
          </p:cNvSpPr>
          <p:nvPr>
            <p:ph type="subTitle" idx="1"/>
          </p:nvPr>
        </p:nvSpPr>
        <p:spPr>
          <a:xfrm>
            <a:off x="2844800" y="2819400"/>
            <a:ext cx="8746979"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a:t>Click to edit Master subtitle style</a:t>
            </a:r>
            <a:endParaRPr kumimoji="0" lang="en-US"/>
          </a:p>
        </p:txBody>
      </p:sp>
      <p:sp>
        <p:nvSpPr>
          <p:cNvPr id="10" name="Date Placeholder 9"/>
          <p:cNvSpPr>
            <a:spLocks noGrp="1"/>
          </p:cNvSpPr>
          <p:nvPr>
            <p:ph type="dt" sz="half" idx="10"/>
          </p:nvPr>
        </p:nvSpPr>
        <p:spPr>
          <a:xfrm>
            <a:off x="7416800" y="6509004"/>
            <a:ext cx="4003040" cy="274320"/>
          </a:xfrm>
        </p:spPr>
        <p:txBody>
          <a:bodyPr vert="horz" rtlCol="0"/>
          <a:lstStyle/>
          <a:p>
            <a:pPr algn="l" eaLnBrk="1" latinLnBrk="0" hangingPunct="1"/>
            <a:fld id="{48D92626-37D2-4832-BF7A-BC283494A20D}" type="datetimeFigureOut">
              <a:rPr lang="en-US" smtClean="0"/>
              <a:t>1/20/21</a:t>
            </a:fld>
            <a:endParaRPr lang="en-US"/>
          </a:p>
        </p:txBody>
      </p:sp>
      <p:sp>
        <p:nvSpPr>
          <p:cNvPr id="11" name="Slide Number Placeholder 10"/>
          <p:cNvSpPr>
            <a:spLocks noGrp="1"/>
          </p:cNvSpPr>
          <p:nvPr>
            <p:ph type="sldNum" sz="quarter" idx="11"/>
          </p:nvPr>
        </p:nvSpPr>
        <p:spPr>
          <a:xfrm>
            <a:off x="11518603" y="6509004"/>
            <a:ext cx="619051"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dirty="0">
              <a:solidFill>
                <a:schemeClr val="tx2">
                  <a:shade val="90000"/>
                </a:schemeClr>
              </a:solidFill>
            </a:endParaRPr>
          </a:p>
        </p:txBody>
      </p:sp>
      <p:sp>
        <p:nvSpPr>
          <p:cNvPr id="12" name="Footer Placeholder 11"/>
          <p:cNvSpPr>
            <a:spLocks noGrp="1"/>
          </p:cNvSpPr>
          <p:nvPr>
            <p:ph type="ftr" sz="quarter" idx="12"/>
          </p:nvPr>
        </p:nvSpPr>
        <p:spPr>
          <a:xfrm>
            <a:off x="2133600" y="6509004"/>
            <a:ext cx="5209952" cy="274320"/>
          </a:xfrm>
        </p:spPr>
        <p:txBody>
          <a:bodyPr vert="horz" rtlCol="0"/>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l-GR"/>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l-GR"/>
              <a:t>Click to edit Master text styles</a:t>
            </a:r>
          </a:p>
          <a:p>
            <a:pPr lvl="1" eaLnBrk="1" latinLnBrk="0" hangingPunct="1"/>
            <a:r>
              <a:rPr lang="el-GR"/>
              <a:t>Second level</a:t>
            </a:r>
          </a:p>
          <a:p>
            <a:pPr lvl="2" eaLnBrk="1" latinLnBrk="0" hangingPunct="1"/>
            <a:r>
              <a:rPr lang="el-GR"/>
              <a:t>Third level</a:t>
            </a:r>
          </a:p>
          <a:p>
            <a:pPr lvl="3" eaLnBrk="1" latinLnBrk="0" hangingPunct="1"/>
            <a:r>
              <a:rPr lang="el-GR"/>
              <a:t>Fourth level</a:t>
            </a:r>
          </a:p>
          <a:p>
            <a:pPr lvl="4" eaLnBrk="1" latinLnBrk="0" hangingPunct="1"/>
            <a:r>
              <a:rPr lang="el-GR"/>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t>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lgn="l">
              <a:defRPr/>
            </a:lvl1pPr>
            <a:extLst/>
          </a:lstStyle>
          <a:p>
            <a:r>
              <a:rPr kumimoji="0" lang="el-GR"/>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l-GR"/>
              <a:t>Click to edit Master text styles</a:t>
            </a:r>
          </a:p>
          <a:p>
            <a:pPr lvl="1" eaLnBrk="1" latinLnBrk="0" hangingPunct="1"/>
            <a:r>
              <a:rPr lang="el-GR"/>
              <a:t>Second level</a:t>
            </a:r>
          </a:p>
          <a:p>
            <a:pPr lvl="2" eaLnBrk="1" latinLnBrk="0" hangingPunct="1"/>
            <a:r>
              <a:rPr lang="el-GR"/>
              <a:t>Third level</a:t>
            </a:r>
          </a:p>
          <a:p>
            <a:pPr lvl="3" eaLnBrk="1" latinLnBrk="0" hangingPunct="1"/>
            <a:r>
              <a:rPr lang="el-GR"/>
              <a:t>Fourth level</a:t>
            </a:r>
          </a:p>
          <a:p>
            <a:pPr lvl="4" eaLnBrk="1" latinLnBrk="0" hangingPunct="1"/>
            <a:r>
              <a:rPr lang="el-GR"/>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t>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84523" y="1424588"/>
            <a:ext cx="10668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p:txBody>
          <a:bodyPr/>
          <a:lstStyle/>
          <a:p>
            <a:r>
              <a:rPr kumimoji="0" lang="el-GR"/>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l-GR"/>
              <a:t>Click to edit Master text styles</a:t>
            </a:r>
          </a:p>
          <a:p>
            <a:pPr lvl="1" eaLnBrk="1" latinLnBrk="0" hangingPunct="1"/>
            <a:r>
              <a:rPr lang="el-GR"/>
              <a:t>Second level</a:t>
            </a:r>
          </a:p>
          <a:p>
            <a:pPr lvl="2" eaLnBrk="1" latinLnBrk="0" hangingPunct="1"/>
            <a:r>
              <a:rPr lang="el-GR"/>
              <a:t>Third level</a:t>
            </a:r>
          </a:p>
          <a:p>
            <a:pPr lvl="3" eaLnBrk="1" latinLnBrk="0" hangingPunct="1"/>
            <a:r>
              <a:rPr lang="el-GR"/>
              <a:t>Fourth level</a:t>
            </a:r>
          </a:p>
          <a:p>
            <a:pPr lvl="4" eaLnBrk="1" latinLnBrk="0" hangingPunct="1"/>
            <a:r>
              <a:rPr lang="el-GR"/>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t>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333504" y="3267456"/>
            <a:ext cx="98755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63168" y="498230"/>
            <a:ext cx="10363200" cy="2731008"/>
          </a:xfrm>
        </p:spPr>
        <p:txBody>
          <a:bodyPr rIns="100584"/>
          <a:lstStyle>
            <a:lvl1pPr algn="r">
              <a:buNone/>
              <a:defRPr sz="4000" b="1" cap="none">
                <a:solidFill>
                  <a:schemeClr val="accent1">
                    <a:tint val="95000"/>
                    <a:satMod val="200000"/>
                  </a:schemeClr>
                </a:solidFill>
              </a:defRPr>
            </a:lvl1pPr>
            <a:extLst/>
          </a:lstStyle>
          <a:p>
            <a:r>
              <a:rPr kumimoji="0" lang="el-GR"/>
              <a:t>Click to edit Master title style</a:t>
            </a:r>
            <a:endParaRPr kumimoji="0" lang="en-US"/>
          </a:p>
        </p:txBody>
      </p:sp>
      <p:sp>
        <p:nvSpPr>
          <p:cNvPr id="3" name="Text Placeholder 2"/>
          <p:cNvSpPr>
            <a:spLocks noGrp="1"/>
          </p:cNvSpPr>
          <p:nvPr>
            <p:ph type="body" idx="1"/>
          </p:nvPr>
        </p:nvSpPr>
        <p:spPr>
          <a:xfrm>
            <a:off x="963084" y="3287713"/>
            <a:ext cx="103632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a:t>Click to edit Master text styles</a:t>
            </a:r>
          </a:p>
        </p:txBody>
      </p:sp>
      <p:sp>
        <p:nvSpPr>
          <p:cNvPr id="8" name="Date Placeholder 7"/>
          <p:cNvSpPr>
            <a:spLocks noGrp="1"/>
          </p:cNvSpPr>
          <p:nvPr>
            <p:ph type="dt" sz="half" idx="10"/>
          </p:nvPr>
        </p:nvSpPr>
        <p:spPr>
          <a:xfrm>
            <a:off x="7416800" y="6513670"/>
            <a:ext cx="4003040" cy="274320"/>
          </a:xfrm>
        </p:spPr>
        <p:txBody>
          <a:bodyPr vert="horz" rtlCol="0"/>
          <a:lstStyle/>
          <a:p>
            <a:pPr algn="l" eaLnBrk="1" latinLnBrk="0" hangingPunct="1"/>
            <a:fld id="{48D92626-37D2-4832-BF7A-BC283494A20D}" type="datetimeFigureOut">
              <a:rPr lang="en-US" smtClean="0"/>
              <a:t>1/20/21</a:t>
            </a:fld>
            <a:endParaRPr lang="en-US"/>
          </a:p>
        </p:txBody>
      </p:sp>
      <p:sp>
        <p:nvSpPr>
          <p:cNvPr id="9" name="Slide Number Placeholder 8"/>
          <p:cNvSpPr>
            <a:spLocks noGrp="1"/>
          </p:cNvSpPr>
          <p:nvPr>
            <p:ph type="sldNum" sz="quarter" idx="11"/>
          </p:nvPr>
        </p:nvSpPr>
        <p:spPr>
          <a:xfrm>
            <a:off x="11518603" y="6513670"/>
            <a:ext cx="619051"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
        <p:nvSpPr>
          <p:cNvPr id="10" name="Footer Placeholder 9"/>
          <p:cNvSpPr>
            <a:spLocks noGrp="1"/>
          </p:cNvSpPr>
          <p:nvPr>
            <p:ph type="ftr" sz="quarter" idx="12"/>
          </p:nvPr>
        </p:nvSpPr>
        <p:spPr>
          <a:xfrm>
            <a:off x="2133600" y="6513670"/>
            <a:ext cx="5209952" cy="274320"/>
          </a:xfrm>
        </p:spPr>
        <p:txBody>
          <a:bodyPr vert="horz" rtlCol="0"/>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l-GR"/>
              <a:t>Click to edit Master title style</a:t>
            </a:r>
            <a:endParaRPr kumimoji="0" lang="en-US"/>
          </a:p>
        </p:txBody>
      </p:sp>
      <p:sp>
        <p:nvSpPr>
          <p:cNvPr id="3" name="Content Placeholder 2"/>
          <p:cNvSpPr>
            <a:spLocks noGrp="1"/>
          </p:cNvSpPr>
          <p:nvPr>
            <p:ph sz="half" idx="1"/>
          </p:nvPr>
        </p:nvSpPr>
        <p:spPr>
          <a:xfrm>
            <a:off x="609600" y="1645920"/>
            <a:ext cx="53848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Click to edit Master text styles</a:t>
            </a:r>
          </a:p>
          <a:p>
            <a:pPr lvl="1" eaLnBrk="1" latinLnBrk="0" hangingPunct="1"/>
            <a:r>
              <a:rPr lang="el-GR"/>
              <a:t>Second level</a:t>
            </a:r>
          </a:p>
          <a:p>
            <a:pPr lvl="2" eaLnBrk="1" latinLnBrk="0" hangingPunct="1"/>
            <a:r>
              <a:rPr lang="el-GR"/>
              <a:t>Third level</a:t>
            </a:r>
          </a:p>
          <a:p>
            <a:pPr lvl="3" eaLnBrk="1" latinLnBrk="0" hangingPunct="1"/>
            <a:r>
              <a:rPr lang="el-GR"/>
              <a:t>Fourth level</a:t>
            </a:r>
          </a:p>
          <a:p>
            <a:pPr lvl="4" eaLnBrk="1" latinLnBrk="0" hangingPunct="1"/>
            <a:r>
              <a:rPr lang="el-GR"/>
              <a:t>Fifth level</a:t>
            </a:r>
            <a:endParaRPr kumimoji="0" lang="en-US"/>
          </a:p>
        </p:txBody>
      </p:sp>
      <p:sp>
        <p:nvSpPr>
          <p:cNvPr id="4" name="Content Placeholder 3"/>
          <p:cNvSpPr>
            <a:spLocks noGrp="1"/>
          </p:cNvSpPr>
          <p:nvPr>
            <p:ph sz="half" idx="2"/>
          </p:nvPr>
        </p:nvSpPr>
        <p:spPr>
          <a:xfrm>
            <a:off x="6197600" y="1645920"/>
            <a:ext cx="53848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Click to edit Master text styles</a:t>
            </a:r>
          </a:p>
          <a:p>
            <a:pPr lvl="1" eaLnBrk="1" latinLnBrk="0" hangingPunct="1"/>
            <a:r>
              <a:rPr lang="el-GR"/>
              <a:t>Second level</a:t>
            </a:r>
          </a:p>
          <a:p>
            <a:pPr lvl="2" eaLnBrk="1" latinLnBrk="0" hangingPunct="1"/>
            <a:r>
              <a:rPr lang="el-GR"/>
              <a:t>Third level</a:t>
            </a:r>
          </a:p>
          <a:p>
            <a:pPr lvl="3" eaLnBrk="1" latinLnBrk="0" hangingPunct="1"/>
            <a:r>
              <a:rPr lang="el-GR"/>
              <a:t>Fourth level</a:t>
            </a:r>
          </a:p>
          <a:p>
            <a:pPr lvl="4" eaLnBrk="1" latinLnBrk="0" hangingPunct="1"/>
            <a:r>
              <a:rPr lang="el-GR"/>
              <a:t>Fifth level</a:t>
            </a:r>
            <a:endParaRPr kumimoji="0" lang="en-US"/>
          </a:p>
        </p:txBody>
      </p:sp>
      <p:sp>
        <p:nvSpPr>
          <p:cNvPr id="5" name="Date Placeholder 4"/>
          <p:cNvSpPr>
            <a:spLocks noGrp="1"/>
          </p:cNvSpPr>
          <p:nvPr>
            <p:ph type="dt" sz="half" idx="10"/>
          </p:nvPr>
        </p:nvSpPr>
        <p:spPr/>
        <p:txBody>
          <a:bodyPr/>
          <a:lstStyle/>
          <a:p>
            <a:fld id="{48D92626-37D2-4832-BF7A-BC283494A20D}" type="datetimeFigureOut">
              <a:rPr lang="en-US" smtClean="0"/>
              <a:t>1/20/21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11521440" y="6514568"/>
            <a:ext cx="619051" cy="274320"/>
          </a:xfrm>
        </p:spPr>
        <p:txBody>
          <a:bodyPr/>
          <a:lstStyle/>
          <a:p>
            <a:fld id="{8C592886-E571-45D5-8B56-343DC94F8FA6}" type="slidenum">
              <a:rPr kumimoji="0" lang="en-US" smtClean="0"/>
              <a:t>‹#›</a:t>
            </a:fld>
            <a:endParaRPr kumimoji="0" lang="en-US"/>
          </a:p>
        </p:txBody>
      </p:sp>
      <p:sp>
        <p:nvSpPr>
          <p:cNvPr id="10" name="Rectangle 9"/>
          <p:cNvSpPr/>
          <p:nvPr/>
        </p:nvSpPr>
        <p:spPr>
          <a:xfrm>
            <a:off x="784523" y="1424588"/>
            <a:ext cx="10668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22325" y="2165216"/>
            <a:ext cx="49987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sz="1800"/>
          </a:p>
        </p:txBody>
      </p:sp>
      <p:sp>
        <p:nvSpPr>
          <p:cNvPr id="11" name="Rectangle 10"/>
          <p:cNvSpPr/>
          <p:nvPr/>
        </p:nvSpPr>
        <p:spPr>
          <a:xfrm>
            <a:off x="6400800" y="2165216"/>
            <a:ext cx="49987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sz="1800"/>
          </a:p>
        </p:txBody>
      </p:sp>
      <p:sp>
        <p:nvSpPr>
          <p:cNvPr id="2" name="Title 1"/>
          <p:cNvSpPr>
            <a:spLocks noGrp="1"/>
          </p:cNvSpPr>
          <p:nvPr>
            <p:ph type="title"/>
          </p:nvPr>
        </p:nvSpPr>
        <p:spPr>
          <a:xfrm>
            <a:off x="609600" y="251948"/>
            <a:ext cx="10972800" cy="1143000"/>
          </a:xfrm>
        </p:spPr>
        <p:txBody>
          <a:bodyPr anchor="b"/>
          <a:lstStyle>
            <a:lvl1pPr>
              <a:defRPr/>
            </a:lvl1pPr>
            <a:extLst/>
          </a:lstStyle>
          <a:p>
            <a:r>
              <a:rPr kumimoji="0" lang="el-GR"/>
              <a:t>Click to edit Master title style</a:t>
            </a:r>
            <a:endParaRPr kumimoji="0" lang="en-US"/>
          </a:p>
        </p:txBody>
      </p:sp>
      <p:sp>
        <p:nvSpPr>
          <p:cNvPr id="3" name="Text Placeholder 2"/>
          <p:cNvSpPr>
            <a:spLocks noGrp="1"/>
          </p:cNvSpPr>
          <p:nvPr>
            <p:ph type="body" idx="1"/>
          </p:nvPr>
        </p:nvSpPr>
        <p:spPr>
          <a:xfrm>
            <a:off x="609600" y="1535113"/>
            <a:ext cx="5386917"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Click to edit Master text styles</a:t>
            </a:r>
          </a:p>
        </p:txBody>
      </p:sp>
      <p:sp>
        <p:nvSpPr>
          <p:cNvPr id="4" name="Text Placeholder 3"/>
          <p:cNvSpPr>
            <a:spLocks noGrp="1"/>
          </p:cNvSpPr>
          <p:nvPr>
            <p:ph type="body" sz="half" idx="3"/>
          </p:nvPr>
        </p:nvSpPr>
        <p:spPr>
          <a:xfrm>
            <a:off x="6193368" y="1535113"/>
            <a:ext cx="5389033"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Click to edit Master text styles</a:t>
            </a:r>
          </a:p>
        </p:txBody>
      </p:sp>
      <p:sp>
        <p:nvSpPr>
          <p:cNvPr id="5" name="Content Placeholder 4"/>
          <p:cNvSpPr>
            <a:spLocks noGrp="1"/>
          </p:cNvSpPr>
          <p:nvPr>
            <p:ph sz="quarter" idx="2"/>
          </p:nvPr>
        </p:nvSpPr>
        <p:spPr>
          <a:xfrm>
            <a:off x="609600" y="2362201"/>
            <a:ext cx="5386917"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l-GR"/>
              <a:t>Click to edit Master text styles</a:t>
            </a:r>
          </a:p>
          <a:p>
            <a:pPr lvl="1" eaLnBrk="1" latinLnBrk="0" hangingPunct="1"/>
            <a:r>
              <a:rPr lang="el-GR"/>
              <a:t>Second level</a:t>
            </a:r>
          </a:p>
          <a:p>
            <a:pPr lvl="2" eaLnBrk="1" latinLnBrk="0" hangingPunct="1"/>
            <a:r>
              <a:rPr lang="el-GR"/>
              <a:t>Third level</a:t>
            </a:r>
          </a:p>
          <a:p>
            <a:pPr lvl="3" eaLnBrk="1" latinLnBrk="0" hangingPunct="1"/>
            <a:r>
              <a:rPr lang="el-GR"/>
              <a:t>Fourth level</a:t>
            </a:r>
          </a:p>
          <a:p>
            <a:pPr lvl="4" eaLnBrk="1" latinLnBrk="0" hangingPunct="1"/>
            <a:r>
              <a:rPr lang="el-GR"/>
              <a:t>Fifth level</a:t>
            </a:r>
            <a:endParaRPr kumimoji="0" lang="en-US"/>
          </a:p>
        </p:txBody>
      </p:sp>
      <p:sp>
        <p:nvSpPr>
          <p:cNvPr id="6" name="Content Placeholder 5"/>
          <p:cNvSpPr>
            <a:spLocks noGrp="1"/>
          </p:cNvSpPr>
          <p:nvPr>
            <p:ph sz="quarter" idx="4"/>
          </p:nvPr>
        </p:nvSpPr>
        <p:spPr>
          <a:xfrm>
            <a:off x="6193368" y="2362201"/>
            <a:ext cx="5389033"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l-GR"/>
              <a:t>Click to edit Master text styles</a:t>
            </a:r>
          </a:p>
          <a:p>
            <a:pPr lvl="1" eaLnBrk="1" latinLnBrk="0" hangingPunct="1"/>
            <a:r>
              <a:rPr lang="el-GR"/>
              <a:t>Second level</a:t>
            </a:r>
          </a:p>
          <a:p>
            <a:pPr lvl="2" eaLnBrk="1" latinLnBrk="0" hangingPunct="1"/>
            <a:r>
              <a:rPr lang="el-GR"/>
              <a:t>Third level</a:t>
            </a:r>
          </a:p>
          <a:p>
            <a:pPr lvl="3" eaLnBrk="1" latinLnBrk="0" hangingPunct="1"/>
            <a:r>
              <a:rPr lang="el-GR"/>
              <a:t>Fourth level</a:t>
            </a:r>
          </a:p>
          <a:p>
            <a:pPr lvl="4" eaLnBrk="1" latinLnBrk="0" hangingPunct="1"/>
            <a:r>
              <a:rPr lang="el-GR"/>
              <a:t>Fifth level</a:t>
            </a:r>
            <a:endParaRPr kumimoji="0" lang="en-US"/>
          </a:p>
        </p:txBody>
      </p:sp>
      <p:sp>
        <p:nvSpPr>
          <p:cNvPr id="7" name="Date Placeholder 6"/>
          <p:cNvSpPr>
            <a:spLocks noGrp="1"/>
          </p:cNvSpPr>
          <p:nvPr>
            <p:ph type="dt" sz="half" idx="10"/>
          </p:nvPr>
        </p:nvSpPr>
        <p:spPr/>
        <p:txBody>
          <a:bodyPr/>
          <a:lstStyle/>
          <a:p>
            <a:fld id="{48D92626-37D2-4832-BF7A-BC283494A20D}" type="datetimeFigureOut">
              <a:rPr lang="en-US" smtClean="0"/>
              <a:t>1/20/21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a:xfrm>
            <a:off x="11521440" y="6514568"/>
            <a:ext cx="619051" cy="274320"/>
          </a:xfrm>
        </p:spPr>
        <p:txBody>
          <a:bodyPr/>
          <a:lstStyle/>
          <a:p>
            <a:fld id="{8C592886-E571-45D5-8B56-343DC94F8FA6}" type="slidenum">
              <a:rPr kumimoji="0" lang="en-US" smtClean="0"/>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53218"/>
            <a:ext cx="10972800" cy="1143000"/>
          </a:xfrm>
        </p:spPr>
        <p:txBody>
          <a:bodyPr/>
          <a:lstStyle/>
          <a:p>
            <a:r>
              <a:rPr kumimoji="0" lang="el-GR"/>
              <a:t>Click to edit Master title style</a:t>
            </a:r>
            <a:endParaRPr kumimoji="0" lang="en-US"/>
          </a:p>
        </p:txBody>
      </p:sp>
      <p:sp>
        <p:nvSpPr>
          <p:cNvPr id="3" name="Date Placeholder 2"/>
          <p:cNvSpPr>
            <a:spLocks noGrp="1"/>
          </p:cNvSpPr>
          <p:nvPr>
            <p:ph type="dt" sz="half" idx="10"/>
          </p:nvPr>
        </p:nvSpPr>
        <p:spPr/>
        <p:txBody>
          <a:bodyPr/>
          <a:lstStyle/>
          <a:p>
            <a:fld id="{48D92626-37D2-4832-BF7A-BC283494A20D}" type="datetimeFigureOut">
              <a:rPr lang="en-US" smtClean="0"/>
              <a:t>1/20/21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8C592886-E571-45D5-8B56-343DC94F8FA6}" type="slidenum">
              <a:rPr kumimoji="0" lang="en-US" smtClean="0"/>
              <a:t>‹#›</a:t>
            </a:fld>
            <a:endParaRPr kumimoji="0" lang="en-US"/>
          </a:p>
        </p:txBody>
      </p:sp>
      <p:sp>
        <p:nvSpPr>
          <p:cNvPr id="7" name="Rectangle 6"/>
          <p:cNvSpPr/>
          <p:nvPr/>
        </p:nvSpPr>
        <p:spPr>
          <a:xfrm>
            <a:off x="784523" y="1424588"/>
            <a:ext cx="10668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92626-37D2-4832-BF7A-BC283494A20D}" type="datetimeFigureOut">
              <a:rPr lang="en-US" smtClean="0"/>
              <a:t>1/20/21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8C592886-E571-45D5-8B56-343DC94F8FA6}" type="slidenum">
              <a:rPr kumimoji="0" lang="en-US" smtClean="0"/>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6743403" y="1057656"/>
            <a:ext cx="49987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6617515" y="304800"/>
            <a:ext cx="5242560" cy="762000"/>
          </a:xfrm>
        </p:spPr>
        <p:txBody>
          <a:bodyPr anchor="b"/>
          <a:lstStyle>
            <a:lvl1pPr marL="0" algn="r">
              <a:buNone/>
              <a:defRPr sz="2000" b="1"/>
            </a:lvl1pPr>
            <a:extLst/>
          </a:lstStyle>
          <a:p>
            <a:r>
              <a:rPr kumimoji="0" lang="el-GR"/>
              <a:t>Click to edit Master title style</a:t>
            </a:r>
            <a:endParaRPr kumimoji="0" lang="en-US"/>
          </a:p>
        </p:txBody>
      </p:sp>
      <p:sp>
        <p:nvSpPr>
          <p:cNvPr id="3" name="Text Placeholder 2"/>
          <p:cNvSpPr>
            <a:spLocks noGrp="1"/>
          </p:cNvSpPr>
          <p:nvPr>
            <p:ph type="body" idx="2"/>
          </p:nvPr>
        </p:nvSpPr>
        <p:spPr>
          <a:xfrm>
            <a:off x="6617515" y="1107560"/>
            <a:ext cx="524256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a:t>Click to edit Master text styles</a:t>
            </a:r>
          </a:p>
        </p:txBody>
      </p:sp>
      <p:sp>
        <p:nvSpPr>
          <p:cNvPr id="4" name="Content Placeholder 3"/>
          <p:cNvSpPr>
            <a:spLocks noGrp="1"/>
          </p:cNvSpPr>
          <p:nvPr>
            <p:ph sz="half" idx="1"/>
          </p:nvPr>
        </p:nvSpPr>
        <p:spPr>
          <a:xfrm>
            <a:off x="304800" y="2209800"/>
            <a:ext cx="11555275"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l-GR"/>
              <a:t>Click to edit Master text styles</a:t>
            </a:r>
          </a:p>
          <a:p>
            <a:pPr lvl="1" eaLnBrk="1" latinLnBrk="0" hangingPunct="1"/>
            <a:r>
              <a:rPr lang="el-GR"/>
              <a:t>Second level</a:t>
            </a:r>
          </a:p>
          <a:p>
            <a:pPr lvl="2" eaLnBrk="1" latinLnBrk="0" hangingPunct="1"/>
            <a:r>
              <a:rPr lang="el-GR"/>
              <a:t>Third level</a:t>
            </a:r>
          </a:p>
          <a:p>
            <a:pPr lvl="3" eaLnBrk="1" latinLnBrk="0" hangingPunct="1"/>
            <a:r>
              <a:rPr lang="el-GR"/>
              <a:t>Fourth level</a:t>
            </a:r>
          </a:p>
          <a:p>
            <a:pPr lvl="4" eaLnBrk="1" latinLnBrk="0" hangingPunct="1"/>
            <a:r>
              <a:rPr lang="el-GR"/>
              <a:t>Fifth level</a:t>
            </a:r>
            <a:endParaRPr kumimoji="0" lang="en-US"/>
          </a:p>
        </p:txBody>
      </p:sp>
      <p:sp>
        <p:nvSpPr>
          <p:cNvPr id="9" name="Date Placeholder 8"/>
          <p:cNvSpPr>
            <a:spLocks noGrp="1"/>
          </p:cNvSpPr>
          <p:nvPr>
            <p:ph type="dt" sz="half" idx="10"/>
          </p:nvPr>
        </p:nvSpPr>
        <p:spPr>
          <a:xfrm>
            <a:off x="7416800" y="6513670"/>
            <a:ext cx="4003040" cy="274320"/>
          </a:xfrm>
        </p:spPr>
        <p:txBody>
          <a:bodyPr vert="horz" rtlCol="0"/>
          <a:lstStyle/>
          <a:p>
            <a:pPr algn="l" eaLnBrk="1" latinLnBrk="0" hangingPunct="1"/>
            <a:fld id="{48D92626-37D2-4832-BF7A-BC283494A20D}" type="datetimeFigureOut">
              <a:rPr lang="en-US" smtClean="0"/>
              <a:t>1/20/21</a:t>
            </a:fld>
            <a:endParaRPr lang="en-US"/>
          </a:p>
        </p:txBody>
      </p:sp>
      <p:sp>
        <p:nvSpPr>
          <p:cNvPr id="10" name="Slide Number Placeholder 9"/>
          <p:cNvSpPr>
            <a:spLocks noGrp="1"/>
          </p:cNvSpPr>
          <p:nvPr>
            <p:ph type="sldNum" sz="quarter" idx="11"/>
          </p:nvPr>
        </p:nvSpPr>
        <p:spPr>
          <a:xfrm>
            <a:off x="11518603" y="6513670"/>
            <a:ext cx="619051"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
        <p:nvSpPr>
          <p:cNvPr id="11" name="Footer Placeholder 10"/>
          <p:cNvSpPr>
            <a:spLocks noGrp="1"/>
          </p:cNvSpPr>
          <p:nvPr>
            <p:ph type="ftr" sz="quarter" idx="12"/>
          </p:nvPr>
        </p:nvSpPr>
        <p:spPr>
          <a:xfrm>
            <a:off x="2133600" y="6513670"/>
            <a:ext cx="5209952" cy="274320"/>
          </a:xfrm>
        </p:spPr>
        <p:txBody>
          <a:bodyPr vert="horz" rtlCol="0"/>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53924" y="4724400"/>
            <a:ext cx="7315200" cy="664536"/>
          </a:xfrm>
        </p:spPr>
        <p:txBody>
          <a:bodyPr anchor="b"/>
          <a:lstStyle>
            <a:lvl1pPr marL="0" algn="r">
              <a:buNone/>
              <a:defRPr sz="2000" b="1"/>
            </a:lvl1pPr>
            <a:extLst/>
          </a:lstStyle>
          <a:p>
            <a:r>
              <a:rPr kumimoji="0" lang="el-GR"/>
              <a:t>Click to edit Master title style</a:t>
            </a:r>
            <a:endParaRPr kumimoji="0" lang="en-US"/>
          </a:p>
        </p:txBody>
      </p:sp>
      <p:sp>
        <p:nvSpPr>
          <p:cNvPr id="4" name="Text Placeholder 3"/>
          <p:cNvSpPr>
            <a:spLocks noGrp="1"/>
          </p:cNvSpPr>
          <p:nvPr>
            <p:ph type="body" sz="half" idx="2"/>
          </p:nvPr>
        </p:nvSpPr>
        <p:spPr>
          <a:xfrm>
            <a:off x="4053924" y="5388937"/>
            <a:ext cx="73152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l-GR"/>
              <a:t>Click to edit Master text styles</a:t>
            </a:r>
          </a:p>
        </p:txBody>
      </p:sp>
      <p:sp>
        <p:nvSpPr>
          <p:cNvPr id="13" name="Picture Placeholder 12"/>
          <p:cNvSpPr>
            <a:spLocks noGrp="1"/>
          </p:cNvSpPr>
          <p:nvPr>
            <p:ph type="pic" idx="1"/>
          </p:nvPr>
        </p:nvSpPr>
        <p:spPr>
          <a:xfrm>
            <a:off x="406400" y="249864"/>
            <a:ext cx="113792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extLst/>
          </a:lstStyle>
          <a:p>
            <a:pPr marL="0" algn="l" rtl="0" eaLnBrk="1" latinLnBrk="0" hangingPunct="1"/>
            <a:r>
              <a:rPr kumimoji="0" lang="el-GR">
                <a:solidFill>
                  <a:schemeClr val="lt1"/>
                </a:solidFill>
                <a:latin typeface="+mn-lt"/>
                <a:ea typeface="+mn-ea"/>
                <a:cs typeface="+mn-cs"/>
              </a:rPr>
              <a:t>Drag picture to placeholder or click icon to add</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7416800" y="6509004"/>
            <a:ext cx="4003040" cy="274320"/>
          </a:xfrm>
        </p:spPr>
        <p:txBody>
          <a:bodyPr vert="horz" rtlCol="0"/>
          <a:lstStyle/>
          <a:p>
            <a:pPr algn="l" eaLnBrk="1" latinLnBrk="0" hangingPunct="1"/>
            <a:fld id="{48D92626-37D2-4832-BF7A-BC283494A20D}" type="datetimeFigureOut">
              <a:rPr lang="en-US" smtClean="0"/>
              <a:t>1/20/21</a:t>
            </a:fld>
            <a:endParaRPr lang="en-US"/>
          </a:p>
        </p:txBody>
      </p:sp>
      <p:sp>
        <p:nvSpPr>
          <p:cNvPr id="9" name="Slide Number Placeholder 8"/>
          <p:cNvSpPr>
            <a:spLocks noGrp="1"/>
          </p:cNvSpPr>
          <p:nvPr>
            <p:ph type="sldNum" sz="quarter" idx="11"/>
          </p:nvPr>
        </p:nvSpPr>
        <p:spPr>
          <a:xfrm>
            <a:off x="11518603" y="6509004"/>
            <a:ext cx="619051"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
        <p:nvSpPr>
          <p:cNvPr id="10" name="Footer Placeholder 9"/>
          <p:cNvSpPr>
            <a:spLocks noGrp="1"/>
          </p:cNvSpPr>
          <p:nvPr>
            <p:ph type="ftr" sz="quarter" idx="12"/>
          </p:nvPr>
        </p:nvSpPr>
        <p:spPr>
          <a:xfrm>
            <a:off x="2133600" y="6509004"/>
            <a:ext cx="5209952" cy="274320"/>
          </a:xfrm>
        </p:spPr>
        <p:txBody>
          <a:bodyPr vert="horz" rtlCol="0"/>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219456" y="147085"/>
            <a:ext cx="11747795"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 name="Footer Placeholder 2"/>
          <p:cNvSpPr>
            <a:spLocks noGrp="1"/>
          </p:cNvSpPr>
          <p:nvPr>
            <p:ph type="ftr" sz="quarter" idx="3"/>
          </p:nvPr>
        </p:nvSpPr>
        <p:spPr>
          <a:xfrm>
            <a:off x="1727200" y="6400800"/>
            <a:ext cx="5616352"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lgn="r" eaLnBrk="1" latinLnBrk="0" hangingPunct="1"/>
            <a:endParaRPr kumimoji="0" lang="en-US" sz="1300" dirty="0">
              <a:solidFill>
                <a:schemeClr val="bg2">
                  <a:tint val="60000"/>
                  <a:satMod val="155000"/>
                </a:schemeClr>
              </a:solidFill>
            </a:endParaRPr>
          </a:p>
        </p:txBody>
      </p:sp>
      <p:sp>
        <p:nvSpPr>
          <p:cNvPr id="14" name="Date Placeholder 13"/>
          <p:cNvSpPr>
            <a:spLocks noGrp="1"/>
          </p:cNvSpPr>
          <p:nvPr>
            <p:ph type="dt" sz="half" idx="2"/>
          </p:nvPr>
        </p:nvSpPr>
        <p:spPr>
          <a:xfrm>
            <a:off x="7416800" y="6400800"/>
            <a:ext cx="400304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lgn="l" eaLnBrk="1" latinLnBrk="0" hangingPunct="1"/>
            <a:fld id="{48D92626-37D2-4832-BF7A-BC283494A20D}" type="datetimeFigureOut">
              <a:rPr lang="en-US" smtClean="0"/>
              <a:t>1/20/21</a:t>
            </a:fld>
            <a:endParaRPr lang="en-US" sz="1300" dirty="0">
              <a:solidFill>
                <a:schemeClr val="bg2">
                  <a:tint val="60000"/>
                  <a:satMod val="155000"/>
                </a:schemeClr>
              </a:solidFill>
            </a:endParaRPr>
          </a:p>
        </p:txBody>
      </p:sp>
      <p:sp>
        <p:nvSpPr>
          <p:cNvPr id="23" name="Slide Number Placeholder 22"/>
          <p:cNvSpPr>
            <a:spLocks noGrp="1"/>
          </p:cNvSpPr>
          <p:nvPr>
            <p:ph type="sldNum" sz="quarter" idx="4"/>
          </p:nvPr>
        </p:nvSpPr>
        <p:spPr>
          <a:xfrm>
            <a:off x="11518603" y="6514568"/>
            <a:ext cx="619051"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lgn="r" eaLnBrk="1" latinLnBrk="0" hangingPunct="1"/>
            <a:fld id="{8C592886-E571-45D5-8B56-343DC94F8FA6}" type="slidenum">
              <a:rPr kumimoji="0" lang="en-US" smtClean="0"/>
              <a:t>‹#›</a:t>
            </a:fld>
            <a:endParaRPr kumimoji="0" lang="en-US" sz="1600" b="1" dirty="0">
              <a:solidFill>
                <a:schemeClr val="tx2">
                  <a:shade val="90000"/>
                </a:schemeClr>
              </a:solidFill>
              <a:effectLst/>
            </a:endParaRPr>
          </a:p>
        </p:txBody>
      </p:sp>
      <p:sp>
        <p:nvSpPr>
          <p:cNvPr id="22" name="Title Placeholder 21"/>
          <p:cNvSpPr>
            <a:spLocks noGrp="1"/>
          </p:cNvSpPr>
          <p:nvPr>
            <p:ph type="title"/>
          </p:nvPr>
        </p:nvSpPr>
        <p:spPr>
          <a:xfrm>
            <a:off x="609600" y="253536"/>
            <a:ext cx="109728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l-GR"/>
              <a:t>Click to edit Master title style</a:t>
            </a:r>
            <a:endParaRPr kumimoji="0" lang="en-US"/>
          </a:p>
        </p:txBody>
      </p:sp>
      <p:sp>
        <p:nvSpPr>
          <p:cNvPr id="13" name="Text Placeholder 12"/>
          <p:cNvSpPr>
            <a:spLocks noGrp="1"/>
          </p:cNvSpPr>
          <p:nvPr>
            <p:ph type="body" idx="1"/>
          </p:nvPr>
        </p:nvSpPr>
        <p:spPr>
          <a:xfrm>
            <a:off x="609600" y="1646237"/>
            <a:ext cx="10972800" cy="4526280"/>
          </a:xfrm>
          <a:prstGeom prst="rect">
            <a:avLst/>
          </a:prstGeom>
        </p:spPr>
        <p:txBody>
          <a:bodyPr>
            <a:normAutofit/>
          </a:bodyPr>
          <a:lstStyle/>
          <a:p>
            <a:pPr lvl="0" eaLnBrk="1" latinLnBrk="0" hangingPunct="1"/>
            <a:r>
              <a:rPr kumimoji="0" lang="el-GR"/>
              <a:t>Click to edit Master text styles</a:t>
            </a:r>
          </a:p>
          <a:p>
            <a:pPr lvl="1" eaLnBrk="1" latinLnBrk="0" hangingPunct="1"/>
            <a:r>
              <a:rPr kumimoji="0" lang="el-GR"/>
              <a:t>Second level</a:t>
            </a:r>
          </a:p>
          <a:p>
            <a:pPr lvl="2" eaLnBrk="1" latinLnBrk="0" hangingPunct="1"/>
            <a:r>
              <a:rPr kumimoji="0" lang="el-GR"/>
              <a:t>Third level</a:t>
            </a:r>
          </a:p>
          <a:p>
            <a:pPr lvl="3" eaLnBrk="1" latinLnBrk="0" hangingPunct="1"/>
            <a:r>
              <a:rPr kumimoji="0" lang="el-GR"/>
              <a:t>Fourth level</a:t>
            </a:r>
          </a:p>
          <a:p>
            <a:pPr lvl="4" eaLnBrk="1" latinLnBrk="0" hangingPunct="1"/>
            <a:r>
              <a:rPr kumimoji="0" lang="el-GR"/>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kyvelou@panteion.g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b="1" dirty="0">
                <a:solidFill>
                  <a:srgbClr val="CCFFCC"/>
                </a:solidFill>
              </a:rPr>
              <a:t>Πόλη χωρίς αποκλεισμούς </a:t>
            </a:r>
            <a:r>
              <a:rPr lang="en-US" b="1" dirty="0">
                <a:solidFill>
                  <a:srgbClr val="CCFFCC"/>
                </a:solidFill>
              </a:rPr>
              <a:t> </a:t>
            </a:r>
            <a:endParaRPr lang="en-US" sz="4400" b="1" dirty="0">
              <a:solidFill>
                <a:srgbClr val="CCFFCC"/>
              </a:solidFill>
            </a:endParaRPr>
          </a:p>
        </p:txBody>
      </p:sp>
      <p:sp>
        <p:nvSpPr>
          <p:cNvPr id="3" name="Subtitle 2"/>
          <p:cNvSpPr>
            <a:spLocks noGrp="1"/>
          </p:cNvSpPr>
          <p:nvPr>
            <p:ph type="subTitle" idx="1"/>
          </p:nvPr>
        </p:nvSpPr>
        <p:spPr>
          <a:xfrm>
            <a:off x="2674472" y="3267635"/>
            <a:ext cx="8658936" cy="3172012"/>
          </a:xfrm>
        </p:spPr>
        <p:txBody>
          <a:bodyPr>
            <a:normAutofit lnSpcReduction="10000"/>
          </a:bodyPr>
          <a:lstStyle/>
          <a:p>
            <a:r>
              <a:rPr lang="el-GR" i="1" dirty="0"/>
              <a:t>Στέλλα Κυβέλου</a:t>
            </a:r>
          </a:p>
          <a:p>
            <a:endParaRPr lang="el-GR" dirty="0"/>
          </a:p>
          <a:p>
            <a:r>
              <a:rPr lang="el-GR" sz="2800" dirty="0"/>
              <a:t>Αν.Καθηγήτρια Τμήματος Οικονομικής και Περιφερειακής Ανάπτυξης</a:t>
            </a:r>
          </a:p>
          <a:p>
            <a:endParaRPr lang="el-GR" dirty="0">
              <a:solidFill>
                <a:schemeClr val="accent6">
                  <a:lumMod val="50000"/>
                </a:schemeClr>
              </a:solidFill>
              <a:hlinkClick r:id="rId2"/>
            </a:endParaRPr>
          </a:p>
          <a:p>
            <a:r>
              <a:rPr lang="en-US" dirty="0">
                <a:solidFill>
                  <a:schemeClr val="accent6">
                    <a:lumMod val="50000"/>
                  </a:schemeClr>
                </a:solidFill>
                <a:hlinkClick r:id="rId2"/>
              </a:rPr>
              <a:t>E-mail : kyvelou@panteion.gr</a:t>
            </a:r>
            <a:endParaRPr lang="el-GR" dirty="0">
              <a:solidFill>
                <a:schemeClr val="accent6">
                  <a:lumMod val="50000"/>
                </a:schemeClr>
              </a:solidFill>
            </a:endParaRPr>
          </a:p>
          <a:p>
            <a:r>
              <a:rPr lang="en-US" dirty="0">
                <a:solidFill>
                  <a:srgbClr val="CCFFCC"/>
                </a:solidFill>
              </a:rPr>
              <a:t> </a:t>
            </a:r>
            <a:r>
              <a:rPr lang="el-GR" dirty="0">
                <a:solidFill>
                  <a:srgbClr val="CCFFCC"/>
                </a:solidFill>
              </a:rPr>
              <a:t> </a:t>
            </a:r>
            <a:endParaRPr lang="en-US" dirty="0">
              <a:solidFill>
                <a:srgbClr val="CCFFCC"/>
              </a:solidFill>
            </a:endParaRPr>
          </a:p>
        </p:txBody>
      </p:sp>
    </p:spTree>
    <p:extLst>
      <p:ext uri="{BB962C8B-B14F-4D97-AF65-F5344CB8AC3E}">
        <p14:creationId xmlns:p14="http://schemas.microsoft.com/office/powerpoint/2010/main" val="1120494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ffectLst/>
              </a:rPr>
              <a:t> </a:t>
            </a:r>
            <a:endParaRPr lang="en-US" dirty="0"/>
          </a:p>
        </p:txBody>
      </p:sp>
      <p:sp>
        <p:nvSpPr>
          <p:cNvPr id="3" name="Subtitle 2"/>
          <p:cNvSpPr>
            <a:spLocks noGrp="1"/>
          </p:cNvSpPr>
          <p:nvPr>
            <p:ph type="subTitle" idx="1"/>
          </p:nvPr>
        </p:nvSpPr>
        <p:spPr>
          <a:xfrm>
            <a:off x="2540000" y="2819400"/>
            <a:ext cx="7677834" cy="3186953"/>
          </a:xfrm>
        </p:spPr>
        <p:txBody>
          <a:bodyPr>
            <a:normAutofit/>
          </a:bodyPr>
          <a:lstStyle/>
          <a:p>
            <a:r>
              <a:rPr lang="el-GR" dirty="0"/>
              <a:t>Αυτή η προσέγγιση ευθυγραμμίζεται με τους  </a:t>
            </a:r>
            <a:r>
              <a:rPr lang="en-US" dirty="0">
                <a:solidFill>
                  <a:srgbClr val="CCFFCC"/>
                </a:solidFill>
              </a:rPr>
              <a:t>Sustainable Development Goals </a:t>
            </a:r>
            <a:r>
              <a:rPr lang="el-GR" dirty="0"/>
              <a:t>και την </a:t>
            </a:r>
            <a:r>
              <a:rPr lang="en-US" dirty="0">
                <a:solidFill>
                  <a:srgbClr val="CCFFCC"/>
                </a:solidFill>
              </a:rPr>
              <a:t>New Urban Agenda </a:t>
            </a:r>
            <a:r>
              <a:rPr lang="el-GR" dirty="0">
                <a:solidFill>
                  <a:srgbClr val="CCFFCC"/>
                </a:solidFill>
              </a:rPr>
              <a:t> του </a:t>
            </a:r>
            <a:r>
              <a:rPr lang="en-US" dirty="0">
                <a:solidFill>
                  <a:srgbClr val="CCFFCC"/>
                </a:solidFill>
              </a:rPr>
              <a:t>Habitat III</a:t>
            </a:r>
            <a:r>
              <a:rPr lang="en-US" dirty="0"/>
              <a:t>, </a:t>
            </a:r>
            <a:r>
              <a:rPr lang="el-GR" dirty="0"/>
              <a:t> που καλούν για  πόλεις «χωρίς αποκλεισμούς»</a:t>
            </a:r>
            <a:r>
              <a:rPr lang="en-US" dirty="0"/>
              <a:t>, </a:t>
            </a:r>
            <a:r>
              <a:rPr lang="el-GR" dirty="0"/>
              <a:t>ασφαλείς</a:t>
            </a:r>
            <a:r>
              <a:rPr lang="en-US" dirty="0"/>
              <a:t>, </a:t>
            </a:r>
            <a:r>
              <a:rPr lang="el-GR" dirty="0"/>
              <a:t>ανθεκτικές και βιώσιμες </a:t>
            </a:r>
            <a:r>
              <a:rPr lang="en-US" dirty="0"/>
              <a:t>. </a:t>
            </a:r>
            <a:endParaRPr lang="el-GR" dirty="0"/>
          </a:p>
          <a:p>
            <a:endParaRPr lang="el-GR" dirty="0"/>
          </a:p>
          <a:p>
            <a:endParaRPr lang="en-US" dirty="0"/>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215" y="216461"/>
            <a:ext cx="11513712" cy="23743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05485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3537"/>
            <a:ext cx="8229600" cy="1143000"/>
          </a:xfrm>
        </p:spPr>
        <p:txBody>
          <a:bodyPr>
            <a:normAutofit fontScale="90000"/>
          </a:bodyPr>
          <a:lstStyle/>
          <a:p>
            <a:br>
              <a:rPr lang="en-US" dirty="0">
                <a:effectLst/>
              </a:rPr>
            </a:br>
            <a:r>
              <a:rPr lang="en-US" sz="1800" dirty="0"/>
              <a:t>. </a:t>
            </a:r>
            <a:br>
              <a:rPr lang="en-US" dirty="0">
                <a:effectLst/>
              </a:rPr>
            </a:br>
            <a:r>
              <a:rPr lang="el-GR" sz="3100" b="1" dirty="0">
                <a:solidFill>
                  <a:srgbClr val="CCFFCC"/>
                </a:solidFill>
                <a:effectLst/>
              </a:rPr>
              <a:t>Πολλοί παράγοντες επηρεάζουν την ευημερία πέραν της οικονομικής διάστασης </a:t>
            </a:r>
            <a:r>
              <a:rPr lang="el-GR" sz="3100" b="1" dirty="0">
                <a:solidFill>
                  <a:srgbClr val="CCFFCC"/>
                </a:solidFill>
              </a:rPr>
              <a:t> </a:t>
            </a:r>
            <a:endParaRPr lang="en-US" sz="3100" b="1" dirty="0">
              <a:solidFill>
                <a:srgbClr val="CCFFCC"/>
              </a:solidFill>
            </a:endParaRPr>
          </a:p>
        </p:txBody>
      </p:sp>
      <p:sp>
        <p:nvSpPr>
          <p:cNvPr id="3" name="Content Placeholder 2"/>
          <p:cNvSpPr>
            <a:spLocks noGrp="1"/>
          </p:cNvSpPr>
          <p:nvPr>
            <p:ph idx="1"/>
          </p:nvPr>
        </p:nvSpPr>
        <p:spPr>
          <a:xfrm>
            <a:off x="1981200" y="1646237"/>
            <a:ext cx="8669628" cy="4793410"/>
          </a:xfrm>
        </p:spPr>
        <p:txBody>
          <a:bodyPr>
            <a:normAutofit/>
          </a:bodyPr>
          <a:lstStyle/>
          <a:p>
            <a:r>
              <a:rPr lang="el-GR" sz="3400" b="1" dirty="0"/>
              <a:t>Καλό επάγγελμα</a:t>
            </a:r>
            <a:r>
              <a:rPr lang="en-US" sz="3400" dirty="0"/>
              <a:t>,</a:t>
            </a:r>
            <a:r>
              <a:rPr lang="el-GR" sz="3400" dirty="0"/>
              <a:t> </a:t>
            </a:r>
            <a:r>
              <a:rPr lang="el-GR" sz="3400" b="1" dirty="0"/>
              <a:t>πρόσβαση σε ποιοτική εκπαίδευση</a:t>
            </a:r>
            <a:r>
              <a:rPr lang="el-GR" sz="3400" dirty="0"/>
              <a:t>, </a:t>
            </a:r>
            <a:r>
              <a:rPr lang="el-GR" sz="3400" b="1" dirty="0"/>
              <a:t>αίσθηση ασφάλειας στην κοινότητα</a:t>
            </a:r>
            <a:r>
              <a:rPr lang="el-GR" sz="3400" dirty="0"/>
              <a:t>, </a:t>
            </a:r>
            <a:r>
              <a:rPr lang="el-GR" sz="3400" b="1" dirty="0"/>
              <a:t>υγιές περιβάλλον</a:t>
            </a:r>
            <a:r>
              <a:rPr lang="el-GR" sz="3400" dirty="0"/>
              <a:t> .....</a:t>
            </a:r>
          </a:p>
          <a:p>
            <a:endParaRPr lang="el-GR" sz="3400" dirty="0"/>
          </a:p>
          <a:p>
            <a:r>
              <a:rPr lang="el-GR" sz="3400" dirty="0"/>
              <a:t>και όλοι αυτοί οι παράγοντες συμβαίνουν κυρίως σε </a:t>
            </a:r>
            <a:r>
              <a:rPr lang="el-GR" sz="3400" b="1" dirty="0">
                <a:solidFill>
                  <a:srgbClr val="CCFFCC"/>
                </a:solidFill>
              </a:rPr>
              <a:t>τοπικό επίπεδο </a:t>
            </a:r>
          </a:p>
          <a:p>
            <a:pPr marL="0" indent="0">
              <a:buNone/>
            </a:pPr>
            <a:endParaRPr lang="el-GR" dirty="0">
              <a:solidFill>
                <a:srgbClr val="CCFFCC"/>
              </a:solidFill>
            </a:endParaRPr>
          </a:p>
          <a:p>
            <a:endParaRPr lang="el-GR"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49710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800" b="1" dirty="0">
                <a:solidFill>
                  <a:srgbClr val="CCFFCC"/>
                </a:solidFill>
              </a:rPr>
              <a:t>Αύξηση του ΑΕΠ κατά κεφαλή και ποσοστά απασχόλησης σε μητροπολιτικές περιοχές 2000-2013, Ασία και Ωκεανία</a:t>
            </a:r>
            <a:endParaRPr lang="en-US" sz="2800" b="1" dirty="0">
              <a:solidFill>
                <a:srgbClr val="CCFFCC"/>
              </a:solidFill>
            </a:endParaRPr>
          </a:p>
        </p:txBody>
      </p:sp>
      <p:pic>
        <p:nvPicPr>
          <p:cNvPr id="4" name="Content Placeholder 3" descr="Screen Shot 2016-12-01 at 19.17.18.png"/>
          <p:cNvPicPr>
            <a:picLocks noGrp="1" noChangeAspect="1"/>
          </p:cNvPicPr>
          <p:nvPr>
            <p:ph idx="1"/>
          </p:nvPr>
        </p:nvPicPr>
        <p:blipFill>
          <a:blip r:embed="rId2">
            <a:extLst>
              <a:ext uri="{28A0092B-C50C-407E-A947-70E740481C1C}">
                <a14:useLocalDpi xmlns:a14="http://schemas.microsoft.com/office/drawing/2010/main" val="0"/>
              </a:ext>
            </a:extLst>
          </a:blip>
          <a:srcRect l="-7064" r="-7064"/>
          <a:stretch>
            <a:fillRect/>
          </a:stretch>
        </p:blipFill>
        <p:spPr>
          <a:xfrm>
            <a:off x="1981200" y="1646237"/>
            <a:ext cx="9120389" cy="4673881"/>
          </a:xfrm>
        </p:spPr>
      </p:pic>
    </p:spTree>
    <p:extLst>
      <p:ext uri="{BB962C8B-B14F-4D97-AF65-F5344CB8AC3E}">
        <p14:creationId xmlns:p14="http://schemas.microsoft.com/office/powerpoint/2010/main" val="1041790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800" b="1" dirty="0">
                <a:solidFill>
                  <a:srgbClr val="CCFFCC"/>
                </a:solidFill>
              </a:rPr>
              <a:t>Αύξηση του ΑΕΠ κατά κεφαλή και ποσοστά απασχόλησης σε μητροπολιτικές περιοχές 2000-2013, Ευρώπη</a:t>
            </a:r>
            <a:endParaRPr lang="en-US" sz="2800" dirty="0"/>
          </a:p>
        </p:txBody>
      </p:sp>
      <p:pic>
        <p:nvPicPr>
          <p:cNvPr id="4" name="Content Placeholder 3" descr="Screen Shot 2016-12-01 at 19.22.45.png"/>
          <p:cNvPicPr>
            <a:picLocks noGrp="1" noChangeAspect="1"/>
          </p:cNvPicPr>
          <p:nvPr>
            <p:ph idx="1"/>
          </p:nvPr>
        </p:nvPicPr>
        <p:blipFill>
          <a:blip r:embed="rId2">
            <a:extLst>
              <a:ext uri="{28A0092B-C50C-407E-A947-70E740481C1C}">
                <a14:useLocalDpi xmlns:a14="http://schemas.microsoft.com/office/drawing/2010/main" val="0"/>
              </a:ext>
            </a:extLst>
          </a:blip>
          <a:srcRect l="-10796" r="-10796"/>
          <a:stretch>
            <a:fillRect/>
          </a:stretch>
        </p:blipFill>
        <p:spPr>
          <a:xfrm>
            <a:off x="1681052" y="1646237"/>
            <a:ext cx="9446294" cy="4942822"/>
          </a:xfrm>
        </p:spPr>
      </p:pic>
    </p:spTree>
    <p:extLst>
      <p:ext uri="{BB962C8B-B14F-4D97-AF65-F5344CB8AC3E}">
        <p14:creationId xmlns:p14="http://schemas.microsoft.com/office/powerpoint/2010/main" val="3543055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400" b="1" dirty="0">
                <a:solidFill>
                  <a:srgbClr val="CCFFCC"/>
                </a:solidFill>
              </a:rPr>
              <a:t>Αύξηση του ΑΕΠ κατά κεφαλή και ποσοστά απασχόλησης σε μητροπολιτικές περιοχές 2000-2013, Αμερική</a:t>
            </a:r>
            <a:endParaRPr lang="en-US" sz="2400" b="1" dirty="0"/>
          </a:p>
        </p:txBody>
      </p:sp>
      <p:pic>
        <p:nvPicPr>
          <p:cNvPr id="4" name="Content Placeholder 3" descr="Screen Shot 2016-12-01 at 19.23.05.png"/>
          <p:cNvPicPr>
            <a:picLocks noGrp="1" noChangeAspect="1"/>
          </p:cNvPicPr>
          <p:nvPr>
            <p:ph idx="1"/>
          </p:nvPr>
        </p:nvPicPr>
        <p:blipFill>
          <a:blip r:embed="rId2">
            <a:extLst>
              <a:ext uri="{28A0092B-C50C-407E-A947-70E740481C1C}">
                <a14:useLocalDpi xmlns:a14="http://schemas.microsoft.com/office/drawing/2010/main" val="0"/>
              </a:ext>
            </a:extLst>
          </a:blip>
          <a:srcRect l="-12257" r="-12257"/>
          <a:stretch>
            <a:fillRect/>
          </a:stretch>
        </p:blipFill>
        <p:spPr>
          <a:xfrm>
            <a:off x="1981200" y="1646237"/>
            <a:ext cx="9377966" cy="4526280"/>
          </a:xfrm>
        </p:spPr>
      </p:pic>
    </p:spTree>
    <p:extLst>
      <p:ext uri="{BB962C8B-B14F-4D97-AF65-F5344CB8AC3E}">
        <p14:creationId xmlns:p14="http://schemas.microsoft.com/office/powerpoint/2010/main" val="1711032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97659"/>
            <a:ext cx="8229600" cy="1466649"/>
          </a:xfrm>
        </p:spPr>
        <p:txBody>
          <a:bodyPr>
            <a:normAutofit fontScale="90000"/>
          </a:bodyPr>
          <a:lstStyle/>
          <a:p>
            <a:r>
              <a:rPr lang="el-GR" sz="3200" b="1" dirty="0">
                <a:solidFill>
                  <a:srgbClr val="CCFFCC"/>
                </a:solidFill>
              </a:rPr>
              <a:t>   </a:t>
            </a:r>
            <a:br>
              <a:rPr lang="el-GR" sz="3200" b="1" dirty="0">
                <a:solidFill>
                  <a:srgbClr val="CCFFCC"/>
                </a:solidFill>
              </a:rPr>
            </a:br>
            <a:br>
              <a:rPr lang="el-GR" sz="3200" b="1" dirty="0">
                <a:solidFill>
                  <a:srgbClr val="CCFFCC"/>
                </a:solidFill>
              </a:rPr>
            </a:br>
            <a:br>
              <a:rPr lang="el-GR" sz="3200" b="1" dirty="0">
                <a:solidFill>
                  <a:srgbClr val="CCFFCC"/>
                </a:solidFill>
              </a:rPr>
            </a:br>
            <a:br>
              <a:rPr lang="el-GR" sz="3200" b="1" dirty="0">
                <a:solidFill>
                  <a:srgbClr val="CCFFCC"/>
                </a:solidFill>
              </a:rPr>
            </a:br>
            <a:br>
              <a:rPr lang="el-GR" sz="3200" b="1" dirty="0">
                <a:solidFill>
                  <a:srgbClr val="CCFFCC"/>
                </a:solidFill>
              </a:rPr>
            </a:br>
            <a:br>
              <a:rPr lang="el-GR" sz="3200" b="1" dirty="0">
                <a:solidFill>
                  <a:srgbClr val="CCFFCC"/>
                </a:solidFill>
              </a:rPr>
            </a:br>
            <a:br>
              <a:rPr lang="el-GR" sz="3200" b="1" dirty="0">
                <a:solidFill>
                  <a:srgbClr val="CCFFCC"/>
                </a:solidFill>
              </a:rPr>
            </a:br>
            <a:br>
              <a:rPr lang="el-GR" sz="3200" b="1" dirty="0">
                <a:solidFill>
                  <a:srgbClr val="CCFFCC"/>
                </a:solidFill>
              </a:rPr>
            </a:br>
            <a:r>
              <a:rPr lang="en-US" sz="4000" b="1" dirty="0">
                <a:solidFill>
                  <a:srgbClr val="CCFFCC"/>
                </a:solidFill>
              </a:rPr>
              <a:t>O</a:t>
            </a:r>
            <a:r>
              <a:rPr lang="el-GR" sz="4000" b="1" dirty="0">
                <a:solidFill>
                  <a:srgbClr val="CCFFCC"/>
                </a:solidFill>
              </a:rPr>
              <a:t>ι πόλεις μπορούν να ευνοήσουν την κοινωνική κινητικότητα </a:t>
            </a:r>
            <a:br>
              <a:rPr lang="en-US" sz="4000" b="1" dirty="0">
                <a:solidFill>
                  <a:srgbClr val="CCFFCC"/>
                </a:solidFill>
              </a:rPr>
            </a:br>
            <a:endParaRPr lang="en-US" sz="4000" b="1" dirty="0">
              <a:solidFill>
                <a:srgbClr val="CCFFCC"/>
              </a:solidFill>
            </a:endParaRPr>
          </a:p>
        </p:txBody>
      </p:sp>
      <p:sp>
        <p:nvSpPr>
          <p:cNvPr id="3" name="Content Placeholder 2"/>
          <p:cNvSpPr>
            <a:spLocks noGrp="1"/>
          </p:cNvSpPr>
          <p:nvPr>
            <p:ph idx="1"/>
          </p:nvPr>
        </p:nvSpPr>
        <p:spPr/>
        <p:txBody>
          <a:bodyPr>
            <a:normAutofit fontScale="85000" lnSpcReduction="20000"/>
          </a:bodyPr>
          <a:lstStyle/>
          <a:p>
            <a:r>
              <a:rPr lang="en-US" dirty="0" err="1">
                <a:latin typeface="Cambria"/>
                <a:cs typeface="Cambria"/>
              </a:rPr>
              <a:t>Π</a:t>
            </a:r>
            <a:r>
              <a:rPr lang="en-US" dirty="0">
                <a:latin typeface="Cambria"/>
                <a:cs typeface="Cambria"/>
              </a:rPr>
              <a:t>α</a:t>
            </a:r>
            <a:r>
              <a:rPr lang="en-US" dirty="0" err="1">
                <a:latin typeface="Cambria"/>
                <a:cs typeface="Cambria"/>
              </a:rPr>
              <a:t>ρά</a:t>
            </a:r>
            <a:r>
              <a:rPr lang="en-US" dirty="0">
                <a:latin typeface="Cambria"/>
                <a:cs typeface="Cambria"/>
              </a:rPr>
              <a:t> </a:t>
            </a:r>
            <a:r>
              <a:rPr lang="en-US" dirty="0" err="1">
                <a:latin typeface="Cambria"/>
                <a:cs typeface="Cambria"/>
              </a:rPr>
              <a:t>τη</a:t>
            </a:r>
            <a:r>
              <a:rPr lang="en-US" dirty="0">
                <a:latin typeface="Cambria"/>
                <a:cs typeface="Cambria"/>
              </a:rPr>
              <a:t> </a:t>
            </a:r>
            <a:r>
              <a:rPr lang="en-US" dirty="0" err="1">
                <a:latin typeface="Cambria"/>
                <a:cs typeface="Cambria"/>
              </a:rPr>
              <a:t>σχετικά</a:t>
            </a:r>
            <a:r>
              <a:rPr lang="en-US" dirty="0">
                <a:latin typeface="Cambria"/>
                <a:cs typeface="Cambria"/>
              </a:rPr>
              <a:t> </a:t>
            </a:r>
            <a:r>
              <a:rPr lang="en-US" dirty="0" err="1">
                <a:latin typeface="Cambria"/>
                <a:cs typeface="Cambria"/>
              </a:rPr>
              <a:t>υψηλή</a:t>
            </a:r>
            <a:r>
              <a:rPr lang="en-US" dirty="0">
                <a:latin typeface="Cambria"/>
                <a:cs typeface="Cambria"/>
              </a:rPr>
              <a:t> α</a:t>
            </a:r>
            <a:r>
              <a:rPr lang="en-US" dirty="0" err="1">
                <a:latin typeface="Cambria"/>
                <a:cs typeface="Cambria"/>
              </a:rPr>
              <a:t>νισότητ</a:t>
            </a:r>
            <a:r>
              <a:rPr lang="en-US" dirty="0">
                <a:latin typeface="Cambria"/>
                <a:cs typeface="Cambria"/>
              </a:rPr>
              <a:t>α, </a:t>
            </a:r>
            <a:r>
              <a:rPr lang="en-US" dirty="0" err="1">
                <a:latin typeface="Cambria"/>
                <a:cs typeface="Cambria"/>
              </a:rPr>
              <a:t>οι</a:t>
            </a:r>
            <a:r>
              <a:rPr lang="en-US" dirty="0">
                <a:latin typeface="Cambria"/>
                <a:cs typeface="Cambria"/>
              </a:rPr>
              <a:t> </a:t>
            </a:r>
            <a:r>
              <a:rPr lang="en-US" dirty="0" err="1">
                <a:latin typeface="Cambria"/>
                <a:cs typeface="Cambria"/>
              </a:rPr>
              <a:t>μητρο</a:t>
            </a:r>
            <a:r>
              <a:rPr lang="en-US" dirty="0">
                <a:latin typeface="Cambria"/>
                <a:cs typeface="Cambria"/>
              </a:rPr>
              <a:t>π</a:t>
            </a:r>
            <a:r>
              <a:rPr lang="en-US" dirty="0" err="1">
                <a:latin typeface="Cambria"/>
                <a:cs typeface="Cambria"/>
              </a:rPr>
              <a:t>ολιτικές</a:t>
            </a:r>
            <a:r>
              <a:rPr lang="en-US" dirty="0">
                <a:latin typeface="Cambria"/>
                <a:cs typeface="Cambria"/>
              </a:rPr>
              <a:t> π</a:t>
            </a:r>
            <a:r>
              <a:rPr lang="en-US" dirty="0" err="1">
                <a:latin typeface="Cambria"/>
                <a:cs typeface="Cambria"/>
              </a:rPr>
              <a:t>εριοχές</a:t>
            </a:r>
            <a:r>
              <a:rPr lang="en-US" dirty="0">
                <a:latin typeface="Cambria"/>
                <a:cs typeface="Cambria"/>
              </a:rPr>
              <a:t> </a:t>
            </a:r>
            <a:r>
              <a:rPr lang="en-US" b="1" dirty="0">
                <a:latin typeface="Cambria"/>
                <a:cs typeface="Cambria"/>
              </a:rPr>
              <a:t>π</a:t>
            </a:r>
            <a:r>
              <a:rPr lang="en-US" b="1" dirty="0" err="1">
                <a:latin typeface="Cambria"/>
                <a:cs typeface="Cambria"/>
              </a:rPr>
              <a:t>ροσφέρουν</a:t>
            </a:r>
            <a:r>
              <a:rPr lang="en-US" b="1" dirty="0">
                <a:latin typeface="Cambria"/>
                <a:cs typeface="Cambria"/>
              </a:rPr>
              <a:t> </a:t>
            </a:r>
            <a:r>
              <a:rPr lang="en-US" b="1" dirty="0" err="1">
                <a:solidFill>
                  <a:srgbClr val="CCFFCC"/>
                </a:solidFill>
                <a:latin typeface="Cambria"/>
                <a:cs typeface="Cambria"/>
              </a:rPr>
              <a:t>μεγάλες</a:t>
            </a:r>
            <a:r>
              <a:rPr lang="en-US" b="1" dirty="0">
                <a:solidFill>
                  <a:srgbClr val="CCFFCC"/>
                </a:solidFill>
                <a:latin typeface="Cambria"/>
                <a:cs typeface="Cambria"/>
              </a:rPr>
              <a:t> </a:t>
            </a:r>
            <a:r>
              <a:rPr lang="en-US" b="1" dirty="0" err="1">
                <a:solidFill>
                  <a:srgbClr val="CCFFCC"/>
                </a:solidFill>
                <a:latin typeface="Cambria"/>
                <a:cs typeface="Cambria"/>
              </a:rPr>
              <a:t>δυν</a:t>
            </a:r>
            <a:r>
              <a:rPr lang="en-US" b="1" dirty="0">
                <a:solidFill>
                  <a:srgbClr val="CCFFCC"/>
                </a:solidFill>
                <a:latin typeface="Cambria"/>
                <a:cs typeface="Cambria"/>
              </a:rPr>
              <a:t>α</a:t>
            </a:r>
            <a:r>
              <a:rPr lang="en-US" b="1" dirty="0" err="1">
                <a:solidFill>
                  <a:srgbClr val="CCFFCC"/>
                </a:solidFill>
                <a:latin typeface="Cambria"/>
                <a:cs typeface="Cambria"/>
              </a:rPr>
              <a:t>τότητες</a:t>
            </a:r>
            <a:r>
              <a:rPr lang="en-US" b="1" dirty="0">
                <a:solidFill>
                  <a:srgbClr val="CCFFCC"/>
                </a:solidFill>
                <a:latin typeface="Cambria"/>
                <a:cs typeface="Cambria"/>
              </a:rPr>
              <a:t> </a:t>
            </a:r>
            <a:r>
              <a:rPr lang="en-US" b="1" dirty="0" err="1">
                <a:solidFill>
                  <a:srgbClr val="CCFFCC"/>
                </a:solidFill>
                <a:latin typeface="Cambria"/>
                <a:cs typeface="Cambria"/>
              </a:rPr>
              <a:t>γι</a:t>
            </a:r>
            <a:r>
              <a:rPr lang="en-US" b="1" dirty="0">
                <a:solidFill>
                  <a:srgbClr val="CCFFCC"/>
                </a:solidFill>
                <a:latin typeface="Cambria"/>
                <a:cs typeface="Cambria"/>
              </a:rPr>
              <a:t>α </a:t>
            </a:r>
            <a:r>
              <a:rPr lang="en-US" b="1" dirty="0" err="1">
                <a:solidFill>
                  <a:srgbClr val="CCFFCC"/>
                </a:solidFill>
                <a:latin typeface="Cambria"/>
                <a:cs typeface="Cambria"/>
              </a:rPr>
              <a:t>κοινωνική</a:t>
            </a:r>
            <a:r>
              <a:rPr lang="en-US" b="1" dirty="0">
                <a:solidFill>
                  <a:srgbClr val="CCFFCC"/>
                </a:solidFill>
                <a:latin typeface="Cambria"/>
                <a:cs typeface="Cambria"/>
              </a:rPr>
              <a:t> </a:t>
            </a:r>
            <a:r>
              <a:rPr lang="en-US" b="1" dirty="0" err="1">
                <a:solidFill>
                  <a:srgbClr val="CCFFCC"/>
                </a:solidFill>
                <a:latin typeface="Cambria"/>
                <a:cs typeface="Cambria"/>
              </a:rPr>
              <a:t>κινητικότητ</a:t>
            </a:r>
            <a:r>
              <a:rPr lang="en-US" b="1" dirty="0">
                <a:solidFill>
                  <a:srgbClr val="CCFFCC"/>
                </a:solidFill>
                <a:latin typeface="Cambria"/>
                <a:cs typeface="Cambria"/>
              </a:rPr>
              <a:t>α</a:t>
            </a:r>
            <a:r>
              <a:rPr lang="en-US" dirty="0">
                <a:solidFill>
                  <a:srgbClr val="CCFFCC"/>
                </a:solidFill>
                <a:latin typeface="Cambria"/>
                <a:cs typeface="Cambria"/>
              </a:rPr>
              <a:t>. </a:t>
            </a:r>
            <a:r>
              <a:rPr lang="en-US" dirty="0" err="1">
                <a:latin typeface="Cambria"/>
                <a:cs typeface="Cambria"/>
              </a:rPr>
              <a:t>Αυτό</a:t>
            </a:r>
            <a:r>
              <a:rPr lang="en-US" dirty="0">
                <a:latin typeface="Cambria"/>
                <a:cs typeface="Cambria"/>
              </a:rPr>
              <a:t> </a:t>
            </a:r>
            <a:r>
              <a:rPr lang="en-US" dirty="0" err="1">
                <a:latin typeface="Cambria"/>
                <a:cs typeface="Cambria"/>
              </a:rPr>
              <a:t>γίνετ</a:t>
            </a:r>
            <a:r>
              <a:rPr lang="en-US" dirty="0">
                <a:latin typeface="Cambria"/>
                <a:cs typeface="Cambria"/>
              </a:rPr>
              <a:t>α</a:t>
            </a:r>
            <a:r>
              <a:rPr lang="en-US" dirty="0" err="1">
                <a:latin typeface="Cambria"/>
                <a:cs typeface="Cambria"/>
              </a:rPr>
              <a:t>ι</a:t>
            </a:r>
            <a:r>
              <a:rPr lang="en-US" dirty="0">
                <a:latin typeface="Cambria"/>
                <a:cs typeface="Cambria"/>
              </a:rPr>
              <a:t> </a:t>
            </a:r>
            <a:r>
              <a:rPr lang="en-US" dirty="0" err="1">
                <a:latin typeface="Cambria"/>
                <a:cs typeface="Cambria"/>
              </a:rPr>
              <a:t>ε</a:t>
            </a:r>
            <a:r>
              <a:rPr lang="en-US" dirty="0">
                <a:latin typeface="Cambria"/>
                <a:cs typeface="Cambria"/>
              </a:rPr>
              <a:t>π</a:t>
            </a:r>
            <a:r>
              <a:rPr lang="en-US" dirty="0" err="1">
                <a:latin typeface="Cambria"/>
                <a:cs typeface="Cambria"/>
              </a:rPr>
              <a:t>ειδή</a:t>
            </a:r>
            <a:r>
              <a:rPr lang="en-US" dirty="0">
                <a:latin typeface="Cambria"/>
                <a:cs typeface="Cambria"/>
              </a:rPr>
              <a:t> πα</a:t>
            </a:r>
            <a:r>
              <a:rPr lang="en-US" dirty="0" err="1">
                <a:latin typeface="Cambria"/>
                <a:cs typeface="Cambria"/>
              </a:rPr>
              <a:t>ρέχουν</a:t>
            </a:r>
            <a:r>
              <a:rPr lang="en-US" dirty="0">
                <a:latin typeface="Cambria"/>
                <a:cs typeface="Cambria"/>
              </a:rPr>
              <a:t> π</a:t>
            </a:r>
            <a:r>
              <a:rPr lang="en-US" dirty="0" err="1">
                <a:latin typeface="Cambria"/>
                <a:cs typeface="Cambria"/>
              </a:rPr>
              <a:t>ερισσότερες</a:t>
            </a:r>
            <a:r>
              <a:rPr lang="en-US" dirty="0">
                <a:latin typeface="Cambria"/>
                <a:cs typeface="Cambria"/>
              </a:rPr>
              <a:t> </a:t>
            </a:r>
            <a:r>
              <a:rPr lang="en-US" dirty="0" err="1">
                <a:latin typeface="Cambria"/>
                <a:cs typeface="Cambria"/>
              </a:rPr>
              <a:t>ευκ</a:t>
            </a:r>
            <a:r>
              <a:rPr lang="en-US" dirty="0">
                <a:latin typeface="Cambria"/>
                <a:cs typeface="Cambria"/>
              </a:rPr>
              <a:t>α</a:t>
            </a:r>
            <a:r>
              <a:rPr lang="en-US" dirty="0" err="1">
                <a:latin typeface="Cambria"/>
                <a:cs typeface="Cambria"/>
              </a:rPr>
              <a:t>ιρίες</a:t>
            </a:r>
            <a:r>
              <a:rPr lang="en-US" dirty="0">
                <a:latin typeface="Cambria"/>
                <a:cs typeface="Cambria"/>
              </a:rPr>
              <a:t> </a:t>
            </a:r>
            <a:r>
              <a:rPr lang="en-US" dirty="0" err="1">
                <a:latin typeface="Cambria"/>
                <a:cs typeface="Cambria"/>
              </a:rPr>
              <a:t>γι</a:t>
            </a:r>
            <a:r>
              <a:rPr lang="en-US" dirty="0">
                <a:latin typeface="Cambria"/>
                <a:cs typeface="Cambria"/>
              </a:rPr>
              <a:t>α </a:t>
            </a:r>
            <a:r>
              <a:rPr lang="en-US" dirty="0" err="1">
                <a:latin typeface="Cambria"/>
                <a:cs typeface="Cambria"/>
              </a:rPr>
              <a:t>τους</a:t>
            </a:r>
            <a:r>
              <a:rPr lang="en-US" dirty="0">
                <a:latin typeface="Cambria"/>
                <a:cs typeface="Cambria"/>
              </a:rPr>
              <a:t> α</a:t>
            </a:r>
            <a:r>
              <a:rPr lang="en-US" dirty="0" err="1">
                <a:latin typeface="Cambria"/>
                <a:cs typeface="Cambria"/>
              </a:rPr>
              <a:t>νθρώ</a:t>
            </a:r>
            <a:r>
              <a:rPr lang="en-US" dirty="0">
                <a:latin typeface="Cambria"/>
                <a:cs typeface="Cambria"/>
              </a:rPr>
              <a:t>π</a:t>
            </a:r>
            <a:r>
              <a:rPr lang="en-US" dirty="0" err="1">
                <a:latin typeface="Cambria"/>
                <a:cs typeface="Cambria"/>
              </a:rPr>
              <a:t>ους</a:t>
            </a:r>
            <a:r>
              <a:rPr lang="en-US" dirty="0">
                <a:latin typeface="Cambria"/>
                <a:cs typeface="Cambria"/>
              </a:rPr>
              <a:t> </a:t>
            </a:r>
            <a:r>
              <a:rPr lang="en-US" dirty="0" err="1">
                <a:latin typeface="Cambria"/>
                <a:cs typeface="Cambria"/>
              </a:rPr>
              <a:t>ν</a:t>
            </a:r>
            <a:r>
              <a:rPr lang="en-US" dirty="0">
                <a:latin typeface="Cambria"/>
                <a:cs typeface="Cambria"/>
              </a:rPr>
              <a:t>α </a:t>
            </a:r>
            <a:r>
              <a:rPr lang="en-US" dirty="0" err="1">
                <a:latin typeface="Cambria"/>
                <a:cs typeface="Cambria"/>
              </a:rPr>
              <a:t>ευημερήσουν</a:t>
            </a:r>
            <a:r>
              <a:rPr lang="en-US" dirty="0">
                <a:latin typeface="Cambria"/>
                <a:cs typeface="Cambria"/>
              </a:rPr>
              <a:t> </a:t>
            </a:r>
            <a:r>
              <a:rPr lang="en-US" dirty="0" err="1">
                <a:latin typeface="Cambria"/>
                <a:cs typeface="Cambria"/>
              </a:rPr>
              <a:t>κ</a:t>
            </a:r>
            <a:r>
              <a:rPr lang="en-US" dirty="0">
                <a:latin typeface="Cambria"/>
                <a:cs typeface="Cambria"/>
              </a:rPr>
              <a:t>α</a:t>
            </a:r>
            <a:r>
              <a:rPr lang="en-US" dirty="0" err="1">
                <a:latin typeface="Cambria"/>
                <a:cs typeface="Cambria"/>
              </a:rPr>
              <a:t>ι</a:t>
            </a:r>
            <a:r>
              <a:rPr lang="en-US" dirty="0">
                <a:latin typeface="Cambria"/>
                <a:cs typeface="Cambria"/>
              </a:rPr>
              <a:t> </a:t>
            </a:r>
            <a:r>
              <a:rPr lang="en-US" dirty="0" err="1">
                <a:latin typeface="Cambria"/>
                <a:cs typeface="Cambria"/>
              </a:rPr>
              <a:t>ν</a:t>
            </a:r>
            <a:r>
              <a:rPr lang="en-US" dirty="0">
                <a:latin typeface="Cambria"/>
                <a:cs typeface="Cambria"/>
              </a:rPr>
              <a:t>α </a:t>
            </a:r>
            <a:r>
              <a:rPr lang="en-US" dirty="0" err="1">
                <a:latin typeface="Cambria"/>
                <a:cs typeface="Cambria"/>
              </a:rPr>
              <a:t>συμμετέχουν</a:t>
            </a:r>
            <a:r>
              <a:rPr lang="en-US" dirty="0">
                <a:latin typeface="Cambria"/>
                <a:cs typeface="Cambria"/>
              </a:rPr>
              <a:t> </a:t>
            </a:r>
            <a:r>
              <a:rPr lang="en-US" dirty="0" err="1">
                <a:latin typeface="Cambria"/>
                <a:cs typeface="Cambria"/>
              </a:rPr>
              <a:t>στην</a:t>
            </a:r>
            <a:r>
              <a:rPr lang="en-US" dirty="0">
                <a:latin typeface="Cambria"/>
                <a:cs typeface="Cambria"/>
              </a:rPr>
              <a:t> πα</a:t>
            </a:r>
            <a:r>
              <a:rPr lang="en-US" dirty="0" err="1">
                <a:latin typeface="Cambria"/>
                <a:cs typeface="Cambria"/>
              </a:rPr>
              <a:t>ρ</a:t>
            </a:r>
            <a:r>
              <a:rPr lang="en-US" dirty="0">
                <a:latin typeface="Cambria"/>
                <a:cs typeface="Cambria"/>
              </a:rPr>
              <a:t>α</a:t>
            </a:r>
            <a:r>
              <a:rPr lang="en-US" dirty="0" err="1">
                <a:latin typeface="Cambria"/>
                <a:cs typeface="Cambria"/>
              </a:rPr>
              <a:t>γωγική</a:t>
            </a:r>
            <a:r>
              <a:rPr lang="en-US" dirty="0">
                <a:latin typeface="Cambria"/>
                <a:cs typeface="Cambria"/>
              </a:rPr>
              <a:t> </a:t>
            </a:r>
            <a:r>
              <a:rPr lang="en-US" dirty="0" err="1">
                <a:latin typeface="Cambria"/>
                <a:cs typeface="Cambria"/>
              </a:rPr>
              <a:t>δι</a:t>
            </a:r>
            <a:r>
              <a:rPr lang="en-US" dirty="0">
                <a:latin typeface="Cambria"/>
                <a:cs typeface="Cambria"/>
              </a:rPr>
              <a:t>α</a:t>
            </a:r>
            <a:r>
              <a:rPr lang="en-US" dirty="0" err="1">
                <a:latin typeface="Cambria"/>
                <a:cs typeface="Cambria"/>
              </a:rPr>
              <a:t>δικ</a:t>
            </a:r>
            <a:r>
              <a:rPr lang="en-US" dirty="0">
                <a:latin typeface="Cambria"/>
                <a:cs typeface="Cambria"/>
              </a:rPr>
              <a:t>α</a:t>
            </a:r>
            <a:r>
              <a:rPr lang="en-US" dirty="0" err="1">
                <a:latin typeface="Cambria"/>
                <a:cs typeface="Cambria"/>
              </a:rPr>
              <a:t>σί</a:t>
            </a:r>
            <a:r>
              <a:rPr lang="en-US" dirty="0">
                <a:latin typeface="Cambria"/>
                <a:cs typeface="Cambria"/>
              </a:rPr>
              <a:t>α </a:t>
            </a:r>
            <a:r>
              <a:rPr lang="en-US" dirty="0" err="1">
                <a:latin typeface="Cambria"/>
                <a:cs typeface="Cambria"/>
              </a:rPr>
              <a:t>κ</a:t>
            </a:r>
            <a:r>
              <a:rPr lang="en-US" dirty="0">
                <a:latin typeface="Cambria"/>
                <a:cs typeface="Cambria"/>
              </a:rPr>
              <a:t>α</a:t>
            </a:r>
            <a:r>
              <a:rPr lang="en-US" dirty="0" err="1">
                <a:latin typeface="Cambria"/>
                <a:cs typeface="Cambria"/>
              </a:rPr>
              <a:t>ι</a:t>
            </a:r>
            <a:r>
              <a:rPr lang="en-US" dirty="0">
                <a:latin typeface="Cambria"/>
                <a:cs typeface="Cambria"/>
              </a:rPr>
              <a:t> </a:t>
            </a:r>
            <a:r>
              <a:rPr lang="en-US" dirty="0" err="1">
                <a:latin typeface="Cambria"/>
                <a:cs typeface="Cambria"/>
              </a:rPr>
              <a:t>την</a:t>
            </a:r>
            <a:r>
              <a:rPr lang="en-US" dirty="0">
                <a:latin typeface="Cambria"/>
                <a:cs typeface="Cambria"/>
              </a:rPr>
              <a:t> α</a:t>
            </a:r>
            <a:r>
              <a:rPr lang="en-US" dirty="0" err="1">
                <a:latin typeface="Cambria"/>
                <a:cs typeface="Cambria"/>
              </a:rPr>
              <a:t>νά</a:t>
            </a:r>
            <a:r>
              <a:rPr lang="en-US" dirty="0">
                <a:latin typeface="Cambria"/>
                <a:cs typeface="Cambria"/>
              </a:rPr>
              <a:t>π</a:t>
            </a:r>
            <a:r>
              <a:rPr lang="en-US" dirty="0" err="1">
                <a:latin typeface="Cambria"/>
                <a:cs typeface="Cambria"/>
              </a:rPr>
              <a:t>τυξη</a:t>
            </a:r>
            <a:r>
              <a:rPr lang="en-US" dirty="0">
                <a:latin typeface="Cambria"/>
                <a:cs typeface="Cambria"/>
              </a:rPr>
              <a:t>. </a:t>
            </a:r>
          </a:p>
          <a:p>
            <a:endParaRPr lang="el-GR" dirty="0">
              <a:latin typeface="Cambria"/>
              <a:cs typeface="Cambria"/>
            </a:endParaRPr>
          </a:p>
          <a:p>
            <a:r>
              <a:rPr lang="el-GR" dirty="0">
                <a:latin typeface="Cambria"/>
                <a:cs typeface="Cambria"/>
              </a:rPr>
              <a:t>Τ</a:t>
            </a:r>
            <a:r>
              <a:rPr lang="en-US" dirty="0">
                <a:latin typeface="Cambria"/>
                <a:cs typeface="Cambria"/>
              </a:rPr>
              <a:t>α </a:t>
            </a:r>
            <a:r>
              <a:rPr lang="en-US" dirty="0" err="1">
                <a:latin typeface="Cambria"/>
                <a:cs typeface="Cambria"/>
              </a:rPr>
              <a:t>στοιχεί</a:t>
            </a:r>
            <a:r>
              <a:rPr lang="en-US" dirty="0">
                <a:latin typeface="Cambria"/>
                <a:cs typeface="Cambria"/>
              </a:rPr>
              <a:t>α </a:t>
            </a:r>
            <a:r>
              <a:rPr lang="en-US" dirty="0" err="1">
                <a:latin typeface="Cambria"/>
                <a:cs typeface="Cambria"/>
              </a:rPr>
              <a:t>δείχνουν</a:t>
            </a:r>
            <a:r>
              <a:rPr lang="en-US" dirty="0">
                <a:latin typeface="Cambria"/>
                <a:cs typeface="Cambria"/>
              </a:rPr>
              <a:t> </a:t>
            </a:r>
            <a:r>
              <a:rPr lang="en-US" dirty="0" err="1">
                <a:latin typeface="Cambria"/>
                <a:cs typeface="Cambria"/>
              </a:rPr>
              <a:t>ότι</a:t>
            </a:r>
            <a:r>
              <a:rPr lang="en-US" dirty="0">
                <a:latin typeface="Cambria"/>
                <a:cs typeface="Cambria"/>
              </a:rPr>
              <a:t> </a:t>
            </a:r>
            <a:r>
              <a:rPr lang="en-US" dirty="0" err="1">
                <a:latin typeface="Cambria"/>
                <a:cs typeface="Cambria"/>
              </a:rPr>
              <a:t>οι</a:t>
            </a:r>
            <a:r>
              <a:rPr lang="en-US" dirty="0">
                <a:latin typeface="Cambria"/>
                <a:cs typeface="Cambria"/>
              </a:rPr>
              <a:t> π</a:t>
            </a:r>
            <a:r>
              <a:rPr lang="en-US" dirty="0" err="1">
                <a:latin typeface="Cambria"/>
                <a:cs typeface="Cambria"/>
              </a:rPr>
              <a:t>όλεις</a:t>
            </a:r>
            <a:r>
              <a:rPr lang="en-US" dirty="0">
                <a:latin typeface="Cambria"/>
                <a:cs typeface="Cambria"/>
              </a:rPr>
              <a:t> </a:t>
            </a:r>
            <a:r>
              <a:rPr lang="en-US" dirty="0" err="1">
                <a:latin typeface="Cambria"/>
                <a:cs typeface="Cambria"/>
              </a:rPr>
              <a:t>έχουν</a:t>
            </a:r>
            <a:r>
              <a:rPr lang="en-US" dirty="0">
                <a:latin typeface="Cambria"/>
                <a:cs typeface="Cambria"/>
              </a:rPr>
              <a:t> </a:t>
            </a:r>
            <a:r>
              <a:rPr lang="en-US" dirty="0" err="1">
                <a:latin typeface="Cambria"/>
                <a:cs typeface="Cambria"/>
              </a:rPr>
              <a:t>τη</a:t>
            </a:r>
            <a:r>
              <a:rPr lang="en-US" dirty="0">
                <a:latin typeface="Cambria"/>
                <a:cs typeface="Cambria"/>
              </a:rPr>
              <a:t> </a:t>
            </a:r>
            <a:r>
              <a:rPr lang="en-US" dirty="0" err="1">
                <a:latin typeface="Cambria"/>
                <a:cs typeface="Cambria"/>
              </a:rPr>
              <a:t>δυν</a:t>
            </a:r>
            <a:r>
              <a:rPr lang="en-US" dirty="0">
                <a:latin typeface="Cambria"/>
                <a:cs typeface="Cambria"/>
              </a:rPr>
              <a:t>α</a:t>
            </a:r>
            <a:r>
              <a:rPr lang="en-US" dirty="0" err="1">
                <a:latin typeface="Cambria"/>
                <a:cs typeface="Cambria"/>
              </a:rPr>
              <a:t>τότητ</a:t>
            </a:r>
            <a:r>
              <a:rPr lang="en-US" dirty="0">
                <a:latin typeface="Cambria"/>
                <a:cs typeface="Cambria"/>
              </a:rPr>
              <a:t>α </a:t>
            </a:r>
            <a:r>
              <a:rPr lang="en-US" dirty="0" err="1">
                <a:latin typeface="Cambria"/>
                <a:cs typeface="Cambria"/>
              </a:rPr>
              <a:t>ν</a:t>
            </a:r>
            <a:r>
              <a:rPr lang="en-US" dirty="0">
                <a:latin typeface="Cambria"/>
                <a:cs typeface="Cambria"/>
              </a:rPr>
              <a:t>α  </a:t>
            </a:r>
            <a:r>
              <a:rPr lang="en-US" b="1" dirty="0" err="1">
                <a:solidFill>
                  <a:srgbClr val="CCFFCC"/>
                </a:solidFill>
                <a:latin typeface="Cambria"/>
                <a:cs typeface="Cambria"/>
              </a:rPr>
              <a:t>ε</a:t>
            </a:r>
            <a:r>
              <a:rPr lang="en-US" b="1" dirty="0">
                <a:solidFill>
                  <a:srgbClr val="CCFFCC"/>
                </a:solidFill>
                <a:latin typeface="Cambria"/>
                <a:cs typeface="Cambria"/>
              </a:rPr>
              <a:t>π</a:t>
            </a:r>
            <a:r>
              <a:rPr lang="en-US" b="1" dirty="0" err="1">
                <a:solidFill>
                  <a:srgbClr val="CCFFCC"/>
                </a:solidFill>
                <a:latin typeface="Cambria"/>
                <a:cs typeface="Cambria"/>
              </a:rPr>
              <a:t>ηρεάσουν</a:t>
            </a:r>
            <a:r>
              <a:rPr lang="en-US" b="1" dirty="0">
                <a:solidFill>
                  <a:srgbClr val="CCFFCC"/>
                </a:solidFill>
                <a:latin typeface="Cambria"/>
                <a:cs typeface="Cambria"/>
              </a:rPr>
              <a:t> </a:t>
            </a:r>
            <a:r>
              <a:rPr lang="en-US" b="1" dirty="0" err="1">
                <a:solidFill>
                  <a:srgbClr val="CCFFCC"/>
                </a:solidFill>
                <a:latin typeface="Cambria"/>
                <a:cs typeface="Cambria"/>
              </a:rPr>
              <a:t>την</a:t>
            </a:r>
            <a:r>
              <a:rPr lang="en-US" b="1" dirty="0">
                <a:solidFill>
                  <a:srgbClr val="CCFFCC"/>
                </a:solidFill>
                <a:latin typeface="Cambria"/>
                <a:cs typeface="Cambria"/>
              </a:rPr>
              <a:t> </a:t>
            </a:r>
            <a:r>
              <a:rPr lang="en-US" b="1" dirty="0" err="1">
                <a:solidFill>
                  <a:srgbClr val="CCFFCC"/>
                </a:solidFill>
                <a:latin typeface="Cambria"/>
                <a:cs typeface="Cambria"/>
              </a:rPr>
              <a:t>εισοδημ</a:t>
            </a:r>
            <a:r>
              <a:rPr lang="en-US" b="1" dirty="0">
                <a:solidFill>
                  <a:srgbClr val="CCFFCC"/>
                </a:solidFill>
                <a:latin typeface="Cambria"/>
                <a:cs typeface="Cambria"/>
              </a:rPr>
              <a:t>α</a:t>
            </a:r>
            <a:r>
              <a:rPr lang="en-US" b="1" dirty="0" err="1">
                <a:solidFill>
                  <a:srgbClr val="CCFFCC"/>
                </a:solidFill>
                <a:latin typeface="Cambria"/>
                <a:cs typeface="Cambria"/>
              </a:rPr>
              <a:t>τική</a:t>
            </a:r>
            <a:r>
              <a:rPr lang="en-US" b="1" dirty="0">
                <a:solidFill>
                  <a:srgbClr val="CCFFCC"/>
                </a:solidFill>
                <a:latin typeface="Cambria"/>
                <a:cs typeface="Cambria"/>
              </a:rPr>
              <a:t> </a:t>
            </a:r>
            <a:r>
              <a:rPr lang="en-US" b="1" dirty="0" err="1">
                <a:solidFill>
                  <a:srgbClr val="CCFFCC"/>
                </a:solidFill>
                <a:latin typeface="Cambria"/>
                <a:cs typeface="Cambria"/>
              </a:rPr>
              <a:t>κλίμ</a:t>
            </a:r>
            <a:r>
              <a:rPr lang="en-US" b="1" dirty="0">
                <a:solidFill>
                  <a:srgbClr val="CCFFCC"/>
                </a:solidFill>
                <a:latin typeface="Cambria"/>
                <a:cs typeface="Cambria"/>
              </a:rPr>
              <a:t>α</a:t>
            </a:r>
            <a:r>
              <a:rPr lang="en-US" b="1" dirty="0" err="1">
                <a:solidFill>
                  <a:srgbClr val="CCFFCC"/>
                </a:solidFill>
                <a:latin typeface="Cambria"/>
                <a:cs typeface="Cambria"/>
              </a:rPr>
              <a:t>κ</a:t>
            </a:r>
            <a:r>
              <a:rPr lang="en-US" b="1" dirty="0">
                <a:solidFill>
                  <a:srgbClr val="CCFFCC"/>
                </a:solidFill>
                <a:latin typeface="Cambria"/>
                <a:cs typeface="Cambria"/>
              </a:rPr>
              <a:t>α </a:t>
            </a:r>
            <a:r>
              <a:rPr lang="en-US" b="1" dirty="0" err="1">
                <a:solidFill>
                  <a:srgbClr val="CCFFCC"/>
                </a:solidFill>
                <a:latin typeface="Cambria"/>
                <a:cs typeface="Cambria"/>
              </a:rPr>
              <a:t>των</a:t>
            </a:r>
            <a:r>
              <a:rPr lang="en-US" b="1" dirty="0">
                <a:solidFill>
                  <a:srgbClr val="CCFFCC"/>
                </a:solidFill>
                <a:latin typeface="Cambria"/>
                <a:cs typeface="Cambria"/>
              </a:rPr>
              <a:t> α</a:t>
            </a:r>
            <a:r>
              <a:rPr lang="en-US" b="1" dirty="0" err="1">
                <a:solidFill>
                  <a:srgbClr val="CCFFCC"/>
                </a:solidFill>
                <a:latin typeface="Cambria"/>
                <a:cs typeface="Cambria"/>
              </a:rPr>
              <a:t>νθρώ</a:t>
            </a:r>
            <a:r>
              <a:rPr lang="en-US" b="1" dirty="0">
                <a:solidFill>
                  <a:srgbClr val="CCFFCC"/>
                </a:solidFill>
                <a:latin typeface="Cambria"/>
                <a:cs typeface="Cambria"/>
              </a:rPr>
              <a:t>π</a:t>
            </a:r>
            <a:r>
              <a:rPr lang="en-US" b="1" dirty="0" err="1">
                <a:solidFill>
                  <a:srgbClr val="CCFFCC"/>
                </a:solidFill>
                <a:latin typeface="Cambria"/>
                <a:cs typeface="Cambria"/>
              </a:rPr>
              <a:t>ων</a:t>
            </a:r>
            <a:r>
              <a:rPr lang="el-GR" b="1" dirty="0">
                <a:solidFill>
                  <a:srgbClr val="CCFFCC"/>
                </a:solidFill>
                <a:latin typeface="Cambria"/>
                <a:cs typeface="Cambria"/>
              </a:rPr>
              <a:t> ανεξαρτήτως </a:t>
            </a:r>
            <a:r>
              <a:rPr lang="en-US" b="1" dirty="0">
                <a:solidFill>
                  <a:srgbClr val="CCFFCC"/>
                </a:solidFill>
                <a:latin typeface="Cambria"/>
                <a:cs typeface="Cambria"/>
              </a:rPr>
              <a:t>background</a:t>
            </a:r>
            <a:r>
              <a:rPr lang="en-US" dirty="0">
                <a:latin typeface="Cambria"/>
                <a:cs typeface="Cambria"/>
              </a:rPr>
              <a:t>.  </a:t>
            </a:r>
            <a:r>
              <a:rPr lang="en-US" dirty="0" err="1">
                <a:latin typeface="Cambria"/>
                <a:cs typeface="Cambria"/>
              </a:rPr>
              <a:t>Στον</a:t>
            </a:r>
            <a:r>
              <a:rPr lang="en-US" dirty="0">
                <a:latin typeface="Cambria"/>
                <a:cs typeface="Cambria"/>
              </a:rPr>
              <a:t> </a:t>
            </a:r>
            <a:r>
              <a:rPr lang="en-US" b="1" dirty="0" err="1">
                <a:latin typeface="Cambria"/>
                <a:cs typeface="Cambria"/>
              </a:rPr>
              <a:t>Κ</a:t>
            </a:r>
            <a:r>
              <a:rPr lang="en-US" b="1" dirty="0">
                <a:latin typeface="Cambria"/>
                <a:cs typeface="Cambria"/>
              </a:rPr>
              <a:t>α</a:t>
            </a:r>
            <a:r>
              <a:rPr lang="en-US" b="1" dirty="0" err="1">
                <a:latin typeface="Cambria"/>
                <a:cs typeface="Cambria"/>
              </a:rPr>
              <a:t>ν</a:t>
            </a:r>
            <a:r>
              <a:rPr lang="en-US" b="1" dirty="0">
                <a:latin typeface="Cambria"/>
                <a:cs typeface="Cambria"/>
              </a:rPr>
              <a:t>α</a:t>
            </a:r>
            <a:r>
              <a:rPr lang="en-US" b="1" dirty="0" err="1">
                <a:latin typeface="Cambria"/>
                <a:cs typeface="Cambria"/>
              </a:rPr>
              <a:t>δά</a:t>
            </a:r>
            <a:r>
              <a:rPr lang="en-US" b="1" dirty="0">
                <a:latin typeface="Cambria"/>
                <a:cs typeface="Cambria"/>
              </a:rPr>
              <a:t> </a:t>
            </a:r>
            <a:r>
              <a:rPr lang="en-US" b="1" dirty="0" err="1">
                <a:latin typeface="Cambria"/>
                <a:cs typeface="Cambria"/>
              </a:rPr>
              <a:t>κ</a:t>
            </a:r>
            <a:r>
              <a:rPr lang="en-US" b="1" dirty="0">
                <a:latin typeface="Cambria"/>
                <a:cs typeface="Cambria"/>
              </a:rPr>
              <a:t>α</a:t>
            </a:r>
            <a:r>
              <a:rPr lang="en-US" b="1" dirty="0" err="1">
                <a:latin typeface="Cambria"/>
                <a:cs typeface="Cambria"/>
              </a:rPr>
              <a:t>ι</a:t>
            </a:r>
            <a:r>
              <a:rPr lang="en-US" b="1" dirty="0">
                <a:latin typeface="Cambria"/>
                <a:cs typeface="Cambria"/>
              </a:rPr>
              <a:t> </a:t>
            </a:r>
            <a:r>
              <a:rPr lang="en-US" b="1" dirty="0" err="1">
                <a:latin typeface="Cambria"/>
                <a:cs typeface="Cambria"/>
              </a:rPr>
              <a:t>τις</a:t>
            </a:r>
            <a:r>
              <a:rPr lang="en-US" b="1" dirty="0">
                <a:latin typeface="Cambria"/>
                <a:cs typeface="Cambria"/>
              </a:rPr>
              <a:t> </a:t>
            </a:r>
            <a:r>
              <a:rPr lang="en-US" b="1" dirty="0" err="1">
                <a:latin typeface="Cambria"/>
                <a:cs typeface="Cambria"/>
              </a:rPr>
              <a:t>Ηνωμένες</a:t>
            </a:r>
            <a:r>
              <a:rPr lang="en-US" b="1" dirty="0">
                <a:latin typeface="Cambria"/>
                <a:cs typeface="Cambria"/>
              </a:rPr>
              <a:t> </a:t>
            </a:r>
            <a:r>
              <a:rPr lang="en-US" b="1" dirty="0" err="1">
                <a:latin typeface="Cambria"/>
                <a:cs typeface="Cambria"/>
              </a:rPr>
              <a:t>Πολιτείες</a:t>
            </a:r>
            <a:r>
              <a:rPr lang="en-US" b="1" dirty="0">
                <a:latin typeface="Cambria"/>
                <a:cs typeface="Cambria"/>
              </a:rPr>
              <a:t>, </a:t>
            </a:r>
            <a:r>
              <a:rPr lang="en-US" dirty="0" err="1">
                <a:latin typeface="Cambria"/>
                <a:cs typeface="Cambria"/>
              </a:rPr>
              <a:t>γι</a:t>
            </a:r>
            <a:r>
              <a:rPr lang="en-US" dirty="0">
                <a:latin typeface="Cambria"/>
                <a:cs typeface="Cambria"/>
              </a:rPr>
              <a:t>α πα</a:t>
            </a:r>
            <a:r>
              <a:rPr lang="en-US" dirty="0" err="1">
                <a:latin typeface="Cambria"/>
                <a:cs typeface="Cambria"/>
              </a:rPr>
              <a:t>ράδειγμ</a:t>
            </a:r>
            <a:r>
              <a:rPr lang="en-US" dirty="0">
                <a:latin typeface="Cambria"/>
                <a:cs typeface="Cambria"/>
              </a:rPr>
              <a:t>α, </a:t>
            </a:r>
            <a:r>
              <a:rPr lang="en-US" dirty="0" err="1">
                <a:latin typeface="Cambria"/>
                <a:cs typeface="Cambria"/>
              </a:rPr>
              <a:t>το</a:t>
            </a:r>
            <a:r>
              <a:rPr lang="en-US" dirty="0">
                <a:latin typeface="Cambria"/>
                <a:cs typeface="Cambria"/>
              </a:rPr>
              <a:t> </a:t>
            </a:r>
            <a:r>
              <a:rPr lang="en-US" dirty="0" err="1">
                <a:latin typeface="Cambria"/>
                <a:cs typeface="Cambria"/>
              </a:rPr>
              <a:t>εισόδημ</a:t>
            </a:r>
            <a:r>
              <a:rPr lang="en-US" dirty="0">
                <a:latin typeface="Cambria"/>
                <a:cs typeface="Cambria"/>
              </a:rPr>
              <a:t>α </a:t>
            </a:r>
            <a:r>
              <a:rPr lang="en-US" dirty="0" err="1">
                <a:latin typeface="Cambria"/>
                <a:cs typeface="Cambria"/>
              </a:rPr>
              <a:t>των</a:t>
            </a:r>
            <a:r>
              <a:rPr lang="en-US" dirty="0">
                <a:latin typeface="Cambria"/>
                <a:cs typeface="Cambria"/>
              </a:rPr>
              <a:t> α</a:t>
            </a:r>
            <a:r>
              <a:rPr lang="en-US" dirty="0" err="1">
                <a:latin typeface="Cambria"/>
                <a:cs typeface="Cambria"/>
              </a:rPr>
              <a:t>νθρώ</a:t>
            </a:r>
            <a:r>
              <a:rPr lang="en-US" dirty="0">
                <a:latin typeface="Cambria"/>
                <a:cs typeface="Cambria"/>
              </a:rPr>
              <a:t>π</a:t>
            </a:r>
            <a:r>
              <a:rPr lang="en-US" dirty="0" err="1">
                <a:latin typeface="Cambria"/>
                <a:cs typeface="Cambria"/>
              </a:rPr>
              <a:t>ων</a:t>
            </a:r>
            <a:r>
              <a:rPr lang="en-US" dirty="0">
                <a:latin typeface="Cambria"/>
                <a:cs typeface="Cambria"/>
              </a:rPr>
              <a:t> π</a:t>
            </a:r>
            <a:r>
              <a:rPr lang="en-US" dirty="0" err="1">
                <a:latin typeface="Cambria"/>
                <a:cs typeface="Cambria"/>
              </a:rPr>
              <a:t>ου</a:t>
            </a:r>
            <a:r>
              <a:rPr lang="en-US" dirty="0">
                <a:latin typeface="Cambria"/>
                <a:cs typeface="Cambria"/>
              </a:rPr>
              <a:t> </a:t>
            </a:r>
            <a:r>
              <a:rPr lang="en-US" dirty="0" err="1">
                <a:latin typeface="Cambria"/>
                <a:cs typeface="Cambria"/>
              </a:rPr>
              <a:t>ζουν</a:t>
            </a:r>
            <a:r>
              <a:rPr lang="en-US" dirty="0">
                <a:latin typeface="Cambria"/>
                <a:cs typeface="Cambria"/>
              </a:rPr>
              <a:t> </a:t>
            </a:r>
            <a:r>
              <a:rPr lang="en-US" dirty="0" err="1">
                <a:latin typeface="Cambria"/>
                <a:cs typeface="Cambria"/>
              </a:rPr>
              <a:t>στις</a:t>
            </a:r>
            <a:r>
              <a:rPr lang="en-US" dirty="0">
                <a:latin typeface="Cambria"/>
                <a:cs typeface="Cambria"/>
              </a:rPr>
              <a:t> </a:t>
            </a:r>
            <a:r>
              <a:rPr lang="en-US" dirty="0" err="1">
                <a:latin typeface="Cambria"/>
                <a:cs typeface="Cambria"/>
              </a:rPr>
              <a:t>μητρο</a:t>
            </a:r>
            <a:r>
              <a:rPr lang="en-US" dirty="0">
                <a:latin typeface="Cambria"/>
                <a:cs typeface="Cambria"/>
              </a:rPr>
              <a:t>π</a:t>
            </a:r>
            <a:r>
              <a:rPr lang="en-US" dirty="0" err="1">
                <a:latin typeface="Cambria"/>
                <a:cs typeface="Cambria"/>
              </a:rPr>
              <a:t>ολιτικές</a:t>
            </a:r>
            <a:r>
              <a:rPr lang="en-US" dirty="0">
                <a:latin typeface="Cambria"/>
                <a:cs typeface="Cambria"/>
              </a:rPr>
              <a:t> π</a:t>
            </a:r>
            <a:r>
              <a:rPr lang="en-US" dirty="0" err="1">
                <a:latin typeface="Cambria"/>
                <a:cs typeface="Cambria"/>
              </a:rPr>
              <a:t>εριοχές</a:t>
            </a:r>
            <a:r>
              <a:rPr lang="en-US" dirty="0">
                <a:latin typeface="Cambria"/>
                <a:cs typeface="Cambria"/>
              </a:rPr>
              <a:t> </a:t>
            </a:r>
            <a:r>
              <a:rPr lang="el-GR" dirty="0">
                <a:latin typeface="Cambria"/>
                <a:cs typeface="Cambria"/>
              </a:rPr>
              <a:t> συσχετίζεται </a:t>
            </a:r>
            <a:r>
              <a:rPr lang="en-US" dirty="0" err="1">
                <a:latin typeface="Cambria"/>
                <a:cs typeface="Cambria"/>
              </a:rPr>
              <a:t>λιγότερο</a:t>
            </a:r>
            <a:r>
              <a:rPr lang="en-US" dirty="0">
                <a:latin typeface="Cambria"/>
                <a:cs typeface="Cambria"/>
              </a:rPr>
              <a:t> </a:t>
            </a:r>
            <a:r>
              <a:rPr lang="en-US" dirty="0" err="1">
                <a:latin typeface="Cambria"/>
                <a:cs typeface="Cambria"/>
              </a:rPr>
              <a:t>σχετικά</a:t>
            </a:r>
            <a:r>
              <a:rPr lang="en-US" dirty="0">
                <a:latin typeface="Cambria"/>
                <a:cs typeface="Cambria"/>
              </a:rPr>
              <a:t> </a:t>
            </a:r>
            <a:r>
              <a:rPr lang="en-US" dirty="0" err="1">
                <a:latin typeface="Cambria"/>
                <a:cs typeface="Cambria"/>
              </a:rPr>
              <a:t>με</a:t>
            </a:r>
            <a:r>
              <a:rPr lang="en-US" dirty="0">
                <a:latin typeface="Cambria"/>
                <a:cs typeface="Cambria"/>
              </a:rPr>
              <a:t> </a:t>
            </a:r>
            <a:r>
              <a:rPr lang="en-US" dirty="0" err="1">
                <a:latin typeface="Cambria"/>
                <a:cs typeface="Cambria"/>
              </a:rPr>
              <a:t>το</a:t>
            </a:r>
            <a:r>
              <a:rPr lang="en-US" dirty="0">
                <a:latin typeface="Cambria"/>
                <a:cs typeface="Cambria"/>
              </a:rPr>
              <a:t> </a:t>
            </a:r>
            <a:r>
              <a:rPr lang="en-US" dirty="0" err="1">
                <a:latin typeface="Cambria"/>
                <a:cs typeface="Cambria"/>
              </a:rPr>
              <a:t>εισόδημ</a:t>
            </a:r>
            <a:r>
              <a:rPr lang="en-US" dirty="0">
                <a:latin typeface="Cambria"/>
                <a:cs typeface="Cambria"/>
              </a:rPr>
              <a:t>α </a:t>
            </a:r>
            <a:r>
              <a:rPr lang="en-US" dirty="0" err="1">
                <a:latin typeface="Cambria"/>
                <a:cs typeface="Cambria"/>
              </a:rPr>
              <a:t>των</a:t>
            </a:r>
            <a:r>
              <a:rPr lang="en-US" dirty="0">
                <a:latin typeface="Cambria"/>
                <a:cs typeface="Cambria"/>
              </a:rPr>
              <a:t> </a:t>
            </a:r>
            <a:r>
              <a:rPr lang="en-US" dirty="0" err="1">
                <a:latin typeface="Cambria"/>
                <a:cs typeface="Cambria"/>
              </a:rPr>
              <a:t>γονέων</a:t>
            </a:r>
            <a:r>
              <a:rPr lang="en-US" dirty="0">
                <a:latin typeface="Cambria"/>
                <a:cs typeface="Cambria"/>
              </a:rPr>
              <a:t> </a:t>
            </a:r>
            <a:r>
              <a:rPr lang="en-US" dirty="0" err="1">
                <a:latin typeface="Cambria"/>
                <a:cs typeface="Cambria"/>
              </a:rPr>
              <a:t>τους</a:t>
            </a:r>
            <a:r>
              <a:rPr lang="en-US" dirty="0">
                <a:latin typeface="Cambria"/>
                <a:cs typeface="Cambria"/>
              </a:rPr>
              <a:t> </a:t>
            </a:r>
            <a:r>
              <a:rPr lang="en-US" dirty="0" err="1">
                <a:latin typeface="Cambria"/>
                <a:cs typeface="Cambria"/>
              </a:rPr>
              <a:t>κ</a:t>
            </a:r>
            <a:r>
              <a:rPr lang="en-US" dirty="0">
                <a:latin typeface="Cambria"/>
                <a:cs typeface="Cambria"/>
              </a:rPr>
              <a:t>α</a:t>
            </a:r>
            <a:r>
              <a:rPr lang="en-US" dirty="0" err="1">
                <a:latin typeface="Cambria"/>
                <a:cs typeface="Cambria"/>
              </a:rPr>
              <a:t>τά</a:t>
            </a:r>
            <a:r>
              <a:rPr lang="en-US" dirty="0">
                <a:latin typeface="Cambria"/>
                <a:cs typeface="Cambria"/>
              </a:rPr>
              <a:t> </a:t>
            </a:r>
            <a:r>
              <a:rPr lang="en-US" dirty="0" err="1">
                <a:latin typeface="Cambria"/>
                <a:cs typeface="Cambria"/>
              </a:rPr>
              <a:t>τον</a:t>
            </a:r>
            <a:r>
              <a:rPr lang="en-US" dirty="0">
                <a:latin typeface="Cambria"/>
                <a:cs typeface="Cambria"/>
              </a:rPr>
              <a:t> </a:t>
            </a:r>
            <a:r>
              <a:rPr lang="en-US" dirty="0" err="1">
                <a:latin typeface="Cambria"/>
                <a:cs typeface="Cambria"/>
              </a:rPr>
              <a:t>χρόνο</a:t>
            </a:r>
            <a:r>
              <a:rPr lang="en-US" dirty="0">
                <a:latin typeface="Cambria"/>
                <a:cs typeface="Cambria"/>
              </a:rPr>
              <a:t> π</a:t>
            </a:r>
            <a:r>
              <a:rPr lang="en-US" dirty="0" err="1">
                <a:latin typeface="Cambria"/>
                <a:cs typeface="Cambria"/>
              </a:rPr>
              <a:t>ου</a:t>
            </a:r>
            <a:r>
              <a:rPr lang="en-US" dirty="0">
                <a:latin typeface="Cambria"/>
                <a:cs typeface="Cambria"/>
              </a:rPr>
              <a:t> </a:t>
            </a:r>
            <a:r>
              <a:rPr lang="en-US" dirty="0" err="1">
                <a:latin typeface="Cambria"/>
                <a:cs typeface="Cambria"/>
              </a:rPr>
              <a:t>ζούσ</a:t>
            </a:r>
            <a:r>
              <a:rPr lang="en-US" dirty="0">
                <a:latin typeface="Cambria"/>
                <a:cs typeface="Cambria"/>
              </a:rPr>
              <a:t>α</a:t>
            </a:r>
            <a:r>
              <a:rPr lang="en-US" dirty="0" err="1">
                <a:latin typeface="Cambria"/>
                <a:cs typeface="Cambria"/>
              </a:rPr>
              <a:t>ν</a:t>
            </a:r>
            <a:r>
              <a:rPr lang="en-US" dirty="0">
                <a:latin typeface="Cambria"/>
                <a:cs typeface="Cambria"/>
              </a:rPr>
              <a:t> μα</a:t>
            </a:r>
            <a:r>
              <a:rPr lang="en-US" dirty="0" err="1">
                <a:latin typeface="Cambria"/>
                <a:cs typeface="Cambria"/>
              </a:rPr>
              <a:t>ζί</a:t>
            </a:r>
            <a:r>
              <a:rPr lang="en-US" dirty="0">
                <a:latin typeface="Cambria"/>
                <a:cs typeface="Cambria"/>
              </a:rPr>
              <a:t> </a:t>
            </a:r>
            <a:r>
              <a:rPr lang="en-US" dirty="0" err="1">
                <a:latin typeface="Cambria"/>
                <a:cs typeface="Cambria"/>
              </a:rPr>
              <a:t>σε</a:t>
            </a:r>
            <a:r>
              <a:rPr lang="en-US" dirty="0">
                <a:latin typeface="Cambria"/>
                <a:cs typeface="Cambria"/>
              </a:rPr>
              <a:t> </a:t>
            </a:r>
            <a:r>
              <a:rPr lang="en-US" dirty="0" err="1">
                <a:latin typeface="Cambria"/>
                <a:cs typeface="Cambria"/>
              </a:rPr>
              <a:t>σύγκριση</a:t>
            </a:r>
            <a:r>
              <a:rPr lang="en-US" dirty="0">
                <a:latin typeface="Cambria"/>
                <a:cs typeface="Cambria"/>
              </a:rPr>
              <a:t> </a:t>
            </a:r>
            <a:r>
              <a:rPr lang="en-US" dirty="0" err="1">
                <a:latin typeface="Cambria"/>
                <a:cs typeface="Cambria"/>
              </a:rPr>
              <a:t>με</a:t>
            </a:r>
            <a:r>
              <a:rPr lang="en-US" dirty="0">
                <a:latin typeface="Cambria"/>
                <a:cs typeface="Cambria"/>
              </a:rPr>
              <a:t> </a:t>
            </a:r>
            <a:r>
              <a:rPr lang="en-US" dirty="0" err="1">
                <a:latin typeface="Cambria"/>
                <a:cs typeface="Cambria"/>
              </a:rPr>
              <a:t>το</a:t>
            </a:r>
            <a:r>
              <a:rPr lang="en-US" dirty="0">
                <a:latin typeface="Cambria"/>
                <a:cs typeface="Cambria"/>
              </a:rPr>
              <a:t> </a:t>
            </a:r>
            <a:r>
              <a:rPr lang="en-US" dirty="0" err="1">
                <a:latin typeface="Cambria"/>
                <a:cs typeface="Cambria"/>
              </a:rPr>
              <a:t>εισόδημ</a:t>
            </a:r>
            <a:r>
              <a:rPr lang="en-US" dirty="0">
                <a:latin typeface="Cambria"/>
                <a:cs typeface="Cambria"/>
              </a:rPr>
              <a:t>α </a:t>
            </a:r>
            <a:r>
              <a:rPr lang="en-US" dirty="0" err="1">
                <a:latin typeface="Cambria"/>
                <a:cs typeface="Cambria"/>
              </a:rPr>
              <a:t>των</a:t>
            </a:r>
            <a:r>
              <a:rPr lang="en-US" dirty="0">
                <a:latin typeface="Cambria"/>
                <a:cs typeface="Cambria"/>
              </a:rPr>
              <a:t> α</a:t>
            </a:r>
            <a:r>
              <a:rPr lang="en-US" dirty="0" err="1">
                <a:latin typeface="Cambria"/>
                <a:cs typeface="Cambria"/>
              </a:rPr>
              <a:t>τόμων</a:t>
            </a:r>
            <a:r>
              <a:rPr lang="en-US" dirty="0">
                <a:latin typeface="Cambria"/>
                <a:cs typeface="Cambria"/>
              </a:rPr>
              <a:t> π</a:t>
            </a:r>
            <a:r>
              <a:rPr lang="en-US" dirty="0" err="1">
                <a:latin typeface="Cambria"/>
                <a:cs typeface="Cambria"/>
              </a:rPr>
              <a:t>ου</a:t>
            </a:r>
            <a:r>
              <a:rPr lang="en-US" dirty="0">
                <a:latin typeface="Cambria"/>
                <a:cs typeface="Cambria"/>
              </a:rPr>
              <a:t> </a:t>
            </a:r>
            <a:r>
              <a:rPr lang="en-US" dirty="0" err="1">
                <a:latin typeface="Cambria"/>
                <a:cs typeface="Cambria"/>
              </a:rPr>
              <a:t>ζουν</a:t>
            </a:r>
            <a:r>
              <a:rPr lang="en-US" dirty="0">
                <a:latin typeface="Cambria"/>
                <a:cs typeface="Cambria"/>
              </a:rPr>
              <a:t> </a:t>
            </a:r>
            <a:r>
              <a:rPr lang="en-US" dirty="0" err="1">
                <a:latin typeface="Cambria"/>
                <a:cs typeface="Cambria"/>
              </a:rPr>
              <a:t>σε</a:t>
            </a:r>
            <a:r>
              <a:rPr lang="en-US" dirty="0">
                <a:latin typeface="Cambria"/>
                <a:cs typeface="Cambria"/>
              </a:rPr>
              <a:t> </a:t>
            </a:r>
            <a:r>
              <a:rPr lang="en-US" dirty="0" err="1">
                <a:latin typeface="Cambria"/>
                <a:cs typeface="Cambria"/>
              </a:rPr>
              <a:t>άλλες</a:t>
            </a:r>
            <a:r>
              <a:rPr lang="en-US" dirty="0">
                <a:latin typeface="Cambria"/>
                <a:cs typeface="Cambria"/>
              </a:rPr>
              <a:t> π</a:t>
            </a:r>
            <a:r>
              <a:rPr lang="en-US" dirty="0" err="1">
                <a:latin typeface="Cambria"/>
                <a:cs typeface="Cambria"/>
              </a:rPr>
              <a:t>εριοχές</a:t>
            </a:r>
            <a:r>
              <a:rPr lang="en-US" dirty="0">
                <a:latin typeface="Cambria"/>
                <a:cs typeface="Cambria"/>
              </a:rPr>
              <a:t>.</a:t>
            </a:r>
          </a:p>
          <a:p>
            <a:endParaRPr lang="en-US" dirty="0"/>
          </a:p>
        </p:txBody>
      </p:sp>
    </p:spTree>
    <p:extLst>
      <p:ext uri="{BB962C8B-B14F-4D97-AF65-F5344CB8AC3E}">
        <p14:creationId xmlns:p14="http://schemas.microsoft.com/office/powerpoint/2010/main" val="192861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b="1" dirty="0">
                <a:solidFill>
                  <a:srgbClr val="CCFFCC"/>
                </a:solidFill>
              </a:rPr>
              <a:t>Οι πόλεις προάγουν επίσης την παραγωγικότητα και την καινοτομία  </a:t>
            </a:r>
            <a:endParaRPr lang="en-US" sz="3200" b="1" dirty="0">
              <a:solidFill>
                <a:srgbClr val="CCFFCC"/>
              </a:solidFill>
            </a:endParaRPr>
          </a:p>
        </p:txBody>
      </p:sp>
      <p:sp>
        <p:nvSpPr>
          <p:cNvPr id="3" name="Content Placeholder 2"/>
          <p:cNvSpPr>
            <a:spLocks noGrp="1"/>
          </p:cNvSpPr>
          <p:nvPr>
            <p:ph idx="1"/>
          </p:nvPr>
        </p:nvSpPr>
        <p:spPr/>
        <p:txBody>
          <a:bodyPr>
            <a:normAutofit fontScale="92500" lnSpcReduction="20000"/>
          </a:bodyPr>
          <a:lstStyle/>
          <a:p>
            <a:r>
              <a:rPr lang="el-GR" dirty="0"/>
              <a:t>Η συγκέντρωση </a:t>
            </a:r>
            <a:r>
              <a:rPr lang="el-GR" b="1" dirty="0">
                <a:solidFill>
                  <a:srgbClr val="CCFFCC"/>
                </a:solidFill>
              </a:rPr>
              <a:t>ανθρώπινου κεφαλαίου </a:t>
            </a:r>
            <a:r>
              <a:rPr lang="el-GR" dirty="0"/>
              <a:t>στις πόλεις βοηθά στην αύξηση της παραγωγικότητας.  Κατά μέσο όρο σχεδόν </a:t>
            </a:r>
            <a:r>
              <a:rPr lang="en-US" dirty="0"/>
              <a:t>40% </a:t>
            </a:r>
            <a:r>
              <a:rPr lang="el-GR" dirty="0"/>
              <a:t>των ηλικιών πληθυσμού </a:t>
            </a:r>
            <a:r>
              <a:rPr lang="en-US" dirty="0"/>
              <a:t>25-64 </a:t>
            </a:r>
            <a:r>
              <a:rPr lang="el-GR" dirty="0"/>
              <a:t>που ζουν στις πόλεις </a:t>
            </a:r>
            <a:r>
              <a:rPr lang="el-GR" b="1" dirty="0">
                <a:solidFill>
                  <a:srgbClr val="CCFFCC"/>
                </a:solidFill>
              </a:rPr>
              <a:t>έχουν ολοκληρώσει τριτοβάθμια εκπαίδευση</a:t>
            </a:r>
            <a:r>
              <a:rPr lang="el-GR" b="1" dirty="0"/>
              <a:t>,</a:t>
            </a:r>
            <a:r>
              <a:rPr lang="el-GR" dirty="0"/>
              <a:t> ενώ το ποσοστό αυτό είναι 10 μονάδες υψηλότερο από αυτό που παρατηρείται εκτός των πόλεων</a:t>
            </a:r>
            <a:r>
              <a:rPr lang="en-US" dirty="0"/>
              <a:t> (</a:t>
            </a:r>
            <a:r>
              <a:rPr lang="el-GR" dirty="0"/>
              <a:t>Σχήμα</a:t>
            </a:r>
            <a:r>
              <a:rPr lang="en-US" dirty="0"/>
              <a:t>  2).</a:t>
            </a:r>
            <a:endParaRPr lang="el-GR" dirty="0"/>
          </a:p>
          <a:p>
            <a:pPr marL="0" indent="0">
              <a:buNone/>
            </a:pPr>
            <a:r>
              <a:rPr lang="en-US" dirty="0"/>
              <a:t>  </a:t>
            </a:r>
            <a:endParaRPr lang="el-GR" dirty="0"/>
          </a:p>
          <a:p>
            <a:r>
              <a:rPr lang="el-GR" dirty="0"/>
              <a:t>Παρομοίως, </a:t>
            </a:r>
            <a:r>
              <a:rPr lang="el-GR" b="1" dirty="0">
                <a:solidFill>
                  <a:srgbClr val="CCFFCC"/>
                </a:solidFill>
              </a:rPr>
              <a:t>η καινοτομία συμβαίνει στις πόλεις</a:t>
            </a:r>
            <a:r>
              <a:rPr lang="el-GR" dirty="0"/>
              <a:t>.  Το 2013,</a:t>
            </a:r>
            <a:r>
              <a:rPr lang="en-US" dirty="0"/>
              <a:t> 70% </a:t>
            </a:r>
            <a:r>
              <a:rPr lang="el-GR" dirty="0"/>
              <a:t>των εφαρμογών ευρεσυτεχνίας  δόθηκαν στις πόλεις</a:t>
            </a:r>
            <a:r>
              <a:rPr lang="en-US" dirty="0"/>
              <a:t>, </a:t>
            </a:r>
            <a:r>
              <a:rPr lang="el-GR" dirty="0"/>
              <a:t>σε </a:t>
            </a:r>
            <a:r>
              <a:rPr lang="en-US" dirty="0"/>
              <a:t>19 </a:t>
            </a:r>
            <a:r>
              <a:rPr lang="el-GR" dirty="0"/>
              <a:t>χώρες του </a:t>
            </a:r>
            <a:r>
              <a:rPr lang="en-US" dirty="0"/>
              <a:t>O</a:t>
            </a:r>
            <a:r>
              <a:rPr lang="el-GR" dirty="0"/>
              <a:t>ΟΣΑ</a:t>
            </a:r>
            <a:r>
              <a:rPr lang="en-US" dirty="0"/>
              <a:t> (OECD, 2016c).</a:t>
            </a:r>
          </a:p>
          <a:p>
            <a:pPr marL="0" indent="0">
              <a:buNone/>
            </a:pPr>
            <a:br>
              <a:rPr lang="en-US" dirty="0"/>
            </a:br>
            <a:endParaRPr lang="en-US" dirty="0"/>
          </a:p>
        </p:txBody>
      </p:sp>
    </p:spTree>
    <p:extLst>
      <p:ext uri="{BB962C8B-B14F-4D97-AF65-F5344CB8AC3E}">
        <p14:creationId xmlns:p14="http://schemas.microsoft.com/office/powerpoint/2010/main" val="3128884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396" y="253536"/>
            <a:ext cx="8229600" cy="1143000"/>
          </a:xfrm>
        </p:spPr>
        <p:txBody>
          <a:bodyPr>
            <a:noAutofit/>
          </a:bodyPr>
          <a:lstStyle/>
          <a:p>
            <a:r>
              <a:rPr lang="el-GR" sz="2800" b="1" dirty="0">
                <a:solidFill>
                  <a:srgbClr val="CCFFCC"/>
                </a:solidFill>
              </a:rPr>
              <a:t>Σε όλες τις χώρες, ο πληθυσμός σε ηλικία εργασίας (</a:t>
            </a:r>
            <a:r>
              <a:rPr lang="en-US" sz="2800" b="1" dirty="0">
                <a:solidFill>
                  <a:srgbClr val="CCFFCC"/>
                </a:solidFill>
              </a:rPr>
              <a:t>working age) </a:t>
            </a:r>
            <a:r>
              <a:rPr lang="el-GR" sz="2800" b="1" dirty="0">
                <a:solidFill>
                  <a:srgbClr val="CCFFCC"/>
                </a:solidFill>
              </a:rPr>
              <a:t>με τριτοβάθμια εκπαίδευση υπερέχει στις πόλεις</a:t>
            </a:r>
            <a:endParaRPr lang="en-US" sz="2800" b="1" dirty="0">
              <a:solidFill>
                <a:srgbClr val="CCFFCC"/>
              </a:solidFill>
            </a:endParaRPr>
          </a:p>
        </p:txBody>
      </p:sp>
      <p:pic>
        <p:nvPicPr>
          <p:cNvPr id="4" name="Content Placeholder 3" descr="Screen Shot 2016-12-01 at 19.30.27.png"/>
          <p:cNvPicPr>
            <a:picLocks noGrp="1" noChangeAspect="1"/>
          </p:cNvPicPr>
          <p:nvPr>
            <p:ph idx="1"/>
          </p:nvPr>
        </p:nvPicPr>
        <p:blipFill>
          <a:blip r:embed="rId2">
            <a:extLst>
              <a:ext uri="{28A0092B-C50C-407E-A947-70E740481C1C}">
                <a14:useLocalDpi xmlns:a14="http://schemas.microsoft.com/office/drawing/2010/main" val="0"/>
              </a:ext>
            </a:extLst>
          </a:blip>
          <a:srcRect l="-7935" r="-7935"/>
          <a:stretch>
            <a:fillRect/>
          </a:stretch>
        </p:blipFill>
        <p:spPr/>
      </p:pic>
    </p:spTree>
    <p:extLst>
      <p:ext uri="{BB962C8B-B14F-4D97-AF65-F5344CB8AC3E}">
        <p14:creationId xmlns:p14="http://schemas.microsoft.com/office/powerpoint/2010/main" val="1293732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886386"/>
            <a:ext cx="8574545" cy="1143000"/>
          </a:xfrm>
        </p:spPr>
        <p:txBody>
          <a:bodyPr>
            <a:noAutofit/>
          </a:bodyPr>
          <a:lstStyle/>
          <a:p>
            <a:br>
              <a:rPr lang="el-GR" sz="3200" dirty="0">
                <a:effectLst/>
              </a:rPr>
            </a:br>
            <a:r>
              <a:rPr lang="el-GR" sz="3200" b="1" dirty="0">
                <a:solidFill>
                  <a:srgbClr val="CCFFCC"/>
                </a:solidFill>
                <a:effectLst/>
              </a:rPr>
              <a:t>Ακόμη και στην ίδια χώρα, οι πόλεις μπορούν να προσφέρουν διαφορετικά αποτελέσματα σε σχέση με την ευημερία </a:t>
            </a:r>
            <a:br>
              <a:rPr lang="en-US" sz="3200" dirty="0">
                <a:effectLst/>
              </a:rPr>
            </a:br>
            <a:endParaRPr lang="en-US" sz="3200" dirty="0"/>
          </a:p>
        </p:txBody>
      </p:sp>
      <p:pic>
        <p:nvPicPr>
          <p:cNvPr id="4" name="Content Placeholder 3" descr="Screen Shot 2016-12-01 at 20.58.15.png"/>
          <p:cNvPicPr>
            <a:picLocks noGrp="1" noChangeAspect="1"/>
          </p:cNvPicPr>
          <p:nvPr>
            <p:ph idx="1"/>
          </p:nvPr>
        </p:nvPicPr>
        <p:blipFill>
          <a:blip r:embed="rId3">
            <a:extLst>
              <a:ext uri="{28A0092B-C50C-407E-A947-70E740481C1C}">
                <a14:useLocalDpi xmlns:a14="http://schemas.microsoft.com/office/drawing/2010/main" val="0"/>
              </a:ext>
            </a:extLst>
          </a:blip>
          <a:srcRect l="-30699" r="-30699"/>
          <a:stretch>
            <a:fillRect/>
          </a:stretch>
        </p:blipFill>
        <p:spPr>
          <a:xfrm>
            <a:off x="1981199" y="1646237"/>
            <a:ext cx="9571149" cy="4818915"/>
          </a:xfrm>
        </p:spPr>
      </p:pic>
    </p:spTree>
    <p:extLst>
      <p:ext uri="{BB962C8B-B14F-4D97-AF65-F5344CB8AC3E}">
        <p14:creationId xmlns:p14="http://schemas.microsoft.com/office/powerpoint/2010/main" val="1085437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solidFill>
                  <a:srgbClr val="CCFFCC"/>
                </a:solidFill>
              </a:rPr>
              <a:t>Γειτονιές χαμηλού εισοδήματος</a:t>
            </a:r>
            <a:endParaRPr lang="en-US" b="1" dirty="0">
              <a:solidFill>
                <a:srgbClr val="CCFFCC"/>
              </a:solidFill>
            </a:endParaRPr>
          </a:p>
        </p:txBody>
      </p:sp>
      <p:sp>
        <p:nvSpPr>
          <p:cNvPr id="3" name="Content Placeholder 2"/>
          <p:cNvSpPr>
            <a:spLocks noGrp="1"/>
          </p:cNvSpPr>
          <p:nvPr>
            <p:ph idx="1"/>
          </p:nvPr>
        </p:nvSpPr>
        <p:spPr/>
        <p:txBody>
          <a:bodyPr>
            <a:normAutofit fontScale="70000" lnSpcReduction="20000"/>
          </a:bodyPr>
          <a:lstStyle/>
          <a:p>
            <a:r>
              <a:rPr lang="el-GR" dirty="0"/>
              <a:t>Μπορούν να υπονομεύσουν την ικανότητα των σχολείων να διατηρήσουν πληθυσμούς μικτού εισοδήματος  </a:t>
            </a:r>
            <a:r>
              <a:rPr lang="en-US" dirty="0"/>
              <a:t> (</a:t>
            </a:r>
            <a:r>
              <a:rPr lang="el-GR" dirty="0"/>
              <a:t>αυτό οδηγεί σε καλύτερα αποτελέσματα για τους μαθητές χαμηλού εισοδήματος </a:t>
            </a:r>
            <a:r>
              <a:rPr lang="en-US" dirty="0"/>
              <a:t>). </a:t>
            </a:r>
            <a:endParaRPr lang="el-GR" dirty="0"/>
          </a:p>
          <a:p>
            <a:endParaRPr lang="el-GR" dirty="0"/>
          </a:p>
          <a:p>
            <a:endParaRPr lang="el-GR" dirty="0"/>
          </a:p>
          <a:p>
            <a:r>
              <a:rPr lang="el-GR" dirty="0"/>
              <a:t>Οι άνθρωποι που ζουν σε υποβαθμισμένες περιοχές συχνά έχουν </a:t>
            </a:r>
            <a:r>
              <a:rPr lang="el-GR" b="1" dirty="0">
                <a:solidFill>
                  <a:srgbClr val="CCFFCC"/>
                </a:solidFill>
              </a:rPr>
              <a:t>κατώτερης ποιότητας δημόσιες υπηρεσίες </a:t>
            </a:r>
            <a:r>
              <a:rPr lang="el-GR" dirty="0"/>
              <a:t>και </a:t>
            </a:r>
            <a:r>
              <a:rPr lang="el-GR" b="1" dirty="0">
                <a:solidFill>
                  <a:srgbClr val="CCFFCC"/>
                </a:solidFill>
              </a:rPr>
              <a:t>χαμηλότερη πρόσβαση σε καλή κατοικία και ικανοποιητικό επάγγελμα</a:t>
            </a:r>
            <a:r>
              <a:rPr lang="el-GR" dirty="0"/>
              <a:t>. Επιπλέον  η συγκέντρωση των «</a:t>
            </a:r>
            <a:r>
              <a:rPr lang="en-US" dirty="0"/>
              <a:t>urban poor</a:t>
            </a:r>
            <a:r>
              <a:rPr lang="el-GR" dirty="0"/>
              <a:t>»</a:t>
            </a:r>
            <a:r>
              <a:rPr lang="en-US" dirty="0"/>
              <a:t> </a:t>
            </a:r>
            <a:r>
              <a:rPr lang="el-GR" dirty="0"/>
              <a:t>μπορεί να περιορίσει την φορολογική βάση από την οποία οι δήμοι χρηματοδοτούν την υποδομή και τις υπηρεσίες που παρέχουν.  </a:t>
            </a:r>
          </a:p>
          <a:p>
            <a:endParaRPr lang="el-GR" dirty="0"/>
          </a:p>
          <a:p>
            <a:endParaRPr lang="en-US" dirty="0"/>
          </a:p>
          <a:p>
            <a:r>
              <a:rPr lang="el-GR" dirty="0"/>
              <a:t>Μεγαλώνοντας σε μιά υποβαθμισμένη γειτονιά  επηρρεάζει το μελλοντικό εισόδημα</a:t>
            </a:r>
            <a:r>
              <a:rPr lang="en-US" dirty="0"/>
              <a:t>  </a:t>
            </a:r>
            <a:br>
              <a:rPr lang="en-US" dirty="0"/>
            </a:br>
            <a:br>
              <a:rPr lang="en-US" dirty="0"/>
            </a:br>
            <a:endParaRPr lang="en-US" dirty="0"/>
          </a:p>
        </p:txBody>
      </p:sp>
    </p:spTree>
    <p:extLst>
      <p:ext uri="{BB962C8B-B14F-4D97-AF65-F5344CB8AC3E}">
        <p14:creationId xmlns:p14="http://schemas.microsoft.com/office/powerpoint/2010/main" val="2899516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b="1" dirty="0">
                <a:solidFill>
                  <a:srgbClr val="CCFFCC"/>
                </a:solidFill>
              </a:rPr>
              <a:t>Σχεδιάζοντας την πόλη «χωρίς αποκλεισμούς» </a:t>
            </a:r>
            <a:endParaRPr lang="en-US" b="1" dirty="0">
              <a:solidFill>
                <a:srgbClr val="CCFFCC"/>
              </a:solidFill>
            </a:endParaRPr>
          </a:p>
        </p:txBody>
      </p:sp>
      <p:sp>
        <p:nvSpPr>
          <p:cNvPr id="3" name="Subtitle 2"/>
          <p:cNvSpPr>
            <a:spLocks noGrp="1"/>
          </p:cNvSpPr>
          <p:nvPr>
            <p:ph type="subTitle" idx="1"/>
          </p:nvPr>
        </p:nvSpPr>
        <p:spPr>
          <a:xfrm>
            <a:off x="3657600" y="3695700"/>
            <a:ext cx="7701566" cy="1752600"/>
          </a:xfrm>
        </p:spPr>
        <p:txBody>
          <a:bodyPr/>
          <a:lstStyle/>
          <a:p>
            <a:r>
              <a:rPr lang="el-GR" i="1" dirty="0"/>
              <a:t>Τα προβλήματα και ο ρόλος των νέων </a:t>
            </a:r>
            <a:endParaRPr lang="en-US" i="1" dirty="0"/>
          </a:p>
        </p:txBody>
      </p:sp>
    </p:spTree>
    <p:extLst>
      <p:ext uri="{BB962C8B-B14F-4D97-AF65-F5344CB8AC3E}">
        <p14:creationId xmlns:p14="http://schemas.microsoft.com/office/powerpoint/2010/main" val="390291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3536"/>
            <a:ext cx="8229600" cy="1143000"/>
          </a:xfrm>
        </p:spPr>
        <p:txBody>
          <a:bodyPr>
            <a:normAutofit/>
          </a:bodyPr>
          <a:lstStyle/>
          <a:p>
            <a:r>
              <a:rPr lang="el-GR" b="1" dirty="0">
                <a:solidFill>
                  <a:srgbClr val="CCFFCC"/>
                </a:solidFill>
              </a:rPr>
              <a:t>5 ΤΟΜΕΙΣ ΔΡΑΣΕΩΝ   </a:t>
            </a:r>
            <a:endParaRPr lang="en-US" b="1" dirty="0">
              <a:solidFill>
                <a:srgbClr val="CCFFCC"/>
              </a:solidFill>
            </a:endParaRPr>
          </a:p>
        </p:txBody>
      </p:sp>
      <p:sp>
        <p:nvSpPr>
          <p:cNvPr id="3" name="Content Placeholder 2"/>
          <p:cNvSpPr>
            <a:spLocks noGrp="1"/>
          </p:cNvSpPr>
          <p:nvPr>
            <p:ph idx="1"/>
          </p:nvPr>
        </p:nvSpPr>
        <p:spPr>
          <a:xfrm>
            <a:off x="1030310" y="1646238"/>
            <a:ext cx="10084158" cy="4331463"/>
          </a:xfrm>
        </p:spPr>
        <p:txBody>
          <a:bodyPr>
            <a:normAutofit fontScale="77500" lnSpcReduction="20000"/>
          </a:bodyPr>
          <a:lstStyle/>
          <a:p>
            <a:r>
              <a:rPr lang="el-GR" dirty="0">
                <a:solidFill>
                  <a:srgbClr val="CCFFCC"/>
                </a:solidFill>
              </a:rPr>
              <a:t>1.</a:t>
            </a:r>
            <a:r>
              <a:rPr lang="el-GR" b="1" dirty="0">
                <a:solidFill>
                  <a:srgbClr val="CCFFCC"/>
                </a:solidFill>
              </a:rPr>
              <a:t> </a:t>
            </a:r>
            <a:r>
              <a:rPr lang="el-GR" b="1" i="1" dirty="0">
                <a:solidFill>
                  <a:srgbClr val="CCFFCC"/>
                </a:solidFill>
              </a:rPr>
              <a:t>ΑΠΑΣΧΟΛΗΣΗ</a:t>
            </a:r>
            <a:r>
              <a:rPr lang="el-GR" b="1" dirty="0">
                <a:solidFill>
                  <a:srgbClr val="CCFFCC"/>
                </a:solidFill>
              </a:rPr>
              <a:t> </a:t>
            </a:r>
            <a:r>
              <a:rPr lang="el-GR" b="1" dirty="0"/>
              <a:t>Ευνοώντας ποιοτικά επαγγέλματα για όλους</a:t>
            </a:r>
          </a:p>
          <a:p>
            <a:endParaRPr lang="el-GR" b="1" dirty="0">
              <a:solidFill>
                <a:srgbClr val="CCFFCC"/>
              </a:solidFill>
            </a:endParaRPr>
          </a:p>
          <a:p>
            <a:r>
              <a:rPr lang="el-GR" b="1" dirty="0">
                <a:solidFill>
                  <a:srgbClr val="CCFFCC"/>
                </a:solidFill>
              </a:rPr>
              <a:t>2. </a:t>
            </a:r>
            <a:r>
              <a:rPr lang="el-GR" b="1" i="1" dirty="0">
                <a:solidFill>
                  <a:srgbClr val="CCFFCC"/>
                </a:solidFill>
              </a:rPr>
              <a:t>ΕΚΠΑΙΔΕΥΣΗ</a:t>
            </a:r>
            <a:r>
              <a:rPr lang="el-GR" b="1" dirty="0">
                <a:solidFill>
                  <a:srgbClr val="CCFFCC"/>
                </a:solidFill>
              </a:rPr>
              <a:t> </a:t>
            </a:r>
            <a:r>
              <a:rPr lang="el-GR" b="1" dirty="0">
                <a:solidFill>
                  <a:srgbClr val="FFFFFF"/>
                </a:solidFill>
              </a:rPr>
              <a:t>Βελτίωση δικαιότερης πρόσβασης στην εκπαίδευση</a:t>
            </a:r>
          </a:p>
          <a:p>
            <a:endParaRPr lang="el-GR" b="1" dirty="0">
              <a:solidFill>
                <a:srgbClr val="CCFFCC"/>
              </a:solidFill>
            </a:endParaRPr>
          </a:p>
          <a:p>
            <a:r>
              <a:rPr lang="el-GR" b="1" dirty="0">
                <a:solidFill>
                  <a:srgbClr val="CCFFCC"/>
                </a:solidFill>
              </a:rPr>
              <a:t>3. </a:t>
            </a:r>
            <a:r>
              <a:rPr lang="el-GR" b="1" i="1" dirty="0">
                <a:solidFill>
                  <a:srgbClr val="CCFFCC"/>
                </a:solidFill>
              </a:rPr>
              <a:t>ΣΤΕΓΑΣΗ</a:t>
            </a:r>
            <a:r>
              <a:rPr lang="el-GR" b="1" dirty="0">
                <a:solidFill>
                  <a:srgbClr val="CCFFCC"/>
                </a:solidFill>
              </a:rPr>
              <a:t> </a:t>
            </a:r>
            <a:r>
              <a:rPr lang="el-GR" b="1" dirty="0">
                <a:solidFill>
                  <a:srgbClr val="FFFFFF"/>
                </a:solidFill>
              </a:rPr>
              <a:t>Δόμηση αγορών κατοικίας «χωρίς αποκλεισμούς»</a:t>
            </a:r>
          </a:p>
          <a:p>
            <a:endParaRPr lang="el-GR" b="1" dirty="0">
              <a:solidFill>
                <a:srgbClr val="CCFFCC"/>
              </a:solidFill>
            </a:endParaRPr>
          </a:p>
          <a:p>
            <a:r>
              <a:rPr lang="el-GR" b="1" dirty="0">
                <a:solidFill>
                  <a:srgbClr val="CCFFCC"/>
                </a:solidFill>
              </a:rPr>
              <a:t>4. </a:t>
            </a:r>
            <a:r>
              <a:rPr lang="el-GR" b="1" i="1" dirty="0">
                <a:solidFill>
                  <a:srgbClr val="CCFFCC"/>
                </a:solidFill>
              </a:rPr>
              <a:t>ΜΕΤΑΦΟΡΕΣ</a:t>
            </a:r>
            <a:r>
              <a:rPr lang="el-GR" b="1" dirty="0">
                <a:solidFill>
                  <a:srgbClr val="CCFFCC"/>
                </a:solidFill>
              </a:rPr>
              <a:t> </a:t>
            </a:r>
            <a:r>
              <a:rPr lang="el-GR" b="1" dirty="0">
                <a:solidFill>
                  <a:srgbClr val="FFFFFF"/>
                </a:solidFill>
              </a:rPr>
              <a:t>Προσφορά προσβάσιμων, προσιτών και βιώσιμων μεταφορών</a:t>
            </a:r>
          </a:p>
          <a:p>
            <a:endParaRPr lang="el-GR" b="1" dirty="0">
              <a:solidFill>
                <a:srgbClr val="CCFFCC"/>
              </a:solidFill>
            </a:endParaRPr>
          </a:p>
          <a:p>
            <a:r>
              <a:rPr lang="el-GR" b="1" dirty="0">
                <a:solidFill>
                  <a:srgbClr val="CCFFCC"/>
                </a:solidFill>
              </a:rPr>
              <a:t>5. </a:t>
            </a:r>
            <a:r>
              <a:rPr lang="el-GR" b="1" i="1" dirty="0">
                <a:solidFill>
                  <a:srgbClr val="CCFFCC"/>
                </a:solidFill>
              </a:rPr>
              <a:t>ΥΓΕΙΑ-ΥΠΗΡΕΣΙΕΣ </a:t>
            </a:r>
            <a:r>
              <a:rPr lang="el-GR" b="1" dirty="0">
                <a:solidFill>
                  <a:srgbClr val="FFFFFF"/>
                </a:solidFill>
              </a:rPr>
              <a:t>Προώθηση υγιεινών γειτονιών και κατάλληλων δημόσιων υπηρεσιών </a:t>
            </a:r>
            <a:endParaRPr lang="en-US" dirty="0">
              <a:solidFill>
                <a:srgbClr val="FFFFFF"/>
              </a:solidFill>
            </a:endParaRPr>
          </a:p>
        </p:txBody>
      </p:sp>
    </p:spTree>
    <p:extLst>
      <p:ext uri="{BB962C8B-B14F-4D97-AF65-F5344CB8AC3E}">
        <p14:creationId xmlns:p14="http://schemas.microsoft.com/office/powerpoint/2010/main" val="748164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98696"/>
            <a:ext cx="8229600" cy="1143000"/>
          </a:xfrm>
        </p:spPr>
        <p:txBody>
          <a:bodyPr>
            <a:normAutofit fontScale="90000"/>
          </a:bodyPr>
          <a:lstStyle/>
          <a:p>
            <a:r>
              <a:rPr lang="en-US" dirty="0"/>
              <a:t>1</a:t>
            </a:r>
            <a:br>
              <a:rPr lang="en-US" dirty="0"/>
            </a:br>
            <a:br>
              <a:rPr lang="en-US" dirty="0"/>
            </a:br>
            <a:br>
              <a:rPr lang="en-US" dirty="0"/>
            </a:br>
            <a:br>
              <a:rPr lang="en-US" dirty="0"/>
            </a:br>
            <a:r>
              <a:rPr lang="el-GR" dirty="0">
                <a:solidFill>
                  <a:srgbClr val="CCFFCC"/>
                </a:solidFill>
              </a:rPr>
              <a:t>1. </a:t>
            </a:r>
            <a:r>
              <a:rPr lang="en-US" b="1" dirty="0">
                <a:solidFill>
                  <a:srgbClr val="CCFFCC"/>
                </a:solidFill>
              </a:rPr>
              <a:t>A</a:t>
            </a:r>
            <a:r>
              <a:rPr lang="el-GR" b="1" dirty="0">
                <a:solidFill>
                  <a:srgbClr val="CCFFCC"/>
                </a:solidFill>
              </a:rPr>
              <a:t>ΠΑΣΧΟΛΗΣΗ :</a:t>
            </a:r>
            <a:r>
              <a:rPr lang="el-GR" dirty="0">
                <a:solidFill>
                  <a:srgbClr val="CCFFCC"/>
                </a:solidFill>
              </a:rPr>
              <a:t> </a:t>
            </a:r>
            <a:r>
              <a:rPr lang="el-GR" b="1" dirty="0">
                <a:solidFill>
                  <a:srgbClr val="CCFFCC"/>
                </a:solidFill>
              </a:rPr>
              <a:t>ποιοτικά επαγγέλματα για όλους  </a:t>
            </a:r>
            <a:endParaRPr lang="en-US" b="1" dirty="0">
              <a:solidFill>
                <a:srgbClr val="CCFFCC"/>
              </a:solidFill>
            </a:endParaRPr>
          </a:p>
        </p:txBody>
      </p:sp>
      <p:sp>
        <p:nvSpPr>
          <p:cNvPr id="3" name="Content Placeholder 2"/>
          <p:cNvSpPr>
            <a:spLocks noGrp="1"/>
          </p:cNvSpPr>
          <p:nvPr>
            <p:ph idx="1"/>
          </p:nvPr>
        </p:nvSpPr>
        <p:spPr>
          <a:xfrm>
            <a:off x="609600" y="2573516"/>
            <a:ext cx="10972800" cy="3853042"/>
          </a:xfrm>
        </p:spPr>
        <p:txBody>
          <a:bodyPr>
            <a:normAutofit fontScale="25000" lnSpcReduction="20000"/>
          </a:bodyPr>
          <a:lstStyle/>
          <a:p>
            <a:r>
              <a:rPr lang="en-US" dirty="0"/>
              <a:t> </a:t>
            </a:r>
          </a:p>
          <a:p>
            <a:r>
              <a:rPr lang="el-GR" sz="9600" dirty="0"/>
              <a:t>Οι κοινωνίες «χωρίς αποκλεισμούς» χρειάζεται να παρέχουν απασχόληση για ένα ευρύ φάσμα δεξιοτήτων, προσόντων και </a:t>
            </a:r>
            <a:r>
              <a:rPr lang="en-US" sz="9600" dirty="0"/>
              <a:t>backgrounds. </a:t>
            </a:r>
            <a:endParaRPr lang="el-GR" sz="9600" dirty="0"/>
          </a:p>
          <a:p>
            <a:endParaRPr lang="el-GR" sz="9600" dirty="0"/>
          </a:p>
          <a:p>
            <a:r>
              <a:rPr lang="el-GR" sz="9600" b="1" dirty="0">
                <a:solidFill>
                  <a:srgbClr val="CCFFCC"/>
                </a:solidFill>
              </a:rPr>
              <a:t>Κοινές πρωτοβουλίες μεταξύ εθνικών και τοπικών αρχών </a:t>
            </a:r>
            <a:r>
              <a:rPr lang="el-GR" sz="9600" dirty="0"/>
              <a:t>για τη δημιουργία απασχόλησης μπορούν να προωθήσουν περισσότερο  </a:t>
            </a:r>
            <a:r>
              <a:rPr lang="en-US" sz="9600" dirty="0"/>
              <a:t>inclusive </a:t>
            </a:r>
            <a:r>
              <a:rPr lang="el-GR" sz="9600" dirty="0"/>
              <a:t>αγορές εργασίας. </a:t>
            </a:r>
          </a:p>
          <a:p>
            <a:endParaRPr lang="el-GR" sz="9600" dirty="0"/>
          </a:p>
          <a:p>
            <a:r>
              <a:rPr lang="el-GR" sz="9600" b="1" dirty="0">
                <a:solidFill>
                  <a:srgbClr val="CCFFCC"/>
                </a:solidFill>
              </a:rPr>
              <a:t>Οι δήμοι είναι το κατάλληλο επίπεδο </a:t>
            </a:r>
            <a:r>
              <a:rPr lang="el-GR" sz="9600" dirty="0"/>
              <a:t>για να υποστηρίξει εταιρικές σχέσεις με εκπαιδευτικά ιδρύματα , τοπικές επιχειρήσεις</a:t>
            </a:r>
            <a:r>
              <a:rPr lang="en-US" sz="9600" dirty="0"/>
              <a:t>, </a:t>
            </a:r>
            <a:r>
              <a:rPr lang="el-GR" sz="9600" dirty="0"/>
              <a:t>επαγγελματικούς φορείς και την κοινωνία των πολιτών προς </a:t>
            </a:r>
            <a:r>
              <a:rPr lang="el-GR" sz="9600" b="1" dirty="0"/>
              <a:t>περισσότερο ολοκληρωμένες πολιτικές και προγράμματα εκπαίδευσης</a:t>
            </a:r>
            <a:r>
              <a:rPr lang="el-GR" sz="9600" dirty="0"/>
              <a:t>.  </a:t>
            </a:r>
            <a:endParaRPr lang="en-US" sz="9600" dirty="0"/>
          </a:p>
          <a:p>
            <a:pPr marL="0" indent="0">
              <a:buNone/>
            </a:pPr>
            <a:br>
              <a:rPr lang="en-US" dirty="0"/>
            </a:br>
            <a:endParaRPr lang="en-US" dirty="0"/>
          </a:p>
        </p:txBody>
      </p:sp>
    </p:spTree>
    <p:extLst>
      <p:ext uri="{BB962C8B-B14F-4D97-AF65-F5344CB8AC3E}">
        <p14:creationId xmlns:p14="http://schemas.microsoft.com/office/powerpoint/2010/main" val="3962759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solidFill>
                  <a:srgbClr val="CCFFCC"/>
                </a:solidFill>
              </a:rPr>
              <a:t>Ευάλωτες ομάδες</a:t>
            </a:r>
            <a:endParaRPr lang="en-US" b="1" dirty="0">
              <a:solidFill>
                <a:srgbClr val="CCFFCC"/>
              </a:solidFill>
            </a:endParaRPr>
          </a:p>
        </p:txBody>
      </p:sp>
      <p:sp>
        <p:nvSpPr>
          <p:cNvPr id="3" name="Content Placeholder 2"/>
          <p:cNvSpPr>
            <a:spLocks noGrp="1"/>
          </p:cNvSpPr>
          <p:nvPr>
            <p:ph idx="1"/>
          </p:nvPr>
        </p:nvSpPr>
        <p:spPr/>
        <p:txBody>
          <a:bodyPr>
            <a:normAutofit fontScale="92500" lnSpcReduction="10000"/>
          </a:bodyPr>
          <a:lstStyle/>
          <a:p>
            <a:r>
              <a:rPr lang="el-GR" dirty="0"/>
              <a:t>Οι ευάλωτες ομάδες </a:t>
            </a:r>
            <a:r>
              <a:rPr lang="en-US" dirty="0"/>
              <a:t>–</a:t>
            </a:r>
            <a:r>
              <a:rPr lang="el-GR" dirty="0"/>
              <a:t> όπως οι πρόσφατοι μετανάστες, οι μειονότητες, οι γυναίκες ή οι άνθρωποι με αναπηρίες </a:t>
            </a:r>
            <a:r>
              <a:rPr lang="en-US" dirty="0"/>
              <a:t>– </a:t>
            </a:r>
            <a:r>
              <a:rPr lang="el-GR" dirty="0"/>
              <a:t>μπορεί να χρειάζονται πρόσθετη στήριξη για να ενσωματωθούν στην αγορά εργασίας. </a:t>
            </a:r>
          </a:p>
          <a:p>
            <a:r>
              <a:rPr lang="el-GR" dirty="0"/>
              <a:t>Στο Αμβούργο, για παράδειγμα, προσφέρεται </a:t>
            </a:r>
            <a:r>
              <a:rPr lang="el-GR" dirty="0">
                <a:solidFill>
                  <a:srgbClr val="CCFFCC"/>
                </a:solidFill>
              </a:rPr>
              <a:t>γλωσσική κατάρτιση και κατάρτιση δεξιοτήτων </a:t>
            </a:r>
            <a:r>
              <a:rPr lang="el-GR" dirty="0"/>
              <a:t>σε μετανάστες εν δυνάμει επιχειρηματίες σε υποβαθμισμένες περιοχές....</a:t>
            </a:r>
            <a:r>
              <a:rPr lang="en-US" dirty="0"/>
              <a:t>.  </a:t>
            </a:r>
            <a:r>
              <a:rPr lang="el-GR" dirty="0"/>
              <a:t>Παρομοίως, το «</a:t>
            </a:r>
            <a:r>
              <a:rPr lang="en-US" dirty="0"/>
              <a:t>Young Urban Movement Project</a:t>
            </a:r>
            <a:r>
              <a:rPr lang="el-GR" dirty="0"/>
              <a:t>»</a:t>
            </a:r>
            <a:r>
              <a:rPr lang="en-US" dirty="0"/>
              <a:t> </a:t>
            </a:r>
            <a:r>
              <a:rPr lang="el-GR" dirty="0"/>
              <a:t>σε Σουηδικές και Γαλλικές πόλεις υποστηρίζει νέους μετανάστες δεύτερης γενιάς  μέσω προγραμμάτων επιχειρηματικότητας.  </a:t>
            </a:r>
          </a:p>
          <a:p>
            <a:endParaRPr lang="en-US" dirty="0"/>
          </a:p>
        </p:txBody>
      </p:sp>
    </p:spTree>
    <p:extLst>
      <p:ext uri="{BB962C8B-B14F-4D97-AF65-F5344CB8AC3E}">
        <p14:creationId xmlns:p14="http://schemas.microsoft.com/office/powerpoint/2010/main" val="1597229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solidFill>
                  <a:srgbClr val="CCFFCC"/>
                </a:solidFill>
              </a:rPr>
              <a:t>Αποφυγή «παγίδας φτώχειας»</a:t>
            </a:r>
            <a:endParaRPr lang="en-US" b="1" dirty="0">
              <a:solidFill>
                <a:srgbClr val="CCFFCC"/>
              </a:solidFill>
            </a:endParaRPr>
          </a:p>
        </p:txBody>
      </p:sp>
      <p:sp>
        <p:nvSpPr>
          <p:cNvPr id="3" name="Content Placeholder 2"/>
          <p:cNvSpPr>
            <a:spLocks noGrp="1"/>
          </p:cNvSpPr>
          <p:nvPr>
            <p:ph idx="1"/>
          </p:nvPr>
        </p:nvSpPr>
        <p:spPr/>
        <p:txBody>
          <a:bodyPr>
            <a:normAutofit/>
          </a:bodyPr>
          <a:lstStyle/>
          <a:p>
            <a:r>
              <a:rPr lang="el-GR" dirty="0"/>
              <a:t>Πέραν της σύνδεσης των ανθρώπων με το επάγγελμα, οι πρωτοβουλίες πολιτικής οφείλουν να εξασφαλίζουν οτι αυτά τα επαγγέλματα δεν «κλειδώνουν» τους ανθρώπους  σε μιά </a:t>
            </a:r>
            <a:r>
              <a:rPr lang="el-GR" b="1" dirty="0">
                <a:solidFill>
                  <a:srgbClr val="CCFFCC"/>
                </a:solidFill>
              </a:rPr>
              <a:t>«παγίδα φτώχειας»</a:t>
            </a:r>
          </a:p>
          <a:p>
            <a:endParaRPr lang="el-GR" b="1" dirty="0">
              <a:solidFill>
                <a:srgbClr val="CCFFCC"/>
              </a:solidFill>
            </a:endParaRPr>
          </a:p>
          <a:p>
            <a:r>
              <a:rPr lang="el-GR" dirty="0"/>
              <a:t>Μερικές Καναδικές πόλεις καταπολεμούν την </a:t>
            </a:r>
            <a:r>
              <a:rPr lang="el-GR" b="1" dirty="0">
                <a:solidFill>
                  <a:srgbClr val="CCFFCC"/>
                </a:solidFill>
              </a:rPr>
              <a:t>ενδοεπαγγελματική φτώχεια </a:t>
            </a:r>
            <a:r>
              <a:rPr lang="el-GR" dirty="0"/>
              <a:t>(</a:t>
            </a:r>
            <a:r>
              <a:rPr lang="en-US" dirty="0"/>
              <a:t>in-work poverty</a:t>
            </a:r>
            <a:r>
              <a:rPr lang="el-GR" dirty="0"/>
              <a:t>)</a:t>
            </a:r>
            <a:r>
              <a:rPr lang="en-US" dirty="0"/>
              <a:t> </a:t>
            </a:r>
            <a:r>
              <a:rPr lang="el-GR" dirty="0"/>
              <a:t>μέσω κοινοτικών επενδύσεων που σκοπό έχουν την ανάπτυξη συνεταιρισμών και κοινωνικών επιχειρήσεων.  </a:t>
            </a:r>
            <a:endParaRPr lang="en-US" dirty="0"/>
          </a:p>
          <a:p>
            <a:endParaRPr lang="en-US" dirty="0"/>
          </a:p>
        </p:txBody>
      </p:sp>
    </p:spTree>
    <p:extLst>
      <p:ext uri="{BB962C8B-B14F-4D97-AF65-F5344CB8AC3E}">
        <p14:creationId xmlns:p14="http://schemas.microsoft.com/office/powerpoint/2010/main" val="3705485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CCFFCC"/>
                </a:solidFill>
              </a:rPr>
              <a:t>2. ΕΚΠΑΙΔΕΥΣΗ </a:t>
            </a:r>
            <a:endParaRPr lang="en-US" dirty="0">
              <a:solidFill>
                <a:srgbClr val="CCFFCC"/>
              </a:solidFill>
            </a:endParaRPr>
          </a:p>
        </p:txBody>
      </p:sp>
      <p:sp>
        <p:nvSpPr>
          <p:cNvPr id="3" name="Content Placeholder 2"/>
          <p:cNvSpPr>
            <a:spLocks noGrp="1"/>
          </p:cNvSpPr>
          <p:nvPr>
            <p:ph idx="1"/>
          </p:nvPr>
        </p:nvSpPr>
        <p:spPr/>
        <p:txBody>
          <a:bodyPr>
            <a:normAutofit fontScale="85000" lnSpcReduction="20000"/>
          </a:bodyPr>
          <a:lstStyle/>
          <a:p>
            <a:r>
              <a:rPr lang="el-GR" dirty="0"/>
              <a:t>Τα εκπαιδευτικά αποτελέσματα είναι ισχυροί προάγγελοι του μελλοντικού εισοδήματος, της υγείας ή των  θέσεων εργασίας - και όμως, υπάρχουν μεγάλες ανισότητες εντός των πόλεων όσον αφορά την </a:t>
            </a:r>
            <a:r>
              <a:rPr lang="el-GR" b="1" dirty="0">
                <a:solidFill>
                  <a:srgbClr val="CCFFCC"/>
                </a:solidFill>
              </a:rPr>
              <a:t>πρόσβαση στην ποιοτική εκπαίδευση</a:t>
            </a:r>
            <a:r>
              <a:rPr lang="el-GR" dirty="0"/>
              <a:t>. Τα παιδιά που μεγαλώνουν σε φτωχότερες γειτονιές έχουν συχνά πρόσβαση σε σχολεία χαμηλής ποιότητας. </a:t>
            </a:r>
          </a:p>
          <a:p>
            <a:endParaRPr lang="el-GR" dirty="0"/>
          </a:p>
          <a:p>
            <a:r>
              <a:rPr lang="el-GR" dirty="0"/>
              <a:t>Προσεκτικά σχεδιασμένα, τοπικά προσαρμοσμένα προγράμματα εκπαίδευσης και κατάρτισης μπορούν να συμβάλουν στο να «σπάσει» ο διαχωρισμός στο σχολείο. Οι προσπάθειες αυτές πρέπει να αρχίσουν το συντομότερο δυνατόν. Τα στοιχεία δείχνουν ότι </a:t>
            </a:r>
            <a:r>
              <a:rPr lang="el-GR" b="1" dirty="0">
                <a:solidFill>
                  <a:srgbClr val="CCFFCC"/>
                </a:solidFill>
              </a:rPr>
              <a:t>η επένδυση στην προσχολική εκπαίδευση</a:t>
            </a:r>
            <a:r>
              <a:rPr lang="el-GR" dirty="0"/>
              <a:t> αποδίδει στις μετέπειτα επιδόσεις των μαθητών.</a:t>
            </a:r>
          </a:p>
          <a:p>
            <a:endParaRPr lang="en-US" dirty="0"/>
          </a:p>
        </p:txBody>
      </p:sp>
    </p:spTree>
    <p:extLst>
      <p:ext uri="{BB962C8B-B14F-4D97-AF65-F5344CB8AC3E}">
        <p14:creationId xmlns:p14="http://schemas.microsoft.com/office/powerpoint/2010/main" val="472829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CCFFCC"/>
                </a:solidFill>
              </a:rPr>
              <a:t>2. ΕΚΠΑΙΔΕΥΣΗ </a:t>
            </a:r>
            <a:endParaRPr lang="en-US" dirty="0"/>
          </a:p>
        </p:txBody>
      </p:sp>
      <p:sp>
        <p:nvSpPr>
          <p:cNvPr id="3" name="Content Placeholder 2"/>
          <p:cNvSpPr>
            <a:spLocks noGrp="1"/>
          </p:cNvSpPr>
          <p:nvPr>
            <p:ph idx="1"/>
          </p:nvPr>
        </p:nvSpPr>
        <p:spPr>
          <a:xfrm>
            <a:off x="609600" y="1955330"/>
            <a:ext cx="10972800" cy="4526280"/>
          </a:xfrm>
        </p:spPr>
        <p:txBody>
          <a:bodyPr>
            <a:normAutofit fontScale="70000" lnSpcReduction="20000"/>
          </a:bodyPr>
          <a:lstStyle/>
          <a:p>
            <a:r>
              <a:rPr lang="el-GR" b="1" dirty="0">
                <a:solidFill>
                  <a:srgbClr val="CCFFCC"/>
                </a:solidFill>
              </a:rPr>
              <a:t>Ελεγχόμενα σχήματα επιλογής  σχολείου </a:t>
            </a:r>
            <a:r>
              <a:rPr lang="el-GR" dirty="0"/>
              <a:t>και   </a:t>
            </a:r>
            <a:r>
              <a:rPr lang="el-GR" b="1" dirty="0">
                <a:solidFill>
                  <a:srgbClr val="CCFFCC"/>
                </a:solidFill>
              </a:rPr>
              <a:t>προγράμματα </a:t>
            </a:r>
            <a:r>
              <a:rPr lang="en-US" b="1" dirty="0">
                <a:solidFill>
                  <a:srgbClr val="CCFFCC"/>
                </a:solidFill>
              </a:rPr>
              <a:t>“school voucher” </a:t>
            </a:r>
            <a:r>
              <a:rPr lang="el-GR" dirty="0"/>
              <a:t>μπορούν να βοηθήσουν τα παιδιά με χαμηλό εισόδημα να παρακολουθήσουν ποιοτική  εκπαίδευση  και έτσι να επεκταθούν οι ευκαιρίες για όλους στις πόλεις. </a:t>
            </a:r>
          </a:p>
          <a:p>
            <a:endParaRPr lang="el-GR" dirty="0"/>
          </a:p>
          <a:p>
            <a:r>
              <a:rPr lang="el-GR" b="1" dirty="0">
                <a:solidFill>
                  <a:srgbClr val="CCFFCC"/>
                </a:solidFill>
              </a:rPr>
              <a:t>Συνεργασίες μεταξύ της τοπικής κοινότητας ,των σχολείων, των τοπικών αρχών και άλλων ενδιαφερόμενων   </a:t>
            </a:r>
            <a:r>
              <a:rPr lang="el-GR" dirty="0"/>
              <a:t>είναι χρήσιμες προκειμένου να ενθαρρύνουν τους νέους με χαμηλό εισόδημα να παραμείνουν στο σχολείο και  τους φοιτητές να περάσουν σε  μεταπτυχιακό επίπεδο σπουδών. </a:t>
            </a:r>
          </a:p>
          <a:p>
            <a:endParaRPr lang="el-GR" dirty="0"/>
          </a:p>
          <a:p>
            <a:r>
              <a:rPr lang="el-GR" dirty="0"/>
              <a:t>Είναι επίσης σημαντικό να σχεδιάσουμε  </a:t>
            </a:r>
            <a:r>
              <a:rPr lang="en-US" b="1" dirty="0">
                <a:solidFill>
                  <a:srgbClr val="CCFFCC"/>
                </a:solidFill>
              </a:rPr>
              <a:t>job-oriented</a:t>
            </a:r>
            <a:r>
              <a:rPr lang="el-GR" b="1" dirty="0">
                <a:solidFill>
                  <a:srgbClr val="CCFFCC"/>
                </a:solidFill>
              </a:rPr>
              <a:t> προγράμματα επαγγελματικής εκπαίδευσης και κατάρτισης </a:t>
            </a:r>
            <a:r>
              <a:rPr lang="el-GR" dirty="0"/>
              <a:t>(</a:t>
            </a:r>
            <a:r>
              <a:rPr lang="en-US" dirty="0"/>
              <a:t>VET</a:t>
            </a:r>
            <a:r>
              <a:rPr lang="el-GR" dirty="0"/>
              <a:t>), </a:t>
            </a:r>
            <a:r>
              <a:rPr lang="en-US" dirty="0"/>
              <a:t> </a:t>
            </a:r>
            <a:r>
              <a:rPr lang="el-GR" dirty="0"/>
              <a:t>κάτι που απαιτεί μια ισχυρή αντίληψη του τοπικού οικονομικού περιβάλλοντος και των καινοτόμων </a:t>
            </a:r>
            <a:r>
              <a:rPr lang="en-US" dirty="0"/>
              <a:t> </a:t>
            </a:r>
            <a:r>
              <a:rPr lang="el-GR" dirty="0"/>
              <a:t>τοπικών επιχειρήσεων.</a:t>
            </a:r>
            <a:endParaRPr lang="en-US" dirty="0"/>
          </a:p>
          <a:p>
            <a:endParaRPr lang="en-US" dirty="0"/>
          </a:p>
        </p:txBody>
      </p:sp>
    </p:spTree>
    <p:extLst>
      <p:ext uri="{BB962C8B-B14F-4D97-AF65-F5344CB8AC3E}">
        <p14:creationId xmlns:p14="http://schemas.microsoft.com/office/powerpoint/2010/main" val="3333577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3237"/>
            <a:ext cx="10972800" cy="1143000"/>
          </a:xfrm>
        </p:spPr>
        <p:txBody>
          <a:bodyPr>
            <a:normAutofit fontScale="90000"/>
          </a:bodyPr>
          <a:lstStyle/>
          <a:p>
            <a:r>
              <a:rPr lang="en-US" dirty="0">
                <a:solidFill>
                  <a:srgbClr val="CCFFCC"/>
                </a:solidFill>
              </a:rPr>
              <a:t>Society at a glance 2016</a:t>
            </a:r>
            <a:br>
              <a:rPr lang="en-US" dirty="0">
                <a:solidFill>
                  <a:srgbClr val="CCFFCC"/>
                </a:solidFill>
              </a:rPr>
            </a:br>
            <a:r>
              <a:rPr lang="en-US" dirty="0">
                <a:solidFill>
                  <a:srgbClr val="CCFFCC"/>
                </a:solidFill>
              </a:rPr>
              <a:t>-a spotlight in youth </a:t>
            </a:r>
          </a:p>
        </p:txBody>
      </p:sp>
      <p:sp>
        <p:nvSpPr>
          <p:cNvPr id="3" name="Content Placeholder 2"/>
          <p:cNvSpPr>
            <a:spLocks noGrp="1"/>
          </p:cNvSpPr>
          <p:nvPr>
            <p:ph idx="1"/>
          </p:nvPr>
        </p:nvSpPr>
        <p:spPr/>
        <p:txBody>
          <a:bodyPr>
            <a:normAutofit/>
          </a:bodyPr>
          <a:lstStyle/>
          <a:p>
            <a:r>
              <a:rPr lang="en-US" dirty="0"/>
              <a:t>15% </a:t>
            </a:r>
            <a:r>
              <a:rPr lang="el-GR" dirty="0"/>
              <a:t>των νέων στις χώρες του ΟΟΣΑ ήταν </a:t>
            </a:r>
            <a:r>
              <a:rPr lang="en-US" dirty="0"/>
              <a:t>NEET </a:t>
            </a:r>
            <a:r>
              <a:rPr lang="el-GR" dirty="0"/>
              <a:t>το 2015- 40 εκατομμύρια νέοι</a:t>
            </a:r>
          </a:p>
          <a:p>
            <a:r>
              <a:rPr lang="el-GR" dirty="0"/>
              <a:t>Περισσότεροι από τα 2/3 δε έψαχναν ενεργά για δουλειά </a:t>
            </a:r>
          </a:p>
          <a:p>
            <a:r>
              <a:rPr lang="el-GR" dirty="0"/>
              <a:t>Απώλεια πόρων (</a:t>
            </a:r>
            <a:r>
              <a:rPr lang="en-US" dirty="0"/>
              <a:t>360-605</a:t>
            </a:r>
            <a:r>
              <a:rPr lang="el-GR" dirty="0"/>
              <a:t> δις </a:t>
            </a:r>
            <a:r>
              <a:rPr lang="en-US" dirty="0"/>
              <a:t>USD </a:t>
            </a:r>
            <a:r>
              <a:rPr lang="el-GR" dirty="0"/>
              <a:t>το 2014), προβλήματα υγείας, γονιμότητας και εγκληματικότητας, κοινωνικής συνοχής</a:t>
            </a:r>
          </a:p>
          <a:p>
            <a:r>
              <a:rPr lang="en-US" dirty="0"/>
              <a:t>G20 target </a:t>
            </a:r>
            <a:r>
              <a:rPr lang="el-GR" dirty="0"/>
              <a:t>μείωση κατά 15% μέχρι 2025 των νέων  χαμηλής εξειδίκευσης, ΝΕΕΤ, ή εργαζόμενων στον ανεπίσημο τομέα </a:t>
            </a:r>
            <a:endParaRPr lang="en-US" dirty="0"/>
          </a:p>
        </p:txBody>
      </p:sp>
    </p:spTree>
    <p:extLst>
      <p:ext uri="{BB962C8B-B14F-4D97-AF65-F5344CB8AC3E}">
        <p14:creationId xmlns:p14="http://schemas.microsoft.com/office/powerpoint/2010/main" val="1548427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CCFFCC"/>
                </a:solidFill>
              </a:rPr>
              <a:t>Society at a glance 2016</a:t>
            </a:r>
            <a:br>
              <a:rPr lang="en-US" dirty="0">
                <a:solidFill>
                  <a:srgbClr val="CCFFCC"/>
                </a:solidFill>
              </a:rPr>
            </a:br>
            <a:r>
              <a:rPr lang="en-US" dirty="0">
                <a:solidFill>
                  <a:srgbClr val="CCFFCC"/>
                </a:solidFill>
              </a:rPr>
              <a:t>-a spotlight in youth </a:t>
            </a:r>
          </a:p>
        </p:txBody>
      </p:sp>
      <p:sp>
        <p:nvSpPr>
          <p:cNvPr id="3" name="Content Placeholder 2"/>
          <p:cNvSpPr>
            <a:spLocks noGrp="1"/>
          </p:cNvSpPr>
          <p:nvPr>
            <p:ph idx="1"/>
          </p:nvPr>
        </p:nvSpPr>
        <p:spPr/>
        <p:txBody>
          <a:bodyPr>
            <a:normAutofit fontScale="92500" lnSpcReduction="10000"/>
          </a:bodyPr>
          <a:lstStyle/>
          <a:p>
            <a:r>
              <a:rPr lang="en-US" dirty="0"/>
              <a:t>1 </a:t>
            </a:r>
            <a:r>
              <a:rPr lang="el-GR" dirty="0"/>
              <a:t>στις 10 θέσεις εργασίας έχει καταστραφεί από 2007-2014 (ηλικίας -30)</a:t>
            </a:r>
          </a:p>
          <a:p>
            <a:endParaRPr lang="el-GR" dirty="0"/>
          </a:p>
          <a:p>
            <a:r>
              <a:rPr lang="el-GR" dirty="0"/>
              <a:t>Ισπανία, Ελλάδα, Ιρλανδία </a:t>
            </a:r>
          </a:p>
          <a:p>
            <a:r>
              <a:rPr lang="el-GR" dirty="0"/>
              <a:t>Περισσότερο ευάλωτοι οι χαμηλής-δευτεροβάθμιας εκπαίδευσης </a:t>
            </a:r>
            <a:r>
              <a:rPr lang="en-US" dirty="0"/>
              <a:t>–</a:t>
            </a:r>
            <a:r>
              <a:rPr lang="el-GR" dirty="0"/>
              <a:t> 30% των </a:t>
            </a:r>
            <a:r>
              <a:rPr lang="en-US" dirty="0"/>
              <a:t>NEETS, </a:t>
            </a:r>
            <a:r>
              <a:rPr lang="el-GR" dirty="0"/>
              <a:t>αλλά</a:t>
            </a:r>
            <a:r>
              <a:rPr lang="en-US" dirty="0"/>
              <a:t> </a:t>
            </a:r>
            <a:r>
              <a:rPr lang="el-GR" dirty="0"/>
              <a:t>και οι νέοι με προβλήματα γνωστικά</a:t>
            </a:r>
            <a:r>
              <a:rPr lang="en-US" dirty="0"/>
              <a:t> (</a:t>
            </a:r>
            <a:r>
              <a:rPr lang="el-GR" dirty="0"/>
              <a:t>ανάγνωσης και αριθμητικής)</a:t>
            </a:r>
          </a:p>
          <a:p>
            <a:endParaRPr lang="el-GR" dirty="0"/>
          </a:p>
          <a:p>
            <a:r>
              <a:rPr lang="el-GR" dirty="0"/>
              <a:t>Νέες γυναίκες είναι συχνά </a:t>
            </a:r>
            <a:r>
              <a:rPr lang="en-US" dirty="0"/>
              <a:t>NEET </a:t>
            </a:r>
            <a:r>
              <a:rPr lang="el-GR" dirty="0"/>
              <a:t>λόγω ευθυνών φύλαξης παιδιών και άλλων μελών της οικογένειας.  </a:t>
            </a:r>
            <a:endParaRPr lang="en-US" dirty="0"/>
          </a:p>
          <a:p>
            <a:endParaRPr lang="el-GR" dirty="0"/>
          </a:p>
          <a:p>
            <a:pPr marL="0" indent="0">
              <a:buNone/>
            </a:pPr>
            <a:endParaRPr lang="el-GR" dirty="0"/>
          </a:p>
          <a:p>
            <a:endParaRPr lang="en-US" dirty="0"/>
          </a:p>
        </p:txBody>
      </p:sp>
    </p:spTree>
    <p:extLst>
      <p:ext uri="{BB962C8B-B14F-4D97-AF65-F5344CB8AC3E}">
        <p14:creationId xmlns:p14="http://schemas.microsoft.com/office/powerpoint/2010/main" val="418590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CCFFCC"/>
                </a:solidFill>
              </a:rPr>
              <a:t>Society at a glance 2016</a:t>
            </a:r>
            <a:br>
              <a:rPr lang="en-US" dirty="0">
                <a:solidFill>
                  <a:srgbClr val="CCFFCC"/>
                </a:solidFill>
              </a:rPr>
            </a:br>
            <a:r>
              <a:rPr lang="en-US" dirty="0">
                <a:solidFill>
                  <a:srgbClr val="CCFFCC"/>
                </a:solidFill>
              </a:rPr>
              <a:t>-a spotlight in youth </a:t>
            </a:r>
          </a:p>
        </p:txBody>
      </p:sp>
      <p:sp>
        <p:nvSpPr>
          <p:cNvPr id="3" name="Content Placeholder 2"/>
          <p:cNvSpPr>
            <a:spLocks noGrp="1"/>
          </p:cNvSpPr>
          <p:nvPr>
            <p:ph idx="1"/>
          </p:nvPr>
        </p:nvSpPr>
        <p:spPr/>
        <p:txBody>
          <a:bodyPr>
            <a:normAutofit lnSpcReduction="10000"/>
          </a:bodyPr>
          <a:lstStyle/>
          <a:p>
            <a:r>
              <a:rPr lang="el-GR" dirty="0"/>
              <a:t>Μερικοί  </a:t>
            </a:r>
            <a:r>
              <a:rPr lang="en-US" dirty="0"/>
              <a:t>NEETs </a:t>
            </a:r>
            <a:r>
              <a:rPr lang="el-GR" dirty="0"/>
              <a:t>υποφέρουν από πρόσθετα μειονεκτήματα  ( πχ διαγενεακή μεταβίβαση μειονεκτήματος, γεννημένοι σε άλλη χώρα με προβλήματα γλώσσας και χαμηλών δεξιοτήτων...κλπ)</a:t>
            </a:r>
          </a:p>
          <a:p>
            <a:endParaRPr lang="el-GR" dirty="0"/>
          </a:p>
          <a:p>
            <a:r>
              <a:rPr lang="el-GR" dirty="0"/>
              <a:t> μερικοί νέοι δεν γίνονται ποτέ </a:t>
            </a:r>
            <a:r>
              <a:rPr lang="en-US" dirty="0"/>
              <a:t>NEETs </a:t>
            </a:r>
            <a:r>
              <a:rPr lang="el-GR" dirty="0"/>
              <a:t>και μερικοί είναι μακροχρόνια </a:t>
            </a:r>
            <a:r>
              <a:rPr lang="en-US" dirty="0"/>
              <a:t>NEETs</a:t>
            </a:r>
            <a:endParaRPr lang="el-GR" dirty="0"/>
          </a:p>
          <a:p>
            <a:endParaRPr lang="en-US" dirty="0"/>
          </a:p>
          <a:p>
            <a:r>
              <a:rPr lang="en-US" dirty="0"/>
              <a:t>O</a:t>
            </a:r>
            <a:r>
              <a:rPr lang="el-GR" dirty="0"/>
              <a:t>ι </a:t>
            </a:r>
            <a:r>
              <a:rPr lang="en-US" dirty="0"/>
              <a:t>NEETs </a:t>
            </a:r>
            <a:r>
              <a:rPr lang="el-GR" dirty="0"/>
              <a:t>έχουν χαμηλότερα επίπεδα ευτυχίας, εμπιστοσύνης και πολιτικού ενδιαφέροντος </a:t>
            </a:r>
          </a:p>
          <a:p>
            <a:endParaRPr lang="en-US" dirty="0"/>
          </a:p>
        </p:txBody>
      </p:sp>
    </p:spTree>
    <p:extLst>
      <p:ext uri="{BB962C8B-B14F-4D97-AF65-F5344CB8AC3E}">
        <p14:creationId xmlns:p14="http://schemas.microsoft.com/office/powerpoint/2010/main" val="2234895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CCFFCC"/>
                </a:solidFill>
              </a:rPr>
              <a:t>Society at a glance 2016</a:t>
            </a:r>
            <a:br>
              <a:rPr lang="en-US" dirty="0">
                <a:solidFill>
                  <a:srgbClr val="CCFFCC"/>
                </a:solidFill>
              </a:rPr>
            </a:br>
            <a:r>
              <a:rPr lang="en-US" dirty="0">
                <a:solidFill>
                  <a:srgbClr val="CCFFCC"/>
                </a:solidFill>
              </a:rPr>
              <a:t>-a spotlight in youth </a:t>
            </a:r>
            <a:endParaRPr lang="en-US" dirty="0"/>
          </a:p>
        </p:txBody>
      </p:sp>
      <p:sp>
        <p:nvSpPr>
          <p:cNvPr id="3" name="Content Placeholder 2"/>
          <p:cNvSpPr>
            <a:spLocks noGrp="1"/>
          </p:cNvSpPr>
          <p:nvPr>
            <p:ph idx="1"/>
          </p:nvPr>
        </p:nvSpPr>
        <p:spPr/>
        <p:txBody>
          <a:bodyPr>
            <a:normAutofit fontScale="92500" lnSpcReduction="10000"/>
          </a:bodyPr>
          <a:lstStyle/>
          <a:p>
            <a:r>
              <a:rPr lang="el-GR" dirty="0"/>
              <a:t>Τα δίκτυα ασφάλειας τείνουν να αδυνατίζουν για τους νέους</a:t>
            </a:r>
          </a:p>
          <a:p>
            <a:endParaRPr lang="el-GR" dirty="0"/>
          </a:p>
          <a:p>
            <a:r>
              <a:rPr lang="el-GR" dirty="0"/>
              <a:t>Είναι πολύ ουσιαστικό να καταπολεμηθεί η πρόωρη έξοδος από το σχολείο</a:t>
            </a:r>
          </a:p>
          <a:p>
            <a:pPr marL="0" indent="0">
              <a:buNone/>
            </a:pPr>
            <a:r>
              <a:rPr lang="el-GR" dirty="0"/>
              <a:t> </a:t>
            </a:r>
          </a:p>
          <a:p>
            <a:r>
              <a:rPr lang="el-GR" dirty="0"/>
              <a:t>Ποιοτικά προγράμματα εκπαίδευσης και κατάρτισης μπορούν να απαλύνουν τη μετάβαση από το σχολείο στη δουλειά</a:t>
            </a:r>
          </a:p>
          <a:p>
            <a:endParaRPr lang="el-GR" dirty="0"/>
          </a:p>
          <a:p>
            <a:r>
              <a:rPr lang="el-GR" dirty="0"/>
              <a:t>Απαιτούνται πολύ προσεκτικά σχεδιασμένα προγράμματα για να επανα-δεσμευθούν οι </a:t>
            </a:r>
            <a:r>
              <a:rPr lang="en-US" dirty="0"/>
              <a:t>NEETs </a:t>
            </a:r>
            <a:r>
              <a:rPr lang="el-GR" dirty="0"/>
              <a:t> </a:t>
            </a:r>
            <a:endParaRPr lang="en-US" dirty="0"/>
          </a:p>
        </p:txBody>
      </p:sp>
    </p:spTree>
    <p:extLst>
      <p:ext uri="{BB962C8B-B14F-4D97-AF65-F5344CB8AC3E}">
        <p14:creationId xmlns:p14="http://schemas.microsoft.com/office/powerpoint/2010/main" val="3214423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 </a:t>
            </a:r>
            <a:endParaRPr lang="en-US" dirty="0"/>
          </a:p>
        </p:txBody>
      </p:sp>
      <p:pic>
        <p:nvPicPr>
          <p:cNvPr id="4" name="Content Placeholder 3" descr="Screen Shot 2016-12-01 at 19.00.44.png"/>
          <p:cNvPicPr>
            <a:picLocks noGrp="1" noChangeAspect="1"/>
          </p:cNvPicPr>
          <p:nvPr>
            <p:ph idx="1"/>
          </p:nvPr>
        </p:nvPicPr>
        <p:blipFill>
          <a:blip r:embed="rId2">
            <a:extLst>
              <a:ext uri="{28A0092B-C50C-407E-A947-70E740481C1C}">
                <a14:useLocalDpi xmlns:a14="http://schemas.microsoft.com/office/drawing/2010/main" val="0"/>
              </a:ext>
            </a:extLst>
          </a:blip>
          <a:srcRect t="11746" b="11746"/>
          <a:stretch>
            <a:fillRect/>
          </a:stretch>
        </p:blipFill>
        <p:spPr/>
      </p:pic>
    </p:spTree>
    <p:extLst>
      <p:ext uri="{BB962C8B-B14F-4D97-AF65-F5344CB8AC3E}">
        <p14:creationId xmlns:p14="http://schemas.microsoft.com/office/powerpoint/2010/main" val="2280924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solidFill>
                  <a:srgbClr val="CCFFCC"/>
                </a:solidFill>
              </a:rPr>
              <a:t>Συζήτηση</a:t>
            </a:r>
            <a:endParaRPr lang="en-US" b="1" dirty="0">
              <a:solidFill>
                <a:srgbClr val="CCFFCC"/>
              </a:solidFill>
            </a:endParaRPr>
          </a:p>
        </p:txBody>
      </p:sp>
      <p:sp>
        <p:nvSpPr>
          <p:cNvPr id="3" name="Content Placeholder 2"/>
          <p:cNvSpPr>
            <a:spLocks noGrp="1"/>
          </p:cNvSpPr>
          <p:nvPr>
            <p:ph idx="1"/>
          </p:nvPr>
        </p:nvSpPr>
        <p:spPr/>
        <p:txBody>
          <a:bodyPr>
            <a:normAutofit fontScale="85000" lnSpcReduction="20000"/>
          </a:bodyPr>
          <a:lstStyle/>
          <a:p>
            <a:r>
              <a:rPr lang="el-GR" dirty="0"/>
              <a:t>Προς μιά πόλη «χωρίς αποκλεισμούς¨ή προς μιά «σοφή» πόλη ;</a:t>
            </a:r>
          </a:p>
          <a:p>
            <a:endParaRPr lang="el-GR" dirty="0"/>
          </a:p>
          <a:p>
            <a:r>
              <a:rPr lang="el-GR" dirty="0"/>
              <a:t>Το πρόβλημα των </a:t>
            </a:r>
            <a:r>
              <a:rPr lang="en-US" dirty="0"/>
              <a:t>NEETs </a:t>
            </a:r>
            <a:r>
              <a:rPr lang="el-GR" dirty="0"/>
              <a:t>δεν μπορεί να αντιμετωπίζεται απομονωμένα, το πρόβλημα αφορά σε βαθειές μεταλλαγές της κοινωνίας και της πόλης...</a:t>
            </a:r>
          </a:p>
          <a:p>
            <a:endParaRPr lang="el-GR" dirty="0"/>
          </a:p>
          <a:p>
            <a:r>
              <a:rPr lang="el-GR" dirty="0"/>
              <a:t>Η </a:t>
            </a:r>
            <a:r>
              <a:rPr lang="el-GR" b="1" dirty="0">
                <a:solidFill>
                  <a:srgbClr val="CCFFCC"/>
                </a:solidFill>
              </a:rPr>
              <a:t>διαγενεακή αλληλεγγύη </a:t>
            </a:r>
            <a:r>
              <a:rPr lang="el-GR" dirty="0"/>
              <a:t>είναι ένα σημαντικό στοιχείο ενόψει και του δημογραφικού προβλήματος, της ενεργού γήρανσης, της </a:t>
            </a:r>
            <a:r>
              <a:rPr lang="el-GR" b="1" dirty="0">
                <a:solidFill>
                  <a:srgbClr val="CCFFCC"/>
                </a:solidFill>
              </a:rPr>
              <a:t>«ασημένιας οικονομίας» (</a:t>
            </a:r>
            <a:r>
              <a:rPr lang="en-US" b="1" dirty="0">
                <a:solidFill>
                  <a:srgbClr val="CCFFCC"/>
                </a:solidFill>
              </a:rPr>
              <a:t>silver economy)</a:t>
            </a:r>
            <a:endParaRPr lang="el-GR" b="1" dirty="0">
              <a:solidFill>
                <a:srgbClr val="CCFFCC"/>
              </a:solidFill>
            </a:endParaRPr>
          </a:p>
          <a:p>
            <a:r>
              <a:rPr lang="el-GR" dirty="0"/>
              <a:t> </a:t>
            </a:r>
          </a:p>
          <a:p>
            <a:r>
              <a:rPr lang="el-GR" dirty="0"/>
              <a:t>Η χωρική διάσταση της φτώχειας και του κοινωνικού αποκλεισμού έχει πολλά περιθώρια ανάπτυξης ιδίως όταν πρέπει να περάσει κανείς από το σχεδιασμό στην αφαρμογή και παρακολούθηση. </a:t>
            </a:r>
            <a:endParaRPr lang="en-US" dirty="0"/>
          </a:p>
          <a:p>
            <a:endParaRPr lang="en-US" dirty="0"/>
          </a:p>
        </p:txBody>
      </p:sp>
    </p:spTree>
    <p:extLst>
      <p:ext uri="{BB962C8B-B14F-4D97-AF65-F5344CB8AC3E}">
        <p14:creationId xmlns:p14="http://schemas.microsoft.com/office/powerpoint/2010/main" val="763468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solidFill>
                  <a:srgbClr val="CCFFCC"/>
                </a:solidFill>
              </a:rPr>
              <a:t>Αντί επιλόγου</a:t>
            </a:r>
            <a:endParaRPr lang="en-US" b="1" dirty="0">
              <a:solidFill>
                <a:srgbClr val="CCFFCC"/>
              </a:solidFill>
            </a:endParaRPr>
          </a:p>
        </p:txBody>
      </p:sp>
      <p:sp>
        <p:nvSpPr>
          <p:cNvPr id="3" name="Content Placeholder 2"/>
          <p:cNvSpPr>
            <a:spLocks noGrp="1"/>
          </p:cNvSpPr>
          <p:nvPr>
            <p:ph idx="1"/>
          </p:nvPr>
        </p:nvSpPr>
        <p:spPr>
          <a:xfrm>
            <a:off x="609599" y="1439312"/>
            <a:ext cx="10826839" cy="5128462"/>
          </a:xfrm>
        </p:spPr>
        <p:txBody>
          <a:bodyPr>
            <a:normAutofit fontScale="25000" lnSpcReduction="20000"/>
          </a:bodyPr>
          <a:lstStyle/>
          <a:p>
            <a:endParaRPr lang="el-GR" sz="5100" dirty="0"/>
          </a:p>
          <a:p>
            <a:pPr marL="0" indent="0">
              <a:buNone/>
            </a:pPr>
            <a:r>
              <a:rPr lang="en-US" sz="7200" dirty="0">
                <a:solidFill>
                  <a:srgbClr val="CCFFCC"/>
                </a:solidFill>
              </a:rPr>
              <a:t>Heidegger</a:t>
            </a:r>
            <a:r>
              <a:rPr lang="en-US" sz="7200" dirty="0"/>
              <a:t> ( 1951, </a:t>
            </a:r>
            <a:r>
              <a:rPr lang="en-US" sz="7200" dirty="0" err="1"/>
              <a:t>Darmstad</a:t>
            </a:r>
            <a:r>
              <a:rPr lang="en-US" sz="7200" dirty="0"/>
              <a:t> ): “</a:t>
            </a:r>
            <a:r>
              <a:rPr lang="en-US" sz="7200" i="1" dirty="0" err="1"/>
              <a:t>Bâtir</a:t>
            </a:r>
            <a:r>
              <a:rPr lang="en-US" sz="7200" i="1" dirty="0"/>
              <a:t>, </a:t>
            </a:r>
            <a:r>
              <a:rPr lang="en-US" sz="7200" i="1" dirty="0" err="1"/>
              <a:t>Habiter</a:t>
            </a:r>
            <a:r>
              <a:rPr lang="en-US" sz="7200" i="1" dirty="0"/>
              <a:t>, </a:t>
            </a:r>
            <a:r>
              <a:rPr lang="en-US" sz="7200" i="1" dirty="0" err="1"/>
              <a:t>Penser</a:t>
            </a:r>
            <a:r>
              <a:rPr lang="en-US" sz="7200" dirty="0"/>
              <a:t>” </a:t>
            </a:r>
          </a:p>
          <a:p>
            <a:pPr marL="0" indent="0">
              <a:buNone/>
            </a:pPr>
            <a:r>
              <a:rPr lang="el-GR" sz="7200" dirty="0"/>
              <a:t>Ο άνθρωπος και ο χώρος δεν είναι δυό ξεχωριστές οντότητες, ο χώρος δεν αποτελεί αντίκρυ ή εσωτερική εμπειρία αλλά όπως έλεγε και ο νεαρός Μαρξ </a:t>
            </a:r>
            <a:r>
              <a:rPr lang="en-US" sz="7200" dirty="0"/>
              <a:t> </a:t>
            </a:r>
            <a:r>
              <a:rPr lang="el-GR" sz="7200" dirty="0"/>
              <a:t>ο χώρος και η φύση είναι το ανόργανο σώμα του ανθρώπου...</a:t>
            </a:r>
            <a:endParaRPr lang="en-US" sz="7200" dirty="0"/>
          </a:p>
          <a:p>
            <a:pPr marL="0" indent="0">
              <a:buNone/>
            </a:pPr>
            <a:endParaRPr lang="en-US" sz="7200" dirty="0"/>
          </a:p>
          <a:p>
            <a:pPr marL="0" indent="0">
              <a:buNone/>
            </a:pPr>
            <a:r>
              <a:rPr lang="en-US" sz="7200" dirty="0" err="1"/>
              <a:t>Sicinius</a:t>
            </a:r>
            <a:r>
              <a:rPr lang="en-US" sz="7200" dirty="0"/>
              <a:t>  </a:t>
            </a:r>
            <a:r>
              <a:rPr lang="en-US" sz="7200" dirty="0" err="1"/>
              <a:t>Velutus</a:t>
            </a:r>
            <a:r>
              <a:rPr lang="en-US" sz="7200" dirty="0"/>
              <a:t> : “What is the city but the people ?”</a:t>
            </a:r>
          </a:p>
          <a:p>
            <a:pPr marL="0" indent="0">
              <a:buNone/>
            </a:pPr>
            <a:r>
              <a:rPr lang="en-US" sz="7200" dirty="0"/>
              <a:t>Citizens : “True, The people are the city”</a:t>
            </a:r>
          </a:p>
          <a:p>
            <a:pPr marL="0" indent="0">
              <a:buNone/>
            </a:pPr>
            <a:r>
              <a:rPr lang="en-US" sz="7200" b="1" dirty="0">
                <a:solidFill>
                  <a:srgbClr val="CCFFCC"/>
                </a:solidFill>
              </a:rPr>
              <a:t>William Shakespeare</a:t>
            </a:r>
            <a:r>
              <a:rPr lang="en-US" sz="7200" dirty="0"/>
              <a:t>, Coriolanus, Act III, Scene I ( circa 1608)</a:t>
            </a:r>
            <a:endParaRPr lang="el-GR" sz="7200" dirty="0"/>
          </a:p>
          <a:p>
            <a:endParaRPr lang="el-GR" sz="7200" dirty="0"/>
          </a:p>
          <a:p>
            <a:pPr marL="0" indent="0">
              <a:buNone/>
            </a:pPr>
            <a:r>
              <a:rPr lang="el-GR" sz="7200" dirty="0"/>
              <a:t>Η πόλη δεν είναι τίποτε άλλο από τους πολίτες της ..</a:t>
            </a:r>
          </a:p>
          <a:p>
            <a:pPr marL="0" indent="0">
              <a:buNone/>
            </a:pPr>
            <a:r>
              <a:rPr lang="el-GR" sz="7200" dirty="0"/>
              <a:t>Αυτό άλλωστε είναι και η κατ’εξοχήν ελληνική πρόταση...</a:t>
            </a:r>
          </a:p>
          <a:p>
            <a:pPr marL="0" indent="0">
              <a:buNone/>
            </a:pPr>
            <a:endParaRPr lang="el-GR" sz="7200" dirty="0"/>
          </a:p>
          <a:p>
            <a:pPr marL="0" indent="0">
              <a:buNone/>
            </a:pPr>
            <a:r>
              <a:rPr lang="el-GR" sz="7200" dirty="0"/>
              <a:t>...μήπως τα προβλήματα αυτά των νέων αλλά και των γερόντων υποδηλώνουν το «τέλος της πόλης» ; Το βέβαιο είναι οτι τα ζητήματα αυτά βρίσκονται στην καρδιά της συντελούμενης βαθιάς κοινωνικής αλλαγής των καιρών μας που εκφράζεται με το </a:t>
            </a:r>
            <a:r>
              <a:rPr lang="en-US" sz="7200" dirty="0" err="1"/>
              <a:t>Brexit</a:t>
            </a:r>
            <a:r>
              <a:rPr lang="en-US" sz="7200" dirty="0"/>
              <a:t>,  </a:t>
            </a:r>
            <a:r>
              <a:rPr lang="el-GR" sz="7200" dirty="0"/>
              <a:t>την εκλογή </a:t>
            </a:r>
            <a:r>
              <a:rPr lang="en-US" sz="7200" dirty="0"/>
              <a:t>Tramp, </a:t>
            </a:r>
            <a:r>
              <a:rPr lang="el-GR" sz="7200" dirty="0"/>
              <a:t>αλλά κυρίως την ευρωπαική κρίση στο επίπεδο των θεμελιωδών αρχών της....</a:t>
            </a:r>
          </a:p>
          <a:p>
            <a:pPr marL="0" indent="0">
              <a:buNone/>
            </a:pPr>
            <a:endParaRPr lang="el-GR" sz="7200" dirty="0"/>
          </a:p>
          <a:p>
            <a:pPr marL="0" indent="0">
              <a:buNone/>
            </a:pPr>
            <a:endParaRPr lang="el-GR" sz="7200" dirty="0"/>
          </a:p>
          <a:p>
            <a:pPr marL="0" indent="0">
              <a:buNone/>
            </a:pPr>
            <a:r>
              <a:rPr lang="el-GR" sz="7200" dirty="0"/>
              <a:t> Οφείλουμε να είμαστε σε εγρήγορση......</a:t>
            </a:r>
          </a:p>
          <a:p>
            <a:endParaRPr lang="el-GR" sz="7200" dirty="0"/>
          </a:p>
          <a:p>
            <a:r>
              <a:rPr lang="el-GR" sz="11200" i="1" dirty="0"/>
              <a:t>Σας ευχαριστώ για την προσοχή σας !                                            										ΓΣΕΕ, 2.12.2016</a:t>
            </a:r>
            <a:endParaRPr lang="en-US" sz="11200" i="1" dirty="0"/>
          </a:p>
        </p:txBody>
      </p:sp>
    </p:spTree>
    <p:extLst>
      <p:ext uri="{BB962C8B-B14F-4D97-AF65-F5344CB8AC3E}">
        <p14:creationId xmlns:p14="http://schemas.microsoft.com/office/powerpoint/2010/main" val="1560567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solidFill>
                  <a:srgbClr val="CCFFCC"/>
                </a:solidFill>
                <a:effectLst/>
              </a:rPr>
              <a:t>T</a:t>
            </a:r>
            <a:r>
              <a:rPr lang="el-GR" b="1" dirty="0">
                <a:solidFill>
                  <a:srgbClr val="CCFFCC"/>
                </a:solidFill>
                <a:effectLst/>
              </a:rPr>
              <a:t>ι είναι η πόλη «χωρίς αποκλεισμούς» ;  </a:t>
            </a:r>
            <a:endParaRPr lang="en-US" b="1" dirty="0">
              <a:solidFill>
                <a:srgbClr val="CCFFCC"/>
              </a:solidFill>
            </a:endParaRPr>
          </a:p>
        </p:txBody>
      </p:sp>
      <p:sp>
        <p:nvSpPr>
          <p:cNvPr id="3" name="Subtitle 2"/>
          <p:cNvSpPr>
            <a:spLocks noGrp="1"/>
          </p:cNvSpPr>
          <p:nvPr>
            <p:ph type="subTitle" idx="1"/>
          </p:nvPr>
        </p:nvSpPr>
        <p:spPr>
          <a:xfrm>
            <a:off x="618979" y="2819400"/>
            <a:ext cx="10701551" cy="3829424"/>
          </a:xfrm>
        </p:spPr>
        <p:txBody>
          <a:bodyPr>
            <a:normAutofit fontScale="25000" lnSpcReduction="20000"/>
          </a:bodyPr>
          <a:lstStyle/>
          <a:p>
            <a:pPr algn="l"/>
            <a:r>
              <a:rPr lang="el-GR" sz="8400" dirty="0"/>
              <a:t>Οι πόλεις παράγουν τεράστιο μερίδιο του </a:t>
            </a:r>
            <a:r>
              <a:rPr lang="el-GR" sz="8400" dirty="0">
                <a:solidFill>
                  <a:srgbClr val="CCFFCC"/>
                </a:solidFill>
              </a:rPr>
              <a:t>εθνικού πλούτου </a:t>
            </a:r>
            <a:r>
              <a:rPr lang="el-GR" sz="8400" dirty="0"/>
              <a:t> </a:t>
            </a:r>
            <a:endParaRPr lang="el-GR" sz="8400" dirty="0">
              <a:solidFill>
                <a:srgbClr val="CCFFCC"/>
              </a:solidFill>
            </a:endParaRPr>
          </a:p>
          <a:p>
            <a:pPr algn="l"/>
            <a:endParaRPr lang="en-US" sz="8400" dirty="0">
              <a:solidFill>
                <a:srgbClr val="CCFFCC"/>
              </a:solidFill>
            </a:endParaRPr>
          </a:p>
          <a:p>
            <a:pPr algn="l"/>
            <a:r>
              <a:rPr lang="el-GR" sz="8400" dirty="0"/>
              <a:t>Με την ικανότητά τους να ωθούν τα άτομα σε άνοδο </a:t>
            </a:r>
            <a:r>
              <a:rPr lang="el-GR" sz="8400" dirty="0">
                <a:solidFill>
                  <a:srgbClr val="CCFFCC"/>
                </a:solidFill>
              </a:rPr>
              <a:t>εισοδήματος, εκπαίδευσης ή απασχόλησης</a:t>
            </a:r>
            <a:r>
              <a:rPr lang="el-GR" sz="8400" dirty="0"/>
              <a:t>, επηρεάζουν την κοινωνική κινητικότητα </a:t>
            </a:r>
          </a:p>
          <a:p>
            <a:pPr algn="l"/>
            <a:endParaRPr lang="el-GR" sz="8400" dirty="0"/>
          </a:p>
          <a:p>
            <a:pPr algn="l"/>
            <a:r>
              <a:rPr lang="el-GR" sz="8400" dirty="0"/>
              <a:t>Ωστόσο</a:t>
            </a:r>
            <a:r>
              <a:rPr lang="en-US" sz="8400" dirty="0"/>
              <a:t>, </a:t>
            </a:r>
            <a:r>
              <a:rPr lang="el-GR" sz="8400" dirty="0"/>
              <a:t>οι </a:t>
            </a:r>
            <a:r>
              <a:rPr lang="el-GR" sz="8400" dirty="0">
                <a:solidFill>
                  <a:srgbClr val="CCFFCC"/>
                </a:solidFill>
              </a:rPr>
              <a:t>αυξανόμενες ανισότητες</a:t>
            </a:r>
            <a:r>
              <a:rPr lang="el-GR" sz="8400" dirty="0"/>
              <a:t>, </a:t>
            </a:r>
            <a:r>
              <a:rPr lang="el-GR" sz="8400" dirty="0">
                <a:solidFill>
                  <a:srgbClr val="CCFFCC"/>
                </a:solidFill>
              </a:rPr>
              <a:t>η χαμηλή ποιότητα υπηρεσιών</a:t>
            </a:r>
            <a:r>
              <a:rPr lang="el-GR" sz="8400" dirty="0"/>
              <a:t> και ο </a:t>
            </a:r>
            <a:r>
              <a:rPr lang="el-GR" sz="8400" dirty="0">
                <a:solidFill>
                  <a:srgbClr val="CCFFCC"/>
                </a:solidFill>
              </a:rPr>
              <a:t>κατακερματισμός των αγορών εργασίας </a:t>
            </a:r>
            <a:r>
              <a:rPr lang="el-GR" sz="8400" dirty="0"/>
              <a:t>καθώς και οι  </a:t>
            </a:r>
            <a:r>
              <a:rPr lang="el-GR" sz="8400" dirty="0">
                <a:solidFill>
                  <a:srgbClr val="CCFFCC"/>
                </a:solidFill>
              </a:rPr>
              <a:t>άκαμπτοι θεσμοί</a:t>
            </a:r>
            <a:r>
              <a:rPr lang="en-US" sz="8400" dirty="0">
                <a:solidFill>
                  <a:srgbClr val="CCFFCC"/>
                </a:solidFill>
              </a:rPr>
              <a:t> </a:t>
            </a:r>
            <a:r>
              <a:rPr lang="el-GR" sz="8400" dirty="0"/>
              <a:t>μπορούν να θέσουν σε κίνδυνο την ικανότητα των πόλεων να αναπτυχθούν «χωρίς αποκλεισμούς» και να δημιουργήσουν ευκαιρίες για όλα τα στρώματα του πληθυσμού ώστε να συνεισφέρουν στην ευημερία και να μοιραστούν τα οφέλη που προκύπτουν από αυτήν.  </a:t>
            </a:r>
            <a:endParaRPr lang="en-US" sz="8400" dirty="0"/>
          </a:p>
          <a:p>
            <a:r>
              <a:rPr lang="en-US" sz="6000" dirty="0"/>
              <a:t> </a:t>
            </a:r>
          </a:p>
          <a:p>
            <a:endParaRPr lang="en-US" dirty="0"/>
          </a:p>
        </p:txBody>
      </p:sp>
    </p:spTree>
    <p:extLst>
      <p:ext uri="{BB962C8B-B14F-4D97-AF65-F5344CB8AC3E}">
        <p14:creationId xmlns:p14="http://schemas.microsoft.com/office/powerpoint/2010/main" val="4100149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Ανισότητες στις πόλεις</a:t>
            </a:r>
            <a:endParaRPr lang="en-US" b="1" dirty="0"/>
          </a:p>
        </p:txBody>
      </p:sp>
      <p:sp>
        <p:nvSpPr>
          <p:cNvPr id="3" name="Content Placeholder 2"/>
          <p:cNvSpPr>
            <a:spLocks noGrp="1"/>
          </p:cNvSpPr>
          <p:nvPr>
            <p:ph idx="1"/>
          </p:nvPr>
        </p:nvSpPr>
        <p:spPr/>
        <p:txBody>
          <a:bodyPr>
            <a:noAutofit/>
          </a:bodyPr>
          <a:lstStyle/>
          <a:p>
            <a:r>
              <a:rPr lang="en-US" sz="2500" dirty="0" err="1">
                <a:latin typeface="Cambria"/>
                <a:cs typeface="Cambria"/>
              </a:rPr>
              <a:t>Οι</a:t>
            </a:r>
            <a:r>
              <a:rPr lang="en-US" sz="2500" dirty="0">
                <a:latin typeface="Cambria"/>
                <a:cs typeface="Cambria"/>
              </a:rPr>
              <a:t> </a:t>
            </a:r>
            <a:r>
              <a:rPr lang="en-US" sz="2500" b="1" dirty="0" err="1">
                <a:solidFill>
                  <a:srgbClr val="CCFFCC"/>
                </a:solidFill>
                <a:latin typeface="Cambria"/>
                <a:cs typeface="Cambria"/>
              </a:rPr>
              <a:t>μητρο</a:t>
            </a:r>
            <a:r>
              <a:rPr lang="en-US" sz="2500" b="1" dirty="0">
                <a:solidFill>
                  <a:srgbClr val="CCFFCC"/>
                </a:solidFill>
                <a:latin typeface="Cambria"/>
                <a:cs typeface="Cambria"/>
              </a:rPr>
              <a:t>π</a:t>
            </a:r>
            <a:r>
              <a:rPr lang="en-US" sz="2500" b="1" dirty="0" err="1">
                <a:solidFill>
                  <a:srgbClr val="CCFFCC"/>
                </a:solidFill>
                <a:latin typeface="Cambria"/>
                <a:cs typeface="Cambria"/>
              </a:rPr>
              <a:t>ολιτικές</a:t>
            </a:r>
            <a:r>
              <a:rPr lang="en-US" sz="2500" b="1" dirty="0">
                <a:solidFill>
                  <a:srgbClr val="CCFFCC"/>
                </a:solidFill>
                <a:latin typeface="Cambria"/>
                <a:cs typeface="Cambria"/>
              </a:rPr>
              <a:t>  π</a:t>
            </a:r>
            <a:r>
              <a:rPr lang="en-US" sz="2500" b="1" dirty="0" err="1">
                <a:solidFill>
                  <a:srgbClr val="CCFFCC"/>
                </a:solidFill>
                <a:latin typeface="Cambria"/>
                <a:cs typeface="Cambria"/>
              </a:rPr>
              <a:t>εριοχές</a:t>
            </a:r>
            <a:r>
              <a:rPr lang="en-US" sz="2500" b="1" dirty="0">
                <a:solidFill>
                  <a:srgbClr val="CCFFCC"/>
                </a:solidFill>
                <a:latin typeface="Cambria"/>
                <a:cs typeface="Cambria"/>
              </a:rPr>
              <a:t> </a:t>
            </a:r>
            <a:r>
              <a:rPr lang="en-US" sz="2500" b="1" dirty="0" err="1">
                <a:solidFill>
                  <a:srgbClr val="CCFFCC"/>
                </a:solidFill>
                <a:latin typeface="Cambria"/>
                <a:cs typeface="Cambria"/>
              </a:rPr>
              <a:t>είν</a:t>
            </a:r>
            <a:r>
              <a:rPr lang="en-US" sz="2500" b="1" dirty="0">
                <a:solidFill>
                  <a:srgbClr val="CCFFCC"/>
                </a:solidFill>
                <a:latin typeface="Cambria"/>
                <a:cs typeface="Cambria"/>
              </a:rPr>
              <a:t>α</a:t>
            </a:r>
            <a:r>
              <a:rPr lang="en-US" sz="2500" b="1" dirty="0" err="1">
                <a:solidFill>
                  <a:srgbClr val="CCFFCC"/>
                </a:solidFill>
                <a:latin typeface="Cambria"/>
                <a:cs typeface="Cambria"/>
              </a:rPr>
              <a:t>ι</a:t>
            </a:r>
            <a:r>
              <a:rPr lang="en-US" sz="2500" b="1" dirty="0">
                <a:solidFill>
                  <a:srgbClr val="CCFFCC"/>
                </a:solidFill>
                <a:latin typeface="Cambria"/>
                <a:cs typeface="Cambria"/>
              </a:rPr>
              <a:t> π</a:t>
            </a:r>
            <a:r>
              <a:rPr lang="en-US" sz="2500" b="1" dirty="0" err="1">
                <a:solidFill>
                  <a:srgbClr val="CCFFCC"/>
                </a:solidFill>
                <a:latin typeface="Cambria"/>
                <a:cs typeface="Cambria"/>
              </a:rPr>
              <a:t>ιο</a:t>
            </a:r>
            <a:r>
              <a:rPr lang="en-US" sz="2500" b="1" dirty="0">
                <a:solidFill>
                  <a:srgbClr val="CCFFCC"/>
                </a:solidFill>
                <a:latin typeface="Cambria"/>
                <a:cs typeface="Cambria"/>
              </a:rPr>
              <a:t> </a:t>
            </a:r>
            <a:r>
              <a:rPr lang="en-US" sz="2500" b="1" dirty="0" err="1">
                <a:solidFill>
                  <a:srgbClr val="CCFFCC"/>
                </a:solidFill>
                <a:latin typeface="Cambria"/>
                <a:cs typeface="Cambria"/>
              </a:rPr>
              <a:t>άνισες</a:t>
            </a:r>
            <a:r>
              <a:rPr lang="en-US" sz="2500" b="1" dirty="0">
                <a:solidFill>
                  <a:srgbClr val="CCFFCC"/>
                </a:solidFill>
                <a:latin typeface="Cambria"/>
                <a:cs typeface="Cambria"/>
              </a:rPr>
              <a:t> </a:t>
            </a:r>
            <a:r>
              <a:rPr lang="en-US" sz="2500" dirty="0" err="1">
                <a:latin typeface="Cambria"/>
                <a:cs typeface="Cambria"/>
              </a:rPr>
              <a:t>σε</a:t>
            </a:r>
            <a:r>
              <a:rPr lang="en-US" sz="2500" dirty="0">
                <a:latin typeface="Cambria"/>
                <a:cs typeface="Cambria"/>
              </a:rPr>
              <a:t> </a:t>
            </a:r>
            <a:r>
              <a:rPr lang="en-US" sz="2500" dirty="0" err="1">
                <a:latin typeface="Cambria"/>
                <a:cs typeface="Cambria"/>
              </a:rPr>
              <a:t>σχέση</a:t>
            </a:r>
            <a:r>
              <a:rPr lang="en-US" sz="2500" dirty="0">
                <a:latin typeface="Cambria"/>
                <a:cs typeface="Cambria"/>
              </a:rPr>
              <a:t> </a:t>
            </a:r>
            <a:r>
              <a:rPr lang="en-US" sz="2500" dirty="0" err="1">
                <a:latin typeface="Cambria"/>
                <a:cs typeface="Cambria"/>
              </a:rPr>
              <a:t>με</a:t>
            </a:r>
            <a:r>
              <a:rPr lang="en-US" sz="2500" dirty="0">
                <a:latin typeface="Cambria"/>
                <a:cs typeface="Cambria"/>
              </a:rPr>
              <a:t> </a:t>
            </a:r>
            <a:r>
              <a:rPr lang="en-US" sz="2500" dirty="0" err="1">
                <a:latin typeface="Cambria"/>
                <a:cs typeface="Cambria"/>
              </a:rPr>
              <a:t>τις</a:t>
            </a:r>
            <a:r>
              <a:rPr lang="en-US" sz="2500" dirty="0">
                <a:latin typeface="Cambria"/>
                <a:cs typeface="Cambria"/>
              </a:rPr>
              <a:t> α</a:t>
            </a:r>
            <a:r>
              <a:rPr lang="en-US" sz="2500" dirty="0" err="1">
                <a:latin typeface="Cambria"/>
                <a:cs typeface="Cambria"/>
              </a:rPr>
              <a:t>ντίστοιχες</a:t>
            </a:r>
            <a:r>
              <a:rPr lang="en-US" sz="2500" dirty="0">
                <a:latin typeface="Cambria"/>
                <a:cs typeface="Cambria"/>
              </a:rPr>
              <a:t> </a:t>
            </a:r>
            <a:r>
              <a:rPr lang="en-US" sz="2500" dirty="0" err="1">
                <a:latin typeface="Cambria"/>
                <a:cs typeface="Cambria"/>
              </a:rPr>
              <a:t>ενδοχώρες</a:t>
            </a:r>
            <a:r>
              <a:rPr lang="en-US" sz="2500" dirty="0">
                <a:latin typeface="Cambria"/>
                <a:cs typeface="Cambria"/>
              </a:rPr>
              <a:t> </a:t>
            </a:r>
            <a:r>
              <a:rPr lang="en-US" sz="2500" dirty="0" err="1">
                <a:latin typeface="Cambria"/>
                <a:cs typeface="Cambria"/>
              </a:rPr>
              <a:t>τους</a:t>
            </a:r>
            <a:r>
              <a:rPr lang="en-US" sz="2500" dirty="0">
                <a:latin typeface="Cambria"/>
                <a:cs typeface="Cambria"/>
              </a:rPr>
              <a:t>. </a:t>
            </a:r>
            <a:endParaRPr lang="el-GR" sz="2500" dirty="0">
              <a:latin typeface="Cambria"/>
              <a:cs typeface="Cambria"/>
            </a:endParaRPr>
          </a:p>
          <a:p>
            <a:r>
              <a:rPr lang="en-US" sz="2500" dirty="0" err="1">
                <a:latin typeface="Cambria"/>
                <a:cs typeface="Cambria"/>
              </a:rPr>
              <a:t>Ε</a:t>
            </a:r>
            <a:r>
              <a:rPr lang="en-US" sz="2500" dirty="0">
                <a:latin typeface="Cambria"/>
                <a:cs typeface="Cambria"/>
              </a:rPr>
              <a:t>π</a:t>
            </a:r>
            <a:r>
              <a:rPr lang="en-US" sz="2500" dirty="0" err="1">
                <a:latin typeface="Cambria"/>
                <a:cs typeface="Cambria"/>
              </a:rPr>
              <a:t>ίσης</a:t>
            </a:r>
            <a:r>
              <a:rPr lang="en-US" sz="2500" dirty="0">
                <a:latin typeface="Cambria"/>
                <a:cs typeface="Cambria"/>
              </a:rPr>
              <a:t>, </a:t>
            </a:r>
            <a:r>
              <a:rPr lang="en-US" sz="2500" b="1" dirty="0" err="1">
                <a:solidFill>
                  <a:srgbClr val="CCFFCC"/>
                </a:solidFill>
                <a:latin typeface="Cambria"/>
                <a:cs typeface="Cambria"/>
              </a:rPr>
              <a:t>όσο</a:t>
            </a:r>
            <a:r>
              <a:rPr lang="en-US" sz="2500" b="1" dirty="0">
                <a:solidFill>
                  <a:srgbClr val="CCFFCC"/>
                </a:solidFill>
                <a:latin typeface="Cambria"/>
                <a:cs typeface="Cambria"/>
              </a:rPr>
              <a:t>  </a:t>
            </a:r>
            <a:r>
              <a:rPr lang="en-US" sz="2500" b="1" dirty="0" err="1">
                <a:solidFill>
                  <a:srgbClr val="CCFFCC"/>
                </a:solidFill>
                <a:latin typeface="Cambria"/>
                <a:cs typeface="Cambria"/>
              </a:rPr>
              <a:t>μεγ</a:t>
            </a:r>
            <a:r>
              <a:rPr lang="en-US" sz="2500" b="1" dirty="0">
                <a:solidFill>
                  <a:srgbClr val="CCFFCC"/>
                </a:solidFill>
                <a:latin typeface="Cambria"/>
                <a:cs typeface="Cambria"/>
              </a:rPr>
              <a:t>α</a:t>
            </a:r>
            <a:r>
              <a:rPr lang="en-US" sz="2500" b="1" dirty="0" err="1">
                <a:solidFill>
                  <a:srgbClr val="CCFFCC"/>
                </a:solidFill>
                <a:latin typeface="Cambria"/>
                <a:cs typeface="Cambria"/>
              </a:rPr>
              <a:t>λύτερες</a:t>
            </a:r>
            <a:r>
              <a:rPr lang="en-US" sz="2500" b="1" dirty="0">
                <a:solidFill>
                  <a:srgbClr val="CCFFCC"/>
                </a:solidFill>
                <a:latin typeface="Cambria"/>
                <a:cs typeface="Cambria"/>
              </a:rPr>
              <a:t> </a:t>
            </a:r>
            <a:r>
              <a:rPr lang="en-US" sz="2500" b="1" dirty="0" err="1">
                <a:solidFill>
                  <a:srgbClr val="CCFFCC"/>
                </a:solidFill>
                <a:latin typeface="Cambria"/>
                <a:cs typeface="Cambria"/>
              </a:rPr>
              <a:t>είν</a:t>
            </a:r>
            <a:r>
              <a:rPr lang="en-US" sz="2500" b="1" dirty="0">
                <a:solidFill>
                  <a:srgbClr val="CCFFCC"/>
                </a:solidFill>
                <a:latin typeface="Cambria"/>
                <a:cs typeface="Cambria"/>
              </a:rPr>
              <a:t>α</a:t>
            </a:r>
            <a:r>
              <a:rPr lang="en-US" sz="2500" b="1" dirty="0" err="1">
                <a:solidFill>
                  <a:srgbClr val="CCFFCC"/>
                </a:solidFill>
                <a:latin typeface="Cambria"/>
                <a:cs typeface="Cambria"/>
              </a:rPr>
              <a:t>ι</a:t>
            </a:r>
            <a:r>
              <a:rPr lang="en-US" sz="2500" b="1" dirty="0">
                <a:solidFill>
                  <a:srgbClr val="CCFFCC"/>
                </a:solidFill>
                <a:latin typeface="Cambria"/>
                <a:cs typeface="Cambria"/>
              </a:rPr>
              <a:t> </a:t>
            </a:r>
            <a:r>
              <a:rPr lang="en-US" sz="2500" b="1" dirty="0" err="1">
                <a:solidFill>
                  <a:srgbClr val="CCFFCC"/>
                </a:solidFill>
                <a:latin typeface="Cambria"/>
                <a:cs typeface="Cambria"/>
              </a:rPr>
              <a:t>οι</a:t>
            </a:r>
            <a:r>
              <a:rPr lang="en-US" sz="2500" b="1" dirty="0">
                <a:solidFill>
                  <a:srgbClr val="CCFFCC"/>
                </a:solidFill>
                <a:latin typeface="Cambria"/>
                <a:cs typeface="Cambria"/>
              </a:rPr>
              <a:t> </a:t>
            </a:r>
            <a:r>
              <a:rPr lang="en-US" sz="2500" b="1" dirty="0" err="1">
                <a:solidFill>
                  <a:srgbClr val="CCFFCC"/>
                </a:solidFill>
                <a:latin typeface="Cambria"/>
                <a:cs typeface="Cambria"/>
              </a:rPr>
              <a:t>μητρο</a:t>
            </a:r>
            <a:r>
              <a:rPr lang="en-US" sz="2500" b="1" dirty="0">
                <a:solidFill>
                  <a:srgbClr val="CCFFCC"/>
                </a:solidFill>
                <a:latin typeface="Cambria"/>
                <a:cs typeface="Cambria"/>
              </a:rPr>
              <a:t>π</a:t>
            </a:r>
            <a:r>
              <a:rPr lang="en-US" sz="2500" b="1" dirty="0" err="1">
                <a:solidFill>
                  <a:srgbClr val="CCFFCC"/>
                </a:solidFill>
                <a:latin typeface="Cambria"/>
                <a:cs typeface="Cambria"/>
              </a:rPr>
              <a:t>ολιτικές</a:t>
            </a:r>
            <a:r>
              <a:rPr lang="en-US" sz="2500" b="1" dirty="0">
                <a:solidFill>
                  <a:srgbClr val="CCFFCC"/>
                </a:solidFill>
                <a:latin typeface="Cambria"/>
                <a:cs typeface="Cambria"/>
              </a:rPr>
              <a:t> π</a:t>
            </a:r>
            <a:r>
              <a:rPr lang="en-US" sz="2500" b="1" dirty="0" err="1">
                <a:solidFill>
                  <a:srgbClr val="CCFFCC"/>
                </a:solidFill>
                <a:latin typeface="Cambria"/>
                <a:cs typeface="Cambria"/>
              </a:rPr>
              <a:t>εριοχές</a:t>
            </a:r>
            <a:r>
              <a:rPr lang="en-US" sz="2500" b="1" dirty="0">
                <a:solidFill>
                  <a:srgbClr val="CCFFCC"/>
                </a:solidFill>
                <a:latin typeface="Cambria"/>
                <a:cs typeface="Cambria"/>
              </a:rPr>
              <a:t>, </a:t>
            </a:r>
            <a:r>
              <a:rPr lang="en-US" sz="2500" b="1" dirty="0" err="1">
                <a:solidFill>
                  <a:srgbClr val="CCFFCC"/>
                </a:solidFill>
                <a:latin typeface="Cambria"/>
                <a:cs typeface="Cambria"/>
              </a:rPr>
              <a:t>τόσο</a:t>
            </a:r>
            <a:r>
              <a:rPr lang="en-US" sz="2500" b="1" dirty="0">
                <a:solidFill>
                  <a:srgbClr val="CCFFCC"/>
                </a:solidFill>
                <a:latin typeface="Cambria"/>
                <a:cs typeface="Cambria"/>
              </a:rPr>
              <a:t> π</a:t>
            </a:r>
            <a:r>
              <a:rPr lang="en-US" sz="2500" b="1" dirty="0" err="1">
                <a:solidFill>
                  <a:srgbClr val="CCFFCC"/>
                </a:solidFill>
                <a:latin typeface="Cambria"/>
                <a:cs typeface="Cambria"/>
              </a:rPr>
              <a:t>ιο</a:t>
            </a:r>
            <a:r>
              <a:rPr lang="en-US" sz="2500" b="1" dirty="0">
                <a:solidFill>
                  <a:srgbClr val="CCFFCC"/>
                </a:solidFill>
                <a:latin typeface="Cambria"/>
                <a:cs typeface="Cambria"/>
              </a:rPr>
              <a:t> </a:t>
            </a:r>
            <a:r>
              <a:rPr lang="en-US" sz="2500" b="1" dirty="0" err="1">
                <a:solidFill>
                  <a:srgbClr val="CCFFCC"/>
                </a:solidFill>
                <a:latin typeface="Cambria"/>
                <a:cs typeface="Cambria"/>
              </a:rPr>
              <a:t>άνισες</a:t>
            </a:r>
            <a:r>
              <a:rPr lang="en-US" sz="2500" b="1" dirty="0">
                <a:solidFill>
                  <a:srgbClr val="CCFFCC"/>
                </a:solidFill>
                <a:latin typeface="Cambria"/>
                <a:cs typeface="Cambria"/>
              </a:rPr>
              <a:t> </a:t>
            </a:r>
            <a:r>
              <a:rPr lang="en-US" sz="2500" b="1" dirty="0" err="1">
                <a:solidFill>
                  <a:srgbClr val="CCFFCC"/>
                </a:solidFill>
                <a:latin typeface="Cambria"/>
                <a:cs typeface="Cambria"/>
              </a:rPr>
              <a:t>είν</a:t>
            </a:r>
            <a:r>
              <a:rPr lang="en-US" sz="2500" b="1" dirty="0">
                <a:solidFill>
                  <a:srgbClr val="CCFFCC"/>
                </a:solidFill>
                <a:latin typeface="Cambria"/>
                <a:cs typeface="Cambria"/>
              </a:rPr>
              <a:t>α</a:t>
            </a:r>
            <a:r>
              <a:rPr lang="en-US" sz="2500" b="1" dirty="0" err="1">
                <a:solidFill>
                  <a:srgbClr val="CCFFCC"/>
                </a:solidFill>
                <a:latin typeface="Cambria"/>
                <a:cs typeface="Cambria"/>
              </a:rPr>
              <a:t>ι</a:t>
            </a:r>
            <a:r>
              <a:rPr lang="en-US" sz="2500" b="1" dirty="0">
                <a:latin typeface="Cambria"/>
                <a:cs typeface="Cambria"/>
              </a:rPr>
              <a:t>.</a:t>
            </a:r>
            <a:r>
              <a:rPr lang="en-US" sz="2500" dirty="0">
                <a:latin typeface="Cambria"/>
                <a:cs typeface="Cambria"/>
              </a:rPr>
              <a:t> </a:t>
            </a:r>
            <a:r>
              <a:rPr lang="en-US" sz="2500" dirty="0" err="1">
                <a:latin typeface="Cambria"/>
                <a:cs typeface="Cambria"/>
              </a:rPr>
              <a:t>Όμως</a:t>
            </a:r>
            <a:r>
              <a:rPr lang="en-US" sz="2500" dirty="0">
                <a:latin typeface="Cambria"/>
                <a:cs typeface="Cambria"/>
              </a:rPr>
              <a:t> </a:t>
            </a:r>
            <a:r>
              <a:rPr lang="en-US" sz="2500" dirty="0" err="1">
                <a:latin typeface="Cambria"/>
                <a:cs typeface="Cambria"/>
              </a:rPr>
              <a:t>η</a:t>
            </a:r>
            <a:r>
              <a:rPr lang="en-US" sz="2500" dirty="0">
                <a:latin typeface="Cambria"/>
                <a:cs typeface="Cambria"/>
              </a:rPr>
              <a:t> α</a:t>
            </a:r>
            <a:r>
              <a:rPr lang="en-US" sz="2500" dirty="0" err="1">
                <a:latin typeface="Cambria"/>
                <a:cs typeface="Cambria"/>
              </a:rPr>
              <a:t>νισότητ</a:t>
            </a:r>
            <a:r>
              <a:rPr lang="en-US" sz="2500" dirty="0">
                <a:latin typeface="Cambria"/>
                <a:cs typeface="Cambria"/>
              </a:rPr>
              <a:t>α </a:t>
            </a:r>
            <a:r>
              <a:rPr lang="en-US" sz="2500" dirty="0" err="1">
                <a:latin typeface="Cambria"/>
                <a:cs typeface="Cambria"/>
              </a:rPr>
              <a:t>δεν</a:t>
            </a:r>
            <a:r>
              <a:rPr lang="en-US" sz="2500" dirty="0">
                <a:latin typeface="Cambria"/>
                <a:cs typeface="Cambria"/>
              </a:rPr>
              <a:t> α</a:t>
            </a:r>
            <a:r>
              <a:rPr lang="en-US" sz="2500" dirty="0" err="1">
                <a:latin typeface="Cambria"/>
                <a:cs typeface="Cambria"/>
              </a:rPr>
              <a:t>ν</a:t>
            </a:r>
            <a:r>
              <a:rPr lang="en-US" sz="2500" dirty="0">
                <a:latin typeface="Cambria"/>
                <a:cs typeface="Cambria"/>
              </a:rPr>
              <a:t>α</a:t>
            </a:r>
            <a:r>
              <a:rPr lang="en-US" sz="2500" dirty="0" err="1">
                <a:latin typeface="Cambria"/>
                <a:cs typeface="Cambria"/>
              </a:rPr>
              <a:t>φέρετ</a:t>
            </a:r>
            <a:r>
              <a:rPr lang="en-US" sz="2500" dirty="0">
                <a:latin typeface="Cambria"/>
                <a:cs typeface="Cambria"/>
              </a:rPr>
              <a:t>α</a:t>
            </a:r>
            <a:r>
              <a:rPr lang="en-US" sz="2500" dirty="0" err="1">
                <a:latin typeface="Cambria"/>
                <a:cs typeface="Cambria"/>
              </a:rPr>
              <a:t>ι</a:t>
            </a:r>
            <a:r>
              <a:rPr lang="en-US" sz="2500" dirty="0">
                <a:latin typeface="Cambria"/>
                <a:cs typeface="Cambria"/>
              </a:rPr>
              <a:t> </a:t>
            </a:r>
            <a:r>
              <a:rPr lang="en-US" sz="2500" dirty="0" err="1">
                <a:latin typeface="Cambria"/>
                <a:cs typeface="Cambria"/>
              </a:rPr>
              <a:t>μόνο</a:t>
            </a:r>
            <a:r>
              <a:rPr lang="en-US" sz="2500" dirty="0">
                <a:latin typeface="Cambria"/>
                <a:cs typeface="Cambria"/>
              </a:rPr>
              <a:t> </a:t>
            </a:r>
            <a:r>
              <a:rPr lang="en-US" sz="2500" dirty="0" err="1">
                <a:latin typeface="Cambria"/>
                <a:cs typeface="Cambria"/>
              </a:rPr>
              <a:t>στο</a:t>
            </a:r>
            <a:r>
              <a:rPr lang="en-US" sz="2500" dirty="0">
                <a:latin typeface="Cambria"/>
                <a:cs typeface="Cambria"/>
              </a:rPr>
              <a:t> </a:t>
            </a:r>
            <a:r>
              <a:rPr lang="en-US" sz="2500" dirty="0" err="1">
                <a:latin typeface="Cambria"/>
                <a:cs typeface="Cambria"/>
              </a:rPr>
              <a:t>εισόδημ</a:t>
            </a:r>
            <a:r>
              <a:rPr lang="en-US" sz="2500" dirty="0">
                <a:latin typeface="Cambria"/>
                <a:cs typeface="Cambria"/>
              </a:rPr>
              <a:t>α α</a:t>
            </a:r>
            <a:r>
              <a:rPr lang="en-US" sz="2500" dirty="0" err="1">
                <a:latin typeface="Cambria"/>
                <a:cs typeface="Cambria"/>
              </a:rPr>
              <a:t>λλά</a:t>
            </a:r>
            <a:r>
              <a:rPr lang="en-US" sz="2500" dirty="0">
                <a:latin typeface="Cambria"/>
                <a:cs typeface="Cambria"/>
              </a:rPr>
              <a:t> π</a:t>
            </a:r>
            <a:r>
              <a:rPr lang="en-US" sz="2500" dirty="0" err="1">
                <a:latin typeface="Cambria"/>
                <a:cs typeface="Cambria"/>
              </a:rPr>
              <a:t>εριλ</a:t>
            </a:r>
            <a:r>
              <a:rPr lang="en-US" sz="2500" dirty="0">
                <a:latin typeface="Cambria"/>
                <a:cs typeface="Cambria"/>
              </a:rPr>
              <a:t>αμβ</a:t>
            </a:r>
            <a:r>
              <a:rPr lang="en-US" sz="2500" dirty="0" err="1">
                <a:latin typeface="Cambria"/>
                <a:cs typeface="Cambria"/>
              </a:rPr>
              <a:t>άνει</a:t>
            </a:r>
            <a:r>
              <a:rPr lang="en-US" sz="2500" dirty="0">
                <a:latin typeface="Cambria"/>
                <a:cs typeface="Cambria"/>
              </a:rPr>
              <a:t>  π</a:t>
            </a:r>
            <a:r>
              <a:rPr lang="en-US" sz="2500" dirty="0" err="1">
                <a:latin typeface="Cambria"/>
                <a:cs typeface="Cambria"/>
              </a:rPr>
              <a:t>ολλές</a:t>
            </a:r>
            <a:r>
              <a:rPr lang="en-US" sz="2500" dirty="0">
                <a:latin typeface="Cambria"/>
                <a:cs typeface="Cambria"/>
              </a:rPr>
              <a:t> </a:t>
            </a:r>
            <a:r>
              <a:rPr lang="en-US" sz="2500" dirty="0" err="1">
                <a:latin typeface="Cambria"/>
                <a:cs typeface="Cambria"/>
              </a:rPr>
              <a:t>δι</a:t>
            </a:r>
            <a:r>
              <a:rPr lang="en-US" sz="2500" dirty="0">
                <a:latin typeface="Cambria"/>
                <a:cs typeface="Cambria"/>
              </a:rPr>
              <a:t>α</a:t>
            </a:r>
            <a:r>
              <a:rPr lang="en-US" sz="2500" dirty="0" err="1">
                <a:latin typeface="Cambria"/>
                <a:cs typeface="Cambria"/>
              </a:rPr>
              <a:t>στάσεις</a:t>
            </a:r>
            <a:r>
              <a:rPr lang="en-US" sz="2500" dirty="0">
                <a:latin typeface="Cambria"/>
                <a:cs typeface="Cambria"/>
              </a:rPr>
              <a:t> </a:t>
            </a:r>
            <a:r>
              <a:rPr lang="en-US" sz="2500" dirty="0" err="1">
                <a:latin typeface="Cambria"/>
                <a:cs typeface="Cambria"/>
              </a:rPr>
              <a:t>της</a:t>
            </a:r>
            <a:r>
              <a:rPr lang="en-US" sz="2500" dirty="0">
                <a:latin typeface="Cambria"/>
                <a:cs typeface="Cambria"/>
              </a:rPr>
              <a:t> </a:t>
            </a:r>
            <a:r>
              <a:rPr lang="en-US" sz="2500" dirty="0" err="1">
                <a:latin typeface="Cambria"/>
                <a:cs typeface="Cambria"/>
              </a:rPr>
              <a:t>ζωής</a:t>
            </a:r>
            <a:r>
              <a:rPr lang="en-US" sz="2500" dirty="0">
                <a:latin typeface="Cambria"/>
                <a:cs typeface="Cambria"/>
              </a:rPr>
              <a:t>. </a:t>
            </a:r>
            <a:endParaRPr lang="el-GR" sz="2500" dirty="0">
              <a:latin typeface="Cambria"/>
              <a:cs typeface="Cambria"/>
            </a:endParaRPr>
          </a:p>
          <a:p>
            <a:endParaRPr lang="el-GR" sz="2500" dirty="0">
              <a:latin typeface="Cambria"/>
              <a:cs typeface="Cambria"/>
            </a:endParaRPr>
          </a:p>
          <a:p>
            <a:r>
              <a:rPr lang="en-US" sz="2500" dirty="0" err="1">
                <a:latin typeface="Cambria"/>
                <a:cs typeface="Cambria"/>
              </a:rPr>
              <a:t>Σύμφων</a:t>
            </a:r>
            <a:r>
              <a:rPr lang="en-US" sz="2500" dirty="0">
                <a:latin typeface="Cambria"/>
                <a:cs typeface="Cambria"/>
              </a:rPr>
              <a:t>α </a:t>
            </a:r>
            <a:r>
              <a:rPr lang="en-US" sz="2500" dirty="0" err="1">
                <a:latin typeface="Cambria"/>
                <a:cs typeface="Cambria"/>
              </a:rPr>
              <a:t>με</a:t>
            </a:r>
            <a:r>
              <a:rPr lang="en-US" sz="2500" dirty="0">
                <a:latin typeface="Cambria"/>
                <a:cs typeface="Cambria"/>
              </a:rPr>
              <a:t> </a:t>
            </a:r>
            <a:r>
              <a:rPr lang="en-US" sz="2500" dirty="0" err="1">
                <a:latin typeface="Cambria"/>
                <a:cs typeface="Cambria"/>
              </a:rPr>
              <a:t>τον</a:t>
            </a:r>
            <a:r>
              <a:rPr lang="en-US" sz="2500" dirty="0">
                <a:latin typeface="Cambria"/>
                <a:cs typeface="Cambria"/>
              </a:rPr>
              <a:t> ΟΟΣΑ, </a:t>
            </a:r>
            <a:r>
              <a:rPr lang="en-US" sz="2500" b="1" dirty="0" err="1">
                <a:latin typeface="Cambria"/>
                <a:cs typeface="Cambria"/>
              </a:rPr>
              <a:t>οι</a:t>
            </a:r>
            <a:r>
              <a:rPr lang="en-US" sz="2500" b="1" dirty="0">
                <a:latin typeface="Cambria"/>
                <a:cs typeface="Cambria"/>
              </a:rPr>
              <a:t> π</a:t>
            </a:r>
            <a:r>
              <a:rPr lang="en-US" sz="2500" b="1" dirty="0" err="1">
                <a:latin typeface="Cambria"/>
                <a:cs typeface="Cambria"/>
              </a:rPr>
              <a:t>ιθ</a:t>
            </a:r>
            <a:r>
              <a:rPr lang="en-US" sz="2500" b="1" dirty="0">
                <a:latin typeface="Cambria"/>
                <a:cs typeface="Cambria"/>
              </a:rPr>
              <a:t>α</a:t>
            </a:r>
            <a:r>
              <a:rPr lang="en-US" sz="2500" b="1" dirty="0" err="1">
                <a:latin typeface="Cambria"/>
                <a:cs typeface="Cambria"/>
              </a:rPr>
              <a:t>νότητες</a:t>
            </a:r>
            <a:r>
              <a:rPr lang="en-US" sz="2500" b="1" dirty="0">
                <a:latin typeface="Cambria"/>
                <a:cs typeface="Cambria"/>
              </a:rPr>
              <a:t> </a:t>
            </a:r>
            <a:r>
              <a:rPr lang="en-US" sz="2500" b="1" dirty="0" err="1">
                <a:latin typeface="Cambria"/>
                <a:cs typeface="Cambria"/>
              </a:rPr>
              <a:t>των</a:t>
            </a:r>
            <a:r>
              <a:rPr lang="en-US" sz="2500" b="1" dirty="0">
                <a:latin typeface="Cambria"/>
                <a:cs typeface="Cambria"/>
              </a:rPr>
              <a:t> α</a:t>
            </a:r>
            <a:r>
              <a:rPr lang="en-US" sz="2500" b="1" dirty="0" err="1">
                <a:latin typeface="Cambria"/>
                <a:cs typeface="Cambria"/>
              </a:rPr>
              <a:t>νθρώ</a:t>
            </a:r>
            <a:r>
              <a:rPr lang="en-US" sz="2500" b="1" dirty="0">
                <a:latin typeface="Cambria"/>
                <a:cs typeface="Cambria"/>
              </a:rPr>
              <a:t>π</a:t>
            </a:r>
            <a:r>
              <a:rPr lang="en-US" sz="2500" b="1" dirty="0" err="1">
                <a:latin typeface="Cambria"/>
                <a:cs typeface="Cambria"/>
              </a:rPr>
              <a:t>ων</a:t>
            </a:r>
            <a:r>
              <a:rPr lang="en-US" sz="2500" b="1" dirty="0">
                <a:latin typeface="Cambria"/>
                <a:cs typeface="Cambria"/>
              </a:rPr>
              <a:t> </a:t>
            </a:r>
            <a:r>
              <a:rPr lang="en-US" sz="2500" b="1" dirty="0" err="1">
                <a:latin typeface="Cambria"/>
                <a:cs typeface="Cambria"/>
              </a:rPr>
              <a:t>ν</a:t>
            </a:r>
            <a:r>
              <a:rPr lang="en-US" sz="2500" b="1" dirty="0">
                <a:latin typeface="Cambria"/>
                <a:cs typeface="Cambria"/>
              </a:rPr>
              <a:t>α </a:t>
            </a:r>
            <a:r>
              <a:rPr lang="en-US" sz="2500" b="1" dirty="0" err="1">
                <a:latin typeface="Cambria"/>
                <a:cs typeface="Cambria"/>
              </a:rPr>
              <a:t>εξ</a:t>
            </a:r>
            <a:r>
              <a:rPr lang="en-US" sz="2500" b="1" dirty="0">
                <a:latin typeface="Cambria"/>
                <a:cs typeface="Cambria"/>
              </a:rPr>
              <a:t>α</a:t>
            </a:r>
            <a:r>
              <a:rPr lang="en-US" sz="2500" b="1" dirty="0" err="1">
                <a:latin typeface="Cambria"/>
                <a:cs typeface="Cambria"/>
              </a:rPr>
              <a:t>σφ</a:t>
            </a:r>
            <a:r>
              <a:rPr lang="en-US" sz="2500" b="1" dirty="0">
                <a:latin typeface="Cambria"/>
                <a:cs typeface="Cambria"/>
              </a:rPr>
              <a:t>α</a:t>
            </a:r>
            <a:r>
              <a:rPr lang="en-US" sz="2500" b="1" dirty="0" err="1">
                <a:latin typeface="Cambria"/>
                <a:cs typeface="Cambria"/>
              </a:rPr>
              <a:t>λίσουν</a:t>
            </a:r>
            <a:r>
              <a:rPr lang="en-US" sz="2500" b="1" dirty="0">
                <a:latin typeface="Cambria"/>
                <a:cs typeface="Cambria"/>
              </a:rPr>
              <a:t> </a:t>
            </a:r>
            <a:r>
              <a:rPr lang="en-US" sz="2500" b="1" dirty="0" err="1">
                <a:latin typeface="Cambria"/>
                <a:cs typeface="Cambria"/>
              </a:rPr>
              <a:t>μι</a:t>
            </a:r>
            <a:r>
              <a:rPr lang="en-US" sz="2500" b="1" dirty="0">
                <a:latin typeface="Cambria"/>
                <a:cs typeface="Cambria"/>
              </a:rPr>
              <a:t>α </a:t>
            </a:r>
            <a:r>
              <a:rPr lang="en-US" sz="2500" b="1" dirty="0" err="1">
                <a:latin typeface="Cambria"/>
                <a:cs typeface="Cambria"/>
              </a:rPr>
              <a:t>θέση</a:t>
            </a:r>
            <a:r>
              <a:rPr lang="en-US" sz="2500" b="1" dirty="0">
                <a:latin typeface="Cambria"/>
                <a:cs typeface="Cambria"/>
              </a:rPr>
              <a:t> </a:t>
            </a:r>
            <a:r>
              <a:rPr lang="en-US" sz="2500" b="1" dirty="0" err="1">
                <a:latin typeface="Cambria"/>
                <a:cs typeface="Cambria"/>
              </a:rPr>
              <a:t>εργ</a:t>
            </a:r>
            <a:r>
              <a:rPr lang="en-US" sz="2500" b="1" dirty="0">
                <a:latin typeface="Cambria"/>
                <a:cs typeface="Cambria"/>
              </a:rPr>
              <a:t>α</a:t>
            </a:r>
            <a:r>
              <a:rPr lang="en-US" sz="2500" b="1" dirty="0" err="1">
                <a:latin typeface="Cambria"/>
                <a:cs typeface="Cambria"/>
              </a:rPr>
              <a:t>σί</a:t>
            </a:r>
            <a:r>
              <a:rPr lang="en-US" sz="2500" b="1" dirty="0">
                <a:latin typeface="Cambria"/>
                <a:cs typeface="Cambria"/>
              </a:rPr>
              <a:t>α</a:t>
            </a:r>
            <a:r>
              <a:rPr lang="en-US" sz="2500" b="1" dirty="0" err="1">
                <a:latin typeface="Cambria"/>
                <a:cs typeface="Cambria"/>
              </a:rPr>
              <a:t>ς</a:t>
            </a:r>
            <a:r>
              <a:rPr lang="en-US" sz="2500" b="1" dirty="0">
                <a:latin typeface="Cambria"/>
                <a:cs typeface="Cambria"/>
              </a:rPr>
              <a:t> </a:t>
            </a:r>
            <a:r>
              <a:rPr lang="en-US" sz="2500" b="1" dirty="0" err="1">
                <a:latin typeface="Cambria"/>
                <a:cs typeface="Cambria"/>
              </a:rPr>
              <a:t>ή</a:t>
            </a:r>
            <a:r>
              <a:rPr lang="en-US" sz="2500" b="1" dirty="0">
                <a:latin typeface="Cambria"/>
                <a:cs typeface="Cambria"/>
              </a:rPr>
              <a:t> </a:t>
            </a:r>
            <a:r>
              <a:rPr lang="en-US" sz="2500" b="1" dirty="0" err="1">
                <a:latin typeface="Cambria"/>
                <a:cs typeface="Cambria"/>
              </a:rPr>
              <a:t>ν</a:t>
            </a:r>
            <a:r>
              <a:rPr lang="en-US" sz="2500" b="1" dirty="0">
                <a:latin typeface="Cambria"/>
                <a:cs typeface="Cambria"/>
              </a:rPr>
              <a:t>α </a:t>
            </a:r>
            <a:r>
              <a:rPr lang="en-US" sz="2500" b="1" dirty="0" err="1">
                <a:latin typeface="Cambria"/>
                <a:cs typeface="Cambria"/>
              </a:rPr>
              <a:t>ζουν</a:t>
            </a:r>
            <a:r>
              <a:rPr lang="en-US" sz="2500" b="1" dirty="0">
                <a:latin typeface="Cambria"/>
                <a:cs typeface="Cambria"/>
              </a:rPr>
              <a:t> π</a:t>
            </a:r>
            <a:r>
              <a:rPr lang="en-US" sz="2500" b="1" dirty="0" err="1">
                <a:latin typeface="Cambria"/>
                <a:cs typeface="Cambria"/>
              </a:rPr>
              <a:t>ερισσότερο</a:t>
            </a:r>
            <a:r>
              <a:rPr lang="en-US" sz="2500" b="1" dirty="0">
                <a:latin typeface="Cambria"/>
                <a:cs typeface="Cambria"/>
              </a:rPr>
              <a:t> </a:t>
            </a:r>
            <a:r>
              <a:rPr lang="en-US" sz="2500" b="1" dirty="0" err="1">
                <a:solidFill>
                  <a:srgbClr val="CCFFCC"/>
                </a:solidFill>
                <a:latin typeface="Cambria"/>
                <a:cs typeface="Cambria"/>
              </a:rPr>
              <a:t>εξ</a:t>
            </a:r>
            <a:r>
              <a:rPr lang="en-US" sz="2500" b="1" dirty="0">
                <a:solidFill>
                  <a:srgbClr val="CCFFCC"/>
                </a:solidFill>
                <a:latin typeface="Cambria"/>
                <a:cs typeface="Cambria"/>
              </a:rPr>
              <a:t>α</a:t>
            </a:r>
            <a:r>
              <a:rPr lang="en-US" sz="2500" b="1" dirty="0" err="1">
                <a:solidFill>
                  <a:srgbClr val="CCFFCC"/>
                </a:solidFill>
                <a:latin typeface="Cambria"/>
                <a:cs typeface="Cambria"/>
              </a:rPr>
              <a:t>ρτώντ</a:t>
            </a:r>
            <a:r>
              <a:rPr lang="en-US" sz="2500" b="1" dirty="0">
                <a:solidFill>
                  <a:srgbClr val="CCFFCC"/>
                </a:solidFill>
                <a:latin typeface="Cambria"/>
                <a:cs typeface="Cambria"/>
              </a:rPr>
              <a:t>α</a:t>
            </a:r>
            <a:r>
              <a:rPr lang="en-US" sz="2500" b="1" dirty="0" err="1">
                <a:solidFill>
                  <a:srgbClr val="CCFFCC"/>
                </a:solidFill>
                <a:latin typeface="Cambria"/>
                <a:cs typeface="Cambria"/>
              </a:rPr>
              <a:t>ι</a:t>
            </a:r>
            <a:r>
              <a:rPr lang="en-US" sz="2500" b="1" dirty="0">
                <a:solidFill>
                  <a:srgbClr val="CCFFCC"/>
                </a:solidFill>
                <a:latin typeface="Cambria"/>
                <a:cs typeface="Cambria"/>
              </a:rPr>
              <a:t> απ</a:t>
            </a:r>
            <a:r>
              <a:rPr lang="en-US" sz="2500" b="1" dirty="0" err="1">
                <a:solidFill>
                  <a:srgbClr val="CCFFCC"/>
                </a:solidFill>
                <a:latin typeface="Cambria"/>
                <a:cs typeface="Cambria"/>
              </a:rPr>
              <a:t>ό</a:t>
            </a:r>
            <a:r>
              <a:rPr lang="en-US" sz="2500" b="1" dirty="0">
                <a:solidFill>
                  <a:srgbClr val="CCFFCC"/>
                </a:solidFill>
                <a:latin typeface="Cambria"/>
                <a:cs typeface="Cambria"/>
              </a:rPr>
              <a:t> </a:t>
            </a:r>
            <a:r>
              <a:rPr lang="en-US" sz="2500" b="1" dirty="0" err="1">
                <a:solidFill>
                  <a:srgbClr val="CCFFCC"/>
                </a:solidFill>
                <a:latin typeface="Cambria"/>
                <a:cs typeface="Cambria"/>
              </a:rPr>
              <a:t>τον</a:t>
            </a:r>
            <a:r>
              <a:rPr lang="en-US" sz="2500" b="1" dirty="0">
                <a:solidFill>
                  <a:srgbClr val="CCFFCC"/>
                </a:solidFill>
                <a:latin typeface="Cambria"/>
                <a:cs typeface="Cambria"/>
              </a:rPr>
              <a:t> </a:t>
            </a:r>
            <a:r>
              <a:rPr lang="en-US" sz="2500" b="1" dirty="0" err="1">
                <a:solidFill>
                  <a:srgbClr val="CCFFCC"/>
                </a:solidFill>
                <a:latin typeface="Cambria"/>
                <a:cs typeface="Cambria"/>
              </a:rPr>
              <a:t>τ</a:t>
            </a:r>
            <a:r>
              <a:rPr lang="en-US" sz="2500" b="1" dirty="0">
                <a:solidFill>
                  <a:srgbClr val="CCFFCC"/>
                </a:solidFill>
                <a:latin typeface="Cambria"/>
                <a:cs typeface="Cambria"/>
              </a:rPr>
              <a:t>α</a:t>
            </a:r>
            <a:r>
              <a:rPr lang="en-US" sz="2500" b="1" dirty="0" err="1">
                <a:solidFill>
                  <a:srgbClr val="CCFFCC"/>
                </a:solidFill>
                <a:latin typeface="Cambria"/>
                <a:cs typeface="Cambria"/>
              </a:rPr>
              <a:t>χυδρομικό</a:t>
            </a:r>
            <a:r>
              <a:rPr lang="en-US" sz="2500" b="1" dirty="0">
                <a:solidFill>
                  <a:srgbClr val="CCFFCC"/>
                </a:solidFill>
                <a:latin typeface="Cambria"/>
                <a:cs typeface="Cambria"/>
              </a:rPr>
              <a:t> </a:t>
            </a:r>
            <a:r>
              <a:rPr lang="en-US" sz="2500" b="1" dirty="0" err="1">
                <a:solidFill>
                  <a:srgbClr val="CCFFCC"/>
                </a:solidFill>
                <a:latin typeface="Cambria"/>
                <a:cs typeface="Cambria"/>
              </a:rPr>
              <a:t>τους</a:t>
            </a:r>
            <a:r>
              <a:rPr lang="en-US" sz="2500" b="1" dirty="0">
                <a:solidFill>
                  <a:srgbClr val="CCFFCC"/>
                </a:solidFill>
                <a:latin typeface="Cambria"/>
                <a:cs typeface="Cambria"/>
              </a:rPr>
              <a:t> </a:t>
            </a:r>
            <a:r>
              <a:rPr lang="en-US" sz="2500" b="1" dirty="0" err="1">
                <a:solidFill>
                  <a:srgbClr val="CCFFCC"/>
                </a:solidFill>
                <a:latin typeface="Cambria"/>
                <a:cs typeface="Cambria"/>
              </a:rPr>
              <a:t>κ</a:t>
            </a:r>
            <a:r>
              <a:rPr lang="el-GR" sz="2500" b="1" dirty="0">
                <a:solidFill>
                  <a:srgbClr val="CCFFCC"/>
                </a:solidFill>
                <a:latin typeface="Cambria"/>
                <a:cs typeface="Cambria"/>
              </a:rPr>
              <a:t>ωδικό</a:t>
            </a:r>
            <a:r>
              <a:rPr lang="en-US" sz="2500" b="1" dirty="0">
                <a:solidFill>
                  <a:srgbClr val="CCFFCC"/>
                </a:solidFill>
                <a:latin typeface="Cambria"/>
                <a:cs typeface="Cambria"/>
              </a:rPr>
              <a:t> </a:t>
            </a:r>
            <a:r>
              <a:rPr lang="el-GR" sz="2500" dirty="0">
                <a:latin typeface="Cambria"/>
                <a:cs typeface="Cambria"/>
              </a:rPr>
              <a:t>....</a:t>
            </a:r>
            <a:endParaRPr lang="en-US" sz="2500" dirty="0"/>
          </a:p>
        </p:txBody>
      </p:sp>
    </p:spTree>
    <p:extLst>
      <p:ext uri="{BB962C8B-B14F-4D97-AF65-F5344CB8AC3E}">
        <p14:creationId xmlns:p14="http://schemas.microsoft.com/office/powerpoint/2010/main" val="2907618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solidFill>
                  <a:srgbClr val="CCFFCC"/>
                </a:solidFill>
              </a:rPr>
              <a:t>Εισοδηματική ανισότητα μεταξύ πόλης και ενδοχώρας</a:t>
            </a:r>
            <a:endParaRPr lang="en-US" b="1" dirty="0">
              <a:solidFill>
                <a:srgbClr val="CCFFCC"/>
              </a:solidFill>
            </a:endParaRPr>
          </a:p>
        </p:txBody>
      </p:sp>
      <p:pic>
        <p:nvPicPr>
          <p:cNvPr id="4" name="Content Placeholder 3" descr="Screen Shot 2016-12-01 at 20.20.11.png"/>
          <p:cNvPicPr>
            <a:picLocks noGrp="1" noChangeAspect="1"/>
          </p:cNvPicPr>
          <p:nvPr>
            <p:ph idx="1"/>
          </p:nvPr>
        </p:nvPicPr>
        <p:blipFill>
          <a:blip r:embed="rId2">
            <a:extLst>
              <a:ext uri="{28A0092B-C50C-407E-A947-70E740481C1C}">
                <a14:useLocalDpi xmlns:a14="http://schemas.microsoft.com/office/drawing/2010/main" val="0"/>
              </a:ext>
            </a:extLst>
          </a:blip>
          <a:srcRect l="-5867" r="-5867"/>
          <a:stretch>
            <a:fillRect/>
          </a:stretch>
        </p:blipFill>
        <p:spPr/>
      </p:pic>
    </p:spTree>
    <p:extLst>
      <p:ext uri="{BB962C8B-B14F-4D97-AF65-F5344CB8AC3E}">
        <p14:creationId xmlns:p14="http://schemas.microsoft.com/office/powerpoint/2010/main" val="600159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solidFill>
                  <a:srgbClr val="CCFFCC"/>
                </a:solidFill>
                <a:effectLst/>
              </a:rPr>
              <a:t>T</a:t>
            </a:r>
            <a:r>
              <a:rPr lang="el-GR" b="1" dirty="0">
                <a:solidFill>
                  <a:srgbClr val="CCFFCC"/>
                </a:solidFill>
                <a:effectLst/>
              </a:rPr>
              <a:t>ι είναι η πόλη «χωρίς αποκλεισμούς» ;  </a:t>
            </a:r>
            <a:endParaRPr lang="en-US" b="1" dirty="0">
              <a:solidFill>
                <a:srgbClr val="CCFFCC"/>
              </a:solidFill>
            </a:endParaRPr>
          </a:p>
        </p:txBody>
      </p:sp>
      <p:sp>
        <p:nvSpPr>
          <p:cNvPr id="3" name="Subtitle 2"/>
          <p:cNvSpPr>
            <a:spLocks noGrp="1"/>
          </p:cNvSpPr>
          <p:nvPr>
            <p:ph type="subTitle" idx="1"/>
          </p:nvPr>
        </p:nvSpPr>
        <p:spPr>
          <a:xfrm>
            <a:off x="798490" y="2819400"/>
            <a:ext cx="10522040" cy="3829424"/>
          </a:xfrm>
        </p:spPr>
        <p:txBody>
          <a:bodyPr>
            <a:normAutofit fontScale="77500" lnSpcReduction="20000"/>
          </a:bodyPr>
          <a:lstStyle/>
          <a:p>
            <a:r>
              <a:rPr lang="en-US" dirty="0"/>
              <a:t> </a:t>
            </a:r>
          </a:p>
          <a:p>
            <a:pPr algn="l"/>
            <a:r>
              <a:rPr lang="el-GR" dirty="0"/>
              <a:t>Αναγνωρίζοντας οτι οι υψηλές ανισότητες δεν είναι βιώσιμες ούτε κοινωνικά, ούτε πολιτικά ούτε οικονομικά η πρώθηση της ανάπτυξης «χωρίς αποκλεισμούς» στις πόλεις σημαίνει  την επιδίωξη πολιτικών όπου οι στόχοι της </a:t>
            </a:r>
            <a:r>
              <a:rPr lang="el-GR" dirty="0">
                <a:solidFill>
                  <a:srgbClr val="CCFFCC"/>
                </a:solidFill>
              </a:rPr>
              <a:t>ανάπτυξης (</a:t>
            </a:r>
            <a:r>
              <a:rPr lang="en-US" dirty="0">
                <a:solidFill>
                  <a:srgbClr val="CCFFCC"/>
                </a:solidFill>
              </a:rPr>
              <a:t>growth</a:t>
            </a:r>
            <a:r>
              <a:rPr lang="el-GR" dirty="0">
                <a:solidFill>
                  <a:srgbClr val="CCFFCC"/>
                </a:solidFill>
              </a:rPr>
              <a:t>)</a:t>
            </a:r>
            <a:r>
              <a:rPr lang="en-US" dirty="0">
                <a:solidFill>
                  <a:srgbClr val="CCFFCC"/>
                </a:solidFill>
              </a:rPr>
              <a:t> </a:t>
            </a:r>
            <a:r>
              <a:rPr lang="el-GR" dirty="0">
                <a:solidFill>
                  <a:srgbClr val="CCFFCC"/>
                </a:solidFill>
              </a:rPr>
              <a:t>και της δικαιοσύνης/ισότητας (</a:t>
            </a:r>
            <a:r>
              <a:rPr lang="en-US" dirty="0">
                <a:solidFill>
                  <a:srgbClr val="CCFFCC"/>
                </a:solidFill>
              </a:rPr>
              <a:t>equity</a:t>
            </a:r>
            <a:r>
              <a:rPr lang="el-GR" dirty="0">
                <a:solidFill>
                  <a:srgbClr val="CCFFCC"/>
                </a:solidFill>
              </a:rPr>
              <a:t>)</a:t>
            </a:r>
            <a:r>
              <a:rPr lang="en-US" dirty="0">
                <a:solidFill>
                  <a:srgbClr val="CCFFCC"/>
                </a:solidFill>
              </a:rPr>
              <a:t> </a:t>
            </a:r>
            <a:r>
              <a:rPr lang="el-GR" dirty="0">
                <a:solidFill>
                  <a:srgbClr val="CCFFCC"/>
                </a:solidFill>
              </a:rPr>
              <a:t>θεωρούνται ως αλληλοενισχυόμενοι στόχοι.  </a:t>
            </a:r>
            <a:r>
              <a:rPr lang="en-US" dirty="0">
                <a:solidFill>
                  <a:srgbClr val="CCFFCC"/>
                </a:solidFill>
              </a:rPr>
              <a:t> </a:t>
            </a:r>
            <a:endParaRPr lang="el-GR" dirty="0">
              <a:solidFill>
                <a:srgbClr val="CCFFCC"/>
              </a:solidFill>
            </a:endParaRPr>
          </a:p>
          <a:p>
            <a:pPr algn="l"/>
            <a:endParaRPr lang="el-GR" dirty="0">
              <a:solidFill>
                <a:srgbClr val="CCFFCC"/>
              </a:solidFill>
            </a:endParaRPr>
          </a:p>
          <a:p>
            <a:pPr algn="l"/>
            <a:r>
              <a:rPr lang="el-GR" dirty="0">
                <a:solidFill>
                  <a:srgbClr val="CCFFCC"/>
                </a:solidFill>
              </a:rPr>
              <a:t>Τέτοιες πολιτικές μπορούν να επηρεάσουν την απόδοση των πόλεων </a:t>
            </a:r>
            <a:r>
              <a:rPr lang="el-GR" dirty="0"/>
              <a:t> ακόμη και μέσα στην ίδια χώρα </a:t>
            </a:r>
            <a:r>
              <a:rPr lang="en-US" dirty="0"/>
              <a:t> </a:t>
            </a:r>
            <a:r>
              <a:rPr lang="el-GR" dirty="0"/>
              <a:t>όπου πολλές φορές συμβαίνει να υπάρχουν μεγάλες ανισότητες με όρους παραγωγικότητας και ανισότήτων.  </a:t>
            </a:r>
            <a:endParaRPr lang="en-US" dirty="0">
              <a:solidFill>
                <a:srgbClr val="CCFFCC"/>
              </a:solidFill>
            </a:endParaRPr>
          </a:p>
          <a:p>
            <a:endParaRPr lang="en-US" dirty="0"/>
          </a:p>
        </p:txBody>
      </p:sp>
    </p:spTree>
    <p:extLst>
      <p:ext uri="{BB962C8B-B14F-4D97-AF65-F5344CB8AC3E}">
        <p14:creationId xmlns:p14="http://schemas.microsoft.com/office/powerpoint/2010/main" val="2417085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b="1" dirty="0">
                <a:solidFill>
                  <a:srgbClr val="CCFFCC"/>
                </a:solidFill>
              </a:rPr>
              <a:t>Πολιτικές προς μιά ανάπτυξη «χωρίς αποκλεισμούς»</a:t>
            </a:r>
            <a:endParaRPr lang="en-US" b="1" dirty="0">
              <a:solidFill>
                <a:srgbClr val="CCFFCC"/>
              </a:solidFill>
            </a:endParaRPr>
          </a:p>
        </p:txBody>
      </p:sp>
      <p:sp>
        <p:nvSpPr>
          <p:cNvPr id="3" name="Subtitle 2"/>
          <p:cNvSpPr>
            <a:spLocks noGrp="1"/>
          </p:cNvSpPr>
          <p:nvPr>
            <p:ph type="subTitle" idx="1"/>
          </p:nvPr>
        </p:nvSpPr>
        <p:spPr>
          <a:xfrm>
            <a:off x="1807882" y="2819400"/>
            <a:ext cx="9370979" cy="3761201"/>
          </a:xfrm>
        </p:spPr>
        <p:txBody>
          <a:bodyPr>
            <a:noAutofit/>
          </a:bodyPr>
          <a:lstStyle/>
          <a:p>
            <a:r>
              <a:rPr lang="el-GR" sz="2400" b="1" dirty="0">
                <a:solidFill>
                  <a:srgbClr val="CCFFCC"/>
                </a:solidFill>
              </a:rPr>
              <a:t>Γεωγραφική κλίμακα </a:t>
            </a:r>
            <a:r>
              <a:rPr lang="en-US" sz="2400" b="1" dirty="0">
                <a:solidFill>
                  <a:srgbClr val="CCFFCC"/>
                </a:solidFill>
              </a:rPr>
              <a:t>: </a:t>
            </a:r>
            <a:r>
              <a:rPr lang="el-GR" sz="2400" b="1" dirty="0"/>
              <a:t>Οι πολιτικές προσαρμόζονται σε διάφορες κλίμακες όπως γειτονιές, πόλεις και μητρπολητικές περιοχές. Συχνά υπερβαίνουν τα διοικητικά όρια προκειμένου να αντανακλούν τους χώρους όπου οι άνθρωποι ζουν, σπουδάζουν, εργάζονται ή γενικότερα κοινωνικοποιούνται. </a:t>
            </a:r>
          </a:p>
          <a:p>
            <a:r>
              <a:rPr lang="en-US" sz="2400" dirty="0"/>
              <a:t> </a:t>
            </a:r>
          </a:p>
          <a:p>
            <a:r>
              <a:rPr lang="el-GR" sz="2400" b="1" dirty="0">
                <a:solidFill>
                  <a:srgbClr val="CCFFCC"/>
                </a:solidFill>
              </a:rPr>
              <a:t>Στρατηγική </a:t>
            </a:r>
            <a:r>
              <a:rPr lang="en-US" sz="2400" b="1" dirty="0">
                <a:solidFill>
                  <a:srgbClr val="CCFFCC"/>
                </a:solidFill>
              </a:rPr>
              <a:t>: </a:t>
            </a:r>
            <a:r>
              <a:rPr lang="en-US" sz="2400" b="1" dirty="0">
                <a:solidFill>
                  <a:srgbClr val="FFFFFF"/>
                </a:solidFill>
              </a:rPr>
              <a:t>H </a:t>
            </a:r>
            <a:r>
              <a:rPr lang="el-GR" sz="2400" b="1" dirty="0">
                <a:solidFill>
                  <a:srgbClr val="FFFFFF"/>
                </a:solidFill>
              </a:rPr>
              <a:t>ανθρώπινη ευημερία διασυνδέει μεταξύ τους πολλές διαστάσεις  και απαιτεί συνδυασμένη δράση σε πολλούς τομείς πολιτικής </a:t>
            </a:r>
            <a:r>
              <a:rPr lang="el-GR" sz="2400" dirty="0">
                <a:solidFill>
                  <a:srgbClr val="FFFFFF"/>
                </a:solidFill>
              </a:rPr>
              <a:t> </a:t>
            </a:r>
            <a:endParaRPr lang="en-US" sz="1600" dirty="0">
              <a:solidFill>
                <a:srgbClr val="FFFFFF"/>
              </a:solidFill>
            </a:endParaRPr>
          </a:p>
          <a:p>
            <a:br>
              <a:rPr lang="en-US" sz="1600" dirty="0"/>
            </a:br>
            <a:endParaRPr lang="en-US" sz="1600" dirty="0"/>
          </a:p>
        </p:txBody>
      </p:sp>
    </p:spTree>
    <p:extLst>
      <p:ext uri="{BB962C8B-B14F-4D97-AF65-F5344CB8AC3E}">
        <p14:creationId xmlns:p14="http://schemas.microsoft.com/office/powerpoint/2010/main" val="3905485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b="1" dirty="0">
                <a:solidFill>
                  <a:srgbClr val="CCFFCC"/>
                </a:solidFill>
              </a:rPr>
              <a:t>Πολιτικές προς μιά ανάπτυξη «χωρίς αποκλεισμούς»</a:t>
            </a:r>
            <a:r>
              <a:rPr lang="el-GR" dirty="0">
                <a:effectLst/>
              </a:rPr>
              <a:t> </a:t>
            </a:r>
            <a:endParaRPr lang="en-US" dirty="0"/>
          </a:p>
        </p:txBody>
      </p:sp>
      <p:sp>
        <p:nvSpPr>
          <p:cNvPr id="3" name="Subtitle 2"/>
          <p:cNvSpPr>
            <a:spLocks noGrp="1"/>
          </p:cNvSpPr>
          <p:nvPr>
            <p:ph type="subTitle" idx="1"/>
          </p:nvPr>
        </p:nvSpPr>
        <p:spPr>
          <a:xfrm>
            <a:off x="1807882" y="2819400"/>
            <a:ext cx="9486889" cy="3904129"/>
          </a:xfrm>
        </p:spPr>
        <p:txBody>
          <a:bodyPr>
            <a:noAutofit/>
          </a:bodyPr>
          <a:lstStyle/>
          <a:p>
            <a:r>
              <a:rPr lang="en-US" sz="1600" dirty="0"/>
              <a:t> </a:t>
            </a:r>
          </a:p>
          <a:p>
            <a:r>
              <a:rPr lang="el-GR" sz="2400" b="1" dirty="0">
                <a:solidFill>
                  <a:srgbClr val="CCFFCC"/>
                </a:solidFill>
              </a:rPr>
              <a:t>Διανομή σε όλη την κοινωνία </a:t>
            </a:r>
            <a:r>
              <a:rPr lang="en-US" sz="2400" b="1" dirty="0">
                <a:solidFill>
                  <a:srgbClr val="CCFFCC"/>
                </a:solidFill>
              </a:rPr>
              <a:t>:  </a:t>
            </a:r>
            <a:r>
              <a:rPr lang="en-US" sz="2400" dirty="0"/>
              <a:t>O</a:t>
            </a:r>
            <a:r>
              <a:rPr lang="el-GR" sz="2400" dirty="0"/>
              <a:t>ι πολιτικές πρέπει να στοχεύουν σε όλα τα τμήματα του αστικού πληθυσμού καθώς οι επιπτώσεις τους διαφέρουν ως προς τις διάφορες κοινωνικο-οικονομικές ομάδες.  </a:t>
            </a:r>
            <a:endParaRPr lang="en-US" sz="2400" dirty="0"/>
          </a:p>
          <a:p>
            <a:r>
              <a:rPr lang="en-US" sz="2400" dirty="0"/>
              <a:t> </a:t>
            </a:r>
          </a:p>
          <a:p>
            <a:r>
              <a:rPr lang="el-GR" sz="2400" b="1" dirty="0">
                <a:solidFill>
                  <a:srgbClr val="CCFFCC"/>
                </a:solidFill>
              </a:rPr>
              <a:t>Πολυεπίπεδη και πολυσυμμετοχική διακυβέρνηση </a:t>
            </a:r>
            <a:r>
              <a:rPr lang="en-US" sz="2400" b="1" dirty="0">
                <a:solidFill>
                  <a:srgbClr val="CCFFCC"/>
                </a:solidFill>
              </a:rPr>
              <a:t>: </a:t>
            </a:r>
            <a:r>
              <a:rPr lang="el-GR" sz="2400" b="1" dirty="0">
                <a:solidFill>
                  <a:srgbClr val="CCFFCC"/>
                </a:solidFill>
              </a:rPr>
              <a:t>                                </a:t>
            </a:r>
            <a:r>
              <a:rPr lang="el-GR" sz="2400" b="1" dirty="0"/>
              <a:t>Η συνεργασία μεταξύ των διαφόρων επιπέδων διοίκησης των ιδιωτών </a:t>
            </a:r>
            <a:r>
              <a:rPr lang="el-GR" sz="2400" dirty="0"/>
              <a:t> </a:t>
            </a:r>
            <a:r>
              <a:rPr lang="en-US" sz="2400" dirty="0"/>
              <a:t> stakeholders, </a:t>
            </a:r>
            <a:r>
              <a:rPr lang="el-GR" sz="2400" dirty="0"/>
              <a:t>της κοινωνίας των πολιτών και των μεμομωμένων πολιτών είναι ουσιαστική !  </a:t>
            </a:r>
            <a:endParaRPr lang="en-US" sz="2400" dirty="0"/>
          </a:p>
          <a:p>
            <a:r>
              <a:rPr lang="en-US" sz="2400" dirty="0"/>
              <a:t> </a:t>
            </a:r>
          </a:p>
          <a:p>
            <a:br>
              <a:rPr lang="en-US" sz="2400" dirty="0"/>
            </a:br>
            <a:endParaRPr lang="en-US" sz="2400" dirty="0"/>
          </a:p>
        </p:txBody>
      </p:sp>
    </p:spTree>
    <p:extLst>
      <p:ext uri="{BB962C8B-B14F-4D97-AF65-F5344CB8AC3E}">
        <p14:creationId xmlns:p14="http://schemas.microsoft.com/office/powerpoint/2010/main" val="391786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ＭＳ 明朝"/>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Foundry.thmx</Template>
  <TotalTime>417</TotalTime>
  <Words>2491</Words>
  <Application>Microsoft Macintosh PowerPoint</Application>
  <PresentationFormat>Widescreen</PresentationFormat>
  <Paragraphs>182</Paragraphs>
  <Slides>31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Calibri</vt:lpstr>
      <vt:lpstr>Cambria</vt:lpstr>
      <vt:lpstr>Rockwell</vt:lpstr>
      <vt:lpstr>Wingdings 2</vt:lpstr>
      <vt:lpstr>Foundry</vt:lpstr>
      <vt:lpstr>Πόλη χωρίς αποκλεισμούς  </vt:lpstr>
      <vt:lpstr>Σχεδιάζοντας την πόλη «χωρίς αποκλεισμούς» </vt:lpstr>
      <vt:lpstr> </vt:lpstr>
      <vt:lpstr>Tι είναι η πόλη «χωρίς αποκλεισμούς» ;  </vt:lpstr>
      <vt:lpstr>Ανισότητες στις πόλεις</vt:lpstr>
      <vt:lpstr>Εισοδηματική ανισότητα μεταξύ πόλης και ενδοχώρας</vt:lpstr>
      <vt:lpstr>Tι είναι η πόλη «χωρίς αποκλεισμούς» ;  </vt:lpstr>
      <vt:lpstr>Πολιτικές προς μιά ανάπτυξη «χωρίς αποκλεισμούς»</vt:lpstr>
      <vt:lpstr>Πολιτικές προς μιά ανάπτυξη «χωρίς αποκλεισμούς» </vt:lpstr>
      <vt:lpstr> </vt:lpstr>
      <vt:lpstr> .  Πολλοί παράγοντες επηρεάζουν την ευημερία πέραν της οικονομικής διάστασης  </vt:lpstr>
      <vt:lpstr>Αύξηση του ΑΕΠ κατά κεφαλή και ποσοστά απασχόλησης σε μητροπολιτικές περιοχές 2000-2013, Ασία και Ωκεανία</vt:lpstr>
      <vt:lpstr>Αύξηση του ΑΕΠ κατά κεφαλή και ποσοστά απασχόλησης σε μητροπολιτικές περιοχές 2000-2013, Ευρώπη</vt:lpstr>
      <vt:lpstr>Αύξηση του ΑΕΠ κατά κεφαλή και ποσοστά απασχόλησης σε μητροπολιτικές περιοχές 2000-2013, Αμερική</vt:lpstr>
      <vt:lpstr>           Oι πόλεις μπορούν να ευνοήσουν την κοινωνική κινητικότητα  </vt:lpstr>
      <vt:lpstr>Οι πόλεις προάγουν επίσης την παραγωγικότητα και την καινοτομία  </vt:lpstr>
      <vt:lpstr>Σε όλες τις χώρες, ο πληθυσμός σε ηλικία εργασίας (working age) με τριτοβάθμια εκπαίδευση υπερέχει στις πόλεις</vt:lpstr>
      <vt:lpstr> Ακόμη και στην ίδια χώρα, οι πόλεις μπορούν να προσφέρουν διαφορετικά αποτελέσματα σε σχέση με την ευημερία  </vt:lpstr>
      <vt:lpstr>Γειτονιές χαμηλού εισοδήματος</vt:lpstr>
      <vt:lpstr>5 ΤΟΜΕΙΣ ΔΡΑΣΕΩΝ   </vt:lpstr>
      <vt:lpstr>1    1. AΠΑΣΧΟΛΗΣΗ : ποιοτικά επαγγέλματα για όλους  </vt:lpstr>
      <vt:lpstr>Ευάλωτες ομάδες</vt:lpstr>
      <vt:lpstr>Αποφυγή «παγίδας φτώχειας»</vt:lpstr>
      <vt:lpstr>2. ΕΚΠΑΙΔΕΥΣΗ </vt:lpstr>
      <vt:lpstr>2. ΕΚΠΑΙΔΕΥΣΗ </vt:lpstr>
      <vt:lpstr>Society at a glance 2016 -a spotlight in youth </vt:lpstr>
      <vt:lpstr>Society at a glance 2016 -a spotlight in youth </vt:lpstr>
      <vt:lpstr>Society at a glance 2016 -a spotlight in youth </vt:lpstr>
      <vt:lpstr>Society at a glance 2016 -a spotlight in youth </vt:lpstr>
      <vt:lpstr>Συζήτηση</vt:lpstr>
      <vt:lpstr>Αντί επιλόγου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stella</dc:creator>
  <cp:lastModifiedBy>Stella Kyvelou</cp:lastModifiedBy>
  <cp:revision>45</cp:revision>
  <dcterms:created xsi:type="dcterms:W3CDTF">2016-11-15T20:40:57Z</dcterms:created>
  <dcterms:modified xsi:type="dcterms:W3CDTF">2021-01-20T10:48:16Z</dcterms:modified>
</cp:coreProperties>
</file>