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sldIdLst>
    <p:sldId id="256" r:id="rId2"/>
    <p:sldId id="257" r:id="rId3"/>
    <p:sldId id="258" r:id="rId4"/>
    <p:sldId id="259" r:id="rId5"/>
    <p:sldId id="279" r:id="rId6"/>
    <p:sldId id="260" r:id="rId7"/>
    <p:sldId id="261" r:id="rId8"/>
    <p:sldId id="262" r:id="rId9"/>
    <p:sldId id="263" r:id="rId10"/>
    <p:sldId id="264" r:id="rId11"/>
    <p:sldId id="266" r:id="rId12"/>
    <p:sldId id="283" r:id="rId13"/>
    <p:sldId id="277" r:id="rId14"/>
    <p:sldId id="278" r:id="rId15"/>
    <p:sldId id="267" r:id="rId16"/>
    <p:sldId id="268" r:id="rId17"/>
    <p:sldId id="269" r:id="rId18"/>
    <p:sldId id="270" r:id="rId19"/>
    <p:sldId id="281" r:id="rId20"/>
    <p:sldId id="271" r:id="rId21"/>
    <p:sldId id="272" r:id="rId22"/>
    <p:sldId id="282" r:id="rId23"/>
    <p:sldId id="273" r:id="rId24"/>
    <p:sldId id="275" r:id="rId25"/>
    <p:sldId id="274" r:id="rId26"/>
    <p:sldId id="276"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a:lstStyle/>
        <a:p>
          <a:endParaRPr lang="en-US"/>
        </a:p>
      </dgm:t>
    </dgm:pt>
    <dgm:pt modelId="{37A6BFE8-2E17-420E-89F7-BCAC5978FDD3}">
      <dgm:prSet/>
      <dgm:spPr>
        <a:xfrm>
          <a:off x="556926" y="370478"/>
          <a:ext cx="7939870" cy="741431"/>
        </a:xfrm>
        <a:prstGeom prst="rect">
          <a:avLst/>
        </a:prstGeom>
        <a:gradFill rotWithShape="0">
          <a:gsLst>
            <a:gs pos="0">
              <a:srgbClr val="4590B8">
                <a:hueOff val="0"/>
                <a:satOff val="0"/>
                <a:lumOff val="0"/>
                <a:alphaOff val="0"/>
                <a:tint val="98000"/>
                <a:lumMod val="110000"/>
              </a:srgbClr>
            </a:gs>
            <a:gs pos="84000">
              <a:srgbClr val="4590B8">
                <a:hueOff val="0"/>
                <a:satOff val="0"/>
                <a:lumOff val="0"/>
                <a:alphaOff val="0"/>
                <a:shade val="90000"/>
                <a:lumMod val="88000"/>
              </a:srgbClr>
            </a:gs>
          </a:gsLst>
          <a:lin ang="5400000" scaled="0"/>
        </a:gradFill>
        <a:ln>
          <a:noFill/>
        </a:ln>
        <a:effectLst>
          <a:outerShdw blurRad="38100" dist="25400" dir="5400000" rotWithShape="0">
            <a:srgbClr val="000000">
              <a:alpha val="55000"/>
            </a:srgbClr>
          </a:outerShdw>
        </a:effectLst>
      </dgm:spPr>
      <dgm:t>
        <a:bodyPr/>
        <a:lstStyle/>
        <a:p>
          <a:pPr>
            <a:buFont typeface="Symbol" panose="05050102010706020507" pitchFamily="18" charset="2"/>
            <a:buChar char=""/>
          </a:pPr>
          <a:r>
            <a:rPr lang="el-GR">
              <a:solidFill>
                <a:sysClr val="window" lastClr="FFFFFF"/>
              </a:solidFill>
              <a:latin typeface="Corbel"/>
              <a:ea typeface="+mn-ea"/>
              <a:cs typeface="+mn-cs"/>
            </a:rPr>
            <a:t>Ενίσχυση εσωτερικών υποδομών και ψηφιοποίηση των αρχείων της Περιφέρειας.</a:t>
          </a:r>
          <a:endParaRPr lang="en-US">
            <a:solidFill>
              <a:sysClr val="window" lastClr="FFFFFF"/>
            </a:solidFill>
            <a:latin typeface="Gill Sans MT" panose="020B0502020104020203"/>
            <a:ea typeface="+mn-ea"/>
            <a:cs typeface="+mn-cs"/>
          </a:endParaRPr>
        </a:p>
      </dgm:t>
    </dgm:pt>
    <dgm:pt modelId="{2CBB919A-8A8E-457B-B1E1-4BCBB1222C3A}" type="parTrans" cxnId="{B192542A-5D52-4896-A316-AC781DC16F63}">
      <dgm:prSet/>
      <dgm:spPr/>
      <dgm:t>
        <a:bodyPr/>
        <a:lstStyle/>
        <a:p>
          <a:endParaRPr lang="en-US"/>
        </a:p>
      </dgm:t>
    </dgm:pt>
    <dgm:pt modelId="{F3A77E94-59DA-4AD4-991D-D7C91D91287E}" type="sibTrans" cxnId="{B192542A-5D52-4896-A316-AC781DC16F63}">
      <dgm:prSet/>
      <dgm:spPr>
        <a:xfrm>
          <a:off x="-6704987" y="-1025282"/>
          <a:ext cx="7980117" cy="7980117"/>
        </a:xfrm>
        <a:prstGeom prst="blockArc">
          <a:avLst>
            <a:gd name="adj1" fmla="val 18900000"/>
            <a:gd name="adj2" fmla="val 2700000"/>
            <a:gd name="adj3" fmla="val 271"/>
          </a:avLst>
        </a:prstGeom>
        <a:noFill/>
        <a:ln w="12700" cap="rnd" cmpd="sng" algn="ctr">
          <a:solidFill>
            <a:srgbClr val="4590B8">
              <a:shade val="60000"/>
              <a:hueOff val="0"/>
              <a:satOff val="0"/>
              <a:lumOff val="0"/>
              <a:alphaOff val="0"/>
            </a:srgbClr>
          </a:solidFill>
          <a:prstDash val="solid"/>
        </a:ln>
        <a:effectLst/>
      </dgm:spPr>
      <dgm:t>
        <a:bodyPr/>
        <a:lstStyle/>
        <a:p>
          <a:endParaRPr lang="en-US"/>
        </a:p>
      </dgm:t>
    </dgm:pt>
    <dgm:pt modelId="{CD3660D4-B9BC-49EA-BE59-FD84C5E053A6}">
      <dgm:prSet/>
      <dgm:spPr>
        <a:xfrm>
          <a:off x="1088214" y="1482269"/>
          <a:ext cx="7408582" cy="741431"/>
        </a:xfrm>
        <a:prstGeom prst="rect">
          <a:avLst/>
        </a:prstGeom>
        <a:gradFill rotWithShape="0">
          <a:gsLst>
            <a:gs pos="0">
              <a:srgbClr val="4590B8">
                <a:hueOff val="0"/>
                <a:satOff val="0"/>
                <a:lumOff val="0"/>
                <a:alphaOff val="0"/>
                <a:tint val="98000"/>
                <a:lumMod val="110000"/>
              </a:srgbClr>
            </a:gs>
            <a:gs pos="84000">
              <a:srgbClr val="4590B8">
                <a:hueOff val="0"/>
                <a:satOff val="0"/>
                <a:lumOff val="0"/>
                <a:alphaOff val="0"/>
                <a:shade val="90000"/>
                <a:lumMod val="88000"/>
              </a:srgbClr>
            </a:gs>
          </a:gsLst>
          <a:lin ang="5400000" scaled="0"/>
        </a:gradFill>
        <a:ln>
          <a:noFill/>
        </a:ln>
        <a:effectLst>
          <a:outerShdw blurRad="38100" dist="25400" dir="5400000" rotWithShape="0">
            <a:srgbClr val="000000">
              <a:alpha val="55000"/>
            </a:srgbClr>
          </a:outerShdw>
        </a:effectLst>
      </dgm:spPr>
      <dgm:t>
        <a:bodyPr/>
        <a:lstStyle/>
        <a:p>
          <a:pPr>
            <a:buFont typeface="Symbol" panose="05050102010706020507" pitchFamily="18" charset="2"/>
            <a:buChar char=""/>
          </a:pPr>
          <a:r>
            <a:rPr lang="el-GR">
              <a:solidFill>
                <a:sysClr val="window" lastClr="FFFFFF"/>
              </a:solidFill>
              <a:latin typeface="Corbel"/>
              <a:ea typeface="+mn-ea"/>
              <a:cs typeface="+mn-cs"/>
            </a:rPr>
            <a:t>Ανάπτυξη διαδικτυακής πλατφόρμας μητρώου εξεταστών και σχολών Οδηγών </a:t>
          </a:r>
          <a:endParaRPr lang="en-US">
            <a:solidFill>
              <a:sysClr val="window" lastClr="FFFFFF"/>
            </a:solidFill>
            <a:latin typeface="Gill Sans MT" panose="020B0502020104020203"/>
            <a:ea typeface="+mn-ea"/>
            <a:cs typeface="+mn-cs"/>
          </a:endParaRPr>
        </a:p>
      </dgm:t>
    </dgm:pt>
    <dgm:pt modelId="{FB9A9769-D982-4E23-9A07-A3CB0DC2FEEC}" type="parTrans" cxnId="{EC016579-8453-4FB2-9DC3-255342FAF21C}">
      <dgm:prSet/>
      <dgm:spPr/>
      <dgm:t>
        <a:bodyPr/>
        <a:lstStyle/>
        <a:p>
          <a:endParaRPr lang="en-US"/>
        </a:p>
      </dgm:t>
    </dgm:pt>
    <dgm:pt modelId="{37EE9D26-F9F7-4A12-AA80-D5306D0C93BD}" type="sibTrans" cxnId="{EC016579-8453-4FB2-9DC3-255342FAF21C}">
      <dgm:prSet/>
      <dgm:spPr/>
      <dgm:t>
        <a:bodyPr/>
        <a:lstStyle/>
        <a:p>
          <a:endParaRPr lang="en-US"/>
        </a:p>
      </dgm:t>
    </dgm:pt>
    <dgm:pt modelId="{011309B6-66D0-4CF6-AACE-9AC4324670BF}">
      <dgm:prSet/>
      <dgm:spPr>
        <a:xfrm>
          <a:off x="1251277" y="2594060"/>
          <a:ext cx="7245519" cy="741431"/>
        </a:xfrm>
        <a:prstGeom prst="rect">
          <a:avLst/>
        </a:prstGeom>
        <a:gradFill rotWithShape="0">
          <a:gsLst>
            <a:gs pos="0">
              <a:srgbClr val="4590B8">
                <a:hueOff val="0"/>
                <a:satOff val="0"/>
                <a:lumOff val="0"/>
                <a:alphaOff val="0"/>
                <a:tint val="98000"/>
                <a:lumMod val="110000"/>
              </a:srgbClr>
            </a:gs>
            <a:gs pos="84000">
              <a:srgbClr val="4590B8">
                <a:hueOff val="0"/>
                <a:satOff val="0"/>
                <a:lumOff val="0"/>
                <a:alphaOff val="0"/>
                <a:shade val="90000"/>
                <a:lumMod val="88000"/>
              </a:srgbClr>
            </a:gs>
          </a:gsLst>
          <a:lin ang="5400000" scaled="0"/>
        </a:gradFill>
        <a:ln>
          <a:noFill/>
        </a:ln>
        <a:effectLst>
          <a:outerShdw blurRad="38100" dist="25400" dir="5400000" rotWithShape="0">
            <a:srgbClr val="000000">
              <a:alpha val="55000"/>
            </a:srgbClr>
          </a:outerShdw>
        </a:effectLst>
      </dgm:spPr>
      <dgm:t>
        <a:bodyPr/>
        <a:lstStyle/>
        <a:p>
          <a:pPr>
            <a:buFont typeface="Symbol" panose="05050102010706020507" pitchFamily="18" charset="2"/>
            <a:buChar char=""/>
          </a:pPr>
          <a:r>
            <a:rPr lang="el-GR">
              <a:solidFill>
                <a:sysClr val="window" lastClr="FFFFFF"/>
              </a:solidFill>
              <a:latin typeface="Corbel"/>
              <a:ea typeface="+mn-ea"/>
              <a:cs typeface="+mn-cs"/>
            </a:rPr>
            <a:t>Ανάπτυξη και διάθεση </a:t>
          </a:r>
          <a:r>
            <a:rPr lang="en-US">
              <a:solidFill>
                <a:sysClr val="window" lastClr="FFFFFF"/>
              </a:solidFill>
              <a:latin typeface="Gill Sans MT" panose="020B0502020104020203"/>
              <a:ea typeface="+mn-ea"/>
              <a:cs typeface="+mn-cs"/>
            </a:rPr>
            <a:t>mobile</a:t>
          </a:r>
          <a:r>
            <a:rPr lang="el-GR">
              <a:solidFill>
                <a:sysClr val="window" lastClr="FFFFFF"/>
              </a:solidFill>
              <a:latin typeface="Corbel"/>
              <a:ea typeface="+mn-ea"/>
              <a:cs typeface="+mn-cs"/>
            </a:rPr>
            <a:t> εφαρμογών εξυπηρέτησης, ενημέρωσης και ευαισθητοποίησης των  πολιτών για θέματα όπως η ανακύκλωση το μπούλινκ κ.α.</a:t>
          </a:r>
          <a:endParaRPr lang="en-US">
            <a:solidFill>
              <a:sysClr val="window" lastClr="FFFFFF"/>
            </a:solidFill>
            <a:latin typeface="Gill Sans MT" panose="020B0502020104020203"/>
            <a:ea typeface="+mn-ea"/>
            <a:cs typeface="+mn-cs"/>
          </a:endParaRPr>
        </a:p>
      </dgm:t>
    </dgm:pt>
    <dgm:pt modelId="{ACE286F4-591A-451C-B063-F4C79544FC4D}" type="parTrans" cxnId="{4ADDC808-E602-475A-BA7B-DABB3FB9EC99}">
      <dgm:prSet/>
      <dgm:spPr/>
      <dgm:t>
        <a:bodyPr/>
        <a:lstStyle/>
        <a:p>
          <a:endParaRPr lang="en-US"/>
        </a:p>
      </dgm:t>
    </dgm:pt>
    <dgm:pt modelId="{24718CBD-9364-40FA-91AA-541EB63981A7}" type="sibTrans" cxnId="{4ADDC808-E602-475A-BA7B-DABB3FB9EC99}">
      <dgm:prSet/>
      <dgm:spPr/>
      <dgm:t>
        <a:bodyPr/>
        <a:lstStyle/>
        <a:p>
          <a:endParaRPr lang="en-US"/>
        </a:p>
      </dgm:t>
    </dgm:pt>
    <dgm:pt modelId="{99361493-A07F-4242-B792-25A16FD0A0A7}">
      <dgm:prSet/>
      <dgm:spPr>
        <a:xfrm>
          <a:off x="1088214" y="3705851"/>
          <a:ext cx="7408582" cy="741431"/>
        </a:xfrm>
        <a:prstGeom prst="rect">
          <a:avLst/>
        </a:prstGeom>
        <a:gradFill rotWithShape="0">
          <a:gsLst>
            <a:gs pos="0">
              <a:srgbClr val="4590B8">
                <a:hueOff val="0"/>
                <a:satOff val="0"/>
                <a:lumOff val="0"/>
                <a:alphaOff val="0"/>
                <a:tint val="98000"/>
                <a:lumMod val="110000"/>
              </a:srgbClr>
            </a:gs>
            <a:gs pos="84000">
              <a:srgbClr val="4590B8">
                <a:hueOff val="0"/>
                <a:satOff val="0"/>
                <a:lumOff val="0"/>
                <a:alphaOff val="0"/>
                <a:shade val="90000"/>
                <a:lumMod val="88000"/>
              </a:srgbClr>
            </a:gs>
          </a:gsLst>
          <a:lin ang="5400000" scaled="0"/>
        </a:gradFill>
        <a:ln>
          <a:noFill/>
        </a:ln>
        <a:effectLst>
          <a:outerShdw blurRad="38100" dist="25400" dir="5400000" rotWithShape="0">
            <a:srgbClr val="000000">
              <a:alpha val="55000"/>
            </a:srgbClr>
          </a:outerShdw>
        </a:effectLst>
      </dgm:spPr>
      <dgm:t>
        <a:bodyPr/>
        <a:lstStyle/>
        <a:p>
          <a:pPr>
            <a:buFont typeface="Symbol" panose="05050102010706020507" pitchFamily="18" charset="2"/>
            <a:buChar char=""/>
          </a:pPr>
          <a:r>
            <a:rPr lang="el-GR">
              <a:solidFill>
                <a:sysClr val="window" lastClr="FFFFFF"/>
              </a:solidFill>
              <a:latin typeface="Corbel"/>
              <a:ea typeface="+mn-ea"/>
              <a:cs typeface="+mn-cs"/>
            </a:rPr>
            <a:t>Δημιουργία διαδικτυακών πλατφορμών και εφαρμογών εξυπηρέτησης και καινοτομίας</a:t>
          </a:r>
          <a:endParaRPr lang="en-US">
            <a:solidFill>
              <a:sysClr val="window" lastClr="FFFFFF"/>
            </a:solidFill>
            <a:latin typeface="Gill Sans MT" panose="020B0502020104020203"/>
            <a:ea typeface="+mn-ea"/>
            <a:cs typeface="+mn-cs"/>
          </a:endParaRPr>
        </a:p>
      </dgm:t>
    </dgm:pt>
    <dgm:pt modelId="{F873028A-D6FB-4A41-B3C3-BB69C1E63F9A}" type="parTrans" cxnId="{413B57A6-A1ED-47C4-9F01-B5F88A87E43C}">
      <dgm:prSet/>
      <dgm:spPr/>
      <dgm:t>
        <a:bodyPr/>
        <a:lstStyle/>
        <a:p>
          <a:endParaRPr lang="en-US"/>
        </a:p>
      </dgm:t>
    </dgm:pt>
    <dgm:pt modelId="{6E267ADE-2481-4753-929F-C8A9952E2864}" type="sibTrans" cxnId="{413B57A6-A1ED-47C4-9F01-B5F88A87E43C}">
      <dgm:prSet/>
      <dgm:spPr/>
      <dgm:t>
        <a:bodyPr/>
        <a:lstStyle/>
        <a:p>
          <a:endParaRPr lang="en-US"/>
        </a:p>
      </dgm:t>
    </dgm:pt>
    <dgm:pt modelId="{05E7692F-6E0F-4386-943E-B143680EC1B3}">
      <dgm:prSet/>
      <dgm:spPr>
        <a:xfrm>
          <a:off x="556926" y="4817642"/>
          <a:ext cx="7939870" cy="741431"/>
        </a:xfrm>
        <a:prstGeom prst="rect">
          <a:avLst/>
        </a:prstGeom>
        <a:gradFill rotWithShape="0">
          <a:gsLst>
            <a:gs pos="0">
              <a:srgbClr val="4590B8">
                <a:hueOff val="0"/>
                <a:satOff val="0"/>
                <a:lumOff val="0"/>
                <a:alphaOff val="0"/>
                <a:tint val="98000"/>
                <a:lumMod val="110000"/>
              </a:srgbClr>
            </a:gs>
            <a:gs pos="84000">
              <a:srgbClr val="4590B8">
                <a:hueOff val="0"/>
                <a:satOff val="0"/>
                <a:lumOff val="0"/>
                <a:alphaOff val="0"/>
                <a:shade val="90000"/>
                <a:lumMod val="88000"/>
              </a:srgbClr>
            </a:gs>
          </a:gsLst>
          <a:lin ang="5400000" scaled="0"/>
        </a:gradFill>
        <a:ln>
          <a:noFill/>
        </a:ln>
        <a:effectLst>
          <a:outerShdw blurRad="38100" dist="25400" dir="5400000" rotWithShape="0">
            <a:srgbClr val="000000">
              <a:alpha val="55000"/>
            </a:srgbClr>
          </a:outerShdw>
        </a:effectLst>
      </dgm:spPr>
      <dgm:t>
        <a:bodyPr/>
        <a:lstStyle/>
        <a:p>
          <a:pPr>
            <a:buFont typeface="Symbol" panose="05050102010706020507" pitchFamily="18" charset="2"/>
            <a:buChar char=""/>
          </a:pPr>
          <a:r>
            <a:rPr lang="el-GR">
              <a:solidFill>
                <a:sysClr val="window" lastClr="FFFFFF"/>
              </a:solidFill>
              <a:latin typeface="Corbel"/>
              <a:ea typeface="+mn-ea"/>
              <a:cs typeface="+mn-cs"/>
            </a:rPr>
            <a:t>Εγκατάσταση και λειτουργία πληροφοριακών συστημάτων και εφαρμογών για την κάλυψη των εσωτερικών αναγκών λειτουργίας των υπηρεσιών της Περιφέρειας</a:t>
          </a:r>
          <a:endParaRPr lang="en-US">
            <a:solidFill>
              <a:sysClr val="window" lastClr="FFFFFF"/>
            </a:solidFill>
            <a:latin typeface="Gill Sans MT" panose="020B0502020104020203"/>
            <a:ea typeface="+mn-ea"/>
            <a:cs typeface="+mn-cs"/>
          </a:endParaRPr>
        </a:p>
      </dgm:t>
    </dgm:pt>
    <dgm:pt modelId="{FF6AD4C2-442B-4C95-9DD6-E0A407A4D3EC}" type="parTrans" cxnId="{A9FC5342-6325-4950-83EF-F8CD7CAF5B08}">
      <dgm:prSet/>
      <dgm:spPr/>
      <dgm:t>
        <a:bodyPr/>
        <a:lstStyle/>
        <a:p>
          <a:endParaRPr lang="en-US"/>
        </a:p>
      </dgm:t>
    </dgm:pt>
    <dgm:pt modelId="{77847338-6269-4829-8AD4-D1E7CF154C5C}" type="sibTrans" cxnId="{A9FC5342-6325-4950-83EF-F8CD7CAF5B08}">
      <dgm:prSet/>
      <dgm:spPr/>
      <dgm:t>
        <a:bodyPr/>
        <a:lstStyle/>
        <a:p>
          <a:endParaRPr lang="en-US"/>
        </a:p>
      </dgm:t>
    </dgm:pt>
    <dgm:pt modelId="{57806726-6E60-4ACC-9C1C-7DF9CC365A10}" type="pres">
      <dgm:prSet presAssocID="{7E5AA53B-3EEE-4DE4-BB81-9044890C2946}" presName="Name0" presStyleCnt="0">
        <dgm:presLayoutVars>
          <dgm:chMax val="7"/>
          <dgm:chPref val="7"/>
          <dgm:dir/>
        </dgm:presLayoutVars>
      </dgm:prSet>
      <dgm:spPr/>
      <dgm:t>
        <a:bodyPr/>
        <a:lstStyle/>
        <a:p>
          <a:endParaRPr lang="el-GR"/>
        </a:p>
      </dgm:t>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5"/>
      <dgm:spPr/>
    </dgm:pt>
    <dgm:pt modelId="{D79B43FC-100B-4A0D-A4D5-0D2D04B99064}" type="pres">
      <dgm:prSet presAssocID="{7E5AA53B-3EEE-4DE4-BB81-9044890C2946}" presName="conn" presStyleLbl="parChTrans1D2" presStyleIdx="0" presStyleCnt="1"/>
      <dgm:spPr/>
      <dgm:t>
        <a:bodyPr/>
        <a:lstStyle/>
        <a:p>
          <a:endParaRPr lang="el-GR"/>
        </a:p>
      </dgm:t>
    </dgm:pt>
    <dgm:pt modelId="{3CAD8DA1-8D53-445C-ACE8-D8449E4F0F55}" type="pres">
      <dgm:prSet presAssocID="{7E5AA53B-3EEE-4DE4-BB81-9044890C2946}" presName="extraNode" presStyleLbl="node1" presStyleIdx="0" presStyleCnt="5"/>
      <dgm:spPr/>
    </dgm:pt>
    <dgm:pt modelId="{429CABD1-4116-474B-81BF-735E2CA9DD00}" type="pres">
      <dgm:prSet presAssocID="{7E5AA53B-3EEE-4DE4-BB81-9044890C2946}" presName="dstNode" presStyleLbl="node1" presStyleIdx="0" presStyleCnt="5"/>
      <dgm:spPr/>
    </dgm:pt>
    <dgm:pt modelId="{8CD5861A-0A34-4594-B9AE-2A33084BD50E}" type="pres">
      <dgm:prSet presAssocID="{37A6BFE8-2E17-420E-89F7-BCAC5978FDD3}" presName="text_1" presStyleLbl="node1" presStyleIdx="0" presStyleCnt="5">
        <dgm:presLayoutVars>
          <dgm:bulletEnabled val="1"/>
        </dgm:presLayoutVars>
      </dgm:prSet>
      <dgm:spPr/>
      <dgm:t>
        <a:bodyPr/>
        <a:lstStyle/>
        <a:p>
          <a:endParaRPr lang="el-GR"/>
        </a:p>
      </dgm:t>
    </dgm:pt>
    <dgm:pt modelId="{7B884602-5E85-4229-A652-0C29175D305F}" type="pres">
      <dgm:prSet presAssocID="{37A6BFE8-2E17-420E-89F7-BCAC5978FDD3}" presName="accent_1" presStyleCnt="0"/>
      <dgm:spPr/>
    </dgm:pt>
    <dgm:pt modelId="{C400B5E9-8454-41A6-AB6A-34D92533D2BA}" type="pres">
      <dgm:prSet presAssocID="{37A6BFE8-2E17-420E-89F7-BCAC5978FDD3}" presName="accentRepeatNode" presStyleLbl="solidFgAcc1" presStyleIdx="0" presStyleCnt="5"/>
      <dgm:spPr>
        <a:xfrm>
          <a:off x="93532" y="277799"/>
          <a:ext cx="926788" cy="926788"/>
        </a:xfrm>
        <a:prstGeom prst="ellipse">
          <a:avLst/>
        </a:prstGeom>
        <a:solidFill>
          <a:sysClr val="window" lastClr="FFFFFF">
            <a:hueOff val="0"/>
            <a:satOff val="0"/>
            <a:lumOff val="0"/>
            <a:alphaOff val="0"/>
          </a:sysClr>
        </a:solidFill>
        <a:ln w="12700" cap="rnd" cmpd="sng" algn="ctr">
          <a:solidFill>
            <a:srgbClr val="4590B8">
              <a:hueOff val="0"/>
              <a:satOff val="0"/>
              <a:lumOff val="0"/>
              <a:alphaOff val="0"/>
            </a:srgbClr>
          </a:solidFill>
          <a:prstDash val="solid"/>
        </a:ln>
        <a:effectLst/>
      </dgm:spPr>
      <dgm:t>
        <a:bodyPr/>
        <a:lstStyle/>
        <a:p>
          <a:endParaRPr lang="el-GR"/>
        </a:p>
      </dgm:t>
    </dgm:pt>
    <dgm:pt modelId="{6AC8511A-EA99-4003-A227-A3AF22510C81}" type="pres">
      <dgm:prSet presAssocID="{CD3660D4-B9BC-49EA-BE59-FD84C5E053A6}" presName="text_2" presStyleLbl="node1" presStyleIdx="1" presStyleCnt="5">
        <dgm:presLayoutVars>
          <dgm:bulletEnabled val="1"/>
        </dgm:presLayoutVars>
      </dgm:prSet>
      <dgm:spPr/>
      <dgm:t>
        <a:bodyPr/>
        <a:lstStyle/>
        <a:p>
          <a:endParaRPr lang="el-GR"/>
        </a:p>
      </dgm:t>
    </dgm:pt>
    <dgm:pt modelId="{9111F1C6-923D-4645-9237-9C10243A28DD}" type="pres">
      <dgm:prSet presAssocID="{CD3660D4-B9BC-49EA-BE59-FD84C5E053A6}" presName="accent_2" presStyleCnt="0"/>
      <dgm:spPr/>
    </dgm:pt>
    <dgm:pt modelId="{3D1876EF-2871-4C87-85EC-A879721CE9D5}" type="pres">
      <dgm:prSet presAssocID="{CD3660D4-B9BC-49EA-BE59-FD84C5E053A6}" presName="accentRepeatNode" presStyleLbl="solidFgAcc1" presStyleIdx="1" presStyleCnt="5"/>
      <dgm:spPr>
        <a:xfrm>
          <a:off x="624819" y="1389590"/>
          <a:ext cx="926788" cy="926788"/>
        </a:xfrm>
        <a:prstGeom prst="ellipse">
          <a:avLst/>
        </a:prstGeom>
        <a:solidFill>
          <a:sysClr val="window" lastClr="FFFFFF">
            <a:hueOff val="0"/>
            <a:satOff val="0"/>
            <a:lumOff val="0"/>
            <a:alphaOff val="0"/>
          </a:sysClr>
        </a:solidFill>
        <a:ln w="12700" cap="rnd" cmpd="sng" algn="ctr">
          <a:solidFill>
            <a:srgbClr val="4590B8">
              <a:hueOff val="0"/>
              <a:satOff val="0"/>
              <a:lumOff val="0"/>
              <a:alphaOff val="0"/>
            </a:srgbClr>
          </a:solidFill>
          <a:prstDash val="solid"/>
        </a:ln>
        <a:effectLst/>
      </dgm:spPr>
      <dgm:t>
        <a:bodyPr/>
        <a:lstStyle/>
        <a:p>
          <a:endParaRPr lang="el-GR"/>
        </a:p>
      </dgm:t>
    </dgm:pt>
    <dgm:pt modelId="{9D36FCD2-8176-4DA8-A7E0-532281EC8C6C}" type="pres">
      <dgm:prSet presAssocID="{011309B6-66D0-4CF6-AACE-9AC4324670BF}" presName="text_3" presStyleLbl="node1" presStyleIdx="2" presStyleCnt="5">
        <dgm:presLayoutVars>
          <dgm:bulletEnabled val="1"/>
        </dgm:presLayoutVars>
      </dgm:prSet>
      <dgm:spPr/>
      <dgm:t>
        <a:bodyPr/>
        <a:lstStyle/>
        <a:p>
          <a:endParaRPr lang="el-GR"/>
        </a:p>
      </dgm:t>
    </dgm:pt>
    <dgm:pt modelId="{3AA49812-2C9E-43B4-8452-1BDC66BE6920}" type="pres">
      <dgm:prSet presAssocID="{011309B6-66D0-4CF6-AACE-9AC4324670BF}" presName="accent_3" presStyleCnt="0"/>
      <dgm:spPr/>
    </dgm:pt>
    <dgm:pt modelId="{BD788333-1EE3-4FD4-94D0-6BBBCBB7CB22}" type="pres">
      <dgm:prSet presAssocID="{011309B6-66D0-4CF6-AACE-9AC4324670BF}" presName="accentRepeatNode" presStyleLbl="solidFgAcc1" presStyleIdx="2" presStyleCnt="5"/>
      <dgm:spPr>
        <a:xfrm>
          <a:off x="787882" y="2501381"/>
          <a:ext cx="926788" cy="926788"/>
        </a:xfrm>
        <a:prstGeom prst="ellipse">
          <a:avLst/>
        </a:prstGeom>
        <a:solidFill>
          <a:sysClr val="window" lastClr="FFFFFF">
            <a:hueOff val="0"/>
            <a:satOff val="0"/>
            <a:lumOff val="0"/>
            <a:alphaOff val="0"/>
          </a:sysClr>
        </a:solidFill>
        <a:ln w="12700" cap="rnd" cmpd="sng" algn="ctr">
          <a:solidFill>
            <a:srgbClr val="4590B8">
              <a:hueOff val="0"/>
              <a:satOff val="0"/>
              <a:lumOff val="0"/>
              <a:alphaOff val="0"/>
            </a:srgbClr>
          </a:solidFill>
          <a:prstDash val="solid"/>
        </a:ln>
        <a:effectLst/>
      </dgm:spPr>
      <dgm:t>
        <a:bodyPr/>
        <a:lstStyle/>
        <a:p>
          <a:endParaRPr lang="el-GR"/>
        </a:p>
      </dgm:t>
    </dgm:pt>
    <dgm:pt modelId="{462DA318-A1C5-4A72-BB29-F0046F976D3E}" type="pres">
      <dgm:prSet presAssocID="{99361493-A07F-4242-B792-25A16FD0A0A7}" presName="text_4" presStyleLbl="node1" presStyleIdx="3" presStyleCnt="5">
        <dgm:presLayoutVars>
          <dgm:bulletEnabled val="1"/>
        </dgm:presLayoutVars>
      </dgm:prSet>
      <dgm:spPr/>
      <dgm:t>
        <a:bodyPr/>
        <a:lstStyle/>
        <a:p>
          <a:endParaRPr lang="el-GR"/>
        </a:p>
      </dgm:t>
    </dgm:pt>
    <dgm:pt modelId="{6A35868A-045D-46E2-91FD-DB4A2FEDB991}" type="pres">
      <dgm:prSet presAssocID="{99361493-A07F-4242-B792-25A16FD0A0A7}" presName="accent_4" presStyleCnt="0"/>
      <dgm:spPr/>
    </dgm:pt>
    <dgm:pt modelId="{A20B5149-C741-4373-872E-2FEA2FDC2763}" type="pres">
      <dgm:prSet presAssocID="{99361493-A07F-4242-B792-25A16FD0A0A7}" presName="accentRepeatNode" presStyleLbl="solidFgAcc1" presStyleIdx="3" presStyleCnt="5"/>
      <dgm:spPr>
        <a:xfrm>
          <a:off x="624819" y="3613172"/>
          <a:ext cx="926788" cy="926788"/>
        </a:xfrm>
        <a:prstGeom prst="ellipse">
          <a:avLst/>
        </a:prstGeom>
        <a:solidFill>
          <a:sysClr val="window" lastClr="FFFFFF">
            <a:hueOff val="0"/>
            <a:satOff val="0"/>
            <a:lumOff val="0"/>
            <a:alphaOff val="0"/>
          </a:sysClr>
        </a:solidFill>
        <a:ln w="12700" cap="rnd" cmpd="sng" algn="ctr">
          <a:solidFill>
            <a:srgbClr val="4590B8">
              <a:hueOff val="0"/>
              <a:satOff val="0"/>
              <a:lumOff val="0"/>
              <a:alphaOff val="0"/>
            </a:srgbClr>
          </a:solidFill>
          <a:prstDash val="solid"/>
        </a:ln>
        <a:effectLst/>
      </dgm:spPr>
      <dgm:t>
        <a:bodyPr/>
        <a:lstStyle/>
        <a:p>
          <a:endParaRPr lang="el-GR"/>
        </a:p>
      </dgm:t>
    </dgm:pt>
    <dgm:pt modelId="{53976545-BD90-41F2-A1DD-13B337699D8C}" type="pres">
      <dgm:prSet presAssocID="{05E7692F-6E0F-4386-943E-B143680EC1B3}" presName="text_5" presStyleLbl="node1" presStyleIdx="4" presStyleCnt="5">
        <dgm:presLayoutVars>
          <dgm:bulletEnabled val="1"/>
        </dgm:presLayoutVars>
      </dgm:prSet>
      <dgm:spPr/>
      <dgm:t>
        <a:bodyPr/>
        <a:lstStyle/>
        <a:p>
          <a:endParaRPr lang="el-GR"/>
        </a:p>
      </dgm:t>
    </dgm:pt>
    <dgm:pt modelId="{F3A4E9D5-E5D0-43C8-8310-E1A9D72BCC64}" type="pres">
      <dgm:prSet presAssocID="{05E7692F-6E0F-4386-943E-B143680EC1B3}" presName="accent_5" presStyleCnt="0"/>
      <dgm:spPr/>
    </dgm:pt>
    <dgm:pt modelId="{9E75B94E-3D5A-4646-9F11-5945CDAD825A}" type="pres">
      <dgm:prSet presAssocID="{05E7692F-6E0F-4386-943E-B143680EC1B3}" presName="accentRepeatNode" presStyleLbl="solidFgAcc1" presStyleIdx="4" presStyleCnt="5"/>
      <dgm:spPr>
        <a:xfrm>
          <a:off x="93532" y="4724963"/>
          <a:ext cx="926788" cy="926788"/>
        </a:xfrm>
        <a:prstGeom prst="ellipse">
          <a:avLst/>
        </a:prstGeom>
        <a:solidFill>
          <a:sysClr val="window" lastClr="FFFFFF">
            <a:hueOff val="0"/>
            <a:satOff val="0"/>
            <a:lumOff val="0"/>
            <a:alphaOff val="0"/>
          </a:sysClr>
        </a:solidFill>
        <a:ln w="12700" cap="rnd" cmpd="sng" algn="ctr">
          <a:solidFill>
            <a:srgbClr val="4590B8">
              <a:hueOff val="0"/>
              <a:satOff val="0"/>
              <a:lumOff val="0"/>
              <a:alphaOff val="0"/>
            </a:srgbClr>
          </a:solidFill>
          <a:prstDash val="solid"/>
        </a:ln>
        <a:effectLst/>
      </dgm:spPr>
      <dgm:t>
        <a:bodyPr/>
        <a:lstStyle/>
        <a:p>
          <a:endParaRPr lang="el-GR"/>
        </a:p>
      </dgm:t>
    </dgm:pt>
  </dgm:ptLst>
  <dgm:cxnLst>
    <dgm:cxn modelId="{0EC433A1-22E0-44B7-9B6B-C835B0776B45}" type="presOf" srcId="{7E5AA53B-3EEE-4DE4-BB81-9044890C2946}" destId="{57806726-6E60-4ACC-9C1C-7DF9CC365A10}" srcOrd="0" destOrd="0" presId="urn:microsoft.com/office/officeart/2008/layout/VerticalCurvedList"/>
    <dgm:cxn modelId="{36750D7A-1CBF-4B71-AFCE-654930F35C31}" type="presOf" srcId="{05E7692F-6E0F-4386-943E-B143680EC1B3}" destId="{53976545-BD90-41F2-A1DD-13B337699D8C}" srcOrd="0" destOrd="0" presId="urn:microsoft.com/office/officeart/2008/layout/VerticalCurvedList"/>
    <dgm:cxn modelId="{413B57A6-A1ED-47C4-9F01-B5F88A87E43C}" srcId="{7E5AA53B-3EEE-4DE4-BB81-9044890C2946}" destId="{99361493-A07F-4242-B792-25A16FD0A0A7}" srcOrd="3" destOrd="0" parTransId="{F873028A-D6FB-4A41-B3C3-BB69C1E63F9A}" sibTransId="{6E267ADE-2481-4753-929F-C8A9952E2864}"/>
    <dgm:cxn modelId="{5662ED30-0760-41B2-B200-30E50D302BB7}" type="presOf" srcId="{F3A77E94-59DA-4AD4-991D-D7C91D91287E}" destId="{D79B43FC-100B-4A0D-A4D5-0D2D04B99064}" srcOrd="0" destOrd="0" presId="urn:microsoft.com/office/officeart/2008/layout/VerticalCurvedList"/>
    <dgm:cxn modelId="{EC016579-8453-4FB2-9DC3-255342FAF21C}" srcId="{7E5AA53B-3EEE-4DE4-BB81-9044890C2946}" destId="{CD3660D4-B9BC-49EA-BE59-FD84C5E053A6}" srcOrd="1" destOrd="0" parTransId="{FB9A9769-D982-4E23-9A07-A3CB0DC2FEEC}" sibTransId="{37EE9D26-F9F7-4A12-AA80-D5306D0C93BD}"/>
    <dgm:cxn modelId="{49BBB859-4F60-4582-9908-D8284561C17D}" type="presOf" srcId="{011309B6-66D0-4CF6-AACE-9AC4324670BF}" destId="{9D36FCD2-8176-4DA8-A7E0-532281EC8C6C}" srcOrd="0" destOrd="0" presId="urn:microsoft.com/office/officeart/2008/layout/VerticalCurvedList"/>
    <dgm:cxn modelId="{7C39DCBB-610C-495F-8EFE-3BC0D9FF5919}" type="presOf" srcId="{CD3660D4-B9BC-49EA-BE59-FD84C5E053A6}" destId="{6AC8511A-EA99-4003-A227-A3AF22510C81}" srcOrd="0" destOrd="0" presId="urn:microsoft.com/office/officeart/2008/layout/VerticalCurvedList"/>
    <dgm:cxn modelId="{60F19BD8-A153-4B5F-89C0-4A842F1EE1F4}" type="presOf" srcId="{99361493-A07F-4242-B792-25A16FD0A0A7}" destId="{462DA318-A1C5-4A72-BB29-F0046F976D3E}" srcOrd="0" destOrd="0" presId="urn:microsoft.com/office/officeart/2008/layout/VerticalCurvedList"/>
    <dgm:cxn modelId="{46710AEB-A8A8-4045-B2E0-8EE691B6331A}" type="presOf" srcId="{37A6BFE8-2E17-420E-89F7-BCAC5978FDD3}" destId="{8CD5861A-0A34-4594-B9AE-2A33084BD50E}" srcOrd="0" destOrd="0" presId="urn:microsoft.com/office/officeart/2008/layout/VerticalCurvedList"/>
    <dgm:cxn modelId="{4ADDC808-E602-475A-BA7B-DABB3FB9EC99}" srcId="{7E5AA53B-3EEE-4DE4-BB81-9044890C2946}" destId="{011309B6-66D0-4CF6-AACE-9AC4324670BF}" srcOrd="2" destOrd="0" parTransId="{ACE286F4-591A-451C-B063-F4C79544FC4D}" sibTransId="{24718CBD-9364-40FA-91AA-541EB63981A7}"/>
    <dgm:cxn modelId="{A9FC5342-6325-4950-83EF-F8CD7CAF5B08}" srcId="{7E5AA53B-3EEE-4DE4-BB81-9044890C2946}" destId="{05E7692F-6E0F-4386-943E-B143680EC1B3}" srcOrd="4" destOrd="0" parTransId="{FF6AD4C2-442B-4C95-9DD6-E0A407A4D3EC}" sibTransId="{77847338-6269-4829-8AD4-D1E7CF154C5C}"/>
    <dgm:cxn modelId="{B192542A-5D52-4896-A316-AC781DC16F63}" srcId="{7E5AA53B-3EEE-4DE4-BB81-9044890C2946}" destId="{37A6BFE8-2E17-420E-89F7-BCAC5978FDD3}" srcOrd="0" destOrd="0" parTransId="{2CBB919A-8A8E-457B-B1E1-4BCBB1222C3A}" sibTransId="{F3A77E94-59DA-4AD4-991D-D7C91D91287E}"/>
    <dgm:cxn modelId="{7119CE32-61D9-4846-B19A-120F944049A8}" type="presParOf" srcId="{57806726-6E60-4ACC-9C1C-7DF9CC365A10}" destId="{90561C55-3C6E-4D53-85E1-2C50BCDDA392}" srcOrd="0" destOrd="0" presId="urn:microsoft.com/office/officeart/2008/layout/VerticalCurvedList"/>
    <dgm:cxn modelId="{5274E2BC-5A97-4F12-A679-E7BA85E8AADF}" type="presParOf" srcId="{90561C55-3C6E-4D53-85E1-2C50BCDDA392}" destId="{B6CD42EC-5AD4-4004-AE5B-47EDA668DAA8}" srcOrd="0" destOrd="0" presId="urn:microsoft.com/office/officeart/2008/layout/VerticalCurvedList"/>
    <dgm:cxn modelId="{D1BAE430-6AD6-47D5-8C3D-D43D39184AFE}" type="presParOf" srcId="{B6CD42EC-5AD4-4004-AE5B-47EDA668DAA8}" destId="{963B8EE3-40CC-4A0A-B420-D0BF920973CE}" srcOrd="0" destOrd="0" presId="urn:microsoft.com/office/officeart/2008/layout/VerticalCurvedList"/>
    <dgm:cxn modelId="{EA491DCB-97DD-4E06-98FB-11E1467CF7D6}" type="presParOf" srcId="{B6CD42EC-5AD4-4004-AE5B-47EDA668DAA8}" destId="{D79B43FC-100B-4A0D-A4D5-0D2D04B99064}" srcOrd="1" destOrd="0" presId="urn:microsoft.com/office/officeart/2008/layout/VerticalCurvedList"/>
    <dgm:cxn modelId="{0D317E8E-5A98-4ADB-8CBA-6331EB2AC944}" type="presParOf" srcId="{B6CD42EC-5AD4-4004-AE5B-47EDA668DAA8}" destId="{3CAD8DA1-8D53-445C-ACE8-D8449E4F0F55}" srcOrd="2" destOrd="0" presId="urn:microsoft.com/office/officeart/2008/layout/VerticalCurvedList"/>
    <dgm:cxn modelId="{C9793CB5-7C95-4C9F-8B14-EC30725F41A6}" type="presParOf" srcId="{B6CD42EC-5AD4-4004-AE5B-47EDA668DAA8}" destId="{429CABD1-4116-474B-81BF-735E2CA9DD00}" srcOrd="3" destOrd="0" presId="urn:microsoft.com/office/officeart/2008/layout/VerticalCurvedList"/>
    <dgm:cxn modelId="{C1476B34-5070-4A4C-BC0E-ABB273748A37}" type="presParOf" srcId="{90561C55-3C6E-4D53-85E1-2C50BCDDA392}" destId="{8CD5861A-0A34-4594-B9AE-2A33084BD50E}" srcOrd="1" destOrd="0" presId="urn:microsoft.com/office/officeart/2008/layout/VerticalCurvedList"/>
    <dgm:cxn modelId="{0EE07375-4085-4722-908D-DA8BA3EF74CB}" type="presParOf" srcId="{90561C55-3C6E-4D53-85E1-2C50BCDDA392}" destId="{7B884602-5E85-4229-A652-0C29175D305F}" srcOrd="2" destOrd="0" presId="urn:microsoft.com/office/officeart/2008/layout/VerticalCurvedList"/>
    <dgm:cxn modelId="{F5E035E8-30B4-48A4-838E-32C8A89CEFC4}" type="presParOf" srcId="{7B884602-5E85-4229-A652-0C29175D305F}" destId="{C400B5E9-8454-41A6-AB6A-34D92533D2BA}" srcOrd="0" destOrd="0" presId="urn:microsoft.com/office/officeart/2008/layout/VerticalCurvedList"/>
    <dgm:cxn modelId="{4ABBA268-5A64-4C40-A724-D774769938A4}" type="presParOf" srcId="{90561C55-3C6E-4D53-85E1-2C50BCDDA392}" destId="{6AC8511A-EA99-4003-A227-A3AF22510C81}" srcOrd="3" destOrd="0" presId="urn:microsoft.com/office/officeart/2008/layout/VerticalCurvedList"/>
    <dgm:cxn modelId="{94C6A2A5-C6A6-418E-A524-7FF2968D1642}" type="presParOf" srcId="{90561C55-3C6E-4D53-85E1-2C50BCDDA392}" destId="{9111F1C6-923D-4645-9237-9C10243A28DD}" srcOrd="4" destOrd="0" presId="urn:microsoft.com/office/officeart/2008/layout/VerticalCurvedList"/>
    <dgm:cxn modelId="{12A2CEDD-17A6-4DCA-93B3-DBFE343F1549}" type="presParOf" srcId="{9111F1C6-923D-4645-9237-9C10243A28DD}" destId="{3D1876EF-2871-4C87-85EC-A879721CE9D5}" srcOrd="0" destOrd="0" presId="urn:microsoft.com/office/officeart/2008/layout/VerticalCurvedList"/>
    <dgm:cxn modelId="{3EE643B6-E5C8-4BB8-B1D0-4000C77BE062}" type="presParOf" srcId="{90561C55-3C6E-4D53-85E1-2C50BCDDA392}" destId="{9D36FCD2-8176-4DA8-A7E0-532281EC8C6C}" srcOrd="5" destOrd="0" presId="urn:microsoft.com/office/officeart/2008/layout/VerticalCurvedList"/>
    <dgm:cxn modelId="{1E647223-00DF-4635-BFA4-ACE3C4450EAA}" type="presParOf" srcId="{90561C55-3C6E-4D53-85E1-2C50BCDDA392}" destId="{3AA49812-2C9E-43B4-8452-1BDC66BE6920}" srcOrd="6" destOrd="0" presId="urn:microsoft.com/office/officeart/2008/layout/VerticalCurvedList"/>
    <dgm:cxn modelId="{33231E47-C41E-4C55-9783-848890C7F1BC}" type="presParOf" srcId="{3AA49812-2C9E-43B4-8452-1BDC66BE6920}" destId="{BD788333-1EE3-4FD4-94D0-6BBBCBB7CB22}" srcOrd="0" destOrd="0" presId="urn:microsoft.com/office/officeart/2008/layout/VerticalCurvedList"/>
    <dgm:cxn modelId="{F5E2F925-387C-4016-AEA7-7445C8103C0E}" type="presParOf" srcId="{90561C55-3C6E-4D53-85E1-2C50BCDDA392}" destId="{462DA318-A1C5-4A72-BB29-F0046F976D3E}" srcOrd="7" destOrd="0" presId="urn:microsoft.com/office/officeart/2008/layout/VerticalCurvedList"/>
    <dgm:cxn modelId="{4046F611-39F4-45DF-A282-718E9974AB79}" type="presParOf" srcId="{90561C55-3C6E-4D53-85E1-2C50BCDDA392}" destId="{6A35868A-045D-46E2-91FD-DB4A2FEDB991}" srcOrd="8" destOrd="0" presId="urn:microsoft.com/office/officeart/2008/layout/VerticalCurvedList"/>
    <dgm:cxn modelId="{3DB71800-C985-4F02-BF62-5B36B45F75C5}" type="presParOf" srcId="{6A35868A-045D-46E2-91FD-DB4A2FEDB991}" destId="{A20B5149-C741-4373-872E-2FEA2FDC2763}" srcOrd="0" destOrd="0" presId="urn:microsoft.com/office/officeart/2008/layout/VerticalCurvedList"/>
    <dgm:cxn modelId="{36171D71-57F7-4DDB-B759-73F7949469C0}" type="presParOf" srcId="{90561C55-3C6E-4D53-85E1-2C50BCDDA392}" destId="{53976545-BD90-41F2-A1DD-13B337699D8C}" srcOrd="9" destOrd="0" presId="urn:microsoft.com/office/officeart/2008/layout/VerticalCurvedList"/>
    <dgm:cxn modelId="{7ABFE7F4-582F-4B56-B3D0-7825DC1624AD}" type="presParOf" srcId="{90561C55-3C6E-4D53-85E1-2C50BCDDA392}" destId="{F3A4E9D5-E5D0-43C8-8310-E1A9D72BCC64}" srcOrd="10" destOrd="0" presId="urn:microsoft.com/office/officeart/2008/layout/VerticalCurvedList"/>
    <dgm:cxn modelId="{6A82E8D2-29C4-45D8-BF9A-EA385339A8BD}" type="presParOf" srcId="{F3A4E9D5-E5D0-43C8-8310-E1A9D72BCC64}" destId="{9E75B94E-3D5A-4646-9F11-5945CDAD825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238BD09E-148D-49A4-AB1D-578168DCC8B6}" type="datetimeFigureOut">
              <a:rPr lang="el-GR" smtClean="0"/>
              <a:t>21/11/2023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17ACA98-6328-4511-B073-41763CB71FBC}"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238BD09E-148D-49A4-AB1D-578168DCC8B6}" type="datetimeFigureOut">
              <a:rPr lang="el-GR" smtClean="0"/>
              <a:t>21/11/2023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17ACA98-6328-4511-B073-41763CB71FBC}"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238BD09E-148D-49A4-AB1D-578168DCC8B6}" type="datetimeFigureOut">
              <a:rPr lang="el-GR" smtClean="0"/>
              <a:t>21/11/2023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17ACA98-6328-4511-B073-41763CB71FBC}"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238BD09E-148D-49A4-AB1D-578168DCC8B6}" type="datetimeFigureOut">
              <a:rPr lang="el-GR" smtClean="0"/>
              <a:t>21/11/2023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17ACA98-6328-4511-B073-41763CB71FBC}"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238BD09E-148D-49A4-AB1D-578168DCC8B6}" type="datetimeFigureOut">
              <a:rPr lang="el-GR" smtClean="0"/>
              <a:t>21/11/2023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17ACA98-6328-4511-B073-41763CB71FBC}"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238BD09E-148D-49A4-AB1D-578168DCC8B6}" type="datetimeFigureOut">
              <a:rPr lang="el-GR" smtClean="0"/>
              <a:t>21/11/2023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17ACA98-6328-4511-B073-41763CB71FBC}"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238BD09E-148D-49A4-AB1D-578168DCC8B6}" type="datetimeFigureOut">
              <a:rPr lang="el-GR" smtClean="0"/>
              <a:t>21/11/2023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17ACA98-6328-4511-B073-41763CB71FBC}"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238BD09E-148D-49A4-AB1D-578168DCC8B6}" type="datetimeFigureOut">
              <a:rPr lang="el-GR" smtClean="0"/>
              <a:t>21/11/2023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17ACA98-6328-4511-B073-41763CB71FBC}"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BD09E-148D-49A4-AB1D-578168DCC8B6}" type="datetimeFigureOut">
              <a:rPr lang="el-GR" smtClean="0"/>
              <a:t>21/11/2023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17ACA98-6328-4511-B073-41763CB71FBC}"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l-GR" smtClean="0"/>
              <a:t>Στυλ κύριου τίτλου</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38BD09E-148D-49A4-AB1D-578168DCC8B6}" type="datetimeFigureOut">
              <a:rPr lang="el-GR" smtClean="0"/>
              <a:t>21/11/2023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17ACA98-6328-4511-B073-41763CB71FBC}" type="slidenum">
              <a:rPr lang="el-GR" smtClean="0"/>
              <a:t>‹#›</a:t>
            </a:fld>
            <a:endParaRPr lang="el-GR"/>
          </a:p>
        </p:txBody>
      </p:sp>
      <p:sp>
        <p:nvSpPr>
          <p:cNvPr id="9" name="Content Placeholder 8"/>
          <p:cNvSpPr>
            <a:spLocks noGrp="1"/>
          </p:cNvSpPr>
          <p:nvPr>
            <p:ph sz="quarter" idx="13"/>
          </p:nvPr>
        </p:nvSpPr>
        <p:spPr>
          <a:xfrm>
            <a:off x="304800" y="381000"/>
            <a:ext cx="7772400" cy="494284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8" name="Date Placeholder 7"/>
          <p:cNvSpPr>
            <a:spLocks noGrp="1"/>
          </p:cNvSpPr>
          <p:nvPr>
            <p:ph type="dt" sz="half" idx="10"/>
          </p:nvPr>
        </p:nvSpPr>
        <p:spPr/>
        <p:txBody>
          <a:bodyPr/>
          <a:lstStyle/>
          <a:p>
            <a:fld id="{238BD09E-148D-49A4-AB1D-578168DCC8B6}" type="datetimeFigureOut">
              <a:rPr lang="el-GR" smtClean="0"/>
              <a:t>21/11/2023</a:t>
            </a:fld>
            <a:endParaRPr lang="el-GR"/>
          </a:p>
        </p:txBody>
      </p:sp>
      <p:sp>
        <p:nvSpPr>
          <p:cNvPr id="9" name="Slide Number Placeholder 8"/>
          <p:cNvSpPr>
            <a:spLocks noGrp="1"/>
          </p:cNvSpPr>
          <p:nvPr>
            <p:ph type="sldNum" sz="quarter" idx="11"/>
          </p:nvPr>
        </p:nvSpPr>
        <p:spPr/>
        <p:txBody>
          <a:bodyPr/>
          <a:lstStyle/>
          <a:p>
            <a:fld id="{E17ACA98-6328-4511-B073-41763CB71FBC}"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17ACA98-6328-4511-B073-41763CB71FBC}" type="slidenum">
              <a:rPr lang="el-GR" smtClean="0"/>
              <a:t>‹#›</a:t>
            </a:fld>
            <a:endParaRPr lang="el-G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l-G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38BD09E-148D-49A4-AB1D-578168DCC8B6}" type="datetimeFigureOut">
              <a:rPr lang="el-GR" smtClean="0"/>
              <a:t>21/11/2023</a:t>
            </a:fld>
            <a:endParaRPr lang="el-G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pendata.attica.gov.gr/"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Πλαίσιο κειμένου 2"/>
          <p:cNvSpPr txBox="1">
            <a:spLocks noChangeArrowheads="1"/>
          </p:cNvSpPr>
          <p:nvPr/>
        </p:nvSpPr>
        <p:spPr bwMode="auto">
          <a:xfrm>
            <a:off x="899592" y="404664"/>
            <a:ext cx="7260158" cy="5904656"/>
          </a:xfrm>
          <a:prstGeom prst="rect">
            <a:avLst/>
          </a:prstGeom>
          <a:solidFill>
            <a:srgbClr val="D8D8D8"/>
          </a:solidFill>
          <a:ln w="9525">
            <a:solidFill>
              <a:srgbClr val="31849B"/>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fontAlgn="base">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fontAlgn="base">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fontAlgn="base">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fontAlgn="base">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fontAlgn="base">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fontAlgn="base">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fontAlgn="base">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fontAlgn="base">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fontAlgn="base">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fontAlgn="base">
              <a:spcBef>
                <a:spcPct val="0"/>
              </a:spcBef>
              <a:spcAft>
                <a:spcPct val="0"/>
              </a:spcAft>
            </a:pPr>
            <a:r>
              <a:rPr lang="el-GR" sz="1100" b="1" dirty="0">
                <a:solidFill>
                  <a:prstClr val="black"/>
                </a:solidFill>
                <a:latin typeface="Arial" pitchFamily="34" charset="0"/>
                <a:ea typeface="Calibri" pitchFamily="34" charset="0"/>
                <a:cs typeface="Arial" pitchFamily="34" charset="0"/>
              </a:rPr>
              <a:t>ΠΑΝΤΕΙΟ ΠΑΝΕΠΙΣΤΗΜΙΟ</a:t>
            </a:r>
            <a:endParaRPr lang="el-GR" sz="1100" dirty="0">
              <a:solidFill>
                <a:prstClr val="black"/>
              </a:solidFill>
              <a:latin typeface="Arial" pitchFamily="34" charset="0"/>
              <a:cs typeface="Arial" pitchFamily="34" charset="0"/>
            </a:endParaRPr>
          </a:p>
          <a:p>
            <a:pPr eaLnBrk="0" fontAlgn="base" hangingPunct="0">
              <a:spcBef>
                <a:spcPct val="0"/>
              </a:spcBef>
              <a:spcAft>
                <a:spcPct val="0"/>
              </a:spcAft>
            </a:pPr>
            <a:r>
              <a:rPr lang="el-GR" sz="1100" b="1" dirty="0">
                <a:solidFill>
                  <a:prstClr val="black"/>
                </a:solidFill>
                <a:latin typeface="Arial" pitchFamily="34" charset="0"/>
                <a:ea typeface="Calibri" pitchFamily="34" charset="0"/>
                <a:cs typeface="Arial" pitchFamily="34" charset="0"/>
              </a:rPr>
              <a:t>ΤΜΗΜΑ : ΟΙΚΟΝΟΜΙΚΗΣ ΚΑΙ ΠΕΡΙΦΕΡΕΙΑΚΗΣ ΑΝΑΠΤΥΞΗΣ</a:t>
            </a:r>
            <a:endParaRPr lang="el-GR" sz="1100" dirty="0">
              <a:solidFill>
                <a:prstClr val="black"/>
              </a:solidFill>
              <a:latin typeface="Arial" pitchFamily="34" charset="0"/>
              <a:cs typeface="Arial" pitchFamily="34" charset="0"/>
            </a:endParaRPr>
          </a:p>
          <a:p>
            <a:pPr eaLnBrk="0" fontAlgn="base" hangingPunct="0">
              <a:spcBef>
                <a:spcPct val="0"/>
              </a:spcBef>
              <a:spcAft>
                <a:spcPct val="0"/>
              </a:spcAft>
            </a:pPr>
            <a:r>
              <a:rPr lang="el-GR" sz="1100" b="1" dirty="0">
                <a:solidFill>
                  <a:prstClr val="black"/>
                </a:solidFill>
                <a:latin typeface="Arial" pitchFamily="34" charset="0"/>
                <a:ea typeface="Calibri" pitchFamily="34" charset="0"/>
                <a:cs typeface="Arial" pitchFamily="34" charset="0"/>
              </a:rPr>
              <a:t>ΠΜΣ: ΕΦΗΡΜΟΣΜΕΝΩΝ ΟΙΚΟΝΟΜΙΚΩΝ &amp; ΠΕΡΙΦΕΡΕΙΑΚΗΣ ΑΝΑΠΤΥΞΗΣ</a:t>
            </a:r>
            <a:endParaRPr lang="el-GR" sz="1100" dirty="0">
              <a:solidFill>
                <a:prstClr val="black"/>
              </a:solidFill>
              <a:latin typeface="Arial" pitchFamily="34" charset="0"/>
              <a:cs typeface="Arial" pitchFamily="34" charset="0"/>
            </a:endParaRPr>
          </a:p>
          <a:p>
            <a:pPr eaLnBrk="0" fontAlgn="base" hangingPunct="0">
              <a:spcBef>
                <a:spcPct val="0"/>
              </a:spcBef>
              <a:spcAft>
                <a:spcPct val="0"/>
              </a:spcAft>
            </a:pPr>
            <a:r>
              <a:rPr lang="el-GR" sz="1100" b="1" dirty="0">
                <a:solidFill>
                  <a:prstClr val="black"/>
                </a:solidFill>
                <a:latin typeface="Arial" pitchFamily="34" charset="0"/>
                <a:ea typeface="Calibri" pitchFamily="34" charset="0"/>
                <a:cs typeface="Arial" pitchFamily="34" charset="0"/>
              </a:rPr>
              <a:t>ΚΑΤΕΥΘΥΝΣΗ: ΑΣΤΙΚΗΣ &amp; ΠΕΡΙΦΕΡΕΙΑΚΗΣ ΑΝΑΠΤΥΞΗΣ</a:t>
            </a:r>
            <a:endParaRPr lang="el-GR" sz="1100" dirty="0">
              <a:solidFill>
                <a:prstClr val="black"/>
              </a:solidFill>
              <a:latin typeface="Arial" pitchFamily="34" charset="0"/>
              <a:cs typeface="Arial" pitchFamily="34" charset="0"/>
            </a:endParaRPr>
          </a:p>
          <a:p>
            <a:pPr eaLnBrk="0" fontAlgn="base" hangingPunct="0">
              <a:spcBef>
                <a:spcPct val="0"/>
              </a:spcBef>
              <a:spcAft>
                <a:spcPct val="0"/>
              </a:spcAft>
            </a:pPr>
            <a:r>
              <a:rPr lang="el-GR" sz="1100" b="1" dirty="0">
                <a:solidFill>
                  <a:prstClr val="black"/>
                </a:solidFill>
                <a:latin typeface="Arial" pitchFamily="34" charset="0"/>
                <a:ea typeface="Calibri" pitchFamily="34" charset="0"/>
                <a:cs typeface="Arial" pitchFamily="34" charset="0"/>
              </a:rPr>
              <a:t>ΕΙΔΙΚΕΥΣΗ: ΠΕΡΙΦΕΡΕΙΑΚΟΣ &amp; ΤΟΠΙΚΟΣ ΑΝΑΠΤΥΞΙΑΚΟΣ ΠΡΟΓΡΑΜΜΑΤΙΣΜΟΣ</a:t>
            </a:r>
            <a:endParaRPr lang="el-GR" sz="1100" dirty="0">
              <a:solidFill>
                <a:prstClr val="black"/>
              </a:solidFill>
              <a:latin typeface="Arial" pitchFamily="34" charset="0"/>
              <a:cs typeface="Arial" pitchFamily="34" charset="0"/>
            </a:endParaRPr>
          </a:p>
          <a:p>
            <a:pPr eaLnBrk="0" fontAlgn="base" hangingPunct="0">
              <a:spcBef>
                <a:spcPct val="0"/>
              </a:spcBef>
              <a:spcAft>
                <a:spcPct val="0"/>
              </a:spcAft>
            </a:pPr>
            <a:r>
              <a:rPr lang="el-GR" sz="1100" b="1" dirty="0">
                <a:solidFill>
                  <a:prstClr val="black"/>
                </a:solidFill>
                <a:latin typeface="Arial" pitchFamily="34" charset="0"/>
                <a:ea typeface="Calibri" pitchFamily="34" charset="0"/>
                <a:cs typeface="Arial" pitchFamily="34" charset="0"/>
              </a:rPr>
              <a:t>ΕΞΑΜΗΝΟ ΣΠΟΥΔΩΝ : Β΄</a:t>
            </a:r>
            <a:endParaRPr lang="el-GR" sz="1100" dirty="0">
              <a:solidFill>
                <a:prstClr val="black"/>
              </a:solidFill>
              <a:latin typeface="Arial" pitchFamily="34" charset="0"/>
              <a:cs typeface="Arial" pitchFamily="34" charset="0"/>
            </a:endParaRPr>
          </a:p>
          <a:p>
            <a:pPr eaLnBrk="0" fontAlgn="base" hangingPunct="0">
              <a:spcBef>
                <a:spcPct val="0"/>
              </a:spcBef>
              <a:spcAft>
                <a:spcPct val="0"/>
              </a:spcAft>
            </a:pPr>
            <a:r>
              <a:rPr lang="el-GR" sz="1100" b="1" dirty="0">
                <a:solidFill>
                  <a:prstClr val="black"/>
                </a:solidFill>
                <a:latin typeface="Arial" pitchFamily="34" charset="0"/>
                <a:ea typeface="Calibri" pitchFamily="34" charset="0"/>
                <a:cs typeface="Arial" pitchFamily="34" charset="0"/>
              </a:rPr>
              <a:t>ΑΚΑΔΗΜΑΪΚΟ ΕΤΟΣ : 2022-2023</a:t>
            </a:r>
          </a:p>
          <a:p>
            <a:pPr eaLnBrk="0" fontAlgn="base" hangingPunct="0">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eaLnBrk="0" fontAlgn="base" hangingPunct="0">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eaLnBrk="0" fontAlgn="base" hangingPunct="0">
              <a:spcBef>
                <a:spcPct val="0"/>
              </a:spcBef>
              <a:spcAft>
                <a:spcPct val="0"/>
              </a:spcAft>
            </a:pPr>
            <a:r>
              <a:rPr lang="el-GR" sz="1400" b="1" dirty="0">
                <a:solidFill>
                  <a:prstClr val="black"/>
                </a:solidFill>
                <a:latin typeface="Arial" pitchFamily="34" charset="0"/>
                <a:ea typeface="Calibri" pitchFamily="34" charset="0"/>
                <a:cs typeface="Arial" pitchFamily="34" charset="0"/>
              </a:rPr>
              <a:t>ΜΑΘΗΜΑ: </a:t>
            </a:r>
            <a:r>
              <a:rPr lang="el-GR" sz="1400" b="1" dirty="0" smtClean="0">
                <a:solidFill>
                  <a:prstClr val="black"/>
                </a:solidFill>
                <a:latin typeface="Arial" pitchFamily="34" charset="0"/>
                <a:ea typeface="Calibri" pitchFamily="34" charset="0"/>
                <a:cs typeface="Arial" pitchFamily="34" charset="0"/>
              </a:rPr>
              <a:t>ΟΡΓΑΝΩΣΗ ΚΑΙ ΟΙΚΟΝΟΜΙΚΑ ΤΗΣ ΑΥΤΟΔΙΟΙΚΗΣΗΣ</a:t>
            </a:r>
            <a:endParaRPr lang="el-GR" sz="1400" b="1" dirty="0">
              <a:solidFill>
                <a:prstClr val="black"/>
              </a:solidFill>
              <a:latin typeface="Arial" pitchFamily="34" charset="0"/>
              <a:ea typeface="Calibri" pitchFamily="34" charset="0"/>
              <a:cs typeface="Arial" pitchFamily="34" charset="0"/>
            </a:endParaRPr>
          </a:p>
          <a:p>
            <a:pPr eaLnBrk="0" fontAlgn="base" hangingPunct="0">
              <a:spcBef>
                <a:spcPct val="0"/>
              </a:spcBef>
              <a:spcAft>
                <a:spcPct val="0"/>
              </a:spcAft>
            </a:pPr>
            <a:endParaRPr lang="el-GR" sz="1200" b="1" dirty="0">
              <a:solidFill>
                <a:prstClr val="black"/>
              </a:solidFill>
              <a:latin typeface="Arial" pitchFamily="34" charset="0"/>
              <a:ea typeface="Calibri" pitchFamily="34" charset="0"/>
              <a:cs typeface="Arial" pitchFamily="34" charset="0"/>
            </a:endParaRPr>
          </a:p>
          <a:p>
            <a:pPr eaLnBrk="0" fontAlgn="base" hangingPunct="0">
              <a:spcBef>
                <a:spcPct val="0"/>
              </a:spcBef>
              <a:spcAft>
                <a:spcPct val="0"/>
              </a:spcAft>
            </a:pPr>
            <a:endParaRPr lang="el-GR" sz="1200" b="1" dirty="0">
              <a:solidFill>
                <a:prstClr val="black"/>
              </a:solidFill>
              <a:latin typeface="Arial" pitchFamily="34" charset="0"/>
              <a:ea typeface="Calibri" pitchFamily="34" charset="0"/>
              <a:cs typeface="Arial" pitchFamily="34" charset="0"/>
            </a:endParaRPr>
          </a:p>
          <a:p>
            <a:pPr algn="ctr" eaLnBrk="0" fontAlgn="base" hangingPunct="0">
              <a:spcBef>
                <a:spcPct val="0"/>
              </a:spcBef>
              <a:spcAft>
                <a:spcPct val="0"/>
              </a:spcAft>
            </a:pPr>
            <a:r>
              <a:rPr lang="el-GR" b="1" dirty="0">
                <a:solidFill>
                  <a:prstClr val="black"/>
                </a:solidFill>
                <a:latin typeface="Arial" pitchFamily="34" charset="0"/>
                <a:ea typeface="Calibri" pitchFamily="34" charset="0"/>
                <a:cs typeface="Arial" pitchFamily="34" charset="0"/>
              </a:rPr>
              <a:t>ΠΑΡΟΥΣΙΑΣΗ</a:t>
            </a:r>
          </a:p>
          <a:p>
            <a:pPr eaLnBrk="0" fontAlgn="base" hangingPunct="0">
              <a:spcBef>
                <a:spcPct val="0"/>
              </a:spcBef>
              <a:spcAft>
                <a:spcPct val="0"/>
              </a:spcAft>
            </a:pPr>
            <a:r>
              <a:rPr lang="el-GR" sz="1200" b="1" dirty="0">
                <a:solidFill>
                  <a:prstClr val="black"/>
                </a:solidFill>
                <a:latin typeface="Arial" pitchFamily="34" charset="0"/>
                <a:ea typeface="Calibri" pitchFamily="34" charset="0"/>
                <a:cs typeface="Arial" pitchFamily="34" charset="0"/>
              </a:rPr>
              <a:t> </a:t>
            </a:r>
            <a:r>
              <a:rPr lang="el-GR" sz="1400" b="1" dirty="0">
                <a:solidFill>
                  <a:prstClr val="black"/>
                </a:solidFill>
                <a:latin typeface="Arial" pitchFamily="34" charset="0"/>
                <a:ea typeface="Calibri" pitchFamily="34" charset="0"/>
                <a:cs typeface="Arial" pitchFamily="34" charset="0"/>
              </a:rPr>
              <a:t>ΘΕΜΑ :</a:t>
            </a:r>
            <a:r>
              <a:rPr lang="el-GR" sz="1400" b="1" u="sng" dirty="0">
                <a:solidFill>
                  <a:prstClr val="black"/>
                </a:solidFill>
                <a:latin typeface="Corbel"/>
              </a:rPr>
              <a:t> </a:t>
            </a:r>
            <a:r>
              <a:rPr lang="el-GR" sz="1400" b="1" dirty="0">
                <a:solidFill>
                  <a:prstClr val="black"/>
                </a:solidFill>
                <a:latin typeface="Arial" pitchFamily="34" charset="0"/>
                <a:cs typeface="Arial" pitchFamily="34" charset="0"/>
              </a:rPr>
              <a:t>« </a:t>
            </a:r>
            <a:r>
              <a:rPr lang="el-GR" sz="1400" b="1" dirty="0" smtClean="0">
                <a:solidFill>
                  <a:prstClr val="black"/>
                </a:solidFill>
                <a:latin typeface="Arial" pitchFamily="34" charset="0"/>
                <a:cs typeface="Arial" pitchFamily="34" charset="0"/>
              </a:rPr>
              <a:t>Ο ΡΟΛΟΣ ΤΗΣ ΑΥΤΟΔΙΟΙΚΗΣΗΣ ΣΤΗΝ ΨΗΦΙΑΚΗ ΔΙΑΚΥΒΕΡΝΗΣΗ »</a:t>
            </a:r>
            <a:endParaRPr lang="el-GR" sz="1400" b="1" dirty="0">
              <a:solidFill>
                <a:prstClr val="black"/>
              </a:solidFill>
              <a:latin typeface="Arial" pitchFamily="34" charset="0"/>
              <a:cs typeface="Arial" pitchFamily="34" charset="0"/>
            </a:endParaRPr>
          </a:p>
          <a:p>
            <a:pPr eaLnBrk="0" fontAlgn="base" hangingPunct="0">
              <a:spcBef>
                <a:spcPct val="0"/>
              </a:spcBef>
              <a:spcAft>
                <a:spcPct val="0"/>
              </a:spcAft>
            </a:pPr>
            <a:endParaRPr lang="el-GR" sz="1400" b="1" u="sng" dirty="0">
              <a:solidFill>
                <a:prstClr val="black"/>
              </a:solidFill>
              <a:latin typeface="Arial" pitchFamily="34" charset="0"/>
              <a:cs typeface="Arial" pitchFamily="34" charset="0"/>
            </a:endParaRPr>
          </a:p>
          <a:p>
            <a:r>
              <a:rPr lang="el-GR" sz="1100" b="1" u="sng" dirty="0" smtClean="0">
                <a:solidFill>
                  <a:prstClr val="black"/>
                </a:solidFill>
                <a:latin typeface="Arial" pitchFamily="34" charset="0"/>
                <a:cs typeface="Arial" pitchFamily="34" charset="0"/>
              </a:rPr>
              <a:t>20/6/2023</a:t>
            </a:r>
            <a:endParaRPr lang="el-GR" sz="1100" dirty="0">
              <a:solidFill>
                <a:prstClr val="black"/>
              </a:solidFill>
              <a:latin typeface="Arial" pitchFamily="34" charset="0"/>
              <a:cs typeface="Arial" pitchFamily="34" charset="0"/>
            </a:endParaRPr>
          </a:p>
          <a:p>
            <a:r>
              <a:rPr lang="el-GR" sz="1100" b="1" dirty="0">
                <a:solidFill>
                  <a:prstClr val="black"/>
                </a:solidFill>
                <a:latin typeface="Arial" pitchFamily="34" charset="0"/>
                <a:cs typeface="Arial" pitchFamily="34" charset="0"/>
              </a:rPr>
              <a:t>ΚΑΘΗΓΗΤΗΣ: </a:t>
            </a:r>
            <a:r>
              <a:rPr lang="el-GR" sz="1100" b="1" dirty="0" smtClean="0">
                <a:solidFill>
                  <a:prstClr val="black"/>
                </a:solidFill>
                <a:latin typeface="Arial" pitchFamily="34" charset="0"/>
                <a:cs typeface="Arial" pitchFamily="34" charset="0"/>
              </a:rPr>
              <a:t>Κος Ψυχάρης - Κα </a:t>
            </a:r>
            <a:r>
              <a:rPr lang="el-GR" sz="1100" b="1" dirty="0" err="1" smtClean="0">
                <a:solidFill>
                  <a:prstClr val="black"/>
                </a:solidFill>
                <a:latin typeface="Arial" pitchFamily="34" charset="0"/>
                <a:cs typeface="Arial" pitchFamily="34" charset="0"/>
              </a:rPr>
              <a:t>Δεληθέου</a:t>
            </a:r>
            <a:endParaRPr lang="el-GR" sz="1100" dirty="0">
              <a:solidFill>
                <a:prstClr val="black"/>
              </a:solidFill>
              <a:latin typeface="Arial" pitchFamily="34" charset="0"/>
              <a:cs typeface="Arial" pitchFamily="34" charset="0"/>
            </a:endParaRPr>
          </a:p>
          <a:p>
            <a:r>
              <a:rPr lang="el-GR" sz="1100" b="1" dirty="0">
                <a:solidFill>
                  <a:prstClr val="black"/>
                </a:solidFill>
                <a:latin typeface="Arial" pitchFamily="34" charset="0"/>
                <a:cs typeface="Arial" pitchFamily="34" charset="0"/>
              </a:rPr>
              <a:t>ΜΕΤΑΠΤΥΧΙΑΚΗ ΦΟΙΤΗΤΡΙΑ: ΚΥΡΙΑΚΗ ΜΑΡΗ</a:t>
            </a:r>
            <a:endParaRPr lang="el-GR" sz="1100" dirty="0">
              <a:solidFill>
                <a:prstClr val="black"/>
              </a:solidFill>
              <a:latin typeface="Arial" pitchFamily="34" charset="0"/>
              <a:cs typeface="Arial" pitchFamily="34" charset="0"/>
            </a:endParaRPr>
          </a:p>
          <a:p>
            <a:r>
              <a:rPr lang="el-GR" sz="1100" b="1" dirty="0">
                <a:solidFill>
                  <a:prstClr val="black"/>
                </a:solidFill>
                <a:latin typeface="Arial" pitchFamily="34" charset="0"/>
                <a:cs typeface="Arial" pitchFamily="34" charset="0"/>
              </a:rPr>
              <a:t>Α.Μ. : 0822</a:t>
            </a:r>
            <a:r>
              <a:rPr lang="en-US" sz="1100" b="1" dirty="0">
                <a:solidFill>
                  <a:prstClr val="black"/>
                </a:solidFill>
                <a:latin typeface="Arial" pitchFamily="34" charset="0"/>
                <a:cs typeface="Arial" pitchFamily="34" charset="0"/>
              </a:rPr>
              <a:t>m</a:t>
            </a:r>
            <a:r>
              <a:rPr lang="el-GR" sz="1100" b="1" dirty="0">
                <a:solidFill>
                  <a:prstClr val="black"/>
                </a:solidFill>
                <a:latin typeface="Arial" pitchFamily="34" charset="0"/>
                <a:cs typeface="Arial" pitchFamily="34" charset="0"/>
              </a:rPr>
              <a:t>005</a:t>
            </a:r>
            <a:endParaRPr lang="el-GR" sz="1100" b="1" u="sng" dirty="0">
              <a:solidFill>
                <a:prstClr val="black"/>
              </a:solidFill>
              <a:latin typeface="Arial" pitchFamily="34" charset="0"/>
              <a:cs typeface="Arial" pitchFamily="34" charset="0"/>
            </a:endParaRPr>
          </a:p>
          <a:p>
            <a:pPr eaLnBrk="0" fontAlgn="base" hangingPunct="0">
              <a:spcBef>
                <a:spcPct val="0"/>
              </a:spcBef>
              <a:spcAft>
                <a:spcPct val="0"/>
              </a:spcAft>
            </a:pPr>
            <a:endParaRPr lang="el-GR" sz="1400" b="1" u="sng" dirty="0">
              <a:solidFill>
                <a:prstClr val="black"/>
              </a:solidFill>
              <a:latin typeface="Arial" pitchFamily="34" charset="0"/>
              <a:cs typeface="Arial" pitchFamily="34" charset="0"/>
            </a:endParaRPr>
          </a:p>
          <a:p>
            <a:pPr eaLnBrk="0" fontAlgn="base" hangingPunct="0">
              <a:spcBef>
                <a:spcPct val="0"/>
              </a:spcBef>
              <a:spcAft>
                <a:spcPct val="0"/>
              </a:spcAft>
            </a:pPr>
            <a:endParaRPr lang="el-GR" sz="1400" b="1" u="sng" dirty="0">
              <a:solidFill>
                <a:prstClr val="black"/>
              </a:solidFill>
              <a:latin typeface="Arial" pitchFamily="34" charset="0"/>
              <a:cs typeface="Arial" pitchFamily="34" charset="0"/>
            </a:endParaRPr>
          </a:p>
          <a:p>
            <a:pPr eaLnBrk="0" fontAlgn="base" hangingPunct="0">
              <a:spcBef>
                <a:spcPct val="0"/>
              </a:spcBef>
              <a:spcAft>
                <a:spcPct val="0"/>
              </a:spcAft>
            </a:pPr>
            <a:endParaRPr lang="el-GR" sz="1400" b="1" u="sng" dirty="0">
              <a:solidFill>
                <a:prstClr val="black"/>
              </a:solidFill>
              <a:latin typeface="Arial" pitchFamily="34" charset="0"/>
              <a:cs typeface="Arial" pitchFamily="34" charset="0"/>
            </a:endParaRPr>
          </a:p>
          <a:p>
            <a:pPr eaLnBrk="0" fontAlgn="base" hangingPunct="0">
              <a:spcBef>
                <a:spcPct val="0"/>
              </a:spcBef>
              <a:spcAft>
                <a:spcPct val="0"/>
              </a:spcAft>
            </a:pPr>
            <a:endParaRPr lang="el-GR" sz="1400" b="1" u="sng" dirty="0">
              <a:solidFill>
                <a:prstClr val="black"/>
              </a:solidFill>
              <a:latin typeface="Arial" pitchFamily="34" charset="0"/>
              <a:cs typeface="Arial" pitchFamily="34" charset="0"/>
            </a:endParaRPr>
          </a:p>
          <a:p>
            <a:pPr eaLnBrk="0" fontAlgn="base" hangingPunct="0">
              <a:spcBef>
                <a:spcPct val="0"/>
              </a:spcBef>
              <a:spcAft>
                <a:spcPct val="0"/>
              </a:spcAft>
            </a:pPr>
            <a:endParaRPr lang="el-GR" sz="1400" b="1" u="sng" dirty="0">
              <a:solidFill>
                <a:prstClr val="black"/>
              </a:solidFill>
              <a:latin typeface="Arial" pitchFamily="34" charset="0"/>
              <a:cs typeface="Arial" pitchFamily="34" charset="0"/>
            </a:endParaRPr>
          </a:p>
          <a:p>
            <a:pPr eaLnBrk="0" fontAlgn="base" hangingPunct="0">
              <a:spcBef>
                <a:spcPct val="0"/>
              </a:spcBef>
              <a:spcAft>
                <a:spcPct val="0"/>
              </a:spcAft>
            </a:pPr>
            <a:endParaRPr lang="el-GR" sz="1400" dirty="0">
              <a:solidFill>
                <a:prstClr val="black"/>
              </a:solidFill>
              <a:latin typeface="Arial" pitchFamily="34" charset="0"/>
              <a:cs typeface="Arial" pitchFamily="34" charset="0"/>
            </a:endParaRPr>
          </a:p>
          <a:p>
            <a:pPr eaLnBrk="0" fontAlgn="base" hangingPunct="0">
              <a:spcBef>
                <a:spcPct val="0"/>
              </a:spcBef>
              <a:spcAft>
                <a:spcPct val="0"/>
              </a:spcAft>
            </a:pPr>
            <a:endParaRPr lang="el-GR" sz="1200" b="1" dirty="0">
              <a:solidFill>
                <a:prstClr val="black"/>
              </a:solidFill>
              <a:latin typeface="Arial" pitchFamily="34" charset="0"/>
              <a:ea typeface="Calibri" pitchFamily="34" charset="0"/>
              <a:cs typeface="Arial" pitchFamily="34" charset="0"/>
            </a:endParaRPr>
          </a:p>
          <a:p>
            <a:pPr eaLnBrk="0" fontAlgn="base" hangingPunct="0">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eaLnBrk="0" fontAlgn="base" hangingPunct="0">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eaLnBrk="0" fontAlgn="base" hangingPunct="0">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eaLnBrk="0" fontAlgn="base" hangingPunct="0">
              <a:spcBef>
                <a:spcPct val="0"/>
              </a:spcBef>
              <a:spcAft>
                <a:spcPct val="0"/>
              </a:spcAft>
            </a:pPr>
            <a:endParaRPr lang="el-GR" sz="1100" b="1" dirty="0">
              <a:solidFill>
                <a:prstClr val="black"/>
              </a:solidFill>
              <a:latin typeface="Arial" pitchFamily="34" charset="0"/>
              <a:ea typeface="Calibri" pitchFamily="34" charset="0"/>
              <a:cs typeface="Arial" pitchFamily="34" charset="0"/>
            </a:endParaRPr>
          </a:p>
          <a:p>
            <a:pPr eaLnBrk="0" fontAlgn="base" hangingPunct="0">
              <a:spcBef>
                <a:spcPct val="0"/>
              </a:spcBef>
              <a:spcAft>
                <a:spcPct val="0"/>
              </a:spcAft>
            </a:pPr>
            <a:endParaRPr lang="el-GR" sz="1100" b="1" dirty="0">
              <a:solidFill>
                <a:prstClr val="black"/>
              </a:solidFill>
              <a:latin typeface="Arial" pitchFamily="34" charset="0"/>
              <a:cs typeface="Arial" pitchFamily="34" charset="0"/>
            </a:endParaRPr>
          </a:p>
          <a:p>
            <a:pPr eaLnBrk="0" fontAlgn="base" hangingPunct="0">
              <a:spcBef>
                <a:spcPct val="0"/>
              </a:spcBef>
              <a:spcAft>
                <a:spcPct val="0"/>
              </a:spcAft>
            </a:pPr>
            <a:endParaRPr lang="el-GR" sz="1100" b="1" dirty="0">
              <a:solidFill>
                <a:prstClr val="black"/>
              </a:solidFill>
              <a:latin typeface="Arial" pitchFamily="34" charset="0"/>
              <a:cs typeface="Arial" pitchFamily="34" charset="0"/>
            </a:endParaRPr>
          </a:p>
          <a:p>
            <a:pPr eaLnBrk="0" fontAlgn="base" hangingPunct="0">
              <a:spcBef>
                <a:spcPct val="0"/>
              </a:spcBef>
              <a:spcAft>
                <a:spcPct val="0"/>
              </a:spcAft>
            </a:pPr>
            <a:endParaRPr lang="el-GR" sz="1100" b="1" dirty="0">
              <a:solidFill>
                <a:prstClr val="black"/>
              </a:solidFill>
              <a:latin typeface="Arial" pitchFamily="34" charset="0"/>
              <a:cs typeface="Arial" pitchFamily="34" charset="0"/>
            </a:endParaRPr>
          </a:p>
          <a:p>
            <a:pPr eaLnBrk="0" fontAlgn="base" hangingPunct="0">
              <a:spcBef>
                <a:spcPct val="0"/>
              </a:spcBef>
              <a:spcAft>
                <a:spcPct val="0"/>
              </a:spcAft>
            </a:pPr>
            <a:endParaRPr lang="el-GR" sz="1100"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677" y="692696"/>
            <a:ext cx="116998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22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b="1" dirty="0" smtClean="0">
                <a:latin typeface="Arial" panose="020B0604020202020204" pitchFamily="34" charset="0"/>
                <a:cs typeface="Arial" panose="020B0604020202020204" pitchFamily="34" charset="0"/>
              </a:rPr>
              <a:t>Ο ΤΡΟΠΟΣ ΥΛΟΠΟΙΗΣΗΣ ΤΗΣ ΨΗΦΙΑΚΗΣ ΜΕΤΑΒΑΣΗΣ ΣΤΗΝ ΕΛΛΗΝΙΚΗ ΑΥΤΟΔΙΟΙΚΗΣΗ</a:t>
            </a:r>
            <a:endParaRPr lang="el-GR" sz="20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normAutofit/>
          </a:bodyPr>
          <a:lstStyle/>
          <a:p>
            <a:pPr marL="177800" indent="-63500"/>
            <a:r>
              <a:rPr lang="el-GR" sz="1600" dirty="0" smtClean="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Μία από τις σημαντικότερες πρωτοβουλίες ψηφιακού μετασχηματισμού που έχει αναλάβει η ελληνική κυβέρνηση είναι η εισαγωγή της πλατφόρμας «Διαύγεια». </a:t>
            </a:r>
          </a:p>
          <a:p>
            <a:pPr marL="177800" indent="0">
              <a:buNone/>
            </a:pPr>
            <a:r>
              <a:rPr lang="el-GR" sz="1600" dirty="0">
                <a:latin typeface="Arial" panose="020B0604020202020204" pitchFamily="34" charset="0"/>
                <a:cs typeface="Arial" panose="020B0604020202020204" pitchFamily="34" charset="0"/>
              </a:rPr>
              <a:t>Η Διαύγεια είναι μια διαδικτυακή πλατφόρμα που δίνει τη δυνατότητα στους πολίτες να έχουν πρόσβαση σε δημόσιες πληροφορίες, όπως κυβερνητικές αποφάσεις, συμβάσεις και προϋπολογισμοί. Η πλατφόρμα εισήχθη το 2010 και έκτοτε έχει γίνει πολύτιμο εργαλείο για τη βελτίωση της διαφάνειας στον ελληνικό δημόσιο τομέα. </a:t>
            </a:r>
          </a:p>
          <a:p>
            <a:pPr marL="0" indent="0">
              <a:buNone/>
            </a:pPr>
            <a:endParaRPr lang="el-GR" sz="1600" dirty="0" smtClean="0">
              <a:latin typeface="Arial" panose="020B0604020202020204" pitchFamily="34" charset="0"/>
              <a:cs typeface="Arial" panose="020B0604020202020204" pitchFamily="34" charset="0"/>
            </a:endParaRPr>
          </a:p>
          <a:p>
            <a:pPr marL="177800" indent="0"/>
            <a:r>
              <a:rPr lang="el-GR" sz="1600" dirty="0">
                <a:latin typeface="Arial" panose="020B0604020202020204" pitchFamily="34" charset="0"/>
                <a:cs typeface="Arial" panose="020B0604020202020204" pitchFamily="34" charset="0"/>
              </a:rPr>
              <a:t>Μια άλλη σημαντική πρωτοβουλία ψηφιακού μετασχηματισμού είναι η εισαγωγή της πλατφόρμας «</a:t>
            </a:r>
            <a:r>
              <a:rPr lang="el-GR" sz="1600" dirty="0" err="1">
                <a:latin typeface="Arial" panose="020B0604020202020204" pitchFamily="34" charset="0"/>
                <a:cs typeface="Arial" panose="020B0604020202020204" pitchFamily="34" charset="0"/>
              </a:rPr>
              <a:t>Gsis</a:t>
            </a:r>
            <a:r>
              <a:rPr lang="el-GR" sz="1600" dirty="0">
                <a:latin typeface="Arial" panose="020B0604020202020204" pitchFamily="34" charset="0"/>
                <a:cs typeface="Arial" panose="020B0604020202020204" pitchFamily="34" charset="0"/>
              </a:rPr>
              <a:t>». </a:t>
            </a:r>
          </a:p>
          <a:p>
            <a:pPr marL="177800" indent="0">
              <a:buFont typeface="Arial" pitchFamily="34" charset="0"/>
              <a:buNone/>
            </a:pPr>
            <a:r>
              <a:rPr lang="el-GR" sz="1600" dirty="0">
                <a:latin typeface="Arial" panose="020B0604020202020204" pitchFamily="34" charset="0"/>
                <a:cs typeface="Arial" panose="020B0604020202020204" pitchFamily="34" charset="0"/>
              </a:rPr>
              <a:t>Το </a:t>
            </a:r>
            <a:r>
              <a:rPr lang="el-GR" sz="1600" dirty="0" err="1">
                <a:latin typeface="Arial" panose="020B0604020202020204" pitchFamily="34" charset="0"/>
                <a:cs typeface="Arial" panose="020B0604020202020204" pitchFamily="34" charset="0"/>
              </a:rPr>
              <a:t>Gsis</a:t>
            </a:r>
            <a:r>
              <a:rPr lang="el-GR" sz="1600" dirty="0">
                <a:latin typeface="Arial" panose="020B0604020202020204" pitchFamily="34" charset="0"/>
                <a:cs typeface="Arial" panose="020B0604020202020204" pitchFamily="34" charset="0"/>
              </a:rPr>
              <a:t> είναι μια διαδικτυακή πύλη που επιτρέπει στους πολίτες να έχουν πρόσβαση σε διάφορες δημόσιες υπηρεσίες, όπως φορολογικές και κοινωνικές υπηρεσίες. </a:t>
            </a:r>
          </a:p>
          <a:p>
            <a:pPr marL="0" indent="0">
              <a:buNone/>
            </a:pPr>
            <a:endParaRPr lang="el-GR" sz="1600" dirty="0">
              <a:latin typeface="Arial" panose="020B0604020202020204" pitchFamily="34" charset="0"/>
              <a:cs typeface="Arial" panose="020B0604020202020204" pitchFamily="34" charset="0"/>
            </a:endParaRPr>
          </a:p>
          <a:p>
            <a:pPr marL="177800" indent="0"/>
            <a:r>
              <a:rPr lang="el-GR" sz="1600" dirty="0" smtClean="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Από το 2011 δημιουργήθηκε η γνωστή σε όλους Ενιαία Ψηφιακή Πύλη του </a:t>
            </a:r>
            <a:r>
              <a:rPr lang="el-GR" sz="1600" dirty="0" smtClean="0">
                <a:latin typeface="Arial" panose="020B0604020202020204" pitchFamily="34" charset="0"/>
                <a:cs typeface="Arial" panose="020B0604020202020204" pitchFamily="34" charset="0"/>
              </a:rPr>
              <a:t>    Δημοσίου </a:t>
            </a:r>
            <a:r>
              <a:rPr lang="el-GR" sz="1600" dirty="0">
                <a:latin typeface="Arial" panose="020B0604020202020204" pitchFamily="34" charset="0"/>
                <a:cs typeface="Arial" panose="020B0604020202020204" pitchFamily="34" charset="0"/>
              </a:rPr>
              <a:t>“</a:t>
            </a:r>
            <a:r>
              <a:rPr lang="el-GR" sz="1600" dirty="0" err="1">
                <a:latin typeface="Arial" panose="020B0604020202020204" pitchFamily="34" charset="0"/>
                <a:cs typeface="Arial" panose="020B0604020202020204" pitchFamily="34" charset="0"/>
              </a:rPr>
              <a:t>gov.gr</a:t>
            </a:r>
            <a:r>
              <a:rPr lang="el-GR" sz="1600" dirty="0">
                <a:latin typeface="Arial" panose="020B0604020202020204" pitchFamily="34" charset="0"/>
                <a:cs typeface="Arial" panose="020B0604020202020204" pitchFamily="34" charset="0"/>
              </a:rPr>
              <a:t>” που συγκεντρώνει όλες τις ψηφιακές υπηρεσίες του Δημοσίου και μας δίνει να εξυπηρετηθούμε  ψηφιακά από ένα σημείο.</a:t>
            </a:r>
          </a:p>
          <a:p>
            <a:pPr marL="0" indent="0">
              <a:buNone/>
            </a:pP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76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764704"/>
            <a:ext cx="7609656" cy="360040"/>
          </a:xfrm>
        </p:spPr>
        <p:txBody>
          <a:bodyPr>
            <a:normAutofit fontScale="90000"/>
          </a:bodyPr>
          <a:lstStyle/>
          <a:p>
            <a:r>
              <a:rPr lang="el-GR" sz="2000" b="1" dirty="0" smtClean="0">
                <a:latin typeface="Arial" panose="020B0604020202020204" pitchFamily="34" charset="0"/>
                <a:cs typeface="Arial" panose="020B0604020202020204" pitchFamily="34" charset="0"/>
              </a:rPr>
              <a:t>3</a:t>
            </a:r>
            <a:br>
              <a:rPr lang="el-GR" sz="2000" b="1" dirty="0" smtClean="0">
                <a:latin typeface="Arial" panose="020B0604020202020204" pitchFamily="34" charset="0"/>
                <a:cs typeface="Arial" panose="020B0604020202020204" pitchFamily="34" charset="0"/>
              </a:rPr>
            </a:br>
            <a:r>
              <a:rPr lang="el-GR" sz="2000" b="1" dirty="0">
                <a:latin typeface="Arial" panose="020B0604020202020204" pitchFamily="34" charset="0"/>
                <a:cs typeface="Arial" panose="020B0604020202020204" pitchFamily="34" charset="0"/>
              </a:rPr>
              <a:t/>
            </a:r>
            <a:br>
              <a:rPr lang="el-GR" sz="2000" b="1" dirty="0">
                <a:latin typeface="Arial" panose="020B0604020202020204" pitchFamily="34" charset="0"/>
                <a:cs typeface="Arial" panose="020B0604020202020204" pitchFamily="34" charset="0"/>
              </a:rPr>
            </a:br>
            <a:r>
              <a:rPr lang="el-GR" sz="2000" b="1" dirty="0" smtClean="0">
                <a:latin typeface="Arial" panose="020B0604020202020204" pitchFamily="34" charset="0"/>
                <a:cs typeface="Arial" panose="020B0604020202020204" pitchFamily="34" charset="0"/>
              </a:rPr>
              <a:t/>
            </a:r>
            <a:br>
              <a:rPr lang="el-GR" sz="2000" b="1" dirty="0" smtClean="0">
                <a:latin typeface="Arial" panose="020B0604020202020204" pitchFamily="34" charset="0"/>
                <a:cs typeface="Arial" panose="020B0604020202020204" pitchFamily="34" charset="0"/>
              </a:rPr>
            </a:br>
            <a:r>
              <a:rPr lang="el-GR" sz="2000" b="1" dirty="0">
                <a:latin typeface="Arial" panose="020B0604020202020204" pitchFamily="34" charset="0"/>
                <a:cs typeface="Arial" panose="020B0604020202020204" pitchFamily="34" charset="0"/>
              </a:rPr>
              <a:t>3</a:t>
            </a:r>
            <a:r>
              <a:rPr lang="el-GR" sz="2000" b="1" dirty="0" smtClean="0">
                <a:latin typeface="Arial" panose="020B0604020202020204" pitchFamily="34" charset="0"/>
                <a:cs typeface="Arial" panose="020B0604020202020204" pitchFamily="34" charset="0"/>
              </a:rPr>
              <a:t>. Η ΨΗΦΙΑΚΗ ΔΙΑΚΥΒΕΡΝΗΣΗ ΣΤΗΝ ΠΕΡΙΦΕΡΕΙΑ ΑΤΤΙΚΗΣ ΜΕ ΕΠΙΚΕΝΤΡΟ ΤΟΝ ΠΟΛΙΤΗ</a:t>
            </a:r>
            <a:br>
              <a:rPr lang="el-GR" sz="2000" b="1" dirty="0" smtClean="0">
                <a:latin typeface="Arial" panose="020B0604020202020204" pitchFamily="34" charset="0"/>
                <a:cs typeface="Arial" panose="020B0604020202020204" pitchFamily="34" charset="0"/>
              </a:rPr>
            </a:br>
            <a:r>
              <a:rPr lang="el-GR" sz="2000" b="1" dirty="0">
                <a:latin typeface="Arial" panose="020B0604020202020204" pitchFamily="34" charset="0"/>
                <a:cs typeface="Arial" panose="020B0604020202020204" pitchFamily="34" charset="0"/>
              </a:rPr>
              <a:t/>
            </a:r>
            <a:br>
              <a:rPr lang="el-GR" sz="2000" b="1" dirty="0">
                <a:latin typeface="Arial" panose="020B0604020202020204" pitchFamily="34" charset="0"/>
                <a:cs typeface="Arial" panose="020B0604020202020204" pitchFamily="34" charset="0"/>
              </a:rPr>
            </a:br>
            <a:r>
              <a:rPr lang="el-GR" sz="2000" b="1" dirty="0" smtClean="0">
                <a:latin typeface="Arial" panose="020B0604020202020204" pitchFamily="34" charset="0"/>
                <a:cs typeface="Arial" panose="020B0604020202020204" pitchFamily="34" charset="0"/>
              </a:rPr>
              <a:t>Περιφέρεια </a:t>
            </a:r>
            <a:r>
              <a:rPr lang="el-GR" sz="2000" b="1" dirty="0">
                <a:latin typeface="Arial" panose="020B0604020202020204" pitchFamily="34" charset="0"/>
                <a:cs typeface="Arial" panose="020B0604020202020204" pitchFamily="34" charset="0"/>
              </a:rPr>
              <a:t>Αττικής πρωτοστατεί στην Ελλάδα σε ψηφιακές υπηρεσίες, </a:t>
            </a:r>
            <a:br>
              <a:rPr lang="el-GR" sz="2000" b="1" dirty="0">
                <a:latin typeface="Arial" panose="020B0604020202020204" pitchFamily="34" charset="0"/>
                <a:cs typeface="Arial" panose="020B0604020202020204" pitchFamily="34" charset="0"/>
              </a:rPr>
            </a:br>
            <a:r>
              <a:rPr lang="el-GR" sz="2000" b="1" dirty="0">
                <a:latin typeface="Arial" panose="020B0604020202020204" pitchFamily="34" charset="0"/>
                <a:cs typeface="Arial" panose="020B0604020202020204" pitchFamily="34" charset="0"/>
              </a:rPr>
              <a:t>θέτοντας τα πρότυπα και για τις άλλες Περιφέρειες της </a:t>
            </a:r>
            <a:r>
              <a:rPr lang="el-GR" sz="2000" b="1" dirty="0" smtClean="0">
                <a:latin typeface="Arial" panose="020B0604020202020204" pitchFamily="34" charset="0"/>
                <a:cs typeface="Arial" panose="020B0604020202020204" pitchFamily="34" charset="0"/>
              </a:rPr>
              <a:t>χώρας</a:t>
            </a:r>
            <a:br>
              <a:rPr lang="el-GR" sz="2000" b="1" dirty="0" smtClean="0">
                <a:latin typeface="Arial" panose="020B0604020202020204" pitchFamily="34" charset="0"/>
                <a:cs typeface="Arial" panose="020B0604020202020204" pitchFamily="34" charset="0"/>
              </a:rPr>
            </a:br>
            <a:r>
              <a:rPr lang="el-GR" sz="2000" b="1" dirty="0">
                <a:latin typeface="Arial" panose="020B0604020202020204" pitchFamily="34" charset="0"/>
                <a:cs typeface="Arial" panose="020B0604020202020204" pitchFamily="34" charset="0"/>
              </a:rPr>
              <a:t/>
            </a:r>
            <a:br>
              <a:rPr lang="el-GR" sz="2000" b="1" dirty="0">
                <a:latin typeface="Arial" panose="020B0604020202020204" pitchFamily="34" charset="0"/>
                <a:cs typeface="Arial" panose="020B0604020202020204" pitchFamily="34" charset="0"/>
              </a:rPr>
            </a:br>
            <a:endParaRPr lang="el-GR" sz="20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457200" y="1988840"/>
            <a:ext cx="7620000" cy="4411960"/>
          </a:xfrm>
        </p:spPr>
        <p:txBody>
          <a:bodyPr>
            <a:normAutofit/>
          </a:bodyPr>
          <a:lstStyle/>
          <a:p>
            <a:pPr marL="0" indent="0">
              <a:buNone/>
            </a:pPr>
            <a:r>
              <a:rPr lang="el-GR" sz="1600" dirty="0" smtClean="0">
                <a:latin typeface="Arial" panose="020B0604020202020204" pitchFamily="34" charset="0"/>
                <a:cs typeface="Arial" panose="020B0604020202020204" pitchFamily="34" charset="0"/>
              </a:rPr>
              <a:t>Αρχικά, κατά το έτος 2022 η Περιφέρεια Αττικής αναδείχθηκε πρώτη Περιφέρεια στην Ελλάδα σε Ψηφιακές Υπηρεσίες και αποτελεί πιλότο για τις υπόλοιπες Περιφέρειες της χώρας.</a:t>
            </a:r>
            <a:endParaRPr lang="el-GR" sz="1600" dirty="0">
              <a:latin typeface="Arial" panose="020B0604020202020204" pitchFamily="34" charset="0"/>
              <a:cs typeface="Arial" panose="020B0604020202020204" pitchFamily="34" charset="0"/>
            </a:endParaRPr>
          </a:p>
          <a:p>
            <a:pPr marL="0" indent="0">
              <a:buNone/>
            </a:pPr>
            <a:endParaRPr lang="el-GR" sz="1600" dirty="0" smtClean="0">
              <a:latin typeface="Arial" panose="020B0604020202020204" pitchFamily="34" charset="0"/>
              <a:cs typeface="Arial" panose="020B0604020202020204" pitchFamily="34" charset="0"/>
            </a:endParaRPr>
          </a:p>
          <a:p>
            <a:r>
              <a:rPr lang="el-GR" sz="1600" b="1" u="sng" dirty="0" smtClean="0">
                <a:latin typeface="Arial" panose="020B0604020202020204" pitchFamily="34" charset="0"/>
                <a:cs typeface="Arial" panose="020B0604020202020204" pitchFamily="34" charset="0"/>
              </a:rPr>
              <a:t>Ψηφιακές δράσεις της Περιφέρειας Αττικής και οι στόχοι τους:</a:t>
            </a:r>
          </a:p>
          <a:p>
            <a:pPr indent="12700">
              <a:buFont typeface="Wingdings" panose="05000000000000000000" pitchFamily="2" charset="2"/>
              <a:buChar char="Ø"/>
              <a:tabLst>
                <a:tab pos="266700" algn="l"/>
              </a:tabLst>
            </a:pPr>
            <a:r>
              <a:rPr lang="el-GR" sz="1600" dirty="0" smtClean="0">
                <a:latin typeface="Arial" panose="020B0604020202020204" pitchFamily="34" charset="0"/>
                <a:cs typeface="Arial" panose="020B0604020202020204" pitchFamily="34" charset="0"/>
              </a:rPr>
              <a:t>  Η Περιφέρεια Αττικής παρέχει αυτή τη στιγμή περισσότερες από 250 Ψηφιακές Υπηρεσίες με στόχο να παρέχει ψηφιακά το σύνολο των υπηρεσιών της. Έχει ικανοποιήσει το 100% των αιτημάτων των Υπηρεσιών της Περιφέρειας Αττικής για δημιουργία νέων ψηφιακών υπηρεσιών. </a:t>
            </a:r>
          </a:p>
          <a:p>
            <a:pPr indent="12700">
              <a:buFont typeface="Wingdings" panose="05000000000000000000" pitchFamily="2" charset="2"/>
              <a:buChar char="Ø"/>
              <a:tabLst>
                <a:tab pos="266700" algn="l"/>
              </a:tabLst>
            </a:pPr>
            <a:endParaRPr lang="el-GR" sz="1600" dirty="0" smtClean="0">
              <a:latin typeface="Arial" panose="020B0604020202020204" pitchFamily="34" charset="0"/>
              <a:cs typeface="Arial" panose="020B0604020202020204" pitchFamily="34" charset="0"/>
            </a:endParaRPr>
          </a:p>
          <a:p>
            <a:pPr indent="12700">
              <a:buFont typeface="Wingdings" panose="05000000000000000000" pitchFamily="2" charset="2"/>
              <a:buChar char="Ø"/>
              <a:tabLst>
                <a:tab pos="266700" algn="l"/>
              </a:tabLst>
            </a:pPr>
            <a:r>
              <a:rPr lang="el-GR" sz="1600" dirty="0" smtClean="0">
                <a:latin typeface="Arial" panose="020B0604020202020204" pitchFamily="34" charset="0"/>
                <a:cs typeface="Arial" panose="020B0604020202020204" pitchFamily="34" charset="0"/>
              </a:rPr>
              <a:t>  Η ψηφιακή παροχή υπηρεσιών είναι μια δυναμική διαδικασία μέσω της οποίας προστίθενται και αφαιρούνται υπηρεσίες, ενώ υπάρχουν υπηρεσίες  για τις οποίες είμαστε έτοιμοι για τη ψηφιακή παροχή τους και αναμένουμε την απαιτούμενη έγκριση από το Υπουργείο Ψηφιακής Διακυβέρνησης. </a:t>
            </a:r>
          </a:p>
          <a:p>
            <a:endParaRPr lang="el-GR" sz="1600" b="1" u="sng" dirty="0" smtClean="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358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921633EB-7DCB-4DDC-80AF-C885A3EE1245}"/>
              </a:ext>
            </a:extLst>
          </p:cNvPr>
          <p:cNvSpPr>
            <a:spLocks noGrp="1"/>
          </p:cNvSpPr>
          <p:nvPr>
            <p:ph idx="1"/>
          </p:nvPr>
        </p:nvSpPr>
        <p:spPr>
          <a:xfrm>
            <a:off x="395536" y="908720"/>
            <a:ext cx="7620000" cy="4800600"/>
          </a:xfrm>
        </p:spPr>
        <p:txBody>
          <a:bodyPr anchor="t">
            <a:normAutofit/>
          </a:bodyPr>
          <a:lstStyle/>
          <a:p>
            <a:pPr lvl="0" indent="-76200">
              <a:buClr>
                <a:srgbClr val="A9A57C"/>
              </a:buClr>
              <a:buFont typeface="Wingdings" panose="05000000000000000000" pitchFamily="2" charset="2"/>
              <a:buChar char="Ø"/>
              <a:tabLst>
                <a:tab pos="266700" algn="l"/>
              </a:tabLst>
            </a:pPr>
            <a:r>
              <a:rPr lang="el-GR" sz="1600" dirty="0">
                <a:solidFill>
                  <a:srgbClr val="2F2B20"/>
                </a:solidFill>
                <a:latin typeface="Arial" panose="020B0604020202020204" pitchFamily="34" charset="0"/>
                <a:cs typeface="Arial" panose="020B0604020202020204" pitchFamily="34" charset="0"/>
              </a:rPr>
              <a:t> Η </a:t>
            </a:r>
            <a:r>
              <a:rPr lang="el-GR" sz="1600" b="1" dirty="0">
                <a:solidFill>
                  <a:srgbClr val="2F2B20"/>
                </a:solidFill>
                <a:latin typeface="Arial" panose="020B0604020202020204" pitchFamily="34" charset="0"/>
                <a:cs typeface="Arial" panose="020B0604020202020204" pitchFamily="34" charset="0"/>
              </a:rPr>
              <a:t>δημιουργία του κεντρικού </a:t>
            </a:r>
            <a:r>
              <a:rPr lang="el-GR" sz="1600" b="1" dirty="0" err="1">
                <a:solidFill>
                  <a:srgbClr val="2F2B20"/>
                </a:solidFill>
                <a:latin typeface="Arial" panose="020B0604020202020204" pitchFamily="34" charset="0"/>
                <a:cs typeface="Arial" panose="020B0604020202020204" pitchFamily="34" charset="0"/>
              </a:rPr>
              <a:t>Portal</a:t>
            </a:r>
            <a:r>
              <a:rPr lang="el-GR" sz="1600" b="1" dirty="0">
                <a:solidFill>
                  <a:srgbClr val="2F2B20"/>
                </a:solidFill>
                <a:latin typeface="Arial" panose="020B0604020202020204" pitchFamily="34" charset="0"/>
                <a:cs typeface="Arial" panose="020B0604020202020204" pitchFamily="34" charset="0"/>
              </a:rPr>
              <a:t> </a:t>
            </a:r>
            <a:r>
              <a:rPr lang="el-GR" sz="1600" dirty="0">
                <a:solidFill>
                  <a:srgbClr val="2F2B20"/>
                </a:solidFill>
                <a:latin typeface="Arial" panose="020B0604020202020204" pitchFamily="34" charset="0"/>
                <a:cs typeface="Arial" panose="020B0604020202020204" pitchFamily="34" charset="0"/>
              </a:rPr>
              <a:t>ψηφιακών υπηρεσιών των Περιφερειών – </a:t>
            </a:r>
            <a:r>
              <a:rPr lang="el-GR" sz="1600" b="1" dirty="0" err="1">
                <a:solidFill>
                  <a:srgbClr val="2F2B20"/>
                </a:solidFill>
                <a:latin typeface="Arial" panose="020B0604020202020204" pitchFamily="34" charset="0"/>
                <a:cs typeface="Arial" panose="020B0604020202020204" pitchFamily="34" charset="0"/>
              </a:rPr>
              <a:t>perifereies.gov.gr</a:t>
            </a:r>
            <a:r>
              <a:rPr lang="el-GR" sz="1600" dirty="0">
                <a:solidFill>
                  <a:srgbClr val="2F2B20"/>
                </a:solidFill>
                <a:latin typeface="Arial" panose="020B0604020202020204" pitchFamily="34" charset="0"/>
                <a:cs typeface="Arial" panose="020B0604020202020204" pitchFamily="34" charset="0"/>
              </a:rPr>
              <a:t>, που είναι σε εξέλιξη, αποτελεί το βασικό λόγο καθυστέρησης των εγκρίσεων ώστε οι ψηφιακές υπηρεσίες να παρασχεθούν από εκεί όπως ορίζεται από τη σχετική νομοθεσία</a:t>
            </a:r>
            <a:r>
              <a:rPr lang="el-GR" sz="1600" dirty="0" smtClean="0">
                <a:solidFill>
                  <a:srgbClr val="2F2B20"/>
                </a:solidFill>
                <a:latin typeface="Arial" panose="020B0604020202020204" pitchFamily="34" charset="0"/>
                <a:cs typeface="Arial" panose="020B0604020202020204" pitchFamily="34" charset="0"/>
              </a:rPr>
              <a:t>.</a:t>
            </a:r>
          </a:p>
          <a:p>
            <a:pPr lvl="0" indent="-76200">
              <a:buClr>
                <a:srgbClr val="A9A57C"/>
              </a:buClr>
              <a:buFont typeface="Wingdings" panose="05000000000000000000" pitchFamily="2" charset="2"/>
              <a:buChar char="Ø"/>
              <a:tabLst>
                <a:tab pos="266700" algn="l"/>
              </a:tabLst>
            </a:pPr>
            <a:endParaRPr lang="el-GR" sz="1600" dirty="0">
              <a:solidFill>
                <a:srgbClr val="2F2B20"/>
              </a:solidFill>
              <a:latin typeface="Arial" panose="020B0604020202020204" pitchFamily="34" charset="0"/>
              <a:cs typeface="Arial" panose="020B0604020202020204" pitchFamily="34" charset="0"/>
            </a:endParaRPr>
          </a:p>
          <a:p>
            <a:pPr lvl="0" indent="-76200">
              <a:buClr>
                <a:srgbClr val="A9A57C"/>
              </a:buClr>
              <a:buFont typeface="Wingdings" panose="05000000000000000000" pitchFamily="2" charset="2"/>
              <a:buChar char="Ø"/>
              <a:tabLst>
                <a:tab pos="266700" algn="l"/>
              </a:tabLst>
            </a:pPr>
            <a:r>
              <a:rPr lang="el-GR" sz="1600" dirty="0">
                <a:solidFill>
                  <a:srgbClr val="2F2B20"/>
                </a:solidFill>
                <a:latin typeface="Arial" panose="020B0604020202020204" pitchFamily="34" charset="0"/>
                <a:cs typeface="Arial" panose="020B0604020202020204" pitchFamily="34" charset="0"/>
              </a:rPr>
              <a:t>  Παρέχει </a:t>
            </a:r>
            <a:r>
              <a:rPr lang="el-GR" sz="1600" b="1" dirty="0">
                <a:solidFill>
                  <a:srgbClr val="2F2B20"/>
                </a:solidFill>
                <a:latin typeface="Arial" panose="020B0604020202020204" pitchFamily="34" charset="0"/>
                <a:cs typeface="Arial" panose="020B0604020202020204" pitchFamily="34" charset="0"/>
              </a:rPr>
              <a:t>αναλυτική πληροφόρηση για περισσότερες από 535 υπηρεσίες </a:t>
            </a:r>
            <a:r>
              <a:rPr lang="el-GR" sz="1600" dirty="0">
                <a:solidFill>
                  <a:srgbClr val="2F2B20"/>
                </a:solidFill>
                <a:latin typeface="Arial" panose="020B0604020202020204" pitchFamily="34" charset="0"/>
                <a:cs typeface="Arial" panose="020B0604020202020204" pitchFamily="34" charset="0"/>
              </a:rPr>
              <a:t>μέσω του οδηγού του πολίτη (διαδικασίες, δικαιολογητικά, </a:t>
            </a:r>
            <a:r>
              <a:rPr lang="el-GR" sz="1600" dirty="0" err="1">
                <a:solidFill>
                  <a:srgbClr val="2F2B20"/>
                </a:solidFill>
                <a:latin typeface="Arial" panose="020B0604020202020204" pitchFamily="34" charset="0"/>
                <a:cs typeface="Arial" panose="020B0604020202020204" pitchFamily="34" charset="0"/>
              </a:rPr>
              <a:t>έντυπα,σημεία</a:t>
            </a:r>
            <a:r>
              <a:rPr lang="el-GR" sz="1600" dirty="0">
                <a:solidFill>
                  <a:srgbClr val="2F2B20"/>
                </a:solidFill>
                <a:latin typeface="Arial" panose="020B0604020202020204" pitchFamily="34" charset="0"/>
                <a:cs typeface="Arial" panose="020B0604020202020204" pitchFamily="34" charset="0"/>
              </a:rPr>
              <a:t> εξυπηρέτησης κτλ). Η δημιουργία του κεντρικού </a:t>
            </a:r>
            <a:r>
              <a:rPr lang="el-GR" sz="1600" dirty="0" err="1">
                <a:solidFill>
                  <a:srgbClr val="2F2B20"/>
                </a:solidFill>
                <a:latin typeface="Arial" panose="020B0604020202020204" pitchFamily="34" charset="0"/>
                <a:cs typeface="Arial" panose="020B0604020202020204" pitchFamily="34" charset="0"/>
              </a:rPr>
              <a:t>Portal</a:t>
            </a:r>
            <a:r>
              <a:rPr lang="el-GR" sz="1600" dirty="0">
                <a:solidFill>
                  <a:srgbClr val="2F2B20"/>
                </a:solidFill>
                <a:latin typeface="Arial" panose="020B0604020202020204" pitchFamily="34" charset="0"/>
                <a:cs typeface="Arial" panose="020B0604020202020204" pitchFamily="34" charset="0"/>
              </a:rPr>
              <a:t> ψηφιακών υπηρεσιών των Περιφερειών – </a:t>
            </a:r>
            <a:r>
              <a:rPr lang="el-GR" sz="1600" dirty="0" err="1">
                <a:solidFill>
                  <a:srgbClr val="2F2B20"/>
                </a:solidFill>
                <a:latin typeface="Arial" panose="020B0604020202020204" pitchFamily="34" charset="0"/>
                <a:cs typeface="Arial" panose="020B0604020202020204" pitchFamily="34" charset="0"/>
              </a:rPr>
              <a:t>perifereies.gov.gr</a:t>
            </a:r>
            <a:r>
              <a:rPr lang="el-GR" sz="1600" dirty="0">
                <a:solidFill>
                  <a:srgbClr val="2F2B20"/>
                </a:solidFill>
                <a:latin typeface="Arial" panose="020B0604020202020204" pitchFamily="34" charset="0"/>
                <a:cs typeface="Arial" panose="020B0604020202020204" pitchFamily="34" charset="0"/>
              </a:rPr>
              <a:t>, που είναι σε εξέλιξη, αποτελεί το βασικό λόγο καθυστέρησης των εγκρίσεων ώστε οι ψηφιακές υπηρεσίες να παρασχεθούν από εκεί όπως ορίζεται από τη σχετική νομοθεσία</a:t>
            </a:r>
            <a:r>
              <a:rPr lang="el-GR" sz="1600" dirty="0" smtClean="0">
                <a:solidFill>
                  <a:srgbClr val="2F2B20"/>
                </a:solidFill>
                <a:latin typeface="Arial" panose="020B0604020202020204" pitchFamily="34" charset="0"/>
                <a:cs typeface="Arial" panose="020B0604020202020204" pitchFamily="34" charset="0"/>
              </a:rPr>
              <a:t>.</a:t>
            </a:r>
          </a:p>
          <a:p>
            <a:pPr lvl="0" indent="-76200">
              <a:buClr>
                <a:srgbClr val="A9A57C"/>
              </a:buClr>
              <a:buFont typeface="Wingdings" panose="05000000000000000000" pitchFamily="2" charset="2"/>
              <a:buChar char="Ø"/>
              <a:tabLst>
                <a:tab pos="266700" algn="l"/>
              </a:tabLst>
            </a:pPr>
            <a:endParaRPr lang="el-GR" sz="1600" dirty="0" smtClean="0">
              <a:solidFill>
                <a:srgbClr val="2F2B20"/>
              </a:solidFill>
              <a:latin typeface="Arial" panose="020B0604020202020204" pitchFamily="34" charset="0"/>
              <a:cs typeface="Arial" panose="020B0604020202020204" pitchFamily="34" charset="0"/>
            </a:endParaRPr>
          </a:p>
          <a:p>
            <a:pPr indent="-76200">
              <a:buFont typeface="Wingdings" panose="05000000000000000000" pitchFamily="2" charset="2"/>
              <a:buChar char="Ø"/>
            </a:pPr>
            <a:r>
              <a:rPr lang="el-GR" sz="1600" dirty="0">
                <a:latin typeface="Arial" panose="020B0604020202020204" pitchFamily="34" charset="0"/>
                <a:cs typeface="Arial" panose="020B0604020202020204" pitchFamily="34" charset="0"/>
              </a:rPr>
              <a:t>Από το ξεκίνημα της Πανδημίας αξιοποίησε άμεσα τις πλατφόρμες τηλεδιασκέψεων και ειδικά του </a:t>
            </a:r>
            <a:r>
              <a:rPr lang="el-GR" sz="1600" dirty="0" err="1">
                <a:latin typeface="Arial" panose="020B0604020202020204" pitchFamily="34" charset="0"/>
                <a:cs typeface="Arial" panose="020B0604020202020204" pitchFamily="34" charset="0"/>
              </a:rPr>
              <a:t>epresence.gov.gr</a:t>
            </a:r>
            <a:r>
              <a:rPr lang="el-GR" sz="1600" dirty="0" smtClean="0">
                <a:latin typeface="Arial" panose="020B0604020202020204" pitchFamily="34" charset="0"/>
                <a:cs typeface="Arial" panose="020B0604020202020204" pitchFamily="34" charset="0"/>
              </a:rPr>
              <a:t>.</a:t>
            </a:r>
          </a:p>
          <a:p>
            <a:pPr indent="-76200">
              <a:buFont typeface="Wingdings" panose="05000000000000000000" pitchFamily="2" charset="2"/>
              <a:buChar char="Ø"/>
            </a:pPr>
            <a:endParaRPr lang="el-GR" sz="1600" dirty="0">
              <a:latin typeface="Arial" panose="020B0604020202020204" pitchFamily="34" charset="0"/>
              <a:cs typeface="Arial" panose="020B0604020202020204" pitchFamily="34" charset="0"/>
            </a:endParaRPr>
          </a:p>
          <a:p>
            <a:pPr indent="-76200">
              <a:buFont typeface="Wingdings" panose="05000000000000000000" pitchFamily="2" charset="2"/>
              <a:buChar char="Ø"/>
            </a:pPr>
            <a:r>
              <a:rPr lang="el-GR" sz="1600" dirty="0">
                <a:latin typeface="Arial" panose="020B0604020202020204" pitchFamily="34" charset="0"/>
                <a:cs typeface="Arial" panose="020B0604020202020204" pitchFamily="34" charset="0"/>
              </a:rPr>
              <a:t>Οι Ψηφιακές Υπηρεσίες της Περιφέρειας αποτέλεσαν έναν από τους βασικούς πυλώνες της «Ενιαίας Ψηφιακής Πύλης του Δημοσίου» </a:t>
            </a:r>
            <a:r>
              <a:rPr lang="el-GR" sz="1600" dirty="0" err="1">
                <a:latin typeface="Arial" panose="020B0604020202020204" pitchFamily="34" charset="0"/>
                <a:cs typeface="Arial" panose="020B0604020202020204" pitchFamily="34" charset="0"/>
              </a:rPr>
              <a:t>gov.gr</a:t>
            </a:r>
            <a:r>
              <a:rPr lang="el-GR" sz="1600" dirty="0">
                <a:latin typeface="Arial" panose="020B0604020202020204" pitchFamily="34" charset="0"/>
                <a:cs typeface="Arial" panose="020B0604020202020204" pitchFamily="34" charset="0"/>
              </a:rPr>
              <a:t> και είναι διαθέσιμες στους πολίτες και από εκεί.</a:t>
            </a:r>
          </a:p>
          <a:p>
            <a:pPr lvl="0" indent="12700">
              <a:buClr>
                <a:srgbClr val="A9A57C"/>
              </a:buClr>
              <a:buFont typeface="Wingdings" panose="05000000000000000000" pitchFamily="2" charset="2"/>
              <a:buChar char="Ø"/>
              <a:tabLst>
                <a:tab pos="266700" algn="l"/>
              </a:tabLst>
            </a:pPr>
            <a:endParaRPr lang="el-GR" sz="1600" dirty="0">
              <a:solidFill>
                <a:srgbClr val="2F2B20"/>
              </a:solidFill>
              <a:latin typeface="Arial" panose="020B0604020202020204" pitchFamily="34" charset="0"/>
              <a:cs typeface="Arial" panose="020B0604020202020204" pitchFamily="34" charset="0"/>
            </a:endParaRPr>
          </a:p>
          <a:p>
            <a:pPr indent="12700">
              <a:buFont typeface="Wingdings" panose="05000000000000000000" pitchFamily="2" charset="2"/>
              <a:buChar char="Ø"/>
              <a:tabLst>
                <a:tab pos="266700" algn="l"/>
              </a:tabLst>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443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196752"/>
            <a:ext cx="7620000" cy="4800600"/>
          </a:xfrm>
        </p:spPr>
        <p:txBody>
          <a:bodyPr>
            <a:normAutofit/>
          </a:bodyPr>
          <a:lstStyle/>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Με στόχο την αμφίδρομη επικοινωνία με τους πολίτες της Αττικής δημιουργήσαμε και παρέχουμε </a:t>
            </a:r>
            <a:r>
              <a:rPr lang="el-GR" sz="1600" b="1" dirty="0" smtClean="0">
                <a:latin typeface="Arial" panose="020B0604020202020204" pitchFamily="34" charset="0"/>
                <a:cs typeface="Arial" panose="020B0604020202020204" pitchFamily="34" charset="0"/>
              </a:rPr>
              <a:t>δωρεάν τη </a:t>
            </a:r>
            <a:r>
              <a:rPr lang="el-GR" sz="1600" b="1" dirty="0" err="1" smtClean="0">
                <a:latin typeface="Arial" panose="020B0604020202020204" pitchFamily="34" charset="0"/>
                <a:cs typeface="Arial" panose="020B0604020202020204" pitchFamily="34" charset="0"/>
              </a:rPr>
              <a:t>Mobile</a:t>
            </a:r>
            <a:r>
              <a:rPr lang="el-GR" sz="1600" b="1" dirty="0" smtClean="0">
                <a:latin typeface="Arial" panose="020B0604020202020204" pitchFamily="34" charset="0"/>
                <a:cs typeface="Arial" panose="020B0604020202020204" pitchFamily="34" charset="0"/>
              </a:rPr>
              <a:t> εφαρμογή  «</a:t>
            </a:r>
            <a:r>
              <a:rPr lang="el-GR" sz="1600" b="1" dirty="0" err="1" smtClean="0">
                <a:latin typeface="Arial" panose="020B0604020202020204" pitchFamily="34" charset="0"/>
                <a:cs typeface="Arial" panose="020B0604020202020204" pitchFamily="34" charset="0"/>
              </a:rPr>
              <a:t>MyAttica</a:t>
            </a:r>
            <a:r>
              <a:rPr lang="el-GR" sz="1600" b="1"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προσφέροντας εξειδικευμένη ενημέρωση, προσωποποιημένη πληροφόρηση  και εξυπηρέτηση γύρω από ζητήματα καθημερινότητας πρόσβαση στις Ψηφιακές Υπηρεσίες και τον Οδηγό του πολίτη.</a:t>
            </a:r>
          </a:p>
          <a:p>
            <a:pPr>
              <a:buFont typeface="Wingdings" panose="05000000000000000000" pitchFamily="2" charset="2"/>
              <a:buChar char="Ø"/>
            </a:pPr>
            <a:endParaRPr lang="el-GR" sz="16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Ολοκλήρωσε την </a:t>
            </a:r>
            <a:r>
              <a:rPr lang="el-GR" sz="1600" b="1" dirty="0" smtClean="0">
                <a:latin typeface="Arial" panose="020B0604020202020204" pitchFamily="34" charset="0"/>
                <a:cs typeface="Arial" panose="020B0604020202020204" pitchFamily="34" charset="0"/>
              </a:rPr>
              <a:t>εγκατάσταση του Συστήματος Προτεραιότητας</a:t>
            </a:r>
            <a:r>
              <a:rPr lang="el-GR" sz="1600" dirty="0" smtClean="0">
                <a:latin typeface="Arial" panose="020B0604020202020204" pitchFamily="34" charset="0"/>
                <a:cs typeface="Arial" panose="020B0604020202020204" pitchFamily="34" charset="0"/>
              </a:rPr>
              <a:t> με δυνατότητα </a:t>
            </a:r>
            <a:r>
              <a:rPr lang="el-GR" sz="1600" dirty="0" err="1" smtClean="0">
                <a:latin typeface="Arial" panose="020B0604020202020204" pitchFamily="34" charset="0"/>
                <a:cs typeface="Arial" panose="020B0604020202020204" pitchFamily="34" charset="0"/>
              </a:rPr>
              <a:t>έκδoσης</a:t>
            </a:r>
            <a:r>
              <a:rPr lang="el-GR" sz="1600" dirty="0" smtClean="0">
                <a:latin typeface="Arial" panose="020B0604020202020204" pitchFamily="34" charset="0"/>
                <a:cs typeface="Arial" panose="020B0604020202020204" pitchFamily="34" charset="0"/>
              </a:rPr>
              <a:t> ψηφιακού εισιτηρίου μέσω κινητού τηλεφώνου στη Δ/νση Μεταφορών Δυτικού τομέα, αποσκοπώντας να εξαλείψει τις ουρές αναμονής και το συνωστισμό των πολιτών και ταυτόχρονα  να αντιμετώπισε τους κινδύνους που έχουν προκύψει από την εμφάνιση της νόσου COVID-19 στη χώρα μας.</a:t>
            </a:r>
          </a:p>
          <a:p>
            <a:pPr>
              <a:buFont typeface="Wingdings" panose="05000000000000000000" pitchFamily="2" charset="2"/>
              <a:buChar char="Ø"/>
            </a:pPr>
            <a:endParaRPr lang="el-GR" sz="16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Ενεργοποίησε την </a:t>
            </a:r>
            <a:r>
              <a:rPr lang="el-GR" sz="1600" b="1" dirty="0" smtClean="0">
                <a:latin typeface="Arial" panose="020B0604020202020204" pitchFamily="34" charset="0"/>
                <a:cs typeface="Arial" panose="020B0604020202020204" pitchFamily="34" charset="0"/>
              </a:rPr>
              <a:t>εφαρμογή των Ψηφιακών Ραντεβού </a:t>
            </a:r>
            <a:r>
              <a:rPr lang="el-GR" sz="1600" dirty="0" smtClean="0">
                <a:latin typeface="Arial" panose="020B0604020202020204" pitchFamily="34" charset="0"/>
                <a:cs typeface="Arial" panose="020B0604020202020204" pitchFamily="34" charset="0"/>
              </a:rPr>
              <a:t>σε 8 Διευθύνσεις Υγείας, με στόχο να την επεκτείνει σε όλες τις υπηρεσίες της Περιφέρειας που εξυπηρετούν κοινό.</a:t>
            </a:r>
          </a:p>
          <a:p>
            <a:pPr>
              <a:buFont typeface="Wingdings" panose="05000000000000000000" pitchFamily="2" charset="2"/>
              <a:buChar char="Ø"/>
            </a:pPr>
            <a:endParaRPr lang="el-GR" sz="1600" dirty="0" smtClean="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270148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124744"/>
            <a:ext cx="7620000" cy="4800600"/>
          </a:xfrm>
        </p:spPr>
        <p:txBody>
          <a:bodyPr>
            <a:normAutofit lnSpcReduction="10000"/>
          </a:bodyPr>
          <a:lstStyle/>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Το </a:t>
            </a:r>
            <a:r>
              <a:rPr lang="el-GR" sz="1600" b="1" dirty="0" err="1" smtClean="0">
                <a:latin typeface="Arial" panose="020B0604020202020204" pitchFamily="34" charset="0"/>
                <a:cs typeface="Arial" panose="020B0604020202020204" pitchFamily="34" charset="0"/>
              </a:rPr>
              <a:t>Πολυκαναλικό</a:t>
            </a:r>
            <a:r>
              <a:rPr lang="el-GR" sz="1600" b="1" dirty="0" smtClean="0">
                <a:latin typeface="Arial" panose="020B0604020202020204" pitchFamily="34" charset="0"/>
                <a:cs typeface="Arial" panose="020B0604020202020204" pitchFamily="34" charset="0"/>
              </a:rPr>
              <a:t> Σύστημα Εξυπηρέτησης Πολιτών και Επιχειρήσεων </a:t>
            </a:r>
            <a:r>
              <a:rPr lang="el-GR" sz="1600" dirty="0" smtClean="0">
                <a:latin typeface="Arial" panose="020B0604020202020204" pitchFamily="34" charset="0"/>
                <a:cs typeface="Arial" panose="020B0604020202020204" pitchFamily="34" charset="0"/>
              </a:rPr>
              <a:t>δέχτηκε συνολικά </a:t>
            </a:r>
            <a:r>
              <a:rPr lang="el-GR" sz="1600" b="1" dirty="0" smtClean="0">
                <a:latin typeface="Arial" panose="020B0604020202020204" pitchFamily="34" charset="0"/>
                <a:cs typeface="Arial" panose="020B0604020202020204" pitchFamily="34" charset="0"/>
              </a:rPr>
              <a:t>17.000 αιτήματα </a:t>
            </a:r>
            <a:r>
              <a:rPr lang="el-GR" sz="1600" dirty="0" smtClean="0">
                <a:latin typeface="Arial" panose="020B0604020202020204" pitchFamily="34" charset="0"/>
                <a:cs typeface="Arial" panose="020B0604020202020204" pitchFamily="34" charset="0"/>
              </a:rPr>
              <a:t>το έτος 2022.</a:t>
            </a:r>
          </a:p>
          <a:p>
            <a:pPr>
              <a:buFont typeface="Wingdings" panose="05000000000000000000" pitchFamily="2" charset="2"/>
              <a:buChar char="Ø"/>
            </a:pPr>
            <a:endParaRPr lang="el-GR" sz="16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Είναι </a:t>
            </a:r>
            <a:r>
              <a:rPr lang="el-GR" sz="1600" b="1" dirty="0" smtClean="0">
                <a:latin typeface="Arial" panose="020B0604020202020204" pitchFamily="34" charset="0"/>
                <a:cs typeface="Arial" panose="020B0604020202020204" pitchFamily="34" charset="0"/>
              </a:rPr>
              <a:t>η πρώτη περιφέρεια στην Ελλάδα που ενεργοποίησε αποκλειστικά ψηφιακά το 2020 την υπηρεσία καταχώρισης των αιτήσεων των Ιατρών</a:t>
            </a:r>
            <a:r>
              <a:rPr lang="el-GR" sz="1600" dirty="0" smtClean="0">
                <a:latin typeface="Arial" panose="020B0604020202020204" pitchFamily="34" charset="0"/>
                <a:cs typeface="Arial" panose="020B0604020202020204" pitchFamily="34" charset="0"/>
              </a:rPr>
              <a:t> προς απόκτηση ειδικότητας, δίνοντας τέλος στην ταλαιπωρία και στις ουρές αναμονής των συναδέλφων Ιατρών. Ενδεικτικά κατά το έτος 2022 παραλήφθηκαν περισσότερες από 10.000 ψηφιακές αιτήσεις ιατρών.</a:t>
            </a:r>
          </a:p>
          <a:p>
            <a:pPr>
              <a:buFont typeface="Wingdings" panose="05000000000000000000" pitchFamily="2" charset="2"/>
              <a:buChar char="Ø"/>
            </a:pPr>
            <a:endParaRPr lang="el-GR" sz="16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Μέσω της τηλεφωνικής εξυπηρέτησης  και δρομολόγησης των αιτημάτων του </a:t>
            </a:r>
            <a:r>
              <a:rPr lang="el-GR" sz="1600" b="1" dirty="0" smtClean="0">
                <a:latin typeface="Arial" panose="020B0604020202020204" pitchFamily="34" charset="0"/>
                <a:cs typeface="Arial" panose="020B0604020202020204" pitchFamily="34" charset="0"/>
              </a:rPr>
              <a:t>«1512», </a:t>
            </a:r>
            <a:r>
              <a:rPr lang="el-GR" sz="1600" dirty="0" smtClean="0">
                <a:latin typeface="Arial" panose="020B0604020202020204" pitchFamily="34" charset="0"/>
                <a:cs typeface="Arial" panose="020B0604020202020204" pitchFamily="34" charset="0"/>
              </a:rPr>
              <a:t>παρέχονται γενικές πληροφορίες για τις υπηρεσίες της με καταγραφή και ψηφιακή δρομολόγηση καταγγελιών  και ερωτήσεων  προς τις αρμόδιες Διευθύνσεις. Οι τηλεφωνικές κλήσεις που απαντήθηκαν ξεπέρασαν κατά το έτος 2022 τις 24.000</a:t>
            </a:r>
            <a:r>
              <a:rPr lang="el-GR" sz="1700" dirty="0" smtClean="0">
                <a:latin typeface="Arial" panose="020B0604020202020204" pitchFamily="34" charset="0"/>
                <a:cs typeface="Arial" panose="020B0604020202020204" pitchFamily="34" charset="0"/>
              </a:rPr>
              <a:t>.</a:t>
            </a:r>
          </a:p>
          <a:p>
            <a:pPr>
              <a:buFont typeface="Wingdings" panose="05000000000000000000" pitchFamily="2" charset="2"/>
              <a:buChar char="Ø"/>
            </a:pPr>
            <a:endParaRPr lang="el-GR" sz="17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Συμμετείχε στο 2ο συνέδριο Πληροφορικής των Περιφερειών Ελλάδος στο πλαίσιο της </a:t>
            </a:r>
            <a:r>
              <a:rPr lang="el-GR" sz="1600" b="1" dirty="0" smtClean="0">
                <a:latin typeface="Arial" panose="020B0604020202020204" pitchFamily="34" charset="0"/>
                <a:cs typeface="Arial" panose="020B0604020202020204" pitchFamily="34" charset="0"/>
              </a:rPr>
              <a:t>Διεθνούς  Έκθεσης Τεχνολογίας και Καινοτομίας </a:t>
            </a:r>
            <a:r>
              <a:rPr lang="el-GR" sz="1600" b="1" dirty="0" err="1" smtClean="0">
                <a:latin typeface="Arial" panose="020B0604020202020204" pitchFamily="34" charset="0"/>
                <a:cs typeface="Arial" panose="020B0604020202020204" pitchFamily="34" charset="0"/>
              </a:rPr>
              <a:t>Beyond</a:t>
            </a:r>
            <a:r>
              <a:rPr lang="el-GR" sz="1600" b="1" dirty="0" smtClean="0">
                <a:latin typeface="Arial" panose="020B0604020202020204" pitchFamily="34" charset="0"/>
                <a:cs typeface="Arial" panose="020B0604020202020204" pitchFamily="34" charset="0"/>
              </a:rPr>
              <a:t> 4.0 </a:t>
            </a:r>
            <a:r>
              <a:rPr lang="el-GR" sz="1600" dirty="0" smtClean="0">
                <a:latin typeface="Arial" panose="020B0604020202020204" pitchFamily="34" charset="0"/>
                <a:cs typeface="Arial" panose="020B0604020202020204" pitchFamily="34" charset="0"/>
              </a:rPr>
              <a:t>στην οποία παρουσίασε με δικό της περίπτερο το σύνολο των ψηφιακών δράσεων που πραγματοποιήθηκαν.</a:t>
            </a:r>
          </a:p>
          <a:p>
            <a:endParaRPr lang="el-GR" dirty="0"/>
          </a:p>
        </p:txBody>
      </p:sp>
    </p:spTree>
    <p:extLst>
      <p:ext uri="{BB962C8B-B14F-4D97-AF65-F5344CB8AC3E}">
        <p14:creationId xmlns:p14="http://schemas.microsoft.com/office/powerpoint/2010/main" val="1385057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b="1" dirty="0" smtClean="0">
                <a:latin typeface="Arial" panose="020B0604020202020204" pitchFamily="34" charset="0"/>
                <a:cs typeface="Arial" panose="020B0604020202020204" pitchFamily="34" charset="0"/>
              </a:rPr>
              <a:t>4. </a:t>
            </a:r>
            <a:r>
              <a:rPr lang="el-GR" sz="2000" b="1" dirty="0">
                <a:latin typeface="Arial" panose="020B0604020202020204" pitchFamily="34" charset="0"/>
                <a:cs typeface="Arial" panose="020B0604020202020204" pitchFamily="34" charset="0"/>
              </a:rPr>
              <a:t>ΚΑΙΝΟΤΟΜΑ ΕΡΓΑ-ΔΡΑΣΕΙΣ ΠΕΡΙΦΕΡΕΙΑΣ ΑΤΤΙΚΗΣ -ΣΤΟΧΟΙ ΤΟΠΙΚΗΣ ΑΥΤΟΔΙΟΙΚΗΣΗΣ 2019-2023</a:t>
            </a:r>
          </a:p>
        </p:txBody>
      </p:sp>
      <p:sp>
        <p:nvSpPr>
          <p:cNvPr id="3" name="Θέση περιεχομένου 2"/>
          <p:cNvSpPr>
            <a:spLocks noGrp="1"/>
          </p:cNvSpPr>
          <p:nvPr>
            <p:ph idx="1"/>
          </p:nvPr>
        </p:nvSpPr>
        <p:spPr/>
        <p:txBody>
          <a:bodyPr>
            <a:normAutofit/>
          </a:bodyPr>
          <a:lstStyle/>
          <a:p>
            <a:r>
              <a:rPr lang="el-GR" sz="1600" dirty="0" smtClean="0">
                <a:latin typeface="Arial" panose="020B0604020202020204" pitchFamily="34" charset="0"/>
                <a:cs typeface="Arial" panose="020B0604020202020204" pitchFamily="34" charset="0"/>
              </a:rPr>
              <a:t>Εφαρμογή “</a:t>
            </a:r>
            <a:r>
              <a:rPr lang="el-GR" sz="1600" dirty="0" err="1" smtClean="0">
                <a:latin typeface="Arial" panose="020B0604020202020204" pitchFamily="34" charset="0"/>
                <a:cs typeface="Arial" panose="020B0604020202020204" pitchFamily="34" charset="0"/>
              </a:rPr>
              <a:t>MyAttica</a:t>
            </a:r>
            <a:r>
              <a:rPr lang="el-GR" sz="1600" dirty="0" smtClean="0">
                <a:latin typeface="Arial" panose="020B0604020202020204" pitchFamily="34" charset="0"/>
                <a:cs typeface="Arial" panose="020B0604020202020204" pitchFamily="34" charset="0"/>
              </a:rPr>
              <a:t>” για φορητές συσκευές</a:t>
            </a:r>
          </a:p>
          <a:p>
            <a:pPr marL="0" indent="0">
              <a:buNone/>
            </a:pPr>
            <a:endParaRPr lang="el-GR" sz="1600" dirty="0" smtClean="0">
              <a:latin typeface="Arial" panose="020B0604020202020204" pitchFamily="34" charset="0"/>
              <a:cs typeface="Arial" panose="020B0604020202020204" pitchFamily="34" charset="0"/>
            </a:endParaRPr>
          </a:p>
          <a:p>
            <a:pPr marL="0" indent="88900" defTabSz="266700"/>
            <a:r>
              <a:rPr lang="el-GR" sz="1600" dirty="0" smtClean="0">
                <a:latin typeface="Arial" panose="020B0604020202020204" pitchFamily="34" charset="0"/>
                <a:cs typeface="Arial" panose="020B0604020202020204" pitchFamily="34" charset="0"/>
              </a:rPr>
              <a:t>	 Αυτοματοποιημένο Σύστημα Προτεραιότητας</a:t>
            </a:r>
          </a:p>
          <a:p>
            <a:pPr marL="0" indent="0">
              <a:buNone/>
            </a:pPr>
            <a:endParaRPr lang="el-GR" sz="1600" dirty="0" smtClean="0">
              <a:latin typeface="Arial" panose="020B0604020202020204" pitchFamily="34" charset="0"/>
              <a:cs typeface="Arial" panose="020B0604020202020204" pitchFamily="34" charset="0"/>
            </a:endParaRPr>
          </a:p>
          <a:p>
            <a:r>
              <a:rPr lang="el-GR" sz="1600" dirty="0" smtClean="0">
                <a:latin typeface="Arial" panose="020B0604020202020204" pitchFamily="34" charset="0"/>
                <a:cs typeface="Arial" panose="020B0604020202020204" pitchFamily="34" charset="0"/>
              </a:rPr>
              <a:t>Ψηφιακά Ραντεβού Περιφέρειας Αττικής</a:t>
            </a:r>
          </a:p>
          <a:p>
            <a:pPr marL="0" indent="0">
              <a:buNone/>
            </a:pPr>
            <a:endParaRPr lang="el-GR" sz="1600" dirty="0" smtClean="0">
              <a:latin typeface="Arial" panose="020B0604020202020204" pitchFamily="34" charset="0"/>
              <a:cs typeface="Arial" panose="020B0604020202020204" pitchFamily="34" charset="0"/>
            </a:endParaRPr>
          </a:p>
          <a:p>
            <a:r>
              <a:rPr lang="el-GR" sz="1600" dirty="0" smtClean="0">
                <a:latin typeface="Arial" panose="020B0604020202020204" pitchFamily="34" charset="0"/>
                <a:cs typeface="Arial" panose="020B0604020202020204" pitchFamily="34" charset="0"/>
              </a:rPr>
              <a:t>Ανοιχτά δεδομένα</a:t>
            </a:r>
          </a:p>
          <a:p>
            <a:pPr marL="0" indent="0">
              <a:buNone/>
            </a:pPr>
            <a:endParaRPr lang="el-GR" sz="1600" dirty="0" smtClean="0">
              <a:latin typeface="Arial" panose="020B0604020202020204" pitchFamily="34" charset="0"/>
              <a:cs typeface="Arial" panose="020B0604020202020204" pitchFamily="34" charset="0"/>
            </a:endParaRPr>
          </a:p>
          <a:p>
            <a:r>
              <a:rPr lang="el-GR" sz="1600" dirty="0" smtClean="0">
                <a:latin typeface="Arial" panose="020B0604020202020204" pitchFamily="34" charset="0"/>
                <a:cs typeface="Arial" panose="020B0604020202020204" pitchFamily="34" charset="0"/>
              </a:rPr>
              <a:t>Οδική ασφάλεια και διαχείριση κυκλοφορίας</a:t>
            </a:r>
          </a:p>
          <a:p>
            <a:pPr marL="0" indent="0">
              <a:buNone/>
            </a:pPr>
            <a:endParaRPr lang="el-GR" sz="1600" dirty="0" smtClean="0">
              <a:latin typeface="Arial" panose="020B0604020202020204" pitchFamily="34" charset="0"/>
              <a:cs typeface="Arial" panose="020B0604020202020204" pitchFamily="34" charset="0"/>
            </a:endParaRPr>
          </a:p>
          <a:p>
            <a:r>
              <a:rPr lang="el-GR" sz="1600" dirty="0" smtClean="0">
                <a:latin typeface="Arial" panose="020B0604020202020204" pitchFamily="34" charset="0"/>
                <a:cs typeface="Arial" panose="020B0604020202020204" pitchFamily="34" charset="0"/>
              </a:rPr>
              <a:t>Ψηφιακός </a:t>
            </a:r>
            <a:r>
              <a:rPr lang="el-GR" sz="1600" dirty="0" err="1" smtClean="0">
                <a:latin typeface="Arial" panose="020B0604020202020204" pitchFamily="34" charset="0"/>
                <a:cs typeface="Arial" panose="020B0604020202020204" pitchFamily="34" charset="0"/>
              </a:rPr>
              <a:t>εγγραμματισμός</a:t>
            </a:r>
            <a:endParaRPr lang="el-GR" sz="1600" dirty="0" smtClean="0">
              <a:latin typeface="Arial" panose="020B0604020202020204" pitchFamily="34" charset="0"/>
              <a:cs typeface="Arial" panose="020B0604020202020204" pitchFamily="34" charset="0"/>
            </a:endParaRPr>
          </a:p>
          <a:p>
            <a:endParaRPr lang="el-GR" sz="1600" dirty="0" smtClean="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539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b="1" dirty="0" smtClean="0">
                <a:latin typeface="Arial" panose="020B0604020202020204" pitchFamily="34" charset="0"/>
                <a:cs typeface="Arial" panose="020B0604020202020204" pitchFamily="34" charset="0"/>
              </a:rPr>
              <a:t>Εικόνα 1. </a:t>
            </a:r>
            <a:r>
              <a:rPr lang="en-US" sz="2000" b="1" dirty="0" smtClean="0">
                <a:latin typeface="Arial" panose="020B0604020202020204" pitchFamily="34" charset="0"/>
                <a:cs typeface="Arial" panose="020B0604020202020204" pitchFamily="34" charset="0"/>
              </a:rPr>
              <a:t>My Attica</a:t>
            </a:r>
            <a:endParaRPr lang="el-GR" sz="2000" b="1" dirty="0">
              <a:latin typeface="Arial" panose="020B0604020202020204" pitchFamily="34" charset="0"/>
              <a:cs typeface="Arial" panose="020B0604020202020204"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75656" y="1268760"/>
            <a:ext cx="5023539" cy="241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4221088"/>
            <a:ext cx="7200800" cy="2019014"/>
          </a:xfrm>
          <a:prstGeom prst="rect">
            <a:avLst/>
          </a:prstGeom>
          <a:noFill/>
        </p:spPr>
        <p:txBody>
          <a:bodyPr wrap="square" rtlCol="0">
            <a:spAutoFit/>
          </a:bodyPr>
          <a:lstStyle/>
          <a:p>
            <a:pPr marL="306000" lvl="0" indent="-306000" defTabSz="457200">
              <a:spcBef>
                <a:spcPct val="20000"/>
              </a:spcBef>
              <a:spcAft>
                <a:spcPts val="600"/>
              </a:spcAft>
              <a:buClr>
                <a:srgbClr val="4590B8"/>
              </a:buClr>
              <a:buSzPct val="92000"/>
              <a:buFont typeface="Wingdings 2" panose="05020102010507070707" pitchFamily="18" charset="2"/>
              <a:buChar char=""/>
            </a:pPr>
            <a:r>
              <a:rPr lang="el-GR" dirty="0">
                <a:solidFill>
                  <a:srgbClr val="3D3D3D"/>
                </a:solidFill>
                <a:latin typeface="Calibri" panose="020F0502020204030204" pitchFamily="34" charset="0"/>
                <a:ea typeface="Calibri" panose="020F0502020204030204" pitchFamily="34" charset="0"/>
                <a:cs typeface="Calibri" panose="020F0502020204030204" pitchFamily="34" charset="0"/>
              </a:rPr>
              <a:t>Γενική ενημέρωση, εξειδικευμένη (</a:t>
            </a:r>
            <a:r>
              <a:rPr lang="el-GR" dirty="0" err="1">
                <a:solidFill>
                  <a:srgbClr val="3D3D3D"/>
                </a:solidFill>
                <a:latin typeface="Calibri" panose="020F0502020204030204" pitchFamily="34" charset="0"/>
                <a:ea typeface="Calibri" panose="020F0502020204030204" pitchFamily="34" charset="0"/>
                <a:cs typeface="Calibri" panose="020F0502020204030204" pitchFamily="34" charset="0"/>
              </a:rPr>
              <a:t>στοχευμένη</a:t>
            </a:r>
            <a:r>
              <a:rPr lang="el-GR" dirty="0">
                <a:solidFill>
                  <a:srgbClr val="3D3D3D"/>
                </a:solidFill>
                <a:latin typeface="Calibri" panose="020F0502020204030204" pitchFamily="34" charset="0"/>
                <a:ea typeface="Calibri" panose="020F0502020204030204" pitchFamily="34" charset="0"/>
                <a:cs typeface="Calibri" panose="020F0502020204030204" pitchFamily="34" charset="0"/>
              </a:rPr>
              <a:t>) ενημέρωση και προσωποποιημένη εξυπηρέτηση πολιτών μέσω φορητών συσκευών.</a:t>
            </a:r>
            <a:endParaRPr lang="el-GR" dirty="0">
              <a:solidFill>
                <a:srgbClr val="3D3D3D"/>
              </a:solidFill>
              <a:latin typeface="Calibri" panose="020F0502020204030204" pitchFamily="34" charset="0"/>
              <a:ea typeface="Calibri" panose="020F0502020204030204" pitchFamily="34" charset="0"/>
              <a:cs typeface="Times New Roman" panose="02020603050405020304" pitchFamily="18" charset="0"/>
            </a:endParaRPr>
          </a:p>
          <a:p>
            <a:pPr marL="306000" lvl="0" indent="-306000" defTabSz="457200">
              <a:spcBef>
                <a:spcPct val="20000"/>
              </a:spcBef>
              <a:spcAft>
                <a:spcPts val="600"/>
              </a:spcAft>
              <a:buClr>
                <a:srgbClr val="4590B8"/>
              </a:buClr>
              <a:buSzPct val="92000"/>
              <a:buFont typeface="Wingdings 2" panose="05020102010507070707" pitchFamily="18" charset="2"/>
              <a:buChar char=""/>
            </a:pPr>
            <a:r>
              <a:rPr lang="el-GR" dirty="0">
                <a:solidFill>
                  <a:srgbClr val="3D3D3D"/>
                </a:solidFill>
                <a:latin typeface="Calibri" panose="020F0502020204030204" pitchFamily="34" charset="0"/>
                <a:ea typeface="Times New Roman" panose="02020603050405020304" pitchFamily="18" charset="0"/>
                <a:cs typeface="Calibri" panose="020F0502020204030204" pitchFamily="34" charset="0"/>
              </a:rPr>
              <a:t>Πρόσβαση στον Οδηγό του Πολίτη</a:t>
            </a:r>
            <a:endParaRPr lang="en-US" b="1" dirty="0">
              <a:solidFill>
                <a:srgbClr val="3D3D3D"/>
              </a:solidFill>
              <a:latin typeface="Calibri" panose="020F0502020204030204" pitchFamily="34" charset="0"/>
              <a:ea typeface="Times New Roman" panose="02020603050405020304" pitchFamily="18" charset="0"/>
              <a:cs typeface="Calibri" panose="020F0502020204030204" pitchFamily="34" charset="0"/>
            </a:endParaRPr>
          </a:p>
          <a:p>
            <a:pPr marL="306000" lvl="0" indent="-306000" defTabSz="457200">
              <a:spcBef>
                <a:spcPct val="20000"/>
              </a:spcBef>
              <a:spcAft>
                <a:spcPts val="600"/>
              </a:spcAft>
              <a:buClr>
                <a:srgbClr val="4590B8"/>
              </a:buClr>
              <a:buSzPct val="92000"/>
              <a:buFont typeface="Wingdings 2" panose="05020102010507070707" pitchFamily="18" charset="2"/>
              <a:buChar char=""/>
            </a:pPr>
            <a:r>
              <a:rPr lang="el-GR" dirty="0">
                <a:solidFill>
                  <a:srgbClr val="3D3D3D"/>
                </a:solidFill>
                <a:latin typeface="Calibri" panose="020F0502020204030204" pitchFamily="34" charset="0"/>
                <a:ea typeface="Calibri" panose="020F0502020204030204" pitchFamily="34" charset="0"/>
                <a:cs typeface="Calibri" panose="020F0502020204030204" pitchFamily="34" charset="0"/>
              </a:rPr>
              <a:t>Δυνατότητα στον χρήστη της εφαρμογής, να αναφέρει σε πραγματικό χρόνο προβλήματα που εντοπίζει και σχετίζονται με τους δρόμους της Αττικής, με θεματολογία Φωτισμός, Οδοποιία και Φανάρια</a:t>
            </a:r>
            <a:endParaRPr lang="el-GR" dirty="0"/>
          </a:p>
        </p:txBody>
      </p:sp>
    </p:spTree>
    <p:extLst>
      <p:ext uri="{BB962C8B-B14F-4D97-AF65-F5344CB8AC3E}">
        <p14:creationId xmlns:p14="http://schemas.microsoft.com/office/powerpoint/2010/main" val="3686745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7620000" cy="648072"/>
          </a:xfrm>
        </p:spPr>
        <p:txBody>
          <a:bodyPr>
            <a:normAutofit/>
          </a:bodyPr>
          <a:lstStyle/>
          <a:p>
            <a:r>
              <a:rPr lang="el-GR" sz="2000" b="1" dirty="0" smtClean="0">
                <a:latin typeface="Arial" panose="020B0604020202020204" pitchFamily="34" charset="0"/>
                <a:cs typeface="Arial" panose="020B0604020202020204" pitchFamily="34" charset="0"/>
              </a:rPr>
              <a:t>Εικόνα 2. Σύστημα ψηφιακού ραντεβού</a:t>
            </a:r>
            <a:endParaRPr lang="el-GR" sz="2000" b="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5"/>
            <a:ext cx="5834063"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περιεχομένου 3"/>
          <p:cNvSpPr>
            <a:spLocks noGrp="1"/>
          </p:cNvSpPr>
          <p:nvPr>
            <p:ph idx="1"/>
          </p:nvPr>
        </p:nvSpPr>
        <p:spPr>
          <a:xfrm>
            <a:off x="457200" y="836713"/>
            <a:ext cx="7211144" cy="2880319"/>
          </a:xfrm>
        </p:spPr>
        <p:txBody>
          <a:bodyPr/>
          <a:lstStyle/>
          <a:p>
            <a:endParaRPr lang="el-GR" dirty="0"/>
          </a:p>
        </p:txBody>
      </p:sp>
      <p:sp>
        <p:nvSpPr>
          <p:cNvPr id="5" name="TextBox 4"/>
          <p:cNvSpPr txBox="1"/>
          <p:nvPr/>
        </p:nvSpPr>
        <p:spPr>
          <a:xfrm>
            <a:off x="467544" y="3881026"/>
            <a:ext cx="7344816" cy="2837700"/>
          </a:xfrm>
          <a:prstGeom prst="rect">
            <a:avLst/>
          </a:prstGeom>
          <a:noFill/>
        </p:spPr>
        <p:txBody>
          <a:bodyPr wrap="square" rtlCol="0">
            <a:spAutoFit/>
          </a:bodyPr>
          <a:lstStyle/>
          <a:p>
            <a:pPr marL="306000" lvl="0" indent="-306000" defTabSz="457200">
              <a:spcBef>
                <a:spcPct val="20000"/>
              </a:spcBef>
              <a:spcAft>
                <a:spcPts val="600"/>
              </a:spcAft>
              <a:buClr>
                <a:srgbClr val="4590B8"/>
              </a:buClr>
              <a:buSzPct val="92000"/>
              <a:buFont typeface="Wingdings 2" panose="05020102010507070707" pitchFamily="18" charset="2"/>
              <a:buChar char=""/>
            </a:pPr>
            <a:r>
              <a:rPr lang="el-GR" dirty="0">
                <a:solidFill>
                  <a:srgbClr val="000000"/>
                </a:solidFill>
                <a:latin typeface="Calibri" panose="020F0502020204030204" pitchFamily="34" charset="0"/>
                <a:ea typeface="Times New Roman" panose="02020603050405020304" pitchFamily="18" charset="0"/>
              </a:rPr>
              <a:t>Έ</a:t>
            </a:r>
            <a:r>
              <a:rPr lang="el-GR" dirty="0" smtClean="0">
                <a:solidFill>
                  <a:srgbClr val="000000"/>
                </a:solidFill>
                <a:latin typeface="Calibri" panose="020F0502020204030204" pitchFamily="34" charset="0"/>
                <a:ea typeface="Times New Roman" panose="02020603050405020304" pitchFamily="18" charset="0"/>
              </a:rPr>
              <a:t>κδοση </a:t>
            </a:r>
            <a:r>
              <a:rPr lang="el-GR" dirty="0">
                <a:solidFill>
                  <a:srgbClr val="000000"/>
                </a:solidFill>
                <a:latin typeface="Calibri" panose="020F0502020204030204" pitchFamily="34" charset="0"/>
                <a:ea typeface="Times New Roman" panose="02020603050405020304" pitchFamily="18" charset="0"/>
              </a:rPr>
              <a:t>απομακρυσμένου ψηφιακού εισιτηρίου </a:t>
            </a:r>
            <a:endParaRPr lang="en-US" dirty="0">
              <a:solidFill>
                <a:srgbClr val="000000"/>
              </a:solidFill>
              <a:latin typeface="Calibri" panose="020F0502020204030204" pitchFamily="34" charset="0"/>
              <a:ea typeface="Times New Roman" panose="02020603050405020304" pitchFamily="18" charset="0"/>
            </a:endParaRPr>
          </a:p>
          <a:p>
            <a:pPr marL="306000" lvl="0" indent="-306000" defTabSz="457200">
              <a:spcBef>
                <a:spcPct val="20000"/>
              </a:spcBef>
              <a:spcAft>
                <a:spcPts val="600"/>
              </a:spcAft>
              <a:buClr>
                <a:srgbClr val="4590B8"/>
              </a:buClr>
              <a:buSzPct val="92000"/>
              <a:buFont typeface="Wingdings 2" panose="05020102010507070707" pitchFamily="18" charset="2"/>
              <a:buChar char=""/>
            </a:pPr>
            <a:r>
              <a:rPr lang="en-US" dirty="0">
                <a:solidFill>
                  <a:srgbClr val="000000"/>
                </a:solidFill>
                <a:latin typeface="Calibri" panose="020F0502020204030204" pitchFamily="34" charset="0"/>
                <a:ea typeface="Times New Roman" panose="02020603050405020304" pitchFamily="18" charset="0"/>
              </a:rPr>
              <a:t>E</a:t>
            </a:r>
            <a:r>
              <a:rPr lang="el-GR" dirty="0" err="1">
                <a:solidFill>
                  <a:srgbClr val="000000"/>
                </a:solidFill>
                <a:latin typeface="Calibri" panose="020F0502020204030204" pitchFamily="34" charset="0"/>
                <a:ea typeface="Times New Roman" panose="02020603050405020304" pitchFamily="18" charset="0"/>
              </a:rPr>
              <a:t>νημέρωση</a:t>
            </a:r>
            <a:r>
              <a:rPr lang="el-GR" dirty="0">
                <a:solidFill>
                  <a:srgbClr val="000000"/>
                </a:solidFill>
                <a:latin typeface="Calibri" panose="020F0502020204030204" pitchFamily="34" charset="0"/>
                <a:ea typeface="Times New Roman" panose="02020603050405020304" pitchFamily="18" charset="0"/>
              </a:rPr>
              <a:t> του πολίτη τόσο για τον προβλεπόμενο χρόνο αναμονής, όσο και για τον προσδιορισμένο χρόνο πριν φτάσει η σειρά του (π.χ. 5 λεπτά πριν εξυπηρετηθεί). </a:t>
            </a:r>
            <a:endParaRPr lang="en-US" dirty="0">
              <a:solidFill>
                <a:srgbClr val="000000"/>
              </a:solidFill>
              <a:latin typeface="Calibri" panose="020F0502020204030204" pitchFamily="34" charset="0"/>
              <a:ea typeface="Times New Roman" panose="02020603050405020304" pitchFamily="18" charset="0"/>
            </a:endParaRPr>
          </a:p>
          <a:p>
            <a:pPr marL="306000" lvl="0" indent="-306000" defTabSz="457200">
              <a:spcBef>
                <a:spcPct val="20000"/>
              </a:spcBef>
              <a:spcAft>
                <a:spcPts val="600"/>
              </a:spcAft>
              <a:buClr>
                <a:srgbClr val="4590B8"/>
              </a:buClr>
              <a:buSzPct val="92000"/>
              <a:buFont typeface="Wingdings 2" panose="05020102010507070707" pitchFamily="18" charset="2"/>
              <a:buChar char=""/>
            </a:pPr>
            <a:r>
              <a:rPr lang="el-GR" dirty="0">
                <a:solidFill>
                  <a:srgbClr val="424242"/>
                </a:solidFill>
                <a:latin typeface="Calibri" panose="020F0502020204030204" pitchFamily="34" charset="0"/>
                <a:ea typeface="Times New Roman" panose="02020603050405020304" pitchFamily="18" charset="0"/>
              </a:rPr>
              <a:t>Έλεγχος της ροής των πολιτών, </a:t>
            </a:r>
          </a:p>
          <a:p>
            <a:pPr marL="306000" lvl="0" indent="-306000" defTabSz="457200">
              <a:spcBef>
                <a:spcPct val="20000"/>
              </a:spcBef>
              <a:spcAft>
                <a:spcPts val="600"/>
              </a:spcAft>
              <a:buClr>
                <a:srgbClr val="4590B8"/>
              </a:buClr>
              <a:buSzPct val="92000"/>
              <a:buFont typeface="Wingdings 2" panose="05020102010507070707" pitchFamily="18" charset="2"/>
              <a:buChar char=""/>
            </a:pPr>
            <a:r>
              <a:rPr lang="el-GR" dirty="0">
                <a:solidFill>
                  <a:srgbClr val="424242"/>
                </a:solidFill>
                <a:latin typeface="Calibri" panose="020F0502020204030204" pitchFamily="34" charset="0"/>
                <a:ea typeface="Times New Roman" panose="02020603050405020304" pitchFamily="18" charset="0"/>
              </a:rPr>
              <a:t>Ελαχιστοποίηση του χρόνου αναμονής σε ουρές </a:t>
            </a:r>
          </a:p>
          <a:p>
            <a:pPr marL="306000" lvl="0" indent="-306000" defTabSz="457200">
              <a:spcBef>
                <a:spcPct val="20000"/>
              </a:spcBef>
              <a:spcAft>
                <a:spcPts val="600"/>
              </a:spcAft>
              <a:buClr>
                <a:srgbClr val="4590B8"/>
              </a:buClr>
              <a:buSzPct val="92000"/>
              <a:buFont typeface="Wingdings 2" panose="05020102010507070707" pitchFamily="18" charset="2"/>
              <a:buChar char=""/>
            </a:pPr>
            <a:r>
              <a:rPr lang="el-GR" dirty="0">
                <a:solidFill>
                  <a:srgbClr val="424242"/>
                </a:solidFill>
                <a:latin typeface="Calibri" panose="020F0502020204030204" pitchFamily="34" charset="0"/>
                <a:ea typeface="Times New Roman" panose="02020603050405020304" pitchFamily="18" charset="0"/>
              </a:rPr>
              <a:t>Ενίσχυση της αποτελεσματικότητας στην εξυπηρέτηση των πολιτών και επιχειρήσεων. </a:t>
            </a:r>
            <a:endParaRPr lang="en-US" dirty="0">
              <a:solidFill>
                <a:srgbClr val="3D3D3D"/>
              </a:solidFill>
              <a:latin typeface="Gill Sans MT" panose="020B0502020104020203"/>
            </a:endParaRPr>
          </a:p>
        </p:txBody>
      </p:sp>
    </p:spTree>
    <p:extLst>
      <p:ext uri="{BB962C8B-B14F-4D97-AF65-F5344CB8AC3E}">
        <p14:creationId xmlns:p14="http://schemas.microsoft.com/office/powerpoint/2010/main" val="91112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b="1" dirty="0" smtClean="0">
                <a:latin typeface="Arial" panose="020B0604020202020204" pitchFamily="34" charset="0"/>
                <a:cs typeface="Arial" panose="020B0604020202020204" pitchFamily="34" charset="0"/>
              </a:rPr>
              <a:t>Εικόνα 3.  Σύστημα ηλεκτρονικού εισιτηρίου</a:t>
            </a:r>
            <a:endParaRPr lang="el-GR" sz="2000" b="1" dirty="0">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9632" y="1484784"/>
            <a:ext cx="5480779" cy="385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313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634082"/>
          </a:xfrm>
        </p:spPr>
        <p:txBody>
          <a:bodyPr/>
          <a:lstStyle/>
          <a:p>
            <a:r>
              <a:rPr lang="el-GR" sz="2000" b="1" dirty="0" smtClean="0"/>
              <a:t>Εικόνα 4</a:t>
            </a:r>
            <a:r>
              <a:rPr lang="el-GR" sz="2000" b="1" dirty="0"/>
              <a:t>. ΑΝΟΙΚΤΑ ΔΕΔΟΜΕΝΑ</a:t>
            </a:r>
            <a:br>
              <a:rPr lang="el-GR" sz="2000" b="1" dirty="0"/>
            </a:br>
            <a:endParaRPr lang="el-GR" sz="2000"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836712"/>
            <a:ext cx="604867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4869160"/>
            <a:ext cx="6480720" cy="923330"/>
          </a:xfrm>
          <a:prstGeom prst="rect">
            <a:avLst/>
          </a:prstGeom>
          <a:noFill/>
        </p:spPr>
        <p:txBody>
          <a:bodyPr wrap="square" rtlCol="0">
            <a:spAutoFit/>
          </a:bodyPr>
          <a:lstStyle/>
          <a:p>
            <a:pPr lvl="0" indent="-306000" algn="just" defTabSz="457200">
              <a:buClr>
                <a:srgbClr val="4590B8"/>
              </a:buClr>
              <a:buSzPct val="92000"/>
              <a:buFont typeface="Wingdings 2" panose="05020102010507070707" pitchFamily="18" charset="2"/>
              <a:buChar char=""/>
            </a:pPr>
            <a:r>
              <a:rPr lang="el-GR" dirty="0" smtClean="0">
                <a:solidFill>
                  <a:prstClr val="black"/>
                </a:solidFill>
                <a:latin typeface="Calibri" panose="020F0502020204030204" pitchFamily="34" charset="0"/>
                <a:ea typeface="Times New Roman" panose="02020603050405020304" pitchFamily="18" charset="0"/>
              </a:rPr>
              <a:t>Δημιουργία </a:t>
            </a:r>
            <a:r>
              <a:rPr lang="el-GR" dirty="0">
                <a:solidFill>
                  <a:prstClr val="black"/>
                </a:solidFill>
                <a:latin typeface="Calibri" panose="020F0502020204030204" pitchFamily="34" charset="0"/>
                <a:ea typeface="Times New Roman" panose="02020603050405020304" pitchFamily="18" charset="0"/>
              </a:rPr>
              <a:t>νέας ψηφιακής πλατφόρμας προβολής Ανοιχτών Δεδομένων της Περιφέρειας Αττικής (</a:t>
            </a:r>
            <a:r>
              <a:rPr lang="el-GR" u="sng" dirty="0">
                <a:solidFill>
                  <a:prstClr val="black"/>
                </a:solidFill>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xmlns="" xmlns:lc="http://schemas.openxmlformats.org/drawingml/2006/lockedCanvas" val="tx"/>
                    </a:ext>
                  </a:extLst>
                </a:hlinkClick>
              </a:rPr>
              <a:t>https://opendata.attica.gov.gr</a:t>
            </a:r>
            <a:r>
              <a:rPr lang="el-GR" u="sng" dirty="0">
                <a:solidFill>
                  <a:prstClr val="black"/>
                </a:solidFill>
                <a:latin typeface="Calibri" panose="020F0502020204030204" pitchFamily="34" charset="0"/>
                <a:ea typeface="Times New Roman" panose="02020603050405020304" pitchFamily="18" charset="0"/>
              </a:rPr>
              <a:t> )</a:t>
            </a:r>
            <a:endParaRPr lang="en-US" dirty="0">
              <a:solidFill>
                <a:prstClr val="black"/>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57051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1810544" cy="1138138"/>
          </a:xfrm>
        </p:spPr>
        <p:txBody>
          <a:bodyPr>
            <a:normAutofit/>
          </a:bodyPr>
          <a:lstStyle/>
          <a:p>
            <a:r>
              <a:rPr lang="el-GR" sz="2000" b="1" dirty="0" smtClean="0">
                <a:latin typeface="Arial" panose="020B0604020202020204" pitchFamily="34" charset="0"/>
                <a:cs typeface="Arial" panose="020B0604020202020204" pitchFamily="34" charset="0"/>
              </a:rPr>
              <a:t>ΕΙΣΑΓΩΓΗ</a:t>
            </a:r>
            <a:endParaRPr lang="el-GR" sz="20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normAutofit fontScale="92500"/>
          </a:bodyPr>
          <a:lstStyle/>
          <a:p>
            <a:r>
              <a:rPr lang="el-GR" sz="1600" b="1" dirty="0" smtClean="0">
                <a:latin typeface="Arial" panose="020B0604020202020204" pitchFamily="34" charset="0"/>
                <a:cs typeface="Arial" panose="020B0604020202020204" pitchFamily="34" charset="0"/>
              </a:rPr>
              <a:t>Η ΨΗΦΙΑΚΗ ΔΙΑΚΥΒΕΡΝΗΣΗ ΚΑΙ Η ΕΠΙΡΡΟΗ ΤΗΣ ΣΤΗΝ ΖΩΗ ΤΩΝ ΠΟΛΙΤΩΝ</a:t>
            </a:r>
          </a:p>
          <a:p>
            <a:pPr marL="0" indent="0">
              <a:buNone/>
            </a:pPr>
            <a:r>
              <a:rPr lang="el-GR" sz="1600" b="1" u="sng" dirty="0" smtClean="0">
                <a:latin typeface="Arial" panose="020B0604020202020204" pitchFamily="34" charset="0"/>
                <a:cs typeface="Arial" panose="020B0604020202020204" pitchFamily="34" charset="0"/>
              </a:rPr>
              <a:t>ΟΡΙΣΜΟΣ</a:t>
            </a:r>
          </a:p>
          <a:p>
            <a:pPr marL="0" indent="0">
              <a:buNone/>
            </a:pPr>
            <a:r>
              <a:rPr lang="el-GR" sz="1600" dirty="0" smtClean="0">
                <a:latin typeface="Arial" panose="020B0604020202020204" pitchFamily="34" charset="0"/>
                <a:cs typeface="Arial" panose="020B0604020202020204" pitchFamily="34" charset="0"/>
              </a:rPr>
              <a:t>Η </a:t>
            </a:r>
            <a:r>
              <a:rPr lang="el-GR" sz="1600" b="1" dirty="0" smtClean="0">
                <a:latin typeface="Arial" panose="020B0604020202020204" pitchFamily="34" charset="0"/>
                <a:cs typeface="Arial" panose="020B0604020202020204" pitchFamily="34" charset="0"/>
              </a:rPr>
              <a:t>ψηφιακή διακυβέρνηση </a:t>
            </a:r>
            <a:r>
              <a:rPr lang="el-GR" sz="1600" dirty="0" smtClean="0">
                <a:latin typeface="Arial" panose="020B0604020202020204" pitchFamily="34" charset="0"/>
                <a:cs typeface="Arial" panose="020B0604020202020204" pitchFamily="34" charset="0"/>
              </a:rPr>
              <a:t>αναφέρεται στη χρήση ψηφιακών τεχνολογιών για τη βελτίωση της αποτελεσματικότητας και της αποδοτικότητας των κυβερνητικών διαδικασιών και υπηρεσιών.</a:t>
            </a:r>
          </a:p>
          <a:p>
            <a:pPr marL="0" indent="0">
              <a:buNone/>
            </a:pPr>
            <a:r>
              <a:rPr lang="el-GR" sz="1600" dirty="0" smtClean="0">
                <a:latin typeface="Arial" panose="020B0604020202020204" pitchFamily="34" charset="0"/>
                <a:cs typeface="Arial" panose="020B0604020202020204" pitchFamily="34" charset="0"/>
              </a:rPr>
              <a:t>Περιλαμβάνει ένα ευρύ φάσμα δραστηριοτήτων, από την ψηφιοποίηση κρατικών αρχείων και την εφαρμογή διαδικτυακών υπηρεσιών, έως τη χρήση τεχνητής νοημοσύνης και μηχανικής μάθησης για την υποστήριξη της λήψης αποφάσεων και της ανάπτυξης πολιτικών.</a:t>
            </a:r>
          </a:p>
          <a:p>
            <a:r>
              <a:rPr lang="el-GR" sz="1600" dirty="0" smtClean="0">
                <a:latin typeface="Arial" panose="020B0604020202020204" pitchFamily="34" charset="0"/>
                <a:cs typeface="Arial" panose="020B0604020202020204" pitchFamily="34" charset="0"/>
              </a:rPr>
              <a:t>Τα πλεονεκτήματα, οι προκλήσεις και οι κίνδυνοι της ψηφιακής διακυβέρνησης.</a:t>
            </a:r>
          </a:p>
          <a:p>
            <a:pPr marL="0" indent="0">
              <a:buNone/>
            </a:pPr>
            <a:r>
              <a:rPr lang="el-GR" sz="1600" b="1" u="sng" dirty="0" smtClean="0">
                <a:latin typeface="Arial" panose="020B0604020202020204" pitchFamily="34" charset="0"/>
                <a:cs typeface="Arial" panose="020B0604020202020204" pitchFamily="34" charset="0"/>
              </a:rPr>
              <a:t>ΟΡΙΣΜΟΣ</a:t>
            </a:r>
          </a:p>
          <a:p>
            <a:pPr marL="0" indent="0">
              <a:buNone/>
            </a:pPr>
            <a:r>
              <a:rPr lang="el-GR" sz="1600" dirty="0" smtClean="0">
                <a:latin typeface="Arial" panose="020B0604020202020204" pitchFamily="34" charset="0"/>
                <a:cs typeface="Arial" panose="020B0604020202020204" pitchFamily="34" charset="0"/>
              </a:rPr>
              <a:t>Ως </a:t>
            </a:r>
            <a:r>
              <a:rPr lang="el-GR" sz="1600" b="1" dirty="0" smtClean="0">
                <a:latin typeface="Arial" panose="020B0604020202020204" pitchFamily="34" charset="0"/>
                <a:cs typeface="Arial" panose="020B0604020202020204" pitchFamily="34" charset="0"/>
              </a:rPr>
              <a:t>Ψηφιακός Μετασχηματισμός </a:t>
            </a:r>
            <a:r>
              <a:rPr lang="el-GR" sz="1600" dirty="0" smtClean="0">
                <a:latin typeface="Arial" panose="020B0604020202020204" pitchFamily="34" charset="0"/>
                <a:cs typeface="Arial" panose="020B0604020202020204" pitchFamily="34" charset="0"/>
              </a:rPr>
              <a:t>ονομάζεται η χρήση των ψηφιακών τεχνολογιών για το μετασχηματισμό  επιχειρήσεων και υπηρεσιών. </a:t>
            </a:r>
          </a:p>
          <a:p>
            <a:pPr marL="0" indent="0">
              <a:buNone/>
            </a:pPr>
            <a:r>
              <a:rPr lang="el-GR" sz="1600" dirty="0" smtClean="0">
                <a:latin typeface="Arial" panose="020B0604020202020204" pitchFamily="34" charset="0"/>
                <a:cs typeface="Arial" panose="020B0604020202020204" pitchFamily="34" charset="0"/>
              </a:rPr>
              <a:t>Ορισμένες από τις τεχνολογίες που συμβάλλουν στον ψηφιακό μετασχηματισμό είναι οι ψηφιακές πλατφόρμες, το διαδίκτυο των πραγμάτων, το υπολογιστικό νέφος και η τεχνητή νοημοσύνη, ενώ οι τομείς της κοινωνίας που επηρεάζονται περισσότερο είναι οι μεταφορές, η ενέργεια, ο </a:t>
            </a:r>
            <a:r>
              <a:rPr lang="el-GR" sz="1600" dirty="0" err="1" smtClean="0">
                <a:latin typeface="Arial" panose="020B0604020202020204" pitchFamily="34" charset="0"/>
                <a:cs typeface="Arial" panose="020B0604020202020204" pitchFamily="34" charset="0"/>
              </a:rPr>
              <a:t>αγροδιατροφικός</a:t>
            </a:r>
            <a:r>
              <a:rPr lang="el-GR" sz="1600" dirty="0" smtClean="0">
                <a:latin typeface="Arial" panose="020B0604020202020204" pitchFamily="34" charset="0"/>
                <a:cs typeface="Arial" panose="020B0604020202020204" pitchFamily="34" charset="0"/>
              </a:rPr>
              <a:t> κλάδος, οι τηλεπικοινωνίες, οι χρηματοπιστωτικές υπηρεσίες, η εργοστασιακή παραγωγή και η υγειονομική περίθαλψη.</a:t>
            </a: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087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b="1" dirty="0" smtClean="0">
                <a:latin typeface="Arial" panose="020B0604020202020204" pitchFamily="34" charset="0"/>
                <a:cs typeface="Arial" panose="020B0604020202020204" pitchFamily="34" charset="0"/>
              </a:rPr>
              <a:t>Δράσεις που είναι σε εξέλιξη και που σχεδιάζονται για το επόμενο διάστημα- Μελλοντικοί στόχοι βάση αναγκών</a:t>
            </a:r>
            <a:endParaRPr lang="el-GR" sz="2000" b="1" dirty="0">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280920" cy="539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630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764704"/>
            <a:ext cx="8229600" cy="5361459"/>
          </a:xfrm>
        </p:spPr>
        <p:txBody>
          <a:bodyPr>
            <a:normAutofit/>
          </a:bodyPr>
          <a:lstStyle/>
          <a:p>
            <a:endParaRPr lang="el-GR" sz="1600" dirty="0" smtClean="0">
              <a:latin typeface="Arial" panose="020B0604020202020204" pitchFamily="34" charset="0"/>
              <a:cs typeface="Arial" panose="020B0604020202020204" pitchFamily="34" charset="0"/>
            </a:endParaRPr>
          </a:p>
          <a:p>
            <a:endParaRPr lang="el-GR" dirty="0"/>
          </a:p>
        </p:txBody>
      </p:sp>
      <p:graphicFrame>
        <p:nvGraphicFramePr>
          <p:cNvPr id="4" name="Content Placeholder 5" descr="SmartArt">
            <a:extLst>
              <a:ext uri="{FF2B5EF4-FFF2-40B4-BE49-F238E27FC236}">
                <a16:creationId xmlns="" xmlns:a16="http://schemas.microsoft.com/office/drawing/2014/main" id="{BF629521-FFD2-45DA-9D1D-A5F09BD5A2D9}"/>
              </a:ext>
            </a:extLst>
          </p:cNvPr>
          <p:cNvGraphicFramePr>
            <a:graphicFrameLocks/>
          </p:cNvGraphicFramePr>
          <p:nvPr>
            <p:extLst>
              <p:ext uri="{D42A27DB-BD31-4B8C-83A1-F6EECF244321}">
                <p14:modId xmlns:p14="http://schemas.microsoft.com/office/powerpoint/2010/main" val="2608447200"/>
              </p:ext>
            </p:extLst>
          </p:nvPr>
        </p:nvGraphicFramePr>
        <p:xfrm>
          <a:off x="107504" y="764704"/>
          <a:ext cx="8581448" cy="5785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084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8640960" cy="527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664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8"/>
            <a:ext cx="8229600" cy="1143000"/>
          </a:xfrm>
        </p:spPr>
        <p:txBody>
          <a:bodyPr>
            <a:normAutofit/>
          </a:bodyPr>
          <a:lstStyle/>
          <a:p>
            <a:r>
              <a:rPr lang="el-GR" sz="2000" b="1" dirty="0" smtClean="0">
                <a:latin typeface="Arial" panose="020B0604020202020204" pitchFamily="34" charset="0"/>
                <a:cs typeface="Arial" panose="020B0604020202020204" pitchFamily="34" charset="0"/>
              </a:rPr>
              <a:t>ΤΜΗΜΑ ΠΟΛΥΚΑΝΑΛΙΚΗΣ ΕΞΥΠΗΡΕΤΗΣΗΣ ΚΑΙ ΑΝΑΔΙΟΡΓΑΝΩΣΗΣ ΥΠΗΡΕΣΙΩΝ ΠΕΡΙΦΕΡΕΙΑΣ ΑΤΤΙΚΗΣ</a:t>
            </a:r>
            <a:endParaRPr lang="el-GR" sz="20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lstStyle/>
          <a:p>
            <a:pPr marL="0" indent="0">
              <a:buNone/>
            </a:pPr>
            <a:r>
              <a:rPr lang="el-GR" sz="1600" u="sng" dirty="0" smtClean="0">
                <a:latin typeface="Arial" panose="020B0604020202020204" pitchFamily="34" charset="0"/>
                <a:cs typeface="Arial" panose="020B0604020202020204" pitchFamily="34" charset="0"/>
              </a:rPr>
              <a:t>Το  αντικείμενο του Τμήματος αναλύεται σε δύο βασικούς άξονες:</a:t>
            </a:r>
            <a:endParaRPr lang="en-US" sz="1600" u="sng" dirty="0" smtClean="0">
              <a:latin typeface="Arial" panose="020B0604020202020204" pitchFamily="34" charset="0"/>
              <a:cs typeface="Arial" panose="020B0604020202020204" pitchFamily="34" charset="0"/>
            </a:endParaRPr>
          </a:p>
          <a:p>
            <a:pPr marL="0" indent="0">
              <a:buNone/>
            </a:pPr>
            <a:endParaRPr lang="el-GR" sz="1600" u="sng" dirty="0" smtClean="0">
              <a:latin typeface="Arial" panose="020B0604020202020204" pitchFamily="34" charset="0"/>
              <a:cs typeface="Arial" panose="020B0604020202020204" pitchFamily="34" charset="0"/>
            </a:endParaRPr>
          </a:p>
          <a:p>
            <a:pPr marL="0" indent="0">
              <a:buNone/>
            </a:pPr>
            <a:r>
              <a:rPr lang="el-GR" sz="1600" b="1" dirty="0" smtClean="0">
                <a:latin typeface="Arial" panose="020B0604020202020204" pitchFamily="34" charset="0"/>
                <a:cs typeface="Arial" panose="020B0604020202020204" pitchFamily="34" charset="0"/>
              </a:rPr>
              <a:t>Α) </a:t>
            </a:r>
            <a:r>
              <a:rPr lang="el-GR" sz="1600" b="1" dirty="0" err="1" smtClean="0">
                <a:latin typeface="Arial" panose="020B0604020202020204" pitchFamily="34" charset="0"/>
                <a:cs typeface="Arial" panose="020B0604020202020204" pitchFamily="34" charset="0"/>
              </a:rPr>
              <a:t>Tην</a:t>
            </a:r>
            <a:r>
              <a:rPr lang="el-GR" sz="1600" b="1" dirty="0" smtClean="0">
                <a:latin typeface="Arial" panose="020B0604020202020204" pitchFamily="34" charset="0"/>
                <a:cs typeface="Arial" panose="020B0604020202020204" pitchFamily="34" charset="0"/>
              </a:rPr>
              <a:t> εξυπηρέτηση πολιτών μέσω της τηλεφωνικής γραμμής «1512» </a:t>
            </a:r>
          </a:p>
          <a:p>
            <a:pPr marL="0" indent="0">
              <a:buNone/>
            </a:pPr>
            <a:endParaRPr lang="el-GR" sz="1600" b="1" dirty="0" smtClean="0">
              <a:latin typeface="Arial" panose="020B0604020202020204" pitchFamily="34" charset="0"/>
              <a:cs typeface="Arial" panose="020B0604020202020204" pitchFamily="34" charset="0"/>
            </a:endParaRPr>
          </a:p>
          <a:p>
            <a:pPr marL="0" indent="0">
              <a:buNone/>
            </a:pPr>
            <a:r>
              <a:rPr lang="el-GR" sz="1600" dirty="0" smtClean="0">
                <a:latin typeface="Arial" panose="020B0604020202020204" pitchFamily="34" charset="0"/>
                <a:cs typeface="Arial" panose="020B0604020202020204" pitchFamily="34" charset="0"/>
              </a:rPr>
              <a:t>Η λειτουργία της τηλεφωνικής γραμμής εξυπηρέτησης </a:t>
            </a:r>
            <a:r>
              <a:rPr lang="el-GR" sz="1600" b="1" dirty="0" smtClean="0">
                <a:latin typeface="Arial" panose="020B0604020202020204" pitchFamily="34" charset="0"/>
                <a:cs typeface="Arial" panose="020B0604020202020204" pitchFamily="34" charset="0"/>
              </a:rPr>
              <a:t>«1512» της Περιφέρειας Αττικής </a:t>
            </a:r>
            <a:r>
              <a:rPr lang="el-GR" sz="1600" dirty="0" smtClean="0">
                <a:latin typeface="Arial" panose="020B0604020202020204" pitchFamily="34" charset="0"/>
                <a:cs typeface="Arial" panose="020B0604020202020204" pitchFamily="34" charset="0"/>
              </a:rPr>
              <a:t>(Π.Α.) αφορά  στην απάντηση – εξυπηρέτηση, σε πρώτο επίπεδο, του συνόλου των εισερχομένων τηλεφωνικών κλήσεων για θέματα αρμοδιότητας Π.Α.</a:t>
            </a:r>
          </a:p>
          <a:p>
            <a:pPr marL="0" indent="0">
              <a:buNone/>
            </a:pPr>
            <a:r>
              <a:rPr lang="el-GR" sz="1600" dirty="0" smtClean="0">
                <a:latin typeface="Arial" panose="020B0604020202020204" pitchFamily="34" charset="0"/>
                <a:cs typeface="Arial" panose="020B0604020202020204" pitchFamily="34" charset="0"/>
              </a:rPr>
              <a:t>Η άσκηση της εν λόγω αρμοδιότητας συνεπάγεται τόσο την παροχή γενικών πληροφοριών για συγκεκριμένες υπηρεσίες της Π.Α. όσο και την υποδοχή, καταγραφή και ψηφιακή δρομολόγηση αιτημάτων προς τις αρμόδιες Διευθύνσεις Π.Α. </a:t>
            </a:r>
            <a:endParaRPr lang="el-GR" dirty="0"/>
          </a:p>
        </p:txBody>
      </p:sp>
    </p:spTree>
    <p:extLst>
      <p:ext uri="{BB962C8B-B14F-4D97-AF65-F5344CB8AC3E}">
        <p14:creationId xmlns:p14="http://schemas.microsoft.com/office/powerpoint/2010/main" val="2160775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b="1" dirty="0" smtClean="0">
                <a:latin typeface="Arial" panose="020B0604020202020204" pitchFamily="34" charset="0"/>
                <a:cs typeface="Arial" panose="020B0604020202020204" pitchFamily="34" charset="0"/>
              </a:rPr>
              <a:t>Στατιστική απεικόνιση κλήσεων</a:t>
            </a:r>
            <a:endParaRPr lang="el-GR" sz="2000" b="1" dirty="0">
              <a:latin typeface="Arial" panose="020B0604020202020204" pitchFamily="34" charset="0"/>
              <a:cs typeface="Arial" panose="020B0604020202020204" pitchFamily="34"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844824"/>
            <a:ext cx="5285690" cy="357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7704" y="5877272"/>
            <a:ext cx="4608512" cy="261610"/>
          </a:xfrm>
          <a:prstGeom prst="rect">
            <a:avLst/>
          </a:prstGeom>
          <a:noFill/>
        </p:spPr>
        <p:txBody>
          <a:bodyPr wrap="square" rtlCol="0">
            <a:spAutoFit/>
          </a:bodyPr>
          <a:lstStyle/>
          <a:p>
            <a:r>
              <a:rPr lang="el-GR" sz="1100" dirty="0" smtClean="0">
                <a:latin typeface="Arial" panose="020B0604020202020204" pitchFamily="34" charset="0"/>
                <a:cs typeface="Arial" panose="020B0604020202020204" pitchFamily="34" charset="0"/>
              </a:rPr>
              <a:t>Πηγή: Περιφέρεια Αττικής</a:t>
            </a:r>
            <a:endParaRPr lang="el-G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435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052736"/>
            <a:ext cx="8229600" cy="4525963"/>
          </a:xfrm>
        </p:spPr>
        <p:txBody>
          <a:bodyPr/>
          <a:lstStyle/>
          <a:p>
            <a:pPr marL="0" indent="0">
              <a:buNone/>
            </a:pPr>
            <a:r>
              <a:rPr lang="el-GR" sz="1600" b="1" dirty="0" smtClean="0">
                <a:latin typeface="Arial" panose="020B0604020202020204" pitchFamily="34" charset="0"/>
                <a:cs typeface="Arial" panose="020B0604020202020204" pitchFamily="34" charset="0"/>
              </a:rPr>
              <a:t>Β) Την ψηφιακή παροχή πληροφοριών/υπηρεσιών μέσω της εφαρμογής «Οδηγός του Πολίτη»</a:t>
            </a:r>
          </a:p>
          <a:p>
            <a:pPr marL="0" indent="0">
              <a:buNone/>
            </a:pPr>
            <a:r>
              <a:rPr lang="el-GR" sz="1600" dirty="0" smtClean="0">
                <a:latin typeface="Arial" panose="020B0604020202020204" pitchFamily="34" charset="0"/>
                <a:cs typeface="Arial" panose="020B0604020202020204" pitchFamily="34" charset="0"/>
              </a:rPr>
              <a:t>Οι παρεχόμενες ψηφιακές υπηρεσίες της Περιφέρειας Αττικής ανέρχονται σε </a:t>
            </a:r>
            <a:r>
              <a:rPr lang="el-GR" sz="1600" b="1" dirty="0" smtClean="0">
                <a:latin typeface="Arial" panose="020B0604020202020204" pitchFamily="34" charset="0"/>
                <a:cs typeface="Arial" panose="020B0604020202020204" pitchFamily="34" charset="0"/>
              </a:rPr>
              <a:t>διακόσιες σαράντα πέντε (245) οι Υπηρεσίες της Περιφέρειας Αττικής </a:t>
            </a:r>
            <a:r>
              <a:rPr lang="el-GR" sz="1600" dirty="0" smtClean="0">
                <a:latin typeface="Arial" panose="020B0604020202020204" pitchFamily="34" charset="0"/>
                <a:cs typeface="Arial" panose="020B0604020202020204" pitchFamily="34" charset="0"/>
              </a:rPr>
              <a:t>υποδέχθηκαν </a:t>
            </a:r>
            <a:r>
              <a:rPr lang="el-GR" sz="1600" b="1" dirty="0" smtClean="0">
                <a:latin typeface="Arial" panose="020B0604020202020204" pitchFamily="34" charset="0"/>
                <a:cs typeface="Arial" panose="020B0604020202020204" pitchFamily="34" charset="0"/>
              </a:rPr>
              <a:t>έντεκα χιλιάδες οκτακόσια έντεκα (11.811) ψηφιακά αιτήματα</a:t>
            </a:r>
            <a:r>
              <a:rPr lang="el-GR" sz="1600" dirty="0" smtClean="0">
                <a:latin typeface="Arial" panose="020B0604020202020204" pitchFamily="34" charset="0"/>
                <a:cs typeface="Arial" panose="020B0604020202020204" pitchFamily="34" charset="0"/>
              </a:rPr>
              <a:t> (μέσω </a:t>
            </a:r>
            <a:r>
              <a:rPr lang="el-GR" sz="1600" dirty="0" err="1" smtClean="0">
                <a:latin typeface="Arial" panose="020B0604020202020204" pitchFamily="34" charset="0"/>
                <a:cs typeface="Arial" panose="020B0604020202020204" pitchFamily="34" charset="0"/>
              </a:rPr>
              <a:t>web</a:t>
            </a:r>
            <a:r>
              <a:rPr lang="el-GR" sz="1600" dirty="0" smtClean="0">
                <a:latin typeface="Arial" panose="020B0604020202020204" pitchFamily="34" charset="0"/>
                <a:cs typeface="Arial" panose="020B0604020202020204" pitchFamily="34" charset="0"/>
              </a:rPr>
              <a:t>, </a:t>
            </a:r>
            <a:r>
              <a:rPr lang="el-GR" sz="1600" dirty="0" err="1" smtClean="0">
                <a:latin typeface="Arial" panose="020B0604020202020204" pitchFamily="34" charset="0"/>
                <a:cs typeface="Arial" panose="020B0604020202020204" pitchFamily="34" charset="0"/>
              </a:rPr>
              <a:t>gov.gr</a:t>
            </a:r>
            <a:r>
              <a:rPr lang="el-GR" sz="1600" dirty="0" smtClean="0">
                <a:latin typeface="Arial" panose="020B0604020202020204" pitchFamily="34" charset="0"/>
                <a:cs typeface="Arial" panose="020B0604020202020204" pitchFamily="34" charset="0"/>
              </a:rPr>
              <a:t> και </a:t>
            </a:r>
            <a:r>
              <a:rPr lang="el-GR" sz="1600" dirty="0" err="1" smtClean="0">
                <a:latin typeface="Arial" panose="020B0604020202020204" pitchFamily="34" charset="0"/>
                <a:cs typeface="Arial" panose="020B0604020202020204" pitchFamily="34" charset="0"/>
              </a:rPr>
              <a:t>mobile</a:t>
            </a:r>
            <a:r>
              <a:rPr lang="el-GR" sz="1600" dirty="0" smtClean="0">
                <a:latin typeface="Arial" panose="020B0604020202020204" pitchFamily="34" charset="0"/>
                <a:cs typeface="Arial" panose="020B0604020202020204" pitchFamily="34" charset="0"/>
              </a:rPr>
              <a:t> </a:t>
            </a:r>
            <a:r>
              <a:rPr lang="el-GR" sz="1600" dirty="0" err="1" smtClean="0">
                <a:latin typeface="Arial" panose="020B0604020202020204" pitchFamily="34" charset="0"/>
                <a:cs typeface="Arial" panose="020B0604020202020204" pitchFamily="34" charset="0"/>
              </a:rPr>
              <a:t>application</a:t>
            </a:r>
            <a:r>
              <a:rPr lang="el-GR" sz="1600" dirty="0" smtClean="0">
                <a:latin typeface="Arial" panose="020B0604020202020204" pitchFamily="34" charset="0"/>
                <a:cs typeface="Arial" panose="020B0604020202020204" pitchFamily="34" charset="0"/>
              </a:rPr>
              <a:t>).</a:t>
            </a:r>
          </a:p>
          <a:p>
            <a:pPr marL="0" indent="0">
              <a:buNone/>
            </a:pPr>
            <a:endParaRPr lang="el-GR" sz="16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63662"/>
            <a:ext cx="3672408"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962924"/>
            <a:ext cx="4032448" cy="290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35696" y="6165304"/>
            <a:ext cx="5760640" cy="261610"/>
          </a:xfrm>
          <a:prstGeom prst="rect">
            <a:avLst/>
          </a:prstGeom>
          <a:noFill/>
        </p:spPr>
        <p:txBody>
          <a:bodyPr wrap="square" rtlCol="0">
            <a:spAutoFit/>
          </a:bodyPr>
          <a:lstStyle/>
          <a:p>
            <a:r>
              <a:rPr lang="el-GR" sz="1100" dirty="0" smtClean="0">
                <a:latin typeface="Arial" panose="020B0604020202020204" pitchFamily="34" charset="0"/>
                <a:cs typeface="Arial" panose="020B0604020202020204" pitchFamily="34" charset="0"/>
              </a:rPr>
              <a:t>Δεξιά :Στατιστική απεικόνιση ψηφιακών υπηρεσιών από το 2018 μέχρι σήμερα</a:t>
            </a:r>
            <a:endParaRPr lang="el-G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1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b="1" dirty="0" smtClean="0">
                <a:latin typeface="Arial" panose="020B0604020202020204" pitchFamily="34" charset="0"/>
                <a:cs typeface="Arial" panose="020B0604020202020204" pitchFamily="34" charset="0"/>
              </a:rPr>
              <a:t>ΣΥΜΠΕΡΑΣΜΑ</a:t>
            </a:r>
            <a:endParaRPr lang="el-GR" sz="20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normAutofit/>
          </a:bodyPr>
          <a:lstStyle/>
          <a:p>
            <a:pPr marL="0" indent="0">
              <a:buNone/>
            </a:pPr>
            <a:r>
              <a:rPr lang="el-GR" sz="1600" b="1" dirty="0" smtClean="0">
                <a:latin typeface="Arial" panose="020B0604020202020204" pitchFamily="34" charset="0"/>
                <a:cs typeface="Arial" panose="020B0604020202020204" pitchFamily="34" charset="0"/>
              </a:rPr>
              <a:t>Η αυτοδιοίκηση </a:t>
            </a:r>
            <a:r>
              <a:rPr lang="el-GR" sz="1600" dirty="0" smtClean="0">
                <a:latin typeface="Arial" panose="020B0604020202020204" pitchFamily="34" charset="0"/>
                <a:cs typeface="Arial" panose="020B0604020202020204" pitchFamily="34" charset="0"/>
              </a:rPr>
              <a:t>αναμφισβήτητα μπορεί να διαδραματίσει σημαντικό ρόλο στην </a:t>
            </a:r>
            <a:r>
              <a:rPr lang="el-GR" sz="1600" b="1" dirty="0" smtClean="0">
                <a:latin typeface="Arial" panose="020B0604020202020204" pitchFamily="34" charset="0"/>
                <a:cs typeface="Arial" panose="020B0604020202020204" pitchFamily="34" charset="0"/>
              </a:rPr>
              <a:t>ψηφιακή διακυβέρνηση</a:t>
            </a:r>
            <a:r>
              <a:rPr lang="el-GR" sz="1600" dirty="0" smtClean="0">
                <a:latin typeface="Arial" panose="020B0604020202020204" pitchFamily="34" charset="0"/>
                <a:cs typeface="Arial" panose="020B0604020202020204" pitchFamily="34" charset="0"/>
              </a:rPr>
              <a:t>. </a:t>
            </a:r>
          </a:p>
          <a:p>
            <a:pPr marL="0" indent="0">
              <a:buNone/>
            </a:pPr>
            <a:r>
              <a:rPr lang="el-GR" sz="1600" dirty="0" smtClean="0">
                <a:latin typeface="Arial" panose="020B0604020202020204" pitchFamily="34" charset="0"/>
                <a:cs typeface="Arial" panose="020B0604020202020204" pitchFamily="34" charset="0"/>
              </a:rPr>
              <a:t>Επιτρέποντας μεγαλύτερη διαφάνεια, αποκέντρωση, ευελιξία, ενδυνάμωση και εμπιστοσύνη, η αυτοδιοίκηση μπορεί να συμβάλει στη δημιουργία πιο αποτελεσματικών και δημοκρατικών ψηφιακών κοινοτήτων. </a:t>
            </a:r>
          </a:p>
          <a:p>
            <a:pPr marL="0" indent="0">
              <a:buNone/>
            </a:pPr>
            <a:r>
              <a:rPr lang="el-GR" sz="1600" dirty="0" smtClean="0">
                <a:latin typeface="Arial" panose="020B0604020202020204" pitchFamily="34" charset="0"/>
                <a:cs typeface="Arial" panose="020B0604020202020204" pitchFamily="34" charset="0"/>
              </a:rPr>
              <a:t>Καθώς ο </a:t>
            </a:r>
            <a:r>
              <a:rPr lang="el-GR" sz="1600" b="1" dirty="0" smtClean="0">
                <a:latin typeface="Arial" panose="020B0604020202020204" pitchFamily="34" charset="0"/>
                <a:cs typeface="Arial" panose="020B0604020202020204" pitchFamily="34" charset="0"/>
              </a:rPr>
              <a:t>ψηφιακός μετασχηματισμός </a:t>
            </a:r>
            <a:r>
              <a:rPr lang="el-GR" sz="1600" dirty="0" smtClean="0">
                <a:latin typeface="Arial" panose="020B0604020202020204" pitchFamily="34" charset="0"/>
                <a:cs typeface="Arial" panose="020B0604020202020204" pitchFamily="34" charset="0"/>
              </a:rPr>
              <a:t>συνεχίζει να αναδιαμορφώνει τον κόσμο μας, είναι απαραίτητο να διερευνηθούν σύγχρονα μοντέλα διακυβέρνησης με επίκεντρο την αυτοδιοίκηση, προκειμένου </a:t>
            </a:r>
            <a:r>
              <a:rPr lang="el-GR" sz="1600" smtClean="0">
                <a:latin typeface="Arial" panose="020B0604020202020204" pitchFamily="34" charset="0"/>
                <a:cs typeface="Arial" panose="020B0604020202020204" pitchFamily="34" charset="0"/>
              </a:rPr>
              <a:t>να διασφαλισθεί </a:t>
            </a:r>
            <a:r>
              <a:rPr lang="el-GR" sz="1600" dirty="0" smtClean="0">
                <a:latin typeface="Arial" panose="020B0604020202020204" pitchFamily="34" charset="0"/>
                <a:cs typeface="Arial" panose="020B0604020202020204" pitchFamily="34" charset="0"/>
              </a:rPr>
              <a:t>ότι τα οφέλη της ψηφιοποίησης διανέμονται δίκαια.</a:t>
            </a: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0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Ο ψηφιακός μετασχηματισμός αποτελεί </a:t>
            </a:r>
            <a:r>
              <a:rPr lang="el-GR" sz="1600" b="1" dirty="0" smtClean="0">
                <a:latin typeface="Arial" panose="020B0604020202020204" pitchFamily="34" charset="0"/>
                <a:cs typeface="Arial" panose="020B0604020202020204" pitchFamily="34" charset="0"/>
              </a:rPr>
              <a:t>βασική προτεραιότητα της Ευρωπαϊκής Ένωσης</a:t>
            </a:r>
            <a:r>
              <a:rPr lang="el-GR" sz="1600" dirty="0" smtClean="0">
                <a:latin typeface="Arial" panose="020B0604020202020204" pitchFamily="34" charset="0"/>
                <a:cs typeface="Arial" panose="020B0604020202020204" pitchFamily="34" charset="0"/>
              </a:rPr>
              <a:t>. Τον Απρίλιο του 2021 το Ευρωπαϊκό Κοινοβούλιο ενέκρινε το πρόγραμμα </a:t>
            </a:r>
            <a:r>
              <a:rPr lang="el-GR" sz="1600" b="1" dirty="0" smtClean="0">
                <a:latin typeface="Arial" panose="020B0604020202020204" pitchFamily="34" charset="0"/>
                <a:cs typeface="Arial" panose="020B0604020202020204" pitchFamily="34" charset="0"/>
              </a:rPr>
              <a:t>«Ψηφιακή Ευρώπη» </a:t>
            </a:r>
            <a:r>
              <a:rPr lang="el-GR" sz="1600" dirty="0" smtClean="0">
                <a:latin typeface="Arial" panose="020B0604020202020204" pitchFamily="34" charset="0"/>
                <a:cs typeface="Arial" panose="020B0604020202020204" pitchFamily="34" charset="0"/>
              </a:rPr>
              <a:t>με στόχο την υποστήριξη και ενίσχυση του ψηφιακού μετασχηματισμού των ευρωπαϊκών κοινωνιών και οικονομιών. </a:t>
            </a:r>
          </a:p>
          <a:p>
            <a:pPr marL="0" indent="0">
              <a:buNone/>
            </a:pPr>
            <a:endParaRPr lang="el-GR" sz="16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Ο μακροπρόθεσμος προϋπολογισμός της ΕΕ, σε συνδυασμό με το </a:t>
            </a:r>
            <a:r>
              <a:rPr lang="el-GR" sz="1600" b="1" dirty="0" err="1" smtClean="0">
                <a:latin typeface="Arial" panose="020B0604020202020204" pitchFamily="34" charset="0"/>
                <a:cs typeface="Arial" panose="020B0604020202020204" pitchFamily="34" charset="0"/>
              </a:rPr>
              <a:t>NextGenerationEU</a:t>
            </a:r>
            <a:r>
              <a:rPr lang="el-GR" sz="1600" b="1" dirty="0" smtClean="0">
                <a:latin typeface="Arial" panose="020B0604020202020204" pitchFamily="34" charset="0"/>
                <a:cs typeface="Arial" panose="020B0604020202020204" pitchFamily="34" charset="0"/>
              </a:rPr>
              <a:t> (NGEU), </a:t>
            </a:r>
            <a:r>
              <a:rPr lang="el-GR" sz="1600" dirty="0" smtClean="0">
                <a:latin typeface="Arial" panose="020B0604020202020204" pitchFamily="34" charset="0"/>
                <a:cs typeface="Arial" panose="020B0604020202020204" pitchFamily="34" charset="0"/>
              </a:rPr>
              <a:t>το προσωρινό μέσο που σχεδιάστηκε για την τόνωση της ανάκαμψης, αποτελεί τη μεγαλύτερη δέσμη μέτρων ανάκαμψης που έχει χρηματοδοτηθεί ποτέ στην Ευρώπη. Συνολικά 2,018 </a:t>
            </a:r>
            <a:r>
              <a:rPr lang="el-GR" sz="1600" dirty="0" err="1" smtClean="0">
                <a:latin typeface="Arial" panose="020B0604020202020204" pitchFamily="34" charset="0"/>
                <a:cs typeface="Arial" panose="020B0604020202020204" pitchFamily="34" charset="0"/>
              </a:rPr>
              <a:t>τρισ</a:t>
            </a:r>
            <a:r>
              <a:rPr lang="el-GR" sz="1600" dirty="0" smtClean="0">
                <a:latin typeface="Arial" panose="020B0604020202020204" pitchFamily="34" charset="0"/>
                <a:cs typeface="Arial" panose="020B0604020202020204" pitchFamily="34" charset="0"/>
              </a:rPr>
              <a:t>. ευρώ συμβάλλουν στην ανοικοδόμηση της Ευρώπης μετά την COVID-19. </a:t>
            </a:r>
          </a:p>
          <a:p>
            <a:pPr marL="0" indent="0">
              <a:buNone/>
            </a:pPr>
            <a:endParaRPr lang="el-GR" sz="16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Στόχος είναι Ευρώπη θα γίνει πιο πράσινη, πιο ψηφιακή και πιο ανθεκτική.</a:t>
            </a:r>
          </a:p>
          <a:p>
            <a:endParaRPr lang="el-GR" sz="1600" dirty="0"/>
          </a:p>
        </p:txBody>
      </p:sp>
    </p:spTree>
    <p:extLst>
      <p:ext uri="{BB962C8B-B14F-4D97-AF65-F5344CB8AC3E}">
        <p14:creationId xmlns:p14="http://schemas.microsoft.com/office/powerpoint/2010/main" val="186576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b="1" dirty="0" smtClean="0">
                <a:latin typeface="Arial" panose="020B0604020202020204" pitchFamily="34" charset="0"/>
                <a:cs typeface="Arial" panose="020B0604020202020204" pitchFamily="34" charset="0"/>
              </a:rPr>
              <a:t>1. ΨΗΦΙΑΚΗ ΠΕΡΙΦΕΡΕΙΑ</a:t>
            </a:r>
            <a:endParaRPr lang="el-GR" sz="20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467544" y="1268760"/>
            <a:ext cx="7620000" cy="4800600"/>
          </a:xfrm>
        </p:spPr>
        <p:txBody>
          <a:bodyPr>
            <a:normAutofit/>
          </a:bodyPr>
          <a:lstStyle/>
          <a:p>
            <a:r>
              <a:rPr lang="el-GR" sz="1600" dirty="0" smtClean="0">
                <a:latin typeface="Arial" panose="020B0604020202020204" pitchFamily="34" charset="0"/>
                <a:cs typeface="Arial" panose="020B0604020202020204" pitchFamily="34" charset="0"/>
              </a:rPr>
              <a:t>Το όραμα για την Ψηφιακή Περιφέρεια του αύριο στηρίζεται στην αξιοποίηση της ψηφιακής τεχνολογίας για την προώθηση της οικονομικής ανάπτυξης, της καινοτομίας και της κοινωνικής ανάπτυξης.</a:t>
            </a:r>
          </a:p>
          <a:p>
            <a:pPr marL="0" indent="0">
              <a:buNone/>
            </a:pPr>
            <a:r>
              <a:rPr lang="el-GR" sz="1600" dirty="0" smtClean="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Η υλοποίηση αυτού του οράματος  περιλαμβάνει μια σειρά από ενέργειες </a:t>
            </a:r>
            <a:r>
              <a:rPr lang="el-GR" sz="1600" dirty="0" smtClean="0">
                <a:latin typeface="Arial" panose="020B0604020202020204" pitchFamily="34" charset="0"/>
                <a:cs typeface="Arial" panose="020B0604020202020204" pitchFamily="34" charset="0"/>
              </a:rPr>
              <a:t>όπως οι παρακάτω:</a:t>
            </a:r>
          </a:p>
          <a:p>
            <a:pPr marL="0" indent="0">
              <a:buNone/>
            </a:pPr>
            <a:endParaRPr lang="el-GR" sz="1600" dirty="0" smtClean="0">
              <a:latin typeface="Arial" panose="020B0604020202020204" pitchFamily="34" charset="0"/>
              <a:cs typeface="Arial" panose="020B0604020202020204" pitchFamily="34" charset="0"/>
            </a:endParaRPr>
          </a:p>
          <a:p>
            <a:pPr indent="0">
              <a:buNone/>
            </a:pPr>
            <a:endParaRPr lang="el-GR" sz="16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24944"/>
            <a:ext cx="792088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39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7620000" cy="648072"/>
          </a:xfrm>
        </p:spPr>
        <p:txBody>
          <a:bodyPr/>
          <a:lstStyle/>
          <a:p>
            <a:pPr algn="ctr"/>
            <a:r>
              <a:rPr lang="el-GR" sz="3200" b="1" dirty="0" smtClean="0"/>
              <a:t>ΨΗΦΙΑΚΟΣ ΜΕΤΑΣΧΗΜΑΤΙΣΜΟΣ</a:t>
            </a:r>
            <a:endParaRPr lang="el-GR" sz="32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836712"/>
            <a:ext cx="6309907" cy="456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5805264"/>
            <a:ext cx="7848872" cy="338554"/>
          </a:xfrm>
          <a:prstGeom prst="rect">
            <a:avLst/>
          </a:prstGeom>
          <a:noFill/>
        </p:spPr>
        <p:txBody>
          <a:bodyPr wrap="square" rtlCol="0">
            <a:spAutoFit/>
          </a:bodyPr>
          <a:lstStyle/>
          <a:p>
            <a:r>
              <a:rPr lang="el-GR" sz="1600" b="1" dirty="0"/>
              <a:t>Η </a:t>
            </a:r>
            <a:r>
              <a:rPr lang="el-GR" sz="1600" b="1" dirty="0" smtClean="0"/>
              <a:t>ψηφιακή μετάβαση </a:t>
            </a:r>
            <a:r>
              <a:rPr lang="el-GR" sz="1600" b="1" dirty="0"/>
              <a:t>της </a:t>
            </a:r>
            <a:r>
              <a:rPr lang="el-GR" sz="1600" b="1" dirty="0" smtClean="0"/>
              <a:t>Περιφέρειας Αττικής</a:t>
            </a:r>
            <a:r>
              <a:rPr lang="el-GR" sz="1600" b="1" dirty="0"/>
              <a:t>: </a:t>
            </a:r>
            <a:r>
              <a:rPr lang="el-GR" sz="1600" b="1" dirty="0" smtClean="0"/>
              <a:t>καινοτόμα εργαλεία </a:t>
            </a:r>
            <a:r>
              <a:rPr lang="el-GR" sz="1600" b="1" dirty="0"/>
              <a:t>και </a:t>
            </a:r>
            <a:r>
              <a:rPr lang="el-GR" sz="1600" b="1" dirty="0" smtClean="0"/>
              <a:t>πολιτικές</a:t>
            </a:r>
            <a:endParaRPr lang="el-GR" sz="1600" b="1" dirty="0"/>
          </a:p>
        </p:txBody>
      </p:sp>
    </p:spTree>
    <p:extLst>
      <p:ext uri="{BB962C8B-B14F-4D97-AF65-F5344CB8AC3E}">
        <p14:creationId xmlns:p14="http://schemas.microsoft.com/office/powerpoint/2010/main" val="223141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b="1" dirty="0" smtClean="0">
                <a:latin typeface="Arial" panose="020B0604020202020204" pitchFamily="34" charset="0"/>
                <a:cs typeface="Arial" panose="020B0604020202020204" pitchFamily="34" charset="0"/>
              </a:rPr>
              <a:t>ΠΕΡΙΦΕΡΕΙΑ ΑΤΤΙΚΗΣ</a:t>
            </a:r>
            <a:endParaRPr lang="el-GR" sz="20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normAutofit lnSpcReduction="10000"/>
          </a:bodyPr>
          <a:lstStyle/>
          <a:p>
            <a:r>
              <a:rPr lang="el-GR" sz="1600" dirty="0" smtClean="0">
                <a:latin typeface="Arial" panose="020B0604020202020204" pitchFamily="34" charset="0"/>
                <a:cs typeface="Arial" panose="020B0604020202020204" pitchFamily="34" charset="0"/>
              </a:rPr>
              <a:t>Στην </a:t>
            </a:r>
            <a:r>
              <a:rPr lang="el-GR" sz="1600" b="1" dirty="0" smtClean="0">
                <a:latin typeface="Arial" panose="020B0604020202020204" pitchFamily="34" charset="0"/>
                <a:cs typeface="Arial" panose="020B0604020202020204" pitchFamily="34" charset="0"/>
              </a:rPr>
              <a:t>Περιφέρεια Αττικής </a:t>
            </a:r>
            <a:r>
              <a:rPr lang="el-GR" sz="1600" dirty="0" smtClean="0">
                <a:latin typeface="Arial" panose="020B0604020202020204" pitchFamily="34" charset="0"/>
                <a:cs typeface="Arial" panose="020B0604020202020204" pitchFamily="34" charset="0"/>
              </a:rPr>
              <a:t>είναι ευρέως γνωστό ότι το να γίνει Ψηφιακή Περιφέρεια απαιτεί μακροπρόθεσμο όραμα, επένδυση και συνέργεια, όμως αναμφίβολα τα οφέλη είναι σημαντικά και εκτεταμένα.</a:t>
            </a:r>
          </a:p>
          <a:p>
            <a:pPr marL="355600" indent="0">
              <a:buNone/>
            </a:pPr>
            <a:r>
              <a:rPr lang="el-GR" sz="1600" dirty="0" smtClean="0">
                <a:latin typeface="Arial" panose="020B0604020202020204" pitchFamily="34" charset="0"/>
                <a:cs typeface="Arial" panose="020B0604020202020204" pitchFamily="34" charset="0"/>
              </a:rPr>
              <a:t>Με ενέργειες σαν αυτές που αναφέρθηκαν, ο στόχος είναι να ξεκλειδωθούν τα οφέλη της ψηφιακής τεχνολογίας για τους πολίτες και τις επιχειρήσεις της Αττικής και με σταθερά βήματα να υλοποιηθεί το όραμα για την Ψηφιακή Περιφέρεια του αύριο.</a:t>
            </a:r>
          </a:p>
          <a:p>
            <a:pPr marL="355600" indent="0">
              <a:buNone/>
            </a:pPr>
            <a:endParaRPr lang="el-GR" sz="1600" dirty="0">
              <a:latin typeface="Arial" panose="020B0604020202020204" pitchFamily="34" charset="0"/>
              <a:cs typeface="Arial" panose="020B0604020202020204" pitchFamily="34" charset="0"/>
            </a:endParaRPr>
          </a:p>
          <a:p>
            <a:pPr marL="355600" indent="0"/>
            <a:r>
              <a:rPr lang="el-GR" sz="1600" dirty="0" smtClean="0">
                <a:latin typeface="Arial" panose="020B0604020202020204" pitchFamily="34" charset="0"/>
                <a:cs typeface="Arial" panose="020B0604020202020204" pitchFamily="34" charset="0"/>
              </a:rPr>
              <a:t>Ο ψηφιακός μετασχηματισμός αλλάζει γρήγορα τον τρόπο που ζούμε, εργαζόμαστε και αλληλεπιδρούμε μεταξύ μας. Καθώς όλο και περισσότερες πτυχές της ζωής μας μετακινούνται στο Διαδίκτυο, γίνεται όλο και πιο σημαντικό να καθιερώνουμε αποτελεσματικούς μηχανισμούς ψηφιακής διακυβέρνησης.</a:t>
            </a:r>
          </a:p>
          <a:p>
            <a:pPr marL="355600" indent="0"/>
            <a:r>
              <a:rPr lang="el-GR" sz="1600" dirty="0" smtClean="0">
                <a:latin typeface="Arial" panose="020B0604020202020204" pitchFamily="34" charset="0"/>
                <a:cs typeface="Arial" panose="020B0604020202020204" pitchFamily="34" charset="0"/>
              </a:rPr>
              <a:t> Ένας τέτοιος μηχανισμός που έχει προσελκύσει σημαντική προσοχή τα τελευταία χρόνια είναι </a:t>
            </a:r>
            <a:r>
              <a:rPr lang="el-GR" sz="1600" b="1" dirty="0" smtClean="0">
                <a:latin typeface="Arial" panose="020B0604020202020204" pitchFamily="34" charset="0"/>
                <a:cs typeface="Arial" panose="020B0604020202020204" pitchFamily="34" charset="0"/>
              </a:rPr>
              <a:t>η αυτοδιοίκηση</a:t>
            </a:r>
            <a:r>
              <a:rPr lang="el-GR" sz="1600" dirty="0" smtClean="0">
                <a:latin typeface="Arial" panose="020B0604020202020204" pitchFamily="34" charset="0"/>
                <a:cs typeface="Arial" panose="020B0604020202020204" pitchFamily="34" charset="0"/>
              </a:rPr>
              <a:t>, η οποία αναφέρεται στην πρακτική των κοινοτήτων που </a:t>
            </a:r>
            <a:r>
              <a:rPr lang="el-GR" sz="1600" dirty="0" err="1" smtClean="0">
                <a:latin typeface="Arial" panose="020B0604020202020204" pitchFamily="34" charset="0"/>
                <a:cs typeface="Arial" panose="020B0604020202020204" pitchFamily="34" charset="0"/>
              </a:rPr>
              <a:t>αυτοδιακυβεύονται</a:t>
            </a:r>
            <a:r>
              <a:rPr lang="el-GR" sz="1600" dirty="0" smtClean="0">
                <a:latin typeface="Arial" panose="020B0604020202020204" pitchFamily="34" charset="0"/>
                <a:cs typeface="Arial" panose="020B0604020202020204" pitchFamily="34" charset="0"/>
              </a:rPr>
              <a:t> χωρίς την ανάγκη εξωτερικών αρχών. Στο πλαίσιο της ψηφιακής διακυβέρνησης, η αυτοδιοίκηση αναφέρεται στη χρήση αποκεντρωμένων αυτόνομων οργανισμών για τη διακυβέρνηση των ψηφιακών κοινοτήτων.</a:t>
            </a: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48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b="1" dirty="0" smtClean="0">
                <a:latin typeface="Arial" panose="020B0604020202020204" pitchFamily="34" charset="0"/>
                <a:cs typeface="Arial" panose="020B0604020202020204" pitchFamily="34" charset="0"/>
              </a:rPr>
              <a:t>2. Ο ΡΟΛΟΣ ΤΗΣ ΑΥΤΟΔΙΟΙΚΗΣΗΣ ΣΤΗΝ ΨΗΦΙΑΚΗ ΔΙΑΚΥΒΕΡΝΗΣΗ</a:t>
            </a:r>
            <a:endParaRPr lang="el-GR" sz="20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normAutofit/>
          </a:bodyPr>
          <a:lstStyle/>
          <a:p>
            <a:pPr marL="0" indent="0">
              <a:buNone/>
            </a:pPr>
            <a:r>
              <a:rPr lang="el-GR" sz="1600" dirty="0">
                <a:latin typeface="Arial" panose="020B0604020202020204" pitchFamily="34" charset="0"/>
                <a:cs typeface="Arial" panose="020B0604020202020204" pitchFamily="34" charset="0"/>
              </a:rPr>
              <a:t>Μ</a:t>
            </a:r>
            <a:r>
              <a:rPr lang="el-GR" sz="1600" dirty="0" smtClean="0">
                <a:latin typeface="Arial" panose="020B0604020202020204" pitchFamily="34" charset="0"/>
                <a:cs typeface="Arial" panose="020B0604020202020204" pitchFamily="34" charset="0"/>
              </a:rPr>
              <a:t>ερικοί τρόποι με τους οποίους η αυτοδιοίκηση μπορεί να συμβάλει στην ψηφιακή διακυβέρνηση είναι:</a:t>
            </a: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Μεγαλύτερη Διαφάνεια και Υπευθυνότητα</a:t>
            </a: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Αποκεντρωμένη λήψη αποφάσεων</a:t>
            </a: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Ευελιξία και προσαρμοστικότητα</a:t>
            </a: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Ενδυνάμωση των Κοινοτήτων</a:t>
            </a: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Εμπιστοσύνη και ασφάλεια</a:t>
            </a:r>
          </a:p>
          <a:p>
            <a:pPr>
              <a:buFont typeface="Wingdings" panose="05000000000000000000" pitchFamily="2" charset="2"/>
              <a:buChar char="Ø"/>
            </a:pPr>
            <a:endParaRPr lang="el-GR" sz="1600" dirty="0" smtClean="0">
              <a:latin typeface="Arial" panose="020B0604020202020204" pitchFamily="34" charset="0"/>
              <a:cs typeface="Arial" panose="020B0604020202020204" pitchFamily="34" charset="0"/>
            </a:endParaRPr>
          </a:p>
          <a:p>
            <a:pPr marL="114300" indent="0">
              <a:buNone/>
            </a:pPr>
            <a:r>
              <a:rPr lang="el-GR" sz="1600" dirty="0" smtClean="0">
                <a:latin typeface="Arial" panose="020B0604020202020204" pitchFamily="34" charset="0"/>
                <a:cs typeface="Arial" panose="020B0604020202020204" pitchFamily="34" charset="0"/>
              </a:rPr>
              <a:t>Στη κατεύθυνση αυτή</a:t>
            </a: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Η Διακυβέρνηση Δεδομένων</a:t>
            </a: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Η Ψηφιακή Υποδομή</a:t>
            </a: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Η Δημιουργία ψηφιακών υπηρεσιών</a:t>
            </a:r>
          </a:p>
          <a:p>
            <a:pPr>
              <a:buFont typeface="Wingdings" panose="05000000000000000000" pitchFamily="2" charset="2"/>
              <a:buChar char="Ø"/>
            </a:pPr>
            <a:r>
              <a:rPr lang="el-GR" sz="1600" dirty="0" smtClean="0">
                <a:latin typeface="Arial" panose="020B0604020202020204" pitchFamily="34" charset="0"/>
                <a:cs typeface="Arial" panose="020B0604020202020204" pitchFamily="34" charset="0"/>
              </a:rPr>
              <a:t>Η Ψηφιακή Ηγεσία</a:t>
            </a:r>
          </a:p>
          <a:p>
            <a:pPr marL="114300" indent="0">
              <a:buNone/>
            </a:pPr>
            <a:r>
              <a:rPr lang="el-GR" sz="1600" dirty="0" smtClean="0">
                <a:latin typeface="Arial" panose="020B0604020202020204" pitchFamily="34" charset="0"/>
                <a:cs typeface="Arial" panose="020B0604020202020204" pitchFamily="34" charset="0"/>
              </a:rPr>
              <a:t>Αποτελούν βασικούς τομείς για την εκκίνηση αυτής τη προσπάθειας.</a:t>
            </a:r>
          </a:p>
          <a:p>
            <a:pPr marL="0" indent="0">
              <a:buNone/>
            </a:pPr>
            <a:endParaRPr lang="el-GR" sz="16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001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b="1" dirty="0" smtClean="0">
                <a:latin typeface="Arial" panose="020B0604020202020204" pitchFamily="34" charset="0"/>
                <a:cs typeface="Arial" panose="020B0604020202020204" pitchFamily="34" charset="0"/>
              </a:rPr>
              <a:t>ΣΥΜΠΕΡΑΣΜΑ</a:t>
            </a:r>
            <a:endParaRPr lang="el-GR" sz="20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normAutofit/>
          </a:bodyPr>
          <a:lstStyle/>
          <a:p>
            <a:r>
              <a:rPr lang="el-GR" sz="1600" dirty="0" smtClean="0">
                <a:latin typeface="Arial" panose="020B0604020202020204" pitchFamily="34" charset="0"/>
                <a:cs typeface="Arial" panose="020B0604020202020204" pitchFamily="34" charset="0"/>
              </a:rPr>
              <a:t>Η ψηφιακή διακυβέρνηση είναι μια σύνθετη και πολύπλευρη έννοια που είναι απαραίτητη για τη σύγχρονη αυτοδιοίκηση. </a:t>
            </a:r>
          </a:p>
          <a:p>
            <a:pPr marL="0" indent="0">
              <a:buNone/>
            </a:pPr>
            <a:r>
              <a:rPr lang="el-GR" sz="1600" dirty="0" smtClean="0">
                <a:latin typeface="Arial" panose="020B0604020202020204" pitchFamily="34" charset="0"/>
                <a:cs typeface="Arial" panose="020B0604020202020204" pitchFamily="34" charset="0"/>
              </a:rPr>
              <a:t>Αυτές οι ενέργειες - παρέχουν ένα πλαίσιο για τις κυβερνήσεις για την αποτελεσματική πλοήγηση στο ψηφιακό τοπίο.</a:t>
            </a:r>
          </a:p>
          <a:p>
            <a:pPr marL="0" indent="0">
              <a:buNone/>
            </a:pPr>
            <a:r>
              <a:rPr lang="el-GR" sz="1600" dirty="0" smtClean="0">
                <a:latin typeface="Arial" panose="020B0604020202020204" pitchFamily="34" charset="0"/>
                <a:cs typeface="Arial" panose="020B0604020202020204" pitchFamily="34" charset="0"/>
              </a:rPr>
              <a:t> Επενδύοντας σε αυτούς τους τομείς, οι κυβερνήσεις μπορούν να προωθήσουν την ψηφιακή καινοτομία, να ενισχύσουν την εμπιστοσύνη και τη λογοδοσία και να παρέχουν στους πολίτες τις υπηρεσίες που χρειάζονται για να ευδοκιμήσουν στην ψηφιακή εποχή.</a:t>
            </a: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770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b="1" dirty="0" smtClean="0">
                <a:latin typeface="Arial" panose="020B0604020202020204" pitchFamily="34" charset="0"/>
                <a:cs typeface="Arial" panose="020B0604020202020204" pitchFamily="34" charset="0"/>
              </a:rPr>
              <a:t>ΤΟ ΣΥΣΤΗΜΑ ΤΗΣ ΔΙΑΚΥΒΕΡΝΗΣΗΣ ΣΤΗΝ ΨΗΦΙΑΚΗ ΜΕΤΑΒΑΣΗ ΚΑΙ Ο ΡΟΛΟΣ ΤΩΝ ΠΕΡΙΦΕΡΕΙΩΝ</a:t>
            </a:r>
            <a:endParaRPr lang="el-GR" sz="20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normAutofit/>
          </a:bodyPr>
          <a:lstStyle/>
          <a:p>
            <a:r>
              <a:rPr lang="el-GR" sz="1600" dirty="0" smtClean="0">
                <a:latin typeface="Arial" panose="020B0604020202020204" pitchFamily="34" charset="0"/>
                <a:cs typeface="Arial" panose="020B0604020202020204" pitchFamily="34" charset="0"/>
              </a:rPr>
              <a:t>Το σύστημα διακυβέρνησης της ψηφιακής μετάβασης είναι ένα σύνθετο ζήτημα που απαιτεί προσεκτική εξέταση και σχεδιασμό που απαιτεί μια διεπιστημονική προσέγγιση και τη συμμετοχή όλων των ενδιαφερομένων, συμπεριλαμβανομένων των περιφερειών</a:t>
            </a:r>
          </a:p>
          <a:p>
            <a:r>
              <a:rPr lang="el-GR" sz="1600" dirty="0" smtClean="0">
                <a:latin typeface="Arial" panose="020B0604020202020204" pitchFamily="34" charset="0"/>
                <a:cs typeface="Arial" panose="020B0604020202020204" pitchFamily="34" charset="0"/>
              </a:rPr>
              <a:t>Σε εθνικό επίπεδο, οι κυβερνήσεις έχουν να διαδραματίσουν κρίσιμο ρόλο στο σύστημα διακυβέρνησης της ψηφιακής μετάβασης δημιουργώντας ένα ευνοϊκό περιβάλλον που να προωθεί την καινοτομία, τις επενδύσεις και την υιοθέτηση ψηφιακών τεχνολογιών.</a:t>
            </a:r>
          </a:p>
          <a:p>
            <a:r>
              <a:rPr lang="el-GR" sz="1600" dirty="0" smtClean="0">
                <a:latin typeface="Arial" panose="020B0604020202020204" pitchFamily="34" charset="0"/>
                <a:cs typeface="Arial" panose="020B0604020202020204" pitchFamily="34" charset="0"/>
              </a:rPr>
              <a:t>Οι </a:t>
            </a:r>
            <a:r>
              <a:rPr lang="el-GR" sz="1600" b="1" dirty="0" smtClean="0">
                <a:latin typeface="Arial" panose="020B0604020202020204" pitchFamily="34" charset="0"/>
                <a:cs typeface="Arial" panose="020B0604020202020204" pitchFamily="34" charset="0"/>
              </a:rPr>
              <a:t>Περιφέρειες </a:t>
            </a:r>
            <a:r>
              <a:rPr lang="el-GR" sz="1600" dirty="0" smtClean="0">
                <a:latin typeface="Arial" panose="020B0604020202020204" pitchFamily="34" charset="0"/>
                <a:cs typeface="Arial" panose="020B0604020202020204" pitchFamily="34" charset="0"/>
              </a:rPr>
              <a:t>έχουν να διαδραματίσουν κρίσιμο ρόλο για να διασφαλίσουν ότι τα οφέλη του ψηφιακού μετασχηματισμού κατανέμονται δίκαια και ότι καμία κοινότητα δεν θα μείνει πίσω. Για να εκπληρώσουν τον ρόλο τους, οι Περιφέρειες πρέπει να διαθέτουν την απαραίτητη θεσμική ικανότητα, πόρους και συνεργασίες για να οδηγήσουν την ατζέντα του ψηφιακού μετασχηματισμού και να διευκολύνουν τον αποτελεσματικό συντονισμό και τη συνεργασία μεταξύ όλων των ενδιαφερομένων.</a:t>
            </a: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9007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Γειτνίαση">
  <a:themeElements>
    <a:clrScheme name="Γειτνίαση">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Γειτνίαση">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296</TotalTime>
  <Words>1965</Words>
  <Application>Microsoft Office PowerPoint</Application>
  <PresentationFormat>Προβολή στην οθόνη (4:3)</PresentationFormat>
  <Paragraphs>170</Paragraphs>
  <Slides>26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Γειτνίαση</vt:lpstr>
      <vt:lpstr>Παρουσίαση του PowerPoint</vt:lpstr>
      <vt:lpstr>ΕΙΣΑΓΩΓΗ</vt:lpstr>
      <vt:lpstr>Παρουσίαση του PowerPoint</vt:lpstr>
      <vt:lpstr>1. ΨΗΦΙΑΚΗ ΠΕΡΙΦΕΡΕΙΑ</vt:lpstr>
      <vt:lpstr>ΨΗΦΙΑΚΟΣ ΜΕΤΑΣΧΗΜΑΤΙΣΜΟΣ</vt:lpstr>
      <vt:lpstr>ΠΕΡΙΦΕΡΕΙΑ ΑΤΤΙΚΗΣ</vt:lpstr>
      <vt:lpstr>2. Ο ΡΟΛΟΣ ΤΗΣ ΑΥΤΟΔΙΟΙΚΗΣΗΣ ΣΤΗΝ ΨΗΦΙΑΚΗ ΔΙΑΚΥΒΕΡΝΗΣΗ</vt:lpstr>
      <vt:lpstr>ΣΥΜΠΕΡΑΣΜΑ</vt:lpstr>
      <vt:lpstr>ΤΟ ΣΥΣΤΗΜΑ ΤΗΣ ΔΙΑΚΥΒΕΡΝΗΣΗΣ ΣΤΗΝ ΨΗΦΙΑΚΗ ΜΕΤΑΒΑΣΗ ΚΑΙ Ο ΡΟΛΟΣ ΤΩΝ ΠΕΡΙΦΕΡΕΙΩΝ</vt:lpstr>
      <vt:lpstr>Ο ΤΡΟΠΟΣ ΥΛΟΠΟΙΗΣΗΣ ΤΗΣ ΨΗΦΙΑΚΗΣ ΜΕΤΑΒΑΣΗΣ ΣΤΗΝ ΕΛΛΗΝΙΚΗ ΑΥΤΟΔΙΟΙΚΗΣΗ</vt:lpstr>
      <vt:lpstr>3   3. Η ΨΗΦΙΑΚΗ ΔΙΑΚΥΒΕΡΝΗΣΗ ΣΤΗΝ ΠΕΡΙΦΕΡΕΙΑ ΑΤΤΙΚΗΣ ΜΕ ΕΠΙΚΕΝΤΡΟ ΤΟΝ ΠΟΛΙΤΗ  Περιφέρεια Αττικής πρωτοστατεί στην Ελλάδα σε ψηφιακές υπηρεσίες,  θέτοντας τα πρότυπα και για τις άλλες Περιφέρειες της χώρας  </vt:lpstr>
      <vt:lpstr>Παρουσίαση του PowerPoint</vt:lpstr>
      <vt:lpstr>Παρουσίαση του PowerPoint</vt:lpstr>
      <vt:lpstr>Παρουσίαση του PowerPoint</vt:lpstr>
      <vt:lpstr>4. ΚΑΙΝΟΤΟΜΑ ΕΡΓΑ-ΔΡΑΣΕΙΣ ΠΕΡΙΦΕΡΕΙΑΣ ΑΤΤΙΚΗΣ -ΣΤΟΧΟΙ ΤΟΠΙΚΗΣ ΑΥΤΟΔΙΟΙΚΗΣΗΣ 2019-2023</vt:lpstr>
      <vt:lpstr>Εικόνα 1. My Attica</vt:lpstr>
      <vt:lpstr>Εικόνα 2. Σύστημα ψηφιακού ραντεβού</vt:lpstr>
      <vt:lpstr>Εικόνα 3.  Σύστημα ηλεκτρονικού εισιτηρίου</vt:lpstr>
      <vt:lpstr>Εικόνα 4. ΑΝΟΙΚΤΑ ΔΕΔΟΜΕΝΑ </vt:lpstr>
      <vt:lpstr>Δράσεις που είναι σε εξέλιξη και που σχεδιάζονται για το επόμενο διάστημα- Μελλοντικοί στόχοι βάση αναγκών</vt:lpstr>
      <vt:lpstr>Παρουσίαση του PowerPoint</vt:lpstr>
      <vt:lpstr>Παρουσίαση του PowerPoint</vt:lpstr>
      <vt:lpstr>ΤΜΗΜΑ ΠΟΛΥΚΑΝΑΛΙΚΗΣ ΕΞΥΠΗΡΕΤΗΣΗΣ ΚΑΙ ΑΝΑΔΙΟΡΓΑΝΩΣΗΣ ΥΠΗΡΕΣΙΩΝ ΠΕΡΙΦΕΡΕΙΑΣ ΑΤΤΙΚΗΣ</vt:lpstr>
      <vt:lpstr>Στατιστική απεικόνιση κλήσεων</vt:lpstr>
      <vt:lpstr>Παρουσίαση του PowerPoint</vt:lpstr>
      <vt:lpstr>ΣΥΜΠΕΡΑΣΜΑ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Windows User</dc:creator>
  <cp:lastModifiedBy>user</cp:lastModifiedBy>
  <cp:revision>44</cp:revision>
  <dcterms:created xsi:type="dcterms:W3CDTF">2023-06-15T08:29:21Z</dcterms:created>
  <dcterms:modified xsi:type="dcterms:W3CDTF">2023-11-21T07:34:27Z</dcterms:modified>
</cp:coreProperties>
</file>