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1383" r:id="rId2"/>
    <p:sldId id="1378" r:id="rId3"/>
    <p:sldId id="1266" r:id="rId4"/>
    <p:sldId id="1356" r:id="rId5"/>
    <p:sldId id="1357" r:id="rId6"/>
    <p:sldId id="1358" r:id="rId7"/>
    <p:sldId id="1359" r:id="rId8"/>
    <p:sldId id="1360" r:id="rId9"/>
    <p:sldId id="1361" r:id="rId10"/>
    <p:sldId id="1384" r:id="rId11"/>
    <p:sldId id="1363" r:id="rId12"/>
    <p:sldId id="1385" r:id="rId13"/>
    <p:sldId id="1365" r:id="rId14"/>
    <p:sldId id="1387" r:id="rId15"/>
    <p:sldId id="1386" r:id="rId16"/>
    <p:sldId id="1388" r:id="rId17"/>
    <p:sldId id="1366" r:id="rId18"/>
    <p:sldId id="1367" r:id="rId19"/>
    <p:sldId id="1368" r:id="rId20"/>
    <p:sldId id="1369" r:id="rId21"/>
    <p:sldId id="1372" r:id="rId22"/>
    <p:sldId id="1370" r:id="rId23"/>
    <p:sldId id="1371" r:id="rId24"/>
    <p:sldId id="1373" r:id="rId25"/>
    <p:sldId id="1374" r:id="rId26"/>
    <p:sldId id="1375" r:id="rId27"/>
    <p:sldId id="1376" r:id="rId28"/>
    <p:sldId id="1377" r:id="rId29"/>
    <p:sldId id="11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000" autoAdjust="0"/>
    <p:restoredTop sz="86968" autoAdjust="0"/>
  </p:normalViewPr>
  <p:slideViewPr>
    <p:cSldViewPr>
      <p:cViewPr varScale="1">
        <p:scale>
          <a:sx n="80" d="100"/>
          <a:sy n="80" d="100"/>
        </p:scale>
        <p:origin x="-1470" y="-84"/>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0" d="100"/>
        <a:sy n="20" d="100"/>
      </p:scale>
      <p:origin x="0" y="866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373105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Γύρω στο 1970, ωστόσο, η σχέση μεταξύ του ρυθμού πληθωρισμού και του ποσοστού ανεργίας, τόσο ξεκάθαρη στο Σχήμα 8-2, χάλασε. Το Σχήμα 8-3 δείχνει τον συνδυασμό του ρυθμού πληθωρισμού και του ποσοστού ανεργίας στις Ηνωμένες Πολιτείες για κάθε έτος από το 1970 έως το 1995. Τα σημεία είναι διάσπαρτα σε ένα κατά προσέγγιση συμμετρικό σύννεφο. Δεν υπάρχει πλέον ορατή σχέση μεταξύ του ποσοστού ανεργίας και του ρυθμού πληθωρισμού. Αυτό το γράφημα απεικονίζει την αποδέσμευση των προσδοκιών που συνέβη.</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«Πληθωρισμός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0 έως 14, σε προσαυξήσεις του 2. Ο οριζόντιος άξονας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4 έως 10, σε προσαυξήσεις 1 Το γράφημα δείχνει ένα σύμπλεγμα από αραιά διάσπαρτες κουκκίδες μεταξύ 2 έως 6 τοις εκατό του ρυθμού πληθωρισμού και 5 έως 8 τοις εκατό του ποσοστού ανεργίας. Μερικές κουκκίδες σημειώνονται επίσης από 8 έως 11 τοις εκατό του ρυθμού πληθωρισμού και 5,5 έως 8,5 τοις εκατό του ποσοστού ανεργίας.</a:t>
            </a:r>
          </a:p>
          <a:p>
            <a:endParaRPr lang="el-G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1911155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a:t>
            </a:r>
            <a:r>
              <a:rPr lang="el-GR" sz="1200" b="0" i="0" u="none" strike="noStrike" kern="1200" baseline="0" dirty="0" smtClean="0">
                <a:solidFill>
                  <a:schemeClr val="tx1"/>
                </a:solidFill>
                <a:latin typeface="+mn-lt"/>
                <a:ea typeface="+mn-ea"/>
                <a:cs typeface="+mn-cs"/>
              </a:rPr>
              <a:t>θ=1</a:t>
            </a:r>
            <a:r>
              <a:rPr lang="el-GR" sz="1200" b="0" i="0" u="none" strike="noStrike" kern="1200" baseline="0" dirty="0">
                <a:solidFill>
                  <a:schemeClr val="tx1"/>
                </a:solidFill>
                <a:latin typeface="+mn-lt"/>
                <a:ea typeface="+mn-ea"/>
                <a:cs typeface="+mn-cs"/>
              </a:rPr>
              <a:t>, το ποσοστό ανεργίας δεν επηρεάζει τον ρυθμό πληθωρισμού αλλά μάλλον τη μεταβολή του ρυθμού πληθωρισμού. Η υψηλή ανεργία οδηγεί σε μείωση του πληθωρισμού. Η χαμηλή ανεργία οδηγεί σε αύξηση του πληθωρισμού. Αυτή η συζήτηση είναι το κλειδί για το τι συνέβη μετά το 1970. Καθώς το </a:t>
            </a:r>
            <a:r>
              <a:rPr lang="el-GR" sz="1200" b="0" i="0" u="none" strike="noStrike" kern="1200" baseline="0" dirty="0" smtClean="0">
                <a:solidFill>
                  <a:schemeClr val="tx1"/>
                </a:solidFill>
                <a:latin typeface="+mn-lt"/>
                <a:ea typeface="+mn-ea"/>
                <a:cs typeface="+mn-cs"/>
              </a:rPr>
              <a:t>θ </a:t>
            </a:r>
            <a:r>
              <a:rPr lang="el-GR" sz="1200" b="0" i="0" u="none" strike="noStrike" kern="1200" baseline="0" dirty="0">
                <a:solidFill>
                  <a:schemeClr val="tx1"/>
                </a:solidFill>
                <a:latin typeface="+mn-lt"/>
                <a:ea typeface="+mn-ea"/>
                <a:cs typeface="+mn-cs"/>
              </a:rPr>
              <a:t>αυξήθηκε από 0 σε 1, η απλή σχέση μεταξύ του ποσοστού ανεργίας και του ρυθμού πληθωρισμού εξαφανίστηκε. Αυτή η εξαφάνιση είναι αυτό που είδαμε στο Σχήμα 8-3.</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Όμως προέκυψε μια νέα σχέση, αυτή τη φορά μεταξύ του ποσοστού ανεργίας και της μεταβολής του ρυθμού πληθωρισμού, όπως προβλέπεται από την εξίσωση (8.6). Αυτή η σχέση φαίνεται στο Σχήμα 8-4, όπου απεικονίζεται η μεταβολή του ρυθμού πληθωρισμού έναντι του ποσοστού ανεργίας που παρατηρείται για κάθε έτος από το 1970 έως το 1995 και δείχνει μια σαφή αρνητική σχέση μεταξύ της ανεργίας και της μεταβολής του ρυθμού πληθωρισμού.</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«Μεταβολή </a:t>
            </a:r>
            <a:r>
              <a:rPr lang="el-GR" sz="1200" b="0" i="0" u="none" strike="noStrike" kern="1200" baseline="0" dirty="0">
                <a:solidFill>
                  <a:schemeClr val="tx1"/>
                </a:solidFill>
                <a:latin typeface="+mn-lt"/>
                <a:ea typeface="+mn-ea"/>
                <a:cs typeface="+mn-cs"/>
              </a:rPr>
              <a:t>του </a:t>
            </a:r>
            <a:r>
              <a:rPr lang="el-GR" sz="1200" b="0" i="0" u="none" strike="noStrike" kern="1200" baseline="0" dirty="0" smtClean="0">
                <a:solidFill>
                  <a:schemeClr val="tx1"/>
                </a:solidFill>
                <a:latin typeface="+mn-lt"/>
                <a:ea typeface="+mn-ea"/>
                <a:cs typeface="+mn-cs"/>
              </a:rPr>
              <a:t>πληθωρισμού (Ποσοστό)» </a:t>
            </a:r>
            <a:r>
              <a:rPr lang="el-GR" sz="1200" b="0" i="0" u="none" strike="noStrike" kern="1200" baseline="0" dirty="0">
                <a:solidFill>
                  <a:schemeClr val="tx1"/>
                </a:solidFill>
                <a:latin typeface="+mn-lt"/>
                <a:ea typeface="+mn-ea"/>
                <a:cs typeface="+mn-cs"/>
              </a:rPr>
              <a:t>και κυμαίνεται από 0 έως 6, σε προσαυξήσεις του 1. Ο οριζόντιος άξονας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4 έως 10 , σε προσαυξήσεις του 1. Το γράφημα δείχνει ένα σύμπλεγμα αραιών διάσπαρτων κουκκίδων γύρω από μια ευθεία γραμμή αρνητικής κλίσης με </a:t>
            </a:r>
            <a:r>
              <a:rPr lang="el-GR" sz="1200" b="0" i="0" u="none" strike="noStrike" kern="1200" baseline="0" dirty="0" smtClean="0">
                <a:solidFill>
                  <a:schemeClr val="tx1"/>
                </a:solidFill>
                <a:latin typeface="+mn-lt"/>
                <a:ea typeface="+mn-ea"/>
                <a:cs typeface="+mn-cs"/>
              </a:rPr>
              <a:t>εξίσωση: π</a:t>
            </a:r>
            <a:r>
              <a:rPr lang="en-US" sz="1200" b="0" i="0" u="none" strike="noStrike" kern="1200" baseline="-2500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 – </a:t>
            </a:r>
            <a:r>
              <a:rPr lang="el-GR" sz="1200" b="0" i="0" u="none" strike="noStrike" kern="1200" baseline="0" dirty="0" smtClean="0">
                <a:solidFill>
                  <a:schemeClr val="tx1"/>
                </a:solidFill>
                <a:latin typeface="+mn-lt"/>
                <a:ea typeface="+mn-ea"/>
                <a:cs typeface="+mn-cs"/>
              </a:rPr>
              <a:t>π</a:t>
            </a:r>
            <a:r>
              <a:rPr lang="en-US" sz="1200" b="0" i="0" u="none" strike="noStrike" kern="1200" baseline="-25000" dirty="0" smtClean="0">
                <a:solidFill>
                  <a:schemeClr val="tx1"/>
                </a:solidFill>
                <a:latin typeface="+mn-lt"/>
                <a:ea typeface="+mn-ea"/>
                <a:cs typeface="+mn-cs"/>
              </a:rPr>
              <a:t>t-1</a:t>
            </a:r>
            <a:r>
              <a:rPr lang="en-US" sz="1200" b="0" i="0" u="none" strike="noStrike" kern="1200" baseline="0" dirty="0" smtClean="0">
                <a:solidFill>
                  <a:schemeClr val="tx1"/>
                </a:solidFill>
                <a:latin typeface="+mn-lt"/>
                <a:ea typeface="+mn-ea"/>
                <a:cs typeface="+mn-cs"/>
              </a:rPr>
              <a:t> = 7,4% – 1.2u</a:t>
            </a:r>
            <a:r>
              <a:rPr lang="en-US" sz="1200" b="0" i="0" u="none" strike="noStrike" kern="1200" baseline="-25000" dirty="0"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Έντεκα κουκίδες σημειώνονται πάνω από την ευθεία </a:t>
            </a:r>
            <a:r>
              <a:rPr lang="el-GR" sz="1200" b="0" i="0" u="none" strike="noStrike" kern="1200" baseline="0" dirty="0" smtClean="0">
                <a:solidFill>
                  <a:schemeClr val="tx1"/>
                </a:solidFill>
                <a:latin typeface="+mn-lt"/>
                <a:ea typeface="+mn-ea"/>
                <a:cs typeface="+mn-cs"/>
              </a:rPr>
              <a:t>γραμμή, </a:t>
            </a:r>
            <a:r>
              <a:rPr lang="el-GR" sz="1200" b="0" i="0" u="none" strike="noStrike" kern="1200" baseline="0" dirty="0">
                <a:solidFill>
                  <a:schemeClr val="tx1"/>
                </a:solidFill>
                <a:latin typeface="+mn-lt"/>
                <a:ea typeface="+mn-ea"/>
                <a:cs typeface="+mn-cs"/>
              </a:rPr>
              <a:t>σε δύο ομάδες. Το πρώτο σύμπλεγμα αποτελείται από 9 κουκκίδες, διάσπαρτες μεταξύ 0 και 5 τοις εκατό του ρυθμού πληθωρισμού και 5 έως 8 τοις εκατό του ποσοστού ανεργίας. Το δεύτερο σύμπλεγμα αποτελείται από 2 κουκκίδες που σημειώνονται μεταξύ αρνητικού 2 έως αρνητικού 3 τοις εκατό του ρυθμού πληθωρισμού και 8,5 έως 9,6 τοις εκατό του ποσοστού ανεργίας. Δεκαέξι τελείες σημειώνονται κάτω από την ευθεία γραμμή σε δύο ομάδες. Το πρώτο σύμπλεγμα αποτελείται από 13 αραιά διάσπαρτες κουκίδες, μεταξύ 0 και αρνητικού 2 τοις εκατό του ρυθμού πληθωρισμού και 5 έως 8 τοις εκατό του ποσοστού ανεργίας. Το δεύτερο σύμπλεγμα αποτελείται από 3 κουκκίδες που σημειώνονται μεταξύ αρνητικού 3 έως αρνητικού 4,5 τοις εκατό του ρυθμού πληθωρισμού και 7,5 έως 9,7 τοις εκατό του ποσοστού ανεργίας.</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783988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Έτσι, αντί για μια σχέση μεταξύ του ρυθμού πληθωρισμού και του ποσοστού ανεργίας, η καμπύλη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πήρε τη μορφή μιας σχέσης μεταξύ της μεταβολής του ρυθμού πληθωρισμού και του ποσοστού ανεργίας. Για να τη διακρίνουμε από την αρχική καμπύλη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έγινε γνωστή ως  καμπύλη επιτάχυνσης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(για να υποδείξει ότι ένα χαμηλό ποσοστό ανεργίας οδηγεί σε αύξηση του ρυθμού πληθωρισμού και επομένως σε επιτάχυνση του επιπέδου των τιμών).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Ακόμη κι αν ο πληθωρισμός ήταν υψηλότερος από τον στόχο σε ένα δεδομένο έτος, οι άνθρωποι υπέθεταν ότι η κεντρική τράπεζα θα λάμβανε μέτρα για να επαναφέρει τον πληθωρισμό στην τιμή στόχο του στο μέλλον και ο αναμενόμενος πληθωρισμός έγινε περίπου σταθερός, ίσος με τον πληθωρισμό –στόχο που έθεσε η κεντρική </a:t>
            </a:r>
            <a:r>
              <a:rPr lang="el-GR" sz="1200" b="0" i="0" u="none" strike="noStrike" kern="1200" baseline="0" dirty="0" smtClean="0">
                <a:solidFill>
                  <a:schemeClr val="tx1"/>
                </a:solidFill>
                <a:latin typeface="+mn-lt"/>
                <a:ea typeface="+mn-ea"/>
                <a:cs typeface="+mn-cs"/>
              </a:rPr>
              <a:t>τράπεζα. </a:t>
            </a:r>
            <a:r>
              <a:rPr lang="el-GR" sz="1200" b="0" i="0" u="none" strike="noStrike" kern="1200" baseline="0" dirty="0">
                <a:solidFill>
                  <a:schemeClr val="tx1"/>
                </a:solidFill>
                <a:latin typeface="+mn-lt"/>
                <a:ea typeface="+mn-ea"/>
                <a:cs typeface="+mn-cs"/>
              </a:rPr>
              <a:t>Οι προσδοκίες για τον πληθωρισμό που είχαν αποσταθεροποιηθεί κατά τη διάρκεια της δεκαετίας του 1970 και της δεκαετίας του 1980 αγκιστρώθηκαν εκ νέου, αντιδρώντας ελάχιστα ή καθόλου στις κινήσεις του πραγματικού πληθωρισμού.</a:t>
            </a:r>
          </a:p>
        </p:txBody>
      </p:sp>
      <p:sp>
        <p:nvSpPr>
          <p:cNvPr id="4" name="Slide Number Placeholder 3"/>
          <p:cNvSpPr>
            <a:spLocks noGrp="1"/>
          </p:cNvSpPr>
          <p:nvPr>
            <p:ph type="sldNum" sz="quarter" idx="5"/>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1793140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Μπορείτε να δείτε την αρνητική σχέση μεταξύ πληθωρισμού και ανεργίας από το 1996 έως το 2018 στο Διάγραμμα 8-5. Η υψηλότερη ανεργία συσχετίζεται με χαμηλότερο πληθωρισμό και η χαμηλότερη ανεργία σχετίζεται με υψηλότερο πληθωρισμό.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«Πληθωρισμός </a:t>
            </a:r>
            <a:r>
              <a:rPr lang="el-GR" sz="1200" b="0" i="0" u="none" strike="noStrike" kern="1200" baseline="0" dirty="0">
                <a:solidFill>
                  <a:schemeClr val="tx1"/>
                </a:solidFill>
                <a:latin typeface="+mn-lt"/>
                <a:ea typeface="+mn-ea"/>
                <a:cs typeface="+mn-cs"/>
              </a:rPr>
              <a:t>(Ποσοστό)» και κυμαίνεται από 0,5 έως 3, σε προσαυξήσεις 0,5. Ο οριζόντιος άξονας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3 έως 10, σε προσαυξήσεις του 1. Το γράφημα δείχνει ένα σύμπλεγμα από αραιά διάσπαρτες κουκκίδες γύρω από μια ευθεία γραμμή αρνητικής κλίσης </a:t>
            </a:r>
            <a:r>
              <a:rPr lang="el-GR" sz="1200" b="0" i="0" u="none" strike="noStrike" kern="1200" baseline="0" dirty="0" smtClean="0">
                <a:solidFill>
                  <a:schemeClr val="tx1"/>
                </a:solidFill>
                <a:latin typeface="+mn-lt"/>
                <a:ea typeface="+mn-ea"/>
                <a:cs typeface="+mn-cs"/>
              </a:rPr>
              <a:t>με εξίσωση: π</a:t>
            </a:r>
            <a:r>
              <a:rPr lang="en-US" sz="1200" b="0" i="0" u="none" strike="noStrike" kern="1200" baseline="-2500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 = </a:t>
            </a:r>
            <a:r>
              <a:rPr lang="el-GR" sz="1200" b="0" i="0" u="none" strike="noStrike" kern="1200" baseline="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8</a:t>
            </a:r>
            <a:r>
              <a:rPr lang="en-US" sz="1200" b="0" i="0" u="none" strike="noStrike" kern="1200" baseline="0" dirty="0" smtClean="0">
                <a:solidFill>
                  <a:schemeClr val="tx1"/>
                </a:solidFill>
                <a:latin typeface="+mn-lt"/>
                <a:ea typeface="+mn-ea"/>
                <a:cs typeface="+mn-cs"/>
              </a:rPr>
              <a:t>% – </a:t>
            </a:r>
            <a:r>
              <a:rPr lang="el-GR" sz="1200" b="0" i="0" u="none" strike="noStrike" kern="1200" baseline="0" dirty="0" smtClean="0">
                <a:solidFill>
                  <a:schemeClr val="tx1"/>
                </a:solidFill>
                <a:latin typeface="+mn-lt"/>
                <a:ea typeface="+mn-ea"/>
                <a:cs typeface="+mn-cs"/>
              </a:rPr>
              <a:t>0</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16 </a:t>
            </a:r>
            <a:r>
              <a:rPr lang="en-US" sz="1200" b="0" i="0" u="none" strike="noStrike" kern="1200" baseline="0" dirty="0" err="1" smtClean="0">
                <a:solidFill>
                  <a:schemeClr val="tx1"/>
                </a:solidFill>
                <a:latin typeface="+mn-lt"/>
                <a:ea typeface="+mn-ea"/>
                <a:cs typeface="+mn-cs"/>
              </a:rPr>
              <a:t>u</a:t>
            </a:r>
            <a:r>
              <a:rPr lang="en-US" sz="1200" b="0" i="0" u="none" strike="noStrike" kern="1200" baseline="-25000" dirty="0" err="1"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Δεκατέσσερις κουκίδες σημειώνονται πάνω από την ευθεία γραμμή σε δύο ομάδες. Το πρώτο σύμπλεγμα αποτελείται από έντεκα κουκκίδες, αραιά διάσπαρτες μεταξύ 2 και 2,7 τοις εκατό του ρυθμού πληθωρισμού και 4 έως 6 τοις εκατό του ποσοστού ανεργίας. Το δεύτερο σύμπλεγμα αποτελείται από τρεις κουκκίδες που σημειώνονται μεταξύ 1,5 και 2,3 τοις εκατό του ρυθμού πληθωρισμού και 7,4 έως 9,6 τοις εκατό του ποσοστού ανεργίας.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Εννέα τελείες σημειώνονται κάτω από την ευθεία γραμμή σε δύο ομάδες. Το πρώτο σύμπλεγμα αποτελείται από επτά κουκκίδες, αραιά διάσπαρτες μεταξύ 2,1 και 1,45 τοις εκατό του ρυθμού πληθωρισμού και 3,8 έως 6,2 τοις εκατό του ποσοστού ανεργίας. Το δεύτερο σύμπλεγμα αποτελείται από δύο τελείες που σημειώνονται μεταξύ 1,75 και 1 τοις εκατό του ρυθμού πληθωρισμού και 7,3 έως 9,7 τοις εκατό του ποσοστού ανεργίας.</a:t>
            </a:r>
            <a:endParaRPr lang="en-US" sz="1200" b="0" i="0" u="none" strike="noStrike" kern="1200" baseline="0" dirty="0">
              <a:solidFill>
                <a:schemeClr val="tx1"/>
              </a:solidFill>
              <a:latin typeface="+mn-lt"/>
              <a:ea typeface="+mn-ea"/>
              <a:cs typeface="+mn-cs"/>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Τρεις κουκίδες επισημαίνονται για το 2016, το 2017 και το 2018 και εντοπίζονται στα ακόλουθα ποσοστά πληθωρισμού και ανεργίας:</a:t>
            </a:r>
          </a:p>
          <a:p>
            <a:r>
              <a:rPr lang="el-GR" sz="1200" kern="1200" dirty="0">
                <a:solidFill>
                  <a:schemeClr val="tx1"/>
                </a:solidFill>
                <a:effectLst/>
                <a:latin typeface="+mn-lt"/>
                <a:ea typeface="+mn-ea"/>
                <a:cs typeface="+mn-cs"/>
              </a:rPr>
              <a:t>2016: Ρυθμός πληθωρισμού, 2,2; Ποσοστό ανεργίας, 4,8.</a:t>
            </a:r>
          </a:p>
          <a:p>
            <a:r>
              <a:rPr lang="el-GR" sz="1200" kern="1200" dirty="0">
                <a:solidFill>
                  <a:schemeClr val="tx1"/>
                </a:solidFill>
                <a:effectLst/>
                <a:latin typeface="+mn-lt"/>
                <a:ea typeface="+mn-ea"/>
                <a:cs typeface="+mn-cs"/>
              </a:rPr>
              <a:t>2017: Ρυθμός πληθωρισμού, 1,8; Ποσοστό ανεργίας, 4,3.</a:t>
            </a:r>
          </a:p>
          <a:p>
            <a:r>
              <a:rPr lang="el-GR" sz="1200" kern="1200" dirty="0">
                <a:solidFill>
                  <a:schemeClr val="tx1"/>
                </a:solidFill>
                <a:effectLst/>
                <a:latin typeface="+mn-lt"/>
                <a:ea typeface="+mn-ea"/>
                <a:cs typeface="+mn-cs"/>
              </a:rPr>
              <a:t>2018: Ρυθμός πληθωρισμού, 2,1; Ποσοστό ανεργίας, 3,8.</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69456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Επιστρέψαμε λοιπόν στην αρχική καμπύλη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Ναι, αλλά έχοντας πάρει ένα σημαντικό μάθημα. Η σχέση της καμπύλης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είναι μια σχέση μεταξύ του πληθωρισμού, του αναμενόμενου πληθωρισμού και της ανεργίας. Επομένως, το τι σημαίνει αυτό για τη σχέση μεταξύ πληθωρισμού και ανεργίας εξαρτάται σε μεγάλο βαθμό από το πώς οι άνθρωποι διαμορφώνουν τις προσδοκίες τους. Και αυτό με τη σειρά του εξαρτάται σε μεγάλο βαθμό από τη συμπεριφορά του πληθωρισμού.</a:t>
            </a:r>
          </a:p>
        </p:txBody>
      </p:sp>
      <p:sp>
        <p:nvSpPr>
          <p:cNvPr id="4" name="Slide Number Placeholder 3"/>
          <p:cNvSpPr>
            <a:spLocks noGrp="1"/>
          </p:cNvSpPr>
          <p:nvPr>
            <p:ph type="sldNum" sz="quarter" idx="5"/>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703591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Αυτή είναι μια σημαντική εξίσωση και πρέπει να τη θυμάστε. Συνδέει τον ρυθμό πληθωρισμού, τον αναμενόμενο ρυθμό πληθωρισμού και την απόκλιση του ποσοστού ανεργίας από το φυσιολογικό ποσοστό. Λέει ότι, αν η ανεργία είναι στο φυσιολογικό ποσοστό, τότε ο πληθωρισμός θα είναι ίσος με τον αναμενόμενο πληθωρισμό. Εάν η ανεργία είναι κάτω από το φυσιολογικό ποσοστό, ο πληθωρισμός θα είναι υψηλότερος από τον αναμενόμενο. Αν η ανεργία είναι πάνω από το φυσιολογικό ποσοστό, ο πληθωρισμός θα είναι χαμηλότερος από τον αναμενόμενο.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υποδηλώνει ότι το φυσιολογικό ποσοστό ανεργίας κατά τη διάρκεια αυτής της περιόδου ήταν περίπου 5,0%. Και πάλι, ο χαρακτηρισμός «περίπου»  είναι σημαντικός. Η προσαρμογή της γραμμής παλινδρόμησης δεν είναι πολύ καλή και δεν μπορούμε να είμαστε σίγουροι για τις ακριβείς τιμές των συντελεστών. Κατά συνέπεια, δεν μπορούμε να είμαστε σίγουροι για την ακριβή τιμή του φυσιολογικού ποσοστού. Αυτή η αβεβαιότητα έχει σημαντικές επιπτώσεις για τη νομισματική πολιτική, σημείο στο οποίο θα επανέλθουμε αργότερα στο βιβλίο.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a:t>
            </a:r>
            <a:r>
              <a:rPr lang="en-US" sz="1200" b="0" i="0" u="none" strike="noStrike" kern="1200" baseline="0" dirty="0">
                <a:solidFill>
                  <a:schemeClr val="tx1"/>
                </a:solidFill>
                <a:latin typeface="+mn-lt"/>
                <a:ea typeface="+mn-ea"/>
                <a:cs typeface="+mn-cs"/>
              </a:rPr>
              <a:t>Friedman</a:t>
            </a:r>
            <a:r>
              <a:rPr lang="el-GR" sz="1200" b="0" i="0" u="none" strike="noStrike" kern="1200" baseline="0" dirty="0">
                <a:solidFill>
                  <a:schemeClr val="tx1"/>
                </a:solidFill>
                <a:latin typeface="+mn-lt"/>
                <a:ea typeface="+mn-ea"/>
                <a:cs typeface="+mn-cs"/>
              </a:rPr>
              <a:t> δεν θα μπορούσε να έχει περισσότερο δίκιο. Λίγα χρόνια αφότου ο </a:t>
            </a:r>
            <a:r>
              <a:rPr lang="el-GR" sz="1200" b="0" i="0" u="none" strike="noStrike" kern="1200" baseline="0" dirty="0" err="1">
                <a:solidFill>
                  <a:schemeClr val="tx1"/>
                </a:solidFill>
                <a:latin typeface="+mn-lt"/>
                <a:ea typeface="+mn-ea"/>
                <a:cs typeface="+mn-cs"/>
              </a:rPr>
              <a:t>Friedman</a:t>
            </a:r>
            <a:r>
              <a:rPr lang="el-GR" sz="1200" b="0" i="0" u="none" strike="noStrike" kern="1200" baseline="0" dirty="0">
                <a:solidFill>
                  <a:schemeClr val="tx1"/>
                </a:solidFill>
                <a:latin typeface="+mn-lt"/>
                <a:ea typeface="+mn-ea"/>
                <a:cs typeface="+mn-cs"/>
              </a:rPr>
              <a:t> έθεσε αυτό το επιχείρημα, η αρχική καμπύλη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άρχισε να εξαφανίζεται, ακριβώς με τον τρόπο που είχε προβλέψει ο </a:t>
            </a:r>
            <a:r>
              <a:rPr lang="el-GR" sz="1200" b="0" i="0" u="none" strike="noStrike" kern="1200" baseline="0" dirty="0" err="1">
                <a:solidFill>
                  <a:schemeClr val="tx1"/>
                </a:solidFill>
                <a:latin typeface="+mn-lt"/>
                <a:ea typeface="+mn-ea"/>
                <a:cs typeface="+mn-cs"/>
              </a:rPr>
              <a:t>Friedman</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Εν ολίγοις, υπάρχει μια σχέση μεταξύ πληθωρισμού και ανεργίας, αλλά είναι πολύπλοκη. Και, δυστυχώς, χρειάζονται περαιτέρω προειδοποιήσεις: Το ίδιο το </a:t>
            </a:r>
            <a:r>
              <a:rPr lang="el-GR" sz="1200" b="0" i="0" u="none" strike="noStrike" kern="1200" baseline="0" dirty="0" smtClean="0">
                <a:solidFill>
                  <a:schemeClr val="tx1"/>
                </a:solidFill>
                <a:latin typeface="+mn-lt"/>
                <a:ea typeface="+mn-ea"/>
                <a:cs typeface="+mn-cs"/>
              </a:rPr>
              <a:t>φυσιολογικό </a:t>
            </a:r>
            <a:r>
              <a:rPr lang="el-GR" sz="1200" b="0" i="0" u="none" strike="noStrike" kern="1200" baseline="0" dirty="0">
                <a:solidFill>
                  <a:schemeClr val="tx1"/>
                </a:solidFill>
                <a:latin typeface="+mn-lt"/>
                <a:ea typeface="+mn-ea"/>
                <a:cs typeface="+mn-cs"/>
              </a:rPr>
              <a:t>ποσοστό ανεργίας μεταβάλλεται διαχρονικά. Διαφέρει από χώρα σε χώρα. η σχέση μεταξύ ανεργίας και πληθωρισμού μπορεί να εξαφανιστεί εντελώς όταν ο πληθωρισμός γίνει πολύ υψηλός. και μπορεί να εξαφανιστεί όταν ο πληθωρισμός γίνει χαμηλός και μετατραπεί σε αντιπληθωρισμό.</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συζητήσαμε στο κείμενο, το φυσιολογικό ποσοστό ανεργίας φαίνεται να έχει μειωθεί στις Ηνωμένες Πολιτείες από 6% ή 7% τις δεκαετίες του 1970 και του 1980, σε ίσως λιγότερο από 4% σήμερα. Οι ερευνητές έχουν προσφέρει μια σειρά από εξηγήσεις.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πλαίσιο επικέντρωσης συζητά τι έχουν στο μυαλό τους οι επικριτές όταν μιλούν για τις «ακαμψίες της αγοράς εργασίας» που πλήττουν την Ευρώπη.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Υπάρχουν μεγάλες διαφορές μεταξύ των φυσιολογικών ποσοστών στις ευρωπαϊκές χώρες. Αυτό φαίνεται στο Σχήμα 1, το οποίο δίνει το ποσοστό ανεργίας για 15 ευρωπαϊκές χώρες (τα 15 μέλη της Ευρωπαϊκής Ένωσης πριν από την αύξηση των μελών σε 27) το 2006.</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(Ποσοστό)» και κυμαίνεται από 0 έως 10, σε προσαυξήσεις του 1. Ο οριζόντιος άξονας αντιπροσωπεύει δεκαπέντε ευρωπαϊκές χώρες. Το ποσοστό ανεργίας σε δεκαπέντε ευρωπαϊκές χώρες έχει ως εξής:</a:t>
            </a:r>
          </a:p>
          <a:p>
            <a:r>
              <a:rPr lang="el-GR" sz="1200" b="0" i="0" u="none" strike="noStrike" kern="1200" baseline="0" dirty="0">
                <a:solidFill>
                  <a:schemeClr val="tx1"/>
                </a:solidFill>
                <a:latin typeface="+mn-lt"/>
                <a:ea typeface="+mn-ea"/>
                <a:cs typeface="+mn-cs"/>
              </a:rPr>
              <a:t>Γαλλία: 9 τοις εκατό</a:t>
            </a:r>
          </a:p>
          <a:p>
            <a:r>
              <a:rPr lang="el-GR" sz="1200" b="0" i="0" u="none" strike="noStrike" kern="1200" baseline="0" dirty="0">
                <a:solidFill>
                  <a:schemeClr val="tx1"/>
                </a:solidFill>
                <a:latin typeface="+mn-lt"/>
                <a:ea typeface="+mn-ea"/>
                <a:cs typeface="+mn-cs"/>
              </a:rPr>
              <a:t>Ισπανία: 8,5 τοις εκατό</a:t>
            </a:r>
          </a:p>
          <a:p>
            <a:r>
              <a:rPr lang="el-GR" sz="1200" b="0" i="0" u="none" strike="noStrike" kern="1200" baseline="0" dirty="0">
                <a:solidFill>
                  <a:schemeClr val="tx1"/>
                </a:solidFill>
                <a:latin typeface="+mn-lt"/>
                <a:ea typeface="+mn-ea"/>
                <a:cs typeface="+mn-cs"/>
              </a:rPr>
              <a:t>Ελλάδα: 8,4 τοις εκατό</a:t>
            </a:r>
          </a:p>
          <a:p>
            <a:r>
              <a:rPr lang="el-GR" sz="1200" b="0" i="0" u="none" strike="noStrike" kern="1200" baseline="0" dirty="0">
                <a:solidFill>
                  <a:schemeClr val="tx1"/>
                </a:solidFill>
                <a:latin typeface="+mn-lt"/>
                <a:ea typeface="+mn-ea"/>
                <a:cs typeface="+mn-cs"/>
              </a:rPr>
              <a:t>Βέλγιο: 8,2 τοις εκατό</a:t>
            </a:r>
          </a:p>
          <a:p>
            <a:r>
              <a:rPr lang="el-GR" sz="1200" b="0" i="0" u="none" strike="noStrike" kern="1200" baseline="0" dirty="0">
                <a:solidFill>
                  <a:schemeClr val="tx1"/>
                </a:solidFill>
                <a:latin typeface="+mn-lt"/>
                <a:ea typeface="+mn-ea"/>
                <a:cs typeface="+mn-cs"/>
              </a:rPr>
              <a:t>Γερμανία: 8,1 τοις εκατό</a:t>
            </a:r>
          </a:p>
          <a:p>
            <a:r>
              <a:rPr lang="el-GR" sz="1200" b="0" i="0" u="none" strike="noStrike" kern="1200" baseline="0" dirty="0">
                <a:solidFill>
                  <a:schemeClr val="tx1"/>
                </a:solidFill>
                <a:latin typeface="+mn-lt"/>
                <a:ea typeface="+mn-ea"/>
                <a:cs typeface="+mn-cs"/>
              </a:rPr>
              <a:t>Πορτογαλία: 7,8 τοις εκατό</a:t>
            </a:r>
          </a:p>
          <a:p>
            <a:r>
              <a:rPr lang="el-GR" sz="1200" b="0" i="0" u="none" strike="noStrike" kern="1200" baseline="0" dirty="0">
                <a:solidFill>
                  <a:schemeClr val="tx1"/>
                </a:solidFill>
                <a:latin typeface="+mn-lt"/>
                <a:ea typeface="+mn-ea"/>
                <a:cs typeface="+mn-cs"/>
              </a:rPr>
              <a:t>Φινλανδία: 7,8 τοις εκατό</a:t>
            </a:r>
          </a:p>
          <a:p>
            <a:r>
              <a:rPr lang="el-GR" sz="1200" b="0" i="0" u="none" strike="noStrike" kern="1200" baseline="0" dirty="0">
                <a:solidFill>
                  <a:schemeClr val="tx1"/>
                </a:solidFill>
                <a:latin typeface="+mn-lt"/>
                <a:ea typeface="+mn-ea"/>
                <a:cs typeface="+mn-cs"/>
              </a:rPr>
              <a:t>Ιταλία: 6,9 τοις εκατό</a:t>
            </a:r>
          </a:p>
          <a:p>
            <a:r>
              <a:rPr lang="el-GR" sz="1200" b="0" i="0" u="none" strike="noStrike" kern="1200" baseline="0" dirty="0">
                <a:solidFill>
                  <a:schemeClr val="tx1"/>
                </a:solidFill>
                <a:latin typeface="+mn-lt"/>
                <a:ea typeface="+mn-ea"/>
                <a:cs typeface="+mn-cs"/>
              </a:rPr>
              <a:t>Ηνωμένο Βασίλειο: 5,5 τοις εκατό</a:t>
            </a:r>
          </a:p>
          <a:p>
            <a:r>
              <a:rPr lang="el-GR" sz="1200" b="0" i="0" u="none" strike="noStrike" kern="1200" baseline="0" dirty="0">
                <a:solidFill>
                  <a:schemeClr val="tx1"/>
                </a:solidFill>
                <a:latin typeface="+mn-lt"/>
                <a:ea typeface="+mn-ea"/>
                <a:cs typeface="+mn-cs"/>
              </a:rPr>
              <a:t>Αυστρία: 5,5 τοις εκατό</a:t>
            </a:r>
          </a:p>
          <a:p>
            <a:r>
              <a:rPr lang="el-GR" sz="1200" b="0" i="0" u="none" strike="noStrike" kern="1200" baseline="0" dirty="0">
                <a:solidFill>
                  <a:schemeClr val="tx1"/>
                </a:solidFill>
                <a:latin typeface="+mn-lt"/>
                <a:ea typeface="+mn-ea"/>
                <a:cs typeface="+mn-cs"/>
              </a:rPr>
              <a:t>Σουηδία: 5,3 τοις εκατό</a:t>
            </a:r>
          </a:p>
          <a:p>
            <a:r>
              <a:rPr lang="el-GR" sz="1200" b="0" i="0" u="none" strike="noStrike" kern="1200" baseline="0" dirty="0">
                <a:solidFill>
                  <a:schemeClr val="tx1"/>
                </a:solidFill>
                <a:latin typeface="+mn-lt"/>
                <a:ea typeface="+mn-ea"/>
                <a:cs typeface="+mn-cs"/>
              </a:rPr>
              <a:t>Ολλανδία: 4,5 τοις εκατό</a:t>
            </a:r>
          </a:p>
          <a:p>
            <a:r>
              <a:rPr lang="el-GR" sz="1200" b="0" i="0" u="none" strike="noStrike" kern="1200" baseline="0" dirty="0">
                <a:solidFill>
                  <a:schemeClr val="tx1"/>
                </a:solidFill>
                <a:latin typeface="+mn-lt"/>
                <a:ea typeface="+mn-ea"/>
                <a:cs typeface="+mn-cs"/>
              </a:rPr>
              <a:t>Ιρλανδία: 4,4 τοις εκατό</a:t>
            </a:r>
          </a:p>
          <a:p>
            <a:r>
              <a:rPr lang="el-GR" sz="1200" b="0" i="0" u="none" strike="noStrike" kern="1200" baseline="0" dirty="0">
                <a:solidFill>
                  <a:schemeClr val="tx1"/>
                </a:solidFill>
                <a:latin typeface="+mn-lt"/>
                <a:ea typeface="+mn-ea"/>
                <a:cs typeface="+mn-cs"/>
              </a:rPr>
              <a:t>Λουξεμβούργο: 4,4 τοις εκατό</a:t>
            </a:r>
          </a:p>
          <a:p>
            <a:r>
              <a:rPr lang="el-GR" sz="1200" b="0" i="0" u="none" strike="noStrike" kern="1200" baseline="0" dirty="0">
                <a:solidFill>
                  <a:schemeClr val="tx1"/>
                </a:solidFill>
                <a:latin typeface="+mn-lt"/>
                <a:ea typeface="+mn-ea"/>
                <a:cs typeface="+mn-cs"/>
              </a:rPr>
              <a:t>Δανία: 3,9 τοις εκατό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mn-lt"/>
                <a:ea typeface="+mn-ea"/>
                <a:cs typeface="+mn-cs"/>
              </a:rPr>
              <a:t>Όταν ο πληθωρισμός είναι υψηλός, οι εργαζόμενοι και οι επιχειρήσεις γίνονται πιο απρόθυμοι να συνάψουν συμβάσεις εργασίας που ορίζουν ονομαστικούς μισθούς για μεγάλο χρονικό διάστημα. Εάν ο πληθωρισμός αποδειχθεί υψηλότερος από το αναμενόμενο, οι πραγματικοί μισθοί μπορεί να πέσουν και οι εργαζόμενοι θα υποστούν μεγάλη μείωση στο βιοτικό τους επίπεδο. Εάν ο πληθωρισμός αποδειχθεί χαμηλότερος από τον αναμενόμενο, οι πραγματικοί μισθοί μπορεί να αυξηθούν απότομα, οι επιχειρήσεις μπορεί να μην είναι σε θέση να πληρώσουν τους εργαζομένους τους και ορισμένες επιχειρήσεις μπορεί να χρεοκοπήσουν. Για το λόγο αυτό, οι όροι των μισθολογικών συμφωνιών αλλάζουν ανάλογα με το επίπεδο του πληθωρισμού.</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Η τιμαριθμική αναπροσαρμογή των μισθών αυξάνει την επίδραση της ανεργίας στον πληθωρισμό. Όσο υψηλότερο είναι το ποσοστό των μισθολογικών συμβάσεων που αναπροσαρμόζονται, τόσο μεγαλύτερη είναι η επίδραση του ποσοστού ανεργίας στη μεταβολή του πληθωρισμού.</a:t>
            </a:r>
          </a:p>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Μόλις εξετάσαμε τι συμβαίνει με την καμπύλη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όταν ο πληθωρισμός είναι υψηλός. Ένα άλλο ζήτημα είναι τι συμβαίνει όταν ο πληθωρισμός είναι χαμηλός και ενδεχομένως </a:t>
            </a:r>
            <a:r>
              <a:rPr lang="el-GR" sz="1200" b="0" i="0" u="none" strike="noStrike" kern="1200" baseline="0" dirty="0" smtClean="0">
                <a:solidFill>
                  <a:schemeClr val="tx1"/>
                </a:solidFill>
                <a:latin typeface="+mn-lt"/>
                <a:ea typeface="+mn-ea"/>
                <a:cs typeface="+mn-cs"/>
              </a:rPr>
              <a:t>αρνητικός – όταν </a:t>
            </a:r>
            <a:r>
              <a:rPr lang="el-GR" sz="1200" b="0" i="0" u="none" strike="noStrike" kern="1200" baseline="0" dirty="0">
                <a:solidFill>
                  <a:schemeClr val="tx1"/>
                </a:solidFill>
                <a:latin typeface="+mn-lt"/>
                <a:ea typeface="+mn-ea"/>
                <a:cs typeface="+mn-cs"/>
              </a:rPr>
              <a:t>υπάρχει αντιπληθωρισμός.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8-6, για παράδειγμα, απεικονίζει την κατανομή των μεταβολών των μισθών στην Πορτογαλία σε δύο διαφορετικά έτη: το 1984 όταν ο πληθωρισμός ήταν υψηλός 27% και το 2012, όταν ήταν μόλις 2,1%.</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Το </a:t>
            </a:r>
            <a:r>
              <a:rPr lang="el-GR" sz="1200" b="0" i="0" u="none" strike="noStrike" kern="1200" baseline="0" dirty="0">
                <a:solidFill>
                  <a:schemeClr val="tx1"/>
                </a:solidFill>
                <a:latin typeface="+mn-lt"/>
                <a:ea typeface="+mn-ea"/>
                <a:cs typeface="+mn-cs"/>
              </a:rPr>
              <a:t>πρώτο γράφημα δείχνει τη μεταβολή του ποσοστού των μισθών που μεταβλήθηκαν, κατά το 1984. Ο κατακόρυφος άξονας φέρει την ένδειξη </a:t>
            </a:r>
            <a:r>
              <a:rPr lang="el-GR" sz="1200" b="0" i="0" u="none" strike="noStrike" kern="1200" baseline="0" dirty="0" smtClean="0">
                <a:solidFill>
                  <a:schemeClr val="tx1"/>
                </a:solidFill>
                <a:latin typeface="+mn-lt"/>
                <a:ea typeface="+mn-ea"/>
                <a:cs typeface="+mn-cs"/>
              </a:rPr>
              <a:t>«Μερίδιο μισθών</a:t>
            </a:r>
            <a:r>
              <a:rPr lang="el-GR" sz="1200" b="0" i="0" u="none" strike="noStrike" kern="1200" baseline="0" dirty="0">
                <a:solidFill>
                  <a:schemeClr val="tx1"/>
                </a:solidFill>
                <a:latin typeface="+mn-lt"/>
                <a:ea typeface="+mn-ea"/>
                <a:cs typeface="+mn-cs"/>
              </a:rPr>
              <a:t>» και κυμαίνεται από 0 έως 18 σε προσαυξήσεις του 2. Ο οριζόντιος άξονας φέρει την ένδειξη «Μεταβολή </a:t>
            </a:r>
            <a:r>
              <a:rPr lang="el-GR" sz="1200" b="0" i="0" u="none" strike="noStrike" kern="1200" baseline="0" dirty="0" smtClean="0">
                <a:solidFill>
                  <a:schemeClr val="tx1"/>
                </a:solidFill>
                <a:latin typeface="+mn-lt"/>
                <a:ea typeface="+mn-ea"/>
                <a:cs typeface="+mn-cs"/>
              </a:rPr>
              <a:t>μισθών (%)» </a:t>
            </a:r>
            <a:r>
              <a:rPr lang="el-GR" sz="1200" b="0" i="0" u="none" strike="noStrike" kern="1200" baseline="0" dirty="0">
                <a:solidFill>
                  <a:schemeClr val="tx1"/>
                </a:solidFill>
                <a:latin typeface="+mn-lt"/>
                <a:ea typeface="+mn-ea"/>
                <a:cs typeface="+mn-cs"/>
              </a:rPr>
              <a:t>και κυμαίνεται από αρνητικό 0,2 έως 0,6 σε προσαυξήσεις 0,04. Η εκτιμώμενη μεταβολή της αναλογίας των μισθών με μεταβολή του μισθού έχει ως εξής:</a:t>
            </a:r>
          </a:p>
          <a:p>
            <a:r>
              <a:rPr lang="el-GR" sz="1200" b="0" i="0" u="none" strike="noStrike" kern="1200" baseline="0" dirty="0">
                <a:solidFill>
                  <a:schemeClr val="tx1"/>
                </a:solidFill>
                <a:latin typeface="+mn-lt"/>
                <a:ea typeface="+mn-ea"/>
                <a:cs typeface="+mn-cs"/>
              </a:rPr>
              <a:t>Αρνητικό 0,20: 0,3</a:t>
            </a:r>
          </a:p>
          <a:p>
            <a:r>
              <a:rPr lang="el-GR" sz="1200" b="0" i="0" u="none" strike="noStrike" kern="1200" baseline="0" dirty="0">
                <a:solidFill>
                  <a:schemeClr val="tx1"/>
                </a:solidFill>
                <a:latin typeface="+mn-lt"/>
                <a:ea typeface="+mn-ea"/>
                <a:cs typeface="+mn-cs"/>
              </a:rPr>
              <a:t>Αρνητικό 0,16: 0,001</a:t>
            </a:r>
          </a:p>
          <a:p>
            <a:r>
              <a:rPr lang="el-GR" sz="1200" b="0" i="0" u="none" strike="noStrike" kern="1200" baseline="0" dirty="0">
                <a:solidFill>
                  <a:schemeClr val="tx1"/>
                </a:solidFill>
                <a:latin typeface="+mn-lt"/>
                <a:ea typeface="+mn-ea"/>
                <a:cs typeface="+mn-cs"/>
              </a:rPr>
              <a:t>Αρνητικό 0,12: 0,001</a:t>
            </a:r>
          </a:p>
          <a:p>
            <a:r>
              <a:rPr lang="el-GR" sz="1200" b="0" i="0" u="none" strike="noStrike" kern="1200" baseline="0" dirty="0">
                <a:solidFill>
                  <a:schemeClr val="tx1"/>
                </a:solidFill>
                <a:latin typeface="+mn-lt"/>
                <a:ea typeface="+mn-ea"/>
                <a:cs typeface="+mn-cs"/>
              </a:rPr>
              <a:t>Αρνητικό 0,08: 0,005</a:t>
            </a:r>
          </a:p>
          <a:p>
            <a:r>
              <a:rPr lang="el-GR" sz="1200" b="0" i="0" u="none" strike="noStrike" kern="1200" baseline="0" dirty="0">
                <a:solidFill>
                  <a:schemeClr val="tx1"/>
                </a:solidFill>
                <a:latin typeface="+mn-lt"/>
                <a:ea typeface="+mn-ea"/>
                <a:cs typeface="+mn-cs"/>
              </a:rPr>
              <a:t>Αρνητικό 0,04: 0,01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a:t>
            </a:r>
            <a:r>
              <a:rPr lang="en-US" sz="1200" kern="1200" dirty="0">
                <a:solidFill>
                  <a:schemeClr val="tx1"/>
                </a:solidFill>
                <a:effectLst/>
                <a:latin typeface="+mn-lt"/>
                <a:ea typeface="+mn-ea"/>
                <a:cs typeface="+mn-cs"/>
              </a:rPr>
              <a:t>: 4.8</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0.04</a:t>
            </a:r>
            <a:r>
              <a:rPr lang="en-US" sz="1200" kern="1200" dirty="0">
                <a:solidFill>
                  <a:schemeClr val="tx1"/>
                </a:solidFill>
                <a:effectLst/>
                <a:latin typeface="+mn-lt"/>
                <a:ea typeface="+mn-ea"/>
                <a:cs typeface="+mn-cs"/>
              </a:rPr>
              <a:t>: 0.2 </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0.08</a:t>
            </a:r>
            <a:r>
              <a:rPr lang="en-US" sz="1200" kern="1200" dirty="0">
                <a:solidFill>
                  <a:schemeClr val="tx1"/>
                </a:solidFill>
                <a:effectLst/>
                <a:latin typeface="+mn-lt"/>
                <a:ea typeface="+mn-ea"/>
                <a:cs typeface="+mn-cs"/>
              </a:rPr>
              <a:t>: 0.8</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0.12</a:t>
            </a:r>
            <a:r>
              <a:rPr lang="en-US" sz="1200" kern="1200" dirty="0">
                <a:solidFill>
                  <a:schemeClr val="tx1"/>
                </a:solidFill>
                <a:effectLst/>
                <a:latin typeface="+mn-lt"/>
                <a:ea typeface="+mn-ea"/>
                <a:cs typeface="+mn-cs"/>
              </a:rPr>
              <a:t>: 1.2</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0.16</a:t>
            </a:r>
            <a:r>
              <a:rPr lang="en-US" sz="1200" kern="1200" dirty="0">
                <a:solidFill>
                  <a:schemeClr val="tx1"/>
                </a:solidFill>
                <a:effectLst/>
                <a:latin typeface="+mn-lt"/>
                <a:ea typeface="+mn-ea"/>
                <a:cs typeface="+mn-cs"/>
              </a:rPr>
              <a:t>: 2.7</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0.20</a:t>
            </a:r>
            <a:r>
              <a:rPr lang="en-US" sz="1200" kern="1200" dirty="0">
                <a:solidFill>
                  <a:schemeClr val="tx1"/>
                </a:solidFill>
                <a:effectLst/>
                <a:latin typeface="+mn-lt"/>
                <a:ea typeface="+mn-ea"/>
                <a:cs typeface="+mn-cs"/>
              </a:rPr>
              <a:t>: 9</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0.24</a:t>
            </a:r>
            <a:r>
              <a:rPr lang="en-US" sz="1200" kern="1200" dirty="0">
                <a:solidFill>
                  <a:schemeClr val="tx1"/>
                </a:solidFill>
                <a:effectLst/>
                <a:latin typeface="+mn-lt"/>
                <a:ea typeface="+mn-ea"/>
                <a:cs typeface="+mn-cs"/>
              </a:rPr>
              <a:t>: 2.6</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0.28</a:t>
            </a:r>
            <a:r>
              <a:rPr lang="en-US" sz="1200" kern="1200" dirty="0">
                <a:solidFill>
                  <a:schemeClr val="tx1"/>
                </a:solidFill>
                <a:effectLst/>
                <a:latin typeface="+mn-lt"/>
                <a:ea typeface="+mn-ea"/>
                <a:cs typeface="+mn-cs"/>
              </a:rPr>
              <a:t>: 1.6</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0.32</a:t>
            </a:r>
            <a:r>
              <a:rPr lang="en-US" sz="1200" kern="1200" dirty="0">
                <a:solidFill>
                  <a:schemeClr val="tx1"/>
                </a:solidFill>
                <a:effectLst/>
                <a:latin typeface="+mn-lt"/>
                <a:ea typeface="+mn-ea"/>
                <a:cs typeface="+mn-cs"/>
              </a:rPr>
              <a:t>: 1.1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0.36</a:t>
            </a:r>
            <a:r>
              <a:rPr lang="en-US" sz="1200" kern="1200" dirty="0">
                <a:solidFill>
                  <a:schemeClr val="tx1"/>
                </a:solidFill>
                <a:effectLst/>
                <a:latin typeface="+mn-lt"/>
                <a:ea typeface="+mn-ea"/>
                <a:cs typeface="+mn-cs"/>
              </a:rPr>
              <a:t>: 0.8</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0.40</a:t>
            </a:r>
            <a:r>
              <a:rPr lang="en-US" sz="1200" kern="1200" dirty="0">
                <a:solidFill>
                  <a:schemeClr val="tx1"/>
                </a:solidFill>
                <a:effectLst/>
                <a:latin typeface="+mn-lt"/>
                <a:ea typeface="+mn-ea"/>
                <a:cs typeface="+mn-cs"/>
              </a:rPr>
              <a:t>: 0.6</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0.44</a:t>
            </a:r>
            <a:r>
              <a:rPr lang="en-US" sz="1200" kern="1200" dirty="0">
                <a:solidFill>
                  <a:schemeClr val="tx1"/>
                </a:solidFill>
                <a:effectLst/>
                <a:latin typeface="+mn-lt"/>
                <a:ea typeface="+mn-ea"/>
                <a:cs typeface="+mn-cs"/>
              </a:rPr>
              <a:t>: 0.4</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0.48</a:t>
            </a:r>
            <a:r>
              <a:rPr lang="en-US" sz="1200" kern="1200" dirty="0">
                <a:solidFill>
                  <a:schemeClr val="tx1"/>
                </a:solidFill>
                <a:effectLst/>
                <a:latin typeface="+mn-lt"/>
                <a:ea typeface="+mn-ea"/>
                <a:cs typeface="+mn-cs"/>
              </a:rPr>
              <a:t>: 0.2</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0.52</a:t>
            </a:r>
            <a:r>
              <a:rPr lang="en-US" sz="1200" kern="1200" dirty="0">
                <a:solidFill>
                  <a:schemeClr val="tx1"/>
                </a:solidFill>
                <a:effectLst/>
                <a:latin typeface="+mn-lt"/>
                <a:ea typeface="+mn-ea"/>
                <a:cs typeface="+mn-cs"/>
              </a:rPr>
              <a:t>: 0.1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0.56</a:t>
            </a:r>
            <a:r>
              <a:rPr lang="en-US" sz="1200" kern="1200" dirty="0">
                <a:solidFill>
                  <a:schemeClr val="tx1"/>
                </a:solidFill>
                <a:effectLst/>
                <a:latin typeface="+mn-lt"/>
                <a:ea typeface="+mn-ea"/>
                <a:cs typeface="+mn-cs"/>
              </a:rPr>
              <a:t>: 0.05</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0.60</a:t>
            </a:r>
            <a:r>
              <a:rPr lang="en-US" sz="1200" kern="1200" dirty="0">
                <a:solidFill>
                  <a:schemeClr val="tx1"/>
                </a:solidFill>
                <a:effectLst/>
                <a:latin typeface="+mn-lt"/>
                <a:ea typeface="+mn-ea"/>
                <a:cs typeface="+mn-cs"/>
              </a:rPr>
              <a:t>: 0.7</a:t>
            </a:r>
          </a:p>
          <a:p>
            <a:pPr marL="0" indent="0">
              <a:buFont typeface="Arial" panose="020B0604020202020204" pitchFamily="34" charset="0"/>
              <a:buNone/>
            </a:pPr>
            <a:r>
              <a:rPr lang="en-US" sz="1200" kern="1200" dirty="0">
                <a:solidFill>
                  <a:schemeClr val="tx1"/>
                </a:solidFill>
                <a:effectLst/>
                <a:latin typeface="+mn-lt"/>
                <a:ea typeface="+mn-ea"/>
                <a:cs typeface="+mn-cs"/>
              </a:rPr>
              <a:t> </a:t>
            </a:r>
            <a:endParaRPr lang="en-US" dirty="0">
              <a:effectLst/>
            </a:endParaRPr>
          </a:p>
          <a:p>
            <a:pPr marL="0" indent="0">
              <a:buFont typeface="Arial" panose="020B0604020202020204" pitchFamily="34" charset="0"/>
              <a:buNone/>
            </a:pPr>
            <a:r>
              <a:rPr lang="el-GR" sz="1200" kern="1200" dirty="0">
                <a:solidFill>
                  <a:schemeClr val="tx1"/>
                </a:solidFill>
                <a:effectLst/>
                <a:latin typeface="+mn-lt"/>
                <a:ea typeface="+mn-ea"/>
                <a:cs typeface="+mn-cs"/>
              </a:rPr>
              <a:t>Το δεύτερο γράφημα δείχνει τη μεταβολή του ποσοστού των μισθών με μεταβολή μισθού κατά το 2012. Ο κατακόρυφος άξονας φέρει την ένδειξη </a:t>
            </a:r>
            <a:r>
              <a:rPr lang="el-GR" sz="1200" kern="1200" dirty="0" smtClean="0">
                <a:solidFill>
                  <a:schemeClr val="tx1"/>
                </a:solidFill>
                <a:effectLst/>
                <a:latin typeface="+mn-lt"/>
                <a:ea typeface="+mn-ea"/>
                <a:cs typeface="+mn-cs"/>
              </a:rPr>
              <a:t>«</a:t>
            </a:r>
            <a:r>
              <a:rPr lang="el-GR" sz="1200" b="0" i="0" u="none" strike="noStrike" kern="1200" baseline="0" dirty="0" smtClean="0">
                <a:solidFill>
                  <a:schemeClr val="tx1"/>
                </a:solidFill>
                <a:latin typeface="+mn-lt"/>
                <a:ea typeface="+mn-ea"/>
                <a:cs typeface="+mn-cs"/>
              </a:rPr>
              <a:t>Μερίδιο </a:t>
            </a:r>
            <a:r>
              <a:rPr lang="el-GR" sz="1200" kern="1200" dirty="0" smtClean="0">
                <a:solidFill>
                  <a:schemeClr val="tx1"/>
                </a:solidFill>
                <a:effectLst/>
                <a:latin typeface="+mn-lt"/>
                <a:ea typeface="+mn-ea"/>
                <a:cs typeface="+mn-cs"/>
              </a:rPr>
              <a:t>μισθών</a:t>
            </a:r>
            <a:r>
              <a:rPr lang="el-GR" sz="1200" kern="1200" dirty="0">
                <a:solidFill>
                  <a:schemeClr val="tx1"/>
                </a:solidFill>
                <a:effectLst/>
                <a:latin typeface="+mn-lt"/>
                <a:ea typeface="+mn-ea"/>
                <a:cs typeface="+mn-cs"/>
              </a:rPr>
              <a:t>» και κυμαίνεται από 0 έως 90 σε προσαυξήσεις 10. Ο οριζόντιος άξονας φέρει την </a:t>
            </a:r>
            <a:r>
              <a:rPr lang="el-GR" sz="1200" kern="1200" dirty="0" smtClean="0">
                <a:solidFill>
                  <a:schemeClr val="tx1"/>
                </a:solidFill>
                <a:effectLst/>
                <a:latin typeface="+mn-lt"/>
                <a:ea typeface="+mn-ea"/>
                <a:cs typeface="+mn-cs"/>
              </a:rPr>
              <a:t>ένδειξη</a:t>
            </a:r>
            <a:r>
              <a:rPr lang="el-GR" sz="1200" b="0" i="0" u="none" strike="noStrike" kern="1200" baseline="0" dirty="0" smtClean="0">
                <a:solidFill>
                  <a:schemeClr val="tx1"/>
                </a:solidFill>
                <a:latin typeface="+mn-lt"/>
                <a:ea typeface="+mn-ea"/>
                <a:cs typeface="+mn-cs"/>
              </a:rPr>
              <a:t> «Μεταβολή μισθών (%)» </a:t>
            </a:r>
            <a:r>
              <a:rPr lang="el-GR" sz="1200" kern="1200" dirty="0" smtClean="0">
                <a:solidFill>
                  <a:schemeClr val="tx1"/>
                </a:solidFill>
                <a:effectLst/>
                <a:latin typeface="+mn-lt"/>
                <a:ea typeface="+mn-ea"/>
                <a:cs typeface="+mn-cs"/>
              </a:rPr>
              <a:t>και </a:t>
            </a:r>
            <a:r>
              <a:rPr lang="el-GR" sz="1200" kern="1200" dirty="0">
                <a:solidFill>
                  <a:schemeClr val="tx1"/>
                </a:solidFill>
                <a:effectLst/>
                <a:latin typeface="+mn-lt"/>
                <a:ea typeface="+mn-ea"/>
                <a:cs typeface="+mn-cs"/>
              </a:rPr>
              <a:t>κυμαίνεται από αρνητικό 0,2 έως 0,6 σε προσαυξήσεις 0,04. Η εκτιμώμενη μεταβολή της αναλογίας των μισθών με μεταβολή μισθού έχει ως εξής:</a:t>
            </a:r>
          </a:p>
          <a:p>
            <a:pPr marL="0" indent="0">
              <a:buFont typeface="Arial" panose="020B0604020202020204" pitchFamily="34" charset="0"/>
              <a:buNone/>
            </a:pPr>
            <a:r>
              <a:rPr lang="el-GR" sz="1200" kern="1200" dirty="0">
                <a:solidFill>
                  <a:schemeClr val="tx1"/>
                </a:solidFill>
                <a:effectLst/>
                <a:latin typeface="+mn-lt"/>
                <a:ea typeface="+mn-ea"/>
                <a:cs typeface="+mn-cs"/>
              </a:rPr>
              <a:t>Αρνητικό 0,20: 2</a:t>
            </a:r>
          </a:p>
          <a:p>
            <a:pPr marL="0" indent="0">
              <a:buFont typeface="Arial" panose="020B0604020202020204" pitchFamily="34" charset="0"/>
              <a:buNone/>
            </a:pPr>
            <a:r>
              <a:rPr lang="el-GR" sz="1200" kern="1200" dirty="0">
                <a:solidFill>
                  <a:schemeClr val="tx1"/>
                </a:solidFill>
                <a:effectLst/>
                <a:latin typeface="+mn-lt"/>
                <a:ea typeface="+mn-ea"/>
                <a:cs typeface="+mn-cs"/>
              </a:rPr>
              <a:t>Αρνητικό 0,16: 0,1</a:t>
            </a:r>
          </a:p>
          <a:p>
            <a:pPr marL="0" indent="0">
              <a:buFont typeface="Arial" panose="020B0604020202020204" pitchFamily="34" charset="0"/>
              <a:buNone/>
            </a:pPr>
            <a:r>
              <a:rPr lang="el-GR" sz="1200" kern="1200" dirty="0">
                <a:solidFill>
                  <a:schemeClr val="tx1"/>
                </a:solidFill>
                <a:effectLst/>
                <a:latin typeface="+mn-lt"/>
                <a:ea typeface="+mn-ea"/>
                <a:cs typeface="+mn-cs"/>
              </a:rPr>
              <a:t>Αρνητικό 0,12: 0,1</a:t>
            </a:r>
          </a:p>
          <a:p>
            <a:pPr marL="0" indent="0">
              <a:buFont typeface="Arial" panose="020B0604020202020204" pitchFamily="34" charset="0"/>
              <a:buNone/>
            </a:pPr>
            <a:r>
              <a:rPr lang="el-GR" sz="1200" kern="1200" dirty="0">
                <a:solidFill>
                  <a:schemeClr val="tx1"/>
                </a:solidFill>
                <a:effectLst/>
                <a:latin typeface="+mn-lt"/>
                <a:ea typeface="+mn-ea"/>
                <a:cs typeface="+mn-cs"/>
              </a:rPr>
              <a:t>Αρνητικό 0,08: 0,1</a:t>
            </a:r>
            <a:r>
              <a:rPr lang="en-US" sz="1200" kern="1200" dirty="0">
                <a:solidFill>
                  <a:schemeClr val="tx1"/>
                </a:solidFill>
                <a:effectLst/>
                <a:latin typeface="+mn-lt"/>
                <a:ea typeface="+mn-ea"/>
                <a:cs typeface="+mn-cs"/>
              </a:rPr>
              <a:t>.2</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a:t>
            </a:r>
            <a:r>
              <a:rPr lang="en-US" sz="1200" kern="1200" dirty="0">
                <a:solidFill>
                  <a:schemeClr val="tx1"/>
                </a:solidFill>
                <a:effectLst/>
                <a:latin typeface="+mn-lt"/>
                <a:ea typeface="+mn-ea"/>
                <a:cs typeface="+mn-cs"/>
              </a:rPr>
              <a:t>: 78</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0.04</a:t>
            </a:r>
            <a:r>
              <a:rPr lang="en-US" sz="1200" kern="1200" dirty="0">
                <a:solidFill>
                  <a:schemeClr val="tx1"/>
                </a:solidFill>
                <a:effectLst/>
                <a:latin typeface="+mn-lt"/>
                <a:ea typeface="+mn-ea"/>
                <a:cs typeface="+mn-cs"/>
              </a:rPr>
              <a:t>: 2 </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0.08</a:t>
            </a:r>
            <a:r>
              <a:rPr lang="en-US" sz="1200" kern="1200" dirty="0">
                <a:solidFill>
                  <a:schemeClr val="tx1"/>
                </a:solidFill>
                <a:effectLst/>
                <a:latin typeface="+mn-lt"/>
                <a:ea typeface="+mn-ea"/>
                <a:cs typeface="+mn-cs"/>
              </a:rPr>
              <a:t>: 1.5 </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0.12</a:t>
            </a:r>
            <a:r>
              <a:rPr lang="en-US" sz="1200" kern="1200" dirty="0">
                <a:solidFill>
                  <a:schemeClr val="tx1"/>
                </a:solidFill>
                <a:effectLst/>
                <a:latin typeface="+mn-lt"/>
                <a:ea typeface="+mn-ea"/>
                <a:cs typeface="+mn-cs"/>
              </a:rPr>
              <a:t>: 0.2</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0.16</a:t>
            </a:r>
            <a:r>
              <a:rPr lang="en-US" sz="1200" kern="1200" dirty="0">
                <a:solidFill>
                  <a:schemeClr val="tx1"/>
                </a:solidFill>
                <a:effectLst/>
                <a:latin typeface="+mn-lt"/>
                <a:ea typeface="+mn-ea"/>
                <a:cs typeface="+mn-cs"/>
              </a:rPr>
              <a:t>: 0.15</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0.20</a:t>
            </a:r>
            <a:r>
              <a:rPr lang="en-US" sz="1200" kern="1200" dirty="0">
                <a:solidFill>
                  <a:schemeClr val="tx1"/>
                </a:solidFill>
                <a:effectLst/>
                <a:latin typeface="+mn-lt"/>
                <a:ea typeface="+mn-ea"/>
                <a:cs typeface="+mn-cs"/>
              </a:rPr>
              <a:t>: 0.1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0.24</a:t>
            </a:r>
            <a:r>
              <a:rPr lang="en-US" sz="1200" kern="1200" dirty="0">
                <a:solidFill>
                  <a:schemeClr val="tx1"/>
                </a:solidFill>
                <a:effectLst/>
                <a:latin typeface="+mn-lt"/>
                <a:ea typeface="+mn-ea"/>
                <a:cs typeface="+mn-cs"/>
              </a:rPr>
              <a:t>: 0.1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0.28</a:t>
            </a:r>
            <a:r>
              <a:rPr lang="en-US" sz="1200" kern="1200" dirty="0">
                <a:solidFill>
                  <a:schemeClr val="tx1"/>
                </a:solidFill>
                <a:effectLst/>
                <a:latin typeface="+mn-lt"/>
                <a:ea typeface="+mn-ea"/>
                <a:cs typeface="+mn-cs"/>
              </a:rPr>
              <a:t>: 0.1</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0.32</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0.36</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0.40</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0.44</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0.48</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0.52</a:t>
            </a:r>
            <a:r>
              <a:rPr lang="en-US" sz="1200" kern="1200" dirty="0">
                <a:solidFill>
                  <a:schemeClr val="tx1"/>
                </a:solidFill>
                <a:effectLst/>
                <a:latin typeface="+mn-lt"/>
                <a:ea typeface="+mn-ea"/>
                <a:cs typeface="+mn-cs"/>
              </a:rPr>
              <a:t>: 0</a:t>
            </a:r>
          </a:p>
          <a:p>
            <a:pPr marL="171450" lvl="0" indent="-171450">
              <a:buFont typeface="Arial" panose="020B0604020202020204" pitchFamily="34" charset="0"/>
              <a:buNone/>
            </a:pPr>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0.56</a:t>
            </a:r>
            <a:r>
              <a:rPr lang="en-US" sz="1200" kern="1200" dirty="0">
                <a:solidFill>
                  <a:schemeClr val="tx1"/>
                </a:solidFill>
                <a:effectLst/>
                <a:latin typeface="+mn-lt"/>
                <a:ea typeface="+mn-ea"/>
                <a:cs typeface="+mn-cs"/>
              </a:rPr>
              <a:t>: 0</a:t>
            </a:r>
          </a:p>
          <a:p>
            <a:pPr lvl="0"/>
            <a:r>
              <a:rPr lang="el-GR" sz="1200" kern="1200" dirty="0" smtClean="0">
                <a:solidFill>
                  <a:schemeClr val="tx1"/>
                </a:solidFill>
                <a:effectLst/>
                <a:latin typeface="+mn-lt"/>
                <a:ea typeface="+mn-ea"/>
                <a:cs typeface="+mn-cs"/>
              </a:rPr>
              <a:t>Θετικό </a:t>
            </a:r>
            <a:r>
              <a:rPr lang="en-US" sz="1200" kern="1200" dirty="0" smtClean="0">
                <a:solidFill>
                  <a:schemeClr val="tx1"/>
                </a:solidFill>
                <a:effectLst/>
                <a:latin typeface="+mn-lt"/>
                <a:ea typeface="+mn-ea"/>
                <a:cs typeface="+mn-cs"/>
              </a:rPr>
              <a:t>0.60</a:t>
            </a:r>
            <a:r>
              <a:rPr lang="en-US" sz="1200" kern="1200" dirty="0">
                <a:solidFill>
                  <a:schemeClr val="tx1"/>
                </a:solidFill>
                <a:effectLst/>
                <a:latin typeface="+mn-lt"/>
                <a:ea typeface="+mn-ea"/>
                <a:cs typeface="+mn-cs"/>
              </a:rPr>
              <a:t>: 0.2</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παράρτημα δείχνει πώς </a:t>
            </a:r>
            <a:r>
              <a:rPr lang="el-GR" sz="1200" b="0" i="0" u="none" strike="noStrike" kern="1200" baseline="0" dirty="0" smtClean="0">
                <a:solidFill>
                  <a:schemeClr val="tx1"/>
                </a:solidFill>
                <a:latin typeface="+mn-lt"/>
                <a:ea typeface="+mn-ea"/>
                <a:cs typeface="+mn-cs"/>
              </a:rPr>
              <a:t>υπολογίζεται η </a:t>
            </a:r>
            <a:r>
              <a:rPr lang="el-GR" sz="1200" b="0" i="0" u="none" strike="noStrike" kern="1200" baseline="0" dirty="0">
                <a:solidFill>
                  <a:schemeClr val="tx1"/>
                </a:solidFill>
                <a:latin typeface="+mn-lt"/>
                <a:ea typeface="+mn-ea"/>
                <a:cs typeface="+mn-cs"/>
              </a:rPr>
              <a:t>σχέση μεταξύ του επιπέδου τιμών, του αναμενόμενου επιπέδου τιμών και του ποσοστού </a:t>
            </a:r>
            <a:r>
              <a:rPr lang="el-GR" sz="1200" b="0" i="0" u="none" strike="noStrike" kern="1200" baseline="0" dirty="0" smtClean="0">
                <a:solidFill>
                  <a:schemeClr val="tx1"/>
                </a:solidFill>
                <a:latin typeface="+mn-lt"/>
                <a:ea typeface="+mn-ea"/>
                <a:cs typeface="+mn-cs"/>
              </a:rPr>
              <a:t>ανεργίας, </a:t>
            </a:r>
            <a:r>
              <a:rPr lang="el-GR" sz="1200" b="0" i="0" u="none" strike="noStrike" kern="1200" baseline="0" smtClean="0">
                <a:solidFill>
                  <a:schemeClr val="tx1"/>
                </a:solidFill>
                <a:latin typeface="+mn-lt"/>
                <a:ea typeface="+mn-ea"/>
                <a:cs typeface="+mn-cs"/>
              </a:rPr>
              <a:t>ξεκινώντας από </a:t>
            </a:r>
            <a:r>
              <a:rPr lang="el-GR" sz="1200" b="0" i="0" u="none" strike="noStrike" kern="1200" baseline="0" dirty="0" smtClean="0">
                <a:solidFill>
                  <a:schemeClr val="tx1"/>
                </a:solidFill>
                <a:latin typeface="+mn-lt"/>
                <a:ea typeface="+mn-ea"/>
                <a:cs typeface="+mn-cs"/>
              </a:rPr>
              <a:t>την </a:t>
            </a:r>
            <a:r>
              <a:rPr lang="el-GR" sz="1200" b="0" i="0" u="none" strike="noStrike" kern="1200" baseline="0" dirty="0">
                <a:solidFill>
                  <a:schemeClr val="tx1"/>
                </a:solidFill>
                <a:latin typeface="+mn-lt"/>
                <a:ea typeface="+mn-ea"/>
                <a:cs typeface="+mn-cs"/>
              </a:rPr>
              <a:t>εξίσωση (8.1).</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καμπύλη </a:t>
            </a:r>
            <a:r>
              <a:rPr lang="el-GR" dirty="0" err="1"/>
              <a:t>Phillips</a:t>
            </a:r>
            <a:r>
              <a:rPr lang="el-GR" dirty="0"/>
              <a:t> φάνηκε να υπονοεί ότι οι χώρες μπορούσαν να επιλέξουν μεταξύ διαφορετικών συνδυασμών ανεργίας και πληθωρισμού. Μια χώρα θα μπορούσε να επιτύχει χαμηλή ανεργία εάν ήταν πρόθυμη να ανεχθεί υψηλότερο πληθωρισμό ή θα μπορούσε να επιτύχει σταθερότητα στο επίπεδο των τιμών </a:t>
            </a:r>
            <a:r>
              <a:rPr lang="el-GR" dirty="0" smtClean="0"/>
              <a:t>– μηδενικό </a:t>
            </a:r>
            <a:r>
              <a:rPr lang="el-GR" dirty="0"/>
              <a:t>πληθωρισμό </a:t>
            </a:r>
            <a:r>
              <a:rPr lang="el-GR" dirty="0" smtClean="0"/>
              <a:t>– </a:t>
            </a:r>
            <a:r>
              <a:rPr lang="el-GR" dirty="0"/>
              <a:t>εάν ήταν πρόθυμη να ανεχθεί υψηλότερη ανεργία.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a:t>
            </a:r>
            <a:r>
              <a:rPr lang="el-GR" sz="1200" b="0" i="0" u="none" strike="noStrike" kern="1200" baseline="0" dirty="0" err="1">
                <a:solidFill>
                  <a:schemeClr val="tx1"/>
                </a:solidFill>
                <a:latin typeface="+mn-lt"/>
                <a:ea typeface="+mn-ea"/>
                <a:cs typeface="+mn-cs"/>
              </a:rPr>
              <a:t>Paul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Samuelson</a:t>
            </a:r>
            <a:r>
              <a:rPr lang="el-GR" sz="1200" b="0" i="0" u="none" strike="noStrike" kern="1200" baseline="0" dirty="0">
                <a:solidFill>
                  <a:schemeClr val="tx1"/>
                </a:solidFill>
                <a:latin typeface="+mn-lt"/>
                <a:ea typeface="+mn-ea"/>
                <a:cs typeface="+mn-cs"/>
              </a:rPr>
              <a:t> και ο </a:t>
            </a:r>
            <a:r>
              <a:rPr lang="el-GR" sz="1200" b="0" i="0" u="none" strike="noStrike" kern="1200" baseline="0" dirty="0" err="1">
                <a:solidFill>
                  <a:schemeClr val="tx1"/>
                </a:solidFill>
                <a:latin typeface="+mn-lt"/>
                <a:ea typeface="+mn-ea"/>
                <a:cs typeface="+mn-cs"/>
              </a:rPr>
              <a:t>Robert</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Solow</a:t>
            </a:r>
            <a:r>
              <a:rPr lang="el-GR" sz="1200" b="0" i="0" u="none" strike="noStrike" kern="1200" baseline="0" dirty="0">
                <a:solidFill>
                  <a:schemeClr val="tx1"/>
                </a:solidFill>
                <a:latin typeface="+mn-lt"/>
                <a:ea typeface="+mn-ea"/>
                <a:cs typeface="+mn-cs"/>
              </a:rPr>
              <a:t> επανέλαβαν την άσκηση του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για τις Ηνωμένες Πολιτείες, χρησιμοποιώντας δεδομένα από το 1900 έως το 1960. Το σχήμα 8-1 αναπαράγει τα ευρήματά τους χρησιμοποιώντας τον πληθωρισμό του δείκτη τιμών καταναλωτή (ΔΤΚ) ως μέτρο του ρυθμού πληθωρισμού. Εκτός από την περίοδο της υψηλής ανεργίας κατά τη δεκαετία του 1930 (τα έτη 1931 έως 1939 υποδηλώνονται με τρίγωνα και είναι πολύ πιο δεξιά από τα άλλα σημεία του σχήματος), υπήρχε μια σαφής αρνητική σχέση μεταξύ πληθωρισμού και ανεργίας στις Ηνωμένες Πολιτείες .</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«Πληθωρισμός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αρνητικό 15 έως 20, σε προσαυξήσεις του 5. Ο οριζόντιος άξονας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0 έως 25, σε προσαυξήσεις του 5. Το γράφημα έχει μια οριζόντια ευθεία  γραμμή που ξεκινά από πληθωρισμό 0 τοις εκατό. Ένα σύμπλεγμα από πυκνά μικρά τετράγωνα που συμβολίζουν τον ρυθμό πληθωρισμού βρίσκονται μεταξύ 0 και 10 τοις εκατό του ρυθμού πληθωρισμού και 0 έως 10 τοις εκατό του ποσοστού ανεργίας. Λίγα μικρά τετράγωνα βρίσκονται επίσης από 0 έως αρνητικό 15 τοις εκατό του ρυθμού πληθωρισμού και 0 έως 10 τοις εκατό του ποσοστού ανεργίας. Ένα άλλο σύμπλεγμα από αραιά  μικρά τρίγωνα που συμβολίζουν το υψηλό ποσοστό ανεργίας από 15 έως 25 τοις εκατό, βρίσκονται μεταξύ 0 και 5 τοις εκατό του ρυθμού πληθωρισμού και μεταξύ 0 και αρνητικού 10 τοις εκατό του ρυθμού πληθωρισμού.</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Κεφάλαιο 7 εξήγαμε την εξίσωση για τον καθορισμό των μισθών (7.1) και τον καθορισμό τιμών (7.3). Στη συνέχεια χρησιμοποιήσαμε αυτές τις δύο σχέσεις μαζί με την πρόσθετη υπόθεση ότι το πραγματικό επίπεδο τιμών ήταν ίσο με το αναμενόμενο επίπεδο τιμών. Σύμφωνα με αυτήν την πρόσθετη υπόθεση, στη συνέχεια υπολογίσαμε το φυσιολογικό ποσοστό ανεργίας. Μπορούμε τώρα να εξετάσουμε τι συμβαίνει όταν δεν επιβάλλουμε αυτήν την πρόσθετη υπόθεση.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Η χρήση αυτής της συγκεκριμένης μορφής για τη συνάρτηση F συλλαμβάνει την έννοια ότι όσο υψηλότερο είναι το ποσοστό ανεργίας, τόσο χαμηλότερος είναι ο ονομαστικός μισθός. και όσο υψηλότερο το z (για παράδειγμα, όσο πιο γενναιόδωρα είναι τα επιδόματα ανεργίας), τόσο υψηλότερος είναι ο ονομαστικός μισθός. Η αντικατάσταση του ονομαστικού μισθού στη δεύτερη εξίσωση (7.3) από την έκφρασή του στην πρώτη (7.1) μας δίνει την εξίσωση (8.1) που μας δίνει μια σχέση μεταξύ του επιπέδου τιμών, του αναμενόμενου επιπέδου τιμών και του ποσοστού ανεργίας. Έστω π συμβολίζει τον ρυθμό πληθωρισμού και </a:t>
            </a:r>
            <a:r>
              <a:rPr lang="el-GR" sz="1200" b="0" i="1" u="none" strike="noStrike" kern="1200" baseline="0" dirty="0">
                <a:solidFill>
                  <a:schemeClr val="tx1"/>
                </a:solidFill>
                <a:latin typeface="+mn-lt"/>
                <a:ea typeface="+mn-ea"/>
                <a:cs typeface="+mn-cs"/>
              </a:rPr>
              <a:t>π</a:t>
            </a:r>
            <a:r>
              <a:rPr lang="en-US" sz="1200" b="0" i="1" u="none" strike="noStrike" kern="1200" baseline="30000" dirty="0">
                <a:solidFill>
                  <a:schemeClr val="tx1"/>
                </a:solidFill>
                <a:latin typeface="+mn-lt"/>
                <a:ea typeface="+mn-ea"/>
                <a:cs typeface="+mn-cs"/>
              </a:rPr>
              <a:t>e</a:t>
            </a:r>
            <a:r>
              <a:rPr lang="el-GR" dirty="0"/>
              <a:t> τον αναμενόμενο ρυθμό πληθωρισμού. Στη συνέχεια, η εξίσωση (8.1) μπορεί να ξαναγραφτεί ως σχέση μεταξύ του πληθωρισμού, του αναμενόμενου πληθωρισμού και του ποσοστού ανεργίας όπως φαίνεται στην εξίσωση (8.2).</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Πρέπει να κάνουμε ένα ακόμη βήμα πριν επιστρέψουμε σε μια συζήτηση της καμπύλης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Όταν εξετάζουμε τις κινήσεις του πληθωρισμού και της ανεργίας στο υπόλοιπο κεφάλαιο, θα είναι βολικό να χρησιμοποιούμε χρονικούς δείκτες, ώστε να μπορούμε να αναφερθούμε σε μεταβλητές όπως ο πληθωρισμός, ο αναμενόμενος πληθωρισμός ή η ανεργία σε ένα συγκεκριμένο έτος. Ξαναγράφουμε λοιπόν την εξίσωση (8.2) ως εξίσωση (8.3).</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a:t>
            </a:r>
            <a:r>
              <a:rPr lang="el-GR" sz="1200" b="0" i="0" u="none" strike="noStrike" kern="1200" baseline="0" dirty="0" err="1">
                <a:solidFill>
                  <a:schemeClr val="tx1"/>
                </a:solidFill>
                <a:latin typeface="+mn-lt"/>
                <a:ea typeface="+mn-ea"/>
                <a:cs typeface="+mn-cs"/>
              </a:rPr>
              <a:t>Phillips</a:t>
            </a:r>
            <a:r>
              <a:rPr lang="el-GR" sz="1200" b="0" i="0" u="none" strike="noStrike" kern="1200" baseline="0" dirty="0">
                <a:solidFill>
                  <a:schemeClr val="tx1"/>
                </a:solidFill>
                <a:latin typeface="+mn-lt"/>
                <a:ea typeface="+mn-ea"/>
                <a:cs typeface="+mn-cs"/>
              </a:rPr>
              <a:t>, και αργότερα οι </a:t>
            </a:r>
            <a:r>
              <a:rPr lang="el-GR" sz="1200" b="0" i="0" u="none" strike="noStrike" kern="1200" baseline="0" dirty="0" err="1">
                <a:solidFill>
                  <a:schemeClr val="tx1"/>
                </a:solidFill>
                <a:latin typeface="+mn-lt"/>
                <a:ea typeface="+mn-ea"/>
                <a:cs typeface="+mn-cs"/>
              </a:rPr>
              <a:t>Solow</a:t>
            </a:r>
            <a:r>
              <a:rPr lang="el-GR" sz="1200" b="0" i="0" u="none" strike="noStrike" kern="1200" baseline="0" dirty="0">
                <a:solidFill>
                  <a:schemeClr val="tx1"/>
                </a:solidFill>
                <a:latin typeface="+mn-lt"/>
                <a:ea typeface="+mn-ea"/>
                <a:cs typeface="+mn-cs"/>
              </a:rPr>
              <a:t> και </a:t>
            </a:r>
            <a:r>
              <a:rPr lang="el-GR" sz="1200" b="0" i="0" u="none" strike="noStrike" kern="1200" baseline="0" dirty="0" err="1">
                <a:solidFill>
                  <a:schemeClr val="tx1"/>
                </a:solidFill>
                <a:latin typeface="+mn-lt"/>
                <a:ea typeface="+mn-ea"/>
                <a:cs typeface="+mn-cs"/>
              </a:rPr>
              <a:t>Samuelson</a:t>
            </a:r>
            <a:r>
              <a:rPr lang="el-GR" sz="1200" b="0" i="0" u="none" strike="noStrike" kern="1200" baseline="0" dirty="0">
                <a:solidFill>
                  <a:schemeClr val="tx1"/>
                </a:solidFill>
                <a:latin typeface="+mn-lt"/>
                <a:ea typeface="+mn-ea"/>
                <a:cs typeface="+mn-cs"/>
              </a:rPr>
              <a:t>, διαπίστωσαν ότι αυτή η αρνητική σχέση μεταξύ της ανεργίας και του πληθωρισμού διατηρείται τόσο στο Ηνωμένο Βασίλειο όσο και στις Ηνωμένες Πολιτείες. Όταν η ανεργία ήταν υψηλή, ο πληθωρισμός ήταν χαμηλός, ακόμη και μερικές φορές αρνητικός. Όταν η ανεργία ήταν χαμηλή, ο πληθωρισμός ήταν θετικός. Όταν δημοσιεύθηκαν αυτά τα ευρήματα, υποδήλωναν ότι οι υπεύθυνοι χάραξης πολιτικής αντιμετώπιζαν μια αντισταθμιστική σχέση μεταξύ πληθωρισμού και ανεργίας. Εάν ήταν πρόθυμοι να δεχτούν περισσότερο πληθωρισμό, θα μπορούσαν να επιτύχουν χαμηλότερη ανεργία. Αυτό φαινόταν ένας ελκυστικός συμβιβασμός και ξεκινώντας από τις αρχές της δεκαετίας του 1960, η μακροοικονομική πολιτική των ΗΠΑ στόχευε στη σταθερή μείωση της ανεργίας. Ωστόσο, στη δεκαετία του 1970 αυτή η σχέση χάλασε καθώς οι προσδοκίες </a:t>
            </a:r>
            <a:r>
              <a:rPr lang="el-GR" sz="1200" b="1" i="0" u="none" strike="noStrike" kern="1200" baseline="0" dirty="0">
                <a:solidFill>
                  <a:schemeClr val="tx1"/>
                </a:solidFill>
                <a:latin typeface="+mn-lt"/>
                <a:ea typeface="+mn-ea"/>
                <a:cs typeface="+mn-cs"/>
              </a:rPr>
              <a:t>απαγκιστρώθηκαν</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8-2 απεικονίζει τους συνδυασμούς του ρυθμού πληθωρισμού και του ποσοστού ανεργίας στις Ηνωμένες Πολιτείες για κάθε έτος από το 1961 έως το 1969. Σημειώστε πόσο καλά διατηρήθηκε η αρνητική σχέση μεταξύ ανεργίας και πληθωρισμού που αντιστοιχεί στην εξίσωση (8.4) κατά τη διάρκεια της μακράς οικονομικής επέκτασης που διήρκεσε το μεγαλύτερο μέρος της δεκαετίας του 1960.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«Πληθωρισμός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αρνητικό 1 έως 8, σε προσαυξήσεις του 1. Ο οριζόντιος άξονας φέρει την ένδειξη </a:t>
            </a:r>
            <a:r>
              <a:rPr lang="el-GR" sz="1200" b="0" i="0" u="none" strike="noStrike" kern="1200" baseline="0" dirty="0" smtClean="0">
                <a:solidFill>
                  <a:schemeClr val="tx1"/>
                </a:solidFill>
                <a:latin typeface="+mn-lt"/>
                <a:ea typeface="+mn-ea"/>
                <a:cs typeface="+mn-cs"/>
              </a:rPr>
              <a:t>«Ανεργία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3 έως 7, σε προσαυξήσεις του 1.0. Τα ποσοστά του πληθωρισμού και της ανεργίας στις Ηνωμένες Πολιτείες όλα αυτά τα χρόνια έχουν ως εξής: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1961: Ρυθμός πληθωρισμού, 1,1; Ποσοστό ανεργίας, 6,7.</a:t>
            </a:r>
          </a:p>
          <a:p>
            <a:r>
              <a:rPr lang="el-GR" sz="1200" b="0" i="0" u="none" strike="noStrike" kern="1200" baseline="0" dirty="0">
                <a:solidFill>
                  <a:schemeClr val="tx1"/>
                </a:solidFill>
                <a:latin typeface="+mn-lt"/>
                <a:ea typeface="+mn-ea"/>
                <a:cs typeface="+mn-cs"/>
              </a:rPr>
              <a:t>1962: Ρυθμός πληθωρισμού, 5,57; Ποσοστό ανεργίας, 1,2.</a:t>
            </a:r>
          </a:p>
          <a:p>
            <a:r>
              <a:rPr lang="el-GR" sz="1200" b="0" i="0" u="none" strike="noStrike" kern="1200" baseline="0" dirty="0">
                <a:solidFill>
                  <a:schemeClr val="tx1"/>
                </a:solidFill>
                <a:latin typeface="+mn-lt"/>
                <a:ea typeface="+mn-ea"/>
                <a:cs typeface="+mn-cs"/>
              </a:rPr>
              <a:t>1963: Ρυθμός πληθωρισμού, 1,3; Ποσοστό ανεργίας, 5,65.</a:t>
            </a:r>
          </a:p>
          <a:p>
            <a:r>
              <a:rPr lang="el-GR" sz="1200" b="0" i="0" u="none" strike="noStrike" kern="1200" baseline="0" dirty="0">
                <a:solidFill>
                  <a:schemeClr val="tx1"/>
                </a:solidFill>
                <a:latin typeface="+mn-lt"/>
                <a:ea typeface="+mn-ea"/>
                <a:cs typeface="+mn-cs"/>
              </a:rPr>
              <a:t>1964: Ρυθμός πληθωρισμού, 5,15; Ποσοστό ανεργίας, 1,4.</a:t>
            </a:r>
          </a:p>
          <a:p>
            <a:r>
              <a:rPr lang="el-GR" sz="1200" b="0" i="0" u="none" strike="noStrike" kern="1200" baseline="0" dirty="0">
                <a:solidFill>
                  <a:schemeClr val="tx1"/>
                </a:solidFill>
                <a:latin typeface="+mn-lt"/>
                <a:ea typeface="+mn-ea"/>
                <a:cs typeface="+mn-cs"/>
              </a:rPr>
              <a:t>1965: Ρυθμός πληθωρισμού, 1,6; Ποσοστό ανεργίας, 4,5.</a:t>
            </a:r>
          </a:p>
          <a:p>
            <a:r>
              <a:rPr lang="el-GR" sz="1200" b="0" i="0" u="none" strike="noStrike" kern="1200" baseline="0" dirty="0">
                <a:solidFill>
                  <a:schemeClr val="tx1"/>
                </a:solidFill>
                <a:latin typeface="+mn-lt"/>
                <a:ea typeface="+mn-ea"/>
                <a:cs typeface="+mn-cs"/>
              </a:rPr>
              <a:t>1966: Ρυθμός πληθωρισμού, 3,7; Ποσοστό ανεργίας, 3.</a:t>
            </a:r>
          </a:p>
          <a:p>
            <a:r>
              <a:rPr lang="el-GR" sz="1200" b="0" i="0" u="none" strike="noStrike" kern="1200" baseline="0" dirty="0">
                <a:solidFill>
                  <a:schemeClr val="tx1"/>
                </a:solidFill>
                <a:latin typeface="+mn-lt"/>
                <a:ea typeface="+mn-ea"/>
                <a:cs typeface="+mn-cs"/>
              </a:rPr>
              <a:t>1967: Ρυθμός πληθωρισμού, 3,8; Ποσοστό ανεργίας, 2,8.</a:t>
            </a:r>
          </a:p>
          <a:p>
            <a:r>
              <a:rPr lang="el-GR" sz="1200" b="0" i="0" u="none" strike="noStrike" kern="1200" baseline="0" dirty="0">
                <a:solidFill>
                  <a:schemeClr val="tx1"/>
                </a:solidFill>
                <a:latin typeface="+mn-lt"/>
                <a:ea typeface="+mn-ea"/>
                <a:cs typeface="+mn-cs"/>
              </a:rPr>
              <a:t>1968: Ρυθμός πληθωρισμού, 3,55; Ποσοστό ανεργίας, 4,3.</a:t>
            </a:r>
          </a:p>
          <a:p>
            <a:r>
              <a:rPr lang="el-GR" sz="1200" b="0" i="0" u="none" strike="noStrike" kern="1200" baseline="0" dirty="0">
                <a:solidFill>
                  <a:schemeClr val="tx1"/>
                </a:solidFill>
                <a:latin typeface="+mn-lt"/>
                <a:ea typeface="+mn-ea"/>
                <a:cs typeface="+mn-cs"/>
              </a:rPr>
              <a:t>1969: Ρυθμός πληθωρισμού, 5,4; Ποσοστό ανεργίας, 3,5.</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57200" y="5334000"/>
            <a:ext cx="8220075" cy="6858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65535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0.xml"/><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3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hsus.cambridge.org/HSUSWeb/index.do"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8</a:t>
            </a:r>
          </a:p>
        </p:txBody>
      </p:sp>
      <p:sp>
        <p:nvSpPr>
          <p:cNvPr id="4" name="Text Placeholder 3"/>
          <p:cNvSpPr>
            <a:spLocks noGrp="1"/>
          </p:cNvSpPr>
          <p:nvPr>
            <p:ph type="body" sz="quarter" idx="14"/>
          </p:nvPr>
        </p:nvSpPr>
        <p:spPr>
          <a:xfrm>
            <a:off x="4572000" y="3495675"/>
            <a:ext cx="4114800" cy="669924"/>
          </a:xfrm>
        </p:spPr>
        <p:txBody>
          <a:bodyPr vert="horz" wrap="square" lIns="0" tIns="0" rIns="0" bIns="0" rtlCol="0" anchor="ctr">
            <a:noAutofit/>
          </a:bodyPr>
          <a:lstStyle/>
          <a:p>
            <a:pPr algn="ctr"/>
            <a:r>
              <a:rPr lang="el-GR" sz="2000" dirty="0">
                <a:ea typeface="ヒラギノ角ゴ Pro W3" pitchFamily="-84" charset="-128"/>
              </a:rPr>
              <a:t>Η καμπύλη</a:t>
            </a:r>
            <a:r>
              <a:rPr lang="en-US" sz="2000" dirty="0">
                <a:ea typeface="ヒラギノ角ゴ Pro W3" pitchFamily="-84" charset="-128"/>
              </a:rPr>
              <a:t> Phillips, </a:t>
            </a:r>
            <a:r>
              <a:rPr lang="el-GR" sz="2000" dirty="0">
                <a:ea typeface="ヒラギノ角ゴ Pro W3" pitchFamily="-84" charset="-128"/>
              </a:rPr>
              <a:t>το φυσιολογικό ποσοστό ανεργίας και ο πληθωρισμός</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124253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3"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 </a:t>
            </a:r>
            <a:br>
              <a:rPr lang="el-GR" sz="2800" dirty="0">
                <a:latin typeface="+mj-lt"/>
              </a:rPr>
            </a:br>
            <a:r>
              <a:rPr lang="en-IN" sz="2800" dirty="0" smtClean="0">
                <a:latin typeface="+mj-lt"/>
              </a:rPr>
              <a:t>(</a:t>
            </a:r>
            <a:r>
              <a:rPr lang="en-IN" sz="2800" dirty="0">
                <a:latin typeface="+mj-lt"/>
              </a:rPr>
              <a:t>3 </a:t>
            </a:r>
            <a:r>
              <a:rPr lang="el-GR" sz="2800" dirty="0">
                <a:latin typeface="+mj-lt"/>
              </a:rPr>
              <a:t>από</a:t>
            </a:r>
            <a:r>
              <a:rPr lang="en-IN" sz="2800" dirty="0">
                <a:latin typeface="+mj-lt"/>
              </a:rPr>
              <a:t> 9)</a:t>
            </a:r>
            <a:endParaRPr lang="en-US" sz="2800" dirty="0">
              <a:latin typeface="+mj-lt"/>
            </a:endParaRPr>
          </a:p>
        </p:txBody>
      </p:sp>
      <p:sp>
        <p:nvSpPr>
          <p:cNvPr id="5" name="Content Placeholder 4"/>
          <p:cNvSpPr>
            <a:spLocks noGrp="1"/>
          </p:cNvSpPr>
          <p:nvPr>
            <p:ph idx="1"/>
          </p:nvPr>
        </p:nvSpPr>
        <p:spPr>
          <a:xfrm>
            <a:off x="467833" y="1011866"/>
            <a:ext cx="8229600" cy="816934"/>
          </a:xfrm>
        </p:spPr>
        <p:txBody>
          <a:bodyPr>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8.3 </a:t>
            </a:r>
            <a:r>
              <a:rPr lang="el-GR" sz="2200" dirty="0">
                <a:ea typeface="ヒラギノ角ゴ Pro W3" pitchFamily="-84" charset="-128"/>
              </a:rPr>
              <a:t>Πληθωρισμός έναντι ανεργίας στις ΗΠΑ</a:t>
            </a:r>
            <a:r>
              <a:rPr lang="en-IN" sz="2200" dirty="0">
                <a:ea typeface="ヒラギノ角ゴ Pro W3" pitchFamily="-84" charset="-128"/>
              </a:rPr>
              <a:t>, </a:t>
            </a:r>
            <a:r>
              <a:rPr lang="el-GR" sz="2200" dirty="0" smtClean="0">
                <a:ea typeface="ヒラギノ角ゴ Pro W3" pitchFamily="-84" charset="-128"/>
              </a:rPr>
              <a:t/>
            </a:r>
            <a:br>
              <a:rPr lang="el-GR" sz="2200" dirty="0" smtClean="0">
                <a:ea typeface="ヒラギノ角ゴ Pro W3" pitchFamily="-84" charset="-128"/>
              </a:rPr>
            </a:br>
            <a:r>
              <a:rPr lang="en-IN" sz="2200" dirty="0" smtClean="0">
                <a:ea typeface="ヒラギノ角ゴ Pro W3" pitchFamily="-84" charset="-128"/>
              </a:rPr>
              <a:t>1970</a:t>
            </a:r>
            <a:r>
              <a:rPr lang="el-GR" sz="2200" dirty="0" smtClean="0">
                <a:ea typeface="ヒラギノ角ゴ Pro W3" pitchFamily="-84" charset="-128"/>
              </a:rPr>
              <a:t>-</a:t>
            </a:r>
            <a:r>
              <a:rPr lang="en-IN" sz="2200" dirty="0" smtClean="0">
                <a:ea typeface="ヒラギノ角ゴ Pro W3" pitchFamily="-84" charset="-128"/>
              </a:rPr>
              <a:t>1995</a:t>
            </a:r>
            <a:endParaRPr lang="en-IN" sz="2200" dirty="0">
              <a:ea typeface="ヒラギノ角ゴ Pro W3" pitchFamily="-84" charset="-128"/>
            </a:endParaRPr>
          </a:p>
        </p:txBody>
      </p:sp>
      <p:sp>
        <p:nvSpPr>
          <p:cNvPr id="3" name="Content Placeholder 2"/>
          <p:cNvSpPr>
            <a:spLocks noGrp="1"/>
          </p:cNvSpPr>
          <p:nvPr>
            <p:ph idx="13"/>
          </p:nvPr>
        </p:nvSpPr>
        <p:spPr>
          <a:xfrm>
            <a:off x="458308" y="1940489"/>
            <a:ext cx="8229600" cy="802711"/>
          </a:xfrm>
        </p:spPr>
        <p:txBody>
          <a:bodyPr>
            <a:noAutofit/>
          </a:bodyPr>
          <a:lstStyle/>
          <a:p>
            <a:pPr marL="0" indent="0">
              <a:spcBef>
                <a:spcPts val="525"/>
              </a:spcBef>
              <a:buNone/>
            </a:pPr>
            <a:r>
              <a:rPr lang="el-GR" sz="1800" dirty="0" smtClean="0">
                <a:ea typeface="ヒラギノ角ゴ Pro W3" pitchFamily="-84" charset="-128"/>
              </a:rPr>
              <a:t>Από το 1970 στις ΗΠΑ, η σχέση μεταξύ ποσοστού ανεργίας και πληθωρισμού εξαφανίστηκε.</a:t>
            </a:r>
            <a:endParaRPr lang="en-US" sz="1800" dirty="0">
              <a:ea typeface="ヒラギノ角ゴ Pro W3" pitchFamily="-84" charset="-128"/>
            </a:endParaRPr>
          </a:p>
        </p:txBody>
      </p:sp>
      <p:sp>
        <p:nvSpPr>
          <p:cNvPr id="4" name="Content Placeholder 3"/>
          <p:cNvSpPr>
            <a:spLocks noGrp="1"/>
          </p:cNvSpPr>
          <p:nvPr>
            <p:ph sz="quarter" idx="14"/>
          </p:nvPr>
        </p:nvSpPr>
        <p:spPr>
          <a:xfrm>
            <a:off x="467832" y="6009214"/>
            <a:ext cx="8218967" cy="315386"/>
          </a:xfrm>
        </p:spPr>
        <p:txBody>
          <a:bodyPr/>
          <a:lstStyle/>
          <a:p>
            <a:pPr marL="0" indent="0">
              <a:buNone/>
            </a:pPr>
            <a:r>
              <a:rPr lang="el-GR" sz="1200" i="1" dirty="0" smtClean="0"/>
              <a:t>Πηγή</a:t>
            </a:r>
            <a:r>
              <a:rPr lang="en-IN" sz="1200" i="1" dirty="0" smtClean="0"/>
              <a:t>: </a:t>
            </a:r>
            <a:r>
              <a:rPr lang="en-IN" sz="1200" dirty="0"/>
              <a:t>FRED:</a:t>
            </a:r>
            <a:r>
              <a:rPr lang="en-IN" sz="1200" i="1" dirty="0"/>
              <a:t> </a:t>
            </a:r>
            <a:r>
              <a:rPr lang="en-IN" sz="1200" dirty="0" smtClean="0"/>
              <a:t>UNRATE</a:t>
            </a:r>
            <a:r>
              <a:rPr lang="en-IN" sz="1200" dirty="0"/>
              <a:t>, </a:t>
            </a:r>
            <a:r>
              <a:rPr lang="en-IN" sz="1200" dirty="0" smtClean="0"/>
              <a:t>CPIAUSCL</a:t>
            </a:r>
            <a:r>
              <a:rPr lang="en-IN" sz="1200" dirty="0"/>
              <a:t>.</a:t>
            </a:r>
          </a:p>
        </p:txBody>
      </p:sp>
      <p:pic>
        <p:nvPicPr>
          <p:cNvPr id="7170" name="Picture 2"/>
          <p:cNvPicPr>
            <a:picLocks noChangeAspect="1" noChangeArrowheads="1"/>
          </p:cNvPicPr>
          <p:nvPr/>
        </p:nvPicPr>
        <p:blipFill>
          <a:blip r:embed="rId3" cstate="print"/>
          <a:srcRect/>
          <a:stretch>
            <a:fillRect/>
          </a:stretch>
        </p:blipFill>
        <p:spPr bwMode="auto">
          <a:xfrm>
            <a:off x="1804825" y="2590800"/>
            <a:ext cx="5738975" cy="3276600"/>
          </a:xfrm>
          <a:prstGeom prst="rect">
            <a:avLst/>
          </a:prstGeom>
          <a:noFill/>
          <a:ln w="9525">
            <a:noFill/>
            <a:miter lim="800000"/>
            <a:headEnd/>
            <a:tailEnd/>
          </a:ln>
        </p:spPr>
      </p:pic>
    </p:spTree>
    <p:extLst>
      <p:ext uri="{BB962C8B-B14F-4D97-AF65-F5344CB8AC3E}">
        <p14:creationId xmlns="" xmlns:p14="http://schemas.microsoft.com/office/powerpoint/2010/main" val="12217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 </a:t>
            </a:r>
            <a:br>
              <a:rPr lang="el-GR" sz="2800" dirty="0">
                <a:latin typeface="+mj-lt"/>
              </a:rPr>
            </a:br>
            <a:r>
              <a:rPr lang="en-IN" sz="2800" dirty="0" smtClean="0">
                <a:latin typeface="+mj-lt"/>
              </a:rPr>
              <a:t>(</a:t>
            </a:r>
            <a:r>
              <a:rPr lang="en-IN" sz="2800" dirty="0">
                <a:latin typeface="+mj-lt"/>
              </a:rPr>
              <a:t>4 </a:t>
            </a:r>
            <a:r>
              <a:rPr lang="el-GR" sz="2800" dirty="0">
                <a:latin typeface="+mj-lt"/>
              </a:rPr>
              <a:t>από</a:t>
            </a:r>
            <a:r>
              <a:rPr lang="en-IN" sz="2800" dirty="0">
                <a:latin typeface="+mj-lt"/>
              </a:rPr>
              <a:t> 9)</a:t>
            </a:r>
            <a:endParaRPr lang="en-US" sz="2800" dirty="0">
              <a:latin typeface="+mj-lt"/>
            </a:endParaRPr>
          </a:p>
        </p:txBody>
      </p:sp>
      <p:sp>
        <p:nvSpPr>
          <p:cNvPr id="11" name="Content Placeholder 10"/>
          <p:cNvSpPr>
            <a:spLocks noGrp="1"/>
          </p:cNvSpPr>
          <p:nvPr>
            <p:ph idx="13"/>
          </p:nvPr>
        </p:nvSpPr>
        <p:spPr>
          <a:xfrm>
            <a:off x="457200" y="3200973"/>
            <a:ext cx="1600200" cy="307777"/>
          </a:xfrm>
        </p:spPr>
        <p:txBody>
          <a:bodyPr>
            <a:noAutofit/>
          </a:bodyPr>
          <a:lstStyle/>
          <a:p>
            <a:r>
              <a:rPr lang="el-GR" sz="2000" dirty="0" smtClean="0">
                <a:ea typeface="ヒラギノ角ゴ Pro W3" pitchFamily="-84" charset="-128"/>
              </a:rPr>
              <a:t>όταν</a:t>
            </a:r>
            <a:r>
              <a:rPr lang="en-US" sz="2000" dirty="0" smtClean="0">
                <a:ea typeface="ヒラギノ角ゴ Pro W3" pitchFamily="-84" charset="-128"/>
              </a:rPr>
              <a:t> </a:t>
            </a:r>
            <a:r>
              <a:rPr lang="el-GR" sz="2000" i="1" dirty="0">
                <a:ea typeface="ヒラギノ角ゴ Pro W3" pitchFamily="-84" charset="-128"/>
                <a:cs typeface="Times New Roman" panose="02020603050405020304" pitchFamily="18" charset="0"/>
              </a:rPr>
              <a:t>θ </a:t>
            </a:r>
            <a:r>
              <a:rPr lang="en-US" sz="2000" dirty="0">
                <a:ea typeface="ヒラギノ角ゴ Pro W3" pitchFamily="-84" charset="-128"/>
              </a:rPr>
              <a:t>=</a:t>
            </a:r>
            <a:r>
              <a:rPr lang="en-US" sz="2000" dirty="0" smtClean="0">
                <a:ea typeface="ヒラギノ角ゴ Pro W3" pitchFamily="-84" charset="-128"/>
              </a:rPr>
              <a:t>0 </a:t>
            </a:r>
            <a:endParaRPr lang="en-US" sz="2000" dirty="0">
              <a:ea typeface="ヒラギノ角ゴ Pro W3" pitchFamily="-84" charset="-128"/>
            </a:endParaRPr>
          </a:p>
        </p:txBody>
      </p:sp>
      <p:sp>
        <p:nvSpPr>
          <p:cNvPr id="12" name="Content Placeholder 11"/>
          <p:cNvSpPr>
            <a:spLocks noGrp="1"/>
          </p:cNvSpPr>
          <p:nvPr>
            <p:ph idx="14"/>
          </p:nvPr>
        </p:nvSpPr>
        <p:spPr>
          <a:xfrm>
            <a:off x="457200" y="3790950"/>
            <a:ext cx="1600200" cy="307777"/>
          </a:xfrm>
        </p:spPr>
        <p:txBody>
          <a:bodyPr>
            <a:noAutofit/>
          </a:bodyPr>
          <a:lstStyle/>
          <a:p>
            <a:r>
              <a:rPr lang="el-GR" sz="2000" dirty="0">
                <a:ea typeface="ヒラギノ角ゴ Pro W3" pitchFamily="-84" charset="-128"/>
              </a:rPr>
              <a:t>όταν</a:t>
            </a:r>
            <a:r>
              <a:rPr lang="en-US" sz="2000" dirty="0">
                <a:ea typeface="ヒラギノ角ゴ Pro W3" pitchFamily="-84" charset="-128"/>
              </a:rPr>
              <a:t> </a:t>
            </a:r>
            <a:r>
              <a:rPr lang="el-GR" sz="2000" i="1" dirty="0">
                <a:ea typeface="ヒラギノ角ゴ Pro W3" pitchFamily="-84" charset="-128"/>
                <a:cs typeface="Times New Roman" panose="02020603050405020304" pitchFamily="18" charset="0"/>
              </a:rPr>
              <a:t>θ </a:t>
            </a:r>
            <a:r>
              <a:rPr lang="en-US" sz="2000" dirty="0">
                <a:ea typeface="ヒラギノ角ゴ Pro W3" pitchFamily="-84" charset="-128"/>
              </a:rPr>
              <a:t>&gt;</a:t>
            </a:r>
            <a:r>
              <a:rPr lang="en-US" sz="2000" dirty="0" smtClean="0">
                <a:ea typeface="ヒラギノ角ゴ Pro W3" pitchFamily="-84" charset="-128"/>
              </a:rPr>
              <a:t>0 </a:t>
            </a:r>
            <a:endParaRPr lang="en-US" sz="2000" dirty="0">
              <a:ea typeface="ヒラギノ角ゴ Pro W3" pitchFamily="-84" charset="-128"/>
            </a:endParaRPr>
          </a:p>
        </p:txBody>
      </p:sp>
      <p:sp>
        <p:nvSpPr>
          <p:cNvPr id="13" name="Content Placeholder 12"/>
          <p:cNvSpPr>
            <a:spLocks noGrp="1"/>
          </p:cNvSpPr>
          <p:nvPr>
            <p:ph idx="15"/>
          </p:nvPr>
        </p:nvSpPr>
        <p:spPr>
          <a:xfrm>
            <a:off x="457200" y="4362450"/>
            <a:ext cx="1600200" cy="307777"/>
          </a:xfrm>
        </p:spPr>
        <p:txBody>
          <a:bodyPr>
            <a:noAutofit/>
          </a:bodyPr>
          <a:lstStyle/>
          <a:p>
            <a:r>
              <a:rPr lang="el-GR" sz="2000" dirty="0">
                <a:ea typeface="ヒラギノ角ゴ Pro W3" pitchFamily="-84" charset="-128"/>
              </a:rPr>
              <a:t>όταν</a:t>
            </a:r>
            <a:r>
              <a:rPr lang="en-US" sz="2000" dirty="0">
                <a:ea typeface="ヒラギノ角ゴ Pro W3" pitchFamily="-84" charset="-128"/>
              </a:rPr>
              <a:t> </a:t>
            </a:r>
            <a:r>
              <a:rPr lang="el-GR" sz="2000" i="1" dirty="0">
                <a:ea typeface="ヒラギノ角ゴ Pro W3" pitchFamily="-84" charset="-128"/>
                <a:cs typeface="Times New Roman" panose="02020603050405020304" pitchFamily="18" charset="0"/>
              </a:rPr>
              <a:t>θ </a:t>
            </a:r>
            <a:r>
              <a:rPr lang="en-US" sz="2000" dirty="0">
                <a:ea typeface="ヒラギノ角ゴ Pro W3" pitchFamily="-84" charset="-128"/>
              </a:rPr>
              <a:t>=</a:t>
            </a:r>
            <a:r>
              <a:rPr lang="en-US" sz="2000" dirty="0" smtClean="0">
                <a:ea typeface="ヒラギノ角ゴ Pro W3" pitchFamily="-84" charset="-128"/>
              </a:rPr>
              <a:t>1</a:t>
            </a:r>
            <a:endParaRPr lang="en-IN" sz="2000" dirty="0"/>
          </a:p>
        </p:txBody>
      </p:sp>
      <p:sp>
        <p:nvSpPr>
          <p:cNvPr id="15" name="Content Placeholder 14"/>
          <p:cNvSpPr>
            <a:spLocks noGrp="1"/>
          </p:cNvSpPr>
          <p:nvPr>
            <p:ph idx="17"/>
          </p:nvPr>
        </p:nvSpPr>
        <p:spPr>
          <a:xfrm>
            <a:off x="228600" y="5023247"/>
            <a:ext cx="8229600" cy="615553"/>
          </a:xfrm>
        </p:spPr>
        <p:txBody>
          <a:bodyPr>
            <a:noAutofit/>
          </a:bodyPr>
          <a:lstStyle/>
          <a:p>
            <a:pPr marL="266700" indent="0">
              <a:buNone/>
            </a:pPr>
            <a:r>
              <a:rPr lang="el-GR" sz="2000" dirty="0">
                <a:ea typeface="ヒラギノ角ゴ Pro W3" pitchFamily="-84" charset="-128"/>
              </a:rPr>
              <a:t>Επομένως, το ποσοστό ανεργίας δεν επηρεάζει τον ρυθμό πληθωρισμού, αλλά μάλλον τη μεταβολή του ρυθμού πληθωρισμού.</a:t>
            </a:r>
            <a:endParaRPr lang="en-US" sz="2000" dirty="0">
              <a:ea typeface="ヒラギノ角ゴ Pro W3" pitchFamily="-84" charset="-128"/>
            </a:endParaRPr>
          </a:p>
        </p:txBody>
      </p:sp>
      <p:pic>
        <p:nvPicPr>
          <p:cNvPr id="8194" name="Picture 2"/>
          <p:cNvPicPr>
            <a:picLocks noChangeAspect="1" noChangeArrowheads="1"/>
          </p:cNvPicPr>
          <p:nvPr/>
        </p:nvPicPr>
        <p:blipFill>
          <a:blip r:embed="rId3" cstate="print"/>
          <a:srcRect/>
          <a:stretch>
            <a:fillRect/>
          </a:stretch>
        </p:blipFill>
        <p:spPr bwMode="auto">
          <a:xfrm>
            <a:off x="2438400" y="2209800"/>
            <a:ext cx="3467100" cy="542925"/>
          </a:xfrm>
          <a:prstGeom prst="rect">
            <a:avLst/>
          </a:prstGeom>
          <a:noFill/>
          <a:ln w="9525">
            <a:noFill/>
            <a:miter lim="800000"/>
            <a:headEnd/>
            <a:tailEnd/>
          </a:ln>
        </p:spPr>
      </p:pic>
      <p:sp>
        <p:nvSpPr>
          <p:cNvPr id="17" name="Content Placeholder 14"/>
          <p:cNvSpPr>
            <a:spLocks noGrp="1"/>
          </p:cNvSpPr>
          <p:nvPr>
            <p:ph idx="17"/>
          </p:nvPr>
        </p:nvSpPr>
        <p:spPr>
          <a:xfrm>
            <a:off x="228600" y="1295400"/>
            <a:ext cx="8229600" cy="1066800"/>
          </a:xfrm>
        </p:spPr>
        <p:txBody>
          <a:bodyPr>
            <a:noAutofit/>
          </a:bodyPr>
          <a:lstStyle/>
          <a:p>
            <a:pPr marL="266700" indent="0">
              <a:buNone/>
            </a:pPr>
            <a:r>
              <a:rPr lang="el-GR" sz="2000" dirty="0" smtClean="0">
                <a:ea typeface="ヒラギノ角ゴ Pro W3" pitchFamily="-84" charset="-128"/>
              </a:rPr>
              <a:t>Υποθέτουμε ότι ο αναμενόμενος πληθωρισμός εξαρτάται από μια σταθερή τιμή, π, και από τον προηγούμενο πληθωρισμό π</a:t>
            </a:r>
            <a:r>
              <a:rPr lang="el-GR" sz="2000" baseline="-25000" dirty="0" smtClean="0">
                <a:ea typeface="ヒラギノ角ゴ Pro W3" pitchFamily="-84" charset="-128"/>
              </a:rPr>
              <a:t>t−1</a:t>
            </a:r>
            <a:r>
              <a:rPr lang="el-GR" sz="2000" dirty="0" smtClean="0">
                <a:ea typeface="ヒラギノ角ゴ Pro W3" pitchFamily="-84" charset="-128"/>
              </a:rPr>
              <a:t> με συντελεστή στάθμισης θ:</a:t>
            </a:r>
            <a:endParaRPr lang="en-US" sz="2000" dirty="0">
              <a:ea typeface="ヒラギノ角ゴ Pro W3" pitchFamily="-84" charset="-128"/>
            </a:endParaRPr>
          </a:p>
        </p:txBody>
      </p:sp>
      <p:pic>
        <p:nvPicPr>
          <p:cNvPr id="8195" name="Picture 3"/>
          <p:cNvPicPr>
            <a:picLocks noChangeAspect="1" noChangeArrowheads="1"/>
          </p:cNvPicPr>
          <p:nvPr/>
        </p:nvPicPr>
        <p:blipFill>
          <a:blip r:embed="rId4" cstate="print"/>
          <a:srcRect/>
          <a:stretch>
            <a:fillRect/>
          </a:stretch>
        </p:blipFill>
        <p:spPr bwMode="auto">
          <a:xfrm>
            <a:off x="2514600" y="3057525"/>
            <a:ext cx="3476625" cy="542925"/>
          </a:xfrm>
          <a:prstGeom prst="rect">
            <a:avLst/>
          </a:prstGeom>
          <a:noFill/>
          <a:ln w="9525">
            <a:noFill/>
            <a:miter lim="800000"/>
            <a:headEnd/>
            <a:tailEnd/>
          </a:ln>
        </p:spPr>
      </p:pic>
      <p:pic>
        <p:nvPicPr>
          <p:cNvPr id="8196" name="Picture 4"/>
          <p:cNvPicPr>
            <a:picLocks noChangeAspect="1" noChangeArrowheads="1"/>
          </p:cNvPicPr>
          <p:nvPr/>
        </p:nvPicPr>
        <p:blipFill>
          <a:blip r:embed="rId5" cstate="print"/>
          <a:srcRect/>
          <a:stretch>
            <a:fillRect/>
          </a:stretch>
        </p:blipFill>
        <p:spPr bwMode="auto">
          <a:xfrm>
            <a:off x="2447925" y="3648075"/>
            <a:ext cx="5934075" cy="561975"/>
          </a:xfrm>
          <a:prstGeom prst="rect">
            <a:avLst/>
          </a:prstGeom>
          <a:noFill/>
          <a:ln w="9525">
            <a:noFill/>
            <a:miter lim="800000"/>
            <a:headEnd/>
            <a:tailEnd/>
          </a:ln>
        </p:spPr>
      </p:pic>
      <p:pic>
        <p:nvPicPr>
          <p:cNvPr id="8197" name="Picture 5"/>
          <p:cNvPicPr>
            <a:picLocks noChangeAspect="1" noChangeArrowheads="1"/>
          </p:cNvPicPr>
          <p:nvPr/>
        </p:nvPicPr>
        <p:blipFill>
          <a:blip r:embed="rId6" cstate="print"/>
          <a:srcRect/>
          <a:stretch>
            <a:fillRect/>
          </a:stretch>
        </p:blipFill>
        <p:spPr bwMode="auto">
          <a:xfrm>
            <a:off x="2438400" y="4286250"/>
            <a:ext cx="3952875" cy="514350"/>
          </a:xfrm>
          <a:prstGeom prst="rect">
            <a:avLst/>
          </a:prstGeom>
          <a:noFill/>
          <a:ln w="9525">
            <a:noFill/>
            <a:miter lim="800000"/>
            <a:headEnd/>
            <a:tailEnd/>
          </a:ln>
        </p:spPr>
      </p:pic>
    </p:spTree>
    <p:extLst>
      <p:ext uri="{BB962C8B-B14F-4D97-AF65-F5344CB8AC3E}">
        <p14:creationId xmlns="" xmlns:p14="http://schemas.microsoft.com/office/powerpoint/2010/main" val="171290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3"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 </a:t>
            </a:r>
            <a:br>
              <a:rPr lang="el-GR" sz="2800" dirty="0">
                <a:latin typeface="+mj-lt"/>
              </a:rPr>
            </a:br>
            <a:r>
              <a:rPr lang="en-IN" sz="2800" dirty="0" smtClean="0">
                <a:latin typeface="+mj-lt"/>
              </a:rPr>
              <a:t>(</a:t>
            </a:r>
            <a:r>
              <a:rPr lang="en-IN" sz="2800" dirty="0">
                <a:latin typeface="+mj-lt"/>
              </a:rPr>
              <a:t>5 </a:t>
            </a:r>
            <a:r>
              <a:rPr lang="el-GR" sz="2800" dirty="0">
                <a:latin typeface="+mj-lt"/>
              </a:rPr>
              <a:t>από</a:t>
            </a:r>
            <a:r>
              <a:rPr lang="en-IN" sz="2800" dirty="0">
                <a:latin typeface="+mj-lt"/>
              </a:rPr>
              <a:t> 9)</a:t>
            </a:r>
            <a:endParaRPr lang="en-US" sz="2800" dirty="0">
              <a:latin typeface="+mj-lt"/>
            </a:endParaRPr>
          </a:p>
        </p:txBody>
      </p:sp>
      <p:sp>
        <p:nvSpPr>
          <p:cNvPr id="5" name="Content Placeholder 4"/>
          <p:cNvSpPr>
            <a:spLocks noGrp="1"/>
          </p:cNvSpPr>
          <p:nvPr>
            <p:ph idx="1"/>
          </p:nvPr>
        </p:nvSpPr>
        <p:spPr>
          <a:xfrm>
            <a:off x="467833" y="1066800"/>
            <a:ext cx="8229600" cy="838200"/>
          </a:xfrm>
        </p:spPr>
        <p:txBody>
          <a:bodyPr>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8.4 </a:t>
            </a:r>
            <a:r>
              <a:rPr lang="el-GR" sz="2200" dirty="0" smtClean="0">
                <a:ea typeface="ヒラギノ角ゴ Pro W3" pitchFamily="-84" charset="-128"/>
              </a:rPr>
              <a:t>Μεταβολή </a:t>
            </a:r>
            <a:r>
              <a:rPr lang="el-GR" sz="2200" dirty="0">
                <a:ea typeface="ヒラギノ角ゴ Pro W3" pitchFamily="-84" charset="-128"/>
              </a:rPr>
              <a:t>του πληθωρισμού έναντι της ανεργίας στις ΗΠΑ</a:t>
            </a:r>
            <a:r>
              <a:rPr lang="en-IN" sz="2200" dirty="0">
                <a:ea typeface="ヒラギノ角ゴ Pro W3" pitchFamily="-84" charset="-128"/>
              </a:rPr>
              <a:t>, 1970–1995</a:t>
            </a:r>
          </a:p>
        </p:txBody>
      </p:sp>
      <p:sp>
        <p:nvSpPr>
          <p:cNvPr id="3" name="Content Placeholder 2"/>
          <p:cNvSpPr>
            <a:spLocks noGrp="1"/>
          </p:cNvSpPr>
          <p:nvPr>
            <p:ph idx="13"/>
          </p:nvPr>
        </p:nvSpPr>
        <p:spPr>
          <a:xfrm>
            <a:off x="457201" y="2044998"/>
            <a:ext cx="2133599" cy="3670002"/>
          </a:xfrm>
        </p:spPr>
        <p:txBody>
          <a:bodyPr>
            <a:noAutofit/>
          </a:bodyPr>
          <a:lstStyle/>
          <a:p>
            <a:pPr marL="0" indent="0">
              <a:spcBef>
                <a:spcPts val="525"/>
              </a:spcBef>
              <a:buNone/>
            </a:pPr>
            <a:r>
              <a:rPr lang="el-GR" sz="1800" dirty="0" smtClean="0">
                <a:ea typeface="ヒラギノ角ゴ Pro W3" pitchFamily="-84" charset="-128"/>
              </a:rPr>
              <a:t>Από το 1970 έως το 1995, υπήρχε αρνητική σχέση μεταξύ του ποσοστού ανεργίας και της μεταβολής του ποσοστού πληθωρισμού στις Ηνωμένες Πολιτείες.</a:t>
            </a:r>
            <a:endParaRPr lang="en-US" sz="1800" dirty="0">
              <a:ea typeface="ヒラギノ角ゴ Pro W3" pitchFamily="-84" charset="-128"/>
            </a:endParaRPr>
          </a:p>
        </p:txBody>
      </p:sp>
      <p:sp>
        <p:nvSpPr>
          <p:cNvPr id="4" name="Content Placeholder 3"/>
          <p:cNvSpPr>
            <a:spLocks noGrp="1"/>
          </p:cNvSpPr>
          <p:nvPr>
            <p:ph sz="quarter" idx="14"/>
          </p:nvPr>
        </p:nvSpPr>
        <p:spPr>
          <a:xfrm>
            <a:off x="457199" y="6027319"/>
            <a:ext cx="8240233" cy="297281"/>
          </a:xfrm>
        </p:spPr>
        <p:txBody>
          <a:bodyPr>
            <a:noAutofit/>
          </a:bodyPr>
          <a:lstStyle/>
          <a:p>
            <a:pPr>
              <a:buNone/>
            </a:pPr>
            <a:r>
              <a:rPr lang="el-GR" sz="1200" i="1" dirty="0" smtClean="0"/>
              <a:t>Πηγή</a:t>
            </a:r>
            <a:r>
              <a:rPr lang="en-US" sz="1200" i="1" dirty="0" smtClean="0"/>
              <a:t>: </a:t>
            </a:r>
            <a:r>
              <a:rPr lang="en-US" sz="1200" dirty="0"/>
              <a:t>FRED: CPIAUCSL, UNRATE</a:t>
            </a:r>
            <a:endParaRPr lang="en-IN" sz="1200" dirty="0"/>
          </a:p>
        </p:txBody>
      </p:sp>
      <p:pic>
        <p:nvPicPr>
          <p:cNvPr id="9218" name="Picture 2"/>
          <p:cNvPicPr>
            <a:picLocks noChangeAspect="1" noChangeArrowheads="1"/>
          </p:cNvPicPr>
          <p:nvPr/>
        </p:nvPicPr>
        <p:blipFill>
          <a:blip r:embed="rId3" cstate="print"/>
          <a:srcRect/>
          <a:stretch>
            <a:fillRect/>
          </a:stretch>
        </p:blipFill>
        <p:spPr bwMode="auto">
          <a:xfrm>
            <a:off x="2725996" y="2057400"/>
            <a:ext cx="6126801" cy="3352800"/>
          </a:xfrm>
          <a:prstGeom prst="rect">
            <a:avLst/>
          </a:prstGeom>
          <a:noFill/>
          <a:ln w="9525">
            <a:noFill/>
            <a:miter lim="800000"/>
            <a:headEnd/>
            <a:tailEnd/>
          </a:ln>
        </p:spPr>
      </p:pic>
    </p:spTree>
    <p:extLst>
      <p:ext uri="{BB962C8B-B14F-4D97-AF65-F5344CB8AC3E}">
        <p14:creationId xmlns="" xmlns:p14="http://schemas.microsoft.com/office/powerpoint/2010/main" val="549200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 </a:t>
            </a:r>
            <a:br>
              <a:rPr lang="el-GR" sz="2800" dirty="0">
                <a:latin typeface="+mj-lt"/>
              </a:rPr>
            </a:br>
            <a:r>
              <a:rPr lang="en-IN" sz="2800" dirty="0" smtClean="0">
                <a:latin typeface="+mj-lt"/>
              </a:rPr>
              <a:t>(</a:t>
            </a:r>
            <a:r>
              <a:rPr lang="en-IN" sz="2800" dirty="0">
                <a:latin typeface="+mj-lt"/>
              </a:rPr>
              <a:t>6 </a:t>
            </a:r>
            <a:r>
              <a:rPr lang="el-GR" sz="2800" dirty="0">
                <a:latin typeface="+mj-lt"/>
              </a:rPr>
              <a:t>από</a:t>
            </a:r>
            <a:r>
              <a:rPr lang="en-IN" sz="2800" dirty="0">
                <a:latin typeface="+mj-lt"/>
              </a:rPr>
              <a:t> 9)</a:t>
            </a:r>
            <a:endParaRPr lang="en-US" sz="2800" dirty="0">
              <a:latin typeface="+mj-lt"/>
            </a:endParaRPr>
          </a:p>
        </p:txBody>
      </p:sp>
      <p:sp>
        <p:nvSpPr>
          <p:cNvPr id="5" name="Content Placeholder 4"/>
          <p:cNvSpPr>
            <a:spLocks noGrp="1"/>
          </p:cNvSpPr>
          <p:nvPr>
            <p:ph idx="1"/>
          </p:nvPr>
        </p:nvSpPr>
        <p:spPr>
          <a:xfrm>
            <a:off x="457200" y="1905000"/>
            <a:ext cx="8229600" cy="369332"/>
          </a:xfrm>
        </p:spPr>
        <p:txBody>
          <a:bodyPr>
            <a:noAutofit/>
          </a:bodyPr>
          <a:lstStyle/>
          <a:p>
            <a:pPr>
              <a:spcBef>
                <a:spcPts val="525"/>
              </a:spcBef>
            </a:pPr>
            <a:r>
              <a:rPr lang="el-GR" sz="2200" dirty="0">
                <a:ea typeface="ヒラギノ角ゴ Pro W3" pitchFamily="-84" charset="-128"/>
              </a:rPr>
              <a:t>Η γραμμή που ταιριάζει καλύτερα στο σύμπλεγμα των σημείων στην Απεικόνιση</a:t>
            </a:r>
            <a:r>
              <a:rPr lang="en-US" sz="2200" dirty="0">
                <a:ea typeface="ヒラギノ角ゴ Pro W3" pitchFamily="-84" charset="-128"/>
              </a:rPr>
              <a:t> 8.4 </a:t>
            </a:r>
            <a:r>
              <a:rPr lang="el-GR" sz="2200" dirty="0">
                <a:ea typeface="ヒラギノ角ゴ Pro W3" pitchFamily="-84" charset="-128"/>
              </a:rPr>
              <a:t>είναι:</a:t>
            </a:r>
            <a:endParaRPr lang="en-US" sz="2200" dirty="0">
              <a:ea typeface="ヒラギノ角ゴ Pro W3" pitchFamily="-84" charset="-128"/>
            </a:endParaRPr>
          </a:p>
        </p:txBody>
      </p:sp>
      <p:sp>
        <p:nvSpPr>
          <p:cNvPr id="3" name="Content Placeholder 2"/>
          <p:cNvSpPr>
            <a:spLocks noGrp="1"/>
          </p:cNvSpPr>
          <p:nvPr>
            <p:ph idx="13"/>
          </p:nvPr>
        </p:nvSpPr>
        <p:spPr>
          <a:xfrm>
            <a:off x="447675" y="3733801"/>
            <a:ext cx="8229600" cy="1066799"/>
          </a:xfrm>
        </p:spPr>
        <p:txBody>
          <a:bodyPr>
            <a:noAutofit/>
          </a:bodyPr>
          <a:lstStyle/>
          <a:p>
            <a:pPr marL="339725" indent="0">
              <a:spcBef>
                <a:spcPts val="525"/>
              </a:spcBef>
              <a:buNone/>
            </a:pPr>
            <a:r>
              <a:rPr lang="el-GR" sz="2200" dirty="0">
                <a:ea typeface="ヒラギノ角ゴ Pro W3" pitchFamily="-84" charset="-128"/>
              </a:rPr>
              <a:t>που έγινε γνωστή ως η </a:t>
            </a:r>
            <a:r>
              <a:rPr lang="el-GR" sz="2200" b="1" dirty="0">
                <a:ea typeface="ヒラギノ角ゴ Pro W3" pitchFamily="-84" charset="-128"/>
              </a:rPr>
              <a:t>καμπύλη επιτάχυνσης </a:t>
            </a:r>
            <a:r>
              <a:rPr lang="el-GR" sz="2200" b="1" dirty="0" err="1">
                <a:ea typeface="ヒラギノ角ゴ Pro W3" pitchFamily="-84" charset="-128"/>
              </a:rPr>
              <a:t>Phillips</a:t>
            </a:r>
            <a:r>
              <a:rPr lang="en-US" sz="2200" dirty="0">
                <a:ea typeface="ヒラギノ角ゴ Pro W3" pitchFamily="-84" charset="-128"/>
              </a:rPr>
              <a:t>.</a:t>
            </a:r>
          </a:p>
        </p:txBody>
      </p:sp>
      <p:pic>
        <p:nvPicPr>
          <p:cNvPr id="10242" name="Picture 2"/>
          <p:cNvPicPr>
            <a:picLocks noChangeAspect="1" noChangeArrowheads="1"/>
          </p:cNvPicPr>
          <p:nvPr/>
        </p:nvPicPr>
        <p:blipFill>
          <a:blip r:embed="rId3" cstate="print"/>
          <a:srcRect/>
          <a:stretch>
            <a:fillRect/>
          </a:stretch>
        </p:blipFill>
        <p:spPr bwMode="auto">
          <a:xfrm>
            <a:off x="2676525" y="2857500"/>
            <a:ext cx="3790950" cy="495300"/>
          </a:xfrm>
          <a:prstGeom prst="rect">
            <a:avLst/>
          </a:prstGeom>
          <a:noFill/>
          <a:ln w="9525">
            <a:noFill/>
            <a:miter lim="800000"/>
            <a:headEnd/>
            <a:tailEnd/>
          </a:ln>
        </p:spPr>
      </p:pic>
    </p:spTree>
    <p:extLst>
      <p:ext uri="{BB962C8B-B14F-4D97-AF65-F5344CB8AC3E}">
        <p14:creationId xmlns="" xmlns:p14="http://schemas.microsoft.com/office/powerpoint/2010/main" val="160542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47549F-46B2-45D2-B4B0-3927570CA2C6}"/>
              </a:ext>
            </a:extLst>
          </p:cNvPr>
          <p:cNvSpPr>
            <a:spLocks noGrp="1"/>
          </p:cNvSpPr>
          <p:nvPr>
            <p:ph type="title"/>
          </p:nvPr>
        </p:nvSpPr>
        <p:spPr>
          <a:xfrm>
            <a:off x="457200" y="0"/>
            <a:ext cx="8229600" cy="851428"/>
          </a:xfrm>
        </p:spPr>
        <p:txBody>
          <a:bodyPr/>
          <a:lstStyle/>
          <a:p>
            <a:r>
              <a:rPr lang="en-IN" sz="2800" dirty="0" smtClean="0"/>
              <a:t>8.2 </a:t>
            </a:r>
            <a:r>
              <a:rPr lang="el-GR" sz="2800" dirty="0" smtClean="0"/>
              <a:t>Η καμπύλη</a:t>
            </a:r>
            <a:r>
              <a:rPr lang="en-IN" sz="2800" dirty="0" smtClean="0"/>
              <a:t> Phillips </a:t>
            </a:r>
            <a:r>
              <a:rPr lang="el-GR" sz="2800" dirty="0" smtClean="0"/>
              <a:t>και οι παραλλαγές της </a:t>
            </a:r>
            <a:br>
              <a:rPr lang="el-GR" sz="2800" dirty="0" smtClean="0"/>
            </a:br>
            <a:r>
              <a:rPr lang="el-GR" sz="2800" dirty="0" smtClean="0"/>
              <a:t>Η </a:t>
            </a:r>
            <a:r>
              <a:rPr lang="el-GR" sz="2800" dirty="0" err="1"/>
              <a:t>επαναγκίστρωση</a:t>
            </a:r>
            <a:r>
              <a:rPr lang="el-GR" sz="2800" dirty="0"/>
              <a:t> των προσδοκιών </a:t>
            </a:r>
            <a:r>
              <a:rPr lang="en-US" sz="2800" dirty="0"/>
              <a:t>(7 </a:t>
            </a:r>
            <a:r>
              <a:rPr lang="el-GR" sz="2800" dirty="0"/>
              <a:t>από</a:t>
            </a:r>
            <a:r>
              <a:rPr lang="en-US" sz="2800" dirty="0"/>
              <a:t> 9)</a:t>
            </a:r>
          </a:p>
        </p:txBody>
      </p:sp>
      <p:sp>
        <p:nvSpPr>
          <p:cNvPr id="3" name="Content Placeholder 2">
            <a:extLst>
              <a:ext uri="{FF2B5EF4-FFF2-40B4-BE49-F238E27FC236}">
                <a16:creationId xmlns="" xmlns:a16="http://schemas.microsoft.com/office/drawing/2014/main" id="{CAEE7227-C7CE-42FB-8C0D-0043E1D5F1B9}"/>
              </a:ext>
            </a:extLst>
          </p:cNvPr>
          <p:cNvSpPr>
            <a:spLocks noGrp="1"/>
          </p:cNvSpPr>
          <p:nvPr>
            <p:ph idx="1"/>
          </p:nvPr>
        </p:nvSpPr>
        <p:spPr>
          <a:xfrm>
            <a:off x="457200" y="1646237"/>
            <a:ext cx="8229600" cy="3763963"/>
          </a:xfrm>
        </p:spPr>
        <p:txBody>
          <a:bodyPr/>
          <a:lstStyle/>
          <a:p>
            <a:r>
              <a:rPr lang="el-GR" sz="2200" dirty="0"/>
              <a:t>Στα μέσα της δεκαετίας του 1990 η </a:t>
            </a:r>
            <a:r>
              <a:rPr lang="el-GR" sz="2200" dirty="0" err="1"/>
              <a:t>Fed</a:t>
            </a:r>
            <a:r>
              <a:rPr lang="el-GR" sz="2200" dirty="0"/>
              <a:t> είχε επιτύχει σε μεγάλο βαθμό τον στόχο της να διατηρήσει τον πληθωρισμό γύρω στο 2%.</a:t>
            </a:r>
          </a:p>
          <a:p>
            <a:r>
              <a:rPr lang="el-GR" sz="2200" dirty="0"/>
              <a:t>Ο σταθερός πληθωρισμός άλλαξε ξανά τον τρόπο με τον οποίο οι άνθρωποι διαμόρφωναν προσδοκίες.</a:t>
            </a:r>
          </a:p>
          <a:p>
            <a:r>
              <a:rPr lang="el-GR" sz="2200" dirty="0"/>
              <a:t>Οι προσδοκίες για τον πληθωρισμό που απαγκιστρώθηκαν κατά τις δεκαετίες του 1970 και του 1980 εδραιώθηκαν εκ νέου στα μέσα της δεκαετίας του 1990.</a:t>
            </a:r>
            <a:endParaRPr lang="en-US" sz="2200" dirty="0"/>
          </a:p>
        </p:txBody>
      </p:sp>
    </p:spTree>
    <p:extLst>
      <p:ext uri="{BB962C8B-B14F-4D97-AF65-F5344CB8AC3E}">
        <p14:creationId xmlns="" xmlns:p14="http://schemas.microsoft.com/office/powerpoint/2010/main" val="325751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3"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 </a:t>
            </a:r>
            <a:br>
              <a:rPr lang="el-GR" sz="2800" dirty="0">
                <a:latin typeface="+mj-lt"/>
              </a:rPr>
            </a:br>
            <a:r>
              <a:rPr lang="en-IN" sz="2800" dirty="0">
                <a:latin typeface="+mj-lt"/>
              </a:rPr>
              <a:t> (8 </a:t>
            </a:r>
            <a:r>
              <a:rPr lang="el-GR" sz="2800" dirty="0">
                <a:latin typeface="+mj-lt"/>
              </a:rPr>
              <a:t>από</a:t>
            </a:r>
            <a:r>
              <a:rPr lang="en-IN" sz="2800" dirty="0">
                <a:latin typeface="+mj-lt"/>
              </a:rPr>
              <a:t> 9)</a:t>
            </a:r>
            <a:endParaRPr lang="en-US" sz="2800" dirty="0">
              <a:latin typeface="+mj-lt"/>
            </a:endParaRPr>
          </a:p>
        </p:txBody>
      </p:sp>
      <p:sp>
        <p:nvSpPr>
          <p:cNvPr id="5" name="Content Placeholder 4"/>
          <p:cNvSpPr>
            <a:spLocks noGrp="1"/>
          </p:cNvSpPr>
          <p:nvPr>
            <p:ph idx="1"/>
          </p:nvPr>
        </p:nvSpPr>
        <p:spPr>
          <a:xfrm>
            <a:off x="457200" y="1066800"/>
            <a:ext cx="8229600" cy="838200"/>
          </a:xfrm>
        </p:spPr>
        <p:txBody>
          <a:bodyPr>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8.5 </a:t>
            </a:r>
            <a:r>
              <a:rPr lang="el-GR" sz="2200" dirty="0">
                <a:ea typeface="ヒラギノ角ゴ Pro W3" pitchFamily="-84" charset="-128"/>
              </a:rPr>
              <a:t>Πληθωρισμός έναντι ανεργίας στις ΗΠΑ</a:t>
            </a:r>
            <a:r>
              <a:rPr lang="en-IN" sz="2200" dirty="0">
                <a:ea typeface="ヒラギノ角ゴ Pro W3" pitchFamily="-84" charset="-128"/>
              </a:rPr>
              <a:t>, </a:t>
            </a:r>
            <a:r>
              <a:rPr lang="el-GR" sz="2200" dirty="0" smtClean="0">
                <a:ea typeface="ヒラギノ角ゴ Pro W3" pitchFamily="-84" charset="-128"/>
              </a:rPr>
              <a:t/>
            </a:r>
            <a:br>
              <a:rPr lang="el-GR" sz="2200" dirty="0" smtClean="0">
                <a:ea typeface="ヒラギノ角ゴ Pro W3" pitchFamily="-84" charset="-128"/>
              </a:rPr>
            </a:br>
            <a:r>
              <a:rPr lang="en-IN" sz="2200" dirty="0" smtClean="0">
                <a:ea typeface="ヒラギノ角ゴ Pro W3" pitchFamily="-84" charset="-128"/>
              </a:rPr>
              <a:t>1996</a:t>
            </a:r>
            <a:r>
              <a:rPr lang="el-GR" sz="2200" dirty="0" smtClean="0">
                <a:ea typeface="ヒラギノ角ゴ Pro W3" pitchFamily="-84" charset="-128"/>
              </a:rPr>
              <a:t>-</a:t>
            </a:r>
            <a:r>
              <a:rPr lang="en-IN" sz="2200" dirty="0" smtClean="0">
                <a:ea typeface="ヒラギノ角ゴ Pro W3" pitchFamily="-84" charset="-128"/>
              </a:rPr>
              <a:t>2018</a:t>
            </a:r>
            <a:endParaRPr lang="en-IN" sz="2200" dirty="0">
              <a:ea typeface="ヒラギノ角ゴ Pro W3" pitchFamily="-84" charset="-128"/>
            </a:endParaRPr>
          </a:p>
        </p:txBody>
      </p:sp>
      <p:sp>
        <p:nvSpPr>
          <p:cNvPr id="3" name="Content Placeholder 2"/>
          <p:cNvSpPr>
            <a:spLocks noGrp="1"/>
          </p:cNvSpPr>
          <p:nvPr>
            <p:ph idx="13"/>
          </p:nvPr>
        </p:nvSpPr>
        <p:spPr>
          <a:xfrm>
            <a:off x="447675" y="2133600"/>
            <a:ext cx="1838325" cy="3581400"/>
          </a:xfrm>
        </p:spPr>
        <p:txBody>
          <a:bodyPr>
            <a:noAutofit/>
          </a:bodyPr>
          <a:lstStyle/>
          <a:p>
            <a:pPr marL="0" indent="0">
              <a:spcBef>
                <a:spcPts val="525"/>
              </a:spcBef>
              <a:buNone/>
            </a:pPr>
            <a:r>
              <a:rPr lang="el-GR" sz="1800" dirty="0" smtClean="0">
                <a:ea typeface="ヒラギノ角ゴ Pro W3" pitchFamily="-84" charset="-128"/>
              </a:rPr>
              <a:t>Από τα μέσα της δεκαετίας του 1990, η καμπύλη </a:t>
            </a:r>
            <a:r>
              <a:rPr lang="el-GR" sz="1800" dirty="0" err="1" smtClean="0">
                <a:ea typeface="ヒラギノ角ゴ Pro W3" pitchFamily="-84" charset="-128"/>
              </a:rPr>
              <a:t>Phillips</a:t>
            </a:r>
            <a:r>
              <a:rPr lang="el-GR" sz="1800" dirty="0" smtClean="0">
                <a:ea typeface="ヒラギノ角ゴ Pro W3" pitchFamily="-84" charset="-128"/>
              </a:rPr>
              <a:t> έχει λάβει τη μορφή σχέσης μεταξύ του ρυθμού πληθωρισμού και του ποσοστού ανεργίας.</a:t>
            </a:r>
            <a:endParaRPr lang="en-US" sz="1800" dirty="0">
              <a:ea typeface="ヒラギノ角ゴ Pro W3" pitchFamily="-84" charset="-128"/>
            </a:endParaRPr>
          </a:p>
        </p:txBody>
      </p:sp>
      <p:sp>
        <p:nvSpPr>
          <p:cNvPr id="4" name="Content Placeholder 3"/>
          <p:cNvSpPr>
            <a:spLocks noGrp="1"/>
          </p:cNvSpPr>
          <p:nvPr>
            <p:ph sz="quarter" idx="14"/>
          </p:nvPr>
        </p:nvSpPr>
        <p:spPr>
          <a:xfrm>
            <a:off x="457200" y="6019800"/>
            <a:ext cx="8229600" cy="304800"/>
          </a:xfrm>
        </p:spPr>
        <p:txBody>
          <a:bodyPr>
            <a:noAutofit/>
          </a:bodyPr>
          <a:lstStyle/>
          <a:p>
            <a:pPr>
              <a:buNone/>
            </a:pPr>
            <a:r>
              <a:rPr lang="el-GR" sz="1200" i="1" dirty="0" smtClean="0"/>
              <a:t>Πηγή</a:t>
            </a:r>
            <a:r>
              <a:rPr lang="en-US" sz="1200" i="1" dirty="0" smtClean="0"/>
              <a:t>: </a:t>
            </a:r>
            <a:r>
              <a:rPr lang="en-US" sz="1200" dirty="0"/>
              <a:t>FRED: CPIAUCSL, UNRATE</a:t>
            </a:r>
            <a:endParaRPr lang="en-IN" sz="1200" dirty="0"/>
          </a:p>
        </p:txBody>
      </p:sp>
      <p:pic>
        <p:nvPicPr>
          <p:cNvPr id="11267" name="Picture 3"/>
          <p:cNvPicPr>
            <a:picLocks noChangeAspect="1" noChangeArrowheads="1"/>
          </p:cNvPicPr>
          <p:nvPr/>
        </p:nvPicPr>
        <p:blipFill>
          <a:blip r:embed="rId3" cstate="print"/>
          <a:srcRect/>
          <a:stretch>
            <a:fillRect/>
          </a:stretch>
        </p:blipFill>
        <p:spPr bwMode="auto">
          <a:xfrm>
            <a:off x="2500643" y="2209800"/>
            <a:ext cx="6567157" cy="3200400"/>
          </a:xfrm>
          <a:prstGeom prst="rect">
            <a:avLst/>
          </a:prstGeom>
          <a:noFill/>
          <a:ln w="9525">
            <a:noFill/>
            <a:miter lim="800000"/>
            <a:headEnd/>
            <a:tailEnd/>
          </a:ln>
        </p:spPr>
      </p:pic>
    </p:spTree>
    <p:extLst>
      <p:ext uri="{BB962C8B-B14F-4D97-AF65-F5344CB8AC3E}">
        <p14:creationId xmlns="" xmlns:p14="http://schemas.microsoft.com/office/powerpoint/2010/main" val="111855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DD5F07-7497-483F-8131-EEF64F2E9AF3}"/>
              </a:ext>
            </a:extLst>
          </p:cNvPr>
          <p:cNvSpPr>
            <a:spLocks noGrp="1"/>
          </p:cNvSpPr>
          <p:nvPr>
            <p:ph type="title"/>
          </p:nvPr>
        </p:nvSpPr>
        <p:spPr>
          <a:xfrm>
            <a:off x="457200" y="0"/>
            <a:ext cx="8229600" cy="838200"/>
          </a:xfrm>
        </p:spPr>
        <p:txBody>
          <a:bodyPr/>
          <a:lstStyle/>
          <a:p>
            <a:r>
              <a:rPr lang="en-IN" sz="2800" dirty="0"/>
              <a:t>8.2 </a:t>
            </a:r>
            <a:r>
              <a:rPr lang="el-GR" sz="2800" dirty="0">
                <a:latin typeface="+mj-lt"/>
              </a:rPr>
              <a:t>Η καμπύλη</a:t>
            </a:r>
            <a:r>
              <a:rPr lang="en-IN" sz="2800" dirty="0">
                <a:latin typeface="+mj-lt"/>
              </a:rPr>
              <a:t> Phillips </a:t>
            </a:r>
            <a:r>
              <a:rPr lang="el-GR" sz="2800" dirty="0">
                <a:latin typeface="+mj-lt"/>
              </a:rPr>
              <a:t>και οι παραλλαγές της </a:t>
            </a:r>
            <a:r>
              <a:rPr lang="el-GR" sz="2800" dirty="0" smtClean="0">
                <a:latin typeface="+mj-lt"/>
              </a:rPr>
              <a:t/>
            </a:r>
            <a:br>
              <a:rPr lang="el-GR" sz="2800" dirty="0" smtClean="0">
                <a:latin typeface="+mj-lt"/>
              </a:rPr>
            </a:br>
            <a:r>
              <a:rPr lang="en-IN" sz="2800" dirty="0" smtClean="0"/>
              <a:t>(</a:t>
            </a:r>
            <a:r>
              <a:rPr lang="en-IN" sz="2800" dirty="0"/>
              <a:t>9 </a:t>
            </a:r>
            <a:r>
              <a:rPr lang="el-GR" sz="2800" dirty="0"/>
              <a:t>από</a:t>
            </a:r>
            <a:r>
              <a:rPr lang="en-IN" sz="2800" dirty="0"/>
              <a:t> 9)</a:t>
            </a:r>
            <a:endParaRPr lang="en-US" sz="2800" dirty="0"/>
          </a:p>
        </p:txBody>
      </p:sp>
      <p:sp>
        <p:nvSpPr>
          <p:cNvPr id="3" name="Content Placeholder 2">
            <a:extLst>
              <a:ext uri="{FF2B5EF4-FFF2-40B4-BE49-F238E27FC236}">
                <a16:creationId xmlns="" xmlns:a16="http://schemas.microsoft.com/office/drawing/2014/main" id="{36DF84B7-AF35-4A72-A86C-5514E1FE5ED1}"/>
              </a:ext>
            </a:extLst>
          </p:cNvPr>
          <p:cNvSpPr>
            <a:spLocks noGrp="1"/>
          </p:cNvSpPr>
          <p:nvPr>
            <p:ph idx="1"/>
          </p:nvPr>
        </p:nvSpPr>
        <p:spPr>
          <a:xfrm>
            <a:off x="457200" y="2057400"/>
            <a:ext cx="8229600" cy="990599"/>
          </a:xfrm>
        </p:spPr>
        <p:txBody>
          <a:bodyPr/>
          <a:lstStyle/>
          <a:p>
            <a:r>
              <a:rPr lang="el-GR" sz="2200" dirty="0"/>
              <a:t>Το σχήμα απεικονίζει επίσης τη γραμμή που ταιριάζει καλύτερα στη διασπορά των σημείων για την περίοδο 1996–2018 και δίνεται από:</a:t>
            </a:r>
            <a:endParaRPr lang="en-US" sz="2200" dirty="0"/>
          </a:p>
        </p:txBody>
      </p:sp>
      <p:pic>
        <p:nvPicPr>
          <p:cNvPr id="12290" name="Picture 2"/>
          <p:cNvPicPr>
            <a:picLocks noChangeAspect="1" noChangeArrowheads="1"/>
          </p:cNvPicPr>
          <p:nvPr/>
        </p:nvPicPr>
        <p:blipFill>
          <a:blip r:embed="rId3" cstate="print"/>
          <a:srcRect/>
          <a:stretch>
            <a:fillRect/>
          </a:stretch>
        </p:blipFill>
        <p:spPr bwMode="auto">
          <a:xfrm>
            <a:off x="3148013" y="3333750"/>
            <a:ext cx="2847975" cy="400050"/>
          </a:xfrm>
          <a:prstGeom prst="rect">
            <a:avLst/>
          </a:prstGeom>
          <a:noFill/>
          <a:ln w="9525">
            <a:noFill/>
            <a:miter lim="800000"/>
            <a:headEnd/>
            <a:tailEnd/>
          </a:ln>
        </p:spPr>
      </p:pic>
    </p:spTree>
    <p:extLst>
      <p:ext uri="{BB962C8B-B14F-4D97-AF65-F5344CB8AC3E}">
        <p14:creationId xmlns="" xmlns:p14="http://schemas.microsoft.com/office/powerpoint/2010/main" val="2724678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wrap="square">
            <a:noAutofit/>
          </a:bodyPr>
          <a:lstStyle/>
          <a:p>
            <a:r>
              <a:rPr lang="en-IN" sz="2800" dirty="0">
                <a:latin typeface="+mj-lt"/>
              </a:rPr>
              <a:t>8.3 </a:t>
            </a:r>
            <a:r>
              <a:rPr lang="el-GR" sz="2800" dirty="0">
                <a:latin typeface="+mj-lt"/>
              </a:rPr>
              <a:t>Η καμπύλη</a:t>
            </a:r>
            <a:r>
              <a:rPr lang="en-IN" sz="2800" dirty="0">
                <a:latin typeface="+mj-lt"/>
              </a:rPr>
              <a:t> Phillips </a:t>
            </a:r>
            <a:r>
              <a:rPr lang="el-GR" sz="2800" dirty="0">
                <a:latin typeface="+mj-lt"/>
              </a:rPr>
              <a:t>και το φυσιολογικό ποσοστό ανεργίας </a:t>
            </a:r>
            <a:r>
              <a:rPr lang="en-IN" sz="2800" dirty="0">
                <a:latin typeface="+mj-lt"/>
              </a:rPr>
              <a:t>(1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1371600"/>
            <a:ext cx="8229600" cy="369332"/>
          </a:xfrm>
        </p:spPr>
        <p:txBody>
          <a:bodyPr>
            <a:noAutofit/>
          </a:bodyPr>
          <a:lstStyle/>
          <a:p>
            <a:pPr>
              <a:spcBef>
                <a:spcPts val="525"/>
              </a:spcBef>
            </a:pPr>
            <a:r>
              <a:rPr lang="el-GR" sz="2200" dirty="0">
                <a:ea typeface="ヒラギノ角ゴ Pro W3" pitchFamily="-84" charset="-128"/>
              </a:rPr>
              <a:t>Υποθέτουμε</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π</a:t>
            </a:r>
            <a:r>
              <a:rPr lang="en-US" sz="2200" dirty="0">
                <a:ea typeface="ヒラギノ角ゴ Pro W3" pitchFamily="-84" charset="-128"/>
                <a:cs typeface="Times New Roman" panose="02020603050405020304" pitchFamily="18" charset="0"/>
              </a:rPr>
              <a:t> = </a:t>
            </a:r>
            <a:r>
              <a:rPr lang="el-GR" sz="2200" i="1" dirty="0">
                <a:ea typeface="ヒラギノ角ゴ Pro W3" pitchFamily="-84" charset="-128"/>
                <a:cs typeface="Times New Roman" panose="02020603050405020304" pitchFamily="18" charset="0"/>
              </a:rPr>
              <a:t>π</a:t>
            </a:r>
            <a:r>
              <a:rPr lang="en-US" sz="2200" i="1" baseline="30000" dirty="0">
                <a:ea typeface="ヒラギノ角ゴ Pro W3" pitchFamily="-84" charset="-128"/>
                <a:cs typeface="Times New Roman" panose="02020603050405020304" pitchFamily="18" charset="0"/>
              </a:rPr>
              <a:t>e</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και λύνουμε ως προς</a:t>
            </a:r>
            <a:r>
              <a:rPr lang="en-US" sz="2200" dirty="0">
                <a:ea typeface="ヒラギノ角ゴ Pro W3" pitchFamily="-84" charset="-128"/>
                <a:cs typeface="Times New Roman" panose="02020603050405020304" pitchFamily="18" charset="0"/>
              </a:rPr>
              <a:t> </a:t>
            </a:r>
            <a:r>
              <a:rPr lang="en-US" sz="2200" i="1" dirty="0">
                <a:ea typeface="ヒラギノ角ゴ Pro W3" pitchFamily="-84" charset="-128"/>
                <a:cs typeface="Times New Roman" panose="02020603050405020304" pitchFamily="18" charset="0"/>
              </a:rPr>
              <a:t>u</a:t>
            </a:r>
            <a:r>
              <a:rPr lang="en-US" sz="2200" i="1" baseline="-25000" dirty="0">
                <a:ea typeface="ヒラギノ角ゴ Pro W3" pitchFamily="-84" charset="-128"/>
                <a:cs typeface="Times New Roman" panose="02020603050405020304" pitchFamily="18" charset="0"/>
              </a:rPr>
              <a:t>n</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στην εξίσωση</a:t>
            </a:r>
            <a:r>
              <a:rPr lang="en-US" sz="2200" dirty="0">
                <a:ea typeface="ヒラギノ角ゴ Pro W3" pitchFamily="-84" charset="-128"/>
                <a:cs typeface="Times New Roman" panose="02020603050405020304" pitchFamily="18" charset="0"/>
              </a:rPr>
              <a:t> (8.3):</a:t>
            </a:r>
          </a:p>
        </p:txBody>
      </p:sp>
      <mc:AlternateContent xmlns:mc="http://schemas.openxmlformats.org/markup-compatibility/2006">
        <mc:Choice xmlns="" xmlns:a14="http://schemas.microsoft.com/office/drawing/2010/main" Requires="a14">
          <p:sp>
            <p:nvSpPr>
              <p:cNvPr id="6" name="Object 5"/>
              <p:cNvSpPr txBox="1"/>
              <p:nvPr/>
            </p:nvSpPr>
            <p:spPr>
              <a:xfrm>
                <a:off x="2865438" y="1993899"/>
                <a:ext cx="3763962" cy="675719"/>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𝑢</m:t>
                          </m:r>
                        </m:e>
                        <m:sub>
                          <m:r>
                            <a:rPr lang="en-US" i="1">
                              <a:solidFill>
                                <a:srgbClr val="000000"/>
                              </a:solidFill>
                              <a:latin typeface="Cambria Math" panose="02040503050406030204" pitchFamily="18" charset="0"/>
                            </a:rPr>
                            <m:t>𝑛</m:t>
                          </m:r>
                        </m:sub>
                      </m:sSub>
                      <m:r>
                        <a:rPr lang="en-US" i="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𝑚</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num>
                        <m:den>
                          <m:r>
                            <a:rPr lang="en-US" i="1">
                              <a:solidFill>
                                <a:srgbClr val="000000"/>
                              </a:solidFill>
                              <a:latin typeface="Cambria Math" panose="02040503050406030204" pitchFamily="18" charset="0"/>
                            </a:rPr>
                            <m:t>𝛼</m:t>
                          </m:r>
                        </m:den>
                      </m:f>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(8.9)</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865438" y="1993899"/>
                <a:ext cx="3763962" cy="675719"/>
              </a:xfrm>
              <a:prstGeom prst="rect">
                <a:avLst/>
              </a:prstGeom>
              <a:blipFill>
                <a:blip r:embed="rId3" cstate="print"/>
                <a:stretch>
                  <a:fillRect/>
                </a:stretch>
              </a:blipFill>
            </p:spPr>
            <p:txBody>
              <a:bodyPr/>
              <a:lstStyle/>
              <a:p>
                <a:r>
                  <a:rPr lang="en-US">
                    <a:noFill/>
                  </a:rPr>
                  <a:t> </a:t>
                </a:r>
              </a:p>
            </p:txBody>
          </p:sp>
        </mc:Fallback>
      </mc:AlternateContent>
      <p:sp>
        <p:nvSpPr>
          <p:cNvPr id="3" name="Content Placeholder 2"/>
          <p:cNvSpPr>
            <a:spLocks noGrp="1"/>
          </p:cNvSpPr>
          <p:nvPr>
            <p:ph idx="13"/>
          </p:nvPr>
        </p:nvSpPr>
        <p:spPr>
          <a:xfrm>
            <a:off x="447675" y="2809875"/>
            <a:ext cx="8229600" cy="369332"/>
          </a:xfrm>
        </p:spPr>
        <p:txBody>
          <a:bodyPr>
            <a:noAutofit/>
          </a:bodyPr>
          <a:lstStyle/>
          <a:p>
            <a:pPr>
              <a:spcBef>
                <a:spcPts val="525"/>
              </a:spcBef>
            </a:pPr>
            <a:r>
              <a:rPr lang="el-GR" sz="2200" dirty="0">
                <a:ea typeface="ヒラギノ角ゴ Pro W3" pitchFamily="-84" charset="-128"/>
                <a:cs typeface="Times New Roman" panose="02020603050405020304" pitchFamily="18" charset="0"/>
              </a:rPr>
              <a:t>Επαναδιατυπώνουμε την εξίσωση</a:t>
            </a:r>
            <a:r>
              <a:rPr lang="en-US" sz="2200" dirty="0">
                <a:ea typeface="ヒラギノ角ゴ Pro W3" pitchFamily="-84" charset="-128"/>
                <a:cs typeface="Times New Roman" panose="02020603050405020304" pitchFamily="18" charset="0"/>
              </a:rPr>
              <a:t> (8.3) </a:t>
            </a:r>
            <a:r>
              <a:rPr lang="el-GR" sz="2200" dirty="0">
                <a:ea typeface="ヒラギノ角ゴ Pro W3" pitchFamily="-84" charset="-128"/>
                <a:cs typeface="Times New Roman" panose="02020603050405020304" pitchFamily="18" charset="0"/>
              </a:rPr>
              <a:t>ως</a:t>
            </a:r>
            <a:endParaRPr lang="en-US" sz="2200" dirty="0">
              <a:ea typeface="ヒラギノ角ゴ Pro W3" pitchFamily="-84" charset="-128"/>
              <a:cs typeface="Times New Roman" panose="02020603050405020304" pitchFamily="18" charset="0"/>
            </a:endParaRPr>
          </a:p>
        </p:txBody>
      </p:sp>
      <mc:AlternateContent xmlns:mc="http://schemas.openxmlformats.org/markup-compatibility/2006">
        <mc:Choice xmlns="" xmlns:a14="http://schemas.microsoft.com/office/drawing/2010/main" Requires="a14">
          <p:sp>
            <p:nvSpPr>
              <p:cNvPr id="7" name="Object 6"/>
              <p:cNvSpPr txBox="1"/>
              <p:nvPr/>
            </p:nvSpPr>
            <p:spPr bwMode="auto">
              <a:xfrm>
                <a:off x="3106738" y="3319463"/>
                <a:ext cx="2765425" cy="763587"/>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𝜋</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𝜋</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𝛼</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𝑢</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𝑚</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num>
                            <m:den>
                              <m:r>
                                <a:rPr lang="en-US" i="1">
                                  <a:solidFill>
                                    <a:srgbClr val="000000"/>
                                  </a:solidFill>
                                  <a:latin typeface="Cambria Math" panose="02040503050406030204" pitchFamily="18" charset="0"/>
                                </a:rPr>
                                <m:t>𝛼</m:t>
                              </m:r>
                            </m:den>
                          </m:f>
                        </m:e>
                      </m:d>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bwMode="auto">
              <a:xfrm>
                <a:off x="3106738" y="3319463"/>
                <a:ext cx="2765425" cy="763587"/>
              </a:xfrm>
              <a:prstGeom prst="rect">
                <a:avLst/>
              </a:prstGeom>
              <a:blipFill>
                <a:blip r:embed="rId4" cstate="print"/>
                <a:stretch>
                  <a:fillRect/>
                </a:stretch>
              </a:blipFill>
              <a:ln>
                <a:noFill/>
              </a:ln>
            </p:spPr>
            <p:txBody>
              <a:bodyPr/>
              <a:lstStyle/>
              <a:p>
                <a:r>
                  <a:rPr lang="en-US">
                    <a:noFill/>
                  </a:rPr>
                  <a:t> </a:t>
                </a:r>
              </a:p>
            </p:txBody>
          </p:sp>
        </mc:Fallback>
      </mc:AlternateContent>
      <p:sp>
        <p:nvSpPr>
          <p:cNvPr id="4" name="Content Placeholder 3"/>
          <p:cNvSpPr>
            <a:spLocks noGrp="1"/>
          </p:cNvSpPr>
          <p:nvPr>
            <p:ph sz="quarter" idx="14"/>
          </p:nvPr>
        </p:nvSpPr>
        <p:spPr>
          <a:xfrm>
            <a:off x="457200" y="4276725"/>
            <a:ext cx="8229600" cy="369332"/>
          </a:xfrm>
        </p:spPr>
        <p:txBody>
          <a:bodyPr>
            <a:noAutofit/>
          </a:bodyPr>
          <a:lstStyle/>
          <a:p>
            <a:pPr marL="0" indent="190500">
              <a:buNone/>
            </a:pP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άρα η εξίσωση</a:t>
            </a:r>
            <a:r>
              <a:rPr lang="en-US" sz="2200" dirty="0">
                <a:ea typeface="ヒラギノ角ゴ Pro W3" pitchFamily="-84" charset="-128"/>
                <a:cs typeface="Times New Roman" panose="02020603050405020304" pitchFamily="18" charset="0"/>
              </a:rPr>
              <a:t> (8.9) </a:t>
            </a:r>
            <a:r>
              <a:rPr lang="el-GR" sz="2200" dirty="0">
                <a:ea typeface="ヒラギノ角ゴ Pro W3" pitchFamily="-84" charset="-128"/>
                <a:cs typeface="Times New Roman" panose="02020603050405020304" pitchFamily="18" charset="0"/>
              </a:rPr>
              <a:t>μπορεί να επαναδιατυπωθεί ως</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8" name="Object 7"/>
              <p:cNvSpPr txBox="1"/>
              <p:nvPr/>
            </p:nvSpPr>
            <p:spPr bwMode="auto">
              <a:xfrm>
                <a:off x="2271713" y="5011738"/>
                <a:ext cx="4738687" cy="73183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π</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m:rPr>
                              <m:sty m:val="p"/>
                            </m:rPr>
                            <a:rPr lang="en-US" i="0">
                              <a:solidFill>
                                <a:srgbClr val="000000"/>
                              </a:solidFill>
                              <a:latin typeface="Cambria Math" panose="02040503050406030204" pitchFamily="18" charset="0"/>
                            </a:rPr>
                            <m:t>π</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𝛼</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𝑢</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𝑢</m:t>
                              </m:r>
                            </m:e>
                            <m:sub>
                              <m:r>
                                <a:rPr lang="en-US" i="1">
                                  <a:solidFill>
                                    <a:srgbClr val="000000"/>
                                  </a:solidFill>
                                  <a:latin typeface="Cambria Math" panose="02040503050406030204" pitchFamily="18" charset="0"/>
                                </a:rPr>
                                <m:t>𝑛</m:t>
                              </m:r>
                            </m:sub>
                          </m:sSub>
                        </m:e>
                      </m:d>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(8.10)</m:t>
                      </m:r>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bwMode="auto">
              <a:xfrm>
                <a:off x="2271713" y="5011738"/>
                <a:ext cx="4738687" cy="731837"/>
              </a:xfrm>
              <a:prstGeom prst="rect">
                <a:avLst/>
              </a:prstGeom>
              <a:blipFill>
                <a:blip r:embed="rId5" cstate="print"/>
                <a:stretch>
                  <a:fillRect/>
                </a:stretch>
              </a:blipFill>
              <a:ln>
                <a:noFill/>
              </a:ln>
            </p:spPr>
            <p:txBody>
              <a:bodyPr/>
              <a:lstStyle/>
              <a:p>
                <a:r>
                  <a:rPr lang="en-US">
                    <a:noFill/>
                  </a:rPr>
                  <a:t> </a:t>
                </a:r>
              </a:p>
            </p:txBody>
          </p:sp>
        </mc:Fallback>
      </mc:AlternateContent>
    </p:spTree>
    <p:extLst>
      <p:ext uri="{BB962C8B-B14F-4D97-AF65-F5344CB8AC3E}">
        <p14:creationId xmlns="" xmlns:p14="http://schemas.microsoft.com/office/powerpoint/2010/main" val="63720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8.3 </a:t>
            </a:r>
            <a:r>
              <a:rPr lang="el-GR" sz="2800" dirty="0">
                <a:latin typeface="+mj-lt"/>
              </a:rPr>
              <a:t>Η καμπύλη</a:t>
            </a:r>
            <a:r>
              <a:rPr lang="en-IN" sz="2800" dirty="0">
                <a:latin typeface="+mj-lt"/>
              </a:rPr>
              <a:t> Phillips </a:t>
            </a:r>
            <a:r>
              <a:rPr lang="el-GR" sz="2800" dirty="0">
                <a:latin typeface="+mj-lt"/>
              </a:rPr>
              <a:t>και το φυσιολογικό ποσοστό ανεργίας </a:t>
            </a:r>
            <a:r>
              <a:rPr lang="en-IN" sz="2800" dirty="0">
                <a:latin typeface="+mj-lt"/>
              </a:rPr>
              <a:t>(2 </a:t>
            </a:r>
            <a:r>
              <a:rPr lang="el-GR" sz="2800" dirty="0">
                <a:latin typeface="+mj-lt"/>
              </a:rPr>
              <a:t>από</a:t>
            </a:r>
            <a:r>
              <a:rPr lang="en-IN" sz="2800" dirty="0">
                <a:latin typeface="+mj-lt"/>
              </a:rPr>
              <a:t> 2)</a:t>
            </a:r>
            <a:endParaRPr lang="en-US" sz="2800" dirty="0">
              <a:latin typeface="+mj-lt"/>
            </a:endParaRPr>
          </a:p>
        </p:txBody>
      </p:sp>
      <p:sp>
        <p:nvSpPr>
          <p:cNvPr id="3" name="Rectangle 2">
            <a:extLst>
              <a:ext uri="{FF2B5EF4-FFF2-40B4-BE49-F238E27FC236}">
                <a16:creationId xmlns="" xmlns:a16="http://schemas.microsoft.com/office/drawing/2014/main" id="{166E9A98-FB38-4BA8-A76D-AFDFDB643EF1}"/>
              </a:ext>
            </a:extLst>
          </p:cNvPr>
          <p:cNvSpPr/>
          <p:nvPr/>
        </p:nvSpPr>
        <p:spPr>
          <a:xfrm>
            <a:off x="457200" y="1778913"/>
            <a:ext cx="6672276" cy="430887"/>
          </a:xfrm>
          <a:prstGeom prst="rect">
            <a:avLst/>
          </a:prstGeom>
        </p:spPr>
        <p:txBody>
          <a:bodyPr wrap="none">
            <a:spAutoFit/>
          </a:bodyPr>
          <a:lstStyle/>
          <a:p>
            <a:r>
              <a:rPr lang="el-GR" sz="2200" dirty="0"/>
              <a:t>Από την εξίσωση</a:t>
            </a:r>
            <a:r>
              <a:rPr lang="en-US" sz="2200" dirty="0"/>
              <a:t> (8.8) </a:t>
            </a:r>
            <a:r>
              <a:rPr lang="el-GR" sz="2200" dirty="0"/>
              <a:t>και θέτοντας</a:t>
            </a:r>
            <a:r>
              <a:rPr lang="en-US" sz="2200" dirty="0"/>
              <a:t> </a:t>
            </a:r>
            <a:r>
              <a:rPr lang="el-GR" sz="2200" dirty="0" smtClean="0"/>
              <a:t>π</a:t>
            </a:r>
            <a:r>
              <a:rPr lang="en-US" sz="2200" i="1" baseline="-25000" dirty="0" smtClean="0"/>
              <a:t>t</a:t>
            </a:r>
            <a:r>
              <a:rPr lang="en-US" sz="2200" i="1" dirty="0" smtClean="0"/>
              <a:t> </a:t>
            </a:r>
            <a:r>
              <a:rPr lang="en-US" sz="2200" dirty="0"/>
              <a:t>= 2% </a:t>
            </a:r>
            <a:r>
              <a:rPr lang="el-GR" sz="2200" dirty="0"/>
              <a:t>έχουμε</a:t>
            </a:r>
            <a:r>
              <a:rPr lang="en-US" sz="2200" dirty="0"/>
              <a:t>:</a:t>
            </a:r>
          </a:p>
        </p:txBody>
      </p:sp>
      <mc:AlternateContent xmlns:mc="http://schemas.openxmlformats.org/markup-compatibility/2006">
        <mc:Choice xmlns="" xmlns:a14="http://schemas.microsoft.com/office/drawing/2010/main" Requires="a14">
          <p:sp>
            <p:nvSpPr>
              <p:cNvPr id="4" name="Object 3"/>
              <p:cNvSpPr txBox="1"/>
              <p:nvPr/>
            </p:nvSpPr>
            <p:spPr>
              <a:xfrm>
                <a:off x="857250" y="2400955"/>
                <a:ext cx="7829550" cy="118044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2%=2.8%−0.16</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𝑢</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𝑢</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0.8</m:t>
                          </m:r>
                        </m:num>
                        <m:den>
                          <m:r>
                            <a:rPr lang="en-US" sz="2400" i="1">
                              <a:solidFill>
                                <a:srgbClr val="000000"/>
                              </a:solidFill>
                              <a:latin typeface="Cambria Math" panose="02040503050406030204" pitchFamily="18" charset="0"/>
                            </a:rPr>
                            <m:t>0.16=5.0</m:t>
                          </m:r>
                        </m:den>
                      </m:f>
                      <m:r>
                        <a:rPr lang="en-US" sz="2400" i="1">
                          <a:solidFill>
                            <a:srgbClr val="000000"/>
                          </a:solidFill>
                          <a:latin typeface="Cambria Math" panose="02040503050406030204" pitchFamily="18" charset="0"/>
                        </a:rPr>
                        <m:t>%</m:t>
                      </m:r>
                    </m:oMath>
                  </m:oMathPara>
                </a14:m>
                <a:endParaRPr lang="en-US" sz="2400" dirty="0"/>
              </a:p>
            </p:txBody>
          </p:sp>
        </mc:Choice>
        <mc:Fallback>
          <p:sp>
            <p:nvSpPr>
              <p:cNvPr id="4" name="Object 3"/>
              <p:cNvSpPr txBox="1">
                <a:spLocks noRot="1" noChangeAspect="1" noMove="1" noResize="1" noEditPoints="1" noAdjustHandles="1" noChangeArrowheads="1" noChangeShapeType="1" noTextEdit="1"/>
              </p:cNvSpPr>
              <p:nvPr/>
            </p:nvSpPr>
            <p:spPr>
              <a:xfrm>
                <a:off x="857250" y="2400955"/>
                <a:ext cx="7829550" cy="1180446"/>
              </a:xfrm>
              <a:prstGeom prst="rect">
                <a:avLst/>
              </a:prstGeom>
              <a:blipFill>
                <a:blip r:embed="rId3"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417887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smtClean="0">
                <a:latin typeface="+mj-lt"/>
              </a:rPr>
              <a:t/>
            </a:r>
            <a:br>
              <a:rPr lang="el-GR" sz="2800" dirty="0" smtClean="0">
                <a:latin typeface="+mj-lt"/>
              </a:rPr>
            </a:br>
            <a:r>
              <a:rPr lang="el-GR" sz="2800" dirty="0" smtClean="0">
                <a:latin typeface="+mj-lt"/>
              </a:rPr>
              <a:t>Θεωρία </a:t>
            </a:r>
            <a:r>
              <a:rPr lang="el-GR" sz="2800" dirty="0">
                <a:latin typeface="+mj-lt"/>
              </a:rPr>
              <a:t>μπροστά από τα γεγονότα</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Milton </a:t>
            </a:r>
            <a:r>
              <a:rPr lang="en-IN" sz="2800" dirty="0">
                <a:latin typeface="+mj-lt"/>
              </a:rPr>
              <a:t>Friedman </a:t>
            </a:r>
            <a:r>
              <a:rPr lang="el-GR" sz="2800" dirty="0">
                <a:latin typeface="+mj-lt"/>
              </a:rPr>
              <a:t>και</a:t>
            </a:r>
            <a:r>
              <a:rPr lang="en-IN" sz="2800" dirty="0">
                <a:latin typeface="+mj-lt"/>
              </a:rPr>
              <a:t> Edmund Phelps</a:t>
            </a:r>
            <a:endParaRPr lang="en-US" sz="2800" dirty="0">
              <a:latin typeface="+mj-lt"/>
            </a:endParaRPr>
          </a:p>
        </p:txBody>
      </p:sp>
      <p:sp>
        <p:nvSpPr>
          <p:cNvPr id="5" name="Content Placeholder 4"/>
          <p:cNvSpPr>
            <a:spLocks noGrp="1"/>
          </p:cNvSpPr>
          <p:nvPr>
            <p:ph idx="1"/>
          </p:nvPr>
        </p:nvSpPr>
        <p:spPr>
          <a:xfrm>
            <a:off x="457200" y="1922557"/>
            <a:ext cx="8229600" cy="3030443"/>
          </a:xfrm>
        </p:spPr>
        <p:txBody>
          <a:bodyPr>
            <a:noAutofit/>
          </a:bodyPr>
          <a:lstStyle/>
          <a:p>
            <a:pPr>
              <a:spcBef>
                <a:spcPts val="525"/>
              </a:spcBef>
            </a:pPr>
            <a:r>
              <a:rPr lang="el-GR" sz="2200" dirty="0">
                <a:ea typeface="ヒラギノ角ゴ Pro W3" pitchFamily="-84" charset="-128"/>
              </a:rPr>
              <a:t>Ο </a:t>
            </a:r>
            <a:r>
              <a:rPr lang="el-GR" sz="2200" dirty="0" err="1">
                <a:ea typeface="ヒラギノ角ゴ Pro W3" pitchFamily="-84" charset="-128"/>
              </a:rPr>
              <a:t>Milton</a:t>
            </a:r>
            <a:r>
              <a:rPr lang="el-GR" sz="2200" dirty="0">
                <a:ea typeface="ヒラギノ角ゴ Pro W3" pitchFamily="-84" charset="-128"/>
              </a:rPr>
              <a:t> </a:t>
            </a:r>
            <a:r>
              <a:rPr lang="el-GR" sz="2200" dirty="0" err="1">
                <a:ea typeface="ヒラギノ角ゴ Pro W3" pitchFamily="-84" charset="-128"/>
              </a:rPr>
              <a:t>Friedman</a:t>
            </a:r>
            <a:r>
              <a:rPr lang="el-GR" sz="2200" dirty="0">
                <a:ea typeface="ヒラギノ角ゴ Pro W3" pitchFamily="-84" charset="-128"/>
              </a:rPr>
              <a:t> και ο </a:t>
            </a:r>
            <a:r>
              <a:rPr lang="el-GR" sz="2200" dirty="0" err="1">
                <a:ea typeface="ヒラギノ角ゴ Pro W3" pitchFamily="-84" charset="-128"/>
              </a:rPr>
              <a:t>Edmund</a:t>
            </a:r>
            <a:r>
              <a:rPr lang="el-GR" sz="2200" dirty="0">
                <a:ea typeface="ヒラギノ角ゴ Pro W3" pitchFamily="-84" charset="-128"/>
              </a:rPr>
              <a:t> </a:t>
            </a:r>
            <a:r>
              <a:rPr lang="el-GR" sz="2200" dirty="0" err="1">
                <a:ea typeface="ヒラギノ角ゴ Pro W3" pitchFamily="-84" charset="-128"/>
              </a:rPr>
              <a:t>Phelps</a:t>
            </a:r>
            <a:r>
              <a:rPr lang="el-GR" sz="2200" dirty="0">
                <a:ea typeface="ヒラギノ角ゴ Pro W3" pitchFamily="-84" charset="-128"/>
              </a:rPr>
              <a:t> υποστήριξαν ότι η αντιστάθμιση μεταξύ πληθωρισμού και ανεργίας στα τέλη της δεκαετίας του 1960 ήταν μια ψευδαίσθηση.</a:t>
            </a:r>
          </a:p>
          <a:p>
            <a:pPr>
              <a:spcBef>
                <a:spcPts val="525"/>
              </a:spcBef>
            </a:pPr>
            <a:r>
              <a:rPr lang="el-GR" sz="2200" dirty="0">
                <a:ea typeface="ヒラギノ角ゴ Pro W3" pitchFamily="-84" charset="-128"/>
              </a:rPr>
              <a:t>Συνεπώς, η καμπύλη </a:t>
            </a:r>
            <a:r>
              <a:rPr lang="el-GR" sz="2200" dirty="0" err="1">
                <a:ea typeface="ヒラギノ角ゴ Pro W3" pitchFamily="-84" charset="-128"/>
              </a:rPr>
              <a:t>Phillips</a:t>
            </a:r>
            <a:r>
              <a:rPr lang="el-GR" sz="2200" dirty="0">
                <a:ea typeface="ヒラギノ角ゴ Pro W3" pitchFamily="-84" charset="-128"/>
              </a:rPr>
              <a:t> είναι μια προσωρινή και όχι μόνιμη αντιστάθμιση μεταξύ του πληθωρισμού και της ανεργίας, που δεν προέρχεται από τον ίδιο τον πληθωρισμό, αλλά από έναν αυξανόμενο ρυθμό πληθωρισμού, που οδηγεί σε απρόβλεπτο πληθωρισμό. </a:t>
            </a:r>
            <a:endParaRPr lang="en-US" sz="2200" dirty="0">
              <a:ea typeface="ヒラギノ角ゴ Pro W3" pitchFamily="-84" charset="-128"/>
            </a:endParaRPr>
          </a:p>
        </p:txBody>
      </p:sp>
    </p:spTree>
    <p:extLst>
      <p:ext uri="{BB962C8B-B14F-4D97-AF65-F5344CB8AC3E}">
        <p14:creationId xmlns="" xmlns:p14="http://schemas.microsoft.com/office/powerpoint/2010/main" val="412229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spAutoFit/>
          </a:bodyPr>
          <a:lstStyle/>
          <a:p>
            <a:r>
              <a:rPr lang="el-GR" sz="3600" dirty="0">
                <a:latin typeface="+mj-lt"/>
              </a:rPr>
              <a:t>Σχεδιάγραμμα Κεφαλαίου</a:t>
            </a:r>
            <a:r>
              <a:rPr lang="en-US" sz="3600" dirty="0">
                <a:latin typeface="+mj-lt"/>
              </a:rPr>
              <a:t> 8</a:t>
            </a:r>
          </a:p>
        </p:txBody>
      </p:sp>
      <p:sp>
        <p:nvSpPr>
          <p:cNvPr id="3" name="Content Placeholder 2"/>
          <p:cNvSpPr>
            <a:spLocks noGrp="1"/>
          </p:cNvSpPr>
          <p:nvPr>
            <p:ph idx="1"/>
          </p:nvPr>
        </p:nvSpPr>
        <p:spPr>
          <a:xfrm>
            <a:off x="457200" y="838200"/>
            <a:ext cx="8229600" cy="2831544"/>
          </a:xfrm>
        </p:spPr>
        <p:txBody>
          <a:bodyPr wrap="square">
            <a:spAutoFit/>
          </a:bodyPr>
          <a:lstStyle/>
          <a:p>
            <a:pPr marL="0" indent="0">
              <a:buNone/>
              <a:defRPr/>
            </a:pPr>
            <a:r>
              <a:rPr lang="el-GR" sz="2400" b="1" dirty="0">
                <a:ea typeface="ヒラギノ角ゴ Pro W3" pitchFamily="-84" charset="-128"/>
              </a:rPr>
              <a:t>Η καμπύλη </a:t>
            </a:r>
            <a:r>
              <a:rPr lang="en-US" sz="2400" b="1" dirty="0">
                <a:ea typeface="ヒラギノ角ゴ Pro W3" pitchFamily="-84" charset="-128"/>
              </a:rPr>
              <a:t>Phillips</a:t>
            </a:r>
            <a:r>
              <a:rPr lang="el-GR" sz="2400" b="1" dirty="0">
                <a:ea typeface="ヒラギノ角ゴ Pro W3" pitchFamily="-84" charset="-128"/>
              </a:rPr>
              <a:t>, το φυσιολογικό ποσοστό ανεργίας και ο πληθωρισμός</a:t>
            </a:r>
            <a:endParaRPr lang="en-US" sz="2400" b="1" dirty="0">
              <a:ea typeface="ヒラギノ角ゴ Pro W3" pitchFamily="-84" charset="-128"/>
            </a:endParaRPr>
          </a:p>
          <a:p>
            <a:pPr marL="533400" lvl="0" indent="-533400">
              <a:spcBef>
                <a:spcPts val="1200"/>
              </a:spcBef>
              <a:buClr>
                <a:schemeClr val="lt1"/>
              </a:buClr>
              <a:buSzPct val="25000"/>
              <a:buNone/>
            </a:pPr>
            <a:r>
              <a:rPr lang="en-IN" sz="2400" b="1" dirty="0">
                <a:solidFill>
                  <a:schemeClr val="bg2"/>
                </a:solidFill>
              </a:rPr>
              <a:t>8.1</a:t>
            </a:r>
            <a:r>
              <a:rPr lang="en-IN" sz="2400" dirty="0"/>
              <a:t>	</a:t>
            </a:r>
            <a:r>
              <a:rPr lang="el-GR" sz="2400" dirty="0"/>
              <a:t>Πληθωρισμός, αναμενόμενος πληθωρισμός και ανεργία</a:t>
            </a:r>
            <a:endParaRPr lang="en-IN" sz="2400" dirty="0"/>
          </a:p>
          <a:p>
            <a:pPr marL="533400" indent="-533400">
              <a:spcBef>
                <a:spcPts val="1200"/>
              </a:spcBef>
              <a:buClr>
                <a:schemeClr val="lt1"/>
              </a:buClr>
              <a:buSzPct val="25000"/>
              <a:buNone/>
            </a:pPr>
            <a:r>
              <a:rPr lang="en-IN" sz="2400" b="1" dirty="0">
                <a:solidFill>
                  <a:schemeClr val="bg2"/>
                </a:solidFill>
              </a:rPr>
              <a:t>8.2</a:t>
            </a:r>
            <a:r>
              <a:rPr lang="en-IN" sz="2400" dirty="0"/>
              <a:t>	</a:t>
            </a:r>
            <a:r>
              <a:rPr lang="el-GR" sz="2400" dirty="0"/>
              <a:t>Η καμπύλη</a:t>
            </a:r>
            <a:r>
              <a:rPr lang="en-IN" sz="2400" dirty="0"/>
              <a:t> Phillips</a:t>
            </a:r>
            <a:r>
              <a:rPr lang="el-GR" sz="2400" dirty="0"/>
              <a:t> και οι παραλλαγές της</a:t>
            </a:r>
            <a:endParaRPr lang="en-IN" sz="2400" dirty="0"/>
          </a:p>
          <a:p>
            <a:pPr marL="533400" lvl="0" indent="-533400">
              <a:spcBef>
                <a:spcPts val="1200"/>
              </a:spcBef>
              <a:buClr>
                <a:schemeClr val="lt1"/>
              </a:buClr>
              <a:buSzPct val="25000"/>
              <a:buNone/>
            </a:pPr>
            <a:r>
              <a:rPr lang="en-IN" sz="2400" b="1" dirty="0">
                <a:solidFill>
                  <a:schemeClr val="bg2"/>
                </a:solidFill>
              </a:rPr>
              <a:t>8.3</a:t>
            </a:r>
            <a:r>
              <a:rPr lang="en-IN" sz="2400" dirty="0"/>
              <a:t>	</a:t>
            </a:r>
            <a:r>
              <a:rPr lang="el-GR" sz="2400" dirty="0"/>
              <a:t>Η καμπύλη</a:t>
            </a:r>
            <a:r>
              <a:rPr lang="en-IN" sz="2400" dirty="0"/>
              <a:t> Phillips</a:t>
            </a:r>
            <a:r>
              <a:rPr lang="el-GR" sz="2400" dirty="0"/>
              <a:t> και το φυσιολογικό ποσοστό ανεργίας</a:t>
            </a:r>
            <a:endParaRPr lang="en-IN" sz="2400" dirty="0"/>
          </a:p>
          <a:p>
            <a:pPr marL="533400" lvl="0" indent="-533400">
              <a:spcBef>
                <a:spcPts val="1200"/>
              </a:spcBef>
              <a:buClr>
                <a:schemeClr val="lt1"/>
              </a:buClr>
              <a:buSzPct val="25000"/>
              <a:buNone/>
            </a:pPr>
            <a:r>
              <a:rPr lang="en-IN" sz="2400" b="1" dirty="0">
                <a:solidFill>
                  <a:schemeClr val="bg2"/>
                </a:solidFill>
              </a:rPr>
              <a:t>8.4</a:t>
            </a:r>
            <a:r>
              <a:rPr lang="en-IN" sz="2400" dirty="0"/>
              <a:t>	</a:t>
            </a:r>
            <a:r>
              <a:rPr lang="el-GR" sz="2400" dirty="0"/>
              <a:t>Μια σύνοψη και πολλές προειδοποιήσεις</a:t>
            </a:r>
            <a:endParaRPr lang="en-IN" sz="2400" dirty="0"/>
          </a:p>
        </p:txBody>
      </p:sp>
      <p:sp>
        <p:nvSpPr>
          <p:cNvPr id="4" name="Content Placeholder 3"/>
          <p:cNvSpPr>
            <a:spLocks noGrp="1"/>
          </p:cNvSpPr>
          <p:nvPr>
            <p:ph idx="13"/>
          </p:nvPr>
        </p:nvSpPr>
        <p:spPr>
          <a:xfrm>
            <a:off x="457200" y="4233332"/>
            <a:ext cx="8229600" cy="872068"/>
          </a:xfrm>
        </p:spPr>
        <p:txBody>
          <a:bodyPr/>
          <a:lstStyle/>
          <a:p>
            <a:pPr marL="2052638" lvl="0" indent="-2052638">
              <a:spcBef>
                <a:spcPts val="1200"/>
              </a:spcBef>
              <a:buClr>
                <a:schemeClr val="lt1"/>
              </a:buClr>
              <a:buSzPct val="25000"/>
              <a:buNone/>
            </a:pPr>
            <a:r>
              <a:rPr lang="el-GR" sz="2400" b="1" dirty="0">
                <a:solidFill>
                  <a:schemeClr val="bg2"/>
                </a:solidFill>
              </a:rPr>
              <a:t>ΠΑΡΑΡΤΗΜΑ</a:t>
            </a:r>
            <a:r>
              <a:rPr lang="en-IN" sz="2400" dirty="0"/>
              <a:t> </a:t>
            </a:r>
            <a:r>
              <a:rPr lang="en-IN" sz="2400" dirty="0" smtClean="0"/>
              <a:t>	</a:t>
            </a:r>
            <a:r>
              <a:rPr lang="el-GR" sz="2400" dirty="0" smtClean="0"/>
              <a:t>Εξαγωγή </a:t>
            </a:r>
            <a:r>
              <a:rPr lang="el-GR" sz="2400" dirty="0"/>
              <a:t>της σχέσης μεταξύ πληθωρισμού, αναμενόμενου πληθωρισμού και ανεργίας</a:t>
            </a:r>
            <a:endParaRPr lang="en-IN" sz="2400" dirty="0"/>
          </a:p>
        </p:txBody>
      </p:sp>
    </p:spTree>
    <p:extLst>
      <p:ext uri="{BB962C8B-B14F-4D97-AF65-F5344CB8AC3E}">
        <p14:creationId xmlns="" xmlns:p14="http://schemas.microsoft.com/office/powerpoint/2010/main" val="2344577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8.4 </a:t>
            </a:r>
            <a:r>
              <a:rPr lang="el-GR" sz="2800" dirty="0">
                <a:latin typeface="+mj-lt"/>
              </a:rPr>
              <a:t>Μια σύνοψη και πολλές προειδοποιήσεις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1600200"/>
            <a:ext cx="8229600" cy="3452227"/>
          </a:xfrm>
        </p:spPr>
        <p:txBody>
          <a:bodyPr>
            <a:noAutofit/>
          </a:bodyPr>
          <a:lstStyle/>
          <a:p>
            <a:pPr>
              <a:spcBef>
                <a:spcPts val="525"/>
              </a:spcBef>
            </a:pPr>
            <a:r>
              <a:rPr lang="el-GR" sz="2200" dirty="0">
                <a:ea typeface="ヒラギノ角ゴ Pro W3" pitchFamily="-84" charset="-128"/>
              </a:rPr>
              <a:t>Η σχέση μεταξύ ανεργίας και πληθωρισμού στις Ηνωμένες Πολιτείες σήμερα αποτυπώνεται καλά σε μια σχέση μεταξύ της μεταβολής του ρυθμού πληθωρισμού και της απόκλισης του ποσοστού ανεργίας από το φυσιολογικό ποσοστό ανεργίας.</a:t>
            </a:r>
          </a:p>
          <a:p>
            <a:pPr>
              <a:spcBef>
                <a:spcPts val="525"/>
              </a:spcBef>
            </a:pPr>
            <a:r>
              <a:rPr lang="el-GR" sz="2200" dirty="0">
                <a:ea typeface="ヒラギノ角ゴ Pro W3" pitchFamily="-84" charset="-128"/>
              </a:rPr>
              <a:t>Όταν το ποσοστό ανεργίας είναι πάνω (κάτω) από το φυσιολογικό ποσοστό ανεργίας, ο ρυθμός πληθωρισμού συνήθως μειώνεται (αυξάνεται).</a:t>
            </a:r>
          </a:p>
          <a:p>
            <a:pPr>
              <a:spcBef>
                <a:spcPts val="525"/>
              </a:spcBef>
            </a:pPr>
            <a:r>
              <a:rPr lang="el-GR" sz="2200" dirty="0">
                <a:ea typeface="ヒラギノ角ゴ Pro W3" pitchFamily="-84" charset="-128"/>
              </a:rPr>
              <a:t>Το φυσιολογικό ποσοστό ανεργίας διαφέρει από χώρα σε χώρα λόγω, για παράδειγμα, των </a:t>
            </a:r>
            <a:r>
              <a:rPr lang="el-GR" sz="2200" b="1" dirty="0">
                <a:ea typeface="ヒラギノ角ゴ Pro W3" pitchFamily="-84" charset="-128"/>
              </a:rPr>
              <a:t>δυσκαμψιών της αγοράς εργασίας</a:t>
            </a:r>
            <a:r>
              <a:rPr lang="el-GR" sz="2200" dirty="0">
                <a:ea typeface="ヒラギノ角ゴ Pro W3" pitchFamily="-84" charset="-128"/>
              </a:rPr>
              <a:t>, αλλά και διαχρονικά</a:t>
            </a:r>
            <a:r>
              <a:rPr lang="en-US" sz="2200" dirty="0">
                <a:ea typeface="ヒラギノ角ゴ Pro W3" pitchFamily="-84" charset="-128"/>
              </a:rPr>
              <a:t>.</a:t>
            </a:r>
          </a:p>
        </p:txBody>
      </p:sp>
    </p:spTree>
    <p:extLst>
      <p:ext uri="{BB962C8B-B14F-4D97-AF65-F5344CB8AC3E}">
        <p14:creationId xmlns="" xmlns:p14="http://schemas.microsoft.com/office/powerpoint/2010/main" val="1705604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1585"/>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Μεταβολές του φυσιολογικού ποσοστού ανεργίας στις ΗΠΑ, μετά το</a:t>
            </a:r>
            <a:r>
              <a:rPr lang="en-IN" sz="2800" dirty="0">
                <a:latin typeface="+mj-lt"/>
              </a:rPr>
              <a:t> 1990</a:t>
            </a:r>
            <a:endParaRPr lang="en-US" sz="2800" dirty="0">
              <a:latin typeface="+mj-lt"/>
            </a:endParaRPr>
          </a:p>
        </p:txBody>
      </p:sp>
      <p:sp>
        <p:nvSpPr>
          <p:cNvPr id="5" name="Content Placeholder 4"/>
          <p:cNvSpPr>
            <a:spLocks noGrp="1"/>
          </p:cNvSpPr>
          <p:nvPr>
            <p:ph idx="1"/>
          </p:nvPr>
        </p:nvSpPr>
        <p:spPr>
          <a:xfrm>
            <a:off x="457200" y="1648217"/>
            <a:ext cx="8229600" cy="4752583"/>
          </a:xfrm>
        </p:spPr>
        <p:txBody>
          <a:bodyPr>
            <a:noAutofit/>
          </a:bodyPr>
          <a:lstStyle/>
          <a:p>
            <a:pPr>
              <a:spcBef>
                <a:spcPts val="525"/>
              </a:spcBef>
            </a:pPr>
            <a:r>
              <a:rPr lang="el-GR" sz="2000" dirty="0">
                <a:ea typeface="ヒラギノ角ゴ Pro W3" pitchFamily="-84" charset="-128"/>
              </a:rPr>
              <a:t>Πιθανές εξηγήσεις για τη μείωση του φυσιολογικού ποσοστού ανεργίας των ΗΠΑ από 6% ή 7% τις δεκαετίες του 1970 και του 1980, σε περίπου 4% σήμερα:</a:t>
            </a:r>
            <a:endParaRPr lang="en-US" sz="2000" dirty="0">
              <a:ea typeface="ヒラギノ角ゴ Pro W3" pitchFamily="-84" charset="-128"/>
            </a:endParaRPr>
          </a:p>
          <a:p>
            <a:pPr lvl="1">
              <a:spcBef>
                <a:spcPts val="525"/>
              </a:spcBef>
            </a:pPr>
            <a:r>
              <a:rPr lang="el-GR" sz="2000" dirty="0">
                <a:ea typeface="ヒラギノ角ゴ Pro W3" pitchFamily="-84" charset="-128"/>
              </a:rPr>
              <a:t>Η αυξημένη παγκοσμιοποίηση και ο ισχυρότερος ανταγωνισμός μεταξύ των αμερικανικών και ξένων επιχειρήσεων μπορεί να έχουν μειώσει το περιθώριο κέρδους.</a:t>
            </a:r>
          </a:p>
          <a:p>
            <a:pPr lvl="1">
              <a:spcBef>
                <a:spcPts val="525"/>
              </a:spcBef>
            </a:pPr>
            <a:r>
              <a:rPr lang="el-GR" sz="2000" dirty="0">
                <a:ea typeface="ヒラギノ角ゴ Pro W3" pitchFamily="-84" charset="-128"/>
              </a:rPr>
              <a:t>Αύξηση της απασχόλησης εξαιτίας φορέων προσωρινής βοήθειας.</a:t>
            </a:r>
          </a:p>
          <a:p>
            <a:pPr lvl="1">
              <a:spcBef>
                <a:spcPts val="525"/>
              </a:spcBef>
            </a:pPr>
            <a:r>
              <a:rPr lang="el-GR" sz="2000" dirty="0">
                <a:ea typeface="ヒラギノ角ゴ Pro W3" pitchFamily="-84" charset="-128"/>
              </a:rPr>
              <a:t>Η γήρανση του πληθυσμού των ΗΠΑ.</a:t>
            </a:r>
          </a:p>
          <a:p>
            <a:pPr lvl="1">
              <a:spcBef>
                <a:spcPts val="525"/>
              </a:spcBef>
            </a:pPr>
            <a:r>
              <a:rPr lang="el-GR" sz="2000" dirty="0">
                <a:ea typeface="ヒラギノ角ゴ Pro W3" pitchFamily="-84" charset="-128"/>
              </a:rPr>
              <a:t>Αύξηση του ποσοστού </a:t>
            </a:r>
            <a:r>
              <a:rPr lang="el-GR" sz="2000" dirty="0" err="1">
                <a:ea typeface="ヒラギノ角ゴ Pro W3" pitchFamily="-84" charset="-128"/>
              </a:rPr>
              <a:t>ιδρυματοποίησης</a:t>
            </a:r>
            <a:r>
              <a:rPr lang="el-GR" sz="2000" dirty="0">
                <a:ea typeface="ヒラギノ角ゴ Pro W3" pitchFamily="-84" charset="-128"/>
              </a:rPr>
              <a:t>.</a:t>
            </a:r>
          </a:p>
          <a:p>
            <a:pPr lvl="1">
              <a:spcBef>
                <a:spcPts val="525"/>
              </a:spcBef>
            </a:pPr>
            <a:r>
              <a:rPr lang="el-GR" sz="2000" dirty="0">
                <a:ea typeface="ヒラギノ角ゴ Pro W3" pitchFamily="-84" charset="-128"/>
              </a:rPr>
              <a:t>Η αύξηση του αριθμού των εργαζομένων με αναπηρία.</a:t>
            </a:r>
          </a:p>
          <a:p>
            <a:pPr lvl="1">
              <a:spcBef>
                <a:spcPts val="525"/>
              </a:spcBef>
            </a:pPr>
            <a:r>
              <a:rPr lang="el-GR" sz="2000" dirty="0">
                <a:ea typeface="ヒラギノ角ゴ Pro W3" pitchFamily="-84" charset="-128"/>
              </a:rPr>
              <a:t>Οι μακροπρόθεσμες επιπτώσεις της ύφεσης 2008-2009. </a:t>
            </a:r>
            <a:endParaRPr lang="en-US" sz="2000" dirty="0">
              <a:ea typeface="ヒラギノ角ゴ Pro W3" pitchFamily="-84" charset="-128"/>
            </a:endParaRPr>
          </a:p>
        </p:txBody>
      </p:sp>
    </p:spTree>
    <p:extLst>
      <p:ext uri="{BB962C8B-B14F-4D97-AF65-F5344CB8AC3E}">
        <p14:creationId xmlns="" xmlns:p14="http://schemas.microsoft.com/office/powerpoint/2010/main" val="660017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Πώς εξηγείται η </a:t>
            </a:r>
            <a:r>
              <a:rPr lang="el-GR" sz="2800" dirty="0" smtClean="0">
                <a:latin typeface="+mj-lt"/>
              </a:rPr>
              <a:t>Ευρωπαϊκή </a:t>
            </a:r>
            <a:r>
              <a:rPr lang="el-GR" sz="2800" dirty="0">
                <a:latin typeface="+mj-lt"/>
              </a:rPr>
              <a:t>ανεργία;</a:t>
            </a:r>
            <a:r>
              <a:rPr lang="en-IN" sz="2800" dirty="0">
                <a:latin typeface="+mj-lt"/>
              </a:rPr>
              <a:t> (1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1408772"/>
            <a:ext cx="8229600" cy="3772828"/>
          </a:xfrm>
        </p:spPr>
        <p:txBody>
          <a:bodyPr>
            <a:noAutofit/>
          </a:bodyPr>
          <a:lstStyle/>
          <a:p>
            <a:pPr>
              <a:spcBef>
                <a:spcPts val="525"/>
              </a:spcBef>
            </a:pPr>
            <a:r>
              <a:rPr lang="el-GR" sz="2200" dirty="0">
                <a:ea typeface="ヒラギノ角ゴ Pro W3" pitchFamily="-84" charset="-128"/>
              </a:rPr>
              <a:t>Παράγοντες σχετικά με τις ακαμψίες της αγοράς εργασίας</a:t>
            </a:r>
            <a:r>
              <a:rPr lang="en-US" sz="2200" dirty="0">
                <a:ea typeface="ヒラギノ角ゴ Pro W3" pitchFamily="-84" charset="-128"/>
              </a:rPr>
              <a:t>:</a:t>
            </a:r>
          </a:p>
          <a:p>
            <a:pPr lvl="1">
              <a:spcBef>
                <a:spcPts val="525"/>
              </a:spcBef>
            </a:pPr>
            <a:r>
              <a:rPr lang="el-GR" sz="2200" dirty="0">
                <a:ea typeface="ヒラギノ角ゴ Pro W3" pitchFamily="-84" charset="-128"/>
              </a:rPr>
              <a:t>Ένα γενναιόδωρο σύστημα </a:t>
            </a:r>
            <a:r>
              <a:rPr lang="el-GR" sz="2200" dirty="0" smtClean="0">
                <a:ea typeface="ヒラギノ角ゴ Pro W3" pitchFamily="-84" charset="-128"/>
              </a:rPr>
              <a:t>ασφάλισης κατά </a:t>
            </a:r>
            <a:r>
              <a:rPr lang="el-GR" sz="2200" dirty="0">
                <a:ea typeface="ヒラギノ角ゴ Pro W3" pitchFamily="-84" charset="-128"/>
              </a:rPr>
              <a:t>της ανεργίας</a:t>
            </a:r>
          </a:p>
          <a:p>
            <a:pPr lvl="1">
              <a:spcBef>
                <a:spcPts val="525"/>
              </a:spcBef>
            </a:pPr>
            <a:r>
              <a:rPr lang="el-GR" sz="2200" dirty="0">
                <a:ea typeface="ヒラギノ角ゴ Pro W3" pitchFamily="-84" charset="-128"/>
              </a:rPr>
              <a:t>Υψηλός βαθμός προστασίας της απασχόλησης</a:t>
            </a:r>
          </a:p>
          <a:p>
            <a:pPr lvl="1">
              <a:spcBef>
                <a:spcPts val="525"/>
              </a:spcBef>
            </a:pPr>
            <a:r>
              <a:rPr lang="el-GR" sz="2200" dirty="0">
                <a:ea typeface="ヒラギノ角ゴ Pro W3" pitchFamily="-84" charset="-128"/>
              </a:rPr>
              <a:t>Κατώτατοι μισθοί</a:t>
            </a:r>
          </a:p>
          <a:p>
            <a:pPr lvl="1">
              <a:spcBef>
                <a:spcPts val="525"/>
              </a:spcBef>
            </a:pPr>
            <a:r>
              <a:rPr lang="el-GR" sz="2200" dirty="0">
                <a:ea typeface="ヒラギノ角ゴ Pro W3" pitchFamily="-84" charset="-128"/>
              </a:rPr>
              <a:t>Κανόνες διαπραγμάτευσης, όπως επέκταση συμβάσεων. </a:t>
            </a:r>
            <a:endParaRPr lang="el-GR" sz="2200" dirty="0" smtClean="0">
              <a:ea typeface="ヒラギノ角ゴ Pro W3" pitchFamily="-84" charset="-128"/>
            </a:endParaRPr>
          </a:p>
          <a:p>
            <a:pPr lvl="1">
              <a:spcBef>
                <a:spcPts val="525"/>
              </a:spcBef>
            </a:pPr>
            <a:endParaRPr lang="en-US" sz="2200" dirty="0">
              <a:ea typeface="ヒラギノ角ゴ Pro W3" pitchFamily="-84" charset="-128"/>
            </a:endParaRPr>
          </a:p>
          <a:p>
            <a:pPr>
              <a:spcBef>
                <a:spcPts val="525"/>
              </a:spcBef>
            </a:pPr>
            <a:r>
              <a:rPr lang="el-GR" sz="2200" dirty="0">
                <a:ea typeface="ヒラギノ角ゴ Pro W3" pitchFamily="-84" charset="-128"/>
              </a:rPr>
              <a:t>Βασικά στοιχεία για την ανεργία στην Ευρώπη</a:t>
            </a:r>
            <a:r>
              <a:rPr lang="en-US" sz="2200" dirty="0">
                <a:ea typeface="ヒラギノ角ゴ Pro W3" pitchFamily="-84" charset="-128"/>
              </a:rPr>
              <a:t>:</a:t>
            </a:r>
          </a:p>
          <a:p>
            <a:pPr lvl="1">
              <a:spcBef>
                <a:spcPts val="525"/>
              </a:spcBef>
            </a:pPr>
            <a:r>
              <a:rPr lang="el-GR" sz="2200" dirty="0">
                <a:ea typeface="ヒラギノ角ゴ Pro W3" pitchFamily="-84" charset="-128"/>
              </a:rPr>
              <a:t>Η ανεργία δεν ήταν πάντα υψηλή</a:t>
            </a:r>
          </a:p>
          <a:p>
            <a:pPr lvl="1">
              <a:spcBef>
                <a:spcPts val="525"/>
              </a:spcBef>
            </a:pPr>
            <a:r>
              <a:rPr lang="el-GR" sz="2200" dirty="0">
                <a:ea typeface="ヒラギノ角ゴ Pro W3" pitchFamily="-84" charset="-128"/>
              </a:rPr>
              <a:t>Ορισμένες ευρωπαϊκές χώρες είχαν στην πραγματικότητα χαμηλή ανεργία, πριν από την έναρξη της τρέχουσας κρίσης</a:t>
            </a:r>
            <a:endParaRPr lang="en-US" sz="2200" dirty="0">
              <a:ea typeface="ヒラギノ角ゴ Pro W3" pitchFamily="-84" charset="-128"/>
            </a:endParaRPr>
          </a:p>
        </p:txBody>
      </p:sp>
    </p:spTree>
    <p:extLst>
      <p:ext uri="{BB962C8B-B14F-4D97-AF65-F5344CB8AC3E}">
        <p14:creationId xmlns="" xmlns:p14="http://schemas.microsoft.com/office/powerpoint/2010/main" val="356152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Πώς εξηγείται η </a:t>
            </a:r>
            <a:r>
              <a:rPr lang="el-GR" sz="2800" dirty="0" smtClean="0">
                <a:latin typeface="+mj-lt"/>
              </a:rPr>
              <a:t>Ευρωπαϊκή </a:t>
            </a:r>
            <a:r>
              <a:rPr lang="el-GR" sz="2800" dirty="0">
                <a:latin typeface="+mj-lt"/>
              </a:rPr>
              <a:t>ανεργία;</a:t>
            </a:r>
            <a:r>
              <a:rPr lang="en-IN" sz="2800" dirty="0">
                <a:latin typeface="+mj-lt"/>
              </a:rPr>
              <a:t>  (2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1090136"/>
            <a:ext cx="8229600" cy="738664"/>
          </a:xfrm>
        </p:spPr>
        <p:txBody>
          <a:bodyPr>
            <a:noAutofit/>
          </a:bodyPr>
          <a:lstStyle/>
          <a:p>
            <a:pPr marL="0" indent="0">
              <a:buNone/>
            </a:pPr>
            <a:r>
              <a:rPr lang="el-GR" sz="2200" b="1" dirty="0"/>
              <a:t>Σχήμα</a:t>
            </a:r>
            <a:r>
              <a:rPr lang="en-US" sz="2200" b="1" dirty="0"/>
              <a:t> 1 </a:t>
            </a:r>
            <a:r>
              <a:rPr lang="el-GR" sz="2200" dirty="0"/>
              <a:t>Ρυθμοί ανεργίας σε 15 ευρωπαϊκές χώρες</a:t>
            </a:r>
            <a:r>
              <a:rPr lang="en-US" sz="2200" dirty="0"/>
              <a:t>, 2006</a:t>
            </a:r>
          </a:p>
        </p:txBody>
      </p:sp>
      <p:pic>
        <p:nvPicPr>
          <p:cNvPr id="13314" name="Picture 2"/>
          <p:cNvPicPr>
            <a:picLocks noChangeAspect="1" noChangeArrowheads="1"/>
          </p:cNvPicPr>
          <p:nvPr/>
        </p:nvPicPr>
        <p:blipFill>
          <a:blip r:embed="rId3" cstate="print"/>
          <a:srcRect/>
          <a:stretch>
            <a:fillRect/>
          </a:stretch>
        </p:blipFill>
        <p:spPr bwMode="auto">
          <a:xfrm>
            <a:off x="914400" y="1676400"/>
            <a:ext cx="7243984" cy="4343400"/>
          </a:xfrm>
          <a:prstGeom prst="rect">
            <a:avLst/>
          </a:prstGeom>
          <a:noFill/>
          <a:ln w="9525">
            <a:noFill/>
            <a:miter lim="800000"/>
            <a:headEnd/>
            <a:tailEnd/>
          </a:ln>
        </p:spPr>
      </p:pic>
    </p:spTree>
    <p:extLst>
      <p:ext uri="{BB962C8B-B14F-4D97-AF65-F5344CB8AC3E}">
        <p14:creationId xmlns="" xmlns:p14="http://schemas.microsoft.com/office/powerpoint/2010/main" val="4240142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6775"/>
          </a:xfrm>
        </p:spPr>
        <p:txBody>
          <a:bodyPr wrap="square">
            <a:noAutofit/>
          </a:bodyPr>
          <a:lstStyle/>
          <a:p>
            <a:r>
              <a:rPr lang="en-IN" sz="2800" dirty="0">
                <a:latin typeface="+mj-lt"/>
              </a:rPr>
              <a:t>8.4 </a:t>
            </a:r>
            <a:r>
              <a:rPr lang="el-GR" sz="2800" dirty="0">
                <a:latin typeface="+mj-lt"/>
              </a:rPr>
              <a:t>Μια σύνοψη και πολλές προειδοποιήσεις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2 of 5)</a:t>
            </a:r>
            <a:endParaRPr lang="en-US" sz="2800" dirty="0">
              <a:latin typeface="+mj-lt"/>
            </a:endParaRPr>
          </a:p>
        </p:txBody>
      </p:sp>
      <p:sp>
        <p:nvSpPr>
          <p:cNvPr id="5" name="Content Placeholder 4"/>
          <p:cNvSpPr>
            <a:spLocks noGrp="1"/>
          </p:cNvSpPr>
          <p:nvPr>
            <p:ph idx="1"/>
          </p:nvPr>
        </p:nvSpPr>
        <p:spPr>
          <a:xfrm>
            <a:off x="457200" y="1302069"/>
            <a:ext cx="7924800" cy="3803331"/>
          </a:xfrm>
        </p:spPr>
        <p:txBody>
          <a:bodyPr>
            <a:noAutofit/>
          </a:bodyPr>
          <a:lstStyle/>
          <a:p>
            <a:pPr>
              <a:spcBef>
                <a:spcPts val="525"/>
              </a:spcBef>
            </a:pPr>
            <a:r>
              <a:rPr lang="el-GR" sz="2200" dirty="0">
                <a:ea typeface="ヒラギノ角ゴ Pro W3" pitchFamily="-84" charset="-128"/>
              </a:rPr>
              <a:t>Όταν ο ρυθμός πληθωρισμού γίνεται υψηλός, οι όροι των μισθολογικών συμφωνιών τείνουν να μεταβάλλονται ανάλογα με το επίπεδο του πληθωρισμού.</a:t>
            </a:r>
          </a:p>
          <a:p>
            <a:pPr>
              <a:spcBef>
                <a:spcPts val="525"/>
              </a:spcBef>
            </a:pPr>
            <a:r>
              <a:rPr lang="el-GR" sz="2200" dirty="0">
                <a:ea typeface="ヒラギノ角ゴ Pro W3" pitchFamily="-84" charset="-128"/>
              </a:rPr>
              <a:t>Η </a:t>
            </a:r>
            <a:r>
              <a:rPr lang="el-GR" sz="2200" b="1" dirty="0">
                <a:ea typeface="ヒラギノ角ゴ Pro W3" pitchFamily="-84" charset="-128"/>
              </a:rPr>
              <a:t>τιμαριθμική αναπροσαρμογή των μισθών</a:t>
            </a:r>
            <a:r>
              <a:rPr lang="el-GR" sz="2200" dirty="0">
                <a:ea typeface="ヒラギノ角ゴ Pro W3" pitchFamily="-84" charset="-128"/>
              </a:rPr>
              <a:t> είναι μια διάταξη που αυξάνει αυτόματα τους μισθούς ανάλογα με τον πληθωρισμό.</a:t>
            </a:r>
          </a:p>
          <a:p>
            <a:pPr>
              <a:spcBef>
                <a:spcPts val="525"/>
              </a:spcBef>
            </a:pPr>
            <a:r>
              <a:rPr lang="el-GR" sz="2200" dirty="0">
                <a:ea typeface="ヒラギノ角ゴ Pro W3" pitchFamily="-84" charset="-128"/>
              </a:rPr>
              <a:t>Ας υποθέσουμε ότι λ είναι ένα ποσοστό των συμβάσεων εργασίας που είναι </a:t>
            </a:r>
            <a:r>
              <a:rPr lang="el-GR" sz="2200" dirty="0" err="1">
                <a:ea typeface="ヒラギノ角ゴ Pro W3" pitchFamily="-84" charset="-128"/>
              </a:rPr>
              <a:t>τιμαριθμοποιημένο</a:t>
            </a:r>
            <a:r>
              <a:rPr lang="el-GR" sz="2200" dirty="0">
                <a:ea typeface="ヒラギノ角ゴ Pro W3" pitchFamily="-84" charset="-128"/>
              </a:rPr>
              <a:t>, οπότε οι ονομαστικοί μισθοί μεταβάλλονται ακριβώς ανάλογα με το πραγματικό επίπεδο τιμών, η εξίσωση </a:t>
            </a:r>
            <a:r>
              <a:rPr lang="el-GR" sz="2200" dirty="0" smtClean="0">
                <a:ea typeface="ヒラギノ角ゴ Pro W3" pitchFamily="-84" charset="-128"/>
              </a:rPr>
              <a:t>γίνεται:</a:t>
            </a:r>
            <a:endParaRPr lang="en-US" sz="2200" dirty="0">
              <a:ea typeface="ヒラギノ角ゴ Pro W3" pitchFamily="-84" charset="-128"/>
            </a:endParaRPr>
          </a:p>
        </p:txBody>
      </p:sp>
      <p:pic>
        <p:nvPicPr>
          <p:cNvPr id="14338" name="Picture 2"/>
          <p:cNvPicPr>
            <a:picLocks noChangeAspect="1" noChangeArrowheads="1"/>
          </p:cNvPicPr>
          <p:nvPr/>
        </p:nvPicPr>
        <p:blipFill>
          <a:blip r:embed="rId3" cstate="print"/>
          <a:srcRect/>
          <a:stretch>
            <a:fillRect/>
          </a:stretch>
        </p:blipFill>
        <p:spPr bwMode="auto">
          <a:xfrm>
            <a:off x="1847850" y="5019675"/>
            <a:ext cx="5448300" cy="542925"/>
          </a:xfrm>
          <a:prstGeom prst="rect">
            <a:avLst/>
          </a:prstGeom>
          <a:noFill/>
          <a:ln w="9525">
            <a:noFill/>
            <a:miter lim="800000"/>
            <a:headEnd/>
            <a:tailEnd/>
          </a:ln>
        </p:spPr>
      </p:pic>
    </p:spTree>
    <p:extLst>
      <p:ext uri="{BB962C8B-B14F-4D97-AF65-F5344CB8AC3E}">
        <p14:creationId xmlns="" xmlns:p14="http://schemas.microsoft.com/office/powerpoint/2010/main" val="504995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8.4 </a:t>
            </a:r>
            <a:r>
              <a:rPr lang="el-GR" sz="2800" dirty="0">
                <a:latin typeface="+mj-lt"/>
              </a:rPr>
              <a:t>Μια σύνοψη και πολλές προειδοποιήσεις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3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1676400"/>
            <a:ext cx="8229600" cy="802784"/>
          </a:xfrm>
        </p:spPr>
        <p:txBody>
          <a:bodyPr>
            <a:noAutofit/>
          </a:bodyPr>
          <a:lstStyle/>
          <a:p>
            <a:pPr>
              <a:spcBef>
                <a:spcPts val="525"/>
              </a:spcBef>
            </a:pPr>
            <a:r>
              <a:rPr lang="el-GR" sz="2200" dirty="0">
                <a:ea typeface="ヒラギノ角ゴ Pro W3" pitchFamily="-84" charset="-128"/>
              </a:rPr>
              <a:t>Όταν </a:t>
            </a:r>
            <a:r>
              <a:rPr lang="en-US" sz="2200" dirty="0">
                <a:ea typeface="ヒラギノ角ゴ Pro W3" pitchFamily="-84" charset="-128"/>
              </a:rPr>
              <a:t> </a:t>
            </a:r>
            <a:r>
              <a:rPr lang="el-GR" sz="2200" dirty="0">
                <a:ea typeface="ヒラギノ角ゴ Pro W3" pitchFamily="-84" charset="-128"/>
                <a:cs typeface="Times New Roman" panose="02020603050405020304" pitchFamily="18" charset="0"/>
              </a:rPr>
              <a:t>λ</a:t>
            </a:r>
            <a:r>
              <a:rPr lang="en-US" sz="2200" dirty="0">
                <a:ea typeface="ヒラギノ角ゴ Pro W3" pitchFamily="-84" charset="-128"/>
              </a:rPr>
              <a:t>=0, </a:t>
            </a:r>
            <a:r>
              <a:rPr lang="el-GR" sz="2200" dirty="0">
                <a:ea typeface="ヒラギノ角ゴ Pro W3" pitchFamily="-84" charset="-128"/>
              </a:rPr>
              <a:t>η εξίσωση</a:t>
            </a:r>
            <a:r>
              <a:rPr lang="en-US" sz="2200" dirty="0">
                <a:ea typeface="ヒラギノ角ゴ Pro W3" pitchFamily="-84" charset="-128"/>
              </a:rPr>
              <a:t> (8.11) </a:t>
            </a:r>
            <a:r>
              <a:rPr lang="el-GR" sz="2200" dirty="0" smtClean="0">
                <a:ea typeface="ヒラギノ角ゴ Pro W3" pitchFamily="-84" charset="-128"/>
              </a:rPr>
              <a:t>γίνεται </a:t>
            </a:r>
            <a:r>
              <a:rPr lang="el-GR" sz="2200" dirty="0">
                <a:ea typeface="ヒラギノ角ゴ Pro W3" pitchFamily="-84" charset="-128"/>
              </a:rPr>
              <a:t>η εξίσωση</a:t>
            </a:r>
            <a:r>
              <a:rPr lang="en-US" sz="2200" dirty="0">
                <a:ea typeface="ヒラギノ角ゴ Pro W3" pitchFamily="-84" charset="-128"/>
              </a:rPr>
              <a:t> (8.10).</a:t>
            </a:r>
          </a:p>
          <a:p>
            <a:pPr>
              <a:spcBef>
                <a:spcPts val="525"/>
              </a:spcBef>
            </a:pPr>
            <a:r>
              <a:rPr lang="el-GR" sz="2200" dirty="0" smtClean="0">
                <a:ea typeface="ヒラギノ角ゴ Pro W3" pitchFamily="-84" charset="-128"/>
              </a:rPr>
              <a:t>Όταν</a:t>
            </a:r>
            <a:r>
              <a:rPr lang="en-US" sz="2200" dirty="0" smtClean="0">
                <a:ea typeface="ヒラギノ角ゴ Pro W3" pitchFamily="-84" charset="-128"/>
              </a:rPr>
              <a:t> </a:t>
            </a:r>
            <a:r>
              <a:rPr lang="el-GR" sz="2200" dirty="0" smtClean="0">
                <a:ea typeface="ヒラギノ角ゴ Pro W3" pitchFamily="-84" charset="-128"/>
              </a:rPr>
              <a:t> </a:t>
            </a:r>
            <a:r>
              <a:rPr lang="el-GR" sz="2200" dirty="0" smtClean="0">
                <a:ea typeface="ヒラギノ角ゴ Pro W3" pitchFamily="-84" charset="-128"/>
                <a:cs typeface="Times New Roman" panose="02020603050405020304" pitchFamily="18" charset="0"/>
              </a:rPr>
              <a:t>λ</a:t>
            </a:r>
            <a:r>
              <a:rPr lang="en-US" sz="2200" dirty="0">
                <a:ea typeface="ヒラギノ角ゴ Pro W3" pitchFamily="-84" charset="-128"/>
              </a:rPr>
              <a:t>&gt;0, </a:t>
            </a:r>
            <a:r>
              <a:rPr lang="el-GR" sz="2200" dirty="0">
                <a:ea typeface="ヒラギノ角ゴ Pro W3" pitchFamily="-84" charset="-128"/>
              </a:rPr>
              <a:t>η εξίσωση</a:t>
            </a:r>
            <a:r>
              <a:rPr lang="en-US" sz="2200" dirty="0">
                <a:ea typeface="ヒラギノ角ゴ Pro W3" pitchFamily="-84" charset="-128"/>
              </a:rPr>
              <a:t> (8.11) </a:t>
            </a:r>
            <a:r>
              <a:rPr lang="el-GR" sz="2200" dirty="0">
                <a:ea typeface="ヒラギノ角ゴ Pro W3" pitchFamily="-84" charset="-128"/>
              </a:rPr>
              <a:t>γίνεται</a:t>
            </a:r>
            <a:r>
              <a:rPr lang="en-US" sz="2200" dirty="0">
                <a:ea typeface="ヒラギノ角ゴ Pro W3" pitchFamily="-84" charset="-128"/>
              </a:rPr>
              <a:t>:</a:t>
            </a:r>
          </a:p>
        </p:txBody>
      </p:sp>
      <p:sp>
        <p:nvSpPr>
          <p:cNvPr id="3" name="Content Placeholder 2"/>
          <p:cNvSpPr>
            <a:spLocks noGrp="1"/>
          </p:cNvSpPr>
          <p:nvPr>
            <p:ph idx="13"/>
          </p:nvPr>
        </p:nvSpPr>
        <p:spPr>
          <a:xfrm>
            <a:off x="447675" y="3543300"/>
            <a:ext cx="8229600" cy="2019300"/>
          </a:xfrm>
        </p:spPr>
        <p:txBody>
          <a:bodyPr>
            <a:noAutofit/>
          </a:bodyPr>
          <a:lstStyle/>
          <a:p>
            <a:pPr>
              <a:spcBef>
                <a:spcPts val="525"/>
              </a:spcBef>
            </a:pPr>
            <a:r>
              <a:rPr lang="el-GR" sz="2200" dirty="0">
                <a:ea typeface="ヒラギノ角ゴ Pro W3" pitchFamily="-84" charset="-128"/>
              </a:rPr>
              <a:t>Η τιμαριθμική αναπροσαρμογή των μισθών αυξάνει την επίδραση της ανεργίας στον πληθωρισμό.</a:t>
            </a:r>
          </a:p>
          <a:p>
            <a:pPr>
              <a:spcBef>
                <a:spcPts val="525"/>
              </a:spcBef>
            </a:pPr>
            <a:r>
              <a:rPr lang="el-GR" sz="2200" dirty="0">
                <a:ea typeface="ヒラギノ角ゴ Pro W3" pitchFamily="-84" charset="-128"/>
              </a:rPr>
              <a:t>Χωρίς τιμαριθμική αναπροσαρμογή των μισθών, η μείωση της ανεργίας αυξάνει τους μισθούς, γεγονός που με τη σειρά του αυξάνει τις τιμές</a:t>
            </a:r>
            <a:r>
              <a:rPr lang="el-GR" sz="2200" i="1" dirty="0">
                <a:ea typeface="ヒラギノ角ゴ Pro W3" pitchFamily="-84" charset="-128"/>
              </a:rPr>
              <a:t>.</a:t>
            </a:r>
            <a:r>
              <a:rPr lang="en-US" sz="2200" i="1" dirty="0">
                <a:ea typeface="ヒラギノ角ゴ Pro W3" pitchFamily="-84" charset="-128"/>
              </a:rPr>
              <a:t> </a:t>
            </a:r>
            <a:endParaRPr lang="en-US" sz="2200" dirty="0">
              <a:ea typeface="ヒラギノ角ゴ Pro W3" pitchFamily="-84" charset="-128"/>
            </a:endParaRPr>
          </a:p>
        </p:txBody>
      </p:sp>
      <p:pic>
        <p:nvPicPr>
          <p:cNvPr id="15362" name="Picture 2"/>
          <p:cNvPicPr>
            <a:picLocks noChangeAspect="1" noChangeArrowheads="1"/>
          </p:cNvPicPr>
          <p:nvPr/>
        </p:nvPicPr>
        <p:blipFill>
          <a:blip r:embed="rId3" cstate="print"/>
          <a:srcRect/>
          <a:stretch>
            <a:fillRect/>
          </a:stretch>
        </p:blipFill>
        <p:spPr bwMode="auto">
          <a:xfrm>
            <a:off x="2390775" y="2590800"/>
            <a:ext cx="4362450" cy="800100"/>
          </a:xfrm>
          <a:prstGeom prst="rect">
            <a:avLst/>
          </a:prstGeom>
          <a:noFill/>
          <a:ln w="9525">
            <a:noFill/>
            <a:miter lim="800000"/>
            <a:headEnd/>
            <a:tailEnd/>
          </a:ln>
        </p:spPr>
      </p:pic>
    </p:spTree>
    <p:extLst>
      <p:ext uri="{BB962C8B-B14F-4D97-AF65-F5344CB8AC3E}">
        <p14:creationId xmlns="" xmlns:p14="http://schemas.microsoft.com/office/powerpoint/2010/main" val="328988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8.4 </a:t>
            </a:r>
            <a:r>
              <a:rPr lang="el-GR" sz="2800" dirty="0">
                <a:latin typeface="+mj-lt"/>
              </a:rPr>
              <a:t>Μια σύνοψη και πολλές προειδοποιήσεις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4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1676400"/>
            <a:ext cx="8229600" cy="1541448"/>
          </a:xfrm>
        </p:spPr>
        <p:txBody>
          <a:bodyPr>
            <a:noAutofit/>
          </a:bodyPr>
          <a:lstStyle/>
          <a:p>
            <a:pPr>
              <a:spcBef>
                <a:spcPts val="525"/>
              </a:spcBef>
            </a:pPr>
            <a:r>
              <a:rPr lang="el-GR" sz="2200" dirty="0" smtClean="0">
                <a:ea typeface="ヒラギノ角ゴ Pro W3" pitchFamily="-84" charset="-128"/>
              </a:rPr>
              <a:t>Όταν εμφανίζεται χαμηλός πληθωρισμός ή αντιπληθωρισμός, η σχέση της καμπύλης </a:t>
            </a:r>
            <a:r>
              <a:rPr lang="el-GR" sz="2200" dirty="0" err="1" smtClean="0">
                <a:ea typeface="ヒラギノ角ゴ Pro W3" pitchFamily="-84" charset="-128"/>
              </a:rPr>
              <a:t>Phillips</a:t>
            </a:r>
            <a:r>
              <a:rPr lang="el-GR" sz="2200" dirty="0" smtClean="0">
                <a:ea typeface="ヒラギノ角ゴ Pro W3" pitchFamily="-84" charset="-128"/>
              </a:rPr>
              <a:t> καταρρέει.</a:t>
            </a:r>
          </a:p>
          <a:p>
            <a:pPr>
              <a:spcBef>
                <a:spcPts val="525"/>
              </a:spcBef>
            </a:pPr>
            <a:r>
              <a:rPr lang="el-GR" sz="2200" dirty="0" smtClean="0">
                <a:ea typeface="ヒラギノ角ゴ Pro W3" pitchFamily="-84" charset="-128"/>
              </a:rPr>
              <a:t>Ένας πιθανός λόγος είναι η απροθυμία των εργαζομένων να αποδεχθούν περικοπές στους ονομαστικούς μισθούς</a:t>
            </a:r>
            <a:endParaRPr lang="en-US" sz="2200" dirty="0">
              <a:ea typeface="ヒラギノ角ゴ Pro W3" pitchFamily="-84" charset="-128"/>
            </a:endParaRPr>
          </a:p>
        </p:txBody>
      </p:sp>
    </p:spTree>
    <p:extLst>
      <p:ext uri="{BB962C8B-B14F-4D97-AF65-F5344CB8AC3E}">
        <p14:creationId xmlns="" xmlns:p14="http://schemas.microsoft.com/office/powerpoint/2010/main" val="3517118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8.4 </a:t>
            </a:r>
            <a:r>
              <a:rPr lang="el-GR" sz="2800" dirty="0">
                <a:latin typeface="+mj-lt"/>
              </a:rPr>
              <a:t>Μια σύνοψη και πολλές προειδοποιήσεις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5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1143000"/>
            <a:ext cx="8229600" cy="838200"/>
          </a:xfrm>
        </p:spPr>
        <p:txBody>
          <a:bodyPr>
            <a:noAutofit/>
          </a:bodyPr>
          <a:lstStyle/>
          <a:p>
            <a:pPr marL="0" indent="0">
              <a:buFontTx/>
              <a:buNone/>
            </a:pPr>
            <a:r>
              <a:rPr lang="el-GR" sz="2000" b="1" dirty="0">
                <a:ea typeface="ヒラギノ角ゴ Pro W3" pitchFamily="-65" charset="-128"/>
              </a:rPr>
              <a:t>Απεικόνιση</a:t>
            </a:r>
            <a:r>
              <a:rPr lang="en-US" sz="2000" b="1" dirty="0">
                <a:ea typeface="ヒラギノ角ゴ Pro W3" pitchFamily="-65" charset="-128"/>
              </a:rPr>
              <a:t> 8.6 </a:t>
            </a:r>
            <a:r>
              <a:rPr lang="el-GR" sz="2000" dirty="0">
                <a:ea typeface="ヒラギノ角ゴ Pro W3" pitchFamily="-65" charset="-128"/>
              </a:rPr>
              <a:t>Κατανομή μισθολογικών αλλαγών στην Πορτογαλία, σε εποχές υψηλού και χαμηλού πληθωρισμού</a:t>
            </a:r>
            <a:endParaRPr lang="en-US" sz="2000" dirty="0">
              <a:ea typeface="ヒラギノ角ゴ Pro W3" pitchFamily="-65" charset="-128"/>
            </a:endParaRPr>
          </a:p>
        </p:txBody>
      </p:sp>
      <p:sp>
        <p:nvSpPr>
          <p:cNvPr id="6" name="Content Placeholder 5"/>
          <p:cNvSpPr>
            <a:spLocks noGrp="1"/>
          </p:cNvSpPr>
          <p:nvPr>
            <p:ph idx="13"/>
          </p:nvPr>
        </p:nvSpPr>
        <p:spPr>
          <a:xfrm>
            <a:off x="447675" y="4648200"/>
            <a:ext cx="8229600" cy="1219200"/>
          </a:xfrm>
        </p:spPr>
        <p:txBody>
          <a:bodyPr>
            <a:noAutofit/>
          </a:bodyPr>
          <a:lstStyle/>
          <a:p>
            <a:pPr>
              <a:spcBef>
                <a:spcPts val="600"/>
              </a:spcBef>
            </a:pPr>
            <a:r>
              <a:rPr lang="el-GR" kern="0" dirty="0">
                <a:ea typeface="ヒラギノ角ゴ Pro W3" pitchFamily="-65" charset="-128"/>
              </a:rPr>
              <a:t>Το 1984, ο πληθωρισμός ήταν 27%, και η κατανομή των μισθών ήταν περίπου συμμετρική.</a:t>
            </a:r>
          </a:p>
          <a:p>
            <a:pPr>
              <a:spcBef>
                <a:spcPts val="600"/>
              </a:spcBef>
            </a:pPr>
            <a:r>
              <a:rPr lang="el-GR" kern="0" dirty="0">
                <a:ea typeface="ヒラギノ角ゴ Pro W3" pitchFamily="-65" charset="-128"/>
              </a:rPr>
              <a:t>Το 2012, ο πληθωρισμός ήταν μόλις 2,1% και η κατανομή των μισθών ήταν ομαδοποιημένη στο μηδέν χωρίς σχεδόν καμία αρνητική μεταβολή στους </a:t>
            </a:r>
            <a:r>
              <a:rPr lang="el-GR" kern="0" dirty="0" smtClean="0">
                <a:ea typeface="ヒラギノ角ゴ Pro W3" pitchFamily="-65" charset="-128"/>
              </a:rPr>
              <a:t>μισθούς</a:t>
            </a:r>
            <a:r>
              <a:rPr lang="en-US" kern="0" dirty="0" smtClean="0">
                <a:ea typeface="ヒラギノ角ゴ Pro W3" pitchFamily="-65" charset="-128"/>
              </a:rPr>
              <a:t>.</a:t>
            </a:r>
            <a:endParaRPr lang="en-US" kern="0" dirty="0">
              <a:ea typeface="ヒラギノ角ゴ Pro W3" pitchFamily="-65" charset="-128"/>
            </a:endParaRPr>
          </a:p>
          <a:p>
            <a:pPr>
              <a:spcBef>
                <a:spcPts val="600"/>
              </a:spcBef>
            </a:pPr>
            <a:endParaRPr lang="en-US" kern="0" dirty="0">
              <a:ea typeface="ヒラギノ角ゴ Pro W3" pitchFamily="-65" charset="-128"/>
            </a:endParaRPr>
          </a:p>
        </p:txBody>
      </p:sp>
      <p:sp>
        <p:nvSpPr>
          <p:cNvPr id="3" name="Content Placeholder 2"/>
          <p:cNvSpPr>
            <a:spLocks noGrp="1"/>
          </p:cNvSpPr>
          <p:nvPr>
            <p:ph sz="quarter" idx="14"/>
          </p:nvPr>
        </p:nvSpPr>
        <p:spPr>
          <a:xfrm>
            <a:off x="457200" y="6024229"/>
            <a:ext cx="8229600" cy="290846"/>
          </a:xfrm>
        </p:spPr>
        <p:txBody>
          <a:bodyPr/>
          <a:lstStyle/>
          <a:p>
            <a:pPr marL="0" indent="0">
              <a:buNone/>
            </a:pPr>
            <a:r>
              <a:rPr lang="el-GR" sz="1200" i="1" dirty="0" smtClean="0"/>
              <a:t>Πηγή</a:t>
            </a:r>
            <a:r>
              <a:rPr lang="en-IN" sz="1200" i="1" dirty="0" smtClean="0"/>
              <a:t>: </a:t>
            </a:r>
            <a:r>
              <a:rPr lang="en-IN" sz="1200" dirty="0"/>
              <a:t>Pedro Portugal, based on Portuguese household survey.</a:t>
            </a:r>
          </a:p>
        </p:txBody>
      </p:sp>
      <p:pic>
        <p:nvPicPr>
          <p:cNvPr id="16386" name="Picture 2"/>
          <p:cNvPicPr>
            <a:picLocks noChangeAspect="1" noChangeArrowheads="1"/>
          </p:cNvPicPr>
          <p:nvPr/>
        </p:nvPicPr>
        <p:blipFill>
          <a:blip r:embed="rId3" cstate="print"/>
          <a:srcRect/>
          <a:stretch>
            <a:fillRect/>
          </a:stretch>
        </p:blipFill>
        <p:spPr bwMode="auto">
          <a:xfrm>
            <a:off x="323508" y="1905000"/>
            <a:ext cx="8439492" cy="2500312"/>
          </a:xfrm>
          <a:prstGeom prst="rect">
            <a:avLst/>
          </a:prstGeom>
          <a:noFill/>
          <a:ln w="9525">
            <a:noFill/>
            <a:miter lim="800000"/>
            <a:headEnd/>
            <a:tailEnd/>
          </a:ln>
        </p:spPr>
      </p:pic>
    </p:spTree>
    <p:extLst>
      <p:ext uri="{BB962C8B-B14F-4D97-AF65-F5344CB8AC3E}">
        <p14:creationId xmlns="" xmlns:p14="http://schemas.microsoft.com/office/powerpoint/2010/main" val="3473061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Εξαγωγή της σχέσης μεταξύ πληθωρισμού, αναμενόμενου πληθωρισμού και ανεργίας</a:t>
            </a:r>
            <a:endParaRPr lang="en-US" sz="2800" dirty="0">
              <a:latin typeface="+mj-lt"/>
            </a:endParaRPr>
          </a:p>
        </p:txBody>
      </p:sp>
      <p:sp>
        <p:nvSpPr>
          <p:cNvPr id="13" name="Content Placeholder 12"/>
          <p:cNvSpPr>
            <a:spLocks noGrp="1"/>
          </p:cNvSpPr>
          <p:nvPr>
            <p:ph idx="1"/>
          </p:nvPr>
        </p:nvSpPr>
        <p:spPr>
          <a:xfrm>
            <a:off x="457200" y="1628775"/>
            <a:ext cx="8229600" cy="307777"/>
          </a:xfrm>
        </p:spPr>
        <p:txBody>
          <a:bodyPr>
            <a:noAutofit/>
          </a:bodyPr>
          <a:lstStyle/>
          <a:p>
            <a:r>
              <a:rPr lang="el-GR" sz="2000" dirty="0">
                <a:ea typeface="ヒラギノ角ゴ Pro W3" pitchFamily="-84" charset="-128"/>
              </a:rPr>
              <a:t>Η εξίσωση</a:t>
            </a:r>
            <a:r>
              <a:rPr lang="en-US" sz="2000" dirty="0">
                <a:ea typeface="ヒラギノ角ゴ Pro W3" pitchFamily="-84" charset="-128"/>
              </a:rPr>
              <a:t> (8.1) </a:t>
            </a:r>
            <a:r>
              <a:rPr lang="el-GR" sz="2000" dirty="0">
                <a:ea typeface="ヒラギノ角ゴ Pro W3" pitchFamily="-84" charset="-128"/>
              </a:rPr>
              <a:t>με χρονικούς δείκτες γίνεται</a:t>
            </a:r>
            <a:r>
              <a:rPr lang="en-US" sz="2000" dirty="0">
                <a:ea typeface="ヒラギノ角ゴ Pro W3" pitchFamily="-84" charset="-128"/>
              </a:rPr>
              <a:t>:</a:t>
            </a:r>
          </a:p>
        </p:txBody>
      </p:sp>
      <p:sp>
        <p:nvSpPr>
          <p:cNvPr id="14" name="Content Placeholder 13"/>
          <p:cNvSpPr>
            <a:spLocks noGrp="1"/>
          </p:cNvSpPr>
          <p:nvPr>
            <p:ph idx="13"/>
          </p:nvPr>
        </p:nvSpPr>
        <p:spPr>
          <a:xfrm>
            <a:off x="457200" y="2514600"/>
            <a:ext cx="8229600" cy="307777"/>
          </a:xfrm>
        </p:spPr>
        <p:txBody>
          <a:bodyPr>
            <a:noAutofit/>
          </a:bodyPr>
          <a:lstStyle/>
          <a:p>
            <a:r>
              <a:rPr lang="el-GR" sz="2000" dirty="0">
                <a:ea typeface="ヒラギノ角ゴ Pro W3" pitchFamily="-84" charset="-128"/>
              </a:rPr>
              <a:t>Διαιρούμε και τα δυο μέρη με</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P</a:t>
            </a:r>
            <a:r>
              <a:rPr lang="en-US" sz="2000" i="1" baseline="-25000" dirty="0">
                <a:ea typeface="ヒラギノ角ゴ Pro W3" pitchFamily="-84" charset="-128"/>
                <a:cs typeface="Times New Roman" panose="02020603050405020304" pitchFamily="18" charset="0"/>
              </a:rPr>
              <a:t>t-</a:t>
            </a:r>
            <a:r>
              <a:rPr lang="en-US" sz="2000" baseline="-25000" dirty="0">
                <a:ea typeface="ヒラギノ角ゴ Pro W3" pitchFamily="-84" charset="-128"/>
                <a:cs typeface="Times New Roman" panose="02020603050405020304" pitchFamily="18" charset="0"/>
              </a:rPr>
              <a:t>1</a:t>
            </a:r>
            <a:r>
              <a:rPr lang="en-US" sz="2000" dirty="0">
                <a:ea typeface="ヒラギノ角ゴ Pro W3" pitchFamily="-84" charset="-128"/>
              </a:rPr>
              <a:t>:</a:t>
            </a:r>
          </a:p>
        </p:txBody>
      </p:sp>
      <p:sp>
        <p:nvSpPr>
          <p:cNvPr id="15" name="Content Placeholder 14"/>
          <p:cNvSpPr>
            <a:spLocks noGrp="1"/>
          </p:cNvSpPr>
          <p:nvPr>
            <p:ph idx="14"/>
          </p:nvPr>
        </p:nvSpPr>
        <p:spPr>
          <a:xfrm>
            <a:off x="457200" y="3346847"/>
            <a:ext cx="8229600" cy="386953"/>
          </a:xfrm>
        </p:spPr>
        <p:txBody>
          <a:bodyPr>
            <a:noAutofit/>
          </a:bodyPr>
          <a:lstStyle/>
          <a:p>
            <a:r>
              <a:rPr lang="el-GR" sz="2000" dirty="0" smtClean="0">
                <a:ea typeface="ヒラギノ角ゴ Pro W3" pitchFamily="-84" charset="-128"/>
              </a:rPr>
              <a:t>Θέτουμε  </a:t>
            </a:r>
            <a:r>
              <a:rPr lang="en-US" sz="2000" i="1" dirty="0" smtClean="0">
                <a:ea typeface="ヒラギノ角ゴ Pro W3" pitchFamily="-84" charset="-128"/>
                <a:cs typeface="Times New Roman" panose="02020603050405020304" pitchFamily="18" charset="0"/>
              </a:rPr>
              <a:t>P</a:t>
            </a:r>
            <a:r>
              <a:rPr lang="en-US" sz="2000" i="1" baseline="-25000" dirty="0" smtClean="0">
                <a:ea typeface="ヒラギノ角ゴ Pro W3" pitchFamily="-84" charset="-128"/>
                <a:cs typeface="Times New Roman" panose="02020603050405020304" pitchFamily="18" charset="0"/>
              </a:rPr>
              <a:t>t </a:t>
            </a:r>
            <a:r>
              <a:rPr lang="en-US" sz="2000" i="1" dirty="0">
                <a:ea typeface="ヒラギノ角ゴ Pro W3" pitchFamily="-84" charset="-128"/>
                <a:cs typeface="Times New Roman" panose="02020603050405020304" pitchFamily="18" charset="0"/>
              </a:rPr>
              <a:t>/P</a:t>
            </a:r>
            <a:r>
              <a:rPr lang="en-US" sz="2000" i="1" baseline="-25000" dirty="0">
                <a:ea typeface="ヒラギノ角ゴ Pro W3" pitchFamily="-84" charset="-128"/>
                <a:cs typeface="Times New Roman" panose="02020603050405020304" pitchFamily="18" charset="0"/>
              </a:rPr>
              <a:t>t-</a:t>
            </a:r>
            <a:r>
              <a:rPr lang="en-US" sz="2000" baseline="-25000" dirty="0">
                <a:ea typeface="ヒラギノ角ゴ Pro W3" pitchFamily="-84" charset="-128"/>
                <a:cs typeface="Times New Roman" panose="02020603050405020304" pitchFamily="18" charset="0"/>
              </a:rPr>
              <a:t>1</a:t>
            </a:r>
            <a:r>
              <a:rPr lang="en-US" sz="2000" dirty="0">
                <a:ea typeface="ヒラギノ角ゴ Pro W3" pitchFamily="-84" charset="-128"/>
              </a:rPr>
              <a:t> </a:t>
            </a:r>
            <a:r>
              <a:rPr lang="el-GR" sz="2000" dirty="0" smtClean="0">
                <a:ea typeface="ヒラギノ角ゴ Pro W3" pitchFamily="-84" charset="-128"/>
              </a:rPr>
              <a:t>=</a:t>
            </a:r>
            <a:r>
              <a:rPr lang="en-US" sz="2000" dirty="0" smtClean="0">
                <a:ea typeface="ヒラギノ角ゴ Pro W3" pitchFamily="-84" charset="-128"/>
              </a:rPr>
              <a:t> </a:t>
            </a:r>
            <a:r>
              <a:rPr lang="en-US" sz="2000" dirty="0">
                <a:ea typeface="ヒラギノ角ゴ Pro W3" pitchFamily="-84" charset="-128"/>
              </a:rPr>
              <a:t>1+</a:t>
            </a:r>
            <a:r>
              <a:rPr lang="el-GR" sz="2000" i="1" dirty="0">
                <a:ea typeface="ヒラギノ角ゴ Pro W3" pitchFamily="-84" charset="-128"/>
                <a:cs typeface="Times New Roman" panose="02020603050405020304" pitchFamily="18" charset="0"/>
              </a:rPr>
              <a:t>π</a:t>
            </a:r>
            <a:r>
              <a:rPr lang="en-US" sz="2000" i="1" baseline="-25000" dirty="0">
                <a:ea typeface="ヒラギノ角ゴ Pro W3" pitchFamily="-84" charset="-128"/>
                <a:cs typeface="Times New Roman" panose="02020603050405020304" pitchFamily="18" charset="0"/>
              </a:rPr>
              <a:t>t </a:t>
            </a:r>
            <a:r>
              <a:rPr lang="el-GR" sz="2000" i="1" baseline="-25000" dirty="0" smtClean="0">
                <a:ea typeface="ヒラギノ角ゴ Pro W3" pitchFamily="-84" charset="-128"/>
                <a:cs typeface="Times New Roman" panose="02020603050405020304" pitchFamily="18" charset="0"/>
              </a:rPr>
              <a:t>  </a:t>
            </a:r>
            <a:r>
              <a:rPr lang="el-GR" sz="2000" dirty="0" smtClean="0">
                <a:ea typeface="ヒラギノ角ゴ Pro W3" pitchFamily="-84" charset="-128"/>
                <a:cs typeface="Times New Roman" panose="02020603050405020304" pitchFamily="18" charset="0"/>
              </a:rPr>
              <a:t>και η </a:t>
            </a:r>
            <a:r>
              <a:rPr lang="el-GR" sz="2000" dirty="0">
                <a:ea typeface="ヒラギノ角ゴ Pro W3" pitchFamily="-84" charset="-128"/>
                <a:cs typeface="Times New Roman" panose="02020603050405020304" pitchFamily="18" charset="0"/>
              </a:rPr>
              <a:t>εξίσωση</a:t>
            </a:r>
            <a:r>
              <a:rPr lang="en-US" sz="2000" dirty="0">
                <a:ea typeface="ヒラギノ角ゴ Pro W3" pitchFamily="-84" charset="-128"/>
                <a:cs typeface="Times New Roman" panose="02020603050405020304" pitchFamily="18" charset="0"/>
              </a:rPr>
              <a:t> </a:t>
            </a:r>
            <a:r>
              <a:rPr lang="el-GR" sz="2000" dirty="0" smtClean="0">
                <a:ea typeface="ヒラギノ角ゴ Pro W3" pitchFamily="-84" charset="-128"/>
                <a:cs typeface="Times New Roman" panose="02020603050405020304" pitchFamily="18" charset="0"/>
              </a:rPr>
              <a:t>γίνεται διαδοχικά</a:t>
            </a:r>
            <a:r>
              <a:rPr lang="en-US" sz="2000" dirty="0" smtClean="0">
                <a:ea typeface="ヒラギノ角ゴ Pro W3" pitchFamily="-84" charset="-128"/>
                <a:cs typeface="Times New Roman" panose="02020603050405020304" pitchFamily="18" charset="0"/>
              </a:rPr>
              <a:t>:</a:t>
            </a:r>
            <a:endParaRPr lang="en-US" sz="2000" dirty="0">
              <a:ea typeface="ヒラギノ角ゴ Pro W3" pitchFamily="-84" charset="-128"/>
            </a:endParaRPr>
          </a:p>
        </p:txBody>
      </p:sp>
      <p:sp>
        <p:nvSpPr>
          <p:cNvPr id="16" name="Content Placeholder 15"/>
          <p:cNvSpPr>
            <a:spLocks noGrp="1"/>
          </p:cNvSpPr>
          <p:nvPr>
            <p:ph idx="15"/>
          </p:nvPr>
        </p:nvSpPr>
        <p:spPr>
          <a:xfrm>
            <a:off x="457200" y="5181600"/>
            <a:ext cx="7924800" cy="288131"/>
          </a:xfrm>
        </p:spPr>
        <p:txBody>
          <a:bodyPr>
            <a:noAutofit/>
          </a:bodyPr>
          <a:lstStyle/>
          <a:p>
            <a:r>
              <a:rPr lang="el-GR" sz="2000" dirty="0">
                <a:ea typeface="ヒラギノ角ゴ Pro W3" pitchFamily="-84" charset="-128"/>
              </a:rPr>
              <a:t>Αν </a:t>
            </a:r>
            <a:r>
              <a:rPr lang="el-GR" sz="2000" dirty="0" smtClean="0">
                <a:ea typeface="ヒラギノ角ゴ Pro W3" pitchFamily="-84" charset="-128"/>
              </a:rPr>
              <a:t>τα μεγέθη δεν είναι πολύ μεγάλα, μια καλή προσέγγιση είναι:</a:t>
            </a:r>
            <a:endParaRPr lang="en-IN" sz="2000" dirty="0"/>
          </a:p>
        </p:txBody>
      </p:sp>
      <p:pic>
        <p:nvPicPr>
          <p:cNvPr id="17410" name="Picture 2"/>
          <p:cNvPicPr>
            <a:picLocks noChangeAspect="1" noChangeArrowheads="1"/>
          </p:cNvPicPr>
          <p:nvPr/>
        </p:nvPicPr>
        <p:blipFill>
          <a:blip r:embed="rId3" cstate="print"/>
          <a:srcRect/>
          <a:stretch>
            <a:fillRect/>
          </a:stretch>
        </p:blipFill>
        <p:spPr bwMode="auto">
          <a:xfrm>
            <a:off x="5867400" y="1661160"/>
            <a:ext cx="2941320" cy="320040"/>
          </a:xfrm>
          <a:prstGeom prst="rect">
            <a:avLst/>
          </a:prstGeom>
          <a:noFill/>
          <a:ln w="9525">
            <a:noFill/>
            <a:miter lim="800000"/>
            <a:headEnd/>
            <a:tailEnd/>
          </a:ln>
        </p:spPr>
      </p:pic>
      <p:pic>
        <p:nvPicPr>
          <p:cNvPr id="17411" name="Picture 3"/>
          <p:cNvPicPr>
            <a:picLocks noChangeAspect="1" noChangeArrowheads="1"/>
          </p:cNvPicPr>
          <p:nvPr/>
        </p:nvPicPr>
        <p:blipFill>
          <a:blip r:embed="rId4" cstate="print"/>
          <a:srcRect/>
          <a:stretch>
            <a:fillRect/>
          </a:stretch>
        </p:blipFill>
        <p:spPr bwMode="auto">
          <a:xfrm>
            <a:off x="4648200" y="2438400"/>
            <a:ext cx="3429000" cy="609600"/>
          </a:xfrm>
          <a:prstGeom prst="rect">
            <a:avLst/>
          </a:prstGeom>
          <a:noFill/>
          <a:ln w="9525">
            <a:noFill/>
            <a:miter lim="800000"/>
            <a:headEnd/>
            <a:tailEnd/>
          </a:ln>
        </p:spPr>
      </p:pic>
      <p:pic>
        <p:nvPicPr>
          <p:cNvPr id="17412" name="Picture 4"/>
          <p:cNvPicPr>
            <a:picLocks noChangeAspect="1" noChangeArrowheads="1"/>
          </p:cNvPicPr>
          <p:nvPr/>
        </p:nvPicPr>
        <p:blipFill>
          <a:blip r:embed="rId5" cstate="print"/>
          <a:srcRect/>
          <a:stretch>
            <a:fillRect/>
          </a:stretch>
        </p:blipFill>
        <p:spPr bwMode="auto">
          <a:xfrm>
            <a:off x="1971675" y="3733800"/>
            <a:ext cx="4160520" cy="388620"/>
          </a:xfrm>
          <a:prstGeom prst="rect">
            <a:avLst/>
          </a:prstGeom>
          <a:noFill/>
          <a:ln w="9525">
            <a:noFill/>
            <a:miter lim="800000"/>
            <a:headEnd/>
            <a:tailEnd/>
          </a:ln>
        </p:spPr>
      </p:pic>
      <p:pic>
        <p:nvPicPr>
          <p:cNvPr id="17413" name="Picture 5"/>
          <p:cNvPicPr>
            <a:picLocks noChangeAspect="1" noChangeArrowheads="1"/>
          </p:cNvPicPr>
          <p:nvPr/>
        </p:nvPicPr>
        <p:blipFill>
          <a:blip r:embed="rId6" cstate="print"/>
          <a:srcRect/>
          <a:stretch>
            <a:fillRect/>
          </a:stretch>
        </p:blipFill>
        <p:spPr bwMode="auto">
          <a:xfrm>
            <a:off x="2524125" y="4219575"/>
            <a:ext cx="3276600" cy="708660"/>
          </a:xfrm>
          <a:prstGeom prst="rect">
            <a:avLst/>
          </a:prstGeom>
          <a:noFill/>
          <a:ln w="9525">
            <a:noFill/>
            <a:miter lim="800000"/>
            <a:headEnd/>
            <a:tailEnd/>
          </a:ln>
        </p:spPr>
      </p:pic>
      <p:pic>
        <p:nvPicPr>
          <p:cNvPr id="17414" name="Picture 6"/>
          <p:cNvPicPr>
            <a:picLocks noChangeAspect="1" noChangeArrowheads="1"/>
          </p:cNvPicPr>
          <p:nvPr/>
        </p:nvPicPr>
        <p:blipFill>
          <a:blip r:embed="rId7" cstate="print"/>
          <a:srcRect/>
          <a:stretch>
            <a:fillRect/>
          </a:stretch>
        </p:blipFill>
        <p:spPr bwMode="auto">
          <a:xfrm>
            <a:off x="2738438" y="5572125"/>
            <a:ext cx="2933700" cy="358140"/>
          </a:xfrm>
          <a:prstGeom prst="rect">
            <a:avLst/>
          </a:prstGeom>
          <a:noFill/>
          <a:ln w="9525">
            <a:noFill/>
            <a:miter lim="800000"/>
            <a:headEnd/>
            <a:tailEnd/>
          </a:ln>
        </p:spPr>
      </p:pic>
    </p:spTree>
    <p:extLst>
      <p:ext uri="{BB962C8B-B14F-4D97-AF65-F5344CB8AC3E}">
        <p14:creationId xmlns="" xmlns:p14="http://schemas.microsoft.com/office/powerpoint/2010/main" val="35359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rPr>
              <a:t>Η καμπύλη</a:t>
            </a:r>
            <a:r>
              <a:rPr lang="en-IN" sz="2800" dirty="0">
                <a:latin typeface="+mj-lt"/>
              </a:rPr>
              <a:t> Phillips, </a:t>
            </a:r>
            <a:r>
              <a:rPr lang="el-GR" sz="2800" dirty="0">
                <a:latin typeface="+mj-lt"/>
              </a:rPr>
              <a:t>το φυσιολογικό ποσοστό ανεργίας και ο πληθωρισμός</a:t>
            </a:r>
            <a:endParaRPr lang="en-US" sz="2800" dirty="0">
              <a:latin typeface="+mj-lt"/>
            </a:endParaRPr>
          </a:p>
        </p:txBody>
      </p:sp>
      <p:sp>
        <p:nvSpPr>
          <p:cNvPr id="3" name="Content Placeholder 2"/>
          <p:cNvSpPr>
            <a:spLocks noGrp="1"/>
          </p:cNvSpPr>
          <p:nvPr>
            <p:ph idx="1"/>
          </p:nvPr>
        </p:nvSpPr>
        <p:spPr>
          <a:xfrm>
            <a:off x="457200" y="1594421"/>
            <a:ext cx="8229600" cy="1910779"/>
          </a:xfrm>
        </p:spPr>
        <p:txBody>
          <a:bodyPr wrap="square">
            <a:noAutofit/>
          </a:bodyPr>
          <a:lstStyle/>
          <a:p>
            <a:pPr>
              <a:spcBef>
                <a:spcPts val="525"/>
              </a:spcBef>
            </a:pPr>
            <a:r>
              <a:rPr lang="el-GR" sz="2200" dirty="0">
                <a:ea typeface="ヒラギノ角ゴ Pro W3" pitchFamily="-84" charset="-128"/>
              </a:rPr>
              <a:t>Το 1958. A.W. Ο </a:t>
            </a:r>
            <a:r>
              <a:rPr lang="el-GR" sz="2200" dirty="0" err="1">
                <a:ea typeface="ヒラギノ角ゴ Pro W3" pitchFamily="-84" charset="-128"/>
              </a:rPr>
              <a:t>Phillips</a:t>
            </a:r>
            <a:r>
              <a:rPr lang="el-GR" sz="2200" dirty="0">
                <a:ea typeface="ヒラギノ角ゴ Pro W3" pitchFamily="-84" charset="-128"/>
              </a:rPr>
              <a:t> βρήκε μια αρνητική σχέση μεταξύ πληθωρισμού και ανεργίας.</a:t>
            </a:r>
          </a:p>
          <a:p>
            <a:pPr>
              <a:spcBef>
                <a:spcPts val="525"/>
              </a:spcBef>
            </a:pPr>
            <a:r>
              <a:rPr lang="el-GR" sz="2200" dirty="0">
                <a:ea typeface="ヒラギノ角ゴ Pro W3" pitchFamily="-84" charset="-128"/>
              </a:rPr>
              <a:t>Δύο χρόνια αργότερα, ο </a:t>
            </a:r>
            <a:r>
              <a:rPr lang="el-GR" sz="2200" dirty="0" err="1">
                <a:ea typeface="ヒラギノ角ゴ Pro W3" pitchFamily="-84" charset="-128"/>
              </a:rPr>
              <a:t>Paul</a:t>
            </a:r>
            <a:r>
              <a:rPr lang="el-GR" sz="2200" dirty="0">
                <a:ea typeface="ヒラギノ角ゴ Pro W3" pitchFamily="-84" charset="-128"/>
              </a:rPr>
              <a:t> </a:t>
            </a:r>
            <a:r>
              <a:rPr lang="el-GR" sz="2200" dirty="0" err="1">
                <a:ea typeface="ヒラギノ角ゴ Pro W3" pitchFamily="-84" charset="-128"/>
              </a:rPr>
              <a:t>Samuelson</a:t>
            </a:r>
            <a:r>
              <a:rPr lang="el-GR" sz="2200" dirty="0">
                <a:ea typeface="ヒラギノ角ゴ Pro W3" pitchFamily="-84" charset="-128"/>
              </a:rPr>
              <a:t> και ο </a:t>
            </a:r>
            <a:r>
              <a:rPr lang="el-GR" sz="2200" dirty="0" err="1">
                <a:ea typeface="ヒラギノ角ゴ Pro W3" pitchFamily="-84" charset="-128"/>
              </a:rPr>
              <a:t>Robert</a:t>
            </a:r>
            <a:r>
              <a:rPr lang="el-GR" sz="2200" dirty="0">
                <a:ea typeface="ヒラギノ角ゴ Pro W3" pitchFamily="-84" charset="-128"/>
              </a:rPr>
              <a:t> </a:t>
            </a:r>
            <a:r>
              <a:rPr lang="el-GR" sz="2200" dirty="0" err="1">
                <a:ea typeface="ヒラギノ角ゴ Pro W3" pitchFamily="-84" charset="-128"/>
              </a:rPr>
              <a:t>Solow</a:t>
            </a:r>
            <a:r>
              <a:rPr lang="el-GR" sz="2200" dirty="0">
                <a:ea typeface="ヒラギノ角ゴ Pro W3" pitchFamily="-84" charset="-128"/>
              </a:rPr>
              <a:t> ονόμασαν αυτή τη σχέση </a:t>
            </a:r>
            <a:r>
              <a:rPr lang="el-GR" sz="2200" b="1" dirty="0">
                <a:ea typeface="ヒラギノ角ゴ Pro W3" pitchFamily="-84" charset="-128"/>
              </a:rPr>
              <a:t>καμπύλη </a:t>
            </a:r>
            <a:r>
              <a:rPr lang="el-GR" sz="2200" b="1" dirty="0" err="1">
                <a:ea typeface="ヒラギノ角ゴ Pro W3" pitchFamily="-84" charset="-128"/>
              </a:rPr>
              <a:t>Phillips</a:t>
            </a:r>
            <a:r>
              <a:rPr lang="el-GR" sz="2200" dirty="0">
                <a:ea typeface="ヒラギノ角ゴ Pro W3" pitchFamily="-84" charset="-128"/>
              </a:rPr>
              <a:t>, η οποία έγινε κεντρική στη μακροοικονομική σκέψη και πολιτική.</a:t>
            </a:r>
            <a:endParaRPr lang="en-US" sz="2200" dirty="0">
              <a:ea typeface="ヒラギノ角ゴ Pro W3" pitchFamily="-84" charset="-128"/>
            </a:endParaRPr>
          </a:p>
        </p:txBody>
      </p:sp>
    </p:spTree>
    <p:extLst>
      <p:ext uri="{BB962C8B-B14F-4D97-AF65-F5344CB8AC3E}">
        <p14:creationId xmlns="" xmlns:p14="http://schemas.microsoft.com/office/powerpoint/2010/main" val="117766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l-GR" sz="2800" dirty="0">
                <a:latin typeface="+mj-lt"/>
              </a:rPr>
              <a:t>Απεικόνιση</a:t>
            </a:r>
            <a:r>
              <a:rPr lang="en-IN" sz="2800" dirty="0">
                <a:latin typeface="+mj-lt"/>
              </a:rPr>
              <a:t> 8.1 </a:t>
            </a:r>
            <a:r>
              <a:rPr lang="el-GR" sz="2800" dirty="0">
                <a:latin typeface="+mj-lt"/>
              </a:rPr>
              <a:t>Πληθωρισμός έναντι ανεργίας στις ΗΠΑ</a:t>
            </a:r>
            <a:r>
              <a:rPr lang="en-IN" sz="2800" dirty="0">
                <a:latin typeface="+mj-lt"/>
              </a:rPr>
              <a:t>, </a:t>
            </a:r>
            <a:r>
              <a:rPr lang="en-IN" sz="2800" dirty="0" smtClean="0">
                <a:latin typeface="+mj-lt"/>
              </a:rPr>
              <a:t>1900</a:t>
            </a:r>
            <a:r>
              <a:rPr lang="el-GR" sz="2800" dirty="0" smtClean="0">
                <a:latin typeface="+mj-lt"/>
              </a:rPr>
              <a:t>-</a:t>
            </a:r>
            <a:r>
              <a:rPr lang="en-IN" sz="2800" dirty="0" smtClean="0">
                <a:latin typeface="+mj-lt"/>
              </a:rPr>
              <a:t>1960</a:t>
            </a:r>
            <a:endParaRPr lang="en-US" sz="2800" dirty="0">
              <a:latin typeface="+mj-lt"/>
            </a:endParaRPr>
          </a:p>
        </p:txBody>
      </p:sp>
      <p:sp>
        <p:nvSpPr>
          <p:cNvPr id="5" name="Content Placeholder 4"/>
          <p:cNvSpPr>
            <a:spLocks noGrp="1"/>
          </p:cNvSpPr>
          <p:nvPr>
            <p:ph idx="1"/>
          </p:nvPr>
        </p:nvSpPr>
        <p:spPr>
          <a:xfrm>
            <a:off x="457200" y="988413"/>
            <a:ext cx="8229600" cy="1221387"/>
          </a:xfrm>
        </p:spPr>
        <p:txBody>
          <a:bodyPr>
            <a:noAutofit/>
          </a:bodyPr>
          <a:lstStyle/>
          <a:p>
            <a:pPr marL="0" indent="0">
              <a:spcBef>
                <a:spcPts val="525"/>
              </a:spcBef>
              <a:buNone/>
            </a:pPr>
            <a:r>
              <a:rPr lang="el-GR" sz="1800" dirty="0" smtClean="0">
                <a:ea typeface="ヒラギノ角ゴ Pro W3" pitchFamily="-84" charset="-128"/>
              </a:rPr>
              <a:t>Κατά την περίοδο 1900-1960 στις Ηνωμένες Πολιτείες, ένα χαμηλό ποσοστό ανεργίας συνδέεται με έναν υψηλό ρυθμό πληθωρισμού και ένα υψηλό ποσοστό ανεργίας συνδέεται με έναν χαμηλό ή αρνητικό ρυθμό πληθωρισμού.</a:t>
            </a:r>
            <a:endParaRPr lang="en-US" sz="1800" dirty="0">
              <a:ea typeface="ヒラギノ角ゴ Pro W3" pitchFamily="-84" charset="-128"/>
            </a:endParaRPr>
          </a:p>
        </p:txBody>
      </p:sp>
      <p:sp>
        <p:nvSpPr>
          <p:cNvPr id="6" name="Content Placeholder 5"/>
          <p:cNvSpPr>
            <a:spLocks noGrp="1"/>
          </p:cNvSpPr>
          <p:nvPr>
            <p:ph idx="13"/>
          </p:nvPr>
        </p:nvSpPr>
        <p:spPr>
          <a:xfrm>
            <a:off x="440602" y="6019800"/>
            <a:ext cx="8229600" cy="489222"/>
          </a:xfrm>
        </p:spPr>
        <p:txBody>
          <a:bodyPr/>
          <a:lstStyle/>
          <a:p>
            <a:pPr marL="0" indent="0">
              <a:buNone/>
            </a:pPr>
            <a:r>
              <a:rPr lang="el-GR" sz="1200" i="1" dirty="0" smtClean="0"/>
              <a:t>Πηγή</a:t>
            </a:r>
            <a:r>
              <a:rPr lang="en-US" sz="1200" i="1" dirty="0" smtClean="0"/>
              <a:t>: </a:t>
            </a:r>
            <a:r>
              <a:rPr lang="en-US" sz="1200" dirty="0" smtClean="0"/>
              <a:t>Historical </a:t>
            </a:r>
            <a:r>
              <a:rPr lang="en-US" sz="1200" dirty="0"/>
              <a:t>Statistics of the United </a:t>
            </a:r>
            <a:r>
              <a:rPr lang="en-US" sz="1200" dirty="0" smtClean="0"/>
              <a:t>States.</a:t>
            </a:r>
            <a:r>
              <a:rPr lang="el-GR" sz="1200" dirty="0" smtClean="0"/>
              <a:t> </a:t>
            </a:r>
            <a:r>
              <a:rPr lang="en-US" sz="1200" dirty="0" smtClean="0">
                <a:hlinkClick r:id="rId3" tooltip="http://hsus.cambridge.org/HSUSWeb/index.do"/>
              </a:rPr>
              <a:t>http</a:t>
            </a:r>
            <a:r>
              <a:rPr lang="en-US" sz="1200" dirty="0">
                <a:hlinkClick r:id="rId3" tooltip="http://hsus.cambridge.org/HSUSWeb/index.do"/>
              </a:rPr>
              <a:t>://hsus.cambridge.org/HSUSWeb/index.do</a:t>
            </a:r>
            <a:r>
              <a:rPr lang="en-US" sz="1200" dirty="0"/>
              <a:t>.</a:t>
            </a:r>
          </a:p>
        </p:txBody>
      </p:sp>
      <p:pic>
        <p:nvPicPr>
          <p:cNvPr id="1026" name="Picture 2"/>
          <p:cNvPicPr>
            <a:picLocks noChangeAspect="1" noChangeArrowheads="1"/>
          </p:cNvPicPr>
          <p:nvPr/>
        </p:nvPicPr>
        <p:blipFill>
          <a:blip r:embed="rId4" cstate="print"/>
          <a:srcRect/>
          <a:stretch>
            <a:fillRect/>
          </a:stretch>
        </p:blipFill>
        <p:spPr bwMode="auto">
          <a:xfrm>
            <a:off x="1447800" y="1905000"/>
            <a:ext cx="6422184" cy="3886200"/>
          </a:xfrm>
          <a:prstGeom prst="rect">
            <a:avLst/>
          </a:prstGeom>
          <a:noFill/>
          <a:ln w="9525">
            <a:noFill/>
            <a:miter lim="800000"/>
            <a:headEnd/>
            <a:tailEnd/>
          </a:ln>
        </p:spPr>
      </p:pic>
    </p:spTree>
    <p:extLst>
      <p:ext uri="{BB962C8B-B14F-4D97-AF65-F5344CB8AC3E}">
        <p14:creationId xmlns="" xmlns:p14="http://schemas.microsoft.com/office/powerpoint/2010/main" val="597327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8.1 </a:t>
            </a:r>
            <a:r>
              <a:rPr lang="el-GR" sz="2800" dirty="0">
                <a:latin typeface="+mj-lt"/>
              </a:rPr>
              <a:t>Πληθωρισμός, αναμενόμενος πληθωρισμός και ανεργία </a:t>
            </a:r>
            <a:r>
              <a:rPr lang="en-IN" sz="2800" dirty="0">
                <a:latin typeface="+mj-lt"/>
              </a:rPr>
              <a:t>(1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752600"/>
            <a:ext cx="8229600" cy="369332"/>
          </a:xfrm>
        </p:spPr>
        <p:txBody>
          <a:bodyPr>
            <a:noAutofit/>
          </a:bodyPr>
          <a:lstStyle/>
          <a:p>
            <a:pPr>
              <a:spcBef>
                <a:spcPts val="525"/>
              </a:spcBef>
              <a:buNone/>
            </a:pPr>
            <a:r>
              <a:rPr lang="el-GR" sz="2200" dirty="0">
                <a:ea typeface="ヒラギノ角ゴ Pro W3" pitchFamily="-84" charset="-128"/>
              </a:rPr>
              <a:t>Θυμηθείτε την εξίσωση καθορισμού </a:t>
            </a:r>
            <a:r>
              <a:rPr lang="el-GR" sz="2200" dirty="0" smtClean="0">
                <a:ea typeface="ヒラギノ角ゴ Pro W3" pitchFamily="-84" charset="-128"/>
              </a:rPr>
              <a:t>μισθών</a:t>
            </a:r>
            <a:r>
              <a:rPr lang="en-US" sz="2200" dirty="0" smtClean="0">
                <a:ea typeface="ヒラギノ角ゴ Pro W3" pitchFamily="-84" charset="-128"/>
              </a:rPr>
              <a:t>:</a:t>
            </a:r>
            <a:endParaRPr lang="en-US" sz="2200" dirty="0">
              <a:ea typeface="ヒラギノ角ゴ Pro W3" pitchFamily="-84" charset="-128"/>
            </a:endParaRPr>
          </a:p>
        </p:txBody>
      </p:sp>
      <p:sp>
        <p:nvSpPr>
          <p:cNvPr id="3" name="Content Placeholder 2"/>
          <p:cNvSpPr>
            <a:spLocks noGrp="1"/>
          </p:cNvSpPr>
          <p:nvPr>
            <p:ph idx="13"/>
          </p:nvPr>
        </p:nvSpPr>
        <p:spPr>
          <a:xfrm>
            <a:off x="447675" y="3440668"/>
            <a:ext cx="8229600" cy="369332"/>
          </a:xfrm>
        </p:spPr>
        <p:txBody>
          <a:bodyPr>
            <a:noAutofit/>
          </a:bodyPr>
          <a:lstStyle/>
          <a:p>
            <a:pPr marL="0" indent="0">
              <a:buNone/>
            </a:pPr>
            <a:r>
              <a:rPr lang="el-GR" sz="2200" dirty="0"/>
              <a:t>Και την εξίσωση καθορισμού </a:t>
            </a:r>
            <a:r>
              <a:rPr lang="el-GR" sz="2200" dirty="0" smtClean="0"/>
              <a:t>τιμών</a:t>
            </a:r>
            <a:r>
              <a:rPr lang="en-IN" sz="2200" dirty="0" smtClean="0"/>
              <a:t>:</a:t>
            </a:r>
            <a:endParaRPr lang="en-IN" sz="2200" dirty="0"/>
          </a:p>
        </p:txBody>
      </p:sp>
      <p:pic>
        <p:nvPicPr>
          <p:cNvPr id="2050" name="Picture 2"/>
          <p:cNvPicPr>
            <a:picLocks noChangeAspect="1" noChangeArrowheads="1"/>
          </p:cNvPicPr>
          <p:nvPr/>
        </p:nvPicPr>
        <p:blipFill>
          <a:blip r:embed="rId3" cstate="print"/>
          <a:srcRect/>
          <a:stretch>
            <a:fillRect/>
          </a:stretch>
        </p:blipFill>
        <p:spPr bwMode="auto">
          <a:xfrm>
            <a:off x="3400425" y="2286000"/>
            <a:ext cx="2343150" cy="542925"/>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3357563" y="4057650"/>
            <a:ext cx="2428875" cy="438150"/>
          </a:xfrm>
          <a:prstGeom prst="rect">
            <a:avLst/>
          </a:prstGeom>
          <a:noFill/>
          <a:ln w="9525">
            <a:noFill/>
            <a:miter lim="800000"/>
            <a:headEnd/>
            <a:tailEnd/>
          </a:ln>
        </p:spPr>
      </p:pic>
    </p:spTree>
    <p:extLst>
      <p:ext uri="{BB962C8B-B14F-4D97-AF65-F5344CB8AC3E}">
        <p14:creationId xmlns="" xmlns:p14="http://schemas.microsoft.com/office/powerpoint/2010/main" val="396534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8.1 </a:t>
            </a:r>
            <a:r>
              <a:rPr lang="el-GR" sz="2800" dirty="0">
                <a:latin typeface="+mj-lt"/>
              </a:rPr>
              <a:t>Πληθωρισμός, αναμενόμενος πληθωρισμός και ανεργία </a:t>
            </a:r>
            <a:r>
              <a:rPr lang="en-IN" sz="2800" dirty="0">
                <a:latin typeface="+mj-lt"/>
              </a:rPr>
              <a:t> (2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714500"/>
            <a:ext cx="8229600" cy="369332"/>
          </a:xfrm>
        </p:spPr>
        <p:txBody>
          <a:bodyPr>
            <a:noAutofit/>
          </a:bodyPr>
          <a:lstStyle/>
          <a:p>
            <a:pPr>
              <a:spcBef>
                <a:spcPts val="525"/>
              </a:spcBef>
              <a:buNone/>
            </a:pPr>
            <a:r>
              <a:rPr lang="el-GR" sz="2200" dirty="0">
                <a:ea typeface="ヒラギノ角ゴ Pro W3" pitchFamily="-84" charset="-128"/>
              </a:rPr>
              <a:t>Υποθέτουμε μια συγκεκριμένη μορφή της</a:t>
            </a:r>
            <a:r>
              <a:rPr lang="en-US" sz="2200" dirty="0">
                <a:ea typeface="ヒラギノ角ゴ Pro W3" pitchFamily="-84" charset="-128"/>
              </a:rPr>
              <a:t> </a:t>
            </a:r>
            <a:r>
              <a:rPr lang="en-US" sz="2200" i="1" dirty="0">
                <a:ea typeface="ヒラギノ角ゴ Pro W3" pitchFamily="-84" charset="-128"/>
              </a:rPr>
              <a:t>F</a:t>
            </a:r>
            <a:r>
              <a:rPr lang="en-US" sz="2200" dirty="0">
                <a:ea typeface="ヒラギノ角ゴ Pro W3" pitchFamily="-84" charset="-128"/>
              </a:rPr>
              <a:t>:</a:t>
            </a:r>
          </a:p>
        </p:txBody>
      </p:sp>
      <p:sp>
        <p:nvSpPr>
          <p:cNvPr id="3" name="Content Placeholder 2"/>
          <p:cNvSpPr>
            <a:spLocks noGrp="1"/>
          </p:cNvSpPr>
          <p:nvPr>
            <p:ph idx="13"/>
          </p:nvPr>
        </p:nvSpPr>
        <p:spPr>
          <a:xfrm>
            <a:off x="447675" y="2995136"/>
            <a:ext cx="8229600" cy="738664"/>
          </a:xfrm>
        </p:spPr>
        <p:txBody>
          <a:bodyPr>
            <a:noAutofit/>
          </a:bodyPr>
          <a:lstStyle/>
          <a:p>
            <a:pPr marL="0" indent="0">
              <a:spcBef>
                <a:spcPts val="0"/>
              </a:spcBef>
              <a:buNone/>
            </a:pPr>
            <a:r>
              <a:rPr lang="el-GR" sz="2200" dirty="0">
                <a:ea typeface="ヒラギノ角ゴ Pro W3" pitchFamily="-84" charset="-128"/>
              </a:rPr>
              <a:t>Ώστε η σχέση ανάμεσα στο επίπεδο τιμών, τον αναμενόμενο πληθωρισμό και το ποσοστό ανεργίας είναι</a:t>
            </a:r>
            <a:r>
              <a:rPr lang="en-US" sz="2200" dirty="0">
                <a:ea typeface="ヒラギノ角ゴ Pro W3" pitchFamily="-84" charset="-128"/>
              </a:rPr>
              <a:t>:</a:t>
            </a:r>
          </a:p>
        </p:txBody>
      </p:sp>
      <p:sp>
        <p:nvSpPr>
          <p:cNvPr id="4" name="Content Placeholder 3"/>
          <p:cNvSpPr>
            <a:spLocks noGrp="1"/>
          </p:cNvSpPr>
          <p:nvPr>
            <p:ph sz="quarter" idx="14"/>
          </p:nvPr>
        </p:nvSpPr>
        <p:spPr>
          <a:xfrm>
            <a:off x="457200" y="4633436"/>
            <a:ext cx="8229600" cy="738664"/>
          </a:xfrm>
        </p:spPr>
        <p:txBody>
          <a:bodyPr>
            <a:noAutofit/>
          </a:bodyPr>
          <a:lstStyle/>
          <a:p>
            <a:pPr marL="1588" indent="0">
              <a:spcBef>
                <a:spcPts val="525"/>
              </a:spcBef>
              <a:buNone/>
            </a:pPr>
            <a:r>
              <a:rPr lang="el-GR" sz="2200" dirty="0">
                <a:ea typeface="ヒラギノ角ゴ Pro W3" pitchFamily="-84" charset="-128"/>
              </a:rPr>
              <a:t>Ή σε όρους ρυθμού πληθωρισμού</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π</a:t>
            </a:r>
            <a:r>
              <a:rPr lang="en-US" sz="2200" dirty="0">
                <a:ea typeface="ヒラギノ角ゴ Pro W3" pitchFamily="-84" charset="-128"/>
              </a:rPr>
              <a:t> </a:t>
            </a:r>
            <a:r>
              <a:rPr lang="el-GR" sz="2200" dirty="0">
                <a:ea typeface="ヒラギノ角ゴ Pro W3" pitchFamily="-84" charset="-128"/>
              </a:rPr>
              <a:t>και αναμενόμενου πληθωρισμού</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π</a:t>
            </a:r>
            <a:r>
              <a:rPr lang="en-US" sz="2200" i="1" baseline="30000" dirty="0">
                <a:ea typeface="ヒラギノ角ゴ Pro W3" pitchFamily="-84" charset="-128"/>
                <a:cs typeface="Times New Roman" panose="02020603050405020304" pitchFamily="18" charset="0"/>
              </a:rPr>
              <a:t>e</a:t>
            </a:r>
            <a:r>
              <a:rPr lang="en-US" sz="2200" dirty="0">
                <a:ea typeface="ヒラギノ角ゴ Pro W3" pitchFamily="-84" charset="-128"/>
                <a:cs typeface="Times New Roman" panose="02020603050405020304" pitchFamily="18" charset="0"/>
              </a:rPr>
              <a:t>:</a:t>
            </a:r>
            <a:endParaRPr lang="en-US" sz="2200" dirty="0">
              <a:ea typeface="ヒラギノ角ゴ Pro W3" pitchFamily="-84" charset="-128"/>
            </a:endParaRPr>
          </a:p>
        </p:txBody>
      </p:sp>
      <p:pic>
        <p:nvPicPr>
          <p:cNvPr id="3074" name="Picture 2"/>
          <p:cNvPicPr>
            <a:picLocks noChangeAspect="1" noChangeArrowheads="1"/>
          </p:cNvPicPr>
          <p:nvPr/>
        </p:nvPicPr>
        <p:blipFill>
          <a:blip r:embed="rId3" cstate="print"/>
          <a:srcRect/>
          <a:stretch>
            <a:fillRect/>
          </a:stretch>
        </p:blipFill>
        <p:spPr bwMode="auto">
          <a:xfrm>
            <a:off x="2967038" y="2247900"/>
            <a:ext cx="3209925" cy="45720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2528888" y="3810000"/>
            <a:ext cx="4086225" cy="495300"/>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2767013" y="5295900"/>
            <a:ext cx="3609975" cy="419100"/>
          </a:xfrm>
          <a:prstGeom prst="rect">
            <a:avLst/>
          </a:prstGeom>
          <a:noFill/>
          <a:ln w="9525">
            <a:noFill/>
            <a:miter lim="800000"/>
            <a:headEnd/>
            <a:tailEnd/>
          </a:ln>
        </p:spPr>
      </p:pic>
    </p:spTree>
    <p:extLst>
      <p:ext uri="{BB962C8B-B14F-4D97-AF65-F5344CB8AC3E}">
        <p14:creationId xmlns="" xmlns:p14="http://schemas.microsoft.com/office/powerpoint/2010/main" val="25869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8.1 </a:t>
            </a:r>
            <a:r>
              <a:rPr lang="el-GR" sz="2800" dirty="0">
                <a:latin typeface="+mj-lt"/>
              </a:rPr>
              <a:t>Πληθωρισμός, αναμενόμενος πληθωρισμός και ανεργία </a:t>
            </a:r>
            <a:r>
              <a:rPr lang="en-IN" sz="2800" dirty="0" smtClean="0">
                <a:latin typeface="+mj-lt"/>
              </a:rPr>
              <a:t>(</a:t>
            </a:r>
            <a:r>
              <a:rPr lang="en-IN" sz="2800" dirty="0">
                <a:latin typeface="+mj-lt"/>
              </a:rPr>
              <a:t>3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999580"/>
            <a:ext cx="8229600" cy="2039020"/>
          </a:xfrm>
        </p:spPr>
        <p:txBody>
          <a:bodyPr>
            <a:noAutofit/>
          </a:bodyPr>
          <a:lstStyle/>
          <a:p>
            <a:pPr marL="339725" indent="-339725">
              <a:spcBef>
                <a:spcPts val="525"/>
              </a:spcBef>
            </a:pPr>
            <a:r>
              <a:rPr lang="el-GR" sz="2200" i="1" dirty="0">
                <a:ea typeface="ヒラギノ角ゴ Pro W3" pitchFamily="-84" charset="-128"/>
              </a:rPr>
              <a:t>Μια αύξηση του </a:t>
            </a:r>
            <a:r>
              <a:rPr lang="el-GR" sz="2200" i="1" dirty="0">
                <a:ea typeface="ヒラギノ角ゴ Pro W3" pitchFamily="-84" charset="-128"/>
                <a:cs typeface="Times New Roman" panose="02020603050405020304" pitchFamily="18" charset="0"/>
              </a:rPr>
              <a:t>π</a:t>
            </a:r>
            <a:r>
              <a:rPr lang="en-US" sz="2200" i="1" baseline="30000" dirty="0">
                <a:ea typeface="ヒラギノ角ゴ Pro W3" pitchFamily="-84" charset="-128"/>
                <a:cs typeface="Times New Roman" panose="02020603050405020304" pitchFamily="18" charset="0"/>
              </a:rPr>
              <a:t>e </a:t>
            </a:r>
            <a:r>
              <a:rPr lang="el-GR" sz="2200" i="1" baseline="30000" dirty="0">
                <a:ea typeface="ヒラギノ角ゴ Pro W3" pitchFamily="-84" charset="-128"/>
                <a:cs typeface="Times New Roman" panose="02020603050405020304" pitchFamily="18" charset="0"/>
              </a:rPr>
              <a:t> </a:t>
            </a:r>
            <a:r>
              <a:rPr lang="el-GR" sz="2200" i="1" dirty="0">
                <a:ea typeface="ヒラギノ角ゴ Pro W3" pitchFamily="-84" charset="-128"/>
              </a:rPr>
              <a:t>οδηγεί σε αύξηση του π.</a:t>
            </a:r>
          </a:p>
          <a:p>
            <a:pPr marL="339725" indent="-339725">
              <a:spcBef>
                <a:spcPts val="525"/>
              </a:spcBef>
            </a:pPr>
            <a:r>
              <a:rPr lang="el-GR" sz="2200" i="1" dirty="0">
                <a:ea typeface="ヒラギノ角ゴ Pro W3" pitchFamily="-84" charset="-128"/>
              </a:rPr>
              <a:t>Με δεδομένο το </a:t>
            </a:r>
            <a:r>
              <a:rPr lang="el-GR" sz="2200" i="1" dirty="0">
                <a:ea typeface="ヒラギノ角ゴ Pro W3" pitchFamily="-84" charset="-128"/>
                <a:cs typeface="Times New Roman" panose="02020603050405020304" pitchFamily="18" charset="0"/>
              </a:rPr>
              <a:t>π</a:t>
            </a:r>
            <a:r>
              <a:rPr lang="en-US" sz="2200" i="1" baseline="30000" dirty="0">
                <a:ea typeface="ヒラギノ角ゴ Pro W3" pitchFamily="-84" charset="-128"/>
                <a:cs typeface="Times New Roman" panose="02020603050405020304" pitchFamily="18" charset="0"/>
              </a:rPr>
              <a:t>e </a:t>
            </a:r>
            <a:r>
              <a:rPr lang="el-GR" sz="2200" i="1" dirty="0">
                <a:ea typeface="ヒラギノ角ゴ Pro W3" pitchFamily="-84" charset="-128"/>
              </a:rPr>
              <a:t>, μια αύξηση στο m, ή μια αύξηση στο z, οδηγεί σε αύξηση του π.</a:t>
            </a:r>
          </a:p>
          <a:p>
            <a:pPr marL="339725" indent="-339725">
              <a:spcBef>
                <a:spcPts val="525"/>
              </a:spcBef>
            </a:pPr>
            <a:r>
              <a:rPr lang="el-GR" sz="2200" i="1" dirty="0">
                <a:ea typeface="ヒラギノ角ゴ Pro W3" pitchFamily="-84" charset="-128"/>
              </a:rPr>
              <a:t>Με δεδομένο το </a:t>
            </a:r>
            <a:r>
              <a:rPr lang="el-GR" sz="2200" i="1" dirty="0">
                <a:ea typeface="ヒラギノ角ゴ Pro W3" pitchFamily="-84" charset="-128"/>
                <a:cs typeface="Times New Roman" panose="02020603050405020304" pitchFamily="18" charset="0"/>
              </a:rPr>
              <a:t>π</a:t>
            </a:r>
            <a:r>
              <a:rPr lang="en-US" sz="2200" i="1" baseline="30000" dirty="0">
                <a:ea typeface="ヒラギノ角ゴ Pro W3" pitchFamily="-84" charset="-128"/>
                <a:cs typeface="Times New Roman" panose="02020603050405020304" pitchFamily="18" charset="0"/>
              </a:rPr>
              <a:t>e </a:t>
            </a:r>
            <a:r>
              <a:rPr lang="el-GR" sz="2200" i="1" dirty="0">
                <a:ea typeface="ヒラギノ角ゴ Pro W3" pitchFamily="-84" charset="-128"/>
              </a:rPr>
              <a:t>, μια μείωση στο u οδηγεί σε αύξηση του π.</a:t>
            </a:r>
          </a:p>
          <a:p>
            <a:pPr marL="339725" indent="-339725">
              <a:spcBef>
                <a:spcPts val="525"/>
              </a:spcBef>
            </a:pPr>
            <a:endParaRPr lang="el-GR" sz="2200" i="1" dirty="0" smtClean="0">
              <a:ea typeface="ヒラギノ角ゴ Pro W3" pitchFamily="-84" charset="-128"/>
            </a:endParaRPr>
          </a:p>
          <a:p>
            <a:pPr marL="339725" indent="-339725">
              <a:spcBef>
                <a:spcPts val="525"/>
              </a:spcBef>
            </a:pPr>
            <a:r>
              <a:rPr lang="el-GR" sz="2200" i="1" dirty="0" smtClean="0">
                <a:ea typeface="ヒラギノ角ゴ Pro W3" pitchFamily="-84" charset="-128"/>
              </a:rPr>
              <a:t>Εξίσωση με δείκτη t που αντιπροσωπεύει το έτος:</a:t>
            </a:r>
            <a:endParaRPr lang="en-US" sz="2200" dirty="0">
              <a:ea typeface="ヒラギノ角ゴ Pro W3" pitchFamily="-84" charset="-128"/>
            </a:endParaRPr>
          </a:p>
        </p:txBody>
      </p:sp>
      <p:pic>
        <p:nvPicPr>
          <p:cNvPr id="4098" name="Picture 2"/>
          <p:cNvPicPr>
            <a:picLocks noChangeAspect="1" noChangeArrowheads="1"/>
          </p:cNvPicPr>
          <p:nvPr/>
        </p:nvPicPr>
        <p:blipFill>
          <a:blip r:embed="rId3" cstate="print"/>
          <a:srcRect/>
          <a:stretch>
            <a:fillRect/>
          </a:stretch>
        </p:blipFill>
        <p:spPr bwMode="auto">
          <a:xfrm>
            <a:off x="2743200" y="4419600"/>
            <a:ext cx="3657600" cy="457200"/>
          </a:xfrm>
          <a:prstGeom prst="rect">
            <a:avLst/>
          </a:prstGeom>
          <a:noFill/>
          <a:ln w="9525">
            <a:noFill/>
            <a:miter lim="800000"/>
            <a:headEnd/>
            <a:tailEnd/>
          </a:ln>
        </p:spPr>
      </p:pic>
    </p:spTree>
    <p:extLst>
      <p:ext uri="{BB962C8B-B14F-4D97-AF65-F5344CB8AC3E}">
        <p14:creationId xmlns="" xmlns:p14="http://schemas.microsoft.com/office/powerpoint/2010/main" val="373138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της</a:t>
            </a:r>
            <a:r>
              <a:rPr lang="en-IN" sz="2800" dirty="0">
                <a:latin typeface="+mj-lt"/>
              </a:rPr>
              <a:t> </a:t>
            </a:r>
            <a:r>
              <a:rPr lang="el-GR" sz="2800" dirty="0">
                <a:latin typeface="+mj-lt"/>
              </a:rPr>
              <a:t/>
            </a:r>
            <a:br>
              <a:rPr lang="el-GR" sz="2800" dirty="0">
                <a:latin typeface="+mj-lt"/>
              </a:rPr>
            </a:br>
            <a:r>
              <a:rPr lang="en-IN" sz="2800" dirty="0">
                <a:latin typeface="+mj-lt"/>
              </a:rPr>
              <a:t>(1</a:t>
            </a:r>
            <a:r>
              <a:rPr lang="el-GR" sz="2800" dirty="0">
                <a:latin typeface="+mj-lt"/>
              </a:rPr>
              <a:t> από</a:t>
            </a:r>
            <a:r>
              <a:rPr lang="en-IN" sz="2800" dirty="0">
                <a:latin typeface="+mj-lt"/>
              </a:rPr>
              <a:t> 9)</a:t>
            </a:r>
            <a:endParaRPr lang="en-US" sz="2800" dirty="0">
              <a:latin typeface="+mj-lt"/>
            </a:endParaRPr>
          </a:p>
        </p:txBody>
      </p:sp>
      <p:sp>
        <p:nvSpPr>
          <p:cNvPr id="4" name="Content Placeholder 3"/>
          <p:cNvSpPr>
            <a:spLocks noGrp="1"/>
          </p:cNvSpPr>
          <p:nvPr>
            <p:ph sz="quarter" idx="14"/>
          </p:nvPr>
        </p:nvSpPr>
        <p:spPr>
          <a:xfrm>
            <a:off x="304800" y="4057650"/>
            <a:ext cx="8382000" cy="2344231"/>
          </a:xfrm>
        </p:spPr>
        <p:txBody>
          <a:bodyPr>
            <a:noAutofit/>
          </a:bodyPr>
          <a:lstStyle/>
          <a:p>
            <a:pPr marL="339725" indent="-255588">
              <a:spcBef>
                <a:spcPts val="525"/>
              </a:spcBef>
            </a:pPr>
            <a:r>
              <a:rPr lang="el-GR" sz="2200" dirty="0" smtClean="0">
                <a:ea typeface="ヒラギノ角ゴ Pro W3" pitchFamily="-84" charset="-128"/>
              </a:rPr>
              <a:t>Αυτή </a:t>
            </a:r>
            <a:r>
              <a:rPr lang="el-GR" sz="2200" dirty="0">
                <a:ea typeface="ヒラギノ角ゴ Pro W3" pitchFamily="-84" charset="-128"/>
              </a:rPr>
              <a:t>η σχέση της καμπύλης </a:t>
            </a:r>
            <a:r>
              <a:rPr lang="el-GR" sz="2200" dirty="0" err="1">
                <a:ea typeface="ヒラギノ角ゴ Pro W3" pitchFamily="-84" charset="-128"/>
              </a:rPr>
              <a:t>Phillips</a:t>
            </a:r>
            <a:r>
              <a:rPr lang="el-GR" sz="2200" dirty="0">
                <a:ea typeface="ヒラギノ角ゴ Pro W3" pitchFamily="-84" charset="-128"/>
              </a:rPr>
              <a:t> παρατηρήθηκε στις Ηνωμένες Πολιτείες τη δεκαετία του 1960.</a:t>
            </a:r>
          </a:p>
          <a:p>
            <a:pPr marL="339725" indent="-255588">
              <a:spcBef>
                <a:spcPts val="525"/>
              </a:spcBef>
            </a:pPr>
            <a:r>
              <a:rPr lang="el-GR" sz="2200" dirty="0">
                <a:ea typeface="ヒラギノ角ゴ Pro W3" pitchFamily="-84" charset="-128"/>
              </a:rPr>
              <a:t>Η σχέση εξαφανίστηκε τη δεκαετία του 1970 επειδή οι υπεύθυνοι καθορισμού μισθών άλλαξαν τον τρόπο που διαμόρφωσαν τις προσδοκίες για τον πληθωρισμό</a:t>
            </a:r>
            <a:r>
              <a:rPr lang="el-GR" sz="2200" dirty="0" smtClean="0">
                <a:ea typeface="ヒラギノ角ゴ Pro W3" pitchFamily="-84" charset="-128"/>
              </a:rPr>
              <a:t>.</a:t>
            </a:r>
            <a:endParaRPr lang="en-US" sz="2200" dirty="0">
              <a:ea typeface="ヒラギノ角ゴ Pro W3" pitchFamily="-84" charset="-128"/>
            </a:endParaRPr>
          </a:p>
        </p:txBody>
      </p:sp>
      <p:sp>
        <p:nvSpPr>
          <p:cNvPr id="8" name="Content Placeholder 3"/>
          <p:cNvSpPr txBox="1">
            <a:spLocks/>
          </p:cNvSpPr>
          <p:nvPr/>
        </p:nvSpPr>
        <p:spPr>
          <a:xfrm>
            <a:off x="304800" y="1390650"/>
            <a:ext cx="8382000" cy="515431"/>
          </a:xfrm>
          <a:prstGeom prst="rect">
            <a:avLst/>
          </a:prstGeom>
        </p:spPr>
        <p:txBody>
          <a:bodyPr vert="horz" lIns="0" tIns="0" rIns="0" bIns="0" rtlCol="0">
            <a:noAutofit/>
          </a:bodyPr>
          <a:lstStyle/>
          <a:p>
            <a:pPr marL="339725" marR="0" lvl="0" indent="-255588" algn="l" defTabSz="914400" rtl="0" eaLnBrk="1" fontAlgn="auto" latinLnBrk="0" hangingPunct="1">
              <a:lnSpc>
                <a:spcPct val="100000"/>
              </a:lnSpc>
              <a:spcBef>
                <a:spcPts val="525"/>
              </a:spcBef>
              <a:spcAft>
                <a:spcPts val="0"/>
              </a:spcAft>
              <a:buClr>
                <a:srgbClr val="007FA3"/>
              </a:buClr>
              <a:buSzTx/>
              <a:buFont typeface="Arial" panose="020B0604020202020204" pitchFamily="34" charset="0"/>
              <a:buChar char="•"/>
              <a:tabLst/>
              <a:defRPr/>
            </a:pPr>
            <a:r>
              <a:rPr lang="el-GR" sz="2200" dirty="0" smtClean="0">
                <a:ea typeface="ヒラギノ角ゴ Pro W3" pitchFamily="-84" charset="-128"/>
              </a:rPr>
              <a:t>Υποθέτουμε:</a:t>
            </a:r>
            <a:endParaRPr kumimoji="0" lang="el-GR" sz="2200" b="0" i="0" u="none" strike="noStrike" kern="1200" cap="none" spc="0" normalizeH="0" baseline="0" noProof="0" dirty="0" smtClean="0">
              <a:ln>
                <a:noFill/>
              </a:ln>
              <a:solidFill>
                <a:schemeClr val="tx1"/>
              </a:solidFill>
              <a:effectLst/>
              <a:uLnTx/>
              <a:uFillTx/>
              <a:latin typeface="+mn-lt"/>
              <a:ea typeface="ヒラギノ角ゴ Pro W3" pitchFamily="-84" charset="-128"/>
              <a:cs typeface="+mn-cs"/>
            </a:endParaRPr>
          </a:p>
        </p:txBody>
      </p:sp>
      <p:sp>
        <p:nvSpPr>
          <p:cNvPr id="10" name="Content Placeholder 3"/>
          <p:cNvSpPr txBox="1">
            <a:spLocks/>
          </p:cNvSpPr>
          <p:nvPr/>
        </p:nvSpPr>
        <p:spPr>
          <a:xfrm>
            <a:off x="304800" y="1999169"/>
            <a:ext cx="8382000" cy="515431"/>
          </a:xfrm>
          <a:prstGeom prst="rect">
            <a:avLst/>
          </a:prstGeom>
        </p:spPr>
        <p:txBody>
          <a:bodyPr vert="horz" lIns="0" tIns="0" rIns="0" bIns="0" rtlCol="0">
            <a:noAutofit/>
          </a:bodyPr>
          <a:lstStyle/>
          <a:p>
            <a:pPr marL="339725" lvl="0" indent="-255588">
              <a:spcBef>
                <a:spcPts val="525"/>
              </a:spcBef>
              <a:buClr>
                <a:srgbClr val="007FA3"/>
              </a:buClr>
            </a:pPr>
            <a:r>
              <a:rPr lang="el-GR" sz="2200" dirty="0" smtClean="0">
                <a:ea typeface="ヒラギノ角ゴ Pro W3" pitchFamily="-84" charset="-128"/>
              </a:rPr>
              <a:t>	οπότε η εξίσωση</a:t>
            </a:r>
            <a:r>
              <a:rPr lang="en-US" sz="2200" dirty="0" smtClean="0">
                <a:ea typeface="ヒラギノ角ゴ Pro W3" pitchFamily="-84" charset="-128"/>
              </a:rPr>
              <a:t> </a:t>
            </a:r>
            <a:r>
              <a:rPr lang="el-GR" sz="2200" dirty="0" smtClean="0">
                <a:ea typeface="ヒラギノ角ゴ Pro W3" pitchFamily="-84" charset="-128"/>
              </a:rPr>
              <a:t>γίνεται:</a:t>
            </a:r>
            <a:endParaRPr kumimoji="0" lang="el-GR" sz="2200" b="0" i="0" u="none" strike="noStrike" kern="1200" cap="none" spc="0" normalizeH="0" baseline="0" noProof="0" dirty="0" smtClean="0">
              <a:ln>
                <a:noFill/>
              </a:ln>
              <a:solidFill>
                <a:schemeClr val="tx1"/>
              </a:solidFill>
              <a:effectLst/>
              <a:uLnTx/>
              <a:uFillTx/>
              <a:latin typeface="+mn-lt"/>
              <a:ea typeface="ヒラギノ角ゴ Pro W3" pitchFamily="-84" charset="-128"/>
              <a:cs typeface="+mn-cs"/>
            </a:endParaRPr>
          </a:p>
        </p:txBody>
      </p:sp>
      <p:sp>
        <p:nvSpPr>
          <p:cNvPr id="12" name="Content Placeholder 3"/>
          <p:cNvSpPr txBox="1">
            <a:spLocks/>
          </p:cNvSpPr>
          <p:nvPr/>
        </p:nvSpPr>
        <p:spPr>
          <a:xfrm>
            <a:off x="304800" y="3048000"/>
            <a:ext cx="8382000" cy="515431"/>
          </a:xfrm>
          <a:prstGeom prst="rect">
            <a:avLst/>
          </a:prstGeom>
        </p:spPr>
        <p:txBody>
          <a:bodyPr vert="horz" lIns="0" tIns="0" rIns="0" bIns="0" rtlCol="0">
            <a:noAutofit/>
          </a:bodyPr>
          <a:lstStyle/>
          <a:p>
            <a:pPr marL="339725" lvl="0" indent="-255588">
              <a:spcBef>
                <a:spcPts val="525"/>
              </a:spcBef>
              <a:buClr>
                <a:srgbClr val="007FA3"/>
              </a:buClr>
            </a:pPr>
            <a:r>
              <a:rPr lang="el-GR" sz="2200" dirty="0" smtClean="0">
                <a:ea typeface="ヒラギノ角ゴ Pro W3" pitchFamily="-84" charset="-128"/>
              </a:rPr>
              <a:t>	και εκφράζει μια αρνητική σχέση μεταξύ ανεργίας και πληθωρισμού.</a:t>
            </a:r>
            <a:endParaRPr kumimoji="0" lang="el-GR" sz="2200" b="0" i="0" u="none" strike="noStrike" kern="1200" cap="none" spc="0" normalizeH="0" baseline="0" noProof="0" dirty="0" smtClean="0">
              <a:ln>
                <a:noFill/>
              </a:ln>
              <a:solidFill>
                <a:schemeClr val="tx1"/>
              </a:solidFill>
              <a:effectLst/>
              <a:uLnTx/>
              <a:uFillTx/>
              <a:latin typeface="+mn-lt"/>
              <a:ea typeface="ヒラギノ角ゴ Pro W3" pitchFamily="-84" charset="-128"/>
              <a:cs typeface="+mn-cs"/>
            </a:endParaRPr>
          </a:p>
        </p:txBody>
      </p:sp>
      <p:pic>
        <p:nvPicPr>
          <p:cNvPr id="5122" name="Picture 2"/>
          <p:cNvPicPr>
            <a:picLocks noChangeAspect="1" noChangeArrowheads="1"/>
          </p:cNvPicPr>
          <p:nvPr/>
        </p:nvPicPr>
        <p:blipFill>
          <a:blip r:embed="rId3" cstate="print"/>
          <a:srcRect/>
          <a:stretch>
            <a:fillRect/>
          </a:stretch>
        </p:blipFill>
        <p:spPr bwMode="auto">
          <a:xfrm>
            <a:off x="2819400" y="1295400"/>
            <a:ext cx="838200" cy="47625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2752725" y="2457450"/>
            <a:ext cx="3638550" cy="514350"/>
          </a:xfrm>
          <a:prstGeom prst="rect">
            <a:avLst/>
          </a:prstGeom>
          <a:noFill/>
          <a:ln w="9525">
            <a:noFill/>
            <a:miter lim="800000"/>
            <a:headEnd/>
            <a:tailEnd/>
          </a:ln>
        </p:spPr>
      </p:pic>
    </p:spTree>
    <p:extLst>
      <p:ext uri="{BB962C8B-B14F-4D97-AF65-F5344CB8AC3E}">
        <p14:creationId xmlns="" xmlns:p14="http://schemas.microsoft.com/office/powerpoint/2010/main" val="381122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8.2 </a:t>
            </a:r>
            <a:r>
              <a:rPr lang="el-GR" sz="2800" dirty="0">
                <a:latin typeface="+mj-lt"/>
              </a:rPr>
              <a:t>Η καμπύλη</a:t>
            </a:r>
            <a:r>
              <a:rPr lang="en-IN" sz="2800" dirty="0">
                <a:latin typeface="+mj-lt"/>
              </a:rPr>
              <a:t> Phillips </a:t>
            </a:r>
            <a:r>
              <a:rPr lang="el-GR" sz="2800" dirty="0">
                <a:latin typeface="+mj-lt"/>
              </a:rPr>
              <a:t>και οι παραλλαγές </a:t>
            </a:r>
            <a:r>
              <a:rPr lang="el-GR" sz="2800" dirty="0" smtClean="0">
                <a:latin typeface="+mj-lt"/>
              </a:rPr>
              <a:t>της </a:t>
            </a:r>
            <a:br>
              <a:rPr lang="el-GR" sz="2800" dirty="0" smtClean="0">
                <a:latin typeface="+mj-lt"/>
              </a:rPr>
            </a:br>
            <a:r>
              <a:rPr lang="en-IN" sz="2800" dirty="0" smtClean="0">
                <a:latin typeface="+mj-lt"/>
              </a:rPr>
              <a:t>(2 </a:t>
            </a:r>
            <a:r>
              <a:rPr lang="el-GR" sz="2800" dirty="0">
                <a:latin typeface="+mj-lt"/>
              </a:rPr>
              <a:t>από</a:t>
            </a:r>
            <a:r>
              <a:rPr lang="en-IN" sz="2800" dirty="0">
                <a:latin typeface="+mj-lt"/>
              </a:rPr>
              <a:t> 9)</a:t>
            </a:r>
            <a:endParaRPr lang="en-US" sz="2800" dirty="0">
              <a:latin typeface="+mj-lt"/>
            </a:endParaRPr>
          </a:p>
        </p:txBody>
      </p:sp>
      <p:sp>
        <p:nvSpPr>
          <p:cNvPr id="5" name="Content Placeholder 4"/>
          <p:cNvSpPr>
            <a:spLocks noGrp="1"/>
          </p:cNvSpPr>
          <p:nvPr>
            <p:ph idx="1"/>
          </p:nvPr>
        </p:nvSpPr>
        <p:spPr>
          <a:xfrm>
            <a:off x="457200" y="1066800"/>
            <a:ext cx="8229600" cy="838200"/>
          </a:xfrm>
        </p:spPr>
        <p:txBody>
          <a:bodyPr>
            <a:noAutofit/>
          </a:bodyPr>
          <a:lstStyle/>
          <a:p>
            <a:pPr marL="0" indent="0">
              <a:spcBef>
                <a:spcPts val="525"/>
              </a:spcBef>
              <a:buNone/>
            </a:pPr>
            <a:r>
              <a:rPr lang="el-GR" sz="2200" b="1" dirty="0">
                <a:ea typeface="ヒラギノ角ゴ Pro W3" pitchFamily="-84" charset="-128"/>
              </a:rPr>
              <a:t>Απεικόνιση</a:t>
            </a:r>
            <a:r>
              <a:rPr lang="en-IN" sz="2200" b="1" dirty="0">
                <a:ea typeface="ヒラギノ角ゴ Pro W3" pitchFamily="-84" charset="-128"/>
              </a:rPr>
              <a:t> 8.2 </a:t>
            </a:r>
            <a:r>
              <a:rPr lang="el-GR" sz="2200" dirty="0">
                <a:ea typeface="ヒラギノ角ゴ Pro W3" pitchFamily="-84" charset="-128"/>
              </a:rPr>
              <a:t>Πληθωρισμός έναντι ανεργίας στις ΗΠΑ</a:t>
            </a:r>
            <a:r>
              <a:rPr lang="en-IN" sz="2200" dirty="0">
                <a:ea typeface="ヒラギノ角ゴ Pro W3" pitchFamily="-84" charset="-128"/>
              </a:rPr>
              <a:t>, </a:t>
            </a:r>
            <a:r>
              <a:rPr lang="el-GR" sz="2200" dirty="0" smtClean="0">
                <a:ea typeface="ヒラギノ角ゴ Pro W3" pitchFamily="-84" charset="-128"/>
              </a:rPr>
              <a:t/>
            </a:r>
            <a:br>
              <a:rPr lang="el-GR" sz="2200" dirty="0" smtClean="0">
                <a:ea typeface="ヒラギノ角ゴ Pro W3" pitchFamily="-84" charset="-128"/>
              </a:rPr>
            </a:br>
            <a:r>
              <a:rPr lang="en-IN" sz="2200" dirty="0" smtClean="0">
                <a:ea typeface="ヒラギノ角ゴ Pro W3" pitchFamily="-84" charset="-128"/>
              </a:rPr>
              <a:t>1961</a:t>
            </a:r>
            <a:r>
              <a:rPr lang="el-GR" sz="2200" dirty="0" smtClean="0">
                <a:ea typeface="ヒラギノ角ゴ Pro W3" pitchFamily="-84" charset="-128"/>
              </a:rPr>
              <a:t>-</a:t>
            </a:r>
            <a:r>
              <a:rPr lang="en-IN" sz="2200" dirty="0" smtClean="0">
                <a:ea typeface="ヒラギノ角ゴ Pro W3" pitchFamily="-84" charset="-128"/>
              </a:rPr>
              <a:t>1969</a:t>
            </a:r>
            <a:endParaRPr lang="en-IN" sz="2200" dirty="0">
              <a:ea typeface="ヒラギノ角ゴ Pro W3" pitchFamily="-84" charset="-128"/>
            </a:endParaRPr>
          </a:p>
        </p:txBody>
      </p:sp>
      <p:sp>
        <p:nvSpPr>
          <p:cNvPr id="3" name="Content Placeholder 2"/>
          <p:cNvSpPr>
            <a:spLocks noGrp="1"/>
          </p:cNvSpPr>
          <p:nvPr>
            <p:ph idx="13"/>
          </p:nvPr>
        </p:nvSpPr>
        <p:spPr>
          <a:xfrm>
            <a:off x="447675" y="1905000"/>
            <a:ext cx="8239125" cy="601133"/>
          </a:xfrm>
        </p:spPr>
        <p:txBody>
          <a:bodyPr>
            <a:noAutofit/>
          </a:bodyPr>
          <a:lstStyle/>
          <a:p>
            <a:pPr marL="0" indent="0">
              <a:spcBef>
                <a:spcPts val="525"/>
              </a:spcBef>
              <a:buNone/>
            </a:pPr>
            <a:r>
              <a:rPr lang="el-GR" sz="1800" dirty="0" smtClean="0">
                <a:ea typeface="ヒラギノ角ゴ Pro W3" pitchFamily="-84" charset="-128"/>
              </a:rPr>
              <a:t>Η σταθερή πτώση του ποσοστού ανεργίας των ΗΠΑ στη διάρκεια της δεκαετίας του 1960 συσχετίστηκε με σταθερή αύξηση του ρυθμού πληθωρισμού.</a:t>
            </a:r>
            <a:endParaRPr lang="en-US" sz="1800" dirty="0">
              <a:ea typeface="ヒラギノ角ゴ Pro W3" pitchFamily="-84" charset="-128"/>
            </a:endParaRPr>
          </a:p>
        </p:txBody>
      </p:sp>
      <p:sp>
        <p:nvSpPr>
          <p:cNvPr id="4" name="Content Placeholder 3"/>
          <p:cNvSpPr>
            <a:spLocks noGrp="1"/>
          </p:cNvSpPr>
          <p:nvPr>
            <p:ph sz="quarter" idx="14"/>
          </p:nvPr>
        </p:nvSpPr>
        <p:spPr>
          <a:xfrm>
            <a:off x="457200" y="6019800"/>
            <a:ext cx="8229600" cy="296333"/>
          </a:xfrm>
        </p:spPr>
        <p:txBody>
          <a:bodyPr>
            <a:noAutofit/>
          </a:bodyPr>
          <a:lstStyle/>
          <a:p>
            <a:pPr>
              <a:buNone/>
            </a:pPr>
            <a:r>
              <a:rPr lang="el-GR" sz="1200" i="1" dirty="0" smtClean="0"/>
              <a:t>Πηγή</a:t>
            </a:r>
            <a:r>
              <a:rPr lang="en-IN" sz="1200" i="1" dirty="0" smtClean="0"/>
              <a:t>: </a:t>
            </a:r>
            <a:r>
              <a:rPr lang="en-US" sz="1200" dirty="0"/>
              <a:t>FRED: Series UNRATE, CPIAUSCL</a:t>
            </a:r>
            <a:endParaRPr lang="en-IN" sz="1200" dirty="0"/>
          </a:p>
        </p:txBody>
      </p:sp>
      <p:pic>
        <p:nvPicPr>
          <p:cNvPr id="6146" name="Picture 2"/>
          <p:cNvPicPr>
            <a:picLocks noChangeAspect="1" noChangeArrowheads="1"/>
          </p:cNvPicPr>
          <p:nvPr/>
        </p:nvPicPr>
        <p:blipFill>
          <a:blip r:embed="rId3" cstate="print"/>
          <a:srcRect/>
          <a:stretch>
            <a:fillRect/>
          </a:stretch>
        </p:blipFill>
        <p:spPr bwMode="auto">
          <a:xfrm>
            <a:off x="1752600" y="2590800"/>
            <a:ext cx="5981310" cy="3276600"/>
          </a:xfrm>
          <a:prstGeom prst="rect">
            <a:avLst/>
          </a:prstGeom>
          <a:noFill/>
          <a:ln w="9525">
            <a:noFill/>
            <a:miter lim="800000"/>
            <a:headEnd/>
            <a:tailEnd/>
          </a:ln>
        </p:spPr>
      </p:pic>
    </p:spTree>
    <p:extLst>
      <p:ext uri="{BB962C8B-B14F-4D97-AF65-F5344CB8AC3E}">
        <p14:creationId xmlns="" xmlns:p14="http://schemas.microsoft.com/office/powerpoint/2010/main" val="61446544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3321</TotalTime>
  <Words>4666</Words>
  <Application>Microsoft Office PowerPoint</Application>
  <PresentationFormat>Προβολή στην οθόνη (4:3)</PresentationFormat>
  <Paragraphs>285</Paragraphs>
  <Slides>29</Slides>
  <Notes>28</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508 Lecture</vt:lpstr>
      <vt:lpstr>Μακροοικονομική</vt:lpstr>
      <vt:lpstr>Σχεδιάγραμμα Κεφαλαίου 8</vt:lpstr>
      <vt:lpstr>Η καμπύλη Phillips, το φυσιολογικό ποσοστό ανεργίας και ο πληθωρισμός</vt:lpstr>
      <vt:lpstr>Απεικόνιση 8.1 Πληθωρισμός έναντι ανεργίας στις ΗΠΑ, 1900-1960</vt:lpstr>
      <vt:lpstr>8.1 Πληθωρισμός, αναμενόμενος πληθωρισμός και ανεργία (1 από 3)</vt:lpstr>
      <vt:lpstr>8.1 Πληθωρισμός, αναμενόμενος πληθωρισμός και ανεργία  (2 από 3)</vt:lpstr>
      <vt:lpstr>8.1 Πληθωρισμός, αναμενόμενος πληθωρισμός και ανεργία (3 από 3)</vt:lpstr>
      <vt:lpstr>8.2 Η καμπύλη Phillips και οι παραλλαγές της  (1 από 9)</vt:lpstr>
      <vt:lpstr>8.2 Η καμπύλη Phillips και οι παραλλαγές της  (2 από 9)</vt:lpstr>
      <vt:lpstr>8.2 Η καμπύλη Phillips και οι παραλλαγές της  (3 από 9)</vt:lpstr>
      <vt:lpstr>8.2 Η καμπύλη Phillips και οι παραλλαγές της  (4 από 9)</vt:lpstr>
      <vt:lpstr>8.2 Η καμπύλη Phillips και οι παραλλαγές της  (5 από 9)</vt:lpstr>
      <vt:lpstr>8.2 Η καμπύλη Phillips και οι παραλλαγές της  (6 από 9)</vt:lpstr>
      <vt:lpstr>8.2 Η καμπύλη Phillips και οι παραλλαγές της  Η επαναγκίστρωση των προσδοκιών (7 από 9)</vt:lpstr>
      <vt:lpstr>8.2 Η καμπύλη Phillips και οι παραλλαγές της   (8 από 9)</vt:lpstr>
      <vt:lpstr>8.2 Η καμπύλη Phillips και οι παραλλαγές της  (9 από 9)</vt:lpstr>
      <vt:lpstr>8.3 Η καμπύλη Phillips και το φυσιολογικό ποσοστό ανεργίας (1 από 2)</vt:lpstr>
      <vt:lpstr>8.3 Η καμπύλη Phillips και το φυσιολογικό ποσοστό ανεργίας (2 από 2)</vt:lpstr>
      <vt:lpstr>ΠΛΑΙΣΙΟ ΕΠΙΚΕΝΤΡΩΣΗΣ:  Θεωρία μπροστά από τα γεγονότα:  Milton Friedman και Edmund Phelps</vt:lpstr>
      <vt:lpstr>8.4 Μια σύνοψη και πολλές προειδοποιήσεις  (1 από 5)</vt:lpstr>
      <vt:lpstr>ΠΛΑΙΣΙΟ ΕΠΙΚΕΝΤΡΩΣΗΣ: Μεταβολές του φυσιολογικού ποσοστού ανεργίας στις ΗΠΑ, μετά το 1990</vt:lpstr>
      <vt:lpstr>ΠΛΑΙΣΙΟ ΕΠΙΚΕΝΤΡΩΣΗΣ: Πώς εξηγείται η Ευρωπαϊκή ανεργία; (1 από 2)</vt:lpstr>
      <vt:lpstr>ΠΛΑΙΣΙΟ ΕΠΙΚΕΝΤΡΩΣΗΣ: Πώς εξηγείται η Ευρωπαϊκή ανεργία;  (2 από 2)</vt:lpstr>
      <vt:lpstr>8.4 Μια σύνοψη και πολλές προειδοποιήσεις  (2 of 5)</vt:lpstr>
      <vt:lpstr>8.4 Μια σύνοψη και πολλές προειδοποιήσεις  (3 από 5)</vt:lpstr>
      <vt:lpstr>8.4 Μια σύνοψη και πολλές προειδοποιήσεις   (4 από 5)</vt:lpstr>
      <vt:lpstr>8.4 Μια σύνοψη και πολλές προειδοποιήσεις  (5 από 5)</vt:lpstr>
      <vt:lpstr>ΠΑΡΑΡΤΗΜΑ: Εξαγωγή της σχέσης μεταξύ πληθωρισμού, αναμενόμενου πληθωρισμού και ανεργίας</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8, The Phillips Curve, the Natural Rate of Unemployment, and Inflation</dc:title>
  <dc:subject>Economics</dc:subject>
  <dc:creator>Blanchard</dc:creator>
  <cp:keywords>Economics</cp:keywords>
  <cp:lastModifiedBy>VOTIS</cp:lastModifiedBy>
  <cp:revision>5150</cp:revision>
  <dcterms:created xsi:type="dcterms:W3CDTF">2014-07-14T20:04:21Z</dcterms:created>
  <dcterms:modified xsi:type="dcterms:W3CDTF">2022-05-22T15:14:55Z</dcterms:modified>
</cp:coreProperties>
</file>