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1385" r:id="rId2"/>
    <p:sldId id="1384" r:id="rId3"/>
    <p:sldId id="1266" r:id="rId4"/>
    <p:sldId id="1386" r:id="rId5"/>
    <p:sldId id="1357" r:id="rId6"/>
    <p:sldId id="1387" r:id="rId7"/>
    <p:sldId id="1359" r:id="rId8"/>
    <p:sldId id="1360" r:id="rId9"/>
    <p:sldId id="1388" r:id="rId10"/>
    <p:sldId id="1389" r:id="rId11"/>
    <p:sldId id="1390" r:id="rId12"/>
    <p:sldId id="1364" r:id="rId13"/>
    <p:sldId id="1365" r:id="rId14"/>
    <p:sldId id="1366" r:id="rId15"/>
    <p:sldId id="1367" r:id="rId16"/>
    <p:sldId id="1368" r:id="rId17"/>
    <p:sldId id="1369" r:id="rId18"/>
    <p:sldId id="1370" r:id="rId19"/>
    <p:sldId id="1371" r:id="rId20"/>
    <p:sldId id="1372" r:id="rId21"/>
    <p:sldId id="1373" r:id="rId22"/>
    <p:sldId id="1374" r:id="rId23"/>
    <p:sldId id="1375" r:id="rId24"/>
    <p:sldId id="1376" r:id="rId25"/>
    <p:sldId id="1377" r:id="rId26"/>
    <p:sldId id="1378" r:id="rId27"/>
    <p:sldId id="1379" r:id="rId28"/>
    <p:sldId id="1380" r:id="rId29"/>
    <p:sldId id="1381" r:id="rId30"/>
    <p:sldId id="1382" r:id="rId31"/>
    <p:sldId id="1383" r:id="rId32"/>
    <p:sldId id="116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36">
          <p15:clr>
            <a:srgbClr val="A4A3A4"/>
          </p15:clr>
        </p15:guide>
        <p15:guide id="4" orient="horz" pos="3984">
          <p15:clr>
            <a:srgbClr val="A4A3A4"/>
          </p15:clr>
        </p15:guide>
        <p15:guide id="5" orient="horz" pos="720">
          <p15:clr>
            <a:srgbClr val="A4A3A4"/>
          </p15:clr>
        </p15:guide>
        <p15:guide id="6" orient="horz" pos="1056">
          <p15:clr>
            <a:srgbClr val="A4A3A4"/>
          </p15:clr>
        </p15:guide>
        <p15:guide id="7" orient="horz" pos="1392">
          <p15:clr>
            <a:srgbClr val="A4A3A4"/>
          </p15:clr>
        </p15:guide>
        <p15:guide id="8" pos="288">
          <p15:clr>
            <a:srgbClr val="A4A3A4"/>
          </p15:clr>
        </p15:guide>
        <p15:guide id="9" pos="547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FA3"/>
    <a:srgbClr val="D4EAE4"/>
    <a:srgbClr val="99008C"/>
    <a:srgbClr val="001581"/>
    <a:srgbClr val="82007C"/>
    <a:srgbClr val="96008F"/>
    <a:srgbClr val="595375"/>
    <a:srgbClr val="6B638B"/>
    <a:srgbClr val="000000"/>
    <a:srgbClr val="FDB9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4" autoAdjust="0"/>
    <p:restoredTop sz="86962" autoAdjust="0"/>
  </p:normalViewPr>
  <p:slideViewPr>
    <p:cSldViewPr>
      <p:cViewPr varScale="1">
        <p:scale>
          <a:sx n="80" d="100"/>
          <a:sy n="80" d="100"/>
        </p:scale>
        <p:origin x="-1782" y="-84"/>
      </p:cViewPr>
      <p:guideLst>
        <p:guide orient="horz" pos="2160"/>
        <p:guide orient="horz" pos="336"/>
        <p:guide orient="horz" pos="3984"/>
        <p:guide orient="horz" pos="720"/>
        <p:guide orient="horz" pos="1056"/>
        <p:guide orient="horz" pos="1392"/>
        <p:guide pos="2880"/>
        <p:guide pos="288"/>
        <p:guide pos="5472"/>
      </p:guideLst>
    </p:cSldViewPr>
  </p:slideViewPr>
  <p:outlineViewPr>
    <p:cViewPr>
      <p:scale>
        <a:sx n="20" d="100"/>
        <a:sy n="20" d="100"/>
      </p:scale>
      <p:origin x="0" y="866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err="1"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 xmlns:p14="http://schemas.microsoft.com/office/powerpoint/2010/main" val="3846718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Σε γενικές γραμμές, καθώς οι επιχειρήσεις κάνουν και τα δύο, η υψηλότερη ανεργία συνδέεται τόσο με χαμηλότερες πιθανότητες εύρεσης εργασίας εάν κάποιος είναι άνεργος όσο και με μεγαλύτερες πιθανότητες να την χάσει εάν είναι απασχολούμενος. Το Σχήμα 7-4 απεικονίζει δύο μεταβλητές σε σχέση με το χρόνο: το ποσοστό ανεργίας (μετρούμενο στον αριστερό κατακόρυφο άξονα) και το ποσοστό των ανέργων που εργάζονται κάθε μήνα (μετρούμενο στον δεξιό κατακόρυφο άξονα).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Το διάγραμμα δείχνει δύο κάθετους άξονες, ο ένας στα αριστερά με την ένδειξη </a:t>
            </a:r>
            <a:r>
              <a:rPr lang="el-GR" sz="1200" b="0" i="0" u="none" strike="noStrike" kern="1200" baseline="0" dirty="0" smtClean="0">
                <a:solidFill>
                  <a:schemeClr val="tx1"/>
                </a:solidFill>
                <a:latin typeface="+mn-lt"/>
                <a:ea typeface="+mn-ea"/>
                <a:cs typeface="+mn-cs"/>
              </a:rPr>
              <a:t>«Δείκτης ανεργίας (ποσοστό)» </a:t>
            </a:r>
            <a:r>
              <a:rPr lang="el-GR" sz="1200" b="0" i="0" u="none" strike="noStrike" kern="1200" baseline="0" dirty="0">
                <a:solidFill>
                  <a:schemeClr val="tx1"/>
                </a:solidFill>
                <a:latin typeface="+mn-lt"/>
                <a:ea typeface="+mn-ea"/>
                <a:cs typeface="+mn-cs"/>
              </a:rPr>
              <a:t>που κυμαίνεται από 3 έως 10 σε προσαυξήσεις του 1 και ο άλλος στα δεξιά με την ένδειξη </a:t>
            </a:r>
            <a:r>
              <a:rPr lang="el-GR" sz="1200" b="0" i="0" u="none" strike="noStrike" kern="1200" baseline="0" dirty="0" smtClean="0">
                <a:solidFill>
                  <a:schemeClr val="tx1"/>
                </a:solidFill>
                <a:latin typeface="+mn-lt"/>
                <a:ea typeface="+mn-ea"/>
                <a:cs typeface="+mn-cs"/>
              </a:rPr>
              <a:t>«Αναλογία ανέργων </a:t>
            </a:r>
            <a:r>
              <a:rPr lang="el-GR" sz="1200" b="0" i="0" u="none" strike="noStrike" kern="1200" baseline="0" dirty="0">
                <a:solidFill>
                  <a:schemeClr val="tx1"/>
                </a:solidFill>
                <a:latin typeface="+mn-lt"/>
                <a:ea typeface="+mn-ea"/>
                <a:cs typeface="+mn-cs"/>
              </a:rPr>
              <a:t>που </a:t>
            </a:r>
            <a:r>
              <a:rPr lang="el-GR" sz="1200" b="0" i="0" u="none" strike="noStrike" kern="1200" baseline="0" dirty="0" smtClean="0">
                <a:solidFill>
                  <a:schemeClr val="tx1"/>
                </a:solidFill>
                <a:latin typeface="+mn-lt"/>
                <a:ea typeface="+mn-ea"/>
                <a:cs typeface="+mn-cs"/>
              </a:rPr>
              <a:t>βρίσκουν εργασία (αντίστροφη κλίμακα)», </a:t>
            </a:r>
            <a:r>
              <a:rPr lang="el-GR" sz="1200" b="0" i="0" u="none" strike="noStrike" kern="1200" baseline="0" dirty="0">
                <a:solidFill>
                  <a:schemeClr val="tx1"/>
                </a:solidFill>
                <a:latin typeface="+mn-lt"/>
                <a:ea typeface="+mn-ea"/>
                <a:cs typeface="+mn-cs"/>
              </a:rPr>
              <a:t>που κυμαίνεται από 35 έως 15 σε προσαυξήσεις του 2. Ο οριζόντιος άξονας αντιπροσωπεύει τα έτη από το 1996 έως το 2018 σε προσαυξήσεις του 1. Το εκτιμώμενο ποσοστό ανεργίας στις Ηνωμένες Πολιτείες κατά τη διάρκεια των ετών έχει ως εξής:</a:t>
            </a:r>
          </a:p>
          <a:p>
            <a:r>
              <a:rPr lang="en-US" sz="1200" kern="1200" dirty="0">
                <a:solidFill>
                  <a:schemeClr val="tx1"/>
                </a:solidFill>
                <a:effectLst/>
                <a:latin typeface="+mn-lt"/>
                <a:ea typeface="+mn-ea"/>
                <a:cs typeface="+mn-cs"/>
              </a:rPr>
              <a:t> </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1996: 5.5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2000: 4.1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2003: 6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2004: 4.9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2008: 5.3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2009: 9.4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2012: 8.4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2016: 5.2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2018: 4.2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Το εκτιμώμενο ποσοστό των ανέργων που βρίσκουν εργασία κάθε χρόνο στις ΗΠΑ  είναι ως εξής</a:t>
            </a:r>
            <a:r>
              <a:rPr lang="en-US" sz="1200" kern="1200" dirty="0">
                <a:solidFill>
                  <a:schemeClr val="tx1"/>
                </a:solidFill>
                <a:effectLst/>
                <a:latin typeface="+mn-lt"/>
                <a:ea typeface="+mn-ea"/>
                <a:cs typeface="+mn-cs"/>
              </a:rPr>
              <a:t>:</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1996: 5.5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2000: 3.9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2003: 6.8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2004: 6.6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2008: 6.4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2009: 9.4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2012: 9.1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2016: 6.9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2018: 5.6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 xmlns:p14="http://schemas.microsoft.com/office/powerpoint/2010/main" val="3762163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7-5 απεικονίζει δύο μεταβλητές σε σχέση με το χρόνο: το ποσοστό ανεργίας (μετρούμενο στον αριστερό κατακόρυφο άξονα) και το ποσοστό των εργαζομένων που καθίστανται άνεργοι κάθε μήνα (μετρούμενο στον δεξιό κατακόρυφο άξονα). Αυτός ο λόγος κατασκευάζεται διαιρώντας τη ροή από την απασχόληση στην ανεργία κατά τη διάρκεια κάθε μήνα με τον αριθμό των απασχολουμένων του μήνα. Η σχέση μεταξύ του ποσοστού των εργαζομένων που γίνονται άνεργοι και του ποσοστού ανεργίας που απεικονίζεται είναι αρκετά ισχυρή. Η υψηλότερη ανεργία συνεπάγεται μεγαλύτερη πιθανότητα να μείνουν άνεργοι οι εργαζόμενοι. Η πιθανότητα σχεδόν διπλασιάζεται μεταξύ των περιόδων χαμηλής ανεργίας και των ετών υψηλής ανεργίας.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Το διάγραμμα έχει δυο κατακόρυφους άξονες, ο ένας στα αριστερά με την ένδειξη </a:t>
            </a:r>
            <a:r>
              <a:rPr lang="el-GR" sz="1200" b="0" i="0" u="none" strike="noStrike" kern="1200" baseline="0" dirty="0" smtClean="0">
                <a:solidFill>
                  <a:schemeClr val="tx1"/>
                </a:solidFill>
                <a:latin typeface="+mn-lt"/>
                <a:ea typeface="+mn-ea"/>
                <a:cs typeface="+mn-cs"/>
              </a:rPr>
              <a:t>«Δείκτης ανεργίας (ποσοστό)» </a:t>
            </a:r>
            <a:r>
              <a:rPr lang="el-GR" sz="1200" b="0" i="0" u="none" strike="noStrike" kern="1200" baseline="0" dirty="0">
                <a:solidFill>
                  <a:schemeClr val="tx1"/>
                </a:solidFill>
                <a:latin typeface="+mn-lt"/>
                <a:ea typeface="+mn-ea"/>
                <a:cs typeface="+mn-cs"/>
              </a:rPr>
              <a:t>που κυμαίνεται από 3 έως 10 σε προσαυξήσεις του 1 και ο άλλος στα δεξιά με την ένδειξη </a:t>
            </a:r>
            <a:r>
              <a:rPr lang="el-GR" sz="1200" b="0" i="0" u="none" strike="noStrike" kern="1200" baseline="0" dirty="0" smtClean="0">
                <a:solidFill>
                  <a:schemeClr val="tx1"/>
                </a:solidFill>
                <a:latin typeface="+mn-lt"/>
                <a:ea typeface="+mn-ea"/>
                <a:cs typeface="+mn-cs"/>
              </a:rPr>
              <a:t>«Μηνιαίος δείκτης απολύσεων/παραιτήσεων (ποσοστό)», </a:t>
            </a:r>
            <a:r>
              <a:rPr lang="el-GR" sz="1200" b="0" i="0" u="none" strike="noStrike" kern="1200" baseline="0" dirty="0">
                <a:solidFill>
                  <a:schemeClr val="tx1"/>
                </a:solidFill>
                <a:latin typeface="+mn-lt"/>
                <a:ea typeface="+mn-ea"/>
                <a:cs typeface="+mn-cs"/>
              </a:rPr>
              <a:t>που κυμαίνεται από 0,80 έως 1,80, σε προσαυξήσεις του 0,10. Ο οριζόντιος άξονας αντιπροσωπεύει τα έτη από το 1996 έως το 2018 σε προσαυξήσεις 1. Το εκτιμώμενο ποσοστό ανεργίας στις Ηνωμένες Πολιτείες κατά τη διάρκεια των ετών έχει ως εξής:</a:t>
            </a:r>
          </a:p>
          <a:p>
            <a:r>
              <a:rPr lang="en-US" sz="1200" kern="1200" dirty="0">
                <a:solidFill>
                  <a:schemeClr val="tx1"/>
                </a:solidFill>
                <a:effectLst/>
                <a:latin typeface="+mn-lt"/>
                <a:ea typeface="+mn-ea"/>
                <a:cs typeface="+mn-cs"/>
              </a:rPr>
              <a:t> </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1996: 5.5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2000: 4.1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2002: 5.8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2004: 4.9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2008: 5.3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2009: 9.4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2010: 9.4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2012: 7.3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2016: 5.2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2018: 4.2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Το εκτιμώμενο ποσοστό των εργαζόμενων που καθίστανται άνεργοι κάθε μήνα στις ΗΠΑ, έχει ως εξής</a:t>
            </a:r>
            <a:r>
              <a:rPr lang="en-US" sz="1200" kern="1200" dirty="0">
                <a:solidFill>
                  <a:schemeClr val="tx1"/>
                </a:solidFill>
                <a:effectLst/>
                <a:latin typeface="+mn-lt"/>
                <a:ea typeface="+mn-ea"/>
                <a:cs typeface="+mn-cs"/>
              </a:rPr>
              <a:t>:</a:t>
            </a:r>
            <a:endParaRPr lang="en-US" dirty="0">
              <a:effectLst/>
            </a:endParaRPr>
          </a:p>
          <a:p>
            <a:r>
              <a:rPr lang="en-US" sz="1200" kern="1200" dirty="0">
                <a:solidFill>
                  <a:schemeClr val="tx1"/>
                </a:solidFill>
                <a:effectLst/>
                <a:latin typeface="+mn-lt"/>
                <a:ea typeface="+mn-ea"/>
                <a:cs typeface="+mn-cs"/>
              </a:rPr>
              <a:t> </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1996: 6.8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2000: 5.4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2002: 6.9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2004: 6.3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2008: 6.5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2009: 9.4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2010: 8.4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2012: 8.6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2016: 5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2018: 4.1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 xmlns:p14="http://schemas.microsoft.com/office/powerpoint/2010/main" val="903723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Όπως θα περίμενε κανείς, η υψηλή ανεργία φέρνει όλους τους εργαζόμενους σε χειρότερη θέση. Όσοι εργάζονται αυτή τη στιγμή μπορεί να χάσουν τη δουλειά τους και όσοι δεν εργάζονται αυτή τη στιγμή θα δυσκολευτούν να βρουν εργασία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Έχοντας εξετάσει την ανεργία, ας στραφούμε στον καθορισμό των μισθών και στη σχέση μεταξύ μισθών και ανεργίας. Οι μισθοί καθορίζονται με πολλούς τρόπους. Ένας από αυτούς τους τρόπους είναι οι συλλογικές διαπραγματεύσεις.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Δεδομένων αυτών των διαφορών μεταξύ των εργαζομένων και μεταξύ των χωρών, μπορούμε να ελπίζουμε ότι θα διατυπώσουμε κάτι σαν μια γενική θεωρία καθορισμού των μισθών; </a:t>
            </a:r>
            <a:r>
              <a:rPr lang="el-GR" sz="1200" b="0" i="0" u="none" strike="noStrike" kern="1200" baseline="0" dirty="0" err="1">
                <a:solidFill>
                  <a:schemeClr val="tx1"/>
                </a:solidFill>
                <a:latin typeface="+mn-lt"/>
                <a:ea typeface="+mn-ea"/>
                <a:cs typeface="+mn-cs"/>
              </a:rPr>
              <a:t>Ναί</a:t>
            </a:r>
            <a:r>
              <a:rPr lang="el-GR" sz="1200" b="0" i="0" u="none" strike="noStrike" kern="1200" baseline="0" dirty="0">
                <a:solidFill>
                  <a:schemeClr val="tx1"/>
                </a:solidFill>
                <a:latin typeface="+mn-lt"/>
                <a:ea typeface="+mn-ea"/>
                <a:cs typeface="+mn-cs"/>
              </a:rPr>
              <a:t>. Αν και οι θεσμικές διαφορές επηρεάζουν τον καθορισμό των μισθών, υπάρχουν κοινές δυνάμεις σε όλες τις χώρες. Δύο σειρές γεγονότων ξεχωρίζουν: 1) οι εργαζόμενοι λαμβάνουν συνήθως μισθό που υπερβαίνει τον μισθό αδιαφορίας τους και 2) οι μισθοί συνήθως εξαρτώνται από τις συνθήκες της αγοράς εργασίας.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Ανεξάρτητα από τη διαπραγματευτική δύναμη των εργαζομένων, οι επιχειρήσεις μπορεί να θέλουν να πληρώσουν περισσότερο από τον μισθό αδιαφορίας. Μπορεί να θέλουν οι εργαζόμενοί τους να είναι παραγωγικοί και ένας υψηλότερος μισθός μπορεί να τους βοηθήσει να επιτύχουν αυτόν τον στόχο.</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Είναι ενδιαφέρον ότι μπορεί να είμαστε μάρτυρες ενός άλλου παρόμοιου πειράματος με αυτό που διεξήγαγε ο </a:t>
            </a:r>
            <a:r>
              <a:rPr lang="el-GR" sz="1200" b="0" i="0" u="none" strike="noStrike" kern="1200" baseline="0" dirty="0" err="1">
                <a:solidFill>
                  <a:schemeClr val="tx1"/>
                </a:solidFill>
                <a:latin typeface="+mn-lt"/>
                <a:ea typeface="+mn-ea"/>
                <a:cs typeface="+mn-cs"/>
              </a:rPr>
              <a:t>Henry</a:t>
            </a:r>
            <a:r>
              <a:rPr lang="el-GR" sz="1200" b="0" i="0" u="none" strike="noStrike" kern="1200" baseline="0" dirty="0">
                <a:solidFill>
                  <a:schemeClr val="tx1"/>
                </a:solidFill>
                <a:latin typeface="+mn-lt"/>
                <a:ea typeface="+mn-ea"/>
                <a:cs typeface="+mn-cs"/>
              </a:rPr>
              <a:t> Ford. Τον Οκτώβριο του 2018, ο </a:t>
            </a:r>
            <a:r>
              <a:rPr lang="en-US" sz="1200" b="0" i="0" u="none" strike="noStrike" kern="1200" baseline="0" dirty="0">
                <a:solidFill>
                  <a:schemeClr val="tx1"/>
                </a:solidFill>
                <a:latin typeface="+mn-lt"/>
                <a:ea typeface="+mn-ea"/>
                <a:cs typeface="+mn-cs"/>
              </a:rPr>
              <a:t>Jeff Bezos</a:t>
            </a:r>
            <a:r>
              <a:rPr lang="el-GR" sz="1200" b="0" i="0" u="none" strike="noStrike" kern="1200" baseline="0" dirty="0">
                <a:solidFill>
                  <a:schemeClr val="tx1"/>
                </a:solidFill>
                <a:latin typeface="+mn-lt"/>
                <a:ea typeface="+mn-ea"/>
                <a:cs typeface="+mn-cs"/>
              </a:rPr>
              <a:t> ανακοίνωσε ότι η </a:t>
            </a:r>
            <a:r>
              <a:rPr lang="el-GR" sz="1200" b="0" i="0" u="none" strike="noStrike" kern="1200" baseline="0" dirty="0" err="1">
                <a:solidFill>
                  <a:schemeClr val="tx1"/>
                </a:solidFill>
                <a:latin typeface="+mn-lt"/>
                <a:ea typeface="+mn-ea"/>
                <a:cs typeface="+mn-cs"/>
              </a:rPr>
              <a:t>Amazon</a:t>
            </a:r>
            <a:r>
              <a:rPr lang="el-GR" sz="1200" b="0" i="0" u="none" strike="noStrike" kern="1200" baseline="0" dirty="0">
                <a:solidFill>
                  <a:schemeClr val="tx1"/>
                </a:solidFill>
                <a:latin typeface="+mn-lt"/>
                <a:ea typeface="+mn-ea"/>
                <a:cs typeface="+mn-cs"/>
              </a:rPr>
              <a:t> θα αυξήσει τον κατώτατο μισθό που καταβάλλεται στους 250.000 τακτικούς εργαζομένους και στους 100.000 εποχικούς εργαζομένους σε 15 δολάρια την ώρα (σε σύγκριση με τον ομοσπονδιακό κατώτατο μισθό των 7,50 $). Ένας λόγος είναι ασφαλώς η ανάγκη προσέλκυσης και διατήρησης εργαζομένων δεδομένου του πολύ χαμηλού ποσοστού ανεργίας. Ένας άλλος είναι να αντιμετωπίσει κάποια από την αρνητική δημοσιότητα που έχει προσελκύσει η </a:t>
            </a:r>
            <a:r>
              <a:rPr lang="el-GR" sz="1200" b="0" i="0" u="none" strike="noStrike" kern="1200" baseline="0" dirty="0" err="1">
                <a:solidFill>
                  <a:schemeClr val="tx1"/>
                </a:solidFill>
                <a:latin typeface="+mn-lt"/>
                <a:ea typeface="+mn-ea"/>
                <a:cs typeface="+mn-cs"/>
              </a:rPr>
              <a:t>Amazon</a:t>
            </a:r>
            <a:r>
              <a:rPr lang="el-GR" sz="1200" b="0" i="0" u="none" strike="noStrike" kern="1200" baseline="0" dirty="0">
                <a:solidFill>
                  <a:schemeClr val="tx1"/>
                </a:solidFill>
                <a:latin typeface="+mn-lt"/>
                <a:ea typeface="+mn-ea"/>
                <a:cs typeface="+mn-cs"/>
              </a:rPr>
              <a:t>. Ένας  ακόμη λόγος μπορεί να είναι, όπως και για τη Ford, η επιθυμία να βελτιώσει το ηθικό και την παραγωγικότητα.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Η εξίσωση 7.1 αποτυπώνει τη συζήτησή μας για τον προσδιορισμό του μισθού.</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Αγνοήστε τη διαφορά μεταξύ του αναμενόμενου και του πραγματικού επιπέδου τιμών και ρωτήστε: Γιατί το επίπεδο τιμών επηρεάζει τους ονομαστικούς μισθούς; Η απάντηση: Γιατί και οι εργαζόμενοι και οι επιχειρήσεις ενδιαφέρονται για τους πραγματικούς μισθούς, όχι για τους ονομαστικούς μισθούς. Οι εργαζόμενοι δεν  ενδιαφέρονται για το πόσα δολάρια λαμβάνουν, αλλά για το πόσα αγαθά μπορούν να αγοράσουν με αυτά τα δολάρια.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err="1">
                <a:solidFill>
                  <a:schemeClr val="tx1"/>
                </a:solidFill>
                <a:latin typeface="+mn-lt"/>
                <a:ea typeface="+mn-ea"/>
                <a:cs typeface="+mn-cs"/>
              </a:rPr>
              <a:t>Ενας</a:t>
            </a:r>
            <a:r>
              <a:rPr lang="el-GR" sz="1200" b="0" i="0" u="none" strike="noStrike" kern="1200" baseline="0" dirty="0">
                <a:solidFill>
                  <a:schemeClr val="tx1"/>
                </a:solidFill>
                <a:latin typeface="+mn-lt"/>
                <a:ea typeface="+mn-ea"/>
                <a:cs typeface="+mn-cs"/>
              </a:rPr>
              <a:t> άλλος παράγοντας που επηρεάζει τον μισθό στην εξίσωση (7.1) είναι το ποσοστό ανεργίας, u. Το σύμβολο μείον κάτω από το u δείχνει ότι η αύξηση του ποσοστού ανεργίας μειώνει τους μισθούς. Η τρίτη μεταβλητή στην εξίσωση (7.1), z, είναι μια γενική μεταβλητή που αντιπροσωπεύει όλους τους παράγοντες που επηρεάζουν τους μισθούς δεδομένου του αναμενόμενου επιπέδου τιμών και του ποσοστού ανεργίας.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sz="1200" b="0" i="0" u="none" strike="noStrike" kern="1200" baseline="0" dirty="0" err="1">
                <a:solidFill>
                  <a:schemeClr val="tx1"/>
                </a:solidFill>
                <a:latin typeface="+mn-lt"/>
                <a:ea typeface="+mn-ea"/>
                <a:cs typeface="+mn-cs"/>
              </a:rPr>
              <a:t>Εχοντας</a:t>
            </a:r>
            <a:r>
              <a:rPr lang="el-GR" sz="1200" b="0" i="0" u="none" strike="noStrike" kern="1200" baseline="0" dirty="0">
                <a:solidFill>
                  <a:schemeClr val="tx1"/>
                </a:solidFill>
                <a:latin typeface="+mn-lt"/>
                <a:ea typeface="+mn-ea"/>
                <a:cs typeface="+mn-cs"/>
              </a:rPr>
              <a:t> εξετάσει τον καθορισμό των μισθών, ας στραφούμε τώρα στον καθορισμό των τιμών</a:t>
            </a:r>
            <a:r>
              <a:rPr lang="en-US" sz="1200" b="0" i="0" u="none" strike="noStrike" kern="1200" baseline="0" dirty="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Αυτός ο τρόπος γραφής της συνάρτησης παραγωγής συνεπάγεται ότι η </a:t>
            </a:r>
            <a:r>
              <a:rPr lang="el-GR" sz="1200" b="1" i="0" u="none" strike="noStrike" kern="1200" baseline="0" dirty="0">
                <a:solidFill>
                  <a:schemeClr val="tx1"/>
                </a:solidFill>
                <a:latin typeface="+mn-lt"/>
                <a:ea typeface="+mn-ea"/>
                <a:cs typeface="+mn-cs"/>
              </a:rPr>
              <a:t>παραγωγικότητα της εργασίας</a:t>
            </a:r>
            <a:r>
              <a:rPr lang="el-GR" sz="1200" b="0" i="0" u="none" strike="noStrike" kern="1200" baseline="0" dirty="0">
                <a:solidFill>
                  <a:schemeClr val="tx1"/>
                </a:solidFill>
                <a:latin typeface="+mn-lt"/>
                <a:ea typeface="+mn-ea"/>
                <a:cs typeface="+mn-cs"/>
              </a:rPr>
              <a:t>, η οποία ορίζεται ως παραγωγή ανά εργαζόμενο, είναι σταθερή. Θα πρέπει να είναι σαφές ότι πρόκειται για μια ισχυρή απλοποίηση. Στην πραγματικότητα, οι επιχειρήσεις χρησιμοποιούν και άλλους συντελεστές παραγωγής εκτός από την εργασία. Χρησιμοποιούν </a:t>
            </a:r>
            <a:r>
              <a:rPr lang="el-GR" sz="1200" b="0" i="0" u="none" strike="noStrike" kern="1200" baseline="0" dirty="0" smtClean="0">
                <a:solidFill>
                  <a:schemeClr val="tx1"/>
                </a:solidFill>
                <a:latin typeface="+mn-lt"/>
                <a:ea typeface="+mn-ea"/>
                <a:cs typeface="+mn-cs"/>
              </a:rPr>
              <a:t>κεφάλαιο –μηχανές </a:t>
            </a:r>
            <a:r>
              <a:rPr lang="el-GR" sz="1200" b="0" i="0" u="none" strike="noStrike" kern="1200" baseline="0" dirty="0">
                <a:solidFill>
                  <a:schemeClr val="tx1"/>
                </a:solidFill>
                <a:latin typeface="+mn-lt"/>
                <a:ea typeface="+mn-ea"/>
                <a:cs typeface="+mn-cs"/>
              </a:rPr>
              <a:t>και εργοστάσια. Χρησιμοποιούν πρώτες </a:t>
            </a:r>
            <a:r>
              <a:rPr lang="el-GR" sz="1200" b="0" i="0" u="none" strike="noStrike" kern="1200" baseline="0" dirty="0" smtClean="0">
                <a:solidFill>
                  <a:schemeClr val="tx1"/>
                </a:solidFill>
                <a:latin typeface="+mn-lt"/>
                <a:ea typeface="+mn-ea"/>
                <a:cs typeface="+mn-cs"/>
              </a:rPr>
              <a:t>ύλες – πετρέλαιο</a:t>
            </a:r>
            <a:r>
              <a:rPr lang="el-GR" sz="1200" b="0" i="0" u="none" strike="noStrike" kern="1200" baseline="0" dirty="0">
                <a:solidFill>
                  <a:schemeClr val="tx1"/>
                </a:solidFill>
                <a:latin typeface="+mn-lt"/>
                <a:ea typeface="+mn-ea"/>
                <a:cs typeface="+mn-cs"/>
              </a:rPr>
              <a:t>, για παράδειγμα. Επιπλέον, υπάρχει τεχνολογική πρόοδος, έτσι ώστε η παραγωγικότητα της εργασίας (Α) να μην είναι σταθερή αλλά να αυξάνεται σταθερά με την πάροδο του χρόνου. Θα παρουσιάσουμε αυτές τις επιπλοκές αργότερα.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 καθορισμός του μισθού συνεπάγεται αρνητική σχέση μεταξύ του πραγματικού μισθού, W/P, και του ποσοστού ανεργίας, u.</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Αυτή η σχέση μεταξύ του πραγματικού μισθού και του ποσοστού ανεργίας —ας την ονομάσουμε </a:t>
            </a:r>
            <a:r>
              <a:rPr lang="el-GR" sz="1200" b="1" i="0" u="none" strike="noStrike" kern="1200" baseline="0" dirty="0">
                <a:solidFill>
                  <a:schemeClr val="tx1"/>
                </a:solidFill>
                <a:latin typeface="+mn-lt"/>
                <a:ea typeface="+mn-ea"/>
                <a:cs typeface="+mn-cs"/>
              </a:rPr>
              <a:t>σχέση καθορισμού μισθού</a:t>
            </a:r>
            <a:r>
              <a:rPr lang="el-GR" sz="1200" b="0" i="0" u="none" strike="noStrike" kern="1200" baseline="0" dirty="0">
                <a:solidFill>
                  <a:schemeClr val="tx1"/>
                </a:solidFill>
                <a:latin typeface="+mn-lt"/>
                <a:ea typeface="+mn-ea"/>
                <a:cs typeface="+mn-cs"/>
              </a:rPr>
              <a:t>— παρουσιάζεται στο Σχήμα 7-6. Ο πραγματικός μισθός μετριέται στον κάθετο άξονα, το ποσοστό ανεργίας στον οριζόντιο άξονα. Η σχέση καθορισμού μισθού σχεδιάζεται ως η καθοδική καμπύλη WS. Όσο υψηλότερο είναι το ποσοστό ανεργίας, τόσο χαμηλότερος είναι ο πραγματικός μισθός.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"Πραγματικός μισθός, W I P" και ο οριζόντιος άξονας φέρει την ένδειξη "Ποσοστό ανεργίας, u". Μια οριζόντια ευθεία γραμμή σχεδιάζεται από το σημείο με την ένδειξη «1 προς 1 συν m» που σημειώνεται στο κέντρο του κατακόρυφου άξονα. Η ευθεία γραμμή φέρει την ένδειξη "Σχέση καθορισμού τιμής, P S". Σχεδιάζεται μια κοίλη καμπύλη με φθίνουσα κλίση που διέρχεται από τη γραμμή P S στο σημείο Α. Η κοίλη καμπύλη φέρει την ένδειξη "Σχέση καθορισμού μισθού, W S". Μια διακεκομμένη ευθεία γραμμή σχεδιάζεται κάθετα από το σημείο Α έως το σημείο u δείκτης n στον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αύξηση του περιθωρίου κέρδους ωθεί τις επιχειρήσεις να αυξήσουν τις τιμές τους δεδομένου του μισθού που πρέπει να πληρώσουν. Ισοδύναμα, οδηγεί σε μείωση του πραγματικού μισθού.</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ποσοστό ανεργίας ισορροπίας, που συμβολίζεται ως </a:t>
            </a:r>
            <a:r>
              <a:rPr lang="el-GR" sz="1200" b="0" i="0" u="none" strike="noStrike" kern="1200" baseline="0" dirty="0" err="1" smtClean="0">
                <a:solidFill>
                  <a:schemeClr val="tx1"/>
                </a:solidFill>
                <a:latin typeface="+mn-lt"/>
                <a:ea typeface="+mn-ea"/>
                <a:cs typeface="+mn-cs"/>
              </a:rPr>
              <a:t>u</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είναι τέτοιο ώστε ο πραγματικός μισθός που επιλέχθηκε στον καθορισμό των μισθών </a:t>
            </a:r>
            <a:r>
              <a:rPr lang="el-GR" sz="1200" b="0" i="0" u="none" strike="noStrike" kern="1200" baseline="0" dirty="0" smtClean="0">
                <a:solidFill>
                  <a:schemeClr val="tx1"/>
                </a:solidFill>
                <a:latin typeface="+mn-lt"/>
                <a:ea typeface="+mn-ea"/>
                <a:cs typeface="+mn-cs"/>
              </a:rPr>
              <a:t>– η </a:t>
            </a:r>
            <a:r>
              <a:rPr lang="el-GR" sz="1200" b="0" i="0" u="none" strike="noStrike" kern="1200" baseline="0" dirty="0">
                <a:solidFill>
                  <a:schemeClr val="tx1"/>
                </a:solidFill>
                <a:latin typeface="+mn-lt"/>
                <a:ea typeface="+mn-ea"/>
                <a:cs typeface="+mn-cs"/>
              </a:rPr>
              <a:t>αριστερή πλευρά της </a:t>
            </a:r>
            <a:r>
              <a:rPr lang="el-GR" sz="1200" b="0" i="0" u="none" strike="noStrike" kern="1200" baseline="0" dirty="0" smtClean="0">
                <a:solidFill>
                  <a:schemeClr val="tx1"/>
                </a:solidFill>
                <a:latin typeface="+mn-lt"/>
                <a:ea typeface="+mn-ea"/>
                <a:cs typeface="+mn-cs"/>
              </a:rPr>
              <a:t>εξίσωσης – </a:t>
            </a:r>
            <a:r>
              <a:rPr lang="el-GR" sz="1200" b="0" i="0" u="none" strike="noStrike" kern="1200" baseline="0" dirty="0">
                <a:solidFill>
                  <a:schemeClr val="tx1"/>
                </a:solidFill>
                <a:latin typeface="+mn-lt"/>
                <a:ea typeface="+mn-ea"/>
                <a:cs typeface="+mn-cs"/>
              </a:rPr>
              <a:t>να είναι ίσος με τον πραγματικό μισθό που συνεπάγεται ο καθορισμός των τιμών </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η δεξιά πλευρά της </a:t>
            </a:r>
            <a:r>
              <a:rPr lang="el-GR" sz="1200" b="0" i="0" u="none" strike="noStrike" kern="1200" baseline="0" dirty="0" smtClean="0">
                <a:solidFill>
                  <a:schemeClr val="tx1"/>
                </a:solidFill>
                <a:latin typeface="+mn-lt"/>
                <a:ea typeface="+mn-ea"/>
                <a:cs typeface="+mn-cs"/>
              </a:rPr>
              <a:t>εξίσωσης.</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Μια αύξηση στα επιδόματα ανεργίας μπορεί να αντιπροσωπεύεται από μια αύξηση στο z. Μετατοπίζει τη σχέση καθορισμού μισθών προς τα πάνω, από WS σε WS’ στο Σχήμα 7-7. Το νέο σημείο ισορροπίας γίνεται Α’. Επειδή η αύξηση των επιδομάτων καθιστά την προοπτική της ανεργίας λιγότερο επώδυνη, αυξάνει τον μισθό που ορίζουν οι </a:t>
            </a:r>
            <a:r>
              <a:rPr lang="el-GR" sz="1200" b="0" i="0" u="none" strike="noStrike" kern="1200" baseline="0" dirty="0" smtClean="0">
                <a:solidFill>
                  <a:schemeClr val="tx1"/>
                </a:solidFill>
                <a:latin typeface="+mn-lt"/>
                <a:ea typeface="+mn-ea"/>
                <a:cs typeface="+mn-cs"/>
              </a:rPr>
              <a:t>υπεύθυνοι </a:t>
            </a:r>
            <a:r>
              <a:rPr lang="el-GR" sz="1200" b="0" i="0" u="none" strike="noStrike" kern="1200" baseline="0" dirty="0">
                <a:solidFill>
                  <a:schemeClr val="tx1"/>
                </a:solidFill>
                <a:latin typeface="+mn-lt"/>
                <a:ea typeface="+mn-ea"/>
                <a:cs typeface="+mn-cs"/>
              </a:rPr>
              <a:t>καθορισμού μισθών σε ένα δεδομένο ποσοστό ανεργίας. Σε ένα δεδομένο ποσοστό ανεργίας, τα υψηλότερα επιδόματα ανεργίας οδηγούν σε υψηλότερο πραγματικό μισθό. Ένα υψηλότερο ποσοστό ανεργίας επαναφέρει τον πραγματικό μισθό σε αυτό που είναι διατεθειμένες να πληρώσουν οι επιχειρήσεις.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«Πραγματικός </a:t>
            </a:r>
            <a:r>
              <a:rPr lang="el-GR" sz="1200" b="0" i="0" u="none" strike="noStrike" kern="1200" baseline="0" dirty="0">
                <a:solidFill>
                  <a:schemeClr val="tx1"/>
                </a:solidFill>
                <a:latin typeface="+mn-lt"/>
                <a:ea typeface="+mn-ea"/>
                <a:cs typeface="+mn-cs"/>
              </a:rPr>
              <a:t>μισθός, </a:t>
            </a:r>
            <a:r>
              <a:rPr lang="el-GR" sz="1200" b="0" i="0" u="none" strike="noStrike" kern="1200" baseline="0" dirty="0" smtClean="0">
                <a:solidFill>
                  <a:schemeClr val="tx1"/>
                </a:solidFill>
                <a:latin typeface="+mn-lt"/>
                <a:ea typeface="+mn-ea"/>
                <a:cs typeface="+mn-cs"/>
              </a:rPr>
              <a:t>W</a:t>
            </a:r>
            <a:r>
              <a:rPr lang="en-US" sz="1200" b="0" i="0" u="none" strike="noStrike" kern="1200" baseline="0" dirty="0" smtClean="0">
                <a:solidFill>
                  <a:schemeClr val="tx1"/>
                </a:solidFill>
                <a:latin typeface="+mn-lt"/>
                <a:ea typeface="+mn-ea"/>
                <a:cs typeface="+mn-cs"/>
              </a:rPr>
              <a:t>/</a:t>
            </a:r>
            <a:r>
              <a:rPr lang="el-GR" sz="1200" b="0" i="0" u="none" strike="noStrike" kern="1200" baseline="0" dirty="0" smtClean="0">
                <a:solidFill>
                  <a:schemeClr val="tx1"/>
                </a:solidFill>
                <a:latin typeface="+mn-lt"/>
                <a:ea typeface="+mn-ea"/>
                <a:cs typeface="+mn-cs"/>
              </a:rPr>
              <a:t>P» </a:t>
            </a:r>
            <a:r>
              <a:rPr lang="el-GR" sz="1200" b="0" i="0" u="none" strike="noStrike" kern="1200" baseline="0" dirty="0">
                <a:solidFill>
                  <a:schemeClr val="tx1"/>
                </a:solidFill>
                <a:latin typeface="+mn-lt"/>
                <a:ea typeface="+mn-ea"/>
                <a:cs typeface="+mn-cs"/>
              </a:rPr>
              <a:t>και ο οριζόντιος άξονας φέρει την ένδειξη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ανεργίας, </a:t>
            </a:r>
            <a:r>
              <a:rPr lang="el-GR" sz="1200" b="0" i="0" u="none" strike="noStrike" kern="1200" baseline="0" dirty="0" smtClean="0">
                <a:solidFill>
                  <a:schemeClr val="tx1"/>
                </a:solidFill>
                <a:latin typeface="+mn-lt"/>
                <a:ea typeface="+mn-ea"/>
                <a:cs typeface="+mn-cs"/>
              </a:rPr>
              <a:t>u». </a:t>
            </a:r>
            <a:r>
              <a:rPr lang="el-GR" sz="1200" b="0" i="0" u="none" strike="noStrike" kern="1200" baseline="0" dirty="0">
                <a:solidFill>
                  <a:schemeClr val="tx1"/>
                </a:solidFill>
                <a:latin typeface="+mn-lt"/>
                <a:ea typeface="+mn-ea"/>
                <a:cs typeface="+mn-cs"/>
              </a:rPr>
              <a:t>Μια οριζόντια ευθεία γραμμή με την ένδειξη </a:t>
            </a:r>
            <a:r>
              <a:rPr lang="el-GR" sz="1200" b="0" i="0" u="none" strike="noStrike" kern="1200" baseline="0" dirty="0" smtClean="0">
                <a:solidFill>
                  <a:schemeClr val="tx1"/>
                </a:solidFill>
                <a:latin typeface="+mn-lt"/>
                <a:ea typeface="+mn-ea"/>
                <a:cs typeface="+mn-cs"/>
              </a:rPr>
              <a:t>PS </a:t>
            </a:r>
            <a:r>
              <a:rPr lang="el-GR" sz="1200" b="0" i="0" u="none" strike="noStrike" kern="1200" baseline="0" dirty="0">
                <a:solidFill>
                  <a:schemeClr val="tx1"/>
                </a:solidFill>
                <a:latin typeface="+mn-lt"/>
                <a:ea typeface="+mn-ea"/>
                <a:cs typeface="+mn-cs"/>
              </a:rPr>
              <a:t>σχεδιάζεται από το σημείο με την ένδειξη </a:t>
            </a:r>
            <a:r>
              <a:rPr lang="el-GR" sz="1200" b="0" i="0" u="none" strike="noStrike" kern="1200" baseline="0" dirty="0" smtClean="0">
                <a:solidFill>
                  <a:schemeClr val="tx1"/>
                </a:solidFill>
                <a:latin typeface="+mn-lt"/>
                <a:ea typeface="+mn-ea"/>
                <a:cs typeface="+mn-cs"/>
              </a:rPr>
              <a:t>«1 </a:t>
            </a:r>
            <a:r>
              <a:rPr lang="el-GR" sz="1200" b="0" i="0" u="none" strike="noStrike" kern="1200" baseline="0" dirty="0">
                <a:solidFill>
                  <a:schemeClr val="tx1"/>
                </a:solidFill>
                <a:latin typeface="+mn-lt"/>
                <a:ea typeface="+mn-ea"/>
                <a:cs typeface="+mn-cs"/>
              </a:rPr>
              <a:t>προς </a:t>
            </a:r>
            <a:r>
              <a:rPr lang="el-GR" sz="1200" b="0" i="0" u="none" strike="noStrike" kern="1200" baseline="0" dirty="0" smtClean="0">
                <a:solidFill>
                  <a:schemeClr val="tx1"/>
                </a:solidFill>
                <a:latin typeface="+mn-lt"/>
                <a:ea typeface="+mn-ea"/>
                <a:cs typeface="+mn-cs"/>
              </a:rPr>
              <a:t>1+m» </a:t>
            </a:r>
            <a:r>
              <a:rPr lang="el-GR" sz="1200" b="0" i="0" u="none" strike="noStrike" kern="1200" baseline="0" dirty="0">
                <a:solidFill>
                  <a:schemeClr val="tx1"/>
                </a:solidFill>
                <a:latin typeface="+mn-lt"/>
                <a:ea typeface="+mn-ea"/>
                <a:cs typeface="+mn-cs"/>
              </a:rPr>
              <a:t>που σημειώνεται στο κέντρο του κατακόρυφου άξονα. Δύο </a:t>
            </a:r>
            <a:r>
              <a:rPr lang="el-GR" sz="1200" b="0" i="0" u="none" strike="noStrike" kern="1200" baseline="0" dirty="0" smtClean="0">
                <a:solidFill>
                  <a:schemeClr val="tx1"/>
                </a:solidFill>
                <a:latin typeface="+mn-lt"/>
                <a:ea typeface="+mn-ea"/>
                <a:cs typeface="+mn-cs"/>
              </a:rPr>
              <a:t>κυρτές καμπύλες </a:t>
            </a:r>
            <a:r>
              <a:rPr lang="el-GR" sz="1200" b="0" i="0" u="none" strike="noStrike" kern="1200" baseline="0" dirty="0">
                <a:solidFill>
                  <a:schemeClr val="tx1"/>
                </a:solidFill>
                <a:latin typeface="+mn-lt"/>
                <a:ea typeface="+mn-ea"/>
                <a:cs typeface="+mn-cs"/>
              </a:rPr>
              <a:t>με </a:t>
            </a:r>
            <a:r>
              <a:rPr lang="el-GR" sz="1200" b="0" i="0" u="none" strike="noStrike" kern="1200" baseline="0" dirty="0" smtClean="0">
                <a:solidFill>
                  <a:schemeClr val="tx1"/>
                </a:solidFill>
                <a:latin typeface="+mn-lt"/>
                <a:ea typeface="+mn-ea"/>
                <a:cs typeface="+mn-cs"/>
              </a:rPr>
              <a:t>φθίνουσα κλίση, </a:t>
            </a:r>
            <a:r>
              <a:rPr lang="el-GR" sz="1200" b="0" i="0" u="none" strike="noStrike" kern="1200" baseline="0" dirty="0">
                <a:solidFill>
                  <a:schemeClr val="tx1"/>
                </a:solidFill>
                <a:latin typeface="+mn-lt"/>
                <a:ea typeface="+mn-ea"/>
                <a:cs typeface="+mn-cs"/>
              </a:rPr>
              <a:t>η μία στα αριστερά με την ένδειξη </a:t>
            </a:r>
            <a:r>
              <a:rPr lang="el-GR" sz="1200" b="0" i="0" u="none" strike="noStrike" kern="1200" baseline="0" dirty="0" smtClean="0">
                <a:solidFill>
                  <a:schemeClr val="tx1"/>
                </a:solidFill>
                <a:latin typeface="+mn-lt"/>
                <a:ea typeface="+mn-ea"/>
                <a:cs typeface="+mn-cs"/>
              </a:rPr>
              <a:t>WS </a:t>
            </a:r>
            <a:r>
              <a:rPr lang="el-GR" sz="1200" b="0" i="0" u="none" strike="noStrike" kern="1200" baseline="0" dirty="0">
                <a:solidFill>
                  <a:schemeClr val="tx1"/>
                </a:solidFill>
                <a:latin typeface="+mn-lt"/>
                <a:ea typeface="+mn-ea"/>
                <a:cs typeface="+mn-cs"/>
              </a:rPr>
              <a:t>και η άλλη στα δεξιά με την ένδειξη </a:t>
            </a:r>
            <a:r>
              <a:rPr lang="el-GR" sz="1200" b="0" i="0" u="none" strike="noStrike" kern="1200" baseline="0" dirty="0" smtClean="0">
                <a:solidFill>
                  <a:schemeClr val="tx1"/>
                </a:solidFill>
                <a:latin typeface="+mn-lt"/>
                <a:ea typeface="+mn-ea"/>
                <a:cs typeface="+mn-cs"/>
              </a:rPr>
              <a:t>WS’ </a:t>
            </a:r>
            <a:r>
              <a:rPr lang="el-GR" sz="1200" b="0" i="0" u="none" strike="noStrike" kern="1200" baseline="0" dirty="0">
                <a:solidFill>
                  <a:schemeClr val="tx1"/>
                </a:solidFill>
                <a:latin typeface="+mn-lt"/>
                <a:ea typeface="+mn-ea"/>
                <a:cs typeface="+mn-cs"/>
              </a:rPr>
              <a:t>σχεδιάζονται διερχόμενες από τη γραμμή </a:t>
            </a:r>
            <a:r>
              <a:rPr lang="el-GR" sz="1200" b="0" i="0" u="none" strike="noStrike" kern="1200" baseline="0" dirty="0" smtClean="0">
                <a:solidFill>
                  <a:schemeClr val="tx1"/>
                </a:solidFill>
                <a:latin typeface="+mn-lt"/>
                <a:ea typeface="+mn-ea"/>
                <a:cs typeface="+mn-cs"/>
              </a:rPr>
              <a:t>PS </a:t>
            </a:r>
            <a:r>
              <a:rPr lang="el-GR" sz="1200" b="0" i="0" u="none" strike="noStrike" kern="1200" baseline="0" dirty="0">
                <a:solidFill>
                  <a:schemeClr val="tx1"/>
                </a:solidFill>
                <a:latin typeface="+mn-lt"/>
                <a:ea typeface="+mn-ea"/>
                <a:cs typeface="+mn-cs"/>
              </a:rPr>
              <a:t>στο σημείο Α και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αντίστοιχα. Υπάρχει ένα βέλος προς τα πάνω ανάμεσα στις </a:t>
            </a:r>
            <a:r>
              <a:rPr lang="el-GR" sz="1200" b="0" i="0" u="none" strike="noStrike" kern="1200" baseline="0" dirty="0" smtClean="0">
                <a:solidFill>
                  <a:schemeClr val="tx1"/>
                </a:solidFill>
                <a:latin typeface="+mn-lt"/>
                <a:ea typeface="+mn-ea"/>
                <a:cs typeface="+mn-cs"/>
              </a:rPr>
              <a:t>δυο καμπύλες</a:t>
            </a:r>
            <a:r>
              <a:rPr lang="el-GR" sz="1200" b="0" i="0" u="none" strike="noStrike" kern="1200" baseline="0" dirty="0">
                <a:solidFill>
                  <a:schemeClr val="tx1"/>
                </a:solidFill>
                <a:latin typeface="+mn-lt"/>
                <a:ea typeface="+mn-ea"/>
                <a:cs typeface="+mn-cs"/>
              </a:rPr>
              <a:t>. Δύο διακεκομμένες ευθείες γραμμές σχεδιάζονται κάθετα από το σημείο Α και 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στο σημείο </a:t>
            </a:r>
            <a:r>
              <a:rPr lang="el-GR" sz="1200" b="0" i="0" u="none" strike="noStrike" kern="1200" baseline="0" dirty="0" err="1" smtClean="0">
                <a:solidFill>
                  <a:schemeClr val="tx1"/>
                </a:solidFill>
                <a:latin typeface="+mn-lt"/>
                <a:ea typeface="+mn-ea"/>
                <a:cs typeface="+mn-cs"/>
              </a:rPr>
              <a:t>u</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το σημείο </a:t>
            </a:r>
            <a:r>
              <a:rPr lang="el-GR" sz="1200" b="0" i="0" u="none" strike="noStrike" kern="1200" baseline="0" dirty="0" smtClean="0">
                <a:solidFill>
                  <a:schemeClr val="tx1"/>
                </a:solidFill>
                <a:latin typeface="+mn-lt"/>
                <a:ea typeface="+mn-ea"/>
                <a:cs typeface="+mn-cs"/>
              </a:rPr>
              <a:t>u</a:t>
            </a:r>
            <a:r>
              <a:rPr lang="en-US" sz="1200" b="0" i="0" u="none" strike="noStrike" kern="1200" baseline="-25000" dirty="0" smtClean="0">
                <a:solidFill>
                  <a:schemeClr val="tx1"/>
                </a:solidFill>
                <a:latin typeface="+mn-lt"/>
                <a:ea typeface="+mn-ea"/>
                <a:cs typeface="+mn-cs"/>
              </a:rPr>
              <a:t>n</a:t>
            </a:r>
            <a:r>
              <a:rPr lang="en-US" sz="1200" b="0" i="0" u="none" strike="noStrike" kern="1200" baseline="0" dirty="0" smtClean="0">
                <a:solidFill>
                  <a:schemeClr val="tx1"/>
                </a:solidFill>
                <a:latin typeface="+mn-lt"/>
                <a:ea typeface="+mn-ea"/>
                <a:cs typeface="+mn-cs"/>
              </a:rPr>
              <a:t>’</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Μια αύξηση στα επιδόματα ανεργίας μπορεί να αντιπροσωπεύεται από μια αύξηση στο z. Μετατοπίζει τη σχέση καθορισμού μισθών προς τα πάνω, από WS σε </a:t>
            </a:r>
            <a:r>
              <a:rPr lang="el-GR" sz="1200" b="0" i="0" u="none" strike="noStrike" kern="1200" baseline="0" dirty="0" smtClean="0">
                <a:solidFill>
                  <a:schemeClr val="tx1"/>
                </a:solidFill>
                <a:latin typeface="+mn-lt"/>
                <a:ea typeface="+mn-ea"/>
                <a:cs typeface="+mn-cs"/>
              </a:rPr>
              <a:t>WS</a:t>
            </a:r>
            <a:r>
              <a:rPr lang="en-US" sz="1200" b="0" i="0" u="none" strike="noStrike" kern="1200" baseline="0" dirty="0" smtClean="0">
                <a:solidFill>
                  <a:schemeClr val="tx1"/>
                </a:solidFill>
                <a:latin typeface="+mn-lt"/>
                <a:ea typeface="+mn-ea"/>
                <a:cs typeface="+mn-cs"/>
              </a:rPr>
              <a:t>’.</a:t>
            </a:r>
            <a:r>
              <a:rPr lang="el-GR" sz="1200" b="0" i="0" u="none" strike="noStrike" kern="1200" baseline="0" dirty="0" smtClean="0">
                <a:solidFill>
                  <a:schemeClr val="tx1"/>
                </a:solidFill>
                <a:latin typeface="+mn-lt"/>
                <a:ea typeface="+mn-ea"/>
                <a:cs typeface="+mn-cs"/>
              </a:rPr>
              <a:t> Η </a:t>
            </a:r>
            <a:r>
              <a:rPr lang="el-GR" sz="1200" b="0" i="0" u="none" strike="noStrike" kern="1200" baseline="0" dirty="0">
                <a:solidFill>
                  <a:schemeClr val="tx1"/>
                </a:solidFill>
                <a:latin typeface="+mn-lt"/>
                <a:ea typeface="+mn-ea"/>
                <a:cs typeface="+mn-cs"/>
              </a:rPr>
              <a:t>αύξηση του περιθωρίου κέρδους μιας επιχείρησης m, συνεπάγεται μείωση του πραγματικού μισθού που καταβάλλεται από τις επιχειρήσεις, και έτσι μετατοπίζει τη σχέση καθορισμού τιμών προς τα κάτω, από PS σε PS’ στην εικόνα 7-8. Η οικονομία κινείται κατά μήκος του WS. Η ισορροπία μετακινείται από το Α στο Α’ και το φυσιολογικό ποσοστό ανεργίας αυξάνει από </a:t>
            </a:r>
            <a:r>
              <a:rPr lang="en-US" sz="1200" b="0" i="0" u="none" strike="noStrike" kern="1200" baseline="0" dirty="0">
                <a:solidFill>
                  <a:schemeClr val="tx1"/>
                </a:solidFill>
                <a:latin typeface="+mn-lt"/>
                <a:ea typeface="+mn-ea"/>
                <a:cs typeface="+mn-cs"/>
              </a:rPr>
              <a:t>m</a:t>
            </a:r>
            <a:r>
              <a:rPr lang="el-GR" sz="1200" b="0" i="0" u="none" strike="noStrike" kern="1200" baseline="0" dirty="0">
                <a:solidFill>
                  <a:schemeClr val="tx1"/>
                </a:solidFill>
                <a:latin typeface="+mn-lt"/>
                <a:ea typeface="+mn-ea"/>
                <a:cs typeface="+mn-cs"/>
              </a:rPr>
              <a:t> σε </a:t>
            </a:r>
            <a:r>
              <a:rPr lang="en-US" sz="1200" b="0" i="0" u="none" strike="noStrike" kern="1200" baseline="0" dirty="0">
                <a:solidFill>
                  <a:schemeClr val="tx1"/>
                </a:solidFill>
                <a:latin typeface="+mn-lt"/>
                <a:ea typeface="+mn-ea"/>
                <a:cs typeface="+mn-cs"/>
              </a:rPr>
              <a:t>m’.</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smtClean="0">
                <a:solidFill>
                  <a:schemeClr val="tx1"/>
                </a:solidFill>
                <a:latin typeface="+mn-lt"/>
                <a:ea typeface="+mn-ea"/>
                <a:cs typeface="+mn-cs"/>
              </a:rPr>
              <a:t>Μεγάλη </a:t>
            </a:r>
            <a:r>
              <a:rPr lang="el-GR" sz="1200" b="0" i="0" u="none" strike="noStrike" kern="1200" baseline="0" dirty="0">
                <a:solidFill>
                  <a:schemeClr val="tx1"/>
                </a:solidFill>
                <a:latin typeface="+mn-lt"/>
                <a:ea typeface="+mn-ea"/>
                <a:cs typeface="+mn-cs"/>
              </a:rPr>
              <a:t>περιγραφή:</a:t>
            </a:r>
          </a:p>
          <a:p>
            <a:r>
              <a:rPr lang="el-GR" sz="1200" b="0" i="0" u="none" strike="noStrike" kern="1200" baseline="0" dirty="0">
                <a:solidFill>
                  <a:schemeClr val="tx1"/>
                </a:solidFill>
                <a:latin typeface="+mn-lt"/>
                <a:ea typeface="+mn-ea"/>
                <a:cs typeface="+mn-cs"/>
              </a:rPr>
              <a:t>Ο κατακόρυφος άξονας φέρει την ένδειξη </a:t>
            </a:r>
            <a:r>
              <a:rPr lang="el-GR" sz="1200" b="0" i="0" u="none" strike="noStrike" kern="1200" baseline="0" dirty="0" smtClean="0">
                <a:solidFill>
                  <a:schemeClr val="tx1"/>
                </a:solidFill>
                <a:latin typeface="+mn-lt"/>
                <a:ea typeface="+mn-ea"/>
                <a:cs typeface="+mn-cs"/>
              </a:rPr>
              <a:t>«Πραγματικός </a:t>
            </a:r>
            <a:r>
              <a:rPr lang="el-GR" sz="1200" b="0" i="0" u="none" strike="noStrike" kern="1200" baseline="0" dirty="0">
                <a:solidFill>
                  <a:schemeClr val="tx1"/>
                </a:solidFill>
                <a:latin typeface="+mn-lt"/>
                <a:ea typeface="+mn-ea"/>
                <a:cs typeface="+mn-cs"/>
              </a:rPr>
              <a:t>μισθός, </a:t>
            </a:r>
            <a:r>
              <a:rPr lang="el-GR" sz="1200" b="0" i="0" u="none" strike="noStrike" kern="1200" baseline="0" dirty="0" smtClean="0">
                <a:solidFill>
                  <a:schemeClr val="tx1"/>
                </a:solidFill>
                <a:latin typeface="+mn-lt"/>
                <a:ea typeface="+mn-ea"/>
                <a:cs typeface="+mn-cs"/>
              </a:rPr>
              <a:t>W/P» </a:t>
            </a:r>
            <a:r>
              <a:rPr lang="el-GR" sz="1200" b="0" i="0" u="none" strike="noStrike" kern="1200" baseline="0" dirty="0">
                <a:solidFill>
                  <a:schemeClr val="tx1"/>
                </a:solidFill>
                <a:latin typeface="+mn-lt"/>
                <a:ea typeface="+mn-ea"/>
                <a:cs typeface="+mn-cs"/>
              </a:rPr>
              <a:t>και ο οριζόντιος άξονας φέρει την ένδειξη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ανεργίας, </a:t>
            </a:r>
            <a:r>
              <a:rPr lang="el-GR" sz="1200" b="0" i="0" u="none" strike="noStrike" kern="1200" baseline="0" dirty="0" smtClean="0">
                <a:solidFill>
                  <a:schemeClr val="tx1"/>
                </a:solidFill>
                <a:latin typeface="+mn-lt"/>
                <a:ea typeface="+mn-ea"/>
                <a:cs typeface="+mn-cs"/>
              </a:rPr>
              <a:t>u». </a:t>
            </a:r>
            <a:r>
              <a:rPr lang="el-GR" sz="1200" b="0" i="0" u="none" strike="noStrike" kern="1200" baseline="0" dirty="0">
                <a:solidFill>
                  <a:schemeClr val="tx1"/>
                </a:solidFill>
                <a:latin typeface="+mn-lt"/>
                <a:ea typeface="+mn-ea"/>
                <a:cs typeface="+mn-cs"/>
              </a:rPr>
              <a:t>Σχεδιάζονται δύο ευθείες οριζόντιες γραμμές, η μία στο επάνω μέρος με την ένδειξη </a:t>
            </a:r>
            <a:r>
              <a:rPr lang="el-GR" sz="1200" b="0" i="0" u="none" strike="noStrike" kern="1200" baseline="0" dirty="0" smtClean="0">
                <a:solidFill>
                  <a:schemeClr val="tx1"/>
                </a:solidFill>
                <a:latin typeface="+mn-lt"/>
                <a:ea typeface="+mn-ea"/>
                <a:cs typeface="+mn-cs"/>
              </a:rPr>
              <a:t>PS </a:t>
            </a:r>
            <a:r>
              <a:rPr lang="el-GR" sz="1200" b="0" i="0" u="none" strike="noStrike" kern="1200" baseline="0" dirty="0">
                <a:solidFill>
                  <a:schemeClr val="tx1"/>
                </a:solidFill>
                <a:latin typeface="+mn-lt"/>
                <a:ea typeface="+mn-ea"/>
                <a:cs typeface="+mn-cs"/>
              </a:rPr>
              <a:t>και η άλλη στο κάτω μέρος με την ένδειξη </a:t>
            </a:r>
            <a:r>
              <a:rPr lang="el-GR" sz="1200" b="0" i="0" u="none" strike="noStrike" kern="1200" baseline="0" dirty="0" smtClean="0">
                <a:solidFill>
                  <a:schemeClr val="tx1"/>
                </a:solidFill>
                <a:latin typeface="+mn-lt"/>
                <a:ea typeface="+mn-ea"/>
                <a:cs typeface="+mn-cs"/>
              </a:rPr>
              <a:t>PS’. </a:t>
            </a:r>
            <a:r>
              <a:rPr lang="el-GR" sz="1200" b="0" i="0" u="none" strike="noStrike" kern="1200" baseline="0" dirty="0">
                <a:solidFill>
                  <a:schemeClr val="tx1"/>
                </a:solidFill>
                <a:latin typeface="+mn-lt"/>
                <a:ea typeface="+mn-ea"/>
                <a:cs typeface="+mn-cs"/>
              </a:rPr>
              <a:t>Η γραμμή </a:t>
            </a:r>
            <a:r>
              <a:rPr lang="el-GR" sz="1200" b="0" i="0" u="none" strike="noStrike" kern="1200" baseline="0" dirty="0" smtClean="0">
                <a:solidFill>
                  <a:schemeClr val="tx1"/>
                </a:solidFill>
                <a:latin typeface="+mn-lt"/>
                <a:ea typeface="+mn-ea"/>
                <a:cs typeface="+mn-cs"/>
              </a:rPr>
              <a:t>PS </a:t>
            </a:r>
            <a:r>
              <a:rPr lang="el-GR" sz="1200" b="0" i="0" u="none" strike="noStrike" kern="1200" baseline="0" dirty="0">
                <a:solidFill>
                  <a:schemeClr val="tx1"/>
                </a:solidFill>
                <a:latin typeface="+mn-lt"/>
                <a:ea typeface="+mn-ea"/>
                <a:cs typeface="+mn-cs"/>
              </a:rPr>
              <a:t>σχεδιάζεται από ένα σημείο με την ένδειξη </a:t>
            </a:r>
            <a:r>
              <a:rPr lang="el-GR" sz="1200" b="0" i="0" u="none" strike="noStrike" kern="1200" baseline="0" dirty="0" smtClean="0">
                <a:solidFill>
                  <a:schemeClr val="tx1"/>
                </a:solidFill>
                <a:latin typeface="+mn-lt"/>
                <a:ea typeface="+mn-ea"/>
                <a:cs typeface="+mn-cs"/>
              </a:rPr>
              <a:t>«1 </a:t>
            </a:r>
            <a:r>
              <a:rPr lang="el-GR" sz="1200" b="0" i="0" u="none" strike="noStrike" kern="1200" baseline="0" dirty="0">
                <a:solidFill>
                  <a:schemeClr val="tx1"/>
                </a:solidFill>
                <a:latin typeface="+mn-lt"/>
                <a:ea typeface="+mn-ea"/>
                <a:cs typeface="+mn-cs"/>
              </a:rPr>
              <a:t>προς </a:t>
            </a:r>
            <a:r>
              <a:rPr lang="el-GR" sz="1200" b="0" i="0" u="none" strike="noStrike" kern="1200" baseline="0" dirty="0" smtClean="0">
                <a:solidFill>
                  <a:schemeClr val="tx1"/>
                </a:solidFill>
                <a:latin typeface="+mn-lt"/>
                <a:ea typeface="+mn-ea"/>
                <a:cs typeface="+mn-cs"/>
              </a:rPr>
              <a:t>1+m» </a:t>
            </a:r>
            <a:r>
              <a:rPr lang="el-GR" sz="1200" b="0" i="0" u="none" strike="noStrike" kern="1200" baseline="0" dirty="0">
                <a:solidFill>
                  <a:schemeClr val="tx1"/>
                </a:solidFill>
                <a:latin typeface="+mn-lt"/>
                <a:ea typeface="+mn-ea"/>
                <a:cs typeface="+mn-cs"/>
              </a:rPr>
              <a:t>και η αρχική γραμμή </a:t>
            </a:r>
            <a:r>
              <a:rPr lang="el-GR" sz="1200" b="0" i="0" u="none" strike="noStrike" kern="1200" baseline="0" dirty="0" smtClean="0">
                <a:solidFill>
                  <a:schemeClr val="tx1"/>
                </a:solidFill>
                <a:latin typeface="+mn-lt"/>
                <a:ea typeface="+mn-ea"/>
                <a:cs typeface="+mn-cs"/>
              </a:rPr>
              <a:t>PS </a:t>
            </a:r>
            <a:r>
              <a:rPr lang="el-GR" sz="1200" b="0" i="0" u="none" strike="noStrike" kern="1200" baseline="0" dirty="0">
                <a:solidFill>
                  <a:schemeClr val="tx1"/>
                </a:solidFill>
                <a:latin typeface="+mn-lt"/>
                <a:ea typeface="+mn-ea"/>
                <a:cs typeface="+mn-cs"/>
              </a:rPr>
              <a:t>σχεδιάζεται από ένα σημείο με την ένδειξη </a:t>
            </a:r>
            <a:r>
              <a:rPr lang="el-GR" sz="1200" b="0" i="0" u="none" strike="noStrike" kern="1200" baseline="0" dirty="0" smtClean="0">
                <a:solidFill>
                  <a:schemeClr val="tx1"/>
                </a:solidFill>
                <a:latin typeface="+mn-lt"/>
                <a:ea typeface="+mn-ea"/>
                <a:cs typeface="+mn-cs"/>
              </a:rPr>
              <a:t>«1 </a:t>
            </a:r>
            <a:r>
              <a:rPr lang="el-GR" sz="1200" b="0" i="0" u="none" strike="noStrike" kern="1200" baseline="0" dirty="0">
                <a:solidFill>
                  <a:schemeClr val="tx1"/>
                </a:solidFill>
                <a:latin typeface="+mn-lt"/>
                <a:ea typeface="+mn-ea"/>
                <a:cs typeface="+mn-cs"/>
              </a:rPr>
              <a:t>προς </a:t>
            </a:r>
            <a:r>
              <a:rPr lang="el-GR" sz="1200" b="0" i="0" u="none" strike="noStrike" kern="1200" baseline="0" dirty="0" smtClean="0">
                <a:solidFill>
                  <a:schemeClr val="tx1"/>
                </a:solidFill>
                <a:latin typeface="+mn-lt"/>
                <a:ea typeface="+mn-ea"/>
                <a:cs typeface="+mn-cs"/>
              </a:rPr>
              <a:t>1+m’», </a:t>
            </a:r>
            <a:r>
              <a:rPr lang="el-GR" sz="1200" b="0" i="0" u="none" strike="noStrike" kern="1200" baseline="0" dirty="0">
                <a:solidFill>
                  <a:schemeClr val="tx1"/>
                </a:solidFill>
                <a:latin typeface="+mn-lt"/>
                <a:ea typeface="+mn-ea"/>
                <a:cs typeface="+mn-cs"/>
              </a:rPr>
              <a:t>σημειωμένο στον κατακόρυφο άξονα. Σχεδιάζεται μια </a:t>
            </a:r>
            <a:r>
              <a:rPr lang="el-GR" sz="1200" b="0" i="0" u="none" strike="noStrike" kern="1200" baseline="0" dirty="0" smtClean="0">
                <a:solidFill>
                  <a:schemeClr val="tx1"/>
                </a:solidFill>
                <a:latin typeface="+mn-lt"/>
                <a:ea typeface="+mn-ea"/>
                <a:cs typeface="+mn-cs"/>
              </a:rPr>
              <a:t>κυρτή καμπύλη </a:t>
            </a:r>
            <a:r>
              <a:rPr lang="el-GR" sz="1200" b="0" i="0" u="none" strike="noStrike" kern="1200" baseline="0" dirty="0">
                <a:solidFill>
                  <a:schemeClr val="tx1"/>
                </a:solidFill>
                <a:latin typeface="+mn-lt"/>
                <a:ea typeface="+mn-ea"/>
                <a:cs typeface="+mn-cs"/>
              </a:rPr>
              <a:t>με φθίνουσα κλίση με την ένδειξη </a:t>
            </a:r>
            <a:r>
              <a:rPr lang="el-GR" sz="1200" b="0" i="0" u="none" strike="noStrike" kern="1200" baseline="0" dirty="0" smtClean="0">
                <a:solidFill>
                  <a:schemeClr val="tx1"/>
                </a:solidFill>
                <a:latin typeface="+mn-lt"/>
                <a:ea typeface="+mn-ea"/>
                <a:cs typeface="+mn-cs"/>
              </a:rPr>
              <a:t>WS </a:t>
            </a:r>
            <a:r>
              <a:rPr lang="el-GR" sz="1200" b="0" i="0" u="none" strike="noStrike" kern="1200" baseline="0" dirty="0">
                <a:solidFill>
                  <a:schemeClr val="tx1"/>
                </a:solidFill>
                <a:latin typeface="+mn-lt"/>
                <a:ea typeface="+mn-ea"/>
                <a:cs typeface="+mn-cs"/>
              </a:rPr>
              <a:t>που διέρχεται από τις </a:t>
            </a:r>
            <a:r>
              <a:rPr lang="el-GR" sz="1200" b="0" i="0" u="none" strike="noStrike" kern="1200" baseline="0" dirty="0" smtClean="0">
                <a:solidFill>
                  <a:schemeClr val="tx1"/>
                </a:solidFill>
                <a:latin typeface="+mn-lt"/>
                <a:ea typeface="+mn-ea"/>
                <a:cs typeface="+mn-cs"/>
              </a:rPr>
              <a:t>γραμμές PS </a:t>
            </a:r>
            <a:r>
              <a:rPr lang="el-GR" sz="1200" b="0" i="0" u="none" strike="noStrike" kern="1200" baseline="0" dirty="0">
                <a:solidFill>
                  <a:schemeClr val="tx1"/>
                </a:solidFill>
                <a:latin typeface="+mn-lt"/>
                <a:ea typeface="+mn-ea"/>
                <a:cs typeface="+mn-cs"/>
              </a:rPr>
              <a:t>και </a:t>
            </a:r>
            <a:r>
              <a:rPr lang="el-GR" sz="1200" b="0" i="0" u="none" strike="noStrike" kern="1200" baseline="0" dirty="0" smtClean="0">
                <a:solidFill>
                  <a:schemeClr val="tx1"/>
                </a:solidFill>
                <a:latin typeface="+mn-lt"/>
                <a:ea typeface="+mn-ea"/>
                <a:cs typeface="+mn-cs"/>
              </a:rPr>
              <a:t>PS’, </a:t>
            </a:r>
            <a:r>
              <a:rPr lang="el-GR" sz="1200" b="0" i="0" u="none" strike="noStrike" kern="1200" baseline="0" dirty="0">
                <a:solidFill>
                  <a:schemeClr val="tx1"/>
                </a:solidFill>
                <a:latin typeface="+mn-lt"/>
                <a:ea typeface="+mn-ea"/>
                <a:cs typeface="+mn-cs"/>
              </a:rPr>
              <a:t>στο σημείο Α και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αντίστοιχα. Υπάρχει ένα βέλος προς τα κάτω μεταξύ των ευθειών. Δύο διακεκομμένες ευθείες γραμμές σχεδιάζονται κάθετα από το σημείο Α και το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στο σημείο </a:t>
            </a:r>
            <a:r>
              <a:rPr lang="en-US" sz="1200" b="0" i="0" u="none" strike="noStrike" kern="1200" baseline="0" dirty="0" smtClean="0">
                <a:solidFill>
                  <a:schemeClr val="tx1"/>
                </a:solidFill>
                <a:latin typeface="+mn-lt"/>
                <a:ea typeface="+mn-ea"/>
                <a:cs typeface="+mn-cs"/>
              </a:rPr>
              <a:t>u</a:t>
            </a:r>
            <a:r>
              <a:rPr lang="el-GR" sz="1200" b="0" i="0" u="none" strike="noStrike" kern="1200" baseline="-25000" dirty="0"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το σημείο </a:t>
            </a:r>
            <a:r>
              <a:rPr lang="en-US" sz="1200" b="0" i="0" u="none" strike="noStrike" kern="1200" baseline="0" dirty="0" smtClean="0">
                <a:solidFill>
                  <a:schemeClr val="tx1"/>
                </a:solidFill>
                <a:latin typeface="+mn-lt"/>
                <a:ea typeface="+mn-ea"/>
                <a:cs typeface="+mn-cs"/>
              </a:rPr>
              <a:t>u</a:t>
            </a:r>
            <a:r>
              <a:rPr lang="el-GR" sz="1200" b="0" i="0" u="none" strike="noStrike" kern="1200" baseline="-25000" dirty="0"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Μόλις είδαμε πώς η ισορροπία στην αγορά εργασίας καθορίζει το ποσοστό ανεργίας ισορροπίας (που ονομάζεται φυσιολογικό ποσοστό ανεργίας). Για ένα δεδομένο εργατικό δυναμικό, το ποσοστό ανεργίας καθορίζει το επίπεδο απασχόλησης και, δεδομένης της συνάρτησης παραγωγής, το επίπεδο απασχόλησης καθορίζει το επίπεδο της παραγωγής. Έτσι, συνδέεται με το φυσιολογικό ποσοστό ανεργίας ένα φυσιολογικό επίπεδο προϊόντος. Θα εισάγουμε άλλους παράγοντες που επηρεάζουν το προϊόν σε επόμενα κεφάλαια, καθώς μεταβάλλουμε τον χρονικό ορίζοντα.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Εάν έχετε παρακολουθήσει ένα μάθημα μικροοικονομίας, πιθανότατα θα έχετε δει μια αναπαράσταση της ισορροπίας της αγοράς εργασίας σε όρους προσφοράς εργασίας και ζήτησης εργασίας. Μπορεί επομένως να αναρωτηθείτε: Πώς σχετίζεται η αναπαράσταση σε όρους καθορισμού των μισθών και  των τιμών με την εκπροσώπηση της αγοράς εργασίας που είδαμε σε εκείνο το μάθημα;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Υποθέτοντας ένα σταθερό επίπεδο τιμών στο υπόδειγμα IS-LM, στην πραγματικότητα υποθέσαμε ότι οι επιχειρήσεις ήταν ικανές και πρόθυμες να προσφέρουν οποιαδήποτε ποσότητα προϊόντος σε ένα δεδομένο επίπεδο τιμών. Όσο η εστίασή μας ήταν βραχυπρόθεσμη, αυτή η υπόθεση ήταν ικανοποιητική. Όμως, καθώς η προσοχή μας στρέφεται στη μεσοπρόθεσμη περίοδο, πρέπει τώρα να εγκαταλείψουμε αυτήν την υπόθεση, να εξετάσουμε πώς οι τιμές και οι μισθοί προσαρμόζονται διαχρονικά και πώς αυτό επηρεάζει την παραγωγή.</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Σε αυτό το σχήμα η σχέση καθορισμού μισθών μοιάζει με τη σχέση προσφοράς εργασίας. Καθώς αυξάνει το επίπεδο απασχόλησης, αυξάνει και ο πραγματικός μισθός που καταβάλλεται στους εργαζόμενους. Για το λόγο αυτό, η σχέση καθορισμού μισθών ονομάζεται μερικές φορές σχέση «προσφοράς εργασίας» (σε εισαγωγικά).</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φέρει την ένδειξη </a:t>
            </a:r>
            <a:r>
              <a:rPr lang="el-GR" sz="1200" b="0" i="0" u="none" strike="noStrike" kern="1200" baseline="0" dirty="0" smtClean="0">
                <a:solidFill>
                  <a:schemeClr val="tx1"/>
                </a:solidFill>
                <a:latin typeface="+mn-lt"/>
                <a:ea typeface="+mn-ea"/>
                <a:cs typeface="+mn-cs"/>
              </a:rPr>
              <a:t>«Πραγματικός </a:t>
            </a:r>
            <a:r>
              <a:rPr lang="el-GR" sz="1200" b="0" i="0" u="none" strike="noStrike" kern="1200" baseline="0" dirty="0">
                <a:solidFill>
                  <a:schemeClr val="tx1"/>
                </a:solidFill>
                <a:latin typeface="+mn-lt"/>
                <a:ea typeface="+mn-ea"/>
                <a:cs typeface="+mn-cs"/>
              </a:rPr>
              <a:t>μισθός, </a:t>
            </a:r>
            <a:r>
              <a:rPr lang="el-GR" sz="1200" b="0" i="0" u="none" strike="noStrike" kern="1200" baseline="0" dirty="0" smtClean="0">
                <a:solidFill>
                  <a:schemeClr val="tx1"/>
                </a:solidFill>
                <a:latin typeface="+mn-lt"/>
                <a:ea typeface="+mn-ea"/>
                <a:cs typeface="+mn-cs"/>
              </a:rPr>
              <a:t>W/P» </a:t>
            </a:r>
            <a:r>
              <a:rPr lang="el-GR" sz="1200" b="0" i="0" u="none" strike="noStrike" kern="1200" baseline="0" dirty="0">
                <a:solidFill>
                  <a:schemeClr val="tx1"/>
                </a:solidFill>
                <a:latin typeface="+mn-lt"/>
                <a:ea typeface="+mn-ea"/>
                <a:cs typeface="+mn-cs"/>
              </a:rPr>
              <a:t>και ο οριζόντιος άξονας φέρει την ένδειξη </a:t>
            </a:r>
            <a:r>
              <a:rPr lang="el-GR" sz="1200" b="0" i="0" u="none" strike="noStrike" kern="1200" baseline="0" dirty="0" smtClean="0">
                <a:solidFill>
                  <a:schemeClr val="tx1"/>
                </a:solidFill>
                <a:latin typeface="+mn-lt"/>
                <a:ea typeface="+mn-ea"/>
                <a:cs typeface="+mn-cs"/>
              </a:rPr>
              <a:t>«Απασχόληση</a:t>
            </a:r>
            <a:r>
              <a:rPr lang="el-GR" sz="1200" b="0" i="0" u="none" strike="noStrike" kern="1200" baseline="0" dirty="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N». </a:t>
            </a:r>
            <a:r>
              <a:rPr lang="el-GR" sz="1200" b="0" i="0" u="none" strike="noStrike" kern="1200" baseline="0" dirty="0">
                <a:solidFill>
                  <a:schemeClr val="tx1"/>
                </a:solidFill>
                <a:latin typeface="+mn-lt"/>
                <a:ea typeface="+mn-ea"/>
                <a:cs typeface="+mn-cs"/>
              </a:rPr>
              <a:t>Μια ευθεία οριζόντια γραμμή σχεδιάζεται από το σημείο με την ένδειξη «1 προς </a:t>
            </a:r>
            <a:r>
              <a:rPr lang="el-GR" sz="1200" b="0" i="0" u="none" strike="noStrike" kern="1200" baseline="0" dirty="0" smtClean="0">
                <a:solidFill>
                  <a:schemeClr val="tx1"/>
                </a:solidFill>
                <a:latin typeface="+mn-lt"/>
                <a:ea typeface="+mn-ea"/>
                <a:cs typeface="+mn-cs"/>
              </a:rPr>
              <a:t>1+m</a:t>
            </a:r>
            <a:r>
              <a:rPr lang="el-GR" sz="1200" b="0" i="0" u="none" strike="noStrike" kern="1200" baseline="0" dirty="0">
                <a:solidFill>
                  <a:schemeClr val="tx1"/>
                </a:solidFill>
                <a:latin typeface="+mn-lt"/>
                <a:ea typeface="+mn-ea"/>
                <a:cs typeface="+mn-cs"/>
              </a:rPr>
              <a:t>» που σημειώνεται στο κέντρο του κατακόρυφου άξονα. Η ευθεία γραμμή φέρει την ένδειξη «Καθορισμός </a:t>
            </a:r>
            <a:r>
              <a:rPr lang="el-GR" sz="1200" b="0" i="0" u="none" strike="noStrike" kern="1200" baseline="0" dirty="0" smtClean="0">
                <a:solidFill>
                  <a:schemeClr val="tx1"/>
                </a:solidFill>
                <a:latin typeface="+mn-lt"/>
                <a:ea typeface="+mn-ea"/>
                <a:cs typeface="+mn-cs"/>
              </a:rPr>
              <a:t>τιμής». </a:t>
            </a:r>
            <a:r>
              <a:rPr lang="el-GR" sz="1200" b="0" i="0" u="none" strike="noStrike" kern="1200" baseline="0" dirty="0">
                <a:solidFill>
                  <a:schemeClr val="tx1"/>
                </a:solidFill>
                <a:latin typeface="+mn-lt"/>
                <a:ea typeface="+mn-ea"/>
                <a:cs typeface="+mn-cs"/>
              </a:rPr>
              <a:t>Σχεδιάζεται μια </a:t>
            </a:r>
            <a:r>
              <a:rPr lang="el-GR" sz="1200" b="0" i="0" u="none" strike="noStrike" kern="1200" baseline="0" dirty="0" smtClean="0">
                <a:solidFill>
                  <a:schemeClr val="tx1"/>
                </a:solidFill>
                <a:latin typeface="+mn-lt"/>
                <a:ea typeface="+mn-ea"/>
                <a:cs typeface="+mn-cs"/>
              </a:rPr>
              <a:t>κυρτή καμπύλη </a:t>
            </a:r>
            <a:r>
              <a:rPr lang="el-GR" sz="1200" b="0" i="0" u="none" strike="noStrike" kern="1200" baseline="0" dirty="0">
                <a:solidFill>
                  <a:schemeClr val="tx1"/>
                </a:solidFill>
                <a:latin typeface="+mn-lt"/>
                <a:ea typeface="+mn-ea"/>
                <a:cs typeface="+mn-cs"/>
              </a:rPr>
              <a:t>με αύξουσα κλίση που διέρχεται από τη γραμμή καθορισμού της τιμής στο σημείο Α. Η </a:t>
            </a:r>
            <a:r>
              <a:rPr lang="el-GR" sz="1200" b="0" i="0" u="none" strike="noStrike" kern="1200" baseline="0" dirty="0" smtClean="0">
                <a:solidFill>
                  <a:schemeClr val="tx1"/>
                </a:solidFill>
                <a:latin typeface="+mn-lt"/>
                <a:ea typeface="+mn-ea"/>
                <a:cs typeface="+mn-cs"/>
              </a:rPr>
              <a:t>καμπύλη </a:t>
            </a:r>
            <a:r>
              <a:rPr lang="el-GR" sz="1200" b="0" i="0" u="none" strike="noStrike" kern="1200" baseline="0" dirty="0">
                <a:solidFill>
                  <a:schemeClr val="tx1"/>
                </a:solidFill>
                <a:latin typeface="+mn-lt"/>
                <a:ea typeface="+mn-ea"/>
                <a:cs typeface="+mn-cs"/>
              </a:rPr>
              <a:t>φέρει την ένδειξη «Καθορισμός </a:t>
            </a:r>
            <a:r>
              <a:rPr lang="el-GR" sz="1200" b="0" i="0" u="none" strike="noStrike" kern="1200" baseline="0" dirty="0" smtClean="0">
                <a:solidFill>
                  <a:schemeClr val="tx1"/>
                </a:solidFill>
                <a:latin typeface="+mn-lt"/>
                <a:ea typeface="+mn-ea"/>
                <a:cs typeface="+mn-cs"/>
              </a:rPr>
              <a:t>μισθού». </a:t>
            </a:r>
            <a:r>
              <a:rPr lang="el-GR" sz="1200" b="0" i="0" u="none" strike="noStrike" kern="1200" baseline="0" dirty="0">
                <a:solidFill>
                  <a:schemeClr val="tx1"/>
                </a:solidFill>
                <a:latin typeface="+mn-lt"/>
                <a:ea typeface="+mn-ea"/>
                <a:cs typeface="+mn-cs"/>
              </a:rPr>
              <a:t>Μια διακεκομμένη ευθεία γραμμή σχεδιάζεται κατακόρυφα από το σημείο Α </a:t>
            </a:r>
            <a:r>
              <a:rPr lang="el-GR" sz="1200" b="0" i="0" u="none" strike="noStrike" kern="1200" baseline="0" dirty="0" smtClean="0">
                <a:solidFill>
                  <a:schemeClr val="tx1"/>
                </a:solidFill>
                <a:latin typeface="+mn-lt"/>
                <a:ea typeface="+mn-ea"/>
                <a:cs typeface="+mn-cs"/>
              </a:rPr>
              <a:t>προς το </a:t>
            </a:r>
            <a:r>
              <a:rPr lang="el-GR" sz="1200" b="0" i="0" u="none" strike="noStrike" kern="1200" baseline="0" dirty="0">
                <a:solidFill>
                  <a:schemeClr val="tx1"/>
                </a:solidFill>
                <a:latin typeface="+mn-lt"/>
                <a:ea typeface="+mn-ea"/>
                <a:cs typeface="+mn-cs"/>
              </a:rPr>
              <a:t>σημείο </a:t>
            </a:r>
            <a:r>
              <a:rPr lang="el-GR" sz="1200" b="0" i="0" u="none" strike="noStrike" kern="1200" baseline="0" dirty="0" err="1" smtClean="0">
                <a:solidFill>
                  <a:schemeClr val="tx1"/>
                </a:solidFill>
                <a:latin typeface="+mn-lt"/>
                <a:ea typeface="+mn-ea"/>
                <a:cs typeface="+mn-cs"/>
              </a:rPr>
              <a:t>N</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στον οριζόντιο άξονα. Σχεδιάζεται μια  κάθετη ευθεία </a:t>
            </a:r>
            <a:r>
              <a:rPr lang="el-GR" sz="1200" b="0" i="0" u="none" strike="noStrike" kern="1200" baseline="0" dirty="0" smtClean="0">
                <a:solidFill>
                  <a:schemeClr val="tx1"/>
                </a:solidFill>
                <a:latin typeface="+mn-lt"/>
                <a:ea typeface="+mn-ea"/>
                <a:cs typeface="+mn-cs"/>
              </a:rPr>
              <a:t>στο </a:t>
            </a:r>
            <a:r>
              <a:rPr lang="el-GR" sz="1200" b="0" i="0" u="none" strike="noStrike" kern="1200" baseline="0" dirty="0">
                <a:solidFill>
                  <a:schemeClr val="tx1"/>
                </a:solidFill>
                <a:latin typeface="+mn-lt"/>
                <a:ea typeface="+mn-ea"/>
                <a:cs typeface="+mn-cs"/>
              </a:rPr>
              <a:t>σημείο L που βρίσκεται στα δεξιά του σημείου </a:t>
            </a:r>
            <a:r>
              <a:rPr lang="el-GR" sz="1200" b="0" i="0" u="none" strike="noStrike" kern="1200" baseline="0" dirty="0" err="1" smtClean="0">
                <a:solidFill>
                  <a:schemeClr val="tx1"/>
                </a:solidFill>
                <a:latin typeface="+mn-lt"/>
                <a:ea typeface="+mn-ea"/>
                <a:cs typeface="+mn-cs"/>
              </a:rPr>
              <a:t>N</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Η απόσταση μεταξύ της κάθετης ευθείας και του σημείου </a:t>
            </a:r>
            <a:r>
              <a:rPr lang="el-GR" sz="1200" b="0" i="0" u="none" strike="noStrike" kern="1200" baseline="0" dirty="0" err="1" smtClean="0">
                <a:solidFill>
                  <a:schemeClr val="tx1"/>
                </a:solidFill>
                <a:latin typeface="+mn-lt"/>
                <a:ea typeface="+mn-ea"/>
                <a:cs typeface="+mn-cs"/>
              </a:rPr>
              <a:t>N</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φέρει </a:t>
            </a:r>
            <a:r>
              <a:rPr lang="el-GR" sz="1200" b="0" i="0" u="none" strike="noStrike" kern="1200" baseline="0" dirty="0">
                <a:solidFill>
                  <a:schemeClr val="tx1"/>
                </a:solidFill>
                <a:latin typeface="+mn-lt"/>
                <a:ea typeface="+mn-ea"/>
                <a:cs typeface="+mn-cs"/>
              </a:rPr>
              <a:t>την ένδειξη </a:t>
            </a:r>
            <a:r>
              <a:rPr lang="en-US" sz="1200" b="0" i="0" u="none" strike="noStrike" kern="1200" baseline="0" dirty="0" smtClean="0">
                <a:solidFill>
                  <a:schemeClr val="tx1"/>
                </a:solidFill>
                <a:latin typeface="+mn-lt"/>
                <a:ea typeface="+mn-ea"/>
                <a:cs typeface="+mn-cs"/>
              </a:rPr>
              <a:t>U</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η απόσταση μεταξύ του σημείου </a:t>
            </a:r>
            <a:r>
              <a:rPr lang="el-GR" sz="1200" b="0" i="0" u="none" strike="noStrike" kern="1200" baseline="0" dirty="0" err="1" smtClean="0">
                <a:solidFill>
                  <a:schemeClr val="tx1"/>
                </a:solidFill>
                <a:latin typeface="+mn-lt"/>
                <a:ea typeface="+mn-ea"/>
                <a:cs typeface="+mn-cs"/>
              </a:rPr>
              <a:t>N</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και </a:t>
            </a:r>
            <a:r>
              <a:rPr lang="el-GR" sz="1200" b="0" i="0" u="none" strike="noStrike" kern="1200" baseline="0" dirty="0">
                <a:solidFill>
                  <a:schemeClr val="tx1"/>
                </a:solidFill>
                <a:latin typeface="+mn-lt"/>
                <a:ea typeface="+mn-ea"/>
                <a:cs typeface="+mn-cs"/>
              </a:rPr>
              <a:t>του κάθετου άξονα επισημαίνεται με </a:t>
            </a:r>
            <a:r>
              <a:rPr lang="el-GR" sz="1200" b="0" i="0" u="none" strike="noStrike" kern="1200" baseline="0" dirty="0" smtClean="0">
                <a:solidFill>
                  <a:schemeClr val="tx1"/>
                </a:solidFill>
                <a:latin typeface="+mn-lt"/>
                <a:ea typeface="+mn-ea"/>
                <a:cs typeface="+mn-cs"/>
              </a:rPr>
              <a:t>N.</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a:t>Αυτές είναι μερικές βασικές διαφορές και ομοιότητες μεταξύ των δύο προσεγγίσεων.</a:t>
            </a:r>
          </a:p>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πολιτικό εργατικό δυναμικό, που είναι το άθροισμα όσων είτε εργάζονται είτε αναζητούν εργασία, ήταν μόνο 162,0 εκατομμύρια. Τα άλλα 95,7 εκατομμύρια άνθρωποι ήταν εκτός εργατικού δυναμικού, ούτε εργάζονταν στην αγορά ούτε αναζητούσαν εργασία.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Η εικόνα δείχνει τον συνολικό πληθυσμό των Ηνωμένων Πολιτειών το 2018, στα 372,2 εκατομμύρια. Από τα 372,2 εκατομμύρια, τα 257,7 εκατομμύρια είναι μη ιδρυματικός πολιτικός πληθυσμός, ο οποίος αποτελείται περαιτέρω από πολιτικό εργατικό δυναμικό με πληθυσμό 162 εκατομμύρια και εκτός  εργατικού δυναμικού με πληθυσμό 95,7 εκατομμύρια. Το πολιτικό εργατικό δυναμικό χωρίζεται περαιτέρω σε δύο είδη πληθυσμού: Απασχολούμενοι με πληθυσμό 155,7 εκατομμυρίων και άνεργοι με πληθυσμό 6,3 εκατομμύρια.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 xmlns:p14="http://schemas.microsoft.com/office/powerpoint/2010/main" val="65500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αποκάλυψη της πραγματικότητας που κρύβεται πίσω από το συνολικό ποσοστό ανεργίας απαιτεί δεδομένα για τις μετακινήσεις των εργαζομένων. Στις Ηνωμένες Πολιτείες, τα δεδομένα είναι διαθέσιμα από μια μηνιαία έρευνα που ονομάζεται </a:t>
            </a:r>
            <a:r>
              <a:rPr lang="el-GR" sz="1200" b="1" i="0" u="none" strike="noStrike" kern="1200" baseline="0" dirty="0">
                <a:solidFill>
                  <a:schemeClr val="tx1"/>
                </a:solidFill>
                <a:latin typeface="+mn-lt"/>
                <a:ea typeface="+mn-ea"/>
                <a:cs typeface="+mn-cs"/>
              </a:rPr>
              <a:t>Τρέχουσα Επιθεώρηση Πληθυσμού </a:t>
            </a:r>
            <a:r>
              <a:rPr lang="el-GR" sz="1200" b="0" i="0" u="none" strike="noStrike" kern="1200" baseline="0" dirty="0">
                <a:solidFill>
                  <a:schemeClr val="tx1"/>
                </a:solidFill>
                <a:latin typeface="+mn-lt"/>
                <a:ea typeface="+mn-ea"/>
                <a:cs typeface="+mn-cs"/>
              </a:rPr>
              <a:t> (CPS).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sz="1200" b="0" i="0" u="none" strike="noStrike" kern="1200" baseline="0" dirty="0">
                <a:solidFill>
                  <a:schemeClr val="tx1"/>
                </a:solidFill>
                <a:latin typeface="+mn-lt"/>
                <a:ea typeface="+mn-ea"/>
                <a:cs typeface="+mn-cs"/>
              </a:rPr>
              <a:t>Οι μέσες μηνιαίες ροές, που υπολογίζονται με βάση την CPS από το 1994 έως το 2018, αναφέρονται στο Σχήμα 7-2.</a:t>
            </a:r>
          </a:p>
          <a:p>
            <a:pPr defTabSz="931774">
              <a:defRPr/>
            </a:pPr>
            <a:endParaRPr lang="el-GR" sz="1200" b="0" i="0" u="none" strike="noStrike" kern="1200" baseline="0" dirty="0">
              <a:solidFill>
                <a:schemeClr val="tx1"/>
              </a:solidFill>
              <a:latin typeface="+mn-lt"/>
              <a:ea typeface="+mn-ea"/>
              <a:cs typeface="+mn-cs"/>
            </a:endParaRPr>
          </a:p>
          <a:p>
            <a:pPr defTabSz="931774">
              <a:defRPr/>
            </a:pPr>
            <a:r>
              <a:rPr lang="el-GR" sz="1200" b="0" i="0" u="none" strike="noStrike" kern="1200" baseline="0" dirty="0">
                <a:solidFill>
                  <a:schemeClr val="tx1"/>
                </a:solidFill>
                <a:latin typeface="+mn-lt"/>
                <a:ea typeface="+mn-ea"/>
                <a:cs typeface="+mn-cs"/>
              </a:rPr>
              <a:t>Μεγάλη περιγραφή:</a:t>
            </a:r>
          </a:p>
          <a:p>
            <a:pPr defTabSz="931774">
              <a:defRPr/>
            </a:pPr>
            <a:r>
              <a:rPr lang="el-GR" sz="1200" b="0" i="0" u="none" strike="noStrike" kern="1200" baseline="0" dirty="0">
                <a:solidFill>
                  <a:schemeClr val="tx1"/>
                </a:solidFill>
                <a:latin typeface="+mn-lt"/>
                <a:ea typeface="+mn-ea"/>
                <a:cs typeface="+mn-cs"/>
              </a:rPr>
              <a:t>Η εικόνα δείχνει τρεις κύκλους που σχεδιάζονται στις τρεις γωνίες ενός τριγώνου. Ο πρώτος κύκλος στην κορυφή φέρει την ένδειξη «Απασχόληση, 132 εκατομμύρια», ο δεύτερος κύκλος κάτω αριστερά έχει την ένδειξη «Ανεργία, 8,6 εκατομμύρια» και ο τρίτος κύκλος κάτω δεξιά έχει την ένδειξη «Εκτός εργατικού δυναμικού, 79,1 εκατομμύρια». Ένα κυκλικό βέλος σχεδιάζεται στον πρώτο κύκλο με την ένδειξη </a:t>
            </a:r>
            <a:r>
              <a:rPr lang="el-GR" sz="1200" b="0" i="0" u="none" strike="noStrike" kern="1200" baseline="0" dirty="0" smtClean="0">
                <a:solidFill>
                  <a:schemeClr val="tx1"/>
                </a:solidFill>
                <a:latin typeface="+mn-lt"/>
                <a:ea typeface="+mn-ea"/>
                <a:cs typeface="+mn-cs"/>
              </a:rPr>
              <a:t>«3». </a:t>
            </a:r>
            <a:r>
              <a:rPr lang="el-GR" sz="1200" b="0" i="0" u="none" strike="noStrike" kern="1200" baseline="0" dirty="0">
                <a:solidFill>
                  <a:schemeClr val="tx1"/>
                </a:solidFill>
                <a:latin typeface="+mn-lt"/>
                <a:ea typeface="+mn-ea"/>
                <a:cs typeface="+mn-cs"/>
              </a:rPr>
              <a:t>Ο δεύτερος κύκλος κάτω αριστερά φέρει την ένδειξη «Ανεργία, 8,6 εκατομμύρια». Ο τρίτος κύκλος κάτω δεξιά φέρει την ένδειξη «Εκτός εργατικού δυναμικού, 79,1 εκατομμύρια». Υπάρχουν δύο αντίθετα βέλη μεταξύ κάθε ζεύγους κύκλων. Το βέλος που βλέπει από τον πρώτο κύκλο στον δεύτερο κύκλο φέρει την ένδειξη </a:t>
            </a:r>
            <a:r>
              <a:rPr lang="el-GR" sz="1200" b="0" i="0" u="none" strike="noStrike" kern="1200" baseline="0" dirty="0" smtClean="0">
                <a:solidFill>
                  <a:schemeClr val="tx1"/>
                </a:solidFill>
                <a:latin typeface="+mn-lt"/>
                <a:ea typeface="+mn-ea"/>
                <a:cs typeface="+mn-cs"/>
              </a:rPr>
              <a:t>«3.7». </a:t>
            </a:r>
            <a:r>
              <a:rPr lang="el-GR" sz="1200" b="0" i="0" u="none" strike="noStrike" kern="1200" baseline="0" dirty="0">
                <a:solidFill>
                  <a:schemeClr val="tx1"/>
                </a:solidFill>
                <a:latin typeface="+mn-lt"/>
                <a:ea typeface="+mn-ea"/>
                <a:cs typeface="+mn-cs"/>
              </a:rPr>
              <a:t>Το βέλος που βλέπει από τον δεύτερο κύκλο στον τρίτο κύκλο φέρει την ετικέτα </a:t>
            </a:r>
            <a:r>
              <a:rPr lang="el-GR" sz="1200" b="0" i="0" u="none" strike="noStrike" kern="1200" baseline="0" dirty="0" smtClean="0">
                <a:solidFill>
                  <a:schemeClr val="tx1"/>
                </a:solidFill>
                <a:latin typeface="+mn-lt"/>
                <a:ea typeface="+mn-ea"/>
                <a:cs typeface="+mn-cs"/>
              </a:rPr>
              <a:t>«2». </a:t>
            </a:r>
            <a:r>
              <a:rPr lang="el-GR" sz="1200" b="0" i="0" u="none" strike="noStrike" kern="1200" baseline="0" dirty="0">
                <a:solidFill>
                  <a:schemeClr val="tx1"/>
                </a:solidFill>
                <a:latin typeface="+mn-lt"/>
                <a:ea typeface="+mn-ea"/>
                <a:cs typeface="+mn-cs"/>
              </a:rPr>
              <a:t>Το βέλος που βλέπει από τον τρίτο κύκλο στον πρώτο κύκλο φέρει την ένδειξη </a:t>
            </a:r>
            <a:r>
              <a:rPr lang="el-GR" sz="1200" b="0" i="0" u="none" strike="noStrike" kern="1200" baseline="0" dirty="0" smtClean="0">
                <a:solidFill>
                  <a:schemeClr val="tx1"/>
                </a:solidFill>
                <a:latin typeface="+mn-lt"/>
                <a:ea typeface="+mn-ea"/>
                <a:cs typeface="+mn-cs"/>
              </a:rPr>
              <a:t>«2». </a:t>
            </a:r>
            <a:r>
              <a:rPr lang="el-GR" sz="1200" b="0" i="0" u="none" strike="noStrike" kern="1200" baseline="0" dirty="0">
                <a:solidFill>
                  <a:schemeClr val="tx1"/>
                </a:solidFill>
                <a:latin typeface="+mn-lt"/>
                <a:ea typeface="+mn-ea"/>
                <a:cs typeface="+mn-cs"/>
              </a:rPr>
              <a:t>Το βέλος που βλέπει από τον πρώτο κύκλο στον τρίτο κύκλο φέρει την ένδειξη </a:t>
            </a:r>
            <a:r>
              <a:rPr lang="el-GR" sz="1200" b="0" i="0" u="none" strike="noStrike" kern="1200" baseline="0" dirty="0" smtClean="0">
                <a:solidFill>
                  <a:schemeClr val="tx1"/>
                </a:solidFill>
                <a:latin typeface="+mn-lt"/>
                <a:ea typeface="+mn-ea"/>
                <a:cs typeface="+mn-cs"/>
              </a:rPr>
              <a:t>«1.8». </a:t>
            </a:r>
            <a:r>
              <a:rPr lang="el-GR" sz="1200" b="0" i="0" u="none" strike="noStrike" kern="1200" baseline="0" dirty="0">
                <a:solidFill>
                  <a:schemeClr val="tx1"/>
                </a:solidFill>
                <a:latin typeface="+mn-lt"/>
                <a:ea typeface="+mn-ea"/>
                <a:cs typeface="+mn-cs"/>
              </a:rPr>
              <a:t>Το βέλος που βλέπει από τον τρίτο κύκλο στον δεύτερο κύκλο φέρει την ένδειξη </a:t>
            </a:r>
            <a:r>
              <a:rPr lang="el-GR" sz="1200" b="0" i="0" u="none" strike="noStrike" kern="1200" baseline="0" dirty="0" smtClean="0">
                <a:solidFill>
                  <a:schemeClr val="tx1"/>
                </a:solidFill>
                <a:latin typeface="+mn-lt"/>
                <a:ea typeface="+mn-ea"/>
                <a:cs typeface="+mn-cs"/>
              </a:rPr>
              <a:t>«1.8». </a:t>
            </a:r>
            <a:r>
              <a:rPr lang="el-GR" sz="1200" b="0" i="0" u="none" strike="noStrike" kern="1200" baseline="0" dirty="0">
                <a:solidFill>
                  <a:schemeClr val="tx1"/>
                </a:solidFill>
                <a:latin typeface="+mn-lt"/>
                <a:ea typeface="+mn-ea"/>
                <a:cs typeface="+mn-cs"/>
              </a:rPr>
              <a:t>Το βέλος που βλέπει από τον δεύτερο κύκλο στον πρώτο κύκλο φέρει την ένδειξη </a:t>
            </a:r>
            <a:r>
              <a:rPr lang="el-GR" sz="1200" b="0" i="0" u="none" strike="noStrike" kern="1200" baseline="0" dirty="0" smtClean="0">
                <a:solidFill>
                  <a:schemeClr val="tx1"/>
                </a:solidFill>
                <a:latin typeface="+mn-lt"/>
                <a:ea typeface="+mn-ea"/>
                <a:cs typeface="+mn-cs"/>
              </a:rPr>
              <a:t>«3.4».</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 xmlns:p14="http://schemas.microsoft.com/office/powerpoint/2010/main" val="93665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Κάθε μήνα μόνο περίπου 450.000 νέα άτομα εισέρχονται στο εργατικό δυναμικό και περίπου 350.000 συνταξιοδοτούνται. Αλλά οι πραγματικές ροές προς και από το εργατικό δυναμικό είναι 10,9 εκατομμύρια, περίπου 14 φορές μεγαλύτερες. Αυτό που συνεπάγεται αυτό το γεγονός είναι ότι πολλοί από αυτούς που ταξινομούνται ως «εκτός εργατικού δυναμικού» είναι στην πραγματικότητα πρόθυμοι να εργαστούν και να κινηθούν πέρα δώθε μεταξύ της συμμετοχής και της μη συμμετοχής. Πράγματι, μεταξύ εκείνων που ταξινομούνται ως εκτός εργατικού δυναμικού, ένα μεγάλο ποσοστό αναφέρει ότι, αν και δεν ψάχνει, «θέλει δουλειά». Τι πραγματικά εννοούν με αυτή τη δήλωση είναι ασαφές, αλλά τα στοιχεία δείχνουν ότι πολλοί δέχονται θέσεις εργασίας όταν τους προσφέρονται. Αυτά τα άτομα αποκαλούνται συχνά αποθαρρυμένοι εργαζόμενοι</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Όταν ξεκίνησε το CPS το 1940, βασίστηκε σε συνεντεύξεις 8.000 νοικοκυριών. Το δείγμα έχει αυξηθεί σημαντικά και τώρα περίπου 60.000 νοικοκυριά συμμετέχουν σε συνεντεύξεις κάθε μήνα. Τα νοικοκυριά επιλέγονται έτσι ώστε το δείγμα να είναι αντιπροσωπευτικό του πληθυσμού των ΗΠΑ. Κάθε νοικοκυριό μένει στο δείγμα για τέσσερις μήνες, αποχωρεί από το δείγμα για τους επόμενους οκτώ μήνες και στη συνέχεια επιστρέφει για άλλους τέσσερις μήνες πριν εγκαταλείψει οριστικά το δείγμα.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7-3 δείχνει τη μέση ετήσια τιμή του ποσοστού ανεργίας στις ΗΠΑ από το 1948. Οι σκιασμένες ράβδοι αντιπροσωπεύουν χρόνια που υπήρχε ύφεση.</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φέρει την ένδειξη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και κυμαίνεται από 2 έως 10, σε προσαυξήσεις του 1. Ο οριζόντιος άξονας αντιπροσωπεύει τα έτη από το 1948 έως το 2019 σε προσαυξήσεις 4. Το εκτιμώμενο ποσοστό ανεργίας στις Ηνωμένες Πολιτείες κατά τη διάρκεια των ετών είναι ως εξής:</a:t>
            </a:r>
          </a:p>
          <a:p>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1948: 3.8 </a:t>
            </a:r>
            <a:r>
              <a:rPr lang="el-GR"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1952: 3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1956: 4.2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1960: 5.6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1964: 5.4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1968: 3.7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1972: 5.9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1976: 8.1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1980: 6.7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1984: 8.6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1988: 5.8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1992: 7.2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1996: 5.5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2000: 4.1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2004: 4.9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2008: 5.3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2012: 8.4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2016: 5 </a:t>
            </a:r>
            <a:r>
              <a:rPr lang="el-GR"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dirty="0">
              <a:effectLst/>
            </a:endParaRPr>
          </a:p>
          <a:p>
            <a:r>
              <a:rPr lang="el-GR" sz="1200" kern="1200" dirty="0">
                <a:solidFill>
                  <a:schemeClr val="tx1"/>
                </a:solidFill>
                <a:effectLst/>
                <a:latin typeface="+mn-lt"/>
                <a:ea typeface="+mn-ea"/>
                <a:cs typeface="+mn-cs"/>
              </a:rPr>
              <a:t>Τα παρακάτω έτη παρουσίαζαν ύφεση</a:t>
            </a:r>
            <a:r>
              <a:rPr lang="en-US" sz="1200" kern="1200" dirty="0">
                <a:solidFill>
                  <a:schemeClr val="tx1"/>
                </a:solidFill>
                <a:effectLst/>
                <a:latin typeface="+mn-lt"/>
                <a:ea typeface="+mn-ea"/>
                <a:cs typeface="+mn-cs"/>
              </a:rPr>
              <a:t>: 1949, 1954, 1958, 1961, 1970, 1974, 1975, 1980, 1982, 1983, 1991, 2003, 2008, and 2009.</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 xmlns:p14="http://schemas.microsoft.com/office/powerpoint/2010/main" val="13666462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Picture Placeholder 8"/>
          <p:cNvSpPr>
            <a:spLocks noGrp="1"/>
          </p:cNvSpPr>
          <p:nvPr>
            <p:ph type="pic" sz="quarter" idx="15"/>
          </p:nvPr>
        </p:nvSpPr>
        <p:spPr>
          <a:xfrm>
            <a:off x="447675" y="5334000"/>
            <a:ext cx="8162925" cy="609600"/>
          </a:xfrm>
        </p:spPr>
        <p:txBody>
          <a:bodyPr/>
          <a:lstStyle/>
          <a:p>
            <a:endParaRPr lang="en-IN"/>
          </a:p>
        </p:txBody>
      </p:sp>
    </p:spTree>
    <p:extLst>
      <p:ext uri="{BB962C8B-B14F-4D97-AF65-F5344CB8AC3E}">
        <p14:creationId xmlns="" xmlns:p14="http://schemas.microsoft.com/office/powerpoint/2010/main"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 xmlns:p14="http://schemas.microsoft.com/office/powerpoint/2010/main"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5/22/2022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 xmlns:p14="http://schemas.microsoft.com/office/powerpoint/2010/main" val="132069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2021, 2017, 2013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8"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8" r:id="rId16"/>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hyperlink" Target="http://www.federalreserve.gov/econresdata/researchdata/" TargetMode="External"/><Relationship Id="rId2" Type="http://schemas.openxmlformats.org/officeDocument/2006/relationships/notesSlide" Target="../notesSlides/notesSlide10.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10.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10.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bls.gov/cps/"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www.federalreserve.gov/econresdata/researchdata/feds200434.xls."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research.stlouisfed.org/fred2/" TargetMode="External"/><Relationship Id="rId2" Type="http://schemas.openxmlformats.org/officeDocument/2006/relationships/notesSlide" Target="../notesSlides/notesSlide9.xml"/><Relationship Id="rId1" Type="http://schemas.openxmlformats.org/officeDocument/2006/relationships/slideLayout" Target="../slideLayouts/slideLayout10.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a:t>Όγδοη Έκδοση</a:t>
            </a:r>
            <a:endParaRPr lang="en-US" dirty="0"/>
          </a:p>
        </p:txBody>
      </p:sp>
      <p:sp>
        <p:nvSpPr>
          <p:cNvPr id="10"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a:solidFill>
                  <a:schemeClr val="tx1"/>
                </a:solidFill>
              </a:rPr>
              <a:t>Κεφάλαιο</a:t>
            </a:r>
            <a:r>
              <a:rPr lang="en-US" sz="3200" dirty="0">
                <a:solidFill>
                  <a:schemeClr val="tx1"/>
                </a:solidFill>
              </a:rPr>
              <a:t> 7</a:t>
            </a:r>
          </a:p>
        </p:txBody>
      </p:sp>
      <p:sp>
        <p:nvSpPr>
          <p:cNvPr id="4" name="Text Placeholder 3"/>
          <p:cNvSpPr>
            <a:spLocks noGrp="1"/>
          </p:cNvSpPr>
          <p:nvPr>
            <p:ph type="body" sz="quarter" idx="14"/>
          </p:nvPr>
        </p:nvSpPr>
        <p:spPr>
          <a:xfrm>
            <a:off x="4572000" y="3495675"/>
            <a:ext cx="4114800" cy="466725"/>
          </a:xfrm>
        </p:spPr>
        <p:txBody>
          <a:bodyPr vert="horz" wrap="square" lIns="0" tIns="0" rIns="0" bIns="0" rtlCol="0" anchor="ctr">
            <a:noAutofit/>
          </a:bodyPr>
          <a:lstStyle/>
          <a:p>
            <a:pPr algn="ctr"/>
            <a:r>
              <a:rPr lang="el-GR" sz="2000" dirty="0">
                <a:ea typeface="ヒラギノ角ゴ Pro W3" pitchFamily="-84" charset="-128"/>
              </a:rPr>
              <a:t>Η </a:t>
            </a:r>
            <a:r>
              <a:rPr lang="el-GR" sz="2000">
                <a:ea typeface="ヒラギノ角ゴ Pro W3" pitchFamily="-84" charset="-128"/>
              </a:rPr>
              <a:t>Αγορά Εργασίας</a:t>
            </a:r>
            <a:endParaRPr lang="en-US" sz="2000" dirty="0">
              <a:latin typeface="Times New Roman" panose="02020603050405020304" pitchFamily="18" charset="0"/>
              <a:cs typeface="Times New Roman" panose="02020603050405020304" pitchFamily="18" charset="0"/>
            </a:endParaRPr>
          </a:p>
        </p:txBody>
      </p:sp>
      <p:pic>
        <p:nvPicPr>
          <p:cNvPr id="12" name="Picture Placeholder 11" descr="Front Cover: Macroeconomics, Eighth Edition by Olivier Blanchard">
            <a:extLst>
              <a:ext uri="{FF2B5EF4-FFF2-40B4-BE49-F238E27FC236}">
                <a16:creationId xmlns="" xmlns:a16="http://schemas.microsoft.com/office/drawing/2014/main" id="{4B7C0549-CC8A-406F-AE51-9FCA19C1137C}"/>
              </a:ext>
            </a:extLst>
          </p:cNvPr>
          <p:cNvPicPr>
            <a:picLocks noGrp="1" noChangeAspect="1"/>
          </p:cNvPicPr>
          <p:nvPr>
            <p:ph type="pic" sz="quarter" idx="20"/>
          </p:nvPr>
        </p:nvPicPr>
        <p:blipFill>
          <a:blip r:embed="rId3" cstate="print">
            <a:extLst>
              <a:ext uri="{28A0092B-C50C-407E-A947-70E740481C1C}">
                <a14:useLocalDpi xmlns="" xmlns:a14="http://schemas.microsoft.com/office/drawing/2010/main"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8" name="TextBox 9"/>
          <p:cNvSpPr txBox="1"/>
          <p:nvPr/>
        </p:nvSpPr>
        <p:spPr>
          <a:xfrm>
            <a:off x="5333992" y="4419600"/>
            <a:ext cx="2971808" cy="5757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000" dirty="0">
                <a:solidFill>
                  <a:schemeClr val="bg1"/>
                </a:solidFill>
              </a:rPr>
              <a:t>Slide in this Presentation Contain Hyperlinks. JAWS users should be able to get a list of links by using INSERT+F7</a:t>
            </a:r>
          </a:p>
        </p:txBody>
      </p:sp>
    </p:spTree>
    <p:extLst>
      <p:ext uri="{BB962C8B-B14F-4D97-AF65-F5344CB8AC3E}">
        <p14:creationId xmlns="" xmlns:p14="http://schemas.microsoft.com/office/powerpoint/2010/main" val="2954048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474" y="762000"/>
            <a:ext cx="8229600" cy="720904"/>
          </a:xfrm>
        </p:spPr>
        <p:txBody>
          <a:bodyPr>
            <a:noAutofit/>
          </a:bodyPr>
          <a:lstStyle/>
          <a:p>
            <a:pPr marL="0" indent="0">
              <a:buFontTx/>
              <a:buNone/>
            </a:pPr>
            <a:r>
              <a:rPr lang="el-GR" sz="2200" b="1" dirty="0">
                <a:ea typeface="ヒラギノ角ゴ Pro W3" pitchFamily="-65" charset="-128"/>
              </a:rPr>
              <a:t>Απεικόνιση</a:t>
            </a:r>
            <a:r>
              <a:rPr lang="en-IN" sz="2200" b="1" dirty="0">
                <a:ea typeface="ヒラギノ角ゴ Pro W3" pitchFamily="-65" charset="-128"/>
              </a:rPr>
              <a:t> 7.4 </a:t>
            </a:r>
            <a:r>
              <a:rPr lang="en-IN" sz="2200" dirty="0">
                <a:ea typeface="ヒラギノ角ゴ Pro W3" pitchFamily="-65" charset="-128"/>
              </a:rPr>
              <a:t>T</a:t>
            </a:r>
            <a:r>
              <a:rPr lang="el-GR" sz="2200" dirty="0">
                <a:ea typeface="ヒラギノ角ゴ Pro W3" pitchFamily="-65" charset="-128"/>
              </a:rPr>
              <a:t>ο ποσοστό </a:t>
            </a:r>
            <a:r>
              <a:rPr lang="el-GR" sz="2200" dirty="0" smtClean="0">
                <a:ea typeface="ヒラギノ角ゴ Pro W3" pitchFamily="-65" charset="-128"/>
              </a:rPr>
              <a:t>ανεργίας </a:t>
            </a:r>
            <a:r>
              <a:rPr lang="el-GR" sz="2200" dirty="0">
                <a:ea typeface="ヒラギノ角ゴ Pro W3" pitchFamily="-65" charset="-128"/>
              </a:rPr>
              <a:t>και η αναλογία ανέργων που βρίσκουν </a:t>
            </a:r>
            <a:r>
              <a:rPr lang="el-GR" sz="2200" dirty="0" smtClean="0">
                <a:ea typeface="ヒラギノ角ゴ Pro W3" pitchFamily="-65" charset="-128"/>
              </a:rPr>
              <a:t>εργασία </a:t>
            </a:r>
            <a:r>
              <a:rPr lang="el-GR" sz="2200" dirty="0">
                <a:ea typeface="ヒラギノ角ゴ Pro W3" pitchFamily="-65" charset="-128"/>
              </a:rPr>
              <a:t>σε ένα μήνα</a:t>
            </a:r>
            <a:r>
              <a:rPr lang="en-IN" sz="2200" dirty="0">
                <a:ea typeface="ヒラギノ角ゴ Pro W3" pitchFamily="-65" charset="-128"/>
              </a:rPr>
              <a:t>, </a:t>
            </a:r>
            <a:r>
              <a:rPr lang="en-IN" sz="2200" dirty="0" smtClean="0">
                <a:ea typeface="ヒラギノ角ゴ Pro W3" pitchFamily="-65" charset="-128"/>
              </a:rPr>
              <a:t>1996</a:t>
            </a:r>
            <a:r>
              <a:rPr lang="el-GR" sz="2200" dirty="0" smtClean="0">
                <a:ea typeface="ヒラギノ角ゴ Pro W3" pitchFamily="-65" charset="-128"/>
              </a:rPr>
              <a:t>-</a:t>
            </a:r>
            <a:r>
              <a:rPr lang="en-IN" sz="2200" dirty="0" smtClean="0">
                <a:ea typeface="ヒラギノ角ゴ Pro W3" pitchFamily="-65" charset="-128"/>
              </a:rPr>
              <a:t>2018</a:t>
            </a:r>
            <a:endParaRPr lang="en-IN" sz="2200" dirty="0">
              <a:ea typeface="ヒラギノ角ゴ Pro W3" pitchFamily="-65" charset="-128"/>
            </a:endParaRPr>
          </a:p>
        </p:txBody>
      </p:sp>
      <p:sp>
        <p:nvSpPr>
          <p:cNvPr id="6" name="Content Placeholder 5"/>
          <p:cNvSpPr>
            <a:spLocks noGrp="1"/>
          </p:cNvSpPr>
          <p:nvPr>
            <p:ph idx="13"/>
          </p:nvPr>
        </p:nvSpPr>
        <p:spPr>
          <a:xfrm>
            <a:off x="468330" y="1482904"/>
            <a:ext cx="8229600" cy="930527"/>
          </a:xfrm>
        </p:spPr>
        <p:txBody>
          <a:bodyPr>
            <a:noAutofit/>
          </a:bodyPr>
          <a:lstStyle/>
          <a:p>
            <a:pPr marL="0" indent="0">
              <a:spcBef>
                <a:spcPts val="525"/>
              </a:spcBef>
              <a:buNone/>
            </a:pPr>
            <a:r>
              <a:rPr lang="el-GR" sz="1800" kern="0" dirty="0" smtClean="0">
                <a:ea typeface="ヒラギノ角ゴ Pro W3" pitchFamily="-84" charset="-128"/>
              </a:rPr>
              <a:t>Όταν η ανεργία είναι υψηλή, το ποσοστό των ανέργων που βρίσκουν δουλειά είναι μικρή. Σημειώστε ότι η κλίμακα στα δεξιά είναι μια αντίστροφη κλίμακα.</a:t>
            </a:r>
            <a:endParaRPr lang="en-US" sz="1800" kern="0" dirty="0">
              <a:ea typeface="ヒラギノ角ゴ Pro W3" pitchFamily="-84" charset="-128"/>
            </a:endParaRPr>
          </a:p>
        </p:txBody>
      </p:sp>
      <p:sp>
        <p:nvSpPr>
          <p:cNvPr id="3" name="Content Placeholder 2"/>
          <p:cNvSpPr>
            <a:spLocks noGrp="1"/>
          </p:cNvSpPr>
          <p:nvPr>
            <p:ph sz="quarter" idx="14"/>
          </p:nvPr>
        </p:nvSpPr>
        <p:spPr>
          <a:xfrm>
            <a:off x="457200" y="5791200"/>
            <a:ext cx="8239874" cy="757718"/>
          </a:xfrm>
        </p:spPr>
        <p:txBody>
          <a:bodyPr/>
          <a:lstStyle/>
          <a:p>
            <a:pPr marL="0" indent="0">
              <a:buNone/>
            </a:pPr>
            <a:r>
              <a:rPr lang="el-GR" sz="1200" i="1" dirty="0" smtClean="0"/>
              <a:t>Πηγή</a:t>
            </a:r>
            <a:r>
              <a:rPr lang="en-US" sz="1200" i="1" dirty="0" smtClean="0"/>
              <a:t>: </a:t>
            </a:r>
            <a:r>
              <a:rPr lang="en-US" sz="1200" dirty="0"/>
              <a:t>FRED: Unemployment: UNRATE; Percent of unemployed workers becoming employed each month: Series constructed by Fleischman and </a:t>
            </a:r>
            <a:r>
              <a:rPr lang="en-US" sz="1200" dirty="0" err="1"/>
              <a:t>Fallick</a:t>
            </a:r>
            <a:r>
              <a:rPr lang="en-US" sz="1200" dirty="0"/>
              <a:t>, </a:t>
            </a:r>
            <a:r>
              <a:rPr lang="en-US" sz="1200" dirty="0">
                <a:hlinkClick r:id="rId3" tooltip="www.federalreserve.gov/econresdata/researchdata/"/>
              </a:rPr>
              <a:t>www.federalreserve.gov/econresdata/researchdata/</a:t>
            </a:r>
            <a:r>
              <a:rPr lang="en-US" sz="1200" dirty="0"/>
              <a:t>.</a:t>
            </a:r>
          </a:p>
        </p:txBody>
      </p:sp>
      <p:pic>
        <p:nvPicPr>
          <p:cNvPr id="4099" name="Picture 3"/>
          <p:cNvPicPr>
            <a:picLocks noChangeAspect="1" noChangeArrowheads="1"/>
          </p:cNvPicPr>
          <p:nvPr/>
        </p:nvPicPr>
        <p:blipFill>
          <a:blip r:embed="rId4" cstate="print"/>
          <a:srcRect/>
          <a:stretch>
            <a:fillRect/>
          </a:stretch>
        </p:blipFill>
        <p:spPr bwMode="auto">
          <a:xfrm>
            <a:off x="726977" y="2133600"/>
            <a:ext cx="7578823" cy="3581400"/>
          </a:xfrm>
          <a:prstGeom prst="rect">
            <a:avLst/>
          </a:prstGeom>
          <a:noFill/>
          <a:ln w="9525">
            <a:noFill/>
            <a:miter lim="800000"/>
            <a:headEnd/>
            <a:tailEnd/>
          </a:ln>
        </p:spPr>
      </p:pic>
      <p:sp>
        <p:nvSpPr>
          <p:cNvPr id="8" name="Title 1"/>
          <p:cNvSpPr>
            <a:spLocks noGrp="1"/>
          </p:cNvSpPr>
          <p:nvPr>
            <p:ph type="title"/>
          </p:nvPr>
        </p:nvSpPr>
        <p:spPr>
          <a:xfrm>
            <a:off x="457200" y="1"/>
            <a:ext cx="8229600" cy="457200"/>
          </a:xfrm>
        </p:spPr>
        <p:txBody>
          <a:bodyPr wrap="square">
            <a:noAutofit/>
          </a:bodyPr>
          <a:lstStyle/>
          <a:p>
            <a:r>
              <a:rPr lang="en-IN" sz="2800" dirty="0">
                <a:latin typeface="+mj-lt"/>
              </a:rPr>
              <a:t>7.2 </a:t>
            </a:r>
            <a:r>
              <a:rPr lang="el-GR" sz="2800" dirty="0">
                <a:latin typeface="+mj-lt"/>
              </a:rPr>
              <a:t>Διακυμάνσεις της ανεργίας</a:t>
            </a:r>
            <a:r>
              <a:rPr lang="en-IN" sz="2800" dirty="0">
                <a:latin typeface="+mj-lt"/>
              </a:rPr>
              <a:t> </a:t>
            </a:r>
            <a:r>
              <a:rPr lang="en-IN" sz="2800" dirty="0" smtClean="0">
                <a:latin typeface="+mj-lt"/>
              </a:rPr>
              <a:t>(</a:t>
            </a:r>
            <a:r>
              <a:rPr lang="el-GR" sz="2800" dirty="0" smtClean="0">
                <a:latin typeface="+mj-lt"/>
              </a:rPr>
              <a:t>2</a:t>
            </a:r>
            <a:r>
              <a:rPr lang="en-IN" sz="2800" dirty="0" smtClean="0">
                <a:latin typeface="+mj-lt"/>
              </a:rPr>
              <a:t> </a:t>
            </a:r>
            <a:r>
              <a:rPr lang="el-GR" sz="2800" dirty="0">
                <a:latin typeface="+mj-lt"/>
              </a:rPr>
              <a:t>από</a:t>
            </a:r>
            <a:r>
              <a:rPr lang="en-IN" sz="2800" dirty="0">
                <a:latin typeface="+mj-lt"/>
              </a:rPr>
              <a:t> 4)</a:t>
            </a:r>
            <a:endParaRPr lang="en-US" sz="2800" dirty="0">
              <a:latin typeface="+mj-lt"/>
            </a:endParaRPr>
          </a:p>
        </p:txBody>
      </p:sp>
    </p:spTree>
    <p:extLst>
      <p:ext uri="{BB962C8B-B14F-4D97-AF65-F5344CB8AC3E}">
        <p14:creationId xmlns="" xmlns:p14="http://schemas.microsoft.com/office/powerpoint/2010/main" val="3027776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667592"/>
          </a:xfrm>
        </p:spPr>
        <p:txBody>
          <a:bodyPr>
            <a:noAutofit/>
          </a:bodyPr>
          <a:lstStyle/>
          <a:p>
            <a:pPr marL="0" indent="0">
              <a:buFontTx/>
              <a:buNone/>
            </a:pPr>
            <a:r>
              <a:rPr lang="el-GR" sz="2000" b="1" dirty="0">
                <a:ea typeface="ヒラギノ角ゴ Pro W3" pitchFamily="-65" charset="-128"/>
              </a:rPr>
              <a:t>Απεικόνιση</a:t>
            </a:r>
            <a:r>
              <a:rPr lang="en-US" sz="2000" b="1" dirty="0">
                <a:ea typeface="ヒラギノ角ゴ Pro W3" pitchFamily="-65" charset="-128"/>
              </a:rPr>
              <a:t> 7.5 </a:t>
            </a:r>
            <a:r>
              <a:rPr lang="en-US" sz="2000" dirty="0">
                <a:ea typeface="ヒラギノ角ゴ Pro W3" pitchFamily="-65" charset="-128"/>
              </a:rPr>
              <a:t>T</a:t>
            </a:r>
            <a:r>
              <a:rPr lang="el-GR" sz="2000" dirty="0">
                <a:ea typeface="ヒラギノ角ゴ Pro W3" pitchFamily="-65" charset="-128"/>
              </a:rPr>
              <a:t>ο ποσοστό ανεργίας </a:t>
            </a:r>
            <a:r>
              <a:rPr lang="el-GR" sz="2000" dirty="0" smtClean="0">
                <a:ea typeface="ヒラギノ角ゴ Pro W3" pitchFamily="-65" charset="-128"/>
              </a:rPr>
              <a:t>και το </a:t>
            </a:r>
            <a:r>
              <a:rPr lang="el-GR" sz="2000" dirty="0">
                <a:ea typeface="ヒラギノ角ゴ Pro W3" pitchFamily="-65" charset="-128"/>
              </a:rPr>
              <a:t>ποσοστό των εργαζομένων που καθίστανται άνεργοι,</a:t>
            </a:r>
            <a:r>
              <a:rPr lang="en-US" sz="2000" dirty="0">
                <a:ea typeface="ヒラギノ角ゴ Pro W3" pitchFamily="-65" charset="-128"/>
              </a:rPr>
              <a:t> </a:t>
            </a:r>
            <a:r>
              <a:rPr lang="en-US" sz="2000" dirty="0" smtClean="0">
                <a:ea typeface="ヒラギノ角ゴ Pro W3" pitchFamily="-65" charset="-128"/>
              </a:rPr>
              <a:t>1996</a:t>
            </a:r>
            <a:r>
              <a:rPr lang="el-GR" sz="2000" dirty="0" smtClean="0">
                <a:ea typeface="ヒラギノ角ゴ Pro W3" pitchFamily="-65" charset="-128"/>
              </a:rPr>
              <a:t>-</a:t>
            </a:r>
            <a:r>
              <a:rPr lang="en-US" sz="2000" dirty="0" smtClean="0">
                <a:ea typeface="ヒラギノ角ゴ Pro W3" pitchFamily="-65" charset="-128"/>
              </a:rPr>
              <a:t>2018</a:t>
            </a:r>
            <a:endParaRPr lang="en-US" sz="2000" dirty="0">
              <a:ea typeface="ヒラギノ角ゴ Pro W3" pitchFamily="-65" charset="-128"/>
            </a:endParaRPr>
          </a:p>
        </p:txBody>
      </p:sp>
      <p:sp>
        <p:nvSpPr>
          <p:cNvPr id="6" name="Content Placeholder 5"/>
          <p:cNvSpPr>
            <a:spLocks noGrp="1"/>
          </p:cNvSpPr>
          <p:nvPr>
            <p:ph idx="13"/>
          </p:nvPr>
        </p:nvSpPr>
        <p:spPr>
          <a:xfrm>
            <a:off x="457949" y="1250022"/>
            <a:ext cx="8229600" cy="675526"/>
          </a:xfrm>
        </p:spPr>
        <p:txBody>
          <a:bodyPr>
            <a:noAutofit/>
          </a:bodyPr>
          <a:lstStyle/>
          <a:p>
            <a:pPr marL="0" indent="0">
              <a:spcBef>
                <a:spcPts val="525"/>
              </a:spcBef>
              <a:buNone/>
            </a:pPr>
            <a:r>
              <a:rPr lang="el-GR" sz="1800" kern="0" dirty="0" smtClean="0">
                <a:ea typeface="ヒラギノ角ゴ Pro W3" pitchFamily="-84" charset="-128"/>
              </a:rPr>
              <a:t>Όταν η ανεργία είναι υψηλότερη, μεγαλύτερο ποσοστό εργαζομένων μένουν άνεργοι.</a:t>
            </a:r>
            <a:endParaRPr lang="en-US" sz="1800" kern="0" dirty="0">
              <a:ea typeface="ヒラギノ角ゴ Pro W3" pitchFamily="-84" charset="-128"/>
            </a:endParaRPr>
          </a:p>
        </p:txBody>
      </p:sp>
      <p:sp>
        <p:nvSpPr>
          <p:cNvPr id="3" name="Content Placeholder 2"/>
          <p:cNvSpPr>
            <a:spLocks noGrp="1"/>
          </p:cNvSpPr>
          <p:nvPr>
            <p:ph sz="quarter" idx="14"/>
          </p:nvPr>
        </p:nvSpPr>
        <p:spPr>
          <a:xfrm>
            <a:off x="477748" y="5867400"/>
            <a:ext cx="8219326" cy="838200"/>
          </a:xfrm>
        </p:spPr>
        <p:txBody>
          <a:bodyPr/>
          <a:lstStyle/>
          <a:p>
            <a:pPr marL="0" indent="0">
              <a:buNone/>
            </a:pPr>
            <a:r>
              <a:rPr lang="el-GR" sz="1200" i="1" dirty="0" smtClean="0"/>
              <a:t>Πηγή</a:t>
            </a:r>
            <a:r>
              <a:rPr lang="en-US" sz="1200" i="1" dirty="0" smtClean="0"/>
              <a:t>: </a:t>
            </a:r>
            <a:r>
              <a:rPr lang="en-US" sz="1200" dirty="0"/>
              <a:t>FRED. Unemployment rate UNRATE: Federal Reserve Economic Data; Proportion of employed workers becoming unemployed each month: Fleischman and </a:t>
            </a:r>
            <a:r>
              <a:rPr lang="en-US" sz="1200" dirty="0" err="1"/>
              <a:t>Fallick</a:t>
            </a:r>
            <a:r>
              <a:rPr lang="en-US" sz="1200" dirty="0"/>
              <a:t>, www.federalreserve.gov/econresdata/research data/feds200434.xls.</a:t>
            </a:r>
          </a:p>
        </p:txBody>
      </p:sp>
      <p:pic>
        <p:nvPicPr>
          <p:cNvPr id="5122" name="Picture 2"/>
          <p:cNvPicPr>
            <a:picLocks noChangeAspect="1" noChangeArrowheads="1"/>
          </p:cNvPicPr>
          <p:nvPr/>
        </p:nvPicPr>
        <p:blipFill>
          <a:blip r:embed="rId3" cstate="print"/>
          <a:srcRect/>
          <a:stretch>
            <a:fillRect/>
          </a:stretch>
        </p:blipFill>
        <p:spPr bwMode="auto">
          <a:xfrm>
            <a:off x="1519553" y="1676401"/>
            <a:ext cx="6329047" cy="3962400"/>
          </a:xfrm>
          <a:prstGeom prst="rect">
            <a:avLst/>
          </a:prstGeom>
          <a:noFill/>
          <a:ln w="9525">
            <a:noFill/>
            <a:miter lim="800000"/>
            <a:headEnd/>
            <a:tailEnd/>
          </a:ln>
        </p:spPr>
      </p:pic>
      <p:sp>
        <p:nvSpPr>
          <p:cNvPr id="8" name="Title 1"/>
          <p:cNvSpPr>
            <a:spLocks noGrp="1"/>
          </p:cNvSpPr>
          <p:nvPr>
            <p:ph type="title"/>
          </p:nvPr>
        </p:nvSpPr>
        <p:spPr>
          <a:xfrm>
            <a:off x="457200" y="1"/>
            <a:ext cx="8229600" cy="457200"/>
          </a:xfrm>
        </p:spPr>
        <p:txBody>
          <a:bodyPr wrap="square">
            <a:noAutofit/>
          </a:bodyPr>
          <a:lstStyle/>
          <a:p>
            <a:r>
              <a:rPr lang="en-IN" sz="2800" dirty="0">
                <a:latin typeface="+mj-lt"/>
              </a:rPr>
              <a:t>7.2 </a:t>
            </a:r>
            <a:r>
              <a:rPr lang="el-GR" sz="2800" dirty="0">
                <a:latin typeface="+mj-lt"/>
              </a:rPr>
              <a:t>Διακυμάνσεις της ανεργίας</a:t>
            </a:r>
            <a:r>
              <a:rPr lang="en-IN" sz="2800" dirty="0">
                <a:latin typeface="+mj-lt"/>
              </a:rPr>
              <a:t> </a:t>
            </a:r>
            <a:r>
              <a:rPr lang="en-IN" sz="2800" dirty="0" smtClean="0">
                <a:latin typeface="+mj-lt"/>
              </a:rPr>
              <a:t>(</a:t>
            </a:r>
            <a:r>
              <a:rPr lang="el-GR" sz="2800" dirty="0" smtClean="0">
                <a:latin typeface="+mj-lt"/>
              </a:rPr>
              <a:t>3</a:t>
            </a:r>
            <a:r>
              <a:rPr lang="en-IN" sz="2800" dirty="0" smtClean="0">
                <a:latin typeface="+mj-lt"/>
              </a:rPr>
              <a:t> </a:t>
            </a:r>
            <a:r>
              <a:rPr lang="el-GR" sz="2800" dirty="0">
                <a:latin typeface="+mj-lt"/>
              </a:rPr>
              <a:t>από</a:t>
            </a:r>
            <a:r>
              <a:rPr lang="en-IN" sz="2800" dirty="0">
                <a:latin typeface="+mj-lt"/>
              </a:rPr>
              <a:t> 4)</a:t>
            </a:r>
            <a:endParaRPr lang="en-US" sz="2800" dirty="0">
              <a:latin typeface="+mj-lt"/>
            </a:endParaRPr>
          </a:p>
        </p:txBody>
      </p:sp>
    </p:spTree>
    <p:extLst>
      <p:ext uri="{BB962C8B-B14F-4D97-AF65-F5344CB8AC3E}">
        <p14:creationId xmlns="" xmlns:p14="http://schemas.microsoft.com/office/powerpoint/2010/main" val="4146613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47800"/>
            <a:ext cx="8229600" cy="2713563"/>
          </a:xfrm>
        </p:spPr>
        <p:txBody>
          <a:bodyPr>
            <a:noAutofit/>
          </a:bodyPr>
          <a:lstStyle/>
          <a:p>
            <a:pPr>
              <a:spcBef>
                <a:spcPts val="525"/>
              </a:spcBef>
            </a:pPr>
            <a:r>
              <a:rPr lang="el-GR" sz="2200" dirty="0">
                <a:ea typeface="ヒラギノ角ゴ Pro W3" pitchFamily="-84" charset="-128"/>
              </a:rPr>
              <a:t>Όταν η ανεργία είναι υψηλή, οι εργαζόμενοι βρίσκονται σε χειρότερη θέση, από δυο απόψεις:</a:t>
            </a:r>
            <a:endParaRPr lang="en-US" sz="2200" dirty="0">
              <a:ea typeface="ヒラギノ角ゴ Pro W3" pitchFamily="-84" charset="-128"/>
            </a:endParaRPr>
          </a:p>
          <a:p>
            <a:pPr lvl="1">
              <a:spcBef>
                <a:spcPts val="525"/>
              </a:spcBef>
            </a:pPr>
            <a:r>
              <a:rPr lang="el-GR" sz="2200" dirty="0">
                <a:ea typeface="ヒラギノ角ゴ Pro W3" pitchFamily="-84" charset="-128"/>
              </a:rPr>
              <a:t>Οι εργαζόμενοι που απασχολούνται αντιμετωπίζουν μεγαλύτερες πιθανότητες να χάσουν τη δουλειά τους.</a:t>
            </a:r>
          </a:p>
          <a:p>
            <a:pPr lvl="1">
              <a:spcBef>
                <a:spcPts val="525"/>
              </a:spcBef>
            </a:pPr>
            <a:r>
              <a:rPr lang="el-GR" sz="2200" dirty="0">
                <a:ea typeface="ヒラギノ角ゴ Pro W3" pitchFamily="-84" charset="-128"/>
              </a:rPr>
              <a:t>Οι άνεργοι αντιμετωπίζουν μικρότερη πιθανότητα να βρουν δουλειά, ή μπορούν να περιμένουν ότι θα παραμείνουν άνεργοι για μεγαλύτερο χρονικό διάστημα.</a:t>
            </a:r>
            <a:r>
              <a:rPr lang="en-US" sz="2200" dirty="0">
                <a:ea typeface="ヒラギノ角ゴ Pro W3" pitchFamily="-84" charset="-128"/>
              </a:rPr>
              <a:t> </a:t>
            </a:r>
          </a:p>
        </p:txBody>
      </p:sp>
      <p:sp>
        <p:nvSpPr>
          <p:cNvPr id="6" name="Title 1"/>
          <p:cNvSpPr>
            <a:spLocks noGrp="1"/>
          </p:cNvSpPr>
          <p:nvPr>
            <p:ph type="title"/>
          </p:nvPr>
        </p:nvSpPr>
        <p:spPr>
          <a:xfrm>
            <a:off x="457200" y="1"/>
            <a:ext cx="8229600" cy="457200"/>
          </a:xfrm>
        </p:spPr>
        <p:txBody>
          <a:bodyPr wrap="square">
            <a:noAutofit/>
          </a:bodyPr>
          <a:lstStyle/>
          <a:p>
            <a:r>
              <a:rPr lang="en-IN" sz="2800" dirty="0">
                <a:latin typeface="+mj-lt"/>
              </a:rPr>
              <a:t>7.2 </a:t>
            </a:r>
            <a:r>
              <a:rPr lang="el-GR" sz="2800" dirty="0">
                <a:latin typeface="+mj-lt"/>
              </a:rPr>
              <a:t>Διακυμάνσεις της ανεργίας</a:t>
            </a:r>
            <a:r>
              <a:rPr lang="en-IN" sz="2800" dirty="0">
                <a:latin typeface="+mj-lt"/>
              </a:rPr>
              <a:t> </a:t>
            </a:r>
            <a:r>
              <a:rPr lang="en-IN" sz="2800" dirty="0" smtClean="0">
                <a:latin typeface="+mj-lt"/>
              </a:rPr>
              <a:t>(</a:t>
            </a:r>
            <a:r>
              <a:rPr lang="el-GR" sz="2800" dirty="0" smtClean="0">
                <a:latin typeface="+mj-lt"/>
              </a:rPr>
              <a:t>4</a:t>
            </a:r>
            <a:r>
              <a:rPr lang="en-IN" sz="2800" dirty="0" smtClean="0">
                <a:latin typeface="+mj-lt"/>
              </a:rPr>
              <a:t> </a:t>
            </a:r>
            <a:r>
              <a:rPr lang="el-GR" sz="2800" dirty="0">
                <a:latin typeface="+mj-lt"/>
              </a:rPr>
              <a:t>από</a:t>
            </a:r>
            <a:r>
              <a:rPr lang="en-IN" sz="2800" dirty="0">
                <a:latin typeface="+mj-lt"/>
              </a:rPr>
              <a:t> 4)</a:t>
            </a:r>
            <a:endParaRPr lang="en-US" sz="2800" dirty="0">
              <a:latin typeface="+mj-lt"/>
            </a:endParaRPr>
          </a:p>
        </p:txBody>
      </p:sp>
    </p:spTree>
    <p:extLst>
      <p:ext uri="{BB962C8B-B14F-4D97-AF65-F5344CB8AC3E}">
        <p14:creationId xmlns="" xmlns:p14="http://schemas.microsoft.com/office/powerpoint/2010/main" val="1368756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57200"/>
          </a:xfrm>
        </p:spPr>
        <p:txBody>
          <a:bodyPr wrap="square">
            <a:noAutofit/>
          </a:bodyPr>
          <a:lstStyle/>
          <a:p>
            <a:r>
              <a:rPr lang="en-IN" sz="2800" dirty="0">
                <a:latin typeface="+mj-lt"/>
              </a:rPr>
              <a:t>7.3 </a:t>
            </a:r>
            <a:r>
              <a:rPr lang="el-GR" sz="2800" dirty="0">
                <a:latin typeface="+mj-lt"/>
              </a:rPr>
              <a:t>Καθορισμός μισθών</a:t>
            </a:r>
            <a:r>
              <a:rPr lang="en-IN" sz="2800" dirty="0">
                <a:latin typeface="+mj-lt"/>
              </a:rPr>
              <a:t> (1 </a:t>
            </a:r>
            <a:r>
              <a:rPr lang="el-GR" sz="2800" dirty="0">
                <a:latin typeface="+mj-lt"/>
              </a:rPr>
              <a:t>από</a:t>
            </a:r>
            <a:r>
              <a:rPr lang="en-IN" sz="2800" dirty="0">
                <a:latin typeface="+mj-lt"/>
              </a:rPr>
              <a:t> 6)</a:t>
            </a:r>
            <a:endParaRPr lang="en-US" sz="2800" dirty="0">
              <a:latin typeface="+mj-lt"/>
            </a:endParaRPr>
          </a:p>
        </p:txBody>
      </p:sp>
      <p:sp>
        <p:nvSpPr>
          <p:cNvPr id="5" name="Content Placeholder 4"/>
          <p:cNvSpPr>
            <a:spLocks noGrp="1"/>
          </p:cNvSpPr>
          <p:nvPr>
            <p:ph idx="1"/>
          </p:nvPr>
        </p:nvSpPr>
        <p:spPr>
          <a:xfrm>
            <a:off x="457200" y="1208053"/>
            <a:ext cx="8229600" cy="4430747"/>
          </a:xfrm>
        </p:spPr>
        <p:txBody>
          <a:bodyPr>
            <a:noAutofit/>
          </a:bodyPr>
          <a:lstStyle/>
          <a:p>
            <a:pPr>
              <a:spcBef>
                <a:spcPts val="525"/>
              </a:spcBef>
            </a:pPr>
            <a:r>
              <a:rPr lang="el-GR" sz="2200" dirty="0">
                <a:ea typeface="ヒラギノ角ゴ Pro W3" pitchFamily="-84" charset="-128"/>
              </a:rPr>
              <a:t>Μερικές φορές οι μισθοί καθορίζονται με </a:t>
            </a:r>
            <a:r>
              <a:rPr lang="el-GR" sz="2200" b="1" dirty="0">
                <a:ea typeface="ヒラギノ角ゴ Pro W3" pitchFamily="-84" charset="-128"/>
              </a:rPr>
              <a:t>συλλογικές διαπραγματεύσεις</a:t>
            </a:r>
            <a:r>
              <a:rPr lang="el-GR" sz="2200" dirty="0">
                <a:ea typeface="ヒラギノ角ゴ Pro W3" pitchFamily="-84" charset="-128"/>
              </a:rPr>
              <a:t> </a:t>
            </a:r>
            <a:r>
              <a:rPr lang="el-GR" sz="2200" dirty="0" smtClean="0">
                <a:ea typeface="ヒラギノ角ゴ Pro W3" pitchFamily="-84" charset="-128"/>
              </a:rPr>
              <a:t>– μια </a:t>
            </a:r>
            <a:r>
              <a:rPr lang="el-GR" sz="2200" dirty="0">
                <a:ea typeface="ヒラギノ角ゴ Pro W3" pitchFamily="-84" charset="-128"/>
              </a:rPr>
              <a:t>διαπραγμάτευση μεταξύ συνδικάτων και επιχειρήσεων.</a:t>
            </a:r>
          </a:p>
          <a:p>
            <a:pPr>
              <a:spcBef>
                <a:spcPts val="525"/>
              </a:spcBef>
            </a:pPr>
            <a:r>
              <a:rPr lang="el-GR" sz="2200" dirty="0">
                <a:ea typeface="ヒラギノ角ゴ Pro W3" pitchFamily="-84" charset="-128"/>
              </a:rPr>
              <a:t>Λίγο περισσότερο από το 10% των μισθών των εργαζομένων στις ΗΠΑ καθορίζεται με συλλογικές διαπραγματεύσεις.</a:t>
            </a:r>
          </a:p>
          <a:p>
            <a:pPr>
              <a:spcBef>
                <a:spcPts val="525"/>
              </a:spcBef>
            </a:pPr>
            <a:r>
              <a:rPr lang="el-GR" sz="2200" dirty="0">
                <a:ea typeface="ヒラギノ角ゴ Pro W3" pitchFamily="-84" charset="-128"/>
              </a:rPr>
              <a:t>Όσο υψηλότερες είναι οι δεξιότητες που απαιτούνται για την εκτέλεση της εργασίας, τόσο πιο πιθανό είναι να υπάρξει διαπραγμάτευση μεταξύ εργοδοτών και μεμονωμένων εργαζομένων.</a:t>
            </a:r>
          </a:p>
          <a:p>
            <a:pPr>
              <a:spcBef>
                <a:spcPts val="525"/>
              </a:spcBef>
            </a:pPr>
            <a:r>
              <a:rPr lang="el-GR" sz="2200" dirty="0">
                <a:ea typeface="ヒラギノ角ゴ Pro W3" pitchFamily="-84" charset="-128"/>
              </a:rPr>
              <a:t>Οι συλλογικές διαπραγματεύσεις διαδραματίζουν σημαντικό ρόλο στην Ιαπωνία και στις περισσότερες ευρωπαϊκές χώρες.</a:t>
            </a:r>
            <a:endParaRPr lang="en-US" sz="2200" dirty="0">
              <a:ea typeface="ヒラギノ角ゴ Pro W3" pitchFamily="-84" charset="-128"/>
            </a:endParaRPr>
          </a:p>
        </p:txBody>
      </p:sp>
    </p:spTree>
    <p:extLst>
      <p:ext uri="{BB962C8B-B14F-4D97-AF65-F5344CB8AC3E}">
        <p14:creationId xmlns="" xmlns:p14="http://schemas.microsoft.com/office/powerpoint/2010/main" val="1612929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8229600" cy="4419600"/>
          </a:xfrm>
        </p:spPr>
        <p:txBody>
          <a:bodyPr>
            <a:noAutofit/>
          </a:bodyPr>
          <a:lstStyle/>
          <a:p>
            <a:pPr>
              <a:spcBef>
                <a:spcPts val="525"/>
              </a:spcBef>
            </a:pPr>
            <a:r>
              <a:rPr lang="el-GR" sz="2200" dirty="0">
                <a:ea typeface="ヒラギノ角ゴ Pro W3" pitchFamily="-84" charset="-128"/>
              </a:rPr>
              <a:t>Οι εργαζόμενοι συνήθως αμείβονται με μισθό που υπερβαίνει τον </a:t>
            </a:r>
            <a:r>
              <a:rPr lang="el-GR" sz="2200" b="1" dirty="0">
                <a:ea typeface="ヒラギノ角ゴ Pro W3" pitchFamily="-84" charset="-128"/>
              </a:rPr>
              <a:t>μισθό αδιαφορίας</a:t>
            </a:r>
            <a:r>
              <a:rPr lang="el-GR" sz="2200" dirty="0">
                <a:ea typeface="ヒラギノ角ゴ Pro W3" pitchFamily="-84" charset="-128"/>
              </a:rPr>
              <a:t> </a:t>
            </a:r>
            <a:r>
              <a:rPr lang="el-GR" sz="2200" dirty="0" smtClean="0">
                <a:ea typeface="ヒラギノ角ゴ Pro W3" pitchFamily="-84" charset="-128"/>
              </a:rPr>
              <a:t>– </a:t>
            </a:r>
            <a:r>
              <a:rPr lang="el-GR" sz="2200" dirty="0">
                <a:ea typeface="ヒラギノ角ゴ Pro W3" pitchFamily="-84" charset="-128"/>
              </a:rPr>
              <a:t>τον μισθό που θα τους έκανε να αδιαφορούν μεταξύ της εργασίας ή της ανεργίας.</a:t>
            </a:r>
          </a:p>
          <a:p>
            <a:pPr>
              <a:spcBef>
                <a:spcPts val="525"/>
              </a:spcBef>
            </a:pPr>
            <a:r>
              <a:rPr lang="el-GR" sz="2200" dirty="0">
                <a:ea typeface="ヒラギノ角ゴ Pro W3" pitchFamily="-84" charset="-128"/>
              </a:rPr>
              <a:t>Οι μισθοί συνήθως εξαρτώνται από τις συνθήκες της αγοράς εργασίας: Όσο χαμηλότερο είναι το ποσοστό ανεργίας, τόσο υψηλότεροι είναι οι μισθοί.</a:t>
            </a:r>
          </a:p>
          <a:p>
            <a:pPr>
              <a:spcBef>
                <a:spcPts val="525"/>
              </a:spcBef>
            </a:pPr>
            <a:r>
              <a:rPr lang="el-GR" sz="2200" dirty="0">
                <a:ea typeface="ヒラギノ角ゴ Pro W3" pitchFamily="-84" charset="-128"/>
              </a:rPr>
              <a:t>Η </a:t>
            </a:r>
            <a:r>
              <a:rPr lang="el-GR" sz="2200" b="1" dirty="0">
                <a:ea typeface="ヒラギノ角ゴ Pro W3" pitchFamily="-84" charset="-128"/>
              </a:rPr>
              <a:t>διαπραγματευτική δύναμη</a:t>
            </a:r>
            <a:r>
              <a:rPr lang="el-GR" sz="2200" dirty="0">
                <a:ea typeface="ヒラギノ角ゴ Pro W3" pitchFamily="-84" charset="-128"/>
              </a:rPr>
              <a:t> των εργαζομένων εξαρτάται από:</a:t>
            </a:r>
            <a:endParaRPr lang="en-US" sz="2200" dirty="0">
              <a:ea typeface="ヒラギノ角ゴ Pro W3" pitchFamily="-84" charset="-128"/>
            </a:endParaRPr>
          </a:p>
          <a:p>
            <a:pPr lvl="1">
              <a:spcBef>
                <a:spcPts val="525"/>
              </a:spcBef>
            </a:pPr>
            <a:r>
              <a:rPr lang="el-GR" sz="2200" dirty="0">
                <a:ea typeface="ヒラギノ角ゴ Pro W3" pitchFamily="-84" charset="-128"/>
              </a:rPr>
              <a:t>Πόσο δαπανηρό είναι για την επιχείρηση να βρει άλλους εργαζόμενους</a:t>
            </a:r>
          </a:p>
          <a:p>
            <a:pPr lvl="1">
              <a:spcBef>
                <a:spcPts val="525"/>
              </a:spcBef>
            </a:pPr>
            <a:r>
              <a:rPr lang="el-GR" sz="2200" dirty="0">
                <a:ea typeface="ヒラギノ角ゴ Pro W3" pitchFamily="-84" charset="-128"/>
              </a:rPr>
              <a:t>Πόσο δύσκολο είναι για τους εργαζόμενους να βρουν άλλη δουλειά αν έφευγαν από την επιχείρηση</a:t>
            </a:r>
            <a:endParaRPr lang="en-US" sz="2200" dirty="0">
              <a:ea typeface="ヒラギノ角ゴ Pro W3" pitchFamily="-84" charset="-128"/>
            </a:endParaRPr>
          </a:p>
        </p:txBody>
      </p:sp>
      <p:sp>
        <p:nvSpPr>
          <p:cNvPr id="6" name="Title 1"/>
          <p:cNvSpPr>
            <a:spLocks noGrp="1"/>
          </p:cNvSpPr>
          <p:nvPr>
            <p:ph type="title"/>
          </p:nvPr>
        </p:nvSpPr>
        <p:spPr>
          <a:xfrm>
            <a:off x="457200" y="1"/>
            <a:ext cx="8229600" cy="457200"/>
          </a:xfrm>
        </p:spPr>
        <p:txBody>
          <a:bodyPr wrap="square">
            <a:noAutofit/>
          </a:bodyPr>
          <a:lstStyle/>
          <a:p>
            <a:r>
              <a:rPr lang="en-IN" sz="2800" dirty="0">
                <a:latin typeface="+mj-lt"/>
              </a:rPr>
              <a:t>7.3 </a:t>
            </a:r>
            <a:r>
              <a:rPr lang="el-GR" sz="2800" dirty="0">
                <a:latin typeface="+mj-lt"/>
              </a:rPr>
              <a:t>Καθορισμός μισθών</a:t>
            </a:r>
            <a:r>
              <a:rPr lang="en-IN" sz="2800" dirty="0">
                <a:latin typeface="+mj-lt"/>
              </a:rPr>
              <a:t> </a:t>
            </a:r>
            <a:r>
              <a:rPr lang="en-IN" sz="2800" dirty="0" smtClean="0">
                <a:latin typeface="+mj-lt"/>
              </a:rPr>
              <a:t>(</a:t>
            </a:r>
            <a:r>
              <a:rPr lang="el-GR" sz="2800" dirty="0" smtClean="0">
                <a:latin typeface="+mj-lt"/>
              </a:rPr>
              <a:t>2</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2297862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8229600" cy="4953000"/>
          </a:xfrm>
        </p:spPr>
        <p:txBody>
          <a:bodyPr>
            <a:noAutofit/>
          </a:bodyPr>
          <a:lstStyle/>
          <a:p>
            <a:pPr>
              <a:spcBef>
                <a:spcPts val="525"/>
              </a:spcBef>
            </a:pPr>
            <a:r>
              <a:rPr lang="el-GR" sz="2000" dirty="0">
                <a:ea typeface="ヒラギノ角ゴ Pro W3" pitchFamily="-84" charset="-128"/>
              </a:rPr>
              <a:t>Οι </a:t>
            </a:r>
            <a:r>
              <a:rPr lang="el-GR" sz="2000" b="1" dirty="0">
                <a:ea typeface="ヒラギノ角ゴ Pro W3" pitchFamily="-84" charset="-128"/>
              </a:rPr>
              <a:t>θεωρίες μισθών αποδοτικότητας</a:t>
            </a:r>
            <a:r>
              <a:rPr lang="el-GR" sz="2000" dirty="0">
                <a:ea typeface="ヒラギノ角ゴ Pro W3" pitchFamily="-84" charset="-128"/>
              </a:rPr>
              <a:t> συνδέουν την παραγωγικότητα των εργαζομένων με τον μισθό που αμείβονται.</a:t>
            </a:r>
          </a:p>
          <a:p>
            <a:pPr>
              <a:spcBef>
                <a:spcPts val="525"/>
              </a:spcBef>
            </a:pPr>
            <a:r>
              <a:rPr lang="el-GR" sz="2000" dirty="0">
                <a:ea typeface="ヒラギノ角ゴ Pro W3" pitchFamily="-84" charset="-128"/>
              </a:rPr>
              <a:t>Οι επιχειρήσεις μπορεί να θέλουν να πληρώσουν έναν μισθό πάνω από τον μισθό αδιαφορίας, προκειμένου να μειώσουν την ανακύκλωση των εργαζομένων και να αυξήσουν την παραγωγικότητα.</a:t>
            </a:r>
          </a:p>
          <a:p>
            <a:pPr>
              <a:spcBef>
                <a:spcPts val="525"/>
              </a:spcBef>
            </a:pPr>
            <a:r>
              <a:rPr lang="el-GR" sz="2000" dirty="0">
                <a:ea typeface="ヒラギノ角ゴ Pro W3" pitchFamily="-84" charset="-128"/>
              </a:rPr>
              <a:t>Οι επιχειρήσεις που βλέπουν το ηθικό και τη δέσμευση των εργαζομένων ως απαραίτητα στοιχεία για την ποιότητα της εργασίας των εργαζομένων θα πληρώσουν περισσότερα από εκείνες των οποίων οι δραστηριότητες είναι ρουτίνας.</a:t>
            </a:r>
          </a:p>
          <a:p>
            <a:pPr>
              <a:spcBef>
                <a:spcPts val="525"/>
              </a:spcBef>
            </a:pPr>
            <a:r>
              <a:rPr lang="el-GR" sz="2000" dirty="0">
                <a:ea typeface="ヒラギノ角ゴ Pro W3" pitchFamily="-84" charset="-128"/>
              </a:rPr>
              <a:t>Όταν η ανεργία είναι χαμηλή, οι επιχειρήσεις που θέλουν να αποφύγουν την αύξηση των αποχωρήσεων, θα αυξήσουν τους μισθούς για να παρακινήσουν τους εργαζόμενους να παραμείνουν στην επιχείρηση.</a:t>
            </a:r>
            <a:endParaRPr lang="en-US" sz="2000" dirty="0">
              <a:ea typeface="ヒラギノ角ゴ Pro W3" pitchFamily="-84" charset="-128"/>
            </a:endParaRPr>
          </a:p>
        </p:txBody>
      </p:sp>
      <p:sp>
        <p:nvSpPr>
          <p:cNvPr id="6" name="Title 1"/>
          <p:cNvSpPr>
            <a:spLocks noGrp="1"/>
          </p:cNvSpPr>
          <p:nvPr>
            <p:ph type="title"/>
          </p:nvPr>
        </p:nvSpPr>
        <p:spPr>
          <a:xfrm>
            <a:off x="457200" y="1"/>
            <a:ext cx="8229600" cy="457200"/>
          </a:xfrm>
        </p:spPr>
        <p:txBody>
          <a:bodyPr wrap="square">
            <a:noAutofit/>
          </a:bodyPr>
          <a:lstStyle/>
          <a:p>
            <a:r>
              <a:rPr lang="en-IN" sz="2800" dirty="0">
                <a:latin typeface="+mj-lt"/>
              </a:rPr>
              <a:t>7.3 </a:t>
            </a:r>
            <a:r>
              <a:rPr lang="el-GR" sz="2800" dirty="0">
                <a:latin typeface="+mj-lt"/>
              </a:rPr>
              <a:t>Καθορισμός μισθών</a:t>
            </a:r>
            <a:r>
              <a:rPr lang="en-IN" sz="2800" dirty="0">
                <a:latin typeface="+mj-lt"/>
              </a:rPr>
              <a:t> </a:t>
            </a:r>
            <a:r>
              <a:rPr lang="en-IN" sz="2800" dirty="0" smtClean="0">
                <a:latin typeface="+mj-lt"/>
              </a:rPr>
              <a:t>(</a:t>
            </a:r>
            <a:r>
              <a:rPr lang="el-GR" sz="2800" dirty="0" smtClean="0">
                <a:latin typeface="+mj-lt"/>
              </a:rPr>
              <a:t>3</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3175749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399"/>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Από τον</a:t>
            </a:r>
            <a:r>
              <a:rPr lang="en-IN" sz="2800" dirty="0">
                <a:latin typeface="+mj-lt"/>
              </a:rPr>
              <a:t> Henry Ford </a:t>
            </a:r>
            <a:r>
              <a:rPr lang="el-GR" sz="2800" dirty="0">
                <a:latin typeface="+mj-lt"/>
              </a:rPr>
              <a:t>στον</a:t>
            </a:r>
            <a:r>
              <a:rPr lang="en-IN" sz="2800" dirty="0">
                <a:latin typeface="+mj-lt"/>
              </a:rPr>
              <a:t> Jeff Bezos</a:t>
            </a:r>
            <a:endParaRPr lang="en-US" sz="2800" dirty="0">
              <a:latin typeface="+mj-lt"/>
            </a:endParaRPr>
          </a:p>
        </p:txBody>
      </p:sp>
      <p:sp>
        <p:nvSpPr>
          <p:cNvPr id="5" name="Content Placeholder 4"/>
          <p:cNvSpPr>
            <a:spLocks noGrp="1"/>
          </p:cNvSpPr>
          <p:nvPr>
            <p:ph idx="1"/>
          </p:nvPr>
        </p:nvSpPr>
        <p:spPr>
          <a:xfrm>
            <a:off x="457200" y="1124638"/>
            <a:ext cx="8229600" cy="323162"/>
          </a:xfrm>
        </p:spPr>
        <p:txBody>
          <a:bodyPr>
            <a:noAutofit/>
          </a:bodyPr>
          <a:lstStyle/>
          <a:p>
            <a:pPr marL="0" indent="0">
              <a:buFontTx/>
              <a:buNone/>
            </a:pPr>
            <a:r>
              <a:rPr lang="el-GR" sz="2000" b="1" dirty="0">
                <a:ea typeface="ヒラギノ角ゴ Pro W3" pitchFamily="-65" charset="-128"/>
              </a:rPr>
              <a:t>Πίνακας</a:t>
            </a:r>
            <a:r>
              <a:rPr lang="en-US" sz="2000" b="1" dirty="0">
                <a:ea typeface="ヒラギノ角ゴ Pro W3" pitchFamily="-65" charset="-128"/>
              </a:rPr>
              <a:t> 1 </a:t>
            </a:r>
            <a:r>
              <a:rPr lang="el-GR" sz="2000" dirty="0">
                <a:ea typeface="ヒラギノ角ゴ Pro W3" pitchFamily="-65" charset="-128"/>
              </a:rPr>
              <a:t>Ετήσιο ποσοστό κίνησης προσωπικού και απολύσεων</a:t>
            </a:r>
            <a:r>
              <a:rPr lang="en-US" sz="2000" dirty="0">
                <a:ea typeface="ヒラギノ角ゴ Pro W3" pitchFamily="-65" charset="-128"/>
              </a:rPr>
              <a:t> (%)</a:t>
            </a:r>
            <a:r>
              <a:rPr lang="el-GR" sz="2000" dirty="0">
                <a:ea typeface="ヒラギノ角ゴ Pro W3" pitchFamily="-65" charset="-128"/>
              </a:rPr>
              <a:t>,</a:t>
            </a:r>
            <a:r>
              <a:rPr lang="en-US" sz="2000" dirty="0">
                <a:ea typeface="ヒラギノ角ゴ Pro W3" pitchFamily="-65" charset="-128"/>
              </a:rPr>
              <a:t> Ford, </a:t>
            </a:r>
            <a:r>
              <a:rPr lang="en-US" sz="2000" dirty="0" smtClean="0">
                <a:ea typeface="ヒラギノ角ゴ Pro W3" pitchFamily="-65" charset="-128"/>
              </a:rPr>
              <a:t>1913</a:t>
            </a:r>
            <a:r>
              <a:rPr lang="el-GR" sz="2000" dirty="0" smtClean="0">
                <a:ea typeface="ヒラギノ角ゴ Pro W3" pitchFamily="-65" charset="-128"/>
              </a:rPr>
              <a:t>-</a:t>
            </a:r>
            <a:r>
              <a:rPr lang="en-US" sz="2000" dirty="0" smtClean="0">
                <a:ea typeface="ヒラギノ角ゴ Pro W3" pitchFamily="-65" charset="-128"/>
              </a:rPr>
              <a:t>1915</a:t>
            </a:r>
            <a:endParaRPr lang="en-US" sz="2000" dirty="0">
              <a:ea typeface="ヒラギノ角ゴ Pro W3" pitchFamily="-65" charset="-128"/>
            </a:endParaRPr>
          </a:p>
        </p:txBody>
      </p:sp>
      <p:sp>
        <p:nvSpPr>
          <p:cNvPr id="3" name="Content Placeholder 2"/>
          <p:cNvSpPr>
            <a:spLocks noGrp="1"/>
          </p:cNvSpPr>
          <p:nvPr>
            <p:ph sz="quarter" idx="14"/>
          </p:nvPr>
        </p:nvSpPr>
        <p:spPr>
          <a:xfrm>
            <a:off x="457200" y="5867400"/>
            <a:ext cx="8229600" cy="533400"/>
          </a:xfrm>
        </p:spPr>
        <p:txBody>
          <a:bodyPr/>
          <a:lstStyle/>
          <a:p>
            <a:pPr marL="0" indent="0">
              <a:buNone/>
            </a:pPr>
            <a:r>
              <a:rPr lang="el-GR" sz="1200" i="1" dirty="0" smtClean="0"/>
              <a:t>Πηγή</a:t>
            </a:r>
            <a:r>
              <a:rPr lang="en-US" sz="1200" i="1" dirty="0" smtClean="0"/>
              <a:t>: </a:t>
            </a:r>
            <a:r>
              <a:rPr lang="en-US" sz="1200" dirty="0"/>
              <a:t>Dan Raff and Lawrence Summers, “Did Henry Ford Pay Efficiency Wages?” </a:t>
            </a:r>
            <a:r>
              <a:rPr lang="en-US" sz="1200" i="1" dirty="0"/>
              <a:t>Journal of Labor Economics </a:t>
            </a:r>
            <a:r>
              <a:rPr lang="en-US" sz="1200" dirty="0"/>
              <a:t>1987 5 (No. 4 Part 2): pp. S57–S87.</a:t>
            </a:r>
          </a:p>
        </p:txBody>
      </p:sp>
      <p:sp>
        <p:nvSpPr>
          <p:cNvPr id="6" name="Content Placeholder 5"/>
          <p:cNvSpPr>
            <a:spLocks noGrp="1"/>
          </p:cNvSpPr>
          <p:nvPr>
            <p:ph idx="13"/>
          </p:nvPr>
        </p:nvSpPr>
        <p:spPr>
          <a:xfrm>
            <a:off x="447675" y="3962400"/>
            <a:ext cx="8229600" cy="1981200"/>
          </a:xfrm>
        </p:spPr>
        <p:txBody>
          <a:bodyPr>
            <a:noAutofit/>
          </a:bodyPr>
          <a:lstStyle/>
          <a:p>
            <a:pPr>
              <a:spcBef>
                <a:spcPts val="525"/>
              </a:spcBef>
            </a:pPr>
            <a:r>
              <a:rPr lang="el-GR" kern="0" dirty="0">
                <a:ea typeface="ヒラギノ角ゴ Pro W3" pitchFamily="-84" charset="-128"/>
              </a:rPr>
              <a:t>Το 1914, ο </a:t>
            </a:r>
            <a:r>
              <a:rPr lang="el-GR" kern="0" dirty="0" err="1">
                <a:ea typeface="ヒラギノ角ゴ Pro W3" pitchFamily="-84" charset="-128"/>
              </a:rPr>
              <a:t>Henry</a:t>
            </a:r>
            <a:r>
              <a:rPr lang="el-GR" kern="0" dirty="0">
                <a:ea typeface="ヒラギノ角ゴ Pro W3" pitchFamily="-84" charset="-128"/>
              </a:rPr>
              <a:t> Ford, ο κατασκευαστής του </a:t>
            </a:r>
            <a:r>
              <a:rPr lang="el-GR" kern="0" dirty="0" err="1">
                <a:ea typeface="ヒラギノ角ゴ Pro W3" pitchFamily="-84" charset="-128"/>
              </a:rPr>
              <a:t>Model</a:t>
            </a:r>
            <a:r>
              <a:rPr lang="el-GR" kern="0" dirty="0">
                <a:ea typeface="ヒラギノ角ゴ Pro W3" pitchFamily="-84" charset="-128"/>
              </a:rPr>
              <a:t>-T, ανακοίνωσε ότι η εταιρεία του θα πλήρωνε όλους τους ειδικευμένους υπαλλήλους τουλάχιστον 5,00 $ την ημέρα για ένα οκτάωρο, σε σύγκριση με τον προηγούμενο μέσο όρο των 2,30 $ για ένα </a:t>
            </a:r>
            <a:r>
              <a:rPr lang="el-GR" kern="0" dirty="0" err="1" smtClean="0">
                <a:ea typeface="ヒラギノ角ゴ Pro W3" pitchFamily="-84" charset="-128"/>
              </a:rPr>
              <a:t>ενιάωρο</a:t>
            </a:r>
            <a:r>
              <a:rPr lang="el-GR" kern="0" dirty="0">
                <a:ea typeface="ヒラギノ角ゴ Pro W3" pitchFamily="-84" charset="-128"/>
              </a:rPr>
              <a:t>.</a:t>
            </a:r>
          </a:p>
          <a:p>
            <a:pPr>
              <a:spcBef>
                <a:spcPts val="525"/>
              </a:spcBef>
            </a:pPr>
            <a:r>
              <a:rPr lang="el-GR" kern="0" dirty="0">
                <a:ea typeface="ヒラギノ角ゴ Pro W3" pitchFamily="-84" charset="-128"/>
              </a:rPr>
              <a:t>Το ποσοστό ανακύκλωσης των εργαζομένων μειώθηκε από 370% το 1913 σε 16% το 1915.</a:t>
            </a:r>
          </a:p>
          <a:p>
            <a:pPr>
              <a:spcBef>
                <a:spcPts val="525"/>
              </a:spcBef>
            </a:pPr>
            <a:r>
              <a:rPr lang="el-GR" kern="0" dirty="0">
                <a:ea typeface="ヒラギノ角ゴ Pro W3" pitchFamily="-84" charset="-128"/>
              </a:rPr>
              <a:t>Η </a:t>
            </a:r>
            <a:r>
              <a:rPr lang="el-GR" kern="0" dirty="0" err="1">
                <a:ea typeface="ヒラギノ角ゴ Pro W3" pitchFamily="-84" charset="-128"/>
              </a:rPr>
              <a:t>Amazon</a:t>
            </a:r>
            <a:r>
              <a:rPr lang="el-GR" kern="0" dirty="0">
                <a:ea typeface="ヒラギノ角ゴ Pro W3" pitchFamily="-84" charset="-128"/>
              </a:rPr>
              <a:t> αύξησε τους μισθούς με παρόμοιο τρόπο τον Οκτώβριο του 2018.</a:t>
            </a:r>
            <a:endParaRPr lang="en-US" kern="0" dirty="0">
              <a:ea typeface="ヒラギノ角ゴ Pro W3" pitchFamily="-84" charset="-128"/>
            </a:endParaRPr>
          </a:p>
        </p:txBody>
      </p:sp>
      <p:pic>
        <p:nvPicPr>
          <p:cNvPr id="6147" name="Picture 3"/>
          <p:cNvPicPr>
            <a:picLocks noChangeAspect="1" noChangeArrowheads="1"/>
          </p:cNvPicPr>
          <p:nvPr/>
        </p:nvPicPr>
        <p:blipFill>
          <a:blip r:embed="rId3" cstate="print"/>
          <a:srcRect/>
          <a:stretch>
            <a:fillRect/>
          </a:stretch>
        </p:blipFill>
        <p:spPr bwMode="auto">
          <a:xfrm>
            <a:off x="3061599" y="1600200"/>
            <a:ext cx="4775970" cy="2286000"/>
          </a:xfrm>
          <a:prstGeom prst="rect">
            <a:avLst/>
          </a:prstGeom>
          <a:noFill/>
          <a:ln w="9525">
            <a:noFill/>
            <a:miter lim="800000"/>
            <a:headEnd/>
            <a:tailEnd/>
          </a:ln>
        </p:spPr>
      </p:pic>
    </p:spTree>
    <p:extLst>
      <p:ext uri="{BB962C8B-B14F-4D97-AF65-F5344CB8AC3E}">
        <p14:creationId xmlns="" xmlns:p14="http://schemas.microsoft.com/office/powerpoint/2010/main" val="2772728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02112"/>
            <a:ext cx="8229600" cy="1669688"/>
          </a:xfrm>
        </p:spPr>
        <p:txBody>
          <a:bodyPr>
            <a:noAutofit/>
          </a:bodyPr>
          <a:lstStyle/>
          <a:p>
            <a:pPr>
              <a:spcBef>
                <a:spcPts val="525"/>
              </a:spcBef>
            </a:pPr>
            <a:r>
              <a:rPr lang="el-GR" sz="2200" dirty="0">
                <a:ea typeface="ヒラギノ角ゴ Pro W3" pitchFamily="-84" charset="-128"/>
              </a:rPr>
              <a:t>Ο συνολικός ονομαστικός μισθός</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W</a:t>
            </a:r>
            <a:r>
              <a:rPr lang="en-US" sz="2200" dirty="0">
                <a:ea typeface="ヒラギノ角ゴ Pro W3" pitchFamily="-84" charset="-128"/>
              </a:rPr>
              <a:t> </a:t>
            </a:r>
            <a:r>
              <a:rPr lang="el-GR" sz="2200" dirty="0">
                <a:ea typeface="ヒラギノ角ゴ Pro W3" pitchFamily="-84" charset="-128"/>
              </a:rPr>
              <a:t>εξαρτάται από</a:t>
            </a:r>
            <a:r>
              <a:rPr lang="en-US" sz="2200" dirty="0">
                <a:ea typeface="ヒラギノ角ゴ Pro W3" pitchFamily="-84" charset="-128"/>
              </a:rPr>
              <a:t>:</a:t>
            </a:r>
          </a:p>
          <a:p>
            <a:pPr lvl="1">
              <a:spcBef>
                <a:spcPts val="525"/>
              </a:spcBef>
            </a:pPr>
            <a:r>
              <a:rPr lang="el-GR" sz="2200" dirty="0">
                <a:ea typeface="ヒラギノ角ゴ Pro W3" pitchFamily="-84" charset="-128"/>
              </a:rPr>
              <a:t>Το αναμενόμενο επίπεδο τιμών</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P</a:t>
            </a:r>
            <a:r>
              <a:rPr lang="en-US" sz="2200" i="1" baseline="30000" dirty="0">
                <a:ea typeface="ヒラギノ角ゴ Pro W3" pitchFamily="-84" charset="-128"/>
                <a:cs typeface="Times New Roman" panose="02020603050405020304" pitchFamily="18" charset="0"/>
              </a:rPr>
              <a:t>e</a:t>
            </a:r>
          </a:p>
          <a:p>
            <a:pPr lvl="1">
              <a:spcBef>
                <a:spcPts val="525"/>
              </a:spcBef>
            </a:pPr>
            <a:r>
              <a:rPr lang="el-GR" sz="2200" dirty="0">
                <a:ea typeface="ヒラギノ角ゴ Pro W3" pitchFamily="-84" charset="-128"/>
              </a:rPr>
              <a:t>Το ποσοστό ανεργίας</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u</a:t>
            </a:r>
          </a:p>
          <a:p>
            <a:pPr lvl="1">
              <a:spcBef>
                <a:spcPts val="525"/>
              </a:spcBef>
            </a:pPr>
            <a:r>
              <a:rPr lang="el-GR" sz="2200" dirty="0">
                <a:ea typeface="ヒラギノ角ゴ Pro W3" pitchFamily="-84" charset="-128"/>
              </a:rPr>
              <a:t>Μια μεταβλητή που περιλαμβάνει όλους τους άλλους παράγοντες</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z</a:t>
            </a:r>
          </a:p>
        </p:txBody>
      </p:sp>
      <p:pic>
        <p:nvPicPr>
          <p:cNvPr id="7170" name="Picture 2"/>
          <p:cNvPicPr>
            <a:picLocks noChangeAspect="1" noChangeArrowheads="1"/>
          </p:cNvPicPr>
          <p:nvPr/>
        </p:nvPicPr>
        <p:blipFill>
          <a:blip r:embed="rId3" cstate="print"/>
          <a:srcRect/>
          <a:stretch>
            <a:fillRect/>
          </a:stretch>
        </p:blipFill>
        <p:spPr bwMode="auto">
          <a:xfrm>
            <a:off x="3414713" y="3429000"/>
            <a:ext cx="2314575" cy="904875"/>
          </a:xfrm>
          <a:prstGeom prst="rect">
            <a:avLst/>
          </a:prstGeom>
          <a:noFill/>
          <a:ln w="9525">
            <a:noFill/>
            <a:miter lim="800000"/>
            <a:headEnd/>
            <a:tailEnd/>
          </a:ln>
        </p:spPr>
      </p:pic>
      <p:sp>
        <p:nvSpPr>
          <p:cNvPr id="7" name="Title 1"/>
          <p:cNvSpPr>
            <a:spLocks noGrp="1"/>
          </p:cNvSpPr>
          <p:nvPr>
            <p:ph type="title"/>
          </p:nvPr>
        </p:nvSpPr>
        <p:spPr>
          <a:xfrm>
            <a:off x="457200" y="1"/>
            <a:ext cx="8229600" cy="457200"/>
          </a:xfrm>
        </p:spPr>
        <p:txBody>
          <a:bodyPr wrap="square">
            <a:noAutofit/>
          </a:bodyPr>
          <a:lstStyle/>
          <a:p>
            <a:r>
              <a:rPr lang="en-IN" sz="2800" dirty="0">
                <a:latin typeface="+mj-lt"/>
              </a:rPr>
              <a:t>7.3 </a:t>
            </a:r>
            <a:r>
              <a:rPr lang="el-GR" sz="2800" dirty="0">
                <a:latin typeface="+mj-lt"/>
              </a:rPr>
              <a:t>Καθορισμός μισθών</a:t>
            </a:r>
            <a:r>
              <a:rPr lang="en-IN" sz="2800" dirty="0">
                <a:latin typeface="+mj-lt"/>
              </a:rPr>
              <a:t> </a:t>
            </a:r>
            <a:r>
              <a:rPr lang="en-IN" sz="2800" dirty="0" smtClean="0">
                <a:latin typeface="+mj-lt"/>
              </a:rPr>
              <a:t>(</a:t>
            </a:r>
            <a:r>
              <a:rPr lang="el-GR" sz="2800" dirty="0" smtClean="0">
                <a:latin typeface="+mj-lt"/>
              </a:rPr>
              <a:t>4</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3995035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89621"/>
            <a:ext cx="8229600" cy="1910779"/>
          </a:xfrm>
        </p:spPr>
        <p:txBody>
          <a:bodyPr>
            <a:noAutofit/>
          </a:bodyPr>
          <a:lstStyle/>
          <a:p>
            <a:pPr>
              <a:spcBef>
                <a:spcPts val="525"/>
              </a:spcBef>
            </a:pPr>
            <a:r>
              <a:rPr lang="el-GR" sz="2200" dirty="0">
                <a:ea typeface="ヒラギノ角ゴ Pro W3" pitchFamily="-84" charset="-128"/>
              </a:rPr>
              <a:t>Τόσο οι εργαζόμενοι όσο και οι επιχειρήσεις ενδιαφέρονται για τους πραγματικούς μισθούς (W/P), όχι για τους ονομαστικούς μισθούς.</a:t>
            </a:r>
          </a:p>
          <a:p>
            <a:pPr>
              <a:spcBef>
                <a:spcPts val="525"/>
              </a:spcBef>
            </a:pPr>
            <a:r>
              <a:rPr lang="el-GR" sz="2200" dirty="0">
                <a:ea typeface="ヒラギノ角ゴ Pro W3" pitchFamily="-84" charset="-128"/>
              </a:rPr>
              <a:t>Ο ονομαστικός μισθός εξαρτάται από το αναμενόμενο επίπεδο τιμών (και όχι από το πραγματικό επίπεδο τιμών), επειδή όταν ορίζονται οι ονομαστικοί μισθοί, τα σχετικά επίπεδα τιμών δεν είναι ακόμη γνωστά.</a:t>
            </a:r>
            <a:endParaRPr lang="en-US" sz="2200" dirty="0">
              <a:ea typeface="ヒラギノ角ゴ Pro W3" pitchFamily="-84" charset="-128"/>
            </a:endParaRPr>
          </a:p>
        </p:txBody>
      </p:sp>
      <p:sp>
        <p:nvSpPr>
          <p:cNvPr id="6" name="Title 1"/>
          <p:cNvSpPr>
            <a:spLocks noGrp="1"/>
          </p:cNvSpPr>
          <p:nvPr>
            <p:ph type="title"/>
          </p:nvPr>
        </p:nvSpPr>
        <p:spPr>
          <a:xfrm>
            <a:off x="457200" y="1"/>
            <a:ext cx="8229600" cy="457200"/>
          </a:xfrm>
        </p:spPr>
        <p:txBody>
          <a:bodyPr wrap="square">
            <a:noAutofit/>
          </a:bodyPr>
          <a:lstStyle/>
          <a:p>
            <a:r>
              <a:rPr lang="en-IN" sz="2800" dirty="0">
                <a:latin typeface="+mj-lt"/>
              </a:rPr>
              <a:t>7.3 </a:t>
            </a:r>
            <a:r>
              <a:rPr lang="el-GR" sz="2800" dirty="0">
                <a:latin typeface="+mj-lt"/>
              </a:rPr>
              <a:t>Καθορισμός μισθών</a:t>
            </a:r>
            <a:r>
              <a:rPr lang="en-IN" sz="2800" dirty="0">
                <a:latin typeface="+mj-lt"/>
              </a:rPr>
              <a:t> </a:t>
            </a:r>
            <a:r>
              <a:rPr lang="en-IN" sz="2800" dirty="0" smtClean="0">
                <a:latin typeface="+mj-lt"/>
              </a:rPr>
              <a:t>(</a:t>
            </a:r>
            <a:r>
              <a:rPr lang="el-GR" sz="2800" dirty="0" smtClean="0">
                <a:latin typeface="+mj-lt"/>
              </a:rPr>
              <a:t>5</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3209793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8229600" cy="4319131"/>
          </a:xfrm>
        </p:spPr>
        <p:txBody>
          <a:bodyPr>
            <a:noAutofit/>
          </a:bodyPr>
          <a:lstStyle/>
          <a:p>
            <a:pPr>
              <a:spcBef>
                <a:spcPts val="525"/>
              </a:spcBef>
            </a:pPr>
            <a:r>
              <a:rPr lang="el-GR" sz="2000" dirty="0">
                <a:ea typeface="ヒラギノ角ゴ Pro W3" pitchFamily="-84" charset="-128"/>
              </a:rPr>
              <a:t>Η αύξηση του ποσοστού ανεργίας μειώνει τους μισθούς.</a:t>
            </a:r>
          </a:p>
          <a:p>
            <a:pPr>
              <a:spcBef>
                <a:spcPts val="525"/>
              </a:spcBef>
            </a:pPr>
            <a:r>
              <a:rPr lang="el-GR" sz="2000" dirty="0">
                <a:ea typeface="ヒラギノ角ゴ Pro W3" pitchFamily="-84" charset="-128"/>
              </a:rPr>
              <a:t>Η υψηλότερη ανεργία είτε αποδυναμώνει τη διαπραγματευτική δύναμη των εργαζομένων είτε επιτρέπει στις επιχειρήσεις να πληρώνουν χαμηλότερους μισθούς και να διατηρούν τους εργαζόμενους πρόθυμους να εργαστούν.</a:t>
            </a:r>
          </a:p>
          <a:p>
            <a:pPr>
              <a:spcBef>
                <a:spcPts val="525"/>
              </a:spcBef>
            </a:pPr>
            <a:r>
              <a:rPr lang="el-GR" sz="2000" dirty="0">
                <a:ea typeface="ヒラギノ角ゴ Pro W3" pitchFamily="-84" charset="-128"/>
              </a:rPr>
              <a:t>Το z αντιπροσωπεύει όλους τους παράγοντες που επηρεάζουν τους μισθούς, δεδομένου του αναμενόμενου επιπέδου τιμών και του ποσοστού ανεργίας, για παράδειγμα:</a:t>
            </a:r>
            <a:endParaRPr lang="en-US" sz="2000" dirty="0">
              <a:ea typeface="ヒラギノ角ゴ Pro W3" pitchFamily="-84" charset="-128"/>
            </a:endParaRPr>
          </a:p>
          <a:p>
            <a:pPr lvl="1">
              <a:spcBef>
                <a:spcPts val="525"/>
              </a:spcBef>
            </a:pPr>
            <a:r>
              <a:rPr lang="el-GR" sz="2000" dirty="0">
                <a:ea typeface="ヒラギノ角ゴ Pro W3" pitchFamily="-84" charset="-128"/>
              </a:rPr>
              <a:t>Η </a:t>
            </a:r>
            <a:r>
              <a:rPr lang="el-GR" sz="2000" b="1" dirty="0">
                <a:ea typeface="ヒラギノ角ゴ Pro W3" pitchFamily="-84" charset="-128"/>
              </a:rPr>
              <a:t>ασφάλιση ανεργίας</a:t>
            </a:r>
            <a:r>
              <a:rPr lang="el-GR" sz="2000" dirty="0">
                <a:ea typeface="ヒラギノ角ゴ Pro W3" pitchFamily="-84" charset="-128"/>
              </a:rPr>
              <a:t> ως καταβολή επιδομάτων ανεργίας σε εργαζόμενους που χάνουν τη δουλειά τους</a:t>
            </a:r>
          </a:p>
          <a:p>
            <a:pPr lvl="1">
              <a:spcBef>
                <a:spcPts val="525"/>
              </a:spcBef>
            </a:pPr>
            <a:r>
              <a:rPr lang="el-GR" sz="2000" dirty="0">
                <a:ea typeface="ヒラギノ角ゴ Pro W3" pitchFamily="-84" charset="-128"/>
              </a:rPr>
              <a:t>Η </a:t>
            </a:r>
            <a:r>
              <a:rPr lang="el-GR" sz="2000" b="1" dirty="0">
                <a:ea typeface="ヒラギノ角ゴ Pro W3" pitchFamily="-84" charset="-128"/>
              </a:rPr>
              <a:t>προστασία της απασχόλησης</a:t>
            </a:r>
            <a:r>
              <a:rPr lang="el-GR" sz="2000" dirty="0">
                <a:ea typeface="ヒラギノ角ゴ Pro W3" pitchFamily="-84" charset="-128"/>
              </a:rPr>
              <a:t> καθιστά πιο δαπανηρή για τις επιχειρήσεις την απόλυση εργαζομένων</a:t>
            </a:r>
            <a:endParaRPr lang="en-US" sz="2000" dirty="0">
              <a:ea typeface="ヒラギノ角ゴ Pro W3" pitchFamily="-84" charset="-128"/>
            </a:endParaRPr>
          </a:p>
        </p:txBody>
      </p:sp>
      <p:sp>
        <p:nvSpPr>
          <p:cNvPr id="6" name="Title 1"/>
          <p:cNvSpPr>
            <a:spLocks noGrp="1"/>
          </p:cNvSpPr>
          <p:nvPr>
            <p:ph type="title"/>
          </p:nvPr>
        </p:nvSpPr>
        <p:spPr>
          <a:xfrm>
            <a:off x="457200" y="1"/>
            <a:ext cx="8229600" cy="457200"/>
          </a:xfrm>
        </p:spPr>
        <p:txBody>
          <a:bodyPr wrap="square">
            <a:noAutofit/>
          </a:bodyPr>
          <a:lstStyle/>
          <a:p>
            <a:r>
              <a:rPr lang="en-IN" sz="2800" dirty="0">
                <a:latin typeface="+mj-lt"/>
              </a:rPr>
              <a:t>7.3 </a:t>
            </a:r>
            <a:r>
              <a:rPr lang="el-GR" sz="2800" dirty="0">
                <a:latin typeface="+mj-lt"/>
              </a:rPr>
              <a:t>Καθορισμός μισθών</a:t>
            </a:r>
            <a:r>
              <a:rPr lang="en-IN" sz="2800" dirty="0">
                <a:latin typeface="+mj-lt"/>
              </a:rPr>
              <a:t> </a:t>
            </a:r>
            <a:r>
              <a:rPr lang="en-IN" sz="2800" dirty="0" smtClean="0">
                <a:latin typeface="+mj-lt"/>
              </a:rPr>
              <a:t>(</a:t>
            </a:r>
            <a:r>
              <a:rPr lang="el-GR" sz="2800" dirty="0" smtClean="0">
                <a:latin typeface="+mj-lt"/>
              </a:rPr>
              <a:t>6</a:t>
            </a:r>
            <a:r>
              <a:rPr lang="en-IN" sz="2800" dirty="0" smtClean="0">
                <a:latin typeface="+mj-lt"/>
              </a:rPr>
              <a:t> </a:t>
            </a:r>
            <a:r>
              <a:rPr lang="el-GR" sz="2800" dirty="0">
                <a:latin typeface="+mj-lt"/>
              </a:rPr>
              <a:t>από</a:t>
            </a:r>
            <a:r>
              <a:rPr lang="en-IN" sz="2800" dirty="0">
                <a:latin typeface="+mj-lt"/>
              </a:rPr>
              <a:t> 6)</a:t>
            </a:r>
            <a:endParaRPr lang="en-US" sz="2800" dirty="0">
              <a:latin typeface="+mj-lt"/>
            </a:endParaRPr>
          </a:p>
        </p:txBody>
      </p:sp>
    </p:spTree>
    <p:extLst>
      <p:ext uri="{BB962C8B-B14F-4D97-AF65-F5344CB8AC3E}">
        <p14:creationId xmlns="" xmlns:p14="http://schemas.microsoft.com/office/powerpoint/2010/main" val="2289115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229600" cy="553998"/>
          </a:xfrm>
        </p:spPr>
        <p:txBody>
          <a:bodyPr wrap="square">
            <a:spAutoFit/>
          </a:bodyPr>
          <a:lstStyle/>
          <a:p>
            <a:r>
              <a:rPr lang="el-GR" sz="3600" dirty="0">
                <a:latin typeface="+mj-lt"/>
              </a:rPr>
              <a:t>Σχεδιάγραμμα Κεφαλαίου</a:t>
            </a:r>
            <a:r>
              <a:rPr lang="en-US" sz="3600" dirty="0">
                <a:latin typeface="+mj-lt"/>
              </a:rPr>
              <a:t> 7</a:t>
            </a:r>
          </a:p>
        </p:txBody>
      </p:sp>
      <p:sp>
        <p:nvSpPr>
          <p:cNvPr id="3" name="Content Placeholder 2"/>
          <p:cNvSpPr>
            <a:spLocks noGrp="1"/>
          </p:cNvSpPr>
          <p:nvPr>
            <p:ph idx="1"/>
          </p:nvPr>
        </p:nvSpPr>
        <p:spPr>
          <a:xfrm>
            <a:off x="457200" y="1063347"/>
            <a:ext cx="8229600" cy="3508653"/>
          </a:xfrm>
        </p:spPr>
        <p:txBody>
          <a:bodyPr wrap="square">
            <a:spAutoFit/>
          </a:bodyPr>
          <a:lstStyle/>
          <a:p>
            <a:pPr marL="533400" lvl="0" indent="-533400">
              <a:spcBef>
                <a:spcPts val="1200"/>
              </a:spcBef>
              <a:buClr>
                <a:schemeClr val="lt1"/>
              </a:buClr>
              <a:buSzPct val="25000"/>
              <a:buNone/>
            </a:pPr>
            <a:r>
              <a:rPr lang="el-GR" sz="2400" b="1" dirty="0"/>
              <a:t>Η Αγορά Εργασίας</a:t>
            </a:r>
            <a:endParaRPr lang="en-IN" sz="2400" b="1" dirty="0"/>
          </a:p>
          <a:p>
            <a:pPr marL="533400" lvl="0" indent="-533400">
              <a:spcBef>
                <a:spcPts val="1200"/>
              </a:spcBef>
              <a:buClr>
                <a:schemeClr val="lt1"/>
              </a:buClr>
              <a:buSzPct val="25000"/>
              <a:buNone/>
            </a:pPr>
            <a:r>
              <a:rPr lang="en-IN" sz="2400" b="1" dirty="0">
                <a:solidFill>
                  <a:schemeClr val="bg2"/>
                </a:solidFill>
              </a:rPr>
              <a:t>7.1</a:t>
            </a:r>
            <a:r>
              <a:rPr lang="en-IN" sz="2400" dirty="0"/>
              <a:t>	</a:t>
            </a:r>
            <a:r>
              <a:rPr lang="el-GR" sz="2400" dirty="0"/>
              <a:t>Μια περιήγηση στην αγορά εργασίας</a:t>
            </a:r>
            <a:endParaRPr lang="en-IN" sz="2400" dirty="0"/>
          </a:p>
          <a:p>
            <a:pPr marL="533400" indent="-533400">
              <a:spcBef>
                <a:spcPts val="1200"/>
              </a:spcBef>
              <a:buClr>
                <a:schemeClr val="lt1"/>
              </a:buClr>
              <a:buSzPct val="25000"/>
              <a:buNone/>
            </a:pPr>
            <a:r>
              <a:rPr lang="en-IN" sz="2400" b="1" dirty="0">
                <a:solidFill>
                  <a:schemeClr val="bg2"/>
                </a:solidFill>
              </a:rPr>
              <a:t>7.2</a:t>
            </a:r>
            <a:r>
              <a:rPr lang="en-IN" sz="2400" dirty="0"/>
              <a:t>	</a:t>
            </a:r>
            <a:r>
              <a:rPr lang="el-GR" sz="2400" dirty="0"/>
              <a:t>Διακυμάνσεις της ανεργίας</a:t>
            </a:r>
            <a:endParaRPr lang="en-IN" sz="2400" dirty="0"/>
          </a:p>
          <a:p>
            <a:pPr marL="533400" lvl="0" indent="-533400">
              <a:spcBef>
                <a:spcPts val="1200"/>
              </a:spcBef>
              <a:buClr>
                <a:schemeClr val="lt1"/>
              </a:buClr>
              <a:buSzPct val="25000"/>
              <a:buNone/>
            </a:pPr>
            <a:r>
              <a:rPr lang="en-IN" sz="2400" b="1" dirty="0">
                <a:solidFill>
                  <a:schemeClr val="bg2"/>
                </a:solidFill>
              </a:rPr>
              <a:t>7.3</a:t>
            </a:r>
            <a:r>
              <a:rPr lang="en-IN" sz="2400" dirty="0"/>
              <a:t>	</a:t>
            </a:r>
            <a:r>
              <a:rPr lang="el-GR" sz="2400" dirty="0"/>
              <a:t>Καθορισμός μισθών</a:t>
            </a:r>
            <a:endParaRPr lang="en-IN" sz="2400" dirty="0"/>
          </a:p>
          <a:p>
            <a:pPr marL="533400" lvl="0" indent="-533400">
              <a:spcBef>
                <a:spcPts val="1200"/>
              </a:spcBef>
              <a:buClr>
                <a:schemeClr val="lt1"/>
              </a:buClr>
              <a:buSzPct val="25000"/>
              <a:buNone/>
            </a:pPr>
            <a:r>
              <a:rPr lang="en-IN" sz="2400" b="1" dirty="0">
                <a:solidFill>
                  <a:schemeClr val="bg2"/>
                </a:solidFill>
              </a:rPr>
              <a:t>7.4</a:t>
            </a:r>
            <a:r>
              <a:rPr lang="en-IN" sz="2400" dirty="0"/>
              <a:t>	</a:t>
            </a:r>
            <a:r>
              <a:rPr lang="el-GR" sz="2400" dirty="0"/>
              <a:t>Καθορισμός τιμών</a:t>
            </a:r>
            <a:endParaRPr lang="en-IN" sz="2400" dirty="0"/>
          </a:p>
          <a:p>
            <a:pPr marL="533400" lvl="0" indent="-533400">
              <a:spcBef>
                <a:spcPts val="1200"/>
              </a:spcBef>
              <a:buClr>
                <a:schemeClr val="lt1"/>
              </a:buClr>
              <a:buSzPct val="25000"/>
              <a:buNone/>
            </a:pPr>
            <a:r>
              <a:rPr lang="en-IN" sz="2400" b="1" dirty="0">
                <a:solidFill>
                  <a:schemeClr val="bg2"/>
                </a:solidFill>
              </a:rPr>
              <a:t>7.5</a:t>
            </a:r>
            <a:r>
              <a:rPr lang="en-IN" sz="2400" dirty="0"/>
              <a:t>	</a:t>
            </a:r>
            <a:r>
              <a:rPr lang="el-GR" sz="2400" dirty="0"/>
              <a:t>Το φυσιολογικό ποσοστό ανεργίας</a:t>
            </a:r>
            <a:endParaRPr lang="en-IN" sz="2400" dirty="0"/>
          </a:p>
          <a:p>
            <a:pPr marL="533400" indent="-533400">
              <a:spcBef>
                <a:spcPts val="1200"/>
              </a:spcBef>
              <a:buClr>
                <a:schemeClr val="lt1"/>
              </a:buClr>
              <a:buSzPct val="25000"/>
              <a:buNone/>
            </a:pPr>
            <a:r>
              <a:rPr lang="en-IN" sz="2400" b="1" dirty="0">
                <a:solidFill>
                  <a:schemeClr val="bg2"/>
                </a:solidFill>
              </a:rPr>
              <a:t>7.6</a:t>
            </a:r>
            <a:r>
              <a:rPr lang="en-IN" sz="2400" dirty="0"/>
              <a:t>	</a:t>
            </a:r>
            <a:r>
              <a:rPr lang="el-GR" sz="2400" dirty="0"/>
              <a:t>Πού πηγαίνουμε από εδώ;</a:t>
            </a:r>
            <a:endParaRPr lang="en-IN" sz="2400" dirty="0"/>
          </a:p>
        </p:txBody>
      </p:sp>
      <p:sp>
        <p:nvSpPr>
          <p:cNvPr id="4" name="Content Placeholder 3"/>
          <p:cNvSpPr>
            <a:spLocks noGrp="1"/>
          </p:cNvSpPr>
          <p:nvPr>
            <p:ph idx="13"/>
          </p:nvPr>
        </p:nvSpPr>
        <p:spPr>
          <a:xfrm>
            <a:off x="457200" y="4724400"/>
            <a:ext cx="8229600" cy="762000"/>
          </a:xfrm>
        </p:spPr>
        <p:txBody>
          <a:bodyPr/>
          <a:lstStyle/>
          <a:p>
            <a:pPr marL="2068513" lvl="0" indent="-2068513">
              <a:spcBef>
                <a:spcPts val="1200"/>
              </a:spcBef>
              <a:buClr>
                <a:schemeClr val="lt1"/>
              </a:buClr>
              <a:buSzPct val="25000"/>
              <a:buNone/>
            </a:pPr>
            <a:r>
              <a:rPr lang="el-GR" sz="2400" b="1" dirty="0">
                <a:solidFill>
                  <a:schemeClr val="bg2"/>
                </a:solidFill>
              </a:rPr>
              <a:t>ΠΑΡΑΡΤΗΜΑ</a:t>
            </a:r>
            <a:r>
              <a:rPr lang="en-IN" sz="2400" dirty="0"/>
              <a:t> </a:t>
            </a:r>
            <a:r>
              <a:rPr lang="el-GR" sz="2400" dirty="0" smtClean="0"/>
              <a:t>	Σχέσεις </a:t>
            </a:r>
            <a:r>
              <a:rPr lang="el-GR" sz="2400" dirty="0"/>
              <a:t>καθορισμού μισθών-τιμών έναντι προσφοράς και ζήτησης εργασίας</a:t>
            </a:r>
            <a:endParaRPr lang="en-IN" sz="2400" dirty="0"/>
          </a:p>
        </p:txBody>
      </p:sp>
    </p:spTree>
    <p:extLst>
      <p:ext uri="{BB962C8B-B14F-4D97-AF65-F5344CB8AC3E}">
        <p14:creationId xmlns="" xmlns:p14="http://schemas.microsoft.com/office/powerpoint/2010/main" val="2620826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7.4 </a:t>
            </a:r>
            <a:r>
              <a:rPr lang="el-GR" sz="2800" dirty="0">
                <a:latin typeface="+mj-lt"/>
              </a:rPr>
              <a:t>Καθορισμός τιμών</a:t>
            </a:r>
            <a:r>
              <a:rPr lang="en-IN" sz="2800" dirty="0">
                <a:latin typeface="+mj-lt"/>
              </a:rPr>
              <a:t> (1 of 2)</a:t>
            </a:r>
            <a:endParaRPr lang="en-US" sz="2800" dirty="0">
              <a:latin typeface="+mj-lt"/>
            </a:endParaRPr>
          </a:p>
        </p:txBody>
      </p:sp>
      <p:sp>
        <p:nvSpPr>
          <p:cNvPr id="5" name="Content Placeholder 4"/>
          <p:cNvSpPr>
            <a:spLocks noGrp="1"/>
          </p:cNvSpPr>
          <p:nvPr>
            <p:ph idx="1"/>
          </p:nvPr>
        </p:nvSpPr>
        <p:spPr>
          <a:xfrm>
            <a:off x="457200" y="1318736"/>
            <a:ext cx="8229600" cy="738664"/>
          </a:xfrm>
        </p:spPr>
        <p:txBody>
          <a:bodyPr>
            <a:noAutofit/>
          </a:bodyPr>
          <a:lstStyle/>
          <a:p>
            <a:pPr>
              <a:spcBef>
                <a:spcPts val="525"/>
              </a:spcBef>
            </a:pPr>
            <a:r>
              <a:rPr lang="el-GR" sz="2200" dirty="0">
                <a:ea typeface="ヒラギノ角ゴ Pro W3" pitchFamily="-84" charset="-128"/>
              </a:rPr>
              <a:t>Οι τιμές που καθορίζονται από τις επιχειρήσεις εξαρτώνται από το κόστος τους, το οποίο με τη σειρά του εξαρτάται από τη φύση της </a:t>
            </a:r>
            <a:r>
              <a:rPr lang="el-GR" sz="2200" b="1" dirty="0">
                <a:ea typeface="ヒラギノ角ゴ Pro W3" pitchFamily="-84" charset="-128"/>
              </a:rPr>
              <a:t>συνάρτησης παραγωγής</a:t>
            </a:r>
            <a:r>
              <a:rPr lang="el-GR" sz="2200" dirty="0">
                <a:ea typeface="ヒラギノ角ゴ Pro W3" pitchFamily="-84" charset="-128"/>
              </a:rPr>
              <a:t>:</a:t>
            </a:r>
            <a:endParaRPr lang="en-US" sz="2200" b="1" dirty="0">
              <a:ea typeface="ヒラギノ角ゴ Pro W3" pitchFamily="-84" charset="-128"/>
            </a:endParaRPr>
          </a:p>
        </p:txBody>
      </p:sp>
      <p:sp>
        <p:nvSpPr>
          <p:cNvPr id="6" name="Content Placeholder 5"/>
          <p:cNvSpPr>
            <a:spLocks noGrp="1"/>
          </p:cNvSpPr>
          <p:nvPr>
            <p:ph idx="13"/>
          </p:nvPr>
        </p:nvSpPr>
        <p:spPr>
          <a:xfrm>
            <a:off x="457200" y="3028950"/>
            <a:ext cx="8229600" cy="2457450"/>
          </a:xfrm>
        </p:spPr>
        <p:txBody>
          <a:bodyPr>
            <a:noAutofit/>
          </a:bodyPr>
          <a:lstStyle/>
          <a:p>
            <a:pPr marL="266700" indent="0">
              <a:spcBef>
                <a:spcPts val="525"/>
              </a:spcBef>
              <a:buNone/>
            </a:pPr>
            <a:r>
              <a:rPr lang="el-GR" sz="2200" dirty="0">
                <a:ea typeface="ヒラギノ角ゴ Pro W3" pitchFamily="-84" charset="-128"/>
              </a:rPr>
              <a:t>Όπου Υ είναι το προϊόν, Ν είναι η απασχόληση και Α είναι η παραγωγικότητα της εργασίας (παραγωγή ανά εργαζόμενο).</a:t>
            </a:r>
            <a:endParaRPr lang="en-US" sz="2200" dirty="0">
              <a:ea typeface="ヒラギノ角ゴ Pro W3" pitchFamily="-84" charset="-128"/>
            </a:endParaRPr>
          </a:p>
          <a:p>
            <a:pPr>
              <a:spcBef>
                <a:spcPts val="525"/>
              </a:spcBef>
            </a:pPr>
            <a:r>
              <a:rPr lang="el-GR" sz="2200" dirty="0">
                <a:ea typeface="ヒラギノ角ゴ Pro W3" pitchFamily="-84" charset="-128"/>
              </a:rPr>
              <a:t>Η συνάρτηση παραγωγής είναι η σχέση μεταξύ των εισροών που χρησιμοποιούνται στην παραγωγή και της ποσότητας του παραγόμενου προϊόντος και τις τιμές αυτών των εισροών.</a:t>
            </a:r>
            <a:endParaRPr lang="en-US" sz="2200" dirty="0">
              <a:ea typeface="ヒラギノ角ゴ Pro W3" pitchFamily="-84" charset="-128"/>
            </a:endParaRPr>
          </a:p>
        </p:txBody>
      </p:sp>
      <p:pic>
        <p:nvPicPr>
          <p:cNvPr id="8194" name="Picture 2"/>
          <p:cNvPicPr>
            <a:picLocks noChangeAspect="1" noChangeArrowheads="1"/>
          </p:cNvPicPr>
          <p:nvPr/>
        </p:nvPicPr>
        <p:blipFill>
          <a:blip r:embed="rId3" cstate="print"/>
          <a:srcRect/>
          <a:stretch>
            <a:fillRect/>
          </a:stretch>
        </p:blipFill>
        <p:spPr bwMode="auto">
          <a:xfrm>
            <a:off x="3829050" y="2505075"/>
            <a:ext cx="1485900" cy="390525"/>
          </a:xfrm>
          <a:prstGeom prst="rect">
            <a:avLst/>
          </a:prstGeom>
          <a:noFill/>
          <a:ln w="9525">
            <a:noFill/>
            <a:miter lim="800000"/>
            <a:headEnd/>
            <a:tailEnd/>
          </a:ln>
        </p:spPr>
      </p:pic>
    </p:spTree>
    <p:extLst>
      <p:ext uri="{BB962C8B-B14F-4D97-AF65-F5344CB8AC3E}">
        <p14:creationId xmlns="" xmlns:p14="http://schemas.microsoft.com/office/powerpoint/2010/main" val="90234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7.4 </a:t>
            </a:r>
            <a:r>
              <a:rPr lang="el-GR" sz="2800" dirty="0">
                <a:latin typeface="+mj-lt"/>
              </a:rPr>
              <a:t>Καθορισμός τιμών</a:t>
            </a:r>
            <a:r>
              <a:rPr lang="en-IN" sz="2800" dirty="0">
                <a:latin typeface="+mj-lt"/>
              </a:rPr>
              <a:t> (2 </a:t>
            </a:r>
            <a:r>
              <a:rPr lang="el-GR" sz="2800" dirty="0">
                <a:latin typeface="+mj-lt"/>
              </a:rPr>
              <a:t>από</a:t>
            </a:r>
            <a:r>
              <a:rPr lang="en-IN" sz="2800" dirty="0">
                <a:latin typeface="+mj-lt"/>
              </a:rPr>
              <a:t> 2)</a:t>
            </a:r>
            <a:endParaRPr lang="en-US" sz="2800" dirty="0">
              <a:latin typeface="+mj-lt"/>
            </a:endParaRPr>
          </a:p>
        </p:txBody>
      </p:sp>
      <p:sp>
        <p:nvSpPr>
          <p:cNvPr id="5" name="Content Placeholder 4"/>
          <p:cNvSpPr>
            <a:spLocks noGrp="1"/>
          </p:cNvSpPr>
          <p:nvPr>
            <p:ph idx="1"/>
          </p:nvPr>
        </p:nvSpPr>
        <p:spPr>
          <a:xfrm>
            <a:off x="457200" y="1230868"/>
            <a:ext cx="8229600" cy="369332"/>
          </a:xfrm>
        </p:spPr>
        <p:txBody>
          <a:bodyPr>
            <a:noAutofit/>
          </a:bodyPr>
          <a:lstStyle/>
          <a:p>
            <a:pPr>
              <a:spcBef>
                <a:spcPts val="525"/>
              </a:spcBef>
            </a:pPr>
            <a:r>
              <a:rPr lang="el-GR" sz="2200" dirty="0">
                <a:ea typeface="ヒラギノ角ゴ Pro W3" pitchFamily="-84" charset="-128"/>
              </a:rPr>
              <a:t>Υποθέτουμε ότι</a:t>
            </a:r>
            <a:r>
              <a:rPr lang="en-US" sz="2200" dirty="0">
                <a:ea typeface="ヒラギノ角ゴ Pro W3" pitchFamily="-84" charset="-128"/>
              </a:rPr>
              <a:t> </a:t>
            </a:r>
            <a:r>
              <a:rPr lang="en-US" sz="2200" i="1" dirty="0">
                <a:ea typeface="ヒラギノ角ゴ Pro W3" pitchFamily="-84" charset="-128"/>
              </a:rPr>
              <a:t>A</a:t>
            </a:r>
            <a:r>
              <a:rPr lang="en-US" sz="2200" dirty="0">
                <a:ea typeface="ヒラギノ角ゴ Pro W3" pitchFamily="-84" charset="-128"/>
              </a:rPr>
              <a:t> </a:t>
            </a:r>
            <a:r>
              <a:rPr lang="el-GR" sz="2200" dirty="0">
                <a:ea typeface="ヒラギノ角ゴ Pro W3" pitchFamily="-84" charset="-128"/>
              </a:rPr>
              <a:t>είναι σταθερό και</a:t>
            </a:r>
            <a:r>
              <a:rPr lang="en-US" sz="2200" dirty="0">
                <a:ea typeface="ヒラギノ角ゴ Pro W3" pitchFamily="-84" charset="-128"/>
              </a:rPr>
              <a:t> and </a:t>
            </a:r>
            <a:r>
              <a:rPr lang="en-US" sz="2200" i="1" dirty="0">
                <a:ea typeface="ヒラギノ角ゴ Pro W3" pitchFamily="-84" charset="-128"/>
              </a:rPr>
              <a:t>A</a:t>
            </a:r>
            <a:r>
              <a:rPr lang="en-US" sz="2200" dirty="0">
                <a:ea typeface="ヒラギノ角ゴ Pro W3" pitchFamily="-84" charset="-128"/>
              </a:rPr>
              <a:t> = 1, </a:t>
            </a:r>
            <a:r>
              <a:rPr lang="el-GR" sz="2200" dirty="0">
                <a:ea typeface="ヒラギノ角ゴ Pro W3" pitchFamily="-84" charset="-128"/>
              </a:rPr>
              <a:t>οπότε</a:t>
            </a:r>
            <a:r>
              <a:rPr lang="en-US" sz="2200" dirty="0">
                <a:ea typeface="ヒラギノ角ゴ Pro W3" pitchFamily="-84" charset="-128"/>
              </a:rPr>
              <a:t>:</a:t>
            </a:r>
            <a:endParaRPr lang="en-US" sz="2200" b="1" dirty="0">
              <a:ea typeface="ヒラギノ角ゴ Pro W3" pitchFamily="-84" charset="-128"/>
            </a:endParaRPr>
          </a:p>
        </p:txBody>
      </p:sp>
      <p:sp>
        <p:nvSpPr>
          <p:cNvPr id="6" name="Content Placeholder 5"/>
          <p:cNvSpPr>
            <a:spLocks noGrp="1"/>
          </p:cNvSpPr>
          <p:nvPr>
            <p:ph idx="13"/>
          </p:nvPr>
        </p:nvSpPr>
        <p:spPr>
          <a:xfrm>
            <a:off x="465781" y="2309336"/>
            <a:ext cx="8229600" cy="738664"/>
          </a:xfrm>
        </p:spPr>
        <p:txBody>
          <a:bodyPr>
            <a:noAutofit/>
          </a:bodyPr>
          <a:lstStyle/>
          <a:p>
            <a:pPr marL="266700" indent="0">
              <a:spcBef>
                <a:spcPts val="525"/>
              </a:spcBef>
              <a:buNone/>
            </a:pPr>
            <a:r>
              <a:rPr lang="el-GR" sz="2200" dirty="0">
                <a:ea typeface="ヒラギノ角ゴ Pro W3" pitchFamily="-84" charset="-128"/>
              </a:rPr>
              <a:t>πράγμα που σημαίνει ότι το κόστος παραγωγής μιας επιπλέον μονάδας προϊόντος είναι το κόστος της απασχόλησης ενός ακόμη εργάτη με μισθό W </a:t>
            </a:r>
            <a:endParaRPr lang="en-US" sz="2200" dirty="0">
              <a:ea typeface="ヒラギノ角ゴ Pro W3" pitchFamily="-84" charset="-128"/>
            </a:endParaRPr>
          </a:p>
        </p:txBody>
      </p:sp>
      <p:sp>
        <p:nvSpPr>
          <p:cNvPr id="7" name="Content Placeholder 6"/>
          <p:cNvSpPr>
            <a:spLocks noGrp="1"/>
          </p:cNvSpPr>
          <p:nvPr>
            <p:ph sz="quarter" idx="14"/>
          </p:nvPr>
        </p:nvSpPr>
        <p:spPr>
          <a:xfrm>
            <a:off x="457200" y="3590957"/>
            <a:ext cx="8229600" cy="1438243"/>
          </a:xfrm>
        </p:spPr>
        <p:txBody>
          <a:bodyPr/>
          <a:lstStyle/>
          <a:p>
            <a:pPr>
              <a:spcBef>
                <a:spcPts val="525"/>
              </a:spcBef>
            </a:pPr>
            <a:r>
              <a:rPr lang="el-GR" sz="2200" dirty="0">
                <a:ea typeface="ヒラギノ角ゴ Pro W3" pitchFamily="-84" charset="-128"/>
              </a:rPr>
              <a:t>Το οριακό κόστος παραγωγής είναι ίσο με το W.</a:t>
            </a:r>
          </a:p>
          <a:p>
            <a:pPr>
              <a:spcBef>
                <a:spcPts val="525"/>
              </a:spcBef>
            </a:pPr>
            <a:r>
              <a:rPr lang="el-GR" sz="2200" dirty="0">
                <a:ea typeface="ヒラギノ角ゴ Pro W3" pitchFamily="-84" charset="-128"/>
              </a:rPr>
              <a:t>Τώρα ας υποθέσουμε ότι οι επιχειρήσεις καθορίζουν την τιμή τους σύμφωνα με ένα </a:t>
            </a:r>
            <a:r>
              <a:rPr lang="el-GR" sz="2200" b="1" dirty="0">
                <a:ea typeface="ヒラギノ角ゴ Pro W3" pitchFamily="-84" charset="-128"/>
              </a:rPr>
              <a:t>περιθώριο κέρδους</a:t>
            </a:r>
            <a:r>
              <a:rPr lang="el-GR" sz="2200" dirty="0">
                <a:ea typeface="ヒラギノ角ゴ Pro W3" pitchFamily="-84" charset="-128"/>
              </a:rPr>
              <a:t> m πάνω από το κόστος έτσι ώστε:</a:t>
            </a:r>
            <a:endParaRPr lang="en-US" sz="2200" dirty="0">
              <a:ea typeface="ヒラギノ角ゴ Pro W3" pitchFamily="-84" charset="-128"/>
            </a:endParaRPr>
          </a:p>
        </p:txBody>
      </p:sp>
      <p:pic>
        <p:nvPicPr>
          <p:cNvPr id="9218" name="Picture 2"/>
          <p:cNvPicPr>
            <a:picLocks noChangeAspect="1" noChangeArrowheads="1"/>
          </p:cNvPicPr>
          <p:nvPr/>
        </p:nvPicPr>
        <p:blipFill>
          <a:blip r:embed="rId3" cstate="print"/>
          <a:srcRect/>
          <a:stretch>
            <a:fillRect/>
          </a:stretch>
        </p:blipFill>
        <p:spPr bwMode="auto">
          <a:xfrm>
            <a:off x="3962400" y="1752600"/>
            <a:ext cx="1219200" cy="438150"/>
          </a:xfrm>
          <a:prstGeom prst="rect">
            <a:avLst/>
          </a:prstGeom>
          <a:noFill/>
          <a:ln w="9525">
            <a:noFill/>
            <a:miter lim="800000"/>
            <a:headEnd/>
            <a:tailEnd/>
          </a:ln>
        </p:spPr>
      </p:pic>
      <p:pic>
        <p:nvPicPr>
          <p:cNvPr id="9220" name="Picture 4"/>
          <p:cNvPicPr>
            <a:picLocks noChangeAspect="1" noChangeArrowheads="1"/>
          </p:cNvPicPr>
          <p:nvPr/>
        </p:nvPicPr>
        <p:blipFill>
          <a:blip r:embed="rId4" cstate="print"/>
          <a:srcRect/>
          <a:stretch>
            <a:fillRect/>
          </a:stretch>
        </p:blipFill>
        <p:spPr bwMode="auto">
          <a:xfrm>
            <a:off x="3371850" y="5029200"/>
            <a:ext cx="2400300" cy="428625"/>
          </a:xfrm>
          <a:prstGeom prst="rect">
            <a:avLst/>
          </a:prstGeom>
          <a:noFill/>
          <a:ln w="9525">
            <a:noFill/>
            <a:miter lim="800000"/>
            <a:headEnd/>
            <a:tailEnd/>
          </a:ln>
        </p:spPr>
      </p:pic>
    </p:spTree>
    <p:extLst>
      <p:ext uri="{BB962C8B-B14F-4D97-AF65-F5344CB8AC3E}">
        <p14:creationId xmlns="" xmlns:p14="http://schemas.microsoft.com/office/powerpoint/2010/main" val="1792355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7.5 </a:t>
            </a:r>
            <a:r>
              <a:rPr lang="el-GR" sz="2800" dirty="0">
                <a:latin typeface="+mj-lt"/>
              </a:rPr>
              <a:t>Το φυσιολογικό ποσοστό ανεργίας</a:t>
            </a:r>
            <a:r>
              <a:rPr lang="en-IN" sz="2800" dirty="0">
                <a:latin typeface="+mj-lt"/>
              </a:rPr>
              <a:t> (1 </a:t>
            </a:r>
            <a:r>
              <a:rPr lang="el-GR" sz="2800" dirty="0">
                <a:latin typeface="+mj-lt"/>
              </a:rPr>
              <a:t>από</a:t>
            </a:r>
            <a:r>
              <a:rPr lang="en-IN" sz="2800" dirty="0">
                <a:latin typeface="+mj-lt"/>
              </a:rPr>
              <a:t> 6)</a:t>
            </a:r>
            <a:endParaRPr lang="en-US" sz="2800" dirty="0">
              <a:latin typeface="+mj-lt"/>
            </a:endParaRPr>
          </a:p>
        </p:txBody>
      </p:sp>
      <p:sp>
        <p:nvSpPr>
          <p:cNvPr id="5" name="Content Placeholder 4"/>
          <p:cNvSpPr>
            <a:spLocks noGrp="1"/>
          </p:cNvSpPr>
          <p:nvPr>
            <p:ph idx="1"/>
          </p:nvPr>
        </p:nvSpPr>
        <p:spPr>
          <a:xfrm>
            <a:off x="457200" y="1178004"/>
            <a:ext cx="8229600" cy="1107996"/>
          </a:xfrm>
        </p:spPr>
        <p:txBody>
          <a:bodyPr>
            <a:noAutofit/>
          </a:bodyPr>
          <a:lstStyle/>
          <a:p>
            <a:pPr>
              <a:spcBef>
                <a:spcPts val="525"/>
              </a:spcBef>
            </a:pPr>
            <a:r>
              <a:rPr lang="el-GR" sz="2200" dirty="0">
                <a:ea typeface="ヒラギノ角ゴ Pro W3" pitchFamily="-84" charset="-128"/>
              </a:rPr>
              <a:t>Ας υποθέσουμε ότι το W εξαρτάται από το πραγματικό επίπεδο τιμών (P) και όχι από το αναμενόμενο επίπεδο τιμής (</a:t>
            </a:r>
            <a:r>
              <a:rPr lang="el-GR" sz="2200" dirty="0" err="1">
                <a:ea typeface="ヒラギノ角ゴ Pro W3" pitchFamily="-84" charset="-128"/>
              </a:rPr>
              <a:t>Pe</a:t>
            </a:r>
            <a:r>
              <a:rPr lang="el-GR" sz="2200" dirty="0">
                <a:ea typeface="ヒラギノ角ゴ Pro W3" pitchFamily="-84" charset="-128"/>
              </a:rPr>
              <a:t>), άρα η εξίσωση (7.1) γίνεται:</a:t>
            </a:r>
            <a:endParaRPr lang="en-US" sz="2200" dirty="0">
              <a:ea typeface="ヒラギノ角ゴ Pro W3" pitchFamily="-84" charset="-128"/>
            </a:endParaRPr>
          </a:p>
        </p:txBody>
      </p:sp>
      <p:sp>
        <p:nvSpPr>
          <p:cNvPr id="6" name="Content Placeholder 5"/>
          <p:cNvSpPr>
            <a:spLocks noGrp="1"/>
          </p:cNvSpPr>
          <p:nvPr>
            <p:ph idx="13"/>
          </p:nvPr>
        </p:nvSpPr>
        <p:spPr>
          <a:xfrm>
            <a:off x="457200" y="3829050"/>
            <a:ext cx="8229600" cy="2114550"/>
          </a:xfrm>
        </p:spPr>
        <p:txBody>
          <a:bodyPr>
            <a:noAutofit/>
          </a:bodyPr>
          <a:lstStyle/>
          <a:p>
            <a:pPr>
              <a:spcBef>
                <a:spcPts val="525"/>
              </a:spcBef>
            </a:pPr>
            <a:r>
              <a:rPr lang="el-GR" sz="2200" i="1" dirty="0">
                <a:ea typeface="ヒラギノ角ゴ Pro W3" pitchFamily="-84" charset="-128"/>
              </a:rPr>
              <a:t>Όσο υψηλότερο είναι το ποσοστό ανεργίας, τόσο χαμηλότερος είναι ο πραγματικός μισθός που επιλέγουν οι υπεύθυνοι καθορισμού μισθών.</a:t>
            </a:r>
          </a:p>
          <a:p>
            <a:pPr>
              <a:spcBef>
                <a:spcPts val="525"/>
              </a:spcBef>
            </a:pPr>
            <a:r>
              <a:rPr lang="el-GR" sz="2200" dirty="0">
                <a:ea typeface="ヒラギノ角ゴ Pro W3" pitchFamily="-84" charset="-128"/>
              </a:rPr>
              <a:t>Η σχέση καθορισμού των μισθών είναι η σχέση μεταξύ του πραγματικού μισθού και του ποσοστού ανεργίας.</a:t>
            </a:r>
            <a:endParaRPr lang="en-US" sz="2200" dirty="0">
              <a:ea typeface="ヒラギノ角ゴ Pro W3" pitchFamily="-84" charset="-128"/>
            </a:endParaRPr>
          </a:p>
        </p:txBody>
      </p:sp>
      <p:pic>
        <p:nvPicPr>
          <p:cNvPr id="10242" name="Picture 2"/>
          <p:cNvPicPr>
            <a:picLocks noChangeAspect="1" noChangeArrowheads="1"/>
          </p:cNvPicPr>
          <p:nvPr/>
        </p:nvPicPr>
        <p:blipFill>
          <a:blip r:embed="rId3" cstate="print"/>
          <a:srcRect/>
          <a:stretch>
            <a:fillRect/>
          </a:stretch>
        </p:blipFill>
        <p:spPr bwMode="auto">
          <a:xfrm>
            <a:off x="3514725" y="2352675"/>
            <a:ext cx="2114550" cy="1381125"/>
          </a:xfrm>
          <a:prstGeom prst="rect">
            <a:avLst/>
          </a:prstGeom>
          <a:noFill/>
          <a:ln w="9525">
            <a:noFill/>
            <a:miter lim="800000"/>
            <a:headEnd/>
            <a:tailEnd/>
          </a:ln>
        </p:spPr>
      </p:pic>
    </p:spTree>
    <p:extLst>
      <p:ext uri="{BB962C8B-B14F-4D97-AF65-F5344CB8AC3E}">
        <p14:creationId xmlns="" xmlns:p14="http://schemas.microsoft.com/office/powerpoint/2010/main" val="1116442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7.5 </a:t>
            </a:r>
            <a:r>
              <a:rPr lang="el-GR" sz="2800" dirty="0">
                <a:latin typeface="+mj-lt"/>
              </a:rPr>
              <a:t>Το φυσιολογικό ποσοστό ανεργίας</a:t>
            </a:r>
            <a:r>
              <a:rPr lang="en-IN" sz="2800" dirty="0">
                <a:latin typeface="+mj-lt"/>
              </a:rPr>
              <a:t> (2 </a:t>
            </a:r>
            <a:r>
              <a:rPr lang="el-GR" sz="2800" dirty="0">
                <a:latin typeface="+mj-lt"/>
              </a:rPr>
              <a:t>από</a:t>
            </a:r>
            <a:r>
              <a:rPr lang="en-IN" sz="2800" dirty="0">
                <a:latin typeface="+mj-lt"/>
              </a:rPr>
              <a:t> 6)</a:t>
            </a:r>
            <a:endParaRPr lang="en-US" sz="2800" dirty="0">
              <a:latin typeface="+mj-lt"/>
            </a:endParaRPr>
          </a:p>
        </p:txBody>
      </p:sp>
      <p:sp>
        <p:nvSpPr>
          <p:cNvPr id="5" name="Content Placeholder 4"/>
          <p:cNvSpPr>
            <a:spLocks noGrp="1"/>
          </p:cNvSpPr>
          <p:nvPr>
            <p:ph idx="1"/>
          </p:nvPr>
        </p:nvSpPr>
        <p:spPr>
          <a:xfrm>
            <a:off x="457200" y="685800"/>
            <a:ext cx="8229600" cy="307777"/>
          </a:xfrm>
        </p:spPr>
        <p:txBody>
          <a:bodyPr>
            <a:noAutofit/>
          </a:bodyPr>
          <a:lstStyle/>
          <a:p>
            <a:pPr marL="0" indent="0">
              <a:buFontTx/>
              <a:buNone/>
            </a:pPr>
            <a:r>
              <a:rPr lang="el-GR" sz="2200" b="1" dirty="0">
                <a:ea typeface="ヒラギノ角ゴ Pro W3" pitchFamily="-65" charset="-128"/>
              </a:rPr>
              <a:t>Απεικόνιση</a:t>
            </a:r>
            <a:r>
              <a:rPr lang="en-IN" sz="2200" b="1" dirty="0">
                <a:ea typeface="ヒラギノ角ゴ Pro W3" pitchFamily="-65" charset="-128"/>
              </a:rPr>
              <a:t> 7.6 </a:t>
            </a:r>
            <a:r>
              <a:rPr lang="el-GR" sz="2200" dirty="0">
                <a:ea typeface="ヒラギノ角ゴ Pro W3" pitchFamily="-65" charset="-128"/>
              </a:rPr>
              <a:t>Μισθοί, τιμές και το φυσιολογικό ποσοστό ανεργίας</a:t>
            </a:r>
            <a:endParaRPr lang="en-IN" sz="2200" dirty="0">
              <a:ea typeface="ヒラギノ角ゴ Pro W3" pitchFamily="-65" charset="-128"/>
            </a:endParaRPr>
          </a:p>
        </p:txBody>
      </p:sp>
      <p:sp>
        <p:nvSpPr>
          <p:cNvPr id="6" name="Content Placeholder 5"/>
          <p:cNvSpPr>
            <a:spLocks noGrp="1"/>
          </p:cNvSpPr>
          <p:nvPr>
            <p:ph idx="13"/>
          </p:nvPr>
        </p:nvSpPr>
        <p:spPr>
          <a:xfrm>
            <a:off x="457200" y="1543645"/>
            <a:ext cx="8229600" cy="923330"/>
          </a:xfrm>
        </p:spPr>
        <p:txBody>
          <a:bodyPr>
            <a:noAutofit/>
          </a:bodyPr>
          <a:lstStyle/>
          <a:p>
            <a:pPr marL="0" indent="0">
              <a:spcBef>
                <a:spcPts val="525"/>
              </a:spcBef>
              <a:buNone/>
            </a:pPr>
            <a:r>
              <a:rPr lang="el-GR" sz="1800" kern="0" dirty="0" smtClean="0">
                <a:ea typeface="ヒラギノ角ゴ Pro W3" pitchFamily="-84" charset="-128"/>
              </a:rPr>
              <a:t>Το φυσιολογικό ποσοστό ανεργίας είναι το ποσοστό ανεργίας, στο οποίο, ο πραγματικός μισθός που επιλέχθηκε στον καθορισμό μισθού είναι ίσος με τον πραγματικό μισθό που συνεπάγεται από τον καθορισμό τιμής.</a:t>
            </a:r>
            <a:endParaRPr lang="en-US" sz="1800" kern="0" dirty="0">
              <a:ea typeface="ヒラギノ角ゴ Pro W3" pitchFamily="-84" charset="-128"/>
            </a:endParaRPr>
          </a:p>
        </p:txBody>
      </p:sp>
      <p:pic>
        <p:nvPicPr>
          <p:cNvPr id="11266" name="Picture 2"/>
          <p:cNvPicPr>
            <a:picLocks noChangeAspect="1" noChangeArrowheads="1"/>
          </p:cNvPicPr>
          <p:nvPr/>
        </p:nvPicPr>
        <p:blipFill>
          <a:blip r:embed="rId3" cstate="print"/>
          <a:srcRect/>
          <a:stretch>
            <a:fillRect/>
          </a:stretch>
        </p:blipFill>
        <p:spPr bwMode="auto">
          <a:xfrm>
            <a:off x="1963078" y="2437029"/>
            <a:ext cx="4894922" cy="3811371"/>
          </a:xfrm>
          <a:prstGeom prst="rect">
            <a:avLst/>
          </a:prstGeom>
          <a:noFill/>
          <a:ln w="9525">
            <a:noFill/>
            <a:miter lim="800000"/>
            <a:headEnd/>
            <a:tailEnd/>
          </a:ln>
        </p:spPr>
      </p:pic>
    </p:spTree>
    <p:extLst>
      <p:ext uri="{BB962C8B-B14F-4D97-AF65-F5344CB8AC3E}">
        <p14:creationId xmlns="" xmlns:p14="http://schemas.microsoft.com/office/powerpoint/2010/main" val="4291217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57200"/>
          </a:xfrm>
        </p:spPr>
        <p:txBody>
          <a:bodyPr wrap="square">
            <a:noAutofit/>
          </a:bodyPr>
          <a:lstStyle/>
          <a:p>
            <a:r>
              <a:rPr lang="en-IN" sz="2800" dirty="0">
                <a:latin typeface="+mj-lt"/>
              </a:rPr>
              <a:t>7.5 </a:t>
            </a:r>
            <a:r>
              <a:rPr lang="el-GR" sz="2800" dirty="0">
                <a:latin typeface="+mj-lt"/>
              </a:rPr>
              <a:t>Το φυσιολογικό ποσοστό ανεργίας</a:t>
            </a:r>
            <a:r>
              <a:rPr lang="en-IN" sz="2800" dirty="0">
                <a:latin typeface="+mj-lt"/>
              </a:rPr>
              <a:t> (3 </a:t>
            </a:r>
            <a:r>
              <a:rPr lang="el-GR" sz="2800" dirty="0">
                <a:latin typeface="+mj-lt"/>
              </a:rPr>
              <a:t>από</a:t>
            </a:r>
            <a:r>
              <a:rPr lang="en-IN" sz="2800" dirty="0">
                <a:latin typeface="+mj-lt"/>
              </a:rPr>
              <a:t> 6)</a:t>
            </a:r>
            <a:endParaRPr lang="en-US" sz="2800" dirty="0">
              <a:latin typeface="+mj-lt"/>
            </a:endParaRPr>
          </a:p>
        </p:txBody>
      </p:sp>
      <p:sp>
        <p:nvSpPr>
          <p:cNvPr id="5" name="Content Placeholder 4"/>
          <p:cNvSpPr>
            <a:spLocks noGrp="1"/>
          </p:cNvSpPr>
          <p:nvPr>
            <p:ph idx="1"/>
          </p:nvPr>
        </p:nvSpPr>
        <p:spPr>
          <a:xfrm>
            <a:off x="457200" y="1090136"/>
            <a:ext cx="8229600" cy="738664"/>
          </a:xfrm>
        </p:spPr>
        <p:txBody>
          <a:bodyPr>
            <a:noAutofit/>
          </a:bodyPr>
          <a:lstStyle/>
          <a:p>
            <a:pPr>
              <a:spcBef>
                <a:spcPts val="525"/>
              </a:spcBef>
            </a:pPr>
            <a:r>
              <a:rPr lang="el-GR" sz="2200" dirty="0">
                <a:ea typeface="ヒラギノ角ゴ Pro W3" pitchFamily="-84" charset="-128"/>
              </a:rPr>
              <a:t>Τώρα, ας διαιρέσουμε και τα δυο μέρη της εξίσωσης καθορισμού τιμών</a:t>
            </a:r>
            <a:r>
              <a:rPr lang="en-US" sz="2200" dirty="0">
                <a:ea typeface="ヒラギノ角ゴ Pro W3" pitchFamily="-84" charset="-128"/>
              </a:rPr>
              <a:t> (7.3) </a:t>
            </a:r>
            <a:r>
              <a:rPr lang="el-GR" sz="2200" dirty="0">
                <a:ea typeface="ヒラギノ角ゴ Pro W3" pitchFamily="-84" charset="-128"/>
              </a:rPr>
              <a:t>με τον ονομαστικό μισθό</a:t>
            </a:r>
            <a:r>
              <a:rPr lang="en-US" sz="2200" dirty="0">
                <a:ea typeface="ヒラギノ角ゴ Pro W3" pitchFamily="-84" charset="-128"/>
              </a:rPr>
              <a:t>:</a:t>
            </a:r>
          </a:p>
        </p:txBody>
      </p:sp>
      <p:sp>
        <p:nvSpPr>
          <p:cNvPr id="6" name="Content Placeholder 5"/>
          <p:cNvSpPr>
            <a:spLocks noGrp="1"/>
          </p:cNvSpPr>
          <p:nvPr>
            <p:ph idx="13"/>
          </p:nvPr>
        </p:nvSpPr>
        <p:spPr>
          <a:xfrm>
            <a:off x="447675" y="2995136"/>
            <a:ext cx="8229600" cy="738664"/>
          </a:xfrm>
        </p:spPr>
        <p:txBody>
          <a:bodyPr>
            <a:noAutofit/>
          </a:bodyPr>
          <a:lstStyle/>
          <a:p>
            <a:pPr>
              <a:spcBef>
                <a:spcPts val="525"/>
              </a:spcBef>
            </a:pPr>
            <a:r>
              <a:rPr lang="el-GR" sz="2200" dirty="0">
                <a:ea typeface="ヒラギノ角ゴ Pro W3" pitchFamily="-84" charset="-128"/>
              </a:rPr>
              <a:t>Η αντιστροφή και των δύο πλευρών δίνει τον υπονοούμενο πραγματικό μισθό ή τη </a:t>
            </a:r>
            <a:r>
              <a:rPr lang="el-GR" sz="2200" b="1" dirty="0">
                <a:ea typeface="ヒラギノ角ゴ Pro W3" pitchFamily="-84" charset="-128"/>
              </a:rPr>
              <a:t>σχέση καθορισμού τιμών</a:t>
            </a:r>
            <a:r>
              <a:rPr lang="el-GR" sz="2200" dirty="0">
                <a:ea typeface="ヒラギノ角ゴ Pro W3" pitchFamily="-84" charset="-128"/>
              </a:rPr>
              <a:t>:</a:t>
            </a:r>
            <a:endParaRPr lang="en-US" sz="2200" dirty="0">
              <a:ea typeface="ヒラギノ角ゴ Pro W3" pitchFamily="-84" charset="-128"/>
            </a:endParaRPr>
          </a:p>
        </p:txBody>
      </p:sp>
      <p:sp>
        <p:nvSpPr>
          <p:cNvPr id="3" name="Content Placeholder 2"/>
          <p:cNvSpPr>
            <a:spLocks noGrp="1"/>
          </p:cNvSpPr>
          <p:nvPr>
            <p:ph sz="quarter" idx="14"/>
          </p:nvPr>
        </p:nvSpPr>
        <p:spPr>
          <a:xfrm>
            <a:off x="457200" y="4900136"/>
            <a:ext cx="8229600" cy="738664"/>
          </a:xfrm>
        </p:spPr>
        <p:txBody>
          <a:bodyPr>
            <a:noAutofit/>
          </a:bodyPr>
          <a:lstStyle/>
          <a:p>
            <a:r>
              <a:rPr lang="el-GR" sz="2200" i="1" dirty="0">
                <a:ea typeface="ヒラギノ角ゴ Pro W3" pitchFamily="-84" charset="-128"/>
              </a:rPr>
              <a:t>Οι αποφάσεις καθορισμού τιμών καθορίζουν τον πραγματικό μισθό που καταβάλλουν οι επιχειρήσεις.</a:t>
            </a:r>
            <a:endParaRPr lang="en-US" sz="2200" i="1" dirty="0">
              <a:ea typeface="ヒラギノ角ゴ Pro W3" pitchFamily="-84" charset="-128"/>
            </a:endParaRPr>
          </a:p>
        </p:txBody>
      </p:sp>
      <p:pic>
        <p:nvPicPr>
          <p:cNvPr id="12291" name="Picture 3"/>
          <p:cNvPicPr>
            <a:picLocks noChangeAspect="1" noChangeArrowheads="1"/>
          </p:cNvPicPr>
          <p:nvPr/>
        </p:nvPicPr>
        <p:blipFill>
          <a:blip r:embed="rId3" cstate="print"/>
          <a:srcRect/>
          <a:stretch>
            <a:fillRect/>
          </a:stretch>
        </p:blipFill>
        <p:spPr bwMode="auto">
          <a:xfrm>
            <a:off x="3638550" y="2009775"/>
            <a:ext cx="1866900" cy="885825"/>
          </a:xfrm>
          <a:prstGeom prst="rect">
            <a:avLst/>
          </a:prstGeom>
          <a:noFill/>
          <a:ln w="9525">
            <a:noFill/>
            <a:miter lim="800000"/>
            <a:headEnd/>
            <a:tailEnd/>
          </a:ln>
        </p:spPr>
      </p:pic>
      <p:pic>
        <p:nvPicPr>
          <p:cNvPr id="12292" name="Picture 4"/>
          <p:cNvPicPr>
            <a:picLocks noChangeAspect="1" noChangeArrowheads="1"/>
          </p:cNvPicPr>
          <p:nvPr/>
        </p:nvPicPr>
        <p:blipFill>
          <a:blip r:embed="rId4" cstate="print"/>
          <a:srcRect/>
          <a:stretch>
            <a:fillRect/>
          </a:stretch>
        </p:blipFill>
        <p:spPr bwMode="auto">
          <a:xfrm>
            <a:off x="3600450" y="3867150"/>
            <a:ext cx="1943100" cy="857250"/>
          </a:xfrm>
          <a:prstGeom prst="rect">
            <a:avLst/>
          </a:prstGeom>
          <a:noFill/>
          <a:ln w="9525">
            <a:noFill/>
            <a:miter lim="800000"/>
            <a:headEnd/>
            <a:tailEnd/>
          </a:ln>
        </p:spPr>
      </p:pic>
    </p:spTree>
    <p:extLst>
      <p:ext uri="{BB962C8B-B14F-4D97-AF65-F5344CB8AC3E}">
        <p14:creationId xmlns="" xmlns:p14="http://schemas.microsoft.com/office/powerpoint/2010/main" val="3097826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57200"/>
          </a:xfrm>
        </p:spPr>
        <p:txBody>
          <a:bodyPr wrap="square">
            <a:noAutofit/>
          </a:bodyPr>
          <a:lstStyle/>
          <a:p>
            <a:r>
              <a:rPr lang="en-IN" sz="2800" dirty="0">
                <a:latin typeface="+mj-lt"/>
              </a:rPr>
              <a:t>7.5 </a:t>
            </a:r>
            <a:r>
              <a:rPr lang="el-GR" sz="2800" dirty="0">
                <a:latin typeface="+mj-lt"/>
              </a:rPr>
              <a:t>Το φυσιολογικό ποσοστό ανεργίας</a:t>
            </a:r>
            <a:r>
              <a:rPr lang="en-IN" sz="2800" dirty="0">
                <a:latin typeface="+mj-lt"/>
              </a:rPr>
              <a:t> (4 </a:t>
            </a:r>
            <a:r>
              <a:rPr lang="el-GR" sz="2800" dirty="0">
                <a:latin typeface="+mj-lt"/>
              </a:rPr>
              <a:t>από</a:t>
            </a:r>
            <a:r>
              <a:rPr lang="en-IN" sz="2800" dirty="0">
                <a:latin typeface="+mj-lt"/>
              </a:rPr>
              <a:t> 6)</a:t>
            </a:r>
            <a:endParaRPr lang="en-US" sz="2800" dirty="0">
              <a:latin typeface="+mj-lt"/>
            </a:endParaRPr>
          </a:p>
        </p:txBody>
      </p:sp>
      <p:sp>
        <p:nvSpPr>
          <p:cNvPr id="5" name="Content Placeholder 4"/>
          <p:cNvSpPr>
            <a:spLocks noGrp="1"/>
          </p:cNvSpPr>
          <p:nvPr>
            <p:ph idx="1"/>
          </p:nvPr>
        </p:nvSpPr>
        <p:spPr>
          <a:xfrm>
            <a:off x="457200" y="1295400"/>
            <a:ext cx="8229600" cy="738664"/>
          </a:xfrm>
        </p:spPr>
        <p:txBody>
          <a:bodyPr>
            <a:noAutofit/>
          </a:bodyPr>
          <a:lstStyle/>
          <a:p>
            <a:pPr>
              <a:spcBef>
                <a:spcPts val="525"/>
              </a:spcBef>
            </a:pPr>
            <a:r>
              <a:rPr lang="el-GR" sz="2200" dirty="0">
                <a:ea typeface="ヒラギノ角ゴ Pro W3" pitchFamily="-84" charset="-128"/>
              </a:rPr>
              <a:t>Το ποσοστό ανεργίας ισορροπίας</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u</a:t>
            </a:r>
            <a:r>
              <a:rPr lang="en-US" sz="2200" i="1" baseline="-25000" dirty="0">
                <a:ea typeface="ヒラギノ角ゴ Pro W3" pitchFamily="-84" charset="-128"/>
                <a:cs typeface="Times New Roman" panose="02020603050405020304" pitchFamily="18" charset="0"/>
              </a:rPr>
              <a:t>n</a:t>
            </a:r>
            <a:r>
              <a:rPr lang="en-US" sz="2200" dirty="0">
                <a:ea typeface="ヒラギノ角ゴ Pro W3" pitchFamily="-84" charset="-128"/>
                <a:cs typeface="Times New Roman" panose="02020603050405020304" pitchFamily="18" charset="0"/>
              </a:rPr>
              <a:t> </a:t>
            </a:r>
            <a:r>
              <a:rPr lang="el-GR" sz="2200" dirty="0">
                <a:ea typeface="ヒラギノ角ゴ Pro W3" pitchFamily="-84" charset="-128"/>
                <a:cs typeface="Times New Roman" panose="02020603050405020304" pitchFamily="18" charset="0"/>
              </a:rPr>
              <a:t>μπορεί να υπολογιστεί εξαλείφοντας τον όρο</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W/P</a:t>
            </a:r>
            <a:r>
              <a:rPr lang="en-US" sz="2200" dirty="0">
                <a:ea typeface="ヒラギノ角ゴ Pro W3" pitchFamily="-84" charset="-128"/>
              </a:rPr>
              <a:t> </a:t>
            </a:r>
            <a:r>
              <a:rPr lang="el-GR" sz="2200" dirty="0">
                <a:ea typeface="ヒラギノ角ゴ Pro W3" pitchFamily="-84" charset="-128"/>
              </a:rPr>
              <a:t>μεταξύ των </a:t>
            </a:r>
            <a:r>
              <a:rPr lang="el-GR" sz="2200" dirty="0" smtClean="0">
                <a:ea typeface="ヒラギノ角ゴ Pro W3" pitchFamily="-84" charset="-128"/>
              </a:rPr>
              <a:t>προηγούμενων εξισώσεων</a:t>
            </a:r>
            <a:r>
              <a:rPr lang="en-US" sz="2200" dirty="0" smtClean="0">
                <a:ea typeface="ヒラギノ角ゴ Pro W3" pitchFamily="-84" charset="-128"/>
              </a:rPr>
              <a:t>:</a:t>
            </a:r>
            <a:endParaRPr lang="en-US" sz="2200" dirty="0">
              <a:ea typeface="ヒラギノ角ゴ Pro W3" pitchFamily="-84" charset="-128"/>
            </a:endParaRPr>
          </a:p>
        </p:txBody>
      </p:sp>
      <p:sp>
        <p:nvSpPr>
          <p:cNvPr id="6" name="Content Placeholder 5"/>
          <p:cNvSpPr>
            <a:spLocks noGrp="1"/>
          </p:cNvSpPr>
          <p:nvPr>
            <p:ph idx="13"/>
          </p:nvPr>
        </p:nvSpPr>
        <p:spPr>
          <a:xfrm>
            <a:off x="447675" y="3491389"/>
            <a:ext cx="8229600" cy="1743075"/>
          </a:xfrm>
        </p:spPr>
        <p:txBody>
          <a:bodyPr>
            <a:noAutofit/>
          </a:bodyPr>
          <a:lstStyle/>
          <a:p>
            <a:pPr>
              <a:spcBef>
                <a:spcPts val="525"/>
              </a:spcBef>
            </a:pPr>
            <a:r>
              <a:rPr lang="el-GR" sz="2200" i="1" dirty="0">
                <a:ea typeface="ヒラギノ角ゴ Pro W3" pitchFamily="-84" charset="-128"/>
                <a:cs typeface="Times New Roman" panose="02020603050405020304" pitchFamily="18" charset="0"/>
              </a:rPr>
              <a:t>Το </a:t>
            </a:r>
            <a:r>
              <a:rPr lang="en-US" sz="2200" i="1" dirty="0">
                <a:ea typeface="ヒラギノ角ゴ Pro W3" pitchFamily="-84" charset="-128"/>
                <a:cs typeface="Times New Roman" panose="02020603050405020304" pitchFamily="18" charset="0"/>
              </a:rPr>
              <a:t>u</a:t>
            </a:r>
            <a:r>
              <a:rPr lang="en-US" sz="2200" i="1" baseline="-25000" dirty="0">
                <a:ea typeface="ヒラギノ角ゴ Pro W3" pitchFamily="-84" charset="-128"/>
                <a:cs typeface="Times New Roman" panose="02020603050405020304" pitchFamily="18" charset="0"/>
              </a:rPr>
              <a:t>n</a:t>
            </a:r>
            <a:r>
              <a:rPr lang="en-US" sz="2200" i="1" dirty="0">
                <a:ea typeface="ヒラギノ角ゴ Pro W3" pitchFamily="-84" charset="-128"/>
                <a:cs typeface="Times New Roman" panose="02020603050405020304" pitchFamily="18" charset="0"/>
              </a:rPr>
              <a:t> </a:t>
            </a:r>
            <a:r>
              <a:rPr lang="el-GR" sz="2200" i="1" dirty="0">
                <a:ea typeface="ヒラギノ角ゴ Pro W3" pitchFamily="-84" charset="-128"/>
                <a:cs typeface="Times New Roman" panose="02020603050405020304" pitchFamily="18" charset="0"/>
              </a:rPr>
              <a:t>εξαρτάται από</a:t>
            </a:r>
            <a:r>
              <a:rPr lang="en-US" sz="2200" dirty="0">
                <a:ea typeface="ヒラギノ角ゴ Pro W3" pitchFamily="-84" charset="-128"/>
                <a:cs typeface="Times New Roman" panose="02020603050405020304" pitchFamily="18" charset="0"/>
              </a:rPr>
              <a:t> </a:t>
            </a:r>
            <a:r>
              <a:rPr lang="en-US" sz="2200" i="1" dirty="0">
                <a:ea typeface="ヒラギノ角ゴ Pro W3" pitchFamily="-84" charset="-128"/>
                <a:cs typeface="Times New Roman" panose="02020603050405020304" pitchFamily="18" charset="0"/>
              </a:rPr>
              <a:t>z </a:t>
            </a:r>
            <a:r>
              <a:rPr lang="el-GR" sz="2200" i="1" dirty="0">
                <a:ea typeface="ヒラギノ角ゴ Pro W3" pitchFamily="-84" charset="-128"/>
                <a:cs typeface="Times New Roman" panose="02020603050405020304" pitchFamily="18" charset="0"/>
              </a:rPr>
              <a:t>και</a:t>
            </a:r>
            <a:r>
              <a:rPr lang="en-US" sz="2200" i="1" dirty="0">
                <a:ea typeface="ヒラギノ角ゴ Pro W3" pitchFamily="-84" charset="-128"/>
                <a:cs typeface="Times New Roman" panose="02020603050405020304" pitchFamily="18" charset="0"/>
              </a:rPr>
              <a:t> m.</a:t>
            </a:r>
          </a:p>
          <a:p>
            <a:pPr>
              <a:spcBef>
                <a:spcPts val="525"/>
              </a:spcBef>
            </a:pPr>
            <a:endParaRPr lang="en-US" sz="2200" i="1" dirty="0">
              <a:ea typeface="ヒラギノ角ゴ Pro W3" pitchFamily="-84" charset="-128"/>
              <a:cs typeface="Times New Roman" panose="02020603050405020304" pitchFamily="18" charset="0"/>
            </a:endParaRPr>
          </a:p>
          <a:p>
            <a:pPr>
              <a:spcBef>
                <a:spcPts val="525"/>
              </a:spcBef>
            </a:pPr>
            <a:r>
              <a:rPr lang="el-GR" sz="2200" i="1" dirty="0">
                <a:ea typeface="ヒラギノ角ゴ Pro W3" pitchFamily="-84" charset="-128"/>
                <a:cs typeface="Times New Roman" panose="02020603050405020304" pitchFamily="18" charset="0"/>
              </a:rPr>
              <a:t>Το </a:t>
            </a:r>
            <a:r>
              <a:rPr lang="en-US" sz="2200" i="1" dirty="0" smtClean="0">
                <a:ea typeface="ヒラギノ角ゴ Pro W3" pitchFamily="-84" charset="-128"/>
                <a:cs typeface="Times New Roman" panose="02020603050405020304" pitchFamily="18" charset="0"/>
              </a:rPr>
              <a:t>u</a:t>
            </a:r>
            <a:r>
              <a:rPr lang="en-US" sz="2200" i="1" baseline="-25000" dirty="0" smtClean="0">
                <a:ea typeface="ヒラギノ角ゴ Pro W3" pitchFamily="-84" charset="-128"/>
                <a:cs typeface="Times New Roman" panose="02020603050405020304" pitchFamily="18" charset="0"/>
              </a:rPr>
              <a:t>n</a:t>
            </a:r>
            <a:r>
              <a:rPr lang="en-US" sz="2200" i="1" dirty="0" smtClean="0">
                <a:ea typeface="ヒラギノ角ゴ Pro W3" pitchFamily="-84" charset="-128"/>
                <a:cs typeface="Times New Roman" panose="02020603050405020304" pitchFamily="18" charset="0"/>
              </a:rPr>
              <a:t> </a:t>
            </a:r>
            <a:r>
              <a:rPr lang="el-GR" sz="2200" i="1" dirty="0" smtClean="0">
                <a:ea typeface="ヒラギノ角ゴ Pro W3" pitchFamily="-84" charset="-128"/>
                <a:cs typeface="Times New Roman" panose="02020603050405020304" pitchFamily="18" charset="0"/>
              </a:rPr>
              <a:t>ονομάζεται </a:t>
            </a:r>
            <a:r>
              <a:rPr lang="el-GR" sz="2200" i="1" dirty="0">
                <a:ea typeface="ヒラギノ角ゴ Pro W3" pitchFamily="-84" charset="-128"/>
                <a:cs typeface="Times New Roman" panose="02020603050405020304" pitchFamily="18" charset="0"/>
              </a:rPr>
              <a:t>επίσης </a:t>
            </a:r>
            <a:r>
              <a:rPr lang="el-GR" sz="2200" b="1" i="1" dirty="0">
                <a:ea typeface="ヒラギノ角ゴ Pro W3" pitchFamily="-84" charset="-128"/>
                <a:cs typeface="Times New Roman" panose="02020603050405020304" pitchFamily="18" charset="0"/>
              </a:rPr>
              <a:t>φυσιολογικό ποσοστό ανεργίας</a:t>
            </a:r>
            <a:r>
              <a:rPr lang="el-GR" sz="2200" i="1" dirty="0">
                <a:ea typeface="ヒラギノ角ゴ Pro W3" pitchFamily="-84" charset="-128"/>
                <a:cs typeface="Times New Roman" panose="02020603050405020304" pitchFamily="18" charset="0"/>
              </a:rPr>
              <a:t> ή </a:t>
            </a:r>
            <a:r>
              <a:rPr lang="el-GR" sz="2200" b="1" i="1" dirty="0">
                <a:ea typeface="ヒラギノ角ゴ Pro W3" pitchFamily="-84" charset="-128"/>
                <a:cs typeface="Times New Roman" panose="02020603050405020304" pitchFamily="18" charset="0"/>
              </a:rPr>
              <a:t>διαρθρωτικό ποσοστό ανεργίας</a:t>
            </a:r>
            <a:r>
              <a:rPr lang="el-GR" sz="2200" i="1" dirty="0">
                <a:ea typeface="ヒラギノ角ゴ Pro W3" pitchFamily="-84" charset="-128"/>
                <a:cs typeface="Times New Roman" panose="02020603050405020304" pitchFamily="18" charset="0"/>
              </a:rPr>
              <a:t>.</a:t>
            </a:r>
            <a:endParaRPr lang="en-US" sz="2200" i="1" dirty="0">
              <a:ea typeface="ヒラギノ角ゴ Pro W3" pitchFamily="-84" charset="-128"/>
              <a:cs typeface="Times New Roman" panose="02020603050405020304" pitchFamily="18" charset="0"/>
            </a:endParaRPr>
          </a:p>
        </p:txBody>
      </p:sp>
      <p:pic>
        <p:nvPicPr>
          <p:cNvPr id="13314" name="Picture 2"/>
          <p:cNvPicPr>
            <a:picLocks noChangeAspect="1" noChangeArrowheads="1"/>
          </p:cNvPicPr>
          <p:nvPr/>
        </p:nvPicPr>
        <p:blipFill>
          <a:blip r:embed="rId3" cstate="print"/>
          <a:srcRect/>
          <a:stretch>
            <a:fillRect/>
          </a:stretch>
        </p:blipFill>
        <p:spPr bwMode="auto">
          <a:xfrm>
            <a:off x="3286125" y="2415064"/>
            <a:ext cx="2571750" cy="762000"/>
          </a:xfrm>
          <a:prstGeom prst="rect">
            <a:avLst/>
          </a:prstGeom>
          <a:noFill/>
          <a:ln w="9525">
            <a:noFill/>
            <a:miter lim="800000"/>
            <a:headEnd/>
            <a:tailEnd/>
          </a:ln>
        </p:spPr>
      </p:pic>
    </p:spTree>
    <p:extLst>
      <p:ext uri="{BB962C8B-B14F-4D97-AF65-F5344CB8AC3E}">
        <p14:creationId xmlns="" xmlns:p14="http://schemas.microsoft.com/office/powerpoint/2010/main" val="3288451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7.5 </a:t>
            </a:r>
            <a:r>
              <a:rPr lang="el-GR" sz="2800" dirty="0">
                <a:latin typeface="+mj-lt"/>
              </a:rPr>
              <a:t>Το φυσιολογικό ποσοστό ανεργίας</a:t>
            </a:r>
            <a:r>
              <a:rPr lang="en-IN" sz="2800" dirty="0">
                <a:latin typeface="+mj-lt"/>
              </a:rPr>
              <a:t> (5 </a:t>
            </a:r>
            <a:r>
              <a:rPr lang="el-GR" sz="2800" dirty="0">
                <a:latin typeface="+mj-lt"/>
              </a:rPr>
              <a:t>από</a:t>
            </a:r>
            <a:r>
              <a:rPr lang="en-IN" sz="2800" dirty="0">
                <a:latin typeface="+mj-lt"/>
              </a:rPr>
              <a:t> 6)</a:t>
            </a:r>
            <a:endParaRPr lang="en-US" sz="2800" dirty="0">
              <a:latin typeface="+mj-lt"/>
            </a:endParaRPr>
          </a:p>
        </p:txBody>
      </p:sp>
      <p:sp>
        <p:nvSpPr>
          <p:cNvPr id="6" name="Content Placeholder 5"/>
          <p:cNvSpPr>
            <a:spLocks noGrp="1"/>
          </p:cNvSpPr>
          <p:nvPr>
            <p:ph idx="13"/>
          </p:nvPr>
        </p:nvSpPr>
        <p:spPr>
          <a:xfrm>
            <a:off x="462280" y="1518047"/>
            <a:ext cx="8229600" cy="615553"/>
          </a:xfrm>
        </p:spPr>
        <p:txBody>
          <a:bodyPr>
            <a:noAutofit/>
          </a:bodyPr>
          <a:lstStyle/>
          <a:p>
            <a:pPr marL="0" indent="0">
              <a:spcBef>
                <a:spcPts val="525"/>
              </a:spcBef>
              <a:buNone/>
            </a:pPr>
            <a:r>
              <a:rPr lang="el-GR" sz="1800" kern="0" dirty="0">
                <a:ea typeface="ヒラギノ角ゴ Pro W3" pitchFamily="-84" charset="-128"/>
              </a:rPr>
              <a:t>Η αύξηση των επιδομάτων ανεργίας οδηγεί σε αύξηση του φυσιολογικού ποσοστού ανεργίας.</a:t>
            </a:r>
            <a:endParaRPr lang="en-US" sz="1800" kern="0" dirty="0">
              <a:ea typeface="ヒラギノ角ゴ Pro W3" pitchFamily="-84" charset="-128"/>
            </a:endParaRPr>
          </a:p>
        </p:txBody>
      </p:sp>
      <p:sp>
        <p:nvSpPr>
          <p:cNvPr id="5" name="Content Placeholder 4"/>
          <p:cNvSpPr>
            <a:spLocks noGrp="1"/>
          </p:cNvSpPr>
          <p:nvPr>
            <p:ph idx="1"/>
          </p:nvPr>
        </p:nvSpPr>
        <p:spPr>
          <a:xfrm>
            <a:off x="462477" y="685800"/>
            <a:ext cx="8229600" cy="615553"/>
          </a:xfrm>
        </p:spPr>
        <p:txBody>
          <a:bodyPr>
            <a:noAutofit/>
          </a:bodyPr>
          <a:lstStyle/>
          <a:p>
            <a:pPr marL="0" indent="0">
              <a:buFontTx/>
              <a:buNone/>
            </a:pPr>
            <a:r>
              <a:rPr lang="el-GR" sz="2200" b="1" dirty="0">
                <a:ea typeface="ヒラギノ角ゴ Pro W3" pitchFamily="-65" charset="-128"/>
              </a:rPr>
              <a:t>Απεικόνιση</a:t>
            </a:r>
            <a:r>
              <a:rPr lang="en-IN" sz="2200" b="1" dirty="0">
                <a:ea typeface="ヒラギノ角ゴ Pro W3" pitchFamily="-65" charset="-128"/>
              </a:rPr>
              <a:t> 7.7 </a:t>
            </a:r>
            <a:r>
              <a:rPr lang="el-GR" sz="2200" dirty="0">
                <a:ea typeface="ヒラギノ角ゴ Pro W3" pitchFamily="-65" charset="-128"/>
              </a:rPr>
              <a:t>Επιδόματα ανεργίας και το φυσιολογικό ποσοστό ανεργίας</a:t>
            </a:r>
            <a:endParaRPr lang="en-IN" sz="2200" dirty="0">
              <a:ea typeface="ヒラギノ角ゴ Pro W3" pitchFamily="-65" charset="-128"/>
            </a:endParaRPr>
          </a:p>
        </p:txBody>
      </p:sp>
      <p:pic>
        <p:nvPicPr>
          <p:cNvPr id="14338" name="Picture 2"/>
          <p:cNvPicPr>
            <a:picLocks noChangeAspect="1" noChangeArrowheads="1"/>
          </p:cNvPicPr>
          <p:nvPr/>
        </p:nvPicPr>
        <p:blipFill>
          <a:blip r:embed="rId3" cstate="print"/>
          <a:srcRect/>
          <a:stretch>
            <a:fillRect/>
          </a:stretch>
        </p:blipFill>
        <p:spPr bwMode="auto">
          <a:xfrm>
            <a:off x="2286000" y="2118359"/>
            <a:ext cx="5181600" cy="4206241"/>
          </a:xfrm>
          <a:prstGeom prst="rect">
            <a:avLst/>
          </a:prstGeom>
          <a:noFill/>
          <a:ln w="9525">
            <a:noFill/>
            <a:miter lim="800000"/>
            <a:headEnd/>
            <a:tailEnd/>
          </a:ln>
        </p:spPr>
      </p:pic>
    </p:spTree>
    <p:extLst>
      <p:ext uri="{BB962C8B-B14F-4D97-AF65-F5344CB8AC3E}">
        <p14:creationId xmlns="" xmlns:p14="http://schemas.microsoft.com/office/powerpoint/2010/main" val="1615652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7.5 </a:t>
            </a:r>
            <a:r>
              <a:rPr lang="el-GR" sz="2800" dirty="0">
                <a:latin typeface="+mj-lt"/>
              </a:rPr>
              <a:t>Το φυσιολογικό ποσοστό ανεργίας </a:t>
            </a:r>
            <a:r>
              <a:rPr lang="en-IN" sz="2800" dirty="0">
                <a:latin typeface="+mj-lt"/>
              </a:rPr>
              <a:t>(6 </a:t>
            </a:r>
            <a:r>
              <a:rPr lang="el-GR" sz="2800" dirty="0">
                <a:latin typeface="+mj-lt"/>
              </a:rPr>
              <a:t>από</a:t>
            </a:r>
            <a:r>
              <a:rPr lang="en-IN" sz="2800" dirty="0">
                <a:latin typeface="+mj-lt"/>
              </a:rPr>
              <a:t> 6)</a:t>
            </a:r>
            <a:endParaRPr lang="en-US" sz="2800" dirty="0">
              <a:latin typeface="+mj-lt"/>
            </a:endParaRPr>
          </a:p>
        </p:txBody>
      </p:sp>
      <p:sp>
        <p:nvSpPr>
          <p:cNvPr id="6" name="Content Placeholder 5"/>
          <p:cNvSpPr>
            <a:spLocks noGrp="1"/>
          </p:cNvSpPr>
          <p:nvPr>
            <p:ph idx="13"/>
          </p:nvPr>
        </p:nvSpPr>
        <p:spPr>
          <a:xfrm>
            <a:off x="458373" y="1219200"/>
            <a:ext cx="8229600" cy="615553"/>
          </a:xfrm>
        </p:spPr>
        <p:txBody>
          <a:bodyPr>
            <a:noAutofit/>
          </a:bodyPr>
          <a:lstStyle/>
          <a:p>
            <a:pPr marL="0" indent="0">
              <a:spcBef>
                <a:spcPts val="525"/>
              </a:spcBef>
              <a:buNone/>
            </a:pPr>
            <a:r>
              <a:rPr lang="el-GR" sz="1800" kern="0" dirty="0" smtClean="0">
                <a:ea typeface="ヒラギノ角ゴ Pro W3" pitchFamily="-84" charset="-128"/>
              </a:rPr>
              <a:t>Μια αύξηση στο μικτό κέρδος μειώνει τον πραγματικό μισθό και οδηγεί σε μια αύξηση του φυσιολογικού ποσοστού ανεργίας.</a:t>
            </a:r>
            <a:endParaRPr lang="en-US" sz="1800" kern="0" dirty="0">
              <a:ea typeface="ヒラギノ角ゴ Pro W3" pitchFamily="-84" charset="-128"/>
            </a:endParaRPr>
          </a:p>
        </p:txBody>
      </p:sp>
      <p:sp>
        <p:nvSpPr>
          <p:cNvPr id="5" name="Content Placeholder 4"/>
          <p:cNvSpPr>
            <a:spLocks noGrp="1"/>
          </p:cNvSpPr>
          <p:nvPr>
            <p:ph idx="1"/>
          </p:nvPr>
        </p:nvSpPr>
        <p:spPr>
          <a:xfrm>
            <a:off x="457200" y="762000"/>
            <a:ext cx="8229600" cy="307777"/>
          </a:xfrm>
        </p:spPr>
        <p:txBody>
          <a:bodyPr>
            <a:noAutofit/>
          </a:bodyPr>
          <a:lstStyle/>
          <a:p>
            <a:pPr marL="0" indent="0">
              <a:buFontTx/>
              <a:buNone/>
            </a:pPr>
            <a:r>
              <a:rPr lang="en-IN" sz="2200" b="1" dirty="0">
                <a:ea typeface="ヒラギノ角ゴ Pro W3" pitchFamily="-65" charset="-128"/>
              </a:rPr>
              <a:t>Figure 7.8 </a:t>
            </a:r>
            <a:r>
              <a:rPr lang="el-GR" sz="2200" dirty="0">
                <a:ea typeface="ヒラギノ角ゴ Pro W3" pitchFamily="-65" charset="-128"/>
              </a:rPr>
              <a:t>Περιθώριο κέρδους και φυσιολογικό ποσοστό ανεργίας</a:t>
            </a:r>
            <a:endParaRPr lang="en-IN" sz="2200" dirty="0">
              <a:ea typeface="ヒラギノ角ゴ Pro W3" pitchFamily="-65" charset="-128"/>
            </a:endParaRPr>
          </a:p>
        </p:txBody>
      </p:sp>
      <p:pic>
        <p:nvPicPr>
          <p:cNvPr id="15362" name="Picture 2"/>
          <p:cNvPicPr>
            <a:picLocks noChangeAspect="1" noChangeArrowheads="1"/>
          </p:cNvPicPr>
          <p:nvPr/>
        </p:nvPicPr>
        <p:blipFill>
          <a:blip r:embed="rId3" cstate="print"/>
          <a:srcRect/>
          <a:stretch>
            <a:fillRect/>
          </a:stretch>
        </p:blipFill>
        <p:spPr bwMode="auto">
          <a:xfrm>
            <a:off x="1752600" y="1929521"/>
            <a:ext cx="5334000" cy="4318880"/>
          </a:xfrm>
          <a:prstGeom prst="rect">
            <a:avLst/>
          </a:prstGeom>
          <a:noFill/>
          <a:ln w="9525">
            <a:noFill/>
            <a:miter lim="800000"/>
            <a:headEnd/>
            <a:tailEnd/>
          </a:ln>
        </p:spPr>
      </p:pic>
    </p:spTree>
    <p:extLst>
      <p:ext uri="{BB962C8B-B14F-4D97-AF65-F5344CB8AC3E}">
        <p14:creationId xmlns="" xmlns:p14="http://schemas.microsoft.com/office/powerpoint/2010/main" val="1493705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7.6 </a:t>
            </a:r>
            <a:r>
              <a:rPr lang="el-GR" sz="2800" dirty="0">
                <a:latin typeface="+mj-lt"/>
              </a:rPr>
              <a:t>Πού πηγαίνουμε από εδώ</a:t>
            </a:r>
            <a:endParaRPr lang="en-US" sz="2800" dirty="0">
              <a:latin typeface="+mj-lt"/>
            </a:endParaRPr>
          </a:p>
        </p:txBody>
      </p:sp>
      <p:sp>
        <p:nvSpPr>
          <p:cNvPr id="5" name="Content Placeholder 4"/>
          <p:cNvSpPr>
            <a:spLocks noGrp="1"/>
          </p:cNvSpPr>
          <p:nvPr>
            <p:ph idx="1"/>
          </p:nvPr>
        </p:nvSpPr>
        <p:spPr>
          <a:xfrm>
            <a:off x="457200" y="1002789"/>
            <a:ext cx="8229600" cy="4255011"/>
          </a:xfrm>
        </p:spPr>
        <p:txBody>
          <a:bodyPr>
            <a:noAutofit/>
          </a:bodyPr>
          <a:lstStyle/>
          <a:p>
            <a:pPr>
              <a:spcBef>
                <a:spcPts val="525"/>
              </a:spcBef>
            </a:pPr>
            <a:r>
              <a:rPr lang="el-GR" sz="2200" dirty="0">
                <a:ea typeface="ヒラギノ角ゴ Pro W3" pitchFamily="-84" charset="-128"/>
                <a:cs typeface="Times New Roman" panose="02020603050405020304" pitchFamily="18" charset="0"/>
              </a:rPr>
              <a:t>Υποθέσαμε ότι το επίπεδο </a:t>
            </a:r>
            <a:r>
              <a:rPr lang="el-GR" sz="2200" dirty="0" smtClean="0">
                <a:ea typeface="ヒラギノ角ゴ Pro W3" pitchFamily="-84" charset="-128"/>
                <a:cs typeface="Times New Roman" panose="02020603050405020304" pitchFamily="18" charset="0"/>
              </a:rPr>
              <a:t>τιμών </a:t>
            </a:r>
            <a:r>
              <a:rPr lang="el-GR" sz="2200" dirty="0">
                <a:ea typeface="ヒラギノ角ゴ Pro W3" pitchFamily="-84" charset="-128"/>
                <a:cs typeface="Times New Roman" panose="02020603050405020304" pitchFamily="18" charset="0"/>
              </a:rPr>
              <a:t>είναι ίσο με το αναμενόμενο επίπεδο τιμών.</a:t>
            </a:r>
          </a:p>
          <a:p>
            <a:pPr>
              <a:spcBef>
                <a:spcPts val="525"/>
              </a:spcBef>
            </a:pPr>
            <a:r>
              <a:rPr lang="el-GR" sz="2200" dirty="0">
                <a:ea typeface="ヒラギノ角ゴ Pro W3" pitchFamily="-84" charset="-128"/>
                <a:cs typeface="Times New Roman" panose="02020603050405020304" pitchFamily="18" charset="0"/>
              </a:rPr>
              <a:t>Βραχυπρόθεσμα, το επίπεδο τιμών μπορεί κάλλιστα να αποδειχθεί διαφορετικό από αυτό που αναμένεται κατά τον καθορισμό των ονομαστικών μισθών, έτσι ώστε η ανεργία να μην είναι απαραίτητα ίση με το φυσιολογικό ποσοστό ή το προϊόν ίσο με το φυσιολογικό του επίπεδο.</a:t>
            </a:r>
          </a:p>
          <a:p>
            <a:pPr>
              <a:spcBef>
                <a:spcPts val="525"/>
              </a:spcBef>
            </a:pPr>
            <a:r>
              <a:rPr lang="el-GR" sz="2200" dirty="0">
                <a:ea typeface="ヒラギノ角ゴ Pro W3" pitchFamily="-84" charset="-128"/>
                <a:cs typeface="Times New Roman" panose="02020603050405020304" pitchFamily="18" charset="0"/>
              </a:rPr>
              <a:t>Επειδή οι προσδοκίες είναι απίθανο να είναι συστηματικά λανθασμένες, μεσοπρόθεσμα, η παραγωγή τείνει να επανέλθει στο φυσικό της επίπεδο.</a:t>
            </a:r>
          </a:p>
          <a:p>
            <a:pPr>
              <a:spcBef>
                <a:spcPts val="525"/>
              </a:spcBef>
            </a:pPr>
            <a:r>
              <a:rPr lang="el-GR" sz="2200" dirty="0">
                <a:ea typeface="ヒラギノ角ゴ Pro W3" pitchFamily="-84" charset="-128"/>
                <a:cs typeface="Times New Roman" panose="02020603050405020304" pitchFamily="18" charset="0"/>
              </a:rPr>
              <a:t>Το επόμενο κεφάλαιο θα χαλαρώσει την υπόθεση ότι το επίπεδο τιμών είναι ίσο με το αναμενόμενο επίπεδο τιμών.</a:t>
            </a:r>
            <a:r>
              <a:rPr lang="en-US" sz="2200" dirty="0">
                <a:ea typeface="ヒラギノ角ゴ Pro W3" pitchFamily="-84" charset="-128"/>
                <a:cs typeface="Times New Roman" panose="02020603050405020304" pitchFamily="18" charset="0"/>
              </a:rPr>
              <a:t> </a:t>
            </a:r>
          </a:p>
        </p:txBody>
      </p:sp>
    </p:spTree>
    <p:extLst>
      <p:ext uri="{BB962C8B-B14F-4D97-AF65-F5344CB8AC3E}">
        <p14:creationId xmlns="" xmlns:p14="http://schemas.microsoft.com/office/powerpoint/2010/main" val="4126463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wrap="square">
            <a:noAutofit/>
          </a:bodyPr>
          <a:lstStyle/>
          <a:p>
            <a:r>
              <a:rPr lang="el-GR" sz="2800" dirty="0">
                <a:latin typeface="+mj-lt"/>
              </a:rPr>
              <a:t>ΠΑΡΑΡΤΗΜΑ</a:t>
            </a:r>
            <a:r>
              <a:rPr lang="en-IN" sz="2800" dirty="0">
                <a:latin typeface="+mj-lt"/>
              </a:rPr>
              <a:t>: </a:t>
            </a:r>
            <a:r>
              <a:rPr lang="el-GR" sz="2800" dirty="0">
                <a:latin typeface="+mj-lt"/>
              </a:rPr>
              <a:t>Σχέσεις καθορισμού μισθών-τιμών έναντι προσφοράς και ζήτησης εργασίας</a:t>
            </a:r>
            <a:r>
              <a:rPr lang="en-IN" sz="2800" dirty="0">
                <a:latin typeface="+mj-lt"/>
              </a:rPr>
              <a:t> (1 </a:t>
            </a:r>
            <a:r>
              <a:rPr lang="el-GR" sz="2800" dirty="0" smtClean="0">
                <a:latin typeface="+mj-lt"/>
              </a:rPr>
              <a:t>από</a:t>
            </a:r>
            <a:r>
              <a:rPr lang="en-IN" sz="2800" dirty="0" smtClean="0">
                <a:latin typeface="+mj-lt"/>
              </a:rPr>
              <a:t> </a:t>
            </a:r>
            <a:r>
              <a:rPr lang="en-IN" sz="2800" dirty="0">
                <a:latin typeface="+mj-lt"/>
              </a:rPr>
              <a:t>3)</a:t>
            </a:r>
            <a:endParaRPr lang="en-US" sz="2800" dirty="0">
              <a:latin typeface="+mj-lt"/>
            </a:endParaRPr>
          </a:p>
        </p:txBody>
      </p:sp>
      <p:sp>
        <p:nvSpPr>
          <p:cNvPr id="5" name="Content Placeholder 4"/>
          <p:cNvSpPr>
            <a:spLocks noGrp="1"/>
          </p:cNvSpPr>
          <p:nvPr>
            <p:ph idx="1"/>
          </p:nvPr>
        </p:nvSpPr>
        <p:spPr>
          <a:xfrm>
            <a:off x="457200" y="1752600"/>
            <a:ext cx="8229600" cy="3452227"/>
          </a:xfrm>
        </p:spPr>
        <p:txBody>
          <a:bodyPr>
            <a:noAutofit/>
          </a:bodyPr>
          <a:lstStyle/>
          <a:p>
            <a:pPr>
              <a:spcBef>
                <a:spcPts val="525"/>
              </a:spcBef>
            </a:pPr>
            <a:r>
              <a:rPr lang="el-GR" sz="2200" dirty="0">
                <a:ea typeface="ヒラギノ角ゴ Pro W3" pitchFamily="-84" charset="-128"/>
              </a:rPr>
              <a:t>Η αναπαράσταση της ισορροπίας στην αγορά </a:t>
            </a:r>
            <a:r>
              <a:rPr lang="el-GR" sz="2200" dirty="0" smtClean="0">
                <a:ea typeface="ヒラギノ角ゴ Pro W3" pitchFamily="-84" charset="-128"/>
              </a:rPr>
              <a:t>εργασίας </a:t>
            </a:r>
            <a:r>
              <a:rPr lang="el-GR" sz="2200" dirty="0">
                <a:ea typeface="ヒラギノ角ゴ Pro W3" pitchFamily="-84" charset="-128"/>
              </a:rPr>
              <a:t>ως προς την προσφορά εργασίας και τη ζήτηση εργασίας στη μικροοικονομία είναι παρόμοια με την αναπαράσταση της αγοράς εργασίας ως προς τον καθορισμό των μισθών και τον καθορισμό των τιμών.</a:t>
            </a:r>
          </a:p>
          <a:p>
            <a:pPr>
              <a:spcBef>
                <a:spcPts val="525"/>
              </a:spcBef>
            </a:pPr>
            <a:r>
              <a:rPr lang="el-GR" sz="2200" dirty="0">
                <a:ea typeface="ヒラギノ角ゴ Pro W3" pitchFamily="-84" charset="-128"/>
              </a:rPr>
              <a:t>Για να το δούμε αυτό, επανασχεδιάζουμε την Απεικόνιση 7.6 ως προς τον πραγματικό μισθό στον κάθετο άξονα και το επίπεδο απασχόλησης (N) στον οριζόντιο άξονα.</a:t>
            </a:r>
          </a:p>
          <a:p>
            <a:pPr>
              <a:spcBef>
                <a:spcPts val="525"/>
              </a:spcBef>
            </a:pPr>
            <a:r>
              <a:rPr lang="el-GR" sz="2200" dirty="0">
                <a:ea typeface="ヒラギノ角ゴ Pro W3" pitchFamily="-84" charset="-128"/>
              </a:rPr>
              <a:t>Η ανεργία U είναι το εργατικό δυναμικό (L) μείον την απασχόληση N, δηλ. U = L − N.</a:t>
            </a:r>
            <a:endParaRPr lang="en-US" sz="2200" i="1" dirty="0">
              <a:ea typeface="ヒラギノ角ゴ Pro W3" pitchFamily="-84" charset="-128"/>
            </a:endParaRPr>
          </a:p>
        </p:txBody>
      </p:sp>
    </p:spTree>
    <p:extLst>
      <p:ext uri="{BB962C8B-B14F-4D97-AF65-F5344CB8AC3E}">
        <p14:creationId xmlns="" xmlns:p14="http://schemas.microsoft.com/office/powerpoint/2010/main" val="661067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229600" cy="553998"/>
          </a:xfrm>
        </p:spPr>
        <p:txBody>
          <a:bodyPr wrap="square">
            <a:noAutofit/>
          </a:bodyPr>
          <a:lstStyle/>
          <a:p>
            <a:r>
              <a:rPr lang="el-GR" sz="2800" dirty="0">
                <a:latin typeface="+mj-lt"/>
              </a:rPr>
              <a:t>Η Αγορά Εργασίας</a:t>
            </a:r>
            <a:endParaRPr lang="en-US" sz="2800" dirty="0">
              <a:latin typeface="+mj-lt"/>
            </a:endParaRPr>
          </a:p>
        </p:txBody>
      </p:sp>
      <p:sp>
        <p:nvSpPr>
          <p:cNvPr id="3" name="Content Placeholder 2"/>
          <p:cNvSpPr>
            <a:spLocks noGrp="1"/>
          </p:cNvSpPr>
          <p:nvPr>
            <p:ph idx="1"/>
          </p:nvPr>
        </p:nvSpPr>
        <p:spPr>
          <a:xfrm>
            <a:off x="457200" y="1516320"/>
            <a:ext cx="8229600" cy="2979480"/>
          </a:xfrm>
        </p:spPr>
        <p:txBody>
          <a:bodyPr wrap="square">
            <a:noAutofit/>
          </a:bodyPr>
          <a:lstStyle/>
          <a:p>
            <a:pPr>
              <a:spcBef>
                <a:spcPts val="600"/>
              </a:spcBef>
            </a:pPr>
            <a:r>
              <a:rPr lang="el-GR" sz="2200" dirty="0">
                <a:ea typeface="ヒラギノ角ゴ Pro W3" pitchFamily="-84" charset="-128"/>
              </a:rPr>
              <a:t>Επικεντρωθήκαμε στη βραχυπρόθεσμη περίοδο, υποθέτοντας σταθερό επίπεδο τιμών στο υπόδειγμα IS-LM.</a:t>
            </a:r>
          </a:p>
          <a:p>
            <a:pPr>
              <a:spcBef>
                <a:spcPts val="600"/>
              </a:spcBef>
            </a:pPr>
            <a:r>
              <a:rPr lang="el-GR" sz="2200" dirty="0">
                <a:ea typeface="ヒラギノ角ゴ Pro W3" pitchFamily="-84" charset="-128"/>
              </a:rPr>
              <a:t>Τώρα θα στραφούμε στη μεσοπρόθεσμη περίοδο και θα εξετάσουμε πώς οι τιμές και οι μισθοί προσαρμόζονται διαχρονικά και πώς αυτό με τη σειρά του επηρεάζει το προϊόν.</a:t>
            </a:r>
          </a:p>
          <a:p>
            <a:pPr>
              <a:spcBef>
                <a:spcPts val="600"/>
              </a:spcBef>
            </a:pPr>
            <a:r>
              <a:rPr lang="el-GR" sz="2200" dirty="0">
                <a:ea typeface="ヒラギノ角ゴ Pro W3" pitchFamily="-84" charset="-128"/>
              </a:rPr>
              <a:t>Η αγορά εργασίας είναι το επίκεντρο αυτής της αλληλουχίας γεγονότων.</a:t>
            </a:r>
            <a:endParaRPr lang="en-US" sz="2200" dirty="0">
              <a:ea typeface="ヒラギノ角ゴ Pro W3" pitchFamily="-84" charset="-128"/>
            </a:endParaRPr>
          </a:p>
        </p:txBody>
      </p:sp>
    </p:spTree>
    <p:extLst>
      <p:ext uri="{BB962C8B-B14F-4D97-AF65-F5344CB8AC3E}">
        <p14:creationId xmlns="" xmlns:p14="http://schemas.microsoft.com/office/powerpoint/2010/main" val="1177666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738664"/>
          </a:xfrm>
        </p:spPr>
        <p:txBody>
          <a:bodyPr>
            <a:noAutofit/>
          </a:bodyPr>
          <a:lstStyle/>
          <a:p>
            <a:pPr marL="0" indent="0">
              <a:buFontTx/>
              <a:buNone/>
            </a:pPr>
            <a:r>
              <a:rPr lang="el-GR" sz="2200" b="1" dirty="0">
                <a:ea typeface="ヒラギノ角ゴ Pro W3" pitchFamily="-65" charset="-128"/>
              </a:rPr>
              <a:t>Σχήμα</a:t>
            </a:r>
            <a:r>
              <a:rPr lang="en-US" sz="2200" b="1" dirty="0">
                <a:ea typeface="ヒラギノ角ゴ Pro W3" pitchFamily="-65" charset="-128"/>
              </a:rPr>
              <a:t> 1 </a:t>
            </a:r>
            <a:r>
              <a:rPr lang="el-GR" sz="2200" dirty="0">
                <a:ea typeface="ヒラギノ角ゴ Pro W3" pitchFamily="-65" charset="-128"/>
              </a:rPr>
              <a:t>Καθορισμός μισθών και τιμών και το φυσιολογικό ποσοστό ανεργίας</a:t>
            </a:r>
            <a:endParaRPr lang="en-US" sz="2200" dirty="0">
              <a:ea typeface="ヒラギノ角ゴ Pro W3" pitchFamily="-65" charset="-128"/>
            </a:endParaRPr>
          </a:p>
        </p:txBody>
      </p:sp>
      <p:pic>
        <p:nvPicPr>
          <p:cNvPr id="16386" name="Picture 2"/>
          <p:cNvPicPr>
            <a:picLocks noChangeAspect="1" noChangeArrowheads="1"/>
          </p:cNvPicPr>
          <p:nvPr/>
        </p:nvPicPr>
        <p:blipFill>
          <a:blip r:embed="rId3" cstate="print"/>
          <a:srcRect/>
          <a:stretch>
            <a:fillRect/>
          </a:stretch>
        </p:blipFill>
        <p:spPr bwMode="auto">
          <a:xfrm>
            <a:off x="1752600" y="2286000"/>
            <a:ext cx="5410200" cy="3995701"/>
          </a:xfrm>
          <a:prstGeom prst="rect">
            <a:avLst/>
          </a:prstGeom>
          <a:noFill/>
          <a:ln w="9525">
            <a:noFill/>
            <a:miter lim="800000"/>
            <a:headEnd/>
            <a:tailEnd/>
          </a:ln>
        </p:spPr>
      </p:pic>
      <p:sp>
        <p:nvSpPr>
          <p:cNvPr id="7" name="Title 1"/>
          <p:cNvSpPr>
            <a:spLocks noGrp="1"/>
          </p:cNvSpPr>
          <p:nvPr>
            <p:ph type="title"/>
          </p:nvPr>
        </p:nvSpPr>
        <p:spPr>
          <a:xfrm>
            <a:off x="457200" y="0"/>
            <a:ext cx="8229600" cy="1295400"/>
          </a:xfrm>
        </p:spPr>
        <p:txBody>
          <a:bodyPr wrap="square">
            <a:noAutofit/>
          </a:bodyPr>
          <a:lstStyle/>
          <a:p>
            <a:r>
              <a:rPr lang="el-GR" sz="2800" dirty="0">
                <a:latin typeface="+mj-lt"/>
              </a:rPr>
              <a:t>ΠΑΡΑΡΤΗΜΑ</a:t>
            </a:r>
            <a:r>
              <a:rPr lang="en-IN" sz="2800" dirty="0">
                <a:latin typeface="+mj-lt"/>
              </a:rPr>
              <a:t>: </a:t>
            </a:r>
            <a:r>
              <a:rPr lang="el-GR" sz="2800" dirty="0">
                <a:latin typeface="+mj-lt"/>
              </a:rPr>
              <a:t>Σχέσεις καθορισμού μισθών-τιμών έναντι προσφοράς και ζήτησης εργασίας</a:t>
            </a:r>
            <a:r>
              <a:rPr lang="en-IN" sz="2800" dirty="0">
                <a:latin typeface="+mj-lt"/>
              </a:rPr>
              <a:t> </a:t>
            </a:r>
            <a:r>
              <a:rPr lang="en-IN" sz="2800" dirty="0" smtClean="0">
                <a:latin typeface="+mj-lt"/>
              </a:rPr>
              <a:t>(</a:t>
            </a:r>
            <a:r>
              <a:rPr lang="el-GR" sz="2800" dirty="0" smtClean="0">
                <a:latin typeface="+mj-lt"/>
              </a:rPr>
              <a:t>2</a:t>
            </a:r>
            <a:r>
              <a:rPr lang="en-IN" sz="2800" dirty="0" smtClean="0">
                <a:latin typeface="+mj-lt"/>
              </a:rPr>
              <a:t> </a:t>
            </a:r>
            <a:r>
              <a:rPr lang="el-GR" sz="2800" dirty="0" smtClean="0">
                <a:latin typeface="+mj-lt"/>
              </a:rPr>
              <a:t>από</a:t>
            </a:r>
            <a:r>
              <a:rPr lang="en-IN" sz="2800" dirty="0" smtClean="0">
                <a:latin typeface="+mj-lt"/>
              </a:rPr>
              <a:t> </a:t>
            </a:r>
            <a:r>
              <a:rPr lang="en-IN" sz="2800" dirty="0">
                <a:latin typeface="+mj-lt"/>
              </a:rPr>
              <a:t>3)</a:t>
            </a:r>
            <a:endParaRPr lang="en-US" sz="2800" dirty="0">
              <a:latin typeface="+mj-lt"/>
            </a:endParaRPr>
          </a:p>
        </p:txBody>
      </p:sp>
    </p:spTree>
    <p:extLst>
      <p:ext uri="{BB962C8B-B14F-4D97-AF65-F5344CB8AC3E}">
        <p14:creationId xmlns="" xmlns:p14="http://schemas.microsoft.com/office/powerpoint/2010/main" val="36933951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05000"/>
            <a:ext cx="8229600" cy="2777683"/>
          </a:xfrm>
        </p:spPr>
        <p:txBody>
          <a:bodyPr>
            <a:noAutofit/>
          </a:bodyPr>
          <a:lstStyle/>
          <a:p>
            <a:pPr>
              <a:spcBef>
                <a:spcPts val="525"/>
              </a:spcBef>
            </a:pPr>
            <a:r>
              <a:rPr lang="el-GR" sz="2200" dirty="0">
                <a:ea typeface="ヒラギノ角ゴ Pro W3" pitchFamily="-84" charset="-128"/>
              </a:rPr>
              <a:t>Η σχέση καθορισμού των μισθών είναι πλέον ανοδική: Η υψηλότερη απασχόληση συνεπάγεται υψηλότερο πραγματικό μισθό.</a:t>
            </a:r>
          </a:p>
          <a:p>
            <a:pPr>
              <a:spcBef>
                <a:spcPts val="525"/>
              </a:spcBef>
            </a:pPr>
            <a:r>
              <a:rPr lang="el-GR" sz="2200" dirty="0">
                <a:ea typeface="ヒラギノ角ゴ Pro W3" pitchFamily="-84" charset="-128"/>
              </a:rPr>
              <a:t>Η σχέση καθορισμού τιμών εξακολουθεί να είναι μια οριζόντια γραμμή.</a:t>
            </a:r>
          </a:p>
          <a:p>
            <a:pPr>
              <a:spcBef>
                <a:spcPts val="525"/>
              </a:spcBef>
            </a:pPr>
            <a:r>
              <a:rPr lang="el-GR" sz="2200" dirty="0">
                <a:ea typeface="ヒラギノ角ゴ Pro W3" pitchFamily="-84" charset="-128"/>
              </a:rPr>
              <a:t>Η ισορροπία δίνεται από το σημείο Α, με «φυσιολογική» απασχόληση </a:t>
            </a:r>
            <a:r>
              <a:rPr lang="el-GR" sz="2200" dirty="0" err="1">
                <a:ea typeface="ヒラギノ角ゴ Pro W3" pitchFamily="-84" charset="-128"/>
              </a:rPr>
              <a:t>N</a:t>
            </a:r>
            <a:r>
              <a:rPr lang="el-GR" sz="2200" baseline="-25000" dirty="0" err="1">
                <a:ea typeface="ヒラギノ角ゴ Pro W3" pitchFamily="-84" charset="-128"/>
              </a:rPr>
              <a:t>n</a:t>
            </a:r>
            <a:r>
              <a:rPr lang="el-GR" sz="2200" dirty="0">
                <a:ea typeface="ヒラギノ角ゴ Pro W3" pitchFamily="-84" charset="-128"/>
              </a:rPr>
              <a:t>.</a:t>
            </a:r>
          </a:p>
          <a:p>
            <a:pPr>
              <a:spcBef>
                <a:spcPts val="525"/>
              </a:spcBef>
            </a:pPr>
            <a:r>
              <a:rPr lang="el-GR" sz="2200" dirty="0">
                <a:ea typeface="ヒラギノ角ゴ Pro W3" pitchFamily="-84" charset="-128"/>
              </a:rPr>
              <a:t>Η σχέση καθορισμού τιμών μοιάζει με μια οριζόντια σχέση ζήτησης εργασίας.</a:t>
            </a:r>
            <a:endParaRPr lang="en-US" sz="2200" dirty="0">
              <a:ea typeface="ヒラギノ角ゴ Pro W3" pitchFamily="-84" charset="-128"/>
            </a:endParaRPr>
          </a:p>
        </p:txBody>
      </p:sp>
      <p:sp>
        <p:nvSpPr>
          <p:cNvPr id="6" name="Title 1"/>
          <p:cNvSpPr>
            <a:spLocks noGrp="1"/>
          </p:cNvSpPr>
          <p:nvPr>
            <p:ph type="title"/>
          </p:nvPr>
        </p:nvSpPr>
        <p:spPr>
          <a:xfrm>
            <a:off x="457200" y="0"/>
            <a:ext cx="8229600" cy="1295400"/>
          </a:xfrm>
        </p:spPr>
        <p:txBody>
          <a:bodyPr wrap="square">
            <a:noAutofit/>
          </a:bodyPr>
          <a:lstStyle/>
          <a:p>
            <a:r>
              <a:rPr lang="el-GR" sz="2800" dirty="0">
                <a:latin typeface="+mj-lt"/>
              </a:rPr>
              <a:t>ΠΑΡΑΡΤΗΜΑ</a:t>
            </a:r>
            <a:r>
              <a:rPr lang="en-IN" sz="2800" dirty="0">
                <a:latin typeface="+mj-lt"/>
              </a:rPr>
              <a:t>: </a:t>
            </a:r>
            <a:r>
              <a:rPr lang="el-GR" sz="2800" dirty="0">
                <a:latin typeface="+mj-lt"/>
              </a:rPr>
              <a:t>Σχέσεις καθορισμού μισθών-τιμών έναντι προσφοράς και ζήτησης εργασίας</a:t>
            </a:r>
            <a:r>
              <a:rPr lang="en-IN" sz="2800" dirty="0">
                <a:latin typeface="+mj-lt"/>
              </a:rPr>
              <a:t> </a:t>
            </a:r>
            <a:r>
              <a:rPr lang="en-IN" sz="2800" dirty="0" smtClean="0">
                <a:latin typeface="+mj-lt"/>
              </a:rPr>
              <a:t>(</a:t>
            </a:r>
            <a:r>
              <a:rPr lang="el-GR" sz="2800" dirty="0" smtClean="0">
                <a:latin typeface="+mj-lt"/>
              </a:rPr>
              <a:t>3</a:t>
            </a:r>
            <a:r>
              <a:rPr lang="en-IN" sz="2800" dirty="0" smtClean="0">
                <a:latin typeface="+mj-lt"/>
              </a:rPr>
              <a:t> </a:t>
            </a:r>
            <a:r>
              <a:rPr lang="el-GR" sz="2800" dirty="0" smtClean="0">
                <a:latin typeface="+mj-lt"/>
              </a:rPr>
              <a:t>από</a:t>
            </a:r>
            <a:r>
              <a:rPr lang="en-IN" sz="2800" dirty="0" smtClean="0">
                <a:latin typeface="+mj-lt"/>
              </a:rPr>
              <a:t> </a:t>
            </a:r>
            <a:r>
              <a:rPr lang="en-IN" sz="2800" dirty="0">
                <a:latin typeface="+mj-lt"/>
              </a:rPr>
              <a:t>3)</a:t>
            </a:r>
            <a:endParaRPr lang="en-US" sz="2800" dirty="0">
              <a:latin typeface="+mj-lt"/>
            </a:endParaRPr>
          </a:p>
        </p:txBody>
      </p:sp>
    </p:spTree>
    <p:extLst>
      <p:ext uri="{BB962C8B-B14F-4D97-AF65-F5344CB8AC3E}">
        <p14:creationId xmlns="" xmlns:p14="http://schemas.microsoft.com/office/powerpoint/2010/main" val="30246526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 xmlns:a16="http://schemas.microsoft.com/office/drawing/2014/main" id="{C06FB2D2-3F36-42C9-A5A6-B6234DC54C96}"/>
              </a:ext>
            </a:extLst>
          </p:cNvPr>
          <p:cNvPicPr>
            <a:picLocks noChangeAspect="1"/>
          </p:cNvPicPr>
          <p:nvPr/>
        </p:nvPicPr>
        <p:blipFill>
          <a:blip r:embed="rId2" cstate="print">
            <a:extLst>
              <a:ext uri="{96DAC541-7B7A-43D3-8B79-37D633B846F1}">
                <asvg:svgBlip xmlns="" xmlns:asvg="http://schemas.microsoft.com/office/drawing/2016/SVG/main" r:embed="rId3"/>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 xmlns:a16="http://schemas.microsoft.com/office/drawing/2014/main"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 xmlns:p14="http://schemas.microsoft.com/office/powerpoint/2010/main" val="334126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748" y="0"/>
            <a:ext cx="8229600" cy="820347"/>
          </a:xfrm>
        </p:spPr>
        <p:txBody>
          <a:bodyPr wrap="square">
            <a:noAutofit/>
          </a:bodyPr>
          <a:lstStyle/>
          <a:p>
            <a:r>
              <a:rPr lang="en-IN" sz="2800" dirty="0">
                <a:latin typeface="+mj-lt"/>
              </a:rPr>
              <a:t>7.1 </a:t>
            </a:r>
            <a:r>
              <a:rPr lang="el-GR" sz="2800" dirty="0">
                <a:latin typeface="+mj-lt"/>
              </a:rPr>
              <a:t>Μια περιήγηση στην αγορά εργασίας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1 </a:t>
            </a:r>
            <a:r>
              <a:rPr lang="el-GR" sz="2800" dirty="0">
                <a:latin typeface="+mj-lt"/>
              </a:rPr>
              <a:t>από</a:t>
            </a:r>
            <a:r>
              <a:rPr lang="en-IN" sz="2800" dirty="0">
                <a:latin typeface="+mj-lt"/>
              </a:rPr>
              <a:t> 4)</a:t>
            </a:r>
            <a:endParaRPr lang="en-US" sz="2800" dirty="0">
              <a:latin typeface="+mj-lt"/>
            </a:endParaRPr>
          </a:p>
        </p:txBody>
      </p:sp>
      <p:sp>
        <p:nvSpPr>
          <p:cNvPr id="5" name="Content Placeholder 4"/>
          <p:cNvSpPr>
            <a:spLocks noGrp="1"/>
          </p:cNvSpPr>
          <p:nvPr>
            <p:ph idx="1"/>
          </p:nvPr>
        </p:nvSpPr>
        <p:spPr>
          <a:xfrm>
            <a:off x="467474" y="1066800"/>
            <a:ext cx="8229600" cy="838200"/>
          </a:xfrm>
        </p:spPr>
        <p:txBody>
          <a:bodyPr>
            <a:noAutofit/>
          </a:bodyPr>
          <a:lstStyle/>
          <a:p>
            <a:pPr marL="0" indent="0">
              <a:buFontTx/>
              <a:buNone/>
            </a:pPr>
            <a:r>
              <a:rPr lang="el-GR" sz="2200" b="1" dirty="0">
                <a:ea typeface="ヒラギノ角ゴ Pro W3" pitchFamily="-65" charset="-128"/>
              </a:rPr>
              <a:t>Απεικόνιση</a:t>
            </a:r>
            <a:r>
              <a:rPr lang="en-US" sz="2200" b="1" dirty="0">
                <a:ea typeface="ヒラギノ角ゴ Pro W3" pitchFamily="-65" charset="-128"/>
              </a:rPr>
              <a:t> 7.1 </a:t>
            </a:r>
            <a:r>
              <a:rPr lang="el-GR" sz="2200" dirty="0">
                <a:ea typeface="ヒラギノ角ゴ Pro W3" pitchFamily="-65" charset="-128"/>
              </a:rPr>
              <a:t>Πληθυσμός, εργατικό δυναμικό, απασχόληση και ανεργία στις ΗΠΑ</a:t>
            </a:r>
            <a:r>
              <a:rPr lang="en-US" sz="2200" dirty="0">
                <a:ea typeface="ヒラギノ角ゴ Pro W3" pitchFamily="-65" charset="-128"/>
              </a:rPr>
              <a:t> (</a:t>
            </a:r>
            <a:r>
              <a:rPr lang="el-GR" sz="2200" dirty="0">
                <a:ea typeface="ヒラギノ角ゴ Pro W3" pitchFamily="-65" charset="-128"/>
              </a:rPr>
              <a:t>εκατομμύρια</a:t>
            </a:r>
            <a:r>
              <a:rPr lang="en-US" sz="2200" dirty="0">
                <a:ea typeface="ヒラギノ角ゴ Pro W3" pitchFamily="-65" charset="-128"/>
              </a:rPr>
              <a:t>), 2018</a:t>
            </a:r>
          </a:p>
        </p:txBody>
      </p:sp>
      <p:sp>
        <p:nvSpPr>
          <p:cNvPr id="6" name="Content Placeholder 5"/>
          <p:cNvSpPr>
            <a:spLocks noGrp="1"/>
          </p:cNvSpPr>
          <p:nvPr>
            <p:ph idx="13"/>
          </p:nvPr>
        </p:nvSpPr>
        <p:spPr>
          <a:xfrm>
            <a:off x="468223" y="1828800"/>
            <a:ext cx="8229600" cy="754506"/>
          </a:xfrm>
        </p:spPr>
        <p:txBody>
          <a:bodyPr>
            <a:noAutofit/>
          </a:bodyPr>
          <a:lstStyle/>
          <a:p>
            <a:pPr marL="0" indent="0">
              <a:spcBef>
                <a:spcPts val="525"/>
              </a:spcBef>
              <a:buNone/>
            </a:pPr>
            <a:r>
              <a:rPr lang="el-GR" sz="2000" kern="0" dirty="0">
                <a:ea typeface="ヒラギノ角ゴ Pro W3" pitchFamily="-84" charset="-128"/>
              </a:rPr>
              <a:t>Το ποσοστό ανεργίας είναι ο λόγος των ανέργων προς το εργατικό δυναμικό</a:t>
            </a:r>
            <a:r>
              <a:rPr lang="en-IN" sz="2000" kern="0" dirty="0">
                <a:ea typeface="ヒラギノ角ゴ Pro W3" pitchFamily="-84" charset="-128"/>
              </a:rPr>
              <a:t>. </a:t>
            </a:r>
            <a:r>
              <a:rPr lang="el-GR" sz="2000" kern="0" dirty="0">
                <a:ea typeface="ヒラギノ角ゴ Pro W3" pitchFamily="-84" charset="-128"/>
              </a:rPr>
              <a:t>Το</a:t>
            </a:r>
            <a:r>
              <a:rPr lang="en-IN" sz="2000" kern="0" dirty="0">
                <a:ea typeface="ヒラギノ角ゴ Pro W3" pitchFamily="-84" charset="-128"/>
              </a:rPr>
              <a:t> 2018 </a:t>
            </a:r>
            <a:r>
              <a:rPr lang="el-GR" sz="2000" kern="0" dirty="0">
                <a:ea typeface="ヒラギノ角ゴ Pro W3" pitchFamily="-84" charset="-128"/>
              </a:rPr>
              <a:t>αυτό το ποσοστό ήταν</a:t>
            </a:r>
            <a:r>
              <a:rPr lang="en-IN" sz="2000" kern="0" dirty="0">
                <a:ea typeface="ヒラギノ角ゴ Pro W3" pitchFamily="-84" charset="-128"/>
              </a:rPr>
              <a:t> 6.3/155.7 = 3.9%.</a:t>
            </a:r>
          </a:p>
        </p:txBody>
      </p:sp>
      <p:sp>
        <p:nvSpPr>
          <p:cNvPr id="3" name="Content Placeholder 2"/>
          <p:cNvSpPr>
            <a:spLocks noGrp="1"/>
          </p:cNvSpPr>
          <p:nvPr>
            <p:ph sz="quarter" idx="14"/>
          </p:nvPr>
        </p:nvSpPr>
        <p:spPr>
          <a:xfrm>
            <a:off x="477748" y="6019800"/>
            <a:ext cx="8209052" cy="304800"/>
          </a:xfrm>
        </p:spPr>
        <p:txBody>
          <a:bodyPr/>
          <a:lstStyle/>
          <a:p>
            <a:pPr marL="0" indent="0">
              <a:buNone/>
            </a:pPr>
            <a:r>
              <a:rPr lang="el-GR" sz="1200" i="1" dirty="0" smtClean="0"/>
              <a:t>Πηγή</a:t>
            </a:r>
            <a:r>
              <a:rPr lang="en-US" sz="1200" i="1" dirty="0" smtClean="0"/>
              <a:t>: </a:t>
            </a:r>
            <a:r>
              <a:rPr lang="en-US" sz="1200" dirty="0"/>
              <a:t>Current Population Survey </a:t>
            </a:r>
            <a:r>
              <a:rPr lang="en-US" sz="1200" dirty="0">
                <a:hlinkClick r:id="rId3" tooltip="http://www.bls.gov/cps/"/>
              </a:rPr>
              <a:t>http://www.bls.gov/cps/</a:t>
            </a:r>
            <a:r>
              <a:rPr lang="en-US" sz="1200" dirty="0"/>
              <a:t>.</a:t>
            </a:r>
          </a:p>
        </p:txBody>
      </p:sp>
      <p:pic>
        <p:nvPicPr>
          <p:cNvPr id="1026" name="Picture 2"/>
          <p:cNvPicPr>
            <a:picLocks noGrp="1" noChangeAspect="1" noChangeArrowheads="1"/>
          </p:cNvPicPr>
          <p:nvPr>
            <p:ph type="pic" sz="quarter" idx="15"/>
          </p:nvPr>
        </p:nvPicPr>
        <p:blipFill>
          <a:blip r:embed="rId4" cstate="print"/>
          <a:srcRect t="157" b="157"/>
          <a:stretch>
            <a:fillRect/>
          </a:stretch>
        </p:blipFill>
        <p:spPr bwMode="auto">
          <a:xfrm>
            <a:off x="2438400" y="2478753"/>
            <a:ext cx="4087812" cy="3388647"/>
          </a:xfrm>
          <a:prstGeom prst="rect">
            <a:avLst/>
          </a:prstGeom>
          <a:noFill/>
          <a:ln w="9525">
            <a:noFill/>
            <a:miter lim="800000"/>
            <a:headEnd/>
            <a:tailEnd/>
          </a:ln>
        </p:spPr>
      </p:pic>
    </p:spTree>
    <p:extLst>
      <p:ext uri="{BB962C8B-B14F-4D97-AF65-F5344CB8AC3E}">
        <p14:creationId xmlns="" xmlns:p14="http://schemas.microsoft.com/office/powerpoint/2010/main" val="7008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96281"/>
            <a:ext cx="8229600" cy="4013919"/>
          </a:xfrm>
        </p:spPr>
        <p:txBody>
          <a:bodyPr>
            <a:noAutofit/>
          </a:bodyPr>
          <a:lstStyle/>
          <a:p>
            <a:pPr>
              <a:spcBef>
                <a:spcPts val="525"/>
              </a:spcBef>
            </a:pPr>
            <a:r>
              <a:rPr lang="el-GR" sz="2000" dirty="0">
                <a:ea typeface="ヒラギノ角ゴ Pro W3" pitchFamily="-84" charset="-128"/>
              </a:rPr>
              <a:t>Ένα δεδομένο ποσοστό ανεργίας, μπορεί να αντικατοπτρίζει, είτε</a:t>
            </a:r>
            <a:r>
              <a:rPr lang="en-US" sz="2000" dirty="0">
                <a:ea typeface="ヒラギノ角ゴ Pro W3" pitchFamily="-84" charset="-128"/>
              </a:rPr>
              <a:t>:</a:t>
            </a:r>
          </a:p>
          <a:p>
            <a:pPr lvl="1">
              <a:spcBef>
                <a:spcPts val="525"/>
              </a:spcBef>
            </a:pPr>
            <a:r>
              <a:rPr lang="el-GR" sz="2000" dirty="0">
                <a:ea typeface="ヒラギノ角ゴ Pro W3" pitchFamily="-84" charset="-128"/>
              </a:rPr>
              <a:t>Μια ενεργή αγορά εργασίας: Πολλές αποχωρήσεις και προσλήψεις, δηλαδή πολλοί εργαζόμενοι που εισέρχονται και εξέρχονται από την ανεργία</a:t>
            </a:r>
          </a:p>
          <a:p>
            <a:pPr lvl="1">
              <a:spcBef>
                <a:spcPts val="525"/>
              </a:spcBef>
            </a:pPr>
            <a:r>
              <a:rPr lang="el-GR" sz="2000" dirty="0">
                <a:ea typeface="ヒラギノ角ゴ Pro W3" pitchFamily="-84" charset="-128"/>
              </a:rPr>
              <a:t>Μια σκληρωτική αγορά εργασίας: Λίγες αποχωρίσεις και προσλήψεις και μια στάσιμη δεξαμενή ανεργίας</a:t>
            </a:r>
            <a:endParaRPr lang="en-US" sz="2000" dirty="0">
              <a:ea typeface="ヒラギノ角ゴ Pro W3" pitchFamily="-84" charset="-128"/>
            </a:endParaRPr>
          </a:p>
          <a:p>
            <a:pPr>
              <a:spcBef>
                <a:spcPts val="525"/>
              </a:spcBef>
            </a:pPr>
            <a:r>
              <a:rPr lang="el-GR" sz="2000" dirty="0">
                <a:ea typeface="ヒラギノ角ゴ Pro W3" pitchFamily="-84" charset="-128"/>
              </a:rPr>
              <a:t>Η  </a:t>
            </a:r>
            <a:r>
              <a:rPr lang="el-GR" sz="2000" b="1" dirty="0">
                <a:ea typeface="ヒラギノ角ゴ Pro W3" pitchFamily="-84" charset="-128"/>
              </a:rPr>
              <a:t>Τρέχουσα Επιθεώρηση Πληθυσμού</a:t>
            </a:r>
            <a:r>
              <a:rPr lang="el-GR" sz="2000" dirty="0">
                <a:ea typeface="ヒラギノ角ゴ Pro W3" pitchFamily="-84" charset="-128"/>
              </a:rPr>
              <a:t> (</a:t>
            </a:r>
            <a:r>
              <a:rPr lang="el-GR" sz="2000" dirty="0" smtClean="0">
                <a:ea typeface="ヒラギノ角ゴ Pro W3" pitchFamily="-84" charset="-128"/>
              </a:rPr>
              <a:t>CPS</a:t>
            </a:r>
            <a:r>
              <a:rPr lang="el-GR" sz="2000" dirty="0">
                <a:ea typeface="ヒラギノ角ゴ Pro W3" pitchFamily="-84" charset="-128"/>
              </a:rPr>
              <a:t>) δείχνει τις μέσες μηνιαίες ροές.</a:t>
            </a:r>
          </a:p>
          <a:p>
            <a:pPr>
              <a:spcBef>
                <a:spcPts val="525"/>
              </a:spcBef>
            </a:pPr>
            <a:r>
              <a:rPr lang="el-GR" sz="2000" dirty="0">
                <a:ea typeface="ヒラギノ角ゴ Pro W3" pitchFamily="-84" charset="-128"/>
              </a:rPr>
              <a:t>Οι αποχωρήσεις περιλαμβάνουν παραιτήσεις και απολύσεις.</a:t>
            </a:r>
          </a:p>
          <a:p>
            <a:pPr>
              <a:spcBef>
                <a:spcPts val="525"/>
              </a:spcBef>
            </a:pPr>
            <a:r>
              <a:rPr lang="el-GR" sz="2000" dirty="0">
                <a:ea typeface="ヒラギノ角ゴ Pro W3" pitchFamily="-84" charset="-128"/>
              </a:rPr>
              <a:t>Η </a:t>
            </a:r>
            <a:r>
              <a:rPr lang="el-GR" sz="2000" b="1" dirty="0">
                <a:ea typeface="ヒラギノ角ゴ Pro W3" pitchFamily="-84" charset="-128"/>
              </a:rPr>
              <a:t>μέση διάρκεια της ανεργίας</a:t>
            </a:r>
            <a:r>
              <a:rPr lang="el-GR" sz="2000" dirty="0">
                <a:ea typeface="ヒラギノ角ゴ Pro W3" pitchFamily="-84" charset="-128"/>
              </a:rPr>
              <a:t> </a:t>
            </a:r>
            <a:r>
              <a:rPr lang="el-GR" sz="2000" dirty="0" smtClean="0">
                <a:ea typeface="ヒラギノ角ゴ Pro W3" pitchFamily="-84" charset="-128"/>
              </a:rPr>
              <a:t>– </a:t>
            </a:r>
            <a:r>
              <a:rPr lang="el-GR" sz="2000" dirty="0">
                <a:ea typeface="ヒラギノ角ゴ Pro W3" pitchFamily="-84" charset="-128"/>
              </a:rPr>
              <a:t>το χρονικό διάστημα που οι άνθρωποι παραμένουν άνεργοι </a:t>
            </a:r>
            <a:r>
              <a:rPr lang="el-GR" sz="2000" dirty="0" smtClean="0">
                <a:ea typeface="ヒラギノ角ゴ Pro W3" pitchFamily="-84" charset="-128"/>
              </a:rPr>
              <a:t>– </a:t>
            </a:r>
            <a:r>
              <a:rPr lang="el-GR" sz="2000" dirty="0">
                <a:ea typeface="ヒラギノ角ゴ Pro W3" pitchFamily="-84" charset="-128"/>
              </a:rPr>
              <a:t>είναι 2 μήνες.</a:t>
            </a:r>
            <a:endParaRPr lang="en-US" sz="2000" dirty="0">
              <a:ea typeface="ヒラギノ角ゴ Pro W3" pitchFamily="-84" charset="-128"/>
            </a:endParaRPr>
          </a:p>
        </p:txBody>
      </p:sp>
      <p:sp>
        <p:nvSpPr>
          <p:cNvPr id="6" name="Title 1"/>
          <p:cNvSpPr>
            <a:spLocks noGrp="1"/>
          </p:cNvSpPr>
          <p:nvPr>
            <p:ph type="title"/>
          </p:nvPr>
        </p:nvSpPr>
        <p:spPr>
          <a:xfrm>
            <a:off x="477748" y="0"/>
            <a:ext cx="8229600" cy="820347"/>
          </a:xfrm>
        </p:spPr>
        <p:txBody>
          <a:bodyPr wrap="square">
            <a:noAutofit/>
          </a:bodyPr>
          <a:lstStyle/>
          <a:p>
            <a:r>
              <a:rPr lang="en-IN" sz="2800" dirty="0">
                <a:latin typeface="+mj-lt"/>
              </a:rPr>
              <a:t>7.1 </a:t>
            </a:r>
            <a:r>
              <a:rPr lang="el-GR" sz="2800" dirty="0">
                <a:latin typeface="+mj-lt"/>
              </a:rPr>
              <a:t>Μια περιήγηση στην αγορά εργασίας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2</a:t>
            </a:r>
            <a:r>
              <a:rPr lang="en-IN" sz="2800" dirty="0" smtClean="0">
                <a:latin typeface="+mj-lt"/>
              </a:rPr>
              <a:t> </a:t>
            </a:r>
            <a:r>
              <a:rPr lang="el-GR" sz="2800" dirty="0">
                <a:latin typeface="+mj-lt"/>
              </a:rPr>
              <a:t>από</a:t>
            </a:r>
            <a:r>
              <a:rPr lang="en-IN" sz="2800" dirty="0">
                <a:latin typeface="+mj-lt"/>
              </a:rPr>
              <a:t> 4)</a:t>
            </a:r>
            <a:endParaRPr lang="en-US" sz="2800" dirty="0">
              <a:latin typeface="+mj-lt"/>
            </a:endParaRPr>
          </a:p>
        </p:txBody>
      </p:sp>
    </p:spTree>
    <p:extLst>
      <p:ext uri="{BB962C8B-B14F-4D97-AF65-F5344CB8AC3E}">
        <p14:creationId xmlns="" xmlns:p14="http://schemas.microsoft.com/office/powerpoint/2010/main" val="3743789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474" y="990600"/>
            <a:ext cx="8229600" cy="1042514"/>
          </a:xfrm>
        </p:spPr>
        <p:txBody>
          <a:bodyPr>
            <a:noAutofit/>
          </a:bodyPr>
          <a:lstStyle/>
          <a:p>
            <a:pPr marL="0" indent="0">
              <a:buFontTx/>
              <a:buNone/>
            </a:pPr>
            <a:r>
              <a:rPr lang="el-GR" sz="2200" b="1" dirty="0">
                <a:ea typeface="ヒラギノ角ゴ Pro W3" pitchFamily="-65" charset="-128"/>
              </a:rPr>
              <a:t>Απεικόνιση</a:t>
            </a:r>
            <a:r>
              <a:rPr lang="en-US" sz="2200" b="1" dirty="0">
                <a:ea typeface="ヒラギノ角ゴ Pro W3" pitchFamily="-65" charset="-128"/>
              </a:rPr>
              <a:t> 7.2 </a:t>
            </a:r>
            <a:r>
              <a:rPr lang="el-GR" sz="2200" dirty="0">
                <a:ea typeface="ヒラギノ角ゴ Pro W3" pitchFamily="-65" charset="-128"/>
              </a:rPr>
              <a:t>Μέσες μηνιαίες ροές μεταξύ απασχόλησης, ανεργίας και μη συμμετοχής στις ΗΠΑ</a:t>
            </a:r>
            <a:r>
              <a:rPr lang="en-US" sz="2200" dirty="0">
                <a:ea typeface="ヒラギノ角ゴ Pro W3" pitchFamily="-65" charset="-128"/>
              </a:rPr>
              <a:t>, 1996 </a:t>
            </a:r>
            <a:r>
              <a:rPr lang="el-GR" sz="2200" dirty="0">
                <a:ea typeface="ヒラギノ角ゴ Pro W3" pitchFamily="-65" charset="-128"/>
              </a:rPr>
              <a:t>έως</a:t>
            </a:r>
            <a:r>
              <a:rPr lang="en-US" sz="2200" dirty="0">
                <a:ea typeface="ヒラギノ角ゴ Pro W3" pitchFamily="-65" charset="-128"/>
              </a:rPr>
              <a:t> 2018 (</a:t>
            </a:r>
            <a:r>
              <a:rPr lang="el-GR" sz="2200" dirty="0">
                <a:ea typeface="ヒラギノ角ゴ Pro W3" pitchFamily="-65" charset="-128"/>
              </a:rPr>
              <a:t>εκατομμύρια</a:t>
            </a:r>
            <a:r>
              <a:rPr lang="en-US" sz="2200" dirty="0">
                <a:ea typeface="ヒラギノ角ゴ Pro W3" pitchFamily="-65" charset="-128"/>
              </a:rPr>
              <a:t>)</a:t>
            </a:r>
          </a:p>
        </p:txBody>
      </p:sp>
      <p:sp>
        <p:nvSpPr>
          <p:cNvPr id="6" name="Content Placeholder 5"/>
          <p:cNvSpPr>
            <a:spLocks noGrp="1"/>
          </p:cNvSpPr>
          <p:nvPr>
            <p:ph idx="13"/>
          </p:nvPr>
        </p:nvSpPr>
        <p:spPr>
          <a:xfrm>
            <a:off x="472611" y="2286000"/>
            <a:ext cx="3184989" cy="3429000"/>
          </a:xfrm>
        </p:spPr>
        <p:txBody>
          <a:bodyPr>
            <a:noAutofit/>
          </a:bodyPr>
          <a:lstStyle/>
          <a:p>
            <a:pPr marL="0" indent="0">
              <a:spcBef>
                <a:spcPts val="525"/>
              </a:spcBef>
              <a:buNone/>
            </a:pPr>
            <a:r>
              <a:rPr lang="el-GR" sz="1800" kern="0" dirty="0" smtClean="0">
                <a:ea typeface="ヒラギノ角ゴ Pro W3" pitchFamily="-84" charset="-128"/>
              </a:rPr>
              <a:t>(1) Οι ροές εργαζομένων προς και από την απασχόληση είναι μεγάλες. </a:t>
            </a:r>
          </a:p>
          <a:p>
            <a:pPr marL="0" indent="0">
              <a:spcBef>
                <a:spcPts val="525"/>
              </a:spcBef>
              <a:buNone/>
            </a:pPr>
            <a:r>
              <a:rPr lang="el-GR" sz="1800" kern="0" dirty="0" smtClean="0">
                <a:ea typeface="ヒラギノ角ゴ Pro W3" pitchFamily="-84" charset="-128"/>
              </a:rPr>
              <a:t>(2) Οι ροές προς και από την ανεργία είναι μεγάλες σε σχέση με τον αριθμό των ανέργων. </a:t>
            </a:r>
          </a:p>
          <a:p>
            <a:pPr marL="0" indent="0">
              <a:spcBef>
                <a:spcPts val="525"/>
              </a:spcBef>
              <a:buNone/>
            </a:pPr>
            <a:r>
              <a:rPr lang="el-GR" sz="1800" kern="0" dirty="0" smtClean="0">
                <a:ea typeface="ヒラギノ角ゴ Pro W3" pitchFamily="-84" charset="-128"/>
              </a:rPr>
              <a:t>(3) Υπάρχουν επίσης μεγάλες ροές προς και από το εργατικό δυναμικό, οι περισσότερες από αυτές απευθείας προς και από την απασχόληση.</a:t>
            </a:r>
            <a:endParaRPr lang="en-US" sz="1800" kern="0" dirty="0">
              <a:ea typeface="ヒラギノ角ゴ Pro W3" pitchFamily="-84" charset="-128"/>
            </a:endParaRPr>
          </a:p>
        </p:txBody>
      </p:sp>
      <p:sp>
        <p:nvSpPr>
          <p:cNvPr id="3" name="Content Placeholder 2"/>
          <p:cNvSpPr>
            <a:spLocks noGrp="1"/>
          </p:cNvSpPr>
          <p:nvPr>
            <p:ph sz="quarter" idx="14"/>
          </p:nvPr>
        </p:nvSpPr>
        <p:spPr>
          <a:xfrm>
            <a:off x="457200" y="5867400"/>
            <a:ext cx="8229600" cy="533400"/>
          </a:xfrm>
        </p:spPr>
        <p:txBody>
          <a:bodyPr/>
          <a:lstStyle/>
          <a:p>
            <a:pPr marL="0" indent="0">
              <a:buNone/>
            </a:pPr>
            <a:r>
              <a:rPr lang="el-GR" sz="1200" i="1" dirty="0" smtClean="0"/>
              <a:t>Πηγή</a:t>
            </a:r>
            <a:r>
              <a:rPr lang="en-US" sz="1200" i="1" dirty="0" smtClean="0"/>
              <a:t>: </a:t>
            </a:r>
            <a:r>
              <a:rPr lang="en-US" sz="1200" dirty="0"/>
              <a:t>Calculated from the series constructed by Fleischman and </a:t>
            </a:r>
            <a:r>
              <a:rPr lang="en-US" sz="1200" dirty="0" err="1"/>
              <a:t>Fallick</a:t>
            </a:r>
            <a:r>
              <a:rPr lang="en-US" sz="1200" dirty="0"/>
              <a:t>, </a:t>
            </a:r>
            <a:r>
              <a:rPr lang="en-US" sz="1200" dirty="0">
                <a:hlinkClick r:id="rId3" tooltip="http://www.federalreserve.gov/econresdata/researchdata/feds200434.xls."/>
              </a:rPr>
              <a:t>www.federalreserve.gov/econresdata/researchdata/feds200434.xls.</a:t>
            </a:r>
            <a:endParaRPr lang="en-US" sz="1200" dirty="0"/>
          </a:p>
        </p:txBody>
      </p:sp>
      <p:pic>
        <p:nvPicPr>
          <p:cNvPr id="2051" name="Picture 3"/>
          <p:cNvPicPr>
            <a:picLocks noChangeAspect="1" noChangeArrowheads="1"/>
          </p:cNvPicPr>
          <p:nvPr/>
        </p:nvPicPr>
        <p:blipFill>
          <a:blip r:embed="rId4" cstate="print"/>
          <a:srcRect/>
          <a:stretch>
            <a:fillRect/>
          </a:stretch>
        </p:blipFill>
        <p:spPr bwMode="auto">
          <a:xfrm>
            <a:off x="4267200" y="1688196"/>
            <a:ext cx="4114801" cy="4098242"/>
          </a:xfrm>
          <a:prstGeom prst="rect">
            <a:avLst/>
          </a:prstGeom>
          <a:noFill/>
          <a:ln w="9525">
            <a:noFill/>
            <a:miter lim="800000"/>
            <a:headEnd/>
            <a:tailEnd/>
          </a:ln>
        </p:spPr>
      </p:pic>
      <p:sp>
        <p:nvSpPr>
          <p:cNvPr id="9" name="Title 1"/>
          <p:cNvSpPr>
            <a:spLocks noGrp="1"/>
          </p:cNvSpPr>
          <p:nvPr>
            <p:ph type="title"/>
          </p:nvPr>
        </p:nvSpPr>
        <p:spPr>
          <a:xfrm>
            <a:off x="477748" y="0"/>
            <a:ext cx="8229600" cy="820347"/>
          </a:xfrm>
        </p:spPr>
        <p:txBody>
          <a:bodyPr wrap="square">
            <a:noAutofit/>
          </a:bodyPr>
          <a:lstStyle/>
          <a:p>
            <a:r>
              <a:rPr lang="en-IN" sz="2800" dirty="0">
                <a:latin typeface="+mj-lt"/>
              </a:rPr>
              <a:t>7.1 </a:t>
            </a:r>
            <a:r>
              <a:rPr lang="el-GR" sz="2800" dirty="0">
                <a:latin typeface="+mj-lt"/>
              </a:rPr>
              <a:t>Μια περιήγηση στην αγορά εργασίας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3</a:t>
            </a:r>
            <a:r>
              <a:rPr lang="en-IN" sz="2800" dirty="0" smtClean="0">
                <a:latin typeface="+mj-lt"/>
              </a:rPr>
              <a:t> </a:t>
            </a:r>
            <a:r>
              <a:rPr lang="el-GR" sz="2800" dirty="0">
                <a:latin typeface="+mj-lt"/>
              </a:rPr>
              <a:t>από</a:t>
            </a:r>
            <a:r>
              <a:rPr lang="en-IN" sz="2800" dirty="0">
                <a:latin typeface="+mj-lt"/>
              </a:rPr>
              <a:t> 4)</a:t>
            </a:r>
            <a:endParaRPr lang="en-US" sz="2800" dirty="0">
              <a:latin typeface="+mj-lt"/>
            </a:endParaRPr>
          </a:p>
        </p:txBody>
      </p:sp>
    </p:spTree>
    <p:extLst>
      <p:ext uri="{BB962C8B-B14F-4D97-AF65-F5344CB8AC3E}">
        <p14:creationId xmlns="" xmlns:p14="http://schemas.microsoft.com/office/powerpoint/2010/main" val="2244417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10889"/>
            <a:ext cx="8229600" cy="2280111"/>
          </a:xfrm>
        </p:spPr>
        <p:txBody>
          <a:bodyPr>
            <a:noAutofit/>
          </a:bodyPr>
          <a:lstStyle/>
          <a:p>
            <a:pPr>
              <a:spcBef>
                <a:spcPts val="525"/>
              </a:spcBef>
            </a:pPr>
            <a:r>
              <a:rPr lang="el-GR" sz="2200" dirty="0">
                <a:ea typeface="ヒラギノ角ゴ Pro W3" pitchFamily="-84" charset="-128"/>
              </a:rPr>
              <a:t>Πολλοί που ταξινομούνται ως «εκτός εργατικού δυναμικού» είναι στην πραγματικότητα </a:t>
            </a:r>
            <a:r>
              <a:rPr lang="el-GR" sz="2200" b="1" dirty="0">
                <a:ea typeface="ヒラギノ角ゴ Pro W3" pitchFamily="-84" charset="-128"/>
              </a:rPr>
              <a:t>αποθαρρυμένοι εργαζόμενοι</a:t>
            </a:r>
            <a:r>
              <a:rPr lang="el-GR" sz="2200" dirty="0">
                <a:ea typeface="ヒラギノ角ゴ Pro W3" pitchFamily="-84" charset="-128"/>
              </a:rPr>
              <a:t>—δεν αναζητούν ενεργά εργασία, αλλά θα την δεχθούν αν βρουν.</a:t>
            </a:r>
          </a:p>
          <a:p>
            <a:pPr>
              <a:spcBef>
                <a:spcPts val="525"/>
              </a:spcBef>
            </a:pPr>
            <a:r>
              <a:rPr lang="el-GR" sz="2200" dirty="0">
                <a:ea typeface="ヒラギノ角ゴ Pro W3" pitchFamily="-84" charset="-128"/>
              </a:rPr>
              <a:t>Έτσι, αντί για το ποσοστό ανεργίας, οι οικονομολόγοι μερικές φορές επικεντρώνονται στο </a:t>
            </a:r>
            <a:r>
              <a:rPr lang="el-GR" sz="2200" b="1" dirty="0">
                <a:ea typeface="ヒラギノ角ゴ Pro W3" pitchFamily="-84" charset="-128"/>
              </a:rPr>
              <a:t>ποσοστό απασχόλησης</a:t>
            </a:r>
            <a:r>
              <a:rPr lang="el-GR" sz="2200" dirty="0">
                <a:ea typeface="ヒラギノ角ゴ Pro W3" pitchFamily="-84" charset="-128"/>
              </a:rPr>
              <a:t> – τον λόγο της απασχόλησης προς τον πληθυσμό.</a:t>
            </a:r>
            <a:r>
              <a:rPr lang="en-US" sz="2200" dirty="0">
                <a:ea typeface="ヒラギノ角ゴ Pro W3" pitchFamily="-84" charset="-128"/>
              </a:rPr>
              <a:t> </a:t>
            </a:r>
          </a:p>
        </p:txBody>
      </p:sp>
      <p:sp>
        <p:nvSpPr>
          <p:cNvPr id="6" name="Title 1"/>
          <p:cNvSpPr>
            <a:spLocks noGrp="1"/>
          </p:cNvSpPr>
          <p:nvPr>
            <p:ph type="title"/>
          </p:nvPr>
        </p:nvSpPr>
        <p:spPr>
          <a:xfrm>
            <a:off x="477748" y="0"/>
            <a:ext cx="8229600" cy="820347"/>
          </a:xfrm>
        </p:spPr>
        <p:txBody>
          <a:bodyPr wrap="square">
            <a:noAutofit/>
          </a:bodyPr>
          <a:lstStyle/>
          <a:p>
            <a:r>
              <a:rPr lang="en-IN" sz="2800" dirty="0">
                <a:latin typeface="+mj-lt"/>
              </a:rPr>
              <a:t>7.1 </a:t>
            </a:r>
            <a:r>
              <a:rPr lang="el-GR" sz="2800" dirty="0">
                <a:latin typeface="+mj-lt"/>
              </a:rPr>
              <a:t>Μια περιήγηση στην αγορά εργασίας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4</a:t>
            </a:r>
            <a:r>
              <a:rPr lang="en-IN" sz="2800" dirty="0" smtClean="0">
                <a:latin typeface="+mj-lt"/>
              </a:rPr>
              <a:t> </a:t>
            </a:r>
            <a:r>
              <a:rPr lang="el-GR" sz="2800" dirty="0">
                <a:latin typeface="+mj-lt"/>
              </a:rPr>
              <a:t>από</a:t>
            </a:r>
            <a:r>
              <a:rPr lang="en-IN" sz="2800" dirty="0">
                <a:latin typeface="+mj-lt"/>
              </a:rPr>
              <a:t> 4)</a:t>
            </a:r>
            <a:endParaRPr lang="en-US" sz="2800" dirty="0">
              <a:latin typeface="+mj-lt"/>
            </a:endParaRPr>
          </a:p>
        </p:txBody>
      </p:sp>
    </p:spTree>
    <p:extLst>
      <p:ext uri="{BB962C8B-B14F-4D97-AF65-F5344CB8AC3E}">
        <p14:creationId xmlns="" xmlns:p14="http://schemas.microsoft.com/office/powerpoint/2010/main" val="2862873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144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Η τρέχουσα επιθεώρηση πληθυσμού</a:t>
            </a:r>
            <a:endParaRPr lang="en-US" sz="2800" dirty="0">
              <a:latin typeface="+mj-lt"/>
            </a:endParaRPr>
          </a:p>
        </p:txBody>
      </p:sp>
      <p:sp>
        <p:nvSpPr>
          <p:cNvPr id="5" name="Content Placeholder 4"/>
          <p:cNvSpPr>
            <a:spLocks noGrp="1"/>
          </p:cNvSpPr>
          <p:nvPr>
            <p:ph idx="1"/>
          </p:nvPr>
        </p:nvSpPr>
        <p:spPr>
          <a:xfrm>
            <a:off x="457200" y="1489105"/>
            <a:ext cx="8229600" cy="3082895"/>
          </a:xfrm>
        </p:spPr>
        <p:txBody>
          <a:bodyPr>
            <a:noAutofit/>
          </a:bodyPr>
          <a:lstStyle/>
          <a:p>
            <a:pPr>
              <a:spcBef>
                <a:spcPts val="525"/>
              </a:spcBef>
            </a:pPr>
            <a:r>
              <a:rPr lang="el-GR" sz="2200" dirty="0">
                <a:ea typeface="ヒラギノ角ゴ Pro W3" pitchFamily="-84" charset="-128"/>
              </a:rPr>
              <a:t>Η Τρέχουσα Επιθεώρηση Πληθυσμού είναι η κύρια πηγή των στατιστικών του Υπουργείου Εργασίας για το εργατικό δυναμικό, την απασχόληση, τις συμμετοχές και τις αποδοχές στις Ηνωμένες Πολιτείες.</a:t>
            </a:r>
          </a:p>
          <a:p>
            <a:pPr>
              <a:spcBef>
                <a:spcPts val="525"/>
              </a:spcBef>
            </a:pPr>
            <a:r>
              <a:rPr lang="el-GR" sz="2200" dirty="0">
                <a:ea typeface="ヒラギノ角ゴ Pro W3" pitchFamily="-84" charset="-128"/>
              </a:rPr>
              <a:t>Βασίζεται σε περίπου 60.000 νοικοκυριά που ερωτώνται κάθε μήνα.</a:t>
            </a:r>
          </a:p>
          <a:p>
            <a:pPr>
              <a:spcBef>
                <a:spcPts val="525"/>
              </a:spcBef>
            </a:pPr>
            <a:r>
              <a:rPr lang="el-GR" sz="2200" dirty="0">
                <a:ea typeface="ヒラギノ角ゴ Pro W3" pitchFamily="-84" charset="-128"/>
              </a:rPr>
              <a:t>Οι οικονομολόγοι χρησιμοποιούν αυτά τα δεδομένα για να λάβουν στιγμιότυπα της οικονομίας σε διάφορες χρονικές στιγμές, και της κατάστασης των ίδιων ανθρώπων σε δύο διαδοχικούς μήνες.</a:t>
            </a:r>
            <a:r>
              <a:rPr lang="en-US" sz="2200" dirty="0">
                <a:ea typeface="ヒラギノ角ゴ Pro W3" pitchFamily="-84" charset="-128"/>
              </a:rPr>
              <a:t> </a:t>
            </a:r>
          </a:p>
        </p:txBody>
      </p:sp>
    </p:spTree>
    <p:extLst>
      <p:ext uri="{BB962C8B-B14F-4D97-AF65-F5344CB8AC3E}">
        <p14:creationId xmlns="" xmlns:p14="http://schemas.microsoft.com/office/powerpoint/2010/main" val="2661019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57200"/>
          </a:xfrm>
        </p:spPr>
        <p:txBody>
          <a:bodyPr wrap="square">
            <a:noAutofit/>
          </a:bodyPr>
          <a:lstStyle/>
          <a:p>
            <a:r>
              <a:rPr lang="en-IN" sz="2800" dirty="0">
                <a:latin typeface="+mj-lt"/>
              </a:rPr>
              <a:t>7.2 </a:t>
            </a:r>
            <a:r>
              <a:rPr lang="el-GR" sz="2800" dirty="0">
                <a:latin typeface="+mj-lt"/>
              </a:rPr>
              <a:t>Διακυμάνσεις της ανεργίας</a:t>
            </a:r>
            <a:r>
              <a:rPr lang="en-IN" sz="2800" dirty="0">
                <a:latin typeface="+mj-lt"/>
              </a:rPr>
              <a:t> (1 </a:t>
            </a:r>
            <a:r>
              <a:rPr lang="el-GR" sz="2800" dirty="0">
                <a:latin typeface="+mj-lt"/>
              </a:rPr>
              <a:t>από</a:t>
            </a:r>
            <a:r>
              <a:rPr lang="en-IN" sz="2800" dirty="0">
                <a:latin typeface="+mj-lt"/>
              </a:rPr>
              <a:t> 4)</a:t>
            </a:r>
            <a:endParaRPr lang="en-US" sz="2800" dirty="0">
              <a:latin typeface="+mj-lt"/>
            </a:endParaRPr>
          </a:p>
        </p:txBody>
      </p:sp>
      <p:sp>
        <p:nvSpPr>
          <p:cNvPr id="5" name="Content Placeholder 4"/>
          <p:cNvSpPr>
            <a:spLocks noGrp="1"/>
          </p:cNvSpPr>
          <p:nvPr>
            <p:ph idx="1"/>
          </p:nvPr>
        </p:nvSpPr>
        <p:spPr>
          <a:xfrm>
            <a:off x="467474" y="609600"/>
            <a:ext cx="8229600" cy="807378"/>
          </a:xfrm>
        </p:spPr>
        <p:txBody>
          <a:bodyPr>
            <a:noAutofit/>
          </a:bodyPr>
          <a:lstStyle/>
          <a:p>
            <a:pPr marL="0" indent="0">
              <a:buFontTx/>
              <a:buNone/>
            </a:pPr>
            <a:r>
              <a:rPr lang="el-GR" sz="2200" b="1" dirty="0" smtClean="0">
                <a:ea typeface="ヒラギノ角ゴ Pro W3" pitchFamily="-65" charset="-128"/>
              </a:rPr>
              <a:t>Απεικόνιση</a:t>
            </a:r>
            <a:r>
              <a:rPr lang="en-US" sz="2200" b="1" dirty="0" smtClean="0">
                <a:ea typeface="ヒラギノ角ゴ Pro W3" pitchFamily="-65" charset="-128"/>
              </a:rPr>
              <a:t> 7.3 </a:t>
            </a:r>
            <a:r>
              <a:rPr lang="el-GR" sz="2200" dirty="0" smtClean="0">
                <a:ea typeface="ヒラギノ角ゴ Pro W3" pitchFamily="-65" charset="-128"/>
              </a:rPr>
              <a:t>Διακυμάνσεις του ποσοστού ανεργίας των ΗΠΑ, </a:t>
            </a:r>
            <a:r>
              <a:rPr lang="en-US" sz="2200" dirty="0" smtClean="0">
                <a:ea typeface="ヒラギノ角ゴ Pro W3" pitchFamily="-65" charset="-128"/>
              </a:rPr>
              <a:t>1948</a:t>
            </a:r>
            <a:r>
              <a:rPr lang="el-GR" sz="2200" dirty="0" smtClean="0">
                <a:ea typeface="ヒラギノ角ゴ Pro W3" pitchFamily="-65" charset="-128"/>
              </a:rPr>
              <a:t>-</a:t>
            </a:r>
            <a:r>
              <a:rPr lang="en-US" sz="2200" dirty="0" smtClean="0">
                <a:ea typeface="ヒラギノ角ゴ Pro W3" pitchFamily="-65" charset="-128"/>
              </a:rPr>
              <a:t>2018</a:t>
            </a:r>
            <a:endParaRPr lang="en-US" sz="2200" dirty="0">
              <a:ea typeface="ヒラギノ角ゴ Pro W3" pitchFamily="-65" charset="-128"/>
            </a:endParaRPr>
          </a:p>
        </p:txBody>
      </p:sp>
      <p:sp>
        <p:nvSpPr>
          <p:cNvPr id="6" name="Content Placeholder 5"/>
          <p:cNvSpPr>
            <a:spLocks noGrp="1"/>
          </p:cNvSpPr>
          <p:nvPr>
            <p:ph idx="13"/>
          </p:nvPr>
        </p:nvSpPr>
        <p:spPr>
          <a:xfrm>
            <a:off x="457949" y="1447800"/>
            <a:ext cx="8229600" cy="609600"/>
          </a:xfrm>
        </p:spPr>
        <p:txBody>
          <a:bodyPr>
            <a:noAutofit/>
          </a:bodyPr>
          <a:lstStyle/>
          <a:p>
            <a:pPr marL="0" indent="0">
              <a:spcBef>
                <a:spcPts val="525"/>
              </a:spcBef>
              <a:buNone/>
            </a:pPr>
            <a:r>
              <a:rPr lang="el-GR" sz="1800" kern="0" dirty="0" smtClean="0">
                <a:ea typeface="ヒラギノ角ゴ Pro W3" pitchFamily="-84" charset="-128"/>
              </a:rPr>
              <a:t>Από το 1948 το μέσο ετήσιο ποσοστό ανεργίας των ΗΠΑ κυμάνθηκε μεταξύ του 3% και του 10%.</a:t>
            </a:r>
            <a:endParaRPr lang="en-US" sz="1800" kern="0" dirty="0">
              <a:ea typeface="ヒラギノ角ゴ Pro W3" pitchFamily="-84" charset="-128"/>
            </a:endParaRPr>
          </a:p>
        </p:txBody>
      </p:sp>
      <p:sp>
        <p:nvSpPr>
          <p:cNvPr id="3" name="Content Placeholder 2"/>
          <p:cNvSpPr>
            <a:spLocks noGrp="1"/>
          </p:cNvSpPr>
          <p:nvPr>
            <p:ph sz="quarter" idx="14"/>
          </p:nvPr>
        </p:nvSpPr>
        <p:spPr>
          <a:xfrm>
            <a:off x="457200" y="6019800"/>
            <a:ext cx="8239874" cy="533400"/>
          </a:xfrm>
        </p:spPr>
        <p:txBody>
          <a:bodyPr/>
          <a:lstStyle/>
          <a:p>
            <a:pPr marL="0" indent="0">
              <a:buNone/>
            </a:pPr>
            <a:r>
              <a:rPr lang="el-GR" sz="1200" i="1" dirty="0" smtClean="0"/>
              <a:t>Πηγή</a:t>
            </a:r>
            <a:r>
              <a:rPr lang="en-US" sz="1200" i="1" dirty="0" smtClean="0"/>
              <a:t>: </a:t>
            </a:r>
            <a:r>
              <a:rPr lang="en-US" sz="1200" dirty="0"/>
              <a:t>Series UNRATE: Federal Reserve Economic Data (FRED) </a:t>
            </a:r>
            <a:r>
              <a:rPr lang="en-US" sz="1200" dirty="0">
                <a:hlinkClick r:id="rId3" tooltip="http://research.stlouisfed.org/fred2/"/>
              </a:rPr>
              <a:t>http://research.stlouisfed.org/fred2/</a:t>
            </a:r>
            <a:r>
              <a:rPr lang="en-US" sz="1200" dirty="0"/>
              <a:t>.</a:t>
            </a:r>
          </a:p>
        </p:txBody>
      </p:sp>
      <p:pic>
        <p:nvPicPr>
          <p:cNvPr id="3074" name="Picture 2"/>
          <p:cNvPicPr>
            <a:picLocks noGrp="1" noChangeAspect="1" noChangeArrowheads="1"/>
          </p:cNvPicPr>
          <p:nvPr>
            <p:ph type="pic" sz="quarter" idx="15"/>
          </p:nvPr>
        </p:nvPicPr>
        <p:blipFill>
          <a:blip r:embed="rId4" cstate="print"/>
          <a:srcRect l="697" r="697"/>
          <a:stretch>
            <a:fillRect/>
          </a:stretch>
        </p:blipFill>
        <p:spPr bwMode="auto">
          <a:xfrm>
            <a:off x="307059" y="2362200"/>
            <a:ext cx="8379742" cy="3230563"/>
          </a:xfrm>
          <a:prstGeom prst="rect">
            <a:avLst/>
          </a:prstGeom>
          <a:noFill/>
          <a:ln w="9525">
            <a:noFill/>
            <a:miter lim="800000"/>
            <a:headEnd/>
            <a:tailEnd/>
          </a:ln>
        </p:spPr>
      </p:pic>
    </p:spTree>
    <p:extLst>
      <p:ext uri="{BB962C8B-B14F-4D97-AF65-F5344CB8AC3E}">
        <p14:creationId xmlns="" xmlns:p14="http://schemas.microsoft.com/office/powerpoint/2010/main" val="3720108967"/>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TotalTime>
  <Words>5251</Words>
  <Application>Microsoft Office PowerPoint</Application>
  <PresentationFormat>Προβολή στην οθόνη (4:3)</PresentationFormat>
  <Paragraphs>302</Paragraphs>
  <Slides>32</Slides>
  <Notes>31</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508 Lecture</vt:lpstr>
      <vt:lpstr>Μακροοικονομική</vt:lpstr>
      <vt:lpstr>Σχεδιάγραμμα Κεφαλαίου 7</vt:lpstr>
      <vt:lpstr>Η Αγορά Εργασίας</vt:lpstr>
      <vt:lpstr>7.1 Μια περιήγηση στην αγορά εργασίας  (1 από 4)</vt:lpstr>
      <vt:lpstr>7.1 Μια περιήγηση στην αγορά εργασίας  (2 από 4)</vt:lpstr>
      <vt:lpstr>7.1 Μια περιήγηση στην αγορά εργασίας  (3 από 4)</vt:lpstr>
      <vt:lpstr>7.1 Μια περιήγηση στην αγορά εργασίας  (4 από 4)</vt:lpstr>
      <vt:lpstr>ΠΛΑΙΣΙΟ ΕΠΙΚΕΝΤΡΩΣΗΣ: Η τρέχουσα επιθεώρηση πληθυσμού</vt:lpstr>
      <vt:lpstr>7.2 Διακυμάνσεις της ανεργίας (1 από 4)</vt:lpstr>
      <vt:lpstr>7.2 Διακυμάνσεις της ανεργίας (2 από 4)</vt:lpstr>
      <vt:lpstr>7.2 Διακυμάνσεις της ανεργίας (3 από 4)</vt:lpstr>
      <vt:lpstr>7.2 Διακυμάνσεις της ανεργίας (4 από 4)</vt:lpstr>
      <vt:lpstr>7.3 Καθορισμός μισθών (1 από 6)</vt:lpstr>
      <vt:lpstr>7.3 Καθορισμός μισθών (2 από 6)</vt:lpstr>
      <vt:lpstr>7.3 Καθορισμός μισθών (3 από 6)</vt:lpstr>
      <vt:lpstr>ΠΛΑΙΣΙΟ ΕΠΙΚΕΝΤΡΩΣΗΣ: Από τον Henry Ford στον Jeff Bezos</vt:lpstr>
      <vt:lpstr>7.3 Καθορισμός μισθών (4 από 6)</vt:lpstr>
      <vt:lpstr>7.3 Καθορισμός μισθών (5 από 6)</vt:lpstr>
      <vt:lpstr>7.3 Καθορισμός μισθών (6 από 6)</vt:lpstr>
      <vt:lpstr>7.4 Καθορισμός τιμών (1 of 2)</vt:lpstr>
      <vt:lpstr>7.4 Καθορισμός τιμών (2 από 2)</vt:lpstr>
      <vt:lpstr>7.5 Το φυσιολογικό ποσοστό ανεργίας (1 από 6)</vt:lpstr>
      <vt:lpstr>7.5 Το φυσιολογικό ποσοστό ανεργίας (2 από 6)</vt:lpstr>
      <vt:lpstr>7.5 Το φυσιολογικό ποσοστό ανεργίας (3 από 6)</vt:lpstr>
      <vt:lpstr>7.5 Το φυσιολογικό ποσοστό ανεργίας (4 από 6)</vt:lpstr>
      <vt:lpstr>7.5 Το φυσιολογικό ποσοστό ανεργίας (5 από 6)</vt:lpstr>
      <vt:lpstr>7.5 Το φυσιολογικό ποσοστό ανεργίας (6 από 6)</vt:lpstr>
      <vt:lpstr>7.6 Πού πηγαίνουμε από εδώ</vt:lpstr>
      <vt:lpstr>ΠΑΡΑΡΤΗΜΑ: Σχέσεις καθορισμού μισθών-τιμών έναντι προσφοράς και ζήτησης εργασίας (1 από 3)</vt:lpstr>
      <vt:lpstr>ΠΑΡΑΡΤΗΜΑ: Σχέσεις καθορισμού μισθών-τιμών έναντι προσφοράς και ζήτησης εργασίας (2 από 3)</vt:lpstr>
      <vt:lpstr>ΠΑΡΑΡΤΗΜΑ: Σχέσεις καθορισμού μισθών-τιμών έναντι προσφοράς και ζήτησης εργασίας (3 από 3)</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7, The Labor Market</dc:title>
  <dc:subject>Economics</dc:subject>
  <dc:creator>Blanchard</dc:creator>
  <cp:keywords>Economics</cp:keywords>
  <cp:lastModifiedBy>VOTIS</cp:lastModifiedBy>
  <cp:revision>5117</cp:revision>
  <dcterms:created xsi:type="dcterms:W3CDTF">2014-07-14T20:04:21Z</dcterms:created>
  <dcterms:modified xsi:type="dcterms:W3CDTF">2022-05-22T12:44:26Z</dcterms:modified>
</cp:coreProperties>
</file>