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svg" ContentType="image/sv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1386" r:id="rId2"/>
    <p:sldId id="1387" r:id="rId3"/>
    <p:sldId id="1266" r:id="rId4"/>
    <p:sldId id="1351" r:id="rId5"/>
    <p:sldId id="1352" r:id="rId6"/>
    <p:sldId id="1353" r:id="rId7"/>
    <p:sldId id="1354" r:id="rId8"/>
    <p:sldId id="1355" r:id="rId9"/>
    <p:sldId id="1356" r:id="rId10"/>
    <p:sldId id="1357" r:id="rId11"/>
    <p:sldId id="1358" r:id="rId12"/>
    <p:sldId id="1359" r:id="rId13"/>
    <p:sldId id="1361" r:id="rId14"/>
    <p:sldId id="1360" r:id="rId15"/>
    <p:sldId id="1362" r:id="rId16"/>
    <p:sldId id="1363" r:id="rId17"/>
    <p:sldId id="1364" r:id="rId18"/>
    <p:sldId id="1365" r:id="rId19"/>
    <p:sldId id="1366" r:id="rId20"/>
    <p:sldId id="1367" r:id="rId21"/>
    <p:sldId id="1368" r:id="rId22"/>
    <p:sldId id="1369" r:id="rId23"/>
    <p:sldId id="1370" r:id="rId24"/>
    <p:sldId id="1371" r:id="rId25"/>
    <p:sldId id="1372" r:id="rId26"/>
    <p:sldId id="1388" r:id="rId27"/>
    <p:sldId id="1373" r:id="rId28"/>
    <p:sldId id="1374" r:id="rId29"/>
    <p:sldId id="1375" r:id="rId30"/>
    <p:sldId id="116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36">
          <p15:clr>
            <a:srgbClr val="A4A3A4"/>
          </p15:clr>
        </p15:guide>
        <p15:guide id="4" orient="horz" pos="3984">
          <p15:clr>
            <a:srgbClr val="A4A3A4"/>
          </p15:clr>
        </p15:guide>
        <p15:guide id="5" orient="horz" pos="720">
          <p15:clr>
            <a:srgbClr val="A4A3A4"/>
          </p15:clr>
        </p15:guide>
        <p15:guide id="6" orient="horz" pos="1056">
          <p15:clr>
            <a:srgbClr val="A4A3A4"/>
          </p15:clr>
        </p15:guide>
        <p15:guide id="7" orient="horz" pos="1392">
          <p15:clr>
            <a:srgbClr val="A4A3A4"/>
          </p15:clr>
        </p15:guide>
        <p15:guide id="8" pos="288">
          <p15:clr>
            <a:srgbClr val="A4A3A4"/>
          </p15:clr>
        </p15:guide>
        <p15:guide id="9" pos="5472">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4EAE4"/>
    <a:srgbClr val="007FA3"/>
    <a:srgbClr val="99008C"/>
    <a:srgbClr val="001581"/>
    <a:srgbClr val="82007C"/>
    <a:srgbClr val="96008F"/>
    <a:srgbClr val="595375"/>
    <a:srgbClr val="6B638B"/>
    <a:srgbClr val="000000"/>
    <a:srgbClr val="FDB94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8" autoAdjust="0"/>
    <p:restoredTop sz="85734" autoAdjust="0"/>
  </p:normalViewPr>
  <p:slideViewPr>
    <p:cSldViewPr>
      <p:cViewPr varScale="1">
        <p:scale>
          <a:sx n="79" d="100"/>
          <a:sy n="79" d="100"/>
        </p:scale>
        <p:origin x="-1722" y="-78"/>
      </p:cViewPr>
      <p:guideLst>
        <p:guide orient="horz" pos="2160"/>
        <p:guide orient="horz" pos="336"/>
        <p:guide orient="horz" pos="3984"/>
        <p:guide orient="horz" pos="720"/>
        <p:guide orient="horz" pos="1056"/>
        <p:guide orient="horz" pos="1392"/>
        <p:guide pos="2880"/>
        <p:guide pos="288"/>
        <p:guide pos="5472"/>
      </p:guideLst>
    </p:cSldViewPr>
  </p:slideViewPr>
  <p:outlineViewPr>
    <p:cViewPr>
      <p:scale>
        <a:sx n="20" d="100"/>
        <a:sy n="20" d="100"/>
      </p:scale>
      <p:origin x="0" y="866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8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5/22/2022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Εάν αυτή η παρουσίαση του PowerPoint περιέχει μαθηματικές εξισώσεις, ίσως χρειαστεί να ελέγξετε ότι ο υπολογιστής σας έχει εγκατεστημένα τα ακόλουθα:</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Πρόσθετο </a:t>
            </a:r>
            <a:r>
              <a:rPr lang="el-GR" dirty="0" err="1"/>
              <a:t>MathType</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err="1" smtClean="0"/>
              <a:t>Math</a:t>
            </a:r>
            <a:r>
              <a:rPr lang="el-GR" dirty="0" smtClean="0"/>
              <a:t> </a:t>
            </a:r>
            <a:r>
              <a:rPr lang="el-GR" dirty="0"/>
              <a:t>Player (διαθέσιμη δωρεάν έκδοση)</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NVDA </a:t>
            </a:r>
            <a:r>
              <a:rPr lang="el-GR" dirty="0" err="1"/>
              <a:t>Reader</a:t>
            </a:r>
            <a:r>
              <a:rPr lang="el-GR" dirty="0"/>
              <a:t> (διαθέσιμη δωρεάν έκδοση)</a:t>
            </a:r>
            <a:r>
              <a:rPr lang="en-US" dirty="0"/>
              <a:t>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 xmlns:p14="http://schemas.microsoft.com/office/powerpoint/2010/main" val="4089689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Μερικές χώρες, μεταξύ των οποίων ο Ισημερινός και το Ελ Σαλβαδόρ, έχουν υιοθετήσει το δολάριο ΗΠΑ ως δικό τους νόμισμα. Έτσι, οι άνθρωποι σε αυτές τις χώρες χρησιμοποιούν λογαριασμούς δολαρίων για συναλλαγές. Αλλά αυτές οι χώρες είναι πολύ μικρές για να εξηγήσουν το αίνιγμα. Σε ορισμένες χώρες που έχουν υποφέρει από υψηλό πληθωρισμό στο παρελθόν, οι άνθρωποι έμαθαν ότι το εγχώριο νόμισμά τους μπορεί γρήγορα να καταστεί άχρηστο και βλέπουν τα δολάρια ως ένα ασφαλές και βολικό περιουσιακό στοιχείο. Αυτό ισχύει, για παράδειγμα, στην περίπτωση της Αργεντινής και της Ρωσίας. Οι εκτιμήσεις του Υπουργείου Οικονομικών των ΗΠΑ υποδηλώνουν ότι η Αργεντινή κατέχει περισσότερα από 50 δισεκατομμύρια δολάρια, η Ρωσία περισσότερα από 80 δισεκατομμύρια </a:t>
            </a:r>
            <a:r>
              <a:rPr lang="el-GR" sz="1200" b="0" i="0" u="none" strike="noStrike" kern="1200" baseline="0" dirty="0" smtClean="0">
                <a:solidFill>
                  <a:schemeClr val="tx1"/>
                </a:solidFill>
                <a:latin typeface="+mn-lt"/>
                <a:ea typeface="+mn-ea"/>
                <a:cs typeface="+mn-cs"/>
              </a:rPr>
              <a:t>δολάρια – συνδυαστικά</a:t>
            </a:r>
            <a:r>
              <a:rPr lang="el-GR" sz="1200" b="0" i="0" u="none" strike="noStrike" kern="1200" baseline="0" dirty="0">
                <a:solidFill>
                  <a:schemeClr val="tx1"/>
                </a:solidFill>
                <a:latin typeface="+mn-lt"/>
                <a:ea typeface="+mn-ea"/>
                <a:cs typeface="+mn-cs"/>
              </a:rPr>
              <a:t>, πολύ κοντά στην ποσότητα που διατηρούν τα αμερικανικά νοικοκυριά.</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Στον πραγματικό κόσμο, υπάρχουν δύο μορφές χρήματος: οι έντοκες καταθέσεις, οι οποίες παρέχονται από τις τράπεζες και τα ρευστά διαθέσιμα, που παρέχονται από την κεντρική τράπεζα. Σε αυτή την ενότητα, θα υποθέσουμε ότι το μόνο χρήμα στην οικονομία είναι τα ρευστά διαθέσιμα, το χρήμα της κεντρικής τράπεζας. Αυτό προφανώς δεν είναι ρεαλιστικό, αλλά θα κάνει τους βασικούς μηχανισμούς πιο διαφανείς. Θα επαναφέρουμε τις έντοκες καταθέσεις και θα εξετάσουμε τον ρόλο που διαδραματίζουν οι τράπεζες στην επόμενη ενότητα.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εξίσωση 4.2 μας λέει ότι το επιτόκιο i πρέπει να είναι τέτοιο ώστε, δεδομένου του εισοδήματός τους $Y, οι άνθρωποι  να είναι πρόθυμοι να διατηρήσουν ένα χρηματικό ποσό ίσο με την υπάρχουσα προσφορά χρήματος M. Αυτή η συνθήκη ισορροπίας απεικονίζεται γραφικά στο Σχήμα 4-2.</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r>
              <a:rPr lang="el-GR" sz="1200" b="0" i="0" u="none" strike="noStrike" kern="1200" baseline="0" dirty="0" smtClean="0">
                <a:solidFill>
                  <a:schemeClr val="tx1"/>
                </a:solidFill>
                <a:latin typeface="+mn-lt"/>
                <a:ea typeface="+mn-ea"/>
                <a:cs typeface="+mn-cs"/>
              </a:rPr>
              <a:t>:</a:t>
            </a:r>
            <a:r>
              <a:rPr lang="en-US" sz="1200" b="0" i="0" u="none" strike="noStrike" kern="1200" baseline="0" dirty="0" smtClean="0">
                <a:solidFill>
                  <a:schemeClr val="tx1"/>
                </a:solidFill>
                <a:latin typeface="+mn-lt"/>
                <a:ea typeface="+mn-ea"/>
                <a:cs typeface="+mn-cs"/>
              </a:rPr>
              <a:t> </a:t>
            </a:r>
            <a:r>
              <a:rPr lang="el-GR" sz="1200" b="0" i="0" u="none" strike="noStrike" kern="1200" baseline="0" dirty="0" smtClean="0">
                <a:solidFill>
                  <a:schemeClr val="tx1"/>
                </a:solidFill>
                <a:latin typeface="+mn-lt"/>
                <a:ea typeface="+mn-ea"/>
                <a:cs typeface="+mn-cs"/>
              </a:rPr>
              <a:t>Ο </a:t>
            </a:r>
            <a:r>
              <a:rPr lang="el-GR" sz="1200" b="0" i="0" u="none" strike="noStrike" kern="1200" baseline="0" dirty="0">
                <a:solidFill>
                  <a:schemeClr val="tx1"/>
                </a:solidFill>
                <a:latin typeface="+mn-lt"/>
                <a:ea typeface="+mn-ea"/>
                <a:cs typeface="+mn-cs"/>
              </a:rPr>
              <a:t>οριζόντιος άξονας αντιπροσωπεύει το χρήμα, M, και ο κάθετος άξονας αντιπροσωπεύει το επιτόκιο, </a:t>
            </a:r>
            <a:r>
              <a:rPr lang="en-US" sz="1200" b="0" i="0" u="none" strike="noStrike" kern="1200" baseline="0" dirty="0" err="1">
                <a:solidFill>
                  <a:schemeClr val="tx1"/>
                </a:solidFill>
                <a:latin typeface="+mn-lt"/>
                <a:ea typeface="+mn-ea"/>
                <a:cs typeface="+mn-cs"/>
              </a:rPr>
              <a:t>i</a:t>
            </a:r>
            <a:r>
              <a:rPr lang="el-GR" sz="1200" b="0" i="0" u="none" strike="noStrike" kern="1200" baseline="0" dirty="0">
                <a:solidFill>
                  <a:schemeClr val="tx1"/>
                </a:solidFill>
                <a:latin typeface="+mn-lt"/>
                <a:ea typeface="+mn-ea"/>
                <a:cs typeface="+mn-cs"/>
              </a:rPr>
              <a:t>. Η καμπύλη ζήτησης χρήματος M δείκτης d είναι μια φθίνουσα κοίλη καμπύλη. Η οριζόντια διακεκομμένη γραμμή που αντιπροσωπεύει το επιτόκιο i συναντάται στο κάτω μέρος της καμπύλης σε ένα σημείο Α. Η κάθετη γραμμή που αντιπροσωπεύει την προσφορά χρήματος M δείκτη s διέρχεται από το σημείο Α και συναντά τον οριζόντιο άξονα σε ένα σημείο Μ χρήματος.</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l-GR" sz="1200" b="0" i="0" u="none" strike="noStrike" kern="1200" baseline="0" dirty="0">
                <a:solidFill>
                  <a:schemeClr val="tx1"/>
                </a:solidFill>
                <a:latin typeface="+mn-lt"/>
                <a:ea typeface="+mn-ea"/>
                <a:cs typeface="+mn-cs"/>
              </a:rPr>
              <a:t>Το Σχήμα 4-3 δείχνει τις επιπτώσεις της αύξησης της προσφοράς χρήματος στο επιτόκιο.</a:t>
            </a:r>
          </a:p>
          <a:p>
            <a:pPr marL="0" marR="0" lvl="0" indent="0" algn="l" defTabSz="931774" rtl="0" eaLnBrk="1" fontAlgn="auto" latinLnBrk="0" hangingPunct="1">
              <a:lnSpc>
                <a:spcPct val="100000"/>
              </a:lnSpc>
              <a:spcBef>
                <a:spcPts val="0"/>
              </a:spcBef>
              <a:spcAft>
                <a:spcPts val="0"/>
              </a:spcAft>
              <a:buClrTx/>
              <a:buSzTx/>
              <a:buFontTx/>
              <a:buNone/>
              <a:tabLst/>
              <a:defRPr/>
            </a:pPr>
            <a:endParaRPr lang="el-GR" sz="1200" b="0" i="0" u="none" strike="noStrike" kern="1200" baseline="0" dirty="0">
              <a:solidFill>
                <a:schemeClr val="tx1"/>
              </a:solidFill>
              <a:latin typeface="+mn-lt"/>
              <a:ea typeface="+mn-ea"/>
              <a:cs typeface="+mn-cs"/>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l-GR" sz="1200" b="0" i="0" u="none" strike="noStrike" kern="1200" baseline="0" dirty="0">
                <a:solidFill>
                  <a:schemeClr val="tx1"/>
                </a:solidFill>
                <a:latin typeface="+mn-lt"/>
                <a:ea typeface="+mn-ea"/>
                <a:cs typeface="+mn-cs"/>
              </a:rPr>
              <a:t>Μεγάλη περιγραφή</a:t>
            </a:r>
            <a:r>
              <a:rPr lang="el-GR" sz="1200" b="0" i="0" u="none" strike="noStrike" kern="1200" baseline="0" dirty="0" smtClean="0">
                <a:solidFill>
                  <a:schemeClr val="tx1"/>
                </a:solidFill>
                <a:latin typeface="+mn-lt"/>
                <a:ea typeface="+mn-ea"/>
                <a:cs typeface="+mn-cs"/>
              </a:rPr>
              <a:t>:</a:t>
            </a:r>
            <a:r>
              <a:rPr lang="en-US" sz="1200" b="0" i="0" u="none" strike="noStrike" kern="1200" baseline="0" dirty="0" smtClean="0">
                <a:solidFill>
                  <a:schemeClr val="tx1"/>
                </a:solidFill>
                <a:latin typeface="+mn-lt"/>
                <a:ea typeface="+mn-ea"/>
                <a:cs typeface="+mn-cs"/>
              </a:rPr>
              <a:t> </a:t>
            </a:r>
            <a:r>
              <a:rPr lang="el-GR" sz="1200" b="0" i="0" u="none" strike="noStrike" kern="1200" baseline="0" dirty="0" smtClean="0">
                <a:solidFill>
                  <a:schemeClr val="tx1"/>
                </a:solidFill>
                <a:latin typeface="+mn-lt"/>
                <a:ea typeface="+mn-ea"/>
                <a:cs typeface="+mn-cs"/>
              </a:rPr>
              <a:t>Ο </a:t>
            </a:r>
            <a:r>
              <a:rPr lang="el-GR" sz="1200" b="0" i="0" u="none" strike="noStrike" kern="1200" baseline="0" dirty="0">
                <a:solidFill>
                  <a:schemeClr val="tx1"/>
                </a:solidFill>
                <a:latin typeface="+mn-lt"/>
                <a:ea typeface="+mn-ea"/>
                <a:cs typeface="+mn-cs"/>
              </a:rPr>
              <a:t>οριζόντιος άξονας αντιπροσωπεύει το χρήμα, M, και ο κάθετος άξονας αντιπροσωπεύει το επιτόκιο, </a:t>
            </a:r>
            <a:r>
              <a:rPr lang="en-US" sz="1200" b="0" i="0" u="none" strike="noStrike" kern="1200" baseline="0" dirty="0" err="1">
                <a:solidFill>
                  <a:schemeClr val="tx1"/>
                </a:solidFill>
                <a:latin typeface="+mn-lt"/>
                <a:ea typeface="+mn-ea"/>
                <a:cs typeface="+mn-cs"/>
              </a:rPr>
              <a:t>i</a:t>
            </a:r>
            <a:r>
              <a:rPr lang="el-GR" sz="1200" b="0" i="0" u="none" strike="noStrike" kern="1200" baseline="0" dirty="0">
                <a:solidFill>
                  <a:schemeClr val="tx1"/>
                </a:solidFill>
                <a:latin typeface="+mn-lt"/>
                <a:ea typeface="+mn-ea"/>
                <a:cs typeface="+mn-cs"/>
              </a:rPr>
              <a:t> Η καμπύλη ζήτησης M δείκτης d είναι μια φθίνουσα κοίλη καμπύλη. Η οριζόντια γραμμή που αντιπροσωπεύει το επιτόκιο i τέμνει την καμπύλη σε ένα σημείο Α που βρίσκεται πάνω από το σημείο Μ  χρήματος. Η κάθετη ευθεία M δείκτης s διέρχεται από το σημείο Α και τέμνει τον οριζόντιο άξονα σε ένα άλλο σημείο Μ χρήματος. Η οριζόντια διακεκομμένη γραμμή που αντιπροσωπεύει το επιτόκιο i τόνος τέμνεται σε ένα άλλο σημείο Α που βρίσκεται πάνω από το σημείο M τόνος  χρήματος. Η κάθετη ευθεία M δείκτης s παύλα διέρχεται από το σημείο Α παύλα και τέμνει τον οριζόντιο άξονα σε άλλο σημείο Μ τόνος.</a:t>
            </a:r>
          </a:p>
          <a:p>
            <a:pPr marL="0" marR="0" lvl="0" indent="0" algn="l" defTabSz="931774" rtl="0" eaLnBrk="1" fontAlgn="auto" latinLnBrk="0" hangingPunct="1">
              <a:lnSpc>
                <a:spcPct val="100000"/>
              </a:lnSpc>
              <a:spcBef>
                <a:spcPts val="0"/>
              </a:spcBef>
              <a:spcAft>
                <a:spcPts val="0"/>
              </a:spcAft>
              <a:buClrTx/>
              <a:buSzTx/>
              <a:buFontTx/>
              <a:buNone/>
              <a:tabLst/>
              <a:defRPr/>
            </a:pPr>
            <a:endParaRPr lang="el-GR" sz="1200" b="0" i="0" u="none" strike="noStrike" kern="1200" baseline="0" dirty="0">
              <a:solidFill>
                <a:schemeClr val="tx1"/>
              </a:solidFill>
              <a:latin typeface="+mn-lt"/>
              <a:ea typeface="+mn-ea"/>
              <a:cs typeface="+mn-cs"/>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l-GR" sz="1200" b="0" i="0" u="none" strike="noStrike" kern="1200" baseline="0" dirty="0">
                <a:solidFill>
                  <a:schemeClr val="tx1"/>
                </a:solidFill>
                <a:latin typeface="+mn-lt"/>
                <a:ea typeface="+mn-ea"/>
                <a:cs typeface="+mn-cs"/>
              </a:rPr>
              <a:t>Ένα βέλος δείχνει από την κατακόρυφη γραμμή M δείκτη s στην κάθετη γραμμή M δείκτη s τόνος.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4-4 δείχνει τις επιπτώσεις μιας αύξησης του ονομαστικού εισοδήματος στο επιτόκιο. Το σχήμα αντιγράφει το σχήμα 4-2 και η αρχική ισορροπία βρίσκεται στο σημείο Α. Μια αύξηση του ονομαστικού εισοδήματος από $Y σε $Y’ αυξάνει το επίπεδο των συναλλαγών, γεγονός που αυξάνει τη ζήτηση χρήματος με οποιοδήποτε επιτόκιο. Η καμπύλη ζήτησης χρήματος μετατοπίζεται προς τα δεξιά, από </a:t>
            </a:r>
            <a:r>
              <a:rPr lang="el-GR" sz="1200" b="0" i="0" u="none" strike="noStrike" kern="1200" baseline="0" dirty="0" err="1">
                <a:solidFill>
                  <a:schemeClr val="tx1"/>
                </a:solidFill>
                <a:latin typeface="+mn-lt"/>
                <a:ea typeface="+mn-ea"/>
                <a:cs typeface="+mn-cs"/>
              </a:rPr>
              <a:t>Md</a:t>
            </a:r>
            <a:r>
              <a:rPr lang="el-GR" sz="1200" b="0" i="0" u="none" strike="noStrike" kern="1200" baseline="0" dirty="0">
                <a:solidFill>
                  <a:schemeClr val="tx1"/>
                </a:solidFill>
                <a:latin typeface="+mn-lt"/>
                <a:ea typeface="+mn-ea"/>
                <a:cs typeface="+mn-cs"/>
              </a:rPr>
              <a:t> σε </a:t>
            </a:r>
            <a:r>
              <a:rPr lang="el-GR" sz="1200" b="0" i="0" u="none" strike="noStrike" kern="1200" baseline="0" dirty="0" err="1">
                <a:solidFill>
                  <a:schemeClr val="tx1"/>
                </a:solidFill>
                <a:latin typeface="+mn-lt"/>
                <a:ea typeface="+mn-ea"/>
                <a:cs typeface="+mn-cs"/>
              </a:rPr>
              <a:t>Md</a:t>
            </a:r>
            <a:r>
              <a:rPr lang="el-GR" sz="1200" b="0" i="0" u="none" strike="noStrike" kern="1200" baseline="0" dirty="0">
                <a:solidFill>
                  <a:schemeClr val="tx1"/>
                </a:solidFill>
                <a:latin typeface="+mn-lt"/>
                <a:ea typeface="+mn-ea"/>
                <a:cs typeface="+mn-cs"/>
              </a:rPr>
              <a:t>’. Η ισορροπία κινείται από το Α στο Α’ και το επιτόκιο ισορροπίας αυξάνεται από το i στο I’</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r>
              <a:rPr lang="el-GR" sz="1200" b="0" i="0" u="none" strike="noStrike" kern="1200" baseline="0" dirty="0" smtClean="0">
                <a:solidFill>
                  <a:schemeClr val="tx1"/>
                </a:solidFill>
                <a:latin typeface="+mn-lt"/>
                <a:ea typeface="+mn-ea"/>
                <a:cs typeface="+mn-cs"/>
              </a:rPr>
              <a:t>:</a:t>
            </a:r>
            <a:r>
              <a:rPr lang="en-US" sz="1200" b="0" i="0" u="none" strike="noStrike" kern="1200" baseline="0" dirty="0" smtClean="0">
                <a:solidFill>
                  <a:schemeClr val="tx1"/>
                </a:solidFill>
                <a:latin typeface="+mn-lt"/>
                <a:ea typeface="+mn-ea"/>
                <a:cs typeface="+mn-cs"/>
              </a:rPr>
              <a:t> </a:t>
            </a:r>
            <a:r>
              <a:rPr lang="el-GR" sz="1200" b="0" i="0" u="none" strike="noStrike" kern="1200" baseline="0" dirty="0" smtClean="0">
                <a:solidFill>
                  <a:schemeClr val="tx1"/>
                </a:solidFill>
                <a:latin typeface="+mn-lt"/>
                <a:ea typeface="+mn-ea"/>
                <a:cs typeface="+mn-cs"/>
              </a:rPr>
              <a:t>Ο </a:t>
            </a:r>
            <a:r>
              <a:rPr lang="el-GR" sz="1200" b="0" i="0" u="none" strike="noStrike" kern="1200" baseline="0" dirty="0">
                <a:solidFill>
                  <a:schemeClr val="tx1"/>
                </a:solidFill>
                <a:latin typeface="+mn-lt"/>
                <a:ea typeface="+mn-ea"/>
                <a:cs typeface="+mn-cs"/>
              </a:rPr>
              <a:t>οριζόντιος άξονας αντιπροσωπεύει το χρήμα, M, και ο κάθετος άξονας αντιπροσωπεύει το επιτόκιο, </a:t>
            </a:r>
            <a:r>
              <a:rPr lang="en-US" sz="1200" b="0" i="0" u="none" strike="noStrike" kern="1200" baseline="0" dirty="0" err="1">
                <a:solidFill>
                  <a:schemeClr val="tx1"/>
                </a:solidFill>
                <a:latin typeface="+mn-lt"/>
                <a:ea typeface="+mn-ea"/>
                <a:cs typeface="+mn-cs"/>
              </a:rPr>
              <a:t>i</a:t>
            </a:r>
            <a:r>
              <a:rPr lang="el-GR" sz="1200" b="0" i="0" u="none" strike="noStrike" kern="1200" baseline="0" dirty="0">
                <a:solidFill>
                  <a:schemeClr val="tx1"/>
                </a:solidFill>
                <a:latin typeface="+mn-lt"/>
                <a:ea typeface="+mn-ea"/>
                <a:cs typeface="+mn-cs"/>
              </a:rPr>
              <a:t>. Η καμπύλη ζήτησης M δείκτης d είναι μια φθίνουσα κοίλη καμπύλη. Η οριζόντια διακεκομμένη γραμμή που αντιπροσωπεύει το επιτόκιο i τέμνεται σε ένα σημείο Α στο κάτω μέρος της καμπύλης και πάνω από το σημείο M χρήματος. Η καμπύλη ζήτησης M δείκτης d τόνος για $Y τόνος μεγαλύτερο από $Y είναι μια άλλη φθίνουσα κοίλη καμπύλη. Η καμπύλη βρίσκεται στα δεξιά της καμπύλης M δείκτης d. Η καμπύλη ξεκινά από σημείο παράλληλο προς το σημείο εκκίνησης της καμπύλης M δείκτη d. Η οριζόντια διακεκομμένη γραμμή που αντιπροσωπεύει το επιτόκιο i παύλα τέμνει την καμπύλη σε ένα σημείο Α παύλα πάνω από τα σημεία Α και Μ του χρήματος. Η κατακόρυφη γραμμή προσφοράς χρήματος  Μ δείκτης s διέρχεται από τα σημεία A τόνος και A και τέμνει τον οριζόντιο άξονα στο σημείο M  χρήματος.</a:t>
            </a:r>
          </a:p>
          <a:p>
            <a:r>
              <a:rPr lang="el-GR" sz="1200" b="0" i="0" u="none" strike="noStrike" kern="1200" baseline="0" dirty="0">
                <a:solidFill>
                  <a:schemeClr val="tx1"/>
                </a:solidFill>
                <a:latin typeface="+mn-lt"/>
                <a:ea typeface="+mn-ea"/>
                <a:cs typeface="+mn-cs"/>
              </a:rPr>
              <a:t>Ένα βέλος δείχνει από την καμπύλη M δείκτη d στην καμπύλη M δείκτη d τόνος.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Για μια δεδομένη προσφορά χρήματος, μια αύξηση του ονομαστικού εισοδήματος οδηγεί σε αύξηση του επιτοκίου. Ο λόγος: Στο αρχικό επιτόκιο, η ζήτηση χρήματος υπερβαίνει την προσφορά. Η αύξηση του επιτοκίου μειώνει την ποσότητα χρήματος που θέλουν να διατηρούν οι άνθρωποι και αποκαθιστά την ισορροπία.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Ας δούμε πιο προσεκτικά πώς η κεντρική τράπεζα μεταβάλλει στην πραγματικότητα την προσφορά χρήματος και τι συμβαίνει όταν το κάνει.</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Όταν η κεντρική τράπεζα εφαρμόζει μια επεκτατική λειτουργία ανοιχτής αγοράς, η κεντρική τράπεζα αγοράζει ομόλογα στην αγορά ομολόγων και τα πληρώνει δημιουργώντας χρήματα. Καθώς η κεντρική τράπεζα αγοράζει ομόλογα, η ζήτηση για ομόλογα αυξάνεται, αυξάνοντας την τιμή τους. Αντίθετα, το επιτόκιο των ομολόγων μειώνεται. Σημειώστε ότι αγοράζοντας τα ομόλογα με αντάλλαγμα χρήματα που δημιούργησε, η κεντρική τράπεζα αύξησε την προσφορά χρήματος.</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r>
              <a:rPr lang="el-GR" sz="1200" b="0" i="0" u="none" strike="noStrike" kern="1200" baseline="0" dirty="0" smtClean="0">
                <a:solidFill>
                  <a:schemeClr val="tx1"/>
                </a:solidFill>
                <a:latin typeface="+mn-lt"/>
                <a:ea typeface="+mn-ea"/>
                <a:cs typeface="+mn-cs"/>
              </a:rPr>
              <a:t>:</a:t>
            </a:r>
            <a:r>
              <a:rPr lang="en-US" sz="1200" b="0" i="0" u="none" strike="noStrike" kern="1200" baseline="0" dirty="0" smtClean="0">
                <a:solidFill>
                  <a:schemeClr val="tx1"/>
                </a:solidFill>
                <a:latin typeface="+mn-lt"/>
                <a:ea typeface="+mn-ea"/>
                <a:cs typeface="+mn-cs"/>
              </a:rPr>
              <a:t> </a:t>
            </a:r>
            <a:r>
              <a:rPr lang="el-GR" sz="1200" b="0" i="0" u="none" strike="noStrike" kern="1200" baseline="0" dirty="0" smtClean="0">
                <a:solidFill>
                  <a:schemeClr val="tx1"/>
                </a:solidFill>
                <a:latin typeface="+mn-lt"/>
                <a:ea typeface="+mn-ea"/>
                <a:cs typeface="+mn-cs"/>
              </a:rPr>
              <a:t>Ο </a:t>
            </a:r>
            <a:r>
              <a:rPr lang="el-GR" sz="1200" b="0" i="0" u="none" strike="noStrike" kern="1200" baseline="0" dirty="0">
                <a:solidFill>
                  <a:schemeClr val="tx1"/>
                </a:solidFill>
                <a:latin typeface="+mn-lt"/>
                <a:ea typeface="+mn-ea"/>
                <a:cs typeface="+mn-cs"/>
              </a:rPr>
              <a:t>πίνακας για τον Ισολογισμό της Κεντρικής Τράπεζας έχει δύο στήλες και μία γραμμή. Οι επικεφαλίδες </a:t>
            </a:r>
            <a:r>
              <a:rPr lang="el-GR" sz="1200" b="0" i="0" u="none" strike="noStrike" kern="1200" baseline="0" dirty="0" err="1">
                <a:solidFill>
                  <a:schemeClr val="tx1"/>
                </a:solidFill>
                <a:latin typeface="+mn-lt"/>
                <a:ea typeface="+mn-ea"/>
                <a:cs typeface="+mn-cs"/>
              </a:rPr>
              <a:t>τν</a:t>
            </a:r>
            <a:r>
              <a:rPr lang="el-GR" sz="1200" b="0" i="0" u="none" strike="noStrike" kern="1200" baseline="0" dirty="0">
                <a:solidFill>
                  <a:schemeClr val="tx1"/>
                </a:solidFill>
                <a:latin typeface="+mn-lt"/>
                <a:ea typeface="+mn-ea"/>
                <a:cs typeface="+mn-cs"/>
              </a:rPr>
              <a:t> στηλών είναι Ενεργητικό και Παθητικό. Τα στοιχεία του πίνακα έχουν ως εξής: Περιουσιακά στοιχεία, Ομόλογα. Υποχρεώσεις, χρήματα (νόμισμα).Ο πίνακας για τα αποτελέσματα μιας επεκτατικής λειτουργίας ανοιχτής αγοράς έχει δύο στήλες και μία γραμμή. Οι επικεφαλίδες των στηλών είναι Ενεργητικό και Παθητικό. Τα στοιχεία του πίνακα έχουν ως εξής: Περιουσιακά στοιχεία, Μεταβολή στα ομόλογα: αύξηση 1 εκατομμυρίου $. Υποχρεώσεις, Μεταβολή χρηματικού αποθέματος: προσαύξηση 1 εκατομμυρίου $.</a:t>
            </a: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Έχουμε επικεντρωθεί μέχρι στιγμής στο επιτόκιο των ομολόγων. Στην πραγματικότητα, αυτό που προσδιορίζεται στις αγορές ομολόγων δεν είναι τα επιτόκια, αλλά οι τιμές των ομολόγων. Τα δύο, ωστόσο, έχουν αντίστροφη σχέση. Όταν η τιμή του ομολόγου αυξάνεται, το επιτόκιο του ομολόγου μειώνεται και αντίστροφα. Η κατανόηση της σχέσης μεταξύ των δύο θα αποδειχθεί χρήσιμη τόσο εδώ όσο και αργότερα σε αυτό το βιβλίο.</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Αυτός ο τρόπος περιγραφής του τρόπου με τον οποίο η νομισματική πολιτική επηρεάζει τα επιτόκια είναι αρκετά διαισθητικός. Αγοράζοντας ή πουλώντας ομόλογα με αντάλλαγμα χρήματα, η κεντρική τράπεζα επηρεάζει την τιμή των ομολόγων και, κατ' επέκταση, το επιτόκιο των ομολόγων.</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3D6722-9B4D-4E29-B226-C325925A8118}" type="slidenum">
              <a:rPr lang="en-US" smtClean="0"/>
              <a:pPr/>
              <a:t>2</a:t>
            </a:fld>
            <a:endParaRPr lang="en-US" dirty="0"/>
          </a:p>
        </p:txBody>
      </p:sp>
    </p:spTree>
    <p:extLst>
      <p:ext uri="{BB962C8B-B14F-4D97-AF65-F5344CB8AC3E}">
        <p14:creationId xmlns="" xmlns:p14="http://schemas.microsoft.com/office/powerpoint/2010/main" val="12974089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Για να κατανοήσουμε τι καθορίζει το επιτόκιο σε μια οικονομία με ρευστά διαθέσιμα όσο και έντοκες καταθέσεις, πρέπει πρώτα να δούμε τι κάνουν οι τράπεζες. Οι σύγχρονες οικονομίες χαρακτηρίζονται από την ύπαρξη πολλών ειδών χρηματοπιστωτικών ενδιάμεσων φορέων.</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Οι τράπεζες είναι ένας τύπος χρηματοπιστωτικού ενδιάμεσου. Αυτό που κάνει τις τράπεζες ξεχωριστές —και ο λόγος που εστιάζουμε στις τράπεζες εδώ και όχι στους χρηματοπιστωτικούς διαμεσολαβητές γενικά— είναι ότι οι υποχρεώσεις τους είναι χρήματα: Οι άνθρωποι μπορούν να πληρώσουν για συναλλαγές γράφοντας επιταγές μέχρι το ποσό του υπολοίπου του λογαριασμού τους.</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r>
              <a:rPr lang="el-GR" sz="1200" b="0" i="0" u="none" strike="noStrike" kern="1200" baseline="0" dirty="0" smtClean="0">
                <a:solidFill>
                  <a:schemeClr val="tx1"/>
                </a:solidFill>
                <a:latin typeface="+mn-lt"/>
                <a:ea typeface="+mn-ea"/>
                <a:cs typeface="+mn-cs"/>
              </a:rPr>
              <a:t>: Ο </a:t>
            </a:r>
            <a:r>
              <a:rPr lang="el-GR" sz="1200" b="0" i="0" u="none" strike="noStrike" kern="1200" baseline="0" dirty="0">
                <a:solidFill>
                  <a:schemeClr val="tx1"/>
                </a:solidFill>
                <a:latin typeface="+mn-lt"/>
                <a:ea typeface="+mn-ea"/>
                <a:cs typeface="+mn-cs"/>
              </a:rPr>
              <a:t>πίνακας για την Κεντρική Τράπεζα έχει δύο στήλες και μία γραμμή. Οι επικεφαλίδες των στηλών είναι Ενεργητικό και Παθητικό. Τα στοιχεία του πίνακα έχουν ως εξής: Περιουσιακά στοιχεία, Ομόλογα. Υποχρεώσεις, τα χρήματα της Κεντρικής Τράπεζας ισούνται με Αποθεματικά + ρευστά διαθέσιμα.</a:t>
            </a:r>
          </a:p>
          <a:p>
            <a:r>
              <a:rPr lang="el-GR" sz="1200" b="0" i="0" u="none" strike="noStrike" kern="1200" baseline="0" dirty="0">
                <a:solidFill>
                  <a:schemeClr val="tx1"/>
                </a:solidFill>
                <a:latin typeface="+mn-lt"/>
                <a:ea typeface="+mn-ea"/>
                <a:cs typeface="+mn-cs"/>
              </a:rPr>
              <a:t>Ο πίνακας για τις τράπεζες έχει δύο στήλες και τρεις σειρές. Οι επικεφαλίδες των στηλών είναι Ενεργητικό και Παθητικό. Τα στοιχεία του πίνακα έχουν ως </a:t>
            </a:r>
          </a:p>
          <a:p>
            <a:r>
              <a:rPr lang="el-GR" sz="1200" b="0" i="0" u="none" strike="noStrike" kern="1200" baseline="0" dirty="0">
                <a:solidFill>
                  <a:schemeClr val="tx1"/>
                </a:solidFill>
                <a:latin typeface="+mn-lt"/>
                <a:ea typeface="+mn-ea"/>
                <a:cs typeface="+mn-cs"/>
              </a:rPr>
              <a:t>εξής:</a:t>
            </a:r>
          </a:p>
          <a:p>
            <a:r>
              <a:rPr lang="el-GR" sz="1200" b="0" i="0" u="none" strike="noStrike" kern="1200" baseline="0" dirty="0">
                <a:solidFill>
                  <a:schemeClr val="tx1"/>
                </a:solidFill>
                <a:latin typeface="+mn-lt"/>
                <a:ea typeface="+mn-ea"/>
                <a:cs typeface="+mn-cs"/>
              </a:rPr>
              <a:t>Περιουσιακά στοιχεία, Αποθεματικά. Υποχρεώσεις, Έντοκες καταθέσεις.</a:t>
            </a:r>
          </a:p>
          <a:p>
            <a:r>
              <a:rPr lang="el-GR" sz="1200" b="0" i="0" u="none" strike="noStrike" kern="1200" baseline="0" dirty="0">
                <a:solidFill>
                  <a:schemeClr val="tx1"/>
                </a:solidFill>
                <a:latin typeface="+mn-lt"/>
                <a:ea typeface="+mn-ea"/>
                <a:cs typeface="+mn-cs"/>
              </a:rPr>
              <a:t>Περιουσιακά στοιχεία, Δάνεια. Παθητικό, Λευκό. </a:t>
            </a:r>
          </a:p>
          <a:p>
            <a:r>
              <a:rPr lang="el-GR" sz="1200" b="0" i="0" u="none" strike="noStrike" kern="1200" baseline="0" dirty="0">
                <a:solidFill>
                  <a:schemeClr val="tx1"/>
                </a:solidFill>
                <a:latin typeface="+mn-lt"/>
                <a:ea typeface="+mn-ea"/>
                <a:cs typeface="+mn-cs"/>
              </a:rPr>
              <a:t>Περιουσιακά στοιχεία, Ομόλογα. Παθητικό, Λευκό.</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Με βάση την υπόθεση μας ότι οι άνθρωποι δεν διαθέτουν ρευστά, η ζήτηση για έντοκες καταθέσεις είναι ίση με τη ζήτηση χρήματος από τους ανθρώπους. Έτσι, για να περιγράψουμε τη ζήτηση για έντοκες καταθέσεις, μπορούμε να χρησιμοποιήσουμε την ίδια εξίσωση που χρησιμοποιούσαμε πριν (εξίσωση 4.1) που τώρα αναφέρεται ως Εξίσωση 4.3. Η ζήτηση για έντοκες καταθέσεις με τη σειρά της, καθορίζει τη ζήτηση για τραπεζικά αποθεματικά (Εξίσωση 4.4).</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Όπως και πριν, η προσφορά χρήματος της κεντρικής τράπεζας - ισοδύναμα η προσφορά αποθεματικών από την κεντρική τράπεζα - είναι υπό τον έλεγχο της κεντρικής τράπεζας. Και όπως και πριν, η κεντρική τράπεζα μπορεί να μεταβάλλει την ποσότητα χρήματος H της κεντρικής τράπεζας μέσω λειτουργιών ανοιχτής αγοράς. Η συνθήκη ισορροπίας δίνεται από την εξίσωση 4.5 ή ξαναγράφοντας την εξίσωση 4.4 παίρνουμε την εξίσωση 4.6.</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Μπορούμε να αναπαραστήσουμε τη συνθήκη ισορροπίας, την εξίσωση (4.6), γραφικά, και το κάνουμε αυτό στο Σχήμα 4-7. Το σχήμα μοιάζει με το Σχήμα 4-2, αλλά με χρήμα κεντρικής τράπεζας (Η) αντί για χρήμα (Μ) στον οριζόντιο άξονα. Το επιτόκιο μετριέται στον κατακόρυφο άξονα. Η ζήτηση για χρήμα κεντρικής τράπεζας, </a:t>
            </a:r>
            <a:r>
              <a:rPr lang="el-GR" sz="1200" b="0" i="0" u="none" strike="noStrike" kern="1200" baseline="0" dirty="0" err="1">
                <a:solidFill>
                  <a:schemeClr val="tx1"/>
                </a:solidFill>
                <a:latin typeface="+mn-lt"/>
                <a:ea typeface="+mn-ea"/>
                <a:cs typeface="+mn-cs"/>
              </a:rPr>
              <a:t>Hd</a:t>
            </a:r>
            <a:r>
              <a:rPr lang="el-GR" sz="1200" b="0" i="0" u="none" strike="noStrike" kern="1200" baseline="0" dirty="0">
                <a:solidFill>
                  <a:schemeClr val="tx1"/>
                </a:solidFill>
                <a:latin typeface="+mn-lt"/>
                <a:ea typeface="+mn-ea"/>
                <a:cs typeface="+mn-cs"/>
              </a:rPr>
              <a:t>, σχεδιάζεται για ένα δεδομένο επίπεδο ονομαστικού εισοδήματος. Ένα υψηλότερο επιτόκιο συνεπάγεται χαμηλότερη ζήτηση για χρήματα από την κεντρική τράπεζα, καθώς η ζήτηση για έντοκες καταθέσεις από τους ανθρώπους, και επομένως η ζήτηση για αποθεματικά από τις τράπεζες, μειώνεται. Η προσφορά χρήματος είναι σταθερή και αντιπροσωπεύεται από μια κάθετη γραμμή στο Η. Η ισορροπία βρίσκεται στο σημείο Α, με επιτόκιο i.</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οριζόντιος άξονας αντιπροσωπεύει το χρήμα της κεντρικής τράπεζας, H, και ο κάθετος άξονας αντιπροσωπεύει το επιτόκιο, </a:t>
            </a:r>
            <a:r>
              <a:rPr lang="en-US" sz="1200" b="0" i="0" u="none" strike="noStrike" kern="1200" baseline="0" dirty="0" err="1">
                <a:solidFill>
                  <a:schemeClr val="tx1"/>
                </a:solidFill>
                <a:latin typeface="+mn-lt"/>
                <a:ea typeface="+mn-ea"/>
                <a:cs typeface="+mn-cs"/>
              </a:rPr>
              <a:t>i</a:t>
            </a:r>
            <a:r>
              <a:rPr lang="el-GR" sz="1200" b="0" i="0" u="none" strike="noStrike" kern="1200" baseline="0" dirty="0">
                <a:solidFill>
                  <a:schemeClr val="tx1"/>
                </a:solidFill>
                <a:latin typeface="+mn-lt"/>
                <a:ea typeface="+mn-ea"/>
                <a:cs typeface="+mn-cs"/>
              </a:rPr>
              <a:t> Η καμπύλη ζήτησης χρήματος της κεντρικής τράπεζας H δείκτης d είναι μια φθίνουσα κοίλη καμπύλη. Η οριζόντια διακεκομμένη γραμμή που αντιπροσωπεύει το επιτόκιο i τέμνει ένα σημείο Α στο κέντρο της καμπύλης. Η κάθετη γραμμή Προσφορά χρήματος Κεντρικής Τράπεζας H διέρχεται από το σημείο Α και τέμνει τον οριζόντιο άξονα στο σημείο Η  χρήματος της Κεντρικής Τράπεζας.</a:t>
            </a:r>
          </a:p>
          <a:p>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Ίσως αναρωτιέστε εάν υπάρχει μια πραγματική αγορά στην οποία η ζήτηση και η προσφορά αποθεματικών καθορίζουν το επιτόκιο. Και, πράγματι, στις Ηνωμένες Πολιτείες, υπάρχει μια πραγματική αγορά τραπεζικών αποθεματικών, όπου το επιτόκιο προσαρμόζεται για να εξισορροπήσει την προσφορά και τη ζήτηση για αποθεματικά. Αυτή η αγορά ονομάζεται αγορά ομοσπονδιακών κεφαλαίων.</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Ορισμένοι οπαδοί του </a:t>
            </a:r>
            <a:r>
              <a:rPr lang="en-US" sz="1200" dirty="0" smtClean="0"/>
              <a:t>Bitcoin</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υποστηρίζουν ότι, μια μέρα, τα </a:t>
            </a:r>
            <a:r>
              <a:rPr lang="en-US" sz="1200" dirty="0" smtClean="0"/>
              <a:t>Bitcoin</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θα αντικαταστήσουν τα δολάρια (και τα ευρώ και το γιεν) ως το νόμισμα που χρησιμοποιείται στις περισσότερες συναλλαγές. Εάν αυτό συνέβαινε, η προσφορά χρήματος δεν θα καθοριζόταν πλέον από τη </a:t>
            </a:r>
            <a:r>
              <a:rPr lang="el-GR" sz="1200" b="0" i="0" u="none" strike="noStrike" kern="1200" baseline="0" dirty="0" err="1">
                <a:solidFill>
                  <a:schemeClr val="tx1"/>
                </a:solidFill>
                <a:latin typeface="+mn-lt"/>
                <a:ea typeface="+mn-ea"/>
                <a:cs typeface="+mn-cs"/>
              </a:rPr>
              <a:t>Fed</a:t>
            </a:r>
            <a:r>
              <a:rPr lang="el-GR" sz="1200" b="0" i="0" u="none" strike="noStrike" kern="1200" baseline="0" dirty="0">
                <a:solidFill>
                  <a:schemeClr val="tx1"/>
                </a:solidFill>
                <a:latin typeface="+mn-lt"/>
                <a:ea typeface="+mn-ea"/>
                <a:cs typeface="+mn-cs"/>
              </a:rPr>
              <a:t> (ή άλλες κεντρικές τράπεζες), αλλά από τον μηχανικό κανόνα που καθορίζει τη δημιουργία νέων </a:t>
            </a:r>
            <a:r>
              <a:rPr lang="en-US" sz="1200" smtClean="0"/>
              <a:t>Bitcoin</a:t>
            </a:r>
            <a:r>
              <a:rPr lang="el-GR" sz="1200" b="0" i="0" u="none" strike="noStrike" kern="1200" baseline="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στο χρόνο</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Η νομισματική πολιτική όπως την ξέρουμε θα εξαφανιζόταν.</a:t>
            </a:r>
          </a:p>
        </p:txBody>
      </p:sp>
      <p:sp>
        <p:nvSpPr>
          <p:cNvPr id="4" name="Slide Number Placeholder 3"/>
          <p:cNvSpPr>
            <a:spLocks noGrp="1"/>
          </p:cNvSpPr>
          <p:nvPr>
            <p:ph type="sldNum" sz="quarter" idx="5"/>
          </p:nvPr>
        </p:nvSpPr>
        <p:spPr/>
        <p:txBody>
          <a:bodyPr/>
          <a:lstStyle/>
          <a:p>
            <a:fld id="{A73D6722-9B4D-4E29-B226-C325925A8118}" type="slidenum">
              <a:rPr lang="en-US" smtClean="0"/>
              <a:pPr/>
              <a:t>26</a:t>
            </a:fld>
            <a:endParaRPr lang="en-US" dirty="0"/>
          </a:p>
        </p:txBody>
      </p:sp>
    </p:spTree>
    <p:extLst>
      <p:ext uri="{BB962C8B-B14F-4D97-AF65-F5344CB8AC3E}">
        <p14:creationId xmlns="" xmlns:p14="http://schemas.microsoft.com/office/powerpoint/2010/main" val="15268455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επιτόκιο δεν μπορεί να πέσει κάτω από το μηδέν, ένας περιορισμός που είναι γνωστός ως </a:t>
            </a:r>
            <a:r>
              <a:rPr lang="el-GR" sz="1200" b="1" i="0" u="none" strike="noStrike" kern="1200" baseline="0" dirty="0">
                <a:solidFill>
                  <a:schemeClr val="tx1"/>
                </a:solidFill>
                <a:latin typeface="+mn-lt"/>
                <a:ea typeface="+mn-ea"/>
                <a:cs typeface="+mn-cs"/>
              </a:rPr>
              <a:t>μηδενικό κατώτατο όριο</a:t>
            </a:r>
            <a:r>
              <a:rPr lang="el-GR" sz="1200" b="0" i="0" u="none" strike="noStrike" kern="1200" baseline="0" dirty="0">
                <a:solidFill>
                  <a:schemeClr val="tx1"/>
                </a:solidFill>
                <a:latin typeface="+mn-lt"/>
                <a:ea typeface="+mn-ea"/>
                <a:cs typeface="+mn-cs"/>
              </a:rPr>
              <a:t>. Όταν το επιτόκιο μειώνεται στο μηδέν, η νομισματική πολιτική δεν μπορεί να το μειώσει περαιτέρω. Η νομισματική πολιτική δεν λειτουργεί πλέον και η οικονομία λέγεται ότι βρίσκεται σε </a:t>
            </a:r>
            <a:r>
              <a:rPr lang="el-GR" sz="1200" b="1" i="0" u="none" strike="noStrike" kern="1200" baseline="0" dirty="0">
                <a:solidFill>
                  <a:schemeClr val="tx1"/>
                </a:solidFill>
                <a:latin typeface="+mn-lt"/>
                <a:ea typeface="+mn-ea"/>
                <a:cs typeface="+mn-cs"/>
              </a:rPr>
              <a:t>παγίδα ρευστότητας</a:t>
            </a:r>
            <a:r>
              <a:rPr lang="el-GR" sz="1200" b="0" i="0" u="none" strike="noStrike" kern="1200" baseline="0" dirty="0">
                <a:solidFill>
                  <a:schemeClr val="tx1"/>
                </a:solidFill>
                <a:latin typeface="+mn-lt"/>
                <a:ea typeface="+mn-ea"/>
                <a:cs typeface="+mn-cs"/>
              </a:rPr>
              <a:t>. Πριν από δεκαπέντε χρόνια, το μηδενικό κατώτατο όριο θεωρούνταν γενικά άσχετο ζήτημα. Οι περισσότεροι οικονομολόγοι πίστευαν ότι δεν θα υπήρχε ποτέ ανάγκη για αρνητικά επιτόκια, επομένως ο περιορισμός δεν είχε σημασία. Η Μεγάλη Οικονομική Κρίση, ωστόσο, άλλαξε αυτές τις αντιλήψεις. Πολλές κεντρικές τράπεζες μείωσαν τα επιτόκια στο μηδέν και θα ήθελαν να τα μειώσουν ακόμη περισσότερο. Αλλά το μηδενικό κατώτατο όριο στάθηκε εμπόδιο και αποδείχθηκε ότι ήταν ένας σοβαρός περιορισμός πολιτικής.</a:t>
            </a:r>
          </a:p>
          <a:p>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Όταν το επιτόκιο των ομολόγων μειώνεται στο μηδέν και από τη στιγμή που οι άνθρωποι διατηρούν αρκετά χρήματα για συναλλαγές, αδιαφορούν για τη διατήρηση του υπόλοιπου χρηματοοικονομικού πλούτου τους με τη μορφή χρημάτων ή με τη μορφή ομολόγων. Ο λόγος που αδιαφορούν είναι ότι τόσο το χρήμα όσο και τα ομόλογα αποδίδουν το ίδιο επιτόκιο, δηλαδή μηδέν. Έτσι, η ζήτηση για χρήματα είναι όπως φαίνεται στο Σχήμα 4-8.</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οριζόντιος άξονας αντιπροσωπεύει το χρήμα M και ο κάθετος άξονας το επιτόκιο i. Η καμπύλη ζήτησης M δείκτης d είναι μια φθίνουσα κοίλη καμπύλη που τέμνει τον οριζόντιο άξονα σε ένα σημείο Β και μετά κινείται κατά μήκος του οριζόντιου άξονα. Η οριζόντια διακεκομμένη γραμμή που αντιπροσωπεύει το επιτόκιο i τέμνει την καμπύλη σε ένα σημείο Α. Η κάθετη γραμμή προσφοράς χρήματος M δείκτης s διέρχεται από το σημείο Α. Η κάθετη γραμμή προσφοράς χρήματος M δείκτης s τέμνει την καμπύλη στο σημείο Β. Η κάθετη γραμμή M δείκτης </a:t>
            </a:r>
            <a:r>
              <a:rPr lang="en-US" sz="1200" b="0" i="0" u="none" strike="noStrike" kern="1200" baseline="0" dirty="0">
                <a:solidFill>
                  <a:schemeClr val="tx1"/>
                </a:solidFill>
                <a:latin typeface="+mn-lt"/>
                <a:ea typeface="+mn-ea"/>
                <a:cs typeface="+mn-cs"/>
              </a:rPr>
              <a:t>s</a:t>
            </a:r>
            <a:r>
              <a:rPr lang="el-GR" sz="1200" b="0" i="0" u="none" strike="noStrike" kern="1200" baseline="0" dirty="0">
                <a:solidFill>
                  <a:schemeClr val="tx1"/>
                </a:solidFill>
                <a:latin typeface="+mn-lt"/>
                <a:ea typeface="+mn-ea"/>
                <a:cs typeface="+mn-cs"/>
              </a:rPr>
              <a:t> διπλός τόνος τέμνει την καμπύλη σε άλλο σημείο C στον οριζόντιο άξονα, που βρίσκεται δεξιά του σημείου Β.</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Όπως μπορείτε να δείτε στο Σχήμα 1, η πολύ μεγάλη αύξηση της προσφοράς χρήματος της κεντρικής τράπεζας </a:t>
            </a:r>
            <a:r>
              <a:rPr lang="el-GR" sz="1200" b="0" i="0" u="none" strike="noStrike" kern="1200" baseline="0" dirty="0" smtClean="0">
                <a:solidFill>
                  <a:schemeClr val="tx1"/>
                </a:solidFill>
                <a:latin typeface="+mn-lt"/>
                <a:ea typeface="+mn-ea"/>
                <a:cs typeface="+mn-cs"/>
              </a:rPr>
              <a:t>απορροφήθηκε </a:t>
            </a:r>
            <a:r>
              <a:rPr lang="el-GR" sz="1200" b="0" i="0" u="none" strike="noStrike" kern="1200" baseline="0" dirty="0">
                <a:solidFill>
                  <a:schemeClr val="tx1"/>
                </a:solidFill>
                <a:latin typeface="+mn-lt"/>
                <a:ea typeface="+mn-ea"/>
                <a:cs typeface="+mn-cs"/>
              </a:rPr>
              <a:t>πρόθυμα από τα νοικοκυριά και από τις τράπεζες χωρίς μεταβολή στο επιτόκιο, το οποίο παρέμεινε ίσο με το μηδέν.</a:t>
            </a:r>
          </a:p>
          <a:p>
            <a:endParaRPr lang="el-GR" sz="1200" b="0" i="0" u="none" strike="noStrike" kern="1200" baseline="0" dirty="0" smtClean="0">
              <a:solidFill>
                <a:schemeClr val="tx1"/>
              </a:solidFill>
              <a:latin typeface="+mn-lt"/>
              <a:ea typeface="+mn-ea"/>
              <a:cs typeface="+mn-cs"/>
            </a:endParaRPr>
          </a:p>
          <a:p>
            <a:r>
              <a:rPr lang="el-GR" sz="1200" b="0" i="0" u="none" strike="noStrike" kern="1200" baseline="0" dirty="0" smtClean="0">
                <a:solidFill>
                  <a:schemeClr val="tx1"/>
                </a:solidFill>
                <a:latin typeface="+mn-lt"/>
                <a:ea typeface="+mn-ea"/>
                <a:cs typeface="+mn-cs"/>
              </a:rPr>
              <a:t>Μεγάλη </a:t>
            </a:r>
            <a:r>
              <a:rPr lang="el-GR" sz="1200" b="0" i="0" u="none" strike="noStrike" kern="1200" baseline="0" dirty="0">
                <a:solidFill>
                  <a:schemeClr val="tx1"/>
                </a:solidFill>
                <a:latin typeface="+mn-lt"/>
                <a:ea typeface="+mn-ea"/>
                <a:cs typeface="+mn-cs"/>
              </a:rPr>
              <a:t>περιγραφή:</a:t>
            </a:r>
          </a:p>
          <a:p>
            <a:r>
              <a:rPr lang="el-GR" sz="1200" b="0" i="0" u="none" strike="noStrike" kern="1200" baseline="0" dirty="0">
                <a:solidFill>
                  <a:schemeClr val="tx1"/>
                </a:solidFill>
                <a:latin typeface="+mn-lt"/>
                <a:ea typeface="+mn-ea"/>
                <a:cs typeface="+mn-cs"/>
              </a:rPr>
              <a:t>Ο οριζόντιος άξονας δείχνει την ημερομηνία και κυμαίνεται από 1 Ιανουαρίου 2005 έως 01 Ιουλίου </a:t>
            </a:r>
            <a:r>
              <a:rPr lang="el-GR" sz="1200" b="0" i="0" u="none" strike="noStrike" kern="1200" baseline="0" dirty="0" smtClean="0">
                <a:solidFill>
                  <a:schemeClr val="tx1"/>
                </a:solidFill>
                <a:latin typeface="+mn-lt"/>
                <a:ea typeface="+mn-ea"/>
                <a:cs typeface="+mn-cs"/>
              </a:rPr>
              <a:t>2018 </a:t>
            </a:r>
            <a:r>
              <a:rPr lang="el-GR" sz="1200" b="0" i="0" u="none" strike="noStrike" kern="1200" baseline="0" dirty="0">
                <a:solidFill>
                  <a:schemeClr val="tx1"/>
                </a:solidFill>
                <a:latin typeface="+mn-lt"/>
                <a:ea typeface="+mn-ea"/>
                <a:cs typeface="+mn-cs"/>
              </a:rPr>
              <a:t>σε προσαυξήσεις των 6 μηνών. Ο κατακόρυφος άξονας δείχνει δολάρια, σε δισεκατομμύρια και κυμαίνεται από 0,0 έως 3000,0 σε προσαυξήσεις των 500. Το γράφημα απεικονίζει δύο καμπύλες ζιγκ-ζαγκ. Η καμπύλη για τις έντοκες καταθέσεις διέρχεται από (01 Ιανουαρίου 2005, 700,0), (01 Ιουλίου 2006, 650,0), (01 Ιανουαρίου 2009, 750,0), (01 Ιουλίου 20 12, 10, 1300 Ιανουαρίου). , 2000.0) και (01 Ιουλίου, 20 18, 2200.0). Η καμπύλη για τα αποθεματικά της Τράπεζας διέρχεται από (01 Ιανουαρίου 2005, 0,0), (01 Ιουλίου 2006, 0,0), (01 Ιανουαρίου 2009, 850,0), (01 Ιουλίου 20 12, 1500,0 201, 1η , 2400.0) και (01 Ιουλίου 2018 2000.0). Όλες οι τιμές είναι κατ’ εκτίμηση.</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29</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Στο επόμενο κεφάλαιο, Κεφάλαιο 5, θα συνδυάσουμε το υπόδειγμα της αγοράς αγαθών που αναπτύξαμε στο προηγούμενο κεφάλαιο με το υπόδειγμα της αγοράς χρήματος που αναπτύξαμε σε αυτό το κεφάλαιο και θα επανεξετάσουμε το προϊόν ισορροπίας.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A73D6722-9B4D-4E29-B226-C325925A8118}" type="slidenum">
              <a:rPr lang="en-US" smtClean="0"/>
              <a:pPr/>
              <a:t>30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Αυτή η ενότητα εξετάζει τους προσδιοριστικούς παράγοντες της ζήτησης χρήματος. Μια προειδοποίηση πριν ξεκινήσουμε: Λέξεις όπως το χρήμα ή ο πλούτος έχουν συγκεκριμένες σημασίες στα οικονομικά, συχνά όχι τις ίδιες σημασίες όπως στην καθημερινότητα.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Θα πρέπει να διατηρείτε και χρήματα και ομόλογα. Αλλά σε ποιες αναλογίες; Αυτό θα εξαρτηθεί κυρίως από δύο μεταβλητές: 1) το επίπεδο των συναλλαγών σας και 2) το επιτόκιο των ομολόγων.</a:t>
            </a:r>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Στις καθημερινές συζητήσεις, χρησιμοποιούμε  τον όρο «χρήμα» για να δηλώσουμε πολλά διαφορετικά πράγματα. Τον χρησιμοποιούμε ως συνώνυμο για το εισόδημα: «Βγάζω χρήματα». Τον χρησιμοποιούμε ως συνώνυμο του πλούτου: «Έχει πολλά λεφτά». Στα οικονομικά, πρέπει να είστε πιο προσεκτικοί. Εδώ παρέχουμε έναν βασικό οδηγό για ορισμένους όρους και την ακριβή τους σημασία στα οικονομικά.</a:t>
            </a:r>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$Y υποδηλώνει το ονομαστικό εισόδημα στην Εξίσωση 4.1. Διαβάστε αυτήν την εξίσωση με τον ακόλουθο τρόπο: Η ζήτηση χρήματος </a:t>
            </a:r>
            <a:r>
              <a:rPr lang="el-GR" sz="1200" b="0" i="0" u="none" strike="noStrike" kern="1200" baseline="0" dirty="0" err="1">
                <a:solidFill>
                  <a:schemeClr val="tx1"/>
                </a:solidFill>
                <a:latin typeface="+mn-lt"/>
                <a:ea typeface="+mn-ea"/>
                <a:cs typeface="+mn-cs"/>
              </a:rPr>
              <a:t>Md</a:t>
            </a:r>
            <a:r>
              <a:rPr lang="el-GR" sz="1200" b="0" i="0" u="none" strike="noStrike" kern="1200" baseline="0" dirty="0">
                <a:solidFill>
                  <a:schemeClr val="tx1"/>
                </a:solidFill>
                <a:latin typeface="+mn-lt"/>
                <a:ea typeface="+mn-ea"/>
                <a:cs typeface="+mn-cs"/>
              </a:rPr>
              <a:t> ισούται με το ονομαστικό εισόδημα $Y επί μια φθίνουσα συνάρτηση του επιτοκίου, με τη συνάρτηση να συμβολίζεται με L(i). Το σύμβολο μείον κάτω από το i στο L(i) αποτυπώνει το γεγονός ότι το επιτόκιο έχει αρνητική επίδραση στη ζήτηση χρήματος.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αύξηση του επιτοκίου μειώνει τη ζήτηση για χρήματα, καθώς οι άνθρωποι τοποθετούν μεγαλύτερο μέρος του πλούτου τους σε ομόλογα.</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Για ένα δεδομένο επιτόκιο, μια αύξηση στο ονομαστικό εισόδημα αυξάνει τη ζήτηση για χρήμα. Με άλλα λόγια, μια αύξηση του ονομαστικού εισοδήματος μετατοπίζει τη ζήτηση χρήματος προς τα δεξιά, από </a:t>
            </a:r>
            <a:r>
              <a:rPr lang="el-GR" sz="1200" b="0" i="0" u="none" strike="noStrike" kern="1200" baseline="0" dirty="0" err="1">
                <a:solidFill>
                  <a:schemeClr val="tx1"/>
                </a:solidFill>
                <a:latin typeface="+mn-lt"/>
                <a:ea typeface="+mn-ea"/>
                <a:cs typeface="+mn-cs"/>
              </a:rPr>
              <a:t>Md</a:t>
            </a:r>
            <a:r>
              <a:rPr lang="el-GR" sz="1200" b="0" i="0" u="none" strike="noStrike" kern="1200" baseline="0" dirty="0">
                <a:solidFill>
                  <a:schemeClr val="tx1"/>
                </a:solidFill>
                <a:latin typeface="+mn-lt"/>
                <a:ea typeface="+mn-ea"/>
                <a:cs typeface="+mn-cs"/>
              </a:rPr>
              <a:t> σε </a:t>
            </a:r>
            <a:r>
              <a:rPr lang="el-GR" sz="1200" b="0" i="0" u="none" strike="noStrike" kern="1200" baseline="0" dirty="0" err="1">
                <a:solidFill>
                  <a:schemeClr val="tx1"/>
                </a:solidFill>
                <a:latin typeface="+mn-lt"/>
                <a:ea typeface="+mn-ea"/>
                <a:cs typeface="+mn-cs"/>
              </a:rPr>
              <a:t>Md</a:t>
            </a:r>
            <a:r>
              <a:rPr lang="el-GR" sz="1200" b="0" i="0" u="none" strike="noStrike" kern="1200" baseline="0" dirty="0">
                <a:solidFill>
                  <a:schemeClr val="tx1"/>
                </a:solidFill>
                <a:latin typeface="+mn-lt"/>
                <a:ea typeface="+mn-ea"/>
                <a:cs typeface="+mn-cs"/>
              </a:rPr>
              <a:t>’. Για παράδειγμα, στο επιτόκιο i, μια αύξηση του ονομαστικού εισοδήματος από $Y σε $Y αυξάνει τη ζήτηση για χρήματα από M σε M’.</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r>
              <a:rPr lang="el-GR" sz="1200" b="0" i="0" u="none" strike="noStrike" kern="1200" baseline="0" dirty="0" smtClean="0">
                <a:solidFill>
                  <a:schemeClr val="tx1"/>
                </a:solidFill>
                <a:latin typeface="+mn-lt"/>
                <a:ea typeface="+mn-ea"/>
                <a:cs typeface="+mn-cs"/>
              </a:rPr>
              <a:t>: Ο </a:t>
            </a:r>
            <a:r>
              <a:rPr lang="el-GR" sz="1200" b="0" i="0" u="none" strike="noStrike" kern="1200" baseline="0" dirty="0">
                <a:solidFill>
                  <a:schemeClr val="tx1"/>
                </a:solidFill>
                <a:latin typeface="+mn-lt"/>
                <a:ea typeface="+mn-ea"/>
                <a:cs typeface="+mn-cs"/>
              </a:rPr>
              <a:t>οριζόντιος άξονας αντιπροσωπεύει το χρήμα,  Μ και ο κάθετος άξονας το επιτόκιο, </a:t>
            </a:r>
            <a:r>
              <a:rPr lang="en-US" sz="1200" b="0" i="0" u="none" strike="noStrike" kern="1200" baseline="0" dirty="0" err="1">
                <a:solidFill>
                  <a:schemeClr val="tx1"/>
                </a:solidFill>
                <a:latin typeface="+mn-lt"/>
                <a:ea typeface="+mn-ea"/>
                <a:cs typeface="+mn-cs"/>
              </a:rPr>
              <a:t>i</a:t>
            </a:r>
            <a:r>
              <a:rPr lang="el-GR" sz="1200" b="0" i="0" u="none" strike="noStrike" kern="1200" baseline="0" dirty="0">
                <a:solidFill>
                  <a:schemeClr val="tx1"/>
                </a:solidFill>
                <a:latin typeface="+mn-lt"/>
                <a:ea typeface="+mn-ea"/>
                <a:cs typeface="+mn-cs"/>
              </a:rPr>
              <a:t>. Η καμπύλη ζήτησης M δείκτης d για το ονομαστικό εισόδημα $Y είναι μια φθίνουσα κοίλη καμπύλη. Η οριζόντια διακεκομμένη γραμμή που αντιπροσωπεύει το επιτόκιο i τέμνει την καμπύλη σε ένα σημείο M  χρήματος.</a:t>
            </a:r>
          </a:p>
          <a:p>
            <a:r>
              <a:rPr lang="el-GR" sz="1200" b="0" i="0" u="none" strike="noStrike" kern="1200" baseline="0" dirty="0">
                <a:solidFill>
                  <a:schemeClr val="tx1"/>
                </a:solidFill>
                <a:latin typeface="+mn-lt"/>
                <a:ea typeface="+mn-ea"/>
                <a:cs typeface="+mn-cs"/>
              </a:rPr>
              <a:t>Η καμπύλη ζήτησης M δείκτης d παύλα για $Y παύλα μεγαλύτερη από $Y είναι μια άλλη φθίνουσα κοίλη καμπύλη. Η καμπύλη βρίσκεται στα δεξιά της καμπύλης M δείκτης d. </a:t>
            </a:r>
          </a:p>
          <a:p>
            <a:r>
              <a:rPr lang="el-GR" sz="1200" b="0" i="0" u="none" strike="noStrike" kern="1200" baseline="0" dirty="0">
                <a:solidFill>
                  <a:schemeClr val="tx1"/>
                </a:solidFill>
                <a:latin typeface="+mn-lt"/>
                <a:ea typeface="+mn-ea"/>
                <a:cs typeface="+mn-cs"/>
              </a:rPr>
              <a:t>Η καμπύλη ξεκινά από σημείο παράλληλο προς το σημείο εκκίνησης της καμπύλης M δείκτης d. Η οριζόντια διακεκομμένη γραμμή που αντιπροσωπεύει το επιτόκιο i τέμνει την καμπύλη σε ένα σημείο M τόνος του χρήματος και στα δεξιά του M. Ένα βέλος δείχνει από  την καμπύλη M δείκτη d στην καμπύλη M δείκτη d τόνος.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TextBox 8"/>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3048000"/>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4495800"/>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2" name="Picture Placeholder 11"/>
          <p:cNvSpPr>
            <a:spLocks noGrp="1"/>
          </p:cNvSpPr>
          <p:nvPr>
            <p:ph type="pic" sz="quarter" idx="15"/>
          </p:nvPr>
        </p:nvSpPr>
        <p:spPr>
          <a:xfrm>
            <a:off x="447675" y="5334000"/>
            <a:ext cx="8021638" cy="609600"/>
          </a:xfrm>
        </p:spPr>
        <p:txBody>
          <a:bodyPr/>
          <a:lstStyle/>
          <a:p>
            <a:endParaRPr lang="en-IN"/>
          </a:p>
        </p:txBody>
      </p:sp>
    </p:spTree>
    <p:extLst>
      <p:ext uri="{BB962C8B-B14F-4D97-AF65-F5344CB8AC3E}">
        <p14:creationId xmlns="" xmlns:p14="http://schemas.microsoft.com/office/powerpoint/2010/main" val="2058026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2771775"/>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686175"/>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Content Placeholder 8"/>
          <p:cNvSpPr>
            <a:spLocks noGrp="1"/>
          </p:cNvSpPr>
          <p:nvPr>
            <p:ph sz="quarter" idx="15"/>
          </p:nvPr>
        </p:nvSpPr>
        <p:spPr>
          <a:xfrm>
            <a:off x="457200" y="5029200"/>
            <a:ext cx="8153400" cy="76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 xmlns:p14="http://schemas.microsoft.com/office/powerpoint/2010/main" val="1836351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609600" y="41148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3183790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3754704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855126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7" name="TextBox 6"/>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3711136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3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solidFill>
                <a:prstClr val="black"/>
              </a:solidFill>
            </a:endParaRPr>
          </a:p>
        </p:txBody>
      </p:sp>
      <p:sp>
        <p:nvSpPr>
          <p:cNvPr id="4" name="Date Placeholder 3"/>
          <p:cNvSpPr>
            <a:spLocks noGrp="1"/>
          </p:cNvSpPr>
          <p:nvPr>
            <p:ph type="dt" sz="half" idx="11"/>
          </p:nvPr>
        </p:nvSpPr>
        <p:spPr/>
        <p:txBody>
          <a:bodyPr/>
          <a:lstStyle/>
          <a:p>
            <a:fld id="{A9DF6EFB-3F44-496C-A842-1E0B3D3B975A}" type="datetimeFigureOut">
              <a:rPr lang="en-US" smtClean="0">
                <a:solidFill>
                  <a:prstClr val="white"/>
                </a:solidFill>
              </a:rPr>
              <a:pPr/>
              <a:t>5/22/2022</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pic>
        <p:nvPicPr>
          <p:cNvPr id="12" name="Picture 11"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
        <p:nvSpPr>
          <p:cNvPr id="14" name="Content Placeholder 16"/>
          <p:cNvSpPr>
            <a:spLocks noGrp="1"/>
          </p:cNvSpPr>
          <p:nvPr>
            <p:ph sz="quarter" idx="19" hasCustomPrompt="1"/>
          </p:nvPr>
        </p:nvSpPr>
        <p:spPr>
          <a:xfrm>
            <a:off x="2906049" y="6416475"/>
            <a:ext cx="5943600" cy="184666"/>
          </a:xfrm>
          <a:prstGeom prst="rect">
            <a:avLst/>
          </a:prstGeom>
        </p:spPr>
        <p:txBody>
          <a:bodyPr wrap="square" lIns="0" tIns="0" rIns="0" bIns="0">
            <a:spAutoFit/>
          </a:bodyPr>
          <a:lstStyle>
            <a:lvl1pPr marL="0" indent="0" eaLnBrk="1" fontAlgn="auto" hangingPunct="1">
              <a:spcBef>
                <a:spcPts val="0"/>
              </a:spcBef>
              <a:spcAft>
                <a:spcPts val="0"/>
              </a:spcAft>
              <a:buNone/>
              <a:defRPr sz="1200">
                <a:latin typeface="Verdana" panose="020B0604030504040204" pitchFamily="34" charset="0"/>
                <a:ea typeface="Verdana" panose="020B0604030504040204" pitchFamily="34" charset="0"/>
                <a:cs typeface="Verdana" panose="020B0604030504040204" pitchFamily="34" charset="0"/>
              </a:defRPr>
            </a:lvl1pPr>
            <a:lvl2pPr marL="457200" indent="0">
              <a:buNone/>
              <a:defRPr sz="1200">
                <a:latin typeface="Verdana" panose="020B0604030504040204" pitchFamily="34" charset="0"/>
                <a:ea typeface="Verdana" panose="020B0604030504040204" pitchFamily="34" charset="0"/>
                <a:cs typeface="Verdana" panose="020B0604030504040204" pitchFamily="34" charset="0"/>
              </a:defRPr>
            </a:lvl2pPr>
            <a:lvl3pPr marL="914400" indent="0">
              <a:buNone/>
              <a:defRPr sz="1200">
                <a:latin typeface="Verdana" panose="020B0604030504040204" pitchFamily="34" charset="0"/>
                <a:ea typeface="Verdana" panose="020B0604030504040204" pitchFamily="34" charset="0"/>
                <a:cs typeface="Verdana" panose="020B0604030504040204" pitchFamily="34" charset="0"/>
              </a:defRPr>
            </a:lvl3pPr>
            <a:lvl4pPr marL="1371600" indent="0">
              <a:buNone/>
              <a:defRPr sz="1200">
                <a:latin typeface="Verdana" panose="020B0604030504040204" pitchFamily="34" charset="0"/>
                <a:ea typeface="Verdana" panose="020B0604030504040204" pitchFamily="34" charset="0"/>
                <a:cs typeface="Verdana" panose="020B0604030504040204" pitchFamily="34" charset="0"/>
              </a:defRPr>
            </a:lvl4pPr>
            <a:lvl5pPr marL="1828800" indent="0">
              <a:buNone/>
              <a:defRPr sz="1200">
                <a:latin typeface="Verdana" panose="020B0604030504040204" pitchFamily="34" charset="0"/>
                <a:ea typeface="Verdana" panose="020B0604030504040204" pitchFamily="34" charset="0"/>
                <a:cs typeface="Verdana" panose="020B0604030504040204" pitchFamily="34" charset="0"/>
              </a:defRPr>
            </a:lvl5pPr>
          </a:lstStyle>
          <a:p>
            <a:pPr eaLnBrk="1" fontAlgn="auto" hangingPunct="1">
              <a:spcBef>
                <a:spcPts val="0"/>
              </a:spcBef>
              <a:spcAft>
                <a:spcPts val="0"/>
              </a:spcAft>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3" name="Picture Placeholder 2"/>
          <p:cNvSpPr>
            <a:spLocks noGrp="1"/>
          </p:cNvSpPr>
          <p:nvPr>
            <p:ph type="pic" sz="quarter" idx="20"/>
          </p:nvPr>
        </p:nvSpPr>
        <p:spPr>
          <a:xfrm>
            <a:off x="762000" y="2057400"/>
            <a:ext cx="3429000" cy="3657600"/>
          </a:xfrm>
        </p:spPr>
        <p:txBody>
          <a:bodyPr/>
          <a:lstStyle/>
          <a:p>
            <a:endParaRPr lang="en-IN"/>
          </a:p>
        </p:txBody>
      </p:sp>
    </p:spTree>
    <p:extLst>
      <p:ext uri="{BB962C8B-B14F-4D97-AF65-F5344CB8AC3E}">
        <p14:creationId xmlns="" xmlns:p14="http://schemas.microsoft.com/office/powerpoint/2010/main" val="574949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5/22/2022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Box 11"/>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3" name="Picture 12"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8"/>
          </p:nvPr>
        </p:nvSpPr>
        <p:spPr>
          <a:xfrm>
            <a:off x="762000" y="4953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914400" y="51054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1066800" y="52578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1219200" y="5410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idx="22"/>
          </p:nvPr>
        </p:nvSpPr>
        <p:spPr>
          <a:xfrm>
            <a:off x="1371600" y="5562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p:cNvSpPr>
            <a:spLocks noGrp="1"/>
          </p:cNvSpPr>
          <p:nvPr>
            <p:ph idx="23"/>
          </p:nvPr>
        </p:nvSpPr>
        <p:spPr>
          <a:xfrm>
            <a:off x="1524000" y="5715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122596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2302139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9" name="TextBox 8"/>
          <p:cNvSpPr txBox="1"/>
          <p:nvPr userDrawn="1"/>
        </p:nvSpPr>
        <p:spPr>
          <a:xfrm>
            <a:off x="1532389" y="6378267"/>
            <a:ext cx="7162800" cy="276999"/>
          </a:xfrm>
          <a:prstGeom prst="rect">
            <a:avLst/>
          </a:prstGeom>
          <a:noFill/>
        </p:spPr>
        <p:txBody>
          <a:bodyPr wrap="square" rtlCol="0">
            <a:spAutoFit/>
          </a:bodyPr>
          <a:lstStyle/>
          <a:p>
            <a:pPr algn="r"/>
            <a:r>
              <a:rPr lang="en-IN" sz="1200" dirty="0">
                <a:latin typeface="Verdana" panose="020B0604030504040204" pitchFamily="34" charset="0"/>
                <a:ea typeface="Verdana" panose="020B0604030504040204" pitchFamily="34" charset="0"/>
                <a:cs typeface="Verdana" panose="020B0604030504040204" pitchFamily="34" charset="0"/>
              </a:rPr>
              <a:t>Copyright © 2021, 2017, 2013 Pearson Education, Inc. All Rights Reserved</a:t>
            </a:r>
          </a:p>
        </p:txBody>
      </p:sp>
      <p:pic>
        <p:nvPicPr>
          <p:cNvPr id="10" name="Picture 9" descr="Pearson Logo"/>
          <p:cNvPicPr>
            <a:picLocks noChangeAspect="1"/>
          </p:cNvPicPr>
          <p:nvPr userDrawn="1"/>
        </p:nvPicPr>
        <p:blipFill>
          <a:blip r:embed="rId18"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62" r:id="rId8"/>
    <p:sldLayoutId id="2147483661" r:id="rId9"/>
    <p:sldLayoutId id="2147483665" r:id="rId10"/>
    <p:sldLayoutId id="2147483666" r:id="rId11"/>
    <p:sldLayoutId id="2147483663" r:id="rId12"/>
    <p:sldLayoutId id="2147483651" r:id="rId13"/>
    <p:sldLayoutId id="2147483654" r:id="rId14"/>
    <p:sldLayoutId id="2147483655" r:id="rId15"/>
    <p:sldLayoutId id="2147483668" r:id="rId16"/>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9.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10.xml"/><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10.xml"/><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0.xml"/><Relationship Id="rId1" Type="http://schemas.openxmlformats.org/officeDocument/2006/relationships/slideLayout" Target="../slideLayouts/slideLayout4.xml"/><Relationship Id="rId4" Type="http://schemas.openxmlformats.org/officeDocument/2006/relationships/image" Target="../media/image21.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82022"/>
            <a:ext cx="8229600" cy="557174"/>
          </a:xfrm>
        </p:spPr>
        <p:txBody>
          <a:bodyPr>
            <a:noAutofit/>
          </a:bodyPr>
          <a:lstStyle/>
          <a:p>
            <a:r>
              <a:rPr lang="el-GR" sz="3600" dirty="0">
                <a:latin typeface="+mj-lt"/>
              </a:rPr>
              <a:t>Μακροοικονομική</a:t>
            </a:r>
            <a:endParaRPr lang="en-IN" sz="3600" dirty="0">
              <a:latin typeface="+mj-lt"/>
            </a:endParaRPr>
          </a:p>
        </p:txBody>
      </p:sp>
      <p:sp>
        <p:nvSpPr>
          <p:cNvPr id="3" name="Text Placeholder 2"/>
          <p:cNvSpPr>
            <a:spLocks noGrp="1"/>
          </p:cNvSpPr>
          <p:nvPr>
            <p:ph type="body" sz="quarter" idx="13"/>
          </p:nvPr>
        </p:nvSpPr>
        <p:spPr>
          <a:xfrm>
            <a:off x="457200" y="762000"/>
            <a:ext cx="8229600" cy="381000"/>
          </a:xfrm>
        </p:spPr>
        <p:txBody>
          <a:bodyPr>
            <a:noAutofit/>
          </a:bodyPr>
          <a:lstStyle/>
          <a:p>
            <a:r>
              <a:rPr lang="el-GR" dirty="0"/>
              <a:t>Όγδοη Έκδοση</a:t>
            </a:r>
            <a:endParaRPr lang="en-US" dirty="0"/>
          </a:p>
        </p:txBody>
      </p:sp>
      <p:sp>
        <p:nvSpPr>
          <p:cNvPr id="10" name="Text Placeholder 1">
            <a:extLst>
              <a:ext uri="{FF2B5EF4-FFF2-40B4-BE49-F238E27FC236}">
                <a16:creationId xmlns="" xmlns:a16="http://schemas.microsoft.com/office/drawing/2014/main" id="{B90BF7CC-C13E-4975-9A72-17609AD86A49}"/>
              </a:ext>
            </a:extLst>
          </p:cNvPr>
          <p:cNvSpPr>
            <a:spLocks noGrp="1"/>
          </p:cNvSpPr>
          <p:nvPr>
            <p:ph type="body" sz="quarter" idx="4294967295"/>
          </p:nvPr>
        </p:nvSpPr>
        <p:spPr>
          <a:xfrm>
            <a:off x="4581525" y="2828925"/>
            <a:ext cx="4114800" cy="558800"/>
          </a:xfrm>
        </p:spPr>
        <p:txBody>
          <a:bodyPr wrap="square">
            <a:noAutofit/>
          </a:bodyPr>
          <a:lstStyle/>
          <a:p>
            <a:pPr marL="0" indent="0" algn="ctr">
              <a:buNone/>
            </a:pPr>
            <a:r>
              <a:rPr lang="el-GR" sz="3200" dirty="0">
                <a:solidFill>
                  <a:schemeClr val="tx1"/>
                </a:solidFill>
              </a:rPr>
              <a:t>Κεφάλαιο</a:t>
            </a:r>
            <a:r>
              <a:rPr lang="en-US" sz="3200" dirty="0">
                <a:solidFill>
                  <a:schemeClr val="tx1"/>
                </a:solidFill>
              </a:rPr>
              <a:t> 4</a:t>
            </a:r>
          </a:p>
        </p:txBody>
      </p:sp>
      <p:sp>
        <p:nvSpPr>
          <p:cNvPr id="4" name="Text Placeholder 3"/>
          <p:cNvSpPr>
            <a:spLocks noGrp="1"/>
          </p:cNvSpPr>
          <p:nvPr>
            <p:ph type="body" sz="quarter" idx="14"/>
          </p:nvPr>
        </p:nvSpPr>
        <p:spPr>
          <a:xfrm>
            <a:off x="4572000" y="3495675"/>
            <a:ext cx="4114800" cy="466725"/>
          </a:xfrm>
        </p:spPr>
        <p:txBody>
          <a:bodyPr vert="horz" wrap="square" lIns="0" tIns="0" rIns="0" bIns="0" rtlCol="0" anchor="ctr">
            <a:noAutofit/>
          </a:bodyPr>
          <a:lstStyle/>
          <a:p>
            <a:pPr algn="ctr"/>
            <a:r>
              <a:rPr lang="el-GR" sz="2000" dirty="0">
                <a:ea typeface="ヒラギノ角ゴ Pro W3" pitchFamily="-84" charset="-128"/>
              </a:rPr>
              <a:t>Οι Αγορές Χρήματος</a:t>
            </a:r>
            <a:r>
              <a:rPr lang="en-US" sz="2000" dirty="0">
                <a:ea typeface="ヒラギノ角ゴ Pro W3" pitchFamily="-84" charset="-128"/>
              </a:rPr>
              <a:t> </a:t>
            </a:r>
            <a:r>
              <a:rPr lang="en-US" sz="2000" dirty="0">
                <a:latin typeface="Times New Roman" panose="02020603050405020304" pitchFamily="18" charset="0"/>
                <a:ea typeface="ヒラギノ角ゴ Pro W3" pitchFamily="-84" charset="-128"/>
                <a:cs typeface="Times New Roman" panose="02020603050405020304" pitchFamily="18" charset="0"/>
              </a:rPr>
              <a:t>Ⅰ</a:t>
            </a:r>
            <a:endParaRPr lang="en-US" sz="2000" dirty="0">
              <a:latin typeface="Times New Roman" panose="02020603050405020304" pitchFamily="18" charset="0"/>
              <a:cs typeface="Times New Roman" panose="02020603050405020304" pitchFamily="18" charset="0"/>
            </a:endParaRPr>
          </a:p>
        </p:txBody>
      </p:sp>
      <p:pic>
        <p:nvPicPr>
          <p:cNvPr id="12" name="Picture Placeholder 11" descr="Front Cover: Macroeconomics, Eighth Edition by Olivier Blanchard">
            <a:extLst>
              <a:ext uri="{FF2B5EF4-FFF2-40B4-BE49-F238E27FC236}">
                <a16:creationId xmlns="" xmlns:a16="http://schemas.microsoft.com/office/drawing/2014/main" id="{4B7C0549-CC8A-406F-AE51-9FCA19C1137C}"/>
              </a:ext>
            </a:extLst>
          </p:cNvPr>
          <p:cNvPicPr>
            <a:picLocks noGrp="1" noChangeAspect="1"/>
          </p:cNvPicPr>
          <p:nvPr>
            <p:ph type="pic" sz="quarter" idx="20"/>
          </p:nvPr>
        </p:nvPicPr>
        <p:blipFill>
          <a:blip r:embed="rId3" cstate="print">
            <a:extLst>
              <a:ext uri="{28A0092B-C50C-407E-A947-70E740481C1C}">
                <a14:useLocalDpi xmlns="" xmlns:a14="http://schemas.microsoft.com/office/drawing/2010/main" val="0"/>
              </a:ext>
            </a:extLst>
          </a:blip>
          <a:stretch>
            <a:fillRect/>
          </a:stretch>
        </p:blipFill>
        <p:spPr>
          <a:xfrm>
            <a:off x="457200" y="1268227"/>
            <a:ext cx="4037479" cy="5046848"/>
          </a:xfrm>
          <a:prstGeom prst="rect">
            <a:avLst/>
          </a:prstGeom>
        </p:spPr>
      </p:pic>
      <p:sp>
        <p:nvSpPr>
          <p:cNvPr id="9" name="Text Placeholder 1">
            <a:extLst>
              <a:ext uri="{FF2B5EF4-FFF2-40B4-BE49-F238E27FC236}">
                <a16:creationId xmlns="" xmlns:a16="http://schemas.microsoft.com/office/drawing/2014/main" id="{B90BF7CC-C13E-4975-9A72-17609AD86A49}"/>
              </a:ext>
            </a:extLst>
          </p:cNvPr>
          <p:cNvSpPr>
            <a:spLocks noGrp="1"/>
          </p:cNvSpPr>
          <p:nvPr>
            <p:ph type="body" sz="quarter" idx="4294967295"/>
          </p:nvPr>
        </p:nvSpPr>
        <p:spPr>
          <a:xfrm>
            <a:off x="2819400" y="6410324"/>
            <a:ext cx="5943600" cy="219075"/>
          </a:xfrm>
        </p:spPr>
        <p:txBody>
          <a:bodyPr wrap="square">
            <a:noAutofit/>
          </a:bodyPr>
          <a:lstStyle/>
          <a:p>
            <a:pPr marL="0" indent="0">
              <a:spcBef>
                <a:spcPts val="0"/>
              </a:spcBef>
              <a:buNone/>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 xmlns:p14="http://schemas.microsoft.com/office/powerpoint/2010/main" val="339624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l-GR" sz="2800" dirty="0">
                <a:latin typeface="+mj-lt"/>
              </a:rPr>
              <a:t>ΠΛΑΙΣΙΟ ΕΠΙΚΕΝΤΡΩΣΗΣ</a:t>
            </a:r>
            <a:r>
              <a:rPr lang="en-IN" sz="2800" dirty="0">
                <a:latin typeface="+mj-lt"/>
              </a:rPr>
              <a:t>: </a:t>
            </a:r>
            <a:r>
              <a:rPr lang="el-GR" sz="2800" dirty="0">
                <a:latin typeface="+mj-lt"/>
              </a:rPr>
              <a:t>ΠΟΙΟΣ ΚΡΑΤΑΕΙ ΤΟ ΝΟΜΙΣΜΑ ΤΩΝ ΗΠΑ</a:t>
            </a:r>
            <a:endParaRPr lang="en-US" sz="2800" dirty="0">
              <a:latin typeface="+mj-lt"/>
            </a:endParaRPr>
          </a:p>
        </p:txBody>
      </p:sp>
      <p:sp>
        <p:nvSpPr>
          <p:cNvPr id="3" name="Content Placeholder 2"/>
          <p:cNvSpPr>
            <a:spLocks noGrp="1"/>
          </p:cNvSpPr>
          <p:nvPr>
            <p:ph idx="1"/>
          </p:nvPr>
        </p:nvSpPr>
        <p:spPr>
          <a:xfrm>
            <a:off x="457200" y="1752600"/>
            <a:ext cx="8229600" cy="2777683"/>
          </a:xfrm>
        </p:spPr>
        <p:txBody>
          <a:bodyPr wrap="square">
            <a:noAutofit/>
          </a:bodyPr>
          <a:lstStyle/>
          <a:p>
            <a:pPr>
              <a:spcBef>
                <a:spcPts val="525"/>
              </a:spcBef>
            </a:pPr>
            <a:r>
              <a:rPr lang="el-GR" sz="2200" dirty="0">
                <a:ea typeface="ヒラギノ角ゴ Pro W3" pitchFamily="-84" charset="-128"/>
              </a:rPr>
              <a:t>Η ποσότητα του χρήματος σε κυκλοφορία το 2006 ήταν 750 δισεκατομμύρια δολάρια.</a:t>
            </a:r>
          </a:p>
          <a:p>
            <a:pPr>
              <a:spcBef>
                <a:spcPts val="525"/>
              </a:spcBef>
            </a:pPr>
            <a:r>
              <a:rPr lang="el-GR" sz="2200" dirty="0">
                <a:ea typeface="ヒラギノ角ゴ Pro W3" pitchFamily="-84" charset="-128"/>
              </a:rPr>
              <a:t>Τα νοικοκυριά των ΗΠΑ κατείχαν 170 δισεκατομμύρια δολάρια σε νόμισμα.</a:t>
            </a:r>
          </a:p>
          <a:p>
            <a:pPr>
              <a:spcBef>
                <a:spcPts val="525"/>
              </a:spcBef>
            </a:pPr>
            <a:r>
              <a:rPr lang="el-GR" sz="2200" dirty="0">
                <a:ea typeface="ヒラギノ角ゴ Pro W3" pitchFamily="-84" charset="-128"/>
              </a:rPr>
              <a:t>Οι αμερικανικές επιχειρήσεις κατείχαν άλλα 80 δισεκατομμύρια δολάρια.</a:t>
            </a:r>
          </a:p>
          <a:p>
            <a:pPr>
              <a:spcBef>
                <a:spcPts val="525"/>
              </a:spcBef>
            </a:pPr>
            <a:r>
              <a:rPr lang="el-GR" sz="2200" dirty="0">
                <a:ea typeface="ヒラギノ角ゴ Pro W3" pitchFamily="-84" charset="-128"/>
              </a:rPr>
              <a:t>Οι ξένοι στο εξωτερικό κατείχαν 500 δισεκατομμύρια δολάρια, ή το 66% του συνόλου, για συναλλαγές, ειδικά σε χώρες που υπέφεραν από υψηλό πληθωρισμό στο παρελθόν.</a:t>
            </a:r>
            <a:r>
              <a:rPr lang="en-US" sz="2200" dirty="0">
                <a:ea typeface="ヒラギノ角ゴ Pro W3" pitchFamily="-84" charset="-128"/>
              </a:rPr>
              <a:t> </a:t>
            </a:r>
          </a:p>
        </p:txBody>
      </p:sp>
    </p:spTree>
    <p:extLst>
      <p:ext uri="{BB962C8B-B14F-4D97-AF65-F5344CB8AC3E}">
        <p14:creationId xmlns="" xmlns:p14="http://schemas.microsoft.com/office/powerpoint/2010/main" val="4155352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wrap="square">
            <a:noAutofit/>
          </a:bodyPr>
          <a:lstStyle/>
          <a:p>
            <a:r>
              <a:rPr lang="en-IN" sz="2600" dirty="0">
                <a:latin typeface="+mj-lt"/>
              </a:rPr>
              <a:t>4.2 </a:t>
            </a:r>
            <a:r>
              <a:rPr lang="el-GR" sz="2600" dirty="0">
                <a:latin typeface="+mj-lt"/>
              </a:rPr>
              <a:t>Καθορισμός του επιτοκίου</a:t>
            </a:r>
            <a:r>
              <a:rPr lang="en-IN" sz="2600" dirty="0" smtClean="0">
                <a:latin typeface="+mj-lt"/>
              </a:rPr>
              <a:t>:</a:t>
            </a:r>
            <a:r>
              <a:rPr lang="el-GR" sz="2600" dirty="0" smtClean="0">
                <a:latin typeface="+mj-lt"/>
              </a:rPr>
              <a:t> Ι</a:t>
            </a:r>
            <a:r>
              <a:rPr lang="en-IN" sz="2600" dirty="0" smtClean="0">
                <a:latin typeface="+mj-lt"/>
              </a:rPr>
              <a:t> </a:t>
            </a:r>
            <a:r>
              <a:rPr lang="en-IN" sz="2600" dirty="0">
                <a:latin typeface="+mj-lt"/>
              </a:rPr>
              <a:t>(1 </a:t>
            </a:r>
            <a:r>
              <a:rPr lang="el-GR" sz="2600" dirty="0">
                <a:latin typeface="+mj-lt"/>
              </a:rPr>
              <a:t>από</a:t>
            </a:r>
            <a:r>
              <a:rPr lang="en-IN" sz="2600" dirty="0">
                <a:latin typeface="+mj-lt"/>
              </a:rPr>
              <a:t> 9)</a:t>
            </a:r>
            <a:endParaRPr lang="en-US" sz="2600" dirty="0">
              <a:latin typeface="+mj-lt"/>
            </a:endParaRPr>
          </a:p>
        </p:txBody>
      </p:sp>
      <p:sp>
        <p:nvSpPr>
          <p:cNvPr id="5" name="Content Placeholder 4"/>
          <p:cNvSpPr>
            <a:spLocks noGrp="1"/>
          </p:cNvSpPr>
          <p:nvPr>
            <p:ph idx="1"/>
          </p:nvPr>
        </p:nvSpPr>
        <p:spPr>
          <a:xfrm>
            <a:off x="457200" y="1028700"/>
            <a:ext cx="8229600" cy="738664"/>
          </a:xfrm>
        </p:spPr>
        <p:txBody>
          <a:bodyPr>
            <a:noAutofit/>
          </a:bodyPr>
          <a:lstStyle/>
          <a:p>
            <a:pPr>
              <a:spcBef>
                <a:spcPts val="525"/>
              </a:spcBef>
            </a:pPr>
            <a:r>
              <a:rPr lang="el-GR" sz="2200" dirty="0">
                <a:ea typeface="ヒラギノ角ゴ Pro W3" pitchFamily="-84" charset="-128"/>
              </a:rPr>
              <a:t>Ας υποθέσουμε ότι η κεντρική τράπεζα αποφασίζει να παρέχει μια ποσότητα χρήματος ίση με</a:t>
            </a:r>
            <a:r>
              <a:rPr lang="en-US" sz="2200" dirty="0">
                <a:ea typeface="ヒラギノ角ゴ Pro W3" pitchFamily="-84" charset="-128"/>
              </a:rPr>
              <a:t> M:</a:t>
            </a:r>
          </a:p>
        </p:txBody>
      </p:sp>
      <mc:AlternateContent xmlns:mc="http://schemas.openxmlformats.org/markup-compatibility/2006">
        <mc:Choice xmlns="" xmlns:a14="http://schemas.microsoft.com/office/drawing/2010/main" Requires="a14">
          <p:sp>
            <p:nvSpPr>
              <p:cNvPr id="3" name="Object 2"/>
              <p:cNvSpPr txBox="1"/>
              <p:nvPr/>
            </p:nvSpPr>
            <p:spPr>
              <a:xfrm>
                <a:off x="3924300" y="1881188"/>
                <a:ext cx="1257300" cy="384175"/>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p>
                        <m:sSupPr>
                          <m:ctrlPr>
                            <a:rPr lang="en-US" i="1">
                              <a:solidFill>
                                <a:srgbClr val="000000"/>
                              </a:solidFill>
                              <a:latin typeface="Cambria Math" panose="02040503050406030204" pitchFamily="18" charset="0"/>
                            </a:rPr>
                          </m:ctrlPr>
                        </m:sSupPr>
                        <m:e>
                          <m:r>
                            <m:rPr>
                              <m:sty m:val="p"/>
                            </m:rPr>
                            <a:rPr lang="en-US" i="1">
                              <a:solidFill>
                                <a:srgbClr val="000000"/>
                              </a:solidFill>
                              <a:latin typeface="Cambria Math" panose="02040503050406030204" pitchFamily="18" charset="0"/>
                            </a:rPr>
                            <m:t>M</m:t>
                          </m:r>
                        </m:e>
                        <m:sup>
                          <m:r>
                            <m:rPr>
                              <m:sty m:val="p"/>
                            </m:rPr>
                            <a:rPr lang="en-US" i="1">
                              <a:solidFill>
                                <a:srgbClr val="000000"/>
                              </a:solidFill>
                              <a:latin typeface="Cambria Math" panose="02040503050406030204" pitchFamily="18" charset="0"/>
                            </a:rPr>
                            <m:t>s</m:t>
                          </m:r>
                        </m:sup>
                      </m:sSup>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M</m:t>
                      </m:r>
                    </m:oMath>
                  </m:oMathPara>
                </a14:m>
                <a:endParaRPr lang="en-US" dirty="0"/>
              </a:p>
            </p:txBody>
          </p:sp>
        </mc:Choice>
        <mc:Fallback>
          <p:sp>
            <p:nvSpPr>
              <p:cNvPr id="3" name="Object 2"/>
              <p:cNvSpPr txBox="1">
                <a:spLocks noRot="1" noChangeAspect="1" noMove="1" noResize="1" noEditPoints="1" noAdjustHandles="1" noChangeArrowheads="1" noChangeShapeType="1" noTextEdit="1"/>
              </p:cNvSpPr>
              <p:nvPr/>
            </p:nvSpPr>
            <p:spPr>
              <a:xfrm>
                <a:off x="3924300" y="1881188"/>
                <a:ext cx="1257300" cy="384175"/>
              </a:xfrm>
              <a:prstGeom prst="rect">
                <a:avLst/>
              </a:prstGeom>
              <a:blipFill>
                <a:blip r:embed="rId3" cstate="print"/>
                <a:stretch>
                  <a:fillRect/>
                </a:stretch>
              </a:blipFill>
            </p:spPr>
            <p:txBody>
              <a:bodyPr/>
              <a:lstStyle/>
              <a:p>
                <a:r>
                  <a:rPr lang="en-US">
                    <a:noFill/>
                  </a:rPr>
                  <a:t> </a:t>
                </a:r>
              </a:p>
            </p:txBody>
          </p:sp>
        </mc:Fallback>
      </mc:AlternateContent>
      <p:sp>
        <p:nvSpPr>
          <p:cNvPr id="6" name="Content Placeholder 5"/>
          <p:cNvSpPr>
            <a:spLocks noGrp="1"/>
          </p:cNvSpPr>
          <p:nvPr>
            <p:ph idx="13"/>
          </p:nvPr>
        </p:nvSpPr>
        <p:spPr>
          <a:xfrm>
            <a:off x="457200" y="2754868"/>
            <a:ext cx="8229600" cy="521732"/>
          </a:xfrm>
        </p:spPr>
        <p:txBody>
          <a:bodyPr>
            <a:noAutofit/>
          </a:bodyPr>
          <a:lstStyle/>
          <a:p>
            <a:pPr>
              <a:spcBef>
                <a:spcPts val="525"/>
              </a:spcBef>
            </a:pPr>
            <a:r>
              <a:rPr lang="el-GR" sz="2200" dirty="0">
                <a:ea typeface="ヒラギノ角ゴ Pro W3" pitchFamily="-84" charset="-128"/>
              </a:rPr>
              <a:t>Η ισορροπία στην αγορά χρήματος προϋποθέτει ότι</a:t>
            </a:r>
            <a:r>
              <a:rPr lang="en-US" sz="2200" dirty="0">
                <a:ea typeface="ヒラギノ角ゴ Pro W3" pitchFamily="-84" charset="-128"/>
              </a:rPr>
              <a:t> </a:t>
            </a:r>
            <a:r>
              <a:rPr lang="en-US" sz="2200" i="1" dirty="0">
                <a:ea typeface="ヒラギノ角ゴ Pro W3" pitchFamily="-84" charset="-128"/>
                <a:cs typeface="Times New Roman" panose="02020603050405020304" pitchFamily="18" charset="0"/>
              </a:rPr>
              <a:t>M</a:t>
            </a:r>
            <a:r>
              <a:rPr lang="en-US" sz="2200" i="1" baseline="30000" dirty="0">
                <a:ea typeface="ヒラギノ角ゴ Pro W3" pitchFamily="-84" charset="-128"/>
                <a:cs typeface="Times New Roman" panose="02020603050405020304" pitchFamily="18" charset="0"/>
              </a:rPr>
              <a:t>s</a:t>
            </a:r>
            <a:r>
              <a:rPr lang="en-US" sz="2200" i="1" dirty="0">
                <a:ea typeface="ヒラギノ角ゴ Pro W3" pitchFamily="-84" charset="-128"/>
                <a:cs typeface="Times New Roman" panose="02020603050405020304" pitchFamily="18" charset="0"/>
              </a:rPr>
              <a:t>=M</a:t>
            </a:r>
            <a:r>
              <a:rPr lang="en-US" sz="2200" i="1" baseline="30000" dirty="0">
                <a:ea typeface="ヒラギノ角ゴ Pro W3" pitchFamily="-84" charset="-128"/>
                <a:cs typeface="Times New Roman" panose="02020603050405020304" pitchFamily="18" charset="0"/>
              </a:rPr>
              <a:t>d</a:t>
            </a:r>
            <a:r>
              <a:rPr lang="en-US" sz="2200" i="1" dirty="0">
                <a:ea typeface="ヒラギノ角ゴ Pro W3" pitchFamily="-84" charset="-128"/>
                <a:cs typeface="Times New Roman" panose="02020603050405020304" pitchFamily="18" charset="0"/>
              </a:rPr>
              <a:t>=M</a:t>
            </a:r>
            <a:r>
              <a:rPr lang="en-US"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4" name="Object 3"/>
              <p:cNvSpPr txBox="1"/>
              <p:nvPr/>
            </p:nvSpPr>
            <p:spPr bwMode="auto">
              <a:xfrm>
                <a:off x="2362200" y="3425142"/>
                <a:ext cx="4991100" cy="7810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m:rPr>
                          <m:nor/>
                        </m:rPr>
                        <a:rPr lang="el-GR" b="0" i="0" smtClean="0">
                          <a:solidFill>
                            <a:srgbClr val="000000"/>
                          </a:solidFill>
                          <a:latin typeface="Cambria Math" panose="02040503050406030204" pitchFamily="18" charset="0"/>
                        </a:rPr>
                        <m:t>Προσφορά</m:t>
                      </m:r>
                      <m:r>
                        <m:rPr>
                          <m:nor/>
                        </m:rPr>
                        <a:rPr lang="el-GR" b="0" i="0" smtClean="0">
                          <a:solidFill>
                            <a:srgbClr val="000000"/>
                          </a:solidFill>
                          <a:latin typeface="Cambria Math" panose="02040503050406030204" pitchFamily="18" charset="0"/>
                        </a:rPr>
                        <m:t> </m:t>
                      </m:r>
                      <m:r>
                        <m:rPr>
                          <m:nor/>
                        </m:rPr>
                        <a:rPr lang="el-GR" b="0" i="0" smtClean="0">
                          <a:solidFill>
                            <a:srgbClr val="000000"/>
                          </a:solidFill>
                          <a:latin typeface="Cambria Math" panose="02040503050406030204" pitchFamily="18" charset="0"/>
                        </a:rPr>
                        <m:t>χρήματος</m:t>
                      </m:r>
                      <m:r>
                        <m:rPr>
                          <m:nor/>
                        </m:rPr>
                        <a:rPr lang="en-US" i="0" smtClean="0">
                          <a:solidFill>
                            <a:srgbClr val="000000"/>
                          </a:solidFill>
                          <a:latin typeface="Cambria Math" panose="02040503050406030204" pitchFamily="18" charset="0"/>
                        </a:rPr>
                        <m:t> = </m:t>
                      </m:r>
                      <m:r>
                        <m:rPr>
                          <m:nor/>
                        </m:rPr>
                        <a:rPr lang="el-GR" b="0" i="0" smtClean="0">
                          <a:solidFill>
                            <a:srgbClr val="000000"/>
                          </a:solidFill>
                          <a:latin typeface="Cambria Math" panose="02040503050406030204" pitchFamily="18" charset="0"/>
                        </a:rPr>
                        <m:t>Ζήτηση</m:t>
                      </m:r>
                      <m:r>
                        <m:rPr>
                          <m:nor/>
                        </m:rPr>
                        <a:rPr lang="el-GR" b="0" i="0" smtClean="0">
                          <a:solidFill>
                            <a:srgbClr val="000000"/>
                          </a:solidFill>
                          <a:latin typeface="Cambria Math" panose="02040503050406030204" pitchFamily="18" charset="0"/>
                        </a:rPr>
                        <m:t> </m:t>
                      </m:r>
                      <m:r>
                        <m:rPr>
                          <m:nor/>
                        </m:rPr>
                        <a:rPr lang="el-GR" b="0" i="0" smtClean="0">
                          <a:solidFill>
                            <a:srgbClr val="000000"/>
                          </a:solidFill>
                          <a:latin typeface="Cambria Math" panose="02040503050406030204" pitchFamily="18" charset="0"/>
                        </a:rPr>
                        <m:t>χρήματος</m:t>
                      </m:r>
                    </m:oMath>
                    <m:oMath xmlns:m="http://schemas.openxmlformats.org/officeDocument/2006/math">
                      <m:r>
                        <a:rPr lang="en-US" i="1">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𝑀</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𝑌</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𝐿</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𝑖</m:t>
                          </m:r>
                        </m:e>
                      </m:d>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m:rPr>
                          <m:nor/>
                        </m:rPr>
                        <a:rPr lang="en-US" i="0">
                          <a:solidFill>
                            <a:srgbClr val="000000"/>
                          </a:solidFill>
                          <a:latin typeface="Cambria Math" panose="02040503050406030204" pitchFamily="18" charset="0"/>
                        </a:rPr>
                        <m:t>4.2</m:t>
                      </m:r>
                      <m:r>
                        <a:rPr lang="en-US" i="1">
                          <a:solidFill>
                            <a:srgbClr val="000000"/>
                          </a:solidFill>
                          <a:latin typeface="Cambria Math" panose="02040503050406030204" pitchFamily="18" charset="0"/>
                        </a:rPr>
                        <m:t>)</m:t>
                      </m:r>
                    </m:oMath>
                  </m:oMathPara>
                </a14:m>
                <a:endParaRPr lang="en-US" dirty="0"/>
              </a:p>
            </p:txBody>
          </p:sp>
        </mc:Choice>
        <mc:Fallback>
          <p:sp>
            <p:nvSpPr>
              <p:cNvPr id="4" name="Object 3"/>
              <p:cNvSpPr txBox="1">
                <a:spLocks noRot="1" noChangeAspect="1" noMove="1" noResize="1" noEditPoints="1" noAdjustHandles="1" noChangeArrowheads="1" noChangeShapeType="1" noTextEdit="1"/>
              </p:cNvSpPr>
              <p:nvPr/>
            </p:nvSpPr>
            <p:spPr bwMode="auto">
              <a:xfrm>
                <a:off x="2362200" y="3425142"/>
                <a:ext cx="4991100" cy="781050"/>
              </a:xfrm>
              <a:prstGeom prst="rect">
                <a:avLst/>
              </a:prstGeom>
              <a:blipFill>
                <a:blip r:embed="rId4" cstate="print"/>
                <a:stretch>
                  <a:fillRect l="-489"/>
                </a:stretch>
              </a:blipFill>
              <a:ln>
                <a:noFill/>
              </a:ln>
            </p:spPr>
            <p:txBody>
              <a:bodyPr/>
              <a:lstStyle/>
              <a:p>
                <a:r>
                  <a:rPr lang="en-US">
                    <a:noFill/>
                  </a:rPr>
                  <a:t> </a:t>
                </a:r>
              </a:p>
            </p:txBody>
          </p:sp>
        </mc:Fallback>
      </mc:AlternateContent>
    </p:spTree>
    <p:extLst>
      <p:ext uri="{BB962C8B-B14F-4D97-AF65-F5344CB8AC3E}">
        <p14:creationId xmlns="" xmlns:p14="http://schemas.microsoft.com/office/powerpoint/2010/main" val="957410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838200"/>
            <a:ext cx="8229600" cy="369332"/>
          </a:xfrm>
        </p:spPr>
        <p:txBody>
          <a:bodyPr>
            <a:noAutofit/>
          </a:bodyPr>
          <a:lstStyle/>
          <a:p>
            <a:pPr marL="0" indent="0">
              <a:buNone/>
            </a:pPr>
            <a:r>
              <a:rPr lang="el-GR" sz="2200" b="1" dirty="0">
                <a:ea typeface="ヒラギノ角ゴ Pro W3" pitchFamily="-65" charset="-128"/>
              </a:rPr>
              <a:t>Απεικόνιση</a:t>
            </a:r>
            <a:r>
              <a:rPr lang="en-US" sz="2200" b="1" dirty="0">
                <a:ea typeface="ヒラギノ角ゴ Pro W3" pitchFamily="-65" charset="-128"/>
              </a:rPr>
              <a:t> 4.2 </a:t>
            </a:r>
            <a:r>
              <a:rPr lang="el-GR" sz="2200" dirty="0">
                <a:ea typeface="ヒラギノ角ゴ Pro W3" pitchFamily="-65" charset="-128"/>
              </a:rPr>
              <a:t>Καθορισμός του επιτοκίου</a:t>
            </a:r>
            <a:endParaRPr lang="en-US" sz="2200" dirty="0">
              <a:ea typeface="ヒラギノ角ゴ Pro W3" pitchFamily="-65" charset="-128"/>
            </a:endParaRPr>
          </a:p>
        </p:txBody>
      </p:sp>
      <p:sp>
        <p:nvSpPr>
          <p:cNvPr id="6" name="Content Placeholder 5"/>
          <p:cNvSpPr>
            <a:spLocks noGrp="1"/>
          </p:cNvSpPr>
          <p:nvPr>
            <p:ph idx="13"/>
          </p:nvPr>
        </p:nvSpPr>
        <p:spPr>
          <a:xfrm>
            <a:off x="457200" y="1371600"/>
            <a:ext cx="8229600" cy="1107996"/>
          </a:xfrm>
        </p:spPr>
        <p:txBody>
          <a:bodyPr>
            <a:noAutofit/>
          </a:bodyPr>
          <a:lstStyle/>
          <a:p>
            <a:pPr marL="0" indent="0">
              <a:spcBef>
                <a:spcPts val="525"/>
              </a:spcBef>
              <a:buNone/>
            </a:pPr>
            <a:r>
              <a:rPr lang="el-GR" sz="1800" kern="0" dirty="0">
                <a:ea typeface="ヒラギノ角ゴ Pro W3" pitchFamily="-84" charset="-128"/>
              </a:rPr>
              <a:t>Το επιτόκιο πρέπει να είναι τέτοιο ώστε η προσφορά χρήματος (η οποία είναι ανεξάρτητη από το επιτόκιο) να είναι ίση με τη ζήτηση χρήματος (η οποία όντως εξαρτάται από το επιτόκιο).</a:t>
            </a:r>
            <a:endParaRPr lang="en-US" sz="1800" kern="0" dirty="0">
              <a:ea typeface="ヒラギノ角ゴ Pro W3" pitchFamily="-84" charset="-128"/>
            </a:endParaRPr>
          </a:p>
        </p:txBody>
      </p:sp>
      <p:pic>
        <p:nvPicPr>
          <p:cNvPr id="2050" name="Picture 2"/>
          <p:cNvPicPr>
            <a:picLocks noChangeAspect="1" noChangeArrowheads="1"/>
          </p:cNvPicPr>
          <p:nvPr/>
        </p:nvPicPr>
        <p:blipFill>
          <a:blip r:embed="rId3" cstate="print"/>
          <a:srcRect/>
          <a:stretch>
            <a:fillRect/>
          </a:stretch>
        </p:blipFill>
        <p:spPr bwMode="auto">
          <a:xfrm>
            <a:off x="2133600" y="2282864"/>
            <a:ext cx="4532708" cy="4194136"/>
          </a:xfrm>
          <a:prstGeom prst="rect">
            <a:avLst/>
          </a:prstGeom>
          <a:noFill/>
          <a:ln w="9525">
            <a:noFill/>
            <a:miter lim="800000"/>
            <a:headEnd/>
            <a:tailEnd/>
          </a:ln>
        </p:spPr>
      </p:pic>
      <p:sp>
        <p:nvSpPr>
          <p:cNvPr id="8" name="Title 1"/>
          <p:cNvSpPr>
            <a:spLocks noGrp="1"/>
          </p:cNvSpPr>
          <p:nvPr>
            <p:ph type="title"/>
          </p:nvPr>
        </p:nvSpPr>
        <p:spPr>
          <a:xfrm>
            <a:off x="457200" y="0"/>
            <a:ext cx="8229600" cy="381000"/>
          </a:xfrm>
        </p:spPr>
        <p:txBody>
          <a:bodyPr wrap="square">
            <a:noAutofit/>
          </a:bodyPr>
          <a:lstStyle/>
          <a:p>
            <a:r>
              <a:rPr lang="en-IN" sz="2600" dirty="0">
                <a:latin typeface="+mj-lt"/>
              </a:rPr>
              <a:t>4.2 </a:t>
            </a:r>
            <a:r>
              <a:rPr lang="el-GR" sz="2600" dirty="0">
                <a:latin typeface="+mj-lt"/>
              </a:rPr>
              <a:t>Καθορισμός του επιτοκίου</a:t>
            </a:r>
            <a:r>
              <a:rPr lang="en-IN" sz="2600" dirty="0" smtClean="0">
                <a:latin typeface="+mj-lt"/>
              </a:rPr>
              <a:t>:</a:t>
            </a:r>
            <a:r>
              <a:rPr lang="el-GR" sz="2600" dirty="0" smtClean="0">
                <a:latin typeface="+mj-lt"/>
              </a:rPr>
              <a:t> Ι</a:t>
            </a:r>
            <a:r>
              <a:rPr lang="en-IN" sz="2600" dirty="0" smtClean="0">
                <a:latin typeface="+mj-lt"/>
              </a:rPr>
              <a:t> (</a:t>
            </a:r>
            <a:r>
              <a:rPr lang="el-GR" sz="2600" dirty="0" smtClean="0">
                <a:latin typeface="+mj-lt"/>
              </a:rPr>
              <a:t>2</a:t>
            </a:r>
            <a:r>
              <a:rPr lang="en-IN" sz="2600" dirty="0" smtClean="0">
                <a:latin typeface="+mj-lt"/>
              </a:rPr>
              <a:t> </a:t>
            </a:r>
            <a:r>
              <a:rPr lang="el-GR" sz="2600" dirty="0">
                <a:latin typeface="+mj-lt"/>
              </a:rPr>
              <a:t>από</a:t>
            </a:r>
            <a:r>
              <a:rPr lang="en-IN" sz="2600" dirty="0">
                <a:latin typeface="+mj-lt"/>
              </a:rPr>
              <a:t> 9)</a:t>
            </a:r>
            <a:endParaRPr lang="en-US" sz="2600" dirty="0">
              <a:latin typeface="+mj-lt"/>
            </a:endParaRPr>
          </a:p>
        </p:txBody>
      </p:sp>
    </p:spTree>
    <p:extLst>
      <p:ext uri="{BB962C8B-B14F-4D97-AF65-F5344CB8AC3E}">
        <p14:creationId xmlns="" xmlns:p14="http://schemas.microsoft.com/office/powerpoint/2010/main" val="3030294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838200"/>
            <a:ext cx="8229600" cy="738664"/>
          </a:xfrm>
        </p:spPr>
        <p:txBody>
          <a:bodyPr>
            <a:noAutofit/>
          </a:bodyPr>
          <a:lstStyle/>
          <a:p>
            <a:pPr marL="0" indent="0">
              <a:buNone/>
            </a:pPr>
            <a:r>
              <a:rPr lang="el-GR" sz="2200" b="1" dirty="0">
                <a:ea typeface="ヒラギノ角ゴ Pro W3" pitchFamily="-65" charset="-128"/>
              </a:rPr>
              <a:t>Απεικόνιση</a:t>
            </a:r>
            <a:r>
              <a:rPr lang="en-US" sz="2200" b="1" dirty="0">
                <a:ea typeface="ヒラギノ角ゴ Pro W3" pitchFamily="-65" charset="-128"/>
              </a:rPr>
              <a:t> 4.3 </a:t>
            </a:r>
            <a:r>
              <a:rPr lang="el-GR" sz="2200" dirty="0">
                <a:ea typeface="ヒラギノ角ゴ Pro W3" pitchFamily="-65" charset="-128"/>
              </a:rPr>
              <a:t>Οι επιπτώσεις μιας αύξησης της προσφοράς χρήματος στο επιτόκιο</a:t>
            </a:r>
            <a:endParaRPr lang="en-US" sz="2200" dirty="0">
              <a:ea typeface="ヒラギノ角ゴ Pro W3" pitchFamily="-65" charset="-128"/>
            </a:endParaRPr>
          </a:p>
        </p:txBody>
      </p:sp>
      <p:sp>
        <p:nvSpPr>
          <p:cNvPr id="6" name="Content Placeholder 5"/>
          <p:cNvSpPr>
            <a:spLocks noGrp="1"/>
          </p:cNvSpPr>
          <p:nvPr>
            <p:ph idx="13"/>
          </p:nvPr>
        </p:nvSpPr>
        <p:spPr>
          <a:xfrm>
            <a:off x="457200" y="1676400"/>
            <a:ext cx="8229600" cy="738664"/>
          </a:xfrm>
        </p:spPr>
        <p:txBody>
          <a:bodyPr>
            <a:noAutofit/>
          </a:bodyPr>
          <a:lstStyle/>
          <a:p>
            <a:pPr marL="0" indent="0">
              <a:spcBef>
                <a:spcPts val="525"/>
              </a:spcBef>
              <a:buNone/>
            </a:pPr>
            <a:r>
              <a:rPr lang="el-GR" sz="1800" kern="0" dirty="0">
                <a:ea typeface="ヒラギノ角ゴ Pro W3" pitchFamily="-84" charset="-128"/>
              </a:rPr>
              <a:t>Η αύξηση της προσφοράς χρήματος οδηγεί σε μείωση του επιτοκίου.</a:t>
            </a:r>
            <a:endParaRPr lang="en-US" sz="1800" kern="0" dirty="0">
              <a:ea typeface="ヒラギノ角ゴ Pro W3" pitchFamily="-84" charset="-128"/>
            </a:endParaRPr>
          </a:p>
        </p:txBody>
      </p:sp>
      <p:pic>
        <p:nvPicPr>
          <p:cNvPr id="3074" name="Picture 2"/>
          <p:cNvPicPr>
            <a:picLocks noChangeAspect="1" noChangeArrowheads="1"/>
          </p:cNvPicPr>
          <p:nvPr/>
        </p:nvPicPr>
        <p:blipFill>
          <a:blip r:embed="rId3" cstate="print"/>
          <a:srcRect/>
          <a:stretch>
            <a:fillRect/>
          </a:stretch>
        </p:blipFill>
        <p:spPr bwMode="auto">
          <a:xfrm>
            <a:off x="2286000" y="2049769"/>
            <a:ext cx="5029200" cy="4334727"/>
          </a:xfrm>
          <a:prstGeom prst="rect">
            <a:avLst/>
          </a:prstGeom>
          <a:noFill/>
          <a:ln w="9525">
            <a:noFill/>
            <a:miter lim="800000"/>
            <a:headEnd/>
            <a:tailEnd/>
          </a:ln>
        </p:spPr>
      </p:pic>
      <p:sp>
        <p:nvSpPr>
          <p:cNvPr id="8" name="Title 1"/>
          <p:cNvSpPr>
            <a:spLocks noGrp="1"/>
          </p:cNvSpPr>
          <p:nvPr>
            <p:ph type="title"/>
          </p:nvPr>
        </p:nvSpPr>
        <p:spPr>
          <a:xfrm>
            <a:off x="457200" y="0"/>
            <a:ext cx="8229600" cy="381000"/>
          </a:xfrm>
        </p:spPr>
        <p:txBody>
          <a:bodyPr wrap="square">
            <a:noAutofit/>
          </a:bodyPr>
          <a:lstStyle/>
          <a:p>
            <a:r>
              <a:rPr lang="en-IN" sz="2600" dirty="0">
                <a:latin typeface="+mj-lt"/>
              </a:rPr>
              <a:t>4.2 </a:t>
            </a:r>
            <a:r>
              <a:rPr lang="el-GR" sz="2600" dirty="0">
                <a:latin typeface="+mj-lt"/>
              </a:rPr>
              <a:t>Καθορισμός του επιτοκίου</a:t>
            </a:r>
            <a:r>
              <a:rPr lang="en-IN" sz="2600" dirty="0" smtClean="0">
                <a:latin typeface="+mj-lt"/>
              </a:rPr>
              <a:t>:</a:t>
            </a:r>
            <a:r>
              <a:rPr lang="el-GR" sz="2600" dirty="0" smtClean="0">
                <a:latin typeface="+mj-lt"/>
              </a:rPr>
              <a:t> Ι</a:t>
            </a:r>
            <a:r>
              <a:rPr lang="en-IN" sz="2600" dirty="0" smtClean="0">
                <a:latin typeface="+mj-lt"/>
              </a:rPr>
              <a:t> (</a:t>
            </a:r>
            <a:r>
              <a:rPr lang="el-GR" sz="2600" dirty="0" smtClean="0">
                <a:latin typeface="+mj-lt"/>
              </a:rPr>
              <a:t>3</a:t>
            </a:r>
            <a:r>
              <a:rPr lang="en-IN" sz="2600" dirty="0" smtClean="0">
                <a:latin typeface="+mj-lt"/>
              </a:rPr>
              <a:t> </a:t>
            </a:r>
            <a:r>
              <a:rPr lang="el-GR" sz="2600" dirty="0">
                <a:latin typeface="+mj-lt"/>
              </a:rPr>
              <a:t>από</a:t>
            </a:r>
            <a:r>
              <a:rPr lang="en-IN" sz="2600" dirty="0">
                <a:latin typeface="+mj-lt"/>
              </a:rPr>
              <a:t> 9)</a:t>
            </a:r>
            <a:endParaRPr lang="en-US" sz="2600" dirty="0">
              <a:latin typeface="+mj-lt"/>
            </a:endParaRPr>
          </a:p>
        </p:txBody>
      </p:sp>
    </p:spTree>
    <p:extLst>
      <p:ext uri="{BB962C8B-B14F-4D97-AF65-F5344CB8AC3E}">
        <p14:creationId xmlns="" xmlns:p14="http://schemas.microsoft.com/office/powerpoint/2010/main" val="1472282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838200"/>
            <a:ext cx="8229600" cy="738664"/>
          </a:xfrm>
        </p:spPr>
        <p:txBody>
          <a:bodyPr>
            <a:noAutofit/>
          </a:bodyPr>
          <a:lstStyle/>
          <a:p>
            <a:pPr marL="0" indent="0">
              <a:buFontTx/>
              <a:buNone/>
            </a:pPr>
            <a:r>
              <a:rPr lang="el-GR" sz="2200" b="1" dirty="0">
                <a:ea typeface="ヒラギノ角ゴ Pro W3" pitchFamily="-65" charset="-128"/>
              </a:rPr>
              <a:t>Απεικόνιση</a:t>
            </a:r>
            <a:r>
              <a:rPr lang="en-US" sz="2200" b="1" dirty="0">
                <a:ea typeface="ヒラギノ角ゴ Pro W3" pitchFamily="-65" charset="-128"/>
              </a:rPr>
              <a:t> 4.4 </a:t>
            </a:r>
            <a:r>
              <a:rPr lang="el-GR" sz="2200" dirty="0">
                <a:ea typeface="ヒラギノ角ゴ Pro W3" pitchFamily="-65" charset="-128"/>
              </a:rPr>
              <a:t>Επιπτώσεις μιας αύξησης του ονομαστικού εισοδήματος στο επιτόκιο</a:t>
            </a:r>
            <a:endParaRPr lang="en-US" sz="2200" dirty="0">
              <a:ea typeface="ヒラギノ角ゴ Pro W3" pitchFamily="-65" charset="-128"/>
            </a:endParaRPr>
          </a:p>
        </p:txBody>
      </p:sp>
      <p:sp>
        <p:nvSpPr>
          <p:cNvPr id="6" name="Content Placeholder 5"/>
          <p:cNvSpPr>
            <a:spLocks noGrp="1"/>
          </p:cNvSpPr>
          <p:nvPr>
            <p:ph idx="13"/>
          </p:nvPr>
        </p:nvSpPr>
        <p:spPr>
          <a:xfrm>
            <a:off x="457200" y="1680686"/>
            <a:ext cx="8229600" cy="738664"/>
          </a:xfrm>
        </p:spPr>
        <p:txBody>
          <a:bodyPr>
            <a:noAutofit/>
          </a:bodyPr>
          <a:lstStyle/>
          <a:p>
            <a:pPr marL="0" indent="0">
              <a:spcBef>
                <a:spcPts val="525"/>
              </a:spcBef>
              <a:buNone/>
            </a:pPr>
            <a:r>
              <a:rPr lang="el-GR" sz="1800" kern="0" dirty="0">
                <a:ea typeface="ヒラギノ角ゴ Pro W3" pitchFamily="-84" charset="-128"/>
              </a:rPr>
              <a:t>Δεδομένης της προσφοράς χρήματος, η αύξηση του ονομαστικού εισοδήματος οδηγεί σε αύξηση του επιτοκίου.</a:t>
            </a:r>
            <a:endParaRPr lang="en-US" sz="1800" kern="0" dirty="0">
              <a:ea typeface="ヒラギノ角ゴ Pro W3" pitchFamily="-84" charset="-128"/>
            </a:endParaRPr>
          </a:p>
        </p:txBody>
      </p:sp>
      <p:pic>
        <p:nvPicPr>
          <p:cNvPr id="4098" name="Picture 2"/>
          <p:cNvPicPr>
            <a:picLocks noChangeAspect="1" noChangeArrowheads="1"/>
          </p:cNvPicPr>
          <p:nvPr/>
        </p:nvPicPr>
        <p:blipFill>
          <a:blip r:embed="rId3" cstate="print"/>
          <a:srcRect/>
          <a:stretch>
            <a:fillRect/>
          </a:stretch>
        </p:blipFill>
        <p:spPr bwMode="auto">
          <a:xfrm>
            <a:off x="2286000" y="2286000"/>
            <a:ext cx="4495800" cy="3999290"/>
          </a:xfrm>
          <a:prstGeom prst="rect">
            <a:avLst/>
          </a:prstGeom>
          <a:noFill/>
          <a:ln w="9525">
            <a:noFill/>
            <a:miter lim="800000"/>
            <a:headEnd/>
            <a:tailEnd/>
          </a:ln>
        </p:spPr>
      </p:pic>
      <p:sp>
        <p:nvSpPr>
          <p:cNvPr id="8" name="Title 1"/>
          <p:cNvSpPr>
            <a:spLocks noGrp="1"/>
          </p:cNvSpPr>
          <p:nvPr>
            <p:ph type="title"/>
          </p:nvPr>
        </p:nvSpPr>
        <p:spPr>
          <a:xfrm>
            <a:off x="457200" y="0"/>
            <a:ext cx="8229600" cy="381000"/>
          </a:xfrm>
        </p:spPr>
        <p:txBody>
          <a:bodyPr wrap="square">
            <a:noAutofit/>
          </a:bodyPr>
          <a:lstStyle/>
          <a:p>
            <a:r>
              <a:rPr lang="en-IN" sz="2600" dirty="0">
                <a:latin typeface="+mj-lt"/>
              </a:rPr>
              <a:t>4.2 </a:t>
            </a:r>
            <a:r>
              <a:rPr lang="el-GR" sz="2600" dirty="0">
                <a:latin typeface="+mj-lt"/>
              </a:rPr>
              <a:t>Καθορισμός του επιτοκίου</a:t>
            </a:r>
            <a:r>
              <a:rPr lang="en-IN" sz="2600" dirty="0" smtClean="0">
                <a:latin typeface="+mj-lt"/>
              </a:rPr>
              <a:t>:</a:t>
            </a:r>
            <a:r>
              <a:rPr lang="el-GR" sz="2600" dirty="0" smtClean="0">
                <a:latin typeface="+mj-lt"/>
              </a:rPr>
              <a:t> Ι</a:t>
            </a:r>
            <a:r>
              <a:rPr lang="en-IN" sz="2600" dirty="0" smtClean="0">
                <a:latin typeface="+mj-lt"/>
              </a:rPr>
              <a:t> (</a:t>
            </a:r>
            <a:r>
              <a:rPr lang="el-GR" sz="2600" dirty="0" smtClean="0">
                <a:latin typeface="+mj-lt"/>
              </a:rPr>
              <a:t>4</a:t>
            </a:r>
            <a:r>
              <a:rPr lang="en-IN" sz="2600" dirty="0" smtClean="0">
                <a:latin typeface="+mj-lt"/>
              </a:rPr>
              <a:t> </a:t>
            </a:r>
            <a:r>
              <a:rPr lang="el-GR" sz="2600" dirty="0">
                <a:latin typeface="+mj-lt"/>
              </a:rPr>
              <a:t>από</a:t>
            </a:r>
            <a:r>
              <a:rPr lang="en-IN" sz="2600" dirty="0">
                <a:latin typeface="+mj-lt"/>
              </a:rPr>
              <a:t> 9)</a:t>
            </a:r>
            <a:endParaRPr lang="en-US" sz="2600" dirty="0">
              <a:latin typeface="+mj-lt"/>
            </a:endParaRPr>
          </a:p>
        </p:txBody>
      </p:sp>
    </p:spTree>
    <p:extLst>
      <p:ext uri="{BB962C8B-B14F-4D97-AF65-F5344CB8AC3E}">
        <p14:creationId xmlns="" xmlns:p14="http://schemas.microsoft.com/office/powerpoint/2010/main" val="532582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01752"/>
            <a:ext cx="8229600" cy="1541448"/>
          </a:xfrm>
        </p:spPr>
        <p:txBody>
          <a:bodyPr wrap="square">
            <a:noAutofit/>
          </a:bodyPr>
          <a:lstStyle/>
          <a:p>
            <a:pPr>
              <a:spcBef>
                <a:spcPts val="525"/>
              </a:spcBef>
            </a:pPr>
            <a:r>
              <a:rPr lang="el-GR" sz="2200" dirty="0">
                <a:ea typeface="ヒラギノ角ゴ Pro W3" pitchFamily="-84" charset="-128"/>
              </a:rPr>
              <a:t>Για μια δεδομένη προσφορά χρήματος, μια αύξηση του ονομαστικού εισοδήματος οδηγεί σε αύξηση του επιτοκίου.</a:t>
            </a:r>
          </a:p>
          <a:p>
            <a:pPr>
              <a:spcBef>
                <a:spcPts val="525"/>
              </a:spcBef>
            </a:pPr>
            <a:r>
              <a:rPr lang="el-GR" sz="2200" dirty="0">
                <a:ea typeface="ヒラギノ角ゴ Pro W3" pitchFamily="-84" charset="-128"/>
              </a:rPr>
              <a:t>Η αύξηση της προσφοράς χρήματος από την κεντρική τράπεζα οδηγεί σε μείωση του επιτοκίου.</a:t>
            </a:r>
            <a:endParaRPr lang="en-US" sz="2200" i="1" dirty="0">
              <a:ea typeface="ヒラギノ角ゴ Pro W3" pitchFamily="-84" charset="-128"/>
            </a:endParaRPr>
          </a:p>
        </p:txBody>
      </p:sp>
      <p:sp>
        <p:nvSpPr>
          <p:cNvPr id="5" name="Title 1"/>
          <p:cNvSpPr>
            <a:spLocks noGrp="1"/>
          </p:cNvSpPr>
          <p:nvPr>
            <p:ph type="title"/>
          </p:nvPr>
        </p:nvSpPr>
        <p:spPr>
          <a:xfrm>
            <a:off x="457200" y="0"/>
            <a:ext cx="8229600" cy="381000"/>
          </a:xfrm>
        </p:spPr>
        <p:txBody>
          <a:bodyPr wrap="square">
            <a:noAutofit/>
          </a:bodyPr>
          <a:lstStyle/>
          <a:p>
            <a:r>
              <a:rPr lang="en-IN" sz="2600" dirty="0">
                <a:latin typeface="+mj-lt"/>
              </a:rPr>
              <a:t>4.2 </a:t>
            </a:r>
            <a:r>
              <a:rPr lang="el-GR" sz="2600" dirty="0">
                <a:latin typeface="+mj-lt"/>
              </a:rPr>
              <a:t>Καθορισμός του επιτοκίου</a:t>
            </a:r>
            <a:r>
              <a:rPr lang="en-IN" sz="2600" dirty="0" smtClean="0">
                <a:latin typeface="+mj-lt"/>
              </a:rPr>
              <a:t>:</a:t>
            </a:r>
            <a:r>
              <a:rPr lang="el-GR" sz="2600" dirty="0" smtClean="0">
                <a:latin typeface="+mj-lt"/>
              </a:rPr>
              <a:t> Ι</a:t>
            </a:r>
            <a:r>
              <a:rPr lang="en-IN" sz="2600" dirty="0" smtClean="0">
                <a:latin typeface="+mj-lt"/>
              </a:rPr>
              <a:t> (</a:t>
            </a:r>
            <a:r>
              <a:rPr lang="el-GR" sz="2600" dirty="0" smtClean="0">
                <a:latin typeface="+mj-lt"/>
              </a:rPr>
              <a:t>5</a:t>
            </a:r>
            <a:r>
              <a:rPr lang="en-IN" sz="2600" dirty="0" smtClean="0">
                <a:latin typeface="+mj-lt"/>
              </a:rPr>
              <a:t> </a:t>
            </a:r>
            <a:r>
              <a:rPr lang="el-GR" sz="2600" dirty="0">
                <a:latin typeface="+mj-lt"/>
              </a:rPr>
              <a:t>από</a:t>
            </a:r>
            <a:r>
              <a:rPr lang="en-IN" sz="2600" dirty="0">
                <a:latin typeface="+mj-lt"/>
              </a:rPr>
              <a:t> 9)</a:t>
            </a:r>
            <a:endParaRPr lang="en-US" sz="2600" dirty="0">
              <a:latin typeface="+mj-lt"/>
            </a:endParaRPr>
          </a:p>
        </p:txBody>
      </p:sp>
    </p:spTree>
    <p:extLst>
      <p:ext uri="{BB962C8B-B14F-4D97-AF65-F5344CB8AC3E}">
        <p14:creationId xmlns="" xmlns:p14="http://schemas.microsoft.com/office/powerpoint/2010/main" val="2246257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2713563"/>
          </a:xfrm>
        </p:spPr>
        <p:txBody>
          <a:bodyPr wrap="square">
            <a:noAutofit/>
          </a:bodyPr>
          <a:lstStyle/>
          <a:p>
            <a:pPr>
              <a:spcBef>
                <a:spcPts val="525"/>
              </a:spcBef>
            </a:pPr>
            <a:r>
              <a:rPr lang="el-GR" sz="2200" dirty="0">
                <a:ea typeface="ヒラギノ角ゴ Pro W3" pitchFamily="-84" charset="-128"/>
              </a:rPr>
              <a:t>Οι κεντρικές τράπεζες συνήθως μεταβάλλουν την προσφορά χρήματος αγοράζοντας ή πουλώντας ομόλογα στην αγορά </a:t>
            </a:r>
            <a:r>
              <a:rPr lang="el-GR" sz="2200" dirty="0" smtClean="0">
                <a:ea typeface="ヒラギノ角ゴ Pro W3" pitchFamily="-84" charset="-128"/>
              </a:rPr>
              <a:t>ομολόγων – </a:t>
            </a:r>
            <a:r>
              <a:rPr lang="el-GR" sz="2200" b="1" dirty="0" smtClean="0">
                <a:ea typeface="ヒラギノ角ゴ Pro W3" pitchFamily="-84" charset="-128"/>
              </a:rPr>
              <a:t>λειτουργίες </a:t>
            </a:r>
            <a:r>
              <a:rPr lang="el-GR" sz="2200" b="1" dirty="0">
                <a:ea typeface="ヒラギノ角ゴ Pro W3" pitchFamily="-84" charset="-128"/>
              </a:rPr>
              <a:t>ανοιχτής αγοράς.</a:t>
            </a:r>
          </a:p>
          <a:p>
            <a:pPr>
              <a:spcBef>
                <a:spcPts val="525"/>
              </a:spcBef>
            </a:pPr>
            <a:r>
              <a:rPr lang="el-GR" sz="2200" b="1" dirty="0">
                <a:ea typeface="ヒラギノ角ゴ Pro W3" pitchFamily="-84" charset="-128"/>
              </a:rPr>
              <a:t>Επεκτατική λειτουργία ανοιχτής αγοράς</a:t>
            </a:r>
            <a:r>
              <a:rPr lang="el-GR" sz="2200" dirty="0">
                <a:ea typeface="ヒラギノ角ゴ Pro W3" pitchFamily="-84" charset="-128"/>
              </a:rPr>
              <a:t>: η κεντρική τράπεζα επεκτείνει την προσφορά χρήματος αγοράζοντας ομόλογα.</a:t>
            </a:r>
          </a:p>
          <a:p>
            <a:pPr>
              <a:spcBef>
                <a:spcPts val="525"/>
              </a:spcBef>
            </a:pPr>
            <a:r>
              <a:rPr lang="el-GR" sz="2200" b="1" dirty="0">
                <a:ea typeface="ヒラギノ角ゴ Pro W3" pitchFamily="-84" charset="-128"/>
              </a:rPr>
              <a:t>Περιοριστική λειτουργία ανοικτής αγοράς:</a:t>
            </a:r>
            <a:r>
              <a:rPr lang="el-GR" sz="2200" dirty="0">
                <a:ea typeface="ヒラギノ角ゴ Pro W3" pitchFamily="-84" charset="-128"/>
              </a:rPr>
              <a:t> η κεντρική τράπεζα περιορίζει την προσφορά χρήματος πουλώντας ομόλογα.</a:t>
            </a:r>
            <a:endParaRPr lang="en-US" sz="2200" dirty="0">
              <a:ea typeface="ヒラギノ角ゴ Pro W3" pitchFamily="-84" charset="-128"/>
            </a:endParaRPr>
          </a:p>
        </p:txBody>
      </p:sp>
      <p:sp>
        <p:nvSpPr>
          <p:cNvPr id="5" name="Title 1"/>
          <p:cNvSpPr>
            <a:spLocks noGrp="1"/>
          </p:cNvSpPr>
          <p:nvPr>
            <p:ph type="title"/>
          </p:nvPr>
        </p:nvSpPr>
        <p:spPr>
          <a:xfrm>
            <a:off x="457200" y="0"/>
            <a:ext cx="8229600" cy="381000"/>
          </a:xfrm>
        </p:spPr>
        <p:txBody>
          <a:bodyPr wrap="square">
            <a:noAutofit/>
          </a:bodyPr>
          <a:lstStyle/>
          <a:p>
            <a:r>
              <a:rPr lang="en-IN" sz="2600" dirty="0">
                <a:latin typeface="+mj-lt"/>
              </a:rPr>
              <a:t>4.2 </a:t>
            </a:r>
            <a:r>
              <a:rPr lang="el-GR" sz="2600" dirty="0">
                <a:latin typeface="+mj-lt"/>
              </a:rPr>
              <a:t>Καθορισμός του επιτοκίου</a:t>
            </a:r>
            <a:r>
              <a:rPr lang="en-IN" sz="2600" dirty="0" smtClean="0">
                <a:latin typeface="+mj-lt"/>
              </a:rPr>
              <a:t>:</a:t>
            </a:r>
            <a:r>
              <a:rPr lang="el-GR" sz="2600" dirty="0" smtClean="0">
                <a:latin typeface="+mj-lt"/>
              </a:rPr>
              <a:t> Ι</a:t>
            </a:r>
            <a:r>
              <a:rPr lang="en-IN" sz="2600" dirty="0" smtClean="0">
                <a:latin typeface="+mj-lt"/>
              </a:rPr>
              <a:t> (</a:t>
            </a:r>
            <a:r>
              <a:rPr lang="el-GR" sz="2600" dirty="0" smtClean="0">
                <a:latin typeface="+mj-lt"/>
              </a:rPr>
              <a:t>6</a:t>
            </a:r>
            <a:r>
              <a:rPr lang="en-IN" sz="2600" dirty="0" smtClean="0">
                <a:latin typeface="+mj-lt"/>
              </a:rPr>
              <a:t> </a:t>
            </a:r>
            <a:r>
              <a:rPr lang="el-GR" sz="2600" dirty="0">
                <a:latin typeface="+mj-lt"/>
              </a:rPr>
              <a:t>από</a:t>
            </a:r>
            <a:r>
              <a:rPr lang="en-IN" sz="2600" dirty="0">
                <a:latin typeface="+mj-lt"/>
              </a:rPr>
              <a:t> 9)</a:t>
            </a:r>
            <a:endParaRPr lang="en-US" sz="2600" dirty="0">
              <a:latin typeface="+mj-lt"/>
            </a:endParaRPr>
          </a:p>
        </p:txBody>
      </p:sp>
    </p:spTree>
    <p:extLst>
      <p:ext uri="{BB962C8B-B14F-4D97-AF65-F5344CB8AC3E}">
        <p14:creationId xmlns="" xmlns:p14="http://schemas.microsoft.com/office/powerpoint/2010/main" val="2033509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838200"/>
            <a:ext cx="8229600" cy="738664"/>
          </a:xfrm>
        </p:spPr>
        <p:txBody>
          <a:bodyPr>
            <a:noAutofit/>
          </a:bodyPr>
          <a:lstStyle/>
          <a:p>
            <a:pPr marL="0" indent="0">
              <a:buFontTx/>
              <a:buNone/>
            </a:pPr>
            <a:r>
              <a:rPr lang="el-GR" sz="2200" b="1" dirty="0">
                <a:ea typeface="ヒラギノ角ゴ Pro W3" pitchFamily="-65" charset="-128"/>
              </a:rPr>
              <a:t>Απεικόνιση</a:t>
            </a:r>
            <a:r>
              <a:rPr lang="en-US" sz="2200" b="1" dirty="0">
                <a:ea typeface="ヒラギノ角ゴ Pro W3" pitchFamily="-65" charset="-128"/>
              </a:rPr>
              <a:t> 4.5 </a:t>
            </a:r>
            <a:r>
              <a:rPr lang="el-GR" sz="2200" dirty="0">
                <a:ea typeface="ヒラギノ角ゴ Pro W3" pitchFamily="-65" charset="-128"/>
              </a:rPr>
              <a:t>Ο ισολογισμός της κεντρικής τράπεζας και οι επιπτώσεις μια αναπτυξιακής λειτουργίας ανοιχτής αγοράς</a:t>
            </a:r>
            <a:endParaRPr lang="en-US" sz="2200" dirty="0">
              <a:ea typeface="ヒラギノ角ゴ Pro W3" pitchFamily="-65" charset="-128"/>
            </a:endParaRPr>
          </a:p>
        </p:txBody>
      </p:sp>
      <p:sp>
        <p:nvSpPr>
          <p:cNvPr id="6" name="Content Placeholder 5"/>
          <p:cNvSpPr>
            <a:spLocks noGrp="1"/>
          </p:cNvSpPr>
          <p:nvPr>
            <p:ph idx="13"/>
          </p:nvPr>
        </p:nvSpPr>
        <p:spPr>
          <a:xfrm>
            <a:off x="457200" y="1981309"/>
            <a:ext cx="3733800" cy="4190891"/>
          </a:xfrm>
        </p:spPr>
        <p:txBody>
          <a:bodyPr>
            <a:noAutofit/>
          </a:bodyPr>
          <a:lstStyle/>
          <a:p>
            <a:pPr marL="504825" marR="132080" indent="-420688">
              <a:spcAft>
                <a:spcPts val="800"/>
              </a:spcAft>
              <a:buNone/>
            </a:pPr>
            <a:r>
              <a:rPr lang="el-GR" sz="1800" dirty="0" smtClean="0">
                <a:solidFill>
                  <a:srgbClr val="000000"/>
                </a:solidFill>
                <a:effectLst/>
                <a:latin typeface="Arial" pitchFamily="34" charset="0"/>
                <a:ea typeface="Times New Roman" panose="02020603050405020304" pitchFamily="18" charset="0"/>
                <a:cs typeface="Times New Roman" panose="02020603050405020304" pitchFamily="18" charset="0"/>
              </a:rPr>
              <a:t>(</a:t>
            </a:r>
            <a:r>
              <a:rPr lang="el-GR" sz="1800" dirty="0" smtClean="0">
                <a:solidFill>
                  <a:srgbClr val="000000"/>
                </a:solidFill>
                <a:effectLst/>
                <a:latin typeface="Arial" pitchFamily="34" charset="0"/>
                <a:ea typeface="Times New Roman" panose="02020603050405020304" pitchFamily="18" charset="0"/>
                <a:cs typeface="Arial" panose="020B0604020202020204" pitchFamily="34" charset="0"/>
                <a:sym typeface="Symbol" panose="05050102010706020507" pitchFamily="18" charset="2"/>
              </a:rPr>
              <a:t>α</a:t>
            </a:r>
            <a:r>
              <a:rPr lang="el-GR" sz="1800" dirty="0" smtClean="0">
                <a:solidFill>
                  <a:srgbClr val="000000"/>
                </a:solidFill>
                <a:effectLst/>
                <a:latin typeface="Arial" pitchFamily="34" charset="0"/>
                <a:ea typeface="Times New Roman" panose="02020603050405020304" pitchFamily="18" charset="0"/>
                <a:cs typeface="Times New Roman" panose="02020603050405020304" pitchFamily="18" charset="0"/>
              </a:rPr>
              <a:t>) </a:t>
            </a:r>
            <a:r>
              <a:rPr lang="en-US" sz="1800" dirty="0" smtClean="0">
                <a:solidFill>
                  <a:srgbClr val="000000"/>
                </a:solidFill>
                <a:effectLst/>
                <a:latin typeface="Arial" pitchFamily="34" charset="0"/>
                <a:ea typeface="Times New Roman" panose="02020603050405020304" pitchFamily="18" charset="0"/>
                <a:cs typeface="Times New Roman" panose="02020603050405020304" pitchFamily="18" charset="0"/>
              </a:rPr>
              <a:t>	</a:t>
            </a:r>
            <a:r>
              <a:rPr lang="el-GR" sz="1800" dirty="0" smtClean="0">
                <a:solidFill>
                  <a:srgbClr val="000000"/>
                </a:solidFill>
                <a:effectLst/>
                <a:latin typeface="Arial" pitchFamily="34" charset="0"/>
                <a:ea typeface="Times New Roman" panose="02020603050405020304" pitchFamily="18" charset="0"/>
                <a:cs typeface="Times New Roman" panose="02020603050405020304" pitchFamily="18" charset="0"/>
              </a:rPr>
              <a:t>Το ενεργητικό της κεντρικής τράπεζας είναι τα ομόλογα που κατέχει. Το παθητικό είναι το απόθεμα χρημάτων στην οικονομία. </a:t>
            </a:r>
            <a:endParaRPr lang="en-US" sz="1800" dirty="0" smtClean="0">
              <a:solidFill>
                <a:srgbClr val="000000"/>
              </a:solidFill>
              <a:effectLst/>
              <a:latin typeface="Arial" pitchFamily="34" charset="0"/>
              <a:ea typeface="Times New Roman" panose="02020603050405020304" pitchFamily="18" charset="0"/>
              <a:cs typeface="Times New Roman" panose="02020603050405020304" pitchFamily="18" charset="0"/>
            </a:endParaRPr>
          </a:p>
          <a:p>
            <a:pPr marL="504825" marR="132080" indent="-420688">
              <a:spcAft>
                <a:spcPts val="800"/>
              </a:spcAft>
              <a:buNone/>
            </a:pPr>
            <a:r>
              <a:rPr lang="el-GR" sz="1800" dirty="0" smtClean="0">
                <a:solidFill>
                  <a:srgbClr val="000000"/>
                </a:solidFill>
                <a:effectLst/>
                <a:latin typeface="Arial" pitchFamily="34" charset="0"/>
                <a:ea typeface="Times New Roman" panose="02020603050405020304" pitchFamily="18" charset="0"/>
                <a:cs typeface="Times New Roman" panose="02020603050405020304" pitchFamily="18" charset="0"/>
              </a:rPr>
              <a:t>(</a:t>
            </a:r>
            <a:r>
              <a:rPr lang="el-GR" sz="1800" dirty="0" smtClean="0">
                <a:solidFill>
                  <a:srgbClr val="000000"/>
                </a:solidFill>
                <a:effectLst/>
                <a:latin typeface="Arial" pitchFamily="34" charset="0"/>
                <a:ea typeface="Times New Roman" panose="02020603050405020304" pitchFamily="18" charset="0"/>
                <a:cs typeface="Arial" panose="020B0604020202020204" pitchFamily="34" charset="0"/>
                <a:sym typeface="Symbol" panose="05050102010706020507" pitchFamily="18" charset="2"/>
              </a:rPr>
              <a:t>β</a:t>
            </a:r>
            <a:r>
              <a:rPr lang="el-GR" sz="1800" dirty="0" smtClean="0">
                <a:solidFill>
                  <a:srgbClr val="000000"/>
                </a:solidFill>
                <a:effectLst/>
                <a:latin typeface="Arial" pitchFamily="34" charset="0"/>
                <a:ea typeface="Times New Roman" panose="02020603050405020304" pitchFamily="18" charset="0"/>
                <a:cs typeface="Times New Roman" panose="02020603050405020304" pitchFamily="18" charset="0"/>
              </a:rPr>
              <a:t>) </a:t>
            </a:r>
            <a:r>
              <a:rPr lang="en-US" sz="1800" dirty="0" smtClean="0">
                <a:solidFill>
                  <a:srgbClr val="000000"/>
                </a:solidFill>
                <a:effectLst/>
                <a:latin typeface="Arial" pitchFamily="34" charset="0"/>
                <a:ea typeface="Times New Roman" panose="02020603050405020304" pitchFamily="18" charset="0"/>
                <a:cs typeface="Times New Roman" panose="02020603050405020304" pitchFamily="18" charset="0"/>
              </a:rPr>
              <a:t>	</a:t>
            </a:r>
            <a:r>
              <a:rPr lang="el-GR" sz="1800" dirty="0" smtClean="0">
                <a:solidFill>
                  <a:srgbClr val="000000"/>
                </a:solidFill>
                <a:effectLst/>
                <a:latin typeface="Arial" pitchFamily="34" charset="0"/>
                <a:ea typeface="Times New Roman" panose="02020603050405020304" pitchFamily="18" charset="0"/>
                <a:cs typeface="Times New Roman" panose="02020603050405020304" pitchFamily="18" charset="0"/>
              </a:rPr>
              <a:t>Μια λειτουργία ανοιχτής αγοράς στην οποία η κεντρική τράπεζα αγοράζει ομόλογα και εκδίδει χρήματα αυξάνει τόσο το ενεργητικό όσο και το παθητικό κατά τον ίδιο όγκο. </a:t>
            </a:r>
            <a:r>
              <a:rPr lang="el-GR" sz="1800" dirty="0">
                <a:effectLst/>
                <a:latin typeface="Arial" pitchFamily="34" charset="0"/>
                <a:ea typeface="Times New Roman" panose="02020603050405020304" pitchFamily="18" charset="0"/>
                <a:cs typeface="Times New Roman" panose="02020603050405020304" pitchFamily="18" charset="0"/>
              </a:rPr>
              <a:t> </a:t>
            </a:r>
            <a:endParaRPr lang="en-US" sz="1800" dirty="0">
              <a:effectLst/>
              <a:latin typeface="Arial" pitchFamily="34" charset="0"/>
              <a:ea typeface="Times New Roman" panose="02020603050405020304" pitchFamily="18" charset="0"/>
              <a:cs typeface="Times New Roman" panose="02020603050405020304" pitchFamily="18" charset="0"/>
            </a:endParaRPr>
          </a:p>
          <a:p>
            <a:pPr marL="0" indent="0">
              <a:spcBef>
                <a:spcPts val="525"/>
              </a:spcBef>
              <a:buNone/>
            </a:pPr>
            <a:endParaRPr lang="en-US" sz="2400" kern="0" dirty="0">
              <a:ea typeface="ヒラギノ角ゴ Pro W3" pitchFamily="-84" charset="-128"/>
            </a:endParaRPr>
          </a:p>
        </p:txBody>
      </p:sp>
      <p:pic>
        <p:nvPicPr>
          <p:cNvPr id="5122" name="Picture 2"/>
          <p:cNvPicPr>
            <a:picLocks noChangeAspect="1" noChangeArrowheads="1"/>
          </p:cNvPicPr>
          <p:nvPr/>
        </p:nvPicPr>
        <p:blipFill>
          <a:blip r:embed="rId3" cstate="print"/>
          <a:srcRect/>
          <a:stretch>
            <a:fillRect/>
          </a:stretch>
        </p:blipFill>
        <p:spPr bwMode="auto">
          <a:xfrm>
            <a:off x="4419600" y="1962150"/>
            <a:ext cx="4362450" cy="3371850"/>
          </a:xfrm>
          <a:prstGeom prst="rect">
            <a:avLst/>
          </a:prstGeom>
          <a:noFill/>
          <a:ln w="9525">
            <a:noFill/>
            <a:miter lim="800000"/>
            <a:headEnd/>
            <a:tailEnd/>
          </a:ln>
        </p:spPr>
      </p:pic>
      <p:sp>
        <p:nvSpPr>
          <p:cNvPr id="8" name="Title 1"/>
          <p:cNvSpPr>
            <a:spLocks noGrp="1"/>
          </p:cNvSpPr>
          <p:nvPr>
            <p:ph type="title"/>
          </p:nvPr>
        </p:nvSpPr>
        <p:spPr>
          <a:xfrm>
            <a:off x="457200" y="0"/>
            <a:ext cx="8229600" cy="381000"/>
          </a:xfrm>
        </p:spPr>
        <p:txBody>
          <a:bodyPr wrap="square">
            <a:noAutofit/>
          </a:bodyPr>
          <a:lstStyle/>
          <a:p>
            <a:r>
              <a:rPr lang="en-IN" sz="2600" dirty="0">
                <a:latin typeface="+mj-lt"/>
              </a:rPr>
              <a:t>4.2 </a:t>
            </a:r>
            <a:r>
              <a:rPr lang="el-GR" sz="2600" dirty="0">
                <a:latin typeface="+mj-lt"/>
              </a:rPr>
              <a:t>Καθορισμός του επιτοκίου</a:t>
            </a:r>
            <a:r>
              <a:rPr lang="en-IN" sz="2600" dirty="0" smtClean="0">
                <a:latin typeface="+mj-lt"/>
              </a:rPr>
              <a:t>:</a:t>
            </a:r>
            <a:r>
              <a:rPr lang="el-GR" sz="2600" dirty="0" smtClean="0">
                <a:latin typeface="+mj-lt"/>
              </a:rPr>
              <a:t> Ι</a:t>
            </a:r>
            <a:r>
              <a:rPr lang="en-IN" sz="2600" dirty="0" smtClean="0">
                <a:latin typeface="+mj-lt"/>
              </a:rPr>
              <a:t> (</a:t>
            </a:r>
            <a:r>
              <a:rPr lang="el-GR" sz="2600" dirty="0" smtClean="0">
                <a:latin typeface="+mj-lt"/>
              </a:rPr>
              <a:t>7</a:t>
            </a:r>
            <a:r>
              <a:rPr lang="en-IN" sz="2600" dirty="0" smtClean="0">
                <a:latin typeface="+mj-lt"/>
              </a:rPr>
              <a:t> </a:t>
            </a:r>
            <a:r>
              <a:rPr lang="el-GR" sz="2600" dirty="0">
                <a:latin typeface="+mj-lt"/>
              </a:rPr>
              <a:t>από</a:t>
            </a:r>
            <a:r>
              <a:rPr lang="en-IN" sz="2600" dirty="0">
                <a:latin typeface="+mj-lt"/>
              </a:rPr>
              <a:t> 9)</a:t>
            </a:r>
            <a:endParaRPr lang="en-US" sz="2600" dirty="0">
              <a:latin typeface="+mj-lt"/>
            </a:endParaRPr>
          </a:p>
        </p:txBody>
      </p:sp>
    </p:spTree>
    <p:extLst>
      <p:ext uri="{BB962C8B-B14F-4D97-AF65-F5344CB8AC3E}">
        <p14:creationId xmlns="" xmlns:p14="http://schemas.microsoft.com/office/powerpoint/2010/main" val="525505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057275"/>
            <a:ext cx="8229600" cy="4733925"/>
          </a:xfrm>
        </p:spPr>
        <p:txBody>
          <a:bodyPr>
            <a:noAutofit/>
          </a:bodyPr>
          <a:lstStyle/>
          <a:p>
            <a:pPr>
              <a:spcBef>
                <a:spcPts val="525"/>
              </a:spcBef>
            </a:pPr>
            <a:r>
              <a:rPr lang="el-GR" sz="2200" dirty="0">
                <a:ea typeface="ヒラギノ角ゴ Pro W3" pitchFamily="-84" charset="-128"/>
              </a:rPr>
              <a:t>Ας υποθέσουμε ότι ένα ομόλογο, όπως ένα γραμμάτιο του Δημοσίου, ή </a:t>
            </a:r>
            <a:r>
              <a:rPr lang="en-US" sz="2200" dirty="0">
                <a:ea typeface="ヒラギノ角ゴ Pro W3" pitchFamily="-84" charset="-128"/>
              </a:rPr>
              <a:t>T-bill</a:t>
            </a:r>
            <a:r>
              <a:rPr lang="el-GR" sz="2200" dirty="0">
                <a:ea typeface="ヒラギノ角ゴ Pro W3" pitchFamily="-84" charset="-128"/>
              </a:rPr>
              <a:t>, υπόσχεται να πληρώνει 100 $ ετησίως από τώρα.</a:t>
            </a:r>
          </a:p>
          <a:p>
            <a:pPr>
              <a:spcBef>
                <a:spcPts val="525"/>
              </a:spcBef>
            </a:pPr>
            <a:r>
              <a:rPr lang="el-GR" sz="2200" dirty="0">
                <a:ea typeface="ヒラギノ角ゴ Pro W3" pitchFamily="-84" charset="-128"/>
              </a:rPr>
              <a:t>Εάν η τιμή του ομολόγου σήμερα είναι $P B, τότε το επιτόκιο του ομολόγου είναι:</a:t>
            </a:r>
            <a:endParaRPr lang="en-US" sz="2200" dirty="0">
              <a:ea typeface="ヒラギノ角ゴ Pro W3" pitchFamily="-84" charset="-128"/>
            </a:endParaRPr>
          </a:p>
        </p:txBody>
      </p:sp>
      <p:sp>
        <p:nvSpPr>
          <p:cNvPr id="6" name="Content Placeholder 5"/>
          <p:cNvSpPr>
            <a:spLocks noGrp="1"/>
          </p:cNvSpPr>
          <p:nvPr>
            <p:ph idx="13"/>
          </p:nvPr>
        </p:nvSpPr>
        <p:spPr>
          <a:xfrm>
            <a:off x="457200" y="4076159"/>
            <a:ext cx="8229600" cy="2096041"/>
          </a:xfrm>
        </p:spPr>
        <p:txBody>
          <a:bodyPr>
            <a:noAutofit/>
          </a:bodyPr>
          <a:lstStyle/>
          <a:p>
            <a:pPr>
              <a:spcBef>
                <a:spcPts val="525"/>
              </a:spcBef>
            </a:pPr>
            <a:r>
              <a:rPr lang="el-GR" sz="2200" i="1" dirty="0">
                <a:ea typeface="ヒラギノ角ゴ Pro W3" pitchFamily="-84" charset="-128"/>
              </a:rPr>
              <a:t>Όσο υψηλότερη είναι η τιμή του ομολόγου, τόσο χαμηλότερο είναι το επιτόκιο.</a:t>
            </a:r>
          </a:p>
          <a:p>
            <a:pPr>
              <a:spcBef>
                <a:spcPts val="525"/>
              </a:spcBef>
            </a:pPr>
            <a:r>
              <a:rPr lang="el-GR" sz="2200" i="1" dirty="0">
                <a:ea typeface="ヒラギノ角ゴ Pro W3" pitchFamily="-84" charset="-128"/>
              </a:rPr>
              <a:t>Όσο υψηλότερο είναι το επιτόκιο, τόσο χαμηλότερη είναι η τιμή σήμερα.</a:t>
            </a:r>
            <a:endParaRPr lang="en-US" sz="2200" i="1" dirty="0">
              <a:ea typeface="ヒラギノ角ゴ Pro W3" pitchFamily="-84" charset="-128"/>
            </a:endParaRPr>
          </a:p>
        </p:txBody>
      </p:sp>
      <p:pic>
        <p:nvPicPr>
          <p:cNvPr id="6147" name="Picture 3"/>
          <p:cNvPicPr>
            <a:picLocks noChangeAspect="1" noChangeArrowheads="1"/>
          </p:cNvPicPr>
          <p:nvPr/>
        </p:nvPicPr>
        <p:blipFill>
          <a:blip r:embed="rId3" cstate="print"/>
          <a:srcRect/>
          <a:stretch>
            <a:fillRect/>
          </a:stretch>
        </p:blipFill>
        <p:spPr bwMode="auto">
          <a:xfrm>
            <a:off x="3076575" y="2909888"/>
            <a:ext cx="2638425" cy="1038225"/>
          </a:xfrm>
          <a:prstGeom prst="rect">
            <a:avLst/>
          </a:prstGeom>
          <a:noFill/>
          <a:ln w="9525">
            <a:noFill/>
            <a:miter lim="800000"/>
            <a:headEnd/>
            <a:tailEnd/>
          </a:ln>
        </p:spPr>
      </p:pic>
      <p:sp>
        <p:nvSpPr>
          <p:cNvPr id="8" name="Title 1"/>
          <p:cNvSpPr>
            <a:spLocks noGrp="1"/>
          </p:cNvSpPr>
          <p:nvPr>
            <p:ph type="title"/>
          </p:nvPr>
        </p:nvSpPr>
        <p:spPr>
          <a:xfrm>
            <a:off x="457200" y="0"/>
            <a:ext cx="8229600" cy="381000"/>
          </a:xfrm>
        </p:spPr>
        <p:txBody>
          <a:bodyPr wrap="square">
            <a:noAutofit/>
          </a:bodyPr>
          <a:lstStyle/>
          <a:p>
            <a:r>
              <a:rPr lang="en-IN" sz="2600" dirty="0">
                <a:latin typeface="+mj-lt"/>
              </a:rPr>
              <a:t>4.2 </a:t>
            </a:r>
            <a:r>
              <a:rPr lang="el-GR" sz="2600" dirty="0">
                <a:latin typeface="+mj-lt"/>
              </a:rPr>
              <a:t>Καθορισμός του επιτοκίου</a:t>
            </a:r>
            <a:r>
              <a:rPr lang="en-IN" sz="2600" dirty="0" smtClean="0">
                <a:latin typeface="+mj-lt"/>
              </a:rPr>
              <a:t>:</a:t>
            </a:r>
            <a:r>
              <a:rPr lang="el-GR" sz="2600" dirty="0" smtClean="0">
                <a:latin typeface="+mj-lt"/>
              </a:rPr>
              <a:t> Ι</a:t>
            </a:r>
            <a:r>
              <a:rPr lang="en-IN" sz="2600" dirty="0" smtClean="0">
                <a:latin typeface="+mj-lt"/>
              </a:rPr>
              <a:t> (</a:t>
            </a:r>
            <a:r>
              <a:rPr lang="el-GR" sz="2600" dirty="0" smtClean="0">
                <a:latin typeface="+mj-lt"/>
              </a:rPr>
              <a:t>8</a:t>
            </a:r>
            <a:r>
              <a:rPr lang="en-IN" sz="2600" dirty="0" smtClean="0">
                <a:latin typeface="+mj-lt"/>
              </a:rPr>
              <a:t> </a:t>
            </a:r>
            <a:r>
              <a:rPr lang="el-GR" sz="2600" dirty="0">
                <a:latin typeface="+mj-lt"/>
              </a:rPr>
              <a:t>από</a:t>
            </a:r>
            <a:r>
              <a:rPr lang="en-IN" sz="2600" dirty="0">
                <a:latin typeface="+mj-lt"/>
              </a:rPr>
              <a:t> 9)</a:t>
            </a:r>
            <a:endParaRPr lang="en-US" sz="2600" dirty="0">
              <a:latin typeface="+mj-lt"/>
            </a:endParaRPr>
          </a:p>
        </p:txBody>
      </p:sp>
    </p:spTree>
    <p:extLst>
      <p:ext uri="{BB962C8B-B14F-4D97-AF65-F5344CB8AC3E}">
        <p14:creationId xmlns="" xmlns:p14="http://schemas.microsoft.com/office/powerpoint/2010/main" val="2169315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3421"/>
            <a:ext cx="8229600" cy="3129979"/>
          </a:xfrm>
        </p:spPr>
        <p:txBody>
          <a:bodyPr wrap="square">
            <a:noAutofit/>
          </a:bodyPr>
          <a:lstStyle/>
          <a:p>
            <a:pPr>
              <a:spcBef>
                <a:spcPts val="525"/>
              </a:spcBef>
            </a:pPr>
            <a:r>
              <a:rPr lang="el-GR" sz="2200" dirty="0">
                <a:ea typeface="ヒラギノ角ゴ Pro W3" pitchFamily="-84" charset="-128"/>
              </a:rPr>
              <a:t>Αντί για την προσφορά χρήματος, η κεντρική τράπεζα θα μπορούσε να είχε επιλέξει το επιτόκιο και στη συνέχεια να προσαρμόσει την προσφορά χρήματος έτσι ώστε να επιτύχει το επιτόκιο που είχε επιλέξει.</a:t>
            </a:r>
          </a:p>
          <a:p>
            <a:pPr>
              <a:spcBef>
                <a:spcPts val="525"/>
              </a:spcBef>
            </a:pPr>
            <a:r>
              <a:rPr lang="el-GR" sz="2200" dirty="0">
                <a:ea typeface="ヒラギノ角ゴ Pro W3" pitchFamily="-84" charset="-128"/>
              </a:rPr>
              <a:t>Η επιλογή του επιτοκίου, αντί της προσφοράς χρήματος, είναι αυτό που κάνουν συνήθως οι σύγχρονες κεντρικές τράπεζες, συμπεριλαμβανομένης της </a:t>
            </a:r>
            <a:r>
              <a:rPr lang="el-GR" sz="2200" dirty="0" err="1">
                <a:ea typeface="ヒラギノ角ゴ Pro W3" pitchFamily="-84" charset="-128"/>
              </a:rPr>
              <a:t>Fed</a:t>
            </a:r>
            <a:r>
              <a:rPr lang="el-GR" sz="2200" dirty="0">
                <a:ea typeface="ヒラギノ角ゴ Pro W3" pitchFamily="-84" charset="-128"/>
              </a:rPr>
              <a:t>.</a:t>
            </a:r>
            <a:r>
              <a:rPr lang="en-US" sz="2200" dirty="0">
                <a:ea typeface="ヒラギノ角ゴ Pro W3" pitchFamily="-84" charset="-128"/>
              </a:rPr>
              <a:t> </a:t>
            </a:r>
          </a:p>
        </p:txBody>
      </p:sp>
      <p:sp>
        <p:nvSpPr>
          <p:cNvPr id="5" name="Title 1"/>
          <p:cNvSpPr>
            <a:spLocks noGrp="1"/>
          </p:cNvSpPr>
          <p:nvPr>
            <p:ph type="title"/>
          </p:nvPr>
        </p:nvSpPr>
        <p:spPr>
          <a:xfrm>
            <a:off x="457200" y="0"/>
            <a:ext cx="8229600" cy="381000"/>
          </a:xfrm>
        </p:spPr>
        <p:txBody>
          <a:bodyPr wrap="square">
            <a:noAutofit/>
          </a:bodyPr>
          <a:lstStyle/>
          <a:p>
            <a:r>
              <a:rPr lang="en-IN" sz="2600" dirty="0">
                <a:latin typeface="+mj-lt"/>
              </a:rPr>
              <a:t>4.2 </a:t>
            </a:r>
            <a:r>
              <a:rPr lang="el-GR" sz="2600" dirty="0">
                <a:latin typeface="+mj-lt"/>
              </a:rPr>
              <a:t>Καθορισμός του επιτοκίου</a:t>
            </a:r>
            <a:r>
              <a:rPr lang="en-IN" sz="2600" dirty="0" smtClean="0">
                <a:latin typeface="+mj-lt"/>
              </a:rPr>
              <a:t>:</a:t>
            </a:r>
            <a:r>
              <a:rPr lang="el-GR" sz="2600" dirty="0" smtClean="0">
                <a:latin typeface="+mj-lt"/>
              </a:rPr>
              <a:t> Ι</a:t>
            </a:r>
            <a:r>
              <a:rPr lang="en-IN" sz="2600" dirty="0" smtClean="0">
                <a:latin typeface="+mj-lt"/>
              </a:rPr>
              <a:t> (</a:t>
            </a:r>
            <a:r>
              <a:rPr lang="el-GR" sz="2600" dirty="0" smtClean="0">
                <a:latin typeface="+mj-lt"/>
              </a:rPr>
              <a:t>9</a:t>
            </a:r>
            <a:r>
              <a:rPr lang="en-IN" sz="2600" dirty="0" smtClean="0">
                <a:latin typeface="+mj-lt"/>
              </a:rPr>
              <a:t> </a:t>
            </a:r>
            <a:r>
              <a:rPr lang="el-GR" sz="2600" dirty="0">
                <a:latin typeface="+mj-lt"/>
              </a:rPr>
              <a:t>από</a:t>
            </a:r>
            <a:r>
              <a:rPr lang="en-IN" sz="2600" dirty="0">
                <a:latin typeface="+mj-lt"/>
              </a:rPr>
              <a:t> 9)</a:t>
            </a:r>
            <a:endParaRPr lang="en-US" sz="2600" dirty="0">
              <a:latin typeface="+mj-lt"/>
            </a:endParaRPr>
          </a:p>
        </p:txBody>
      </p:sp>
    </p:spTree>
    <p:extLst>
      <p:ext uri="{BB962C8B-B14F-4D97-AF65-F5344CB8AC3E}">
        <p14:creationId xmlns="" xmlns:p14="http://schemas.microsoft.com/office/powerpoint/2010/main" val="3166013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280084-A3E9-4DEF-999A-9EDC79310151}"/>
              </a:ext>
            </a:extLst>
          </p:cNvPr>
          <p:cNvSpPr>
            <a:spLocks noGrp="1"/>
          </p:cNvSpPr>
          <p:nvPr>
            <p:ph type="title"/>
          </p:nvPr>
        </p:nvSpPr>
        <p:spPr/>
        <p:txBody>
          <a:bodyPr/>
          <a:lstStyle/>
          <a:p>
            <a:r>
              <a:rPr lang="el-GR" dirty="0"/>
              <a:t>Σχεδιάγραμμα Κεφαλαίου</a:t>
            </a:r>
            <a:r>
              <a:rPr lang="en-US" dirty="0"/>
              <a:t> 4</a:t>
            </a:r>
          </a:p>
        </p:txBody>
      </p:sp>
      <p:sp>
        <p:nvSpPr>
          <p:cNvPr id="3" name="Content Placeholder 2">
            <a:extLst>
              <a:ext uri="{FF2B5EF4-FFF2-40B4-BE49-F238E27FC236}">
                <a16:creationId xmlns="" xmlns:a16="http://schemas.microsoft.com/office/drawing/2014/main" id="{4A113FA2-0B06-4017-AABE-FC7F64B649A2}"/>
              </a:ext>
            </a:extLst>
          </p:cNvPr>
          <p:cNvSpPr>
            <a:spLocks noGrp="1"/>
          </p:cNvSpPr>
          <p:nvPr>
            <p:ph idx="1"/>
          </p:nvPr>
        </p:nvSpPr>
        <p:spPr/>
        <p:txBody>
          <a:bodyPr/>
          <a:lstStyle/>
          <a:p>
            <a:pPr marL="1714500" indent="-1714500">
              <a:buNone/>
              <a:defRPr/>
            </a:pPr>
            <a:r>
              <a:rPr lang="el-GR" sz="2400" b="1" kern="0" dirty="0">
                <a:ea typeface="ヒラギノ角ゴ Pro W3" pitchFamily="-84" charset="-128"/>
              </a:rPr>
              <a:t>Αγορές Χρήματος</a:t>
            </a:r>
            <a:r>
              <a:rPr lang="en-US" sz="2400" b="1" kern="0" dirty="0">
                <a:ea typeface="ヒラギノ角ゴ Pro W3" pitchFamily="-84" charset="-128"/>
              </a:rPr>
              <a:t> I</a:t>
            </a:r>
          </a:p>
          <a:p>
            <a:pPr marL="533400" indent="-533400">
              <a:spcBef>
                <a:spcPts val="1200"/>
              </a:spcBef>
              <a:buClr>
                <a:schemeClr val="lt1"/>
              </a:buClr>
              <a:buSzPct val="25000"/>
              <a:buNone/>
            </a:pPr>
            <a:r>
              <a:rPr lang="en-IN" sz="2400" b="1" dirty="0">
                <a:solidFill>
                  <a:schemeClr val="bg2"/>
                </a:solidFill>
              </a:rPr>
              <a:t>4.1</a:t>
            </a:r>
            <a:r>
              <a:rPr lang="en-IN" sz="2400" dirty="0"/>
              <a:t>	</a:t>
            </a:r>
            <a:r>
              <a:rPr lang="el-GR" sz="2400" dirty="0"/>
              <a:t>Η Ζήτηση Χρήματος</a:t>
            </a:r>
            <a:endParaRPr lang="en-IN" sz="2400" dirty="0"/>
          </a:p>
          <a:p>
            <a:pPr marL="533400" indent="-533400">
              <a:spcBef>
                <a:spcPts val="1200"/>
              </a:spcBef>
              <a:buClr>
                <a:schemeClr val="lt1"/>
              </a:buClr>
              <a:buSzPct val="25000"/>
              <a:buNone/>
            </a:pPr>
            <a:r>
              <a:rPr lang="en-IN" sz="2400" b="1" dirty="0">
                <a:solidFill>
                  <a:schemeClr val="bg2"/>
                </a:solidFill>
              </a:rPr>
              <a:t>4.2</a:t>
            </a:r>
            <a:r>
              <a:rPr lang="en-IN" sz="2400" dirty="0"/>
              <a:t>	 </a:t>
            </a:r>
            <a:r>
              <a:rPr lang="el-GR" sz="2400" dirty="0"/>
              <a:t>Καθορισμός του επιτοκίου</a:t>
            </a:r>
            <a:r>
              <a:rPr lang="en-IN" sz="2400" dirty="0"/>
              <a:t>: </a:t>
            </a:r>
            <a:r>
              <a:rPr lang="en-IN" sz="2400" dirty="0">
                <a:latin typeface="Times New Roman" panose="02020603050405020304" pitchFamily="18" charset="0"/>
                <a:cs typeface="Times New Roman" panose="02020603050405020304" pitchFamily="18" charset="0"/>
              </a:rPr>
              <a:t>Ⅰ</a:t>
            </a:r>
            <a:endParaRPr lang="en-IN" sz="2400" dirty="0"/>
          </a:p>
          <a:p>
            <a:pPr marL="533400" lvl="0" indent="-533400">
              <a:spcBef>
                <a:spcPts val="1200"/>
              </a:spcBef>
              <a:buClr>
                <a:schemeClr val="lt1"/>
              </a:buClr>
              <a:buSzPct val="25000"/>
              <a:buNone/>
            </a:pPr>
            <a:r>
              <a:rPr lang="en-IN" sz="2400" b="1" dirty="0">
                <a:solidFill>
                  <a:schemeClr val="bg2"/>
                </a:solidFill>
              </a:rPr>
              <a:t>4.3</a:t>
            </a:r>
            <a:r>
              <a:rPr lang="en-IN" sz="2400" dirty="0"/>
              <a:t>	 </a:t>
            </a:r>
            <a:r>
              <a:rPr lang="el-GR" sz="2400" dirty="0"/>
              <a:t>Καθορισμός του επιτοκίου</a:t>
            </a:r>
            <a:r>
              <a:rPr lang="en-IN" sz="2400" dirty="0"/>
              <a:t>: </a:t>
            </a:r>
            <a:r>
              <a:rPr lang="en-IN" sz="2400" dirty="0">
                <a:latin typeface="Times New Roman" panose="02020603050405020304" pitchFamily="18" charset="0"/>
                <a:cs typeface="Times New Roman" panose="02020603050405020304" pitchFamily="18" charset="0"/>
              </a:rPr>
              <a:t>Ⅱ</a:t>
            </a:r>
            <a:endParaRPr lang="en-IN" sz="2400" dirty="0"/>
          </a:p>
          <a:p>
            <a:pPr marL="533400" lvl="0" indent="-533400">
              <a:spcBef>
                <a:spcPts val="1200"/>
              </a:spcBef>
              <a:buClr>
                <a:schemeClr val="lt1"/>
              </a:buClr>
              <a:buSzPct val="25000"/>
              <a:buNone/>
            </a:pPr>
            <a:r>
              <a:rPr lang="en-IN" sz="2400" b="1" dirty="0">
                <a:solidFill>
                  <a:schemeClr val="bg2"/>
                </a:solidFill>
              </a:rPr>
              <a:t>4.4</a:t>
            </a:r>
            <a:r>
              <a:rPr lang="en-IN" sz="2400" dirty="0"/>
              <a:t>	 </a:t>
            </a:r>
            <a:r>
              <a:rPr lang="el-GR" sz="2400" dirty="0"/>
              <a:t>Η παγίδα ρευστότητας</a:t>
            </a:r>
            <a:endParaRPr lang="en-IN" sz="2400" dirty="0"/>
          </a:p>
          <a:p>
            <a:endParaRPr lang="en-US" dirty="0"/>
          </a:p>
        </p:txBody>
      </p:sp>
    </p:spTree>
    <p:extLst>
      <p:ext uri="{BB962C8B-B14F-4D97-AF65-F5344CB8AC3E}">
        <p14:creationId xmlns="" xmlns:p14="http://schemas.microsoft.com/office/powerpoint/2010/main" val="1284429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0185"/>
            <a:ext cx="8229600" cy="3147015"/>
          </a:xfrm>
        </p:spPr>
        <p:txBody>
          <a:bodyPr wrap="square">
            <a:noAutofit/>
          </a:bodyPr>
          <a:lstStyle/>
          <a:p>
            <a:pPr>
              <a:spcBef>
                <a:spcPts val="525"/>
              </a:spcBef>
            </a:pPr>
            <a:r>
              <a:rPr lang="el-GR" sz="2000" b="1" dirty="0">
                <a:ea typeface="ヒラギノ角ゴ Pro W3" pitchFamily="-84" charset="-128"/>
              </a:rPr>
              <a:t>Ενδιάμεσοι χρηματοπιστωτικοί οργανισμοί</a:t>
            </a:r>
            <a:r>
              <a:rPr lang="el-GR" sz="2000" dirty="0">
                <a:ea typeface="ヒラギノ角ゴ Pro W3" pitchFamily="-84" charset="-128"/>
              </a:rPr>
              <a:t>: Ιδρύματα που λαμβάνουν κεφάλαια από άτομα και επιχειρήσεις και χρησιμοποιούν αυτά τα κεφάλαια για να αγοράσουν χρηματοοικονομικά περιουσιακά στοιχεία ή να χορηγήσουν δάνεια σε άλλα άτομα και  επιχειρήσεις.</a:t>
            </a:r>
          </a:p>
          <a:p>
            <a:pPr>
              <a:spcBef>
                <a:spcPts val="525"/>
              </a:spcBef>
            </a:pPr>
            <a:r>
              <a:rPr lang="el-GR" sz="2000" dirty="0">
                <a:ea typeface="ヒラギノ角ゴ Pro W3" pitchFamily="-84" charset="-128"/>
              </a:rPr>
              <a:t>Οι τράπεζες είναι ενδιάμεσοι χρηματοπιστωτικοί οργανισμοί που έχουν ως υποχρεώσεις τα χρήματα, με τη μορφή έντοκων καταθέσεων.</a:t>
            </a:r>
          </a:p>
          <a:p>
            <a:pPr>
              <a:spcBef>
                <a:spcPts val="525"/>
              </a:spcBef>
            </a:pPr>
            <a:r>
              <a:rPr lang="el-GR" sz="2000" dirty="0">
                <a:ea typeface="ヒラギノ角ゴ Pro W3" pitchFamily="-84" charset="-128"/>
              </a:rPr>
              <a:t>Οι τράπεζες διατηρούν ως </a:t>
            </a:r>
            <a:r>
              <a:rPr lang="el-GR" sz="2000" b="1" dirty="0">
                <a:ea typeface="ヒラギノ角ゴ Pro W3" pitchFamily="-84" charset="-128"/>
              </a:rPr>
              <a:t>αποθεματικά</a:t>
            </a:r>
            <a:r>
              <a:rPr lang="el-GR" sz="2000" dirty="0">
                <a:ea typeface="ヒラギノ角ゴ Pro W3" pitchFamily="-84" charset="-128"/>
              </a:rPr>
              <a:t> ορισμένα από τα κεφάλαια που λαμβάνουν.</a:t>
            </a:r>
          </a:p>
          <a:p>
            <a:pPr>
              <a:spcBef>
                <a:spcPts val="525"/>
              </a:spcBef>
            </a:pPr>
            <a:r>
              <a:rPr lang="el-GR" sz="2000" dirty="0">
                <a:ea typeface="ヒラギノ角ゴ Pro W3" pitchFamily="-84" charset="-128"/>
              </a:rPr>
              <a:t>Οι υποχρεώσεις της κεντρικής τράπεζας είναι τα χρήματα που έχει εκδώσει, που ονομάζονται </a:t>
            </a:r>
            <a:r>
              <a:rPr lang="el-GR" sz="2000" b="1" dirty="0">
                <a:ea typeface="ヒラギノ角ゴ Pro W3" pitchFamily="-84" charset="-128"/>
              </a:rPr>
              <a:t>χρήμα κεντρικής τράπεζας</a:t>
            </a:r>
            <a:r>
              <a:rPr lang="el-GR" sz="2000" dirty="0">
                <a:ea typeface="ヒラギノ角ゴ Pro W3" pitchFamily="-84" charset="-128"/>
              </a:rPr>
              <a:t>.</a:t>
            </a:r>
            <a:r>
              <a:rPr lang="en-US" sz="2000" dirty="0">
                <a:ea typeface="ヒラギノ角ゴ Pro W3" pitchFamily="-84" charset="-128"/>
              </a:rPr>
              <a:t> </a:t>
            </a:r>
          </a:p>
        </p:txBody>
      </p:sp>
      <p:sp>
        <p:nvSpPr>
          <p:cNvPr id="4" name="Title 1"/>
          <p:cNvSpPr txBox="1">
            <a:spLocks/>
          </p:cNvSpPr>
          <p:nvPr/>
        </p:nvSpPr>
        <p:spPr>
          <a:xfrm>
            <a:off x="457200" y="0"/>
            <a:ext cx="8229600" cy="381000"/>
          </a:xfrm>
          <a:prstGeom prst="rect">
            <a:avLst/>
          </a:prstGeom>
        </p:spPr>
        <p:txBody>
          <a:bodyPr vert="horz" wrap="square" lIns="0" tIns="0" rIns="0" bIns="0" rtlCol="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4.</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3</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Καθορισμός του επιτοκίου</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ΙΙ</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1</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από</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6</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a:t>
            </a:r>
            <a:endParaRPr kumimoji="0" lang="en-US" sz="2600" b="1" i="0" u="none" strike="noStrike" kern="1200" cap="none" spc="0" normalizeH="0" baseline="0" noProof="0" dirty="0">
              <a:ln>
                <a:noFill/>
              </a:ln>
              <a:solidFill>
                <a:srgbClr val="007FA3"/>
              </a:solidFill>
              <a:effectLst/>
              <a:uLnTx/>
              <a:uFillTx/>
              <a:latin typeface="+mj-lt"/>
              <a:ea typeface="+mj-ea"/>
              <a:cs typeface="Times New Roman" panose="02020603050405020304" pitchFamily="18" charset="0"/>
            </a:endParaRPr>
          </a:p>
        </p:txBody>
      </p:sp>
    </p:spTree>
    <p:extLst>
      <p:ext uri="{BB962C8B-B14F-4D97-AF65-F5344CB8AC3E}">
        <p14:creationId xmlns="" xmlns:p14="http://schemas.microsoft.com/office/powerpoint/2010/main" val="367764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838200"/>
            <a:ext cx="8229600" cy="738664"/>
          </a:xfrm>
        </p:spPr>
        <p:txBody>
          <a:bodyPr>
            <a:noAutofit/>
          </a:bodyPr>
          <a:lstStyle/>
          <a:p>
            <a:pPr marL="0" indent="0">
              <a:buFontTx/>
              <a:buNone/>
            </a:pPr>
            <a:r>
              <a:rPr lang="el-GR" sz="2200" b="1" dirty="0">
                <a:ea typeface="ヒラギノ角ゴ Pro W3" pitchFamily="-65" charset="-128"/>
              </a:rPr>
              <a:t>Απεικόνιση</a:t>
            </a:r>
            <a:r>
              <a:rPr lang="en-US" sz="2200" b="1" dirty="0">
                <a:ea typeface="ヒラギノ角ゴ Pro W3" pitchFamily="-65" charset="-128"/>
              </a:rPr>
              <a:t> 4.6 </a:t>
            </a:r>
            <a:r>
              <a:rPr lang="el-GR" sz="2200" dirty="0">
                <a:ea typeface="ヒラギノ角ゴ Pro W3" pitchFamily="-65" charset="-128"/>
              </a:rPr>
              <a:t>Επισκόπηση του ισολογισμού τραπεζών και του ισολογισμού της Κεντρικής Τράπεζας</a:t>
            </a:r>
            <a:endParaRPr lang="en-US" sz="2200" dirty="0">
              <a:ea typeface="ヒラギノ角ゴ Pro W3" pitchFamily="-65" charset="-128"/>
            </a:endParaRPr>
          </a:p>
        </p:txBody>
      </p:sp>
      <p:pic>
        <p:nvPicPr>
          <p:cNvPr id="7170" name="Picture 2"/>
          <p:cNvPicPr>
            <a:picLocks noChangeAspect="1" noChangeArrowheads="1"/>
          </p:cNvPicPr>
          <p:nvPr/>
        </p:nvPicPr>
        <p:blipFill>
          <a:blip r:embed="rId3" cstate="print"/>
          <a:srcRect/>
          <a:stretch>
            <a:fillRect/>
          </a:stretch>
        </p:blipFill>
        <p:spPr bwMode="auto">
          <a:xfrm>
            <a:off x="1381125" y="1600200"/>
            <a:ext cx="6381750" cy="4667250"/>
          </a:xfrm>
          <a:prstGeom prst="rect">
            <a:avLst/>
          </a:prstGeom>
          <a:noFill/>
          <a:ln w="9525">
            <a:noFill/>
            <a:miter lim="800000"/>
            <a:headEnd/>
            <a:tailEnd/>
          </a:ln>
        </p:spPr>
      </p:pic>
      <p:sp>
        <p:nvSpPr>
          <p:cNvPr id="7" name="Title 1"/>
          <p:cNvSpPr txBox="1">
            <a:spLocks/>
          </p:cNvSpPr>
          <p:nvPr/>
        </p:nvSpPr>
        <p:spPr>
          <a:xfrm>
            <a:off x="457200" y="0"/>
            <a:ext cx="8229600" cy="381000"/>
          </a:xfrm>
          <a:prstGeom prst="rect">
            <a:avLst/>
          </a:prstGeom>
        </p:spPr>
        <p:txBody>
          <a:bodyPr vert="horz" wrap="square" lIns="0" tIns="0" rIns="0" bIns="0" rtlCol="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4.</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3</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Καθορισμός του επιτοκίου</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ΙΙ</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2</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από</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6</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a:t>
            </a:r>
            <a:endParaRPr kumimoji="0" lang="en-US" sz="2600" b="1" i="0" u="none" strike="noStrike" kern="1200" cap="none" spc="0" normalizeH="0" baseline="0" noProof="0" dirty="0">
              <a:ln>
                <a:noFill/>
              </a:ln>
              <a:solidFill>
                <a:srgbClr val="007FA3"/>
              </a:solidFill>
              <a:effectLst/>
              <a:uLnTx/>
              <a:uFillTx/>
              <a:latin typeface="+mj-lt"/>
              <a:ea typeface="+mj-ea"/>
              <a:cs typeface="Times New Roman" panose="02020603050405020304" pitchFamily="18" charset="0"/>
            </a:endParaRPr>
          </a:p>
        </p:txBody>
      </p:sp>
    </p:spTree>
    <p:extLst>
      <p:ext uri="{BB962C8B-B14F-4D97-AF65-F5344CB8AC3E}">
        <p14:creationId xmlns="" xmlns:p14="http://schemas.microsoft.com/office/powerpoint/2010/main" val="286598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838200"/>
            <a:ext cx="8229600" cy="738664"/>
          </a:xfrm>
        </p:spPr>
        <p:txBody>
          <a:bodyPr>
            <a:noAutofit/>
          </a:bodyPr>
          <a:lstStyle/>
          <a:p>
            <a:pPr>
              <a:spcBef>
                <a:spcPts val="525"/>
              </a:spcBef>
            </a:pPr>
            <a:r>
              <a:rPr lang="el-GR" sz="2000" dirty="0">
                <a:ea typeface="ヒラギノ角ゴ Pro W3" pitchFamily="-84" charset="-128"/>
              </a:rPr>
              <a:t>Ας υποθέσουμε ότι οι άνθρωποι δεν διαθέτουν ρευστά διαθέσιμα, επομένως η ζήτηση χρημάτων από τους ανθρώπους είναι η ζήτηση για έντοκες καταθέσεις:</a:t>
            </a:r>
            <a:endParaRPr lang="en-US" sz="2000" dirty="0">
              <a:ea typeface="ヒラギノ角ゴ Pro W3" pitchFamily="-84" charset="-128"/>
            </a:endParaRPr>
          </a:p>
        </p:txBody>
      </p:sp>
      <p:sp>
        <p:nvSpPr>
          <p:cNvPr id="3" name="Content Placeholder 2"/>
          <p:cNvSpPr>
            <a:spLocks noGrp="1"/>
          </p:cNvSpPr>
          <p:nvPr>
            <p:ph idx="13"/>
          </p:nvPr>
        </p:nvSpPr>
        <p:spPr>
          <a:xfrm>
            <a:off x="447675" y="3223736"/>
            <a:ext cx="8229600" cy="738664"/>
          </a:xfrm>
        </p:spPr>
        <p:txBody>
          <a:bodyPr>
            <a:noAutofit/>
          </a:bodyPr>
          <a:lstStyle/>
          <a:p>
            <a:r>
              <a:rPr lang="el-GR" sz="2000" dirty="0">
                <a:ea typeface="ヒラギノ角ゴ Pro W3" pitchFamily="-84" charset="-128"/>
              </a:rPr>
              <a:t>Η ζήτηση για αποθεματικά από τις τράπεζες εξαρτάται από τον όγκο των έντοκων καταθέσεων:</a:t>
            </a:r>
            <a:endParaRPr lang="en-US" sz="2000" dirty="0">
              <a:ea typeface="ヒラギノ角ゴ Pro W3" pitchFamily="-84" charset="-128"/>
            </a:endParaRPr>
          </a:p>
        </p:txBody>
      </p:sp>
      <p:sp>
        <p:nvSpPr>
          <p:cNvPr id="4" name="Content Placeholder 3"/>
          <p:cNvSpPr>
            <a:spLocks noGrp="1"/>
          </p:cNvSpPr>
          <p:nvPr>
            <p:ph sz="quarter" idx="14"/>
          </p:nvPr>
        </p:nvSpPr>
        <p:spPr>
          <a:xfrm>
            <a:off x="457200" y="5029200"/>
            <a:ext cx="8229600" cy="738664"/>
          </a:xfrm>
        </p:spPr>
        <p:txBody>
          <a:bodyPr>
            <a:noAutofit/>
          </a:bodyPr>
          <a:lstStyle/>
          <a:p>
            <a:r>
              <a:rPr lang="el-GR" sz="2000" i="1" dirty="0">
                <a:ea typeface="ヒラギノ角ゴ Pro W3" pitchFamily="-84" charset="-128"/>
                <a:cs typeface="Times New Roman" panose="02020603050405020304" pitchFamily="18" charset="0"/>
              </a:rPr>
              <a:t>Το θ είναι ο λόγος των αποθεματικός και το </a:t>
            </a:r>
            <a:r>
              <a:rPr lang="el-GR" sz="2000" i="1" dirty="0" err="1">
                <a:ea typeface="ヒラギノ角ゴ Pro W3" pitchFamily="-84" charset="-128"/>
                <a:cs typeface="Times New Roman" panose="02020603050405020304" pitchFamily="18" charset="0"/>
              </a:rPr>
              <a:t>H</a:t>
            </a:r>
            <a:r>
              <a:rPr lang="el-GR" sz="2000" i="1" baseline="30000" dirty="0" err="1">
                <a:ea typeface="ヒラギノ角ゴ Pro W3" pitchFamily="-84" charset="-128"/>
                <a:cs typeface="Times New Roman" panose="02020603050405020304" pitchFamily="18" charset="0"/>
              </a:rPr>
              <a:t>d</a:t>
            </a:r>
            <a:r>
              <a:rPr lang="el-GR" sz="2000" i="1" dirty="0">
                <a:ea typeface="ヒラギノ角ゴ Pro W3" pitchFamily="-84" charset="-128"/>
                <a:cs typeface="Times New Roman" panose="02020603050405020304" pitchFamily="18" charset="0"/>
              </a:rPr>
              <a:t> είναι η ζήτηση για χρήμα υψηλής ισχύος ή η νομισματική βάση.</a:t>
            </a:r>
            <a:endParaRPr lang="en-US" sz="2000" dirty="0">
              <a:ea typeface="ヒラギノ角ゴ Pro W3" pitchFamily="-84" charset="-128"/>
            </a:endParaRPr>
          </a:p>
        </p:txBody>
      </p:sp>
      <p:pic>
        <p:nvPicPr>
          <p:cNvPr id="8194" name="Picture 2"/>
          <p:cNvPicPr>
            <a:picLocks noChangeAspect="1" noChangeArrowheads="1"/>
          </p:cNvPicPr>
          <p:nvPr/>
        </p:nvPicPr>
        <p:blipFill>
          <a:blip r:embed="rId3" cstate="print"/>
          <a:srcRect/>
          <a:stretch>
            <a:fillRect/>
          </a:stretch>
        </p:blipFill>
        <p:spPr bwMode="auto">
          <a:xfrm>
            <a:off x="3367088" y="2019300"/>
            <a:ext cx="2409825" cy="1028700"/>
          </a:xfrm>
          <a:prstGeom prst="rect">
            <a:avLst/>
          </a:prstGeom>
          <a:noFill/>
          <a:ln w="9525">
            <a:noFill/>
            <a:miter lim="800000"/>
            <a:headEnd/>
            <a:tailEnd/>
          </a:ln>
        </p:spPr>
      </p:pic>
      <p:pic>
        <p:nvPicPr>
          <p:cNvPr id="8195" name="Picture 3"/>
          <p:cNvPicPr>
            <a:picLocks noChangeAspect="1" noChangeArrowheads="1"/>
          </p:cNvPicPr>
          <p:nvPr/>
        </p:nvPicPr>
        <p:blipFill>
          <a:blip r:embed="rId4" cstate="print"/>
          <a:srcRect/>
          <a:stretch>
            <a:fillRect/>
          </a:stretch>
        </p:blipFill>
        <p:spPr bwMode="auto">
          <a:xfrm>
            <a:off x="2814638" y="4171950"/>
            <a:ext cx="3514725" cy="552450"/>
          </a:xfrm>
          <a:prstGeom prst="rect">
            <a:avLst/>
          </a:prstGeom>
          <a:noFill/>
          <a:ln w="9525">
            <a:noFill/>
            <a:miter lim="800000"/>
            <a:headEnd/>
            <a:tailEnd/>
          </a:ln>
        </p:spPr>
      </p:pic>
      <p:sp>
        <p:nvSpPr>
          <p:cNvPr id="9" name="Title 1"/>
          <p:cNvSpPr txBox="1">
            <a:spLocks/>
          </p:cNvSpPr>
          <p:nvPr/>
        </p:nvSpPr>
        <p:spPr>
          <a:xfrm>
            <a:off x="457200" y="0"/>
            <a:ext cx="8229600" cy="381000"/>
          </a:xfrm>
          <a:prstGeom prst="rect">
            <a:avLst/>
          </a:prstGeom>
        </p:spPr>
        <p:txBody>
          <a:bodyPr vert="horz" wrap="square" lIns="0" tIns="0" rIns="0" bIns="0" rtlCol="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4.</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3</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Καθορισμός του επιτοκίου</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ΙΙ</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3</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από</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6</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a:t>
            </a:r>
            <a:endParaRPr kumimoji="0" lang="en-US" sz="2600" b="1" i="0" u="none" strike="noStrike" kern="1200" cap="none" spc="0" normalizeH="0" baseline="0" noProof="0" dirty="0">
              <a:ln>
                <a:noFill/>
              </a:ln>
              <a:solidFill>
                <a:srgbClr val="007FA3"/>
              </a:solidFill>
              <a:effectLst/>
              <a:uLnTx/>
              <a:uFillTx/>
              <a:latin typeface="+mj-lt"/>
              <a:ea typeface="+mj-ea"/>
              <a:cs typeface="Times New Roman" panose="02020603050405020304" pitchFamily="18" charset="0"/>
            </a:endParaRPr>
          </a:p>
        </p:txBody>
      </p:sp>
    </p:spTree>
    <p:extLst>
      <p:ext uri="{BB962C8B-B14F-4D97-AF65-F5344CB8AC3E}">
        <p14:creationId xmlns="" xmlns:p14="http://schemas.microsoft.com/office/powerpoint/2010/main" val="1474865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34085"/>
            <a:ext cx="8229600" cy="738664"/>
          </a:xfrm>
        </p:spPr>
        <p:txBody>
          <a:bodyPr>
            <a:noAutofit/>
          </a:bodyPr>
          <a:lstStyle/>
          <a:p>
            <a:pPr>
              <a:spcBef>
                <a:spcPts val="525"/>
              </a:spcBef>
            </a:pPr>
            <a:r>
              <a:rPr lang="el-GR" sz="2000" dirty="0">
                <a:ea typeface="ヒラギノ角ゴ Pro W3" pitchFamily="-84" charset="-128"/>
              </a:rPr>
              <a:t>Έστω</a:t>
            </a:r>
            <a:r>
              <a:rPr lang="en-US" sz="2000" dirty="0">
                <a:ea typeface="ヒラギノ角ゴ Pro W3" pitchFamily="-84" charset="-128"/>
              </a:rPr>
              <a:t> </a:t>
            </a:r>
            <a:r>
              <a:rPr lang="en-US" sz="2000" i="1" dirty="0">
                <a:ea typeface="ヒラギノ角ゴ Pro W3" pitchFamily="-84" charset="-128"/>
                <a:cs typeface="Times New Roman" panose="02020603050405020304" pitchFamily="18" charset="0"/>
              </a:rPr>
              <a:t>H</a:t>
            </a:r>
            <a:r>
              <a:rPr lang="en-US" sz="2000" dirty="0">
                <a:ea typeface="ヒラギノ角ゴ Pro W3" pitchFamily="-84" charset="-128"/>
              </a:rPr>
              <a:t> </a:t>
            </a:r>
            <a:r>
              <a:rPr lang="el-GR" sz="2000" dirty="0">
                <a:ea typeface="ヒラギノ角ゴ Pro W3" pitchFamily="-84" charset="-128"/>
              </a:rPr>
              <a:t>η προσφορά χρήματος της κεντρικής τράπεζας, οπότε η συνθήκη ισορροπίας είναι</a:t>
            </a:r>
            <a:r>
              <a:rPr lang="en-US" sz="20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6" name="Object 5"/>
              <p:cNvSpPr txBox="1"/>
              <p:nvPr/>
            </p:nvSpPr>
            <p:spPr bwMode="auto">
              <a:xfrm>
                <a:off x="2133600" y="1764505"/>
                <a:ext cx="4301779" cy="454819"/>
              </a:xfrm>
              <a:prstGeom prst="rect">
                <a:avLst/>
              </a:prstGeom>
              <a:noFill/>
              <a:ln>
                <a:noFill/>
              </a:ln>
            </p:spPr>
            <p:txBody>
              <a:bodyPr>
                <a:noAutofit/>
              </a:bodyPr>
              <a:lstStyle/>
              <a:p>
                <a:pPr/>
                <a14:m>
                  <m:oMathPara xmlns:m="http://schemas.openxmlformats.org/officeDocument/2006/math">
                    <m:oMathParaPr>
                      <m:jc m:val="center"/>
                    </m:oMathParaPr>
                    <m:oMath xmlns:m="http://schemas.openxmlformats.org/officeDocument/2006/math">
                      <m:r>
                        <a:rPr lang="en-US" i="1" smtClean="0">
                          <a:solidFill>
                            <a:srgbClr val="000000"/>
                          </a:solidFill>
                          <a:latin typeface="Cambria Math" panose="02040503050406030204" pitchFamily="18" charset="0"/>
                        </a:rPr>
                        <m:t>𝐻</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𝐻</m:t>
                          </m:r>
                        </m:e>
                        <m:sup>
                          <m:r>
                            <a:rPr lang="en-US" i="1">
                              <a:solidFill>
                                <a:srgbClr val="000000"/>
                              </a:solidFill>
                              <a:latin typeface="Cambria Math" panose="02040503050406030204" pitchFamily="18" charset="0"/>
                            </a:rPr>
                            <m:t>𝑑</m:t>
                          </m:r>
                        </m:sup>
                      </m:sSup>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m:rPr>
                          <m:nor/>
                        </m:rPr>
                        <a:rPr lang="en-US" i="0">
                          <a:solidFill>
                            <a:srgbClr val="000000"/>
                          </a:solidFill>
                          <a:latin typeface="Cambria Math" panose="02040503050406030204" pitchFamily="18" charset="0"/>
                        </a:rPr>
                        <m:t>4.5</m:t>
                      </m:r>
                      <m:r>
                        <a:rPr lang="en-US" i="1">
                          <a:solidFill>
                            <a:srgbClr val="000000"/>
                          </a:solidFill>
                          <a:latin typeface="Cambria Math" panose="02040503050406030204" pitchFamily="18" charset="0"/>
                        </a:rPr>
                        <m:t>)</m:t>
                      </m:r>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bwMode="auto">
              <a:xfrm>
                <a:off x="2133600" y="1764505"/>
                <a:ext cx="4301779" cy="454819"/>
              </a:xfrm>
              <a:prstGeom prst="rect">
                <a:avLst/>
              </a:prstGeom>
              <a:blipFill>
                <a:blip r:embed="rId3" cstate="print"/>
                <a:stretch>
                  <a:fillRect/>
                </a:stretch>
              </a:blipFill>
              <a:ln>
                <a:noFill/>
              </a:ln>
            </p:spPr>
            <p:txBody>
              <a:bodyPr/>
              <a:lstStyle/>
              <a:p>
                <a:r>
                  <a:rPr lang="en-US">
                    <a:noFill/>
                  </a:rPr>
                  <a:t> </a:t>
                </a:r>
              </a:p>
            </p:txBody>
          </p:sp>
        </mc:Fallback>
      </mc:AlternateContent>
      <p:sp>
        <p:nvSpPr>
          <p:cNvPr id="3" name="Content Placeholder 2"/>
          <p:cNvSpPr>
            <a:spLocks noGrp="1"/>
          </p:cNvSpPr>
          <p:nvPr>
            <p:ph idx="13"/>
          </p:nvPr>
        </p:nvSpPr>
        <p:spPr>
          <a:xfrm>
            <a:off x="447675" y="2515235"/>
            <a:ext cx="8229600" cy="369332"/>
          </a:xfrm>
        </p:spPr>
        <p:txBody>
          <a:bodyPr>
            <a:noAutofit/>
          </a:bodyPr>
          <a:lstStyle/>
          <a:p>
            <a:pPr>
              <a:spcBef>
                <a:spcPts val="525"/>
              </a:spcBef>
            </a:pPr>
            <a:r>
              <a:rPr lang="el-GR" sz="2000" dirty="0">
                <a:ea typeface="ヒラギノ角ゴ Pro W3" pitchFamily="-84" charset="-128"/>
              </a:rPr>
              <a:t>Ή σύμφωνα με την εξίσωση</a:t>
            </a:r>
            <a:r>
              <a:rPr lang="en-US" sz="2000" dirty="0">
                <a:ea typeface="ヒラギノ角ゴ Pro W3" pitchFamily="-84" charset="-128"/>
              </a:rPr>
              <a:t> (4.4):</a:t>
            </a:r>
          </a:p>
        </p:txBody>
      </p:sp>
      <mc:AlternateContent xmlns:mc="http://schemas.openxmlformats.org/markup-compatibility/2006">
        <mc:Choice xmlns="" xmlns:a14="http://schemas.microsoft.com/office/drawing/2010/main" Requires="a14">
          <p:sp>
            <p:nvSpPr>
              <p:cNvPr id="7" name="Object 6"/>
              <p:cNvSpPr txBox="1"/>
              <p:nvPr/>
            </p:nvSpPr>
            <p:spPr bwMode="auto">
              <a:xfrm>
                <a:off x="1828801" y="2956402"/>
                <a:ext cx="4377638" cy="381080"/>
              </a:xfrm>
              <a:prstGeom prst="rect">
                <a:avLst/>
              </a:prstGeom>
              <a:noFill/>
              <a:ln>
                <a:noFill/>
              </a:ln>
            </p:spPr>
            <p:txBody>
              <a:bodyPr>
                <a:normAutofit/>
              </a:bodyPr>
              <a:lstStyle/>
              <a:p>
                <a:pPr/>
                <a14:m>
                  <m:oMathPara xmlns:m="http://schemas.openxmlformats.org/officeDocument/2006/math">
                    <m:oMathParaPr>
                      <m:jc m:val="center"/>
                    </m:oMathParaPr>
                    <m:oMath xmlns:m="http://schemas.openxmlformats.org/officeDocument/2006/math">
                      <m:r>
                        <a:rPr lang="en-US" i="1" smtClean="0">
                          <a:solidFill>
                            <a:srgbClr val="000000"/>
                          </a:solidFill>
                          <a:latin typeface="Cambria Math" panose="02040503050406030204" pitchFamily="18" charset="0"/>
                        </a:rPr>
                        <m:t>𝐻</m:t>
                      </m:r>
                      <m:r>
                        <m:rPr>
                          <m:nor/>
                        </m:rPr>
                        <a:rPr lang="en-US" i="0">
                          <a:solidFill>
                            <a:srgbClr val="000000"/>
                          </a:solidFill>
                          <a:latin typeface="Cambria Math" panose="02040503050406030204" pitchFamily="18" charset="0"/>
                        </a:rPr>
                        <m:t> = </m:t>
                      </m:r>
                      <m:r>
                        <a:rPr lang="en-US" i="1">
                          <a:solidFill>
                            <a:srgbClr val="000000"/>
                          </a:solidFill>
                          <a:latin typeface="Cambria Math" panose="02040503050406030204" pitchFamily="18" charset="0"/>
                        </a:rPr>
                        <m:t>𝜃</m:t>
                      </m:r>
                      <m:r>
                        <a:rPr lang="en-US" i="0">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𝑌</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𝐿</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𝑖</m:t>
                          </m:r>
                        </m:e>
                      </m:d>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(4.6)</m:t>
                      </m:r>
                    </m:oMath>
                  </m:oMathPara>
                </a14:m>
                <a:endParaRPr lang="en-US" dirty="0"/>
              </a:p>
            </p:txBody>
          </p:sp>
        </mc:Choice>
        <mc:Fallback>
          <p:sp>
            <p:nvSpPr>
              <p:cNvPr id="7" name="Object 6"/>
              <p:cNvSpPr txBox="1">
                <a:spLocks noRot="1" noChangeAspect="1" noMove="1" noResize="1" noEditPoints="1" noAdjustHandles="1" noChangeArrowheads="1" noChangeShapeType="1" noTextEdit="1"/>
              </p:cNvSpPr>
              <p:nvPr/>
            </p:nvSpPr>
            <p:spPr bwMode="auto">
              <a:xfrm>
                <a:off x="1828801" y="2956402"/>
                <a:ext cx="4377638" cy="381080"/>
              </a:xfrm>
              <a:prstGeom prst="rect">
                <a:avLst/>
              </a:prstGeom>
              <a:blipFill>
                <a:blip r:embed="rId4" cstate="print"/>
                <a:stretch>
                  <a:fillRect r="-3203" b="-11290"/>
                </a:stretch>
              </a:blipFill>
              <a:ln>
                <a:noFill/>
              </a:ln>
            </p:spPr>
            <p:txBody>
              <a:bodyPr/>
              <a:lstStyle/>
              <a:p>
                <a:r>
                  <a:rPr lang="en-US">
                    <a:noFill/>
                  </a:rPr>
                  <a:t> </a:t>
                </a:r>
              </a:p>
            </p:txBody>
          </p:sp>
        </mc:Fallback>
      </mc:AlternateContent>
      <p:sp>
        <p:nvSpPr>
          <p:cNvPr id="4" name="Content Placeholder 3"/>
          <p:cNvSpPr>
            <a:spLocks noGrp="1"/>
          </p:cNvSpPr>
          <p:nvPr>
            <p:ph sz="quarter" idx="14"/>
          </p:nvPr>
        </p:nvSpPr>
        <p:spPr>
          <a:xfrm>
            <a:off x="457200" y="3616404"/>
            <a:ext cx="8229600" cy="1107996"/>
          </a:xfrm>
        </p:spPr>
        <p:txBody>
          <a:bodyPr>
            <a:noAutofit/>
          </a:bodyPr>
          <a:lstStyle/>
          <a:p>
            <a:pPr>
              <a:spcBef>
                <a:spcPts val="525"/>
              </a:spcBef>
            </a:pPr>
            <a:r>
              <a:rPr lang="el-GR" sz="2000" dirty="0">
                <a:ea typeface="ヒラギノ角ゴ Pro W3" pitchFamily="-84" charset="-128"/>
              </a:rPr>
              <a:t>Μια αύξηση του H οδηγεί σε μείωση του επιτοκίου και μια μείωση του H οδηγεί σε αύξηση του επιτοκίου.</a:t>
            </a:r>
            <a:r>
              <a:rPr lang="en-US" sz="2000" dirty="0">
                <a:ea typeface="ヒラギノ角ゴ Pro W3" pitchFamily="-84" charset="-128"/>
              </a:rPr>
              <a:t> </a:t>
            </a:r>
          </a:p>
        </p:txBody>
      </p:sp>
      <p:sp>
        <p:nvSpPr>
          <p:cNvPr id="9" name="Title 1"/>
          <p:cNvSpPr txBox="1">
            <a:spLocks/>
          </p:cNvSpPr>
          <p:nvPr/>
        </p:nvSpPr>
        <p:spPr>
          <a:xfrm>
            <a:off x="457200" y="0"/>
            <a:ext cx="8229600" cy="381000"/>
          </a:xfrm>
          <a:prstGeom prst="rect">
            <a:avLst/>
          </a:prstGeom>
        </p:spPr>
        <p:txBody>
          <a:bodyPr vert="horz" wrap="square" lIns="0" tIns="0" rIns="0" bIns="0" rtlCol="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4.</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3</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Καθορισμός του επιτοκίου</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ΙΙ</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4</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από</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6</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a:t>
            </a:r>
            <a:endParaRPr kumimoji="0" lang="en-US" sz="2600" b="1" i="0" u="none" strike="noStrike" kern="1200" cap="none" spc="0" normalizeH="0" baseline="0" noProof="0" dirty="0">
              <a:ln>
                <a:noFill/>
              </a:ln>
              <a:solidFill>
                <a:srgbClr val="007FA3"/>
              </a:solidFill>
              <a:effectLst/>
              <a:uLnTx/>
              <a:uFillTx/>
              <a:latin typeface="+mj-lt"/>
              <a:ea typeface="+mj-ea"/>
              <a:cs typeface="Times New Roman" panose="02020603050405020304" pitchFamily="18" charset="0"/>
            </a:endParaRPr>
          </a:p>
        </p:txBody>
      </p:sp>
    </p:spTree>
    <p:extLst>
      <p:ext uri="{BB962C8B-B14F-4D97-AF65-F5344CB8AC3E}">
        <p14:creationId xmlns="" xmlns:p14="http://schemas.microsoft.com/office/powerpoint/2010/main" val="1191206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838200"/>
            <a:ext cx="8229600" cy="738664"/>
          </a:xfrm>
        </p:spPr>
        <p:txBody>
          <a:bodyPr>
            <a:noAutofit/>
          </a:bodyPr>
          <a:lstStyle/>
          <a:p>
            <a:pPr marL="0" indent="0">
              <a:buNone/>
            </a:pPr>
            <a:r>
              <a:rPr lang="el-GR" sz="2200" b="1" dirty="0" smtClean="0">
                <a:ea typeface="ヒラギノ角ゴ Pro W3" pitchFamily="-65" charset="-128"/>
              </a:rPr>
              <a:t>Απεικόνιση</a:t>
            </a:r>
            <a:r>
              <a:rPr lang="en-US" sz="2200" b="1" dirty="0" smtClean="0">
                <a:ea typeface="ヒラギノ角ゴ Pro W3" pitchFamily="-65" charset="-128"/>
              </a:rPr>
              <a:t> 4.7 </a:t>
            </a:r>
            <a:r>
              <a:rPr lang="el-GR" sz="2200" dirty="0"/>
              <a:t>Ισορροπία στην αγορά χρημάτων της Κεντρικής Τράπεζας και καθορισμός του επιτοκίου</a:t>
            </a:r>
            <a:endParaRPr lang="en-US" sz="2200" dirty="0"/>
          </a:p>
        </p:txBody>
      </p:sp>
      <p:sp>
        <p:nvSpPr>
          <p:cNvPr id="6" name="Content Placeholder 5"/>
          <p:cNvSpPr>
            <a:spLocks noGrp="1"/>
          </p:cNvSpPr>
          <p:nvPr>
            <p:ph idx="13"/>
          </p:nvPr>
        </p:nvSpPr>
        <p:spPr>
          <a:xfrm>
            <a:off x="457200" y="1981200"/>
            <a:ext cx="2895600" cy="4114800"/>
          </a:xfrm>
        </p:spPr>
        <p:txBody>
          <a:bodyPr>
            <a:noAutofit/>
          </a:bodyPr>
          <a:lstStyle/>
          <a:p>
            <a:pPr marL="0" indent="0">
              <a:spcBef>
                <a:spcPts val="525"/>
              </a:spcBef>
              <a:buNone/>
            </a:pPr>
            <a:r>
              <a:rPr lang="el-GR" sz="1800" kern="0" dirty="0">
                <a:ea typeface="ヒラギノ角ゴ Pro W3" pitchFamily="-84" charset="-128"/>
              </a:rPr>
              <a:t>Το επιτόκιο ισορροπίας είναι τέτοιο ώστε η προσφορά χρήματος της κεντρικής τράπεζας να είναι ίση με τη ζήτηση για χρήμα της κεντρικής τράπεζας</a:t>
            </a:r>
            <a:r>
              <a:rPr lang="en-US" sz="1800" kern="0" dirty="0">
                <a:ea typeface="ヒラギノ角ゴ Pro W3" pitchFamily="-84" charset="-128"/>
              </a:rPr>
              <a:t>.</a:t>
            </a:r>
          </a:p>
        </p:txBody>
      </p:sp>
      <p:pic>
        <p:nvPicPr>
          <p:cNvPr id="9218" name="Picture 2"/>
          <p:cNvPicPr>
            <a:picLocks noChangeAspect="1" noChangeArrowheads="1"/>
          </p:cNvPicPr>
          <p:nvPr/>
        </p:nvPicPr>
        <p:blipFill>
          <a:blip r:embed="rId3" cstate="print"/>
          <a:srcRect/>
          <a:stretch>
            <a:fillRect/>
          </a:stretch>
        </p:blipFill>
        <p:spPr bwMode="auto">
          <a:xfrm>
            <a:off x="3962400" y="1676400"/>
            <a:ext cx="4608875" cy="4648200"/>
          </a:xfrm>
          <a:prstGeom prst="rect">
            <a:avLst/>
          </a:prstGeom>
          <a:noFill/>
          <a:ln w="9525">
            <a:noFill/>
            <a:miter lim="800000"/>
            <a:headEnd/>
            <a:tailEnd/>
          </a:ln>
        </p:spPr>
      </p:pic>
      <p:sp>
        <p:nvSpPr>
          <p:cNvPr id="8" name="Title 1"/>
          <p:cNvSpPr txBox="1">
            <a:spLocks/>
          </p:cNvSpPr>
          <p:nvPr/>
        </p:nvSpPr>
        <p:spPr>
          <a:xfrm>
            <a:off x="457200" y="0"/>
            <a:ext cx="8229600" cy="381000"/>
          </a:xfrm>
          <a:prstGeom prst="rect">
            <a:avLst/>
          </a:prstGeom>
        </p:spPr>
        <p:txBody>
          <a:bodyPr vert="horz" wrap="square" lIns="0" tIns="0" rIns="0" bIns="0" rtlCol="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4.</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3</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Καθορισμός του επιτοκίου</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ΙΙ</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5</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από</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6</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a:t>
            </a:r>
            <a:endParaRPr kumimoji="0" lang="en-US" sz="2600" b="1" i="0" u="none" strike="noStrike" kern="1200" cap="none" spc="0" normalizeH="0" baseline="0" noProof="0" dirty="0">
              <a:ln>
                <a:noFill/>
              </a:ln>
              <a:solidFill>
                <a:srgbClr val="007FA3"/>
              </a:solidFill>
              <a:effectLst/>
              <a:uLnTx/>
              <a:uFillTx/>
              <a:latin typeface="+mj-lt"/>
              <a:ea typeface="+mj-ea"/>
              <a:cs typeface="Times New Roman" panose="02020603050405020304" pitchFamily="18" charset="0"/>
            </a:endParaRPr>
          </a:p>
        </p:txBody>
      </p:sp>
    </p:spTree>
    <p:extLst>
      <p:ext uri="{BB962C8B-B14F-4D97-AF65-F5344CB8AC3E}">
        <p14:creationId xmlns="" xmlns:p14="http://schemas.microsoft.com/office/powerpoint/2010/main" val="696944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25037"/>
            <a:ext cx="8229600" cy="2713563"/>
          </a:xfrm>
        </p:spPr>
        <p:txBody>
          <a:bodyPr wrap="square">
            <a:noAutofit/>
          </a:bodyPr>
          <a:lstStyle/>
          <a:p>
            <a:pPr>
              <a:spcBef>
                <a:spcPts val="525"/>
              </a:spcBef>
            </a:pPr>
            <a:r>
              <a:rPr lang="el-GR" sz="2200" dirty="0">
                <a:ea typeface="ヒラギノ角ゴ Pro W3" pitchFamily="-84" charset="-128"/>
              </a:rPr>
              <a:t>Η </a:t>
            </a:r>
            <a:r>
              <a:rPr lang="el-GR" sz="2200" b="1" dirty="0">
                <a:ea typeface="ヒラギノ角ゴ Pro W3" pitchFamily="-84" charset="-128"/>
              </a:rPr>
              <a:t>αγορά ομοσπονδιακών κεφαλαίων</a:t>
            </a:r>
            <a:r>
              <a:rPr lang="el-GR" sz="2200" dirty="0">
                <a:ea typeface="ヒラギノ角ゴ Pro W3" pitchFamily="-84" charset="-128"/>
              </a:rPr>
              <a:t> είναι μια πραγματική αγορά τραπεζικών αποθεματικών.</a:t>
            </a:r>
          </a:p>
          <a:p>
            <a:pPr>
              <a:spcBef>
                <a:spcPts val="525"/>
              </a:spcBef>
            </a:pPr>
            <a:r>
              <a:rPr lang="el-GR" sz="2200" dirty="0">
                <a:ea typeface="ヒラギノ角ゴ Pro W3" pitchFamily="-84" charset="-128"/>
              </a:rPr>
              <a:t>Το </a:t>
            </a:r>
            <a:r>
              <a:rPr lang="el-GR" sz="2200" b="1" dirty="0">
                <a:ea typeface="ヒラギノ角ゴ Pro W3" pitchFamily="-84" charset="-128"/>
              </a:rPr>
              <a:t>επιτόκιο </a:t>
            </a:r>
            <a:r>
              <a:rPr lang="el-GR" sz="2200" b="1" dirty="0" smtClean="0">
                <a:ea typeface="ヒラギノ角ゴ Pro W3" pitchFamily="-84" charset="-128"/>
              </a:rPr>
              <a:t>ομοσπονδιακών </a:t>
            </a:r>
            <a:r>
              <a:rPr lang="el-GR" sz="2200" b="1" dirty="0">
                <a:ea typeface="ヒラギノ角ゴ Pro W3" pitchFamily="-84" charset="-128"/>
              </a:rPr>
              <a:t>κεφαλαίων</a:t>
            </a:r>
            <a:r>
              <a:rPr lang="el-GR" sz="2200" dirty="0">
                <a:ea typeface="ヒラギノ角ゴ Pro W3" pitchFamily="-84" charset="-128"/>
              </a:rPr>
              <a:t> είναι το επιτόκιο που καθορίζεται στην αγορά ομοσπονδιακών κεφαλαίων.</a:t>
            </a:r>
          </a:p>
          <a:p>
            <a:pPr>
              <a:spcBef>
                <a:spcPts val="525"/>
              </a:spcBef>
            </a:pPr>
            <a:r>
              <a:rPr lang="el-GR" sz="2200" dirty="0">
                <a:ea typeface="ヒラギノ角ゴ Pro W3" pitchFamily="-84" charset="-128"/>
              </a:rPr>
              <a:t>Το επιτόκιο ομοσπονδιακών κεφαλαίων είναι ο κύριος δείκτης της νομισματικής πολιτικής των ΗΠΑ, επειδή η </a:t>
            </a:r>
            <a:r>
              <a:rPr lang="el-GR" sz="2200" dirty="0" err="1">
                <a:ea typeface="ヒラギノ角ゴ Pro W3" pitchFamily="-84" charset="-128"/>
              </a:rPr>
              <a:t>Fed</a:t>
            </a:r>
            <a:r>
              <a:rPr lang="el-GR" sz="2200" dirty="0">
                <a:ea typeface="ヒラギノ角ゴ Pro W3" pitchFamily="-84" charset="-128"/>
              </a:rPr>
              <a:t> μπορεί να επιλέξει το επιτόκιο ομοσπονδιακών κεφαλαίων που θέλει μεταβάλλοντας το H.</a:t>
            </a:r>
            <a:endParaRPr lang="en-US" sz="2200" dirty="0">
              <a:ea typeface="ヒラギノ角ゴ Pro W3" pitchFamily="-84" charset="-128"/>
            </a:endParaRPr>
          </a:p>
        </p:txBody>
      </p:sp>
      <p:sp>
        <p:nvSpPr>
          <p:cNvPr id="5" name="Title 1"/>
          <p:cNvSpPr txBox="1">
            <a:spLocks/>
          </p:cNvSpPr>
          <p:nvPr/>
        </p:nvSpPr>
        <p:spPr>
          <a:xfrm>
            <a:off x="457200" y="0"/>
            <a:ext cx="8229600" cy="381000"/>
          </a:xfrm>
          <a:prstGeom prst="rect">
            <a:avLst/>
          </a:prstGeom>
        </p:spPr>
        <p:txBody>
          <a:bodyPr vert="horz" wrap="square" lIns="0" tIns="0" rIns="0" bIns="0" rtlCol="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4.</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3</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Καθορισμός του επιτοκίου</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ΙΙ</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6</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από</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 </a:t>
            </a:r>
            <a:r>
              <a:rPr kumimoji="0" lang="el-GR"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6</a:t>
            </a:r>
            <a:r>
              <a:rPr kumimoji="0" lang="en-IN" sz="2600" b="1" i="0" u="none" strike="noStrike" kern="1200" cap="none" spc="0" normalizeH="0" baseline="0" noProof="0" dirty="0" smtClean="0">
                <a:ln>
                  <a:noFill/>
                </a:ln>
                <a:solidFill>
                  <a:srgbClr val="007FA3"/>
                </a:solidFill>
                <a:effectLst/>
                <a:uLnTx/>
                <a:uFillTx/>
                <a:latin typeface="+mj-lt"/>
                <a:ea typeface="+mj-ea"/>
                <a:cs typeface="Times New Roman" panose="02020603050405020304" pitchFamily="18" charset="0"/>
              </a:rPr>
              <a:t>)</a:t>
            </a:r>
            <a:endParaRPr kumimoji="0" lang="en-US" sz="2600" b="1" i="0" u="none" strike="noStrike" kern="1200" cap="none" spc="0" normalizeH="0" baseline="0" noProof="0" dirty="0">
              <a:ln>
                <a:noFill/>
              </a:ln>
              <a:solidFill>
                <a:srgbClr val="007FA3"/>
              </a:solidFill>
              <a:effectLst/>
              <a:uLnTx/>
              <a:uFillTx/>
              <a:latin typeface="+mj-lt"/>
              <a:ea typeface="+mj-ea"/>
              <a:cs typeface="Times New Roman" panose="02020603050405020304" pitchFamily="18" charset="0"/>
            </a:endParaRPr>
          </a:p>
        </p:txBody>
      </p:sp>
    </p:spTree>
    <p:extLst>
      <p:ext uri="{BB962C8B-B14F-4D97-AF65-F5344CB8AC3E}">
        <p14:creationId xmlns="" xmlns:p14="http://schemas.microsoft.com/office/powerpoint/2010/main" val="23021046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0C185F-BB61-4469-8098-F95374085F0F}"/>
              </a:ext>
            </a:extLst>
          </p:cNvPr>
          <p:cNvSpPr>
            <a:spLocks noGrp="1"/>
          </p:cNvSpPr>
          <p:nvPr>
            <p:ph type="title"/>
          </p:nvPr>
        </p:nvSpPr>
        <p:spPr>
          <a:xfrm>
            <a:off x="457200" y="0"/>
            <a:ext cx="8229600" cy="838200"/>
          </a:xfrm>
        </p:spPr>
        <p:txBody>
          <a:bodyPr/>
          <a:lstStyle/>
          <a:p>
            <a:r>
              <a:rPr lang="el-GR" sz="2800" dirty="0"/>
              <a:t>ΠΛΑΙΣΙΟ ΕΠΙΚΕΝΤΡΩΣΗΣ</a:t>
            </a:r>
            <a:r>
              <a:rPr lang="en-US" sz="2800" dirty="0"/>
              <a:t>: </a:t>
            </a:r>
            <a:r>
              <a:rPr lang="el-GR" sz="2800" dirty="0"/>
              <a:t>Θα αντικαταστήσουν τα </a:t>
            </a:r>
            <a:r>
              <a:rPr lang="en-US" sz="2800" dirty="0"/>
              <a:t>bitcoins</a:t>
            </a:r>
            <a:r>
              <a:rPr lang="el-GR" sz="2800" dirty="0"/>
              <a:t> το δολάριο;</a:t>
            </a:r>
            <a:endParaRPr lang="en-US" sz="2800" dirty="0"/>
          </a:p>
        </p:txBody>
      </p:sp>
      <p:sp>
        <p:nvSpPr>
          <p:cNvPr id="3" name="Content Placeholder 2">
            <a:extLst>
              <a:ext uri="{FF2B5EF4-FFF2-40B4-BE49-F238E27FC236}">
                <a16:creationId xmlns="" xmlns:a16="http://schemas.microsoft.com/office/drawing/2014/main" id="{00F0FEF0-A68F-4CBD-A7C2-D0EBFA72FDC5}"/>
              </a:ext>
            </a:extLst>
          </p:cNvPr>
          <p:cNvSpPr>
            <a:spLocks noGrp="1"/>
          </p:cNvSpPr>
          <p:nvPr>
            <p:ph idx="1"/>
          </p:nvPr>
        </p:nvSpPr>
        <p:spPr>
          <a:xfrm>
            <a:off x="457200" y="1066800"/>
            <a:ext cx="8001000" cy="4724400"/>
          </a:xfrm>
        </p:spPr>
        <p:txBody>
          <a:bodyPr/>
          <a:lstStyle/>
          <a:p>
            <a:r>
              <a:rPr lang="el-GR" sz="2000" dirty="0"/>
              <a:t>Τα </a:t>
            </a:r>
            <a:r>
              <a:rPr lang="en-US" sz="2000" dirty="0" smtClean="0"/>
              <a:t>Bitcoin</a:t>
            </a:r>
            <a:r>
              <a:rPr lang="el-GR" sz="2000" dirty="0" smtClean="0"/>
              <a:t> </a:t>
            </a:r>
            <a:r>
              <a:rPr lang="el-GR" sz="2000" dirty="0"/>
              <a:t>είναι εικονικά περιουσιακά στοιχεία που μπορούν να χρησιμοποιηθούν για συναλλαγές.</a:t>
            </a:r>
          </a:p>
          <a:p>
            <a:r>
              <a:rPr lang="el-GR" sz="2000" dirty="0"/>
              <a:t>Τον Δεκέμβριο του 2018 η συνολική αξία των </a:t>
            </a:r>
            <a:r>
              <a:rPr lang="en-US" sz="2000" dirty="0" smtClean="0"/>
              <a:t>Bitcoin </a:t>
            </a:r>
            <a:r>
              <a:rPr lang="el-GR" sz="2000" dirty="0" smtClean="0"/>
              <a:t>σε </a:t>
            </a:r>
            <a:r>
              <a:rPr lang="el-GR" sz="2000" dirty="0"/>
              <a:t>κυκλοφορία ήταν 67 δισεκατομμύρια δολάρια.</a:t>
            </a:r>
          </a:p>
          <a:p>
            <a:r>
              <a:rPr lang="el-GR" sz="2000" dirty="0"/>
              <a:t>Τα </a:t>
            </a:r>
            <a:r>
              <a:rPr lang="el-GR" sz="2000" dirty="0" err="1"/>
              <a:t>Bitcoin</a:t>
            </a:r>
            <a:r>
              <a:rPr lang="el-GR" sz="2000" dirty="0"/>
              <a:t> δεν είναι πιθανό να αντικαταστήσουν τα δολάρια για 3 λόγους:</a:t>
            </a:r>
            <a:endParaRPr lang="en-US" sz="2000" dirty="0"/>
          </a:p>
          <a:p>
            <a:pPr marL="901700" indent="-457200">
              <a:buFont typeface="+mj-lt"/>
              <a:buAutoNum type="arabicPeriod"/>
            </a:pPr>
            <a:r>
              <a:rPr lang="el-GR" sz="2000" dirty="0"/>
              <a:t>Οι περισσότερες συναλλαγές αναφέρονται σε δολάρια, επομένως υπάρχει κίνδυνος τιμής.</a:t>
            </a:r>
          </a:p>
          <a:p>
            <a:pPr marL="901700" indent="-457200">
              <a:buFont typeface="+mj-lt"/>
              <a:buAutoNum type="arabicPeriod"/>
            </a:pPr>
            <a:r>
              <a:rPr lang="el-GR" sz="2000" dirty="0"/>
              <a:t>Η επαλήθευση των συναλλαγών με </a:t>
            </a:r>
            <a:r>
              <a:rPr lang="en-US" sz="2000" dirty="0" smtClean="0"/>
              <a:t>Bitcoin</a:t>
            </a:r>
            <a:r>
              <a:rPr lang="el-GR" sz="2000" dirty="0" smtClean="0"/>
              <a:t> </a:t>
            </a:r>
            <a:r>
              <a:rPr lang="el-GR" sz="2000" dirty="0"/>
              <a:t>απαιτεί πάρα πολύ ρεύμα.</a:t>
            </a:r>
          </a:p>
          <a:p>
            <a:pPr marL="901700" indent="-457200">
              <a:buFont typeface="+mj-lt"/>
              <a:buAutoNum type="arabicPeriod"/>
            </a:pPr>
            <a:r>
              <a:rPr lang="el-GR" sz="2000" dirty="0"/>
              <a:t>Οι κυβερνήσεις δεν θέλουν το </a:t>
            </a:r>
            <a:r>
              <a:rPr lang="en-US" sz="2000" dirty="0" smtClean="0"/>
              <a:t>Bitcoin</a:t>
            </a:r>
            <a:r>
              <a:rPr lang="el-GR" sz="2000" dirty="0" smtClean="0"/>
              <a:t> </a:t>
            </a:r>
            <a:r>
              <a:rPr lang="el-GR" sz="2000" dirty="0"/>
              <a:t>να είναι το αποδεκτό νόμισμα αφού θέλουν να ελέγχουν τη νομισματική πολιτική.</a:t>
            </a:r>
            <a:endParaRPr lang="en-US" sz="2000" dirty="0"/>
          </a:p>
        </p:txBody>
      </p:sp>
    </p:spTree>
    <p:extLst>
      <p:ext uri="{BB962C8B-B14F-4D97-AF65-F5344CB8AC3E}">
        <p14:creationId xmlns="" xmlns:p14="http://schemas.microsoft.com/office/powerpoint/2010/main" val="1643205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4.4 </a:t>
            </a:r>
            <a:r>
              <a:rPr lang="el-GR" sz="2800" dirty="0">
                <a:latin typeface="+mj-lt"/>
              </a:rPr>
              <a:t>Η παγίδα ρευστότητας</a:t>
            </a:r>
            <a:r>
              <a:rPr lang="en-IN" sz="2800" dirty="0">
                <a:latin typeface="+mj-lt"/>
              </a:rPr>
              <a:t> (1 </a:t>
            </a:r>
            <a:r>
              <a:rPr lang="el-GR" sz="2800" dirty="0">
                <a:latin typeface="+mj-lt"/>
              </a:rPr>
              <a:t>από</a:t>
            </a:r>
            <a:r>
              <a:rPr lang="en-IN" sz="2800" dirty="0">
                <a:latin typeface="+mj-lt"/>
              </a:rPr>
              <a:t> 2)</a:t>
            </a:r>
            <a:endParaRPr lang="en-US" sz="2800" dirty="0"/>
          </a:p>
        </p:txBody>
      </p:sp>
      <p:sp>
        <p:nvSpPr>
          <p:cNvPr id="3" name="Content Placeholder 2"/>
          <p:cNvSpPr>
            <a:spLocks noGrp="1"/>
          </p:cNvSpPr>
          <p:nvPr>
            <p:ph idx="1"/>
          </p:nvPr>
        </p:nvSpPr>
        <p:spPr>
          <a:xfrm>
            <a:off x="457200" y="1277952"/>
            <a:ext cx="8229600" cy="2455848"/>
          </a:xfrm>
        </p:spPr>
        <p:txBody>
          <a:bodyPr wrap="square">
            <a:noAutofit/>
          </a:bodyPr>
          <a:lstStyle/>
          <a:p>
            <a:pPr>
              <a:spcBef>
                <a:spcPts val="525"/>
              </a:spcBef>
            </a:pPr>
            <a:r>
              <a:rPr lang="el-GR" sz="2200" b="1" dirty="0">
                <a:ea typeface="ヒラギノ角ゴ Pro W3" pitchFamily="-84" charset="-128"/>
              </a:rPr>
              <a:t>Μηδενικό κατώτατο όριο</a:t>
            </a:r>
            <a:r>
              <a:rPr lang="el-GR" sz="2200" dirty="0">
                <a:ea typeface="ヒラギノ角ゴ Pro W3" pitchFamily="-84" charset="-128"/>
              </a:rPr>
              <a:t>: Το επιτόκιο δεν μπορεί να πέσει κάτω από το μηδέν.</a:t>
            </a:r>
          </a:p>
          <a:p>
            <a:pPr>
              <a:spcBef>
                <a:spcPts val="525"/>
              </a:spcBef>
            </a:pPr>
            <a:r>
              <a:rPr lang="el-GR" sz="2200" dirty="0">
                <a:ea typeface="ヒラギノ角ゴ Pro W3" pitchFamily="-84" charset="-128"/>
              </a:rPr>
              <a:t>Η οικονομία βρίσκεται σε </a:t>
            </a:r>
            <a:r>
              <a:rPr lang="el-GR" sz="2200" b="1" dirty="0">
                <a:ea typeface="ヒラギノ角ゴ Pro W3" pitchFamily="-84" charset="-128"/>
              </a:rPr>
              <a:t>παγίδα ρευστότητας</a:t>
            </a:r>
            <a:r>
              <a:rPr lang="el-GR" sz="2200" dirty="0">
                <a:ea typeface="ヒラギノ角ゴ Pro W3" pitchFamily="-84" charset="-128"/>
              </a:rPr>
              <a:t> όταν το επιτόκιο μειώνεται στο μηδέν, η νομισματική πολιτική δεν μπορεί να το μειώσει περαιτέρω.</a:t>
            </a:r>
            <a:r>
              <a:rPr lang="en-US" sz="2200" dirty="0">
                <a:ea typeface="ヒラギノ角ゴ Pro W3" pitchFamily="-84" charset="-128"/>
              </a:rPr>
              <a:t> </a:t>
            </a:r>
          </a:p>
        </p:txBody>
      </p:sp>
    </p:spTree>
    <p:extLst>
      <p:ext uri="{BB962C8B-B14F-4D97-AF65-F5344CB8AC3E}">
        <p14:creationId xmlns="" xmlns:p14="http://schemas.microsoft.com/office/powerpoint/2010/main" val="776377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4.4 </a:t>
            </a:r>
            <a:r>
              <a:rPr lang="el-GR" sz="2800" dirty="0">
                <a:latin typeface="+mj-lt"/>
              </a:rPr>
              <a:t>Η παγίδα ρευστότητας</a:t>
            </a:r>
            <a:r>
              <a:rPr lang="en-IN" sz="2800" dirty="0">
                <a:latin typeface="+mj-lt"/>
              </a:rPr>
              <a:t> (2 </a:t>
            </a:r>
            <a:r>
              <a:rPr lang="el-GR" sz="2800" dirty="0">
                <a:latin typeface="+mj-lt"/>
              </a:rPr>
              <a:t>από</a:t>
            </a:r>
            <a:r>
              <a:rPr lang="en-IN" sz="2800" dirty="0">
                <a:latin typeface="+mj-lt"/>
              </a:rPr>
              <a:t> 2)</a:t>
            </a:r>
            <a:endParaRPr lang="en-US" sz="2800" dirty="0">
              <a:latin typeface="+mj-lt"/>
            </a:endParaRPr>
          </a:p>
        </p:txBody>
      </p:sp>
      <p:sp>
        <p:nvSpPr>
          <p:cNvPr id="5" name="Content Placeholder 4"/>
          <p:cNvSpPr>
            <a:spLocks noGrp="1"/>
          </p:cNvSpPr>
          <p:nvPr>
            <p:ph idx="1"/>
          </p:nvPr>
        </p:nvSpPr>
        <p:spPr>
          <a:xfrm>
            <a:off x="457200" y="838200"/>
            <a:ext cx="8229600" cy="738664"/>
          </a:xfrm>
        </p:spPr>
        <p:txBody>
          <a:bodyPr>
            <a:noAutofit/>
          </a:bodyPr>
          <a:lstStyle/>
          <a:p>
            <a:pPr marL="0" indent="0">
              <a:buNone/>
            </a:pPr>
            <a:r>
              <a:rPr lang="el-GR" sz="2200" b="1" dirty="0">
                <a:ea typeface="ヒラギノ角ゴ Pro W3" pitchFamily="-65" charset="-128"/>
              </a:rPr>
              <a:t>Απεικόνιση</a:t>
            </a:r>
            <a:r>
              <a:rPr lang="en-IN" sz="2200" b="1" dirty="0">
                <a:ea typeface="ヒラギノ角ゴ Pro W3" pitchFamily="-65" charset="-128"/>
              </a:rPr>
              <a:t> 4.8 </a:t>
            </a:r>
            <a:r>
              <a:rPr lang="el-GR" sz="2200" dirty="0">
                <a:ea typeface="ヒラギノ角ゴ Pro W3" pitchFamily="-65" charset="-128"/>
              </a:rPr>
              <a:t>Ζήτηση χρήματος, προσφορά χρήματος και παγίδα ρευστότητας</a:t>
            </a:r>
            <a:endParaRPr lang="en-IN" sz="2200" dirty="0">
              <a:ea typeface="ヒラギノ角ゴ Pro W3" pitchFamily="-65" charset="-128"/>
            </a:endParaRPr>
          </a:p>
        </p:txBody>
      </p:sp>
      <p:sp>
        <p:nvSpPr>
          <p:cNvPr id="6" name="Content Placeholder 5"/>
          <p:cNvSpPr>
            <a:spLocks noGrp="1"/>
          </p:cNvSpPr>
          <p:nvPr>
            <p:ph idx="13"/>
          </p:nvPr>
        </p:nvSpPr>
        <p:spPr>
          <a:xfrm>
            <a:off x="457200" y="1752600"/>
            <a:ext cx="3505200" cy="4114800"/>
          </a:xfrm>
        </p:spPr>
        <p:txBody>
          <a:bodyPr>
            <a:noAutofit/>
          </a:bodyPr>
          <a:lstStyle/>
          <a:p>
            <a:pPr marL="0" indent="0">
              <a:spcBef>
                <a:spcPts val="525"/>
              </a:spcBef>
              <a:buNone/>
            </a:pPr>
            <a:r>
              <a:rPr lang="el-GR" sz="1800" dirty="0">
                <a:solidFill>
                  <a:srgbClr val="231F20"/>
                </a:solidFill>
                <a:effectLst/>
                <a:latin typeface="Arial" panose="020B0604020202020204" pitchFamily="34" charset="0"/>
                <a:ea typeface="Times New Roman" panose="02020603050405020304" pitchFamily="18" charset="0"/>
                <a:cs typeface="Times New Roman" panose="02020603050405020304" pitchFamily="18" charset="0"/>
              </a:rPr>
              <a:t>Όταν το επιτόκιο είναι ίσο με το μηδέν και οι άνθρωποι έχουν αρκετά χρήματα για συναλλαγές, γίνονται αδιάφοροι μεταξύ της κατοχής χρημάτων και της κατοχής ομολόγων. </a:t>
            </a:r>
            <a:endParaRPr lang="el-GR" sz="1800" dirty="0" smtClean="0">
              <a:solidFill>
                <a:srgbClr val="231F2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525"/>
              </a:spcBef>
              <a:buNone/>
            </a:pPr>
            <a:r>
              <a:rPr lang="el-GR" sz="1800" dirty="0" smtClean="0">
                <a:solidFill>
                  <a:srgbClr val="231F20"/>
                </a:solidFill>
                <a:effectLst/>
                <a:latin typeface="Arial" panose="020B0604020202020204" pitchFamily="34" charset="0"/>
                <a:ea typeface="Times New Roman" panose="02020603050405020304" pitchFamily="18" charset="0"/>
                <a:cs typeface="Times New Roman" panose="02020603050405020304" pitchFamily="18" charset="0"/>
              </a:rPr>
              <a:t>Η </a:t>
            </a:r>
            <a:r>
              <a:rPr lang="el-GR" sz="1800" dirty="0">
                <a:solidFill>
                  <a:srgbClr val="231F20"/>
                </a:solidFill>
                <a:effectLst/>
                <a:latin typeface="Arial" panose="020B0604020202020204" pitchFamily="34" charset="0"/>
                <a:ea typeface="Times New Roman" panose="02020603050405020304" pitchFamily="18" charset="0"/>
                <a:cs typeface="Times New Roman" panose="02020603050405020304" pitchFamily="18" charset="0"/>
              </a:rPr>
              <a:t>ζήτηση για χρήματα γίνεται οριζόντια. </a:t>
            </a:r>
            <a:endParaRPr lang="el-GR" sz="1800" dirty="0" smtClean="0">
              <a:solidFill>
                <a:srgbClr val="231F2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525"/>
              </a:spcBef>
              <a:buNone/>
            </a:pPr>
            <a:r>
              <a:rPr lang="el-GR" sz="1800" dirty="0" smtClean="0">
                <a:solidFill>
                  <a:srgbClr val="231F20"/>
                </a:solidFill>
                <a:effectLst/>
                <a:latin typeface="Arial" panose="020B0604020202020204" pitchFamily="34" charset="0"/>
                <a:ea typeface="Times New Roman" panose="02020603050405020304" pitchFamily="18" charset="0"/>
                <a:cs typeface="Times New Roman" panose="02020603050405020304" pitchFamily="18" charset="0"/>
              </a:rPr>
              <a:t>Όταν </a:t>
            </a:r>
            <a:r>
              <a:rPr lang="el-GR" sz="1800" dirty="0">
                <a:solidFill>
                  <a:srgbClr val="231F20"/>
                </a:solidFill>
                <a:effectLst/>
                <a:latin typeface="Arial" panose="020B0604020202020204" pitchFamily="34" charset="0"/>
                <a:ea typeface="Times New Roman" panose="02020603050405020304" pitchFamily="18" charset="0"/>
                <a:cs typeface="Times New Roman" panose="02020603050405020304" pitchFamily="18" charset="0"/>
              </a:rPr>
              <a:t>το επιτόκιο είναι ίσο με μηδέν, οι αυξήσεις της προσφοράς χρήματος δεν επηρεάζουν το επιτόκιο κι αυτό παραμένει μηδενικό.</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spcBef>
                <a:spcPts val="525"/>
              </a:spcBef>
              <a:buNone/>
            </a:pPr>
            <a:endParaRPr lang="en-US" sz="1800" kern="0" dirty="0">
              <a:ea typeface="ヒラギノ角ゴ Pro W3" pitchFamily="-84" charset="-128"/>
            </a:endParaRPr>
          </a:p>
        </p:txBody>
      </p:sp>
      <p:pic>
        <p:nvPicPr>
          <p:cNvPr id="10242" name="Picture 2"/>
          <p:cNvPicPr>
            <a:picLocks noChangeAspect="1" noChangeArrowheads="1"/>
          </p:cNvPicPr>
          <p:nvPr/>
        </p:nvPicPr>
        <p:blipFill>
          <a:blip r:embed="rId3" cstate="print"/>
          <a:srcRect/>
          <a:stretch>
            <a:fillRect/>
          </a:stretch>
        </p:blipFill>
        <p:spPr bwMode="auto">
          <a:xfrm>
            <a:off x="4114800" y="1219200"/>
            <a:ext cx="4876800" cy="4962358"/>
          </a:xfrm>
          <a:prstGeom prst="rect">
            <a:avLst/>
          </a:prstGeom>
          <a:noFill/>
          <a:ln w="9525">
            <a:noFill/>
            <a:miter lim="800000"/>
            <a:headEnd/>
            <a:tailEnd/>
          </a:ln>
        </p:spPr>
      </p:pic>
    </p:spTree>
    <p:extLst>
      <p:ext uri="{BB962C8B-B14F-4D97-AF65-F5344CB8AC3E}">
        <p14:creationId xmlns="" xmlns:p14="http://schemas.microsoft.com/office/powerpoint/2010/main" val="6879056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27312"/>
          </a:xfrm>
        </p:spPr>
        <p:txBody>
          <a:bodyPr wrap="square">
            <a:noAutofit/>
          </a:bodyPr>
          <a:lstStyle/>
          <a:p>
            <a:r>
              <a:rPr lang="el-GR" sz="2800" dirty="0">
                <a:latin typeface="+mj-lt"/>
              </a:rPr>
              <a:t>ΠΛΑΙΣΙΟ ΕΠΙΚΕΝΤΡΩΣΗΣ</a:t>
            </a:r>
            <a:r>
              <a:rPr lang="en-IN" sz="2800" dirty="0">
                <a:latin typeface="+mj-lt"/>
              </a:rPr>
              <a:t>: </a:t>
            </a:r>
            <a:r>
              <a:rPr lang="el-GR" sz="2800" dirty="0">
                <a:latin typeface="+mj-lt"/>
              </a:rPr>
              <a:t>Η παγίδα ρευστότητας στην πράξη</a:t>
            </a:r>
            <a:endParaRPr lang="en-US" sz="2800" dirty="0">
              <a:latin typeface="+mj-lt"/>
            </a:endParaRPr>
          </a:p>
        </p:txBody>
      </p:sp>
      <p:sp>
        <p:nvSpPr>
          <p:cNvPr id="6" name="Content Placeholder 5"/>
          <p:cNvSpPr>
            <a:spLocks noGrp="1"/>
          </p:cNvSpPr>
          <p:nvPr>
            <p:ph idx="1"/>
          </p:nvPr>
        </p:nvSpPr>
        <p:spPr>
          <a:xfrm>
            <a:off x="381000" y="1850572"/>
            <a:ext cx="1981200" cy="3483428"/>
          </a:xfrm>
        </p:spPr>
        <p:txBody>
          <a:bodyPr>
            <a:noAutofit/>
          </a:bodyPr>
          <a:lstStyle/>
          <a:p>
            <a:pPr marL="0" indent="0">
              <a:spcBef>
                <a:spcPts val="525"/>
              </a:spcBef>
              <a:buNone/>
            </a:pPr>
            <a:r>
              <a:rPr lang="el-GR" sz="1800" dirty="0">
                <a:ea typeface="ヒラギノ角ゴ Pro W3" pitchFamily="-84" charset="-128"/>
              </a:rPr>
              <a:t>Η μεγάλη αύξηση της προσφοράς χρήματος της κεντρικής τράπεζας μεταξύ 2008 και 2015 </a:t>
            </a:r>
            <a:r>
              <a:rPr lang="el-GR" sz="1800" dirty="0" smtClean="0">
                <a:ea typeface="ヒラギノ角ゴ Pro W3" pitchFamily="-84" charset="-128"/>
              </a:rPr>
              <a:t>απορροφήθηκε </a:t>
            </a:r>
            <a:r>
              <a:rPr lang="el-GR" sz="1800" dirty="0">
                <a:ea typeface="ヒラギノ角ゴ Pro W3" pitchFamily="-84" charset="-128"/>
              </a:rPr>
              <a:t>από νοικοκυριά και τράπεζες.</a:t>
            </a:r>
            <a:endParaRPr lang="en-US" sz="1800" dirty="0">
              <a:ea typeface="ヒラギノ角ゴ Pro W3" pitchFamily="-84" charset="-128"/>
            </a:endParaRPr>
          </a:p>
        </p:txBody>
      </p:sp>
      <p:sp>
        <p:nvSpPr>
          <p:cNvPr id="3" name="Content Placeholder 2"/>
          <p:cNvSpPr>
            <a:spLocks noGrp="1"/>
          </p:cNvSpPr>
          <p:nvPr>
            <p:ph idx="13"/>
          </p:nvPr>
        </p:nvSpPr>
        <p:spPr>
          <a:xfrm>
            <a:off x="457200" y="1143000"/>
            <a:ext cx="8305800" cy="609600"/>
          </a:xfrm>
        </p:spPr>
        <p:txBody>
          <a:bodyPr>
            <a:noAutofit/>
          </a:bodyPr>
          <a:lstStyle/>
          <a:p>
            <a:pPr marL="0" indent="0">
              <a:buNone/>
            </a:pPr>
            <a:r>
              <a:rPr lang="el-GR" sz="2200" b="1" dirty="0"/>
              <a:t>Σχήμα</a:t>
            </a:r>
            <a:r>
              <a:rPr lang="en-US" sz="2200" b="1" dirty="0"/>
              <a:t> 1 </a:t>
            </a:r>
            <a:r>
              <a:rPr lang="el-GR" sz="2200" dirty="0"/>
              <a:t> Καταθέσεις και αποθεματικά τραπεζών</a:t>
            </a:r>
            <a:r>
              <a:rPr lang="en-US" sz="2200" dirty="0"/>
              <a:t>, </a:t>
            </a:r>
            <a:r>
              <a:rPr lang="en-US" sz="2200" dirty="0" smtClean="0"/>
              <a:t>2005</a:t>
            </a:r>
            <a:r>
              <a:rPr lang="el-GR" sz="2200" dirty="0" smtClean="0"/>
              <a:t>-</a:t>
            </a:r>
            <a:r>
              <a:rPr lang="en-US" sz="2200" dirty="0" smtClean="0"/>
              <a:t>2018</a:t>
            </a:r>
            <a:endParaRPr lang="en-US" sz="2200" dirty="0"/>
          </a:p>
        </p:txBody>
      </p:sp>
      <p:sp>
        <p:nvSpPr>
          <p:cNvPr id="4" name="Content Placeholder 3"/>
          <p:cNvSpPr>
            <a:spLocks noGrp="1"/>
          </p:cNvSpPr>
          <p:nvPr>
            <p:ph sz="quarter" idx="14"/>
          </p:nvPr>
        </p:nvSpPr>
        <p:spPr>
          <a:xfrm>
            <a:off x="457200" y="5985193"/>
            <a:ext cx="8229600" cy="339407"/>
          </a:xfrm>
        </p:spPr>
        <p:txBody>
          <a:bodyPr/>
          <a:lstStyle/>
          <a:p>
            <a:pPr marL="0" indent="0">
              <a:buNone/>
            </a:pPr>
            <a:r>
              <a:rPr lang="en-IN" sz="1200" i="1" dirty="0"/>
              <a:t>Source: </a:t>
            </a:r>
            <a:r>
              <a:rPr lang="en-IN" sz="1200" dirty="0"/>
              <a:t>FRED: TCP, WRESBAL</a:t>
            </a:r>
          </a:p>
        </p:txBody>
      </p:sp>
      <p:pic>
        <p:nvPicPr>
          <p:cNvPr id="11266" name="Picture 2"/>
          <p:cNvPicPr>
            <a:picLocks noChangeAspect="1" noChangeArrowheads="1"/>
          </p:cNvPicPr>
          <p:nvPr/>
        </p:nvPicPr>
        <p:blipFill>
          <a:blip r:embed="rId3" cstate="print"/>
          <a:srcRect/>
          <a:stretch>
            <a:fillRect/>
          </a:stretch>
        </p:blipFill>
        <p:spPr bwMode="auto">
          <a:xfrm>
            <a:off x="2573007" y="1828800"/>
            <a:ext cx="6199517" cy="3352800"/>
          </a:xfrm>
          <a:prstGeom prst="rect">
            <a:avLst/>
          </a:prstGeom>
          <a:noFill/>
          <a:ln w="9525">
            <a:noFill/>
            <a:miter lim="800000"/>
            <a:headEnd/>
            <a:tailEnd/>
          </a:ln>
        </p:spPr>
      </p:pic>
    </p:spTree>
    <p:extLst>
      <p:ext uri="{BB962C8B-B14F-4D97-AF65-F5344CB8AC3E}">
        <p14:creationId xmlns="" xmlns:p14="http://schemas.microsoft.com/office/powerpoint/2010/main" val="1024109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430887"/>
          </a:xfrm>
        </p:spPr>
        <p:txBody>
          <a:bodyPr wrap="square">
            <a:spAutoFit/>
          </a:bodyPr>
          <a:lstStyle/>
          <a:p>
            <a:r>
              <a:rPr lang="el-GR" sz="2800" dirty="0">
                <a:latin typeface="+mj-lt"/>
              </a:rPr>
              <a:t>Οι αγορές Χρήματος</a:t>
            </a:r>
            <a:endParaRPr lang="en-US" sz="2800" dirty="0">
              <a:latin typeface="+mj-lt"/>
            </a:endParaRPr>
          </a:p>
        </p:txBody>
      </p:sp>
      <p:sp>
        <p:nvSpPr>
          <p:cNvPr id="3" name="Content Placeholder 2"/>
          <p:cNvSpPr>
            <a:spLocks noGrp="1"/>
          </p:cNvSpPr>
          <p:nvPr>
            <p:ph idx="1"/>
          </p:nvPr>
        </p:nvSpPr>
        <p:spPr>
          <a:xfrm>
            <a:off x="457200" y="1068556"/>
            <a:ext cx="8229600" cy="2970044"/>
          </a:xfrm>
        </p:spPr>
        <p:txBody>
          <a:bodyPr wrap="square">
            <a:noAutofit/>
          </a:bodyPr>
          <a:lstStyle/>
          <a:p>
            <a:pPr>
              <a:spcBef>
                <a:spcPts val="525"/>
              </a:spcBef>
            </a:pPr>
            <a:r>
              <a:rPr lang="el-GR" sz="2200" dirty="0">
                <a:ea typeface="ヒラギノ角ゴ Pro W3" pitchFamily="-84" charset="-128"/>
              </a:rPr>
              <a:t>Οι αγορές χρήματος είναι λίγο τρομακτικές, αλλά διαδραματίζουν ουσιαστικό ρόλο στην οικονομία.</a:t>
            </a:r>
          </a:p>
          <a:p>
            <a:pPr>
              <a:spcBef>
                <a:spcPts val="525"/>
              </a:spcBef>
            </a:pPr>
            <a:r>
              <a:rPr lang="el-GR" sz="2200" dirty="0">
                <a:ea typeface="ヒラギノ角ゴ Pro W3" pitchFamily="-84" charset="-128"/>
              </a:rPr>
              <a:t>Σε αυτό το κεφάλαιο, εστιάζουμε στον ρόλο της κεντρικής τράπεζας αναφορικά με τις επιπτώσεις στα  επιτόκια.</a:t>
            </a:r>
          </a:p>
          <a:p>
            <a:pPr>
              <a:spcBef>
                <a:spcPts val="525"/>
              </a:spcBef>
            </a:pPr>
            <a:r>
              <a:rPr lang="el-GR" sz="2200" dirty="0">
                <a:ea typeface="ヒラギノ角ゴ Pro W3" pitchFamily="-84" charset="-128"/>
              </a:rPr>
              <a:t>Μαθαίνουμε πώς καθορίζεται το επιτόκιο των ομολόγων και τον ρόλο της κεντρικής τράπεζας (</a:t>
            </a:r>
            <a:r>
              <a:rPr lang="el-GR" sz="2200" dirty="0" err="1">
                <a:ea typeface="ヒラギノ角ゴ Pro W3" pitchFamily="-84" charset="-128"/>
              </a:rPr>
              <a:t>Federal</a:t>
            </a:r>
            <a:r>
              <a:rPr lang="el-GR" sz="2200" dirty="0">
                <a:ea typeface="ヒラギノ角ゴ Pro W3" pitchFamily="-84" charset="-128"/>
              </a:rPr>
              <a:t> </a:t>
            </a:r>
            <a:r>
              <a:rPr lang="el-GR" sz="2200" dirty="0" err="1">
                <a:ea typeface="ヒラギノ角ゴ Pro W3" pitchFamily="-84" charset="-128"/>
              </a:rPr>
              <a:t>Reserve</a:t>
            </a:r>
            <a:r>
              <a:rPr lang="el-GR" sz="2200" dirty="0">
                <a:ea typeface="ヒラギノ角ゴ Pro W3" pitchFamily="-84" charset="-128"/>
              </a:rPr>
              <a:t> Bank, ή </a:t>
            </a:r>
            <a:r>
              <a:rPr lang="el-GR" sz="2200" dirty="0" err="1">
                <a:ea typeface="ヒラギノ角ゴ Pro W3" pitchFamily="-84" charset="-128"/>
              </a:rPr>
              <a:t>Fed</a:t>
            </a:r>
            <a:r>
              <a:rPr lang="el-GR" sz="2200" dirty="0">
                <a:ea typeface="ヒラギノ角ゴ Pro W3" pitchFamily="-84" charset="-128"/>
              </a:rPr>
              <a:t>, στις Ηνωμένες Πολιτείες) σε αυτόν τον ορισμό.</a:t>
            </a:r>
            <a:endParaRPr lang="en-US" sz="2200" dirty="0">
              <a:ea typeface="ヒラギノ角ゴ Pro W3" pitchFamily="-84" charset="-128"/>
            </a:endParaRPr>
          </a:p>
        </p:txBody>
      </p:sp>
    </p:spTree>
    <p:extLst>
      <p:ext uri="{BB962C8B-B14F-4D97-AF65-F5344CB8AC3E}">
        <p14:creationId xmlns="" xmlns:p14="http://schemas.microsoft.com/office/powerpoint/2010/main" val="1177666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154" y="74652"/>
            <a:ext cx="8230646" cy="553998"/>
          </a:xfrm>
        </p:spPr>
        <p:txBody>
          <a:bodyPr wrap="square">
            <a:spAutoFit/>
          </a:bodyPr>
          <a:lstStyle/>
          <a:p>
            <a:r>
              <a:rPr lang="en-US" sz="3600" dirty="0">
                <a:latin typeface="+mj-lt"/>
              </a:rPr>
              <a:t>Copyright</a:t>
            </a:r>
            <a:endParaRPr lang="en-US" sz="3600" b="0" dirty="0">
              <a:latin typeface="+mj-lt"/>
            </a:endParaRPr>
          </a:p>
        </p:txBody>
      </p:sp>
      <p:pic>
        <p:nvPicPr>
          <p:cNvPr id="7" name="Graphic 6" descr="Warning">
            <a:extLst>
              <a:ext uri="{FF2B5EF4-FFF2-40B4-BE49-F238E27FC236}">
                <a16:creationId xmlns="" xmlns:a16="http://schemas.microsoft.com/office/drawing/2014/main" id="{C06FB2D2-3F36-42C9-A5A6-B6234DC54C96}"/>
              </a:ext>
            </a:extLst>
          </p:cNvPr>
          <p:cNvPicPr>
            <a:picLocks noChangeAspect="1"/>
          </p:cNvPicPr>
          <p:nvPr/>
        </p:nvPicPr>
        <p:blipFill>
          <a:blip r:embed="rId3" cstate="print">
            <a:extLst>
              <a:ext uri="{96DAC541-7B7A-43D3-8B79-37D633B846F1}">
                <asvg:svgBlip xmlns="" xmlns:asvg="http://schemas.microsoft.com/office/drawing/2016/SVG/main" r:embed="rId4"/>
              </a:ext>
            </a:extLst>
          </a:blip>
          <a:stretch>
            <a:fillRect/>
          </a:stretch>
        </p:blipFill>
        <p:spPr>
          <a:xfrm>
            <a:off x="493574" y="2338447"/>
            <a:ext cx="1240235" cy="1391851"/>
          </a:xfrm>
          <a:prstGeom prst="rect">
            <a:avLst/>
          </a:prstGeom>
        </p:spPr>
      </p:pic>
      <p:sp>
        <p:nvSpPr>
          <p:cNvPr id="8" name="Text Placeholder 1">
            <a:extLst>
              <a:ext uri="{FF2B5EF4-FFF2-40B4-BE49-F238E27FC236}">
                <a16:creationId xmlns="" xmlns:a16="http://schemas.microsoft.com/office/drawing/2014/main" id="{AD5FAE7B-F718-4307-B112-AD6256157E8F}"/>
              </a:ext>
            </a:extLst>
          </p:cNvPr>
          <p:cNvSpPr txBox="1">
            <a:spLocks/>
          </p:cNvSpPr>
          <p:nvPr/>
        </p:nvSpPr>
        <p:spPr>
          <a:xfrm>
            <a:off x="1819274" y="1894227"/>
            <a:ext cx="6858001" cy="2770875"/>
          </a:xfrm>
          <a:prstGeom prst="rect">
            <a:avLst/>
          </a:prstGeom>
        </p:spPr>
        <p:style>
          <a:lnRef idx="2">
            <a:schemeClr val="dk1"/>
          </a:lnRef>
          <a:fillRef idx="1">
            <a:schemeClr val="lt1"/>
          </a:fillRef>
          <a:effectRef idx="0">
            <a:schemeClr val="dk1"/>
          </a:effectRef>
          <a:fontRef idx="minor">
            <a:schemeClr val="dk1"/>
          </a:fontRef>
        </p:style>
        <p:txBody>
          <a:bodyPr vert="horz" lIns="182880" tIns="182880" rIns="182880" bIns="182880" rtlCol="0" anchor="ctr">
            <a:noAutofit/>
          </a:bodyPr>
          <a:lst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dk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dk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9pPr>
          </a:lstStyle>
          <a:p>
            <a:pPr marL="101600" indent="0">
              <a:buNone/>
            </a:pPr>
            <a:r>
              <a:rPr lang="el-GR" sz="1400" b="1" dirty="0" smtClean="0"/>
              <a:t>Αυτό το έργο προστατεύεται από τους νόμους περί πνευματικών δικαιωμάτων των Ηνωμένων Πολιτειών και παρέχεται αποκλειστικά για τη χρήση των εκπαιδευτών για τη διδασκαλία των μαθημάτων τους και την αξιολόγηση της μάθησης των μαθητών. Η διάδοση ή η πώληση οποιουδήποτε μέρους αυτού του έργου (συμπεριλαμβανομένου του Παγκόσμιου Ιστού) θα καταστρέψει την ακεραιότητα του έργου και δεν επιτρέπεται. Το έργο και το υλικό από αυτό δεν πρέπει ποτέ να διατίθενται στους μαθητές παρά μόνο από εκπαιδευτές που χρησιμοποιούν το συνοδευτικό κείμενο στις τάξεις τους. Όλοι οι αποδέκτες αυτής της εργασίας αναμένεται να συμμορφωθούν με αυτούς τους περιορισμούς και να τιμήσουν τους επιδιωκόμενους παιδαγωγικούς σκοπούς και τις ανάγκες άλλων εκπαιδευτών που βασίζονται σε αυτά τα υλικά.</a:t>
            </a:r>
            <a:endParaRPr lang="en-US" sz="1400" b="1" dirty="0"/>
          </a:p>
        </p:txBody>
      </p:sp>
    </p:spTree>
    <p:extLst>
      <p:ext uri="{BB962C8B-B14F-4D97-AF65-F5344CB8AC3E}">
        <p14:creationId xmlns="" xmlns:p14="http://schemas.microsoft.com/office/powerpoint/2010/main" val="3341268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IN" sz="2800" dirty="0">
                <a:latin typeface="+mj-lt"/>
              </a:rPr>
              <a:t>4.1 </a:t>
            </a:r>
            <a:r>
              <a:rPr lang="el-GR" sz="2800" dirty="0">
                <a:latin typeface="+mj-lt"/>
              </a:rPr>
              <a:t>Η Ζήτηση Χρήματος</a:t>
            </a:r>
            <a:r>
              <a:rPr lang="en-IN" sz="2800" dirty="0">
                <a:latin typeface="+mj-lt"/>
              </a:rPr>
              <a:t> (1 </a:t>
            </a:r>
            <a:r>
              <a:rPr lang="el-GR" sz="2800" dirty="0">
                <a:latin typeface="+mj-lt"/>
              </a:rPr>
              <a:t>από</a:t>
            </a:r>
            <a:r>
              <a:rPr lang="en-IN" sz="2800" dirty="0">
                <a:latin typeface="+mj-lt"/>
              </a:rPr>
              <a:t> 5)</a:t>
            </a:r>
            <a:endParaRPr lang="en-US" sz="2800" dirty="0">
              <a:latin typeface="+mj-lt"/>
            </a:endParaRPr>
          </a:p>
        </p:txBody>
      </p:sp>
      <p:sp>
        <p:nvSpPr>
          <p:cNvPr id="3" name="Content Placeholder 2"/>
          <p:cNvSpPr>
            <a:spLocks noGrp="1"/>
          </p:cNvSpPr>
          <p:nvPr>
            <p:ph idx="1"/>
          </p:nvPr>
        </p:nvSpPr>
        <p:spPr>
          <a:xfrm>
            <a:off x="457200" y="1020648"/>
            <a:ext cx="8229600" cy="2408352"/>
          </a:xfrm>
        </p:spPr>
        <p:txBody>
          <a:bodyPr wrap="square">
            <a:noAutofit/>
          </a:bodyPr>
          <a:lstStyle/>
          <a:p>
            <a:pPr>
              <a:spcBef>
                <a:spcPts val="525"/>
              </a:spcBef>
            </a:pPr>
            <a:r>
              <a:rPr lang="el-GR" sz="2200" dirty="0">
                <a:ea typeface="ヒラギノ角ゴ Pro W3" pitchFamily="-84" charset="-128"/>
              </a:rPr>
              <a:t>Ας υποθέσουμε ότι έχετε μόνο μια επιλογή ανάμεσα σε δύο περιουσιακά στοιχεία: χρήματα και ομόλογα.</a:t>
            </a:r>
          </a:p>
          <a:p>
            <a:pPr>
              <a:spcBef>
                <a:spcPts val="525"/>
              </a:spcBef>
            </a:pPr>
            <a:r>
              <a:rPr lang="el-GR" sz="2200" dirty="0">
                <a:ea typeface="ヒラギノ角ゴ Pro W3" pitchFamily="-84" charset="-128"/>
              </a:rPr>
              <a:t>Τα χρήματα χρησιμοποιούνται για συναλλαγές, αλλά δεν αποδίδουν τόκους.</a:t>
            </a:r>
          </a:p>
          <a:p>
            <a:pPr>
              <a:spcBef>
                <a:spcPts val="525"/>
              </a:spcBef>
            </a:pPr>
            <a:r>
              <a:rPr lang="el-GR" sz="2200" dirty="0">
                <a:ea typeface="ヒラギノ角ゴ Pro W3" pitchFamily="-84" charset="-128"/>
              </a:rPr>
              <a:t>Δύο μορφές χρήματος: </a:t>
            </a:r>
            <a:r>
              <a:rPr lang="el-GR" sz="2200" b="1" dirty="0">
                <a:ea typeface="ヒラギノ角ゴ Pro W3" pitchFamily="-84" charset="-128"/>
              </a:rPr>
              <a:t>ρευστά διαθέσιμα</a:t>
            </a:r>
            <a:r>
              <a:rPr lang="el-GR" sz="2200" dirty="0">
                <a:ea typeface="ヒラギノ角ゴ Pro W3" pitchFamily="-84" charset="-128"/>
              </a:rPr>
              <a:t> και </a:t>
            </a:r>
            <a:r>
              <a:rPr lang="el-GR" sz="2200" b="1" dirty="0">
                <a:ea typeface="ヒラギノ角ゴ Pro W3" pitchFamily="-84" charset="-128"/>
              </a:rPr>
              <a:t>έντοκες καταθέσεις</a:t>
            </a:r>
            <a:r>
              <a:rPr lang="el-GR" sz="2200" dirty="0">
                <a:ea typeface="ヒラギノ角ゴ Pro W3" pitchFamily="-84" charset="-128"/>
              </a:rPr>
              <a:t>.</a:t>
            </a:r>
          </a:p>
          <a:p>
            <a:pPr>
              <a:spcBef>
                <a:spcPts val="525"/>
              </a:spcBef>
            </a:pPr>
            <a:r>
              <a:rPr lang="el-GR" sz="2200" dirty="0">
                <a:ea typeface="ヒラギノ角ゴ Pro W3" pitchFamily="-84" charset="-128"/>
              </a:rPr>
              <a:t>Τα </a:t>
            </a:r>
            <a:r>
              <a:rPr lang="el-GR" sz="2200" b="1" dirty="0">
                <a:ea typeface="ヒラギノ角ゴ Pro W3" pitchFamily="-84" charset="-128"/>
              </a:rPr>
              <a:t>ομόλογα</a:t>
            </a:r>
            <a:r>
              <a:rPr lang="el-GR" sz="2200" dirty="0">
                <a:ea typeface="ヒラギノ角ゴ Pro W3" pitchFamily="-84" charset="-128"/>
              </a:rPr>
              <a:t> αποδίδουν θετικό επιτόκιο, i (το επιτόκιο), αλλά δεν μπορούν να χρησιμοποιηθούν για συναλλαγές.</a:t>
            </a:r>
            <a:r>
              <a:rPr lang="en-US" sz="2200" dirty="0">
                <a:ea typeface="ヒラギノ角ゴ Pro W3" pitchFamily="-84" charset="-128"/>
              </a:rPr>
              <a:t> </a:t>
            </a:r>
          </a:p>
        </p:txBody>
      </p:sp>
    </p:spTree>
    <p:extLst>
      <p:ext uri="{BB962C8B-B14F-4D97-AF65-F5344CB8AC3E}">
        <p14:creationId xmlns="" xmlns:p14="http://schemas.microsoft.com/office/powerpoint/2010/main" val="2139850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IN" sz="2800" dirty="0">
                <a:latin typeface="+mj-lt"/>
              </a:rPr>
              <a:t>4.1 </a:t>
            </a:r>
            <a:r>
              <a:rPr lang="el-GR" sz="2800" dirty="0">
                <a:latin typeface="+mj-lt"/>
              </a:rPr>
              <a:t>Η Ζήτηση Χρήματος </a:t>
            </a:r>
            <a:r>
              <a:rPr lang="en-IN" sz="2800" dirty="0">
                <a:latin typeface="+mj-lt"/>
              </a:rPr>
              <a:t>(2 </a:t>
            </a:r>
            <a:r>
              <a:rPr lang="el-GR" sz="2800" dirty="0">
                <a:latin typeface="+mj-lt"/>
              </a:rPr>
              <a:t>από</a:t>
            </a:r>
            <a:r>
              <a:rPr lang="en-IN" sz="2800" dirty="0">
                <a:latin typeface="+mj-lt"/>
              </a:rPr>
              <a:t> 5)</a:t>
            </a:r>
            <a:endParaRPr lang="en-US" sz="2800" dirty="0">
              <a:latin typeface="+mj-lt"/>
            </a:endParaRPr>
          </a:p>
        </p:txBody>
      </p:sp>
      <p:sp>
        <p:nvSpPr>
          <p:cNvPr id="3" name="Content Placeholder 2"/>
          <p:cNvSpPr>
            <a:spLocks noGrp="1"/>
          </p:cNvSpPr>
          <p:nvPr>
            <p:ph idx="1"/>
          </p:nvPr>
        </p:nvSpPr>
        <p:spPr>
          <a:xfrm>
            <a:off x="457200" y="1067733"/>
            <a:ext cx="8229600" cy="3580467"/>
          </a:xfrm>
        </p:spPr>
        <p:txBody>
          <a:bodyPr wrap="square">
            <a:noAutofit/>
          </a:bodyPr>
          <a:lstStyle/>
          <a:p>
            <a:pPr>
              <a:spcBef>
                <a:spcPts val="525"/>
              </a:spcBef>
            </a:pPr>
            <a:r>
              <a:rPr lang="el-GR" sz="2200" dirty="0">
                <a:ea typeface="ヒラギノ角ゴ Pro W3" pitchFamily="-84" charset="-128"/>
              </a:rPr>
              <a:t>Η κατοχή χρημάτων και ομολόγων εξαρτάται από: Το επίπεδο των συναλλαγών σας</a:t>
            </a:r>
          </a:p>
          <a:p>
            <a:pPr lvl="1">
              <a:spcBef>
                <a:spcPts val="525"/>
              </a:spcBef>
            </a:pPr>
            <a:r>
              <a:rPr lang="el-GR" sz="2200" dirty="0">
                <a:ea typeface="ヒラギノ角ゴ Pro W3" pitchFamily="-84" charset="-128"/>
              </a:rPr>
              <a:t>Το επιτόκιο των ομολόγων</a:t>
            </a:r>
            <a:endParaRPr lang="en-US" sz="2200" dirty="0">
              <a:ea typeface="ヒラギノ角ゴ Pro W3" pitchFamily="-84" charset="-128"/>
            </a:endParaRPr>
          </a:p>
          <a:p>
            <a:pPr>
              <a:spcBef>
                <a:spcPts val="525"/>
              </a:spcBef>
            </a:pPr>
            <a:r>
              <a:rPr lang="el-GR" sz="2200" dirty="0">
                <a:ea typeface="ヒラギノ角ゴ Pro W3" pitchFamily="-84" charset="-128"/>
              </a:rPr>
              <a:t>Μπορείτε να διατηρείτε ομόλογα έμμεσα μέσω </a:t>
            </a:r>
            <a:r>
              <a:rPr lang="el-GR" sz="2200" b="1" dirty="0">
                <a:ea typeface="ヒラギノ角ゴ Pro W3" pitchFamily="-84" charset="-128"/>
              </a:rPr>
              <a:t>κεφαλαίων χρηματαγοράς</a:t>
            </a:r>
            <a:r>
              <a:rPr lang="el-GR" sz="2200" dirty="0">
                <a:ea typeface="ヒラギノ角ゴ Pro W3" pitchFamily="-84" charset="-128"/>
              </a:rPr>
              <a:t> ή αμοιβαίων κεφαλαίων χρηματαγοράς.</a:t>
            </a:r>
          </a:p>
          <a:p>
            <a:pPr>
              <a:spcBef>
                <a:spcPts val="525"/>
              </a:spcBef>
            </a:pPr>
            <a:r>
              <a:rPr lang="el-GR" sz="2200" dirty="0">
                <a:ea typeface="ヒラギノ角ゴ Pro W3" pitchFamily="-84" charset="-128"/>
              </a:rPr>
              <a:t>Στις αρχές της δεκαετίας του 1980, το επιτόκιο των κεφαλαίων της χρηματαγοράς έφτασε το 14% ετησίως, επομένως οι άνθρωποι κέρδιζαν περισσότερους τόκους μεταφέροντας την περιουσία τους από τους λογαριασμούς καταθέσεων σε αυτά τα ομόλογα</a:t>
            </a:r>
            <a:r>
              <a:rPr lang="en-US" sz="2200" dirty="0">
                <a:ea typeface="ヒラギノ角ゴ Pro W3" pitchFamily="-84" charset="-128"/>
              </a:rPr>
              <a:t>.</a:t>
            </a:r>
          </a:p>
        </p:txBody>
      </p:sp>
    </p:spTree>
    <p:extLst>
      <p:ext uri="{BB962C8B-B14F-4D97-AF65-F5344CB8AC3E}">
        <p14:creationId xmlns="" xmlns:p14="http://schemas.microsoft.com/office/powerpoint/2010/main" val="3474068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914400"/>
          </a:xfrm>
        </p:spPr>
        <p:txBody>
          <a:bodyPr wrap="square">
            <a:noAutofit/>
          </a:bodyPr>
          <a:lstStyle/>
          <a:p>
            <a:r>
              <a:rPr lang="el-GR" sz="2800" dirty="0">
                <a:latin typeface="+mj-lt"/>
              </a:rPr>
              <a:t>ΠΛΑΙΣΙΟ ΕΠΙΚΕΝΤΡΩΣΗΣ</a:t>
            </a:r>
            <a:r>
              <a:rPr lang="en-IN" sz="2800" dirty="0">
                <a:latin typeface="+mj-lt"/>
              </a:rPr>
              <a:t>: </a:t>
            </a:r>
            <a:r>
              <a:rPr lang="el-GR" sz="2800" dirty="0">
                <a:latin typeface="+mj-lt"/>
              </a:rPr>
              <a:t>Εννοιολογικές παγίδες</a:t>
            </a:r>
            <a:r>
              <a:rPr lang="en-IN" sz="2800" dirty="0">
                <a:latin typeface="+mj-lt"/>
              </a:rPr>
              <a:t>: </a:t>
            </a:r>
            <a:r>
              <a:rPr lang="el-GR" sz="2800" dirty="0">
                <a:latin typeface="+mj-lt"/>
              </a:rPr>
              <a:t>Χρήμα, Εισόδημα και Πλούτος</a:t>
            </a:r>
            <a:endParaRPr lang="en-US" sz="2800" dirty="0">
              <a:latin typeface="+mj-lt"/>
            </a:endParaRPr>
          </a:p>
        </p:txBody>
      </p:sp>
      <p:sp>
        <p:nvSpPr>
          <p:cNvPr id="3" name="Content Placeholder 2"/>
          <p:cNvSpPr>
            <a:spLocks noGrp="1"/>
          </p:cNvSpPr>
          <p:nvPr>
            <p:ph idx="1"/>
          </p:nvPr>
        </p:nvSpPr>
        <p:spPr>
          <a:xfrm>
            <a:off x="457200" y="1266885"/>
            <a:ext cx="8229600" cy="4524315"/>
          </a:xfrm>
        </p:spPr>
        <p:txBody>
          <a:bodyPr wrap="square">
            <a:noAutofit/>
          </a:bodyPr>
          <a:lstStyle/>
          <a:p>
            <a:pPr>
              <a:spcBef>
                <a:spcPts val="600"/>
              </a:spcBef>
            </a:pPr>
            <a:r>
              <a:rPr lang="el-GR" sz="2000" dirty="0">
                <a:ea typeface="ヒラギノ角ゴ Pro W3" pitchFamily="-84" charset="-128"/>
              </a:rPr>
              <a:t>Το </a:t>
            </a:r>
            <a:r>
              <a:rPr lang="el-GR" sz="2000" b="1" dirty="0">
                <a:ea typeface="ヒラギノ角ゴ Pro W3" pitchFamily="-84" charset="-128"/>
              </a:rPr>
              <a:t>χρήμα</a:t>
            </a:r>
            <a:r>
              <a:rPr lang="el-GR" sz="2000" dirty="0">
                <a:ea typeface="ヒラギノ角ゴ Pro W3" pitchFamily="-84" charset="-128"/>
              </a:rPr>
              <a:t> είναι αυτό που μπορεί να χρησιμοποιηθεί στις συναλλαγές.</a:t>
            </a:r>
          </a:p>
          <a:p>
            <a:pPr>
              <a:spcBef>
                <a:spcPts val="600"/>
              </a:spcBef>
            </a:pPr>
            <a:r>
              <a:rPr lang="el-GR" sz="2000" dirty="0">
                <a:ea typeface="ヒラギノ角ゴ Pro W3" pitchFamily="-84" charset="-128"/>
              </a:rPr>
              <a:t>Το </a:t>
            </a:r>
            <a:r>
              <a:rPr lang="el-GR" sz="2000" b="1" dirty="0">
                <a:ea typeface="ヒラギノ角ゴ Pro W3" pitchFamily="-84" charset="-128"/>
              </a:rPr>
              <a:t>εισόδημα</a:t>
            </a:r>
            <a:r>
              <a:rPr lang="el-GR" sz="2000" dirty="0">
                <a:ea typeface="ヒラギノ角ゴ Pro W3" pitchFamily="-84" charset="-128"/>
              </a:rPr>
              <a:t> είναι αυτό που κερδίζετε, και είναι μια ροή.</a:t>
            </a:r>
          </a:p>
          <a:p>
            <a:pPr>
              <a:spcBef>
                <a:spcPts val="600"/>
              </a:spcBef>
            </a:pPr>
            <a:r>
              <a:rPr lang="el-GR" sz="2000" dirty="0">
                <a:ea typeface="ヒラギノ角ゴ Pro W3" pitchFamily="-84" charset="-128"/>
              </a:rPr>
              <a:t>Η </a:t>
            </a:r>
            <a:r>
              <a:rPr lang="el-GR" sz="2000" b="1" dirty="0">
                <a:ea typeface="ヒラギノ角ゴ Pro W3" pitchFamily="-84" charset="-128"/>
              </a:rPr>
              <a:t>αποταμίευση</a:t>
            </a:r>
            <a:r>
              <a:rPr lang="el-GR" sz="2000" dirty="0">
                <a:ea typeface="ヒラギノ角ゴ Pro W3" pitchFamily="-84" charset="-128"/>
              </a:rPr>
              <a:t> είναι το μέρος του εισοδήματος μετά από φόρους που δεν ξοδεύετε και είναι επίσης μια ροή.</a:t>
            </a:r>
          </a:p>
          <a:p>
            <a:pPr>
              <a:spcBef>
                <a:spcPts val="600"/>
              </a:spcBef>
            </a:pPr>
            <a:r>
              <a:rPr lang="el-GR" sz="2000" dirty="0">
                <a:ea typeface="ヒラギノ角ゴ Pro W3" pitchFamily="-84" charset="-128"/>
              </a:rPr>
              <a:t>Η </a:t>
            </a:r>
            <a:r>
              <a:rPr lang="el-GR" sz="2000" b="1" dirty="0">
                <a:ea typeface="ヒラギノ角ゴ Pro W3" pitchFamily="-84" charset="-128"/>
              </a:rPr>
              <a:t>αποταμίευση </a:t>
            </a:r>
            <a:r>
              <a:rPr lang="el-GR" sz="2000" dirty="0">
                <a:ea typeface="ヒラギノ角ゴ Pro W3" pitchFamily="-84" charset="-128"/>
              </a:rPr>
              <a:t>είναι η αξία αυτών που έχετε συσσωρεύσει με την πάροδο του χρόνου.</a:t>
            </a:r>
          </a:p>
          <a:p>
            <a:pPr>
              <a:spcBef>
                <a:spcPts val="600"/>
              </a:spcBef>
            </a:pPr>
            <a:r>
              <a:rPr lang="el-GR" sz="2000" dirty="0">
                <a:ea typeface="ヒラギノ角ゴ Pro W3" pitchFamily="-84" charset="-128"/>
              </a:rPr>
              <a:t>Ο </a:t>
            </a:r>
            <a:r>
              <a:rPr lang="el-GR" sz="2000" b="1" dirty="0">
                <a:ea typeface="ヒラギノ角ゴ Pro W3" pitchFamily="-84" charset="-128"/>
              </a:rPr>
              <a:t>χρηματοοικονομικός πλούτος</a:t>
            </a:r>
            <a:r>
              <a:rPr lang="el-GR" sz="2000" dirty="0">
                <a:ea typeface="ヒラギノ角ゴ Pro W3" pitchFamily="-84" charset="-128"/>
              </a:rPr>
              <a:t> ή ο πλούτος είναι η αξία όλων των χρηματοοικονομικών περιουσιακών στοιχείων σας μείον όλες τις οικονομικές σας υποχρεώσεις.</a:t>
            </a:r>
          </a:p>
          <a:p>
            <a:pPr>
              <a:spcBef>
                <a:spcPts val="600"/>
              </a:spcBef>
            </a:pPr>
            <a:r>
              <a:rPr lang="el-GR" sz="2000" dirty="0">
                <a:ea typeface="ヒラギノ角ゴ Pro W3" pitchFamily="-84" charset="-128"/>
              </a:rPr>
              <a:t>Η </a:t>
            </a:r>
            <a:r>
              <a:rPr lang="el-GR" sz="2000" b="1" dirty="0">
                <a:ea typeface="ヒラギノ角ゴ Pro W3" pitchFamily="-84" charset="-128"/>
              </a:rPr>
              <a:t>επένδυση</a:t>
            </a:r>
            <a:r>
              <a:rPr lang="el-GR" sz="2000" dirty="0">
                <a:ea typeface="ヒラギノ角ゴ Pro W3" pitchFamily="-84" charset="-128"/>
              </a:rPr>
              <a:t> είναι αυτό που οι οικονομολόγοι αναφέρουν ως αγορά νέων κεφαλαιουχικών αγαθών.</a:t>
            </a:r>
          </a:p>
          <a:p>
            <a:pPr>
              <a:spcBef>
                <a:spcPts val="600"/>
              </a:spcBef>
            </a:pPr>
            <a:r>
              <a:rPr lang="el-GR" sz="2000" b="1" dirty="0">
                <a:ea typeface="ヒラギノ角ゴ Pro W3" pitchFamily="-84" charset="-128"/>
              </a:rPr>
              <a:t>Χρηματοοικονομική επένδυση</a:t>
            </a:r>
            <a:r>
              <a:rPr lang="el-GR" sz="2000" dirty="0">
                <a:ea typeface="ヒラギノ角ゴ Pro W3" pitchFamily="-84" charset="-128"/>
              </a:rPr>
              <a:t> είναι η αγορά μετοχών ή άλλων χρηματοοικονομικών περιουσιακών στοιχείων</a:t>
            </a:r>
            <a:r>
              <a:rPr lang="el-GR" sz="2000" dirty="0" smtClean="0">
                <a:ea typeface="ヒラギノ角ゴ Pro W3" pitchFamily="-84" charset="-128"/>
              </a:rPr>
              <a:t>.</a:t>
            </a:r>
            <a:r>
              <a:rPr lang="en-US" sz="2000" dirty="0" smtClean="0">
                <a:ea typeface="ヒラギノ角ゴ Pro W3" pitchFamily="-84" charset="-128"/>
              </a:rPr>
              <a:t>  </a:t>
            </a:r>
            <a:endParaRPr lang="en-US" sz="2000" dirty="0">
              <a:ea typeface="ヒラギノ角ゴ Pro W3" pitchFamily="-84" charset="-128"/>
            </a:endParaRPr>
          </a:p>
        </p:txBody>
      </p:sp>
    </p:spTree>
    <p:extLst>
      <p:ext uri="{BB962C8B-B14F-4D97-AF65-F5344CB8AC3E}">
        <p14:creationId xmlns="" xmlns:p14="http://schemas.microsoft.com/office/powerpoint/2010/main" val="4022395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4.1 </a:t>
            </a:r>
            <a:r>
              <a:rPr lang="el-GR" sz="2800" dirty="0">
                <a:latin typeface="+mj-lt"/>
              </a:rPr>
              <a:t>Η Ζήτηση Χρήματος </a:t>
            </a:r>
            <a:r>
              <a:rPr lang="en-IN" sz="2800" dirty="0" smtClean="0">
                <a:latin typeface="+mj-lt"/>
              </a:rPr>
              <a:t>(</a:t>
            </a:r>
            <a:r>
              <a:rPr lang="en-IN" sz="2800" dirty="0">
                <a:latin typeface="+mj-lt"/>
              </a:rPr>
              <a:t>3 </a:t>
            </a:r>
            <a:r>
              <a:rPr lang="el-GR" sz="2800" dirty="0">
                <a:latin typeface="+mj-lt"/>
              </a:rPr>
              <a:t>από</a:t>
            </a:r>
            <a:r>
              <a:rPr lang="en-IN" sz="2800" dirty="0">
                <a:latin typeface="+mj-lt"/>
              </a:rPr>
              <a:t> 5)</a:t>
            </a:r>
            <a:endParaRPr lang="en-US" sz="2800" dirty="0">
              <a:latin typeface="+mj-lt"/>
            </a:endParaRPr>
          </a:p>
        </p:txBody>
      </p:sp>
      <p:sp>
        <p:nvSpPr>
          <p:cNvPr id="3" name="Content Placeholder 2"/>
          <p:cNvSpPr>
            <a:spLocks noGrp="1"/>
          </p:cNvSpPr>
          <p:nvPr>
            <p:ph idx="1"/>
          </p:nvPr>
        </p:nvSpPr>
        <p:spPr>
          <a:xfrm>
            <a:off x="457200" y="914400"/>
            <a:ext cx="8229600" cy="1107996"/>
          </a:xfrm>
        </p:spPr>
        <p:txBody>
          <a:bodyPr wrap="square">
            <a:noAutofit/>
          </a:bodyPr>
          <a:lstStyle/>
          <a:p>
            <a:pPr>
              <a:spcBef>
                <a:spcPts val="525"/>
              </a:spcBef>
            </a:pPr>
            <a:r>
              <a:rPr lang="el-GR" sz="2200" dirty="0">
                <a:ea typeface="ヒラギノ角ゴ Pro W3" pitchFamily="-84" charset="-128"/>
                <a:cs typeface="Times New Roman" panose="02020603050405020304" pitchFamily="18" charset="0"/>
              </a:rPr>
              <a:t>Η ζήτηση χρήματος (</a:t>
            </a:r>
            <a:r>
              <a:rPr lang="en-US" sz="2200" i="1" dirty="0">
                <a:ea typeface="ヒラギノ角ゴ Pro W3" pitchFamily="-84" charset="-128"/>
                <a:cs typeface="Times New Roman" panose="02020603050405020304" pitchFamily="18" charset="0"/>
              </a:rPr>
              <a:t>M</a:t>
            </a:r>
            <a:r>
              <a:rPr lang="en-US" sz="2200" i="1" baseline="30000" dirty="0">
                <a:ea typeface="ヒラギノ角ゴ Pro W3" pitchFamily="-84" charset="-128"/>
                <a:cs typeface="Times New Roman" panose="02020603050405020304" pitchFamily="18" charset="0"/>
              </a:rPr>
              <a:t>d </a:t>
            </a:r>
            <a:r>
              <a:rPr lang="el-GR" sz="2200" dirty="0">
                <a:ea typeface="ヒラギノ角ゴ Pro W3" pitchFamily="-84" charset="-128"/>
                <a:cs typeface="Times New Roman" panose="02020603050405020304" pitchFamily="18" charset="0"/>
              </a:rPr>
              <a:t>) ισούται με το ονομαστικό εισόδημα $Y (ένα μέτρο του επιπέδου των συναλλαγών στην οικονομία) επί μια φθίνουσα συνάρτηση του επιτοκίου i:</a:t>
            </a:r>
            <a:endParaRPr lang="en-US" sz="2200" dirty="0">
              <a:ea typeface="ヒラギノ角ゴ Pro W3" pitchFamily="-84" charset="-128"/>
              <a:cs typeface="Times New Roman" panose="02020603050405020304" pitchFamily="18" charset="0"/>
            </a:endParaRPr>
          </a:p>
        </p:txBody>
      </p:sp>
      <mc:AlternateContent xmlns:mc="http://schemas.openxmlformats.org/markup-compatibility/2006">
        <mc:Choice xmlns="" xmlns:a14="http://schemas.microsoft.com/office/drawing/2010/main" Requires="a14">
          <p:sp>
            <p:nvSpPr>
              <p:cNvPr id="6" name="Object 5"/>
              <p:cNvSpPr txBox="1"/>
              <p:nvPr/>
            </p:nvSpPr>
            <p:spPr bwMode="auto">
              <a:xfrm>
                <a:off x="2652474" y="2313940"/>
                <a:ext cx="3846989" cy="81026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sSup>
                        <m:sSupPr>
                          <m:ctrlPr>
                            <a:rPr lang="en-US" i="1" smtClean="0">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𝑀</m:t>
                          </m:r>
                        </m:e>
                        <m:sup>
                          <m:r>
                            <a:rPr lang="en-US" i="1">
                              <a:solidFill>
                                <a:srgbClr val="000000"/>
                              </a:solidFill>
                              <a:latin typeface="Cambria Math" panose="02040503050406030204" pitchFamily="18" charset="0"/>
                            </a:rPr>
                            <m:t>𝑑</m:t>
                          </m:r>
                        </m:sup>
                      </m:sSup>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𝑌</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𝐿</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𝑖</m:t>
                          </m:r>
                        </m:e>
                      </m:d>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smtClean="0">
                          <a:solidFill>
                            <a:srgbClr val="000000"/>
                          </a:solidFill>
                          <a:latin typeface="Cambria Math" panose="02040503050406030204" pitchFamily="18" charset="0"/>
                        </a:rPr>
                        <m:t>(4.1)</m:t>
                      </m:r>
                    </m:oMath>
                    <m:oMath xmlns:m="http://schemas.openxmlformats.org/officeDocument/2006/math">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bwMode="auto">
              <a:xfrm>
                <a:off x="2652474" y="2313940"/>
                <a:ext cx="3846989" cy="810260"/>
              </a:xfrm>
              <a:prstGeom prst="rect">
                <a:avLst/>
              </a:prstGeom>
              <a:blipFill>
                <a:blip r:embed="rId3" cstate="print"/>
                <a:stretch>
                  <a:fillRect r="-317"/>
                </a:stretch>
              </a:blipFill>
              <a:ln>
                <a:noFill/>
              </a:ln>
            </p:spPr>
            <p:txBody>
              <a:bodyPr/>
              <a:lstStyle/>
              <a:p>
                <a:r>
                  <a:rPr lang="en-US">
                    <a:noFill/>
                  </a:rPr>
                  <a:t> </a:t>
                </a:r>
              </a:p>
            </p:txBody>
          </p:sp>
        </mc:Fallback>
      </mc:AlternateContent>
      <p:sp>
        <p:nvSpPr>
          <p:cNvPr id="4" name="Content Placeholder 3"/>
          <p:cNvSpPr>
            <a:spLocks noGrp="1"/>
          </p:cNvSpPr>
          <p:nvPr>
            <p:ph idx="13"/>
          </p:nvPr>
        </p:nvSpPr>
        <p:spPr>
          <a:xfrm>
            <a:off x="457200" y="3505200"/>
            <a:ext cx="8229600" cy="738664"/>
          </a:xfrm>
        </p:spPr>
        <p:txBody>
          <a:bodyPr>
            <a:noAutofit/>
          </a:bodyPr>
          <a:lstStyle/>
          <a:p>
            <a:r>
              <a:rPr lang="el-GR" sz="2200" dirty="0">
                <a:ea typeface="ヒラギノ角ゴ Pro W3" pitchFamily="-84" charset="-128"/>
              </a:rPr>
              <a:t>Η αύξηση του επιτοκίου μειώνει τη ζήτηση για χρήματα, καθώς οι άνθρωποι τοποθετούν μεγαλύτερο μέρος του πλούτου τους σε ομόλογα</a:t>
            </a:r>
            <a:r>
              <a:rPr lang="en-US" sz="2200" dirty="0">
                <a:ea typeface="ヒラギノ角ゴ Pro W3" pitchFamily="-84" charset="-128"/>
              </a:rPr>
              <a:t>.</a:t>
            </a:r>
          </a:p>
        </p:txBody>
      </p:sp>
    </p:spTree>
    <p:extLst>
      <p:ext uri="{BB962C8B-B14F-4D97-AF65-F5344CB8AC3E}">
        <p14:creationId xmlns="" xmlns:p14="http://schemas.microsoft.com/office/powerpoint/2010/main" val="726825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4.1 </a:t>
            </a:r>
            <a:r>
              <a:rPr lang="el-GR" sz="2800" dirty="0">
                <a:latin typeface="+mj-lt"/>
              </a:rPr>
              <a:t>Η Ζήτηση Χρήματος </a:t>
            </a:r>
            <a:r>
              <a:rPr lang="en-IN" sz="2800" dirty="0">
                <a:latin typeface="+mj-lt"/>
              </a:rPr>
              <a:t>(4 </a:t>
            </a:r>
            <a:r>
              <a:rPr lang="el-GR" sz="2800" dirty="0">
                <a:latin typeface="+mj-lt"/>
              </a:rPr>
              <a:t>από</a:t>
            </a:r>
            <a:r>
              <a:rPr lang="en-IN" sz="2800" dirty="0">
                <a:latin typeface="+mj-lt"/>
              </a:rPr>
              <a:t> 5)</a:t>
            </a:r>
            <a:endParaRPr lang="en-US" sz="2800" dirty="0">
              <a:latin typeface="+mj-lt"/>
            </a:endParaRPr>
          </a:p>
        </p:txBody>
      </p:sp>
      <p:sp>
        <p:nvSpPr>
          <p:cNvPr id="3" name="Content Placeholder 2"/>
          <p:cNvSpPr>
            <a:spLocks noGrp="1"/>
          </p:cNvSpPr>
          <p:nvPr>
            <p:ph idx="1"/>
          </p:nvPr>
        </p:nvSpPr>
        <p:spPr>
          <a:xfrm>
            <a:off x="457200" y="1020648"/>
            <a:ext cx="8229600" cy="2408352"/>
          </a:xfrm>
        </p:spPr>
        <p:txBody>
          <a:bodyPr wrap="square">
            <a:noAutofit/>
          </a:bodyPr>
          <a:lstStyle/>
          <a:p>
            <a:pPr>
              <a:spcBef>
                <a:spcPts val="525"/>
              </a:spcBef>
            </a:pPr>
            <a:r>
              <a:rPr lang="el-GR" sz="2200" dirty="0">
                <a:ea typeface="ヒラギノ角ゴ Pro W3" pitchFamily="-84" charset="-128"/>
              </a:rPr>
              <a:t>Η εξίσωση</a:t>
            </a:r>
            <a:r>
              <a:rPr lang="en-US" sz="2200" dirty="0">
                <a:ea typeface="ヒラギノ角ゴ Pro W3" pitchFamily="-84" charset="-128"/>
              </a:rPr>
              <a:t> (4.1) </a:t>
            </a:r>
            <a:r>
              <a:rPr lang="el-GR" sz="2200" dirty="0">
                <a:ea typeface="ヒラギノ角ゴ Pro W3" pitchFamily="-84" charset="-128"/>
              </a:rPr>
              <a:t>σημαίνει ότι η ζήτηση χρήματος</a:t>
            </a:r>
            <a:r>
              <a:rPr lang="en-US" sz="2200" dirty="0">
                <a:ea typeface="ヒラギノ角ゴ Pro W3" pitchFamily="-84" charset="-128"/>
              </a:rPr>
              <a:t>:</a:t>
            </a:r>
          </a:p>
          <a:p>
            <a:pPr lvl="1">
              <a:spcBef>
                <a:spcPts val="525"/>
              </a:spcBef>
            </a:pPr>
            <a:r>
              <a:rPr lang="el-GR" sz="2200" dirty="0">
                <a:ea typeface="ヒラギノ角ゴ Pro W3" pitchFamily="-84" charset="-128"/>
              </a:rPr>
              <a:t>αυξάνει ανάλογα με το ονομαστικό εισόδημα, και </a:t>
            </a:r>
          </a:p>
          <a:p>
            <a:pPr lvl="1">
              <a:spcBef>
                <a:spcPts val="525"/>
              </a:spcBef>
            </a:pPr>
            <a:r>
              <a:rPr lang="el-GR" sz="2200" dirty="0">
                <a:ea typeface="ヒラギノ角ゴ Pro W3" pitchFamily="-84" charset="-128"/>
              </a:rPr>
              <a:t>εξαρτάται αρνητικά από το επιτόκιο.</a:t>
            </a:r>
            <a:endParaRPr lang="en-US" sz="2200" dirty="0">
              <a:ea typeface="ヒラギノ角ゴ Pro W3" pitchFamily="-84" charset="-128"/>
            </a:endParaRPr>
          </a:p>
          <a:p>
            <a:pPr>
              <a:spcBef>
                <a:spcPts val="525"/>
              </a:spcBef>
            </a:pPr>
            <a:r>
              <a:rPr lang="el-GR" sz="2200" dirty="0">
                <a:ea typeface="ヒラギノ角ゴ Pro W3" pitchFamily="-84" charset="-128"/>
              </a:rPr>
              <a:t>Η σχέση μεταξύ της ζήτησης χρήματος και του επιτοκίου για ένα δεδομένο επίπεδο εισοδήματος $Y αντιπροσωπεύεται από την καμπύλη </a:t>
            </a:r>
            <a:r>
              <a:rPr lang="en-US" sz="2200" dirty="0">
                <a:ea typeface="ヒラギノ角ゴ Pro W3" pitchFamily="-84" charset="-128"/>
              </a:rPr>
              <a:t> </a:t>
            </a:r>
            <a:r>
              <a:rPr lang="en-US" sz="2200" i="1" dirty="0">
                <a:ea typeface="ヒラギノ角ゴ Pro W3" pitchFamily="-84" charset="-128"/>
                <a:cs typeface="Times New Roman" panose="02020603050405020304" pitchFamily="18" charset="0"/>
              </a:rPr>
              <a:t>M</a:t>
            </a:r>
            <a:r>
              <a:rPr lang="en-US" sz="2200" i="1" baseline="30000" dirty="0">
                <a:ea typeface="ヒラギノ角ゴ Pro W3" pitchFamily="-84" charset="-128"/>
                <a:cs typeface="Times New Roman" panose="02020603050405020304" pitchFamily="18" charset="0"/>
              </a:rPr>
              <a:t>d</a:t>
            </a:r>
            <a:r>
              <a:rPr lang="en-US" sz="2200" dirty="0">
                <a:ea typeface="ヒラギノ角ゴ Pro W3" pitchFamily="-84" charset="-128"/>
              </a:rPr>
              <a:t>.</a:t>
            </a:r>
          </a:p>
        </p:txBody>
      </p:sp>
    </p:spTree>
    <p:extLst>
      <p:ext uri="{BB962C8B-B14F-4D97-AF65-F5344CB8AC3E}">
        <p14:creationId xmlns="" xmlns:p14="http://schemas.microsoft.com/office/powerpoint/2010/main" val="1223713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4.1 </a:t>
            </a:r>
            <a:r>
              <a:rPr lang="el-GR" sz="2800" dirty="0">
                <a:latin typeface="+mj-lt"/>
              </a:rPr>
              <a:t>Η Ζήτηση Χρήματος </a:t>
            </a:r>
            <a:r>
              <a:rPr lang="en-IN" sz="2800" dirty="0">
                <a:latin typeface="+mj-lt"/>
              </a:rPr>
              <a:t>(5 </a:t>
            </a:r>
            <a:r>
              <a:rPr lang="el-GR" sz="2800" dirty="0">
                <a:latin typeface="+mj-lt"/>
              </a:rPr>
              <a:t>από</a:t>
            </a:r>
            <a:r>
              <a:rPr lang="en-IN" sz="2800" dirty="0">
                <a:latin typeface="+mj-lt"/>
              </a:rPr>
              <a:t> 5)</a:t>
            </a:r>
            <a:endParaRPr lang="en-US" sz="2800" dirty="0">
              <a:latin typeface="+mj-lt"/>
            </a:endParaRPr>
          </a:p>
        </p:txBody>
      </p:sp>
      <p:sp>
        <p:nvSpPr>
          <p:cNvPr id="5" name="Content Placeholder 4"/>
          <p:cNvSpPr>
            <a:spLocks noGrp="1"/>
          </p:cNvSpPr>
          <p:nvPr>
            <p:ph idx="1"/>
          </p:nvPr>
        </p:nvSpPr>
        <p:spPr>
          <a:xfrm>
            <a:off x="457200" y="685800"/>
            <a:ext cx="8229600" cy="369332"/>
          </a:xfrm>
        </p:spPr>
        <p:txBody>
          <a:bodyPr>
            <a:noAutofit/>
          </a:bodyPr>
          <a:lstStyle/>
          <a:p>
            <a:pPr marL="0" indent="0">
              <a:buNone/>
            </a:pPr>
            <a:r>
              <a:rPr lang="el-GR" sz="2200" b="1" dirty="0">
                <a:ea typeface="ヒラギノ角ゴ Pro W3" pitchFamily="-65" charset="-128"/>
              </a:rPr>
              <a:t>Απεικόνιση</a:t>
            </a:r>
            <a:r>
              <a:rPr lang="en-US" sz="2200" b="1" dirty="0">
                <a:ea typeface="ヒラギノ角ゴ Pro W3" pitchFamily="-65" charset="-128"/>
              </a:rPr>
              <a:t> 4.1 </a:t>
            </a:r>
            <a:r>
              <a:rPr lang="el-GR" sz="2200" dirty="0">
                <a:ea typeface="ヒラギノ角ゴ Pro W3" pitchFamily="-65" charset="-128"/>
              </a:rPr>
              <a:t>Η ζήτηση χρήματος</a:t>
            </a:r>
            <a:endParaRPr lang="en-US" sz="2200" dirty="0">
              <a:ea typeface="ヒラギノ角ゴ Pro W3" pitchFamily="-65" charset="-128"/>
            </a:endParaRPr>
          </a:p>
        </p:txBody>
      </p:sp>
      <p:sp>
        <p:nvSpPr>
          <p:cNvPr id="6" name="Content Placeholder 5"/>
          <p:cNvSpPr>
            <a:spLocks noGrp="1"/>
          </p:cNvSpPr>
          <p:nvPr>
            <p:ph idx="13"/>
          </p:nvPr>
        </p:nvSpPr>
        <p:spPr>
          <a:xfrm>
            <a:off x="457200" y="1363677"/>
            <a:ext cx="8229600" cy="922323"/>
          </a:xfrm>
        </p:spPr>
        <p:txBody>
          <a:bodyPr>
            <a:noAutofit/>
          </a:bodyPr>
          <a:lstStyle/>
          <a:p>
            <a:pPr marL="0" indent="0">
              <a:spcBef>
                <a:spcPts val="525"/>
              </a:spcBef>
              <a:buNone/>
            </a:pPr>
            <a:r>
              <a:rPr lang="el-GR" sz="1800" kern="0" dirty="0">
                <a:ea typeface="ヒラギノ角ゴ Pro W3" pitchFamily="-84" charset="-128"/>
              </a:rPr>
              <a:t>Για ένα δεδομένο επίπεδο ονομαστικού εισοδήματος, ένα χαμηλότερο επιτόκιο αυξάνει τη ζήτηση χρήματος</a:t>
            </a:r>
            <a:r>
              <a:rPr lang="el-GR" sz="1800" kern="0" dirty="0" smtClean="0">
                <a:ea typeface="ヒラギノ角ゴ Pro W3" pitchFamily="-84" charset="-128"/>
              </a:rPr>
              <a:t>. Σε </a:t>
            </a:r>
            <a:r>
              <a:rPr lang="el-GR" sz="1800" kern="0" dirty="0">
                <a:ea typeface="ヒラギノ角ゴ Pro W3" pitchFamily="-84" charset="-128"/>
              </a:rPr>
              <a:t>ένα δεδομένο επιτόκιο, μια αύξηση του ονομαστικού εισοδήματος μετατοπίζει τη ζήτηση χρήματος προς τα δεξιά</a:t>
            </a:r>
            <a:r>
              <a:rPr lang="en-US" sz="1800" kern="0" dirty="0">
                <a:ea typeface="ヒラギノ角ゴ Pro W3" pitchFamily="-84" charset="-128"/>
              </a:rPr>
              <a:t>.</a:t>
            </a:r>
          </a:p>
        </p:txBody>
      </p:sp>
      <p:pic>
        <p:nvPicPr>
          <p:cNvPr id="1027" name="Picture 3"/>
          <p:cNvPicPr>
            <a:picLocks noChangeAspect="1" noChangeArrowheads="1"/>
          </p:cNvPicPr>
          <p:nvPr/>
        </p:nvPicPr>
        <p:blipFill>
          <a:blip r:embed="rId3" cstate="print"/>
          <a:srcRect/>
          <a:stretch>
            <a:fillRect/>
          </a:stretch>
        </p:blipFill>
        <p:spPr bwMode="auto">
          <a:xfrm>
            <a:off x="2209800" y="2286113"/>
            <a:ext cx="4648200" cy="4066309"/>
          </a:xfrm>
          <a:prstGeom prst="rect">
            <a:avLst/>
          </a:prstGeom>
          <a:noFill/>
          <a:ln w="9525">
            <a:noFill/>
            <a:miter lim="800000"/>
            <a:headEnd/>
            <a:tailEnd/>
          </a:ln>
        </p:spPr>
      </p:pic>
    </p:spTree>
    <p:extLst>
      <p:ext uri="{BB962C8B-B14F-4D97-AF65-F5344CB8AC3E}">
        <p14:creationId xmlns="" xmlns:p14="http://schemas.microsoft.com/office/powerpoint/2010/main" val="597327045"/>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827</TotalTime>
  <Words>4710</Words>
  <Application>Microsoft Office PowerPoint</Application>
  <PresentationFormat>Προβολή στην οθόνη (4:3)</PresentationFormat>
  <Paragraphs>220</Paragraphs>
  <Slides>30</Slides>
  <Notes>30</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508 Lecture</vt:lpstr>
      <vt:lpstr>Μακροοικονομική</vt:lpstr>
      <vt:lpstr>Σχεδιάγραμμα Κεφαλαίου 4</vt:lpstr>
      <vt:lpstr>Οι αγορές Χρήματος</vt:lpstr>
      <vt:lpstr>4.1 Η Ζήτηση Χρήματος (1 από 5)</vt:lpstr>
      <vt:lpstr>4.1 Η Ζήτηση Χρήματος (2 από 5)</vt:lpstr>
      <vt:lpstr>ΠΛΑΙΣΙΟ ΕΠΙΚΕΝΤΡΩΣΗΣ: Εννοιολογικές παγίδες: Χρήμα, Εισόδημα και Πλούτος</vt:lpstr>
      <vt:lpstr>4.1 Η Ζήτηση Χρήματος (3 από 5)</vt:lpstr>
      <vt:lpstr>4.1 Η Ζήτηση Χρήματος (4 από 5)</vt:lpstr>
      <vt:lpstr>4.1 Η Ζήτηση Χρήματος (5 από 5)</vt:lpstr>
      <vt:lpstr>ΠΛΑΙΣΙΟ ΕΠΙΚΕΝΤΡΩΣΗΣ: ΠΟΙΟΣ ΚΡΑΤΑΕΙ ΤΟ ΝΟΜΙΣΜΑ ΤΩΝ ΗΠΑ</vt:lpstr>
      <vt:lpstr>4.2 Καθορισμός του επιτοκίου: Ι (1 από 9)</vt:lpstr>
      <vt:lpstr>4.2 Καθορισμός του επιτοκίου: Ι (2 από 9)</vt:lpstr>
      <vt:lpstr>4.2 Καθορισμός του επιτοκίου: Ι (3 από 9)</vt:lpstr>
      <vt:lpstr>4.2 Καθορισμός του επιτοκίου: Ι (4 από 9)</vt:lpstr>
      <vt:lpstr>4.2 Καθορισμός του επιτοκίου: Ι (5 από 9)</vt:lpstr>
      <vt:lpstr>4.2 Καθορισμός του επιτοκίου: Ι (6 από 9)</vt:lpstr>
      <vt:lpstr>4.2 Καθορισμός του επιτοκίου: Ι (7 από 9)</vt:lpstr>
      <vt:lpstr>4.2 Καθορισμός του επιτοκίου: Ι (8 από 9)</vt:lpstr>
      <vt:lpstr>4.2 Καθορισμός του επιτοκίου: Ι (9 από 9)</vt:lpstr>
      <vt:lpstr>Διαφάνεια 20</vt:lpstr>
      <vt:lpstr>Διαφάνεια 21</vt:lpstr>
      <vt:lpstr>Διαφάνεια 22</vt:lpstr>
      <vt:lpstr>Διαφάνεια 23</vt:lpstr>
      <vt:lpstr>Διαφάνεια 24</vt:lpstr>
      <vt:lpstr>Διαφάνεια 25</vt:lpstr>
      <vt:lpstr>ΠΛΑΙΣΙΟ ΕΠΙΚΕΝΤΡΩΣΗΣ: Θα αντικαταστήσουν τα bitcoins το δολάριο;</vt:lpstr>
      <vt:lpstr>4.4 Η παγίδα ρευστότητας (1 από 2)</vt:lpstr>
      <vt:lpstr>4.4 Η παγίδα ρευστότητας (2 από 2)</vt:lpstr>
      <vt:lpstr>ΠΛΑΙΣΙΟ ΕΠΙΚΕΝΤΡΩΣΗΣ: Η παγίδα ρευστότητας στην πράξη</vt:lpstr>
      <vt:lpstr>Copyright</vt:lpstr>
    </vt:vector>
  </TitlesOfParts>
  <Company>Pearson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Macroeconomics, Eighth Edition, Chapter 4, Financial  Markets Ⅰ</dc:title>
  <dc:subject>Economics</dc:subject>
  <dc:creator>Blanchard</dc:creator>
  <cp:keywords>Economics</cp:keywords>
  <cp:lastModifiedBy>VOTIS</cp:lastModifiedBy>
  <cp:revision>5066</cp:revision>
  <dcterms:created xsi:type="dcterms:W3CDTF">2014-07-14T20:04:21Z</dcterms:created>
  <dcterms:modified xsi:type="dcterms:W3CDTF">2022-05-22T11:34:36Z</dcterms:modified>
</cp:coreProperties>
</file>