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293" r:id="rId2"/>
    <p:sldId id="1214" r:id="rId3"/>
    <p:sldId id="1266" r:id="rId4"/>
    <p:sldId id="1267" r:id="rId5"/>
    <p:sldId id="1286" r:id="rId6"/>
    <p:sldId id="1287" r:id="rId7"/>
    <p:sldId id="1270" r:id="rId8"/>
    <p:sldId id="1288" r:id="rId9"/>
    <p:sldId id="1272" r:id="rId10"/>
    <p:sldId id="1273" r:id="rId11"/>
    <p:sldId id="1274" r:id="rId12"/>
    <p:sldId id="1275" r:id="rId13"/>
    <p:sldId id="1276" r:id="rId14"/>
    <p:sldId id="1277" r:id="rId15"/>
    <p:sldId id="1291" r:id="rId16"/>
    <p:sldId id="1279" r:id="rId17"/>
    <p:sldId id="1290" r:id="rId18"/>
    <p:sldId id="1281" r:id="rId19"/>
    <p:sldId id="1282" r:id="rId20"/>
    <p:sldId id="1289" r:id="rId21"/>
    <p:sldId id="1284" r:id="rId22"/>
    <p:sldId id="1285" r:id="rId23"/>
    <p:sldId id="11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36">
          <p15:clr>
            <a:srgbClr val="A4A3A4"/>
          </p15:clr>
        </p15:guide>
        <p15:guide id="4" orient="horz" pos="3984">
          <p15:clr>
            <a:srgbClr val="A4A3A4"/>
          </p15:clr>
        </p15:guide>
        <p15:guide id="5" orient="horz" pos="720">
          <p15:clr>
            <a:srgbClr val="A4A3A4"/>
          </p15:clr>
        </p15:guide>
        <p15:guide id="6" orient="horz" pos="1056">
          <p15:clr>
            <a:srgbClr val="A4A3A4"/>
          </p15:clr>
        </p15:guide>
        <p15:guide id="7" orient="horz" pos="139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3" autoAdjust="0"/>
    <p:restoredTop sz="86968" autoAdjust="0"/>
  </p:normalViewPr>
  <p:slideViewPr>
    <p:cSldViewPr>
      <p:cViewPr varScale="1">
        <p:scale>
          <a:sx n="80" d="100"/>
          <a:sy n="80" d="100"/>
        </p:scale>
        <p:origin x="-1722" y="-84"/>
      </p:cViewPr>
      <p:guideLst>
        <p:guide orient="horz" pos="2160"/>
        <p:guide orient="horz" pos="336"/>
        <p:guide orient="horz" pos="3984"/>
        <p:guide orient="horz" pos="720"/>
        <p:guide orient="horz" pos="1056"/>
        <p:guide orient="horz" pos="1392"/>
        <p:guide pos="2880"/>
        <p:guide pos="288"/>
        <p:guide pos="5472"/>
      </p:guideLst>
    </p:cSldViewPr>
  </p:slideViewPr>
  <p:outlineViewPr>
    <p:cViewPr>
      <p:scale>
        <a:sx n="33" d="100"/>
        <a:sy n="33" d="100"/>
      </p:scale>
      <p:origin x="0" y="8184"/>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5" d="100"/>
          <a:sy n="55" d="100"/>
        </p:scale>
        <p:origin x="28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Εάν αυτή η παρουσίαση του PowerPoint περιέχει μαθηματικές εξισώσεις, ίσως χρειαστεί να ελέγξετε ότι ο υπολογιστής σας έχει εγκατεστημένα τα ακόλουθα:</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dirty="0"/>
              <a:t>Πρόσθετο </a:t>
            </a:r>
            <a:r>
              <a:rPr lang="el-GR" dirty="0" err="1"/>
              <a:t>MathType</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smtClean="0"/>
              <a:t>Math</a:t>
            </a:r>
            <a:r>
              <a:rPr lang="el-GR" dirty="0" smtClean="0"/>
              <a:t> </a:t>
            </a:r>
            <a:r>
              <a:rPr lang="el-GR" dirty="0"/>
              <a:t>Player (διαθέσιμη δωρεάν έκδοση)</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l-GR" dirty="0"/>
              <a:t>NVDA </a:t>
            </a:r>
            <a:r>
              <a:rPr lang="el-GR" dirty="0" err="1"/>
              <a:t>Reader</a:t>
            </a:r>
            <a:r>
              <a:rPr lang="el-GR" dirty="0"/>
              <a:t> (διαθέσιμη δωρεάν έκδοση)</a:t>
            </a:r>
            <a:r>
              <a:rPr lang="en-US" dirty="0"/>
              <a: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xmlns="" val="254779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Αφού διατήρησε το επιτόκιο ομοσπονδιακών κεφαλαίων κοντά στο μηδέν, η </a:t>
            </a:r>
            <a:r>
              <a:rPr lang="el-GR" dirty="0" err="1"/>
              <a:t>Fed</a:t>
            </a:r>
            <a:r>
              <a:rPr lang="el-GR" dirty="0"/>
              <a:t> άρχισε να το αυξάνει το 2016, έως  2,4%  το 2018.</a:t>
            </a:r>
          </a:p>
          <a:p>
            <a:pPr defTabSz="931774">
              <a:defRPr/>
            </a:pPr>
            <a:endParaRPr lang="el-GR" dirty="0"/>
          </a:p>
          <a:p>
            <a:pPr defTabSz="931774">
              <a:defRPr/>
            </a:pPr>
            <a:r>
              <a:rPr lang="el-GR" dirty="0"/>
              <a:t>Μεγάλη περιγραφή:</a:t>
            </a:r>
          </a:p>
          <a:p>
            <a:pPr defTabSz="931774">
              <a:defRPr/>
            </a:pPr>
            <a:r>
              <a:rPr lang="el-GR" dirty="0"/>
              <a:t>Ο οριζόντιος άξονας αντιπροσωπεύει την ημερομηνία που κυμαίνεται από το 2000 έως το 2018 σε προσαυξήσεις των οκτώ μηνών. Ο κατακόρυφος άξονας αντιπροσωπεύει το ποσοστό που κυμαίνεται από 0 έως 7 σε προσαυξήσεις του 1. Το γράφημα είναι μια καμπύλη ζιγκ-ζαγκ που αυξάνεται από 5,5 το 2000, στη συνέχεια πέφτει στο 1 το 2004, αυξάνεται περαιτέρω στο 5 το 2008, και πάλι πέφτει στο 0,1 το 2009, και τελικά ανεβαίνει από 0,1 το 2016 στο 2018. Όλες οι τιμές είναι εκτιμήσεις.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Τα επιτόκια αυξήθηκαν ελαφρώς τα τελευταία δύο χρόνια, αλλά η </a:t>
            </a:r>
            <a:r>
              <a:rPr lang="el-GR" dirty="0" err="1"/>
              <a:t>Fed</a:t>
            </a:r>
            <a:r>
              <a:rPr lang="el-GR" dirty="0"/>
              <a:t> εξακολουθεί </a:t>
            </a:r>
            <a:r>
              <a:rPr lang="el-GR"/>
              <a:t>να </a:t>
            </a:r>
            <a:r>
              <a:rPr lang="el-GR" smtClean="0"/>
              <a:t>περιορίζεται </a:t>
            </a:r>
            <a:r>
              <a:rPr lang="el-GR" dirty="0"/>
              <a:t>στην ικανότητά της να μειώνει τα επιτόκια για να τονώσει την ανάπτυξη.</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 Πίνακας 1-2 δείχνει τη μέση αύξηση της παραγωγικότητας των ΗΠΑ ανά δεκαετία από το 1990, για τον ιδιωτικό μη γεωργικό επιχειρηματικό τομέα και για τον μεταποιητικό τομέα. Όπως μπορείτε να δείτε, η αύξηση της παραγωγικότητας τη δεκαετία του 2010 ήταν, μέχρι στιγμής, πολύ χαμηλότερη από ό,τι ήταν τις δύο προηγούμενες δεκαετίες.</a:t>
            </a:r>
          </a:p>
          <a:p>
            <a:endParaRPr lang="el-GR"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1957, έξι ευρωπαϊκές χώρες αποφάσισαν να σχηματίσουν μια κοινή ευρωπαϊκή αγορά — μια οικονομική ζώνη όπου οι άνθρωποι, τα αγαθά και οι υπηρεσίες θα μπορούσαν να κυκλοφορούν ελεύθερα. Με την πάροδο του χρόνου, 22 ακόμη χώρες προσχώρησαν, ανεβάζοντας το σύνολο σε 28. Αυτή η ομάδα είναι πλέον γνωστή ως Ευρωπαϊκή Ένωση (ΕΕ) και το πεδίο εφαρμογής της εκτείνεται πέρα από απλά οικονομικά ζητήματα. Το 2016, το Ηνωμένο Βασίλειο διεξήγαγε δημοψήφισμα στο οποίο δόθηκε στην κυβέρνηση η εντολή για έξοδο από την Ένωση. Σε αυτή τη συγκυρία, οι διαπραγματεύσεις συνεχίζονται ακόμη, αλλά, εάν και όταν αποχωρήσει το Ηνωμένο Βασίλειο, θα μείνουν 27 μέλη.</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 Πίνακας 1-3 δίνει τις τιμές για την αύξηση του προϊόντος, το ποσοστό ανεργίας και το ποσοστό πληθωρισμού για την περίοδο 1990–2007, 2008–2009, 2010–2017 και 2018. Όπως και στις Ηνωμένες Πολιτείες, η οξεία φάση της κρίσης, 2008 –Το 2009, χαρακτηρίστηκε από αρνητική ανάπτυξη. Ενώ οι Ηνωμένες Πολιτείες ανέκαμψαν, η ανάπτυξη στη ζώνη του ευρώ παρέμεινε αναιμική. Πράγματι, ενώ αυτό δεν φαίνεται στον πίνακα, η ανάπτυξη ήταν αρνητική τόσο το 2012 όσο και το 2013. Η ανάπτυξη έχει πλέον αυξηθεί, φθάνοντας το 2% το 2018, αλλά το ποσοστό ανεργίας παραμένει υψηλό, στο 8,3%. Ο πληθωρισμός παραμένει πολύ χαμηλός, κάτω από τον στόχο του 2% της Ευρωπαϊκής Κεντρικής Τράπεζας (ΕΚΤ).</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Όπως μπορείτε να δείτε από τους αριθμούς στο Σχήμα 1-5, η ζώνη του ευρώ είναι μια ισχυρή οικονομική δύναμη. Με την τρέχουσα συναλλαγματική ισοτιμία μεταξύ του ευρώ και του δολαρίου, η παραγωγή της είναι ίση με τα δύο τρίτα της παραγωγής των ΗΠΑ. (Η ΕΕ στο σύνολό της έχει παραγωγή ίση με το 90% αυτής των Ηνωμένων Πολιτειών.</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Μεγάλη </a:t>
            </a:r>
            <a:r>
              <a:rPr lang="el-GR" sz="1200" b="0" i="0" u="none" strike="noStrike" kern="1200" baseline="0" dirty="0">
                <a:solidFill>
                  <a:schemeClr val="tx1"/>
                </a:solidFill>
                <a:latin typeface="+mn-lt"/>
                <a:ea typeface="+mn-ea"/>
                <a:cs typeface="+mn-cs"/>
              </a:rPr>
              <a:t>περιγραφή:</a:t>
            </a:r>
          </a:p>
          <a:p>
            <a:r>
              <a:rPr lang="el-GR" sz="1200" b="0" i="0" u="none" strike="noStrike" kern="1200" baseline="0" dirty="0">
                <a:solidFill>
                  <a:schemeClr val="tx1"/>
                </a:solidFill>
                <a:latin typeface="+mn-lt"/>
                <a:ea typeface="+mn-ea"/>
                <a:cs typeface="+mn-cs"/>
              </a:rPr>
              <a:t>Οι χώρες που ανήκουν στη ζώνη του ευρώ το 2018 είναι η Φινλανδία, η Εσθονία, η Λετονία, η Λιθουανία, η Γερμανία, η Σλοβακία, η Αυστρία, η Ολλανδία, το Βέλγιο, το Λουξεμβούργο, η Ιρλανδία, η Γαλλία, η Ιταλία, η Ισπανία, η Πορτογαλία, η Σλοβενία, η Μάλτα, η Ελλάδα και η Κύπρος. Ένα πλαίσιο στην επάνω αριστερή γωνία γράφει: η παραγωγή είναι 13,7 τρισεκατομμύρια δολάρια, ο πληθυσμός είναι 341 εκατομμύρια, το κατά κεφαλή προϊόν είναι 40.170 δολάρια και το μερίδιο της παγκόσμιας παραγωγής είναι 16%. Ένας πίνακας εμφανίζει την οικονομική άποψη για τέσσερις χώρες το 2018. Τα δεδομένα του πίνακα είναι τα εξής: Η παραγωγή της Γαλλίας είναι 2,8 τρισεκατομμύρια δολάρια, ο πληθυσμός είναι 65,1 εκατομμύρια και το κατά κεφαλή προϊόν είναι 42.900 δολάρια. Η παραγωγή της Γερμανίας είναι 4,0 τρισεκατομμύρια δολάρια, ο πληθυσμός είναι 82,7 εκατομμύρια και το κατά κεφαλή προϊόν είναι 48.600. Η παραγωγή της Ιταλίας είναι 2,0 τρισεκατομμύρια δολάρια, ο πληθυσμός είναι 60,7 εκατομμύρια και το κατά κεφαλή προϊόν είναι 34.300. Η παραγωγή της Ισπανίας είναι 1,4 τρισεκατομμύρια δολάρια, ο πληθυσμός είναι 46,3 εκατομμύρια και το κατά κεφαλή προϊόν είναι 31.000 δολάρια.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Ορισμένοι οικονομολόγοι πιστεύουν ότι το κύριο πρόβλημα με τα ποσοστά ανεργίας στη ζώνη του ευρώ είναι ότι τα ευρωπαϊκά κράτη προστατεύουν υπερβολικά τους εργαζόμενους. Για να αποτρέψουν τους εργαζόμενους από το να χάσουν τις δουλειές τους, καθιστούν ακριβό για τις επιχειρήσεις την απόλυση τους. Επίσης, για την προστασία των εργαζομένων που μένουν άνεργοι, οι ευρωπαϊκές κυβερνήσεις παρέχουν γενναιόδωρα επιδόματα ανεργίας. Όμως, με αυτόν τον τρόπο, μειώνουν τα κίνητρα για τους ανέργους να δέχονται γρήγορα θέσεις εργασίας. Αυτό μπορεί επίσης να αυξήσει την ανεργία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Το σχήμα 1-6 δείχνει την εντυπωσιακή εξέλιξη του ποσοστού ανεργίας στην Ισπανία από το 1990. Μετά από μια μακρά περίοδο ανάπτυξης που ξεκίνησε στα μέσα της δεκαετίας του 1990, το ποσοστό ανεργίας μειώθηκε από ένα υψηλό σχεδόν 25% το 1994 σε 8% έως το 2007. Όμως με την κρίση, η ανεργία εκτοξεύτηκε ξανά, υπερβαίνοντας το 25% το 2013. Έκτοτε μειώθηκε, αλλά εξακολουθεί να βρίσκεται στο 15%</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Μεγάλη </a:t>
            </a:r>
            <a:r>
              <a:rPr lang="el-GR" sz="1200" b="0" i="0" u="none" strike="noStrike" kern="1200" baseline="0" dirty="0">
                <a:solidFill>
                  <a:schemeClr val="tx1"/>
                </a:solidFill>
                <a:latin typeface="+mn-lt"/>
                <a:ea typeface="+mn-ea"/>
                <a:cs typeface="+mn-cs"/>
              </a:rPr>
              <a:t>περιγραφή:</a:t>
            </a:r>
          </a:p>
          <a:p>
            <a:r>
              <a:rPr lang="el-GR" sz="1200" b="0" i="0" u="none" strike="noStrike" kern="1200" baseline="0" dirty="0">
                <a:solidFill>
                  <a:schemeClr val="tx1"/>
                </a:solidFill>
                <a:latin typeface="+mn-lt"/>
                <a:ea typeface="+mn-ea"/>
                <a:cs typeface="+mn-cs"/>
              </a:rPr>
              <a:t>Ο κατακόρυφος άξονας αντιπροσωπεύει ποσοστό από 0 έως 30 σε προσαυξήσεις 5 και ο οριζόντιος άξονας αντιπροσωπεύει τα έτη, από το 1990 έως το 2018 σε προσαυξήσεις 2. Η καμπύλη αυξάνεται από (1990, 16) σε (1994, 24), στη συνέχεια πέφτει στο (2008, 12), στη συνέχεια αυξάνει στο (2014, 27) και πάλι πέφτει στο (2018, 17). Όλες οι τιμές είναι εκτιμήσεις.</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Η ζώνη του ευρώ έχει υποστηρικτές και επικριτές με έγκυρα επιχειρήματα σε κάθε πλευρά.</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Η Κίνα παραμένει μία από τις μεγαλύτερες οικονομίες στον κόσμο, αλλά μπορεί να προσελκύει περισσότερη προσοχή από ό,τι δικαιολογείται απλώς και μόνο λόγω δελτίων των ειδήσεων.</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smtClean="0"/>
              <a:t>Οι πέντε ενότητες αυτού του κεφαλαίου καλύπτουν μερικά από τα κύρια μακροοικονομικά ζητήματα που αντιμετωπίζουν οι χώρες σήμερα και εξετάζουν τις τρεις κύριες οικονομικές δυνάμεις του κόσμου: τις Ηνωμένες Πολιτείες, τη ζώνη του ευρώ και την Κίνα.</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Κίνα είναι στις ειδήσεις κάθε μέρα. Θεωρείται ως μια από τις μεγαλύτερες οικονομικές δυνάμεις στον κόσμο. Είναι δικαιολογημένη η προσοχή; Μια πρώτη ματιά στους αριθμούς στο Σχήμα 1-7 δείχνει ότι μπορεί να μην είναι. Είναι αλήθεια ότι ο πληθυσμός της Κίνας είναι τεράστιος, τετραπλάσιος από αυτόν των Ηνωμένων Πολιτειών. Αλλά η παραγωγή της, εκφρασμένη σε δολάρια πολλαπλασιάζοντας τον αριθμό σε </a:t>
            </a:r>
            <a:r>
              <a:rPr lang="el-GR" sz="1200" b="0" i="0" u="none" strike="noStrike" kern="1200" baseline="0" dirty="0" err="1">
                <a:solidFill>
                  <a:schemeClr val="tx1"/>
                </a:solidFill>
                <a:latin typeface="+mn-lt"/>
                <a:ea typeface="+mn-ea"/>
                <a:cs typeface="+mn-cs"/>
              </a:rPr>
              <a:t>γιουάν</a:t>
            </a:r>
            <a:r>
              <a:rPr lang="el-GR" sz="1200" b="0" i="0" u="none" strike="noStrike" kern="1200" baseline="0" dirty="0">
                <a:solidFill>
                  <a:schemeClr val="tx1"/>
                </a:solidFill>
                <a:latin typeface="+mn-lt"/>
                <a:ea typeface="+mn-ea"/>
                <a:cs typeface="+mn-cs"/>
              </a:rPr>
              <a:t> (το κινεζικό νόμισμα) με τη συναλλαγματική ισοτιμία δολαρίου-</a:t>
            </a:r>
            <a:r>
              <a:rPr lang="el-GR" sz="1200" b="0" i="0" u="none" strike="noStrike" kern="1200" baseline="0" dirty="0" err="1">
                <a:solidFill>
                  <a:schemeClr val="tx1"/>
                </a:solidFill>
                <a:latin typeface="+mn-lt"/>
                <a:ea typeface="+mn-ea"/>
                <a:cs typeface="+mn-cs"/>
              </a:rPr>
              <a:t>γουάν</a:t>
            </a:r>
            <a:r>
              <a:rPr lang="el-GR" sz="1200" b="0" i="0" u="none" strike="noStrike" kern="1200" baseline="0" dirty="0">
                <a:solidFill>
                  <a:schemeClr val="tx1"/>
                </a:solidFill>
                <a:latin typeface="+mn-lt"/>
                <a:ea typeface="+mn-ea"/>
                <a:cs typeface="+mn-cs"/>
              </a:rPr>
              <a:t>, εξακολουθεί να είναι μόνο 13,5 τρισεκατομμύρια δολάρια, περίπου το 60% αυτής των Ηνωμένων Πολιτειών. Το προϊόν  ανά άτομο είναι περίπου 9.700 $, μόνο περίπου το 15% του κατά κεφαλή προϊόντος στις Ηνωμένες Πολιτείες</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Η περιοχή της Κίνας επισημαίνεται στον χάρτη της Ασίας. Ένα πλαίσιο σχολίων που δείχνει τον χάρτη της Κίνας γράφει: η παραγωγή της Κίνας είναι 13,5 τρισεκατομμύρια δολάρια, ο πληθυσμός είναι 1,39 δισεκατομμύρια, το κατά κεφαλή προϊόν είναι 9.700 δολάρια και το μερίδιό της στην παγκόσμια παραγωγή είναι 16%.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Από το 1990 (από το 1980, αν επεκτείναμε τον πίνακα για άλλα 10 χρόνια) έως τα τέλη της δεκαετίας του 2000, η Κίνα αναπτύχθηκε με ρυθμό κοντά στο 10% ετησίως. Αυτό αντιπροσωπεύει διπλασιασμό της παραγωγής κάθε 7 χρόνια. Συγκρίνετε αυτό με τους αριθμούς για τις Ηνωμένες Πολιτείες και την Ευρώπη, και καταλαβαίνετε γιατί το βάρος των αναδυόμενων οικονομιών στην παγκόσμια οικονομία, με την Κίνα να είναι η κύρια, αυξάνεται τόσο γρήγορα.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Τα μακροοικονομικά ζητήματα δεν περιορίζονται στις ΗΠΑ, την ΕΕ και την Κίνα. Ανά πάσα στιγμή υπάρχουν άλλες χώρες με συναρπαστικά οικονομικά ζητήματα που μπορούμε να </a:t>
            </a:r>
            <a:r>
              <a:rPr lang="el-GR"/>
              <a:t>μελετήσουμε.</a:t>
            </a:r>
            <a:endParaRPr lang="el-GR"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Αυτό το κεφάλαιο παρέχει τις βασικές πληροφορίες που απαιτούνται για να σας εισαγάγουμε στα μακροοικονομικά και να αναπτύξουμε τα επιχειρήματα που καλύπτουμε σε επόμενα κεφάλαια.</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Η οικονομική κρίση ξεκίνησε στις ΗΠΑ και γρήγορα εξαπλώθηκε στον υπόλοιπο κόσμο. Αυτή η κρίση ήταν το γεγονός που προηγήθηκε της Μεγάλης Ύφεσης.</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Όπως μπορείτε να δείτε από αυτό το γράφημα, οι ρυθμοί αύξησης του προϊόντος μειώθηκαν γενικά το 2007 και το 2008. Οι προηγμένες οικονομίες, οι αναδυόμενες και αναπτυσσόμενες οικονομίες και ο κόσμος παρουσιάζουν την ίδια πτώση.</a:t>
            </a:r>
          </a:p>
          <a:p>
            <a:pPr defTabSz="931774">
              <a:defRPr/>
            </a:pPr>
            <a:endParaRPr lang="el-GR" dirty="0"/>
          </a:p>
          <a:p>
            <a:pPr defTabSz="931774">
              <a:defRPr/>
            </a:pPr>
            <a:r>
              <a:rPr lang="el-GR" dirty="0"/>
              <a:t>Μεγάλη περιγραφή:</a:t>
            </a:r>
          </a:p>
          <a:p>
            <a:pPr defTabSz="931774">
              <a:defRPr/>
            </a:pPr>
            <a:r>
              <a:rPr lang="el-GR" dirty="0"/>
              <a:t>Ο κατακόρυφος άξονας αντιπροσωπεύει τον ρυθμό αύξησης της παραγωγής από αρνητικό 4 σε 10 σε προσαυξήσεις 2, και ο οριζόντιος άξονας αντιπροσωπεύει τα έτη που κυμαίνονται από το 2000 έως το 2018 σε προσαυξήσεις 1. Η καμπύλη των  προηγμένων οικονομιών πέφτει από (2000, 4) στη συνέχεια αυξάνεται μέχρι το έτος 2007 και πάλι μειώνεται το έτος 2009 έως και αρνητικό 2 τοις εκατό περαιτέρω αυξάνεται το έτος 2010 </a:t>
            </a:r>
            <a:r>
              <a:rPr lang="el-GR" dirty="0" smtClean="0"/>
              <a:t>και </a:t>
            </a:r>
            <a:r>
              <a:rPr lang="el-GR" dirty="0"/>
              <a:t>μετατρέπεται σε ευθεία καμπύλη μέχρι το έτος 2018. Η καμπύλη της παγκόσμιας οικονομίας πέφτει από (2000, 5) και στη συνέχεια αυξάνεται σε έτος 2007 και πάλι πέφτει το έτος 2009 έως και 0 τοις εκατό, περαιτέρω αυξάνεται το έτος 2010 και μετατρέπεται σε ευθεία καμπύλη μέχρι το έτος 2018. Η καμπύλη των αναδυόμενων και αναπτυσσόμενων χωρών πέφτει από (2000, 6) στη συνέχεια αυξάνεται μέχρι το έτος 2007 και πέφτει και πάλι το έτος 2009 έως και 3 τοις εκατό περαιτέρω αυξάνεται το έτος 2010 και μετατρέπεται σε ευθεία καμπύλη μέχρι το έτος 2018. Όλες οι τιμές εκτιμώνται.</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Αυτή η χρηματοπιστωτική κρίση γρήγορα μετατράπηκε σε μεγάλη οικονομική κρίση. Οι τιμές των μετοχών κατέρρευσαν. Το Σχήμα 1-2 απεικονίζει δείκτες τιμών μετοχών για τις Ηνωμένες Πολιτείες, τη ζώνη του ευρώ και τις αναδυόμενες οικονομίες από τις αρχές του 2007 έως τα τέλη του 2010. Οι δείκτες ορίζονται ίσοι με 1 τον Ιανουάριο του 2007. Σημειώστε ότι, μέχρι το τέλος του 2008 , οι τιμές των μετοχών είχαν χάσει το ήμισυ ή περισσότερο της αξίας τους από το προηγούμενο υψηλό τους.</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Μεγάλη περιγραφή:</a:t>
            </a:r>
          </a:p>
          <a:p>
            <a:r>
              <a:rPr lang="el-GR" sz="1200" b="0" i="0" u="none" strike="noStrike" kern="1200" baseline="0" dirty="0">
                <a:solidFill>
                  <a:schemeClr val="tx1"/>
                </a:solidFill>
                <a:latin typeface="+mn-lt"/>
                <a:ea typeface="+mn-ea"/>
                <a:cs typeface="+mn-cs"/>
              </a:rPr>
              <a:t>Ο κατακόρυφος άξονας αντιπροσωπεύει τον δείκτη τιμών μετοχών, ίσο με 1,0 τον Ιανουάριο του 2007, κυμαινόμενος από 0,0 έως 1,6 σε προσαυξήσεις 0,2 και ο οριζόντιος άξονας αντιπροσωπεύει την ημερομηνία που κυμαίνεται από τον Ιανουάριο του 2007 έως τον Νοέμβριο του 2010 σε προσαυξήσεις 6 μηνών. Η καμπύλη των αναδυόμενων οικονομιών αυξάνεται από (Ιανουάριος 2007, 1,0) στη συνέχεια πέφτει μέχρι (Ιανουάριος 2009, 0,6) και ανεβαίνει ξανά μέχρι (Νοέμβριος 2010, 1,4). Η καμπύλη της ζώνης του ευρώ αυξάνεται από (Ιανουάριος 2007, 1,0) στη συνέχεια πέφτει μέχρι (Ιανουάριος 2009, 0,6) και ανεβαίνει ξανά μέχρι (Νοέμβριος 2010, 0,9). Η καμπύλη των Ηνωμένων Πολιτειών αυξάνεται από (Ιανουάριος 2007, 1,0) από ό, τι πέφτει μέχρι (Ιανουάριος 2009, 0,6) και ανεβαίνει ξανά μέχρι (Νοέμβριος 2010, 1,1). Όλες οι τιμές εκτιμώνται.</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Όταν οι οικονομολόγοι εξετάζουν μια χώρα, τα δύο πρώτα ερωτήματα που θέτουν είναι: Πόσο μεγάλη είναι η χώρα από οικονομική άποψη; Και ποιο είναι το βιοτικό του επίπεδο; Για να απαντήσουν στο πρώτο, εξετάζουν το προϊόν — το επίπεδο παραγωγής της χώρας στο σύνολό της. Για να απαντήσουν στο δεύτερο, εξετάζουν το προϊόν ανά άτομο</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Αυτή η εικόνα δείχνει το συνολικό προϊόν, τον πληθυσμό, το προϊόν ανά άτομο και το μερίδιο της παγκόσμιας παραγωγής για τις Ηνωμένες Πολιτείες το 2018.</a:t>
            </a:r>
          </a:p>
          <a:p>
            <a:pPr defTabSz="931774">
              <a:defRPr/>
            </a:pPr>
            <a:endParaRPr lang="el-GR" dirty="0"/>
          </a:p>
          <a:p>
            <a:pPr defTabSz="931774">
              <a:defRPr/>
            </a:pPr>
            <a:r>
              <a:rPr lang="el-GR" dirty="0"/>
              <a:t>Μεγάλη περιγραφή:</a:t>
            </a:r>
          </a:p>
          <a:p>
            <a:pPr defTabSz="931774">
              <a:defRPr/>
            </a:pPr>
            <a:r>
              <a:rPr lang="el-GR" dirty="0"/>
              <a:t>Ο χάρτης των ΗΠΑ επισημαίνεται στον χάρτη της Βόρειας Αμερικής. Ένα πλαίσιο σχολίων που δείχνει τον χάρτη των ΗΠΑ γράφει: η παραγωγή των Ηνωμένων Πολιτειών είναι 20,5 τρισεκατομμύρια δολάρια, ο πληθυσμός είναι 328 εκατομμύρια, η παραγωγή ανά άτομο είναι 62.500 δολάρια και το μερίδιό τους στην παγκόσμια παραγωγή είναι 24%.</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Η αύξηση της παραγωγής των ΗΠΑ έγινε και πάλι θετική μετά την πτώση το 2008 με αύξηση της παραγωγής 2,9% έως το 2018. Η ανεργία μειώθηκε στο 3,7% έως το 2018 και ο πληθωρισμός παρέμεινε χαμηλός στο 2,3%.</a:t>
            </a:r>
          </a:p>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2021, 2017, 2013 by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5029200"/>
            <a:ext cx="8229600" cy="10969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Picture Placeholder 4"/>
          <p:cNvSpPr>
            <a:spLocks noGrp="1"/>
          </p:cNvSpPr>
          <p:nvPr>
            <p:ph type="pic" sz="quarter" idx="14"/>
          </p:nvPr>
        </p:nvSpPr>
        <p:spPr>
          <a:xfrm>
            <a:off x="533400" y="2819400"/>
            <a:ext cx="8077200" cy="1143000"/>
          </a:xfrm>
        </p:spPr>
        <p:txBody>
          <a:bodyPr/>
          <a:lstStyle/>
          <a:p>
            <a:endParaRPr lang="en-IN"/>
          </a:p>
        </p:txBody>
      </p:sp>
    </p:spTree>
    <p:extLst>
      <p:ext uri="{BB962C8B-B14F-4D97-AF65-F5344CB8AC3E}">
        <p14:creationId xmlns:p14="http://schemas.microsoft.com/office/powerpoint/2010/main" xmlns="" val="309696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205802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27432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54102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Picture Placeholder 8"/>
          <p:cNvSpPr>
            <a:spLocks noGrp="1"/>
          </p:cNvSpPr>
          <p:nvPr>
            <p:ph type="pic" sz="quarter" idx="15"/>
          </p:nvPr>
        </p:nvSpPr>
        <p:spPr>
          <a:xfrm>
            <a:off x="457200" y="3733800"/>
            <a:ext cx="8229600" cy="838200"/>
          </a:xfrm>
        </p:spPr>
        <p:txBody>
          <a:bodyPr/>
          <a:lstStyle/>
          <a:p>
            <a:endParaRPr lang="en-IN"/>
          </a:p>
        </p:txBody>
      </p:sp>
    </p:spTree>
    <p:extLst>
      <p:ext uri="{BB962C8B-B14F-4D97-AF65-F5344CB8AC3E}">
        <p14:creationId xmlns:p14="http://schemas.microsoft.com/office/powerpoint/2010/main" xmlns="" val="31439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2771775"/>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686175"/>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5"/>
          </p:nvPr>
        </p:nvSpPr>
        <p:spPr>
          <a:xfrm>
            <a:off x="457200" y="5029200"/>
            <a:ext cx="81534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183635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8379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2020 by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371113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5/22/2022</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906049" y="6416475"/>
            <a:ext cx="5943600" cy="184666"/>
          </a:xfrm>
          <a:prstGeom prst="rect">
            <a:avLst/>
          </a:prstGeom>
        </p:spPr>
        <p:txBody>
          <a:bodyPr wrap="square" lIns="0" tIns="0" rIns="0" bIns="0">
            <a:spAutoFit/>
          </a:bodyPr>
          <a:lstStyle>
            <a:lvl1pPr marL="0" indent="0" eaLnBrk="1" fontAlgn="auto" hangingPunct="1">
              <a:spcBef>
                <a:spcPts val="0"/>
              </a:spcBef>
              <a:spcAft>
                <a:spcPts val="0"/>
              </a:spcAft>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
        <p:nvSpPr>
          <p:cNvPr id="3" name="Picture Placeholder 2"/>
          <p:cNvSpPr>
            <a:spLocks noGrp="1"/>
          </p:cNvSpPr>
          <p:nvPr>
            <p:ph type="pic" sz="quarter" idx="20"/>
          </p:nvPr>
        </p:nvSpPr>
        <p:spPr>
          <a:xfrm>
            <a:off x="762000" y="2057400"/>
            <a:ext cx="3429000" cy="3657600"/>
          </a:xfrm>
        </p:spPr>
        <p:txBody>
          <a:bodyPr/>
          <a:lstStyle/>
          <a:p>
            <a:endParaRPr lang="en-IN"/>
          </a:p>
        </p:txBody>
      </p:sp>
    </p:spTree>
    <p:extLst>
      <p:ext uri="{BB962C8B-B14F-4D97-AF65-F5344CB8AC3E}">
        <p14:creationId xmlns:p14="http://schemas.microsoft.com/office/powerpoint/2010/main" xmlns="" val="188403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5/22/2022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5/22/2022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5/22/2022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533525" y="637462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a:latin typeface="Verdana" panose="020B0604030504040204" pitchFamily="34" charset="0"/>
              </a:rPr>
              <a:t>Copyright © 2020 by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5/22/2022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32389" y="6378267"/>
            <a:ext cx="7162800" cy="276999"/>
          </a:xfrm>
          <a:prstGeom prst="rect">
            <a:avLst/>
          </a:prstGeom>
          <a:noFill/>
        </p:spPr>
        <p:txBody>
          <a:bodyPr wrap="square"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2021, 2017, 2013 Pearson Education, Inc. All Rights Reserved</a:t>
            </a:r>
          </a:p>
        </p:txBody>
      </p:sp>
      <p:pic>
        <p:nvPicPr>
          <p:cNvPr id="10" name="Picture 9" descr="Pearson Logo"/>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8" r:id="rId10"/>
    <p:sldLayoutId id="2147483665" r:id="rId11"/>
    <p:sldLayoutId id="2147483669" r:id="rId12"/>
    <p:sldLayoutId id="2147483666" r:id="rId13"/>
    <p:sldLayoutId id="2147483663" r:id="rId14"/>
    <p:sldLayoutId id="2147483651" r:id="rId15"/>
    <p:sldLayoutId id="2147483654" r:id="rId16"/>
    <p:sldLayoutId id="2147483655" r:id="rId17"/>
    <p:sldLayoutId id="2147483670"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82022"/>
            <a:ext cx="8229600" cy="557174"/>
          </a:xfrm>
        </p:spPr>
        <p:txBody>
          <a:bodyPr>
            <a:noAutofit/>
          </a:bodyPr>
          <a:lstStyle/>
          <a:p>
            <a:r>
              <a:rPr lang="el-GR" sz="3600" dirty="0">
                <a:latin typeface="+mj-lt"/>
              </a:rPr>
              <a:t>Μακροοικονομική</a:t>
            </a:r>
            <a:endParaRPr lang="en-IN" sz="3600" dirty="0">
              <a:latin typeface="+mj-lt"/>
            </a:endParaRPr>
          </a:p>
        </p:txBody>
      </p:sp>
      <p:sp>
        <p:nvSpPr>
          <p:cNvPr id="3" name="Text Placeholder 2"/>
          <p:cNvSpPr>
            <a:spLocks noGrp="1"/>
          </p:cNvSpPr>
          <p:nvPr>
            <p:ph type="body" sz="quarter" idx="13"/>
          </p:nvPr>
        </p:nvSpPr>
        <p:spPr>
          <a:xfrm>
            <a:off x="533400" y="762000"/>
            <a:ext cx="8153400" cy="381000"/>
          </a:xfrm>
        </p:spPr>
        <p:txBody>
          <a:bodyPr>
            <a:noAutofit/>
          </a:bodyPr>
          <a:lstStyle/>
          <a:p>
            <a:r>
              <a:rPr lang="el-GR" dirty="0"/>
              <a:t>Όγδοη Έκδοση</a:t>
            </a:r>
            <a:endParaRPr lang="en-US" dirty="0"/>
          </a:p>
        </p:txBody>
      </p:sp>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4294967295"/>
          </p:nvPr>
        </p:nvSpPr>
        <p:spPr>
          <a:xfrm>
            <a:off x="4581525" y="2828925"/>
            <a:ext cx="4114800" cy="558800"/>
          </a:xfrm>
        </p:spPr>
        <p:txBody>
          <a:bodyPr wrap="square">
            <a:noAutofit/>
          </a:bodyPr>
          <a:lstStyle/>
          <a:p>
            <a:pPr marL="0" indent="0" algn="ctr">
              <a:buNone/>
            </a:pPr>
            <a:r>
              <a:rPr lang="el-GR" sz="3200" dirty="0">
                <a:solidFill>
                  <a:schemeClr val="tx1"/>
                </a:solidFill>
              </a:rPr>
              <a:t>Κεφάλαιο</a:t>
            </a:r>
            <a:r>
              <a:rPr lang="en-US" sz="3200" dirty="0">
                <a:solidFill>
                  <a:schemeClr val="tx1"/>
                </a:solidFill>
              </a:rPr>
              <a:t> 1</a:t>
            </a:r>
          </a:p>
        </p:txBody>
      </p:sp>
      <p:sp>
        <p:nvSpPr>
          <p:cNvPr id="4" name="Text Placeholder 3"/>
          <p:cNvSpPr>
            <a:spLocks noGrp="1"/>
          </p:cNvSpPr>
          <p:nvPr>
            <p:ph type="body" sz="quarter" idx="14"/>
          </p:nvPr>
        </p:nvSpPr>
        <p:spPr>
          <a:xfrm>
            <a:off x="4572000" y="3495675"/>
            <a:ext cx="4114800" cy="466725"/>
          </a:xfrm>
        </p:spPr>
        <p:txBody>
          <a:bodyPr vert="horz" wrap="square" lIns="0" tIns="0" rIns="0" bIns="0" rtlCol="0" anchor="ctr">
            <a:noAutofit/>
          </a:bodyPr>
          <a:lstStyle/>
          <a:p>
            <a:pPr algn="ctr"/>
            <a:r>
              <a:rPr lang="el-GR" sz="2000" dirty="0">
                <a:ea typeface="ヒラギノ角ゴ Pro W3" pitchFamily="-84" charset="-128"/>
              </a:rPr>
              <a:t>Μια Περιήγηση στον Κόσμο</a:t>
            </a:r>
            <a:endParaRPr lang="en-US" sz="2000" dirty="0"/>
          </a:p>
        </p:txBody>
      </p:sp>
      <p:pic>
        <p:nvPicPr>
          <p:cNvPr id="12" name="Picture Placeholder 11" descr="Front Cover: Macroeconomics, Eighth Edition by Olivier Blanchard">
            <a:extLst>
              <a:ext uri="{FF2B5EF4-FFF2-40B4-BE49-F238E27FC236}">
                <a16:creationId xmlns:a16="http://schemas.microsoft.com/office/drawing/2014/main" xmlns="" id="{4B7C0549-CC8A-406F-AE51-9FCA19C1137C}"/>
              </a:ext>
            </a:extLst>
          </p:cNvPr>
          <p:cNvPicPr>
            <a:picLocks noGrp="1" noChangeAspect="1"/>
          </p:cNvPicPr>
          <p:nvPr>
            <p:ph type="pic" sz="quarter" idx="20"/>
          </p:nvPr>
        </p:nvPicPr>
        <p:blipFill>
          <a:blip r:embed="rId3" cstate="print">
            <a:extLst>
              <a:ext uri="{28A0092B-C50C-407E-A947-70E740481C1C}">
                <a14:useLocalDpi xmlns:a14="http://schemas.microsoft.com/office/drawing/2010/main" xmlns="" val="0"/>
              </a:ext>
            </a:extLst>
          </a:blip>
          <a:stretch>
            <a:fillRect/>
          </a:stretch>
        </p:blipFill>
        <p:spPr>
          <a:xfrm>
            <a:off x="457200" y="1268227"/>
            <a:ext cx="4037479" cy="5046848"/>
          </a:xfrm>
          <a:prstGeom prst="rect">
            <a:avLst/>
          </a:prstGeom>
        </p:spPr>
      </p:pic>
      <p:sp>
        <p:nvSpPr>
          <p:cNvPr id="9" name="Text Placeholder 1">
            <a:extLst>
              <a:ext uri="{FF2B5EF4-FFF2-40B4-BE49-F238E27FC236}">
                <a16:creationId xmlns:a16="http://schemas.microsoft.com/office/drawing/2014/main" xmlns="" id="{B90BF7CC-C13E-4975-9A72-17609AD86A49}"/>
              </a:ext>
            </a:extLst>
          </p:cNvPr>
          <p:cNvSpPr>
            <a:spLocks noGrp="1"/>
          </p:cNvSpPr>
          <p:nvPr>
            <p:ph type="body" sz="quarter" idx="4294967295"/>
          </p:nvPr>
        </p:nvSpPr>
        <p:spPr>
          <a:xfrm>
            <a:off x="2819400" y="6410324"/>
            <a:ext cx="5943600" cy="219075"/>
          </a:xfrm>
        </p:spPr>
        <p:txBody>
          <a:bodyPr wrap="square">
            <a:noAutofit/>
          </a:bodyPr>
          <a:lstStyle/>
          <a:p>
            <a:pPr marL="0" indent="0">
              <a:spcBef>
                <a:spcPts val="0"/>
              </a:spcBef>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IN" sz="1200" dirty="0">
                <a:latin typeface="Verdana" panose="020B0604030504040204" pitchFamily="34" charset="0"/>
                <a:ea typeface="Verdana" panose="020B0604030504040204" pitchFamily="34" charset="0"/>
                <a:cs typeface="Verdana" panose="020B0604030504040204" pitchFamily="34" charset="0"/>
              </a:rPr>
              <a:t>2021, 2017, 2013</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xmlns="" val="217026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wrap="square">
            <a:noAutofit/>
          </a:bodyPr>
          <a:lstStyle/>
          <a:p>
            <a:r>
              <a:rPr lang="en-IN" sz="2800" dirty="0">
                <a:latin typeface="+mj-lt"/>
              </a:rPr>
              <a:t>1.2 </a:t>
            </a:r>
            <a:r>
              <a:rPr lang="el-GR" sz="2800" dirty="0">
                <a:latin typeface="+mj-lt"/>
              </a:rPr>
              <a:t>Οι ΗΠΑ</a:t>
            </a:r>
            <a:r>
              <a:rPr lang="en-IN" sz="2800" dirty="0">
                <a:latin typeface="+mj-lt"/>
              </a:rPr>
              <a:t> (</a:t>
            </a:r>
            <a:r>
              <a:rPr lang="el-GR" sz="2800" dirty="0">
                <a:latin typeface="+mj-lt"/>
              </a:rPr>
              <a:t>4</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501428"/>
            <a:ext cx="8229600" cy="1129769"/>
          </a:xfrm>
        </p:spPr>
        <p:txBody>
          <a:bodyPr wrap="square">
            <a:noAutofit/>
          </a:bodyPr>
          <a:lstStyle/>
          <a:p>
            <a:pPr marL="0" indent="0">
              <a:spcBef>
                <a:spcPts val="525"/>
              </a:spcBef>
              <a:buNone/>
            </a:pPr>
            <a:r>
              <a:rPr lang="el-GR" sz="1800" dirty="0">
                <a:ea typeface="ヒラギノ角ゴ Pro W3" pitchFamily="-84" charset="-128"/>
              </a:rPr>
              <a:t>Το επιτόκιο των ομοσπονδιακών κεφαλαίων </a:t>
            </a:r>
            <a:r>
              <a:rPr lang="el-GR" sz="1800" dirty="0" smtClean="0">
                <a:ea typeface="ヒラギノ角ゴ Pro W3" pitchFamily="-84" charset="-128"/>
              </a:rPr>
              <a:t>– το </a:t>
            </a:r>
            <a:r>
              <a:rPr lang="el-GR" sz="1800" dirty="0">
                <a:ea typeface="ヒラギノ角ゴ Pro W3" pitchFamily="-84" charset="-128"/>
              </a:rPr>
              <a:t>επιτόκιο που ελέγχει η </a:t>
            </a:r>
            <a:r>
              <a:rPr lang="el-GR" sz="1800" dirty="0" err="1" smtClean="0">
                <a:ea typeface="ヒラギノ角ゴ Pro W3" pitchFamily="-84" charset="-128"/>
              </a:rPr>
              <a:t>Fed</a:t>
            </a:r>
            <a:r>
              <a:rPr lang="el-GR" sz="1800" dirty="0" smtClean="0">
                <a:ea typeface="ヒラギノ角ゴ Pro W3" pitchFamily="-84" charset="-128"/>
              </a:rPr>
              <a:t> – μειώθηκε </a:t>
            </a:r>
            <a:r>
              <a:rPr lang="el-GR" sz="1800" dirty="0">
                <a:ea typeface="ヒラギノ角ゴ Pro W3" pitchFamily="-84" charset="-128"/>
              </a:rPr>
              <a:t>από 2,5% τον Ιούλιο του 2007 σε σχεδόν 0% τον Δεκέμβριο του 2008.</a:t>
            </a:r>
            <a:endParaRPr lang="en-US" sz="1800" dirty="0">
              <a:ea typeface="ヒラギノ角ゴ Pro W3" pitchFamily="-84" charset="-128"/>
            </a:endParaRPr>
          </a:p>
        </p:txBody>
      </p:sp>
      <p:sp>
        <p:nvSpPr>
          <p:cNvPr id="4" name="Content Placeholder 3"/>
          <p:cNvSpPr>
            <a:spLocks noGrp="1"/>
          </p:cNvSpPr>
          <p:nvPr>
            <p:ph idx="13"/>
          </p:nvPr>
        </p:nvSpPr>
        <p:spPr>
          <a:xfrm>
            <a:off x="447675" y="685800"/>
            <a:ext cx="8229600" cy="434628"/>
          </a:xfrm>
        </p:spPr>
        <p:txBody>
          <a:bodyPr>
            <a:noAutofit/>
          </a:bodyPr>
          <a:lstStyle/>
          <a:p>
            <a:pPr marL="0" indent="0">
              <a:spcBef>
                <a:spcPct val="0"/>
              </a:spcBef>
              <a:buFontTx/>
              <a:buNone/>
            </a:pPr>
            <a:r>
              <a:rPr lang="en-US" sz="2200" b="1" dirty="0"/>
              <a:t>Figure 1.4</a:t>
            </a:r>
            <a:r>
              <a:rPr lang="en-US" sz="2200" dirty="0"/>
              <a:t> </a:t>
            </a:r>
            <a:r>
              <a:rPr lang="el-GR" sz="2200" dirty="0"/>
              <a:t>Το επιτόκιο της Κεντρικής Τράπεζας των ΗΠΑ, </a:t>
            </a:r>
            <a:r>
              <a:rPr lang="el-GR" sz="2200" dirty="0" smtClean="0"/>
              <a:t/>
            </a:r>
            <a:br>
              <a:rPr lang="el-GR" sz="2200" dirty="0" smtClean="0"/>
            </a:br>
            <a:r>
              <a:rPr lang="el-GR" sz="2200" dirty="0" smtClean="0"/>
              <a:t>μετά </a:t>
            </a:r>
            <a:r>
              <a:rPr lang="el-GR" sz="2200" dirty="0"/>
              <a:t>το </a:t>
            </a:r>
            <a:r>
              <a:rPr lang="en-US" sz="2200" dirty="0"/>
              <a:t>2000</a:t>
            </a:r>
          </a:p>
        </p:txBody>
      </p:sp>
      <p:sp>
        <p:nvSpPr>
          <p:cNvPr id="5" name="Content Placeholder 4"/>
          <p:cNvSpPr>
            <a:spLocks noGrp="1"/>
          </p:cNvSpPr>
          <p:nvPr>
            <p:ph sz="quarter" idx="14"/>
          </p:nvPr>
        </p:nvSpPr>
        <p:spPr>
          <a:xfrm>
            <a:off x="457200" y="6009365"/>
            <a:ext cx="8153400" cy="309375"/>
          </a:xfrm>
        </p:spPr>
        <p:txBody>
          <a:bodyPr/>
          <a:lstStyle/>
          <a:p>
            <a:pPr marL="0" indent="0">
              <a:buNone/>
            </a:pPr>
            <a:r>
              <a:rPr lang="el-GR" sz="1200" i="1" dirty="0" smtClean="0"/>
              <a:t>Πηγή</a:t>
            </a:r>
            <a:r>
              <a:rPr lang="en-IN" sz="1200" i="1" dirty="0" smtClean="0"/>
              <a:t>: </a:t>
            </a:r>
            <a:r>
              <a:rPr lang="en-IN" sz="1200" dirty="0"/>
              <a:t>Haver Analytics.</a:t>
            </a:r>
          </a:p>
        </p:txBody>
      </p:sp>
      <p:pic>
        <p:nvPicPr>
          <p:cNvPr id="4098" name="Picture 2"/>
          <p:cNvPicPr>
            <a:picLocks noGrp="1" noChangeAspect="1" noChangeArrowheads="1"/>
          </p:cNvPicPr>
          <p:nvPr>
            <p:ph type="pic" sz="quarter" idx="15"/>
          </p:nvPr>
        </p:nvPicPr>
        <p:blipFill>
          <a:blip r:embed="rId3" cstate="print"/>
          <a:srcRect t="2307" b="2307"/>
          <a:stretch>
            <a:fillRect/>
          </a:stretch>
        </p:blipFill>
        <p:spPr bwMode="auto">
          <a:xfrm>
            <a:off x="1447175" y="2362200"/>
            <a:ext cx="6249025" cy="3286125"/>
          </a:xfrm>
          <a:prstGeom prst="rect">
            <a:avLst/>
          </a:prstGeom>
          <a:noFill/>
          <a:ln w="9525">
            <a:noFill/>
            <a:miter lim="800000"/>
            <a:headEnd/>
            <a:tailEnd/>
          </a:ln>
        </p:spPr>
      </p:pic>
    </p:spTree>
    <p:extLst>
      <p:ext uri="{BB962C8B-B14F-4D97-AF65-F5344CB8AC3E}">
        <p14:creationId xmlns:p14="http://schemas.microsoft.com/office/powerpoint/2010/main" xmlns="" val="21153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1.2 </a:t>
            </a:r>
            <a:r>
              <a:rPr lang="el-GR" sz="2800" dirty="0">
                <a:latin typeface="+mj-lt"/>
              </a:rPr>
              <a:t>Οι ΗΠΑ</a:t>
            </a:r>
            <a:r>
              <a:rPr lang="en-IN" sz="2800" dirty="0">
                <a:latin typeface="+mj-lt"/>
              </a:rPr>
              <a:t> (</a:t>
            </a:r>
            <a:r>
              <a:rPr lang="el-GR" sz="2800" dirty="0">
                <a:latin typeface="+mj-lt"/>
              </a:rPr>
              <a:t>5</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003613"/>
            <a:ext cx="8229600" cy="3644587"/>
          </a:xfrm>
        </p:spPr>
        <p:txBody>
          <a:bodyPr wrap="square">
            <a:noAutofit/>
          </a:bodyPr>
          <a:lstStyle/>
          <a:p>
            <a:pPr>
              <a:spcBef>
                <a:spcPts val="525"/>
              </a:spcBef>
            </a:pPr>
            <a:r>
              <a:rPr lang="el-GR" sz="2200" dirty="0">
                <a:ea typeface="ヒラギノ角ゴ Pro W3" pitchFamily="-84" charset="-128"/>
              </a:rPr>
              <a:t>Γιατί το επιτόκιο των Ομοσπονδιακών Κεφαλαίων σταμάτησε στο μηδέν; Αυτός ο περιορισμός είναι γνωστός ως μηδενικό κατώτατο όριο.</a:t>
            </a:r>
          </a:p>
          <a:p>
            <a:pPr lvl="1">
              <a:spcBef>
                <a:spcPts val="525"/>
              </a:spcBef>
            </a:pPr>
            <a:r>
              <a:rPr lang="el-GR" sz="2200" dirty="0">
                <a:ea typeface="ヒラギノ角ゴ Pro W3" pitchFamily="-84" charset="-128"/>
              </a:rPr>
              <a:t>Αν ήταν αρνητικό, τότε όλοι θα διατηρούσαν μετρητά και όχι ομόλογα. </a:t>
            </a:r>
            <a:endParaRPr lang="en-US" sz="2200" dirty="0">
              <a:ea typeface="ヒラギノ角ゴ Pro W3" pitchFamily="-84" charset="-128"/>
            </a:endParaRPr>
          </a:p>
          <a:p>
            <a:pPr>
              <a:spcBef>
                <a:spcPts val="525"/>
              </a:spcBef>
            </a:pPr>
            <a:r>
              <a:rPr lang="el-GR" sz="2200" dirty="0">
                <a:ea typeface="ヒラギノ角ゴ Pro W3" pitchFamily="-84" charset="-128"/>
              </a:rPr>
              <a:t>Γιατί τα χαμηλά επιτόκια αποτελούν πιθανό πρόβλημα;</a:t>
            </a:r>
            <a:endParaRPr lang="en-US" sz="2200" dirty="0">
              <a:ea typeface="ヒラギノ角ゴ Pro W3" pitchFamily="-84" charset="-128"/>
            </a:endParaRPr>
          </a:p>
          <a:p>
            <a:pPr lvl="1">
              <a:spcBef>
                <a:spcPts val="525"/>
              </a:spcBef>
            </a:pPr>
            <a:r>
              <a:rPr lang="el-GR" sz="2200" dirty="0" smtClean="0">
                <a:ea typeface="ヒラギノ角ゴ Pro W3" pitchFamily="-84" charset="-128"/>
              </a:rPr>
              <a:t>Τα </a:t>
            </a:r>
            <a:r>
              <a:rPr lang="el-GR" sz="2200" dirty="0">
                <a:ea typeface="ヒラギノ角ゴ Pro W3" pitchFamily="-84" charset="-128"/>
              </a:rPr>
              <a:t>χαμηλά επιτόκια περιορίζουν την ικανότητα της </a:t>
            </a:r>
            <a:r>
              <a:rPr lang="el-GR" sz="2200" dirty="0" err="1">
                <a:ea typeface="ヒラギノ角ゴ Pro W3" pitchFamily="-84" charset="-128"/>
              </a:rPr>
              <a:t>Fed</a:t>
            </a:r>
            <a:r>
              <a:rPr lang="el-GR" sz="2200" dirty="0">
                <a:ea typeface="ヒラギノ角ゴ Pro W3" pitchFamily="-84" charset="-128"/>
              </a:rPr>
              <a:t> να ανταποκρίνεται σε περαιτέρω αρνητικά σοκ.</a:t>
            </a:r>
          </a:p>
          <a:p>
            <a:pPr lvl="1">
              <a:spcBef>
                <a:spcPts val="525"/>
              </a:spcBef>
            </a:pPr>
            <a:r>
              <a:rPr lang="el-GR" sz="2200" dirty="0">
                <a:ea typeface="ヒラギノ角ゴ Pro W3" pitchFamily="-84" charset="-128"/>
              </a:rPr>
              <a:t>Τα χαμηλά επιτόκια μπορεί να οδηγήσουν στην ανάληψη υπερβολικού κινδύνου από τους επενδυτές, για να αυξήσουν τις αποδόσεις τους.</a:t>
            </a:r>
            <a:endParaRPr lang="en-US" sz="2200" dirty="0">
              <a:ea typeface="ヒラギノ角ゴ Pro W3" pitchFamily="-84" charset="-128"/>
            </a:endParaRPr>
          </a:p>
        </p:txBody>
      </p:sp>
    </p:spTree>
    <p:extLst>
      <p:ext uri="{BB962C8B-B14F-4D97-AF65-F5344CB8AC3E}">
        <p14:creationId xmlns:p14="http://schemas.microsoft.com/office/powerpoint/2010/main" xmlns="" val="202129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wrap="square">
            <a:noAutofit/>
          </a:bodyPr>
          <a:lstStyle/>
          <a:p>
            <a:r>
              <a:rPr lang="en-IN" sz="2800" dirty="0">
                <a:latin typeface="+mj-lt"/>
              </a:rPr>
              <a:t>1.2 </a:t>
            </a:r>
            <a:r>
              <a:rPr lang="el-GR" sz="2800" dirty="0">
                <a:latin typeface="+mj-lt"/>
              </a:rPr>
              <a:t>Οι ΗΠΑ</a:t>
            </a:r>
            <a:r>
              <a:rPr lang="en-IN" sz="2800" dirty="0">
                <a:latin typeface="+mj-lt"/>
              </a:rPr>
              <a:t> (</a:t>
            </a:r>
            <a:r>
              <a:rPr lang="el-GR" sz="2800" dirty="0">
                <a:latin typeface="+mj-lt"/>
              </a:rPr>
              <a:t>6</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2057400"/>
            <a:ext cx="8229600" cy="1735348"/>
          </a:xfrm>
        </p:spPr>
        <p:txBody>
          <a:bodyPr wrap="square">
            <a:noAutofit/>
          </a:bodyPr>
          <a:lstStyle/>
          <a:p>
            <a:pPr>
              <a:spcBef>
                <a:spcPts val="525"/>
              </a:spcBef>
            </a:pPr>
            <a:r>
              <a:rPr lang="el-GR" sz="1800" dirty="0">
                <a:ea typeface="ヒラギノ角ゴ Pro W3" pitchFamily="-84" charset="-128"/>
              </a:rPr>
              <a:t>Η αύξηση της παραγωγικότητας είναι σημαντική για τη σταθερή αύξηση του κατά κεφαλή εισοδήματος, αλλά από το 2010, είναι μόνο το μισό περίπου από ό,τι ήταν τη δεκαετία του 1990.</a:t>
            </a:r>
          </a:p>
          <a:p>
            <a:pPr>
              <a:spcBef>
                <a:spcPts val="525"/>
              </a:spcBef>
            </a:pPr>
            <a:r>
              <a:rPr lang="el-GR" sz="1800" dirty="0">
                <a:ea typeface="ヒラギノ角ゴ Pro W3" pitchFamily="-84" charset="-128"/>
              </a:rPr>
              <a:t>Η επιβράδυνση της αύξησης της παραγωγικότητας είναι ανησυχητική επειδή το βιοτικό επίπεδο ειδικά για τους φτωχούς μπορεί να μην αυξηθεί</a:t>
            </a:r>
            <a:r>
              <a:rPr lang="el-GR" sz="1800" dirty="0" smtClean="0">
                <a:ea typeface="ヒラギノ角ゴ Pro W3" pitchFamily="-84" charset="-128"/>
              </a:rPr>
              <a:t>.</a:t>
            </a:r>
            <a:endParaRPr lang="en-US" sz="1800" dirty="0">
              <a:ea typeface="ヒラギノ角ゴ Pro W3" pitchFamily="-84" charset="-128"/>
            </a:endParaRPr>
          </a:p>
        </p:txBody>
      </p:sp>
      <p:sp>
        <p:nvSpPr>
          <p:cNvPr id="4" name="Content Placeholder 3"/>
          <p:cNvSpPr>
            <a:spLocks noGrp="1"/>
          </p:cNvSpPr>
          <p:nvPr>
            <p:ph idx="13"/>
          </p:nvPr>
        </p:nvSpPr>
        <p:spPr>
          <a:xfrm>
            <a:off x="447675" y="1143000"/>
            <a:ext cx="8229600" cy="381000"/>
          </a:xfrm>
        </p:spPr>
        <p:txBody>
          <a:bodyPr>
            <a:noAutofit/>
          </a:bodyPr>
          <a:lstStyle/>
          <a:p>
            <a:pPr marL="0" indent="0">
              <a:spcBef>
                <a:spcPct val="0"/>
              </a:spcBef>
              <a:buFontTx/>
              <a:buNone/>
            </a:pPr>
            <a:r>
              <a:rPr lang="el-GR" sz="2200" b="1" dirty="0"/>
              <a:t>Πίνακας</a:t>
            </a:r>
            <a:r>
              <a:rPr lang="en-US" sz="2200" b="1" dirty="0"/>
              <a:t> 1.2 </a:t>
            </a:r>
            <a:r>
              <a:rPr lang="el-GR" sz="2200" dirty="0"/>
              <a:t>Αύξηση της παραγωγικότητας της εργασίας ανά δεκαετία</a:t>
            </a:r>
            <a:r>
              <a:rPr lang="en-US" sz="2200" dirty="0"/>
              <a:t>, </a:t>
            </a:r>
            <a:r>
              <a:rPr lang="en-US" sz="2200" dirty="0" smtClean="0"/>
              <a:t>1990-2018</a:t>
            </a:r>
            <a:endParaRPr lang="en-US" sz="2200" dirty="0"/>
          </a:p>
        </p:txBody>
      </p:sp>
      <p:graphicFrame>
        <p:nvGraphicFramePr>
          <p:cNvPr id="7" name="Table 6">
            <a:extLst>
              <a:ext uri="{FF2B5EF4-FFF2-40B4-BE49-F238E27FC236}">
                <a16:creationId xmlns:a16="http://schemas.microsoft.com/office/drawing/2014/main" xmlns="" id="{32DFA697-61CB-4990-96D2-5994BA243F4B}"/>
              </a:ext>
            </a:extLst>
          </p:cNvPr>
          <p:cNvGraphicFramePr>
            <a:graphicFrameLocks noGrp="1"/>
          </p:cNvGraphicFramePr>
          <p:nvPr>
            <p:extLst>
              <p:ext uri="{D42A27DB-BD31-4B8C-83A1-F6EECF244321}">
                <p14:modId xmlns:p14="http://schemas.microsoft.com/office/powerpoint/2010/main" xmlns="" val="3034110693"/>
              </p:ext>
            </p:extLst>
          </p:nvPr>
        </p:nvGraphicFramePr>
        <p:xfrm>
          <a:off x="457200" y="3733800"/>
          <a:ext cx="7883208" cy="1548714"/>
        </p:xfrm>
        <a:graphic>
          <a:graphicData uri="http://schemas.openxmlformats.org/drawingml/2006/table">
            <a:tbl>
              <a:tblPr firstRow="1" bandRow="1">
                <a:tableStyleId>{3B4B98B0-60AC-42C2-AFA5-B58CD77FA1E5}</a:tableStyleId>
              </a:tblPr>
              <a:tblGrid>
                <a:gridCol w="4460367">
                  <a:extLst>
                    <a:ext uri="{9D8B030D-6E8A-4147-A177-3AD203B41FA5}">
                      <a16:colId xmlns:a16="http://schemas.microsoft.com/office/drawing/2014/main" xmlns="" val="20000"/>
                    </a:ext>
                  </a:extLst>
                </a:gridCol>
                <a:gridCol w="1084199">
                  <a:extLst>
                    <a:ext uri="{9D8B030D-6E8A-4147-A177-3AD203B41FA5}">
                      <a16:colId xmlns:a16="http://schemas.microsoft.com/office/drawing/2014/main" xmlns="" val="20001"/>
                    </a:ext>
                  </a:extLst>
                </a:gridCol>
                <a:gridCol w="1084199">
                  <a:extLst>
                    <a:ext uri="{9D8B030D-6E8A-4147-A177-3AD203B41FA5}">
                      <a16:colId xmlns:a16="http://schemas.microsoft.com/office/drawing/2014/main" xmlns="" val="20002"/>
                    </a:ext>
                  </a:extLst>
                </a:gridCol>
                <a:gridCol w="1254443">
                  <a:extLst>
                    <a:ext uri="{9D8B030D-6E8A-4147-A177-3AD203B41FA5}">
                      <a16:colId xmlns:a16="http://schemas.microsoft.com/office/drawing/2014/main" xmlns="" val="20003"/>
                    </a:ext>
                  </a:extLst>
                </a:gridCol>
              </a:tblGrid>
              <a:tr h="722870">
                <a:tc>
                  <a:txBody>
                    <a:bodyPr/>
                    <a:lstStyle/>
                    <a:p>
                      <a:r>
                        <a:rPr lang="el-GR" sz="1600" b="1" i="0" u="none" strike="noStrike" kern="1200" baseline="0" dirty="0" smtClean="0">
                          <a:solidFill>
                            <a:schemeClr val="bg1"/>
                          </a:solidFill>
                          <a:latin typeface="+mn-lt"/>
                          <a:ea typeface="+mn-ea"/>
                          <a:cs typeface="+mn-cs"/>
                        </a:rPr>
                        <a:t>Ετήσια ποσοστιαία μεταβολή </a:t>
                      </a:r>
                    </a:p>
                    <a:p>
                      <a:r>
                        <a:rPr lang="el-GR" sz="1600" b="1" i="0" u="none" strike="noStrike" kern="1200" baseline="0" dirty="0" smtClean="0">
                          <a:solidFill>
                            <a:schemeClr val="bg1"/>
                          </a:solidFill>
                          <a:latin typeface="+mn-lt"/>
                          <a:ea typeface="+mn-ea"/>
                          <a:cs typeface="+mn-cs"/>
                        </a:rPr>
                        <a:t>(μέσος όρος)</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l-GR" sz="1600" b="1" i="0" u="none" strike="noStrike" kern="1200" baseline="0" dirty="0" smtClean="0">
                          <a:solidFill>
                            <a:schemeClr val="bg1"/>
                          </a:solidFill>
                          <a:latin typeface="+mn-lt"/>
                          <a:ea typeface="+mn-ea"/>
                          <a:cs typeface="+mn-cs"/>
                        </a:rPr>
                        <a:t>Δεκαετία</a:t>
                      </a:r>
                    </a:p>
                    <a:p>
                      <a:pPr algn="ctr"/>
                      <a:r>
                        <a:rPr lang="en-US" sz="1600" b="1" i="0" u="none" strike="noStrike" kern="1200" baseline="0" dirty="0" smtClean="0">
                          <a:solidFill>
                            <a:schemeClr val="bg1"/>
                          </a:solidFill>
                          <a:latin typeface="+mn-lt"/>
                          <a:ea typeface="+mn-ea"/>
                          <a:cs typeface="+mn-cs"/>
                        </a:rPr>
                        <a:t>1990</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l-GR" sz="1600" b="1" i="0" u="none" strike="noStrike" kern="1200" baseline="0" dirty="0" smtClean="0">
                          <a:solidFill>
                            <a:schemeClr val="bg1"/>
                          </a:solidFill>
                          <a:latin typeface="+mn-lt"/>
                          <a:ea typeface="+mn-ea"/>
                          <a:cs typeface="+mn-cs"/>
                        </a:rPr>
                        <a:t>Δεκαετία</a:t>
                      </a:r>
                    </a:p>
                    <a:p>
                      <a:pPr algn="ctr"/>
                      <a:r>
                        <a:rPr lang="en-US" sz="1600" b="1" i="0" u="none" strike="noStrike" kern="1200" baseline="0" dirty="0" smtClean="0">
                          <a:solidFill>
                            <a:schemeClr val="bg1"/>
                          </a:solidFill>
                          <a:latin typeface="+mn-lt"/>
                          <a:ea typeface="+mn-ea"/>
                          <a:cs typeface="+mn-cs"/>
                        </a:rPr>
                        <a:t>2000</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2010–2018</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xmlns="" val="10000"/>
                  </a:ext>
                </a:extLst>
              </a:tr>
              <a:tr h="436606">
                <a:tc>
                  <a:txBody>
                    <a:bodyPr/>
                    <a:lstStyle/>
                    <a:p>
                      <a:pPr algn="r"/>
                      <a:r>
                        <a:rPr lang="el-GR" sz="1600" b="0" i="0" u="none" strike="noStrike" kern="1200" baseline="0" dirty="0" smtClean="0">
                          <a:solidFill>
                            <a:schemeClr val="tx1"/>
                          </a:solidFill>
                          <a:latin typeface="+mn-lt"/>
                          <a:ea typeface="+mn-ea"/>
                          <a:cs typeface="+mn-cs"/>
                        </a:rPr>
                        <a:t>Ιδιωτικός τομέας άνευ αγροτικών επιχειρήσεων</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2.2</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2.8</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0.9</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1"/>
                  </a:ext>
                </a:extLst>
              </a:tr>
              <a:tr h="389238">
                <a:tc>
                  <a:txBody>
                    <a:bodyPr/>
                    <a:lstStyle/>
                    <a:p>
                      <a:pPr algn="r"/>
                      <a:r>
                        <a:rPr lang="el-GR" sz="1600" b="0" i="0" u="none" strike="noStrike" kern="1200" baseline="0" dirty="0" smtClean="0">
                          <a:solidFill>
                            <a:schemeClr val="tx1"/>
                          </a:solidFill>
                          <a:latin typeface="+mn-lt"/>
                          <a:ea typeface="+mn-ea"/>
                          <a:cs typeface="+mn-cs"/>
                        </a:rPr>
                        <a:t>Μεταποίηση</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4.1</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dirty="0"/>
                        <a:t>3.6</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0.4</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3"/>
                  </a:ext>
                </a:extLst>
              </a:tr>
            </a:tbl>
          </a:graphicData>
        </a:graphic>
      </p:graphicFrame>
      <p:sp>
        <p:nvSpPr>
          <p:cNvPr id="5" name="Content Placeholder 4"/>
          <p:cNvSpPr>
            <a:spLocks noGrp="1"/>
          </p:cNvSpPr>
          <p:nvPr>
            <p:ph sz="quarter" idx="14"/>
          </p:nvPr>
        </p:nvSpPr>
        <p:spPr>
          <a:xfrm>
            <a:off x="457200" y="5791200"/>
            <a:ext cx="8229600" cy="228600"/>
          </a:xfrm>
        </p:spPr>
        <p:txBody>
          <a:bodyPr/>
          <a:lstStyle/>
          <a:p>
            <a:pPr marL="0" indent="0">
              <a:buNone/>
            </a:pPr>
            <a:r>
              <a:rPr lang="el-GR" sz="1200" i="1" dirty="0" smtClean="0"/>
              <a:t>Πηγή</a:t>
            </a:r>
            <a:r>
              <a:rPr lang="en-IN" sz="1200" i="1" dirty="0" smtClean="0"/>
              <a:t>: </a:t>
            </a:r>
            <a:r>
              <a:rPr lang="en-IN" sz="1200" dirty="0"/>
              <a:t>FRED database. PRS85006092, MPU490063.</a:t>
            </a:r>
          </a:p>
        </p:txBody>
      </p:sp>
    </p:spTree>
    <p:extLst>
      <p:ext uri="{BB962C8B-B14F-4D97-AF65-F5344CB8AC3E}">
        <p14:creationId xmlns:p14="http://schemas.microsoft.com/office/powerpoint/2010/main" xmlns="" val="22715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1.3 </a:t>
            </a:r>
            <a:r>
              <a:rPr lang="el-GR" sz="2800" dirty="0">
                <a:latin typeface="+mj-lt"/>
              </a:rPr>
              <a:t>Η Ευρωζώνη </a:t>
            </a:r>
            <a:r>
              <a:rPr lang="en-IN" sz="2800" dirty="0">
                <a:latin typeface="+mj-lt"/>
              </a:rPr>
              <a:t>(1 </a:t>
            </a:r>
            <a:r>
              <a:rPr lang="el-GR" sz="2800" dirty="0">
                <a:latin typeface="+mj-lt"/>
              </a:rPr>
              <a:t>από</a:t>
            </a:r>
            <a:r>
              <a:rPr lang="en-IN" sz="2800" dirty="0">
                <a:latin typeface="+mj-lt"/>
              </a:rPr>
              <a:t> 6)</a:t>
            </a:r>
            <a:endParaRPr lang="en-US" sz="2800" dirty="0">
              <a:latin typeface="+mj-lt"/>
            </a:endParaRPr>
          </a:p>
        </p:txBody>
      </p:sp>
      <p:sp>
        <p:nvSpPr>
          <p:cNvPr id="3" name="Content Placeholder 2"/>
          <p:cNvSpPr>
            <a:spLocks noGrp="1"/>
          </p:cNvSpPr>
          <p:nvPr>
            <p:ph idx="1"/>
          </p:nvPr>
        </p:nvSpPr>
        <p:spPr>
          <a:xfrm>
            <a:off x="457200" y="1284665"/>
            <a:ext cx="8229600" cy="3211135"/>
          </a:xfrm>
        </p:spPr>
        <p:txBody>
          <a:bodyPr wrap="square">
            <a:noAutofit/>
          </a:bodyPr>
          <a:lstStyle/>
          <a:p>
            <a:pPr>
              <a:spcBef>
                <a:spcPts val="525"/>
              </a:spcBef>
            </a:pPr>
            <a:r>
              <a:rPr lang="el-GR" sz="2200" dirty="0">
                <a:ea typeface="ヒラギノ角ゴ Pro W3" pitchFamily="-84" charset="-128"/>
              </a:rPr>
              <a:t>Η </a:t>
            </a:r>
            <a:r>
              <a:rPr lang="el-GR" sz="2200" b="1" dirty="0">
                <a:ea typeface="ヒラギノ角ゴ Pro W3" pitchFamily="-84" charset="-128"/>
              </a:rPr>
              <a:t>Ευρωπαϊκή Ένωση </a:t>
            </a:r>
            <a:r>
              <a:rPr lang="el-GR" sz="2200" dirty="0">
                <a:ea typeface="ヒラギノ角ゴ Pro W3" pitchFamily="-84" charset="-128"/>
              </a:rPr>
              <a:t>(EΕ) είναι μια ομάδα 28 ευρωπαϊκών χωρών με κοινή αγορά.</a:t>
            </a:r>
          </a:p>
          <a:p>
            <a:pPr>
              <a:spcBef>
                <a:spcPts val="525"/>
              </a:spcBef>
            </a:pPr>
            <a:r>
              <a:rPr lang="el-GR" sz="2200" dirty="0">
                <a:ea typeface="ヒラギノ角ゴ Pro W3" pitchFamily="-84" charset="-128"/>
              </a:rPr>
              <a:t>Το 1999, η ΕΕ σχημάτισε μια κοινή νομισματική ζώνη που ονομάζεται </a:t>
            </a:r>
            <a:r>
              <a:rPr lang="el-GR" sz="2200" b="1" dirty="0">
                <a:ea typeface="ヒラギノ角ゴ Pro W3" pitchFamily="-84" charset="-128"/>
              </a:rPr>
              <a:t>ευρωζώνη</a:t>
            </a:r>
            <a:r>
              <a:rPr lang="el-GR" sz="2200" dirty="0">
                <a:ea typeface="ヒラギノ角ゴ Pro W3" pitchFamily="-84" charset="-128"/>
              </a:rPr>
              <a:t>, η οποία αντικατέστησε τα εθνικά νομίσματα το 2002 με το ευρώ.</a:t>
            </a:r>
          </a:p>
          <a:p>
            <a:pPr>
              <a:spcBef>
                <a:spcPts val="525"/>
              </a:spcBef>
            </a:pPr>
            <a:r>
              <a:rPr lang="el-GR" sz="2200" dirty="0">
                <a:ea typeface="ヒラギノ角ゴ Pro W3" pitchFamily="-84" charset="-128"/>
              </a:rPr>
              <a:t>Η ευρωζώνη αντιμετωπίζει σήμερα δύο βασικά ζητήματα:</a:t>
            </a:r>
            <a:endParaRPr lang="en-US" sz="2200" dirty="0">
              <a:ea typeface="ヒラギノ角ゴ Pro W3" pitchFamily="-84" charset="-128"/>
            </a:endParaRPr>
          </a:p>
          <a:p>
            <a:pPr lvl="1">
              <a:spcBef>
                <a:spcPts val="525"/>
              </a:spcBef>
            </a:pPr>
            <a:r>
              <a:rPr lang="el-GR" sz="2200" dirty="0">
                <a:ea typeface="ヒラギノ角ゴ Pro W3" pitchFamily="-84" charset="-128"/>
              </a:rPr>
              <a:t>Πώς να μειώσει την ανεργία;</a:t>
            </a:r>
          </a:p>
          <a:p>
            <a:pPr lvl="1">
              <a:spcBef>
                <a:spcPts val="525"/>
              </a:spcBef>
            </a:pPr>
            <a:r>
              <a:rPr lang="el-GR" sz="2200" dirty="0">
                <a:ea typeface="ヒラギノ角ゴ Pro W3" pitchFamily="-84" charset="-128"/>
              </a:rPr>
              <a:t>Πώς να λειτουργήσει αποτελεσματικά ως κοινή νομισματική περιοχή; </a:t>
            </a:r>
            <a:endParaRPr lang="en-US" sz="2200" dirty="0">
              <a:ea typeface="ヒラギノ角ゴ Pro W3" pitchFamily="-84" charset="-128"/>
            </a:endParaRPr>
          </a:p>
        </p:txBody>
      </p:sp>
    </p:spTree>
    <p:extLst>
      <p:ext uri="{BB962C8B-B14F-4D97-AF65-F5344CB8AC3E}">
        <p14:creationId xmlns:p14="http://schemas.microsoft.com/office/powerpoint/2010/main" xmlns="" val="63341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4452"/>
          </a:xfrm>
        </p:spPr>
        <p:txBody>
          <a:bodyPr wrap="square">
            <a:noAutofit/>
          </a:bodyPr>
          <a:lstStyle/>
          <a:p>
            <a:r>
              <a:rPr lang="en-IN" sz="2800" dirty="0">
                <a:latin typeface="+mj-lt"/>
              </a:rPr>
              <a:t>1.3 </a:t>
            </a:r>
            <a:r>
              <a:rPr lang="el-GR" sz="2800" dirty="0">
                <a:latin typeface="+mj-lt"/>
              </a:rPr>
              <a:t>Η Ευρωζώνη </a:t>
            </a:r>
            <a:r>
              <a:rPr lang="en-IN" sz="2800" dirty="0">
                <a:latin typeface="+mj-lt"/>
              </a:rPr>
              <a:t>(2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620982"/>
            <a:ext cx="8229600" cy="1731818"/>
          </a:xfrm>
        </p:spPr>
        <p:txBody>
          <a:bodyPr wrap="square">
            <a:noAutofit/>
          </a:bodyPr>
          <a:lstStyle/>
          <a:p>
            <a:pPr>
              <a:spcBef>
                <a:spcPts val="525"/>
              </a:spcBef>
            </a:pPr>
            <a:r>
              <a:rPr lang="el-GR" sz="1800" dirty="0">
                <a:ea typeface="ヒラギノ角ゴ Pro W3" pitchFamily="-84" charset="-128"/>
              </a:rPr>
              <a:t>Ενώ οι Ηνωμένες Πολιτείες ανέκαμψαν από την κρίση του </a:t>
            </a:r>
            <a:r>
              <a:rPr lang="el-GR" sz="1800" dirty="0" smtClean="0">
                <a:ea typeface="ヒラギノ角ゴ Pro W3" pitchFamily="-84" charset="-128"/>
              </a:rPr>
              <a:t>2008-2009</a:t>
            </a:r>
            <a:r>
              <a:rPr lang="el-GR" sz="1800" dirty="0">
                <a:ea typeface="ヒラギノ角ゴ Pro W3" pitchFamily="-84" charset="-128"/>
              </a:rPr>
              <a:t>, η αύξηση τ</a:t>
            </a:r>
            <a:r>
              <a:rPr lang="en-US" sz="1800" dirty="0">
                <a:ea typeface="ヒラギノ角ゴ Pro W3" pitchFamily="-84" charset="-128"/>
              </a:rPr>
              <a:t>o</a:t>
            </a:r>
            <a:r>
              <a:rPr lang="el-GR" sz="1800" dirty="0">
                <a:ea typeface="ヒラギノ角ゴ Pro W3" pitchFamily="-84" charset="-128"/>
              </a:rPr>
              <a:t>υ προϊόντος στη ζώνη του ευρώ ήταν αρνητική μεταξύ 2012 και 2013.</a:t>
            </a:r>
            <a:endParaRPr lang="en-US" sz="1800" dirty="0">
              <a:ea typeface="ヒラギノ角ゴ Pro W3" pitchFamily="-84" charset="-128"/>
            </a:endParaRPr>
          </a:p>
          <a:p>
            <a:pPr>
              <a:spcBef>
                <a:spcPts val="525"/>
              </a:spcBef>
            </a:pPr>
            <a:r>
              <a:rPr lang="el-GR" sz="1800" dirty="0">
                <a:ea typeface="ヒラギノ角ゴ Pro W3" pitchFamily="-84" charset="-128"/>
              </a:rPr>
              <a:t>Το 2018, η αύξηση του προϊόντος ήταν κάτω από τον μέσο όρο πριν από την κρίση και το ποσοστό ανεργίας ήταν 8,3%.</a:t>
            </a:r>
            <a:endParaRPr lang="en-US" sz="1800" dirty="0">
              <a:ea typeface="ヒラギノ角ゴ Pro W3" pitchFamily="-84" charset="-128"/>
            </a:endParaRPr>
          </a:p>
        </p:txBody>
      </p:sp>
      <p:sp>
        <p:nvSpPr>
          <p:cNvPr id="4" name="Content Placeholder 3"/>
          <p:cNvSpPr>
            <a:spLocks noGrp="1"/>
          </p:cNvSpPr>
          <p:nvPr>
            <p:ph idx="13"/>
          </p:nvPr>
        </p:nvSpPr>
        <p:spPr>
          <a:xfrm>
            <a:off x="447675" y="781050"/>
            <a:ext cx="8229600" cy="666750"/>
          </a:xfrm>
        </p:spPr>
        <p:txBody>
          <a:bodyPr>
            <a:noAutofit/>
          </a:bodyPr>
          <a:lstStyle/>
          <a:p>
            <a:pPr marL="0" indent="0">
              <a:spcBef>
                <a:spcPct val="0"/>
              </a:spcBef>
              <a:buNone/>
            </a:pPr>
            <a:r>
              <a:rPr lang="el-GR" sz="2200" b="1" dirty="0"/>
              <a:t>Πίνακας</a:t>
            </a:r>
            <a:r>
              <a:rPr lang="en-US" sz="2200" b="1" dirty="0"/>
              <a:t> 1.3 </a:t>
            </a:r>
            <a:r>
              <a:rPr lang="el-GR" sz="2200" dirty="0"/>
              <a:t>Ανάπτυξη, Ανεργία και Πληθωρισμός στην Ευρωζώνη</a:t>
            </a:r>
            <a:r>
              <a:rPr lang="en-IN" sz="2200" dirty="0"/>
              <a:t>, </a:t>
            </a:r>
            <a:r>
              <a:rPr lang="en-IN" sz="2200" dirty="0" smtClean="0"/>
              <a:t>1990</a:t>
            </a:r>
            <a:r>
              <a:rPr lang="el-GR" sz="2200" dirty="0" smtClean="0"/>
              <a:t>-</a:t>
            </a:r>
            <a:r>
              <a:rPr lang="en-IN" sz="2200" dirty="0" smtClean="0"/>
              <a:t>2018</a:t>
            </a:r>
            <a:endParaRPr lang="en-IN" sz="2200" dirty="0"/>
          </a:p>
        </p:txBody>
      </p:sp>
      <p:graphicFrame>
        <p:nvGraphicFramePr>
          <p:cNvPr id="6" name="Table 5">
            <a:extLst>
              <a:ext uri="{FF2B5EF4-FFF2-40B4-BE49-F238E27FC236}">
                <a16:creationId xmlns:a16="http://schemas.microsoft.com/office/drawing/2014/main" xmlns="" id="{B3F6F0F4-D062-4A79-A3A5-8CD5C68ED001}"/>
              </a:ext>
            </a:extLst>
          </p:cNvPr>
          <p:cNvGraphicFramePr>
            <a:graphicFrameLocks noGrp="1"/>
          </p:cNvGraphicFramePr>
          <p:nvPr>
            <p:extLst>
              <p:ext uri="{D42A27DB-BD31-4B8C-83A1-F6EECF244321}">
                <p14:modId xmlns:p14="http://schemas.microsoft.com/office/powerpoint/2010/main" xmlns="" val="2509890341"/>
              </p:ext>
            </p:extLst>
          </p:nvPr>
        </p:nvGraphicFramePr>
        <p:xfrm>
          <a:off x="457200" y="3200400"/>
          <a:ext cx="7955280" cy="214195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xmlns="" val="3616144110"/>
                    </a:ext>
                  </a:extLst>
                </a:gridCol>
                <a:gridCol w="1447800">
                  <a:extLst>
                    <a:ext uri="{9D8B030D-6E8A-4147-A177-3AD203B41FA5}">
                      <a16:colId xmlns:a16="http://schemas.microsoft.com/office/drawing/2014/main" xmlns="" val="1845450967"/>
                    </a:ext>
                  </a:extLst>
                </a:gridCol>
                <a:gridCol w="1524000">
                  <a:extLst>
                    <a:ext uri="{9D8B030D-6E8A-4147-A177-3AD203B41FA5}">
                      <a16:colId xmlns:a16="http://schemas.microsoft.com/office/drawing/2014/main" xmlns="" val="3302676634"/>
                    </a:ext>
                  </a:extLst>
                </a:gridCol>
                <a:gridCol w="1524000">
                  <a:extLst>
                    <a:ext uri="{9D8B030D-6E8A-4147-A177-3AD203B41FA5}">
                      <a16:colId xmlns:a16="http://schemas.microsoft.com/office/drawing/2014/main" xmlns="" val="3236441572"/>
                    </a:ext>
                  </a:extLst>
                </a:gridCol>
                <a:gridCol w="1097280">
                  <a:extLst>
                    <a:ext uri="{9D8B030D-6E8A-4147-A177-3AD203B41FA5}">
                      <a16:colId xmlns:a16="http://schemas.microsoft.com/office/drawing/2014/main" xmlns="" val="3702083548"/>
                    </a:ext>
                  </a:extLst>
                </a:gridCol>
              </a:tblGrid>
              <a:tr h="682055">
                <a:tc>
                  <a:txBody>
                    <a:bodyPr/>
                    <a:lstStyle/>
                    <a:p>
                      <a:pPr algn="ctr"/>
                      <a:r>
                        <a:rPr lang="el-GR" sz="1600" b="1" i="0" u="none" strike="noStrike" kern="1200" baseline="0" dirty="0" smtClean="0">
                          <a:solidFill>
                            <a:schemeClr val="bg1"/>
                          </a:solidFill>
                          <a:latin typeface="+mn-lt"/>
                          <a:ea typeface="+mn-ea"/>
                          <a:cs typeface="+mn-cs"/>
                        </a:rPr>
                        <a:t>Ποσοστό</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1990–2007</a:t>
                      </a: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2008–2009</a:t>
                      </a: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2010–2017</a:t>
                      </a: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2018</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xmlns="" val="3789801937"/>
                  </a:ext>
                </a:extLst>
              </a:tr>
              <a:tr h="491623">
                <a:tc>
                  <a:txBody>
                    <a:bodyPr/>
                    <a:lstStyle/>
                    <a:p>
                      <a:pPr algn="r"/>
                      <a:r>
                        <a:rPr lang="el-GR" sz="1600" dirty="0" smtClean="0"/>
                        <a:t>Ρυθμός αύξησης παραγωγής</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2.1</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−2.0</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1.3</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2.0</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2729601818"/>
                  </a:ext>
                </a:extLst>
              </a:tr>
              <a:tr h="491029">
                <a:tc>
                  <a:txBody>
                    <a:bodyPr/>
                    <a:lstStyle/>
                    <a:p>
                      <a:pPr algn="r"/>
                      <a:r>
                        <a:rPr lang="el-GR" sz="1600" dirty="0" smtClean="0"/>
                        <a:t>Ποσοστό ανεργίας</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9.4</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8.6</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10.6</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8.3</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97534583"/>
                  </a:ext>
                </a:extLst>
              </a:tr>
              <a:tr h="389746">
                <a:tc>
                  <a:txBody>
                    <a:bodyPr/>
                    <a:lstStyle/>
                    <a:p>
                      <a:pPr algn="r"/>
                      <a:r>
                        <a:rPr lang="el-GR" sz="1600" dirty="0" smtClean="0"/>
                        <a:t>Ρυθμός πληθωρισμού</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2.1</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1.5</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1.0</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1.5</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3614721736"/>
                  </a:ext>
                </a:extLst>
              </a:tr>
            </a:tbl>
          </a:graphicData>
        </a:graphic>
      </p:graphicFrame>
      <p:sp>
        <p:nvSpPr>
          <p:cNvPr id="7" name="Content Placeholder 6"/>
          <p:cNvSpPr>
            <a:spLocks noGrp="1"/>
          </p:cNvSpPr>
          <p:nvPr>
            <p:ph sz="quarter" idx="14"/>
          </p:nvPr>
        </p:nvSpPr>
        <p:spPr>
          <a:xfrm>
            <a:off x="457200" y="5410200"/>
            <a:ext cx="8229600" cy="504825"/>
          </a:xfrm>
        </p:spPr>
        <p:txBody>
          <a:bodyPr/>
          <a:lstStyle/>
          <a:p>
            <a:pPr marL="0" indent="0">
              <a:buNone/>
            </a:pPr>
            <a:r>
              <a:rPr lang="el-GR" sz="1200" dirty="0" smtClean="0"/>
              <a:t>Ρυθμός αύξησης παραγωγής: ετήσιος ρυθμός αύξησης παραγωγής (ΑΕΠ). Ποσοστό ανεργίας: μέσος όρος όλο το χρόνο. Ρυθμός πληθωρισμού: ετήσιο ποσοστό αλλαγής του επιπέδου τιμών (</a:t>
            </a:r>
            <a:r>
              <a:rPr lang="el-GR" sz="1200" dirty="0" err="1" smtClean="0"/>
              <a:t>αποπληθωριστής</a:t>
            </a:r>
            <a:r>
              <a:rPr lang="el-GR" sz="1200" dirty="0" smtClean="0"/>
              <a:t> ΑΕΠ). </a:t>
            </a:r>
            <a:endParaRPr lang="en-IN" sz="1200" dirty="0"/>
          </a:p>
        </p:txBody>
      </p:sp>
      <p:sp>
        <p:nvSpPr>
          <p:cNvPr id="8" name="Content Placeholder 7"/>
          <p:cNvSpPr>
            <a:spLocks noGrp="1"/>
          </p:cNvSpPr>
          <p:nvPr>
            <p:ph sz="quarter" idx="15"/>
          </p:nvPr>
        </p:nvSpPr>
        <p:spPr>
          <a:xfrm>
            <a:off x="457200" y="5943600"/>
            <a:ext cx="8229600" cy="228600"/>
          </a:xfrm>
        </p:spPr>
        <p:txBody>
          <a:bodyPr/>
          <a:lstStyle/>
          <a:p>
            <a:pPr marL="0" indent="0">
              <a:buNone/>
            </a:pPr>
            <a:r>
              <a:rPr lang="el-GR" sz="1200" i="1" dirty="0" smtClean="0"/>
              <a:t>Πηγή</a:t>
            </a:r>
            <a:r>
              <a:rPr lang="en-IN" sz="1200" i="1" dirty="0" smtClean="0"/>
              <a:t>: </a:t>
            </a:r>
            <a:r>
              <a:rPr lang="en-IN" sz="1200" spc="-200" dirty="0"/>
              <a:t>I M </a:t>
            </a:r>
            <a:r>
              <a:rPr lang="en-IN" sz="1200" dirty="0"/>
              <a:t>F, </a:t>
            </a:r>
            <a:r>
              <a:rPr lang="en-IN" sz="1200" i="1" dirty="0"/>
              <a:t>World Economic Outlook</a:t>
            </a:r>
            <a:r>
              <a:rPr lang="en-IN" sz="1200" dirty="0"/>
              <a:t>, October 2018.</a:t>
            </a:r>
          </a:p>
        </p:txBody>
      </p:sp>
    </p:spTree>
    <p:extLst>
      <p:ext uri="{BB962C8B-B14F-4D97-AF65-F5344CB8AC3E}">
        <p14:creationId xmlns:p14="http://schemas.microsoft.com/office/powerpoint/2010/main" xmlns="" val="422573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1.3 </a:t>
            </a:r>
            <a:r>
              <a:rPr lang="el-GR" sz="2800" dirty="0">
                <a:latin typeface="+mj-lt"/>
              </a:rPr>
              <a:t>Η Ευρωζώνη </a:t>
            </a:r>
            <a:r>
              <a:rPr lang="en-IN" sz="2800" dirty="0">
                <a:latin typeface="+mj-lt"/>
              </a:rPr>
              <a:t>(</a:t>
            </a:r>
            <a:r>
              <a:rPr lang="el-GR" sz="2800" dirty="0">
                <a:latin typeface="+mj-lt"/>
              </a:rPr>
              <a:t>3</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685800"/>
            <a:ext cx="8229600" cy="366211"/>
          </a:xfrm>
        </p:spPr>
        <p:txBody>
          <a:bodyPr wrap="square">
            <a:noAutofit/>
          </a:bodyPr>
          <a:lstStyle/>
          <a:p>
            <a:pPr marL="0" indent="0">
              <a:spcBef>
                <a:spcPct val="0"/>
              </a:spcBef>
              <a:buNone/>
            </a:pPr>
            <a:r>
              <a:rPr lang="el-GR" sz="2200" b="1" dirty="0"/>
              <a:t>Απεικόνιση</a:t>
            </a:r>
            <a:r>
              <a:rPr lang="en-IN" sz="2200" b="1" dirty="0"/>
              <a:t> 1.5 </a:t>
            </a:r>
            <a:r>
              <a:rPr lang="el-GR" sz="2200" dirty="0"/>
              <a:t>Η Ευρωζώνη</a:t>
            </a:r>
            <a:r>
              <a:rPr lang="en-IN" sz="2200" dirty="0"/>
              <a:t>, 2018</a:t>
            </a:r>
          </a:p>
        </p:txBody>
      </p:sp>
      <p:pic>
        <p:nvPicPr>
          <p:cNvPr id="5122" name="Picture 2"/>
          <p:cNvPicPr>
            <a:picLocks noGrp="1" noChangeAspect="1" noChangeArrowheads="1"/>
          </p:cNvPicPr>
          <p:nvPr>
            <p:ph type="pic" sz="quarter" idx="14"/>
          </p:nvPr>
        </p:nvPicPr>
        <p:blipFill>
          <a:blip r:embed="rId3" cstate="print"/>
          <a:srcRect l="118" r="118"/>
          <a:stretch>
            <a:fillRect/>
          </a:stretch>
        </p:blipFill>
        <p:spPr bwMode="auto">
          <a:xfrm>
            <a:off x="2286000" y="1077802"/>
            <a:ext cx="4495800" cy="5340541"/>
          </a:xfrm>
          <a:prstGeom prst="rect">
            <a:avLst/>
          </a:prstGeom>
          <a:noFill/>
          <a:ln w="9525">
            <a:noFill/>
            <a:miter lim="800000"/>
            <a:headEnd/>
            <a:tailEnd/>
          </a:ln>
        </p:spPr>
      </p:pic>
    </p:spTree>
    <p:extLst>
      <p:ext uri="{BB962C8B-B14F-4D97-AF65-F5344CB8AC3E}">
        <p14:creationId xmlns:p14="http://schemas.microsoft.com/office/powerpoint/2010/main" xmlns="" val="36547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1.3 </a:t>
            </a:r>
            <a:r>
              <a:rPr lang="el-GR" sz="2800" dirty="0">
                <a:latin typeface="+mj-lt"/>
              </a:rPr>
              <a:t>Η Ευρωζώνη </a:t>
            </a:r>
            <a:r>
              <a:rPr lang="en-IN" sz="2800" dirty="0">
                <a:latin typeface="+mj-lt"/>
              </a:rPr>
              <a:t>(</a:t>
            </a:r>
            <a:r>
              <a:rPr lang="el-GR" sz="2800" dirty="0">
                <a:latin typeface="+mj-lt"/>
              </a:rPr>
              <a:t>4</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003613"/>
            <a:ext cx="8229600" cy="3644587"/>
          </a:xfrm>
        </p:spPr>
        <p:txBody>
          <a:bodyPr wrap="square">
            <a:noAutofit/>
          </a:bodyPr>
          <a:lstStyle/>
          <a:p>
            <a:pPr>
              <a:spcBef>
                <a:spcPts val="525"/>
              </a:spcBef>
            </a:pPr>
            <a:r>
              <a:rPr lang="el-GR" sz="2200" dirty="0">
                <a:ea typeface="ヒラギノ角ゴ Pro W3" pitchFamily="-84" charset="-128"/>
              </a:rPr>
              <a:t>Ενώ το μέσο ποσοστό ανεργίας για τη ζώνη του ευρώ ήταν 8,3% το 2018, χώρες όπως η Ισπανία είχαν ποσοστό ανεργίας 15%.</a:t>
            </a:r>
          </a:p>
          <a:p>
            <a:pPr>
              <a:spcBef>
                <a:spcPts val="525"/>
              </a:spcBef>
            </a:pPr>
            <a:r>
              <a:rPr lang="el-GR" sz="2200" dirty="0">
                <a:ea typeface="ヒラギノ角ゴ Pro W3" pitchFamily="-84" charset="-128"/>
              </a:rPr>
              <a:t>Μεγάλο μέρος του υψηλού ποσοστού ανεργίας ήταν αποτέλεσμα της κρίσης.</a:t>
            </a:r>
          </a:p>
          <a:p>
            <a:pPr>
              <a:spcBef>
                <a:spcPts val="525"/>
              </a:spcBef>
            </a:pPr>
            <a:r>
              <a:rPr lang="el-GR" sz="2200" dirty="0">
                <a:ea typeface="ヒラギノ角ゴ Pro W3" pitchFamily="-84" charset="-128"/>
              </a:rPr>
              <a:t>Ακόμη και όταν η Ισπανία είχε το χαμηλότερο ποσοστό ανεργίας της, ίσο με 8%, ήταν σχεδόν τριπλάσιο από αυτό της Γερμανίας σήμερα.</a:t>
            </a:r>
          </a:p>
          <a:p>
            <a:pPr>
              <a:spcBef>
                <a:spcPts val="525"/>
              </a:spcBef>
            </a:pPr>
            <a:r>
              <a:rPr lang="el-GR" sz="2200" dirty="0">
                <a:ea typeface="ヒラギノ角ゴ Pro W3" pitchFamily="-84" charset="-128"/>
              </a:rPr>
              <a:t>Ορισμένοι οικονομολόγοι πιστεύουν ότι η ακαμψία της αγοράς εργασίας με την υπερβολική προστασία των εργαζομένων είναι το κύριο πρόβλημα.</a:t>
            </a:r>
            <a:endParaRPr lang="en-US" sz="2200" dirty="0">
              <a:ea typeface="ヒラギノ角ゴ Pro W3" pitchFamily="-84" charset="-128"/>
            </a:endParaRPr>
          </a:p>
        </p:txBody>
      </p:sp>
    </p:spTree>
    <p:extLst>
      <p:ext uri="{BB962C8B-B14F-4D97-AF65-F5344CB8AC3E}">
        <p14:creationId xmlns:p14="http://schemas.microsoft.com/office/powerpoint/2010/main" xmlns="" val="56141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1.3 </a:t>
            </a:r>
            <a:r>
              <a:rPr lang="el-GR" sz="2800" dirty="0">
                <a:latin typeface="+mj-lt"/>
              </a:rPr>
              <a:t>Η Ευρωζώνη </a:t>
            </a:r>
            <a:r>
              <a:rPr lang="en-IN" sz="2800" dirty="0">
                <a:latin typeface="+mj-lt"/>
              </a:rPr>
              <a:t>(</a:t>
            </a:r>
            <a:r>
              <a:rPr lang="el-GR" sz="2800" dirty="0">
                <a:latin typeface="+mj-lt"/>
              </a:rPr>
              <a:t>5</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830942"/>
            <a:ext cx="8229600" cy="366211"/>
          </a:xfrm>
        </p:spPr>
        <p:txBody>
          <a:bodyPr wrap="square">
            <a:noAutofit/>
          </a:bodyPr>
          <a:lstStyle/>
          <a:p>
            <a:pPr marL="0" indent="0">
              <a:spcBef>
                <a:spcPct val="0"/>
              </a:spcBef>
              <a:buNone/>
            </a:pPr>
            <a:r>
              <a:rPr lang="el-GR" sz="2200" b="1" dirty="0"/>
              <a:t>Απεικόνιση</a:t>
            </a:r>
            <a:r>
              <a:rPr lang="en-IN" sz="2200" b="1" dirty="0"/>
              <a:t> 1.6 </a:t>
            </a:r>
            <a:r>
              <a:rPr lang="el-GR" sz="2200" dirty="0"/>
              <a:t>Ανεργία στην Ισπανία, μετά το</a:t>
            </a:r>
            <a:r>
              <a:rPr lang="en-IN" sz="2200" dirty="0"/>
              <a:t> 1990</a:t>
            </a:r>
          </a:p>
        </p:txBody>
      </p:sp>
      <p:sp>
        <p:nvSpPr>
          <p:cNvPr id="6" name="Content Placeholder 5"/>
          <p:cNvSpPr>
            <a:spLocks noGrp="1"/>
          </p:cNvSpPr>
          <p:nvPr>
            <p:ph idx="13"/>
          </p:nvPr>
        </p:nvSpPr>
        <p:spPr>
          <a:xfrm>
            <a:off x="457200" y="5943600"/>
            <a:ext cx="8229600" cy="269698"/>
          </a:xfrm>
        </p:spPr>
        <p:txBody>
          <a:bodyPr/>
          <a:lstStyle/>
          <a:p>
            <a:pPr marL="0" indent="0">
              <a:buNone/>
            </a:pPr>
            <a:r>
              <a:rPr lang="el-GR" sz="1200" i="1" dirty="0" smtClean="0"/>
              <a:t>Πηγή</a:t>
            </a:r>
            <a:r>
              <a:rPr lang="en-IN" sz="1200" i="1" dirty="0" smtClean="0"/>
              <a:t>: </a:t>
            </a:r>
            <a:r>
              <a:rPr lang="en-IN" sz="1200" dirty="0"/>
              <a:t>International Monetary Fund, </a:t>
            </a:r>
            <a:r>
              <a:rPr lang="en-IN" sz="1200" i="1" dirty="0"/>
              <a:t>World Economic Outlook</a:t>
            </a:r>
            <a:r>
              <a:rPr lang="en-IN" sz="1200" dirty="0"/>
              <a:t>, July 2018.</a:t>
            </a:r>
          </a:p>
        </p:txBody>
      </p:sp>
      <p:pic>
        <p:nvPicPr>
          <p:cNvPr id="6147" name="Picture 3"/>
          <p:cNvPicPr>
            <a:picLocks noGrp="1" noChangeAspect="1" noChangeArrowheads="1"/>
          </p:cNvPicPr>
          <p:nvPr>
            <p:ph type="pic" sz="quarter" idx="14"/>
          </p:nvPr>
        </p:nvPicPr>
        <p:blipFill>
          <a:blip r:embed="rId3" cstate="print"/>
          <a:srcRect t="363" b="363"/>
          <a:stretch>
            <a:fillRect/>
          </a:stretch>
        </p:blipFill>
        <p:spPr bwMode="auto">
          <a:xfrm>
            <a:off x="914400" y="1524000"/>
            <a:ext cx="7480300" cy="4164013"/>
          </a:xfrm>
          <a:prstGeom prst="rect">
            <a:avLst/>
          </a:prstGeom>
          <a:noFill/>
          <a:ln w="9525">
            <a:noFill/>
            <a:miter lim="800000"/>
            <a:headEnd/>
            <a:tailEnd/>
          </a:ln>
        </p:spPr>
      </p:pic>
    </p:spTree>
    <p:extLst>
      <p:ext uri="{BB962C8B-B14F-4D97-AF65-F5344CB8AC3E}">
        <p14:creationId xmlns:p14="http://schemas.microsoft.com/office/powerpoint/2010/main" xmlns="" val="395916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1.3 </a:t>
            </a:r>
            <a:r>
              <a:rPr lang="el-GR" sz="2800" dirty="0">
                <a:latin typeface="+mj-lt"/>
              </a:rPr>
              <a:t>Η Ευρωζώνη </a:t>
            </a:r>
            <a:r>
              <a:rPr lang="en-IN" sz="2800" dirty="0">
                <a:latin typeface="+mj-lt"/>
              </a:rPr>
              <a:t>(</a:t>
            </a:r>
            <a:r>
              <a:rPr lang="el-GR" sz="2800" dirty="0">
                <a:latin typeface="+mj-lt"/>
              </a:rPr>
              <a:t>6</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066800"/>
            <a:ext cx="8229600" cy="4013919"/>
          </a:xfrm>
        </p:spPr>
        <p:txBody>
          <a:bodyPr wrap="square">
            <a:noAutofit/>
          </a:bodyPr>
          <a:lstStyle/>
          <a:p>
            <a:pPr>
              <a:spcBef>
                <a:spcPts val="525"/>
              </a:spcBef>
            </a:pPr>
            <a:r>
              <a:rPr lang="el-GR" sz="2200" dirty="0">
                <a:ea typeface="ヒラギノ角ゴ Pro W3" pitchFamily="-84" charset="-128"/>
              </a:rPr>
              <a:t>Οι υποστηρικτές του ευρώ υποστηρίζουν:</a:t>
            </a:r>
            <a:endParaRPr lang="en-US" sz="2200" dirty="0">
              <a:ea typeface="ヒラギノ角ゴ Pro W3" pitchFamily="-84" charset="-128"/>
            </a:endParaRPr>
          </a:p>
          <a:p>
            <a:pPr lvl="1">
              <a:spcBef>
                <a:spcPts val="525"/>
              </a:spcBef>
            </a:pPr>
            <a:r>
              <a:rPr lang="el-GR" sz="2200" dirty="0">
                <a:ea typeface="ヒラギノ角ゴ Pro W3" pitchFamily="-84" charset="-128"/>
              </a:rPr>
              <a:t>οικονομικά πλεονεκτήματα εξαιτίας όχι άλλων μεταβολών στις συναλλαγματικές ισοτιμίες</a:t>
            </a:r>
          </a:p>
          <a:p>
            <a:pPr lvl="1">
              <a:spcBef>
                <a:spcPts val="525"/>
              </a:spcBef>
            </a:pPr>
            <a:r>
              <a:rPr lang="el-GR" sz="2200" dirty="0">
                <a:ea typeface="ヒラギノ角ゴ Pro W3" pitchFamily="-84" charset="-128"/>
              </a:rPr>
              <a:t>τη συμβολή του στη δημιουργία μιας μεγάλης οικονομικής δύναμης. </a:t>
            </a:r>
          </a:p>
          <a:p>
            <a:pPr lvl="1">
              <a:spcBef>
                <a:spcPts val="525"/>
              </a:spcBef>
              <a:buFont typeface="Arial" panose="020B0604020202020204" pitchFamily="34" charset="0"/>
              <a:buChar char="•"/>
            </a:pPr>
            <a:r>
              <a:rPr lang="el-GR" sz="2200" dirty="0">
                <a:ea typeface="ヒラギノ角ゴ Pro W3" pitchFamily="-84" charset="-128"/>
              </a:rPr>
              <a:t>Άλλοι υποστηρίζουν: </a:t>
            </a:r>
            <a:endParaRPr lang="en-US" sz="2200" dirty="0">
              <a:ea typeface="ヒラギノ角ゴ Pro W3" pitchFamily="-84" charset="-128"/>
            </a:endParaRPr>
          </a:p>
          <a:p>
            <a:pPr lvl="1">
              <a:spcBef>
                <a:spcPts val="525"/>
              </a:spcBef>
            </a:pPr>
            <a:r>
              <a:rPr lang="el-GR" sz="2200" dirty="0">
                <a:ea typeface="ヒラギノ角ゴ Pro W3" pitchFamily="-84" charset="-128"/>
              </a:rPr>
              <a:t>το μειονέκτημα μιας κοινής νομισματικής πολιτικής στις χώρες του ευρώ </a:t>
            </a:r>
          </a:p>
          <a:p>
            <a:pPr lvl="1">
              <a:spcBef>
                <a:spcPts val="525"/>
              </a:spcBef>
            </a:pPr>
            <a:r>
              <a:rPr lang="el-GR" sz="2200" dirty="0">
                <a:ea typeface="ヒラギノ角ゴ Pro W3" pitchFamily="-84" charset="-128"/>
              </a:rPr>
              <a:t>απώλεια της συναλλαγματικής ισοτιμίας ως μέσο προσαρμογής στη ζώνη του ευρώ</a:t>
            </a:r>
            <a:endParaRPr lang="en-US" sz="2200" dirty="0">
              <a:ea typeface="ヒラギノ角ゴ Pro W3" pitchFamily="-84" charset="-128"/>
            </a:endParaRPr>
          </a:p>
        </p:txBody>
      </p:sp>
    </p:spTree>
    <p:extLst>
      <p:ext uri="{BB962C8B-B14F-4D97-AF65-F5344CB8AC3E}">
        <p14:creationId xmlns:p14="http://schemas.microsoft.com/office/powerpoint/2010/main" xmlns="" val="292075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1.4 </a:t>
            </a:r>
            <a:r>
              <a:rPr lang="el-GR" sz="2800" dirty="0">
                <a:latin typeface="+mj-lt"/>
              </a:rPr>
              <a:t>Η Κίνα</a:t>
            </a:r>
            <a:r>
              <a:rPr lang="en-IN" sz="2800" dirty="0">
                <a:latin typeface="+mj-lt"/>
              </a:rPr>
              <a:t> (1 </a:t>
            </a:r>
            <a:r>
              <a:rPr lang="el-GR" sz="2800" dirty="0">
                <a:latin typeface="+mj-lt"/>
              </a:rPr>
              <a:t>από</a:t>
            </a:r>
            <a:r>
              <a:rPr lang="en-IN" sz="2800" dirty="0">
                <a:latin typeface="+mj-lt"/>
              </a:rPr>
              <a:t> 3)</a:t>
            </a:r>
            <a:endParaRPr lang="en-US" sz="2800" dirty="0">
              <a:latin typeface="+mj-lt"/>
            </a:endParaRPr>
          </a:p>
        </p:txBody>
      </p:sp>
      <p:sp>
        <p:nvSpPr>
          <p:cNvPr id="3" name="Content Placeholder 2"/>
          <p:cNvSpPr>
            <a:spLocks noGrp="1"/>
          </p:cNvSpPr>
          <p:nvPr>
            <p:ph idx="1"/>
          </p:nvPr>
        </p:nvSpPr>
        <p:spPr>
          <a:xfrm>
            <a:off x="457200" y="915333"/>
            <a:ext cx="8229600" cy="3580467"/>
          </a:xfrm>
        </p:spPr>
        <p:txBody>
          <a:bodyPr wrap="square">
            <a:noAutofit/>
          </a:bodyPr>
          <a:lstStyle/>
          <a:p>
            <a:pPr>
              <a:spcBef>
                <a:spcPts val="525"/>
              </a:spcBef>
            </a:pPr>
            <a:r>
              <a:rPr lang="el-GR" sz="2200" dirty="0">
                <a:ea typeface="ヒラギノ角ゴ Pro W3" pitchFamily="-84" charset="-128"/>
              </a:rPr>
              <a:t>Η Κίνα είναι στις ειδήσεις κάθε μέρα.</a:t>
            </a:r>
          </a:p>
          <a:p>
            <a:pPr>
              <a:spcBef>
                <a:spcPts val="525"/>
              </a:spcBef>
            </a:pPr>
            <a:r>
              <a:rPr lang="el-GR" sz="2200" dirty="0">
                <a:ea typeface="ヒラギノ角ゴ Pro W3" pitchFamily="-84" charset="-128"/>
              </a:rPr>
              <a:t>Ο πληθυσμός της είναι τετραπλάσιος από αυτόν των Ηνωμένων Πολιτειών.</a:t>
            </a:r>
          </a:p>
          <a:p>
            <a:pPr>
              <a:spcBef>
                <a:spcPts val="525"/>
              </a:spcBef>
            </a:pPr>
            <a:r>
              <a:rPr lang="el-GR" sz="2200" dirty="0">
                <a:ea typeface="ヒラギノ角ゴ Pro W3" pitchFamily="-84" charset="-128"/>
              </a:rPr>
              <a:t>Αλλά το ΑΕΠ της στα 13,5 τρισεκατομμύρια δολάρια είναι μόνο περίπου το 60% των Ηνωμένων Πολιτειών.</a:t>
            </a:r>
          </a:p>
          <a:p>
            <a:pPr>
              <a:spcBef>
                <a:spcPts val="525"/>
              </a:spcBef>
            </a:pPr>
            <a:r>
              <a:rPr lang="el-GR" sz="2200" dirty="0">
                <a:ea typeface="ヒラギノ角ゴ Pro W3" pitchFamily="-84" charset="-128"/>
              </a:rPr>
              <a:t>Το κατά κεφαλή προϊόν είναι περίπου το 15% του αντίστοιχου των Ηνωμένων Πολιτειών.</a:t>
            </a:r>
          </a:p>
          <a:p>
            <a:pPr>
              <a:spcBef>
                <a:spcPts val="525"/>
              </a:spcBef>
            </a:pPr>
            <a:r>
              <a:rPr lang="el-GR" sz="2200" dirty="0">
                <a:ea typeface="ヒラギノ角ゴ Pro W3" pitchFamily="-84" charset="-128"/>
              </a:rPr>
              <a:t>Η Κίνα αναπτύσσεται πολύ γρήγορα για περισσότερες από τρεις δεκαετίες.</a:t>
            </a:r>
            <a:r>
              <a:rPr lang="en-US" sz="2200" dirty="0">
                <a:ea typeface="ヒラギノ角ゴ Pro W3" pitchFamily="-84" charset="-128"/>
              </a:rPr>
              <a:t> </a:t>
            </a:r>
          </a:p>
        </p:txBody>
      </p:sp>
    </p:spTree>
    <p:extLst>
      <p:ext uri="{BB962C8B-B14F-4D97-AF65-F5344CB8AC3E}">
        <p14:creationId xmlns:p14="http://schemas.microsoft.com/office/powerpoint/2010/main" xmlns="" val="195273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153400" cy="553998"/>
          </a:xfrm>
        </p:spPr>
        <p:txBody>
          <a:bodyPr wrap="square">
            <a:spAutoFit/>
          </a:bodyPr>
          <a:lstStyle/>
          <a:p>
            <a:r>
              <a:rPr lang="el-GR" sz="3600" dirty="0">
                <a:latin typeface="+mj-lt"/>
              </a:rPr>
              <a:t>Σχεδιάγραμμα Κεφαλαίου</a:t>
            </a:r>
            <a:r>
              <a:rPr lang="en-US" sz="3600" dirty="0">
                <a:latin typeface="+mj-lt"/>
              </a:rPr>
              <a:t> 1 </a:t>
            </a:r>
          </a:p>
        </p:txBody>
      </p:sp>
      <p:sp>
        <p:nvSpPr>
          <p:cNvPr id="3" name="Content Placeholder 2"/>
          <p:cNvSpPr>
            <a:spLocks noGrp="1"/>
          </p:cNvSpPr>
          <p:nvPr>
            <p:ph idx="1"/>
          </p:nvPr>
        </p:nvSpPr>
        <p:spPr>
          <a:xfrm>
            <a:off x="457200" y="838200"/>
            <a:ext cx="8229600" cy="2985433"/>
          </a:xfrm>
        </p:spPr>
        <p:txBody>
          <a:bodyPr wrap="square">
            <a:spAutoFit/>
          </a:bodyPr>
          <a:lstStyle/>
          <a:p>
            <a:pPr marL="533400" lvl="0" indent="-533400">
              <a:spcBef>
                <a:spcPts val="1200"/>
              </a:spcBef>
              <a:buClr>
                <a:schemeClr val="lt1"/>
              </a:buClr>
              <a:buSzPct val="25000"/>
              <a:buNone/>
            </a:pPr>
            <a:r>
              <a:rPr lang="el-GR" sz="2400" b="1" dirty="0"/>
              <a:t>Μια Περιήγηση στον Κόσμο</a:t>
            </a:r>
            <a:endParaRPr lang="en-IN" sz="2400" b="1" dirty="0"/>
          </a:p>
          <a:p>
            <a:pPr marL="533400" lvl="0" indent="-533400">
              <a:spcBef>
                <a:spcPts val="1200"/>
              </a:spcBef>
              <a:buClr>
                <a:schemeClr val="lt1"/>
              </a:buClr>
              <a:buSzPct val="25000"/>
              <a:buNone/>
            </a:pPr>
            <a:r>
              <a:rPr lang="en-IN" sz="2400" b="1" dirty="0">
                <a:solidFill>
                  <a:schemeClr val="bg2"/>
                </a:solidFill>
              </a:rPr>
              <a:t>1.1</a:t>
            </a:r>
            <a:r>
              <a:rPr lang="en-IN" sz="2400" dirty="0"/>
              <a:t>	</a:t>
            </a:r>
            <a:r>
              <a:rPr lang="el-GR" sz="2400" dirty="0"/>
              <a:t>Η Κρίση</a:t>
            </a:r>
            <a:endParaRPr lang="en-IN" sz="2400" dirty="0"/>
          </a:p>
          <a:p>
            <a:pPr marL="533400" lvl="0" indent="-533400">
              <a:spcBef>
                <a:spcPts val="1200"/>
              </a:spcBef>
              <a:buClr>
                <a:schemeClr val="lt1"/>
              </a:buClr>
              <a:buSzPct val="25000"/>
              <a:buNone/>
            </a:pPr>
            <a:r>
              <a:rPr lang="en-IN" sz="2400" b="1" dirty="0">
                <a:solidFill>
                  <a:schemeClr val="bg2"/>
                </a:solidFill>
              </a:rPr>
              <a:t>1.2</a:t>
            </a:r>
            <a:r>
              <a:rPr lang="en-IN" sz="2400" dirty="0"/>
              <a:t>	</a:t>
            </a:r>
            <a:r>
              <a:rPr lang="el-GR" sz="2400" dirty="0"/>
              <a:t>Οι ΗΠΑ</a:t>
            </a:r>
            <a:endParaRPr lang="en-IN" sz="2400" dirty="0"/>
          </a:p>
          <a:p>
            <a:pPr marL="533400" lvl="0" indent="-533400">
              <a:spcBef>
                <a:spcPts val="1200"/>
              </a:spcBef>
              <a:buClr>
                <a:schemeClr val="lt1"/>
              </a:buClr>
              <a:buSzPct val="25000"/>
              <a:buNone/>
            </a:pPr>
            <a:r>
              <a:rPr lang="en-IN" sz="2400" b="1" dirty="0">
                <a:solidFill>
                  <a:schemeClr val="bg2"/>
                </a:solidFill>
              </a:rPr>
              <a:t>1.3</a:t>
            </a:r>
            <a:r>
              <a:rPr lang="en-IN" sz="2400" dirty="0"/>
              <a:t>	</a:t>
            </a:r>
            <a:r>
              <a:rPr lang="el-GR" sz="2400" dirty="0"/>
              <a:t>Η Ευρωζώνη</a:t>
            </a:r>
            <a:endParaRPr lang="en-IN" sz="2400" dirty="0"/>
          </a:p>
          <a:p>
            <a:pPr marL="533400" lvl="0" indent="-533400">
              <a:spcBef>
                <a:spcPts val="1200"/>
              </a:spcBef>
              <a:buClr>
                <a:schemeClr val="lt1"/>
              </a:buClr>
              <a:buSzPct val="25000"/>
              <a:buNone/>
            </a:pPr>
            <a:r>
              <a:rPr lang="en-IN" sz="2400" b="1" dirty="0">
                <a:solidFill>
                  <a:schemeClr val="bg2"/>
                </a:solidFill>
              </a:rPr>
              <a:t>1.4</a:t>
            </a:r>
            <a:r>
              <a:rPr lang="en-IN" sz="2400" dirty="0"/>
              <a:t>	</a:t>
            </a:r>
            <a:r>
              <a:rPr lang="el-GR" sz="2400" dirty="0"/>
              <a:t>Η Κίνα</a:t>
            </a:r>
            <a:endParaRPr lang="en-IN" sz="2400" dirty="0"/>
          </a:p>
          <a:p>
            <a:pPr marL="533400" lvl="0" indent="-533400">
              <a:spcBef>
                <a:spcPts val="1200"/>
              </a:spcBef>
              <a:buClr>
                <a:schemeClr val="lt1"/>
              </a:buClr>
              <a:buSzPct val="25000"/>
              <a:buNone/>
            </a:pPr>
            <a:r>
              <a:rPr lang="en-IN" sz="2400" b="1" dirty="0">
                <a:solidFill>
                  <a:schemeClr val="bg2"/>
                </a:solidFill>
              </a:rPr>
              <a:t>1.5</a:t>
            </a:r>
            <a:r>
              <a:rPr lang="en-IN" sz="2400" dirty="0"/>
              <a:t>	</a:t>
            </a:r>
            <a:r>
              <a:rPr lang="el-GR" sz="2400" dirty="0"/>
              <a:t>Μια Ματιά στο Μέλλον</a:t>
            </a:r>
            <a:endParaRPr lang="en-IN" sz="2400" dirty="0"/>
          </a:p>
        </p:txBody>
      </p:sp>
    </p:spTree>
    <p:extLst>
      <p:ext uri="{BB962C8B-B14F-4D97-AF65-F5344CB8AC3E}">
        <p14:creationId xmlns:p14="http://schemas.microsoft.com/office/powerpoint/2010/main" xmlns="" val="103604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1.4 </a:t>
            </a:r>
            <a:r>
              <a:rPr lang="el-GR" sz="2800" dirty="0">
                <a:latin typeface="+mj-lt"/>
              </a:rPr>
              <a:t>Η Κίνα</a:t>
            </a:r>
            <a:r>
              <a:rPr lang="en-IN" sz="2800" dirty="0">
                <a:latin typeface="+mj-lt"/>
              </a:rPr>
              <a:t> (</a:t>
            </a:r>
            <a:r>
              <a:rPr lang="el-GR" sz="2800" dirty="0">
                <a:latin typeface="+mj-lt"/>
              </a:rPr>
              <a:t>2 από 3)</a:t>
            </a:r>
            <a:endParaRPr lang="en-US" sz="2800" dirty="0">
              <a:latin typeface="+mj-lt"/>
            </a:endParaRPr>
          </a:p>
        </p:txBody>
      </p:sp>
      <p:sp>
        <p:nvSpPr>
          <p:cNvPr id="3" name="Content Placeholder 2"/>
          <p:cNvSpPr>
            <a:spLocks noGrp="1"/>
          </p:cNvSpPr>
          <p:nvPr>
            <p:ph idx="1"/>
          </p:nvPr>
        </p:nvSpPr>
        <p:spPr>
          <a:xfrm>
            <a:off x="457200" y="624389"/>
            <a:ext cx="8229600" cy="366211"/>
          </a:xfrm>
        </p:spPr>
        <p:txBody>
          <a:bodyPr wrap="square">
            <a:noAutofit/>
          </a:bodyPr>
          <a:lstStyle/>
          <a:p>
            <a:pPr marL="0" indent="0">
              <a:spcBef>
                <a:spcPct val="0"/>
              </a:spcBef>
              <a:buNone/>
            </a:pPr>
            <a:r>
              <a:rPr lang="el-GR" sz="2200" b="1" dirty="0"/>
              <a:t>Απεικόνιση</a:t>
            </a:r>
            <a:r>
              <a:rPr lang="en-IN" sz="2200" b="1" dirty="0"/>
              <a:t> 1.7 </a:t>
            </a:r>
            <a:r>
              <a:rPr lang="el-GR" sz="2200" dirty="0"/>
              <a:t>Κίνα</a:t>
            </a:r>
            <a:r>
              <a:rPr lang="en-IN" sz="2200" dirty="0"/>
              <a:t>, 2018</a:t>
            </a:r>
          </a:p>
        </p:txBody>
      </p:sp>
      <p:sp>
        <p:nvSpPr>
          <p:cNvPr id="6" name="Content Placeholder 5"/>
          <p:cNvSpPr>
            <a:spLocks noGrp="1"/>
          </p:cNvSpPr>
          <p:nvPr>
            <p:ph idx="13"/>
          </p:nvPr>
        </p:nvSpPr>
        <p:spPr>
          <a:xfrm>
            <a:off x="457200" y="6019800"/>
            <a:ext cx="8229600" cy="269698"/>
          </a:xfrm>
        </p:spPr>
        <p:txBody>
          <a:bodyPr/>
          <a:lstStyle/>
          <a:p>
            <a:pPr marL="0" indent="0">
              <a:buNone/>
            </a:pPr>
            <a:r>
              <a:rPr lang="el-GR" sz="1200" i="1" dirty="0" smtClean="0"/>
              <a:t>Πηγή</a:t>
            </a:r>
            <a:r>
              <a:rPr lang="en-IN" sz="1200" i="1" dirty="0" smtClean="0"/>
              <a:t>: </a:t>
            </a:r>
            <a:r>
              <a:rPr lang="en-IN" sz="1200" dirty="0"/>
              <a:t>IMF</a:t>
            </a:r>
            <a:r>
              <a:rPr lang="en-IN" sz="1200" i="1" dirty="0"/>
              <a:t>, </a:t>
            </a:r>
            <a:r>
              <a:rPr lang="en-IN" sz="1200" dirty="0"/>
              <a:t>World Economic Outlook, October</a:t>
            </a:r>
            <a:r>
              <a:rPr lang="en-IN" sz="1200" spc="-200" dirty="0"/>
              <a:t> 2018</a:t>
            </a:r>
            <a:r>
              <a:rPr lang="en-IN" sz="1200" dirty="0"/>
              <a:t>.</a:t>
            </a:r>
          </a:p>
        </p:txBody>
      </p:sp>
      <p:pic>
        <p:nvPicPr>
          <p:cNvPr id="7170" name="Picture 2"/>
          <p:cNvPicPr>
            <a:picLocks noGrp="1" noChangeAspect="1" noChangeArrowheads="1"/>
          </p:cNvPicPr>
          <p:nvPr>
            <p:ph type="pic" sz="quarter" idx="14"/>
          </p:nvPr>
        </p:nvPicPr>
        <p:blipFill>
          <a:blip r:embed="rId3" cstate="print"/>
          <a:srcRect t="1093" b="1093"/>
          <a:stretch>
            <a:fillRect/>
          </a:stretch>
        </p:blipFill>
        <p:spPr bwMode="auto">
          <a:xfrm>
            <a:off x="566519" y="1143000"/>
            <a:ext cx="7485281" cy="4724400"/>
          </a:xfrm>
          <a:prstGeom prst="rect">
            <a:avLst/>
          </a:prstGeom>
          <a:noFill/>
          <a:ln w="9525">
            <a:noFill/>
            <a:miter lim="800000"/>
            <a:headEnd/>
            <a:tailEnd/>
          </a:ln>
        </p:spPr>
      </p:pic>
    </p:spTree>
    <p:extLst>
      <p:ext uri="{BB962C8B-B14F-4D97-AF65-F5344CB8AC3E}">
        <p14:creationId xmlns:p14="http://schemas.microsoft.com/office/powerpoint/2010/main" xmlns="" val="173367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wrap="square">
            <a:noAutofit/>
          </a:bodyPr>
          <a:lstStyle/>
          <a:p>
            <a:r>
              <a:rPr lang="en-IN" sz="2800" dirty="0">
                <a:latin typeface="+mj-lt"/>
              </a:rPr>
              <a:t>1.4 </a:t>
            </a:r>
            <a:r>
              <a:rPr lang="el-GR" sz="2800" dirty="0">
                <a:latin typeface="+mj-lt"/>
              </a:rPr>
              <a:t>Η Κίνα</a:t>
            </a:r>
            <a:r>
              <a:rPr lang="en-IN" sz="2800" dirty="0">
                <a:latin typeface="+mj-lt"/>
              </a:rPr>
              <a:t> (</a:t>
            </a:r>
            <a:r>
              <a:rPr lang="el-GR" sz="2800" dirty="0">
                <a:latin typeface="+mj-lt"/>
              </a:rPr>
              <a:t>3 από 3) </a:t>
            </a:r>
            <a:endParaRPr lang="en-US" sz="2800" dirty="0">
              <a:latin typeface="+mj-lt"/>
            </a:endParaRPr>
          </a:p>
        </p:txBody>
      </p:sp>
      <p:sp>
        <p:nvSpPr>
          <p:cNvPr id="3" name="Content Placeholder 2"/>
          <p:cNvSpPr>
            <a:spLocks noGrp="1"/>
          </p:cNvSpPr>
          <p:nvPr>
            <p:ph idx="1"/>
          </p:nvPr>
        </p:nvSpPr>
        <p:spPr>
          <a:xfrm>
            <a:off x="457200" y="1676400"/>
            <a:ext cx="8229600" cy="1363133"/>
          </a:xfrm>
        </p:spPr>
        <p:txBody>
          <a:bodyPr wrap="square">
            <a:noAutofit/>
          </a:bodyPr>
          <a:lstStyle/>
          <a:p>
            <a:pPr>
              <a:spcBef>
                <a:spcPts val="525"/>
              </a:spcBef>
            </a:pPr>
            <a:r>
              <a:rPr lang="el-GR" sz="1800" dirty="0">
                <a:ea typeface="ヒラギノ角ゴ Pro W3" pitchFamily="-84" charset="-128"/>
              </a:rPr>
              <a:t>Η ταχεία αύξηση της παραγωγής της Κίνας οφείλεται στην υψηλή συσσώρευση κεφαλαίων και στην τεχνολογική πρόοδο.</a:t>
            </a:r>
          </a:p>
          <a:p>
            <a:pPr>
              <a:spcBef>
                <a:spcPts val="525"/>
              </a:spcBef>
            </a:pPr>
            <a:r>
              <a:rPr lang="el-GR" sz="1800" dirty="0">
                <a:ea typeface="ヒラギノ角ゴ Pro W3" pitchFamily="-84" charset="-128"/>
              </a:rPr>
              <a:t>Η επιβράδυνση μετά την κρίση θεωρείται επιθυμητή, καθώς μεγαλύτερο μέρος της παραγωγής θα πήγαινε στην κατανάλωση αντί στις επενδύσεις</a:t>
            </a:r>
            <a:endParaRPr lang="en-US" sz="1800" dirty="0">
              <a:ea typeface="ヒラギノ角ゴ Pro W3" pitchFamily="-84" charset="-128"/>
            </a:endParaRPr>
          </a:p>
        </p:txBody>
      </p:sp>
      <p:sp>
        <p:nvSpPr>
          <p:cNvPr id="4" name="Content Placeholder 3"/>
          <p:cNvSpPr>
            <a:spLocks noGrp="1"/>
          </p:cNvSpPr>
          <p:nvPr>
            <p:ph idx="13"/>
          </p:nvPr>
        </p:nvSpPr>
        <p:spPr>
          <a:xfrm>
            <a:off x="447675" y="838200"/>
            <a:ext cx="8229600" cy="462491"/>
          </a:xfrm>
        </p:spPr>
        <p:txBody>
          <a:bodyPr>
            <a:noAutofit/>
          </a:bodyPr>
          <a:lstStyle/>
          <a:p>
            <a:pPr marL="0" indent="0">
              <a:spcBef>
                <a:spcPct val="0"/>
              </a:spcBef>
              <a:buNone/>
            </a:pPr>
            <a:r>
              <a:rPr lang="el-GR" sz="2200" b="1" dirty="0"/>
              <a:t>Πίνακας</a:t>
            </a:r>
            <a:r>
              <a:rPr lang="en-IN" sz="2200" b="1" dirty="0"/>
              <a:t> 1.4 </a:t>
            </a:r>
            <a:r>
              <a:rPr lang="el-GR" sz="2200" dirty="0"/>
              <a:t>Ανάπτυξη, ανεργία και πληθωρισμός στην Κίνα</a:t>
            </a:r>
            <a:r>
              <a:rPr lang="en-IN" sz="2200" dirty="0"/>
              <a:t>, </a:t>
            </a:r>
            <a:r>
              <a:rPr lang="en-IN" sz="2200" dirty="0" smtClean="0"/>
              <a:t>1990</a:t>
            </a:r>
            <a:r>
              <a:rPr lang="el-GR" sz="2200" dirty="0" smtClean="0"/>
              <a:t>-</a:t>
            </a:r>
            <a:r>
              <a:rPr lang="en-IN" sz="2200" dirty="0" smtClean="0"/>
              <a:t>2018</a:t>
            </a:r>
            <a:endParaRPr lang="en-IN" sz="2200" dirty="0"/>
          </a:p>
        </p:txBody>
      </p:sp>
      <p:graphicFrame>
        <p:nvGraphicFramePr>
          <p:cNvPr id="7" name="Table 6">
            <a:extLst>
              <a:ext uri="{FF2B5EF4-FFF2-40B4-BE49-F238E27FC236}">
                <a16:creationId xmlns:a16="http://schemas.microsoft.com/office/drawing/2014/main" xmlns="" id="{A5C6F79F-218F-451E-9881-2D35597A9AE6}"/>
              </a:ext>
            </a:extLst>
          </p:cNvPr>
          <p:cNvGraphicFramePr>
            <a:graphicFrameLocks noGrp="1"/>
          </p:cNvGraphicFramePr>
          <p:nvPr>
            <p:extLst>
              <p:ext uri="{D42A27DB-BD31-4B8C-83A1-F6EECF244321}">
                <p14:modId xmlns:p14="http://schemas.microsoft.com/office/powerpoint/2010/main" xmlns="" val="1643518235"/>
              </p:ext>
            </p:extLst>
          </p:nvPr>
        </p:nvGraphicFramePr>
        <p:xfrm>
          <a:off x="457200" y="3101282"/>
          <a:ext cx="7955280" cy="2004118"/>
        </p:xfrm>
        <a:graphic>
          <a:graphicData uri="http://schemas.openxmlformats.org/drawingml/2006/table">
            <a:tbl>
              <a:tblPr firstRow="1" bandRow="1">
                <a:tableStyleId>{3B4B98B0-60AC-42C2-AFA5-B58CD77FA1E5}</a:tableStyleId>
              </a:tblPr>
              <a:tblGrid>
                <a:gridCol w="2438400">
                  <a:extLst>
                    <a:ext uri="{9D8B030D-6E8A-4147-A177-3AD203B41FA5}">
                      <a16:colId xmlns:a16="http://schemas.microsoft.com/office/drawing/2014/main" xmlns="" val="3484102401"/>
                    </a:ext>
                  </a:extLst>
                </a:gridCol>
                <a:gridCol w="1447800">
                  <a:extLst>
                    <a:ext uri="{9D8B030D-6E8A-4147-A177-3AD203B41FA5}">
                      <a16:colId xmlns:a16="http://schemas.microsoft.com/office/drawing/2014/main" xmlns="" val="189412761"/>
                    </a:ext>
                  </a:extLst>
                </a:gridCol>
                <a:gridCol w="1600200">
                  <a:extLst>
                    <a:ext uri="{9D8B030D-6E8A-4147-A177-3AD203B41FA5}">
                      <a16:colId xmlns:a16="http://schemas.microsoft.com/office/drawing/2014/main" xmlns="" val="646312627"/>
                    </a:ext>
                  </a:extLst>
                </a:gridCol>
                <a:gridCol w="1447800">
                  <a:extLst>
                    <a:ext uri="{9D8B030D-6E8A-4147-A177-3AD203B41FA5}">
                      <a16:colId xmlns:a16="http://schemas.microsoft.com/office/drawing/2014/main" xmlns="" val="3367810883"/>
                    </a:ext>
                  </a:extLst>
                </a:gridCol>
                <a:gridCol w="1021080">
                  <a:extLst>
                    <a:ext uri="{9D8B030D-6E8A-4147-A177-3AD203B41FA5}">
                      <a16:colId xmlns:a16="http://schemas.microsoft.com/office/drawing/2014/main" xmlns="" val="2141013833"/>
                    </a:ext>
                  </a:extLst>
                </a:gridCol>
              </a:tblGrid>
              <a:tr h="657421">
                <a:tc>
                  <a:txBody>
                    <a:bodyPr/>
                    <a:lstStyle/>
                    <a:p>
                      <a:pPr algn="ctr"/>
                      <a:r>
                        <a:rPr lang="el-GR" sz="1600" b="1" i="0" u="none" strike="noStrike" kern="1200" baseline="0" dirty="0" smtClean="0">
                          <a:solidFill>
                            <a:schemeClr val="bg1"/>
                          </a:solidFill>
                          <a:latin typeface="+mn-lt"/>
                          <a:ea typeface="+mn-ea"/>
                          <a:cs typeface="+mn-cs"/>
                        </a:rPr>
                        <a:t>Ποσοστό</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1990</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2007</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2008</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2009</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2010</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2017</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2018</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xmlns="" val="547877523"/>
                  </a:ext>
                </a:extLst>
              </a:tr>
              <a:tr h="406975">
                <a:tc>
                  <a:txBody>
                    <a:bodyPr/>
                    <a:lstStyle/>
                    <a:p>
                      <a:pPr algn="r"/>
                      <a:r>
                        <a:rPr lang="el-GR" sz="1600" dirty="0" smtClean="0"/>
                        <a:t>Ρυθμός αύξησης παραγωγής</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10.2</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9.4</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7.9</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6.6</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80439509"/>
                  </a:ext>
                </a:extLst>
              </a:tr>
              <a:tr h="391322">
                <a:tc>
                  <a:txBody>
                    <a:bodyPr/>
                    <a:lstStyle/>
                    <a:p>
                      <a:pPr algn="r"/>
                      <a:r>
                        <a:rPr lang="el-GR" sz="1600" dirty="0" smtClean="0"/>
                        <a:t>Ποσοστό ανεργίας</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3.3</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4.3</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4.1</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4.0</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759491635"/>
                  </a:ext>
                </a:extLst>
              </a:tr>
              <a:tr h="376255">
                <a:tc>
                  <a:txBody>
                    <a:bodyPr/>
                    <a:lstStyle/>
                    <a:p>
                      <a:pPr algn="r"/>
                      <a:r>
                        <a:rPr lang="el-GR" sz="1600" dirty="0" smtClean="0"/>
                        <a:t>Ρυθμός πληθωρισμού</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5.9</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3.7</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2.9</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2.2</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3666624607"/>
                  </a:ext>
                </a:extLst>
              </a:tr>
            </a:tbl>
          </a:graphicData>
        </a:graphic>
      </p:graphicFrame>
      <p:sp>
        <p:nvSpPr>
          <p:cNvPr id="5" name="Content Placeholder 4"/>
          <p:cNvSpPr>
            <a:spLocks noGrp="1"/>
          </p:cNvSpPr>
          <p:nvPr>
            <p:ph sz="quarter" idx="14"/>
          </p:nvPr>
        </p:nvSpPr>
        <p:spPr>
          <a:xfrm>
            <a:off x="457200" y="5181600"/>
            <a:ext cx="8229600" cy="504825"/>
          </a:xfrm>
        </p:spPr>
        <p:txBody>
          <a:bodyPr/>
          <a:lstStyle/>
          <a:p>
            <a:pPr marL="0" indent="0">
              <a:buNone/>
            </a:pPr>
            <a:r>
              <a:rPr lang="el-GR" sz="1200" dirty="0" smtClean="0"/>
              <a:t>Ρυθμός αύξησης παραγωγής: ετήσιος ρυθμός αύξησης παραγωγής (ΑΕΠ). Ποσοστό ανεργίας: μέσος όρος όλο το χρόνο. Ρυθμός πληθωρισμού: ετήσιο ποσοστό αλλαγής του επιπέδου τιμών (</a:t>
            </a:r>
            <a:r>
              <a:rPr lang="el-GR" sz="1200" dirty="0" err="1" smtClean="0"/>
              <a:t>αποπληθωριστής</a:t>
            </a:r>
            <a:r>
              <a:rPr lang="el-GR" sz="1200" dirty="0" smtClean="0"/>
              <a:t> ΑΕΠ). </a:t>
            </a:r>
            <a:endParaRPr lang="en-IN" sz="1200" dirty="0"/>
          </a:p>
        </p:txBody>
      </p:sp>
      <p:sp>
        <p:nvSpPr>
          <p:cNvPr id="6" name="Content Placeholder 5"/>
          <p:cNvSpPr>
            <a:spLocks noGrp="1"/>
          </p:cNvSpPr>
          <p:nvPr>
            <p:ph sz="quarter" idx="15"/>
          </p:nvPr>
        </p:nvSpPr>
        <p:spPr>
          <a:xfrm>
            <a:off x="457200" y="5867400"/>
            <a:ext cx="8229600" cy="228600"/>
          </a:xfrm>
        </p:spPr>
        <p:txBody>
          <a:bodyPr/>
          <a:lstStyle/>
          <a:p>
            <a:pPr marL="0" indent="0">
              <a:buNone/>
            </a:pPr>
            <a:r>
              <a:rPr lang="el-GR" sz="1200" i="1" dirty="0" smtClean="0"/>
              <a:t>Πηγή</a:t>
            </a:r>
            <a:r>
              <a:rPr lang="en-IN" sz="1200" i="1" dirty="0" smtClean="0"/>
              <a:t>: </a:t>
            </a:r>
            <a:r>
              <a:rPr lang="en-IN" sz="1200" spc="-200" dirty="0"/>
              <a:t>I M </a:t>
            </a:r>
            <a:r>
              <a:rPr lang="en-IN" sz="1200" dirty="0"/>
              <a:t>F, </a:t>
            </a:r>
            <a:r>
              <a:rPr lang="en-IN" sz="1200" i="1" dirty="0"/>
              <a:t>World Economic Outlook</a:t>
            </a:r>
            <a:r>
              <a:rPr lang="en-IN" sz="1200" dirty="0"/>
              <a:t>, October 2018.</a:t>
            </a:r>
          </a:p>
        </p:txBody>
      </p:sp>
    </p:spTree>
    <p:extLst>
      <p:ext uri="{BB962C8B-B14F-4D97-AF65-F5344CB8AC3E}">
        <p14:creationId xmlns:p14="http://schemas.microsoft.com/office/powerpoint/2010/main" xmlns="" val="426626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1.5 </a:t>
            </a:r>
            <a:r>
              <a:rPr lang="el-GR" sz="2800" dirty="0">
                <a:latin typeface="+mj-lt"/>
              </a:rPr>
              <a:t>Μια ματιά στο μέλλον</a:t>
            </a:r>
            <a:endParaRPr lang="en-US" sz="2800" dirty="0">
              <a:latin typeface="+mj-lt"/>
            </a:endParaRPr>
          </a:p>
        </p:txBody>
      </p:sp>
      <p:sp>
        <p:nvSpPr>
          <p:cNvPr id="3" name="Content Placeholder 2"/>
          <p:cNvSpPr>
            <a:spLocks noGrp="1"/>
          </p:cNvSpPr>
          <p:nvPr>
            <p:ph idx="1"/>
          </p:nvPr>
        </p:nvSpPr>
        <p:spPr>
          <a:xfrm>
            <a:off x="457200" y="1067733"/>
            <a:ext cx="8229600" cy="3580467"/>
          </a:xfrm>
        </p:spPr>
        <p:txBody>
          <a:bodyPr wrap="square">
            <a:noAutofit/>
          </a:bodyPr>
          <a:lstStyle/>
          <a:p>
            <a:pPr>
              <a:spcBef>
                <a:spcPts val="525"/>
              </a:spcBef>
            </a:pPr>
            <a:r>
              <a:rPr lang="el-GR" sz="2200" dirty="0">
                <a:ea typeface="ヒラギノ角ゴ Pro W3" pitchFamily="-84" charset="-128"/>
              </a:rPr>
              <a:t>Θα μπορούσαμε επίσης να εξετάσουμε άλλες περιοχές όπως η Ινδία, η Ιαπωνία, η Λατινική Αμερική, η Κεντρική και Ανατολική Ευρώπη και η Αφρική.</a:t>
            </a:r>
          </a:p>
          <a:p>
            <a:pPr>
              <a:spcBef>
                <a:spcPts val="525"/>
              </a:spcBef>
            </a:pPr>
            <a:r>
              <a:rPr lang="el-GR" sz="2200" dirty="0">
                <a:ea typeface="ヒラギノ角ゴ Pro W3" pitchFamily="-84" charset="-128"/>
              </a:rPr>
              <a:t>Θα μπορούσατε επίσης να σκεφτείτε τα ζητήματα που πυροδότησε η κρίση, πώς μπορούν να εφαρμοστούν οι νομισματικές και δημοσιονομικές πολιτικές για την αποφυγή υφέσεων και γιατί οι ρυθμοί ανάπτυξης διαφέρουν τόσο πολύ μεταξύ των χωρών.</a:t>
            </a:r>
          </a:p>
          <a:p>
            <a:pPr>
              <a:spcBef>
                <a:spcPts val="525"/>
              </a:spcBef>
            </a:pPr>
            <a:r>
              <a:rPr lang="el-GR" sz="2200" dirty="0">
                <a:ea typeface="ヒラギノ角ゴ Pro W3" pitchFamily="-84" charset="-128"/>
              </a:rPr>
              <a:t>Ο σκοπός αυτού του βιβλίου είναι να σας δώσει έναν τρόπο σκέψης σχετικά με αυτά τα θέματα.</a:t>
            </a:r>
            <a:r>
              <a:rPr lang="en-US" sz="2200" dirty="0">
                <a:ea typeface="ヒラギノ角ゴ Pro W3" pitchFamily="-84" charset="-128"/>
              </a:rPr>
              <a:t> </a:t>
            </a:r>
          </a:p>
        </p:txBody>
      </p:sp>
    </p:spTree>
    <p:extLst>
      <p:ext uri="{BB962C8B-B14F-4D97-AF65-F5344CB8AC3E}">
        <p14:creationId xmlns:p14="http://schemas.microsoft.com/office/powerpoint/2010/main" xmlns="" val="28658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74652"/>
            <a:ext cx="8230646" cy="553998"/>
          </a:xfrm>
        </p:spPr>
        <p:txBody>
          <a:bodyPr wrap="square">
            <a:spAutoFit/>
          </a:bodyPr>
          <a:lstStyle/>
          <a:p>
            <a:r>
              <a:rPr lang="en-US" sz="3600" dirty="0">
                <a:latin typeface="+mj-lt"/>
              </a:rPr>
              <a:t>Copyright</a:t>
            </a:r>
            <a:endParaRPr lang="en-US" sz="3600" b="0" dirty="0">
              <a:latin typeface="+mj-lt"/>
            </a:endParaRP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93574" y="2338447"/>
            <a:ext cx="1240235" cy="1391851"/>
          </a:xfrm>
          <a:prstGeom prst="rect">
            <a:avLst/>
          </a:prstGeom>
        </p:spPr>
      </p:pic>
      <p:sp>
        <p:nvSpPr>
          <p:cNvPr id="8" name="Text Placeholder 1">
            <a:extLst>
              <a:ext uri="{FF2B5EF4-FFF2-40B4-BE49-F238E27FC236}">
                <a16:creationId xmlns:a16="http://schemas.microsoft.com/office/drawing/2014/main" xmlns="" id="{AD5FAE7B-F718-4307-B112-AD6256157E8F}"/>
              </a:ext>
            </a:extLst>
          </p:cNvPr>
          <p:cNvSpPr txBox="1">
            <a:spLocks/>
          </p:cNvSpPr>
          <p:nvPr/>
        </p:nvSpPr>
        <p:spPr>
          <a:xfrm>
            <a:off x="1819274" y="1894227"/>
            <a:ext cx="6858001" cy="2770875"/>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None/>
            </a:pPr>
            <a:r>
              <a:rPr lang="el-GR" sz="1400" b="1" dirty="0" smtClean="0"/>
              <a:t>Αυτό το έργο προστατεύεται από τους νόμους περί πνευματικών δικαιωμάτων των Ηνωμένων Πολιτειών και παρέχεται αποκλειστικά για τη χρήση των εκπαιδευτών για τη διδασκαλία των μαθημάτων τους και την αξιολόγηση της μάθησης των μαθητών. Η διάδοση ή η πώληση οποιουδήποτε μέρους αυτού του έργου (συμπεριλαμβανομένου του Παγκόσμιου Ιστού) θα καταστρέψει την ακεραιότητα του έργου και δεν επιτρέπεται. Το έργο και το υλικό από αυτό δεν πρέπει ποτέ να διατίθενται στους μαθητές παρά μόνο από εκπαιδευτές που χρησιμοποιούν το συνοδευτικό κείμενο στις τάξεις τους. Όλοι οι αποδέκτες αυτής της εργασίας αναμένεται να συμμορφωθούν με αυτούς τους περιορισμούς και να τιμήσουν τους επιδιωκόμενους παιδαγωγικούς σκοπούς και τις ανάγκες άλλων εκπαιδευτών που βασίζονται σε αυτά τα υλικά.</a:t>
            </a:r>
            <a:endParaRPr lang="en-US" sz="1400" b="1" dirty="0"/>
          </a:p>
        </p:txBody>
      </p:sp>
    </p:spTree>
    <p:extLst>
      <p:ext uri="{BB962C8B-B14F-4D97-AF65-F5344CB8AC3E}">
        <p14:creationId xmlns:p14="http://schemas.microsoft.com/office/powerpoint/2010/main" xmlns="" val="334126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l-GR" sz="2800" dirty="0">
                <a:latin typeface="+mj-lt"/>
              </a:rPr>
              <a:t>Μια Περιήγηση στον Κόσμο</a:t>
            </a:r>
            <a:endParaRPr lang="en-US" sz="2800" dirty="0">
              <a:latin typeface="+mj-lt"/>
            </a:endParaRPr>
          </a:p>
        </p:txBody>
      </p:sp>
      <p:sp>
        <p:nvSpPr>
          <p:cNvPr id="3" name="Content Placeholder 2"/>
          <p:cNvSpPr>
            <a:spLocks noGrp="1"/>
          </p:cNvSpPr>
          <p:nvPr>
            <p:ph idx="1"/>
          </p:nvPr>
        </p:nvSpPr>
        <p:spPr>
          <a:xfrm>
            <a:off x="457200" y="1143000"/>
            <a:ext cx="8229600" cy="2039020"/>
          </a:xfrm>
        </p:spPr>
        <p:txBody>
          <a:bodyPr wrap="square">
            <a:noAutofit/>
          </a:bodyPr>
          <a:lstStyle/>
          <a:p>
            <a:pPr>
              <a:spcBef>
                <a:spcPts val="525"/>
              </a:spcBef>
            </a:pPr>
            <a:r>
              <a:rPr lang="el-GR" sz="2200" dirty="0">
                <a:ea typeface="ヒラギノ角ゴ Pro W3" pitchFamily="-84" charset="-128"/>
              </a:rPr>
              <a:t>Τι είναι τα μακροοικονομικά; Ο καλύτερος τρόπος για να απαντήσουμε σε αυτήν την ερώτηση είναι να σας ταξιδέψουμε σε έναν οικονομικό γύρο του κόσμου.</a:t>
            </a:r>
          </a:p>
          <a:p>
            <a:pPr>
              <a:spcBef>
                <a:spcPts val="525"/>
              </a:spcBef>
            </a:pPr>
            <a:r>
              <a:rPr lang="el-GR" sz="2200" dirty="0">
                <a:ea typeface="ヒラギノ角ゴ Pro W3" pitchFamily="-84" charset="-128"/>
              </a:rPr>
              <a:t>Ο στόχος αυτού του κεφαλαίου είναι να σας δώσει μια αίσθηση αυτών των πρόσφατων γεγονότων και ορισμένων από τα μακροοικονομικά ζητήματα που αντιμετωπίζουν διάφορες χώρες σήμερα.</a:t>
            </a:r>
            <a:r>
              <a:rPr lang="en-US" sz="2200" dirty="0">
                <a:ea typeface="ヒラギノ角ゴ Pro W3" pitchFamily="-84" charset="-128"/>
              </a:rPr>
              <a:t> </a:t>
            </a:r>
          </a:p>
        </p:txBody>
      </p:sp>
    </p:spTree>
    <p:extLst>
      <p:ext uri="{BB962C8B-B14F-4D97-AF65-F5344CB8AC3E}">
        <p14:creationId xmlns:p14="http://schemas.microsoft.com/office/powerpoint/2010/main" xmlns="" val="117766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1.1 </a:t>
            </a:r>
            <a:r>
              <a:rPr lang="el-GR" sz="2800" dirty="0">
                <a:latin typeface="+mj-lt"/>
              </a:rPr>
              <a:t>Η Κρίση</a:t>
            </a:r>
            <a:r>
              <a:rPr lang="en-IN" sz="2800" dirty="0">
                <a:latin typeface="+mj-lt"/>
              </a:rPr>
              <a:t> (1 </a:t>
            </a:r>
            <a:r>
              <a:rPr lang="el-GR" sz="2800" dirty="0">
                <a:latin typeface="+mj-lt"/>
              </a:rPr>
              <a:t>από</a:t>
            </a:r>
            <a:r>
              <a:rPr lang="en-IN" sz="2800" dirty="0">
                <a:latin typeface="+mj-lt"/>
              </a:rPr>
              <a:t> 3)</a:t>
            </a:r>
            <a:endParaRPr lang="en-US" sz="2800" dirty="0">
              <a:latin typeface="+mj-lt"/>
            </a:endParaRPr>
          </a:p>
        </p:txBody>
      </p:sp>
      <p:sp>
        <p:nvSpPr>
          <p:cNvPr id="3" name="Content Placeholder 2"/>
          <p:cNvSpPr>
            <a:spLocks noGrp="1"/>
          </p:cNvSpPr>
          <p:nvPr>
            <p:ph idx="1"/>
          </p:nvPr>
        </p:nvSpPr>
        <p:spPr>
          <a:xfrm>
            <a:off x="533400" y="850801"/>
            <a:ext cx="8229600" cy="3949799"/>
          </a:xfrm>
        </p:spPr>
        <p:txBody>
          <a:bodyPr wrap="square">
            <a:noAutofit/>
          </a:bodyPr>
          <a:lstStyle/>
          <a:p>
            <a:pPr>
              <a:spcBef>
                <a:spcPts val="525"/>
              </a:spcBef>
            </a:pPr>
            <a:r>
              <a:rPr lang="el-GR" sz="2200" dirty="0">
                <a:ea typeface="ヒラギノ角ゴ Pro W3" pitchFamily="-84" charset="-128"/>
              </a:rPr>
              <a:t>Από το 2000 έως το 2007, η παγκόσμια οικονομία βίωνε σταθερή ανάπτυξη.</a:t>
            </a:r>
          </a:p>
          <a:p>
            <a:pPr>
              <a:spcBef>
                <a:spcPts val="525"/>
              </a:spcBef>
            </a:pPr>
            <a:r>
              <a:rPr lang="el-GR" sz="2200" dirty="0">
                <a:ea typeface="ヒラギノ角ゴ Pro W3" pitchFamily="-84" charset="-128"/>
              </a:rPr>
              <a:t>Το 2007, οι τιμές των κατοικιών στις ΗΠΑ άρχισαν να μειώνονται, οδηγώντας σε μια μεγάλη χρηματοοικονομική κρίση.</a:t>
            </a:r>
          </a:p>
          <a:p>
            <a:pPr>
              <a:spcBef>
                <a:spcPts val="525"/>
              </a:spcBef>
            </a:pPr>
            <a:r>
              <a:rPr lang="el-GR" sz="2200" dirty="0">
                <a:ea typeface="ヒラギノ角ゴ Pro W3" pitchFamily="-84" charset="-128"/>
              </a:rPr>
              <a:t>Η χρηματοπιστωτική κρίση μετατράπηκε σε μεγάλη οικονομική κρίση με πτώση των τιμών των μετοχών.</a:t>
            </a:r>
          </a:p>
          <a:p>
            <a:pPr>
              <a:spcBef>
                <a:spcPts val="525"/>
              </a:spcBef>
            </a:pPr>
            <a:r>
              <a:rPr lang="el-GR" sz="2200" dirty="0">
                <a:ea typeface="ヒラギノ角ゴ Pro W3" pitchFamily="-84" charset="-128"/>
              </a:rPr>
              <a:t>Το τρίτο τρίμηνο του 2008, η αύξηση της παραγωγής των ΗΠΑ έγινε αρνητική και παρέμεινε έτσι το 2009.</a:t>
            </a:r>
          </a:p>
          <a:p>
            <a:pPr>
              <a:spcBef>
                <a:spcPts val="525"/>
              </a:spcBef>
            </a:pPr>
            <a:r>
              <a:rPr lang="el-GR" sz="2200" dirty="0">
                <a:ea typeface="ヒラギノ角ゴ Pro W3" pitchFamily="-84" charset="-128"/>
              </a:rPr>
              <a:t>Μέσω των εμπορικών και χρηματοοικονομικών καναλιών, η κρίση των ΗΠΑ μετατράπηκε γρήγορα σε παγκόσμια κρίση.</a:t>
            </a:r>
            <a:r>
              <a:rPr lang="en-US" sz="2200" dirty="0">
                <a:ea typeface="ヒラギノ角ゴ Pro W3" pitchFamily="-84" charset="-128"/>
              </a:rPr>
              <a:t> </a:t>
            </a:r>
          </a:p>
        </p:txBody>
      </p:sp>
    </p:spTree>
    <p:extLst>
      <p:ext uri="{BB962C8B-B14F-4D97-AF65-F5344CB8AC3E}">
        <p14:creationId xmlns:p14="http://schemas.microsoft.com/office/powerpoint/2010/main" xmlns="" val="45912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1.1 </a:t>
            </a:r>
            <a:r>
              <a:rPr lang="el-GR" sz="2800" dirty="0">
                <a:latin typeface="+mj-lt"/>
              </a:rPr>
              <a:t>Η Κρίση</a:t>
            </a:r>
            <a:r>
              <a:rPr lang="en-IN" sz="2800" dirty="0">
                <a:latin typeface="+mj-lt"/>
              </a:rPr>
              <a:t> (</a:t>
            </a:r>
            <a:r>
              <a:rPr lang="el-GR" sz="2800" dirty="0">
                <a:latin typeface="+mj-lt"/>
              </a:rPr>
              <a:t>2 από</a:t>
            </a:r>
            <a:r>
              <a:rPr lang="en-IN" sz="2800" dirty="0">
                <a:latin typeface="+mj-lt"/>
              </a:rPr>
              <a:t> 3) </a:t>
            </a:r>
            <a:endParaRPr lang="en-US" sz="2800" dirty="0">
              <a:latin typeface="+mj-lt"/>
            </a:endParaRPr>
          </a:p>
        </p:txBody>
      </p:sp>
      <p:sp>
        <p:nvSpPr>
          <p:cNvPr id="3" name="Content Placeholder 2"/>
          <p:cNvSpPr>
            <a:spLocks noGrp="1"/>
          </p:cNvSpPr>
          <p:nvPr>
            <p:ph idx="1"/>
          </p:nvPr>
        </p:nvSpPr>
        <p:spPr>
          <a:xfrm>
            <a:off x="457200" y="814755"/>
            <a:ext cx="8229600" cy="1116725"/>
          </a:xfrm>
        </p:spPr>
        <p:txBody>
          <a:bodyPr wrap="square">
            <a:noAutofit/>
          </a:bodyPr>
          <a:lstStyle/>
          <a:p>
            <a:pPr marL="0" indent="0">
              <a:spcBef>
                <a:spcPts val="525"/>
              </a:spcBef>
              <a:buNone/>
            </a:pPr>
            <a:r>
              <a:rPr lang="el-GR" sz="2200" b="1" dirty="0">
                <a:ea typeface="ヒラギノ角ゴ Pro W3" pitchFamily="-84" charset="-128"/>
              </a:rPr>
              <a:t>Απεικόνιση</a:t>
            </a:r>
            <a:r>
              <a:rPr lang="en-IN" sz="2200" b="1" dirty="0">
                <a:ea typeface="ヒラギノ角ゴ Pro W3" pitchFamily="-84" charset="-128"/>
              </a:rPr>
              <a:t> 1.1 </a:t>
            </a:r>
            <a:r>
              <a:rPr lang="en-IN" sz="2200" dirty="0">
                <a:ea typeface="ヒラギノ角ゴ Pro W3" pitchFamily="-84" charset="-128"/>
              </a:rPr>
              <a:t>O</a:t>
            </a:r>
            <a:r>
              <a:rPr lang="el-GR" sz="2200" dirty="0">
                <a:effectLst/>
                <a:ea typeface="Times New Roman" panose="02020603050405020304" pitchFamily="18" charset="0"/>
              </a:rPr>
              <a:t> Ρυθμοί αύξησης προϊόντος για την παγκόσμια οικονομία, για τις προηγμένες οικονομίες και για τις αναδυόμενες και αναπτυσσόμενες οικονομίες, 2000-2018 </a:t>
            </a:r>
            <a:endParaRPr lang="en-IN" sz="2200" dirty="0">
              <a:ea typeface="ヒラギノ角ゴ Pro W3" pitchFamily="-84" charset="-128"/>
            </a:endParaRPr>
          </a:p>
        </p:txBody>
      </p:sp>
      <p:sp>
        <p:nvSpPr>
          <p:cNvPr id="6" name="Content Placeholder 5"/>
          <p:cNvSpPr>
            <a:spLocks noGrp="1"/>
          </p:cNvSpPr>
          <p:nvPr>
            <p:ph idx="13"/>
          </p:nvPr>
        </p:nvSpPr>
        <p:spPr>
          <a:xfrm>
            <a:off x="457200" y="6054902"/>
            <a:ext cx="8229600" cy="269698"/>
          </a:xfrm>
        </p:spPr>
        <p:txBody>
          <a:bodyPr/>
          <a:lstStyle/>
          <a:p>
            <a:pPr marL="0" indent="0">
              <a:buNone/>
            </a:pPr>
            <a:r>
              <a:rPr lang="el-GR" sz="1200" i="1" dirty="0" smtClean="0"/>
              <a:t>Πηγή</a:t>
            </a:r>
            <a:r>
              <a:rPr lang="en-IN" sz="1200" i="1" dirty="0" smtClean="0"/>
              <a:t>:</a:t>
            </a:r>
            <a:r>
              <a:rPr lang="en-IN" sz="1200" dirty="0" smtClean="0"/>
              <a:t> </a:t>
            </a:r>
            <a:r>
              <a:rPr lang="en-IN" sz="1200" dirty="0"/>
              <a:t>IMF. World Economic Outlook Database, July 2018. </a:t>
            </a:r>
            <a:r>
              <a:rPr lang="en-IN" sz="1200" spc="-200" dirty="0"/>
              <a:t>N G D </a:t>
            </a:r>
            <a:r>
              <a:rPr lang="en-IN" sz="1200" dirty="0"/>
              <a:t>P_</a:t>
            </a:r>
            <a:r>
              <a:rPr lang="en-IN" sz="1200" spc="-200" dirty="0"/>
              <a:t>R P C </a:t>
            </a:r>
            <a:r>
              <a:rPr lang="en-IN" sz="1200" dirty="0"/>
              <a:t>H.A.</a:t>
            </a:r>
          </a:p>
        </p:txBody>
      </p:sp>
      <p:pic>
        <p:nvPicPr>
          <p:cNvPr id="1026" name="Picture 2"/>
          <p:cNvPicPr>
            <a:picLocks noGrp="1" noChangeAspect="1" noChangeArrowheads="1"/>
          </p:cNvPicPr>
          <p:nvPr>
            <p:ph type="pic" sz="quarter" idx="14"/>
          </p:nvPr>
        </p:nvPicPr>
        <p:blipFill>
          <a:blip r:embed="rId3" cstate="print"/>
          <a:srcRect t="430" b="430"/>
          <a:stretch>
            <a:fillRect/>
          </a:stretch>
        </p:blipFill>
        <p:spPr bwMode="auto">
          <a:xfrm>
            <a:off x="1281113" y="2209800"/>
            <a:ext cx="6581775" cy="3533775"/>
          </a:xfrm>
          <a:prstGeom prst="rect">
            <a:avLst/>
          </a:prstGeom>
          <a:noFill/>
          <a:ln w="9525">
            <a:noFill/>
            <a:miter lim="800000"/>
            <a:headEnd/>
            <a:tailEnd/>
          </a:ln>
        </p:spPr>
      </p:pic>
    </p:spTree>
    <p:extLst>
      <p:ext uri="{BB962C8B-B14F-4D97-AF65-F5344CB8AC3E}">
        <p14:creationId xmlns:p14="http://schemas.microsoft.com/office/powerpoint/2010/main" xmlns="" val="152665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1.1 </a:t>
            </a:r>
            <a:r>
              <a:rPr lang="el-GR" sz="2800" dirty="0">
                <a:latin typeface="+mj-lt"/>
              </a:rPr>
              <a:t>Η Κρίση</a:t>
            </a:r>
            <a:r>
              <a:rPr lang="en-IN" sz="2800" dirty="0">
                <a:latin typeface="+mj-lt"/>
              </a:rPr>
              <a:t> (</a:t>
            </a:r>
            <a:r>
              <a:rPr lang="el-GR" sz="2800" dirty="0">
                <a:latin typeface="+mj-lt"/>
              </a:rPr>
              <a:t>3 από</a:t>
            </a:r>
            <a:r>
              <a:rPr lang="en-IN" sz="2800" dirty="0">
                <a:latin typeface="+mj-lt"/>
              </a:rPr>
              <a:t> 3) </a:t>
            </a:r>
            <a:endParaRPr lang="en-US" sz="2800" dirty="0">
              <a:latin typeface="+mj-lt"/>
            </a:endParaRPr>
          </a:p>
        </p:txBody>
      </p:sp>
      <p:sp>
        <p:nvSpPr>
          <p:cNvPr id="3" name="Content Placeholder 2"/>
          <p:cNvSpPr>
            <a:spLocks noGrp="1"/>
          </p:cNvSpPr>
          <p:nvPr>
            <p:ph idx="1"/>
          </p:nvPr>
        </p:nvSpPr>
        <p:spPr>
          <a:xfrm>
            <a:off x="457200" y="762000"/>
            <a:ext cx="8229600" cy="861645"/>
          </a:xfrm>
        </p:spPr>
        <p:txBody>
          <a:bodyPr wrap="square">
            <a:noAutofit/>
          </a:bodyPr>
          <a:lstStyle/>
          <a:p>
            <a:pPr marL="0" indent="0">
              <a:spcBef>
                <a:spcPts val="525"/>
              </a:spcBef>
              <a:buNone/>
            </a:pPr>
            <a:r>
              <a:rPr lang="el-GR" sz="2200" b="1" dirty="0">
                <a:ea typeface="ヒラギノ角ゴ Pro W3" pitchFamily="-84" charset="-128"/>
              </a:rPr>
              <a:t>Απεικόνιση </a:t>
            </a:r>
            <a:r>
              <a:rPr lang="en-IN" sz="2200" b="1" dirty="0">
                <a:ea typeface="ヒラギノ角ゴ Pro W3" pitchFamily="-84" charset="-128"/>
              </a:rPr>
              <a:t>1.2 </a:t>
            </a:r>
            <a:r>
              <a:rPr lang="el-GR" sz="2200" dirty="0">
                <a:solidFill>
                  <a:srgbClr val="000000"/>
                </a:solidFill>
                <a:effectLst/>
                <a:ea typeface="Times New Roman" panose="02020603050405020304" pitchFamily="18" charset="0"/>
              </a:rPr>
              <a:t>Οι τιμές των μετοχών στις ΗΠΑ, στην ευρωζώνη και στις αναδυόμενες οικονομίες, 2007-2010</a:t>
            </a:r>
            <a:endParaRPr lang="en-IN" sz="2200" dirty="0">
              <a:ea typeface="ヒラギノ角ゴ Pro W3" pitchFamily="-84" charset="-128"/>
            </a:endParaRPr>
          </a:p>
        </p:txBody>
      </p:sp>
      <p:sp>
        <p:nvSpPr>
          <p:cNvPr id="6" name="Content Placeholder 5"/>
          <p:cNvSpPr>
            <a:spLocks noGrp="1"/>
          </p:cNvSpPr>
          <p:nvPr>
            <p:ph idx="13"/>
          </p:nvPr>
        </p:nvSpPr>
        <p:spPr>
          <a:xfrm>
            <a:off x="457200" y="6054902"/>
            <a:ext cx="8229600" cy="269698"/>
          </a:xfrm>
        </p:spPr>
        <p:txBody>
          <a:bodyPr/>
          <a:lstStyle/>
          <a:p>
            <a:pPr marL="0" indent="0">
              <a:buNone/>
            </a:pPr>
            <a:r>
              <a:rPr lang="el-GR" sz="1200" i="1" dirty="0" smtClean="0"/>
              <a:t>Πηγή</a:t>
            </a:r>
            <a:r>
              <a:rPr lang="en-IN" sz="1200" i="1" dirty="0" smtClean="0"/>
              <a:t>:</a:t>
            </a:r>
            <a:r>
              <a:rPr lang="en-IN" sz="1200" dirty="0" smtClean="0"/>
              <a:t> </a:t>
            </a:r>
            <a:r>
              <a:rPr lang="en-IN" sz="1200" dirty="0"/>
              <a:t>IMF. World Economic Outlook Database, July 2018. </a:t>
            </a:r>
            <a:r>
              <a:rPr lang="en-IN" sz="1200" spc="-200" dirty="0"/>
              <a:t>N G D </a:t>
            </a:r>
            <a:r>
              <a:rPr lang="en-IN" sz="1200" dirty="0"/>
              <a:t>P_</a:t>
            </a:r>
            <a:r>
              <a:rPr lang="en-IN" sz="1200" spc="-200" dirty="0"/>
              <a:t>R P C </a:t>
            </a:r>
            <a:r>
              <a:rPr lang="en-IN" sz="1200" dirty="0"/>
              <a:t>H.A.</a:t>
            </a:r>
          </a:p>
        </p:txBody>
      </p:sp>
      <p:pic>
        <p:nvPicPr>
          <p:cNvPr id="2050" name="Picture 2"/>
          <p:cNvPicPr>
            <a:picLocks noGrp="1" noChangeAspect="1" noChangeArrowheads="1"/>
          </p:cNvPicPr>
          <p:nvPr>
            <p:ph type="pic" sz="quarter" idx="14"/>
          </p:nvPr>
        </p:nvPicPr>
        <p:blipFill>
          <a:blip r:embed="rId3" cstate="print"/>
          <a:srcRect l="2761" r="2761"/>
          <a:stretch>
            <a:fillRect/>
          </a:stretch>
        </p:blipFill>
        <p:spPr bwMode="auto">
          <a:xfrm>
            <a:off x="1203764" y="1676400"/>
            <a:ext cx="6116200" cy="4038600"/>
          </a:xfrm>
          <a:prstGeom prst="rect">
            <a:avLst/>
          </a:prstGeom>
          <a:noFill/>
          <a:ln w="9525">
            <a:noFill/>
            <a:miter lim="800000"/>
            <a:headEnd/>
            <a:tailEnd/>
          </a:ln>
        </p:spPr>
      </p:pic>
    </p:spTree>
    <p:extLst>
      <p:ext uri="{BB962C8B-B14F-4D97-AF65-F5344CB8AC3E}">
        <p14:creationId xmlns:p14="http://schemas.microsoft.com/office/powerpoint/2010/main" xmlns="" val="37784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430887"/>
          </a:xfrm>
        </p:spPr>
        <p:txBody>
          <a:bodyPr wrap="square">
            <a:spAutoFit/>
          </a:bodyPr>
          <a:lstStyle/>
          <a:p>
            <a:r>
              <a:rPr lang="en-IN" sz="2800" dirty="0">
                <a:latin typeface="+mj-lt"/>
              </a:rPr>
              <a:t>1.2 </a:t>
            </a:r>
            <a:r>
              <a:rPr lang="el-GR" sz="2800" dirty="0">
                <a:latin typeface="+mj-lt"/>
              </a:rPr>
              <a:t>Οι ΗΠΑ</a:t>
            </a:r>
            <a:r>
              <a:rPr lang="en-IN" sz="2800" dirty="0">
                <a:latin typeface="+mj-lt"/>
              </a:rPr>
              <a:t> (1 </a:t>
            </a:r>
            <a:r>
              <a:rPr lang="el-GR" sz="2800" dirty="0">
                <a:latin typeface="+mj-lt"/>
              </a:rPr>
              <a:t>από</a:t>
            </a:r>
            <a:r>
              <a:rPr lang="en-IN" sz="2800" dirty="0">
                <a:latin typeface="+mj-lt"/>
              </a:rPr>
              <a:t> 6)</a:t>
            </a:r>
            <a:endParaRPr lang="en-US" sz="2800" dirty="0">
              <a:latin typeface="+mj-lt"/>
            </a:endParaRPr>
          </a:p>
        </p:txBody>
      </p:sp>
      <p:sp>
        <p:nvSpPr>
          <p:cNvPr id="3" name="Content Placeholder 2"/>
          <p:cNvSpPr>
            <a:spLocks noGrp="1"/>
          </p:cNvSpPr>
          <p:nvPr>
            <p:ph idx="1"/>
          </p:nvPr>
        </p:nvSpPr>
        <p:spPr>
          <a:xfrm>
            <a:off x="457200" y="990600"/>
            <a:ext cx="8229600" cy="4724400"/>
          </a:xfrm>
        </p:spPr>
        <p:txBody>
          <a:bodyPr wrap="square">
            <a:noAutofit/>
          </a:bodyPr>
          <a:lstStyle/>
          <a:p>
            <a:pPr>
              <a:spcBef>
                <a:spcPts val="525"/>
              </a:spcBef>
            </a:pPr>
            <a:r>
              <a:rPr lang="el-GR" sz="2200" dirty="0">
                <a:ea typeface="ヒラギノ角ゴ Pro W3" pitchFamily="-84" charset="-128"/>
              </a:rPr>
              <a:t>Οι Ηνωμένες Πολιτείες είναι μεγάλες</a:t>
            </a:r>
            <a:r>
              <a:rPr lang="el-GR" sz="2200" dirty="0" smtClean="0">
                <a:ea typeface="ヒラギノ角ゴ Pro W3" pitchFamily="-84" charset="-128"/>
              </a:rPr>
              <a:t>. Αύξηση </a:t>
            </a:r>
            <a:r>
              <a:rPr lang="el-GR" sz="2200" dirty="0">
                <a:ea typeface="ヒラギノ角ゴ Pro W3" pitchFamily="-84" charset="-128"/>
              </a:rPr>
              <a:t>της </a:t>
            </a:r>
            <a:r>
              <a:rPr lang="el-GR" sz="2200" dirty="0" smtClean="0">
                <a:ea typeface="ヒラギノ角ゴ Pro W3" pitchFamily="-84" charset="-128"/>
              </a:rPr>
              <a:t>παραγωγής Ποσοστό ανεργίας Ρυθμός πληθωρισμού</a:t>
            </a:r>
            <a:endParaRPr lang="en-IN" sz="2200" dirty="0">
              <a:ea typeface="ヒラギノ角ゴ Pro W3" pitchFamily="-84" charset="-128"/>
            </a:endParaRPr>
          </a:p>
          <a:p>
            <a:pPr lvl="1">
              <a:spcBef>
                <a:spcPts val="525"/>
              </a:spcBef>
            </a:pPr>
            <a:r>
              <a:rPr lang="el-GR" sz="2200" dirty="0">
                <a:ea typeface="ヒラギノ角ゴ Pro W3" pitchFamily="-84" charset="-128"/>
              </a:rPr>
              <a:t>Με ΑΕΠ 20,5 τρισεκατομμυρίων δολαρίων το 2018, αντιπροσώπευε το 24% της παγκόσμιας παραγωγής.</a:t>
            </a:r>
            <a:endParaRPr lang="en-IN" sz="2200" dirty="0">
              <a:ea typeface="ヒラギノ角ゴ Pro W3" pitchFamily="-84" charset="-128"/>
            </a:endParaRPr>
          </a:p>
          <a:p>
            <a:pPr>
              <a:spcBef>
                <a:spcPts val="525"/>
              </a:spcBef>
            </a:pPr>
            <a:r>
              <a:rPr lang="en-US" sz="2200" dirty="0">
                <a:ea typeface="ヒラギノ角ゴ Pro W3" pitchFamily="-84" charset="-128"/>
              </a:rPr>
              <a:t>T</a:t>
            </a:r>
            <a:r>
              <a:rPr lang="el-GR" sz="2200" dirty="0">
                <a:ea typeface="ヒラギノ角ゴ Pro W3" pitchFamily="-84" charset="-128"/>
              </a:rPr>
              <a:t>ο βιοτικό επίπεδο των ΗΠΑ είναι υψηλό</a:t>
            </a:r>
            <a:endParaRPr lang="en-IN" sz="2200" dirty="0">
              <a:ea typeface="ヒラギノ角ゴ Pro W3" pitchFamily="-84" charset="-128"/>
            </a:endParaRPr>
          </a:p>
          <a:p>
            <a:pPr lvl="1">
              <a:spcBef>
                <a:spcPts val="525"/>
              </a:spcBef>
            </a:pPr>
            <a:r>
              <a:rPr lang="en-US" sz="2200" dirty="0">
                <a:ea typeface="ヒラギノ角ゴ Pro W3" pitchFamily="-84" charset="-128"/>
              </a:rPr>
              <a:t>To </a:t>
            </a:r>
            <a:r>
              <a:rPr lang="el-GR" sz="2200" dirty="0">
                <a:ea typeface="ヒラギノ角ゴ Pro W3" pitchFamily="-84" charset="-128"/>
              </a:rPr>
              <a:t>κατά κεφαλήν προϊόν είναι 62.500 $, κοντά στο υψηλότερο στον κόσμο</a:t>
            </a:r>
            <a:r>
              <a:rPr lang="en-IN" sz="2200" dirty="0">
                <a:ea typeface="ヒラギノ角ゴ Pro W3" pitchFamily="-84" charset="-128"/>
              </a:rPr>
              <a:t>.</a:t>
            </a:r>
          </a:p>
          <a:p>
            <a:pPr>
              <a:spcBef>
                <a:spcPts val="525"/>
              </a:spcBef>
            </a:pPr>
            <a:r>
              <a:rPr lang="el-GR" sz="2200" dirty="0">
                <a:ea typeface="ヒラギノ角ゴ Pro W3" pitchFamily="-84" charset="-128"/>
              </a:rPr>
              <a:t>Οι οικονομολόγοι εξετάζουν επίσης</a:t>
            </a:r>
            <a:r>
              <a:rPr lang="en-IN" sz="2200" dirty="0">
                <a:ea typeface="ヒラギノ角ゴ Pro W3" pitchFamily="-84" charset="-128"/>
              </a:rPr>
              <a:t>:</a:t>
            </a:r>
          </a:p>
          <a:p>
            <a:pPr lvl="1">
              <a:spcBef>
                <a:spcPts val="525"/>
              </a:spcBef>
            </a:pPr>
            <a:r>
              <a:rPr lang="el-GR" sz="2200" dirty="0">
                <a:ea typeface="ヒラギノ角ゴ Pro W3" pitchFamily="-84" charset="-128"/>
              </a:rPr>
              <a:t>Αύξηση του προϊόντος</a:t>
            </a:r>
          </a:p>
          <a:p>
            <a:pPr lvl="1">
              <a:spcBef>
                <a:spcPts val="525"/>
              </a:spcBef>
            </a:pPr>
            <a:r>
              <a:rPr lang="el-GR" sz="2200" dirty="0">
                <a:ea typeface="ヒラギノ角ゴ Pro W3" pitchFamily="-84" charset="-128"/>
              </a:rPr>
              <a:t>Ποσοστό ανεργίας</a:t>
            </a:r>
          </a:p>
          <a:p>
            <a:pPr lvl="1">
              <a:spcBef>
                <a:spcPts val="525"/>
              </a:spcBef>
            </a:pPr>
            <a:r>
              <a:rPr lang="el-GR" sz="2200" dirty="0">
                <a:ea typeface="ヒラギノ角ゴ Pro W3" pitchFamily="-84" charset="-128"/>
              </a:rPr>
              <a:t>Ρυθμός πληθωρισμού</a:t>
            </a:r>
            <a:endParaRPr lang="en-IN" sz="2200" i="1" dirty="0">
              <a:ea typeface="ヒラギノ角ゴ Pro W3" pitchFamily="-84" charset="-128"/>
            </a:endParaRPr>
          </a:p>
        </p:txBody>
      </p:sp>
    </p:spTree>
    <p:extLst>
      <p:ext uri="{BB962C8B-B14F-4D97-AF65-F5344CB8AC3E}">
        <p14:creationId xmlns:p14="http://schemas.microsoft.com/office/powerpoint/2010/main" xmlns="" val="148428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0887"/>
          </a:xfrm>
        </p:spPr>
        <p:txBody>
          <a:bodyPr wrap="square">
            <a:spAutoFit/>
          </a:bodyPr>
          <a:lstStyle/>
          <a:p>
            <a:r>
              <a:rPr lang="en-IN" sz="2800" dirty="0">
                <a:latin typeface="+mj-lt"/>
              </a:rPr>
              <a:t>1.2 </a:t>
            </a:r>
            <a:r>
              <a:rPr lang="el-GR" sz="2800" dirty="0">
                <a:latin typeface="+mj-lt"/>
              </a:rPr>
              <a:t>Οι ΗΠΑ</a:t>
            </a:r>
            <a:r>
              <a:rPr lang="en-IN" sz="2800" dirty="0">
                <a:latin typeface="+mj-lt"/>
              </a:rPr>
              <a:t> (2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823507"/>
            <a:ext cx="8229600" cy="381081"/>
          </a:xfrm>
        </p:spPr>
        <p:txBody>
          <a:bodyPr wrap="square">
            <a:noAutofit/>
          </a:bodyPr>
          <a:lstStyle/>
          <a:p>
            <a:pPr>
              <a:spcBef>
                <a:spcPct val="0"/>
              </a:spcBef>
              <a:buFontTx/>
              <a:buNone/>
            </a:pPr>
            <a:r>
              <a:rPr lang="el-GR" sz="2200" b="1" dirty="0">
                <a:ea typeface="ヒラギノ角ゴ Pro W3" pitchFamily="-84" charset="-128"/>
              </a:rPr>
              <a:t>Απεικόνιση</a:t>
            </a:r>
            <a:r>
              <a:rPr lang="en-IN" sz="2200" b="1" dirty="0">
                <a:ea typeface="ヒラギノ角ゴ Pro W3" pitchFamily="-84" charset="-128"/>
              </a:rPr>
              <a:t> 1.3 </a:t>
            </a:r>
            <a:r>
              <a:rPr lang="el-GR" sz="2200" dirty="0">
                <a:ea typeface="ヒラギノ角ゴ Pro W3" pitchFamily="-84" charset="-128"/>
              </a:rPr>
              <a:t>Οι ΗΠΑ</a:t>
            </a:r>
            <a:r>
              <a:rPr lang="en-US" sz="2200" dirty="0"/>
              <a:t>, 2018</a:t>
            </a:r>
          </a:p>
        </p:txBody>
      </p:sp>
      <p:pic>
        <p:nvPicPr>
          <p:cNvPr id="3074" name="Picture 2"/>
          <p:cNvPicPr>
            <a:picLocks noGrp="1" noChangeAspect="1" noChangeArrowheads="1"/>
          </p:cNvPicPr>
          <p:nvPr>
            <p:ph type="pic" sz="quarter" idx="14"/>
          </p:nvPr>
        </p:nvPicPr>
        <p:blipFill>
          <a:blip r:embed="rId3" cstate="print"/>
          <a:srcRect t="632" b="632"/>
          <a:stretch>
            <a:fillRect/>
          </a:stretch>
        </p:blipFill>
        <p:spPr bwMode="auto">
          <a:xfrm>
            <a:off x="1173163" y="1420813"/>
            <a:ext cx="6797675" cy="4826000"/>
          </a:xfrm>
          <a:prstGeom prst="rect">
            <a:avLst/>
          </a:prstGeom>
          <a:noFill/>
          <a:ln w="9525">
            <a:noFill/>
            <a:miter lim="800000"/>
            <a:headEnd/>
            <a:tailEnd/>
          </a:ln>
        </p:spPr>
      </p:pic>
    </p:spTree>
    <p:extLst>
      <p:ext uri="{BB962C8B-B14F-4D97-AF65-F5344CB8AC3E}">
        <p14:creationId xmlns:p14="http://schemas.microsoft.com/office/powerpoint/2010/main" xmlns="" val="82800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wrap="square">
            <a:noAutofit/>
          </a:bodyPr>
          <a:lstStyle/>
          <a:p>
            <a:r>
              <a:rPr lang="en-IN" sz="2800" dirty="0">
                <a:latin typeface="+mj-lt"/>
              </a:rPr>
              <a:t>1.2 </a:t>
            </a:r>
            <a:r>
              <a:rPr lang="el-GR" sz="2800" dirty="0">
                <a:latin typeface="+mj-lt"/>
              </a:rPr>
              <a:t>Οι ΗΠΑ</a:t>
            </a:r>
            <a:r>
              <a:rPr lang="en-IN" sz="2800" dirty="0">
                <a:latin typeface="+mj-lt"/>
              </a:rPr>
              <a:t> (</a:t>
            </a:r>
            <a:r>
              <a:rPr lang="el-GR" sz="2800" dirty="0">
                <a:latin typeface="+mj-lt"/>
              </a:rPr>
              <a:t>3</a:t>
            </a:r>
            <a:r>
              <a:rPr lang="en-IN" sz="2800" dirty="0">
                <a:latin typeface="+mj-lt"/>
              </a:rPr>
              <a:t> </a:t>
            </a:r>
            <a:r>
              <a:rPr lang="el-GR" sz="2800" dirty="0">
                <a:latin typeface="+mj-lt"/>
              </a:rPr>
              <a:t>από</a:t>
            </a:r>
            <a:r>
              <a:rPr lang="en-IN" sz="2800" dirty="0">
                <a:latin typeface="+mj-lt"/>
              </a:rPr>
              <a:t> 6) </a:t>
            </a:r>
            <a:endParaRPr lang="en-US" sz="2800" dirty="0">
              <a:latin typeface="+mj-lt"/>
            </a:endParaRPr>
          </a:p>
        </p:txBody>
      </p:sp>
      <p:sp>
        <p:nvSpPr>
          <p:cNvPr id="3" name="Content Placeholder 2"/>
          <p:cNvSpPr>
            <a:spLocks noGrp="1"/>
          </p:cNvSpPr>
          <p:nvPr>
            <p:ph idx="1"/>
          </p:nvPr>
        </p:nvSpPr>
        <p:spPr>
          <a:xfrm>
            <a:off x="457200" y="1828800"/>
            <a:ext cx="8229600" cy="1143000"/>
          </a:xfrm>
        </p:spPr>
        <p:txBody>
          <a:bodyPr wrap="square">
            <a:noAutofit/>
          </a:bodyPr>
          <a:lstStyle/>
          <a:p>
            <a:pPr marL="0" indent="0">
              <a:spcBef>
                <a:spcPts val="525"/>
              </a:spcBef>
              <a:buNone/>
            </a:pPr>
            <a:r>
              <a:rPr lang="el-GR" sz="1800" dirty="0">
                <a:ea typeface="ヒラギノ角ゴ Pro W3" pitchFamily="-84" charset="-128"/>
              </a:rPr>
              <a:t>Η οικονομία των ΗΠΑ το 2018 ήταν σε καλή κατάσταση, αφήνοντας πίσω τις επιπτώσεις της κρίσης του 2008-2009 με μια από τις μεγαλύτερες περιόδους οικονομικής ανάπτυξης που έχουν καταγραφεί</a:t>
            </a:r>
            <a:r>
              <a:rPr lang="en-US" sz="1800" dirty="0">
                <a:ea typeface="ヒラギノ角ゴ Pro W3" pitchFamily="-84" charset="-128"/>
              </a:rPr>
              <a:t>.</a:t>
            </a:r>
          </a:p>
        </p:txBody>
      </p:sp>
      <p:sp>
        <p:nvSpPr>
          <p:cNvPr id="4" name="Content Placeholder 3"/>
          <p:cNvSpPr>
            <a:spLocks noGrp="1"/>
          </p:cNvSpPr>
          <p:nvPr>
            <p:ph idx="13"/>
          </p:nvPr>
        </p:nvSpPr>
        <p:spPr>
          <a:xfrm>
            <a:off x="457200" y="838200"/>
            <a:ext cx="8229600" cy="389466"/>
          </a:xfrm>
        </p:spPr>
        <p:txBody>
          <a:bodyPr>
            <a:noAutofit/>
          </a:bodyPr>
          <a:lstStyle/>
          <a:p>
            <a:pPr marL="0" indent="0">
              <a:buNone/>
            </a:pPr>
            <a:r>
              <a:rPr lang="el-GR" sz="2000" b="1" dirty="0"/>
              <a:t>Πίνακας</a:t>
            </a:r>
            <a:r>
              <a:rPr lang="en-IN" sz="2000" b="1" dirty="0"/>
              <a:t> 1.1 </a:t>
            </a:r>
            <a:r>
              <a:rPr lang="el-GR" sz="2000" dirty="0"/>
              <a:t>Ανάπτυξη, Ανεργία και Πληθωρισμός στις ΗΠΑ</a:t>
            </a:r>
            <a:r>
              <a:rPr lang="en-IN" sz="2000" dirty="0"/>
              <a:t>, </a:t>
            </a:r>
            <a:r>
              <a:rPr lang="en-IN" sz="2000" dirty="0" smtClean="0"/>
              <a:t>1990</a:t>
            </a:r>
            <a:r>
              <a:rPr lang="el-GR" sz="2000" dirty="0" smtClean="0"/>
              <a:t>-</a:t>
            </a:r>
            <a:r>
              <a:rPr lang="en-IN" sz="2000" dirty="0" smtClean="0"/>
              <a:t>2018</a:t>
            </a:r>
            <a:endParaRPr lang="en-IN" sz="2000" dirty="0"/>
          </a:p>
        </p:txBody>
      </p:sp>
      <p:graphicFrame>
        <p:nvGraphicFramePr>
          <p:cNvPr id="10" name="Table 9">
            <a:extLst>
              <a:ext uri="{FF2B5EF4-FFF2-40B4-BE49-F238E27FC236}">
                <a16:creationId xmlns:a16="http://schemas.microsoft.com/office/drawing/2014/main" xmlns="" id="{65C26E72-1ABB-4EB2-B42F-7E0C836D774A}"/>
              </a:ext>
            </a:extLst>
          </p:cNvPr>
          <p:cNvGraphicFramePr>
            <a:graphicFrameLocks noGrp="1"/>
          </p:cNvGraphicFramePr>
          <p:nvPr>
            <p:extLst>
              <p:ext uri="{D42A27DB-BD31-4B8C-83A1-F6EECF244321}">
                <p14:modId xmlns:p14="http://schemas.microsoft.com/office/powerpoint/2010/main" xmlns="" val="1727323292"/>
              </p:ext>
            </p:extLst>
          </p:nvPr>
        </p:nvGraphicFramePr>
        <p:xfrm>
          <a:off x="560559" y="2895600"/>
          <a:ext cx="7966882" cy="2278244"/>
        </p:xfrm>
        <a:graphic>
          <a:graphicData uri="http://schemas.openxmlformats.org/drawingml/2006/table">
            <a:tbl>
              <a:tblPr firstRow="1" bandRow="1">
                <a:tableStyleId>{3B4B98B0-60AC-42C2-AFA5-B58CD77FA1E5}</a:tableStyleId>
              </a:tblPr>
              <a:tblGrid>
                <a:gridCol w="2240280">
                  <a:extLst>
                    <a:ext uri="{9D8B030D-6E8A-4147-A177-3AD203B41FA5}">
                      <a16:colId xmlns:a16="http://schemas.microsoft.com/office/drawing/2014/main" xmlns="" val="20000"/>
                    </a:ext>
                  </a:extLst>
                </a:gridCol>
                <a:gridCol w="1660843">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017759">
                  <a:extLst>
                    <a:ext uri="{9D8B030D-6E8A-4147-A177-3AD203B41FA5}">
                      <a16:colId xmlns:a16="http://schemas.microsoft.com/office/drawing/2014/main" xmlns="" val="20004"/>
                    </a:ext>
                  </a:extLst>
                </a:gridCol>
              </a:tblGrid>
              <a:tr h="528541">
                <a:tc>
                  <a:txBody>
                    <a:bodyPr/>
                    <a:lstStyle/>
                    <a:p>
                      <a:pPr algn="ctr"/>
                      <a:r>
                        <a:rPr lang="el-GR" sz="1600" b="1" i="0" u="none" strike="noStrike" kern="1200" baseline="0" dirty="0" smtClean="0">
                          <a:solidFill>
                            <a:schemeClr val="bg1"/>
                          </a:solidFill>
                          <a:latin typeface="+mn-lt"/>
                          <a:ea typeface="+mn-ea"/>
                          <a:cs typeface="+mn-cs"/>
                        </a:rPr>
                        <a:t>Ποσοστό</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1990</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2007</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2008</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2009</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smtClean="0">
                          <a:solidFill>
                            <a:schemeClr val="bg1"/>
                          </a:solidFill>
                          <a:latin typeface="+mn-lt"/>
                          <a:ea typeface="+mn-ea"/>
                          <a:cs typeface="+mn-cs"/>
                        </a:rPr>
                        <a:t>2010</a:t>
                      </a:r>
                      <a:r>
                        <a:rPr lang="el-GR" sz="1600" b="1" i="0" u="none" strike="noStrike" kern="1200" baseline="0" dirty="0" smtClean="0">
                          <a:solidFill>
                            <a:schemeClr val="bg1"/>
                          </a:solidFill>
                          <a:latin typeface="+mn-lt"/>
                          <a:ea typeface="+mn-ea"/>
                          <a:cs typeface="+mn-cs"/>
                        </a:rPr>
                        <a:t>-</a:t>
                      </a:r>
                      <a:r>
                        <a:rPr lang="en-US" sz="1600" b="1" i="0" u="none" strike="noStrike" kern="1200" baseline="0" dirty="0" smtClean="0">
                          <a:solidFill>
                            <a:schemeClr val="bg1"/>
                          </a:solidFill>
                          <a:latin typeface="+mn-lt"/>
                          <a:ea typeface="+mn-ea"/>
                          <a:cs typeface="+mn-cs"/>
                        </a:rPr>
                        <a:t>2017</a:t>
                      </a:r>
                      <a:endParaRPr lang="en-US" sz="1600" b="1" i="0" u="none" strike="noStrike" kern="1200" baseline="0" dirty="0">
                        <a:solidFill>
                          <a:schemeClr val="bg1"/>
                        </a:solidFill>
                        <a:latin typeface="+mn-lt"/>
                        <a:ea typeface="+mn-ea"/>
                        <a:cs typeface="+mn-cs"/>
                      </a:endParaRPr>
                    </a:p>
                    <a:p>
                      <a:pPr algn="ctr"/>
                      <a:r>
                        <a:rPr lang="en-US" sz="1600" b="1" i="0" u="none" strike="noStrike" kern="1200" baseline="0" dirty="0" smtClean="0">
                          <a:solidFill>
                            <a:schemeClr val="bg1"/>
                          </a:solidFill>
                          <a:latin typeface="+mn-lt"/>
                          <a:ea typeface="+mn-ea"/>
                          <a:cs typeface="+mn-cs"/>
                        </a:rPr>
                        <a:t>(</a:t>
                      </a:r>
                      <a:r>
                        <a:rPr lang="el-GR" sz="1600" b="1" i="0" u="none" strike="noStrike" kern="1200" baseline="0" dirty="0" smtClean="0">
                          <a:solidFill>
                            <a:schemeClr val="bg1"/>
                          </a:solidFill>
                          <a:latin typeface="+mn-lt"/>
                          <a:ea typeface="+mn-ea"/>
                          <a:cs typeface="+mn-cs"/>
                        </a:rPr>
                        <a:t>μέσος όρος</a:t>
                      </a:r>
                      <a:r>
                        <a:rPr lang="en-US" sz="1600" b="1" i="0" u="none" strike="noStrike" kern="1200" baseline="0" dirty="0" smtClean="0">
                          <a:solidFill>
                            <a:schemeClr val="bg1"/>
                          </a:solidFill>
                          <a:latin typeface="+mn-lt"/>
                          <a:ea typeface="+mn-ea"/>
                          <a:cs typeface="+mn-cs"/>
                        </a:rPr>
                        <a:t>)</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tc>
                  <a:txBody>
                    <a:bodyPr/>
                    <a:lstStyle/>
                    <a:p>
                      <a:pPr algn="ctr"/>
                      <a:r>
                        <a:rPr lang="en-US" sz="1600" b="1" i="0" u="none" strike="noStrike" kern="1200" baseline="0" dirty="0">
                          <a:solidFill>
                            <a:schemeClr val="bg1"/>
                          </a:solidFill>
                          <a:latin typeface="+mn-lt"/>
                          <a:ea typeface="+mn-ea"/>
                          <a:cs typeface="+mn-cs"/>
                        </a:rPr>
                        <a:t>2018</a:t>
                      </a:r>
                      <a:endParaRPr lang="en-US" sz="1600" b="1" dirty="0">
                        <a:solidFill>
                          <a:schemeClr val="bg1"/>
                        </a:solidFill>
                      </a:endParaRPr>
                    </a:p>
                  </a:txBody>
                  <a:tcPr anchor="b">
                    <a:lnL>
                      <a:noFill/>
                    </a:lnL>
                    <a:lnR>
                      <a:noFill/>
                    </a:lnR>
                    <a:lnT w="12700" cmpd="sng">
                      <a:noFill/>
                    </a:lnT>
                    <a:lnB w="12700" cmpd="sng">
                      <a:noFill/>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xmlns="" val="10000"/>
                  </a:ext>
                </a:extLst>
              </a:tr>
              <a:tr h="519561">
                <a:tc>
                  <a:txBody>
                    <a:bodyPr/>
                    <a:lstStyle/>
                    <a:p>
                      <a:pPr algn="r"/>
                      <a:r>
                        <a:rPr lang="el-GR" sz="1600" dirty="0" smtClean="0"/>
                        <a:t>Ρυθμός αύξησης παραγωγής</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3.0</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−1.3</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2.2</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2.9</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1"/>
                  </a:ext>
                </a:extLst>
              </a:tr>
              <a:tr h="399125">
                <a:tc>
                  <a:txBody>
                    <a:bodyPr/>
                    <a:lstStyle/>
                    <a:p>
                      <a:pPr algn="r"/>
                      <a:r>
                        <a:rPr lang="el-GR" sz="1600" dirty="0" smtClean="0"/>
                        <a:t>Ποσοστό ανεργίας</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5.4</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7.5</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6.8</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3.7</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2"/>
                  </a:ext>
                </a:extLst>
              </a:tr>
              <a:tr h="720879">
                <a:tc>
                  <a:txBody>
                    <a:bodyPr/>
                    <a:lstStyle/>
                    <a:p>
                      <a:pPr algn="r"/>
                      <a:r>
                        <a:rPr lang="el-GR" sz="1600" dirty="0" smtClean="0"/>
                        <a:t>Ρυθμός πληθωρισμού</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2.3</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  1.3</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1.6</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algn="ctr"/>
                      <a:r>
                        <a:rPr lang="en-US" sz="1600" b="0" i="0" u="none" strike="noStrike" kern="1200" baseline="0" dirty="0">
                          <a:solidFill>
                            <a:schemeClr val="tx1"/>
                          </a:solidFill>
                          <a:latin typeface="+mn-lt"/>
                          <a:ea typeface="+mn-ea"/>
                          <a:cs typeface="+mn-cs"/>
                        </a:rPr>
                        <a:t>2.3</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3"/>
                  </a:ext>
                </a:extLst>
              </a:tr>
            </a:tbl>
          </a:graphicData>
        </a:graphic>
      </p:graphicFrame>
      <p:sp>
        <p:nvSpPr>
          <p:cNvPr id="5" name="Content Placeholder 4"/>
          <p:cNvSpPr>
            <a:spLocks noGrp="1"/>
          </p:cNvSpPr>
          <p:nvPr>
            <p:ph sz="quarter" idx="14"/>
          </p:nvPr>
        </p:nvSpPr>
        <p:spPr>
          <a:xfrm>
            <a:off x="457200" y="5514975"/>
            <a:ext cx="8229600" cy="504825"/>
          </a:xfrm>
        </p:spPr>
        <p:txBody>
          <a:bodyPr/>
          <a:lstStyle/>
          <a:p>
            <a:pPr marL="0" indent="0">
              <a:buNone/>
            </a:pPr>
            <a:r>
              <a:rPr lang="el-GR" sz="1200" dirty="0" smtClean="0"/>
              <a:t>Ρυθμός αύξησης παραγωγής: ετήσιος ρυθμός αύξησης παραγωγής (ΑΕΠ). Ποσοστό ανεργίας: μέσος όρος όλο το χρόνο. Ρυθμός πληθωρισμού: ετήσιο ποσοστό αλλαγής του επιπέδου τιμών (</a:t>
            </a:r>
            <a:r>
              <a:rPr lang="el-GR" sz="1200" dirty="0" err="1" smtClean="0"/>
              <a:t>αποπληθωριστής</a:t>
            </a:r>
            <a:r>
              <a:rPr lang="el-GR" sz="1200" dirty="0" smtClean="0"/>
              <a:t> ΑΕΠ). </a:t>
            </a:r>
            <a:endParaRPr lang="en-IN" sz="1200" dirty="0"/>
          </a:p>
        </p:txBody>
      </p:sp>
      <p:sp>
        <p:nvSpPr>
          <p:cNvPr id="7" name="Content Placeholder 6"/>
          <p:cNvSpPr>
            <a:spLocks noGrp="1"/>
          </p:cNvSpPr>
          <p:nvPr>
            <p:ph sz="quarter" idx="15"/>
          </p:nvPr>
        </p:nvSpPr>
        <p:spPr>
          <a:xfrm>
            <a:off x="457200" y="6087533"/>
            <a:ext cx="8229600" cy="228600"/>
          </a:xfrm>
        </p:spPr>
        <p:txBody>
          <a:bodyPr/>
          <a:lstStyle/>
          <a:p>
            <a:pPr marL="0" indent="0">
              <a:buNone/>
            </a:pPr>
            <a:r>
              <a:rPr lang="el-GR" sz="1200" i="1" dirty="0" smtClean="0"/>
              <a:t>Πηγή</a:t>
            </a:r>
            <a:r>
              <a:rPr lang="en-IN" sz="1200" i="1" dirty="0" smtClean="0"/>
              <a:t>: </a:t>
            </a:r>
            <a:r>
              <a:rPr lang="en-IN" sz="1200" spc="-200" dirty="0"/>
              <a:t>I M </a:t>
            </a:r>
            <a:r>
              <a:rPr lang="en-IN" sz="1200" dirty="0"/>
              <a:t>F, </a:t>
            </a:r>
            <a:r>
              <a:rPr lang="en-IN" sz="1200" i="1" dirty="0"/>
              <a:t>World Economic Outlook</a:t>
            </a:r>
            <a:r>
              <a:rPr lang="en-IN" sz="1200" dirty="0"/>
              <a:t>, October 2018.</a:t>
            </a:r>
          </a:p>
        </p:txBody>
      </p:sp>
    </p:spTree>
    <p:extLst>
      <p:ext uri="{BB962C8B-B14F-4D97-AF65-F5344CB8AC3E}">
        <p14:creationId xmlns:p14="http://schemas.microsoft.com/office/powerpoint/2010/main" xmlns="" val="39751576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3261</TotalTime>
  <Words>3753</Words>
  <Application>Microsoft Office PowerPoint</Application>
  <PresentationFormat>Προβολή στην οθόνη (4:3)</PresentationFormat>
  <Paragraphs>260</Paragraphs>
  <Slides>23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508 Lecture</vt:lpstr>
      <vt:lpstr>Μακροοικονομική</vt:lpstr>
      <vt:lpstr>Σχεδιάγραμμα Κεφαλαίου 1 </vt:lpstr>
      <vt:lpstr>Μια Περιήγηση στον Κόσμο</vt:lpstr>
      <vt:lpstr>1.1 Η Κρίση (1 από 3)</vt:lpstr>
      <vt:lpstr>1.1 Η Κρίση (2 από 3) </vt:lpstr>
      <vt:lpstr>1.1 Η Κρίση (3 από 3) </vt:lpstr>
      <vt:lpstr>1.2 Οι ΗΠΑ (1 από 6)</vt:lpstr>
      <vt:lpstr>1.2 Οι ΗΠΑ (2 από 6) </vt:lpstr>
      <vt:lpstr>1.2 Οι ΗΠΑ (3 από 6) </vt:lpstr>
      <vt:lpstr>1.2 Οι ΗΠΑ (4 από 6) </vt:lpstr>
      <vt:lpstr>1.2 Οι ΗΠΑ (5 από 6) </vt:lpstr>
      <vt:lpstr>1.2 Οι ΗΠΑ (6 από 6) </vt:lpstr>
      <vt:lpstr>1.3 Η Ευρωζώνη (1 από 6)</vt:lpstr>
      <vt:lpstr>1.3 Η Ευρωζώνη (2 από 6) </vt:lpstr>
      <vt:lpstr>1.3 Η Ευρωζώνη (3 από 6) </vt:lpstr>
      <vt:lpstr>1.3 Η Ευρωζώνη (4 από 6) </vt:lpstr>
      <vt:lpstr>1.3 Η Ευρωζώνη (5 από 6) </vt:lpstr>
      <vt:lpstr>1.3 Η Ευρωζώνη (6 από 6) </vt:lpstr>
      <vt:lpstr>1.4 Η Κίνα (1 από 3)</vt:lpstr>
      <vt:lpstr>1.4 Η Κίνα (2 από 3)</vt:lpstr>
      <vt:lpstr>1.4 Η Κίνα (3 από 3) </vt:lpstr>
      <vt:lpstr>1.5 Μια ματιά στο μέλλον</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Eighth Edition, Chapter 1, A Tour of the World</dc:title>
  <dc:subject>Economics</dc:subject>
  <dc:creator>Blanchard</dc:creator>
  <cp:keywords>Economics</cp:keywords>
  <cp:lastModifiedBy>VOTIS</cp:lastModifiedBy>
  <cp:revision>4868</cp:revision>
  <dcterms:created xsi:type="dcterms:W3CDTF">2014-07-14T20:04:21Z</dcterms:created>
  <dcterms:modified xsi:type="dcterms:W3CDTF">2022-05-22T09:48:25Z</dcterms:modified>
</cp:coreProperties>
</file>