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70"/>
  </p:notesMasterIdLst>
  <p:sldIdLst>
    <p:sldId id="256" r:id="rId2"/>
    <p:sldId id="298" r:id="rId3"/>
    <p:sldId id="257" r:id="rId4"/>
    <p:sldId id="282" r:id="rId5"/>
    <p:sldId id="325" r:id="rId6"/>
    <p:sldId id="327" r:id="rId7"/>
    <p:sldId id="258" r:id="rId8"/>
    <p:sldId id="329" r:id="rId9"/>
    <p:sldId id="342" r:id="rId10"/>
    <p:sldId id="328" r:id="rId11"/>
    <p:sldId id="344" r:id="rId12"/>
    <p:sldId id="345" r:id="rId13"/>
    <p:sldId id="346" r:id="rId14"/>
    <p:sldId id="347" r:id="rId15"/>
    <p:sldId id="348" r:id="rId16"/>
    <p:sldId id="343" r:id="rId17"/>
    <p:sldId id="331" r:id="rId18"/>
    <p:sldId id="333" r:id="rId19"/>
    <p:sldId id="334" r:id="rId20"/>
    <p:sldId id="297" r:id="rId21"/>
    <p:sldId id="335" r:id="rId22"/>
    <p:sldId id="326" r:id="rId23"/>
    <p:sldId id="332" r:id="rId24"/>
    <p:sldId id="336" r:id="rId25"/>
    <p:sldId id="338" r:id="rId26"/>
    <p:sldId id="337" r:id="rId27"/>
    <p:sldId id="339" r:id="rId28"/>
    <p:sldId id="341" r:id="rId29"/>
    <p:sldId id="340" r:id="rId30"/>
    <p:sldId id="299" r:id="rId31"/>
    <p:sldId id="300" r:id="rId32"/>
    <p:sldId id="330" r:id="rId33"/>
    <p:sldId id="352" r:id="rId34"/>
    <p:sldId id="351" r:id="rId35"/>
    <p:sldId id="353" r:id="rId36"/>
    <p:sldId id="357" r:id="rId37"/>
    <p:sldId id="349" r:id="rId38"/>
    <p:sldId id="354" r:id="rId39"/>
    <p:sldId id="350" r:id="rId40"/>
    <p:sldId id="355" r:id="rId41"/>
    <p:sldId id="301" r:id="rId42"/>
    <p:sldId id="356" r:id="rId43"/>
    <p:sldId id="360" r:id="rId44"/>
    <p:sldId id="266" r:id="rId45"/>
    <p:sldId id="370" r:id="rId46"/>
    <p:sldId id="372" r:id="rId47"/>
    <p:sldId id="371" r:id="rId48"/>
    <p:sldId id="359" r:id="rId49"/>
    <p:sldId id="363" r:id="rId50"/>
    <p:sldId id="362" r:id="rId51"/>
    <p:sldId id="364" r:id="rId52"/>
    <p:sldId id="365" r:id="rId53"/>
    <p:sldId id="367" r:id="rId54"/>
    <p:sldId id="368" r:id="rId55"/>
    <p:sldId id="366" r:id="rId56"/>
    <p:sldId id="369" r:id="rId57"/>
    <p:sldId id="373" r:id="rId58"/>
    <p:sldId id="374" r:id="rId59"/>
    <p:sldId id="375" r:id="rId60"/>
    <p:sldId id="361" r:id="rId61"/>
    <p:sldId id="306" r:id="rId62"/>
    <p:sldId id="376" r:id="rId63"/>
    <p:sldId id="377" r:id="rId64"/>
    <p:sldId id="378" r:id="rId65"/>
    <p:sldId id="379" r:id="rId66"/>
    <p:sldId id="380" r:id="rId67"/>
    <p:sldId id="269" r:id="rId68"/>
    <p:sldId id="358" r:id="rId69"/>
  </p:sldIdLst>
  <p:sldSz cx="18288000" cy="10287000"/>
  <p:notesSz cx="6858000" cy="9144000"/>
  <p:embeddedFontLst>
    <p:embeddedFont>
      <p:font typeface="Blackadder ITC" panose="04020505051007020D02" pitchFamily="82" charset="0"/>
      <p:regular r:id="rId71"/>
    </p:embeddedFont>
    <p:embeddedFont>
      <p:font typeface="Bradley Hand ITC" panose="03070402050302030203" pitchFamily="66" charset="0"/>
      <p:regular r:id="rId72"/>
    </p:embeddedFont>
    <p:embeddedFont>
      <p:font typeface="Cookie" panose="02000000000000000000" pitchFamily="2" charset="0"/>
      <p:regular r:id="rId73"/>
    </p:embeddedFont>
    <p:embeddedFont>
      <p:font typeface="Cormorant SC" panose="020B0604020202020204" charset="0"/>
      <p:regular r:id="rId74"/>
      <p:bold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Στυλ με θέμα 2 - Έμφαση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Στυλ με θέμα 2 - Έμφαση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Σκούρο στυλ 1 - Έμφαση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4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4746A-16C2-4044-B22B-DBF52524C7E9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A5D78C7-21A4-4C3D-B5E1-67379B07C682}">
      <dgm:prSet/>
      <dgm:spPr/>
      <dgm:t>
        <a:bodyPr/>
        <a:lstStyle/>
        <a:p>
          <a:r>
            <a:rPr lang="el-GR" b="1"/>
            <a:t>Οικονομία βασισμένη κυρίως στο εμπόριο και την κερδοσκοπία παρά στην βιομηχανική παραγωγή.</a:t>
          </a:r>
          <a:endParaRPr lang="en-US"/>
        </a:p>
      </dgm:t>
    </dgm:pt>
    <dgm:pt modelId="{CA8EDF75-328B-4FFC-BA8C-80CD77C71D25}" type="parTrans" cxnId="{8221FBCB-82F7-4EFD-A7BC-DE4EB7BBA363}">
      <dgm:prSet/>
      <dgm:spPr/>
      <dgm:t>
        <a:bodyPr/>
        <a:lstStyle/>
        <a:p>
          <a:endParaRPr lang="en-US"/>
        </a:p>
      </dgm:t>
    </dgm:pt>
    <dgm:pt modelId="{3D1C3FCF-C97B-498F-B48E-0FD5727FFC63}" type="sibTrans" cxnId="{8221FBCB-82F7-4EFD-A7BC-DE4EB7BBA363}">
      <dgm:prSet/>
      <dgm:spPr/>
      <dgm:t>
        <a:bodyPr/>
        <a:lstStyle/>
        <a:p>
          <a:endParaRPr lang="en-US"/>
        </a:p>
      </dgm:t>
    </dgm:pt>
    <dgm:pt modelId="{166EA0F8-FF9C-4E3C-9C8B-CBDC2F1D9D4D}">
      <dgm:prSet/>
      <dgm:spPr/>
      <dgm:t>
        <a:bodyPr/>
        <a:lstStyle/>
        <a:p>
          <a:r>
            <a:rPr lang="el-GR" b="1"/>
            <a:t>Συσσώρευση πλούτου μέσω εμπορικών εταιρειών, ναυτιλιακών επιχειρήσεων και διεθνούς εμπορίου.</a:t>
          </a:r>
          <a:endParaRPr lang="en-US"/>
        </a:p>
      </dgm:t>
    </dgm:pt>
    <dgm:pt modelId="{32F79744-9EA8-46B9-A0BE-982CB2F098B8}" type="parTrans" cxnId="{F4DE59E0-C8BE-4FDF-871F-BA4E7ABB23AB}">
      <dgm:prSet/>
      <dgm:spPr/>
      <dgm:t>
        <a:bodyPr/>
        <a:lstStyle/>
        <a:p>
          <a:endParaRPr lang="en-US"/>
        </a:p>
      </dgm:t>
    </dgm:pt>
    <dgm:pt modelId="{F38F9CE5-58C4-4C07-A642-FB11A6D15A44}" type="sibTrans" cxnId="{F4DE59E0-C8BE-4FDF-871F-BA4E7ABB23AB}">
      <dgm:prSet/>
      <dgm:spPr/>
      <dgm:t>
        <a:bodyPr/>
        <a:lstStyle/>
        <a:p>
          <a:endParaRPr lang="en-US"/>
        </a:p>
      </dgm:t>
    </dgm:pt>
    <dgm:pt modelId="{35090FDA-B59A-410C-ACF8-70A37B91F706}">
      <dgm:prSet/>
      <dgm:spPr/>
      <dgm:t>
        <a:bodyPr/>
        <a:lstStyle/>
        <a:p>
          <a:r>
            <a:rPr lang="el-GR" b="1"/>
            <a:t>Σημαντικός ρόλος του κρατικού ελέγχου (μερκαντιλισμός): προστασία εγχώριων προϊόντων, μονοπώλια, ελέγχος εξαγωγών και εισαγωγών.</a:t>
          </a:r>
          <a:endParaRPr lang="en-US"/>
        </a:p>
      </dgm:t>
    </dgm:pt>
    <dgm:pt modelId="{50E91769-6190-4403-96D7-114A667710EC}" type="parTrans" cxnId="{6E118698-3512-4A86-B684-ED8A773E0C6E}">
      <dgm:prSet/>
      <dgm:spPr/>
      <dgm:t>
        <a:bodyPr/>
        <a:lstStyle/>
        <a:p>
          <a:endParaRPr lang="en-US"/>
        </a:p>
      </dgm:t>
    </dgm:pt>
    <dgm:pt modelId="{C4D1F3C5-4549-421B-97B5-508DB6B44E5F}" type="sibTrans" cxnId="{6E118698-3512-4A86-B684-ED8A773E0C6E}">
      <dgm:prSet/>
      <dgm:spPr/>
      <dgm:t>
        <a:bodyPr/>
        <a:lstStyle/>
        <a:p>
          <a:endParaRPr lang="en-US"/>
        </a:p>
      </dgm:t>
    </dgm:pt>
    <dgm:pt modelId="{4FEAA01E-92C1-4B10-B433-BE9B6FFC78BD}">
      <dgm:prSet/>
      <dgm:spPr/>
      <dgm:t>
        <a:bodyPr/>
        <a:lstStyle/>
        <a:p>
          <a:r>
            <a:rPr lang="el-GR" b="1"/>
            <a:t>Ανάδυση της αστικής τάξης ως κύρια οικονομική και κοινωνική δύναμη, με στόχο την ανάπτυξη πλούτου και εξουσίας.</a:t>
          </a:r>
          <a:endParaRPr lang="en-US"/>
        </a:p>
      </dgm:t>
    </dgm:pt>
    <dgm:pt modelId="{40405008-BB8E-4612-82F1-F554A7FD8F29}" type="parTrans" cxnId="{00153FAF-269F-4EBE-A300-129614879BEE}">
      <dgm:prSet/>
      <dgm:spPr/>
      <dgm:t>
        <a:bodyPr/>
        <a:lstStyle/>
        <a:p>
          <a:endParaRPr lang="en-US"/>
        </a:p>
      </dgm:t>
    </dgm:pt>
    <dgm:pt modelId="{0BF791F6-4663-44D1-8796-51A75835D793}" type="sibTrans" cxnId="{00153FAF-269F-4EBE-A300-129614879BEE}">
      <dgm:prSet/>
      <dgm:spPr/>
      <dgm:t>
        <a:bodyPr/>
        <a:lstStyle/>
        <a:p>
          <a:endParaRPr lang="en-US"/>
        </a:p>
      </dgm:t>
    </dgm:pt>
    <dgm:pt modelId="{DCA44CDA-91C8-4515-AF34-852DA95D97AB}">
      <dgm:prSet/>
      <dgm:spPr/>
      <dgm:t>
        <a:bodyPr/>
        <a:lstStyle/>
        <a:p>
          <a:r>
            <a:rPr lang="el-GR" b="1" dirty="0"/>
            <a:t>Με άλλα λόγια, πρόκειται για μια οικονομία εμπορικών δραστηριοτήτων που προετοιμάζει το έδαφος για τον βιομηχανικό καπιταλισμό, με έμφαση στο κεφάλαιο, την αγορά και την παγκόσμια διασύνδεση.</a:t>
          </a:r>
          <a:endParaRPr lang="en-US" dirty="0"/>
        </a:p>
      </dgm:t>
    </dgm:pt>
    <dgm:pt modelId="{9A4DBFB9-3C6A-4FBA-BDB9-E0F64048DC93}" type="parTrans" cxnId="{A2D53C6B-2AC8-40A9-B47B-27DF065E466F}">
      <dgm:prSet/>
      <dgm:spPr/>
      <dgm:t>
        <a:bodyPr/>
        <a:lstStyle/>
        <a:p>
          <a:endParaRPr lang="en-US"/>
        </a:p>
      </dgm:t>
    </dgm:pt>
    <dgm:pt modelId="{003A911A-8690-45F1-BEE1-8407CDD28AC0}" type="sibTrans" cxnId="{A2D53C6B-2AC8-40A9-B47B-27DF065E466F}">
      <dgm:prSet/>
      <dgm:spPr/>
      <dgm:t>
        <a:bodyPr/>
        <a:lstStyle/>
        <a:p>
          <a:endParaRPr lang="en-US"/>
        </a:p>
      </dgm:t>
    </dgm:pt>
    <dgm:pt modelId="{0AD22557-C397-4F52-949F-E80EC3750304}">
      <dgm:prSet/>
      <dgm:spPr/>
      <dgm:t>
        <a:bodyPr/>
        <a:lstStyle/>
        <a:p>
          <a:r>
            <a:rPr lang="el-GR" b="1" i="1" u="sng" dirty="0"/>
            <a:t>Χαρακτηριστικά</a:t>
          </a:r>
          <a:r>
            <a:rPr lang="el-GR" b="1" dirty="0"/>
            <a:t>:</a:t>
          </a:r>
          <a:br>
            <a:rPr lang="el-GR" b="1" dirty="0"/>
          </a:br>
          <a:endParaRPr lang="en-US" dirty="0"/>
        </a:p>
      </dgm:t>
    </dgm:pt>
    <dgm:pt modelId="{92CF8BD6-388E-41AA-A746-77D286CE05B4}" type="parTrans" cxnId="{93484462-E085-488A-B8AF-EE91521B2561}">
      <dgm:prSet/>
      <dgm:spPr/>
      <dgm:t>
        <a:bodyPr/>
        <a:lstStyle/>
        <a:p>
          <a:endParaRPr lang="en-US"/>
        </a:p>
      </dgm:t>
    </dgm:pt>
    <dgm:pt modelId="{8A793DB2-FDDD-439A-9E07-58725896E642}" type="sibTrans" cxnId="{93484462-E085-488A-B8AF-EE91521B2561}">
      <dgm:prSet/>
      <dgm:spPr/>
      <dgm:t>
        <a:bodyPr/>
        <a:lstStyle/>
        <a:p>
          <a:endParaRPr lang="en-US"/>
        </a:p>
      </dgm:t>
    </dgm:pt>
    <dgm:pt modelId="{518B3CFB-9FFF-4E04-B7C2-7BF512090C18}" type="pres">
      <dgm:prSet presAssocID="{2314746A-16C2-4044-B22B-DBF52524C7E9}" presName="diagram" presStyleCnt="0">
        <dgm:presLayoutVars>
          <dgm:dir/>
          <dgm:resizeHandles val="exact"/>
        </dgm:presLayoutVars>
      </dgm:prSet>
      <dgm:spPr/>
    </dgm:pt>
    <dgm:pt modelId="{05501BF0-313B-4F7F-B1E1-6BC7C4AF0B38}" type="pres">
      <dgm:prSet presAssocID="{0AD22557-C397-4F52-949F-E80EC3750304}" presName="node" presStyleLbl="node1" presStyleIdx="0" presStyleCnt="6">
        <dgm:presLayoutVars>
          <dgm:bulletEnabled val="1"/>
        </dgm:presLayoutVars>
      </dgm:prSet>
      <dgm:spPr/>
    </dgm:pt>
    <dgm:pt modelId="{A31F3520-3733-4130-8898-68FE5347C1D2}" type="pres">
      <dgm:prSet presAssocID="{8A793DB2-FDDD-439A-9E07-58725896E642}" presName="sibTrans" presStyleCnt="0"/>
      <dgm:spPr/>
    </dgm:pt>
    <dgm:pt modelId="{0D7B3948-453C-47D6-BB3C-E2350A7298A6}" type="pres">
      <dgm:prSet presAssocID="{DA5D78C7-21A4-4C3D-B5E1-67379B07C682}" presName="node" presStyleLbl="node1" presStyleIdx="1" presStyleCnt="6">
        <dgm:presLayoutVars>
          <dgm:bulletEnabled val="1"/>
        </dgm:presLayoutVars>
      </dgm:prSet>
      <dgm:spPr/>
    </dgm:pt>
    <dgm:pt modelId="{EB1D8765-2357-4A7E-9DC1-9D44B9CFDD2B}" type="pres">
      <dgm:prSet presAssocID="{3D1C3FCF-C97B-498F-B48E-0FD5727FFC63}" presName="sibTrans" presStyleCnt="0"/>
      <dgm:spPr/>
    </dgm:pt>
    <dgm:pt modelId="{BA56BE7C-E738-4B02-9549-CE3EDFA74026}" type="pres">
      <dgm:prSet presAssocID="{166EA0F8-FF9C-4E3C-9C8B-CBDC2F1D9D4D}" presName="node" presStyleLbl="node1" presStyleIdx="2" presStyleCnt="6">
        <dgm:presLayoutVars>
          <dgm:bulletEnabled val="1"/>
        </dgm:presLayoutVars>
      </dgm:prSet>
      <dgm:spPr/>
    </dgm:pt>
    <dgm:pt modelId="{BEA2AF60-5887-46FE-9896-DC9904E51718}" type="pres">
      <dgm:prSet presAssocID="{F38F9CE5-58C4-4C07-A642-FB11A6D15A44}" presName="sibTrans" presStyleCnt="0"/>
      <dgm:spPr/>
    </dgm:pt>
    <dgm:pt modelId="{0AAD0299-7AA9-4CF2-A0AC-E7442704F72A}" type="pres">
      <dgm:prSet presAssocID="{35090FDA-B59A-410C-ACF8-70A37B91F706}" presName="node" presStyleLbl="node1" presStyleIdx="3" presStyleCnt="6">
        <dgm:presLayoutVars>
          <dgm:bulletEnabled val="1"/>
        </dgm:presLayoutVars>
      </dgm:prSet>
      <dgm:spPr/>
    </dgm:pt>
    <dgm:pt modelId="{F0815FFB-4624-427D-A21B-D9F8EB8938F2}" type="pres">
      <dgm:prSet presAssocID="{C4D1F3C5-4549-421B-97B5-508DB6B44E5F}" presName="sibTrans" presStyleCnt="0"/>
      <dgm:spPr/>
    </dgm:pt>
    <dgm:pt modelId="{23E181AB-3B53-4195-B875-62DEFA7FA08D}" type="pres">
      <dgm:prSet presAssocID="{4FEAA01E-92C1-4B10-B433-BE9B6FFC78BD}" presName="node" presStyleLbl="node1" presStyleIdx="4" presStyleCnt="6">
        <dgm:presLayoutVars>
          <dgm:bulletEnabled val="1"/>
        </dgm:presLayoutVars>
      </dgm:prSet>
      <dgm:spPr/>
    </dgm:pt>
    <dgm:pt modelId="{53B1E946-0497-4579-9CEA-FFF750A693C8}" type="pres">
      <dgm:prSet presAssocID="{0BF791F6-4663-44D1-8796-51A75835D793}" presName="sibTrans" presStyleCnt="0"/>
      <dgm:spPr/>
    </dgm:pt>
    <dgm:pt modelId="{52FD5ABD-1553-454D-8DAB-2AF31378279C}" type="pres">
      <dgm:prSet presAssocID="{DCA44CDA-91C8-4515-AF34-852DA95D97AB}" presName="node" presStyleLbl="node1" presStyleIdx="5" presStyleCnt="6">
        <dgm:presLayoutVars>
          <dgm:bulletEnabled val="1"/>
        </dgm:presLayoutVars>
      </dgm:prSet>
      <dgm:spPr/>
    </dgm:pt>
  </dgm:ptLst>
  <dgm:cxnLst>
    <dgm:cxn modelId="{29F74013-97A9-43BF-B2F4-399E7AB48025}" type="presOf" srcId="{2314746A-16C2-4044-B22B-DBF52524C7E9}" destId="{518B3CFB-9FFF-4E04-B7C2-7BF512090C18}" srcOrd="0" destOrd="0" presId="urn:microsoft.com/office/officeart/2005/8/layout/default"/>
    <dgm:cxn modelId="{0B317128-8579-428E-8CFA-0900920736A9}" type="presOf" srcId="{DA5D78C7-21A4-4C3D-B5E1-67379B07C682}" destId="{0D7B3948-453C-47D6-BB3C-E2350A7298A6}" srcOrd="0" destOrd="0" presId="urn:microsoft.com/office/officeart/2005/8/layout/default"/>
    <dgm:cxn modelId="{2C49F12B-8D71-49D0-8520-C7F68069E334}" type="presOf" srcId="{DCA44CDA-91C8-4515-AF34-852DA95D97AB}" destId="{52FD5ABD-1553-454D-8DAB-2AF31378279C}" srcOrd="0" destOrd="0" presId="urn:microsoft.com/office/officeart/2005/8/layout/default"/>
    <dgm:cxn modelId="{93484462-E085-488A-B8AF-EE91521B2561}" srcId="{2314746A-16C2-4044-B22B-DBF52524C7E9}" destId="{0AD22557-C397-4F52-949F-E80EC3750304}" srcOrd="0" destOrd="0" parTransId="{92CF8BD6-388E-41AA-A746-77D286CE05B4}" sibTransId="{8A793DB2-FDDD-439A-9E07-58725896E642}"/>
    <dgm:cxn modelId="{2D01E369-F87D-4C86-9B38-6F8201C7E953}" type="presOf" srcId="{35090FDA-B59A-410C-ACF8-70A37B91F706}" destId="{0AAD0299-7AA9-4CF2-A0AC-E7442704F72A}" srcOrd="0" destOrd="0" presId="urn:microsoft.com/office/officeart/2005/8/layout/default"/>
    <dgm:cxn modelId="{A2D53C6B-2AC8-40A9-B47B-27DF065E466F}" srcId="{2314746A-16C2-4044-B22B-DBF52524C7E9}" destId="{DCA44CDA-91C8-4515-AF34-852DA95D97AB}" srcOrd="5" destOrd="0" parTransId="{9A4DBFB9-3C6A-4FBA-BDB9-E0F64048DC93}" sibTransId="{003A911A-8690-45F1-BEE1-8407CDD28AC0}"/>
    <dgm:cxn modelId="{637B1058-468B-42E1-97F3-83F6B039112E}" type="presOf" srcId="{0AD22557-C397-4F52-949F-E80EC3750304}" destId="{05501BF0-313B-4F7F-B1E1-6BC7C4AF0B38}" srcOrd="0" destOrd="0" presId="urn:microsoft.com/office/officeart/2005/8/layout/default"/>
    <dgm:cxn modelId="{6E118698-3512-4A86-B684-ED8A773E0C6E}" srcId="{2314746A-16C2-4044-B22B-DBF52524C7E9}" destId="{35090FDA-B59A-410C-ACF8-70A37B91F706}" srcOrd="3" destOrd="0" parTransId="{50E91769-6190-4403-96D7-114A667710EC}" sibTransId="{C4D1F3C5-4549-421B-97B5-508DB6B44E5F}"/>
    <dgm:cxn modelId="{00153FAF-269F-4EBE-A300-129614879BEE}" srcId="{2314746A-16C2-4044-B22B-DBF52524C7E9}" destId="{4FEAA01E-92C1-4B10-B433-BE9B6FFC78BD}" srcOrd="4" destOrd="0" parTransId="{40405008-BB8E-4612-82F1-F554A7FD8F29}" sibTransId="{0BF791F6-4663-44D1-8796-51A75835D793}"/>
    <dgm:cxn modelId="{8221FBCB-82F7-4EFD-A7BC-DE4EB7BBA363}" srcId="{2314746A-16C2-4044-B22B-DBF52524C7E9}" destId="{DA5D78C7-21A4-4C3D-B5E1-67379B07C682}" srcOrd="1" destOrd="0" parTransId="{CA8EDF75-328B-4FFC-BA8C-80CD77C71D25}" sibTransId="{3D1C3FCF-C97B-498F-B48E-0FD5727FFC63}"/>
    <dgm:cxn modelId="{553AD5CE-0C23-4051-8F53-17028B066D9D}" type="presOf" srcId="{166EA0F8-FF9C-4E3C-9C8B-CBDC2F1D9D4D}" destId="{BA56BE7C-E738-4B02-9549-CE3EDFA74026}" srcOrd="0" destOrd="0" presId="urn:microsoft.com/office/officeart/2005/8/layout/default"/>
    <dgm:cxn modelId="{F4DE59E0-C8BE-4FDF-871F-BA4E7ABB23AB}" srcId="{2314746A-16C2-4044-B22B-DBF52524C7E9}" destId="{166EA0F8-FF9C-4E3C-9C8B-CBDC2F1D9D4D}" srcOrd="2" destOrd="0" parTransId="{32F79744-9EA8-46B9-A0BE-982CB2F098B8}" sibTransId="{F38F9CE5-58C4-4C07-A642-FB11A6D15A44}"/>
    <dgm:cxn modelId="{C8FAD1F9-F4F4-4D8B-B07F-4E18D26843B6}" type="presOf" srcId="{4FEAA01E-92C1-4B10-B433-BE9B6FFC78BD}" destId="{23E181AB-3B53-4195-B875-62DEFA7FA08D}" srcOrd="0" destOrd="0" presId="urn:microsoft.com/office/officeart/2005/8/layout/default"/>
    <dgm:cxn modelId="{7CC47246-8247-4771-8932-5FA02BEBD129}" type="presParOf" srcId="{518B3CFB-9FFF-4E04-B7C2-7BF512090C18}" destId="{05501BF0-313B-4F7F-B1E1-6BC7C4AF0B38}" srcOrd="0" destOrd="0" presId="urn:microsoft.com/office/officeart/2005/8/layout/default"/>
    <dgm:cxn modelId="{8680C5E1-9EBC-42D7-8E12-CB3713F8E870}" type="presParOf" srcId="{518B3CFB-9FFF-4E04-B7C2-7BF512090C18}" destId="{A31F3520-3733-4130-8898-68FE5347C1D2}" srcOrd="1" destOrd="0" presId="urn:microsoft.com/office/officeart/2005/8/layout/default"/>
    <dgm:cxn modelId="{2742A9E2-398E-4A3B-BD01-61F05E49E2CE}" type="presParOf" srcId="{518B3CFB-9FFF-4E04-B7C2-7BF512090C18}" destId="{0D7B3948-453C-47D6-BB3C-E2350A7298A6}" srcOrd="2" destOrd="0" presId="urn:microsoft.com/office/officeart/2005/8/layout/default"/>
    <dgm:cxn modelId="{0F1BCF9C-1414-4FCE-9DE8-56B94E4D8D38}" type="presParOf" srcId="{518B3CFB-9FFF-4E04-B7C2-7BF512090C18}" destId="{EB1D8765-2357-4A7E-9DC1-9D44B9CFDD2B}" srcOrd="3" destOrd="0" presId="urn:microsoft.com/office/officeart/2005/8/layout/default"/>
    <dgm:cxn modelId="{59E25AE8-5B8A-4AE7-A362-0494F411CE82}" type="presParOf" srcId="{518B3CFB-9FFF-4E04-B7C2-7BF512090C18}" destId="{BA56BE7C-E738-4B02-9549-CE3EDFA74026}" srcOrd="4" destOrd="0" presId="urn:microsoft.com/office/officeart/2005/8/layout/default"/>
    <dgm:cxn modelId="{57469083-2F0B-4C12-8F4A-685473CFE138}" type="presParOf" srcId="{518B3CFB-9FFF-4E04-B7C2-7BF512090C18}" destId="{BEA2AF60-5887-46FE-9896-DC9904E51718}" srcOrd="5" destOrd="0" presId="urn:microsoft.com/office/officeart/2005/8/layout/default"/>
    <dgm:cxn modelId="{B4790ED3-FBD0-49CA-8E6C-496BB953A8A8}" type="presParOf" srcId="{518B3CFB-9FFF-4E04-B7C2-7BF512090C18}" destId="{0AAD0299-7AA9-4CF2-A0AC-E7442704F72A}" srcOrd="6" destOrd="0" presId="urn:microsoft.com/office/officeart/2005/8/layout/default"/>
    <dgm:cxn modelId="{0D6BC1A8-C7D6-4A3E-8B3E-E175F20AA7B7}" type="presParOf" srcId="{518B3CFB-9FFF-4E04-B7C2-7BF512090C18}" destId="{F0815FFB-4624-427D-A21B-D9F8EB8938F2}" srcOrd="7" destOrd="0" presId="urn:microsoft.com/office/officeart/2005/8/layout/default"/>
    <dgm:cxn modelId="{19514508-EB31-48D7-BB64-FC341A6317EC}" type="presParOf" srcId="{518B3CFB-9FFF-4E04-B7C2-7BF512090C18}" destId="{23E181AB-3B53-4195-B875-62DEFA7FA08D}" srcOrd="8" destOrd="0" presId="urn:microsoft.com/office/officeart/2005/8/layout/default"/>
    <dgm:cxn modelId="{218F8379-FA64-4222-9A23-8611F6F558A0}" type="presParOf" srcId="{518B3CFB-9FFF-4E04-B7C2-7BF512090C18}" destId="{53B1E946-0497-4579-9CEA-FFF750A693C8}" srcOrd="9" destOrd="0" presId="urn:microsoft.com/office/officeart/2005/8/layout/default"/>
    <dgm:cxn modelId="{C2902BA0-8B5A-44AD-B996-DA76B1C4E760}" type="presParOf" srcId="{518B3CFB-9FFF-4E04-B7C2-7BF512090C18}" destId="{52FD5ABD-1553-454D-8DAB-2AF31378279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85D3E-2912-4C4A-AC75-B07AE3242732}" type="doc">
      <dgm:prSet loTypeId="urn:microsoft.com/office/officeart/2005/8/layout/matrix2" loCatId="matrix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5000A64-4270-480D-8990-EF00353921E8}">
      <dgm:prSet/>
      <dgm:spPr/>
      <dgm:t>
        <a:bodyPr/>
        <a:lstStyle/>
        <a:p>
          <a:r>
            <a:rPr lang="el-GR" b="1" dirty="0"/>
            <a:t>Α</a:t>
          </a:r>
          <a:r>
            <a:rPr lang="en-US" b="1" i="0" baseline="0" dirty="0" err="1"/>
            <a:t>στική</a:t>
          </a:r>
          <a:r>
            <a:rPr lang="en-US" b="1" i="0" baseline="0" dirty="0"/>
            <a:t> </a:t>
          </a:r>
          <a:r>
            <a:rPr lang="en-US" b="1" i="0" baseline="0" dirty="0" err="1"/>
            <a:t>τάξη</a:t>
          </a:r>
          <a:r>
            <a:rPr lang="el-GR" b="1" dirty="0"/>
            <a:t>: </a:t>
          </a:r>
          <a:r>
            <a:rPr lang="en-US" b="1" i="0" baseline="0" dirty="0" err="1"/>
            <a:t>εμ</a:t>
          </a:r>
          <a:r>
            <a:rPr lang="en-US" b="1" i="0" baseline="0" dirty="0"/>
            <a:t>πόρ</a:t>
          </a:r>
          <a:r>
            <a:rPr lang="el-GR" b="1" i="0" baseline="0" dirty="0"/>
            <a:t>οι</a:t>
          </a:r>
          <a:r>
            <a:rPr lang="en-US" b="1" i="0" baseline="0" dirty="0"/>
            <a:t>, </a:t>
          </a:r>
          <a:r>
            <a:rPr lang="en-US" b="1" i="0" baseline="0" dirty="0" err="1"/>
            <a:t>τρ</a:t>
          </a:r>
          <a:r>
            <a:rPr lang="en-US" b="1" i="0" baseline="0" dirty="0"/>
            <a:t>απεζίτες, βιοτέχνες </a:t>
          </a:r>
          <a:r>
            <a:rPr lang="el-GR" b="1" i="0" baseline="0" dirty="0"/>
            <a:t>&amp;</a:t>
          </a:r>
          <a:r>
            <a:rPr lang="en-US" b="1" i="0" baseline="0" dirty="0"/>
            <a:t> επ</a:t>
          </a:r>
          <a:r>
            <a:rPr lang="en-US" b="1" i="0" baseline="0" dirty="0" err="1"/>
            <a:t>ιχειρημ</a:t>
          </a:r>
          <a:r>
            <a:rPr lang="en-US" b="1" i="0" baseline="0" dirty="0"/>
            <a:t>ατίες που συγκεντρώνουν πλούτο από το εμπόριο και τις πρώτες μορφές παραγωγής.</a:t>
          </a:r>
          <a:endParaRPr lang="en-US" dirty="0"/>
        </a:p>
      </dgm:t>
    </dgm:pt>
    <dgm:pt modelId="{51DB50C5-5621-4BB7-AF76-C03A10A23FBD}" type="parTrans" cxnId="{ED9A817D-6CFE-43C2-BC83-135BC104E1D0}">
      <dgm:prSet/>
      <dgm:spPr/>
      <dgm:t>
        <a:bodyPr/>
        <a:lstStyle/>
        <a:p>
          <a:endParaRPr lang="en-US"/>
        </a:p>
      </dgm:t>
    </dgm:pt>
    <dgm:pt modelId="{61AA5C23-157B-42BC-B3D9-B21EE1D07844}" type="sibTrans" cxnId="{ED9A817D-6CFE-43C2-BC83-135BC104E1D0}">
      <dgm:prSet/>
      <dgm:spPr/>
      <dgm:t>
        <a:bodyPr/>
        <a:lstStyle/>
        <a:p>
          <a:endParaRPr lang="en-US"/>
        </a:p>
      </dgm:t>
    </dgm:pt>
    <dgm:pt modelId="{9D0DCAE5-04E5-45FA-BE0E-BF96F89F3B8A}">
      <dgm:prSet/>
      <dgm:spPr/>
      <dgm:t>
        <a:bodyPr/>
        <a:lstStyle/>
        <a:p>
          <a:r>
            <a:rPr lang="en-US" b="1" i="0" baseline="0"/>
            <a:t>Αυτή η τάξη αμφισβητεί την κυριαρχία των ευγενών και της εκκλησίας, γιατί η οικονομική ισχύς της αυξάνεται με ταχύ ρυθμό.</a:t>
          </a:r>
          <a:endParaRPr lang="en-US"/>
        </a:p>
      </dgm:t>
    </dgm:pt>
    <dgm:pt modelId="{6E2B12CF-83F4-43F3-AF12-733A1AEDE158}" type="parTrans" cxnId="{D80D2DFA-68DE-4D5B-8FA0-394E1F06175C}">
      <dgm:prSet/>
      <dgm:spPr/>
      <dgm:t>
        <a:bodyPr/>
        <a:lstStyle/>
        <a:p>
          <a:endParaRPr lang="en-US"/>
        </a:p>
      </dgm:t>
    </dgm:pt>
    <dgm:pt modelId="{FD39057C-14EC-4AEB-981B-F93AE2C00A76}" type="sibTrans" cxnId="{D80D2DFA-68DE-4D5B-8FA0-394E1F06175C}">
      <dgm:prSet/>
      <dgm:spPr/>
      <dgm:t>
        <a:bodyPr/>
        <a:lstStyle/>
        <a:p>
          <a:endParaRPr lang="en-US"/>
        </a:p>
      </dgm:t>
    </dgm:pt>
    <dgm:pt modelId="{C562CB1E-B2B3-456E-8465-E2AAE689EFE3}">
      <dgm:prSet/>
      <dgm:spPr/>
      <dgm:t>
        <a:bodyPr/>
        <a:lstStyle/>
        <a:p>
          <a:r>
            <a:rPr lang="en-US" b="1" i="0" baseline="0"/>
            <a:t>Δημιουργούνται νέες κοινωνικές δομές, όπου η οικονομική επιτυχία αρχίζει να έχει σημασία για την κοινωνική θέση, όχι μόνο η γέννηση ή η ευγενική καταγωγή.</a:t>
          </a:r>
          <a:endParaRPr lang="en-US"/>
        </a:p>
      </dgm:t>
    </dgm:pt>
    <dgm:pt modelId="{E292117F-D80A-4E89-8612-6D619846382A}" type="parTrans" cxnId="{79383488-CF81-47AC-8C41-95AEF202BCFD}">
      <dgm:prSet/>
      <dgm:spPr/>
      <dgm:t>
        <a:bodyPr/>
        <a:lstStyle/>
        <a:p>
          <a:endParaRPr lang="en-US"/>
        </a:p>
      </dgm:t>
    </dgm:pt>
    <dgm:pt modelId="{B7AE10E9-3483-4626-BB63-3B6DD73DBF49}" type="sibTrans" cxnId="{79383488-CF81-47AC-8C41-95AEF202BCFD}">
      <dgm:prSet/>
      <dgm:spPr/>
      <dgm:t>
        <a:bodyPr/>
        <a:lstStyle/>
        <a:p>
          <a:endParaRPr lang="en-US"/>
        </a:p>
      </dgm:t>
    </dgm:pt>
    <dgm:pt modelId="{1D42A4E0-26E3-40E4-8D3B-161BD68059E7}">
      <dgm:prSet/>
      <dgm:spPr/>
      <dgm:t>
        <a:bodyPr/>
        <a:lstStyle/>
        <a:p>
          <a:r>
            <a:rPr lang="en-US" b="1" i="0" baseline="0" dirty="0" err="1"/>
            <a:t>Εισ</a:t>
          </a:r>
          <a:r>
            <a:rPr lang="en-US" b="1" i="0" baseline="0" dirty="0"/>
            <a:t>αγωγή νέων θεσμών, όπως τραπεζικά συστήματα, εμπορικά δίκτυα και συντεχνίες, που οργανώνουν το εμπόριο και την παραγωγή.</a:t>
          </a:r>
          <a:endParaRPr lang="en-US" dirty="0"/>
        </a:p>
      </dgm:t>
    </dgm:pt>
    <dgm:pt modelId="{7B039D00-724E-4AC5-BF57-67F667AF77CD}" type="parTrans" cxnId="{2BEFB591-8031-4F45-ABB4-537CC93EE7CE}">
      <dgm:prSet/>
      <dgm:spPr/>
      <dgm:t>
        <a:bodyPr/>
        <a:lstStyle/>
        <a:p>
          <a:endParaRPr lang="en-US"/>
        </a:p>
      </dgm:t>
    </dgm:pt>
    <dgm:pt modelId="{A28F9601-8A8B-4BE5-94F6-8E1D6CAA4F56}" type="sibTrans" cxnId="{2BEFB591-8031-4F45-ABB4-537CC93EE7CE}">
      <dgm:prSet/>
      <dgm:spPr/>
      <dgm:t>
        <a:bodyPr/>
        <a:lstStyle/>
        <a:p>
          <a:endParaRPr lang="en-US"/>
        </a:p>
      </dgm:t>
    </dgm:pt>
    <dgm:pt modelId="{AD29260F-A4DF-463D-88AB-C4F35E372562}" type="pres">
      <dgm:prSet presAssocID="{35885D3E-2912-4C4A-AC75-B07AE3242732}" presName="matrix" presStyleCnt="0">
        <dgm:presLayoutVars>
          <dgm:chMax val="1"/>
          <dgm:dir/>
          <dgm:resizeHandles val="exact"/>
        </dgm:presLayoutVars>
      </dgm:prSet>
      <dgm:spPr/>
    </dgm:pt>
    <dgm:pt modelId="{D18046DA-FE84-4363-AF39-70CF8AA0AF0B}" type="pres">
      <dgm:prSet presAssocID="{35885D3E-2912-4C4A-AC75-B07AE3242732}" presName="axisShape" presStyleLbl="bgShp" presStyleIdx="0" presStyleCnt="1"/>
      <dgm:spPr/>
    </dgm:pt>
    <dgm:pt modelId="{FEEB009D-1FC5-4A88-B2AA-6AAFABB1ECD2}" type="pres">
      <dgm:prSet presAssocID="{35885D3E-2912-4C4A-AC75-B07AE324273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22235E2-3353-4CCD-B17F-C6F04D114322}" type="pres">
      <dgm:prSet presAssocID="{35885D3E-2912-4C4A-AC75-B07AE324273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C8DEA8B-3165-4916-B10B-907B14E2F02D}" type="pres">
      <dgm:prSet presAssocID="{35885D3E-2912-4C4A-AC75-B07AE324273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E810F0-9B18-431D-8DAC-D167122DD42A}" type="pres">
      <dgm:prSet presAssocID="{35885D3E-2912-4C4A-AC75-B07AE324273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DED2465-3FE4-4EA8-990E-13ED20912F00}" type="presOf" srcId="{9D0DCAE5-04E5-45FA-BE0E-BF96F89F3B8A}" destId="{E22235E2-3353-4CCD-B17F-C6F04D114322}" srcOrd="0" destOrd="0" presId="urn:microsoft.com/office/officeart/2005/8/layout/matrix2"/>
    <dgm:cxn modelId="{E354444F-CA33-4D75-BB12-B8C33AFE9C31}" type="presOf" srcId="{C562CB1E-B2B3-456E-8465-E2AAE689EFE3}" destId="{AC8DEA8B-3165-4916-B10B-907B14E2F02D}" srcOrd="0" destOrd="0" presId="urn:microsoft.com/office/officeart/2005/8/layout/matrix2"/>
    <dgm:cxn modelId="{ED9A817D-6CFE-43C2-BC83-135BC104E1D0}" srcId="{35885D3E-2912-4C4A-AC75-B07AE3242732}" destId="{85000A64-4270-480D-8990-EF00353921E8}" srcOrd="0" destOrd="0" parTransId="{51DB50C5-5621-4BB7-AF76-C03A10A23FBD}" sibTransId="{61AA5C23-157B-42BC-B3D9-B21EE1D07844}"/>
    <dgm:cxn modelId="{79383488-CF81-47AC-8C41-95AEF202BCFD}" srcId="{35885D3E-2912-4C4A-AC75-B07AE3242732}" destId="{C562CB1E-B2B3-456E-8465-E2AAE689EFE3}" srcOrd="2" destOrd="0" parTransId="{E292117F-D80A-4E89-8612-6D619846382A}" sibTransId="{B7AE10E9-3483-4626-BB63-3B6DD73DBF49}"/>
    <dgm:cxn modelId="{2BEFB591-8031-4F45-ABB4-537CC93EE7CE}" srcId="{35885D3E-2912-4C4A-AC75-B07AE3242732}" destId="{1D42A4E0-26E3-40E4-8D3B-161BD68059E7}" srcOrd="3" destOrd="0" parTransId="{7B039D00-724E-4AC5-BF57-67F667AF77CD}" sibTransId="{A28F9601-8A8B-4BE5-94F6-8E1D6CAA4F56}"/>
    <dgm:cxn modelId="{D79223B8-F4F1-4654-A93B-BC230392CB6F}" type="presOf" srcId="{35885D3E-2912-4C4A-AC75-B07AE3242732}" destId="{AD29260F-A4DF-463D-88AB-C4F35E372562}" srcOrd="0" destOrd="0" presId="urn:microsoft.com/office/officeart/2005/8/layout/matrix2"/>
    <dgm:cxn modelId="{87A006D8-DB90-4A1B-8A1F-B4A7B6AEA7AF}" type="presOf" srcId="{85000A64-4270-480D-8990-EF00353921E8}" destId="{FEEB009D-1FC5-4A88-B2AA-6AAFABB1ECD2}" srcOrd="0" destOrd="0" presId="urn:microsoft.com/office/officeart/2005/8/layout/matrix2"/>
    <dgm:cxn modelId="{1E0C7EF1-7AD1-42A7-B286-1135B2A0915B}" type="presOf" srcId="{1D42A4E0-26E3-40E4-8D3B-161BD68059E7}" destId="{17E810F0-9B18-431D-8DAC-D167122DD42A}" srcOrd="0" destOrd="0" presId="urn:microsoft.com/office/officeart/2005/8/layout/matrix2"/>
    <dgm:cxn modelId="{D80D2DFA-68DE-4D5B-8FA0-394E1F06175C}" srcId="{35885D3E-2912-4C4A-AC75-B07AE3242732}" destId="{9D0DCAE5-04E5-45FA-BE0E-BF96F89F3B8A}" srcOrd="1" destOrd="0" parTransId="{6E2B12CF-83F4-43F3-AF12-733A1AEDE158}" sibTransId="{FD39057C-14EC-4AEB-981B-F93AE2C00A76}"/>
    <dgm:cxn modelId="{C083367F-8776-46A3-8152-B7C274B00016}" type="presParOf" srcId="{AD29260F-A4DF-463D-88AB-C4F35E372562}" destId="{D18046DA-FE84-4363-AF39-70CF8AA0AF0B}" srcOrd="0" destOrd="0" presId="urn:microsoft.com/office/officeart/2005/8/layout/matrix2"/>
    <dgm:cxn modelId="{4DFF73AA-88F8-45F4-BE25-B3E1D8DA3EC6}" type="presParOf" srcId="{AD29260F-A4DF-463D-88AB-C4F35E372562}" destId="{FEEB009D-1FC5-4A88-B2AA-6AAFABB1ECD2}" srcOrd="1" destOrd="0" presId="urn:microsoft.com/office/officeart/2005/8/layout/matrix2"/>
    <dgm:cxn modelId="{6767A1A8-9D4F-4BF4-A4BC-AAEBE27391B1}" type="presParOf" srcId="{AD29260F-A4DF-463D-88AB-C4F35E372562}" destId="{E22235E2-3353-4CCD-B17F-C6F04D114322}" srcOrd="2" destOrd="0" presId="urn:microsoft.com/office/officeart/2005/8/layout/matrix2"/>
    <dgm:cxn modelId="{D3AF6D89-9F8C-41A9-8552-39557695DF48}" type="presParOf" srcId="{AD29260F-A4DF-463D-88AB-C4F35E372562}" destId="{AC8DEA8B-3165-4916-B10B-907B14E2F02D}" srcOrd="3" destOrd="0" presId="urn:microsoft.com/office/officeart/2005/8/layout/matrix2"/>
    <dgm:cxn modelId="{3916FE1E-ACB7-4C9F-A673-B44C3607DC5F}" type="presParOf" srcId="{AD29260F-A4DF-463D-88AB-C4F35E372562}" destId="{17E810F0-9B18-431D-8DAC-D167122DD42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01BF0-313B-4F7F-B1E1-6BC7C4AF0B38}">
      <dsp:nvSpPr>
        <dsp:cNvPr id="0" name=""/>
        <dsp:cNvSpPr/>
      </dsp:nvSpPr>
      <dsp:spPr>
        <a:xfrm>
          <a:off x="0" y="621577"/>
          <a:ext cx="5283010" cy="3169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i="1" u="sng" kern="1200" dirty="0"/>
            <a:t>Χαρακτηριστικά</a:t>
          </a:r>
          <a:r>
            <a:rPr lang="el-GR" sz="2800" b="1" kern="1200" dirty="0"/>
            <a:t>:</a:t>
          </a:r>
          <a:br>
            <a:rPr lang="el-GR" sz="2800" b="1" kern="1200" dirty="0"/>
          </a:br>
          <a:endParaRPr lang="en-US" sz="2800" kern="1200" dirty="0"/>
        </a:p>
      </dsp:txBody>
      <dsp:txXfrm>
        <a:off x="0" y="621577"/>
        <a:ext cx="5283010" cy="3169806"/>
      </dsp:txXfrm>
    </dsp:sp>
    <dsp:sp modelId="{0D7B3948-453C-47D6-BB3C-E2350A7298A6}">
      <dsp:nvSpPr>
        <dsp:cNvPr id="0" name=""/>
        <dsp:cNvSpPr/>
      </dsp:nvSpPr>
      <dsp:spPr>
        <a:xfrm>
          <a:off x="5811311" y="621577"/>
          <a:ext cx="5283010" cy="3169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/>
            <a:t>Οικονομία βασισμένη κυρίως στο εμπόριο και την κερδοσκοπία παρά στην βιομηχανική παραγωγή.</a:t>
          </a:r>
          <a:endParaRPr lang="en-US" sz="2800" kern="1200"/>
        </a:p>
      </dsp:txBody>
      <dsp:txXfrm>
        <a:off x="5811311" y="621577"/>
        <a:ext cx="5283010" cy="3169806"/>
      </dsp:txXfrm>
    </dsp:sp>
    <dsp:sp modelId="{BA56BE7C-E738-4B02-9549-CE3EDFA74026}">
      <dsp:nvSpPr>
        <dsp:cNvPr id="0" name=""/>
        <dsp:cNvSpPr/>
      </dsp:nvSpPr>
      <dsp:spPr>
        <a:xfrm>
          <a:off x="11622622" y="621577"/>
          <a:ext cx="5283010" cy="3169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/>
            <a:t>Συσσώρευση πλούτου μέσω εμπορικών εταιρειών, ναυτιλιακών επιχειρήσεων και διεθνούς εμπορίου.</a:t>
          </a:r>
          <a:endParaRPr lang="en-US" sz="2800" kern="1200"/>
        </a:p>
      </dsp:txBody>
      <dsp:txXfrm>
        <a:off x="11622622" y="621577"/>
        <a:ext cx="5283010" cy="3169806"/>
      </dsp:txXfrm>
    </dsp:sp>
    <dsp:sp modelId="{0AAD0299-7AA9-4CF2-A0AC-E7442704F72A}">
      <dsp:nvSpPr>
        <dsp:cNvPr id="0" name=""/>
        <dsp:cNvSpPr/>
      </dsp:nvSpPr>
      <dsp:spPr>
        <a:xfrm>
          <a:off x="0" y="4319684"/>
          <a:ext cx="5283010" cy="3169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/>
            <a:t>Σημαντικός ρόλος του κρατικού ελέγχου (μερκαντιλισμός): προστασία εγχώριων προϊόντων, μονοπώλια, ελέγχος εξαγωγών και εισαγωγών.</a:t>
          </a:r>
          <a:endParaRPr lang="en-US" sz="2800" kern="1200"/>
        </a:p>
      </dsp:txBody>
      <dsp:txXfrm>
        <a:off x="0" y="4319684"/>
        <a:ext cx="5283010" cy="3169806"/>
      </dsp:txXfrm>
    </dsp:sp>
    <dsp:sp modelId="{23E181AB-3B53-4195-B875-62DEFA7FA08D}">
      <dsp:nvSpPr>
        <dsp:cNvPr id="0" name=""/>
        <dsp:cNvSpPr/>
      </dsp:nvSpPr>
      <dsp:spPr>
        <a:xfrm>
          <a:off x="5811311" y="4319684"/>
          <a:ext cx="5283010" cy="3169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/>
            <a:t>Ανάδυση της αστικής τάξης ως κύρια οικονομική και κοινωνική δύναμη, με στόχο την ανάπτυξη πλούτου και εξουσίας.</a:t>
          </a:r>
          <a:endParaRPr lang="en-US" sz="2800" kern="1200"/>
        </a:p>
      </dsp:txBody>
      <dsp:txXfrm>
        <a:off x="5811311" y="4319684"/>
        <a:ext cx="5283010" cy="3169806"/>
      </dsp:txXfrm>
    </dsp:sp>
    <dsp:sp modelId="{52FD5ABD-1553-454D-8DAB-2AF31378279C}">
      <dsp:nvSpPr>
        <dsp:cNvPr id="0" name=""/>
        <dsp:cNvSpPr/>
      </dsp:nvSpPr>
      <dsp:spPr>
        <a:xfrm>
          <a:off x="11622622" y="4319684"/>
          <a:ext cx="5283010" cy="3169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Με άλλα λόγια, πρόκειται για μια οικονομία εμπορικών δραστηριοτήτων που προετοιμάζει το έδαφος για τον βιομηχανικό καπιταλισμό, με έμφαση στο κεφάλαιο, την αγορά και την παγκόσμια διασύνδεση.</a:t>
          </a:r>
          <a:endParaRPr lang="en-US" sz="2800" kern="1200" dirty="0"/>
        </a:p>
      </dsp:txBody>
      <dsp:txXfrm>
        <a:off x="11622622" y="4319684"/>
        <a:ext cx="5283010" cy="3169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046DA-FE84-4363-AF39-70CF8AA0AF0B}">
      <dsp:nvSpPr>
        <dsp:cNvPr id="0" name=""/>
        <dsp:cNvSpPr/>
      </dsp:nvSpPr>
      <dsp:spPr>
        <a:xfrm>
          <a:off x="5380949" y="0"/>
          <a:ext cx="6445450" cy="644545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EB009D-1FC5-4A88-B2AA-6AAFABB1ECD2}">
      <dsp:nvSpPr>
        <dsp:cNvPr id="0" name=""/>
        <dsp:cNvSpPr/>
      </dsp:nvSpPr>
      <dsp:spPr>
        <a:xfrm>
          <a:off x="5799904" y="418954"/>
          <a:ext cx="2578180" cy="25781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Α</a:t>
          </a:r>
          <a:r>
            <a:rPr lang="en-US" sz="1700" b="1" i="0" kern="1200" baseline="0" dirty="0" err="1"/>
            <a:t>στική</a:t>
          </a:r>
          <a:r>
            <a:rPr lang="en-US" sz="1700" b="1" i="0" kern="1200" baseline="0" dirty="0"/>
            <a:t> </a:t>
          </a:r>
          <a:r>
            <a:rPr lang="en-US" sz="1700" b="1" i="0" kern="1200" baseline="0" dirty="0" err="1"/>
            <a:t>τάξη</a:t>
          </a:r>
          <a:r>
            <a:rPr lang="el-GR" sz="1700" b="1" kern="1200" dirty="0"/>
            <a:t>: </a:t>
          </a:r>
          <a:r>
            <a:rPr lang="en-US" sz="1700" b="1" i="0" kern="1200" baseline="0" dirty="0" err="1"/>
            <a:t>εμ</a:t>
          </a:r>
          <a:r>
            <a:rPr lang="en-US" sz="1700" b="1" i="0" kern="1200" baseline="0" dirty="0"/>
            <a:t>πόρ</a:t>
          </a:r>
          <a:r>
            <a:rPr lang="el-GR" sz="1700" b="1" i="0" kern="1200" baseline="0" dirty="0"/>
            <a:t>οι</a:t>
          </a:r>
          <a:r>
            <a:rPr lang="en-US" sz="1700" b="1" i="0" kern="1200" baseline="0" dirty="0"/>
            <a:t>, </a:t>
          </a:r>
          <a:r>
            <a:rPr lang="en-US" sz="1700" b="1" i="0" kern="1200" baseline="0" dirty="0" err="1"/>
            <a:t>τρ</a:t>
          </a:r>
          <a:r>
            <a:rPr lang="en-US" sz="1700" b="1" i="0" kern="1200" baseline="0" dirty="0"/>
            <a:t>απεζίτες, βιοτέχνες </a:t>
          </a:r>
          <a:r>
            <a:rPr lang="el-GR" sz="1700" b="1" i="0" kern="1200" baseline="0" dirty="0"/>
            <a:t>&amp;</a:t>
          </a:r>
          <a:r>
            <a:rPr lang="en-US" sz="1700" b="1" i="0" kern="1200" baseline="0" dirty="0"/>
            <a:t> επ</a:t>
          </a:r>
          <a:r>
            <a:rPr lang="en-US" sz="1700" b="1" i="0" kern="1200" baseline="0" dirty="0" err="1"/>
            <a:t>ιχειρημ</a:t>
          </a:r>
          <a:r>
            <a:rPr lang="en-US" sz="1700" b="1" i="0" kern="1200" baseline="0" dirty="0"/>
            <a:t>ατίες που συγκεντρώνουν πλούτο από το εμπόριο και τις πρώτες μορφές παραγωγής.</a:t>
          </a:r>
          <a:endParaRPr lang="en-US" sz="1700" kern="1200" dirty="0"/>
        </a:p>
      </dsp:txBody>
      <dsp:txXfrm>
        <a:off x="5925760" y="544810"/>
        <a:ext cx="2326468" cy="2326468"/>
      </dsp:txXfrm>
    </dsp:sp>
    <dsp:sp modelId="{E22235E2-3353-4CCD-B17F-C6F04D114322}">
      <dsp:nvSpPr>
        <dsp:cNvPr id="0" name=""/>
        <dsp:cNvSpPr/>
      </dsp:nvSpPr>
      <dsp:spPr>
        <a:xfrm>
          <a:off x="8829265" y="418954"/>
          <a:ext cx="2578180" cy="25781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Αυτή η τάξη αμφισβητεί την κυριαρχία των ευγενών και της εκκλησίας, γιατί η οικονομική ισχύς της αυξάνεται με ταχύ ρυθμό.</a:t>
          </a:r>
          <a:endParaRPr lang="en-US" sz="1700" kern="1200"/>
        </a:p>
      </dsp:txBody>
      <dsp:txXfrm>
        <a:off x="8955121" y="544810"/>
        <a:ext cx="2326468" cy="2326468"/>
      </dsp:txXfrm>
    </dsp:sp>
    <dsp:sp modelId="{AC8DEA8B-3165-4916-B10B-907B14E2F02D}">
      <dsp:nvSpPr>
        <dsp:cNvPr id="0" name=""/>
        <dsp:cNvSpPr/>
      </dsp:nvSpPr>
      <dsp:spPr>
        <a:xfrm>
          <a:off x="5799904" y="3448315"/>
          <a:ext cx="2578180" cy="25781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Δημιουργούνται νέες κοινωνικές δομές, όπου η οικονομική επιτυχία αρχίζει να έχει σημασία για την κοινωνική θέση, όχι μόνο η γέννηση ή η ευγενική καταγωγή.</a:t>
          </a:r>
          <a:endParaRPr lang="en-US" sz="1700" kern="1200"/>
        </a:p>
      </dsp:txBody>
      <dsp:txXfrm>
        <a:off x="5925760" y="3574171"/>
        <a:ext cx="2326468" cy="2326468"/>
      </dsp:txXfrm>
    </dsp:sp>
    <dsp:sp modelId="{17E810F0-9B18-431D-8DAC-D167122DD42A}">
      <dsp:nvSpPr>
        <dsp:cNvPr id="0" name=""/>
        <dsp:cNvSpPr/>
      </dsp:nvSpPr>
      <dsp:spPr>
        <a:xfrm>
          <a:off x="8829265" y="3448315"/>
          <a:ext cx="2578180" cy="25781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 dirty="0" err="1"/>
            <a:t>Εισ</a:t>
          </a:r>
          <a:r>
            <a:rPr lang="en-US" sz="1700" b="1" i="0" kern="1200" baseline="0" dirty="0"/>
            <a:t>αγωγή νέων θεσμών, όπως τραπεζικά συστήματα, εμπορικά δίκτυα και συντεχνίες, που οργανώνουν το εμπόριο και την παραγωγή.</a:t>
          </a:r>
          <a:endParaRPr lang="en-US" sz="1700" kern="1200" dirty="0"/>
        </a:p>
      </dsp:txBody>
      <dsp:txXfrm>
        <a:off x="8955121" y="3574171"/>
        <a:ext cx="2326468" cy="2326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5797900" y="3837288"/>
            <a:ext cx="11137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6315400" y="7089450"/>
            <a:ext cx="101022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3"/>
          <p:cNvGrpSpPr/>
          <p:nvPr/>
        </p:nvGrpSpPr>
        <p:grpSpPr>
          <a:xfrm>
            <a:off x="879358" y="8821563"/>
            <a:ext cx="16503437" cy="964003"/>
            <a:chOff x="0" y="0"/>
            <a:chExt cx="22004582" cy="1285337"/>
          </a:xfrm>
        </p:grpSpPr>
        <p:cxnSp>
          <p:nvCxnSpPr>
            <p:cNvPr id="13" name="Google Shape;13;p3"/>
            <p:cNvCxnSpPr/>
            <p:nvPr/>
          </p:nvCxnSpPr>
          <p:spPr>
            <a:xfrm>
              <a:off x="15402482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" name="Google Shape;14;p3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cxnSp>
          <p:nvCxnSpPr>
            <p:cNvPr id="15" name="Google Shape;15;p3"/>
            <p:cNvCxnSpPr/>
            <p:nvPr/>
          </p:nvCxnSpPr>
          <p:spPr>
            <a:xfrm>
              <a:off x="0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oogle Shape;16;p3"/>
          <p:cNvGrpSpPr/>
          <p:nvPr/>
        </p:nvGrpSpPr>
        <p:grpSpPr>
          <a:xfrm>
            <a:off x="-1367512" y="4181622"/>
            <a:ext cx="5587142" cy="2907822"/>
            <a:chOff x="0" y="-47625"/>
            <a:chExt cx="1471501" cy="14301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1471501" cy="1382373"/>
            </a:xfrm>
            <a:custGeom>
              <a:avLst/>
              <a:gdLst/>
              <a:ahLst/>
              <a:cxnLst/>
              <a:rect l="l" t="t" r="r" b="b"/>
              <a:pathLst>
                <a:path w="1471501" h="1382373" extrusionOk="0">
                  <a:moveTo>
                    <a:pt x="20785" y="0"/>
                  </a:moveTo>
                  <a:lnTo>
                    <a:pt x="1450716" y="0"/>
                  </a:lnTo>
                  <a:cubicBezTo>
                    <a:pt x="1456228" y="0"/>
                    <a:pt x="1461515" y="2190"/>
                    <a:pt x="1465413" y="6088"/>
                  </a:cubicBezTo>
                  <a:cubicBezTo>
                    <a:pt x="1469311" y="9986"/>
                    <a:pt x="1471501" y="15273"/>
                    <a:pt x="1471501" y="20785"/>
                  </a:cubicBezTo>
                  <a:lnTo>
                    <a:pt x="1471501" y="1361588"/>
                  </a:lnTo>
                  <a:cubicBezTo>
                    <a:pt x="1471501" y="1367101"/>
                    <a:pt x="1469311" y="1372388"/>
                    <a:pt x="1465413" y="1376286"/>
                  </a:cubicBezTo>
                  <a:cubicBezTo>
                    <a:pt x="1461515" y="1380184"/>
                    <a:pt x="1456228" y="1382373"/>
                    <a:pt x="1450716" y="1382373"/>
                  </a:cubicBezTo>
                  <a:lnTo>
                    <a:pt x="20785" y="1382373"/>
                  </a:lnTo>
                  <a:cubicBezTo>
                    <a:pt x="15273" y="1382373"/>
                    <a:pt x="9986" y="1380184"/>
                    <a:pt x="6088" y="1376286"/>
                  </a:cubicBezTo>
                  <a:cubicBezTo>
                    <a:pt x="2190" y="1372388"/>
                    <a:pt x="0" y="1367101"/>
                    <a:pt x="0" y="1361588"/>
                  </a:cubicBezTo>
                  <a:lnTo>
                    <a:pt x="0" y="20785"/>
                  </a:lnTo>
                  <a:cubicBezTo>
                    <a:pt x="0" y="15273"/>
                    <a:pt x="2190" y="9986"/>
                    <a:pt x="6088" y="6088"/>
                  </a:cubicBezTo>
                  <a:cubicBezTo>
                    <a:pt x="9986" y="2190"/>
                    <a:pt x="15273" y="0"/>
                    <a:pt x="20785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 txBox="1"/>
            <p:nvPr/>
          </p:nvSpPr>
          <p:spPr>
            <a:xfrm>
              <a:off x="0" y="-47625"/>
              <a:ext cx="14715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16762887" y="263109"/>
            <a:ext cx="2170611" cy="2109541"/>
            <a:chOff x="0" y="-47625"/>
            <a:chExt cx="1471501" cy="14301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1471501" cy="1382373"/>
            </a:xfrm>
            <a:custGeom>
              <a:avLst/>
              <a:gdLst/>
              <a:ahLst/>
              <a:cxnLst/>
              <a:rect l="l" t="t" r="r" b="b"/>
              <a:pathLst>
                <a:path w="1471501" h="1382373" extrusionOk="0">
                  <a:moveTo>
                    <a:pt x="53500" y="0"/>
                  </a:moveTo>
                  <a:lnTo>
                    <a:pt x="1418001" y="0"/>
                  </a:lnTo>
                  <a:cubicBezTo>
                    <a:pt x="1432190" y="0"/>
                    <a:pt x="1445798" y="5637"/>
                    <a:pt x="1455831" y="15670"/>
                  </a:cubicBezTo>
                  <a:cubicBezTo>
                    <a:pt x="1465864" y="25703"/>
                    <a:pt x="1471501" y="39311"/>
                    <a:pt x="1471501" y="53500"/>
                  </a:cubicBezTo>
                  <a:lnTo>
                    <a:pt x="1471501" y="1328874"/>
                  </a:lnTo>
                  <a:cubicBezTo>
                    <a:pt x="1471501" y="1358421"/>
                    <a:pt x="1447548" y="1382373"/>
                    <a:pt x="1418001" y="1382373"/>
                  </a:cubicBezTo>
                  <a:lnTo>
                    <a:pt x="53500" y="1382373"/>
                  </a:lnTo>
                  <a:cubicBezTo>
                    <a:pt x="23953" y="1382373"/>
                    <a:pt x="0" y="1358421"/>
                    <a:pt x="0" y="1328874"/>
                  </a:cubicBezTo>
                  <a:lnTo>
                    <a:pt x="0" y="53500"/>
                  </a:lnTo>
                  <a:cubicBezTo>
                    <a:pt x="0" y="23953"/>
                    <a:pt x="23953" y="0"/>
                    <a:pt x="53500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 txBox="1"/>
            <p:nvPr/>
          </p:nvSpPr>
          <p:spPr>
            <a:xfrm>
              <a:off x="0" y="-47625"/>
              <a:ext cx="14715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15228404" y="263090"/>
            <a:ext cx="5239555" cy="1146372"/>
            <a:chOff x="0" y="-47625"/>
            <a:chExt cx="3552000" cy="777149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3551852" cy="729524"/>
            </a:xfrm>
            <a:custGeom>
              <a:avLst/>
              <a:gdLst/>
              <a:ahLst/>
              <a:cxnLst/>
              <a:rect l="l" t="t" r="r" b="b"/>
              <a:pathLst>
                <a:path w="3551852" h="729524" extrusionOk="0">
                  <a:moveTo>
                    <a:pt x="22165" y="0"/>
                  </a:moveTo>
                  <a:lnTo>
                    <a:pt x="3529687" y="0"/>
                  </a:lnTo>
                  <a:cubicBezTo>
                    <a:pt x="3541928" y="0"/>
                    <a:pt x="3551852" y="9923"/>
                    <a:pt x="3551852" y="22165"/>
                  </a:cubicBezTo>
                  <a:lnTo>
                    <a:pt x="3551852" y="707359"/>
                  </a:lnTo>
                  <a:cubicBezTo>
                    <a:pt x="3551852" y="719601"/>
                    <a:pt x="3541928" y="729524"/>
                    <a:pt x="3529687" y="729524"/>
                  </a:cubicBezTo>
                  <a:lnTo>
                    <a:pt x="22165" y="729524"/>
                  </a:lnTo>
                  <a:cubicBezTo>
                    <a:pt x="9923" y="729524"/>
                    <a:pt x="0" y="719601"/>
                    <a:pt x="0" y="707359"/>
                  </a:cubicBezTo>
                  <a:lnTo>
                    <a:pt x="0" y="22165"/>
                  </a:lnTo>
                  <a:cubicBezTo>
                    <a:pt x="0" y="9923"/>
                    <a:pt x="9923" y="0"/>
                    <a:pt x="221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 txBox="1"/>
            <p:nvPr/>
          </p:nvSpPr>
          <p:spPr>
            <a:xfrm>
              <a:off x="0" y="-47625"/>
              <a:ext cx="35520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4845567" y="-319581"/>
            <a:ext cx="952325" cy="1724982"/>
            <a:chOff x="0" y="-47625"/>
            <a:chExt cx="645600" cy="11694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645586" cy="1121680"/>
            </a:xfrm>
            <a:custGeom>
              <a:avLst/>
              <a:gdLst/>
              <a:ahLst/>
              <a:cxnLst/>
              <a:rect l="l" t="t" r="r" b="b"/>
              <a:pathLst>
                <a:path w="645586" h="1121680" extrusionOk="0">
                  <a:moveTo>
                    <a:pt x="121944" y="0"/>
                  </a:moveTo>
                  <a:lnTo>
                    <a:pt x="523643" y="0"/>
                  </a:lnTo>
                  <a:cubicBezTo>
                    <a:pt x="555984" y="0"/>
                    <a:pt x="587001" y="12848"/>
                    <a:pt x="609870" y="35716"/>
                  </a:cubicBezTo>
                  <a:cubicBezTo>
                    <a:pt x="632739" y="58585"/>
                    <a:pt x="645586" y="89602"/>
                    <a:pt x="645586" y="121944"/>
                  </a:cubicBezTo>
                  <a:lnTo>
                    <a:pt x="645586" y="999737"/>
                  </a:lnTo>
                  <a:cubicBezTo>
                    <a:pt x="645586" y="1032078"/>
                    <a:pt x="632739" y="1063095"/>
                    <a:pt x="609870" y="1085964"/>
                  </a:cubicBezTo>
                  <a:cubicBezTo>
                    <a:pt x="587001" y="1108833"/>
                    <a:pt x="555984" y="1121680"/>
                    <a:pt x="523643" y="1121680"/>
                  </a:cubicBezTo>
                  <a:lnTo>
                    <a:pt x="121944" y="1121680"/>
                  </a:lnTo>
                  <a:cubicBezTo>
                    <a:pt x="89602" y="1121680"/>
                    <a:pt x="58585" y="1108833"/>
                    <a:pt x="35716" y="1085964"/>
                  </a:cubicBezTo>
                  <a:cubicBezTo>
                    <a:pt x="12848" y="1063095"/>
                    <a:pt x="0" y="1032078"/>
                    <a:pt x="0" y="999737"/>
                  </a:cubicBezTo>
                  <a:lnTo>
                    <a:pt x="0" y="121944"/>
                  </a:lnTo>
                  <a:cubicBezTo>
                    <a:pt x="0" y="89602"/>
                    <a:pt x="12848" y="58585"/>
                    <a:pt x="35716" y="35716"/>
                  </a:cubicBezTo>
                  <a:cubicBezTo>
                    <a:pt x="58585" y="12848"/>
                    <a:pt x="89602" y="0"/>
                    <a:pt x="12194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 txBox="1"/>
            <p:nvPr/>
          </p:nvSpPr>
          <p:spPr>
            <a:xfrm>
              <a:off x="0" y="-47625"/>
              <a:ext cx="645600" cy="11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3503497" y="437907"/>
            <a:ext cx="1987845" cy="1934741"/>
            <a:chOff x="0" y="-47625"/>
            <a:chExt cx="1347600" cy="1311600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1347526" cy="1263906"/>
            </a:xfrm>
            <a:custGeom>
              <a:avLst/>
              <a:gdLst/>
              <a:ahLst/>
              <a:cxnLst/>
              <a:rect l="l" t="t" r="r" b="b"/>
              <a:pathLst>
                <a:path w="1347526" h="1263906" extrusionOk="0">
                  <a:moveTo>
                    <a:pt x="58422" y="0"/>
                  </a:moveTo>
                  <a:lnTo>
                    <a:pt x="1289104" y="0"/>
                  </a:lnTo>
                  <a:cubicBezTo>
                    <a:pt x="1321369" y="0"/>
                    <a:pt x="1347526" y="26156"/>
                    <a:pt x="1347526" y="58422"/>
                  </a:cubicBezTo>
                  <a:lnTo>
                    <a:pt x="1347526" y="1205484"/>
                  </a:lnTo>
                  <a:cubicBezTo>
                    <a:pt x="1347526" y="1237750"/>
                    <a:pt x="1321369" y="1263906"/>
                    <a:pt x="1289104" y="1263906"/>
                  </a:cubicBezTo>
                  <a:lnTo>
                    <a:pt x="58422" y="1263906"/>
                  </a:lnTo>
                  <a:cubicBezTo>
                    <a:pt x="26156" y="1263906"/>
                    <a:pt x="0" y="1237750"/>
                    <a:pt x="0" y="1205484"/>
                  </a:cubicBezTo>
                  <a:lnTo>
                    <a:pt x="0" y="58422"/>
                  </a:lnTo>
                  <a:cubicBezTo>
                    <a:pt x="0" y="26156"/>
                    <a:pt x="26156" y="0"/>
                    <a:pt x="584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0" y="-47625"/>
              <a:ext cx="1347600" cy="131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"/>
          <p:cNvGrpSpPr/>
          <p:nvPr/>
        </p:nvGrpSpPr>
        <p:grpSpPr>
          <a:xfrm>
            <a:off x="-498225" y="3565399"/>
            <a:ext cx="19287202" cy="4859812"/>
            <a:chOff x="0" y="-47625"/>
            <a:chExt cx="16171042" cy="4906918"/>
          </a:xfrm>
        </p:grpSpPr>
        <p:sp>
          <p:nvSpPr>
            <p:cNvPr id="33" name="Google Shape;33;p4"/>
            <p:cNvSpPr/>
            <p:nvPr/>
          </p:nvSpPr>
          <p:spPr>
            <a:xfrm>
              <a:off x="0" y="0"/>
              <a:ext cx="16171042" cy="4859293"/>
            </a:xfrm>
            <a:custGeom>
              <a:avLst/>
              <a:gdLst/>
              <a:ahLst/>
              <a:cxnLst/>
              <a:rect l="l" t="t" r="r" b="b"/>
              <a:pathLst>
                <a:path w="16171042" h="4859293" extrusionOk="0">
                  <a:moveTo>
                    <a:pt x="6021" y="0"/>
                  </a:moveTo>
                  <a:lnTo>
                    <a:pt x="16165021" y="0"/>
                  </a:lnTo>
                  <a:cubicBezTo>
                    <a:pt x="16168346" y="0"/>
                    <a:pt x="16171042" y="2696"/>
                    <a:pt x="16171042" y="6021"/>
                  </a:cubicBezTo>
                  <a:lnTo>
                    <a:pt x="16171042" y="4853272"/>
                  </a:lnTo>
                  <a:cubicBezTo>
                    <a:pt x="16171042" y="4856598"/>
                    <a:pt x="16168346" y="4859293"/>
                    <a:pt x="16165021" y="4859293"/>
                  </a:cubicBezTo>
                  <a:lnTo>
                    <a:pt x="6021" y="4859293"/>
                  </a:lnTo>
                  <a:cubicBezTo>
                    <a:pt x="2696" y="4859293"/>
                    <a:pt x="0" y="4856598"/>
                    <a:pt x="0" y="4853272"/>
                  </a:cubicBezTo>
                  <a:lnTo>
                    <a:pt x="0" y="6021"/>
                  </a:lnTo>
                  <a:cubicBezTo>
                    <a:pt x="0" y="2696"/>
                    <a:pt x="2696" y="0"/>
                    <a:pt x="602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 txBox="1"/>
            <p:nvPr/>
          </p:nvSpPr>
          <p:spPr>
            <a:xfrm>
              <a:off x="0" y="-47625"/>
              <a:ext cx="16170900" cy="49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1097550" y="1254025"/>
            <a:ext cx="1636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1850950" y="3822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>
            <a:off x="879358" y="8821563"/>
            <a:ext cx="16503437" cy="964003"/>
            <a:chOff x="0" y="0"/>
            <a:chExt cx="22004582" cy="1285337"/>
          </a:xfrm>
        </p:grpSpPr>
        <p:cxnSp>
          <p:nvCxnSpPr>
            <p:cNvPr id="38" name="Google Shape;38;p4"/>
            <p:cNvCxnSpPr/>
            <p:nvPr/>
          </p:nvCxnSpPr>
          <p:spPr>
            <a:xfrm>
              <a:off x="15402482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" name="Google Shape;39;p4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cxnSp>
          <p:nvCxnSpPr>
            <p:cNvPr id="40" name="Google Shape;40;p4"/>
            <p:cNvCxnSpPr/>
            <p:nvPr/>
          </p:nvCxnSpPr>
          <p:spPr>
            <a:xfrm>
              <a:off x="0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"/>
          <p:cNvGrpSpPr/>
          <p:nvPr/>
        </p:nvGrpSpPr>
        <p:grpSpPr>
          <a:xfrm>
            <a:off x="-202325" y="3358777"/>
            <a:ext cx="15020641" cy="4921260"/>
            <a:chOff x="0" y="-47625"/>
            <a:chExt cx="1471501" cy="1430100"/>
          </a:xfrm>
        </p:grpSpPr>
        <p:sp>
          <p:nvSpPr>
            <p:cNvPr id="43" name="Google Shape;43;p5"/>
            <p:cNvSpPr/>
            <p:nvPr/>
          </p:nvSpPr>
          <p:spPr>
            <a:xfrm>
              <a:off x="0" y="0"/>
              <a:ext cx="1471501" cy="1382373"/>
            </a:xfrm>
            <a:custGeom>
              <a:avLst/>
              <a:gdLst/>
              <a:ahLst/>
              <a:cxnLst/>
              <a:rect l="l" t="t" r="r" b="b"/>
              <a:pathLst>
                <a:path w="1471501" h="1382373" extrusionOk="0">
                  <a:moveTo>
                    <a:pt x="20785" y="0"/>
                  </a:moveTo>
                  <a:lnTo>
                    <a:pt x="1450716" y="0"/>
                  </a:lnTo>
                  <a:cubicBezTo>
                    <a:pt x="1456228" y="0"/>
                    <a:pt x="1461515" y="2190"/>
                    <a:pt x="1465413" y="6088"/>
                  </a:cubicBezTo>
                  <a:cubicBezTo>
                    <a:pt x="1469311" y="9986"/>
                    <a:pt x="1471501" y="15273"/>
                    <a:pt x="1471501" y="20785"/>
                  </a:cubicBezTo>
                  <a:lnTo>
                    <a:pt x="1471501" y="1361588"/>
                  </a:lnTo>
                  <a:cubicBezTo>
                    <a:pt x="1471501" y="1367101"/>
                    <a:pt x="1469311" y="1372388"/>
                    <a:pt x="1465413" y="1376286"/>
                  </a:cubicBezTo>
                  <a:cubicBezTo>
                    <a:pt x="1461515" y="1380184"/>
                    <a:pt x="1456228" y="1382373"/>
                    <a:pt x="1450716" y="1382373"/>
                  </a:cubicBezTo>
                  <a:lnTo>
                    <a:pt x="20785" y="1382373"/>
                  </a:lnTo>
                  <a:cubicBezTo>
                    <a:pt x="15273" y="1382373"/>
                    <a:pt x="9986" y="1380184"/>
                    <a:pt x="6088" y="1376286"/>
                  </a:cubicBezTo>
                  <a:cubicBezTo>
                    <a:pt x="2190" y="1372388"/>
                    <a:pt x="0" y="1367101"/>
                    <a:pt x="0" y="1361588"/>
                  </a:cubicBezTo>
                  <a:lnTo>
                    <a:pt x="0" y="20785"/>
                  </a:lnTo>
                  <a:cubicBezTo>
                    <a:pt x="0" y="15273"/>
                    <a:pt x="2190" y="9986"/>
                    <a:pt x="6088" y="6088"/>
                  </a:cubicBezTo>
                  <a:cubicBezTo>
                    <a:pt x="9986" y="2190"/>
                    <a:pt x="15273" y="0"/>
                    <a:pt x="20785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 txBox="1"/>
            <p:nvPr/>
          </p:nvSpPr>
          <p:spPr>
            <a:xfrm>
              <a:off x="0" y="-47625"/>
              <a:ext cx="14715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1539299" y="677750"/>
            <a:ext cx="15209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1343838" y="6202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5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5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879358" y="8821563"/>
            <a:ext cx="16503437" cy="964003"/>
            <a:chOff x="0" y="0"/>
            <a:chExt cx="22004582" cy="1285337"/>
          </a:xfrm>
        </p:grpSpPr>
        <p:cxnSp>
          <p:nvCxnSpPr>
            <p:cNvPr id="48" name="Google Shape;48;p5"/>
            <p:cNvCxnSpPr/>
            <p:nvPr/>
          </p:nvCxnSpPr>
          <p:spPr>
            <a:xfrm>
              <a:off x="15402482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9" name="Google Shape;49;p5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cxnSp>
          <p:nvCxnSpPr>
            <p:cNvPr id="50" name="Google Shape;50;p5"/>
            <p:cNvCxnSpPr/>
            <p:nvPr/>
          </p:nvCxnSpPr>
          <p:spPr>
            <a:xfrm>
              <a:off x="0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1" name="Google Shape;51;p5"/>
          <p:cNvGrpSpPr/>
          <p:nvPr/>
        </p:nvGrpSpPr>
        <p:grpSpPr>
          <a:xfrm>
            <a:off x="-1245873" y="5337783"/>
            <a:ext cx="1713476" cy="6357829"/>
            <a:chOff x="0" y="-47625"/>
            <a:chExt cx="1161600" cy="4310100"/>
          </a:xfrm>
        </p:grpSpPr>
        <p:sp>
          <p:nvSpPr>
            <p:cNvPr id="52" name="Google Shape;52;p5"/>
            <p:cNvSpPr/>
            <p:nvPr/>
          </p:nvSpPr>
          <p:spPr>
            <a:xfrm>
              <a:off x="0" y="0"/>
              <a:ext cx="1161570" cy="4262438"/>
            </a:xfrm>
            <a:custGeom>
              <a:avLst/>
              <a:gdLst/>
              <a:ahLst/>
              <a:cxnLst/>
              <a:rect l="l" t="t" r="r" b="b"/>
              <a:pathLst>
                <a:path w="1161570" h="4262438" extrusionOk="0">
                  <a:moveTo>
                    <a:pt x="67775" y="0"/>
                  </a:moveTo>
                  <a:lnTo>
                    <a:pt x="1093795" y="0"/>
                  </a:lnTo>
                  <a:cubicBezTo>
                    <a:pt x="1131226" y="0"/>
                    <a:pt x="1161570" y="30344"/>
                    <a:pt x="1161570" y="67775"/>
                  </a:cubicBezTo>
                  <a:lnTo>
                    <a:pt x="1161570" y="4194663"/>
                  </a:lnTo>
                  <a:cubicBezTo>
                    <a:pt x="1161570" y="4212638"/>
                    <a:pt x="1154429" y="4229877"/>
                    <a:pt x="1141719" y="4242587"/>
                  </a:cubicBezTo>
                  <a:cubicBezTo>
                    <a:pt x="1129009" y="4255297"/>
                    <a:pt x="1111770" y="4262438"/>
                    <a:pt x="1093795" y="4262438"/>
                  </a:cubicBezTo>
                  <a:lnTo>
                    <a:pt x="67775" y="4262438"/>
                  </a:lnTo>
                  <a:cubicBezTo>
                    <a:pt x="30344" y="4262438"/>
                    <a:pt x="0" y="4232094"/>
                    <a:pt x="0" y="4194663"/>
                  </a:cubicBezTo>
                  <a:lnTo>
                    <a:pt x="0" y="67775"/>
                  </a:lnTo>
                  <a:cubicBezTo>
                    <a:pt x="0" y="49800"/>
                    <a:pt x="7141" y="32561"/>
                    <a:pt x="19851" y="19851"/>
                  </a:cubicBezTo>
                  <a:cubicBezTo>
                    <a:pt x="32561" y="7141"/>
                    <a:pt x="49800" y="0"/>
                    <a:pt x="677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 txBox="1"/>
            <p:nvPr/>
          </p:nvSpPr>
          <p:spPr>
            <a:xfrm>
              <a:off x="0" y="-47625"/>
              <a:ext cx="1161600" cy="43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5"/>
          <p:cNvGrpSpPr/>
          <p:nvPr/>
        </p:nvGrpSpPr>
        <p:grpSpPr>
          <a:xfrm>
            <a:off x="221597" y="7412554"/>
            <a:ext cx="1122256" cy="1117481"/>
            <a:chOff x="0" y="-47625"/>
            <a:chExt cx="760800" cy="757563"/>
          </a:xfrm>
        </p:grpSpPr>
        <p:sp>
          <p:nvSpPr>
            <p:cNvPr id="55" name="Google Shape;55;p5"/>
            <p:cNvSpPr/>
            <p:nvPr/>
          </p:nvSpPr>
          <p:spPr>
            <a:xfrm>
              <a:off x="0" y="0"/>
              <a:ext cx="760783" cy="709938"/>
            </a:xfrm>
            <a:custGeom>
              <a:avLst/>
              <a:gdLst/>
              <a:ahLst/>
              <a:cxnLst/>
              <a:rect l="l" t="t" r="r" b="b"/>
              <a:pathLst>
                <a:path w="760783" h="709938" extrusionOk="0">
                  <a:moveTo>
                    <a:pt x="103479" y="0"/>
                  </a:moveTo>
                  <a:lnTo>
                    <a:pt x="657304" y="0"/>
                  </a:lnTo>
                  <a:cubicBezTo>
                    <a:pt x="684748" y="0"/>
                    <a:pt x="711069" y="10902"/>
                    <a:pt x="730475" y="30308"/>
                  </a:cubicBezTo>
                  <a:cubicBezTo>
                    <a:pt x="749881" y="49714"/>
                    <a:pt x="760783" y="76035"/>
                    <a:pt x="760783" y="103479"/>
                  </a:cubicBezTo>
                  <a:lnTo>
                    <a:pt x="760783" y="606459"/>
                  </a:lnTo>
                  <a:cubicBezTo>
                    <a:pt x="760783" y="633904"/>
                    <a:pt x="749881" y="660224"/>
                    <a:pt x="730475" y="679630"/>
                  </a:cubicBezTo>
                  <a:cubicBezTo>
                    <a:pt x="711069" y="699036"/>
                    <a:pt x="684748" y="709938"/>
                    <a:pt x="657304" y="709938"/>
                  </a:cubicBezTo>
                  <a:lnTo>
                    <a:pt x="103479" y="709938"/>
                  </a:lnTo>
                  <a:cubicBezTo>
                    <a:pt x="76035" y="709938"/>
                    <a:pt x="49714" y="699036"/>
                    <a:pt x="30308" y="679630"/>
                  </a:cubicBezTo>
                  <a:cubicBezTo>
                    <a:pt x="10902" y="660224"/>
                    <a:pt x="0" y="633904"/>
                    <a:pt x="0" y="606459"/>
                  </a:cubicBezTo>
                  <a:lnTo>
                    <a:pt x="0" y="103479"/>
                  </a:lnTo>
                  <a:cubicBezTo>
                    <a:pt x="0" y="76035"/>
                    <a:pt x="10902" y="49714"/>
                    <a:pt x="30308" y="30308"/>
                  </a:cubicBezTo>
                  <a:cubicBezTo>
                    <a:pt x="49714" y="10902"/>
                    <a:pt x="76035" y="0"/>
                    <a:pt x="1034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 txBox="1"/>
            <p:nvPr/>
          </p:nvSpPr>
          <p:spPr>
            <a:xfrm>
              <a:off x="0" y="-47625"/>
              <a:ext cx="760800" cy="75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16482117" y="-716116"/>
            <a:ext cx="575740" cy="2881988"/>
            <a:chOff x="0" y="-47625"/>
            <a:chExt cx="333956" cy="1671687"/>
          </a:xfrm>
        </p:grpSpPr>
        <p:sp>
          <p:nvSpPr>
            <p:cNvPr id="58" name="Google Shape;58;p5"/>
            <p:cNvSpPr/>
            <p:nvPr/>
          </p:nvSpPr>
          <p:spPr>
            <a:xfrm>
              <a:off x="0" y="0"/>
              <a:ext cx="333956" cy="1624062"/>
            </a:xfrm>
            <a:custGeom>
              <a:avLst/>
              <a:gdLst/>
              <a:ahLst/>
              <a:cxnLst/>
              <a:rect l="l" t="t" r="r" b="b"/>
              <a:pathLst>
                <a:path w="333956" h="1624062" extrusionOk="0">
                  <a:moveTo>
                    <a:pt x="166978" y="0"/>
                  </a:moveTo>
                  <a:lnTo>
                    <a:pt x="166978" y="0"/>
                  </a:lnTo>
                  <a:cubicBezTo>
                    <a:pt x="211263" y="0"/>
                    <a:pt x="253735" y="17592"/>
                    <a:pt x="285049" y="48907"/>
                  </a:cubicBezTo>
                  <a:cubicBezTo>
                    <a:pt x="316364" y="80221"/>
                    <a:pt x="333956" y="122693"/>
                    <a:pt x="333956" y="166978"/>
                  </a:cubicBezTo>
                  <a:lnTo>
                    <a:pt x="333956" y="1457083"/>
                  </a:lnTo>
                  <a:cubicBezTo>
                    <a:pt x="333956" y="1501369"/>
                    <a:pt x="316364" y="1543840"/>
                    <a:pt x="285049" y="1575155"/>
                  </a:cubicBezTo>
                  <a:cubicBezTo>
                    <a:pt x="253735" y="1606469"/>
                    <a:pt x="211263" y="1624062"/>
                    <a:pt x="166978" y="1624062"/>
                  </a:cubicBezTo>
                  <a:lnTo>
                    <a:pt x="166978" y="1624062"/>
                  </a:lnTo>
                  <a:cubicBezTo>
                    <a:pt x="122693" y="1624062"/>
                    <a:pt x="80221" y="1606469"/>
                    <a:pt x="48907" y="1575155"/>
                  </a:cubicBezTo>
                  <a:cubicBezTo>
                    <a:pt x="17592" y="1543840"/>
                    <a:pt x="0" y="1501369"/>
                    <a:pt x="0" y="1457083"/>
                  </a:cubicBezTo>
                  <a:lnTo>
                    <a:pt x="0" y="166978"/>
                  </a:lnTo>
                  <a:cubicBezTo>
                    <a:pt x="0" y="122693"/>
                    <a:pt x="17592" y="80221"/>
                    <a:pt x="48907" y="48907"/>
                  </a:cubicBezTo>
                  <a:cubicBezTo>
                    <a:pt x="80221" y="17592"/>
                    <a:pt x="122693" y="0"/>
                    <a:pt x="16697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 txBox="1"/>
            <p:nvPr/>
          </p:nvSpPr>
          <p:spPr>
            <a:xfrm>
              <a:off x="0" y="-47625"/>
              <a:ext cx="333900" cy="16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5"/>
          <p:cNvGrpSpPr/>
          <p:nvPr/>
        </p:nvGrpSpPr>
        <p:grpSpPr>
          <a:xfrm>
            <a:off x="15494116" y="6475729"/>
            <a:ext cx="1727637" cy="2345852"/>
            <a:chOff x="0" y="-47625"/>
            <a:chExt cx="1171200" cy="1590300"/>
          </a:xfrm>
        </p:grpSpPr>
        <p:sp>
          <p:nvSpPr>
            <p:cNvPr id="61" name="Google Shape;61;p5"/>
            <p:cNvSpPr/>
            <p:nvPr/>
          </p:nvSpPr>
          <p:spPr>
            <a:xfrm>
              <a:off x="0" y="0"/>
              <a:ext cx="1171100" cy="1542675"/>
            </a:xfrm>
            <a:custGeom>
              <a:avLst/>
              <a:gdLst/>
              <a:ahLst/>
              <a:cxnLst/>
              <a:rect l="l" t="t" r="r" b="b"/>
              <a:pathLst>
                <a:path w="1171100" h="1542675" extrusionOk="0">
                  <a:moveTo>
                    <a:pt x="67223" y="0"/>
                  </a:moveTo>
                  <a:lnTo>
                    <a:pt x="1103877" y="0"/>
                  </a:lnTo>
                  <a:cubicBezTo>
                    <a:pt x="1121705" y="0"/>
                    <a:pt x="1138804" y="7082"/>
                    <a:pt x="1151411" y="19689"/>
                  </a:cubicBezTo>
                  <a:cubicBezTo>
                    <a:pt x="1164018" y="32296"/>
                    <a:pt x="1171100" y="49395"/>
                    <a:pt x="1171100" y="67223"/>
                  </a:cubicBezTo>
                  <a:lnTo>
                    <a:pt x="1171100" y="1475451"/>
                  </a:lnTo>
                  <a:cubicBezTo>
                    <a:pt x="1171100" y="1493280"/>
                    <a:pt x="1164018" y="1510379"/>
                    <a:pt x="1151411" y="1522985"/>
                  </a:cubicBezTo>
                  <a:cubicBezTo>
                    <a:pt x="1138804" y="1535592"/>
                    <a:pt x="1121705" y="1542675"/>
                    <a:pt x="1103877" y="1542675"/>
                  </a:cubicBezTo>
                  <a:lnTo>
                    <a:pt x="67223" y="1542675"/>
                  </a:lnTo>
                  <a:cubicBezTo>
                    <a:pt x="49395" y="1542675"/>
                    <a:pt x="32296" y="1535592"/>
                    <a:pt x="19689" y="1522985"/>
                  </a:cubicBezTo>
                  <a:cubicBezTo>
                    <a:pt x="7082" y="1510379"/>
                    <a:pt x="0" y="1493280"/>
                    <a:pt x="0" y="1475451"/>
                  </a:cubicBezTo>
                  <a:lnTo>
                    <a:pt x="0" y="67223"/>
                  </a:lnTo>
                  <a:cubicBezTo>
                    <a:pt x="0" y="49395"/>
                    <a:pt x="7082" y="32296"/>
                    <a:pt x="19689" y="19689"/>
                  </a:cubicBezTo>
                  <a:cubicBezTo>
                    <a:pt x="32296" y="7082"/>
                    <a:pt x="49395" y="0"/>
                    <a:pt x="672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 txBox="1"/>
            <p:nvPr/>
          </p:nvSpPr>
          <p:spPr>
            <a:xfrm>
              <a:off x="0" y="-47625"/>
              <a:ext cx="1171200" cy="15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16732315" y="6677564"/>
            <a:ext cx="3035995" cy="1200938"/>
            <a:chOff x="0" y="-47625"/>
            <a:chExt cx="1761018" cy="696600"/>
          </a:xfrm>
        </p:grpSpPr>
        <p:sp>
          <p:nvSpPr>
            <p:cNvPr id="64" name="Google Shape;64;p5"/>
            <p:cNvSpPr/>
            <p:nvPr/>
          </p:nvSpPr>
          <p:spPr>
            <a:xfrm>
              <a:off x="0" y="0"/>
              <a:ext cx="1761018" cy="648844"/>
            </a:xfrm>
            <a:custGeom>
              <a:avLst/>
              <a:gdLst/>
              <a:ahLst/>
              <a:cxnLst/>
              <a:rect l="l" t="t" r="r" b="b"/>
              <a:pathLst>
                <a:path w="1761018" h="648844" extrusionOk="0">
                  <a:moveTo>
                    <a:pt x="38250" y="0"/>
                  </a:moveTo>
                  <a:lnTo>
                    <a:pt x="1722768" y="0"/>
                  </a:lnTo>
                  <a:cubicBezTo>
                    <a:pt x="1732913" y="0"/>
                    <a:pt x="1742642" y="4030"/>
                    <a:pt x="1749815" y="11203"/>
                  </a:cubicBezTo>
                  <a:cubicBezTo>
                    <a:pt x="1756988" y="18377"/>
                    <a:pt x="1761018" y="28106"/>
                    <a:pt x="1761018" y="38250"/>
                  </a:cubicBezTo>
                  <a:lnTo>
                    <a:pt x="1761018" y="610594"/>
                  </a:lnTo>
                  <a:cubicBezTo>
                    <a:pt x="1761018" y="620738"/>
                    <a:pt x="1756988" y="630467"/>
                    <a:pt x="1749815" y="637641"/>
                  </a:cubicBezTo>
                  <a:cubicBezTo>
                    <a:pt x="1742642" y="644814"/>
                    <a:pt x="1732913" y="648844"/>
                    <a:pt x="1722768" y="648844"/>
                  </a:cubicBezTo>
                  <a:lnTo>
                    <a:pt x="38250" y="648844"/>
                  </a:lnTo>
                  <a:cubicBezTo>
                    <a:pt x="28106" y="648844"/>
                    <a:pt x="18377" y="644814"/>
                    <a:pt x="11203" y="637641"/>
                  </a:cubicBezTo>
                  <a:cubicBezTo>
                    <a:pt x="4030" y="630467"/>
                    <a:pt x="0" y="620738"/>
                    <a:pt x="0" y="610594"/>
                  </a:cubicBezTo>
                  <a:lnTo>
                    <a:pt x="0" y="38250"/>
                  </a:lnTo>
                  <a:cubicBezTo>
                    <a:pt x="0" y="28106"/>
                    <a:pt x="4030" y="18377"/>
                    <a:pt x="11203" y="11203"/>
                  </a:cubicBezTo>
                  <a:cubicBezTo>
                    <a:pt x="18377" y="4030"/>
                    <a:pt x="28106" y="0"/>
                    <a:pt x="38250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 txBox="1"/>
            <p:nvPr/>
          </p:nvSpPr>
          <p:spPr>
            <a:xfrm>
              <a:off x="0" y="-47625"/>
              <a:ext cx="1761000" cy="6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1097550" y="1254025"/>
            <a:ext cx="1636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984550" y="3879150"/>
            <a:ext cx="5322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2"/>
          </p:nvPr>
        </p:nvSpPr>
        <p:spPr>
          <a:xfrm>
            <a:off x="6507683" y="3879150"/>
            <a:ext cx="5322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grpSp>
        <p:nvGrpSpPr>
          <p:cNvPr id="70" name="Google Shape;70;p6"/>
          <p:cNvGrpSpPr/>
          <p:nvPr/>
        </p:nvGrpSpPr>
        <p:grpSpPr>
          <a:xfrm>
            <a:off x="879358" y="8821563"/>
            <a:ext cx="16503437" cy="964003"/>
            <a:chOff x="0" y="0"/>
            <a:chExt cx="22004582" cy="1285337"/>
          </a:xfrm>
        </p:grpSpPr>
        <p:cxnSp>
          <p:nvCxnSpPr>
            <p:cNvPr id="71" name="Google Shape;71;p6"/>
            <p:cNvCxnSpPr/>
            <p:nvPr/>
          </p:nvCxnSpPr>
          <p:spPr>
            <a:xfrm>
              <a:off x="15402482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2" name="Google Shape;72;p6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cxnSp>
          <p:nvCxnSpPr>
            <p:cNvPr id="73" name="Google Shape;73;p6"/>
            <p:cNvCxnSpPr/>
            <p:nvPr/>
          </p:nvCxnSpPr>
          <p:spPr>
            <a:xfrm>
              <a:off x="0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4452000" y="3692475"/>
            <a:ext cx="938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879358" y="8821563"/>
            <a:ext cx="16503437" cy="964003"/>
            <a:chOff x="0" y="0"/>
            <a:chExt cx="22004582" cy="1285337"/>
          </a:xfrm>
        </p:grpSpPr>
        <p:cxnSp>
          <p:nvCxnSpPr>
            <p:cNvPr id="85" name="Google Shape;85;p8"/>
            <p:cNvCxnSpPr/>
            <p:nvPr/>
          </p:nvCxnSpPr>
          <p:spPr>
            <a:xfrm>
              <a:off x="15402482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6" name="Google Shape;86;p8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cxnSp>
          <p:nvCxnSpPr>
            <p:cNvPr id="87" name="Google Shape;87;p8"/>
            <p:cNvCxnSpPr/>
            <p:nvPr/>
          </p:nvCxnSpPr>
          <p:spPr>
            <a:xfrm>
              <a:off x="0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8" name="Google Shape;88;p8"/>
          <p:cNvGrpSpPr/>
          <p:nvPr/>
        </p:nvGrpSpPr>
        <p:grpSpPr>
          <a:xfrm>
            <a:off x="-1092786" y="3533009"/>
            <a:ext cx="3565022" cy="4952353"/>
            <a:chOff x="0" y="-47625"/>
            <a:chExt cx="2416800" cy="3357300"/>
          </a:xfrm>
        </p:grpSpPr>
        <p:sp>
          <p:nvSpPr>
            <p:cNvPr id="89" name="Google Shape;89;p8"/>
            <p:cNvSpPr/>
            <p:nvPr/>
          </p:nvSpPr>
          <p:spPr>
            <a:xfrm>
              <a:off x="0" y="0"/>
              <a:ext cx="2416697" cy="3309661"/>
            </a:xfrm>
            <a:custGeom>
              <a:avLst/>
              <a:gdLst/>
              <a:ahLst/>
              <a:cxnLst/>
              <a:rect l="l" t="t" r="r" b="b"/>
              <a:pathLst>
                <a:path w="2416697" h="3309661" extrusionOk="0">
                  <a:moveTo>
                    <a:pt x="32576" y="0"/>
                  </a:moveTo>
                  <a:lnTo>
                    <a:pt x="2384122" y="0"/>
                  </a:lnTo>
                  <a:cubicBezTo>
                    <a:pt x="2392761" y="0"/>
                    <a:pt x="2401047" y="3432"/>
                    <a:pt x="2407156" y="9541"/>
                  </a:cubicBezTo>
                  <a:cubicBezTo>
                    <a:pt x="2413265" y="15650"/>
                    <a:pt x="2416697" y="23936"/>
                    <a:pt x="2416697" y="32576"/>
                  </a:cubicBezTo>
                  <a:lnTo>
                    <a:pt x="2416697" y="3277085"/>
                  </a:lnTo>
                  <a:cubicBezTo>
                    <a:pt x="2416697" y="3285725"/>
                    <a:pt x="2413265" y="3294011"/>
                    <a:pt x="2407156" y="3300119"/>
                  </a:cubicBezTo>
                  <a:cubicBezTo>
                    <a:pt x="2401047" y="3306229"/>
                    <a:pt x="2392761" y="3309661"/>
                    <a:pt x="2384122" y="3309661"/>
                  </a:cubicBezTo>
                  <a:lnTo>
                    <a:pt x="32576" y="3309661"/>
                  </a:lnTo>
                  <a:cubicBezTo>
                    <a:pt x="23936" y="3309661"/>
                    <a:pt x="15650" y="3306229"/>
                    <a:pt x="9541" y="3300119"/>
                  </a:cubicBezTo>
                  <a:cubicBezTo>
                    <a:pt x="3432" y="3294011"/>
                    <a:pt x="0" y="3285725"/>
                    <a:pt x="0" y="3277085"/>
                  </a:cubicBezTo>
                  <a:lnTo>
                    <a:pt x="0" y="32576"/>
                  </a:lnTo>
                  <a:cubicBezTo>
                    <a:pt x="0" y="23936"/>
                    <a:pt x="3432" y="15650"/>
                    <a:pt x="9541" y="9541"/>
                  </a:cubicBezTo>
                  <a:cubicBezTo>
                    <a:pt x="15650" y="3432"/>
                    <a:pt x="23936" y="0"/>
                    <a:pt x="325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 txBox="1"/>
            <p:nvPr/>
          </p:nvSpPr>
          <p:spPr>
            <a:xfrm>
              <a:off x="0" y="-47625"/>
              <a:ext cx="2416800" cy="33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16838043" y="4854161"/>
            <a:ext cx="2240972" cy="1437101"/>
            <a:chOff x="0" y="-47625"/>
            <a:chExt cx="1519200" cy="974240"/>
          </a:xfrm>
        </p:grpSpPr>
        <p:sp>
          <p:nvSpPr>
            <p:cNvPr id="92" name="Google Shape;92;p8"/>
            <p:cNvSpPr/>
            <p:nvPr/>
          </p:nvSpPr>
          <p:spPr>
            <a:xfrm>
              <a:off x="0" y="0"/>
              <a:ext cx="1519068" cy="926615"/>
            </a:xfrm>
            <a:custGeom>
              <a:avLst/>
              <a:gdLst/>
              <a:ahLst/>
              <a:cxnLst/>
              <a:rect l="l" t="t" r="r" b="b"/>
              <a:pathLst>
                <a:path w="1519068" h="926615" extrusionOk="0">
                  <a:moveTo>
                    <a:pt x="51825" y="0"/>
                  </a:moveTo>
                  <a:lnTo>
                    <a:pt x="1467243" y="0"/>
                  </a:lnTo>
                  <a:cubicBezTo>
                    <a:pt x="1480988" y="0"/>
                    <a:pt x="1494170" y="5460"/>
                    <a:pt x="1503889" y="15179"/>
                  </a:cubicBezTo>
                  <a:cubicBezTo>
                    <a:pt x="1513608" y="24898"/>
                    <a:pt x="1519068" y="38080"/>
                    <a:pt x="1519068" y="51825"/>
                  </a:cubicBezTo>
                  <a:lnTo>
                    <a:pt x="1519068" y="874791"/>
                  </a:lnTo>
                  <a:cubicBezTo>
                    <a:pt x="1519068" y="888535"/>
                    <a:pt x="1513608" y="901717"/>
                    <a:pt x="1503889" y="911436"/>
                  </a:cubicBezTo>
                  <a:cubicBezTo>
                    <a:pt x="1494170" y="921155"/>
                    <a:pt x="1480988" y="926615"/>
                    <a:pt x="1467243" y="926615"/>
                  </a:cubicBezTo>
                  <a:lnTo>
                    <a:pt x="51825" y="926615"/>
                  </a:lnTo>
                  <a:cubicBezTo>
                    <a:pt x="23203" y="926615"/>
                    <a:pt x="0" y="903413"/>
                    <a:pt x="0" y="874791"/>
                  </a:cubicBezTo>
                  <a:lnTo>
                    <a:pt x="0" y="51825"/>
                  </a:lnTo>
                  <a:cubicBezTo>
                    <a:pt x="0" y="38080"/>
                    <a:pt x="5460" y="24898"/>
                    <a:pt x="15179" y="15179"/>
                  </a:cubicBezTo>
                  <a:cubicBezTo>
                    <a:pt x="24898" y="5460"/>
                    <a:pt x="38080" y="0"/>
                    <a:pt x="51825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8"/>
            <p:cNvSpPr txBox="1"/>
            <p:nvPr/>
          </p:nvSpPr>
          <p:spPr>
            <a:xfrm>
              <a:off x="0" y="-47625"/>
              <a:ext cx="1519200" cy="9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8"/>
          <p:cNvGrpSpPr/>
          <p:nvPr/>
        </p:nvGrpSpPr>
        <p:grpSpPr>
          <a:xfrm>
            <a:off x="-1582622" y="101335"/>
            <a:ext cx="2611370" cy="1670993"/>
            <a:chOff x="0" y="-47625"/>
            <a:chExt cx="1770300" cy="1132800"/>
          </a:xfrm>
        </p:grpSpPr>
        <p:sp>
          <p:nvSpPr>
            <p:cNvPr id="95" name="Google Shape;95;p8"/>
            <p:cNvSpPr/>
            <p:nvPr/>
          </p:nvSpPr>
          <p:spPr>
            <a:xfrm>
              <a:off x="0" y="0"/>
              <a:ext cx="1770248" cy="1085055"/>
            </a:xfrm>
            <a:custGeom>
              <a:avLst/>
              <a:gdLst/>
              <a:ahLst/>
              <a:cxnLst/>
              <a:rect l="l" t="t" r="r" b="b"/>
              <a:pathLst>
                <a:path w="1770248" h="1085055" extrusionOk="0">
                  <a:moveTo>
                    <a:pt x="44471" y="0"/>
                  </a:moveTo>
                  <a:lnTo>
                    <a:pt x="1725777" y="0"/>
                  </a:lnTo>
                  <a:cubicBezTo>
                    <a:pt x="1737571" y="0"/>
                    <a:pt x="1748883" y="4685"/>
                    <a:pt x="1757223" y="13025"/>
                  </a:cubicBezTo>
                  <a:cubicBezTo>
                    <a:pt x="1765563" y="21365"/>
                    <a:pt x="1770248" y="32677"/>
                    <a:pt x="1770248" y="44471"/>
                  </a:cubicBezTo>
                  <a:lnTo>
                    <a:pt x="1770248" y="1040584"/>
                  </a:lnTo>
                  <a:cubicBezTo>
                    <a:pt x="1770248" y="1052378"/>
                    <a:pt x="1765563" y="1063690"/>
                    <a:pt x="1757223" y="1072030"/>
                  </a:cubicBezTo>
                  <a:cubicBezTo>
                    <a:pt x="1748883" y="1080370"/>
                    <a:pt x="1737571" y="1085055"/>
                    <a:pt x="1725777" y="1085055"/>
                  </a:cubicBezTo>
                  <a:lnTo>
                    <a:pt x="44471" y="1085055"/>
                  </a:lnTo>
                  <a:cubicBezTo>
                    <a:pt x="32677" y="1085055"/>
                    <a:pt x="21365" y="1080370"/>
                    <a:pt x="13025" y="1072030"/>
                  </a:cubicBezTo>
                  <a:cubicBezTo>
                    <a:pt x="4685" y="1063690"/>
                    <a:pt x="0" y="1052378"/>
                    <a:pt x="0" y="1040584"/>
                  </a:cubicBezTo>
                  <a:lnTo>
                    <a:pt x="0" y="44471"/>
                  </a:lnTo>
                  <a:cubicBezTo>
                    <a:pt x="0" y="32677"/>
                    <a:pt x="4685" y="21365"/>
                    <a:pt x="13025" y="13025"/>
                  </a:cubicBezTo>
                  <a:cubicBezTo>
                    <a:pt x="21365" y="4685"/>
                    <a:pt x="32677" y="0"/>
                    <a:pt x="4447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 txBox="1"/>
            <p:nvPr/>
          </p:nvSpPr>
          <p:spPr>
            <a:xfrm>
              <a:off x="0" y="-47625"/>
              <a:ext cx="17703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8"/>
          <p:cNvGrpSpPr/>
          <p:nvPr/>
        </p:nvGrpSpPr>
        <p:grpSpPr>
          <a:xfrm>
            <a:off x="-760216" y="901626"/>
            <a:ext cx="2899899" cy="1289630"/>
            <a:chOff x="0" y="-47625"/>
            <a:chExt cx="1965900" cy="874266"/>
          </a:xfrm>
        </p:grpSpPr>
        <p:sp>
          <p:nvSpPr>
            <p:cNvPr id="98" name="Google Shape;98;p8"/>
            <p:cNvSpPr/>
            <p:nvPr/>
          </p:nvSpPr>
          <p:spPr>
            <a:xfrm>
              <a:off x="0" y="0"/>
              <a:ext cx="1965888" cy="826641"/>
            </a:xfrm>
            <a:custGeom>
              <a:avLst/>
              <a:gdLst/>
              <a:ahLst/>
              <a:cxnLst/>
              <a:rect l="l" t="t" r="r" b="b"/>
              <a:pathLst>
                <a:path w="1965888" h="826641" extrusionOk="0">
                  <a:moveTo>
                    <a:pt x="40046" y="0"/>
                  </a:moveTo>
                  <a:lnTo>
                    <a:pt x="1925843" y="0"/>
                  </a:lnTo>
                  <a:cubicBezTo>
                    <a:pt x="1947959" y="0"/>
                    <a:pt x="1965888" y="17929"/>
                    <a:pt x="1965888" y="40046"/>
                  </a:cubicBezTo>
                  <a:lnTo>
                    <a:pt x="1965888" y="786596"/>
                  </a:lnTo>
                  <a:cubicBezTo>
                    <a:pt x="1965888" y="808712"/>
                    <a:pt x="1947959" y="826641"/>
                    <a:pt x="1925843" y="826641"/>
                  </a:cubicBezTo>
                  <a:lnTo>
                    <a:pt x="40046" y="826641"/>
                  </a:lnTo>
                  <a:cubicBezTo>
                    <a:pt x="17929" y="826641"/>
                    <a:pt x="0" y="808712"/>
                    <a:pt x="0" y="786596"/>
                  </a:cubicBezTo>
                  <a:lnTo>
                    <a:pt x="0" y="40046"/>
                  </a:lnTo>
                  <a:cubicBezTo>
                    <a:pt x="0" y="17929"/>
                    <a:pt x="17929" y="0"/>
                    <a:pt x="400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 txBox="1"/>
            <p:nvPr/>
          </p:nvSpPr>
          <p:spPr>
            <a:xfrm>
              <a:off x="0" y="-47625"/>
              <a:ext cx="1965900" cy="8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8"/>
          <p:cNvGrpSpPr/>
          <p:nvPr/>
        </p:nvGrpSpPr>
        <p:grpSpPr>
          <a:xfrm>
            <a:off x="16035209" y="1772333"/>
            <a:ext cx="4359363" cy="1920138"/>
            <a:chOff x="0" y="-47625"/>
            <a:chExt cx="2955300" cy="1301700"/>
          </a:xfrm>
        </p:grpSpPr>
        <p:sp>
          <p:nvSpPr>
            <p:cNvPr id="101" name="Google Shape;101;p8"/>
            <p:cNvSpPr/>
            <p:nvPr/>
          </p:nvSpPr>
          <p:spPr>
            <a:xfrm>
              <a:off x="0" y="0"/>
              <a:ext cx="2955231" cy="1254035"/>
            </a:xfrm>
            <a:custGeom>
              <a:avLst/>
              <a:gdLst/>
              <a:ahLst/>
              <a:cxnLst/>
              <a:rect l="l" t="t" r="r" b="b"/>
              <a:pathLst>
                <a:path w="2955231" h="1254035" extrusionOk="0">
                  <a:moveTo>
                    <a:pt x="26639" y="0"/>
                  </a:moveTo>
                  <a:lnTo>
                    <a:pt x="2928592" y="0"/>
                  </a:lnTo>
                  <a:cubicBezTo>
                    <a:pt x="2943304" y="0"/>
                    <a:pt x="2955231" y="11927"/>
                    <a:pt x="2955231" y="26639"/>
                  </a:cubicBezTo>
                  <a:lnTo>
                    <a:pt x="2955231" y="1227395"/>
                  </a:lnTo>
                  <a:cubicBezTo>
                    <a:pt x="2955231" y="1242108"/>
                    <a:pt x="2943304" y="1254035"/>
                    <a:pt x="2928592" y="1254035"/>
                  </a:cubicBezTo>
                  <a:lnTo>
                    <a:pt x="26639" y="1254035"/>
                  </a:lnTo>
                  <a:cubicBezTo>
                    <a:pt x="11927" y="1254035"/>
                    <a:pt x="0" y="1242108"/>
                    <a:pt x="0" y="1227395"/>
                  </a:cubicBezTo>
                  <a:lnTo>
                    <a:pt x="0" y="26639"/>
                  </a:lnTo>
                  <a:cubicBezTo>
                    <a:pt x="0" y="11927"/>
                    <a:pt x="11927" y="0"/>
                    <a:pt x="266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 txBox="1"/>
            <p:nvPr/>
          </p:nvSpPr>
          <p:spPr>
            <a:xfrm>
              <a:off x="0" y="-47625"/>
              <a:ext cx="2955300" cy="130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77375" y="1403100"/>
            <a:ext cx="16966500" cy="21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body" idx="1"/>
          </p:nvPr>
        </p:nvSpPr>
        <p:spPr>
          <a:xfrm>
            <a:off x="6516363" y="4228250"/>
            <a:ext cx="76491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1pPr>
            <a:lvl2pPr marL="914400" lvl="1" indent="-38735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2pPr>
            <a:lvl3pPr marL="1371600" lvl="2" indent="-3873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3pPr>
            <a:lvl4pPr marL="1828800" lvl="3" indent="-387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4pPr>
            <a:lvl5pPr marL="2286000" lvl="4" indent="-387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/>
            </a:lvl5pPr>
            <a:lvl6pPr marL="2743200" lvl="5" indent="-387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6pPr>
            <a:lvl7pPr marL="3200400" lvl="6" indent="-387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8pPr>
            <a:lvl9pPr marL="4114800" lvl="8" indent="-387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2"/>
          </p:nvPr>
        </p:nvSpPr>
        <p:spPr>
          <a:xfrm>
            <a:off x="1869750" y="4228250"/>
            <a:ext cx="5741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>
            <a:off x="15177128" y="3620164"/>
            <a:ext cx="2611370" cy="1813488"/>
            <a:chOff x="0" y="-47625"/>
            <a:chExt cx="1770300" cy="1229400"/>
          </a:xfrm>
        </p:grpSpPr>
        <p:sp>
          <p:nvSpPr>
            <p:cNvPr id="108" name="Google Shape;108;p9"/>
            <p:cNvSpPr/>
            <p:nvPr/>
          </p:nvSpPr>
          <p:spPr>
            <a:xfrm>
              <a:off x="0" y="0"/>
              <a:ext cx="1770248" cy="1181740"/>
            </a:xfrm>
            <a:custGeom>
              <a:avLst/>
              <a:gdLst/>
              <a:ahLst/>
              <a:cxnLst/>
              <a:rect l="l" t="t" r="r" b="b"/>
              <a:pathLst>
                <a:path w="1770248" h="1181740" extrusionOk="0">
                  <a:moveTo>
                    <a:pt x="44471" y="0"/>
                  </a:moveTo>
                  <a:lnTo>
                    <a:pt x="1725777" y="0"/>
                  </a:lnTo>
                  <a:cubicBezTo>
                    <a:pt x="1737571" y="0"/>
                    <a:pt x="1748883" y="4685"/>
                    <a:pt x="1757223" y="13025"/>
                  </a:cubicBezTo>
                  <a:cubicBezTo>
                    <a:pt x="1765563" y="21365"/>
                    <a:pt x="1770248" y="32677"/>
                    <a:pt x="1770248" y="44471"/>
                  </a:cubicBezTo>
                  <a:lnTo>
                    <a:pt x="1770248" y="1137269"/>
                  </a:lnTo>
                  <a:cubicBezTo>
                    <a:pt x="1770248" y="1149064"/>
                    <a:pt x="1765563" y="1160375"/>
                    <a:pt x="1757223" y="1168715"/>
                  </a:cubicBezTo>
                  <a:cubicBezTo>
                    <a:pt x="1748883" y="1177055"/>
                    <a:pt x="1737571" y="1181740"/>
                    <a:pt x="1725777" y="1181740"/>
                  </a:cubicBezTo>
                  <a:lnTo>
                    <a:pt x="44471" y="1181740"/>
                  </a:lnTo>
                  <a:cubicBezTo>
                    <a:pt x="32677" y="1181740"/>
                    <a:pt x="21365" y="1177055"/>
                    <a:pt x="13025" y="1168715"/>
                  </a:cubicBezTo>
                  <a:cubicBezTo>
                    <a:pt x="4685" y="1160375"/>
                    <a:pt x="0" y="1149064"/>
                    <a:pt x="0" y="1137269"/>
                  </a:cubicBezTo>
                  <a:lnTo>
                    <a:pt x="0" y="44471"/>
                  </a:lnTo>
                  <a:cubicBezTo>
                    <a:pt x="0" y="32677"/>
                    <a:pt x="4685" y="21365"/>
                    <a:pt x="13025" y="13025"/>
                  </a:cubicBezTo>
                  <a:cubicBezTo>
                    <a:pt x="21365" y="4685"/>
                    <a:pt x="32677" y="0"/>
                    <a:pt x="4447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 txBox="1"/>
            <p:nvPr/>
          </p:nvSpPr>
          <p:spPr>
            <a:xfrm>
              <a:off x="0" y="-47625"/>
              <a:ext cx="1770300" cy="12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9"/>
          <p:cNvGrpSpPr/>
          <p:nvPr/>
        </p:nvGrpSpPr>
        <p:grpSpPr>
          <a:xfrm>
            <a:off x="16751483" y="3547191"/>
            <a:ext cx="2310564" cy="1281124"/>
            <a:chOff x="0" y="-47625"/>
            <a:chExt cx="1566378" cy="868500"/>
          </a:xfrm>
        </p:grpSpPr>
        <p:sp>
          <p:nvSpPr>
            <p:cNvPr id="111" name="Google Shape;111;p9"/>
            <p:cNvSpPr/>
            <p:nvPr/>
          </p:nvSpPr>
          <p:spPr>
            <a:xfrm>
              <a:off x="0" y="0"/>
              <a:ext cx="1566378" cy="820806"/>
            </a:xfrm>
            <a:custGeom>
              <a:avLst/>
              <a:gdLst/>
              <a:ahLst/>
              <a:cxnLst/>
              <a:rect l="l" t="t" r="r" b="b"/>
              <a:pathLst>
                <a:path w="1566378" h="820806" extrusionOk="0">
                  <a:moveTo>
                    <a:pt x="50259" y="0"/>
                  </a:moveTo>
                  <a:lnTo>
                    <a:pt x="1516119" y="0"/>
                  </a:lnTo>
                  <a:cubicBezTo>
                    <a:pt x="1543876" y="0"/>
                    <a:pt x="1566378" y="22502"/>
                    <a:pt x="1566378" y="50259"/>
                  </a:cubicBezTo>
                  <a:lnTo>
                    <a:pt x="1566378" y="770547"/>
                  </a:lnTo>
                  <a:cubicBezTo>
                    <a:pt x="1566378" y="798304"/>
                    <a:pt x="1543876" y="820806"/>
                    <a:pt x="1516119" y="820806"/>
                  </a:cubicBezTo>
                  <a:lnTo>
                    <a:pt x="50259" y="820806"/>
                  </a:lnTo>
                  <a:cubicBezTo>
                    <a:pt x="22502" y="820806"/>
                    <a:pt x="0" y="798304"/>
                    <a:pt x="0" y="770547"/>
                  </a:cubicBezTo>
                  <a:lnTo>
                    <a:pt x="0" y="50259"/>
                  </a:lnTo>
                  <a:cubicBezTo>
                    <a:pt x="0" y="22502"/>
                    <a:pt x="22502" y="0"/>
                    <a:pt x="50259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 txBox="1"/>
            <p:nvPr/>
          </p:nvSpPr>
          <p:spPr>
            <a:xfrm>
              <a:off x="0" y="-47625"/>
              <a:ext cx="1566300" cy="8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9"/>
          <p:cNvGrpSpPr/>
          <p:nvPr/>
        </p:nvGrpSpPr>
        <p:grpSpPr>
          <a:xfrm>
            <a:off x="17174403" y="3620164"/>
            <a:ext cx="1464774" cy="2783996"/>
            <a:chOff x="0" y="-47625"/>
            <a:chExt cx="993000" cy="1887327"/>
          </a:xfrm>
        </p:grpSpPr>
        <p:sp>
          <p:nvSpPr>
            <p:cNvPr id="114" name="Google Shape;114;p9"/>
            <p:cNvSpPr/>
            <p:nvPr/>
          </p:nvSpPr>
          <p:spPr>
            <a:xfrm>
              <a:off x="0" y="0"/>
              <a:ext cx="992973" cy="1839702"/>
            </a:xfrm>
            <a:custGeom>
              <a:avLst/>
              <a:gdLst/>
              <a:ahLst/>
              <a:cxnLst/>
              <a:rect l="l" t="t" r="r" b="b"/>
              <a:pathLst>
                <a:path w="992973" h="1839702" extrusionOk="0">
                  <a:moveTo>
                    <a:pt x="79282" y="0"/>
                  </a:moveTo>
                  <a:lnTo>
                    <a:pt x="913690" y="0"/>
                  </a:lnTo>
                  <a:cubicBezTo>
                    <a:pt x="957477" y="0"/>
                    <a:pt x="992973" y="35496"/>
                    <a:pt x="992973" y="79282"/>
                  </a:cubicBezTo>
                  <a:lnTo>
                    <a:pt x="992973" y="1760419"/>
                  </a:lnTo>
                  <a:cubicBezTo>
                    <a:pt x="992973" y="1781446"/>
                    <a:pt x="984620" y="1801612"/>
                    <a:pt x="969751" y="1816481"/>
                  </a:cubicBezTo>
                  <a:cubicBezTo>
                    <a:pt x="954883" y="1831349"/>
                    <a:pt x="934717" y="1839702"/>
                    <a:pt x="913690" y="1839702"/>
                  </a:cubicBezTo>
                  <a:lnTo>
                    <a:pt x="79282" y="1839702"/>
                  </a:lnTo>
                  <a:cubicBezTo>
                    <a:pt x="58255" y="1839702"/>
                    <a:pt x="38090" y="1831349"/>
                    <a:pt x="23221" y="1816481"/>
                  </a:cubicBezTo>
                  <a:cubicBezTo>
                    <a:pt x="8353" y="1801612"/>
                    <a:pt x="0" y="1781446"/>
                    <a:pt x="0" y="1760419"/>
                  </a:cubicBezTo>
                  <a:lnTo>
                    <a:pt x="0" y="79282"/>
                  </a:lnTo>
                  <a:cubicBezTo>
                    <a:pt x="0" y="58255"/>
                    <a:pt x="8353" y="38090"/>
                    <a:pt x="23221" y="23221"/>
                  </a:cubicBezTo>
                  <a:cubicBezTo>
                    <a:pt x="38090" y="8353"/>
                    <a:pt x="58255" y="0"/>
                    <a:pt x="792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9"/>
            <p:cNvSpPr txBox="1"/>
            <p:nvPr/>
          </p:nvSpPr>
          <p:spPr>
            <a:xfrm>
              <a:off x="0" y="-47625"/>
              <a:ext cx="993000" cy="18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9"/>
          <p:cNvGrpSpPr/>
          <p:nvPr/>
        </p:nvGrpSpPr>
        <p:grpSpPr>
          <a:xfrm>
            <a:off x="-1067654" y="5945277"/>
            <a:ext cx="1366201" cy="2345852"/>
            <a:chOff x="0" y="-47625"/>
            <a:chExt cx="926175" cy="1590300"/>
          </a:xfrm>
        </p:grpSpPr>
        <p:sp>
          <p:nvSpPr>
            <p:cNvPr id="117" name="Google Shape;117;p9"/>
            <p:cNvSpPr/>
            <p:nvPr/>
          </p:nvSpPr>
          <p:spPr>
            <a:xfrm>
              <a:off x="0" y="0"/>
              <a:ext cx="926175" cy="1542675"/>
            </a:xfrm>
            <a:custGeom>
              <a:avLst/>
              <a:gdLst/>
              <a:ahLst/>
              <a:cxnLst/>
              <a:rect l="l" t="t" r="r" b="b"/>
              <a:pathLst>
                <a:path w="926175" h="1542675" extrusionOk="0">
                  <a:moveTo>
                    <a:pt x="85000" y="0"/>
                  </a:moveTo>
                  <a:lnTo>
                    <a:pt x="841174" y="0"/>
                  </a:lnTo>
                  <a:cubicBezTo>
                    <a:pt x="888119" y="0"/>
                    <a:pt x="926175" y="38056"/>
                    <a:pt x="926175" y="85000"/>
                  </a:cubicBezTo>
                  <a:lnTo>
                    <a:pt x="926175" y="1457674"/>
                  </a:lnTo>
                  <a:cubicBezTo>
                    <a:pt x="926175" y="1504619"/>
                    <a:pt x="888119" y="1542675"/>
                    <a:pt x="841174" y="1542675"/>
                  </a:cubicBezTo>
                  <a:lnTo>
                    <a:pt x="85000" y="1542675"/>
                  </a:lnTo>
                  <a:cubicBezTo>
                    <a:pt x="38056" y="1542675"/>
                    <a:pt x="0" y="1504619"/>
                    <a:pt x="0" y="1457674"/>
                  </a:cubicBezTo>
                  <a:lnTo>
                    <a:pt x="0" y="85000"/>
                  </a:lnTo>
                  <a:cubicBezTo>
                    <a:pt x="0" y="38056"/>
                    <a:pt x="38056" y="0"/>
                    <a:pt x="85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 txBox="1"/>
            <p:nvPr/>
          </p:nvSpPr>
          <p:spPr>
            <a:xfrm>
              <a:off x="0" y="-47625"/>
              <a:ext cx="926100" cy="15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9"/>
          <p:cNvGrpSpPr/>
          <p:nvPr/>
        </p:nvGrpSpPr>
        <p:grpSpPr>
          <a:xfrm>
            <a:off x="-114619" y="6534519"/>
            <a:ext cx="2023247" cy="1281124"/>
            <a:chOff x="0" y="-47625"/>
            <a:chExt cx="1371600" cy="868500"/>
          </a:xfrm>
        </p:grpSpPr>
        <p:sp>
          <p:nvSpPr>
            <p:cNvPr id="120" name="Google Shape;120;p9"/>
            <p:cNvSpPr/>
            <p:nvPr/>
          </p:nvSpPr>
          <p:spPr>
            <a:xfrm>
              <a:off x="0" y="0"/>
              <a:ext cx="1371493" cy="820806"/>
            </a:xfrm>
            <a:custGeom>
              <a:avLst/>
              <a:gdLst/>
              <a:ahLst/>
              <a:cxnLst/>
              <a:rect l="l" t="t" r="r" b="b"/>
              <a:pathLst>
                <a:path w="1371493" h="820806" extrusionOk="0">
                  <a:moveTo>
                    <a:pt x="57401" y="0"/>
                  </a:moveTo>
                  <a:lnTo>
                    <a:pt x="1314092" y="0"/>
                  </a:lnTo>
                  <a:cubicBezTo>
                    <a:pt x="1329316" y="0"/>
                    <a:pt x="1343916" y="6048"/>
                    <a:pt x="1354681" y="16812"/>
                  </a:cubicBezTo>
                  <a:cubicBezTo>
                    <a:pt x="1365446" y="27577"/>
                    <a:pt x="1371493" y="42177"/>
                    <a:pt x="1371493" y="57401"/>
                  </a:cubicBezTo>
                  <a:lnTo>
                    <a:pt x="1371493" y="763405"/>
                  </a:lnTo>
                  <a:cubicBezTo>
                    <a:pt x="1371493" y="795107"/>
                    <a:pt x="1345794" y="820806"/>
                    <a:pt x="1314092" y="820806"/>
                  </a:cubicBezTo>
                  <a:lnTo>
                    <a:pt x="57401" y="820806"/>
                  </a:lnTo>
                  <a:cubicBezTo>
                    <a:pt x="42177" y="820806"/>
                    <a:pt x="27577" y="814759"/>
                    <a:pt x="16812" y="803994"/>
                  </a:cubicBezTo>
                  <a:cubicBezTo>
                    <a:pt x="6048" y="793229"/>
                    <a:pt x="0" y="778629"/>
                    <a:pt x="0" y="763405"/>
                  </a:cubicBezTo>
                  <a:lnTo>
                    <a:pt x="0" y="57401"/>
                  </a:lnTo>
                  <a:cubicBezTo>
                    <a:pt x="0" y="42177"/>
                    <a:pt x="6048" y="27577"/>
                    <a:pt x="16812" y="16812"/>
                  </a:cubicBezTo>
                  <a:cubicBezTo>
                    <a:pt x="27577" y="6048"/>
                    <a:pt x="42177" y="0"/>
                    <a:pt x="574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 txBox="1"/>
            <p:nvPr/>
          </p:nvSpPr>
          <p:spPr>
            <a:xfrm>
              <a:off x="0" y="-47625"/>
              <a:ext cx="1371600" cy="8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9"/>
          <p:cNvGrpSpPr/>
          <p:nvPr/>
        </p:nvGrpSpPr>
        <p:grpSpPr>
          <a:xfrm>
            <a:off x="1382761" y="7083089"/>
            <a:ext cx="1051451" cy="1281124"/>
            <a:chOff x="0" y="-47625"/>
            <a:chExt cx="712800" cy="868500"/>
          </a:xfrm>
        </p:grpSpPr>
        <p:sp>
          <p:nvSpPr>
            <p:cNvPr id="123" name="Google Shape;123;p9"/>
            <p:cNvSpPr/>
            <p:nvPr/>
          </p:nvSpPr>
          <p:spPr>
            <a:xfrm>
              <a:off x="0" y="0"/>
              <a:ext cx="712800" cy="820806"/>
            </a:xfrm>
            <a:custGeom>
              <a:avLst/>
              <a:gdLst/>
              <a:ahLst/>
              <a:cxnLst/>
              <a:rect l="l" t="t" r="r" b="b"/>
              <a:pathLst>
                <a:path w="712800" h="820806" extrusionOk="0">
                  <a:moveTo>
                    <a:pt x="110445" y="0"/>
                  </a:moveTo>
                  <a:lnTo>
                    <a:pt x="602355" y="0"/>
                  </a:lnTo>
                  <a:cubicBezTo>
                    <a:pt x="631647" y="0"/>
                    <a:pt x="659739" y="11636"/>
                    <a:pt x="680452" y="32349"/>
                  </a:cubicBezTo>
                  <a:cubicBezTo>
                    <a:pt x="701164" y="53061"/>
                    <a:pt x="712800" y="81153"/>
                    <a:pt x="712800" y="110445"/>
                  </a:cubicBezTo>
                  <a:lnTo>
                    <a:pt x="712800" y="710361"/>
                  </a:lnTo>
                  <a:cubicBezTo>
                    <a:pt x="712800" y="739653"/>
                    <a:pt x="701164" y="767745"/>
                    <a:pt x="680452" y="788458"/>
                  </a:cubicBezTo>
                  <a:cubicBezTo>
                    <a:pt x="659739" y="809170"/>
                    <a:pt x="631647" y="820806"/>
                    <a:pt x="602355" y="820806"/>
                  </a:cubicBezTo>
                  <a:lnTo>
                    <a:pt x="110445" y="820806"/>
                  </a:lnTo>
                  <a:cubicBezTo>
                    <a:pt x="81153" y="820806"/>
                    <a:pt x="53061" y="809170"/>
                    <a:pt x="32349" y="788458"/>
                  </a:cubicBezTo>
                  <a:cubicBezTo>
                    <a:pt x="11636" y="767745"/>
                    <a:pt x="0" y="739653"/>
                    <a:pt x="0" y="710361"/>
                  </a:cubicBezTo>
                  <a:lnTo>
                    <a:pt x="0" y="110445"/>
                  </a:lnTo>
                  <a:cubicBezTo>
                    <a:pt x="0" y="81153"/>
                    <a:pt x="11636" y="53061"/>
                    <a:pt x="32349" y="32349"/>
                  </a:cubicBezTo>
                  <a:cubicBezTo>
                    <a:pt x="53061" y="11636"/>
                    <a:pt x="81153" y="0"/>
                    <a:pt x="11044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 txBox="1"/>
            <p:nvPr/>
          </p:nvSpPr>
          <p:spPr>
            <a:xfrm>
              <a:off x="0" y="-47625"/>
              <a:ext cx="712800" cy="8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0"/>
          <p:cNvGrpSpPr/>
          <p:nvPr/>
        </p:nvGrpSpPr>
        <p:grpSpPr>
          <a:xfrm>
            <a:off x="-1111250" y="4492527"/>
            <a:ext cx="15273923" cy="4001859"/>
            <a:chOff x="0" y="-47625"/>
            <a:chExt cx="10354500" cy="3392844"/>
          </a:xfrm>
        </p:grpSpPr>
        <p:sp>
          <p:nvSpPr>
            <p:cNvPr id="127" name="Google Shape;127;p10"/>
            <p:cNvSpPr/>
            <p:nvPr/>
          </p:nvSpPr>
          <p:spPr>
            <a:xfrm>
              <a:off x="0" y="0"/>
              <a:ext cx="10354442" cy="3345219"/>
            </a:xfrm>
            <a:custGeom>
              <a:avLst/>
              <a:gdLst/>
              <a:ahLst/>
              <a:cxnLst/>
              <a:rect l="l" t="t" r="r" b="b"/>
              <a:pathLst>
                <a:path w="10354442" h="3345219" extrusionOk="0">
                  <a:moveTo>
                    <a:pt x="7603" y="0"/>
                  </a:moveTo>
                  <a:lnTo>
                    <a:pt x="10346839" y="0"/>
                  </a:lnTo>
                  <a:cubicBezTo>
                    <a:pt x="10351039" y="0"/>
                    <a:pt x="10354442" y="3404"/>
                    <a:pt x="10354442" y="7603"/>
                  </a:cubicBezTo>
                  <a:lnTo>
                    <a:pt x="10354442" y="3337616"/>
                  </a:lnTo>
                  <a:cubicBezTo>
                    <a:pt x="10354442" y="3341815"/>
                    <a:pt x="10351039" y="3345219"/>
                    <a:pt x="10346839" y="3345219"/>
                  </a:cubicBezTo>
                  <a:lnTo>
                    <a:pt x="7603" y="3345219"/>
                  </a:lnTo>
                  <a:cubicBezTo>
                    <a:pt x="3404" y="3345219"/>
                    <a:pt x="0" y="3341815"/>
                    <a:pt x="0" y="3337616"/>
                  </a:cubicBezTo>
                  <a:lnTo>
                    <a:pt x="0" y="7603"/>
                  </a:lnTo>
                  <a:cubicBezTo>
                    <a:pt x="0" y="3404"/>
                    <a:pt x="3404" y="0"/>
                    <a:pt x="7603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0"/>
            <p:cNvSpPr txBox="1"/>
            <p:nvPr/>
          </p:nvSpPr>
          <p:spPr>
            <a:xfrm>
              <a:off x="0" y="-47625"/>
              <a:ext cx="10354500" cy="33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0"/>
          <p:cNvGrpSpPr/>
          <p:nvPr/>
        </p:nvGrpSpPr>
        <p:grpSpPr>
          <a:xfrm>
            <a:off x="879358" y="8821563"/>
            <a:ext cx="16503437" cy="964003"/>
            <a:chOff x="0" y="0"/>
            <a:chExt cx="22004582" cy="1285337"/>
          </a:xfrm>
        </p:grpSpPr>
        <p:cxnSp>
          <p:nvCxnSpPr>
            <p:cNvPr id="130" name="Google Shape;130;p10"/>
            <p:cNvCxnSpPr/>
            <p:nvPr/>
          </p:nvCxnSpPr>
          <p:spPr>
            <a:xfrm>
              <a:off x="15402482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" name="Google Shape;131;p10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cxnSp>
          <p:nvCxnSpPr>
            <p:cNvPr id="132" name="Google Shape;132;p10"/>
            <p:cNvCxnSpPr/>
            <p:nvPr/>
          </p:nvCxnSpPr>
          <p:spPr>
            <a:xfrm>
              <a:off x="0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1472125" y="2823025"/>
            <a:ext cx="9171300" cy="16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0"/>
          <p:cNvSpPr>
            <a:spLocks noGrp="1"/>
          </p:cNvSpPr>
          <p:nvPr>
            <p:ph type="pic" idx="2"/>
          </p:nvPr>
        </p:nvSpPr>
        <p:spPr>
          <a:xfrm>
            <a:off x="12206625" y="2367375"/>
            <a:ext cx="4338600" cy="6454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2263138" y="47410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97550" y="1254025"/>
            <a:ext cx="1636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ormorant SC"/>
              <a:buNone/>
              <a:defRPr sz="9000" i="0" u="none" strike="noStrike" cap="none">
                <a:solidFill>
                  <a:schemeClr val="dk1"/>
                </a:solidFill>
                <a:latin typeface="Cormorant SC"/>
                <a:ea typeface="Cormorant SC"/>
                <a:cs typeface="Cormorant SC"/>
                <a:sym typeface="Cormorant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39275" y="48208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73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•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1pPr>
            <a:lvl2pPr marL="914400" marR="0" lvl="1" indent="-3873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–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2pPr>
            <a:lvl3pPr marL="1371600" marR="0" lvl="2" indent="-387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•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3pPr>
            <a:lvl4pPr marL="1828800" marR="0" lvl="3" indent="-387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–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4pPr>
            <a:lvl5pPr marL="2286000" marR="0" lvl="4" indent="-387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»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5pPr>
            <a:lvl6pPr marL="2743200" marR="0" lvl="5" indent="-387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•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6pPr>
            <a:lvl7pPr marL="3200400" marR="0" lvl="6" indent="-387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•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7pPr>
            <a:lvl8pPr marL="3657600" marR="0" lvl="7" indent="-387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•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8pPr>
            <a:lvl9pPr marL="4114800" marR="0" lvl="8" indent="-387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•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1" name="Google Shape;141;p1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 t="-6777" b="-26550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42" name="Google Shape;142;p11"/>
          <p:cNvGrpSpPr/>
          <p:nvPr/>
        </p:nvGrpSpPr>
        <p:grpSpPr>
          <a:xfrm>
            <a:off x="954029" y="8821563"/>
            <a:ext cx="16503475" cy="964002"/>
            <a:chOff x="0" y="0"/>
            <a:chExt cx="22004634" cy="1285337"/>
          </a:xfrm>
        </p:grpSpPr>
        <p:cxnSp>
          <p:nvCxnSpPr>
            <p:cNvPr id="143" name="Google Shape;143;p11"/>
            <p:cNvCxnSpPr/>
            <p:nvPr/>
          </p:nvCxnSpPr>
          <p:spPr>
            <a:xfrm>
              <a:off x="15402482" y="556916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4" name="Google Shape;144;p11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5" name="Google Shape;145;p11"/>
            <p:cNvCxnSpPr/>
            <p:nvPr/>
          </p:nvCxnSpPr>
          <p:spPr>
            <a:xfrm>
              <a:off x="0" y="556916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6" name="Google Shape;146;p11"/>
          <p:cNvGrpSpPr/>
          <p:nvPr/>
        </p:nvGrpSpPr>
        <p:grpSpPr>
          <a:xfrm rot="10800000">
            <a:off x="954030" y="1028700"/>
            <a:ext cx="16503475" cy="964002"/>
            <a:chOff x="0" y="0"/>
            <a:chExt cx="22004634" cy="1285337"/>
          </a:xfrm>
        </p:grpSpPr>
        <p:cxnSp>
          <p:nvCxnSpPr>
            <p:cNvPr id="147" name="Google Shape;147;p11"/>
            <p:cNvCxnSpPr/>
            <p:nvPr/>
          </p:nvCxnSpPr>
          <p:spPr>
            <a:xfrm>
              <a:off x="15402482" y="556916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8" name="Google Shape;148;p11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9" name="Google Shape;149;p11"/>
            <p:cNvCxnSpPr/>
            <p:nvPr/>
          </p:nvCxnSpPr>
          <p:spPr>
            <a:xfrm>
              <a:off x="0" y="556916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0" name="Google Shape;150;p11"/>
          <p:cNvGrpSpPr/>
          <p:nvPr/>
        </p:nvGrpSpPr>
        <p:grpSpPr>
          <a:xfrm>
            <a:off x="3429836" y="2642626"/>
            <a:ext cx="11461271" cy="5369203"/>
            <a:chOff x="0" y="-47625"/>
            <a:chExt cx="9609705" cy="4501810"/>
          </a:xfrm>
        </p:grpSpPr>
        <p:sp>
          <p:nvSpPr>
            <p:cNvPr id="151" name="Google Shape;151;p11"/>
            <p:cNvSpPr/>
            <p:nvPr/>
          </p:nvSpPr>
          <p:spPr>
            <a:xfrm>
              <a:off x="0" y="0"/>
              <a:ext cx="9609705" cy="4454185"/>
            </a:xfrm>
            <a:custGeom>
              <a:avLst/>
              <a:gdLst/>
              <a:ahLst/>
              <a:cxnLst/>
              <a:rect l="l" t="t" r="r" b="b"/>
              <a:pathLst>
                <a:path w="9609705" h="4454185" extrusionOk="0">
                  <a:moveTo>
                    <a:pt x="10132" y="0"/>
                  </a:moveTo>
                  <a:lnTo>
                    <a:pt x="9599573" y="0"/>
                  </a:lnTo>
                  <a:cubicBezTo>
                    <a:pt x="9605169" y="0"/>
                    <a:pt x="9609705" y="4536"/>
                    <a:pt x="9609705" y="10132"/>
                  </a:cubicBezTo>
                  <a:lnTo>
                    <a:pt x="9609705" y="4444052"/>
                  </a:lnTo>
                  <a:cubicBezTo>
                    <a:pt x="9609705" y="4449648"/>
                    <a:pt x="9605169" y="4454185"/>
                    <a:pt x="9599573" y="4454185"/>
                  </a:cubicBezTo>
                  <a:lnTo>
                    <a:pt x="10132" y="4454185"/>
                  </a:lnTo>
                  <a:cubicBezTo>
                    <a:pt x="4536" y="4454185"/>
                    <a:pt x="0" y="4449648"/>
                    <a:pt x="0" y="4444052"/>
                  </a:cubicBezTo>
                  <a:lnTo>
                    <a:pt x="0" y="10132"/>
                  </a:lnTo>
                  <a:cubicBezTo>
                    <a:pt x="0" y="4536"/>
                    <a:pt x="4536" y="0"/>
                    <a:pt x="10132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 txBox="1"/>
            <p:nvPr/>
          </p:nvSpPr>
          <p:spPr>
            <a:xfrm>
              <a:off x="0" y="-47625"/>
              <a:ext cx="9609705" cy="4501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11"/>
          <p:cNvSpPr txBox="1"/>
          <p:nvPr/>
        </p:nvSpPr>
        <p:spPr>
          <a:xfrm>
            <a:off x="5022612" y="3560602"/>
            <a:ext cx="8275718" cy="369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999" b="1" dirty="0">
                <a:solidFill>
                  <a:srgbClr val="EDC253"/>
                </a:solidFill>
                <a:latin typeface="Cormorant SC"/>
                <a:ea typeface="Cormorant SC"/>
                <a:sym typeface="Cormorant SC"/>
              </a:rPr>
              <a:t>ΟΙΚΟΝΟΜΙΑ &amp; ΚΟΙΝΩΝΙΑ</a:t>
            </a:r>
            <a:endParaRPr dirty="0"/>
          </a:p>
        </p:txBody>
      </p:sp>
      <p:grpSp>
        <p:nvGrpSpPr>
          <p:cNvPr id="155" name="Google Shape;155;p11"/>
          <p:cNvGrpSpPr/>
          <p:nvPr/>
        </p:nvGrpSpPr>
        <p:grpSpPr>
          <a:xfrm>
            <a:off x="16708302" y="7553959"/>
            <a:ext cx="1744558" cy="1267604"/>
            <a:chOff x="0" y="-47625"/>
            <a:chExt cx="1182658" cy="859325"/>
          </a:xfrm>
        </p:grpSpPr>
        <p:sp>
          <p:nvSpPr>
            <p:cNvPr id="156" name="Google Shape;156;p11"/>
            <p:cNvSpPr/>
            <p:nvPr/>
          </p:nvSpPr>
          <p:spPr>
            <a:xfrm>
              <a:off x="0" y="0"/>
              <a:ext cx="1182658" cy="811700"/>
            </a:xfrm>
            <a:custGeom>
              <a:avLst/>
              <a:gdLst/>
              <a:ahLst/>
              <a:cxnLst/>
              <a:rect l="l" t="t" r="r" b="b"/>
              <a:pathLst>
                <a:path w="1182658" h="811700" extrusionOk="0">
                  <a:moveTo>
                    <a:pt x="66566" y="0"/>
                  </a:moveTo>
                  <a:lnTo>
                    <a:pt x="1116092" y="0"/>
                  </a:lnTo>
                  <a:cubicBezTo>
                    <a:pt x="1133746" y="0"/>
                    <a:pt x="1150677" y="7013"/>
                    <a:pt x="1163161" y="19497"/>
                  </a:cubicBezTo>
                  <a:cubicBezTo>
                    <a:pt x="1175645" y="31980"/>
                    <a:pt x="1182658" y="48912"/>
                    <a:pt x="1182658" y="66566"/>
                  </a:cubicBezTo>
                  <a:lnTo>
                    <a:pt x="1182658" y="745134"/>
                  </a:lnTo>
                  <a:cubicBezTo>
                    <a:pt x="1182658" y="762788"/>
                    <a:pt x="1175645" y="779719"/>
                    <a:pt x="1163161" y="792203"/>
                  </a:cubicBezTo>
                  <a:cubicBezTo>
                    <a:pt x="1150677" y="804687"/>
                    <a:pt x="1133746" y="811700"/>
                    <a:pt x="1116092" y="811700"/>
                  </a:cubicBezTo>
                  <a:lnTo>
                    <a:pt x="66566" y="811700"/>
                  </a:lnTo>
                  <a:cubicBezTo>
                    <a:pt x="48912" y="811700"/>
                    <a:pt x="31980" y="804687"/>
                    <a:pt x="19497" y="792203"/>
                  </a:cubicBezTo>
                  <a:cubicBezTo>
                    <a:pt x="7013" y="779719"/>
                    <a:pt x="0" y="762788"/>
                    <a:pt x="0" y="745134"/>
                  </a:cubicBezTo>
                  <a:lnTo>
                    <a:pt x="0" y="66566"/>
                  </a:lnTo>
                  <a:cubicBezTo>
                    <a:pt x="0" y="48912"/>
                    <a:pt x="7013" y="31980"/>
                    <a:pt x="19497" y="19497"/>
                  </a:cubicBezTo>
                  <a:cubicBezTo>
                    <a:pt x="31980" y="7013"/>
                    <a:pt x="48912" y="0"/>
                    <a:pt x="6656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 txBox="1"/>
            <p:nvPr/>
          </p:nvSpPr>
          <p:spPr>
            <a:xfrm>
              <a:off x="0" y="-47625"/>
              <a:ext cx="1182658" cy="859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1"/>
          <p:cNvGrpSpPr/>
          <p:nvPr/>
        </p:nvGrpSpPr>
        <p:grpSpPr>
          <a:xfrm>
            <a:off x="17259300" y="6795730"/>
            <a:ext cx="1744558" cy="1267604"/>
            <a:chOff x="0" y="-47625"/>
            <a:chExt cx="1182658" cy="859325"/>
          </a:xfrm>
        </p:grpSpPr>
        <p:sp>
          <p:nvSpPr>
            <p:cNvPr id="159" name="Google Shape;159;p11"/>
            <p:cNvSpPr/>
            <p:nvPr/>
          </p:nvSpPr>
          <p:spPr>
            <a:xfrm>
              <a:off x="0" y="0"/>
              <a:ext cx="1182658" cy="811700"/>
            </a:xfrm>
            <a:custGeom>
              <a:avLst/>
              <a:gdLst/>
              <a:ahLst/>
              <a:cxnLst/>
              <a:rect l="l" t="t" r="r" b="b"/>
              <a:pathLst>
                <a:path w="1182658" h="811700" extrusionOk="0">
                  <a:moveTo>
                    <a:pt x="66566" y="0"/>
                  </a:moveTo>
                  <a:lnTo>
                    <a:pt x="1116092" y="0"/>
                  </a:lnTo>
                  <a:cubicBezTo>
                    <a:pt x="1133746" y="0"/>
                    <a:pt x="1150677" y="7013"/>
                    <a:pt x="1163161" y="19497"/>
                  </a:cubicBezTo>
                  <a:cubicBezTo>
                    <a:pt x="1175645" y="31980"/>
                    <a:pt x="1182658" y="48912"/>
                    <a:pt x="1182658" y="66566"/>
                  </a:cubicBezTo>
                  <a:lnTo>
                    <a:pt x="1182658" y="745134"/>
                  </a:lnTo>
                  <a:cubicBezTo>
                    <a:pt x="1182658" y="762788"/>
                    <a:pt x="1175645" y="779719"/>
                    <a:pt x="1163161" y="792203"/>
                  </a:cubicBezTo>
                  <a:cubicBezTo>
                    <a:pt x="1150677" y="804687"/>
                    <a:pt x="1133746" y="811700"/>
                    <a:pt x="1116092" y="811700"/>
                  </a:cubicBezTo>
                  <a:lnTo>
                    <a:pt x="66566" y="811700"/>
                  </a:lnTo>
                  <a:cubicBezTo>
                    <a:pt x="48912" y="811700"/>
                    <a:pt x="31980" y="804687"/>
                    <a:pt x="19497" y="792203"/>
                  </a:cubicBezTo>
                  <a:cubicBezTo>
                    <a:pt x="7013" y="779719"/>
                    <a:pt x="0" y="762788"/>
                    <a:pt x="0" y="745134"/>
                  </a:cubicBezTo>
                  <a:lnTo>
                    <a:pt x="0" y="66566"/>
                  </a:lnTo>
                  <a:cubicBezTo>
                    <a:pt x="0" y="48912"/>
                    <a:pt x="7013" y="31980"/>
                    <a:pt x="19497" y="19497"/>
                  </a:cubicBezTo>
                  <a:cubicBezTo>
                    <a:pt x="31980" y="7013"/>
                    <a:pt x="48912" y="0"/>
                    <a:pt x="6656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 txBox="1"/>
            <p:nvPr/>
          </p:nvSpPr>
          <p:spPr>
            <a:xfrm>
              <a:off x="0" y="-47625"/>
              <a:ext cx="1182658" cy="859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55BFE1-FD06-F173-9EE8-5C47EED42BF8}"/>
              </a:ext>
            </a:extLst>
          </p:cNvPr>
          <p:cNvSpPr txBox="1"/>
          <p:nvPr/>
        </p:nvSpPr>
        <p:spPr>
          <a:xfrm>
            <a:off x="1058227" y="8711986"/>
            <a:ext cx="605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4">
                    <a:lumMod val="75000"/>
                  </a:schemeClr>
                </a:solidFill>
              </a:rPr>
              <a:t>Διδάσκουσα: Γεωργία </a:t>
            </a:r>
            <a:r>
              <a:rPr lang="el-GR" sz="2800" dirty="0" err="1">
                <a:solidFill>
                  <a:schemeClr val="accent4">
                    <a:lumMod val="75000"/>
                  </a:schemeClr>
                </a:solidFill>
              </a:rPr>
              <a:t>Ρήνα</a:t>
            </a:r>
            <a:endParaRPr lang="el-GR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Εικόνα 1">
            <a:extLst>
              <a:ext uri="{FF2B5EF4-FFF2-40B4-BE49-F238E27FC236}">
                <a16:creationId xmlns:a16="http://schemas.microsoft.com/office/drawing/2014/main" id="{B590BBA9-246D-463D-1308-6B336BE8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28" y="277588"/>
            <a:ext cx="990988" cy="113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EA9B093-3A89-7F0D-4CE2-BE022153E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8714" y="963386"/>
            <a:ext cx="13422085" cy="708996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Ανάδυση βασικού μοντέλου  = Δυναστεία Χαν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Δυναστεία </a:t>
            </a:r>
            <a:r>
              <a:rPr lang="el-GR" sz="2400" b="1" dirty="0" err="1">
                <a:solidFill>
                  <a:schemeClr val="bg1"/>
                </a:solidFill>
              </a:rPr>
              <a:t>Σουγκ</a:t>
            </a:r>
            <a:r>
              <a:rPr lang="el-GR" sz="2400" b="1" dirty="0">
                <a:solidFill>
                  <a:schemeClr val="bg1"/>
                </a:solidFill>
              </a:rPr>
              <a:t> (960-1279) ευνόησαν το εμπόριο: κυβερνητική στήριξη &amp; στόλος= θαλάσσιο εμπόριο &amp; ανάπτυξη διεθνών εμπορικών σχέσεων, δραστήριες εμπορικές συναλλαγές με τη Δύση (Ινδία, Αραβικός κόσμος)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Ο κομφουκιανισμός: ασκούσε την πολιτική εξουσία οδηγούσε σε απόρριψη έντονων ανισοτήτων &amp; μεγάλων ανεξάρτητων περιουσιών, προώθηση της γεωργίας &amp; κρατικούς ελέγχους στο χρήμα, στο πιστωτικό σύστημα &amp; στο εμπόριο</a:t>
            </a:r>
          </a:p>
          <a:p>
            <a:pPr marL="69850" indent="0"/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Θετικότερη στάση στις εμπορικές δραστηριότητες είχε ο βουδισμός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/>
              <a:t>Ενιαία, ισχυρή αυτοκρατορία με κεντρική εξουσία. Αυτή η συγκεντρωτική μορφή παρείχε ασφάλεια και ρύθμιση, αλλά δεν δημιούργησε τις ίδιες «ευκαιρίες» και πιέσεις που παρείχε η πολιτική πλειοψηφία / ανταγωνισμός στα ευρωπαϊκά κράτη-πόλεις.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Ω ς 13</a:t>
            </a:r>
            <a:r>
              <a:rPr lang="el-GR" sz="2400" b="1" baseline="30000" dirty="0">
                <a:solidFill>
                  <a:schemeClr val="bg1"/>
                </a:solidFill>
              </a:rPr>
              <a:t>ο</a:t>
            </a:r>
            <a:r>
              <a:rPr lang="el-GR" sz="2400" b="1" dirty="0">
                <a:solidFill>
                  <a:schemeClr val="bg1"/>
                </a:solidFill>
              </a:rPr>
              <a:t> αι. = διαπεριφερειακές εξαγωγές (είδη πολυτελείας, πορσελάνη, μέταλλο, τρόφιμα)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Εξήγαγε: μετάξι, τσάι, πορσελάνη, χαρτί κτλ. Εισήγαγε: άλογα, μπαχαρικά , πολύτιμους λίθους, φάρμακα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Βιοτεχνική παραγωγή: εργαστήρια (δημόσιοι υπάλληλοι, έμποροι-απασχόληση μισθωτών σε σταθερή βάση)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61487-3F5E-CD5A-FCD5-E648748B4510}"/>
              </a:ext>
            </a:extLst>
          </p:cNvPr>
          <p:cNvSpPr txBox="1"/>
          <p:nvPr/>
        </p:nvSpPr>
        <p:spPr>
          <a:xfrm>
            <a:off x="2432957" y="5943600"/>
            <a:ext cx="267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ΚΙΝΑ </a:t>
            </a:r>
            <a:endParaRPr lang="en-US" sz="3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9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95C56D1-63C4-2814-628F-1FE8A3F70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4071" y="718457"/>
            <a:ext cx="13781315" cy="8066314"/>
          </a:xfrm>
        </p:spPr>
        <p:txBody>
          <a:bodyPr>
            <a:normAutofit fontScale="92500" lnSpcReduction="20000"/>
          </a:bodyPr>
          <a:lstStyle/>
          <a:p>
            <a:pPr marL="527050" indent="-457200">
              <a:buFont typeface="Arial" panose="020B0604020202020204" pitchFamily="34" charset="0"/>
              <a:buChar char="•"/>
            </a:pPr>
            <a:endParaRPr lang="el-GR" sz="2800" b="1" dirty="0"/>
          </a:p>
          <a:p>
            <a:pPr marL="527050" indent="-457200">
              <a:buFont typeface="Arial" panose="020B0604020202020204" pitchFamily="34" charset="0"/>
              <a:buChar char="•"/>
            </a:pPr>
            <a:r>
              <a:rPr lang="el-GR" sz="3500" b="1" dirty="0"/>
              <a:t>Η οικονομική δραστηριότητα = εποπτεία κεντρικού κράτους – κατασκευή δρόμων, καναλιών, μονοπώλιο στο αλάτι, τσάι, λιβάνι, νομισματικός έλεγχος, τιθάσευση </a:t>
            </a:r>
            <a:r>
              <a:rPr lang="el-GR" sz="3500" b="1" dirty="0" err="1"/>
              <a:t>εμπορο</a:t>
            </a:r>
            <a:r>
              <a:rPr lang="el-GR" sz="3500" b="1" dirty="0"/>
              <a:t>-τραπεζικών δραστηριοτήτων, περιορισμούς στις επενδύσεις</a:t>
            </a:r>
          </a:p>
          <a:p>
            <a:pPr marL="69850" indent="0"/>
            <a:endParaRPr lang="el-GR" sz="3500" b="1" dirty="0"/>
          </a:p>
          <a:p>
            <a:pPr marL="527050" indent="-457200">
              <a:buFont typeface="Arial" panose="020B0604020202020204" pitchFamily="34" charset="0"/>
              <a:buChar char="•"/>
            </a:pPr>
            <a:r>
              <a:rPr lang="el-GR" sz="3500" b="1" dirty="0"/>
              <a:t>Βασικοί φορείς οικονομικής άνθησης= ιδιώτες έμποροι=κέρδος=άνοδος κοινωνικής θέσης</a:t>
            </a:r>
          </a:p>
          <a:p>
            <a:pPr marL="69850" indent="0"/>
            <a:endParaRPr lang="el-GR" sz="3500" b="1" dirty="0"/>
          </a:p>
          <a:p>
            <a:pPr marL="527050" indent="-457200">
              <a:buFont typeface="Arial" panose="020B0604020202020204" pitchFamily="34" charset="0"/>
              <a:buChar char="•"/>
            </a:pPr>
            <a:r>
              <a:rPr lang="el-GR" sz="3500" b="1" dirty="0"/>
              <a:t>Τεχνολογικές καινοτομίες: πυρίτιδα, πυξίδα, τυπογραφία</a:t>
            </a:r>
          </a:p>
          <a:p>
            <a:pPr marL="527050" indent="-457200">
              <a:buFont typeface="Arial" panose="020B0604020202020204" pitchFamily="34" charset="0"/>
              <a:buChar char="•"/>
            </a:pPr>
            <a:endParaRPr lang="el-GR" sz="3500" b="1" dirty="0"/>
          </a:p>
          <a:p>
            <a:pPr marL="527050" indent="-457200">
              <a:buFont typeface="Arial" panose="020B0604020202020204" pitchFamily="34" charset="0"/>
              <a:buChar char="•"/>
            </a:pPr>
            <a:endParaRPr lang="el-GR" sz="3500" b="1" dirty="0"/>
          </a:p>
          <a:p>
            <a:pPr marL="527050" indent="-457200">
              <a:buFont typeface="Arial" panose="020B0604020202020204" pitchFamily="34" charset="0"/>
              <a:buChar char="•"/>
            </a:pPr>
            <a:endParaRPr lang="el-GR" sz="3500" b="1" dirty="0"/>
          </a:p>
          <a:p>
            <a:pPr marL="527050" indent="-457200">
              <a:buFont typeface="Arial" panose="020B0604020202020204" pitchFamily="34" charset="0"/>
              <a:buChar char="•"/>
            </a:pPr>
            <a:r>
              <a:rPr lang="el-GR" sz="3500" b="1" dirty="0"/>
              <a:t>η Κίνα είχε ισχυρές εμπορικές δραστηριότητες, αλλά το πολιτικό πλαίσιο και οι δομές (κεντρική αυτοκρατορία, διαφορετικές κοινωνικές ισορροπίες) άλλαξαν την εξέλιξη αυτών των δραστηριοτήτων</a:t>
            </a:r>
          </a:p>
          <a:p>
            <a:endParaRPr lang="en-US" dirty="0"/>
          </a:p>
        </p:txBody>
      </p:sp>
      <p:sp>
        <p:nvSpPr>
          <p:cNvPr id="4" name="Βέλος: Οδοντωτό δεξιό 3">
            <a:extLst>
              <a:ext uri="{FF2B5EF4-FFF2-40B4-BE49-F238E27FC236}">
                <a16:creationId xmlns:a16="http://schemas.microsoft.com/office/drawing/2014/main" id="{47D2947B-4ED4-85A7-3D80-D6776B95B750}"/>
              </a:ext>
            </a:extLst>
          </p:cNvPr>
          <p:cNvSpPr/>
          <p:nvPr/>
        </p:nvSpPr>
        <p:spPr>
          <a:xfrm rot="5400000">
            <a:off x="10058399" y="5486403"/>
            <a:ext cx="751114" cy="71845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99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BC18FAB-6EBE-5242-CCD5-1F3D674D1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856" y="1143000"/>
            <a:ext cx="14369143" cy="842554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Πριν από τον 7</a:t>
            </a:r>
            <a:r>
              <a:rPr lang="el-GR" sz="2400" b="1" baseline="30000" dirty="0">
                <a:solidFill>
                  <a:schemeClr val="bg1"/>
                </a:solidFill>
              </a:rPr>
              <a:t>ο</a:t>
            </a:r>
            <a:r>
              <a:rPr lang="el-GR" sz="2400" b="1" dirty="0">
                <a:solidFill>
                  <a:schemeClr val="bg1"/>
                </a:solidFill>
              </a:rPr>
              <a:t> αι. = στοιχεία εμπορικού καπιταλισμού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Μέκκα &amp; </a:t>
            </a:r>
            <a:r>
              <a:rPr lang="el-GR" sz="2400" b="1" dirty="0" err="1">
                <a:solidFill>
                  <a:schemeClr val="bg1"/>
                </a:solidFill>
              </a:rPr>
              <a:t>Μεδίνα</a:t>
            </a:r>
            <a:r>
              <a:rPr lang="el-GR" sz="2400" b="1" dirty="0">
                <a:solidFill>
                  <a:schemeClr val="bg1"/>
                </a:solidFill>
              </a:rPr>
              <a:t> = εμπορικές πόλεις, σημαντικές εμπορικές οδοί καραβανιών</a:t>
            </a:r>
          </a:p>
          <a:p>
            <a:pPr marL="69850" indent="0"/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8</a:t>
            </a:r>
            <a:r>
              <a:rPr lang="el-GR" sz="2400" b="1" baseline="30000" dirty="0">
                <a:solidFill>
                  <a:schemeClr val="bg1"/>
                </a:solidFill>
              </a:rPr>
              <a:t>ος</a:t>
            </a:r>
            <a:r>
              <a:rPr lang="el-GR" sz="2400" b="1" dirty="0">
                <a:solidFill>
                  <a:schemeClr val="bg1"/>
                </a:solidFill>
              </a:rPr>
              <a:t> αι. : Πέρσες &amp; Άραβες </a:t>
            </a:r>
            <a:r>
              <a:rPr lang="el-GR" sz="2400" b="1" dirty="0" err="1">
                <a:solidFill>
                  <a:schemeClr val="bg1"/>
                </a:solidFill>
              </a:rPr>
              <a:t>εμπόροι</a:t>
            </a:r>
            <a:r>
              <a:rPr lang="el-GR" sz="2400" b="1" dirty="0">
                <a:solidFill>
                  <a:schemeClr val="bg1"/>
                </a:solidFill>
              </a:rPr>
              <a:t> –νέες εμπορικές  διασυνδέσεις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Το κεφάλαιο των εμπόρων προήλθε από λεηλασίες, επιδρομές, επανεπένδυση κερδών μέσω εμπορίου, πιστώσεις – εξελιγμένα πιστωτικά εργαλεία, επιταγές &amp; συναλλαγματικές</a:t>
            </a:r>
          </a:p>
          <a:p>
            <a:pPr marL="69850" indent="0"/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Δυνατές επιχειρηματικές συμπράξεις με σκοπό την χρηματοδότηση &amp; τον επιμερισμό ρίσκου – νομικές προϋποθέσεις, τυποποιημένες φόρμες συμμετοχής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Αγόραζαν και μεταπωλούσαν: μετάξι, πορσελάνη, χρυσό, ασήμι, μέταλλα, σκλάβους, κοσμήματα</a:t>
            </a:r>
          </a:p>
          <a:p>
            <a:pPr marL="69850" indent="0"/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Ισλάμ = θετική στάση, εύνοια – απαραίτητους κανόνες = δίκτυα Αράβων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 λόγω κοινής γλώσσας, θρησκείας, κουλτούρας= εμπιστοσύνη, αλληλεγγύη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Αχανής περιοχή : </a:t>
            </a:r>
            <a:r>
              <a:rPr lang="el-GR" sz="2400" b="1" dirty="0" err="1">
                <a:solidFill>
                  <a:schemeClr val="bg1"/>
                </a:solidFill>
              </a:rPr>
              <a:t>ιδιοκατανάλωση</a:t>
            </a:r>
            <a:r>
              <a:rPr lang="el-GR" sz="2400" b="1" dirty="0">
                <a:solidFill>
                  <a:schemeClr val="bg1"/>
                </a:solidFill>
              </a:rPr>
              <a:t>, όρια επιβίωσης</a:t>
            </a:r>
          </a:p>
          <a:p>
            <a:pPr marL="69850" indent="0"/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Έμποροι: κοινωνική αναγνώριση, πρώτα ίχνη μιας </a:t>
            </a:r>
            <a:r>
              <a:rPr lang="el-GR" sz="2400" b="1" dirty="0" err="1">
                <a:solidFill>
                  <a:schemeClr val="bg1"/>
                </a:solidFill>
              </a:rPr>
              <a:t>εμποροκαπιταλιστικής</a:t>
            </a:r>
            <a:r>
              <a:rPr lang="el-GR" sz="2400" b="1" dirty="0">
                <a:solidFill>
                  <a:schemeClr val="bg1"/>
                </a:solidFill>
              </a:rPr>
              <a:t> μπουρζουαζίας, δεν συμμετείχαν στην πολιτική εξουσία, </a:t>
            </a:r>
            <a:r>
              <a:rPr lang="el-GR" sz="2400" b="1" dirty="0" err="1">
                <a:solidFill>
                  <a:schemeClr val="bg1"/>
                </a:solidFill>
              </a:rPr>
              <a:t>αποστασιοποιημένοι</a:t>
            </a:r>
            <a:r>
              <a:rPr lang="el-GR" sz="2400" b="1" dirty="0">
                <a:solidFill>
                  <a:schemeClr val="bg1"/>
                </a:solidFill>
              </a:rPr>
              <a:t> από το κράτος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A1A47-4A79-8CC4-7AB4-578CF43E43E5}"/>
              </a:ext>
            </a:extLst>
          </p:cNvPr>
          <p:cNvSpPr txBox="1"/>
          <p:nvPr/>
        </p:nvSpPr>
        <p:spPr>
          <a:xfrm>
            <a:off x="2792184" y="6470226"/>
            <a:ext cx="176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ΑΡΑΒΙΑ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DAE5B31-55CE-80C9-AE83-42CDF3671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543" y="800099"/>
            <a:ext cx="14434457" cy="84255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Ο εμπορικός καπιταλισμός στην Ευρώπη αναπτύχθηκε διαφορετικά από ότι στην Ασία.</a:t>
            </a:r>
          </a:p>
          <a:p>
            <a:pPr marL="69850" indent="0"/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Εμπόριο μεγάλων αποστάσεων, Ευρώπη-Ασία, Βορράς: Ρωσία, Πολωνία, Σκανδιναβία, Αγγλία </a:t>
            </a:r>
            <a:r>
              <a:rPr lang="el-GR" sz="2400" b="1" dirty="0" err="1">
                <a:solidFill>
                  <a:schemeClr val="bg1"/>
                </a:solidFill>
              </a:rPr>
              <a:t>κτλ</a:t>
            </a:r>
            <a:endParaRPr lang="el-GR" sz="2400" b="1" dirty="0">
              <a:solidFill>
                <a:schemeClr val="bg1"/>
              </a:solidFill>
            </a:endParaRPr>
          </a:p>
          <a:p>
            <a:pPr marL="69850" indent="0"/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Ηγετική θέση: πλοιοκτήτες, έμποροι, καπετάνιοι από Βενετία, Γένοβα, Φλωρεντία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Ανάπτυξη χερσαίων εμπορικών δρόμων, συνδέσεις ανάμεσα σε εμπορικές περιοχές για εξυπηρέτηση </a:t>
            </a:r>
            <a:r>
              <a:rPr lang="el-GR" sz="2400" b="1" dirty="0" err="1">
                <a:solidFill>
                  <a:schemeClr val="bg1"/>
                </a:solidFill>
              </a:rPr>
              <a:t>εμποροπανήγυρων</a:t>
            </a:r>
            <a:endParaRPr lang="el-GR" sz="2400" b="1" dirty="0">
              <a:solidFill>
                <a:schemeClr val="bg1"/>
              </a:solidFill>
            </a:endParaRPr>
          </a:p>
          <a:p>
            <a:pPr marL="69850" indent="0"/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Έμποροι μεγάλων αποστάσεων: όχι μόνο καπιταλιστικές αλλά και συνεργατικές αρχές για μείωση κινδύνων, πχ στα χερσαία ταξίδια = ένωση σε καραβάνια, καράβια = στόλους, στενή επαφή με ομοεθνείς, προσωρινές σχέσεις</a:t>
            </a:r>
          </a:p>
          <a:p>
            <a:pPr marL="69850" indent="0"/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Πχ «Γερμανική </a:t>
            </a:r>
            <a:r>
              <a:rPr lang="el-GR" sz="2400" b="1" dirty="0" err="1">
                <a:solidFill>
                  <a:schemeClr val="bg1"/>
                </a:solidFill>
              </a:rPr>
              <a:t>Χάνσα</a:t>
            </a:r>
            <a:r>
              <a:rPr lang="el-GR" sz="2400" b="1" dirty="0">
                <a:solidFill>
                  <a:schemeClr val="bg1"/>
                </a:solidFill>
              </a:rPr>
              <a:t>» = ένωση περιπλανώμενων εμπόρων με κοινή καταγωγή  από συγκεκριμένες </a:t>
            </a:r>
            <a:r>
              <a:rPr lang="el-GR" sz="2400" b="1" dirty="0" err="1">
                <a:solidFill>
                  <a:schemeClr val="bg1"/>
                </a:solidFill>
              </a:rPr>
              <a:t>βορειογερμανικές</a:t>
            </a:r>
            <a:r>
              <a:rPr lang="el-GR" sz="2400" b="1" dirty="0">
                <a:solidFill>
                  <a:schemeClr val="bg1"/>
                </a:solidFill>
              </a:rPr>
              <a:t> πόλεις . Χαλαρός συνασπισμός. Κυριαρχία στην ναυσιπλοΐα, εμπόριο, πολιτική. Είχε εμπορικούς σταθμούς</a:t>
            </a:r>
            <a:r>
              <a:rPr lang="en-US" sz="2400" b="1" dirty="0">
                <a:solidFill>
                  <a:schemeClr val="bg1"/>
                </a:solidFill>
              </a:rPr>
              <a:t> (</a:t>
            </a:r>
            <a:r>
              <a:rPr lang="en-US" sz="2400" b="1" dirty="0" err="1">
                <a:solidFill>
                  <a:schemeClr val="bg1"/>
                </a:solidFill>
              </a:rPr>
              <a:t>Kontore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r>
              <a:rPr lang="el-GR" sz="2400" b="1" dirty="0">
                <a:solidFill>
                  <a:schemeClr val="bg1"/>
                </a:solidFill>
              </a:rPr>
              <a:t> σε διαφορετικά μέρη.  Οι έμποροι της ένωσης συμπράτταν ανά δύο σε μικρές εμπορικές εταιρείες για λίγα χρόνια, μοιράζονταν </a:t>
            </a:r>
            <a:r>
              <a:rPr lang="el-GR" sz="2400" b="1" dirty="0" err="1">
                <a:solidFill>
                  <a:schemeClr val="bg1"/>
                </a:solidFill>
              </a:rPr>
              <a:t>υψη΄λό</a:t>
            </a:r>
            <a:r>
              <a:rPr lang="el-GR" sz="2400" b="1" dirty="0">
                <a:solidFill>
                  <a:schemeClr val="bg1"/>
                </a:solidFill>
              </a:rPr>
              <a:t> </a:t>
            </a:r>
            <a:r>
              <a:rPr lang="el-GR" sz="2400" b="1" dirty="0" err="1">
                <a:solidFill>
                  <a:schemeClr val="bg1"/>
                </a:solidFill>
              </a:rPr>
              <a:t>κέρδος.Συνήθως</a:t>
            </a:r>
            <a:r>
              <a:rPr lang="el-GR" sz="2400" b="1" dirty="0">
                <a:solidFill>
                  <a:schemeClr val="bg1"/>
                </a:solidFill>
              </a:rPr>
              <a:t> μεταξύ συγγενών. Λειτουργούσαν ως τραπεζίτες, αργυραμοιβοί. Αγοροπωλησίες βάσει πίστωσής. Φερεγγυότητα. Συνεταιριστική μορφή, συντεχνιακή πολιτική,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32B32-3483-0187-1436-9E1DDBE098D6}"/>
              </a:ext>
            </a:extLst>
          </p:cNvPr>
          <p:cNvSpPr txBox="1"/>
          <p:nvPr/>
        </p:nvSpPr>
        <p:spPr>
          <a:xfrm>
            <a:off x="2710543" y="6490667"/>
            <a:ext cx="1469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ΕΥΡΩΠΗ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7B93A50-679C-9EB2-7B43-C0C0F742E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3587" y="587829"/>
            <a:ext cx="15160300" cy="805335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</a:rPr>
              <a:t>Ίδρυση επιχειρήσεων με τη μορφή αυτοτελών νομικών προσώπων, εναλλαγή ιδιοκτητών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</a:rPr>
              <a:t>Καινοτομίες: διπλογραφική μέθοδος τήρησης λογιστικών βιβλίων, </a:t>
            </a:r>
            <a:r>
              <a:rPr lang="el-GR" sz="2800" b="1" dirty="0" err="1">
                <a:solidFill>
                  <a:schemeClr val="bg1"/>
                </a:solidFill>
              </a:rPr>
              <a:t>δλδ</a:t>
            </a:r>
            <a:r>
              <a:rPr lang="el-GR" sz="2800" b="1" dirty="0">
                <a:solidFill>
                  <a:schemeClr val="bg1"/>
                </a:solidFill>
              </a:rPr>
              <a:t> αντιπαρέθετε επακριβώς τις χρεώσεις και τις πιστώσεις  = μέθοδος </a:t>
            </a:r>
            <a:r>
              <a:rPr lang="en-US" sz="2800" b="1" dirty="0" err="1">
                <a:solidFill>
                  <a:schemeClr val="bg1"/>
                </a:solidFill>
              </a:rPr>
              <a:t>Veneziana</a:t>
            </a:r>
            <a:endParaRPr lang="el-GR" sz="2800" b="1" dirty="0">
              <a:solidFill>
                <a:schemeClr val="bg1"/>
              </a:solidFill>
            </a:endParaRPr>
          </a:p>
          <a:p>
            <a:pPr marL="69850" indent="0"/>
            <a:endParaRPr lang="el-GR" sz="2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</a:rPr>
              <a:t>Νέοι μέθοδοι στις πιστώσεις χωρίς μετρητά , διακίνηση γραμματίων  και συναλλαγματικών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</a:rPr>
              <a:t>Ανάπτυξη διαφορετικών νομικών μορφών , συγκρότηση εταιρειών , συμμετοχή εταίρων , συγχώνευση κεφαλαίων </a:t>
            </a:r>
          </a:p>
          <a:p>
            <a:pPr marL="69850" indent="0"/>
            <a:endParaRPr lang="el-GR" sz="2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</a:rPr>
              <a:t>Ο ευρωπαϊκό εμπορικός καπιταλισμός επεκτάθηκε πέραν του εμπορίου προς την κατεύθυνση του χρηματοπιστωτικού καπιταλισμού, αναπτύσσοντας ανεξάρτητους θεσμούς, συγχρωτισμό με πολιτικά ισχυρούς, διείσδυση στη σφαίρα της παραγωγής</a:t>
            </a:r>
          </a:p>
          <a:p>
            <a:pPr marL="69850" indent="0"/>
            <a:endParaRPr lang="el-GR" sz="2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</a:rPr>
              <a:t>Τράπεζες : οργανωμένες εμπορικές εταιρείες οικογενειακού χαρακτήρα , αρκετούς εταίρους , καταβολή κεφαλαίου, συμμετοχή στη διοίκηση, </a:t>
            </a:r>
            <a:r>
              <a:rPr lang="el-GR" sz="2800" b="1" dirty="0" err="1">
                <a:solidFill>
                  <a:schemeClr val="bg1"/>
                </a:solidFill>
              </a:rPr>
              <a:t>επιμοιρασμός</a:t>
            </a:r>
            <a:r>
              <a:rPr lang="el-GR" sz="2800" b="1" dirty="0">
                <a:solidFill>
                  <a:schemeClr val="bg1"/>
                </a:solidFill>
              </a:rPr>
              <a:t> κερδών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70915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9D0E31A-AE46-65A8-3883-EA88802D1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7643" y="963387"/>
            <a:ext cx="14049958" cy="708996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Μέχρι τέλος Μεσαίωνα, ο καπιταλισμός περιορίζονταν στο εμπόριο και στις χρηματοοικονομικές υπηρεσίες, όμως έμποροι άσκησαν επιρροή στην παραγωγή προϊόντων  που θα εμπορεύονταν, προκαταβάλλοντας τις πρώτες ύλες στους παραγωγούς και αναθέτοντας παραγγελίες = αλλαγή καταμερισμού εργασίας, εξάρτηση από την αγορά και τις διακυμάνσεις, σαν μισθωτός εργαζόμενος, αμοιβή με το κομμάτι = Έμπορος – επιχειρηματίας με ανάθεση φασόν και ο τεχνίτης σε </a:t>
            </a:r>
            <a:r>
              <a:rPr lang="el-GR" sz="2400" b="1" dirty="0" err="1">
                <a:solidFill>
                  <a:schemeClr val="bg1"/>
                </a:solidFill>
              </a:rPr>
              <a:t>κατ’οίκον</a:t>
            </a:r>
            <a:r>
              <a:rPr lang="el-GR" sz="2400" b="1" dirty="0">
                <a:solidFill>
                  <a:schemeClr val="bg1"/>
                </a:solidFill>
              </a:rPr>
              <a:t> εργασία –εντάσεις.</a:t>
            </a:r>
          </a:p>
          <a:p>
            <a:pPr marL="69850" indent="0"/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Έμποροι ασκούσαν πολιτική εξουσία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Μεσαίωνα: η συσσώρευση κεφαλαίου &amp; η επιχειρηματική επέκταση πρωταρχικοί σκοποί της ανθρώπινης ζωής. Το κέρδος και η επιχειρηματική επιτυχία = μέσα για καλή ζωή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sz="2400" b="1" dirty="0">
              <a:solidFill>
                <a:schemeClr val="bg1"/>
              </a:solidFill>
            </a:endParaRPr>
          </a:p>
          <a:p>
            <a:pPr marL="69850" indent="0"/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Το δόγμα της χριστιανικής Εκκλησίας απαγόρευε τον δανεισμό χρήματος και την παροχή πιστώσεων έναντι τόκου – αλληλεγγύη. Απόρριψη κέρδους ως σκοπός ζωής, δυσπιστία στον τρόπο ζωής των εμπόρων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425377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E57BEF3-2A35-B251-CBF9-1EF96B8C8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50950" y="3822600"/>
            <a:ext cx="15014650" cy="45261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sng" strike="noStrike" cap="none" normalizeH="0" baseline="0" dirty="0" err="1">
                <a:ln>
                  <a:noFill/>
                </a:ln>
                <a:effectLst/>
              </a:rPr>
              <a:t>Αρχ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</a:rPr>
              <a:t>αιότητα / πρώιμος Μεσαίωνας – 1ο μ.Χ. </a:t>
            </a:r>
            <a:r>
              <a:rPr kumimoji="0" lang="en-US" altLang="en-US" b="1" i="0" u="sng" strike="noStrike" cap="none" normalizeH="0" baseline="0" dirty="0" err="1">
                <a:ln>
                  <a:noFill/>
                </a:ln>
                <a:effectLst/>
              </a:rPr>
              <a:t>χιλιετί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</a:rPr>
              <a:t>α:</a:t>
            </a:r>
            <a:endParaRPr kumimoji="0" lang="el-GR" altLang="en-US" b="1" i="0" u="sng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 ήδη υπάρχουν εμπορικά δίκτυα (π.χ.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Δρόμος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 του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Μετ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αξιού, Ινδικός Ωκεανός).</a:t>
            </a:r>
            <a:endParaRPr lang="el-GR" altLang="en-US" b="1" dirty="0"/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sng" strike="noStrike" cap="none" normalizeH="0" baseline="0" dirty="0" err="1">
                <a:ln>
                  <a:noFill/>
                </a:ln>
                <a:effectLst/>
              </a:rPr>
              <a:t>Μεσ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</a:rPr>
              <a:t>αίωνας (12ος–14ος αι.):</a:t>
            </a:r>
            <a:endParaRPr kumimoji="0" lang="el-GR" altLang="en-US" b="1" i="0" u="sng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σε τμήματα της Ευρώπης εμφανίζεται «finance capitalism» (Β.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Ιτ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αλία), ενώ σε Ασία/Αραβία συνεχίζουν ενεργά διεθνή δίκτυα.</a:t>
            </a:r>
            <a:endParaRPr kumimoji="0" lang="el-GR" altLang="en-US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</a:rPr>
              <a:t>16ος–18ος αι.: </a:t>
            </a:r>
            <a:endParaRPr kumimoji="0" lang="el-GR" altLang="en-US" b="1" i="0" u="sng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στην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Ευρώ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πη ο εμπορικός καπιταλισμός παίρνει νέα δυναμική (ναυτιλία, αποικίες). Ο Kocka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το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ποθετεί τις προνεωτερικές μορφές στην Κίνα και τον αραβικό κόσμο πριν ή παράλληλα με την πρώιμη ευρωπαϊκή δυναμική</a:t>
            </a:r>
          </a:p>
        </p:txBody>
      </p:sp>
    </p:spTree>
    <p:extLst>
      <p:ext uri="{BB962C8B-B14F-4D97-AF65-F5344CB8AC3E}">
        <p14:creationId xmlns:p14="http://schemas.microsoft.com/office/powerpoint/2010/main" val="3002546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B6B777-9D6B-026A-1829-86514888B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400" y="440944"/>
            <a:ext cx="9774543" cy="1616455"/>
          </a:xfrm>
        </p:spPr>
        <p:txBody>
          <a:bodyPr>
            <a:normAutofit fontScale="90000"/>
          </a:bodyPr>
          <a:lstStyle/>
          <a:p>
            <a:r>
              <a:rPr lang="el-GR" dirty="0"/>
              <a:t>Εμπορικός καπιταλισμός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7474C6D-D535-F63A-7EAE-FEA992C30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5371" y="2481943"/>
            <a:ext cx="16002000" cy="6874328"/>
          </a:xfrm>
        </p:spPr>
        <p:txBody>
          <a:bodyPr>
            <a:noAutofit/>
          </a:bodyPr>
          <a:lstStyle/>
          <a:p>
            <a:pPr marL="527050" indent="-457200" algn="just">
              <a:buFont typeface="Wingdings" panose="05000000000000000000" pitchFamily="2" charset="2"/>
              <a:buChar char="v"/>
            </a:pPr>
            <a:r>
              <a:rPr lang="el-GR" sz="3200" b="1" dirty="0"/>
              <a:t>Είναι ένα πρώιμο στάδιο του καπιταλιστικού συστήματος, που αναπτύχθηκε κυρίως από τον 15</a:t>
            </a:r>
            <a:r>
              <a:rPr lang="el-GR" sz="3200" b="1" baseline="30000" dirty="0"/>
              <a:t>ο</a:t>
            </a:r>
            <a:r>
              <a:rPr lang="el-GR" sz="3200" b="1" dirty="0"/>
              <a:t>  έως τον 18</a:t>
            </a:r>
            <a:r>
              <a:rPr lang="el-GR" sz="3200" b="1" baseline="30000" dirty="0"/>
              <a:t>ο</a:t>
            </a:r>
            <a:r>
              <a:rPr lang="el-GR" sz="3200" b="1" dirty="0"/>
              <a:t>  αιώνα. </a:t>
            </a:r>
          </a:p>
          <a:p>
            <a:pPr marL="69850" indent="0" algn="just"/>
            <a:endParaRPr lang="el-GR" sz="3200" b="1" dirty="0"/>
          </a:p>
          <a:p>
            <a:pPr marL="527050" indent="-457200" algn="just">
              <a:buFont typeface="Wingdings" panose="05000000000000000000" pitchFamily="2" charset="2"/>
              <a:buChar char="v"/>
            </a:pPr>
            <a:r>
              <a:rPr lang="el-GR" sz="3200" b="1" dirty="0"/>
              <a:t>Είναι ένα οικονομικό σύστημα όπου το κεφάλαιο (το χρήμα) επενδύεται στο εμπόριο, στις θαλάσσιες μεταφορές και στις αποικίες, με σκοπό το κέρδος.</a:t>
            </a:r>
          </a:p>
          <a:p>
            <a:pPr marL="69850" indent="0" algn="just"/>
            <a:endParaRPr lang="el-GR" sz="3200" b="1" dirty="0"/>
          </a:p>
          <a:p>
            <a:pPr marL="527050" indent="-457200" algn="just">
              <a:buFont typeface="Wingdings" panose="05000000000000000000" pitchFamily="2" charset="2"/>
              <a:buChar char="v"/>
            </a:pPr>
            <a:r>
              <a:rPr lang="el-GR" sz="3200" b="1" dirty="0"/>
              <a:t>Επικεντρώνεται στο εμπόριο και στη συσσώρευση κεφαλαίου μέσω των εμπορικών συναλλαγών και όχι ακόμα στη βιομηχανική παραγωγή.</a:t>
            </a:r>
          </a:p>
          <a:p>
            <a:pPr marL="69850" indent="0" algn="just"/>
            <a:endParaRPr lang="el-GR" sz="3200" b="1" dirty="0"/>
          </a:p>
          <a:p>
            <a:pPr marL="527050" indent="-457200" algn="just">
              <a:buFont typeface="Wingdings" panose="05000000000000000000" pitchFamily="2" charset="2"/>
              <a:buChar char="v"/>
            </a:pPr>
            <a:r>
              <a:rPr lang="el-GR" sz="3200" b="1" dirty="0"/>
              <a:t>Οι έμποροι αγοράζουν φθηνά προϊόντα (π.χ. πρώτες ύλες) από μία περιοχή και τα πουλάνε ακριβότερα αλλού.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05448D-A556-4FA0-DFF8-53187EC7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900" y="345118"/>
            <a:ext cx="93840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Λόγοι ανάπτυξης</a:t>
            </a:r>
            <a:endParaRPr lang="en-US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B2351FC-E820-5483-C1FA-940917176BAB}"/>
              </a:ext>
            </a:extLst>
          </p:cNvPr>
          <p:cNvSpPr/>
          <p:nvPr/>
        </p:nvSpPr>
        <p:spPr>
          <a:xfrm>
            <a:off x="2857501" y="1698172"/>
            <a:ext cx="13569042" cy="68906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93322-A73A-E253-E6B5-06F60A73BEAC}"/>
              </a:ext>
            </a:extLst>
          </p:cNvPr>
          <p:cNvSpPr txBox="1"/>
          <p:nvPr/>
        </p:nvSpPr>
        <p:spPr>
          <a:xfrm>
            <a:off x="3714750" y="1865679"/>
            <a:ext cx="118545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l-GR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εγάλες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γεωγρ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αφικές ανακαλύψεις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(τέλος 15ου αιώνα)</a:t>
            </a:r>
            <a:r>
              <a:rPr lang="el-GR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Άνοιξ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αν νέους εμπορικούς δρόμους (Αμερική, Αφρική, Ασία).</a:t>
            </a:r>
            <a:endParaRPr lang="el-GR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Ανά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πτυξη ναυσιπλοΐας και τεχνολογίας</a:t>
            </a:r>
            <a:r>
              <a:rPr lang="el-GR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Κα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λύτερ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α πλοία </a:t>
            </a:r>
            <a:r>
              <a:rPr lang="el-GR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&amp;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όργανα πλοήγησης.</a:t>
            </a:r>
            <a:endParaRPr lang="el-GR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Συσσώρευση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κεφ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αλαίου</a:t>
            </a:r>
            <a:r>
              <a:rPr lang="el-GR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Από εμπόριο, τραπεζικές δραστηριότητες, αποικιακή εκμετάλλευση.</a:t>
            </a:r>
            <a:endParaRPr lang="el-GR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l-GR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Απ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οδυνάμωση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της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φεουδ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αρχίας</a:t>
            </a:r>
            <a:r>
              <a:rPr lang="el-GR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Οι πόλεις και οι έμποροι έγιναν πιο ισχυροί από τους φεουδάρχες.</a:t>
            </a:r>
            <a:endParaRPr lang="el-GR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Ανά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πτυξη τραπεζών και πιστώσεων</a:t>
            </a:r>
            <a:r>
              <a:rPr lang="el-GR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Οι πρώτες μορφές χρηματοπιστωτικού συστήματος (όπως οι τραπεζικοί οίκοι στη Φλωρεντία, Βενετία, Άμστερνταμ).</a:t>
            </a: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6D77042F-3E98-38A2-CE76-C0FF2ED3BE31}"/>
              </a:ext>
            </a:extLst>
          </p:cNvPr>
          <p:cNvSpPr/>
          <p:nvPr/>
        </p:nvSpPr>
        <p:spPr>
          <a:xfrm>
            <a:off x="13438414" y="2008415"/>
            <a:ext cx="375557" cy="3918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A52726D7-A33F-B8EF-A5EB-304FC0CDECBC}"/>
              </a:ext>
            </a:extLst>
          </p:cNvPr>
          <p:cNvSpPr/>
          <p:nvPr/>
        </p:nvSpPr>
        <p:spPr>
          <a:xfrm>
            <a:off x="11092543" y="3271158"/>
            <a:ext cx="375557" cy="3918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18773DB3-95EE-0FE5-02AD-046CD15D991A}"/>
              </a:ext>
            </a:extLst>
          </p:cNvPr>
          <p:cNvSpPr/>
          <p:nvPr/>
        </p:nvSpPr>
        <p:spPr>
          <a:xfrm>
            <a:off x="9982200" y="5802087"/>
            <a:ext cx="375557" cy="3918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A92D010E-A804-16C0-007F-2B8F84B1FE0A}"/>
              </a:ext>
            </a:extLst>
          </p:cNvPr>
          <p:cNvSpPr/>
          <p:nvPr/>
        </p:nvSpPr>
        <p:spPr>
          <a:xfrm>
            <a:off x="8518072" y="4484914"/>
            <a:ext cx="375557" cy="3918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A5E76AD7-5BA7-0F03-08F6-9C6FDB065323}"/>
              </a:ext>
            </a:extLst>
          </p:cNvPr>
          <p:cNvSpPr/>
          <p:nvPr/>
        </p:nvSpPr>
        <p:spPr>
          <a:xfrm>
            <a:off x="10493829" y="7097486"/>
            <a:ext cx="375557" cy="3918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CA36CE-047D-24A2-A01E-F1E01646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116" y="443089"/>
            <a:ext cx="93840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Χώρες ανάπτυξης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19CE0C4-06A3-C9F8-8A9F-BE5A0F8CD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771" y="3210434"/>
            <a:ext cx="11745943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altLang="en-US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n-US" sz="4800" b="1" u="sng" dirty="0">
                <a:solidFill>
                  <a:schemeClr val="bg1"/>
                </a:solidFill>
                <a:latin typeface="Arial" panose="020B0604020202020204" pitchFamily="34" charset="0"/>
              </a:rPr>
              <a:t>έντονη εμπορική &amp;ναυτική δύναμη</a:t>
            </a:r>
            <a:r>
              <a:rPr lang="el-GR" altLang="en-US" sz="4800" b="1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kumimoji="0" lang="el-GR" altLang="en-US" sz="4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altLang="en-US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Ισ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πανία </a:t>
            </a:r>
            <a:r>
              <a:rPr kumimoji="0" lang="el-GR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&amp;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Πορτογαλία (λόγω αποικιών)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Αγγλί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 </a:t>
            </a:r>
            <a:r>
              <a:rPr kumimoji="0" lang="el-GR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&amp;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Γαλλία (μετέπειτα ναυτικές και αποικιακές δυνάμεις)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l-GR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Ι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τα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λί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 (Γένοβα, Βενετία, Φλωρεντία)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Ολλ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ανδία (Άμστερνταμ: μεγάλο εμπορικό και τραπεζικό κέντρο)</a:t>
            </a:r>
          </a:p>
        </p:txBody>
      </p:sp>
      <p:sp>
        <p:nvSpPr>
          <p:cNvPr id="6" name="Βέλος: Ραβδωτό δεξιό 5">
            <a:extLst>
              <a:ext uri="{FF2B5EF4-FFF2-40B4-BE49-F238E27FC236}">
                <a16:creationId xmlns:a16="http://schemas.microsoft.com/office/drawing/2014/main" id="{9564C231-6A95-D945-AC4D-B7E02F8771FA}"/>
              </a:ext>
            </a:extLst>
          </p:cNvPr>
          <p:cNvSpPr/>
          <p:nvPr/>
        </p:nvSpPr>
        <p:spPr>
          <a:xfrm rot="5400000">
            <a:off x="8262259" y="2106386"/>
            <a:ext cx="979714" cy="1257300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0B6903-0E8F-80B6-898E-69B7FFAF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299" y="677750"/>
            <a:ext cx="15209400" cy="1362000"/>
          </a:xfrm>
        </p:spPr>
        <p:txBody>
          <a:bodyPr>
            <a:normAutofit fontScale="90000"/>
          </a:bodyPr>
          <a:lstStyle/>
          <a:p>
            <a:r>
              <a:rPr lang="el-GR" dirty="0"/>
              <a:t>Δεύτερη διάλεξη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434F7EF-0A79-6222-791B-B93D1754D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270" y="1358750"/>
            <a:ext cx="14940643" cy="5486401"/>
          </a:xfrm>
        </p:spPr>
        <p:txBody>
          <a:bodyPr/>
          <a:lstStyle/>
          <a:p>
            <a:pPr algn="ctr"/>
            <a:r>
              <a:rPr lang="el-GR" sz="4800" b="1" dirty="0">
                <a:solidFill>
                  <a:schemeClr val="tx1"/>
                </a:solidFill>
              </a:rPr>
              <a:t>Από τον Εμπορικό καπιταλισμό στις Τρεις Επαναστάσεις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0733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10E5EA-1B6F-53C0-9D62-8954A041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83" y="136425"/>
            <a:ext cx="163638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7000" dirty="0"/>
              <a:t>ΕΜΠΟΡΙΚΟΣ ΚΑΠΙΤΑΛΙΣΜΟΣ </a:t>
            </a:r>
            <a:endParaRPr lang="en-US" sz="7000" dirty="0"/>
          </a:p>
        </p:txBody>
      </p:sp>
      <p:graphicFrame>
        <p:nvGraphicFramePr>
          <p:cNvPr id="12" name="Text Placeholder 2">
            <a:extLst>
              <a:ext uri="{FF2B5EF4-FFF2-40B4-BE49-F238E27FC236}">
                <a16:creationId xmlns:a16="http://schemas.microsoft.com/office/drawing/2014/main" id="{FE806A3D-DFF9-4098-2DFF-E801D78AED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188962"/>
              </p:ext>
            </p:extLst>
          </p:nvPr>
        </p:nvGraphicFramePr>
        <p:xfrm>
          <a:off x="555717" y="1083733"/>
          <a:ext cx="16905633" cy="811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593482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FDD974-922A-9F97-138D-04453229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000" y="426760"/>
            <a:ext cx="93840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Συνέπειες</a:t>
            </a:r>
            <a:endParaRPr lang="en-US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65FC74D-A35A-CF50-DA55-B8E96B52C395}"/>
              </a:ext>
            </a:extLst>
          </p:cNvPr>
          <p:cNvSpPr/>
          <p:nvPr/>
        </p:nvSpPr>
        <p:spPr>
          <a:xfrm>
            <a:off x="2710543" y="2498272"/>
            <a:ext cx="6085115" cy="60089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6978DA5-0836-DE80-A20D-7EAB186F8A10}"/>
              </a:ext>
            </a:extLst>
          </p:cNvPr>
          <p:cNvSpPr/>
          <p:nvPr/>
        </p:nvSpPr>
        <p:spPr>
          <a:xfrm>
            <a:off x="9492343" y="2318658"/>
            <a:ext cx="6215743" cy="60089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6506A-8940-5245-C5FF-C4E19A236462}"/>
              </a:ext>
            </a:extLst>
          </p:cNvPr>
          <p:cNvSpPr txBox="1"/>
          <p:nvPr/>
        </p:nvSpPr>
        <p:spPr>
          <a:xfrm rot="20635885">
            <a:off x="3151077" y="2792437"/>
            <a:ext cx="2491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u="sng" dirty="0">
                <a:solidFill>
                  <a:schemeClr val="bg1"/>
                </a:solidFill>
              </a:rPr>
              <a:t>Θετικές</a:t>
            </a:r>
          </a:p>
          <a:p>
            <a:endParaRPr lang="el-GR" b="1" u="sng" dirty="0">
              <a:solidFill>
                <a:schemeClr val="bg1"/>
              </a:solidFill>
            </a:endParaRPr>
          </a:p>
          <a:p>
            <a:endParaRPr lang="el-GR" b="1" u="sng" dirty="0">
              <a:solidFill>
                <a:schemeClr val="bg1"/>
              </a:solidFill>
            </a:endParaRPr>
          </a:p>
          <a:p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C8FA6-4D76-E33C-A113-8C1432732662}"/>
              </a:ext>
            </a:extLst>
          </p:cNvPr>
          <p:cNvSpPr txBox="1"/>
          <p:nvPr/>
        </p:nvSpPr>
        <p:spPr>
          <a:xfrm>
            <a:off x="3020860" y="3755571"/>
            <a:ext cx="52413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Ανάπτυξη διεθνούς εμπορίου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Δημιουργία αστικής τάξης: μπουρζουαζία (έμποροι, τραπεζίτες)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Συγκέντρωση κεφαλαίων (χρηματοδότηση βιομηχανικής επανάστασης)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Ίδρυση αποικιών &amp; επέκταση ευρωπαϊκών κρατών σε όλο τον κόσμο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ED336-7257-7A92-7D1A-9CFB38CA3B16}"/>
              </a:ext>
            </a:extLst>
          </p:cNvPr>
          <p:cNvSpPr txBox="1"/>
          <p:nvPr/>
        </p:nvSpPr>
        <p:spPr>
          <a:xfrm rot="20635885">
            <a:off x="9736934" y="2638282"/>
            <a:ext cx="2491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u="sng" dirty="0">
                <a:solidFill>
                  <a:schemeClr val="bg1"/>
                </a:solidFill>
              </a:rPr>
              <a:t>Αρνητικές</a:t>
            </a:r>
          </a:p>
          <a:p>
            <a:endParaRPr lang="el-GR" b="1" u="sng" dirty="0">
              <a:solidFill>
                <a:schemeClr val="bg1"/>
              </a:solidFill>
            </a:endParaRPr>
          </a:p>
          <a:p>
            <a:endParaRPr lang="el-GR" b="1" u="sng" dirty="0">
              <a:solidFill>
                <a:schemeClr val="bg1"/>
              </a:solidFill>
            </a:endParaRPr>
          </a:p>
          <a:p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6F7F1-1812-D590-1397-85F87953E276}"/>
              </a:ext>
            </a:extLst>
          </p:cNvPr>
          <p:cNvSpPr txBox="1"/>
          <p:nvPr/>
        </p:nvSpPr>
        <p:spPr>
          <a:xfrm>
            <a:off x="9862457" y="4049486"/>
            <a:ext cx="5600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bg1"/>
                </a:solidFill>
              </a:rPr>
              <a:t>Εκμετάλλευση αποικιών &amp; ιθαγενών</a:t>
            </a:r>
          </a:p>
          <a:p>
            <a:r>
              <a:rPr lang="el-GR" sz="3200" b="1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bg1"/>
                </a:solidFill>
              </a:rPr>
              <a:t>Ανάπτυξη δουλεμπορίου</a:t>
            </a:r>
          </a:p>
          <a:p>
            <a:endParaRPr lang="el-GR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bg1"/>
                </a:solidFill>
              </a:rPr>
              <a:t>Ενίσχυση κοινωνικών ανισοτήτων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5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F38776-9CE0-7EE5-794C-492DF1A3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50" y="1254025"/>
            <a:ext cx="163638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600" b="1" dirty="0"/>
              <a:t>Άνοδος της αστικής τάξης: νέες οικονομικές &amp; κοινωνικές δομές</a:t>
            </a:r>
            <a:endParaRPr lang="en-US" sz="3600" dirty="0"/>
          </a:p>
        </p:txBody>
      </p:sp>
      <p:graphicFrame>
        <p:nvGraphicFramePr>
          <p:cNvPr id="8" name="Rectangle 1">
            <a:extLst>
              <a:ext uri="{FF2B5EF4-FFF2-40B4-BE49-F238E27FC236}">
                <a16:creationId xmlns:a16="http://schemas.microsoft.com/office/drawing/2014/main" id="{B919AD96-AE77-20D4-1B54-D2FCD9735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052351"/>
              </p:ext>
            </p:extLst>
          </p:nvPr>
        </p:nvGraphicFramePr>
        <p:xfrm>
          <a:off x="254000" y="2587525"/>
          <a:ext cx="17207350" cy="644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053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μίας γωνίας 3">
            <a:extLst>
              <a:ext uri="{FF2B5EF4-FFF2-40B4-BE49-F238E27FC236}">
                <a16:creationId xmlns:a16="http://schemas.microsoft.com/office/drawing/2014/main" id="{49DE0206-BF4B-7779-7AE2-96E07EC7DAEF}"/>
              </a:ext>
            </a:extLst>
          </p:cNvPr>
          <p:cNvSpPr/>
          <p:nvPr/>
        </p:nvSpPr>
        <p:spPr>
          <a:xfrm>
            <a:off x="1794329" y="1547941"/>
            <a:ext cx="15105138" cy="6884860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05734-C336-6F92-6AD7-3C330CC1B4CC}"/>
              </a:ext>
            </a:extLst>
          </p:cNvPr>
          <p:cNvSpPr txBox="1"/>
          <p:nvPr/>
        </p:nvSpPr>
        <p:spPr>
          <a:xfrm>
            <a:off x="6825343" y="4835723"/>
            <a:ext cx="5845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4901AA-4A1D-95C7-A17B-1AFA00F2762B}"/>
              </a:ext>
            </a:extLst>
          </p:cNvPr>
          <p:cNvSpPr txBox="1">
            <a:spLocks/>
          </p:cNvSpPr>
          <p:nvPr/>
        </p:nvSpPr>
        <p:spPr>
          <a:xfrm>
            <a:off x="962100" y="404940"/>
            <a:ext cx="1636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morant SC"/>
              <a:buNone/>
              <a:defRPr sz="9000" b="0" i="0" u="none" strike="noStrike" cap="none">
                <a:solidFill>
                  <a:schemeClr val="dk1"/>
                </a:solidFill>
                <a:latin typeface="Cormorant SC"/>
                <a:ea typeface="Cormorant SC"/>
                <a:cs typeface="Cormorant SC"/>
                <a:sym typeface="Cormorant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l-GR" sz="4300" b="1" dirty="0"/>
              <a:t>Μπουρζουαζία: η νέα αστική τάξη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AE46FEB-EA48-72D3-325C-860A07EA1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470" y="1226673"/>
            <a:ext cx="1468120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    Συγκέντρωση</a:t>
            </a: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κεφαλαίου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αγορά &amp; πώληση εμπορευμάτων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επένδυση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σε π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λοί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α </a:t>
            </a: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&amp;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μετ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αφορές.</a:t>
            </a:r>
            <a:endParaRPr kumimoji="0" lang="el-GR" altLang="en-US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   Η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οικονομική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τους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δρ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αστηριότητα    </a:t>
            </a: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  </a:t>
            </a: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απόκτηση πλούτου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ανεξάρτητο από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τη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γη</a:t>
            </a: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Vs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φεουδ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αρχική τάξη.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4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D66E0DB-0E7A-EF1C-F164-B11E3372D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AECB54C-1EC7-C678-FC3A-AF4AEAE72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267" y="3401763"/>
            <a:ext cx="14681201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Δημιουργί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α αστικής τάξης</a:t>
            </a:r>
            <a:endParaRPr kumimoji="0" lang="el-GR" altLang="en-US" sz="2800" b="1" i="0" u="sng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sng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n-US" sz="2800" b="1" dirty="0">
                <a:solidFill>
                  <a:schemeClr val="accent1"/>
                </a:solidFill>
                <a:latin typeface="Arial" panose="020B0604020202020204" pitchFamily="34" charset="0"/>
              </a:rPr>
              <a:t>Έ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μπ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οροι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τρ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απεζίτες </a:t>
            </a:r>
            <a:r>
              <a:rPr kumimoji="0" lang="el-GR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&amp;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β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ιοτέχνες</a:t>
            </a:r>
            <a:r>
              <a:rPr kumimoji="0" lang="el-GR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Η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οικονομική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δύναμη πλέον δεν βρισκόταν μόνο στους φεουδάρχες ή στο βασιλιά, αλλά και στους ιδιώτες με κεφάλαιο </a:t>
            </a:r>
            <a:r>
              <a:rPr kumimoji="0" lang="el-GR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&amp;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επιχειρηματικό πνεύμα.</a:t>
            </a:r>
            <a:endParaRPr kumimoji="0" lang="el-GR" altLang="en-US" sz="2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Η α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στική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τάξη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άρχισε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να επ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ηρεάζει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ολιτικά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τις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όλεις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και α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ργότερ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α τα κράτη, προωθώντας την ανάπτυξη των αστικών κέντρων και των εμπορικών θεσμών.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B82B1AA7-7F8C-F92C-5337-18D0452981DF}"/>
              </a:ext>
            </a:extLst>
          </p:cNvPr>
          <p:cNvSpPr/>
          <p:nvPr/>
        </p:nvSpPr>
        <p:spPr>
          <a:xfrm>
            <a:off x="8343900" y="2369673"/>
            <a:ext cx="310243" cy="3077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Βέλος: Ραβδωτό δεξιό 12">
            <a:extLst>
              <a:ext uri="{FF2B5EF4-FFF2-40B4-BE49-F238E27FC236}">
                <a16:creationId xmlns:a16="http://schemas.microsoft.com/office/drawing/2014/main" id="{2BB0D93C-2443-BFBC-A539-4C9BEB7E412B}"/>
              </a:ext>
            </a:extLst>
          </p:cNvPr>
          <p:cNvSpPr/>
          <p:nvPr/>
        </p:nvSpPr>
        <p:spPr>
          <a:xfrm rot="5400000">
            <a:off x="8408306" y="3308587"/>
            <a:ext cx="690940" cy="509511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1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F198ECA-974F-1212-211D-20FCA7E9E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571" y="3822600"/>
            <a:ext cx="18794186" cy="4526100"/>
          </a:xfrm>
        </p:spPr>
        <p:txBody>
          <a:bodyPr wrap="square" anchor="t">
            <a:normAutofit/>
          </a:bodyPr>
          <a:lstStyle/>
          <a:p>
            <a:pPr marL="114300" indent="0" algn="ctr">
              <a:buNone/>
            </a:pPr>
            <a:endParaRPr lang="el-GR" b="1" dirty="0"/>
          </a:p>
          <a:p>
            <a:pPr marL="114300" indent="0" algn="ctr">
              <a:buNone/>
            </a:pPr>
            <a:endParaRPr lang="el-GR" b="1" dirty="0"/>
          </a:p>
          <a:p>
            <a:pPr marL="114300" indent="0" algn="ctr">
              <a:buNone/>
            </a:pPr>
            <a:endParaRPr lang="el-GR" b="1" dirty="0"/>
          </a:p>
          <a:p>
            <a:pPr marL="114300" indent="0" algn="ctr">
              <a:buNone/>
            </a:pPr>
            <a:endParaRPr lang="el-GR" b="1" dirty="0"/>
          </a:p>
          <a:p>
            <a:pPr marL="114300" indent="0" algn="ctr">
              <a:buNone/>
            </a:pPr>
            <a:r>
              <a:rPr lang="el-GR" sz="3600" b="1" dirty="0"/>
              <a:t>εμπορικός καπιταλισμός → πλούτος → άνοδος αστικής τάξης → κοινωνική δύναμη</a:t>
            </a:r>
            <a:endParaRPr lang="en-US" sz="3600" dirty="0"/>
          </a:p>
        </p:txBody>
      </p:sp>
      <p:pic>
        <p:nvPicPr>
          <p:cNvPr id="13314" name="Picture 2" descr="Ο Καπιταλισμός σε 100 λέξεις | InZone">
            <a:extLst>
              <a:ext uri="{FF2B5EF4-FFF2-40B4-BE49-F238E27FC236}">
                <a16:creationId xmlns:a16="http://schemas.microsoft.com/office/drawing/2014/main" id="{BC190986-A6C5-5B52-C90B-A871A18EF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85" y="1652758"/>
            <a:ext cx="4833257" cy="32163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7114594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 δημοφιλείς μύθοι για τον καπιταλισμό | Liberal.gr">
            <a:extLst>
              <a:ext uri="{FF2B5EF4-FFF2-40B4-BE49-F238E27FC236}">
                <a16:creationId xmlns:a16="http://schemas.microsoft.com/office/drawing/2014/main" id="{4795B501-A5E2-5C9F-A466-B40B4815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26" y="4653643"/>
            <a:ext cx="7511060" cy="3827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DDCCA44-0CBA-D720-2914-7379318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75" y="1403100"/>
            <a:ext cx="16966500" cy="21441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300" dirty="0"/>
              <a:t>Γιατί ο καπιταλισμός γεννήθηκε στη Δυτική Ευρώπη και όχι σε άλλες κοινωνίες (πχ Κίνα) που είχαν επίσης ανεπτυγμένο εμπόριο;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33731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BEB405D-6911-F1D4-DBC0-3CA78C03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4" y="372533"/>
            <a:ext cx="13007824" cy="1913467"/>
          </a:xfrm>
        </p:spPr>
        <p:txBody>
          <a:bodyPr>
            <a:normAutofit fontScale="90000"/>
          </a:bodyPr>
          <a:lstStyle/>
          <a:p>
            <a:r>
              <a:rPr lang="el-GR" dirty="0"/>
              <a:t>Προτεσταντική ηθική και….</a:t>
            </a:r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0F16052-185D-B65B-CC12-361FA56381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BCB2C92A-BF79-6982-2A26-01D68AA6EC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3999" y="3374571"/>
            <a:ext cx="2073729" cy="20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93F74B4C-AE17-2B90-0770-05F357D4EC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8" name="Picture 12" descr="Η ΠΡΟΤΕΣΤΑΝΤΙΚΗ ΗΘΙΚΗ ΚΑΙ ΤΟ ΠΝΕΥΜΑ ΤΟΥ ΚΑΠΙΤΑΛΙΣΜΟΥ">
            <a:extLst>
              <a:ext uri="{FF2B5EF4-FFF2-40B4-BE49-F238E27FC236}">
                <a16:creationId xmlns:a16="http://schemas.microsoft.com/office/drawing/2014/main" id="{EFD6E9A0-3A19-9C3D-7D98-C23CF525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98408"/>
            <a:ext cx="2921926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620983-52EB-EC4E-5FA0-A6EF217CBC85}"/>
              </a:ext>
            </a:extLst>
          </p:cNvPr>
          <p:cNvSpPr txBox="1"/>
          <p:nvPr/>
        </p:nvSpPr>
        <p:spPr>
          <a:xfrm>
            <a:off x="3249386" y="3102429"/>
            <a:ext cx="125893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>
                <a:solidFill>
                  <a:schemeClr val="bg1"/>
                </a:solidFill>
              </a:rPr>
              <a:t>Max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l-GR" sz="2800" b="1" dirty="0" err="1">
                <a:solidFill>
                  <a:schemeClr val="bg1"/>
                </a:solidFill>
              </a:rPr>
              <a:t>Weber</a:t>
            </a:r>
            <a:r>
              <a:rPr lang="el-GR" sz="2800" b="1" dirty="0">
                <a:solidFill>
                  <a:schemeClr val="bg1"/>
                </a:solidFill>
              </a:rPr>
              <a:t> =  ο πρώτος που εξήγησε όχι μόνο πώς αναπτύχθηκε ο καπιταλισμός οικονομικά, αλλά και γιατί αναπτύχθηκε πρώτα στη Δυτική Ευρώπη και κυρίως στις προτεσταντικές χώρες.</a:t>
            </a:r>
          </a:p>
          <a:p>
            <a:endParaRPr lang="el-GR" sz="2800" b="1" dirty="0">
              <a:solidFill>
                <a:schemeClr val="bg1"/>
              </a:solidFill>
            </a:endParaRPr>
          </a:p>
          <a:p>
            <a:r>
              <a:rPr lang="el-GR" sz="2800" b="1" dirty="0">
                <a:solidFill>
                  <a:schemeClr val="bg1"/>
                </a:solidFill>
              </a:rPr>
              <a:t>Οι λόγοι  = οικονομικοί,  τεχνολογικοί, πολιτισμικοί – θρησκευτικοί: </a:t>
            </a:r>
          </a:p>
          <a:p>
            <a:endParaRPr lang="el-GR" sz="2800" b="1" dirty="0">
              <a:solidFill>
                <a:schemeClr val="bg1"/>
              </a:solidFill>
            </a:endParaRPr>
          </a:p>
          <a:p>
            <a:endParaRPr lang="el-GR" sz="2800" b="1" dirty="0">
              <a:solidFill>
                <a:schemeClr val="bg1"/>
              </a:solidFill>
            </a:endParaRPr>
          </a:p>
          <a:p>
            <a:endParaRPr lang="el-GR" sz="2800" b="1" dirty="0">
              <a:solidFill>
                <a:schemeClr val="bg1"/>
              </a:solidFill>
            </a:endParaRPr>
          </a:p>
          <a:p>
            <a:endParaRPr lang="el-GR" sz="2800" b="1" dirty="0">
              <a:solidFill>
                <a:schemeClr val="bg1"/>
              </a:solidFill>
            </a:endParaRPr>
          </a:p>
          <a:p>
            <a:r>
              <a:rPr lang="el-GR" sz="2800" b="1" dirty="0">
                <a:solidFill>
                  <a:schemeClr val="bg1"/>
                </a:solidFill>
              </a:rPr>
              <a:t>               </a:t>
            </a:r>
          </a:p>
          <a:p>
            <a:r>
              <a:rPr lang="el-GR" sz="2800" b="1" dirty="0">
                <a:solidFill>
                  <a:schemeClr val="bg1"/>
                </a:solidFill>
              </a:rPr>
              <a:t>                    προτεσταντική ηθική και κοσμοθεωρία</a:t>
            </a:r>
            <a:r>
              <a:rPr lang="el-GR" sz="2800" dirty="0"/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Βέλος: Ραβδωτό δεξιό 12">
            <a:extLst>
              <a:ext uri="{FF2B5EF4-FFF2-40B4-BE49-F238E27FC236}">
                <a16:creationId xmlns:a16="http://schemas.microsoft.com/office/drawing/2014/main" id="{C8167A44-69AE-8057-000B-B71909EA605B}"/>
              </a:ext>
            </a:extLst>
          </p:cNvPr>
          <p:cNvSpPr/>
          <p:nvPr/>
        </p:nvSpPr>
        <p:spPr>
          <a:xfrm rot="5400000">
            <a:off x="8343900" y="5943600"/>
            <a:ext cx="1322614" cy="968829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1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BF7072-53D0-7341-F0F7-B0896E8979C7}"/>
              </a:ext>
            </a:extLst>
          </p:cNvPr>
          <p:cNvSpPr txBox="1"/>
          <p:nvPr/>
        </p:nvSpPr>
        <p:spPr>
          <a:xfrm>
            <a:off x="1420586" y="489857"/>
            <a:ext cx="165735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Η Προτεσταντική Ηθική δημιούργησε ένα νέο τρόπο σκέψης για την εργασία, τον πλούτο και το καθήκον.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endParaRPr lang="el-GR" sz="2400" b="1" dirty="0">
              <a:solidFill>
                <a:schemeClr val="bg1"/>
              </a:solidFill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</a:rPr>
              <a:t>Κεντρικά στοιχεία:</a:t>
            </a:r>
          </a:p>
          <a:p>
            <a:r>
              <a:rPr lang="el-GR" sz="2400" b="1" i="1" u="sng" dirty="0">
                <a:solidFill>
                  <a:schemeClr val="bg1"/>
                </a:solidFill>
              </a:rPr>
              <a:t>Κλήση (</a:t>
            </a:r>
            <a:r>
              <a:rPr lang="el-GR" sz="2400" b="1" i="1" u="sng" dirty="0" err="1">
                <a:solidFill>
                  <a:schemeClr val="bg1"/>
                </a:solidFill>
              </a:rPr>
              <a:t>Beruf</a:t>
            </a:r>
            <a:r>
              <a:rPr lang="el-GR" sz="2400" b="1" i="1" u="sng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l-GR" sz="2400" b="1" dirty="0">
                <a:solidFill>
                  <a:schemeClr val="bg1"/>
                </a:solidFill>
              </a:rPr>
              <a:t>Κάθε άνθρωπος έχει μια «κλήση» από τον Θεό, όχι μόνο οι ιερείς.</a:t>
            </a:r>
          </a:p>
          <a:p>
            <a:pPr lvl="1"/>
            <a:r>
              <a:rPr lang="el-GR" sz="2400" b="1" dirty="0">
                <a:solidFill>
                  <a:schemeClr val="bg1"/>
                </a:solidFill>
              </a:rPr>
              <a:t>Η εργασία στον κόσμο είναι θρησκευτικό καθήκον            ιερή δραστηριότητα, όχι αγγαρεία.</a:t>
            </a:r>
          </a:p>
          <a:p>
            <a:pPr lvl="1"/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i="1" u="sng" dirty="0">
                <a:solidFill>
                  <a:schemeClr val="bg1"/>
                </a:solidFill>
              </a:rPr>
              <a:t>Ασκητισμός μέσα στον κόσμο (</a:t>
            </a:r>
            <a:r>
              <a:rPr lang="el-GR" sz="2400" b="1" i="1" u="sng" dirty="0" err="1">
                <a:solidFill>
                  <a:schemeClr val="bg1"/>
                </a:solidFill>
              </a:rPr>
              <a:t>innerweltliche</a:t>
            </a:r>
            <a:r>
              <a:rPr lang="el-GR" sz="2400" b="1" i="1" u="sng" dirty="0">
                <a:solidFill>
                  <a:schemeClr val="bg1"/>
                </a:solidFill>
              </a:rPr>
              <a:t> </a:t>
            </a:r>
            <a:r>
              <a:rPr lang="el-GR" sz="2400" b="1" i="1" u="sng" dirty="0" err="1">
                <a:solidFill>
                  <a:schemeClr val="bg1"/>
                </a:solidFill>
              </a:rPr>
              <a:t>Askese</a:t>
            </a:r>
            <a:r>
              <a:rPr lang="el-GR" sz="2400" b="1" i="1" u="sng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l-GR" sz="2400" b="1" dirty="0">
                <a:solidFill>
                  <a:schemeClr val="bg1"/>
                </a:solidFill>
              </a:rPr>
              <a:t>Ο προτεστάντης έπρεπε να ζει πειθαρχημένα και λιτά, χωρίς πολυτέλεια.</a:t>
            </a:r>
          </a:p>
          <a:p>
            <a:pPr lvl="1"/>
            <a:r>
              <a:rPr lang="el-GR" sz="2400" b="1" dirty="0">
                <a:solidFill>
                  <a:schemeClr val="bg1"/>
                </a:solidFill>
              </a:rPr>
              <a:t>Ο πλούτος δεν επιτρεπόταν να ξοδεύεται σε πολυτέλειες            έπρεπε να </a:t>
            </a:r>
            <a:r>
              <a:rPr lang="el-GR" sz="2400" b="1" dirty="0" err="1">
                <a:solidFill>
                  <a:schemeClr val="bg1"/>
                </a:solidFill>
              </a:rPr>
              <a:t>επανεπενδύεται</a:t>
            </a:r>
            <a:endParaRPr lang="el-GR" sz="2400" b="1" dirty="0">
              <a:solidFill>
                <a:schemeClr val="bg1"/>
              </a:solidFill>
            </a:endParaRPr>
          </a:p>
          <a:p>
            <a:pPr lvl="1"/>
            <a:r>
              <a:rPr lang="el-GR" sz="2400" b="1" dirty="0">
                <a:solidFill>
                  <a:schemeClr val="bg1"/>
                </a:solidFill>
              </a:rPr>
              <a:t>συσσώρευση κεφαλαίου = θεμελιώδη προϋπόθεση του καπιταλισμού.</a:t>
            </a:r>
          </a:p>
          <a:p>
            <a:pPr lvl="1"/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u="sng" dirty="0">
                <a:solidFill>
                  <a:schemeClr val="bg1"/>
                </a:solidFill>
              </a:rPr>
              <a:t>Αβεβαιότητα της σωτηρίας – “Θεία εκλογή” (</a:t>
            </a:r>
            <a:r>
              <a:rPr lang="el-GR" sz="2400" b="1" u="sng" dirty="0" err="1">
                <a:solidFill>
                  <a:schemeClr val="bg1"/>
                </a:solidFill>
              </a:rPr>
              <a:t>Predestination</a:t>
            </a:r>
            <a:r>
              <a:rPr lang="el-GR" sz="2400" b="1" u="sng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l-GR" sz="2400" b="1" dirty="0">
                <a:solidFill>
                  <a:schemeClr val="bg1"/>
                </a:solidFill>
              </a:rPr>
              <a:t>Οι Καλβινιστές πίστευαν ότι ο Θεός έχει ήδη αποφασίσει ποιοι θα σωθούν.</a:t>
            </a:r>
          </a:p>
          <a:p>
            <a:pPr lvl="1"/>
            <a:r>
              <a:rPr lang="el-GR" sz="2400" b="1" dirty="0">
                <a:solidFill>
                  <a:schemeClr val="bg1"/>
                </a:solidFill>
              </a:rPr>
              <a:t>Κανείς δεν ήξερε αν είναι «εκλεκτός».</a:t>
            </a:r>
          </a:p>
          <a:p>
            <a:pPr lvl="1"/>
            <a:r>
              <a:rPr lang="el-GR" sz="2400" b="1" dirty="0">
                <a:solidFill>
                  <a:schemeClr val="bg1"/>
                </a:solidFill>
              </a:rPr>
              <a:t>Άρα, οι πιστοί προσπαθούσαν να αποδείξουν την πίστη τους μέσω σκληρής, συνεπούς εργασίας και επιτυχίας στη ζωή               Η οικονομική επιτυχία έγινε ένδειξη ηθικής αρετής.</a:t>
            </a:r>
          </a:p>
          <a:p>
            <a:pPr lvl="1"/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i="1" u="sng" dirty="0">
                <a:solidFill>
                  <a:schemeClr val="bg1"/>
                </a:solidFill>
              </a:rPr>
              <a:t>Ηθική του καθήκοντος</a:t>
            </a:r>
          </a:p>
          <a:p>
            <a:pPr lvl="1"/>
            <a:r>
              <a:rPr lang="el-GR" sz="2400" b="1" dirty="0">
                <a:solidFill>
                  <a:schemeClr val="bg1"/>
                </a:solidFill>
              </a:rPr>
              <a:t>Το άτομο έπρεπε να εργάζεται όχι για απόλαυση, αλλά από καθήκον, με λογική και αυτοπειθαρχία</a:t>
            </a:r>
          </a:p>
          <a:p>
            <a:pPr lvl="1"/>
            <a:r>
              <a:rPr lang="el-GR" sz="2400" b="1" dirty="0">
                <a:solidFill>
                  <a:schemeClr val="bg1"/>
                </a:solidFill>
              </a:rPr>
              <a:t> “πνεύμα του καπιταλισμού”.</a:t>
            </a:r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83A577A9-DA02-609D-66AA-03C232540A74}"/>
              </a:ext>
            </a:extLst>
          </p:cNvPr>
          <p:cNvSpPr/>
          <p:nvPr/>
        </p:nvSpPr>
        <p:spPr>
          <a:xfrm>
            <a:off x="8956221" y="2784022"/>
            <a:ext cx="751115" cy="3429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8B5D407F-64A6-99CD-8321-42EB99375DDC}"/>
              </a:ext>
            </a:extLst>
          </p:cNvPr>
          <p:cNvSpPr/>
          <p:nvPr/>
        </p:nvSpPr>
        <p:spPr>
          <a:xfrm>
            <a:off x="9908722" y="4284387"/>
            <a:ext cx="751115" cy="3429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CCC7B9FF-7996-CEE1-B0EC-0355944FE6DD}"/>
              </a:ext>
            </a:extLst>
          </p:cNvPr>
          <p:cNvSpPr/>
          <p:nvPr/>
        </p:nvSpPr>
        <p:spPr>
          <a:xfrm>
            <a:off x="15035893" y="4255774"/>
            <a:ext cx="751115" cy="3429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432DC5E2-FE8F-F5FC-D435-B97CFBE9C67C}"/>
              </a:ext>
            </a:extLst>
          </p:cNvPr>
          <p:cNvSpPr/>
          <p:nvPr/>
        </p:nvSpPr>
        <p:spPr>
          <a:xfrm>
            <a:off x="2936422" y="6773636"/>
            <a:ext cx="751115" cy="3429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B0D983B3-9B74-2AD1-BD8A-20C9D786C0E6}"/>
              </a:ext>
            </a:extLst>
          </p:cNvPr>
          <p:cNvSpPr/>
          <p:nvPr/>
        </p:nvSpPr>
        <p:spPr>
          <a:xfrm>
            <a:off x="15993836" y="7829550"/>
            <a:ext cx="751115" cy="3429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ννεφο 2">
            <a:extLst>
              <a:ext uri="{FF2B5EF4-FFF2-40B4-BE49-F238E27FC236}">
                <a16:creationId xmlns:a16="http://schemas.microsoft.com/office/drawing/2014/main" id="{09E916BF-3026-3136-8D54-CB6C7B089AE2}"/>
              </a:ext>
            </a:extLst>
          </p:cNvPr>
          <p:cNvSpPr/>
          <p:nvPr/>
        </p:nvSpPr>
        <p:spPr>
          <a:xfrm>
            <a:off x="3575957" y="1126671"/>
            <a:ext cx="10221686" cy="644978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3F38A-8D9C-9B95-9849-C3228D1CC30E}"/>
              </a:ext>
            </a:extLst>
          </p:cNvPr>
          <p:cNvSpPr txBox="1"/>
          <p:nvPr/>
        </p:nvSpPr>
        <p:spPr>
          <a:xfrm>
            <a:off x="5274128" y="2269671"/>
            <a:ext cx="72335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</a:rPr>
              <a:t>Εργασία = θρησκευτικό καθήκον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</a:rPr>
              <a:t>Αποταμίευση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</a:rPr>
              <a:t>Λιτότητα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</a:rPr>
              <a:t>Πειθαρχία &amp; λογική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</a:rPr>
              <a:t>Επιτυχία = ένδειξη εκλογής από τον Θεό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E56FC5C-4102-2001-3D89-EEB84152F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2055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7E8526-70B2-D200-5CE5-3BEBAFB0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000" y="590046"/>
            <a:ext cx="93840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…το «πνεύμα» του καπιταλισμού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E63C37A-76F0-EE09-E12B-A859FF2C4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186" y="3011358"/>
            <a:ext cx="2163038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l-GR" altLang="en-US" sz="4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l-GR" altLang="en-US" sz="4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Συστημ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ατική, ορθολογική εργασία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Αυτο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πειθαρχία και τιμιότητα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Απ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οτ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αμίευση και επανεπένδυση των κερδών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Απ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οφυγή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σπα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τάλης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και α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ργί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ας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αζήτηση κέρδους ως καθήκον, όχι ως πάθος</a:t>
            </a:r>
            <a:endParaRPr kumimoji="0" lang="el-GR" altLang="en-US" sz="4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altLang="en-US" sz="4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</a:rPr>
              <a:t>                     </a:t>
            </a:r>
            <a:r>
              <a:rPr lang="el-GR" sz="4000" dirty="0">
                <a:solidFill>
                  <a:schemeClr val="bg1"/>
                </a:solidFill>
              </a:rPr>
              <a:t>«</a:t>
            </a:r>
            <a:r>
              <a:rPr lang="el-GR" sz="4000" i="1" dirty="0">
                <a:solidFill>
                  <a:schemeClr val="bg1"/>
                </a:solidFill>
              </a:rPr>
              <a:t>Η θρησκεία έγινε η μήτρα του σύγχρονου οικονομικού ανθρώπου»</a:t>
            </a:r>
            <a:endParaRPr kumimoji="0" lang="en-US" altLang="en-US" sz="400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6" name="Google Shape;166;p12"/>
          <p:cNvSpPr/>
          <p:nvPr/>
        </p:nvSpPr>
        <p:spPr>
          <a:xfrm>
            <a:off x="0" y="-3429000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 extrusionOk="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69" name="Google Shape;169;p12"/>
          <p:cNvSpPr txBox="1"/>
          <p:nvPr/>
        </p:nvSpPr>
        <p:spPr>
          <a:xfrm>
            <a:off x="1014868" y="1370672"/>
            <a:ext cx="15813206" cy="754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Ά ΜΕΡΟΣ: Εμπορικός καπιταλισμός </a:t>
            </a:r>
          </a:p>
          <a:p>
            <a:pPr marL="0" marR="0" lvl="0" indent="0" algn="ctr" rtl="0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΄Β ΜΕΡΟΣ: Από τον εμπορικό στον ευρωπαϊκό καπιταλισμό</a:t>
            </a:r>
          </a:p>
          <a:p>
            <a:pPr marL="0" marR="0" lvl="0" indent="0" algn="ctr" rtl="0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΄Γ ΜΕΡΟΣ: Παγκόσμιες συνέπειες και </a:t>
            </a:r>
            <a:r>
              <a:rPr lang="el-GR" sz="4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αποαποικιοποίηση</a:t>
            </a: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2"/>
          <p:cNvSpPr txBox="1"/>
          <p:nvPr/>
        </p:nvSpPr>
        <p:spPr>
          <a:xfrm>
            <a:off x="4259879" y="526188"/>
            <a:ext cx="9773297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0" b="1" i="0" u="none" strike="noStrike" cap="none" dirty="0">
                <a:solidFill>
                  <a:srgbClr val="EDC253"/>
                </a:solidFill>
                <a:latin typeface="Cormorant SC"/>
                <a:ea typeface="Cormorant SC"/>
                <a:cs typeface="Cormorant SC"/>
                <a:sym typeface="Cormorant SC"/>
              </a:rPr>
              <a:t>Δομή διάλεξης</a:t>
            </a:r>
            <a:endParaRPr dirty="0"/>
          </a:p>
        </p:txBody>
      </p:sp>
      <p:grpSp>
        <p:nvGrpSpPr>
          <p:cNvPr id="180" name="Google Shape;180;p12"/>
          <p:cNvGrpSpPr/>
          <p:nvPr/>
        </p:nvGrpSpPr>
        <p:grpSpPr>
          <a:xfrm>
            <a:off x="16613040" y="-613807"/>
            <a:ext cx="1048817" cy="2581126"/>
            <a:chOff x="0" y="-47625"/>
            <a:chExt cx="276232" cy="679803"/>
          </a:xfrm>
        </p:grpSpPr>
        <p:sp>
          <p:nvSpPr>
            <p:cNvPr id="181" name="Google Shape;181;p12"/>
            <p:cNvSpPr/>
            <p:nvPr/>
          </p:nvSpPr>
          <p:spPr>
            <a:xfrm>
              <a:off x="0" y="0"/>
              <a:ext cx="276232" cy="632178"/>
            </a:xfrm>
            <a:custGeom>
              <a:avLst/>
              <a:gdLst/>
              <a:ahLst/>
              <a:cxnLst/>
              <a:rect l="l" t="t" r="r" b="b"/>
              <a:pathLst>
                <a:path w="276232" h="632178" extrusionOk="0">
                  <a:moveTo>
                    <a:pt x="110724" y="0"/>
                  </a:moveTo>
                  <a:lnTo>
                    <a:pt x="165508" y="0"/>
                  </a:lnTo>
                  <a:cubicBezTo>
                    <a:pt x="194874" y="0"/>
                    <a:pt x="223037" y="11665"/>
                    <a:pt x="243801" y="32430"/>
                  </a:cubicBezTo>
                  <a:cubicBezTo>
                    <a:pt x="264566" y="53195"/>
                    <a:pt x="276232" y="81358"/>
                    <a:pt x="276232" y="110724"/>
                  </a:cubicBezTo>
                  <a:lnTo>
                    <a:pt x="276232" y="521454"/>
                  </a:lnTo>
                  <a:cubicBezTo>
                    <a:pt x="276232" y="550820"/>
                    <a:pt x="264566" y="578983"/>
                    <a:pt x="243801" y="599748"/>
                  </a:cubicBezTo>
                  <a:cubicBezTo>
                    <a:pt x="223037" y="620512"/>
                    <a:pt x="194874" y="632178"/>
                    <a:pt x="165508" y="632178"/>
                  </a:cubicBezTo>
                  <a:lnTo>
                    <a:pt x="110724" y="632178"/>
                  </a:lnTo>
                  <a:cubicBezTo>
                    <a:pt x="81358" y="632178"/>
                    <a:pt x="53195" y="620512"/>
                    <a:pt x="32430" y="599748"/>
                  </a:cubicBezTo>
                  <a:cubicBezTo>
                    <a:pt x="11665" y="578983"/>
                    <a:pt x="0" y="550820"/>
                    <a:pt x="0" y="521454"/>
                  </a:cubicBezTo>
                  <a:lnTo>
                    <a:pt x="0" y="110724"/>
                  </a:lnTo>
                  <a:cubicBezTo>
                    <a:pt x="0" y="81358"/>
                    <a:pt x="11665" y="53195"/>
                    <a:pt x="32430" y="32430"/>
                  </a:cubicBezTo>
                  <a:cubicBezTo>
                    <a:pt x="53195" y="11665"/>
                    <a:pt x="81358" y="0"/>
                    <a:pt x="110724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2"/>
            <p:cNvSpPr txBox="1"/>
            <p:nvPr/>
          </p:nvSpPr>
          <p:spPr>
            <a:xfrm>
              <a:off x="0" y="-47625"/>
              <a:ext cx="276232" cy="679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2"/>
          <p:cNvGrpSpPr/>
          <p:nvPr/>
        </p:nvGrpSpPr>
        <p:grpSpPr>
          <a:xfrm>
            <a:off x="17227991" y="-781642"/>
            <a:ext cx="1425463" cy="5135835"/>
            <a:chOff x="0" y="-47625"/>
            <a:chExt cx="375430" cy="1352648"/>
          </a:xfrm>
        </p:grpSpPr>
        <p:sp>
          <p:nvSpPr>
            <p:cNvPr id="184" name="Google Shape;184;p12"/>
            <p:cNvSpPr/>
            <p:nvPr/>
          </p:nvSpPr>
          <p:spPr>
            <a:xfrm>
              <a:off x="0" y="0"/>
              <a:ext cx="375430" cy="1305023"/>
            </a:xfrm>
            <a:custGeom>
              <a:avLst/>
              <a:gdLst/>
              <a:ahLst/>
              <a:cxnLst/>
              <a:rect l="l" t="t" r="r" b="b"/>
              <a:pathLst>
                <a:path w="375430" h="1305023" extrusionOk="0">
                  <a:moveTo>
                    <a:pt x="81467" y="0"/>
                  </a:moveTo>
                  <a:lnTo>
                    <a:pt x="293963" y="0"/>
                  </a:lnTo>
                  <a:cubicBezTo>
                    <a:pt x="315570" y="0"/>
                    <a:pt x="336291" y="8583"/>
                    <a:pt x="351569" y="23861"/>
                  </a:cubicBezTo>
                  <a:cubicBezTo>
                    <a:pt x="366847" y="39139"/>
                    <a:pt x="375430" y="59861"/>
                    <a:pt x="375430" y="81467"/>
                  </a:cubicBezTo>
                  <a:lnTo>
                    <a:pt x="375430" y="1223555"/>
                  </a:lnTo>
                  <a:cubicBezTo>
                    <a:pt x="375430" y="1268549"/>
                    <a:pt x="338956" y="1305023"/>
                    <a:pt x="293963" y="1305023"/>
                  </a:cubicBezTo>
                  <a:lnTo>
                    <a:pt x="81467" y="1305023"/>
                  </a:lnTo>
                  <a:cubicBezTo>
                    <a:pt x="36474" y="1305023"/>
                    <a:pt x="0" y="1268549"/>
                    <a:pt x="0" y="1223555"/>
                  </a:cubicBezTo>
                  <a:lnTo>
                    <a:pt x="0" y="81467"/>
                  </a:lnTo>
                  <a:cubicBezTo>
                    <a:pt x="0" y="36474"/>
                    <a:pt x="36474" y="0"/>
                    <a:pt x="81467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2"/>
            <p:cNvSpPr txBox="1"/>
            <p:nvPr/>
          </p:nvSpPr>
          <p:spPr>
            <a:xfrm>
              <a:off x="0" y="-47625"/>
              <a:ext cx="375430" cy="1352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2"/>
          <p:cNvGrpSpPr/>
          <p:nvPr/>
        </p:nvGrpSpPr>
        <p:grpSpPr>
          <a:xfrm>
            <a:off x="17790683" y="2476763"/>
            <a:ext cx="2417812" cy="3385514"/>
            <a:chOff x="0" y="-47625"/>
            <a:chExt cx="1639065" cy="2295083"/>
          </a:xfrm>
        </p:grpSpPr>
        <p:sp>
          <p:nvSpPr>
            <p:cNvPr id="187" name="Google Shape;187;p12"/>
            <p:cNvSpPr/>
            <p:nvPr/>
          </p:nvSpPr>
          <p:spPr>
            <a:xfrm>
              <a:off x="0" y="0"/>
              <a:ext cx="1639065" cy="2247458"/>
            </a:xfrm>
            <a:custGeom>
              <a:avLst/>
              <a:gdLst/>
              <a:ahLst/>
              <a:cxnLst/>
              <a:rect l="l" t="t" r="r" b="b"/>
              <a:pathLst>
                <a:path w="1639065" h="2247458" extrusionOk="0">
                  <a:moveTo>
                    <a:pt x="48031" y="0"/>
                  </a:moveTo>
                  <a:lnTo>
                    <a:pt x="1591035" y="0"/>
                  </a:lnTo>
                  <a:cubicBezTo>
                    <a:pt x="1603773" y="0"/>
                    <a:pt x="1615990" y="5060"/>
                    <a:pt x="1624997" y="14068"/>
                  </a:cubicBezTo>
                  <a:cubicBezTo>
                    <a:pt x="1634005" y="23075"/>
                    <a:pt x="1639065" y="35292"/>
                    <a:pt x="1639065" y="48031"/>
                  </a:cubicBezTo>
                  <a:lnTo>
                    <a:pt x="1639065" y="2199427"/>
                  </a:lnTo>
                  <a:cubicBezTo>
                    <a:pt x="1639065" y="2225954"/>
                    <a:pt x="1617561" y="2247458"/>
                    <a:pt x="1591035" y="2247458"/>
                  </a:cubicBezTo>
                  <a:lnTo>
                    <a:pt x="48031" y="2247458"/>
                  </a:lnTo>
                  <a:cubicBezTo>
                    <a:pt x="35292" y="2247458"/>
                    <a:pt x="23075" y="2242397"/>
                    <a:pt x="14068" y="2233390"/>
                  </a:cubicBezTo>
                  <a:cubicBezTo>
                    <a:pt x="5060" y="2224382"/>
                    <a:pt x="0" y="2212166"/>
                    <a:pt x="0" y="2199427"/>
                  </a:cubicBezTo>
                  <a:lnTo>
                    <a:pt x="0" y="48031"/>
                  </a:lnTo>
                  <a:cubicBezTo>
                    <a:pt x="0" y="21504"/>
                    <a:pt x="21504" y="0"/>
                    <a:pt x="480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2"/>
            <p:cNvSpPr txBox="1"/>
            <p:nvPr/>
          </p:nvSpPr>
          <p:spPr>
            <a:xfrm>
              <a:off x="0" y="-47625"/>
              <a:ext cx="1639065" cy="2295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9" name="Google Shape;189;p12"/>
          <p:cNvCxnSpPr/>
          <p:nvPr/>
        </p:nvCxnSpPr>
        <p:spPr>
          <a:xfrm>
            <a:off x="12431220" y="9239250"/>
            <a:ext cx="4951614" cy="0"/>
          </a:xfrm>
          <a:prstGeom prst="straightConnector1">
            <a:avLst/>
          </a:prstGeom>
          <a:noFill/>
          <a:ln w="38100" cap="rnd" cmpd="sng">
            <a:solidFill>
              <a:srgbClr val="EDC25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0" name="Google Shape;190;p12"/>
          <p:cNvSpPr/>
          <p:nvPr/>
        </p:nvSpPr>
        <p:spPr>
          <a:xfrm rot="10800000">
            <a:off x="7677837" y="8821563"/>
            <a:ext cx="2932327" cy="964002"/>
          </a:xfrm>
          <a:custGeom>
            <a:avLst/>
            <a:gdLst/>
            <a:ahLst/>
            <a:cxnLst/>
            <a:rect l="l" t="t" r="r" b="b"/>
            <a:pathLst>
              <a:path w="2932327" h="964002" extrusionOk="0">
                <a:moveTo>
                  <a:pt x="0" y="0"/>
                </a:moveTo>
                <a:lnTo>
                  <a:pt x="2932326" y="0"/>
                </a:lnTo>
                <a:lnTo>
                  <a:pt x="2932326" y="964003"/>
                </a:lnTo>
                <a:lnTo>
                  <a:pt x="0" y="9640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91" name="Google Shape;191;p12"/>
          <p:cNvCxnSpPr/>
          <p:nvPr/>
        </p:nvCxnSpPr>
        <p:spPr>
          <a:xfrm>
            <a:off x="879358" y="9239250"/>
            <a:ext cx="4951614" cy="0"/>
          </a:xfrm>
          <a:prstGeom prst="straightConnector1">
            <a:avLst/>
          </a:prstGeom>
          <a:noFill/>
          <a:ln w="38100" cap="rnd" cmpd="sng">
            <a:solidFill>
              <a:srgbClr val="EDC253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2" name="Google Shape;192;p12"/>
          <p:cNvGrpSpPr/>
          <p:nvPr/>
        </p:nvGrpSpPr>
        <p:grpSpPr>
          <a:xfrm>
            <a:off x="-469898" y="5363532"/>
            <a:ext cx="1111253" cy="3385514"/>
            <a:chOff x="0" y="-47625"/>
            <a:chExt cx="753332" cy="2295083"/>
          </a:xfrm>
        </p:grpSpPr>
        <p:sp>
          <p:nvSpPr>
            <p:cNvPr id="193" name="Google Shape;193;p12"/>
            <p:cNvSpPr/>
            <p:nvPr/>
          </p:nvSpPr>
          <p:spPr>
            <a:xfrm>
              <a:off x="0" y="0"/>
              <a:ext cx="753332" cy="2247458"/>
            </a:xfrm>
            <a:custGeom>
              <a:avLst/>
              <a:gdLst/>
              <a:ahLst/>
              <a:cxnLst/>
              <a:rect l="l" t="t" r="r" b="b"/>
              <a:pathLst>
                <a:path w="753332" h="2247458" extrusionOk="0">
                  <a:moveTo>
                    <a:pt x="104503" y="0"/>
                  </a:moveTo>
                  <a:lnTo>
                    <a:pt x="648830" y="0"/>
                  </a:lnTo>
                  <a:cubicBezTo>
                    <a:pt x="676546" y="0"/>
                    <a:pt x="703126" y="11010"/>
                    <a:pt x="722724" y="30608"/>
                  </a:cubicBezTo>
                  <a:cubicBezTo>
                    <a:pt x="742322" y="50206"/>
                    <a:pt x="753332" y="76787"/>
                    <a:pt x="753332" y="104503"/>
                  </a:cubicBezTo>
                  <a:lnTo>
                    <a:pt x="753332" y="2142955"/>
                  </a:lnTo>
                  <a:cubicBezTo>
                    <a:pt x="753332" y="2170671"/>
                    <a:pt x="742322" y="2197252"/>
                    <a:pt x="722724" y="2216850"/>
                  </a:cubicBezTo>
                  <a:cubicBezTo>
                    <a:pt x="703126" y="2236448"/>
                    <a:pt x="676546" y="2247458"/>
                    <a:pt x="648830" y="2247458"/>
                  </a:cubicBezTo>
                  <a:lnTo>
                    <a:pt x="104503" y="2247458"/>
                  </a:lnTo>
                  <a:cubicBezTo>
                    <a:pt x="76787" y="2247458"/>
                    <a:pt x="50206" y="2236448"/>
                    <a:pt x="30608" y="2216850"/>
                  </a:cubicBezTo>
                  <a:cubicBezTo>
                    <a:pt x="11010" y="2197252"/>
                    <a:pt x="0" y="2170671"/>
                    <a:pt x="0" y="2142955"/>
                  </a:cubicBezTo>
                  <a:lnTo>
                    <a:pt x="0" y="104503"/>
                  </a:lnTo>
                  <a:cubicBezTo>
                    <a:pt x="0" y="76787"/>
                    <a:pt x="11010" y="50206"/>
                    <a:pt x="30608" y="30608"/>
                  </a:cubicBezTo>
                  <a:cubicBezTo>
                    <a:pt x="50206" y="11010"/>
                    <a:pt x="76787" y="0"/>
                    <a:pt x="1045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2"/>
            <p:cNvSpPr txBox="1"/>
            <p:nvPr/>
          </p:nvSpPr>
          <p:spPr>
            <a:xfrm>
              <a:off x="0" y="-47625"/>
              <a:ext cx="753332" cy="2295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2"/>
          <p:cNvGrpSpPr/>
          <p:nvPr/>
        </p:nvGrpSpPr>
        <p:grpSpPr>
          <a:xfrm>
            <a:off x="302725" y="3785648"/>
            <a:ext cx="677262" cy="2762357"/>
            <a:chOff x="0" y="-47625"/>
            <a:chExt cx="459124" cy="1872637"/>
          </a:xfrm>
        </p:grpSpPr>
        <p:sp>
          <p:nvSpPr>
            <p:cNvPr id="196" name="Google Shape;196;p12"/>
            <p:cNvSpPr/>
            <p:nvPr/>
          </p:nvSpPr>
          <p:spPr>
            <a:xfrm>
              <a:off x="0" y="0"/>
              <a:ext cx="459124" cy="1825012"/>
            </a:xfrm>
            <a:custGeom>
              <a:avLst/>
              <a:gdLst/>
              <a:ahLst/>
              <a:cxnLst/>
              <a:rect l="l" t="t" r="r" b="b"/>
              <a:pathLst>
                <a:path w="459124" h="1825012" extrusionOk="0">
                  <a:moveTo>
                    <a:pt x="171468" y="0"/>
                  </a:moveTo>
                  <a:lnTo>
                    <a:pt x="287656" y="0"/>
                  </a:lnTo>
                  <a:cubicBezTo>
                    <a:pt x="333132" y="0"/>
                    <a:pt x="376746" y="18065"/>
                    <a:pt x="408902" y="50222"/>
                  </a:cubicBezTo>
                  <a:cubicBezTo>
                    <a:pt x="441059" y="82378"/>
                    <a:pt x="459124" y="125992"/>
                    <a:pt x="459124" y="171468"/>
                  </a:cubicBezTo>
                  <a:lnTo>
                    <a:pt x="459124" y="1653543"/>
                  </a:lnTo>
                  <a:cubicBezTo>
                    <a:pt x="459124" y="1748243"/>
                    <a:pt x="382355" y="1825012"/>
                    <a:pt x="287656" y="1825012"/>
                  </a:cubicBezTo>
                  <a:lnTo>
                    <a:pt x="171468" y="1825012"/>
                  </a:lnTo>
                  <a:cubicBezTo>
                    <a:pt x="125992" y="1825012"/>
                    <a:pt x="82378" y="1806946"/>
                    <a:pt x="50222" y="1774790"/>
                  </a:cubicBezTo>
                  <a:cubicBezTo>
                    <a:pt x="18065" y="1742633"/>
                    <a:pt x="0" y="1699020"/>
                    <a:pt x="0" y="1653543"/>
                  </a:cubicBezTo>
                  <a:lnTo>
                    <a:pt x="0" y="171468"/>
                  </a:lnTo>
                  <a:cubicBezTo>
                    <a:pt x="0" y="125992"/>
                    <a:pt x="18065" y="82378"/>
                    <a:pt x="50222" y="50222"/>
                  </a:cubicBezTo>
                  <a:cubicBezTo>
                    <a:pt x="82378" y="18065"/>
                    <a:pt x="125992" y="0"/>
                    <a:pt x="1714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 txBox="1"/>
            <p:nvPr/>
          </p:nvSpPr>
          <p:spPr>
            <a:xfrm>
              <a:off x="0" y="-47625"/>
              <a:ext cx="459124" cy="1872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D14D8C-C8F0-2A93-441D-B66811CBB84F}"/>
              </a:ext>
            </a:extLst>
          </p:cNvPr>
          <p:cNvSpPr txBox="1"/>
          <p:nvPr/>
        </p:nvSpPr>
        <p:spPr>
          <a:xfrm>
            <a:off x="127254" y="1391277"/>
            <a:ext cx="1706470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6C849D-D4D2-C397-2E4F-BEAA95A2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00" y="404940"/>
            <a:ext cx="16363800" cy="1143000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300" b="1" i="0" u="none" strike="noStrike" cap="none" dirty="0">
                <a:latin typeface="Cormorant SC"/>
                <a:ea typeface="Cormorant SC"/>
                <a:cs typeface="Cormorant SC"/>
                <a:sym typeface="Cormorant SC"/>
              </a:rPr>
              <a:t> </a:t>
            </a:r>
            <a:r>
              <a:rPr lang="el-GR" sz="4300" b="1" dirty="0"/>
              <a:t>Διαμόρφωση πρώιμων παγκόσμιων εμπορικών δικτύων</a:t>
            </a:r>
            <a:endParaRPr lang="el-GR" sz="4300" b="1" i="0" u="none" strike="noStrike" cap="none" dirty="0">
              <a:latin typeface="Cormorant SC"/>
              <a:ea typeface="Cormorant SC"/>
              <a:cs typeface="Cormorant SC"/>
              <a:sym typeface="Cormorant SC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D49209-9290-C788-240B-54DB1CDE8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2057400"/>
            <a:ext cx="17885833" cy="608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457200" lvl="0" indent="-406400" defTabSz="914400" eaLnBrk="0" fontAlgn="base" latinLnBrk="0" hangingPunct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Cormorant SC"/>
              <a:buChar char="•"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Ευρω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παϊκές χώρες (Ολλανδία, Αγγλία, Πορτογαλία, Ισπανία) </a:t>
            </a:r>
            <a:r>
              <a:rPr kumimoji="0" lang="el-GR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   </a:t>
            </a:r>
            <a:r>
              <a:rPr lang="en-US" altLang="en-US" sz="4000" b="1" i="0" u="none" strike="noStrike" cap="none" dirty="0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rPr>
              <a:t> </a:t>
            </a:r>
            <a:r>
              <a:rPr lang="el-GR" altLang="en-US" sz="4000" b="1" i="0" u="none" strike="noStrike" cap="none" dirty="0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rPr>
              <a:t>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θα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λάσσι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α εμπορικά δίκτυα σε Ασία, Αφρική και Αμερική.</a:t>
            </a:r>
          </a:p>
          <a:p>
            <a:pPr marL="457200" lvl="0" indent="-406400" defTabSz="914400" eaLnBrk="0" fontAlgn="base" latinLnBrk="0" hangingPunct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Cormorant SC"/>
              <a:buChar char="•"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Cormorant SC"/>
              <a:ea typeface="Cormorant SC"/>
              <a:cs typeface="Cormorant SC"/>
              <a:sym typeface="Cormorant SC"/>
            </a:endParaRPr>
          </a:p>
          <a:p>
            <a:pPr marL="457200" lvl="0" indent="-406400" defTabSz="914400" eaLnBrk="0" fontAlgn="base" latinLnBrk="0" hangingPunct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Cormorant SC"/>
              <a:buChar char="•"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Στόχος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: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μετ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αφορά πρώτων υλών και προϊόντων (π.χ. μπαχα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ρικά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,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μετάξι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,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γούν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α, δουλεία) στις ευρωπαϊκές αγορές για πώληση και κέρδος.</a:t>
            </a:r>
          </a:p>
          <a:p>
            <a:pPr marL="457200" lvl="0" indent="-406400" defTabSz="914400" eaLnBrk="0" fontAlgn="base" latinLnBrk="0" hangingPunct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Cormorant SC"/>
              <a:buChar char="•"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Cormorant SC"/>
              <a:ea typeface="Cormorant SC"/>
              <a:cs typeface="Cormorant SC"/>
              <a:sym typeface="Cormorant SC"/>
            </a:endParaRPr>
          </a:p>
          <a:p>
            <a:pPr marL="457200" lvl="0" indent="-406400" defTabSz="914400" eaLnBrk="0" fontAlgn="base" latinLnBrk="0" hangingPunct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Cormorant SC"/>
              <a:buChar char="•"/>
              <a:tabLst/>
            </a:pPr>
            <a:r>
              <a:rPr kumimoji="0" lang="el-GR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Δημιουργία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 </a:t>
            </a:r>
            <a:r>
              <a:rPr kumimoji="0" lang="el-GR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πολυεθνικών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 </a:t>
            </a:r>
            <a:r>
              <a:rPr kumimoji="0" lang="el-GR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εμπορικών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 </a:t>
            </a:r>
            <a:r>
              <a:rPr kumimoji="0" lang="el-GR" altLang="en-US" sz="4000" b="1" i="0" u="none" strike="noStrike" cap="none" normalizeH="0" baseline="0" dirty="0" err="1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εταιρείων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, όπως η Ολλανδική Ανατολική Εταιρεία (VOC) και η Αγγλική Ανατολική Εταιρεία (EIC).</a:t>
            </a:r>
          </a:p>
          <a:p>
            <a:pPr marL="457200" lvl="0" indent="-406400" defTabSz="914400" eaLnBrk="0" fontAlgn="base" latinLnBrk="0" hangingPunct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Cormorant SC"/>
              <a:buChar char="•"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Cormorant SC"/>
              <a:ea typeface="Cormorant SC"/>
              <a:cs typeface="Cormorant SC"/>
              <a:sym typeface="Cormorant SC"/>
            </a:endParaRPr>
          </a:p>
          <a:p>
            <a:pPr marL="457200" lvl="0" indent="-406400" defTabSz="914400" eaLnBrk="0" fontAlgn="base" latinLnBrk="0" hangingPunct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Cormorant SC"/>
              <a:buChar char="•"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Το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εμ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Cormorant SC"/>
                <a:ea typeface="Cormorant SC"/>
                <a:cs typeface="Cormorant SC"/>
                <a:sym typeface="Cormorant SC"/>
              </a:rPr>
              <a:t>πόριο γίνεται διεθνές και συστηματοποιημένο, με κανόνες και δίκτυα που συνδέουν Ευρώπη, Ασία, Αφρική και Αμερική – πρώιμη μορφή παγκοσμιοποίησης.</a:t>
            </a: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6E2F3113-129A-E851-45C3-19C871A6BC82}"/>
              </a:ext>
            </a:extLst>
          </p:cNvPr>
          <p:cNvSpPr/>
          <p:nvPr/>
        </p:nvSpPr>
        <p:spPr>
          <a:xfrm>
            <a:off x="15005957" y="2269670"/>
            <a:ext cx="506186" cy="40821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3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Σύννεφο 4">
            <a:extLst>
              <a:ext uri="{FF2B5EF4-FFF2-40B4-BE49-F238E27FC236}">
                <a16:creationId xmlns:a16="http://schemas.microsoft.com/office/drawing/2014/main" id="{1CF91569-88FC-05A6-9074-04C4E80DC712}"/>
              </a:ext>
            </a:extLst>
          </p:cNvPr>
          <p:cNvSpPr/>
          <p:nvPr/>
        </p:nvSpPr>
        <p:spPr>
          <a:xfrm>
            <a:off x="5388428" y="2171699"/>
            <a:ext cx="8784772" cy="638447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FE379-ADFA-21DE-AE03-9411A8D0C622}"/>
              </a:ext>
            </a:extLst>
          </p:cNvPr>
          <p:cNvSpPr txBox="1"/>
          <p:nvPr/>
        </p:nvSpPr>
        <p:spPr>
          <a:xfrm>
            <a:off x="6237515" y="3921328"/>
            <a:ext cx="71682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Ο εμπορικός καπιταλισμός βασίζονταν στο διεθνές εμπόριο, στις αποικίες, τράπεζες.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dirty="0">
                <a:solidFill>
                  <a:schemeClr val="bg1"/>
                </a:solidFill>
              </a:rPr>
              <a:t>δεν ήταν απλώς εμπόριο, αλλά συστηματική οικονομική, κοινωνική και πολιτική αλλαγή, που έθεσε τα θεμέλια για τη βιομηχανική επανάσταση και την παγκόσμια οικονομία.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48DD6-1583-F8CB-40A3-E6E09948CC45}"/>
              </a:ext>
            </a:extLst>
          </p:cNvPr>
          <p:cNvSpPr txBox="1"/>
          <p:nvPr/>
        </p:nvSpPr>
        <p:spPr>
          <a:xfrm>
            <a:off x="767442" y="4865914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Συνεπώς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Ο εξαρτημένος ελληνικός καπιταλισμός σε φάση παρατεταμένης παρακμής |  Σύλλογος Γιάνης Κορδάτος">
            <a:extLst>
              <a:ext uri="{FF2B5EF4-FFF2-40B4-BE49-F238E27FC236}">
                <a16:creationId xmlns:a16="http://schemas.microsoft.com/office/drawing/2014/main" id="{F16A09FA-FA40-74C5-79D6-84ED21BB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852" y="5143500"/>
            <a:ext cx="6390867" cy="458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F3F3A68-5087-79C1-A67A-339D2E5C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-952123"/>
            <a:ext cx="16649861" cy="1904245"/>
          </a:xfrm>
        </p:spPr>
        <p:txBody>
          <a:bodyPr>
            <a:normAutofit/>
          </a:bodyPr>
          <a:lstStyle/>
          <a:p>
            <a:r>
              <a:rPr lang="el-GR" sz="4000" dirty="0"/>
              <a:t>Εμπορικός καπιταλισμός &amp; αποικιακές αυτοκρατορίες</a:t>
            </a:r>
            <a:endParaRPr lang="en-US" sz="4000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9CE9AE9-A5E2-5F1C-22C6-DD1316B493F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69471" y="1861457"/>
            <a:ext cx="9666515" cy="7864174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Ο εμπορικός καπιταλισμός (15ος–18ος αι.)           δημιουργία αποικιακών αυτοκρατοριών.  </a:t>
            </a:r>
          </a:p>
          <a:p>
            <a:endParaRPr lang="el-GR" b="1" dirty="0"/>
          </a:p>
          <a:p>
            <a:r>
              <a:rPr lang="el-GR" b="1" dirty="0"/>
              <a:t>Η οικονομική </a:t>
            </a:r>
            <a:r>
              <a:rPr lang="el-GR" b="1" dirty="0" err="1"/>
              <a:t>αποικιοποίηση</a:t>
            </a:r>
            <a:r>
              <a:rPr lang="el-GR" b="1" dirty="0"/>
              <a:t> άρχισε με την εμπορική εξάπλωση, λόγω επιδίωξης κέρδους. Οι έμποροι είχαν τα μέσα να το χρηματοδοτήσουν. </a:t>
            </a:r>
          </a:p>
          <a:p>
            <a:endParaRPr lang="el-GR" b="1" dirty="0"/>
          </a:p>
          <a:p>
            <a:r>
              <a:rPr lang="el-GR" b="1" dirty="0"/>
              <a:t>Ευρωπαϊκά κράτη (Ισπανία, Πορτογαλία, Ολλανδία, Αγγλία, Γαλλία) αναζητούν νέες αγορές και πρώτες ύλες</a:t>
            </a:r>
          </a:p>
          <a:p>
            <a:endParaRPr lang="el-GR" b="1" dirty="0"/>
          </a:p>
          <a:p>
            <a:endParaRPr lang="el-GR" b="1" dirty="0"/>
          </a:p>
          <a:p>
            <a:r>
              <a:rPr lang="el-GR" b="1" dirty="0"/>
              <a:t>Οι ευρωπαϊκές δυνάμεις κατέκτησαν περιοχές στην Αμερική, Αφρική και Ασία για να ελέγξουν την παραγωγή και το εμπόριο</a:t>
            </a:r>
          </a:p>
          <a:p>
            <a:endParaRPr lang="el-GR" b="1" dirty="0"/>
          </a:p>
          <a:p>
            <a:r>
              <a:rPr lang="el-GR" b="1" dirty="0"/>
              <a:t>Οι αποικιακές αυτοκρατορίες συνδέονται με ναυτικές δυνάμεις και εμπορικές εταιρείες.</a:t>
            </a:r>
          </a:p>
          <a:p>
            <a:endParaRPr lang="el-GR" b="1" dirty="0"/>
          </a:p>
          <a:p>
            <a:r>
              <a:rPr lang="el-GR" b="1" dirty="0"/>
              <a:t>Το κράτος παρείχε μονοπώλια και προστασία στα πλοία και τα εμπορικά δίκτυα.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6CF16DDA-85AF-692C-6D98-175C96073AAA}"/>
              </a:ext>
            </a:extLst>
          </p:cNvPr>
          <p:cNvSpPr/>
          <p:nvPr/>
        </p:nvSpPr>
        <p:spPr>
          <a:xfrm>
            <a:off x="7102928" y="1992086"/>
            <a:ext cx="473528" cy="457200"/>
          </a:xfrm>
          <a:prstGeom prst="rightArrow">
            <a:avLst>
              <a:gd name="adj1" fmla="val 35714"/>
              <a:gd name="adj2" fmla="val 5000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5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8BE60BD-F42A-64F7-7D88-3026E1D36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9570" y="1338943"/>
            <a:ext cx="14581415" cy="8742307"/>
          </a:xfrm>
        </p:spPr>
        <p:txBody>
          <a:bodyPr>
            <a:normAutofit/>
          </a:bodyPr>
          <a:lstStyle/>
          <a:p>
            <a:pPr algn="just"/>
            <a:r>
              <a:rPr lang="el-GR" sz="3200" b="1" dirty="0"/>
              <a:t>Το αποικιακό εμπόριο επηρέασε τον τρόπο οργάνωσης της μικρής &amp; μεσαίας κλίμακας εμπορικής επιχείρησης.</a:t>
            </a:r>
          </a:p>
          <a:p>
            <a:pPr marL="69850" indent="0" algn="just">
              <a:buNone/>
            </a:pPr>
            <a:endParaRPr lang="el-GR" sz="3200" b="1" dirty="0"/>
          </a:p>
          <a:p>
            <a:pPr algn="just"/>
            <a:r>
              <a:rPr lang="el-GR" sz="3200" b="1" dirty="0"/>
              <a:t>Η μεγάλη οικογενειακή εμπορική επιχείρηση = ενδιαφέρον για εκμετάλλευση νέων κόσμων.</a:t>
            </a:r>
          </a:p>
          <a:p>
            <a:pPr marL="69850" indent="0" algn="just">
              <a:buNone/>
            </a:pPr>
            <a:endParaRPr lang="el-GR" sz="3200" b="1" dirty="0"/>
          </a:p>
          <a:p>
            <a:pPr algn="just"/>
            <a:r>
              <a:rPr lang="el-GR" sz="3200" b="1" dirty="0"/>
              <a:t>Οι προσωπικές εμπορικές επιχειρήσεις: Ο έμπορος ως άτομο-επιχείρηση (17</a:t>
            </a:r>
            <a:r>
              <a:rPr lang="el-GR" sz="3200" b="1" baseline="30000" dirty="0"/>
              <a:t>ος</a:t>
            </a:r>
            <a:r>
              <a:rPr lang="el-GR" sz="3200" b="1" dirty="0"/>
              <a:t> αι.) βρίσκονταν παντού. Όλο και λιγότερο συνόδευε ο ίδιος τα εμπόρευμα του, οργάνωνε το δίκτυο των εμπορικών ανταποκριτών. Ήταν επίσης και τραπεζίτης ή έπαιρνε μέρος σε διευρυμένες εμπορικές δραστηριότητες ανώνυμων εταιρειών.</a:t>
            </a:r>
          </a:p>
          <a:p>
            <a:pPr algn="just"/>
            <a:r>
              <a:rPr lang="el-GR" sz="3200" b="1" dirty="0"/>
              <a:t>Εμφάνιση μετοχικής εταιρείας (ανώνυμη) = οι μετοχές ήταν εμπορεύσιμες. Οι μετοχές είναι το εμπόρευμα, καμία ταύτιση με τους μετόχους. Ευέλικτη, στέρεη, συνεκτική.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12252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5A347ED-A1FC-50D2-2ECB-B5B7E9AA7C7E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 bwMode="auto">
          <a:xfrm>
            <a:off x="1540859" y="1296293"/>
            <a:ext cx="15854137" cy="769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Προμήθει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 πρώτων υλών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Ζάχ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αρη, καφές, βαμβάκι, μετάξι, κακάο, καρύδια, καουτσούκ.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 π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ρώτες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ύλες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δεν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πα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ράγοντ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 σε επαρκείς ποσότητες στην Ευρώπη, οπότε οι αποικίες γίνονταν «εργοστάσια πρώτων υλών».</a:t>
            </a:r>
            <a:endParaRPr kumimoji="0" lang="el-GR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Αγορά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γι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 ευρωπαϊκά προϊόντα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 απ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οικίες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ήτ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 αγορές για ευρωπαϊκά προϊόντα όπως όπλα, ύφασμα, εργαλεία.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Αυτό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δημιούργησε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κυκλικό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εμ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πόριο και αύξησε τα κέρδη των εμπόρων.</a:t>
            </a:r>
            <a:endParaRPr kumimoji="0" lang="el-GR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Χρησιμο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ποίηση ανθρώπινης εργασίας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Δουλεμ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πόριο: Αφρικανοί σκλάβοι στις φυτείες της Καραϊβικής, Βραζιλίας, Νότιας Αμερικής.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Ιθ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αγενείς πληθυσμοί συχνά εξαναγκάζονταν σε εργασία για την παραγωγή πρώτων υλών.</a:t>
            </a:r>
            <a:endParaRPr kumimoji="0" lang="el-GR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Στρ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ατηγική σημασία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 απ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οικίες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λειτουργούσ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 ως βάσεις για πλοία και εμπορικά δίκτυα.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Προστ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ασία εμπορικών δρόμων και μονοπωλίων από άλλες ευρωπαϊκές δυνάμεις.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57341F6A-DE64-2428-8901-6A15AFCD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-952123"/>
            <a:ext cx="16900073" cy="2248416"/>
          </a:xfrm>
        </p:spPr>
        <p:txBody>
          <a:bodyPr>
            <a:normAutofit/>
          </a:bodyPr>
          <a:lstStyle/>
          <a:p>
            <a:r>
              <a:rPr lang="el-GR" sz="4400" dirty="0"/>
              <a:t>Ο ρόλος των αποικιών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1963352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73282E6D-2B42-4C24-56A6-A84C4910E283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 bwMode="auto">
          <a:xfrm>
            <a:off x="571500" y="2592115"/>
            <a:ext cx="1667147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 απ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οικίες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επ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έτρεψ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 στους εμπόρους και στις εταιρείες να συσσωρεύσουν κεφάλαιο και να επεκτείνουν τα εμπορικά τους δίκτυα.</a:t>
            </a:r>
            <a:endParaRPr kumimoji="0" lang="el-GR" altLang="en-US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ετ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αιρείες (VOC, British East India Company, Dutch West India Company) οργάνωναν το εμπόριο, μονοπωλούσαν αγαθά και χρηματοδοτούσαν υπερπόντια ταξίδια.</a:t>
            </a:r>
            <a:endParaRPr kumimoji="0" lang="el-GR" altLang="en-US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Η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στήριξη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του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κράτους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μέσω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μονο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πωλίων, στρατιωτικής προστασίας και φορολογικών προνομίων έκανε τις αποικίες οικονομικά βιώσιμες.</a:t>
            </a:r>
          </a:p>
        </p:txBody>
      </p:sp>
    </p:spTree>
    <p:extLst>
      <p:ext uri="{BB962C8B-B14F-4D97-AF65-F5344CB8AC3E}">
        <p14:creationId xmlns:p14="http://schemas.microsoft.com/office/powerpoint/2010/main" val="255339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B06A71-9AC8-EB8C-AC76-B3C04FF81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8329" y="522588"/>
            <a:ext cx="12003871" cy="1470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Dutch East India Company (VOC)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A81029F-953C-0015-055E-097824E33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5412" y="3053516"/>
            <a:ext cx="12932228" cy="53923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l-GR" sz="2400" b="1" dirty="0"/>
              <a:t>Ένα από τα πιο χαρακτηριστικά παραδείγματα της πρακτικής του εμπορικού καπιταλισμού, και η σημασία της έγκειται σε πολλούς τομείς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b="1" dirty="0"/>
              <a:t>Ίδρυση 1602, Ολλανδία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b="1" dirty="0"/>
              <a:t>Ανώνυμη εταιρεία με πολλούς μετόχους.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b="1" dirty="0"/>
              <a:t>Η πρώτη που συνδύαζε το κεφάλαιο πολλών επενδυτών με την κρατική υποστήριξη.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b="1" dirty="0"/>
              <a:t>Η πρώτη διεθνής εμπορική εταιρεία – δίκτυα που ένωσαν την Ευρώπη και την Ασία.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b="1" dirty="0"/>
              <a:t>Μονοπώλιο εμπορίου στην Ασία (Ινδονησία, Ινδία, Ιαπωνία)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b="1" dirty="0"/>
              <a:t>Κύρια προϊόντα: μπαχαρικά, καφές, βαμβάκι, μετάξι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b="1" dirty="0"/>
              <a:t>Συσσώρευση κεφαλαίου: τα κέρδη από τη </a:t>
            </a:r>
            <a:r>
              <a:rPr lang="en-US" sz="2400" b="1" dirty="0"/>
              <a:t>VOC </a:t>
            </a:r>
            <a:r>
              <a:rPr lang="el-GR" sz="2400" b="1" dirty="0"/>
              <a:t>χρηματοδότησαν την ανάπτυξη </a:t>
            </a:r>
            <a:r>
              <a:rPr lang="el-GR" sz="2400" b="1" dirty="0" err="1"/>
              <a:t>τςη</a:t>
            </a:r>
            <a:r>
              <a:rPr lang="el-GR" sz="2400" b="1" dirty="0"/>
              <a:t> Ολλανδίας &amp; τον εμπορικό καπιταλισμό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b="1" dirty="0"/>
              <a:t>Στρατιωτική &amp; πολιτική δύναμη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b="1" dirty="0"/>
              <a:t>Πρωτοπόρος χρηματοπιστωτικά: μετοχές, δάνεια – πρώιμο χρηματοπιστωτικό σύστημα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l-GR" sz="2400" b="1" dirty="0"/>
          </a:p>
          <a:p>
            <a:pPr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The Rise And Fall of the Dutch East India Company - YouTube">
            <a:extLst>
              <a:ext uri="{FF2B5EF4-FFF2-40B4-BE49-F238E27FC236}">
                <a16:creationId xmlns:a16="http://schemas.microsoft.com/office/drawing/2014/main" id="{9B63EC04-9ED4-6A73-74BC-43E4DAD4A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12272"/>
            <a:ext cx="4504449" cy="253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The Dutch East India Company: Trade in the Dutch Golden Age – The Nautilus  Cup">
            <a:extLst>
              <a:ext uri="{FF2B5EF4-FFF2-40B4-BE49-F238E27FC236}">
                <a16:creationId xmlns:a16="http://schemas.microsoft.com/office/drawing/2014/main" id="{7D8CAA64-4A37-D37C-E243-1D6EE673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0" y="5569725"/>
            <a:ext cx="4297969" cy="3317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64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395133-BAF1-44BF-A34D-6791372CC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961" y="-1072050"/>
            <a:ext cx="16966500" cy="2144100"/>
          </a:xfrm>
        </p:spPr>
        <p:txBody>
          <a:bodyPr>
            <a:normAutofit/>
          </a:bodyPr>
          <a:lstStyle/>
          <a:p>
            <a:r>
              <a:rPr lang="el-GR" sz="4800" dirty="0"/>
              <a:t>Εμπορικός καπιταλισμός &amp; πρώιμη παγκοσμιοποίηση</a:t>
            </a:r>
            <a:endParaRPr lang="en-US" sz="48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A0BE7A4-5FB4-04AA-9BB9-A1FBC1FAF2B4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 bwMode="auto">
          <a:xfrm>
            <a:off x="457200" y="3346410"/>
            <a:ext cx="1619794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Διεθνή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εμ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πορικά δίκτυα που συνέδεαν Ευρώπη, Ασία, Αφρική και Αμερική</a:t>
            </a:r>
            <a:endParaRPr kumimoji="0" lang="el-GR" altLang="en-US" sz="4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4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Κύρι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 προϊόντα: μπαχαρικά, ζάχαρη, μετάξι, καφέ, δούλοι, γούνα</a:t>
            </a:r>
            <a:endParaRPr kumimoji="0" lang="el-GR" altLang="en-US" sz="4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4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Μετ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ακίνηση κεφαλαίων και τεχνογνωσίας σε παγκόσμια κλίμακα.</a:t>
            </a:r>
          </a:p>
        </p:txBody>
      </p:sp>
    </p:spTree>
    <p:extLst>
      <p:ext uri="{BB962C8B-B14F-4D97-AF65-F5344CB8AC3E}">
        <p14:creationId xmlns:p14="http://schemas.microsoft.com/office/powerpoint/2010/main" val="181831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6F4E74-2FD0-F682-0F24-BE475D66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9" y="1403100"/>
            <a:ext cx="16029375" cy="703286"/>
          </a:xfrm>
        </p:spPr>
        <p:txBody>
          <a:bodyPr>
            <a:normAutofit fontScale="90000"/>
          </a:bodyPr>
          <a:lstStyle/>
          <a:p>
            <a:r>
              <a:rPr lang="el-GR" dirty="0"/>
              <a:t>Δουλεμπόριο</a:t>
            </a:r>
            <a:endParaRPr lang="en-US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C505700-45DB-AE4F-F220-5B9748ABD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386" y="2596243"/>
            <a:ext cx="13202077" cy="7485007"/>
          </a:xfrm>
        </p:spPr>
        <p:txBody>
          <a:bodyPr/>
          <a:lstStyle/>
          <a:p>
            <a:r>
              <a:rPr lang="el-GR" b="1" dirty="0"/>
              <a:t>Εργαλείο εμπορικού καπιταλισμού</a:t>
            </a:r>
          </a:p>
          <a:p>
            <a:pPr marL="69850" indent="0">
              <a:buNone/>
            </a:pPr>
            <a:endParaRPr lang="el-GR" b="1" dirty="0"/>
          </a:p>
          <a:p>
            <a:r>
              <a:rPr lang="el-GR" b="1" dirty="0"/>
              <a:t>Οι Ευρωπαίοι χρησιμοποίησαν την Αφρική για να προμηθεύονται σκλάβους, που έπειτα εργάζονταν στις φυτείες στην Αμερική</a:t>
            </a:r>
          </a:p>
          <a:p>
            <a:pPr marL="69850" indent="0">
              <a:buNone/>
            </a:pPr>
            <a:endParaRPr lang="el-GR" b="1" dirty="0"/>
          </a:p>
          <a:p>
            <a:r>
              <a:rPr lang="el-GR" b="1" dirty="0"/>
              <a:t>Το εμπόριο σκλάβων εντάχθηκε στο τριγωνικό εμπόριο, που ήταν κερδοφόρο για Ευρωπαίους εμπόρους και εταιρείες.</a:t>
            </a:r>
          </a:p>
          <a:p>
            <a:endParaRPr lang="el-GR" b="1" dirty="0"/>
          </a:p>
          <a:p>
            <a:r>
              <a:rPr lang="el-GR" b="1" dirty="0"/>
              <a:t>Ο </a:t>
            </a:r>
            <a:r>
              <a:rPr lang="el-GR" b="1" dirty="0" err="1"/>
              <a:t>Wolf</a:t>
            </a:r>
            <a:r>
              <a:rPr lang="el-GR" b="1" dirty="0"/>
              <a:t> τονίζει ότι οι αφρικανικές και αμερικανικές κοινότητες δεν ήταν παθητικά αντικείμενα· είχαν ενεργό ρόλο, π.χ. οι Αφρικανοί ηγέτες συμμετείχαν στην πώληση σκλάβων.</a:t>
            </a:r>
          </a:p>
          <a:p>
            <a:endParaRPr lang="el-GR" b="1" dirty="0"/>
          </a:p>
          <a:p>
            <a:r>
              <a:rPr lang="el-GR" b="1" dirty="0"/>
              <a:t>Το δουλεμπόριο δημιούργησε παγκόσμιες ροές κεφαλαίου, αγαθών και ανθρώπων, που συνδέουν Ευρώπη, Αφρική και Αμερική.</a:t>
            </a:r>
          </a:p>
          <a:p>
            <a:endParaRPr lang="el-GR" b="1" dirty="0"/>
          </a:p>
          <a:p>
            <a:endParaRPr lang="el-GR" b="1" dirty="0"/>
          </a:p>
          <a:p>
            <a:pPr marL="527050" lvl="1" indent="0">
              <a:buNone/>
            </a:pPr>
            <a:r>
              <a:rPr lang="el-GR" b="1" dirty="0"/>
              <a:t>τραγικές συνέπειες για τους σκλάβους και τις τοπικές κοινωνίες.</a:t>
            </a:r>
          </a:p>
          <a:p>
            <a:endParaRPr lang="el-GR" b="1" dirty="0"/>
          </a:p>
          <a:p>
            <a:endParaRPr lang="en-US" b="1" dirty="0"/>
          </a:p>
        </p:txBody>
      </p:sp>
      <p:sp>
        <p:nvSpPr>
          <p:cNvPr id="5" name="Βέλος: Ραβδωτό δεξιό 4">
            <a:extLst>
              <a:ext uri="{FF2B5EF4-FFF2-40B4-BE49-F238E27FC236}">
                <a16:creationId xmlns:a16="http://schemas.microsoft.com/office/drawing/2014/main" id="{EFB9B27A-A160-6B54-E585-3176A0F234A3}"/>
              </a:ext>
            </a:extLst>
          </p:cNvPr>
          <p:cNvSpPr/>
          <p:nvPr/>
        </p:nvSpPr>
        <p:spPr>
          <a:xfrm rot="5400000">
            <a:off x="6384472" y="8817431"/>
            <a:ext cx="816429" cy="703286"/>
          </a:xfrm>
          <a:prstGeom prst="strip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Το ιστορικό του εμπορίου σκλάβων από την Αφρική | OffLine Post">
            <a:extLst>
              <a:ext uri="{FF2B5EF4-FFF2-40B4-BE49-F238E27FC236}">
                <a16:creationId xmlns:a16="http://schemas.microsoft.com/office/drawing/2014/main" id="{BFD644E6-2E0A-C518-8A99-457E4C31E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048" y="753834"/>
            <a:ext cx="4418733" cy="3099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40191229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C23000-89B3-DFF6-CD55-D8B0D051A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55" y="-344057"/>
            <a:ext cx="17009089" cy="2144100"/>
          </a:xfrm>
        </p:spPr>
        <p:txBody>
          <a:bodyPr/>
          <a:lstStyle/>
          <a:p>
            <a:r>
              <a:rPr lang="el-GR" dirty="0" err="1"/>
              <a:t>Γουνεμπόριο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E94D419-75E2-50EF-617C-456A78AC2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96725" y="2089786"/>
            <a:ext cx="1589454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Το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γουνεμ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πόριο αφορούσε την αγορά και πώληση γουναρικών, κυρίως από τις περιοχές της Βόρειας Αμερικής (Καναδάς, Νέα Αγγλία).</a:t>
            </a:r>
            <a:endParaRPr kumimoji="0" lang="el-G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γούνες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(π.χ.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κάστορ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ας, μινκ, αλεπού) ήταν πολύτιμα προϊόντα στην Ευρώπη, ειδικά για ένδυση και μόδα.</a:t>
            </a:r>
            <a:endParaRPr kumimoji="0" lang="el-G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82A508-B990-A8CC-AEA3-97F24A848B5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59330" y="3664037"/>
            <a:ext cx="1747157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Δ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ημιούργησ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 δίκτυα εμπορίου που συνδέουν τον Βορρά της Αμερικής με την Ευρώπη.</a:t>
            </a:r>
            <a:endParaRPr kumimoji="0" lang="el-G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Το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γουνεμ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πόριο εντάχθηκε στις παγκόσμιες οικονομικές ροές</a:t>
            </a:r>
            <a:r>
              <a:rPr kumimoji="0" lang="el-GR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ως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παράδειγμα τοπικών προϊόντων που αποκτούν παγκόσμια ζήτηση.</a:t>
            </a:r>
            <a:endParaRPr kumimoji="0" lang="el-G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l-GR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Ευρω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παίοι συνήθως συνεργάζονταν με τους ιθαγενείς πληθυσμούς, οι οποίοι αντάλλασσαν τις γούνες με ευρωπαϊκά αγαθά (εργαλεία, όπλα, ύφασμα).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30908C2-C193-7507-13C3-60D3BC916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28" y="6192396"/>
            <a:ext cx="1762052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Το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γουνεμ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πόριο συνέβαλε στην ένταξη τοπικών κοινωνιών στο παγκόσμιο εμπορικό σύστημα, χωρίς να χάνουν εντελώς την αυτονομία τους.</a:t>
            </a:r>
            <a:endParaRPr kumimoji="0" lang="el-G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Πα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ράλληλ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α, ήταν λιγότερο καταναγκαστικό από το δουλεμπόριο· η εργασία δεν ήταν υποχρεωτική με την ίδια ένταση ή βία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44436C3-CF7B-E384-9390-D4B979959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295" y="8628351"/>
            <a:ext cx="1799144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Το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γουνεμ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πόριο είναι παράδειγμα εμπορίου πρώτων υλών που κατευθύνονται στην Ευρώπη.</a:t>
            </a:r>
            <a:endParaRPr kumimoji="0" lang="el-G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Μα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ζί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με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δουλεμ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πόριο και μπαχαρικά, δείχνει πώς ο εμπορικός καπιταλισμός δημιουργεί παγκόσμια δίκτυα οικονομίας.</a:t>
            </a:r>
            <a:endParaRPr kumimoji="0" lang="el-G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68DE94-DAF6-1B81-A899-12C0D2774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1086" y="277660"/>
            <a:ext cx="11137200" cy="1470000"/>
          </a:xfrm>
        </p:spPr>
        <p:txBody>
          <a:bodyPr/>
          <a:lstStyle/>
          <a:p>
            <a:r>
              <a:rPr lang="el-GR" dirty="0"/>
              <a:t>Στόχοι διάλεξης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6A8BC4E-2743-ED4C-8F14-8FC2AE155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0986" y="2481943"/>
            <a:ext cx="11796614" cy="55714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Ορθογώνιο: Στρογγύλεμα διαγώνιων γωνιών 3">
            <a:extLst>
              <a:ext uri="{FF2B5EF4-FFF2-40B4-BE49-F238E27FC236}">
                <a16:creationId xmlns:a16="http://schemas.microsoft.com/office/drawing/2014/main" id="{6B2B6130-9066-D930-B609-17ED50B01DCA}"/>
              </a:ext>
            </a:extLst>
          </p:cNvPr>
          <p:cNvSpPr/>
          <p:nvPr/>
        </p:nvSpPr>
        <p:spPr>
          <a:xfrm>
            <a:off x="4203830" y="2008415"/>
            <a:ext cx="12213770" cy="6044936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69D09E-5111-EBA0-28B8-C229F4F80D3E}"/>
              </a:ext>
            </a:extLst>
          </p:cNvPr>
          <p:cNvSpPr txBox="1">
            <a:spLocks/>
          </p:cNvSpPr>
          <p:nvPr/>
        </p:nvSpPr>
        <p:spPr>
          <a:xfrm>
            <a:off x="4107116" y="2903122"/>
            <a:ext cx="12213770" cy="537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1pPr>
            <a:lvl2pPr marL="914400" marR="0" lvl="1" indent="-3873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2pPr>
            <a:lvl3pPr marL="1371600" marR="0" lvl="2" indent="-38735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3pPr>
            <a:lvl4pPr marL="1828800" marR="0" lvl="3" indent="-3873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4pPr>
            <a:lvl5pPr marL="2286000" marR="0" lvl="4" indent="-3873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5pPr>
            <a:lvl6pPr marL="2743200" marR="0" lvl="5" indent="-3873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6pPr>
            <a:lvl7pPr marL="3200400" marR="0" lvl="6" indent="-3873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7pPr>
            <a:lvl8pPr marL="3657600" marR="0" lvl="7" indent="-3873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8pPr>
            <a:lvl9pPr marL="4114800" marR="0" lvl="8" indent="-3873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9pPr>
          </a:lstStyle>
          <a:p>
            <a:endParaRPr lang="el-GR" dirty="0"/>
          </a:p>
          <a:p>
            <a:pPr marL="584200" indent="-514350">
              <a:buFont typeface="+mj-lt"/>
              <a:buAutoNum type="arabicPeriod"/>
            </a:pPr>
            <a:r>
              <a:rPr lang="el-GR" sz="3600" b="1" dirty="0">
                <a:solidFill>
                  <a:schemeClr val="accent1"/>
                </a:solidFill>
              </a:rPr>
              <a:t>Κατανόηση εμπορικού καπιταλισμού &amp; μετάβασης από φεουδαρχία</a:t>
            </a:r>
          </a:p>
          <a:p>
            <a:pPr marL="584200" indent="-514350">
              <a:buFont typeface="+mj-lt"/>
              <a:buAutoNum type="arabicPeriod"/>
            </a:pPr>
            <a:endParaRPr lang="el-GR" sz="3600" b="1" dirty="0">
              <a:solidFill>
                <a:schemeClr val="accent1"/>
              </a:solidFill>
            </a:endParaRPr>
          </a:p>
          <a:p>
            <a:pPr marL="584200" indent="-514350">
              <a:buFont typeface="+mj-lt"/>
              <a:buAutoNum type="arabicPeriod"/>
            </a:pPr>
            <a:r>
              <a:rPr lang="el-GR" sz="3600" b="1" dirty="0">
                <a:solidFill>
                  <a:schemeClr val="accent1"/>
                </a:solidFill>
              </a:rPr>
              <a:t>Αναγνώριση ανόδου αστικής τάξης &amp; νέων κοινωνικών δομών</a:t>
            </a:r>
          </a:p>
          <a:p>
            <a:pPr marL="584200" indent="-514350">
              <a:buFont typeface="+mj-lt"/>
              <a:buAutoNum type="arabicPeriod"/>
            </a:pPr>
            <a:endParaRPr lang="el-GR" sz="3600" b="1" dirty="0">
              <a:solidFill>
                <a:schemeClr val="accent1"/>
              </a:solidFill>
            </a:endParaRPr>
          </a:p>
          <a:p>
            <a:pPr marL="584200" indent="-514350">
              <a:buFont typeface="+mj-lt"/>
              <a:buAutoNum type="arabicPeriod"/>
            </a:pPr>
            <a:r>
              <a:rPr lang="el-GR" sz="3600" b="1" dirty="0">
                <a:solidFill>
                  <a:schemeClr val="accent1"/>
                </a:solidFill>
              </a:rPr>
              <a:t>Κατανόηση παγκόσμιων εμπορικών δικτύων &amp; αποικιακού ρόλου</a:t>
            </a:r>
          </a:p>
          <a:p>
            <a:pPr marL="812800" indent="-742950">
              <a:buFont typeface="+mj-lt"/>
              <a:buAutoNum type="arabicPeriod"/>
            </a:pPr>
            <a:endParaRPr lang="el-GR" sz="3600" b="1" dirty="0">
              <a:solidFill>
                <a:schemeClr val="accent1"/>
              </a:solidFill>
            </a:endParaRPr>
          </a:p>
          <a:p>
            <a:pPr marL="584200" indent="-514350">
              <a:buFont typeface="+mj-lt"/>
              <a:buAutoNum type="arabicPeriod"/>
            </a:pPr>
            <a:r>
              <a:rPr lang="el-GR" sz="3600" b="1" dirty="0">
                <a:solidFill>
                  <a:schemeClr val="accent1"/>
                </a:solidFill>
              </a:rPr>
              <a:t>Εξοικείωση με τον μερκαντιλισμό &amp; τις διεθνείς οικονομικές σχέσεις</a:t>
            </a:r>
          </a:p>
          <a:p>
            <a:pPr marL="812800" indent="-742950">
              <a:buFont typeface="+mj-lt"/>
              <a:buAutoNum type="arabicPeriod"/>
            </a:pPr>
            <a:endParaRPr lang="el-GR" sz="3600" b="1" dirty="0">
              <a:solidFill>
                <a:schemeClr val="accent1"/>
              </a:solidFill>
            </a:endParaRPr>
          </a:p>
          <a:p>
            <a:pPr marL="584200" indent="-514350">
              <a:buFont typeface="+mj-lt"/>
              <a:buAutoNum type="arabicPeriod"/>
            </a:pPr>
            <a:r>
              <a:rPr lang="el-GR" sz="3600" b="1" dirty="0">
                <a:solidFill>
                  <a:schemeClr val="accent1"/>
                </a:solidFill>
              </a:rPr>
              <a:t>Αναγνώριση του ρόλου της θρησκείας &amp; της συμμετοχής μη ευρωπαϊκών κοινωνιών</a:t>
            </a:r>
          </a:p>
        </p:txBody>
      </p:sp>
    </p:spTree>
    <p:extLst>
      <p:ext uri="{BB962C8B-B14F-4D97-AF65-F5344CB8AC3E}">
        <p14:creationId xmlns:p14="http://schemas.microsoft.com/office/powerpoint/2010/main" val="17254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183387-30BD-647C-9886-10EE8B9F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2" y="0"/>
            <a:ext cx="16966500" cy="2144100"/>
          </a:xfrm>
        </p:spPr>
        <p:txBody>
          <a:bodyPr/>
          <a:lstStyle/>
          <a:p>
            <a:r>
              <a:rPr lang="el-GR" dirty="0"/>
              <a:t>Μερκαντιλισμός</a:t>
            </a:r>
            <a:endParaRPr lang="en-US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12AAF3C-3B05-276D-D605-73986A57B87E}"/>
              </a:ext>
            </a:extLst>
          </p:cNvPr>
          <p:cNvSpPr/>
          <p:nvPr/>
        </p:nvSpPr>
        <p:spPr>
          <a:xfrm>
            <a:off x="3888525" y="3232394"/>
            <a:ext cx="11038113" cy="5470733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33AF3-4CD6-4E08-12CB-720740FA74E0}"/>
              </a:ext>
            </a:extLst>
          </p:cNvPr>
          <p:cNvSpPr txBox="1"/>
          <p:nvPr/>
        </p:nvSpPr>
        <p:spPr>
          <a:xfrm>
            <a:off x="4182439" y="3890268"/>
            <a:ext cx="107441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>
                <a:solidFill>
                  <a:schemeClr val="bg1"/>
                </a:solidFill>
              </a:rPr>
              <a:t>Οικονομική θεωρία &amp; πολιτική στρατηγική, Ευρώπη, 16</a:t>
            </a:r>
            <a:r>
              <a:rPr lang="el-GR" sz="2400" b="1" baseline="30000" dirty="0">
                <a:solidFill>
                  <a:schemeClr val="bg1"/>
                </a:solidFill>
              </a:rPr>
              <a:t>ος</a:t>
            </a:r>
            <a:r>
              <a:rPr lang="el-GR" sz="2400" b="1" dirty="0">
                <a:solidFill>
                  <a:schemeClr val="bg1"/>
                </a:solidFill>
              </a:rPr>
              <a:t> -18</a:t>
            </a:r>
            <a:r>
              <a:rPr lang="el-GR" sz="2400" b="1" baseline="30000" dirty="0">
                <a:solidFill>
                  <a:schemeClr val="bg1"/>
                </a:solidFill>
              </a:rPr>
              <a:t>ος</a:t>
            </a:r>
            <a:r>
              <a:rPr lang="el-GR" sz="2400" b="1" dirty="0">
                <a:solidFill>
                  <a:schemeClr val="bg1"/>
                </a:solidFill>
              </a:rPr>
              <a:t> αι.</a:t>
            </a:r>
          </a:p>
          <a:p>
            <a:pPr algn="just"/>
            <a:endParaRPr lang="el-GR" sz="2400" b="1" dirty="0">
              <a:solidFill>
                <a:schemeClr val="bg1"/>
              </a:solidFill>
            </a:endParaRP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Κύρια ιδέα: Ο πλούτος ενός κράτους μετριέται με τον όγκο του χρυσού &amp; αργυρού που διαθέτει για να αυξηθεί πρέπει να:</a:t>
            </a:r>
          </a:p>
          <a:p>
            <a:pPr algn="just"/>
            <a:endParaRPr lang="el-GR" sz="2400" b="1" dirty="0">
              <a:solidFill>
                <a:schemeClr val="bg1"/>
              </a:solidFill>
            </a:endParaRP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Εξάγει περισσότερα από όσα εισάγει 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Συσσωρεύει πολύτιμα μέταλλα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Τα κράτη υποστήριζαν το υπερπόντιο εμπόριο και τις αποικίες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Ενθάρρυναν την εγχώρια βιομηχανία και ήλεγχαν τις εμπορικές ροές -δασμούς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Χρησιμοποίησαν τα μονοπώλια &amp; τις εμπορικές εταιρείες 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Ενίσχυση εθνικών οικονομιών και εμπορίου</a:t>
            </a:r>
          </a:p>
          <a:p>
            <a:pPr algn="just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667D9-9751-9F84-D078-B753C1E1E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792" y="4965600"/>
            <a:ext cx="14320383" cy="45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/>
          <a:p>
            <a:pPr marL="457200" lvl="0" indent="-342900" defTabSz="914400" eaLnBrk="0" fontAlgn="base" latinLnBrk="0" hangingPunct="0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Cormorant SC"/>
              <a:buChar char="•"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Cormorant SC"/>
              <a:ea typeface="Cormorant SC"/>
              <a:cs typeface="Cormorant SC"/>
              <a:sym typeface="Cormorant SC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8FC2E54-6585-78E5-CCE6-643516EF550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52537" y="3463912"/>
            <a:ext cx="1792116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οικονομί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 πρέπει να υπηρετεί το κράτος </a:t>
            </a:r>
            <a:r>
              <a:rPr kumimoji="0" lang="el-GR" altLang="en-US" sz="3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&amp;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τη στρατιωτική του ισχύ.</a:t>
            </a:r>
            <a:endParaRPr kumimoji="0" lang="el-GR" altLang="en-US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Το</a:t>
            </a:r>
            <a:r>
              <a:rPr kumimoji="0" lang="en-US" altLang="en-US" sz="360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κράτος</a:t>
            </a:r>
            <a:r>
              <a:rPr kumimoji="0" lang="en-US" altLang="en-US" sz="360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αναλαμβ</a:t>
            </a:r>
            <a:r>
              <a:rPr kumimoji="0" lang="en-US" altLang="en-US" sz="3600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άνει</a:t>
            </a:r>
            <a:r>
              <a:rPr kumimoji="0" lang="en-US" altLang="en-US" sz="360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ενεργό</a:t>
            </a:r>
            <a:r>
              <a:rPr kumimoji="0" lang="en-US" altLang="en-US" sz="360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ρόλο</a:t>
            </a:r>
            <a:r>
              <a:rPr kumimoji="0" lang="en-US" altLang="en-US" sz="360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Χορηγεί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μονο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πώλια σε εμπορικές εταιρείες (όπως η Dutch ή η British East India Company).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Ιδρύει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απ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οικίες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γι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 να εξασφαλίσει πρώτες ύλες και αγορές.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Προωθεί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ροστ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ατευτισμό, ώστε να διατηρήσει πλούτο εντός συνόρων.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σκο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πός δεν είναι η ατομική επιχειρηματική ελευθερία, αλλά η ενίσχυση του εθνικού κράτους και του πλούτου του.</a:t>
            </a:r>
          </a:p>
        </p:txBody>
      </p:sp>
    </p:spTree>
    <p:extLst>
      <p:ext uri="{BB962C8B-B14F-4D97-AF65-F5344CB8AC3E}">
        <p14:creationId xmlns:p14="http://schemas.microsoft.com/office/powerpoint/2010/main" val="6616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5D45C2-C092-6111-5410-F273960D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Μερκαντιλισμός και εμπορικός καπιταλισμός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16D5935-CFDB-403D-6837-9131B78B3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6186" y="3759816"/>
            <a:ext cx="1812471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εμ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πορικός καπιταλισμός προϋπήρχε ως πρακτική: έμποροι και εταιρείες επενδύουν κεφάλαια για υπερπόντια ταξίδια, αποικίες, φυτείες και διεθνές εμπόριο.</a:t>
            </a:r>
            <a:endParaRPr kumimoji="0" lang="el-GR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μερκ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αντιλισμός λειτουργεί σαν κρατική στρατηγική για να υποστηριχθεί και να επεκταθεί αυτός ο καπιταλισμός.</a:t>
            </a:r>
            <a:endParaRPr lang="el-GR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Πα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ρέχει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κρ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ατική προστασία στις εταιρείες, μονοπώλια και στρατιωτική υποστήριξη.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Προσ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ανατολίζει το εμπόριο ώστε να εξυπηρετεί τα συμφέροντα του κράτους, όχι μόνο των μεμονωμένων εμπόρων.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l-GR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l-GR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εμ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πορικός καπιταλισμός είναι η πρακτική της επένδυσης κεφαλαίου και ανάπτυξης υπερπόντιου εμπορίου.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μερκ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αντιλισμός είναι η κρατική πολιτική που εκμεταλλεύεται και ενισχύει αυτή την πρακτική για τη μεγιστοποίηση του εθνικού πλούτου.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Βέλος: Ραβδωτό δεξιό 4">
            <a:extLst>
              <a:ext uri="{FF2B5EF4-FFF2-40B4-BE49-F238E27FC236}">
                <a16:creationId xmlns:a16="http://schemas.microsoft.com/office/drawing/2014/main" id="{D7A8D822-8090-EF33-BF8E-B3263461EEA6}"/>
              </a:ext>
            </a:extLst>
          </p:cNvPr>
          <p:cNvSpPr/>
          <p:nvPr/>
        </p:nvSpPr>
        <p:spPr>
          <a:xfrm rot="5400000">
            <a:off x="7805057" y="6214804"/>
            <a:ext cx="865415" cy="84908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5B36EB9-61EE-C8E0-31C2-E1C964BB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50" y="1254025"/>
            <a:ext cx="163638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Μερκαντιλισμός, αποικίες και καπιταλισμός</a:t>
            </a:r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D926EAF-8E34-14F5-64CE-5327BF3FBE1D}"/>
              </a:ext>
            </a:extLst>
          </p:cNvPr>
          <p:cNvSpPr/>
          <p:nvPr/>
        </p:nvSpPr>
        <p:spPr>
          <a:xfrm>
            <a:off x="1861457" y="4245429"/>
            <a:ext cx="5731329" cy="44903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u="sng" dirty="0"/>
              <a:t>Οι αποικίες αποτελούσαν κρίσιμο εργαλείο για τον μερκαντιλισμό:</a:t>
            </a:r>
          </a:p>
          <a:p>
            <a:endParaRPr lang="el-GR" sz="2400" b="1" dirty="0"/>
          </a:p>
          <a:p>
            <a:endParaRPr lang="el-GR" sz="2400" b="1" dirty="0"/>
          </a:p>
          <a:p>
            <a:pPr algn="ctr"/>
            <a:r>
              <a:rPr lang="el-GR" sz="2400" b="1" dirty="0"/>
              <a:t>Παρείχαν πρώτες ύλες (π.χ. ζάχαρη, καπνό, χρυσό).</a:t>
            </a:r>
          </a:p>
          <a:p>
            <a:pPr algn="ctr"/>
            <a:endParaRPr lang="el-GR" sz="2400" b="1" dirty="0"/>
          </a:p>
          <a:p>
            <a:pPr algn="ctr"/>
            <a:r>
              <a:rPr lang="el-GR" sz="2400" b="1" dirty="0"/>
              <a:t>Λειτουργούσαν ως αγορές για τα βιομηχανικά προϊόντα της μητρόπολης.</a:t>
            </a:r>
          </a:p>
          <a:p>
            <a:pPr algn="ctr"/>
            <a:r>
              <a:rPr lang="el-GR" sz="2400" b="1" dirty="0"/>
              <a:t>Ενίσχυαν την εμπορική και ναυτική ισχύ των ευρωπαϊκών κρατών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0DB13DF-4849-9F75-07B6-FB90CD662538}"/>
              </a:ext>
            </a:extLst>
          </p:cNvPr>
          <p:cNvSpPr/>
          <p:nvPr/>
        </p:nvSpPr>
        <p:spPr>
          <a:xfrm>
            <a:off x="10129157" y="4245428"/>
            <a:ext cx="5731329" cy="44903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0D8CC246-11B1-28A2-374B-4112132296F2}"/>
              </a:ext>
            </a:extLst>
          </p:cNvPr>
          <p:cNvSpPr/>
          <p:nvPr/>
        </p:nvSpPr>
        <p:spPr>
          <a:xfrm>
            <a:off x="10129156" y="4245427"/>
            <a:ext cx="5731329" cy="44903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6DB5A3A-F987-474C-31D1-3055EF9BB6F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0129154" y="4488468"/>
            <a:ext cx="573132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altLang="en-US" sz="2000" b="1" u="sng" dirty="0">
                <a:solidFill>
                  <a:schemeClr val="bg1"/>
                </a:solidFill>
                <a:latin typeface="Arial" panose="020B0604020202020204" pitchFamily="34" charset="0"/>
              </a:rPr>
              <a:t>Σ</a:t>
            </a: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τήριξε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τον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εμ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πορικό καπιταλισμό γιατί:</a:t>
            </a:r>
            <a:endParaRPr kumimoji="0" lang="el-GR" altLang="en-US" sz="20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Δημιούργησε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τεράστι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 εμπορικά δίκτυα.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Ενθάρρυνε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τη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συσσώρευση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κεφ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αλαίων από εμπόριο και αποικιακή εκμετάλλευση.</a:t>
            </a:r>
            <a:endParaRPr kumimoji="0" lang="el-GR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sz="20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Περιόρισε </a:t>
            </a: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τον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εμ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πορικό καπιταλισμό γιατί:</a:t>
            </a:r>
            <a:endParaRPr kumimoji="0" lang="el-GR" altLang="en-US" sz="20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Έθετε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α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υστηρούς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κρ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ατικούς ελέγχους και μονοπώλια.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Δεν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ροωθούσε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λήρως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την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ελεύθερη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α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γορά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73" name="Google Shape;473;p21"/>
          <p:cNvSpPr/>
          <p:nvPr/>
        </p:nvSpPr>
        <p:spPr>
          <a:xfrm>
            <a:off x="0" y="-1213067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 extrusionOk="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474" name="Google Shape;474;p21"/>
          <p:cNvGrpSpPr/>
          <p:nvPr/>
        </p:nvGrpSpPr>
        <p:grpSpPr>
          <a:xfrm>
            <a:off x="17583150" y="-683456"/>
            <a:ext cx="995118" cy="1712156"/>
            <a:chOff x="0" y="-47625"/>
            <a:chExt cx="262089" cy="450938"/>
          </a:xfrm>
        </p:grpSpPr>
        <p:sp>
          <p:nvSpPr>
            <p:cNvPr id="475" name="Google Shape;475;p21"/>
            <p:cNvSpPr/>
            <p:nvPr/>
          </p:nvSpPr>
          <p:spPr>
            <a:xfrm>
              <a:off x="0" y="0"/>
              <a:ext cx="262089" cy="403313"/>
            </a:xfrm>
            <a:custGeom>
              <a:avLst/>
              <a:gdLst/>
              <a:ahLst/>
              <a:cxnLst/>
              <a:rect l="l" t="t" r="r" b="b"/>
              <a:pathLst>
                <a:path w="262089" h="403313" extrusionOk="0">
                  <a:moveTo>
                    <a:pt x="116698" y="0"/>
                  </a:moveTo>
                  <a:lnTo>
                    <a:pt x="145390" y="0"/>
                  </a:lnTo>
                  <a:cubicBezTo>
                    <a:pt x="176341" y="0"/>
                    <a:pt x="206023" y="12295"/>
                    <a:pt x="227909" y="34180"/>
                  </a:cubicBezTo>
                  <a:cubicBezTo>
                    <a:pt x="249794" y="56065"/>
                    <a:pt x="262089" y="85748"/>
                    <a:pt x="262089" y="116698"/>
                  </a:cubicBezTo>
                  <a:lnTo>
                    <a:pt x="262089" y="286615"/>
                  </a:lnTo>
                  <a:cubicBezTo>
                    <a:pt x="262089" y="317565"/>
                    <a:pt x="249794" y="347248"/>
                    <a:pt x="227909" y="369133"/>
                  </a:cubicBezTo>
                  <a:cubicBezTo>
                    <a:pt x="206023" y="391018"/>
                    <a:pt x="176341" y="403313"/>
                    <a:pt x="145390" y="403313"/>
                  </a:cubicBezTo>
                  <a:lnTo>
                    <a:pt x="116698" y="403313"/>
                  </a:lnTo>
                  <a:cubicBezTo>
                    <a:pt x="85748" y="403313"/>
                    <a:pt x="56065" y="391018"/>
                    <a:pt x="34180" y="369133"/>
                  </a:cubicBezTo>
                  <a:cubicBezTo>
                    <a:pt x="12295" y="347248"/>
                    <a:pt x="0" y="317565"/>
                    <a:pt x="0" y="286615"/>
                  </a:cubicBezTo>
                  <a:lnTo>
                    <a:pt x="0" y="116698"/>
                  </a:lnTo>
                  <a:cubicBezTo>
                    <a:pt x="0" y="85748"/>
                    <a:pt x="12295" y="56065"/>
                    <a:pt x="34180" y="34180"/>
                  </a:cubicBezTo>
                  <a:cubicBezTo>
                    <a:pt x="56065" y="12295"/>
                    <a:pt x="85748" y="0"/>
                    <a:pt x="11669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1"/>
            <p:cNvSpPr txBox="1"/>
            <p:nvPr/>
          </p:nvSpPr>
          <p:spPr>
            <a:xfrm>
              <a:off x="0" y="-47625"/>
              <a:ext cx="262089" cy="450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21"/>
          <p:cNvGrpSpPr/>
          <p:nvPr/>
        </p:nvGrpSpPr>
        <p:grpSpPr>
          <a:xfrm>
            <a:off x="-2324608" y="2945293"/>
            <a:ext cx="16629024" cy="5988905"/>
            <a:chOff x="0" y="-47625"/>
            <a:chExt cx="13942608" cy="5021399"/>
          </a:xfrm>
        </p:grpSpPr>
        <p:sp>
          <p:nvSpPr>
            <p:cNvPr id="478" name="Google Shape;478;p21"/>
            <p:cNvSpPr/>
            <p:nvPr/>
          </p:nvSpPr>
          <p:spPr>
            <a:xfrm>
              <a:off x="0" y="0"/>
              <a:ext cx="13942608" cy="4973774"/>
            </a:xfrm>
            <a:custGeom>
              <a:avLst/>
              <a:gdLst/>
              <a:ahLst/>
              <a:cxnLst/>
              <a:rect l="l" t="t" r="r" b="b"/>
              <a:pathLst>
                <a:path w="13942608" h="4973774" extrusionOk="0">
                  <a:moveTo>
                    <a:pt x="6984" y="0"/>
                  </a:moveTo>
                  <a:lnTo>
                    <a:pt x="13935624" y="0"/>
                  </a:lnTo>
                  <a:cubicBezTo>
                    <a:pt x="13939481" y="0"/>
                    <a:pt x="13942608" y="3127"/>
                    <a:pt x="13942608" y="6984"/>
                  </a:cubicBezTo>
                  <a:lnTo>
                    <a:pt x="13942608" y="4966790"/>
                  </a:lnTo>
                  <a:cubicBezTo>
                    <a:pt x="13942608" y="4970647"/>
                    <a:pt x="13939481" y="4973774"/>
                    <a:pt x="13935624" y="4973774"/>
                  </a:cubicBezTo>
                  <a:lnTo>
                    <a:pt x="6984" y="4973774"/>
                  </a:lnTo>
                  <a:cubicBezTo>
                    <a:pt x="3127" y="4973774"/>
                    <a:pt x="0" y="4970647"/>
                    <a:pt x="0" y="4966790"/>
                  </a:cubicBezTo>
                  <a:lnTo>
                    <a:pt x="0" y="6984"/>
                  </a:lnTo>
                  <a:cubicBezTo>
                    <a:pt x="0" y="3127"/>
                    <a:pt x="3127" y="0"/>
                    <a:pt x="6984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1"/>
            <p:cNvSpPr txBox="1"/>
            <p:nvPr/>
          </p:nvSpPr>
          <p:spPr>
            <a:xfrm>
              <a:off x="0" y="-47625"/>
              <a:ext cx="13942608" cy="5021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21"/>
          <p:cNvGrpSpPr/>
          <p:nvPr/>
        </p:nvGrpSpPr>
        <p:grpSpPr>
          <a:xfrm>
            <a:off x="1355583" y="-683456"/>
            <a:ext cx="995118" cy="3888962"/>
            <a:chOff x="0" y="-47625"/>
            <a:chExt cx="262089" cy="1024254"/>
          </a:xfrm>
        </p:grpSpPr>
        <p:sp>
          <p:nvSpPr>
            <p:cNvPr id="481" name="Google Shape;481;p21"/>
            <p:cNvSpPr/>
            <p:nvPr/>
          </p:nvSpPr>
          <p:spPr>
            <a:xfrm>
              <a:off x="0" y="0"/>
              <a:ext cx="262089" cy="976629"/>
            </a:xfrm>
            <a:custGeom>
              <a:avLst/>
              <a:gdLst/>
              <a:ahLst/>
              <a:cxnLst/>
              <a:rect l="l" t="t" r="r" b="b"/>
              <a:pathLst>
                <a:path w="262089" h="976629" extrusionOk="0">
                  <a:moveTo>
                    <a:pt x="116698" y="0"/>
                  </a:moveTo>
                  <a:lnTo>
                    <a:pt x="145390" y="0"/>
                  </a:lnTo>
                  <a:cubicBezTo>
                    <a:pt x="176341" y="0"/>
                    <a:pt x="206023" y="12295"/>
                    <a:pt x="227909" y="34180"/>
                  </a:cubicBezTo>
                  <a:cubicBezTo>
                    <a:pt x="249794" y="56065"/>
                    <a:pt x="262089" y="85748"/>
                    <a:pt x="262089" y="116698"/>
                  </a:cubicBezTo>
                  <a:lnTo>
                    <a:pt x="262089" y="859930"/>
                  </a:lnTo>
                  <a:cubicBezTo>
                    <a:pt x="262089" y="890880"/>
                    <a:pt x="249794" y="920563"/>
                    <a:pt x="227909" y="942448"/>
                  </a:cubicBezTo>
                  <a:cubicBezTo>
                    <a:pt x="206023" y="964334"/>
                    <a:pt x="176341" y="976629"/>
                    <a:pt x="145390" y="976629"/>
                  </a:cubicBezTo>
                  <a:lnTo>
                    <a:pt x="116698" y="976629"/>
                  </a:lnTo>
                  <a:cubicBezTo>
                    <a:pt x="85748" y="976629"/>
                    <a:pt x="56065" y="964334"/>
                    <a:pt x="34180" y="942448"/>
                  </a:cubicBezTo>
                  <a:cubicBezTo>
                    <a:pt x="12295" y="920563"/>
                    <a:pt x="0" y="890880"/>
                    <a:pt x="0" y="859930"/>
                  </a:cubicBezTo>
                  <a:lnTo>
                    <a:pt x="0" y="116698"/>
                  </a:lnTo>
                  <a:cubicBezTo>
                    <a:pt x="0" y="85748"/>
                    <a:pt x="12295" y="56065"/>
                    <a:pt x="34180" y="34180"/>
                  </a:cubicBezTo>
                  <a:cubicBezTo>
                    <a:pt x="56065" y="12295"/>
                    <a:pt x="85748" y="0"/>
                    <a:pt x="11669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 txBox="1"/>
            <p:nvPr/>
          </p:nvSpPr>
          <p:spPr>
            <a:xfrm>
              <a:off x="0" y="-47625"/>
              <a:ext cx="262089" cy="1024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21"/>
          <p:cNvGrpSpPr/>
          <p:nvPr/>
        </p:nvGrpSpPr>
        <p:grpSpPr>
          <a:xfrm>
            <a:off x="-770228" y="4742753"/>
            <a:ext cx="1798928" cy="5115818"/>
            <a:chOff x="0" y="-47625"/>
            <a:chExt cx="1219516" cy="3468078"/>
          </a:xfrm>
        </p:grpSpPr>
        <p:sp>
          <p:nvSpPr>
            <p:cNvPr id="484" name="Google Shape;484;p21"/>
            <p:cNvSpPr/>
            <p:nvPr/>
          </p:nvSpPr>
          <p:spPr>
            <a:xfrm>
              <a:off x="0" y="0"/>
              <a:ext cx="1219516" cy="3420452"/>
            </a:xfrm>
            <a:custGeom>
              <a:avLst/>
              <a:gdLst/>
              <a:ahLst/>
              <a:cxnLst/>
              <a:rect l="l" t="t" r="r" b="b"/>
              <a:pathLst>
                <a:path w="1219516" h="3420452" extrusionOk="0">
                  <a:moveTo>
                    <a:pt x="64554" y="0"/>
                  </a:moveTo>
                  <a:lnTo>
                    <a:pt x="1154961" y="0"/>
                  </a:lnTo>
                  <a:cubicBezTo>
                    <a:pt x="1172082" y="0"/>
                    <a:pt x="1188502" y="6801"/>
                    <a:pt x="1200608" y="18908"/>
                  </a:cubicBezTo>
                  <a:cubicBezTo>
                    <a:pt x="1212715" y="31014"/>
                    <a:pt x="1219516" y="47434"/>
                    <a:pt x="1219516" y="64554"/>
                  </a:cubicBezTo>
                  <a:lnTo>
                    <a:pt x="1219516" y="3355898"/>
                  </a:lnTo>
                  <a:cubicBezTo>
                    <a:pt x="1219516" y="3391550"/>
                    <a:pt x="1190614" y="3420452"/>
                    <a:pt x="1154961" y="3420452"/>
                  </a:cubicBezTo>
                  <a:lnTo>
                    <a:pt x="64554" y="3420452"/>
                  </a:lnTo>
                  <a:cubicBezTo>
                    <a:pt x="47434" y="3420452"/>
                    <a:pt x="31014" y="3413651"/>
                    <a:pt x="18908" y="3401545"/>
                  </a:cubicBezTo>
                  <a:cubicBezTo>
                    <a:pt x="6801" y="3389438"/>
                    <a:pt x="0" y="3373019"/>
                    <a:pt x="0" y="3355898"/>
                  </a:cubicBezTo>
                  <a:lnTo>
                    <a:pt x="0" y="64554"/>
                  </a:lnTo>
                  <a:cubicBezTo>
                    <a:pt x="0" y="28902"/>
                    <a:pt x="28902" y="0"/>
                    <a:pt x="645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 txBox="1"/>
            <p:nvPr/>
          </p:nvSpPr>
          <p:spPr>
            <a:xfrm>
              <a:off x="0" y="-47625"/>
              <a:ext cx="1219516" cy="3468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21"/>
          <p:cNvGrpSpPr/>
          <p:nvPr/>
        </p:nvGrpSpPr>
        <p:grpSpPr>
          <a:xfrm>
            <a:off x="15848380" y="350232"/>
            <a:ext cx="4180198" cy="1286685"/>
            <a:chOff x="0" y="-47625"/>
            <a:chExt cx="2833809" cy="872260"/>
          </a:xfrm>
        </p:grpSpPr>
        <p:sp>
          <p:nvSpPr>
            <p:cNvPr id="487" name="Google Shape;487;p21"/>
            <p:cNvSpPr/>
            <p:nvPr/>
          </p:nvSpPr>
          <p:spPr>
            <a:xfrm>
              <a:off x="0" y="0"/>
              <a:ext cx="2833809" cy="824635"/>
            </a:xfrm>
            <a:custGeom>
              <a:avLst/>
              <a:gdLst/>
              <a:ahLst/>
              <a:cxnLst/>
              <a:rect l="l" t="t" r="r" b="b"/>
              <a:pathLst>
                <a:path w="2833809" h="824635" extrusionOk="0">
                  <a:moveTo>
                    <a:pt x="27781" y="0"/>
                  </a:moveTo>
                  <a:lnTo>
                    <a:pt x="2806028" y="0"/>
                  </a:lnTo>
                  <a:cubicBezTo>
                    <a:pt x="2821371" y="0"/>
                    <a:pt x="2833809" y="12438"/>
                    <a:pt x="2833809" y="27781"/>
                  </a:cubicBezTo>
                  <a:lnTo>
                    <a:pt x="2833809" y="796854"/>
                  </a:lnTo>
                  <a:cubicBezTo>
                    <a:pt x="2833809" y="804222"/>
                    <a:pt x="2830882" y="811288"/>
                    <a:pt x="2825672" y="816498"/>
                  </a:cubicBezTo>
                  <a:cubicBezTo>
                    <a:pt x="2820462" y="821708"/>
                    <a:pt x="2813396" y="824635"/>
                    <a:pt x="2806028" y="824635"/>
                  </a:cubicBezTo>
                  <a:lnTo>
                    <a:pt x="27781" y="824635"/>
                  </a:lnTo>
                  <a:cubicBezTo>
                    <a:pt x="12438" y="824635"/>
                    <a:pt x="0" y="812197"/>
                    <a:pt x="0" y="796854"/>
                  </a:cubicBezTo>
                  <a:lnTo>
                    <a:pt x="0" y="27781"/>
                  </a:lnTo>
                  <a:cubicBezTo>
                    <a:pt x="0" y="12438"/>
                    <a:pt x="12438" y="0"/>
                    <a:pt x="277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 txBox="1"/>
            <p:nvPr/>
          </p:nvSpPr>
          <p:spPr>
            <a:xfrm>
              <a:off x="0" y="-47625"/>
              <a:ext cx="2833809" cy="87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" name="Google Shape;490;p21"/>
          <p:cNvGrpSpPr/>
          <p:nvPr/>
        </p:nvGrpSpPr>
        <p:grpSpPr>
          <a:xfrm>
            <a:off x="14304416" y="8513856"/>
            <a:ext cx="1543964" cy="1170707"/>
            <a:chOff x="0" y="-47625"/>
            <a:chExt cx="1046672" cy="793637"/>
          </a:xfrm>
        </p:grpSpPr>
        <p:sp>
          <p:nvSpPr>
            <p:cNvPr id="491" name="Google Shape;491;p21"/>
            <p:cNvSpPr/>
            <p:nvPr/>
          </p:nvSpPr>
          <p:spPr>
            <a:xfrm>
              <a:off x="0" y="0"/>
              <a:ext cx="1046672" cy="746012"/>
            </a:xfrm>
            <a:custGeom>
              <a:avLst/>
              <a:gdLst/>
              <a:ahLst/>
              <a:cxnLst/>
              <a:rect l="l" t="t" r="r" b="b"/>
              <a:pathLst>
                <a:path w="1046672" h="746012" extrusionOk="0">
                  <a:moveTo>
                    <a:pt x="75215" y="0"/>
                  </a:moveTo>
                  <a:lnTo>
                    <a:pt x="971458" y="0"/>
                  </a:lnTo>
                  <a:cubicBezTo>
                    <a:pt x="1012998" y="0"/>
                    <a:pt x="1046672" y="33675"/>
                    <a:pt x="1046672" y="75215"/>
                  </a:cubicBezTo>
                  <a:lnTo>
                    <a:pt x="1046672" y="670797"/>
                  </a:lnTo>
                  <a:cubicBezTo>
                    <a:pt x="1046672" y="690746"/>
                    <a:pt x="1038748" y="709877"/>
                    <a:pt x="1024642" y="723982"/>
                  </a:cubicBezTo>
                  <a:cubicBezTo>
                    <a:pt x="1010537" y="738088"/>
                    <a:pt x="991406" y="746012"/>
                    <a:pt x="971458" y="746012"/>
                  </a:cubicBezTo>
                  <a:lnTo>
                    <a:pt x="75215" y="746012"/>
                  </a:lnTo>
                  <a:cubicBezTo>
                    <a:pt x="55267" y="746012"/>
                    <a:pt x="36135" y="738088"/>
                    <a:pt x="22030" y="723982"/>
                  </a:cubicBezTo>
                  <a:cubicBezTo>
                    <a:pt x="7924" y="709877"/>
                    <a:pt x="0" y="690746"/>
                    <a:pt x="0" y="670797"/>
                  </a:cubicBezTo>
                  <a:lnTo>
                    <a:pt x="0" y="75215"/>
                  </a:lnTo>
                  <a:cubicBezTo>
                    <a:pt x="0" y="55267"/>
                    <a:pt x="7924" y="36135"/>
                    <a:pt x="22030" y="22030"/>
                  </a:cubicBezTo>
                  <a:cubicBezTo>
                    <a:pt x="36135" y="7924"/>
                    <a:pt x="55267" y="0"/>
                    <a:pt x="752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 txBox="1"/>
            <p:nvPr/>
          </p:nvSpPr>
          <p:spPr>
            <a:xfrm>
              <a:off x="0" y="-47625"/>
              <a:ext cx="1046672" cy="793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1"/>
          <p:cNvGrpSpPr/>
          <p:nvPr/>
        </p:nvGrpSpPr>
        <p:grpSpPr>
          <a:xfrm>
            <a:off x="4794740" y="3240968"/>
            <a:ext cx="1494879" cy="1434121"/>
            <a:chOff x="0" y="-47625"/>
            <a:chExt cx="1013397" cy="972209"/>
          </a:xfrm>
        </p:grpSpPr>
        <p:sp>
          <p:nvSpPr>
            <p:cNvPr id="495" name="Google Shape;495;p21"/>
            <p:cNvSpPr/>
            <p:nvPr/>
          </p:nvSpPr>
          <p:spPr>
            <a:xfrm>
              <a:off x="0" y="0"/>
              <a:ext cx="1013397" cy="924584"/>
            </a:xfrm>
            <a:custGeom>
              <a:avLst/>
              <a:gdLst/>
              <a:ahLst/>
              <a:cxnLst/>
              <a:rect l="l" t="t" r="r" b="b"/>
              <a:pathLst>
                <a:path w="1013397" h="924584" extrusionOk="0">
                  <a:moveTo>
                    <a:pt x="77684" y="0"/>
                  </a:moveTo>
                  <a:lnTo>
                    <a:pt x="935713" y="0"/>
                  </a:lnTo>
                  <a:cubicBezTo>
                    <a:pt x="978617" y="0"/>
                    <a:pt x="1013397" y="34780"/>
                    <a:pt x="1013397" y="77684"/>
                  </a:cubicBezTo>
                  <a:lnTo>
                    <a:pt x="1013397" y="846899"/>
                  </a:lnTo>
                  <a:cubicBezTo>
                    <a:pt x="1013397" y="889803"/>
                    <a:pt x="978617" y="924584"/>
                    <a:pt x="935713" y="924584"/>
                  </a:cubicBezTo>
                  <a:lnTo>
                    <a:pt x="77684" y="924584"/>
                  </a:lnTo>
                  <a:cubicBezTo>
                    <a:pt x="34780" y="924584"/>
                    <a:pt x="0" y="889803"/>
                    <a:pt x="0" y="846899"/>
                  </a:cubicBezTo>
                  <a:lnTo>
                    <a:pt x="0" y="77684"/>
                  </a:lnTo>
                  <a:cubicBezTo>
                    <a:pt x="0" y="34780"/>
                    <a:pt x="34780" y="0"/>
                    <a:pt x="77684" y="0"/>
                  </a:cubicBezTo>
                  <a:close/>
                </a:path>
              </a:pathLst>
            </a:custGeom>
            <a:solidFill>
              <a:srgbClr val="FFE67A"/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 txBox="1"/>
            <p:nvPr/>
          </p:nvSpPr>
          <p:spPr>
            <a:xfrm>
              <a:off x="0" y="-47625"/>
              <a:ext cx="1013397" cy="972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7" name="Google Shape;497;p21"/>
          <p:cNvSpPr txBox="1"/>
          <p:nvPr/>
        </p:nvSpPr>
        <p:spPr>
          <a:xfrm>
            <a:off x="5725859" y="5882281"/>
            <a:ext cx="8723691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i="0" u="none" strike="noStrike" cap="none" dirty="0">
                <a:solidFill>
                  <a:schemeClr val="tx1"/>
                </a:solidFill>
                <a:latin typeface="Cormorant SC"/>
                <a:ea typeface="Cormorant SC"/>
                <a:cs typeface="Cormorant SC"/>
                <a:sym typeface="Cormorant SC"/>
              </a:rPr>
              <a:t>΄Β ΜΕΡΟΣ </a:t>
            </a:r>
          </a:p>
        </p:txBody>
      </p:sp>
      <p:grpSp>
        <p:nvGrpSpPr>
          <p:cNvPr id="499" name="Google Shape;499;p21"/>
          <p:cNvGrpSpPr/>
          <p:nvPr/>
        </p:nvGrpSpPr>
        <p:grpSpPr>
          <a:xfrm>
            <a:off x="14930147" y="7040550"/>
            <a:ext cx="2653003" cy="2217750"/>
            <a:chOff x="0" y="-47625"/>
            <a:chExt cx="1798504" cy="1503441"/>
          </a:xfrm>
        </p:grpSpPr>
        <p:sp>
          <p:nvSpPr>
            <p:cNvPr id="500" name="Google Shape;500;p21"/>
            <p:cNvSpPr/>
            <p:nvPr/>
          </p:nvSpPr>
          <p:spPr>
            <a:xfrm>
              <a:off x="0" y="0"/>
              <a:ext cx="1798504" cy="1455816"/>
            </a:xfrm>
            <a:custGeom>
              <a:avLst/>
              <a:gdLst/>
              <a:ahLst/>
              <a:cxnLst/>
              <a:rect l="l" t="t" r="r" b="b"/>
              <a:pathLst>
                <a:path w="1798504" h="1455816" extrusionOk="0">
                  <a:moveTo>
                    <a:pt x="43773" y="0"/>
                  </a:moveTo>
                  <a:lnTo>
                    <a:pt x="1754731" y="0"/>
                  </a:lnTo>
                  <a:cubicBezTo>
                    <a:pt x="1766340" y="0"/>
                    <a:pt x="1777474" y="4612"/>
                    <a:pt x="1785683" y="12821"/>
                  </a:cubicBezTo>
                  <a:cubicBezTo>
                    <a:pt x="1793892" y="21030"/>
                    <a:pt x="1798504" y="32163"/>
                    <a:pt x="1798504" y="43773"/>
                  </a:cubicBezTo>
                  <a:lnTo>
                    <a:pt x="1798504" y="1412043"/>
                  </a:lnTo>
                  <a:cubicBezTo>
                    <a:pt x="1798504" y="1436218"/>
                    <a:pt x="1778906" y="1455816"/>
                    <a:pt x="1754731" y="1455816"/>
                  </a:cubicBezTo>
                  <a:lnTo>
                    <a:pt x="43773" y="1455816"/>
                  </a:lnTo>
                  <a:cubicBezTo>
                    <a:pt x="19598" y="1455816"/>
                    <a:pt x="0" y="1436218"/>
                    <a:pt x="0" y="1412043"/>
                  </a:cubicBezTo>
                  <a:lnTo>
                    <a:pt x="0" y="43773"/>
                  </a:lnTo>
                  <a:cubicBezTo>
                    <a:pt x="0" y="19598"/>
                    <a:pt x="19598" y="0"/>
                    <a:pt x="437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 txBox="1"/>
            <p:nvPr/>
          </p:nvSpPr>
          <p:spPr>
            <a:xfrm>
              <a:off x="0" y="-47625"/>
              <a:ext cx="1798504" cy="1503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79933-F8FB-70B3-7327-F7ACED149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400" y="97971"/>
            <a:ext cx="11137200" cy="1470000"/>
          </a:xfrm>
        </p:spPr>
        <p:txBody>
          <a:bodyPr/>
          <a:lstStyle/>
          <a:p>
            <a:r>
              <a:rPr lang="el-GR" dirty="0"/>
              <a:t>Διαφωτισμός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A6417A2-5515-1577-E1BC-19BD82263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772" y="1861457"/>
            <a:ext cx="11137200" cy="4689664"/>
          </a:xfrm>
        </p:spPr>
        <p:txBody>
          <a:bodyPr>
            <a:noAutofit/>
          </a:bodyPr>
          <a:lstStyle/>
          <a:p>
            <a:pPr marL="69850" indent="0" algn="l"/>
            <a:r>
              <a:rPr lang="el-GR" sz="2400" b="1" dirty="0"/>
              <a:t>Πνευματικό &amp; φιλοσοφικό κίνημα του 17ου–18ου αιώνα στην Ευρώπη.</a:t>
            </a:r>
          </a:p>
          <a:p>
            <a:pPr marL="69850" indent="0" algn="l"/>
            <a:endParaRPr lang="el-GR" sz="2400" b="1" dirty="0"/>
          </a:p>
          <a:p>
            <a:pPr marL="69850" indent="0" algn="l"/>
            <a:r>
              <a:rPr lang="el-GR" sz="2400" b="1" dirty="0"/>
              <a:t>Στόχος η αντικατάσταση της θρησκευτικής, φεουδαρχικής &amp; απολυταρχικής σκέψης με την πίστη στη λογική, την επιστήμη και την πρόοδο.</a:t>
            </a:r>
          </a:p>
          <a:p>
            <a:pPr marL="69850" indent="0"/>
            <a:endParaRPr lang="el-GR" sz="2400" b="1" dirty="0"/>
          </a:p>
          <a:p>
            <a:r>
              <a:rPr lang="el-GR" sz="2400" b="1" u="sng" dirty="0"/>
              <a:t>Κεντρικές αρχές:</a:t>
            </a:r>
          </a:p>
          <a:p>
            <a:r>
              <a:rPr lang="el-GR" sz="2400" b="1" dirty="0"/>
              <a:t>Ελευθερία του ατόμου και των ιδεών</a:t>
            </a:r>
          </a:p>
          <a:p>
            <a:r>
              <a:rPr lang="el-GR" sz="2400" b="1" dirty="0"/>
              <a:t>Ισότητα απέναντι στο νόμο</a:t>
            </a:r>
          </a:p>
          <a:p>
            <a:r>
              <a:rPr lang="el-GR" sz="2400" b="1" dirty="0"/>
              <a:t>Αξία της εργασίας και της ανθρώπινης προσπάθειας</a:t>
            </a:r>
          </a:p>
          <a:p>
            <a:r>
              <a:rPr lang="el-GR" sz="2400" b="1" dirty="0"/>
              <a:t>Προώθηση της επιστήμης και της τεχνολογίας</a:t>
            </a:r>
          </a:p>
          <a:p>
            <a:r>
              <a:rPr lang="el-GR" sz="2400" b="1" dirty="0"/>
              <a:t>Αντίθεση στην αυθεντία (εκκλησία, μοναρχία, παράδοση)</a:t>
            </a:r>
          </a:p>
          <a:p>
            <a:endParaRPr lang="el-GR" sz="2400" b="1" dirty="0"/>
          </a:p>
          <a:p>
            <a:r>
              <a:rPr lang="el-GR" sz="2400" b="1" dirty="0"/>
              <a:t>Οι ιδέες του </a:t>
            </a:r>
            <a:r>
              <a:rPr lang="el-GR" sz="2400" b="1" dirty="0" err="1"/>
              <a:t>Locke</a:t>
            </a:r>
            <a:r>
              <a:rPr lang="el-GR" sz="2400" b="1" dirty="0"/>
              <a:t>, του </a:t>
            </a:r>
            <a:r>
              <a:rPr lang="el-GR" sz="2400" b="1" dirty="0" err="1"/>
              <a:t>Voltaire</a:t>
            </a:r>
            <a:r>
              <a:rPr lang="el-GR" sz="2400" b="1" dirty="0"/>
              <a:t> και του </a:t>
            </a:r>
            <a:r>
              <a:rPr lang="el-GR" sz="2400" b="1" dirty="0" err="1"/>
              <a:t>Smith</a:t>
            </a:r>
            <a:r>
              <a:rPr lang="el-GR" sz="2400" b="1" dirty="0"/>
              <a:t> νομιμοποίησαν το ατομικό συμφέρον και την ιδιοκτησία = έγιναν οι κινητήριες δυνάμεις της νέας καπιταλιστικής κοινωνίας.»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b="1" dirty="0"/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723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6D1BFE-67B1-A4CE-2D20-DAF4A3EB4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5000" y="245003"/>
            <a:ext cx="11137200" cy="1470000"/>
          </a:xfrm>
        </p:spPr>
        <p:txBody>
          <a:bodyPr/>
          <a:lstStyle/>
          <a:p>
            <a:r>
              <a:rPr lang="el-GR" dirty="0"/>
              <a:t>Διαφωτιστές </a:t>
            </a:r>
            <a:endParaRPr lang="en-US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D678BF1-11E4-E359-6ED6-3360A4D4C9E1}"/>
              </a:ext>
            </a:extLst>
          </p:cNvPr>
          <p:cNvSpPr/>
          <p:nvPr/>
        </p:nvSpPr>
        <p:spPr>
          <a:xfrm>
            <a:off x="1175658" y="2759529"/>
            <a:ext cx="5421086" cy="486591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u="sng" dirty="0">
                <a:latin typeface="Blackadder ITC" panose="04020505051007020D02" pitchFamily="82" charset="0"/>
              </a:rPr>
              <a:t>Locke</a:t>
            </a:r>
          </a:p>
          <a:p>
            <a:pPr algn="ctr"/>
            <a:r>
              <a:rPr lang="el-GR" sz="1800" b="1" dirty="0">
                <a:latin typeface="+mj-lt"/>
              </a:rPr>
              <a:t>Πατέρας φιλελευθερισμού</a:t>
            </a:r>
          </a:p>
          <a:p>
            <a:pPr algn="ctr"/>
            <a:r>
              <a:rPr lang="el-GR" sz="1800" b="1" dirty="0">
                <a:latin typeface="+mj-lt"/>
              </a:rPr>
              <a:t>Δικαιώματα: στην ζωή στην ιδιοκτησία, στην ελευθερία</a:t>
            </a:r>
          </a:p>
          <a:p>
            <a:pPr algn="ctr"/>
            <a:r>
              <a:rPr lang="el-GR" sz="1800" b="1" dirty="0">
                <a:latin typeface="+mj-lt"/>
              </a:rPr>
              <a:t>Το κράτος υπάρχει για να προστατεύει αυτά τα δικαιώματα, όχι να τα περιορίζει.</a:t>
            </a:r>
          </a:p>
          <a:p>
            <a:pPr algn="ctr"/>
            <a:r>
              <a:rPr lang="el-GR" sz="1800" b="1" dirty="0">
                <a:latin typeface="+mj-lt"/>
              </a:rPr>
              <a:t>Η οικονομική δραστηριότητα (εργασία, εμπόριο, επένδυση) = ηθικά θεμιτή</a:t>
            </a:r>
          </a:p>
          <a:p>
            <a:pPr algn="ctr"/>
            <a:r>
              <a:rPr lang="el-GR" sz="1800" b="1" dirty="0">
                <a:latin typeface="+mj-lt"/>
              </a:rPr>
              <a:t>Νομιμοποίηση ατομικής ιδιοκτησίας και εργασίας – ελεύθερη αγορά &amp; συσσώρευση πλούτου</a:t>
            </a:r>
            <a:endParaRPr lang="en-US" sz="1800" b="1" dirty="0">
              <a:latin typeface="+mj-lt"/>
            </a:endParaRPr>
          </a:p>
          <a:p>
            <a:pPr algn="ctr"/>
            <a:endParaRPr lang="en-US" sz="4400" b="1" i="1" u="sng" dirty="0">
              <a:latin typeface="Blackadder ITC" panose="04020505051007020D02" pitchFamily="82" charset="0"/>
            </a:endParaRPr>
          </a:p>
          <a:p>
            <a:pPr algn="ctr"/>
            <a:endParaRPr lang="en-US" sz="4400" b="1" i="1" u="sng" dirty="0">
              <a:latin typeface="Blackadder ITC" panose="04020505051007020D02" pitchFamily="82" charset="0"/>
            </a:endParaRPr>
          </a:p>
          <a:p>
            <a:pPr algn="ctr"/>
            <a:endParaRPr lang="en-US" sz="1600" b="1" dirty="0">
              <a:latin typeface="Blackadder ITC" panose="04020505051007020D02" pitchFamily="82" charset="0"/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50B67592-B6C7-06E4-4729-C3AC1549FC17}"/>
              </a:ext>
            </a:extLst>
          </p:cNvPr>
          <p:cNvSpPr/>
          <p:nvPr/>
        </p:nvSpPr>
        <p:spPr>
          <a:xfrm>
            <a:off x="7293429" y="2710543"/>
            <a:ext cx="4980215" cy="4865914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u="sng" dirty="0">
                <a:latin typeface="Blackadder ITC" panose="04020505051007020D02" pitchFamily="82" charset="0"/>
              </a:rPr>
              <a:t>Voltaire</a:t>
            </a:r>
          </a:p>
          <a:p>
            <a:pPr algn="ctr"/>
            <a:r>
              <a:rPr lang="el-GR" sz="1800" b="1" dirty="0">
                <a:latin typeface="+mj-lt"/>
              </a:rPr>
              <a:t>Κριτικός απέναντι στη φεουδαρχική &amp;θρησκευτική αυθεντία</a:t>
            </a:r>
          </a:p>
          <a:p>
            <a:pPr algn="ctr"/>
            <a:r>
              <a:rPr lang="el-GR" sz="1800" b="1" dirty="0">
                <a:latin typeface="+mj-lt"/>
              </a:rPr>
              <a:t>Ορθολογισμό, ανεκτικότητα, πραγματισμός στη ζωή.</a:t>
            </a:r>
          </a:p>
          <a:p>
            <a:pPr algn="ctr"/>
            <a:r>
              <a:rPr lang="el-GR" sz="1800" b="1" dirty="0">
                <a:latin typeface="+mj-lt"/>
              </a:rPr>
              <a:t>Εργασία, εμπόριο, επιχειρηματικότητα = πηγές κοινωνικής προόδου</a:t>
            </a:r>
          </a:p>
          <a:p>
            <a:pPr algn="ctr"/>
            <a:r>
              <a:rPr lang="el-GR" sz="1800" b="1" dirty="0">
                <a:latin typeface="+mj-lt"/>
              </a:rPr>
              <a:t>Έδωσε ηθικό κύρος στην αστική τάξη &amp; εμπόριο</a:t>
            </a:r>
          </a:p>
          <a:p>
            <a:pPr algn="ctr"/>
            <a:r>
              <a:rPr lang="el-GR" sz="1800" b="1" dirty="0">
                <a:latin typeface="+mj-lt"/>
              </a:rPr>
              <a:t>Ατομικό συμφέρον = ηθική πρόοδος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0BA831D-9EB1-8DA1-4C84-3F33A1054556}"/>
              </a:ext>
            </a:extLst>
          </p:cNvPr>
          <p:cNvSpPr/>
          <p:nvPr/>
        </p:nvSpPr>
        <p:spPr>
          <a:xfrm>
            <a:off x="12725399" y="2928258"/>
            <a:ext cx="4980215" cy="4865914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u="sng" dirty="0">
                <a:latin typeface="Blackadder ITC" panose="04020505051007020D02" pitchFamily="82" charset="0"/>
              </a:rPr>
              <a:t>Smith</a:t>
            </a:r>
          </a:p>
          <a:p>
            <a:pPr algn="ctr"/>
            <a:r>
              <a:rPr lang="el-GR" sz="1800" b="1" dirty="0">
                <a:latin typeface="+mj-lt"/>
              </a:rPr>
              <a:t>Πατέρας της σύγχρονης οικονομικής σκέψης</a:t>
            </a:r>
          </a:p>
          <a:p>
            <a:pPr algn="ctr"/>
            <a:r>
              <a:rPr lang="el-GR" sz="1800" b="1" dirty="0">
                <a:latin typeface="+mj-lt"/>
              </a:rPr>
              <a:t>«αόρατο χέρι»</a:t>
            </a:r>
          </a:p>
          <a:p>
            <a:pPr algn="ctr"/>
            <a:r>
              <a:rPr lang="el-GR" sz="1800" b="1" dirty="0">
                <a:latin typeface="+mj-lt"/>
              </a:rPr>
              <a:t>Ατομικό συμφέρον – κοινό καλό</a:t>
            </a:r>
          </a:p>
          <a:p>
            <a:pPr algn="ctr"/>
            <a:r>
              <a:rPr lang="el-GR" sz="1800" b="1" dirty="0">
                <a:latin typeface="+mj-lt"/>
              </a:rPr>
              <a:t>Το κράτος πρέπει να αφήνει την αγορά ελεύθερη</a:t>
            </a:r>
          </a:p>
          <a:p>
            <a:pPr algn="ctr"/>
            <a:r>
              <a:rPr lang="el-GR" sz="1800" b="1" dirty="0">
                <a:latin typeface="+mj-lt"/>
              </a:rPr>
              <a:t>Ο πλούτος ενός έθνους προκύπτει από την παραγωγή &amp; την εργασία</a:t>
            </a:r>
          </a:p>
          <a:p>
            <a:pPr algn="ctr"/>
            <a:r>
              <a:rPr lang="el-GR" sz="1800" b="1" dirty="0">
                <a:latin typeface="+mj-lt"/>
              </a:rPr>
              <a:t>Έδωσε το θεωρητικό υπόβαθρο</a:t>
            </a: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2985279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D4408834-A7FD-AE63-9A3F-DA4B5BA85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81042"/>
              </p:ext>
            </p:extLst>
          </p:nvPr>
        </p:nvGraphicFramePr>
        <p:xfrm>
          <a:off x="1322614" y="195944"/>
          <a:ext cx="15365186" cy="855982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682593">
                  <a:extLst>
                    <a:ext uri="{9D8B030D-6E8A-4147-A177-3AD203B41FA5}">
                      <a16:colId xmlns:a16="http://schemas.microsoft.com/office/drawing/2014/main" val="1200556503"/>
                    </a:ext>
                  </a:extLst>
                </a:gridCol>
                <a:gridCol w="7682593">
                  <a:extLst>
                    <a:ext uri="{9D8B030D-6E8A-4147-A177-3AD203B41FA5}">
                      <a16:colId xmlns:a16="http://schemas.microsoft.com/office/drawing/2014/main" val="1510787356"/>
                    </a:ext>
                  </a:extLst>
                </a:gridCol>
              </a:tblGrid>
              <a:tr h="4147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b="1" i="1" u="sng" dirty="0">
                          <a:solidFill>
                            <a:schemeClr val="accent1"/>
                          </a:solidFill>
                        </a:rPr>
                        <a:t>Πτυχή</a:t>
                      </a:r>
                    </a:p>
                  </a:txBody>
                  <a:tcPr marL="80821" marR="80821" marT="40410" marB="4041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b="1" i="1" u="sng" dirty="0">
                          <a:solidFill>
                            <a:schemeClr val="accent1"/>
                          </a:solidFill>
                        </a:rPr>
                        <a:t>Σύνδεση με τον καπιταλισμό</a:t>
                      </a:r>
                    </a:p>
                  </a:txBody>
                  <a:tcPr marL="80821" marR="80821" marT="40410" marB="40410" anchor="ctr"/>
                </a:tc>
                <a:extLst>
                  <a:ext uri="{0D108BD9-81ED-4DB2-BD59-A6C34878D82A}">
                    <a16:rowId xmlns:a16="http://schemas.microsoft.com/office/drawing/2014/main" val="2923395135"/>
                  </a:ext>
                </a:extLst>
              </a:tr>
              <a:tr h="10942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b="1" dirty="0">
                          <a:solidFill>
                            <a:schemeClr val="accent1"/>
                          </a:solidFill>
                        </a:rPr>
                        <a:t>Ατομική ελευθερία</a:t>
                      </a:r>
                    </a:p>
                  </a:txBody>
                  <a:tcPr marL="80821" marR="80821" marT="40410" marB="4041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accent1"/>
                          </a:solidFill>
                        </a:rPr>
                        <a:t>Ο καπιταλισμός βασίζεται στην ελεύθερη δράση του ατόμου: ο καθένας μπορεί να εργάζεται, να καινοτομεί, να επενδύει.</a:t>
                      </a:r>
                    </a:p>
                  </a:txBody>
                  <a:tcPr marL="80821" marR="80821" marT="40410" marB="40410" anchor="ctr"/>
                </a:tc>
                <a:extLst>
                  <a:ext uri="{0D108BD9-81ED-4DB2-BD59-A6C34878D82A}">
                    <a16:rowId xmlns:a16="http://schemas.microsoft.com/office/drawing/2014/main" val="1630480636"/>
                  </a:ext>
                </a:extLst>
              </a:tr>
              <a:tr h="13355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b="1" dirty="0">
                          <a:solidFill>
                            <a:schemeClr val="accent1"/>
                          </a:solidFill>
                        </a:rPr>
                        <a:t>Λογική &amp; επιστήμη</a:t>
                      </a:r>
                    </a:p>
                  </a:txBody>
                  <a:tcPr marL="80821" marR="80821" marT="40410" marB="4041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accent1"/>
                          </a:solidFill>
                        </a:rPr>
                        <a:t>Η πίστη στη γνώση και την τεχνική πρόοδο οδήγησε στη Βιομηχανική Επανάσταση – τη μηχανοποίηση και τη βελτίωση της παραγωγής.</a:t>
                      </a:r>
                    </a:p>
                  </a:txBody>
                  <a:tcPr marL="80821" marR="80821" marT="40410" marB="40410" anchor="ctr"/>
                </a:tc>
                <a:extLst>
                  <a:ext uri="{0D108BD9-81ED-4DB2-BD59-A6C34878D82A}">
                    <a16:rowId xmlns:a16="http://schemas.microsoft.com/office/drawing/2014/main" val="3122671265"/>
                  </a:ext>
                </a:extLst>
              </a:tr>
              <a:tr h="10942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b="1" dirty="0">
                          <a:solidFill>
                            <a:schemeClr val="accent1"/>
                          </a:solidFill>
                        </a:rPr>
                        <a:t>Ιδιοκτησία &amp; δικαιώματα</a:t>
                      </a:r>
                    </a:p>
                  </a:txBody>
                  <a:tcPr marL="80821" marR="80821" marT="40410" marB="4041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 dirty="0">
                          <a:solidFill>
                            <a:schemeClr val="accent1"/>
                          </a:solidFill>
                        </a:rPr>
                        <a:t>Ο </a:t>
                      </a:r>
                      <a:r>
                        <a:rPr lang="el-GR" sz="2400" b="1" dirty="0" err="1">
                          <a:solidFill>
                            <a:schemeClr val="accent1"/>
                          </a:solidFill>
                        </a:rPr>
                        <a:t>John</a:t>
                      </a:r>
                      <a:r>
                        <a:rPr lang="el-GR" sz="24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l-GR" sz="2400" b="1" dirty="0" err="1">
                          <a:solidFill>
                            <a:schemeClr val="accent1"/>
                          </a:solidFill>
                        </a:rPr>
                        <a:t>Locke</a:t>
                      </a:r>
                      <a:r>
                        <a:rPr lang="el-GR" sz="2400" b="1" dirty="0">
                          <a:solidFill>
                            <a:schemeClr val="accent1"/>
                          </a:solidFill>
                        </a:rPr>
                        <a:t> μίλησε για το “δικαίωμα στην ιδιοκτησία”, που έγινε θεμέλιο της καπιταλιστικής ιδεολογίας.</a:t>
                      </a:r>
                    </a:p>
                  </a:txBody>
                  <a:tcPr marL="80821" marR="80821" marT="40410" marB="40410" anchor="ctr"/>
                </a:tc>
                <a:extLst>
                  <a:ext uri="{0D108BD9-81ED-4DB2-BD59-A6C34878D82A}">
                    <a16:rowId xmlns:a16="http://schemas.microsoft.com/office/drawing/2014/main" val="324644963"/>
                  </a:ext>
                </a:extLst>
              </a:tr>
              <a:tr h="16519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b="1" dirty="0">
                          <a:solidFill>
                            <a:schemeClr val="accent1"/>
                          </a:solidFill>
                        </a:rPr>
                        <a:t>Κριτική στη φεουδαρχία</a:t>
                      </a:r>
                    </a:p>
                  </a:txBody>
                  <a:tcPr marL="80821" marR="80821" marT="40410" marB="4041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accent1"/>
                          </a:solidFill>
                        </a:rPr>
                        <a:t>Οι διαφωτιστές αντιτάχθηκαν στα κληρονομικά προνόμια και στην ακινησία της φεουδαρχικής οικονομίας· έτσι άνοιξε ο δρόμος για την κοινωνική κινητικότητα των αστών.</a:t>
                      </a:r>
                    </a:p>
                  </a:txBody>
                  <a:tcPr marL="80821" marR="80821" marT="40410" marB="40410" anchor="ctr"/>
                </a:tc>
                <a:extLst>
                  <a:ext uri="{0D108BD9-81ED-4DB2-BD59-A6C34878D82A}">
                    <a16:rowId xmlns:a16="http://schemas.microsoft.com/office/drawing/2014/main" val="1678423600"/>
                  </a:ext>
                </a:extLst>
              </a:tr>
              <a:tr h="13355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b="1" dirty="0">
                          <a:solidFill>
                            <a:schemeClr val="accent1"/>
                          </a:solidFill>
                        </a:rPr>
                        <a:t>Ορθολογισμός &amp; ωφελιμισμός</a:t>
                      </a:r>
                    </a:p>
                  </a:txBody>
                  <a:tcPr marL="80821" marR="80821" marT="40410" marB="4041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 dirty="0">
                          <a:solidFill>
                            <a:schemeClr val="accent1"/>
                          </a:solidFill>
                        </a:rPr>
                        <a:t>Οι άνθρωποι θεωρούνται ικανοί να λαμβάνουν αποφάσεις με βάση το συμφέρον τους· άρα, η αγορά μπορεί να </a:t>
                      </a:r>
                      <a:r>
                        <a:rPr lang="el-GR" sz="2400" b="1" dirty="0" err="1">
                          <a:solidFill>
                            <a:schemeClr val="accent1"/>
                          </a:solidFill>
                        </a:rPr>
                        <a:t>αυτορρυθμίζεται</a:t>
                      </a:r>
                      <a:r>
                        <a:rPr lang="el-GR" sz="2400" b="1" dirty="0">
                          <a:solidFill>
                            <a:schemeClr val="accent1"/>
                          </a:solidFill>
                        </a:rPr>
                        <a:t>.</a:t>
                      </a:r>
                    </a:p>
                  </a:txBody>
                  <a:tcPr marL="80821" marR="80821" marT="40410" marB="40410" anchor="ctr"/>
                </a:tc>
                <a:extLst>
                  <a:ext uri="{0D108BD9-81ED-4DB2-BD59-A6C34878D82A}">
                    <a16:rowId xmlns:a16="http://schemas.microsoft.com/office/drawing/2014/main" val="2220424827"/>
                  </a:ext>
                </a:extLst>
              </a:tr>
              <a:tr h="14339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b="1" dirty="0">
                          <a:solidFill>
                            <a:schemeClr val="accent1"/>
                          </a:solidFill>
                        </a:rPr>
                        <a:t>Πρόοδος &amp; βελτίωση</a:t>
                      </a:r>
                    </a:p>
                  </a:txBody>
                  <a:tcPr marL="80821" marR="80821" marT="40410" marB="4041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 dirty="0">
                          <a:solidFill>
                            <a:schemeClr val="accent1"/>
                          </a:solidFill>
                        </a:rPr>
                        <a:t>Η ιδέα ότι ο κόσμος βελτιώνεται μέσω ανθρώπινης δράσης (όχι θείας πρόνοιας) ενθάρρυνε την οικονομική ανάπτυξη και την καινοτομία.</a:t>
                      </a:r>
                    </a:p>
                  </a:txBody>
                  <a:tcPr marL="80821" marR="80821" marT="40410" marB="40410" anchor="ctr"/>
                </a:tc>
                <a:extLst>
                  <a:ext uri="{0D108BD9-81ED-4DB2-BD59-A6C34878D82A}">
                    <a16:rowId xmlns:a16="http://schemas.microsoft.com/office/drawing/2014/main" val="2386109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590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0E31D3-5C84-7291-27D1-2CE1EB53B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286" y="763649"/>
            <a:ext cx="9731828" cy="1701965"/>
          </a:xfrm>
        </p:spPr>
        <p:txBody>
          <a:bodyPr>
            <a:normAutofit/>
          </a:bodyPr>
          <a:lstStyle/>
          <a:p>
            <a:r>
              <a:rPr lang="el-GR" sz="4800" b="1" dirty="0"/>
              <a:t>Από τον μερκαντιλισμό στον φιλελευθερισμό</a:t>
            </a:r>
            <a:endParaRPr lang="en-US" sz="48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BC07CB4-4278-957F-AFD8-E3656C5AE2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098471" y="3702010"/>
            <a:ext cx="1389561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μερκ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αντιλισμός (16ος–18ος αι.) βασιζόταν στην κρατική παρέμβαση για τη συσσώρευση πλούτου και ισχύος.</a:t>
            </a:r>
            <a:endParaRPr kumimoji="0" lang="el-GR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Ωστόσο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κα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θώς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αναπ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τύχθηκε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ο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εμ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πορικός καπιταλισμός και η αστική τάξη πλούτισε, εμφανίστηκαν νέες ανάγκες:</a:t>
            </a:r>
            <a:endParaRPr kumimoji="0" lang="el-GR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Περισσότερη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οικονομική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ελευθερί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Κα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τάργηση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των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μονο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πωλίων και κρατικών περιορισμών στο εμπόριο.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Ενίσχυση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της α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τομικής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ρωτο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βουλίας και της ιδιωτικής επιχειρηματικότητας.</a:t>
            </a:r>
            <a:endParaRPr kumimoji="0" lang="el-GR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Έτσι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στ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αδιακά, τον 18ο αιώνα αρχίζει να διαμορφώνεται μια νέα οικονομική αντίληψη — ο οικονομικός φιλελευθερισμός.</a:t>
            </a:r>
          </a:p>
        </p:txBody>
      </p:sp>
    </p:spTree>
    <p:extLst>
      <p:ext uri="{BB962C8B-B14F-4D97-AF65-F5344CB8AC3E}">
        <p14:creationId xmlns:p14="http://schemas.microsoft.com/office/powerpoint/2010/main" val="40862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990BA48B-9A40-BD9D-7759-EBBABC960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86235"/>
              </p:ext>
            </p:extLst>
          </p:nvPr>
        </p:nvGraphicFramePr>
        <p:xfrm>
          <a:off x="4425041" y="1975757"/>
          <a:ext cx="12932229" cy="6374102"/>
        </p:xfrm>
        <a:graphic>
          <a:graphicData uri="http://schemas.openxmlformats.org/drawingml/2006/table">
            <a:tbl>
              <a:tblPr/>
              <a:tblGrid>
                <a:gridCol w="4310743">
                  <a:extLst>
                    <a:ext uri="{9D8B030D-6E8A-4147-A177-3AD203B41FA5}">
                      <a16:colId xmlns:a16="http://schemas.microsoft.com/office/drawing/2014/main" val="401639958"/>
                    </a:ext>
                  </a:extLst>
                </a:gridCol>
                <a:gridCol w="4310743">
                  <a:extLst>
                    <a:ext uri="{9D8B030D-6E8A-4147-A177-3AD203B41FA5}">
                      <a16:colId xmlns:a16="http://schemas.microsoft.com/office/drawing/2014/main" val="2522428027"/>
                    </a:ext>
                  </a:extLst>
                </a:gridCol>
                <a:gridCol w="4310743">
                  <a:extLst>
                    <a:ext uri="{9D8B030D-6E8A-4147-A177-3AD203B41FA5}">
                      <a16:colId xmlns:a16="http://schemas.microsoft.com/office/drawing/2014/main" val="2607677152"/>
                    </a:ext>
                  </a:extLst>
                </a:gridCol>
              </a:tblGrid>
              <a:tr h="932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Τομέας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Φιλελευθερισμός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Οικονομικός φιλελευθερισμός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395894"/>
                  </a:ext>
                </a:extLst>
              </a:tr>
              <a:tr h="13603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 dirty="0">
                          <a:solidFill>
                            <a:schemeClr val="bg1"/>
                          </a:solidFill>
                        </a:rPr>
                        <a:t>Εστίαση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Πολιτική και κοινωνική ελευθερία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 dirty="0">
                          <a:solidFill>
                            <a:schemeClr val="bg1"/>
                          </a:solidFill>
                        </a:rPr>
                        <a:t>Οικονομική ελευθερία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715855"/>
                  </a:ext>
                </a:extLst>
              </a:tr>
              <a:tr h="13603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 dirty="0">
                          <a:solidFill>
                            <a:schemeClr val="bg1"/>
                          </a:solidFill>
                        </a:rPr>
                        <a:t>Κύρια ιδέα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 dirty="0">
                          <a:solidFill>
                            <a:schemeClr val="bg1"/>
                          </a:solidFill>
                        </a:rPr>
                        <a:t>Ελευθερία του ατόμου από το κράτος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Ελεύθερη αγορά χωρίς κρατική παρέμβαση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021594"/>
                  </a:ext>
                </a:extLst>
              </a:tr>
              <a:tr h="13603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Κύριοι στοχαστές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</a:rPr>
                        <a:t>Locke, Montesquieu, Rousseau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</a:rPr>
                        <a:t>Adam Smith, David Ricardo, John Stuart Mill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987309"/>
                  </a:ext>
                </a:extLst>
              </a:tr>
              <a:tr h="13603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Αντίπαλος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Απόλυτη μοναρχία, δεσποτισμός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 dirty="0">
                          <a:solidFill>
                            <a:schemeClr val="bg1"/>
                          </a:solidFill>
                        </a:rPr>
                        <a:t>Μερκαντιλισμός, κρατικός προστατευτισμός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342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81068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972EB5-D34F-4BC6-0B6B-EA7C3F10D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7172" y="4408500"/>
            <a:ext cx="11137200" cy="1470000"/>
          </a:xfrm>
        </p:spPr>
        <p:txBody>
          <a:bodyPr/>
          <a:lstStyle/>
          <a:p>
            <a:r>
              <a:rPr lang="el-GR" dirty="0"/>
              <a:t>Ά ΜΕΡΟΣ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FEC53D-C7F7-FE6C-A939-2B200D8FA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400" y="326645"/>
            <a:ext cx="11137200" cy="1470000"/>
          </a:xfrm>
        </p:spPr>
        <p:txBody>
          <a:bodyPr>
            <a:normAutofit fontScale="90000"/>
          </a:bodyPr>
          <a:lstStyle/>
          <a:p>
            <a:r>
              <a:rPr lang="el-GR" dirty="0"/>
              <a:t>Οικονομικός φιλελευθερισμός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2C40B1D-A0A3-A5D6-D702-247904D96B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23929" y="2669583"/>
            <a:ext cx="1366812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Αποτελεί μέρος του φιλελευθερισμού – επικεντρώνεται στην οικονομία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Αποτελεί την ιδεολογική βάση του βιομηχανικού καπιταλισμού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Οικονομικά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και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ιδεολογικά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θεμελιώνετ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αι τον 18ο αιώνα, κυρίως στην Αγγλία και τη Σκωτία, παράλληλα με:</a:t>
            </a:r>
            <a:endParaRPr kumimoji="0" lang="el-GR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την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Βιομηχ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ανική Επανάσταση,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τις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Αστικές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Επανα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στάσεις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Αμερικ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ανική και Γαλλική),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την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άνοδο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της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φιλελεύθερης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ιδεολογί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ας (πολιτικές ελευθερίες, δικαιώματα, δημοκρατία).</a:t>
            </a:r>
            <a:endParaRPr kumimoji="0" lang="el-GR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l-GR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sz="2400" b="1" dirty="0"/>
              <a:t>Προωθεί την ελεύθερη επιχειρηματικότητα,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sz="2400" b="1" dirty="0"/>
              <a:t>Επιτρέπει τη συσσώρευση κεφαλαίου,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sz="2400" b="1" dirty="0"/>
              <a:t>Οδηγεί στη διάδοση των αγορών και της βιομηχανικής παραγωγής.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Οι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σημ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αντικότεροι εκπρόσωποι είναι Adam Smith, David Ricardo, John Stuart Mill.</a:t>
            </a:r>
          </a:p>
        </p:txBody>
      </p:sp>
    </p:spTree>
    <p:extLst>
      <p:ext uri="{BB962C8B-B14F-4D97-AF65-F5344CB8AC3E}">
        <p14:creationId xmlns:p14="http://schemas.microsoft.com/office/powerpoint/2010/main" val="1999101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BBCB9D-6BD1-86D7-36EC-325F2F6F6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0315" y="293988"/>
            <a:ext cx="11137200" cy="1470000"/>
          </a:xfrm>
        </p:spPr>
        <p:txBody>
          <a:bodyPr/>
          <a:lstStyle/>
          <a:p>
            <a:r>
              <a:rPr lang="el-GR" dirty="0"/>
              <a:t>Βασικές θέσεις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F261EA6-E96A-8C84-F21E-DA99E1555C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68800" y="1919437"/>
            <a:ext cx="13224934" cy="74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Laissez-fair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Το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κράτος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δεν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ρέ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πει να παρεμβαίνει στην οικονομία.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Η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ελεύθερη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α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γορά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&amp;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ο α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ντ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αγωνισμός οδηγούν φυσικά στην οικονομική ισορροπία και πρόοδο.</a:t>
            </a:r>
            <a:endParaRPr kumimoji="0" lang="el-GR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Αόρ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ατο χέρι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(Adam Smith):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Ότ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αν οι άνθρωποι επιδιώκουν το προσωπικό τους συμφέρον, συνεισφέρουν ασυνείδητα στο κοινό καλό.</a:t>
            </a:r>
            <a:endParaRPr kumimoji="0" lang="el-GR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Ατομική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ελευθερί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 &amp; ιδιοκτησία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Ο π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λούτος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&amp;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η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εργ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ασία είναι δικαίωμα του ατόμου.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Η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ιδιωτική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ρωτο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βουλία είναι κινητήρια δύναμη της ανάπτυξης.</a:t>
            </a:r>
            <a:endParaRPr kumimoji="0" lang="el-GR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Περιορισμένος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ρόλος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κράτους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Το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κράτος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εριορίζετ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αι στην προστασία ασφάλειας, δικαιοσύνης και ιδιοκτησίας, όχι στον έλεγχο της οικονομίας.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49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F57A0B-AAA6-9EB8-D267-60998FA6A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9586" y="0"/>
            <a:ext cx="11137200" cy="1470000"/>
          </a:xfrm>
        </p:spPr>
        <p:txBody>
          <a:bodyPr/>
          <a:lstStyle/>
          <a:p>
            <a:r>
              <a:rPr lang="en-US" b="1" dirty="0">
                <a:latin typeface="Cookie" panose="02000000000000000000" pitchFamily="2" charset="0"/>
              </a:rPr>
              <a:t>Laissez faire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573D50-A5B0-58D1-57D9-4D2053CB8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557" y="2253343"/>
            <a:ext cx="11470043" cy="58000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2800" b="1" dirty="0">
                <a:solidFill>
                  <a:schemeClr val="bg1"/>
                </a:solidFill>
              </a:rPr>
              <a:t>Διατύπωση: 18</a:t>
            </a:r>
            <a:r>
              <a:rPr lang="el-GR" sz="2800" b="1" baseline="30000" dirty="0">
                <a:solidFill>
                  <a:schemeClr val="bg1"/>
                </a:solidFill>
              </a:rPr>
              <a:t>ος</a:t>
            </a:r>
            <a:r>
              <a:rPr lang="el-GR" sz="2800" b="1" dirty="0">
                <a:solidFill>
                  <a:schemeClr val="bg1"/>
                </a:solidFill>
              </a:rPr>
              <a:t> αι. από Γάλλους οικονομολόγους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b="1" dirty="0">
                <a:solidFill>
                  <a:schemeClr val="bg1"/>
                </a:solidFill>
              </a:rPr>
              <a:t>Αποτέλεσε το σύνθημα της φιλελεύθερης οικονομικής σκέψης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b="1" dirty="0">
                <a:solidFill>
                  <a:schemeClr val="bg1"/>
                </a:solidFill>
              </a:rPr>
              <a:t>Έφερε ιδεολογική επανάσταση απέναντι στον μερκαντιλισμό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b="1" dirty="0">
                <a:solidFill>
                  <a:schemeClr val="bg1"/>
                </a:solidFill>
              </a:rPr>
              <a:t>Σύνθημα οικονομικής χειραφέτησης του καπιταλισμού από το κράτος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b="1" dirty="0">
                <a:solidFill>
                  <a:schemeClr val="bg1"/>
                </a:solidFill>
              </a:rPr>
              <a:t>Οι νόμοι της αγοράς (προσφορά &amp; ζήτηση) μπορούν να ισορροπήσουν φυσικά, χωρίς κρατικούς ελέγχους, δασμούς , μονοπώλια</a:t>
            </a:r>
          </a:p>
          <a:p>
            <a:pPr marL="69850" indent="0"/>
            <a:endParaRPr lang="el-GR" sz="2800" b="1" dirty="0">
              <a:solidFill>
                <a:schemeClr val="bg1"/>
              </a:solidFill>
            </a:endParaRPr>
          </a:p>
          <a:p>
            <a:pPr marL="69850" indent="0"/>
            <a:endParaRPr lang="el-GR" sz="2800" b="1" dirty="0">
              <a:solidFill>
                <a:schemeClr val="bg1"/>
              </a:solidFill>
            </a:endParaRPr>
          </a:p>
          <a:p>
            <a:pPr marL="69850" indent="0"/>
            <a:endParaRPr lang="el-GR" sz="2800" b="1" dirty="0">
              <a:solidFill>
                <a:schemeClr val="bg1"/>
              </a:solidFill>
            </a:endParaRPr>
          </a:p>
          <a:p>
            <a:pPr marL="69850" indent="0"/>
            <a:r>
              <a:rPr lang="el-GR" sz="2800" b="1" dirty="0">
                <a:solidFill>
                  <a:schemeClr val="bg1"/>
                </a:solidFill>
              </a:rPr>
              <a:t>«η ανθρώπινη οικονομική δραστηριότητα αυτορυθμίζεται, όπως η φύση, αν το κράτος δεν την εμποδίζει»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Βέλος: Επάνω-κάτω 6">
            <a:extLst>
              <a:ext uri="{FF2B5EF4-FFF2-40B4-BE49-F238E27FC236}">
                <a16:creationId xmlns:a16="http://schemas.microsoft.com/office/drawing/2014/main" id="{1CBE8298-ED31-585C-A150-3E3F2884E456}"/>
              </a:ext>
            </a:extLst>
          </p:cNvPr>
          <p:cNvSpPr/>
          <p:nvPr/>
        </p:nvSpPr>
        <p:spPr>
          <a:xfrm>
            <a:off x="10384971" y="6160918"/>
            <a:ext cx="914400" cy="1306286"/>
          </a:xfrm>
          <a:prstGeom prst="up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D891F-52E8-3012-3050-0A3031C7A9F1}"/>
              </a:ext>
            </a:extLst>
          </p:cNvPr>
          <p:cNvSpPr txBox="1"/>
          <p:nvPr/>
        </p:nvSpPr>
        <p:spPr>
          <a:xfrm rot="10800000" flipV="1">
            <a:off x="618607" y="9594265"/>
            <a:ext cx="11470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https://www.youtube.com/watch?v=rkWnPo9DcyM</a:t>
            </a:r>
          </a:p>
        </p:txBody>
      </p:sp>
    </p:spTree>
    <p:extLst>
      <p:ext uri="{BB962C8B-B14F-4D97-AF65-F5344CB8AC3E}">
        <p14:creationId xmlns:p14="http://schemas.microsoft.com/office/powerpoint/2010/main" val="17774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75DEEB2-774E-5379-C101-77F65AAB0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5371" y="1420585"/>
            <a:ext cx="15283543" cy="7511143"/>
          </a:xfrm>
        </p:spPr>
        <p:txBody>
          <a:bodyPr>
            <a:noAutofit/>
          </a:bodyPr>
          <a:lstStyle/>
          <a:p>
            <a:pPr marL="69850" indent="0"/>
            <a:r>
              <a:rPr lang="el-GR" sz="2000" b="1" u="sng" dirty="0">
                <a:solidFill>
                  <a:schemeClr val="bg1"/>
                </a:solidFill>
              </a:rPr>
              <a:t>Τρεις πυλώνες καπιταλισμού</a:t>
            </a:r>
            <a:r>
              <a:rPr lang="el-GR" sz="2000" b="1" dirty="0">
                <a:solidFill>
                  <a:schemeClr val="bg1"/>
                </a:solidFill>
              </a:rPr>
              <a:t>:</a:t>
            </a:r>
          </a:p>
          <a:p>
            <a:pPr marL="527050" indent="-457200">
              <a:buFont typeface="+mj-lt"/>
              <a:buAutoNum type="arabicPeriod"/>
            </a:pPr>
            <a:r>
              <a:rPr lang="el-GR" sz="2000" b="1" dirty="0">
                <a:solidFill>
                  <a:schemeClr val="bg1"/>
                </a:solidFill>
              </a:rPr>
              <a:t>Ιδιωτική ιδιοκτησία</a:t>
            </a:r>
          </a:p>
          <a:p>
            <a:pPr marL="527050" indent="-457200">
              <a:buFont typeface="+mj-lt"/>
              <a:buAutoNum type="arabicPeriod"/>
            </a:pPr>
            <a:r>
              <a:rPr lang="el-GR" sz="2000" b="1" dirty="0">
                <a:solidFill>
                  <a:schemeClr val="bg1"/>
                </a:solidFill>
              </a:rPr>
              <a:t>Ελεύθερη αγορά</a:t>
            </a:r>
          </a:p>
          <a:p>
            <a:pPr marL="527050" indent="-457200">
              <a:buFont typeface="+mj-lt"/>
              <a:buAutoNum type="arabicPeriod"/>
            </a:pPr>
            <a:r>
              <a:rPr lang="el-GR" sz="2000" b="1" dirty="0">
                <a:solidFill>
                  <a:schemeClr val="bg1"/>
                </a:solidFill>
              </a:rPr>
              <a:t>Ατομικό συμφέρον</a:t>
            </a:r>
          </a:p>
          <a:p>
            <a:pPr marL="69850" indent="0"/>
            <a:endParaRPr lang="el-GR" sz="2000" b="1" dirty="0">
              <a:solidFill>
                <a:schemeClr val="bg1"/>
              </a:solidFill>
            </a:endParaRPr>
          </a:p>
          <a:p>
            <a:pPr marL="69850" indent="0"/>
            <a:r>
              <a:rPr lang="el-GR" sz="2000" b="1" dirty="0">
                <a:solidFill>
                  <a:schemeClr val="bg1"/>
                </a:solidFill>
              </a:rPr>
              <a:t>Η αρχή του </a:t>
            </a:r>
            <a:r>
              <a:rPr lang="en-US" sz="2000" b="1" dirty="0">
                <a:solidFill>
                  <a:schemeClr val="bg1"/>
                </a:solidFill>
              </a:rPr>
              <a:t>laissez faire </a:t>
            </a:r>
            <a:r>
              <a:rPr lang="el-GR" sz="2000" b="1" dirty="0">
                <a:solidFill>
                  <a:schemeClr val="bg1"/>
                </a:solidFill>
              </a:rPr>
              <a:t>επιτρέπει σε αυτούς τους τρεις να λειτουργήσουν χωρίς κρατικούς περιορισμούς</a:t>
            </a:r>
          </a:p>
          <a:p>
            <a:pPr marL="69850" indent="0"/>
            <a:endParaRPr lang="el-GR" sz="2000" b="1" dirty="0">
              <a:solidFill>
                <a:schemeClr val="bg1"/>
              </a:solidFill>
            </a:endParaRPr>
          </a:p>
          <a:p>
            <a:pPr marL="69850" indent="0"/>
            <a:endParaRPr lang="el-GR" sz="2000" b="1" dirty="0">
              <a:solidFill>
                <a:schemeClr val="bg1"/>
              </a:solidFill>
            </a:endParaRPr>
          </a:p>
          <a:p>
            <a:pPr marL="69850" indent="0"/>
            <a:endParaRPr lang="el-GR" sz="2000" b="1" dirty="0">
              <a:solidFill>
                <a:schemeClr val="bg1"/>
              </a:solidFill>
            </a:endParaRPr>
          </a:p>
          <a:p>
            <a:pPr marL="69850" indent="0"/>
            <a:endParaRPr lang="el-GR" sz="2000" b="1" dirty="0">
              <a:solidFill>
                <a:schemeClr val="bg1"/>
              </a:solidFill>
            </a:endParaRPr>
          </a:p>
          <a:p>
            <a:pPr marL="69850" indent="0"/>
            <a:r>
              <a:rPr lang="el-GR" sz="2000" b="1" dirty="0">
                <a:solidFill>
                  <a:schemeClr val="bg1"/>
                </a:solidFill>
              </a:rPr>
              <a:t>Κατάργηση συντεχνιών &amp; περιορισμών στην εργασία</a:t>
            </a:r>
          </a:p>
          <a:p>
            <a:pPr marL="69850" indent="0"/>
            <a:r>
              <a:rPr lang="el-GR" sz="2000" b="1" dirty="0">
                <a:solidFill>
                  <a:schemeClr val="bg1"/>
                </a:solidFill>
              </a:rPr>
              <a:t>Ελεύθερη διαμόρφωση τιμών &amp; μισθών</a:t>
            </a:r>
          </a:p>
          <a:p>
            <a:pPr marL="69850" indent="0"/>
            <a:r>
              <a:rPr lang="el-GR" sz="2000" b="1" dirty="0">
                <a:solidFill>
                  <a:schemeClr val="bg1"/>
                </a:solidFill>
              </a:rPr>
              <a:t>Ελεύθερη κυκλοφορία κεφαλαίων &amp; εμπορευμάτων</a:t>
            </a:r>
          </a:p>
          <a:p>
            <a:pPr marL="69850" indent="0"/>
            <a:r>
              <a:rPr lang="el-GR" sz="2000" b="1" dirty="0">
                <a:solidFill>
                  <a:schemeClr val="bg1"/>
                </a:solidFill>
              </a:rPr>
              <a:t>Επενδύσεις χωρίς κρατική παρέμβαση </a:t>
            </a:r>
          </a:p>
          <a:p>
            <a:pPr marL="69850" indent="0"/>
            <a:endParaRPr lang="el-GR" sz="2000" b="1" dirty="0">
              <a:solidFill>
                <a:schemeClr val="bg1"/>
              </a:solidFill>
            </a:endParaRPr>
          </a:p>
          <a:p>
            <a:pPr marL="69850" indent="0"/>
            <a:r>
              <a:rPr lang="el-GR" sz="2000" b="1" dirty="0">
                <a:solidFill>
                  <a:schemeClr val="bg1"/>
                </a:solidFill>
              </a:rPr>
              <a:t>Άνοιξε το δρόμο για τη βιομηχανική επανάσταση, όπου η παραγωγή &amp; το εμπόριο = παγκόσμια και ιδιωτικά οργανωμένα</a:t>
            </a:r>
          </a:p>
          <a:p>
            <a:pPr marL="69850" indent="0"/>
            <a:r>
              <a:rPr lang="el-GR" sz="2000" b="1" dirty="0">
                <a:solidFill>
                  <a:schemeClr val="bg1"/>
                </a:solidFill>
              </a:rPr>
              <a:t>Νομιμοποίησε τον καπιταλισμό ως «φυσικό» σύστημα, </a:t>
            </a:r>
            <a:r>
              <a:rPr lang="el-GR" sz="2000" b="1" dirty="0" err="1">
                <a:solidFill>
                  <a:schemeClr val="bg1"/>
                </a:solidFill>
              </a:rPr>
              <a:t>δλδ</a:t>
            </a:r>
            <a:r>
              <a:rPr lang="el-GR" sz="2000" b="1" dirty="0">
                <a:solidFill>
                  <a:schemeClr val="bg1"/>
                </a:solidFill>
              </a:rPr>
              <a:t> οι κρίσεις &amp; οικονομικές ανισότητες = «φυσικές συνέπειες»</a:t>
            </a:r>
          </a:p>
          <a:p>
            <a:pPr marL="69850" indent="0"/>
            <a:r>
              <a:rPr lang="el-GR" sz="2000" b="1" dirty="0">
                <a:solidFill>
                  <a:schemeClr val="bg1"/>
                </a:solidFill>
              </a:rPr>
              <a:t>Η οικονομία =αυτοτελής, αυτορρυθμιζόμενη, ανεξάρτητη από την πολιτική</a:t>
            </a:r>
          </a:p>
        </p:txBody>
      </p:sp>
      <p:sp>
        <p:nvSpPr>
          <p:cNvPr id="4" name="Βέλος: Ραβδωτό δεξιό 3">
            <a:extLst>
              <a:ext uri="{FF2B5EF4-FFF2-40B4-BE49-F238E27FC236}">
                <a16:creationId xmlns:a16="http://schemas.microsoft.com/office/drawing/2014/main" id="{8D992276-B159-BE0A-BF7C-6BCED33B7404}"/>
              </a:ext>
            </a:extLst>
          </p:cNvPr>
          <p:cNvSpPr/>
          <p:nvPr/>
        </p:nvSpPr>
        <p:spPr>
          <a:xfrm rot="5400000">
            <a:off x="9201149" y="4106636"/>
            <a:ext cx="979715" cy="1094014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33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633A97A8-B4C2-3590-B01B-E9DF24B32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77672"/>
              </p:ext>
            </p:extLst>
          </p:nvPr>
        </p:nvGraphicFramePr>
        <p:xfrm>
          <a:off x="3314700" y="1600201"/>
          <a:ext cx="13716001" cy="676003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4691743">
                  <a:extLst>
                    <a:ext uri="{9D8B030D-6E8A-4147-A177-3AD203B41FA5}">
                      <a16:colId xmlns:a16="http://schemas.microsoft.com/office/drawing/2014/main" val="2538832818"/>
                    </a:ext>
                  </a:extLst>
                </a:gridCol>
                <a:gridCol w="4512129">
                  <a:extLst>
                    <a:ext uri="{9D8B030D-6E8A-4147-A177-3AD203B41FA5}">
                      <a16:colId xmlns:a16="http://schemas.microsoft.com/office/drawing/2014/main" val="3706784850"/>
                    </a:ext>
                  </a:extLst>
                </a:gridCol>
                <a:gridCol w="4512129">
                  <a:extLst>
                    <a:ext uri="{9D8B030D-6E8A-4147-A177-3AD203B41FA5}">
                      <a16:colId xmlns:a16="http://schemas.microsoft.com/office/drawing/2014/main" val="1467207624"/>
                    </a:ext>
                  </a:extLst>
                </a:gridCol>
              </a:tblGrid>
              <a:tr h="8666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800" b="1" i="1" u="sng" dirty="0">
                          <a:solidFill>
                            <a:schemeClr val="bg1"/>
                          </a:solidFill>
                        </a:rPr>
                        <a:t>Πτυχή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i="1" u="sng" dirty="0">
                          <a:solidFill>
                            <a:schemeClr val="bg1"/>
                          </a:solidFill>
                        </a:rPr>
                        <a:t>Laissez-faire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800" b="1" i="1" u="sng" dirty="0">
                          <a:solidFill>
                            <a:schemeClr val="bg1"/>
                          </a:solidFill>
                        </a:rPr>
                        <a:t>Ρόλος στον Καπιταλισμό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6579374"/>
                  </a:ext>
                </a:extLst>
              </a:tr>
              <a:tr h="1473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800" b="1" u="none" dirty="0">
                          <a:solidFill>
                            <a:schemeClr val="bg1"/>
                          </a:solidFill>
                        </a:rPr>
                        <a:t>Φιλοσοφία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>
                          <a:solidFill>
                            <a:schemeClr val="bg1"/>
                          </a:solidFill>
                        </a:rPr>
                        <a:t>Ελευθερία δράσης χωρίς κρατικούς περιορισμούς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>
                          <a:solidFill>
                            <a:schemeClr val="bg1"/>
                          </a:solidFill>
                        </a:rPr>
                        <a:t>Δημιουργεί συνθήκες για ελεύθερη αγορά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7078215"/>
                  </a:ext>
                </a:extLst>
              </a:tr>
              <a:tr h="1473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800" b="1" u="none">
                          <a:solidFill>
                            <a:schemeClr val="bg1"/>
                          </a:solidFill>
                        </a:rPr>
                        <a:t>Πρακτική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>
                          <a:solidFill>
                            <a:schemeClr val="bg1"/>
                          </a:solidFill>
                        </a:rPr>
                        <a:t>Απελευθέρωση εμπορίου, κεφαλαίων, εργασίας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>
                          <a:solidFill>
                            <a:schemeClr val="bg1"/>
                          </a:solidFill>
                        </a:rPr>
                        <a:t>Επιτρέπει τη συσσώρευση κεφαλαίου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2635081"/>
                  </a:ext>
                </a:extLst>
              </a:tr>
              <a:tr h="1473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800" b="1" u="none" dirty="0">
                          <a:solidFill>
                            <a:schemeClr val="bg1"/>
                          </a:solidFill>
                        </a:rPr>
                        <a:t>Ιδεολογία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>
                          <a:solidFill>
                            <a:schemeClr val="bg1"/>
                          </a:solidFill>
                        </a:rPr>
                        <a:t>Πίστη στην αυτορρύθμιση της αγοράς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>
                          <a:solidFill>
                            <a:schemeClr val="bg1"/>
                          </a:solidFill>
                        </a:rPr>
                        <a:t>Δικαιώνει την κοινωνική κυριαρχία των αστών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546325"/>
                  </a:ext>
                </a:extLst>
              </a:tr>
              <a:tr h="1473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800" b="1" u="none" dirty="0">
                          <a:solidFill>
                            <a:schemeClr val="bg1"/>
                          </a:solidFill>
                        </a:rPr>
                        <a:t>Αποτέλεσμα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>
                          <a:solidFill>
                            <a:schemeClr val="bg1"/>
                          </a:solidFill>
                        </a:rPr>
                        <a:t>Ανάπτυξη της παγκόσμιας αγοράς και της βιομηχανίας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 dirty="0">
                          <a:solidFill>
                            <a:schemeClr val="bg1"/>
                          </a:solidFill>
                        </a:rPr>
                        <a:t>Εδραίωση του καπιταλισμού ως “φυσικού” συστήματος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2658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818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E26EDF-E624-7C03-E474-5ADDCE20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0457" y="0"/>
            <a:ext cx="11137200" cy="1470000"/>
          </a:xfrm>
        </p:spPr>
        <p:txBody>
          <a:bodyPr/>
          <a:lstStyle/>
          <a:p>
            <a:r>
              <a:rPr lang="el-GR" dirty="0"/>
              <a:t>Αόρατο χέρι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69B9F60-D97A-BC38-7E97-FD6727132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771" y="1469999"/>
            <a:ext cx="13667015" cy="6971871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l-GR" sz="2800" b="1" dirty="0"/>
              <a:t>Χρησιμοποιήθηκε από τον </a:t>
            </a:r>
            <a:r>
              <a:rPr lang="el-GR" sz="2800" b="1" dirty="0" err="1"/>
              <a:t>Adam</a:t>
            </a:r>
            <a:r>
              <a:rPr lang="el-GR" sz="2800" b="1" dirty="0"/>
              <a:t> </a:t>
            </a:r>
            <a:r>
              <a:rPr lang="el-GR" sz="2800" b="1" dirty="0" err="1"/>
              <a:t>Smith</a:t>
            </a:r>
            <a:r>
              <a:rPr lang="el-GR" sz="2800" b="1" dirty="0"/>
              <a:t> (Σκωτσέζο φιλόσοφο &amp; οικονομολόγο)</a:t>
            </a:r>
            <a:br>
              <a:rPr lang="el-GR" sz="2800" b="1" dirty="0"/>
            </a:br>
            <a:r>
              <a:rPr lang="el-GR" sz="2800" b="1" dirty="0"/>
              <a:t>στο έργο του </a:t>
            </a:r>
            <a:r>
              <a:rPr lang="el-GR" sz="2800" b="1" i="1" dirty="0"/>
              <a:t>The </a:t>
            </a:r>
            <a:r>
              <a:rPr lang="el-GR" sz="2800" b="1" i="1" dirty="0" err="1"/>
              <a:t>Wealth</a:t>
            </a:r>
            <a:r>
              <a:rPr lang="el-GR" sz="2800" b="1" i="1" dirty="0"/>
              <a:t> of Nations</a:t>
            </a:r>
            <a:r>
              <a:rPr lang="el-GR" sz="2800" b="1" dirty="0"/>
              <a:t> (1776) — «Ο Πλούτος των Εθνών» - οικονομική σημασία ο όρος.</a:t>
            </a:r>
          </a:p>
          <a:p>
            <a:pPr marL="69850" indent="0" algn="l"/>
            <a:endParaRPr lang="el-GR" sz="2800"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800" b="1" dirty="0"/>
              <a:t>Περιγράφει πώς λειτουργεί η ελεύθερη αγορά χωρίς την ανάγκη συνεχούς κρατικής παρέμβασης.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sz="2800"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800" b="1" dirty="0"/>
              <a:t>Είναι μια μεταφορά που εξηγεί πως η ελεύθερη αγορά αυτορυθμίζεται. Η αγορά λειτουργεί σαν να την καθοδηγεί ένα «αόρατο χέρι» = κάθε άτομο επιδιώκοντας το δικό του συμφέρον, χωρίς να το θέλει κάνει καλό στην κοινωνία (πχ φούρναρης)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sz="2800"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800" b="1" dirty="0"/>
              <a:t>Η ελεύθερη αγορά λειτουργεί καλύτερα από την κρατική παρέμβαση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sz="2800"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800" b="1" dirty="0"/>
              <a:t>Η ελευθερία στην οικονομία φέρνει περισσότερο πλούτο για όλους.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sz="2800" b="1" dirty="0"/>
          </a:p>
          <a:p>
            <a:pPr algn="l">
              <a:buFont typeface="Arial" panose="020B0604020202020204" pitchFamily="34" charset="0"/>
              <a:buChar char="•"/>
            </a:pPr>
            <a:endParaRPr lang="el-GR" sz="2800" b="1" dirty="0"/>
          </a:p>
          <a:p>
            <a:pPr marL="69850" indent="0" algn="l"/>
            <a:br>
              <a:rPr lang="el-GR" sz="2800" b="1" dirty="0"/>
            </a:b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EA89664D-17BA-13EA-0BEF-75C30F61B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95" y="4095070"/>
            <a:ext cx="1914525" cy="2390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050ED2-3678-76CB-8E8D-AE9DBA92930E}"/>
              </a:ext>
            </a:extLst>
          </p:cNvPr>
          <p:cNvSpPr txBox="1"/>
          <p:nvPr/>
        </p:nvSpPr>
        <p:spPr>
          <a:xfrm>
            <a:off x="1567544" y="6135343"/>
            <a:ext cx="1436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okie" panose="02000000000000000000" pitchFamily="2" charset="0"/>
              </a:rPr>
              <a:t>Adam Smith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D5E13-B797-973A-8EB0-01BC264B3223}"/>
              </a:ext>
            </a:extLst>
          </p:cNvPr>
          <p:cNvSpPr txBox="1"/>
          <p:nvPr/>
        </p:nvSpPr>
        <p:spPr>
          <a:xfrm rot="10800000" flipV="1">
            <a:off x="11625942" y="9486077"/>
            <a:ext cx="7086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https://www.youtube.com/watch?v=TR7qgXHWuzk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97548-3FC4-81E3-F52F-D25DD0709707}"/>
              </a:ext>
            </a:extLst>
          </p:cNvPr>
          <p:cNvSpPr txBox="1"/>
          <p:nvPr/>
        </p:nvSpPr>
        <p:spPr>
          <a:xfrm rot="10800000" flipV="1">
            <a:off x="1420585" y="9717718"/>
            <a:ext cx="11895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https://www.youtube.com/watch?v=XJr8JuxDpyQ</a:t>
            </a:r>
          </a:p>
        </p:txBody>
      </p:sp>
    </p:spTree>
    <p:extLst>
      <p:ext uri="{BB962C8B-B14F-4D97-AF65-F5344CB8AC3E}">
        <p14:creationId xmlns:p14="http://schemas.microsoft.com/office/powerpoint/2010/main" val="6853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4A8AF54C-6D2B-29C9-8F42-2DE88D399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92526"/>
              </p:ext>
            </p:extLst>
          </p:nvPr>
        </p:nvGraphicFramePr>
        <p:xfrm>
          <a:off x="1404256" y="1812472"/>
          <a:ext cx="16452034" cy="6943214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9177655">
                  <a:extLst>
                    <a:ext uri="{9D8B030D-6E8A-4147-A177-3AD203B41FA5}">
                      <a16:colId xmlns:a16="http://schemas.microsoft.com/office/drawing/2014/main" val="193054738"/>
                    </a:ext>
                  </a:extLst>
                </a:gridCol>
                <a:gridCol w="7274379">
                  <a:extLst>
                    <a:ext uri="{9D8B030D-6E8A-4147-A177-3AD203B41FA5}">
                      <a16:colId xmlns:a16="http://schemas.microsoft.com/office/drawing/2014/main" val="4009778320"/>
                    </a:ext>
                  </a:extLst>
                </a:gridCol>
              </a:tblGrid>
              <a:tr h="9387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800" b="1" u="sng" dirty="0">
                          <a:solidFill>
                            <a:schemeClr val="bg1"/>
                          </a:solidFill>
                        </a:rPr>
                        <a:t>Κύρια ιδέα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800" b="1" u="sng" dirty="0">
                          <a:solidFill>
                            <a:schemeClr val="bg1"/>
                          </a:solidFill>
                        </a:rPr>
                        <a:t>Σημασία για τον καπιταλισμό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752224"/>
                  </a:ext>
                </a:extLst>
              </a:tr>
              <a:tr h="15959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 dirty="0">
                          <a:solidFill>
                            <a:schemeClr val="bg1"/>
                          </a:solidFill>
                        </a:rPr>
                        <a:t>Οι άνθρωποι δρουν για το δικό τους συμφέρον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 dirty="0">
                          <a:solidFill>
                            <a:schemeClr val="bg1"/>
                          </a:solidFill>
                        </a:rPr>
                        <a:t>Το άτομο γίνεται κινητήριος μοχλός της οικονομίας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189227"/>
                  </a:ext>
                </a:extLst>
              </a:tr>
              <a:tr h="15959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>
                          <a:solidFill>
                            <a:schemeClr val="bg1"/>
                          </a:solidFill>
                        </a:rPr>
                        <a:t>Η αγορά αυτορρυθμίζεται χωρίς κρατική παρέμβαση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>
                          <a:solidFill>
                            <a:schemeClr val="bg1"/>
                          </a:solidFill>
                        </a:rPr>
                        <a:t>Θεμελίωση της αρχής του laissez-faire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65098"/>
                  </a:ext>
                </a:extLst>
              </a:tr>
              <a:tr h="12167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 dirty="0">
                          <a:solidFill>
                            <a:schemeClr val="bg1"/>
                          </a:solidFill>
                        </a:rPr>
                        <a:t>Ο ανταγωνισμός οδηγεί σε πρόοδο και καινοτομία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>
                          <a:solidFill>
                            <a:schemeClr val="bg1"/>
                          </a:solidFill>
                        </a:rPr>
                        <a:t>Δημιουργεί δυναμική ανάπτυξη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656409"/>
                  </a:ext>
                </a:extLst>
              </a:tr>
              <a:tr h="15959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>
                          <a:solidFill>
                            <a:schemeClr val="bg1"/>
                          </a:solidFill>
                        </a:rPr>
                        <a:t>Η κοινωνική ισορροπία προκύπτει φυσικά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800" b="1" dirty="0">
                          <a:solidFill>
                            <a:schemeClr val="bg1"/>
                          </a:solidFill>
                        </a:rPr>
                        <a:t>Νομιμοποιεί την καπιταλιστική οικονομική οργάνωση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474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219354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6DC454-C009-7CCF-0E6F-F13BDB929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642" y="424616"/>
            <a:ext cx="9585957" cy="1632784"/>
          </a:xfrm>
        </p:spPr>
        <p:txBody>
          <a:bodyPr>
            <a:normAutofit fontScale="90000"/>
          </a:bodyPr>
          <a:lstStyle/>
          <a:p>
            <a:r>
              <a:rPr lang="el-GR" dirty="0"/>
              <a:t>Αμερικάνικη Επανάσταση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A6B1EA-9C0D-CAD4-23DA-9BF6804E3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6686" y="2057401"/>
            <a:ext cx="13324114" cy="7233556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(1775 – 1783)</a:t>
            </a:r>
          </a:p>
          <a:p>
            <a:r>
              <a:rPr lang="el-GR" sz="2800" b="1" dirty="0">
                <a:solidFill>
                  <a:schemeClr val="bg1"/>
                </a:solidFill>
              </a:rPr>
              <a:t>Αντίδραση αποίκων στην οικονομική εκμετάλλευση της Βρετανίας </a:t>
            </a:r>
          </a:p>
          <a:p>
            <a:r>
              <a:rPr lang="el-GR" sz="2800" b="1" dirty="0">
                <a:solidFill>
                  <a:schemeClr val="bg1"/>
                </a:solidFill>
              </a:rPr>
              <a:t>Ήθελαν ελεύθερο εμπόριο, πολιτική αυτονομία, ατομικά δικαιώματα</a:t>
            </a:r>
          </a:p>
          <a:p>
            <a:r>
              <a:rPr lang="el-GR" sz="2800" b="1" dirty="0">
                <a:solidFill>
                  <a:schemeClr val="bg1"/>
                </a:solidFill>
              </a:rPr>
              <a:t>Επιρροή από Διαφωτισμό</a:t>
            </a:r>
          </a:p>
          <a:p>
            <a:r>
              <a:rPr lang="el-GR" sz="2800" b="1" dirty="0">
                <a:solidFill>
                  <a:schemeClr val="bg1"/>
                </a:solidFill>
              </a:rPr>
              <a:t>Ήθελαν να εμπορεύονται ελεύθεροι με όλον τον κόσμο, όχι μόνο με την μητρόπολη (Βρετανία)</a:t>
            </a:r>
          </a:p>
          <a:p>
            <a:endParaRPr lang="el-GR" sz="2800" b="1" dirty="0">
              <a:solidFill>
                <a:schemeClr val="bg1"/>
              </a:solidFill>
            </a:endParaRPr>
          </a:p>
          <a:p>
            <a:endParaRPr lang="el-GR" sz="2800" b="1" dirty="0">
              <a:solidFill>
                <a:schemeClr val="bg1"/>
              </a:solidFill>
            </a:endParaRPr>
          </a:p>
          <a:p>
            <a:endParaRPr lang="el-GR" sz="2800" b="1" dirty="0">
              <a:solidFill>
                <a:schemeClr val="bg1"/>
              </a:solidFill>
            </a:endParaRPr>
          </a:p>
          <a:p>
            <a:r>
              <a:rPr lang="el-GR" sz="2800" b="1" dirty="0">
                <a:solidFill>
                  <a:schemeClr val="bg1"/>
                </a:solidFill>
              </a:rPr>
              <a:t>Αποτέλεσμα: ίδρυση των Ηνωμένων Πολιτειών Αμερικής (1776) &amp; απελευθέρωση εμπορίου &amp; επιχειρηματικότητας  = πολιτική νίκη του οικονομικού φιλελευθερισμού</a:t>
            </a:r>
          </a:p>
          <a:p>
            <a:r>
              <a:rPr lang="el-GR" sz="2800" b="1" dirty="0">
                <a:solidFill>
                  <a:schemeClr val="bg1"/>
                </a:solidFill>
              </a:rPr>
              <a:t>Η νέα αμερικάνικη κοινωνία θεμελιώθηκε πάνω στην ελευθερία της αγοράς, την ιδιωτική ιδιοκτησία &amp; την επιχειρηματικότητα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25DA3-0CA8-F44D-B641-B808F299094A}"/>
              </a:ext>
            </a:extLst>
          </p:cNvPr>
          <p:cNvSpPr txBox="1"/>
          <p:nvPr/>
        </p:nvSpPr>
        <p:spPr>
          <a:xfrm>
            <a:off x="1649185" y="6121599"/>
            <a:ext cx="2596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Τρεις</a:t>
            </a:r>
          </a:p>
          <a:p>
            <a:pPr algn="ctr"/>
            <a:r>
              <a:rPr lang="el-GR" sz="2400" b="1" dirty="0">
                <a:solidFill>
                  <a:schemeClr val="tx1"/>
                </a:solidFill>
              </a:rPr>
              <a:t> Επαναστάσεις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Βέλος: Κάτω 8">
            <a:extLst>
              <a:ext uri="{FF2B5EF4-FFF2-40B4-BE49-F238E27FC236}">
                <a16:creationId xmlns:a16="http://schemas.microsoft.com/office/drawing/2014/main" id="{B2AA474C-7EA2-0DC5-7E9D-93503CCB51A4}"/>
              </a:ext>
            </a:extLst>
          </p:cNvPr>
          <p:cNvSpPr/>
          <p:nvPr/>
        </p:nvSpPr>
        <p:spPr>
          <a:xfrm>
            <a:off x="10695214" y="5566428"/>
            <a:ext cx="718457" cy="83099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5" descr="Αμερικάνικη Επανάσταση (1776) « αντι - μάθημα">
            <a:extLst>
              <a:ext uri="{FF2B5EF4-FFF2-40B4-BE49-F238E27FC236}">
                <a16:creationId xmlns:a16="http://schemas.microsoft.com/office/drawing/2014/main" id="{CA2ACB0E-6F3C-FA98-046B-F9956C1A7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>
            <a:extLst>
              <a:ext uri="{FF2B5EF4-FFF2-40B4-BE49-F238E27FC236}">
                <a16:creationId xmlns:a16="http://schemas.microsoft.com/office/drawing/2014/main" id="{8C1D10D7-97CB-8D40-F00E-6A260D400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0" y="241600"/>
            <a:ext cx="4829127" cy="35011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9CFFC2-E2FC-39D8-039C-55DEA1CDC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0315" y="245001"/>
            <a:ext cx="9975500" cy="1812399"/>
          </a:xfrm>
        </p:spPr>
        <p:txBody>
          <a:bodyPr>
            <a:normAutofit fontScale="90000"/>
          </a:bodyPr>
          <a:lstStyle/>
          <a:p>
            <a:r>
              <a:rPr lang="el-GR" dirty="0"/>
              <a:t>Γαλλική Επανάσταση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A8D63AB-C6FC-1DE8-7434-E66D5C9ED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0315" y="1453242"/>
            <a:ext cx="12041543" cy="6645729"/>
          </a:xfrm>
        </p:spPr>
        <p:txBody>
          <a:bodyPr>
            <a:noAutofit/>
          </a:bodyPr>
          <a:lstStyle/>
          <a:p>
            <a:pPr algn="l"/>
            <a:endParaRPr lang="el-GR" sz="2400" b="1" dirty="0">
              <a:solidFill>
                <a:schemeClr val="bg1"/>
              </a:solidFill>
            </a:endParaRPr>
          </a:p>
          <a:p>
            <a:pPr algn="l"/>
            <a:r>
              <a:rPr lang="el-GR" sz="2400" b="1" dirty="0">
                <a:solidFill>
                  <a:schemeClr val="bg1"/>
                </a:solidFill>
              </a:rPr>
              <a:t>                                                       (1789-1799)</a:t>
            </a:r>
          </a:p>
          <a:p>
            <a:pPr algn="l"/>
            <a:r>
              <a:rPr lang="el-GR" sz="2400" b="1" dirty="0">
                <a:solidFill>
                  <a:schemeClr val="bg1"/>
                </a:solidFill>
              </a:rPr>
              <a:t>Γαλλία</a:t>
            </a:r>
          </a:p>
          <a:p>
            <a:pPr algn="l"/>
            <a:endParaRPr lang="el-GR" sz="2400" b="1" dirty="0">
              <a:solidFill>
                <a:schemeClr val="bg1"/>
              </a:solidFill>
            </a:endParaRPr>
          </a:p>
          <a:p>
            <a:pPr algn="l"/>
            <a:r>
              <a:rPr lang="el-GR" sz="2400" b="1" dirty="0">
                <a:solidFill>
                  <a:schemeClr val="bg1"/>
                </a:solidFill>
              </a:rPr>
              <a:t>Η αστική τάξη (έμποροι, βιοτέχνες, επαγγελματίες) ήθελαν πολιτικά δικαιώματα ανάλογα με την οικονομική τους δύναμη</a:t>
            </a:r>
          </a:p>
          <a:p>
            <a:pPr algn="l"/>
            <a:endParaRPr lang="el-GR" sz="2400" b="1" dirty="0">
              <a:solidFill>
                <a:schemeClr val="bg1"/>
              </a:solidFill>
            </a:endParaRPr>
          </a:p>
          <a:p>
            <a:pPr algn="l"/>
            <a:r>
              <a:rPr lang="el-GR" sz="2400" b="1" dirty="0">
                <a:solidFill>
                  <a:schemeClr val="bg1"/>
                </a:solidFill>
              </a:rPr>
              <a:t>Η φεουδαρχική αριστοκρατία κρατούσε προνόμια </a:t>
            </a:r>
            <a:r>
              <a:rPr lang="en-US" sz="2400" b="1" dirty="0">
                <a:solidFill>
                  <a:schemeClr val="bg1"/>
                </a:solidFill>
              </a:rPr>
              <a:t>Vs </a:t>
            </a:r>
            <a:r>
              <a:rPr lang="el-GR" sz="2400" b="1" dirty="0">
                <a:solidFill>
                  <a:schemeClr val="bg1"/>
                </a:solidFill>
              </a:rPr>
              <a:t>οι αστοί = οικονομικά βάρη</a:t>
            </a:r>
          </a:p>
          <a:p>
            <a:pPr algn="l"/>
            <a:endParaRPr lang="el-GR" sz="2400" b="1" dirty="0">
              <a:solidFill>
                <a:schemeClr val="bg1"/>
              </a:solidFill>
            </a:endParaRPr>
          </a:p>
          <a:p>
            <a:pPr algn="l"/>
            <a:r>
              <a:rPr lang="el-GR" sz="2400" b="1" dirty="0">
                <a:solidFill>
                  <a:schemeClr val="bg1"/>
                </a:solidFill>
              </a:rPr>
              <a:t>Πτώση της φεουδαρχίας , άνοδος της αστικής τάξης</a:t>
            </a:r>
          </a:p>
          <a:p>
            <a:pPr algn="l"/>
            <a:endParaRPr lang="el-GR" sz="2400" b="1" dirty="0">
              <a:solidFill>
                <a:schemeClr val="bg1"/>
              </a:solidFill>
            </a:endParaRPr>
          </a:p>
          <a:p>
            <a:pPr algn="l"/>
            <a:r>
              <a:rPr lang="el-GR" sz="2400" b="1" dirty="0">
                <a:solidFill>
                  <a:schemeClr val="bg1"/>
                </a:solidFill>
              </a:rPr>
              <a:t>Κατάργηση φεουδαρχικών προνομίων </a:t>
            </a:r>
          </a:p>
          <a:p>
            <a:pPr algn="l"/>
            <a:endParaRPr lang="el-GR" sz="2400" b="1" dirty="0">
              <a:solidFill>
                <a:schemeClr val="bg1"/>
              </a:solidFill>
            </a:endParaRPr>
          </a:p>
          <a:p>
            <a:pPr algn="l"/>
            <a:r>
              <a:rPr lang="el-GR" sz="2400" b="1" dirty="0">
                <a:solidFill>
                  <a:schemeClr val="bg1"/>
                </a:solidFill>
              </a:rPr>
              <a:t>Καθιέρωση ισότητας απέναντι στο νόμο –απαραίτητη για εμπορικές συναλλαγές</a:t>
            </a:r>
          </a:p>
          <a:p>
            <a:pPr algn="l"/>
            <a:endParaRPr lang="el-GR" sz="2400" b="1" dirty="0">
              <a:solidFill>
                <a:schemeClr val="bg1"/>
              </a:solidFill>
            </a:endParaRPr>
          </a:p>
          <a:p>
            <a:pPr algn="l"/>
            <a:r>
              <a:rPr lang="el-GR" sz="2400" b="1" dirty="0">
                <a:solidFill>
                  <a:schemeClr val="bg1"/>
                </a:solidFill>
              </a:rPr>
              <a:t>Η αστική τάξη πήρε την εξουσία – προώθηση οικονομικών μεταρρυθμίσεων, ελεύθερο εμπόριο &amp; ιδιοκτησία</a:t>
            </a:r>
          </a:p>
          <a:p>
            <a:pPr algn="l"/>
            <a:r>
              <a:rPr lang="el-GR" sz="2400" b="1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Γαλλική Επανάσταση: μια αστείρευτη πηγή επαναστατικών διδαγμάτων -  ΚΟΜΜΟΥΝΙΣΤΙΚΗ ΕΠΑΝΑΣΤΑΣΗ">
            <a:extLst>
              <a:ext uri="{FF2B5EF4-FFF2-40B4-BE49-F238E27FC236}">
                <a16:creationId xmlns:a16="http://schemas.microsoft.com/office/drawing/2014/main" id="{B3F85F67-43AA-DD8F-E16A-C810F0EC7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3" y="1453242"/>
            <a:ext cx="5133169" cy="4073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22913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31C987-0BF0-47DB-513F-105B4319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100" y="457200"/>
            <a:ext cx="10926185" cy="1502229"/>
          </a:xfrm>
        </p:spPr>
        <p:txBody>
          <a:bodyPr>
            <a:normAutofit fontScale="90000"/>
          </a:bodyPr>
          <a:lstStyle/>
          <a:p>
            <a:r>
              <a:rPr lang="el-GR" dirty="0"/>
              <a:t>Βιομηχανική Επανάσταση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FBB083C-CE5C-C218-81D5-C8381AAC4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029" y="2645229"/>
            <a:ext cx="13095514" cy="6286500"/>
          </a:xfrm>
        </p:spPr>
        <p:txBody>
          <a:bodyPr>
            <a:noAutofit/>
          </a:bodyPr>
          <a:lstStyle/>
          <a:p>
            <a:r>
              <a:rPr lang="el-GR" sz="2000" b="1" dirty="0"/>
              <a:t>(περ. 1760-1830)</a:t>
            </a:r>
          </a:p>
          <a:p>
            <a:r>
              <a:rPr lang="el-GR" sz="2000" b="1" dirty="0"/>
              <a:t>Μεγάλη Βρετανία</a:t>
            </a:r>
          </a:p>
          <a:p>
            <a:r>
              <a:rPr lang="el-GR" sz="2000" b="1" dirty="0"/>
              <a:t>Τεχνολογικές καινοτομίες (ατμομηχανή, μηχανικό αργαλειός, μεταλλουργία)</a:t>
            </a:r>
          </a:p>
          <a:p>
            <a:r>
              <a:rPr lang="el-GR" sz="2000" b="1" dirty="0"/>
              <a:t>Συσσώρευση κεφαλαίου από τον εμπορικό &amp; αποικιακό καπιταλισμό</a:t>
            </a:r>
          </a:p>
          <a:p>
            <a:r>
              <a:rPr lang="el-GR" sz="2000" b="1" dirty="0"/>
              <a:t>Αύξηση πληθυσμού  /ζήτησης για προϊόντα</a:t>
            </a:r>
          </a:p>
          <a:p>
            <a:r>
              <a:rPr lang="el-GR" sz="2000" b="1" dirty="0"/>
              <a:t>Ανάπτυξη τραπεζών </a:t>
            </a:r>
          </a:p>
          <a:p>
            <a:r>
              <a:rPr lang="el-GR" sz="2000" b="1" dirty="0"/>
              <a:t>Δημιουργία βιομηχανικού καπιταλισμού, όπου το κεφάλαιο επενδύεται στα εργοστάσια</a:t>
            </a:r>
          </a:p>
          <a:p>
            <a:r>
              <a:rPr lang="el-GR" sz="2000" b="1" dirty="0"/>
              <a:t>Η εργασία έγινε μισθωτή. Εξάρτηση εργατών από την αγορά εργασίας</a:t>
            </a:r>
          </a:p>
          <a:p>
            <a:r>
              <a:rPr lang="el-GR" sz="2000" b="1" dirty="0"/>
              <a:t>Ανταγωνισμός, καινοτομία = κεντρικές αξίες</a:t>
            </a:r>
          </a:p>
          <a:p>
            <a:r>
              <a:rPr lang="el-GR" sz="2000" b="1" dirty="0"/>
              <a:t>Δημιουργία νέων κοινωνικών τάξεων (αστική = καπιταλιστές </a:t>
            </a:r>
            <a:r>
              <a:rPr lang="en-US" sz="2000" b="1" dirty="0"/>
              <a:t>Vs </a:t>
            </a:r>
            <a:r>
              <a:rPr lang="el-GR" sz="2000" b="1" dirty="0"/>
              <a:t>εργατική (προλεταριάτο)</a:t>
            </a:r>
          </a:p>
          <a:p>
            <a:endParaRPr lang="el-GR" sz="2000" b="1" dirty="0"/>
          </a:p>
          <a:p>
            <a:endParaRPr lang="el-GR" sz="2000" b="1" dirty="0"/>
          </a:p>
          <a:p>
            <a:r>
              <a:rPr lang="el-GR" sz="2000" b="1" dirty="0"/>
              <a:t>Ριζική μεταβολή στην παραγωγή, στην εργασία &amp; κοινωνική δομή</a:t>
            </a:r>
          </a:p>
          <a:p>
            <a:r>
              <a:rPr lang="el-GR" sz="2000" b="1" dirty="0"/>
              <a:t>Ο καπιταλισμός = παγκόσμιο, παραγωγικό σύστημα</a:t>
            </a:r>
          </a:p>
          <a:p>
            <a:endParaRPr lang="en-US" sz="2000" b="1" dirty="0"/>
          </a:p>
        </p:txBody>
      </p:sp>
      <p:sp>
        <p:nvSpPr>
          <p:cNvPr id="4" name="Βέλος: Κάτω 3">
            <a:extLst>
              <a:ext uri="{FF2B5EF4-FFF2-40B4-BE49-F238E27FC236}">
                <a16:creationId xmlns:a16="http://schemas.microsoft.com/office/drawing/2014/main" id="{5546DAF0-E386-EC76-3C6D-349EE999B3B1}"/>
              </a:ext>
            </a:extLst>
          </p:cNvPr>
          <p:cNvSpPr/>
          <p:nvPr/>
        </p:nvSpPr>
        <p:spPr>
          <a:xfrm>
            <a:off x="10238014" y="6580414"/>
            <a:ext cx="914400" cy="86541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B823969-0D9B-EA89-7C91-6E631EF6A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5" y="1208314"/>
            <a:ext cx="6115412" cy="36004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83C481-0083-6FA3-E339-E857F156F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643" y="979714"/>
            <a:ext cx="13424456" cy="653143"/>
          </a:xfrm>
        </p:spPr>
        <p:txBody>
          <a:bodyPr>
            <a:normAutofit fontScale="90000"/>
          </a:bodyPr>
          <a:lstStyle/>
          <a:p>
            <a:r>
              <a:rPr lang="el-GR" dirty="0"/>
              <a:t>Πότε ξεκινάει ο καπιταλισμός;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89A5508-463C-F22A-AAD5-2B1F68905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6267" y="2404533"/>
            <a:ext cx="14451390" cy="616796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</a:rPr>
              <a:t>Ποικίλες απαντήσεις, λόγω της χρήσης διαφορετικών εννοιών του καπιταλισμού &amp; η οικονομική και κοινωνική πραγματικότητα σπάνια έχουν συγκεκριμένο σημείο καμπής.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</a:rPr>
              <a:t>Πρωταρχικές μορφές συναντούμε στο εμπόριο μεταξύ των απομακρυσμένων περιοχών.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A1BA35-00C7-ECC2-4BED-0447727A1CD6}"/>
              </a:ext>
            </a:extLst>
          </p:cNvPr>
          <p:cNvSpPr txBox="1"/>
          <p:nvPr/>
        </p:nvSpPr>
        <p:spPr>
          <a:xfrm>
            <a:off x="0" y="5580847"/>
            <a:ext cx="161979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Μερκαντιλισμός → Εμπορικός Καπιταλισμός → Φιλελευθερισμός → Βιομηχανικός Καπιταλισμός</a:t>
            </a:r>
          </a:p>
          <a:p>
            <a:r>
              <a:rPr lang="el-GR" sz="2400" b="1" dirty="0">
                <a:solidFill>
                  <a:schemeClr val="bg1"/>
                </a:solidFill>
              </a:rPr>
              <a:t>(16ος αι.)         (17ος–18ος αι.)             (18ος αι.)             (19ος αι.)</a:t>
            </a:r>
          </a:p>
          <a:p>
            <a:r>
              <a:rPr lang="el-GR" sz="2400" b="1" dirty="0">
                <a:solidFill>
                  <a:schemeClr val="bg1"/>
                </a:solidFill>
              </a:rPr>
              <a:t>  Κράτος              Εμπόριο                    Αγορά                   Παραγωγή</a:t>
            </a:r>
          </a:p>
          <a:p>
            <a:r>
              <a:rPr lang="el-GR" sz="2400" b="1" dirty="0">
                <a:solidFill>
                  <a:schemeClr val="bg1"/>
                </a:solidFill>
              </a:rPr>
              <a:t>  Έλεγχος             Αποικίες                   Ελευθερία               Βιομηχανία</a:t>
            </a:r>
          </a:p>
        </p:txBody>
      </p:sp>
    </p:spTree>
    <p:extLst>
      <p:ext uri="{BB962C8B-B14F-4D97-AF65-F5344CB8AC3E}">
        <p14:creationId xmlns:p14="http://schemas.microsoft.com/office/powerpoint/2010/main" val="33930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9D2E03-02AA-F12F-9DA5-255ABF74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52" y="6709225"/>
            <a:ext cx="9171300" cy="1669500"/>
          </a:xfrm>
        </p:spPr>
        <p:txBody>
          <a:bodyPr>
            <a:normAutofit/>
          </a:bodyPr>
          <a:lstStyle/>
          <a:p>
            <a:r>
              <a:rPr lang="el-GR" sz="4800" dirty="0"/>
              <a:t>‘Γ ΜΕΡΟΣ</a:t>
            </a:r>
            <a:br>
              <a:rPr lang="el-GR" sz="4800" dirty="0"/>
            </a:br>
            <a:endParaRPr lang="en-US" sz="4800" dirty="0"/>
          </a:p>
        </p:txBody>
      </p:sp>
      <p:grpSp>
        <p:nvGrpSpPr>
          <p:cNvPr id="5" name="Google Shape;480;p21">
            <a:extLst>
              <a:ext uri="{FF2B5EF4-FFF2-40B4-BE49-F238E27FC236}">
                <a16:creationId xmlns:a16="http://schemas.microsoft.com/office/drawing/2014/main" id="{68871600-C9D6-CA12-7142-B2589916C3FF}"/>
              </a:ext>
            </a:extLst>
          </p:cNvPr>
          <p:cNvGrpSpPr/>
          <p:nvPr/>
        </p:nvGrpSpPr>
        <p:grpSpPr>
          <a:xfrm>
            <a:off x="669783" y="-720622"/>
            <a:ext cx="995118" cy="3888962"/>
            <a:chOff x="0" y="-47625"/>
            <a:chExt cx="262089" cy="1024254"/>
          </a:xfrm>
        </p:grpSpPr>
        <p:sp>
          <p:nvSpPr>
            <p:cNvPr id="6" name="Google Shape;481;p21">
              <a:extLst>
                <a:ext uri="{FF2B5EF4-FFF2-40B4-BE49-F238E27FC236}">
                  <a16:creationId xmlns:a16="http://schemas.microsoft.com/office/drawing/2014/main" id="{92B67758-2B9B-C59A-D390-6909805C9741}"/>
                </a:ext>
              </a:extLst>
            </p:cNvPr>
            <p:cNvSpPr/>
            <p:nvPr/>
          </p:nvSpPr>
          <p:spPr>
            <a:xfrm>
              <a:off x="0" y="0"/>
              <a:ext cx="262089" cy="976629"/>
            </a:xfrm>
            <a:custGeom>
              <a:avLst/>
              <a:gdLst/>
              <a:ahLst/>
              <a:cxnLst/>
              <a:rect l="l" t="t" r="r" b="b"/>
              <a:pathLst>
                <a:path w="262089" h="976629" extrusionOk="0">
                  <a:moveTo>
                    <a:pt x="116698" y="0"/>
                  </a:moveTo>
                  <a:lnTo>
                    <a:pt x="145390" y="0"/>
                  </a:lnTo>
                  <a:cubicBezTo>
                    <a:pt x="176341" y="0"/>
                    <a:pt x="206023" y="12295"/>
                    <a:pt x="227909" y="34180"/>
                  </a:cubicBezTo>
                  <a:cubicBezTo>
                    <a:pt x="249794" y="56065"/>
                    <a:pt x="262089" y="85748"/>
                    <a:pt x="262089" y="116698"/>
                  </a:cubicBezTo>
                  <a:lnTo>
                    <a:pt x="262089" y="859930"/>
                  </a:lnTo>
                  <a:cubicBezTo>
                    <a:pt x="262089" y="890880"/>
                    <a:pt x="249794" y="920563"/>
                    <a:pt x="227909" y="942448"/>
                  </a:cubicBezTo>
                  <a:cubicBezTo>
                    <a:pt x="206023" y="964334"/>
                    <a:pt x="176341" y="976629"/>
                    <a:pt x="145390" y="976629"/>
                  </a:cubicBezTo>
                  <a:lnTo>
                    <a:pt x="116698" y="976629"/>
                  </a:lnTo>
                  <a:cubicBezTo>
                    <a:pt x="85748" y="976629"/>
                    <a:pt x="56065" y="964334"/>
                    <a:pt x="34180" y="942448"/>
                  </a:cubicBezTo>
                  <a:cubicBezTo>
                    <a:pt x="12295" y="920563"/>
                    <a:pt x="0" y="890880"/>
                    <a:pt x="0" y="859930"/>
                  </a:cubicBezTo>
                  <a:lnTo>
                    <a:pt x="0" y="116698"/>
                  </a:lnTo>
                  <a:cubicBezTo>
                    <a:pt x="0" y="85748"/>
                    <a:pt x="12295" y="56065"/>
                    <a:pt x="34180" y="34180"/>
                  </a:cubicBezTo>
                  <a:cubicBezTo>
                    <a:pt x="56065" y="12295"/>
                    <a:pt x="85748" y="0"/>
                    <a:pt x="11669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82;p21">
              <a:extLst>
                <a:ext uri="{FF2B5EF4-FFF2-40B4-BE49-F238E27FC236}">
                  <a16:creationId xmlns:a16="http://schemas.microsoft.com/office/drawing/2014/main" id="{0B74C634-4C4F-9632-31AE-9D9B990C48D9}"/>
                </a:ext>
              </a:extLst>
            </p:cNvPr>
            <p:cNvSpPr txBox="1"/>
            <p:nvPr/>
          </p:nvSpPr>
          <p:spPr>
            <a:xfrm>
              <a:off x="0" y="-47625"/>
              <a:ext cx="262089" cy="1024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oogle Shape;494;p21">
            <a:extLst>
              <a:ext uri="{FF2B5EF4-FFF2-40B4-BE49-F238E27FC236}">
                <a16:creationId xmlns:a16="http://schemas.microsoft.com/office/drawing/2014/main" id="{543B7338-D503-B0B5-7612-6D1DACA5BEA6}"/>
              </a:ext>
            </a:extLst>
          </p:cNvPr>
          <p:cNvGrpSpPr/>
          <p:nvPr/>
        </p:nvGrpSpPr>
        <p:grpSpPr>
          <a:xfrm>
            <a:off x="4430713" y="4748035"/>
            <a:ext cx="1494879" cy="1434121"/>
            <a:chOff x="0" y="-47625"/>
            <a:chExt cx="1013397" cy="972209"/>
          </a:xfrm>
        </p:grpSpPr>
        <p:sp>
          <p:nvSpPr>
            <p:cNvPr id="9" name="Google Shape;495;p21">
              <a:extLst>
                <a:ext uri="{FF2B5EF4-FFF2-40B4-BE49-F238E27FC236}">
                  <a16:creationId xmlns:a16="http://schemas.microsoft.com/office/drawing/2014/main" id="{C4E1A537-571D-3FCD-41E5-D09246876E6E}"/>
                </a:ext>
              </a:extLst>
            </p:cNvPr>
            <p:cNvSpPr/>
            <p:nvPr/>
          </p:nvSpPr>
          <p:spPr>
            <a:xfrm>
              <a:off x="0" y="0"/>
              <a:ext cx="1013397" cy="924584"/>
            </a:xfrm>
            <a:custGeom>
              <a:avLst/>
              <a:gdLst/>
              <a:ahLst/>
              <a:cxnLst/>
              <a:rect l="l" t="t" r="r" b="b"/>
              <a:pathLst>
                <a:path w="1013397" h="924584" extrusionOk="0">
                  <a:moveTo>
                    <a:pt x="77684" y="0"/>
                  </a:moveTo>
                  <a:lnTo>
                    <a:pt x="935713" y="0"/>
                  </a:lnTo>
                  <a:cubicBezTo>
                    <a:pt x="978617" y="0"/>
                    <a:pt x="1013397" y="34780"/>
                    <a:pt x="1013397" y="77684"/>
                  </a:cubicBezTo>
                  <a:lnTo>
                    <a:pt x="1013397" y="846899"/>
                  </a:lnTo>
                  <a:cubicBezTo>
                    <a:pt x="1013397" y="889803"/>
                    <a:pt x="978617" y="924584"/>
                    <a:pt x="935713" y="924584"/>
                  </a:cubicBezTo>
                  <a:lnTo>
                    <a:pt x="77684" y="924584"/>
                  </a:lnTo>
                  <a:cubicBezTo>
                    <a:pt x="34780" y="924584"/>
                    <a:pt x="0" y="889803"/>
                    <a:pt x="0" y="846899"/>
                  </a:cubicBezTo>
                  <a:lnTo>
                    <a:pt x="0" y="77684"/>
                  </a:lnTo>
                  <a:cubicBezTo>
                    <a:pt x="0" y="34780"/>
                    <a:pt x="34780" y="0"/>
                    <a:pt x="77684" y="0"/>
                  </a:cubicBezTo>
                  <a:close/>
                </a:path>
              </a:pathLst>
            </a:custGeom>
            <a:solidFill>
              <a:srgbClr val="FFE67A"/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96;p21">
              <a:extLst>
                <a:ext uri="{FF2B5EF4-FFF2-40B4-BE49-F238E27FC236}">
                  <a16:creationId xmlns:a16="http://schemas.microsoft.com/office/drawing/2014/main" id="{7BA4D5E9-D1D7-2CA6-6B23-AED5BB89D6AE}"/>
                </a:ext>
              </a:extLst>
            </p:cNvPr>
            <p:cNvSpPr txBox="1"/>
            <p:nvPr/>
          </p:nvSpPr>
          <p:spPr>
            <a:xfrm>
              <a:off x="0" y="-47625"/>
              <a:ext cx="1013397" cy="972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486;p21">
            <a:extLst>
              <a:ext uri="{FF2B5EF4-FFF2-40B4-BE49-F238E27FC236}">
                <a16:creationId xmlns:a16="http://schemas.microsoft.com/office/drawing/2014/main" id="{DED1F1C0-5658-C0E7-3A06-BA58D0A9FD5B}"/>
              </a:ext>
            </a:extLst>
          </p:cNvPr>
          <p:cNvGrpSpPr/>
          <p:nvPr/>
        </p:nvGrpSpPr>
        <p:grpSpPr>
          <a:xfrm>
            <a:off x="15636108" y="545391"/>
            <a:ext cx="4180198" cy="1286685"/>
            <a:chOff x="0" y="-47625"/>
            <a:chExt cx="2833809" cy="872260"/>
          </a:xfrm>
        </p:grpSpPr>
        <p:sp>
          <p:nvSpPr>
            <p:cNvPr id="12" name="Google Shape;487;p21">
              <a:extLst>
                <a:ext uri="{FF2B5EF4-FFF2-40B4-BE49-F238E27FC236}">
                  <a16:creationId xmlns:a16="http://schemas.microsoft.com/office/drawing/2014/main" id="{B948540E-C653-7F68-118F-A3BB558716B4}"/>
                </a:ext>
              </a:extLst>
            </p:cNvPr>
            <p:cNvSpPr/>
            <p:nvPr/>
          </p:nvSpPr>
          <p:spPr>
            <a:xfrm>
              <a:off x="0" y="0"/>
              <a:ext cx="2833809" cy="824635"/>
            </a:xfrm>
            <a:custGeom>
              <a:avLst/>
              <a:gdLst/>
              <a:ahLst/>
              <a:cxnLst/>
              <a:rect l="l" t="t" r="r" b="b"/>
              <a:pathLst>
                <a:path w="2833809" h="824635" extrusionOk="0">
                  <a:moveTo>
                    <a:pt x="27781" y="0"/>
                  </a:moveTo>
                  <a:lnTo>
                    <a:pt x="2806028" y="0"/>
                  </a:lnTo>
                  <a:cubicBezTo>
                    <a:pt x="2821371" y="0"/>
                    <a:pt x="2833809" y="12438"/>
                    <a:pt x="2833809" y="27781"/>
                  </a:cubicBezTo>
                  <a:lnTo>
                    <a:pt x="2833809" y="796854"/>
                  </a:lnTo>
                  <a:cubicBezTo>
                    <a:pt x="2833809" y="804222"/>
                    <a:pt x="2830882" y="811288"/>
                    <a:pt x="2825672" y="816498"/>
                  </a:cubicBezTo>
                  <a:cubicBezTo>
                    <a:pt x="2820462" y="821708"/>
                    <a:pt x="2813396" y="824635"/>
                    <a:pt x="2806028" y="824635"/>
                  </a:cubicBezTo>
                  <a:lnTo>
                    <a:pt x="27781" y="824635"/>
                  </a:lnTo>
                  <a:cubicBezTo>
                    <a:pt x="12438" y="824635"/>
                    <a:pt x="0" y="812197"/>
                    <a:pt x="0" y="796854"/>
                  </a:cubicBezTo>
                  <a:lnTo>
                    <a:pt x="0" y="27781"/>
                  </a:lnTo>
                  <a:cubicBezTo>
                    <a:pt x="0" y="12438"/>
                    <a:pt x="12438" y="0"/>
                    <a:pt x="277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8;p21">
              <a:extLst>
                <a:ext uri="{FF2B5EF4-FFF2-40B4-BE49-F238E27FC236}">
                  <a16:creationId xmlns:a16="http://schemas.microsoft.com/office/drawing/2014/main" id="{C4FC126A-7418-2079-E1C1-1FBD2A549374}"/>
                </a:ext>
              </a:extLst>
            </p:cNvPr>
            <p:cNvSpPr txBox="1"/>
            <p:nvPr/>
          </p:nvSpPr>
          <p:spPr>
            <a:xfrm>
              <a:off x="0" y="-47625"/>
              <a:ext cx="2833809" cy="87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474;p21">
            <a:extLst>
              <a:ext uri="{FF2B5EF4-FFF2-40B4-BE49-F238E27FC236}">
                <a16:creationId xmlns:a16="http://schemas.microsoft.com/office/drawing/2014/main" id="{E4841BBE-BB66-CADE-2566-B6EF84E45EB7}"/>
              </a:ext>
            </a:extLst>
          </p:cNvPr>
          <p:cNvGrpSpPr/>
          <p:nvPr/>
        </p:nvGrpSpPr>
        <p:grpSpPr>
          <a:xfrm>
            <a:off x="17228648" y="-488297"/>
            <a:ext cx="995118" cy="1712156"/>
            <a:chOff x="0" y="-47625"/>
            <a:chExt cx="262089" cy="450938"/>
          </a:xfrm>
        </p:grpSpPr>
        <p:sp>
          <p:nvSpPr>
            <p:cNvPr id="15" name="Google Shape;475;p21">
              <a:extLst>
                <a:ext uri="{FF2B5EF4-FFF2-40B4-BE49-F238E27FC236}">
                  <a16:creationId xmlns:a16="http://schemas.microsoft.com/office/drawing/2014/main" id="{62C9D245-D004-E48A-9442-1DA5C57D1B44}"/>
                </a:ext>
              </a:extLst>
            </p:cNvPr>
            <p:cNvSpPr/>
            <p:nvPr/>
          </p:nvSpPr>
          <p:spPr>
            <a:xfrm>
              <a:off x="0" y="0"/>
              <a:ext cx="262089" cy="403313"/>
            </a:xfrm>
            <a:custGeom>
              <a:avLst/>
              <a:gdLst/>
              <a:ahLst/>
              <a:cxnLst/>
              <a:rect l="l" t="t" r="r" b="b"/>
              <a:pathLst>
                <a:path w="262089" h="403313" extrusionOk="0">
                  <a:moveTo>
                    <a:pt x="116698" y="0"/>
                  </a:moveTo>
                  <a:lnTo>
                    <a:pt x="145390" y="0"/>
                  </a:lnTo>
                  <a:cubicBezTo>
                    <a:pt x="176341" y="0"/>
                    <a:pt x="206023" y="12295"/>
                    <a:pt x="227909" y="34180"/>
                  </a:cubicBezTo>
                  <a:cubicBezTo>
                    <a:pt x="249794" y="56065"/>
                    <a:pt x="262089" y="85748"/>
                    <a:pt x="262089" y="116698"/>
                  </a:cubicBezTo>
                  <a:lnTo>
                    <a:pt x="262089" y="286615"/>
                  </a:lnTo>
                  <a:cubicBezTo>
                    <a:pt x="262089" y="317565"/>
                    <a:pt x="249794" y="347248"/>
                    <a:pt x="227909" y="369133"/>
                  </a:cubicBezTo>
                  <a:cubicBezTo>
                    <a:pt x="206023" y="391018"/>
                    <a:pt x="176341" y="403313"/>
                    <a:pt x="145390" y="403313"/>
                  </a:cubicBezTo>
                  <a:lnTo>
                    <a:pt x="116698" y="403313"/>
                  </a:lnTo>
                  <a:cubicBezTo>
                    <a:pt x="85748" y="403313"/>
                    <a:pt x="56065" y="391018"/>
                    <a:pt x="34180" y="369133"/>
                  </a:cubicBezTo>
                  <a:cubicBezTo>
                    <a:pt x="12295" y="347248"/>
                    <a:pt x="0" y="317565"/>
                    <a:pt x="0" y="286615"/>
                  </a:cubicBezTo>
                  <a:lnTo>
                    <a:pt x="0" y="116698"/>
                  </a:lnTo>
                  <a:cubicBezTo>
                    <a:pt x="0" y="85748"/>
                    <a:pt x="12295" y="56065"/>
                    <a:pt x="34180" y="34180"/>
                  </a:cubicBezTo>
                  <a:cubicBezTo>
                    <a:pt x="56065" y="12295"/>
                    <a:pt x="85748" y="0"/>
                    <a:pt x="11669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76;p21">
              <a:extLst>
                <a:ext uri="{FF2B5EF4-FFF2-40B4-BE49-F238E27FC236}">
                  <a16:creationId xmlns:a16="http://schemas.microsoft.com/office/drawing/2014/main" id="{F1F38185-70FE-2319-0654-D8AC2FE3BC29}"/>
                </a:ext>
              </a:extLst>
            </p:cNvPr>
            <p:cNvSpPr txBox="1"/>
            <p:nvPr/>
          </p:nvSpPr>
          <p:spPr>
            <a:xfrm>
              <a:off x="0" y="-47625"/>
              <a:ext cx="262089" cy="450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6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5EEDF87-FBC1-C4E4-F0CF-FECD1769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403100"/>
            <a:ext cx="16372275" cy="1170767"/>
          </a:xfrm>
        </p:spPr>
        <p:txBody>
          <a:bodyPr>
            <a:normAutofit fontScale="90000"/>
          </a:bodyPr>
          <a:lstStyle/>
          <a:p>
            <a:r>
              <a:rPr lang="el-GR" dirty="0"/>
              <a:t>Παγκόσμια διάσταση καπιταλισμού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4AE42C5-9540-6167-2465-F4A1AC4BE2A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98133" y="3318933"/>
            <a:ext cx="13817599" cy="5600417"/>
          </a:xfrm>
        </p:spPr>
        <p:txBody>
          <a:bodyPr>
            <a:noAutofit/>
          </a:bodyPr>
          <a:lstStyle/>
          <a:p>
            <a:r>
              <a:rPr lang="el-GR" sz="3200" b="1" dirty="0"/>
              <a:t>Τέλη 17</a:t>
            </a:r>
            <a:r>
              <a:rPr lang="el-GR" sz="3200" b="1" baseline="30000" dirty="0"/>
              <a:t>ου</a:t>
            </a:r>
            <a:r>
              <a:rPr lang="el-GR" sz="3200" b="1" dirty="0"/>
              <a:t> αι. ο καπιταλισμός παύει να είναι ευρωπαϊκό φαινόμενο. Με τη βοήθεια των αποικιακών αυτοκρατοριών, του διεθνούς εμπορίου &amp; του δουλεμπορίου = επέκταση σε παγκόσμια κλίμακα, δημιουργία παγκόσμιου συστήματος.</a:t>
            </a:r>
          </a:p>
          <a:p>
            <a:endParaRPr lang="el-GR" sz="3200" b="1" dirty="0"/>
          </a:p>
          <a:p>
            <a:r>
              <a:rPr lang="el-GR" sz="3200" b="1" dirty="0"/>
              <a:t>Ο ευρωπαϊκός καπιταλισμός δεν αναπτύχθηκε μόνος του, αλλά ενσωμάτωσε βίαια τους λαούς της Αφρικής, της Ασίας &amp; της Αμερικής σε ένα παγκόσμιο δίκτυο εμπορίου, εκμετάλλευσης &amp; παραγωγής αξίας.</a:t>
            </a:r>
          </a:p>
          <a:p>
            <a:endParaRPr lang="el-GR" sz="3200" b="1" dirty="0"/>
          </a:p>
          <a:p>
            <a:r>
              <a:rPr lang="el-GR" sz="3200" b="1" dirty="0"/>
              <a:t>Ήταν από την αρχή παγκόσμιος – εξαρτημένος από την εργασία, τους πόρους&amp; τα προϊόντα των άλλων λαών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27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6D03B4-F01A-AED6-D4E5-62BBEDC2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50" y="0"/>
            <a:ext cx="16966500" cy="2144100"/>
          </a:xfrm>
        </p:spPr>
        <p:txBody>
          <a:bodyPr>
            <a:normAutofit/>
          </a:bodyPr>
          <a:lstStyle/>
          <a:p>
            <a:r>
              <a:rPr lang="el-GR" sz="4800" dirty="0"/>
              <a:t>Αποικίες: η «οικογενειακή» υπόθεση της πρώτης </a:t>
            </a:r>
            <a:r>
              <a:rPr lang="el-GR" sz="4800" dirty="0" err="1"/>
              <a:t>αποαποικιοποίησης</a:t>
            </a:r>
            <a:endParaRPr lang="en-US" sz="48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1EFE55D-B62A-4162-60B9-F6E3935D3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2906486"/>
            <a:ext cx="14320157" cy="7174764"/>
          </a:xfrm>
        </p:spPr>
        <p:txBody>
          <a:bodyPr/>
          <a:lstStyle/>
          <a:p>
            <a:r>
              <a:rPr lang="el-GR" sz="2800" b="1" dirty="0"/>
              <a:t>Πρώτες </a:t>
            </a:r>
            <a:r>
              <a:rPr lang="el-GR" sz="2800" b="1" dirty="0" err="1"/>
              <a:t>αποαποικιοποιήσεις</a:t>
            </a:r>
            <a:r>
              <a:rPr lang="el-GR" sz="2800" b="1" dirty="0"/>
              <a:t> (τέλη 18</a:t>
            </a:r>
            <a:r>
              <a:rPr lang="el-GR" sz="2800" b="1" baseline="30000" dirty="0"/>
              <a:t>ου</a:t>
            </a:r>
            <a:r>
              <a:rPr lang="el-GR" sz="2800" b="1" dirty="0"/>
              <a:t> –αρχές 19</a:t>
            </a:r>
            <a:r>
              <a:rPr lang="el-GR" sz="2800" b="1" baseline="30000" dirty="0"/>
              <a:t>ου</a:t>
            </a:r>
            <a:r>
              <a:rPr lang="el-GR" sz="2800" b="1" dirty="0"/>
              <a:t> αι.) = δεν ανέτρεψαν το σύστημα εκμετάλλευσης</a:t>
            </a:r>
          </a:p>
          <a:p>
            <a:endParaRPr lang="el-GR" sz="2800" b="1" dirty="0"/>
          </a:p>
          <a:p>
            <a:r>
              <a:rPr lang="el-GR" sz="2800" b="1" dirty="0"/>
              <a:t>«Οικογενειακή υπόθεση» =γιατί η </a:t>
            </a:r>
            <a:r>
              <a:rPr lang="el-GR" sz="2800" b="1" dirty="0" err="1"/>
              <a:t>αποαποικιοποίηση</a:t>
            </a:r>
            <a:r>
              <a:rPr lang="el-GR" sz="2800" b="1" dirty="0"/>
              <a:t> έγινε μεταξύ των μελών της ίδιας της αστικής  καπιταλιστικής τάξης </a:t>
            </a:r>
          </a:p>
          <a:p>
            <a:endParaRPr lang="el-GR" sz="2800" b="1" dirty="0"/>
          </a:p>
          <a:p>
            <a:r>
              <a:rPr lang="el-GR" sz="2800" b="1" dirty="0"/>
              <a:t>Οι πρώην αποικίες εντάχθηκαν ως εξαρτημένες οικονομίες στο ίδιο καπιταλιστικό σύστημα, ως προμηθευτές πρώτων υλών &amp; αγορές καταναλωτικών προϊόντων της Ευρώπης</a:t>
            </a:r>
          </a:p>
          <a:p>
            <a:endParaRPr lang="el-GR" sz="2800" b="1" dirty="0"/>
          </a:p>
          <a:p>
            <a:r>
              <a:rPr lang="el-GR" sz="2800" b="1" dirty="0"/>
              <a:t>Οι ανισότητες του αποικιακού κόσμου παρέμειναν </a:t>
            </a:r>
          </a:p>
          <a:p>
            <a:endParaRPr lang="el-GR" b="1" dirty="0"/>
          </a:p>
          <a:p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51534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531F2F-C173-03C7-7935-A22EFEF2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1" y="1403100"/>
            <a:ext cx="16502904" cy="82800"/>
          </a:xfrm>
        </p:spPr>
        <p:txBody>
          <a:bodyPr>
            <a:normAutofit fontScale="90000"/>
          </a:bodyPr>
          <a:lstStyle/>
          <a:p>
            <a:r>
              <a:rPr lang="el-GR" dirty="0"/>
              <a:t>Αποικίες &amp; δουλεμπόριο</a:t>
            </a:r>
            <a:endParaRPr lang="en-US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007F873-1379-0054-666D-E9EB94BED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9" y="2824843"/>
            <a:ext cx="7429501" cy="7256407"/>
          </a:xfrm>
        </p:spPr>
        <p:txBody>
          <a:bodyPr/>
          <a:lstStyle/>
          <a:p>
            <a:r>
              <a:rPr lang="el-GR" b="1" dirty="0"/>
              <a:t>Από Αφρική σε Αμερική = πυρήνας πρώτης παγκοσμιοποίησης</a:t>
            </a:r>
          </a:p>
          <a:p>
            <a:pPr marL="69850" indent="0">
              <a:buNone/>
            </a:pPr>
            <a:endParaRPr lang="el-GR" b="1" dirty="0"/>
          </a:p>
          <a:p>
            <a:r>
              <a:rPr lang="el-GR" b="1" dirty="0"/>
              <a:t> Οι Αφρικανοί δούλοι = εργατική δύναμη, χωρίς δικαιώματα, απαραίτητοι για την παραγωγή των εξαγώγιμων προϊόντων (ζάχαρη, βαμβάκι, καφές)</a:t>
            </a:r>
          </a:p>
          <a:p>
            <a:pPr marL="69850" indent="0">
              <a:buNone/>
            </a:pPr>
            <a:endParaRPr lang="el-GR" b="1" dirty="0"/>
          </a:p>
          <a:p>
            <a:r>
              <a:rPr lang="el-GR" b="1" dirty="0"/>
              <a:t>Τα κέρδη από το δουλεμπόριο &amp; τις αποικίες χρηματοδότησαν την ευρωπαϊκή βιομηχανική ανάπτυξη</a:t>
            </a:r>
          </a:p>
          <a:p>
            <a:endParaRPr lang="el-GR" b="1" dirty="0"/>
          </a:p>
          <a:p>
            <a:endParaRPr lang="el-GR" b="1" dirty="0"/>
          </a:p>
          <a:p>
            <a:endParaRPr lang="en-US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18ED7F2-CAD5-8DD9-8830-DCE6FD5E0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8" y="1852715"/>
            <a:ext cx="8027034" cy="5119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5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193929-A842-21A7-FA07-D1A06330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50" y="1254025"/>
            <a:ext cx="163638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7000"/>
              <a:t>Κριτική</a:t>
            </a:r>
            <a:endParaRPr lang="en-US" sz="700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3069EC6-817E-3B57-A435-D3AE938B2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1467" y="4572000"/>
            <a:ext cx="15307733" cy="3776699"/>
          </a:xfrm>
        </p:spPr>
        <p:txBody>
          <a:bodyPr wrap="square" anchor="t">
            <a:normAutofit/>
          </a:bodyPr>
          <a:lstStyle/>
          <a:p>
            <a:r>
              <a:rPr lang="el-GR" sz="2800" b="1" dirty="0"/>
              <a:t>Η ιστορία του καπιταλισμού δεν είναι μόνο ιστορία προόδου &amp; ελευθερίας, αλλά και βίας, εκμετάλλευσης &amp; άνισης ενσωμάτωσης</a:t>
            </a:r>
          </a:p>
          <a:p>
            <a:pPr marL="114300" indent="0">
              <a:buNone/>
            </a:pPr>
            <a:endParaRPr lang="el-GR" sz="2800" b="1" dirty="0"/>
          </a:p>
          <a:p>
            <a:r>
              <a:rPr lang="el-GR" sz="2800" b="1" dirty="0"/>
              <a:t>Οι «λαοί χωρίς ιστορία» θεωρήθηκαν «χωρίς φωνή» &amp; ικανότητας αυτονομίας </a:t>
            </a:r>
          </a:p>
          <a:p>
            <a:pPr marL="69850" indent="0">
              <a:buNone/>
            </a:pPr>
            <a:r>
              <a:rPr lang="el-GR" sz="2800" b="1" dirty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84235474"/>
      </p:ext>
    </p:extLst>
  </p:cSld>
  <p:clrMapOvr>
    <a:masterClrMapping/>
  </p:clrMapOvr>
  <p:transition spd="slow"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748C56C4-433D-0188-7618-9D445E3A7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99586"/>
              </p:ext>
            </p:extLst>
          </p:nvPr>
        </p:nvGraphicFramePr>
        <p:xfrm>
          <a:off x="1490132" y="1185333"/>
          <a:ext cx="14257868" cy="680720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564467">
                  <a:extLst>
                    <a:ext uri="{9D8B030D-6E8A-4147-A177-3AD203B41FA5}">
                      <a16:colId xmlns:a16="http://schemas.microsoft.com/office/drawing/2014/main" val="3042415734"/>
                    </a:ext>
                  </a:extLst>
                </a:gridCol>
                <a:gridCol w="3564467">
                  <a:extLst>
                    <a:ext uri="{9D8B030D-6E8A-4147-A177-3AD203B41FA5}">
                      <a16:colId xmlns:a16="http://schemas.microsoft.com/office/drawing/2014/main" val="3307985807"/>
                    </a:ext>
                  </a:extLst>
                </a:gridCol>
                <a:gridCol w="3564467">
                  <a:extLst>
                    <a:ext uri="{9D8B030D-6E8A-4147-A177-3AD203B41FA5}">
                      <a16:colId xmlns:a16="http://schemas.microsoft.com/office/drawing/2014/main" val="1638840606"/>
                    </a:ext>
                  </a:extLst>
                </a:gridCol>
                <a:gridCol w="3564467">
                  <a:extLst>
                    <a:ext uri="{9D8B030D-6E8A-4147-A177-3AD203B41FA5}">
                      <a16:colId xmlns:a16="http://schemas.microsoft.com/office/drawing/2014/main" val="4044785512"/>
                    </a:ext>
                  </a:extLst>
                </a:gridCol>
              </a:tblGrid>
              <a:tr h="12605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b="1" dirty="0">
                          <a:solidFill>
                            <a:schemeClr val="bg1"/>
                          </a:solidFill>
                        </a:rPr>
                        <a:t>Εποχή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b="1" dirty="0">
                          <a:solidFill>
                            <a:schemeClr val="bg1"/>
                          </a:solidFill>
                        </a:rPr>
                        <a:t>Ιδεολογία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b="1" dirty="0">
                          <a:solidFill>
                            <a:schemeClr val="bg1"/>
                          </a:solidFill>
                        </a:rPr>
                        <a:t>Μορφή καπιταλισμού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b="1" dirty="0">
                          <a:solidFill>
                            <a:schemeClr val="bg1"/>
                          </a:solidFill>
                        </a:rPr>
                        <a:t>Κεντρική αξία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6771188"/>
                  </a:ext>
                </a:extLst>
              </a:tr>
              <a:tr h="12605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16ος–17ος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Μερκαντιλισμός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Εμπορικός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Κέρδος μέσω εμπορίου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4829256"/>
                  </a:ext>
                </a:extLst>
              </a:tr>
              <a:tr h="21430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 dirty="0">
                          <a:solidFill>
                            <a:schemeClr val="bg1"/>
                          </a:solidFill>
                        </a:rPr>
                        <a:t>18ος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Διαφωτισμός – Φιλελευθερισμός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Πρώιμος βιομηχανικός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Ελευθερία αγοράς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5905860"/>
                  </a:ext>
                </a:extLst>
              </a:tr>
              <a:tr h="21430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19ος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Βιομηχανικός καπιταλισμός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>
                          <a:solidFill>
                            <a:schemeClr val="bg1"/>
                          </a:solidFill>
                        </a:rPr>
                        <a:t>Παγκόσμιος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b="1" dirty="0">
                          <a:solidFill>
                            <a:schemeClr val="bg1"/>
                          </a:solidFill>
                        </a:rPr>
                        <a:t>Παραγωγή, εργασία, επένδυση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324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1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01" name="Google Shape;601;p24"/>
          <p:cNvSpPr/>
          <p:nvPr/>
        </p:nvSpPr>
        <p:spPr>
          <a:xfrm>
            <a:off x="0" y="-1213067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 extrusionOk="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604" name="Google Shape;604;p24"/>
          <p:cNvGrpSpPr/>
          <p:nvPr/>
        </p:nvGrpSpPr>
        <p:grpSpPr>
          <a:xfrm>
            <a:off x="1028700" y="-179364"/>
            <a:ext cx="1481329" cy="1670835"/>
            <a:chOff x="0" y="-47625"/>
            <a:chExt cx="1004211" cy="1132680"/>
          </a:xfrm>
        </p:grpSpPr>
        <p:sp>
          <p:nvSpPr>
            <p:cNvPr id="605" name="Google Shape;605;p24"/>
            <p:cNvSpPr/>
            <p:nvPr/>
          </p:nvSpPr>
          <p:spPr>
            <a:xfrm>
              <a:off x="0" y="0"/>
              <a:ext cx="1004211" cy="1085055"/>
            </a:xfrm>
            <a:custGeom>
              <a:avLst/>
              <a:gdLst/>
              <a:ahLst/>
              <a:cxnLst/>
              <a:rect l="l" t="t" r="r" b="b"/>
              <a:pathLst>
                <a:path w="1004211" h="1085055" extrusionOk="0">
                  <a:moveTo>
                    <a:pt x="78395" y="0"/>
                  </a:moveTo>
                  <a:lnTo>
                    <a:pt x="925816" y="0"/>
                  </a:lnTo>
                  <a:cubicBezTo>
                    <a:pt x="969113" y="0"/>
                    <a:pt x="1004211" y="35099"/>
                    <a:pt x="1004211" y="78395"/>
                  </a:cubicBezTo>
                  <a:lnTo>
                    <a:pt x="1004211" y="1006660"/>
                  </a:lnTo>
                  <a:cubicBezTo>
                    <a:pt x="1004211" y="1049957"/>
                    <a:pt x="969113" y="1085055"/>
                    <a:pt x="925816" y="1085055"/>
                  </a:cubicBezTo>
                  <a:lnTo>
                    <a:pt x="78395" y="1085055"/>
                  </a:lnTo>
                  <a:cubicBezTo>
                    <a:pt x="35099" y="1085055"/>
                    <a:pt x="0" y="1049957"/>
                    <a:pt x="0" y="1006660"/>
                  </a:cubicBezTo>
                  <a:lnTo>
                    <a:pt x="0" y="78395"/>
                  </a:lnTo>
                  <a:cubicBezTo>
                    <a:pt x="0" y="35099"/>
                    <a:pt x="35099" y="0"/>
                    <a:pt x="78395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4"/>
            <p:cNvSpPr txBox="1"/>
            <p:nvPr/>
          </p:nvSpPr>
          <p:spPr>
            <a:xfrm>
              <a:off x="0" y="-47625"/>
              <a:ext cx="1004211" cy="1132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24"/>
          <p:cNvGrpSpPr/>
          <p:nvPr/>
        </p:nvGrpSpPr>
        <p:grpSpPr>
          <a:xfrm>
            <a:off x="-1649566" y="-179364"/>
            <a:ext cx="3875847" cy="4171603"/>
            <a:chOff x="0" y="-47625"/>
            <a:chExt cx="2627485" cy="2827982"/>
          </a:xfrm>
        </p:grpSpPr>
        <p:sp>
          <p:nvSpPr>
            <p:cNvPr id="608" name="Google Shape;608;p24"/>
            <p:cNvSpPr/>
            <p:nvPr/>
          </p:nvSpPr>
          <p:spPr>
            <a:xfrm>
              <a:off x="0" y="0"/>
              <a:ext cx="2627485" cy="2780357"/>
            </a:xfrm>
            <a:custGeom>
              <a:avLst/>
              <a:gdLst/>
              <a:ahLst/>
              <a:cxnLst/>
              <a:rect l="l" t="t" r="r" b="b"/>
              <a:pathLst>
                <a:path w="2627485" h="2780357" extrusionOk="0">
                  <a:moveTo>
                    <a:pt x="29962" y="0"/>
                  </a:moveTo>
                  <a:lnTo>
                    <a:pt x="2597523" y="0"/>
                  </a:lnTo>
                  <a:cubicBezTo>
                    <a:pt x="2614071" y="0"/>
                    <a:pt x="2627485" y="13415"/>
                    <a:pt x="2627485" y="29962"/>
                  </a:cubicBezTo>
                  <a:lnTo>
                    <a:pt x="2627485" y="2750395"/>
                  </a:lnTo>
                  <a:cubicBezTo>
                    <a:pt x="2627485" y="2766942"/>
                    <a:pt x="2614071" y="2780357"/>
                    <a:pt x="2597523" y="2780357"/>
                  </a:cubicBezTo>
                  <a:lnTo>
                    <a:pt x="29962" y="2780357"/>
                  </a:lnTo>
                  <a:cubicBezTo>
                    <a:pt x="13415" y="2780357"/>
                    <a:pt x="0" y="2766942"/>
                    <a:pt x="0" y="2750395"/>
                  </a:cubicBezTo>
                  <a:lnTo>
                    <a:pt x="0" y="29962"/>
                  </a:lnTo>
                  <a:cubicBezTo>
                    <a:pt x="0" y="13415"/>
                    <a:pt x="13415" y="0"/>
                    <a:pt x="299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4"/>
            <p:cNvSpPr txBox="1"/>
            <p:nvPr/>
          </p:nvSpPr>
          <p:spPr>
            <a:xfrm>
              <a:off x="0" y="-47625"/>
              <a:ext cx="2627485" cy="2827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0" name="Google Shape;610;p24"/>
          <p:cNvGrpSpPr/>
          <p:nvPr/>
        </p:nvGrpSpPr>
        <p:grpSpPr>
          <a:xfrm>
            <a:off x="15953639" y="270728"/>
            <a:ext cx="2611322" cy="1670835"/>
            <a:chOff x="0" y="-47625"/>
            <a:chExt cx="1770248" cy="1132680"/>
          </a:xfrm>
        </p:grpSpPr>
        <p:sp>
          <p:nvSpPr>
            <p:cNvPr id="611" name="Google Shape;611;p24"/>
            <p:cNvSpPr/>
            <p:nvPr/>
          </p:nvSpPr>
          <p:spPr>
            <a:xfrm>
              <a:off x="0" y="0"/>
              <a:ext cx="1770248" cy="1085055"/>
            </a:xfrm>
            <a:custGeom>
              <a:avLst/>
              <a:gdLst/>
              <a:ahLst/>
              <a:cxnLst/>
              <a:rect l="l" t="t" r="r" b="b"/>
              <a:pathLst>
                <a:path w="1770248" h="1085055" extrusionOk="0">
                  <a:moveTo>
                    <a:pt x="44471" y="0"/>
                  </a:moveTo>
                  <a:lnTo>
                    <a:pt x="1725777" y="0"/>
                  </a:lnTo>
                  <a:cubicBezTo>
                    <a:pt x="1737571" y="0"/>
                    <a:pt x="1748883" y="4685"/>
                    <a:pt x="1757223" y="13025"/>
                  </a:cubicBezTo>
                  <a:cubicBezTo>
                    <a:pt x="1765563" y="21365"/>
                    <a:pt x="1770248" y="32677"/>
                    <a:pt x="1770248" y="44471"/>
                  </a:cubicBezTo>
                  <a:lnTo>
                    <a:pt x="1770248" y="1040584"/>
                  </a:lnTo>
                  <a:cubicBezTo>
                    <a:pt x="1770248" y="1052378"/>
                    <a:pt x="1765563" y="1063690"/>
                    <a:pt x="1757223" y="1072030"/>
                  </a:cubicBezTo>
                  <a:cubicBezTo>
                    <a:pt x="1748883" y="1080370"/>
                    <a:pt x="1737571" y="1085055"/>
                    <a:pt x="1725777" y="1085055"/>
                  </a:cubicBezTo>
                  <a:lnTo>
                    <a:pt x="44471" y="1085055"/>
                  </a:lnTo>
                  <a:cubicBezTo>
                    <a:pt x="32677" y="1085055"/>
                    <a:pt x="21365" y="1080370"/>
                    <a:pt x="13025" y="1072030"/>
                  </a:cubicBezTo>
                  <a:cubicBezTo>
                    <a:pt x="4685" y="1063690"/>
                    <a:pt x="0" y="1052378"/>
                    <a:pt x="0" y="1040584"/>
                  </a:cubicBezTo>
                  <a:lnTo>
                    <a:pt x="0" y="44471"/>
                  </a:lnTo>
                  <a:cubicBezTo>
                    <a:pt x="0" y="32677"/>
                    <a:pt x="4685" y="21365"/>
                    <a:pt x="13025" y="13025"/>
                  </a:cubicBezTo>
                  <a:cubicBezTo>
                    <a:pt x="21365" y="4685"/>
                    <a:pt x="32677" y="0"/>
                    <a:pt x="4447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4"/>
            <p:cNvSpPr txBox="1"/>
            <p:nvPr/>
          </p:nvSpPr>
          <p:spPr>
            <a:xfrm>
              <a:off x="0" y="-47625"/>
              <a:ext cx="1770248" cy="1132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552;p23">
            <a:extLst>
              <a:ext uri="{FF2B5EF4-FFF2-40B4-BE49-F238E27FC236}">
                <a16:creationId xmlns:a16="http://schemas.microsoft.com/office/drawing/2014/main" id="{D4809392-5040-665F-2FC8-6330BB897ACB}"/>
              </a:ext>
            </a:extLst>
          </p:cNvPr>
          <p:cNvSpPr txBox="1"/>
          <p:nvPr/>
        </p:nvSpPr>
        <p:spPr>
          <a:xfrm>
            <a:off x="4159595" y="-109112"/>
            <a:ext cx="8979752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0" b="1" i="0" u="none" strike="noStrike" cap="none" dirty="0">
                <a:solidFill>
                  <a:srgbClr val="EDC253"/>
                </a:solidFill>
                <a:latin typeface="Cormorant SC"/>
                <a:ea typeface="Cormorant SC"/>
                <a:cs typeface="Cormorant SC"/>
                <a:sym typeface="Cormorant SC"/>
              </a:rPr>
              <a:t>Βιβλιογραφία 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66D5D-07F2-CE57-7FBD-66DBDD9623B0}"/>
              </a:ext>
            </a:extLst>
          </p:cNvPr>
          <p:cNvSpPr txBox="1"/>
          <p:nvPr/>
        </p:nvSpPr>
        <p:spPr>
          <a:xfrm>
            <a:off x="277587" y="2339219"/>
            <a:ext cx="18010414" cy="727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l-GR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 err="1">
                <a:solidFill>
                  <a:schemeClr val="bg1"/>
                </a:solidFill>
              </a:rPr>
              <a:t>Κρεμμυδάς</a:t>
            </a:r>
            <a:r>
              <a:rPr lang="el-GR" sz="2400" b="1" dirty="0">
                <a:solidFill>
                  <a:schemeClr val="bg1"/>
                </a:solidFill>
              </a:rPr>
              <a:t>, Β. (1997) </a:t>
            </a:r>
            <a:r>
              <a:rPr lang="el-GR" sz="2400" b="1" i="1" dirty="0">
                <a:solidFill>
                  <a:schemeClr val="bg1"/>
                </a:solidFill>
              </a:rPr>
              <a:t>Εισαγωγή στην Οικονομική Ιστορία της Ευρώπης</a:t>
            </a:r>
            <a:r>
              <a:rPr lang="el-GR" sz="2400" b="1" dirty="0">
                <a:solidFill>
                  <a:schemeClr val="bg1"/>
                </a:solidFill>
              </a:rPr>
              <a:t>. Αθήνα: </a:t>
            </a:r>
            <a:r>
              <a:rPr lang="el-GR" sz="2400" b="1" dirty="0" err="1">
                <a:solidFill>
                  <a:schemeClr val="bg1"/>
                </a:solidFill>
              </a:rPr>
              <a:t>Τυπώθητω</a:t>
            </a:r>
            <a:r>
              <a:rPr lang="el-GR" sz="2400" b="1" dirty="0">
                <a:solidFill>
                  <a:schemeClr val="bg1"/>
                </a:solidFill>
              </a:rPr>
              <a:t>. ( Κεφ. Ι4, Ι5, Ι6, Ι7)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Wolf</a:t>
            </a:r>
            <a:r>
              <a:rPr lang="el-GR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chemeClr val="bg1"/>
                </a:solidFill>
              </a:rPr>
              <a:t>E</a:t>
            </a:r>
            <a:r>
              <a:rPr lang="el-GR" sz="2400" b="1" dirty="0">
                <a:solidFill>
                  <a:schemeClr val="bg1"/>
                </a:solidFill>
              </a:rPr>
              <a:t>. (2008) </a:t>
            </a:r>
            <a:r>
              <a:rPr lang="el-GR" sz="2400" b="1" i="1" dirty="0">
                <a:solidFill>
                  <a:schemeClr val="bg1"/>
                </a:solidFill>
              </a:rPr>
              <a:t>Η Ευρώπη και οι Λαοί Χωρίς Ιστορία</a:t>
            </a:r>
            <a:r>
              <a:rPr lang="el-GR" sz="2400" b="1" dirty="0">
                <a:solidFill>
                  <a:schemeClr val="bg1"/>
                </a:solidFill>
              </a:rPr>
              <a:t>. Αθήνα: Ελληνικά Γράμματα. (Κεφ. 4. «Πρελούδιο») 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Wolf</a:t>
            </a:r>
            <a:r>
              <a:rPr lang="el-GR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chemeClr val="bg1"/>
                </a:solidFill>
              </a:rPr>
              <a:t>E</a:t>
            </a:r>
            <a:r>
              <a:rPr lang="el-GR" sz="2400" b="1" dirty="0">
                <a:solidFill>
                  <a:schemeClr val="bg1"/>
                </a:solidFill>
              </a:rPr>
              <a:t>. (2008) </a:t>
            </a:r>
            <a:r>
              <a:rPr lang="el-GR" sz="2400" b="1" i="1" dirty="0">
                <a:solidFill>
                  <a:schemeClr val="bg1"/>
                </a:solidFill>
              </a:rPr>
              <a:t>Η Ευρώπη και οι Λαοί Χωρίς Ιστορία</a:t>
            </a:r>
            <a:r>
              <a:rPr lang="el-GR" sz="2400" b="1" dirty="0">
                <a:solidFill>
                  <a:schemeClr val="bg1"/>
                </a:solidFill>
              </a:rPr>
              <a:t>. Αθήνα: Ελληνικά Γράμματα. (Κεφ. 8 «Εμπόριο στην Ανατολή»)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Wolf</a:t>
            </a:r>
            <a:r>
              <a:rPr lang="el-GR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chemeClr val="bg1"/>
                </a:solidFill>
              </a:rPr>
              <a:t>E</a:t>
            </a:r>
            <a:r>
              <a:rPr lang="el-GR" sz="2400" b="1" dirty="0">
                <a:solidFill>
                  <a:schemeClr val="bg1"/>
                </a:solidFill>
              </a:rPr>
              <a:t>. (2008) </a:t>
            </a:r>
            <a:r>
              <a:rPr lang="el-GR" sz="2400" b="1" i="1" dirty="0">
                <a:solidFill>
                  <a:schemeClr val="bg1"/>
                </a:solidFill>
              </a:rPr>
              <a:t>Η Ευρώπη και οι Λαοί Χωρίς Ιστορία</a:t>
            </a:r>
            <a:r>
              <a:rPr lang="el-GR" sz="2400" b="1" dirty="0">
                <a:solidFill>
                  <a:schemeClr val="bg1"/>
                </a:solidFill>
              </a:rPr>
              <a:t>. Αθήνα: Ελληνικά Γράμματα. (Κεφ. 6 «</a:t>
            </a:r>
            <a:r>
              <a:rPr lang="el-GR" sz="2400" b="1" dirty="0" err="1">
                <a:solidFill>
                  <a:schemeClr val="bg1"/>
                </a:solidFill>
              </a:rPr>
              <a:t>Γουνεμπόριο</a:t>
            </a:r>
            <a:r>
              <a:rPr lang="el-GR" sz="2400" b="1" dirty="0">
                <a:solidFill>
                  <a:schemeClr val="bg1"/>
                </a:solidFill>
              </a:rPr>
              <a:t>»)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 err="1">
                <a:solidFill>
                  <a:schemeClr val="bg1"/>
                </a:solidFill>
              </a:rPr>
              <a:t>Κρεμμυδάς</a:t>
            </a:r>
            <a:r>
              <a:rPr lang="el-GR" sz="2400" b="1" dirty="0">
                <a:solidFill>
                  <a:schemeClr val="bg1"/>
                </a:solidFill>
              </a:rPr>
              <a:t>, Β. (1997) </a:t>
            </a:r>
            <a:r>
              <a:rPr lang="el-GR" sz="2400" b="1" i="1" dirty="0">
                <a:solidFill>
                  <a:schemeClr val="bg1"/>
                </a:solidFill>
              </a:rPr>
              <a:t>Εισαγωγή στην Οικονομική Ιστορία της Ευρώπης</a:t>
            </a:r>
            <a:r>
              <a:rPr lang="el-GR" sz="2400" b="1" dirty="0">
                <a:solidFill>
                  <a:schemeClr val="bg1"/>
                </a:solidFill>
              </a:rPr>
              <a:t>. Αθήνα: </a:t>
            </a:r>
            <a:r>
              <a:rPr lang="el-GR" sz="2400" b="1" dirty="0" err="1">
                <a:solidFill>
                  <a:schemeClr val="bg1"/>
                </a:solidFill>
              </a:rPr>
              <a:t>Τυπώθητω</a:t>
            </a:r>
            <a:r>
              <a:rPr lang="el-GR" sz="2400" b="1" dirty="0">
                <a:solidFill>
                  <a:schemeClr val="bg1"/>
                </a:solidFill>
              </a:rPr>
              <a:t>. ( Κεφ. Ι8, Ι9, Ι10, ΙΙ4)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 err="1">
                <a:solidFill>
                  <a:schemeClr val="bg1"/>
                </a:solidFill>
              </a:rPr>
              <a:t>Φλιτούρης</a:t>
            </a:r>
            <a:r>
              <a:rPr lang="el-GR" sz="2400" b="1" dirty="0">
                <a:solidFill>
                  <a:schemeClr val="bg1"/>
                </a:solidFill>
              </a:rPr>
              <a:t>, Λ. (2014) </a:t>
            </a:r>
            <a:r>
              <a:rPr lang="el-GR" sz="2400" b="1" i="1" dirty="0">
                <a:solidFill>
                  <a:schemeClr val="bg1"/>
                </a:solidFill>
              </a:rPr>
              <a:t>Αποικιακές Αυτοκρατορίες</a:t>
            </a:r>
            <a:r>
              <a:rPr lang="el-GR" sz="2400" b="1" dirty="0">
                <a:solidFill>
                  <a:schemeClr val="bg1"/>
                </a:solidFill>
              </a:rPr>
              <a:t>. </a:t>
            </a:r>
            <a:r>
              <a:rPr lang="el-GR" sz="2400" b="1" i="1" dirty="0">
                <a:solidFill>
                  <a:schemeClr val="bg1"/>
                </a:solidFill>
              </a:rPr>
              <a:t>Η εξάπλωση της Ευρώπης στον κόσμο 16</a:t>
            </a:r>
            <a:r>
              <a:rPr lang="el-GR" sz="2400" b="1" i="1" baseline="30000" dirty="0">
                <a:solidFill>
                  <a:schemeClr val="bg1"/>
                </a:solidFill>
              </a:rPr>
              <a:t>ος</a:t>
            </a:r>
            <a:r>
              <a:rPr lang="el-GR" sz="2400" b="1" i="1" dirty="0">
                <a:solidFill>
                  <a:schemeClr val="bg1"/>
                </a:solidFill>
              </a:rPr>
              <a:t> – 20</a:t>
            </a:r>
            <a:r>
              <a:rPr lang="el-GR" sz="2400" b="1" i="1" baseline="30000" dirty="0">
                <a:solidFill>
                  <a:schemeClr val="bg1"/>
                </a:solidFill>
              </a:rPr>
              <a:t>οσ</a:t>
            </a:r>
            <a:r>
              <a:rPr lang="el-GR" sz="2400" b="1" i="1" dirty="0">
                <a:solidFill>
                  <a:schemeClr val="bg1"/>
                </a:solidFill>
              </a:rPr>
              <a:t>-αι</a:t>
            </a:r>
            <a:r>
              <a:rPr lang="el-GR" sz="2400" b="1" dirty="0">
                <a:solidFill>
                  <a:schemeClr val="bg1"/>
                </a:solidFill>
              </a:rPr>
              <a:t> Αθήνα: Ασίνη.  (Κεφ. 7 «Η Πρώτη </a:t>
            </a:r>
            <a:r>
              <a:rPr lang="el-GR" sz="2400" b="1" dirty="0" err="1">
                <a:solidFill>
                  <a:schemeClr val="bg1"/>
                </a:solidFill>
              </a:rPr>
              <a:t>Αποαποικιοποίηση</a:t>
            </a:r>
            <a:r>
              <a:rPr lang="el-GR" sz="2400" b="1" dirty="0">
                <a:solidFill>
                  <a:schemeClr val="bg1"/>
                </a:solidFill>
              </a:rPr>
              <a:t>: Μια Οικογενειακή Υπόθεση»)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Wolf</a:t>
            </a:r>
            <a:r>
              <a:rPr lang="el-GR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chemeClr val="bg1"/>
                </a:solidFill>
              </a:rPr>
              <a:t>E</a:t>
            </a:r>
            <a:r>
              <a:rPr lang="el-GR" sz="2400" b="1" dirty="0">
                <a:solidFill>
                  <a:schemeClr val="bg1"/>
                </a:solidFill>
              </a:rPr>
              <a:t>. (2008) </a:t>
            </a:r>
            <a:r>
              <a:rPr lang="el-GR" sz="2400" b="1" i="1" dirty="0">
                <a:solidFill>
                  <a:schemeClr val="bg1"/>
                </a:solidFill>
              </a:rPr>
              <a:t>Η Ευρώπη και οι Λαοί Χωρίς Ιστορία</a:t>
            </a:r>
            <a:r>
              <a:rPr lang="el-GR" sz="2400" b="1" dirty="0">
                <a:solidFill>
                  <a:schemeClr val="bg1"/>
                </a:solidFill>
              </a:rPr>
              <a:t>, Αθήνα: Ελληνικά Γράμματα. (Κεφ. 7 «Δουλεμπόριο»)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Kocka</a:t>
            </a:r>
            <a:r>
              <a:rPr lang="el-GR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chemeClr val="bg1"/>
                </a:solidFill>
              </a:rPr>
              <a:t>J</a:t>
            </a:r>
            <a:r>
              <a:rPr lang="el-GR" sz="2400" b="1" dirty="0">
                <a:solidFill>
                  <a:schemeClr val="bg1"/>
                </a:solidFill>
              </a:rPr>
              <a:t>. (2021) </a:t>
            </a:r>
            <a:r>
              <a:rPr lang="el-GR" sz="2400" b="1" i="1" dirty="0">
                <a:solidFill>
                  <a:schemeClr val="bg1"/>
                </a:solidFill>
              </a:rPr>
              <a:t>Ιστορία του Καπιταλισμού</a:t>
            </a:r>
            <a:r>
              <a:rPr lang="el-GR" sz="2400" b="1" dirty="0">
                <a:solidFill>
                  <a:schemeClr val="bg1"/>
                </a:solidFill>
              </a:rPr>
              <a:t>. Ηράκλειο: Πανεπιστημιακές εκδόσεις Κρήτης. (Κεφ. ΙΙ, Κεφ. ΙΙΙ «Καπιταλισμός, κουλτούρα και Διαφωτισμός»)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el-GR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   Η εν λόγω παρουσίαση στηρίχτηκε και αναπαρήγαγε υλικό που προέρχεται από την παραπάνω βιβλιογραφία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Αστέρι: 5 ακτίνες 3">
            <a:extLst>
              <a:ext uri="{FF2B5EF4-FFF2-40B4-BE49-F238E27FC236}">
                <a16:creationId xmlns:a16="http://schemas.microsoft.com/office/drawing/2014/main" id="{A224D48E-8EBB-D383-1A30-4B306BA599DF}"/>
              </a:ext>
            </a:extLst>
          </p:cNvPr>
          <p:cNvSpPr/>
          <p:nvPr/>
        </p:nvSpPr>
        <p:spPr>
          <a:xfrm>
            <a:off x="605405" y="8572438"/>
            <a:ext cx="342276" cy="408214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BE7BCDD2-7CD0-75B5-3E14-4BDD089406F0}"/>
              </a:ext>
            </a:extLst>
          </p:cNvPr>
          <p:cNvCxnSpPr>
            <a:cxnSpLocks/>
          </p:cNvCxnSpPr>
          <p:nvPr/>
        </p:nvCxnSpPr>
        <p:spPr>
          <a:xfrm>
            <a:off x="1738681" y="8776545"/>
            <a:ext cx="137760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Αστέρι: 5 ακτίνες 7">
            <a:extLst>
              <a:ext uri="{FF2B5EF4-FFF2-40B4-BE49-F238E27FC236}">
                <a16:creationId xmlns:a16="http://schemas.microsoft.com/office/drawing/2014/main" id="{B035B611-A5D6-1D1B-5C2B-B59B4E44EF19}"/>
              </a:ext>
            </a:extLst>
          </p:cNvPr>
          <p:cNvSpPr/>
          <p:nvPr/>
        </p:nvSpPr>
        <p:spPr>
          <a:xfrm>
            <a:off x="15988904" y="8368331"/>
            <a:ext cx="342276" cy="408214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02750B-227F-FBF9-8E3B-8E2297179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9686" y="4865988"/>
            <a:ext cx="11137200" cy="1470000"/>
          </a:xfrm>
        </p:spPr>
        <p:txBody>
          <a:bodyPr/>
          <a:lstStyle/>
          <a:p>
            <a:r>
              <a:rPr lang="en-US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2357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4" name="Google Shape;204;p13"/>
          <p:cNvSpPr/>
          <p:nvPr/>
        </p:nvSpPr>
        <p:spPr>
          <a:xfrm>
            <a:off x="0" y="-687728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 extrusionOk="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05" name="Google Shape;205;p13"/>
          <p:cNvGrpSpPr/>
          <p:nvPr/>
        </p:nvGrpSpPr>
        <p:grpSpPr>
          <a:xfrm>
            <a:off x="-169788" y="3188469"/>
            <a:ext cx="19286825" cy="5852367"/>
            <a:chOff x="0" y="-47625"/>
            <a:chExt cx="16171043" cy="4906918"/>
          </a:xfrm>
        </p:grpSpPr>
        <p:sp>
          <p:nvSpPr>
            <p:cNvPr id="206" name="Google Shape;206;p13"/>
            <p:cNvSpPr/>
            <p:nvPr/>
          </p:nvSpPr>
          <p:spPr>
            <a:xfrm>
              <a:off x="0" y="0"/>
              <a:ext cx="16171042" cy="4859293"/>
            </a:xfrm>
            <a:custGeom>
              <a:avLst/>
              <a:gdLst/>
              <a:ahLst/>
              <a:cxnLst/>
              <a:rect l="l" t="t" r="r" b="b"/>
              <a:pathLst>
                <a:path w="16171042" h="4859293" extrusionOk="0">
                  <a:moveTo>
                    <a:pt x="6021" y="0"/>
                  </a:moveTo>
                  <a:lnTo>
                    <a:pt x="16165021" y="0"/>
                  </a:lnTo>
                  <a:cubicBezTo>
                    <a:pt x="16168346" y="0"/>
                    <a:pt x="16171042" y="2696"/>
                    <a:pt x="16171042" y="6021"/>
                  </a:cubicBezTo>
                  <a:lnTo>
                    <a:pt x="16171042" y="4853272"/>
                  </a:lnTo>
                  <a:cubicBezTo>
                    <a:pt x="16171042" y="4856598"/>
                    <a:pt x="16168346" y="4859293"/>
                    <a:pt x="16165021" y="4859293"/>
                  </a:cubicBezTo>
                  <a:lnTo>
                    <a:pt x="6021" y="4859293"/>
                  </a:lnTo>
                  <a:cubicBezTo>
                    <a:pt x="2696" y="4859293"/>
                    <a:pt x="0" y="4856598"/>
                    <a:pt x="0" y="4853272"/>
                  </a:cubicBezTo>
                  <a:lnTo>
                    <a:pt x="0" y="6021"/>
                  </a:lnTo>
                  <a:cubicBezTo>
                    <a:pt x="0" y="2696"/>
                    <a:pt x="2696" y="0"/>
                    <a:pt x="602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3"/>
            <p:cNvSpPr txBox="1"/>
            <p:nvPr/>
          </p:nvSpPr>
          <p:spPr>
            <a:xfrm>
              <a:off x="0" y="-47625"/>
              <a:ext cx="16171043" cy="4906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13"/>
          <p:cNvGrpSpPr/>
          <p:nvPr/>
        </p:nvGrpSpPr>
        <p:grpSpPr>
          <a:xfrm>
            <a:off x="280771" y="5514081"/>
            <a:ext cx="747929" cy="5215797"/>
            <a:chOff x="0" y="-47625"/>
            <a:chExt cx="196986" cy="1373708"/>
          </a:xfrm>
        </p:grpSpPr>
        <p:sp>
          <p:nvSpPr>
            <p:cNvPr id="209" name="Google Shape;209;p13"/>
            <p:cNvSpPr/>
            <p:nvPr/>
          </p:nvSpPr>
          <p:spPr>
            <a:xfrm>
              <a:off x="0" y="0"/>
              <a:ext cx="196986" cy="1326083"/>
            </a:xfrm>
            <a:custGeom>
              <a:avLst/>
              <a:gdLst/>
              <a:ahLst/>
              <a:cxnLst/>
              <a:rect l="l" t="t" r="r" b="b"/>
              <a:pathLst>
                <a:path w="196986" h="1326083" extrusionOk="0">
                  <a:moveTo>
                    <a:pt x="98493" y="0"/>
                  </a:moveTo>
                  <a:lnTo>
                    <a:pt x="98493" y="0"/>
                  </a:lnTo>
                  <a:cubicBezTo>
                    <a:pt x="124615" y="0"/>
                    <a:pt x="149667" y="10377"/>
                    <a:pt x="168138" y="28848"/>
                  </a:cubicBezTo>
                  <a:cubicBezTo>
                    <a:pt x="186609" y="47319"/>
                    <a:pt x="196986" y="72371"/>
                    <a:pt x="196986" y="98493"/>
                  </a:cubicBezTo>
                  <a:lnTo>
                    <a:pt x="196986" y="1227590"/>
                  </a:lnTo>
                  <a:cubicBezTo>
                    <a:pt x="196986" y="1253712"/>
                    <a:pt x="186609" y="1278764"/>
                    <a:pt x="168138" y="1297235"/>
                  </a:cubicBezTo>
                  <a:cubicBezTo>
                    <a:pt x="149667" y="1315706"/>
                    <a:pt x="124615" y="1326083"/>
                    <a:pt x="98493" y="1326083"/>
                  </a:cubicBezTo>
                  <a:lnTo>
                    <a:pt x="98493" y="1326083"/>
                  </a:lnTo>
                  <a:cubicBezTo>
                    <a:pt x="72371" y="1326083"/>
                    <a:pt x="47319" y="1315706"/>
                    <a:pt x="28848" y="1297235"/>
                  </a:cubicBezTo>
                  <a:cubicBezTo>
                    <a:pt x="10377" y="1278764"/>
                    <a:pt x="0" y="1253712"/>
                    <a:pt x="0" y="1227590"/>
                  </a:cubicBezTo>
                  <a:lnTo>
                    <a:pt x="0" y="98493"/>
                  </a:lnTo>
                  <a:cubicBezTo>
                    <a:pt x="0" y="72371"/>
                    <a:pt x="10377" y="47319"/>
                    <a:pt x="28848" y="28848"/>
                  </a:cubicBezTo>
                  <a:cubicBezTo>
                    <a:pt x="47319" y="10377"/>
                    <a:pt x="72371" y="0"/>
                    <a:pt x="98493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 txBox="1"/>
            <p:nvPr/>
          </p:nvSpPr>
          <p:spPr>
            <a:xfrm>
              <a:off x="0" y="-47625"/>
              <a:ext cx="196986" cy="1373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3"/>
          <p:cNvGrpSpPr/>
          <p:nvPr/>
        </p:nvGrpSpPr>
        <p:grpSpPr>
          <a:xfrm>
            <a:off x="-233292" y="-330465"/>
            <a:ext cx="3097710" cy="1600984"/>
            <a:chOff x="0" y="-47625"/>
            <a:chExt cx="2099977" cy="1085328"/>
          </a:xfrm>
        </p:grpSpPr>
        <p:sp>
          <p:nvSpPr>
            <p:cNvPr id="212" name="Google Shape;212;p13"/>
            <p:cNvSpPr/>
            <p:nvPr/>
          </p:nvSpPr>
          <p:spPr>
            <a:xfrm>
              <a:off x="0" y="0"/>
              <a:ext cx="2099977" cy="1037703"/>
            </a:xfrm>
            <a:custGeom>
              <a:avLst/>
              <a:gdLst/>
              <a:ahLst/>
              <a:cxnLst/>
              <a:rect l="l" t="t" r="r" b="b"/>
              <a:pathLst>
                <a:path w="2099977" h="1037703" extrusionOk="0">
                  <a:moveTo>
                    <a:pt x="37489" y="0"/>
                  </a:moveTo>
                  <a:lnTo>
                    <a:pt x="2062488" y="0"/>
                  </a:lnTo>
                  <a:cubicBezTo>
                    <a:pt x="2072431" y="0"/>
                    <a:pt x="2081966" y="3950"/>
                    <a:pt x="2088997" y="10980"/>
                  </a:cubicBezTo>
                  <a:cubicBezTo>
                    <a:pt x="2096027" y="18011"/>
                    <a:pt x="2099977" y="27546"/>
                    <a:pt x="2099977" y="37489"/>
                  </a:cubicBezTo>
                  <a:lnTo>
                    <a:pt x="2099977" y="1000214"/>
                  </a:lnTo>
                  <a:cubicBezTo>
                    <a:pt x="2099977" y="1020918"/>
                    <a:pt x="2083192" y="1037703"/>
                    <a:pt x="2062488" y="1037703"/>
                  </a:cubicBezTo>
                  <a:lnTo>
                    <a:pt x="37489" y="1037703"/>
                  </a:lnTo>
                  <a:cubicBezTo>
                    <a:pt x="16784" y="1037703"/>
                    <a:pt x="0" y="1020918"/>
                    <a:pt x="0" y="1000214"/>
                  </a:cubicBezTo>
                  <a:lnTo>
                    <a:pt x="0" y="37489"/>
                  </a:lnTo>
                  <a:cubicBezTo>
                    <a:pt x="0" y="16784"/>
                    <a:pt x="16784" y="0"/>
                    <a:pt x="374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0" y="-47625"/>
              <a:ext cx="2099977" cy="1085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13"/>
          <p:cNvGrpSpPr/>
          <p:nvPr/>
        </p:nvGrpSpPr>
        <p:grpSpPr>
          <a:xfrm>
            <a:off x="1315563" y="111389"/>
            <a:ext cx="3097710" cy="1600984"/>
            <a:chOff x="0" y="-47625"/>
            <a:chExt cx="2099977" cy="1085328"/>
          </a:xfrm>
        </p:grpSpPr>
        <p:sp>
          <p:nvSpPr>
            <p:cNvPr id="222" name="Google Shape;222;p13"/>
            <p:cNvSpPr/>
            <p:nvPr/>
          </p:nvSpPr>
          <p:spPr>
            <a:xfrm>
              <a:off x="0" y="0"/>
              <a:ext cx="2099977" cy="1037703"/>
            </a:xfrm>
            <a:custGeom>
              <a:avLst/>
              <a:gdLst/>
              <a:ahLst/>
              <a:cxnLst/>
              <a:rect l="l" t="t" r="r" b="b"/>
              <a:pathLst>
                <a:path w="2099977" h="1037703" extrusionOk="0">
                  <a:moveTo>
                    <a:pt x="37489" y="0"/>
                  </a:moveTo>
                  <a:lnTo>
                    <a:pt x="2062488" y="0"/>
                  </a:lnTo>
                  <a:cubicBezTo>
                    <a:pt x="2072431" y="0"/>
                    <a:pt x="2081966" y="3950"/>
                    <a:pt x="2088997" y="10980"/>
                  </a:cubicBezTo>
                  <a:cubicBezTo>
                    <a:pt x="2096027" y="18011"/>
                    <a:pt x="2099977" y="27546"/>
                    <a:pt x="2099977" y="37489"/>
                  </a:cubicBezTo>
                  <a:lnTo>
                    <a:pt x="2099977" y="1000214"/>
                  </a:lnTo>
                  <a:cubicBezTo>
                    <a:pt x="2099977" y="1020918"/>
                    <a:pt x="2083192" y="1037703"/>
                    <a:pt x="2062488" y="1037703"/>
                  </a:cubicBezTo>
                  <a:lnTo>
                    <a:pt x="37489" y="1037703"/>
                  </a:lnTo>
                  <a:cubicBezTo>
                    <a:pt x="16784" y="1037703"/>
                    <a:pt x="0" y="1020918"/>
                    <a:pt x="0" y="1000214"/>
                  </a:cubicBezTo>
                  <a:lnTo>
                    <a:pt x="0" y="37489"/>
                  </a:lnTo>
                  <a:cubicBezTo>
                    <a:pt x="0" y="16784"/>
                    <a:pt x="16784" y="0"/>
                    <a:pt x="374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 txBox="1"/>
            <p:nvPr/>
          </p:nvSpPr>
          <p:spPr>
            <a:xfrm>
              <a:off x="0" y="-47625"/>
              <a:ext cx="2099977" cy="1085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3"/>
          <p:cNvGrpSpPr/>
          <p:nvPr/>
        </p:nvGrpSpPr>
        <p:grpSpPr>
          <a:xfrm>
            <a:off x="3816918" y="-572284"/>
            <a:ext cx="1192710" cy="1600984"/>
            <a:chOff x="0" y="-47625"/>
            <a:chExt cx="808553" cy="1085328"/>
          </a:xfrm>
        </p:grpSpPr>
        <p:sp>
          <p:nvSpPr>
            <p:cNvPr id="225" name="Google Shape;225;p13"/>
            <p:cNvSpPr/>
            <p:nvPr/>
          </p:nvSpPr>
          <p:spPr>
            <a:xfrm>
              <a:off x="0" y="0"/>
              <a:ext cx="808553" cy="1037703"/>
            </a:xfrm>
            <a:custGeom>
              <a:avLst/>
              <a:gdLst/>
              <a:ahLst/>
              <a:cxnLst/>
              <a:rect l="l" t="t" r="r" b="b"/>
              <a:pathLst>
                <a:path w="808553" h="1037703" extrusionOk="0">
                  <a:moveTo>
                    <a:pt x="97365" y="0"/>
                  </a:moveTo>
                  <a:lnTo>
                    <a:pt x="711188" y="0"/>
                  </a:lnTo>
                  <a:cubicBezTo>
                    <a:pt x="737011" y="0"/>
                    <a:pt x="761776" y="10258"/>
                    <a:pt x="780036" y="28518"/>
                  </a:cubicBezTo>
                  <a:cubicBezTo>
                    <a:pt x="798295" y="46777"/>
                    <a:pt x="808553" y="71543"/>
                    <a:pt x="808553" y="97365"/>
                  </a:cubicBezTo>
                  <a:lnTo>
                    <a:pt x="808553" y="940337"/>
                  </a:lnTo>
                  <a:cubicBezTo>
                    <a:pt x="808553" y="994111"/>
                    <a:pt x="764961" y="1037703"/>
                    <a:pt x="711188" y="1037703"/>
                  </a:cubicBezTo>
                  <a:lnTo>
                    <a:pt x="97365" y="1037703"/>
                  </a:lnTo>
                  <a:cubicBezTo>
                    <a:pt x="43592" y="1037703"/>
                    <a:pt x="0" y="994111"/>
                    <a:pt x="0" y="940337"/>
                  </a:cubicBezTo>
                  <a:lnTo>
                    <a:pt x="0" y="97365"/>
                  </a:lnTo>
                  <a:cubicBezTo>
                    <a:pt x="0" y="43592"/>
                    <a:pt x="43592" y="0"/>
                    <a:pt x="973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 txBox="1"/>
            <p:nvPr/>
          </p:nvSpPr>
          <p:spPr>
            <a:xfrm>
              <a:off x="0" y="-47625"/>
              <a:ext cx="808553" cy="1085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3"/>
          <p:cNvGrpSpPr/>
          <p:nvPr/>
        </p:nvGrpSpPr>
        <p:grpSpPr>
          <a:xfrm>
            <a:off x="16058459" y="9128894"/>
            <a:ext cx="1192710" cy="1600984"/>
            <a:chOff x="0" y="-47625"/>
            <a:chExt cx="808553" cy="1085328"/>
          </a:xfrm>
        </p:grpSpPr>
        <p:sp>
          <p:nvSpPr>
            <p:cNvPr id="228" name="Google Shape;228;p13"/>
            <p:cNvSpPr/>
            <p:nvPr/>
          </p:nvSpPr>
          <p:spPr>
            <a:xfrm>
              <a:off x="0" y="0"/>
              <a:ext cx="808553" cy="1037703"/>
            </a:xfrm>
            <a:custGeom>
              <a:avLst/>
              <a:gdLst/>
              <a:ahLst/>
              <a:cxnLst/>
              <a:rect l="l" t="t" r="r" b="b"/>
              <a:pathLst>
                <a:path w="808553" h="1037703" extrusionOk="0">
                  <a:moveTo>
                    <a:pt x="97365" y="0"/>
                  </a:moveTo>
                  <a:lnTo>
                    <a:pt x="711188" y="0"/>
                  </a:lnTo>
                  <a:cubicBezTo>
                    <a:pt x="737011" y="0"/>
                    <a:pt x="761776" y="10258"/>
                    <a:pt x="780036" y="28518"/>
                  </a:cubicBezTo>
                  <a:cubicBezTo>
                    <a:pt x="798295" y="46777"/>
                    <a:pt x="808553" y="71543"/>
                    <a:pt x="808553" y="97365"/>
                  </a:cubicBezTo>
                  <a:lnTo>
                    <a:pt x="808553" y="940337"/>
                  </a:lnTo>
                  <a:cubicBezTo>
                    <a:pt x="808553" y="994111"/>
                    <a:pt x="764961" y="1037703"/>
                    <a:pt x="711188" y="1037703"/>
                  </a:cubicBezTo>
                  <a:lnTo>
                    <a:pt x="97365" y="1037703"/>
                  </a:lnTo>
                  <a:cubicBezTo>
                    <a:pt x="43592" y="1037703"/>
                    <a:pt x="0" y="994111"/>
                    <a:pt x="0" y="940337"/>
                  </a:cubicBezTo>
                  <a:lnTo>
                    <a:pt x="0" y="97365"/>
                  </a:lnTo>
                  <a:cubicBezTo>
                    <a:pt x="0" y="43592"/>
                    <a:pt x="43592" y="0"/>
                    <a:pt x="973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 txBox="1"/>
            <p:nvPr/>
          </p:nvSpPr>
          <p:spPr>
            <a:xfrm>
              <a:off x="0" y="-47625"/>
              <a:ext cx="808553" cy="1085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13"/>
          <p:cNvGrpSpPr/>
          <p:nvPr/>
        </p:nvGrpSpPr>
        <p:grpSpPr>
          <a:xfrm>
            <a:off x="16762429" y="7530417"/>
            <a:ext cx="993743" cy="3385514"/>
            <a:chOff x="0" y="-47625"/>
            <a:chExt cx="673671" cy="2295083"/>
          </a:xfrm>
        </p:grpSpPr>
        <p:sp>
          <p:nvSpPr>
            <p:cNvPr id="231" name="Google Shape;231;p13"/>
            <p:cNvSpPr/>
            <p:nvPr/>
          </p:nvSpPr>
          <p:spPr>
            <a:xfrm>
              <a:off x="0" y="0"/>
              <a:ext cx="673671" cy="2247458"/>
            </a:xfrm>
            <a:custGeom>
              <a:avLst/>
              <a:gdLst/>
              <a:ahLst/>
              <a:cxnLst/>
              <a:rect l="l" t="t" r="r" b="b"/>
              <a:pathLst>
                <a:path w="673671" h="2247458" extrusionOk="0">
                  <a:moveTo>
                    <a:pt x="116860" y="0"/>
                  </a:moveTo>
                  <a:lnTo>
                    <a:pt x="556811" y="0"/>
                  </a:lnTo>
                  <a:cubicBezTo>
                    <a:pt x="621351" y="0"/>
                    <a:pt x="673671" y="52320"/>
                    <a:pt x="673671" y="116860"/>
                  </a:cubicBezTo>
                  <a:lnTo>
                    <a:pt x="673671" y="2130598"/>
                  </a:lnTo>
                  <a:cubicBezTo>
                    <a:pt x="673671" y="2195138"/>
                    <a:pt x="621351" y="2247458"/>
                    <a:pt x="556811" y="2247458"/>
                  </a:cubicBezTo>
                  <a:lnTo>
                    <a:pt x="116860" y="2247458"/>
                  </a:lnTo>
                  <a:cubicBezTo>
                    <a:pt x="52320" y="2247458"/>
                    <a:pt x="0" y="2195138"/>
                    <a:pt x="0" y="2130598"/>
                  </a:cubicBezTo>
                  <a:lnTo>
                    <a:pt x="0" y="116860"/>
                  </a:lnTo>
                  <a:cubicBezTo>
                    <a:pt x="0" y="52320"/>
                    <a:pt x="52320" y="0"/>
                    <a:pt x="1168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 txBox="1"/>
            <p:nvPr/>
          </p:nvSpPr>
          <p:spPr>
            <a:xfrm>
              <a:off x="0" y="-47625"/>
              <a:ext cx="673671" cy="2295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3"/>
          <p:cNvGrpSpPr/>
          <p:nvPr/>
        </p:nvGrpSpPr>
        <p:grpSpPr>
          <a:xfrm>
            <a:off x="16058459" y="1803551"/>
            <a:ext cx="3058578" cy="803727"/>
            <a:chOff x="0" y="-47625"/>
            <a:chExt cx="805551" cy="211681"/>
          </a:xfrm>
        </p:grpSpPr>
        <p:sp>
          <p:nvSpPr>
            <p:cNvPr id="234" name="Google Shape;234;p13"/>
            <p:cNvSpPr/>
            <p:nvPr/>
          </p:nvSpPr>
          <p:spPr>
            <a:xfrm>
              <a:off x="0" y="0"/>
              <a:ext cx="805551" cy="164056"/>
            </a:xfrm>
            <a:custGeom>
              <a:avLst/>
              <a:gdLst/>
              <a:ahLst/>
              <a:cxnLst/>
              <a:rect l="l" t="t" r="r" b="b"/>
              <a:pathLst>
                <a:path w="805551" h="164056" extrusionOk="0">
                  <a:moveTo>
                    <a:pt x="37968" y="0"/>
                  </a:moveTo>
                  <a:lnTo>
                    <a:pt x="767583" y="0"/>
                  </a:lnTo>
                  <a:cubicBezTo>
                    <a:pt x="777653" y="0"/>
                    <a:pt x="787310" y="4000"/>
                    <a:pt x="794431" y="11121"/>
                  </a:cubicBezTo>
                  <a:cubicBezTo>
                    <a:pt x="801551" y="18241"/>
                    <a:pt x="805551" y="27898"/>
                    <a:pt x="805551" y="37968"/>
                  </a:cubicBezTo>
                  <a:lnTo>
                    <a:pt x="805551" y="126088"/>
                  </a:lnTo>
                  <a:cubicBezTo>
                    <a:pt x="805551" y="136158"/>
                    <a:pt x="801551" y="145815"/>
                    <a:pt x="794431" y="152936"/>
                  </a:cubicBezTo>
                  <a:cubicBezTo>
                    <a:pt x="787310" y="160056"/>
                    <a:pt x="777653" y="164056"/>
                    <a:pt x="767583" y="164056"/>
                  </a:cubicBezTo>
                  <a:lnTo>
                    <a:pt x="37968" y="164056"/>
                  </a:lnTo>
                  <a:cubicBezTo>
                    <a:pt x="27898" y="164056"/>
                    <a:pt x="18241" y="160056"/>
                    <a:pt x="11121" y="152936"/>
                  </a:cubicBezTo>
                  <a:cubicBezTo>
                    <a:pt x="4000" y="145815"/>
                    <a:pt x="0" y="136158"/>
                    <a:pt x="0" y="126088"/>
                  </a:cubicBezTo>
                  <a:lnTo>
                    <a:pt x="0" y="37968"/>
                  </a:lnTo>
                  <a:cubicBezTo>
                    <a:pt x="0" y="27898"/>
                    <a:pt x="4000" y="18241"/>
                    <a:pt x="11121" y="11121"/>
                  </a:cubicBezTo>
                  <a:cubicBezTo>
                    <a:pt x="18241" y="4000"/>
                    <a:pt x="27898" y="0"/>
                    <a:pt x="3796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 txBox="1"/>
            <p:nvPr/>
          </p:nvSpPr>
          <p:spPr>
            <a:xfrm>
              <a:off x="0" y="-47625"/>
              <a:ext cx="805551" cy="21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C085C7-55E0-29D8-F487-7B962C23A74D}"/>
              </a:ext>
            </a:extLst>
          </p:cNvPr>
          <p:cNvSpPr txBox="1"/>
          <p:nvPr/>
        </p:nvSpPr>
        <p:spPr>
          <a:xfrm>
            <a:off x="1198487" y="3109310"/>
            <a:ext cx="1680874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3200" b="1" u="sng" dirty="0">
                <a:solidFill>
                  <a:schemeClr val="bg1"/>
                </a:solidFill>
              </a:rPr>
              <a:t>Φεουδαρχία</a:t>
            </a:r>
            <a:r>
              <a:rPr lang="el-GR" sz="3200" b="1" dirty="0">
                <a:solidFill>
                  <a:schemeClr val="bg1"/>
                </a:solidFill>
              </a:rPr>
              <a:t>: οικονομία = αγροτική &amp; τοπική. Οι δουλοπάροικοι καλλιεργούσαν τη γη που ανήκε στον τοπικό άρχοντα - περιορισμένη ανταλλαγή προϊόντων.</a:t>
            </a:r>
          </a:p>
          <a:p>
            <a:endParaRPr lang="el-GR" sz="32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bg1"/>
                </a:solidFill>
              </a:rPr>
              <a:t>Στον εμπορικό καπιταλισμό, εμφανίζεται η αγροτική παραγωγή για το εμπόριο. Δηλαδή τα προϊόντα παράγονται όχι μόνο για την κατανάλωση των παραγωγών αλλά &amp; για να πωληθούν σε αγορές.</a:t>
            </a:r>
          </a:p>
          <a:p>
            <a:endParaRPr lang="el-GR" sz="32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bg1"/>
                </a:solidFill>
              </a:rPr>
              <a:t>Η παραγωγή βασίζεται πλέον στο κέρδος, όχι μόνο στην επιβίωση.</a:t>
            </a:r>
          </a:p>
          <a:p>
            <a:endParaRPr lang="el-GR" sz="32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bg1"/>
                </a:solidFill>
              </a:rPr>
              <a:t>Η αλλαγή αυτή συνδέεται με την ανάπτυξη πόλεων, αγορών και εμπορικών κέντρων, όπου συγκεντρώνεται η αστική τάξη.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3E369-FEC2-4457-372C-3888D2FDF87F}"/>
              </a:ext>
            </a:extLst>
          </p:cNvPr>
          <p:cNvSpPr txBox="1"/>
          <p:nvPr/>
        </p:nvSpPr>
        <p:spPr>
          <a:xfrm>
            <a:off x="349271" y="59746"/>
            <a:ext cx="18521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solidFill>
                  <a:schemeClr val="tx1"/>
                </a:solidFill>
                <a:latin typeface="Cormorant SC" panose="020B0604020202020204" charset="0"/>
                <a:ea typeface="Cormorant SC" panose="020B0604020202020204" charset="0"/>
              </a:rPr>
              <a:t>ΜΕΤΑΒΑΣΗ ΑΠΟ ΤΗ ΦΕΟΥΔΑΡΧΙΑ ΣΤΗΝ ΕΜΠΟΡΕΥΜΑΤΙΚΗ ΠΑΡΑΓΩΓΗ</a:t>
            </a:r>
            <a:endParaRPr lang="en-US" sz="4800" b="1" dirty="0">
              <a:solidFill>
                <a:schemeClr val="tx1"/>
              </a:solidFill>
              <a:latin typeface="Cormorant SC" panose="020B0604020202020204" charset="0"/>
              <a:ea typeface="Cormorant SC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22E1F2-B6E4-660E-8186-E95DAD15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50" y="1254025"/>
            <a:ext cx="163638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Πρώιμα στάδια καπιταλισμού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F559A16-8F84-16D5-6393-6C21000F7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5564" y="3624943"/>
            <a:ext cx="16682436" cy="4767943"/>
          </a:xfrm>
        </p:spPr>
        <p:txBody>
          <a:bodyPr>
            <a:normAutofit fontScale="85000" lnSpcReduction="20000"/>
          </a:bodyPr>
          <a:lstStyle/>
          <a:p>
            <a:r>
              <a:rPr lang="el-GR" sz="2800" b="1" dirty="0"/>
              <a:t>Μεσαίωνα</a:t>
            </a:r>
          </a:p>
          <a:p>
            <a:r>
              <a:rPr lang="el-GR" sz="2800" b="1" dirty="0"/>
              <a:t>Έχει βαθιές ιστορικές ρίζες </a:t>
            </a:r>
          </a:p>
          <a:p>
            <a:endParaRPr lang="el-GR" sz="2800" b="1" dirty="0"/>
          </a:p>
          <a:p>
            <a:r>
              <a:rPr lang="el-GR" sz="2800" b="1" dirty="0"/>
              <a:t>Οι πρώτες συγκεντρώσεις του φαινομένου παρατηρούνται στις μεγάλες αυτοκρατορίες και οι οποίες σταδιακά αποκτούσαν σημαντικές χρηματικές ανάγκες για τις πολεμικές τους επιχειρήσεις = ευνοούσαν την ανάπτυξη των αγορών, προωθούσαν τον </a:t>
            </a:r>
            <a:r>
              <a:rPr lang="el-GR" sz="2800" b="1" dirty="0" err="1"/>
              <a:t>εκχρηματισμό</a:t>
            </a:r>
            <a:r>
              <a:rPr lang="el-GR" sz="2800" b="1" dirty="0"/>
              <a:t> της οικονομίας &amp;? Προσπάθησαν να βελτιώσουν τις οικονομικές επιδόσεις μέσω της ανάπτυξης των συγκοινωνιών &amp; διασφάλιση μιας στοιχειώδους δημόσιας τάξης</a:t>
            </a:r>
          </a:p>
          <a:p>
            <a:pPr marL="114300" indent="0">
              <a:buNone/>
            </a:pPr>
            <a:endParaRPr lang="el-GR" sz="2800" b="1" dirty="0"/>
          </a:p>
          <a:p>
            <a:r>
              <a:rPr lang="el-GR" sz="2800" b="1" dirty="0" err="1"/>
              <a:t>Δλδ</a:t>
            </a:r>
            <a:r>
              <a:rPr lang="el-GR" sz="2800" b="1" dirty="0"/>
              <a:t> υπήρχαν ήδη εμπορικές δραστηριότητες, εμπορικά δίκτυα, συγκέντρωση πλούτου μέσω του εμπορίου, χρηματοπιστωτικές δραστηριότητες</a:t>
            </a:r>
          </a:p>
          <a:p>
            <a:endParaRPr lang="el-GR" sz="2800" b="1" dirty="0"/>
          </a:p>
          <a:p>
            <a:r>
              <a:rPr lang="el-GR" sz="2800" b="1" dirty="0"/>
              <a:t>Ο καπιταλισμός          ως διαδικασία έχει πολλαπλές ιστορικές αφετηρίες – επικαλύψεις μεταξύ εμπορικών, </a:t>
            </a:r>
            <a:r>
              <a:rPr lang="el-GR" sz="2800" b="1" dirty="0" err="1"/>
              <a:t>προνεωτερικών</a:t>
            </a:r>
            <a:r>
              <a:rPr lang="el-GR" sz="2800" b="1" dirty="0"/>
              <a:t> συστημάτων &amp; του καπιταλιστικού τρόπου παραγωγής            δεν ήταν αποκλειστικά ευρωπαϊκό φαινόμενο</a:t>
            </a:r>
          </a:p>
          <a:p>
            <a:pPr marL="114300" indent="0">
              <a:buNone/>
            </a:pPr>
            <a:endParaRPr lang="el-GR" sz="2800" b="1" dirty="0"/>
          </a:p>
          <a:p>
            <a:endParaRPr lang="en-US" dirty="0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F5A3CD18-3730-B670-7D1D-F4C463E235C8}"/>
              </a:ext>
            </a:extLst>
          </p:cNvPr>
          <p:cNvSpPr/>
          <p:nvPr/>
        </p:nvSpPr>
        <p:spPr>
          <a:xfrm>
            <a:off x="4490357" y="7364186"/>
            <a:ext cx="408214" cy="1796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ACA44211-32F2-E703-8266-90415A8F9DB8}"/>
              </a:ext>
            </a:extLst>
          </p:cNvPr>
          <p:cNvSpPr/>
          <p:nvPr/>
        </p:nvSpPr>
        <p:spPr>
          <a:xfrm>
            <a:off x="12382500" y="7679872"/>
            <a:ext cx="408214" cy="1796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8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643C741-190A-D7FC-F0AD-267A0E1BF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915" y="3510643"/>
            <a:ext cx="16851086" cy="48380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</a:rPr>
              <a:t>Στη Μεσοποταμία, Ανατ. Μεσόγειο, Δρόμο του Μεταξιού, στη μεγάλη εμπορική οδό Ανατολής – Δύσης μέσω του  Ινδικού Ωκεανού = το εμπόριο είναι στα χέρια ανεξάρτητων εμπόρων, οι οποίοι δραστηριοποιούνταν για λογαριασμό τους. Συχνά συνεργάζονταν με φορείς της πολιτικής εξουσίας, ομόθρησκους, συντοπίτες, ομοεθνείς.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800" b="1" dirty="0"/>
              <a:t>Η συγκρότηση του κράτους &amp; της αγοράς = αλληλένδετες. </a:t>
            </a:r>
            <a:endParaRPr lang="en-US" sz="2800" b="1" dirty="0"/>
          </a:p>
          <a:p>
            <a:endParaRPr lang="el-GR" sz="2800" b="1" dirty="0"/>
          </a:p>
          <a:p>
            <a:r>
              <a:rPr lang="el-GR" sz="2800" b="1" dirty="0"/>
              <a:t>Τρεις περιοχές: Κίνα, Ινδικός Ωκεανός (Άραβες), Δυτική Ευρώπη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ernational Banking Day Presentation">
  <a:themeElements>
    <a:clrScheme name="Office">
      <a:dk1>
        <a:srgbClr val="EDC253"/>
      </a:dk1>
      <a:lt1>
        <a:srgbClr val="FFFFFF"/>
      </a:lt1>
      <a:dk2>
        <a:srgbClr val="888888"/>
      </a:dk2>
      <a:lt2>
        <a:srgbClr val="FFE67A"/>
      </a:lt2>
      <a:accent1>
        <a:srgbClr val="134C4D"/>
      </a:accent1>
      <a:accent2>
        <a:srgbClr val="890540"/>
      </a:accent2>
      <a:accent3>
        <a:srgbClr val="888888"/>
      </a:accent3>
      <a:accent4>
        <a:srgbClr val="EDC253"/>
      </a:accent4>
      <a:accent5>
        <a:srgbClr val="FFE67A"/>
      </a:accent5>
      <a:accent6>
        <a:srgbClr val="134C4D"/>
      </a:accent6>
      <a:hlink>
        <a:srgbClr val="89054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4786</TotalTime>
  <Words>5420</Words>
  <Application>Microsoft Office PowerPoint</Application>
  <PresentationFormat>Προσαρμογή</PresentationFormat>
  <Paragraphs>670</Paragraphs>
  <Slides>68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68</vt:i4>
      </vt:variant>
    </vt:vector>
  </HeadingPairs>
  <TitlesOfParts>
    <vt:vector size="76" baseType="lpstr">
      <vt:lpstr>Cookie</vt:lpstr>
      <vt:lpstr>Calibri</vt:lpstr>
      <vt:lpstr>Bradley Hand ITC</vt:lpstr>
      <vt:lpstr>Arial</vt:lpstr>
      <vt:lpstr>Wingdings</vt:lpstr>
      <vt:lpstr>Cormorant SC</vt:lpstr>
      <vt:lpstr>Blackadder ITC</vt:lpstr>
      <vt:lpstr>International Banking Day Presentation</vt:lpstr>
      <vt:lpstr>Παρουσίαση του PowerPoint</vt:lpstr>
      <vt:lpstr>Δεύτερη διάλεξη</vt:lpstr>
      <vt:lpstr>Παρουσίαση του PowerPoint</vt:lpstr>
      <vt:lpstr>Στόχοι διάλεξης</vt:lpstr>
      <vt:lpstr>Ά ΜΕΡΟΣ</vt:lpstr>
      <vt:lpstr>Πότε ξεκινάει ο καπιταλισμός;</vt:lpstr>
      <vt:lpstr>Παρουσίαση του PowerPoint</vt:lpstr>
      <vt:lpstr>Πρώιμα στάδια καπιταλισμού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Εμπορικός καπιταλισμός</vt:lpstr>
      <vt:lpstr>Λόγοι ανάπτυξης</vt:lpstr>
      <vt:lpstr>Χώρες ανάπτυξης</vt:lpstr>
      <vt:lpstr>ΕΜΠΟΡΙΚΟΣ ΚΑΠΙΤΑΛΙΣΜΟΣ </vt:lpstr>
      <vt:lpstr>Συνέπειες</vt:lpstr>
      <vt:lpstr>Άνοδος της αστικής τάξης: νέες οικονομικές &amp; κοινωνικές δομές</vt:lpstr>
      <vt:lpstr>Παρουσίαση του PowerPoint</vt:lpstr>
      <vt:lpstr>Παρουσίαση του PowerPoint</vt:lpstr>
      <vt:lpstr>Γιατί ο καπιταλισμός γεννήθηκε στη Δυτική Ευρώπη και όχι σε άλλες κοινωνίες (πχ Κίνα) που είχαν επίσης ανεπτυγμένο εμπόριο;</vt:lpstr>
      <vt:lpstr>Προτεσταντική ηθική και….</vt:lpstr>
      <vt:lpstr>Παρουσίαση του PowerPoint</vt:lpstr>
      <vt:lpstr>Παρουσίαση του PowerPoint</vt:lpstr>
      <vt:lpstr>…το «πνεύμα» του καπιταλισμού</vt:lpstr>
      <vt:lpstr> Διαμόρφωση πρώιμων παγκόσμιων εμπορικών δικτύων</vt:lpstr>
      <vt:lpstr>Παρουσίαση του PowerPoint</vt:lpstr>
      <vt:lpstr>Εμπορικός καπιταλισμός &amp; αποικιακές αυτοκρατορίες</vt:lpstr>
      <vt:lpstr>Παρουσίαση του PowerPoint</vt:lpstr>
      <vt:lpstr>Ο ρόλος των αποικιών</vt:lpstr>
      <vt:lpstr>Παρουσίαση του PowerPoint</vt:lpstr>
      <vt:lpstr>Dutch East India Company (VOC)</vt:lpstr>
      <vt:lpstr>Εμπορικός καπιταλισμός &amp; πρώιμη παγκοσμιοποίηση</vt:lpstr>
      <vt:lpstr>Δουλεμπόριο</vt:lpstr>
      <vt:lpstr>Γουνεμπόριο</vt:lpstr>
      <vt:lpstr>Μερκαντιλισμός</vt:lpstr>
      <vt:lpstr>Παρουσίαση του PowerPoint</vt:lpstr>
      <vt:lpstr>Μερκαντιλισμός και εμπορικός καπιταλισμός</vt:lpstr>
      <vt:lpstr>Μερκαντιλισμός, αποικίες και καπιταλισμός</vt:lpstr>
      <vt:lpstr>Παρουσίαση του PowerPoint</vt:lpstr>
      <vt:lpstr>Διαφωτισμός</vt:lpstr>
      <vt:lpstr>Διαφωτιστές </vt:lpstr>
      <vt:lpstr>Παρουσίαση του PowerPoint</vt:lpstr>
      <vt:lpstr>Από τον μερκαντιλισμό στον φιλελευθερισμό</vt:lpstr>
      <vt:lpstr>Παρουσίαση του PowerPoint</vt:lpstr>
      <vt:lpstr>Οικονομικός φιλελευθερισμός</vt:lpstr>
      <vt:lpstr>Βασικές θέσεις</vt:lpstr>
      <vt:lpstr>Laissez faire</vt:lpstr>
      <vt:lpstr>Παρουσίαση του PowerPoint</vt:lpstr>
      <vt:lpstr>Παρουσίαση του PowerPoint</vt:lpstr>
      <vt:lpstr>Αόρατο χέρι</vt:lpstr>
      <vt:lpstr>Παρουσίαση του PowerPoint</vt:lpstr>
      <vt:lpstr>Αμερικάνικη Επανάσταση</vt:lpstr>
      <vt:lpstr>Γαλλική Επανάσταση</vt:lpstr>
      <vt:lpstr>Βιομηχανική Επανάσταση</vt:lpstr>
      <vt:lpstr>Παρουσίαση του PowerPoint</vt:lpstr>
      <vt:lpstr>‘Γ ΜΕΡΟΣ </vt:lpstr>
      <vt:lpstr>Παγκόσμια διάσταση καπιταλισμού</vt:lpstr>
      <vt:lpstr>Αποικίες: η «οικογενειακή» υπόθεση της πρώτης αποαποικιοποίησης</vt:lpstr>
      <vt:lpstr>Αποικίες &amp; δουλεμπόριο</vt:lpstr>
      <vt:lpstr>Κριτική</vt:lpstr>
      <vt:lpstr>Παρουσίαση του PowerPoint</vt:lpstr>
      <vt:lpstr>Παρουσίαση του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GEORGIA RINA</dc:creator>
  <cp:lastModifiedBy>GEORGIA RINA</cp:lastModifiedBy>
  <cp:revision>322</cp:revision>
  <dcterms:modified xsi:type="dcterms:W3CDTF">2025-10-17T09:42:50Z</dcterms:modified>
</cp:coreProperties>
</file>