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5"/>
  </p:normalViewPr>
  <p:slideViewPr>
    <p:cSldViewPr snapToGrid="0">
      <p:cViewPr varScale="1">
        <p:scale>
          <a:sx n="109" d="100"/>
          <a:sy n="109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26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9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89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2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502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8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1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6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9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1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C2C200-3B0F-4828-AAF1-DE852D1A639B}" type="datetimeFigureOut">
              <a:rPr lang="en-US" smtClean="0"/>
              <a:t>5/3/24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F585FE7-0017-4F2D-8EE2-45C79D54DD7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95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F0F3-8DA1-2F78-1519-063B8C45B0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Μετα το δευτερο κυμα του φεμινισμου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26A8E5-EC7A-1B01-3CA0-8B59EA6FFB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i="1" dirty="0"/>
              <a:t>ΦΕΜΙΝΙΣΤΙΚΗ ΘΕΩΡΙΑ ΚΑΙ ΠΟΛΙΤΙΣΜΙΚΗ ΚΡΙΤΙΚΗ (2006)</a:t>
            </a:r>
          </a:p>
          <a:p>
            <a:r>
              <a:rPr lang="el-GR" dirty="0"/>
              <a:t>ΑΘΗΝΑ ΑΘΑΝΑΣΙΟΥ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28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3D0B3-44EC-979C-9BF3-1ED209E2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ΑΠΟΦΥΣΙΚΟΠΟΙΗΣΗ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CD7C1-F845-AB32-572E-B0DE627F7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ΕΣΤΙΑΣΗ</a:t>
            </a:r>
            <a:r>
              <a:rPr lang="en-US" dirty="0"/>
              <a:t>: </a:t>
            </a:r>
            <a:r>
              <a:rPr lang="el-GR" dirty="0"/>
              <a:t>ΠΟΛΙΤΙΣΜΙΚΗ ΣΥΓΚΡΟΤΗΣΗ ΤΟΥ ΦΥΛΟΥ ΣΕ ΣΥΓΚΕΚΡΙΜΕΝΑ ΙΣΤΟΡΙΚΑ ΚΑΙ ΠΟΛΙΤΙΣΜΙΚΑ ΠΛΑΙΣΙΑ ΣΧΕΣΕΩΝ ΕΞΟΥΣΙΑΣ ΜΕΣΑ ΑΠΌ ΤΙΣ ΣΥΝΘΕΤΕΣ ΔΙΑΣΤΑΥΡΩΣΕΙΣ ΤΟΥ ΦΥΛΟΥ ΜΕ ΤΗ ΦΥΛΗ, ΤΗ ΣΕΞΟΥΑΛΙΚΟΤΗΤΑ, ΤΗΝ ΤΑΞΗ, ΤΗΝ ΑΠΟΙΚΙΟΚΡΑΤΙΑ, ΚΛΠ.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ΦΥΛΟ ΩΣ ΙΔΕΟΛΟΓΙΚΟΣ ΜΗΧΑΝΙΣΜΟΣ ΚΟΙΝ. ΡΥΘΜΙΣΗΣ, ΦΥΣΙΚΟΠΟΙΗΜΕΝΗ ΠΟΛΙΤΙΚΗ ΚΑΤΗΓΟΡΙΑ ΚΑΙ ΑΝΑΛΥΤΙΚΗ ΚΑΤΗΓΟΡΙΑ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ΦΥΛΟ ΩΣ ΛΟΓΟΘΕΤΙΚΟ ΑΠΟΤΕΛΕΣΜΑ, ΠΕΡΙΧΑΡΑΚΩΣΗ ΤΟΥ ΠΟΛΙΤΙΣΜΙΚΑ ΔΙΑΝΟΗΤΟΥ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99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5E20C-B67B-37BD-C80A-56BE70140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ΑΠΟΦΥΣΙΚΟΠΟΙΗΣΗ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9744D-ABEB-9E1D-6AA4-0451BF54F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ΠΟΛΙΤΙΚΗ ΣΥΝΕΠΕΙΑ ΚΑΙ ΑΞΙΑ:</a:t>
            </a:r>
          </a:p>
          <a:p>
            <a:pPr algn="ctr"/>
            <a:r>
              <a:rPr lang="el-GR" i="1" dirty="0"/>
              <a:t>‘ΟΙ ΑΝΘΡΩΠΟΙ ΔΕΝ ΕΞΕΓΕΙΡΟΝΤΑΙ ΕΝΑΝΤΙΑ ΣΕ ΑΥΤΌ ΠΟΥ ΕΊΝΑΙ ΦΥΣΙΚΟ, ΚΑΙ ΑΡΑ ΑΝΑΠΟΦΕΥΚΤΟ, Ή ΑΝΑΠΟΦΕΥΚΤΟ ΚΑΙ ΑΡΑ ΦΥΣΙΚΟ […] Η ΠΙΣΤΗ ΣΤΗ ΔΥΝΑΤΟΤΗΤΑ ΑΛΛΑΓΗΣ ΥΠΟΔΗΛΩΝΕΙ ΤΗΝ ΠΕΠΟΙΘΗΣΗ ΌΤΙ Η ΚΑΤΑΣΤΑΣΗ ΕΧΕΙ ΚΟΙΝΩΝΙΚΕΣ ΚΑΤΑΒΟΛΕΣ’ (C. Delphy, 1984)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8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1836-BCCC-412F-5F20-2D83AB97B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ΣΧΕΣΗ ΦΥΛΟΥ ΚΑΙ ΣΕΞΟΥΑΛΙΚΟΤΗΤΑΣ: ΜΕΤΑΞΥ ΛΕΣΒΙΑΚΗΣ ΚΑΙ </a:t>
            </a:r>
            <a:r>
              <a:rPr lang="en-US" dirty="0"/>
              <a:t>QUEER </a:t>
            </a:r>
            <a:r>
              <a:rPr lang="el-GR" dirty="0"/>
              <a:t>ΘΕΩΡΙΑΣ</a:t>
            </a: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93B63-5CAC-9F95-1921-8C9837A75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ΣΧΕΣΗ ΦΥΛΟΥ ΚΑΙ ΣΕΞΟΥΑΛΙΚΟΤΗΤΑΣ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ΕΠΙΒΕΒΛΗΜΕΝΗ ΕΤΕΡΟΦΥΛΟΦΙΛΙΑ –</a:t>
            </a:r>
            <a:r>
              <a:rPr lang="en-US" dirty="0"/>
              <a:t> A. RICH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ΕΤΕΡΟΦΥΛΟΦΙΛΙΚΟ ΣΥΜΒΟΛΑΙΟ</a:t>
            </a:r>
            <a:r>
              <a:rPr lang="en-US" dirty="0"/>
              <a:t> – M. WITTIG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ΕΤΕΡΟΦΥΛΟΦΙΛΙΚ</a:t>
            </a:r>
            <a:r>
              <a:rPr lang="en-US" dirty="0"/>
              <a:t>H</a:t>
            </a:r>
            <a:r>
              <a:rPr lang="el-GR" dirty="0"/>
              <a:t> ΦΟΡ</a:t>
            </a:r>
            <a:r>
              <a:rPr lang="en-US" dirty="0"/>
              <a:t>M</a:t>
            </a:r>
            <a:r>
              <a:rPr lang="el-GR" dirty="0"/>
              <a:t>Α </a:t>
            </a:r>
            <a:r>
              <a:rPr lang="en-US" dirty="0"/>
              <a:t>– J. BUTLER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949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9EBC6-A138-1FD6-ECB2-896BFC249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M. WITTIG: ‘</a:t>
            </a:r>
            <a:r>
              <a:rPr lang="el-GR" dirty="0"/>
              <a:t>ΓΙΓΝΕΣΘΑΙ ΛΕΣΒΙΑ’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1C884-8389-3DAF-BDD1-22EEB85FD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ΕΤΕΡΟΚΕΝΤΡΙΣΜΟΣ ΦΕΜΙΝΙΣΜΟΥ</a:t>
            </a:r>
          </a:p>
          <a:p>
            <a:r>
              <a:rPr lang="el-GR" dirty="0"/>
              <a:t>- ΔΕΝ ΓΕΝΝΙΕΣΑΙ ΟΥΤΕ ΘΗΛΥΚΟ</a:t>
            </a:r>
          </a:p>
          <a:p>
            <a:r>
              <a:rPr lang="el-GR" dirty="0"/>
              <a:t>- ΑΠΟΠΟΙΗΣΗ ΠΟΛΙΤΙΚΗΣ ΚΑΤΗΓΟΡΙΑΣ ΓΥΝΑΙΚΑΣ ΚΑΙ ΤΟΥ ΕΜΦΥΛΟΥ ΔΙΠΟΛΙΣΜΟΥ ΠΡΟΣ ΟΙΚΟΥΜΕΝΙΚΟ ΥΠΟΚΕΙΜΕΝΟ</a:t>
            </a:r>
            <a:r>
              <a:rPr lang="en-US" dirty="0"/>
              <a:t> (</a:t>
            </a:r>
            <a:r>
              <a:rPr lang="el-GR" dirty="0"/>
              <a:t>ΟΥΜΑΝΙΣΜΟ</a:t>
            </a:r>
            <a:r>
              <a:rPr lang="en-US" dirty="0"/>
              <a:t>)</a:t>
            </a:r>
            <a:endParaRPr lang="el-GR" dirty="0"/>
          </a:p>
          <a:p>
            <a:r>
              <a:rPr lang="el-GR" dirty="0"/>
              <a:t>- ΦΥΛΟ ΩΣ ΠΑΡΑΓΩΓΟ ΤΗΣ ΕΜΦΥΛΗΣ ΙΕΡΑΡΧΙΑΣ ΚΑΙ ΤΗΣ ΕΠΙΒΕΒΛΗΜΕΝΗΣ ΕΤΕΡΟΦΥΛΟΦΙΛΙΑΣ ΓΙ’ ΑΥΤΌ ΚΑΙ «Η ΛΕΣΒΙΑ ΔΕΝ ΕΊΝΑΙ ΓΥΝΑΙΚΑ» </a:t>
            </a:r>
          </a:p>
          <a:p>
            <a:r>
              <a:rPr lang="el-GR" dirty="0"/>
              <a:t>- ΚΡΙΤΙΚΗ</a:t>
            </a:r>
            <a:r>
              <a:rPr lang="en-US" dirty="0"/>
              <a:t>: </a:t>
            </a:r>
            <a:r>
              <a:rPr lang="el-GR" dirty="0"/>
              <a:t>ΜΕΤΑΦΥΣΙΚΗ ΤΗΣ ΠΑΡΟΥΣΙΑΣ, ΥΠΟΣΤΑΣΙΟΠΟΙΗΣΗ ΓΥΝΑΙΚΕΙΑΣ ΟΜΟΦΥΛΟΦΙΛΙΑΣ, ΔΕΝ ΥΠΑΡΧΕΙ ‘ΕΚΤΟΣ’ ΤΗΣ ΕΞΟΥΣΙΑΣ ΚΑΙ ΑΡΑ ΤΟΥ ΦΥΛΟΥ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083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3CE5C-2EB6-F9D8-D459-3D87A940B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ΠΟΛΙΤΙΚΕΣ ΤΗΣ ΤΑΥΤΟΤΗΤΑΣ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B9B67-B640-04A9-9D90-6AD0AB6C8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ΠΟΙΟ ΕΊΝΑΙ ΤΟ ΠΟΛΙΤΙΚΟ ΥΠΟΚΕΙΜΕΝΟ ΤΟΥ ΦΕΜΙΝΙΣΜΟΥ ΚΑΙ ΤΟ ΕΘΝΟΓΡΑΦΙΚΟ ‘ΑΝΤΙΚΕΙΜΕΝΟ’ ΤΗΣ ΑΝΘΡΩΠΟΛΟΓΙΑΣ</a:t>
            </a:r>
            <a:r>
              <a:rPr lang="en-US" dirty="0"/>
              <a:t>;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ΔΙΤΤΗ ΕΝΝΟΙΑ ΤΗΣ ΑΝΤΙΠΡΟΣΩΠΕΥΣΗΣ/ΑΝΑΠΑΡΑΣΤΑΣΗΣ (</a:t>
            </a:r>
            <a:r>
              <a:rPr lang="en-US" dirty="0"/>
              <a:t>REPRESENTATION</a:t>
            </a:r>
            <a:r>
              <a:rPr lang="el-GR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ΕΩΣ ΤΗ ΔΕΚΑΕΤΙΑ ΤΟΥ 80’</a:t>
            </a:r>
            <a:r>
              <a:rPr lang="en-US" dirty="0"/>
              <a:t>: </a:t>
            </a:r>
            <a:r>
              <a:rPr lang="el-GR" dirty="0"/>
              <a:t>ΟΙΚΟΥΜΕΝΙΚ</a:t>
            </a:r>
            <a:r>
              <a:rPr lang="en-US" dirty="0"/>
              <a:t>OTH</a:t>
            </a:r>
            <a:r>
              <a:rPr lang="el-GR" dirty="0"/>
              <a:t>ΤΑ ΤΩΝ ΚΑΤΗΓΟΡΙΩΝ:</a:t>
            </a:r>
          </a:p>
          <a:p>
            <a:r>
              <a:rPr lang="el-GR" dirty="0"/>
              <a:t>- ‘ΓΥΝΑΙΚΕΙΑ ΟΠΤΙΚΗ’ </a:t>
            </a:r>
          </a:p>
          <a:p>
            <a:r>
              <a:rPr lang="el-GR" dirty="0"/>
              <a:t>- ‘ΓΥΝΑΙΚΕΙΑ ΤΑΥΤΟΤΗΤΑ’</a:t>
            </a:r>
          </a:p>
          <a:p>
            <a:r>
              <a:rPr lang="el-GR" dirty="0"/>
              <a:t>- ‘ΓΥΝΑΙΚΕΙΑ ΦΥΣΗ’</a:t>
            </a:r>
          </a:p>
          <a:p>
            <a:r>
              <a:rPr lang="el-GR" dirty="0"/>
              <a:t>- ‘ΓΥΝΑΙΚΕΙΑ ΕΜΠΕΙΡΙΑ’</a:t>
            </a:r>
          </a:p>
          <a:p>
            <a:r>
              <a:rPr lang="el-GR" dirty="0"/>
              <a:t>- ‘ΓΥΝΑΙΚΕΙΑ ΥΠΟΤΕΛΕΙΑ’</a:t>
            </a:r>
          </a:p>
          <a:p>
            <a:r>
              <a:rPr lang="el-GR" dirty="0"/>
              <a:t>- ‘ΓΥΝΑΙΚΕΙΑ ΑΝΤΙΣΤΑΣΗ’</a:t>
            </a:r>
          </a:p>
          <a:p>
            <a:r>
              <a:rPr lang="el-GR" dirty="0"/>
              <a:t>- ‘ΓΥΝΑΙΚΕΙΑ ΑΛΛΗΛΕΓΓΥΗ/ΑΔΕΛΦΟΣΥΝΗ’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90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55EC-9783-51EF-462A-59AEE22E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ΝΕΕΣ ΕΝΝΟΙΟΛΟΓΗΣΕΙΣ ΤΗΣ ΤΑΥΤΟΤΗΤΑΣ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F01B4-4B6D-EE92-2460-27D64A55A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ΤΑΥΤΟΤΗΤΑ ΚΑΙ ΕΜΠΕΙΡΙΑ = ΚΑΝΟΝΙΣΤΙΚΕΣ, ΌΧΙ ΑΠΛΑ ΠΕΡΙΓΡΑΦΙΚΕΣ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ΑΠΌ ΤΗΝ ΄ΓΥΝΑΙΚΑ’ ΣΤΙΣ ‘ΆΛΛΕΣ ΓΥΝΑΙΚΕΣ’ (ΠΟΙΕΣ ΕΊΝΑΙ ΟΙ ΜΗ </a:t>
            </a:r>
            <a:r>
              <a:rPr lang="en-US" dirty="0"/>
              <a:t>‘</a:t>
            </a:r>
            <a:r>
              <a:rPr lang="el-GR" dirty="0"/>
              <a:t>ΟΙΚΕΙΟΠΟΙΗΜΕΝΕΣ ΆΛΛΕΣ</a:t>
            </a:r>
            <a:r>
              <a:rPr lang="en-US" dirty="0"/>
              <a:t>’; - D. HARAWAY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l-GR" dirty="0"/>
              <a:t>ΣΤΡΑΤΗΓΙΚΗ ΤΟΠΟΘΕΤΗΣΗ ΤΟΥ ΕΑΥΤΟΥ ΣΕ ΣΧΕΣΗ ΜΕ ΜΕΤΑΤΟΠΙΣΜΕΝΑ ΔΙΫΠΟΚΕΙΜΕΝΙΚΑ ΚΑΙ ΠΟΛΙΤΙΚΑ ΣΥΜΦΡΑΖΟΜΕΝΑ</a:t>
            </a:r>
          </a:p>
          <a:p>
            <a:pPr>
              <a:buFontTx/>
              <a:buChar char="-"/>
            </a:pPr>
            <a:r>
              <a:rPr lang="el-GR" dirty="0"/>
              <a:t> ΑΠΟΒΙΟΛΟΓΙΚΟΠΟΙΗΜΕΝΗ ΚΑΙ ΚΟΙΝΩΝΙΚΟΪΣΤΟΡΙΚΗ</a:t>
            </a:r>
          </a:p>
          <a:p>
            <a:pPr>
              <a:buFontTx/>
              <a:buChar char="-"/>
            </a:pPr>
            <a:r>
              <a:rPr lang="el-GR" dirty="0"/>
              <a:t> ΘΡΑΥΣΜΑΤΙΚΗ ΚΑΙ ΔΥΝΑΜΙΚΗ</a:t>
            </a:r>
          </a:p>
          <a:p>
            <a:pPr>
              <a:buFontTx/>
              <a:buChar char="-"/>
            </a:pPr>
            <a:r>
              <a:rPr lang="el-GR" dirty="0"/>
              <a:t> ΔΙΑΘΕΜΑΤΙΚΗ</a:t>
            </a:r>
          </a:p>
          <a:p>
            <a:pPr>
              <a:buFontTx/>
              <a:buChar char="-"/>
            </a:pPr>
            <a:r>
              <a:rPr lang="el-GR" dirty="0"/>
              <a:t> ΑΣΤΑΘΗΣ ΚΑΙ ΑΣΥΝΕΧΗΣ </a:t>
            </a:r>
          </a:p>
        </p:txBody>
      </p:sp>
    </p:spTree>
    <p:extLst>
      <p:ext uri="{BB962C8B-B14F-4D97-AF65-F5344CB8AC3E}">
        <p14:creationId xmlns:p14="http://schemas.microsoft.com/office/powerpoint/2010/main" val="3556853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7D33-08F2-7563-3314-8CDADB39D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ΝΕΕΣ ΕΝΝΟΙΟΛΟΓΗΣΕΙΣ ΤΗΣ ΤΑΥΤΟΤΗΤΑΣ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93CA1-1116-260E-53BF-35CE99020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ΔΙΤΤΗ ΕΝΝΟΙΑ ΥΠΟΚΕΙΜΕΝΟΥ </a:t>
            </a:r>
          </a:p>
          <a:p>
            <a:r>
              <a:rPr lang="el-GR" dirty="0"/>
              <a:t>- ΠΡΟΪΟΝ ΕΞΟΥΣΙΑΣ ΚΑΙ ΜΕΣΟ ΑΝΤΙΣΤΑΣΗΣ</a:t>
            </a:r>
          </a:p>
          <a:p>
            <a:r>
              <a:rPr lang="el-GR" dirty="0"/>
              <a:t>- ΕΤΕΡΟΝΟΜΗ = ΕΤΕΡΟΤΗΤΑ ΕΝΤΟΣ </a:t>
            </a:r>
          </a:p>
          <a:p>
            <a:r>
              <a:rPr lang="el-GR" dirty="0"/>
              <a:t>- ΠΑΝΤΟΤΕ ΗΔΗ ΠΟΛΙΤΙΚΗ </a:t>
            </a:r>
          </a:p>
          <a:p>
            <a:r>
              <a:rPr lang="el-GR" dirty="0"/>
              <a:t>- ΠΑΡΑΓΕΤΑΙ ΜΕΣΩ ΑΠΟΚΛΕΙΣΜΩΝ, ΠΑΡΑΓΕΙ Η ΙΔΙΑ ΑΠΟΚΛΕΙΣΜΟΥΣ</a:t>
            </a:r>
          </a:p>
          <a:p>
            <a:r>
              <a:rPr lang="el-GR" dirty="0"/>
              <a:t>- ΠΕΡΑ ΑΠΌ ΦΙΛΕΛΕΥΘΕΡΟ ΑΤΟΜΙΚΙΣΜΟ – ΑΥΤΟΝΟΜΟ &amp; ΚΥΡΙΑΡΧΙΚΟ ΥΠΟΚΕΙΜΕΝΟ</a:t>
            </a:r>
          </a:p>
          <a:p>
            <a:r>
              <a:rPr lang="el-GR" dirty="0"/>
              <a:t>- ΕΝΔΕΧΟΜΕΝΙΚΗ ΚΑΙ ΔΥΝΑΜΕΝΗ ΠΡΟΣ ΑΝΑΣΗΜΑΝΣΗ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48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3919C-5D2D-DACC-CC45-006984589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ΦΕΜΙΝΙΣΤΙΚΗ ΚΡΙΤΙΚΗ ΣΤΟΝ ΑΝΘΡΩΠΙΣΜΟ ΚΑΙ ΤΗΝ ΠΟΛΙΤΙΚΗ ΝΕΩΤΕΡΙΚΟΤΗΤΑ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C0B2F-FF04-9008-FEEB-BC673B0E4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ΚΡΙΤΙΚΗ ΣΤΟΝ ΑΦΗΡΗΜΕΝΟ ΑΝΘΡΩΠΙΣΜΟ ΤΟΥ ΦΙΛΕΛΕΥΘΕΡΙΣΜΟΥ ΚΑΙ ΤΟΥ ΜΑΡΞΙΣΜΟΥ</a:t>
            </a:r>
          </a:p>
          <a:p>
            <a:r>
              <a:rPr lang="el-GR" b="1" dirty="0"/>
              <a:t>ΩΣ ΠΡΟΣ ΤΟΝ ΦΙΛΕΛΕΥΘΕΡΙΣΜΟ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- ΑΝΘΡΩΠΟΣ ΩΣ ΝΕΩΤΕΡΙΚΗ ΚΑΤΑΣΚΕΥΗ</a:t>
            </a:r>
          </a:p>
          <a:p>
            <a:r>
              <a:rPr lang="el-GR" dirty="0"/>
              <a:t>- ΔΙΑΦΩΤΙΣΤΙΚΗ ΜΕΤΑΦΥΣΙΚΗ ΤΟΥ ΕΛΛΟΓΟΥ, ΑΤΟΜΙΚΟΥ, ΑΥΤΟΝΟΜΟΥ, ΠΕΡΙΚΛΕΙΣΤΟΥ, ΕΝΟΠΟΙΗΜΕΝΟΥ, ΟΙΚΟΥΜΕΝΙΚΟΥ, ΚΑΙ ΚΥΡΙΑΡΧΙΚΟΥ ΕΑΥΤΟΥ ΕΔΡΑΖΕΤΑΙ ΣΕ ΜΙΑ ΣΕΙΡΑ ΑΠΌ ΑΠΟΚΛΕΙΣΜΟΥΣ</a:t>
            </a:r>
          </a:p>
        </p:txBody>
      </p:sp>
    </p:spTree>
    <p:extLst>
      <p:ext uri="{BB962C8B-B14F-4D97-AF65-F5344CB8AC3E}">
        <p14:creationId xmlns:p14="http://schemas.microsoft.com/office/powerpoint/2010/main" val="2582579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8902A-2D7E-37C1-E50D-C96A9BE1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ΦΕΜΙΝΙΣΤΙΚΗ ΚΡΙΤΙΚΗ ΣΤΟΝ ΑΝΘΡΩΠΙΣΜΟ ΚΑΙ ΤΗΝ ΠΟΛΙΤΙΚΗ ΝΕΩΤΕΡΙΚΟΤΗΤΑ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B6FD5-A429-2946-B022-650282869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ΩΣ ΠΡΟΣ ΤΟΝ ΜΑΡΞΙΣΜΟ</a:t>
            </a:r>
            <a:r>
              <a:rPr lang="en-US" b="1" dirty="0"/>
              <a:t>:</a:t>
            </a:r>
          </a:p>
          <a:p>
            <a:r>
              <a:rPr lang="en-US" dirty="0"/>
              <a:t>- </a:t>
            </a:r>
            <a:r>
              <a:rPr lang="el-GR" dirty="0"/>
              <a:t>ΚΡΙΤΙΚΗ ΣΕ ΠΑΡΑΔΕΙΓΜΑ ΠΑΡΑΓΩΓΗΣ ΚΑΙ ΟΙΚΟΝΟΜΙΚΟ ΝΤΕΤΕΡΜΙΝΙΣΜΟ</a:t>
            </a:r>
          </a:p>
          <a:p>
            <a:r>
              <a:rPr lang="el-GR" dirty="0"/>
              <a:t>- ΕΓΚΑΘΙΔΡΥΣΗ ΦΥΛΟΥ ΩΣ ΑΥΤΟΝΟΜΗΣ ΑΝΑΛΥΤΙΚΗΣ ΚΑΤΗΓΟΡΙΑΣ (ΚΑΤΆ ΤΑΞΙΚΟΥ ΑΝΑΓΩΓΙΣΜΟΥ)</a:t>
            </a:r>
          </a:p>
          <a:p>
            <a:r>
              <a:rPr lang="el-GR" dirty="0"/>
              <a:t>- ΚΑΤΆ ΦΥΛΟ ΚΑΤΆ ΜΕΡΙΣΜΟΣ ΕΡΓΑΣΙΑΣ ΠΕΡΑ ΤΟΥ ΚΟΙΝΩΝΙΚΟΥ</a:t>
            </a:r>
          </a:p>
          <a:p>
            <a:r>
              <a:rPr lang="el-GR" dirty="0"/>
              <a:t>- ΕΠΑΝΑΞΙΟΛΟΓΗΣΗ ΄ΓΥΝΑΙΚΕΙΑΣ’ ΕΡΓΑΣΙΑΣ</a:t>
            </a:r>
          </a:p>
          <a:p>
            <a:r>
              <a:rPr lang="el-GR" dirty="0"/>
              <a:t>- ΘΕΩΡΙΑ ΚΟΙΝΩΝΙΚΗΣ ΑΝΑΠΑΡΑΓΩΓΗΣ </a:t>
            </a:r>
          </a:p>
          <a:p>
            <a:r>
              <a:rPr lang="el-GR" dirty="0"/>
              <a:t>- ΤΑΞΙΚΟΤΗΤΑ ΦΥΛΟΥ / ΕΜΦΥΛΗ ΔΙΑΣΤΑΣΗ ΤΑΞΙΚΟΤΗΤΑΣ</a:t>
            </a:r>
          </a:p>
          <a:p>
            <a:r>
              <a:rPr lang="el-GR" dirty="0"/>
              <a:t>- ΚΡΙΤΙΚΗ ΣΤΗΝ ΚΑΝΟΝΙΣΤΙΚΗ ΠΡΟΣΛΗΨΗ ΤΗΣ ΔΗΜΟΣΙΑΣ ΣΦΑΙΡΑΣ ΚΑΙ ΤΗΣ ΟΡΘΟΛΟΓΙΚΗΣ ΕΠΙΚΟΙΝΩΝΙΑΚΗΣ ΗΘΙΚΗΣ ΤΟΥ </a:t>
            </a:r>
            <a:r>
              <a:rPr lang="en-US" dirty="0"/>
              <a:t>J. HABERMAS</a:t>
            </a:r>
          </a:p>
        </p:txBody>
      </p:sp>
    </p:spTree>
    <p:extLst>
      <p:ext uri="{BB962C8B-B14F-4D97-AF65-F5344CB8AC3E}">
        <p14:creationId xmlns:p14="http://schemas.microsoft.com/office/powerpoint/2010/main" val="39489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E45BB-8F06-5AB9-1F08-954BC115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ΙΣΟΤΗΤΑ ΚΑΙ/Ή ΔΙΑΦΟΡΑ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EE12E-FF3A-AABF-9906-24CB91D38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ΕΜΦΥΛΗ/ΣΕΞΟΥΑΛΙΚΗ ΔΙΑΦΟΡΑ (</a:t>
            </a:r>
            <a:r>
              <a:rPr lang="en-US" dirty="0"/>
              <a:t>SEXUAL DIFFERENCE</a:t>
            </a:r>
            <a:r>
              <a:rPr lang="el-GR" dirty="0"/>
              <a:t>)</a:t>
            </a:r>
          </a:p>
          <a:p>
            <a:r>
              <a:rPr lang="el-GR" dirty="0"/>
              <a:t>- ‘ΦΕΜΙΝΙΣΜΟΣ ΙΣΟΤΗΤΑΣ’ Ή</a:t>
            </a:r>
            <a:r>
              <a:rPr lang="en-US" dirty="0"/>
              <a:t> </a:t>
            </a:r>
            <a:r>
              <a:rPr lang="el-GR" dirty="0"/>
              <a:t>‘ΦΕΜΙΝΙΣΜΟΣ ΔΙΑΦΟΡΑΣ’</a:t>
            </a:r>
          </a:p>
          <a:p>
            <a:r>
              <a:rPr lang="en-US" dirty="0"/>
              <a:t>- </a:t>
            </a:r>
            <a:r>
              <a:rPr lang="el-GR" dirty="0"/>
              <a:t>ΑΝΑΣΗΜΑΝΣΗ ΔΙΑΦΟΡΑΣ Ή ΚΑΤΑΡΓΗΣΗ ΔΙΑΦΟΡΑΣ</a:t>
            </a:r>
          </a:p>
          <a:p>
            <a:r>
              <a:rPr lang="el-GR" dirty="0"/>
              <a:t>- ΒΙΟΛΟΓΙΚΗ/ΨΥΧΙΚΗ ΔΙΑΦΟΡΑ Ή ΚΟΙΝΩΝΙΚΗ ΔΙΑΦΟΡΑ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4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083D2-440F-FC62-8528-71F81E0C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 ΤΟ ΔΕΥΤΕΡΟ ΚΥΜΑ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82809-7110-A4DD-CC87-B049D7DEF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- ΚΥΜΑΤΑ ΦΕΜΙΝΙΣΜΟΥ</a:t>
            </a:r>
            <a:r>
              <a:rPr lang="en-US" dirty="0"/>
              <a:t>:</a:t>
            </a:r>
          </a:p>
          <a:p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- ΑΡΧΕΣ 20</a:t>
            </a:r>
            <a:r>
              <a:rPr lang="el-GR" baseline="30000" dirty="0"/>
              <a:t>ΟΥ</a:t>
            </a:r>
            <a:r>
              <a:rPr lang="el-GR" dirty="0"/>
              <a:t> ΑΙΩΝΑ</a:t>
            </a:r>
          </a:p>
          <a:p>
            <a:r>
              <a:rPr lang="el-GR" dirty="0"/>
              <a:t>2</a:t>
            </a:r>
            <a:r>
              <a:rPr lang="el-GR" baseline="30000" dirty="0"/>
              <a:t>Ο</a:t>
            </a:r>
            <a:r>
              <a:rPr lang="el-GR" dirty="0"/>
              <a:t> - ΔΕΚΑΕΤΙΕΣ ΤΟΥ 60’ &amp; 70’</a:t>
            </a:r>
          </a:p>
          <a:p>
            <a:r>
              <a:rPr lang="el-GR" dirty="0"/>
              <a:t>3</a:t>
            </a:r>
            <a:r>
              <a:rPr lang="el-GR" baseline="30000" dirty="0"/>
              <a:t>Ο</a:t>
            </a:r>
            <a:r>
              <a:rPr lang="el-GR" dirty="0"/>
              <a:t> - ΑΠΟ ΔΕΚΑΕΤΙΑ 80’ ΚΑΙ ΕΠΕΙΤΑ  </a:t>
            </a:r>
          </a:p>
          <a:p>
            <a:endParaRPr lang="el-GR" dirty="0"/>
          </a:p>
          <a:p>
            <a:r>
              <a:rPr lang="el-GR" dirty="0"/>
              <a:t>- ΔΕΥΤΕΡΟ ΚΥΜΑ</a:t>
            </a:r>
            <a:r>
              <a:rPr lang="en-US" dirty="0"/>
              <a:t> </a:t>
            </a:r>
            <a:r>
              <a:rPr lang="el-GR" dirty="0"/>
              <a:t>ΦΕΜΙΝΙΣΜΟΥ</a:t>
            </a:r>
            <a:r>
              <a:rPr lang="en-US" dirty="0"/>
              <a:t>:</a:t>
            </a:r>
          </a:p>
          <a:p>
            <a:r>
              <a:rPr lang="el-GR" dirty="0"/>
              <a:t>ΥΠΟΚΕΙΜΕΝΟ ΑΝΑΦΟΡΑΣ &amp; ΔΡΑΣΗΣ = ΓΥΝΑΙΚΕΣ</a:t>
            </a:r>
          </a:p>
          <a:p>
            <a:r>
              <a:rPr lang="el-GR" dirty="0"/>
              <a:t>ΣΤΟΧΟΣ = ΜΕΤΑΒΟΛΗ ΣΥΝΘΗΚΩΝ ΥΠΟΤΕΛΕΙΑΣ</a:t>
            </a:r>
          </a:p>
          <a:p>
            <a:r>
              <a:rPr lang="el-GR" dirty="0"/>
              <a:t>ΟΡΙΣΜΟΣ ΦΕΜΙΝΙΣΜΟ = ΠΟΛΙΤΙΚΗ ΑΝΑΤΡΟΠΗ ΠΑΤΡΙΑΡΧΙΑΣ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8633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8700-5324-CEC5-CDB7-ECEFA0A7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ΙΣΟΤΗΤΑ ΚΑΙ/Ή ΔΙΑΦΟΡΑ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D8EC6-DA2D-6D13-B14B-7D2992FEE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ΣΤΗΝ ΓΑΛΛΙΑ</a:t>
            </a:r>
            <a:r>
              <a:rPr lang="en-US" b="1" dirty="0"/>
              <a:t>:</a:t>
            </a:r>
          </a:p>
          <a:p>
            <a:r>
              <a:rPr lang="el-GR" dirty="0"/>
              <a:t>- ΔΙΑΦΟΡΑ ΩΣ ΑΝΑΓΚΑΙΟΣ ΟΡΟΣ ΑΝΑΔΥΣΗΣ ΥΠΟΚΕΙΜΕΝΟΥ ΣΤΗ ΓΛΩΣΣΑ (</a:t>
            </a:r>
            <a:r>
              <a:rPr lang="en-US" dirty="0"/>
              <a:t>FEMININE ECRITURE</a:t>
            </a:r>
            <a:r>
              <a:rPr lang="el-GR" dirty="0"/>
              <a:t>) – </a:t>
            </a:r>
            <a:r>
              <a:rPr lang="en-US" dirty="0"/>
              <a:t>J. KRISTEVA, L. IRIGARAY, H. CIXOUS</a:t>
            </a:r>
            <a:endParaRPr lang="el-GR" dirty="0"/>
          </a:p>
          <a:p>
            <a:r>
              <a:rPr lang="el-GR" dirty="0"/>
              <a:t>- ΔΙΑΦΟΡΑ ΩΣ ΑΠΟΤΕΛΕΣΜΑ ΕΞΟΥΣΙΑΣ (ΡΙΖΟΣΠΑΣΤΡΙΕΣ - ΥΛΙΣΤΡΙΕΣ)</a:t>
            </a:r>
            <a:r>
              <a:rPr lang="en-US" dirty="0"/>
              <a:t> – M. PLAZA, M. WITTIG, C. DELPHY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123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A79B5-E1AA-7D0F-830B-2D565815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ΙΣΟΤΗΤΑ ΚΑΙ/Ή ΔΙΑΦΟΡΑ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2B766-2501-46F1-E685-71CB24246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ΣΤΙΣ ΗΠΑ</a:t>
            </a:r>
            <a:r>
              <a:rPr lang="en-US" b="1" dirty="0"/>
              <a:t>: </a:t>
            </a:r>
            <a:r>
              <a:rPr lang="el-GR" dirty="0"/>
              <a:t>ΘΕΩΡΗΤΙΚΗ ΡΕΥΜΑ ΤΟΥ </a:t>
            </a:r>
            <a:r>
              <a:rPr lang="en-US" dirty="0"/>
              <a:t>GENDER TROUBLE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</a:t>
            </a:r>
            <a:r>
              <a:rPr lang="en-US" dirty="0"/>
              <a:t>TERESA DE LAURETIS: </a:t>
            </a:r>
            <a:endParaRPr lang="el-GR" dirty="0"/>
          </a:p>
          <a:p>
            <a:pPr>
              <a:buFontTx/>
              <a:buChar char="-"/>
            </a:pPr>
            <a:r>
              <a:rPr lang="el-GR" dirty="0"/>
              <a:t> ΕΝΝΟΙΑ ΔΙΑΦΟΡΑΣ ΩΣ ΠΕΔΙΟ ΑΝΑΠΑΡΑΓΩΓΗΣ ΚΥΡΙΑΡΧΩΝ ΕΜΦΥΛΩΝ ΜΥΘΟΛΟΓΙΩΝ</a:t>
            </a:r>
          </a:p>
          <a:p>
            <a:pPr>
              <a:buFontTx/>
              <a:buChar char="-"/>
            </a:pPr>
            <a:r>
              <a:rPr lang="el-GR" dirty="0"/>
              <a:t> ΤΟ ΦΕΜΙΝΙΣΤΙΚΟ ΠΛΑΙΣΙΟ ΑΝΑΦΟΡΑΣ ΔΕΝ ΜΠΟΡΕΙ ΝΑ ΕΊΝΑΙ Ο ΕΜΦΥΛΟΣ ΔΙΠΟΛΙΣΜΟΣ</a:t>
            </a:r>
          </a:p>
          <a:p>
            <a:pPr>
              <a:buFontTx/>
              <a:buChar char="-"/>
            </a:pPr>
            <a:r>
              <a:rPr lang="el-GR" dirty="0"/>
              <a:t> ΑΠΌ ΔΙΑΦΟΡΑ ΜΕΤΑΞΥ ΑΝΤΡΩΝ ΚΑΙ ΓΥΝΑΙΚΩΝ ΣΕ ΔΙΑΦΟΡΕΣ ΜΕΤΑΞΥ ΚΑΙ ΕΝΤΟΣ ΤΩΝ ΓΥΝΑΙΚΩΝ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3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1BF86-4487-D663-B739-06D100EC0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ΙΣΟΤΗΤΑ ΚΑΙ/Ή ΔΙΑΦΟΡΑ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CE55-B0E9-E0DC-8208-60A6393DB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ΩΣ ΔΙΕΡΩΤΗΣΗ ΧΩΡΙΣ ΟΥΣΙΟΚΡΑΤΙΚΕΣ ΣΥΝΔΗΛΩΣΕΙΣ, ΑΝΟΙΧΤΟ ΠΟΛΙΤΙΚΟ ΕΡΩΤΗΜΑ, ΑΦΕΤΗΡΙΑ ΠΡΟΒΛΗΜΑΤΙΣΜΟΥ, ΧΩΡΙΣ ΑΝΑΦΕΡΟΜΕΝΟ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ΩΣ ΧΡΗΣΙΜΗ ΑΝΑΛΥΤΙΚΗ ΚΑΙ ΠΕΡΙΓΡΑΦΙΚΗ ΕΝΝΟΙΑ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ΑΝ Η ΔΙΑΦΟΡΑ ΕΊΝΑΙ ΑΝΑΠΟΦΕΥΚΤΗ ΩΣ ΕΝΝΟΙΑ, ΤΟΤΕ ΑΝΑΠΟΦΕΥΚΤΗ ΚΑΙ Η ΠΑΤΡΙΑΡΧΙΑ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ΑΝΑΠΟΦΕΥΚΤΗ ΑΛΛΑ ΥΠΟ ΑΝΑΣΗΜΑΝΣΗ ΠΕΡΑ ΑΠΌ ΠΑΤΡΙΑΡΧΙΚΟ ΕΠΙΚΑΘΟΡΙΣΜΟ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ΟΥΤΕ ΔΕΔΟΜΕΝΗ ΟΥΤΕ ΚΑΤΑΣΚΕΥΑΣΜΕΝΗ ΑΛΛΑ ΚΑΙ ΤΑ ΔΥΟ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ΩΣ ΚΡΙΤΙΚΗ ΤΗΣ ΤΑΥΤΟΤΗΤΑΣ </a:t>
            </a:r>
          </a:p>
        </p:txBody>
      </p:sp>
    </p:spTree>
    <p:extLst>
      <p:ext uri="{BB962C8B-B14F-4D97-AF65-F5344CB8AC3E}">
        <p14:creationId xmlns:p14="http://schemas.microsoft.com/office/powerpoint/2010/main" val="2134915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CB33E-CAC7-7BC3-B7DE-E77D21DF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ΙΣΟΤΗΤΑ ΚΑΙ/Ή ΔΙΑΦΟΡΑ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95C2C-9493-D125-23A4-B909F0564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ΩΣ ΑΠΟΔΟΜΙΣΤΙΚΗ ΑΝΑΣΗΜΑΝΣΗ (ΜΙΜΗΣΗ)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ΔΙΑΦΟΡΑ: ΘΕΤΙΚΗ Ή ΑΡΝΗΤΙΚΗ; ΣΠΙΝΟΖΑ Ή ΧΕΓΚΕΛ</a:t>
            </a:r>
            <a:r>
              <a:rPr lang="en-US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ΔΙΑΦΟΡΑ ΩΣ ΟΝΟΜΑΣΤΙΚΗ (ΚΑΤΗΓΟΡΙΚΗ ΜΥΘΟΠΛΑΣΙΑ) Ή ΠΡΑΓΜΑΤΙΚΗ (ΑΝΑΛΛΟΙΩΤΗ) ΟΥΣΙΑ</a:t>
            </a:r>
            <a:r>
              <a:rPr lang="en-US" dirty="0"/>
              <a:t>;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ΝΟΜΙΜΟΠΟΙΟΥΜΑΣΤΕ ΝΑ ΜΙΛΑΜΕ ΓΙΑ ΄ΓΥΝΑΙΚΕΣ΄</a:t>
            </a:r>
            <a:r>
              <a:rPr lang="en-US" dirty="0"/>
              <a:t>;</a:t>
            </a:r>
            <a:r>
              <a:rPr lang="el-GR" dirty="0"/>
              <a:t> ΝΟΜΙΝΑΛΙΣΤΙΚΑ, ΣΥΓΚΥΡΙΑΚΑ, ΌΧΙ ΟΝΤΟΛΟΓΙΚΑ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ΜΠΟΡΟΥΜΕ ΝΑ ΧΡΗΣΙΜΟΠΟΙΗΣΟΥΜΕ ΣΤΡΑΤΗΓΙΚΑ ΤΟΝ ΟΡΟ </a:t>
            </a:r>
            <a:r>
              <a:rPr lang="en-US" dirty="0"/>
              <a:t>‘</a:t>
            </a:r>
            <a:r>
              <a:rPr lang="el-GR" dirty="0"/>
              <a:t>ΓΥΝΑΙΚΕΣ</a:t>
            </a:r>
            <a:r>
              <a:rPr lang="en-US" dirty="0"/>
              <a:t>’; SPIVAK:</a:t>
            </a:r>
            <a:r>
              <a:rPr lang="el-GR" dirty="0"/>
              <a:t> ‘ΑΠΟΔΟΜΗΤΙΚΗ ΟΜΟΙΟΠΑΘΗΤΙΚΗ’, ‘ΣΤΡΑΤΗΓΙΚΗ ΟΥΣΙΟΚΡΑΤΙΑ’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419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E366B-769C-606C-CCD1-E9752A997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ΤΡΙΤΟ ΚΥΜΑ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49AB6-7F8B-366A-6227-408D8551E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- ΠΕΡΑ ΑΠΌ ΤΗΝ ΤΑΥΤΟΤΗΤΑ</a:t>
            </a:r>
            <a:r>
              <a:rPr lang="en-US" dirty="0"/>
              <a:t>:</a:t>
            </a:r>
            <a:r>
              <a:rPr lang="el-GR" dirty="0"/>
              <a:t> ΤΟ ΦΕΜΙΝΙΣΤΙΚΟ ΥΠΟΚΕΙΜΕΝΟ ΥΠΟ ΔΙΕΡΩΤΗΣΗ</a:t>
            </a:r>
          </a:p>
          <a:p>
            <a:r>
              <a:rPr lang="el-GR" dirty="0"/>
              <a:t>ΜΕΤΑΔΟΜΙΣΜΟΣ</a:t>
            </a:r>
          </a:p>
          <a:p>
            <a:r>
              <a:rPr lang="el-GR" dirty="0"/>
              <a:t>ΜΕΤΑΜΟΝΤΕΡΝΙΣΜΟΣ</a:t>
            </a:r>
          </a:p>
          <a:p>
            <a:r>
              <a:rPr lang="el-GR" dirty="0"/>
              <a:t>ΠΟΛΙΤΙΣΜΙΚΗ ΚΡΙΤΙΚΗ </a:t>
            </a:r>
          </a:p>
          <a:p>
            <a:r>
              <a:rPr lang="el-GR" dirty="0"/>
              <a:t>ΑΠΟΔΟΜΗΣΗ </a:t>
            </a:r>
          </a:p>
        </p:txBody>
      </p:sp>
    </p:spTree>
    <p:extLst>
      <p:ext uri="{BB962C8B-B14F-4D97-AF65-F5344CB8AC3E}">
        <p14:creationId xmlns:p14="http://schemas.microsoft.com/office/powerpoint/2010/main" val="308620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C2335-DF4E-DCB8-E882-EA430313F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ΦΟΥΚΩ: Η ΙΣΤΟΡΙΑ ΤΗΣ ΣΕΞΟΥΑΛΙΚΟΤΗΤΑΣ (1976)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79E5-27F3-2902-8AA9-37F565365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ΛΟΓΟΣ, ΓΝΩΣΗ/ΕΞΟΥΣΙΑ</a:t>
            </a:r>
          </a:p>
          <a:p>
            <a:r>
              <a:rPr lang="el-GR" dirty="0"/>
              <a:t>- ΥΠΟΘΕΣΗ ΚΑΤΑΣΤΟΛΗΣ (ΑΝΤΙΣΤΑΣΗ)</a:t>
            </a:r>
          </a:p>
          <a:p>
            <a:r>
              <a:rPr lang="el-GR" dirty="0"/>
              <a:t>- ΙΣΤΟΡΙΚΟΠΟΙΗΣΗ ΣΕΞΟΥΑΛΙΚΟΤΗΤΑΣ</a:t>
            </a:r>
          </a:p>
          <a:p>
            <a:r>
              <a:rPr lang="el-GR" dirty="0"/>
              <a:t>- ΒΙΟΠΟΛΙΤΙΚΗ (ΕΞΟΥΣΙΑ ΩΣ ΠΑΡΑΓΩΓΙΚΗ KAI ΔΙΑΧΥΤΗ)</a:t>
            </a:r>
          </a:p>
          <a:p>
            <a:r>
              <a:rPr lang="el-GR" dirty="0"/>
              <a:t>- ΤΕΧΝΟΛΟΓΙΕΣ ΥΠΟΚΕΙΜΕΝΟΠΟΙΗΣΗΣ ΚΑΙ ΠΕΙΘΑΡΧΗΣΗΣ (ΕΜΠΡΟΘΕΤΗ ΔΡΑΣΗ)</a:t>
            </a:r>
          </a:p>
          <a:p>
            <a:r>
              <a:rPr lang="el-GR" dirty="0"/>
              <a:t>- ΣΩΜΑ ΩΣ ΠΕΔΙΟ ΑΣΚΗΣΗΣ ΜΙΚΡΟΦΥΣΙΚΗΣ ΤΗΣ ΕΞΟΥΣΙΑΣ</a:t>
            </a:r>
          </a:p>
          <a:p>
            <a:r>
              <a:rPr lang="el-GR" dirty="0"/>
              <a:t>- ΤΕΧΝΟΛΟΓΙΕΣ ΣΕΞ ΚΑΙ ΦΥΛΟΥ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6374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F5763-EEF8-A498-2D55-C5B4EF582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ΤΡΙΤΟ ΚΥΜΑ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77808-DFD8-EEFB-F2DA-A584F008C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ΜΕΤΑΔΟΜΙΣΜΟΣ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l-GR" dirty="0"/>
              <a:t>ΚΡΙΤΙΚΗ ΣΕ ΦΑΙΝΟΜΕΝΟΛΟΓΙΑ, ΥΠΑΡΞΙΣΜΟ ΚΑΙ ΔΟΜΙΣΜΟ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ΚΡΙΤΙΚΗ ΣΕ ΟΡΘΟΛΟΓΙΣΜΟ ΚΑΙ ΑΠΡΙΟΡΙΚΟ ΥΠΟΚΕΙΜΕΝΟ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ΚΑΤΑΡΓΗΣΗ ΚΑΘΟΛΙΚΩΝ ΑΦΗΓΗΣΕΩΝ ΚΑΙ ΔΟΜΙΚΩΝ ΔΙΠΟΛΙΚΩΝ ΑΝΤΙΘΕΣΕΩΝ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ΚΡΙΤΙΚΗ ΣΕ ΟΜΟΚΕΝΤΡΟ ΥΠΟΚΕΙΜΕΝΟ ΔΙΑΦΩΤΙΣΜΟΥ (ΜΕΤΑΦΥΣΙΚΗ ΠΑΡΟΥΣΙΑΣ)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47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F262-F013-FE18-CC40-DF35C798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ΦΕΜΙΝΙΣΤΙΚΕΣ ΑΝΤΙΡΡΗΣΕΙΣ ΣΤΟΝ ΜΕΤΑΔΟΜΙΣΜΟ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12C84-2E21-F30E-5695-DF76E2612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ΥΠΟΚΕΙΜΕΝΟ ΩΣ ΕΠΙΦΑΙΝΟΜΕΝΟ ΤΗΣ ΕΞΟΥΣΙΑΣ ΚΑΙ ΑΡΑ ΧΩΡΙΣ ΕΜΠΡΟΘΕΤΗ ΔΡΑΣΗ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l-GR" dirty="0"/>
              <a:t>ΜΠΟΡΕΙ ΝΑ ΥΠΑΡΧΕΙ ΕΜΠΡΟΘΕΤΗ ΔΡΑΣΗ ΧΩΡΙΣ ΈΝΑ ΠΡΟΫΠΑΡΧΟΝ ΥΠΟΚΕΙΜΕΝΟ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l-GR" dirty="0"/>
              <a:t>ΕΊΝΑΙ Ο ΜΕΤΑΔΟΜΙΣΜΟΣ ΠΟΛΙΤΙΚΑ ΝΙΧΙΛΙΣΤΙΚΟΣ ΚΑΙ ΗΘΙΚΑ ΣΧΕΤΙΚΙΣΤΙΚΟΣ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l-GR" dirty="0"/>
              <a:t>ΕΊΝΑΙ Η ΑΠΟΔΟΜΗΣΗ ΕΝΝΟΙΩΝ ΑΠΟΡΡΙΨΗ Ή ΕΠΑΝΙΔΙΟΠΟΙΗΣΗ</a:t>
            </a:r>
            <a:r>
              <a:rPr lang="en-US" dirty="0"/>
              <a:t>;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295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4D464-B448-9B13-F88A-C5CDA4B5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JUDITH BUTLER, </a:t>
            </a:r>
            <a:r>
              <a:rPr lang="el-GR" dirty="0"/>
              <a:t>ΑΝΑΤΑΡΑΧΗ ΦΥΛΟΥ (1990)</a:t>
            </a:r>
            <a:r>
              <a:rPr lang="en-US" dirty="0"/>
              <a:t> – </a:t>
            </a:r>
            <a:r>
              <a:rPr lang="el-GR" dirty="0"/>
              <a:t>μια ‘πρωτη’ εισαγωγη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5D784-538E-915E-B5EB-6AD46A9F8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ΕΠΙΤΕΛΕΣΤΙΚΗ ΘΕΩΡΙΑ ΤΟΥ ΦΥΛΟΥ</a:t>
            </a:r>
          </a:p>
          <a:p>
            <a:r>
              <a:rPr lang="el-GR" dirty="0"/>
              <a:t>- ΦΥΛΟ ΩΣ ΤΑΥΤΙΣΗ ΚΑΙ ΠΡΑΚΤΙΚΗ</a:t>
            </a:r>
          </a:p>
          <a:p>
            <a:r>
              <a:rPr lang="el-GR" dirty="0"/>
              <a:t>- ΦΥΛΟ ΩΣ ΚΑΝΟΝΙΣΤΙΚΗ ΜΥΘΟΠΛΑΣΙΑ ΚΑΙ ΚΑΘΕΣΤΩΣ ΑΛΗΘΕΙΑΣ</a:t>
            </a:r>
          </a:p>
          <a:p>
            <a:r>
              <a:rPr lang="el-GR" dirty="0"/>
              <a:t>- ΕΠΙΤΕΛΕΣΤΙΚΗ ΕΠΑΝΑΛΗΨΗ ΚΑΙ ΕΠΙΤΕΛΕΣΤΙΚΗ ΕΚΠΛΗΞΗ</a:t>
            </a:r>
          </a:p>
          <a:p>
            <a:r>
              <a:rPr lang="el-GR" dirty="0"/>
              <a:t>- ΕΠΑΝΑΛΗΨΗ ΜΕ ΔΙΑΦΟΡΑ, ΙΖΗΜΑΤΟΠΟΙΗΣΗ, ΠΑΡΑΘΕΣΗ</a:t>
            </a:r>
          </a:p>
          <a:p>
            <a:r>
              <a:rPr lang="el-GR" dirty="0"/>
              <a:t>- ΜΙΜΗΣΗ ΧΩΡΙΣ ΠΡΩΤΟΤΥΠΟ </a:t>
            </a:r>
          </a:p>
          <a:p>
            <a:r>
              <a:rPr lang="el-GR" dirty="0"/>
              <a:t>- ΕΤΕΡΟΦΥΛΟΦΙΛΙΚΗ ΦΟΡΜΑ = </a:t>
            </a:r>
            <a:r>
              <a:rPr lang="en-US" dirty="0"/>
              <a:t>SEX – GENDER – </a:t>
            </a:r>
            <a:r>
              <a:rPr lang="el-GR" dirty="0"/>
              <a:t>ΕΠΙΘΥΜΙΑ </a:t>
            </a:r>
          </a:p>
          <a:p>
            <a:r>
              <a:rPr lang="el-GR" dirty="0"/>
              <a:t>- ΕΠΙΘΥΜΙΑ</a:t>
            </a:r>
            <a:r>
              <a:rPr lang="en-US" dirty="0"/>
              <a:t>: </a:t>
            </a:r>
            <a:r>
              <a:rPr lang="el-GR" dirty="0"/>
              <a:t>ΕΤΕΡΟΦΥΛΟΦΙΛΙΚΗ ΜΕΛΑΓΧΟΛΙΑ (ΠΟΤΕ - ΠΟΤΕ)</a:t>
            </a:r>
          </a:p>
          <a:p>
            <a:r>
              <a:rPr lang="el-GR" dirty="0"/>
              <a:t>- ΑΝΑΣΗΜΑΝΣΗ – ΠΑΡΩΔΙΚΗ ΕΠΟΙΚΕΙΟΠΟΙΗΣΗ – ΑΝΑΤΡΕΠΤΙΚΗ ΑΝΙΔΙΩΣΗ </a:t>
            </a:r>
            <a:r>
              <a:rPr lang="en-US" dirty="0"/>
              <a:t>: </a:t>
            </a:r>
            <a:r>
              <a:rPr lang="el-GR" dirty="0"/>
              <a:t>ΤΟ ΠΑΡΑΔΕΙΓΜΑ ΤΟΥ </a:t>
            </a:r>
            <a:r>
              <a:rPr lang="en-US" dirty="0"/>
              <a:t>DRAG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1350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2582-F11E-1DE8-342D-351F8A6E1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JUDITH BUTLER, ΑΝΑΤΑΡΑΧΗ ΦΥΛΟΥ (1990) – μια ‘πρωτη’ εισαγωγη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E2336-B703-6ED9-0FCD-932D1600B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/>
              <a:t>‘Η ΑΠΟΔΟΜΗΣΗ ΤΗΣ ΤΑΥΤΟΤΗΤΑΣ ΔΕΝ ΙΣΟΔΥΝΑΜΕΙ ΜΕ ΑΠΟΔΟΜΗΣΗ ΤΗΣ ΠΟΛΙΤΙΚΗΣ. ΑΝΤΙΘΕΤΑ, ΕΓΚΑΘΙΔΡΥΕΙ ΩΣ ΠΟΛΙΤΙΚΟΥΣ ΤΟΥΣ ΙΔΙΟΥΣ ΤΟΥΣ ΟΡΟΥΣ ΜΕΣΩ ΤΩΝ ΟΠΟΙΩΝ Η ΤΑΥΤΟΤΗΤΑ ΑΡΘΡΩΝΕΤΑΙ’ (</a:t>
            </a:r>
            <a:r>
              <a:rPr lang="en-US" dirty="0"/>
              <a:t>J.BUTLER, 1990</a:t>
            </a:r>
            <a:r>
              <a:rPr lang="el-G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56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4FE6D-B23C-3726-109B-FD1C3272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ΠΡΟΣ ΜΙΑ ΠΕΡΙΟΔΟΛΟΓΗΣΗ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4F110-7837-566C-0F85-7C712C50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ΠΡΟΒΛΗΜΑΤΟΠΟΙΗΣΗ ΟΡΩΝ ΙΣΤΟΡΙΟΓΡΑΦΗΣΗΣ ΤΗΣ ΦΕΜΙΝΙΣΤΙΚΗΣ ΠΟΛΙΤΙΣΜΙΚΗΣ ΘΕΩΡΙΑΣ</a:t>
            </a:r>
          </a:p>
          <a:p>
            <a:r>
              <a:rPr lang="el-GR" dirty="0"/>
              <a:t>- ΦΕΜΙΝΙΣΜΟΣ ΩΣ ΚΡΙΤΙΚΟΣ ΟΡΙΖΟΝΤΑΣ ΛΟΓΩΝ ΚΑΙ ΝΟΗΜΑΤΩΝ ΚΑΙ ΌΧΙ ΣΤΑΘΕΡΟ ΚΑΙ ΚΛΕΙΣΤΟ ΣΥΣΤΗΜΑ ΑΞΙΩΜΑΤΙΚΩΝ ΠΑΡΑΔΟΧΩΝ </a:t>
            </a:r>
          </a:p>
          <a:p>
            <a:r>
              <a:rPr lang="el-GR" dirty="0"/>
              <a:t>- ΦΕΜΙΝΙΣΜΟΣ ΩΣ ΠΕΔΙΟ ΚΡΙΤΙΚΗΣ ΠΑΡΑΓΩΓΗΣ ΓΝΩΣΗΣ</a:t>
            </a:r>
          </a:p>
          <a:p>
            <a:pPr algn="ctr"/>
            <a:r>
              <a:rPr lang="el-GR" i="1" dirty="0"/>
              <a:t>‘ΦΕΜΙΝΙΣΤΙΚΟ ΠΛΑΙΣΙΟ ΑΝΑΦΟΡΑΣ ΔΕΝ ΥΠΑΡΧΕΙ ΟΥΤΕ ΠΡΕΠΕΙ ΝΑ ΥΠΑΡΧΕΙ, ΤΟΥΛΑΧΙΣΤΟΝ ΜΕ ΤΗΝ ΕΝΝΟΙΑ ΤΟΥ ΚΑΝΟΝΙΣΤΙΚΟΥ ΔΟΓΜΑΤΟΣ Ή ΤΗΣ ΜΟΝΟΛΙΘΙΚΗΣ ΚΑΙ ΟΡΙΣΤΙΚΗΣ ΕΠΙΣΤΗΜΟΛΟΓΙΑΣ. ΑΝΤΙΘΕΤΑ ΧΡΕΙΑΖΕΤΑΙ ΝΑ ΔΙΑΜΟΡΦΩΝΕΤΑΙ ΣΥΝΕΧΩΣ, ΜΕΣΑ ΑΠΌ ΔΙΑΔΡΟΜΕΣ ΕΥΕΛΙΚΤΗΣ ΠΡΟΣΑΡΜΟΓΗΣ ΚΑΙ ΑΝΑΘΕΩΡΗΤΙΚΗΣ ΕΤΟΙΜΟΤΗΤΑΣ’ </a:t>
            </a:r>
            <a:r>
              <a:rPr lang="el-GR" dirty="0"/>
              <a:t>(</a:t>
            </a:r>
            <a:r>
              <a:rPr lang="en-US" dirty="0"/>
              <a:t>de LAURETIS, 1987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01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1D47-BF34-F6E8-3A31-8D1298BB2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/>
              <a:t>ΤΟ ΔΕΥΤΕΡΟ ΦΥΛΟ</a:t>
            </a:r>
            <a:r>
              <a:rPr lang="el-GR" dirty="0"/>
              <a:t>, </a:t>
            </a:r>
            <a:r>
              <a:rPr lang="en-US" dirty="0"/>
              <a:t>SIMONE DE BEAUVOIR (1949)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9E86B-B458-3E6D-29C4-FD108DE76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l-GR" dirty="0"/>
              <a:t>ΚΡΙΤΙΚΗ ‘ΔΙΑΛΕΚΤΙΚΗ’ ΕΠΑΝΕΠΕΞΕΡΓΑΣΙΑ ΤΗΣ ΥΠΑΡΞΙΣΤΙΚΗΣ ΦΑΙΝΟΜΕΝΟΛΟΓΙΑΣ </a:t>
            </a:r>
          </a:p>
          <a:p>
            <a:r>
              <a:rPr lang="el-GR" dirty="0"/>
              <a:t>- ΑΝΔΡΑΣ = ΕΑΥΤΟΣ/ ΥΠΟΚΕΙΜΕΝΟ/ ΥΠΕΡΒΑΤΙΚΟ/ ΔΙΑΝΟΗΤΙΚΟ/ ΠΟΛΙΤΙΣΜΙΚΟ</a:t>
            </a:r>
          </a:p>
          <a:p>
            <a:r>
              <a:rPr lang="el-GR" dirty="0"/>
              <a:t>- ΓΥΝΑΙΚΑ = ΑΛΛΟΣ/ ΑΝΤΙΚΕΙΜΕΝΟ/ ΕΜΜΕΝΕΣ/ ΣΩΜΑΤΙΚΟ/ ΒΙΟΛΟΓΙΚΟ</a:t>
            </a:r>
          </a:p>
          <a:p>
            <a:r>
              <a:rPr lang="el-GR" dirty="0"/>
              <a:t>- ΑΝΤΡΑΣ = ΑΝΘΡΩΠΟΣ  - ΓΥΝΑΙΚΑ = ΕΛΛΕΙΨΗ</a:t>
            </a:r>
          </a:p>
          <a:p>
            <a:r>
              <a:rPr lang="el-GR" dirty="0"/>
              <a:t>- ΜΗΧΑΝΙΣΜΟΙ ΕΤΕΡΟΠΟΙΗΣΗΣ ΤΗΣ ΠΑΤΡΙΑΡΧΙΑΣ ΜΕΣΩ ΜΙΑ ΣΕΙΡΑΣ ΙΕΡΑΡΧΙΚΩΝ ΔΙΠΟΛΙΣΜΩΝ = ΓΥΝΑΙΚΑ/ΑΝΤΡΑΣ, ΆΛΛΟΣ/ΕΑΥΤΟΣ, ΝΟΥΣ/ΣΩΜΑ</a:t>
            </a:r>
          </a:p>
          <a:p>
            <a:r>
              <a:rPr lang="el-GR" dirty="0"/>
              <a:t>- ΠΕΡΙΧΑΡΑΚΩΣΗ ΓΥΝΑΙΚΑΣ ΣΕ ‘ΚΥΚΛΟ ΕΜΜΕΝΕΙΑΣ’ </a:t>
            </a:r>
          </a:p>
          <a:p>
            <a:r>
              <a:rPr lang="el-GR" dirty="0"/>
              <a:t>- ΚΟΙΝΩΝΙΚΟΣ ΚΟΝΣΤΡΟΥΚΤΙΒΙΣΜΟΣ ΤΟΥ ΦΥΛΟΥ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746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4AEE-F09D-5C8B-9990-BEF84F6CC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ΜΕΤΑΞΥ ΔΕΥΤΕΡΟΥ ΚΑΙ ΤΡΙΤΟΥ ΚΥΜΑΤΟΣ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55338-58AD-9B95-3AAD-F898FD86A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</a:t>
            </a:r>
            <a:r>
              <a:rPr lang="el-GR" b="1" dirty="0"/>
              <a:t>‘ΓΥΝΑΙΚΑ ΔΕΝ ΓΕΝΝΙΕΣΑΙ, ΓΙΝΕΣΑΙ’</a:t>
            </a:r>
            <a:r>
              <a:rPr lang="en-US" dirty="0"/>
              <a:t>: </a:t>
            </a:r>
            <a:r>
              <a:rPr lang="el-GR" dirty="0"/>
              <a:t>ΑΠΟ ‘ΓΥΝΑΙΚΕΙΑ ΦΥΣΗ’ (ΟΥΣΙΟΚΡΑΤΙΚΟ ΚΑΙ ΒΙΟΛΟΓΙΚΟ ΕΠΙΚΑΘΟΡΙΣΜΟ) ΣΕ ‘ΚΟΙΝΗ ΓΥΝΑΙΚΕΙΑ ΕΜΠΕΙΡΙΑ’ (ΙΣΤΟΡΙΚΗ ΚΑΙ ΚΟΙΝΩΝΙΚΗ ΘΕΣΗ)</a:t>
            </a:r>
          </a:p>
          <a:p>
            <a:r>
              <a:rPr lang="el-GR" dirty="0"/>
              <a:t>-  ΟΜΑΔΕΣ ΑΥΤΟΓΝΩΣΙΑΣ = ΚΡΙΤΙΚΗ ΜΕΘΟΔΟΣ ΤΟΥ ΦΕΜΙΝΙΣΜΟΥ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Η ΑΝΑΣΤΟΧΑΣΤΙΚΗ ΚΑΙ ΚΡΙΤΙΚΗ ΑΝΑΛΥΣΗ ΤΗΣ ΚΟΙΝΗΣ ΕΜΠΕΡΙΑΣ ΟΔΗΓΕΙ ΣΕ ΠΑΡΑΓΩΓΗ ΚΡΙΤΙΚΗΣ ΓΝΩΣΗΣ ΕΠΙ ΤΗΣ ΠΑΤΡΙΑΡΧΙΑΣ ΚΑΙ ΝΕΟ ΙΔΙΩΜΑ ΥΠΟΚΕΙΜΕΝΙΚΟΤΗΤΑΣ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ΣΥΛΛΟΓΙΚΗ ΔΙΑΔΙΚΑΣΙΑ ΠΟΛΙΤΙΚΗΣ ΑΝΑΓΝΩΡΙΣΗΣ ΚΑΙ ΑΠΟΚΑΤΑΣΤΑΣΗΣ ΠΡΟΣΩΠΙΚΗΣ ΙΣΤΟΡΙΑΣ ΚΑΙ ΜΙΑ ΜΟΡΦΗ ΠΟΛΙΤΙΚΗΣ ΑΝΤΙΣΤΑΣΗΣ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30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FE1-381C-A8A2-A479-DB1656437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ΔΕΥΤΕΡΟ ΚΥΜΑ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9CE10-DC6D-024F-D7EA-963058BD9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ΑΙΤΗΜΑ ΑΥΤΟΠΡΟΣΔΙΟΡΙΣΜΟΥ ΤΟΥ ΕΑΥΤΟΥ</a:t>
            </a:r>
          </a:p>
          <a:p>
            <a:r>
              <a:rPr lang="el-GR" dirty="0"/>
              <a:t>- ΑΝΑΛΥΣΗ ΔΟΜΩΝ, ΘΕΣΜΩΝ ΚΑΙ ΕΝΝΟΙΩΝ ΜΕΣΑ ΑΠΌ ‘ΓΥΝΑΙΚΕΙΑ ΜΑΤΙΑ’</a:t>
            </a:r>
          </a:p>
          <a:p>
            <a:r>
              <a:rPr lang="el-GR" dirty="0"/>
              <a:t>- </a:t>
            </a:r>
            <a:r>
              <a:rPr lang="el-GR" b="1" dirty="0"/>
              <a:t>‘ΤΟ ΠΡΟΣΩΠΙΚΟ ΕΙΝΑΙ ΠΟΛΙΤΙΚΟ’</a:t>
            </a:r>
            <a:r>
              <a:rPr lang="en-US" dirty="0"/>
              <a:t>: </a:t>
            </a:r>
            <a:r>
              <a:rPr lang="el-GR" dirty="0"/>
              <a:t>ΕΠΑΝΑΧΑΡΑΞΗ ΤΩΝ ΟΡΙΩΝ ΜΕΤΑΞΥ ΔΗΜΟΣΙΟΥ ΚΑΙ ΙΔΙΩΤΙΚΟΥ, ΠΟΛΙΤΙΚΟΥ ΚΑΙ ΠΡΟΣΩΠΙΚΟΥ</a:t>
            </a:r>
            <a:r>
              <a:rPr lang="en-US" dirty="0"/>
              <a:t> – </a:t>
            </a:r>
            <a:r>
              <a:rPr lang="el-GR" dirty="0"/>
              <a:t>ΕΠΑΝΑΠΡΟΣΔΙΟΡΙΣΜΟΥ ΤΟΥ ΠΟΛΙΤΙΚΟΥ</a:t>
            </a:r>
          </a:p>
          <a:p>
            <a:pPr algn="ctr"/>
            <a:r>
              <a:rPr lang="el-GR" i="1" dirty="0"/>
              <a:t>‘Η ΤΑΥΤΟΤΗΤΑ ΝΟΕΙΤΑΙ ΩΣ ΔΙΑΔΙΚΑΣΙΑ ΤΟΠΟΘΕΤΗΣΗΣ ΤΟΥ ΕΑΥΤΟΥ ΣΕ ΣΧΕΣΗ ΜΕ ΠΟΛΙΤΙΚΑ ΣΥΓΚΕΙΜΕΝΑ ΠΕΡΙΟΡΙΣΜΩΝ ΚΑΙ ΔΥΝΑΤΟΤΗΤΩΝ ΥΠΑΡΞΗΣ’ </a:t>
            </a:r>
          </a:p>
          <a:p>
            <a:pPr algn="ctr"/>
            <a:endParaRPr lang="el-GR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6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8B987-525C-C08D-E312-D6AE939B9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ΔΕΥΤΕΡΟ ΚΥΜΑ ΤΟΥ ΦΕΜΙΝΙΣΜΟΥ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FDB31-70B8-2318-DCAE-4FBF2301D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 ΣΤΡΑΤΗΓΙΚΗ ΠΡΟΤΕΡΑΙΟΠΟΙΗΣΗ</a:t>
            </a:r>
            <a:r>
              <a:rPr lang="en-US" dirty="0"/>
              <a:t> </a:t>
            </a:r>
            <a:r>
              <a:rPr lang="el-GR" dirty="0"/>
              <a:t>ΠΡΟΣΩΠΙΚΟΥ, ΣΩΜΑΤΟΣ, ΥΠΟΚΕΙΜΕΝΙΚΟΥ, ΚΑΘΗΜΕΡΙΝΟΥ</a:t>
            </a:r>
          </a:p>
          <a:p>
            <a:r>
              <a:rPr lang="el-GR" dirty="0"/>
              <a:t>- ΔΙΕΚΔΙΚΗΣΗ ΔΙΚΑΙΩΜΑΤΩΝ ΣΤΗΝ ΑΥΤΟΔΙΑΘΕΣΗ ΤΟΥ ΣΩΜΑΤΟΣ</a:t>
            </a:r>
            <a:r>
              <a:rPr lang="en-US" dirty="0"/>
              <a:t> KAI</a:t>
            </a:r>
            <a:r>
              <a:rPr lang="el-GR" dirty="0"/>
              <a:t> ΑΝΑΠΑΡΑΓΩΓΙΚΟ ΑΥΤΟΠΡΟΣΔΙΟΡΙΣΜΟ</a:t>
            </a:r>
          </a:p>
          <a:p>
            <a:r>
              <a:rPr lang="el-GR" dirty="0"/>
              <a:t>- ΕΝΑΝΤΙΩΣΗ ΣΕ ΒΙΑΣΜΟ, ΟΙΚΙΑΚΗ ΒΙΑ, ΠΟΙΝΙΚΟΠΟΙΗΣΗ ΑΜΒΛΩΣΗΣ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30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7E87A-2650-8E7B-B030-01BD1A2B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ΘΕΩΡΙΕΣ ΓΙΑ ΤΗ ΣΧΕΣΗ ΒΙΟΛΟΓΙΚΟΥ ΚΑΙ ΚΟΙΝΩΝΙΚΟΥ ΦΥΛΟΥ</a:t>
            </a:r>
            <a:r>
              <a:rPr lang="en-US" dirty="0"/>
              <a:t> </a:t>
            </a:r>
            <a:r>
              <a:rPr lang="el-GR" dirty="0"/>
              <a:t>ΜΕΣΑ ΣΤΟ ΧΡΟΝΟ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FBA-F939-2784-BD03-E6E6D2F07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</a:t>
            </a:r>
            <a:r>
              <a:rPr lang="en-US" b="1" dirty="0"/>
              <a:t>SEX</a:t>
            </a:r>
            <a:r>
              <a:rPr lang="en-US" dirty="0"/>
              <a:t>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ΤΟ ΦΥΛΟ ΕΊΝΑΙ ΒΙΟΛΟΓΙΚΟ (ΟΥΣΙΟΚΡΑΤΙΚΕΣ ΘΕΩΡΙΕΣ)</a:t>
            </a:r>
          </a:p>
          <a:p>
            <a:pPr marL="0" indent="0">
              <a:buNone/>
            </a:pPr>
            <a:r>
              <a:rPr lang="el-GR" i="1" dirty="0"/>
              <a:t>‘Η ΒΙΟΛΟΓΙΑ ΕΊΝΑΙ ΠΕΠΡΩΜΕΝΟ’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</a:t>
            </a:r>
            <a:r>
              <a:rPr lang="en-US" b="1" dirty="0"/>
              <a:t>SEX V. GENDER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ΤΟ ΚΟΙΝΩΝΙΚΟ ΦΥΛΟ ΕΓΓΡΑΦΕΤΑΙ ΣΤΟ ΒΙΟΛΟΓΙΚΟ (ΟΡΙΣΜΕΝΣ ΘΕΩΡΙΕΣ ΚΟΙΝ. ΚΑΤΑΣΚΕΥΗΣ</a:t>
            </a:r>
            <a:r>
              <a:rPr lang="en-US" dirty="0"/>
              <a:t>, A. Oakley</a:t>
            </a:r>
            <a:r>
              <a:rPr lang="el-GR" dirty="0"/>
              <a:t>) – 70’ &amp; 80’</a:t>
            </a:r>
          </a:p>
          <a:p>
            <a:pPr marL="0" indent="0">
              <a:buNone/>
            </a:pPr>
            <a:r>
              <a:rPr lang="el-GR" i="1" dirty="0"/>
              <a:t>‘ΤΟ ΦΥΛΟ ΕΊΝΑΙ ΈΝΑ ΠΟΛΙΤΙΣΜΙΚΟ ΤΕΧΝΗΜΑ ΠΟΥ ΕΓΓΡΑΦΕΤΑΙ ΕΚ ΤΩΝ ΥΣΤΕΡΩΝ ΣΤΗΝ ΠΑΘΗΤΙΚΗ ΠΡΩΤΗ ΥΛΗ ΤΟΥ ΣΩΜΑΤΟΣ’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</a:t>
            </a:r>
            <a:r>
              <a:rPr lang="en-US" b="1" dirty="0"/>
              <a:t>SEX = GENDER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ΤΟ ΒΙΟΛΟΓΙΚΟ ΦΥΛΟ ΕΊΝΑΙ ΠΑΝΤΑ ΗΔΗ ΚΟΙΝΩΝΙΚΟ (</a:t>
            </a:r>
            <a:r>
              <a:rPr lang="en-US" dirty="0"/>
              <a:t>M. Wittig, C. Guillaumin, J. Butler</a:t>
            </a:r>
            <a:r>
              <a:rPr lang="el-GR" dirty="0"/>
              <a:t>) (ΑΠΟΔΟΜΗΣΤΙΚΕΣ ΘΕΩΡΙΕΣ ΚΟΙΝ. ΚΑΤΑΣΚΕΥΗΣ) – 90’</a:t>
            </a:r>
          </a:p>
          <a:p>
            <a:pPr marL="0" indent="0">
              <a:buNone/>
            </a:pPr>
            <a:r>
              <a:rPr lang="el-GR" i="1" dirty="0"/>
              <a:t>‘ΤΟ ΒΙΟΛΟΓΙΚΟ ΦΥΛΟ ΕΊΝΑΙ ΛΟΓΟΘΕΤΙΚΗ ΑΠΟΡΡΟΙΑ ΤΟΥ ΚΟΙΝΩΝΙΚΟΥ ΤΟ ΟΠΟΙΟ ΜΕ ΤΗ ΣΕΙΡΑ ΤΟΥ ΕΊΝΑΙ ΜΙΑ ΠΟΛΙΤΙΚΗ ΚΑΙ ΠΟΛΙΤΙΣΜΙΚΗ ΠΡΑΞΗ ΕΡΜΗΝΕΙΑΣ ΤΟΥ ΒΙΟΛΟΓΙΚΟΥ’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68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F0FA7-A0B4-247C-E850-799313CB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ΑΠΟΦΥΣΙΚΟΠΟΙΗΣΗ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FE78-1EBD-66C8-709E-D8E6E4CF5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ΥΠΟΝΟΜΕΥΣΗ ΤΟΥ ΕΠΙΣΤΗΜΟΛΟΓΙΚΟΥ ΠΑΡΑΔΕΙΓΜΑΤΟΣ ΤΟΥ ΒΙΟΛΟΓΙΚΟΥ ΝΤΕΤΕΡΜΙΝΙΣΜΟΥ ΚΑΙ ΑΙΤΙΟΚΡΑΤΙΑΣ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ΑΠΟΝΟΜΙΜΟΠΟΙΗΣΗ ΤΗΣ ΕΞΟΥΣΙΑΣ ΜΕΣΩ ΤΗΣ ΕΠΙΚΛΗΣΗΣ ΤΗΣ ΦΥΣΗΣ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ΑΠΟΫΠΟΣΤΑΣΙΟΠΟΙΗΣΗ ΤΗΣ ΟΥΣΙΟΛΟΓΙΑΣ </a:t>
            </a:r>
            <a:r>
              <a:rPr lang="en-US" dirty="0"/>
              <a:t>KAI TOY</a:t>
            </a:r>
            <a:r>
              <a:rPr lang="el-GR" dirty="0"/>
              <a:t> ΘΕΜΕΛΙΩΤΙΣΜΟΥ ΜΕΣΩ ΙΣΤΟΡΙΚΟΠΟΙΗΣΗΣ ΚΑΙ ΠΟΛΙΤΙΣΜΙΚΗΣ ΣΧΕΤΙΚΟΠΟΙΗΣΗΣ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 Η ΒΙΟΛΟΓΙΑ ΩΣ ΚΑΝΟΝΙΣΤΙΚΗ ΜΥΘΟΠΛΑΣΙΑ ΚΑΙ ΔΥΤΙΚΗ ΜΕΤΑΦΥΣΙΚΗ</a:t>
            </a:r>
          </a:p>
          <a:p>
            <a:pPr marL="0" indent="0">
              <a:buNone/>
            </a:pPr>
            <a:r>
              <a:rPr lang="el-GR" dirty="0"/>
              <a:t>- ΑΠΟΤΕΛΕΣΜΑ</a:t>
            </a:r>
            <a:r>
              <a:rPr lang="en-US" dirty="0"/>
              <a:t>: </a:t>
            </a:r>
            <a:r>
              <a:rPr lang="el-GR" dirty="0"/>
              <a:t>ΑΠΟΦΥΣΙΚΟΠΟΙΗΣΗΣ ΤΗΣ ΕΝΝΟΙΑΣ ΤΗΣ ΦΥΣΗΣ, ΤΗΣ ΦΥΣΙΚΗΣ ΔΙΑΦΟΡΑΣ, ΚΑΙ ΤΗΣ ΔΙΑΚΡΙΣΗΣ ΜΕΤΑΞΥ ΦΥΣΗΣ ΚΑΙ ΠΟΛΙΤΙΣΜΟΥ </a:t>
            </a:r>
          </a:p>
        </p:txBody>
      </p:sp>
    </p:spTree>
    <p:extLst>
      <p:ext uri="{BB962C8B-B14F-4D97-AF65-F5344CB8AC3E}">
        <p14:creationId xmlns:p14="http://schemas.microsoft.com/office/powerpoint/2010/main" val="81069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272</TotalTime>
  <Words>1755</Words>
  <Application>Microsoft Macintosh PowerPoint</Application>
  <PresentationFormat>Ευρεία οθόνη</PresentationFormat>
  <Paragraphs>181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5" baseType="lpstr">
      <vt:lpstr>Arial</vt:lpstr>
      <vt:lpstr>Calibri</vt:lpstr>
      <vt:lpstr>Tw Cen MT</vt:lpstr>
      <vt:lpstr>Tw Cen MT Condensed</vt:lpstr>
      <vt:lpstr>Wingdings 3</vt:lpstr>
      <vt:lpstr>Integral</vt:lpstr>
      <vt:lpstr>Μετα το δευτερο κυμα του φεμινισμου</vt:lpstr>
      <vt:lpstr>ΜΕΤΑ ΤΟ ΔΕΥΤΕΡΟ ΚΥΜΑ ΤΟΥ ΦΕΜΙΝΙΣΜΟΥ</vt:lpstr>
      <vt:lpstr>ΠΡΟΣ ΜΙΑ ΠΕΡΙΟΔΟΛΟΓΗΣΗ ΤΟΥ ΦΕΜΙΝΙΣΜΟΥ</vt:lpstr>
      <vt:lpstr>ΤΟ ΔΕΥΤΕΡΟ ΦΥΛΟ, SIMONE DE BEAUVOIR (1949)</vt:lpstr>
      <vt:lpstr>ΜΕΤΑΞΥ ΔΕΥΤΕΡΟΥ ΚΑΙ ΤΡΙΤΟΥ ΚΥΜΑΤΟΣ ΤΟΥ ΦΕΜΙΝΙΣΜΟΥ</vt:lpstr>
      <vt:lpstr>ΤΟ ΔΕΥΤΕΡΟ ΚΥΜΑ ΤΟΥ ΦΕΜΙΝΙΣΜΟΥ</vt:lpstr>
      <vt:lpstr>ΤΟ ΔΕΥΤΕΡΟ ΚΥΜΑ ΤΟΥ ΦΕΜΙΝΙΣΜΟΥ</vt:lpstr>
      <vt:lpstr>ΘΕΩΡΙΕΣ ΓΙΑ ΤΗ ΣΧΕΣΗ ΒΙΟΛΟΓΙΚΟΥ ΚΑΙ ΚΟΙΝΩΝΙΚΟΥ ΦΥΛΟΥ ΜΕΣΑ ΣΤΟ ΧΡΟΝΟ</vt:lpstr>
      <vt:lpstr>ΑΠΟΦΥΣΙΚΟΠΟΙΗΣΗ</vt:lpstr>
      <vt:lpstr>ΑΠΟΦΥΣΙΚΟΠΟΙΗΣΗ</vt:lpstr>
      <vt:lpstr>ΑΠΟΦΥΣΙΚΟΠΟΙΗΣΗ</vt:lpstr>
      <vt:lpstr>ΣΧΕΣΗ ΦΥΛΟΥ ΚΑΙ ΣΕΞΟΥΑΛΙΚΟΤΗΤΑΣ: ΜΕΤΑΞΥ ΛΕΣΒΙΑΚΗΣ ΚΑΙ QUEER ΘΕΩΡΙΑΣ </vt:lpstr>
      <vt:lpstr>M. WITTIG: ‘ΓΙΓΝΕΣΘΑΙ ΛΕΣΒΙΑ’</vt:lpstr>
      <vt:lpstr>ΟΙ ΠΟΛΙΤΙΚΕΣ ΤΗΣ ΤΑΥΤΟΤΗΤΑΣ</vt:lpstr>
      <vt:lpstr>ΝΕΕΣ ΕΝΝΟΙΟΛΟΓΗΣΕΙΣ ΤΗΣ ΤΑΥΤΟΤΗΤΑΣ</vt:lpstr>
      <vt:lpstr>ΝΕΕΣ ΕΝΝΟΙΟΛΟΓΗΣΕΙΣ ΤΗΣ ΤΑΥΤΟΤΗΤΑΣ</vt:lpstr>
      <vt:lpstr>Η ΦΕΜΙΝΙΣΤΙΚΗ ΚΡΙΤΙΚΗ ΣΤΟΝ ΑΝΘΡΩΠΙΣΜΟ ΚΑΙ ΤΗΝ ΠΟΛΙΤΙΚΗ ΝΕΩΤΕΡΙΚΟΤΗΤΑ</vt:lpstr>
      <vt:lpstr>Η ΦΕΜΙΝΙΣΤΙΚΗ ΚΡΙΤΙΚΗ ΣΤΟΝ ΑΝΘΡΩΠΙΣΜΟ ΚΑΙ ΤΗΝ ΠΟΛΙΤΙΚΗ ΝΕΩΤΕΡΙΚΟΤΗΤΑ</vt:lpstr>
      <vt:lpstr>ΙΣΟΤΗΤΑ ΚΑΙ/Ή ΔΙΑΦΟΡΑ</vt:lpstr>
      <vt:lpstr>ΙΣΟΤΗΤΑ ΚΑΙ/Ή ΔΙΑΦΟΡΑ</vt:lpstr>
      <vt:lpstr>ΙΣΟΤΗΤΑ ΚΑΙ/Ή ΔΙΑΦΟΡΑ</vt:lpstr>
      <vt:lpstr>ΙΣΟΤΗΤΑ ΚΑΙ/Ή ΔΙΑΦΟΡΑ</vt:lpstr>
      <vt:lpstr>ΙΣΟΤΗΤΑ ΚΑΙ/Ή ΔΙΑΦΟΡΑ</vt:lpstr>
      <vt:lpstr>ΤΟ ΤΡΙΤΟ ΚΥΜΑ ΤΟΥ ΦΕΜΙΝΙΣΜΟΥ</vt:lpstr>
      <vt:lpstr>ΦΟΥΚΩ: Η ΙΣΤΟΡΙΑ ΤΗΣ ΣΕΞΟΥΑΛΙΚΟΤΗΤΑΣ (1976)</vt:lpstr>
      <vt:lpstr>ΤΟ ΤΡΙΤΟ ΚΥΜΑ ΤΟΥ ΦΕΜΙΝΙΣΜΟΥ</vt:lpstr>
      <vt:lpstr>ΦΕΜΙΝΙΣΤΙΚΕΣ ΑΝΤΙΡΡΗΣΕΙΣ ΣΤΟΝ ΜΕΤΑΔΟΜΙΣΜΟ</vt:lpstr>
      <vt:lpstr>JUDITH BUTLER, ΑΝΑΤΑΡΑΧΗ ΦΥΛΟΥ (1990) – μια ‘πρωτη’ εισαγωγη</vt:lpstr>
      <vt:lpstr>JUDITH BUTLER, ΑΝΑΤΑΡΑΧΗ ΦΥΛΟΥ (1990) – μια ‘πρωτη’ εισαγωγη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Μετα το δευτερο κυμα του φεμινισμου</dc:title>
  <dc:creator>ΠΑΝΑΓΙΩΤΗΣ ΑΝΤΩΝΙΑΔΗΣ</dc:creator>
  <cp:lastModifiedBy>Microsoft Office User</cp:lastModifiedBy>
  <cp:revision>32</cp:revision>
  <dcterms:created xsi:type="dcterms:W3CDTF">2023-03-29T18:04:48Z</dcterms:created>
  <dcterms:modified xsi:type="dcterms:W3CDTF">2024-05-03T14:25:52Z</dcterms:modified>
</cp:coreProperties>
</file>